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60" r:id="rId2"/>
    <p:sldId id="261" r:id="rId3"/>
    <p:sldId id="262" r:id="rId4"/>
    <p:sldId id="263" r:id="rId5"/>
    <p:sldId id="264" r:id="rId6"/>
    <p:sldId id="265" r:id="rId7"/>
    <p:sldId id="339" r:id="rId8"/>
    <p:sldId id="267" r:id="rId9"/>
    <p:sldId id="340" r:id="rId10"/>
    <p:sldId id="270" r:id="rId11"/>
    <p:sldId id="271" r:id="rId12"/>
    <p:sldId id="341" r:id="rId13"/>
    <p:sldId id="342" r:id="rId14"/>
    <p:sldId id="268" r:id="rId15"/>
    <p:sldId id="269" r:id="rId16"/>
    <p:sldId id="272" r:id="rId17"/>
    <p:sldId id="273" r:id="rId18"/>
    <p:sldId id="274" r:id="rId19"/>
    <p:sldId id="275" r:id="rId20"/>
    <p:sldId id="276" r:id="rId21"/>
    <p:sldId id="278" r:id="rId22"/>
    <p:sldId id="277" r:id="rId23"/>
    <p:sldId id="280" r:id="rId24"/>
    <p:sldId id="337" r:id="rId25"/>
    <p:sldId id="343" r:id="rId26"/>
    <p:sldId id="330" r:id="rId27"/>
    <p:sldId id="284" r:id="rId28"/>
    <p:sldId id="285" r:id="rId29"/>
    <p:sldId id="286" r:id="rId30"/>
    <p:sldId id="287" r:id="rId31"/>
    <p:sldId id="293" r:id="rId32"/>
    <p:sldId id="335" r:id="rId33"/>
    <p:sldId id="295" r:id="rId34"/>
    <p:sldId id="296" r:id="rId35"/>
    <p:sldId id="297" r:id="rId36"/>
    <p:sldId id="298" r:id="rId37"/>
    <p:sldId id="331" r:id="rId38"/>
    <p:sldId id="300" r:id="rId39"/>
    <p:sldId id="301" r:id="rId40"/>
    <p:sldId id="302" r:id="rId41"/>
    <p:sldId id="303" r:id="rId42"/>
    <p:sldId id="304" r:id="rId43"/>
    <p:sldId id="305" r:id="rId44"/>
    <p:sldId id="307" r:id="rId45"/>
    <p:sldId id="306" r:id="rId46"/>
    <p:sldId id="308" r:id="rId47"/>
    <p:sldId id="332" r:id="rId48"/>
    <p:sldId id="309" r:id="rId49"/>
    <p:sldId id="310" r:id="rId50"/>
    <p:sldId id="311" r:id="rId51"/>
    <p:sldId id="312" r:id="rId52"/>
    <p:sldId id="313" r:id="rId53"/>
    <p:sldId id="314" r:id="rId54"/>
    <p:sldId id="336" r:id="rId55"/>
    <p:sldId id="316" r:id="rId56"/>
    <p:sldId id="317" r:id="rId57"/>
    <p:sldId id="318" r:id="rId58"/>
    <p:sldId id="319" r:id="rId59"/>
    <p:sldId id="334" r:id="rId60"/>
    <p:sldId id="323" r:id="rId61"/>
    <p:sldId id="333" r:id="rId62"/>
    <p:sldId id="324" r:id="rId63"/>
    <p:sldId id="325" r:id="rId64"/>
    <p:sldId id="326" r:id="rId65"/>
    <p:sldId id="327" r:id="rId66"/>
    <p:sldId id="328" r:id="rId67"/>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58437" autoAdjust="0"/>
  </p:normalViewPr>
  <p:slideViewPr>
    <p:cSldViewPr>
      <p:cViewPr varScale="1">
        <p:scale>
          <a:sx n="41" d="100"/>
          <a:sy n="41" d="100"/>
        </p:scale>
        <p:origin x="-21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83F06A-08D2-4CE8-ACA1-B56F7532FFE5}" type="datetimeFigureOut">
              <a:rPr lang="en-GB"/>
              <a:pPr>
                <a:defRPr/>
              </a:pPr>
              <a:t>25/02/2014</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BB7FE02-960F-443D-BDAA-21A855A0B07A}" type="slidenum">
              <a:rPr lang="en-GB"/>
              <a:pPr>
                <a:defRPr/>
              </a:pPr>
              <a:t>‹#›</a:t>
            </a:fld>
            <a:endParaRPr lang="en-GB" dirty="0"/>
          </a:p>
        </p:txBody>
      </p:sp>
    </p:spTree>
    <p:extLst>
      <p:ext uri="{BB962C8B-B14F-4D97-AF65-F5344CB8AC3E}">
        <p14:creationId xmlns:p14="http://schemas.microsoft.com/office/powerpoint/2010/main" val="5826096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Introducing facilitators as individuals and welcoming delegates to the event</a:t>
            </a:r>
          </a:p>
          <a:p>
            <a:pPr>
              <a:spcBef>
                <a:spcPct val="0"/>
              </a:spcBef>
            </a:pPr>
            <a:endParaRPr lang="en-US" dirty="0" smtClean="0"/>
          </a:p>
          <a:p>
            <a:pPr>
              <a:spcBef>
                <a:spcPct val="0"/>
              </a:spcBef>
            </a:pPr>
            <a:r>
              <a:rPr lang="en-US" dirty="0" smtClean="0"/>
              <a:t>The title slide  with the preferred names of the training facilitators, any additional facilitators and any </a:t>
            </a:r>
            <a:r>
              <a:rPr lang="en-US" dirty="0" err="1" smtClean="0"/>
              <a:t>organisers</a:t>
            </a:r>
            <a:r>
              <a:rPr lang="en-US" dirty="0" smtClean="0"/>
              <a:t> present</a:t>
            </a:r>
          </a:p>
          <a:p>
            <a:pPr>
              <a:spcBef>
                <a:spcPct val="0"/>
              </a:spcBef>
            </a:pPr>
            <a:r>
              <a:rPr lang="en-US" dirty="0" smtClean="0"/>
              <a:t>There should be no-one in the room who is not introduced</a:t>
            </a:r>
          </a:p>
          <a:p>
            <a:pPr>
              <a:spcBef>
                <a:spcPct val="0"/>
              </a:spcBef>
            </a:pPr>
            <a:endParaRPr lang="en-US" dirty="0" smtClean="0"/>
          </a:p>
          <a:p>
            <a:pPr>
              <a:spcBef>
                <a:spcPct val="0"/>
              </a:spcBef>
            </a:pPr>
            <a:r>
              <a:rPr lang="en-US" dirty="0" smtClean="0"/>
              <a:t>If there are observers/administrators they should also be introduced</a:t>
            </a:r>
          </a:p>
          <a:p>
            <a:pPr>
              <a:spcBef>
                <a:spcPct val="0"/>
              </a:spcBef>
            </a:pPr>
            <a:endParaRPr lang="en-GB" dirty="0" smtClean="0"/>
          </a:p>
          <a:p>
            <a:pPr>
              <a:spcBef>
                <a:spcPct val="0"/>
              </a:spcBef>
            </a:pPr>
            <a:endParaRPr lang="en-GB"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FD0EFF-B6D7-4868-8ACF-243BE295AA14}"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NHS Revalidation Support Team’s ‘Competency framework for medical appraisers’ is an appendix of </a:t>
            </a:r>
            <a:r>
              <a:rPr lang="en-GB" i="1" dirty="0" smtClean="0"/>
              <a:t>Quality Assurance of Medical Appraisers  </a:t>
            </a:r>
            <a:r>
              <a:rPr lang="en-GB" dirty="0" smtClean="0"/>
              <a:t>(RST, 2014) and groups the core competencies that all appraisers should be able to demonstrate into the five headings here. The competency framework is in the materials provided and it may be useful for reflection to revisit it occasionally.</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Make the point that some competencies must be recruited and selected for whereas others can be enhanced through training</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F55F17-A158-41EF-A0D1-318D81CF0614}"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itchFamily="34" charset="0"/>
              <a:buChar char="•"/>
              <a:defRPr/>
            </a:pPr>
            <a:r>
              <a:rPr lang="en-GB" dirty="0" smtClean="0">
                <a:ea typeface="ＭＳ Ｐゴシック" pitchFamily="-110" charset="-128"/>
              </a:rPr>
              <a:t>Ask delegates to turn to the copy of the self-assessment form provided in the resource pack. (QAMA Appendix 4, RST 2014) This is used to gauge increases in confidence between the beginning and the end of the event – an important part of the feedback about whether we are achieving our objective of training appraisers who are confident about going on to deliver medical appraisals for revalidation.</a:t>
            </a:r>
          </a:p>
          <a:p>
            <a:pPr marL="171450" indent="-171450" fontAlgn="auto">
              <a:spcBef>
                <a:spcPct val="0"/>
              </a:spcBef>
              <a:spcAft>
                <a:spcPts val="0"/>
              </a:spcAft>
              <a:buFont typeface="Arial" pitchFamily="34" charset="0"/>
              <a:buChar char="•"/>
              <a:defRPr/>
            </a:pPr>
            <a:endParaRPr lang="en-GB" dirty="0" smtClean="0">
              <a:ea typeface="ＭＳ Ｐゴシック" pitchFamily="-110" charset="-128"/>
            </a:endParaRPr>
          </a:p>
          <a:p>
            <a:pPr marL="171450" indent="-171450" fontAlgn="auto">
              <a:spcBef>
                <a:spcPct val="0"/>
              </a:spcBef>
              <a:spcAft>
                <a:spcPts val="0"/>
              </a:spcAft>
              <a:buFont typeface="Arial" pitchFamily="34" charset="0"/>
              <a:buChar char="•"/>
              <a:defRPr/>
            </a:pPr>
            <a:r>
              <a:rPr lang="en-GB" dirty="0" smtClean="0">
                <a:ea typeface="ＭＳ Ｐゴシック" pitchFamily="-110" charset="-128"/>
              </a:rPr>
              <a:t>Remind delegates that they have seen it before in the pre-work, but explain that because we are using it for evaluation we need them to fill in this copy with a ‘B’ (for Baseline / Before) in the appropriate boxes at this point at the beginning of training and that we will ask them to do it again at the end of the training, with an ‘A’ (for After) so that we can assess gains or decreases in confidence. Point out that this is also a chance to remind themselves of the competencies in the framework.</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Ask whether as a result of reviewing the competency framework there are any additional learning needs that should be added to the aims and objectives flip chart and capture them if there are</a:t>
            </a:r>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009790-1058-4AEF-8466-CBC5A4A41A26}"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important competence of professional judgement makes explicit some decisions that appraisers have to make - about engagement, covering the whole scope of practice, the appropriateness of the supporting information and progress towards revalidation.</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 sign-off statements provide a focus for the decision-making processes.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Raising a concern will be a trigger for the responsible officer to find out more and triangulate with other sources of information. It may lead to no</a:t>
            </a:r>
            <a:r>
              <a:rPr lang="en-GB" baseline="0" dirty="0" smtClean="0"/>
              <a:t> action being deemed necessary, through </a:t>
            </a:r>
            <a:r>
              <a:rPr lang="en-GB" dirty="0" smtClean="0"/>
              <a:t>increased support and/or remediation, to entry</a:t>
            </a:r>
            <a:r>
              <a:rPr lang="en-GB" baseline="0" dirty="0" smtClean="0"/>
              <a:t> into poor performance processes, depending on the nature of the concern and any other evidence</a:t>
            </a:r>
            <a:r>
              <a:rPr lang="en-GB" dirty="0" smtClean="0"/>
              <a:t>.</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calibration</a:t>
            </a:r>
            <a:r>
              <a:rPr lang="en-GB" baseline="0" dirty="0" smtClean="0"/>
              <a:t> of professional judgements with other appraisers is a key skill that needs continual updating</a:t>
            </a:r>
            <a:r>
              <a:rPr lang="en-GB" dirty="0" smtClean="0"/>
              <a:t> </a:t>
            </a:r>
          </a:p>
          <a:p>
            <a:pPr marL="171450" indent="-171450" fontAlgn="auto">
              <a:spcBef>
                <a:spcPct val="0"/>
              </a:spcBef>
              <a:spcAft>
                <a:spcPts val="0"/>
              </a:spcAft>
              <a:buFont typeface="Arial" pitchFamily="34" charset="0"/>
              <a:buChar char="•"/>
              <a:defRPr/>
            </a:pPr>
            <a:endParaRPr lang="en-GB" dirty="0"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D612E3-C87E-47B4-82F9-A35B1193D686}"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OK, there are some elements of knowledge and understanding about the nature and purpose of appraisal and revalidation and how the two should fit together seamlessly into one process that may feel new, and there is a need to keep up to date with the local and speciality specific context and portfolio requirements, but all new appraisers will have already had appraisals themselves, so the point is that relatively little is really new</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Does this fit with the self-reported level of confidence in self assessment?</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Where there is a mismatch, this training should seek to build confidence e.g. there is an exercise on dealing with any issues or concerns that arise in appraisal because that is such an important skill and must be applied consistently across all appraisals.</a:t>
            </a:r>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E49F95-B1D4-4BF7-A9BB-12CB08CDD52F}"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Demonstrating active listening skills - and also the opposite!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In pairs (with a facilitator to act as a partner if an odd number)</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Share details of something that interests you/that most people would not know about you, with your partner (make sure that delegates know they will not have to feed this back)</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For the first minute or so, your partner will employ active listening techniques, then, at a point they decide, they will deliberately start to not listen/“switch off”.</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It can be run very quickly as the impact is felt in the first 10 seconds of not being listened to.</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This reinforces the importance of active listening as a key appraiser competency and communication skill</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Debrief: All of us use similar techniques to signal that we are not listening. Which of them are the biggest potential pitfalls for appraisers? Which of you have had the experience during an appraisal of feeling that the appraiser was not listening? How did it make you feel?</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key learning points to emphasise are that the delegates are all already trained to be good active listeners, but the experience of not being listened to is powerful and good appraisers can inadvertently send the wrong signals in the first few seconds if they are fiddling with paperwork and not making eye contact.</a:t>
            </a:r>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0B4CD7-A3BD-4E64-B56A-4EE93C0EFC48}"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Take home message:</a:t>
            </a:r>
          </a:p>
          <a:p>
            <a:pPr>
              <a:spcBef>
                <a:spcPct val="0"/>
              </a:spcBef>
            </a:pPr>
            <a:endParaRPr lang="en-GB" smtClean="0"/>
          </a:p>
          <a:p>
            <a:pPr>
              <a:spcBef>
                <a:spcPct val="0"/>
              </a:spcBef>
            </a:pPr>
            <a:r>
              <a:rPr lang="en-GB" smtClean="0"/>
              <a:t>A doctor will not think you are listening if you are not displaying the behaviours associated with active listening – in particular if you are looking at the paperwork and not making eye contact. </a:t>
            </a:r>
          </a:p>
          <a:p>
            <a:pPr>
              <a:spcBef>
                <a:spcPct val="0"/>
              </a:spcBef>
            </a:pP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7F6D84-0B8B-4704-8DCA-126A403DFEFA}"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smtClean="0"/>
              <a:t>Acknowledge that there is a lot of anxiety about revalidation</a:t>
            </a:r>
          </a:p>
          <a:p>
            <a:pPr marL="171450" indent="-171450">
              <a:spcBef>
                <a:spcPct val="0"/>
              </a:spcBef>
              <a:buFontTx/>
              <a:buChar char="•"/>
            </a:pPr>
            <a:endParaRPr lang="en-GB" smtClean="0"/>
          </a:p>
          <a:p>
            <a:pPr marL="171450" indent="-171450">
              <a:spcBef>
                <a:spcPct val="0"/>
              </a:spcBef>
              <a:buFontTx/>
              <a:buChar char="•"/>
            </a:pPr>
            <a:r>
              <a:rPr lang="en-GB" smtClean="0"/>
              <a:t>Ask what feeds that fear?</a:t>
            </a:r>
          </a:p>
          <a:p>
            <a:pPr marL="628650" lvl="1" indent="-171450">
              <a:spcBef>
                <a:spcPct val="0"/>
              </a:spcBef>
              <a:buFontTx/>
              <a:buChar char="•"/>
            </a:pPr>
            <a:r>
              <a:rPr lang="en-GB" smtClean="0"/>
              <a:t>Uncertainty – we now have increasing certainty</a:t>
            </a:r>
          </a:p>
          <a:p>
            <a:pPr marL="628650" lvl="1" indent="-171450">
              <a:spcBef>
                <a:spcPct val="0"/>
              </a:spcBef>
              <a:buFontTx/>
              <a:buChar char="•"/>
            </a:pPr>
            <a:r>
              <a:rPr lang="en-GB" smtClean="0"/>
              <a:t>High stakes – but the standard is of being up to date and fit to practise – we all want our doctors and those looking after our families to meet those standards</a:t>
            </a:r>
          </a:p>
          <a:p>
            <a:pPr marL="628650" lvl="1" indent="-171450">
              <a:spcBef>
                <a:spcPct val="0"/>
              </a:spcBef>
              <a:buFontTx/>
              <a:buChar char="•"/>
            </a:pPr>
            <a:r>
              <a:rPr lang="en-GB" smtClean="0"/>
              <a:t>Being found wanting – but the standard is not perfection and the measure is not going to change over time</a:t>
            </a:r>
          </a:p>
          <a:p>
            <a:pPr marL="628650" lvl="1" indent="-171450">
              <a:spcBef>
                <a:spcPct val="0"/>
              </a:spcBef>
              <a:buFontTx/>
              <a:buChar char="•"/>
            </a:pPr>
            <a:r>
              <a:rPr lang="en-GB" smtClean="0"/>
              <a:t>Being on an uncontrollable journey – but unlike in cancer, the outcome is within their control</a:t>
            </a: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B59D91-10EF-4D6A-8C27-C86F4F4805D0}"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Revalidation is about being </a:t>
            </a:r>
            <a:r>
              <a:rPr lang="en-GB" i="1" dirty="0" smtClean="0"/>
              <a:t>up to date and fit to practise</a:t>
            </a:r>
          </a:p>
          <a:p>
            <a:pPr marL="171450" indent="-171450" fontAlgn="auto">
              <a:spcBef>
                <a:spcPct val="0"/>
              </a:spcBef>
              <a:spcAft>
                <a:spcPts val="0"/>
              </a:spcAft>
              <a:buFont typeface="Arial" pitchFamily="34" charset="0"/>
              <a:buChar char="•"/>
              <a:defRPr/>
            </a:pPr>
            <a:endParaRPr lang="en-GB" u="sng" dirty="0" smtClean="0"/>
          </a:p>
          <a:p>
            <a:pPr marL="171450" indent="-171450" fontAlgn="auto">
              <a:spcBef>
                <a:spcPct val="0"/>
              </a:spcBef>
              <a:spcAft>
                <a:spcPts val="0"/>
              </a:spcAft>
              <a:buFont typeface="Arial" pitchFamily="34" charset="0"/>
              <a:buChar char="•"/>
              <a:defRPr/>
            </a:pPr>
            <a:r>
              <a:rPr lang="en-GB" dirty="0" smtClean="0"/>
              <a:t>Demonstrating that a doctor is up to date and fit to practise is achieved by building a revalidation portfolio of supporting information over a five-year cycle. The appraiser must be trained to support the doctor in doing this.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whole of the documentation relating to the appraisal and the supporting information will all be available to the responsible officer, should he request it, and possibly to other named parties in accordance with local policy. This is important and therefore worth emphasising so that doctors and appraisers know that they must be careful not to include personally identifiable information (</a:t>
            </a:r>
            <a:r>
              <a:rPr lang="en-GB" dirty="0" err="1" smtClean="0"/>
              <a:t>eg</a:t>
            </a:r>
            <a:r>
              <a:rPr lang="en-GB" dirty="0" smtClean="0"/>
              <a:t> colleague names) in their documentation and they should write all their reflections in a professional manner.</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Most doctors will participate in annual appraisals without difficulty and renew their license to practice without any final high stakes test</a:t>
            </a:r>
          </a:p>
          <a:p>
            <a:pPr fontAlgn="auto">
              <a:spcBef>
                <a:spcPct val="0"/>
              </a:spcBef>
              <a:spcAft>
                <a:spcPts val="0"/>
              </a:spcAft>
              <a:buFont typeface="Arial" pitchFamily="34" charset="0"/>
              <a:buNone/>
              <a:defRPr/>
            </a:pPr>
            <a:r>
              <a:rPr lang="en-GB" dirty="0" smtClean="0"/>
              <a:t> </a:t>
            </a:r>
          </a:p>
          <a:p>
            <a:pPr marL="171450" indent="-171450" fontAlgn="auto">
              <a:spcBef>
                <a:spcPct val="0"/>
              </a:spcBef>
              <a:spcAft>
                <a:spcPts val="0"/>
              </a:spcAft>
              <a:buFont typeface="Arial" pitchFamily="34" charset="0"/>
              <a:buChar char="•"/>
              <a:defRPr/>
            </a:pPr>
            <a:r>
              <a:rPr lang="en-GB" dirty="0" smtClean="0"/>
              <a:t>Only those doctors who have some exceptional circumstance that prevents them from completing the annual medical appraisal process satisfactorily will automatically trigger increased scrutiny and even then it will usually be a “white flag” of something quite acceptable (maternity, long term sickness, sabbatical)</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A serious cause for concern due to performance, conduct or health would be a “red flag” that would trigger immediate investigation and suspend the annual appraisal process until the outcomes of the investigation were clear</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Of course, some doctors will randomly have increased scrutiny as part of a quality assurance process to ensure that positive recommendations to revalidate are benchmarked at the right level</a:t>
            </a:r>
          </a:p>
          <a:p>
            <a:pPr marL="171450" indent="-171450" fontAlgn="auto">
              <a:spcBef>
                <a:spcPct val="0"/>
              </a:spcBef>
              <a:spcAft>
                <a:spcPts val="0"/>
              </a:spcAft>
              <a:buFont typeface="Arial" pitchFamily="34" charset="0"/>
              <a:buChar char="•"/>
              <a:defRPr/>
            </a:pPr>
            <a:endParaRPr lang="en-GB" u="sng" dirty="0" smtClean="0"/>
          </a:p>
          <a:p>
            <a:pPr marL="171450" indent="-171450" fontAlgn="auto">
              <a:spcBef>
                <a:spcPct val="0"/>
              </a:spcBef>
              <a:spcAft>
                <a:spcPts val="0"/>
              </a:spcAft>
              <a:buFont typeface="Arial" pitchFamily="34" charset="0"/>
              <a:buChar char="•"/>
              <a:defRPr/>
            </a:pPr>
            <a:endParaRPr lang="en-GB" dirty="0"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229786-11FF-4053-9B01-490117EA5C9A}"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Four purposes of medical appraisal for revalidation taken from the </a:t>
            </a:r>
            <a:r>
              <a:rPr lang="en-GB" i="1" dirty="0" smtClean="0"/>
              <a:t>Medical Appraisal Guide (MAG)</a:t>
            </a:r>
          </a:p>
          <a:p>
            <a:pPr fontAlgn="auto">
              <a:spcBef>
                <a:spcPct val="0"/>
              </a:spcBef>
              <a:spcAft>
                <a:spcPts val="0"/>
              </a:spcAft>
              <a:buFont typeface="Arial" pitchFamily="34" charset="0"/>
              <a:buNone/>
              <a:defRPr/>
            </a:pPr>
            <a:endParaRPr lang="en-GB" i="1" dirty="0" smtClean="0"/>
          </a:p>
          <a:p>
            <a:pPr marL="171450" indent="-171450" fontAlgn="auto">
              <a:spcBef>
                <a:spcPct val="0"/>
              </a:spcBef>
              <a:spcAft>
                <a:spcPts val="0"/>
              </a:spcAft>
              <a:buFont typeface="Arial" pitchFamily="34" charset="0"/>
              <a:buChar char="•"/>
              <a:defRPr/>
            </a:pPr>
            <a:r>
              <a:rPr lang="en-GB" dirty="0" smtClean="0"/>
              <a:t>Appraisal is usually about </a:t>
            </a:r>
            <a:r>
              <a:rPr lang="en-GB" u="sng" dirty="0" smtClean="0"/>
              <a:t>quality improvement </a:t>
            </a:r>
            <a:r>
              <a:rPr lang="en-GB" dirty="0" smtClean="0"/>
              <a:t>in patient care through </a:t>
            </a:r>
            <a:r>
              <a:rPr lang="en-GB" u="sng" dirty="0" smtClean="0"/>
              <a:t>personal and professional development </a:t>
            </a:r>
            <a:r>
              <a:rPr lang="en-GB" dirty="0" smtClean="0"/>
              <a:t>– but is also about supporting doctors in demonstrating that they are </a:t>
            </a:r>
            <a:r>
              <a:rPr lang="en-GB" u="sng" dirty="0" smtClean="0"/>
              <a:t>up to date and fit to practise </a:t>
            </a:r>
            <a:r>
              <a:rPr lang="en-GB" dirty="0" smtClean="0"/>
              <a:t>by helping them develop an appropriate portfolio of supporting information, and helping doctors to ensure that they are </a:t>
            </a:r>
            <a:r>
              <a:rPr lang="en-GB" u="sng" dirty="0" smtClean="0"/>
              <a:t>fit for purpose </a:t>
            </a:r>
            <a:r>
              <a:rPr lang="en-GB" dirty="0" smtClean="0"/>
              <a:t>in the context within which they work</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Most doctors should have no difficulty in demonstrating that they are up to date and fit to practise and should spend almost all their time discussing:</a:t>
            </a:r>
          </a:p>
          <a:p>
            <a:pPr fontAlgn="auto">
              <a:spcBef>
                <a:spcPct val="0"/>
              </a:spcBef>
              <a:spcAft>
                <a:spcPts val="0"/>
              </a:spcAft>
              <a:buFont typeface="Arial" pitchFamily="34" charset="0"/>
              <a:buNone/>
              <a:defRPr/>
            </a:pPr>
            <a:endParaRPr lang="en-GB" dirty="0" smtClean="0"/>
          </a:p>
          <a:p>
            <a:pPr marL="628650" lvl="1" indent="-171450" fontAlgn="auto">
              <a:spcBef>
                <a:spcPct val="0"/>
              </a:spcBef>
              <a:spcAft>
                <a:spcPts val="0"/>
              </a:spcAft>
              <a:buFont typeface="Arial" pitchFamily="34" charset="0"/>
              <a:buChar char="•"/>
              <a:defRPr/>
            </a:pPr>
            <a:r>
              <a:rPr lang="en-GB" dirty="0" smtClean="0"/>
              <a:t>their reflections on what they have been doing over the previous year, and </a:t>
            </a:r>
          </a:p>
          <a:p>
            <a:pPr marL="628650" lvl="1" indent="-171450" fontAlgn="auto">
              <a:spcBef>
                <a:spcPct val="0"/>
              </a:spcBef>
              <a:spcAft>
                <a:spcPts val="0"/>
              </a:spcAft>
              <a:buFont typeface="Arial" pitchFamily="34" charset="0"/>
              <a:buChar char="•"/>
              <a:defRPr/>
            </a:pPr>
            <a:r>
              <a:rPr lang="en-GB" dirty="0" smtClean="0"/>
              <a:t>their continuing professional development and how to improve the quality of their practice by reflecting on their work, challenges, achievements and aspirations and deciding where it is most appropriate to focus their efforts in the coming year.</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a:t>
            </a:r>
            <a:r>
              <a:rPr lang="en-GB" baseline="0" dirty="0" smtClean="0"/>
              <a:t> MA</a:t>
            </a:r>
            <a:r>
              <a:rPr lang="en-GB" dirty="0" smtClean="0"/>
              <a:t>G makes it explicit that in some places appraisal is used for service development and that this is a legitimate purpose of appraisal. This is distinct from job planning as it is recommended that the two processes should be separated as far as possible because of the conflicts of interest between performance management and medical appraisal. However, it is recognised that, in some places, appraisal and job planning can take place one after the other if the process is well-managed, appropriate safeguards put in place and training given to the appraisers.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endParaRPr lang="en-GB"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7F6478-3660-43C2-95CD-944F1E571AC6}"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So being an appraiser is really all about supporting and challenging doctors, in the sense of promoting their personal and professional development and quality improvements in practice.</a:t>
            </a:r>
          </a:p>
          <a:p>
            <a:pPr>
              <a:spcBef>
                <a:spcPct val="0"/>
              </a:spcBef>
            </a:pPr>
            <a:endParaRPr lang="en-GB" smtClean="0"/>
          </a:p>
          <a:p>
            <a:pPr>
              <a:spcBef>
                <a:spcPct val="0"/>
              </a:spcBef>
            </a:pPr>
            <a:r>
              <a:rPr lang="en-GB" smtClean="0"/>
              <a:t>This blind climber is being supported by his instructor and challenged by what he has set himself to do.</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1BC1DA-E747-41D8-82A8-5D808A533D07}"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Housekeeping prompts about:</a:t>
            </a:r>
          </a:p>
          <a:p>
            <a:pPr marL="628650" lvl="1" indent="-171450" fontAlgn="auto">
              <a:spcBef>
                <a:spcPct val="0"/>
              </a:spcBef>
              <a:spcAft>
                <a:spcPts val="0"/>
              </a:spcAft>
              <a:buFont typeface="Arial" pitchFamily="34" charset="0"/>
              <a:buChar char="•"/>
              <a:defRPr/>
            </a:pPr>
            <a:r>
              <a:rPr lang="en-US" dirty="0" smtClean="0"/>
              <a:t>Mobile phones</a:t>
            </a:r>
          </a:p>
          <a:p>
            <a:pPr marL="628650" lvl="1" indent="-171450" fontAlgn="auto">
              <a:spcBef>
                <a:spcPct val="0"/>
              </a:spcBef>
              <a:spcAft>
                <a:spcPts val="0"/>
              </a:spcAft>
              <a:buFont typeface="Arial" pitchFamily="34" charset="0"/>
              <a:buChar char="•"/>
              <a:defRPr/>
            </a:pPr>
            <a:r>
              <a:rPr lang="en-US" dirty="0" smtClean="0"/>
              <a:t>Fire drills</a:t>
            </a:r>
          </a:p>
          <a:p>
            <a:pPr marL="628650" lvl="1" indent="-171450" fontAlgn="auto">
              <a:spcBef>
                <a:spcPct val="0"/>
              </a:spcBef>
              <a:spcAft>
                <a:spcPts val="0"/>
              </a:spcAft>
              <a:buFont typeface="Arial" pitchFamily="34" charset="0"/>
              <a:buChar char="•"/>
              <a:defRPr/>
            </a:pPr>
            <a:r>
              <a:rPr lang="en-US" dirty="0" smtClean="0"/>
              <a:t>Comfort breaks</a:t>
            </a:r>
          </a:p>
          <a:p>
            <a:pPr marL="628650" lvl="1" indent="-171450" fontAlgn="auto">
              <a:spcBef>
                <a:spcPct val="0"/>
              </a:spcBef>
              <a:spcAft>
                <a:spcPts val="0"/>
              </a:spcAft>
              <a:buFont typeface="Arial" pitchFamily="34" charset="0"/>
              <a:buChar char="•"/>
              <a:defRPr/>
            </a:pPr>
            <a:r>
              <a:rPr lang="en-US" dirty="0" smtClean="0"/>
              <a:t>Timings  - lunch and finish are sacrosanct – coffee break may be flexible (depends on arrangements in venue and facilitator preferences)</a:t>
            </a:r>
          </a:p>
          <a:p>
            <a:pPr marL="628650" lvl="1"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Depending on who commissioned the training, the training specification might include various local or speciality specific needs which are given time in the programme on day 2. They may need appropriate resources.</a:t>
            </a:r>
          </a:p>
          <a:p>
            <a:pPr marL="171450" indent="-171450" fontAlgn="auto">
              <a:spcBef>
                <a:spcPct val="0"/>
              </a:spcBef>
              <a:spcAft>
                <a:spcPts val="0"/>
              </a:spcAft>
              <a:buFont typeface="Arial" pitchFamily="34" charset="0"/>
              <a:buChar char="•"/>
              <a:defRPr/>
            </a:pPr>
            <a:r>
              <a:rPr lang="en-GB" dirty="0" smtClean="0"/>
              <a:t>You may need to tailor the materials and your presentation to the delegates prior experience of appraisal and specific needs. All key areas need to be touched on but the length of time spent on each and the specifics of the discussion will vary. It is particularly important to identify those who are volunteers and those who have been “told to come”.</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This is the moment to rearrange the room if you have people who are there solely to observe so that they do not disrupt the exercises - by putting them on a separate table?</a:t>
            </a:r>
          </a:p>
          <a:p>
            <a:pPr marL="171450" indent="-171450" fontAlgn="auto">
              <a:spcBef>
                <a:spcPct val="0"/>
              </a:spcBef>
              <a:spcAft>
                <a:spcPts val="0"/>
              </a:spcAft>
              <a:buFont typeface="Arial" pitchFamily="34" charset="0"/>
              <a:buChar char="•"/>
              <a:defRPr/>
            </a:pPr>
            <a:r>
              <a:rPr lang="en-GB" dirty="0" smtClean="0"/>
              <a:t>It is also a good time to move people around if the group is mixed to ensure a mixture of primary/secondary/independent doctors</a:t>
            </a:r>
          </a:p>
          <a:p>
            <a:pPr marL="171450" indent="-171450" fontAlgn="auto">
              <a:spcBef>
                <a:spcPct val="0"/>
              </a:spcBef>
              <a:spcAft>
                <a:spcPts val="0"/>
              </a:spcAft>
              <a:buFont typeface="Arial" pitchFamily="34" charset="0"/>
              <a:buChar char="•"/>
              <a:defRPr/>
            </a:pPr>
            <a:endParaRPr lang="en-US" dirty="0" smtClean="0"/>
          </a:p>
          <a:p>
            <a:pPr fontAlgn="auto">
              <a:spcBef>
                <a:spcPct val="0"/>
              </a:spcBef>
              <a:spcAft>
                <a:spcPts val="0"/>
              </a:spcAft>
              <a:buFont typeface="Arial" pitchFamily="34" charset="0"/>
              <a:buNone/>
              <a:defRPr/>
            </a:pPr>
            <a:endParaRPr lang="en-GB"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7EB756-FF5F-4F27-B1BE-395A89E273A1}"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Doctors need guidance on what to collect in their</a:t>
            </a:r>
            <a:r>
              <a:rPr lang="en-GB" baseline="0" dirty="0" smtClean="0"/>
              <a:t> portfolio of supporting information but it is their professional responsibility to engage with the process</a:t>
            </a:r>
          </a:p>
          <a:p>
            <a:pPr marL="0" indent="0" fontAlgn="auto">
              <a:spcBef>
                <a:spcPct val="0"/>
              </a:spcBef>
              <a:spcAft>
                <a:spcPts val="0"/>
              </a:spcAft>
              <a:buFont typeface="Arial" pitchFamily="34" charset="0"/>
              <a:buNone/>
              <a:defRPr/>
            </a:pPr>
            <a:endParaRPr lang="en-GB" baseline="0" dirty="0" smtClean="0"/>
          </a:p>
          <a:p>
            <a:pPr marL="171450" indent="-171450" fontAlgn="auto">
              <a:spcBef>
                <a:spcPct val="0"/>
              </a:spcBef>
              <a:spcAft>
                <a:spcPts val="0"/>
              </a:spcAft>
              <a:buFont typeface="Arial" pitchFamily="34" charset="0"/>
              <a:buChar char="•"/>
              <a:defRPr/>
            </a:pPr>
            <a:r>
              <a:rPr lang="en-GB" dirty="0" smtClean="0"/>
              <a:t>Appraisers need to be trained and supported, and to calibrate their decision making processes regularly, to perform effective medical appraisals for revalidation</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Responsible officers need to be trained and supported, and to calibrate their decision making processes regularly,  to make appropriate quality assured revalidation recommendations to the GMC</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GMC makes the revalidation decision – and issues licenses to practise.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It is important that these roles are not confused! Appraisers do not make recommendations although their input</a:t>
            </a:r>
            <a:r>
              <a:rPr lang="en-GB" baseline="0" dirty="0" smtClean="0"/>
              <a:t> allows the RO to focus attention appropriately.</a:t>
            </a:r>
            <a:endParaRPr lang="en-GB" dirty="0" smtClean="0"/>
          </a:p>
          <a:p>
            <a:pPr fontAlgn="auto">
              <a:spcBef>
                <a:spcPct val="0"/>
              </a:spcBef>
              <a:spcAft>
                <a:spcPts val="0"/>
              </a:spcAft>
              <a:defRPr/>
            </a:pPr>
            <a:endParaRPr lang="en-GB" dirty="0"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CDE2F3-FF28-4A34-BF18-F7430F54F014}"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0"/>
              </a:spcBef>
              <a:spcAft>
                <a:spcPts val="0"/>
              </a:spcAft>
              <a:defRPr/>
            </a:pPr>
            <a:r>
              <a:rPr lang="en-GB" dirty="0" smtClean="0"/>
              <a:t>The role of the responsible officer is defined by legislation </a:t>
            </a:r>
          </a:p>
          <a:p>
            <a:pPr fontAlgn="auto">
              <a:spcBef>
                <a:spcPct val="0"/>
              </a:spcBef>
              <a:spcAft>
                <a:spcPts val="0"/>
              </a:spcAft>
              <a:defRPr/>
            </a:pPr>
            <a:r>
              <a:rPr lang="en-GB" dirty="0" smtClean="0"/>
              <a:t>The responsible officer has only three choices when making a recommendation to the GMC:</a:t>
            </a:r>
          </a:p>
          <a:p>
            <a:pPr fontAlgn="auto">
              <a:spcBef>
                <a:spcPct val="0"/>
              </a:spcBef>
              <a:spcAft>
                <a:spcPts val="0"/>
              </a:spcAft>
              <a:defRPr/>
            </a:pPr>
            <a:endParaRPr lang="en-GB" dirty="0" smtClean="0"/>
          </a:p>
          <a:p>
            <a:pPr marL="171450" indent="-171450" fontAlgn="auto">
              <a:spcBef>
                <a:spcPct val="0"/>
              </a:spcBef>
              <a:spcAft>
                <a:spcPts val="0"/>
              </a:spcAft>
              <a:buFont typeface="Arial" pitchFamily="34" charset="0"/>
              <a:buChar char="•"/>
              <a:defRPr/>
            </a:pPr>
            <a:r>
              <a:rPr lang="en-GB" dirty="0" smtClean="0"/>
              <a:t>A positive revalidation recommendation – where there are no concerns and the portfolio is complete</a:t>
            </a:r>
          </a:p>
          <a:p>
            <a:pPr marL="171450" indent="-171450" fontAlgn="auto">
              <a:spcBef>
                <a:spcPct val="0"/>
              </a:spcBef>
              <a:spcAft>
                <a:spcPts val="0"/>
              </a:spcAft>
              <a:buFont typeface="Arial" pitchFamily="34" charset="0"/>
              <a:buChar char="•"/>
              <a:defRPr/>
            </a:pPr>
            <a:r>
              <a:rPr lang="en-GB" dirty="0" smtClean="0"/>
              <a:t>A recommendation to defer for a period of time (up to 12 months) – where a doctor may need additional time or support/remediation to complete a full appropriate portfolio of supporting information or for an investigation to come to a conclusion</a:t>
            </a:r>
          </a:p>
          <a:p>
            <a:pPr marL="171450" indent="-171450" fontAlgn="auto">
              <a:spcBef>
                <a:spcPct val="0"/>
              </a:spcBef>
              <a:spcAft>
                <a:spcPts val="0"/>
              </a:spcAft>
              <a:buFont typeface="Arial" pitchFamily="34" charset="0"/>
              <a:buChar char="•"/>
              <a:defRPr/>
            </a:pPr>
            <a:r>
              <a:rPr lang="en-GB" dirty="0" smtClean="0"/>
              <a:t>A recommendation to the GMC that the doctor has failed to engage in the medical appraisal process and so there is insufficient information to make a revalidation recommendation but a deferral recommendation is also not appropriate. The GMC will deal with those doctors who fail to engage.</a:t>
            </a:r>
          </a:p>
          <a:p>
            <a:pPr fontAlgn="auto">
              <a:spcBef>
                <a:spcPct val="0"/>
              </a:spcBef>
              <a:spcAft>
                <a:spcPts val="0"/>
              </a:spcAft>
              <a:defRPr/>
            </a:pPr>
            <a:endParaRPr lang="en-GB"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FF9E09-EE49-4DB2-9904-79AE609CCF7E}"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dirty="0" smtClean="0"/>
              <a:t>The role of the responsible officer is defined by legislation and is more than just making revalidation recommendations. There are limits to the role – only the GMC will be able to make a revalidation decision – but it will be based on the responsible officer recommendation.</a:t>
            </a:r>
          </a:p>
          <a:p>
            <a:pPr marL="0" indent="0">
              <a:spcBef>
                <a:spcPct val="0"/>
              </a:spcBef>
              <a:buFontTx/>
              <a:buNone/>
            </a:pPr>
            <a:endParaRPr lang="en-GB" dirty="0" smtClean="0"/>
          </a:p>
          <a:p>
            <a:pPr marL="171450" indent="-171450">
              <a:spcBef>
                <a:spcPct val="0"/>
              </a:spcBef>
              <a:buFontTx/>
              <a:buChar char="•"/>
            </a:pPr>
            <a:r>
              <a:rPr lang="en-GB" dirty="0" smtClean="0"/>
              <a:t>It is important that issues or concerns about a doctor are addressed as they arise and not left until the revalidation recommendation is due.</a:t>
            </a:r>
          </a:p>
          <a:p>
            <a:pPr marL="171450" indent="-171450">
              <a:spcBef>
                <a:spcPct val="0"/>
              </a:spcBef>
              <a:buFontTx/>
              <a:buChar char="•"/>
            </a:pPr>
            <a:endParaRPr lang="en-GB" dirty="0" smtClean="0"/>
          </a:p>
          <a:p>
            <a:pPr marL="171450" indent="-171450">
              <a:spcBef>
                <a:spcPct val="0"/>
              </a:spcBef>
              <a:buFontTx/>
              <a:buChar char="•"/>
            </a:pPr>
            <a:r>
              <a:rPr lang="en-GB" dirty="0" smtClean="0"/>
              <a:t>Ultimately whether an issue is brought to light through the appraisal or clinical governance routes, it will be the responsibility of the responsible officer to ensure that it is dealt with promptly, appropriately and efficiently. Doctors may need specific support or remediation, but if this fails then the responsible officer will refer the issue to the GMC.</a:t>
            </a:r>
          </a:p>
          <a:p>
            <a:pPr marL="171450" indent="-171450">
              <a:spcBef>
                <a:spcPct val="0"/>
              </a:spcBef>
              <a:buFontTx/>
              <a:buChar char="•"/>
            </a:pPr>
            <a:endParaRPr lang="en-GB"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7B8629-8F16-4BE1-9352-9F5A59D25E8C}"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Any summative process must be transparently fair and equitable or it will lack credibility</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Revalidation must demand the same whatever the experience or roles of an individual doctor</a:t>
            </a:r>
          </a:p>
          <a:p>
            <a:pPr marL="171450" indent="-171450" fontAlgn="auto">
              <a:spcBef>
                <a:spcPct val="0"/>
              </a:spcBef>
              <a:spcAft>
                <a:spcPts val="0"/>
              </a:spcAft>
              <a:buFont typeface="Arial" pitchFamily="34" charset="0"/>
              <a:buChar char="•"/>
              <a:defRPr/>
            </a:pPr>
            <a:endParaRPr lang="en-GB" dirty="0" smtClean="0"/>
          </a:p>
          <a:p>
            <a:pPr marL="171450" indent="-171450" fontAlgn="auto">
              <a:lnSpc>
                <a:spcPct val="80000"/>
              </a:lnSpc>
              <a:spcBef>
                <a:spcPct val="0"/>
              </a:spcBef>
              <a:spcAft>
                <a:spcPts val="0"/>
              </a:spcAft>
              <a:buFont typeface="Arial" pitchFamily="34" charset="0"/>
              <a:buChar char="•"/>
              <a:defRPr/>
            </a:pPr>
            <a:r>
              <a:rPr lang="en-GB" dirty="0" smtClean="0"/>
              <a:t>There needs to be a level playing field and a doctor should not fail to revalidate at the end of the revalidation process because of a poor starting position: there is time to build up the portfolio of supporting information so that by the revalidation</a:t>
            </a:r>
            <a:r>
              <a:rPr lang="en-GB" baseline="0" dirty="0" smtClean="0"/>
              <a:t> recommendation date</a:t>
            </a:r>
            <a:r>
              <a:rPr lang="en-GB" dirty="0" smtClean="0"/>
              <a:t>, every doctor is in a position to demonstrate that they are up to date and fit to practise. If necessary, doctors can</a:t>
            </a:r>
            <a:r>
              <a:rPr lang="en-GB" baseline="0" dirty="0" smtClean="0"/>
              <a:t> be deferred in order to have the time to ensure their portfolio of supporting information is complete</a:t>
            </a:r>
            <a:endParaRPr lang="en-GB" dirty="0" smtClean="0"/>
          </a:p>
          <a:p>
            <a:pPr fontAlgn="auto">
              <a:lnSpc>
                <a:spcPct val="80000"/>
              </a:lnSpc>
              <a:spcBef>
                <a:spcPct val="0"/>
              </a:spcBef>
              <a:spcAft>
                <a:spcPts val="0"/>
              </a:spcAft>
              <a:buFont typeface="Arial" pitchFamily="34" charset="0"/>
              <a:buNone/>
              <a:defRPr/>
            </a:pPr>
            <a:endParaRPr lang="en-GB" dirty="0" smtClean="0"/>
          </a:p>
          <a:p>
            <a:pPr marL="171450" indent="-171450" fontAlgn="auto">
              <a:lnSpc>
                <a:spcPct val="80000"/>
              </a:lnSpc>
              <a:spcBef>
                <a:spcPct val="0"/>
              </a:spcBef>
              <a:spcAft>
                <a:spcPts val="0"/>
              </a:spcAft>
              <a:buFont typeface="Arial" pitchFamily="34" charset="0"/>
              <a:buChar char="•"/>
              <a:defRPr/>
            </a:pPr>
            <a:r>
              <a:rPr lang="en-GB" dirty="0" smtClean="0"/>
              <a:t>However, it is equally inappropriate to “dumb down” the appraisal process in areas where it is well-established and the standards of supporting information are already high. </a:t>
            </a:r>
          </a:p>
          <a:p>
            <a:pPr marL="171450" indent="-171450" fontAlgn="auto">
              <a:lnSpc>
                <a:spcPct val="80000"/>
              </a:lnSpc>
              <a:spcBef>
                <a:spcPct val="0"/>
              </a:spcBef>
              <a:spcAft>
                <a:spcPts val="0"/>
              </a:spcAft>
              <a:buFont typeface="Arial" pitchFamily="34" charset="0"/>
              <a:buChar char="•"/>
              <a:defRPr/>
            </a:pPr>
            <a:endParaRPr lang="en-GB" dirty="0" smtClean="0"/>
          </a:p>
          <a:p>
            <a:pPr marL="171450" indent="-171450" fontAlgn="auto">
              <a:lnSpc>
                <a:spcPct val="80000"/>
              </a:lnSpc>
              <a:spcBef>
                <a:spcPct val="0"/>
              </a:spcBef>
              <a:spcAft>
                <a:spcPts val="0"/>
              </a:spcAft>
              <a:buFont typeface="Arial" pitchFamily="34" charset="0"/>
              <a:buChar char="•"/>
              <a:defRPr/>
            </a:pPr>
            <a:r>
              <a:rPr lang="en-GB" dirty="0" smtClean="0"/>
              <a:t>Experienced doctors with good portfolios of supporting information will not be supported in their drive for quality improvement if they are not challenged against the context within which they work. </a:t>
            </a:r>
          </a:p>
          <a:p>
            <a:pPr fontAlgn="auto">
              <a:lnSpc>
                <a:spcPct val="80000"/>
              </a:lnSpc>
              <a:spcBef>
                <a:spcPct val="0"/>
              </a:spcBef>
              <a:spcAft>
                <a:spcPts val="0"/>
              </a:spcAft>
              <a:buFont typeface="Arial" pitchFamily="34" charset="0"/>
              <a:buNone/>
              <a:defRPr/>
            </a:pPr>
            <a:endParaRPr lang="en-GB" dirty="0" smtClean="0"/>
          </a:p>
          <a:p>
            <a:pPr marL="171450" indent="-171450" fontAlgn="auto">
              <a:lnSpc>
                <a:spcPct val="80000"/>
              </a:lnSpc>
              <a:spcBef>
                <a:spcPct val="0"/>
              </a:spcBef>
              <a:spcAft>
                <a:spcPts val="0"/>
              </a:spcAft>
              <a:buFont typeface="Arial" pitchFamily="34" charset="0"/>
              <a:buChar char="•"/>
              <a:defRPr/>
            </a:pPr>
            <a:r>
              <a:rPr lang="en-GB" dirty="0" smtClean="0"/>
              <a:t>While it would be inappropriate to make their supporting information a revalidation issue when the standards are clearly adequate, it is legitimate to challenge them on the quality of their portfolio, as part of the quality improvement agenda for medical appraisal  </a:t>
            </a:r>
          </a:p>
          <a:p>
            <a:pPr marL="171450" indent="-171450" fontAlgn="auto">
              <a:spcBef>
                <a:spcPct val="0"/>
              </a:spcBef>
              <a:spcAft>
                <a:spcPts val="0"/>
              </a:spcAft>
              <a:buFont typeface="Arial" pitchFamily="34" charset="0"/>
              <a:buChar char="•"/>
              <a:defRPr/>
            </a:pPr>
            <a:endParaRPr lang="en-GB" dirty="0"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1314B6-FAAC-4C48-B7D2-33D1424AF281}"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process that appraisers use for medical appraisals for revalidation is set out in the </a:t>
            </a:r>
            <a:r>
              <a:rPr lang="en-GB" i="1" dirty="0" smtClean="0"/>
              <a:t>Medical Appraisal Guide</a:t>
            </a:r>
            <a:r>
              <a:rPr lang="en-GB" dirty="0" smtClean="0"/>
              <a:t> (RST, 2013) and mirrored in the </a:t>
            </a:r>
            <a:r>
              <a:rPr lang="en-GB" i="1" dirty="0" smtClean="0"/>
              <a:t>MAG Model Appraisal Form </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Doctors can use whichever tool or format they prefer (or their designated body mandates) for their appraisal but we suggest that whatever tool is chosen it must meet the requirements of following the MAG process (asking for the six types of supporting information and reflections esp. on achievements, challenges and aspirations and the summary being written up under 4 domains and general comments and including the five post appraisal sign-off statements) in order for the doctor to be set up properly for their revalidation recommendation date.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Doctors can only prepare effectively if they are fully aware of what they are preparing for</a:t>
            </a:r>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ED8D0-DA20-463A-AF14-2EF0E27E5C94}"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smtClean="0"/>
              <a:t>Some </a:t>
            </a:r>
            <a:r>
              <a:rPr lang="en-GB" dirty="0" smtClean="0"/>
              <a:t>trainers may prefer to omit this slide or substitute one about their preferred tool</a:t>
            </a:r>
          </a:p>
          <a:p>
            <a:pPr fontAlgn="auto">
              <a:spcBef>
                <a:spcPct val="0"/>
              </a:spcBef>
              <a:spcAft>
                <a:spcPts val="0"/>
              </a:spcAft>
              <a:defRPr/>
            </a:pPr>
            <a:endParaRPr lang="en-GB" dirty="0"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57FCB1-3710-4ED6-8F56-795B7ECBF25F}"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Introducing the structure of medical appraisal as inputs, discussion and outputs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FE938B-4C58-4C87-9F19-2A5612C8B5AB}" type="slidenum">
              <a:rPr lang="en-GB">
                <a:solidFill>
                  <a:srgbClr val="000000"/>
                </a:solidFill>
                <a:latin typeface="Arial" charset="0"/>
              </a:rPr>
              <a:pPr fontAlgn="base">
                <a:spcBef>
                  <a:spcPct val="0"/>
                </a:spcBef>
                <a:spcAft>
                  <a:spcPct val="0"/>
                </a:spcAft>
              </a:pPr>
              <a:t>26</a:t>
            </a:fld>
            <a:endParaRPr lang="en-GB">
              <a:solidFill>
                <a:srgbClr val="000000"/>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It is very important that the appraisal covers the whole of a doctor’s scope of work i.e. every role for which they use their medical qualification. Revalidation will be about actual roles performed now, not what was qualified for originally.</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Think of a doctor as a Swiss Army Knife with lots of tools at their disposal that can be used for different purposes: doctors may use their medical qualifications for lots of different functions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New appraisers should be reminded that appraisal will be a new part of their scope of work</a:t>
            </a:r>
          </a:p>
          <a:p>
            <a:pPr fontAlgn="auto">
              <a:spcBef>
                <a:spcPct val="0"/>
              </a:spcBef>
              <a:spcAft>
                <a:spcPts val="0"/>
              </a:spcAft>
              <a:defRPr/>
            </a:pPr>
            <a:endParaRPr lang="en-GB"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1D244E-F548-40E3-A8EF-1BACD6366E62}"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i="0" dirty="0" smtClean="0"/>
              <a:t>The</a:t>
            </a:r>
            <a:r>
              <a:rPr lang="en-GB" i="0" baseline="0" dirty="0" smtClean="0"/>
              <a:t> GMC </a:t>
            </a:r>
            <a:r>
              <a:rPr lang="en-GB" i="1" dirty="0" smtClean="0"/>
              <a:t>Good Medical Practice </a:t>
            </a:r>
            <a:r>
              <a:rPr lang="en-GB" dirty="0" smtClean="0"/>
              <a:t>is divided into four domains under which all doctors have to reflect on their practice across the whole of their scope of work</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This is the way the appraisal has to be written up, with the addition</a:t>
            </a:r>
            <a:r>
              <a:rPr lang="en-GB" baseline="0" dirty="0" smtClean="0"/>
              <a:t> of a general comments box.</a:t>
            </a:r>
            <a:endParaRPr lang="en-GB" dirty="0" smtClean="0"/>
          </a:p>
          <a:p>
            <a:pPr marL="0" indent="0" fontAlgn="auto">
              <a:spcBef>
                <a:spcPct val="0"/>
              </a:spcBef>
              <a:spcAft>
                <a:spcPts val="0"/>
              </a:spcAft>
              <a:buFont typeface="Arial" pitchFamily="34" charset="0"/>
              <a:buNone/>
              <a:defRPr/>
            </a:pPr>
            <a:endParaRPr lang="en-GB" dirty="0" smtClean="0"/>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GB" dirty="0" smtClean="0"/>
              <a:t>How to write up a useful and succinct summary in this structure </a:t>
            </a:r>
            <a:r>
              <a:rPr lang="en-GB" baseline="0" dirty="0" smtClean="0"/>
              <a:t>is best learned through experience, practice and feedback</a:t>
            </a:r>
            <a:r>
              <a:rPr lang="en-GB" dirty="0" smtClean="0"/>
              <a:t>. Appraiser support groups may provide useful benchmarking. The basics will be covered</a:t>
            </a:r>
            <a:r>
              <a:rPr lang="en-GB" baseline="0" dirty="0" smtClean="0"/>
              <a:t> on Day Two of new appraiser training.</a:t>
            </a:r>
            <a:endParaRPr lang="en-GB" dirty="0" smtClean="0"/>
          </a:p>
          <a:p>
            <a:pPr marL="171450" indent="-171450" fontAlgn="auto">
              <a:spcBef>
                <a:spcPct val="0"/>
              </a:spcBef>
              <a:spcAft>
                <a:spcPts val="0"/>
              </a:spcAft>
              <a:buFont typeface="Arial" pitchFamily="34" charset="0"/>
              <a:buChar char="•"/>
              <a:defRPr/>
            </a:pPr>
            <a:endParaRPr lang="en-GB" dirty="0"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66B700-8E96-4D09-94CC-471C2210788C}" type="slidenum">
              <a:rPr lang="en-GB">
                <a:solidFill>
                  <a:srgbClr val="000000"/>
                </a:solidFill>
                <a:latin typeface="Arial" charset="0"/>
                <a:cs typeface="Arial" charset="0"/>
              </a:rPr>
              <a:pPr fontAlgn="base">
                <a:spcBef>
                  <a:spcPct val="0"/>
                </a:spcBef>
                <a:spcAft>
                  <a:spcPct val="0"/>
                </a:spcAft>
              </a:pPr>
              <a:t>28</a:t>
            </a:fld>
            <a:endParaRPr lang="en-GB">
              <a:solidFill>
                <a:srgbClr val="000000"/>
              </a:solidFill>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Each domain has three attributes.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point of providing supporting information is to demonstrate that the doctor is working to all 12 attributes</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 RST Pathfinder Pilots in 2010/11 showed that it was possible to map supporting information to all 12 attributes but that the exercise of doing so added a burdensome level of complexity and subjectivity and that well chosen supporting information fulfilling the GMC guidance would necessarily cover all 12 attributes over a five-year period. In order to ensure that </a:t>
            </a:r>
            <a:r>
              <a:rPr lang="en-GB" baseline="0" dirty="0" smtClean="0"/>
              <a:t>producing the portfolio is simple and proportionate, mapping to the attributes has been removed from the </a:t>
            </a:r>
            <a:r>
              <a:rPr lang="en-GB" i="1" baseline="0" dirty="0" smtClean="0"/>
              <a:t>Medical Appraisal Guide </a:t>
            </a:r>
            <a:r>
              <a:rPr lang="en-GB" i="0" baseline="0" dirty="0" smtClean="0"/>
              <a:t>(RST, 2013) </a:t>
            </a:r>
            <a:r>
              <a:rPr lang="en-GB" baseline="0" dirty="0" smtClean="0"/>
              <a:t>process for medical appraisal.</a:t>
            </a:r>
            <a:endParaRPr lang="en-GB" dirty="0" smtClean="0"/>
          </a:p>
          <a:p>
            <a:pPr marL="171450" indent="-171450" fontAlgn="auto">
              <a:spcBef>
                <a:spcPts val="0"/>
              </a:spcBef>
              <a:spcAft>
                <a:spcPts val="0"/>
              </a:spcAft>
              <a:buFont typeface="Arial" pitchFamily="34" charset="0"/>
              <a:buChar char="•"/>
              <a:defRPr/>
            </a:pPr>
            <a:endParaRPr lang="en-GB" dirty="0"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7CC685-FC6F-4FB8-9258-3C7B84F334C4}"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dirty="0" smtClean="0"/>
              <a:t>Rather than spending a long time devising the ground rules – use this prepared set and ask for any additions from the group</a:t>
            </a:r>
          </a:p>
          <a:p>
            <a:pPr marL="171450" indent="-171450">
              <a:spcBef>
                <a:spcPct val="0"/>
              </a:spcBef>
              <a:buFontTx/>
              <a:buChar char="•"/>
            </a:pPr>
            <a:endParaRPr lang="en-GB" dirty="0" smtClean="0"/>
          </a:p>
          <a:p>
            <a:pPr marL="171450" indent="-171450">
              <a:spcBef>
                <a:spcPct val="0"/>
              </a:spcBef>
              <a:buFontTx/>
              <a:buChar char="•"/>
            </a:pPr>
            <a:r>
              <a:rPr lang="en-GB" dirty="0" smtClean="0"/>
              <a:t>Make sure these ground rules are written up on a flip chart/on the wall prior to the event - then there is a forum to add anything the group choose to expand on</a:t>
            </a:r>
          </a:p>
          <a:p>
            <a:pPr marL="171450" indent="-171450">
              <a:spcBef>
                <a:spcPct val="0"/>
              </a:spcBef>
              <a:buFontTx/>
              <a:buChar char="•"/>
            </a:pPr>
            <a:endParaRPr lang="en-GB" dirty="0" smtClean="0"/>
          </a:p>
          <a:p>
            <a:pPr marL="171450" indent="-171450">
              <a:spcBef>
                <a:spcPct val="0"/>
              </a:spcBef>
              <a:buFontTx/>
              <a:buChar char="•"/>
            </a:pPr>
            <a:r>
              <a:rPr lang="en-GB" dirty="0" smtClean="0"/>
              <a:t>It is important to check that there is a shared understanding about what confidential means in this setting and that everyone is comfortable with the idea that the learning is to be shared and used for benchmarking with other appraisers but specific anecdotes might be very private and should not be retold without explicit permission</a:t>
            </a:r>
          </a:p>
          <a:p>
            <a:pPr marL="171450" indent="-171450">
              <a:spcBef>
                <a:spcPct val="0"/>
              </a:spcBef>
              <a:buFontTx/>
              <a:buChar char="•"/>
            </a:pPr>
            <a:endParaRPr lang="en-GB" dirty="0" smtClean="0"/>
          </a:p>
          <a:p>
            <a:pPr marL="171450" indent="-171450">
              <a:spcBef>
                <a:spcPct val="0"/>
              </a:spcBef>
              <a:buFontTx/>
              <a:buChar char="•"/>
            </a:pPr>
            <a:r>
              <a:rPr lang="en-GB" dirty="0" smtClean="0"/>
              <a:t>Use </a:t>
            </a:r>
            <a:r>
              <a:rPr lang="en-GB" i="1" dirty="0" smtClean="0"/>
              <a:t>participate</a:t>
            </a:r>
            <a:r>
              <a:rPr lang="en-GB" dirty="0" smtClean="0"/>
              <a:t> to make clear your preferences about “chipping in” and what will happen to an issue raised that cannot be dealt with immediately (have a second flip chart to “park” it on?)</a:t>
            </a:r>
          </a:p>
          <a:p>
            <a:pPr marL="171450" indent="-171450">
              <a:spcBef>
                <a:spcPct val="0"/>
              </a:spcBef>
              <a:buFontTx/>
              <a:buChar char="•"/>
            </a:pPr>
            <a:endParaRPr lang="en-GB" dirty="0" smtClean="0"/>
          </a:p>
          <a:p>
            <a:pPr marL="171450" indent="-171450">
              <a:spcBef>
                <a:spcPct val="0"/>
              </a:spcBef>
              <a:buFontTx/>
              <a:buChar char="•"/>
            </a:pPr>
            <a:r>
              <a:rPr lang="en-GB" dirty="0" smtClean="0"/>
              <a:t>This is also a good time to mention the delegate pack and how it works so that delegates are comfortable with the numbering and how to find things later on</a:t>
            </a:r>
          </a:p>
          <a:p>
            <a:pPr marL="171450" indent="-171450">
              <a:spcBef>
                <a:spcPct val="0"/>
              </a:spcBef>
              <a:buFontTx/>
              <a:buChar char="•"/>
            </a:pPr>
            <a:endParaRPr lang="en-GB" dirty="0" smtClean="0"/>
          </a:p>
          <a:p>
            <a:pPr marL="171450" indent="-171450">
              <a:spcBef>
                <a:spcPct val="0"/>
              </a:spcBef>
              <a:buFontTx/>
              <a:buChar char="•"/>
            </a:pPr>
            <a:r>
              <a:rPr lang="en-GB" dirty="0" smtClean="0"/>
              <a:t>Emphasising that the training should be fun may help the delegates to relax and set the tone for the event</a:t>
            </a:r>
          </a:p>
          <a:p>
            <a:pPr marL="171450" indent="-171450">
              <a:spcBef>
                <a:spcPct val="0"/>
              </a:spcBef>
              <a:buFontTx/>
              <a:buChar char="•"/>
            </a:pPr>
            <a:endParaRPr lang="en-GB" dirty="0" smtClean="0"/>
          </a:p>
          <a:p>
            <a:pPr marL="171450" indent="-171450">
              <a:spcBef>
                <a:spcPct val="0"/>
              </a:spcBef>
              <a:buFontTx/>
              <a:buChar char="•"/>
            </a:pPr>
            <a:endParaRPr lang="en-GB" dirty="0" smtClean="0"/>
          </a:p>
          <a:p>
            <a:pPr marL="171450" indent="-171450">
              <a:spcBef>
                <a:spcPct val="0"/>
              </a:spcBef>
              <a:buFontTx/>
              <a:buChar char="•"/>
            </a:pPr>
            <a:endParaRPr lang="en-GB" dirty="0"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881269-E947-4D0B-B3B5-278F29831D49}"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smtClean="0"/>
              <a:t>These pre-appraisal sign-off statements, taken from the </a:t>
            </a:r>
            <a:r>
              <a:rPr lang="en-GB" i="1" smtClean="0"/>
              <a:t>Medical Appraisal Guide</a:t>
            </a:r>
            <a:r>
              <a:rPr lang="en-GB" smtClean="0"/>
              <a:t>, give a written record that the doctor has considered the professional obligations upon them and mean that a doctor can be held to account should it subsequently be found that they have deliberately misrepresented themselves</a:t>
            </a:r>
          </a:p>
          <a:p>
            <a:pPr marL="171450" indent="-171450">
              <a:spcBef>
                <a:spcPct val="0"/>
              </a:spcBef>
              <a:buFontTx/>
              <a:buChar char="•"/>
            </a:pPr>
            <a:endParaRPr lang="en-GB" smtClean="0"/>
          </a:p>
          <a:p>
            <a:pPr marL="171450" indent="-171450">
              <a:spcBef>
                <a:spcPct val="0"/>
              </a:spcBef>
              <a:buFontTx/>
              <a:buChar char="•"/>
            </a:pPr>
            <a:r>
              <a:rPr lang="en-GB" smtClean="0"/>
              <a:t>Organisations have an obligation to assist doctors in collecting supporting information for appraisal. A doctor cannot be held responsible for genuine errors in information that has been supplied to them.</a:t>
            </a:r>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FCC8E2-AA99-4F00-973C-E1FDB876E323}" type="slidenum">
              <a:rPr lang="en-GB">
                <a:latin typeface="Arial" charset="0"/>
                <a:cs typeface="Arial" charset="0"/>
              </a:rPr>
              <a:pPr fontAlgn="base">
                <a:spcBef>
                  <a:spcPct val="0"/>
                </a:spcBef>
                <a:spcAft>
                  <a:spcPct val="0"/>
                </a:spcAft>
              </a:pPr>
              <a:t>30</a:t>
            </a:fld>
            <a:endParaRPr lang="en-GB">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EF9BF0-5164-4797-9042-859981D4DA2D}" type="slidenum">
              <a:rPr lang="en-GB">
                <a:latin typeface="Arial" charset="0"/>
                <a:cs typeface="Arial" charset="0"/>
              </a:rPr>
              <a:pPr fontAlgn="base">
                <a:spcBef>
                  <a:spcPct val="0"/>
                </a:spcBef>
                <a:spcAft>
                  <a:spcPct val="0"/>
                </a:spcAft>
              </a:pPr>
              <a:t>31</a:t>
            </a:fld>
            <a:endParaRPr lang="en-GB">
              <a:latin typeface="Arial" charset="0"/>
              <a:cs typeface="Arial" charset="0"/>
            </a:endParaRPr>
          </a:p>
        </p:txBody>
      </p:sp>
      <p:sp>
        <p:nvSpPr>
          <p:cNvPr id="118787"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dirty="0" smtClean="0"/>
              <a:t>Doctors are all aware of the principles of the Hippocratic oath. </a:t>
            </a:r>
          </a:p>
          <a:p>
            <a:pPr marL="171450" indent="-171450">
              <a:spcBef>
                <a:spcPct val="0"/>
              </a:spcBef>
              <a:buFontTx/>
              <a:buChar char="•"/>
            </a:pPr>
            <a:endParaRPr lang="en-GB" dirty="0" smtClean="0"/>
          </a:p>
          <a:p>
            <a:pPr marL="171450" indent="-171450">
              <a:spcBef>
                <a:spcPct val="0"/>
              </a:spcBef>
              <a:buFontTx/>
              <a:buChar char="•"/>
            </a:pPr>
            <a:r>
              <a:rPr lang="en-GB" dirty="0" smtClean="0"/>
              <a:t>Good doctors who are trying hard to engage should find the appraisal a reassuring process that ensures they have a suitable revalidation portfolio that demonstrates that they are up to date and fit to practise and promotes their continuing professional development and quality improvement. They should not be “bruised” by a process that makes them feel inadequate when there are no serious concerns. Instead they should be empowered to make positive changes for the benefit of themselves and their patients.</a:t>
            </a:r>
          </a:p>
          <a:p>
            <a:pPr marL="171450" indent="-171450">
              <a:spcBef>
                <a:spcPct val="0"/>
              </a:spcBef>
              <a:buFontTx/>
              <a:buChar char="•"/>
            </a:pPr>
            <a:endParaRPr lang="en-GB" dirty="0" smtClean="0"/>
          </a:p>
          <a:p>
            <a:pPr marL="171450" indent="-171450">
              <a:spcBef>
                <a:spcPct val="0"/>
              </a:spcBef>
              <a:buFontTx/>
              <a:buChar char="•"/>
            </a:pPr>
            <a:r>
              <a:rPr lang="en-GB" dirty="0" smtClean="0"/>
              <a:t>The RST Pathfinder Pilots made it very clear that appraisal and revalidation processes must be streamlined and simple so that doctors are not taken away from front line care disproportionately. The portfolio of supporting</a:t>
            </a:r>
            <a:r>
              <a:rPr lang="en-GB" baseline="0" dirty="0" smtClean="0"/>
              <a:t> information must not take excessive time and effort to collect.</a:t>
            </a:r>
            <a:endParaRPr lang="en-GB" dirty="0" smtClean="0"/>
          </a:p>
          <a:p>
            <a:pPr marL="171450" indent="-171450">
              <a:spcBef>
                <a:spcPct val="0"/>
              </a:spcBef>
              <a:buFontTx/>
              <a:buChar char="•"/>
            </a:pPr>
            <a:endParaRPr lang="en-GB" dirty="0" smtClean="0"/>
          </a:p>
          <a:p>
            <a:pPr marL="171450" indent="-171450">
              <a:spcBef>
                <a:spcPct val="0"/>
              </a:spcBef>
              <a:buFontTx/>
              <a:buChar char="•"/>
            </a:pPr>
            <a:r>
              <a:rPr lang="en-GB" dirty="0" smtClean="0"/>
              <a:t>Appraisers have a lot of skills but should not become the doctor’s GP/doctor, or ongoing mentor – the role of appraisal is to move doctors on to finding appropriate ongoing support if it is needed. Protecting appraisers is also important</a:t>
            </a:r>
          </a:p>
          <a:p>
            <a:pPr marL="171450" indent="-171450">
              <a:spcBef>
                <a:spcPct val="0"/>
              </a:spcBef>
              <a:buFontTx/>
              <a:buChar char="•"/>
            </a:pPr>
            <a:endParaRPr lang="en-GB" dirty="0" smtClean="0"/>
          </a:p>
          <a:p>
            <a:pPr marL="171450" indent="-171450">
              <a:spcBef>
                <a:spcPct val="0"/>
              </a:spcBef>
              <a:buFontTx/>
              <a:buChar char="•"/>
            </a:pPr>
            <a:r>
              <a:rPr lang="en-GB" dirty="0" smtClean="0"/>
              <a:t>A lot of counselling or mentoring skills may be used in appraisal but it is a once a year intervention and mentoring and coaching are ongoing relationships. ‘Find a mentor/coach…’ may be a very useful PDP objective!</a:t>
            </a:r>
          </a:p>
        </p:txBody>
      </p:sp>
      <p:sp>
        <p:nvSpPr>
          <p:cNvPr id="118789" name="Slide Number Placeholder 3"/>
          <p:cNvSpPr txBox="1">
            <a:spLocks noGrp="1"/>
          </p:cNvSpPr>
          <p:nvPr/>
        </p:nvSpPr>
        <p:spPr bwMode="auto">
          <a:xfrm>
            <a:off x="3851275" y="9380538"/>
            <a:ext cx="2944813" cy="492125"/>
          </a:xfrm>
          <a:prstGeom prst="rect">
            <a:avLst/>
          </a:prstGeom>
          <a:noFill/>
          <a:ln w="9525">
            <a:noFill/>
            <a:miter lim="800000"/>
            <a:headEnd/>
            <a:tailEnd/>
          </a:ln>
        </p:spPr>
        <p:txBody>
          <a:bodyPr anchor="b"/>
          <a:lstStyle/>
          <a:p>
            <a:pPr algn="r"/>
            <a:fld id="{54FEAD42-14FD-4F9C-AE61-A32A697A6945}" type="slidenum">
              <a:rPr lang="en-GB" sz="1200"/>
              <a:pPr algn="r"/>
              <a:t>31</a:t>
            </a:fld>
            <a:endParaRPr lang="en-GB"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itchFamily="34" charset="0"/>
              <a:buChar char="•"/>
              <a:defRPr/>
            </a:pPr>
            <a:r>
              <a:rPr lang="en-GB" dirty="0" smtClean="0"/>
              <a:t>The balance in most appraisal</a:t>
            </a:r>
            <a:r>
              <a:rPr lang="en-GB" baseline="0" dirty="0" smtClean="0"/>
              <a:t> discussions should be heavily weighted in favour of professional development as a way to drive quality improvements in patient care or medical practice, because most of the baseline requirements for revalidation should be easily met in the portfolio of information provided before the appraisal discussion</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Doctors frequently express the desire to be challenged in the areas of personal and professional development in order to deliver quality improvement for patients – and challenge is a key purpose of appraisal</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This is NOT to say that patient safety and revalidation is less important, just that it will</a:t>
            </a:r>
            <a:r>
              <a:rPr lang="en-GB" baseline="0" dirty="0" smtClean="0"/>
              <a:t> take less time in the appraisal (for most doctors) than promoting quality improvements</a:t>
            </a:r>
            <a:endParaRPr lang="en-GB" dirty="0" smtClean="0"/>
          </a:p>
          <a:p>
            <a:pPr fontAlgn="auto">
              <a:spcBef>
                <a:spcPts val="0"/>
              </a:spcBef>
              <a:spcAft>
                <a:spcPts val="0"/>
              </a:spcAft>
              <a:defRPr/>
            </a:pPr>
            <a:endParaRPr lang="en-GB" dirty="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3F6531-F5F3-4BF8-B5E0-C01CD86CE22D}" type="slidenum">
              <a:rPr lang="en-GB"/>
              <a:pPr fontAlgn="base">
                <a:spcBef>
                  <a:spcPct val="0"/>
                </a:spcBef>
                <a:spcAft>
                  <a:spcPct val="0"/>
                </a:spcAft>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397973-9D1F-4704-9714-D0FE537B4DDB}" type="slidenum">
              <a:rPr lang="en-GB">
                <a:latin typeface="Arial" charset="0"/>
                <a:cs typeface="Arial" charset="0"/>
              </a:rPr>
              <a:pPr fontAlgn="base">
                <a:spcBef>
                  <a:spcPct val="0"/>
                </a:spcBef>
                <a:spcAft>
                  <a:spcPct val="0"/>
                </a:spcAft>
              </a:pPr>
              <a:t>33</a:t>
            </a:fld>
            <a:endParaRPr lang="en-GB">
              <a:latin typeface="Arial" charset="0"/>
              <a:cs typeface="Arial" charset="0"/>
            </a:endParaRPr>
          </a:p>
        </p:txBody>
      </p:sp>
      <p:sp>
        <p:nvSpPr>
          <p:cNvPr id="120835"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Doctors are trained to come to quick conclusions and act on their decisions. </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In appraisal, particularly pre-appraisal, it is important to bear in mind that the doctor being appraised is the only person who can put all their pre-appraisal documentation into context. </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A professional judgement about the quality of a piece of supporting information will be informed by benchmarking with other appraisers, but there are no absolutes and the appraiser will need to understand the context for the doctor being appraised before coming to any conclusions. </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Traditionally the requirement for the appraisal discussion to be confidential has sometimes been taken to extremes and left appraisers feeling very vulnerable with difficult issues to assess and without the experience to calibrate their responses. </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For revalidation, it is important that the appraisal policy makes clear that the appraiser may, from time to time, need to seek advice, and give the name and contact details of the appropriate person/people. </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Appraisers need to be trained to have a lower threshold for seeking advice on “soft” issues so that standards are applied consistently and so that appraisers are supported in making appropriate and consistent decisions.</a:t>
            </a:r>
          </a:p>
        </p:txBody>
      </p:sp>
      <p:sp>
        <p:nvSpPr>
          <p:cNvPr id="120837" name="Slide Number Placeholder 3"/>
          <p:cNvSpPr txBox="1">
            <a:spLocks noGrp="1"/>
          </p:cNvSpPr>
          <p:nvPr/>
        </p:nvSpPr>
        <p:spPr bwMode="auto">
          <a:xfrm>
            <a:off x="3851275" y="9380538"/>
            <a:ext cx="2944813" cy="492125"/>
          </a:xfrm>
          <a:prstGeom prst="rect">
            <a:avLst/>
          </a:prstGeom>
          <a:noFill/>
          <a:ln w="9525">
            <a:noFill/>
            <a:miter lim="800000"/>
            <a:headEnd/>
            <a:tailEnd/>
          </a:ln>
        </p:spPr>
        <p:txBody>
          <a:bodyPr anchor="b"/>
          <a:lstStyle/>
          <a:p>
            <a:pPr algn="r"/>
            <a:fld id="{6EEE3B5F-280C-4ADF-94BE-5E0EA3108B7C}" type="slidenum">
              <a:rPr lang="en-GB" sz="1200"/>
              <a:pPr algn="r"/>
              <a:t>33</a:t>
            </a:fld>
            <a:endParaRPr lang="en-GB"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Time for a break</a:t>
            </a:r>
          </a:p>
          <a:p>
            <a:pPr marL="171450" indent="-171450">
              <a:spcBef>
                <a:spcPct val="0"/>
              </a:spcBef>
              <a:buFontTx/>
              <a:buChar char="•"/>
            </a:pPr>
            <a:r>
              <a:rPr lang="en-US" smtClean="0"/>
              <a:t>Remind people what time to return</a:t>
            </a:r>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509C29-3FA8-4AFE-AED6-BF0E271CB94B}" type="slidenum">
              <a:rPr lang="en-GB">
                <a:latin typeface="Arial" charset="0"/>
                <a:cs typeface="Arial" charset="0"/>
              </a:rPr>
              <a:pPr fontAlgn="base">
                <a:spcBef>
                  <a:spcPct val="0"/>
                </a:spcBef>
                <a:spcAft>
                  <a:spcPct val="0"/>
                </a:spcAft>
              </a:pPr>
              <a:t>34</a:t>
            </a:fld>
            <a:endParaRPr lang="en-GB">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This is a chance for the participants to take ownership of supporting information before looking at what the GMC requires. </a:t>
            </a:r>
          </a:p>
          <a:p>
            <a:pPr marL="171450" indent="-171450">
              <a:spcBef>
                <a:spcPct val="0"/>
              </a:spcBef>
              <a:buFontTx/>
              <a:buChar char="•"/>
            </a:pPr>
            <a:endParaRPr lang="en-US" dirty="0" smtClean="0"/>
          </a:p>
          <a:p>
            <a:pPr marL="171450" indent="-171450">
              <a:spcBef>
                <a:spcPct val="0"/>
              </a:spcBef>
              <a:buFontTx/>
              <a:buChar char="•"/>
            </a:pPr>
            <a:r>
              <a:rPr lang="en-US" dirty="0" smtClean="0"/>
              <a:t>Hopefully the suggestions will align but it also affords an opportunity to discuss the difference between GMC requirements (base line) and college (best practice) guidance</a:t>
            </a:r>
          </a:p>
          <a:p>
            <a:pPr marL="171450" indent="-171450">
              <a:spcBef>
                <a:spcPct val="0"/>
              </a:spcBef>
              <a:buFontTx/>
              <a:buChar char="•"/>
            </a:pPr>
            <a:endParaRPr lang="en-US" dirty="0" smtClean="0"/>
          </a:p>
          <a:p>
            <a:pPr marL="171450" indent="-171450">
              <a:spcBef>
                <a:spcPct val="0"/>
              </a:spcBef>
              <a:buFontTx/>
              <a:buChar char="•"/>
            </a:pPr>
            <a:r>
              <a:rPr lang="en-US" dirty="0" smtClean="0"/>
              <a:t>Most appraisers, even the very</a:t>
            </a:r>
            <a:r>
              <a:rPr lang="en-US" baseline="0" dirty="0" smtClean="0"/>
              <a:t> experienced, find it hard to resist the temptation to try to give a black and white answer to what supporting information is required, but actually this is an area that needs a lot of professional judgement as there are perfectly reasonable exceptions to almost every requirement (</a:t>
            </a:r>
            <a:r>
              <a:rPr lang="en-US" baseline="0" dirty="0" err="1" smtClean="0"/>
              <a:t>eg</a:t>
            </a:r>
            <a:r>
              <a:rPr lang="en-US" baseline="0" dirty="0" smtClean="0"/>
              <a:t> histopathologists do not see patients as such…)</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C89458-206B-4F1D-BD26-583CAC3920E8}"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A reminder that supporting information may be defined by the GMC as essential for revalidation, or it may be required by the organisation or speciality, or it may be selected and provided by the individual because it is of particular relevance to their individual professional or personal development.</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Not all supporting information is defined by the GMC. What is required of an individual will depend on the year of the revalidation cycle and the context within which they are working. The GMC requirements provide the foundation for the appraisal portfolio</a:t>
            </a:r>
            <a:r>
              <a:rPr lang="en-GB" baseline="0" dirty="0" smtClean="0"/>
              <a:t> and are used to demonstrate fitness to practise as a doctor. The detailed guidance has been delegated by the GMC to the Royal Colleges and Faculties, who, together with the employing organisation may have specific requirements for demonstrating contractual fitness for purpose as a specialist or employee. But what is provided by the individual is likely to be of most relevance in driving quality improvements in patient care.</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Doctors who choose to include more than the GMC/organisational minimum should be able to demonstrate that there is a value in what they have included and that the effort made in collection has not been disproportionate or unreasonably taken them away from patient care. Appraisers should be trained to support doctors in prioritising what they include in their portfolio.</a:t>
            </a:r>
          </a:p>
          <a:p>
            <a:pPr fontAlgn="auto">
              <a:spcBef>
                <a:spcPct val="0"/>
              </a:spcBef>
              <a:spcAft>
                <a:spcPts val="0"/>
              </a:spcAft>
              <a:defRPr/>
            </a:pPr>
            <a:endParaRPr lang="en-GB" dirty="0" smtClean="0"/>
          </a:p>
          <a:p>
            <a:pPr marL="171450" indent="-171450" fontAlgn="auto">
              <a:spcBef>
                <a:spcPct val="0"/>
              </a:spcBef>
              <a:spcAft>
                <a:spcPts val="0"/>
              </a:spcAft>
              <a:buFont typeface="Arial" pitchFamily="34" charset="0"/>
              <a:buChar char="•"/>
              <a:defRPr/>
            </a:pPr>
            <a:r>
              <a:rPr lang="en-GB" dirty="0" smtClean="0"/>
              <a:t>The shape could probably be represented the other way up with the GMC foundation as a small triangle and each level above getting broader: the idea is to emphasise the GMC supporting information as being a foundation, even though in some ways for most doctors it will be the smallest part.</a:t>
            </a:r>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9FA6D-10DF-4C62-A561-AC2E7E6DCB19}" type="slidenum">
              <a:rPr lang="en-GB">
                <a:solidFill>
                  <a:srgbClr val="000000"/>
                </a:solidFill>
                <a:latin typeface="Arial" charset="0"/>
                <a:cs typeface="Arial" charset="0"/>
              </a:rPr>
              <a:pPr fontAlgn="base">
                <a:spcBef>
                  <a:spcPct val="0"/>
                </a:spcBef>
                <a:spcAft>
                  <a:spcPct val="0"/>
                </a:spcAft>
              </a:pPr>
              <a:t>36</a:t>
            </a:fld>
            <a:endParaRPr lang="en-GB">
              <a:solidFill>
                <a:srgbClr val="000000"/>
              </a:solidFill>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This document should be included in pre-course reading / e-learning modules and every appraiser needs to be thoroughly familiar with it.</a:t>
            </a:r>
          </a:p>
          <a:p>
            <a:pPr>
              <a:spcBef>
                <a:spcPct val="0"/>
              </a:spcBef>
            </a:pPr>
            <a:r>
              <a:rPr lang="en-GB" dirty="0" smtClean="0"/>
              <a:t>It underpins all professional judgements about supporting information</a:t>
            </a:r>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BDBC23-AE12-4F07-AC4F-DDDCD70E7CF1}" type="slidenum">
              <a:rPr lang="en-US"/>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GMC document (pre-course reading) states: “The supporting information that you will need to bring  to your appraisal will fall under four broad headings…” as above. </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key learning point for appraisers is that the GMC requirements are the absolute baseline for all doctors (and the ultimate indicators of</a:t>
            </a:r>
            <a:r>
              <a:rPr lang="en-GB" baseline="0" dirty="0" smtClean="0"/>
              <a:t> fitness to practise</a:t>
            </a:r>
            <a:r>
              <a:rPr lang="en-GB" dirty="0" smtClean="0"/>
              <a:t>).</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College and organisational requirements can be contractually enforced (and considered as indicators</a:t>
            </a:r>
            <a:r>
              <a:rPr lang="en-GB" baseline="0" dirty="0" smtClean="0"/>
              <a:t> of fitness for purpose) </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As long as the four broad principles of supporting information (describes whole scope of work, demonstrates keeping up to date, demonstrates review of practice and feedback on practice) are covered and the six types of supporting information (next slide) are provided, it would be hard to justify a decision that a doctor could not revalidate (as a doctor) on the basis of their supporting information.</a:t>
            </a:r>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C44B3D-2B90-4401-8F7C-67A6D087CCC6}" type="slidenum">
              <a:rPr lang="en-GB">
                <a:latin typeface="Arial" charset="0"/>
                <a:cs typeface="Arial" charset="0"/>
              </a:rPr>
              <a:pPr fontAlgn="base">
                <a:spcBef>
                  <a:spcPct val="0"/>
                </a:spcBef>
                <a:spcAft>
                  <a:spcPct val="0"/>
                </a:spcAft>
              </a:pPr>
              <a:t>38</a:t>
            </a:fld>
            <a:endParaRPr lang="en-GB">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GMC document (pre-course reading) states: ”There are six types of supporting information that you will be expected to provide and discuss at your appraisal at least once in each five-year cycle. They are…” as above.</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 GMC also says: “The nature of the supporting information will reflect your particular specialist practice and your other professional roles. For example, an appropriate quality improvement activity will vary across different specialties and roles.” </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It is important that this is understood to ensure that doctors who have particular issues e.g. locums or doctors working in isolated practice can find appropriate ways to demonstrate their competence across all 12 attributes even if they are not able to do what a more mainstream doctor could or what their Royal</a:t>
            </a:r>
            <a:r>
              <a:rPr lang="en-GB" baseline="0" dirty="0" smtClean="0"/>
              <a:t> College or Faculty guidance says</a:t>
            </a:r>
            <a:r>
              <a:rPr lang="en-GB" dirty="0" smtClean="0"/>
              <a:t>.</a:t>
            </a:r>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30B35C-7813-4BBC-960A-F043134D7DD4}" type="slidenum">
              <a:rPr lang="en-GB">
                <a:latin typeface="Arial" charset="0"/>
                <a:cs typeface="Arial" charset="0"/>
              </a:rPr>
              <a:pPr fontAlgn="base">
                <a:spcBef>
                  <a:spcPct val="0"/>
                </a:spcBef>
                <a:spcAft>
                  <a:spcPct val="0"/>
                </a:spcAft>
              </a:pPr>
              <a:t>39</a:t>
            </a:fld>
            <a:endParaRPr lang="en-GB">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In new appraiser training it is important to go quickly around the room, asking participants to introduce themselves and explain their expectations of the training, based on their past experiences, so that the group starts to develop an identity</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r>
              <a:rPr lang="en-GB" dirty="0" smtClean="0"/>
              <a:t>Asking people to introduce themselves directly to the group without doing any pair work ensures that the responses are absolutely accurate</a:t>
            </a:r>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Asking…</a:t>
            </a:r>
          </a:p>
          <a:p>
            <a:pPr marL="628650" lvl="1" indent="-171450" fontAlgn="auto">
              <a:spcBef>
                <a:spcPts val="0"/>
              </a:spcBef>
              <a:spcAft>
                <a:spcPts val="0"/>
              </a:spcAft>
              <a:buFont typeface="Arial" pitchFamily="34" charset="0"/>
              <a:buChar char="•"/>
              <a:defRPr/>
            </a:pPr>
            <a:r>
              <a:rPr lang="en-GB" dirty="0" smtClean="0"/>
              <a:t>Why are you here? </a:t>
            </a:r>
          </a:p>
          <a:p>
            <a:pPr marL="628650" lvl="1" indent="-171450" fontAlgn="auto">
              <a:spcBef>
                <a:spcPts val="0"/>
              </a:spcBef>
              <a:spcAft>
                <a:spcPts val="0"/>
              </a:spcAft>
              <a:buFont typeface="Arial" pitchFamily="34" charset="0"/>
              <a:buChar char="•"/>
              <a:defRPr/>
            </a:pPr>
            <a:r>
              <a:rPr lang="en-GB" dirty="0" smtClean="0"/>
              <a:t>Why do you want to become an appraiser? Or even </a:t>
            </a:r>
          </a:p>
          <a:p>
            <a:pPr marL="628650" lvl="1" indent="-171450" fontAlgn="auto">
              <a:spcBef>
                <a:spcPts val="0"/>
              </a:spcBef>
              <a:spcAft>
                <a:spcPts val="0"/>
              </a:spcAft>
              <a:buFont typeface="Arial" pitchFamily="34" charset="0"/>
              <a:buChar char="•"/>
              <a:defRPr/>
            </a:pPr>
            <a:r>
              <a:rPr lang="en-GB" dirty="0" smtClean="0"/>
              <a:t>What do you bring that will make you a good appraiser?</a:t>
            </a:r>
          </a:p>
          <a:p>
            <a:pPr fontAlgn="auto">
              <a:spcBef>
                <a:spcPts val="0"/>
              </a:spcBef>
              <a:spcAft>
                <a:spcPts val="0"/>
              </a:spcAft>
              <a:buFont typeface="Arial" pitchFamily="34" charset="0"/>
              <a:buNone/>
              <a:defRPr/>
            </a:pPr>
            <a:endParaRPr lang="en-GB" dirty="0" smtClean="0"/>
          </a:p>
          <a:p>
            <a:pPr fontAlgn="auto">
              <a:spcBef>
                <a:spcPts val="0"/>
              </a:spcBef>
              <a:spcAft>
                <a:spcPts val="0"/>
              </a:spcAft>
              <a:buFont typeface="Arial" pitchFamily="34" charset="0"/>
              <a:buNone/>
              <a:defRPr/>
            </a:pPr>
            <a:r>
              <a:rPr lang="en-GB" dirty="0" smtClean="0"/>
              <a:t>…is very enlightening in identifying the enthusiasts, and the “pressed men”. If you can, record the answers for reference in the feedback.</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E4D0A4-6A16-459D-8B02-B06A913CA4E0}"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0"/>
              </a:spcBef>
              <a:spcAft>
                <a:spcPts val="0"/>
              </a:spcAft>
              <a:buFont typeface="Arial" pitchFamily="34" charset="0"/>
              <a:buNone/>
              <a:defRPr/>
            </a:pPr>
            <a:r>
              <a:rPr lang="en-US" dirty="0" smtClean="0"/>
              <a:t>The quote is from: </a:t>
            </a:r>
            <a:r>
              <a:rPr lang="en-US" i="1" dirty="0" smtClean="0"/>
              <a:t>Supporting Information for appraisal and revalidation </a:t>
            </a:r>
            <a:r>
              <a:rPr lang="en-US" dirty="0" smtClean="0"/>
              <a:t>(GMC, 2012)</a:t>
            </a:r>
          </a:p>
          <a:p>
            <a:pPr fontAlgn="auto">
              <a:spcBef>
                <a:spcPct val="0"/>
              </a:spcBef>
              <a:spcAft>
                <a:spcPts val="0"/>
              </a:spcAft>
              <a:buFont typeface="Arial" pitchFamily="34" charset="0"/>
              <a:buNone/>
              <a:defRPr/>
            </a:pPr>
            <a:endParaRPr lang="en-US" i="1" dirty="0" smtClean="0"/>
          </a:p>
          <a:p>
            <a:pPr marL="171450" indent="-171450" fontAlgn="auto">
              <a:spcBef>
                <a:spcPct val="0"/>
              </a:spcBef>
              <a:spcAft>
                <a:spcPts val="0"/>
              </a:spcAft>
              <a:buFont typeface="Arial" pitchFamily="34" charset="0"/>
              <a:buChar char="•"/>
              <a:defRPr/>
            </a:pPr>
            <a:r>
              <a:rPr lang="en-GB" dirty="0" smtClean="0"/>
              <a:t>Useful stem questions on CPD</a:t>
            </a:r>
            <a:endParaRPr lang="en-GB" b="1" dirty="0" smtClean="0"/>
          </a:p>
          <a:p>
            <a:pPr marL="171450" indent="-171450" fontAlgn="auto">
              <a:spcBef>
                <a:spcPct val="0"/>
              </a:spcBef>
              <a:spcAft>
                <a:spcPts val="0"/>
              </a:spcAft>
              <a:buFont typeface="Arial" pitchFamily="34" charset="0"/>
              <a:buChar char="•"/>
              <a:defRPr/>
            </a:pPr>
            <a:r>
              <a:rPr lang="en-GB" dirty="0" smtClean="0"/>
              <a:t>CPD should focus on outcomes or outputs rather than on inputs and a time-served approach. You should evaluate what you have learned and understood from your CPD activity and how it may impact on and improve your performance. (GMC Supporting information…)</a:t>
            </a:r>
          </a:p>
          <a:p>
            <a:pPr marL="171450" indent="-171450" fontAlgn="auto">
              <a:spcBef>
                <a:spcPct val="0"/>
              </a:spcBef>
              <a:spcAft>
                <a:spcPts val="0"/>
              </a:spcAft>
              <a:buFont typeface="Arial" pitchFamily="34" charset="0"/>
              <a:buChar char="•"/>
              <a:defRPr/>
            </a:pPr>
            <a:r>
              <a:rPr lang="en-GB" dirty="0" smtClean="0"/>
              <a:t>It should be needs-based</a:t>
            </a:r>
          </a:p>
          <a:p>
            <a:pPr marL="171450" indent="-171450" fontAlgn="auto">
              <a:spcBef>
                <a:spcPct val="0"/>
              </a:spcBef>
              <a:spcAft>
                <a:spcPts val="0"/>
              </a:spcAft>
              <a:buFont typeface="Arial" pitchFamily="34" charset="0"/>
              <a:buChar char="•"/>
              <a:defRPr/>
            </a:pPr>
            <a:r>
              <a:rPr lang="en-GB" dirty="0" smtClean="0"/>
              <a:t>It should be influenced by participation in clinical governance</a:t>
            </a:r>
          </a:p>
          <a:p>
            <a:pPr marL="171450" indent="-171450" fontAlgn="auto">
              <a:spcBef>
                <a:spcPct val="0"/>
              </a:spcBef>
              <a:spcAft>
                <a:spcPts val="0"/>
              </a:spcAft>
              <a:buFont typeface="Arial" pitchFamily="34" charset="0"/>
              <a:buChar char="•"/>
              <a:defRPr/>
            </a:pPr>
            <a:r>
              <a:rPr lang="en-GB" dirty="0" smtClean="0"/>
              <a:t>Lessons learned, encouraging excellence and identifying examples of good practice can easily be introduced when considering CPD</a:t>
            </a:r>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B1AF75-54D3-4200-8635-F03DA8D2099E}" type="slidenum">
              <a:rPr lang="en-US">
                <a:cs typeface="Arial" charset="0"/>
              </a:rPr>
              <a:pPr fontAlgn="base">
                <a:spcBef>
                  <a:spcPct val="0"/>
                </a:spcBef>
                <a:spcAft>
                  <a:spcPct val="0"/>
                </a:spcAft>
              </a:pPr>
              <a:t>40</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Attendance at a CPD event does not necessarily imply learning has taken place – what impact has it had?</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The GMC statement on reflection emphasises that the skill to be demonstrated in the revalidation portfolio </a:t>
            </a:r>
            <a:r>
              <a:rPr lang="en-US" smtClean="0"/>
              <a:t>is reflection: </a:t>
            </a:r>
            <a:r>
              <a:rPr lang="en-GB" smtClean="0"/>
              <a:t>“</a:t>
            </a:r>
            <a:r>
              <a:rPr lang="en-GB" i="1" dirty="0" smtClean="0"/>
              <a:t>Good Medical Practice </a:t>
            </a:r>
            <a:r>
              <a:rPr lang="en-GB" dirty="0" smtClean="0"/>
              <a:t>requires you to </a:t>
            </a:r>
            <a:r>
              <a:rPr lang="en-GB" i="1" dirty="0" smtClean="0"/>
              <a:t>reflect</a:t>
            </a:r>
            <a:r>
              <a:rPr lang="en-GB" dirty="0" smtClean="0"/>
              <a:t> on your practice and whether you are working to the relevant standards” (</a:t>
            </a:r>
            <a:r>
              <a:rPr lang="en-GB" sz="1100" i="1" dirty="0" smtClean="0"/>
              <a:t>Supporting information for appraisal and revalidation,  </a:t>
            </a:r>
            <a:r>
              <a:rPr lang="en-GB" sz="1100" dirty="0" smtClean="0"/>
              <a:t>GMC, 2012)</a:t>
            </a:r>
          </a:p>
          <a:p>
            <a:pPr marL="171450" indent="-171450" fontAlgn="auto">
              <a:spcBef>
                <a:spcPct val="0"/>
              </a:spcBef>
              <a:spcAft>
                <a:spcPts val="0"/>
              </a:spcAft>
              <a:buFont typeface="Arial" pitchFamily="34" charset="0"/>
              <a:buChar char="•"/>
              <a:defRPr/>
            </a:pPr>
            <a:endParaRPr lang="en-GB" sz="1100" dirty="0" smtClean="0"/>
          </a:p>
          <a:p>
            <a:pPr marL="171450" indent="-171450" fontAlgn="auto">
              <a:spcBef>
                <a:spcPct val="0"/>
              </a:spcBef>
              <a:spcAft>
                <a:spcPts val="0"/>
              </a:spcAft>
              <a:buFont typeface="Arial" pitchFamily="34" charset="0"/>
              <a:buChar char="•"/>
              <a:defRPr/>
            </a:pPr>
            <a:r>
              <a:rPr lang="en-GB" dirty="0" smtClean="0"/>
              <a:t>The GMC requires a reflection on impact in terms of lessons learned and demonstration of change as a result (as above)</a:t>
            </a:r>
            <a:endParaRPr lang="en-GB" sz="1100" dirty="0" smtClean="0"/>
          </a:p>
          <a:p>
            <a:pPr fontAlgn="auto">
              <a:spcBef>
                <a:spcPct val="0"/>
              </a:spcBef>
              <a:spcAft>
                <a:spcPts val="0"/>
              </a:spcAft>
              <a:buFont typeface="Arial" pitchFamily="34" charset="0"/>
              <a:buNone/>
              <a:defRPr/>
            </a:pPr>
            <a:endParaRPr lang="en-GB" sz="1100" dirty="0" smtClean="0"/>
          </a:p>
          <a:p>
            <a:pPr marL="171450" indent="-171450" fontAlgn="auto">
              <a:spcBef>
                <a:spcPct val="0"/>
              </a:spcBef>
              <a:spcAft>
                <a:spcPts val="0"/>
              </a:spcAft>
              <a:buFont typeface="Arial" pitchFamily="34" charset="0"/>
              <a:buChar char="•"/>
              <a:defRPr/>
            </a:pPr>
            <a:r>
              <a:rPr lang="en-GB" sz="1100" dirty="0" smtClean="0"/>
              <a:t>Impact is demonstrated through the reflective note that the doctor makes about the learning event (e.g. date, title, hours spent, what you learned, further actions, who you shared it with and what the impact was) or in the appraisal discussion</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0"/>
              </a:spcBef>
              <a:spcAft>
                <a:spcPts val="0"/>
              </a:spcAft>
              <a:buFont typeface="Arial" pitchFamily="34" charset="0"/>
              <a:buNone/>
              <a:defRPr/>
            </a:pPr>
            <a:r>
              <a:rPr lang="en-US" dirty="0" smtClean="0"/>
              <a:t>The quote is from: </a:t>
            </a:r>
            <a:r>
              <a:rPr lang="en-US" i="1" dirty="0" smtClean="0"/>
              <a:t>Supporting Information for appraisal and revalidation </a:t>
            </a:r>
            <a:r>
              <a:rPr lang="en-US" dirty="0" smtClean="0"/>
              <a:t>(GMC, 2012)</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Discussing the QIA will involve the doctor demonstrating that they have actively participated in a QIA or clinical audit relevant to their work, evaluated and reflected on the results, taken appropriate action in response to the results and closed the loop through repeat of the activity or reaudit.</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While individual colleges and faculties may require a particular type of QIA, the GMC does not, and doctors in unusual situations are encouraged to find innovative ways of demonstrating that they reflect upon what they actually do in practise. </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 appraiser is expected to exercise professional judgement about the appropriateness of the supporting information in this area, as in all others.</a:t>
            </a:r>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F29C6C-8E3F-4305-B51F-682D850F669D}"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pitchFamily="34" charset="0"/>
              <a:buNone/>
              <a:defRPr/>
            </a:pPr>
            <a:r>
              <a:rPr lang="en-US" dirty="0" smtClean="0"/>
              <a:t>The quote is from: </a:t>
            </a:r>
            <a:r>
              <a:rPr lang="en-US" i="1" dirty="0" smtClean="0"/>
              <a:t>Supporting Information for appraisal and revalidation </a:t>
            </a:r>
            <a:r>
              <a:rPr lang="en-US" dirty="0" smtClean="0"/>
              <a:t>(GMC, 2012)</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r>
              <a:rPr lang="en-GB" dirty="0" smtClean="0"/>
              <a:t>The GMC states that a significant event (also known as an untoward, critical or patient safety incident) is any unintended or unexpected event, which could or did lead to harm of one or more patients. This includes incidents which did not cause harm but could have done, or where the event should have been prevented.</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r>
              <a:rPr lang="en-GB" dirty="0" smtClean="0"/>
              <a:t>Further guidance on significant events as supporting information is available from the GMC and from the National Patient Safety Agency. Please also ensure you are familiar with your organisation's local processes and agreed thresholds for recording incidents.</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r>
              <a:rPr lang="en-GB" dirty="0" smtClean="0"/>
              <a:t>All significant events involving you should be discussed at appraisal or a statement made that there have been none </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In primary care in particular, significant event audit has evolved as an important tool in improving practice. Where these have been undertaken and don’t meet the GMC definition above, they should be included as supporting information for quality improvement activity.</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Please note:</a:t>
            </a:r>
          </a:p>
          <a:p>
            <a:pPr marL="628650" lvl="1" indent="-171450" fontAlgn="auto">
              <a:spcBef>
                <a:spcPct val="0"/>
              </a:spcBef>
              <a:spcAft>
                <a:spcPts val="0"/>
              </a:spcAft>
              <a:buFont typeface="Arial" pitchFamily="34" charset="0"/>
              <a:buChar char="•"/>
              <a:defRPr/>
            </a:pPr>
            <a:r>
              <a:rPr lang="en-GB" dirty="0" smtClean="0"/>
              <a:t>You do not need to list any significant events where your only involvement was in the investigation unless that is an important part of your scope of work.</a:t>
            </a:r>
          </a:p>
          <a:p>
            <a:pPr marL="628650" lvl="1" indent="-171450" fontAlgn="auto">
              <a:spcBef>
                <a:spcPct val="0"/>
              </a:spcBef>
              <a:spcAft>
                <a:spcPts val="0"/>
              </a:spcAft>
              <a:buFont typeface="Arial" pitchFamily="34" charset="0"/>
              <a:buChar char="•"/>
              <a:defRPr/>
            </a:pPr>
            <a:r>
              <a:rPr lang="en-GB" dirty="0" smtClean="0"/>
              <a:t>It is not the appraiser's role to conduct investigations into serious events. Organisational clinical governance systems and other management processes are put in place to deal with these situations.</a:t>
            </a:r>
          </a:p>
          <a:p>
            <a:pPr marL="628650" lvl="1" indent="-171450" fontAlgn="auto">
              <a:spcBef>
                <a:spcPct val="0"/>
              </a:spcBef>
              <a:spcAft>
                <a:spcPts val="0"/>
              </a:spcAft>
              <a:buFont typeface="Arial" pitchFamily="34" charset="0"/>
              <a:buChar char="•"/>
              <a:defRPr/>
            </a:pPr>
            <a:r>
              <a:rPr lang="en-GB" dirty="0" smtClean="0"/>
              <a:t>Please ensure you are familiar with your organisation's local processes and agreed thresholds for recording significant events.</a:t>
            </a:r>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E71BAD-965B-44DE-A76B-7D4144EB1892}" type="slidenum">
              <a:rPr lang="en-GB">
                <a:latin typeface="Arial" charset="0"/>
                <a:cs typeface="Arial" charset="0"/>
              </a:rPr>
              <a:pPr fontAlgn="base">
                <a:spcBef>
                  <a:spcPct val="0"/>
                </a:spcBef>
                <a:spcAft>
                  <a:spcPct val="0"/>
                </a:spcAft>
              </a:pPr>
              <a:t>43</a:t>
            </a:fld>
            <a:endParaRPr lang="en-GB">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0"/>
              </a:spcBef>
              <a:spcAft>
                <a:spcPts val="0"/>
              </a:spcAft>
              <a:buFont typeface="Arial" pitchFamily="34" charset="0"/>
              <a:buNone/>
              <a:defRPr/>
            </a:pPr>
            <a:r>
              <a:rPr lang="en-US" dirty="0" smtClean="0"/>
              <a:t>The quote is from: GMC </a:t>
            </a:r>
            <a:r>
              <a:rPr lang="en-US" i="1" dirty="0" smtClean="0"/>
              <a:t>Supporting Information for appraisal and revalidation </a:t>
            </a:r>
            <a:r>
              <a:rPr lang="en-US" dirty="0" smtClean="0"/>
              <a:t>(GMC, 2012)</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Normally the requirement is for reflection on one formal set of colleague and patient feedback to be included in appraisal per revalidation cycle. If the results</a:t>
            </a:r>
            <a:r>
              <a:rPr lang="en-US" baseline="0" dirty="0" smtClean="0"/>
              <a:t> are poor, it is suggested that the feedback surveys are repeated after making an action plan and implementing changes in order to demonstrate improvement.</a:t>
            </a:r>
            <a:endParaRPr lang="en-US" dirty="0" smtClean="0"/>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The feedback must: </a:t>
            </a:r>
          </a:p>
          <a:p>
            <a:pPr marL="628650" lvl="1" indent="-171450" fontAlgn="auto">
              <a:spcBef>
                <a:spcPct val="0"/>
              </a:spcBef>
              <a:spcAft>
                <a:spcPts val="0"/>
              </a:spcAft>
              <a:buFont typeface="Arial" pitchFamily="34" charset="0"/>
              <a:buChar char="•"/>
              <a:defRPr/>
            </a:pPr>
            <a:r>
              <a:rPr lang="en-US" dirty="0" smtClean="0"/>
              <a:t>cover the current scope of work</a:t>
            </a:r>
          </a:p>
          <a:p>
            <a:pPr marL="628650" lvl="1" indent="-171450" fontAlgn="auto">
              <a:spcBef>
                <a:spcPct val="0"/>
              </a:spcBef>
              <a:spcAft>
                <a:spcPts val="0"/>
              </a:spcAft>
              <a:buFont typeface="Arial" pitchFamily="34" charset="0"/>
              <a:buChar char="•"/>
              <a:defRPr/>
            </a:pPr>
            <a:r>
              <a:rPr lang="en-US" dirty="0" smtClean="0"/>
              <a:t>have enough respondents to get an overview (</a:t>
            </a:r>
            <a:r>
              <a:rPr lang="en-US" baseline="0" dirty="0" smtClean="0"/>
              <a:t>Each tool has its own numbers: </a:t>
            </a:r>
            <a:r>
              <a:rPr lang="en-US" dirty="0" smtClean="0"/>
              <a:t>15 colleagues, 34 patients are suggested</a:t>
            </a:r>
            <a:r>
              <a:rPr lang="en-US" baseline="0" dirty="0" smtClean="0"/>
              <a:t>, </a:t>
            </a:r>
            <a:r>
              <a:rPr lang="en-US" dirty="0" smtClean="0"/>
              <a:t>but not mandatory, for the GMC questionnaire; professional judgment may be needed depending on the context within which the doctor works)</a:t>
            </a:r>
          </a:p>
          <a:p>
            <a:pPr marL="628650" lvl="1" indent="-171450" fontAlgn="auto">
              <a:spcBef>
                <a:spcPct val="0"/>
              </a:spcBef>
              <a:spcAft>
                <a:spcPts val="0"/>
              </a:spcAft>
              <a:buFont typeface="Arial" pitchFamily="34" charset="0"/>
              <a:buChar char="•"/>
              <a:defRPr/>
            </a:pPr>
            <a:r>
              <a:rPr lang="en-US" dirty="0" smtClean="0"/>
              <a:t>be externally collated and anonymised before being fed back to the doctor for their personal reflections so that respondents are assured that they can comment freely</a:t>
            </a:r>
          </a:p>
          <a:p>
            <a:pPr marL="628650" lvl="1" indent="-171450" fontAlgn="auto">
              <a:spcBef>
                <a:spcPct val="0"/>
              </a:spcBef>
              <a:spcAft>
                <a:spcPts val="0"/>
              </a:spcAft>
              <a:buFont typeface="Arial" pitchFamily="34" charset="0"/>
              <a:buChar char="•"/>
              <a:defRPr/>
            </a:pPr>
            <a:r>
              <a:rPr lang="en-US" dirty="0" smtClean="0"/>
              <a:t>include self-assessment (discrepancies</a:t>
            </a:r>
            <a:r>
              <a:rPr lang="en-US" baseline="0" dirty="0" smtClean="0"/>
              <a:t> with rater scores can be revealing – many doctors rate themselves lower than their feedback suggests they should)</a:t>
            </a:r>
            <a:endParaRPr lang="en-US" dirty="0" smtClean="0"/>
          </a:p>
          <a:p>
            <a:pPr marL="628650" lvl="1" indent="-171450" fontAlgn="auto">
              <a:spcBef>
                <a:spcPct val="0"/>
              </a:spcBef>
              <a:spcAft>
                <a:spcPts val="0"/>
              </a:spcAft>
              <a:buFont typeface="Arial" pitchFamily="34" charset="0"/>
              <a:buChar char="•"/>
              <a:defRPr/>
            </a:pPr>
            <a:r>
              <a:rPr lang="en-US" dirty="0" smtClean="0"/>
              <a:t>include</a:t>
            </a:r>
            <a:r>
              <a:rPr lang="en-US" baseline="0" dirty="0" smtClean="0"/>
              <a:t> benchmark data from others doing the same questionnaire (this will become more useful as the benchmark data includes a greater variety of doctors, but beware falsely high scores because early adopters of the tools have been keen doctors in stable working environments)</a:t>
            </a:r>
            <a:endParaRPr lang="en-US" dirty="0" smtClean="0"/>
          </a:p>
          <a:p>
            <a:pPr marL="0" indent="0"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Doctors must:</a:t>
            </a:r>
          </a:p>
          <a:p>
            <a:pPr marL="628650" lvl="1" indent="-171450" fontAlgn="auto">
              <a:spcBef>
                <a:spcPct val="0"/>
              </a:spcBef>
              <a:spcAft>
                <a:spcPts val="0"/>
              </a:spcAft>
              <a:buFont typeface="Arial" pitchFamily="34" charset="0"/>
              <a:buChar char="•"/>
              <a:defRPr/>
            </a:pPr>
            <a:r>
              <a:rPr lang="en-US" dirty="0" smtClean="0"/>
              <a:t>reflect</a:t>
            </a:r>
            <a:r>
              <a:rPr lang="en-US" baseline="0" dirty="0" smtClean="0"/>
              <a:t> </a:t>
            </a:r>
            <a:r>
              <a:rPr lang="en-US" dirty="0" smtClean="0"/>
              <a:t>on the outcomes and what it means for their practice and </a:t>
            </a:r>
            <a:r>
              <a:rPr lang="en-US" dirty="0" err="1" smtClean="0"/>
              <a:t>behaviour</a:t>
            </a:r>
            <a:endParaRPr lang="en-US" dirty="0" smtClean="0"/>
          </a:p>
          <a:p>
            <a:pPr marL="628650" lvl="1" indent="-171450" fontAlgn="auto">
              <a:spcBef>
                <a:spcPct val="0"/>
              </a:spcBef>
              <a:spcAft>
                <a:spcPts val="0"/>
              </a:spcAft>
              <a:buFont typeface="Arial" pitchFamily="34" charset="0"/>
              <a:buChar char="•"/>
              <a:defRPr/>
            </a:pPr>
            <a:r>
              <a:rPr lang="en-US" dirty="0" smtClean="0"/>
              <a:t>include their reflection in the pre-appraisal documentation</a:t>
            </a:r>
          </a:p>
          <a:p>
            <a:pPr marL="628650" lvl="1" indent="-171450" fontAlgn="auto">
              <a:spcBef>
                <a:spcPct val="0"/>
              </a:spcBef>
              <a:spcAft>
                <a:spcPts val="0"/>
              </a:spcAft>
              <a:buFont typeface="Arial" pitchFamily="34" charset="0"/>
              <a:buChar char="•"/>
              <a:defRPr/>
            </a:pPr>
            <a:r>
              <a:rPr lang="en-US" dirty="0" smtClean="0"/>
              <a:t>discuss</a:t>
            </a:r>
            <a:r>
              <a:rPr lang="en-US" baseline="0" dirty="0" smtClean="0"/>
              <a:t> the feedback and their reflections on it during the appraisal discussion</a:t>
            </a:r>
            <a:endParaRPr lang="en-US" dirty="0" smtClean="0"/>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Feedback that meets these requirements and has been done within the past five years will be eligible to be submitted as part of the revalidation portfolio of supporting information. Appraisers will have discretion to determine whether feedback is suitable and to</a:t>
            </a:r>
            <a:r>
              <a:rPr lang="en-US" baseline="0" dirty="0" smtClean="0"/>
              <a:t> make professional judgments about circumstances where variation in the guidance is called for (</a:t>
            </a:r>
            <a:r>
              <a:rPr lang="en-US" baseline="0" dirty="0" err="1" smtClean="0"/>
              <a:t>eg</a:t>
            </a:r>
            <a:r>
              <a:rPr lang="en-US" baseline="0" dirty="0" smtClean="0"/>
              <a:t> an unusually low number of respondents for a doctor working in unusual </a:t>
            </a:r>
            <a:r>
              <a:rPr lang="en-US" baseline="0" dirty="0" err="1" smtClean="0"/>
              <a:t>cirumstances</a:t>
            </a:r>
            <a:r>
              <a:rPr lang="en-US" baseline="0" dirty="0" smtClean="0"/>
              <a:t>)</a:t>
            </a:r>
            <a:endParaRPr lang="en-US" dirty="0"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5E839B-7A32-4402-AF81-20163FFF0156}" type="slidenum">
              <a:rPr lang="en-US">
                <a:cs typeface="Arial" charset="0"/>
              </a:rPr>
              <a:pPr fontAlgn="base">
                <a:spcBef>
                  <a:spcPct val="0"/>
                </a:spcBef>
                <a:spcAft>
                  <a:spcPct val="0"/>
                </a:spcAft>
              </a:pPr>
              <a:t>44</a:t>
            </a:fld>
            <a:endParaRPr lang="en-US">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0"/>
              </a:spcBef>
              <a:spcAft>
                <a:spcPts val="0"/>
              </a:spcAft>
              <a:defRPr/>
            </a:pPr>
            <a:r>
              <a:rPr lang="en-US" dirty="0" smtClean="0"/>
              <a:t>The quote is from: GMC </a:t>
            </a:r>
            <a:r>
              <a:rPr lang="en-US" i="1" dirty="0" smtClean="0"/>
              <a:t>Supporting Information for appraisal and revalidation </a:t>
            </a:r>
            <a:r>
              <a:rPr lang="en-US" dirty="0" smtClean="0"/>
              <a:t>(GMC, 2012)</a:t>
            </a:r>
          </a:p>
          <a:p>
            <a:pPr fontAlgn="auto">
              <a:spcBef>
                <a:spcPct val="0"/>
              </a:spcBef>
              <a:spcAft>
                <a:spcPts val="0"/>
              </a:spcAft>
              <a:defRPr/>
            </a:pPr>
            <a:endParaRPr lang="en-GB" dirty="0" smtClean="0"/>
          </a:p>
          <a:p>
            <a:pPr fontAlgn="auto">
              <a:spcBef>
                <a:spcPct val="0"/>
              </a:spcBef>
              <a:spcAft>
                <a:spcPts val="0"/>
              </a:spcAft>
              <a:defRPr/>
            </a:pPr>
            <a:r>
              <a:rPr lang="en-GB" dirty="0" smtClean="0"/>
              <a:t>The GMC is concerned about reflection</a:t>
            </a:r>
            <a:r>
              <a:rPr lang="en-GB" baseline="0" dirty="0" smtClean="0"/>
              <a:t> on</a:t>
            </a:r>
            <a:r>
              <a:rPr lang="en-GB" dirty="0" smtClean="0"/>
              <a:t>:</a:t>
            </a:r>
          </a:p>
          <a:p>
            <a:pPr marL="171450" indent="-171450" fontAlgn="auto">
              <a:spcBef>
                <a:spcPct val="0"/>
              </a:spcBef>
              <a:spcAft>
                <a:spcPts val="0"/>
              </a:spcAft>
              <a:buFont typeface="Arial" pitchFamily="34" charset="0"/>
              <a:buChar char="•"/>
              <a:defRPr/>
            </a:pPr>
            <a:r>
              <a:rPr lang="en-GB" dirty="0" smtClean="0"/>
              <a:t>Awareness of the complaints procedures and any complaints about the doctor or the team</a:t>
            </a:r>
          </a:p>
          <a:p>
            <a:pPr marL="171450" indent="-171450" fontAlgn="auto">
              <a:spcBef>
                <a:spcPct val="0"/>
              </a:spcBef>
              <a:spcAft>
                <a:spcPts val="0"/>
              </a:spcAft>
              <a:buFont typeface="Arial" pitchFamily="34" charset="0"/>
              <a:buChar char="•"/>
              <a:defRPr/>
            </a:pPr>
            <a:r>
              <a:rPr lang="en-GB" dirty="0" smtClean="0"/>
              <a:t>Participation in the investigation and response to complaints where appropriate</a:t>
            </a:r>
          </a:p>
          <a:p>
            <a:pPr marL="171450" indent="-171450" fontAlgn="auto">
              <a:spcBef>
                <a:spcPct val="0"/>
              </a:spcBef>
              <a:spcAft>
                <a:spcPts val="0"/>
              </a:spcAft>
              <a:buFont typeface="Arial" pitchFamily="34" charset="0"/>
              <a:buChar char="•"/>
              <a:defRPr/>
            </a:pPr>
            <a:r>
              <a:rPr lang="en-GB" dirty="0" smtClean="0"/>
              <a:t>Actions taken in response to the complaint </a:t>
            </a:r>
          </a:p>
          <a:p>
            <a:pPr marL="171450" indent="-171450" fontAlgn="auto">
              <a:spcBef>
                <a:spcPct val="0"/>
              </a:spcBef>
              <a:spcAft>
                <a:spcPts val="0"/>
              </a:spcAft>
              <a:buFont typeface="Arial" pitchFamily="34" charset="0"/>
              <a:buChar char="•"/>
              <a:defRPr/>
            </a:pPr>
            <a:r>
              <a:rPr lang="en-GB" dirty="0" smtClean="0"/>
              <a:t>The identification of opportunities for professional development</a:t>
            </a:r>
          </a:p>
          <a:p>
            <a:pPr fontAlgn="auto">
              <a:spcBef>
                <a:spcPct val="0"/>
              </a:spcBef>
              <a:spcAft>
                <a:spcPts val="0"/>
              </a:spcAft>
              <a:defRPr/>
            </a:pPr>
            <a:endParaRPr lang="en-GB" dirty="0" smtClean="0"/>
          </a:p>
          <a:p>
            <a:pPr marL="171450" indent="-171450" fontAlgn="auto">
              <a:spcBef>
                <a:spcPct val="0"/>
              </a:spcBef>
              <a:spcAft>
                <a:spcPts val="0"/>
              </a:spcAft>
              <a:buFont typeface="Arial" pitchFamily="34" charset="0"/>
              <a:buChar char="•"/>
              <a:defRPr/>
            </a:pPr>
            <a:r>
              <a:rPr lang="en-GB" dirty="0" smtClean="0"/>
              <a:t>Those who are involved in the investigation of complaints do not need to include every complaint they have investigated, if they were not about them or their team and there was no personal learning to reflect on – but they should reflect that this is part of their scope of work and demonstrate how they keep</a:t>
            </a:r>
            <a:r>
              <a:rPr lang="en-GB" baseline="0" dirty="0" smtClean="0"/>
              <a:t> up to date,</a:t>
            </a:r>
            <a:r>
              <a:rPr lang="en-GB" dirty="0" smtClean="0"/>
              <a:t> review what they do and get feedback in this area</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There may be a need to ensure that the organisation has systems to let doctors know about any complaints that may have been received about them. A doctor cannot be held accountable for information that they do not know about - but wilful ignorance is no excuse.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If there have not been any complaints then a statement to that effect will be required</a:t>
            </a:r>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7C4A16-D36D-4ECD-A9FC-D3795FEB352E}" type="slidenum">
              <a:rPr lang="en-US">
                <a:cs typeface="Arial" charset="0"/>
              </a:rPr>
              <a:pPr fontAlgn="base">
                <a:spcBef>
                  <a:spcPct val="0"/>
                </a:spcBef>
                <a:spcAft>
                  <a:spcPct val="0"/>
                </a:spcAft>
              </a:pPr>
              <a:t>45</a:t>
            </a:fld>
            <a:endParaRPr lang="en-US">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This exercise is designed to provide an entry point into developing consistency in decision-making across all appraisers</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Appraisers need to take into account the complexities of real life. They are trained to do no harm and, if in doubt, to ask. </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There will inevitably be exceptions to any rule and appraisers need to be able to deal appropriately with doctors from a huge variety of different contexts. This may initially be uncomfortable but it fits with the idea of doctors as professionals making expert clinical judgements where exactly the same principles apply.</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Appraisers should understand that their</a:t>
            </a:r>
            <a:r>
              <a:rPr lang="en-GB" baseline="0" dirty="0" smtClean="0"/>
              <a:t> professional judgements about supporting information will </a:t>
            </a:r>
            <a:r>
              <a:rPr lang="en-GB" dirty="0" smtClean="0"/>
              <a:t>need further modification and benchmarking over time within a peer support system / network of some sort</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More scenarios are explored in the worked examples in the resource pack and there is an algorithm for those who like visual prompts for decision-making processes</a:t>
            </a:r>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DB3B3-76B1-47D5-AF83-4751F06310B6}" type="slidenum">
              <a:rPr lang="en-GB">
                <a:latin typeface="Arial" charset="0"/>
                <a:cs typeface="Arial" charset="0"/>
              </a:rPr>
              <a:pPr fontAlgn="base">
                <a:spcBef>
                  <a:spcPct val="0"/>
                </a:spcBef>
                <a:spcAft>
                  <a:spcPct val="0"/>
                </a:spcAft>
              </a:pPr>
              <a:t>46</a:t>
            </a:fld>
            <a:endParaRPr lang="en-GB">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smtClean="0"/>
              <a:t>Quick screen shot to show what the outputs of appraisal look like in the MAG MAF form.</a:t>
            </a:r>
          </a:p>
          <a:p>
            <a:pPr marL="171450" indent="-171450">
              <a:spcBef>
                <a:spcPct val="0"/>
              </a:spcBef>
              <a:buFontTx/>
              <a:buChar char="•"/>
            </a:pPr>
            <a:r>
              <a:rPr lang="en-GB" smtClean="0"/>
              <a:t>Detail comes in the next few slides.</a:t>
            </a:r>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8D89B4-4510-4D1A-8CA2-3639C3F4A347}" type="slidenum">
              <a:rPr lang="en-US"/>
              <a:pPr fontAlgn="base">
                <a:spcBef>
                  <a:spcPct val="0"/>
                </a:spcBef>
                <a:spcAft>
                  <a:spcPct val="0"/>
                </a:spcAft>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Appraisers can be trained to use their professional judgement about engagement in the appraisal process and how to sign the statements agreed for the roll out of revalidation.</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They should discuss the issues around these three areas: the appraisal taking place, the whole scope of work being covered and the supporting information being appropriate according to the GMC guidance.</a:t>
            </a:r>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BAB9F8-A21E-4D13-954B-B582F6F06348}" type="slidenum">
              <a:rPr lang="en-US">
                <a:solidFill>
                  <a:srgbClr val="000000"/>
                </a:solidFill>
                <a:latin typeface="Times" pitchFamily="18" charset="0"/>
                <a:cs typeface="Arial" charset="0"/>
              </a:rPr>
              <a:pPr fontAlgn="base">
                <a:spcBef>
                  <a:spcPct val="0"/>
                </a:spcBef>
                <a:spcAft>
                  <a:spcPct val="0"/>
                </a:spcAft>
              </a:pPr>
              <a:t>48</a:t>
            </a:fld>
            <a:endParaRPr lang="en-US">
              <a:solidFill>
                <a:srgbClr val="000000"/>
              </a:solidFill>
              <a:latin typeface="Times" pitchFamily="18"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It is important to make a statement to the responsible officer about having appropriate levels of achievement against last year’s PDP. Dropping,</a:t>
            </a:r>
            <a:r>
              <a:rPr lang="en-US" baseline="0" dirty="0" smtClean="0"/>
              <a:t> modifying or carrying forward individual objectives may be appropriate (and some may have a time scale of over one year) but over a five year cycle there needs to be a clear demonstration of progress with the PDP objectives.</a:t>
            </a:r>
            <a:endParaRPr lang="en-US" dirty="0" smtClean="0"/>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There is also a separate statement about the new PDP confirming that it is derived from the appraisal discussion and the supporting information presented. It will be informed by what is needed to make a good revalidation portfolio and promote quality improvement.</a:t>
            </a:r>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EBD25B-7EDC-44C9-B987-C41A8D333833}" type="slidenum">
              <a:rPr lang="en-US">
                <a:solidFill>
                  <a:srgbClr val="000000"/>
                </a:solidFill>
                <a:latin typeface="Times" pitchFamily="18" charset="0"/>
                <a:cs typeface="Arial" charset="0"/>
              </a:rPr>
              <a:pPr fontAlgn="base">
                <a:spcBef>
                  <a:spcPct val="0"/>
                </a:spcBef>
                <a:spcAft>
                  <a:spcPct val="0"/>
                </a:spcAft>
              </a:pPr>
              <a:t>49</a:t>
            </a:fld>
            <a:endParaRPr lang="en-US">
              <a:solidFill>
                <a:srgbClr val="000000"/>
              </a:solidFill>
              <a:latin typeface="Times" pitchFamily="18"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GB" dirty="0" smtClean="0"/>
              <a:t>It is essential that appraisers are confident in the key principles and in their own competence by the end of the two days training. Remember to check at the end of the event that the delegates do feel confident about going on to deliver appraisals consistently well</a:t>
            </a:r>
          </a:p>
          <a:p>
            <a:pPr marL="0" marR="0" indent="0" algn="l" defTabSz="914400" rtl="0" eaLnBrk="1" fontAlgn="auto" latinLnBrk="0" hangingPunct="1">
              <a:lnSpc>
                <a:spcPct val="100000"/>
              </a:lnSpc>
              <a:spcBef>
                <a:spcPct val="0"/>
              </a:spcBef>
              <a:spcAft>
                <a:spcPts val="0"/>
              </a:spcAft>
              <a:buClrTx/>
              <a:buSzTx/>
              <a:buFont typeface="Arial" pitchFamily="34" charset="0"/>
              <a:buNone/>
              <a:tabLst/>
              <a:defRPr/>
            </a:pPr>
            <a:r>
              <a:rPr lang="en-GB" baseline="0" dirty="0" smtClean="0"/>
              <a:t>.</a:t>
            </a:r>
            <a:endParaRPr lang="en-GB" dirty="0" smtClean="0"/>
          </a:p>
          <a:p>
            <a:pPr marL="171450" indent="-171450" fontAlgn="auto">
              <a:spcBef>
                <a:spcPct val="0"/>
              </a:spcBef>
              <a:spcAft>
                <a:spcPts val="0"/>
              </a:spcAft>
              <a:buFont typeface="Arial" pitchFamily="34" charset="0"/>
              <a:buChar char="•"/>
              <a:defRPr/>
            </a:pPr>
            <a:r>
              <a:rPr lang="en-GB" dirty="0" smtClean="0"/>
              <a:t>Appraisers need to be able to work as expert professionals and know the principles to work to. There is not going to be a tick box approach to something that needs to reflect the complexities of real life.</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effectLst>
                  <a:outerShdw blurRad="38100" dist="38100" dir="2700000" algn="tl">
                    <a:srgbClr val="C0C0C0"/>
                  </a:outerShdw>
                </a:effectLst>
                <a:ea typeface="ＭＳ Ｐゴシック" pitchFamily="-110" charset="-128"/>
              </a:rPr>
              <a:t>It is important to emphasise that these two days have a summative element. Delegates will get verbal and written feedback on their performance and facilitators will make a recommendation that they are (or are not) suitable for appointment as an appraiser at this time, based on whether they have been able to demonstrate key skills.</a:t>
            </a:r>
          </a:p>
          <a:p>
            <a:pPr fontAlgn="auto">
              <a:spcBef>
                <a:spcPct val="0"/>
              </a:spcBef>
              <a:spcAft>
                <a:spcPts val="0"/>
              </a:spcAft>
              <a:buFont typeface="Arial" pitchFamily="34" charset="0"/>
              <a:buNone/>
              <a:defRPr/>
            </a:pPr>
            <a:endParaRPr lang="en-GB" dirty="0" smtClean="0">
              <a:effectLst>
                <a:outerShdw blurRad="38100" dist="38100" dir="2700000" algn="tl">
                  <a:srgbClr val="C0C0C0"/>
                </a:outerShdw>
              </a:effectLst>
              <a:ea typeface="ＭＳ Ｐゴシック" pitchFamily="-110" charset="-128"/>
            </a:endParaRPr>
          </a:p>
          <a:p>
            <a:pPr marL="171450" indent="-171450" fontAlgn="auto">
              <a:spcBef>
                <a:spcPct val="0"/>
              </a:spcBef>
              <a:spcAft>
                <a:spcPts val="0"/>
              </a:spcAft>
              <a:buFont typeface="Arial" pitchFamily="34" charset="0"/>
              <a:buChar char="•"/>
              <a:defRPr/>
            </a:pPr>
            <a:r>
              <a:rPr lang="en-GB" dirty="0" smtClean="0">
                <a:effectLst>
                  <a:outerShdw blurRad="38100" dist="38100" dir="2700000" algn="tl">
                    <a:srgbClr val="C0C0C0"/>
                  </a:outerShdw>
                </a:effectLst>
                <a:ea typeface="ＭＳ Ｐゴシック" pitchFamily="-110" charset="-128"/>
              </a:rPr>
              <a:t>The feedback has a formative basis: the aim is to help improve skills throughout the course and to give every opportunity to demonstrate the core competencies being assessed</a:t>
            </a:r>
          </a:p>
          <a:p>
            <a:pPr marL="171450" indent="-171450" fontAlgn="auto">
              <a:spcBef>
                <a:spcPct val="0"/>
              </a:spcBef>
              <a:spcAft>
                <a:spcPts val="0"/>
              </a:spcAft>
              <a:buFont typeface="Arial" pitchFamily="34" charset="0"/>
              <a:buChar char="•"/>
              <a:defRPr/>
            </a:pPr>
            <a:endParaRPr lang="en-GB" dirty="0" smtClean="0">
              <a:effectLst>
                <a:outerShdw blurRad="38100" dist="38100" dir="2700000" algn="tl">
                  <a:srgbClr val="C0C0C0"/>
                </a:outerShdw>
              </a:effectLst>
              <a:ea typeface="ＭＳ Ｐゴシック" pitchFamily="-110" charset="-128"/>
            </a:endParaRPr>
          </a:p>
          <a:p>
            <a:pPr marL="171450" indent="-171450" fontAlgn="auto">
              <a:spcBef>
                <a:spcPct val="0"/>
              </a:spcBef>
              <a:spcAft>
                <a:spcPts val="0"/>
              </a:spcAft>
              <a:buFont typeface="Arial" pitchFamily="34" charset="0"/>
              <a:buChar char="•"/>
              <a:defRPr/>
            </a:pPr>
            <a:r>
              <a:rPr lang="en-GB" dirty="0" smtClean="0">
                <a:effectLst>
                  <a:outerShdw blurRad="38100" dist="38100" dir="2700000" algn="tl">
                    <a:srgbClr val="C0C0C0"/>
                  </a:outerShdw>
                </a:effectLst>
                <a:ea typeface="ＭＳ Ｐゴシック" pitchFamily="-110" charset="-128"/>
              </a:rPr>
              <a:t>“Passing” this training by demonstrating all the competencies assessed</a:t>
            </a:r>
            <a:r>
              <a:rPr lang="en-GB" baseline="0" dirty="0" smtClean="0">
                <a:effectLst>
                  <a:outerShdw blurRad="38100" dist="38100" dir="2700000" algn="tl">
                    <a:srgbClr val="C0C0C0"/>
                  </a:outerShdw>
                </a:effectLst>
                <a:ea typeface="ＭＳ Ｐゴシック" pitchFamily="-110" charset="-128"/>
              </a:rPr>
              <a:t> </a:t>
            </a:r>
            <a:r>
              <a:rPr lang="en-GB" dirty="0" smtClean="0">
                <a:effectLst>
                  <a:outerShdw blurRad="38100" dist="38100" dir="2700000" algn="tl">
                    <a:srgbClr val="C0C0C0"/>
                  </a:outerShdw>
                </a:effectLst>
                <a:ea typeface="ＭＳ Ｐゴシック" pitchFamily="-110" charset="-128"/>
              </a:rPr>
              <a:t>does NOT guarantee an appraisal job; in many organisations it will still be dependent on what is available and on interview. </a:t>
            </a:r>
            <a:r>
              <a:rPr lang="en-GB" i="1" dirty="0" smtClean="0">
                <a:effectLst>
                  <a:outerShdw blurRad="38100" dist="38100" dir="2700000" algn="tl">
                    <a:srgbClr val="C0C0C0"/>
                  </a:outerShdw>
                </a:effectLst>
                <a:ea typeface="ＭＳ Ｐゴシック" pitchFamily="-110" charset="-128"/>
              </a:rPr>
              <a:t>(This may or may not need to be said depending on who is being trained – may not be applicable where recruitment and selection have occurred prior to training.)</a:t>
            </a:r>
            <a:endParaRPr lang="en-US" i="1" dirty="0" smtClean="0">
              <a:effectLst>
                <a:outerShdw blurRad="38100" dist="38100" dir="2700000" algn="tl">
                  <a:srgbClr val="C0C0C0"/>
                </a:outerShdw>
              </a:effectLst>
              <a:ea typeface="ＭＳ Ｐゴシック" pitchFamily="-110" charset="-128"/>
            </a:endParaRPr>
          </a:p>
          <a:p>
            <a:pPr fontAlgn="auto">
              <a:spcBef>
                <a:spcPct val="0"/>
              </a:spcBef>
              <a:spcAft>
                <a:spcPts val="0"/>
              </a:spcAft>
              <a:buFont typeface="Arial" pitchFamily="34" charset="0"/>
              <a:buNone/>
              <a:defRPr/>
            </a:pPr>
            <a:endParaRPr lang="en-GB" dirty="0"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44B9A6-B700-45CB-B076-77A8A169FB0F}"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It is important to make a statement to the responsible officer about having no concerns about the doctor’s fitness to practise arising from the appraisal discussion and supporting information presented</a:t>
            </a:r>
          </a:p>
          <a:p>
            <a:pPr marL="171450" indent="-171450">
              <a:spcBef>
                <a:spcPct val="0"/>
              </a:spcBef>
              <a:buFontTx/>
              <a:buChar char="•"/>
            </a:pPr>
            <a:endParaRPr lang="en-US" smtClean="0"/>
          </a:p>
          <a:p>
            <a:pPr marL="171450" indent="-171450">
              <a:spcBef>
                <a:spcPct val="0"/>
              </a:spcBef>
              <a:buFontTx/>
              <a:buChar char="•"/>
            </a:pPr>
            <a:r>
              <a:rPr lang="en-US" smtClean="0"/>
              <a:t>This statement is to be made in the context of a declaration about understanding the obligations of </a:t>
            </a:r>
            <a:r>
              <a:rPr lang="en-US" i="1" smtClean="0"/>
              <a:t>Good Medical Practice</a:t>
            </a:r>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606A0-64EA-45EC-A221-E043FF0F7EC0}" type="slidenum">
              <a:rPr lang="en-US">
                <a:solidFill>
                  <a:srgbClr val="000000"/>
                </a:solidFill>
                <a:latin typeface="Times" pitchFamily="18" charset="0"/>
                <a:cs typeface="Arial" charset="0"/>
              </a:rPr>
              <a:pPr fontAlgn="base">
                <a:spcBef>
                  <a:spcPct val="0"/>
                </a:spcBef>
                <a:spcAft>
                  <a:spcPct val="0"/>
                </a:spcAft>
              </a:pPr>
              <a:t>50</a:t>
            </a:fld>
            <a:endParaRPr lang="en-US">
              <a:solidFill>
                <a:srgbClr val="000000"/>
              </a:solidFill>
              <a:latin typeface="Times" pitchFamily="18"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This additional information will ensure that the responsible officer is given the contextual information that enables them to make sense of the sign-off statements. </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Sometimes the appraiser will “disagree” with a statement, but there may be an entirely appropriate reason for this e.g. PDP objectives not met because circumstances changed dramatically and a different PDP was created and met.</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While exceptional circumstances will be recorded elsewhere, it may also enable the responsible officer to see at a glance where particular circumstances apply e.g. maternity leave, sabbatical, long-term illness.</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GB" dirty="0" smtClean="0"/>
              <a:t>Experience teaches us that it is better to leave the boxes blank when everything is going well rather than entering a null answer such as “n/a” as leaving it blank makes populating the RO dashboard easier</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21F393-EAEE-48E3-B511-ACA5B368BDE7}" type="slidenum">
              <a:rPr lang="en-US">
                <a:solidFill>
                  <a:srgbClr val="000000"/>
                </a:solidFill>
                <a:latin typeface="Times" pitchFamily="18" charset="0"/>
                <a:cs typeface="Arial" charset="0"/>
              </a:rPr>
              <a:pPr fontAlgn="base">
                <a:spcBef>
                  <a:spcPct val="0"/>
                </a:spcBef>
                <a:spcAft>
                  <a:spcPct val="0"/>
                </a:spcAft>
              </a:pPr>
              <a:t>51</a:t>
            </a:fld>
            <a:endParaRPr lang="en-US">
              <a:solidFill>
                <a:srgbClr val="000000"/>
              </a:solidFill>
              <a:latin typeface="Times" pitchFamily="18" charset="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The responsibility is for the appraiser or doctor to raise the concern, it is not to make a decision about whether patients or a colleague are actually at risk</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Further investigation, triangulated with other sources of supporting (or refuting) information, will be necessary for the responsible officer to make a final decision about the most appropriate course of action</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This statement will need to be signed-off by the doctor and the appraiser. Having signed it, there is an imperative need to do something proactive to raise the concern if there is an issue. Doctors and appraisers must not just assume that the RO will eventually see the statements and pick up an issue.</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Once these sign-offs are in place, the documentation is completed and the MAG Model appraisal form offers the appraiser (who signs second) the chance to do the “Final Save of the editable Version” and then “Lockdown and Submit”</a:t>
            </a:r>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947511-F974-4451-A456-126C1B5FAFA5}" type="slidenum">
              <a:rPr lang="en-US">
                <a:solidFill>
                  <a:srgbClr val="000000"/>
                </a:solidFill>
                <a:latin typeface="Times" pitchFamily="18" charset="0"/>
                <a:cs typeface="Arial" charset="0"/>
              </a:rPr>
              <a:pPr fontAlgn="base">
                <a:spcBef>
                  <a:spcPct val="0"/>
                </a:spcBef>
                <a:spcAft>
                  <a:spcPct val="0"/>
                </a:spcAft>
              </a:pPr>
              <a:t>52</a:t>
            </a:fld>
            <a:endParaRPr lang="en-US">
              <a:solidFill>
                <a:srgbClr val="000000"/>
              </a:solidFill>
              <a:latin typeface="Times" pitchFamily="18" charset="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Remember to let delegates know exactly when they need to get back after lunch</a:t>
            </a:r>
          </a:p>
          <a:p>
            <a:pPr>
              <a:spcBef>
                <a:spcPct val="0"/>
              </a:spcBef>
            </a:pPr>
            <a:endParaRPr lang="en-GB" smtClean="0"/>
          </a:p>
          <a:p>
            <a:pPr>
              <a:spcBef>
                <a:spcPct val="0"/>
              </a:spcBef>
            </a:pPr>
            <a:r>
              <a:rPr lang="en-GB" smtClean="0"/>
              <a:t>Change the image to suit your training if you wish</a:t>
            </a:r>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9782D7-19F9-4364-B6ED-A168FCD78054}" type="slidenum">
              <a:rPr lang="en-US">
                <a:cs typeface="Arial" charset="0"/>
              </a:rPr>
              <a:pPr fontAlgn="base">
                <a:spcBef>
                  <a:spcPct val="0"/>
                </a:spcBef>
                <a:spcAft>
                  <a:spcPct val="0"/>
                </a:spcAft>
              </a:pPr>
              <a:t>53</a:t>
            </a:fld>
            <a:endParaRPr lang="en-US">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p:txBody>
          <a:bodyPr/>
          <a:lstStyle/>
          <a:p>
            <a:pPr fontAlgn="auto">
              <a:spcBef>
                <a:spcPts val="0"/>
              </a:spcBef>
              <a:spcAft>
                <a:spcPts val="0"/>
              </a:spcAft>
              <a:defRPr/>
            </a:pPr>
            <a:r>
              <a:rPr lang="en-GB" dirty="0" smtClean="0"/>
              <a:t>Reading the briefing notes on providing a professional appraisal was part of pre-course preparation</a:t>
            </a:r>
          </a:p>
          <a:p>
            <a:pPr fontAlgn="auto">
              <a:spcBef>
                <a:spcPts val="0"/>
              </a:spcBef>
              <a:spcAft>
                <a:spcPts val="0"/>
              </a:spcAft>
              <a:defRPr/>
            </a:pPr>
            <a:endParaRPr lang="en-GB" dirty="0" smtClean="0"/>
          </a:p>
          <a:p>
            <a:pPr fontAlgn="auto">
              <a:spcBef>
                <a:spcPts val="0"/>
              </a:spcBef>
              <a:spcAft>
                <a:spcPts val="0"/>
              </a:spcAft>
              <a:defRPr/>
            </a:pPr>
            <a:r>
              <a:rPr lang="en-GB" dirty="0" smtClean="0"/>
              <a:t>Delegates should recognise that different organisations/appraisal policies will raise different issues but key concerns may include:</a:t>
            </a:r>
          </a:p>
          <a:p>
            <a:pPr marL="170078" indent="-170078" fontAlgn="auto">
              <a:spcBef>
                <a:spcPts val="0"/>
              </a:spcBef>
              <a:spcAft>
                <a:spcPts val="0"/>
              </a:spcAft>
              <a:buFont typeface="Arial" pitchFamily="34" charset="0"/>
              <a:buChar char="•"/>
              <a:defRPr/>
            </a:pPr>
            <a:r>
              <a:rPr lang="en-GB" dirty="0" smtClean="0"/>
              <a:t>Confidentiality (dealt with explicitly in the introduction to the appraisal discussion and the next exercise)</a:t>
            </a:r>
          </a:p>
          <a:p>
            <a:pPr marL="170078" indent="-170078" fontAlgn="auto">
              <a:spcBef>
                <a:spcPts val="0"/>
              </a:spcBef>
              <a:spcAft>
                <a:spcPts val="0"/>
              </a:spcAft>
              <a:buFont typeface="Arial" pitchFamily="34" charset="0"/>
              <a:buChar char="•"/>
              <a:defRPr/>
            </a:pPr>
            <a:r>
              <a:rPr lang="en-GB" dirty="0" smtClean="0"/>
              <a:t>Venue being private/confidential, with freedom from interruptions and IT/resources. Appraisers need to recognise the risk if they allow an appraisal to take place in their own home even if they have a home office environment and protect themselves by getting the agreement in writing prior to the appraisal</a:t>
            </a:r>
          </a:p>
          <a:p>
            <a:pPr marL="170078" indent="-170078" fontAlgn="auto">
              <a:spcBef>
                <a:spcPts val="0"/>
              </a:spcBef>
              <a:spcAft>
                <a:spcPts val="0"/>
              </a:spcAft>
              <a:buFont typeface="Arial" pitchFamily="34" charset="0"/>
              <a:buChar char="•"/>
              <a:defRPr/>
            </a:pPr>
            <a:r>
              <a:rPr lang="en-GB" dirty="0" smtClean="0"/>
              <a:t>Time taken</a:t>
            </a:r>
          </a:p>
          <a:p>
            <a:pPr marL="170078" indent="-170078" fontAlgn="auto">
              <a:spcBef>
                <a:spcPts val="0"/>
              </a:spcBef>
              <a:spcAft>
                <a:spcPts val="0"/>
              </a:spcAft>
              <a:buFont typeface="Arial" pitchFamily="34" charset="0"/>
              <a:buChar char="•"/>
              <a:defRPr/>
            </a:pPr>
            <a:r>
              <a:rPr lang="en-GB" dirty="0" smtClean="0"/>
              <a:t>Providing protected time when fresh and able to fully engage. If an appraisal is taking place out of normal working hours, again getting explicit written agreement beforehand is a wise safety net in case there are later charges of collusion/accusations.</a:t>
            </a:r>
          </a:p>
          <a:p>
            <a:pPr marL="170078" indent="-170078" fontAlgn="auto">
              <a:spcBef>
                <a:spcPts val="0"/>
              </a:spcBef>
              <a:spcAft>
                <a:spcPts val="0"/>
              </a:spcAft>
              <a:buFont typeface="Arial" pitchFamily="34" charset="0"/>
              <a:buChar char="•"/>
              <a:defRPr/>
            </a:pPr>
            <a:r>
              <a:rPr lang="en-GB" dirty="0" smtClean="0"/>
              <a:t>Ensuring that there are no incomplete appraisals (i.e. not fully signed off with all paperwork complete by 4 weeks after the appraisal date)</a:t>
            </a:r>
          </a:p>
          <a:p>
            <a:pPr marL="170078" indent="-170078" fontAlgn="auto">
              <a:spcBef>
                <a:spcPts val="0"/>
              </a:spcBef>
              <a:spcAft>
                <a:spcPts val="0"/>
              </a:spcAft>
              <a:buFont typeface="Arial" pitchFamily="34" charset="0"/>
              <a:buChar char="•"/>
              <a:defRPr/>
            </a:pPr>
            <a:r>
              <a:rPr lang="en-GB" dirty="0" smtClean="0">
                <a:solidFill>
                  <a:srgbClr val="FF0000"/>
                </a:solidFill>
              </a:rPr>
              <a:t>Data protection  - there should be no patient or</a:t>
            </a:r>
            <a:r>
              <a:rPr lang="en-GB" baseline="0" dirty="0" smtClean="0">
                <a:solidFill>
                  <a:srgbClr val="FF0000"/>
                </a:solidFill>
              </a:rPr>
              <a:t> colleague identifiable details and any electronic communication should be over secure e-mail (e.g. nhs.net)</a:t>
            </a:r>
            <a:endParaRPr lang="en-GB" dirty="0" smtClean="0">
              <a:solidFill>
                <a:srgbClr val="FF0000"/>
              </a:solidFill>
            </a:endParaRPr>
          </a:p>
          <a:p>
            <a:pPr marL="170078" indent="-170078" fontAlgn="auto">
              <a:spcBef>
                <a:spcPts val="0"/>
              </a:spcBef>
              <a:spcAft>
                <a:spcPts val="0"/>
              </a:spcAft>
              <a:buFont typeface="Arial" pitchFamily="34" charset="0"/>
              <a:buChar char="•"/>
              <a:defRPr/>
            </a:pPr>
            <a:endParaRPr lang="en-GB" dirty="0" smtClean="0">
              <a:solidFill>
                <a:srgbClr val="FF0000"/>
              </a:solidFill>
            </a:endParaRPr>
          </a:p>
          <a:p>
            <a:pPr fontAlgn="auto">
              <a:spcBef>
                <a:spcPts val="0"/>
              </a:spcBef>
              <a:spcAft>
                <a:spcPts val="0"/>
              </a:spcAft>
              <a:buFont typeface="Arial" pitchFamily="34" charset="0"/>
              <a:buNone/>
              <a:defRPr/>
            </a:pPr>
            <a:r>
              <a:rPr lang="en-GB" dirty="0" smtClean="0">
                <a:solidFill>
                  <a:srgbClr val="FF0000"/>
                </a:solidFill>
              </a:rPr>
              <a:t>Local policies can be explored in more detail on day two</a:t>
            </a:r>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E3AE4-9E77-41BE-8258-B794E507E0B0}" type="slidenum">
              <a:rPr lang="en-GB">
                <a:latin typeface="Arial" charset="0"/>
              </a:rPr>
              <a:pPr fontAlgn="base">
                <a:spcBef>
                  <a:spcPct val="0"/>
                </a:spcBef>
                <a:spcAft>
                  <a:spcPct val="0"/>
                </a:spcAft>
              </a:pPr>
              <a:t>54</a:t>
            </a:fld>
            <a:endParaRPr lang="en-GB">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This is a direct quote from </a:t>
            </a:r>
            <a:r>
              <a:rPr lang="en-GB" i="1" dirty="0" smtClean="0"/>
              <a:t>Good Medical Practice </a:t>
            </a:r>
            <a:r>
              <a:rPr lang="en-GB" dirty="0" smtClean="0"/>
              <a:t>(GMC, 2006) section 43</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It underlines the need for appraisers who are in any doubt to discuss their concerns</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One aim of this section of the training is to ensure that every appraiser trained is completely clear about who the appropriate person from the employing or contracting body is and how to contact them</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Having the right names and contact details/processes for the audience prior to training is essential as all appraisers need to go away with this key knowledge. It can be an action point for individual appraisers to take away from the day to find out for themselves.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If not already covered this is also a good place to explore the new reality that there are many other occasions when confidentiality will be breached to a minor degree – to allow quality assurance and collation of constraints or learning needs, to raise an issue and ask advice (highlighted by the new emphasis on asking others in order to moderate/benchmark decisions). These should be clearly understood by both parties and explicit in the appraisal policy</a:t>
            </a:r>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59D85C-8300-4A59-8671-AA0A290C2962}" type="slidenum">
              <a:rPr lang="en-GB">
                <a:latin typeface="Arial" charset="0"/>
                <a:cs typeface="Arial" charset="0"/>
              </a:rPr>
              <a:pPr fontAlgn="base">
                <a:spcBef>
                  <a:spcPct val="0"/>
                </a:spcBef>
                <a:spcAft>
                  <a:spcPct val="0"/>
                </a:spcAft>
              </a:pPr>
              <a:t>55</a:t>
            </a:fld>
            <a:endParaRPr lang="en-GB">
              <a:latin typeface="Arial" charset="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It is essential that appraisers make the limits of confidentiality explicit, even if it is not the first appraisal with that doctor.</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It is worth asking for a show of hands to see how many doctors in the room are already used to an explicit reference to confidentiality as part of the introduction to their appraisal when they have been appraised, as this will highlight how much time to spend on this area of training. </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If only a few hands go up, acknowledge that one learning point from this exercise is to drive appraisal policies to make the limits of confidentiality explicit and to suggest to new appraisers that they go back to their organisations looking for a standard written explanation of the limits of confidentiality that is always shared pre-appraisal. Note that people do not always read policies or even introductory letters/e-mails, so it is still worth touching on at the beginning of the appraisal when it sets the professional boundaries in place for the discussion</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Acknowledge</a:t>
            </a:r>
            <a:r>
              <a:rPr lang="en-GB" baseline="0" dirty="0" smtClean="0"/>
              <a:t> that i</a:t>
            </a:r>
            <a:r>
              <a:rPr lang="en-GB" dirty="0" smtClean="0"/>
              <a:t>t can feel artificial to have to actually make an introduction and say out loud what is needed to make the GMC requirements explicit</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 form of words offered in the pre-course reading may help some appraisers by providing an example (See ‘Providing a professional appraisal’)</a:t>
            </a:r>
          </a:p>
          <a:p>
            <a:pPr fontAlgn="auto">
              <a:spcBef>
                <a:spcPct val="0"/>
              </a:spcBef>
              <a:spcAft>
                <a:spcPts val="0"/>
              </a:spcAft>
              <a:buFont typeface="Arial" pitchFamily="34" charset="0"/>
              <a:buNone/>
              <a:defRPr/>
            </a:pPr>
            <a:endParaRPr lang="en-GB" dirty="0" smtClean="0"/>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GB" dirty="0" smtClean="0"/>
              <a:t>Rehearsal and observation of how another appraiser does it makes it feel more comfortable – so use role play by the facilitators– making an introduction as if we were about to start an appraisal – or ask appraisers</a:t>
            </a:r>
            <a:r>
              <a:rPr lang="en-GB" baseline="0" dirty="0" smtClean="0"/>
              <a:t> in pairs to have a go</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If new appraisers do not feel that this effort will make their own lives easier in the long run, they are unlikely to make it part of their routine – but remind them that it will be assessed in the feedback exercise and the partial appraisal during the training</a:t>
            </a:r>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3B976-8AB6-4D9D-B039-49E3656FF12A}" type="slidenum">
              <a:rPr lang="en-GB">
                <a:latin typeface="Arial" charset="0"/>
                <a:cs typeface="Arial" charset="0"/>
              </a:rPr>
              <a:pPr fontAlgn="base">
                <a:spcBef>
                  <a:spcPct val="0"/>
                </a:spcBef>
                <a:spcAft>
                  <a:spcPct val="0"/>
                </a:spcAft>
              </a:pPr>
              <a:t>56</a:t>
            </a:fld>
            <a:endParaRPr lang="en-GB">
              <a:latin typeface="Arial" charset="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Ask each delegate to write down a suitable opening question on a post-it note, then share with the group.</a:t>
            </a:r>
          </a:p>
          <a:p>
            <a:pPr>
              <a:spcBef>
                <a:spcPct val="0"/>
              </a:spcBef>
            </a:pPr>
            <a:endParaRPr lang="en-US" dirty="0" smtClean="0"/>
          </a:p>
          <a:p>
            <a:pPr>
              <a:spcBef>
                <a:spcPct val="0"/>
              </a:spcBef>
            </a:pPr>
            <a:r>
              <a:rPr lang="en-US" dirty="0" smtClean="0"/>
              <a:t>Rudyard Kipling (1902)</a:t>
            </a:r>
            <a:r>
              <a:rPr lang="en-US" b="1" dirty="0" smtClean="0"/>
              <a:t> </a:t>
            </a:r>
            <a:r>
              <a:rPr lang="en-US" i="1" dirty="0" smtClean="0"/>
              <a:t>The Elephant’s Child</a:t>
            </a:r>
            <a:r>
              <a:rPr lang="en-US" b="1" dirty="0" smtClean="0"/>
              <a:t> </a:t>
            </a:r>
            <a:endParaRPr lang="en-GB" dirty="0" smtClean="0"/>
          </a:p>
          <a:p>
            <a:pPr>
              <a:spcBef>
                <a:spcPct val="0"/>
              </a:spcBef>
            </a:pPr>
            <a:r>
              <a:rPr lang="en-US" dirty="0" smtClean="0"/>
              <a:t>‘I keep six honest serving men,</a:t>
            </a:r>
            <a:endParaRPr lang="en-GB" dirty="0" smtClean="0"/>
          </a:p>
          <a:p>
            <a:pPr>
              <a:spcBef>
                <a:spcPct val="0"/>
              </a:spcBef>
            </a:pPr>
            <a:r>
              <a:rPr lang="en-US" dirty="0" smtClean="0"/>
              <a:t>(They taught me all I knew);</a:t>
            </a:r>
            <a:endParaRPr lang="en-GB" dirty="0" smtClean="0"/>
          </a:p>
          <a:p>
            <a:pPr>
              <a:spcBef>
                <a:spcPct val="0"/>
              </a:spcBef>
            </a:pPr>
            <a:r>
              <a:rPr lang="en-US" dirty="0" smtClean="0"/>
              <a:t>Their names are “What”? and “Why?” and “When?”,</a:t>
            </a:r>
            <a:endParaRPr lang="en-GB" dirty="0" smtClean="0"/>
          </a:p>
          <a:p>
            <a:pPr>
              <a:spcBef>
                <a:spcPct val="0"/>
              </a:spcBef>
            </a:pPr>
            <a:r>
              <a:rPr lang="en-US" dirty="0" smtClean="0"/>
              <a:t>And “How?” and “Where?” and “Who?”’</a:t>
            </a:r>
            <a:endParaRPr lang="en-GB" dirty="0" smtClean="0"/>
          </a:p>
          <a:p>
            <a:pPr>
              <a:spcBef>
                <a:spcPct val="0"/>
              </a:spcBef>
            </a:pPr>
            <a:endParaRPr lang="en-GB" dirty="0" smtClean="0"/>
          </a:p>
          <a:p>
            <a:pPr>
              <a:spcBef>
                <a:spcPct val="0"/>
              </a:spcBef>
            </a:pPr>
            <a:r>
              <a:rPr lang="en-GB" dirty="0" smtClean="0"/>
              <a:t>How many of the opening questions used one of these as the entry point?</a:t>
            </a:r>
          </a:p>
          <a:p>
            <a:pPr>
              <a:spcBef>
                <a:spcPct val="0"/>
              </a:spcBef>
            </a:pPr>
            <a:endParaRPr lang="en-GB" dirty="0" smtClean="0"/>
          </a:p>
          <a:p>
            <a:pPr>
              <a:spcBef>
                <a:spcPct val="0"/>
              </a:spcBef>
            </a:pPr>
            <a:r>
              <a:rPr lang="en-GB" dirty="0" smtClean="0"/>
              <a:t>“Tell me about…” is another good opener.</a:t>
            </a:r>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830173-86CC-46DB-9167-251BD0E29B25}" type="slidenum">
              <a:rPr lang="en-US">
                <a:cs typeface="Arial" charset="0"/>
              </a:rPr>
              <a:pPr fontAlgn="base">
                <a:spcBef>
                  <a:spcPct val="0"/>
                </a:spcBef>
                <a:spcAft>
                  <a:spcPct val="0"/>
                </a:spcAft>
              </a:pPr>
              <a:t>57</a:t>
            </a:fld>
            <a:endParaRPr lang="en-US">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communication skills section of the resources provides a useful introduction to questions that may be helpful in appraisal</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This slide is a structure to guide question preparation</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Point out the stem questions in the resources</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Emphasise that there is no need to learn the stem questions and that to use them rigidly would inhibit the flow of the appraisal discussion. However, for a new appraiser it is often useful to feel that there is a prepared open question or two “in reserve” to alleviate the fear that conversation might dry up on the day. </a:t>
            </a:r>
            <a:endParaRPr lang="en-US" dirty="0"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128792-18D4-46F8-B114-74A11152C727}" type="slidenum">
              <a:rPr lang="en-US">
                <a:cs typeface="Arial" charset="0"/>
              </a:rPr>
              <a:pPr fontAlgn="base">
                <a:spcBef>
                  <a:spcPct val="0"/>
                </a:spcBef>
                <a:spcAft>
                  <a:spcPct val="0"/>
                </a:spcAft>
              </a:pPr>
              <a:t>58</a:t>
            </a:fld>
            <a:endParaRPr lang="en-US">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itchFamily="34" charset="0"/>
              <a:buChar char="•"/>
              <a:defRPr/>
            </a:pPr>
            <a:r>
              <a:rPr lang="en-GB" dirty="0" smtClean="0"/>
              <a:t>Ask the group for examples of good and bad experiences of giving and receiving feedback.</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Think about Where? (in private) How? (sensitively and at the right pace for the doctor) What? (specific examples of things that went well or could have gone better) When? (when the doctor</a:t>
            </a:r>
            <a:r>
              <a:rPr lang="en-GB" baseline="0" dirty="0" smtClean="0"/>
              <a:t> invites it, or opportunistically when a chance arises, or during the appraisal)</a:t>
            </a:r>
            <a:endParaRPr lang="en-GB" dirty="0" smtClean="0"/>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Resources on these questions are provided</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Appraisal reviews and demands reflection on all areas of a doctor’s scope of work</a:t>
            </a:r>
          </a:p>
          <a:p>
            <a:pPr fontAlgn="auto">
              <a:spcBef>
                <a:spcPts val="0"/>
              </a:spcBef>
              <a:spcAft>
                <a:spcPts val="0"/>
              </a:spcAft>
              <a:buFont typeface="Arial" pitchFamily="34" charset="0"/>
              <a:buNone/>
              <a:defRPr/>
            </a:pPr>
            <a:endParaRPr lang="en-GB" dirty="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16D62C-6853-4A54-950B-01484CF04363}" type="slidenum">
              <a:rPr lang="en-GB"/>
              <a:pPr fontAlgn="base">
                <a:spcBef>
                  <a:spcPct val="0"/>
                </a:spcBef>
                <a:spcAft>
                  <a:spcPct val="0"/>
                </a:spcAft>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dirty="0" smtClean="0"/>
              <a:t>Use this slide as a background to gather delegates’ aims and objectives at this early stage – put them up on the second flipchart so that they can be referred to during the event</a:t>
            </a:r>
          </a:p>
          <a:p>
            <a:pPr marL="171450" indent="-171450">
              <a:spcBef>
                <a:spcPct val="0"/>
              </a:spcBef>
              <a:buFontTx/>
              <a:buChar char="•"/>
            </a:pPr>
            <a:endParaRPr lang="en-GB" dirty="0" smtClean="0"/>
          </a:p>
          <a:p>
            <a:pPr marL="171450" indent="-171450">
              <a:spcBef>
                <a:spcPct val="0"/>
              </a:spcBef>
              <a:buFontTx/>
              <a:buChar char="•"/>
            </a:pPr>
            <a:r>
              <a:rPr lang="en-GB" dirty="0" smtClean="0"/>
              <a:t>Delegates will have other chances to think about what they want to get out of the training during other exercises and things can be added throughout the two days as long as the flipchart of needs is addressed by the end</a:t>
            </a:r>
          </a:p>
          <a:p>
            <a:pPr marL="171450" indent="-171450">
              <a:spcBef>
                <a:spcPct val="0"/>
              </a:spcBef>
              <a:buFontTx/>
              <a:buChar char="•"/>
            </a:pPr>
            <a:endParaRPr lang="en-GB" dirty="0" smtClean="0"/>
          </a:p>
          <a:p>
            <a:pPr marL="171450" indent="-171450">
              <a:spcBef>
                <a:spcPct val="0"/>
              </a:spcBef>
              <a:buFontTx/>
              <a:buChar char="•"/>
            </a:pPr>
            <a:r>
              <a:rPr lang="en-GB" dirty="0" smtClean="0"/>
              <a:t>Occasionally an individual may have a specific agenda/need that is not suitable for the event – these can be ‘parked’ and/or the individual asked to speak to the facilitators over coffee etc.</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6D04FA-1595-4506-82AE-2B64EE255959}"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Ask how many of the delegates are already familiar with Pendleton’s Rules? What do they remember about them?</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Signpost the resources on giving and receiving feedback in the resource folder</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Explain that this is the preferred model for this course because it is simple and lends itself well to appraisal. </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Doctor’s in training exposed to this repetitively can find it annoying/frustrating because it can feel formulaic but for a doctor being appraised the questions come naturally as part of the appraisal discussion and the “rules” need not be obvious to the doctor at all!</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In the feedback exercise we are about to do, the appraiser spends 10 minutes ‘appraising’ the doctor on an area of their work that is a current issue that the doctor wants to discuss. They will rehearse the introduction and the appraiser will demonstrate their active listening, questioning and summarising skills. It is the observer who is giving the feedback and who has to play by Pendleton’s Rules!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Ref for Pendleton’s rules: </a:t>
            </a:r>
            <a:r>
              <a:rPr lang="en-GB" i="1" dirty="0" smtClean="0"/>
              <a:t>The Consultation: An approach to learning and teaching</a:t>
            </a:r>
            <a:r>
              <a:rPr lang="en-GB" dirty="0" smtClean="0"/>
              <a:t> (Pendleton, Schofield, Tate &amp; Havelock, Oxford University Press, 2003)</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endParaRPr lang="en-GB"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A5AF96-5362-4091-8FDB-B05BD0EE2B67}" type="slidenum">
              <a:rPr lang="en-US">
                <a:cs typeface="Arial" charset="0"/>
              </a:rPr>
              <a:pPr fontAlgn="base">
                <a:spcBef>
                  <a:spcPct val="0"/>
                </a:spcBef>
                <a:spcAft>
                  <a:spcPct val="0"/>
                </a:spcAft>
              </a:pPr>
              <a:t>60</a:t>
            </a:fld>
            <a:endParaRPr lang="en-US">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4BED3C-704E-4E92-8ABF-EF9C80F4CE8A}" type="slidenum">
              <a:rPr lang="en-US">
                <a:latin typeface="Arial" charset="0"/>
              </a:rPr>
              <a:pPr fontAlgn="base">
                <a:spcBef>
                  <a:spcPct val="0"/>
                </a:spcBef>
                <a:spcAft>
                  <a:spcPct val="0"/>
                </a:spcAft>
              </a:pPr>
              <a:t>61</a:t>
            </a:fld>
            <a:endParaRPr lang="en-US">
              <a:latin typeface="Arial"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cs typeface="Arial" charset="0"/>
              </a:rPr>
              <a:t>All the usual do’s and don’ts of giving feedback apply particularly when giving difficult feedback</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51275" y="9380538"/>
            <a:ext cx="2944813" cy="492125"/>
          </a:xfrm>
          <a:prstGeom prst="rect">
            <a:avLst/>
          </a:prstGeom>
          <a:noFill/>
          <a:ln w="9525">
            <a:noFill/>
            <a:miter lim="800000"/>
            <a:headEnd/>
            <a:tailEnd/>
          </a:ln>
        </p:spPr>
        <p:txBody>
          <a:bodyPr anchor="b"/>
          <a:lstStyle/>
          <a:p>
            <a:pPr algn="r"/>
            <a:fld id="{320CAC25-F7D9-40A5-A530-8437A1C5A940}" type="slidenum">
              <a:rPr lang="en-US" sz="1200">
                <a:ea typeface="ＭＳ Ｐゴシック" pitchFamily="34" charset="-128"/>
              </a:rPr>
              <a:pPr algn="r"/>
              <a:t>62</a:t>
            </a:fld>
            <a:endParaRPr lang="en-US" sz="1200">
              <a:ea typeface="ＭＳ Ｐゴシック" pitchFamily="34" charset="-128"/>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Remind the observers to be time-keepers for the appraisal pair who only have 10 mins.</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Highlight 10 mins for appraisal exercise, followed immediately by 5 mins for feedback led by observer in trio. The observer will often need prompting to remember to let the doctor </a:t>
            </a:r>
            <a:r>
              <a:rPr lang="en-US" dirty="0" err="1" smtClean="0"/>
              <a:t>analyse</a:t>
            </a:r>
            <a:r>
              <a:rPr lang="en-US" dirty="0" smtClean="0"/>
              <a:t> what went well first, especially in the first round of feedback.</a:t>
            </a:r>
            <a:r>
              <a:rPr lang="en-US" baseline="0" dirty="0" smtClean="0"/>
              <a:t> Doctors often go straight into what they wish they had done differently and need to be brought back into the feedback structure.</a:t>
            </a:r>
            <a:endParaRPr lang="en-US" dirty="0" smtClean="0"/>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Break for tea at 15:15 with the plenary to follow at 15:30 – this allows for groups running at slightly different timings and for everyone to let off steam over tea!</a:t>
            </a:r>
          </a:p>
          <a:p>
            <a:pPr fontAlgn="auto">
              <a:spcBef>
                <a:spcPct val="0"/>
              </a:spcBef>
              <a:spcAft>
                <a:spcPts val="0"/>
              </a:spcAft>
              <a:defRPr/>
            </a:pPr>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51275" y="9380538"/>
            <a:ext cx="2944813" cy="492125"/>
          </a:xfrm>
          <a:prstGeom prst="rect">
            <a:avLst/>
          </a:prstGeom>
          <a:noFill/>
          <a:ln w="9525">
            <a:noFill/>
            <a:miter lim="800000"/>
            <a:headEnd/>
            <a:tailEnd/>
          </a:ln>
        </p:spPr>
        <p:txBody>
          <a:bodyPr anchor="b"/>
          <a:lstStyle/>
          <a:p>
            <a:pPr algn="r"/>
            <a:fld id="{8E542882-6F4B-4794-AF79-428C15FE129B}" type="slidenum">
              <a:rPr lang="en-US" sz="1200">
                <a:ea typeface="ＭＳ Ｐゴシック" pitchFamily="34" charset="-128"/>
              </a:rPr>
              <a:pPr algn="r"/>
              <a:t>63</a:t>
            </a:fld>
            <a:endParaRPr lang="en-US" sz="1200">
              <a:ea typeface="ＭＳ Ｐゴシック" pitchFamily="34" charset="-128"/>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0"/>
              </a:spcBef>
              <a:spcAft>
                <a:spcPts val="0"/>
              </a:spcAft>
              <a:defRPr/>
            </a:pPr>
            <a:r>
              <a:rPr lang="en-US" dirty="0" smtClean="0"/>
              <a:t>The plenary for the feedback exercise is about identifying common themes:</a:t>
            </a:r>
          </a:p>
          <a:p>
            <a:pPr marL="628650" lvl="1" indent="-171450" fontAlgn="auto">
              <a:spcBef>
                <a:spcPct val="0"/>
              </a:spcBef>
              <a:spcAft>
                <a:spcPts val="0"/>
              </a:spcAft>
              <a:buFont typeface="Arial" pitchFamily="34" charset="0"/>
              <a:buChar char="•"/>
              <a:defRPr/>
            </a:pPr>
            <a:r>
              <a:rPr lang="en-US" dirty="0" smtClean="0"/>
              <a:t>Time goes fast</a:t>
            </a:r>
          </a:p>
          <a:p>
            <a:pPr marL="628650" lvl="1" indent="-171450" fontAlgn="auto">
              <a:spcBef>
                <a:spcPct val="0"/>
              </a:spcBef>
              <a:spcAft>
                <a:spcPts val="0"/>
              </a:spcAft>
              <a:buFont typeface="Arial" pitchFamily="34" charset="0"/>
              <a:buChar char="•"/>
              <a:defRPr/>
            </a:pPr>
            <a:r>
              <a:rPr lang="en-US" dirty="0" smtClean="0"/>
              <a:t>It is sometimes possible to get into very deep areas even in a very short time</a:t>
            </a:r>
          </a:p>
          <a:p>
            <a:pPr marL="628650" lvl="1" indent="-171450" fontAlgn="auto">
              <a:spcBef>
                <a:spcPct val="0"/>
              </a:spcBef>
              <a:spcAft>
                <a:spcPts val="0"/>
              </a:spcAft>
              <a:buFont typeface="Arial" pitchFamily="34" charset="0"/>
              <a:buChar char="•"/>
              <a:defRPr/>
            </a:pPr>
            <a:r>
              <a:rPr lang="en-US" dirty="0" smtClean="0"/>
              <a:t>The first appraiser has the most difficult job as good techniques and top tips may be modelled by watching the others perform</a:t>
            </a:r>
          </a:p>
          <a:p>
            <a:pPr marL="628650" lvl="1"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What are the themes for this group?</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Use the session to affirm skills that the facilitators have observed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better a delegate has prepared the more likely it is that they will be able to use what they have done for their own annual appraisal and the more they will get out of the partial appraisal exercise. </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Check that everyone is clear who is going to be appraising whom in the trios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Share the pre-appraisal documentation prior to day two, so that the delegates can prepare for their turn at the appraiser role in each trio for the partial appraisal. If the two days are run consecutively, it is essential to share well in advance</a:t>
            </a:r>
            <a:r>
              <a:rPr lang="en-GB" baseline="0" dirty="0" smtClean="0"/>
              <a:t> of day one, but, in every case, the end of the first day is a chance to check that everyone has everything that they need</a:t>
            </a:r>
            <a:r>
              <a:rPr lang="en-GB" dirty="0" smtClean="0"/>
              <a:t>.</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Some training courses may be set up to allow a full appraisal</a:t>
            </a:r>
            <a:r>
              <a:rPr lang="en-GB" baseline="0" dirty="0" smtClean="0"/>
              <a:t> on each other to be undertaken between the two days of the course. Even in these cases it is good to demonstrate skills in a directly observed exercise on day 2.</a:t>
            </a:r>
            <a:endParaRPr lang="en-GB" dirty="0" smtClean="0"/>
          </a:p>
          <a:p>
            <a:pPr fontAlgn="auto">
              <a:spcBef>
                <a:spcPct val="0"/>
              </a:spcBef>
              <a:spcAft>
                <a:spcPts val="0"/>
              </a:spcAft>
              <a:buFont typeface="Arial" pitchFamily="34" charset="0"/>
              <a:buNone/>
              <a:defRPr/>
            </a:pPr>
            <a:endParaRPr lang="en-GB" dirty="0"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2EB7B-C796-456D-A530-5A5F6818BF1A}" type="slidenum">
              <a:rPr lang="en-US">
                <a:cs typeface="Arial" charset="0"/>
              </a:rPr>
              <a:pPr fontAlgn="base">
                <a:spcBef>
                  <a:spcPct val="0"/>
                </a:spcBef>
                <a:spcAft>
                  <a:spcPct val="0"/>
                </a:spcAft>
              </a:pPr>
              <a:t>64</a:t>
            </a:fld>
            <a:endParaRPr lang="en-US">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is the conclusion and Q&amp;A session. It is important to have dealt with any issues that have been “parked” and to check out a shared understanding and comfort level before delegates depart.</a:t>
            </a:r>
          </a:p>
          <a:p>
            <a:pPr>
              <a:spcBef>
                <a:spcPct val="0"/>
              </a:spcBef>
            </a:pPr>
            <a:endParaRPr lang="en-GB" smtClean="0"/>
          </a:p>
          <a:p>
            <a:pPr>
              <a:spcBef>
                <a:spcPct val="0"/>
              </a:spcBef>
            </a:pPr>
            <a:endParaRPr lang="en-GB" smtClean="0"/>
          </a:p>
          <a:p>
            <a:pPr>
              <a:spcBef>
                <a:spcPct val="0"/>
              </a:spcBef>
            </a:pPr>
            <a:endParaRPr lang="en-GB"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367FF-E628-4C83-A5D8-A019FE81BC90}" type="slidenum">
              <a:rPr lang="en-US">
                <a:cs typeface="Arial" charset="0"/>
              </a:rPr>
              <a:pPr fontAlgn="base">
                <a:spcBef>
                  <a:spcPct val="0"/>
                </a:spcBef>
                <a:spcAft>
                  <a:spcPct val="0"/>
                </a:spcAft>
              </a:pPr>
              <a:t>65</a:t>
            </a:fld>
            <a:endParaRPr lang="en-US">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Day one is quite intense and many delegates will have commitments during the evening.</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Prompt them to relax in order to assimilate all that they have covered today.</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Remind them that the start needs to be prompt for day two.</a:t>
            </a:r>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E9C5E9-FE36-45F0-A68F-C0CD716A8871}" type="slidenum">
              <a:rPr lang="en-US">
                <a:cs typeface="Arial" charset="0"/>
              </a:rPr>
              <a:pPr fontAlgn="base">
                <a:spcBef>
                  <a:spcPct val="0"/>
                </a:spcBef>
                <a:spcAft>
                  <a:spcPct val="0"/>
                </a:spcAft>
              </a:pPr>
              <a:t>66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51275" y="9378950"/>
            <a:ext cx="2944813" cy="493713"/>
          </a:xfrm>
          <a:prstGeom prst="rect">
            <a:avLst/>
          </a:prstGeom>
          <a:noFill/>
          <a:ln w="9525">
            <a:noFill/>
            <a:miter lim="800000"/>
            <a:headEnd/>
            <a:tailEnd/>
          </a:ln>
        </p:spPr>
        <p:txBody>
          <a:bodyPr anchor="b"/>
          <a:lstStyle/>
          <a:p>
            <a:pPr algn="r"/>
            <a:fld id="{769035B8-575D-4A7A-9BCB-1558FE3195BE}" type="slidenum">
              <a:rPr lang="en-US" sz="1200">
                <a:latin typeface="Calibri" pitchFamily="34" charset="0"/>
              </a:rPr>
              <a:pPr algn="r"/>
              <a:t>7</a:t>
            </a:fld>
            <a:endParaRPr lang="en-US" sz="1200">
              <a:latin typeface="Calibri"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p:txBody>
          <a:bodyPr/>
          <a:lstStyle/>
          <a:p>
            <a:pPr marL="171450" indent="-171450" fontAlgn="auto">
              <a:spcBef>
                <a:spcPct val="0"/>
              </a:spcBef>
              <a:spcAft>
                <a:spcPts val="0"/>
              </a:spcAft>
              <a:buFont typeface="Arial" pitchFamily="34" charset="0"/>
              <a:buChar char="•"/>
              <a:defRPr/>
            </a:pPr>
            <a:r>
              <a:rPr lang="en-US" dirty="0" smtClean="0"/>
              <a:t>Generate discussion about what appraisal is and is not </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Try and emphasise that although revalidation is summative, it is an easy hurdle for most doctors as 98% or so will have no difficulty in demonstrating that they are up to date and fit to practise once they understand what the GMC requirements are</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Appraisal should be a positive experience for a doctor and provide support and challenge for their professional development in a formative and developmental way</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Assessment can be used in</a:t>
            </a:r>
            <a:r>
              <a:rPr lang="en-US" baseline="0" dirty="0" smtClean="0"/>
              <a:t> a formative way to help doctors to calibrate their performance and to define what steps they need to take in order to improve.</a:t>
            </a:r>
            <a:endParaRPr lang="en-US" dirty="0" smtClean="0"/>
          </a:p>
          <a:p>
            <a:pPr fontAlgn="auto">
              <a:spcBef>
                <a:spcPct val="0"/>
              </a:spcBef>
              <a:spcAft>
                <a:spcPts val="0"/>
              </a:spcAft>
              <a:defRPr/>
            </a:pPr>
            <a:r>
              <a:rPr lang="en-US"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ts val="0"/>
              </a:spcBef>
              <a:spcAft>
                <a:spcPts val="0"/>
              </a:spcAft>
              <a:buFont typeface="Arial" pitchFamily="34" charset="0"/>
              <a:buChar char="•"/>
              <a:defRPr/>
            </a:pPr>
            <a:r>
              <a:rPr lang="en-GB" dirty="0" smtClean="0"/>
              <a:t>Put the three divisions up on the wall with plenty of space between them: Knowledge, Skills and Attributes</a:t>
            </a:r>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Ask the delegates to generate as many qualities of a good appraiser as they can, one quality per post it note and then go and add them to the area they think that they most naturally come under e.g. knowledge of electronic platforms vs. communication skills vs. empathy (You will need plenty of post-it notes!)</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r>
              <a:rPr lang="en-GB" dirty="0" smtClean="0"/>
              <a:t>This should be quick and generate a buzz of activity</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r>
              <a:rPr lang="en-GB" dirty="0" smtClean="0"/>
              <a:t>Multi-coloured post-its are especially good</a:t>
            </a:r>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The key teaching points are to identify that there is relatively little specific knowledge required and the skills and attributes are actually those of a good doctor, so, although they can be enhanced through training, the delegates will already have strong baseline skills and attributes to draw on.</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r>
              <a:rPr lang="en-GB" dirty="0" smtClean="0"/>
              <a:t>Note full reference for model - Bloom, B. S., Engelhart, M. D., Furst, E. J., Hill, W. H., &amp; Krathwohl, D. R. (1956) Taxonomy of educational objectives: the classification of educational goals; Handbook I: Cognitive Domain New York, Longmans, Green.</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endParaRPr lang="en-GB" dirty="0"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64F3-7424-458F-920A-0DB161CBF5FF}"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Appraisers need to have a shared understanding about these key terms and not exploring this can lead to misunderstandings in training – so address it early and guillotine the discussion if necessary</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There are real anxieties in some quarters about “judging the information not the person”. Professional judgement is a decision-making process about whether there is a cause for concern or action that derives from expertise in the field, self-awareness and calibration of decision making. It is about being able to deal with uncertainty and being comfortable with when to ask for help. It is not about pass/fail or guilty/not guilty. Appraisers are not judges! It is best thought of as being like the clinical judgements that doctors are used to making every day</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Similarly the word ‘reflection’ can be poorly understood and some doctors may feel it is like “woolly navel-gazing” rather than a specific process of review and analysis leading to improvements in performance. It is a term used by the GMC so it is important that appraisers feel comfortable about using it and do not find it a difficult concept. Some doctors find that the use of structured reflective templates is a useful way into understanding reflective skills, though a very reflective doctor may find a template too constraining.</a:t>
            </a: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E2B011-3500-483E-A591-F21CB15866F5}" type="slidenum">
              <a:rPr lang="en-GB">
                <a:latin typeface="Arial" charset="0"/>
                <a:cs typeface="Arial" charset="0"/>
              </a:rPr>
              <a:pPr fontAlgn="base">
                <a:spcBef>
                  <a:spcPct val="0"/>
                </a:spcBef>
                <a:spcAft>
                  <a:spcPct val="0"/>
                </a:spcAft>
              </a:pPr>
              <a:t>9</a:t>
            </a:fld>
            <a:endParaRPr lang="en-GB">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539750"/>
            <a:ext cx="2024063"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539750"/>
            <a:ext cx="59213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708150"/>
            <a:ext cx="397192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4075" y="1708150"/>
            <a:ext cx="39735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GB"/>
              <a:t>www.revalidationsupport.nhs.uk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539750"/>
            <a:ext cx="80645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539750" y="1708150"/>
            <a:ext cx="8097838" cy="431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0"/>
            <a:endParaRPr lang="en-GB" smtClean="0"/>
          </a:p>
        </p:txBody>
      </p:sp>
      <p:sp>
        <p:nvSpPr>
          <p:cNvPr id="1029" name="Rectangle 5"/>
          <p:cNvSpPr>
            <a:spLocks noGrp="1" noChangeArrowheads="1"/>
          </p:cNvSpPr>
          <p:nvPr>
            <p:ph type="ftr" sz="quarter" idx="3"/>
          </p:nvPr>
        </p:nvSpPr>
        <p:spPr bwMode="auto">
          <a:xfrm>
            <a:off x="539750" y="6261100"/>
            <a:ext cx="8097838" cy="366713"/>
          </a:xfrm>
          <a:prstGeom prst="rect">
            <a:avLst/>
          </a:prstGeom>
          <a:noFill/>
          <a:ln>
            <a:noFill/>
          </a:ln>
          <a:effectLst/>
          <a:extLst/>
        </p:spPr>
        <p:txBody>
          <a:bodyPr vert="horz" wrap="square" lIns="0" tIns="0" rIns="0" bIns="0" numCol="1" anchor="t" anchorCtr="0" compatLnSpc="1">
            <a:prstTxWarp prst="textNoShape">
              <a:avLst/>
            </a:prstTxWarp>
          </a:bodyPr>
          <a:lstStyle>
            <a:lvl1pPr>
              <a:defRPr sz="1400" dirty="0">
                <a:solidFill>
                  <a:srgbClr val="0072C6"/>
                </a:solidFill>
                <a:latin typeface="+mn-lt"/>
                <a:cs typeface="+mn-cs"/>
              </a:defRPr>
            </a:lvl1pPr>
          </a:lstStyle>
          <a:p>
            <a:pPr>
              <a:defRPr/>
            </a:pPr>
            <a:r>
              <a:rPr lang="en-GB"/>
              <a:t>www.revalidationsupport.nhs.uk</a:t>
            </a:r>
          </a:p>
        </p:txBody>
      </p:sp>
      <p:sp>
        <p:nvSpPr>
          <p:cNvPr id="2" name="Line 8"/>
          <p:cNvSpPr>
            <a:spLocks noChangeShapeType="1"/>
          </p:cNvSpPr>
          <p:nvPr userDrawn="1"/>
        </p:nvSpPr>
        <p:spPr bwMode="auto">
          <a:xfrm>
            <a:off x="539750" y="1546225"/>
            <a:ext cx="8097838" cy="0"/>
          </a:xfrm>
          <a:prstGeom prst="line">
            <a:avLst/>
          </a:prstGeom>
          <a:noFill/>
          <a:ln w="15875">
            <a:solidFill>
              <a:srgbClr val="0072C6"/>
            </a:solidFill>
            <a:round/>
            <a:headEnd/>
            <a:tailEnd/>
          </a:ln>
        </p:spPr>
        <p:txBody>
          <a:bodyPr/>
          <a:lstStyle/>
          <a:p>
            <a:endParaRPr lang="en-GB"/>
          </a:p>
        </p:txBody>
      </p:sp>
      <p:sp>
        <p:nvSpPr>
          <p:cNvPr id="1030" name="Line 9"/>
          <p:cNvSpPr>
            <a:spLocks noChangeShapeType="1"/>
          </p:cNvSpPr>
          <p:nvPr userDrawn="1"/>
        </p:nvSpPr>
        <p:spPr bwMode="auto">
          <a:xfrm>
            <a:off x="539750" y="6189663"/>
            <a:ext cx="8097838" cy="0"/>
          </a:xfrm>
          <a:prstGeom prst="line">
            <a:avLst/>
          </a:prstGeom>
          <a:noFill/>
          <a:ln w="15875">
            <a:solidFill>
              <a:srgbClr val="0072C6"/>
            </a:solidFill>
            <a:round/>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l" rtl="0" eaLnBrk="0" fontAlgn="base" hangingPunct="0">
        <a:lnSpc>
          <a:spcPct val="90000"/>
        </a:lnSpc>
        <a:spcBef>
          <a:spcPct val="0"/>
        </a:spcBef>
        <a:spcAft>
          <a:spcPct val="0"/>
        </a:spcAft>
        <a:defRPr sz="3200" b="1" kern="2000" spc="-20">
          <a:solidFill>
            <a:srgbClr val="0072C6"/>
          </a:solidFill>
          <a:latin typeface="+mj-lt"/>
          <a:ea typeface="+mj-ea"/>
          <a:cs typeface="+mj-cs"/>
        </a:defRPr>
      </a:lvl1pPr>
      <a:lvl2pPr algn="l" rtl="0" eaLnBrk="0" fontAlgn="base" hangingPunct="0">
        <a:lnSpc>
          <a:spcPct val="90000"/>
        </a:lnSpc>
        <a:spcBef>
          <a:spcPct val="0"/>
        </a:spcBef>
        <a:spcAft>
          <a:spcPct val="0"/>
        </a:spcAft>
        <a:defRPr sz="3200" b="1">
          <a:solidFill>
            <a:srgbClr val="0072C6"/>
          </a:solidFill>
          <a:latin typeface="Arial" pitchFamily="34" charset="0"/>
        </a:defRPr>
      </a:lvl2pPr>
      <a:lvl3pPr algn="l" rtl="0" eaLnBrk="0" fontAlgn="base" hangingPunct="0">
        <a:lnSpc>
          <a:spcPct val="90000"/>
        </a:lnSpc>
        <a:spcBef>
          <a:spcPct val="0"/>
        </a:spcBef>
        <a:spcAft>
          <a:spcPct val="0"/>
        </a:spcAft>
        <a:defRPr sz="3200" b="1">
          <a:solidFill>
            <a:srgbClr val="0072C6"/>
          </a:solidFill>
          <a:latin typeface="Arial" pitchFamily="34" charset="0"/>
        </a:defRPr>
      </a:lvl3pPr>
      <a:lvl4pPr algn="l" rtl="0" eaLnBrk="0" fontAlgn="base" hangingPunct="0">
        <a:lnSpc>
          <a:spcPct val="90000"/>
        </a:lnSpc>
        <a:spcBef>
          <a:spcPct val="0"/>
        </a:spcBef>
        <a:spcAft>
          <a:spcPct val="0"/>
        </a:spcAft>
        <a:defRPr sz="3200" b="1">
          <a:solidFill>
            <a:srgbClr val="0072C6"/>
          </a:solidFill>
          <a:latin typeface="Arial" pitchFamily="34" charset="0"/>
        </a:defRPr>
      </a:lvl4pPr>
      <a:lvl5pPr algn="l" rtl="0" eaLnBrk="0" fontAlgn="base" hangingPunct="0">
        <a:lnSpc>
          <a:spcPct val="90000"/>
        </a:lnSpc>
        <a:spcBef>
          <a:spcPct val="0"/>
        </a:spcBef>
        <a:spcAft>
          <a:spcPct val="0"/>
        </a:spcAft>
        <a:defRPr sz="3200" b="1">
          <a:solidFill>
            <a:srgbClr val="0072C6"/>
          </a:solidFill>
          <a:latin typeface="Arial" pitchFamily="34" charset="0"/>
        </a:defRPr>
      </a:lvl5pPr>
      <a:lvl6pPr marL="457200" algn="l" rtl="0" fontAlgn="base">
        <a:lnSpc>
          <a:spcPct val="90000"/>
        </a:lnSpc>
        <a:spcBef>
          <a:spcPct val="0"/>
        </a:spcBef>
        <a:spcAft>
          <a:spcPct val="0"/>
        </a:spcAft>
        <a:defRPr sz="2800" b="1">
          <a:solidFill>
            <a:srgbClr val="0072C6"/>
          </a:solidFill>
          <a:latin typeface="Arial" pitchFamily="34" charset="0"/>
        </a:defRPr>
      </a:lvl6pPr>
      <a:lvl7pPr marL="914400" algn="l" rtl="0" fontAlgn="base">
        <a:lnSpc>
          <a:spcPct val="90000"/>
        </a:lnSpc>
        <a:spcBef>
          <a:spcPct val="0"/>
        </a:spcBef>
        <a:spcAft>
          <a:spcPct val="0"/>
        </a:spcAft>
        <a:defRPr sz="2800" b="1">
          <a:solidFill>
            <a:srgbClr val="0072C6"/>
          </a:solidFill>
          <a:latin typeface="Arial" pitchFamily="34" charset="0"/>
        </a:defRPr>
      </a:lvl7pPr>
      <a:lvl8pPr marL="1371600" algn="l" rtl="0" fontAlgn="base">
        <a:lnSpc>
          <a:spcPct val="90000"/>
        </a:lnSpc>
        <a:spcBef>
          <a:spcPct val="0"/>
        </a:spcBef>
        <a:spcAft>
          <a:spcPct val="0"/>
        </a:spcAft>
        <a:defRPr sz="2800" b="1">
          <a:solidFill>
            <a:srgbClr val="0072C6"/>
          </a:solidFill>
          <a:latin typeface="Arial" pitchFamily="34" charset="0"/>
        </a:defRPr>
      </a:lvl8pPr>
      <a:lvl9pPr marL="1828800" algn="l" rtl="0" fontAlgn="base">
        <a:lnSpc>
          <a:spcPct val="90000"/>
        </a:lnSpc>
        <a:spcBef>
          <a:spcPct val="0"/>
        </a:spcBef>
        <a:spcAft>
          <a:spcPct val="0"/>
        </a:spcAft>
        <a:defRPr sz="2800" b="1">
          <a:solidFill>
            <a:srgbClr val="0072C6"/>
          </a:solidFill>
          <a:latin typeface="Arial" pitchFamily="34" charset="0"/>
        </a:defRPr>
      </a:lvl9pPr>
    </p:titleStyle>
    <p:bodyStyle>
      <a:lvl1pPr indent="-358775" algn="l" rtl="0" eaLnBrk="0" fontAlgn="base" hangingPunct="0">
        <a:spcBef>
          <a:spcPct val="0"/>
        </a:spcBef>
        <a:spcAft>
          <a:spcPts val="1200"/>
        </a:spcAft>
        <a:defRPr sz="2400" kern="20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4588"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en-GB" sz="4000" dirty="0" smtClean="0">
                <a:cs typeface="Arial" pitchFamily="34" charset="0"/>
              </a:rPr>
              <a:t>New appraiser </a:t>
            </a:r>
            <a:r>
              <a:rPr lang="en-GB" sz="4000" dirty="0">
                <a:cs typeface="Arial" pitchFamily="34" charset="0"/>
              </a:rPr>
              <a:t>t</a:t>
            </a:r>
            <a:r>
              <a:rPr lang="en-GB" sz="4000" dirty="0" smtClean="0">
                <a:cs typeface="Arial" pitchFamily="34" charset="0"/>
              </a:rPr>
              <a:t>raining</a:t>
            </a:r>
            <a:br>
              <a:rPr lang="en-GB" sz="4000" dirty="0" smtClean="0">
                <a:cs typeface="Arial" pitchFamily="34" charset="0"/>
              </a:rPr>
            </a:br>
            <a:r>
              <a:rPr lang="en-GB" sz="4000" dirty="0" smtClean="0">
                <a:cs typeface="Arial" pitchFamily="34" charset="0"/>
              </a:rPr>
              <a:t>Welcome to day </a:t>
            </a:r>
            <a:r>
              <a:rPr lang="en-GB" sz="4000" dirty="0">
                <a:cs typeface="Arial" pitchFamily="34" charset="0"/>
              </a:rPr>
              <a:t>o</a:t>
            </a:r>
            <a:r>
              <a:rPr lang="en-GB" sz="4000" dirty="0" smtClean="0">
                <a:cs typeface="Arial" pitchFamily="34" charset="0"/>
              </a:rPr>
              <a:t>ne</a:t>
            </a:r>
            <a:endParaRPr lang="en-US" sz="4000" dirty="0" smtClean="0">
              <a:cs typeface="Arial" pitchFamily="34" charset="0"/>
            </a:endParaRPr>
          </a:p>
        </p:txBody>
      </p:sp>
      <p:sp>
        <p:nvSpPr>
          <p:cNvPr id="13315" name="Subtitle 2"/>
          <p:cNvSpPr>
            <a:spLocks noGrp="1"/>
          </p:cNvSpPr>
          <p:nvPr>
            <p:ph type="subTitle" idx="1"/>
          </p:nvPr>
        </p:nvSpPr>
        <p:spPr>
          <a:xfrm>
            <a:off x="1042988" y="4149725"/>
            <a:ext cx="7129462" cy="1752600"/>
          </a:xfrm>
        </p:spPr>
        <p:txBody>
          <a:bodyPr/>
          <a:lstStyle/>
          <a:p>
            <a:pPr algn="l" eaLnBrk="1" hangingPunct="1"/>
            <a:r>
              <a:rPr lang="en-GB" smtClean="0">
                <a:cs typeface="Arial" charset="0"/>
              </a:rPr>
              <a:t>Facilitators:	</a:t>
            </a:r>
          </a:p>
          <a:p>
            <a:pPr algn="l" eaLnBrk="1" hangingPunct="1"/>
            <a:r>
              <a:rPr lang="en-GB" smtClean="0">
                <a:cs typeface="Arial" charset="0"/>
              </a:rPr>
              <a:t>Organiser:</a:t>
            </a:r>
          </a:p>
          <a:p>
            <a:pPr algn="l" eaLnBrk="1" hangingPunct="1"/>
            <a:r>
              <a:rPr lang="en-GB" smtClean="0">
                <a:cs typeface="Arial" charset="0"/>
              </a:rPr>
              <a:t>Date, Venue	</a:t>
            </a:r>
          </a:p>
        </p:txBody>
      </p:sp>
      <p:sp>
        <p:nvSpPr>
          <p:cNvPr id="13316" name="Date Placeholder 3"/>
          <p:cNvSpPr>
            <a:spLocks noGrp="1"/>
          </p:cNvSpPr>
          <p:nvPr>
            <p:ph type="dt" sz="quarter" idx="4294967295"/>
          </p:nvPr>
        </p:nvSpPr>
        <p:spPr bwMode="auto">
          <a:xfrm>
            <a:off x="539750" y="6237288"/>
            <a:ext cx="8097838" cy="366712"/>
          </a:xfrm>
          <a:prstGeom prst="rect">
            <a:avLst/>
          </a:prstGeom>
          <a:noFill/>
          <a:ln>
            <a:miter lim="800000"/>
            <a:headEnd/>
            <a:tailEnd/>
          </a:ln>
        </p:spPr>
        <p:txBody>
          <a:bodyPr/>
          <a:lstStyle/>
          <a:p>
            <a:r>
              <a:rPr lang="en-GB" sz="1200" i="1">
                <a:solidFill>
                  <a:srgbClr val="000000"/>
                </a:solidFill>
              </a:rPr>
              <a:t>All images used in this presentation are provided courtesy of the NHS photo library, Microsoft or other free clipart sites. </a:t>
            </a:r>
            <a:endParaRPr lang="en-US" sz="1200" i="1">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Introducing the ‘Competency </a:t>
            </a:r>
            <a:r>
              <a:rPr lang="en-GB" dirty="0"/>
              <a:t>framework for medical </a:t>
            </a:r>
            <a:r>
              <a:rPr lang="en-GB" dirty="0" smtClean="0"/>
              <a:t>appraisers’ </a:t>
            </a:r>
          </a:p>
        </p:txBody>
      </p:sp>
      <p:sp>
        <p:nvSpPr>
          <p:cNvPr id="27651" name="Content Placeholder 2"/>
          <p:cNvSpPr>
            <a:spLocks noGrp="1"/>
          </p:cNvSpPr>
          <p:nvPr>
            <p:ph idx="1"/>
          </p:nvPr>
        </p:nvSpPr>
        <p:spPr/>
        <p:txBody>
          <a:bodyPr/>
          <a:lstStyle/>
          <a:p>
            <a:pPr marL="342900" indent="-342900">
              <a:spcBef>
                <a:spcPts val="0"/>
              </a:spcBef>
              <a:buFont typeface="Arial" pitchFamily="34" charset="0"/>
              <a:buChar char="•"/>
              <a:defRPr/>
            </a:pPr>
            <a:r>
              <a:rPr lang="en-GB" dirty="0" smtClean="0"/>
              <a:t>Some competency areas must be recruited and selected for, some will be developed “on the job”, but core competencies can be trained </a:t>
            </a:r>
          </a:p>
          <a:p>
            <a:pPr marL="358775">
              <a:spcBef>
                <a:spcPts val="0"/>
              </a:spcBef>
              <a:buFont typeface="Arial" pitchFamily="34" charset="0"/>
              <a:buChar char="•"/>
              <a:defRPr/>
            </a:pPr>
            <a:r>
              <a:rPr lang="en-GB" dirty="0" smtClean="0"/>
              <a:t>Exploring the ‘Competency </a:t>
            </a:r>
            <a:r>
              <a:rPr lang="en-GB" dirty="0"/>
              <a:t>framework for medical </a:t>
            </a:r>
            <a:r>
              <a:rPr lang="en-GB" dirty="0" smtClean="0"/>
              <a:t>appraisers’:</a:t>
            </a:r>
          </a:p>
          <a:p>
            <a:pPr marL="800100" lvl="1" indent="-342900">
              <a:buFont typeface="Arial" pitchFamily="34" charset="0"/>
              <a:buChar char="•"/>
              <a:defRPr/>
            </a:pPr>
            <a:r>
              <a:rPr lang="en-GB" sz="2400" dirty="0" smtClean="0"/>
              <a:t>Professional responsibility</a:t>
            </a:r>
          </a:p>
          <a:p>
            <a:pPr marL="800100" lvl="1" indent="-342900">
              <a:buFont typeface="Arial" pitchFamily="34" charset="0"/>
              <a:buChar char="•"/>
              <a:defRPr/>
            </a:pPr>
            <a:r>
              <a:rPr lang="en-GB" sz="2400" dirty="0" smtClean="0"/>
              <a:t>Knowledge and understanding</a:t>
            </a:r>
          </a:p>
          <a:p>
            <a:pPr marL="800100" lvl="1" indent="-342900">
              <a:buFont typeface="Arial" pitchFamily="34" charset="0"/>
              <a:buChar char="•"/>
              <a:defRPr/>
            </a:pPr>
            <a:r>
              <a:rPr lang="en-GB" sz="2400" dirty="0" smtClean="0"/>
              <a:t>Professional judgement</a:t>
            </a:r>
          </a:p>
          <a:p>
            <a:pPr marL="800100" lvl="1" indent="-342900">
              <a:buFont typeface="Arial" pitchFamily="34" charset="0"/>
              <a:buChar char="•"/>
              <a:defRPr/>
            </a:pPr>
            <a:r>
              <a:rPr lang="en-GB" sz="2400" dirty="0" smtClean="0"/>
              <a:t>Communication skills</a:t>
            </a:r>
          </a:p>
          <a:p>
            <a:pPr marL="800100" lvl="1" indent="-342900">
              <a:buFont typeface="Arial" pitchFamily="34" charset="0"/>
              <a:buChar char="•"/>
              <a:defRPr/>
            </a:pPr>
            <a:r>
              <a:rPr lang="en-GB" sz="2400" dirty="0" smtClean="0"/>
              <a:t>Organisational skills</a:t>
            </a:r>
          </a:p>
          <a:p>
            <a:pPr indent="-360000">
              <a:spcBef>
                <a:spcPts val="0"/>
              </a:spcBef>
              <a:defRPr/>
            </a:pPr>
            <a:endParaRPr lang="en-GB" dirty="0" smtClean="0"/>
          </a:p>
        </p:txBody>
      </p:sp>
      <p:sp>
        <p:nvSpPr>
          <p:cNvPr id="23556"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2D0B7185-D186-4D7A-B136-32ECFC5900F2}" type="slidenum">
              <a:rPr lang="en-US" sz="1400"/>
              <a:pPr eaLnBrk="0" hangingPunct="0"/>
              <a:t>10</a:t>
            </a:fld>
            <a:endParaRPr lang="en-US"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Self-assessment of appraiser competencies</a:t>
            </a:r>
            <a:endParaRPr lang="en-US" dirty="0" smtClean="0"/>
          </a:p>
        </p:txBody>
      </p:sp>
      <p:sp>
        <p:nvSpPr>
          <p:cNvPr id="24579" name="Content Placeholder 2"/>
          <p:cNvSpPr>
            <a:spLocks noGrp="1"/>
          </p:cNvSpPr>
          <p:nvPr>
            <p:ph idx="1"/>
          </p:nvPr>
        </p:nvSpPr>
        <p:spPr/>
        <p:txBody>
          <a:bodyPr/>
          <a:lstStyle/>
          <a:p>
            <a:pPr marL="358775">
              <a:buFontTx/>
              <a:buChar char="•"/>
            </a:pPr>
            <a:endParaRPr lang="en-GB" dirty="0" smtClean="0"/>
          </a:p>
          <a:p>
            <a:pPr marL="358775">
              <a:buFontTx/>
              <a:buChar char="•"/>
            </a:pPr>
            <a:r>
              <a:rPr lang="en-GB" dirty="0" smtClean="0"/>
              <a:t>In your file you have a copy of the ‘Competency framework for medical appraisers’ and the ‘Self-assessment of competencies’.</a:t>
            </a:r>
          </a:p>
          <a:p>
            <a:pPr marL="358775">
              <a:buFontTx/>
              <a:buChar char="•"/>
            </a:pPr>
            <a:endParaRPr lang="en-GB" dirty="0" smtClean="0"/>
          </a:p>
          <a:p>
            <a:pPr marL="358775">
              <a:buFontTx/>
              <a:buChar char="•"/>
            </a:pPr>
            <a:r>
              <a:rPr lang="en-GB" dirty="0" smtClean="0"/>
              <a:t>Take a moment to complete the self-assessment with a ‘B’ in the box that most accurately represents your current (baseline) state of confidence against each competency.</a:t>
            </a:r>
          </a:p>
        </p:txBody>
      </p:sp>
      <p:sp>
        <p:nvSpPr>
          <p:cNvPr id="24580"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D89621D8-1D34-41F2-8205-20D21773FAFE}" type="slidenum">
              <a:rPr lang="en-US" sz="1400"/>
              <a:pPr eaLnBrk="0" hangingPunct="0"/>
              <a:t>11</a:t>
            </a:fld>
            <a:endParaRPr lang="en-US"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9750" y="539751"/>
            <a:ext cx="8064500" cy="6570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What do you need to develop?</a:t>
            </a:r>
          </a:p>
        </p:txBody>
      </p:sp>
      <p:sp>
        <p:nvSpPr>
          <p:cNvPr id="47107" name="Content Placeholder 2"/>
          <p:cNvSpPr>
            <a:spLocks noGrp="1"/>
          </p:cNvSpPr>
          <p:nvPr>
            <p:ph idx="1"/>
          </p:nvPr>
        </p:nvSpPr>
        <p:spPr/>
        <p:txBody>
          <a:bodyPr/>
          <a:lstStyle/>
          <a:p>
            <a:pPr indent="0">
              <a:spcBef>
                <a:spcPts val="0"/>
              </a:spcBef>
              <a:spcAft>
                <a:spcPts val="600"/>
              </a:spcAft>
              <a:defRPr/>
            </a:pPr>
            <a:r>
              <a:rPr lang="en-US" b="1" dirty="0" smtClean="0"/>
              <a:t>Professional judgement </a:t>
            </a:r>
            <a:r>
              <a:rPr lang="en-US" sz="2000" dirty="0" smtClean="0"/>
              <a:t>– to analyse and synthesise information presented at appraisal and to judge engagement and progress towards revalidation.</a:t>
            </a:r>
          </a:p>
          <a:p>
            <a:pPr marL="715963" indent="-350838">
              <a:spcBef>
                <a:spcPts val="0"/>
              </a:spcBef>
              <a:spcAft>
                <a:spcPts val="600"/>
              </a:spcAft>
              <a:buFont typeface="Arial" pitchFamily="34" charset="0"/>
              <a:buChar char="•"/>
              <a:defRPr/>
            </a:pPr>
            <a:r>
              <a:rPr lang="en-US" sz="2000" dirty="0" smtClean="0"/>
              <a:t>Judges engagement, and ensures that the whole scope of practice is reviewed</a:t>
            </a:r>
          </a:p>
          <a:p>
            <a:pPr marL="715963" indent="-350838">
              <a:spcBef>
                <a:spcPts val="0"/>
              </a:spcBef>
              <a:spcAft>
                <a:spcPts val="600"/>
              </a:spcAft>
              <a:buFont typeface="Arial" pitchFamily="34" charset="0"/>
              <a:buChar char="•"/>
              <a:defRPr/>
            </a:pPr>
            <a:r>
              <a:rPr lang="en-US" sz="2000" dirty="0" smtClean="0"/>
              <a:t>Evaluates the portfolio of supporting information and the pre-appraisal documentation effectively and consistently</a:t>
            </a:r>
          </a:p>
          <a:p>
            <a:pPr marL="715963" indent="-350838">
              <a:spcBef>
                <a:spcPts val="0"/>
              </a:spcBef>
              <a:spcAft>
                <a:spcPts val="600"/>
              </a:spcAft>
              <a:buFont typeface="Arial" pitchFamily="34" charset="0"/>
              <a:buChar char="•"/>
              <a:defRPr/>
            </a:pPr>
            <a:r>
              <a:rPr lang="en-US" sz="2000" dirty="0" smtClean="0"/>
              <a:t>Judges progress towards revalidation appropriate for the stage of the revalidation cycle accurately</a:t>
            </a:r>
          </a:p>
          <a:p>
            <a:pPr marL="715963" indent="-350838">
              <a:spcBef>
                <a:spcPts val="0"/>
              </a:spcBef>
              <a:spcAft>
                <a:spcPts val="600"/>
              </a:spcAft>
              <a:buFont typeface="Arial" pitchFamily="34" charset="0"/>
              <a:buChar char="•"/>
              <a:defRPr/>
            </a:pPr>
            <a:r>
              <a:rPr lang="en-US" sz="2000" dirty="0" smtClean="0"/>
              <a:t>Reviews the previous PDP and ensures the new PDP reflects the doctor’s development needs </a:t>
            </a:r>
            <a:r>
              <a:rPr lang="en-US" sz="2000" i="1" dirty="0" smtClean="0"/>
              <a:t>(not new but enhanced)</a:t>
            </a:r>
          </a:p>
          <a:p>
            <a:pPr marL="715963" indent="-350838">
              <a:spcBef>
                <a:spcPts val="0"/>
              </a:spcBef>
              <a:spcAft>
                <a:spcPts val="600"/>
              </a:spcAft>
              <a:buFont typeface="Arial" pitchFamily="34" charset="0"/>
              <a:buChar char="•"/>
              <a:defRPr/>
            </a:pPr>
            <a:r>
              <a:rPr lang="en-US" sz="2000" dirty="0" smtClean="0"/>
              <a:t>Judges whether there is a patient safety issue or emerging concern and takes appropriate action </a:t>
            </a:r>
            <a:r>
              <a:rPr lang="en-US" sz="2000" i="1" dirty="0" smtClean="0"/>
              <a:t>(very rare and not new)</a:t>
            </a:r>
          </a:p>
          <a:p>
            <a:pPr indent="0">
              <a:spcBef>
                <a:spcPts val="0"/>
              </a:spcBef>
              <a:spcAft>
                <a:spcPts val="600"/>
              </a:spcAft>
              <a:defRPr/>
            </a:pPr>
            <a:endParaRPr lang="en-GB" sz="2000" dirty="0" smtClean="0"/>
          </a:p>
        </p:txBody>
      </p:sp>
      <p:sp>
        <p:nvSpPr>
          <p:cNvPr id="43012"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655FC0AF-B5DF-48A4-9A28-92526240DC0E}" type="slidenum">
              <a:rPr lang="en-US" sz="1400"/>
              <a:pPr eaLnBrk="0" hangingPunct="0"/>
              <a:t>12</a:t>
            </a:fld>
            <a:endParaRPr lang="en-US" sz="1400"/>
          </a:p>
        </p:txBody>
      </p:sp>
    </p:spTree>
    <p:extLst>
      <p:ext uri="{BB962C8B-B14F-4D97-AF65-F5344CB8AC3E}">
        <p14:creationId xmlns:p14="http://schemas.microsoft.com/office/powerpoint/2010/main" val="129551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9750" y="539750"/>
            <a:ext cx="8064500" cy="873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What</a:t>
            </a:r>
            <a:r>
              <a:rPr lang="en-GB" dirty="0"/>
              <a:t> </a:t>
            </a:r>
            <a:r>
              <a:rPr lang="en-GB" dirty="0" smtClean="0"/>
              <a:t>just needs practice?</a:t>
            </a:r>
          </a:p>
        </p:txBody>
      </p:sp>
      <p:sp>
        <p:nvSpPr>
          <p:cNvPr id="48131" name="Content Placeholder 2"/>
          <p:cNvSpPr>
            <a:spLocks noGrp="1"/>
          </p:cNvSpPr>
          <p:nvPr>
            <p:ph idx="1"/>
          </p:nvPr>
        </p:nvSpPr>
        <p:spPr/>
        <p:txBody>
          <a:bodyPr/>
          <a:lstStyle/>
          <a:p>
            <a:pPr marL="358775">
              <a:spcBef>
                <a:spcPts val="0"/>
              </a:spcBef>
              <a:buFont typeface="Arial" pitchFamily="34" charset="0"/>
              <a:buChar char="•"/>
              <a:defRPr/>
            </a:pPr>
            <a:r>
              <a:rPr lang="en-US" sz="2200" b="1" dirty="0" smtClean="0"/>
              <a:t>Professional responsibility: </a:t>
            </a:r>
            <a:r>
              <a:rPr lang="en-US" sz="2200" dirty="0" smtClean="0"/>
              <a:t>to maintain credibility as a medical appraiser</a:t>
            </a:r>
            <a:endParaRPr lang="en-GB" sz="2200" dirty="0" smtClean="0"/>
          </a:p>
          <a:p>
            <a:pPr marL="358775">
              <a:spcBef>
                <a:spcPts val="0"/>
              </a:spcBef>
              <a:buFont typeface="Arial" pitchFamily="34" charset="0"/>
              <a:buChar char="•"/>
              <a:defRPr/>
            </a:pPr>
            <a:r>
              <a:rPr lang="en-US" sz="2200" b="1" dirty="0" smtClean="0"/>
              <a:t>Knowledge and understanding: </a:t>
            </a:r>
            <a:r>
              <a:rPr lang="en-US" sz="2200" dirty="0" smtClean="0"/>
              <a:t>to understand the role and purpose of the medical appraiser and to be able to undertake effective appraisals</a:t>
            </a:r>
            <a:endParaRPr lang="en-GB" sz="2200" dirty="0" smtClean="0"/>
          </a:p>
          <a:p>
            <a:pPr marL="358775">
              <a:spcBef>
                <a:spcPts val="0"/>
              </a:spcBef>
              <a:buFont typeface="Arial" pitchFamily="34" charset="0"/>
              <a:buChar char="•"/>
              <a:defRPr/>
            </a:pPr>
            <a:r>
              <a:rPr lang="en-US" sz="2200" b="1" dirty="0" smtClean="0"/>
              <a:t>Communication skills: </a:t>
            </a:r>
            <a:r>
              <a:rPr lang="en-US" sz="2200" dirty="0" smtClean="0"/>
              <a:t>to facilitate an effective appraisal discussion, produce good quality outputs and to deal with any issues or concerns that might arise</a:t>
            </a:r>
            <a:endParaRPr lang="en-GB" sz="2200" dirty="0" smtClean="0"/>
          </a:p>
          <a:p>
            <a:pPr marL="358775">
              <a:spcBef>
                <a:spcPts val="0"/>
              </a:spcBef>
              <a:buFont typeface="Arial" pitchFamily="34" charset="0"/>
              <a:buChar char="•"/>
              <a:defRPr/>
            </a:pPr>
            <a:r>
              <a:rPr lang="en-US" sz="2200" b="1" dirty="0" smtClean="0"/>
              <a:t>Organisational skills: </a:t>
            </a:r>
            <a:r>
              <a:rPr lang="en-US" sz="2200" dirty="0" smtClean="0"/>
              <a:t>to ensure the smooth running of the appraisal system, including timely responses and sufficient computer skills to be an effective medical appraiser</a:t>
            </a:r>
            <a:endParaRPr lang="en-GB" sz="2200" dirty="0" smtClean="0"/>
          </a:p>
          <a:p>
            <a:pPr indent="-360000">
              <a:spcBef>
                <a:spcPts val="0"/>
              </a:spcBef>
              <a:defRPr/>
            </a:pPr>
            <a:endParaRPr lang="en-GB" dirty="0" smtClean="0"/>
          </a:p>
        </p:txBody>
      </p:sp>
      <p:sp>
        <p:nvSpPr>
          <p:cNvPr id="44036"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ADAF65AC-7CBD-473F-B05D-EF3B42561EA6}" type="slidenum">
              <a:rPr lang="en-US" sz="1400"/>
              <a:pPr eaLnBrk="0" hangingPunct="0"/>
              <a:t>13</a:t>
            </a:fld>
            <a:endParaRPr lang="en-US" sz="1400"/>
          </a:p>
        </p:txBody>
      </p:sp>
    </p:spTree>
    <p:extLst>
      <p:ext uri="{BB962C8B-B14F-4D97-AF65-F5344CB8AC3E}">
        <p14:creationId xmlns:p14="http://schemas.microsoft.com/office/powerpoint/2010/main" val="1205398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Active listening</a:t>
            </a:r>
          </a:p>
        </p:txBody>
      </p:sp>
      <p:sp>
        <p:nvSpPr>
          <p:cNvPr id="21507"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5CCCDCEF-5A47-48D5-8104-4BEAC746AAAE}" type="slidenum">
              <a:rPr lang="en-US" sz="1400"/>
              <a:pPr eaLnBrk="0" hangingPunct="0"/>
              <a:t>14</a:t>
            </a:fld>
            <a:endParaRPr lang="en-US" sz="1400"/>
          </a:p>
        </p:txBody>
      </p:sp>
      <p:pic>
        <p:nvPicPr>
          <p:cNvPr id="21508" name="Content Placeholder 2"/>
          <p:cNvPicPr>
            <a:picLocks noGrp="1" noChangeAspect="1"/>
          </p:cNvPicPr>
          <p:nvPr>
            <p:ph idx="1"/>
          </p:nvPr>
        </p:nvPicPr>
        <p:blipFill>
          <a:blip r:embed="rId3" cstate="print"/>
          <a:srcRect/>
          <a:stretch>
            <a:fillRect/>
          </a:stretch>
        </p:blipFill>
        <p:spPr>
          <a:xfrm>
            <a:off x="1403350" y="1916113"/>
            <a:ext cx="5973763" cy="39989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Are they listening?</a:t>
            </a:r>
          </a:p>
        </p:txBody>
      </p:sp>
      <p:sp>
        <p:nvSpPr>
          <p:cNvPr id="22531"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4D8E9F40-970D-4014-BB51-BC09A4FF72AB}" type="slidenum">
              <a:rPr lang="en-US" sz="1400"/>
              <a:pPr eaLnBrk="0" hangingPunct="0"/>
              <a:t>15</a:t>
            </a:fld>
            <a:endParaRPr lang="en-US" sz="1400"/>
          </a:p>
        </p:txBody>
      </p:sp>
      <p:pic>
        <p:nvPicPr>
          <p:cNvPr id="22532" name="Picture 5" descr="C:\Users\Susi\AppData\Local\Microsoft\Windows\Temporary Internet Files\Content.IE5\448KIU6H\MP900407009[1].jpg"/>
          <p:cNvPicPr>
            <a:picLocks noChangeAspect="1" noChangeArrowheads="1"/>
          </p:cNvPicPr>
          <p:nvPr/>
        </p:nvPicPr>
        <p:blipFill>
          <a:blip r:embed="rId3" cstate="print"/>
          <a:srcRect/>
          <a:stretch>
            <a:fillRect/>
          </a:stretch>
        </p:blipFill>
        <p:spPr bwMode="auto">
          <a:xfrm>
            <a:off x="3635375" y="2276475"/>
            <a:ext cx="4946650" cy="3295650"/>
          </a:xfrm>
          <a:prstGeom prst="rect">
            <a:avLst/>
          </a:prstGeom>
          <a:noFill/>
          <a:ln w="9525">
            <a:noFill/>
            <a:miter lim="800000"/>
            <a:headEnd/>
            <a:tailEnd/>
          </a:ln>
        </p:spPr>
      </p:pic>
      <p:pic>
        <p:nvPicPr>
          <p:cNvPr id="22533" name="Picture 7" descr="C:\Users\Susi\AppData\Local\Microsoft\Windows\Temporary Internet Files\Content.IE5\VPCSL31Q\MP900422389[1].jpg"/>
          <p:cNvPicPr>
            <a:picLocks noChangeAspect="1" noChangeArrowheads="1"/>
          </p:cNvPicPr>
          <p:nvPr/>
        </p:nvPicPr>
        <p:blipFill>
          <a:blip r:embed="rId4" cstate="print"/>
          <a:srcRect/>
          <a:stretch>
            <a:fillRect/>
          </a:stretch>
        </p:blipFill>
        <p:spPr bwMode="auto">
          <a:xfrm>
            <a:off x="611188" y="1770063"/>
            <a:ext cx="2790825" cy="4148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What do doctors fear from revalidation?</a:t>
            </a:r>
          </a:p>
        </p:txBody>
      </p:sp>
      <p:sp>
        <p:nvSpPr>
          <p:cNvPr id="25603"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8A6995C7-6A11-4A33-AFA9-89E3F85A83EE}" type="slidenum">
              <a:rPr lang="en-US" sz="1400"/>
              <a:pPr eaLnBrk="0" hangingPunct="0"/>
              <a:t>16</a:t>
            </a:fld>
            <a:endParaRPr lang="en-US" sz="1400"/>
          </a:p>
        </p:txBody>
      </p:sp>
      <p:pic>
        <p:nvPicPr>
          <p:cNvPr id="25604" name="Content Placeholder 4"/>
          <p:cNvPicPr>
            <a:picLocks noGrp="1" noChangeAspect="1"/>
          </p:cNvPicPr>
          <p:nvPr>
            <p:ph idx="1"/>
          </p:nvPr>
        </p:nvPicPr>
        <p:blipFill>
          <a:blip r:embed="rId3" cstate="print"/>
          <a:srcRect/>
          <a:stretch>
            <a:fillRect/>
          </a:stretch>
        </p:blipFill>
        <p:spPr>
          <a:xfrm>
            <a:off x="1331913" y="1773238"/>
            <a:ext cx="6511925" cy="43307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The purpose of revalidation </a:t>
            </a:r>
          </a:p>
        </p:txBody>
      </p:sp>
      <p:sp>
        <p:nvSpPr>
          <p:cNvPr id="30723" name="Content Placeholder 2"/>
          <p:cNvSpPr>
            <a:spLocks noGrp="1"/>
          </p:cNvSpPr>
          <p:nvPr>
            <p:ph idx="1"/>
          </p:nvPr>
        </p:nvSpPr>
        <p:spPr/>
        <p:txBody>
          <a:bodyPr/>
          <a:lstStyle/>
          <a:p>
            <a:pPr marL="358775">
              <a:spcBef>
                <a:spcPts val="0"/>
              </a:spcBef>
              <a:buFont typeface="Arial" pitchFamily="34" charset="0"/>
              <a:buChar char="•"/>
              <a:defRPr/>
            </a:pPr>
            <a:r>
              <a:rPr lang="en-GB" sz="2100" dirty="0" smtClean="0"/>
              <a:t>To assure patients and public, employers and other health care professionals that licensed doctors are up to date and fit to practise.</a:t>
            </a:r>
          </a:p>
          <a:p>
            <a:pPr marL="358775">
              <a:spcBef>
                <a:spcPts val="0"/>
              </a:spcBef>
              <a:buFont typeface="Arial" pitchFamily="34" charset="0"/>
              <a:buChar char="•"/>
              <a:defRPr/>
            </a:pPr>
            <a:r>
              <a:rPr lang="en-GB" sz="2100" dirty="0" smtClean="0"/>
              <a:t>By building a portfolio of supporting information as defined by the GMC and reflecting on the whole of a doctor’s scope of work during an annual process of medical appraisal.</a:t>
            </a:r>
          </a:p>
          <a:p>
            <a:pPr marL="358775">
              <a:spcBef>
                <a:spcPts val="0"/>
              </a:spcBef>
              <a:buFont typeface="Arial" pitchFamily="34" charset="0"/>
              <a:buChar char="•"/>
              <a:defRPr/>
            </a:pPr>
            <a:r>
              <a:rPr lang="en-GB" sz="2100" dirty="0" smtClean="0"/>
              <a:t>Although revalidation will be periodic (with a five-year cycle being the norm), any performance/health/conduct issues will be dealt with as soon as they arise.</a:t>
            </a:r>
          </a:p>
          <a:p>
            <a:pPr marL="358775">
              <a:spcBef>
                <a:spcPts val="0"/>
              </a:spcBef>
              <a:buFont typeface="Arial" pitchFamily="34" charset="0"/>
              <a:buChar char="•"/>
              <a:defRPr/>
            </a:pPr>
            <a:r>
              <a:rPr lang="en-GB" sz="2100" dirty="0" smtClean="0"/>
              <a:t>If no issues arise, then the GMC will revalidate the doctor and reissue their licence to practise.</a:t>
            </a:r>
          </a:p>
          <a:p>
            <a:pPr indent="-360000">
              <a:spcBef>
                <a:spcPts val="0"/>
              </a:spcBef>
              <a:defRPr/>
            </a:pPr>
            <a:endParaRPr lang="en-GB" sz="2000" dirty="0" smtClean="0"/>
          </a:p>
          <a:p>
            <a:pPr indent="-360000">
              <a:spcBef>
                <a:spcPts val="0"/>
              </a:spcBef>
              <a:defRPr/>
            </a:pPr>
            <a:endParaRPr lang="en-GB" sz="2000" dirty="0" smtClean="0"/>
          </a:p>
        </p:txBody>
      </p:sp>
      <p:sp>
        <p:nvSpPr>
          <p:cNvPr id="26628"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9458A100-A131-4618-B3A6-9ABD9DC0C35F}" type="slidenum">
              <a:rPr lang="en-US" sz="1400"/>
              <a:pPr eaLnBrk="0" hangingPunct="0"/>
              <a:t>17</a:t>
            </a:fld>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The purposes of medical appraisal:</a:t>
            </a:r>
          </a:p>
        </p:txBody>
      </p:sp>
      <p:sp>
        <p:nvSpPr>
          <p:cNvPr id="31747" name="Content Placeholder 2"/>
          <p:cNvSpPr>
            <a:spLocks noGrp="1"/>
          </p:cNvSpPr>
          <p:nvPr>
            <p:ph idx="1"/>
          </p:nvPr>
        </p:nvSpPr>
        <p:spPr>
          <a:xfrm>
            <a:off x="467544" y="1628800"/>
            <a:ext cx="8137525" cy="4608512"/>
          </a:xfrm>
        </p:spPr>
        <p:txBody>
          <a:bodyPr/>
          <a:lstStyle/>
          <a:p>
            <a:pPr marL="358775">
              <a:buFontTx/>
              <a:buAutoNum type="arabicPeriod"/>
            </a:pPr>
            <a:r>
              <a:rPr lang="en-GB" sz="2000" dirty="0" smtClean="0"/>
              <a:t>To enable doctors to discuss their practice and performance with their appraiser in order to demonstrate that they continue to meet the principles and values set out in </a:t>
            </a:r>
            <a:r>
              <a:rPr lang="en-GB" sz="2000" i="1" dirty="0" smtClean="0"/>
              <a:t>Good Medical Practice </a:t>
            </a:r>
            <a:r>
              <a:rPr lang="en-GB" sz="2000" dirty="0" smtClean="0"/>
              <a:t>and thus inform the responsible officer’s revalidation recommendation to the GMC.</a:t>
            </a:r>
          </a:p>
          <a:p>
            <a:pPr marL="358775">
              <a:buFontTx/>
              <a:buAutoNum type="arabicPeriod"/>
            </a:pPr>
            <a:r>
              <a:rPr lang="en-GB" sz="2000" dirty="0" smtClean="0"/>
              <a:t>To enable doctors to enhance the quality of their professional work by planning their professional development.</a:t>
            </a:r>
          </a:p>
          <a:p>
            <a:pPr marL="358775">
              <a:buFontTx/>
              <a:buAutoNum type="arabicPeriod"/>
            </a:pPr>
            <a:r>
              <a:rPr lang="en-GB" sz="2000" dirty="0" smtClean="0"/>
              <a:t>To enable doctors to consider their own needs in planning their professional development.</a:t>
            </a:r>
          </a:p>
          <a:p>
            <a:pPr marL="358775"/>
            <a:r>
              <a:rPr lang="en-GB" sz="2000" i="1" dirty="0" smtClean="0"/>
              <a:t>and may also be used:</a:t>
            </a:r>
          </a:p>
          <a:p>
            <a:pPr marL="358775">
              <a:buFontTx/>
              <a:buAutoNum type="arabicPeriod" startAt="4"/>
            </a:pPr>
            <a:r>
              <a:rPr lang="en-GB" sz="2000" dirty="0" smtClean="0"/>
              <a:t>To enable doctors to ensure that they are working productively and in line with the priorities and requirements of the organisation they practise in.</a:t>
            </a:r>
            <a:endParaRPr lang="en-US" sz="2000" dirty="0" smtClean="0"/>
          </a:p>
          <a:p>
            <a:pPr marL="358775">
              <a:buFontTx/>
              <a:buAutoNum type="arabicPeriod"/>
            </a:pPr>
            <a:endParaRPr lang="en-GB" sz="2000" dirty="0" smtClean="0"/>
          </a:p>
        </p:txBody>
      </p:sp>
      <p:sp>
        <p:nvSpPr>
          <p:cNvPr id="27652"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E214A9B8-1860-470E-8215-8BCBB80E9973}" type="slidenum">
              <a:rPr lang="en-US" sz="1400"/>
              <a:pPr eaLnBrk="0" hangingPunct="0"/>
              <a:t>18</a:t>
            </a:fld>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Supporting and challenging</a:t>
            </a:r>
          </a:p>
        </p:txBody>
      </p:sp>
      <p:sp>
        <p:nvSpPr>
          <p:cNvPr id="28675"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B7E9ACAA-57FA-40A9-B3D7-D8FD401CBE6D}" type="slidenum">
              <a:rPr lang="en-US" sz="1400"/>
              <a:pPr eaLnBrk="0" hangingPunct="0"/>
              <a:t>19</a:t>
            </a:fld>
            <a:endParaRPr lang="en-US" sz="1400"/>
          </a:p>
        </p:txBody>
      </p:sp>
      <p:pic>
        <p:nvPicPr>
          <p:cNvPr id="28676" name="Content Placeholder 2"/>
          <p:cNvPicPr>
            <a:picLocks noGrp="1" noChangeAspect="1"/>
          </p:cNvPicPr>
          <p:nvPr>
            <p:ph idx="1"/>
          </p:nvPr>
        </p:nvPicPr>
        <p:blipFill>
          <a:blip r:embed="rId3" cstate="print"/>
          <a:srcRect/>
          <a:stretch>
            <a:fillRect/>
          </a:stretch>
        </p:blipFill>
        <p:spPr>
          <a:xfrm>
            <a:off x="1835150" y="1770063"/>
            <a:ext cx="5113338" cy="428466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Housekeeping</a:t>
            </a:r>
            <a:endParaRPr lang="en-US" dirty="0" smtClean="0"/>
          </a:p>
        </p:txBody>
      </p:sp>
      <p:sp>
        <p:nvSpPr>
          <p:cNvPr id="14339" name="Slide Number Placeholder 3"/>
          <p:cNvSpPr>
            <a:spLocks noGrp="1"/>
          </p:cNvSpPr>
          <p:nvPr>
            <p:ph type="sldNum" sz="quarter" idx="4294967295"/>
          </p:nvPr>
        </p:nvSpPr>
        <p:spPr bwMode="auto">
          <a:xfrm>
            <a:off x="1046163" y="6261100"/>
            <a:ext cx="8097837" cy="366713"/>
          </a:xfrm>
          <a:prstGeom prst="rect">
            <a:avLst/>
          </a:prstGeom>
          <a:noFill/>
          <a:ln>
            <a:miter lim="800000"/>
            <a:headEnd/>
            <a:tailEnd/>
          </a:ln>
        </p:spPr>
        <p:txBody>
          <a:bodyPr/>
          <a:lstStyle/>
          <a:p>
            <a:pPr eaLnBrk="0" hangingPunct="0"/>
            <a:fld id="{71DD9754-015D-4F46-9203-EA1F38D252A6}" type="slidenum">
              <a:rPr lang="en-US"/>
              <a:pPr eaLnBrk="0" hangingPunct="0"/>
              <a:t>2</a:t>
            </a:fld>
            <a:endParaRPr lang="en-US"/>
          </a:p>
        </p:txBody>
      </p:sp>
      <p:pic>
        <p:nvPicPr>
          <p:cNvPr id="14340" name="Picture 5" descr="C:\Users\pottingerj\AppData\Local\Microsoft\Windows\Temporary Internet Files\Content.IE5\CZUNM3X7\MC900439835[1].png"/>
          <p:cNvPicPr>
            <a:picLocks noGrp="1" noChangeAspect="1" noChangeArrowheads="1"/>
          </p:cNvPicPr>
          <p:nvPr>
            <p:ph idx="1"/>
          </p:nvPr>
        </p:nvPicPr>
        <p:blipFill>
          <a:blip r:embed="rId3" cstate="print"/>
          <a:srcRect/>
          <a:stretch>
            <a:fillRect/>
          </a:stretch>
        </p:blipFill>
        <p:spPr>
          <a:xfrm>
            <a:off x="2771775" y="2011363"/>
            <a:ext cx="3671888" cy="367188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Who does what in medical appraisal for revalidation?</a:t>
            </a:r>
          </a:p>
        </p:txBody>
      </p:sp>
      <p:sp>
        <p:nvSpPr>
          <p:cNvPr id="33795" name="Content Placeholder 2"/>
          <p:cNvSpPr>
            <a:spLocks noGrp="1"/>
          </p:cNvSpPr>
          <p:nvPr>
            <p:ph idx="1"/>
          </p:nvPr>
        </p:nvSpPr>
        <p:spPr/>
        <p:txBody>
          <a:bodyPr/>
          <a:lstStyle/>
          <a:p>
            <a:pPr marL="361950" indent="-342900">
              <a:spcBef>
                <a:spcPts val="0"/>
              </a:spcBef>
              <a:buFont typeface="Arial" pitchFamily="34" charset="0"/>
              <a:buChar char="•"/>
              <a:defRPr/>
            </a:pPr>
            <a:endParaRPr lang="en-GB" dirty="0" smtClean="0"/>
          </a:p>
          <a:p>
            <a:pPr marL="361950" indent="-342900">
              <a:spcBef>
                <a:spcPts val="0"/>
              </a:spcBef>
              <a:buFont typeface="Arial" pitchFamily="34" charset="0"/>
              <a:buChar char="•"/>
              <a:defRPr/>
            </a:pPr>
            <a:r>
              <a:rPr lang="en-GB" dirty="0" smtClean="0"/>
              <a:t>Doctors collect portfolios of supporting information and reflection</a:t>
            </a:r>
          </a:p>
          <a:p>
            <a:pPr marL="361950" indent="-342900">
              <a:spcBef>
                <a:spcPts val="0"/>
              </a:spcBef>
              <a:buFont typeface="Arial" pitchFamily="34" charset="0"/>
              <a:buChar char="•"/>
              <a:defRPr/>
            </a:pPr>
            <a:r>
              <a:rPr lang="en-GB" dirty="0" smtClean="0">
                <a:solidFill>
                  <a:srgbClr val="FF0000"/>
                </a:solidFill>
              </a:rPr>
              <a:t>Appraisers appraise</a:t>
            </a:r>
          </a:p>
          <a:p>
            <a:pPr marL="361950" indent="-342900">
              <a:spcBef>
                <a:spcPts val="0"/>
              </a:spcBef>
              <a:buFont typeface="Arial" pitchFamily="34" charset="0"/>
              <a:buChar char="•"/>
              <a:defRPr/>
            </a:pPr>
            <a:r>
              <a:rPr lang="en-GB" dirty="0" smtClean="0"/>
              <a:t>Responsible officers make recommendations</a:t>
            </a:r>
          </a:p>
          <a:p>
            <a:pPr marL="361950" indent="-342900">
              <a:spcBef>
                <a:spcPts val="0"/>
              </a:spcBef>
              <a:buFont typeface="Arial" pitchFamily="34" charset="0"/>
              <a:buChar char="•"/>
              <a:defRPr/>
            </a:pPr>
            <a:r>
              <a:rPr lang="en-GB" dirty="0" smtClean="0"/>
              <a:t>The GMC revalidates and issues licences to practice</a:t>
            </a:r>
          </a:p>
          <a:p>
            <a:pPr marL="19050" indent="0">
              <a:spcBef>
                <a:spcPts val="0"/>
              </a:spcBef>
              <a:defRPr/>
            </a:pPr>
            <a:endParaRPr lang="en-GB" dirty="0" smtClean="0"/>
          </a:p>
        </p:txBody>
      </p:sp>
      <p:sp>
        <p:nvSpPr>
          <p:cNvPr id="29700"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C3F4B38F-3E92-4E22-BDBC-E581E76BD852}" type="slidenum">
              <a:rPr lang="en-US" sz="1400"/>
              <a:pPr eaLnBrk="0" hangingPunct="0"/>
              <a:t>20</a:t>
            </a:fld>
            <a:endParaRPr lang="en-US"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The responsible officer recommendation</a:t>
            </a:r>
          </a:p>
        </p:txBody>
      </p:sp>
      <p:sp>
        <p:nvSpPr>
          <p:cNvPr id="35843" name="Content Placeholder 2"/>
          <p:cNvSpPr>
            <a:spLocks noGrp="1"/>
          </p:cNvSpPr>
          <p:nvPr>
            <p:ph idx="1"/>
          </p:nvPr>
        </p:nvSpPr>
        <p:spPr>
          <a:xfrm>
            <a:off x="539750" y="1708150"/>
            <a:ext cx="8097838" cy="4529162"/>
          </a:xfrm>
        </p:spPr>
        <p:txBody>
          <a:bodyPr/>
          <a:lstStyle/>
          <a:p>
            <a:pPr marL="358775">
              <a:spcBef>
                <a:spcPts val="0"/>
              </a:spcBef>
              <a:buFont typeface="Arial" pitchFamily="34" charset="0"/>
              <a:buChar char="•"/>
              <a:defRPr/>
            </a:pPr>
            <a:endParaRPr lang="en-GB" dirty="0" smtClean="0"/>
          </a:p>
          <a:p>
            <a:pPr indent="0">
              <a:spcBef>
                <a:spcPts val="0"/>
              </a:spcBef>
              <a:defRPr/>
            </a:pPr>
            <a:r>
              <a:rPr lang="en-GB" dirty="0" smtClean="0"/>
              <a:t>The responsible officer makes one of the following recommendations </a:t>
            </a:r>
            <a:r>
              <a:rPr lang="en-GB" dirty="0"/>
              <a:t>to the </a:t>
            </a:r>
            <a:r>
              <a:rPr lang="en-GB" dirty="0" smtClean="0"/>
              <a:t>GMC, about a doctor with whom there is a prescribed connection, based on the triangulation of information from appraisal, clinical governance and any other source:</a:t>
            </a:r>
          </a:p>
          <a:p>
            <a:pPr marL="1101725" lvl="1" indent="-358775">
              <a:buFont typeface="Arial" pitchFamily="34" charset="0"/>
              <a:buChar char="•"/>
              <a:defRPr/>
            </a:pPr>
            <a:r>
              <a:rPr lang="en-GB" sz="2400" dirty="0"/>
              <a:t>r</a:t>
            </a:r>
            <a:r>
              <a:rPr lang="en-GB" sz="2400" dirty="0" smtClean="0"/>
              <a:t>evalidate</a:t>
            </a:r>
          </a:p>
          <a:p>
            <a:pPr marL="1101725" lvl="1" indent="-358775">
              <a:buFont typeface="Arial" pitchFamily="34" charset="0"/>
              <a:buChar char="•"/>
              <a:defRPr/>
            </a:pPr>
            <a:r>
              <a:rPr lang="en-GB" sz="2400" dirty="0"/>
              <a:t>d</a:t>
            </a:r>
            <a:r>
              <a:rPr lang="en-GB" sz="2400" dirty="0" smtClean="0"/>
              <a:t>efer</a:t>
            </a:r>
          </a:p>
          <a:p>
            <a:pPr marL="1101725" lvl="1" indent="-358775">
              <a:buFont typeface="Arial" pitchFamily="34" charset="0"/>
              <a:buChar char="•"/>
              <a:defRPr/>
            </a:pPr>
            <a:r>
              <a:rPr lang="en-GB" sz="2400" dirty="0"/>
              <a:t>n</a:t>
            </a:r>
            <a:r>
              <a:rPr lang="en-GB" sz="2400" dirty="0" smtClean="0"/>
              <a:t>otification of failure to engage</a:t>
            </a:r>
          </a:p>
          <a:p>
            <a:pPr lvl="1" indent="0">
              <a:defRPr/>
            </a:pPr>
            <a:endParaRPr lang="en-GB" sz="2400" dirty="0" smtClean="0"/>
          </a:p>
        </p:txBody>
      </p:sp>
      <p:sp>
        <p:nvSpPr>
          <p:cNvPr id="31748"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1AAFFFA8-E025-4F0E-9B34-2E98B0BF5178}" type="slidenum">
              <a:rPr lang="en-US" sz="1400"/>
              <a:pPr eaLnBrk="0" hangingPunct="0"/>
              <a:t>21</a:t>
            </a:fld>
            <a:endParaRPr lang="en-US"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The role of the responsible officer</a:t>
            </a:r>
          </a:p>
        </p:txBody>
      </p:sp>
      <p:sp>
        <p:nvSpPr>
          <p:cNvPr id="30723" name="Content Placeholder 2"/>
          <p:cNvSpPr>
            <a:spLocks noGrp="1"/>
          </p:cNvSpPr>
          <p:nvPr>
            <p:ph idx="1"/>
          </p:nvPr>
        </p:nvSpPr>
        <p:spPr/>
        <p:txBody>
          <a:bodyPr/>
          <a:lstStyle/>
          <a:p>
            <a:pPr marL="358775">
              <a:buFontTx/>
              <a:buChar char="•"/>
            </a:pPr>
            <a:r>
              <a:rPr lang="en-GB" sz="2200" dirty="0" smtClean="0"/>
              <a:t>To make a recommendation about a doctor’s fitness to practice to the General Medical Council.</a:t>
            </a:r>
          </a:p>
          <a:p>
            <a:pPr marL="358775">
              <a:buFontTx/>
              <a:buChar char="•"/>
            </a:pPr>
            <a:r>
              <a:rPr lang="en-GB" sz="2200" dirty="0" smtClean="0"/>
              <a:t>To be accountable for the quality assurance of the appraisal and clinical governance systems.</a:t>
            </a:r>
          </a:p>
          <a:p>
            <a:pPr marL="358775">
              <a:buFontTx/>
              <a:buChar char="•"/>
            </a:pPr>
            <a:r>
              <a:rPr lang="en-GB" sz="2200" dirty="0"/>
              <a:t>To be accountable for the provision of support and remediation where a need is identified.</a:t>
            </a:r>
          </a:p>
          <a:p>
            <a:pPr marL="358775">
              <a:buFontTx/>
              <a:buChar char="•"/>
            </a:pPr>
            <a:r>
              <a:rPr lang="en-GB" sz="2200" dirty="0" smtClean="0"/>
              <a:t>To be accountable for the pre-employment checks of fitness to practice, including identity and language checks.</a:t>
            </a:r>
          </a:p>
          <a:p>
            <a:pPr marL="358775">
              <a:buFontTx/>
              <a:buChar char="•"/>
            </a:pPr>
            <a:r>
              <a:rPr lang="en-GB" sz="2200" dirty="0" smtClean="0"/>
              <a:t>The revalidation of the responsible officer will include being able to demonstrate appropriate levels of quality assurance in the organisation for which they act.</a:t>
            </a:r>
          </a:p>
        </p:txBody>
      </p:sp>
      <p:sp>
        <p:nvSpPr>
          <p:cNvPr id="3072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F118B19D-FD3C-433E-AEC1-B83AF9438617}" type="slidenum">
              <a:rPr lang="en-US" sz="1400"/>
              <a:pPr eaLnBrk="0" hangingPunct="0"/>
              <a:t>22</a:t>
            </a:fld>
            <a:endParaRPr lang="en-U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Medical appraisal and revalidation must be a fair and transparent process</a:t>
            </a:r>
          </a:p>
        </p:txBody>
      </p:sp>
      <p:sp>
        <p:nvSpPr>
          <p:cNvPr id="33795"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6699A1DA-F7AB-4622-ABBF-C4D08AC13304}" type="slidenum">
              <a:rPr lang="en-US" sz="1400"/>
              <a:pPr eaLnBrk="0" hangingPunct="0"/>
              <a:t>23</a:t>
            </a:fld>
            <a:endParaRPr lang="en-US" sz="1400"/>
          </a:p>
        </p:txBody>
      </p:sp>
      <p:pic>
        <p:nvPicPr>
          <p:cNvPr id="33796" name="Content Placeholder 2"/>
          <p:cNvPicPr>
            <a:picLocks noGrp="1" noChangeAspect="1"/>
          </p:cNvPicPr>
          <p:nvPr>
            <p:ph idx="1"/>
          </p:nvPr>
        </p:nvPicPr>
        <p:blipFill>
          <a:blip r:embed="rId3" cstate="print"/>
          <a:srcRect l="14113" t="12009" r="10245"/>
          <a:stretch>
            <a:fillRect/>
          </a:stretch>
        </p:blipFill>
        <p:spPr>
          <a:xfrm>
            <a:off x="1835150" y="1700213"/>
            <a:ext cx="5572125" cy="43211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Medical Appraisal Guide </a:t>
            </a:r>
            <a:br>
              <a:rPr lang="en-GB" dirty="0" smtClean="0"/>
            </a:br>
            <a:r>
              <a:rPr lang="en-GB" dirty="0" smtClean="0"/>
              <a:t>and MAG Model </a:t>
            </a:r>
            <a:r>
              <a:rPr lang="en-GB" dirty="0"/>
              <a:t>A</a:t>
            </a:r>
            <a:r>
              <a:rPr lang="en-GB" dirty="0" smtClean="0"/>
              <a:t>ppraisal </a:t>
            </a:r>
            <a:r>
              <a:rPr lang="en-GB" dirty="0"/>
              <a:t>F</a:t>
            </a:r>
            <a:r>
              <a:rPr lang="en-GB" dirty="0" smtClean="0"/>
              <a:t>orm</a:t>
            </a:r>
          </a:p>
        </p:txBody>
      </p:sp>
      <p:pic>
        <p:nvPicPr>
          <p:cNvPr id="49155" name="Content Placeholder 4"/>
          <p:cNvPicPr>
            <a:picLocks noGrp="1" noChangeAspect="1" noChangeArrowheads="1"/>
          </p:cNvPicPr>
          <p:nvPr>
            <p:ph idx="1"/>
          </p:nvPr>
        </p:nvPicPr>
        <p:blipFill>
          <a:blip r:embed="rId3" cstate="print"/>
          <a:srcRect/>
          <a:stretch>
            <a:fillRect/>
          </a:stretch>
        </p:blipFill>
        <p:spPr>
          <a:xfrm>
            <a:off x="323850" y="1708150"/>
            <a:ext cx="3070225" cy="4318000"/>
          </a:xfrm>
          <a:ln w="6350">
            <a:solidFill>
              <a:schemeClr val="tx1"/>
            </a:solidFill>
          </a:ln>
          <a:effectLst>
            <a:outerShdw blurRad="50800" dist="38100" dir="2700000" algn="tl" rotWithShape="0">
              <a:prstClr val="black">
                <a:alpha val="40000"/>
              </a:prstClr>
            </a:outerShdw>
          </a:effectLst>
        </p:spPr>
      </p:pic>
      <p:sp>
        <p:nvSpPr>
          <p:cNvPr id="45060"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DA58E38A-279E-4D9A-AEC0-F95F07021ACE}" type="slidenum">
              <a:rPr lang="en-US" sz="1400"/>
              <a:pPr eaLnBrk="0" hangingPunct="0"/>
              <a:t>24</a:t>
            </a:fld>
            <a:endParaRPr lang="en-US" sz="1400"/>
          </a:p>
        </p:txBody>
      </p:sp>
      <p:pic>
        <p:nvPicPr>
          <p:cNvPr id="45061" name="Picture 5"/>
          <p:cNvPicPr>
            <a:picLocks noChangeAspect="1" noChangeArrowheads="1"/>
          </p:cNvPicPr>
          <p:nvPr/>
        </p:nvPicPr>
        <p:blipFill>
          <a:blip r:embed="rId4" cstate="print"/>
          <a:srcRect/>
          <a:stretch>
            <a:fillRect/>
          </a:stretch>
        </p:blipFill>
        <p:spPr bwMode="auto">
          <a:xfrm>
            <a:off x="2916238" y="1819275"/>
            <a:ext cx="2935287" cy="4202113"/>
          </a:xfrm>
          <a:prstGeom prst="rect">
            <a:avLst/>
          </a:prstGeom>
          <a:noFill/>
          <a:ln w="9525">
            <a:solidFill>
              <a:srgbClr val="000000"/>
            </a:solidFill>
            <a:miter lim="800000"/>
            <a:headEnd/>
            <a:tailEnd/>
          </a:ln>
          <a:effectLst>
            <a:outerShdw dist="35921" dir="2700000" algn="ctr" rotWithShape="0">
              <a:srgbClr val="808080"/>
            </a:outerShdw>
          </a:effectLst>
        </p:spPr>
      </p:pic>
      <p:pic>
        <p:nvPicPr>
          <p:cNvPr id="45062" name="Picture 6"/>
          <p:cNvPicPr>
            <a:picLocks noChangeAspect="1" noChangeArrowheads="1"/>
          </p:cNvPicPr>
          <p:nvPr/>
        </p:nvPicPr>
        <p:blipFill>
          <a:blip r:embed="rId5" cstate="print"/>
          <a:srcRect/>
          <a:stretch>
            <a:fillRect/>
          </a:stretch>
        </p:blipFill>
        <p:spPr bwMode="auto">
          <a:xfrm>
            <a:off x="5724525" y="1879600"/>
            <a:ext cx="2941638" cy="4213225"/>
          </a:xfrm>
          <a:prstGeom prst="rect">
            <a:avLst/>
          </a:prstGeom>
          <a:noFill/>
          <a:ln w="9525">
            <a:solidFill>
              <a:srgbClr val="000000"/>
            </a:solidFill>
            <a:miter lim="800000"/>
            <a:headEnd/>
            <a:tailEnd/>
          </a:ln>
          <a:effectLst>
            <a:outerShdw dist="35921" dir="2700000" algn="ctr" rotWithShape="0">
              <a:srgbClr val="808080"/>
            </a:outerShdw>
          </a:effectLst>
        </p:spPr>
      </p:pic>
    </p:spTree>
    <p:extLst>
      <p:ext uri="{BB962C8B-B14F-4D97-AF65-F5344CB8AC3E}">
        <p14:creationId xmlns:p14="http://schemas.microsoft.com/office/powerpoint/2010/main" val="2260225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The </a:t>
            </a:r>
            <a:r>
              <a:rPr lang="en-GB" dirty="0"/>
              <a:t>MAG Model Appraisal Form </a:t>
            </a:r>
            <a:r>
              <a:rPr lang="en-GB" dirty="0" smtClean="0"/>
              <a:t>(MAGMAF)</a:t>
            </a:r>
          </a:p>
        </p:txBody>
      </p:sp>
      <p:sp>
        <p:nvSpPr>
          <p:cNvPr id="50179" name="Content Placeholder 5"/>
          <p:cNvSpPr>
            <a:spLocks noGrp="1"/>
          </p:cNvSpPr>
          <p:nvPr>
            <p:ph idx="1"/>
          </p:nvPr>
        </p:nvSpPr>
        <p:spPr/>
        <p:txBody>
          <a:bodyPr/>
          <a:lstStyle/>
          <a:p>
            <a:pPr marL="358775">
              <a:spcBef>
                <a:spcPts val="0"/>
              </a:spcBef>
              <a:buFont typeface="Arial" pitchFamily="34" charset="0"/>
              <a:buChar char="•"/>
              <a:defRPr/>
            </a:pPr>
            <a:r>
              <a:rPr lang="en-GB" sz="2000" dirty="0" smtClean="0"/>
              <a:t>An interactive pdf; free of charge</a:t>
            </a:r>
          </a:p>
          <a:p>
            <a:pPr marL="358775">
              <a:spcBef>
                <a:spcPts val="0"/>
              </a:spcBef>
              <a:buFont typeface="Arial" pitchFamily="34" charset="0"/>
              <a:buChar char="•"/>
              <a:defRPr/>
            </a:pPr>
            <a:r>
              <a:rPr lang="en-GB" sz="2000" dirty="0" smtClean="0"/>
              <a:t>Needs Adobe Reader 9 (also free to download) or later and Windows 2007 or later but it works on PCs and Macs (as long as Adobe Reader is the default instead of Mac Preview)</a:t>
            </a:r>
          </a:p>
          <a:p>
            <a:pPr marL="358775">
              <a:spcBef>
                <a:spcPts val="0"/>
              </a:spcBef>
              <a:buFont typeface="Arial" pitchFamily="34" charset="0"/>
              <a:buChar char="•"/>
              <a:defRPr/>
            </a:pPr>
            <a:r>
              <a:rPr lang="en-GB" sz="2000" dirty="0" smtClean="0"/>
              <a:t>Follows the MAG appraisal process</a:t>
            </a:r>
          </a:p>
          <a:p>
            <a:pPr marL="358775">
              <a:spcBef>
                <a:spcPts val="0"/>
              </a:spcBef>
              <a:buFont typeface="Arial" pitchFamily="34" charset="0"/>
              <a:buChar char="•"/>
              <a:defRPr/>
            </a:pPr>
            <a:r>
              <a:rPr lang="en-GB" sz="2000" dirty="0" smtClean="0"/>
              <a:t>Simple and easy to use</a:t>
            </a:r>
          </a:p>
          <a:p>
            <a:pPr marL="358775">
              <a:spcBef>
                <a:spcPts val="0"/>
              </a:spcBef>
              <a:buFont typeface="Arial" pitchFamily="34" charset="0"/>
              <a:buChar char="•"/>
              <a:defRPr/>
            </a:pPr>
            <a:r>
              <a:rPr lang="en-GB" sz="2000" dirty="0" smtClean="0"/>
              <a:t>Supporting information can be attached</a:t>
            </a:r>
          </a:p>
          <a:p>
            <a:pPr marL="358775">
              <a:spcBef>
                <a:spcPts val="0"/>
              </a:spcBef>
              <a:buFont typeface="Arial" pitchFamily="34" charset="0"/>
              <a:buChar char="•"/>
              <a:defRPr/>
            </a:pPr>
            <a:r>
              <a:rPr lang="en-GB" sz="2000" dirty="0" smtClean="0"/>
              <a:t>The whole form can be e-mailed to your appraiser</a:t>
            </a:r>
          </a:p>
          <a:p>
            <a:pPr marL="358775">
              <a:spcBef>
                <a:spcPts val="0"/>
              </a:spcBef>
              <a:buFont typeface="Arial" pitchFamily="34" charset="0"/>
              <a:buChar char="•"/>
              <a:defRPr/>
            </a:pPr>
            <a:r>
              <a:rPr lang="en-GB" sz="2000" dirty="0" smtClean="0"/>
              <a:t>A new form can be generated  post appraisal that pre-populates with basic information for the following year.</a:t>
            </a:r>
          </a:p>
          <a:p>
            <a:pPr indent="-360000">
              <a:spcBef>
                <a:spcPts val="0"/>
              </a:spcBef>
              <a:defRPr/>
            </a:pPr>
            <a:endParaRPr lang="en-GB" sz="2000" dirty="0" smtClean="0"/>
          </a:p>
        </p:txBody>
      </p:sp>
      <p:sp>
        <p:nvSpPr>
          <p:cNvPr id="4608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F8F6A430-0A33-4592-AFB7-1BDE6B3D324A}" type="slidenum">
              <a:rPr lang="en-US" sz="1400"/>
              <a:pPr eaLnBrk="0" hangingPunct="0"/>
              <a:t>25</a:t>
            </a:fld>
            <a:endParaRPr lang="en-US" sz="1400"/>
          </a:p>
        </p:txBody>
      </p:sp>
    </p:spTree>
    <p:extLst>
      <p:ext uri="{BB962C8B-B14F-4D97-AF65-F5344CB8AC3E}">
        <p14:creationId xmlns:p14="http://schemas.microsoft.com/office/powerpoint/2010/main" val="3221848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9750" y="512763"/>
            <a:ext cx="8064500" cy="9001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Medical appraisal: the process</a:t>
            </a:r>
          </a:p>
        </p:txBody>
      </p:sp>
      <p:sp>
        <p:nvSpPr>
          <p:cNvPr id="35843"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fld id="{C4BC0852-1A31-4B11-BD44-A0AE6F76F5F6}" type="slidenum">
              <a:rPr lang="en-US" sz="1400">
                <a:solidFill>
                  <a:srgbClr val="0072C6"/>
                </a:solidFill>
              </a:rPr>
              <a:pPr/>
              <a:t>26</a:t>
            </a:fld>
            <a:endParaRPr lang="en-US" sz="1400">
              <a:solidFill>
                <a:srgbClr val="0072C6"/>
              </a:solidFill>
            </a:endParaRPr>
          </a:p>
        </p:txBody>
      </p:sp>
      <p:grpSp>
        <p:nvGrpSpPr>
          <p:cNvPr id="35844" name="Group 60"/>
          <p:cNvGrpSpPr>
            <a:grpSpLocks/>
          </p:cNvGrpSpPr>
          <p:nvPr/>
        </p:nvGrpSpPr>
        <p:grpSpPr bwMode="auto">
          <a:xfrm>
            <a:off x="733425" y="1844675"/>
            <a:ext cx="7677150" cy="3962400"/>
            <a:chOff x="0" y="0"/>
            <a:chExt cx="7677400" cy="3963495"/>
          </a:xfrm>
        </p:grpSpPr>
        <p:sp>
          <p:nvSpPr>
            <p:cNvPr id="35845" name="Text Box 4"/>
            <p:cNvSpPr txBox="1">
              <a:spLocks noChangeArrowheads="1"/>
            </p:cNvSpPr>
            <p:nvPr/>
          </p:nvSpPr>
          <p:spPr bwMode="auto">
            <a:xfrm>
              <a:off x="5676900" y="647700"/>
              <a:ext cx="1334680" cy="699595"/>
            </a:xfrm>
            <a:prstGeom prst="rect">
              <a:avLst/>
            </a:prstGeom>
            <a:noFill/>
            <a:ln w="6350">
              <a:solidFill>
                <a:schemeClr val="tx1"/>
              </a:solidFill>
              <a:miter lim="800000"/>
              <a:headEnd/>
              <a:tailEnd/>
            </a:ln>
            <a:effectLst/>
          </p:spPr>
          <p:txBody>
            <a:bodyPr/>
            <a:lstStyle/>
            <a:p>
              <a:pPr algn="ctr"/>
              <a:r>
                <a:rPr lang="en-GB" sz="1400">
                  <a:solidFill>
                    <a:srgbClr val="000000"/>
                  </a:solidFill>
                  <a:cs typeface="Times New Roman" pitchFamily="18" charset="0"/>
                </a:rPr>
                <a:t>Personal </a:t>
              </a:r>
              <a:endParaRPr lang="en-GB" sz="1200">
                <a:latin typeface="Times New Roman" pitchFamily="18" charset="0"/>
                <a:cs typeface="Times New Roman" pitchFamily="18" charset="0"/>
              </a:endParaRPr>
            </a:p>
            <a:p>
              <a:pPr algn="ctr"/>
              <a:r>
                <a:rPr lang="en-GB" sz="1400">
                  <a:solidFill>
                    <a:srgbClr val="000000"/>
                  </a:solidFill>
                  <a:cs typeface="Times New Roman" pitchFamily="18" charset="0"/>
                </a:rPr>
                <a:t>development </a:t>
              </a:r>
              <a:endParaRPr lang="en-GB" sz="1200">
                <a:latin typeface="Times New Roman" pitchFamily="18" charset="0"/>
                <a:cs typeface="Times New Roman" pitchFamily="18" charset="0"/>
              </a:endParaRPr>
            </a:p>
            <a:p>
              <a:pPr algn="ctr"/>
              <a:r>
                <a:rPr lang="en-GB" sz="1400">
                  <a:solidFill>
                    <a:srgbClr val="000000"/>
                  </a:solidFill>
                  <a:cs typeface="Times New Roman" pitchFamily="18" charset="0"/>
                </a:rPr>
                <a:t>plan</a:t>
              </a:r>
              <a:endParaRPr lang="en-GB" sz="1200">
                <a:latin typeface="Times New Roman" pitchFamily="18" charset="0"/>
                <a:cs typeface="Times New Roman" pitchFamily="18" charset="0"/>
              </a:endParaRPr>
            </a:p>
          </p:txBody>
        </p:sp>
        <p:sp>
          <p:nvSpPr>
            <p:cNvPr id="35846" name="Text Box 5"/>
            <p:cNvSpPr txBox="1">
              <a:spLocks noChangeArrowheads="1"/>
            </p:cNvSpPr>
            <p:nvPr/>
          </p:nvSpPr>
          <p:spPr bwMode="auto">
            <a:xfrm>
              <a:off x="5676900" y="1651000"/>
              <a:ext cx="1334680" cy="494944"/>
            </a:xfrm>
            <a:prstGeom prst="rect">
              <a:avLst/>
            </a:prstGeom>
            <a:noFill/>
            <a:ln w="6350">
              <a:solidFill>
                <a:schemeClr val="tx1"/>
              </a:solidFill>
              <a:miter lim="800000"/>
              <a:headEnd/>
              <a:tailEnd/>
            </a:ln>
            <a:effectLst/>
          </p:spPr>
          <p:txBody>
            <a:bodyPr/>
            <a:lstStyle/>
            <a:p>
              <a:pPr algn="ctr"/>
              <a:r>
                <a:rPr lang="en-GB" sz="1400">
                  <a:solidFill>
                    <a:srgbClr val="000000"/>
                  </a:solidFill>
                  <a:cs typeface="Times New Roman" pitchFamily="18" charset="0"/>
                </a:rPr>
                <a:t>Summary of appraisal</a:t>
              </a:r>
              <a:endParaRPr lang="en-GB" sz="1200">
                <a:latin typeface="Times New Roman" pitchFamily="18" charset="0"/>
                <a:cs typeface="Times New Roman" pitchFamily="18" charset="0"/>
              </a:endParaRPr>
            </a:p>
          </p:txBody>
        </p:sp>
        <p:cxnSp>
          <p:nvCxnSpPr>
            <p:cNvPr id="35847" name="Line 8"/>
            <p:cNvCxnSpPr>
              <a:cxnSpLocks noChangeShapeType="1"/>
            </p:cNvCxnSpPr>
            <p:nvPr/>
          </p:nvCxnSpPr>
          <p:spPr bwMode="auto">
            <a:xfrm flipV="1">
              <a:off x="2006600" y="2324100"/>
              <a:ext cx="1267946" cy="376400"/>
            </a:xfrm>
            <a:prstGeom prst="line">
              <a:avLst/>
            </a:prstGeom>
            <a:noFill/>
            <a:ln w="19050">
              <a:solidFill>
                <a:schemeClr val="tx1"/>
              </a:solidFill>
              <a:round/>
              <a:headEnd/>
              <a:tailEnd type="triangle" w="med" len="med"/>
            </a:ln>
            <a:effectLst/>
          </p:spPr>
        </p:cxnSp>
        <p:cxnSp>
          <p:nvCxnSpPr>
            <p:cNvPr id="35848" name="Line 9"/>
            <p:cNvCxnSpPr>
              <a:cxnSpLocks noChangeShapeType="1"/>
            </p:cNvCxnSpPr>
            <p:nvPr/>
          </p:nvCxnSpPr>
          <p:spPr bwMode="auto">
            <a:xfrm flipV="1">
              <a:off x="1892300" y="2463800"/>
              <a:ext cx="1379169" cy="1311879"/>
            </a:xfrm>
            <a:prstGeom prst="line">
              <a:avLst/>
            </a:prstGeom>
            <a:noFill/>
            <a:ln w="19050">
              <a:solidFill>
                <a:schemeClr val="tx1"/>
              </a:solidFill>
              <a:round/>
              <a:headEnd/>
              <a:tailEnd type="triangle" w="med" len="med"/>
            </a:ln>
            <a:effectLst/>
          </p:spPr>
        </p:cxnSp>
        <p:sp>
          <p:nvSpPr>
            <p:cNvPr id="35849" name="Text Box 10"/>
            <p:cNvSpPr txBox="1">
              <a:spLocks noChangeArrowheads="1"/>
            </p:cNvSpPr>
            <p:nvPr/>
          </p:nvSpPr>
          <p:spPr bwMode="auto">
            <a:xfrm>
              <a:off x="2108200" y="647700"/>
              <a:ext cx="945953" cy="344235"/>
            </a:xfrm>
            <a:prstGeom prst="rect">
              <a:avLst/>
            </a:prstGeom>
            <a:noFill/>
            <a:ln w="9525">
              <a:solidFill>
                <a:srgbClr val="006600"/>
              </a:solidFill>
              <a:miter lim="800000"/>
              <a:headEnd/>
              <a:tailEnd/>
            </a:ln>
            <a:effectLst/>
          </p:spPr>
          <p:txBody>
            <a:bodyPr/>
            <a:lstStyle/>
            <a:p>
              <a:pPr algn="ctr"/>
              <a:r>
                <a:rPr lang="en-GB">
                  <a:solidFill>
                    <a:srgbClr val="000000"/>
                  </a:solidFill>
                  <a:cs typeface="Times New Roman" pitchFamily="18" charset="0"/>
                </a:rPr>
                <a:t>Inputs</a:t>
              </a:r>
              <a:endParaRPr lang="en-GB" sz="1200">
                <a:latin typeface="Times New Roman" pitchFamily="18" charset="0"/>
                <a:cs typeface="Times New Roman" pitchFamily="18" charset="0"/>
              </a:endParaRPr>
            </a:p>
          </p:txBody>
        </p:sp>
        <p:sp>
          <p:nvSpPr>
            <p:cNvPr id="35850" name="Text Box 11"/>
            <p:cNvSpPr txBox="1">
              <a:spLocks noChangeArrowheads="1"/>
            </p:cNvSpPr>
            <p:nvPr/>
          </p:nvSpPr>
          <p:spPr bwMode="auto">
            <a:xfrm>
              <a:off x="4483100" y="647700"/>
              <a:ext cx="1034932" cy="344235"/>
            </a:xfrm>
            <a:prstGeom prst="rect">
              <a:avLst/>
            </a:prstGeom>
            <a:noFill/>
            <a:ln w="9525">
              <a:solidFill>
                <a:srgbClr val="006600"/>
              </a:solidFill>
              <a:miter lim="800000"/>
              <a:headEnd/>
              <a:tailEnd/>
            </a:ln>
            <a:effectLst/>
          </p:spPr>
          <p:txBody>
            <a:bodyPr/>
            <a:lstStyle/>
            <a:p>
              <a:pPr algn="ctr"/>
              <a:r>
                <a:rPr lang="en-GB">
                  <a:solidFill>
                    <a:srgbClr val="000000"/>
                  </a:solidFill>
                  <a:cs typeface="Times New Roman" pitchFamily="18" charset="0"/>
                </a:rPr>
                <a:t>Outputs</a:t>
              </a:r>
              <a:endParaRPr lang="en-GB" sz="1200">
                <a:latin typeface="Times New Roman" pitchFamily="18" charset="0"/>
                <a:cs typeface="Times New Roman" pitchFamily="18" charset="0"/>
              </a:endParaRPr>
            </a:p>
          </p:txBody>
        </p:sp>
        <p:cxnSp>
          <p:nvCxnSpPr>
            <p:cNvPr id="35851" name="Line 12"/>
            <p:cNvCxnSpPr>
              <a:cxnSpLocks noChangeShapeType="1"/>
            </p:cNvCxnSpPr>
            <p:nvPr/>
          </p:nvCxnSpPr>
          <p:spPr bwMode="auto">
            <a:xfrm flipV="1">
              <a:off x="4343400" y="990600"/>
              <a:ext cx="1267946" cy="1135590"/>
            </a:xfrm>
            <a:prstGeom prst="line">
              <a:avLst/>
            </a:prstGeom>
            <a:noFill/>
            <a:ln w="19050">
              <a:solidFill>
                <a:schemeClr val="tx1"/>
              </a:solidFill>
              <a:round/>
              <a:headEnd/>
              <a:tailEnd type="triangle" w="med" len="med"/>
            </a:ln>
            <a:effectLst/>
          </p:spPr>
        </p:cxnSp>
        <p:cxnSp>
          <p:nvCxnSpPr>
            <p:cNvPr id="35852" name="Line 13"/>
            <p:cNvCxnSpPr>
              <a:cxnSpLocks noChangeShapeType="1"/>
            </p:cNvCxnSpPr>
            <p:nvPr/>
          </p:nvCxnSpPr>
          <p:spPr bwMode="auto">
            <a:xfrm flipV="1">
              <a:off x="4254500" y="1917700"/>
              <a:ext cx="1368047" cy="369261"/>
            </a:xfrm>
            <a:prstGeom prst="line">
              <a:avLst/>
            </a:prstGeom>
            <a:noFill/>
            <a:ln w="19050">
              <a:solidFill>
                <a:schemeClr val="tx1"/>
              </a:solidFill>
              <a:round/>
              <a:headEnd/>
              <a:tailEnd type="triangle" w="med" len="med"/>
            </a:ln>
            <a:effectLst/>
          </p:spPr>
        </p:cxnSp>
        <p:cxnSp>
          <p:nvCxnSpPr>
            <p:cNvPr id="35853" name="Line 14"/>
            <p:cNvCxnSpPr>
              <a:cxnSpLocks noChangeShapeType="1"/>
            </p:cNvCxnSpPr>
            <p:nvPr/>
          </p:nvCxnSpPr>
          <p:spPr bwMode="auto">
            <a:xfrm>
              <a:off x="4165600" y="2324100"/>
              <a:ext cx="1457025" cy="1234579"/>
            </a:xfrm>
            <a:prstGeom prst="line">
              <a:avLst/>
            </a:prstGeom>
            <a:noFill/>
            <a:ln w="19050">
              <a:solidFill>
                <a:schemeClr val="tx1"/>
              </a:solidFill>
              <a:round/>
              <a:headEnd/>
              <a:tailEnd type="triangle" w="med" len="med"/>
            </a:ln>
            <a:effectLst/>
          </p:spPr>
        </p:cxnSp>
        <p:sp>
          <p:nvSpPr>
            <p:cNvPr id="35854" name="Text Box 15"/>
            <p:cNvSpPr txBox="1">
              <a:spLocks noChangeArrowheads="1"/>
            </p:cNvSpPr>
            <p:nvPr/>
          </p:nvSpPr>
          <p:spPr bwMode="auto">
            <a:xfrm>
              <a:off x="7137400" y="647700"/>
              <a:ext cx="540000" cy="3310561"/>
            </a:xfrm>
            <a:prstGeom prst="rect">
              <a:avLst/>
            </a:prstGeom>
            <a:noFill/>
            <a:ln w="9525">
              <a:solidFill>
                <a:schemeClr val="tx1"/>
              </a:solidFill>
              <a:miter lim="800000"/>
              <a:headEnd/>
              <a:tailEnd/>
            </a:ln>
            <a:effectLst/>
          </p:spPr>
          <p:txBody>
            <a:bodyPr vert="eaVert"/>
            <a:lstStyle/>
            <a:p>
              <a:pPr algn="ctr"/>
              <a:r>
                <a:rPr lang="en-GB" sz="2400">
                  <a:solidFill>
                    <a:srgbClr val="000000"/>
                  </a:solidFill>
                  <a:cs typeface="Times New Roman" pitchFamily="18" charset="0"/>
                </a:rPr>
                <a:t>Quality assurance</a:t>
              </a:r>
              <a:endParaRPr lang="en-GB" sz="1200">
                <a:latin typeface="Times New Roman" pitchFamily="18" charset="0"/>
                <a:cs typeface="Times New Roman" pitchFamily="18" charset="0"/>
              </a:endParaRPr>
            </a:p>
          </p:txBody>
        </p:sp>
        <p:sp>
          <p:nvSpPr>
            <p:cNvPr id="35855" name="Text Box 16"/>
            <p:cNvSpPr txBox="1">
              <a:spLocks noChangeArrowheads="1"/>
            </p:cNvSpPr>
            <p:nvPr/>
          </p:nvSpPr>
          <p:spPr bwMode="auto">
            <a:xfrm>
              <a:off x="0" y="647700"/>
              <a:ext cx="540000" cy="3310426"/>
            </a:xfrm>
            <a:prstGeom prst="rect">
              <a:avLst/>
            </a:prstGeom>
            <a:noFill/>
            <a:ln w="9525">
              <a:solidFill>
                <a:schemeClr val="tx1"/>
              </a:solidFill>
              <a:miter lim="800000"/>
              <a:headEnd/>
              <a:tailEnd/>
            </a:ln>
            <a:effectLst/>
          </p:spPr>
          <p:txBody>
            <a:bodyPr vert="eaVert"/>
            <a:lstStyle/>
            <a:p>
              <a:pPr algn="ctr"/>
              <a:r>
                <a:rPr lang="en-GB" sz="2200">
                  <a:solidFill>
                    <a:srgbClr val="000000"/>
                  </a:solidFill>
                  <a:cs typeface="Times New Roman" pitchFamily="18" charset="0"/>
                </a:rPr>
                <a:t>Guidance and training</a:t>
              </a:r>
              <a:endParaRPr lang="en-GB" sz="1200">
                <a:latin typeface="Times New Roman" pitchFamily="18" charset="0"/>
                <a:cs typeface="Times New Roman" pitchFamily="18" charset="0"/>
              </a:endParaRPr>
            </a:p>
          </p:txBody>
        </p:sp>
        <p:sp>
          <p:nvSpPr>
            <p:cNvPr id="35856" name="Text Box 17"/>
            <p:cNvSpPr txBox="1">
              <a:spLocks noChangeArrowheads="1"/>
            </p:cNvSpPr>
            <p:nvPr/>
          </p:nvSpPr>
          <p:spPr bwMode="auto">
            <a:xfrm>
              <a:off x="3302000" y="2641600"/>
              <a:ext cx="1045210" cy="323850"/>
            </a:xfrm>
            <a:prstGeom prst="rect">
              <a:avLst/>
            </a:prstGeom>
            <a:noFill/>
            <a:ln w="19050">
              <a:solidFill>
                <a:srgbClr val="000066"/>
              </a:solidFill>
              <a:miter lim="800000"/>
              <a:headEnd/>
              <a:tailEnd/>
            </a:ln>
            <a:effectLst/>
          </p:spPr>
          <p:txBody>
            <a:bodyPr/>
            <a:lstStyle/>
            <a:p>
              <a:pPr algn="ctr"/>
              <a:r>
                <a:rPr lang="en-GB" sz="1400">
                  <a:solidFill>
                    <a:srgbClr val="000000"/>
                  </a:solidFill>
                  <a:cs typeface="Times New Roman" pitchFamily="18" charset="0"/>
                </a:rPr>
                <a:t>Challenge</a:t>
              </a:r>
              <a:r>
                <a:rPr lang="en-GB" sz="1400" b="1">
                  <a:solidFill>
                    <a:srgbClr val="000000"/>
                  </a:solidFill>
                  <a:cs typeface="Times New Roman" pitchFamily="18" charset="0"/>
                </a:rPr>
                <a:t> </a:t>
              </a:r>
              <a:endParaRPr lang="en-GB" sz="1200">
                <a:latin typeface="Times New Roman" pitchFamily="18" charset="0"/>
                <a:cs typeface="Times New Roman" pitchFamily="18" charset="0"/>
              </a:endParaRPr>
            </a:p>
          </p:txBody>
        </p:sp>
        <p:sp>
          <p:nvSpPr>
            <p:cNvPr id="35857" name="Text Box 18"/>
            <p:cNvSpPr txBox="1">
              <a:spLocks noChangeArrowheads="1"/>
            </p:cNvSpPr>
            <p:nvPr/>
          </p:nvSpPr>
          <p:spPr bwMode="auto">
            <a:xfrm>
              <a:off x="3302000" y="1638300"/>
              <a:ext cx="1045210" cy="324000"/>
            </a:xfrm>
            <a:prstGeom prst="rect">
              <a:avLst/>
            </a:prstGeom>
            <a:noFill/>
            <a:ln w="19050">
              <a:solidFill>
                <a:srgbClr val="000066"/>
              </a:solidFill>
              <a:miter lim="800000"/>
              <a:headEnd/>
              <a:tailEnd/>
            </a:ln>
            <a:effectLst/>
          </p:spPr>
          <p:txBody>
            <a:bodyPr/>
            <a:lstStyle/>
            <a:p>
              <a:pPr algn="ctr"/>
              <a:r>
                <a:rPr lang="en-GB" sz="1400">
                  <a:solidFill>
                    <a:srgbClr val="000000"/>
                  </a:solidFill>
                  <a:cs typeface="Times New Roman" pitchFamily="18" charset="0"/>
                </a:rPr>
                <a:t>Reflection</a:t>
              </a:r>
              <a:endParaRPr lang="en-GB" sz="1200">
                <a:latin typeface="Times New Roman" pitchFamily="18" charset="0"/>
                <a:cs typeface="Times New Roman" pitchFamily="18" charset="0"/>
              </a:endParaRPr>
            </a:p>
          </p:txBody>
        </p:sp>
        <p:sp>
          <p:nvSpPr>
            <p:cNvPr id="35858" name="Rectangle 74"/>
            <p:cNvSpPr>
              <a:spLocks noChangeArrowheads="1"/>
            </p:cNvSpPr>
            <p:nvPr/>
          </p:nvSpPr>
          <p:spPr bwMode="auto">
            <a:xfrm>
              <a:off x="2806700" y="1206500"/>
              <a:ext cx="2002020" cy="1954728"/>
            </a:xfrm>
            <a:prstGeom prst="rect">
              <a:avLst/>
            </a:prstGeom>
            <a:noFill/>
            <a:ln w="9525">
              <a:solidFill>
                <a:schemeClr val="tx1"/>
              </a:solidFill>
              <a:prstDash val="dash"/>
              <a:miter lim="800000"/>
              <a:headEnd/>
              <a:tailEnd/>
            </a:ln>
            <a:effectLst/>
          </p:spPr>
          <p:txBody>
            <a:bodyPr wrap="none" anchor="ctr"/>
            <a:lstStyle/>
            <a:p>
              <a:endParaRPr lang="en-GB"/>
            </a:p>
          </p:txBody>
        </p:sp>
        <p:sp>
          <p:nvSpPr>
            <p:cNvPr id="35859" name="Text Box 22"/>
            <p:cNvSpPr txBox="1">
              <a:spLocks noChangeArrowheads="1"/>
            </p:cNvSpPr>
            <p:nvPr/>
          </p:nvSpPr>
          <p:spPr bwMode="auto">
            <a:xfrm>
              <a:off x="3175000" y="1270000"/>
              <a:ext cx="1335236" cy="335894"/>
            </a:xfrm>
            <a:prstGeom prst="rect">
              <a:avLst/>
            </a:prstGeom>
            <a:noFill/>
            <a:ln w="19050">
              <a:noFill/>
              <a:miter lim="800000"/>
              <a:headEnd/>
              <a:tailEnd/>
            </a:ln>
            <a:effectLst/>
          </p:spPr>
          <p:txBody>
            <a:bodyPr/>
            <a:lstStyle/>
            <a:p>
              <a:r>
                <a:rPr lang="en-GB" sz="1600">
                  <a:solidFill>
                    <a:srgbClr val="000000"/>
                  </a:solidFill>
                  <a:cs typeface="Times New Roman" pitchFamily="18" charset="0"/>
                </a:rPr>
                <a:t>Confidential</a:t>
              </a:r>
              <a:endParaRPr lang="en-GB" sz="1200">
                <a:latin typeface="Times New Roman" pitchFamily="18" charset="0"/>
                <a:cs typeface="Times New Roman" pitchFamily="18" charset="0"/>
              </a:endParaRPr>
            </a:p>
          </p:txBody>
        </p:sp>
        <p:sp>
          <p:nvSpPr>
            <p:cNvPr id="77" name="AutoShape 23"/>
            <p:cNvSpPr>
              <a:spLocks noChangeArrowheads="1"/>
            </p:cNvSpPr>
            <p:nvPr/>
          </p:nvSpPr>
          <p:spPr bwMode="auto">
            <a:xfrm>
              <a:off x="12700" y="0"/>
              <a:ext cx="7621836" cy="492261"/>
            </a:xfrm>
            <a:prstGeom prst="leftRightArrow">
              <a:avLst>
                <a:gd name="adj1" fmla="val 100000"/>
                <a:gd name="adj2" fmla="val 68899"/>
              </a:avLst>
            </a:prstGeom>
            <a:solidFill>
              <a:schemeClr val="bg1"/>
            </a:solidFill>
            <a:ln w="6350">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GB" sz="2200" dirty="0">
                  <a:solidFill>
                    <a:srgbClr val="000000"/>
                  </a:solidFill>
                  <a:latin typeface="+mn-lt"/>
                  <a:ea typeface="Times New Roman"/>
                  <a:cs typeface="Times New Roman"/>
                </a:rPr>
                <a:t>Appraisal covers the whole scope of the doctor’s work</a:t>
              </a:r>
              <a:endParaRPr lang="en-GB" sz="2200" dirty="0">
                <a:latin typeface="+mn-lt"/>
                <a:ea typeface="Times New Roman"/>
                <a:cs typeface="+mn-cs"/>
              </a:endParaRPr>
            </a:p>
          </p:txBody>
        </p:sp>
        <p:sp>
          <p:nvSpPr>
            <p:cNvPr id="35861" name="Text Box 25"/>
            <p:cNvSpPr txBox="1">
              <a:spLocks noChangeArrowheads="1"/>
            </p:cNvSpPr>
            <p:nvPr/>
          </p:nvSpPr>
          <p:spPr bwMode="auto">
            <a:xfrm>
              <a:off x="5676900" y="2463800"/>
              <a:ext cx="1334680" cy="494944"/>
            </a:xfrm>
            <a:prstGeom prst="rect">
              <a:avLst/>
            </a:prstGeom>
            <a:noFill/>
            <a:ln w="6350">
              <a:solidFill>
                <a:schemeClr val="tx1"/>
              </a:solidFill>
              <a:miter lim="800000"/>
              <a:headEnd/>
              <a:tailEnd/>
            </a:ln>
            <a:effectLst/>
          </p:spPr>
          <p:txBody>
            <a:bodyPr/>
            <a:lstStyle/>
            <a:p>
              <a:pPr algn="ctr"/>
              <a:r>
                <a:rPr lang="en-GB" sz="1400">
                  <a:solidFill>
                    <a:srgbClr val="000000"/>
                  </a:solidFill>
                  <a:cs typeface="Times New Roman" pitchFamily="18" charset="0"/>
                </a:rPr>
                <a:t>Appraiser statements</a:t>
              </a:r>
              <a:endParaRPr lang="en-GB" sz="1200">
                <a:latin typeface="Times New Roman" pitchFamily="18" charset="0"/>
                <a:cs typeface="Times New Roman" pitchFamily="18" charset="0"/>
              </a:endParaRPr>
            </a:p>
          </p:txBody>
        </p:sp>
        <p:sp>
          <p:nvSpPr>
            <p:cNvPr id="35862" name="Text Box 26"/>
            <p:cNvSpPr txBox="1">
              <a:spLocks noChangeArrowheads="1"/>
            </p:cNvSpPr>
            <p:nvPr/>
          </p:nvSpPr>
          <p:spPr bwMode="auto">
            <a:xfrm>
              <a:off x="5676900" y="3263900"/>
              <a:ext cx="1334680" cy="699595"/>
            </a:xfrm>
            <a:prstGeom prst="rect">
              <a:avLst/>
            </a:prstGeom>
            <a:noFill/>
            <a:ln w="6350">
              <a:solidFill>
                <a:schemeClr val="tx1"/>
              </a:solidFill>
              <a:miter lim="800000"/>
              <a:headEnd/>
              <a:tailEnd/>
            </a:ln>
            <a:effectLst/>
          </p:spPr>
          <p:txBody>
            <a:bodyPr/>
            <a:lstStyle/>
            <a:p>
              <a:pPr algn="ctr"/>
              <a:r>
                <a:rPr lang="en-GB" sz="1400">
                  <a:solidFill>
                    <a:srgbClr val="000000"/>
                  </a:solidFill>
                  <a:cs typeface="Times New Roman" pitchFamily="18" charset="0"/>
                </a:rPr>
                <a:t>Sign-off by appraiser and doctor </a:t>
              </a:r>
              <a:endParaRPr lang="en-GB" sz="1200">
                <a:latin typeface="Times New Roman" pitchFamily="18" charset="0"/>
                <a:cs typeface="Times New Roman" pitchFamily="18" charset="0"/>
              </a:endParaRPr>
            </a:p>
          </p:txBody>
        </p:sp>
        <p:cxnSp>
          <p:nvCxnSpPr>
            <p:cNvPr id="35863" name="Line 27"/>
            <p:cNvCxnSpPr>
              <a:cxnSpLocks noChangeShapeType="1"/>
            </p:cNvCxnSpPr>
            <p:nvPr/>
          </p:nvCxnSpPr>
          <p:spPr bwMode="auto">
            <a:xfrm>
              <a:off x="4165600" y="2298700"/>
              <a:ext cx="1445903" cy="467138"/>
            </a:xfrm>
            <a:prstGeom prst="line">
              <a:avLst/>
            </a:prstGeom>
            <a:noFill/>
            <a:ln w="19050">
              <a:solidFill>
                <a:schemeClr val="tx1"/>
              </a:solidFill>
              <a:round/>
              <a:headEnd/>
              <a:tailEnd type="triangle" w="med" len="med"/>
            </a:ln>
            <a:effectLst/>
          </p:spPr>
        </p:cxnSp>
        <p:cxnSp>
          <p:nvCxnSpPr>
            <p:cNvPr id="35864" name="Line 31"/>
            <p:cNvCxnSpPr>
              <a:cxnSpLocks noChangeShapeType="1"/>
            </p:cNvCxnSpPr>
            <p:nvPr/>
          </p:nvCxnSpPr>
          <p:spPr bwMode="auto">
            <a:xfrm>
              <a:off x="1892300" y="1765300"/>
              <a:ext cx="1383062" cy="474924"/>
            </a:xfrm>
            <a:prstGeom prst="line">
              <a:avLst/>
            </a:prstGeom>
            <a:noFill/>
            <a:ln w="19050">
              <a:solidFill>
                <a:schemeClr val="tx1"/>
              </a:solidFill>
              <a:round/>
              <a:headEnd/>
              <a:tailEnd type="triangle" w="med" len="med"/>
            </a:ln>
            <a:effectLst/>
          </p:spPr>
        </p:cxnSp>
        <p:cxnSp>
          <p:nvCxnSpPr>
            <p:cNvPr id="35865" name="Line 7"/>
            <p:cNvCxnSpPr>
              <a:cxnSpLocks noChangeShapeType="1"/>
            </p:cNvCxnSpPr>
            <p:nvPr/>
          </p:nvCxnSpPr>
          <p:spPr bwMode="auto">
            <a:xfrm>
              <a:off x="1892300" y="901700"/>
              <a:ext cx="1379169" cy="1223457"/>
            </a:xfrm>
            <a:prstGeom prst="line">
              <a:avLst/>
            </a:prstGeom>
            <a:noFill/>
            <a:ln w="19050">
              <a:solidFill>
                <a:schemeClr val="tx1"/>
              </a:solidFill>
              <a:round/>
              <a:headEnd/>
              <a:tailEnd type="triangle" w="med" len="med"/>
            </a:ln>
            <a:effectLst/>
          </p:spPr>
        </p:cxnSp>
        <p:sp>
          <p:nvSpPr>
            <p:cNvPr id="35866" name="Text Box 6"/>
            <p:cNvSpPr txBox="1">
              <a:spLocks noChangeArrowheads="1"/>
            </p:cNvSpPr>
            <p:nvPr/>
          </p:nvSpPr>
          <p:spPr bwMode="auto">
            <a:xfrm>
              <a:off x="660400" y="1473200"/>
              <a:ext cx="1351363" cy="567239"/>
            </a:xfrm>
            <a:prstGeom prst="rect">
              <a:avLst/>
            </a:prstGeom>
            <a:solidFill>
              <a:schemeClr val="bg1"/>
            </a:solidFill>
            <a:ln w="6350">
              <a:solidFill>
                <a:srgbClr val="000066"/>
              </a:solidFill>
              <a:miter lim="800000"/>
              <a:headEnd/>
              <a:tailEnd/>
            </a:ln>
          </p:spPr>
          <p:txBody>
            <a:bodyPr/>
            <a:lstStyle/>
            <a:p>
              <a:pPr algn="ctr"/>
              <a:r>
                <a:rPr lang="en-GB" sz="1400">
                  <a:solidFill>
                    <a:srgbClr val="000000"/>
                  </a:solidFill>
                  <a:cs typeface="Times New Roman" pitchFamily="18" charset="0"/>
                </a:rPr>
                <a:t>Supporting </a:t>
              </a:r>
              <a:endParaRPr lang="en-GB" sz="1200">
                <a:latin typeface="Times New Roman" pitchFamily="18" charset="0"/>
                <a:cs typeface="Times New Roman" pitchFamily="18" charset="0"/>
              </a:endParaRPr>
            </a:p>
            <a:p>
              <a:pPr algn="ctr"/>
              <a:r>
                <a:rPr lang="en-GB" sz="1400">
                  <a:solidFill>
                    <a:srgbClr val="000000"/>
                  </a:solidFill>
                  <a:cs typeface="Times New Roman" pitchFamily="18" charset="0"/>
                </a:rPr>
                <a:t>information</a:t>
              </a:r>
              <a:endParaRPr lang="en-GB" sz="1200">
                <a:latin typeface="Times New Roman" pitchFamily="18" charset="0"/>
                <a:cs typeface="Times New Roman" pitchFamily="18" charset="0"/>
              </a:endParaRPr>
            </a:p>
          </p:txBody>
        </p:sp>
        <p:sp>
          <p:nvSpPr>
            <p:cNvPr id="35867" name="Text Box 28"/>
            <p:cNvSpPr txBox="1">
              <a:spLocks noChangeArrowheads="1"/>
            </p:cNvSpPr>
            <p:nvPr/>
          </p:nvSpPr>
          <p:spPr bwMode="auto">
            <a:xfrm>
              <a:off x="660400" y="3263900"/>
              <a:ext cx="1334680" cy="699595"/>
            </a:xfrm>
            <a:prstGeom prst="rect">
              <a:avLst/>
            </a:prstGeom>
            <a:solidFill>
              <a:schemeClr val="bg1"/>
            </a:solidFill>
            <a:ln w="6350">
              <a:solidFill>
                <a:schemeClr val="tx1"/>
              </a:solidFill>
              <a:miter lim="800000"/>
              <a:headEnd/>
              <a:tailEnd/>
            </a:ln>
          </p:spPr>
          <p:txBody>
            <a:bodyPr/>
            <a:lstStyle/>
            <a:p>
              <a:pPr algn="ctr"/>
              <a:r>
                <a:rPr lang="en-GB" sz="1400">
                  <a:solidFill>
                    <a:srgbClr val="000000"/>
                  </a:solidFill>
                  <a:cs typeface="Times New Roman" pitchFamily="18" charset="0"/>
                </a:rPr>
                <a:t>Achievements Challenges Aspirations</a:t>
              </a:r>
              <a:endParaRPr lang="en-GB" sz="1200">
                <a:latin typeface="Times New Roman" pitchFamily="18" charset="0"/>
                <a:cs typeface="Times New Roman" pitchFamily="18" charset="0"/>
              </a:endParaRPr>
            </a:p>
          </p:txBody>
        </p:sp>
        <p:sp>
          <p:nvSpPr>
            <p:cNvPr id="35868" name="Text Box 29"/>
            <p:cNvSpPr txBox="1">
              <a:spLocks noChangeArrowheads="1"/>
            </p:cNvSpPr>
            <p:nvPr/>
          </p:nvSpPr>
          <p:spPr bwMode="auto">
            <a:xfrm>
              <a:off x="660400" y="647700"/>
              <a:ext cx="1333629" cy="567502"/>
            </a:xfrm>
            <a:prstGeom prst="rect">
              <a:avLst/>
            </a:prstGeom>
            <a:solidFill>
              <a:schemeClr val="bg1"/>
            </a:solidFill>
            <a:ln w="6350">
              <a:solidFill>
                <a:schemeClr val="tx1"/>
              </a:solidFill>
              <a:miter lim="800000"/>
              <a:headEnd/>
              <a:tailEnd/>
            </a:ln>
          </p:spPr>
          <p:txBody>
            <a:bodyPr/>
            <a:lstStyle/>
            <a:p>
              <a:pPr algn="ctr"/>
              <a:r>
                <a:rPr lang="en-GB" sz="1400">
                  <a:solidFill>
                    <a:srgbClr val="000000"/>
                  </a:solidFill>
                  <a:cs typeface="Times New Roman" pitchFamily="18" charset="0"/>
                </a:rPr>
                <a:t>Scope and nature of work</a:t>
              </a:r>
              <a:endParaRPr lang="en-GB" sz="1200">
                <a:latin typeface="Times New Roman" pitchFamily="18" charset="0"/>
                <a:cs typeface="Times New Roman" pitchFamily="18" charset="0"/>
              </a:endParaRPr>
            </a:p>
          </p:txBody>
        </p:sp>
        <p:sp>
          <p:nvSpPr>
            <p:cNvPr id="35869" name="Text Box 30"/>
            <p:cNvSpPr txBox="1">
              <a:spLocks noChangeArrowheads="1"/>
            </p:cNvSpPr>
            <p:nvPr/>
          </p:nvSpPr>
          <p:spPr bwMode="auto">
            <a:xfrm>
              <a:off x="660400" y="2298700"/>
              <a:ext cx="1334680" cy="699595"/>
            </a:xfrm>
            <a:prstGeom prst="rect">
              <a:avLst/>
            </a:prstGeom>
            <a:solidFill>
              <a:schemeClr val="bg1"/>
            </a:solidFill>
            <a:ln w="6350">
              <a:solidFill>
                <a:schemeClr val="tx1"/>
              </a:solidFill>
              <a:miter lim="800000"/>
              <a:headEnd/>
              <a:tailEnd/>
            </a:ln>
          </p:spPr>
          <p:txBody>
            <a:bodyPr/>
            <a:lstStyle/>
            <a:p>
              <a:pPr algn="ctr"/>
              <a:r>
                <a:rPr lang="en-GB" sz="1400">
                  <a:solidFill>
                    <a:srgbClr val="000000"/>
                  </a:solidFill>
                  <a:cs typeface="Times New Roman" pitchFamily="18" charset="0"/>
                </a:rPr>
                <a:t>Personal development plan review </a:t>
              </a:r>
              <a:endParaRPr lang="en-GB" sz="1200">
                <a:latin typeface="Times New Roman" pitchFamily="18" charset="0"/>
                <a:cs typeface="Times New Roman" pitchFamily="18" charset="0"/>
              </a:endParaRPr>
            </a:p>
          </p:txBody>
        </p:sp>
        <p:sp>
          <p:nvSpPr>
            <p:cNvPr id="35870" name="Text Box 3"/>
            <p:cNvSpPr txBox="1">
              <a:spLocks noChangeArrowheads="1"/>
            </p:cNvSpPr>
            <p:nvPr/>
          </p:nvSpPr>
          <p:spPr bwMode="auto">
            <a:xfrm>
              <a:off x="3302000" y="2044700"/>
              <a:ext cx="1045499" cy="506066"/>
            </a:xfrm>
            <a:prstGeom prst="rect">
              <a:avLst/>
            </a:prstGeom>
            <a:solidFill>
              <a:schemeClr val="bg1"/>
            </a:solidFill>
            <a:ln w="19050">
              <a:solidFill>
                <a:srgbClr val="000066"/>
              </a:solidFill>
              <a:miter lim="800000"/>
              <a:headEnd/>
              <a:tailEnd/>
            </a:ln>
          </p:spPr>
          <p:txBody>
            <a:bodyPr/>
            <a:lstStyle/>
            <a:p>
              <a:pPr algn="ctr"/>
              <a:r>
                <a:rPr lang="en-GB" sz="1400">
                  <a:solidFill>
                    <a:srgbClr val="000000"/>
                  </a:solidFill>
                  <a:cs typeface="Times New Roman" pitchFamily="18" charset="0"/>
                </a:rPr>
                <a:t>Appraisal </a:t>
              </a:r>
              <a:endParaRPr lang="en-GB" sz="1200">
                <a:latin typeface="Times New Roman" pitchFamily="18" charset="0"/>
                <a:cs typeface="Times New Roman" pitchFamily="18" charset="0"/>
              </a:endParaRPr>
            </a:p>
            <a:p>
              <a:pPr algn="ctr"/>
              <a:r>
                <a:rPr lang="en-GB" sz="1400">
                  <a:solidFill>
                    <a:srgbClr val="000000"/>
                  </a:solidFill>
                  <a:cs typeface="Times New Roman" pitchFamily="18" charset="0"/>
                </a:rPr>
                <a:t>discussion</a:t>
              </a:r>
              <a:r>
                <a:rPr lang="en-GB" sz="1400" b="1">
                  <a:solidFill>
                    <a:srgbClr val="000000"/>
                  </a:solidFill>
                  <a:cs typeface="Times New Roman" pitchFamily="18" charset="0"/>
                </a:rPr>
                <a:t> </a:t>
              </a:r>
              <a:endParaRPr lang="en-GB" sz="120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9750" y="539750"/>
            <a:ext cx="8352730" cy="900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Whole scope of work – for </a:t>
            </a:r>
            <a:r>
              <a:rPr lang="en-GB" u="sng" dirty="0" smtClean="0"/>
              <a:t>every</a:t>
            </a:r>
            <a:r>
              <a:rPr lang="en-GB" dirty="0" smtClean="0"/>
              <a:t> medical role you have, please consider…</a:t>
            </a:r>
          </a:p>
        </p:txBody>
      </p:sp>
      <p:sp>
        <p:nvSpPr>
          <p:cNvPr id="41987" name="Content Placeholder 2"/>
          <p:cNvSpPr>
            <a:spLocks noGrp="1"/>
          </p:cNvSpPr>
          <p:nvPr>
            <p:ph sz="half" idx="1"/>
          </p:nvPr>
        </p:nvSpPr>
        <p:spPr>
          <a:xfrm>
            <a:off x="539750" y="1708150"/>
            <a:ext cx="6119813" cy="4318000"/>
          </a:xfrm>
        </p:spPr>
        <p:txBody>
          <a:bodyPr/>
          <a:lstStyle/>
          <a:p>
            <a:pPr marL="358775">
              <a:spcBef>
                <a:spcPts val="0"/>
              </a:spcBef>
              <a:buFont typeface="Arial" pitchFamily="34" charset="0"/>
              <a:buChar char="•"/>
              <a:defRPr/>
            </a:pPr>
            <a:endParaRPr lang="en-GB" dirty="0" smtClean="0"/>
          </a:p>
          <a:p>
            <a:pPr marL="358775">
              <a:spcBef>
                <a:spcPts val="0"/>
              </a:spcBef>
              <a:buFont typeface="Arial" pitchFamily="34" charset="0"/>
              <a:buChar char="•"/>
              <a:defRPr/>
            </a:pPr>
            <a:r>
              <a:rPr lang="en-GB" dirty="0" smtClean="0"/>
              <a:t>How did you qualify for this role?</a:t>
            </a:r>
          </a:p>
          <a:p>
            <a:pPr marL="358775">
              <a:spcBef>
                <a:spcPts val="0"/>
              </a:spcBef>
              <a:buFont typeface="Arial" pitchFamily="34" charset="0"/>
              <a:buChar char="•"/>
              <a:defRPr/>
            </a:pPr>
            <a:r>
              <a:rPr lang="en-GB" dirty="0" smtClean="0"/>
              <a:t>How do you keep up to date in this role?</a:t>
            </a:r>
          </a:p>
          <a:p>
            <a:pPr marL="358775">
              <a:spcBef>
                <a:spcPts val="0"/>
              </a:spcBef>
              <a:buFont typeface="Arial" pitchFamily="34" charset="0"/>
              <a:buChar char="•"/>
              <a:defRPr/>
            </a:pPr>
            <a:r>
              <a:rPr lang="en-GB" dirty="0" smtClean="0"/>
              <a:t>How can you demonstrate that you are fit to practise in this role?</a:t>
            </a:r>
          </a:p>
          <a:p>
            <a:pPr marL="358775">
              <a:spcBef>
                <a:spcPts val="0"/>
              </a:spcBef>
              <a:buFont typeface="Arial" pitchFamily="34" charset="0"/>
              <a:buChar char="•"/>
              <a:defRPr/>
            </a:pPr>
            <a:r>
              <a:rPr lang="en-GB" dirty="0" smtClean="0"/>
              <a:t>What feedback do you get about your performance in this role?.</a:t>
            </a:r>
          </a:p>
          <a:p>
            <a:pPr indent="-360000">
              <a:spcBef>
                <a:spcPts val="0"/>
              </a:spcBef>
              <a:defRPr/>
            </a:pPr>
            <a:endParaRPr lang="en-GB" dirty="0" smtClean="0"/>
          </a:p>
        </p:txBody>
      </p:sp>
      <p:sp>
        <p:nvSpPr>
          <p:cNvPr id="37892" name="Slide Number Placeholder 3"/>
          <p:cNvSpPr>
            <a:spLocks noGrp="1"/>
          </p:cNvSpPr>
          <p:nvPr>
            <p:ph type="sldNum" sz="quarter" idx="4294967295"/>
          </p:nvPr>
        </p:nvSpPr>
        <p:spPr bwMode="auto">
          <a:xfrm>
            <a:off x="1046163" y="6261100"/>
            <a:ext cx="8097837" cy="366713"/>
          </a:xfrm>
          <a:prstGeom prst="rect">
            <a:avLst/>
          </a:prstGeom>
          <a:noFill/>
          <a:ln>
            <a:miter lim="800000"/>
            <a:headEnd/>
            <a:tailEnd/>
          </a:ln>
        </p:spPr>
        <p:txBody>
          <a:bodyPr/>
          <a:lstStyle/>
          <a:p>
            <a:pPr eaLnBrk="0" hangingPunct="0"/>
            <a:fld id="{F555E809-98A9-4872-BC8A-129ACB62239F}" type="slidenum">
              <a:rPr lang="en-US"/>
              <a:pPr eaLnBrk="0" hangingPunct="0"/>
              <a:t>27</a:t>
            </a:fld>
            <a:endParaRPr lang="en-US"/>
          </a:p>
        </p:txBody>
      </p:sp>
      <p:pic>
        <p:nvPicPr>
          <p:cNvPr id="37893" name="Picture 3" descr="C:\Users\pottingerj\AppData\Local\Microsoft\Windows\Temporary Internet Files\Content.IE5\CZUNM3X7\MC900440393[1].png"/>
          <p:cNvPicPr>
            <a:picLocks noGrp="1" noChangeAspect="1" noChangeArrowheads="1"/>
          </p:cNvPicPr>
          <p:nvPr>
            <p:ph sz="half" idx="2"/>
          </p:nvPr>
        </p:nvPicPr>
        <p:blipFill>
          <a:blip r:embed="rId3" cstate="print"/>
          <a:srcRect/>
          <a:stretch>
            <a:fillRect/>
          </a:stretch>
        </p:blipFill>
        <p:spPr>
          <a:xfrm>
            <a:off x="6588125" y="3716338"/>
            <a:ext cx="1833563" cy="183356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Good Medical Practice: four domains</a:t>
            </a:r>
          </a:p>
        </p:txBody>
      </p:sp>
      <p:sp>
        <p:nvSpPr>
          <p:cNvPr id="38915" name="Content Placeholder 1"/>
          <p:cNvSpPr>
            <a:spLocks noGrp="1"/>
          </p:cNvSpPr>
          <p:nvPr>
            <p:ph idx="1"/>
          </p:nvPr>
        </p:nvSpPr>
        <p:spPr/>
        <p:txBody>
          <a:bodyPr/>
          <a:lstStyle/>
          <a:p>
            <a:pPr marL="96838" indent="-457200">
              <a:buFontTx/>
              <a:buAutoNum type="arabicPeriod"/>
            </a:pPr>
            <a:r>
              <a:rPr lang="en-GB" smtClean="0"/>
              <a:t>Knowledge, skills and performance</a:t>
            </a:r>
          </a:p>
          <a:p>
            <a:pPr marL="96838" indent="-457200">
              <a:buFontTx/>
              <a:buAutoNum type="arabicPeriod"/>
            </a:pPr>
            <a:endParaRPr lang="en-GB" smtClean="0"/>
          </a:p>
          <a:p>
            <a:pPr marL="96838" indent="-457200">
              <a:buFontTx/>
              <a:buAutoNum type="arabicPeriod"/>
            </a:pPr>
            <a:r>
              <a:rPr lang="en-GB" smtClean="0"/>
              <a:t>Safety and quality</a:t>
            </a:r>
          </a:p>
          <a:p>
            <a:pPr marL="96838" indent="-457200">
              <a:buFontTx/>
              <a:buAutoNum type="arabicPeriod"/>
            </a:pPr>
            <a:endParaRPr lang="en-GB" smtClean="0"/>
          </a:p>
          <a:p>
            <a:pPr marL="96838" indent="-457200">
              <a:buFontTx/>
              <a:buAutoNum type="arabicPeriod"/>
            </a:pPr>
            <a:r>
              <a:rPr lang="en-GB" smtClean="0"/>
              <a:t>Communication, partnership and teamwork</a:t>
            </a:r>
          </a:p>
          <a:p>
            <a:pPr marL="96838" indent="-457200">
              <a:buFontTx/>
              <a:buAutoNum type="arabicPeriod"/>
            </a:pPr>
            <a:endParaRPr lang="en-GB" smtClean="0"/>
          </a:p>
          <a:p>
            <a:pPr marL="96838" indent="-457200">
              <a:buFontTx/>
              <a:buAutoNum type="arabicPeriod"/>
            </a:pPr>
            <a:r>
              <a:rPr lang="en-GB" smtClean="0"/>
              <a:t>Maintaining trust</a:t>
            </a:r>
          </a:p>
        </p:txBody>
      </p:sp>
      <p:sp>
        <p:nvSpPr>
          <p:cNvPr id="38916"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E5504C96-75F5-4AE3-B124-5E7FF364D68B}" type="slidenum">
              <a:rPr lang="en-US" sz="1400"/>
              <a:pPr eaLnBrk="0" hangingPunct="0"/>
              <a:t>28</a:t>
            </a:fld>
            <a:endParaRPr 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Each domain is underpinned by three attributes</a:t>
            </a:r>
          </a:p>
        </p:txBody>
      </p:sp>
      <p:pic>
        <p:nvPicPr>
          <p:cNvPr id="39939" name="Picture 2"/>
          <p:cNvPicPr>
            <a:picLocks noGrp="1" noChangeAspect="1" noChangeArrowheads="1"/>
          </p:cNvPicPr>
          <p:nvPr>
            <p:ph idx="1"/>
          </p:nvPr>
        </p:nvPicPr>
        <p:blipFill>
          <a:blip r:embed="rId3" cstate="print"/>
          <a:srcRect/>
          <a:stretch>
            <a:fillRect/>
          </a:stretch>
        </p:blipFill>
        <p:spPr>
          <a:xfrm>
            <a:off x="1017588" y="1620838"/>
            <a:ext cx="7462837" cy="4545012"/>
          </a:xfrm>
        </p:spPr>
      </p:pic>
      <p:sp>
        <p:nvSpPr>
          <p:cNvPr id="39940"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5A0A52F3-D31C-49C2-B2B8-8C589D8B21F1}" type="slidenum">
              <a:rPr lang="en-US" sz="1400"/>
              <a:pPr eaLnBrk="0" hangingPunct="0"/>
              <a:t>29</a:t>
            </a:fld>
            <a:endParaRPr 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Ground rules</a:t>
            </a:r>
            <a:endParaRPr lang="en-US" dirty="0" smtClean="0"/>
          </a:p>
        </p:txBody>
      </p:sp>
      <p:sp>
        <p:nvSpPr>
          <p:cNvPr id="15363" name="Content Placeholder 2"/>
          <p:cNvSpPr>
            <a:spLocks noGrp="1"/>
          </p:cNvSpPr>
          <p:nvPr>
            <p:ph idx="1"/>
          </p:nvPr>
        </p:nvSpPr>
        <p:spPr/>
        <p:txBody>
          <a:bodyPr/>
          <a:lstStyle/>
          <a:p>
            <a:pPr>
              <a:buFontTx/>
              <a:buChar char="•"/>
            </a:pPr>
            <a:endParaRPr lang="en-GB" smtClean="0"/>
          </a:p>
          <a:p>
            <a:pPr>
              <a:buFontTx/>
              <a:buChar char="•"/>
            </a:pPr>
            <a:r>
              <a:rPr lang="en-GB" smtClean="0"/>
              <a:t>Confidentiality</a:t>
            </a:r>
          </a:p>
          <a:p>
            <a:pPr>
              <a:buFontTx/>
              <a:buChar char="•"/>
            </a:pPr>
            <a:r>
              <a:rPr lang="en-GB" smtClean="0"/>
              <a:t>Listen</a:t>
            </a:r>
          </a:p>
          <a:p>
            <a:pPr>
              <a:buFontTx/>
              <a:buChar char="•"/>
            </a:pPr>
            <a:r>
              <a:rPr lang="en-GB" smtClean="0"/>
              <a:t>Respect</a:t>
            </a:r>
          </a:p>
          <a:p>
            <a:pPr>
              <a:buFontTx/>
              <a:buChar char="•"/>
            </a:pPr>
            <a:r>
              <a:rPr lang="en-GB" smtClean="0"/>
              <a:t>Participate</a:t>
            </a:r>
          </a:p>
          <a:p>
            <a:pPr>
              <a:buFontTx/>
              <a:buChar char="•"/>
            </a:pPr>
            <a:r>
              <a:rPr lang="en-GB" smtClean="0"/>
              <a:t>Punctuality</a:t>
            </a:r>
          </a:p>
          <a:p>
            <a:pPr>
              <a:buFontTx/>
              <a:buChar char="•"/>
            </a:pPr>
            <a:r>
              <a:rPr lang="en-GB" smtClean="0"/>
              <a:t>Have fun!</a:t>
            </a:r>
          </a:p>
        </p:txBody>
      </p:sp>
      <p:sp>
        <p:nvSpPr>
          <p:cNvPr id="1536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368F8D98-56BD-431C-A1BA-5FCE41AF613B}" type="slidenum">
              <a:rPr lang="en-US" sz="1400"/>
              <a:pPr eaLnBrk="0" hangingPunct="0"/>
              <a:t>3</a:t>
            </a:fld>
            <a:endParaRPr 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Declarations before the appraisal discussion</a:t>
            </a:r>
          </a:p>
        </p:txBody>
      </p:sp>
      <p:sp>
        <p:nvSpPr>
          <p:cNvPr id="47107" name="Content Placeholder 2"/>
          <p:cNvSpPr>
            <a:spLocks noGrp="1"/>
          </p:cNvSpPr>
          <p:nvPr>
            <p:ph idx="1"/>
          </p:nvPr>
        </p:nvSpPr>
        <p:spPr/>
        <p:txBody>
          <a:bodyPr/>
          <a:lstStyle/>
          <a:p>
            <a:pPr indent="-360000">
              <a:spcBef>
                <a:spcPts val="0"/>
              </a:spcBef>
              <a:spcAft>
                <a:spcPts val="900"/>
              </a:spcAft>
              <a:defRPr/>
            </a:pPr>
            <a:r>
              <a:rPr lang="en-GB" dirty="0" smtClean="0"/>
              <a:t>Doctors should make declarations that are visible to the appraiser that demonstrate:</a:t>
            </a:r>
          </a:p>
          <a:p>
            <a:pPr marL="720725" indent="-361950">
              <a:spcBef>
                <a:spcPts val="0"/>
              </a:spcBef>
              <a:spcAft>
                <a:spcPts val="900"/>
              </a:spcAft>
              <a:buFont typeface="Arial" pitchFamily="34" charset="0"/>
              <a:buChar char="•"/>
              <a:defRPr/>
            </a:pPr>
            <a:r>
              <a:rPr lang="en-GB" dirty="0" smtClean="0"/>
              <a:t>Acceptance of the professional obligations placed on doctors in </a:t>
            </a:r>
            <a:r>
              <a:rPr lang="en-GB" i="1" dirty="0" smtClean="0"/>
              <a:t>Good Medical Practice </a:t>
            </a:r>
            <a:r>
              <a:rPr lang="en-GB" dirty="0" smtClean="0"/>
              <a:t>in relation to probity and confidentiality</a:t>
            </a:r>
          </a:p>
          <a:p>
            <a:pPr marL="720725" indent="-361950">
              <a:spcBef>
                <a:spcPts val="0"/>
              </a:spcBef>
              <a:spcAft>
                <a:spcPts val="900"/>
              </a:spcAft>
              <a:buFont typeface="Arial" pitchFamily="34" charset="0"/>
              <a:buChar char="•"/>
              <a:defRPr/>
            </a:pPr>
            <a:r>
              <a:rPr lang="en-GB" dirty="0" smtClean="0"/>
              <a:t>Acceptance of the professional obligations placed on doctors in </a:t>
            </a:r>
            <a:r>
              <a:rPr lang="en-GB" i="1" dirty="0" smtClean="0"/>
              <a:t>Good Medical Practice </a:t>
            </a:r>
            <a:r>
              <a:rPr lang="en-GB" dirty="0" smtClean="0"/>
              <a:t>in relation to personal health</a:t>
            </a:r>
          </a:p>
          <a:p>
            <a:pPr marL="720725" indent="-361950">
              <a:spcBef>
                <a:spcPts val="0"/>
              </a:spcBef>
              <a:buFont typeface="Arial" pitchFamily="34" charset="0"/>
              <a:buChar char="•"/>
              <a:defRPr/>
            </a:pPr>
            <a:r>
              <a:rPr lang="en-GB" dirty="0" smtClean="0"/>
              <a:t>Personal accountability for accuracy of the supporting information and other material in the appraisal portfolio.</a:t>
            </a:r>
          </a:p>
        </p:txBody>
      </p:sp>
      <p:sp>
        <p:nvSpPr>
          <p:cNvPr id="4096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2D064E47-A646-4E61-B0D9-C4EA1E1C67B4}" type="slidenum">
              <a:rPr lang="en-US" sz="1400"/>
              <a:pPr eaLnBrk="0" hangingPunct="0"/>
              <a:t>30</a:t>
            </a:fld>
            <a:endParaRPr lang="en-US" sz="1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Key messages 1</a:t>
            </a:r>
          </a:p>
        </p:txBody>
      </p:sp>
      <p:sp>
        <p:nvSpPr>
          <p:cNvPr id="51203" name="Content Placeholder 2"/>
          <p:cNvSpPr>
            <a:spLocks noGrp="1"/>
          </p:cNvSpPr>
          <p:nvPr>
            <p:ph idx="1"/>
          </p:nvPr>
        </p:nvSpPr>
        <p:spPr/>
        <p:txBody>
          <a:bodyPr/>
          <a:lstStyle/>
          <a:p>
            <a:pPr indent="-360000">
              <a:spcBef>
                <a:spcPts val="0"/>
              </a:spcBef>
              <a:defRPr/>
            </a:pPr>
            <a:endParaRPr lang="en-GB" b="1" dirty="0" smtClean="0"/>
          </a:p>
          <a:p>
            <a:pPr indent="-360000">
              <a:spcBef>
                <a:spcPts val="0"/>
              </a:spcBef>
              <a:defRPr/>
            </a:pPr>
            <a:r>
              <a:rPr lang="en-GB" b="1" dirty="0" smtClean="0"/>
              <a:t>First, do no harm:</a:t>
            </a:r>
          </a:p>
          <a:p>
            <a:pPr marL="358775">
              <a:spcBef>
                <a:spcPts val="0"/>
              </a:spcBef>
              <a:buFont typeface="Arial" pitchFamily="34" charset="0"/>
              <a:buChar char="•"/>
              <a:defRPr/>
            </a:pPr>
            <a:r>
              <a:rPr lang="en-GB" dirty="0" smtClean="0"/>
              <a:t>The appraisal should be a positive experience for the doctor</a:t>
            </a:r>
          </a:p>
          <a:p>
            <a:pPr marL="358775">
              <a:spcBef>
                <a:spcPts val="0"/>
              </a:spcBef>
              <a:buFont typeface="Arial" pitchFamily="34" charset="0"/>
              <a:buChar char="•"/>
              <a:defRPr/>
            </a:pPr>
            <a:r>
              <a:rPr lang="en-GB" dirty="0" smtClean="0"/>
              <a:t>The effort needs to be proportionate</a:t>
            </a:r>
          </a:p>
          <a:p>
            <a:pPr marL="358775">
              <a:spcBef>
                <a:spcPts val="0"/>
              </a:spcBef>
              <a:buFont typeface="Arial" pitchFamily="34" charset="0"/>
              <a:buChar char="•"/>
              <a:defRPr/>
            </a:pPr>
            <a:r>
              <a:rPr lang="en-GB" dirty="0" smtClean="0"/>
              <a:t>Appraisers must not take on inappropriate </a:t>
            </a:r>
            <a:br>
              <a:rPr lang="en-GB" dirty="0" smtClean="0"/>
            </a:br>
            <a:r>
              <a:rPr lang="en-GB" dirty="0" smtClean="0"/>
              <a:t>roles even if they have the skills</a:t>
            </a:r>
          </a:p>
        </p:txBody>
      </p:sp>
      <p:sp>
        <p:nvSpPr>
          <p:cNvPr id="47108"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E6265992-3EC6-40B0-92B4-B1A487088AB2}" type="slidenum">
              <a:rPr lang="en-US" sz="1400"/>
              <a:pPr eaLnBrk="0" hangingPunct="0"/>
              <a:t>31</a:t>
            </a:fld>
            <a:endParaRPr lang="en-US" sz="1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The appraisal balance</a:t>
            </a:r>
            <a:endParaRPr lang="en-GB" dirty="0"/>
          </a:p>
        </p:txBody>
      </p:sp>
      <p:sp>
        <p:nvSpPr>
          <p:cNvPr id="48131"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en-GB" smtClean="0"/>
              <a:t>www.revalidationsupport.nhs.uk</a:t>
            </a:r>
          </a:p>
        </p:txBody>
      </p:sp>
      <p:sp>
        <p:nvSpPr>
          <p:cNvPr id="48132" name="Content Placeholder 5"/>
          <p:cNvSpPr>
            <a:spLocks noGrp="1"/>
          </p:cNvSpPr>
          <p:nvPr>
            <p:ph idx="1"/>
          </p:nvPr>
        </p:nvSpPr>
        <p:spPr>
          <a:xfrm>
            <a:off x="501650" y="1704975"/>
            <a:ext cx="8097838" cy="4318000"/>
          </a:xfrm>
        </p:spPr>
        <p:txBody>
          <a:bodyPr/>
          <a:lstStyle/>
          <a:p>
            <a:endParaRPr lang="en-GB" smtClean="0"/>
          </a:p>
        </p:txBody>
      </p:sp>
      <p:pic>
        <p:nvPicPr>
          <p:cNvPr id="48133" name="Picture 3" descr="C:\Users\Susi\AppData\Local\Microsoft\Windows\Temporary Internet Files\Content.IE5\VPCSL31Q\MC900417518[1].wmf"/>
          <p:cNvPicPr>
            <a:picLocks noChangeAspect="1" noChangeArrowheads="1"/>
          </p:cNvPicPr>
          <p:nvPr/>
        </p:nvPicPr>
        <p:blipFill>
          <a:blip r:embed="rId3" cstate="print"/>
          <a:srcRect/>
          <a:stretch>
            <a:fillRect/>
          </a:stretch>
        </p:blipFill>
        <p:spPr bwMode="auto">
          <a:xfrm>
            <a:off x="1979613" y="1539875"/>
            <a:ext cx="5186362" cy="4308475"/>
          </a:xfrm>
          <a:prstGeom prst="rect">
            <a:avLst/>
          </a:prstGeom>
          <a:noFill/>
          <a:ln w="9525">
            <a:noFill/>
            <a:miter lim="800000"/>
            <a:headEnd/>
            <a:tailEnd/>
          </a:ln>
        </p:spPr>
      </p:pic>
      <p:sp>
        <p:nvSpPr>
          <p:cNvPr id="48134" name="TextBox 7"/>
          <p:cNvSpPr txBox="1">
            <a:spLocks noChangeArrowheads="1"/>
          </p:cNvSpPr>
          <p:nvPr/>
        </p:nvSpPr>
        <p:spPr bwMode="auto">
          <a:xfrm>
            <a:off x="1979613" y="4832350"/>
            <a:ext cx="1673225" cy="646113"/>
          </a:xfrm>
          <a:prstGeom prst="rect">
            <a:avLst/>
          </a:prstGeom>
          <a:noFill/>
          <a:ln w="9525">
            <a:noFill/>
            <a:miter lim="800000"/>
            <a:headEnd/>
            <a:tailEnd/>
          </a:ln>
        </p:spPr>
        <p:txBody>
          <a:bodyPr>
            <a:spAutoFit/>
          </a:bodyPr>
          <a:lstStyle/>
          <a:p>
            <a:r>
              <a:rPr lang="en-GB" b="1"/>
              <a:t>Professional Development</a:t>
            </a:r>
          </a:p>
        </p:txBody>
      </p:sp>
      <p:sp>
        <p:nvSpPr>
          <p:cNvPr id="48135" name="TextBox 8"/>
          <p:cNvSpPr txBox="1">
            <a:spLocks noChangeArrowheads="1"/>
          </p:cNvSpPr>
          <p:nvPr/>
        </p:nvSpPr>
        <p:spPr bwMode="auto">
          <a:xfrm>
            <a:off x="5618163" y="4157663"/>
            <a:ext cx="1690687" cy="369887"/>
          </a:xfrm>
          <a:prstGeom prst="rect">
            <a:avLst/>
          </a:prstGeom>
          <a:noFill/>
          <a:ln w="9525">
            <a:noFill/>
            <a:miter lim="800000"/>
            <a:headEnd/>
            <a:tailEnd/>
          </a:ln>
        </p:spPr>
        <p:txBody>
          <a:bodyPr>
            <a:spAutoFit/>
          </a:bodyPr>
          <a:lstStyle/>
          <a:p>
            <a:r>
              <a:rPr lang="en-GB" b="1"/>
              <a:t>Revalidation</a:t>
            </a:r>
          </a:p>
        </p:txBody>
      </p:sp>
      <p:sp>
        <p:nvSpPr>
          <p:cNvPr id="48136" name="TextBox 9"/>
          <p:cNvSpPr txBox="1">
            <a:spLocks noChangeArrowheads="1"/>
          </p:cNvSpPr>
          <p:nvPr/>
        </p:nvSpPr>
        <p:spPr bwMode="auto">
          <a:xfrm>
            <a:off x="3492500" y="5848350"/>
            <a:ext cx="2592388" cy="369888"/>
          </a:xfrm>
          <a:prstGeom prst="rect">
            <a:avLst/>
          </a:prstGeom>
          <a:noFill/>
          <a:ln w="9525">
            <a:noFill/>
            <a:miter lim="800000"/>
            <a:headEnd/>
            <a:tailEnd/>
          </a:ln>
        </p:spPr>
        <p:txBody>
          <a:bodyPr>
            <a:spAutoFit/>
          </a:bodyPr>
          <a:lstStyle/>
          <a:p>
            <a:r>
              <a:rPr lang="en-GB" b="1"/>
              <a:t>Quality Improvement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Key messages 2</a:t>
            </a:r>
          </a:p>
        </p:txBody>
      </p:sp>
      <p:sp>
        <p:nvSpPr>
          <p:cNvPr id="53251" name="Content Placeholder 2"/>
          <p:cNvSpPr>
            <a:spLocks noGrp="1"/>
          </p:cNvSpPr>
          <p:nvPr>
            <p:ph idx="1"/>
          </p:nvPr>
        </p:nvSpPr>
        <p:spPr/>
        <p:txBody>
          <a:bodyPr/>
          <a:lstStyle/>
          <a:p>
            <a:pPr indent="0">
              <a:spcBef>
                <a:spcPts val="0"/>
              </a:spcBef>
              <a:defRPr/>
            </a:pPr>
            <a:endParaRPr lang="en-GB" dirty="0" smtClean="0"/>
          </a:p>
          <a:p>
            <a:pPr indent="0">
              <a:spcBef>
                <a:spcPts val="0"/>
              </a:spcBef>
              <a:defRPr/>
            </a:pPr>
            <a:r>
              <a:rPr lang="en-GB" b="1" dirty="0" smtClean="0"/>
              <a:t>If in doubt – ask:</a:t>
            </a:r>
          </a:p>
          <a:p>
            <a:pPr marL="358775">
              <a:spcBef>
                <a:spcPts val="0"/>
              </a:spcBef>
              <a:buFont typeface="Arial" pitchFamily="34" charset="0"/>
              <a:buChar char="•"/>
              <a:defRPr/>
            </a:pPr>
            <a:r>
              <a:rPr lang="en-GB" dirty="0" smtClean="0"/>
              <a:t>Appraisers should have a low threshold for seeking advice </a:t>
            </a:r>
            <a:r>
              <a:rPr lang="en-GB" i="1" dirty="0" smtClean="0"/>
              <a:t>(and know the appropriate contact details)</a:t>
            </a:r>
          </a:p>
          <a:p>
            <a:pPr marL="358775">
              <a:spcBef>
                <a:spcPts val="0"/>
              </a:spcBef>
              <a:buFont typeface="Arial" pitchFamily="34" charset="0"/>
              <a:buChar char="•"/>
              <a:defRPr/>
            </a:pPr>
            <a:r>
              <a:rPr lang="en-GB" dirty="0" smtClean="0"/>
              <a:t>Appraisers need access to professional support structures</a:t>
            </a:r>
          </a:p>
          <a:p>
            <a:pPr marL="358775">
              <a:spcBef>
                <a:spcPts val="0"/>
              </a:spcBef>
              <a:buFont typeface="Arial" pitchFamily="34" charset="0"/>
              <a:buChar char="•"/>
              <a:defRPr/>
            </a:pPr>
            <a:r>
              <a:rPr lang="en-GB" dirty="0" smtClean="0"/>
              <a:t>The doctor being appraised is the expert </a:t>
            </a:r>
          </a:p>
          <a:p>
            <a:pPr marL="358775">
              <a:spcBef>
                <a:spcPts val="0"/>
              </a:spcBef>
              <a:buFont typeface="Arial" pitchFamily="34" charset="0"/>
              <a:buChar char="•"/>
              <a:defRPr/>
            </a:pPr>
            <a:r>
              <a:rPr lang="en-GB" dirty="0" smtClean="0"/>
              <a:t>Supporting information needs to be set in context</a:t>
            </a:r>
          </a:p>
          <a:p>
            <a:pPr indent="-360000">
              <a:spcBef>
                <a:spcPts val="0"/>
              </a:spcBef>
              <a:defRPr/>
            </a:pPr>
            <a:endParaRPr lang="en-GB" dirty="0" smtClean="0"/>
          </a:p>
          <a:p>
            <a:pPr indent="-360000">
              <a:spcBef>
                <a:spcPts val="0"/>
              </a:spcBef>
              <a:defRPr/>
            </a:pPr>
            <a:endParaRPr lang="en-GB" dirty="0" smtClean="0"/>
          </a:p>
          <a:p>
            <a:pPr indent="-360000">
              <a:spcBef>
                <a:spcPts val="0"/>
              </a:spcBef>
              <a:defRPr/>
            </a:pPr>
            <a:endParaRPr lang="en-GB" dirty="0" smtClean="0"/>
          </a:p>
          <a:p>
            <a:pPr indent="-360000">
              <a:spcBef>
                <a:spcPts val="0"/>
              </a:spcBef>
              <a:defRPr/>
            </a:pPr>
            <a:endParaRPr lang="en-GB" dirty="0" smtClean="0"/>
          </a:p>
        </p:txBody>
      </p:sp>
      <p:sp>
        <p:nvSpPr>
          <p:cNvPr id="49156"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3990235C-F609-4F54-8E1E-49A2273EA99A}" type="slidenum">
              <a:rPr lang="en-US" sz="1400"/>
              <a:pPr eaLnBrk="0" hangingPunct="0"/>
              <a:t>33</a:t>
            </a:fld>
            <a:endParaRPr lang="en-US" sz="1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
            </a:r>
            <a:br>
              <a:rPr lang="en-US" dirty="0" smtClean="0"/>
            </a:br>
            <a:r>
              <a:rPr lang="en-US" dirty="0" smtClean="0"/>
              <a:t>Coffee</a:t>
            </a:r>
          </a:p>
        </p:txBody>
      </p:sp>
      <p:sp>
        <p:nvSpPr>
          <p:cNvPr id="50179"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042D2E39-22E6-4852-9AA9-63C8920FCB19}" type="slidenum">
              <a:rPr lang="en-US" sz="1400"/>
              <a:pPr eaLnBrk="0" hangingPunct="0"/>
              <a:t>34</a:t>
            </a:fld>
            <a:endParaRPr lang="en-US" sz="1400"/>
          </a:p>
        </p:txBody>
      </p:sp>
      <p:pic>
        <p:nvPicPr>
          <p:cNvPr id="50180" name="Content Placeholder 3"/>
          <p:cNvPicPr>
            <a:picLocks noGrp="1" noChangeAspect="1"/>
          </p:cNvPicPr>
          <p:nvPr>
            <p:ph idx="1"/>
          </p:nvPr>
        </p:nvPicPr>
        <p:blipFill>
          <a:blip r:embed="rId3" cstate="print"/>
          <a:srcRect/>
          <a:stretch>
            <a:fillRect/>
          </a:stretch>
        </p:blipFill>
        <p:spPr>
          <a:xfrm>
            <a:off x="1709738" y="1708150"/>
            <a:ext cx="5846762" cy="43846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
            </a:r>
            <a:br>
              <a:rPr lang="en-US" dirty="0" smtClean="0"/>
            </a:br>
            <a:r>
              <a:rPr lang="en-US" dirty="0" smtClean="0"/>
              <a:t>Supporting information</a:t>
            </a:r>
          </a:p>
        </p:txBody>
      </p:sp>
      <p:sp>
        <p:nvSpPr>
          <p:cNvPr id="3" name="Content Placeholder 2"/>
          <p:cNvSpPr>
            <a:spLocks noGrp="1"/>
          </p:cNvSpPr>
          <p:nvPr>
            <p:ph idx="1"/>
          </p:nvPr>
        </p:nvSpPr>
        <p:spPr/>
        <p:txBody>
          <a:bodyPr/>
          <a:lstStyle/>
          <a:p>
            <a:pPr indent="0">
              <a:spcBef>
                <a:spcPts val="0"/>
              </a:spcBef>
              <a:defRPr/>
            </a:pPr>
            <a:r>
              <a:rPr lang="en-US" b="1" dirty="0"/>
              <a:t>Exercise:</a:t>
            </a:r>
          </a:p>
          <a:p>
            <a:pPr marL="358775">
              <a:spcBef>
                <a:spcPts val="0"/>
              </a:spcBef>
              <a:buFont typeface="Arial" pitchFamily="34" charset="0"/>
              <a:buChar char="•"/>
              <a:defRPr/>
            </a:pPr>
            <a:r>
              <a:rPr lang="en-GB" dirty="0" smtClean="0"/>
              <a:t>What would you use to affirm the quality of your own practice? Write it down</a:t>
            </a:r>
          </a:p>
          <a:p>
            <a:pPr marL="358775">
              <a:spcBef>
                <a:spcPts val="0"/>
              </a:spcBef>
              <a:buFont typeface="Arial" pitchFamily="34" charset="0"/>
              <a:buChar char="•"/>
              <a:defRPr/>
            </a:pPr>
            <a:r>
              <a:rPr lang="en-GB" dirty="0" smtClean="0"/>
              <a:t>Only one type of supporting information per post-it note</a:t>
            </a:r>
          </a:p>
          <a:p>
            <a:pPr marL="358775">
              <a:spcBef>
                <a:spcPts val="0"/>
              </a:spcBef>
              <a:buFont typeface="Arial" pitchFamily="34" charset="0"/>
              <a:buChar char="•"/>
              <a:defRPr/>
            </a:pPr>
            <a:endParaRPr lang="en-GB" dirty="0"/>
          </a:p>
          <a:p>
            <a:pPr marL="358775">
              <a:spcBef>
                <a:spcPts val="0"/>
              </a:spcBef>
              <a:buFont typeface="Arial" pitchFamily="34" charset="0"/>
              <a:buChar char="•"/>
              <a:defRPr/>
            </a:pPr>
            <a:endParaRPr lang="en-GB" dirty="0" smtClean="0"/>
          </a:p>
          <a:p>
            <a:pPr marL="358775">
              <a:spcBef>
                <a:spcPts val="0"/>
              </a:spcBef>
              <a:buFont typeface="Arial" pitchFamily="34" charset="0"/>
              <a:buChar char="•"/>
              <a:defRPr/>
            </a:pPr>
            <a:r>
              <a:rPr lang="en-GB" dirty="0" smtClean="0"/>
              <a:t>Once generated…</a:t>
            </a:r>
          </a:p>
          <a:p>
            <a:pPr marL="358775">
              <a:spcBef>
                <a:spcPts val="0"/>
              </a:spcBef>
              <a:buFont typeface="Arial" pitchFamily="34" charset="0"/>
              <a:buChar char="•"/>
              <a:defRPr/>
            </a:pPr>
            <a:r>
              <a:rPr lang="en-GB" dirty="0" smtClean="0"/>
              <a:t>Post up under relevant domain of </a:t>
            </a:r>
            <a:r>
              <a:rPr lang="en-GB" i="1" dirty="0" smtClean="0"/>
              <a:t>Good Medical Practice</a:t>
            </a:r>
          </a:p>
          <a:p>
            <a:pPr indent="-360000">
              <a:spcBef>
                <a:spcPts val="0"/>
              </a:spcBef>
              <a:defRPr/>
            </a:pPr>
            <a:endParaRPr lang="en-US" dirty="0" smtClean="0"/>
          </a:p>
        </p:txBody>
      </p:sp>
      <p:sp>
        <p:nvSpPr>
          <p:cNvPr id="5120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123B22EC-488D-4AFF-AAAD-AC2282D1D09E}" type="slidenum">
              <a:rPr lang="en-US" sz="1400"/>
              <a:pPr eaLnBrk="0" hangingPunct="0"/>
              <a:t>35</a:t>
            </a:fld>
            <a:endParaRPr lang="en-US" sz="1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a:ln>
            <a:miter lim="800000"/>
            <a:headEnd/>
            <a:tailEnd/>
          </a:ln>
        </p:spPr>
        <p:txBody>
          <a:bodyPr/>
          <a:lstStyle/>
          <a:p>
            <a:pPr fontAlgn="base">
              <a:spcBef>
                <a:spcPct val="0"/>
              </a:spcBef>
              <a:spcAft>
                <a:spcPct val="0"/>
              </a:spcAft>
            </a:pPr>
            <a:r>
              <a:rPr lang="en-GB" smtClean="0"/>
              <a:t>www.revalidationsupport.nhs.uk</a:t>
            </a:r>
          </a:p>
        </p:txBody>
      </p:sp>
      <p:sp>
        <p:nvSpPr>
          <p:cNvPr id="52227" name="Rectangle 25"/>
          <p:cNvSpPr>
            <a:spLocks noChangeArrowheads="1"/>
          </p:cNvSpPr>
          <p:nvPr/>
        </p:nvSpPr>
        <p:spPr bwMode="auto">
          <a:xfrm>
            <a:off x="179388" y="1370013"/>
            <a:ext cx="8712200" cy="5227637"/>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endParaRPr>
          </a:p>
        </p:txBody>
      </p:sp>
      <p:sp>
        <p:nvSpPr>
          <p:cNvPr id="56324" name="Rectangle 2"/>
          <p:cNvSpPr>
            <a:spLocks noGrp="1" noChangeArrowheads="1"/>
          </p:cNvSpPr>
          <p:nvPr>
            <p:ph type="title" idx="4294967295"/>
          </p:nvPr>
        </p:nvSpPr>
        <p:spPr>
          <a:xfrm>
            <a:off x="381000" y="0"/>
            <a:ext cx="8229600" cy="7985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sz="2400" dirty="0" smtClean="0">
                <a:cs typeface="Arial" pitchFamily="34" charset="0"/>
              </a:rPr>
              <a:t/>
            </a:r>
            <a:br>
              <a:rPr lang="en-GB" sz="2400" dirty="0" smtClean="0">
                <a:cs typeface="Arial" pitchFamily="34" charset="0"/>
              </a:rPr>
            </a:br>
            <a:r>
              <a:rPr lang="en-GB" sz="2400" dirty="0" smtClean="0">
                <a:cs typeface="Arial" pitchFamily="34" charset="0"/>
              </a:rPr>
              <a:t>Levels of supporting information</a:t>
            </a:r>
          </a:p>
        </p:txBody>
      </p:sp>
      <p:sp>
        <p:nvSpPr>
          <p:cNvPr id="52229" name="Rectangle 3"/>
          <p:cNvSpPr>
            <a:spLocks noGrp="1" noChangeArrowheads="1"/>
          </p:cNvSpPr>
          <p:nvPr>
            <p:ph type="body" idx="4294967295"/>
          </p:nvPr>
        </p:nvSpPr>
        <p:spPr>
          <a:xfrm rot="16200000">
            <a:off x="-124618" y="5799931"/>
            <a:ext cx="1327150" cy="446087"/>
          </a:xfrm>
          <a:solidFill>
            <a:srgbClr val="002060"/>
          </a:solidFill>
        </p:spPr>
        <p:txBody>
          <a:bodyPr/>
          <a:lstStyle/>
          <a:p>
            <a:pPr indent="0" eaLnBrk="1" hangingPunct="1"/>
            <a:r>
              <a:rPr lang="en-GB" sz="1400" b="1" smtClean="0">
                <a:solidFill>
                  <a:schemeClr val="bg1"/>
                </a:solidFill>
                <a:cs typeface="Arial" charset="0"/>
              </a:rPr>
              <a:t>Revalidation</a:t>
            </a:r>
          </a:p>
        </p:txBody>
      </p:sp>
      <p:sp>
        <p:nvSpPr>
          <p:cNvPr id="50" name="Rectangle 3"/>
          <p:cNvSpPr txBox="1">
            <a:spLocks noChangeArrowheads="1"/>
          </p:cNvSpPr>
          <p:nvPr/>
        </p:nvSpPr>
        <p:spPr bwMode="auto">
          <a:xfrm rot="16200000">
            <a:off x="-1328737" y="2835275"/>
            <a:ext cx="3735388" cy="446087"/>
          </a:xfrm>
          <a:prstGeom prst="rect">
            <a:avLst/>
          </a:prstGeom>
          <a:solidFill>
            <a:srgbClr val="00B0F0"/>
          </a:solidFill>
          <a:ln w="9525">
            <a:noFill/>
            <a:miter lim="800000"/>
            <a:headEnd/>
            <a:tailEnd/>
          </a:ln>
          <a:effectLst/>
        </p:spPr>
        <p:txBody>
          <a:bodyPr/>
          <a:lstStyle/>
          <a:p>
            <a:pPr fontAlgn="auto">
              <a:spcBef>
                <a:spcPct val="20000"/>
              </a:spcBef>
              <a:spcAft>
                <a:spcPts val="0"/>
              </a:spcAft>
              <a:defRPr/>
            </a:pPr>
            <a:r>
              <a:rPr lang="en-GB" sz="1400" b="1" kern="0" dirty="0">
                <a:solidFill>
                  <a:srgbClr val="000000"/>
                </a:solidFill>
                <a:latin typeface="Arial"/>
                <a:cs typeface="+mn-cs"/>
              </a:rPr>
              <a:t>Organisational and individual information</a:t>
            </a:r>
          </a:p>
        </p:txBody>
      </p:sp>
      <p:sp>
        <p:nvSpPr>
          <p:cNvPr id="52231" name="AutoShape 5"/>
          <p:cNvSpPr>
            <a:spLocks noChangeArrowheads="1"/>
          </p:cNvSpPr>
          <p:nvPr/>
        </p:nvSpPr>
        <p:spPr bwMode="auto">
          <a:xfrm>
            <a:off x="762000" y="609600"/>
            <a:ext cx="7848600" cy="6172200"/>
          </a:xfrm>
          <a:prstGeom prst="triangle">
            <a:avLst>
              <a:gd name="adj" fmla="val 50000"/>
            </a:avLst>
          </a:prstGeom>
          <a:noFill/>
          <a:ln w="9525">
            <a:solidFill>
              <a:schemeClr val="tx1"/>
            </a:solidFill>
            <a:prstDash val="dash"/>
            <a:miter lim="800000"/>
            <a:headEnd/>
            <a:tailEnd/>
          </a:ln>
        </p:spPr>
        <p:txBody>
          <a:bodyPr wrap="none" anchor="ctr"/>
          <a:lstStyle/>
          <a:p>
            <a:endParaRPr lang="en-US">
              <a:solidFill>
                <a:srgbClr val="000000"/>
              </a:solidFill>
              <a:latin typeface="Calibri" pitchFamily="34" charset="0"/>
            </a:endParaRPr>
          </a:p>
        </p:txBody>
      </p:sp>
      <p:sp>
        <p:nvSpPr>
          <p:cNvPr id="52232" name="Line 6"/>
          <p:cNvSpPr>
            <a:spLocks noChangeShapeType="1"/>
          </p:cNvSpPr>
          <p:nvPr/>
        </p:nvSpPr>
        <p:spPr bwMode="auto">
          <a:xfrm>
            <a:off x="179388" y="5170488"/>
            <a:ext cx="8712200" cy="0"/>
          </a:xfrm>
          <a:prstGeom prst="line">
            <a:avLst/>
          </a:prstGeom>
          <a:noFill/>
          <a:ln w="9525">
            <a:solidFill>
              <a:schemeClr val="tx1"/>
            </a:solidFill>
            <a:prstDash val="dash"/>
            <a:round/>
            <a:headEnd/>
            <a:tailEnd/>
          </a:ln>
        </p:spPr>
        <p:txBody>
          <a:bodyPr/>
          <a:lstStyle/>
          <a:p>
            <a:endParaRPr lang="en-GB"/>
          </a:p>
        </p:txBody>
      </p:sp>
      <p:sp>
        <p:nvSpPr>
          <p:cNvPr id="52233" name="Text Box 7"/>
          <p:cNvSpPr txBox="1">
            <a:spLocks noChangeArrowheads="1"/>
          </p:cNvSpPr>
          <p:nvPr/>
        </p:nvSpPr>
        <p:spPr bwMode="auto">
          <a:xfrm>
            <a:off x="971550" y="1866900"/>
            <a:ext cx="7345363" cy="523875"/>
          </a:xfrm>
          <a:prstGeom prst="rect">
            <a:avLst/>
          </a:prstGeom>
          <a:solidFill>
            <a:schemeClr val="bg1"/>
          </a:solidFill>
          <a:ln w="9525">
            <a:noFill/>
            <a:miter lim="800000"/>
            <a:headEnd/>
            <a:tailEnd/>
          </a:ln>
        </p:spPr>
        <p:txBody>
          <a:bodyPr>
            <a:spAutoFit/>
          </a:bodyPr>
          <a:lstStyle/>
          <a:p>
            <a:pPr algn="ctr"/>
            <a:r>
              <a:rPr lang="en-GB" sz="1400" i="1">
                <a:solidFill>
                  <a:srgbClr val="000000"/>
                </a:solidFill>
              </a:rPr>
              <a:t>Supporting information that promotes reflection , </a:t>
            </a:r>
          </a:p>
          <a:p>
            <a:pPr algn="ctr"/>
            <a:r>
              <a:rPr lang="en-GB" sz="1400" i="1">
                <a:solidFill>
                  <a:srgbClr val="000000"/>
                </a:solidFill>
              </a:rPr>
              <a:t>may be about the current working environment or areas for future growth and development</a:t>
            </a:r>
          </a:p>
        </p:txBody>
      </p:sp>
      <p:sp>
        <p:nvSpPr>
          <p:cNvPr id="52234" name="Text Box 8"/>
          <p:cNvSpPr txBox="1">
            <a:spLocks noChangeArrowheads="1"/>
          </p:cNvSpPr>
          <p:nvPr/>
        </p:nvSpPr>
        <p:spPr bwMode="auto">
          <a:xfrm>
            <a:off x="1990725" y="5170488"/>
            <a:ext cx="5280025" cy="307975"/>
          </a:xfrm>
          <a:prstGeom prst="rect">
            <a:avLst/>
          </a:prstGeom>
          <a:solidFill>
            <a:schemeClr val="bg1"/>
          </a:solidFill>
          <a:ln w="9525">
            <a:noFill/>
            <a:miter lim="800000"/>
            <a:headEnd/>
            <a:tailEnd/>
          </a:ln>
        </p:spPr>
        <p:txBody>
          <a:bodyPr wrap="none">
            <a:spAutoFit/>
          </a:bodyPr>
          <a:lstStyle/>
          <a:p>
            <a:r>
              <a:rPr lang="en-GB" sz="1400" i="1">
                <a:solidFill>
                  <a:srgbClr val="000000"/>
                </a:solidFill>
              </a:rPr>
              <a:t>GMC guidance is the essential basis for all revalidation decisions</a:t>
            </a:r>
          </a:p>
        </p:txBody>
      </p:sp>
      <p:grpSp>
        <p:nvGrpSpPr>
          <p:cNvPr id="52235" name="Group 4"/>
          <p:cNvGrpSpPr>
            <a:grpSpLocks/>
          </p:cNvGrpSpPr>
          <p:nvPr/>
        </p:nvGrpSpPr>
        <p:grpSpPr bwMode="auto">
          <a:xfrm>
            <a:off x="1371600" y="914400"/>
            <a:ext cx="6645275" cy="5781675"/>
            <a:chOff x="1973" y="804"/>
            <a:chExt cx="3557" cy="3173"/>
          </a:xfrm>
        </p:grpSpPr>
        <p:sp>
          <p:nvSpPr>
            <p:cNvPr id="52240" name="AutoShape 5"/>
            <p:cNvSpPr>
              <a:spLocks noChangeArrowheads="1"/>
            </p:cNvSpPr>
            <p:nvPr/>
          </p:nvSpPr>
          <p:spPr bwMode="auto">
            <a:xfrm flipV="1">
              <a:off x="1973" y="3363"/>
              <a:ext cx="35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60 w 21600"/>
                <a:gd name="T13" fmla="*/ 2870 h 21600"/>
                <a:gd name="T14" fmla="*/ 18740 w 21600"/>
                <a:gd name="T15" fmla="*/ 18730 h 21600"/>
              </a:gdLst>
              <a:ahLst/>
              <a:cxnLst>
                <a:cxn ang="T8">
                  <a:pos x="T0" y="T1"/>
                </a:cxn>
                <a:cxn ang="T9">
                  <a:pos x="T2" y="T3"/>
                </a:cxn>
                <a:cxn ang="T10">
                  <a:pos x="T4" y="T5"/>
                </a:cxn>
                <a:cxn ang="T11">
                  <a:pos x="T6" y="T7"/>
                </a:cxn>
              </a:cxnLst>
              <a:rect l="T12" t="T13" r="T14" b="T15"/>
              <a:pathLst>
                <a:path w="21600" h="21600">
                  <a:moveTo>
                    <a:pt x="0" y="0"/>
                  </a:moveTo>
                  <a:lnTo>
                    <a:pt x="2126" y="21600"/>
                  </a:lnTo>
                  <a:lnTo>
                    <a:pt x="19474" y="21600"/>
                  </a:lnTo>
                  <a:lnTo>
                    <a:pt x="21600" y="0"/>
                  </a:lnTo>
                  <a:lnTo>
                    <a:pt x="0" y="0"/>
                  </a:lnTo>
                  <a:close/>
                </a:path>
              </a:pathLst>
            </a:custGeom>
            <a:solidFill>
              <a:srgbClr val="002060"/>
            </a:solidFill>
            <a:ln w="28575">
              <a:solidFill>
                <a:schemeClr val="tx1"/>
              </a:solidFill>
              <a:miter lim="800000"/>
              <a:headEnd/>
              <a:tailEnd/>
            </a:ln>
          </p:spPr>
          <p:txBody>
            <a:bodyPr lIns="36000" tIns="36000" rIns="36000" bIns="36000" anchor="ctr">
              <a:spAutoFit/>
            </a:bodyPr>
            <a:lstStyle/>
            <a:p>
              <a:endParaRPr lang="en-GB"/>
            </a:p>
          </p:txBody>
        </p:sp>
        <p:sp>
          <p:nvSpPr>
            <p:cNvPr id="52241" name="Text Box 6"/>
            <p:cNvSpPr txBox="1">
              <a:spLocks noChangeArrowheads="1"/>
            </p:cNvSpPr>
            <p:nvPr/>
          </p:nvSpPr>
          <p:spPr bwMode="auto">
            <a:xfrm>
              <a:off x="2304" y="3394"/>
              <a:ext cx="2880" cy="583"/>
            </a:xfrm>
            <a:prstGeom prst="rect">
              <a:avLst/>
            </a:prstGeom>
            <a:noFill/>
            <a:ln w="9525">
              <a:noFill/>
              <a:miter lim="800000"/>
              <a:headEnd/>
              <a:tailEnd/>
            </a:ln>
          </p:spPr>
          <p:txBody>
            <a:bodyPr>
              <a:spAutoFit/>
            </a:bodyPr>
            <a:lstStyle/>
            <a:p>
              <a:pPr algn="ctr">
                <a:spcBef>
                  <a:spcPct val="50000"/>
                </a:spcBef>
              </a:pPr>
              <a:r>
                <a:rPr lang="en-GB" sz="1400" b="1">
                  <a:solidFill>
                    <a:srgbClr val="FFFFFF"/>
                  </a:solidFill>
                </a:rPr>
                <a:t>Supporting information defined by the General Medical Council</a:t>
              </a:r>
            </a:p>
            <a:p>
              <a:pPr algn="ctr">
                <a:spcBef>
                  <a:spcPct val="50000"/>
                </a:spcBef>
              </a:pPr>
              <a:r>
                <a:rPr lang="en-GB" sz="1400" b="1">
                  <a:solidFill>
                    <a:srgbClr val="FFFFFF"/>
                  </a:solidFill>
                </a:rPr>
                <a:t>(Fitness to practise)</a:t>
              </a:r>
              <a:br>
                <a:rPr lang="en-GB" sz="1400" b="1">
                  <a:solidFill>
                    <a:srgbClr val="FFFFFF"/>
                  </a:solidFill>
                </a:rPr>
              </a:br>
              <a:endParaRPr lang="en-GB" sz="1400">
                <a:solidFill>
                  <a:srgbClr val="FFFFFF"/>
                </a:solidFill>
              </a:endParaRPr>
            </a:p>
          </p:txBody>
        </p:sp>
        <p:sp>
          <p:nvSpPr>
            <p:cNvPr id="52242" name="AutoShape 19"/>
            <p:cNvSpPr>
              <a:spLocks noChangeArrowheads="1"/>
            </p:cNvSpPr>
            <p:nvPr/>
          </p:nvSpPr>
          <p:spPr bwMode="auto">
            <a:xfrm flipV="1">
              <a:off x="2408" y="2623"/>
              <a:ext cx="2682" cy="4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8 w 21600"/>
                <a:gd name="T13" fmla="*/ 2999 h 21600"/>
                <a:gd name="T14" fmla="*/ 18612 w 21600"/>
                <a:gd name="T15" fmla="*/ 18601 h 21600"/>
              </a:gdLst>
              <a:ahLst/>
              <a:cxnLst>
                <a:cxn ang="T8">
                  <a:pos x="T0" y="T1"/>
                </a:cxn>
                <a:cxn ang="T9">
                  <a:pos x="T2" y="T3"/>
                </a:cxn>
                <a:cxn ang="T10">
                  <a:pos x="T4" y="T5"/>
                </a:cxn>
                <a:cxn ang="T11">
                  <a:pos x="T6" y="T7"/>
                </a:cxn>
              </a:cxnLst>
              <a:rect l="T12" t="T13" r="T14" b="T15"/>
              <a:pathLst>
                <a:path w="21600" h="21600">
                  <a:moveTo>
                    <a:pt x="0" y="0"/>
                  </a:moveTo>
                  <a:lnTo>
                    <a:pt x="2375" y="21600"/>
                  </a:lnTo>
                  <a:lnTo>
                    <a:pt x="19225" y="21600"/>
                  </a:lnTo>
                  <a:lnTo>
                    <a:pt x="21600" y="0"/>
                  </a:lnTo>
                  <a:lnTo>
                    <a:pt x="0" y="0"/>
                  </a:lnTo>
                  <a:close/>
                </a:path>
              </a:pathLst>
            </a:custGeom>
            <a:solidFill>
              <a:srgbClr val="00B0F0"/>
            </a:solidFill>
            <a:ln w="28575">
              <a:solidFill>
                <a:schemeClr val="tx1"/>
              </a:solidFill>
              <a:miter lim="800000"/>
              <a:headEnd/>
              <a:tailEnd/>
            </a:ln>
          </p:spPr>
          <p:txBody>
            <a:bodyPr lIns="36000" tIns="36000" rIns="36000" bIns="36000" anchor="ctr">
              <a:spAutoFit/>
            </a:bodyPr>
            <a:lstStyle/>
            <a:p>
              <a:endParaRPr lang="en-GB"/>
            </a:p>
          </p:txBody>
        </p:sp>
        <p:sp>
          <p:nvSpPr>
            <p:cNvPr id="52243" name="AutoShape 20"/>
            <p:cNvSpPr>
              <a:spLocks noChangeArrowheads="1"/>
            </p:cNvSpPr>
            <p:nvPr/>
          </p:nvSpPr>
          <p:spPr bwMode="auto">
            <a:xfrm flipV="1">
              <a:off x="2791" y="1580"/>
              <a:ext cx="1910" cy="8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93 w 21600"/>
                <a:gd name="T13" fmla="*/ 4692 h 21600"/>
                <a:gd name="T14" fmla="*/ 16907 w 21600"/>
                <a:gd name="T15" fmla="*/ 16908 h 21600"/>
              </a:gdLst>
              <a:ahLst/>
              <a:cxnLst>
                <a:cxn ang="T8">
                  <a:pos x="T0" y="T1"/>
                </a:cxn>
                <a:cxn ang="T9">
                  <a:pos x="T2" y="T3"/>
                </a:cxn>
                <a:cxn ang="T10">
                  <a:pos x="T4" y="T5"/>
                </a:cxn>
                <a:cxn ang="T11">
                  <a:pos x="T6" y="T7"/>
                </a:cxn>
              </a:cxnLst>
              <a:rect l="T12" t="T13" r="T14" b="T15"/>
              <a:pathLst>
                <a:path w="21600" h="21600">
                  <a:moveTo>
                    <a:pt x="0" y="0"/>
                  </a:moveTo>
                  <a:lnTo>
                    <a:pt x="5796" y="21600"/>
                  </a:lnTo>
                  <a:lnTo>
                    <a:pt x="15804" y="21600"/>
                  </a:lnTo>
                  <a:lnTo>
                    <a:pt x="21600" y="0"/>
                  </a:lnTo>
                  <a:lnTo>
                    <a:pt x="0" y="0"/>
                  </a:lnTo>
                  <a:close/>
                </a:path>
              </a:pathLst>
            </a:custGeom>
            <a:solidFill>
              <a:srgbClr val="00B0F0"/>
            </a:solidFill>
            <a:ln w="28575">
              <a:solidFill>
                <a:schemeClr val="tx1"/>
              </a:solidFill>
              <a:miter lim="800000"/>
              <a:headEnd/>
              <a:tailEnd/>
            </a:ln>
          </p:spPr>
          <p:txBody>
            <a:bodyPr lIns="36000" tIns="36000" rIns="36000" bIns="36000" anchor="ctr">
              <a:spAutoFit/>
            </a:bodyPr>
            <a:lstStyle/>
            <a:p>
              <a:endParaRPr lang="en-GB"/>
            </a:p>
          </p:txBody>
        </p:sp>
        <p:sp>
          <p:nvSpPr>
            <p:cNvPr id="52244" name="AutoShape 21"/>
            <p:cNvSpPr>
              <a:spLocks noChangeArrowheads="1"/>
            </p:cNvSpPr>
            <p:nvPr/>
          </p:nvSpPr>
          <p:spPr bwMode="auto">
            <a:xfrm>
              <a:off x="3383" y="804"/>
              <a:ext cx="728" cy="557"/>
            </a:xfrm>
            <a:prstGeom prst="triangle">
              <a:avLst>
                <a:gd name="adj" fmla="val 50000"/>
              </a:avLst>
            </a:prstGeom>
            <a:solidFill>
              <a:srgbClr val="00B0F0"/>
            </a:solidFill>
            <a:ln w="28575">
              <a:solidFill>
                <a:schemeClr val="tx1"/>
              </a:solidFill>
              <a:miter lim="800000"/>
              <a:headEnd/>
              <a:tailEnd/>
            </a:ln>
          </p:spPr>
          <p:txBody>
            <a:bodyPr lIns="36000" tIns="36000" rIns="36000" bIns="36000" anchor="ctr">
              <a:spAutoFit/>
            </a:bodyPr>
            <a:lstStyle/>
            <a:p>
              <a:endParaRPr lang="en-US">
                <a:solidFill>
                  <a:srgbClr val="000000"/>
                </a:solidFill>
                <a:latin typeface="Calibri" pitchFamily="34" charset="0"/>
              </a:endParaRPr>
            </a:p>
          </p:txBody>
        </p:sp>
        <p:sp>
          <p:nvSpPr>
            <p:cNvPr id="52245" name="Text Box 22"/>
            <p:cNvSpPr txBox="1">
              <a:spLocks noChangeArrowheads="1"/>
            </p:cNvSpPr>
            <p:nvPr/>
          </p:nvSpPr>
          <p:spPr bwMode="auto">
            <a:xfrm>
              <a:off x="2688" y="2623"/>
              <a:ext cx="2112" cy="583"/>
            </a:xfrm>
            <a:prstGeom prst="rect">
              <a:avLst/>
            </a:prstGeom>
            <a:noFill/>
            <a:ln w="9525">
              <a:noFill/>
              <a:miter lim="800000"/>
              <a:headEnd/>
              <a:tailEnd/>
            </a:ln>
          </p:spPr>
          <p:txBody>
            <a:bodyPr>
              <a:spAutoFit/>
            </a:bodyPr>
            <a:lstStyle/>
            <a:p>
              <a:pPr algn="ctr">
                <a:spcBef>
                  <a:spcPct val="50000"/>
                </a:spcBef>
              </a:pPr>
              <a:r>
                <a:rPr lang="en-GB" sz="1400" b="1"/>
                <a:t>Supporting information defined by the employing organisation or specialist body</a:t>
              </a:r>
            </a:p>
            <a:p>
              <a:pPr algn="ctr">
                <a:spcBef>
                  <a:spcPct val="50000"/>
                </a:spcBef>
              </a:pPr>
              <a:r>
                <a:rPr lang="en-GB" sz="1400" b="1"/>
                <a:t>(Fitness for purpose)</a:t>
              </a:r>
              <a:r>
                <a:rPr lang="en-GB" sz="1400" b="1">
                  <a:solidFill>
                    <a:srgbClr val="FFFFFF"/>
                  </a:solidFill>
                </a:rPr>
                <a:t/>
              </a:r>
              <a:br>
                <a:rPr lang="en-GB" sz="1400" b="1">
                  <a:solidFill>
                    <a:srgbClr val="FFFFFF"/>
                  </a:solidFill>
                </a:rPr>
              </a:br>
              <a:endParaRPr lang="en-GB" sz="1400">
                <a:solidFill>
                  <a:srgbClr val="FFFFFF"/>
                </a:solidFill>
              </a:endParaRPr>
            </a:p>
          </p:txBody>
        </p:sp>
        <p:sp>
          <p:nvSpPr>
            <p:cNvPr id="52246" name="Text Box 33"/>
            <p:cNvSpPr txBox="1">
              <a:spLocks noChangeArrowheads="1"/>
            </p:cNvSpPr>
            <p:nvPr/>
          </p:nvSpPr>
          <p:spPr bwMode="auto">
            <a:xfrm>
              <a:off x="2996" y="1899"/>
              <a:ext cx="1520" cy="169"/>
            </a:xfrm>
            <a:prstGeom prst="rect">
              <a:avLst/>
            </a:prstGeom>
            <a:noFill/>
            <a:ln w="9525">
              <a:noFill/>
              <a:miter lim="800000"/>
              <a:headEnd/>
              <a:tailEnd/>
            </a:ln>
          </p:spPr>
          <p:txBody>
            <a:bodyPr>
              <a:spAutoFit/>
            </a:bodyPr>
            <a:lstStyle/>
            <a:p>
              <a:pPr algn="ctr">
                <a:spcBef>
                  <a:spcPct val="50000"/>
                </a:spcBef>
              </a:pPr>
              <a:r>
                <a:rPr lang="en-GB" sz="1400" b="1">
                  <a:solidFill>
                    <a:srgbClr val="000000"/>
                  </a:solidFill>
                </a:rPr>
                <a:t>Professional development</a:t>
              </a:r>
              <a:endParaRPr lang="en-GB" sz="1400" i="1">
                <a:solidFill>
                  <a:srgbClr val="000000"/>
                </a:solidFill>
              </a:endParaRPr>
            </a:p>
          </p:txBody>
        </p:sp>
        <p:sp>
          <p:nvSpPr>
            <p:cNvPr id="52247" name="Text Box 38"/>
            <p:cNvSpPr txBox="1">
              <a:spLocks noChangeArrowheads="1"/>
            </p:cNvSpPr>
            <p:nvPr/>
          </p:nvSpPr>
          <p:spPr bwMode="auto">
            <a:xfrm>
              <a:off x="3425" y="1054"/>
              <a:ext cx="647" cy="304"/>
            </a:xfrm>
            <a:prstGeom prst="rect">
              <a:avLst/>
            </a:prstGeom>
            <a:noFill/>
            <a:ln w="9525">
              <a:noFill/>
              <a:miter lim="800000"/>
              <a:headEnd/>
              <a:tailEnd/>
            </a:ln>
          </p:spPr>
          <p:txBody>
            <a:bodyPr>
              <a:spAutoFit/>
            </a:bodyPr>
            <a:lstStyle/>
            <a:p>
              <a:pPr algn="ctr">
                <a:spcBef>
                  <a:spcPct val="50000"/>
                </a:spcBef>
              </a:pPr>
              <a:r>
                <a:rPr lang="en-GB" sz="1200" b="1">
                  <a:solidFill>
                    <a:srgbClr val="000000"/>
                  </a:solidFill>
                </a:rPr>
                <a:t>Personal</a:t>
              </a:r>
            </a:p>
            <a:p>
              <a:pPr algn="ctr">
                <a:spcBef>
                  <a:spcPct val="50000"/>
                </a:spcBef>
              </a:pPr>
              <a:r>
                <a:rPr lang="en-GB" sz="1200" b="1">
                  <a:solidFill>
                    <a:srgbClr val="000000"/>
                  </a:solidFill>
                </a:rPr>
                <a:t>Aspirations</a:t>
              </a:r>
            </a:p>
          </p:txBody>
        </p:sp>
        <p:sp>
          <p:nvSpPr>
            <p:cNvPr id="52248" name="Rectangle 41"/>
            <p:cNvSpPr>
              <a:spLocks noChangeArrowheads="1"/>
            </p:cNvSpPr>
            <p:nvPr/>
          </p:nvSpPr>
          <p:spPr bwMode="auto">
            <a:xfrm>
              <a:off x="2672" y="2386"/>
              <a:ext cx="2164" cy="124"/>
            </a:xfrm>
            <a:prstGeom prst="rect">
              <a:avLst/>
            </a:prstGeom>
            <a:solidFill>
              <a:srgbClr val="FFFFFF"/>
            </a:solidFill>
            <a:ln w="9525">
              <a:noFill/>
              <a:miter lim="800000"/>
              <a:headEnd/>
              <a:tailEnd/>
            </a:ln>
          </p:spPr>
          <p:txBody>
            <a:bodyPr lIns="36000" tIns="36000" rIns="36000" bIns="36000" anchor="ctr">
              <a:spAutoFit/>
            </a:bodyPr>
            <a:lstStyle/>
            <a:p>
              <a:endParaRPr lang="en-US">
                <a:solidFill>
                  <a:srgbClr val="000000"/>
                </a:solidFill>
                <a:latin typeface="Calibri" pitchFamily="34" charset="0"/>
              </a:endParaRPr>
            </a:p>
          </p:txBody>
        </p:sp>
      </p:grpSp>
      <p:sp>
        <p:nvSpPr>
          <p:cNvPr id="52236" name="Line 19"/>
          <p:cNvSpPr>
            <a:spLocks noChangeShapeType="1"/>
          </p:cNvSpPr>
          <p:nvPr/>
        </p:nvSpPr>
        <p:spPr bwMode="auto">
          <a:xfrm flipV="1">
            <a:off x="4645025" y="1928813"/>
            <a:ext cx="3175" cy="400050"/>
          </a:xfrm>
          <a:prstGeom prst="line">
            <a:avLst/>
          </a:prstGeom>
          <a:noFill/>
          <a:ln w="9525">
            <a:solidFill>
              <a:schemeClr val="tx1"/>
            </a:solidFill>
            <a:round/>
            <a:headEnd/>
            <a:tailEnd type="triangle" w="med" len="med"/>
          </a:ln>
        </p:spPr>
        <p:txBody>
          <a:bodyPr/>
          <a:lstStyle/>
          <a:p>
            <a:endParaRPr lang="en-GB"/>
          </a:p>
        </p:txBody>
      </p:sp>
      <p:sp>
        <p:nvSpPr>
          <p:cNvPr id="52237" name="Text Box 20"/>
          <p:cNvSpPr txBox="1">
            <a:spLocks noChangeArrowheads="1"/>
          </p:cNvSpPr>
          <p:nvPr/>
        </p:nvSpPr>
        <p:spPr bwMode="auto">
          <a:xfrm>
            <a:off x="1258888" y="3816350"/>
            <a:ext cx="6757987" cy="307975"/>
          </a:xfrm>
          <a:prstGeom prst="rect">
            <a:avLst/>
          </a:prstGeom>
          <a:solidFill>
            <a:schemeClr val="bg1"/>
          </a:solidFill>
          <a:ln w="9525">
            <a:noFill/>
            <a:miter lim="800000"/>
            <a:headEnd/>
            <a:tailEnd/>
          </a:ln>
        </p:spPr>
        <p:txBody>
          <a:bodyPr>
            <a:spAutoFit/>
          </a:bodyPr>
          <a:lstStyle/>
          <a:p>
            <a:r>
              <a:rPr lang="en-GB" sz="1400" i="1">
                <a:solidFill>
                  <a:srgbClr val="000000"/>
                </a:solidFill>
              </a:rPr>
              <a:t>Mandatory requirements may be made contractually by the employing organisation</a:t>
            </a:r>
          </a:p>
        </p:txBody>
      </p:sp>
      <p:sp>
        <p:nvSpPr>
          <p:cNvPr id="52238" name="Line 21"/>
          <p:cNvSpPr>
            <a:spLocks noChangeShapeType="1"/>
          </p:cNvSpPr>
          <p:nvPr/>
        </p:nvSpPr>
        <p:spPr bwMode="auto">
          <a:xfrm flipV="1">
            <a:off x="4648200" y="3787775"/>
            <a:ext cx="0" cy="441325"/>
          </a:xfrm>
          <a:prstGeom prst="line">
            <a:avLst/>
          </a:prstGeom>
          <a:noFill/>
          <a:ln w="9525">
            <a:solidFill>
              <a:schemeClr val="tx1"/>
            </a:solidFill>
            <a:round/>
            <a:headEnd/>
            <a:tailEnd type="triangle" w="med" len="med"/>
          </a:ln>
        </p:spPr>
        <p:txBody>
          <a:bodyPr/>
          <a:lstStyle/>
          <a:p>
            <a:endParaRPr lang="en-GB"/>
          </a:p>
        </p:txBody>
      </p:sp>
      <p:sp>
        <p:nvSpPr>
          <p:cNvPr id="52239" name="Line 22"/>
          <p:cNvSpPr>
            <a:spLocks noChangeShapeType="1"/>
          </p:cNvSpPr>
          <p:nvPr/>
        </p:nvSpPr>
        <p:spPr bwMode="auto">
          <a:xfrm flipH="1" flipV="1">
            <a:off x="4645025" y="5068888"/>
            <a:ext cx="1588" cy="509587"/>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GMC requirements for supporting information for revalidation</a:t>
            </a:r>
          </a:p>
        </p:txBody>
      </p:sp>
      <p:sp>
        <p:nvSpPr>
          <p:cNvPr id="53251"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fld id="{9C2F6262-B3DC-4B5F-8758-5C5E9D0A8AFD}" type="slidenum">
              <a:rPr lang="en-US" sz="1400">
                <a:solidFill>
                  <a:srgbClr val="0072C6"/>
                </a:solidFill>
              </a:rPr>
              <a:pPr/>
              <a:t>37</a:t>
            </a:fld>
            <a:endParaRPr lang="en-US" sz="1400">
              <a:solidFill>
                <a:srgbClr val="0072C6"/>
              </a:solidFill>
            </a:endParaRPr>
          </a:p>
        </p:txBody>
      </p:sp>
      <p:pic>
        <p:nvPicPr>
          <p:cNvPr id="53252" name="Picture 5"/>
          <p:cNvPicPr>
            <a:picLocks noChangeAspect="1" noChangeArrowheads="1"/>
          </p:cNvPicPr>
          <p:nvPr/>
        </p:nvPicPr>
        <p:blipFill>
          <a:blip r:embed="rId3" cstate="print"/>
          <a:srcRect/>
          <a:stretch>
            <a:fillRect/>
          </a:stretch>
        </p:blipFill>
        <p:spPr bwMode="auto">
          <a:xfrm>
            <a:off x="2700338" y="1773238"/>
            <a:ext cx="3152775"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GMC supporting information principles</a:t>
            </a:r>
          </a:p>
        </p:txBody>
      </p:sp>
      <p:sp>
        <p:nvSpPr>
          <p:cNvPr id="54275" name="Content Placeholder 3"/>
          <p:cNvSpPr>
            <a:spLocks noGrp="1"/>
          </p:cNvSpPr>
          <p:nvPr>
            <p:ph idx="1"/>
          </p:nvPr>
        </p:nvSpPr>
        <p:spPr/>
        <p:txBody>
          <a:bodyPr/>
          <a:lstStyle/>
          <a:p>
            <a:pPr marL="358775">
              <a:buFontTx/>
              <a:buChar char="•"/>
            </a:pPr>
            <a:endParaRPr lang="en-GB" smtClean="0"/>
          </a:p>
          <a:p>
            <a:pPr marL="358775">
              <a:buFontTx/>
              <a:buChar char="•"/>
            </a:pPr>
            <a:r>
              <a:rPr lang="en-GB" b="1" smtClean="0"/>
              <a:t>General information </a:t>
            </a:r>
            <a:r>
              <a:rPr lang="en-GB" smtClean="0"/>
              <a:t>– providing context about what you do in all aspects of your work</a:t>
            </a:r>
          </a:p>
          <a:p>
            <a:pPr marL="358775">
              <a:buFontTx/>
              <a:buChar char="•"/>
            </a:pPr>
            <a:r>
              <a:rPr lang="en-GB" b="1" smtClean="0"/>
              <a:t>Keeping up to date </a:t>
            </a:r>
            <a:r>
              <a:rPr lang="en-GB" smtClean="0"/>
              <a:t>– maintaining and enhancing the quality of your professional work</a:t>
            </a:r>
          </a:p>
          <a:p>
            <a:pPr marL="358775">
              <a:buFontTx/>
              <a:buChar char="•"/>
            </a:pPr>
            <a:r>
              <a:rPr lang="en-GB" b="1" smtClean="0"/>
              <a:t>Review of your practice </a:t>
            </a:r>
            <a:r>
              <a:rPr lang="en-GB" smtClean="0"/>
              <a:t>– evaluating the quality of your professional work </a:t>
            </a:r>
          </a:p>
          <a:p>
            <a:pPr marL="358775">
              <a:buFontTx/>
              <a:buChar char="•"/>
            </a:pPr>
            <a:r>
              <a:rPr lang="en-GB" b="1" smtClean="0"/>
              <a:t>Feedback on your practice </a:t>
            </a:r>
            <a:r>
              <a:rPr lang="en-GB" smtClean="0"/>
              <a:t>– how others perceive the quality of your professional work</a:t>
            </a:r>
          </a:p>
        </p:txBody>
      </p:sp>
      <p:sp>
        <p:nvSpPr>
          <p:cNvPr id="54276"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BCB6D0B2-0E73-4B00-883E-D05E844C5F8E}" type="slidenum">
              <a:rPr lang="en-US" sz="1400"/>
              <a:pPr eaLnBrk="0" hangingPunct="0"/>
              <a:t>38</a:t>
            </a:fld>
            <a:endParaRPr lang="en-US" sz="1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GMC supporting information requirements</a:t>
            </a:r>
          </a:p>
        </p:txBody>
      </p:sp>
      <p:sp>
        <p:nvSpPr>
          <p:cNvPr id="59395" name="Content Placeholder 3"/>
          <p:cNvSpPr>
            <a:spLocks noGrp="1"/>
          </p:cNvSpPr>
          <p:nvPr>
            <p:ph idx="1"/>
          </p:nvPr>
        </p:nvSpPr>
        <p:spPr>
          <a:xfrm>
            <a:off x="539750" y="1844675"/>
            <a:ext cx="8097838" cy="4181475"/>
          </a:xfrm>
        </p:spPr>
        <p:txBody>
          <a:bodyPr/>
          <a:lstStyle/>
          <a:p>
            <a:r>
              <a:rPr lang="en-GB" b="1" dirty="0" smtClean="0"/>
              <a:t>The GMC requires six types of supporting information:</a:t>
            </a:r>
          </a:p>
          <a:p>
            <a:endParaRPr lang="en-GB" b="1" dirty="0" smtClean="0"/>
          </a:p>
          <a:p>
            <a:pPr>
              <a:buFontTx/>
              <a:buAutoNum type="arabicPeriod"/>
            </a:pPr>
            <a:r>
              <a:rPr lang="en-GB" dirty="0" smtClean="0"/>
              <a:t>Continuing professional development</a:t>
            </a:r>
          </a:p>
          <a:p>
            <a:pPr>
              <a:buFontTx/>
              <a:buAutoNum type="arabicPeriod"/>
            </a:pPr>
            <a:r>
              <a:rPr lang="en-GB" dirty="0" smtClean="0"/>
              <a:t>Quality improvement activity</a:t>
            </a:r>
          </a:p>
          <a:p>
            <a:pPr>
              <a:buFontTx/>
              <a:buAutoNum type="arabicPeriod"/>
            </a:pPr>
            <a:r>
              <a:rPr lang="en-GB" dirty="0" smtClean="0"/>
              <a:t>Significant events</a:t>
            </a:r>
          </a:p>
          <a:p>
            <a:pPr>
              <a:buFontTx/>
              <a:buAutoNum type="arabicPeriod"/>
            </a:pPr>
            <a:r>
              <a:rPr lang="en-GB" dirty="0" smtClean="0"/>
              <a:t>Feedback from colleagues</a:t>
            </a:r>
          </a:p>
          <a:p>
            <a:pPr>
              <a:buFontTx/>
              <a:buAutoNum type="arabicPeriod"/>
            </a:pPr>
            <a:r>
              <a:rPr lang="en-GB" dirty="0" smtClean="0"/>
              <a:t>Feedback from patients (where applicable)</a:t>
            </a:r>
          </a:p>
          <a:p>
            <a:pPr>
              <a:buFontTx/>
              <a:buAutoNum type="arabicPeriod"/>
            </a:pPr>
            <a:r>
              <a:rPr lang="en-GB" dirty="0" smtClean="0"/>
              <a:t>Review of complaints and compliments</a:t>
            </a:r>
          </a:p>
          <a:p>
            <a:endParaRPr lang="en-GB" dirty="0" smtClean="0"/>
          </a:p>
        </p:txBody>
      </p:sp>
      <p:sp>
        <p:nvSpPr>
          <p:cNvPr id="55300"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2918B4FF-AA6E-432D-8104-1E7903CCFBB0}" type="slidenum">
              <a:rPr lang="en-US" sz="1400"/>
              <a:pPr eaLnBrk="0" hangingPunct="0"/>
              <a:t>39</a:t>
            </a:fld>
            <a:endParaRPr lang="en-US"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Who are you and why are you here?</a:t>
            </a:r>
          </a:p>
        </p:txBody>
      </p:sp>
      <p:sp>
        <p:nvSpPr>
          <p:cNvPr id="16387"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34FF6D0F-A5DF-4DEA-A73D-0A26ACD1042A}" type="slidenum">
              <a:rPr lang="en-US" sz="1400"/>
              <a:pPr eaLnBrk="0" hangingPunct="0"/>
              <a:t>4</a:t>
            </a:fld>
            <a:endParaRPr lang="en-US" sz="1400"/>
          </a:p>
        </p:txBody>
      </p:sp>
      <p:pic>
        <p:nvPicPr>
          <p:cNvPr id="16388" name="Content Placeholder 4"/>
          <p:cNvPicPr>
            <a:picLocks noGrp="1" noChangeAspect="1"/>
          </p:cNvPicPr>
          <p:nvPr>
            <p:ph idx="1"/>
          </p:nvPr>
        </p:nvPicPr>
        <p:blipFill>
          <a:blip r:embed="rId3" cstate="print"/>
          <a:srcRect/>
          <a:stretch>
            <a:fillRect/>
          </a:stretch>
        </p:blipFill>
        <p:spPr>
          <a:xfrm>
            <a:off x="1476375" y="1916113"/>
            <a:ext cx="5832475" cy="38766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Continuing professional development (CPD)</a:t>
            </a:r>
          </a:p>
        </p:txBody>
      </p:sp>
      <p:sp>
        <p:nvSpPr>
          <p:cNvPr id="60419" name="Content Placeholder 5"/>
          <p:cNvSpPr>
            <a:spLocks noGrp="1"/>
          </p:cNvSpPr>
          <p:nvPr>
            <p:ph idx="1"/>
          </p:nvPr>
        </p:nvSpPr>
        <p:spPr>
          <a:xfrm>
            <a:off x="539750" y="1708150"/>
            <a:ext cx="8097838" cy="4529138"/>
          </a:xfrm>
        </p:spPr>
        <p:txBody>
          <a:bodyPr/>
          <a:lstStyle/>
          <a:p>
            <a:pPr indent="0">
              <a:spcBef>
                <a:spcPts val="0"/>
              </a:spcBef>
              <a:defRPr/>
            </a:pPr>
            <a:r>
              <a:rPr lang="en-US" dirty="0" smtClean="0"/>
              <a:t>The GMC states: </a:t>
            </a:r>
            <a:r>
              <a:rPr lang="en-US" i="1" dirty="0" smtClean="0"/>
              <a:t>“There should be a discussion on CPD at each appraisal meeting” </a:t>
            </a:r>
            <a:endParaRPr lang="en-US" sz="2000" i="1" dirty="0" smtClean="0"/>
          </a:p>
          <a:p>
            <a:pPr marL="342900" indent="-342900">
              <a:spcBef>
                <a:spcPts val="0"/>
              </a:spcBef>
              <a:buFont typeface="Arial" pitchFamily="34" charset="0"/>
              <a:buChar char="•"/>
              <a:defRPr/>
            </a:pPr>
            <a:r>
              <a:rPr lang="en-US" sz="2000" dirty="0"/>
              <a:t>How do you keep up to </a:t>
            </a:r>
            <a:r>
              <a:rPr lang="en-US" sz="2000" dirty="0" smtClean="0"/>
              <a:t>date?</a:t>
            </a:r>
          </a:p>
          <a:p>
            <a:pPr marL="342900" indent="-342900">
              <a:spcBef>
                <a:spcPts val="0"/>
              </a:spcBef>
              <a:buFont typeface="Arial" pitchFamily="34" charset="0"/>
              <a:buChar char="•"/>
              <a:defRPr/>
            </a:pPr>
            <a:r>
              <a:rPr lang="en-US" sz="2000" dirty="0" smtClean="0"/>
              <a:t>How do you identify what you need to learn?</a:t>
            </a:r>
          </a:p>
          <a:p>
            <a:pPr marL="358775">
              <a:spcBef>
                <a:spcPts val="0"/>
              </a:spcBef>
              <a:buFont typeface="Arial" pitchFamily="34" charset="0"/>
              <a:buChar char="•"/>
              <a:defRPr/>
            </a:pPr>
            <a:r>
              <a:rPr lang="en-US" sz="2000" dirty="0" smtClean="0"/>
              <a:t>What have you reflected on in your learning this year? </a:t>
            </a:r>
          </a:p>
          <a:p>
            <a:pPr marL="358775">
              <a:spcBef>
                <a:spcPts val="0"/>
              </a:spcBef>
              <a:buFont typeface="Arial" pitchFamily="34" charset="0"/>
              <a:buChar char="•"/>
              <a:defRPr/>
            </a:pPr>
            <a:r>
              <a:rPr lang="en-US" sz="2000" dirty="0" smtClean="0"/>
              <a:t>What are the main things you have learned this year?</a:t>
            </a:r>
          </a:p>
          <a:p>
            <a:pPr marL="358775">
              <a:spcBef>
                <a:spcPts val="0"/>
              </a:spcBef>
              <a:buFont typeface="Arial" pitchFamily="34" charset="0"/>
              <a:buChar char="•"/>
              <a:defRPr/>
            </a:pPr>
            <a:r>
              <a:rPr lang="en-US" sz="2000" dirty="0" smtClean="0"/>
              <a:t>What changes have you made as a result of what you have learned?</a:t>
            </a:r>
          </a:p>
          <a:p>
            <a:pPr marL="358775">
              <a:spcBef>
                <a:spcPts val="0"/>
              </a:spcBef>
              <a:buFont typeface="Arial" pitchFamily="34" charset="0"/>
              <a:buChar char="•"/>
              <a:defRPr/>
            </a:pPr>
            <a:r>
              <a:rPr lang="en-US" sz="2000" dirty="0" smtClean="0"/>
              <a:t>How have you shared your learning with others?</a:t>
            </a:r>
          </a:p>
          <a:p>
            <a:pPr marL="358775">
              <a:spcBef>
                <a:spcPts val="0"/>
              </a:spcBef>
              <a:buFont typeface="Arial" pitchFamily="34" charset="0"/>
              <a:buChar char="•"/>
              <a:defRPr/>
            </a:pPr>
            <a:r>
              <a:rPr lang="en-US" sz="2000" dirty="0" smtClean="0"/>
              <a:t>How do you keep the recording of your CPD proportionate?</a:t>
            </a:r>
          </a:p>
          <a:p>
            <a:pPr marL="358775">
              <a:spcBef>
                <a:spcPts val="0"/>
              </a:spcBef>
              <a:buFont typeface="Arial" pitchFamily="34" charset="0"/>
              <a:buChar char="•"/>
              <a:defRPr/>
            </a:pPr>
            <a:endParaRPr lang="en-US" sz="2000" dirty="0" smtClean="0"/>
          </a:p>
          <a:p>
            <a:pPr indent="0" algn="r">
              <a:spcBef>
                <a:spcPts val="0"/>
              </a:spcBef>
              <a:defRPr/>
            </a:pPr>
            <a:r>
              <a:rPr lang="en-US" sz="1400" dirty="0" smtClean="0"/>
              <a:t>Quote taken from </a:t>
            </a:r>
            <a:r>
              <a:rPr lang="en-GB" sz="1400" i="1" dirty="0"/>
              <a:t>Supporting Information for appraisal and revalidation </a:t>
            </a:r>
            <a:r>
              <a:rPr lang="en-GB" sz="1400" dirty="0"/>
              <a:t>(GMC, 2012)</a:t>
            </a:r>
          </a:p>
          <a:p>
            <a:pPr marL="358775">
              <a:spcBef>
                <a:spcPts val="0"/>
              </a:spcBef>
              <a:buFont typeface="Arial" pitchFamily="34" charset="0"/>
              <a:buChar char="•"/>
              <a:defRPr/>
            </a:pPr>
            <a:endParaRPr lang="en-US" sz="2000" dirty="0" smtClean="0"/>
          </a:p>
        </p:txBody>
      </p:sp>
      <p:sp>
        <p:nvSpPr>
          <p:cNvPr id="5632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BDB9B3A4-7ED6-4569-BF37-0F07CA35372E}" type="slidenum">
              <a:rPr lang="en-US" sz="1400"/>
              <a:pPr eaLnBrk="0" hangingPunct="0"/>
              <a:t>40</a:t>
            </a:fld>
            <a:endParaRPr lang="en-US"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Think about the impact…</a:t>
            </a:r>
            <a:br>
              <a:rPr lang="en-GB" dirty="0" smtClean="0"/>
            </a:br>
            <a:r>
              <a:rPr lang="en-GB" dirty="0" smtClean="0"/>
              <a:t>…of what you learn on what you do</a:t>
            </a:r>
            <a:endParaRPr lang="en-GB" dirty="0"/>
          </a:p>
        </p:txBody>
      </p:sp>
      <p:sp>
        <p:nvSpPr>
          <p:cNvPr id="57347" name="Slide Number Placeholder 3"/>
          <p:cNvSpPr>
            <a:spLocks noGrp="1"/>
          </p:cNvSpPr>
          <p:nvPr>
            <p:ph type="sldNum" sz="quarter" idx="4294967295"/>
          </p:nvPr>
        </p:nvSpPr>
        <p:spPr bwMode="auto">
          <a:xfrm>
            <a:off x="1046163" y="6261100"/>
            <a:ext cx="8097837" cy="366713"/>
          </a:xfrm>
          <a:prstGeom prst="rect">
            <a:avLst/>
          </a:prstGeom>
          <a:noFill/>
          <a:ln>
            <a:miter lim="800000"/>
            <a:headEnd/>
            <a:tailEnd/>
          </a:ln>
        </p:spPr>
        <p:txBody>
          <a:bodyPr/>
          <a:lstStyle/>
          <a:p>
            <a:pPr eaLnBrk="0" hangingPunct="0"/>
            <a:fld id="{12CA528C-F0F8-4AA4-A2BF-A5846C45E3A9}" type="slidenum">
              <a:rPr lang="en-US"/>
              <a:pPr eaLnBrk="0" hangingPunct="0"/>
              <a:t>41</a:t>
            </a:fld>
            <a:endParaRPr lang="en-US"/>
          </a:p>
        </p:txBody>
      </p:sp>
      <p:pic>
        <p:nvPicPr>
          <p:cNvPr id="57348" name="Picture 4" descr="C:\Users\pottingerj\AppData\Local\Microsoft\Windows\Temporary Internet Files\Content.IE5\GI0V9Z52\MP900400015[1].jpg"/>
          <p:cNvPicPr>
            <a:picLocks noGrp="1" noChangeAspect="1" noChangeArrowheads="1"/>
          </p:cNvPicPr>
          <p:nvPr>
            <p:ph idx="1"/>
          </p:nvPr>
        </p:nvPicPr>
        <p:blipFill>
          <a:blip r:embed="rId3" cstate="print"/>
          <a:srcRect/>
          <a:stretch>
            <a:fillRect/>
          </a:stretch>
        </p:blipFill>
        <p:spPr>
          <a:xfrm>
            <a:off x="1403350" y="1687513"/>
            <a:ext cx="6613525" cy="4406900"/>
          </a:xfrm>
        </p:spPr>
      </p:pic>
      <p:sp>
        <p:nvSpPr>
          <p:cNvPr id="57349" name="TextBox 1"/>
          <p:cNvSpPr txBox="1">
            <a:spLocks noChangeArrowheads="1"/>
          </p:cNvSpPr>
          <p:nvPr/>
        </p:nvSpPr>
        <p:spPr bwMode="auto">
          <a:xfrm>
            <a:off x="2339975" y="2106613"/>
            <a:ext cx="1381125" cy="461962"/>
          </a:xfrm>
          <a:prstGeom prst="rect">
            <a:avLst/>
          </a:prstGeom>
          <a:noFill/>
          <a:ln w="9525">
            <a:noFill/>
            <a:miter lim="800000"/>
            <a:headEnd/>
            <a:tailEnd/>
          </a:ln>
        </p:spPr>
        <p:txBody>
          <a:bodyPr wrap="none">
            <a:spAutoFit/>
          </a:bodyPr>
          <a:lstStyle/>
          <a:p>
            <a:r>
              <a:rPr lang="en-GB" sz="2400" b="1">
                <a:solidFill>
                  <a:schemeClr val="bg1"/>
                </a:solidFill>
              </a:rPr>
              <a:t>Patients</a:t>
            </a:r>
          </a:p>
        </p:txBody>
      </p:sp>
      <p:sp>
        <p:nvSpPr>
          <p:cNvPr id="57350" name="TextBox 2"/>
          <p:cNvSpPr txBox="1">
            <a:spLocks noChangeArrowheads="1"/>
          </p:cNvSpPr>
          <p:nvPr/>
        </p:nvSpPr>
        <p:spPr bwMode="auto">
          <a:xfrm>
            <a:off x="5259388" y="2106613"/>
            <a:ext cx="1382712" cy="461962"/>
          </a:xfrm>
          <a:prstGeom prst="rect">
            <a:avLst/>
          </a:prstGeom>
          <a:noFill/>
          <a:ln w="9525">
            <a:noFill/>
            <a:miter lim="800000"/>
            <a:headEnd/>
            <a:tailEnd/>
          </a:ln>
        </p:spPr>
        <p:txBody>
          <a:bodyPr wrap="none">
            <a:spAutoFit/>
          </a:bodyPr>
          <a:lstStyle/>
          <a:p>
            <a:r>
              <a:rPr lang="en-GB" sz="2400" b="1">
                <a:solidFill>
                  <a:schemeClr val="bg1"/>
                </a:solidFill>
              </a:rPr>
              <a:t>Patients</a:t>
            </a:r>
          </a:p>
        </p:txBody>
      </p:sp>
      <p:sp>
        <p:nvSpPr>
          <p:cNvPr id="57351" name="Rectangle 3"/>
          <p:cNvSpPr>
            <a:spLocks noChangeArrowheads="1"/>
          </p:cNvSpPr>
          <p:nvPr/>
        </p:nvSpPr>
        <p:spPr bwMode="auto">
          <a:xfrm>
            <a:off x="2195513" y="4997450"/>
            <a:ext cx="1382712" cy="461963"/>
          </a:xfrm>
          <a:prstGeom prst="rect">
            <a:avLst/>
          </a:prstGeom>
          <a:noFill/>
          <a:ln w="9525">
            <a:noFill/>
            <a:miter lim="800000"/>
            <a:headEnd/>
            <a:tailEnd/>
          </a:ln>
        </p:spPr>
        <p:txBody>
          <a:bodyPr wrap="none">
            <a:spAutoFit/>
          </a:bodyPr>
          <a:lstStyle/>
          <a:p>
            <a:r>
              <a:rPr lang="en-GB" sz="2400" b="1">
                <a:solidFill>
                  <a:schemeClr val="bg1"/>
                </a:solidFill>
              </a:rPr>
              <a:t>Patients</a:t>
            </a:r>
          </a:p>
        </p:txBody>
      </p:sp>
      <p:sp>
        <p:nvSpPr>
          <p:cNvPr id="57352" name="Rectangle 4"/>
          <p:cNvSpPr>
            <a:spLocks noChangeArrowheads="1"/>
          </p:cNvSpPr>
          <p:nvPr/>
        </p:nvSpPr>
        <p:spPr bwMode="auto">
          <a:xfrm>
            <a:off x="1670050" y="3659188"/>
            <a:ext cx="1381125" cy="461962"/>
          </a:xfrm>
          <a:prstGeom prst="rect">
            <a:avLst/>
          </a:prstGeom>
          <a:noFill/>
          <a:ln w="9525">
            <a:noFill/>
            <a:miter lim="800000"/>
            <a:headEnd/>
            <a:tailEnd/>
          </a:ln>
        </p:spPr>
        <p:txBody>
          <a:bodyPr wrap="none">
            <a:spAutoFit/>
          </a:bodyPr>
          <a:lstStyle/>
          <a:p>
            <a:r>
              <a:rPr lang="en-GB" sz="2400" b="1">
                <a:solidFill>
                  <a:schemeClr val="bg1"/>
                </a:solidFill>
              </a:rPr>
              <a:t>Patients</a:t>
            </a:r>
          </a:p>
        </p:txBody>
      </p:sp>
      <p:sp>
        <p:nvSpPr>
          <p:cNvPr id="57353" name="TextBox 5"/>
          <p:cNvSpPr txBox="1">
            <a:spLocks noChangeArrowheads="1"/>
          </p:cNvSpPr>
          <p:nvPr/>
        </p:nvSpPr>
        <p:spPr bwMode="auto">
          <a:xfrm>
            <a:off x="6215063" y="3613150"/>
            <a:ext cx="1177925" cy="461963"/>
          </a:xfrm>
          <a:prstGeom prst="rect">
            <a:avLst/>
          </a:prstGeom>
          <a:noFill/>
          <a:ln w="9525">
            <a:noFill/>
            <a:miter lim="800000"/>
            <a:headEnd/>
            <a:tailEnd/>
          </a:ln>
        </p:spPr>
        <p:txBody>
          <a:bodyPr wrap="none">
            <a:spAutoFit/>
          </a:bodyPr>
          <a:lstStyle/>
          <a:p>
            <a:r>
              <a:rPr lang="en-GB" sz="2400" b="1">
                <a:solidFill>
                  <a:srgbClr val="FF0000"/>
                </a:solidFill>
              </a:rPr>
              <a:t>Doctor</a:t>
            </a:r>
          </a:p>
        </p:txBody>
      </p:sp>
      <p:sp>
        <p:nvSpPr>
          <p:cNvPr id="57354" name="TextBox 6"/>
          <p:cNvSpPr txBox="1">
            <a:spLocks noChangeArrowheads="1"/>
          </p:cNvSpPr>
          <p:nvPr/>
        </p:nvSpPr>
        <p:spPr bwMode="auto">
          <a:xfrm>
            <a:off x="5360988" y="5005388"/>
            <a:ext cx="1281112" cy="460375"/>
          </a:xfrm>
          <a:prstGeom prst="rect">
            <a:avLst/>
          </a:prstGeom>
          <a:noFill/>
          <a:ln w="9525">
            <a:noFill/>
            <a:miter lim="800000"/>
            <a:headEnd/>
            <a:tailEnd/>
          </a:ln>
        </p:spPr>
        <p:txBody>
          <a:bodyPr wrap="none">
            <a:spAutoFit/>
          </a:bodyPr>
          <a:lstStyle/>
          <a:p>
            <a:r>
              <a:rPr lang="en-GB" sz="2400" b="1">
                <a:solidFill>
                  <a:srgbClr val="FFFF00"/>
                </a:solidFill>
              </a:rPr>
              <a:t>Service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Quality improvement activity (QIA)</a:t>
            </a:r>
          </a:p>
        </p:txBody>
      </p:sp>
      <p:sp>
        <p:nvSpPr>
          <p:cNvPr id="58371" name="Content Placeholder 2"/>
          <p:cNvSpPr>
            <a:spLocks noGrp="1"/>
          </p:cNvSpPr>
          <p:nvPr>
            <p:ph idx="1"/>
          </p:nvPr>
        </p:nvSpPr>
        <p:spPr/>
        <p:txBody>
          <a:bodyPr/>
          <a:lstStyle/>
          <a:p>
            <a:r>
              <a:rPr lang="en-US" smtClean="0"/>
              <a:t>The GMC states: “</a:t>
            </a:r>
            <a:r>
              <a:rPr lang="en-US" i="1" smtClean="0"/>
              <a:t>Involvement in QIA is expected at least once every revalidation cycle; however, the extent and frequency will depend on the nature of the activity…you should discuss and agree the frequency of the QIA with your appraiser.”</a:t>
            </a:r>
          </a:p>
          <a:p>
            <a:r>
              <a:rPr lang="en-US" sz="2000" smtClean="0"/>
              <a:t>Your Quality Improvement Activity (QIA) should be relevant to your work</a:t>
            </a:r>
          </a:p>
          <a:p>
            <a:pPr marL="800100" lvl="1" indent="-342900">
              <a:buFont typeface="Arial" charset="0"/>
              <a:buChar char="•"/>
            </a:pPr>
            <a:r>
              <a:rPr lang="en-US" sz="2000" smtClean="0"/>
              <a:t>Clinical audit</a:t>
            </a:r>
          </a:p>
          <a:p>
            <a:pPr marL="800100" lvl="1" indent="-342900">
              <a:buFont typeface="Arial" charset="0"/>
              <a:buChar char="•"/>
            </a:pPr>
            <a:r>
              <a:rPr lang="en-US" sz="2000" smtClean="0"/>
              <a:t>Review of clinical outcomes</a:t>
            </a:r>
          </a:p>
          <a:p>
            <a:pPr marL="800100" lvl="1" indent="-342900">
              <a:buFont typeface="Arial" charset="0"/>
              <a:buChar char="•"/>
            </a:pPr>
            <a:r>
              <a:rPr lang="en-US" sz="2000" smtClean="0"/>
              <a:t>Case review or discussion – shared with a colleague(s)</a:t>
            </a:r>
          </a:p>
          <a:p>
            <a:pPr marL="800100" lvl="1" indent="-342900">
              <a:buFont typeface="Arial" charset="0"/>
              <a:buChar char="•"/>
            </a:pPr>
            <a:r>
              <a:rPr lang="en-US" sz="2000" smtClean="0"/>
              <a:t>Audit and monitor the effectiveness of a teaching programme</a:t>
            </a:r>
          </a:p>
          <a:p>
            <a:pPr marL="800100" lvl="1" indent="-342900">
              <a:buFont typeface="Arial" charset="0"/>
              <a:buChar char="•"/>
            </a:pPr>
            <a:r>
              <a:rPr lang="en-US" sz="2000" smtClean="0"/>
              <a:t>Evaluate the impact and effectiveness of…health policy</a:t>
            </a:r>
          </a:p>
        </p:txBody>
      </p:sp>
      <p:sp>
        <p:nvSpPr>
          <p:cNvPr id="58372"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ED5F461A-689A-4C93-8BAA-5FADDAF28DD1}" type="slidenum">
              <a:rPr lang="en-US" sz="1400"/>
              <a:pPr eaLnBrk="0" hangingPunct="0"/>
              <a:t>42</a:t>
            </a:fld>
            <a:endParaRPr lang="en-US" sz="1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
            </a:r>
            <a:br>
              <a:rPr lang="en-US" dirty="0" smtClean="0"/>
            </a:br>
            <a:r>
              <a:rPr lang="en-US" dirty="0" smtClean="0"/>
              <a:t>Significant events</a:t>
            </a:r>
          </a:p>
        </p:txBody>
      </p:sp>
      <p:sp>
        <p:nvSpPr>
          <p:cNvPr id="63491" name="Content Placeholder 2"/>
          <p:cNvSpPr>
            <a:spLocks noGrp="1"/>
          </p:cNvSpPr>
          <p:nvPr>
            <p:ph idx="1"/>
          </p:nvPr>
        </p:nvSpPr>
        <p:spPr/>
        <p:txBody>
          <a:bodyPr/>
          <a:lstStyle/>
          <a:p>
            <a:pPr indent="-360000">
              <a:spcBef>
                <a:spcPts val="0"/>
              </a:spcBef>
              <a:spcAft>
                <a:spcPts val="0"/>
              </a:spcAft>
              <a:defRPr/>
            </a:pPr>
            <a:r>
              <a:rPr lang="en-US" dirty="0"/>
              <a:t>The GMC states: </a:t>
            </a:r>
            <a:r>
              <a:rPr lang="en-US" dirty="0" smtClean="0"/>
              <a:t>“</a:t>
            </a:r>
            <a:r>
              <a:rPr lang="en-GB" i="1" dirty="0"/>
              <a:t>You should discuss significant events</a:t>
            </a:r>
          </a:p>
          <a:p>
            <a:pPr indent="-360000">
              <a:spcBef>
                <a:spcPts val="0"/>
              </a:spcBef>
              <a:spcAft>
                <a:spcPts val="0"/>
              </a:spcAft>
              <a:defRPr/>
            </a:pPr>
            <a:r>
              <a:rPr lang="en-GB" i="1" dirty="0"/>
              <a:t>involving you at appraisal with a particular emphasis on</a:t>
            </a:r>
          </a:p>
          <a:p>
            <a:pPr indent="-360000">
              <a:spcBef>
                <a:spcPts val="0"/>
              </a:spcBef>
              <a:spcAft>
                <a:spcPts val="0"/>
              </a:spcAft>
              <a:defRPr/>
            </a:pPr>
            <a:r>
              <a:rPr lang="en-GB" i="1" dirty="0"/>
              <a:t>those that have led to a specific change in practice or</a:t>
            </a:r>
          </a:p>
          <a:p>
            <a:pPr indent="-360000">
              <a:spcBef>
                <a:spcPts val="0"/>
              </a:spcBef>
              <a:spcAft>
                <a:spcPts val="0"/>
              </a:spcAft>
              <a:defRPr/>
            </a:pPr>
            <a:r>
              <a:rPr lang="en-GB" i="1" dirty="0"/>
              <a:t>demonstrate </a:t>
            </a:r>
            <a:r>
              <a:rPr lang="en-GB" i="1" dirty="0" smtClean="0"/>
              <a:t>learning”.</a:t>
            </a:r>
          </a:p>
          <a:p>
            <a:pPr indent="-360000">
              <a:spcBef>
                <a:spcPts val="0"/>
              </a:spcBef>
              <a:spcAft>
                <a:spcPts val="0"/>
              </a:spcAft>
              <a:defRPr/>
            </a:pPr>
            <a:endParaRPr lang="en-GB" i="1" dirty="0"/>
          </a:p>
          <a:p>
            <a:pPr marL="358775">
              <a:spcBef>
                <a:spcPts val="0"/>
              </a:spcBef>
              <a:buFont typeface="Arial" pitchFamily="34" charset="0"/>
              <a:buChar char="•"/>
              <a:defRPr/>
            </a:pPr>
            <a:r>
              <a:rPr lang="en-GB" sz="2000" dirty="0" smtClean="0"/>
              <a:t>A GMC significant event is any “unintended or unexpected event, which could or did lead to harm of one or more patients”</a:t>
            </a:r>
          </a:p>
          <a:p>
            <a:pPr marL="358775">
              <a:spcBef>
                <a:spcPts val="0"/>
              </a:spcBef>
              <a:buFont typeface="Arial" pitchFamily="34" charset="0"/>
              <a:buChar char="•"/>
              <a:defRPr/>
            </a:pPr>
            <a:r>
              <a:rPr lang="en-GB" sz="2000" dirty="0" smtClean="0"/>
              <a:t>Please ensure you are familiar with your organisation's local processes and agreed thresholds for recording incidents</a:t>
            </a:r>
          </a:p>
          <a:p>
            <a:pPr marL="358775">
              <a:spcBef>
                <a:spcPts val="0"/>
              </a:spcBef>
              <a:buFont typeface="Arial" pitchFamily="34" charset="0"/>
              <a:buChar char="•"/>
              <a:defRPr/>
            </a:pPr>
            <a:r>
              <a:rPr lang="en-GB" sz="2000" dirty="0" smtClean="0"/>
              <a:t>All such significant events involving you should be discussed at appraisal - or a statement made that there have been none </a:t>
            </a:r>
          </a:p>
          <a:p>
            <a:pPr marL="358775">
              <a:spcBef>
                <a:spcPts val="0"/>
              </a:spcBef>
              <a:buFont typeface="Arial" pitchFamily="34" charset="0"/>
              <a:buChar char="•"/>
              <a:defRPr/>
            </a:pPr>
            <a:r>
              <a:rPr lang="en-GB" sz="2000" dirty="0" smtClean="0"/>
              <a:t>Other ‘significant events’ may be quality improvement activities</a:t>
            </a:r>
          </a:p>
        </p:txBody>
      </p:sp>
      <p:sp>
        <p:nvSpPr>
          <p:cNvPr id="59396"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40D1E8BB-F98C-40D9-9FBF-69BA4974301C}" type="slidenum">
              <a:rPr lang="en-US" sz="1400"/>
              <a:pPr eaLnBrk="0" hangingPunct="0"/>
              <a:t>43</a:t>
            </a:fld>
            <a:endParaRPr lang="en-US" sz="1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a:t>Colleague </a:t>
            </a:r>
            <a:r>
              <a:rPr lang="en-GB" dirty="0" smtClean="0"/>
              <a:t>and Patient feedback</a:t>
            </a:r>
          </a:p>
        </p:txBody>
      </p:sp>
      <p:sp>
        <p:nvSpPr>
          <p:cNvPr id="65539" name="Content Placeholder 2"/>
          <p:cNvSpPr>
            <a:spLocks noGrp="1"/>
          </p:cNvSpPr>
          <p:nvPr>
            <p:ph idx="1"/>
          </p:nvPr>
        </p:nvSpPr>
        <p:spPr/>
        <p:txBody>
          <a:bodyPr/>
          <a:lstStyle/>
          <a:p>
            <a:pPr indent="0">
              <a:spcBef>
                <a:spcPts val="0"/>
              </a:spcBef>
              <a:defRPr/>
            </a:pPr>
            <a:r>
              <a:rPr lang="en-US" dirty="0"/>
              <a:t>The GMC states: </a:t>
            </a:r>
            <a:r>
              <a:rPr lang="en-US" i="1" dirty="0"/>
              <a:t>“ Feedback </a:t>
            </a:r>
            <a:r>
              <a:rPr lang="en-US" i="1" dirty="0" smtClean="0"/>
              <a:t>should be formally sought at least once per revalidation cycle, normally every five-years.” </a:t>
            </a:r>
            <a:r>
              <a:rPr lang="en-US" sz="2000" dirty="0" smtClean="0"/>
              <a:t>(and will always be needed by the revalidation recommendation year)</a:t>
            </a:r>
          </a:p>
          <a:p>
            <a:pPr marL="358775">
              <a:spcBef>
                <a:spcPts val="0"/>
              </a:spcBef>
              <a:buFont typeface="Arial" pitchFamily="34" charset="0"/>
              <a:buChar char="•"/>
              <a:defRPr/>
            </a:pPr>
            <a:r>
              <a:rPr lang="en-US" sz="2000" dirty="0" smtClean="0"/>
              <a:t>You should seek feedback from colleagues and patients and review and act upon that feedback where appropriate</a:t>
            </a:r>
          </a:p>
          <a:p>
            <a:pPr marL="358775">
              <a:spcBef>
                <a:spcPts val="0"/>
              </a:spcBef>
              <a:buFont typeface="Arial" pitchFamily="34" charset="0"/>
              <a:buChar char="•"/>
              <a:defRPr/>
            </a:pPr>
            <a:r>
              <a:rPr lang="en-US" sz="2000" dirty="0" smtClean="0"/>
              <a:t>Feedback will usually be collected using standard questionnaires that comply with GMC guidance</a:t>
            </a:r>
          </a:p>
          <a:p>
            <a:pPr marL="358775">
              <a:spcBef>
                <a:spcPts val="0"/>
              </a:spcBef>
              <a:buFont typeface="Arial" pitchFamily="34" charset="0"/>
              <a:buChar char="•"/>
              <a:defRPr/>
            </a:pPr>
            <a:r>
              <a:rPr lang="en-US" sz="2000" dirty="0" smtClean="0"/>
              <a:t>The questionnaire must be administered independently of the doctor and the appraiser</a:t>
            </a:r>
          </a:p>
          <a:p>
            <a:pPr marL="358775">
              <a:spcBef>
                <a:spcPts val="0"/>
              </a:spcBef>
              <a:buFont typeface="Arial" pitchFamily="34" charset="0"/>
              <a:buChar char="•"/>
              <a:defRPr/>
            </a:pPr>
            <a:r>
              <a:rPr lang="en-US" sz="2000" dirty="0" smtClean="0"/>
              <a:t>Discussion during the appraisal should highlight areas of good performance and identify areas for further development</a:t>
            </a:r>
          </a:p>
        </p:txBody>
      </p:sp>
      <p:sp>
        <p:nvSpPr>
          <p:cNvPr id="60420"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AFDEBD45-9CF3-4242-B036-60BCFC3AFF51}" type="slidenum">
              <a:rPr lang="en-US" sz="1400"/>
              <a:pPr eaLnBrk="0" hangingPunct="0"/>
              <a:t>44</a:t>
            </a:fld>
            <a:endParaRPr lang="en-US" sz="1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Review of complaints and compliments</a:t>
            </a:r>
          </a:p>
        </p:txBody>
      </p:sp>
      <p:sp>
        <p:nvSpPr>
          <p:cNvPr id="64515" name="Content Placeholder 2"/>
          <p:cNvSpPr>
            <a:spLocks noGrp="1"/>
          </p:cNvSpPr>
          <p:nvPr>
            <p:ph idx="1"/>
          </p:nvPr>
        </p:nvSpPr>
        <p:spPr>
          <a:xfrm>
            <a:off x="611188" y="1708150"/>
            <a:ext cx="8026400" cy="4457700"/>
          </a:xfrm>
        </p:spPr>
        <p:txBody>
          <a:bodyPr/>
          <a:lstStyle/>
          <a:p>
            <a:pPr indent="-360000">
              <a:spcBef>
                <a:spcPts val="0"/>
              </a:spcBef>
              <a:defRPr/>
            </a:pPr>
            <a:r>
              <a:rPr lang="en-US" dirty="0"/>
              <a:t>The GMC states: </a:t>
            </a:r>
            <a:r>
              <a:rPr lang="en-US" i="1" dirty="0" smtClean="0"/>
              <a:t>“A complaint is a formal expression of dissatisfaction or grievance…You should discuss any change in your practice that you have made as a result of any complaints or compliments you have received since your last appraisal”.</a:t>
            </a:r>
            <a:r>
              <a:rPr lang="en-GB" i="1" dirty="0" smtClean="0"/>
              <a:t> </a:t>
            </a:r>
          </a:p>
          <a:p>
            <a:pPr marL="342900" indent="-342900">
              <a:spcBef>
                <a:spcPts val="0"/>
              </a:spcBef>
              <a:buFont typeface="Arial" pitchFamily="34" charset="0"/>
              <a:buChar char="•"/>
              <a:defRPr/>
            </a:pPr>
            <a:r>
              <a:rPr lang="en-US" sz="2000" dirty="0" smtClean="0"/>
              <a:t>Complaints and compliments should be seen as another type of feedback</a:t>
            </a:r>
          </a:p>
          <a:p>
            <a:pPr marL="342900" indent="-342900">
              <a:spcBef>
                <a:spcPts val="0"/>
              </a:spcBef>
              <a:buFont typeface="Arial" pitchFamily="34" charset="0"/>
              <a:buChar char="•"/>
              <a:defRPr/>
            </a:pPr>
            <a:r>
              <a:rPr lang="en-US" sz="2000" dirty="0" smtClean="0"/>
              <a:t>It is how you dealt with the complaint rather than the number that should be the focus of discussion in the appraisal</a:t>
            </a:r>
          </a:p>
          <a:p>
            <a:pPr marL="342900" indent="-342900">
              <a:spcBef>
                <a:spcPts val="0"/>
              </a:spcBef>
              <a:buFont typeface="Arial" pitchFamily="34" charset="0"/>
              <a:buChar char="•"/>
              <a:defRPr/>
            </a:pPr>
            <a:r>
              <a:rPr lang="en-US" sz="2000" dirty="0" smtClean="0"/>
              <a:t>You will be required to make a statement that there have been no complaints about you or your team in a given appraisal period if there have not been any</a:t>
            </a:r>
          </a:p>
        </p:txBody>
      </p:sp>
      <p:sp>
        <p:nvSpPr>
          <p:cNvPr id="6144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E0657D29-14F7-4FD4-A103-E04284A9A22E}" type="slidenum">
              <a:rPr lang="en-US" sz="1400"/>
              <a:pPr eaLnBrk="0" hangingPunct="0"/>
              <a:t>45</a:t>
            </a:fld>
            <a:endParaRPr lang="en-US" sz="1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Supporting information scenarios</a:t>
            </a:r>
          </a:p>
        </p:txBody>
      </p:sp>
      <p:sp>
        <p:nvSpPr>
          <p:cNvPr id="66563" name="Content Placeholder 2"/>
          <p:cNvSpPr>
            <a:spLocks noGrp="1"/>
          </p:cNvSpPr>
          <p:nvPr>
            <p:ph idx="1"/>
          </p:nvPr>
        </p:nvSpPr>
        <p:spPr/>
        <p:txBody>
          <a:bodyPr/>
          <a:lstStyle/>
          <a:p>
            <a:pPr indent="0">
              <a:spcBef>
                <a:spcPts val="0"/>
              </a:spcBef>
              <a:defRPr/>
            </a:pPr>
            <a:r>
              <a:rPr lang="en-US" b="1" dirty="0" smtClean="0"/>
              <a:t>Exercise:</a:t>
            </a:r>
          </a:p>
          <a:p>
            <a:pPr marL="358775">
              <a:spcBef>
                <a:spcPts val="0"/>
              </a:spcBef>
              <a:buFont typeface="Arial" pitchFamily="34" charset="0"/>
              <a:buChar char="•"/>
              <a:defRPr/>
            </a:pPr>
            <a:r>
              <a:rPr lang="en-US" dirty="0" smtClean="0"/>
              <a:t>Look at the supporting information scenarios given.</a:t>
            </a:r>
          </a:p>
          <a:p>
            <a:pPr marL="358775">
              <a:spcBef>
                <a:spcPts val="0"/>
              </a:spcBef>
              <a:buFont typeface="Arial" pitchFamily="34" charset="0"/>
              <a:buChar char="•"/>
              <a:defRPr/>
            </a:pPr>
            <a:r>
              <a:rPr lang="en-US" dirty="0"/>
              <a:t>C</a:t>
            </a:r>
            <a:r>
              <a:rPr lang="en-US" dirty="0" smtClean="0"/>
              <a:t>onsider the decision point and decide on your course of action. Write it down.</a:t>
            </a:r>
          </a:p>
          <a:p>
            <a:pPr marL="358775">
              <a:spcBef>
                <a:spcPts val="0"/>
              </a:spcBef>
              <a:buFont typeface="Arial" pitchFamily="34" charset="0"/>
              <a:buChar char="•"/>
              <a:defRPr/>
            </a:pPr>
            <a:r>
              <a:rPr lang="en-US" dirty="0" smtClean="0"/>
              <a:t>Review your answers with the supporting information algorithm and teaching points as an aide memoire and discuss with the person next to you.</a:t>
            </a:r>
          </a:p>
          <a:p>
            <a:pPr marL="358775">
              <a:spcBef>
                <a:spcPts val="0"/>
              </a:spcBef>
              <a:buFont typeface="Arial" pitchFamily="34" charset="0"/>
              <a:buChar char="•"/>
              <a:defRPr/>
            </a:pPr>
            <a:r>
              <a:rPr lang="en-US" dirty="0" smtClean="0"/>
              <a:t>Share your answers with the group.</a:t>
            </a:r>
          </a:p>
          <a:p>
            <a:pPr indent="-360000">
              <a:spcBef>
                <a:spcPts val="0"/>
              </a:spcBef>
              <a:defRPr/>
            </a:pPr>
            <a:endParaRPr lang="en-US" dirty="0" smtClean="0"/>
          </a:p>
        </p:txBody>
      </p:sp>
      <p:sp>
        <p:nvSpPr>
          <p:cNvPr id="62468"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2AE321BC-42C5-4E60-A2FF-8EEB2453545B}" type="slidenum">
              <a:rPr lang="en-US" sz="1400"/>
              <a:pPr eaLnBrk="0" hangingPunct="0"/>
              <a:t>46</a:t>
            </a:fld>
            <a:endParaRPr lang="en-US" sz="1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Outputs of appraisal</a:t>
            </a:r>
          </a:p>
        </p:txBody>
      </p:sp>
      <p:sp>
        <p:nvSpPr>
          <p:cNvPr id="63491"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fld id="{15618425-F201-4C30-8965-1656BD8B0CD4}" type="slidenum">
              <a:rPr lang="en-US" sz="1400">
                <a:solidFill>
                  <a:srgbClr val="0072C6"/>
                </a:solidFill>
              </a:rPr>
              <a:pPr/>
              <a:t>47</a:t>
            </a:fld>
            <a:endParaRPr lang="en-US" sz="1400">
              <a:solidFill>
                <a:srgbClr val="0072C6"/>
              </a:solidFill>
            </a:endParaRPr>
          </a:p>
        </p:txBody>
      </p:sp>
      <p:pic>
        <p:nvPicPr>
          <p:cNvPr id="63492" name="Picture 3"/>
          <p:cNvPicPr>
            <a:picLocks noChangeAspect="1" noChangeArrowheads="1"/>
          </p:cNvPicPr>
          <p:nvPr/>
        </p:nvPicPr>
        <p:blipFill>
          <a:blip r:embed="rId3" cstate="print"/>
          <a:srcRect/>
          <a:stretch>
            <a:fillRect/>
          </a:stretch>
        </p:blipFill>
        <p:spPr bwMode="auto">
          <a:xfrm>
            <a:off x="5076825" y="1628775"/>
            <a:ext cx="3095625" cy="4389438"/>
          </a:xfrm>
          <a:prstGeom prst="rect">
            <a:avLst/>
          </a:prstGeom>
          <a:noFill/>
          <a:ln w="9525">
            <a:noFill/>
            <a:miter lim="800000"/>
            <a:headEnd/>
            <a:tailEnd/>
          </a:ln>
        </p:spPr>
      </p:pic>
      <p:pic>
        <p:nvPicPr>
          <p:cNvPr id="63493" name="Picture 2"/>
          <p:cNvPicPr>
            <a:picLocks noGrp="1" noChangeAspect="1" noChangeArrowheads="1"/>
          </p:cNvPicPr>
          <p:nvPr>
            <p:ph idx="1"/>
          </p:nvPr>
        </p:nvPicPr>
        <p:blipFill>
          <a:blip r:embed="rId4" cstate="print"/>
          <a:srcRect/>
          <a:stretch>
            <a:fillRect/>
          </a:stretch>
        </p:blipFill>
        <p:spPr>
          <a:xfrm>
            <a:off x="1331913" y="1628775"/>
            <a:ext cx="3067050" cy="4333875"/>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
            </a:r>
            <a:br>
              <a:rPr lang="en-US" dirty="0" smtClean="0"/>
            </a:br>
            <a:r>
              <a:rPr lang="en-US" dirty="0" smtClean="0"/>
              <a:t>Outputs of appraisal:</a:t>
            </a:r>
            <a:br>
              <a:rPr lang="en-US" dirty="0" smtClean="0"/>
            </a:br>
            <a:r>
              <a:rPr lang="en-US" dirty="0" smtClean="0"/>
              <a:t>statements one and two</a:t>
            </a:r>
          </a:p>
        </p:txBody>
      </p:sp>
      <p:sp>
        <p:nvSpPr>
          <p:cNvPr id="67587" name="Rectangle 3"/>
          <p:cNvSpPr>
            <a:spLocks noGrp="1" noChangeArrowheads="1"/>
          </p:cNvSpPr>
          <p:nvPr>
            <p:ph type="body" idx="1"/>
          </p:nvPr>
        </p:nvSpPr>
        <p:spPr/>
        <p:txBody>
          <a:bodyPr/>
          <a:lstStyle/>
          <a:p>
            <a:pPr marL="542925" indent="-542925">
              <a:buFontTx/>
              <a:buAutoNum type="arabicPeriod"/>
            </a:pPr>
            <a:r>
              <a:rPr lang="en-GB" smtClean="0"/>
              <a:t>An appraisal has taken place that reflects the whole of a doctor’s scope of work and addresses the principles and values set out in </a:t>
            </a:r>
            <a:r>
              <a:rPr lang="en-GB" i="1" smtClean="0"/>
              <a:t>Good Medical Practice</a:t>
            </a:r>
            <a:r>
              <a:rPr lang="en-GB" smtClean="0"/>
              <a:t>.</a:t>
            </a:r>
          </a:p>
          <a:p>
            <a:pPr marL="542925" indent="-542925"/>
            <a:r>
              <a:rPr lang="en-GB" smtClean="0"/>
              <a:t>					Agree/Disagree</a:t>
            </a:r>
          </a:p>
          <a:p>
            <a:pPr marL="542925" indent="-542925"/>
            <a:endParaRPr lang="en-GB" smtClean="0"/>
          </a:p>
          <a:p>
            <a:pPr marL="542925" indent="-542925"/>
            <a:r>
              <a:rPr lang="en-GB" smtClean="0"/>
              <a:t>2.	Appropriate supporting information has been presented in accordance with the </a:t>
            </a:r>
            <a:r>
              <a:rPr lang="en-GB" i="1" smtClean="0"/>
              <a:t>Good Medical Practice Framework for Appraisal and Revalidation </a:t>
            </a:r>
            <a:r>
              <a:rPr lang="en-GB" smtClean="0"/>
              <a:t>and this reflects the nature and scope of the doctor’s work.</a:t>
            </a:r>
          </a:p>
          <a:p>
            <a:pPr marL="542925" indent="-542925"/>
            <a:r>
              <a:rPr lang="en-GB" smtClean="0"/>
              <a:t>					Agree/Disagree</a:t>
            </a:r>
          </a:p>
          <a:p>
            <a:pPr marL="542925" indent="-542925"/>
            <a:endParaRPr lang="en-GB" smtClean="0"/>
          </a:p>
        </p:txBody>
      </p:sp>
      <p:sp>
        <p:nvSpPr>
          <p:cNvPr id="64516"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454802A5-BB6F-4FD0-A2EF-2B52EB7494D2}" type="slidenum">
              <a:rPr lang="en-US" sz="1400"/>
              <a:pPr eaLnBrk="0" hangingPunct="0"/>
              <a:t>48</a:t>
            </a:fld>
            <a:endParaRPr lang="en-US" sz="1400"/>
          </a:p>
        </p:txBody>
      </p:sp>
      <p:sp>
        <p:nvSpPr>
          <p:cNvPr id="64517" name="Rectangle 14"/>
          <p:cNvSpPr>
            <a:spLocks noChangeArrowheads="1"/>
          </p:cNvSpPr>
          <p:nvPr/>
        </p:nvSpPr>
        <p:spPr bwMode="auto">
          <a:xfrm>
            <a:off x="5003800" y="3429000"/>
            <a:ext cx="3635375" cy="3168650"/>
          </a:xfrm>
          <a:prstGeom prst="rect">
            <a:avLst/>
          </a:prstGeom>
          <a:noFill/>
          <a:ln w="9525">
            <a:noFill/>
            <a:miter lim="800000"/>
            <a:headEnd/>
            <a:tailEnd/>
          </a:ln>
        </p:spPr>
        <p:txBody>
          <a:bodyPr lIns="0" tIns="0" rIns="0" bIns="0"/>
          <a:lstStyle/>
          <a:p>
            <a:pPr eaLnBrk="0" hangingPunct="0">
              <a:lnSpc>
                <a:spcPct val="90000"/>
              </a:lnSpc>
              <a:buFontTx/>
              <a:buChar char="•"/>
            </a:pPr>
            <a:endParaRPr lang="en-GB" sz="1400" i="1">
              <a:solidFill>
                <a:srgbClr val="FFFFFF"/>
              </a:solidFill>
              <a:latin typeface="Calibri"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
            </a:r>
            <a:br>
              <a:rPr lang="en-US" dirty="0" smtClean="0"/>
            </a:br>
            <a:r>
              <a:rPr lang="en-US" dirty="0" smtClean="0"/>
              <a:t>Outputs of appraisal:</a:t>
            </a:r>
            <a:br>
              <a:rPr lang="en-US" dirty="0" smtClean="0"/>
            </a:br>
            <a:r>
              <a:rPr lang="en-US" dirty="0" smtClean="0"/>
              <a:t>statements three and four</a:t>
            </a:r>
          </a:p>
        </p:txBody>
      </p:sp>
      <p:sp>
        <p:nvSpPr>
          <p:cNvPr id="68611" name="Rectangle 3"/>
          <p:cNvSpPr>
            <a:spLocks noGrp="1" noChangeArrowheads="1"/>
          </p:cNvSpPr>
          <p:nvPr>
            <p:ph type="body" idx="1"/>
          </p:nvPr>
        </p:nvSpPr>
        <p:spPr/>
        <p:txBody>
          <a:bodyPr/>
          <a:lstStyle/>
          <a:p>
            <a:pPr marL="541338" indent="-541338">
              <a:buFontTx/>
              <a:buAutoNum type="arabicPeriod" startAt="3"/>
              <a:tabLst>
                <a:tab pos="182563" algn="l"/>
              </a:tabLst>
            </a:pPr>
            <a:r>
              <a:rPr lang="en-GB" smtClean="0"/>
              <a:t>A review that demonstrates progress against last year’s personal development plan has taken place.</a:t>
            </a:r>
          </a:p>
          <a:p>
            <a:pPr marL="541338" indent="-541338">
              <a:tabLst>
                <a:tab pos="182563" algn="l"/>
              </a:tabLst>
            </a:pPr>
            <a:r>
              <a:rPr lang="en-GB" smtClean="0"/>
              <a:t>					Agree/Disagree</a:t>
            </a:r>
          </a:p>
          <a:p>
            <a:pPr marL="541338" indent="-541338">
              <a:tabLst>
                <a:tab pos="182563" algn="l"/>
              </a:tabLst>
            </a:pPr>
            <a:endParaRPr lang="en-GB" smtClean="0"/>
          </a:p>
          <a:p>
            <a:pPr marL="541338" indent="-541338">
              <a:buFontTx/>
              <a:buAutoNum type="arabicPeriod" startAt="4"/>
              <a:tabLst>
                <a:tab pos="182563" algn="l"/>
              </a:tabLst>
            </a:pPr>
            <a:r>
              <a:rPr lang="en-GB" smtClean="0"/>
              <a:t>An agreement has been reached with the doctor about a new personal development plan and any associated actions for the coming year.</a:t>
            </a:r>
          </a:p>
          <a:p>
            <a:pPr marL="541338" indent="-541338">
              <a:tabLst>
                <a:tab pos="182563" algn="l"/>
              </a:tabLst>
            </a:pPr>
            <a:r>
              <a:rPr lang="en-GB" smtClean="0"/>
              <a:t>					Agree/Disagree</a:t>
            </a:r>
          </a:p>
        </p:txBody>
      </p:sp>
      <p:sp>
        <p:nvSpPr>
          <p:cNvPr id="65540"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103470A5-8FF5-4875-B0F2-79006D9FD79C}" type="slidenum">
              <a:rPr lang="en-US" sz="1400"/>
              <a:pPr eaLnBrk="0" hangingPunct="0"/>
              <a:t>49</a:t>
            </a:fld>
            <a:endParaRPr lang="en-US" sz="1400"/>
          </a:p>
        </p:txBody>
      </p:sp>
      <p:sp>
        <p:nvSpPr>
          <p:cNvPr id="65541" name="Rectangle 14"/>
          <p:cNvSpPr>
            <a:spLocks noChangeArrowheads="1"/>
          </p:cNvSpPr>
          <p:nvPr/>
        </p:nvSpPr>
        <p:spPr bwMode="auto">
          <a:xfrm>
            <a:off x="5003800" y="3429000"/>
            <a:ext cx="3635375" cy="3168650"/>
          </a:xfrm>
          <a:prstGeom prst="rect">
            <a:avLst/>
          </a:prstGeom>
          <a:noFill/>
          <a:ln w="9525">
            <a:noFill/>
            <a:miter lim="800000"/>
            <a:headEnd/>
            <a:tailEnd/>
          </a:ln>
        </p:spPr>
        <p:txBody>
          <a:bodyPr lIns="0" tIns="0" rIns="0" bIns="0"/>
          <a:lstStyle/>
          <a:p>
            <a:pPr eaLnBrk="0" hangingPunct="0">
              <a:lnSpc>
                <a:spcPct val="90000"/>
              </a:lnSpc>
              <a:buFontTx/>
              <a:buChar char="•"/>
            </a:pPr>
            <a:endParaRPr lang="en-GB" sz="1400" i="1">
              <a:solidFill>
                <a:srgbClr val="FFFFFF"/>
              </a:solidFill>
              <a:latin typeface="Calibri"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Aims and objectives</a:t>
            </a:r>
            <a:endParaRPr lang="en-US" dirty="0" smtClean="0"/>
          </a:p>
        </p:txBody>
      </p:sp>
      <p:sp>
        <p:nvSpPr>
          <p:cNvPr id="21507" name="Content Placeholder 2"/>
          <p:cNvSpPr>
            <a:spLocks noGrp="1"/>
          </p:cNvSpPr>
          <p:nvPr>
            <p:ph idx="1"/>
          </p:nvPr>
        </p:nvSpPr>
        <p:spPr>
          <a:xfrm>
            <a:off x="539750" y="1916832"/>
            <a:ext cx="8097838" cy="4109318"/>
          </a:xfrm>
        </p:spPr>
        <p:txBody>
          <a:bodyPr/>
          <a:lstStyle/>
          <a:p>
            <a:pPr indent="-360000">
              <a:spcBef>
                <a:spcPts val="0"/>
              </a:spcBef>
              <a:defRPr/>
            </a:pPr>
            <a:r>
              <a:rPr lang="en-GB" dirty="0" smtClean="0"/>
              <a:t>By engaging with this training, you will be:</a:t>
            </a:r>
          </a:p>
          <a:p>
            <a:pPr marL="342900" indent="-342900">
              <a:spcBef>
                <a:spcPts val="0"/>
              </a:spcBef>
              <a:buFont typeface="Arial" pitchFamily="34" charset="0"/>
              <a:buChar char="•"/>
              <a:defRPr/>
            </a:pPr>
            <a:r>
              <a:rPr lang="en-GB" dirty="0"/>
              <a:t>f</a:t>
            </a:r>
            <a:r>
              <a:rPr lang="en-GB" dirty="0" smtClean="0"/>
              <a:t>amiliar with the principles and processes underpinning medical appraisal for revalidation</a:t>
            </a:r>
          </a:p>
          <a:p>
            <a:pPr marL="342900" indent="-342900">
              <a:spcBef>
                <a:spcPts val="0"/>
              </a:spcBef>
              <a:buFont typeface="Arial" pitchFamily="34" charset="0"/>
              <a:buChar char="•"/>
              <a:defRPr/>
            </a:pPr>
            <a:r>
              <a:rPr lang="en-GB" dirty="0" smtClean="0"/>
              <a:t>able to apply the key principles consistently</a:t>
            </a:r>
          </a:p>
          <a:p>
            <a:pPr marL="342900" indent="-342900">
              <a:spcBef>
                <a:spcPts val="0"/>
              </a:spcBef>
              <a:buFont typeface="Arial" pitchFamily="34" charset="0"/>
              <a:buChar char="•"/>
              <a:defRPr/>
            </a:pPr>
            <a:r>
              <a:rPr lang="en-GB" dirty="0" smtClean="0"/>
              <a:t>able to demonstrate that you have the core competencies required to be a medical appraiser</a:t>
            </a:r>
          </a:p>
          <a:p>
            <a:pPr marL="342900" indent="-342900">
              <a:spcBef>
                <a:spcPts val="0"/>
              </a:spcBef>
              <a:buFont typeface="Arial" pitchFamily="34" charset="0"/>
              <a:buChar char="•"/>
              <a:defRPr/>
            </a:pPr>
            <a:r>
              <a:rPr lang="en-GB" dirty="0" smtClean="0"/>
              <a:t>confident </a:t>
            </a:r>
            <a:r>
              <a:rPr lang="en-GB" dirty="0"/>
              <a:t>about your own skills in delivering and writing up  an effective medical appraisal for revalidation for a colleague</a:t>
            </a:r>
          </a:p>
          <a:p>
            <a:pPr marL="342900" indent="-342900">
              <a:spcBef>
                <a:spcPts val="0"/>
              </a:spcBef>
              <a:buFont typeface="Arial" pitchFamily="34" charset="0"/>
              <a:buChar char="•"/>
              <a:defRPr/>
            </a:pPr>
            <a:endParaRPr lang="en-GB" dirty="0" smtClean="0"/>
          </a:p>
        </p:txBody>
      </p:sp>
      <p:sp>
        <p:nvSpPr>
          <p:cNvPr id="17412"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C1CABB4A-98EA-409C-BF3A-7E6766DCF297}" type="slidenum">
              <a:rPr lang="en-US" sz="1400"/>
              <a:pPr eaLnBrk="0" hangingPunct="0"/>
              <a:t>5</a:t>
            </a:fld>
            <a:endParaRPr lang="en-US" sz="1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
            </a:r>
            <a:br>
              <a:rPr lang="en-US" dirty="0" smtClean="0"/>
            </a:br>
            <a:r>
              <a:rPr lang="en-US" dirty="0" smtClean="0"/>
              <a:t>Outputs of appraisal: statement five</a:t>
            </a:r>
          </a:p>
        </p:txBody>
      </p:sp>
      <p:sp>
        <p:nvSpPr>
          <p:cNvPr id="69635" name="Rectangle 3"/>
          <p:cNvSpPr>
            <a:spLocks noGrp="1" noChangeArrowheads="1"/>
          </p:cNvSpPr>
          <p:nvPr>
            <p:ph type="body" idx="1"/>
          </p:nvPr>
        </p:nvSpPr>
        <p:spPr/>
        <p:txBody>
          <a:bodyPr/>
          <a:lstStyle/>
          <a:p>
            <a:pPr marL="541338" indent="-541338">
              <a:buFontTx/>
              <a:buAutoNum type="arabicPeriod" startAt="5"/>
            </a:pPr>
            <a:r>
              <a:rPr lang="en-GB" smtClean="0"/>
              <a:t>No information has been presented or discussed in the appraisal that raises a concern about the doctor’s fitness to practise.</a:t>
            </a:r>
          </a:p>
          <a:p>
            <a:pPr marL="541338" indent="-541338"/>
            <a:r>
              <a:rPr lang="en-GB" smtClean="0"/>
              <a:t>						Agree/Disagree</a:t>
            </a:r>
          </a:p>
          <a:p>
            <a:pPr marL="541338" indent="-541338"/>
            <a:endParaRPr lang="en-GB" smtClean="0"/>
          </a:p>
        </p:txBody>
      </p:sp>
      <p:sp>
        <p:nvSpPr>
          <p:cNvPr id="6656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890F869B-4C6F-4700-A025-5525FF369FA5}" type="slidenum">
              <a:rPr lang="en-US" sz="1400"/>
              <a:pPr eaLnBrk="0" hangingPunct="0"/>
              <a:t>50</a:t>
            </a:fld>
            <a:endParaRPr lang="en-US" sz="1400"/>
          </a:p>
        </p:txBody>
      </p:sp>
      <p:sp>
        <p:nvSpPr>
          <p:cNvPr id="66565" name="Rectangle 14"/>
          <p:cNvSpPr>
            <a:spLocks noChangeArrowheads="1"/>
          </p:cNvSpPr>
          <p:nvPr/>
        </p:nvSpPr>
        <p:spPr bwMode="auto">
          <a:xfrm>
            <a:off x="5003800" y="3429000"/>
            <a:ext cx="3635375" cy="3168650"/>
          </a:xfrm>
          <a:prstGeom prst="rect">
            <a:avLst/>
          </a:prstGeom>
          <a:noFill/>
          <a:ln w="9525">
            <a:noFill/>
            <a:miter lim="800000"/>
            <a:headEnd/>
            <a:tailEnd/>
          </a:ln>
        </p:spPr>
        <p:txBody>
          <a:bodyPr lIns="0" tIns="0" rIns="0" bIns="0"/>
          <a:lstStyle/>
          <a:p>
            <a:pPr eaLnBrk="0" hangingPunct="0">
              <a:lnSpc>
                <a:spcPct val="90000"/>
              </a:lnSpc>
              <a:buFontTx/>
              <a:buChar char="•"/>
            </a:pPr>
            <a:endParaRPr lang="en-GB" sz="1400" i="1">
              <a:solidFill>
                <a:srgbClr val="FFFFFF"/>
              </a:solidFill>
              <a:latin typeface="Calibri"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Outputs of appraisal:</a:t>
            </a:r>
            <a:br>
              <a:rPr lang="en-US" dirty="0" smtClean="0"/>
            </a:br>
            <a:r>
              <a:rPr lang="en-US" dirty="0" smtClean="0"/>
              <a:t>additional information for the RO</a:t>
            </a:r>
          </a:p>
        </p:txBody>
      </p:sp>
      <p:sp>
        <p:nvSpPr>
          <p:cNvPr id="67587" name="Rectangle 3"/>
          <p:cNvSpPr>
            <a:spLocks noGrp="1" noChangeArrowheads="1"/>
          </p:cNvSpPr>
          <p:nvPr>
            <p:ph type="body" idx="1"/>
          </p:nvPr>
        </p:nvSpPr>
        <p:spPr/>
        <p:txBody>
          <a:bodyPr/>
          <a:lstStyle/>
          <a:p>
            <a:endParaRPr lang="en-GB" smtClean="0"/>
          </a:p>
          <a:p>
            <a:endParaRPr lang="en-GB" smtClean="0"/>
          </a:p>
          <a:p>
            <a:r>
              <a:rPr lang="en-GB" smtClean="0"/>
              <a:t>	</a:t>
            </a:r>
          </a:p>
        </p:txBody>
      </p:sp>
      <p:sp>
        <p:nvSpPr>
          <p:cNvPr id="67588"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621CF48B-77A9-4C11-B0EF-02549AFA3B4C}" type="slidenum">
              <a:rPr lang="en-US" sz="1400"/>
              <a:pPr eaLnBrk="0" hangingPunct="0"/>
              <a:t>51</a:t>
            </a:fld>
            <a:endParaRPr lang="en-US" sz="1400"/>
          </a:p>
        </p:txBody>
      </p:sp>
      <p:sp>
        <p:nvSpPr>
          <p:cNvPr id="67589" name="Rectangle 14"/>
          <p:cNvSpPr>
            <a:spLocks noChangeArrowheads="1"/>
          </p:cNvSpPr>
          <p:nvPr/>
        </p:nvSpPr>
        <p:spPr bwMode="auto">
          <a:xfrm>
            <a:off x="5003800" y="3429000"/>
            <a:ext cx="3635375" cy="3168650"/>
          </a:xfrm>
          <a:prstGeom prst="rect">
            <a:avLst/>
          </a:prstGeom>
          <a:noFill/>
          <a:ln w="9525">
            <a:noFill/>
            <a:miter lim="800000"/>
            <a:headEnd/>
            <a:tailEnd/>
          </a:ln>
        </p:spPr>
        <p:txBody>
          <a:bodyPr lIns="0" tIns="0" rIns="0" bIns="0"/>
          <a:lstStyle/>
          <a:p>
            <a:pPr eaLnBrk="0" hangingPunct="0">
              <a:lnSpc>
                <a:spcPct val="90000"/>
              </a:lnSpc>
              <a:buFontTx/>
              <a:buChar char="•"/>
            </a:pPr>
            <a:endParaRPr lang="en-GB" sz="1400" i="1">
              <a:solidFill>
                <a:srgbClr val="FFFFFF"/>
              </a:solidFill>
              <a:latin typeface="Calibri" pitchFamily="34" charset="0"/>
              <a:ea typeface="Arial Unicode MS" pitchFamily="34" charset="-128"/>
              <a:cs typeface="Arial Unicode MS" pitchFamily="34" charset="-128"/>
            </a:endParaRPr>
          </a:p>
        </p:txBody>
      </p:sp>
      <p:sp>
        <p:nvSpPr>
          <p:cNvPr id="69636" name="Rectangle 1"/>
          <p:cNvSpPr>
            <a:spLocks noChangeArrowheads="1"/>
          </p:cNvSpPr>
          <p:nvPr/>
        </p:nvSpPr>
        <p:spPr bwMode="auto">
          <a:xfrm>
            <a:off x="611188" y="3213100"/>
            <a:ext cx="8001000" cy="1295400"/>
          </a:xfrm>
          <a:prstGeom prst="rect">
            <a:avLst/>
          </a:prstGeom>
          <a:solidFill>
            <a:schemeClr val="bg2">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GB" sz="2400" dirty="0">
                <a:latin typeface="+mj-lt"/>
              </a:rPr>
              <a:t>The </a:t>
            </a:r>
            <a:r>
              <a:rPr lang="en-GB" sz="2400" b="1" dirty="0">
                <a:latin typeface="+mj-lt"/>
              </a:rPr>
              <a:t>appraiser</a:t>
            </a:r>
            <a:r>
              <a:rPr lang="en-GB" sz="2400" dirty="0">
                <a:latin typeface="+mj-lt"/>
              </a:rPr>
              <a:t> should record any other issues that the responsible officer should be aware of that may be relevant to the revalidation recommendation.</a:t>
            </a:r>
          </a:p>
          <a:p>
            <a:pPr eaLnBrk="0" fontAlgn="auto" hangingPunct="0">
              <a:spcBef>
                <a:spcPts val="0"/>
              </a:spcBef>
              <a:spcAft>
                <a:spcPts val="0"/>
              </a:spcAft>
              <a:defRPr/>
            </a:pPr>
            <a:endParaRPr lang="en-GB" sz="2400" dirty="0">
              <a:latin typeface="+mj-lt"/>
            </a:endParaRPr>
          </a:p>
        </p:txBody>
      </p:sp>
      <p:sp>
        <p:nvSpPr>
          <p:cNvPr id="69637" name="Rectangle 1"/>
          <p:cNvSpPr>
            <a:spLocks noChangeArrowheads="1"/>
          </p:cNvSpPr>
          <p:nvPr/>
        </p:nvSpPr>
        <p:spPr bwMode="auto">
          <a:xfrm>
            <a:off x="611188" y="4724400"/>
            <a:ext cx="8001000" cy="1287463"/>
          </a:xfrm>
          <a:prstGeom prst="rect">
            <a:avLst/>
          </a:prstGeom>
          <a:solidFill>
            <a:schemeClr val="bg2">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GB" sz="2400" dirty="0">
                <a:latin typeface="+mj-lt"/>
              </a:rPr>
              <a:t>The </a:t>
            </a:r>
            <a:r>
              <a:rPr lang="en-GB" sz="2400" b="1" dirty="0">
                <a:latin typeface="+mj-lt"/>
              </a:rPr>
              <a:t>doctor</a:t>
            </a:r>
            <a:r>
              <a:rPr lang="en-GB" sz="2400" dirty="0">
                <a:latin typeface="+mj-lt"/>
              </a:rPr>
              <a:t> may use this space to respond to the above comments made by the appraiser. The responsible officer</a:t>
            </a:r>
          </a:p>
          <a:p>
            <a:pPr fontAlgn="auto">
              <a:spcBef>
                <a:spcPts val="0"/>
              </a:spcBef>
              <a:spcAft>
                <a:spcPts val="0"/>
              </a:spcAft>
              <a:defRPr/>
            </a:pPr>
            <a:r>
              <a:rPr lang="en-GB" sz="2400" dirty="0">
                <a:latin typeface="+mj-lt"/>
              </a:rPr>
              <a:t>will review comments made in this space.</a:t>
            </a:r>
          </a:p>
          <a:p>
            <a:pPr fontAlgn="auto">
              <a:spcBef>
                <a:spcPts val="0"/>
              </a:spcBef>
              <a:spcAft>
                <a:spcPts val="0"/>
              </a:spcAft>
              <a:defRPr/>
            </a:pPr>
            <a:r>
              <a:rPr lang="en-GB" sz="2400" dirty="0">
                <a:latin typeface="+mj-lt"/>
              </a:rPr>
              <a:t>	</a:t>
            </a:r>
          </a:p>
          <a:p>
            <a:pPr eaLnBrk="0" fontAlgn="auto" hangingPunct="0">
              <a:spcBef>
                <a:spcPts val="0"/>
              </a:spcBef>
              <a:spcAft>
                <a:spcPts val="0"/>
              </a:spcAft>
              <a:defRPr/>
            </a:pPr>
            <a:endParaRPr lang="en-GB" sz="2400" dirty="0">
              <a:latin typeface="+mj-lt"/>
            </a:endParaRPr>
          </a:p>
        </p:txBody>
      </p:sp>
      <p:sp>
        <p:nvSpPr>
          <p:cNvPr id="69638" name="Rectangle 1"/>
          <p:cNvSpPr>
            <a:spLocks noChangeArrowheads="1"/>
          </p:cNvSpPr>
          <p:nvPr/>
        </p:nvSpPr>
        <p:spPr bwMode="auto">
          <a:xfrm>
            <a:off x="611188" y="1700213"/>
            <a:ext cx="8001000" cy="1265237"/>
          </a:xfrm>
          <a:prstGeom prst="rect">
            <a:avLst/>
          </a:prstGeom>
          <a:solidFill>
            <a:schemeClr val="bg2">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GB" sz="2400" dirty="0">
                <a:latin typeface="+mj-lt"/>
              </a:rPr>
              <a:t>The </a:t>
            </a:r>
            <a:r>
              <a:rPr lang="en-GB" sz="2400" b="1" dirty="0">
                <a:latin typeface="+mj-lt"/>
              </a:rPr>
              <a:t>appraiser</a:t>
            </a:r>
            <a:r>
              <a:rPr lang="en-GB" sz="2400" dirty="0">
                <a:latin typeface="+mj-lt"/>
              </a:rPr>
              <a:t> should record any comments that will assist the responsible officer to understand the reason for the statements that have been made.</a:t>
            </a:r>
          </a:p>
          <a:p>
            <a:pPr eaLnBrk="0" fontAlgn="auto" hangingPunct="0">
              <a:spcBef>
                <a:spcPts val="0"/>
              </a:spcBef>
              <a:spcAft>
                <a:spcPts val="0"/>
              </a:spcAft>
              <a:defRPr/>
            </a:pPr>
            <a:endParaRPr lang="en-GB" sz="2400" dirty="0">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
            </a:r>
            <a:br>
              <a:rPr lang="en-US" dirty="0" smtClean="0"/>
            </a:br>
            <a:r>
              <a:rPr lang="en-US" dirty="0" smtClean="0"/>
              <a:t>Confirmation of understanding of GMP obligations</a:t>
            </a:r>
          </a:p>
        </p:txBody>
      </p:sp>
      <p:sp>
        <p:nvSpPr>
          <p:cNvPr id="68611" name="Rectangle 3"/>
          <p:cNvSpPr>
            <a:spLocks noGrp="1" noChangeArrowheads="1"/>
          </p:cNvSpPr>
          <p:nvPr>
            <p:ph type="body" idx="1"/>
          </p:nvPr>
        </p:nvSpPr>
        <p:spPr/>
        <p:txBody>
          <a:bodyPr/>
          <a:lstStyle/>
          <a:p>
            <a:r>
              <a:rPr lang="en-GB" sz="2200" smtClean="0"/>
              <a:t>Both the doctor and the appraiser are asked to read and sign the following statements to confirm their acceptance:</a:t>
            </a:r>
          </a:p>
          <a:p>
            <a:r>
              <a:rPr lang="en-GB" sz="2200" i="1" smtClean="0"/>
              <a:t>I confirm that the information presented within this submission is an accurate record of the documentation provided by the doctor and used in the appraisal.</a:t>
            </a:r>
          </a:p>
          <a:p>
            <a:r>
              <a:rPr lang="en-GB" sz="2200" i="1" smtClean="0"/>
              <a:t>I understand I must protect patients from risk of harm posed by another colleague’s conduct, performance or health. The safety of patients must come first at all times. If I have concerns that a colleague may not be fit to practise, I am aware that I must take appropriate steps without delay, so that the concerns are investigated and patients protected where necessary. </a:t>
            </a:r>
          </a:p>
        </p:txBody>
      </p:sp>
      <p:sp>
        <p:nvSpPr>
          <p:cNvPr id="68612"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1DFC5A58-F8BC-4E6C-946C-3C4B56B25506}" type="slidenum">
              <a:rPr lang="en-US" sz="1400"/>
              <a:pPr eaLnBrk="0" hangingPunct="0"/>
              <a:t>52</a:t>
            </a:fld>
            <a:endParaRPr lang="en-US" sz="1400"/>
          </a:p>
        </p:txBody>
      </p:sp>
      <p:sp>
        <p:nvSpPr>
          <p:cNvPr id="68613" name="Rectangle 14"/>
          <p:cNvSpPr>
            <a:spLocks noChangeArrowheads="1"/>
          </p:cNvSpPr>
          <p:nvPr/>
        </p:nvSpPr>
        <p:spPr bwMode="auto">
          <a:xfrm>
            <a:off x="5003800" y="3429000"/>
            <a:ext cx="3635375" cy="3168650"/>
          </a:xfrm>
          <a:prstGeom prst="rect">
            <a:avLst/>
          </a:prstGeom>
          <a:noFill/>
          <a:ln w="9525">
            <a:noFill/>
            <a:miter lim="800000"/>
            <a:headEnd/>
            <a:tailEnd/>
          </a:ln>
        </p:spPr>
        <p:txBody>
          <a:bodyPr lIns="0" tIns="0" rIns="0" bIns="0"/>
          <a:lstStyle/>
          <a:p>
            <a:pPr eaLnBrk="0" hangingPunct="0">
              <a:lnSpc>
                <a:spcPct val="90000"/>
              </a:lnSpc>
              <a:buFontTx/>
              <a:buChar char="•"/>
            </a:pPr>
            <a:endParaRPr lang="en-GB" sz="1400" i="1">
              <a:solidFill>
                <a:srgbClr val="FFFFFF"/>
              </a:solidFill>
              <a:latin typeface="Calibri"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Enjoy your lunch </a:t>
            </a:r>
          </a:p>
        </p:txBody>
      </p:sp>
      <p:sp>
        <p:nvSpPr>
          <p:cNvPr id="69635"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AF7C7745-37A7-48AF-9D49-53609EE284D1}" type="slidenum">
              <a:rPr lang="en-US" sz="1400"/>
              <a:pPr eaLnBrk="0" hangingPunct="0"/>
              <a:t>53</a:t>
            </a:fld>
            <a:endParaRPr lang="en-US" sz="1400"/>
          </a:p>
        </p:txBody>
      </p:sp>
      <p:pic>
        <p:nvPicPr>
          <p:cNvPr id="69636" name="Content Placeholder 2"/>
          <p:cNvPicPr>
            <a:picLocks noGrp="1" noChangeAspect="1"/>
          </p:cNvPicPr>
          <p:nvPr>
            <p:ph idx="1"/>
          </p:nvPr>
        </p:nvPicPr>
        <p:blipFill>
          <a:blip r:embed="rId3" cstate="print"/>
          <a:srcRect/>
          <a:stretch>
            <a:fillRect/>
          </a:stretch>
        </p:blipFill>
        <p:spPr>
          <a:xfrm>
            <a:off x="1187450" y="1725613"/>
            <a:ext cx="6121400" cy="406717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539750" y="417513"/>
            <a:ext cx="6096000" cy="106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defRPr/>
            </a:pPr>
            <a:r>
              <a:rPr lang="en-GB" dirty="0" smtClean="0"/>
              <a:t>Providing a professional appraisal</a:t>
            </a:r>
          </a:p>
        </p:txBody>
      </p:sp>
      <p:pic>
        <p:nvPicPr>
          <p:cNvPr id="70659" name="Content Placeholder 2"/>
          <p:cNvPicPr>
            <a:picLocks noGrp="1" noChangeAspect="1"/>
          </p:cNvPicPr>
          <p:nvPr>
            <p:ph idx="4294967295"/>
          </p:nvPr>
        </p:nvPicPr>
        <p:blipFill>
          <a:blip r:embed="rId3" cstate="print"/>
          <a:srcRect/>
          <a:stretch>
            <a:fillRect/>
          </a:stretch>
        </p:blipFill>
        <p:spPr>
          <a:xfrm>
            <a:off x="3390900" y="3717925"/>
            <a:ext cx="2289175" cy="2306638"/>
          </a:xfrm>
        </p:spPr>
      </p:pic>
      <p:pic>
        <p:nvPicPr>
          <p:cNvPr id="70660" name="Picture 2"/>
          <p:cNvPicPr>
            <a:picLocks noChangeAspect="1"/>
          </p:cNvPicPr>
          <p:nvPr/>
        </p:nvPicPr>
        <p:blipFill>
          <a:blip r:embed="rId4" cstate="print"/>
          <a:srcRect/>
          <a:stretch>
            <a:fillRect/>
          </a:stretch>
        </p:blipFill>
        <p:spPr bwMode="auto">
          <a:xfrm>
            <a:off x="5724525" y="2159000"/>
            <a:ext cx="2857500" cy="2857500"/>
          </a:xfrm>
          <a:prstGeom prst="rect">
            <a:avLst/>
          </a:prstGeom>
          <a:noFill/>
          <a:ln w="9525">
            <a:noFill/>
            <a:miter lim="800000"/>
            <a:headEnd/>
            <a:tailEnd/>
          </a:ln>
        </p:spPr>
      </p:pic>
      <p:pic>
        <p:nvPicPr>
          <p:cNvPr id="70661" name="Picture 9"/>
          <p:cNvPicPr>
            <a:picLocks noChangeAspect="1"/>
          </p:cNvPicPr>
          <p:nvPr/>
        </p:nvPicPr>
        <p:blipFill>
          <a:blip r:embed="rId5" cstate="print"/>
          <a:srcRect/>
          <a:stretch>
            <a:fillRect/>
          </a:stretch>
        </p:blipFill>
        <p:spPr bwMode="auto">
          <a:xfrm>
            <a:off x="3419475" y="1700213"/>
            <a:ext cx="2046288" cy="2017712"/>
          </a:xfrm>
          <a:prstGeom prst="rect">
            <a:avLst/>
          </a:prstGeom>
          <a:noFill/>
          <a:ln w="9525">
            <a:noFill/>
            <a:miter lim="800000"/>
            <a:headEnd/>
            <a:tailEnd/>
          </a:ln>
        </p:spPr>
      </p:pic>
      <p:sp>
        <p:nvSpPr>
          <p:cNvPr id="70662" name="Footer Placeholder 2"/>
          <p:cNvSpPr>
            <a:spLocks noGrp="1"/>
          </p:cNvSpPr>
          <p:nvPr>
            <p:ph type="ftr" sz="quarter" idx="10"/>
          </p:nvPr>
        </p:nvSpPr>
        <p:spPr>
          <a:noFill/>
          <a:ln>
            <a:miter lim="800000"/>
            <a:headEnd/>
            <a:tailEnd/>
          </a:ln>
        </p:spPr>
        <p:txBody>
          <a:bodyPr/>
          <a:lstStyle/>
          <a:p>
            <a:pPr fontAlgn="base">
              <a:spcBef>
                <a:spcPct val="0"/>
              </a:spcBef>
              <a:spcAft>
                <a:spcPct val="0"/>
              </a:spcAft>
            </a:pPr>
            <a:r>
              <a:rPr lang="en-GB" smtClean="0">
                <a:solidFill>
                  <a:schemeClr val="tx1"/>
                </a:solidFill>
              </a:rPr>
              <a:t>57</a:t>
            </a:r>
          </a:p>
        </p:txBody>
      </p:sp>
      <p:pic>
        <p:nvPicPr>
          <p:cNvPr id="70663" name="Picture 1"/>
          <p:cNvPicPr>
            <a:picLocks noChangeAspect="1"/>
          </p:cNvPicPr>
          <p:nvPr/>
        </p:nvPicPr>
        <p:blipFill>
          <a:blip r:embed="rId6" cstate="print"/>
          <a:srcRect/>
          <a:stretch>
            <a:fillRect/>
          </a:stretch>
        </p:blipFill>
        <p:spPr bwMode="auto">
          <a:xfrm>
            <a:off x="533400" y="21590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5"/>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Duties of a doctor</a:t>
            </a:r>
            <a:br>
              <a:rPr lang="en-GB" dirty="0" smtClean="0"/>
            </a:br>
            <a:endParaRPr lang="en-GB" dirty="0" smtClean="0"/>
          </a:p>
        </p:txBody>
      </p:sp>
      <p:sp>
        <p:nvSpPr>
          <p:cNvPr id="71683" name="Content Placeholder 6"/>
          <p:cNvSpPr>
            <a:spLocks noGrp="1"/>
          </p:cNvSpPr>
          <p:nvPr>
            <p:ph idx="1"/>
          </p:nvPr>
        </p:nvSpPr>
        <p:spPr/>
        <p:txBody>
          <a:bodyPr/>
          <a:lstStyle/>
          <a:p>
            <a:r>
              <a:rPr lang="en-GB" i="1" smtClean="0"/>
              <a:t>43. “You must protect patients from risk of harm posed by another colleague's conduct, performance or health. The safety of patients must come first at all times. If you have concerns that a colleague may not be fit to practise, you must take appropriate steps without delay, so that the concerns are investigated and patients protected where necessary. This means you must give an honest explanation of your concerns to an appropriate person from your employing or contracting body, and follow their procedures.”</a:t>
            </a:r>
          </a:p>
          <a:p>
            <a:pPr algn="r"/>
            <a:r>
              <a:rPr lang="en-GB" i="1" smtClean="0"/>
              <a:t>Good Medical Practice </a:t>
            </a:r>
            <a:r>
              <a:rPr lang="en-GB" smtClean="0"/>
              <a:t>(GMC, 2006) </a:t>
            </a:r>
          </a:p>
          <a:p>
            <a:endParaRPr lang="en-GB" smtClean="0"/>
          </a:p>
        </p:txBody>
      </p:sp>
      <p:sp>
        <p:nvSpPr>
          <p:cNvPr id="7168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3B86101B-0381-4032-997E-5E5E1AF0D2CB}" type="slidenum">
              <a:rPr lang="en-US" sz="1400"/>
              <a:pPr eaLnBrk="0" hangingPunct="0"/>
              <a:t>55</a:t>
            </a:fld>
            <a:endParaRPr lang="en-US" sz="1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Demonstrating an introduction</a:t>
            </a:r>
          </a:p>
        </p:txBody>
      </p:sp>
      <p:sp>
        <p:nvSpPr>
          <p:cNvPr id="72707"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859AF267-4631-4574-970B-DAEB8D3B8A3A}" type="slidenum">
              <a:rPr lang="en-US" sz="1400"/>
              <a:pPr eaLnBrk="0" hangingPunct="0"/>
              <a:t>56</a:t>
            </a:fld>
            <a:endParaRPr lang="en-US" sz="1400"/>
          </a:p>
        </p:txBody>
      </p:sp>
      <p:pic>
        <p:nvPicPr>
          <p:cNvPr id="72708" name="Content Placeholder 2"/>
          <p:cNvPicPr>
            <a:picLocks noGrp="1" noChangeAspect="1"/>
          </p:cNvPicPr>
          <p:nvPr>
            <p:ph idx="1"/>
          </p:nvPr>
        </p:nvPicPr>
        <p:blipFill>
          <a:blip r:embed="rId3" cstate="print"/>
          <a:srcRect/>
          <a:stretch>
            <a:fillRect/>
          </a:stretch>
        </p:blipFill>
        <p:spPr>
          <a:xfrm>
            <a:off x="1476375" y="1868488"/>
            <a:ext cx="6335713" cy="4211637"/>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Questioning skills</a:t>
            </a:r>
          </a:p>
        </p:txBody>
      </p:sp>
      <p:sp>
        <p:nvSpPr>
          <p:cNvPr id="73731" name="Content Placeholder 2"/>
          <p:cNvSpPr>
            <a:spLocks noGrp="1"/>
          </p:cNvSpPr>
          <p:nvPr>
            <p:ph idx="1"/>
          </p:nvPr>
        </p:nvSpPr>
        <p:spPr/>
        <p:txBody>
          <a:bodyPr/>
          <a:lstStyle/>
          <a:p>
            <a:endParaRPr lang="en-GB" smtClean="0"/>
          </a:p>
          <a:p>
            <a:r>
              <a:rPr lang="en-GB" smtClean="0"/>
              <a:t>What?							How?</a:t>
            </a:r>
          </a:p>
          <a:p>
            <a:endParaRPr lang="en-GB" smtClean="0"/>
          </a:p>
          <a:p>
            <a:endParaRPr lang="en-GB" smtClean="0"/>
          </a:p>
          <a:p>
            <a:r>
              <a:rPr lang="en-GB" smtClean="0"/>
              <a:t>Why?							Where?</a:t>
            </a:r>
          </a:p>
          <a:p>
            <a:endParaRPr lang="en-GB" smtClean="0"/>
          </a:p>
          <a:p>
            <a:endParaRPr lang="en-GB" smtClean="0"/>
          </a:p>
          <a:p>
            <a:r>
              <a:rPr lang="en-GB" smtClean="0"/>
              <a:t>When?						Who?</a:t>
            </a:r>
          </a:p>
        </p:txBody>
      </p:sp>
      <p:sp>
        <p:nvSpPr>
          <p:cNvPr id="73732"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1783938C-B3A8-4F60-93AC-77845BCFBC81}" type="slidenum">
              <a:rPr lang="en-US" sz="1400"/>
              <a:pPr eaLnBrk="0" hangingPunct="0"/>
              <a:t>57</a:t>
            </a:fld>
            <a:endParaRPr lang="en-US" sz="1400"/>
          </a:p>
        </p:txBody>
      </p:sp>
      <p:pic>
        <p:nvPicPr>
          <p:cNvPr id="73733" name="Picture 6" descr="C:\Users\pottingerj\AppData\Local\Microsoft\Windows\Temporary Internet Files\Content.IE5\JE96SXA6\MP900315598[1].jpg"/>
          <p:cNvPicPr>
            <a:picLocks noChangeAspect="1" noChangeArrowheads="1"/>
          </p:cNvPicPr>
          <p:nvPr/>
        </p:nvPicPr>
        <p:blipFill>
          <a:blip r:embed="rId3" cstate="print"/>
          <a:srcRect/>
          <a:stretch>
            <a:fillRect/>
          </a:stretch>
        </p:blipFill>
        <p:spPr bwMode="auto">
          <a:xfrm>
            <a:off x="2743200" y="2565400"/>
            <a:ext cx="3657600" cy="260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Questions, questions…</a:t>
            </a:r>
            <a:endParaRPr lang="en-US" dirty="0" smtClean="0"/>
          </a:p>
        </p:txBody>
      </p:sp>
      <p:sp>
        <p:nvSpPr>
          <p:cNvPr id="74755" name="Content Placeholder 2"/>
          <p:cNvSpPr>
            <a:spLocks noGrp="1"/>
          </p:cNvSpPr>
          <p:nvPr>
            <p:ph idx="1"/>
          </p:nvPr>
        </p:nvSpPr>
        <p:spPr/>
        <p:txBody>
          <a:bodyPr/>
          <a:lstStyle/>
          <a:p>
            <a:pPr>
              <a:buFontTx/>
              <a:buChar char="•"/>
            </a:pPr>
            <a:r>
              <a:rPr lang="en-GB" smtClean="0"/>
              <a:t>Open to funnel</a:t>
            </a:r>
            <a:endParaRPr lang="en-US" smtClean="0"/>
          </a:p>
          <a:p>
            <a:pPr marL="800100" lvl="1" indent="-342900">
              <a:spcAft>
                <a:spcPts val="1200"/>
              </a:spcAft>
              <a:buFont typeface="Courier New" pitchFamily="49" charset="0"/>
              <a:buChar char="o"/>
            </a:pPr>
            <a:r>
              <a:rPr lang="en-GB" sz="2400" smtClean="0"/>
              <a:t>Open, probe, re-cap, close </a:t>
            </a:r>
            <a:endParaRPr lang="en-US" sz="2400" smtClean="0"/>
          </a:p>
          <a:p>
            <a:pPr>
              <a:buFontTx/>
              <a:buChar char="•"/>
            </a:pPr>
            <a:r>
              <a:rPr lang="en-GB" smtClean="0"/>
              <a:t>Paired (good/bad, etc.)</a:t>
            </a:r>
            <a:endParaRPr lang="en-US" smtClean="0"/>
          </a:p>
          <a:p>
            <a:pPr>
              <a:buFontTx/>
              <a:buChar char="•"/>
            </a:pPr>
            <a:r>
              <a:rPr lang="en-GB" smtClean="0"/>
              <a:t>Real detail</a:t>
            </a:r>
            <a:endParaRPr lang="en-US" smtClean="0"/>
          </a:p>
          <a:p>
            <a:pPr marL="800100" lvl="1" indent="-342900">
              <a:spcAft>
                <a:spcPts val="1200"/>
              </a:spcAft>
              <a:buFont typeface="Courier New" pitchFamily="49" charset="0"/>
              <a:buChar char="o"/>
            </a:pPr>
            <a:r>
              <a:rPr lang="en-GB" sz="2400" smtClean="0"/>
              <a:t>Difficult decisions</a:t>
            </a:r>
            <a:endParaRPr lang="en-US" sz="2400" smtClean="0"/>
          </a:p>
          <a:p>
            <a:pPr marL="800100" lvl="1" indent="-342900">
              <a:spcAft>
                <a:spcPts val="1200"/>
              </a:spcAft>
              <a:buFont typeface="Courier New" pitchFamily="49" charset="0"/>
              <a:buChar char="o"/>
            </a:pPr>
            <a:r>
              <a:rPr lang="en-GB" sz="2400" smtClean="0"/>
              <a:t>Stressful events</a:t>
            </a:r>
            <a:endParaRPr lang="en-US" sz="2400" smtClean="0"/>
          </a:p>
          <a:p>
            <a:pPr>
              <a:buFontTx/>
              <a:buChar char="•"/>
            </a:pPr>
            <a:r>
              <a:rPr lang="en-GB" smtClean="0"/>
              <a:t>Be inquisitive</a:t>
            </a:r>
            <a:endParaRPr lang="en-US" smtClean="0"/>
          </a:p>
          <a:p>
            <a:pPr>
              <a:buFontTx/>
              <a:buChar char="•"/>
            </a:pPr>
            <a:r>
              <a:rPr lang="en-GB" smtClean="0"/>
              <a:t>No assumptions</a:t>
            </a:r>
          </a:p>
        </p:txBody>
      </p:sp>
      <p:sp>
        <p:nvSpPr>
          <p:cNvPr id="74756"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A1F6E304-3903-48F9-868C-D9FE8798DAD9}" type="slidenum">
              <a:rPr lang="en-US" sz="1400"/>
              <a:pPr eaLnBrk="0" hangingPunct="0"/>
              <a:t>58</a:t>
            </a:fld>
            <a:endParaRPr lang="en-US" sz="14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a:t>Giving and receiving feedback</a:t>
            </a:r>
          </a:p>
        </p:txBody>
      </p:sp>
      <p:sp>
        <p:nvSpPr>
          <p:cNvPr id="3" name="Content Placeholder 2"/>
          <p:cNvSpPr>
            <a:spLocks noGrp="1"/>
          </p:cNvSpPr>
          <p:nvPr>
            <p:ph sz="half" idx="1"/>
          </p:nvPr>
        </p:nvSpPr>
        <p:spPr/>
        <p:txBody>
          <a:bodyPr/>
          <a:lstStyle/>
          <a:p>
            <a:pPr marL="97200" indent="-457200">
              <a:lnSpc>
                <a:spcPct val="80000"/>
              </a:lnSpc>
              <a:spcBef>
                <a:spcPts val="0"/>
              </a:spcBef>
              <a:buFont typeface="Arial" pitchFamily="34" charset="0"/>
              <a:buChar char="•"/>
              <a:defRPr/>
            </a:pPr>
            <a:endParaRPr lang="en-GB" dirty="0" smtClean="0">
              <a:solidFill>
                <a:srgbClr val="000000"/>
              </a:solidFill>
              <a:cs typeface="Arial" pitchFamily="34" charset="0"/>
            </a:endParaRPr>
          </a:p>
          <a:p>
            <a:pPr marL="97200" indent="-457200">
              <a:lnSpc>
                <a:spcPct val="80000"/>
              </a:lnSpc>
              <a:spcBef>
                <a:spcPts val="0"/>
              </a:spcBef>
              <a:buFont typeface="Arial" pitchFamily="34" charset="0"/>
              <a:buChar char="•"/>
              <a:defRPr/>
            </a:pPr>
            <a:r>
              <a:rPr lang="en-GB" dirty="0" smtClean="0">
                <a:solidFill>
                  <a:srgbClr val="000000"/>
                </a:solidFill>
                <a:cs typeface="Arial" pitchFamily="34" charset="0"/>
              </a:rPr>
              <a:t>Where</a:t>
            </a:r>
          </a:p>
          <a:p>
            <a:pPr marL="97200" indent="-457200">
              <a:lnSpc>
                <a:spcPct val="80000"/>
              </a:lnSpc>
              <a:spcBef>
                <a:spcPts val="0"/>
              </a:spcBef>
              <a:buFont typeface="Arial" pitchFamily="34" charset="0"/>
              <a:buChar char="•"/>
              <a:defRPr/>
            </a:pPr>
            <a:endParaRPr lang="en-GB" dirty="0">
              <a:solidFill>
                <a:srgbClr val="000000"/>
              </a:solidFill>
              <a:cs typeface="Arial" pitchFamily="34" charset="0"/>
            </a:endParaRPr>
          </a:p>
          <a:p>
            <a:pPr marL="97200" indent="-457200">
              <a:lnSpc>
                <a:spcPct val="80000"/>
              </a:lnSpc>
              <a:spcBef>
                <a:spcPts val="0"/>
              </a:spcBef>
              <a:buFont typeface="Arial" pitchFamily="34" charset="0"/>
              <a:buChar char="•"/>
              <a:defRPr/>
            </a:pPr>
            <a:r>
              <a:rPr lang="en-GB" dirty="0" smtClean="0">
                <a:solidFill>
                  <a:srgbClr val="000000"/>
                </a:solidFill>
                <a:cs typeface="Arial" pitchFamily="34" charset="0"/>
              </a:rPr>
              <a:t>How</a:t>
            </a:r>
            <a:r>
              <a:rPr lang="en-GB" dirty="0">
                <a:solidFill>
                  <a:srgbClr val="000000"/>
                </a:solidFill>
                <a:cs typeface="Arial" pitchFamily="34" charset="0"/>
              </a:rPr>
              <a:t>?</a:t>
            </a:r>
          </a:p>
          <a:p>
            <a:pPr marL="97200" indent="-457200">
              <a:lnSpc>
                <a:spcPct val="80000"/>
              </a:lnSpc>
              <a:spcBef>
                <a:spcPts val="0"/>
              </a:spcBef>
              <a:buFont typeface="Arial" pitchFamily="34" charset="0"/>
              <a:buChar char="•"/>
              <a:defRPr/>
            </a:pPr>
            <a:endParaRPr lang="en-GB" dirty="0">
              <a:solidFill>
                <a:srgbClr val="000000"/>
              </a:solidFill>
              <a:cs typeface="Arial" pitchFamily="34" charset="0"/>
            </a:endParaRPr>
          </a:p>
          <a:p>
            <a:pPr marL="97200" indent="-457200">
              <a:lnSpc>
                <a:spcPct val="80000"/>
              </a:lnSpc>
              <a:spcBef>
                <a:spcPts val="0"/>
              </a:spcBef>
              <a:buFont typeface="Arial" pitchFamily="34" charset="0"/>
              <a:buChar char="•"/>
              <a:defRPr/>
            </a:pPr>
            <a:r>
              <a:rPr lang="en-GB" dirty="0" smtClean="0">
                <a:solidFill>
                  <a:srgbClr val="000000"/>
                </a:solidFill>
                <a:cs typeface="Arial" pitchFamily="34" charset="0"/>
              </a:rPr>
              <a:t>What</a:t>
            </a:r>
            <a:r>
              <a:rPr lang="en-GB" dirty="0">
                <a:solidFill>
                  <a:srgbClr val="000000"/>
                </a:solidFill>
                <a:cs typeface="Arial" pitchFamily="34" charset="0"/>
              </a:rPr>
              <a:t>?</a:t>
            </a:r>
          </a:p>
          <a:p>
            <a:pPr indent="0">
              <a:lnSpc>
                <a:spcPct val="80000"/>
              </a:lnSpc>
              <a:spcBef>
                <a:spcPts val="0"/>
              </a:spcBef>
              <a:defRPr/>
            </a:pPr>
            <a:endParaRPr lang="en-GB" dirty="0">
              <a:solidFill>
                <a:srgbClr val="000000"/>
              </a:solidFill>
              <a:cs typeface="Arial" pitchFamily="34" charset="0"/>
            </a:endParaRPr>
          </a:p>
          <a:p>
            <a:pPr marL="97200" indent="-457200">
              <a:lnSpc>
                <a:spcPct val="80000"/>
              </a:lnSpc>
              <a:spcBef>
                <a:spcPts val="0"/>
              </a:spcBef>
              <a:buFont typeface="Arial" pitchFamily="34" charset="0"/>
              <a:buChar char="•"/>
              <a:defRPr/>
            </a:pPr>
            <a:r>
              <a:rPr lang="en-GB" dirty="0" smtClean="0">
                <a:solidFill>
                  <a:srgbClr val="000000"/>
                </a:solidFill>
                <a:cs typeface="Arial" pitchFamily="34" charset="0"/>
              </a:rPr>
              <a:t>When</a:t>
            </a:r>
            <a:r>
              <a:rPr lang="en-GB" dirty="0">
                <a:solidFill>
                  <a:srgbClr val="000000"/>
                </a:solidFill>
                <a:cs typeface="Arial" pitchFamily="34" charset="0"/>
              </a:rPr>
              <a:t>?</a:t>
            </a:r>
          </a:p>
          <a:p>
            <a:pPr indent="-360000">
              <a:spcBef>
                <a:spcPts val="0"/>
              </a:spcBef>
              <a:defRPr/>
            </a:pPr>
            <a:endParaRPr lang="en-GB" dirty="0"/>
          </a:p>
        </p:txBody>
      </p:sp>
      <p:sp>
        <p:nvSpPr>
          <p:cNvPr id="75780" name="Footer Placeholder 4"/>
          <p:cNvSpPr>
            <a:spLocks noGrp="1"/>
          </p:cNvSpPr>
          <p:nvPr>
            <p:ph type="ftr" sz="quarter" idx="10"/>
          </p:nvPr>
        </p:nvSpPr>
        <p:spPr>
          <a:noFill/>
          <a:ln>
            <a:miter lim="800000"/>
            <a:headEnd/>
            <a:tailEnd/>
          </a:ln>
        </p:spPr>
        <p:txBody>
          <a:bodyPr/>
          <a:lstStyle/>
          <a:p>
            <a:pPr fontAlgn="base">
              <a:spcBef>
                <a:spcPct val="0"/>
              </a:spcBef>
              <a:spcAft>
                <a:spcPct val="0"/>
              </a:spcAft>
            </a:pPr>
            <a:r>
              <a:rPr lang="en-GB" smtClean="0"/>
              <a:t>www.revalidationsupport.nhs.uk</a:t>
            </a:r>
          </a:p>
        </p:txBody>
      </p:sp>
      <p:pic>
        <p:nvPicPr>
          <p:cNvPr id="75781" name="Content Placeholder 6"/>
          <p:cNvPicPr>
            <a:picLocks noGrp="1" noChangeAspect="1"/>
          </p:cNvPicPr>
          <p:nvPr>
            <p:ph sz="half" idx="2"/>
          </p:nvPr>
        </p:nvPicPr>
        <p:blipFill>
          <a:blip r:embed="rId3" cstate="print"/>
          <a:srcRect/>
          <a:stretch>
            <a:fillRect/>
          </a:stretch>
        </p:blipFill>
        <p:spPr>
          <a:xfrm>
            <a:off x="3779838" y="2349500"/>
            <a:ext cx="4660900" cy="30972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Your aims and objectives </a:t>
            </a:r>
            <a:endParaRPr lang="en-US" dirty="0" smtClean="0"/>
          </a:p>
        </p:txBody>
      </p:sp>
      <p:sp>
        <p:nvSpPr>
          <p:cNvPr id="18435"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6617360D-5D9C-4E81-B192-356C795002F2}" type="slidenum">
              <a:rPr lang="en-US" sz="1400"/>
              <a:pPr eaLnBrk="0" hangingPunct="0"/>
              <a:t>6</a:t>
            </a:fld>
            <a:endParaRPr lang="en-US" sz="1400"/>
          </a:p>
        </p:txBody>
      </p:sp>
      <p:pic>
        <p:nvPicPr>
          <p:cNvPr id="18436" name="Picture 2" descr="C:\Users\pottingerj\AppData\Local\Microsoft\Windows\Temporary Internet Files\Content.IE5\QGIRTPGC\MP900321197[1].jpg"/>
          <p:cNvPicPr>
            <a:picLocks noGrp="1" noChangeAspect="1" noChangeArrowheads="1"/>
          </p:cNvPicPr>
          <p:nvPr>
            <p:ph idx="1"/>
          </p:nvPr>
        </p:nvPicPr>
        <p:blipFill>
          <a:blip r:embed="rId3" cstate="print"/>
          <a:srcRect/>
          <a:stretch>
            <a:fillRect/>
          </a:stretch>
        </p:blipFill>
        <p:spPr>
          <a:xfrm>
            <a:off x="3059113" y="1844675"/>
            <a:ext cx="2952750" cy="4138613"/>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‘Pendleton’s Rules’ of Feedback</a:t>
            </a:r>
          </a:p>
        </p:txBody>
      </p:sp>
      <p:sp>
        <p:nvSpPr>
          <p:cNvPr id="76803" name="Rectangle 3"/>
          <p:cNvSpPr>
            <a:spLocks noGrp="1" noChangeArrowheads="1"/>
          </p:cNvSpPr>
          <p:nvPr>
            <p:ph idx="1"/>
          </p:nvPr>
        </p:nvSpPr>
        <p:spPr>
          <a:xfrm>
            <a:off x="539750" y="1708150"/>
            <a:ext cx="8352730" cy="4318000"/>
          </a:xfrm>
        </p:spPr>
        <p:txBody>
          <a:bodyPr/>
          <a:lstStyle/>
          <a:p>
            <a:pPr marL="358775">
              <a:buFontTx/>
              <a:buChar char="•"/>
            </a:pPr>
            <a:r>
              <a:rPr lang="en-GB" dirty="0" smtClean="0"/>
              <a:t>Appraiser clarifies matters of fact, and prompts…</a:t>
            </a:r>
          </a:p>
          <a:p>
            <a:pPr marL="358775">
              <a:buFontTx/>
              <a:buChar char="•"/>
            </a:pPr>
            <a:r>
              <a:rPr lang="en-GB" b="1" dirty="0" smtClean="0"/>
              <a:t>Doctor to identify what went well</a:t>
            </a:r>
          </a:p>
          <a:p>
            <a:pPr marL="358775">
              <a:buFontTx/>
              <a:buChar char="•"/>
            </a:pPr>
            <a:r>
              <a:rPr lang="en-GB" dirty="0" smtClean="0"/>
              <a:t>Appraiser highlights observations that confirm what went well, and asks…</a:t>
            </a:r>
          </a:p>
          <a:p>
            <a:pPr marL="358775">
              <a:buFontTx/>
              <a:buChar char="•"/>
            </a:pPr>
            <a:r>
              <a:rPr lang="en-GB" b="1" dirty="0" smtClean="0"/>
              <a:t>Doctor to discuss what did not go well and how they could improve this aspect of performance</a:t>
            </a:r>
          </a:p>
          <a:p>
            <a:pPr marL="358775">
              <a:buFontTx/>
              <a:buChar char="•"/>
            </a:pPr>
            <a:r>
              <a:rPr lang="en-GB" dirty="0" smtClean="0"/>
              <a:t>Appraiser confirms/refutes doctor’s feelings and shares observed areas for improvement</a:t>
            </a:r>
          </a:p>
          <a:p>
            <a:pPr marL="358775">
              <a:buFontTx/>
              <a:buChar char="•"/>
            </a:pPr>
            <a:r>
              <a:rPr lang="en-GB" b="1" dirty="0" smtClean="0"/>
              <a:t>Appraiser and doctor agree areas for improvement and formulate an action plan, ending on a positive note</a:t>
            </a:r>
            <a:r>
              <a:rPr lang="en-GB" dirty="0" smtClean="0"/>
              <a:t/>
            </a:r>
            <a:br>
              <a:rPr lang="en-GB" dirty="0" smtClean="0"/>
            </a:br>
            <a:endParaRPr lang="en-GB" dirty="0" smtClean="0"/>
          </a:p>
        </p:txBody>
      </p:sp>
      <p:sp>
        <p:nvSpPr>
          <p:cNvPr id="7680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25D94DA0-FDE1-49FA-AB49-BECA05D8EE1B}" type="slidenum">
              <a:rPr lang="en-US" sz="1400"/>
              <a:pPr eaLnBrk="0" hangingPunct="0"/>
              <a:t>60</a:t>
            </a:fld>
            <a:endParaRPr lang="en-US" sz="14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Feedback summary</a:t>
            </a:r>
            <a:endParaRPr lang="en-US" dirty="0" smtClean="0"/>
          </a:p>
        </p:txBody>
      </p:sp>
      <p:sp>
        <p:nvSpPr>
          <p:cNvPr id="77827" name="Rectangle 5"/>
          <p:cNvSpPr>
            <a:spLocks noGrp="1" noChangeArrowheads="1"/>
          </p:cNvSpPr>
          <p:nvPr>
            <p:ph type="body" idx="1"/>
          </p:nvPr>
        </p:nvSpPr>
        <p:spPr>
          <a:xfrm>
            <a:off x="539750" y="1844675"/>
            <a:ext cx="8097838" cy="4181475"/>
          </a:xfrm>
        </p:spPr>
        <p:txBody>
          <a:bodyPr/>
          <a:lstStyle/>
          <a:p>
            <a:pPr>
              <a:spcAft>
                <a:spcPts val="600"/>
              </a:spcAft>
              <a:buFontTx/>
              <a:buChar char="•"/>
            </a:pPr>
            <a:r>
              <a:rPr lang="en-GB" smtClean="0"/>
              <a:t>Establish empathy </a:t>
            </a:r>
          </a:p>
          <a:p>
            <a:pPr>
              <a:spcAft>
                <a:spcPts val="600"/>
              </a:spcAft>
              <a:buFontTx/>
              <a:buChar char="•"/>
            </a:pPr>
            <a:r>
              <a:rPr lang="en-GB" smtClean="0"/>
              <a:t>Balance challenge with support</a:t>
            </a:r>
          </a:p>
          <a:p>
            <a:pPr>
              <a:spcAft>
                <a:spcPts val="600"/>
              </a:spcAft>
              <a:buFontTx/>
              <a:buChar char="•"/>
            </a:pPr>
            <a:r>
              <a:rPr lang="en-GB" smtClean="0"/>
              <a:t>Have the evidence: specific examples</a:t>
            </a:r>
          </a:p>
          <a:p>
            <a:pPr>
              <a:spcAft>
                <a:spcPts val="600"/>
              </a:spcAft>
              <a:buFontTx/>
              <a:buChar char="•"/>
            </a:pPr>
            <a:r>
              <a:rPr lang="en-GB" smtClean="0"/>
              <a:t>If resistance is encountered point it out and ask why</a:t>
            </a:r>
          </a:p>
          <a:p>
            <a:pPr>
              <a:spcAft>
                <a:spcPts val="600"/>
              </a:spcAft>
              <a:buFontTx/>
              <a:buChar char="•"/>
            </a:pPr>
            <a:r>
              <a:rPr lang="en-GB" smtClean="0"/>
              <a:t>Review specific incidents in detail</a:t>
            </a:r>
          </a:p>
          <a:p>
            <a:pPr>
              <a:spcAft>
                <a:spcPts val="600"/>
              </a:spcAft>
              <a:buFontTx/>
              <a:buChar char="•"/>
            </a:pPr>
            <a:r>
              <a:rPr lang="en-GB" smtClean="0"/>
              <a:t>Point out patterns of behaviour</a:t>
            </a:r>
          </a:p>
          <a:p>
            <a:pPr>
              <a:spcAft>
                <a:spcPts val="600"/>
              </a:spcAft>
              <a:buFontTx/>
              <a:buChar char="•"/>
            </a:pPr>
            <a:r>
              <a:rPr lang="en-GB" smtClean="0"/>
              <a:t>Don’t duck issues: collusion causes problems</a:t>
            </a:r>
          </a:p>
          <a:p>
            <a:pPr>
              <a:spcAft>
                <a:spcPts val="600"/>
              </a:spcAft>
              <a:buFontTx/>
              <a:buChar char="•"/>
            </a:pPr>
            <a:r>
              <a:rPr lang="en-GB" smtClean="0"/>
              <a:t>Allow time out if necessary</a:t>
            </a:r>
          </a:p>
          <a:p>
            <a:pPr>
              <a:spcAft>
                <a:spcPts val="600"/>
              </a:spcAft>
              <a:buFontTx/>
              <a:buChar char="•"/>
            </a:pPr>
            <a:r>
              <a:rPr lang="en-GB" smtClean="0"/>
              <a:t>Negotiate if appropriate</a:t>
            </a:r>
          </a:p>
          <a:p>
            <a:endParaRPr lang="en-GB" smtClean="0"/>
          </a:p>
          <a:p>
            <a:endParaRPr lang="en-GB" smtClean="0"/>
          </a:p>
          <a:p>
            <a:endParaRPr lang="en-GB" smtClean="0"/>
          </a:p>
          <a:p>
            <a:endParaRPr lang="en-GB" smtClean="0"/>
          </a:p>
          <a:p>
            <a:endParaRPr lang="en-GB" smtClean="0"/>
          </a:p>
          <a:p>
            <a:endParaRPr lang="en-US" smtClean="0"/>
          </a:p>
        </p:txBody>
      </p:sp>
      <p:sp>
        <p:nvSpPr>
          <p:cNvPr id="77828"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fld id="{28B47019-9A26-4A0E-A465-BD8ED6CDFEBB}" type="slidenum">
              <a:rPr lang="en-US" sz="1400">
                <a:solidFill>
                  <a:srgbClr val="0072C6"/>
                </a:solidFill>
              </a:rPr>
              <a:pPr/>
              <a:t>61</a:t>
            </a:fld>
            <a:endParaRPr lang="en-US" sz="1400">
              <a:solidFill>
                <a:srgbClr val="0072C6"/>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Rehearsing feedback </a:t>
            </a:r>
            <a:r>
              <a:rPr lang="en-GB" dirty="0"/>
              <a:t>s</a:t>
            </a:r>
            <a:r>
              <a:rPr lang="en-GB" dirty="0" smtClean="0"/>
              <a:t>kills</a:t>
            </a:r>
          </a:p>
        </p:txBody>
      </p:sp>
      <p:graphicFrame>
        <p:nvGraphicFramePr>
          <p:cNvPr id="142367" name="Group 31"/>
          <p:cNvGraphicFramePr>
            <a:graphicFrameLocks noGrp="1"/>
          </p:cNvGraphicFramePr>
          <p:nvPr>
            <p:ph idx="1"/>
          </p:nvPr>
        </p:nvGraphicFramePr>
        <p:xfrm>
          <a:off x="682625" y="2420938"/>
          <a:ext cx="6842125" cy="2592388"/>
        </p:xfrm>
        <a:graphic>
          <a:graphicData uri="http://schemas.openxmlformats.org/drawingml/2006/table">
            <a:tbl>
              <a:tblPr/>
              <a:tblGrid>
                <a:gridCol w="1709738"/>
                <a:gridCol w="1711325"/>
                <a:gridCol w="1709737"/>
                <a:gridCol w="1711325"/>
              </a:tblGrid>
              <a:tr h="628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Time</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endParaRPr>
                    </a:p>
                  </a:txBody>
                  <a:tcPr marL="76024" marR="76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Appraiser</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Doctor</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Observer</a:t>
                      </a:r>
                    </a:p>
                  </a:txBody>
                  <a:tcPr marL="76024" marR="76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14:30</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endParaRPr>
                    </a:p>
                  </a:txBody>
                  <a:tcPr marL="76024" marR="76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A</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B</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C</a:t>
                      </a:r>
                    </a:p>
                  </a:txBody>
                  <a:tcPr marL="76024" marR="76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14:45</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endParaRPr>
                    </a:p>
                  </a:txBody>
                  <a:tcPr marL="76024" marR="76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B</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C</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A</a:t>
                      </a:r>
                    </a:p>
                  </a:txBody>
                  <a:tcPr marL="76024" marR="76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15:00</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endParaRPr>
                    </a:p>
                  </a:txBody>
                  <a:tcPr marL="76024" marR="76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C</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A</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B</a:t>
                      </a:r>
                    </a:p>
                  </a:txBody>
                  <a:tcPr marL="76024" marR="76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78"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861F0CEA-E68B-48EE-9ABD-90319AF6458A}" type="slidenum">
              <a:rPr lang="en-US" sz="1400"/>
              <a:pPr eaLnBrk="0" hangingPunct="0"/>
              <a:t>62</a:t>
            </a:fld>
            <a:endParaRPr lang="en-US" sz="1400"/>
          </a:p>
        </p:txBody>
      </p:sp>
      <p:sp>
        <p:nvSpPr>
          <p:cNvPr id="78879" name="Text Box 79"/>
          <p:cNvSpPr txBox="1">
            <a:spLocks noChangeArrowheads="1"/>
          </p:cNvSpPr>
          <p:nvPr/>
        </p:nvSpPr>
        <p:spPr bwMode="auto">
          <a:xfrm>
            <a:off x="684213" y="5229225"/>
            <a:ext cx="6873875" cy="830263"/>
          </a:xfrm>
          <a:prstGeom prst="rect">
            <a:avLst/>
          </a:prstGeom>
          <a:noFill/>
          <a:ln w="9525">
            <a:noFill/>
            <a:miter lim="800000"/>
            <a:headEnd/>
            <a:tailEnd/>
          </a:ln>
        </p:spPr>
        <p:txBody>
          <a:bodyPr>
            <a:spAutoFit/>
          </a:bodyPr>
          <a:lstStyle/>
          <a:p>
            <a:r>
              <a:rPr lang="en-GB" sz="2400">
                <a:ea typeface="ＭＳ Ｐゴシック" pitchFamily="34" charset="-128"/>
              </a:rPr>
              <a:t>Finish exercise at 15:15 and go for tea</a:t>
            </a:r>
          </a:p>
          <a:p>
            <a:endParaRPr lang="en-GB" sz="2400">
              <a:ea typeface="ＭＳ Ｐゴシック" pitchFamily="34" charset="-128"/>
            </a:endParaRPr>
          </a:p>
        </p:txBody>
      </p:sp>
      <p:sp>
        <p:nvSpPr>
          <p:cNvPr id="78880" name="Text Box 79"/>
          <p:cNvSpPr txBox="1">
            <a:spLocks noChangeArrowheads="1"/>
          </p:cNvSpPr>
          <p:nvPr/>
        </p:nvSpPr>
        <p:spPr bwMode="auto">
          <a:xfrm>
            <a:off x="684213" y="1698625"/>
            <a:ext cx="6873875" cy="831850"/>
          </a:xfrm>
          <a:prstGeom prst="rect">
            <a:avLst/>
          </a:prstGeom>
          <a:noFill/>
          <a:ln w="9525">
            <a:noFill/>
            <a:miter lim="800000"/>
            <a:headEnd/>
            <a:tailEnd/>
          </a:ln>
        </p:spPr>
        <p:txBody>
          <a:bodyPr>
            <a:spAutoFit/>
          </a:bodyPr>
          <a:lstStyle/>
          <a:p>
            <a:r>
              <a:rPr lang="en-GB" sz="2400">
                <a:ea typeface="ＭＳ Ｐゴシック" pitchFamily="34" charset="-128"/>
              </a:rPr>
              <a:t>In your appraisal trios…</a:t>
            </a:r>
          </a:p>
          <a:p>
            <a:endParaRPr lang="en-GB" sz="2400">
              <a:ea typeface="ＭＳ Ｐゴシック"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Rehearsing interview and feedback skills - plenary</a:t>
            </a:r>
          </a:p>
        </p:txBody>
      </p:sp>
      <p:sp>
        <p:nvSpPr>
          <p:cNvPr id="79875"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D113C703-CCD9-4BC6-9280-1F42D36B6D48}" type="slidenum">
              <a:rPr lang="en-US" sz="1400"/>
              <a:pPr eaLnBrk="0" hangingPunct="0"/>
              <a:t>63</a:t>
            </a:fld>
            <a:endParaRPr lang="en-US" sz="1400"/>
          </a:p>
        </p:txBody>
      </p:sp>
      <p:pic>
        <p:nvPicPr>
          <p:cNvPr id="79876" name="Content Placeholder 2"/>
          <p:cNvPicPr>
            <a:picLocks noGrp="1" noChangeAspect="1"/>
          </p:cNvPicPr>
          <p:nvPr>
            <p:ph idx="1"/>
          </p:nvPr>
        </p:nvPicPr>
        <p:blipFill>
          <a:blip r:embed="rId3" cstate="print"/>
          <a:srcRect/>
          <a:stretch>
            <a:fillRect/>
          </a:stretch>
        </p:blipFill>
        <p:spPr>
          <a:xfrm>
            <a:off x="1547813" y="1844675"/>
            <a:ext cx="6176962" cy="4105275"/>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5"/>
          <p:cNvSpPr>
            <a:spLocks noGrp="1"/>
          </p:cNvSpPr>
          <p:nvPr>
            <p:ph idx="1"/>
          </p:nvPr>
        </p:nvSpPr>
        <p:spPr>
          <a:xfrm>
            <a:off x="539750" y="1600200"/>
            <a:ext cx="7993063" cy="4525963"/>
          </a:xfrm>
        </p:spPr>
        <p:txBody>
          <a:bodyPr/>
          <a:lstStyle/>
          <a:p>
            <a:pPr marL="457200" indent="-457200" eaLnBrk="1" hangingPunct="1">
              <a:buFontTx/>
              <a:buChar char="•"/>
            </a:pPr>
            <a:endParaRPr lang="en-GB" sz="2800" dirty="0" smtClean="0">
              <a:cs typeface="Arial" charset="0"/>
            </a:endParaRPr>
          </a:p>
          <a:p>
            <a:pPr marL="457200" indent="-457200" eaLnBrk="1" hangingPunct="1">
              <a:buFontTx/>
              <a:buChar char="•"/>
            </a:pPr>
            <a:r>
              <a:rPr lang="en-GB" sz="2800" dirty="0" smtClean="0">
                <a:cs typeface="Arial" charset="0"/>
              </a:rPr>
              <a:t>Read, reflect and review what you have learnt today.</a:t>
            </a:r>
          </a:p>
          <a:p>
            <a:pPr marL="457200" indent="-457200" eaLnBrk="1" hangingPunct="1">
              <a:buFontTx/>
              <a:buChar char="•"/>
            </a:pPr>
            <a:r>
              <a:rPr lang="en-GB" sz="2800" dirty="0" smtClean="0">
                <a:cs typeface="Arial" charset="0"/>
              </a:rPr>
              <a:t>Share what you are going to prepare for your partial appraisal on day two with your “appraiser” if it has not already been shared before the training</a:t>
            </a:r>
          </a:p>
          <a:p>
            <a:pPr marL="457200" indent="-457200" eaLnBrk="1" hangingPunct="1">
              <a:buFontTx/>
              <a:buChar char="•"/>
            </a:pPr>
            <a:r>
              <a:rPr lang="en-GB" sz="2800" dirty="0" smtClean="0">
                <a:cs typeface="Arial" charset="0"/>
              </a:rPr>
              <a:t>Check the preparation resources in your pack.</a:t>
            </a:r>
          </a:p>
        </p:txBody>
      </p:sp>
      <p:sp>
        <p:nvSpPr>
          <p:cNvPr id="80899"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fld id="{2424EF32-A55D-4D0D-9F6A-550FDC17627A}" type="slidenum">
              <a:rPr lang="en-US" sz="1400"/>
              <a:pPr/>
              <a:t>64</a:t>
            </a:fld>
            <a:endParaRPr lang="en-US" sz="1400"/>
          </a:p>
        </p:txBody>
      </p:sp>
      <p:sp>
        <p:nvSpPr>
          <p:cNvPr id="5" name="Rectangle 2"/>
          <p:cNvSpPr txBox="1">
            <a:spLocks noChangeArrowheads="1"/>
          </p:cNvSpPr>
          <p:nvPr/>
        </p:nvSpPr>
        <p:spPr bwMode="auto">
          <a:xfrm>
            <a:off x="539750" y="539750"/>
            <a:ext cx="80645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90000"/>
              </a:lnSpc>
              <a:spcBef>
                <a:spcPct val="0"/>
              </a:spcBef>
              <a:spcAft>
                <a:spcPct val="0"/>
              </a:spcAft>
              <a:defRPr sz="3200" b="1" kern="2000" spc="-20" baseline="0">
                <a:solidFill>
                  <a:srgbClr val="0072C6"/>
                </a:solidFill>
                <a:latin typeface="+mj-lt"/>
                <a:ea typeface="+mj-ea"/>
                <a:cs typeface="+mj-cs"/>
              </a:defRPr>
            </a:lvl1pPr>
            <a:lvl2pPr algn="l" rtl="0" eaLnBrk="0" fontAlgn="base" hangingPunct="0">
              <a:lnSpc>
                <a:spcPct val="90000"/>
              </a:lnSpc>
              <a:spcBef>
                <a:spcPct val="0"/>
              </a:spcBef>
              <a:spcAft>
                <a:spcPct val="0"/>
              </a:spcAft>
              <a:defRPr sz="2800" b="1">
                <a:solidFill>
                  <a:srgbClr val="0072C6"/>
                </a:solidFill>
                <a:latin typeface="Arial" pitchFamily="34" charset="0"/>
              </a:defRPr>
            </a:lvl2pPr>
            <a:lvl3pPr algn="l" rtl="0" eaLnBrk="0" fontAlgn="base" hangingPunct="0">
              <a:lnSpc>
                <a:spcPct val="90000"/>
              </a:lnSpc>
              <a:spcBef>
                <a:spcPct val="0"/>
              </a:spcBef>
              <a:spcAft>
                <a:spcPct val="0"/>
              </a:spcAft>
              <a:defRPr sz="2800" b="1">
                <a:solidFill>
                  <a:srgbClr val="0072C6"/>
                </a:solidFill>
                <a:latin typeface="Arial" pitchFamily="34" charset="0"/>
              </a:defRPr>
            </a:lvl3pPr>
            <a:lvl4pPr algn="l" rtl="0" eaLnBrk="0" fontAlgn="base" hangingPunct="0">
              <a:lnSpc>
                <a:spcPct val="90000"/>
              </a:lnSpc>
              <a:spcBef>
                <a:spcPct val="0"/>
              </a:spcBef>
              <a:spcAft>
                <a:spcPct val="0"/>
              </a:spcAft>
              <a:defRPr sz="2800" b="1">
                <a:solidFill>
                  <a:srgbClr val="0072C6"/>
                </a:solidFill>
                <a:latin typeface="Arial" pitchFamily="34" charset="0"/>
              </a:defRPr>
            </a:lvl4pPr>
            <a:lvl5pPr algn="l" rtl="0" eaLnBrk="0" fontAlgn="base" hangingPunct="0">
              <a:lnSpc>
                <a:spcPct val="90000"/>
              </a:lnSpc>
              <a:spcBef>
                <a:spcPct val="0"/>
              </a:spcBef>
              <a:spcAft>
                <a:spcPct val="0"/>
              </a:spcAft>
              <a:defRPr sz="2800" b="1">
                <a:solidFill>
                  <a:srgbClr val="0072C6"/>
                </a:solidFill>
                <a:latin typeface="Arial" pitchFamily="34" charset="0"/>
              </a:defRPr>
            </a:lvl5pPr>
            <a:lvl6pPr marL="457200" algn="l" rtl="0" fontAlgn="base">
              <a:lnSpc>
                <a:spcPct val="90000"/>
              </a:lnSpc>
              <a:spcBef>
                <a:spcPct val="0"/>
              </a:spcBef>
              <a:spcAft>
                <a:spcPct val="0"/>
              </a:spcAft>
              <a:defRPr sz="2800" b="1">
                <a:solidFill>
                  <a:srgbClr val="0072C6"/>
                </a:solidFill>
                <a:latin typeface="Arial" pitchFamily="34" charset="0"/>
              </a:defRPr>
            </a:lvl6pPr>
            <a:lvl7pPr marL="914400" algn="l" rtl="0" fontAlgn="base">
              <a:lnSpc>
                <a:spcPct val="90000"/>
              </a:lnSpc>
              <a:spcBef>
                <a:spcPct val="0"/>
              </a:spcBef>
              <a:spcAft>
                <a:spcPct val="0"/>
              </a:spcAft>
              <a:defRPr sz="2800" b="1">
                <a:solidFill>
                  <a:srgbClr val="0072C6"/>
                </a:solidFill>
                <a:latin typeface="Arial" pitchFamily="34" charset="0"/>
              </a:defRPr>
            </a:lvl7pPr>
            <a:lvl8pPr marL="1371600" algn="l" rtl="0" fontAlgn="base">
              <a:lnSpc>
                <a:spcPct val="90000"/>
              </a:lnSpc>
              <a:spcBef>
                <a:spcPct val="0"/>
              </a:spcBef>
              <a:spcAft>
                <a:spcPct val="0"/>
              </a:spcAft>
              <a:defRPr sz="2800" b="1">
                <a:solidFill>
                  <a:srgbClr val="0072C6"/>
                </a:solidFill>
                <a:latin typeface="Arial" pitchFamily="34" charset="0"/>
              </a:defRPr>
            </a:lvl8pPr>
            <a:lvl9pPr marL="1828800" algn="l" rtl="0" fontAlgn="base">
              <a:lnSpc>
                <a:spcPct val="90000"/>
              </a:lnSpc>
              <a:spcBef>
                <a:spcPct val="0"/>
              </a:spcBef>
              <a:spcAft>
                <a:spcPct val="0"/>
              </a:spcAft>
              <a:defRPr sz="2800" b="1">
                <a:solidFill>
                  <a:srgbClr val="0072C6"/>
                </a:solidFill>
                <a:latin typeface="Arial" pitchFamily="34" charset="0"/>
              </a:defRPr>
            </a:lvl9pPr>
          </a:lstStyle>
          <a:p>
            <a:pPr>
              <a:defRPr/>
            </a:pPr>
            <a:r>
              <a:rPr lang="en-GB" dirty="0">
                <a:cs typeface="Arial" pitchFamily="34" charset="0"/>
              </a:rPr>
              <a:t/>
            </a:r>
            <a:br>
              <a:rPr lang="en-GB" dirty="0">
                <a:cs typeface="Arial" pitchFamily="34" charset="0"/>
              </a:rPr>
            </a:br>
            <a:r>
              <a:rPr lang="en-GB" dirty="0">
                <a:cs typeface="Arial" pitchFamily="34" charset="0"/>
              </a:rPr>
              <a:t>Getting ready for day two</a:t>
            </a:r>
            <a:endParaRPr lang="en-GB"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Questions and answers</a:t>
            </a:r>
          </a:p>
        </p:txBody>
      </p:sp>
      <p:pic>
        <p:nvPicPr>
          <p:cNvPr id="81923" name="Picture 3" descr="slide_iii"/>
          <p:cNvPicPr>
            <a:picLocks noGrp="1" noChangeAspect="1" noChangeArrowheads="1"/>
          </p:cNvPicPr>
          <p:nvPr>
            <p:ph idx="1"/>
          </p:nvPr>
        </p:nvPicPr>
        <p:blipFill>
          <a:blip r:embed="rId3" cstate="print"/>
          <a:srcRect/>
          <a:stretch>
            <a:fillRect/>
          </a:stretch>
        </p:blipFill>
        <p:spPr>
          <a:xfrm>
            <a:off x="2771775" y="1677988"/>
            <a:ext cx="3554413" cy="4414837"/>
          </a:xfrm>
        </p:spPr>
      </p:pic>
      <p:sp>
        <p:nvSpPr>
          <p:cNvPr id="8192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4C39E7B9-9F4D-43DC-AA67-4A718573B1C1}" type="slidenum">
              <a:rPr lang="en-US" sz="1400"/>
              <a:pPr eaLnBrk="0" hangingPunct="0"/>
              <a:t>65</a:t>
            </a:fld>
            <a:endParaRPr lang="en-US" sz="14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Have a good evening</a:t>
            </a:r>
          </a:p>
        </p:txBody>
      </p:sp>
      <p:sp>
        <p:nvSpPr>
          <p:cNvPr id="82947"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A17519C1-BD87-49BE-9869-34B98C51E093}" type="slidenum">
              <a:rPr lang="en-US" sz="1400"/>
              <a:pPr eaLnBrk="0" hangingPunct="0"/>
              <a:t>66</a:t>
            </a:fld>
            <a:endParaRPr lang="en-US" sz="1400"/>
          </a:p>
        </p:txBody>
      </p:sp>
      <p:pic>
        <p:nvPicPr>
          <p:cNvPr id="82948" name="Picture 3" descr="C:\Users\Susi\AppData\Local\Microsoft\Windows\Temporary Internet Files\Content.IE5\VPCSL31Q\MP900178497[1].jpg"/>
          <p:cNvPicPr>
            <a:picLocks noChangeAspect="1" noChangeArrowheads="1"/>
          </p:cNvPicPr>
          <p:nvPr/>
        </p:nvPicPr>
        <p:blipFill>
          <a:blip r:embed="rId3" cstate="print"/>
          <a:srcRect/>
          <a:stretch>
            <a:fillRect/>
          </a:stretch>
        </p:blipFill>
        <p:spPr bwMode="auto">
          <a:xfrm>
            <a:off x="1331913" y="1773238"/>
            <a:ext cx="6372225"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4427538" y="1700213"/>
            <a:ext cx="0" cy="4321175"/>
          </a:xfrm>
          <a:prstGeom prst="line">
            <a:avLst/>
          </a:prstGeom>
          <a:noFill/>
          <a:ln w="9525">
            <a:solidFill>
              <a:schemeClr val="tx1"/>
            </a:solidFill>
            <a:round/>
            <a:headEnd/>
            <a:tailEnd/>
          </a:ln>
        </p:spPr>
        <p:txBody>
          <a:bodyPr/>
          <a:lstStyle/>
          <a:p>
            <a:endParaRPr lang="en-GB"/>
          </a:p>
        </p:txBody>
      </p:sp>
      <p:sp>
        <p:nvSpPr>
          <p:cNvPr id="19459" name="Line 3"/>
          <p:cNvSpPr>
            <a:spLocks noChangeShapeType="1"/>
          </p:cNvSpPr>
          <p:nvPr/>
        </p:nvSpPr>
        <p:spPr bwMode="auto">
          <a:xfrm>
            <a:off x="1258888" y="3789363"/>
            <a:ext cx="6705600" cy="0"/>
          </a:xfrm>
          <a:prstGeom prst="line">
            <a:avLst/>
          </a:prstGeom>
          <a:noFill/>
          <a:ln w="9525">
            <a:solidFill>
              <a:schemeClr val="tx1"/>
            </a:solidFill>
            <a:round/>
            <a:headEnd/>
            <a:tailEnd/>
          </a:ln>
        </p:spPr>
        <p:txBody>
          <a:bodyPr/>
          <a:lstStyle/>
          <a:p>
            <a:endParaRPr lang="en-GB"/>
          </a:p>
        </p:txBody>
      </p:sp>
      <p:sp>
        <p:nvSpPr>
          <p:cNvPr id="19460" name="Text Box 4"/>
          <p:cNvSpPr txBox="1">
            <a:spLocks noChangeArrowheads="1"/>
          </p:cNvSpPr>
          <p:nvPr/>
        </p:nvSpPr>
        <p:spPr bwMode="auto">
          <a:xfrm>
            <a:off x="1508125" y="1844675"/>
            <a:ext cx="1893888" cy="584200"/>
          </a:xfrm>
          <a:prstGeom prst="rect">
            <a:avLst/>
          </a:prstGeom>
          <a:noFill/>
          <a:ln w="9525">
            <a:noFill/>
            <a:miter lim="800000"/>
            <a:headEnd/>
            <a:tailEnd/>
          </a:ln>
        </p:spPr>
        <p:txBody>
          <a:bodyPr wrap="none">
            <a:spAutoFit/>
          </a:bodyPr>
          <a:lstStyle/>
          <a:p>
            <a:r>
              <a:rPr lang="en-GB" sz="3200"/>
              <a:t>Appraisal</a:t>
            </a:r>
          </a:p>
        </p:txBody>
      </p:sp>
      <p:sp>
        <p:nvSpPr>
          <p:cNvPr id="19461" name="Text Box 5"/>
          <p:cNvSpPr txBox="1">
            <a:spLocks noChangeArrowheads="1"/>
          </p:cNvSpPr>
          <p:nvPr/>
        </p:nvSpPr>
        <p:spPr bwMode="auto">
          <a:xfrm>
            <a:off x="5715000" y="1676400"/>
            <a:ext cx="184150" cy="366713"/>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19462" name="Text Box 6"/>
          <p:cNvSpPr txBox="1">
            <a:spLocks noChangeArrowheads="1"/>
          </p:cNvSpPr>
          <p:nvPr/>
        </p:nvSpPr>
        <p:spPr bwMode="auto">
          <a:xfrm>
            <a:off x="4859338" y="2636838"/>
            <a:ext cx="3384550" cy="457200"/>
          </a:xfrm>
          <a:prstGeom prst="rect">
            <a:avLst/>
          </a:prstGeom>
          <a:noFill/>
          <a:ln w="9525">
            <a:noFill/>
            <a:miter lim="800000"/>
            <a:headEnd/>
            <a:tailEnd/>
          </a:ln>
        </p:spPr>
        <p:txBody>
          <a:bodyPr>
            <a:spAutoFit/>
          </a:bodyPr>
          <a:lstStyle/>
          <a:p>
            <a:r>
              <a:rPr lang="en-GB" sz="2400" i="1"/>
              <a:t>Formative/Summative</a:t>
            </a:r>
          </a:p>
        </p:txBody>
      </p:sp>
      <p:sp>
        <p:nvSpPr>
          <p:cNvPr id="19463" name="Text Box 7"/>
          <p:cNvSpPr txBox="1">
            <a:spLocks noChangeArrowheads="1"/>
          </p:cNvSpPr>
          <p:nvPr/>
        </p:nvSpPr>
        <p:spPr bwMode="auto">
          <a:xfrm>
            <a:off x="1108075" y="4233863"/>
            <a:ext cx="2816225" cy="1077912"/>
          </a:xfrm>
          <a:prstGeom prst="rect">
            <a:avLst/>
          </a:prstGeom>
          <a:noFill/>
          <a:ln w="9525">
            <a:noFill/>
            <a:miter lim="800000"/>
            <a:headEnd/>
            <a:tailEnd/>
          </a:ln>
        </p:spPr>
        <p:txBody>
          <a:bodyPr>
            <a:spAutoFit/>
          </a:bodyPr>
          <a:lstStyle/>
          <a:p>
            <a:pPr algn="ctr"/>
            <a:r>
              <a:rPr lang="en-GB" sz="3200"/>
              <a:t>Performance </a:t>
            </a:r>
          </a:p>
          <a:p>
            <a:pPr algn="ctr"/>
            <a:r>
              <a:rPr lang="en-GB" sz="3200"/>
              <a:t>Review</a:t>
            </a:r>
          </a:p>
        </p:txBody>
      </p:sp>
      <p:sp>
        <p:nvSpPr>
          <p:cNvPr id="19464" name="Text Box 8"/>
          <p:cNvSpPr txBox="1">
            <a:spLocks noChangeArrowheads="1"/>
          </p:cNvSpPr>
          <p:nvPr/>
        </p:nvSpPr>
        <p:spPr bwMode="auto">
          <a:xfrm>
            <a:off x="4887913" y="4262438"/>
            <a:ext cx="2439987" cy="585787"/>
          </a:xfrm>
          <a:prstGeom prst="rect">
            <a:avLst/>
          </a:prstGeom>
          <a:noFill/>
          <a:ln w="9525">
            <a:noFill/>
            <a:miter lim="800000"/>
            <a:headEnd/>
            <a:tailEnd/>
          </a:ln>
        </p:spPr>
        <p:txBody>
          <a:bodyPr wrap="none">
            <a:spAutoFit/>
          </a:bodyPr>
          <a:lstStyle/>
          <a:p>
            <a:r>
              <a:rPr lang="en-GB" sz="3200"/>
              <a:t>Revalidation</a:t>
            </a:r>
          </a:p>
        </p:txBody>
      </p:sp>
      <p:sp>
        <p:nvSpPr>
          <p:cNvPr id="19465" name="Text Box 6"/>
          <p:cNvSpPr txBox="1">
            <a:spLocks noChangeArrowheads="1"/>
          </p:cNvSpPr>
          <p:nvPr/>
        </p:nvSpPr>
        <p:spPr bwMode="auto">
          <a:xfrm>
            <a:off x="4859338" y="1841500"/>
            <a:ext cx="2417762" cy="584200"/>
          </a:xfrm>
          <a:prstGeom prst="rect">
            <a:avLst/>
          </a:prstGeom>
          <a:noFill/>
          <a:ln w="9525">
            <a:noFill/>
            <a:miter lim="800000"/>
            <a:headEnd/>
            <a:tailEnd/>
          </a:ln>
        </p:spPr>
        <p:txBody>
          <a:bodyPr wrap="none">
            <a:spAutoFit/>
          </a:bodyPr>
          <a:lstStyle/>
          <a:p>
            <a:r>
              <a:rPr lang="en-GB" sz="3200"/>
              <a:t>Assessment</a:t>
            </a:r>
          </a:p>
        </p:txBody>
      </p:sp>
      <p:sp>
        <p:nvSpPr>
          <p:cNvPr id="23562" name="Title 10"/>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Definitions</a:t>
            </a:r>
          </a:p>
        </p:txBody>
      </p:sp>
    </p:spTree>
    <p:extLst>
      <p:ext uri="{BB962C8B-B14F-4D97-AF65-F5344CB8AC3E}">
        <p14:creationId xmlns:p14="http://schemas.microsoft.com/office/powerpoint/2010/main" val="3408434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Qualities of a good </a:t>
            </a:r>
            <a:r>
              <a:rPr lang="en-GB" dirty="0"/>
              <a:t>a</a:t>
            </a:r>
            <a:r>
              <a:rPr lang="en-GB" dirty="0" smtClean="0"/>
              <a:t>ppraiser</a:t>
            </a:r>
            <a:endParaRPr lang="en-US" dirty="0" smtClean="0"/>
          </a:p>
        </p:txBody>
      </p:sp>
      <p:sp>
        <p:nvSpPr>
          <p:cNvPr id="3" name="Content Placeholder 2"/>
          <p:cNvSpPr>
            <a:spLocks noGrp="1"/>
          </p:cNvSpPr>
          <p:nvPr>
            <p:ph idx="1"/>
          </p:nvPr>
        </p:nvSpPr>
        <p:spPr>
          <a:xfrm>
            <a:off x="539750" y="1708150"/>
            <a:ext cx="8097838" cy="4457700"/>
          </a:xfrm>
        </p:spPr>
        <p:txBody>
          <a:bodyPr/>
          <a:lstStyle/>
          <a:p>
            <a:pPr indent="0">
              <a:spcBef>
                <a:spcPts val="0"/>
              </a:spcBef>
              <a:defRPr/>
            </a:pPr>
            <a:r>
              <a:rPr lang="en-US" b="1" dirty="0"/>
              <a:t>Exercise:</a:t>
            </a:r>
          </a:p>
          <a:p>
            <a:pPr indent="-360000">
              <a:spcBef>
                <a:spcPts val="0"/>
              </a:spcBef>
              <a:buFont typeface="Arial" pitchFamily="34" charset="0"/>
              <a:buChar char="•"/>
              <a:defRPr/>
            </a:pPr>
            <a:r>
              <a:rPr lang="en-GB" dirty="0" smtClean="0"/>
              <a:t>What are the qualities of a good appraiser? </a:t>
            </a:r>
          </a:p>
          <a:p>
            <a:pPr indent="-360000">
              <a:spcBef>
                <a:spcPts val="0"/>
              </a:spcBef>
              <a:buFont typeface="Arial" pitchFamily="34" charset="0"/>
              <a:buChar char="•"/>
              <a:defRPr/>
            </a:pPr>
            <a:r>
              <a:rPr lang="en-GB" dirty="0" smtClean="0"/>
              <a:t>Write down one quality per post-it note</a:t>
            </a:r>
          </a:p>
          <a:p>
            <a:pPr indent="-360000">
              <a:spcBef>
                <a:spcPts val="0"/>
              </a:spcBef>
              <a:buFont typeface="Arial" pitchFamily="34" charset="0"/>
              <a:buChar char="•"/>
              <a:defRPr/>
            </a:pPr>
            <a:r>
              <a:rPr lang="en-GB" dirty="0" smtClean="0"/>
              <a:t>Group answers under the three headings:</a:t>
            </a:r>
          </a:p>
          <a:p>
            <a:pPr marL="900000" lvl="2" indent="-342900">
              <a:spcBef>
                <a:spcPts val="0"/>
              </a:spcBef>
              <a:spcAft>
                <a:spcPts val="1200"/>
              </a:spcAft>
              <a:buFont typeface="Arial" pitchFamily="34" charset="0"/>
              <a:buChar char="•"/>
              <a:defRPr/>
            </a:pPr>
            <a:r>
              <a:rPr lang="en-GB" dirty="0"/>
              <a:t>k</a:t>
            </a:r>
            <a:r>
              <a:rPr lang="en-GB" dirty="0" smtClean="0"/>
              <a:t>nowledge</a:t>
            </a:r>
          </a:p>
          <a:p>
            <a:pPr marL="900000" lvl="2" indent="-342900">
              <a:spcBef>
                <a:spcPts val="0"/>
              </a:spcBef>
              <a:spcAft>
                <a:spcPts val="1200"/>
              </a:spcAft>
              <a:buFont typeface="Arial" pitchFamily="34" charset="0"/>
              <a:buChar char="•"/>
              <a:defRPr/>
            </a:pPr>
            <a:r>
              <a:rPr lang="en-GB" dirty="0"/>
              <a:t>s</a:t>
            </a:r>
            <a:r>
              <a:rPr lang="en-GB" dirty="0" smtClean="0"/>
              <a:t>kills</a:t>
            </a:r>
          </a:p>
          <a:p>
            <a:pPr marL="900000" lvl="2" indent="-342900">
              <a:spcBef>
                <a:spcPts val="0"/>
              </a:spcBef>
              <a:spcAft>
                <a:spcPts val="1200"/>
              </a:spcAft>
              <a:buFont typeface="Arial" pitchFamily="34" charset="0"/>
              <a:buChar char="•"/>
              <a:defRPr/>
            </a:pPr>
            <a:r>
              <a:rPr lang="en-GB" dirty="0" smtClean="0"/>
              <a:t>attributes</a:t>
            </a:r>
            <a:endParaRPr lang="en-GB" sz="2000" i="1" dirty="0" smtClean="0"/>
          </a:p>
          <a:p>
            <a:pPr indent="0" algn="r">
              <a:spcBef>
                <a:spcPts val="0"/>
              </a:spcBef>
              <a:spcAft>
                <a:spcPts val="600"/>
              </a:spcAft>
              <a:defRPr/>
            </a:pPr>
            <a:endParaRPr lang="en-GB" sz="2000" i="1" dirty="0" smtClean="0"/>
          </a:p>
          <a:p>
            <a:pPr indent="0" algn="r">
              <a:spcBef>
                <a:spcPts val="0"/>
              </a:spcBef>
              <a:spcAft>
                <a:spcPts val="600"/>
              </a:spcAft>
              <a:defRPr/>
            </a:pPr>
            <a:r>
              <a:rPr lang="en-GB" sz="2000" i="1" dirty="0" smtClean="0"/>
              <a:t>Based on Bloom’s Taxonomy: Cognitive; Psychomotor; Affective</a:t>
            </a:r>
          </a:p>
          <a:p>
            <a:pPr indent="0">
              <a:spcBef>
                <a:spcPts val="0"/>
              </a:spcBef>
              <a:defRPr/>
            </a:pPr>
            <a:endParaRPr lang="en-US" sz="2000" i="1" dirty="0" smtClean="0"/>
          </a:p>
          <a:p>
            <a:pPr indent="-360000">
              <a:spcBef>
                <a:spcPts val="0"/>
              </a:spcBef>
              <a:defRPr/>
            </a:pPr>
            <a:endParaRPr lang="en-US" dirty="0" smtClean="0"/>
          </a:p>
        </p:txBody>
      </p:sp>
      <p:sp>
        <p:nvSpPr>
          <p:cNvPr id="20484"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5BC2C316-B737-4857-A5E4-878B0928E0D0}" type="slidenum">
              <a:rPr lang="en-US" sz="1400"/>
              <a:pPr eaLnBrk="0" hangingPunct="0"/>
              <a:t>8</a:t>
            </a:fld>
            <a:endParaRPr 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
            </a:r>
            <a:br>
              <a:rPr lang="en-GB" dirty="0" smtClean="0"/>
            </a:br>
            <a:r>
              <a:rPr lang="en-GB" dirty="0" smtClean="0"/>
              <a:t>Important terms used</a:t>
            </a:r>
          </a:p>
        </p:txBody>
      </p:sp>
      <p:sp>
        <p:nvSpPr>
          <p:cNvPr id="41987" name="Content Placeholder 3"/>
          <p:cNvSpPr>
            <a:spLocks noGrp="1"/>
          </p:cNvSpPr>
          <p:nvPr>
            <p:ph idx="1"/>
          </p:nvPr>
        </p:nvSpPr>
        <p:spPr/>
        <p:txBody>
          <a:bodyPr/>
          <a:lstStyle/>
          <a:p>
            <a:pPr>
              <a:spcAft>
                <a:spcPts val="600"/>
              </a:spcAft>
            </a:pPr>
            <a:r>
              <a:rPr lang="en-GB" b="1" dirty="0" smtClean="0"/>
              <a:t>Professional judgement </a:t>
            </a:r>
          </a:p>
          <a:p>
            <a:r>
              <a:rPr lang="en-GB" dirty="0" smtClean="0"/>
              <a:t>The equivalent of the clinical judgements that </a:t>
            </a:r>
            <a:br>
              <a:rPr lang="en-GB" dirty="0" smtClean="0"/>
            </a:br>
            <a:r>
              <a:rPr lang="en-GB" dirty="0" smtClean="0"/>
              <a:t>we are all used to making everyday as clinicians </a:t>
            </a:r>
            <a:br>
              <a:rPr lang="en-GB" dirty="0" smtClean="0"/>
            </a:br>
            <a:r>
              <a:rPr lang="en-GB" dirty="0" smtClean="0"/>
              <a:t>(not a judicial process).</a:t>
            </a:r>
          </a:p>
          <a:p>
            <a:endParaRPr lang="en-GB" dirty="0" smtClean="0"/>
          </a:p>
          <a:p>
            <a:pPr>
              <a:spcBef>
                <a:spcPts val="600"/>
              </a:spcBef>
              <a:spcAft>
                <a:spcPts val="600"/>
              </a:spcAft>
            </a:pPr>
            <a:r>
              <a:rPr lang="en-GB" b="1" dirty="0" smtClean="0"/>
              <a:t>Reflection </a:t>
            </a:r>
          </a:p>
          <a:p>
            <a:r>
              <a:rPr lang="en-GB" dirty="0" smtClean="0"/>
              <a:t>“Good Medical Practice requires you to reflect on your practice and whether you are working to the relevant standards” (</a:t>
            </a:r>
            <a:r>
              <a:rPr lang="en-GB" i="1" dirty="0" smtClean="0"/>
              <a:t>Supporting information for appraisal and revalidation</a:t>
            </a:r>
            <a:r>
              <a:rPr lang="en-GB" dirty="0" smtClean="0"/>
              <a:t>, GMC, 2012)</a:t>
            </a:r>
          </a:p>
          <a:p>
            <a:endParaRPr lang="en-GB" dirty="0" smtClean="0"/>
          </a:p>
        </p:txBody>
      </p:sp>
      <p:sp>
        <p:nvSpPr>
          <p:cNvPr id="41988" name="Slide Number Placeholder 3"/>
          <p:cNvSpPr>
            <a:spLocks noGrp="1"/>
          </p:cNvSpPr>
          <p:nvPr>
            <p:ph type="sldNum" sz="quarter" idx="4294967295"/>
          </p:nvPr>
        </p:nvSpPr>
        <p:spPr bwMode="auto">
          <a:xfrm>
            <a:off x="539750" y="6261100"/>
            <a:ext cx="8097838" cy="366713"/>
          </a:xfrm>
          <a:prstGeom prst="rect">
            <a:avLst/>
          </a:prstGeom>
          <a:noFill/>
          <a:ln>
            <a:miter lim="800000"/>
            <a:headEnd/>
            <a:tailEnd/>
          </a:ln>
        </p:spPr>
        <p:txBody>
          <a:bodyPr lIns="0" tIns="0" rIns="0" bIns="0"/>
          <a:lstStyle/>
          <a:p>
            <a:pPr eaLnBrk="0" hangingPunct="0"/>
            <a:fld id="{D03FC9F3-32D9-40AC-AFAE-4B567D58F43D}" type="slidenum">
              <a:rPr lang="en-US" sz="1400"/>
              <a:pPr eaLnBrk="0" hangingPunct="0"/>
              <a:t>9</a:t>
            </a:fld>
            <a:endParaRPr lang="en-US" sz="1400"/>
          </a:p>
        </p:txBody>
      </p:sp>
      <p:pic>
        <p:nvPicPr>
          <p:cNvPr id="41989" name="Picture 54" descr="judge-wig"/>
          <p:cNvPicPr>
            <a:picLocks noChangeAspect="1" noChangeArrowheads="1"/>
          </p:cNvPicPr>
          <p:nvPr/>
        </p:nvPicPr>
        <p:blipFill>
          <a:blip r:embed="rId3" cstate="print"/>
          <a:srcRect/>
          <a:stretch>
            <a:fillRect/>
          </a:stretch>
        </p:blipFill>
        <p:spPr bwMode="auto">
          <a:xfrm>
            <a:off x="7235825" y="1773238"/>
            <a:ext cx="1428750" cy="1714500"/>
          </a:xfrm>
          <a:prstGeom prst="rect">
            <a:avLst/>
          </a:prstGeom>
          <a:noFill/>
          <a:ln w="9525">
            <a:solidFill>
              <a:srgbClr val="0072C6"/>
            </a:solidFill>
            <a:miter lim="800000"/>
            <a:headEnd/>
            <a:tailEnd/>
          </a:ln>
        </p:spPr>
      </p:pic>
      <p:cxnSp>
        <p:nvCxnSpPr>
          <p:cNvPr id="8" name="Straight Connector 7"/>
          <p:cNvCxnSpPr/>
          <p:nvPr/>
        </p:nvCxnSpPr>
        <p:spPr>
          <a:xfrm>
            <a:off x="7235825" y="1773238"/>
            <a:ext cx="1428750" cy="1714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664575" y="17732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35825" y="1773238"/>
            <a:ext cx="1428750" cy="1714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694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5420</TotalTime>
  <Words>11563</Words>
  <Application>Microsoft Office PowerPoint</Application>
  <PresentationFormat>On-screen Show (4:3)</PresentationFormat>
  <Paragraphs>964</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Default Design</vt:lpstr>
      <vt:lpstr>New appraiser training Welcome to day one</vt:lpstr>
      <vt:lpstr> Housekeeping</vt:lpstr>
      <vt:lpstr> Ground rules</vt:lpstr>
      <vt:lpstr> Who are you and why are you here?</vt:lpstr>
      <vt:lpstr> Aims and objectives</vt:lpstr>
      <vt:lpstr> Your aims and objectives </vt:lpstr>
      <vt:lpstr> Definitions</vt:lpstr>
      <vt:lpstr> Qualities of a good appraiser</vt:lpstr>
      <vt:lpstr> Important terms used</vt:lpstr>
      <vt:lpstr> Introducing the ‘Competency framework for medical appraisers’ </vt:lpstr>
      <vt:lpstr> Self-assessment of appraiser competencies</vt:lpstr>
      <vt:lpstr>What do you need to develop?</vt:lpstr>
      <vt:lpstr> What just needs practice?</vt:lpstr>
      <vt:lpstr>Active listening</vt:lpstr>
      <vt:lpstr> Are they listening?</vt:lpstr>
      <vt:lpstr> What do doctors fear from revalidation?</vt:lpstr>
      <vt:lpstr> The purpose of revalidation </vt:lpstr>
      <vt:lpstr> The purposes of medical appraisal:</vt:lpstr>
      <vt:lpstr> Supporting and challenging</vt:lpstr>
      <vt:lpstr>Who does what in medical appraisal for revalidation?</vt:lpstr>
      <vt:lpstr> The responsible officer recommendation</vt:lpstr>
      <vt:lpstr> The role of the responsible officer</vt:lpstr>
      <vt:lpstr> Medical appraisal and revalidation must be a fair and transparent process</vt:lpstr>
      <vt:lpstr> Medical Appraisal Guide  and MAG Model Appraisal Form</vt:lpstr>
      <vt:lpstr> The MAG Model Appraisal Form (MAGMAF)</vt:lpstr>
      <vt:lpstr> Medical appraisal: the process</vt:lpstr>
      <vt:lpstr> Whole scope of work – for every medical role you have, please consider…</vt:lpstr>
      <vt:lpstr> Good Medical Practice: four domains</vt:lpstr>
      <vt:lpstr> Each domain is underpinned by three attributes</vt:lpstr>
      <vt:lpstr> Declarations before the appraisal discussion</vt:lpstr>
      <vt:lpstr> Key messages 1</vt:lpstr>
      <vt:lpstr>The appraisal balance</vt:lpstr>
      <vt:lpstr> Key messages 2</vt:lpstr>
      <vt:lpstr> Coffee</vt:lpstr>
      <vt:lpstr> Supporting information</vt:lpstr>
      <vt:lpstr> Levels of supporting information</vt:lpstr>
      <vt:lpstr> GMC requirements for supporting information for revalidation</vt:lpstr>
      <vt:lpstr> GMC supporting information principles</vt:lpstr>
      <vt:lpstr> GMC supporting information requirements</vt:lpstr>
      <vt:lpstr> Continuing professional development (CPD)</vt:lpstr>
      <vt:lpstr>Think about the impact… …of what you learn on what you do</vt:lpstr>
      <vt:lpstr> Quality improvement activity (QIA)</vt:lpstr>
      <vt:lpstr> Significant events</vt:lpstr>
      <vt:lpstr> Colleague and Patient feedback</vt:lpstr>
      <vt:lpstr> Review of complaints and compliments</vt:lpstr>
      <vt:lpstr>Supporting information scenarios</vt:lpstr>
      <vt:lpstr> Outputs of appraisal</vt:lpstr>
      <vt:lpstr> Outputs of appraisal: statements one and two</vt:lpstr>
      <vt:lpstr> Outputs of appraisal: statements three and four</vt:lpstr>
      <vt:lpstr> Outputs of appraisal: statement five</vt:lpstr>
      <vt:lpstr>Outputs of appraisal: additional information for the RO</vt:lpstr>
      <vt:lpstr> Confirmation of understanding of GMP obligations</vt:lpstr>
      <vt:lpstr> Enjoy your lunch </vt:lpstr>
      <vt:lpstr>Providing a professional appraisal</vt:lpstr>
      <vt:lpstr> Duties of a doctor </vt:lpstr>
      <vt:lpstr> Demonstrating an introduction</vt:lpstr>
      <vt:lpstr>Questioning skills</vt:lpstr>
      <vt:lpstr> Questions, questions…</vt:lpstr>
      <vt:lpstr>Giving and receiving feedback</vt:lpstr>
      <vt:lpstr> ‘Pendleton’s Rules’ of Feedback</vt:lpstr>
      <vt:lpstr> Feedback summary</vt:lpstr>
      <vt:lpstr>Rehearsing feedback skills</vt:lpstr>
      <vt:lpstr>         Rehearsing interview and feedback skills - plenary</vt:lpstr>
      <vt:lpstr>PowerPoint Presentation</vt:lpstr>
      <vt:lpstr> Questions and answers</vt:lpstr>
      <vt:lpstr> Have a good evening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GMC guidance</dc:title>
  <dc:creator>Susi</dc:creator>
  <cp:lastModifiedBy>Susi</cp:lastModifiedBy>
  <cp:revision>195</cp:revision>
  <cp:lastPrinted>2013-02-07T09:39:53Z</cp:lastPrinted>
  <dcterms:created xsi:type="dcterms:W3CDTF">2012-10-01T08:44:51Z</dcterms:created>
  <dcterms:modified xsi:type="dcterms:W3CDTF">2014-02-25T10:05:51Z</dcterms:modified>
</cp:coreProperties>
</file>