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4392" r:id="rId5"/>
    <p:sldId id="257" r:id="rId6"/>
    <p:sldId id="4393" r:id="rId7"/>
    <p:sldId id="4394" r:id="rId8"/>
    <p:sldId id="4395" r:id="rId9"/>
    <p:sldId id="4396" r:id="rId10"/>
    <p:sldId id="4401" r:id="rId11"/>
    <p:sldId id="4398" r:id="rId12"/>
    <p:sldId id="4399" r:id="rId13"/>
    <p:sldId id="4402" r:id="rId14"/>
  </p:sldIdLst>
  <p:sldSz cx="12192000" cy="6858000"/>
  <p:notesSz cx="6808788" cy="99409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4" pos="347" userDrawn="1">
          <p15:clr>
            <a:srgbClr val="A4A3A4"/>
          </p15:clr>
        </p15:guide>
        <p15:guide id="5" orient="horz" pos="913" userDrawn="1">
          <p15:clr>
            <a:srgbClr val="A4A3A4"/>
          </p15:clr>
        </p15:guide>
        <p15:guide id="6" orient="horz" pos="11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9"/>
    <a:srgbClr val="BF0078"/>
    <a:srgbClr val="00A7D6"/>
    <a:srgbClr val="ABD2EB"/>
    <a:srgbClr val="0FA9D5"/>
    <a:srgbClr val="A8D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76CF3-129C-43C9-B518-1B2E1D1762DA}" v="9" dt="2021-03-04T11:02:48.4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3" y="62"/>
      </p:cViewPr>
      <p:guideLst>
        <p:guide pos="347"/>
        <p:guide orient="horz" pos="913"/>
        <p:guide orient="horz" pos="11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92075" y="746125"/>
            <a:ext cx="6624638" cy="3727450"/>
          </a:xfrm>
          <a:prstGeom prst="rect">
            <a:avLst/>
          </a:prstGeom>
        </p:spPr>
        <p:txBody>
          <a:bodyPr/>
          <a:lstStyle/>
          <a:p>
            <a:endParaRPr/>
          </a:p>
        </p:txBody>
      </p:sp>
      <p:sp>
        <p:nvSpPr>
          <p:cNvPr id="97" name="Shape 97"/>
          <p:cNvSpPr>
            <a:spLocks noGrp="1"/>
          </p:cNvSpPr>
          <p:nvPr>
            <p:ph type="body" sz="quarter" idx="1"/>
          </p:nvPr>
        </p:nvSpPr>
        <p:spPr>
          <a:xfrm>
            <a:off x="907839" y="4721940"/>
            <a:ext cx="4993111" cy="4473416"/>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3" name="Picture 7" descr="Picture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4" name="Title Text"/>
          <p:cNvSpPr txBox="1">
            <a:spLocks noGrp="1"/>
          </p:cNvSpPr>
          <p:nvPr>
            <p:ph type="title"/>
          </p:nvPr>
        </p:nvSpPr>
        <p:spPr>
          <a:xfrm>
            <a:off x="838200" y="580912"/>
            <a:ext cx="9725809" cy="1109776"/>
          </a:xfrm>
          <a:prstGeom prst="rect">
            <a:avLst/>
          </a:prstGeom>
        </p:spPr>
        <p:txBody>
          <a:bodyPr/>
          <a:lstStyle/>
          <a:p>
            <a:r>
              <a:t>Title Text</a:t>
            </a:r>
          </a:p>
        </p:txBody>
      </p:sp>
      <p:sp>
        <p:nvSpPr>
          <p:cNvPr id="25" name="Body Level One…"/>
          <p:cNvSpPr txBox="1">
            <a:spLocks noGrp="1"/>
          </p:cNvSpPr>
          <p:nvPr>
            <p:ph type="body" idx="1"/>
          </p:nvPr>
        </p:nvSpPr>
        <p:spPr>
          <a:xfrm>
            <a:off x="838200" y="1825625"/>
            <a:ext cx="9725809"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26" name="50183_NHS_IPC_Patient_Powerpoint TEMPLATE_16-9_D_1_a.jpg" descr="50183_NHS_IPC_Patient_Powerpoint TEMPLATE_16-9_D_1_a.jp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27" name="Slide Numb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3" name="Picture 7" descr="Picture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4" name="Title Text"/>
          <p:cNvSpPr txBox="1">
            <a:spLocks noGrp="1"/>
          </p:cNvSpPr>
          <p:nvPr>
            <p:ph type="title" hasCustomPrompt="1"/>
          </p:nvPr>
        </p:nvSpPr>
        <p:spPr>
          <a:xfrm>
            <a:off x="541986" y="606670"/>
            <a:ext cx="9725809" cy="589434"/>
          </a:xfrm>
          <a:prstGeom prst="rect">
            <a:avLst/>
          </a:prstGeom>
        </p:spPr>
        <p:txBody>
          <a:bodyPr lIns="0" tIns="0" rIns="0" bIns="0"/>
          <a:lstStyle/>
          <a:p>
            <a:r>
              <a:t>Title Text</a:t>
            </a:r>
          </a:p>
        </p:txBody>
      </p:sp>
      <p:sp>
        <p:nvSpPr>
          <p:cNvPr id="25" name="Body Level One…"/>
          <p:cNvSpPr txBox="1">
            <a:spLocks noGrp="1"/>
          </p:cNvSpPr>
          <p:nvPr>
            <p:ph type="body" idx="1"/>
          </p:nvPr>
        </p:nvSpPr>
        <p:spPr>
          <a:xfrm>
            <a:off x="541986" y="1365161"/>
            <a:ext cx="9725809" cy="4837560"/>
          </a:xfrm>
          <a:prstGeom prst="rect">
            <a:avLst/>
          </a:prstGeom>
        </p:spPr>
        <p:txBody>
          <a:bodyPr>
            <a:normAutofit/>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97678568"/>
      </p:ext>
    </p:extLst>
  </p:cSld>
  <p:clrMapOvr>
    <a:masterClrMapping/>
  </p:clrMapOvr>
  <p:transition spd="med"/>
  <p:extLst>
    <p:ext uri="{DCECCB84-F9BA-43D5-87BE-67443E8EF086}">
      <p15:sldGuideLst xmlns:p15="http://schemas.microsoft.com/office/powerpoint/2012/main">
        <p15:guide id="1" orient="horz" pos="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0071B9"/>
                </a:solidFill>
              </a:defRPr>
            </a:lvl1pPr>
            <a:lvl2pPr marL="0" indent="457200">
              <a:buSzTx/>
              <a:buFontTx/>
              <a:buNone/>
              <a:defRPr sz="2400">
                <a:solidFill>
                  <a:srgbClr val="0071B9"/>
                </a:solidFill>
              </a:defRPr>
            </a:lvl2pPr>
            <a:lvl3pPr marL="0" indent="914400">
              <a:buSzTx/>
              <a:buFontTx/>
              <a:buNone/>
              <a:defRPr sz="2400">
                <a:solidFill>
                  <a:srgbClr val="0071B9"/>
                </a:solidFill>
              </a:defRPr>
            </a:lvl3pPr>
            <a:lvl4pPr marL="0" indent="1371600">
              <a:buSzTx/>
              <a:buFontTx/>
              <a:buNone/>
              <a:defRPr sz="2400">
                <a:solidFill>
                  <a:srgbClr val="0071B9"/>
                </a:solidFill>
              </a:defRPr>
            </a:lvl4pPr>
            <a:lvl5pPr marL="0" indent="1828800">
              <a:buSzTx/>
              <a:buFontTx/>
              <a:buNone/>
              <a:defRPr sz="2400">
                <a:solidFill>
                  <a:srgbClr val="0071B9"/>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3" name="Title Text"/>
          <p:cNvSpPr txBox="1">
            <a:spLocks noGrp="1"/>
          </p:cNvSpPr>
          <p:nvPr>
            <p:ph type="title"/>
          </p:nvPr>
        </p:nvSpPr>
        <p:spPr>
          <a:xfrm>
            <a:off x="838200" y="580912"/>
            <a:ext cx="9725809" cy="1109776"/>
          </a:xfrm>
          <a:prstGeom prst="rect">
            <a:avLst/>
          </a:prstGeom>
        </p:spPr>
        <p:txBody>
          <a:bodyPr/>
          <a:lstStyle/>
          <a:p>
            <a:r>
              <a:t>Title Text</a:t>
            </a:r>
          </a:p>
        </p:txBody>
      </p:sp>
      <p:sp>
        <p:nvSpPr>
          <p:cNvPr id="44"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xfrm>
            <a:off x="11095176" y="6414760"/>
            <a:ext cx="258624" cy="2483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7" y="3630029"/>
            <a:ext cx="10515600" cy="720000"/>
          </a:xfrm>
          <a:prstGeom prst="rect">
            <a:avLst/>
          </a:prstGeom>
        </p:spPr>
        <p:txBody>
          <a:bodyPr lIns="0" tIns="0" rIns="0" bIns="0" anchor="t"/>
          <a:lstStyle>
            <a:lvl1pPr>
              <a:lnSpc>
                <a:spcPct val="100000"/>
              </a:lnSpc>
              <a:spcBef>
                <a:spcPts val="0"/>
              </a:spcBef>
              <a:defRPr sz="3600" baseline="0">
                <a:solidFill>
                  <a:schemeClr val="accent1"/>
                </a:solidFill>
                <a:latin typeface="Arial" panose="020B0604020202020204" pitchFamily="34" charset="0"/>
                <a:cs typeface="Arial" panose="020B0604020202020204" pitchFamily="34" charset="0"/>
              </a:defRPr>
            </a:lvl1pPr>
          </a:lstStyle>
          <a:p>
            <a:r>
              <a:rPr lang="en-US"/>
              <a:t>Click to add title</a:t>
            </a:r>
          </a:p>
        </p:txBody>
      </p:sp>
      <p:sp>
        <p:nvSpPr>
          <p:cNvPr id="11" name="Subtitle 2"/>
          <p:cNvSpPr>
            <a:spLocks noGrp="1"/>
          </p:cNvSpPr>
          <p:nvPr>
            <p:ph type="subTitle" idx="1" hasCustomPrompt="1"/>
          </p:nvPr>
        </p:nvSpPr>
        <p:spPr>
          <a:xfrm>
            <a:off x="599387" y="4351486"/>
            <a:ext cx="10515600" cy="720000"/>
          </a:xfrm>
          <a:prstGeom prst="rect">
            <a:avLst/>
          </a:prstGeom>
        </p:spPr>
        <p:txBody>
          <a:bodyPr lIns="0" tIns="0" rIns="0" bIns="0" anchor="t"/>
          <a:lstStyle>
            <a:lvl1pPr marL="0" indent="0" algn="l">
              <a:lnSpc>
                <a:spcPct val="100000"/>
              </a:lnSpc>
              <a:spcBef>
                <a:spcPts val="0"/>
              </a:spcBef>
              <a:buNone/>
              <a:defRPr sz="1800" b="0" i="0" baseline="0">
                <a:solidFill>
                  <a:schemeClr val="accent1"/>
                </a:solidFill>
                <a:latin typeface="Arial" charset="0"/>
                <a:ea typeface="Arial" charset="0"/>
                <a:cs typeface="Arial"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add subtitle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24000" y="6345237"/>
            <a:ext cx="12240000" cy="310687"/>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938837"/>
            <a:ext cx="5323840" cy="406400"/>
          </a:xfrm>
          <a:prstGeom prst="rect">
            <a:avLst/>
          </a:prstGeom>
          <a:solidFill>
            <a:schemeClr val="lt1"/>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spcBef>
                <a:spcPts val="0"/>
              </a:spcBef>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descr="A picture containing clipart&#10;&#10;Description generated with very high confidence">
            <a:extLst>
              <a:ext uri="{FF2B5EF4-FFF2-40B4-BE49-F238E27FC236}">
                <a16:creationId xmlns:a16="http://schemas.microsoft.com/office/drawing/2014/main" id="{E2B8AC42-5AF4-40BA-9AE4-26A98681FB86}"/>
              </a:ext>
            </a:extLst>
          </p:cNvPr>
          <p:cNvPicPr>
            <a:picLocks noChangeAspect="1"/>
          </p:cNvPicPr>
          <p:nvPr userDrawn="1"/>
        </p:nvPicPr>
        <p:blipFill>
          <a:blip r:embed="rId3"/>
          <a:stretch>
            <a:fillRect/>
          </a:stretch>
        </p:blipFill>
        <p:spPr>
          <a:xfrm>
            <a:off x="10640291" y="360000"/>
            <a:ext cx="1071711" cy="432000"/>
          </a:xfrm>
          <a:prstGeom prst="rect">
            <a:avLst/>
          </a:prstGeom>
        </p:spPr>
      </p:pic>
    </p:spTree>
    <p:extLst>
      <p:ext uri="{BB962C8B-B14F-4D97-AF65-F5344CB8AC3E}">
        <p14:creationId xmlns:p14="http://schemas.microsoft.com/office/powerpoint/2010/main" val="231220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9"/>
          <a:stretch>
            <a:fillRect/>
          </a:stretch>
        </p:blipFill>
        <p:spPr>
          <a:xfrm>
            <a:off x="0" y="0"/>
            <a:ext cx="12192000" cy="6858000"/>
          </a:xfrm>
          <a:prstGeom prst="rect">
            <a:avLst/>
          </a:prstGeom>
          <a:ln w="12700">
            <a:miter lim="400000"/>
          </a:ln>
        </p:spPr>
      </p:pic>
      <p:sp>
        <p:nvSpPr>
          <p:cNvPr id="3" name="Title Text"/>
          <p:cNvSpPr txBox="1">
            <a:spLocks noGrp="1"/>
          </p:cNvSpPr>
          <p:nvPr>
            <p:ph type="title"/>
          </p:nvPr>
        </p:nvSpPr>
        <p:spPr>
          <a:xfrm>
            <a:off x="609600" y="592428"/>
            <a:ext cx="10972800" cy="10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4665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2" r:id="rId4"/>
    <p:sldLayoutId id="2147483653" r:id="rId5"/>
    <p:sldLayoutId id="2147483655" r:id="rId6"/>
    <p:sldLayoutId id="2147483657" r:id="rId7"/>
  </p:sldLayoutIdLst>
  <p:transition spd="med"/>
  <p:txStyles>
    <p:titleStyle>
      <a:lvl1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BF0078"/>
          </a:solidFill>
          <a:uFillTx/>
          <a:latin typeface="Frutiger LT Std 45 Light" panose="020B0602020204020204" pitchFamily="34" charset="77"/>
          <a:ea typeface="Frutiger LT Std 45 Light" panose="020B0602020204020204" pitchFamily="34" charset="77"/>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0" marR="0" indent="0" algn="l" defTabSz="914400" rtl="0" latinLnBrk="0">
        <a:lnSpc>
          <a:spcPct val="90000"/>
        </a:lnSpc>
        <a:spcBef>
          <a:spcPts val="1000"/>
        </a:spcBef>
        <a:spcAft>
          <a:spcPts val="0"/>
        </a:spcAft>
        <a:buClrTx/>
        <a:buSzPct val="100000"/>
        <a:buFont typeface="Arial"/>
        <a:buNone/>
        <a:tabLst/>
        <a:defRPr sz="1600" b="0" i="0" u="none" strike="noStrike" cap="none" spc="0" baseline="0">
          <a:solidFill>
            <a:srgbClr val="0071B9"/>
          </a:solidFill>
          <a:uFillTx/>
          <a:latin typeface="Frutiger LT Std 55 Roman" panose="020B0602020204020204" pitchFamily="34" charset="77"/>
          <a:ea typeface="+mj-ea"/>
          <a:cs typeface="+mj-cs"/>
          <a:sym typeface="Calibri"/>
        </a:defRPr>
      </a:lvl1pPr>
      <a:lvl2pPr marL="457200" marR="0" indent="0" algn="l" defTabSz="914400" rtl="0" latinLnBrk="0">
        <a:lnSpc>
          <a:spcPct val="90000"/>
        </a:lnSpc>
        <a:spcBef>
          <a:spcPts val="1000"/>
        </a:spcBef>
        <a:spcAft>
          <a:spcPts val="0"/>
        </a:spcAft>
        <a:buClrTx/>
        <a:buSzPct val="100000"/>
        <a:buFont typeface="Arial"/>
        <a:buNone/>
        <a:tabLst/>
        <a:defRPr sz="1600" b="0" i="0" u="none" strike="noStrike" cap="none" spc="0" baseline="0">
          <a:solidFill>
            <a:srgbClr val="0071B9"/>
          </a:solidFill>
          <a:uFillTx/>
          <a:latin typeface="Frutiger LT Std 55 Roman" panose="020B0602020204020204" pitchFamily="34" charset="77"/>
          <a:ea typeface="+mj-ea"/>
          <a:cs typeface="+mj-cs"/>
          <a:sym typeface="Calibri"/>
        </a:defRPr>
      </a:lvl2pPr>
      <a:lvl3pPr marL="914400" marR="0" indent="0" algn="l" defTabSz="914400" rtl="0" latinLnBrk="0">
        <a:lnSpc>
          <a:spcPct val="90000"/>
        </a:lnSpc>
        <a:spcBef>
          <a:spcPts val="1000"/>
        </a:spcBef>
        <a:spcAft>
          <a:spcPts val="0"/>
        </a:spcAft>
        <a:buClrTx/>
        <a:buSzPct val="100000"/>
        <a:buFont typeface="Arial"/>
        <a:buNone/>
        <a:tabLst/>
        <a:defRPr sz="1600" b="0" i="0" u="none" strike="noStrike" cap="none" spc="0" baseline="0">
          <a:solidFill>
            <a:srgbClr val="0071B9"/>
          </a:solidFill>
          <a:uFillTx/>
          <a:latin typeface="Frutiger LT Std 55 Roman" panose="020B0602020204020204" pitchFamily="34" charset="77"/>
          <a:ea typeface="+mj-ea"/>
          <a:cs typeface="+mj-cs"/>
          <a:sym typeface="Calibri"/>
        </a:defRPr>
      </a:lvl3pPr>
      <a:lvl4pPr marL="1371600" marR="0" indent="0" algn="l" defTabSz="914400" rtl="0" latinLnBrk="0">
        <a:lnSpc>
          <a:spcPct val="90000"/>
        </a:lnSpc>
        <a:spcBef>
          <a:spcPts val="1000"/>
        </a:spcBef>
        <a:spcAft>
          <a:spcPts val="0"/>
        </a:spcAft>
        <a:buClrTx/>
        <a:buSzPct val="100000"/>
        <a:buFont typeface="Arial"/>
        <a:buNone/>
        <a:tabLst/>
        <a:defRPr sz="1600" b="0" i="0" u="none" strike="noStrike" cap="none" spc="0" baseline="0">
          <a:solidFill>
            <a:srgbClr val="0071B9"/>
          </a:solidFill>
          <a:uFillTx/>
          <a:latin typeface="Frutiger LT Std 55 Roman" panose="020B0602020204020204" pitchFamily="34" charset="77"/>
          <a:ea typeface="+mj-ea"/>
          <a:cs typeface="+mj-cs"/>
          <a:sym typeface="Calibri"/>
        </a:defRPr>
      </a:lvl4pPr>
      <a:lvl5pPr marL="1828800" marR="0" indent="0" algn="l" defTabSz="914400" rtl="0" latinLnBrk="0">
        <a:lnSpc>
          <a:spcPct val="90000"/>
        </a:lnSpc>
        <a:spcBef>
          <a:spcPts val="1000"/>
        </a:spcBef>
        <a:spcAft>
          <a:spcPts val="0"/>
        </a:spcAft>
        <a:buClrTx/>
        <a:buSzPct val="100000"/>
        <a:buFont typeface="Arial"/>
        <a:buNone/>
        <a:tabLst/>
        <a:defRPr sz="1600" b="0" i="0" u="none" strike="noStrike" cap="none" spc="0" baseline="0">
          <a:solidFill>
            <a:srgbClr val="0071B9"/>
          </a:solidFill>
          <a:uFillTx/>
          <a:latin typeface="Frutiger LT Std 55 Roman" panose="020B0602020204020204" pitchFamily="34" charset="77"/>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DC3195E-53F1-9F4B-934A-2857551BBACA}"/>
              </a:ext>
            </a:extLst>
          </p:cNvPr>
          <p:cNvSpPr txBox="1">
            <a:spLocks/>
          </p:cNvSpPr>
          <p:nvPr/>
        </p:nvSpPr>
        <p:spPr>
          <a:xfrm>
            <a:off x="550864" y="2757390"/>
            <a:ext cx="9745532" cy="1922340"/>
          </a:xfrm>
          <a:prstGeom prst="rect">
            <a:avLst/>
          </a:prstGeom>
        </p:spPr>
        <p:txBody>
          <a:bodyPr lIns="0" tIns="0" rIns="0" bIns="0">
            <a:noAutofit/>
          </a:bodyPr>
          <a:lstStyle>
            <a:lvl1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BF0078"/>
                </a:solidFill>
                <a:uFillTx/>
                <a:latin typeface="Frutiger LT Std 45 Light" panose="020B0602020204020204" pitchFamily="34" charset="77"/>
                <a:ea typeface="Frutiger LT Std 45 Light" panose="020B0602020204020204" pitchFamily="34" charset="77"/>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lnSpc>
                <a:spcPct val="100000"/>
              </a:lnSpc>
            </a:pPr>
            <a:r>
              <a:rPr lang="en-GB">
                <a:latin typeface="Frutiger" panose="020B0500000000000000" pitchFamily="34" charset="0"/>
                <a:cs typeface="Arial"/>
              </a:rPr>
              <a:t>Infection Prevention and Control (IPC)</a:t>
            </a:r>
            <a:br>
              <a:rPr lang="en-GB">
                <a:latin typeface="Frutiger" panose="020B0500000000000000" pitchFamily="34" charset="0"/>
                <a:cs typeface="Arial"/>
              </a:rPr>
            </a:br>
            <a:r>
              <a:rPr lang="en-GB" sz="3100" b="0">
                <a:solidFill>
                  <a:srgbClr val="0071B9"/>
                </a:solidFill>
                <a:latin typeface="Frutiger" panose="020B0500000000000000" pitchFamily="34" charset="0"/>
                <a:cs typeface="Arial"/>
              </a:rPr>
              <a:t>Role descriptor for IPC Champions</a:t>
            </a:r>
          </a:p>
          <a:p>
            <a:pPr hangingPunct="1">
              <a:lnSpc>
                <a:spcPct val="100000"/>
              </a:lnSpc>
            </a:pPr>
            <a:endParaRPr lang="en-GB" sz="3100" b="0">
              <a:solidFill>
                <a:srgbClr val="0071B9"/>
              </a:solidFill>
              <a:latin typeface="Frutiger" panose="020B0500000000000000" pitchFamily="34" charset="0"/>
              <a:cs typeface="Arial"/>
            </a:endParaRPr>
          </a:p>
        </p:txBody>
      </p:sp>
      <p:pic>
        <p:nvPicPr>
          <p:cNvPr id="4" name="Picture 3" descr="Logo&#10;&#10;Description automatically generated">
            <a:extLst>
              <a:ext uri="{FF2B5EF4-FFF2-40B4-BE49-F238E27FC236}">
                <a16:creationId xmlns:a16="http://schemas.microsoft.com/office/drawing/2014/main" id="{3945DF2E-9CDD-4DB8-B7DE-921707D93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540" y="318450"/>
            <a:ext cx="1535422" cy="1093480"/>
          </a:xfrm>
          <a:prstGeom prst="rect">
            <a:avLst/>
          </a:prstGeom>
        </p:spPr>
      </p:pic>
    </p:spTree>
    <p:extLst>
      <p:ext uri="{BB962C8B-B14F-4D97-AF65-F5344CB8AC3E}">
        <p14:creationId xmlns:p14="http://schemas.microsoft.com/office/powerpoint/2010/main" val="38347701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6ED3F-3495-CA48-80E2-13BCD207B2D5}"/>
              </a:ext>
            </a:extLst>
          </p:cNvPr>
          <p:cNvSpPr>
            <a:spLocks noGrp="1"/>
          </p:cNvSpPr>
          <p:nvPr>
            <p:ph type="title"/>
          </p:nvPr>
        </p:nvSpPr>
        <p:spPr>
          <a:xfrm>
            <a:off x="541338" y="181630"/>
            <a:ext cx="11092474" cy="1534331"/>
          </a:xfrm>
        </p:spPr>
        <p:txBody>
          <a:bodyPr/>
          <a:lstStyle/>
          <a:p>
            <a:r>
              <a:rPr lang="en-GB"/>
              <a:t>IPC Champion role descriptor: </a:t>
            </a:r>
            <a:br>
              <a:rPr lang="en-GB"/>
            </a:br>
            <a:r>
              <a:rPr lang="en-GB" sz="2800">
                <a:solidFill>
                  <a:srgbClr val="0071B9"/>
                </a:solidFill>
                <a:latin typeface="Frutiger LT Std 55 Roman" panose="020B0602020204020204" pitchFamily="34" charset="77"/>
              </a:rPr>
              <a:t>Volunteer</a:t>
            </a:r>
          </a:p>
        </p:txBody>
      </p:sp>
      <p:sp>
        <p:nvSpPr>
          <p:cNvPr id="5" name="Text Placeholder 4">
            <a:extLst>
              <a:ext uri="{FF2B5EF4-FFF2-40B4-BE49-F238E27FC236}">
                <a16:creationId xmlns:a16="http://schemas.microsoft.com/office/drawing/2014/main" id="{5FADDB81-769F-9040-8521-E7F8ED786C75}"/>
              </a:ext>
            </a:extLst>
          </p:cNvPr>
          <p:cNvSpPr>
            <a:spLocks noGrp="1"/>
          </p:cNvSpPr>
          <p:nvPr>
            <p:ph type="body" idx="1"/>
          </p:nvPr>
        </p:nvSpPr>
        <p:spPr>
          <a:xfrm>
            <a:off x="5974838" y="2117944"/>
            <a:ext cx="10104950" cy="3231898"/>
          </a:xfrm>
        </p:spPr>
        <p:txBody>
          <a:bodyPr numCol="2" spcCol="180000">
            <a:noAutofit/>
          </a:bodyPr>
          <a:lstStyle/>
          <a:p>
            <a:pPr marL="266700" indent="-266700">
              <a:lnSpc>
                <a:spcPct val="100000"/>
              </a:lnSpc>
            </a:pPr>
            <a:r>
              <a:rPr lang="en-GB" sz="2000"/>
              <a:t>3. Ongoing observations of </a:t>
            </a:r>
            <a:r>
              <a:rPr lang="en-GB" sz="2000">
                <a:solidFill>
                  <a:srgbClr val="BF0078"/>
                </a:solidFill>
              </a:rPr>
              <a:t>[insert chosen area of focus area e.g. PPE champion/social distancing] </a:t>
            </a:r>
            <a:r>
              <a:rPr lang="en-GB" sz="2000"/>
              <a:t>to identify lapses in best practice standards </a:t>
            </a:r>
          </a:p>
          <a:p>
            <a:pPr marL="266700" indent="-266700">
              <a:lnSpc>
                <a:spcPct val="100000"/>
              </a:lnSpc>
            </a:pPr>
            <a:r>
              <a:rPr lang="en-GB" sz="2000"/>
              <a:t>4. Where lapses in best practice are identified, support staff and visitors in understanding and reducing risks associated with breaches</a:t>
            </a:r>
          </a:p>
        </p:txBody>
      </p:sp>
      <p:sp>
        <p:nvSpPr>
          <p:cNvPr id="6" name="Text Placeholder 4">
            <a:extLst>
              <a:ext uri="{FF2B5EF4-FFF2-40B4-BE49-F238E27FC236}">
                <a16:creationId xmlns:a16="http://schemas.microsoft.com/office/drawing/2014/main" id="{629C17B6-50EC-460C-9045-E4612CA7AD01}"/>
              </a:ext>
            </a:extLst>
          </p:cNvPr>
          <p:cNvSpPr txBox="1">
            <a:spLocks/>
          </p:cNvSpPr>
          <p:nvPr/>
        </p:nvSpPr>
        <p:spPr>
          <a:xfrm>
            <a:off x="596348" y="2134472"/>
            <a:ext cx="10147497" cy="3231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numCol="2" spcCol="180000">
            <a:noAutofit/>
          </a:bodyPr>
          <a:lstStyle>
            <a:lvl1pPr marL="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1pPr>
            <a:lvl2pPr marL="4572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2pPr>
            <a:lvl3pPr marL="9144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3pPr>
            <a:lvl4pPr marL="13716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4pPr>
            <a:lvl5pPr marL="18288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342900" indent="-342900" hangingPunct="1">
              <a:lnSpc>
                <a:spcPct val="100000"/>
              </a:lnSpc>
              <a:buFont typeface="+mj-lt"/>
              <a:buAutoNum type="arabicPeriod"/>
            </a:pPr>
            <a:r>
              <a:rPr lang="en-GB" sz="2000"/>
              <a:t>Wear uniform and PPE correctly at all times and in line with local policy</a:t>
            </a:r>
          </a:p>
          <a:p>
            <a:pPr marL="342900" indent="-342900" hangingPunct="1">
              <a:lnSpc>
                <a:spcPct val="100000"/>
              </a:lnSpc>
              <a:buFont typeface="+mj-lt"/>
              <a:buAutoNum type="arabicPeriod"/>
            </a:pPr>
            <a:r>
              <a:rPr lang="en-GB" sz="2000"/>
              <a:t>Be seen to perform hand hygiene in line with local policy and “five moments”</a:t>
            </a:r>
          </a:p>
        </p:txBody>
      </p:sp>
      <p:sp>
        <p:nvSpPr>
          <p:cNvPr id="7" name="Rectangle 6">
            <a:extLst>
              <a:ext uri="{FF2B5EF4-FFF2-40B4-BE49-F238E27FC236}">
                <a16:creationId xmlns:a16="http://schemas.microsoft.com/office/drawing/2014/main" id="{C3D2BD4C-2DDA-4A9B-A163-0E89B844A81B}"/>
              </a:ext>
            </a:extLst>
          </p:cNvPr>
          <p:cNvSpPr/>
          <p:nvPr/>
        </p:nvSpPr>
        <p:spPr>
          <a:xfrm>
            <a:off x="10491019" y="45097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4949251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6ED3F-3495-CA48-80E2-13BCD207B2D5}"/>
              </a:ext>
            </a:extLst>
          </p:cNvPr>
          <p:cNvSpPr>
            <a:spLocks noGrp="1"/>
          </p:cNvSpPr>
          <p:nvPr>
            <p:ph type="title"/>
          </p:nvPr>
        </p:nvSpPr>
        <p:spPr>
          <a:xfrm>
            <a:off x="730045" y="392922"/>
            <a:ext cx="9725809" cy="1109776"/>
          </a:xfrm>
        </p:spPr>
        <p:txBody>
          <a:bodyPr anchor="ctr">
            <a:normAutofit/>
          </a:bodyPr>
          <a:lstStyle/>
          <a:p>
            <a:r>
              <a:rPr lang="en-GB" dirty="0"/>
              <a:t>What is an IPC Champion</a:t>
            </a:r>
          </a:p>
        </p:txBody>
      </p:sp>
      <p:sp>
        <p:nvSpPr>
          <p:cNvPr id="5" name="Text Placeholder 4">
            <a:extLst>
              <a:ext uri="{FF2B5EF4-FFF2-40B4-BE49-F238E27FC236}">
                <a16:creationId xmlns:a16="http://schemas.microsoft.com/office/drawing/2014/main" id="{5FADDB81-769F-9040-8521-E7F8ED786C75}"/>
              </a:ext>
            </a:extLst>
          </p:cNvPr>
          <p:cNvSpPr>
            <a:spLocks noGrp="1"/>
          </p:cNvSpPr>
          <p:nvPr>
            <p:ph type="body" idx="1"/>
          </p:nvPr>
        </p:nvSpPr>
        <p:spPr>
          <a:xfrm>
            <a:off x="730045" y="1479856"/>
            <a:ext cx="10965180" cy="4985221"/>
          </a:xfrm>
        </p:spPr>
        <p:txBody>
          <a:bodyPr numCol="2" spcCol="180000">
            <a:normAutofit/>
          </a:bodyPr>
          <a:lstStyle/>
          <a:p>
            <a:pPr>
              <a:spcBef>
                <a:spcPts val="0"/>
              </a:spcBef>
              <a:spcAft>
                <a:spcPts val="600"/>
              </a:spcAft>
            </a:pPr>
            <a:r>
              <a:rPr lang="en-GB" sz="1800" dirty="0"/>
              <a:t>Someone who is passionate and enthusiastic about safe infection prevention and control, constantly striving to protect patients, residents, staff and visitors                from infection.</a:t>
            </a:r>
          </a:p>
          <a:p>
            <a:pPr>
              <a:spcBef>
                <a:spcPts val="0"/>
              </a:spcBef>
              <a:spcAft>
                <a:spcPts val="600"/>
              </a:spcAft>
            </a:pPr>
            <a:endParaRPr lang="en-GB" sz="1200" dirty="0"/>
          </a:p>
          <a:p>
            <a:pPr>
              <a:spcBef>
                <a:spcPts val="0"/>
              </a:spcBef>
              <a:spcAft>
                <a:spcPts val="600"/>
              </a:spcAft>
            </a:pPr>
            <a:r>
              <a:rPr lang="en-GB" sz="1800" dirty="0"/>
              <a:t>A role model for influencing their knowledge and </a:t>
            </a:r>
            <a:br>
              <a:rPr lang="en-GB" sz="1800" dirty="0"/>
            </a:br>
            <a:r>
              <a:rPr lang="en-GB" sz="1800" dirty="0"/>
              <a:t>best practice within their workplace, influencing colleagues practice and through personal responsibility, integrity, innovation and trust.</a:t>
            </a:r>
          </a:p>
          <a:p>
            <a:pPr>
              <a:spcBef>
                <a:spcPts val="0"/>
              </a:spcBef>
              <a:spcAft>
                <a:spcPts val="600"/>
              </a:spcAft>
            </a:pPr>
            <a:endParaRPr lang="en-GB" sz="1200" dirty="0"/>
          </a:p>
          <a:p>
            <a:pPr>
              <a:spcBef>
                <a:spcPts val="0"/>
              </a:spcBef>
              <a:spcAft>
                <a:spcPts val="600"/>
              </a:spcAft>
            </a:pPr>
            <a:r>
              <a:rPr lang="en-GB" sz="1800" dirty="0"/>
              <a:t>This role has been developed in many organisations as part of the COVID 19 response, and is seen as positive learning from the pandemic to support the broader IPC and HCAI agenda.</a:t>
            </a:r>
          </a:p>
          <a:p>
            <a:pPr>
              <a:spcBef>
                <a:spcPts val="0"/>
              </a:spcBef>
              <a:spcAft>
                <a:spcPts val="600"/>
              </a:spcAft>
            </a:pPr>
            <a:endParaRPr lang="en-GB" sz="1200" dirty="0"/>
          </a:p>
          <a:p>
            <a:pPr>
              <a:spcBef>
                <a:spcPts val="0"/>
              </a:spcBef>
              <a:spcAft>
                <a:spcPts val="600"/>
              </a:spcAft>
            </a:pPr>
            <a:r>
              <a:rPr lang="en-GB" sz="1800" dirty="0"/>
              <a:t>Other titles for this role include </a:t>
            </a:r>
            <a:r>
              <a:rPr lang="en-GB" sz="1800" i="1" dirty="0"/>
              <a:t>IPC Guardian, Monitor, Steward, Marshall.</a:t>
            </a:r>
          </a:p>
        </p:txBody>
      </p:sp>
      <p:pic>
        <p:nvPicPr>
          <p:cNvPr id="3" name="Picture 2" descr="A picture containing wearing, orange&#10;&#10;Description automatically generated">
            <a:extLst>
              <a:ext uri="{FF2B5EF4-FFF2-40B4-BE49-F238E27FC236}">
                <a16:creationId xmlns:a16="http://schemas.microsoft.com/office/drawing/2014/main" id="{C008E9C2-5E5F-49B0-B6EC-AC9E9CE635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54"/>
          <a:stretch/>
        </p:blipFill>
        <p:spPr>
          <a:xfrm>
            <a:off x="6783060" y="1825624"/>
            <a:ext cx="2132341" cy="2029433"/>
          </a:xfrm>
          <a:prstGeom prst="ellipse">
            <a:avLst/>
          </a:prstGeom>
        </p:spPr>
      </p:pic>
      <p:pic>
        <p:nvPicPr>
          <p:cNvPr id="8" name="Picture 7" descr="A picture containing person&#10;&#10;Description automatically generated">
            <a:extLst>
              <a:ext uri="{FF2B5EF4-FFF2-40B4-BE49-F238E27FC236}">
                <a16:creationId xmlns:a16="http://schemas.microsoft.com/office/drawing/2014/main" id="{3ADA8DC3-4DE0-4FF4-9435-903564FCB0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487" t="5778" r="13516"/>
          <a:stretch/>
        </p:blipFill>
        <p:spPr>
          <a:xfrm>
            <a:off x="9116847" y="2634251"/>
            <a:ext cx="2038834" cy="1940439"/>
          </a:xfrm>
          <a:prstGeom prst="ellipse">
            <a:avLst/>
          </a:prstGeom>
        </p:spPr>
      </p:pic>
      <p:pic>
        <p:nvPicPr>
          <p:cNvPr id="10" name="Picture 9" descr="A picture containing text, indoor, person&#10;&#10;Description automatically generated">
            <a:extLst>
              <a:ext uri="{FF2B5EF4-FFF2-40B4-BE49-F238E27FC236}">
                <a16:creationId xmlns:a16="http://schemas.microsoft.com/office/drawing/2014/main" id="{49A0E2B1-C194-46E4-BF57-0B621022E5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614" t="17667" r="34871" b="21889"/>
          <a:stretch/>
        </p:blipFill>
        <p:spPr>
          <a:xfrm>
            <a:off x="7218388" y="4177983"/>
            <a:ext cx="1961565" cy="1808593"/>
          </a:xfrm>
          <a:prstGeom prst="ellipse">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6ED3F-3495-CA48-80E2-13BCD207B2D5}"/>
              </a:ext>
            </a:extLst>
          </p:cNvPr>
          <p:cNvSpPr>
            <a:spLocks noGrp="1"/>
          </p:cNvSpPr>
          <p:nvPr>
            <p:ph type="title"/>
          </p:nvPr>
        </p:nvSpPr>
        <p:spPr>
          <a:xfrm>
            <a:off x="541338" y="627047"/>
            <a:ext cx="9576056" cy="352540"/>
          </a:xfrm>
        </p:spPr>
        <p:txBody>
          <a:bodyPr>
            <a:normAutofit fontScale="90000"/>
          </a:bodyPr>
          <a:lstStyle/>
          <a:p>
            <a:r>
              <a:rPr lang="en-GB"/>
              <a:t>IPC Champions</a:t>
            </a:r>
          </a:p>
        </p:txBody>
      </p:sp>
      <p:sp>
        <p:nvSpPr>
          <p:cNvPr id="5" name="Text Placeholder 4">
            <a:extLst>
              <a:ext uri="{FF2B5EF4-FFF2-40B4-BE49-F238E27FC236}">
                <a16:creationId xmlns:a16="http://schemas.microsoft.com/office/drawing/2014/main" id="{5FADDB81-769F-9040-8521-E7F8ED786C75}"/>
              </a:ext>
            </a:extLst>
          </p:cNvPr>
          <p:cNvSpPr>
            <a:spLocks noGrp="1"/>
          </p:cNvSpPr>
          <p:nvPr>
            <p:ph type="body" idx="1"/>
          </p:nvPr>
        </p:nvSpPr>
        <p:spPr>
          <a:xfrm>
            <a:off x="541338" y="2155706"/>
            <a:ext cx="11082949" cy="590928"/>
          </a:xfrm>
        </p:spPr>
        <p:txBody>
          <a:bodyPr>
            <a:noAutofit/>
          </a:bodyPr>
          <a:lstStyle/>
          <a:p>
            <a:pPr>
              <a:lnSpc>
                <a:spcPct val="100000"/>
              </a:lnSpc>
            </a:pPr>
            <a:r>
              <a:rPr lang="en-GB" sz="2000" b="1"/>
              <a:t>Champions tend to focus on one specific area of IPC and aim to promote and maintain </a:t>
            </a:r>
            <a:br>
              <a:rPr lang="en-GB" sz="2000" b="1"/>
            </a:br>
            <a:r>
              <a:rPr lang="en-GB" sz="2000" b="1"/>
              <a:t>a culture in which IPC is of the highest importance:</a:t>
            </a:r>
          </a:p>
        </p:txBody>
      </p:sp>
      <p:sp>
        <p:nvSpPr>
          <p:cNvPr id="2" name="Rectangle 1">
            <a:extLst>
              <a:ext uri="{FF2B5EF4-FFF2-40B4-BE49-F238E27FC236}">
                <a16:creationId xmlns:a16="http://schemas.microsoft.com/office/drawing/2014/main" id="{75597F73-904E-D248-B4EA-2926A47C26BE}"/>
              </a:ext>
            </a:extLst>
          </p:cNvPr>
          <p:cNvSpPr/>
          <p:nvPr/>
        </p:nvSpPr>
        <p:spPr>
          <a:xfrm>
            <a:off x="531814" y="3002100"/>
            <a:ext cx="10126662" cy="1841402"/>
          </a:xfrm>
          <a:prstGeom prst="rect">
            <a:avLst/>
          </a:prstGeom>
        </p:spPr>
        <p:txBody>
          <a:bodyPr wrap="square" lIns="91440" tIns="45720" rIns="91440" bIns="45720" numCol="2" anchor="t">
            <a:spAutoFit/>
          </a:bodyPr>
          <a:lstStyle/>
          <a:p>
            <a:pPr marL="285750" indent="-285750">
              <a:spcAft>
                <a:spcPts val="500"/>
              </a:spcAft>
              <a:buFont typeface="Arial" panose="020B0604020202020204" pitchFamily="34" charset="0"/>
              <a:buChar char="•"/>
            </a:pPr>
            <a:r>
              <a:rPr lang="en-GB" sz="2000">
                <a:solidFill>
                  <a:srgbClr val="0071B9"/>
                </a:solidFill>
                <a:latin typeface="Frutiger LT Std 55 Roman"/>
              </a:rPr>
              <a:t>PPE (using properly)</a:t>
            </a:r>
            <a:endParaRPr lang="en-GB" sz="2000">
              <a:solidFill>
                <a:srgbClr val="0071B9"/>
              </a:solidFill>
              <a:latin typeface="Frutiger LT Std 55 Roman" panose="020B0602020204020204" pitchFamily="34" charset="77"/>
            </a:endParaRP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Physical / social distancing</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Visiting</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Monitoring staff health on arrival for work </a:t>
            </a:r>
            <a:br>
              <a:rPr lang="en-GB" sz="2000">
                <a:solidFill>
                  <a:srgbClr val="0071B9"/>
                </a:solidFill>
                <a:latin typeface="Frutiger LT Std 55 Roman" panose="020B0602020204020204" pitchFamily="34" charset="77"/>
              </a:rPr>
            </a:br>
            <a:r>
              <a:rPr lang="en-GB" sz="2000">
                <a:solidFill>
                  <a:srgbClr val="0071B9"/>
                </a:solidFill>
                <a:latin typeface="Frutiger LT Std 55 Roman" panose="020B0602020204020204" pitchFamily="34" charset="77"/>
              </a:rPr>
              <a:t>(a verbal wellbeing symptom check)</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Hand hygiene</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Environmental cleanliness </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Equipment cleanliness </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Waste management </a:t>
            </a:r>
            <a:endParaRPr lang="en-GB">
              <a:solidFill>
                <a:srgbClr val="0071B9"/>
              </a:solidFill>
              <a:latin typeface="Frutiger LT Std 55 Roman" panose="020B0602020204020204" pitchFamily="34" charset="77"/>
            </a:endParaRPr>
          </a:p>
        </p:txBody>
      </p:sp>
      <p:sp>
        <p:nvSpPr>
          <p:cNvPr id="3" name="Rectangle 2">
            <a:extLst>
              <a:ext uri="{FF2B5EF4-FFF2-40B4-BE49-F238E27FC236}">
                <a16:creationId xmlns:a16="http://schemas.microsoft.com/office/drawing/2014/main" id="{E5E196D8-9DB6-415B-AF66-3FA5C29B58C9}"/>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0127022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6ED3F-3495-CA48-80E2-13BCD207B2D5}"/>
              </a:ext>
            </a:extLst>
          </p:cNvPr>
          <p:cNvSpPr>
            <a:spLocks noGrp="1"/>
          </p:cNvSpPr>
          <p:nvPr>
            <p:ph type="title"/>
          </p:nvPr>
        </p:nvSpPr>
        <p:spPr>
          <a:xfrm>
            <a:off x="541338" y="627047"/>
            <a:ext cx="11092474" cy="352540"/>
          </a:xfrm>
        </p:spPr>
        <p:txBody>
          <a:bodyPr>
            <a:normAutofit fontScale="90000"/>
          </a:bodyPr>
          <a:lstStyle/>
          <a:p>
            <a:r>
              <a:rPr lang="en-GB"/>
              <a:t>Who can be an IPC Champion?</a:t>
            </a:r>
          </a:p>
        </p:txBody>
      </p:sp>
      <p:sp>
        <p:nvSpPr>
          <p:cNvPr id="5" name="Text Placeholder 4">
            <a:extLst>
              <a:ext uri="{FF2B5EF4-FFF2-40B4-BE49-F238E27FC236}">
                <a16:creationId xmlns:a16="http://schemas.microsoft.com/office/drawing/2014/main" id="{5FADDB81-769F-9040-8521-E7F8ED786C75}"/>
              </a:ext>
            </a:extLst>
          </p:cNvPr>
          <p:cNvSpPr>
            <a:spLocks noGrp="1"/>
          </p:cNvSpPr>
          <p:nvPr>
            <p:ph type="body" idx="1"/>
          </p:nvPr>
        </p:nvSpPr>
        <p:spPr>
          <a:xfrm>
            <a:off x="541338" y="1578642"/>
            <a:ext cx="11082949" cy="999983"/>
          </a:xfrm>
        </p:spPr>
        <p:txBody>
          <a:bodyPr>
            <a:noAutofit/>
          </a:bodyPr>
          <a:lstStyle/>
          <a:p>
            <a:pPr>
              <a:lnSpc>
                <a:spcPct val="100000"/>
              </a:lnSpc>
            </a:pPr>
            <a:r>
              <a:rPr lang="en-GB" sz="2000"/>
              <a:t>Anyone with an interest in infection prevention and control – the main requirement is an enthusiasm and passion for safe infection prevention and control practices to protect patients, residents, staff and visitors.</a:t>
            </a:r>
          </a:p>
          <a:p>
            <a:pPr>
              <a:lnSpc>
                <a:spcPct val="100000"/>
              </a:lnSpc>
            </a:pPr>
            <a:r>
              <a:rPr lang="en-GB" sz="2000" b="1"/>
              <a:t>IPC Champions may be from any sphere of healthcare including:</a:t>
            </a:r>
          </a:p>
          <a:p>
            <a:pPr>
              <a:lnSpc>
                <a:spcPct val="100000"/>
              </a:lnSpc>
            </a:pPr>
            <a:endParaRPr lang="en-GB" sz="1000"/>
          </a:p>
        </p:txBody>
      </p:sp>
      <p:sp>
        <p:nvSpPr>
          <p:cNvPr id="2" name="Rectangle 1">
            <a:extLst>
              <a:ext uri="{FF2B5EF4-FFF2-40B4-BE49-F238E27FC236}">
                <a16:creationId xmlns:a16="http://schemas.microsoft.com/office/drawing/2014/main" id="{EDBF2E31-89CE-A842-82A2-D6D8D54A8D46}"/>
              </a:ext>
            </a:extLst>
          </p:cNvPr>
          <p:cNvSpPr/>
          <p:nvPr/>
        </p:nvSpPr>
        <p:spPr>
          <a:xfrm>
            <a:off x="550863" y="3177680"/>
            <a:ext cx="8840788" cy="2259593"/>
          </a:xfrm>
          <a:prstGeom prst="rect">
            <a:avLst/>
          </a:prstGeom>
        </p:spPr>
        <p:txBody>
          <a:bodyPr wrap="square" lIns="91440" tIns="45720" rIns="91440" bIns="45720" numCol="2" spcCol="180000" anchor="t">
            <a:spAutoFit/>
          </a:bodyPr>
          <a:lstStyle/>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Healthcare assistant</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Cleaner / housekeeper</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Porter </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Allied Health Professionals (AHP)</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ODP</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Doctor</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Nurse/Ward Manager/Sister/Matron/</a:t>
            </a:r>
            <a:r>
              <a:rPr lang="en-GB" sz="2000" err="1">
                <a:solidFill>
                  <a:srgbClr val="0071B9"/>
                </a:solidFill>
                <a:latin typeface="Frutiger LT Std 55 Roman" panose="020B0602020204020204" pitchFamily="34" charset="77"/>
              </a:rPr>
              <a:t>DoN</a:t>
            </a:r>
            <a:endParaRPr lang="en-GB" sz="2000">
              <a:solidFill>
                <a:srgbClr val="0071B9"/>
              </a:solidFill>
              <a:latin typeface="Frutiger LT Std 55 Roman" panose="020B0602020204020204" pitchFamily="34" charset="77"/>
            </a:endParaRPr>
          </a:p>
          <a:p>
            <a:pPr marL="285750" indent="-285750">
              <a:spcAft>
                <a:spcPts val="500"/>
              </a:spcAft>
              <a:buFont typeface="Arial" panose="020B0604020202020204" pitchFamily="34" charset="0"/>
              <a:buChar char="•"/>
            </a:pPr>
            <a:r>
              <a:rPr lang="en-GB" sz="2000">
                <a:solidFill>
                  <a:srgbClr val="0071B9"/>
                </a:solidFill>
                <a:latin typeface="Frutiger LT Std 55 Roman"/>
              </a:rPr>
              <a:t>Exec board member/Non Exec Director</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Volunteer</a:t>
            </a:r>
          </a:p>
          <a:p>
            <a:pPr marL="285750" indent="-285750">
              <a:spcAft>
                <a:spcPts val="500"/>
              </a:spcAft>
              <a:buFont typeface="Arial" panose="020B0604020202020204" pitchFamily="34" charset="0"/>
              <a:buChar char="•"/>
            </a:pPr>
            <a:r>
              <a:rPr lang="en-GB" sz="2000">
                <a:solidFill>
                  <a:srgbClr val="0071B9"/>
                </a:solidFill>
                <a:latin typeface="Frutiger LT Std 55 Roman"/>
              </a:rPr>
              <a:t>Administration staff</a:t>
            </a:r>
            <a:endParaRPr lang="en-GB" sz="2000">
              <a:solidFill>
                <a:srgbClr val="0071B9"/>
              </a:solidFill>
              <a:latin typeface="Frutiger LT Std 55 Roman" panose="020B0602020204020204" pitchFamily="34" charset="77"/>
            </a:endParaRPr>
          </a:p>
        </p:txBody>
      </p:sp>
      <p:sp>
        <p:nvSpPr>
          <p:cNvPr id="6" name="Rectangle 5">
            <a:extLst>
              <a:ext uri="{FF2B5EF4-FFF2-40B4-BE49-F238E27FC236}">
                <a16:creationId xmlns:a16="http://schemas.microsoft.com/office/drawing/2014/main" id="{634ECC91-EF3C-4AF6-9933-23E8898459C7}"/>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2013691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6ED3F-3495-CA48-80E2-13BCD207B2D5}"/>
              </a:ext>
            </a:extLst>
          </p:cNvPr>
          <p:cNvSpPr>
            <a:spLocks noGrp="1"/>
          </p:cNvSpPr>
          <p:nvPr>
            <p:ph type="title"/>
          </p:nvPr>
        </p:nvSpPr>
        <p:spPr>
          <a:xfrm>
            <a:off x="541338" y="293924"/>
            <a:ext cx="11092474" cy="1534331"/>
          </a:xfrm>
        </p:spPr>
        <p:txBody>
          <a:bodyPr/>
          <a:lstStyle/>
          <a:p>
            <a:r>
              <a:rPr lang="en-GB"/>
              <a:t>IPC Champions – what skills and training </a:t>
            </a:r>
            <a:br>
              <a:rPr lang="en-GB"/>
            </a:br>
            <a:r>
              <a:rPr lang="en-GB"/>
              <a:t>are required? </a:t>
            </a:r>
            <a:endParaRPr lang="en-GB" sz="2800" b="0">
              <a:solidFill>
                <a:srgbClr val="0071B9"/>
              </a:solidFill>
              <a:latin typeface="Frutiger LT Std 55 Roman" panose="020B0602020204020204" pitchFamily="34" charset="77"/>
            </a:endParaRPr>
          </a:p>
        </p:txBody>
      </p:sp>
      <p:sp>
        <p:nvSpPr>
          <p:cNvPr id="5" name="Text Placeholder 4">
            <a:extLst>
              <a:ext uri="{FF2B5EF4-FFF2-40B4-BE49-F238E27FC236}">
                <a16:creationId xmlns:a16="http://schemas.microsoft.com/office/drawing/2014/main" id="{5FADDB81-769F-9040-8521-E7F8ED786C75}"/>
              </a:ext>
            </a:extLst>
          </p:cNvPr>
          <p:cNvSpPr>
            <a:spLocks noGrp="1"/>
          </p:cNvSpPr>
          <p:nvPr>
            <p:ph type="body" idx="1"/>
          </p:nvPr>
        </p:nvSpPr>
        <p:spPr>
          <a:xfrm>
            <a:off x="538272" y="1869909"/>
            <a:ext cx="10809396" cy="379412"/>
          </a:xfrm>
        </p:spPr>
        <p:txBody>
          <a:bodyPr lIns="45719" tIns="45720" rIns="45719" bIns="45720" anchor="t">
            <a:noAutofit/>
          </a:bodyPr>
          <a:lstStyle/>
          <a:p>
            <a:r>
              <a:rPr lang="en-GB" sz="2000" b="1">
                <a:latin typeface="Frutiger LT Std 55 Roman"/>
              </a:rPr>
              <a:t>In order to monitor and influence practice IPC Champions need:</a:t>
            </a:r>
          </a:p>
          <a:p>
            <a:endParaRPr lang="en-GB" sz="1600"/>
          </a:p>
        </p:txBody>
      </p:sp>
      <p:sp>
        <p:nvSpPr>
          <p:cNvPr id="2" name="Rectangle 1">
            <a:extLst>
              <a:ext uri="{FF2B5EF4-FFF2-40B4-BE49-F238E27FC236}">
                <a16:creationId xmlns:a16="http://schemas.microsoft.com/office/drawing/2014/main" id="{16AFEF1C-C843-FC4F-BA3E-DD9EB4E3846B}"/>
              </a:ext>
            </a:extLst>
          </p:cNvPr>
          <p:cNvSpPr/>
          <p:nvPr/>
        </p:nvSpPr>
        <p:spPr>
          <a:xfrm>
            <a:off x="538272" y="2309060"/>
            <a:ext cx="10339278" cy="4059187"/>
          </a:xfrm>
          <a:prstGeom prst="rect">
            <a:avLst/>
          </a:prstGeom>
        </p:spPr>
        <p:txBody>
          <a:bodyPr wrap="square" lIns="91440" tIns="45720" rIns="91440" bIns="45720" numCol="2" spcCol="180000" anchor="t">
            <a:noAutofit/>
          </a:bodyPr>
          <a:lstStyle/>
          <a:p>
            <a:pPr marL="285750" indent="-285750">
              <a:spcAft>
                <a:spcPts val="500"/>
              </a:spcAft>
              <a:buFont typeface="Arial" panose="020B0604020202020204" pitchFamily="34" charset="0"/>
              <a:buChar char="•"/>
            </a:pPr>
            <a:r>
              <a:rPr lang="en-GB" sz="2000">
                <a:solidFill>
                  <a:srgbClr val="0071B9"/>
                </a:solidFill>
                <a:latin typeface="Frutiger LT Std 55 Roman"/>
              </a:rPr>
              <a:t>To be familiar with local policies and practice guidelines related to their workplace/speciality</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Be able to objectively assess others in carrying out safe IPC practice and have an </a:t>
            </a:r>
            <a:br>
              <a:rPr lang="en-GB" sz="2000">
                <a:solidFill>
                  <a:srgbClr val="0071B9"/>
                </a:solidFill>
                <a:latin typeface="Frutiger LT Std 55 Roman" panose="020B0602020204020204" pitchFamily="34" charset="77"/>
              </a:rPr>
            </a:br>
            <a:r>
              <a:rPr lang="en-GB" sz="2000">
                <a:solidFill>
                  <a:srgbClr val="0071B9"/>
                </a:solidFill>
                <a:latin typeface="Frutiger LT Std 55 Roman" panose="020B0602020204020204" pitchFamily="34" charset="77"/>
              </a:rPr>
              <a:t>understanding of how to carry out an audit </a:t>
            </a:r>
          </a:p>
          <a:p>
            <a:pPr marL="285750" indent="-285750">
              <a:spcAft>
                <a:spcPts val="500"/>
              </a:spcAft>
              <a:buFont typeface="Arial" panose="020B0604020202020204" pitchFamily="34" charset="0"/>
              <a:buChar char="•"/>
            </a:pPr>
            <a:r>
              <a:rPr lang="en-GB" sz="2000">
                <a:solidFill>
                  <a:srgbClr val="0071B9"/>
                </a:solidFill>
                <a:latin typeface="Frutiger LT Std 55 Roman"/>
              </a:rPr>
              <a:t>Demonstrate consistent and appropriate hand hygiene techniques and other techniques relevant to their role (e.g. competence in donning and doffing would be required to be </a:t>
            </a:r>
            <a:br>
              <a:rPr lang="en-GB" sz="2000">
                <a:latin typeface="Frutiger LT Std 55 Roman" panose="020B0602020204020204" pitchFamily="34" charset="77"/>
              </a:rPr>
            </a:br>
            <a:r>
              <a:rPr lang="en-GB" sz="2000">
                <a:solidFill>
                  <a:srgbClr val="0071B9"/>
                </a:solidFill>
                <a:latin typeface="Frutiger LT Std 55 Roman"/>
              </a:rPr>
              <a:t>an IPC for PPE)</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An ability to work collaboratively and communicate in an effective and sensitive manner to support staff in understanding </a:t>
            </a:r>
            <a:br>
              <a:rPr lang="en-GB" sz="2000">
                <a:solidFill>
                  <a:srgbClr val="0071B9"/>
                </a:solidFill>
                <a:latin typeface="Frutiger LT Std 55 Roman" panose="020B0602020204020204" pitchFamily="34" charset="77"/>
              </a:rPr>
            </a:br>
            <a:r>
              <a:rPr lang="en-GB" sz="2000">
                <a:solidFill>
                  <a:srgbClr val="0071B9"/>
                </a:solidFill>
                <a:latin typeface="Frutiger LT Std 55 Roman" panose="020B0602020204020204" pitchFamily="34" charset="77"/>
              </a:rPr>
              <a:t>and reducing risks associated with breaches </a:t>
            </a:r>
            <a:br>
              <a:rPr lang="en-GB" sz="2000">
                <a:solidFill>
                  <a:srgbClr val="0071B9"/>
                </a:solidFill>
                <a:latin typeface="Frutiger LT Std 55 Roman" panose="020B0602020204020204" pitchFamily="34" charset="77"/>
              </a:rPr>
            </a:br>
            <a:r>
              <a:rPr lang="en-GB" sz="2000">
                <a:solidFill>
                  <a:srgbClr val="0071B9"/>
                </a:solidFill>
                <a:latin typeface="Frutiger LT Std 55 Roman" panose="020B0602020204020204" pitchFamily="34" charset="77"/>
              </a:rPr>
              <a:t>in best practice</a:t>
            </a:r>
          </a:p>
          <a:p>
            <a:pPr marL="285750" indent="-285750">
              <a:spcAft>
                <a:spcPts val="500"/>
              </a:spcAft>
              <a:buFont typeface="Arial" panose="020B0604020202020204" pitchFamily="34" charset="0"/>
              <a:buChar char="•"/>
            </a:pPr>
            <a:r>
              <a:rPr lang="en-GB" sz="2000">
                <a:solidFill>
                  <a:srgbClr val="0071B9"/>
                </a:solidFill>
                <a:latin typeface="Frutiger LT Std 55 Roman" panose="020B0602020204020204" pitchFamily="34" charset="77"/>
              </a:rPr>
              <a:t>Influencing and leadership skills</a:t>
            </a:r>
          </a:p>
        </p:txBody>
      </p:sp>
      <p:sp>
        <p:nvSpPr>
          <p:cNvPr id="6" name="Rectangle 5">
            <a:extLst>
              <a:ext uri="{FF2B5EF4-FFF2-40B4-BE49-F238E27FC236}">
                <a16:creationId xmlns:a16="http://schemas.microsoft.com/office/drawing/2014/main" id="{8A23CB80-2230-43B2-8B08-80725BAD8A07}"/>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9224582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6ED3F-3495-CA48-80E2-13BCD207B2D5}"/>
              </a:ext>
            </a:extLst>
          </p:cNvPr>
          <p:cNvSpPr>
            <a:spLocks noGrp="1"/>
          </p:cNvSpPr>
          <p:nvPr>
            <p:ph type="title"/>
          </p:nvPr>
        </p:nvSpPr>
        <p:spPr>
          <a:xfrm>
            <a:off x="541338" y="197672"/>
            <a:ext cx="11092474" cy="1534331"/>
          </a:xfrm>
        </p:spPr>
        <p:txBody>
          <a:bodyPr/>
          <a:lstStyle/>
          <a:p>
            <a:pPr>
              <a:lnSpc>
                <a:spcPct val="100000"/>
              </a:lnSpc>
            </a:pPr>
            <a:r>
              <a:rPr lang="en-GB"/>
              <a:t>IPC Champion role descriptor: </a:t>
            </a:r>
            <a:br>
              <a:rPr lang="en-GB"/>
            </a:br>
            <a:r>
              <a:rPr lang="en-GB" sz="2800">
                <a:solidFill>
                  <a:srgbClr val="0071B9"/>
                </a:solidFill>
                <a:latin typeface="Frutiger LT Std 55 Roman" panose="020B0602020204020204" pitchFamily="34" charset="77"/>
              </a:rPr>
              <a:t>Cleaner / housekeeper: Cleanliness champion</a:t>
            </a:r>
          </a:p>
        </p:txBody>
      </p:sp>
      <p:sp>
        <p:nvSpPr>
          <p:cNvPr id="5" name="Text Placeholder 4">
            <a:extLst>
              <a:ext uri="{FF2B5EF4-FFF2-40B4-BE49-F238E27FC236}">
                <a16:creationId xmlns:a16="http://schemas.microsoft.com/office/drawing/2014/main" id="{5FADDB81-769F-9040-8521-E7F8ED786C75}"/>
              </a:ext>
            </a:extLst>
          </p:cNvPr>
          <p:cNvSpPr>
            <a:spLocks noGrp="1"/>
          </p:cNvSpPr>
          <p:nvPr>
            <p:ph type="body" idx="1"/>
          </p:nvPr>
        </p:nvSpPr>
        <p:spPr>
          <a:xfrm>
            <a:off x="541338" y="1940005"/>
            <a:ext cx="9722667" cy="4643675"/>
          </a:xfrm>
        </p:spPr>
        <p:txBody>
          <a:bodyPr numCol="2" spcCol="216000">
            <a:noAutofit/>
          </a:bodyPr>
          <a:lstStyle/>
          <a:p>
            <a:pPr marL="342900" indent="-342900">
              <a:lnSpc>
                <a:spcPct val="100000"/>
              </a:lnSpc>
              <a:buFont typeface="+mj-lt"/>
              <a:buAutoNum type="arabicPeriod"/>
            </a:pPr>
            <a:r>
              <a:rPr lang="en-GB" sz="2000"/>
              <a:t>Wear uniform and PPE correctly at all times and in line with local policy</a:t>
            </a:r>
          </a:p>
          <a:p>
            <a:pPr marL="342900" indent="-342900">
              <a:lnSpc>
                <a:spcPct val="100000"/>
              </a:lnSpc>
              <a:buFont typeface="+mj-lt"/>
              <a:buAutoNum type="arabicPeriod"/>
            </a:pPr>
            <a:r>
              <a:rPr lang="en-GB" sz="2000"/>
              <a:t>Be seen to perform hand hygiene in line with local policy and “five moments”</a:t>
            </a:r>
          </a:p>
          <a:p>
            <a:pPr marL="342900" indent="-342900">
              <a:lnSpc>
                <a:spcPct val="100000"/>
              </a:lnSpc>
              <a:buFont typeface="+mj-lt"/>
              <a:buAutoNum type="arabicPeriod"/>
            </a:pPr>
            <a:r>
              <a:rPr lang="en-GB" sz="2000"/>
              <a:t>Check stock/supplies (PPE, ABHR, cleaning wipes etc) at least daily</a:t>
            </a:r>
          </a:p>
          <a:p>
            <a:pPr marL="342900" indent="-342900">
              <a:lnSpc>
                <a:spcPct val="100000"/>
              </a:lnSpc>
              <a:buFont typeface="+mj-lt"/>
              <a:buAutoNum type="arabicPeriod"/>
            </a:pPr>
            <a:r>
              <a:rPr lang="en-GB" sz="2000"/>
              <a:t>Regular (e.g. twice daily) formal observations of environmental cleanliness standards to identify lapses in best practice standards (using local audit tool). Consider use of UV light products to provide assurance of processes and cleanliness standards</a:t>
            </a:r>
          </a:p>
          <a:p>
            <a:pPr marL="342900" indent="-342900">
              <a:lnSpc>
                <a:spcPct val="100000"/>
              </a:lnSpc>
              <a:buFont typeface="+mj-lt"/>
              <a:buAutoNum type="arabicPeriod"/>
            </a:pPr>
            <a:r>
              <a:rPr lang="en-GB" sz="2000"/>
              <a:t>Ongoing informal (i.e. whilst undertaking normal daily duties) observations of environmental cleanliness standards, focussing on frequent touch points</a:t>
            </a:r>
          </a:p>
          <a:p>
            <a:pPr marL="357188" indent="-357188">
              <a:lnSpc>
                <a:spcPct val="100000"/>
              </a:lnSpc>
              <a:buFont typeface="+mj-lt"/>
              <a:buAutoNum type="arabicPeriod"/>
            </a:pPr>
            <a:r>
              <a:rPr lang="en-GB" sz="2000"/>
              <a:t>Where lapses in best practice are identified, support staff, visitors and patients in understanding and reducing risks associated with breaches</a:t>
            </a:r>
          </a:p>
        </p:txBody>
      </p:sp>
      <p:sp>
        <p:nvSpPr>
          <p:cNvPr id="6" name="Rectangle 5">
            <a:extLst>
              <a:ext uri="{FF2B5EF4-FFF2-40B4-BE49-F238E27FC236}">
                <a16:creationId xmlns:a16="http://schemas.microsoft.com/office/drawing/2014/main" id="{227BC93D-3A00-4DFF-84C7-A3170172C913}"/>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5343182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6ED3F-3495-CA48-80E2-13BCD207B2D5}"/>
              </a:ext>
            </a:extLst>
          </p:cNvPr>
          <p:cNvSpPr>
            <a:spLocks noGrp="1"/>
          </p:cNvSpPr>
          <p:nvPr>
            <p:ph type="title"/>
          </p:nvPr>
        </p:nvSpPr>
        <p:spPr>
          <a:xfrm>
            <a:off x="550863" y="197672"/>
            <a:ext cx="11092474" cy="1534331"/>
          </a:xfrm>
        </p:spPr>
        <p:txBody>
          <a:bodyPr/>
          <a:lstStyle/>
          <a:p>
            <a:pPr>
              <a:lnSpc>
                <a:spcPct val="100000"/>
              </a:lnSpc>
            </a:pPr>
            <a:r>
              <a:rPr lang="en-GB"/>
              <a:t>IPC Champion role descriptor: </a:t>
            </a:r>
            <a:br>
              <a:rPr lang="en-GB"/>
            </a:br>
            <a:r>
              <a:rPr lang="en-GB" sz="2800">
                <a:solidFill>
                  <a:srgbClr val="0071B9"/>
                </a:solidFill>
                <a:latin typeface="Frutiger LT Std 55 Roman" panose="020B0602020204020204" pitchFamily="34" charset="77"/>
              </a:rPr>
              <a:t>Healthcare Assistant </a:t>
            </a:r>
          </a:p>
        </p:txBody>
      </p:sp>
      <p:sp>
        <p:nvSpPr>
          <p:cNvPr id="5" name="Text Placeholder 4">
            <a:extLst>
              <a:ext uri="{FF2B5EF4-FFF2-40B4-BE49-F238E27FC236}">
                <a16:creationId xmlns:a16="http://schemas.microsoft.com/office/drawing/2014/main" id="{5FADDB81-769F-9040-8521-E7F8ED786C75}"/>
              </a:ext>
            </a:extLst>
          </p:cNvPr>
          <p:cNvSpPr>
            <a:spLocks noGrp="1"/>
          </p:cNvSpPr>
          <p:nvPr>
            <p:ph type="body" idx="1"/>
          </p:nvPr>
        </p:nvSpPr>
        <p:spPr>
          <a:xfrm>
            <a:off x="550862" y="1914072"/>
            <a:ext cx="9274879" cy="4486728"/>
          </a:xfrm>
        </p:spPr>
        <p:txBody>
          <a:bodyPr numCol="2" spcCol="180000">
            <a:noAutofit/>
          </a:bodyPr>
          <a:lstStyle/>
          <a:p>
            <a:pPr marL="342900" indent="-342900">
              <a:lnSpc>
                <a:spcPct val="100000"/>
              </a:lnSpc>
              <a:buFont typeface="+mj-lt"/>
              <a:buAutoNum type="arabicPeriod"/>
            </a:pPr>
            <a:r>
              <a:rPr lang="en-GB" sz="2000"/>
              <a:t>Wear uniform and PPE correctly </a:t>
            </a:r>
            <a:br>
              <a:rPr lang="en-GB" sz="2000"/>
            </a:br>
            <a:r>
              <a:rPr lang="en-GB" sz="2000"/>
              <a:t>at all times and in line with local policy</a:t>
            </a:r>
          </a:p>
          <a:p>
            <a:pPr marL="342900" indent="-342900">
              <a:lnSpc>
                <a:spcPct val="100000"/>
              </a:lnSpc>
              <a:buFont typeface="+mj-lt"/>
              <a:buAutoNum type="arabicPeriod"/>
            </a:pPr>
            <a:r>
              <a:rPr lang="en-GB" sz="2000"/>
              <a:t>Be seen to perform hand hygiene in line with local policy and “five moments”</a:t>
            </a:r>
          </a:p>
          <a:p>
            <a:pPr marL="342900" indent="-342900">
              <a:lnSpc>
                <a:spcPct val="100000"/>
              </a:lnSpc>
              <a:buFont typeface="+mj-lt"/>
              <a:buAutoNum type="arabicPeriod"/>
            </a:pPr>
            <a:r>
              <a:rPr lang="en-GB" sz="2000"/>
              <a:t>Check stock/supplies (PPE, ABHR, cleaning wipes etc) at least daily</a:t>
            </a:r>
          </a:p>
          <a:p>
            <a:pPr marL="342900" indent="-342900">
              <a:lnSpc>
                <a:spcPct val="100000"/>
              </a:lnSpc>
              <a:buFont typeface="+mj-lt"/>
              <a:buAutoNum type="arabicPeriod"/>
            </a:pPr>
            <a:r>
              <a:rPr lang="en-GB" sz="2000"/>
              <a:t>Regular (e.g. twice daily) formal observations of </a:t>
            </a:r>
            <a:r>
              <a:rPr lang="en-GB" sz="2000">
                <a:solidFill>
                  <a:srgbClr val="BF0078"/>
                </a:solidFill>
              </a:rPr>
              <a:t>[insert chosen area of focus area e.g. PPE champion/social distancing, equipment cleanliness] </a:t>
            </a:r>
            <a:r>
              <a:rPr lang="en-GB" sz="2000"/>
              <a:t>to identify lapses in best practice standards (using local audit tool)</a:t>
            </a:r>
          </a:p>
        </p:txBody>
      </p:sp>
      <p:sp>
        <p:nvSpPr>
          <p:cNvPr id="2" name="TextBox 1">
            <a:extLst>
              <a:ext uri="{FF2B5EF4-FFF2-40B4-BE49-F238E27FC236}">
                <a16:creationId xmlns:a16="http://schemas.microsoft.com/office/drawing/2014/main" id="{EA522F14-F419-4551-9996-95DC1EDDE44C}"/>
              </a:ext>
            </a:extLst>
          </p:cNvPr>
          <p:cNvSpPr txBox="1"/>
          <p:nvPr/>
        </p:nvSpPr>
        <p:spPr>
          <a:xfrm>
            <a:off x="5255784" y="2533915"/>
            <a:ext cx="4723314" cy="32470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spcBef>
                <a:spcPts val="1000"/>
              </a:spcBef>
              <a:buSzPct val="100000"/>
              <a:buAutoNum type="arabicPeriod" startAt="5"/>
            </a:pPr>
            <a:r>
              <a:rPr lang="en-GB" sz="2000">
                <a:solidFill>
                  <a:srgbClr val="0071B9"/>
                </a:solidFill>
                <a:latin typeface="Frutiger LT Std 55 Roman" panose="020B0602020204020204" pitchFamily="34" charset="77"/>
              </a:rPr>
              <a:t>Ongoing informal (i.e. whilst undertaking normal daily duties) observations of </a:t>
            </a:r>
            <a:r>
              <a:rPr lang="en-GB" sz="2000">
                <a:solidFill>
                  <a:srgbClr val="BF0078"/>
                </a:solidFill>
                <a:latin typeface="Frutiger LT Std 55 Roman" panose="020B0602020204020204" pitchFamily="34" charset="77"/>
              </a:rPr>
              <a:t>[insert topic]</a:t>
            </a:r>
          </a:p>
          <a:p>
            <a:pPr marL="342900" indent="-342900">
              <a:spcBef>
                <a:spcPts val="1000"/>
              </a:spcBef>
              <a:buSzPct val="100000"/>
              <a:buAutoNum type="arabicPeriod" startAt="5"/>
            </a:pPr>
            <a:r>
              <a:rPr lang="en-GB" sz="2000">
                <a:solidFill>
                  <a:srgbClr val="0071B9"/>
                </a:solidFill>
                <a:latin typeface="Frutiger LT Std 55 Roman" panose="020B0602020204020204" pitchFamily="34" charset="77"/>
              </a:rPr>
              <a:t>Where lapses in best practice are identified, support staff, visitors and patient's in understanding and reducing risks associated with breaches</a:t>
            </a:r>
          </a:p>
          <a:p>
            <a:pPr marL="342900" indent="-342900">
              <a:spcBef>
                <a:spcPts val="1000"/>
              </a:spcBef>
              <a:buSzPct val="100000"/>
              <a:buAutoNum type="arabicPeriod" startAt="5"/>
            </a:pPr>
            <a:r>
              <a:rPr lang="en-GB" sz="2000">
                <a:solidFill>
                  <a:srgbClr val="0071B9"/>
                </a:solidFill>
                <a:latin typeface="Frutiger LT Std 55 Roman" panose="020B0602020204020204" pitchFamily="34" charset="77"/>
              </a:rPr>
              <a:t>Ask patients for feedback on their experience and observations </a:t>
            </a:r>
          </a:p>
        </p:txBody>
      </p:sp>
      <p:sp>
        <p:nvSpPr>
          <p:cNvPr id="6" name="Rectangle 5">
            <a:extLst>
              <a:ext uri="{FF2B5EF4-FFF2-40B4-BE49-F238E27FC236}">
                <a16:creationId xmlns:a16="http://schemas.microsoft.com/office/drawing/2014/main" id="{FF880E66-B10A-4C12-A2C3-E0B84C014E8C}"/>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0233430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6ED3F-3495-CA48-80E2-13BCD207B2D5}"/>
              </a:ext>
            </a:extLst>
          </p:cNvPr>
          <p:cNvSpPr>
            <a:spLocks noGrp="1"/>
          </p:cNvSpPr>
          <p:nvPr>
            <p:ph type="title"/>
          </p:nvPr>
        </p:nvSpPr>
        <p:spPr>
          <a:xfrm>
            <a:off x="541338" y="181630"/>
            <a:ext cx="11092474" cy="1534331"/>
          </a:xfrm>
        </p:spPr>
        <p:txBody>
          <a:bodyPr/>
          <a:lstStyle/>
          <a:p>
            <a:r>
              <a:rPr lang="en-GB"/>
              <a:t>IPC Champion role descriptor: </a:t>
            </a:r>
            <a:br>
              <a:rPr lang="en-GB"/>
            </a:br>
            <a:r>
              <a:rPr lang="en-GB" sz="2800">
                <a:solidFill>
                  <a:srgbClr val="0071B9"/>
                </a:solidFill>
                <a:latin typeface="Frutiger LT Std 55 Roman" panose="020B0602020204020204" pitchFamily="34" charset="77"/>
              </a:rPr>
              <a:t>Porter</a:t>
            </a:r>
          </a:p>
        </p:txBody>
      </p:sp>
      <p:sp>
        <p:nvSpPr>
          <p:cNvPr id="5" name="Text Placeholder 4">
            <a:extLst>
              <a:ext uri="{FF2B5EF4-FFF2-40B4-BE49-F238E27FC236}">
                <a16:creationId xmlns:a16="http://schemas.microsoft.com/office/drawing/2014/main" id="{5FADDB81-769F-9040-8521-E7F8ED786C75}"/>
              </a:ext>
            </a:extLst>
          </p:cNvPr>
          <p:cNvSpPr>
            <a:spLocks noGrp="1"/>
          </p:cNvSpPr>
          <p:nvPr>
            <p:ph type="body" idx="1"/>
          </p:nvPr>
        </p:nvSpPr>
        <p:spPr>
          <a:xfrm>
            <a:off x="5877280" y="2117944"/>
            <a:ext cx="10202507" cy="3231898"/>
          </a:xfrm>
        </p:spPr>
        <p:txBody>
          <a:bodyPr numCol="2" spcCol="180000">
            <a:noAutofit/>
          </a:bodyPr>
          <a:lstStyle/>
          <a:p>
            <a:pPr marL="266700" indent="-266700">
              <a:lnSpc>
                <a:spcPct val="100000"/>
              </a:lnSpc>
            </a:pPr>
            <a:r>
              <a:rPr lang="en-GB" sz="2000"/>
              <a:t>3. Ongoing observations of </a:t>
            </a:r>
            <a:r>
              <a:rPr lang="en-GB" sz="2000">
                <a:solidFill>
                  <a:srgbClr val="BF0078"/>
                </a:solidFill>
              </a:rPr>
              <a:t>[insert chosen area of focus area e.g. PPE champion/social distancing] </a:t>
            </a:r>
            <a:r>
              <a:rPr lang="en-GB" sz="2000"/>
              <a:t>to identify lapses in best practice standards </a:t>
            </a:r>
          </a:p>
          <a:p>
            <a:pPr marL="266700" indent="-266700">
              <a:lnSpc>
                <a:spcPct val="100000"/>
              </a:lnSpc>
            </a:pPr>
            <a:r>
              <a:rPr lang="en-GB" sz="2000"/>
              <a:t>4. Where lapses in best practice are identified, support staff, visitors and patients in understanding and reducing risks associated with breaches</a:t>
            </a:r>
          </a:p>
        </p:txBody>
      </p:sp>
      <p:sp>
        <p:nvSpPr>
          <p:cNvPr id="6" name="Text Placeholder 4">
            <a:extLst>
              <a:ext uri="{FF2B5EF4-FFF2-40B4-BE49-F238E27FC236}">
                <a16:creationId xmlns:a16="http://schemas.microsoft.com/office/drawing/2014/main" id="{629C17B6-50EC-460C-9045-E4612CA7AD01}"/>
              </a:ext>
            </a:extLst>
          </p:cNvPr>
          <p:cNvSpPr txBox="1">
            <a:spLocks/>
          </p:cNvSpPr>
          <p:nvPr/>
        </p:nvSpPr>
        <p:spPr>
          <a:xfrm>
            <a:off x="541338" y="2134472"/>
            <a:ext cx="10202507" cy="3231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numCol="2" spcCol="180000">
            <a:noAutofit/>
          </a:bodyPr>
          <a:lstStyle>
            <a:lvl1pPr marL="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1pPr>
            <a:lvl2pPr marL="4572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2pPr>
            <a:lvl3pPr marL="9144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3pPr>
            <a:lvl4pPr marL="13716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4pPr>
            <a:lvl5pPr marL="1828800" marR="0" indent="0" algn="l" defTabSz="914400" rtl="0" latinLnBrk="0">
              <a:lnSpc>
                <a:spcPct val="90000"/>
              </a:lnSpc>
              <a:spcBef>
                <a:spcPts val="1000"/>
              </a:spcBef>
              <a:spcAft>
                <a:spcPts val="0"/>
              </a:spcAft>
              <a:buClrTx/>
              <a:buSzPct val="100000"/>
              <a:buFont typeface="Arial"/>
              <a:buNone/>
              <a:tabLst/>
              <a:defRPr sz="1200" b="0" i="0" u="none" strike="noStrike" cap="none" spc="0" baseline="0">
                <a:solidFill>
                  <a:srgbClr val="0071B9"/>
                </a:solidFill>
                <a:uFillTx/>
                <a:latin typeface="Frutiger LT Std 55 Roman" panose="020B0602020204020204" pitchFamily="34" charset="77"/>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342900" indent="-342900" hangingPunct="1">
              <a:lnSpc>
                <a:spcPct val="100000"/>
              </a:lnSpc>
              <a:buFont typeface="+mj-lt"/>
              <a:buAutoNum type="arabicPeriod"/>
            </a:pPr>
            <a:r>
              <a:rPr lang="en-GB" sz="2000"/>
              <a:t>Wear uniform and PPE correctly at all times and in line with local policy</a:t>
            </a:r>
          </a:p>
          <a:p>
            <a:pPr marL="342900" indent="-342900" hangingPunct="1">
              <a:lnSpc>
                <a:spcPct val="100000"/>
              </a:lnSpc>
              <a:buFont typeface="+mj-lt"/>
              <a:buAutoNum type="arabicPeriod"/>
            </a:pPr>
            <a:r>
              <a:rPr lang="en-GB" sz="2000"/>
              <a:t>Be seen to perform hand hygiene in line with local policy and “five moments”</a:t>
            </a:r>
          </a:p>
        </p:txBody>
      </p:sp>
      <p:sp>
        <p:nvSpPr>
          <p:cNvPr id="7" name="Rectangle 6">
            <a:extLst>
              <a:ext uri="{FF2B5EF4-FFF2-40B4-BE49-F238E27FC236}">
                <a16:creationId xmlns:a16="http://schemas.microsoft.com/office/drawing/2014/main" id="{A1DBB53B-5C84-4681-9286-F8BE314804A3}"/>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8679546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6ED3F-3495-CA48-80E2-13BCD207B2D5}"/>
              </a:ext>
            </a:extLst>
          </p:cNvPr>
          <p:cNvSpPr>
            <a:spLocks noGrp="1"/>
          </p:cNvSpPr>
          <p:nvPr>
            <p:ph type="title"/>
          </p:nvPr>
        </p:nvSpPr>
        <p:spPr>
          <a:xfrm>
            <a:off x="541337" y="262873"/>
            <a:ext cx="12229265" cy="1534331"/>
          </a:xfrm>
        </p:spPr>
        <p:txBody>
          <a:bodyPr/>
          <a:lstStyle/>
          <a:p>
            <a:r>
              <a:rPr lang="en-GB"/>
              <a:t>IPC Champion role descriptor:</a:t>
            </a:r>
            <a:br>
              <a:rPr lang="en-GB"/>
            </a:br>
            <a:r>
              <a:rPr lang="en-GB" sz="2800">
                <a:solidFill>
                  <a:srgbClr val="0071B9"/>
                </a:solidFill>
              </a:rPr>
              <a:t>Clinical staff</a:t>
            </a:r>
            <a:br>
              <a:rPr lang="en-GB">
                <a:solidFill>
                  <a:srgbClr val="0071B9"/>
                </a:solidFill>
              </a:rPr>
            </a:br>
            <a:r>
              <a:rPr lang="en-GB" sz="2000">
                <a:solidFill>
                  <a:srgbClr val="0071B9"/>
                </a:solidFill>
                <a:latin typeface="Frutiger LT Std 55 Roman" panose="020B0602020204020204" pitchFamily="34" charset="77"/>
              </a:rPr>
              <a:t>(Nurse/Matron/Doctor/ ODP /Allied Health Professional)</a:t>
            </a:r>
            <a:endParaRPr lang="en-GB" sz="2800">
              <a:solidFill>
                <a:srgbClr val="0071B9"/>
              </a:solidFill>
              <a:latin typeface="Frutiger LT Std 55 Roman" panose="020B0602020204020204" pitchFamily="34" charset="77"/>
            </a:endParaRPr>
          </a:p>
        </p:txBody>
      </p:sp>
      <p:sp>
        <p:nvSpPr>
          <p:cNvPr id="5" name="Text Placeholder 4">
            <a:extLst>
              <a:ext uri="{FF2B5EF4-FFF2-40B4-BE49-F238E27FC236}">
                <a16:creationId xmlns:a16="http://schemas.microsoft.com/office/drawing/2014/main" id="{5FADDB81-769F-9040-8521-E7F8ED786C75}"/>
              </a:ext>
            </a:extLst>
          </p:cNvPr>
          <p:cNvSpPr>
            <a:spLocks noGrp="1"/>
          </p:cNvSpPr>
          <p:nvPr>
            <p:ph type="body" idx="1"/>
          </p:nvPr>
        </p:nvSpPr>
        <p:spPr>
          <a:xfrm>
            <a:off x="541337" y="1785273"/>
            <a:ext cx="10818921" cy="4613428"/>
          </a:xfrm>
        </p:spPr>
        <p:txBody>
          <a:bodyPr numCol="2" spcCol="180000">
            <a:noAutofit/>
          </a:bodyPr>
          <a:lstStyle/>
          <a:p>
            <a:pPr marL="342900" indent="-342900">
              <a:lnSpc>
                <a:spcPct val="100000"/>
              </a:lnSpc>
              <a:buFont typeface="+mj-lt"/>
              <a:buAutoNum type="arabicPeriod"/>
            </a:pPr>
            <a:r>
              <a:rPr lang="en-GB" sz="2000"/>
              <a:t>Wear uniform and PPE correctly at all times </a:t>
            </a:r>
            <a:br>
              <a:rPr lang="en-GB" sz="2000"/>
            </a:br>
            <a:r>
              <a:rPr lang="en-GB" sz="2000"/>
              <a:t>and in line with local policy</a:t>
            </a:r>
          </a:p>
          <a:p>
            <a:pPr marL="342900" indent="-342900">
              <a:lnSpc>
                <a:spcPct val="100000"/>
              </a:lnSpc>
              <a:buFont typeface="+mj-lt"/>
              <a:buAutoNum type="arabicPeriod"/>
            </a:pPr>
            <a:r>
              <a:rPr lang="en-GB" sz="2000"/>
              <a:t>Be seen to perform hand hygiene in line </a:t>
            </a:r>
            <a:br>
              <a:rPr lang="en-GB" sz="2000"/>
            </a:br>
            <a:r>
              <a:rPr lang="en-GB" sz="2000"/>
              <a:t>with local policy and “five moments”</a:t>
            </a:r>
          </a:p>
          <a:p>
            <a:pPr marL="342900" indent="-342900">
              <a:lnSpc>
                <a:spcPct val="100000"/>
              </a:lnSpc>
              <a:buFont typeface="+mj-lt"/>
              <a:buAutoNum type="arabicPeriod"/>
            </a:pPr>
            <a:r>
              <a:rPr lang="en-GB" sz="2000"/>
              <a:t>Check stock/supplies (PPE, ABHR, cleaning wipes etc) at least daily</a:t>
            </a:r>
          </a:p>
          <a:p>
            <a:pPr marL="342900" indent="-342900">
              <a:lnSpc>
                <a:spcPct val="100000"/>
              </a:lnSpc>
              <a:buFont typeface="+mj-lt"/>
              <a:buAutoNum type="arabicPeriod"/>
            </a:pPr>
            <a:r>
              <a:rPr lang="en-GB" sz="2000"/>
              <a:t>Twice daily “walk the walk” around the department to monitor </a:t>
            </a:r>
          </a:p>
          <a:p>
            <a:pPr marL="633413" indent="-260350">
              <a:lnSpc>
                <a:spcPct val="100000"/>
              </a:lnSpc>
              <a:spcBef>
                <a:spcPts val="300"/>
              </a:spcBef>
              <a:buFont typeface="+mj-lt"/>
              <a:buAutoNum type="alphaLcPeriod"/>
            </a:pPr>
            <a:r>
              <a:rPr lang="en-GB" sz="2000"/>
              <a:t>cleanliness standards</a:t>
            </a:r>
          </a:p>
          <a:p>
            <a:pPr marL="633413" indent="-260350">
              <a:lnSpc>
                <a:spcPct val="100000"/>
              </a:lnSpc>
              <a:spcBef>
                <a:spcPts val="300"/>
              </a:spcBef>
              <a:buFont typeface="+mj-lt"/>
              <a:buAutoNum type="alphaLcPeriod"/>
            </a:pPr>
            <a:r>
              <a:rPr lang="en-GB" sz="2000"/>
              <a:t>Staff wearing PPE correctly</a:t>
            </a:r>
          </a:p>
          <a:p>
            <a:pPr marL="633413" indent="-260350">
              <a:lnSpc>
                <a:spcPct val="100000"/>
              </a:lnSpc>
              <a:spcBef>
                <a:spcPts val="300"/>
              </a:spcBef>
              <a:buFont typeface="+mj-lt"/>
              <a:buAutoNum type="alphaLcPeriod"/>
            </a:pPr>
            <a:r>
              <a:rPr lang="en-GB" sz="2000"/>
              <a:t>Social distancing maintained in staff areas</a:t>
            </a:r>
          </a:p>
          <a:p>
            <a:pPr marL="342900" indent="-342900">
              <a:lnSpc>
                <a:spcPct val="100000"/>
              </a:lnSpc>
              <a:buFont typeface="+mj-lt"/>
              <a:buAutoNum type="arabicPeriod" startAt="5"/>
            </a:pPr>
            <a:r>
              <a:rPr lang="en-GB" sz="2000"/>
              <a:t>Where lapses in best practice are identified, support staff, visitors and patients in understanding </a:t>
            </a:r>
            <a:br>
              <a:rPr lang="en-GB" sz="2000"/>
            </a:br>
            <a:r>
              <a:rPr lang="en-GB" sz="2000"/>
              <a:t>and reducing risks associated with breaches</a:t>
            </a:r>
          </a:p>
          <a:p>
            <a:pPr marL="342900" indent="-342900">
              <a:lnSpc>
                <a:spcPct val="100000"/>
              </a:lnSpc>
              <a:buFont typeface="+mj-lt"/>
              <a:buAutoNum type="arabicPeriod" startAt="5"/>
            </a:pPr>
            <a:r>
              <a:rPr lang="en-GB" sz="2000"/>
              <a:t>Work collaboratively and communicate in an effective and sensitive manner to support staff in understanding and reducing risks associated with breaches in best practice</a:t>
            </a:r>
          </a:p>
          <a:p>
            <a:pPr marL="342900" indent="-342900">
              <a:lnSpc>
                <a:spcPct val="100000"/>
              </a:lnSpc>
              <a:buFont typeface="+mj-lt"/>
              <a:buAutoNum type="arabicPeriod" startAt="5"/>
            </a:pPr>
            <a:endParaRPr lang="en-GB" sz="1600"/>
          </a:p>
        </p:txBody>
      </p:sp>
      <p:sp>
        <p:nvSpPr>
          <p:cNvPr id="6" name="Rectangle 5">
            <a:extLst>
              <a:ext uri="{FF2B5EF4-FFF2-40B4-BE49-F238E27FC236}">
                <a16:creationId xmlns:a16="http://schemas.microsoft.com/office/drawing/2014/main" id="{D10D1B6D-F742-4A18-BD89-05E7C8B49B0C}"/>
              </a:ext>
            </a:extLst>
          </p:cNvPr>
          <p:cNvSpPr/>
          <p:nvPr/>
        </p:nvSpPr>
        <p:spPr>
          <a:xfrm>
            <a:off x="10491019" y="491613"/>
            <a:ext cx="1337187" cy="59092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23780346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DA0E7B213AE44182126F00D506DBF1" ma:contentTypeVersion="9" ma:contentTypeDescription="Create a new document." ma:contentTypeScope="" ma:versionID="5392ffa00b60e4633b06caeca8198bc3">
  <xsd:schema xmlns:xsd="http://www.w3.org/2001/XMLSchema" xmlns:xs="http://www.w3.org/2001/XMLSchema" xmlns:p="http://schemas.microsoft.com/office/2006/metadata/properties" xmlns:ns2="d24c038f-4fa9-4144-8437-7c0b9195f6f1" targetNamespace="http://schemas.microsoft.com/office/2006/metadata/properties" ma:root="true" ma:fieldsID="eaf261d60019cbd7d013ba907f8aec15" ns2:_="">
    <xsd:import namespace="d24c038f-4fa9-4144-8437-7c0b9195f6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c038f-4fa9-4144-8437-7c0b9195f6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1823DB-E572-4B71-BFD3-BDA33DF7692C}">
  <ds:schemaRefs>
    <ds:schemaRef ds:uri="d24c038f-4fa9-4144-8437-7c0b9195f6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7F4AB8-CF23-4573-BBB1-3B5ACD47B703}">
  <ds:schemaRefs>
    <ds:schemaRef ds:uri="http://schemas.microsoft.com/sharepoint/v3/contenttype/forms"/>
  </ds:schemaRefs>
</ds:datastoreItem>
</file>

<file path=customXml/itemProps3.xml><?xml version="1.0" encoding="utf-8"?>
<ds:datastoreItem xmlns:ds="http://schemas.openxmlformats.org/officeDocument/2006/customXml" ds:itemID="{F1095BCA-D8A5-4BCC-BA79-7C42EFE415BD}">
  <ds:schemaRefs>
    <ds:schemaRef ds:uri="d24c038f-4fa9-4144-8437-7c0b9195f6f1"/>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603</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Frutiger</vt:lpstr>
      <vt:lpstr>Frutiger LT Std 45 Light</vt:lpstr>
      <vt:lpstr>Frutiger LT Std 55 Roman</vt:lpstr>
      <vt:lpstr>Office Theme</vt:lpstr>
      <vt:lpstr>PowerPoint Presentation</vt:lpstr>
      <vt:lpstr>What is an IPC Champion</vt:lpstr>
      <vt:lpstr>IPC Champions</vt:lpstr>
      <vt:lpstr>Who can be an IPC Champion?</vt:lpstr>
      <vt:lpstr>IPC Champions – what skills and training  are required? </vt:lpstr>
      <vt:lpstr>IPC Champion role descriptor:  Cleaner / housekeeper: Cleanliness champion</vt:lpstr>
      <vt:lpstr>IPC Champion role descriptor:  Healthcare Assistant </vt:lpstr>
      <vt:lpstr>IPC Champion role descriptor:  Porter</vt:lpstr>
      <vt:lpstr>IPC Champion role descriptor: Clinical staff (Nurse/Matron/Doctor/ ODP /Allied Health Professional)</vt:lpstr>
      <vt:lpstr>IPC Champion role descriptor:  Volunteer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Lorton</dc:creator>
  <cp:lastModifiedBy>Ashley Langton</cp:lastModifiedBy>
  <cp:revision>1</cp:revision>
  <cp:lastPrinted>2021-03-02T10:01:17Z</cp:lastPrinted>
  <dcterms:modified xsi:type="dcterms:W3CDTF">2021-03-04T11:04:36Z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0x0101003ADA0E7B213AE44182126F00D506DBF1</vt:lpwstr>
  </property>
</Properties>
</file>