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8" r:id="rId6"/>
    <p:sldId id="260" r:id="rId7"/>
    <p:sldId id="261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Taylor" initials="jT" lastIdx="12" clrIdx="0">
    <p:extLst>
      <p:ext uri="{19B8F6BF-5375-455C-9EA6-DF929625EA0E}">
        <p15:presenceInfo xmlns:p15="http://schemas.microsoft.com/office/powerpoint/2012/main" userId="d1bfcbd5279a7210" providerId="Windows Live"/>
      </p:ext>
    </p:extLst>
  </p:cmAuthor>
  <p:cmAuthor id="2" name="Emily Walton" initials="EW" lastIdx="8" clrIdx="1">
    <p:extLst>
      <p:ext uri="{19B8F6BF-5375-455C-9EA6-DF929625EA0E}">
        <p15:presenceInfo xmlns:p15="http://schemas.microsoft.com/office/powerpoint/2012/main" userId="S-1-5-21-597545548-1168997572-679101248-879060" providerId="AD"/>
      </p:ext>
    </p:extLst>
  </p:cmAuthor>
  <p:cmAuthor id="3" name="Brin Hodgskiss" initials="BH" lastIdx="2" clrIdx="2">
    <p:extLst>
      <p:ext uri="{19B8F6BF-5375-455C-9EA6-DF929625EA0E}">
        <p15:presenceInfo xmlns:p15="http://schemas.microsoft.com/office/powerpoint/2012/main" userId="S::Brin.Hodgskiss@england.nhs.uk::b7d02641-cd36-4ae5-a7c3-abf3d07c03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46" autoAdjust="0"/>
    <p:restoredTop sz="94674" autoAdjust="0"/>
  </p:normalViewPr>
  <p:slideViewPr>
    <p:cSldViewPr snapToGrid="0" snapToObjects="1">
      <p:cViewPr varScale="1">
        <p:scale>
          <a:sx n="130" d="100"/>
          <a:sy n="130" d="100"/>
        </p:scale>
        <p:origin x="72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BB7C2E-DBD0-4A02-9B8C-15FE28865E94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F0212D7-3A8D-44E3-9C02-72C5506DE8D9}">
      <dgm:prSet phldrT="[Text]" custT="1"/>
      <dgm:spPr/>
      <dgm:t>
        <a:bodyPr/>
        <a:lstStyle/>
        <a:p>
          <a:r>
            <a:rPr lang="en-GB" sz="1400" b="1" dirty="0"/>
            <a:t>STAKEHOLDERS</a:t>
          </a:r>
        </a:p>
      </dgm:t>
    </dgm:pt>
    <dgm:pt modelId="{BA503DA1-0DEF-439B-B598-15CC1EDAD6FC}" type="parTrans" cxnId="{0EF6E562-A42D-41D8-98AD-CC4D58D31651}">
      <dgm:prSet/>
      <dgm:spPr/>
      <dgm:t>
        <a:bodyPr/>
        <a:lstStyle/>
        <a:p>
          <a:endParaRPr lang="en-GB"/>
        </a:p>
      </dgm:t>
    </dgm:pt>
    <dgm:pt modelId="{C2BDE943-E517-46D3-A13A-C2B5653E28AA}" type="sibTrans" cxnId="{0EF6E562-A42D-41D8-98AD-CC4D58D31651}">
      <dgm:prSet/>
      <dgm:spPr/>
      <dgm:t>
        <a:bodyPr/>
        <a:lstStyle/>
        <a:p>
          <a:endParaRPr lang="en-GB"/>
        </a:p>
      </dgm:t>
    </dgm:pt>
    <dgm:pt modelId="{FF37D4F2-4A9F-4B52-B763-07E175F28FC9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GB" b="1" dirty="0"/>
            <a:t>SYSTEM CHAMPIONS</a:t>
          </a:r>
        </a:p>
      </dgm:t>
    </dgm:pt>
    <dgm:pt modelId="{B6753145-1B80-478B-8F57-F972A14D1D94}" type="parTrans" cxnId="{7899BFED-F0BB-423E-B6E8-BDE556F6BB34}">
      <dgm:prSet/>
      <dgm:spPr/>
      <dgm:t>
        <a:bodyPr/>
        <a:lstStyle/>
        <a:p>
          <a:endParaRPr lang="en-GB"/>
        </a:p>
      </dgm:t>
    </dgm:pt>
    <dgm:pt modelId="{D924DFCF-8347-4ECB-8563-11F0CD6B4DA1}" type="sibTrans" cxnId="{7899BFED-F0BB-423E-B6E8-BDE556F6BB34}">
      <dgm:prSet/>
      <dgm:spPr/>
      <dgm:t>
        <a:bodyPr/>
        <a:lstStyle/>
        <a:p>
          <a:endParaRPr lang="en-GB"/>
        </a:p>
      </dgm:t>
    </dgm:pt>
    <dgm:pt modelId="{617646FC-81C9-4D65-94C0-5EBA6E2AC787}">
      <dgm:prSet phldrT="[Text]"/>
      <dgm:spPr>
        <a:solidFill>
          <a:schemeClr val="bg1"/>
        </a:solidFill>
        <a:ln>
          <a:solidFill>
            <a:schemeClr val="tx2"/>
          </a:solidFill>
        </a:ln>
      </dgm:spPr>
      <dgm:t>
        <a:bodyPr/>
        <a:lstStyle/>
        <a:p>
          <a:r>
            <a:rPr lang="en-GB" b="1" dirty="0">
              <a:solidFill>
                <a:schemeClr val="bg2"/>
              </a:solidFill>
            </a:rPr>
            <a:t>PATIENT VOICE GROUP</a:t>
          </a:r>
        </a:p>
      </dgm:t>
    </dgm:pt>
    <dgm:pt modelId="{F7408DCD-9729-4616-9696-9713063C07EE}" type="parTrans" cxnId="{5EB96797-05E6-4954-B73E-F6EA39E367F6}">
      <dgm:prSet/>
      <dgm:spPr/>
      <dgm:t>
        <a:bodyPr/>
        <a:lstStyle/>
        <a:p>
          <a:endParaRPr lang="en-GB"/>
        </a:p>
      </dgm:t>
    </dgm:pt>
    <dgm:pt modelId="{B9B66DC9-8132-4D92-836B-F8D3B95DE034}" type="sibTrans" cxnId="{5EB96797-05E6-4954-B73E-F6EA39E367F6}">
      <dgm:prSet/>
      <dgm:spPr/>
      <dgm:t>
        <a:bodyPr/>
        <a:lstStyle/>
        <a:p>
          <a:endParaRPr lang="en-GB"/>
        </a:p>
      </dgm:t>
    </dgm:pt>
    <dgm:pt modelId="{D155F99E-6EB3-464A-97C7-CE7BFC331390}" type="pres">
      <dgm:prSet presAssocID="{32BB7C2E-DBD0-4A02-9B8C-15FE28865E94}" presName="Name0" presStyleCnt="0">
        <dgm:presLayoutVars>
          <dgm:chMax val="7"/>
          <dgm:resizeHandles val="exact"/>
        </dgm:presLayoutVars>
      </dgm:prSet>
      <dgm:spPr/>
    </dgm:pt>
    <dgm:pt modelId="{654E3E88-9C97-440F-9119-A50D828E1D74}" type="pres">
      <dgm:prSet presAssocID="{32BB7C2E-DBD0-4A02-9B8C-15FE28865E94}" presName="comp1" presStyleCnt="0"/>
      <dgm:spPr/>
    </dgm:pt>
    <dgm:pt modelId="{1931B47B-5AF9-45AC-8B4B-3425A76EB7FD}" type="pres">
      <dgm:prSet presAssocID="{32BB7C2E-DBD0-4A02-9B8C-15FE28865E94}" presName="circle1" presStyleLbl="node1" presStyleIdx="0" presStyleCnt="3"/>
      <dgm:spPr/>
    </dgm:pt>
    <dgm:pt modelId="{2BFB3ECD-257F-4865-B75F-16F3BB0227F2}" type="pres">
      <dgm:prSet presAssocID="{32BB7C2E-DBD0-4A02-9B8C-15FE28865E94}" presName="c1text" presStyleLbl="node1" presStyleIdx="0" presStyleCnt="3">
        <dgm:presLayoutVars>
          <dgm:bulletEnabled val="1"/>
        </dgm:presLayoutVars>
      </dgm:prSet>
      <dgm:spPr/>
    </dgm:pt>
    <dgm:pt modelId="{7BFC7919-3161-4DC1-B55A-051097619C2D}" type="pres">
      <dgm:prSet presAssocID="{32BB7C2E-DBD0-4A02-9B8C-15FE28865E94}" presName="comp2" presStyleCnt="0"/>
      <dgm:spPr/>
    </dgm:pt>
    <dgm:pt modelId="{9B4ECAE0-5C6B-4422-BB33-E2E0129697C7}" type="pres">
      <dgm:prSet presAssocID="{32BB7C2E-DBD0-4A02-9B8C-15FE28865E94}" presName="circle2" presStyleLbl="node1" presStyleIdx="1" presStyleCnt="3"/>
      <dgm:spPr/>
    </dgm:pt>
    <dgm:pt modelId="{E4D1D34F-0AE2-4543-8645-167BE62A503F}" type="pres">
      <dgm:prSet presAssocID="{32BB7C2E-DBD0-4A02-9B8C-15FE28865E94}" presName="c2text" presStyleLbl="node1" presStyleIdx="1" presStyleCnt="3">
        <dgm:presLayoutVars>
          <dgm:bulletEnabled val="1"/>
        </dgm:presLayoutVars>
      </dgm:prSet>
      <dgm:spPr/>
    </dgm:pt>
    <dgm:pt modelId="{915DF995-C8BC-42B6-AAE2-49CAA1081E06}" type="pres">
      <dgm:prSet presAssocID="{32BB7C2E-DBD0-4A02-9B8C-15FE28865E94}" presName="comp3" presStyleCnt="0"/>
      <dgm:spPr/>
    </dgm:pt>
    <dgm:pt modelId="{1A7F78D9-620F-45B2-B4DE-B6C3AE3719FA}" type="pres">
      <dgm:prSet presAssocID="{32BB7C2E-DBD0-4A02-9B8C-15FE28865E94}" presName="circle3" presStyleLbl="node1" presStyleIdx="2" presStyleCnt="3"/>
      <dgm:spPr/>
    </dgm:pt>
    <dgm:pt modelId="{D68CC4A4-BE1D-4A65-9D51-2A476731B38B}" type="pres">
      <dgm:prSet presAssocID="{32BB7C2E-DBD0-4A02-9B8C-15FE28865E94}" presName="c3text" presStyleLbl="node1" presStyleIdx="2" presStyleCnt="3">
        <dgm:presLayoutVars>
          <dgm:bulletEnabled val="1"/>
        </dgm:presLayoutVars>
      </dgm:prSet>
      <dgm:spPr/>
    </dgm:pt>
  </dgm:ptLst>
  <dgm:cxnLst>
    <dgm:cxn modelId="{0EF6E562-A42D-41D8-98AD-CC4D58D31651}" srcId="{32BB7C2E-DBD0-4A02-9B8C-15FE28865E94}" destId="{DF0212D7-3A8D-44E3-9C02-72C5506DE8D9}" srcOrd="0" destOrd="0" parTransId="{BA503DA1-0DEF-439B-B598-15CC1EDAD6FC}" sibTransId="{C2BDE943-E517-46D3-A13A-C2B5653E28AA}"/>
    <dgm:cxn modelId="{18A69164-81D4-4208-9474-05DDB1AD5BC0}" type="presOf" srcId="{32BB7C2E-DBD0-4A02-9B8C-15FE28865E94}" destId="{D155F99E-6EB3-464A-97C7-CE7BFC331390}" srcOrd="0" destOrd="0" presId="urn:microsoft.com/office/officeart/2005/8/layout/venn2"/>
    <dgm:cxn modelId="{D2EB3373-1453-4BAB-9547-27A873CB6D58}" type="presOf" srcId="{FF37D4F2-4A9F-4B52-B763-07E175F28FC9}" destId="{E4D1D34F-0AE2-4543-8645-167BE62A503F}" srcOrd="1" destOrd="0" presId="urn:microsoft.com/office/officeart/2005/8/layout/venn2"/>
    <dgm:cxn modelId="{CD7FAF53-349E-4751-A549-C79D8BEE79C9}" type="presOf" srcId="{DF0212D7-3A8D-44E3-9C02-72C5506DE8D9}" destId="{1931B47B-5AF9-45AC-8B4B-3425A76EB7FD}" srcOrd="0" destOrd="0" presId="urn:microsoft.com/office/officeart/2005/8/layout/venn2"/>
    <dgm:cxn modelId="{5EB96797-05E6-4954-B73E-F6EA39E367F6}" srcId="{32BB7C2E-DBD0-4A02-9B8C-15FE28865E94}" destId="{617646FC-81C9-4D65-94C0-5EBA6E2AC787}" srcOrd="2" destOrd="0" parTransId="{F7408DCD-9729-4616-9696-9713063C07EE}" sibTransId="{B9B66DC9-8132-4D92-836B-F8D3B95DE034}"/>
    <dgm:cxn modelId="{F857D3A4-8452-4439-88AE-6D0C968A4FA1}" type="presOf" srcId="{FF37D4F2-4A9F-4B52-B763-07E175F28FC9}" destId="{9B4ECAE0-5C6B-4422-BB33-E2E0129697C7}" srcOrd="0" destOrd="0" presId="urn:microsoft.com/office/officeart/2005/8/layout/venn2"/>
    <dgm:cxn modelId="{988990DD-72B6-4BBC-9D28-ABEF47240444}" type="presOf" srcId="{617646FC-81C9-4D65-94C0-5EBA6E2AC787}" destId="{1A7F78D9-620F-45B2-B4DE-B6C3AE3719FA}" srcOrd="0" destOrd="0" presId="urn:microsoft.com/office/officeart/2005/8/layout/venn2"/>
    <dgm:cxn modelId="{27D405E7-6364-46F1-969F-E33B36CDDE7A}" type="presOf" srcId="{617646FC-81C9-4D65-94C0-5EBA6E2AC787}" destId="{D68CC4A4-BE1D-4A65-9D51-2A476731B38B}" srcOrd="1" destOrd="0" presId="urn:microsoft.com/office/officeart/2005/8/layout/venn2"/>
    <dgm:cxn modelId="{7899BFED-F0BB-423E-B6E8-BDE556F6BB34}" srcId="{32BB7C2E-DBD0-4A02-9B8C-15FE28865E94}" destId="{FF37D4F2-4A9F-4B52-B763-07E175F28FC9}" srcOrd="1" destOrd="0" parTransId="{B6753145-1B80-478B-8F57-F972A14D1D94}" sibTransId="{D924DFCF-8347-4ECB-8563-11F0CD6B4DA1}"/>
    <dgm:cxn modelId="{95FE9DF8-4908-4EB1-9E79-662A8838C250}" type="presOf" srcId="{DF0212D7-3A8D-44E3-9C02-72C5506DE8D9}" destId="{2BFB3ECD-257F-4865-B75F-16F3BB0227F2}" srcOrd="1" destOrd="0" presId="urn:microsoft.com/office/officeart/2005/8/layout/venn2"/>
    <dgm:cxn modelId="{2BAC3548-3552-4051-AF7E-53272938A993}" type="presParOf" srcId="{D155F99E-6EB3-464A-97C7-CE7BFC331390}" destId="{654E3E88-9C97-440F-9119-A50D828E1D74}" srcOrd="0" destOrd="0" presId="urn:microsoft.com/office/officeart/2005/8/layout/venn2"/>
    <dgm:cxn modelId="{4A9F325D-4663-4C9D-8686-6B8F03AED95A}" type="presParOf" srcId="{654E3E88-9C97-440F-9119-A50D828E1D74}" destId="{1931B47B-5AF9-45AC-8B4B-3425A76EB7FD}" srcOrd="0" destOrd="0" presId="urn:microsoft.com/office/officeart/2005/8/layout/venn2"/>
    <dgm:cxn modelId="{ED6027B4-E2D3-4EF9-8967-BBB5707A2D94}" type="presParOf" srcId="{654E3E88-9C97-440F-9119-A50D828E1D74}" destId="{2BFB3ECD-257F-4865-B75F-16F3BB0227F2}" srcOrd="1" destOrd="0" presId="urn:microsoft.com/office/officeart/2005/8/layout/venn2"/>
    <dgm:cxn modelId="{E6C36A62-5239-4EF6-A96A-6600499F7865}" type="presParOf" srcId="{D155F99E-6EB3-464A-97C7-CE7BFC331390}" destId="{7BFC7919-3161-4DC1-B55A-051097619C2D}" srcOrd="1" destOrd="0" presId="urn:microsoft.com/office/officeart/2005/8/layout/venn2"/>
    <dgm:cxn modelId="{BA044783-F72F-45A3-8E42-7F3902A71F8B}" type="presParOf" srcId="{7BFC7919-3161-4DC1-B55A-051097619C2D}" destId="{9B4ECAE0-5C6B-4422-BB33-E2E0129697C7}" srcOrd="0" destOrd="0" presId="urn:microsoft.com/office/officeart/2005/8/layout/venn2"/>
    <dgm:cxn modelId="{FAB2B209-AAE7-4789-9FBE-4BCD3843C3D8}" type="presParOf" srcId="{7BFC7919-3161-4DC1-B55A-051097619C2D}" destId="{E4D1D34F-0AE2-4543-8645-167BE62A503F}" srcOrd="1" destOrd="0" presId="urn:microsoft.com/office/officeart/2005/8/layout/venn2"/>
    <dgm:cxn modelId="{672993D8-9E4C-4CAC-8541-62A4746614DE}" type="presParOf" srcId="{D155F99E-6EB3-464A-97C7-CE7BFC331390}" destId="{915DF995-C8BC-42B6-AAE2-49CAA1081E06}" srcOrd="2" destOrd="0" presId="urn:microsoft.com/office/officeart/2005/8/layout/venn2"/>
    <dgm:cxn modelId="{2424830E-963F-4FAD-8629-7E48A5696F21}" type="presParOf" srcId="{915DF995-C8BC-42B6-AAE2-49CAA1081E06}" destId="{1A7F78D9-620F-45B2-B4DE-B6C3AE3719FA}" srcOrd="0" destOrd="0" presId="urn:microsoft.com/office/officeart/2005/8/layout/venn2"/>
    <dgm:cxn modelId="{1F4C88D8-DA0B-456D-A51C-F53D724DA82B}" type="presParOf" srcId="{915DF995-C8BC-42B6-AAE2-49CAA1081E06}" destId="{D68CC4A4-BE1D-4A65-9D51-2A476731B38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1B47B-5AF9-45AC-8B4B-3425A76EB7FD}">
      <dsp:nvSpPr>
        <dsp:cNvPr id="0" name=""/>
        <dsp:cNvSpPr/>
      </dsp:nvSpPr>
      <dsp:spPr>
        <a:xfrm>
          <a:off x="1016000" y="0"/>
          <a:ext cx="4064000" cy="406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STAKEHOLDERS</a:t>
          </a:r>
        </a:p>
      </dsp:txBody>
      <dsp:txXfrm>
        <a:off x="2337816" y="203199"/>
        <a:ext cx="1420368" cy="609600"/>
      </dsp:txXfrm>
    </dsp:sp>
    <dsp:sp modelId="{9B4ECAE0-5C6B-4422-BB33-E2E0129697C7}">
      <dsp:nvSpPr>
        <dsp:cNvPr id="0" name=""/>
        <dsp:cNvSpPr/>
      </dsp:nvSpPr>
      <dsp:spPr>
        <a:xfrm>
          <a:off x="1524000" y="1015999"/>
          <a:ext cx="3048000" cy="304800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SYSTEM CHAMPIONS</a:t>
          </a:r>
        </a:p>
      </dsp:txBody>
      <dsp:txXfrm>
        <a:off x="2337816" y="1206499"/>
        <a:ext cx="1420368" cy="571500"/>
      </dsp:txXfrm>
    </dsp:sp>
    <dsp:sp modelId="{1A7F78D9-620F-45B2-B4DE-B6C3AE3719FA}">
      <dsp:nvSpPr>
        <dsp:cNvPr id="0" name=""/>
        <dsp:cNvSpPr/>
      </dsp:nvSpPr>
      <dsp:spPr>
        <a:xfrm>
          <a:off x="2032000" y="2032000"/>
          <a:ext cx="2032000" cy="2032000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>
              <a:solidFill>
                <a:schemeClr val="bg2"/>
              </a:solidFill>
            </a:rPr>
            <a:t>PATIENT VOICE GROUP</a:t>
          </a:r>
        </a:p>
      </dsp:txBody>
      <dsp:txXfrm>
        <a:off x="2329579" y="2540000"/>
        <a:ext cx="143684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449539" y="3660488"/>
            <a:ext cx="7886700" cy="689541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9539" y="4364955"/>
            <a:ext cx="6858000" cy="4732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baseline="0">
                <a:solidFill>
                  <a:srgbClr val="005EB8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</a:t>
            </a:r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7959884-1B4F-43C5-92F7-E44DF373C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161" y="293024"/>
            <a:ext cx="1080655" cy="436418"/>
          </a:xfrm>
          <a:prstGeom prst="rect">
            <a:avLst/>
          </a:prstGeom>
        </p:spPr>
      </p:pic>
      <p:pic>
        <p:nvPicPr>
          <p:cNvPr id="5" name="Content Placeholder 16">
            <a:extLst>
              <a:ext uri="{FF2B5EF4-FFF2-40B4-BE49-F238E27FC236}">
                <a16:creationId xmlns:a16="http://schemas.microsoft.com/office/drawing/2014/main" id="{5FDDE1C8-218E-4901-92BB-E0ADB27DC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45240"/>
            <a:ext cx="9144000" cy="3094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733EB1D2-9EB5-4BBA-9043-DD9322866AB7}"/>
              </a:ext>
            </a:extLst>
          </p:cNvPr>
          <p:cNvSpPr txBox="1"/>
          <p:nvPr userDrawn="1"/>
        </p:nvSpPr>
        <p:spPr>
          <a:xfrm>
            <a:off x="2575560" y="5792942"/>
            <a:ext cx="3992880" cy="4064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65181" y="1215025"/>
            <a:ext cx="8403246" cy="4943187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61192" y="293024"/>
            <a:ext cx="6567055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91315" y="6372540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0678" y="6333443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/>
              <a:t>PLEASE NOT NOT SHARE BEYOND THOSE ON EMAIL CIRCULATION LIST</a:t>
            </a:r>
            <a:endParaRPr lang="en-US" dirty="0"/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ADC841C-5A22-4563-A975-9750BB6F9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161" y="293024"/>
            <a:ext cx="1080655" cy="43641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291315" y="6372540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26626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507" y="1468917"/>
            <a:ext cx="7886700" cy="602374"/>
          </a:xfrm>
        </p:spPr>
        <p:txBody>
          <a:bodyPr/>
          <a:lstStyle/>
          <a:p>
            <a:r>
              <a:rPr lang="en-GB" dirty="0"/>
              <a:t>Digital Inclusion: Patient Voice </a:t>
            </a:r>
            <a:r>
              <a:rPr lang="en-GB" b="1" dirty="0"/>
              <a:t>Launch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733" y="4526512"/>
            <a:ext cx="6858000" cy="926136"/>
          </a:xfrm>
        </p:spPr>
        <p:txBody>
          <a:bodyPr/>
          <a:lstStyle/>
          <a:p>
            <a:r>
              <a:rPr lang="en-GB" dirty="0"/>
              <a:t>Brin Hodgskiss</a:t>
            </a:r>
          </a:p>
          <a:p>
            <a:r>
              <a:rPr lang="en-GB" dirty="0"/>
              <a:t>26</a:t>
            </a:r>
            <a:r>
              <a:rPr lang="en-GB" baseline="30000" dirty="0"/>
              <a:t>th</a:t>
            </a:r>
            <a:r>
              <a:rPr lang="en-GB" dirty="0"/>
              <a:t> March 2021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2D4B9F-1582-4BA6-8E25-5A70747185E9}"/>
              </a:ext>
            </a:extLst>
          </p:cNvPr>
          <p:cNvSpPr/>
          <p:nvPr/>
        </p:nvSpPr>
        <p:spPr>
          <a:xfrm>
            <a:off x="376733" y="2930271"/>
            <a:ext cx="78054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from Board: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contents of the paper.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on Support Request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Support Requests 2 – 5.</a:t>
            </a:r>
          </a:p>
        </p:txBody>
      </p:sp>
    </p:spTree>
    <p:extLst>
      <p:ext uri="{BB962C8B-B14F-4D97-AF65-F5344CB8AC3E}">
        <p14:creationId xmlns:p14="http://schemas.microsoft.com/office/powerpoint/2010/main" val="343967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0B1BD4-614F-460D-86FA-54D2B715FA1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70377" y="1092384"/>
            <a:ext cx="8403246" cy="119782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We commissioned this work to be: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/>
              <a:t> A call to action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/>
              <a:t>A way to ensure patients voices are heard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/>
              <a:t>A catalyst for system-lead change.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87F57-E3B0-4617-AC40-86FFF2ECB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to do this?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6E83F8E8-700C-4FEC-B245-F2ACAFF55481}"/>
              </a:ext>
            </a:extLst>
          </p:cNvPr>
          <p:cNvSpPr txBox="1">
            <a:spLocks/>
          </p:cNvSpPr>
          <p:nvPr/>
        </p:nvSpPr>
        <p:spPr>
          <a:xfrm>
            <a:off x="274512" y="2742272"/>
            <a:ext cx="6567055" cy="6116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Where are we now?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AC7E14-EE30-4082-9B76-2CA056C7917B}"/>
              </a:ext>
            </a:extLst>
          </p:cNvPr>
          <p:cNvSpPr txBox="1"/>
          <p:nvPr/>
        </p:nvSpPr>
        <p:spPr>
          <a:xfrm rot="10800000" flipH="1" flipV="1">
            <a:off x="370377" y="3675754"/>
            <a:ext cx="84032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final report, entitled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“Down the Line: Patient stories of digital primary care in a pandemic, and building better access for all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” is expected Monday 29</a:t>
            </a:r>
            <a:r>
              <a:rPr lang="en-GB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March. This will be provided along with a spreadsheet of quotes from attendees.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final video will arrive with us by 6</a:t>
            </a:r>
            <a:r>
              <a:rPr lang="en-GB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April.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There is growing interest in this work from the national digital primary care team, regional partners, the national Head of Patients Experience Network and the Kings Fund.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Our focus is now preparing for our launch event, which we are planning to be opened by Anne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Radmore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246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462EDC-D9D1-4072-80E4-A06C26DE469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70377" y="940029"/>
            <a:ext cx="8403246" cy="145443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We need to ensure a wider group of stakeholders are aware of our work, and a there is a willingness to take action.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80ED09AC-11B3-4A5C-9408-D4151181BB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1963" y="293688"/>
            <a:ext cx="6565900" cy="611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What do we need to do next?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B91BADC-E476-448A-848A-198C7CEC6776}"/>
              </a:ext>
            </a:extLst>
          </p:cNvPr>
          <p:cNvGrpSpPr/>
          <p:nvPr/>
        </p:nvGrpSpPr>
        <p:grpSpPr>
          <a:xfrm>
            <a:off x="275573" y="1931219"/>
            <a:ext cx="8433350" cy="4064000"/>
            <a:chOff x="275573" y="1931219"/>
            <a:chExt cx="8433350" cy="4064000"/>
          </a:xfrm>
        </p:grpSpPr>
        <p:graphicFrame>
          <p:nvGraphicFramePr>
            <p:cNvPr id="6" name="Diagram 5">
              <a:extLst>
                <a:ext uri="{FF2B5EF4-FFF2-40B4-BE49-F238E27FC236}">
                  <a16:creationId xmlns:a16="http://schemas.microsoft.com/office/drawing/2014/main" id="{CDFEA90F-C58F-4039-9435-0610DB7E14A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11388661"/>
                </p:ext>
              </p:extLst>
            </p:nvPr>
          </p:nvGraphicFramePr>
          <p:xfrm>
            <a:off x="275573" y="1931219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53283F3-D0BB-4BA6-99A5-2A5C452E9B6F}"/>
                </a:ext>
              </a:extLst>
            </p:cNvPr>
            <p:cNvGrpSpPr/>
            <p:nvPr/>
          </p:nvGrpSpPr>
          <p:grpSpPr>
            <a:xfrm>
              <a:off x="5576186" y="2232259"/>
              <a:ext cx="3132737" cy="3718716"/>
              <a:chOff x="5576186" y="2232259"/>
              <a:chExt cx="3132737" cy="3718716"/>
            </a:xfrm>
          </p:grpSpPr>
          <p:sp>
            <p:nvSpPr>
              <p:cNvPr id="7" name="Callout: Line 6">
                <a:extLst>
                  <a:ext uri="{FF2B5EF4-FFF2-40B4-BE49-F238E27FC236}">
                    <a16:creationId xmlns:a16="http://schemas.microsoft.com/office/drawing/2014/main" id="{704C2591-B95A-4C22-A2CF-8CE220F0E888}"/>
                  </a:ext>
                </a:extLst>
              </p:cNvPr>
              <p:cNvSpPr/>
              <p:nvPr/>
            </p:nvSpPr>
            <p:spPr>
              <a:xfrm>
                <a:off x="5599026" y="4941299"/>
                <a:ext cx="3109897" cy="1009676"/>
              </a:xfrm>
              <a:prstGeom prst="borderCallout1">
                <a:avLst>
                  <a:gd name="adj1" fmla="val 52452"/>
                  <a:gd name="adj2" fmla="val -4301"/>
                  <a:gd name="adj3" fmla="val 50994"/>
                  <a:gd name="adj4" fmla="val -70134"/>
                </a:avLst>
              </a:prstGeom>
              <a:solidFill>
                <a:schemeClr val="bg1"/>
              </a:solidFill>
              <a:ln w="22225">
                <a:head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b="1" dirty="0">
                    <a:solidFill>
                      <a:schemeClr val="bg2"/>
                    </a:solidFill>
                  </a:rPr>
                  <a:t>Role: Taking Action</a:t>
                </a:r>
              </a:p>
              <a:p>
                <a:pPr algn="ctr"/>
                <a:r>
                  <a:rPr lang="en-GB" sz="1000" dirty="0">
                    <a:solidFill>
                      <a:schemeClr val="bg2"/>
                    </a:solidFill>
                  </a:rPr>
                  <a:t>So far, this work has been guided by a small group drawn from commissioning, PHE, digital, communications, personalised care, and transformation. </a:t>
                </a:r>
              </a:p>
            </p:txBody>
          </p:sp>
          <p:sp>
            <p:nvSpPr>
              <p:cNvPr id="8" name="Callout: Line 7">
                <a:extLst>
                  <a:ext uri="{FF2B5EF4-FFF2-40B4-BE49-F238E27FC236}">
                    <a16:creationId xmlns:a16="http://schemas.microsoft.com/office/drawing/2014/main" id="{843D44F3-0CB0-47B0-B957-6C2FB950E28E}"/>
                  </a:ext>
                </a:extLst>
              </p:cNvPr>
              <p:cNvSpPr/>
              <p:nvPr/>
            </p:nvSpPr>
            <p:spPr>
              <a:xfrm>
                <a:off x="5599026" y="3176716"/>
                <a:ext cx="3109897" cy="1366833"/>
              </a:xfrm>
              <a:prstGeom prst="borderCallout1">
                <a:avLst>
                  <a:gd name="adj1" fmla="val 49831"/>
                  <a:gd name="adj2" fmla="val -1066"/>
                  <a:gd name="adj3" fmla="val 46764"/>
                  <a:gd name="adj4" fmla="val -72907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head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b="1" dirty="0"/>
                  <a:t>Role: Take Action </a:t>
                </a:r>
              </a:p>
              <a:p>
                <a:pPr algn="ctr"/>
                <a:r>
                  <a:rPr lang="en-GB" sz="1000" dirty="0"/>
                  <a:t>We have asked all our ICS/STPs to put forward digital inequalities champions – people who care about this, have the clout to pull resources together to commit to action in their systems. </a:t>
                </a:r>
              </a:p>
              <a:p>
                <a:pPr algn="ctr"/>
                <a:r>
                  <a:rPr lang="en-GB" sz="1000" dirty="0"/>
                  <a:t>They will form the core a regional network of support.</a:t>
                </a:r>
                <a:endParaRPr lang="en-GB" sz="1000" b="1" dirty="0"/>
              </a:p>
            </p:txBody>
          </p:sp>
          <p:sp>
            <p:nvSpPr>
              <p:cNvPr id="11" name="Callout: Line 10">
                <a:extLst>
                  <a:ext uri="{FF2B5EF4-FFF2-40B4-BE49-F238E27FC236}">
                    <a16:creationId xmlns:a16="http://schemas.microsoft.com/office/drawing/2014/main" id="{BAF7D9F0-0E04-42F9-AD96-A7AFB3A08B6A}"/>
                  </a:ext>
                </a:extLst>
              </p:cNvPr>
              <p:cNvSpPr/>
              <p:nvPr/>
            </p:nvSpPr>
            <p:spPr>
              <a:xfrm>
                <a:off x="5576186" y="2232259"/>
                <a:ext cx="3132737" cy="787934"/>
              </a:xfrm>
              <a:prstGeom prst="borderCallout1">
                <a:avLst>
                  <a:gd name="adj1" fmla="val 51506"/>
                  <a:gd name="adj2" fmla="val -1303"/>
                  <a:gd name="adj3" fmla="val 54475"/>
                  <a:gd name="adj4" fmla="val -70236"/>
                </a:avLst>
              </a:prstGeom>
              <a:ln>
                <a:head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b="1" dirty="0"/>
                  <a:t>Role: Be Aware</a:t>
                </a:r>
              </a:p>
              <a:p>
                <a:pPr algn="ctr"/>
                <a:r>
                  <a:rPr lang="en-GB" sz="1000" dirty="0"/>
                  <a:t>We need to tell these stakeholders about our work, to magnify the message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288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462EDC-D9D1-4072-80E4-A06C26DE469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1963" y="1030670"/>
            <a:ext cx="8403246" cy="2678549"/>
          </a:xfrm>
        </p:spPr>
        <p:txBody>
          <a:bodyPr/>
          <a:lstStyle/>
          <a:p>
            <a:pPr fontAlgn="ctr">
              <a:buFont typeface="Arial" panose="020B0604020202020204" pitchFamily="34" charset="0"/>
              <a:buChar char="•"/>
            </a:pPr>
            <a:r>
              <a:rPr lang="en-GB" dirty="0"/>
              <a:t>Thank the participants.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GB" dirty="0"/>
              <a:t> </a:t>
            </a:r>
            <a:r>
              <a:rPr lang="en-GB" b="1" dirty="0"/>
              <a:t>Champions: </a:t>
            </a:r>
            <a:r>
              <a:rPr lang="en-GB" dirty="0"/>
              <a:t>We have asked all out ICS/STPs to put forward digital inequalities champions – people who care about this, have the clout to pull resources together to commit to action on this in their systems, and will form part of a regional network of support. We will now be expanding our planning to draw them in.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GB" b="1" dirty="0"/>
              <a:t>Communications: </a:t>
            </a:r>
            <a:r>
              <a:rPr lang="en-GB" dirty="0"/>
              <a:t>Preparing the website, communications pack for champions, and in anticipation of the launch event. 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GB" b="1" dirty="0"/>
              <a:t>Stakeholders: </a:t>
            </a:r>
            <a:r>
              <a:rPr lang="en-GB" dirty="0"/>
              <a:t>defining and including the wider stakeholder group.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GB" b="1" dirty="0"/>
              <a:t>Planning the Launch</a:t>
            </a:r>
            <a:r>
              <a:rPr lang="en-GB" dirty="0"/>
              <a:t>: to confirm date and agenda, including a briefing on how these initiatives fits with Access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80ED09AC-11B3-4A5C-9408-D4151181BB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1963" y="293688"/>
            <a:ext cx="6565900" cy="611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What do we need to do next?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74FCB2-5AC0-4620-8E91-8736DFFE5F37}"/>
              </a:ext>
            </a:extLst>
          </p:cNvPr>
          <p:cNvSpPr txBox="1">
            <a:spLocks/>
          </p:cNvSpPr>
          <p:nvPr/>
        </p:nvSpPr>
        <p:spPr>
          <a:xfrm>
            <a:off x="461963" y="3720230"/>
            <a:ext cx="6565900" cy="611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…Post event follow 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8B883C-94D2-428B-B4D2-DF825D9E5F32}"/>
              </a:ext>
            </a:extLst>
          </p:cNvPr>
          <p:cNvSpPr txBox="1"/>
          <p:nvPr/>
        </p:nvSpPr>
        <p:spPr>
          <a:xfrm>
            <a:off x="461963" y="4501433"/>
            <a:ext cx="80810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Establish the regional Digital Inequalities network of support, preferably system lead.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With support from Heads of Patient and Public and Engagement and Primary care digital teams scope opportunities for clinicians and patients to co-design solutions for digital inclusion challenges.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Digital inclusion will continue to be prioritised for through digital first primary care transformation funding allocations to STP/ICS.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24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71B759-45C2-428D-9E8A-C69245A48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 REQUIRED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7E804A-84D2-448D-8A5B-EB460DC4473C}"/>
              </a:ext>
            </a:extLst>
          </p:cNvPr>
          <p:cNvSpPr/>
          <p:nvPr/>
        </p:nvSpPr>
        <p:spPr>
          <a:xfrm>
            <a:off x="577200" y="1083439"/>
            <a:ext cx="793999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buFont typeface="+mj-lt"/>
              <a:buAutoNum type="arabicPeriod"/>
            </a:pPr>
            <a:r>
              <a:rPr lang="en-GB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from board: who do we need to ensure is included in our Wider Stakeholders group? </a:t>
            </a:r>
            <a:r>
              <a:rPr lang="en-GB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(including national bodies who could do with hearing about our work)</a:t>
            </a:r>
            <a:r>
              <a:rPr lang="en-GB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Who should be included in the launch event, beyond the system Champions?</a:t>
            </a:r>
          </a:p>
          <a:p>
            <a:pPr marL="342900" indent="-342900" fontAlgn="ctr">
              <a:buFont typeface="+mj-lt"/>
              <a:buAutoNum type="arabicPeriod"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Dedicated administrative support from the transformation team and admin hub to continue to help co-ordinate champions network and run the launch event.</a:t>
            </a:r>
          </a:p>
          <a:p>
            <a:pPr marL="342900" indent="-342900" fontAlgn="ctr">
              <a:buFont typeface="+mj-lt"/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Expertise from Heads of Patient and Public and Engagement to establish the patient experience group.</a:t>
            </a:r>
          </a:p>
          <a:p>
            <a:pPr marL="342900" indent="-342900" fontAlgn="ctr">
              <a:buFont typeface="+mj-lt"/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ctr"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Consideration of follow-up commission to expand and embed patient engagement.</a:t>
            </a:r>
          </a:p>
          <a:p>
            <a:pPr marL="228600" indent="-228600">
              <a:buAutoNum type="arabicPeriod"/>
            </a:pPr>
            <a:endParaRPr lang="en-GB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297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90e7bc6-a3db-487f-b513-bfabef5bed32">
      <Terms xmlns="http://schemas.microsoft.com/office/infopath/2007/PartnerControls"/>
    </TaxKeywordTaxHTField>
    <template xmlns="5d66da30-c57e-467e-bd92-94ce3dcc2d9c">Presentation</template>
    <TaxCatchAll xmlns="cccaf3ac-2de9-44d4-aa31-54302fceb5f7"/>
    <SharedWithUsers xmlns="f90e7bc6-a3db-487f-b513-bfabef5bed32">
      <UserInfo>
        <DisplayName>Nicola Pollard</DisplayName>
        <AccountId>2842</AccountId>
        <AccountType/>
      </UserInfo>
      <UserInfo>
        <DisplayName>Shahin Alam</DisplayName>
        <AccountId>4938</AccountId>
        <AccountType/>
      </UserInfo>
      <UserInfo>
        <DisplayName>Lisa King</DisplayName>
        <AccountId>48</AccountId>
        <AccountType/>
      </UserInfo>
      <UserInfo>
        <DisplayName>Sade Cross</DisplayName>
        <AccountId>6199</AccountId>
        <AccountType/>
      </UserInfo>
      <UserInfo>
        <DisplayName>Roger Durack</DisplayName>
        <AccountId>2106</AccountId>
        <AccountType/>
      </UserInfo>
      <UserInfo>
        <DisplayName>Sarah Cooper</DisplayName>
        <AccountId>1135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4A07F297CB714AA444711BE03C57E6" ma:contentTypeVersion="8" ma:contentTypeDescription="Create a new document." ma:contentTypeScope="" ma:versionID="44cedfab5a90c890980aa163f06d395f">
  <xsd:schema xmlns:xsd="http://www.w3.org/2001/XMLSchema" xmlns:xs="http://www.w3.org/2001/XMLSchema" xmlns:p="http://schemas.microsoft.com/office/2006/metadata/properties" xmlns:ns2="f90e7bc6-a3db-487f-b513-bfabef5bed32" xmlns:ns3="cccaf3ac-2de9-44d4-aa31-54302fceb5f7" xmlns:ns4="5d66da30-c57e-467e-bd92-94ce3dcc2d9c" targetNamespace="http://schemas.microsoft.com/office/2006/metadata/properties" ma:root="true" ma:fieldsID="9d0a37bc5eeda498f4a54b4266b83b25" ns2:_="" ns3:_="" ns4:_="">
    <xsd:import namespace="f90e7bc6-a3db-487f-b513-bfabef5bed32"/>
    <xsd:import namespace="cccaf3ac-2de9-44d4-aa31-54302fceb5f7"/>
    <xsd:import namespace="5d66da30-c57e-467e-bd92-94ce3dcc2d9c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3:TaxCatchAll" minOccurs="0"/>
                <xsd:element ref="ns4:MediaServiceMetadata" minOccurs="0"/>
                <xsd:element ref="ns4:MediaServiceFastMetadata" minOccurs="0"/>
                <xsd:element ref="ns4:templat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0e7bc6-a3db-487f-b513-bfabef5bed3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443b0bdb-28a8-4814-9fb9-624c17c095f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9149f758-a6f2-4b74-bc3e-e8922073796b}" ma:internalName="TaxCatchAll" ma:showField="CatchAllData" ma:web="f90e7bc6-a3db-487f-b513-bfabef5bed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66da30-c57e-467e-bd92-94ce3dcc2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template" ma:index="13" nillable="true" ma:displayName="template" ma:format="Dropdown" ma:internalName="templ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D9FD49-C1C5-400A-B04D-90A236984D1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5d66da30-c57e-467e-bd92-94ce3dcc2d9c"/>
    <ds:schemaRef ds:uri="cccaf3ac-2de9-44d4-aa31-54302fceb5f7"/>
    <ds:schemaRef ds:uri="http://purl.org/dc/terms/"/>
    <ds:schemaRef ds:uri="f90e7bc6-a3db-487f-b513-bfabef5bed3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CF3BF6-5D31-47E8-BB21-3E4B5AB3CD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0e7bc6-a3db-487f-b513-bfabef5bed32"/>
    <ds:schemaRef ds:uri="cccaf3ac-2de9-44d4-aa31-54302fceb5f7"/>
    <ds:schemaRef ds:uri="5d66da30-c57e-467e-bd92-94ce3dcc2d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5608</TotalTime>
  <Words>611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Digital Inclusion: Patient Voice Launch</vt:lpstr>
      <vt:lpstr>Why do we need to do this?</vt:lpstr>
      <vt:lpstr>What do we need to do next?</vt:lpstr>
      <vt:lpstr>What do we need to do next?</vt:lpstr>
      <vt:lpstr>SUPPORT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Sanderson</dc:creator>
  <cp:lastModifiedBy>Brin Hodgskiss</cp:lastModifiedBy>
  <cp:revision>274</cp:revision>
  <dcterms:created xsi:type="dcterms:W3CDTF">2017-05-03T08:06:17Z</dcterms:created>
  <dcterms:modified xsi:type="dcterms:W3CDTF">2021-03-26T14:55:37Z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0x010100A54A07F297CB714AA444711BE03C57E6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</Properties>
</file>