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4"/>
  </p:sldMasterIdLst>
  <p:notesMasterIdLst>
    <p:notesMasterId r:id="rId9"/>
  </p:notesMasterIdLst>
  <p:handoutMasterIdLst>
    <p:handoutMasterId r:id="rId10"/>
  </p:handoutMasterIdLst>
  <p:sldIdLst>
    <p:sldId id="256" r:id="rId5"/>
    <p:sldId id="332" r:id="rId6"/>
    <p:sldId id="334" r:id="rId7"/>
    <p:sldId id="333" r:id="rId8"/>
  </p:sldIdLst>
  <p:sldSz cx="6858000" cy="9906000" type="A4"/>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 mccarthy" initials="tm" lastIdx="5" clrIdx="0">
    <p:extLst>
      <p:ext uri="{19B8F6BF-5375-455C-9EA6-DF929625EA0E}">
        <p15:presenceInfo xmlns:p15="http://schemas.microsoft.com/office/powerpoint/2012/main" userId="1ff58eadb9a2cfa2" providerId="Windows Live"/>
      </p:ext>
    </p:extLst>
  </p:cmAuthor>
  <p:cmAuthor id="2" name="James Fitton" initials="JF" lastIdx="20" clrIdx="1">
    <p:extLst>
      <p:ext uri="{19B8F6BF-5375-455C-9EA6-DF929625EA0E}">
        <p15:presenceInfo xmlns:p15="http://schemas.microsoft.com/office/powerpoint/2012/main" userId="James Fitton" providerId="None"/>
      </p:ext>
    </p:extLst>
  </p:cmAuthor>
  <p:cmAuthor id="3" name="Mary-Ann" initials="M" lastIdx="4" clrIdx="2">
    <p:extLst>
      <p:ext uri="{19B8F6BF-5375-455C-9EA6-DF929625EA0E}">
        <p15:presenceInfo xmlns:p15="http://schemas.microsoft.com/office/powerpoint/2012/main" userId="S::mary-ann.bruce@nicheconsult.co.uk::709f6301-8818-45b9-a00a-6e69c5c98eb4" providerId="AD"/>
      </p:ext>
    </p:extLst>
  </p:cmAuthor>
  <p:cmAuthor id="4" name="Nick Moor" initials="NM" lastIdx="1" clrIdx="3">
    <p:extLst>
      <p:ext uri="{19B8F6BF-5375-455C-9EA6-DF929625EA0E}">
        <p15:presenceInfo xmlns:p15="http://schemas.microsoft.com/office/powerpoint/2012/main" userId="S::Nick.Moor@nicheconsult.co.uk::8858b64b-2b73-4ce2-8aee-9375235e67d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78BF3F"/>
    <a:srgbClr val="F9A01B"/>
    <a:srgbClr val="EADBF5"/>
    <a:srgbClr val="D8BEEC"/>
    <a:srgbClr val="FFC000"/>
    <a:srgbClr val="3C88AA"/>
    <a:srgbClr val="F37DD4"/>
    <a:srgbClr val="89C6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72" autoAdjust="0"/>
    <p:restoredTop sz="96357" autoAdjust="0"/>
  </p:normalViewPr>
  <p:slideViewPr>
    <p:cSldViewPr snapToGrid="0">
      <p:cViewPr varScale="1">
        <p:scale>
          <a:sx n="60" d="100"/>
          <a:sy n="60" d="100"/>
        </p:scale>
        <p:origin x="2318"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8427" cy="513508"/>
          </a:xfrm>
          <a:prstGeom prst="rect">
            <a:avLst/>
          </a:prstGeom>
        </p:spPr>
        <p:txBody>
          <a:bodyPr vert="horz" lIns="94772" tIns="47385" rIns="94772" bIns="47385" rtlCol="0"/>
          <a:lstStyle>
            <a:lvl1pPr algn="l">
              <a:defRPr sz="1200"/>
            </a:lvl1pPr>
          </a:lstStyle>
          <a:p>
            <a:endParaRPr lang="en-GB" dirty="0"/>
          </a:p>
        </p:txBody>
      </p:sp>
      <p:sp>
        <p:nvSpPr>
          <p:cNvPr id="3" name="Date Placeholder 2"/>
          <p:cNvSpPr>
            <a:spLocks noGrp="1"/>
          </p:cNvSpPr>
          <p:nvPr>
            <p:ph type="dt" sz="quarter" idx="1"/>
          </p:nvPr>
        </p:nvSpPr>
        <p:spPr>
          <a:xfrm>
            <a:off x="4023993" y="1"/>
            <a:ext cx="3078427" cy="513508"/>
          </a:xfrm>
          <a:prstGeom prst="rect">
            <a:avLst/>
          </a:prstGeom>
        </p:spPr>
        <p:txBody>
          <a:bodyPr vert="horz" lIns="94772" tIns="47385" rIns="94772" bIns="47385" rtlCol="0"/>
          <a:lstStyle>
            <a:lvl1pPr algn="r">
              <a:defRPr sz="1200"/>
            </a:lvl1pPr>
          </a:lstStyle>
          <a:p>
            <a:fld id="{545DC78A-4E62-4708-A2B4-611A20DAF4E1}" type="datetimeFigureOut">
              <a:rPr lang="en-GB" smtClean="0"/>
              <a:t>13/10/2021</a:t>
            </a:fld>
            <a:endParaRPr lang="en-GB" dirty="0"/>
          </a:p>
        </p:txBody>
      </p:sp>
      <p:sp>
        <p:nvSpPr>
          <p:cNvPr id="4" name="Footer Placeholder 3"/>
          <p:cNvSpPr>
            <a:spLocks noGrp="1"/>
          </p:cNvSpPr>
          <p:nvPr>
            <p:ph type="ftr" sz="quarter" idx="2"/>
          </p:nvPr>
        </p:nvSpPr>
        <p:spPr>
          <a:xfrm>
            <a:off x="0" y="9721107"/>
            <a:ext cx="3078427" cy="513508"/>
          </a:xfrm>
          <a:prstGeom prst="rect">
            <a:avLst/>
          </a:prstGeom>
        </p:spPr>
        <p:txBody>
          <a:bodyPr vert="horz" lIns="94772" tIns="47385" rIns="94772" bIns="47385" rtlCol="0" anchor="b"/>
          <a:lstStyle>
            <a:lvl1pPr algn="l">
              <a:defRPr sz="1200"/>
            </a:lvl1pPr>
          </a:lstStyle>
          <a:p>
            <a:endParaRPr lang="en-GB" dirty="0"/>
          </a:p>
        </p:txBody>
      </p:sp>
      <p:sp>
        <p:nvSpPr>
          <p:cNvPr id="5" name="Slide Number Placeholder 4"/>
          <p:cNvSpPr>
            <a:spLocks noGrp="1"/>
          </p:cNvSpPr>
          <p:nvPr>
            <p:ph type="sldNum" sz="quarter" idx="3"/>
          </p:nvPr>
        </p:nvSpPr>
        <p:spPr>
          <a:xfrm>
            <a:off x="4023993" y="9721107"/>
            <a:ext cx="3078427" cy="513508"/>
          </a:xfrm>
          <a:prstGeom prst="rect">
            <a:avLst/>
          </a:prstGeom>
        </p:spPr>
        <p:txBody>
          <a:bodyPr vert="horz" lIns="94772" tIns="47385" rIns="94772" bIns="47385" rtlCol="0" anchor="b"/>
          <a:lstStyle>
            <a:lvl1pPr algn="r">
              <a:defRPr sz="1200"/>
            </a:lvl1pPr>
          </a:lstStyle>
          <a:p>
            <a:fld id="{FA9A006F-6C84-46A9-9DF6-36A4EB28454F}" type="slidenum">
              <a:rPr lang="en-GB" smtClean="0"/>
              <a:t>‹#›</a:t>
            </a:fld>
            <a:endParaRPr lang="en-GB" dirty="0"/>
          </a:p>
        </p:txBody>
      </p:sp>
    </p:spTree>
    <p:extLst>
      <p:ext uri="{BB962C8B-B14F-4D97-AF65-F5344CB8AC3E}">
        <p14:creationId xmlns:p14="http://schemas.microsoft.com/office/powerpoint/2010/main" val="901248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8427" cy="513508"/>
          </a:xfrm>
          <a:prstGeom prst="rect">
            <a:avLst/>
          </a:prstGeom>
        </p:spPr>
        <p:txBody>
          <a:bodyPr vert="horz" lIns="94772" tIns="47385" rIns="94772" bIns="47385" rtlCol="0"/>
          <a:lstStyle>
            <a:lvl1pPr algn="l">
              <a:defRPr sz="1200"/>
            </a:lvl1pPr>
          </a:lstStyle>
          <a:p>
            <a:endParaRPr lang="en-GB" dirty="0"/>
          </a:p>
        </p:txBody>
      </p:sp>
      <p:sp>
        <p:nvSpPr>
          <p:cNvPr id="3" name="Date Placeholder 2"/>
          <p:cNvSpPr>
            <a:spLocks noGrp="1"/>
          </p:cNvSpPr>
          <p:nvPr>
            <p:ph type="dt" idx="1"/>
          </p:nvPr>
        </p:nvSpPr>
        <p:spPr>
          <a:xfrm>
            <a:off x="4023993" y="1"/>
            <a:ext cx="3078427" cy="513508"/>
          </a:xfrm>
          <a:prstGeom prst="rect">
            <a:avLst/>
          </a:prstGeom>
        </p:spPr>
        <p:txBody>
          <a:bodyPr vert="horz" lIns="94772" tIns="47385" rIns="94772" bIns="47385" rtlCol="0"/>
          <a:lstStyle>
            <a:lvl1pPr algn="r">
              <a:defRPr sz="1200"/>
            </a:lvl1pPr>
          </a:lstStyle>
          <a:p>
            <a:fld id="{0FDD3349-2591-4015-81C5-F75CBCB0EE78}" type="datetimeFigureOut">
              <a:rPr lang="en-GB" smtClean="0"/>
              <a:t>13/10/2021</a:t>
            </a:fld>
            <a:endParaRPr lang="en-GB" dirty="0"/>
          </a:p>
        </p:txBody>
      </p:sp>
      <p:sp>
        <p:nvSpPr>
          <p:cNvPr id="4" name="Slide Image Placeholder 3"/>
          <p:cNvSpPr>
            <a:spLocks noGrp="1" noRot="1" noChangeAspect="1"/>
          </p:cNvSpPr>
          <p:nvPr>
            <p:ph type="sldImg" idx="2"/>
          </p:nvPr>
        </p:nvSpPr>
        <p:spPr>
          <a:xfrm>
            <a:off x="2357438" y="1279525"/>
            <a:ext cx="2389187" cy="3452813"/>
          </a:xfrm>
          <a:prstGeom prst="rect">
            <a:avLst/>
          </a:prstGeom>
          <a:noFill/>
          <a:ln w="12700">
            <a:solidFill>
              <a:prstClr val="black"/>
            </a:solidFill>
          </a:ln>
        </p:spPr>
        <p:txBody>
          <a:bodyPr vert="horz" lIns="94772" tIns="47385" rIns="94772" bIns="47385" rtlCol="0" anchor="ctr"/>
          <a:lstStyle/>
          <a:p>
            <a:endParaRPr lang="en-GB" dirty="0"/>
          </a:p>
        </p:txBody>
      </p:sp>
      <p:sp>
        <p:nvSpPr>
          <p:cNvPr id="5" name="Notes Placeholder 4"/>
          <p:cNvSpPr>
            <a:spLocks noGrp="1"/>
          </p:cNvSpPr>
          <p:nvPr>
            <p:ph type="body" sz="quarter" idx="3"/>
          </p:nvPr>
        </p:nvSpPr>
        <p:spPr>
          <a:xfrm>
            <a:off x="710407" y="4925408"/>
            <a:ext cx="5683250" cy="4029879"/>
          </a:xfrm>
          <a:prstGeom prst="rect">
            <a:avLst/>
          </a:prstGeom>
        </p:spPr>
        <p:txBody>
          <a:bodyPr vert="horz" lIns="94772" tIns="47385" rIns="94772" bIns="473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8427" cy="513508"/>
          </a:xfrm>
          <a:prstGeom prst="rect">
            <a:avLst/>
          </a:prstGeom>
        </p:spPr>
        <p:txBody>
          <a:bodyPr vert="horz" lIns="94772" tIns="47385" rIns="94772" bIns="47385" rtlCol="0" anchor="b"/>
          <a:lstStyle>
            <a:lvl1pPr algn="l">
              <a:defRPr sz="1200"/>
            </a:lvl1pPr>
          </a:lstStyle>
          <a:p>
            <a:endParaRPr lang="en-GB" dirty="0"/>
          </a:p>
        </p:txBody>
      </p:sp>
      <p:sp>
        <p:nvSpPr>
          <p:cNvPr id="7" name="Slide Number Placeholder 6"/>
          <p:cNvSpPr>
            <a:spLocks noGrp="1"/>
          </p:cNvSpPr>
          <p:nvPr>
            <p:ph type="sldNum" sz="quarter" idx="5"/>
          </p:nvPr>
        </p:nvSpPr>
        <p:spPr>
          <a:xfrm>
            <a:off x="4023993" y="9721107"/>
            <a:ext cx="3078427" cy="513508"/>
          </a:xfrm>
          <a:prstGeom prst="rect">
            <a:avLst/>
          </a:prstGeom>
        </p:spPr>
        <p:txBody>
          <a:bodyPr vert="horz" lIns="94772" tIns="47385" rIns="94772" bIns="47385" rtlCol="0" anchor="b"/>
          <a:lstStyle>
            <a:lvl1pPr algn="r">
              <a:defRPr sz="1200"/>
            </a:lvl1pPr>
          </a:lstStyle>
          <a:p>
            <a:fld id="{0A8EF1FC-2642-4235-9088-5C18AFD0E6C2}" type="slidenum">
              <a:rPr lang="en-GB" smtClean="0"/>
              <a:t>‹#›</a:t>
            </a:fld>
            <a:endParaRPr lang="en-GB" dirty="0"/>
          </a:p>
        </p:txBody>
      </p:sp>
    </p:spTree>
    <p:extLst>
      <p:ext uri="{BB962C8B-B14F-4D97-AF65-F5344CB8AC3E}">
        <p14:creationId xmlns:p14="http://schemas.microsoft.com/office/powerpoint/2010/main" val="3401991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57438" y="1279525"/>
            <a:ext cx="2389187" cy="34528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8EF1FC-2642-4235-9088-5C18AFD0E6C2}" type="slidenum">
              <a:rPr lang="en-GB" smtClean="0"/>
              <a:t>1</a:t>
            </a:fld>
            <a:endParaRPr lang="en-GB" dirty="0"/>
          </a:p>
        </p:txBody>
      </p:sp>
    </p:spTree>
    <p:extLst>
      <p:ext uri="{BB962C8B-B14F-4D97-AF65-F5344CB8AC3E}">
        <p14:creationId xmlns:p14="http://schemas.microsoft.com/office/powerpoint/2010/main" val="2549406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57438" y="1279525"/>
            <a:ext cx="2389187" cy="34528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8EF1FC-2642-4235-9088-5C18AFD0E6C2}" type="slidenum">
              <a:rPr lang="en-GB" smtClean="0"/>
              <a:t>2</a:t>
            </a:fld>
            <a:endParaRPr lang="en-GB" dirty="0"/>
          </a:p>
        </p:txBody>
      </p:sp>
    </p:spTree>
    <p:extLst>
      <p:ext uri="{BB962C8B-B14F-4D97-AF65-F5344CB8AC3E}">
        <p14:creationId xmlns:p14="http://schemas.microsoft.com/office/powerpoint/2010/main" val="50394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57438" y="1279525"/>
            <a:ext cx="2389187" cy="34528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8EF1FC-2642-4235-9088-5C18AFD0E6C2}" type="slidenum">
              <a:rPr lang="en-GB" smtClean="0"/>
              <a:t>3</a:t>
            </a:fld>
            <a:endParaRPr lang="en-GB" dirty="0"/>
          </a:p>
        </p:txBody>
      </p:sp>
    </p:spTree>
    <p:extLst>
      <p:ext uri="{BB962C8B-B14F-4D97-AF65-F5344CB8AC3E}">
        <p14:creationId xmlns:p14="http://schemas.microsoft.com/office/powerpoint/2010/main" val="205843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57438" y="1279525"/>
            <a:ext cx="2389187" cy="34528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8EF1FC-2642-4235-9088-5C18AFD0E6C2}" type="slidenum">
              <a:rPr lang="en-GB" smtClean="0"/>
              <a:t>4</a:t>
            </a:fld>
            <a:endParaRPr lang="en-GB" dirty="0"/>
          </a:p>
        </p:txBody>
      </p:sp>
    </p:spTree>
    <p:extLst>
      <p:ext uri="{BB962C8B-B14F-4D97-AF65-F5344CB8AC3E}">
        <p14:creationId xmlns:p14="http://schemas.microsoft.com/office/powerpoint/2010/main" val="186388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3698930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159180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385840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1535284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253863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113303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3267174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571593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351745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316743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F3C47042-E0A3-49AB-AA89-936887E23879}" type="slidenum">
              <a:rPr lang="en-GB" smtClean="0"/>
              <a:t>‹#›</a:t>
            </a:fld>
            <a:endParaRPr lang="en-GB" dirty="0"/>
          </a:p>
        </p:txBody>
      </p:sp>
    </p:spTree>
    <p:extLst>
      <p:ext uri="{BB962C8B-B14F-4D97-AF65-F5344CB8AC3E}">
        <p14:creationId xmlns:p14="http://schemas.microsoft.com/office/powerpoint/2010/main" val="3767878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Tree>
    <p:extLst>
      <p:ext uri="{BB962C8B-B14F-4D97-AF65-F5344CB8AC3E}">
        <p14:creationId xmlns:p14="http://schemas.microsoft.com/office/powerpoint/2010/main" val="3768361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B3EE784E-3D33-4D93-90FC-BF5C7F7BC0FC}"/>
              </a:ext>
            </a:extLst>
          </p:cNvPr>
          <p:cNvSpPr/>
          <p:nvPr/>
        </p:nvSpPr>
        <p:spPr>
          <a:xfrm>
            <a:off x="320837" y="2701355"/>
            <a:ext cx="4035815" cy="826705"/>
          </a:xfrm>
          <a:prstGeom prst="round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Rounded Corners 4">
            <a:extLst>
              <a:ext uri="{FF2B5EF4-FFF2-40B4-BE49-F238E27FC236}">
                <a16:creationId xmlns:a16="http://schemas.microsoft.com/office/drawing/2014/main" id="{7D8A95A1-9EA7-4D15-BAF9-F8345C47680E}"/>
              </a:ext>
            </a:extLst>
          </p:cNvPr>
          <p:cNvSpPr/>
          <p:nvPr/>
        </p:nvSpPr>
        <p:spPr>
          <a:xfrm>
            <a:off x="303878" y="6515100"/>
            <a:ext cx="6119843" cy="1211579"/>
          </a:xfrm>
          <a:prstGeom prst="round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a:extLst>
              <a:ext uri="{FF2B5EF4-FFF2-40B4-BE49-F238E27FC236}">
                <a16:creationId xmlns:a16="http://schemas.microsoft.com/office/drawing/2014/main" id="{CA9C66DC-1B7F-451E-AA54-A622D8EE5976}"/>
              </a:ext>
            </a:extLst>
          </p:cNvPr>
          <p:cNvSpPr txBox="1"/>
          <p:nvPr/>
        </p:nvSpPr>
        <p:spPr>
          <a:xfrm>
            <a:off x="272134" y="2029606"/>
            <a:ext cx="6242846" cy="6983963"/>
          </a:xfrm>
          <a:prstGeom prst="rect">
            <a:avLst/>
          </a:prstGeom>
          <a:noFill/>
          <a:ln>
            <a:noFill/>
          </a:ln>
        </p:spPr>
        <p:txBody>
          <a:bodyPr wrap="square" rtlCol="0">
            <a:spAutoFit/>
          </a:bodyPr>
          <a:lstStyle/>
          <a:p>
            <a:pPr>
              <a:spcAft>
                <a:spcPts val="600"/>
              </a:spcAft>
            </a:pPr>
            <a:r>
              <a:rPr lang="en-GB" sz="1100" b="1" dirty="0">
                <a:solidFill>
                  <a:srgbClr val="78BF3F"/>
                </a:solidFill>
                <a:latin typeface="Arial" panose="020B0604020202020204" pitchFamily="34" charset="0"/>
                <a:cs typeface="Arial" panose="020B0604020202020204" pitchFamily="34" charset="0"/>
              </a:rPr>
              <a:t>Introduction</a:t>
            </a:r>
          </a:p>
          <a:p>
            <a:pPr>
              <a:spcAft>
                <a:spcPts val="600"/>
              </a:spcAft>
            </a:pPr>
            <a:r>
              <a:rPr lang="en-GB" sz="1100" dirty="0">
                <a:effectLst/>
                <a:latin typeface="Arial" panose="020B0604020202020204" pitchFamily="34" charset="0"/>
                <a:ea typeface="Calibri" panose="020F0502020204030204" pitchFamily="34" charset="0"/>
                <a:cs typeface="Arial" panose="020B0604020202020204" pitchFamily="34" charset="0"/>
              </a:rPr>
              <a:t>This document provides an overview of findings from an independent revie</a:t>
            </a:r>
            <a:r>
              <a:rPr lang="en-GB" sz="1100" dirty="0">
                <a:latin typeface="Arial" panose="020B0604020202020204" pitchFamily="34" charset="0"/>
                <a:ea typeface="Calibri" panose="020F0502020204030204" pitchFamily="34" charset="0"/>
                <a:cs typeface="Arial" panose="020B0604020202020204" pitchFamily="34" charset="0"/>
              </a:rPr>
              <a:t>w of the internal investigation into the care of Mr Q</a:t>
            </a:r>
            <a:r>
              <a:rPr lang="en-GB" sz="1100" dirty="0">
                <a:effectLst/>
                <a:latin typeface="Arial" panose="020B0604020202020204" pitchFamily="34" charset="0"/>
                <a:ea typeface="Calibri" panose="020F0502020204030204" pitchFamily="34" charset="0"/>
                <a:cs typeface="Arial" panose="020B0604020202020204" pitchFamily="34" charset="0"/>
              </a:rPr>
              <a:t>, who killed his wife and them himself. </a:t>
            </a:r>
            <a:endParaRPr lang="en-GB" sz="1100" b="1" dirty="0">
              <a:solidFill>
                <a:srgbClr val="78BF3F"/>
              </a:solidFill>
              <a:effectLst/>
              <a:latin typeface="Arial" panose="020B0604020202020204" pitchFamily="34" charset="0"/>
              <a:ea typeface="Calibri" panose="020F0502020204030204" pitchFamily="34" charset="0"/>
              <a:cs typeface="Arial" panose="020B0604020202020204" pitchFamily="34" charset="0"/>
            </a:endParaRPr>
          </a:p>
          <a:p>
            <a:pPr>
              <a:spcAft>
                <a:spcPts val="600"/>
              </a:spcAft>
            </a:pPr>
            <a:r>
              <a:rPr lang="en-GB" sz="1100" b="1" dirty="0">
                <a:solidFill>
                  <a:srgbClr val="78BF3F"/>
                </a:solidFill>
                <a:effectLst/>
                <a:latin typeface="Arial" panose="020B0604020202020204" pitchFamily="34" charset="0"/>
                <a:ea typeface="Calibri" panose="020F0502020204030204" pitchFamily="34" charset="0"/>
                <a:cs typeface="Arial" panose="020B0604020202020204" pitchFamily="34" charset="0"/>
              </a:rPr>
              <a:t>Agencies and teams who might benefit from this bulletin:</a:t>
            </a:r>
          </a:p>
          <a:p>
            <a:pPr marL="171450" indent="-171450">
              <a:buFont typeface="Arial" panose="020B0604020202020204" pitchFamily="34" charset="0"/>
              <a:buChar char="•"/>
              <a:tabLst>
                <a:tab pos="457200" algn="l"/>
                <a:tab pos="457200" algn="l"/>
              </a:tabLst>
            </a:pPr>
            <a:r>
              <a:rPr lang="en-GB" sz="1050" b="1" dirty="0">
                <a:solidFill>
                  <a:prstClr val="black"/>
                </a:solidFill>
                <a:latin typeface="Arial" panose="020B0604020202020204" pitchFamily="34" charset="0"/>
                <a:cs typeface="Arial" panose="020B0604020202020204" pitchFamily="34" charset="0"/>
              </a:rPr>
              <a:t>Emergency departments </a:t>
            </a:r>
          </a:p>
          <a:p>
            <a:pPr marL="171450" indent="-171450">
              <a:buFont typeface="Arial" panose="020B0604020202020204" pitchFamily="34" charset="0"/>
              <a:buChar char="•"/>
              <a:tabLst>
                <a:tab pos="457200" algn="l"/>
                <a:tab pos="457200" algn="l"/>
              </a:tabLst>
            </a:pPr>
            <a:r>
              <a:rPr lang="en-GB" sz="1050" b="1" dirty="0">
                <a:solidFill>
                  <a:prstClr val="black"/>
                </a:solidFill>
                <a:latin typeface="Arial" panose="020B0604020202020204" pitchFamily="34" charset="0"/>
                <a:cs typeface="Arial" panose="020B0604020202020204" pitchFamily="34" charset="0"/>
              </a:rPr>
              <a:t>Mental health liaison teams </a:t>
            </a:r>
          </a:p>
          <a:p>
            <a:pPr marL="171450" indent="-171450">
              <a:buFont typeface="Arial" panose="020B0604020202020204" pitchFamily="34" charset="0"/>
              <a:buChar char="•"/>
              <a:tabLst>
                <a:tab pos="457200" algn="l"/>
                <a:tab pos="457200" algn="l"/>
              </a:tabLst>
            </a:pPr>
            <a:r>
              <a:rPr lang="en-GB" sz="1050" b="1" dirty="0">
                <a:solidFill>
                  <a:prstClr val="black"/>
                </a:solidFill>
                <a:latin typeface="Arial" panose="020B0604020202020204" pitchFamily="34" charset="0"/>
                <a:cs typeface="Arial" panose="020B0604020202020204" pitchFamily="34" charset="0"/>
              </a:rPr>
              <a:t>Mental health commissioners</a:t>
            </a:r>
          </a:p>
          <a:p>
            <a:endParaRPr lang="en-GB" sz="1100" b="1" dirty="0">
              <a:solidFill>
                <a:srgbClr val="78BF3F"/>
              </a:solidFill>
              <a:latin typeface="Arial" panose="020B0604020202020204" pitchFamily="34" charset="0"/>
              <a:cs typeface="Arial" panose="020B0604020202020204" pitchFamily="34" charset="0"/>
            </a:endParaRPr>
          </a:p>
          <a:p>
            <a:pPr>
              <a:spcAft>
                <a:spcPts val="400"/>
              </a:spcAft>
            </a:pPr>
            <a:r>
              <a:rPr lang="en-GB" sz="1100" b="1" dirty="0">
                <a:solidFill>
                  <a:srgbClr val="78BF3F"/>
                </a:solidFill>
                <a:latin typeface="Arial" panose="020B0604020202020204" pitchFamily="34" charset="0"/>
                <a:cs typeface="Arial" panose="020B0604020202020204" pitchFamily="34" charset="0"/>
              </a:rPr>
              <a:t>Case background</a:t>
            </a:r>
          </a:p>
          <a:p>
            <a:pPr>
              <a:spcAft>
                <a:spcPts val="600"/>
              </a:spcAft>
            </a:pPr>
            <a:r>
              <a:rPr lang="en-GB" sz="1100" dirty="0">
                <a:effectLst/>
                <a:latin typeface="Arial" panose="020B0604020202020204" pitchFamily="34" charset="0"/>
                <a:ea typeface="Calibri" panose="020F0502020204030204" pitchFamily="34" charset="0"/>
                <a:cs typeface="Arial" panose="020B0604020202020204" pitchFamily="34" charset="0"/>
              </a:rPr>
              <a:t>At the time of the incident </a:t>
            </a:r>
            <a:r>
              <a:rPr lang="en-GB" sz="1100" dirty="0">
                <a:latin typeface="Arial" panose="020B0604020202020204" pitchFamily="34" charset="0"/>
                <a:ea typeface="Calibri" panose="020F0502020204030204" pitchFamily="34" charset="0"/>
                <a:cs typeface="Arial" panose="020B0604020202020204" pitchFamily="34" charset="0"/>
              </a:rPr>
              <a:t>Mr Q had presented to an A&amp;E department in crisis. He had no history of treatment by secondary mental health services. 12 months earlier he had been referred to mental health services by his GP after a crisis in which he threatened to kill himself. He was not accepted for secondary mental health care at that time, but advice on medication and management was provided to his GP.</a:t>
            </a:r>
          </a:p>
          <a:p>
            <a:pPr>
              <a:spcAft>
                <a:spcPts val="600"/>
              </a:spcAft>
            </a:pPr>
            <a:r>
              <a:rPr lang="en-GB" sz="1100" dirty="0">
                <a:latin typeface="Arial" panose="020B0604020202020204" pitchFamily="34" charset="0"/>
                <a:ea typeface="Calibri" panose="020F0502020204030204" pitchFamily="34" charset="0"/>
                <a:cs typeface="Arial" panose="020B0604020202020204" pitchFamily="34" charset="0"/>
              </a:rPr>
              <a:t>He presented at A&amp;E four weeks before the incident with insomnia and anxiety but declined an assessment by the mental health liaison service. In the four weeks before the incident there were six contacts with crisis services; two face to face contacts and four telephone contacts. </a:t>
            </a:r>
          </a:p>
          <a:p>
            <a:pPr>
              <a:spcAft>
                <a:spcPts val="600"/>
              </a:spcAft>
            </a:pPr>
            <a:r>
              <a:rPr lang="en-GB" sz="1100" dirty="0">
                <a:latin typeface="Arial" panose="020B0604020202020204" pitchFamily="34" charset="0"/>
                <a:ea typeface="Calibri" panose="020F0502020204030204" pitchFamily="34" charset="0"/>
                <a:cs typeface="Arial" panose="020B0604020202020204" pitchFamily="34" charset="0"/>
              </a:rPr>
              <a:t>On the night of the incident he and his wife had been seen at A&amp;E, the referral to the mental health crisis team had been refused, and they were advised to return home to await contact from the psychiatric liaison service. </a:t>
            </a:r>
            <a:r>
              <a:rPr lang="en-US" sz="1100" dirty="0">
                <a:latin typeface="Arial" panose="020B0604020202020204" pitchFamily="34" charset="0"/>
                <a:ea typeface="Calibri" panose="020F0502020204030204" pitchFamily="34" charset="0"/>
                <a:cs typeface="Arial" panose="020B0604020202020204" pitchFamily="34" charset="0"/>
              </a:rPr>
              <a:t>The homicide/suicide occurred early in the morning after they returned to their flat. </a:t>
            </a:r>
            <a:endParaRPr lang="en-GB" sz="1100" b="1" dirty="0">
              <a:solidFill>
                <a:srgbClr val="78BF3F"/>
              </a:solidFill>
              <a:latin typeface="Arial" panose="020B0604020202020204" pitchFamily="34" charset="0"/>
              <a:cs typeface="Arial" panose="020B0604020202020204" pitchFamily="34" charset="0"/>
            </a:endParaRPr>
          </a:p>
          <a:p>
            <a:pPr>
              <a:spcAft>
                <a:spcPts val="600"/>
              </a:spcAft>
            </a:pPr>
            <a:r>
              <a:rPr lang="en-GB" sz="1100" b="1" dirty="0">
                <a:solidFill>
                  <a:srgbClr val="78BF3F"/>
                </a:solidFill>
                <a:latin typeface="Arial" panose="020B0604020202020204" pitchFamily="34" charset="0"/>
                <a:cs typeface="Arial" panose="020B0604020202020204" pitchFamily="34" charset="0"/>
              </a:rPr>
              <a:t>Key Findings</a:t>
            </a:r>
          </a:p>
          <a:p>
            <a:pPr>
              <a:spcAft>
                <a:spcPts val="600"/>
              </a:spcAft>
            </a:pPr>
            <a:r>
              <a:rPr lang="en-GB" sz="1100" b="1" dirty="0">
                <a:solidFill>
                  <a:srgbClr val="F9A01B"/>
                </a:solidFill>
                <a:effectLst/>
                <a:latin typeface="Arial" panose="020B0604020202020204" pitchFamily="34" charset="0"/>
                <a:ea typeface="Calibri" panose="020F0502020204030204" pitchFamily="34" charset="0"/>
                <a:cs typeface="Arial" panose="020B0604020202020204" pitchFamily="34" charset="0"/>
              </a:rPr>
              <a:t>Risk assessment and management</a:t>
            </a:r>
          </a:p>
          <a:p>
            <a:pPr lvl="0">
              <a:spcAft>
                <a:spcPts val="600"/>
              </a:spcAft>
              <a:tabLst>
                <a:tab pos="457200" algn="l"/>
                <a:tab pos="457200" algn="l"/>
              </a:tabLst>
            </a:pPr>
            <a:r>
              <a:rPr lang="en-GB" sz="1100" dirty="0">
                <a:effectLst/>
                <a:latin typeface="Arial" panose="020B0604020202020204" pitchFamily="34" charset="0"/>
                <a:ea typeface="Calibri" panose="020F0502020204030204" pitchFamily="34" charset="0"/>
                <a:cs typeface="Arial" panose="020B0604020202020204" pitchFamily="34" charset="0"/>
              </a:rPr>
              <a:t>Mr Q’s </a:t>
            </a:r>
            <a:r>
              <a:rPr lang="en-GB" sz="1100" dirty="0">
                <a:latin typeface="Arial" panose="020B0604020202020204" pitchFamily="34" charset="0"/>
                <a:ea typeface="Calibri" panose="020F0502020204030204" pitchFamily="34" charset="0"/>
                <a:cs typeface="Arial" panose="020B0604020202020204" pitchFamily="34" charset="0"/>
              </a:rPr>
              <a:t>risk assessment </a:t>
            </a:r>
            <a:r>
              <a:rPr lang="en-GB" sz="1100" dirty="0">
                <a:effectLst/>
                <a:latin typeface="Arial" panose="020B0604020202020204" pitchFamily="34" charset="0"/>
                <a:ea typeface="Calibri" panose="020F0502020204030204" pitchFamily="34" charset="0"/>
                <a:cs typeface="Arial" panose="020B0604020202020204" pitchFamily="34" charset="0"/>
              </a:rPr>
              <a:t>identified the following </a:t>
            </a:r>
            <a:r>
              <a:rPr lang="en-GB" sz="1100" dirty="0">
                <a:latin typeface="Arial" panose="020B0604020202020204" pitchFamily="34" charset="0"/>
                <a:ea typeface="Calibri" panose="020F0502020204030204" pitchFamily="34" charset="0"/>
                <a:cs typeface="Arial" panose="020B0604020202020204" pitchFamily="34" charset="0"/>
              </a:rPr>
              <a:t>concern</a:t>
            </a:r>
            <a:r>
              <a:rPr lang="en-GB" sz="1100" dirty="0">
                <a:effectLst/>
                <a:latin typeface="Arial" panose="020B0604020202020204" pitchFamily="34" charset="0"/>
                <a:ea typeface="Calibri" panose="020F0502020204030204" pitchFamily="34" charset="0"/>
                <a:cs typeface="Arial" panose="020B0604020202020204" pitchFamily="34" charset="0"/>
              </a:rPr>
              <a:t>s: </a:t>
            </a:r>
          </a:p>
          <a:p>
            <a:pPr marL="171450" indent="-171450">
              <a:buFont typeface="Arial" panose="020B0604020202020204" pitchFamily="34" charset="0"/>
              <a:buChar char="•"/>
              <a:tabLst>
                <a:tab pos="457200" algn="l"/>
                <a:tab pos="457200" algn="l"/>
              </a:tabLst>
            </a:pPr>
            <a:r>
              <a:rPr kumimoji="0" lang="en-US" sz="11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rPr>
              <a:t>Risk of suicide as a result of his belief that he is being targeted by his work colleagues and in reaction to his ideas of reference.</a:t>
            </a:r>
          </a:p>
          <a:p>
            <a:pPr marL="171450" indent="-171450">
              <a:buFont typeface="Arial" panose="020B0604020202020204" pitchFamily="34" charset="0"/>
              <a:buChar char="•"/>
              <a:tabLst>
                <a:tab pos="457200" algn="l"/>
                <a:tab pos="457200" algn="l"/>
              </a:tabLst>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Risk of deterioration of his mental state if he refused to take medication, which is very likely as a result of his lack of insight.</a:t>
            </a:r>
          </a:p>
          <a:p>
            <a:pPr marL="171450" indent="-171450">
              <a:buFont typeface="Arial" panose="020B0604020202020204" pitchFamily="34" charset="0"/>
              <a:buChar char="•"/>
              <a:tabLst>
                <a:tab pos="457200" algn="l"/>
                <a:tab pos="457200" algn="l"/>
              </a:tabLst>
            </a:pPr>
            <a:r>
              <a:rPr kumimoji="0" lang="en-GB" sz="1100" b="0" u="none" strike="noStrike" kern="1200" cap="none" spc="0" normalizeH="0" baseline="0" dirty="0">
                <a:ln>
                  <a:noFill/>
                </a:ln>
                <a:solidFill>
                  <a:prstClr val="black"/>
                </a:solidFill>
                <a:effectLst/>
                <a:uLnTx/>
                <a:uFillTx/>
                <a:latin typeface="Arial" panose="020B0604020202020204" pitchFamily="34" charset="0"/>
                <a:cs typeface="Arial" panose="020B0604020202020204" pitchFamily="34" charset="0"/>
              </a:rPr>
              <a:t>Risk of violently reacting to his delusions. </a:t>
            </a:r>
          </a:p>
          <a:p>
            <a:endParaRPr lang="en-GB" sz="1100" dirty="0">
              <a:latin typeface="Arial" panose="020B0604020202020204" pitchFamily="34" charset="0"/>
              <a:cs typeface="Arial" panose="020B0604020202020204" pitchFamily="34" charset="0"/>
            </a:endParaRPr>
          </a:p>
          <a:p>
            <a:pPr>
              <a:spcAft>
                <a:spcPts val="600"/>
              </a:spcAft>
            </a:pPr>
            <a:r>
              <a:rPr lang="en-GB" sz="1100" dirty="0">
                <a:latin typeface="Arial" panose="020B0604020202020204" pitchFamily="34" charset="0"/>
                <a:cs typeface="Arial" panose="020B0604020202020204" pitchFamily="34" charset="0"/>
              </a:rPr>
              <a:t>The summary of his risks would suggest that if there were any further </a:t>
            </a:r>
            <a:r>
              <a:rPr lang="en-US" sz="1100" dirty="0">
                <a:latin typeface="Arial" panose="020B0604020202020204" pitchFamily="34" charset="0"/>
                <a:cs typeface="Arial" panose="020B0604020202020204" pitchFamily="34" charset="0"/>
              </a:rPr>
              <a:t>unplanned emergency presentations (e.g. to A&amp;E) by </a:t>
            </a:r>
            <a:r>
              <a:rPr lang="en-US" sz="1100" dirty="0" err="1">
                <a:latin typeface="Arial" panose="020B0604020202020204" pitchFamily="34" charset="0"/>
                <a:cs typeface="Arial" panose="020B0604020202020204" pitchFamily="34" charset="0"/>
              </a:rPr>
              <a:t>Mr</a:t>
            </a:r>
            <a:r>
              <a:rPr lang="en-US" sz="1100" dirty="0">
                <a:latin typeface="Arial" panose="020B0604020202020204" pitchFamily="34" charset="0"/>
                <a:cs typeface="Arial" panose="020B0604020202020204" pitchFamily="34" charset="0"/>
              </a:rPr>
              <a:t> Q, a further risk assessment/review would be appropriate.</a:t>
            </a:r>
          </a:p>
          <a:p>
            <a:pPr>
              <a:spcAft>
                <a:spcPts val="600"/>
              </a:spcAft>
            </a:pPr>
            <a:r>
              <a:rPr lang="en-US" sz="1100" dirty="0">
                <a:latin typeface="Arial" panose="020B0604020202020204" pitchFamily="34" charset="0"/>
                <a:cs typeface="Arial" panose="020B0604020202020204" pitchFamily="34" charset="0"/>
              </a:rPr>
              <a:t>Only one risk assessment was undertaken in the course of </a:t>
            </a:r>
            <a:r>
              <a:rPr lang="en-US" sz="1100" dirty="0" err="1">
                <a:latin typeface="Arial" panose="020B0604020202020204" pitchFamily="34" charset="0"/>
                <a:cs typeface="Arial" panose="020B0604020202020204" pitchFamily="34" charset="0"/>
              </a:rPr>
              <a:t>Mr</a:t>
            </a:r>
            <a:r>
              <a:rPr lang="en-US" sz="1100" dirty="0">
                <a:latin typeface="Arial" panose="020B0604020202020204" pitchFamily="34" charset="0"/>
                <a:cs typeface="Arial" panose="020B0604020202020204" pitchFamily="34" charset="0"/>
              </a:rPr>
              <a:t> Q’s brief involvement with secondary mental health services (this did not include the triage risk assessments undertaken by the A&amp;E department); there was updated information added when he re-presented to A&amp;E in a further crisis four weeks later. </a:t>
            </a:r>
            <a:endParaRPr lang="en-GB" sz="1100"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869B3028-CFC1-4440-A2C2-14B09B6460B0}"/>
              </a:ext>
            </a:extLst>
          </p:cNvPr>
          <p:cNvSpPr txBox="1"/>
          <p:nvPr/>
        </p:nvSpPr>
        <p:spPr>
          <a:xfrm>
            <a:off x="253748" y="1252779"/>
            <a:ext cx="6781073" cy="584775"/>
          </a:xfrm>
          <a:prstGeom prst="rect">
            <a:avLst/>
          </a:prstGeom>
          <a:noFill/>
        </p:spPr>
        <p:txBody>
          <a:bodyPr wrap="square" rtlCol="0">
            <a:spAutoFit/>
          </a:bodyPr>
          <a:lstStyle/>
          <a:p>
            <a:r>
              <a:rPr lang="en-GB" sz="3200" b="1" dirty="0">
                <a:solidFill>
                  <a:srgbClr val="FFC000"/>
                </a:solidFill>
                <a:latin typeface="Arial" panose="020B0604020202020204" pitchFamily="34" charset="0"/>
                <a:cs typeface="Arial" panose="020B0604020202020204" pitchFamily="34" charset="0"/>
              </a:rPr>
              <a:t>Learning Lessons Bulletin</a:t>
            </a:r>
            <a:endParaRPr lang="en-GB" sz="3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EBDC9A6A-B0D9-4CEA-A743-2546B5B9CD39}"/>
              </a:ext>
            </a:extLst>
          </p:cNvPr>
          <p:cNvPicPr>
            <a:picLocks noChangeAspect="1"/>
          </p:cNvPicPr>
          <p:nvPr/>
        </p:nvPicPr>
        <p:blipFill rotWithShape="1">
          <a:blip r:embed="rId3">
            <a:extLst>
              <a:ext uri="{28A0092B-C50C-407E-A947-70E740481C1C}">
                <a14:useLocalDpi xmlns:a14="http://schemas.microsoft.com/office/drawing/2010/main" val="0"/>
              </a:ext>
            </a:extLst>
          </a:blip>
          <a:srcRect l="50802"/>
          <a:stretch/>
        </p:blipFill>
        <p:spPr>
          <a:xfrm>
            <a:off x="-12283" y="192926"/>
            <a:ext cx="6527263" cy="1091763"/>
          </a:xfrm>
          <a:prstGeom prst="rect">
            <a:avLst/>
          </a:prstGeom>
        </p:spPr>
      </p:pic>
      <p:sp>
        <p:nvSpPr>
          <p:cNvPr id="9" name="TextBox 8">
            <a:extLst>
              <a:ext uri="{FF2B5EF4-FFF2-40B4-BE49-F238E27FC236}">
                <a16:creationId xmlns:a16="http://schemas.microsoft.com/office/drawing/2014/main" id="{A598320D-BF29-474C-BBD3-370A83A0A48D}"/>
              </a:ext>
            </a:extLst>
          </p:cNvPr>
          <p:cNvSpPr txBox="1"/>
          <p:nvPr/>
        </p:nvSpPr>
        <p:spPr>
          <a:xfrm>
            <a:off x="262602" y="1713912"/>
            <a:ext cx="6527263" cy="338554"/>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Independent investigation</a:t>
            </a:r>
          </a:p>
        </p:txBody>
      </p:sp>
      <p:sp>
        <p:nvSpPr>
          <p:cNvPr id="2" name="TextBox 1">
            <a:extLst>
              <a:ext uri="{FF2B5EF4-FFF2-40B4-BE49-F238E27FC236}">
                <a16:creationId xmlns:a16="http://schemas.microsoft.com/office/drawing/2014/main" id="{7133C55E-E547-45F1-9CA5-17BB76E1DC09}"/>
              </a:ext>
            </a:extLst>
          </p:cNvPr>
          <p:cNvSpPr txBox="1"/>
          <p:nvPr/>
        </p:nvSpPr>
        <p:spPr>
          <a:xfrm>
            <a:off x="6423721" y="9565913"/>
            <a:ext cx="256478" cy="246221"/>
          </a:xfrm>
          <a:prstGeom prst="rect">
            <a:avLst/>
          </a:prstGeom>
          <a:noFill/>
        </p:spPr>
        <p:txBody>
          <a:bodyPr wrap="square" rtlCol="0">
            <a:spAutoFit/>
          </a:bodyPr>
          <a:lstStyle/>
          <a:p>
            <a:r>
              <a:rPr lang="en-GB" sz="1000" dirty="0">
                <a:solidFill>
                  <a:schemeClr val="tx1">
                    <a:lumMod val="50000"/>
                    <a:lumOff val="50000"/>
                  </a:schemeClr>
                </a:solidFill>
                <a:latin typeface="Arial" panose="020B0604020202020204" pitchFamily="34" charset="0"/>
                <a:cs typeface="Arial" panose="020B0604020202020204" pitchFamily="34" charset="0"/>
              </a:rPr>
              <a:t>1</a:t>
            </a:r>
          </a:p>
        </p:txBody>
      </p:sp>
      <p:pic>
        <p:nvPicPr>
          <p:cNvPr id="13" name="Picture 2" descr="NHS England and NHS Improvement | NHS Improvement">
            <a:extLst>
              <a:ext uri="{FF2B5EF4-FFF2-40B4-BE49-F238E27FC236}">
                <a16:creationId xmlns:a16="http://schemas.microsoft.com/office/drawing/2014/main" id="{CDDFC381-D739-4892-A2A5-42CDE545D9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554" y="423782"/>
            <a:ext cx="3034857" cy="625733"/>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D17E60A9-2B4D-4A8C-9D17-F5E2B9D8DCD2}"/>
              </a:ext>
            </a:extLst>
          </p:cNvPr>
          <p:cNvSpPr txBox="1"/>
          <p:nvPr/>
        </p:nvSpPr>
        <p:spPr>
          <a:xfrm>
            <a:off x="83751" y="9567646"/>
            <a:ext cx="4019730" cy="230832"/>
          </a:xfrm>
          <a:prstGeom prst="rect">
            <a:avLst/>
          </a:prstGeom>
          <a:noFill/>
        </p:spPr>
        <p:txBody>
          <a:bodyPr wrap="square" rtlCol="0">
            <a:spAutoFit/>
          </a:bodyPr>
          <a:lstStyle/>
          <a:p>
            <a:r>
              <a:rPr lang="en-GB" sz="900" dirty="0">
                <a:solidFill>
                  <a:schemeClr val="tx1">
                    <a:lumMod val="50000"/>
                    <a:lumOff val="50000"/>
                  </a:schemeClr>
                </a:solidFill>
                <a:latin typeface="Arial" panose="020B0604020202020204" pitchFamily="34" charset="0"/>
                <a:cs typeface="Arial" panose="020B0604020202020204" pitchFamily="34" charset="0"/>
              </a:rPr>
              <a:t>Niche Health and Social Care Consulting, All rights reserved 2020</a:t>
            </a:r>
          </a:p>
        </p:txBody>
      </p:sp>
      <p:pic>
        <p:nvPicPr>
          <p:cNvPr id="14" name="Picture 13" descr="Strapline.jpg">
            <a:extLst>
              <a:ext uri="{FF2B5EF4-FFF2-40B4-BE49-F238E27FC236}">
                <a16:creationId xmlns:a16="http://schemas.microsoft.com/office/drawing/2014/main" id="{8B061F16-A93D-4DB4-846C-71E20A8D74F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51229" t="-13740"/>
          <a:stretch/>
        </p:blipFill>
        <p:spPr>
          <a:xfrm>
            <a:off x="-99060" y="9160479"/>
            <a:ext cx="6680199" cy="413054"/>
          </a:xfrm>
          <a:prstGeom prst="rect">
            <a:avLst/>
          </a:prstGeom>
        </p:spPr>
      </p:pic>
    </p:spTree>
    <p:extLst>
      <p:ext uri="{BB962C8B-B14F-4D97-AF65-F5344CB8AC3E}">
        <p14:creationId xmlns:p14="http://schemas.microsoft.com/office/powerpoint/2010/main" val="1139484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33C55E-E547-45F1-9CA5-17BB76E1DC09}"/>
              </a:ext>
            </a:extLst>
          </p:cNvPr>
          <p:cNvSpPr txBox="1"/>
          <p:nvPr/>
        </p:nvSpPr>
        <p:spPr>
          <a:xfrm>
            <a:off x="6423721" y="9543053"/>
            <a:ext cx="256478" cy="246221"/>
          </a:xfrm>
          <a:prstGeom prst="rect">
            <a:avLst/>
          </a:prstGeom>
          <a:noFill/>
        </p:spPr>
        <p:txBody>
          <a:bodyPr wrap="square" rtlCol="0">
            <a:spAutoFit/>
          </a:bodyPr>
          <a:lstStyle/>
          <a:p>
            <a:r>
              <a:rPr lang="en-GB" sz="1000" dirty="0">
                <a:solidFill>
                  <a:schemeClr val="tx1">
                    <a:lumMod val="50000"/>
                    <a:lumOff val="50000"/>
                  </a:schemeClr>
                </a:solidFill>
                <a:latin typeface="Arial" panose="020B0604020202020204" pitchFamily="34" charset="0"/>
                <a:cs typeface="Arial" panose="020B0604020202020204" pitchFamily="34" charset="0"/>
              </a:rPr>
              <a:t>2</a:t>
            </a:r>
          </a:p>
        </p:txBody>
      </p:sp>
      <p:sp>
        <p:nvSpPr>
          <p:cNvPr id="3" name="Rectangle 2">
            <a:extLst>
              <a:ext uri="{FF2B5EF4-FFF2-40B4-BE49-F238E27FC236}">
                <a16:creationId xmlns:a16="http://schemas.microsoft.com/office/drawing/2014/main" id="{AE6EC8B0-A404-4513-81BA-1A70A13D0772}"/>
              </a:ext>
            </a:extLst>
          </p:cNvPr>
          <p:cNvSpPr/>
          <p:nvPr/>
        </p:nvSpPr>
        <p:spPr>
          <a:xfrm>
            <a:off x="336884" y="713294"/>
            <a:ext cx="6086838" cy="6848029"/>
          </a:xfrm>
          <a:prstGeom prst="rect">
            <a:avLst/>
          </a:prstGeom>
        </p:spPr>
        <p:txBody>
          <a:bodyPr wrap="square">
            <a:spAutoFit/>
          </a:bodyPr>
          <a:lstStyle/>
          <a:p>
            <a:pPr>
              <a:spcAft>
                <a:spcPts val="600"/>
              </a:spcAft>
            </a:pPr>
            <a:r>
              <a:rPr lang="en-GB" sz="1100" b="1" dirty="0">
                <a:solidFill>
                  <a:srgbClr val="78BF3F"/>
                </a:solidFill>
                <a:latin typeface="Arial" panose="020B0604020202020204" pitchFamily="34" charset="0"/>
                <a:cs typeface="Arial" panose="020B0604020202020204" pitchFamily="34" charset="0"/>
              </a:rPr>
              <a:t>Key Findings </a:t>
            </a:r>
            <a:r>
              <a:rPr lang="en-GB" sz="1100" i="1" dirty="0">
                <a:solidFill>
                  <a:srgbClr val="78BF3F"/>
                </a:solidFill>
                <a:latin typeface="Arial" panose="020B0604020202020204" pitchFamily="34" charset="0"/>
                <a:cs typeface="Arial" panose="020B0604020202020204" pitchFamily="34" charset="0"/>
              </a:rPr>
              <a:t>(continued)</a:t>
            </a:r>
          </a:p>
          <a:p>
            <a:pPr>
              <a:spcAft>
                <a:spcPts val="600"/>
              </a:spcAft>
            </a:pPr>
            <a:r>
              <a:rPr lang="en-GB" sz="1100" b="1" dirty="0">
                <a:solidFill>
                  <a:srgbClr val="F9A01B"/>
                </a:solidFill>
                <a:effectLst/>
                <a:latin typeface="Arial" panose="020B0604020202020204" pitchFamily="34" charset="0"/>
                <a:ea typeface="Calibri" panose="020F0502020204030204" pitchFamily="34" charset="0"/>
                <a:cs typeface="Arial" panose="020B0604020202020204" pitchFamily="34" charset="0"/>
              </a:rPr>
              <a:t>Risk assessment and management</a:t>
            </a:r>
          </a:p>
          <a:p>
            <a:pPr>
              <a:spcAft>
                <a:spcPts val="600"/>
              </a:spcAft>
            </a:pPr>
            <a:r>
              <a:rPr lang="en-GB" sz="1100" dirty="0">
                <a:latin typeface="Arial" panose="020B0604020202020204" pitchFamily="34" charset="0"/>
                <a:cs typeface="Arial" panose="020B0604020202020204" pitchFamily="34" charset="0"/>
              </a:rPr>
              <a:t>Other key risk assessment information was incomplete. Neither the A&amp;E records or mental health crisis team records mentioned that he had threatened to harm himself with knives, or that he had been in possession of a knife immediately prior to his presentation at A&amp;E. </a:t>
            </a:r>
          </a:p>
          <a:p>
            <a:pPr>
              <a:spcAft>
                <a:spcPts val="600"/>
              </a:spcAft>
            </a:pPr>
            <a:r>
              <a:rPr lang="en-GB" sz="1100" b="1" dirty="0">
                <a:solidFill>
                  <a:srgbClr val="F9A01B"/>
                </a:solidFill>
                <a:effectLst/>
                <a:latin typeface="Arial" panose="020B0604020202020204" pitchFamily="34" charset="0"/>
                <a:ea typeface="Calibri" panose="020F0502020204030204" pitchFamily="34" charset="0"/>
                <a:cs typeface="Arial" panose="020B0604020202020204" pitchFamily="34" charset="0"/>
              </a:rPr>
              <a:t>Information Sharing</a:t>
            </a:r>
          </a:p>
          <a:p>
            <a:pPr>
              <a:spcAft>
                <a:spcPts val="600"/>
              </a:spcAft>
            </a:pPr>
            <a:r>
              <a:rPr lang="en-GB" sz="1100" dirty="0">
                <a:latin typeface="Arial" panose="020B0604020202020204" pitchFamily="34" charset="0"/>
                <a:cs typeface="Arial" panose="020B0604020202020204" pitchFamily="34" charset="0"/>
              </a:rPr>
              <a:t>At about 3.00am his wife had called an ambulance stating he had a knife and was threatening to hurt himself. Ambulance control requested police presence because of the knife. </a:t>
            </a:r>
          </a:p>
          <a:p>
            <a:pPr>
              <a:spcAft>
                <a:spcPts val="600"/>
              </a:spcAft>
            </a:pPr>
            <a:r>
              <a:rPr lang="en-GB" sz="1100" dirty="0">
                <a:latin typeface="Arial" panose="020B0604020202020204" pitchFamily="34" charset="0"/>
                <a:ea typeface="Calibri" panose="020F0502020204030204" pitchFamily="34" charset="0"/>
                <a:cs typeface="Arial" panose="020B0604020202020204" pitchFamily="34" charset="0"/>
              </a:rPr>
              <a:t>The </a:t>
            </a:r>
            <a:r>
              <a:rPr lang="en-US" sz="1100" dirty="0">
                <a:latin typeface="Arial" panose="020B0604020202020204" pitchFamily="34" charset="0"/>
                <a:ea typeface="Calibri" panose="020F0502020204030204" pitchFamily="34" charset="0"/>
                <a:cs typeface="Arial" panose="020B0604020202020204" pitchFamily="34" charset="0"/>
              </a:rPr>
              <a:t>police were called to the couple’s flat on behalf of the ambulance service, and he calmed after talking. The police took </a:t>
            </a:r>
            <a:r>
              <a:rPr lang="en-US" sz="1100" dirty="0" err="1">
                <a:latin typeface="Arial" panose="020B0604020202020204" pitchFamily="34" charset="0"/>
                <a:ea typeface="Calibri" panose="020F0502020204030204" pitchFamily="34" charset="0"/>
                <a:cs typeface="Arial" panose="020B0604020202020204" pitchFamily="34" charset="0"/>
              </a:rPr>
              <a:t>Mr</a:t>
            </a:r>
            <a:r>
              <a:rPr lang="en-US" sz="1100" dirty="0">
                <a:latin typeface="Arial" panose="020B0604020202020204" pitchFamily="34" charset="0"/>
                <a:ea typeface="Calibri" panose="020F0502020204030204" pitchFamily="34" charset="0"/>
                <a:cs typeface="Arial" panose="020B0604020202020204" pitchFamily="34" charset="0"/>
              </a:rPr>
              <a:t> Q and his wife to A&amp;E for assessment, due to a lack of an available ambulance. The police dropped them off at A&amp;E and did not enter with them or communicate with A&amp;E staff about any risk information.</a:t>
            </a:r>
          </a:p>
          <a:p>
            <a:pPr>
              <a:spcAft>
                <a:spcPts val="600"/>
              </a:spcAft>
            </a:pPr>
            <a:r>
              <a:rPr lang="en-US" sz="1100" dirty="0">
                <a:latin typeface="Arial" panose="020B0604020202020204" pitchFamily="34" charset="0"/>
                <a:ea typeface="Calibri" panose="020F0502020204030204" pitchFamily="34" charset="0"/>
                <a:cs typeface="Arial" panose="020B0604020202020204" pitchFamily="34" charset="0"/>
              </a:rPr>
              <a:t>The receptionist noted that he and his wife were very distressed, and he had been threatening to kill himself with a knife but assumed they would tell the triage nurse this. The triage nurse thought that he needed a mental health assessment and notified the A&amp;E Coordinator. </a:t>
            </a:r>
          </a:p>
          <a:p>
            <a:pPr>
              <a:spcAft>
                <a:spcPts val="600"/>
              </a:spcAft>
            </a:pPr>
            <a:r>
              <a:rPr lang="en-US" sz="1100" dirty="0">
                <a:latin typeface="Arial" panose="020B0604020202020204" pitchFamily="34" charset="0"/>
                <a:ea typeface="Calibri" panose="020F0502020204030204" pitchFamily="34" charset="0"/>
                <a:cs typeface="Arial" panose="020B0604020202020204" pitchFamily="34" charset="0"/>
              </a:rPr>
              <a:t>The A&amp;E Coordinator referred him to the on-site mental health crisis team for an assessment but did not mention the threats with a knife. The crisis team declined the referral without reading the A&amp;E notes, because he had been assessed earlier that day by the psychiatric liaison service (by phone) and there was a plan in place. </a:t>
            </a:r>
          </a:p>
          <a:p>
            <a:pPr>
              <a:spcAft>
                <a:spcPts val="600"/>
              </a:spcAft>
            </a:pPr>
            <a:r>
              <a:rPr lang="en-US" sz="1100" dirty="0">
                <a:latin typeface="Arial" panose="020B0604020202020204" pitchFamily="34" charset="0"/>
                <a:ea typeface="Calibri" panose="020F0502020204030204" pitchFamily="34" charset="0"/>
                <a:cs typeface="Arial" panose="020B0604020202020204" pitchFamily="34" charset="0"/>
              </a:rPr>
              <a:t>The A&amp;E Coordinator was not aware that neither the triage nurse nor the crisis team knew about the threats with the knife and did not challenge this decision. They advised </a:t>
            </a:r>
            <a:r>
              <a:rPr lang="en-US" sz="1100" dirty="0" err="1">
                <a:latin typeface="Arial" panose="020B0604020202020204" pitchFamily="34" charset="0"/>
                <a:ea typeface="Calibri" panose="020F0502020204030204" pitchFamily="34" charset="0"/>
                <a:cs typeface="Arial" panose="020B0604020202020204" pitchFamily="34" charset="0"/>
              </a:rPr>
              <a:t>Mr</a:t>
            </a:r>
            <a:r>
              <a:rPr lang="en-US" sz="1100" dirty="0">
                <a:latin typeface="Arial" panose="020B0604020202020204" pitchFamily="34" charset="0"/>
                <a:ea typeface="Calibri" panose="020F0502020204030204" pitchFamily="34" charset="0"/>
                <a:cs typeface="Arial" panose="020B0604020202020204" pitchFamily="34" charset="0"/>
              </a:rPr>
              <a:t> Q and his wife to go home and wait for the contact from the psychiatric liaison service. They called a taxi who dropped them back to their flat at around 5.30am. </a:t>
            </a:r>
            <a:r>
              <a:rPr lang="en-US" sz="1100" dirty="0" err="1">
                <a:latin typeface="Arial" panose="020B0604020202020204" pitchFamily="34" charset="0"/>
                <a:ea typeface="Calibri" panose="020F0502020204030204" pitchFamily="34" charset="0"/>
                <a:cs typeface="Arial" panose="020B0604020202020204" pitchFamily="34" charset="0"/>
              </a:rPr>
              <a:t>Mr</a:t>
            </a:r>
            <a:r>
              <a:rPr lang="en-US" sz="1100">
                <a:latin typeface="Arial" panose="020B0604020202020204" pitchFamily="34" charset="0"/>
                <a:ea typeface="Calibri" panose="020F0502020204030204" pitchFamily="34" charset="0"/>
                <a:cs typeface="Arial" panose="020B0604020202020204" pitchFamily="34" charset="0"/>
              </a:rPr>
              <a:t> Q </a:t>
            </a:r>
            <a:r>
              <a:rPr lang="en-US" sz="1100" dirty="0">
                <a:latin typeface="Arial" panose="020B0604020202020204" pitchFamily="34" charset="0"/>
                <a:ea typeface="Calibri" panose="020F0502020204030204" pitchFamily="34" charset="0"/>
                <a:cs typeface="Arial" panose="020B0604020202020204" pitchFamily="34" charset="0"/>
              </a:rPr>
              <a:t>killed his wife and then himself  sometime between then and 8.30 that morning. </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spcAft>
                <a:spcPts val="600"/>
              </a:spcAft>
            </a:pPr>
            <a:r>
              <a:rPr lang="en-GB" sz="1100" b="1" dirty="0">
                <a:solidFill>
                  <a:srgbClr val="F9A01B"/>
                </a:solidFill>
                <a:effectLst/>
                <a:latin typeface="Arial" panose="020B0604020202020204" pitchFamily="34" charset="0"/>
                <a:ea typeface="Calibri" panose="020F0502020204030204" pitchFamily="34" charset="0"/>
                <a:cs typeface="Arial" panose="020B0604020202020204" pitchFamily="34" charset="0"/>
              </a:rPr>
              <a:t>Service Factors</a:t>
            </a:r>
          </a:p>
          <a:p>
            <a:pPr>
              <a:spcAft>
                <a:spcPts val="600"/>
              </a:spcAft>
            </a:pPr>
            <a:r>
              <a:rPr lang="en-GB" sz="1100" dirty="0">
                <a:latin typeface="Arial" panose="020B0604020202020204" pitchFamily="34" charset="0"/>
                <a:cs typeface="Arial" panose="020B0604020202020204" pitchFamily="34" charset="0"/>
              </a:rPr>
              <a:t>A&amp;E was provided in an acute hospital by an acute Trust, the crisis team was provided by a mental health trust. There was no local operational policy for the crisis team with explicit guidance on the interface between A&amp;E and the crisis team. </a:t>
            </a:r>
          </a:p>
          <a:p>
            <a:pPr>
              <a:spcAft>
                <a:spcPts val="600"/>
              </a:spcAft>
            </a:pPr>
            <a:r>
              <a:rPr lang="en-GB" sz="1100" dirty="0">
                <a:latin typeface="Arial" panose="020B0604020202020204" pitchFamily="34" charset="0"/>
                <a:cs typeface="Arial" panose="020B0604020202020204" pitchFamily="34" charset="0"/>
              </a:rPr>
              <a:t>The crisis team was in a separate building from A&amp;E, making face to face discussions about referrals more challenging.</a:t>
            </a:r>
          </a:p>
          <a:p>
            <a:pPr>
              <a:spcAft>
                <a:spcPts val="600"/>
              </a:spcAft>
            </a:pPr>
            <a:r>
              <a:rPr lang="en-GB" sz="1100" dirty="0">
                <a:latin typeface="Arial" panose="020B0604020202020204" pitchFamily="34" charset="0"/>
                <a:cs typeface="Arial" panose="020B0604020202020204" pitchFamily="34" charset="0"/>
              </a:rPr>
              <a:t>The crisis team did not have an </a:t>
            </a:r>
            <a:r>
              <a:rPr lang="en-US" sz="1100" dirty="0">
                <a:latin typeface="Arial" panose="020B0604020202020204" pitchFamily="34" charset="0"/>
                <a:cs typeface="Arial" panose="020B0604020202020204" pitchFamily="34" charset="0"/>
              </a:rPr>
              <a:t>evidence-based structured approach to assessing referrals but relied on previous practices. </a:t>
            </a:r>
          </a:p>
          <a:p>
            <a:pPr>
              <a:spcAft>
                <a:spcPts val="600"/>
              </a:spcAft>
            </a:pPr>
            <a:r>
              <a:rPr lang="en-US" sz="1100" dirty="0">
                <a:latin typeface="Arial" panose="020B0604020202020204" pitchFamily="34" charset="0"/>
                <a:cs typeface="Arial" panose="020B0604020202020204" pitchFamily="34" charset="0"/>
              </a:rPr>
              <a:t>The care pathway at night for patients with mental health problems presenting through A&amp;E and requiring referral to the crisis team was disjointed. </a:t>
            </a:r>
            <a:endParaRPr lang="en-GB" sz="1100" dirty="0">
              <a:latin typeface="Arial" panose="020B0604020202020204" pitchFamily="34" charset="0"/>
              <a:cs typeface="Arial" panose="020B0604020202020204" pitchFamily="34" charset="0"/>
            </a:endParaRPr>
          </a:p>
        </p:txBody>
      </p:sp>
      <p:pic>
        <p:nvPicPr>
          <p:cNvPr id="16" name="Picture 15" descr="Strapline.jpg">
            <a:extLst>
              <a:ext uri="{FF2B5EF4-FFF2-40B4-BE49-F238E27FC236}">
                <a16:creationId xmlns:a16="http://schemas.microsoft.com/office/drawing/2014/main" id="{75506CAD-E172-42BB-8D77-5F8002BBB9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1229" t="-13740"/>
          <a:stretch/>
        </p:blipFill>
        <p:spPr>
          <a:xfrm>
            <a:off x="-106680" y="9129999"/>
            <a:ext cx="6680199" cy="413054"/>
          </a:xfrm>
          <a:prstGeom prst="rect">
            <a:avLst/>
          </a:prstGeom>
        </p:spPr>
      </p:pic>
      <p:sp>
        <p:nvSpPr>
          <p:cNvPr id="8" name="TextBox 7">
            <a:extLst>
              <a:ext uri="{FF2B5EF4-FFF2-40B4-BE49-F238E27FC236}">
                <a16:creationId xmlns:a16="http://schemas.microsoft.com/office/drawing/2014/main" id="{4582F738-4C29-48FF-9920-B9480B99601B}"/>
              </a:ext>
            </a:extLst>
          </p:cNvPr>
          <p:cNvSpPr txBox="1"/>
          <p:nvPr/>
        </p:nvSpPr>
        <p:spPr>
          <a:xfrm>
            <a:off x="177801" y="9535433"/>
            <a:ext cx="4019730" cy="230832"/>
          </a:xfrm>
          <a:prstGeom prst="rect">
            <a:avLst/>
          </a:prstGeom>
          <a:noFill/>
        </p:spPr>
        <p:txBody>
          <a:bodyPr wrap="square" rtlCol="0">
            <a:spAutoFit/>
          </a:bodyPr>
          <a:lstStyle/>
          <a:p>
            <a:r>
              <a:rPr lang="en-GB" sz="900" dirty="0">
                <a:solidFill>
                  <a:schemeClr val="tx1">
                    <a:lumMod val="50000"/>
                    <a:lumOff val="50000"/>
                  </a:schemeClr>
                </a:solidFill>
                <a:latin typeface="Arial" panose="020B0604020202020204" pitchFamily="34" charset="0"/>
                <a:cs typeface="Arial" panose="020B0604020202020204" pitchFamily="34" charset="0"/>
              </a:rPr>
              <a:t>Niche Health and Social Care Consulting, All rights reserved 2020</a:t>
            </a:r>
          </a:p>
        </p:txBody>
      </p:sp>
      <p:pic>
        <p:nvPicPr>
          <p:cNvPr id="7" name="Picture 6">
            <a:extLst>
              <a:ext uri="{FF2B5EF4-FFF2-40B4-BE49-F238E27FC236}">
                <a16:creationId xmlns:a16="http://schemas.microsoft.com/office/drawing/2014/main" id="{8E23A595-4FFB-402D-8CDA-361456E6B2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7286" y="45272"/>
            <a:ext cx="648070" cy="671089"/>
          </a:xfrm>
          <a:prstGeom prst="rect">
            <a:avLst/>
          </a:prstGeom>
        </p:spPr>
      </p:pic>
    </p:spTree>
    <p:extLst>
      <p:ext uri="{BB962C8B-B14F-4D97-AF65-F5344CB8AC3E}">
        <p14:creationId xmlns:p14="http://schemas.microsoft.com/office/powerpoint/2010/main" val="4015193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33C55E-E547-45F1-9CA5-17BB76E1DC09}"/>
              </a:ext>
            </a:extLst>
          </p:cNvPr>
          <p:cNvSpPr txBox="1"/>
          <p:nvPr/>
        </p:nvSpPr>
        <p:spPr>
          <a:xfrm>
            <a:off x="6423721" y="9525273"/>
            <a:ext cx="256478" cy="246221"/>
          </a:xfrm>
          <a:prstGeom prst="rect">
            <a:avLst/>
          </a:prstGeom>
          <a:noFill/>
        </p:spPr>
        <p:txBody>
          <a:bodyPr wrap="square" rtlCol="0">
            <a:spAutoFit/>
          </a:bodyPr>
          <a:lstStyle/>
          <a:p>
            <a:r>
              <a:rPr lang="en-GB" sz="1000" dirty="0">
                <a:solidFill>
                  <a:schemeClr val="tx1">
                    <a:lumMod val="50000"/>
                    <a:lumOff val="50000"/>
                  </a:schemeClr>
                </a:solidFill>
                <a:latin typeface="Arial" panose="020B0604020202020204" pitchFamily="34" charset="0"/>
                <a:cs typeface="Arial" panose="020B0604020202020204" pitchFamily="34" charset="0"/>
              </a:rPr>
              <a:t>3</a:t>
            </a:r>
          </a:p>
        </p:txBody>
      </p:sp>
      <p:sp>
        <p:nvSpPr>
          <p:cNvPr id="3" name="Rectangle 2">
            <a:extLst>
              <a:ext uri="{FF2B5EF4-FFF2-40B4-BE49-F238E27FC236}">
                <a16:creationId xmlns:a16="http://schemas.microsoft.com/office/drawing/2014/main" id="{AE6EC8B0-A404-4513-81BA-1A70A13D0772}"/>
              </a:ext>
            </a:extLst>
          </p:cNvPr>
          <p:cNvSpPr/>
          <p:nvPr/>
        </p:nvSpPr>
        <p:spPr>
          <a:xfrm>
            <a:off x="290000" y="851864"/>
            <a:ext cx="6291140" cy="6078587"/>
          </a:xfrm>
          <a:prstGeom prst="rect">
            <a:avLst/>
          </a:prstGeom>
          <a:noFill/>
          <a:ln w="9525">
            <a:solidFill>
              <a:srgbClr val="78BF3F"/>
            </a:solidFill>
          </a:ln>
        </p:spPr>
        <p:txBody>
          <a:bodyPr wrap="square">
            <a:spAutoFit/>
          </a:bodyPr>
          <a:lstStyle/>
          <a:p>
            <a:pPr>
              <a:spcBef>
                <a:spcPts val="1200"/>
              </a:spcBef>
              <a:spcAft>
                <a:spcPts val="600"/>
              </a:spcAft>
            </a:pPr>
            <a:r>
              <a:rPr lang="en-GB" sz="1600" b="1" dirty="0">
                <a:solidFill>
                  <a:srgbClr val="78BF3F"/>
                </a:solidFill>
                <a:latin typeface="Arial" panose="020B0604020202020204" pitchFamily="34" charset="0"/>
                <a:cs typeface="Arial" panose="020B0604020202020204" pitchFamily="34" charset="0"/>
              </a:rPr>
              <a:t>Key Learning Points</a:t>
            </a:r>
          </a:p>
          <a:p>
            <a:pPr marL="182563" lvl="0" indent="-182563">
              <a:spcAft>
                <a:spcPts val="600"/>
              </a:spcAft>
              <a:buAutoNum type="arabicPeriod"/>
            </a:pPr>
            <a:r>
              <a:rPr lang="en-GB" sz="1100" dirty="0">
                <a:latin typeface="Arial" panose="020B0604020202020204" pitchFamily="34" charset="0"/>
                <a:cs typeface="Arial" panose="020B0604020202020204" pitchFamily="34" charset="0"/>
              </a:rPr>
              <a:t>Trusts must ensure that A&amp;E mental health assessments include:</a:t>
            </a:r>
          </a:p>
          <a:p>
            <a:pPr marL="358775" lvl="0" indent="-176213">
              <a:spcAft>
                <a:spcPts val="600"/>
              </a:spcAft>
              <a:buFont typeface="Arial" panose="020B0604020202020204" pitchFamily="34" charset="0"/>
              <a:buChar char="•"/>
            </a:pPr>
            <a:r>
              <a:rPr lang="en-GB" sz="1100" dirty="0">
                <a:latin typeface="Arial" panose="020B0604020202020204" pitchFamily="34" charset="0"/>
                <a:cs typeface="Arial" panose="020B0604020202020204" pitchFamily="34" charset="0"/>
              </a:rPr>
              <a:t>The clinical opinion of the A&amp;E staff on the information provided. </a:t>
            </a:r>
          </a:p>
          <a:p>
            <a:pPr marL="358775" lvl="0" indent="-176213">
              <a:spcAft>
                <a:spcPts val="600"/>
              </a:spcAft>
              <a:buFont typeface="Arial" panose="020B0604020202020204" pitchFamily="34" charset="0"/>
              <a:buChar char="•"/>
            </a:pPr>
            <a:r>
              <a:rPr lang="en-GB" sz="1100" dirty="0">
                <a:latin typeface="Arial" panose="020B0604020202020204" pitchFamily="34" charset="0"/>
                <a:cs typeface="Arial" panose="020B0604020202020204" pitchFamily="34" charset="0"/>
              </a:rPr>
              <a:t>All patients assessed as</a:t>
            </a:r>
            <a:r>
              <a:rPr lang="en-US" sz="1100" dirty="0">
                <a:latin typeface="Arial" panose="020B0604020202020204" pitchFamily="34" charset="0"/>
                <a:cs typeface="Arial" panose="020B0604020202020204" pitchFamily="34" charset="0"/>
              </a:rPr>
              <a:t> ‘high risk’ by the referrer should be seen face to face by the crisis or liaison service to inform a management plan for that patient.</a:t>
            </a:r>
            <a:endParaRPr lang="en-GB" sz="1100" dirty="0">
              <a:latin typeface="Arial" panose="020B0604020202020204" pitchFamily="34" charset="0"/>
              <a:cs typeface="Arial" panose="020B0604020202020204" pitchFamily="34" charset="0"/>
            </a:endParaRPr>
          </a:p>
          <a:p>
            <a:pPr marL="358775" lvl="0" indent="-176213">
              <a:spcAft>
                <a:spcPts val="600"/>
              </a:spcAft>
              <a:buFont typeface="Arial" panose="020B0604020202020204" pitchFamily="34" charset="0"/>
              <a:buChar char="•"/>
            </a:pPr>
            <a:r>
              <a:rPr lang="en-GB" sz="1100" dirty="0">
                <a:latin typeface="Arial" panose="020B0604020202020204" pitchFamily="34" charset="0"/>
                <a:cs typeface="Arial" panose="020B0604020202020204" pitchFamily="34" charset="0"/>
              </a:rPr>
              <a:t>Clear pathways of communication for crisis/mental health liaison team reviews in A&amp;E.</a:t>
            </a:r>
          </a:p>
          <a:p>
            <a:pPr marL="358775" lvl="0" indent="-176213">
              <a:spcAft>
                <a:spcPts val="600"/>
              </a:spcAft>
              <a:buFont typeface="Arial" panose="020B0604020202020204" pitchFamily="34" charset="0"/>
              <a:buChar char="•"/>
            </a:pPr>
            <a:r>
              <a:rPr lang="en-GB" sz="1100" dirty="0">
                <a:latin typeface="Arial" panose="020B0604020202020204" pitchFamily="34" charset="0"/>
                <a:cs typeface="Arial" panose="020B0604020202020204" pitchFamily="34" charset="0"/>
              </a:rPr>
              <a:t>Crisis team advice on management in A&amp;E whilst awaiting an assessment.</a:t>
            </a:r>
          </a:p>
          <a:p>
            <a:pPr marL="358775" lvl="0" indent="-176213">
              <a:spcAft>
                <a:spcPts val="600"/>
              </a:spcAft>
              <a:buFont typeface="Arial" panose="020B0604020202020204" pitchFamily="34" charset="0"/>
              <a:buChar char="•"/>
            </a:pPr>
            <a:r>
              <a:rPr lang="en-US" sz="1100" dirty="0">
                <a:latin typeface="Arial" panose="020B0604020202020204" pitchFamily="34" charset="0"/>
                <a:cs typeface="Arial" panose="020B0604020202020204" pitchFamily="34" charset="0"/>
              </a:rPr>
              <a:t>A structured evidence-based framework for assessing referrals that takes account of the patient’s history, risk assessment, mental state, behaviours associated with mental illness, signs and symptoms of mental illness.</a:t>
            </a:r>
            <a:endParaRPr lang="en-GB" sz="1100" dirty="0">
              <a:latin typeface="Arial" panose="020B0604020202020204" pitchFamily="34" charset="0"/>
              <a:cs typeface="Arial" panose="020B0604020202020204" pitchFamily="34" charset="0"/>
            </a:endParaRPr>
          </a:p>
          <a:p>
            <a:pPr marL="358775" lvl="0" indent="-176213">
              <a:spcAft>
                <a:spcPts val="600"/>
              </a:spcAft>
              <a:buFont typeface="Arial" panose="020B0604020202020204" pitchFamily="34" charset="0"/>
              <a:buChar char="•"/>
            </a:pPr>
            <a:r>
              <a:rPr lang="en-GB" sz="1100" dirty="0">
                <a:latin typeface="Arial" panose="020B0604020202020204" pitchFamily="34" charset="0"/>
                <a:cs typeface="Arial" panose="020B0604020202020204" pitchFamily="34" charset="0"/>
              </a:rPr>
              <a:t>The perspective of any family accompanying the patient.</a:t>
            </a:r>
          </a:p>
          <a:p>
            <a:pPr marL="177800" indent="-177800">
              <a:spcAft>
                <a:spcPts val="600"/>
              </a:spcAft>
            </a:pPr>
            <a:r>
              <a:rPr lang="en-GB" sz="1100" dirty="0">
                <a:latin typeface="Arial" panose="020B0604020202020204" pitchFamily="34" charset="0"/>
                <a:cs typeface="Arial" panose="020B0604020202020204" pitchFamily="34" charset="0"/>
              </a:rPr>
              <a:t>2. Trusts must develop joint working practices with other organisations so that information sharing    including information about risk and care planning, is routine practice in both directions (from trust to police/ambulance service and in return). </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177800" lvl="0" indent="-177800">
              <a:spcAft>
                <a:spcPts val="600"/>
              </a:spcAft>
            </a:pPr>
            <a:r>
              <a:rPr lang="en-GB" sz="1100" dirty="0">
                <a:latin typeface="Arial" panose="020B0604020202020204" pitchFamily="34" charset="0"/>
                <a:ea typeface="Calibri" panose="020F0502020204030204" pitchFamily="34" charset="0"/>
                <a:cs typeface="Arial" panose="020B0604020202020204" pitchFamily="34" charset="0"/>
              </a:rPr>
              <a:t>3. Trusts must ensure that staff employed in A&amp;E crisis/liaison services are fully equipped and supported to deliver this challenging and important role.</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177800" lvl="0" indent="-177800">
              <a:spcAft>
                <a:spcPts val="600"/>
              </a:spcAft>
            </a:pPr>
            <a:r>
              <a:rPr lang="en-GB" sz="1100" dirty="0">
                <a:latin typeface="Arial" panose="020B0604020202020204" pitchFamily="34" charset="0"/>
                <a:ea typeface="Calibri" panose="020F0502020204030204" pitchFamily="34" charset="0"/>
                <a:cs typeface="Arial" panose="020B0604020202020204" pitchFamily="34" charset="0"/>
              </a:rPr>
              <a:t>4. Trusts and commissioners should be clear about the need for a joint approach between acute and mental health trusts of the joint management of A&amp;E referrals, to include: </a:t>
            </a:r>
          </a:p>
          <a:p>
            <a:pPr marL="358775" lvl="0" indent="-176213">
              <a:spcAft>
                <a:spcPts val="600"/>
              </a:spcAft>
              <a:buFont typeface="Arial" panose="020B0604020202020204" pitchFamily="34" charset="0"/>
              <a:buChar char="•"/>
            </a:pPr>
            <a:r>
              <a:rPr lang="en-US" sz="1100" dirty="0">
                <a:latin typeface="Arial" panose="020B0604020202020204" pitchFamily="34" charset="0"/>
                <a:cs typeface="Arial" panose="020B0604020202020204" pitchFamily="34" charset="0"/>
              </a:rPr>
              <a:t>Systems to expedite the referral in the shortest possible time, mindful of the 4-hour response target required of A&amp;E, for which A&amp;E and crisis teams have a joint responsibility to the patient to achieve.</a:t>
            </a:r>
          </a:p>
          <a:p>
            <a:pPr marL="358775" lvl="0" indent="-176213">
              <a:spcAft>
                <a:spcPts val="600"/>
              </a:spcAft>
              <a:buFont typeface="Arial" panose="020B0604020202020204" pitchFamily="34" charset="0"/>
              <a:buChar char="•"/>
            </a:pPr>
            <a:r>
              <a:rPr lang="en-US" sz="1100" dirty="0">
                <a:latin typeface="Arial" panose="020B0604020202020204" pitchFamily="34" charset="0"/>
                <a:cs typeface="Arial" panose="020B0604020202020204" pitchFamily="34" charset="0"/>
              </a:rPr>
              <a:t>Communications that enable early discussion between the A&amp;E Triage Nurse/Doctor as soon as possible to avoid unnecessary delay through phone calls and long waiting times with call back systems, and provide A&amp;E with prompt advice on managing a patient whilst waiting for assessment by crisis teams </a:t>
            </a:r>
            <a:endParaRPr lang="en-GB" sz="1100" dirty="0">
              <a:latin typeface="Arial" panose="020B0604020202020204" pitchFamily="34" charset="0"/>
              <a:cs typeface="Arial" panose="020B0604020202020204" pitchFamily="34" charset="0"/>
            </a:endParaRPr>
          </a:p>
          <a:p>
            <a:pPr marL="358775" lvl="0" indent="-176213">
              <a:spcAft>
                <a:spcPts val="600"/>
              </a:spcAft>
              <a:buFont typeface="Arial" panose="020B0604020202020204" pitchFamily="34" charset="0"/>
              <a:buChar char="•"/>
            </a:pPr>
            <a:r>
              <a:rPr lang="en-US" sz="1100" dirty="0">
                <a:effectLst/>
                <a:latin typeface="Arial" panose="020B0604020202020204" pitchFamily="34" charset="0"/>
                <a:ea typeface="Calibri" panose="020F0502020204030204" pitchFamily="34" charset="0"/>
                <a:cs typeface="Arial" panose="020B0604020202020204" pitchFamily="34" charset="0"/>
              </a:rPr>
              <a:t>A system whereby the referring Triage Nurse/Doctor receives feedback on the proposed management plan for the patient and discharge arrangements from A&amp;E, with the opportunity for further discussion and confirmation there are no outstanding concerns/new information affecting the plan and well-being of the patient.</a:t>
            </a:r>
          </a:p>
        </p:txBody>
      </p:sp>
      <p:pic>
        <p:nvPicPr>
          <p:cNvPr id="13" name="Picture 12">
            <a:extLst>
              <a:ext uri="{FF2B5EF4-FFF2-40B4-BE49-F238E27FC236}">
                <a16:creationId xmlns:a16="http://schemas.microsoft.com/office/drawing/2014/main" id="{5AD0C5EB-096B-4ACE-81A3-410B366B77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7286" y="45272"/>
            <a:ext cx="648070" cy="671089"/>
          </a:xfrm>
          <a:prstGeom prst="rect">
            <a:avLst/>
          </a:prstGeom>
        </p:spPr>
      </p:pic>
      <p:pic>
        <p:nvPicPr>
          <p:cNvPr id="16" name="Picture 15" descr="Strapline.jpg">
            <a:extLst>
              <a:ext uri="{FF2B5EF4-FFF2-40B4-BE49-F238E27FC236}">
                <a16:creationId xmlns:a16="http://schemas.microsoft.com/office/drawing/2014/main" id="{75506CAD-E172-42BB-8D77-5F8002BBB95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51229" t="-13740"/>
          <a:stretch/>
        </p:blipFill>
        <p:spPr>
          <a:xfrm>
            <a:off x="-99060" y="9129999"/>
            <a:ext cx="6680199" cy="413054"/>
          </a:xfrm>
          <a:prstGeom prst="rect">
            <a:avLst/>
          </a:prstGeom>
        </p:spPr>
      </p:pic>
      <p:sp>
        <p:nvSpPr>
          <p:cNvPr id="8" name="TextBox 7">
            <a:extLst>
              <a:ext uri="{FF2B5EF4-FFF2-40B4-BE49-F238E27FC236}">
                <a16:creationId xmlns:a16="http://schemas.microsoft.com/office/drawing/2014/main" id="{4582F738-4C29-48FF-9920-B9480B99601B}"/>
              </a:ext>
            </a:extLst>
          </p:cNvPr>
          <p:cNvSpPr txBox="1"/>
          <p:nvPr/>
        </p:nvSpPr>
        <p:spPr>
          <a:xfrm>
            <a:off x="177801" y="9520193"/>
            <a:ext cx="4019730" cy="230832"/>
          </a:xfrm>
          <a:prstGeom prst="rect">
            <a:avLst/>
          </a:prstGeom>
          <a:noFill/>
        </p:spPr>
        <p:txBody>
          <a:bodyPr wrap="square" rtlCol="0">
            <a:spAutoFit/>
          </a:bodyPr>
          <a:lstStyle/>
          <a:p>
            <a:r>
              <a:rPr lang="en-GB" sz="900" dirty="0">
                <a:solidFill>
                  <a:schemeClr val="tx1">
                    <a:lumMod val="50000"/>
                    <a:lumOff val="50000"/>
                  </a:schemeClr>
                </a:solidFill>
                <a:latin typeface="Arial" panose="020B0604020202020204" pitchFamily="34" charset="0"/>
                <a:cs typeface="Arial" panose="020B0604020202020204" pitchFamily="34" charset="0"/>
              </a:rPr>
              <a:t>Niche Health and Social Care Consulting, All rights reserved 2020</a:t>
            </a:r>
          </a:p>
        </p:txBody>
      </p:sp>
    </p:spTree>
    <p:extLst>
      <p:ext uri="{BB962C8B-B14F-4D97-AF65-F5344CB8AC3E}">
        <p14:creationId xmlns:p14="http://schemas.microsoft.com/office/powerpoint/2010/main" val="437441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F543901-A8BA-4750-9319-E67BDF670EF2}"/>
              </a:ext>
            </a:extLst>
          </p:cNvPr>
          <p:cNvSpPr/>
          <p:nvPr/>
        </p:nvSpPr>
        <p:spPr>
          <a:xfrm>
            <a:off x="177801" y="1511441"/>
            <a:ext cx="3140517" cy="306000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GB" sz="1100" b="1" dirty="0">
                <a:solidFill>
                  <a:schemeClr val="tx1"/>
                </a:solidFill>
                <a:latin typeface="Arial" panose="020B0604020202020204" pitchFamily="34" charset="0"/>
                <a:cs typeface="Arial" panose="020B0604020202020204" pitchFamily="34" charset="0"/>
              </a:rPr>
              <a:t>Individual practice reflections</a:t>
            </a:r>
            <a:endParaRPr lang="en-GB" sz="1100" dirty="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100" dirty="0">
                <a:solidFill>
                  <a:schemeClr val="tx1"/>
                </a:solidFill>
                <a:latin typeface="Arial" panose="020B0604020202020204" pitchFamily="34" charset="0"/>
                <a:cs typeface="Arial" panose="020B0604020202020204" pitchFamily="34" charset="0"/>
              </a:rPr>
              <a:t>Does your risk assessment include information from each of the services that the patient has encountered that day? If another service mentions risk  information, are you clear that this should be communicated clearly at each stage? Do you press for more detail or do you take it at ‘face value’ that it has been passed on? Staff are coping? </a:t>
            </a:r>
          </a:p>
          <a:p>
            <a:pPr marL="171450" indent="-171450">
              <a:buFont typeface="Arial" panose="020B0604020202020204" pitchFamily="34" charset="0"/>
              <a:buChar char="•"/>
            </a:pPr>
            <a:r>
              <a:rPr lang="en-GB" sz="1100" dirty="0">
                <a:solidFill>
                  <a:schemeClr val="tx1"/>
                </a:solidFill>
                <a:latin typeface="Arial" panose="020B0604020202020204" pitchFamily="34" charset="0"/>
                <a:cs typeface="Arial" panose="020B0604020202020204" pitchFamily="34" charset="0"/>
              </a:rPr>
              <a:t>Have you asked any accompanying family for information? </a:t>
            </a:r>
          </a:p>
          <a:p>
            <a:pPr marL="171450" indent="-171450">
              <a:buFont typeface="Arial" panose="020B0604020202020204" pitchFamily="34" charset="0"/>
              <a:buChar char="•"/>
            </a:pPr>
            <a:r>
              <a:rPr lang="en-GB" sz="1100" dirty="0">
                <a:solidFill>
                  <a:schemeClr val="tx1"/>
                </a:solidFill>
                <a:latin typeface="Arial" panose="020B0604020202020204" pitchFamily="34" charset="0"/>
                <a:cs typeface="Arial" panose="020B0604020202020204" pitchFamily="34" charset="0"/>
              </a:rPr>
              <a:t>What would trigger you to undertake a fresh look at risk if it started to change?</a:t>
            </a:r>
          </a:p>
          <a:p>
            <a:pPr algn="ctr"/>
            <a:endParaRPr lang="en-GB" sz="1050" dirty="0">
              <a:solidFill>
                <a:schemeClr val="tx1"/>
              </a:solidFill>
              <a:latin typeface="Arial" panose="020B0604020202020204" pitchFamily="34" charset="0"/>
              <a:cs typeface="Arial" panose="020B0604020202020204" pitchFamily="34" charset="0"/>
            </a:endParaRP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133C55E-E547-45F1-9CA5-17BB76E1DC09}"/>
              </a:ext>
            </a:extLst>
          </p:cNvPr>
          <p:cNvSpPr txBox="1"/>
          <p:nvPr/>
        </p:nvSpPr>
        <p:spPr>
          <a:xfrm>
            <a:off x="6423721" y="9520193"/>
            <a:ext cx="256478" cy="246221"/>
          </a:xfrm>
          <a:prstGeom prst="rect">
            <a:avLst/>
          </a:prstGeom>
          <a:noFill/>
        </p:spPr>
        <p:txBody>
          <a:bodyPr wrap="square" rtlCol="0">
            <a:spAutoFit/>
          </a:bodyPr>
          <a:lstStyle/>
          <a:p>
            <a:r>
              <a:rPr lang="en-GB" sz="1000" dirty="0">
                <a:solidFill>
                  <a:schemeClr val="tx1">
                    <a:lumMod val="50000"/>
                    <a:lumOff val="50000"/>
                  </a:schemeClr>
                </a:solidFill>
                <a:latin typeface="Arial" panose="020B0604020202020204" pitchFamily="34" charset="0"/>
                <a:cs typeface="Arial" panose="020B0604020202020204" pitchFamily="34" charset="0"/>
              </a:rPr>
              <a:t>4</a:t>
            </a:r>
          </a:p>
        </p:txBody>
      </p:sp>
      <p:sp>
        <p:nvSpPr>
          <p:cNvPr id="8" name="TextBox 7">
            <a:extLst>
              <a:ext uri="{FF2B5EF4-FFF2-40B4-BE49-F238E27FC236}">
                <a16:creationId xmlns:a16="http://schemas.microsoft.com/office/drawing/2014/main" id="{4582F738-4C29-48FF-9920-B9480B99601B}"/>
              </a:ext>
            </a:extLst>
          </p:cNvPr>
          <p:cNvSpPr txBox="1"/>
          <p:nvPr/>
        </p:nvSpPr>
        <p:spPr>
          <a:xfrm>
            <a:off x="177801" y="9520193"/>
            <a:ext cx="4019730" cy="230832"/>
          </a:xfrm>
          <a:prstGeom prst="rect">
            <a:avLst/>
          </a:prstGeom>
          <a:noFill/>
        </p:spPr>
        <p:txBody>
          <a:bodyPr wrap="square" rtlCol="0">
            <a:spAutoFit/>
          </a:bodyPr>
          <a:lstStyle/>
          <a:p>
            <a:r>
              <a:rPr lang="en-GB" sz="900" dirty="0">
                <a:solidFill>
                  <a:schemeClr val="tx1">
                    <a:lumMod val="50000"/>
                    <a:lumOff val="50000"/>
                  </a:schemeClr>
                </a:solidFill>
                <a:latin typeface="Arial" panose="020B0604020202020204" pitchFamily="34" charset="0"/>
                <a:cs typeface="Arial" panose="020B0604020202020204" pitchFamily="34" charset="0"/>
              </a:rPr>
              <a:t>Niche Health and Social Care Consulting, All rights reserved 2020</a:t>
            </a:r>
          </a:p>
        </p:txBody>
      </p:sp>
      <p:sp>
        <p:nvSpPr>
          <p:cNvPr id="5" name="TextBox 4">
            <a:extLst>
              <a:ext uri="{FF2B5EF4-FFF2-40B4-BE49-F238E27FC236}">
                <a16:creationId xmlns:a16="http://schemas.microsoft.com/office/drawing/2014/main" id="{3BFF4276-DF9F-4B0B-A817-99338437F8AD}"/>
              </a:ext>
            </a:extLst>
          </p:cNvPr>
          <p:cNvSpPr txBox="1"/>
          <p:nvPr/>
        </p:nvSpPr>
        <p:spPr>
          <a:xfrm>
            <a:off x="315097" y="870737"/>
            <a:ext cx="5072244" cy="338554"/>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Learning Quadrant – individuals and all agencies</a:t>
            </a:r>
          </a:p>
        </p:txBody>
      </p:sp>
      <p:sp>
        <p:nvSpPr>
          <p:cNvPr id="6" name="Rectangle: Rounded Corners 5">
            <a:extLst>
              <a:ext uri="{FF2B5EF4-FFF2-40B4-BE49-F238E27FC236}">
                <a16:creationId xmlns:a16="http://schemas.microsoft.com/office/drawing/2014/main" id="{69201CF6-63C0-4ECA-B0C2-AF154196B8D9}"/>
              </a:ext>
            </a:extLst>
          </p:cNvPr>
          <p:cNvSpPr/>
          <p:nvPr/>
        </p:nvSpPr>
        <p:spPr>
          <a:xfrm>
            <a:off x="3463214" y="1516409"/>
            <a:ext cx="3140516" cy="30600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GB" sz="1100" b="1" dirty="0">
                <a:solidFill>
                  <a:schemeClr val="tx1"/>
                </a:solidFill>
                <a:latin typeface="Arial" panose="020B0604020202020204" pitchFamily="34" charset="0"/>
                <a:cs typeface="Arial" panose="020B0604020202020204" pitchFamily="34" charset="0"/>
              </a:rPr>
              <a:t>Governance focussed learning</a:t>
            </a:r>
            <a:endParaRPr lang="en-GB" sz="1100" dirty="0">
              <a:solidFill>
                <a:schemeClr val="tx1"/>
              </a:solidFill>
              <a:latin typeface="Arial" panose="020B0604020202020204" pitchFamily="34" charset="0"/>
              <a:cs typeface="Arial" panose="020B0604020202020204" pitchFamily="34" charset="0"/>
            </a:endParaRPr>
          </a:p>
          <a:p>
            <a:pPr marL="171450" lvl="0" indent="-171450">
              <a:lnSpc>
                <a:spcPct val="107000"/>
              </a:lnSpc>
              <a:buFont typeface="Arial" panose="020B0604020202020204" pitchFamily="34" charset="0"/>
              <a:buChar char="•"/>
              <a:tabLst>
                <a:tab pos="266700" algn="l"/>
              </a:tabLst>
            </a:pP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Do you have proper arrangements for supervision of </a:t>
            </a:r>
            <a:r>
              <a:rPr lang="en-GB" sz="1100" dirty="0">
                <a:solidFill>
                  <a:schemeClr val="tx1"/>
                </a:solidFill>
                <a:latin typeface="Arial" panose="020B0604020202020204" pitchFamily="34" charset="0"/>
                <a:ea typeface="Calibri" panose="020F0502020204030204" pitchFamily="34" charset="0"/>
                <a:cs typeface="Arial" panose="020B0604020202020204" pitchFamily="34" charset="0"/>
              </a:rPr>
              <a:t>A&amp;E and crisis team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staff?</a:t>
            </a:r>
          </a:p>
          <a:p>
            <a:pPr marL="171450" lvl="0" indent="-171450">
              <a:lnSpc>
                <a:spcPct val="107000"/>
              </a:lnSpc>
              <a:buFont typeface="Arial" panose="020B0604020202020204" pitchFamily="34" charset="0"/>
              <a:buChar char="•"/>
              <a:tabLst>
                <a:tab pos="266700" algn="l"/>
              </a:tabLst>
            </a:pPr>
            <a:r>
              <a:rPr lang="en-GB" sz="1100" dirty="0">
                <a:solidFill>
                  <a:schemeClr val="tx1"/>
                </a:solidFill>
                <a:latin typeface="Arial" panose="020B0604020202020204" pitchFamily="34" charset="0"/>
                <a:ea typeface="Calibri" panose="020F0502020204030204" pitchFamily="34" charset="0"/>
                <a:cs typeface="Arial" panose="020B0604020202020204" pitchFamily="34" charset="0"/>
              </a:rPr>
              <a:t>Are there clear systems for working together, and sharing of knowledge and  skills?  </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tabLst>
                <a:tab pos="266700" algn="l"/>
              </a:tabLst>
            </a:pP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How do staff shortages and target influence safe practice? Do you tolerate more risk on a day to day basis?</a:t>
            </a:r>
          </a:p>
          <a:p>
            <a:pPr marL="171450" lvl="0" indent="-171450">
              <a:lnSpc>
                <a:spcPct val="107000"/>
              </a:lnSpc>
              <a:buFont typeface="Arial" panose="020B0604020202020204" pitchFamily="34" charset="0"/>
              <a:buChar char="•"/>
              <a:tabLst>
                <a:tab pos="266700" algn="l"/>
              </a:tabLst>
            </a:pPr>
            <a:r>
              <a:rPr lang="en-GB" sz="1100" dirty="0">
                <a:solidFill>
                  <a:schemeClr val="tx1"/>
                </a:solidFill>
                <a:latin typeface="Arial" panose="020B0604020202020204" pitchFamily="34" charset="0"/>
                <a:ea typeface="Calibri" panose="020F0502020204030204" pitchFamily="34" charset="0"/>
                <a:cs typeface="Arial" panose="020B0604020202020204" pitchFamily="34" charset="0"/>
              </a:rPr>
              <a:t>How do you know that teams from different Trusts are working together well?</a:t>
            </a:r>
          </a:p>
          <a:p>
            <a:pPr marL="171450" lvl="0" indent="-171450">
              <a:lnSpc>
                <a:spcPct val="107000"/>
              </a:lnSpc>
              <a:buFont typeface="Arial" panose="020B0604020202020204" pitchFamily="34" charset="0"/>
              <a:buChar char="•"/>
              <a:tabLst>
                <a:tab pos="266700" algn="l"/>
              </a:tabLst>
            </a:pPr>
            <a:r>
              <a:rPr lang="en-GB" sz="1100" dirty="0">
                <a:solidFill>
                  <a:schemeClr val="tx1"/>
                </a:solidFill>
                <a:latin typeface="Arial" panose="020B0604020202020204" pitchFamily="34" charset="0"/>
                <a:ea typeface="Calibri" panose="020F0502020204030204" pitchFamily="34" charset="0"/>
                <a:cs typeface="Arial" panose="020B0604020202020204" pitchFamily="34" charset="0"/>
              </a:rPr>
              <a:t>How do you monitor the quality of service provided by a crisis team? </a:t>
            </a:r>
          </a:p>
          <a:p>
            <a:pPr marL="171450" lvl="0" indent="-171450">
              <a:lnSpc>
                <a:spcPct val="107000"/>
              </a:lnSpc>
              <a:buFont typeface="Arial" panose="020B0604020202020204" pitchFamily="34" charset="0"/>
              <a:buChar char="•"/>
              <a:tabLst>
                <a:tab pos="266700" algn="l"/>
              </a:tabLst>
            </a:pPr>
            <a:endParaRPr lang="en-GB" sz="105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171450" lvl="0" indent="-171450">
              <a:lnSpc>
                <a:spcPct val="107000"/>
              </a:lnSpc>
              <a:spcAft>
                <a:spcPts val="800"/>
              </a:spcAft>
              <a:buFont typeface="Arial" panose="020B0604020202020204" pitchFamily="34" charset="0"/>
              <a:buChar char="•"/>
              <a:tabLst>
                <a:tab pos="266700" algn="l"/>
              </a:tabLst>
            </a:pPr>
            <a:endParaRPr lang="en-GB"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E6279286-4C73-4C25-B415-68C7D6940C3F}"/>
              </a:ext>
            </a:extLst>
          </p:cNvPr>
          <p:cNvSpPr/>
          <p:nvPr/>
        </p:nvSpPr>
        <p:spPr>
          <a:xfrm>
            <a:off x="3517902" y="4883527"/>
            <a:ext cx="3140516" cy="3060000"/>
          </a:xfrm>
          <a:prstGeom prst="roundRect">
            <a:avLst/>
          </a:prstGeom>
          <a:solidFill>
            <a:srgbClr val="EADB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GB" sz="1100" b="1" dirty="0">
                <a:solidFill>
                  <a:schemeClr val="tx1"/>
                </a:solidFill>
                <a:latin typeface="Arial" panose="020B0604020202020204" pitchFamily="34" charset="0"/>
                <a:cs typeface="Arial" panose="020B0604020202020204" pitchFamily="34" charset="0"/>
              </a:rPr>
              <a:t>System learning</a:t>
            </a:r>
            <a:endParaRPr lang="en-GB" sz="1100" dirty="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How are you supporting improved information sharing between agencies and services? </a:t>
            </a:r>
          </a:p>
          <a:p>
            <a:pPr marL="171450" indent="-171450">
              <a:buFont typeface="Arial" panose="020B0604020202020204" pitchFamily="34" charset="0"/>
              <a:buChar char="•"/>
            </a:pPr>
            <a:r>
              <a:rPr lang="en-GB" sz="1100" dirty="0">
                <a:solidFill>
                  <a:schemeClr val="tx1"/>
                </a:solidFill>
                <a:latin typeface="Arial" panose="020B0604020202020204" pitchFamily="34" charset="0"/>
                <a:ea typeface="Calibri" panose="020F0502020204030204" pitchFamily="34" charset="0"/>
                <a:cs typeface="Arial" panose="020B0604020202020204" pitchFamily="34" charset="0"/>
              </a:rPr>
              <a:t>Does the system have robust multi-agency processes to support individuals in crisis in the community? What would improve this? </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GB" sz="1100" dirty="0">
                <a:solidFill>
                  <a:schemeClr val="tx1"/>
                </a:solidFill>
                <a:latin typeface="Arial" panose="020B0604020202020204" pitchFamily="34" charset="0"/>
                <a:cs typeface="Arial" panose="020B0604020202020204" pitchFamily="34" charset="0"/>
              </a:rPr>
              <a:t>Is the system providing enough appropriate support for people in crisis in the community? </a:t>
            </a:r>
          </a:p>
          <a:p>
            <a:pPr marL="171450" indent="-171450">
              <a:buFont typeface="Arial" panose="020B0604020202020204" pitchFamily="34" charset="0"/>
              <a:buChar char="•"/>
            </a:pPr>
            <a:r>
              <a:rPr lang="en-GB" sz="1100" dirty="0">
                <a:solidFill>
                  <a:schemeClr val="tx1"/>
                </a:solidFill>
                <a:latin typeface="Arial" panose="020B0604020202020204" pitchFamily="34" charset="0"/>
                <a:cs typeface="Arial" panose="020B0604020202020204" pitchFamily="34" charset="0"/>
              </a:rPr>
              <a:t>Are the resources properly skilled and competent to deal with common presentations ?</a:t>
            </a:r>
          </a:p>
          <a:p>
            <a:pPr algn="ctr"/>
            <a:endParaRPr lang="en-GB" sz="1050" dirty="0">
              <a:solidFill>
                <a:schemeClr val="tx1"/>
              </a:solidFill>
              <a:latin typeface="Arial" panose="020B0604020202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0AE8F34F-0531-41EC-A37E-52F5DCF42A86}"/>
              </a:ext>
            </a:extLst>
          </p:cNvPr>
          <p:cNvSpPr/>
          <p:nvPr/>
        </p:nvSpPr>
        <p:spPr>
          <a:xfrm>
            <a:off x="199582" y="4858646"/>
            <a:ext cx="3140516" cy="30600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GB" sz="1100" b="1" dirty="0">
                <a:solidFill>
                  <a:schemeClr val="tx1"/>
                </a:solidFill>
                <a:latin typeface="Arial" panose="020B0604020202020204" pitchFamily="34" charset="0"/>
                <a:cs typeface="Arial" panose="020B0604020202020204" pitchFamily="34" charset="0"/>
              </a:rPr>
              <a:t>Board assurance questions</a:t>
            </a:r>
            <a:endParaRPr lang="en-GB" sz="1050" dirty="0">
              <a:solidFill>
                <a:schemeClr val="tx1"/>
              </a:solidFill>
              <a:latin typeface="Arial" panose="020B0604020202020204" pitchFamily="34" charset="0"/>
              <a:cs typeface="Arial" panose="020B0604020202020204" pitchFamily="34" charset="0"/>
            </a:endParaRPr>
          </a:p>
          <a:p>
            <a:pPr marL="171450" lvl="0" indent="-171450">
              <a:lnSpc>
                <a:spcPct val="107000"/>
              </a:lnSpc>
              <a:buFont typeface="Arial" panose="020B0604020202020204" pitchFamily="34" charset="0"/>
              <a:buChar char="•"/>
              <a:tabLst>
                <a:tab pos="266700" algn="l"/>
              </a:tabLst>
            </a:pP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Can your services cope safely with demand – how do you know?</a:t>
            </a:r>
          </a:p>
          <a:p>
            <a:pPr marL="171450" lvl="0" indent="-171450">
              <a:lnSpc>
                <a:spcPct val="107000"/>
              </a:lnSpc>
              <a:buFont typeface="Arial" panose="020B0604020202020204" pitchFamily="34" charset="0"/>
              <a:buChar char="•"/>
              <a:tabLst>
                <a:tab pos="266700" algn="l"/>
              </a:tabLst>
            </a:pPr>
            <a:r>
              <a:rPr lang="en-GB" sz="1100" dirty="0">
                <a:solidFill>
                  <a:schemeClr val="tx1"/>
                </a:solidFill>
                <a:latin typeface="Arial" panose="020B0604020202020204" pitchFamily="34" charset="0"/>
                <a:ea typeface="Calibri" panose="020F0502020204030204" pitchFamily="34" charset="0"/>
                <a:cs typeface="Arial" panose="020B0604020202020204" pitchFamily="34" charset="0"/>
              </a:rPr>
              <a:t>How are you assured that risk assessments for people in crisis are completed to the required standards?</a:t>
            </a:r>
          </a:p>
          <a:p>
            <a:pPr marL="171450" lvl="0" indent="-171450">
              <a:lnSpc>
                <a:spcPct val="107000"/>
              </a:lnSpc>
              <a:buFont typeface="Arial" panose="020B0604020202020204" pitchFamily="34" charset="0"/>
              <a:buChar char="•"/>
              <a:tabLst>
                <a:tab pos="266700" algn="l"/>
              </a:tabLst>
            </a:pPr>
            <a:r>
              <a:rPr lang="en-GB" sz="1100" dirty="0">
                <a:solidFill>
                  <a:schemeClr val="tx1"/>
                </a:solidFill>
                <a:latin typeface="Arial" panose="020B0604020202020204" pitchFamily="34" charset="0"/>
                <a:ea typeface="Calibri" panose="020F0502020204030204" pitchFamily="34" charset="0"/>
                <a:cs typeface="Arial" panose="020B0604020202020204" pitchFamily="34" charset="0"/>
              </a:rPr>
              <a:t>How do you know that risk management plans are collaboratively developed, understood and shared with all concerned involved in an individual’s care?</a:t>
            </a:r>
          </a:p>
          <a:p>
            <a:pPr marL="171450" lvl="0" indent="-171450">
              <a:lnSpc>
                <a:spcPct val="107000"/>
              </a:lnSpc>
              <a:buFont typeface="Arial" panose="020B0604020202020204" pitchFamily="34" charset="0"/>
              <a:buChar char="•"/>
              <a:tabLst>
                <a:tab pos="266700" algn="l"/>
              </a:tabLst>
            </a:pPr>
            <a:r>
              <a:rPr lang="en-GB" sz="1100" dirty="0">
                <a:solidFill>
                  <a:schemeClr val="tx1"/>
                </a:solidFill>
                <a:latin typeface="Arial" panose="020B0604020202020204" pitchFamily="34" charset="0"/>
                <a:ea typeface="Calibri" panose="020F0502020204030204" pitchFamily="34" charset="0"/>
                <a:cs typeface="Arial" panose="020B0604020202020204" pitchFamily="34" charset="0"/>
              </a:rPr>
              <a:t>What steps are you taking to keep experienced staff – is there a strategic plan?</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cxnSp>
        <p:nvCxnSpPr>
          <p:cNvPr id="21" name="Straight Arrow Connector 20">
            <a:extLst>
              <a:ext uri="{FF2B5EF4-FFF2-40B4-BE49-F238E27FC236}">
                <a16:creationId xmlns:a16="http://schemas.microsoft.com/office/drawing/2014/main" id="{36D2C137-9E52-4EED-A921-A0EE36DEF99C}"/>
              </a:ext>
            </a:extLst>
          </p:cNvPr>
          <p:cNvCxnSpPr>
            <a:cxnSpLocks/>
          </p:cNvCxnSpPr>
          <p:nvPr/>
        </p:nvCxnSpPr>
        <p:spPr>
          <a:xfrm>
            <a:off x="3429000" y="4240994"/>
            <a:ext cx="0" cy="100965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32472275-91E2-4DDF-90D3-A58EFB73DD33}"/>
              </a:ext>
            </a:extLst>
          </p:cNvPr>
          <p:cNvCxnSpPr>
            <a:cxnSpLocks/>
          </p:cNvCxnSpPr>
          <p:nvPr/>
        </p:nvCxnSpPr>
        <p:spPr>
          <a:xfrm flipH="1">
            <a:off x="2994025" y="4722172"/>
            <a:ext cx="86995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10022E8B-C57B-427C-910B-32C2FB03C9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7286" y="45272"/>
            <a:ext cx="648070" cy="671089"/>
          </a:xfrm>
          <a:prstGeom prst="rect">
            <a:avLst/>
          </a:prstGeom>
        </p:spPr>
      </p:pic>
      <p:pic>
        <p:nvPicPr>
          <p:cNvPr id="17" name="Picture 16" descr="Strapline.jpg">
            <a:extLst>
              <a:ext uri="{FF2B5EF4-FFF2-40B4-BE49-F238E27FC236}">
                <a16:creationId xmlns:a16="http://schemas.microsoft.com/office/drawing/2014/main" id="{431568FF-4EF3-48E0-B23E-796B4504B64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51229" t="-13740"/>
          <a:stretch/>
        </p:blipFill>
        <p:spPr>
          <a:xfrm>
            <a:off x="-99060" y="9129999"/>
            <a:ext cx="6680199" cy="413054"/>
          </a:xfrm>
          <a:prstGeom prst="rect">
            <a:avLst/>
          </a:prstGeom>
        </p:spPr>
      </p:pic>
    </p:spTree>
    <p:extLst>
      <p:ext uri="{BB962C8B-B14F-4D97-AF65-F5344CB8AC3E}">
        <p14:creationId xmlns:p14="http://schemas.microsoft.com/office/powerpoint/2010/main" val="16766545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01BB701EC9E64880FCEC685213DF47" ma:contentTypeVersion="33" ma:contentTypeDescription="Create a new document." ma:contentTypeScope="" ma:versionID="e2634faa14a2fb5de83837f1fa466015">
  <xsd:schema xmlns:xsd="http://www.w3.org/2001/XMLSchema" xmlns:xs="http://www.w3.org/2001/XMLSchema" xmlns:p="http://schemas.microsoft.com/office/2006/metadata/properties" xmlns:ns1="http://schemas.microsoft.com/sharepoint/v3" xmlns:ns2="9ca59fef-9101-47bf-bf2c-22f1931c9096" targetNamespace="http://schemas.microsoft.com/office/2006/metadata/properties" ma:root="true" ma:fieldsID="99429f08111f2684ad2c690d89a215c8" ns1:_="" ns2:_="">
    <xsd:import namespace="http://schemas.microsoft.com/sharepoint/v3"/>
    <xsd:import namespace="9ca59fef-9101-47bf-bf2c-22f1931c9096"/>
    <xsd:element name="properties">
      <xsd:complexType>
        <xsd:sequence>
          <xsd:element name="documentManagement">
            <xsd:complexType>
              <xsd:all>
                <xsd:element ref="ns2:SharedWithUsers" minOccurs="0"/>
                <xsd:element ref="ns2: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a59fef-9101-47bf-bf2c-22f1931c909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7AD1A5-FD23-4716-9373-BB2A41C577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ca59fef-9101-47bf-bf2c-22f1931c90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868B3C-1D57-4669-A398-7ACF126A81D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 ds:uri="http://schemas.microsoft.com/sharepoint/v3"/>
  </ds:schemaRefs>
</ds:datastoreItem>
</file>

<file path=customXml/itemProps3.xml><?xml version="1.0" encoding="utf-8"?>
<ds:datastoreItem xmlns:ds="http://schemas.openxmlformats.org/officeDocument/2006/customXml" ds:itemID="{CF04165A-844B-4B0A-9851-850ABF98FE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33769</TotalTime>
  <Words>1670</Words>
  <Application>Microsoft Office PowerPoint</Application>
  <PresentationFormat>A4 Paper (210x297 mm)</PresentationFormat>
  <Paragraphs>84</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Protopapas</dc:creator>
  <cp:lastModifiedBy>Mette Vognsen</cp:lastModifiedBy>
  <cp:revision>664</cp:revision>
  <cp:lastPrinted>2020-08-12T08:29:15Z</cp:lastPrinted>
  <dcterms:created xsi:type="dcterms:W3CDTF">2017-05-16T13:43:46Z</dcterms:created>
  <dcterms:modified xsi:type="dcterms:W3CDTF">2021-10-13T08:11:06Z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0x0101004B01BB701EC9E64880FCEC685213DF47</vt:lpwstr>
  </property>
  <property fmtid="{D5CDD505-2E9C-101B-9397-08002B2CF9AE}" pid="3" name="_ShortcutWebId">
    <vt:lpwstr/>
  </property>
  <property fmtid="{D5CDD505-2E9C-101B-9397-08002B2CF9AE}" pid="4" name="_ShortcutUniqueId">
    <vt:lpwstr/>
  </property>
  <property fmtid="{D5CDD505-2E9C-101B-9397-08002B2CF9AE}" pid="5" name="_ShortcutSiteId">
    <vt:lpwstr/>
  </property>
  <property fmtid="{D5CDD505-2E9C-101B-9397-08002B2CF9AE}" pid="6" name="_ShortcutUrl">
    <vt:lpwstr/>
  </property>
  <property fmtid="{D5CDD505-2E9C-101B-9397-08002B2CF9AE}" pid="7" name="_ExtendedDescription">
    <vt:lpwstr/>
  </property>
</Properties>
</file>