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webextensions/webextension5.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Lst>
  <p:notesMasterIdLst>
    <p:notesMasterId r:id="rId43"/>
  </p:notesMasterIdLst>
  <p:sldIdLst>
    <p:sldId id="1923" r:id="rId6"/>
    <p:sldId id="1946" r:id="rId7"/>
    <p:sldId id="2145707272" r:id="rId8"/>
    <p:sldId id="2145707308" r:id="rId9"/>
    <p:sldId id="2147472098" r:id="rId10"/>
    <p:sldId id="2147472083" r:id="rId11"/>
    <p:sldId id="2147472086" r:id="rId12"/>
    <p:sldId id="2145707343" r:id="rId13"/>
    <p:sldId id="2147472087" r:id="rId14"/>
    <p:sldId id="2147472081" r:id="rId15"/>
    <p:sldId id="2145707333" r:id="rId16"/>
    <p:sldId id="2145707339" r:id="rId17"/>
    <p:sldId id="2145707341" r:id="rId18"/>
    <p:sldId id="2147472084" r:id="rId19"/>
    <p:sldId id="274" r:id="rId20"/>
    <p:sldId id="2145707334" r:id="rId21"/>
    <p:sldId id="2145707340" r:id="rId22"/>
    <p:sldId id="2147472082" r:id="rId23"/>
    <p:sldId id="353" r:id="rId24"/>
    <p:sldId id="258" r:id="rId25"/>
    <p:sldId id="360" r:id="rId26"/>
    <p:sldId id="2147472085" r:id="rId27"/>
    <p:sldId id="2147472078" r:id="rId28"/>
    <p:sldId id="2147472088" r:id="rId29"/>
    <p:sldId id="2147472089" r:id="rId30"/>
    <p:sldId id="2147472079" r:id="rId31"/>
    <p:sldId id="2147472080" r:id="rId32"/>
    <p:sldId id="2147472095" r:id="rId33"/>
    <p:sldId id="2147472096" r:id="rId34"/>
    <p:sldId id="2147472097" r:id="rId35"/>
    <p:sldId id="2147472092" r:id="rId36"/>
    <p:sldId id="2147472093" r:id="rId37"/>
    <p:sldId id="2147472094" r:id="rId38"/>
    <p:sldId id="2147472039" r:id="rId39"/>
    <p:sldId id="2147472044" r:id="rId40"/>
    <p:sldId id="2147472045" r:id="rId41"/>
    <p:sldId id="21457072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B949E-E324-4C21-AF02-6E2422E679DE}" v="165" dt="2025-04-30T08:23:23.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8" autoAdjust="0"/>
    <p:restoredTop sz="94660"/>
  </p:normalViewPr>
  <p:slideViewPr>
    <p:cSldViewPr snapToGrid="0">
      <p:cViewPr varScale="1">
        <p:scale>
          <a:sx n="105" d="100"/>
          <a:sy n="105" d="100"/>
        </p:scale>
        <p:origin x="64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D0826-3ABD-487F-82A2-59B57FC5934F}"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5B109-A0B1-4E72-9ECF-4CD88E392B37}" type="slidenum">
              <a:rPr lang="en-GB" smtClean="0"/>
              <a:t>‹#›</a:t>
            </a:fld>
            <a:endParaRPr lang="en-GB"/>
          </a:p>
        </p:txBody>
      </p:sp>
    </p:spTree>
    <p:extLst>
      <p:ext uri="{BB962C8B-B14F-4D97-AF65-F5344CB8AC3E}">
        <p14:creationId xmlns:p14="http://schemas.microsoft.com/office/powerpoint/2010/main" val="367640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20270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28877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126696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3534609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02AE-3EB2-553B-E3FC-4AF1BB670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51D5E-061D-6396-D596-1C8D3E27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D19CC-6D22-C847-A424-6A61056DBAEF}"/>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31FCA7B-9A75-B0C3-7950-EEC38FB8B889}"/>
              </a:ext>
            </a:extLst>
          </p:cNvPr>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233529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709249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116280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316227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98321-AAF3-5A32-D7A2-2EC5F7B6F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90152-3E16-4F0B-9E8F-CEAB6F79C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40055-10FF-143A-5901-33666CCCFE8C}"/>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FC904517-2D19-FE21-0D54-27A6D7729D4C}"/>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614919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34</a:t>
            </a:fld>
            <a:endParaRPr lang="en-GB"/>
          </a:p>
        </p:txBody>
      </p:sp>
    </p:spTree>
    <p:extLst>
      <p:ext uri="{BB962C8B-B14F-4D97-AF65-F5344CB8AC3E}">
        <p14:creationId xmlns:p14="http://schemas.microsoft.com/office/powerpoint/2010/main" val="18158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3842444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78285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86202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34794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A1B6-FB15-BBF6-827F-9E151542D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6D51-B258-A2C2-BD0D-8480D5EA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DEB05-C2DD-83BC-D82F-E37917BE0D5F}"/>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F89C7888-8710-D788-9FB6-AB10FF6F1555}"/>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26891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EE44-BD7A-8746-3DDB-52594E12C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8858E-E8A9-46EF-D127-2E4CB5D26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F159A-35E3-00FC-F2FC-2AAE0FB85116}"/>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8E56B50-802F-4A40-C23F-9EE99F950CE7}"/>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72901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CE38-9D41-1B60-74B1-D3B89AAEC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0C28B-3E24-ECB5-2436-79B4DF809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9280D-FF0A-B761-847E-555751433517}"/>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C3CA2A0-3C5F-85C8-3991-C3B955DE412E}"/>
              </a:ext>
            </a:extLst>
          </p:cNvPr>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71596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06510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AA7BB-45BE-F1AA-D345-20FD2E39F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77C15-F594-5C38-1B02-187F6179D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1F97F-1A67-A841-E76A-66E0A33DA798}"/>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C083991-E9C0-5371-EC64-65EDE24F760C}"/>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53760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rtlCol="0" anchor="b">
            <a:noAutofit/>
          </a:bodyPr>
          <a:lstStyle>
            <a:lvl1pPr algn="l">
              <a:defRPr sz="6000" b="1">
                <a:latin typeface="+mj-lt"/>
              </a:defRPr>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rtlCol="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118671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solidFill>
                  <a:schemeClr val="bg1"/>
                </a:solidFill>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79426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4071953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95713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rtlCol="0" anchor="b">
            <a:noAutofit/>
          </a:bodyPr>
          <a:lstStyle>
            <a:lvl1pPr algn="l">
              <a:defRPr sz="6000" b="1">
                <a:latin typeface="+mj-lt"/>
              </a:defRPr>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rtlCol="0">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146274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06115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1161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82685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2965-9CD8-6D7C-27D0-47690B3CFC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71ED523-795E-D720-492D-34A0375A4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3FC97C5-AB68-8F74-A18C-CBE05B9E7F16}"/>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5" name="Footer Placeholder 4">
            <a:extLst>
              <a:ext uri="{FF2B5EF4-FFF2-40B4-BE49-F238E27FC236}">
                <a16:creationId xmlns:a16="http://schemas.microsoft.com/office/drawing/2014/main" id="{0AE2B4C2-84CE-4F54-C2D2-5D614EC8A2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9878F3-A9B4-A0C6-D714-D15C295C4685}"/>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47701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A9B5-6CC0-1180-803D-5E0543BAFF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12AE137-C7FE-651C-A192-E690264FB3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E87A6E-7A49-578F-46C3-56BBFA471F6B}"/>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5" name="Footer Placeholder 4">
            <a:extLst>
              <a:ext uri="{FF2B5EF4-FFF2-40B4-BE49-F238E27FC236}">
                <a16:creationId xmlns:a16="http://schemas.microsoft.com/office/drawing/2014/main" id="{6D70D436-3C42-27EF-D4E5-2001D92148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4310A1-81C2-69CD-3CE7-E31BDB9F0424}"/>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808405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4F01-607F-B834-0103-F913C7963C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B1F6136-3540-22F7-2E75-2A501F0F3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761658-7B53-A484-5C3D-C38895810226}"/>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5" name="Footer Placeholder 4">
            <a:extLst>
              <a:ext uri="{FF2B5EF4-FFF2-40B4-BE49-F238E27FC236}">
                <a16:creationId xmlns:a16="http://schemas.microsoft.com/office/drawing/2014/main" id="{9D96CB7B-BF8D-FB96-1370-4B3B2F695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E2B966-A3F2-3318-493C-5374991E76C3}"/>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161695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97624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23C0-334D-8BF4-5CCA-DB2FC005D6A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70588BB-47C9-647A-BC05-A898B15803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BA2DF89-BDA9-93CE-0AF6-0BFC271094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3508D9-ED65-FDC1-F63E-75B8895F6A4F}"/>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6" name="Footer Placeholder 5">
            <a:extLst>
              <a:ext uri="{FF2B5EF4-FFF2-40B4-BE49-F238E27FC236}">
                <a16:creationId xmlns:a16="http://schemas.microsoft.com/office/drawing/2014/main" id="{239CC5FE-483F-46C6-5E71-BCAE5C4F99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F2254C-97B2-4702-6502-79831C681C60}"/>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446546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CA75-6A01-C94D-6B35-D00F2C66B0D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74060CB-954F-BEE9-82BF-AABB2F2F8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E79C2A-541A-9149-70BD-B87CE7FF32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44CD16D-4024-1A19-8E71-7B78C0954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841A9B-80C3-8228-AC9C-CDDC20E927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DCD36D2-964C-048F-CAD2-EB5A683BEF7E}"/>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8" name="Footer Placeholder 7">
            <a:extLst>
              <a:ext uri="{FF2B5EF4-FFF2-40B4-BE49-F238E27FC236}">
                <a16:creationId xmlns:a16="http://schemas.microsoft.com/office/drawing/2014/main" id="{4E9CA10B-3F38-0B2E-762F-AEE068ADAB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602A3F-FB96-378B-BA3B-1E56DD723B15}"/>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2825897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4EBE-C432-5CBE-F4EA-01E021A43AD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A1F318F-9C2B-D9D9-27BB-4098A92B66DC}"/>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4" name="Footer Placeholder 3">
            <a:extLst>
              <a:ext uri="{FF2B5EF4-FFF2-40B4-BE49-F238E27FC236}">
                <a16:creationId xmlns:a16="http://schemas.microsoft.com/office/drawing/2014/main" id="{047A2B35-D5A7-A43D-25F8-A947D978F4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AA7CF2-1EDA-B850-6E2D-20DDDB2FA093}"/>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1391184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887E2-EE72-9C07-0347-96BA0C450931}"/>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3" name="Footer Placeholder 2">
            <a:extLst>
              <a:ext uri="{FF2B5EF4-FFF2-40B4-BE49-F238E27FC236}">
                <a16:creationId xmlns:a16="http://schemas.microsoft.com/office/drawing/2014/main" id="{8C05E2CA-0E12-90C8-0398-BA7AB30530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F8202F-E699-63EE-28A7-2833ABDB9066}"/>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899245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FB2-C6EF-8315-4B10-EB834415B0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6A51461-F19C-AFE7-9B7A-11146C580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FDFF79B-5734-280E-9208-31CCAB464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7A830D-ECF3-6B7A-6416-A25AB1853983}"/>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6" name="Footer Placeholder 5">
            <a:extLst>
              <a:ext uri="{FF2B5EF4-FFF2-40B4-BE49-F238E27FC236}">
                <a16:creationId xmlns:a16="http://schemas.microsoft.com/office/drawing/2014/main" id="{A2794057-26FB-0B11-A857-374833C191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160F29-0138-7F94-EBA2-C606434B096B}"/>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1160830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322D-4BDA-9C1A-0038-B94548D228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398F770-A661-C10D-53BC-85EE96C82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29EA19-7ED8-5F03-D519-9E1AF3915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3594C8-3BBC-5F9B-233A-A81E57EC164D}"/>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6" name="Footer Placeholder 5">
            <a:extLst>
              <a:ext uri="{FF2B5EF4-FFF2-40B4-BE49-F238E27FC236}">
                <a16:creationId xmlns:a16="http://schemas.microsoft.com/office/drawing/2014/main" id="{D20BBA23-75EC-D8A8-E056-BDBF2C9344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4FF1F2-5F40-F3EC-C61D-4090EEDE572F}"/>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1150642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D2BC-A775-7605-2B81-DA914B99944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1D8DABB-6BD7-FCAB-F892-01955FFF65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97737E-A3DD-8BD7-C507-A57504947553}"/>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5" name="Footer Placeholder 4">
            <a:extLst>
              <a:ext uri="{FF2B5EF4-FFF2-40B4-BE49-F238E27FC236}">
                <a16:creationId xmlns:a16="http://schemas.microsoft.com/office/drawing/2014/main" id="{D212A3A8-2B4C-DDFD-0744-9D8582A728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8806C-4D47-3D2E-D075-2B36B67449E9}"/>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32896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DBED9-E69C-9811-05EA-5A1D81105E7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B17955F-9368-EB3A-CAFA-8EF94824C5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E2A6DF-8391-48A2-D9BD-4644D9F4B35F}"/>
              </a:ext>
            </a:extLst>
          </p:cNvPr>
          <p:cNvSpPr>
            <a:spLocks noGrp="1"/>
          </p:cNvSpPr>
          <p:nvPr>
            <p:ph type="dt" sz="half" idx="10"/>
          </p:nvPr>
        </p:nvSpPr>
        <p:spPr/>
        <p:txBody>
          <a:bodyPr/>
          <a:lstStyle/>
          <a:p>
            <a:fld id="{94B524EA-1D5E-433E-8EB4-32AB3650E5B7}" type="datetimeFigureOut">
              <a:rPr lang="en-GB" smtClean="0"/>
              <a:t>15/05/2025</a:t>
            </a:fld>
            <a:endParaRPr lang="en-GB"/>
          </a:p>
        </p:txBody>
      </p:sp>
      <p:sp>
        <p:nvSpPr>
          <p:cNvPr id="5" name="Footer Placeholder 4">
            <a:extLst>
              <a:ext uri="{FF2B5EF4-FFF2-40B4-BE49-F238E27FC236}">
                <a16:creationId xmlns:a16="http://schemas.microsoft.com/office/drawing/2014/main" id="{FA50A01F-9123-FE3C-FD41-31D4EC257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6AF9A8-64B2-F20D-802D-9E062868CDD5}"/>
              </a:ext>
            </a:extLst>
          </p:cNvPr>
          <p:cNvSpPr>
            <a:spLocks noGrp="1"/>
          </p:cNvSpPr>
          <p:nvPr>
            <p:ph type="sldNum" sz="quarter" idx="12"/>
          </p:nvPr>
        </p:nvSpPr>
        <p:spPr/>
        <p:txBody>
          <a:bodyPr/>
          <a:lstStyle/>
          <a:p>
            <a:fld id="{1F04C428-3E96-4442-9DC1-E659DD5067EF}" type="slidenum">
              <a:rPr lang="en-GB" smtClean="0"/>
              <a:t>‹#›</a:t>
            </a:fld>
            <a:endParaRPr lang="en-GB"/>
          </a:p>
        </p:txBody>
      </p:sp>
    </p:spTree>
    <p:extLst>
      <p:ext uri="{BB962C8B-B14F-4D97-AF65-F5344CB8AC3E}">
        <p14:creationId xmlns:p14="http://schemas.microsoft.com/office/powerpoint/2010/main" val="74997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64240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rtlCol="0" anchor="b">
            <a:noAutofit/>
          </a:bodyPr>
          <a:lstStyle>
            <a:lvl1pPr algn="l">
              <a:defRPr sz="6000" b="1">
                <a:solidFill>
                  <a:schemeClr val="bg1"/>
                </a:solidFill>
                <a:latin typeface="+mj-lt"/>
              </a:defRPr>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rtlCol="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40288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62916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412783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n-GB" noProof="0"/>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n-GB"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7493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rtlCol="0" anchor="b">
            <a:noAutofit/>
          </a:bodyPr>
          <a:lstStyle>
            <a:lvl1pPr>
              <a:defRPr sz="4800" b="1">
                <a:latin typeface="+mj-lt"/>
              </a:defRPr>
            </a:lvl1pPr>
          </a:lstStyle>
          <a:p>
            <a:pPr rtl="0"/>
            <a:r>
              <a:rPr lang="en-GB" noProof="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rtlCol="0">
            <a:noAutofit/>
          </a:bodyPr>
          <a:lstStyle>
            <a:lvl1pPr>
              <a:defRPr>
                <a:solidFill>
                  <a:schemeClr val="accent3"/>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rtlCol="0">
            <a:noAutofit/>
          </a:bodyPr>
          <a:lstStyle>
            <a:lvl1pPr>
              <a:defRPr>
                <a:solidFill>
                  <a:schemeClr val="accent3"/>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noProof="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87664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GB" noProof="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r>
              <a:rPr lang="en-GB" noProof="0"/>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6479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20805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 id="2147483687" r:id="rId15"/>
    <p:sldLayoutId id="2147483689"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8B9E00-B6BE-F5BD-7DDE-938DB0641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EE1CB8-16F1-667C-8CB0-7050751F5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136DC0-76BF-2ED9-7F2C-420C43CE9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524EA-1D5E-433E-8EB4-32AB3650E5B7}" type="datetimeFigureOut">
              <a:rPr lang="en-GB" smtClean="0"/>
              <a:t>15/05/2025</a:t>
            </a:fld>
            <a:endParaRPr lang="en-GB"/>
          </a:p>
        </p:txBody>
      </p:sp>
      <p:sp>
        <p:nvSpPr>
          <p:cNvPr id="5" name="Footer Placeholder 4">
            <a:extLst>
              <a:ext uri="{FF2B5EF4-FFF2-40B4-BE49-F238E27FC236}">
                <a16:creationId xmlns:a16="http://schemas.microsoft.com/office/drawing/2014/main" id="{0EE3A8A5-3DC9-0306-FFBC-C044F4A5A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631093-E6E2-589C-E9CA-008FDFEB4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4C428-3E96-4442-9DC1-E659DD5067EF}" type="slidenum">
              <a:rPr lang="en-GB" smtClean="0"/>
              <a:t>‹#›</a:t>
            </a:fld>
            <a:endParaRPr lang="en-GB"/>
          </a:p>
        </p:txBody>
      </p:sp>
    </p:spTree>
    <p:extLst>
      <p:ext uri="{BB962C8B-B14F-4D97-AF65-F5344CB8AC3E}">
        <p14:creationId xmlns:p14="http://schemas.microsoft.com/office/powerpoint/2010/main" val="22220618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off-label-vaccine-leaflets"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england.nhs.uk/east-of-england/information-for-professionals/east-of-england-immunisation-team-2/vaccine-and-cold-chain-incident-manageme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east-of-england/vaccine-and-cold-chain-incident-management/"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and.nhs.uk/east-of-england/information-for-professionals/east-of-england-immunisation-team-2/vaccine-and-cold-chain-incident-management/"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s://assets.publishing.service.gov.uk/government/uploads/system/uploads/attachment_data/file/1088780/UKHSA-vaccine-incident-guidance-6-july-2022.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sps.nhs.uk/home/tools/medicines-in-compliance-aids-stability-too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pixabay.com/en/thumbs-up-thumb-sign-vote-good-29406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mailto:england@immsqa@nhs.net"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gland.nhs.uk/east-of-england/information-for-professionals/east-of-england-immunisation-team-2/vaccine-and-cold-chain-incident-management/" TargetMode="External"/><Relationship Id="rId2" Type="http://schemas.openxmlformats.org/officeDocument/2006/relationships/hyperlink" Target="mailto:england.immsqa@nhs.net" TargetMode="External"/><Relationship Id="rId1" Type="http://schemas.openxmlformats.org/officeDocument/2006/relationships/slideLayout" Target="../slideLayouts/slideLayout15.xml"/><Relationship Id="rId5" Type="http://schemas.openxmlformats.org/officeDocument/2006/relationships/hyperlink" Target="mailto:england.eoe-vacprg@nhs.net" TargetMode="External"/><Relationship Id="rId4" Type="http://schemas.openxmlformats.org/officeDocument/2006/relationships/hyperlink" Target="https://view.officeapps.live.com/op/view.aspx?src=https%3A%2F%2Fwww.england.nhs.uk%2Feast-of-england%2Fwp-content%2Fuploads%2Fsites%2F47%2F2025%2F02%2FIncident-Form-Vaccine-Incidents-EoE-SITs.docx&amp;wdOrigin=BROWSELI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NM2.243BGXF1\Downloads\009-860.pdf" TargetMode="Externa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1/relationships/webextension" Target="../webextensions/webextension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1/relationships/webextension" Target="../webextensions/webextension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www.pngall.com/knowledge-p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1/relationships/webextension" Target="../webextensions/webextension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88780/UKHSA-vaccine-incident-guidance-6-july-2022.pdf"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88780/UKHSA-vaccine-incident-guidance-6-july-2022.pdf"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hexavalent-combination-vaccine-programme-guidance/hexavalent-dtapipvhibhepb-combination-vaccine-information-for-healthcare-practitioners" TargetMode="External"/><Relationship Id="rId2" Type="http://schemas.openxmlformats.org/officeDocument/2006/relationships/hyperlink" Target="https://assets.publishing.service.gov.uk/government/uploads/system/uploads/attachment_data/file/1088780/UKHSA-vaccine-incident-guidance-6-july-2022.pdf"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s://pixabay.com/en/question-question-mark-response-1015308/" TargetMode="External"/></Relationships>
</file>

<file path=ppt/slides/_rels/slide36.xml.rels><?xml version="1.0" encoding="UTF-8" standalone="yes"?>
<Relationships xmlns="http://schemas.openxmlformats.org/package/2006/relationships"><Relationship Id="rId3" Type="http://schemas.microsoft.com/office/2011/relationships/webextension" Target="../webextensions/webextension5.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hyperlink" Target="https://www.england.nhs.uk/east-of-england/" TargetMode="External"/><Relationship Id="rId2" Type="http://schemas.openxmlformats.org/officeDocument/2006/relationships/hyperlink" Target="mailto:england.immsqa@nhs.net" TargetMode="External"/><Relationship Id="rId1" Type="http://schemas.openxmlformats.org/officeDocument/2006/relationships/slideLayout" Target="../slideLayouts/slideLayout16.xml"/><Relationship Id="rId4" Type="http://schemas.openxmlformats.org/officeDocument/2006/relationships/hyperlink" Target="https://www.gov.uk/government/publications/national-minimum-standards-and-core-curriculum-for-immunisation-training-for-registered-healthcare-practitione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002268"/>
            <a:ext cx="5045256" cy="2507695"/>
          </a:xfrm>
        </p:spPr>
        <p:txBody>
          <a:bodyPr/>
          <a:lstStyle/>
          <a:p>
            <a:r>
              <a:rPr lang="en-GB" sz="6000" dirty="0"/>
              <a:t>Deep-dive training session</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3956616"/>
            <a:ext cx="5664000" cy="1024967"/>
          </a:xfrm>
        </p:spPr>
        <p:txBody>
          <a:bodyPr>
            <a:normAutofit/>
          </a:bodyPr>
          <a:lstStyle/>
          <a:p>
            <a:r>
              <a:rPr lang="en-GB" b="1" dirty="0">
                <a:solidFill>
                  <a:schemeClr val="tx1"/>
                </a:solidFill>
              </a:rPr>
              <a:t>Vaccine wastage &amp; immunisation incidents</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r>
              <a:rPr lang="en-GB" dirty="0">
                <a:solidFill>
                  <a:schemeClr val="tx1"/>
                </a:solidFill>
              </a:rPr>
              <a:t>Immunisation team</a:t>
            </a:r>
          </a:p>
          <a:p>
            <a:pPr>
              <a:lnSpc>
                <a:spcPct val="120000"/>
              </a:lnSpc>
            </a:pPr>
            <a:r>
              <a:rPr lang="en-GB" b="1" dirty="0">
                <a:solidFill>
                  <a:schemeClr val="tx1"/>
                </a:solidFill>
              </a:rPr>
              <a:t>Herts &amp; WE + BLMK</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42512" y="605736"/>
            <a:ext cx="11404154" cy="865186"/>
          </a:xfrm>
        </p:spPr>
        <p:txBody>
          <a:bodyPr/>
          <a:lstStyle/>
          <a:p>
            <a:r>
              <a:rPr lang="en-GB" spc="-40" dirty="0"/>
              <a:t>Off-label use</a:t>
            </a:r>
          </a:p>
        </p:txBody>
      </p:sp>
      <p:sp>
        <p:nvSpPr>
          <p:cNvPr id="5" name="Content Placeholder 2">
            <a:extLst>
              <a:ext uri="{FF2B5EF4-FFF2-40B4-BE49-F238E27FC236}">
                <a16:creationId xmlns:a16="http://schemas.microsoft.com/office/drawing/2014/main" id="{9D1A5363-105C-B9B7-8437-81449F0424C5}"/>
              </a:ext>
            </a:extLst>
          </p:cNvPr>
          <p:cNvSpPr txBox="1">
            <a:spLocks/>
          </p:cNvSpPr>
          <p:nvPr/>
        </p:nvSpPr>
        <p:spPr>
          <a:xfrm>
            <a:off x="542512" y="1676606"/>
            <a:ext cx="11165784" cy="4312714"/>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800" dirty="0"/>
              <a:t>Off-label: when a medicine / vaccine is used in a way other than what is described in the license (includes storage).</a:t>
            </a:r>
          </a:p>
          <a:p>
            <a:pPr marL="342900" indent="-342900">
              <a:buFont typeface="Wingdings" panose="05000000000000000000" pitchFamily="2" charset="2"/>
              <a:buChar char="Ø"/>
            </a:pPr>
            <a:r>
              <a:rPr lang="en-GB" sz="2800" b="1" u="sng" dirty="0"/>
              <a:t>PSDs are NOT required for off-label use!</a:t>
            </a:r>
          </a:p>
          <a:p>
            <a:pPr marL="342900" indent="-342900">
              <a:buFont typeface="Wingdings" panose="05000000000000000000" pitchFamily="2" charset="2"/>
              <a:buChar char="Ø"/>
            </a:pPr>
            <a:r>
              <a:rPr lang="en-GB" sz="2800" dirty="0"/>
              <a:t>PGDs cover off-label use (including where vaccines have been involved in a cold chain breach but deemed safe and effective for use by manufacturers).</a:t>
            </a:r>
          </a:p>
          <a:p>
            <a:pPr marL="342900" indent="-342900">
              <a:buFont typeface="Wingdings" panose="05000000000000000000" pitchFamily="2" charset="2"/>
              <a:buChar char="Ø"/>
            </a:pPr>
            <a:r>
              <a:rPr lang="en-GB" sz="2800" dirty="0"/>
              <a:t>Immunisers discretion as to whether a patient / parent is told that a vaccine is being given off-label.</a:t>
            </a:r>
          </a:p>
          <a:p>
            <a:pPr marL="342900" indent="-342900">
              <a:buFont typeface="Wingdings" panose="05000000000000000000" pitchFamily="2" charset="2"/>
              <a:buChar char="Ø"/>
            </a:pPr>
            <a:r>
              <a:rPr lang="en-GB" sz="2800" dirty="0"/>
              <a:t>Many medicines and some vaccines are given off-label: pertussis vaccine (pregnancy), MenB vaccine (schedule), medication for children (age). </a:t>
            </a:r>
          </a:p>
          <a:p>
            <a:pPr marL="342900" indent="-342900">
              <a:buFont typeface="Wingdings" panose="05000000000000000000" pitchFamily="2" charset="2"/>
              <a:buChar char="Ø"/>
            </a:pPr>
            <a:r>
              <a:rPr lang="en-GB" sz="2800" dirty="0"/>
              <a:t>Resources to help with any conversation: </a:t>
            </a:r>
            <a:r>
              <a:rPr lang="en-GB" sz="2800" dirty="0">
                <a:hlinkClick r:id="rId3"/>
              </a:rPr>
              <a:t>off-label use</a:t>
            </a:r>
            <a:r>
              <a:rPr lang="en-GB" sz="2800" dirty="0"/>
              <a:t>.</a:t>
            </a:r>
          </a:p>
        </p:txBody>
      </p:sp>
    </p:spTree>
    <p:extLst>
      <p:ext uri="{BB962C8B-B14F-4D97-AF65-F5344CB8AC3E}">
        <p14:creationId xmlns:p14="http://schemas.microsoft.com/office/powerpoint/2010/main" val="254163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05751" y="470328"/>
            <a:ext cx="11404154" cy="865186"/>
          </a:xfrm>
        </p:spPr>
        <p:txBody>
          <a:bodyPr/>
          <a:lstStyle/>
          <a:p>
            <a:r>
              <a:rPr lang="en-GB" sz="3600" dirty="0"/>
              <a:t>EoE Website</a:t>
            </a:r>
            <a:endParaRPr lang="en-GB" spc="-40" dirty="0"/>
          </a:p>
        </p:txBody>
      </p:sp>
      <p:pic>
        <p:nvPicPr>
          <p:cNvPr id="2" name="Content Placeholder 7">
            <a:extLst>
              <a:ext uri="{FF2B5EF4-FFF2-40B4-BE49-F238E27FC236}">
                <a16:creationId xmlns:a16="http://schemas.microsoft.com/office/drawing/2014/main" id="{3B707791-9C48-2AB6-8F35-B146622B0330}"/>
              </a:ext>
            </a:extLst>
          </p:cNvPr>
          <p:cNvPicPr>
            <a:picLocks noGrp="1" noChangeAspect="1"/>
          </p:cNvPicPr>
          <p:nvPr>
            <p:ph idx="1"/>
          </p:nvPr>
        </p:nvPicPr>
        <p:blipFill>
          <a:blip r:embed="rId3"/>
          <a:stretch>
            <a:fillRect/>
          </a:stretch>
        </p:blipFill>
        <p:spPr>
          <a:xfrm>
            <a:off x="2206499" y="1253218"/>
            <a:ext cx="7779001" cy="4979496"/>
          </a:xfrm>
        </p:spPr>
      </p:pic>
      <p:sp>
        <p:nvSpPr>
          <p:cNvPr id="4" name="TextBox 3">
            <a:extLst>
              <a:ext uri="{FF2B5EF4-FFF2-40B4-BE49-F238E27FC236}">
                <a16:creationId xmlns:a16="http://schemas.microsoft.com/office/drawing/2014/main" id="{07073090-ADFE-9AD4-4BDC-F53218636EDD}"/>
              </a:ext>
            </a:extLst>
          </p:cNvPr>
          <p:cNvSpPr txBox="1"/>
          <p:nvPr/>
        </p:nvSpPr>
        <p:spPr>
          <a:xfrm>
            <a:off x="361120" y="6387672"/>
            <a:ext cx="8615057" cy="369332"/>
          </a:xfrm>
          <a:prstGeom prst="rect">
            <a:avLst/>
          </a:prstGeom>
          <a:noFill/>
        </p:spPr>
        <p:txBody>
          <a:bodyPr wrap="square">
            <a:spAutoFit/>
          </a:bodyPr>
          <a:lstStyle/>
          <a:p>
            <a:r>
              <a:rPr lang="en-GB" dirty="0">
                <a:hlinkClick r:id="rId4"/>
              </a:rPr>
              <a:t>NHS England — East of England » Vaccine and cold chain incident management</a:t>
            </a:r>
            <a:endParaRPr lang="en-GB" dirty="0"/>
          </a:p>
        </p:txBody>
      </p:sp>
    </p:spTree>
    <p:extLst>
      <p:ext uri="{BB962C8B-B14F-4D97-AF65-F5344CB8AC3E}">
        <p14:creationId xmlns:p14="http://schemas.microsoft.com/office/powerpoint/2010/main" val="291557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33183" y="564921"/>
            <a:ext cx="11404154" cy="865186"/>
          </a:xfrm>
        </p:spPr>
        <p:txBody>
          <a:bodyPr/>
          <a:lstStyle/>
          <a:p>
            <a:r>
              <a:rPr lang="en-GB" sz="3600" dirty="0"/>
              <a:t>3. Incident management</a:t>
            </a:r>
            <a:endParaRPr lang="en-GB" spc="-40" dirty="0"/>
          </a:p>
        </p:txBody>
      </p:sp>
      <p:sp>
        <p:nvSpPr>
          <p:cNvPr id="2" name="Content Placeholder 2">
            <a:extLst>
              <a:ext uri="{FF2B5EF4-FFF2-40B4-BE49-F238E27FC236}">
                <a16:creationId xmlns:a16="http://schemas.microsoft.com/office/drawing/2014/main" id="{0A6E2E4F-A59D-0422-FD71-F299B39D4B49}"/>
              </a:ext>
            </a:extLst>
          </p:cNvPr>
          <p:cNvSpPr txBox="1">
            <a:spLocks/>
          </p:cNvSpPr>
          <p:nvPr/>
        </p:nvSpPr>
        <p:spPr>
          <a:xfrm>
            <a:off x="533184" y="1676400"/>
            <a:ext cx="11201616" cy="4170218"/>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Ø"/>
            </a:pPr>
            <a:r>
              <a:rPr lang="en-GB" sz="4000" dirty="0"/>
              <a:t>For vaccines to be </a:t>
            </a:r>
            <a:r>
              <a:rPr lang="en-GB" sz="4600" b="1" dirty="0"/>
              <a:t>safe</a:t>
            </a:r>
            <a:r>
              <a:rPr lang="en-GB" sz="4000" dirty="0"/>
              <a:t> and </a:t>
            </a:r>
            <a:r>
              <a:rPr lang="en-GB" sz="4600" b="1" dirty="0"/>
              <a:t>effective</a:t>
            </a:r>
            <a:r>
              <a:rPr lang="en-GB" sz="4000" dirty="0"/>
              <a:t> they must be </a:t>
            </a:r>
            <a:r>
              <a:rPr lang="en-GB" sz="4600" b="1" dirty="0"/>
              <a:t>stored</a:t>
            </a:r>
            <a:r>
              <a:rPr lang="en-GB" sz="4000" dirty="0"/>
              <a:t> and administered </a:t>
            </a:r>
            <a:r>
              <a:rPr lang="en-GB" sz="4600" b="1" dirty="0"/>
              <a:t>correctly.</a:t>
            </a:r>
          </a:p>
          <a:p>
            <a:pPr marL="571500" indent="-571500">
              <a:buFont typeface="Wingdings" panose="05000000000000000000" pitchFamily="2" charset="2"/>
              <a:buChar char="Ø"/>
            </a:pPr>
            <a:r>
              <a:rPr lang="en-GB" sz="4000" dirty="0"/>
              <a:t>Vaccines are </a:t>
            </a:r>
            <a:r>
              <a:rPr lang="en-GB" sz="4600" b="1" dirty="0"/>
              <a:t>sensitive</a:t>
            </a:r>
            <a:r>
              <a:rPr lang="en-GB" sz="4000" dirty="0"/>
              <a:t> to </a:t>
            </a:r>
            <a:r>
              <a:rPr lang="en-GB" sz="4600" b="1" dirty="0"/>
              <a:t>heat</a:t>
            </a:r>
            <a:r>
              <a:rPr lang="en-GB" sz="4000" dirty="0"/>
              <a:t>, </a:t>
            </a:r>
            <a:r>
              <a:rPr lang="en-GB" sz="4600" b="1" dirty="0"/>
              <a:t>cold</a:t>
            </a:r>
            <a:r>
              <a:rPr lang="en-GB" sz="4000" dirty="0"/>
              <a:t> and </a:t>
            </a:r>
            <a:r>
              <a:rPr lang="en-GB" sz="4600" b="1" dirty="0"/>
              <a:t>light.</a:t>
            </a:r>
          </a:p>
          <a:p>
            <a:pPr marL="571500" indent="-571500">
              <a:buFont typeface="Wingdings" panose="05000000000000000000" pitchFamily="2" charset="2"/>
              <a:buChar char="Ø"/>
            </a:pPr>
            <a:r>
              <a:rPr lang="en-GB" sz="4000" dirty="0">
                <a:cs typeface="Arial" panose="020B0604020202020204" pitchFamily="34" charset="0"/>
              </a:rPr>
              <a:t>Limit quantity of stock to that needed for </a:t>
            </a:r>
            <a:r>
              <a:rPr lang="en-GB" sz="4000" b="1" dirty="0">
                <a:cs typeface="Arial" panose="020B0604020202020204" pitchFamily="34" charset="0"/>
              </a:rPr>
              <a:t>2 weeks</a:t>
            </a:r>
            <a:r>
              <a:rPr lang="en-GB" sz="4000" dirty="0">
                <a:cs typeface="Arial" panose="020B0604020202020204" pitchFamily="34" charset="0"/>
              </a:rPr>
              <a:t>, in case of fridge failure.</a:t>
            </a:r>
          </a:p>
          <a:p>
            <a:pPr marL="571500" indent="-571500">
              <a:buFont typeface="Wingdings" panose="05000000000000000000" pitchFamily="2" charset="2"/>
              <a:buChar char="Ø"/>
            </a:pPr>
            <a:r>
              <a:rPr lang="en-GB" sz="4000" dirty="0">
                <a:cs typeface="Arial" panose="020B0604020202020204" pitchFamily="34" charset="0"/>
              </a:rPr>
              <a:t>Have a nominated cold chain lead.</a:t>
            </a:r>
          </a:p>
          <a:p>
            <a:pPr marL="571500" indent="-571500">
              <a:buFont typeface="Wingdings" panose="05000000000000000000" pitchFamily="2" charset="2"/>
              <a:buChar char="Ø"/>
            </a:pPr>
            <a:r>
              <a:rPr lang="en-GB" sz="4000" dirty="0">
                <a:cs typeface="Arial" panose="020B0604020202020204" pitchFamily="34" charset="0"/>
              </a:rPr>
              <a:t>All practice staff trained and updated on the cold chain and their role – e.g. reception staff receiving vaccines.</a:t>
            </a:r>
          </a:p>
          <a:p>
            <a:pPr marL="571500" indent="-571500">
              <a:buFont typeface="Wingdings" panose="05000000000000000000" pitchFamily="2" charset="2"/>
              <a:buChar char="Ø"/>
            </a:pPr>
            <a:r>
              <a:rPr lang="en-GB" sz="4000" dirty="0">
                <a:cs typeface="Arial" panose="020B0604020202020204" pitchFamily="34" charset="0"/>
              </a:rPr>
              <a:t>All staff know what to do in case of a cold chain breach.</a:t>
            </a:r>
          </a:p>
          <a:p>
            <a:endParaRPr lang="en-GB" dirty="0"/>
          </a:p>
        </p:txBody>
      </p:sp>
    </p:spTree>
    <p:extLst>
      <p:ext uri="{BB962C8B-B14F-4D97-AF65-F5344CB8AC3E}">
        <p14:creationId xmlns:p14="http://schemas.microsoft.com/office/powerpoint/2010/main" val="41681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33183" y="564921"/>
            <a:ext cx="11404154" cy="865186"/>
          </a:xfrm>
        </p:spPr>
        <p:txBody>
          <a:bodyPr/>
          <a:lstStyle/>
          <a:p>
            <a:r>
              <a:rPr lang="en-GB" sz="3600" dirty="0"/>
              <a:t>Excursion / cold chain breach</a:t>
            </a:r>
            <a:endParaRPr lang="en-GB" spc="-40" dirty="0"/>
          </a:p>
        </p:txBody>
      </p:sp>
      <p:sp>
        <p:nvSpPr>
          <p:cNvPr id="2" name="Content Placeholder 2">
            <a:extLst>
              <a:ext uri="{FF2B5EF4-FFF2-40B4-BE49-F238E27FC236}">
                <a16:creationId xmlns:a16="http://schemas.microsoft.com/office/drawing/2014/main" id="{0A6E2E4F-A59D-0422-FD71-F299B39D4B49}"/>
              </a:ext>
            </a:extLst>
          </p:cNvPr>
          <p:cNvSpPr txBox="1">
            <a:spLocks/>
          </p:cNvSpPr>
          <p:nvPr/>
        </p:nvSpPr>
        <p:spPr>
          <a:xfrm>
            <a:off x="1206408" y="1877312"/>
            <a:ext cx="9779183" cy="396930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Content Placeholder 2">
            <a:extLst>
              <a:ext uri="{FF2B5EF4-FFF2-40B4-BE49-F238E27FC236}">
                <a16:creationId xmlns:a16="http://schemas.microsoft.com/office/drawing/2014/main" id="{B80E4A0F-26ED-569F-6735-BC6DE73413BC}"/>
              </a:ext>
            </a:extLst>
          </p:cNvPr>
          <p:cNvSpPr txBox="1">
            <a:spLocks/>
          </p:cNvSpPr>
          <p:nvPr/>
        </p:nvSpPr>
        <p:spPr>
          <a:xfrm>
            <a:off x="459959" y="2143723"/>
            <a:ext cx="9779183" cy="343648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Ø"/>
            </a:pPr>
            <a:endParaRPr lang="en-GB" dirty="0"/>
          </a:p>
        </p:txBody>
      </p:sp>
      <p:sp>
        <p:nvSpPr>
          <p:cNvPr id="5" name="Content Placeholder 2">
            <a:extLst>
              <a:ext uri="{FF2B5EF4-FFF2-40B4-BE49-F238E27FC236}">
                <a16:creationId xmlns:a16="http://schemas.microsoft.com/office/drawing/2014/main" id="{AD38D0F3-1194-F688-B585-FB7C0167FC7B}"/>
              </a:ext>
            </a:extLst>
          </p:cNvPr>
          <p:cNvSpPr txBox="1">
            <a:spLocks/>
          </p:cNvSpPr>
          <p:nvPr/>
        </p:nvSpPr>
        <p:spPr>
          <a:xfrm>
            <a:off x="1206407" y="2143723"/>
            <a:ext cx="9779183" cy="343648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Ø"/>
            </a:pPr>
            <a:r>
              <a:rPr lang="en-GB" sz="3600" dirty="0"/>
              <a:t>An “excursion” or cold chain breach, is when vaccines have been out of the cold chain for more than 20 minutes. </a:t>
            </a:r>
          </a:p>
          <a:p>
            <a:pPr marL="571500" indent="-571500">
              <a:buFont typeface="Wingdings" panose="05000000000000000000" pitchFamily="2" charset="2"/>
              <a:buChar char="Ø"/>
            </a:pPr>
            <a:r>
              <a:rPr lang="en-GB" sz="3600" dirty="0"/>
              <a:t>Visit: </a:t>
            </a:r>
            <a:r>
              <a:rPr lang="en-GB" sz="3000" dirty="0">
                <a:hlinkClick r:id="rId3">
                  <a:extLst>
                    <a:ext uri="{A12FA001-AC4F-418D-AE19-62706E023703}">
                      <ahyp:hlinkClr xmlns:ahyp="http://schemas.microsoft.com/office/drawing/2018/hyperlinkcolor" val="tx"/>
                    </a:ext>
                  </a:extLst>
                </a:hlinkClick>
              </a:rPr>
              <a:t>NHS England — East of England » Vaccine and cold chain incident management</a:t>
            </a:r>
            <a:r>
              <a:rPr lang="en-GB" sz="2600" dirty="0"/>
              <a:t>.</a:t>
            </a:r>
            <a:endParaRPr lang="en-GB" dirty="0"/>
          </a:p>
        </p:txBody>
      </p:sp>
    </p:spTree>
    <p:extLst>
      <p:ext uri="{BB962C8B-B14F-4D97-AF65-F5344CB8AC3E}">
        <p14:creationId xmlns:p14="http://schemas.microsoft.com/office/powerpoint/2010/main" val="14133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5A81-B50C-8D06-EC5E-03EB6238BA04}"/>
            </a:ext>
          </a:extLst>
        </p:cNvPr>
        <p:cNvGrpSpPr/>
        <p:nvPr/>
      </p:nvGrpSpPr>
      <p:grpSpPr>
        <a:xfrm>
          <a:off x="0" y="0"/>
          <a:ext cx="0" cy="0"/>
          <a:chOff x="0" y="0"/>
          <a:chExt cx="0" cy="0"/>
        </a:xfrm>
      </p:grpSpPr>
      <p:sp>
        <p:nvSpPr>
          <p:cNvPr id="32" name="Star: 6 Points 31">
            <a:extLst>
              <a:ext uri="{FF2B5EF4-FFF2-40B4-BE49-F238E27FC236}">
                <a16:creationId xmlns:a16="http://schemas.microsoft.com/office/drawing/2014/main" id="{0018443C-81A1-8F80-4A29-870892B428B0}"/>
              </a:ext>
            </a:extLst>
          </p:cNvPr>
          <p:cNvSpPr/>
          <p:nvPr/>
        </p:nvSpPr>
        <p:spPr>
          <a:xfrm>
            <a:off x="10014503" y="2149971"/>
            <a:ext cx="2030895" cy="2056865"/>
          </a:xfrm>
          <a:prstGeom prst="star6">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Have all staff received incident / cold chain training?</a:t>
            </a:r>
          </a:p>
        </p:txBody>
      </p:sp>
      <p:grpSp>
        <p:nvGrpSpPr>
          <p:cNvPr id="83" name="Group 82">
            <a:extLst>
              <a:ext uri="{FF2B5EF4-FFF2-40B4-BE49-F238E27FC236}">
                <a16:creationId xmlns:a16="http://schemas.microsoft.com/office/drawing/2014/main" id="{FD181792-5230-23A9-2F1B-BDB94344BEF3}"/>
              </a:ext>
            </a:extLst>
          </p:cNvPr>
          <p:cNvGrpSpPr/>
          <p:nvPr/>
        </p:nvGrpSpPr>
        <p:grpSpPr>
          <a:xfrm>
            <a:off x="496958" y="548103"/>
            <a:ext cx="9170916" cy="5549759"/>
            <a:chOff x="1729408" y="340826"/>
            <a:chExt cx="9170916" cy="5549759"/>
          </a:xfrm>
        </p:grpSpPr>
        <p:sp>
          <p:nvSpPr>
            <p:cNvPr id="3" name="Flowchart: Process 2">
              <a:extLst>
                <a:ext uri="{FF2B5EF4-FFF2-40B4-BE49-F238E27FC236}">
                  <a16:creationId xmlns:a16="http://schemas.microsoft.com/office/drawing/2014/main" id="{B2755148-40C8-F713-C881-F18D54261510}"/>
                </a:ext>
              </a:extLst>
            </p:cNvPr>
            <p:cNvSpPr/>
            <p:nvPr/>
          </p:nvSpPr>
          <p:spPr>
            <a:xfrm>
              <a:off x="4428709" y="340826"/>
              <a:ext cx="2358887" cy="86518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Immunisation-related incident is noted in the practice</a:t>
              </a:r>
            </a:p>
          </p:txBody>
        </p:sp>
        <p:sp>
          <p:nvSpPr>
            <p:cNvPr id="4" name="Flowchart: Process 3">
              <a:extLst>
                <a:ext uri="{FF2B5EF4-FFF2-40B4-BE49-F238E27FC236}">
                  <a16:creationId xmlns:a16="http://schemas.microsoft.com/office/drawing/2014/main" id="{8C121EFB-FD04-D3B1-182A-BFA9A5823938}"/>
                </a:ext>
              </a:extLst>
            </p:cNvPr>
            <p:cNvSpPr/>
            <p:nvPr/>
          </p:nvSpPr>
          <p:spPr>
            <a:xfrm>
              <a:off x="1855304" y="408984"/>
              <a:ext cx="1577009" cy="72886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Immunisation incident</a:t>
              </a:r>
            </a:p>
          </p:txBody>
        </p:sp>
        <p:sp>
          <p:nvSpPr>
            <p:cNvPr id="5" name="Flowchart: Process 4">
              <a:extLst>
                <a:ext uri="{FF2B5EF4-FFF2-40B4-BE49-F238E27FC236}">
                  <a16:creationId xmlns:a16="http://schemas.microsoft.com/office/drawing/2014/main" id="{45EADA0C-8805-225B-568D-FC13E073C69F}"/>
                </a:ext>
              </a:extLst>
            </p:cNvPr>
            <p:cNvSpPr/>
            <p:nvPr/>
          </p:nvSpPr>
          <p:spPr>
            <a:xfrm>
              <a:off x="7685846" y="408983"/>
              <a:ext cx="1577009" cy="72886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Cold Chain Breach</a:t>
              </a:r>
            </a:p>
          </p:txBody>
        </p:sp>
        <p:sp>
          <p:nvSpPr>
            <p:cNvPr id="6" name="Flowchart: Process 5">
              <a:extLst>
                <a:ext uri="{FF2B5EF4-FFF2-40B4-BE49-F238E27FC236}">
                  <a16:creationId xmlns:a16="http://schemas.microsoft.com/office/drawing/2014/main" id="{C4FAC631-A14D-6C9F-95BE-AE4ECABF4AFA}"/>
                </a:ext>
              </a:extLst>
            </p:cNvPr>
            <p:cNvSpPr/>
            <p:nvPr/>
          </p:nvSpPr>
          <p:spPr>
            <a:xfrm>
              <a:off x="1729408" y="1318341"/>
              <a:ext cx="1828800" cy="111974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Identify patients affected by the incident</a:t>
              </a:r>
            </a:p>
          </p:txBody>
        </p:sp>
        <p:cxnSp>
          <p:nvCxnSpPr>
            <p:cNvPr id="8" name="Straight Arrow Connector 7">
              <a:extLst>
                <a:ext uri="{FF2B5EF4-FFF2-40B4-BE49-F238E27FC236}">
                  <a16:creationId xmlns:a16="http://schemas.microsoft.com/office/drawing/2014/main" id="{EB7FC741-7E2D-31D2-694F-AABD4A692519}"/>
                </a:ext>
              </a:extLst>
            </p:cNvPr>
            <p:cNvCxnSpPr>
              <a:cxnSpLocks/>
              <a:stCxn id="3" idx="1"/>
              <a:endCxn id="4" idx="3"/>
            </p:cNvCxnSpPr>
            <p:nvPr/>
          </p:nvCxnSpPr>
          <p:spPr>
            <a:xfrm flipH="1" flipV="1">
              <a:off x="3432313" y="773419"/>
              <a:ext cx="9963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owchart: Process 14">
              <a:extLst>
                <a:ext uri="{FF2B5EF4-FFF2-40B4-BE49-F238E27FC236}">
                  <a16:creationId xmlns:a16="http://schemas.microsoft.com/office/drawing/2014/main" id="{7A0E01E1-C566-9FEC-4F15-ED17C1482380}"/>
                </a:ext>
              </a:extLst>
            </p:cNvPr>
            <p:cNvSpPr/>
            <p:nvPr/>
          </p:nvSpPr>
          <p:spPr>
            <a:xfrm>
              <a:off x="9669944" y="1699509"/>
              <a:ext cx="883752" cy="72886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No</a:t>
              </a:r>
            </a:p>
          </p:txBody>
        </p:sp>
        <p:sp>
          <p:nvSpPr>
            <p:cNvPr id="16" name="Flowchart: Decision 15">
              <a:extLst>
                <a:ext uri="{FF2B5EF4-FFF2-40B4-BE49-F238E27FC236}">
                  <a16:creationId xmlns:a16="http://schemas.microsoft.com/office/drawing/2014/main" id="{64E02EB9-677A-C402-47E0-19424D326C29}"/>
                </a:ext>
              </a:extLst>
            </p:cNvPr>
            <p:cNvSpPr/>
            <p:nvPr/>
          </p:nvSpPr>
          <p:spPr>
            <a:xfrm>
              <a:off x="7685846" y="1388084"/>
              <a:ext cx="1577009" cy="1351721"/>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Cambria Math" panose="02040503050406030204" pitchFamily="18" charset="0"/>
                  <a:ea typeface="Cambria Math" panose="02040503050406030204" pitchFamily="18" charset="0"/>
                </a:rPr>
                <a:t>≥ </a:t>
              </a:r>
              <a:r>
                <a:rPr lang="en-GB" dirty="0"/>
                <a:t>20 mins?</a:t>
              </a:r>
            </a:p>
          </p:txBody>
        </p:sp>
        <p:sp>
          <p:nvSpPr>
            <p:cNvPr id="26" name="Flowchart: Process 25">
              <a:extLst>
                <a:ext uri="{FF2B5EF4-FFF2-40B4-BE49-F238E27FC236}">
                  <a16:creationId xmlns:a16="http://schemas.microsoft.com/office/drawing/2014/main" id="{641B56F2-26BC-DA93-DE96-3DAD07E261FF}"/>
                </a:ext>
              </a:extLst>
            </p:cNvPr>
            <p:cNvSpPr/>
            <p:nvPr/>
          </p:nvSpPr>
          <p:spPr>
            <a:xfrm>
              <a:off x="9323315" y="2792812"/>
              <a:ext cx="1577009" cy="3097773"/>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Ensure fridge, thermometer and data logger are all working and that cold chain is restored and maintained – check training for all staff</a:t>
              </a:r>
            </a:p>
          </p:txBody>
        </p:sp>
        <p:sp>
          <p:nvSpPr>
            <p:cNvPr id="48" name="Flowchart: Process 47">
              <a:extLst>
                <a:ext uri="{FF2B5EF4-FFF2-40B4-BE49-F238E27FC236}">
                  <a16:creationId xmlns:a16="http://schemas.microsoft.com/office/drawing/2014/main" id="{05BCD18B-08C8-07DE-1D54-0DC6DF518C05}"/>
                </a:ext>
              </a:extLst>
            </p:cNvPr>
            <p:cNvSpPr/>
            <p:nvPr/>
          </p:nvSpPr>
          <p:spPr>
            <a:xfrm>
              <a:off x="6400594" y="1699508"/>
              <a:ext cx="883752" cy="72886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Yes</a:t>
              </a:r>
            </a:p>
          </p:txBody>
        </p:sp>
        <p:cxnSp>
          <p:nvCxnSpPr>
            <p:cNvPr id="54" name="Straight Arrow Connector 53">
              <a:extLst>
                <a:ext uri="{FF2B5EF4-FFF2-40B4-BE49-F238E27FC236}">
                  <a16:creationId xmlns:a16="http://schemas.microsoft.com/office/drawing/2014/main" id="{90CD3177-3A59-6E9A-3EEB-BA473CF5A64F}"/>
                </a:ext>
              </a:extLst>
            </p:cNvPr>
            <p:cNvCxnSpPr>
              <a:cxnSpLocks/>
              <a:stCxn id="3" idx="3"/>
              <a:endCxn id="5" idx="1"/>
            </p:cNvCxnSpPr>
            <p:nvPr/>
          </p:nvCxnSpPr>
          <p:spPr>
            <a:xfrm flipV="1">
              <a:off x="6787596" y="773418"/>
              <a:ext cx="89825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03159EB-DE4A-4529-C9A1-C086EC79BC19}"/>
                </a:ext>
              </a:extLst>
            </p:cNvPr>
            <p:cNvCxnSpPr>
              <a:cxnSpLocks/>
              <a:stCxn id="5" idx="2"/>
              <a:endCxn id="16" idx="0"/>
            </p:cNvCxnSpPr>
            <p:nvPr/>
          </p:nvCxnSpPr>
          <p:spPr>
            <a:xfrm>
              <a:off x="8474351" y="1137852"/>
              <a:ext cx="0" cy="250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66011C1-F447-4A9A-A563-A023668AA05B}"/>
                </a:ext>
              </a:extLst>
            </p:cNvPr>
            <p:cNvCxnSpPr>
              <a:cxnSpLocks/>
              <a:stCxn id="16" idx="1"/>
              <a:endCxn id="48" idx="3"/>
            </p:cNvCxnSpPr>
            <p:nvPr/>
          </p:nvCxnSpPr>
          <p:spPr>
            <a:xfrm flipH="1" flipV="1">
              <a:off x="7284346" y="2063943"/>
              <a:ext cx="40150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13F6B7D-1737-EAD6-73C1-C532897DE18C}"/>
                </a:ext>
              </a:extLst>
            </p:cNvPr>
            <p:cNvCxnSpPr>
              <a:cxnSpLocks/>
              <a:stCxn id="16" idx="3"/>
              <a:endCxn id="15" idx="1"/>
            </p:cNvCxnSpPr>
            <p:nvPr/>
          </p:nvCxnSpPr>
          <p:spPr>
            <a:xfrm flipV="1">
              <a:off x="9262855" y="2063944"/>
              <a:ext cx="40708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CF89ED1-7600-B7FA-310A-50E287BCA79E}"/>
                </a:ext>
              </a:extLst>
            </p:cNvPr>
            <p:cNvCxnSpPr>
              <a:cxnSpLocks/>
              <a:stCxn id="15" idx="2"/>
              <a:endCxn id="26" idx="0"/>
            </p:cNvCxnSpPr>
            <p:nvPr/>
          </p:nvCxnSpPr>
          <p:spPr>
            <a:xfrm>
              <a:off x="10111820" y="2428378"/>
              <a:ext cx="0" cy="36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Flowchart: Process 68">
              <a:extLst>
                <a:ext uri="{FF2B5EF4-FFF2-40B4-BE49-F238E27FC236}">
                  <a16:creationId xmlns:a16="http://schemas.microsoft.com/office/drawing/2014/main" id="{B0FFE94A-90F9-B46F-4DC2-229A7A692772}"/>
                </a:ext>
              </a:extLst>
            </p:cNvPr>
            <p:cNvSpPr/>
            <p:nvPr/>
          </p:nvSpPr>
          <p:spPr>
            <a:xfrm>
              <a:off x="5999091" y="2792812"/>
              <a:ext cx="1686755" cy="309776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Follow the steps in the Cold Chain Policy / Toolkit, available from </a:t>
              </a:r>
              <a:r>
                <a:rPr lang="en-GB" dirty="0">
                  <a:solidFill>
                    <a:srgbClr val="002060"/>
                  </a:solidFill>
                  <a:hlinkClick r:id="rId3">
                    <a:extLst>
                      <a:ext uri="{A12FA001-AC4F-418D-AE19-62706E023703}">
                        <ahyp:hlinkClr xmlns:ahyp="http://schemas.microsoft.com/office/drawing/2018/hyperlinkcolor" val="tx"/>
                      </a:ext>
                    </a:extLst>
                  </a:hlinkClick>
                </a:rPr>
                <a:t>NHSE Website</a:t>
              </a:r>
              <a:r>
                <a:rPr lang="en-GB" dirty="0">
                  <a:solidFill>
                    <a:srgbClr val="002060"/>
                  </a:solidFill>
                </a:rPr>
                <a:t> </a:t>
              </a:r>
              <a:r>
                <a:rPr lang="en-GB" dirty="0"/>
                <a:t>(toolkit flowchart on next slide)</a:t>
              </a:r>
            </a:p>
          </p:txBody>
        </p:sp>
        <p:cxnSp>
          <p:nvCxnSpPr>
            <p:cNvPr id="71" name="Straight Arrow Connector 70">
              <a:extLst>
                <a:ext uri="{FF2B5EF4-FFF2-40B4-BE49-F238E27FC236}">
                  <a16:creationId xmlns:a16="http://schemas.microsoft.com/office/drawing/2014/main" id="{0324B47B-E37D-2E14-ED31-F7208BB5292A}"/>
                </a:ext>
              </a:extLst>
            </p:cNvPr>
            <p:cNvCxnSpPr>
              <a:cxnSpLocks/>
              <a:stCxn id="48" idx="2"/>
              <a:endCxn id="69" idx="0"/>
            </p:cNvCxnSpPr>
            <p:nvPr/>
          </p:nvCxnSpPr>
          <p:spPr>
            <a:xfrm flipH="1">
              <a:off x="6842469" y="2428377"/>
              <a:ext cx="1" cy="364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Flowchart: Process 71">
              <a:extLst>
                <a:ext uri="{FF2B5EF4-FFF2-40B4-BE49-F238E27FC236}">
                  <a16:creationId xmlns:a16="http://schemas.microsoft.com/office/drawing/2014/main" id="{47D73FB9-33C0-BEFE-A7E6-931B6151FBF1}"/>
                </a:ext>
              </a:extLst>
            </p:cNvPr>
            <p:cNvSpPr/>
            <p:nvPr/>
          </p:nvSpPr>
          <p:spPr>
            <a:xfrm>
              <a:off x="1729408" y="2614017"/>
              <a:ext cx="1828800" cy="1987384"/>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Communicate to the patient(s) and document the incident – ensure access to medical support if required</a:t>
              </a:r>
            </a:p>
          </p:txBody>
        </p:sp>
        <p:sp>
          <p:nvSpPr>
            <p:cNvPr id="73" name="Flowchart: Process 72">
              <a:extLst>
                <a:ext uri="{FF2B5EF4-FFF2-40B4-BE49-F238E27FC236}">
                  <a16:creationId xmlns:a16="http://schemas.microsoft.com/office/drawing/2014/main" id="{706495A3-C8B0-BE95-35F4-E3654A5EC279}"/>
                </a:ext>
              </a:extLst>
            </p:cNvPr>
            <p:cNvSpPr/>
            <p:nvPr/>
          </p:nvSpPr>
          <p:spPr>
            <a:xfrm>
              <a:off x="1729408" y="4778118"/>
              <a:ext cx="1828800" cy="111246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Follow the </a:t>
              </a:r>
              <a:r>
                <a:rPr lang="en-GB" dirty="0">
                  <a:solidFill>
                    <a:srgbClr val="002060"/>
                  </a:solidFill>
                  <a:hlinkClick r:id="rId4">
                    <a:extLst>
                      <a:ext uri="{A12FA001-AC4F-418D-AE19-62706E023703}">
                        <ahyp:hlinkClr xmlns:ahyp="http://schemas.microsoft.com/office/drawing/2018/hyperlinkcolor" val="tx"/>
                      </a:ext>
                    </a:extLst>
                  </a:hlinkClick>
                </a:rPr>
                <a:t>National Vaccine Incident Guidance</a:t>
              </a:r>
              <a:endParaRPr lang="en-GB" dirty="0">
                <a:solidFill>
                  <a:srgbClr val="002060"/>
                </a:solidFill>
              </a:endParaRPr>
            </a:p>
          </p:txBody>
        </p:sp>
        <p:cxnSp>
          <p:nvCxnSpPr>
            <p:cNvPr id="77" name="Straight Arrow Connector 76">
              <a:extLst>
                <a:ext uri="{FF2B5EF4-FFF2-40B4-BE49-F238E27FC236}">
                  <a16:creationId xmlns:a16="http://schemas.microsoft.com/office/drawing/2014/main" id="{EC88B460-9451-9ADE-F643-E83A056D1E93}"/>
                </a:ext>
              </a:extLst>
            </p:cNvPr>
            <p:cNvCxnSpPr>
              <a:cxnSpLocks/>
              <a:stCxn id="4" idx="2"/>
              <a:endCxn id="6" idx="0"/>
            </p:cNvCxnSpPr>
            <p:nvPr/>
          </p:nvCxnSpPr>
          <p:spPr>
            <a:xfrm flipH="1">
              <a:off x="2643808" y="1137853"/>
              <a:ext cx="1" cy="180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BD7490F-5BBD-E2D8-A93A-94DA1B9A8D89}"/>
                </a:ext>
              </a:extLst>
            </p:cNvPr>
            <p:cNvCxnSpPr>
              <a:cxnSpLocks/>
              <a:stCxn id="6" idx="2"/>
              <a:endCxn id="72" idx="0"/>
            </p:cNvCxnSpPr>
            <p:nvPr/>
          </p:nvCxnSpPr>
          <p:spPr>
            <a:xfrm>
              <a:off x="2643808" y="2438083"/>
              <a:ext cx="0" cy="175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E273332-2CB2-76B6-C64B-32F7010F54C5}"/>
                </a:ext>
              </a:extLst>
            </p:cNvPr>
            <p:cNvCxnSpPr>
              <a:cxnSpLocks/>
              <a:stCxn id="72" idx="2"/>
              <a:endCxn id="73" idx="0"/>
            </p:cNvCxnSpPr>
            <p:nvPr/>
          </p:nvCxnSpPr>
          <p:spPr>
            <a:xfrm>
              <a:off x="2643808" y="4601401"/>
              <a:ext cx="0" cy="17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2" name="Speech Bubble: Oval 81">
            <a:extLst>
              <a:ext uri="{FF2B5EF4-FFF2-40B4-BE49-F238E27FC236}">
                <a16:creationId xmlns:a16="http://schemas.microsoft.com/office/drawing/2014/main" id="{91D9B05D-D7F8-CC99-F92B-E7F0035239AC}"/>
              </a:ext>
            </a:extLst>
          </p:cNvPr>
          <p:cNvSpPr/>
          <p:nvPr/>
        </p:nvSpPr>
        <p:spPr>
          <a:xfrm>
            <a:off x="9901239" y="515999"/>
            <a:ext cx="1981199" cy="1390786"/>
          </a:xfrm>
          <a:prstGeom prst="wedgeEllipse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Have you reported the incident to your Screening &amp; Immunisation Team?</a:t>
            </a:r>
          </a:p>
        </p:txBody>
      </p:sp>
    </p:spTree>
    <p:extLst>
      <p:ext uri="{BB962C8B-B14F-4D97-AF65-F5344CB8AC3E}">
        <p14:creationId xmlns:p14="http://schemas.microsoft.com/office/powerpoint/2010/main" val="20559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7708FE-3A17-C2E9-CBA0-E9AFB0980B1B}"/>
              </a:ext>
            </a:extLst>
          </p:cNvPr>
          <p:cNvPicPr>
            <a:picLocks noGrp="1" noChangeAspect="1"/>
          </p:cNvPicPr>
          <p:nvPr>
            <p:ph idx="1"/>
          </p:nvPr>
        </p:nvPicPr>
        <p:blipFill>
          <a:blip r:embed="rId2"/>
          <a:stretch>
            <a:fillRect/>
          </a:stretch>
        </p:blipFill>
        <p:spPr>
          <a:xfrm>
            <a:off x="3286266" y="505740"/>
            <a:ext cx="5619468" cy="5846519"/>
          </a:xfrm>
        </p:spPr>
      </p:pic>
      <p:sp>
        <p:nvSpPr>
          <p:cNvPr id="6" name="Arrow: Right 5">
            <a:extLst>
              <a:ext uri="{FF2B5EF4-FFF2-40B4-BE49-F238E27FC236}">
                <a16:creationId xmlns:a16="http://schemas.microsoft.com/office/drawing/2014/main" id="{D3480917-2BB9-A09C-B381-4B0CD986948A}"/>
              </a:ext>
            </a:extLst>
          </p:cNvPr>
          <p:cNvSpPr/>
          <p:nvPr/>
        </p:nvSpPr>
        <p:spPr>
          <a:xfrm>
            <a:off x="500133" y="694944"/>
            <a:ext cx="2786133" cy="1243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First step – do not dispose of anything involved!</a:t>
            </a:r>
          </a:p>
        </p:txBody>
      </p:sp>
      <p:sp>
        <p:nvSpPr>
          <p:cNvPr id="7" name="Arrow: Left 6">
            <a:extLst>
              <a:ext uri="{FF2B5EF4-FFF2-40B4-BE49-F238E27FC236}">
                <a16:creationId xmlns:a16="http://schemas.microsoft.com/office/drawing/2014/main" id="{90A67800-526E-75CE-063B-19DE26A841BE}"/>
              </a:ext>
            </a:extLst>
          </p:cNvPr>
          <p:cNvSpPr/>
          <p:nvPr/>
        </p:nvSpPr>
        <p:spPr>
          <a:xfrm>
            <a:off x="8631936" y="1499616"/>
            <a:ext cx="2786133" cy="124358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Ensure that none of the potentially affected vaccines are administered to patients</a:t>
            </a:r>
          </a:p>
        </p:txBody>
      </p:sp>
      <p:sp>
        <p:nvSpPr>
          <p:cNvPr id="8" name="Arrow: Right 7">
            <a:extLst>
              <a:ext uri="{FF2B5EF4-FFF2-40B4-BE49-F238E27FC236}">
                <a16:creationId xmlns:a16="http://schemas.microsoft.com/office/drawing/2014/main" id="{62665C66-9084-6342-1637-7B1B88F0F32E}"/>
              </a:ext>
            </a:extLst>
          </p:cNvPr>
          <p:cNvSpPr/>
          <p:nvPr/>
        </p:nvSpPr>
        <p:spPr>
          <a:xfrm>
            <a:off x="500133" y="2484120"/>
            <a:ext cx="2786133" cy="1243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This information is needed for when you speak to the manufacturers</a:t>
            </a:r>
          </a:p>
        </p:txBody>
      </p:sp>
      <p:sp>
        <p:nvSpPr>
          <p:cNvPr id="9" name="Arrow: Left 8">
            <a:extLst>
              <a:ext uri="{FF2B5EF4-FFF2-40B4-BE49-F238E27FC236}">
                <a16:creationId xmlns:a16="http://schemas.microsoft.com/office/drawing/2014/main" id="{028E0099-E7F4-4859-801F-BC5C64C1957E}"/>
              </a:ext>
            </a:extLst>
          </p:cNvPr>
          <p:cNvSpPr/>
          <p:nvPr/>
        </p:nvSpPr>
        <p:spPr>
          <a:xfrm>
            <a:off x="8631935" y="3428999"/>
            <a:ext cx="2786133" cy="124358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Vaccines should only be discarded if manufacturers advise that is necessary</a:t>
            </a:r>
          </a:p>
        </p:txBody>
      </p:sp>
      <p:sp>
        <p:nvSpPr>
          <p:cNvPr id="10" name="Arrow: Right 9">
            <a:extLst>
              <a:ext uri="{FF2B5EF4-FFF2-40B4-BE49-F238E27FC236}">
                <a16:creationId xmlns:a16="http://schemas.microsoft.com/office/drawing/2014/main" id="{8E9FDC14-2D37-07EF-3827-C6C5872F5DAA}"/>
              </a:ext>
            </a:extLst>
          </p:cNvPr>
          <p:cNvSpPr/>
          <p:nvPr/>
        </p:nvSpPr>
        <p:spPr>
          <a:xfrm>
            <a:off x="500132" y="4418189"/>
            <a:ext cx="2786133" cy="1243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We can support you - you can contact us at any stage throughout this process</a:t>
            </a:r>
          </a:p>
        </p:txBody>
      </p:sp>
      <p:sp>
        <p:nvSpPr>
          <p:cNvPr id="11" name="Arrow: Left 10">
            <a:extLst>
              <a:ext uri="{FF2B5EF4-FFF2-40B4-BE49-F238E27FC236}">
                <a16:creationId xmlns:a16="http://schemas.microsoft.com/office/drawing/2014/main" id="{1D2569F2-C262-0F09-B4A7-6771CFA82AD1}"/>
              </a:ext>
            </a:extLst>
          </p:cNvPr>
          <p:cNvSpPr/>
          <p:nvPr/>
        </p:nvSpPr>
        <p:spPr>
          <a:xfrm>
            <a:off x="8631934" y="5326721"/>
            <a:ext cx="2786133" cy="124358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Any vaccine wastage must be reported on ImmForm</a:t>
            </a:r>
          </a:p>
        </p:txBody>
      </p:sp>
    </p:spTree>
    <p:extLst>
      <p:ext uri="{BB962C8B-B14F-4D97-AF65-F5344CB8AC3E}">
        <p14:creationId xmlns:p14="http://schemas.microsoft.com/office/powerpoint/2010/main" val="186694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33183" y="564921"/>
            <a:ext cx="11404154" cy="865186"/>
          </a:xfrm>
        </p:spPr>
        <p:txBody>
          <a:bodyPr/>
          <a:lstStyle/>
          <a:p>
            <a:r>
              <a:rPr lang="en-GB" sz="3600" dirty="0"/>
              <a:t>Vaccine storage</a:t>
            </a:r>
            <a:endParaRPr lang="en-GB" spc="-40" dirty="0"/>
          </a:p>
        </p:txBody>
      </p:sp>
      <p:sp>
        <p:nvSpPr>
          <p:cNvPr id="5" name="TextBox 4">
            <a:extLst>
              <a:ext uri="{FF2B5EF4-FFF2-40B4-BE49-F238E27FC236}">
                <a16:creationId xmlns:a16="http://schemas.microsoft.com/office/drawing/2014/main" id="{55FCC46E-32E5-A0E1-FD1B-F09BAC1ECC98}"/>
              </a:ext>
            </a:extLst>
          </p:cNvPr>
          <p:cNvSpPr txBox="1"/>
          <p:nvPr/>
        </p:nvSpPr>
        <p:spPr>
          <a:xfrm>
            <a:off x="533183" y="1727781"/>
            <a:ext cx="6102990" cy="3785652"/>
          </a:xfrm>
          <a:prstGeom prst="rect">
            <a:avLst/>
          </a:prstGeom>
          <a:noFill/>
        </p:spPr>
        <p:txBody>
          <a:bodyPr wrap="square">
            <a:spAutoFit/>
          </a:bodyPr>
          <a:lstStyle/>
          <a:p>
            <a:r>
              <a:rPr lang="en-GB" sz="2400" dirty="0">
                <a:cs typeface="Arial" panose="020B0604020202020204" pitchFamily="34" charset="0"/>
              </a:rPr>
              <a:t>Keep vaccines from manufacture to administration:</a:t>
            </a:r>
          </a:p>
          <a:p>
            <a:pPr marL="342900" indent="-342900">
              <a:buFont typeface="Wingdings" panose="05000000000000000000" pitchFamily="2" charset="2"/>
              <a:buChar char="Ø"/>
            </a:pPr>
            <a:endParaRPr lang="en-GB" sz="2400" dirty="0">
              <a:cs typeface="Arial" panose="020B0604020202020204" pitchFamily="34" charset="0"/>
            </a:endParaRPr>
          </a:p>
          <a:p>
            <a:pPr marL="342900" indent="-342900">
              <a:buFont typeface="Wingdings" panose="05000000000000000000" pitchFamily="2" charset="2"/>
              <a:buChar char="Ø"/>
            </a:pPr>
            <a:r>
              <a:rPr lang="en-GB" sz="2400" dirty="0">
                <a:cs typeface="Arial" panose="020B0604020202020204" pitchFamily="34" charset="0"/>
              </a:rPr>
              <a:t>In a validated vaccine fridge or transporting system at 2-8⁰C, aiming for a midpoint of 5⁰C.</a:t>
            </a:r>
            <a:endParaRPr lang="en-GB" sz="900" dirty="0">
              <a:cs typeface="Arial" panose="020B0604020202020204" pitchFamily="34" charset="0"/>
            </a:endParaRPr>
          </a:p>
          <a:p>
            <a:pPr marL="342900" indent="-342900">
              <a:buFont typeface="Wingdings" panose="05000000000000000000" pitchFamily="2" charset="2"/>
              <a:buChar char="Ø"/>
            </a:pPr>
            <a:r>
              <a:rPr lang="en-GB" sz="2400" dirty="0">
                <a:cs typeface="Arial" panose="020B0604020202020204" pitchFamily="34" charset="0"/>
              </a:rPr>
              <a:t>In original packaging to protect from light and other damage.</a:t>
            </a:r>
          </a:p>
          <a:p>
            <a:pPr marL="342900" indent="-342900">
              <a:buFont typeface="Wingdings" panose="05000000000000000000" pitchFamily="2" charset="2"/>
              <a:buChar char="Ø"/>
            </a:pPr>
            <a:r>
              <a:rPr lang="en-GB" sz="2400" dirty="0">
                <a:cs typeface="Arial" panose="020B0604020202020204" pitchFamily="34" charset="0"/>
              </a:rPr>
              <a:t>Away from the back or sides of the fridge, with sufficient space for air to circulate.</a:t>
            </a:r>
          </a:p>
        </p:txBody>
      </p:sp>
      <p:pic>
        <p:nvPicPr>
          <p:cNvPr id="6" name="Picture 5">
            <a:extLst>
              <a:ext uri="{FF2B5EF4-FFF2-40B4-BE49-F238E27FC236}">
                <a16:creationId xmlns:a16="http://schemas.microsoft.com/office/drawing/2014/main" id="{7FA5DEFF-D36F-7631-4AF6-CA349E0A28EF}"/>
              </a:ext>
            </a:extLst>
          </p:cNvPr>
          <p:cNvPicPr>
            <a:picLocks noChangeAspect="1"/>
          </p:cNvPicPr>
          <p:nvPr/>
        </p:nvPicPr>
        <p:blipFill>
          <a:blip r:embed="rId3"/>
          <a:stretch>
            <a:fillRect/>
          </a:stretch>
        </p:blipFill>
        <p:spPr>
          <a:xfrm>
            <a:off x="6960821" y="634482"/>
            <a:ext cx="4697996" cy="5589036"/>
          </a:xfrm>
          <a:prstGeom prst="rect">
            <a:avLst/>
          </a:prstGeom>
        </p:spPr>
      </p:pic>
    </p:spTree>
    <p:extLst>
      <p:ext uri="{BB962C8B-B14F-4D97-AF65-F5344CB8AC3E}">
        <p14:creationId xmlns:p14="http://schemas.microsoft.com/office/powerpoint/2010/main" val="355148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33183" y="432044"/>
            <a:ext cx="11404154" cy="865186"/>
          </a:xfrm>
        </p:spPr>
        <p:txBody>
          <a:bodyPr/>
          <a:lstStyle/>
          <a:p>
            <a:r>
              <a:rPr lang="en-GB" sz="3600" dirty="0"/>
              <a:t>Data loggers</a:t>
            </a:r>
            <a:endParaRPr lang="en-GB" spc="-40" dirty="0"/>
          </a:p>
        </p:txBody>
      </p:sp>
      <p:sp>
        <p:nvSpPr>
          <p:cNvPr id="2" name="Content Placeholder 2">
            <a:extLst>
              <a:ext uri="{FF2B5EF4-FFF2-40B4-BE49-F238E27FC236}">
                <a16:creationId xmlns:a16="http://schemas.microsoft.com/office/drawing/2014/main" id="{0A6E2E4F-A59D-0422-FD71-F299B39D4B49}"/>
              </a:ext>
            </a:extLst>
          </p:cNvPr>
          <p:cNvSpPr txBox="1">
            <a:spLocks/>
          </p:cNvSpPr>
          <p:nvPr/>
        </p:nvSpPr>
        <p:spPr>
          <a:xfrm>
            <a:off x="1206408" y="1877312"/>
            <a:ext cx="9779183" cy="396930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Content Placeholder 2">
            <a:extLst>
              <a:ext uri="{FF2B5EF4-FFF2-40B4-BE49-F238E27FC236}">
                <a16:creationId xmlns:a16="http://schemas.microsoft.com/office/drawing/2014/main" id="{B80E4A0F-26ED-569F-6735-BC6DE73413BC}"/>
              </a:ext>
            </a:extLst>
          </p:cNvPr>
          <p:cNvSpPr txBox="1">
            <a:spLocks/>
          </p:cNvSpPr>
          <p:nvPr/>
        </p:nvSpPr>
        <p:spPr>
          <a:xfrm>
            <a:off x="533183" y="1669775"/>
            <a:ext cx="8816563" cy="3969306"/>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Ø"/>
            </a:pPr>
            <a:r>
              <a:rPr lang="en-GB" sz="3600" dirty="0"/>
              <a:t>Placed in the centre of the fridge</a:t>
            </a:r>
          </a:p>
          <a:p>
            <a:pPr marL="571500" indent="-571500">
              <a:buFont typeface="Wingdings" panose="05000000000000000000" pitchFamily="2" charset="2"/>
              <a:buChar char="Ø"/>
            </a:pPr>
            <a:r>
              <a:rPr lang="en-GB" sz="3600" dirty="0"/>
              <a:t>Data must be downloaded regularly and checked – best practice is </a:t>
            </a:r>
            <a:r>
              <a:rPr lang="en-GB" sz="3600" b="1" u="sng" dirty="0"/>
              <a:t>daily (at least weekly)</a:t>
            </a:r>
            <a:endParaRPr lang="en-GB" sz="3600" dirty="0"/>
          </a:p>
          <a:p>
            <a:pPr marL="571500" indent="-571500">
              <a:buFont typeface="Wingdings" panose="05000000000000000000" pitchFamily="2" charset="2"/>
              <a:buChar char="Ø"/>
            </a:pPr>
            <a:r>
              <a:rPr lang="en-GB" sz="3600" dirty="0"/>
              <a:t>Data is vital in the case of a fridge failure</a:t>
            </a:r>
          </a:p>
          <a:p>
            <a:pPr marL="571500" indent="-571500">
              <a:buFont typeface="Wingdings" panose="05000000000000000000" pitchFamily="2" charset="2"/>
              <a:buChar char="Ø"/>
            </a:pPr>
            <a:r>
              <a:rPr lang="en-GB" sz="3600" dirty="0"/>
              <a:t>Do you have data loggers in your vaccine fridges?</a:t>
            </a:r>
            <a:endParaRPr lang="en-GB" dirty="0"/>
          </a:p>
        </p:txBody>
      </p:sp>
      <p:pic>
        <p:nvPicPr>
          <p:cNvPr id="4" name="Picture 3">
            <a:extLst>
              <a:ext uri="{FF2B5EF4-FFF2-40B4-BE49-F238E27FC236}">
                <a16:creationId xmlns:a16="http://schemas.microsoft.com/office/drawing/2014/main" id="{8E4A0AB4-0142-2593-0C0C-867B2B1F6F17}"/>
              </a:ext>
            </a:extLst>
          </p:cNvPr>
          <p:cNvPicPr>
            <a:picLocks noChangeAspect="1"/>
          </p:cNvPicPr>
          <p:nvPr/>
        </p:nvPicPr>
        <p:blipFill>
          <a:blip r:embed="rId3"/>
          <a:stretch>
            <a:fillRect/>
          </a:stretch>
        </p:blipFill>
        <p:spPr>
          <a:xfrm>
            <a:off x="9589491" y="2143723"/>
            <a:ext cx="2217217" cy="2418782"/>
          </a:xfrm>
          <a:prstGeom prst="rect">
            <a:avLst/>
          </a:prstGeom>
        </p:spPr>
      </p:pic>
    </p:spTree>
    <p:extLst>
      <p:ext uri="{BB962C8B-B14F-4D97-AF65-F5344CB8AC3E}">
        <p14:creationId xmlns:p14="http://schemas.microsoft.com/office/powerpoint/2010/main" val="291608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471" y="578789"/>
            <a:ext cx="11404154" cy="865186"/>
          </a:xfrm>
        </p:spPr>
        <p:txBody>
          <a:bodyPr/>
          <a:lstStyle/>
          <a:p>
            <a:r>
              <a:rPr lang="en-GB" sz="3600" dirty="0"/>
              <a:t>Vaccine stability</a:t>
            </a:r>
            <a:endParaRPr lang="en-GB" spc="-40" dirty="0"/>
          </a:p>
        </p:txBody>
      </p:sp>
      <p:sp>
        <p:nvSpPr>
          <p:cNvPr id="2" name="Content Placeholder 2">
            <a:extLst>
              <a:ext uri="{FF2B5EF4-FFF2-40B4-BE49-F238E27FC236}">
                <a16:creationId xmlns:a16="http://schemas.microsoft.com/office/drawing/2014/main" id="{0A6E2E4F-A59D-0422-FD71-F299B39D4B49}"/>
              </a:ext>
            </a:extLst>
          </p:cNvPr>
          <p:cNvSpPr txBox="1">
            <a:spLocks/>
          </p:cNvSpPr>
          <p:nvPr/>
        </p:nvSpPr>
        <p:spPr>
          <a:xfrm>
            <a:off x="1206408" y="1877312"/>
            <a:ext cx="9779183" cy="396930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Content Placeholder 2">
            <a:extLst>
              <a:ext uri="{FF2B5EF4-FFF2-40B4-BE49-F238E27FC236}">
                <a16:creationId xmlns:a16="http://schemas.microsoft.com/office/drawing/2014/main" id="{B80E4A0F-26ED-569F-6735-BC6DE73413BC}"/>
              </a:ext>
            </a:extLst>
          </p:cNvPr>
          <p:cNvSpPr txBox="1">
            <a:spLocks/>
          </p:cNvSpPr>
          <p:nvPr/>
        </p:nvSpPr>
        <p:spPr>
          <a:xfrm>
            <a:off x="459959" y="2143723"/>
            <a:ext cx="9779183" cy="343648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Ø"/>
            </a:pPr>
            <a:endParaRPr lang="en-GB" dirty="0"/>
          </a:p>
        </p:txBody>
      </p:sp>
      <p:sp>
        <p:nvSpPr>
          <p:cNvPr id="7" name="Content Placeholder 2">
            <a:extLst>
              <a:ext uri="{FF2B5EF4-FFF2-40B4-BE49-F238E27FC236}">
                <a16:creationId xmlns:a16="http://schemas.microsoft.com/office/drawing/2014/main" id="{1432CC00-B24E-E42A-7375-56B6CA66414D}"/>
              </a:ext>
            </a:extLst>
          </p:cNvPr>
          <p:cNvSpPr txBox="1">
            <a:spLocks/>
          </p:cNvSpPr>
          <p:nvPr/>
        </p:nvSpPr>
        <p:spPr>
          <a:xfrm>
            <a:off x="1109455" y="1692585"/>
            <a:ext cx="9973088" cy="447903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400" dirty="0"/>
              <a:t>Modern vaccines are created to be stable!</a:t>
            </a:r>
          </a:p>
          <a:p>
            <a:pPr marL="342900" indent="-342900">
              <a:buFont typeface="Wingdings" panose="05000000000000000000" pitchFamily="2" charset="2"/>
              <a:buChar char="Ø"/>
            </a:pPr>
            <a:r>
              <a:rPr lang="en-GB" sz="2400" dirty="0"/>
              <a:t>Cold chain policy: do NOT discard any vaccines until after speaking with the manufacturers. </a:t>
            </a:r>
          </a:p>
          <a:p>
            <a:pPr marL="342900" indent="-342900">
              <a:buFont typeface="Wingdings" panose="05000000000000000000" pitchFamily="2" charset="2"/>
              <a:buChar char="Ø"/>
            </a:pPr>
            <a:r>
              <a:rPr lang="en-GB" sz="2400" dirty="0"/>
              <a:t>Stability data (SPS tool) demonstrates the stability of most vaccines that are used in the routine schedule. </a:t>
            </a:r>
          </a:p>
          <a:p>
            <a:pPr marL="342900" indent="-342900">
              <a:buFont typeface="Wingdings" panose="05000000000000000000" pitchFamily="2" charset="2"/>
              <a:buChar char="Ø"/>
            </a:pPr>
            <a:r>
              <a:rPr lang="en-GB" sz="2400" dirty="0"/>
              <a:t>SPS tool can be used as additional knowledge but </a:t>
            </a:r>
            <a:r>
              <a:rPr lang="en-GB" sz="2400" b="1" i="1" u="sng" dirty="0"/>
              <a:t>should not replace </a:t>
            </a:r>
            <a:r>
              <a:rPr lang="en-GB" sz="2400" dirty="0"/>
              <a:t>contacting the manufacturers. </a:t>
            </a:r>
          </a:p>
          <a:p>
            <a:pPr marL="342900" indent="-342900">
              <a:buFont typeface="Wingdings" panose="05000000000000000000" pitchFamily="2" charset="2"/>
              <a:buChar char="Ø"/>
            </a:pPr>
            <a:r>
              <a:rPr lang="en-GB" sz="2400" dirty="0"/>
              <a:t>Link: </a:t>
            </a:r>
            <a:r>
              <a:rPr lang="en-GB" sz="2400" dirty="0">
                <a:hlinkClick r:id="rId3"/>
              </a:rPr>
              <a:t>SPS Stability Tool</a:t>
            </a:r>
            <a:r>
              <a:rPr lang="en-GB" sz="2400" dirty="0"/>
              <a:t>.</a:t>
            </a:r>
            <a:endParaRPr lang="en-GB" dirty="0"/>
          </a:p>
        </p:txBody>
      </p:sp>
    </p:spTree>
    <p:extLst>
      <p:ext uri="{BB962C8B-B14F-4D97-AF65-F5344CB8AC3E}">
        <p14:creationId xmlns:p14="http://schemas.microsoft.com/office/powerpoint/2010/main" val="25399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6B05FF-532C-3A16-F8EA-C0B4B8D1AF19}"/>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3B1890C5-D530-5426-56FA-A781317E5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0E8496-5680-B12A-9241-7A4C00D2DC2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kern="1200" dirty="0">
                <a:solidFill>
                  <a:srgbClr val="FFFFFF"/>
                </a:solidFill>
                <a:latin typeface="+mj-lt"/>
                <a:ea typeface="+mj-ea"/>
                <a:cs typeface="+mj-cs"/>
              </a:rPr>
              <a:t>Infanrix </a:t>
            </a:r>
            <a:r>
              <a:rPr lang="en-US" sz="2300" kern="1200" dirty="0" err="1">
                <a:solidFill>
                  <a:srgbClr val="FFFFFF"/>
                </a:solidFill>
                <a:latin typeface="+mj-lt"/>
                <a:ea typeface="+mj-ea"/>
                <a:cs typeface="+mj-cs"/>
              </a:rPr>
              <a:t>Hexa</a:t>
            </a:r>
            <a:br>
              <a:rPr lang="en-US" sz="2300" kern="1200" dirty="0">
                <a:solidFill>
                  <a:srgbClr val="FFFFFF"/>
                </a:solidFill>
                <a:latin typeface="+mj-lt"/>
                <a:ea typeface="+mj-ea"/>
                <a:cs typeface="+mj-cs"/>
              </a:rPr>
            </a:br>
            <a:r>
              <a:rPr lang="en-US" sz="2300" kern="1200" dirty="0">
                <a:solidFill>
                  <a:srgbClr val="FFFFFF"/>
                </a:solidFill>
                <a:latin typeface="+mj-lt"/>
                <a:ea typeface="+mj-ea"/>
                <a:cs typeface="+mj-cs"/>
              </a:rPr>
              <a:t>DTaP/IPV/Hib/HepB 8, 12 &amp; 16 weeks</a:t>
            </a:r>
          </a:p>
        </p:txBody>
      </p:sp>
      <p:pic>
        <p:nvPicPr>
          <p:cNvPr id="5" name="Content Placeholder 4">
            <a:extLst>
              <a:ext uri="{FF2B5EF4-FFF2-40B4-BE49-F238E27FC236}">
                <a16:creationId xmlns:a16="http://schemas.microsoft.com/office/drawing/2014/main" id="{CCF4E9C0-5208-A743-6901-FAB791D747BA}"/>
              </a:ext>
            </a:extLst>
          </p:cNvPr>
          <p:cNvPicPr>
            <a:picLocks noGrp="1" noChangeAspect="1"/>
          </p:cNvPicPr>
          <p:nvPr>
            <p:ph idx="1"/>
          </p:nvPr>
        </p:nvPicPr>
        <p:blipFill>
          <a:blip r:embed="rId2"/>
          <a:stretch>
            <a:fillRect/>
          </a:stretch>
        </p:blipFill>
        <p:spPr>
          <a:xfrm>
            <a:off x="4527804" y="998229"/>
            <a:ext cx="7030212" cy="4692666"/>
          </a:xfrm>
          <a:prstGeom prst="rect">
            <a:avLst/>
          </a:prstGeom>
        </p:spPr>
      </p:pic>
    </p:spTree>
    <p:extLst>
      <p:ext uri="{BB962C8B-B14F-4D97-AF65-F5344CB8AC3E}">
        <p14:creationId xmlns:p14="http://schemas.microsoft.com/office/powerpoint/2010/main" val="403571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773200" y="477720"/>
            <a:ext cx="11145250" cy="865186"/>
          </a:xfrm>
        </p:spPr>
        <p:txBody>
          <a:bodyPr/>
          <a:lstStyle/>
          <a:p>
            <a:r>
              <a:rPr lang="en-GB" dirty="0"/>
              <a:t>“Housekeeping”</a:t>
            </a:r>
            <a:endParaRPr lang="en-GB" spc="-40" dirty="0"/>
          </a:p>
        </p:txBody>
      </p:sp>
      <p:sp>
        <p:nvSpPr>
          <p:cNvPr id="3" name="Content Placeholder 2">
            <a:extLst>
              <a:ext uri="{FF2B5EF4-FFF2-40B4-BE49-F238E27FC236}">
                <a16:creationId xmlns:a16="http://schemas.microsoft.com/office/drawing/2014/main" id="{2627B598-4E9F-6BA8-17FB-C477ED75AD8B}"/>
              </a:ext>
            </a:extLst>
          </p:cNvPr>
          <p:cNvSpPr>
            <a:spLocks noGrp="1"/>
          </p:cNvSpPr>
          <p:nvPr>
            <p:ph idx="1"/>
          </p:nvPr>
        </p:nvSpPr>
        <p:spPr>
          <a:xfrm>
            <a:off x="773200" y="1875310"/>
            <a:ext cx="7678687" cy="4088280"/>
          </a:xfrm>
        </p:spPr>
        <p:txBody>
          <a:bodyPr vert="horz" lIns="91440" tIns="45720" rIns="91440" bIns="45720" rtlCol="0" anchor="t">
            <a:normAutofit/>
          </a:bodyPr>
          <a:lstStyle/>
          <a:p>
            <a:pPr>
              <a:lnSpc>
                <a:spcPct val="120000"/>
              </a:lnSpc>
              <a:buAutoNum type="arabicPeriod"/>
            </a:pPr>
            <a:r>
              <a:rPr lang="en-GB" sz="2600" dirty="0"/>
              <a:t> Ask questions – please use the ‘Chat’.</a:t>
            </a:r>
          </a:p>
          <a:p>
            <a:pPr>
              <a:lnSpc>
                <a:spcPct val="120000"/>
              </a:lnSpc>
              <a:buAutoNum type="arabicPeriod"/>
            </a:pPr>
            <a:r>
              <a:rPr lang="en-GB" sz="2600" dirty="0"/>
              <a:t> Confidentiality &amp; professional etiquette. </a:t>
            </a:r>
          </a:p>
          <a:p>
            <a:pPr>
              <a:lnSpc>
                <a:spcPct val="120000"/>
              </a:lnSpc>
              <a:buFont typeface="Arial" panose="020B0604020202020204" pitchFamily="34" charset="0"/>
              <a:buAutoNum type="arabicPeriod"/>
            </a:pPr>
            <a:r>
              <a:rPr lang="en-GB" sz="2600" dirty="0"/>
              <a:t> We work from home and apologise for any unexpected interruptions</a:t>
            </a:r>
          </a:p>
          <a:p>
            <a:pPr>
              <a:lnSpc>
                <a:spcPct val="120000"/>
              </a:lnSpc>
              <a:buFont typeface="Arial" panose="020B0604020202020204" pitchFamily="34" charset="0"/>
              <a:buAutoNum type="arabicPeriod"/>
            </a:pPr>
            <a:r>
              <a:rPr lang="en-GB" sz="2600" dirty="0"/>
              <a:t> The more you interact = the more you will get from the session so please ask questions or share scenarios</a:t>
            </a:r>
          </a:p>
        </p:txBody>
      </p:sp>
      <p:pic>
        <p:nvPicPr>
          <p:cNvPr id="13" name="Picture 12" descr="A hand giving a thumbs up&#10;&#10;Description automatically generated">
            <a:extLst>
              <a:ext uri="{FF2B5EF4-FFF2-40B4-BE49-F238E27FC236}">
                <a16:creationId xmlns:a16="http://schemas.microsoft.com/office/drawing/2014/main" id="{CF23C5F6-03BD-C8BF-A815-291EA70C18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15255" y="1762431"/>
            <a:ext cx="2703545" cy="3333138"/>
          </a:xfrm>
          <a:prstGeom prst="rect">
            <a:avLst/>
          </a:prstGeom>
        </p:spPr>
      </p:pic>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56197C-4E68-8B6A-045C-410788CD68CC}"/>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0A79FACD-F152-3F11-A987-BAC232F00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10487C-D113-E1EF-2489-7CEFE4EF0EF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kern="1200" dirty="0">
                <a:solidFill>
                  <a:srgbClr val="FFFFFF"/>
                </a:solidFill>
                <a:latin typeface="+mj-lt"/>
                <a:ea typeface="+mj-ea"/>
                <a:cs typeface="+mj-cs"/>
              </a:rPr>
              <a:t>Vaxelis</a:t>
            </a:r>
            <a:br>
              <a:rPr lang="en-US" sz="2300" kern="1200" dirty="0">
                <a:solidFill>
                  <a:srgbClr val="FFFFFF"/>
                </a:solidFill>
                <a:latin typeface="+mj-lt"/>
                <a:ea typeface="+mj-ea"/>
                <a:cs typeface="+mj-cs"/>
              </a:rPr>
            </a:br>
            <a:r>
              <a:rPr lang="en-US" sz="2300" kern="1200" dirty="0">
                <a:solidFill>
                  <a:srgbClr val="FFFFFF"/>
                </a:solidFill>
                <a:latin typeface="+mj-lt"/>
                <a:ea typeface="+mj-ea"/>
                <a:cs typeface="+mj-cs"/>
              </a:rPr>
              <a:t>DTaP/IPV/Hib/HepB 8, 12 &amp; 16 weeks</a:t>
            </a:r>
          </a:p>
        </p:txBody>
      </p:sp>
      <p:pic>
        <p:nvPicPr>
          <p:cNvPr id="7" name="Picture 6">
            <a:extLst>
              <a:ext uri="{FF2B5EF4-FFF2-40B4-BE49-F238E27FC236}">
                <a16:creationId xmlns:a16="http://schemas.microsoft.com/office/drawing/2014/main" id="{CB5C056C-4061-1860-2349-5465FC51F4ED}"/>
              </a:ext>
            </a:extLst>
          </p:cNvPr>
          <p:cNvPicPr>
            <a:picLocks noChangeAspect="1"/>
          </p:cNvPicPr>
          <p:nvPr/>
        </p:nvPicPr>
        <p:blipFill>
          <a:blip r:embed="rId2"/>
          <a:stretch>
            <a:fillRect/>
          </a:stretch>
        </p:blipFill>
        <p:spPr>
          <a:xfrm>
            <a:off x="4527804" y="1967266"/>
            <a:ext cx="7012112" cy="2514929"/>
          </a:xfrm>
          <a:prstGeom prst="rect">
            <a:avLst/>
          </a:prstGeom>
        </p:spPr>
      </p:pic>
    </p:spTree>
    <p:extLst>
      <p:ext uri="{BB962C8B-B14F-4D97-AF65-F5344CB8AC3E}">
        <p14:creationId xmlns:p14="http://schemas.microsoft.com/office/powerpoint/2010/main" val="155049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205811-942D-7940-CEA2-538D5E3ED590}"/>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53E0C4AC-9E9D-73E5-C789-2D4CA8C30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C3A74C-4991-2F14-174A-E923C1BEEED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kern="1200" dirty="0">
                <a:solidFill>
                  <a:srgbClr val="FFFFFF"/>
                </a:solidFill>
                <a:latin typeface="+mj-lt"/>
                <a:ea typeface="+mj-ea"/>
                <a:cs typeface="+mj-cs"/>
              </a:rPr>
              <a:t>Shingrix</a:t>
            </a:r>
            <a:br>
              <a:rPr lang="en-US" sz="2300" kern="1200" dirty="0">
                <a:solidFill>
                  <a:srgbClr val="FFFFFF"/>
                </a:solidFill>
                <a:latin typeface="+mj-lt"/>
                <a:ea typeface="+mj-ea"/>
                <a:cs typeface="+mj-cs"/>
              </a:rPr>
            </a:br>
            <a:r>
              <a:rPr lang="en-US" sz="2300" kern="1200" dirty="0">
                <a:solidFill>
                  <a:srgbClr val="FFFFFF"/>
                </a:solidFill>
                <a:latin typeface="+mj-lt"/>
                <a:ea typeface="+mj-ea"/>
                <a:cs typeface="+mj-cs"/>
              </a:rPr>
              <a:t>Shingles</a:t>
            </a:r>
            <a:br>
              <a:rPr lang="en-US" sz="2300" dirty="0">
                <a:solidFill>
                  <a:srgbClr val="FFFFFF"/>
                </a:solidFill>
              </a:rPr>
            </a:br>
            <a:r>
              <a:rPr lang="en-US" sz="2300" kern="1200" dirty="0">
                <a:solidFill>
                  <a:srgbClr val="FFFFFF"/>
                </a:solidFill>
                <a:latin typeface="+mj-lt"/>
                <a:ea typeface="+mj-ea"/>
                <a:cs typeface="+mj-cs"/>
              </a:rPr>
              <a:t>65 years</a:t>
            </a:r>
          </a:p>
        </p:txBody>
      </p:sp>
      <p:pic>
        <p:nvPicPr>
          <p:cNvPr id="4" name="Picture 3">
            <a:extLst>
              <a:ext uri="{FF2B5EF4-FFF2-40B4-BE49-F238E27FC236}">
                <a16:creationId xmlns:a16="http://schemas.microsoft.com/office/drawing/2014/main" id="{4BF383AE-95D7-832E-4F42-6BE38FC5ED6E}"/>
              </a:ext>
            </a:extLst>
          </p:cNvPr>
          <p:cNvPicPr>
            <a:picLocks noChangeAspect="1"/>
          </p:cNvPicPr>
          <p:nvPr/>
        </p:nvPicPr>
        <p:blipFill>
          <a:blip r:embed="rId2"/>
          <a:stretch>
            <a:fillRect/>
          </a:stretch>
        </p:blipFill>
        <p:spPr>
          <a:xfrm>
            <a:off x="4363578" y="2337919"/>
            <a:ext cx="7223795" cy="1805949"/>
          </a:xfrm>
          <a:prstGeom prst="rect">
            <a:avLst/>
          </a:prstGeom>
        </p:spPr>
      </p:pic>
    </p:spTree>
    <p:extLst>
      <p:ext uri="{BB962C8B-B14F-4D97-AF65-F5344CB8AC3E}">
        <p14:creationId xmlns:p14="http://schemas.microsoft.com/office/powerpoint/2010/main" val="251014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BCE4E-C16F-E7C8-0A3B-EFFAA38868E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E0617207-22F7-DBC8-9FE4-FE99C32F7FC1}"/>
              </a:ext>
            </a:extLst>
          </p:cNvPr>
          <p:cNvSpPr>
            <a:spLocks noGrp="1"/>
          </p:cNvSpPr>
          <p:nvPr>
            <p:ph type="title"/>
          </p:nvPr>
        </p:nvSpPr>
        <p:spPr>
          <a:xfrm>
            <a:off x="551656" y="290467"/>
            <a:ext cx="11404154" cy="865186"/>
          </a:xfrm>
        </p:spPr>
        <p:txBody>
          <a:bodyPr>
            <a:normAutofit/>
          </a:bodyPr>
          <a:lstStyle/>
          <a:p>
            <a:r>
              <a:rPr lang="en-GB" dirty="0"/>
              <a:t>4. Incident reporting</a:t>
            </a:r>
            <a:endParaRPr lang="en-GB" spc="-40" dirty="0"/>
          </a:p>
        </p:txBody>
      </p:sp>
      <p:sp>
        <p:nvSpPr>
          <p:cNvPr id="2" name="Content Placeholder 2">
            <a:extLst>
              <a:ext uri="{FF2B5EF4-FFF2-40B4-BE49-F238E27FC236}">
                <a16:creationId xmlns:a16="http://schemas.microsoft.com/office/drawing/2014/main" id="{ACEC5445-93B6-8D2A-247D-5F31F59F3096}"/>
              </a:ext>
            </a:extLst>
          </p:cNvPr>
          <p:cNvSpPr txBox="1">
            <a:spLocks/>
          </p:cNvSpPr>
          <p:nvPr/>
        </p:nvSpPr>
        <p:spPr>
          <a:xfrm>
            <a:off x="1564602" y="1149786"/>
            <a:ext cx="9062796" cy="385638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b="1" i="1" u="sng" dirty="0"/>
              <a:t>All incidents need to be reported somewhere!</a:t>
            </a:r>
          </a:p>
        </p:txBody>
      </p:sp>
      <p:sp>
        <p:nvSpPr>
          <p:cNvPr id="5" name="Scroll: Horizontal 4">
            <a:extLst>
              <a:ext uri="{FF2B5EF4-FFF2-40B4-BE49-F238E27FC236}">
                <a16:creationId xmlns:a16="http://schemas.microsoft.com/office/drawing/2014/main" id="{E825E7BD-3FF7-8336-A830-F14451CDCF8F}"/>
              </a:ext>
            </a:extLst>
          </p:cNvPr>
          <p:cNvSpPr/>
          <p:nvPr/>
        </p:nvSpPr>
        <p:spPr>
          <a:xfrm>
            <a:off x="736148" y="5639513"/>
            <a:ext cx="10719704" cy="1039653"/>
          </a:xfrm>
          <a:prstGeom prst="horizontalScroll">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Errors do happen! Please contact us for support: </a:t>
            </a:r>
            <a:r>
              <a:rPr lang="en-GB" sz="2400" dirty="0">
                <a:solidFill>
                  <a:schemeClr val="tx1"/>
                </a:solidFill>
                <a:hlinkClick r:id="rId3"/>
              </a:rPr>
              <a:t>england@immsqa@nhs.net</a:t>
            </a:r>
            <a:r>
              <a:rPr lang="en-GB" sz="2400" dirty="0">
                <a:solidFill>
                  <a:schemeClr val="tx1"/>
                </a:solidFill>
              </a:rPr>
              <a:t> </a:t>
            </a:r>
          </a:p>
        </p:txBody>
      </p:sp>
      <p:graphicFrame>
        <p:nvGraphicFramePr>
          <p:cNvPr id="4" name="Table 3">
            <a:extLst>
              <a:ext uri="{FF2B5EF4-FFF2-40B4-BE49-F238E27FC236}">
                <a16:creationId xmlns:a16="http://schemas.microsoft.com/office/drawing/2014/main" id="{A9E98136-ACE5-C9DD-BA4D-1556691A2794}"/>
              </a:ext>
            </a:extLst>
          </p:cNvPr>
          <p:cNvGraphicFramePr>
            <a:graphicFrameLocks noGrp="1"/>
          </p:cNvGraphicFramePr>
          <p:nvPr>
            <p:extLst>
              <p:ext uri="{D42A27DB-BD31-4B8C-83A1-F6EECF244321}">
                <p14:modId xmlns:p14="http://schemas.microsoft.com/office/powerpoint/2010/main" val="9191646"/>
              </p:ext>
            </p:extLst>
          </p:nvPr>
        </p:nvGraphicFramePr>
        <p:xfrm>
          <a:off x="1116175" y="1801191"/>
          <a:ext cx="9959650" cy="3712611"/>
        </p:xfrm>
        <a:graphic>
          <a:graphicData uri="http://schemas.openxmlformats.org/drawingml/2006/table">
            <a:tbl>
              <a:tblPr firstRow="1" bandRow="1">
                <a:tableStyleId>{5C22544A-7EE6-4342-B048-85BDC9FD1C3A}</a:tableStyleId>
              </a:tblPr>
              <a:tblGrid>
                <a:gridCol w="1991930">
                  <a:extLst>
                    <a:ext uri="{9D8B030D-6E8A-4147-A177-3AD203B41FA5}">
                      <a16:colId xmlns:a16="http://schemas.microsoft.com/office/drawing/2014/main" val="647761379"/>
                    </a:ext>
                  </a:extLst>
                </a:gridCol>
                <a:gridCol w="1991930">
                  <a:extLst>
                    <a:ext uri="{9D8B030D-6E8A-4147-A177-3AD203B41FA5}">
                      <a16:colId xmlns:a16="http://schemas.microsoft.com/office/drawing/2014/main" val="3758839237"/>
                    </a:ext>
                  </a:extLst>
                </a:gridCol>
                <a:gridCol w="1991930">
                  <a:extLst>
                    <a:ext uri="{9D8B030D-6E8A-4147-A177-3AD203B41FA5}">
                      <a16:colId xmlns:a16="http://schemas.microsoft.com/office/drawing/2014/main" val="2750567209"/>
                    </a:ext>
                  </a:extLst>
                </a:gridCol>
                <a:gridCol w="1991930">
                  <a:extLst>
                    <a:ext uri="{9D8B030D-6E8A-4147-A177-3AD203B41FA5}">
                      <a16:colId xmlns:a16="http://schemas.microsoft.com/office/drawing/2014/main" val="464033549"/>
                    </a:ext>
                  </a:extLst>
                </a:gridCol>
                <a:gridCol w="1991930">
                  <a:extLst>
                    <a:ext uri="{9D8B030D-6E8A-4147-A177-3AD203B41FA5}">
                      <a16:colId xmlns:a16="http://schemas.microsoft.com/office/drawing/2014/main" val="2358715181"/>
                    </a:ext>
                  </a:extLst>
                </a:gridCol>
              </a:tblGrid>
              <a:tr h="1121811">
                <a:tc>
                  <a:txBody>
                    <a:bodyPr/>
                    <a:lstStyle/>
                    <a:p>
                      <a:r>
                        <a:rPr lang="en-GB" dirty="0"/>
                        <a:t>Type</a:t>
                      </a:r>
                    </a:p>
                  </a:txBody>
                  <a:tcPr/>
                </a:tc>
                <a:tc>
                  <a:txBody>
                    <a:bodyPr/>
                    <a:lstStyle/>
                    <a:p>
                      <a:pPr algn="ctr"/>
                      <a:r>
                        <a:rPr lang="en-GB" dirty="0"/>
                        <a:t>Manufacturers</a:t>
                      </a:r>
                    </a:p>
                  </a:txBody>
                  <a:tcPr/>
                </a:tc>
                <a:tc>
                  <a:txBody>
                    <a:bodyPr/>
                    <a:lstStyle/>
                    <a:p>
                      <a:pPr algn="ctr"/>
                      <a:r>
                        <a:rPr lang="en-GB" dirty="0"/>
                        <a:t>Screening &amp; Immunisation Team</a:t>
                      </a:r>
                    </a:p>
                  </a:txBody>
                  <a:tcPr/>
                </a:tc>
                <a:tc>
                  <a:txBody>
                    <a:bodyPr/>
                    <a:lstStyle/>
                    <a:p>
                      <a:pPr algn="ctr"/>
                      <a:r>
                        <a:rPr lang="en-GB" dirty="0"/>
                        <a:t>ImmForm</a:t>
                      </a:r>
                    </a:p>
                  </a:txBody>
                  <a:tcPr/>
                </a:tc>
                <a:tc>
                  <a:txBody>
                    <a:bodyPr/>
                    <a:lstStyle/>
                    <a:p>
                      <a:pPr algn="ctr"/>
                      <a:r>
                        <a:rPr lang="en-GB" dirty="0"/>
                        <a:t>Within the practice</a:t>
                      </a:r>
                    </a:p>
                  </a:txBody>
                  <a:tcPr/>
                </a:tc>
                <a:extLst>
                  <a:ext uri="{0D108BD9-81ED-4DB2-BD59-A6C34878D82A}">
                    <a16:rowId xmlns:a16="http://schemas.microsoft.com/office/drawing/2014/main" val="2235474656"/>
                  </a:ext>
                </a:extLst>
              </a:tr>
              <a:tr h="454956">
                <a:tc>
                  <a:txBody>
                    <a:bodyPr/>
                    <a:lstStyle/>
                    <a:p>
                      <a:r>
                        <a:rPr lang="en-GB" dirty="0"/>
                        <a:t>Immunisation incident, i.e. administration</a:t>
                      </a:r>
                    </a:p>
                  </a:txBody>
                  <a:tcPr/>
                </a:tc>
                <a:tc>
                  <a:txBody>
                    <a:bodyPr/>
                    <a:lstStyle/>
                    <a:p>
                      <a:pPr algn="ctr"/>
                      <a:r>
                        <a:rPr lang="en-GB" sz="4000" dirty="0">
                          <a:solidFill>
                            <a:srgbClr val="00B050"/>
                          </a:solidFill>
                          <a:sym typeface="Wingdings" panose="05000000000000000000" pitchFamily="2" charset="2"/>
                        </a:rPr>
                        <a:t>*</a:t>
                      </a:r>
                      <a:endParaRPr lang="en-GB" sz="4000"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tc>
                <a:tc>
                  <a:txBody>
                    <a:bodyPr/>
                    <a:lstStyle/>
                    <a:p>
                      <a:pPr algn="ctr"/>
                      <a:r>
                        <a:rPr lang="en-GB" sz="4000" dirty="0">
                          <a:solidFill>
                            <a:srgbClr val="FF0000"/>
                          </a:solidFill>
                          <a:sym typeface="Wingdings" panose="05000000000000000000" pitchFamily="2" charset="2"/>
                        </a:rPr>
                        <a:t></a:t>
                      </a:r>
                      <a:endParaRPr lang="en-GB" sz="40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tc>
                <a:extLst>
                  <a:ext uri="{0D108BD9-81ED-4DB2-BD59-A6C34878D82A}">
                    <a16:rowId xmlns:a16="http://schemas.microsoft.com/office/drawing/2014/main" val="1209652648"/>
                  </a:ext>
                </a:extLst>
              </a:tr>
              <a:tr h="454956">
                <a:tc>
                  <a:txBody>
                    <a:bodyPr/>
                    <a:lstStyle/>
                    <a:p>
                      <a:r>
                        <a:rPr lang="en-GB" dirty="0"/>
                        <a:t>Cold chain breach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tc>
                <a:extLst>
                  <a:ext uri="{0D108BD9-81ED-4DB2-BD59-A6C34878D82A}">
                    <a16:rowId xmlns:a16="http://schemas.microsoft.com/office/drawing/2014/main" val="2058920390"/>
                  </a:ext>
                </a:extLst>
              </a:tr>
              <a:tr h="454956">
                <a:tc>
                  <a:txBody>
                    <a:bodyPr/>
                    <a:lstStyle/>
                    <a:p>
                      <a:r>
                        <a:rPr lang="en-GB" dirty="0"/>
                        <a:t>Expired stock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FF0000"/>
                          </a:solidFill>
                          <a:sym typeface="Wingdings" panose="05000000000000000000" pitchFamily="2" charset="2"/>
                        </a:rPr>
                        <a:t>*</a:t>
                      </a:r>
                      <a:endParaRPr lang="en-GB" sz="40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FF0000"/>
                          </a:solidFill>
                          <a:sym typeface="Wingdings" panose="05000000000000000000" pitchFamily="2" charset="2"/>
                        </a:rPr>
                        <a:t>*</a:t>
                      </a:r>
                      <a:endParaRPr lang="en-GB" sz="4000" dirty="0">
                        <a:solidFill>
                          <a:srgbClr val="00B050"/>
                        </a:solidFill>
                      </a:endParaRPr>
                    </a:p>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p>
                      <a:endParaRPr lang="en-GB" dirty="0"/>
                    </a:p>
                  </a:txBody>
                  <a:tcPr/>
                </a:tc>
                <a:extLst>
                  <a:ext uri="{0D108BD9-81ED-4DB2-BD59-A6C34878D82A}">
                    <a16:rowId xmlns:a16="http://schemas.microsoft.com/office/drawing/2014/main" val="4276126050"/>
                  </a:ext>
                </a:extLst>
              </a:tr>
            </a:tbl>
          </a:graphicData>
        </a:graphic>
      </p:graphicFrame>
    </p:spTree>
    <p:extLst>
      <p:ext uri="{BB962C8B-B14F-4D97-AF65-F5344CB8AC3E}">
        <p14:creationId xmlns:p14="http://schemas.microsoft.com/office/powerpoint/2010/main" val="371013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B0280-E166-B6CE-5AA3-DC881A9A83B4}"/>
              </a:ext>
            </a:extLst>
          </p:cNvPr>
          <p:cNvSpPr>
            <a:spLocks noGrp="1"/>
          </p:cNvSpPr>
          <p:nvPr>
            <p:ph idx="1"/>
          </p:nvPr>
        </p:nvSpPr>
        <p:spPr>
          <a:xfrm>
            <a:off x="590077" y="1487060"/>
            <a:ext cx="11088000" cy="4628817"/>
          </a:xfrm>
        </p:spPr>
        <p:txBody>
          <a:bodyPr>
            <a:normAutofit fontScale="85000" lnSpcReduction="10000"/>
          </a:bodyPr>
          <a:lstStyle/>
          <a:p>
            <a:pPr marL="342900" indent="-342900">
              <a:buFont typeface="Wingdings" panose="05000000000000000000" pitchFamily="2" charset="2"/>
              <a:buChar char="Ø"/>
            </a:pPr>
            <a:r>
              <a:rPr lang="en-GB" sz="3000" dirty="0"/>
              <a:t>If there has been an immunisation-related incident in your practice, contact the Screening &amp; Immunisation Team (SIT) within NHS England for support and guidance: </a:t>
            </a:r>
            <a:r>
              <a:rPr lang="en-GB" sz="3000" dirty="0">
                <a:hlinkClick r:id="rId2"/>
              </a:rPr>
              <a:t>england.immsqa@nhs.net</a:t>
            </a:r>
            <a:endParaRPr lang="en-GB" sz="3000" dirty="0"/>
          </a:p>
          <a:p>
            <a:pPr marL="342900" indent="-342900">
              <a:buFont typeface="Wingdings" panose="05000000000000000000" pitchFamily="2" charset="2"/>
              <a:buChar char="Ø"/>
            </a:pPr>
            <a:r>
              <a:rPr lang="en-GB" sz="3000" dirty="0"/>
              <a:t>Links to all resources, i.e. cold chain policy, toolkit, national guidance, etc. can be found here: </a:t>
            </a:r>
            <a:r>
              <a:rPr lang="en-GB" sz="3000" dirty="0">
                <a:hlinkClick r:id="rId3"/>
              </a:rPr>
              <a:t>NHSE Vaccine and Cold Chain Incident Management</a:t>
            </a:r>
            <a:endParaRPr lang="en-GB" sz="3000" dirty="0"/>
          </a:p>
          <a:p>
            <a:pPr marL="342900" indent="-342900">
              <a:buFont typeface="Wingdings" panose="05000000000000000000" pitchFamily="2" charset="2"/>
              <a:buChar char="Ø"/>
            </a:pPr>
            <a:r>
              <a:rPr lang="en-GB" sz="3000" dirty="0"/>
              <a:t>Incident reporting form can be found here: </a:t>
            </a:r>
            <a:r>
              <a:rPr lang="en-GB" sz="3000" dirty="0">
                <a:hlinkClick r:id="rId4"/>
              </a:rPr>
              <a:t>NHSE Incident Form</a:t>
            </a:r>
            <a:endParaRPr lang="en-GB" sz="3000" dirty="0"/>
          </a:p>
          <a:p>
            <a:pPr marL="342900" indent="-342900">
              <a:buFont typeface="Wingdings" panose="05000000000000000000" pitchFamily="2" charset="2"/>
              <a:buChar char="Ø"/>
            </a:pPr>
            <a:r>
              <a:rPr lang="en-GB" sz="3000" dirty="0"/>
              <a:t>When appropriate to do so, please complete an incident form and send to either </a:t>
            </a:r>
            <a:r>
              <a:rPr lang="en-GB" sz="3000" dirty="0">
                <a:hlinkClick r:id="rId2"/>
              </a:rPr>
              <a:t>england.immsqa@nhs.net</a:t>
            </a:r>
            <a:r>
              <a:rPr lang="en-GB" sz="3000" dirty="0"/>
              <a:t> (SIT direct team inbox) or to our Regional Vaccination Operational Centre (RVOC): </a:t>
            </a:r>
            <a:r>
              <a:rPr lang="en-GB" sz="3000" dirty="0">
                <a:hlinkClick r:id="rId5"/>
              </a:rPr>
              <a:t>england.eoe-vacprg@nhs.net</a:t>
            </a:r>
            <a:r>
              <a:rPr lang="en-GB" sz="3000" dirty="0"/>
              <a:t> </a:t>
            </a:r>
          </a:p>
          <a:p>
            <a:pPr marL="342900" indent="-342900">
              <a:buFont typeface="Wingdings" panose="05000000000000000000" pitchFamily="2" charset="2"/>
              <a:buChar char="Ø"/>
            </a:pPr>
            <a:r>
              <a:rPr lang="en-GB" sz="3000" dirty="0"/>
              <a:t>Please ensure that you are available to answer any requests for further information or outcome(s), or copy a colleague</a:t>
            </a:r>
          </a:p>
          <a:p>
            <a:endParaRPr lang="en-GB" dirty="0"/>
          </a:p>
        </p:txBody>
      </p:sp>
      <p:sp>
        <p:nvSpPr>
          <p:cNvPr id="4" name="Title 3">
            <a:extLst>
              <a:ext uri="{FF2B5EF4-FFF2-40B4-BE49-F238E27FC236}">
                <a16:creationId xmlns:a16="http://schemas.microsoft.com/office/drawing/2014/main" id="{40E1635D-DC1B-83C7-E120-B93C2BF7FC77}"/>
              </a:ext>
            </a:extLst>
          </p:cNvPr>
          <p:cNvSpPr>
            <a:spLocks noGrp="1"/>
          </p:cNvSpPr>
          <p:nvPr>
            <p:ph type="title"/>
          </p:nvPr>
        </p:nvSpPr>
        <p:spPr/>
        <p:txBody>
          <a:bodyPr/>
          <a:lstStyle/>
          <a:p>
            <a:r>
              <a:rPr lang="en-GB" dirty="0"/>
              <a:t>How to report</a:t>
            </a:r>
          </a:p>
        </p:txBody>
      </p:sp>
    </p:spTree>
    <p:extLst>
      <p:ext uri="{BB962C8B-B14F-4D97-AF65-F5344CB8AC3E}">
        <p14:creationId xmlns:p14="http://schemas.microsoft.com/office/powerpoint/2010/main" val="13727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C847-A3DC-B2B1-B144-5929582B912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05450-03AE-9E00-BB3D-1956459A33BB}"/>
              </a:ext>
            </a:extLst>
          </p:cNvPr>
          <p:cNvSpPr>
            <a:spLocks noGrp="1"/>
          </p:cNvSpPr>
          <p:nvPr>
            <p:ph idx="1"/>
          </p:nvPr>
        </p:nvSpPr>
        <p:spPr>
          <a:xfrm>
            <a:off x="552000" y="1643270"/>
            <a:ext cx="11088000" cy="3703982"/>
          </a:xfrm>
        </p:spPr>
        <p:txBody>
          <a:bodyPr>
            <a:normAutofit fontScale="85000" lnSpcReduction="10000"/>
          </a:bodyPr>
          <a:lstStyle/>
          <a:p>
            <a:r>
              <a:rPr lang="en-GB" sz="3200" dirty="0"/>
              <a:t>How to prevent incidents? </a:t>
            </a:r>
          </a:p>
          <a:p>
            <a:pPr marL="1028700" lvl="1" indent="-342900">
              <a:buFont typeface="Wingdings" panose="05000000000000000000" pitchFamily="2" charset="2"/>
              <a:buChar char="Ø"/>
            </a:pPr>
            <a:r>
              <a:rPr lang="en-GB" sz="3200" dirty="0"/>
              <a:t>Ensure enough clinic time to minimise risk of errors</a:t>
            </a:r>
          </a:p>
          <a:p>
            <a:pPr marL="1028700" lvl="1" indent="-342900">
              <a:buFont typeface="Wingdings" panose="05000000000000000000" pitchFamily="2" charset="2"/>
              <a:buChar char="Ø"/>
            </a:pPr>
            <a:r>
              <a:rPr lang="en-GB" sz="3200" dirty="0"/>
              <a:t>Awareness of admin and reception staff – booking into correct clinic space (with correct interval!)</a:t>
            </a:r>
          </a:p>
          <a:p>
            <a:pPr marL="1028700" lvl="1" indent="-342900">
              <a:buFont typeface="Wingdings" panose="05000000000000000000" pitchFamily="2" charset="2"/>
              <a:buChar char="Ø"/>
            </a:pPr>
            <a:r>
              <a:rPr lang="en-GB" sz="3200" dirty="0"/>
              <a:t>Check you have the right patient</a:t>
            </a:r>
          </a:p>
          <a:p>
            <a:pPr marL="1028700" lvl="1" indent="-342900">
              <a:buFont typeface="Wingdings" panose="05000000000000000000" pitchFamily="2" charset="2"/>
              <a:buChar char="Ø"/>
            </a:pPr>
            <a:r>
              <a:rPr lang="en-GB" sz="3200" dirty="0"/>
              <a:t>Double check – what has the patient come for? Check the record (what have they already had? Is this immunisation due?)</a:t>
            </a:r>
          </a:p>
          <a:p>
            <a:pPr marL="1028700" lvl="1" indent="-342900">
              <a:buFont typeface="Wingdings" panose="05000000000000000000" pitchFamily="2" charset="2"/>
              <a:buChar char="Ø"/>
            </a:pPr>
            <a:r>
              <a:rPr lang="en-GB" sz="3200" dirty="0"/>
              <a:t>Check you have the right vaccine (check condition, expiry date, any preparation required, that it has been stored correctly)</a:t>
            </a:r>
          </a:p>
          <a:p>
            <a:pPr lvl="1" indent="0">
              <a:buNone/>
            </a:pPr>
            <a:endParaRPr lang="en-GB" sz="3200" dirty="0"/>
          </a:p>
          <a:p>
            <a:pPr lvl="1" indent="0">
              <a:buNone/>
            </a:pPr>
            <a:endParaRPr lang="en-GB" dirty="0"/>
          </a:p>
          <a:p>
            <a:pPr lvl="1" indent="0">
              <a:buNone/>
            </a:pPr>
            <a:endParaRPr lang="en-GB" dirty="0"/>
          </a:p>
          <a:p>
            <a:pPr marL="342900" indent="-342900">
              <a:buFont typeface="Arial" panose="020B0604020202020204" pitchFamily="34" charset="0"/>
              <a:buChar char="•"/>
            </a:pPr>
            <a:endParaRPr lang="en-GB" dirty="0"/>
          </a:p>
          <a:p>
            <a:endParaRPr lang="en-GB" dirty="0"/>
          </a:p>
        </p:txBody>
      </p:sp>
      <p:sp>
        <p:nvSpPr>
          <p:cNvPr id="4" name="Title 3">
            <a:extLst>
              <a:ext uri="{FF2B5EF4-FFF2-40B4-BE49-F238E27FC236}">
                <a16:creationId xmlns:a16="http://schemas.microsoft.com/office/drawing/2014/main" id="{48B1FE17-08D3-3242-5722-0A776824BBD1}"/>
              </a:ext>
            </a:extLst>
          </p:cNvPr>
          <p:cNvSpPr>
            <a:spLocks noGrp="1"/>
          </p:cNvSpPr>
          <p:nvPr>
            <p:ph type="title"/>
          </p:nvPr>
        </p:nvSpPr>
        <p:spPr/>
        <p:txBody>
          <a:bodyPr/>
          <a:lstStyle/>
          <a:p>
            <a:r>
              <a:rPr lang="en-GB" dirty="0"/>
              <a:t>Reducing incidents</a:t>
            </a:r>
          </a:p>
        </p:txBody>
      </p:sp>
    </p:spTree>
    <p:extLst>
      <p:ext uri="{BB962C8B-B14F-4D97-AF65-F5344CB8AC3E}">
        <p14:creationId xmlns:p14="http://schemas.microsoft.com/office/powerpoint/2010/main" val="35219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1C52F-041C-D236-4A4A-165D01C26EB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A28C4-8522-FC9C-8C70-7A7CBB9C1ABE}"/>
              </a:ext>
            </a:extLst>
          </p:cNvPr>
          <p:cNvSpPr>
            <a:spLocks noGrp="1"/>
          </p:cNvSpPr>
          <p:nvPr>
            <p:ph idx="1"/>
          </p:nvPr>
        </p:nvSpPr>
        <p:spPr>
          <a:xfrm>
            <a:off x="552000" y="1477618"/>
            <a:ext cx="11088000" cy="4638260"/>
          </a:xfrm>
        </p:spPr>
        <p:txBody>
          <a:bodyPr>
            <a:normAutofit fontScale="85000" lnSpcReduction="20000"/>
          </a:bodyPr>
          <a:lstStyle/>
          <a:p>
            <a:r>
              <a:rPr lang="en-GB" sz="3400" dirty="0"/>
              <a:t>8 R’s</a:t>
            </a:r>
          </a:p>
          <a:p>
            <a:pPr marL="457200" indent="-457200">
              <a:buFont typeface="Wingdings" panose="05000000000000000000" pitchFamily="2" charset="2"/>
              <a:buChar char="ü"/>
            </a:pPr>
            <a:r>
              <a:rPr lang="en-GB" sz="3400" dirty="0"/>
              <a:t>Right patient </a:t>
            </a:r>
            <a:r>
              <a:rPr lang="en-GB" sz="3600" dirty="0">
                <a:solidFill>
                  <a:srgbClr val="00B050"/>
                </a:solidFill>
                <a:sym typeface="Wingdings" panose="05000000000000000000" pitchFamily="2" charset="2"/>
              </a:rPr>
              <a:t></a:t>
            </a:r>
            <a:endParaRPr lang="en-GB" sz="3400" dirty="0"/>
          </a:p>
          <a:p>
            <a:pPr marL="457200" indent="-457200">
              <a:buFont typeface="Wingdings" panose="05000000000000000000" pitchFamily="2" charset="2"/>
              <a:buChar char="ü"/>
            </a:pPr>
            <a:r>
              <a:rPr lang="en-GB" sz="3400" dirty="0"/>
              <a:t>Right vaccine (and diluent where applicable) </a:t>
            </a:r>
            <a:r>
              <a:rPr lang="en-GB" sz="3600" dirty="0">
                <a:solidFill>
                  <a:srgbClr val="00B050"/>
                </a:solidFill>
                <a:sym typeface="Wingdings" panose="05000000000000000000" pitchFamily="2" charset="2"/>
              </a:rPr>
              <a:t></a:t>
            </a:r>
            <a:endParaRPr lang="en-GB" sz="3400" dirty="0"/>
          </a:p>
          <a:p>
            <a:pPr marL="457200" indent="-457200">
              <a:buFont typeface="Wingdings" panose="05000000000000000000" pitchFamily="2" charset="2"/>
              <a:buChar char="ü"/>
            </a:pPr>
            <a:r>
              <a:rPr lang="en-GB" sz="3400" dirty="0"/>
              <a:t>Right to give (no contraindications, and consent) </a:t>
            </a:r>
            <a:r>
              <a:rPr lang="en-GB" sz="3600" dirty="0">
                <a:solidFill>
                  <a:srgbClr val="00B050"/>
                </a:solidFill>
                <a:sym typeface="Wingdings" panose="05000000000000000000" pitchFamily="2" charset="2"/>
              </a:rPr>
              <a:t></a:t>
            </a:r>
            <a:endParaRPr lang="en-GB" sz="3400" dirty="0"/>
          </a:p>
          <a:p>
            <a:pPr marL="457200" indent="-457200">
              <a:buFont typeface="Wingdings" panose="05000000000000000000" pitchFamily="2" charset="2"/>
              <a:buChar char="ü"/>
            </a:pPr>
            <a:r>
              <a:rPr lang="en-GB" sz="3400" dirty="0"/>
              <a:t>Right time (age, interval, expiry date of vaccine) </a:t>
            </a:r>
            <a:r>
              <a:rPr lang="en-GB" sz="3600" dirty="0">
                <a:solidFill>
                  <a:srgbClr val="00B050"/>
                </a:solidFill>
                <a:sym typeface="Wingdings" panose="05000000000000000000" pitchFamily="2" charset="2"/>
              </a:rPr>
              <a:t></a:t>
            </a:r>
            <a:endParaRPr lang="en-GB" sz="3400" dirty="0"/>
          </a:p>
          <a:p>
            <a:pPr marL="457200" indent="-457200">
              <a:buFont typeface="Wingdings" panose="05000000000000000000" pitchFamily="2" charset="2"/>
              <a:buChar char="ü"/>
            </a:pPr>
            <a:r>
              <a:rPr lang="en-GB" sz="3400" dirty="0"/>
              <a:t>Right dose </a:t>
            </a:r>
            <a:r>
              <a:rPr lang="en-GB" sz="3600" dirty="0">
                <a:solidFill>
                  <a:srgbClr val="00B050"/>
                </a:solidFill>
                <a:sym typeface="Wingdings" panose="05000000000000000000" pitchFamily="2" charset="2"/>
              </a:rPr>
              <a:t></a:t>
            </a:r>
            <a:endParaRPr lang="en-GB" sz="3400" dirty="0"/>
          </a:p>
          <a:p>
            <a:pPr marL="457200" indent="-457200">
              <a:buFont typeface="Wingdings" panose="05000000000000000000" pitchFamily="2" charset="2"/>
              <a:buChar char="ü"/>
            </a:pPr>
            <a:r>
              <a:rPr lang="en-GB" sz="3400" dirty="0"/>
              <a:t>Right route (check needle gauge, length and technique) </a:t>
            </a:r>
            <a:r>
              <a:rPr lang="en-GB" sz="3600" dirty="0">
                <a:solidFill>
                  <a:srgbClr val="00B050"/>
                </a:solidFill>
                <a:sym typeface="Wingdings" panose="05000000000000000000" pitchFamily="2" charset="2"/>
              </a:rPr>
              <a:t></a:t>
            </a:r>
            <a:endParaRPr lang="en-GB" sz="3400" dirty="0"/>
          </a:p>
          <a:p>
            <a:pPr marL="457200" indent="-457200">
              <a:buFont typeface="Wingdings" panose="05000000000000000000" pitchFamily="2" charset="2"/>
              <a:buChar char="ü"/>
            </a:pPr>
            <a:r>
              <a:rPr lang="en-GB" sz="3400" dirty="0"/>
              <a:t>Right site </a:t>
            </a:r>
            <a:r>
              <a:rPr lang="en-GB" sz="3600" dirty="0">
                <a:solidFill>
                  <a:srgbClr val="00B050"/>
                </a:solidFill>
                <a:sym typeface="Wingdings" panose="05000000000000000000" pitchFamily="2" charset="2"/>
              </a:rPr>
              <a:t></a:t>
            </a:r>
            <a:endParaRPr lang="en-GB" sz="3400" dirty="0"/>
          </a:p>
          <a:p>
            <a:pPr marL="457200" indent="-457200">
              <a:buFont typeface="Wingdings" panose="05000000000000000000" pitchFamily="2" charset="2"/>
              <a:buChar char="ü"/>
            </a:pPr>
            <a:r>
              <a:rPr lang="en-GB" sz="3400" dirty="0"/>
              <a:t>Right documentation (what patient has already had / needs and any contraindications) </a:t>
            </a:r>
            <a:r>
              <a:rPr lang="en-GB" sz="3600" dirty="0">
                <a:solidFill>
                  <a:srgbClr val="00B050"/>
                </a:solidFill>
                <a:sym typeface="Wingdings" panose="05000000000000000000" pitchFamily="2" charset="2"/>
              </a:rPr>
              <a:t></a:t>
            </a:r>
            <a:endParaRPr lang="en-GB" sz="3400" dirty="0"/>
          </a:p>
          <a:p>
            <a:pPr lvl="1" indent="0">
              <a:buNone/>
            </a:pPr>
            <a:endParaRPr lang="en-GB" dirty="0"/>
          </a:p>
          <a:p>
            <a:pPr lvl="1" indent="0">
              <a:buNone/>
            </a:pPr>
            <a:endParaRPr lang="en-GB" dirty="0"/>
          </a:p>
          <a:p>
            <a:pPr marL="342900" indent="-342900">
              <a:buFont typeface="Arial" panose="020B0604020202020204" pitchFamily="34" charset="0"/>
              <a:buChar char="•"/>
            </a:pPr>
            <a:endParaRPr lang="en-GB" dirty="0"/>
          </a:p>
          <a:p>
            <a:endParaRPr lang="en-GB" dirty="0"/>
          </a:p>
        </p:txBody>
      </p:sp>
      <p:sp>
        <p:nvSpPr>
          <p:cNvPr id="4" name="Title 3">
            <a:extLst>
              <a:ext uri="{FF2B5EF4-FFF2-40B4-BE49-F238E27FC236}">
                <a16:creationId xmlns:a16="http://schemas.microsoft.com/office/drawing/2014/main" id="{834FADFF-5B86-722E-753B-C57904E61C7D}"/>
              </a:ext>
            </a:extLst>
          </p:cNvPr>
          <p:cNvSpPr>
            <a:spLocks noGrp="1"/>
          </p:cNvSpPr>
          <p:nvPr>
            <p:ph type="title"/>
          </p:nvPr>
        </p:nvSpPr>
        <p:spPr/>
        <p:txBody>
          <a:bodyPr/>
          <a:lstStyle/>
          <a:p>
            <a:r>
              <a:rPr lang="en-GB" dirty="0"/>
              <a:t>Reducing incidents</a:t>
            </a:r>
          </a:p>
        </p:txBody>
      </p:sp>
    </p:spTree>
    <p:extLst>
      <p:ext uri="{BB962C8B-B14F-4D97-AF65-F5344CB8AC3E}">
        <p14:creationId xmlns:p14="http://schemas.microsoft.com/office/powerpoint/2010/main" val="318684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D8E2FB-BE84-F2D6-168C-D82EB54E2736}"/>
              </a:ext>
            </a:extLst>
          </p:cNvPr>
          <p:cNvPicPr>
            <a:picLocks noChangeAspect="1"/>
          </p:cNvPicPr>
          <p:nvPr/>
        </p:nvPicPr>
        <p:blipFill>
          <a:blip r:embed="rId2"/>
          <a:stretch>
            <a:fillRect/>
          </a:stretch>
        </p:blipFill>
        <p:spPr>
          <a:xfrm>
            <a:off x="710320" y="336801"/>
            <a:ext cx="8386768" cy="5903843"/>
          </a:xfrm>
          <a:prstGeom prst="rect">
            <a:avLst/>
          </a:prstGeom>
        </p:spPr>
      </p:pic>
      <p:sp>
        <p:nvSpPr>
          <p:cNvPr id="7" name="TextBox 6">
            <a:extLst>
              <a:ext uri="{FF2B5EF4-FFF2-40B4-BE49-F238E27FC236}">
                <a16:creationId xmlns:a16="http://schemas.microsoft.com/office/drawing/2014/main" id="{0A0F116A-95F4-D40C-51AB-0DE0DB4BEAA1}"/>
              </a:ext>
            </a:extLst>
          </p:cNvPr>
          <p:cNvSpPr txBox="1"/>
          <p:nvPr/>
        </p:nvSpPr>
        <p:spPr>
          <a:xfrm>
            <a:off x="321233" y="6313796"/>
            <a:ext cx="7825408" cy="369332"/>
          </a:xfrm>
          <a:prstGeom prst="rect">
            <a:avLst/>
          </a:prstGeom>
          <a:noFill/>
        </p:spPr>
        <p:txBody>
          <a:bodyPr wrap="square" rtlCol="0">
            <a:spAutoFit/>
          </a:bodyPr>
          <a:lstStyle/>
          <a:p>
            <a:r>
              <a:rPr lang="en-GB" dirty="0"/>
              <a:t>RCN best practice guidelines: </a:t>
            </a:r>
            <a:r>
              <a:rPr lang="en-GB" dirty="0">
                <a:hlinkClick r:id="rId3"/>
              </a:rPr>
              <a:t>009-860.pdf</a:t>
            </a:r>
            <a:endParaRPr lang="en-GB" dirty="0"/>
          </a:p>
        </p:txBody>
      </p:sp>
      <p:sp>
        <p:nvSpPr>
          <p:cNvPr id="2" name="Star: 5 Points 1">
            <a:extLst>
              <a:ext uri="{FF2B5EF4-FFF2-40B4-BE49-F238E27FC236}">
                <a16:creationId xmlns:a16="http://schemas.microsoft.com/office/drawing/2014/main" id="{1D2BC01A-1E58-1D6F-8381-E06B17972940}"/>
              </a:ext>
            </a:extLst>
          </p:cNvPr>
          <p:cNvSpPr/>
          <p:nvPr/>
        </p:nvSpPr>
        <p:spPr>
          <a:xfrm>
            <a:off x="9290304" y="1325880"/>
            <a:ext cx="2682240" cy="245059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8 R’s!</a:t>
            </a:r>
          </a:p>
        </p:txBody>
      </p:sp>
      <p:sp>
        <p:nvSpPr>
          <p:cNvPr id="5" name="Arrow: Curved Left 4">
            <a:extLst>
              <a:ext uri="{FF2B5EF4-FFF2-40B4-BE49-F238E27FC236}">
                <a16:creationId xmlns:a16="http://schemas.microsoft.com/office/drawing/2014/main" id="{1DC854EC-AF15-366A-0F58-71D08A2022F5}"/>
              </a:ext>
            </a:extLst>
          </p:cNvPr>
          <p:cNvSpPr/>
          <p:nvPr/>
        </p:nvSpPr>
        <p:spPr>
          <a:xfrm rot="2613300">
            <a:off x="9724018" y="3490409"/>
            <a:ext cx="1108224" cy="232777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9590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0E112A-8EE1-E7A6-7CFD-34A6872FF377}"/>
              </a:ext>
            </a:extLst>
          </p:cNvPr>
          <p:cNvPicPr>
            <a:picLocks noChangeAspect="1"/>
          </p:cNvPicPr>
          <p:nvPr/>
        </p:nvPicPr>
        <p:blipFill>
          <a:blip r:embed="rId2"/>
          <a:stretch>
            <a:fillRect/>
          </a:stretch>
        </p:blipFill>
        <p:spPr>
          <a:xfrm>
            <a:off x="1721298" y="426983"/>
            <a:ext cx="8749403" cy="6178617"/>
          </a:xfrm>
          <a:prstGeom prst="rect">
            <a:avLst/>
          </a:prstGeom>
        </p:spPr>
      </p:pic>
    </p:spTree>
    <p:extLst>
      <p:ext uri="{BB962C8B-B14F-4D97-AF65-F5344CB8AC3E}">
        <p14:creationId xmlns:p14="http://schemas.microsoft.com/office/powerpoint/2010/main" val="151709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9F64E-6E51-69F4-FAD2-E652D7D3F598}"/>
            </a:ext>
          </a:extLst>
        </p:cNvPr>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a:extLst>
                  <a:ext uri="{FF2B5EF4-FFF2-40B4-BE49-F238E27FC236}">
                    <a16:creationId xmlns:a16="http://schemas.microsoft.com/office/drawing/2014/main" id="{80B282B9-DAF9-F107-CE17-8852950FAB7E}"/>
                  </a:ext>
                </a:extLst>
              </p:cNvPr>
              <p:cNvGraphicFramePr>
                <a:graphicFrameLocks noGrp="1"/>
              </p:cNvGraphicFramePr>
              <p:nvPr>
                <p:extLst>
                  <p:ext uri="{D42A27DB-BD31-4B8C-83A1-F6EECF244321}">
                    <p14:modId xmlns:p14="http://schemas.microsoft.com/office/powerpoint/2010/main" val="3993178882"/>
                  </p:ext>
                </p:extLst>
              </p:nvPr>
            </p:nvGraphicFramePr>
            <p:xfrm>
              <a:off x="0" y="417443"/>
              <a:ext cx="12192000" cy="644055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Add-in 2">
                <a:extLst>
                  <a:ext uri="{FF2B5EF4-FFF2-40B4-BE49-F238E27FC236}">
                    <a16:creationId xmlns:a16="http://schemas.microsoft.com/office/drawing/2014/main" id="{80B282B9-DAF9-F107-CE17-8852950FAB7E}"/>
                  </a:ext>
                </a:extLst>
              </p:cNvPr>
              <p:cNvPicPr>
                <a:picLocks noGrp="1" noRot="1" noChangeAspect="1" noMove="1" noResize="1" noEditPoints="1" noAdjustHandles="1" noChangeArrowheads="1" noChangeShapeType="1"/>
              </p:cNvPicPr>
              <p:nvPr/>
            </p:nvPicPr>
            <p:blipFill>
              <a:blip r:embed="rId3"/>
              <a:stretch>
                <a:fillRect/>
              </a:stretch>
            </p:blipFill>
            <p:spPr>
              <a:xfrm>
                <a:off x="0" y="417443"/>
                <a:ext cx="12192000" cy="6440557"/>
              </a:xfrm>
              <a:prstGeom prst="rect">
                <a:avLst/>
              </a:prstGeom>
            </p:spPr>
          </p:pic>
        </mc:Fallback>
      </mc:AlternateContent>
    </p:spTree>
    <p:extLst>
      <p:ext uri="{BB962C8B-B14F-4D97-AF65-F5344CB8AC3E}">
        <p14:creationId xmlns:p14="http://schemas.microsoft.com/office/powerpoint/2010/main" val="371098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EB4C-3E47-500D-EABB-5EE7A2ADA7A1}"/>
            </a:ext>
          </a:extLst>
        </p:cNvPr>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a:extLst>
                  <a:ext uri="{FF2B5EF4-FFF2-40B4-BE49-F238E27FC236}">
                    <a16:creationId xmlns:a16="http://schemas.microsoft.com/office/drawing/2014/main" id="{67369B54-DF54-EA72-CB41-A9D819E591EB}"/>
                  </a:ext>
                </a:extLst>
              </p:cNvPr>
              <p:cNvGraphicFramePr>
                <a:graphicFrameLocks noGrp="1"/>
              </p:cNvGraphicFramePr>
              <p:nvPr>
                <p:extLst>
                  <p:ext uri="{D42A27DB-BD31-4B8C-83A1-F6EECF244321}">
                    <p14:modId xmlns:p14="http://schemas.microsoft.com/office/powerpoint/2010/main" val="1714023721"/>
                  </p:ext>
                </p:extLst>
              </p:nvPr>
            </p:nvGraphicFramePr>
            <p:xfrm>
              <a:off x="0" y="371061"/>
              <a:ext cx="12192000" cy="648693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Add-in 2">
                <a:extLst>
                  <a:ext uri="{FF2B5EF4-FFF2-40B4-BE49-F238E27FC236}">
                    <a16:creationId xmlns:a16="http://schemas.microsoft.com/office/drawing/2014/main" id="{67369B54-DF54-EA72-CB41-A9D819E591EB}"/>
                  </a:ext>
                </a:extLst>
              </p:cNvPr>
              <p:cNvPicPr>
                <a:picLocks noGrp="1" noRot="1" noChangeAspect="1" noMove="1" noResize="1" noEditPoints="1" noAdjustHandles="1" noChangeArrowheads="1" noChangeShapeType="1"/>
              </p:cNvPicPr>
              <p:nvPr/>
            </p:nvPicPr>
            <p:blipFill>
              <a:blip r:embed="rId3"/>
              <a:stretch>
                <a:fillRect/>
              </a:stretch>
            </p:blipFill>
            <p:spPr>
              <a:xfrm>
                <a:off x="0" y="371061"/>
                <a:ext cx="12192000" cy="6486939"/>
              </a:xfrm>
              <a:prstGeom prst="rect">
                <a:avLst/>
              </a:prstGeom>
            </p:spPr>
          </p:pic>
        </mc:Fallback>
      </mc:AlternateContent>
    </p:spTree>
    <p:extLst>
      <p:ext uri="{BB962C8B-B14F-4D97-AF65-F5344CB8AC3E}">
        <p14:creationId xmlns:p14="http://schemas.microsoft.com/office/powerpoint/2010/main" val="422518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735496" y="706320"/>
            <a:ext cx="11220314" cy="865186"/>
          </a:xfrm>
        </p:spPr>
        <p:txBody>
          <a:bodyPr/>
          <a:lstStyle/>
          <a:p>
            <a:r>
              <a:rPr lang="en-GB" dirty="0"/>
              <a:t>Aims of the session</a:t>
            </a:r>
            <a:endParaRPr lang="en-GB" spc="-40" dirty="0"/>
          </a:p>
        </p:txBody>
      </p:sp>
      <p:sp>
        <p:nvSpPr>
          <p:cNvPr id="6" name="Content Placeholder 2">
            <a:extLst>
              <a:ext uri="{FF2B5EF4-FFF2-40B4-BE49-F238E27FC236}">
                <a16:creationId xmlns:a16="http://schemas.microsoft.com/office/drawing/2014/main" id="{254C0F50-C859-ACA8-CBBD-18791DB879FB}"/>
              </a:ext>
            </a:extLst>
          </p:cNvPr>
          <p:cNvSpPr>
            <a:spLocks noGrp="1"/>
          </p:cNvSpPr>
          <p:nvPr>
            <p:ph idx="1"/>
          </p:nvPr>
        </p:nvSpPr>
        <p:spPr>
          <a:xfrm>
            <a:off x="735496" y="2287477"/>
            <a:ext cx="7223515" cy="2857109"/>
          </a:xfrm>
        </p:spPr>
        <p:txBody>
          <a:bodyPr vert="horz" lIns="91440" tIns="45720" rIns="91440" bIns="45720" rtlCol="0" anchor="t">
            <a:normAutofit/>
          </a:bodyPr>
          <a:lstStyle/>
          <a:p>
            <a:pPr>
              <a:buAutoNum type="arabicPeriod"/>
            </a:pPr>
            <a:r>
              <a:rPr lang="en-GB" sz="2600" dirty="0"/>
              <a:t> Quick updates re: expected changes &amp; recording immunisation histories</a:t>
            </a:r>
          </a:p>
          <a:p>
            <a:pPr>
              <a:buAutoNum type="arabicPeriod"/>
            </a:pPr>
            <a:r>
              <a:rPr lang="en-GB" sz="2600" dirty="0"/>
              <a:t> Reporting vaccine wastage on ImmForm</a:t>
            </a:r>
          </a:p>
          <a:p>
            <a:pPr>
              <a:buAutoNum type="arabicPeriod"/>
            </a:pPr>
            <a:r>
              <a:rPr lang="en-GB" sz="2600" dirty="0"/>
              <a:t> Incident management</a:t>
            </a:r>
          </a:p>
          <a:p>
            <a:pPr>
              <a:buAutoNum type="arabicPeriod"/>
            </a:pPr>
            <a:r>
              <a:rPr lang="en-GB" sz="2600" dirty="0"/>
              <a:t> Incident reporting</a:t>
            </a:r>
          </a:p>
          <a:p>
            <a:pPr>
              <a:buAutoNum type="arabicPeriod"/>
            </a:pPr>
            <a:r>
              <a:rPr lang="en-GB" sz="2600" dirty="0"/>
              <a:t> Reducing incidents</a:t>
            </a:r>
          </a:p>
        </p:txBody>
      </p:sp>
      <p:pic>
        <p:nvPicPr>
          <p:cNvPr id="8" name="Picture 7" descr="A screen shot of a computer&#10;&#10;Description automatically generated">
            <a:extLst>
              <a:ext uri="{FF2B5EF4-FFF2-40B4-BE49-F238E27FC236}">
                <a16:creationId xmlns:a16="http://schemas.microsoft.com/office/drawing/2014/main" id="{1456F621-F222-2828-FECD-D613027FC3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34873" y="1039418"/>
            <a:ext cx="2658910" cy="5004019"/>
          </a:xfrm>
          <a:prstGeom prst="rect">
            <a:avLst/>
          </a:prstGeom>
        </p:spPr>
      </p:pic>
    </p:spTree>
    <p:extLst>
      <p:ext uri="{BB962C8B-B14F-4D97-AF65-F5344CB8AC3E}">
        <p14:creationId xmlns:p14="http://schemas.microsoft.com/office/powerpoint/2010/main" val="168651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24727-9D69-83BF-CC9E-96891BB0EC2D}"/>
            </a:ext>
          </a:extLst>
        </p:cNvPr>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85F38F2B-83C8-526F-CEE0-4D838AD870EF}"/>
                  </a:ext>
                </a:extLst>
              </p:cNvPr>
              <p:cNvGraphicFramePr>
                <a:graphicFrameLocks noGrp="1"/>
              </p:cNvGraphicFramePr>
              <p:nvPr>
                <p:extLst>
                  <p:ext uri="{D42A27DB-BD31-4B8C-83A1-F6EECF244321}">
                    <p14:modId xmlns:p14="http://schemas.microsoft.com/office/powerpoint/2010/main" val="4233169239"/>
                  </p:ext>
                </p:extLst>
              </p:nvPr>
            </p:nvGraphicFramePr>
            <p:xfrm>
              <a:off x="0" y="371061"/>
              <a:ext cx="12192000" cy="648693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a:extLst>
                  <a:ext uri="{FF2B5EF4-FFF2-40B4-BE49-F238E27FC236}">
                    <a16:creationId xmlns:a16="http://schemas.microsoft.com/office/drawing/2014/main" id="{85F38F2B-83C8-526F-CEE0-4D838AD870EF}"/>
                  </a:ext>
                </a:extLst>
              </p:cNvPr>
              <p:cNvPicPr>
                <a:picLocks noGrp="1" noRot="1" noChangeAspect="1" noMove="1" noResize="1" noEditPoints="1" noAdjustHandles="1" noChangeArrowheads="1" noChangeShapeType="1"/>
              </p:cNvPicPr>
              <p:nvPr/>
            </p:nvPicPr>
            <p:blipFill>
              <a:blip r:embed="rId3"/>
              <a:stretch>
                <a:fillRect/>
              </a:stretch>
            </p:blipFill>
            <p:spPr>
              <a:xfrm>
                <a:off x="0" y="371061"/>
                <a:ext cx="12192000" cy="6486939"/>
              </a:xfrm>
              <a:prstGeom prst="rect">
                <a:avLst/>
              </a:prstGeom>
            </p:spPr>
          </p:pic>
        </mc:Fallback>
      </mc:AlternateContent>
    </p:spTree>
    <p:extLst>
      <p:ext uri="{BB962C8B-B14F-4D97-AF65-F5344CB8AC3E}">
        <p14:creationId xmlns:p14="http://schemas.microsoft.com/office/powerpoint/2010/main" val="104686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5CDB6-03FC-D942-63A1-DE0418D90A7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446165-0DE4-64E9-FDBB-F32C876EECE5}"/>
              </a:ext>
            </a:extLst>
          </p:cNvPr>
          <p:cNvSpPr>
            <a:spLocks noGrp="1"/>
          </p:cNvSpPr>
          <p:nvPr>
            <p:ph idx="1"/>
          </p:nvPr>
        </p:nvSpPr>
        <p:spPr>
          <a:xfrm>
            <a:off x="552000" y="2398642"/>
            <a:ext cx="11088000" cy="3922645"/>
          </a:xfrm>
        </p:spPr>
        <p:txBody>
          <a:bodyPr>
            <a:normAutofit fontScale="92500" lnSpcReduction="20000"/>
          </a:bodyPr>
          <a:lstStyle/>
          <a:p>
            <a:pPr marL="342900" indent="-342900">
              <a:buFont typeface="Wingdings" panose="05000000000000000000" pitchFamily="2" charset="2"/>
              <a:buChar char="v"/>
            </a:pPr>
            <a:r>
              <a:rPr lang="en-GB" dirty="0"/>
              <a:t>If advice has been sought beforehand and information is shared with parents to make an informed choice, and this is recorded – this would not need to be treated as an incident.</a:t>
            </a:r>
          </a:p>
          <a:p>
            <a:pPr marL="342900" indent="-342900">
              <a:buFont typeface="Wingdings" panose="05000000000000000000" pitchFamily="2" charset="2"/>
              <a:buChar char="v"/>
            </a:pPr>
            <a:r>
              <a:rPr lang="en-GB" dirty="0"/>
              <a:t>Advice: </a:t>
            </a:r>
            <a:r>
              <a:rPr lang="en-GB" dirty="0">
                <a:hlinkClick r:id="rId2"/>
              </a:rPr>
              <a:t>National Vaccine Incident Guidance</a:t>
            </a:r>
            <a:endParaRPr lang="en-GB" dirty="0"/>
          </a:p>
          <a:p>
            <a:pPr marL="342900" indent="-342900">
              <a:buFont typeface="Wingdings" panose="05000000000000000000" pitchFamily="2" charset="2"/>
              <a:buChar char="v"/>
            </a:pPr>
            <a:r>
              <a:rPr lang="en-GB" dirty="0"/>
              <a:t>Imms due at 16-weeks: hexavalent &amp; MenB</a:t>
            </a:r>
          </a:p>
          <a:p>
            <a:pPr marL="342900" indent="-342900">
              <a:buFont typeface="Wingdings" panose="05000000000000000000" pitchFamily="2" charset="2"/>
              <a:buChar char="v"/>
            </a:pPr>
            <a:r>
              <a:rPr lang="en-GB" dirty="0"/>
              <a:t>Hexavalent advice: If one of these doses is given up to a week early, either inadvertently or deliberately, for example, for travel reasons, then this can be counted as a valid dose and does not need to be repeated. However, no more than one dose should be given early in the 3-dose schedule. </a:t>
            </a:r>
          </a:p>
          <a:p>
            <a:pPr marL="342900" indent="-342900">
              <a:buFont typeface="Wingdings" panose="05000000000000000000" pitchFamily="2" charset="2"/>
              <a:buChar char="v"/>
            </a:pPr>
            <a:r>
              <a:rPr lang="en-GB" dirty="0"/>
              <a:t>MenB advice: Where Men B has inadvertently been given at less than an 8-week interval, an additional dose should be administered 4 weeks after the inadvertent dose was given to provide protection at a vulnerable age. (As the vaccine was trialled and licensed as a 3-dose schedule given at least one month apart in infancy, an additional dose is acceptable and would not be expected to produce side effects beyond what may be seen following the first or second dose). Dependent on duration of travel, parents may wish to postpone MenB until they return.</a:t>
            </a:r>
          </a:p>
          <a:p>
            <a:pPr lvl="1" indent="0">
              <a:buNone/>
            </a:pPr>
            <a:endParaRPr lang="en-GB" dirty="0"/>
          </a:p>
          <a:p>
            <a:pPr marL="342900" indent="-342900">
              <a:buFont typeface="Arial" panose="020B0604020202020204" pitchFamily="34" charset="0"/>
              <a:buChar char="•"/>
            </a:pPr>
            <a:endParaRPr lang="en-GB" dirty="0"/>
          </a:p>
          <a:p>
            <a:endParaRPr lang="en-GB" dirty="0"/>
          </a:p>
        </p:txBody>
      </p:sp>
      <p:sp>
        <p:nvSpPr>
          <p:cNvPr id="4" name="Title 3">
            <a:extLst>
              <a:ext uri="{FF2B5EF4-FFF2-40B4-BE49-F238E27FC236}">
                <a16:creationId xmlns:a16="http://schemas.microsoft.com/office/drawing/2014/main" id="{282924D5-E7F5-B6FA-1C08-2A30E62F4C1E}"/>
              </a:ext>
            </a:extLst>
          </p:cNvPr>
          <p:cNvSpPr>
            <a:spLocks noGrp="1"/>
          </p:cNvSpPr>
          <p:nvPr>
            <p:ph type="title"/>
          </p:nvPr>
        </p:nvSpPr>
        <p:spPr>
          <a:xfrm>
            <a:off x="393923" y="346625"/>
            <a:ext cx="11404154" cy="865186"/>
          </a:xfrm>
        </p:spPr>
        <p:txBody>
          <a:bodyPr/>
          <a:lstStyle/>
          <a:p>
            <a:r>
              <a:rPr lang="en-GB" dirty="0"/>
              <a:t>Scenario</a:t>
            </a:r>
          </a:p>
        </p:txBody>
      </p:sp>
      <p:sp>
        <p:nvSpPr>
          <p:cNvPr id="3" name="Rectangle: Rounded Corners 2">
            <a:extLst>
              <a:ext uri="{FF2B5EF4-FFF2-40B4-BE49-F238E27FC236}">
                <a16:creationId xmlns:a16="http://schemas.microsoft.com/office/drawing/2014/main" id="{9BEA0F27-9051-7BB8-C587-7E474F31FFA5}"/>
              </a:ext>
            </a:extLst>
          </p:cNvPr>
          <p:cNvSpPr/>
          <p:nvPr/>
        </p:nvSpPr>
        <p:spPr>
          <a:xfrm>
            <a:off x="1984513" y="1211811"/>
            <a:ext cx="8222974" cy="980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 baby is travelling for a month – can I administer the 16-week immunisations early?</a:t>
            </a:r>
          </a:p>
        </p:txBody>
      </p:sp>
    </p:spTree>
    <p:extLst>
      <p:ext uri="{BB962C8B-B14F-4D97-AF65-F5344CB8AC3E}">
        <p14:creationId xmlns:p14="http://schemas.microsoft.com/office/powerpoint/2010/main" val="332029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DEA1D-5ACE-855A-F32D-7403292FF64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078DCC-9656-A1D7-8E0B-18C58549D01E}"/>
              </a:ext>
            </a:extLst>
          </p:cNvPr>
          <p:cNvSpPr>
            <a:spLocks noGrp="1"/>
          </p:cNvSpPr>
          <p:nvPr>
            <p:ph idx="1"/>
          </p:nvPr>
        </p:nvSpPr>
        <p:spPr>
          <a:xfrm>
            <a:off x="552000" y="2392016"/>
            <a:ext cx="11088000" cy="3922645"/>
          </a:xfrm>
        </p:spPr>
        <p:txBody>
          <a:bodyPr>
            <a:normAutofit fontScale="40000" lnSpcReduction="20000"/>
          </a:bodyPr>
          <a:lstStyle/>
          <a:p>
            <a:pPr marL="342900" indent="-342900">
              <a:buFont typeface="Wingdings" panose="05000000000000000000" pitchFamily="2" charset="2"/>
              <a:buChar char="v"/>
            </a:pPr>
            <a:r>
              <a:rPr lang="en-GB" sz="4500" dirty="0"/>
              <a:t>This would be classed as an incident as it was an error – not planned, not an informed choice = follow incident management process.</a:t>
            </a:r>
          </a:p>
          <a:p>
            <a:pPr marL="342900" indent="-342900">
              <a:buFont typeface="Wingdings" panose="05000000000000000000" pitchFamily="2" charset="2"/>
              <a:buChar char="v"/>
            </a:pPr>
            <a:r>
              <a:rPr lang="en-GB" sz="4500" dirty="0"/>
              <a:t>Advice: </a:t>
            </a:r>
            <a:r>
              <a:rPr lang="en-GB" sz="4500" dirty="0">
                <a:hlinkClick r:id="rId2"/>
              </a:rPr>
              <a:t>National Vaccine Incident Guidance</a:t>
            </a:r>
            <a:endParaRPr lang="en-GB" sz="4500" dirty="0"/>
          </a:p>
          <a:p>
            <a:pPr marL="342900" indent="-342900">
              <a:buFont typeface="Wingdings" panose="05000000000000000000" pitchFamily="2" charset="2"/>
              <a:buChar char="v"/>
            </a:pPr>
            <a:r>
              <a:rPr lang="en-GB" sz="4500" dirty="0"/>
              <a:t>Imms due at 12-weeks: hexavalent, PCV &amp; rotavirus</a:t>
            </a:r>
          </a:p>
          <a:p>
            <a:pPr marL="342900" indent="-342900">
              <a:buFont typeface="Wingdings" panose="05000000000000000000" pitchFamily="2" charset="2"/>
              <a:buChar char="v"/>
            </a:pPr>
            <a:r>
              <a:rPr lang="en-GB" sz="4500" dirty="0"/>
              <a:t>Hexavalent advice: If one of these doses is given up to a week early, either inadvertently or deliberately, for example, for travel reasons, then this can be counted as a valid dose and does not need to be repeated. However, no more than one dose should be given early in the 3-dose schedule. </a:t>
            </a:r>
          </a:p>
          <a:p>
            <a:pPr marL="342900" indent="-342900">
              <a:buFont typeface="Wingdings" panose="05000000000000000000" pitchFamily="2" charset="2"/>
              <a:buChar char="v"/>
            </a:pPr>
            <a:r>
              <a:rPr lang="en-GB" sz="4500" dirty="0"/>
              <a:t>PCV advice: Where PCV has inadvertently been given at less than an 8-week interval, an additional dose should be administered 4 weeks after the inadvertent dose was given to provide protection at a vulnerable age (same advice as MenB).</a:t>
            </a:r>
          </a:p>
          <a:p>
            <a:pPr marL="342900" indent="-342900">
              <a:buFont typeface="Wingdings" panose="05000000000000000000" pitchFamily="2" charset="2"/>
              <a:buChar char="v"/>
            </a:pPr>
            <a:r>
              <a:rPr lang="en-GB" sz="4500" dirty="0"/>
              <a:t>Rotavirus advice: If a second dose of rotavirus vaccine is inadvertently given from 3 weeks after the first, no further doses are required as viral replication is likely to have occurred within this period. (If the interval between the 2 doses is less than 3 weeks, the infant should receive an additional dose of rotavirus vaccine at least 4 weeks from the first dose given and as long as the infant is still under 24 weeks of age at the time of the additional dose).</a:t>
            </a:r>
          </a:p>
          <a:p>
            <a:pPr marL="342900" indent="-342900">
              <a:buFont typeface="Wingdings" panose="05000000000000000000" pitchFamily="2" charset="2"/>
              <a:buChar char="v"/>
            </a:pPr>
            <a:endParaRPr lang="en-GB" sz="3400" dirty="0"/>
          </a:p>
          <a:p>
            <a:pPr marL="342900" indent="-342900">
              <a:buFont typeface="Wingdings" panose="05000000000000000000" pitchFamily="2" charset="2"/>
              <a:buChar char="v"/>
            </a:pPr>
            <a:endParaRPr lang="en-GB" dirty="0"/>
          </a:p>
          <a:p>
            <a:pPr lvl="1" indent="0">
              <a:buNone/>
            </a:pPr>
            <a:endParaRPr lang="en-GB" dirty="0"/>
          </a:p>
          <a:p>
            <a:pPr marL="342900" indent="-342900">
              <a:buFont typeface="Arial" panose="020B0604020202020204" pitchFamily="34" charset="0"/>
              <a:buChar char="•"/>
            </a:pPr>
            <a:endParaRPr lang="en-GB" dirty="0"/>
          </a:p>
          <a:p>
            <a:endParaRPr lang="en-GB" dirty="0"/>
          </a:p>
        </p:txBody>
      </p:sp>
      <p:sp>
        <p:nvSpPr>
          <p:cNvPr id="4" name="Title 3">
            <a:extLst>
              <a:ext uri="{FF2B5EF4-FFF2-40B4-BE49-F238E27FC236}">
                <a16:creationId xmlns:a16="http://schemas.microsoft.com/office/drawing/2014/main" id="{C3AF11CE-22B3-E2C9-4B4C-2A66902C9A90}"/>
              </a:ext>
            </a:extLst>
          </p:cNvPr>
          <p:cNvSpPr>
            <a:spLocks noGrp="1"/>
          </p:cNvSpPr>
          <p:nvPr>
            <p:ph type="title"/>
          </p:nvPr>
        </p:nvSpPr>
        <p:spPr/>
        <p:txBody>
          <a:bodyPr/>
          <a:lstStyle/>
          <a:p>
            <a:r>
              <a:rPr lang="en-GB" dirty="0"/>
              <a:t>Scenario</a:t>
            </a:r>
          </a:p>
        </p:txBody>
      </p:sp>
      <p:sp>
        <p:nvSpPr>
          <p:cNvPr id="3" name="Rectangle: Rounded Corners 2">
            <a:extLst>
              <a:ext uri="{FF2B5EF4-FFF2-40B4-BE49-F238E27FC236}">
                <a16:creationId xmlns:a16="http://schemas.microsoft.com/office/drawing/2014/main" id="{6E67D389-787F-7C47-B021-EABE64DBA836}"/>
              </a:ext>
            </a:extLst>
          </p:cNvPr>
          <p:cNvSpPr/>
          <p:nvPr/>
        </p:nvSpPr>
        <p:spPr>
          <a:xfrm>
            <a:off x="1984513" y="1211811"/>
            <a:ext cx="8222974" cy="980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Baby has received 12-week imms 3 weeks, 2 days after 8-week imms – what do I need to do?</a:t>
            </a:r>
          </a:p>
        </p:txBody>
      </p:sp>
    </p:spTree>
    <p:extLst>
      <p:ext uri="{BB962C8B-B14F-4D97-AF65-F5344CB8AC3E}">
        <p14:creationId xmlns:p14="http://schemas.microsoft.com/office/powerpoint/2010/main" val="147227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DF7B-5383-FDF4-1146-580A8FE0408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9B208-690D-5620-8BDE-FA7449D68FB7}"/>
              </a:ext>
            </a:extLst>
          </p:cNvPr>
          <p:cNvSpPr>
            <a:spLocks noGrp="1"/>
          </p:cNvSpPr>
          <p:nvPr>
            <p:ph idx="1"/>
          </p:nvPr>
        </p:nvSpPr>
        <p:spPr>
          <a:xfrm>
            <a:off x="552000" y="2392016"/>
            <a:ext cx="11088000" cy="3909393"/>
          </a:xfrm>
        </p:spPr>
        <p:txBody>
          <a:bodyPr>
            <a:normAutofit fontScale="47500" lnSpcReduction="20000"/>
          </a:bodyPr>
          <a:lstStyle/>
          <a:p>
            <a:pPr marL="342900" indent="-342900">
              <a:buFont typeface="Wingdings" panose="05000000000000000000" pitchFamily="2" charset="2"/>
              <a:buChar char="v"/>
            </a:pPr>
            <a:r>
              <a:rPr lang="en-GB" sz="4000" dirty="0"/>
              <a:t>This would be classed as an incident as it was an error – not planned, not an informed choice = follow incident management process.</a:t>
            </a:r>
          </a:p>
          <a:p>
            <a:pPr marL="342900" indent="-342900">
              <a:buFont typeface="Wingdings" panose="05000000000000000000" pitchFamily="2" charset="2"/>
              <a:buChar char="v"/>
            </a:pPr>
            <a:r>
              <a:rPr lang="en-GB" sz="4000" dirty="0"/>
              <a:t>Advice: </a:t>
            </a:r>
            <a:r>
              <a:rPr lang="en-GB" sz="4000" dirty="0">
                <a:hlinkClick r:id="rId2"/>
              </a:rPr>
              <a:t>National Vaccine Incident Guidance</a:t>
            </a:r>
            <a:r>
              <a:rPr lang="en-GB" sz="4000" dirty="0"/>
              <a:t> and </a:t>
            </a:r>
            <a:r>
              <a:rPr lang="en-GB" sz="4000" dirty="0">
                <a:hlinkClick r:id="rId3"/>
              </a:rPr>
              <a:t>Info4HP – </a:t>
            </a:r>
            <a:r>
              <a:rPr lang="en-GB" sz="4000" dirty="0" err="1">
                <a:hlinkClick r:id="rId3"/>
              </a:rPr>
              <a:t>Hexa</a:t>
            </a:r>
            <a:endParaRPr lang="en-GB" sz="4000" dirty="0"/>
          </a:p>
          <a:p>
            <a:pPr marL="342900" indent="-342900">
              <a:buFont typeface="Wingdings" panose="05000000000000000000" pitchFamily="2" charset="2"/>
              <a:buChar char="v"/>
            </a:pPr>
            <a:r>
              <a:rPr lang="en-GB" sz="4000" dirty="0"/>
              <a:t>Birth, 4-week and 8-week doses should stimulate immunity to prevent virus replicating to high levels.</a:t>
            </a:r>
          </a:p>
          <a:p>
            <a:pPr marL="342900" indent="-342900">
              <a:buFont typeface="Wingdings" panose="05000000000000000000" pitchFamily="2" charset="2"/>
              <a:buChar char="v"/>
            </a:pPr>
            <a:r>
              <a:rPr lang="en-GB" sz="4000" dirty="0"/>
              <a:t>Doses at 12- and 16-weeks (&amp; 1-year) help to provide longer term protection.</a:t>
            </a:r>
          </a:p>
          <a:p>
            <a:pPr marL="342900" indent="-342900">
              <a:buFont typeface="Wingdings" panose="05000000000000000000" pitchFamily="2" charset="2"/>
              <a:buChar char="v"/>
            </a:pPr>
            <a:r>
              <a:rPr lang="en-GB" sz="4000" dirty="0"/>
              <a:t>Where an early dose, i.e. 4-week, is missed = may increase the risk of the child becoming infected but cannot be reversed with additional doses.</a:t>
            </a:r>
          </a:p>
          <a:p>
            <a:pPr marL="342900" indent="-342900">
              <a:buFont typeface="Wingdings" panose="05000000000000000000" pitchFamily="2" charset="2"/>
              <a:buChar char="v"/>
            </a:pPr>
            <a:r>
              <a:rPr lang="en-GB" sz="4000" dirty="0"/>
              <a:t>If baby &lt; 6 weeks = monovalent HepB (give 8-week imms at 8-weeks as normal).</a:t>
            </a:r>
          </a:p>
          <a:p>
            <a:pPr marL="342900" indent="-342900">
              <a:buFont typeface="Wingdings" panose="05000000000000000000" pitchFamily="2" charset="2"/>
              <a:buChar char="v"/>
            </a:pPr>
            <a:r>
              <a:rPr lang="en-GB" sz="4000" dirty="0"/>
              <a:t>If baby </a:t>
            </a:r>
            <a:r>
              <a:rPr lang="en-GB" sz="4000" dirty="0">
                <a:cs typeface="Times New Roman" panose="02020603050405020304" pitchFamily="18" charset="0"/>
              </a:rPr>
              <a:t>≥ 6 weeks = </a:t>
            </a:r>
            <a:r>
              <a:rPr lang="en-GB" sz="4000" b="1" i="1" u="sng" dirty="0">
                <a:cs typeface="Times New Roman" panose="02020603050405020304" pitchFamily="18" charset="0"/>
              </a:rPr>
              <a:t>do not give monovalent HepB </a:t>
            </a:r>
            <a:r>
              <a:rPr lang="en-GB" sz="4000" dirty="0">
                <a:cs typeface="Times New Roman" panose="02020603050405020304" pitchFamily="18" charset="0"/>
              </a:rPr>
              <a:t>– give 8 week-imms at this age (second and third </a:t>
            </a:r>
            <a:r>
              <a:rPr lang="en-GB" sz="4000" dirty="0" err="1">
                <a:cs typeface="Times New Roman" panose="02020603050405020304" pitchFamily="18" charset="0"/>
              </a:rPr>
              <a:t>hexa</a:t>
            </a:r>
            <a:r>
              <a:rPr lang="en-GB" sz="4000" dirty="0">
                <a:cs typeface="Times New Roman" panose="02020603050405020304" pitchFamily="18" charset="0"/>
              </a:rPr>
              <a:t> and rotavirus doses adhere to 4-week interval, MenB adhere to 8-week interval, with HepB booster at 1-year).</a:t>
            </a:r>
          </a:p>
          <a:p>
            <a:pPr marL="342900" indent="-342900">
              <a:buFont typeface="Wingdings" panose="05000000000000000000" pitchFamily="2" charset="2"/>
              <a:buChar char="v"/>
            </a:pPr>
            <a:r>
              <a:rPr lang="en-GB" sz="4000" b="1" dirty="0">
                <a:cs typeface="Times New Roman" panose="02020603050405020304" pitchFamily="18" charset="0"/>
              </a:rPr>
              <a:t>Testing of these children at 12 months is vital to check whether they were infected early in life as they missed an early dose.</a:t>
            </a:r>
            <a:endParaRPr lang="en-GB" sz="4000" b="1" dirty="0"/>
          </a:p>
          <a:p>
            <a:pPr marL="342900" indent="-342900">
              <a:buFont typeface="Wingdings" panose="05000000000000000000" pitchFamily="2" charset="2"/>
              <a:buChar char="v"/>
            </a:pPr>
            <a:endParaRPr lang="en-GB" sz="3600" dirty="0"/>
          </a:p>
          <a:p>
            <a:pPr lvl="1" indent="0">
              <a:buNone/>
            </a:pPr>
            <a:endParaRPr lang="en-GB" dirty="0"/>
          </a:p>
          <a:p>
            <a:pPr marL="342900" indent="-342900">
              <a:buFont typeface="Arial" panose="020B0604020202020204" pitchFamily="34" charset="0"/>
              <a:buChar char="•"/>
            </a:pPr>
            <a:endParaRPr lang="en-GB" dirty="0"/>
          </a:p>
          <a:p>
            <a:endParaRPr lang="en-GB" dirty="0"/>
          </a:p>
        </p:txBody>
      </p:sp>
      <p:sp>
        <p:nvSpPr>
          <p:cNvPr id="4" name="Title 3">
            <a:extLst>
              <a:ext uri="{FF2B5EF4-FFF2-40B4-BE49-F238E27FC236}">
                <a16:creationId xmlns:a16="http://schemas.microsoft.com/office/drawing/2014/main" id="{14019752-52BB-8959-5207-BE8617759BBF}"/>
              </a:ext>
            </a:extLst>
          </p:cNvPr>
          <p:cNvSpPr>
            <a:spLocks noGrp="1"/>
          </p:cNvSpPr>
          <p:nvPr>
            <p:ph type="title"/>
          </p:nvPr>
        </p:nvSpPr>
        <p:spPr/>
        <p:txBody>
          <a:bodyPr/>
          <a:lstStyle/>
          <a:p>
            <a:r>
              <a:rPr lang="en-GB" dirty="0"/>
              <a:t>Scenario</a:t>
            </a:r>
          </a:p>
        </p:txBody>
      </p:sp>
      <p:sp>
        <p:nvSpPr>
          <p:cNvPr id="3" name="Rectangle: Rounded Corners 2">
            <a:extLst>
              <a:ext uri="{FF2B5EF4-FFF2-40B4-BE49-F238E27FC236}">
                <a16:creationId xmlns:a16="http://schemas.microsoft.com/office/drawing/2014/main" id="{BA5DA930-A05C-4276-2BE1-79E63D1C289E}"/>
              </a:ext>
            </a:extLst>
          </p:cNvPr>
          <p:cNvSpPr/>
          <p:nvPr/>
        </p:nvSpPr>
        <p:spPr>
          <a:xfrm>
            <a:off x="1984513" y="1211811"/>
            <a:ext cx="8222974" cy="980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Baby on the selective HepB pathway – missed 4-week monovalent dose, is now 6 weeks, 2 days and has received monovalent dose – what do I need to do?</a:t>
            </a:r>
          </a:p>
        </p:txBody>
      </p:sp>
    </p:spTree>
    <p:extLst>
      <p:ext uri="{BB962C8B-B14F-4D97-AF65-F5344CB8AC3E}">
        <p14:creationId xmlns:p14="http://schemas.microsoft.com/office/powerpoint/2010/main" val="333634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7DFD44-38DA-7780-EA5E-37C560EE333C}"/>
              </a:ext>
            </a:extLst>
          </p:cNvPr>
          <p:cNvPicPr>
            <a:picLocks noChangeAspect="1"/>
          </p:cNvPicPr>
          <p:nvPr/>
        </p:nvPicPr>
        <p:blipFill>
          <a:blip r:embed="rId3"/>
          <a:stretch>
            <a:fillRect/>
          </a:stretch>
        </p:blipFill>
        <p:spPr>
          <a:xfrm>
            <a:off x="2887248" y="757714"/>
            <a:ext cx="6417503" cy="5342572"/>
          </a:xfrm>
          <a:prstGeom prst="rect">
            <a:avLst/>
          </a:prstGeom>
        </p:spPr>
      </p:pic>
    </p:spTree>
    <p:extLst>
      <p:ext uri="{BB962C8B-B14F-4D97-AF65-F5344CB8AC3E}">
        <p14:creationId xmlns:p14="http://schemas.microsoft.com/office/powerpoint/2010/main" val="144538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7FA1E-391C-BBEF-48FF-02F60574739E}"/>
              </a:ext>
            </a:extLst>
          </p:cNvPr>
          <p:cNvSpPr>
            <a:spLocks noGrp="1"/>
          </p:cNvSpPr>
          <p:nvPr>
            <p:ph type="title"/>
          </p:nvPr>
        </p:nvSpPr>
        <p:spPr>
          <a:xfrm>
            <a:off x="615336" y="432000"/>
            <a:ext cx="11220817" cy="865186"/>
          </a:xfrm>
        </p:spPr>
        <p:txBody>
          <a:bodyPr/>
          <a:lstStyle/>
          <a:p>
            <a:r>
              <a:rPr lang="en-GB" dirty="0"/>
              <a:t>Questions…</a:t>
            </a:r>
          </a:p>
        </p:txBody>
      </p:sp>
      <p:sp>
        <p:nvSpPr>
          <p:cNvPr id="3" name="Text Placeholder 2">
            <a:extLst>
              <a:ext uri="{FF2B5EF4-FFF2-40B4-BE49-F238E27FC236}">
                <a16:creationId xmlns:a16="http://schemas.microsoft.com/office/drawing/2014/main" id="{691337A3-36E4-7226-D073-B11CEE6CFA52}"/>
              </a:ext>
            </a:extLst>
          </p:cNvPr>
          <p:cNvSpPr txBox="1">
            <a:spLocks/>
          </p:cNvSpPr>
          <p:nvPr/>
        </p:nvSpPr>
        <p:spPr>
          <a:xfrm>
            <a:off x="894521" y="2177635"/>
            <a:ext cx="5862737" cy="250272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3200" dirty="0"/>
              <a:t>Questions in the chat or hands up</a:t>
            </a:r>
          </a:p>
          <a:p>
            <a:pPr marL="342900" indent="-342900">
              <a:buFont typeface="Wingdings" panose="05000000000000000000" pitchFamily="2" charset="2"/>
              <a:buChar char="Ø"/>
            </a:pPr>
            <a:r>
              <a:rPr lang="en-GB" sz="3200" dirty="0"/>
              <a:t>Any other questions?</a:t>
            </a:r>
          </a:p>
        </p:txBody>
      </p:sp>
      <p:pic>
        <p:nvPicPr>
          <p:cNvPr id="4" name="Picture 3" descr="A cartoon character leaning on a question mark&#10;&#10;AI-generated content may be incorrect.">
            <a:extLst>
              <a:ext uri="{FF2B5EF4-FFF2-40B4-BE49-F238E27FC236}">
                <a16:creationId xmlns:a16="http://schemas.microsoft.com/office/drawing/2014/main" id="{A8D0CDEC-C109-F094-0866-C40761F3A3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3362" y="1303682"/>
            <a:ext cx="4250635" cy="4250635"/>
          </a:xfrm>
          <a:prstGeom prst="rect">
            <a:avLst/>
          </a:prstGeom>
        </p:spPr>
      </p:pic>
    </p:spTree>
    <p:extLst>
      <p:ext uri="{BB962C8B-B14F-4D97-AF65-F5344CB8AC3E}">
        <p14:creationId xmlns:p14="http://schemas.microsoft.com/office/powerpoint/2010/main" val="32378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a:extLst>
                  <a:ext uri="{FF2B5EF4-FFF2-40B4-BE49-F238E27FC236}">
                    <a16:creationId xmlns:a16="http://schemas.microsoft.com/office/drawing/2014/main" id="{9CB5F11F-2CDB-7896-B5F6-EFACD2BF3DFD}"/>
                  </a:ext>
                </a:extLst>
              </p:cNvPr>
              <p:cNvGraphicFramePr>
                <a:graphicFrameLocks noGrp="1"/>
              </p:cNvGraphicFramePr>
              <p:nvPr>
                <p:extLst>
                  <p:ext uri="{D42A27DB-BD31-4B8C-83A1-F6EECF244321}">
                    <p14:modId xmlns:p14="http://schemas.microsoft.com/office/powerpoint/2010/main" val="4101118557"/>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Add-in 3">
                <a:extLst>
                  <a:ext uri="{FF2B5EF4-FFF2-40B4-BE49-F238E27FC236}">
                    <a16:creationId xmlns:a16="http://schemas.microsoft.com/office/drawing/2014/main" id="{9CB5F11F-2CDB-7896-B5F6-EFACD2BF3DFD}"/>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6898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endParaRPr lang="en-GB" dirty="0"/>
          </a:p>
        </p:txBody>
      </p:sp>
      <p:sp>
        <p:nvSpPr>
          <p:cNvPr id="7" name="Rectangle 6">
            <a:extLst>
              <a:ext uri="{FF2B5EF4-FFF2-40B4-BE49-F238E27FC236}">
                <a16:creationId xmlns:a16="http://schemas.microsoft.com/office/drawing/2014/main" id="{C2761B83-4950-2614-22C2-CB20A14AFCBD}"/>
              </a:ext>
            </a:extLst>
          </p:cNvPr>
          <p:cNvSpPr/>
          <p:nvPr/>
        </p:nvSpPr>
        <p:spPr>
          <a:xfrm>
            <a:off x="5696712" y="3511296"/>
            <a:ext cx="4416552" cy="2148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5F0D283-7370-F011-E136-0408B9315257}"/>
              </a:ext>
            </a:extLst>
          </p:cNvPr>
          <p:cNvSpPr txBox="1"/>
          <p:nvPr/>
        </p:nvSpPr>
        <p:spPr>
          <a:xfrm>
            <a:off x="5696712" y="3685032"/>
            <a:ext cx="4599432" cy="1200329"/>
          </a:xfrm>
          <a:prstGeom prst="rect">
            <a:avLst/>
          </a:prstGeom>
          <a:noFill/>
        </p:spPr>
        <p:txBody>
          <a:bodyPr wrap="square" rtlCol="0">
            <a:spAutoFit/>
          </a:bodyPr>
          <a:lstStyle/>
          <a:p>
            <a:r>
              <a:rPr lang="en-GB" dirty="0"/>
              <a:t>E-mail: </a:t>
            </a:r>
            <a:r>
              <a:rPr lang="en-GB" dirty="0">
                <a:hlinkClick r:id="rId2"/>
              </a:rPr>
              <a:t>england.immsqa@nhs.net</a:t>
            </a:r>
            <a:r>
              <a:rPr lang="en-GB" dirty="0"/>
              <a:t> </a:t>
            </a:r>
          </a:p>
          <a:p>
            <a:endParaRPr lang="en-GB" dirty="0"/>
          </a:p>
          <a:p>
            <a:r>
              <a:rPr lang="en-GB" dirty="0"/>
              <a:t>Website: </a:t>
            </a:r>
            <a:r>
              <a:rPr lang="en-GB" dirty="0">
                <a:hlinkClick r:id="rId3"/>
              </a:rPr>
              <a:t>NHS England — East of England</a:t>
            </a:r>
            <a:r>
              <a:rPr lang="en-GB" dirty="0"/>
              <a:t> Slides and certificates will be uploaded here</a:t>
            </a:r>
          </a:p>
        </p:txBody>
      </p:sp>
      <p:sp>
        <p:nvSpPr>
          <p:cNvPr id="3" name="TextBox 2">
            <a:extLst>
              <a:ext uri="{FF2B5EF4-FFF2-40B4-BE49-F238E27FC236}">
                <a16:creationId xmlns:a16="http://schemas.microsoft.com/office/drawing/2014/main" id="{9E31EC8F-04B6-CE9B-CC9D-66DE71FA1464}"/>
              </a:ext>
            </a:extLst>
          </p:cNvPr>
          <p:cNvSpPr txBox="1"/>
          <p:nvPr/>
        </p:nvSpPr>
        <p:spPr>
          <a:xfrm>
            <a:off x="5696712" y="5059097"/>
            <a:ext cx="5184251" cy="923330"/>
          </a:xfrm>
          <a:prstGeom prst="rect">
            <a:avLst/>
          </a:prstGeom>
          <a:noFill/>
        </p:spPr>
        <p:txBody>
          <a:bodyPr wrap="square" rtlCol="0">
            <a:spAutoFit/>
          </a:bodyPr>
          <a:lstStyle/>
          <a:p>
            <a:r>
              <a:rPr lang="en-GB" dirty="0"/>
              <a:t>Training created in accordance with </a:t>
            </a:r>
            <a:r>
              <a:rPr lang="en-GB" dirty="0">
                <a:hlinkClick r:id="rId4"/>
              </a:rPr>
              <a:t>Immunisation training standards for healthcare practitioners - GOV.UK</a:t>
            </a:r>
            <a:endParaRPr lang="en-GB" dirty="0"/>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432753"/>
            <a:ext cx="11404154" cy="865186"/>
          </a:xfrm>
        </p:spPr>
        <p:txBody>
          <a:bodyPr>
            <a:normAutofit/>
          </a:bodyPr>
          <a:lstStyle/>
          <a:p>
            <a:r>
              <a:rPr lang="en-GB" dirty="0"/>
              <a:t>1. Expected changes – 2025/2026</a:t>
            </a:r>
            <a:endParaRPr lang="en-GB" spc="-40" dirty="0"/>
          </a:p>
        </p:txBody>
      </p:sp>
      <p:sp>
        <p:nvSpPr>
          <p:cNvPr id="2" name="Content Placeholder 2">
            <a:extLst>
              <a:ext uri="{FF2B5EF4-FFF2-40B4-BE49-F238E27FC236}">
                <a16:creationId xmlns:a16="http://schemas.microsoft.com/office/drawing/2014/main" id="{FA20774F-AB4F-AFA1-6D80-E3D13FF414B4}"/>
              </a:ext>
            </a:extLst>
          </p:cNvPr>
          <p:cNvSpPr txBox="1">
            <a:spLocks/>
          </p:cNvSpPr>
          <p:nvPr/>
        </p:nvSpPr>
        <p:spPr>
          <a:xfrm>
            <a:off x="551656" y="1917611"/>
            <a:ext cx="9062796" cy="3856382"/>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800" dirty="0"/>
              <a:t>Expected end 2025 / early 2026 (awaiting confirmation):</a:t>
            </a:r>
          </a:p>
          <a:p>
            <a:pPr marL="457200" indent="-457200">
              <a:buFont typeface="Courier New" panose="02070309020205020404" pitchFamily="49" charset="0"/>
              <a:buChar char="o"/>
            </a:pPr>
            <a:r>
              <a:rPr lang="en-GB" sz="2800" dirty="0"/>
              <a:t>Additional Hib at 18 months</a:t>
            </a:r>
          </a:p>
          <a:p>
            <a:pPr marL="457200" indent="-457200">
              <a:buFont typeface="Courier New" panose="02070309020205020404" pitchFamily="49" charset="0"/>
              <a:buChar char="o"/>
            </a:pPr>
            <a:r>
              <a:rPr lang="en-GB" sz="2800" dirty="0"/>
              <a:t>MMR2 brought forward to 18 months (expected to include Varicella – MMRV)</a:t>
            </a:r>
          </a:p>
          <a:p>
            <a:pPr marL="457200" indent="-457200">
              <a:buFont typeface="Courier New" panose="02070309020205020404" pitchFamily="49" charset="0"/>
              <a:buChar char="o"/>
            </a:pPr>
            <a:r>
              <a:rPr lang="en-GB" sz="2800" dirty="0"/>
              <a:t>MenC will not be offered at 12 months (due to success of </a:t>
            </a:r>
            <a:r>
              <a:rPr lang="en-GB" sz="2800" dirty="0" err="1"/>
              <a:t>MenACWY</a:t>
            </a:r>
            <a:r>
              <a:rPr lang="en-GB" sz="2800" dirty="0"/>
              <a:t>)</a:t>
            </a:r>
          </a:p>
          <a:p>
            <a:pPr marL="457200" indent="-457200">
              <a:buFont typeface="Courier New" panose="02070309020205020404" pitchFamily="49" charset="0"/>
              <a:buChar char="o"/>
            </a:pPr>
            <a:r>
              <a:rPr lang="en-GB" sz="2800" dirty="0"/>
              <a:t>Extension to the shingles programme (immunosuppressed from 18y, immunocompetent from 50y, + one-off dose to 80+)</a:t>
            </a:r>
          </a:p>
        </p:txBody>
      </p:sp>
      <p:sp>
        <p:nvSpPr>
          <p:cNvPr id="3" name="Speech Bubble: Oval 2">
            <a:extLst>
              <a:ext uri="{FF2B5EF4-FFF2-40B4-BE49-F238E27FC236}">
                <a16:creationId xmlns:a16="http://schemas.microsoft.com/office/drawing/2014/main" id="{714D909C-0B53-9CE2-992F-D5FC7F4C2653}"/>
              </a:ext>
            </a:extLst>
          </p:cNvPr>
          <p:cNvSpPr/>
          <p:nvPr/>
        </p:nvSpPr>
        <p:spPr>
          <a:xfrm>
            <a:off x="9084365" y="604524"/>
            <a:ext cx="2950959" cy="20194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We will send out comms and update you once changes have been fully “signed off”</a:t>
            </a:r>
          </a:p>
        </p:txBody>
      </p:sp>
    </p:spTree>
    <p:extLst>
      <p:ext uri="{BB962C8B-B14F-4D97-AF65-F5344CB8AC3E}">
        <p14:creationId xmlns:p14="http://schemas.microsoft.com/office/powerpoint/2010/main" val="27618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5E7B2-1F70-B5C3-7B36-41ED56DBC58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4EDAFD31-D7B3-AE60-2A9F-8CCBEDE30D87}"/>
              </a:ext>
            </a:extLst>
          </p:cNvPr>
          <p:cNvSpPr>
            <a:spLocks noGrp="1"/>
          </p:cNvSpPr>
          <p:nvPr>
            <p:ph type="title"/>
          </p:nvPr>
        </p:nvSpPr>
        <p:spPr>
          <a:xfrm>
            <a:off x="551656" y="432753"/>
            <a:ext cx="11404154" cy="865186"/>
          </a:xfrm>
        </p:spPr>
        <p:txBody>
          <a:bodyPr>
            <a:normAutofit/>
          </a:bodyPr>
          <a:lstStyle/>
          <a:p>
            <a:r>
              <a:rPr lang="en-GB" dirty="0"/>
              <a:t>Recording immunisation histories</a:t>
            </a:r>
            <a:endParaRPr lang="en-GB" spc="-40" dirty="0"/>
          </a:p>
        </p:txBody>
      </p:sp>
      <p:sp>
        <p:nvSpPr>
          <p:cNvPr id="2" name="Content Placeholder 2">
            <a:extLst>
              <a:ext uri="{FF2B5EF4-FFF2-40B4-BE49-F238E27FC236}">
                <a16:creationId xmlns:a16="http://schemas.microsoft.com/office/drawing/2014/main" id="{4D032766-3C80-31B0-C198-60A3BF3D1F2C}"/>
              </a:ext>
            </a:extLst>
          </p:cNvPr>
          <p:cNvSpPr txBox="1">
            <a:spLocks/>
          </p:cNvSpPr>
          <p:nvPr/>
        </p:nvSpPr>
        <p:spPr>
          <a:xfrm>
            <a:off x="782723" y="1738707"/>
            <a:ext cx="10626553" cy="385638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800" dirty="0"/>
              <a:t>Please do not scan on immunisation histories</a:t>
            </a:r>
          </a:p>
          <a:p>
            <a:pPr marL="342900" indent="-342900">
              <a:buFont typeface="Wingdings" panose="05000000000000000000" pitchFamily="2" charset="2"/>
              <a:buChar char="Ø"/>
            </a:pPr>
            <a:r>
              <a:rPr lang="en-GB" sz="2800" dirty="0"/>
              <a:t>The information needs to be entered onto the record fully</a:t>
            </a:r>
          </a:p>
          <a:p>
            <a:pPr marL="342900" indent="-342900">
              <a:buFont typeface="Wingdings" panose="05000000000000000000" pitchFamily="2" charset="2"/>
              <a:buChar char="Ø"/>
            </a:pPr>
            <a:r>
              <a:rPr lang="en-GB" sz="2800" dirty="0"/>
              <a:t>This means it can be coded and “read” by the system</a:t>
            </a:r>
          </a:p>
          <a:p>
            <a:pPr marL="342900" indent="-342900">
              <a:buFont typeface="Wingdings" panose="05000000000000000000" pitchFamily="2" charset="2"/>
              <a:buChar char="Ø"/>
            </a:pPr>
            <a:r>
              <a:rPr lang="en-GB" sz="2800" dirty="0"/>
              <a:t>This ensures those with outstanding immunisations are called / recalled appropriately</a:t>
            </a:r>
          </a:p>
          <a:p>
            <a:pPr marL="342900" indent="-342900">
              <a:buFont typeface="Wingdings" panose="05000000000000000000" pitchFamily="2" charset="2"/>
              <a:buChar char="Ø"/>
            </a:pPr>
            <a:r>
              <a:rPr lang="en-GB" sz="2800" dirty="0"/>
              <a:t>Also stops people being called when they do not need to be = saving clinical time</a:t>
            </a:r>
          </a:p>
        </p:txBody>
      </p:sp>
    </p:spTree>
    <p:extLst>
      <p:ext uri="{BB962C8B-B14F-4D97-AF65-F5344CB8AC3E}">
        <p14:creationId xmlns:p14="http://schemas.microsoft.com/office/powerpoint/2010/main" val="25682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39A87-4E30-C65C-B566-3C6C145AE6C3}"/>
            </a:ext>
          </a:extLst>
        </p:cNvPr>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E01F81E2-B4B8-3A57-793E-DE95F3228663}"/>
                  </a:ext>
                </a:extLst>
              </p:cNvPr>
              <p:cNvGraphicFramePr>
                <a:graphicFrameLocks noGrp="1"/>
              </p:cNvGraphicFramePr>
              <p:nvPr>
                <p:extLst>
                  <p:ext uri="{D42A27DB-BD31-4B8C-83A1-F6EECF244321}">
                    <p14:modId xmlns:p14="http://schemas.microsoft.com/office/powerpoint/2010/main" val="2496671495"/>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1">
                <a:extLst>
                  <a:ext uri="{FF2B5EF4-FFF2-40B4-BE49-F238E27FC236}">
                    <a16:creationId xmlns:a16="http://schemas.microsoft.com/office/drawing/2014/main" id="{E01F81E2-B4B8-3A57-793E-DE95F3228663}"/>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02707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6F51-1982-3136-8C78-C4EF5DBC704B}"/>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1EA9486E-AB85-32DD-B1C1-BA1993BE5B32}"/>
              </a:ext>
            </a:extLst>
          </p:cNvPr>
          <p:cNvSpPr>
            <a:spLocks noGrp="1"/>
          </p:cNvSpPr>
          <p:nvPr>
            <p:ph type="title"/>
          </p:nvPr>
        </p:nvSpPr>
        <p:spPr>
          <a:xfrm>
            <a:off x="551656" y="432753"/>
            <a:ext cx="11404154" cy="865186"/>
          </a:xfrm>
        </p:spPr>
        <p:txBody>
          <a:bodyPr>
            <a:normAutofit/>
          </a:bodyPr>
          <a:lstStyle/>
          <a:p>
            <a:r>
              <a:rPr lang="en-GB" dirty="0"/>
              <a:t>2. Reporting vaccine wastage on ImmForm</a:t>
            </a:r>
            <a:endParaRPr lang="en-GB" spc="-40" dirty="0"/>
          </a:p>
        </p:txBody>
      </p:sp>
      <p:sp>
        <p:nvSpPr>
          <p:cNvPr id="2" name="Content Placeholder 2">
            <a:extLst>
              <a:ext uri="{FF2B5EF4-FFF2-40B4-BE49-F238E27FC236}">
                <a16:creationId xmlns:a16="http://schemas.microsoft.com/office/drawing/2014/main" id="{FC980C5D-AC35-EF4F-2261-19A31784704B}"/>
              </a:ext>
            </a:extLst>
          </p:cNvPr>
          <p:cNvSpPr txBox="1">
            <a:spLocks/>
          </p:cNvSpPr>
          <p:nvPr/>
        </p:nvSpPr>
        <p:spPr>
          <a:xfrm>
            <a:off x="551656" y="1917611"/>
            <a:ext cx="9062796" cy="385638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800" dirty="0"/>
          </a:p>
        </p:txBody>
      </p:sp>
      <p:sp>
        <p:nvSpPr>
          <p:cNvPr id="4" name="TextBox 3">
            <a:extLst>
              <a:ext uri="{FF2B5EF4-FFF2-40B4-BE49-F238E27FC236}">
                <a16:creationId xmlns:a16="http://schemas.microsoft.com/office/drawing/2014/main" id="{581FE237-C42F-71FE-AF89-A68357B063F9}"/>
              </a:ext>
            </a:extLst>
          </p:cNvPr>
          <p:cNvSpPr txBox="1"/>
          <p:nvPr/>
        </p:nvSpPr>
        <p:spPr>
          <a:xfrm>
            <a:off x="339725" y="2129802"/>
            <a:ext cx="6120710" cy="4247317"/>
          </a:xfrm>
          <a:prstGeom prst="rect">
            <a:avLst/>
          </a:prstGeom>
          <a:noFill/>
        </p:spPr>
        <p:txBody>
          <a:bodyPr wrap="square">
            <a:spAutoFit/>
          </a:bodyPr>
          <a:lstStyle/>
          <a:p>
            <a:pPr marL="342900" indent="-342900">
              <a:buFont typeface="+mj-lt"/>
              <a:buAutoNum type="arabicPeriod"/>
            </a:pPr>
            <a:r>
              <a:rPr lang="en-GB" dirty="0"/>
              <a:t>From the ImmForm home page click on ‘Product Ordering’</a:t>
            </a:r>
          </a:p>
          <a:p>
            <a:pPr marL="342900" indent="-342900">
              <a:buFont typeface="+mj-lt"/>
              <a:buAutoNum type="arabicPeriod"/>
            </a:pPr>
            <a:r>
              <a:rPr lang="en-GB" dirty="0"/>
              <a:t>Navigate to the ‘Stock Incident’ tab and select ‘Add Stock Incident’</a:t>
            </a:r>
          </a:p>
          <a:p>
            <a:pPr marL="342900" indent="-342900">
              <a:buFont typeface="+mj-lt"/>
              <a:buAutoNum type="arabicPeriod"/>
            </a:pPr>
            <a:r>
              <a:rPr lang="en-GB" dirty="0"/>
              <a:t>The following form allows you to enter, in doses, the lost vaccines</a:t>
            </a:r>
          </a:p>
          <a:p>
            <a:pPr marL="342900" indent="-342900">
              <a:buFont typeface="+mj-lt"/>
              <a:buAutoNum type="arabicPeriod"/>
            </a:pPr>
            <a:r>
              <a:rPr lang="en-GB" dirty="0"/>
              <a:t>You can select the incident reason from the dropdown box and if required add further information in the incident description</a:t>
            </a:r>
          </a:p>
          <a:p>
            <a:r>
              <a:rPr lang="en-GB" dirty="0"/>
              <a:t>5. Once completed click the ‘Submit’ button.</a:t>
            </a:r>
          </a:p>
          <a:p>
            <a:endParaRPr lang="en-GB" dirty="0"/>
          </a:p>
          <a:p>
            <a:r>
              <a:rPr lang="en-GB" b="1" i="1" dirty="0"/>
              <a:t>NOTE:</a:t>
            </a:r>
          </a:p>
          <a:p>
            <a:r>
              <a:rPr lang="en-GB" b="1" i="1" dirty="0"/>
              <a:t>All English customers should also report the incident to their respective NHS England Screening and Immunisation Team (SIT)</a:t>
            </a:r>
          </a:p>
        </p:txBody>
      </p:sp>
      <p:sp>
        <p:nvSpPr>
          <p:cNvPr id="5" name="TextBox 4">
            <a:extLst>
              <a:ext uri="{FF2B5EF4-FFF2-40B4-BE49-F238E27FC236}">
                <a16:creationId xmlns:a16="http://schemas.microsoft.com/office/drawing/2014/main" id="{8D30956A-9D97-10D5-5CA3-D9440C3A8FB7}"/>
              </a:ext>
            </a:extLst>
          </p:cNvPr>
          <p:cNvSpPr txBox="1"/>
          <p:nvPr/>
        </p:nvSpPr>
        <p:spPr>
          <a:xfrm>
            <a:off x="551657" y="1390705"/>
            <a:ext cx="11088687" cy="646331"/>
          </a:xfrm>
          <a:prstGeom prst="rect">
            <a:avLst/>
          </a:prstGeom>
          <a:noFill/>
        </p:spPr>
        <p:txBody>
          <a:bodyPr wrap="square" rtlCol="0">
            <a:spAutoFit/>
          </a:bodyPr>
          <a:lstStyle/>
          <a:p>
            <a:pPr algn="ctr"/>
            <a:r>
              <a:rPr lang="en-GB" b="1" u="sng" dirty="0"/>
              <a:t>Any vaccines ordered through ImmForm which need to be disposed of, UKHSA require a ‘Stock Incident Form’ to be completed on the ImmForm website.</a:t>
            </a:r>
          </a:p>
        </p:txBody>
      </p:sp>
      <p:pic>
        <p:nvPicPr>
          <p:cNvPr id="7" name="Picture 6">
            <a:extLst>
              <a:ext uri="{FF2B5EF4-FFF2-40B4-BE49-F238E27FC236}">
                <a16:creationId xmlns:a16="http://schemas.microsoft.com/office/drawing/2014/main" id="{A8DCCD48-8D4B-73B1-95FA-FE41D6F4B4CC}"/>
              </a:ext>
            </a:extLst>
          </p:cNvPr>
          <p:cNvPicPr>
            <a:picLocks noChangeAspect="1"/>
          </p:cNvPicPr>
          <p:nvPr/>
        </p:nvPicPr>
        <p:blipFill>
          <a:blip r:embed="rId3"/>
          <a:stretch>
            <a:fillRect/>
          </a:stretch>
        </p:blipFill>
        <p:spPr>
          <a:xfrm>
            <a:off x="6458267" y="2129802"/>
            <a:ext cx="5418626" cy="1931989"/>
          </a:xfrm>
          <a:prstGeom prst="rect">
            <a:avLst/>
          </a:prstGeom>
        </p:spPr>
      </p:pic>
      <p:pic>
        <p:nvPicPr>
          <p:cNvPr id="13" name="Picture 12">
            <a:extLst>
              <a:ext uri="{FF2B5EF4-FFF2-40B4-BE49-F238E27FC236}">
                <a16:creationId xmlns:a16="http://schemas.microsoft.com/office/drawing/2014/main" id="{5B845699-CAD9-B47D-77A9-AFE92385D8F7}"/>
              </a:ext>
            </a:extLst>
          </p:cNvPr>
          <p:cNvPicPr>
            <a:picLocks noChangeAspect="1"/>
          </p:cNvPicPr>
          <p:nvPr/>
        </p:nvPicPr>
        <p:blipFill>
          <a:blip r:embed="rId4"/>
          <a:stretch>
            <a:fillRect/>
          </a:stretch>
        </p:blipFill>
        <p:spPr>
          <a:xfrm>
            <a:off x="6672366" y="4370473"/>
            <a:ext cx="5279518" cy="1403520"/>
          </a:xfrm>
          <a:prstGeom prst="rect">
            <a:avLst/>
          </a:prstGeom>
        </p:spPr>
      </p:pic>
      <p:pic>
        <p:nvPicPr>
          <p:cNvPr id="11" name="Picture 10">
            <a:extLst>
              <a:ext uri="{FF2B5EF4-FFF2-40B4-BE49-F238E27FC236}">
                <a16:creationId xmlns:a16="http://schemas.microsoft.com/office/drawing/2014/main" id="{E24883B5-3701-2F84-C6EF-AA17554C81D9}"/>
              </a:ext>
            </a:extLst>
          </p:cNvPr>
          <p:cNvPicPr>
            <a:picLocks noChangeAspect="1"/>
          </p:cNvPicPr>
          <p:nvPr/>
        </p:nvPicPr>
        <p:blipFill>
          <a:blip r:embed="rId5"/>
          <a:stretch>
            <a:fillRect/>
          </a:stretch>
        </p:blipFill>
        <p:spPr>
          <a:xfrm>
            <a:off x="6672366" y="2132398"/>
            <a:ext cx="5159187" cy="4168501"/>
          </a:xfrm>
          <a:prstGeom prst="rect">
            <a:avLst/>
          </a:prstGeom>
        </p:spPr>
      </p:pic>
    </p:spTree>
    <p:extLst>
      <p:ext uri="{BB962C8B-B14F-4D97-AF65-F5344CB8AC3E}">
        <p14:creationId xmlns:p14="http://schemas.microsoft.com/office/powerpoint/2010/main" val="23197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662609" y="446328"/>
            <a:ext cx="11274728" cy="865186"/>
          </a:xfrm>
        </p:spPr>
        <p:txBody>
          <a:bodyPr/>
          <a:lstStyle/>
          <a:p>
            <a:r>
              <a:rPr lang="en-GB" sz="3600" dirty="0"/>
              <a:t>When to use ImmForm</a:t>
            </a:r>
            <a:endParaRPr lang="en-GB" spc="-40" dirty="0"/>
          </a:p>
        </p:txBody>
      </p:sp>
      <p:sp>
        <p:nvSpPr>
          <p:cNvPr id="2" name="Content Placeholder 2">
            <a:extLst>
              <a:ext uri="{FF2B5EF4-FFF2-40B4-BE49-F238E27FC236}">
                <a16:creationId xmlns:a16="http://schemas.microsoft.com/office/drawing/2014/main" id="{0A6E2E4F-A59D-0422-FD71-F299B39D4B49}"/>
              </a:ext>
            </a:extLst>
          </p:cNvPr>
          <p:cNvSpPr txBox="1">
            <a:spLocks/>
          </p:cNvSpPr>
          <p:nvPr/>
        </p:nvSpPr>
        <p:spPr>
          <a:xfrm>
            <a:off x="1206408" y="1877312"/>
            <a:ext cx="9779183" cy="396930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Content Placeholder 2">
            <a:extLst>
              <a:ext uri="{FF2B5EF4-FFF2-40B4-BE49-F238E27FC236}">
                <a16:creationId xmlns:a16="http://schemas.microsoft.com/office/drawing/2014/main" id="{B80E4A0F-26ED-569F-6735-BC6DE73413BC}"/>
              </a:ext>
            </a:extLst>
          </p:cNvPr>
          <p:cNvSpPr txBox="1">
            <a:spLocks/>
          </p:cNvSpPr>
          <p:nvPr/>
        </p:nvSpPr>
        <p:spPr>
          <a:xfrm>
            <a:off x="459959" y="2143723"/>
            <a:ext cx="9779183" cy="343648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Ø"/>
            </a:pPr>
            <a:endParaRPr lang="en-GB" dirty="0"/>
          </a:p>
        </p:txBody>
      </p:sp>
      <p:graphicFrame>
        <p:nvGraphicFramePr>
          <p:cNvPr id="4" name="Table 3">
            <a:extLst>
              <a:ext uri="{FF2B5EF4-FFF2-40B4-BE49-F238E27FC236}">
                <a16:creationId xmlns:a16="http://schemas.microsoft.com/office/drawing/2014/main" id="{C39C0221-4611-3C9D-2C98-1F70F9107BFA}"/>
              </a:ext>
            </a:extLst>
          </p:cNvPr>
          <p:cNvGraphicFramePr>
            <a:graphicFrameLocks noGrp="1"/>
          </p:cNvGraphicFramePr>
          <p:nvPr>
            <p:extLst>
              <p:ext uri="{D42A27DB-BD31-4B8C-83A1-F6EECF244321}">
                <p14:modId xmlns:p14="http://schemas.microsoft.com/office/powerpoint/2010/main" val="174693819"/>
              </p:ext>
            </p:extLst>
          </p:nvPr>
        </p:nvGraphicFramePr>
        <p:xfrm>
          <a:off x="1393686" y="1610900"/>
          <a:ext cx="9404626" cy="3969306"/>
        </p:xfrm>
        <a:graphic>
          <a:graphicData uri="http://schemas.openxmlformats.org/drawingml/2006/table">
            <a:tbl>
              <a:tblPr firstRow="1" bandRow="1">
                <a:tableStyleId>{5C22544A-7EE6-4342-B048-85BDC9FD1C3A}</a:tableStyleId>
              </a:tblPr>
              <a:tblGrid>
                <a:gridCol w="4702313">
                  <a:extLst>
                    <a:ext uri="{9D8B030D-6E8A-4147-A177-3AD203B41FA5}">
                      <a16:colId xmlns:a16="http://schemas.microsoft.com/office/drawing/2014/main" val="2987782596"/>
                    </a:ext>
                  </a:extLst>
                </a:gridCol>
                <a:gridCol w="4702313">
                  <a:extLst>
                    <a:ext uri="{9D8B030D-6E8A-4147-A177-3AD203B41FA5}">
                      <a16:colId xmlns:a16="http://schemas.microsoft.com/office/drawing/2014/main" val="669541747"/>
                    </a:ext>
                  </a:extLst>
                </a:gridCol>
              </a:tblGrid>
              <a:tr h="535600">
                <a:tc>
                  <a:txBody>
                    <a:bodyPr/>
                    <a:lstStyle/>
                    <a:p>
                      <a:pPr algn="ctr"/>
                      <a:r>
                        <a:rPr lang="en-GB" dirty="0"/>
                        <a:t>ImmForm Notification Required</a:t>
                      </a:r>
                    </a:p>
                  </a:txBody>
                  <a:tcPr/>
                </a:tc>
                <a:tc>
                  <a:txBody>
                    <a:bodyPr/>
                    <a:lstStyle/>
                    <a:p>
                      <a:pPr algn="ctr"/>
                      <a:r>
                        <a:rPr lang="en-GB" dirty="0"/>
                        <a:t>ImmForm Notification </a:t>
                      </a:r>
                      <a:r>
                        <a:rPr lang="en-GB" u="sng" dirty="0"/>
                        <a:t>NOT</a:t>
                      </a:r>
                      <a:r>
                        <a:rPr lang="en-GB" dirty="0"/>
                        <a:t> Required</a:t>
                      </a:r>
                    </a:p>
                  </a:txBody>
                  <a:tcPr/>
                </a:tc>
                <a:extLst>
                  <a:ext uri="{0D108BD9-81ED-4DB2-BD59-A6C34878D82A}">
                    <a16:rowId xmlns:a16="http://schemas.microsoft.com/office/drawing/2014/main" val="1116592296"/>
                  </a:ext>
                </a:extLst>
              </a:tr>
              <a:tr h="1716853">
                <a:tc>
                  <a:txBody>
                    <a:bodyPr/>
                    <a:lstStyle/>
                    <a:p>
                      <a:pPr algn="ctr"/>
                      <a:r>
                        <a:rPr lang="en-GB" sz="1800" dirty="0"/>
                        <a:t>If vaccines have expired and need to be discarded </a:t>
                      </a:r>
                      <a:endParaRPr lang="en-GB" dirty="0"/>
                    </a:p>
                  </a:txBody>
                  <a:tcPr/>
                </a:tc>
                <a:tc>
                  <a:txBody>
                    <a:bodyPr/>
                    <a:lstStyle/>
                    <a:p>
                      <a:pPr algn="ctr"/>
                      <a:r>
                        <a:rPr lang="en-GB" sz="1800" dirty="0"/>
                        <a:t>If vaccines have been involved in a cold chain breach but manufacturers have advised they can be used off-label </a:t>
                      </a:r>
                      <a:endParaRPr lang="en-GB" dirty="0"/>
                    </a:p>
                  </a:txBody>
                  <a:tcPr/>
                </a:tc>
                <a:extLst>
                  <a:ext uri="{0D108BD9-81ED-4DB2-BD59-A6C34878D82A}">
                    <a16:rowId xmlns:a16="http://schemas.microsoft.com/office/drawing/2014/main" val="1203656080"/>
                  </a:ext>
                </a:extLst>
              </a:tr>
              <a:tr h="1716853">
                <a:tc>
                  <a:txBody>
                    <a:bodyPr/>
                    <a:lstStyle/>
                    <a:p>
                      <a:pPr algn="ctr"/>
                      <a:r>
                        <a:rPr lang="en-GB" sz="1800" dirty="0"/>
                        <a:t>If vaccines have been involved in a cold chain breach and manufacturers have said they will need to be discarded </a:t>
                      </a:r>
                      <a:endParaRPr lang="en-GB" dirty="0"/>
                    </a:p>
                  </a:txBody>
                  <a:tcPr/>
                </a:tc>
                <a:tc>
                  <a:txBody>
                    <a:bodyPr/>
                    <a:lstStyle/>
                    <a:p>
                      <a:endParaRPr lang="en-GB" dirty="0"/>
                    </a:p>
                  </a:txBody>
                  <a:tcPr/>
                </a:tc>
                <a:extLst>
                  <a:ext uri="{0D108BD9-81ED-4DB2-BD59-A6C34878D82A}">
                    <a16:rowId xmlns:a16="http://schemas.microsoft.com/office/drawing/2014/main" val="646234300"/>
                  </a:ext>
                </a:extLst>
              </a:tr>
            </a:tbl>
          </a:graphicData>
        </a:graphic>
      </p:graphicFrame>
      <p:sp>
        <p:nvSpPr>
          <p:cNvPr id="5" name="Multiplication Sign 4">
            <a:extLst>
              <a:ext uri="{FF2B5EF4-FFF2-40B4-BE49-F238E27FC236}">
                <a16:creationId xmlns:a16="http://schemas.microsoft.com/office/drawing/2014/main" id="{A911F15C-6665-1B04-C210-FFBC5C8C1F1C}"/>
              </a:ext>
            </a:extLst>
          </p:cNvPr>
          <p:cNvSpPr/>
          <p:nvPr/>
        </p:nvSpPr>
        <p:spPr>
          <a:xfrm>
            <a:off x="10239142" y="1613185"/>
            <a:ext cx="486831" cy="494828"/>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ultiplication Sign 5">
            <a:extLst>
              <a:ext uri="{FF2B5EF4-FFF2-40B4-BE49-F238E27FC236}">
                <a16:creationId xmlns:a16="http://schemas.microsoft.com/office/drawing/2014/main" id="{F85985EA-F7AE-FECB-B81F-E26FA7C3E1AE}"/>
              </a:ext>
            </a:extLst>
          </p:cNvPr>
          <p:cNvSpPr/>
          <p:nvPr/>
        </p:nvSpPr>
        <p:spPr>
          <a:xfrm>
            <a:off x="6095999" y="1610900"/>
            <a:ext cx="486831" cy="494828"/>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miley Face 7">
            <a:extLst>
              <a:ext uri="{FF2B5EF4-FFF2-40B4-BE49-F238E27FC236}">
                <a16:creationId xmlns:a16="http://schemas.microsoft.com/office/drawing/2014/main" id="{3F24FA24-B44E-9A30-C309-929E5E3A2148}"/>
              </a:ext>
            </a:extLst>
          </p:cNvPr>
          <p:cNvSpPr/>
          <p:nvPr/>
        </p:nvSpPr>
        <p:spPr>
          <a:xfrm>
            <a:off x="5467070" y="1676780"/>
            <a:ext cx="369311" cy="363067"/>
          </a:xfrm>
          <a:prstGeom prst="smileyFac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miley Face 8">
            <a:extLst>
              <a:ext uri="{FF2B5EF4-FFF2-40B4-BE49-F238E27FC236}">
                <a16:creationId xmlns:a16="http://schemas.microsoft.com/office/drawing/2014/main" id="{3FCA077B-0B5F-62A9-50C2-B146D1552EA5}"/>
              </a:ext>
            </a:extLst>
          </p:cNvPr>
          <p:cNvSpPr/>
          <p:nvPr/>
        </p:nvSpPr>
        <p:spPr>
          <a:xfrm>
            <a:off x="1626102" y="1695777"/>
            <a:ext cx="369311" cy="363067"/>
          </a:xfrm>
          <a:prstGeom prst="smileyFac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525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0280C-1930-CE66-1F28-68D4CD6DAD3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47A92E86-54EA-8755-C6F0-80C0691A8C82}"/>
              </a:ext>
            </a:extLst>
          </p:cNvPr>
          <p:cNvSpPr>
            <a:spLocks noGrp="1"/>
          </p:cNvSpPr>
          <p:nvPr>
            <p:ph type="title"/>
          </p:nvPr>
        </p:nvSpPr>
        <p:spPr>
          <a:xfrm>
            <a:off x="662609" y="446328"/>
            <a:ext cx="11274728" cy="865186"/>
          </a:xfrm>
        </p:spPr>
        <p:txBody>
          <a:bodyPr/>
          <a:lstStyle/>
          <a:p>
            <a:r>
              <a:rPr lang="en-GB" sz="3600" dirty="0"/>
              <a:t>Vaccine wastage</a:t>
            </a:r>
            <a:endParaRPr lang="en-GB" spc="-40" dirty="0"/>
          </a:p>
        </p:txBody>
      </p:sp>
      <p:sp>
        <p:nvSpPr>
          <p:cNvPr id="2" name="Content Placeholder 2">
            <a:extLst>
              <a:ext uri="{FF2B5EF4-FFF2-40B4-BE49-F238E27FC236}">
                <a16:creationId xmlns:a16="http://schemas.microsoft.com/office/drawing/2014/main" id="{D512AFC3-C734-EDF6-E71B-7E6F8321E6E8}"/>
              </a:ext>
            </a:extLst>
          </p:cNvPr>
          <p:cNvSpPr txBox="1">
            <a:spLocks/>
          </p:cNvSpPr>
          <p:nvPr/>
        </p:nvSpPr>
        <p:spPr>
          <a:xfrm>
            <a:off x="1206408" y="1877312"/>
            <a:ext cx="9779183" cy="396930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Content Placeholder 2">
            <a:extLst>
              <a:ext uri="{FF2B5EF4-FFF2-40B4-BE49-F238E27FC236}">
                <a16:creationId xmlns:a16="http://schemas.microsoft.com/office/drawing/2014/main" id="{C37A48CE-3348-8CB5-EA14-AC7B03D17B4D}"/>
              </a:ext>
            </a:extLst>
          </p:cNvPr>
          <p:cNvSpPr txBox="1">
            <a:spLocks/>
          </p:cNvSpPr>
          <p:nvPr/>
        </p:nvSpPr>
        <p:spPr>
          <a:xfrm>
            <a:off x="459959" y="2143723"/>
            <a:ext cx="9779183" cy="343648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Ø"/>
            </a:pPr>
            <a:endParaRPr lang="en-GB" dirty="0"/>
          </a:p>
        </p:txBody>
      </p:sp>
      <p:sp>
        <p:nvSpPr>
          <p:cNvPr id="7" name="Content Placeholder 2">
            <a:extLst>
              <a:ext uri="{FF2B5EF4-FFF2-40B4-BE49-F238E27FC236}">
                <a16:creationId xmlns:a16="http://schemas.microsoft.com/office/drawing/2014/main" id="{F46CE2E3-D271-A4AA-CE86-C951FF6356E7}"/>
              </a:ext>
            </a:extLst>
          </p:cNvPr>
          <p:cNvSpPr txBox="1">
            <a:spLocks/>
          </p:cNvSpPr>
          <p:nvPr/>
        </p:nvSpPr>
        <p:spPr>
          <a:xfrm>
            <a:off x="662609" y="1546811"/>
            <a:ext cx="10899913" cy="447903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400" dirty="0"/>
              <a:t>Do </a:t>
            </a:r>
            <a:r>
              <a:rPr lang="en-GB" sz="2400" b="1" u="sng" dirty="0"/>
              <a:t>NOT</a:t>
            </a:r>
            <a:r>
              <a:rPr lang="en-GB" sz="2400" dirty="0"/>
              <a:t> discard any vaccine until </a:t>
            </a:r>
            <a:r>
              <a:rPr lang="en-GB" sz="2400" b="1" u="sng" dirty="0"/>
              <a:t>after</a:t>
            </a:r>
            <a:r>
              <a:rPr lang="en-GB" sz="2400" dirty="0"/>
              <a:t> discussion with manufacturers and they have confirmed that the vaccines cannot be used.</a:t>
            </a:r>
          </a:p>
          <a:p>
            <a:pPr marL="342900" indent="-342900">
              <a:buFont typeface="Wingdings" panose="05000000000000000000" pitchFamily="2" charset="2"/>
              <a:buChar char="Ø"/>
            </a:pPr>
            <a:r>
              <a:rPr lang="en-GB" sz="2400" dirty="0"/>
              <a:t>Any vaccine that must be discarded (instructed by manufacturer) must be reported on ImmForm. </a:t>
            </a:r>
          </a:p>
          <a:p>
            <a:pPr marL="342900" indent="-342900">
              <a:buFont typeface="Wingdings" panose="05000000000000000000" pitchFamily="2" charset="2"/>
              <a:buChar char="Ø"/>
            </a:pPr>
            <a:r>
              <a:rPr lang="en-GB" sz="2400" dirty="0"/>
              <a:t>Vaccine wastage cost £5.7 million of NHS funds in 2019, </a:t>
            </a:r>
            <a:r>
              <a:rPr lang="en-GB" sz="2400" b="1" i="1" u="sng" dirty="0"/>
              <a:t>£4.4 million was this avoidable</a:t>
            </a:r>
            <a:r>
              <a:rPr lang="en-GB" sz="2400" dirty="0"/>
              <a:t>. </a:t>
            </a:r>
          </a:p>
          <a:p>
            <a:pPr marL="342900" indent="-342900">
              <a:buFont typeface="Wingdings" panose="05000000000000000000" pitchFamily="2" charset="2"/>
              <a:buChar char="Ø"/>
            </a:pPr>
            <a:r>
              <a:rPr lang="en-GB" sz="2400" dirty="0"/>
              <a:t>The vaccine is referred to as being used ‘off-label’ if it has been stored in a way other than that described in its licence. </a:t>
            </a:r>
          </a:p>
          <a:p>
            <a:pPr marL="342900" indent="-342900">
              <a:buFont typeface="Wingdings" panose="05000000000000000000" pitchFamily="2" charset="2"/>
              <a:buChar char="Ø"/>
            </a:pPr>
            <a:r>
              <a:rPr lang="en-GB" sz="2400" dirty="0"/>
              <a:t>The decision to allow the vaccine to be used ‘off-label’ will only be taken if the vaccine is still considered to be safe and effective.</a:t>
            </a:r>
          </a:p>
          <a:p>
            <a:pPr marL="342900" indent="-342900">
              <a:buFont typeface="Wingdings" panose="05000000000000000000" pitchFamily="2" charset="2"/>
              <a:buChar char="Ø"/>
            </a:pPr>
            <a:r>
              <a:rPr lang="en-GB" sz="2400" dirty="0"/>
              <a:t>The PGD’s cover off-label vaccine use</a:t>
            </a:r>
            <a:r>
              <a:rPr lang="en-GB" dirty="0"/>
              <a:t>.</a:t>
            </a:r>
          </a:p>
        </p:txBody>
      </p:sp>
    </p:spTree>
    <p:extLst>
      <p:ext uri="{BB962C8B-B14F-4D97-AF65-F5344CB8AC3E}">
        <p14:creationId xmlns:p14="http://schemas.microsoft.com/office/powerpoint/2010/main" val="144449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595_TF45331398_Win32" id="{5659B9E0-3971-467D-9BA2-B20B39D641FE}" vid="{E6DA4EDB-46C2-4D45-9E99-6BB2FEEE47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2.xml.rels><?xml version="1.0" encoding="UTF-8" standalone="yes"?>
<Relationships xmlns="http://schemas.openxmlformats.org/package/2006/relationships"><Relationship Id="rId1" Type="http://schemas.openxmlformats.org/officeDocument/2006/relationships/image" Target="../media/image26.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7.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28.png"/></Relationships>
</file>

<file path=ppt/webextensions/webextension1.xml><?xml version="1.0" encoding="utf-8"?>
<we:webextension xmlns:we="http://schemas.microsoft.com/office/webextensions/webextension/2010/11" id="{5144EBE5-61B1-4AB2-8CBE-097D2D2AA8CE}">
  <we:reference id="d98404ac-f9e2-4292-8cb6-eec349559ae5" version="1.0.0.2" store="EXCatalog" storeType="EXCatalog"/>
  <we:alternateReferences>
    <we:reference id="WA104381526" version="1.0.0.2" store="en-GB" storeType="OMEX"/>
  </we:alternateReferences>
  <we:properties>
    <we:property name="FormID" value="&quot;slTDN7CF9UeyIge0jXdO4xpLkyOVb7VBh9XAnICZxf5UMUNOTUZDRFFTNVdIQVdLSFNQSDlNNlJTTS4u&quot;"/>
    <we:property name="FormMode" value="&quot;DesignTime&quot;"/>
  </we:properties>
  <we:bindings/>
  <we:snapshot xmlns:r="http://schemas.openxmlformats.org/officeDocument/2006/relationships"/>
</we:webextension>
</file>

<file path=ppt/webextensions/webextension2.xml><?xml version="1.0" encoding="utf-8"?>
<we:webextension xmlns:we="http://schemas.microsoft.com/office/webextensions/webextension/2010/11" id="{2854CED4-1E76-4827-AE79-C22817D91F08}">
  <we:reference id="wa200003233" version="2.0.0.3" store="en-GB" storeType="OMEX"/>
  <we:alternateReferences>
    <we:reference id="WA200003233" version="2.0.0.3" store="WA200003233" storeType="OMEX"/>
  </we:alternateReferences>
  <we:properties>
    <we:property name="pptInsertionSessionID" value="&quot;175F34A3-1D39-4658-847A-DAF80E43843D&quot;"/>
    <we:property name="snapshot" value="&quot;data:image/png;base64,iVBORw0KGgoAAAANSUhEUgAABy4AAAOTCAYAAADpPiSCAAAAAXNSR0IArs4c6QAAIABJREFUeF7snQd4FNXXxt/0hEDoofcqvYN0UHqRoiDgXwUEAWlSBZTei6BIlyKCdBCkN2kKht5LAgECJBBIhSSb+n13ZmdnZnd2d3azm2ySM8+TJ8nunVt+597Z2fvOOccpJSUlBXQQASJABIgAESACRIAIEAEiQASIABEgAkSACBABIkAEiAARIAJEgAgQASKQaQjs37sbHT/qlqHG40TCZYayF3WWCBABIkAEiAARIAJEwI4E6Jk+O8KlqokAESACVhBwcnKy4iw6hQgQASJABIgAESACRIAIEAFGgIRLmgdpSoA21tIUNzVGBIgAESACRIAI2JCAI25E072VDQ1MVREBIkAEbEjAET8zbDg8qooIEAEiQASIABEgAkSACNiNAAmXdkObdSumDbSsa3saOREgAkSACBCBrEogLTeorbnXsuacrGpLGjcRIAJEwBQBa6731pxDViACRIAIEAEiQASIABEgAlmVAAmXWdXydho3bYrZCSxVSwSIABEgAkSACDg8gbTYmDZ1r2XuPszc+w4PmDpIBIgAEUhnAuau86beN3duOg+NmicCRIAIEAEiQASIABEgAg5DgIRLhzFFxu2IpZtglpbPuGSo50SACBABIkAEiEBmIGDNZrM15xhjZe7eSfq+JWUzg21oDESACBCBtCJg7roufZ8EzLSyCrVDBIgAESACRIAIEAEikBkJkHCZGa2ahmOy9ql/c5tqaTgEaooIEAEiQASIABEgAkYJWLJRrV+JuXPVYDd2z2RKrJSfk8I1k8L/ooMIEAEiQARSScDJSahA9wf0r/fmRExbfD6kchh0OhEgAkSACBABIkAEiAARcFgCJFw6rGkct2PmREe1T/2bq8dxCVDPiAARIAJEgAgQgaxAwNzGsrmNad3WtrjLbRE2pXslY/dZ4uspOpHS3PkWdYYKEwEiQASyMAFjnwfC6/xlnhcyjX02mBI3szBaGjoRIAJEgAgQASJABIgAETAgQMIlTQqLCNjiqX964t8i5FSYCBABIkAEiAARSGcC6eFdY0p0NBQvebFSSdQk8TKdJw81TwSIQIYnYF60lHteCiKmvoCpVI+5B2QyPDwaABEgAkSACBABIpBpCSQnp+CdJglZNbgPuwPM4eWaae2b3gMj4TK9LZCB2je38aXsAUBP/WcgE1NXiQARIAJEgAgQAS0B8xvVrKB9vGuM3XOZEiyF94z9Zr1VCiErGJweLKOpTwSIABFg3pL6FOQvKHlTil6X4mcCe01fwORfM2hA8TWyBREgAkSACBABIkAEHJ3AvaC3+PjHi3j5LtHRu2qX/pXO7YH/5jW1S91UKUDCJc0CVQToqX9VmKgQESACRIAIEAEikAkImBct1XnXcNKm3ia1Oe8ac6KlVJhkfws/gjCp/7/wOm8W8YEy4f9MYC4aAhEgAkTATgT0RUvuqs61ZVys1BcvRbFSEC5JvLSTuahaIkAEiAARIAJEIE0J3HkajfZzL+LJu4Q0bdeejeV0c0ZeD1d4uTnBxQlITE5BfBIQFZ+EV5okWdOVc3vg1pLm9uxOlq6bhMssbX51gze3gSZuiIlhysw99W9Yp9ypnJ76V2cbKkUEiAARIAJEgAikjoA9vWtYz5ydnQ06aEy8NHfPxd6XeuyYyiuulPMydaTobCJABIhA1iHArqFJSUlISEhAcnIyN3B5HkvuFd01Weph6ezMXuev/cJnAHtf+jeJl1lnLtFIiQARIAJEgAhkVgLGhMuyOdzRs35BFMjlqTj02fsfISTO0Eszj5szetctgPKFc8jOu/88GsvOB6NpEW90qVcIri7y79hzDzzCi1jD+vK5u2By59K6B89Ypewe77x/OLbeeK1rI5erM5qX8UG9crlRukA25MnujmyermBf5ROTUqBJSMbb2AS8iorHvWdv8c/9MPi9jAUJl/ad2SRc2pdvhq9d7Qaa9Il//U00ZRFT/4n/DI+KBkAEiAARIAJEgAhkaAIpYDk6pId8k9rQy0YqIko9aaSeOGpDA5q755JuemdozNR5IkAEiEAGIsCuzXFxcXj79q1JL0v9zwDhmi19nQmX+p8P+ijMeeVnIHTUVSJABIgAESACRCCTEzAmXDYvlh0rB1dHmYLeigSmbr6HWSeeGrxXIpsb1g+qiiZV8unei09IxvJDgRj750PM7lga335UWiZcxiUko9bYM/CPijeor37BbDg3u7HsdSZEDlt9A79efMm93rl8LozvVg5lCmVDLm83uLu5aONrGHY9OSUF4W8TsPzgY0w+GEjCpZ3nNwmXdgackas3t4Em/eIljFPpnIzMgPpOBIgAESACRIAIZC0CzMMmJiaG87RJrXeNkpgppSndoNa/h5KGfCXRMmvNQRotESACjkcgPj4eYWFhkryVfLhY8YcXJaWCpfB9WXhN+j8bodKDLSRcOp7tqUdEgAgQASJABIiAMgFjwuU37xfCvL6V4O3hqnji6Zuv0XzhZYP3KuVyx18T63Nej8IRHZuIQcuuYcutNzj/XV3Ur5hHdt71wEh0nHcJzxQ8Lqe1K4nJn1aQlU9ITEbHmf/haGAUhjUshCm9KyBPDg+jYqV+J8Oi49F/6VX8eT+ChEs7LwwSLu0MOKNWb0q0pM2zjGpV6jcRIAJEgAgQASKghgC7D2LeNRqNhiuu5EGpxrvGktCAxiJWsPZdXFzUdJvKEAEiQASIgJ0IsGt0dHQUoqKitYKjVLh0hhAeVipSCq8JgiW7luvnudQXL0m4tJMBqVoiQASIABEgAkTA5gSUhEtXJydMaFUc03pX0H2PVmq42KDjeBYrzxlZz9cL/y1oKiv+JjoenWf74WVUPPaMrYOqJX1k7++7EIL+a2/hNUtEqXfsGlgV3RoVlr0aGZOAQsNOoUWJ7Fj2dXWUlIikrCBLXxefmARNAosWyVK1AG4uznB3c4aLsxMeBb9Do6kXuFC3FCrW5lNKViEJl/blm2FrN/XUP22eZVizUseJABEgAkSACBABlQTYvVB4eDgSEljIGeZFY7l3jdTzhjVrzLtGKVel4HEpbHSr7DYVIwJEgAgQATsRYLkunz59qvh5wMRJqVDJ/y//0Rcu9cONC90m8dJOBqRqiQARIAJEgAgQAZsSUBIuS3i74ecv3kPn+oVMtvX1smtY7ceHaxWOfrV9sXZ4TdlrT1/FosTYM+hYNhdWDamOwnnleTN/2HQPP558ipgkw7QvTxY2RbF8XrL6/O6Ho9Oiy5jerSwGtikhE1djNUm4+igCp26+gf+Lt4iJT4KHmzOK5PFElRI+KFMoO87decOFrWUHCZc2nU4GlZFwaV++GbZ2Y0/9K4WHzbCDpI4TASJABIgAESACRMAEgcTEBISEvLTau4ZtPks3qllTxnJeCt2Qhohlf7u6KofXIcMRASJABIhA2hJgwmVwcDDi4mINQsQqC5WCcOnCiZjs80D4Pm0u32VaipeU7iVt5xG1JhJIy3luLXdaH9aSo/NSQyAjrI3UjI/OzTwElITLank8sHF4TVQvldPkQPf9F4wuK25wHo7C8UffSujVvJjsvK1nn6HXr7fBws/O+vw95MzmpnufhX3tvfAydt4NM2irTHY3BCxrafD6gt0B+P3MM2wYVgO1yuSSvc9EzSFrbuLK61hZv/jv8UB5HzckpTghQJtPk4RL+85lEi7tyzdD1m7qqX/aPMuQJqVOEwEiQASIABEgAlYQYJvUISEhnNelfi4zNd41+sKlkncNH37GieudcA8mFS9dXVyZwycdRIAIEAEikM4E2LU5JCQYkZFRWu9K5o0v97R0cWH/y4VK4TX2XVoQOJVyIEs3qm29aU3iSzpPHmreIgK2nv/mGqf1YY4Qve9IBNJ6fTjS2KkvjkdASbhsWsQbf06qj9zeosCYnJKCpOQULuSqcDBPyg9nXIC/VgRkr1+Z0gA1S8sFz/Hrb2HB6edY+nF5DO5QCs6S78aPXsag789XcObZOwM4St6brFCfRZfgHxKDP0bVRtlC3rLzjl55hYG/3sKTdwmqYJNwqQqT1YVIuLQaXeY80VSIWDZiChObOe1OoyICRIAIEAEiQAQMCbD7olevXuHtWyGnGb9JLc9hJoYC5DenxU1rwcPGVMhY4d6LlZF7WyZzT3m6uYlf+MhGRIAIEAEikH4E2DX6+fPniIiI0H4OiMKl6HHpAvZZwHtXsr/5/9nfbm5MuOTzXEoffmEjsmeuSxJl0m/OUMvWE0grcYbWh/U2ojPTj0BarY/0GyG1nFEIKAmXncrnwt6J9WQhWFmeyoDgd6hfPrduaGHR8Ri84jq23xa9JRPWt4arVJkEUH/8WbyIjMdPn7+Hbg3l+SovPgjHwJXXce2NxgDZ/I/KYGy3srLXE5NSkHPAcVTO64Gto+qgdKFssvejYhOwcM9DLDsZhLCEZLNmIOHSLKJUFSDhMlX4Mt/Jprwt2WjJ4zLz2ZxGRASIABEgAkSACCgTYPdFL1+GICIi0irvGrYxLXjYGPOuURIuBQGT/XZ3dyfzEAEiQASIgAMQYNfkoKCnCAsL1/tMkD/AIoiWrq5S8ZIJl266kLHSB1qknw/CMFO7KW2NGGPNOQ5gFupCBiRg6fy2tLw5JNbMdWvOMdcPep8I6BOwZq5bcw6RJwK2IqAvXHo4O2FZ7wro36qErgn2MO4vBwMRn5CEUV3KwEkbToiJiJtOBaHvxrtc2Wr5PHB9UXNZ11goWPf+x1CvgBfWflMTVUrkkL3/4k0srgZEIi4hyWBIdcvnQXFfeX7LR8ExKPPdGVTJ5YF139RAXYmQKlTA+hsY8g6/HnuK3RdDEBqXiLB4ZRGThEtbzSTleki4tC/fDFe7sdyWKSmpfOo/JgqPr/+LBxFOSMpdDg2rlUZO+UMNVrDSIDo0CnHwQI78PpCn5jVSXUwUQt9p4O6d3wbta9uwR51C9+1Yd3x4KCITPZAjjw88XazA74in2JGXTYab1v1L0iA6LAqxrj7wze2hOISE8ABcvfAQEQC8yzRE7TI5FOdDfFQoIg0fYOLqdPfJj5zK1dsEG1VCBIgAEUgvAuy+6MWLFwgPD7fKu4YJl2yj2ph3jf64xFCxyUhOTuE8MD086AKbXvandokAESACUgLsmvzkyWO8efNG6yHJh4lV8rbkPS3Zj6v2twv3IArvic889wWxk/faZIetvC5NCSzmxBdz79OMIAKpJWBKZLH2PUv6ROvDElpUNi0JmBMg02J9pOV4qa3MQUBfuMzm4oRDo2qjaZW8ugGy6+7gFTfARMjFX1WBjyRH5akbr/HlyhtcaNaZ7UthUs/yMjD/3A1D47l+aF0qJ9YNrYEi+eRCpKUUt55+hl7rbsPHxQnfNC+KCZ+URw4vV6PVhITH4c8LIdh05hmuvoxBTJIkIScAEi4ttYBl5Um4tIxXpi+tJFxKn/oXNt9Ug0h6hVNTe2L41iDEyU7yQK42k/D7j71RwWpHghP4rtRX2OraHSv9F6Ktik6Frm6FRgsCkWvCWfj1K6TiDPNF7FGn0Kr96g7Cpg7vY+qD2hh+Yi+GFzc/zoxQwn68bDP6NO/f41Xo/sF8HK3yPW7u7YuS0mEEH8Scft9ifYD8qaRkj+JoOGktVvcqJXsY4MKoPPj8rzxGQHggd5sxWDqnL+rJH36yDTiqhQgQASKQTgTYPdCzZ8+4TWq2Oc1vKoueNcIGtDHvGrY57erqxm1a63vXsCHpb0BI77lYfk12eDCPS20OzHTCQM0SASJABIiANg9xYOAjvH79WicyiqIlHw5WCBMriJbM61IQL5lwyX9e8KFkzXldKn1OmDKEWkHGnDhp7n2aDETAWgJqhZfUCDhKfTM3p5Uijxkbo7m6rGVD52VtApbMeUvKZm2qNPq0IKAvXOZ0c8ajxc2QJ4e42c8eyG0y8RzXndWDa6CyxGsyKDQGg1bcwMGHkdgzuBq6NJDv1S/bH4ihOx6gby1f/Dq8BpxT+b144sY7mHMiiOtLOR93DGtdAl98WAw+XsbTsyQlpeBuUDSmbL2HPffCuXQuwkHCpX1nmV2FS81LnJnVCz1ufoJDv/VHyetLMGz4IeT9ZR9+amT95rZTCt0p2GVWmPK2FJ76Z1+2zH1Iip0LwqaPGmD6HfY0hAc8arZA5/I+iA/6B0f+fc4Jmc+rTcKVHX1RQczNa8HYsoBwuelz9FwbhDwDN2NnL3kcbwtAKRQl4TJ1/Kw722GESyZotp2Pm0lOSPHwQfVm7VAhdyyCzx/Cuad8AurcE47jv36i1CkIl265i6GALHd1BF4/i+bW85sKQ3Fy30hUt2o9W8eUziICRIAI2JMAuzd6+vSJZJPaMu8atjHNHvpS9q5h33h4MVT/HoyJloKIyTwu1d972ZMG1U0EiAARyNoE2HX54cMAhIaGKgqX8ryWLhBESxYynP3t7u4hy3nJBExzD7Wovf4rbZGYEmPk5fkdOOlGXNa2NI3e3gTEfWcnrin9eS7939gaSM3a4Oe7uPOsv35ofdh7BlD9xgjorw17rw+yBBFILQF94bJ+oWz4d05jmcCYlJwCn6+OgXljrupbGV0bFtYGiwXiE5Px/ca7WHT6Gd4sb4Fc3nLvptZTz8Pv2VtMal/KIF+lpX1PTEpG8+//wT8vYnSnFvVyRcPSPvhfi+JoUys/3FyUNzTZJ8bjkBh8MOMCAt/y+6bsIOHSUitYVt5uwqXmMY5ObIfev0Wh3rR9+KX8fgzsswQnao/D8Y0T8EF+y/opLU3CpfXsjJ6pdKOm9NS/JcKlZt9XqDr6FJJcK2PQvp0YW058eiHp/m8Y+sVUnHjjgoLT/XCmlzFPLlODzfzCpR1Mra2ShEv7sTVes2MIl5E4Oqgchp7wQUi1Mbi4ZZDE61mDoE0D0Hvqv3jhVAvjz23HwAL8eAThsuGaAGyQh5wHgrdgZPuJOPjWBWVn+eFgD2vWc3pYhNokAkSACJgmwO6FHj8ONLpJbc67hm1ii6EB5d41wkaEIFyK92IpXJhYQbz09PQk4ZImKhEgAkTAAQiw67S//wO8evVKIjiKD7SI4WF5L0u5cOnKhf4Wysg9NVMXLtaU6KIszrBQ5DxQY8+E07PiDjDhMlkXlIRG4TVerDEUMc0JmObES0sEfel9GK2PTDb5HHw45sR5e60PB8eSoboXGxuDlyEvERkZAY1Gw90jeHl5IVeu3ChYqBDYA0yZ9dAXLn9oXQLT+1SUDffo1Vdos+Qq99roZkUxpVcFWXjWPy8EY+6eAJyZ1RDurmIuM3ZdLjroJJydgN+HVEfzavlk9V4PjMK0LfeRpPfkFZMeJ35SziB/ZUhEHD6cegG3w+V5sNgay+vmggp5PdCrcVH0aVEUubwNPTDZrdPMbQ8w+WCgrh8kXNp3ZttFuGSi5eSu6L32FSpN24cN5fdjeO8lOFBjHI7/kTrRkrubIY9L208KpS80gnApbJyxVtULl6+wr3d1jLnobVSYFIRN5nV5e5deGEtVQyThUhUmxUIkXFrPzvozHUK4fLUF/RtMwimXOjJhUhyVKGzmnHQWF7/kwzSYFC4BPFveBC0XB8P/03VImdHUekh0JhEgAkTAgQiwe6FHjx7qNqnFXJV8uFhz3jVs45oPDciHEJR613A3tZJQN8J9F3ud/c3uv9gP+9JrbmPOgZBRV4gAESACmZYAuzY/eHAfL1++VMxxqSRcss1KXsR0hacnEy75nJfiZwjvdan/I0A0d/03Jloafr/nxUpj3/uVjEbiZaadymk+MFPCjL44KYg0SqKlKfFTf1CmREtaH2k+BahBIwTMi5a8oC98b7DV+iCDpJ5AgL8/rl+/ivv37iL4xQuTFZYsVRrvVaqEGjVroXDhIqlv3IFq0Bcu/+hfGb2aFpX1cPHeRxi12597rVXJHNg4shYK5vbUlbn5OArbzz3H1N4V4cJUSu1xyT8CbeZdRC5PV/w1vg4qFRPDd7J7mkOXXqLDL9cMaPh6uGDXiJpoXFnMs8kKsXyan6+4gaAY0WNSCWXl3O5YMaAqmlSWC6Ws7D933qDxvEu600i4tO9ktLlwycLDTm6LbmtfocoP27Gu2r8Y3mM2DlQZgf1/TEUHG2QVJOHSDnNC/8ZN+D8lhW2a8Ztn7FAfruwy5lbvjl9jKmLg0cMYV8pEp1mKPfGBCiApErfXjsO4lcfhH+2EFFcfFPlgGObP7It6uaT1mBIumefYMPSdcwJP452Q5FMWLT6fiH4us/HlTwGqc1wmPj6EJVPmYOO/L7hQmKye2h+PxoLRrVBC670uiFH5x+zCaqflun4n+lTGh5OW4Odu8lyB0ATh7wXjsHC3Hzc+drjmroWm307CvB7VkVPCQlHoOv4Nyg8+Av+uKxDS/DS+nbIblyLiwXITVh8wFeuGNpXVoUxeFC6/PbgYRVYOxayDDxCZCLhV+x/mLp+CTlpPO+58SZtPq+3QcRX6PbdXdQimiTs1H0NmrNeGHPWAW80emLdwAjoWl7v782x/xDa/QK5dFk7YvWZbjBo/Df1qZzfotl1swbWiwdMdY/DtnAO4Ge1sYr7xZV8enI8JS3bhXOBb7uxkn/yo8sFADB3cBx+WMp2wVbAnC8O6I8ciXZtsrnw8dx3mtxI/VAWhMHHoATwaUUHOw28i6vbZjsclh+L4sZGobmx5KeW41J4bUGEMLuwfBL2a5TVJ1qZa4TJp8AE8HGWyVjtcwahKIkAEiIB9CLD7oYCAALx8GWKVd400NKC+dw0fJpb1m78XkAqXgmjJXiPh0j62pVqJABEgApYSYNfke/fu6X0mOHEipLIHPi9YCqFimQe9IFwK4qXw2WCNcKkkzAjf24XPFUAULMXv+EJoWPlv8RwpGUkiJwona+mUyZLlDdOPiZvQ3F2PpIAw76Wvi2uBv0cyVl4KV1/8MSZamhIsaX1kyemapoO2dG3orwvhf36NWL8+0nTQmbAxv/8u4PTfJ7l0ItYclSpXRvMWH+C9SpWtOd3hztEXLkOXNkc+Hw9ZPz+edxG77oRxr3k4O+H89/VQs4y4wZ+ckoI9/waj6/uF4CwRLvdeCMb/1txC2VzuuLKomaxOTUIypvxxD/NO8vkqpUejwt5YN7QmyheR5bnCr0cfY8KOALyOZ5udpo/a+b1wcWET9ikkK3jjcRSqTzmve42ES3MkU/e+TYVLJlpOb4tuq56i1IR92FZLK1q+NwgHtk1D+0Km9/TVjoSES7WkLCinJFwKG2jCU//st/pwZbyouNO1Goaf2IvhxdV2JhIXRjXH539FG5yQ4NECU0+swRc6Qc24cBm15RPUmcy7oTNhqSBe4VWUeLHJNeEs/PqZkdEfrkL3DnweQP0jXCIYCWIUmOc/J8DJD6nXGhO+rs5sjp6/hXKFchQsBq+Yp7q+JXVdh8vzm+pEQFPCpbH2Ej5dh7szmkJ8dkWJPS9cTn/gCQ8PQCP3kkeM76dYe3wm2rD0pOzQCpdKbUpzIYZu6IQPZt3lRF7pwcIFjzi4F8MFAVtzDova9saqZ+6cUOhb0APxIaGcgJkCXzRecxTrm0vES7vYgvVQg/M/1McXW3kRUnrE+nbB2sML0VqSj/fOjGroslGMhS4tz/rdedNpLKpvPKGzYM8Ulq9MDzo7v/Xa01jWVHv+vxNR9wtlcfLq9+XRc1uy+TDLSsKl1pbBlSbh5l71ns4mhcuwg/iu/RDselMan/11ElPkUSHULn4qRwSIABFwOALs3sff3x8hIcFWedewzWohNKC+dw0bLP/FTC5cSiNesA3obNmykcelw80M6hARIAJZkQAvXN5FSAj/MIuYn5J54Iue+EKYWFG0FDwueeGSPdTCC51yT3ypeCnwNeaNY0qYkQow0u/0rE6l/4XX+TbFMLKijeXiZVa0PY3ZWgL6oiWrRwwJK4aKFb2OuRJ6XsjCa9L39Hsk1GVOtKT1Ya0t6TzbEjC9NpTmvNJ6kb6mZn3YdgxZq7bARw+x9889eBjAew6m9qhVuw66dOuO3LkzdqolqXBZLa8nri1qphXWRUL5BxzD63jeIYodszqUwoRPysvKJSalwNVFvi6GrLyONRdeol+9Alg1RO6y8S42EV/8dAW77oYbmOLjSnmwdGBVmVcny7P5zcobWO0Xoiqnd618nri0qKmBcHniWig+XHxF1yYJl6ldCabPt6VwGXN+App1XIVLDWfh2qqGuPhFTYy72gBfHziCOfUlm/+pHBIJl6kEqHS6KeFSeOqfnWd34VIr1oRJ82JqArCpXxdM94vD667r8GK+IMoZEy5vYVnT9vgp2B15xhzHqa9LwhMaRJz/CUP6r8SlBGcVHpe3sKxFe/z0zB0u7efh8ILunIdlQug/WDlpHXJOWIvPtSKcIEZpfFtg/M+LMYR5CyZp8HBVJ7Rb/Aga1y5YdXsh2kry+4afOwz/Km11HqRxh4ei1dDDCHEqLhN+TAmXya5l0X7xOsxvW5gbX+SB0eg44jCCnSqrEItF4ZL1+4e1y/FVRTdAK0DtfuMqz1WoFbtYm92Wb8b0Fnm5Nl8/CIVr+aK80BpzEN/W+Ab7UwqhxvTN+L1XKXhqgrB3dBeMPRIJ//fnIXhjdxQUJmDSK/x39AUqtq7Be4gmReLUuOYYuC8aUmEYsKMt7szDh51X47FbOXRdtRMLmmYHwi7jl35d8PNtD0R/sRvB31fje6wNsXrapSp6bt2MWYJXaEwA/l25FIdqzsKMFoaeotL1phMu4Yua09dhY4+K8IQ4bjkj3mt5bYyeGJh0DnNrfYbVMU0x+fxGfGkYuUBs0g7CpVvuYigge2gpAq+fRSMWvqg+azN29jDlXm2HixdVSQSIABGwIwE+LOADBAe/kGxQq/eu4YVLtlEtblAL4WL1N6j5zeRk7ouU1OOShEs7GpiqJgJEgAhYQIBdp+/eZcKl8DCLKF4KD6cI13shRKybm+h1KXgWonMgAAAgAElEQVRcCrkvlfJcSj3QhK5Z4k3G+igKquIGIIV9tcDQVNRmBJKSkrh8b/Hx8Vyd8lx97H9pqGSuBPdQF3udHWyN8OcpC5tqOiqNaKFUF3uN1ocaklTGlgTYnEtISEBcXBx336+/NgRvY30P5NSsD3Ohx205vsxW18njx7Bn906jwypUuDCKFSuOvHnzcdFymH3fvXuH0NBXePLkMcLevFE8l33P69Xnf1wI2Yx6SIXL/nV88euwmrKh3A2KRqXv/5W91qBQNvwzu7HMu1J//OyRqY7TLuDgo0hs6lsJfZoXkxV5Ex2PBhPOIiDa0IOI5dmc1KM8PNzEjfiw6HgMXHYdu+6GYeKHxfHsTSwO3g5T9L6smc8TP3Qvh64NCxuYheXUnHr4se51Ei7tO3NtKVxC4nFZeMjv2NrkNsb1no0Dxb/Epm3z0aescUckS0ZJwqUltFSWNSZcCvkthd/qw5VZ53F5Z2o5dNmcAoPwmMEb0KfxDJxz7yoRAY0Il89WoXuz+bjs3BVL7i9EF4lgqDrHoDacZnDOz7HZbzKaSerQR2q8Tl5AXRxcU52Q+FEDTL/jhYZrArChOd+K6VCx65AyX5pLUIOjg4ph6AkfWR3KU0AULmv9cg9b24iJoqM2dUSdaffg32kFUn5sxZ+uCxWr36ak9n1fofzoU3hYdzqe/9FbFChjduPbymOw17WxeaFNYruV/gvRllVvR1s8nF8f7da8weM+mxE/tb44mBvz8GG31biX6wvsvDQZDdg7WhHwv9xfmJ0TxpadYE//9isQ+1Mr0StWO7//0ZuzD3+sj3Yr3sjXg1bcv6Rfh1KjdhAujY1NJtyrvO5QMSJABIiAoxNg90f379/XCZeWetcIwqW+dw0bt1TAZP+TcOnos4H6RwSIQFYnwAuXdxAcbF64FPJass8BQbz09PTiwsZKc2GK4iUv1pgTLk15k3GfUWz32zAeYVY3HY0/HQmwOcsEzIiICF0vBAFF6WEuuTezYf5Xfa8zoVJhbUjFGaloKdzDpSMKapoIGBDgBK63bxGnjchlzKtS3wvZ1NphjSh9lgivkxksI7Bz+zacPnXS4KS8+fKhUaMmYJ6T7G9TR1DQU1y+eBHnzp7mHubQP7p/3APNW35gWcccpLRUuFzVuwIGtikp69mB/4LRcfkN2WtsfoYvb4Gc2YwLRbefROPzn6/gyus4XJvWANVL5pTVEfgqFqXHnjGg4OXqjIXdymFIB3k/WH39l1/DvTdxePZLC+68yLcJeBUZjzdRGsQlJsPdxRn5fNxRJJ8n8ubwMPAADX+bgNrjzyLwrZgjk4RL+05EmwqXrKu6HJdPkaffGmxt/RCTe83GocKfYuW2nzGAOXWl8iDhMpUA9U/X//Ijho8R81sKuTLsK1wGYZOCeMf3V0kENCJcasUaJlzqxC/toNUKlzqB6YvdSBE87oxwN16nmEfSMFyuBtGhUYiDBm9u38LTWCfc3PAVVl3xSIVwCZjLQygOwUTflEKJqhAuBREwpVJb9KjqI6EVgXsHD3P5Iz9cG4DlMq01CqFRGjjFv8KdG88Qj0tYP3QdmIAn2M5+thCFXt/3e6JZcTEEkhOe4sLW83jsVAXDTu/FCPaQTdJlzGnYDevD3OBcoiE69foErQrnQOFqtVG2YA54SvO0WjxXjAj9Wo/Q66WG6XJZCjbWF5wVm7SDcFl34X9Y0lAM8eAc7g+/A2swe9lZhDjphbu18bWKqiMCRIAIpDUBXri8hxcveI9L6WaaGu8aqXDJNrGlucyUhEvhQTHWrvA3eVymtdWpPSJABIiAMoGU5BTcvXdH7zOBhYjlPfGlgqQgXPKipRsnWHp5CaFiRfHS1OeC0At9IUbaO6kww9qngwg4KoHExES8fv1akptP+hCXKNoL90fS+yRj0Sqk4oy+cEmipaPOBOqX0p5sVFQU4uJitXld9cMlp359KH2ekCXME9i+dQvOnjklK8g+azt36YqWH2gdPcxXoysRGxuLw4cOgHlw6h8ZVbwUhMunMQm4Me19VCkh3Q8GJm26i9nHnhqMd37n0hjbvZxReufvheGrFdfxICoeCetb68KMCycs2vsQY3YHGJzPhMQ1X1fD++/JQ/CevBGKIb/eRN1SObHx21oGIWDNmZHl1By34TaW/vNCFmqWhEtz5FL3vs2FS9YdzUscndwWvdc+hWefpdjeOgCzv1yMY3m7YOGunzGscurCxpJwmTqbG5xtTLiUeltavnlmjcel6AUo9TrkO6wktNlfuFSTC9NS4TL2/HR89s0GTshTOqz3uExf4VIQ1ExNT3Fskbgysye+3hzA5bXUP+LRxUC4tL0txPlmrM/JkIfdTbq/Cv/rOo8LNyw9kj2Ko/m8Hfi1Q16Tq9P4XDG2Xl5hR48amHi1Ih9CuNwJfFfxK2zK2Ved16cdhEvDtckPWeepqx8S2MbXK6qOCBABIpCWBNg90r179/D8+TOJcKl+k5ptVLPQgFIPG/2NONnnSTILFctCxvLeCSzXWLZs3pTjMi2NTm0RASJABIwQYMLlnbu3jXpciuIln8dSzHHpxnldCh6XfKhY5TyXrGl9TxljwqVUmBE+W8h4RMBRCbD5Gh0dhaioaO0cF4RL/r5K8DjW90I2JWBK14tUuNQPD0uivqPOCuqXQICli3jxIpj7l3ecFx6YtM36ENqhcLHq5xwTGA/8tU92QpkyZbnQrgUK6pJgqa9QUvLe3TvY/PtGRETI8zP2+2ogataqbVWd6XWSIFy6uzjh9LT3USiPp6wrraf8i2OPow2616yYN/6e0dhokIiFewIw5a9A1CqUDWdnNTQQLoevvsmJiPrH+wWzYf3wWqhQRMxxlZwCrDr0GMO3P8BvX1ZC7+ZFVeNiuTFfvInFikOPsebsC4PQsiRcqkZpVUG7CJesJ5rHODqxHXr/9gpuX6zBgVa3MO7zxTibpwuW7l+NgakIG0vCpVWmNn6SUphYVloqXFq+ecZ7SC4JLovP9pzElCoK7Wt4bzvAAzny+8CTiZNGPS79sbZtS8x5WEsSdtX+wqW/rT0utXkgD6S4oFCnSfj2owaoXSkfFzL0yrTKGHZEHubVslCx6StcCmF+c3aajlmtlAW8QjXboCr7fD/wFcqPPAWWM7PtmG/QrV4tVC3oDmecw8x6o7HHtVsaeFy+wr7e1THmojfKDVyBEVVEL0JxtvqgZPP3Ud5LMn+TNAi7/S+u3ryCk3efI/j8IZx7moAUyPOTKq04y4VLURDkwieXXcBxUzMvufaVhEttGNwbxYfh2MmRkKe35nsdHxWKSA2Q4uEDXx8P7jWz3rxKbdn4WkXVEQEiQATSmgAvXN7F8+fPFT0uzW1S88IlCw0o36SWem4ycZLltWSHsNEmzXHp7U3CZVrbndojAkSACCgREIRLqRe+1DtMECOFHJbSMLHM69KYxyU7Tz8MoHRzWfhb/3u79HODtUUHEXB0Auz+5unTpzphhl8/TJgRxRl57lfhPd7jzFh4TLY2pOuE/S3cUwn1OTob6l/WJsDma1hYGN6+FYR9qXCZuvXByCp9pmRt4qZHf+f2baxY9rOsUPUaNfHVwEE2w8Y80NesWo4Xz5/r6vTyyobvJv2APHnk3oI2a9QOFQnCZfUi3tgwohZyZxdDbYZGatB2+gUu3KvS8WBOY5QrLAqMQpmEpBRM3XwPs088xcz2pTCpZ3mD0+uMOYPLocxLWX50LJsLf4ypjRxe4n3R27hEzN7+AHNPBmHBR2VQo3ROVCqWAwVzexoVTqNiEnD7aTSuPorEwcsvcTwwCpr/75f+QcKlHSaVpEq7CZesDSZeju+GDs8H4Ppv/VDov7n4bMgpVNuwD3PqW+91ScKljeeEsfyW0if+BRFT/eaZBqe/KYIBR3MhafABPBxVwaDXQmhR/zZLEPtLR068uzAxNz7fkRcFp/vhTC/JhVqbJ5EJWmLeSvM5LvVDxQptmvXe+3sMyg/8E1HFBmDv8fGob1WOSwUvUW3IVYM8kABOD8+HAYdypX+oWG2uSktzXEZt+QR1Jl+Ff/N5CF/THblMzFNBBDOwc9JBfFf2G2x17S6G+bWXLQAIYisG7sKDsUoSnt4gmPOLQQSmSOztWwFjz2VH2Vl+ONjD+A2GUeFScX5r29a+t7XslxhdbhVWHavAe19WVHEhUBITteL5/pRSyg8VJN3Csg/b46dn7qi95B62dOA/7M0Kl1oxOrjSJNzc2xfyaPIq+kpFiAARIAIOSEAQLp89Ez0uLdmkNuZxKd94Y4IlP3hpiFjL770cECB1iQgQASKQiQgw4fL2HeZxqRw+3NmZPaTCQsaa87g0DBVrLBQmwyeIMFKU5FGWiSZWFhoKu7cJCgpCYmKCVojkRXslsZKtJf515p3M/y0VL0UvY3YTxYs8wr2UIGSy38KDAVkIMw01gxJ49+4dQkKkOZTFOa+/RtSvD+V8l+R5aXqSzJ4xjfusF44KFd/D0OEjbT6z3rx+jZ8WL0R4uOh5yTwumedlRjkE4dLTxRlViniDeV4KR0RMAv4LeouwBCVHEaBZ0ewonIt3lpAeiSzCRfA73A7XoK6vF8r6ZjMos+XWG0VE5XO4o3YJueikSUzGneAY3IvUIJuLEwp4uaJsPk8UzOWJfDnc4OHqAnc3ZzDvyriEJDChMzhcg4DQGDyOSkCMgmApNE7CpX1nql2FSzt1nYRLG4M1JVwKT/xbtXnmNxFNem/n8t7V/m4FVn1ZHTmZ6JOkQcCWgeg79R/DnHj/TkTdL7bjpW9bLNz9C3oUYOUjcWpccwzcFw3/9isQ+1MrTuQEeOFym2tHzL2xFD11XnGXMbd6d6yLcUXZ6X44KAigwVswsv1EHHzrArPCpSSfYUrXFbg0pxXf95hb2Db5L3h9PwGdtcqcRaFitSJceMmhupyF3FDCDuK7lt9g9zuXNBUupz/whEv7eTi8oDtKuDPWAdjUrRmm3/GSi3AqclxCJ4gVQv15O/Frt8K8nTRB2DPrR0T3XYzPS/GTVxCoOS/CEaKorTkwFI1HHkaoJFSsNLekTW3BOqLNIRnoVgVfbtqMH2pn5zsYdhk/zT6KmlMmoKnweRd2EOM7TceTfqvEucyV/QdzPu6N9UFuhjk89daqMFfifNti5pYf8XlxBh14tro1Wi54BH/FMKviQwCsrMHcMXU9MOIFeWdqNXTZHAONbwuM/3kxhgjjjrmFHUO/xKSzEYjx/RRrj89EG+26MipcJmkQ4fcThvRfyYXQNbu2bHz9ouqIABEgAvYkwO6R7t69Y8Lj0vQmtehxKd+klnsNkHBpTxtS3USACBABWxEwJlwyjzFhE1nIcymGiZXmuGQe+Oz/1AmXwvd3QbxknykUCtNWVqZ67EmA97h8grg4jTY3LBMl+TCxfBQLUajkPZjlr0nFG2lIZX0RRrpG3NxE7x97jo3qJgKpJcDyHz558kS7JoR1kbr1YWydkHBp3FrHjx7B3j936wpkz54d4yd+j1y5cps0MbvuzJg6WVfG3d2d8540d7DoPst+XiIrNvibYahUWSl0obna0v59Qbh88i4h7Ru3QYvsmRcX7YMvXHUpQJIkIpK5Jki4NEcode+TcJk6fpnibLsJlxJBhgflgRxFPZDwLAqCk3jCp+twdUZTiXeeGL6Tlc9e1BcuoU8RqXFCkmtljDiyF8OLC9hvYVkL3jOMHVJPr9C1rdBobiD3eo6CxZDTNQKvn0Xr2lUjrsQdH4pWgw7jpRMfMrNY/hRdHaEVxuDC/kFgkptFwqVEEHUu0RDtGxSFS9BFnPIL1OV6TMscl0y4FGwjZa0vWkGNcKln72Sf/CjuE6djFpvzU/z670y0YebSitovnTzg27gtmhVJQbDfSZwLfMt1R5rjkv1vF1twLUXiwqjm+PwvPt66W+5iKOgRgaAQ/v/n1Sbhyq6+qAANrk6rh56b3vGfY64+yF8wJ7zevURQeLxYdkdfVFDhnSvMYK498HWkwBet157GsqYKX6y0/Nl5Bl6qpq5CxsK3SgRqbjwePiieLU43lhRXX7RZfhS/tNAKuRKPS1PNRdedhFObTDPIFBdNGgQRIAJZhoAx4VLtJrU0p5mwma3vMSCFKfe4TOI8MdVHu8gyZqGBEgEiQATShYC+cMk6YdwLn+W4dONESvZZwIeK5YVL9nnA/zb0JpOGjBUGqe9xKfW2ZHnRmLcZhYpNlylBjVpIgAmXjx49QlxcHOchyYuTUo9L4YEwMQesXMzk14zopck8e5iwwzoielzy3UpBcnIKmHhABxHICARiYmK49cHPb1G4FAV7y9cH+87CrQ5tzkzp50pGYJIefZz43VhER0Xpmv7f51+iXoP3zXaFfTYP/0YMJVukSFFVwiWr+M89u3Di2FFdGxXfq4Rvho0w26YjFLj37C16/XgJr2NYiLqsdxTN5Y7zc5tkvYGn0YhJuEwj0I7cjDrh0vrNs8gjM/Dtol06UYqxyFa6IT76di4mtNV65UkBJb3CqalfYOxOf52Y51btf5i3eAI6aj3UhOKx56fjs2824Ga0s0y4ZILU7R+/xpdrLmnr8EDuNmMwodBGjNsQpNorLObqakwc8yMOPk3kb31dfVC60xjMmNgb9azxuGSVPNyKkQOnyuos3nMevnz9OWYc8U5Tj8upD2pj2G9DkLBqFjb++4IXdku2xferf9F5R3IDVylcsqKRR75Hvwl/cDYxxoy9HsS8bmeewNN4/gtGok9l9J7VGe8Gz5LluBRsbRdbcJVH4vbqcRjx03FdX5I9iqNWnwlYMLoV74nKHRqEnNqIH3/5BYevv9OJ4MpllVe8IHL7jtmMGaFLMGuLH9cmq6Ph5LXY2EPrkqp/uuYgvq04FHtdG2Py+Y34Mp/KK4qpvJNJr/D3nBFYuNsP/tHaL3muPijeoAe+nTbKYK0JHpdKLbP13PLL0ZjSQ+tVrbJ7VIwIEAEi4OgE9IVL1l9LNqnZRjLbqNbfpJZ6XEoZkHDp6DOC+kcEiEBWJiAVLhkH/bCVQo5L/prPi5NMsBSFS0/uf1sJl1KPSxIus/LMzDhjZ8JlQIA/YmJiJR6XYh5LPtQyL1qyNcSHXxZ+5N6YwvoT1qJ+qFj2OmvPw8MwDGHGIUY9zUoEWKhYf39/PY/L1K0P/fzJAk/yuFSeWf9dOI9NGzfo3ixTthxGjhqjahqmRrjUxMXh+0nfIS5WzNnIvDyLFi2mqu30LiSkPUnvfqRX+1KHzfTqQ2Ztl4TLzGpZC8Zlb+FS2pX48Cgk5/bRhno138n4qCgk+6gvr1SjJkoDD59U3qwmaRD1DvBJbT3SDtqjTvNIjZdI0kCT6AGb3dcnaRCp8UBOw1Dk8j7ERCHSxQc51ZrIntw0UYiEur5wc9PbB54GOS8tM4ImRgOPbGYGrw2hfEkWKtmydkyWtidTG3aTqiICRIAIpDUBqXDJ2rZ0k5qEy7S2GLVHBIgAEbAfASXhkg9xyXuMqRMumaelEC5WnceldET63pbMo4x9NlE4TPvZnWq2HYGkpCTcv38fsbExEo9LMZelIFyKYqUYVlkauYKVY2tP/iBYChepgvdQTua8Ldl6YcIliTS2syHVZD8Cb9++xf3797TekeJni5Dr1dL1wZ/He24K32Oka4HWhaEtVy7/Bbdv3dS98WW/r1C7Tl1VRmfXm9Ejh+nK+voWUO1xyU7a9+ceHDt6WHd+m3bt0bHTR6rapkJEILMSIOEys1rWgnGlpXBpQbeoKBEgAhyBSBwdVA5DT/ig1i/3sLWNK3EhAkSACBCBNCKgJFxasknNC5eeBpvUajwu2eYeC3Pm7Z2dNtzSyN7UDBEgAkTAFAFzwqUgXvLCpDGPS0G4FL3JhDCASp4x7HNIurksCJfCb+ZRxs4n4ZLmbkYgwO5tWO5wFhJTDBVrTLjk1xFbT6KQyXtfSteMEAlDOn5pBAtPT0+6j8oIk4P6iLdvo3Hnzh1dWFdpTlfe+5h/QIb/Mb0+WBnp9w2lMOQMOYmX4sRj16dRI4Zyntrs8PLKhvmLFqfZzHz+/Bnmzpqha694iRIYO35imrVPDREBRyRAwqUjWiWN+6RGuOQ3zyjPUhqbhprL4gT8t47D78euYuuZQISXHIrjR0aiuokcmlkcFw2fCBABImBzAuaES3Ob1HLhUtykJuHS5qaiCokAESACdiegXrgUREs+VKyQ59LT04sLGytsOAthMNUKl8L3dqloyf4m4dLupqcGbESA7Svdvn0LLCSmvnAp9VgWwi0L3smGAibvcSmIltL8fVJxnwkQLGQ/iTM2MiBVY1cC0dHRuHXrpqJwaen6YJ8v0vQW0jVCXpfKZnwY4I8lPy7UvVmrdh307T9Atc3Ztef03ydl5Zu3/ED1+azg9Ck/IDT0le6chYt/pnDXFhGkwpmNAAmXmc2iVoyHhEsroNEpRCANCAh5JZM8amHEX9sx3EgKzDToCjVBBIgAEciSBNQLl8qb1GzDWvS4JOEyS04iGjQRIAKZhoB1wqWY55IJl3zeS95TxhrhUhQv+VCYgselu7t7puFMA8m8BJhweePGdYlw6SoLtazkTSZdM1LvS+EhMKnHpRAmloWMZWuD/WTLlo2Ey8w7pTLVyKKiorj1IT7gKA9Fbsn6kHtrUrhYNRPl3Nkz2LZls65o124fo+WHrdScypXRz3FZrFhxjJswSfX5rOCG9Wtx+aKf7pwx4yegRImSFtVBhYlAZiJAwmVmsqaVYyHh0kpwdBoRsDOB2JD7CIrNjcLFfJGdIsTamTZVTwSIABEwJGCdcCluUjPhkoUo09+kJo9Lmm1EgAgQgYxHwFGES32PMvaZwvL40UEEHJ0AEy6vX78GlstPyeNSX5hh90+i16U8NKb0fGHcvHCZwv3LREvWnre3NwmXjj4xqH8cASZcXrt2VTHHpTxcshiO3Nj6EPMu87lglUKRszbJG1mcfH/t+xNHDx/SvTBw0BBUrVZd9ey0hXB5cP9fOHRwv67N/gMGoUbNmqr7QAWJQGYjQMJlZrOoFeMh4dIKaHQKESACRIAIEAEikOkJkHCZ6U1MAyQCRIAIqCbgaMKl4FHGNqhJuFRtRiqYjgSYkHj16lUul59cuFTK3yd4J0tzxvJCpjTPpakcl2yNkHCZjganpi0iEBUZiStXr8hyU/Kek5avD6U1opTnkoRL0UTbt23B2dOndC+MGjMOpUqXUW1DWwiXp0+dxM7t23Rt9vnsczRo2Eh1H6ggEchsBEi4zGwWtWI8JFxaAY1OIQJEgAgQASJABDI9ARIuM72JaYBEgAgQAdUEHEm4ZIIM+4wSQsWScKnajFQwHQkkJSXiypUrMo9LlqvSxYXPV8l7lcmFSjFULC9kCu/z5/F5/NghCDD6HpfZs2cnr7J0tDk1rZ5AJBMur1yW5bi0dn1IQ5FLI71Ic11K1436Xmbektu2/oFzZ07rBjh67HcoWUp9viZbCJdnTp/Cjm1bdH3o3ed/eL9R48wL3QYjE6756SHCs7bTo10bYMswVZBwmWFMZb+OknBpP7ZUMxEgAkSACBABIpBxCZBwmXFtRz0nAkSACNiaQFoLl/qbcWKIWDG/JRMumXhDwqWtrU312YNAUmIiLnPCJe9xKc3DJw2FKQiUbm5Sr0tRuBTK8mInEy75UJhAClikWEHUFzwuBXHTHmOiOomArQgw4fLy5UuysK7CGrFkfbAcykzgV8pzqS9csr6T8MJb8M89u3Di2FGdOYcMHY73KlVWbV5bCJdHDh/C/n1/6trs2+8r1KpTV3UfslJBxvu///7D9OnTuHugDRt+Q86cOdMMwZkzZzB37hzky5cXGzduSrN2s1pDJFxmNYsrjJeES5oERIAIEAEiQASIABEwJEDCJc0KIkAEiAAREAg4qnDJNqdZPmU6iICjE+CFy8uIjjYtXErz9onipZs2ZzgvyEjFS1GMkQuXLDQt87gk4dLRZwb1jxFgwuWlSxfNCpfm1odU5BTFSybui/kupcRJuORp/H3yOHbv3KFD07NXHzRu0lT15LSFcLll8+/4959zujZHjBqDsmXLqe5DehS8c+cOevb8hJu/Sse+fftRo0YNm3eN8T5+/Dj69+8LLy8v/PvvBeTNm9fm7RircP/+vzBkyGAULFgQfn6X0qzdrNYQCZdZzeIK4yXhkiYBESACRIAIEAEiQAQMCZBwSbOCCBABIkAEBAKOIlxKw8QKoWJJuKR5mhEIJCayULGXERUVpfW4ZKFeec9LqdgiCDO8aCkKlux/IcelvnApHb/gcUnCZUaYFdRHgQATfi5e9JMIlyyEsuXrg/dYZl6XfChlIQ+s8FtfqCThkrfAndu3sGLZUt2EbNi4CXr1/kz1BLWFcDl/7mwEPX2ia3P23AXI4eOjug/pUVAqXLI5pz+f9uzZi+rVq9u8ayRc2hypQ1ZIwqVDmiVtO0XCZdryptaIABEgAkSACBCBjEGAhMuMYSfqJREgAkQgLQikp3AphIll45QKl0yYYRuFJFymxQygNlJLgAmXLBSmksel8RyXbtD3umThYaWhMPXDX7I1wv8wj8sc5HGZWsPR+WlCIDIyAhcvKntcWrI++FCxTLQUxUshNDMbCOW5VDbn27dvMWHcaN2b+fLnx5RpM1XbPrXCJbP/9xPG69rLn98Xk6fNUN1+ehWUCpeffNIDZcuWlXWla9dunFei/iHcy0jnpn4Zdo/DDkF0l75vTrgU6hfmvDnPe1NtsTqEB2LY32x9kcdl2sw4Ei7ThrNDt0LCpUObhzpHBIgAESACRIAIpBMBEi7TCTw1SwSIABFwQAKOIFyKeS5TwDbZhByXJFw64IShLhkQEIRLweNS8M4RRBkmtAj5+ZjXmL5gqeRxqb/pzf5na4OtFfY7Rw4SLmkqZgwCTLjy8xM9LqWekoIQqWZ96HtcCutMECxJuFKT0XsAACAASURBVDQ+HxYtmIvHgYG6AsNHjka58uVVTaDUCpenTp7Arp3bdW01btIMPXv1VtV2ehaSCpfr12/ABx98aNAdxmbfvr24fv06PvjgA+TKlRtbtvyBmJgY7sGrjz7qgjp16nCCIDsSEuJx6tQpHD9+DAkJifD19UXbtu24B1+eP3+Opk2bolmz5oqhYtmDMceOHcWVK1e4+tmRP39+7nzm+cnWVWxsLBYsmI9s2bKhXbv2uHHjOi5fvszdU5UqVQpMbC1atCh3Luv7kyePsWfPHgQFBXFe0HXq1IW7uwdGjhxOoWLtPPlIuLQz4IxQPQmXGcFK1EciQASIABEgAkQgrQmQcJnWxKk9IkAEiIDjEnAk4VL0KEsmj0vHnTLUMz0CTLhkOfyUPS6ZdxjvScnEGSa+8D9KHpe8J5m+ICM0J3jakHBJUzAjEYiIYB6X0lCxfJhY/kf9+lAKFSsNE0vCpfFZcfzYEezds1tXoHaduviy31eqplFqhctZM6YiJDhY19Y3w0ag4nuVVLWdnoXUCpfDhw/F3r170bJlSwQGPkZg4COu22w+5suXD5s3b0HFihWRkJCAnTt3Yu7c2WBrgnFl1/oCBQpweTTfvXuHoUOHY+zYsYrC5YULF7i8l8yDlp3HPgfY/C9atBh+/HEx6taty9VTtWpleHt7o3jx4nj69CkncrK2PDw80KZNO8ycORO5cuXCixcv8PXXA8HGyQRVdrAHYgoWLAR//wckXNp58pFwaWfAGaF6Ei4zgpWoj0SACBABIkAEiEBaEyDhMq2JU3tEgAgQAcclQMKl49qGepYxCCgJl05OTKzkxRlBjBRFSzHHpTTfpTQfptSLjFHQ90omj8uMMTeol+BEGn3h0pr1QcKl9bMpKioSk74bJ6tg5KgxKFO2nNlKUyNcnj1zGtu3/qFro1Dhwpj4/RSzbTpCAalwWaJECU7UE4733quEyZMnw8cnJwThkr1Xo0YNbNmyDf/8cw7ffDMEGo0G7dt3wLJlyxESEoLWrT/kHnApVqwYNm3azD3Q8sUXn+PhwwCuatPC5Xn89NNPmDNnDkqUKMnlVO7S5SPu3I8//gQzZswE+yxiwiU72HoZN248BgwYiEGDvsaRI4fh5uaGQ4eOoHz58pgyZTLWr1/HfUZ9/fXXGDfuO3z//STOY5Q9JMPC4Pr5XXIEU2TKPpBwmSnNatmgSLi0jBeVJgJEgAgQASJABLIGARIus4adaZREgAgQATUEHFO4ZDkuXSnHpRoDUpl0J6AsXPJeZfJQmMzj0o3bUJYKlmwzmRdleM9M9psJO1IPMlG4TEZSUjKFik13q1MH1BKQCpfsHOOhYs2tD95jmX8ggOW65B8MoFCx6iyxY9sWnDl9Sle4VOnSGDVGzD1prBZ27dn6xybZ2736/M9so2FhbzBn5gzExcXqyn7a+zM0atzE7LmOUEAqXLJ5J80lWatWLaxYsQp58uTRCZfs7z179nIhWdmc//bbEThx4gRat26DlStXYceOHRg3bixy5MiOHTt2oXJlXmA8e/YMBgz4ivOMNCVcsrLMy5KVi4uL4/4+ffoUxo4dw4WYXbZsBVefIFz27t0HP/wwmfO+fPjwIbp06cx5ZC5d+gsXwrZly+YICAhAq1atsGDBIm4s7P3Ro0fh6NEjJFzaeRKScGlnwBmhehIuM4KVqI9EgAgQASJABIhAWhMg4TKtiVN7RIAIEAHHJUDCpePahnqWMQhIhUvWY6Ucl+w1MVSsECZWLmKScJkx7E29tIyAIFyys4TcrcJvQdhXtz5IuLSMvLx0ZEQEpk35ngtZKhzNmrfAxz0+TU21Rs9dtnQJ7t29q3u/eImSGDt+gl3askelUuGyV6/eKFdO9E4tXLgImjdvDi8vL51wWb9+fU7MZOFhWThX5tG4Y8d2tG7dGitXrsZ3343H9u3buJyXy5ev5IRBdrDQsoMHD+JCthoTLpmoyEK7Hj58iMtx+fz5M867knldPn78GPXq1cevv67l1hcTLtl6+vnnpejUqTPXBsth2adPbzx+HIgFCxbik096oFy5MtxcGDNmLAYPHsJ5YzIxdPPmTZznJXlc2mNWiXWScGlfvhmidhIuM4SZqJNEgAgQASJABIhAGhMg4TKNgVNzRIAIEAEHJkDCpQMbh7qWIQjoC5e8N5jc49K8MMM8yVi+P/K4zBBGp06qJqAvXDJvYuvWB58fljwuVaM3KHj61N/YuX2r7PV2HTqifYdO1leqcOZv69fi0kU/2TvDRnyL8hUq2rQde1ZmaY7LBg0acIIkEy7fvXuLadOmYevWLQbCZe3atblyhQoV4rofGBioFS5vGxUuPT09MWBAf7A8l0WKFEGbNm2RP39+PHr0iAvtyvJbrl27jvPUZ8Klu7s751nZrl17rg0mXH72WR9OJGXCJQstW7p0SS4E+aRJ3+OrrwZwnz8sROzOnTswZsxoEi7tObkAkHBpZ8AZoXoSLjOClaiPRIAIEAEiQASIQFoTIOEyrYlTe0SACBABxyXgiMIle+qfead5eno5LjjqGRHQEjAlXIo5LpnownuMsXCx8lCxvCDDBE9WRgiDqRQqlm0sJycnIUcOH1noQjIGEXBUAqaES0vWBxP1hfXBe2pSqFhrbK4kKjZr0RIff9LTmupk57x79w6bNm7ArZs3ZK936PQR2mpFtFQ3kkYV2Fq4ZB6Yv/++Ed7e2bF9+w5UrVqVG8n58/9yoWKZ96Qxj8s3b16jTZvWnGg5Z85czsOSeUj++ecejBw5wmLhskePnqhXrw5evnyJXr164YcfpiB79uyIjY3FokULsXr1KhIu7TzPSLi0M+CMUD0JlxnBStRHIkAEiAARIAJEIK0JkHCZ1sSpPSJABIiA4xIg4dJxbUM9yxgE1AmXgmjJC5eGeS5JuMwY1qZeWkpAnXBpfn2QcGkpeeXy7Hvgz0sWIcDfX1agdOky+KhrN5QuU9aqhq5cvoQ/d+9CeHiY7PyGjRpDTU5Mqxq140lS4XLRosVo0kSem5OFb2Xi4fDhQ7F3716Y87h89uwZmjZtzPW4bt16WLp0KeLiNBg16ltcuXKZe92YcPns2VN06tSJC1fLwtGWL18eYWFh6NWrJ+7evYsqVapi06ZNnMe+Go/Lnj0/5cTSI0cOc7ktN2zYiBo1anDhallIWSaUUqhYO04u8ri0L9yMUjsJlxnFUtRPIkAEiAARIAJEIC0JkHCZlrSpLSJABIiAYxMg4dKx7UO9c3wClguXhl6XfAhM8rh0fGtTDy0lYLlwqbw+eG9l3iOZPC4ttYK8fGxsDFavXG4gXnKiWr36aNS4CcqUFXM6mmrtxvVrOHvmlCyfpVC+wfsN0ed/X6Sus+l0tlS4VOrCnj1/olat2qqFy7i4OEyfPg179uyGRqPhqmRzOnfu3JynI8uLaUy4ZGXbtm2NV69eceUrVKiAa9euwcfHh3utdOnS2L59JxciVq1wycTSfv36Ijw8nAsZmytXLkRHR8PDwwOsr76+vvDzu5RO9DN/s+RxmfltbHaEJFyaRUQFiAARIAJEgAgQgSxIgITLLGh0GjIRIAJEwAgBEi5pahCB1BEg4TJ1/OjszE2AhEvHtC8LO/37b+sNclEKvfUtUAAVKlREseIlkDdvPnhl8+IErndv3yE09CWePH6Me3fvcCFOlY7WbduhU+cujjl4Fb1ieSGnTp2Md+9iFEvPmDETZcuWxU8/LeFyTzIxcfToMZyYyIS/DRvW49SpU6hZsybGjh3HhTYODg7Grl07cPHiRSQlJXPns/d/+WUp7t+/j1GjRmPkSOaBeQXz58+Dh4c7fvllObJly4aLF/24cs+fP+c8Pdl5HTp0xK+/rkH27Dkwe/Yc7vX+/ftxguiIESO5ELLseP36NWbMmM6Fhv3660Fo0aIFJ57+/fdJrp/BwSHcuWwMLAztiRPHudCxy5evUEGKilhDgIRLa6hlsnNIuMxkBqXhEAEiQASIABEgAjYhQMKlTTBSJUSACBCBTEGAhMtMYUYaRDoSIOEyHeFT0w5PgIRLxzbRqb9PYu+eXWDXMVscefPlQ9duH6N6jZq2qC7d6mC5tpknpFRbkHaGiYnM81ejiUN8fAInFnp6eoLlJmbnxMfHcz9MEGSvs4OJxew9xpr9Zh6Sp079jeHDh3EC8I4dO1G/fgPufdY2q8vb25v7zQ5WhgmXTNAsWbIUVwcTSdnh5eXFlWOem+w3a5P1SWiXlWNjYq+zPgkHCznLBFXWl+LFi3NjYmWFttPNAJm8YRIuM7mB1QyPhEs1lKgMESACRIAIEAEikNUIkHCZ1SxO4yUCRIAIGCdAwiXNDiKQOgIkXKaOH52duQmQcOn49mV5KY8ePoRzZ89Y3VlPLy+0bPkh2rRrz3kX0mFI4Ny5czh69Ai6d+/O5Za8fv0G5s+fi8ePH6NEiZI4dOgw5+lIR+YnQMJl5rex2RFmZeHyxgvgeRTg4gSUygOUy28WV6YscPPWGwQGRiI5BShZPAdq1MhcIJLDXiLh2X2kaGLgnCMv3MpUh5Obe6a0JRvUqweheHHrFRLiEpG7iA/KNiuVqcaaHJeIlNexgIcLXPJny1Rjs2QwF19fw8uY13B3cUM5n9IolaOYJadTWSJABFQQIOFSBSQqQgSIABHIIgRIuMwihqZh2o0ACZd2Q0sVZwICJFxmHCNGhIfD778LuHbtKoKePlHV8fIVKqJmrVqo36ChzJNP1clZqBDzYly0aBHWrFnFeUIycZd5QCYkJCBHjhxYsWIVmjRpovOuzEJosuRQSbjMkmaXD9o+wuULHPlhCva/cUaCb0f8MLUTiuixvrGsP9bc5t2xhSMFVdFr+VA0er4b02ceRqjWzVtaxlh9lphyz01g6X/Adb0Q4x8WAIY3AhqVVK5Nqc+G/TmPXwevx/12M7CgcwGFivj3rzv5otkPM/FxIWM9FxgWkJVjfVge2kWPqXJZc0wOHXmCxT9fxZX74bKilUr5YOQ3NdCtSxkzVYh2lhb0bDtdPnY9e8ZUG4C1g+oYrdvk3DA3KMn7SaFBiN63ErHXTsjPcvVAjpa9kb3T10ZqM2NDv8UYusFNNlejleytHbfSe2F7xmPysWJ8HRDmBB/WQDzym5kj8tJP/ILw15QTuHc4QPaGt68XWo9rig9GN1Eer7afr5yqaftjDDLfz2sG5ZTmgbTvthmf5r8XiNkTgLgrr3QddMnjgWwfloB3n0pw8pJfT3SFzI6P7//xujMN1qx8LpqwhwlbQ/U8UDe51z/YhmX3tiAkPlJ2QmvfOvi2Sj9UzfOekYrU2sn4tYnx+MllsLh+jVyrdddyAErrmXXQ4DqhbvhUigikKQESLtMUNzVGBIgAEXBoAiRcOrR5qHMZgAAJlxnASNTFdCNAwmW6oU9Vw5GREXj65AlehoSA/R2n0cAJTlxI0ty5c6NgoUIoWaq0LgxqqhrLAiczkZLlqdy1axcePXrEMWWCZcWK7+Hzz7/Ae+8Z2+/KAnCy4BBJuMyCRtcfcpoLl36LMWzDPUXyaoRLdqJ0U9xSEy45A8y4ZPqsNR8C3aoZljEUDXkhYI9LZ4mQqFa4dDK9ca8TBOQigpJwyV5bfbumGdFJPp5f193Bd7P/Mwli0vCa+HZ4DeUyWjsaiA9+izE2pLdEAOJ5RH61GqNrs6rM8eGFDn1x1tIxJgTewpsVo5ASq5wAm/XEs1Ij5B68SGF8FgiX4OfA9iJfG4ixTJycciwCSkKtfIzmmZib5zf/uodVnTeZLFa/bw38b93HhmUk4lPJ/qu0dlKoSmtz+frj+36++kDZ+MP2LMHJBiO1wnzqx/f299uI/v2u0fG55vdC7hmN4Fo6l8nxKYvmysIls9/E6411a1suNus3Y4t5YM7KwKRL8/Db48MmC/7eaCZaFGqkV0a9na47OZl84ERJuPTWrW81103z46QSRMBRCJBw6SiWoH4QASJABNKfAAmX6W8D6kHGJkDCZca2H/XevgRIuLQvX6rdsQjExCVxuSc93F3gysIg2vFITk5BfGIy3Fyd4eJsm7aSU1KQkJjC1Wfv/tsRjcNXnZ7CZfDOvug2LwVDd6xGn5LqozY6pRjL+OrwuB2zg2kqXMpES33vpRc4/MMu5JgxTOZxKQpjcm8hkwKLEdTM0/KrY+rscLInUF3PTVTR21HqfcdVbU6k4d9PrFYVt246GRUbWVurXhVEgVdApcmzdJ6Z+n3gxTE3izzzTp95ju79jqoCsW5JM3TuWFpelrPjG3VtGvABWJ/HvvzEqNelslepOa5iF1OSEvFyQnuToqVQ2rtRN/h8Ok6PhSXCJT8e0XtSqIqfr+edffE6tJCenfXrVz82JaOFP43ADyUWqrJnhxkt0e77lvKynHB5GQWqpeDqy/cVPaShFWj1x6Mv7il3InXji93rj4hl182Oj4mXede2gbOnnueldny12xbA4SO3YXjtUBIulV5j49iPXJL1KO1U6ueB6SGuuLMRs+6sN8uBFbjYfisKZRM9vi2xk6ZdB7w5dABKnsLGPC5JuFRlFiqUAQmQcJkBjUZdJgJEgAjYiQAJl3YCS9VmGQIkXGYZU9NArSBAwqUV0OgUiwg8fxOHhKQU2TklfL1gGylPfVeuPYrExpNBYCk++31YApWK59CdHBYdj6jYJFll2T1dkM9HvXCk35PAkBisOvIYn7coJmtLfY8NSwaHxWHTqWeoUCQ7OtcvmJqq6FwTBNJPuNTgway6aLDYDZ8dOIWf64tz1JzBSLg0R8jC99NOuJQKj2ZCYEo8wKQefYIHGxuiNcJly7XAdXl0RaO0+pQBfv5I/rYthcuH7TqizKH9yiFltUJLjf51cW3tRePCpSUComQoPfocwsn/QlTNlFoVcuPogS6SssbDaipWqB2LKL7qn8//f6vLGp2nn6lwuErhPPXbfXd8M6L2LlU1PlYo/4TNcC0sDYtrmXDJhwK9LLMTL2Dvh6+CDQ3Lp07Y2/ntfpxackHVeJ1dnDD39URky+Ullteut7xawUpRhNIK0H37JWL9OledEGvaC1FowvrxpbxLwMtP9yNFI79xMTbY7J9WQI5+VeVva8fHxtXqgpJ3svKcNhDp9EV4v8UYdLCsKPSmeh4YN2FUwlvU2PcR4lOSVdl5SNlumFhjmHjzpyiu61cl2mlC0o+KD0SQcKkKPxXKRARIuMxExqShEAEiQARSSYCEy1QCpNOzPAESLrP8FCAAJgiQcEnTw94Eei24hKCwOFkzp2Y2hKuLs0VNaxKSceNRJCJjE/FhjfwWncsK95h3ETvuhOGXHuXRuoYvyhXx1tWxYJc/9l56Kauzbe0C+P7jcha3I5xw4V44Pph/EX8Oq4FWNX2trkd64p2nbzFg+VW0qpYfU3tXtEmdVIkhgTQTLhMjcG/bAqx63RLjB32Agh4kXDrMfEwz4VIiRprLcSjkhGM5LpU8Lq3Jc3njBdBiq2XYg4cD7hLnLUNBTT8MKqvfnEgjFwekoSiF3gneUdMHJmDlDLkgJvRhZocATFt/z2IB9/XrWFRsYBmI84e7oVzZnHz3FMUZ01yFMK9ffF8Eh2YcwosCnSRefWqFSyXWyu2GLR4MzaOrqo3t02UYvD/oIylvoXCpZHOtyNV7eXdE/zBZlj/RUOwzN2dMD+WH0gsRHhiherx9t/ZA7Z6SWMh6wp4sFKi2Vp1gVeusmN9TNx8O69lUvyvWjy/2aCAiFl5WPTaXfF7w/aODvLxkfKNrK/XFiBgvyU35v6CJXE5e2QMT+sJlqueB8WEeevY3BlyYrppDmWy+ON1+m1heOxb52jNlpyTFEMgkXKo2ARXMJARIuMwkhqRhEAEiQARsQICESxtApCqyNAESLrO0+WnwZgiQcElTxN4E6o09gzzebhjSriRctGJlu9q+cHayzOfyemAkPltyBR+/XxhTPq1gcbebT/oHDyPiEfhzMzg7O8naH7v+Npade4GRzYui0Xt5uLqL5vVC9VI+eu0wz1H9fguvyd8j4dJiEznMCWkmXGru49eO72HgixHYd3YxOuYh4dJhJkGaCZeSMLEGeRH1aUhETv23zJ5rhOzhe0Cfg5Zhv/IlUIK/TnIH27Rn4oX0MBRhzYk00vcf6eV/ZDVLBLqChp580j5Y43V69VooWn283yIQO35thRbNi/LnKIR+NVeZtM+G+UkNw2+qyyVqvNWXEzog+e0bc93Sve/duDt8eo6VlOdtwHL9GTv0x6HfZ6nAI39PKReicntqBPqEuER86zVV9VhZwY/mtUKrcc3Ec6TCnsKck4nVQYvlwiWrxexDCdaPL3rVdbzd5W/R+Aps7QjnPJ7K42N5Vg08lU0Ll+wBCnboX3uUQh6nbh4YH+av9/7A1FtrLOLwqOsRuLtIwmmotNP9djP4HLUywVe8BirluBQYCR2UXheVrpuAGa97i0ZKhYmA/QiQcGk/tlQzESACRCCjESDhMqNZjPrraARIuHQ0i1B/HIkACZeOZI3M2RcmXFYsnB3LB1eDh6sznJz4/IxPXsZi4R5/nAtgDhEp6FTTF6O6lOVyQv5xOgi//f0MYbGJaFUpL1pUy4f1J57i+MNIlM3pgWYV82Dcx2U5cVE4wt/G4/eTz7Dt/AvEJCThg8r5MLITn4Js8d6H+MPvJSITk9Grej6M7FwGVUuKoiQTLlf/G4xln1VEz0aFuXNYHslXERos2BMAT3cXRMUm4NitMNQukQOTP63AhWtlbU7beh9Hb73B+2Vyomyh7LgcEIGd39XBhXsRMo/L1UceY+e/L/AiKh6VCnljXNdyqF0uF45dfYWtZ56jcnEfHL3+CoFhGoxsWwIDWpcAk0J3//MCPx54xHFrUjEPTt56jc61C5DHpR2Xi92Ey3f3sffHtbhdexhGtS8GTxIu7WjFVFad0YRLNlw1go4+lmMPgE8t0+twrR9QLJdYk1IIU8GbsNfyoWjEFbVEuCzAiaFSIUCWi07Bu5GVX/mqJmqmXMdl585G8hEanxQ3br5By677LJo1u9e3RtMm2oSfFgmXPIvz1QeK+Sy1ArZOdFWoT51AbHwIFguXTXvA55NRkgot9bjUF3T1vEhlY7TGS9f4WJMSkzHCbbJF9uy6sA0+GN1EPEcmUBmKeLI5asr+kocT5KK6uTVhvPtRP1/Bu/2PLBpfgd/bwbmAGGrCmAC3PLSLdv0YjtkwdyxfZo+LsOaMiJ0yPpbOA+PDXP9gG364sdIiDk+6H4eLk4vhORbYSd87mDwuLTIBFc4EBEi4zARGpCEQASJABGxEgIRLG4GkarIsARIus6zpaeAqCJBwqQISFUkVASZcurg44aM6BTlPx7IFs6Fbw8K49SSaEyirl/TB41exWHj0CSZ3Ko2KRbNj2Po7qFLYG582LoyEpGSUKZgdf/4XjFVnnqNB8Rzo+n5BfFS/EPL7eHB9S0pOwfgNt7H3Sii61ymAvD7uWPt3EIrn8cTi/lVw0T8cs/Y8RHhCMqZ1Lo0OdQqgZIFsunEx4XLp2efoUS0fqhTnBc32tX2R3cMVA5Zfw7XgGPRvVAg+2dyw7EQQ/vd+IUzqWR6j1t7Czquh6N+4MLJ7uGCnXwjuRGiQvKEN9D0uJ2y8g+L5vODt5YJ1J4LAvvOfmtkIm04/Q78Nd9GkmDe61C2EPy+G4EWEBpuG10CMJhkDV91AoZzu6Fa/EA5ffYWjgVGY1Ko4CZepmpWmT7aXcJn0aAO+rDcSm7r/geBl7VEwiTwu7WjG1FWdHsKldaFiBU+pe9yAzdahhyUgFKj/u2Ws3ki1LK3HpSh2CHXpCxjmRBq992XipF5dRoRL1ocpU/PjwOB1clFQxfBiYhJQvNomFSXFItdO90BRIea4BXk1jeY/lNRRfnd//F5sNu/hpT2Uc1yq73LY8tHQ3P1H9Qm5eoyDV5NukvJWCJcmPWUlYmXSYgzb8AbNfpiJjwsJTZqbM6aHMqvGzwi+/kr1eAft/wxVOkhisOt71pkSWlUI10IuWlG8tH5877bcQ9T6W6rHxgoWPNgNTq6SGP0KnoOCmBnNeRfyYVHF/KnG+ivxlu30FNNmvcCHugcW5LaM/Go1Rht4r5qbB8aHeTr4PPr8M1E1hxo+pbC/9TqT5dXZSf7wAQmXqk1ABTMJARIuM4khaRhEgAgQARsQIOHSBhCpiixNgITLLG1+GrwZAiRc0hSxNwEmXL6LT0K9Ujm58Kw1SufEsE6lERmTgGsPI/HsTSziEpLx3fYHaF85L/o0LYrh62+jSpHs6NGoMBpVyoMieb1w9WEkui+6jP81KYxpveT5HeMTklFm2N/oUDUf5vetxAmMc3f6Y/XfQVjerwra1vYFCxX77G0CAn5qbjBkJlwuOfMcTYtlR0mtF2e/1iVQJLcnJ1y6uzpj+/g6SEpKQY/5l5DDyxUz+1RCx7l+8PF0wZlZDTmPyL5LrmL77TdI+c1QuLwb9BZ3g6K4cR++GorjD8LxenUrbDod9H/snQl4TFcbx/+TZCSyk9iD2lLUUkrVUnupparaEiWR2FuhSgRt7WqNNYglZKNS3awtilqq1VbtfISoJQSRkkUkssz3nIlEkntn5t6Ze2fLe5/H832fec973vM7ZyLf/OacgwlbrmCtfwO817oqvv39LoI2X8bSQfURfy8Dc37+F7vHN0fHxh44eiEZw9edx6A2VUhcyrhwZReXfTchcW0/EpcyzqHBqY0mLp+LnfzjN3UcE1jkSMPixzO+OHJSn12XPl8Dv9wThmxcI2BGt+KxmoRa8Q/zdUmakq8XkSG89wfy33E5beY7qPac082iOxoFDO+TsYex7ed/BUQC3dpUxdfR3YvE6hrfi1CO5CiSpUCacI+OzT+SlyuIBZWrDnp6Yjceb5kruEGlr/bAxtVD+Bh55d2LeVxc6VsUv7tU22usW+FM+Qa1rbfG5QAAIABJREFU96tfsfvLg4LG6+bljK9uTykeyxF7Wu5hFSAuWXJx7wnNpedcTkbSuF8FjY0FObSqjHJz2ukYX/7LBbsqO04LhPOaaS/EpdZ7XF/8DOI/ttqQdaB9mG33fIibTx8KYvHFK0PxcQNfnbGC5qnILum3ThTfIc63m7Vkp4a+n3UOggKIgIwESFzKCJdSEwEiQAQsjACJSwubMCrX7AiQuDS7KaGCzIgAiUszmgwrLYWJy7qVHLF0WCMobW2gVNqoj4xdu/cGvvvjLl7xckGtSo5Yvv8mOtV1R9iYpvju+F1889sdxCVlol0dN8z1bYhHac80isus7DyUHfELgjtWxzy/BuqdnTGHbuHzbVexcODL+KiDl05xueF4IkJ86uG91/N3e7CdkfeSs9TislYFR4SOboKcnDz4rzwNlQr44kNvvL/0H9QoZ6/eOcmOdR2y9BRiziZxxGXV8g4Ys/48HMvY4HXvcurdpr/GPy4UlzO/vYaNoxqjYxNPHDr3EL6rz2LJwJdx7mYq5h+6jX8Xt8NLFZ1w7kYqhq4+g97NKpK4lPH9QuJSRriWktp44rJAFLAzs9lTUl7exd5p38Nlzli01SAuC2QXay12xyVr8/sN4J0fdM+Mux3wmz9QpcTdv/wfwBu445KV81wGNW58BteqffVi96GWHZdqcfm87djIy5z797SNMi7uMdr0/FE3CAB7Y3uhRYuKxWI17qQskbHYsbcle3s+x/k73l7stmRhUoiO/1aNR9aVEzrH6Nr7Ezh19ysRp8+Oy/z1/eWZ6upjfONazC02Lm2vGSou83LzMKv+MiRfe6RzvIMi3kNrf3bRY5GHZ0di0XpT392AiQVNjCwuWZWPvzqBp0cSdI6NBXgseBNlmhdfT5rlWv57d4dN0xJzxnec74vuucdDFy9N/3WgfYg/3vgZY08u0smhrmMVHOwRw39MbInWgsTl8/fk+ovNwH5G/aUY/eLoZ77drDx9GPJFBJ0DpgAiICMBEpcywqXURIAIEAELI0Di0rgTlh1/FjmJ4q6M0LtCW1vY138dNuUq652CNcxNuoVnV04i++51qDIzkJOSBBt7B9i4eMCmrDOUNRvCvkErKByKXGthUI+W1ZjEpTTzlZmZib/+/BMZT59Kk1BHlipVqqBp06YG9cXm/vL//ocTf57AzZs3cTUuDo8ePULDV16Bu5s7mjRpgtdbvY6qVaupd0uVxofEZWmcdeOOmYnLV6o5Y33gq+r7K9nD7obst+BvvPqSK77o742cXBXqTDyKPg3K4+tJbGdjHrKe5WHBD1fx3Z/3sXrYKyjnXEYtLj9qUwVzBzcoNgi247L++MNoXdsNy4c3QgU3e0zcdAE7TyVh3YhG6Ny0gk5xye64XDekAXzaPb+yDMCNexn54rKiI0JHFRWXKiz0fwVvz/0LuSoVjs1urZayw0JPY/e1FI64vHInHZ//GI9fJr2GhjVdEBx5CRF/3cfTTWzHZQJmf3cN4aMao0NjTxw6+xC+a85i6UcvIyktGzO2X8OqwQ3g08EL+089gP/68xjVoRqJSxmXsVziEne+wfC2I7Hx3R+RuKQz7biUcQ4NTm1MccmK5bu/sGAQhbvviohL/gHq2LGphcqP54Hhv2gOYNIyti/QsgY3Ro47LvN7yRcou5MrFT9CVIi4LNw59hjF7xXUvjQOHryNAaMOaA0KX9Iefd+twxtTMI+cPv9ahkn3PsqXdhp2hBYI6Ppv90Tyz3vgxI7VLOLSpBCXeemP8WhtEJ7d1HzMqHPHgXB5/1Oe8eknLgvGm6RQcOeiyJrmzpNhOy7ZABIv3cfadzdrlZd95ndFtyncoxj4xV5+TWcUTfDi/taSd3nmy9qIGguLzR8T8cWPwzVsfHkpWfhvylFkx6doXa+uQxvByaf4MRXqBtrkmoYvSeSv7yq8R/qerPQO+lbcge0P3uW/Y1bbXGtdB7p/nK+/vAWzL4RrDGTSMrztPNR1e6lYjOHz9GKnabEvjZC41D1pFGHRBEhcWvT0UfFEgAgQAUkJkLiUFKfOZOm71yPz0u8646QIUNjZw/ntANg3fEN0OlVuDjJP7sPTM78iLyUZUO/10PIoFLDzqAbHdu+hTL3mQCmSNCQuRS8v3gZJSQ8w0McHt27dkiahjizv9euHhQt1f4GWLw2rdePGjfju22+Rmpqqs95KlSphxMiR+OCDD+Ho+OLeO50NrSCAxKUVTKKZD6HN5GO4k/oM1VzLQPX8356dU1siaNNFnLmdiq6veOLMzVRcSXqKDnXcMPLtl/D973fVx73+ePIeKjiXQdiopnB3skWfeX8hIS0H/m2qwL9LDbzs5awefZ5KhYgDtzDz+2toWs0JTva2OBD3GO818cSq0U3gUMYWXab/jsT0bFxa2oFDbGrkJaw+dgfVnZVwLWunfv21uu6Y9E4djArLF5fLRzRW37c5IvQM8lTAihGNsOmX21j2y02429uigpMdLiVnIiU7Ty0u/7ryCL1C/kHsmKZIe5qDUREX0a62GzxdlPj7egpupjzDg/Vd8M2xu/jqh6sIG9EE7Rt54PC5hxi69hwW+LyMV2q6YMSas7jyXybea+yJkzdScSP1GSZ0rYHpPi+b+cxbbnmyiUsAaf/G4WF5b9RyA5BFd1ya7SoxtrhUg9AgJgs/ENciLvmOFhUL99xdYNPfQEx88ZbseNiRb3B3WhZE8UlX7pG1Lz7gL1lXvrDilzhMLEy6/+GLnUyFnLQcFVukg4La+I+v5Cd0/XoqQtecRcz2a8UCPuzxEsaMbopGr5TXjvb5EZLFg0pKZS6PYsyKzHXB/EshLgtqevLTJjz5YxdyHycWllnmpaZw6vghHF7rqmF8eorL5wJ6V3LT4rJP3YsGEVjktfxjlIs/YmR0VnoWfppzCH9GnUb6/YzCRC93r4Mun7ZFwx7e/OPVIJ/YPJS8f7Rgd3CBzCy6C7ogOfc9qus9ofsdzORl6urTeHqYu/PSxrUMmLQs27O2qPEVBBeMoeR7h29sRefjxc8D7u5x9kUE8etANwcWcezen4iI+w77H5wsbFDF3h39a3bDJw394WRXlpNIzDxd4dkFrU74/P3OJy6ZrNf0c0DTl1X02TUvjBBFEQHpCJC4lI4lZSICRIAIWDoBEpfGnUFLEJfZt68g/edw5D5O0gOOAsrKL8HlnVEG7/TUo3OTNCFxKQ12SxCXubm5+HrLFixdugRPnjwRPfDy5ctj/oIF6NixU6nZgUniUvQyoQYiCaz96QYeP8ku1mrCe3VwNzkT0b/eRtLjLPRpVRl3H2WijI0NmtVxx7bjd3ArKQNVyjng/TZV0bS2G9inP79d+g9fH0mAm6MdRr/9EmpWevFFg6dZuTh2MRk//3MfT7Pz0OrlcujXugrcHJXqvjfuv4m0Z3kY37sWZwR7T97HmX+Lf8nBq2JZ9GxeETv+TEQ5pzLo/Xpl5OWp8MPxu+qvCvVqVRkOShvs+fseriU+QUMvF6zbfxOH4lOQHtENtx48ReyxBPW9lbUrO+LbY3dw+GIyvKs5o3ENF5y/kYaRPWri2p0nOHoxGe+8Xhm1KjviemIGtp9IRJdXPdGklhtOxj3G1qMJyM7JQ7uG5fEoPQf1qjqhy6sVRM4EhQslIKe4LFZD1g3E+NSC360pOPDLfHQpn4W4r1rijWVKDN5zGCtbuQgtGQpVUdMmuBkFaiIgj7i0DN7ZucDdFMDGBqjubhk1y1XlvzdS1WeD16juDLvnRwbI1Zcp8uY9eoC8ZxmwdSkPhWOJM4BNUZDMfSbfeIScrBy4VXWFg4u9zL0ZL3123H/IPvsAuUmZUNjbwq6WK+zbeUFRxtZ4RZhJT09yMnA/4yHsbcugmpNhx1qZyZCoDCJgdgRIXJrdlFBBRIAIEAGTESBxaVz05i4us84fQ9rBr4Fnhh3XaePkDpc+n0BZXcOXTI2LXdbeSFxKg9fcxSU7ynb+vHnYtu0bMIGp72NrZ4fgScHwDwgoFfKSxKW+K4XaEQHgn2uPcSUhTS1Qr99/gqU7r6N6+bLY+eXrgFq10mOJBIwmLtlpln9vw47UNzCwSw04gMSl2ayX0iwuzWYSqBAiQASIABEgAkTA7AiQuDS7KaGCiAARIAImI0Di0rjozVlcPrv4O1L3RwPZmZJAUTi6wa3fp7CrquEEGUl6MX0SEpfSzIE5i0s2x7NmzcQ3sbGSDNbW1hbBwZMRMHSoJPnMOQmJS3OeHarN3AnsP3Uf07+Jw7OcPOTkqVCvoiNmf9RAfcQrPZZLwJjisjilLMQtaoE3FpWhHZemXj4kLk09A9Q/ESACRIAIEAEiYI4ESFya46xQTUSACBAB0xAgcWlc7uYqLvP+S8Tjb5cgL+WhpECUNRrC9f3xUCjLSJrXnJKRuJRmNsxZXO7YsQNTJgcbtNOyJCUPDw9s3BSBhg0bSgPQTLOQuDTTiaGyLIJAxrNcPHj0DJnZubC1UcDdyQ4ermVgU4rukbaIiRJZpOnEJZBz8wi2Hs9G23e7oraT8MLpqFjhrARFkrgUhImCiAARIAJEgAgQgVJGgMRlKZtwGi4RIAJEQAsBEpfGXR6axKXC1g5Q6nEVhkoFFTvWld2PUvJR2sO153CUebml9kGqVEjbvgpZV//REqeAjUs5KKvUhp1nNeQ+TUPOnXjkJt+BKjdHczsbWzh3HACHFt2MC9qIvZG4lAa2JnHJdid6enqiTBnx8jstLQ1MnPE9/fv3x9yv5uks/ubNmxji54u7d+9qjHV1dUWnTp3weqs34OToiHPnzuLYsWO4fv26VtnZtWtXLF22HA4ODjrrsNQAEpeWOnNUNxEgAnIRMKW41HdMJC71JaehHYlLiYFSOiJABIgAESACRMAqCJC4tIpppEEQASJABCQhQOJSEoyCk2gSl3bV6sF90BeC8xQEsjsp0/dH8cpDW/cKcPWZAltXD615c25cQsqOVVBlZfDG2bh5wrnLYJSp+yrndVV2FjKOfofMM79qFJhMdrI6rHXXJYlL0cuWt4Emcenm5oaIyCg0atRIVEfsHsrgSZOwa9dOTjsmQ0NClqBX795ac7LfmVesWI41q1fzxjk5OWFMYCAGD/bllY8JCQmY9uWXOH78N972zs7O6l2XzZo1EzU2SwomcWlJs0W1EgEiYAwCJC6NQdnM+yBxaeYTROURASJABIgAESACJiFA4tIk2KlTIkAEiIBZEiBxadxpkVpcpm4LwbMbF3gH4dC0I5y7++scoHq3ZdxJ3jhbjypw/TBIp/zMOncMaQe38N+PqXSAa++RKFOvuc5aLDGAxKU0sya1uIyPj4efry9Y3pKPt7c3IqOi1Ts5tT1MPLIcCQm3OWFsl+TikBB07/621hyZmZmYO2c2tm3bxhs32NcX06ZNh8JKj34kcSnN+4OyEAEiYD0ESFxaz1zqPRISl3qjo4ZEgAgQASJABIiAFRMgcWnFk0tDIwJEgAiIJEDiUiQwA8OlFJe5Sbfw+JslUGWkcKsSKAtzU5ORGrsAuY+TODkUZV3g2jcQyuovCxq1tvs7yzbvCqeugwXlsbQgEpfSzJjU4nLL5s2YNWumQbJwz+7dCAqayHvc68SgIIwcOUqQcExMTMTQAH8wmVryebl+fURHx6BcuXLSgDSzLCQuzWxCqBwiQARMToDEpcmnwPQFkLg0/RxQBUSACBABIkAEiID5ESBxaX5zQhURASJABExFgMSlcclLKS7ZEa0ZJ/YA4N5vaVf5JbgN/Fzn8axZl04gfW8EVDlZHBD23i3g0jdQMKCcW5eRsj0UqswnnDbKqnXgNuhLwAp3lZG4FLxEtAZKKS7Z3ZYjhg/DqVOnOH2WdXTEpo2b8FqLFlrrYb8vfz51Kr7//jtOnJdXdUTHxMDLy0vw4ENXrkRo6EpOPLsfMyIiEo2bNBGcy5ICSVxa0mxRrUSACBiDAIlLY1A28z5IXJr5BFF5RIAIEAEiQASIgEkIkLg0CXbqlAgQASJglgRIXBp3WqQSl6rsZ+qdktmJ13kGoIDjG73g2P4DnYN7cmAznp46wI0TuGOzaENWU8rWeci5d4OTz7Z8Zbj5TIGNs7vOmiwtgMSlNDMmpbg8ffo0hg0NQHp6Oqe45s2bY0P4Rri4uGgt/NGjR/Dz88WVy5c5cfoc7/rPyZMYOmwonmZw75Jdu249OnfuLA1IM8tC4tLMJoTKIQJEwOQESFyafApMXwCJS9PPAVVABIgAESACRIAImB8BEpfmNydUEREgAkTAVARIXBqXfF76Y+Q94R7tqnBwhK1bBcHFZMefRcrOMN47JdkRr24fTIBdlVo682msx8YGNuWrQGFrpzNH0QBNd26ymtx9JsG2Qg1R+SwhmMSlNLOUm5sLJrny8nKLJVQobODu7g47O+Frce7cOYiOiuItbFJwMEaMGKmzaE31sIZOTs5wdHTUmaNogLY7N6d+/gUCAgJE5bOUYBKXljJTVCcRIALGIkDi0likzbgfEpdmPDlUGhEgAkSACBABImAyAiQuTYaeOiYCRIAImB0BEpdmNyWCCkrfF4nMs4d5Y5U1X4Fb/yCTHMuqaUepwsEZbgMmwa5STUHjs6QgEpfmNVsPHz6E/xA/xMXFcQrz8PBAVHQMvL29jV60ph2lrBChMtXoRUvQIYlLCSBSCiJABKyKAIlLq5pO/QZD4lI/btSKCBABIkAEiAARsG4CJC6te35pdESACBABMQRIXIqhZR6xuanJ6mNicx8ncQtS2MC500A4tHjLJMWm/bACWddOc/qmHZe26h2DL/4ooVSy/60s/DtbWxZjCxsb9scGCoVC/Yc97Hc39icvL0+9I9HFxVUdQw+XwJ7duxEUNBFsx2TJp1OnzlgZGgp7e3ujo7t9+zYGD/oIiYmJnL5px6Xu90f+eyf//cHeK2z9F32fFH2/MMAF7x2jTzR1SASIABHQQYDEJS0R9S91BU/BL3nFf9nLK/xFxsnJif5RozVDBIgAESACRIAIlAoCJC5LxTTTIIkAESACggiQuBSEyayCss4fQ/r+KKhyczh12bpXgKvPFNi6ehi/ZpUKKVvmIvtuPLcuuuOSxKURViSTlcGTJmHXrp3cNWhri5CQJejVu7cRKuF2cf7cOQQE+CM1NZXzIt1xSeJSn0V56XY6tv2eiONxj5CY9kyfFNRGC4Hq5RzQoX55DHqzCqp7liVWREAyAiQuJUNpuYlIXFru3FHlRIAIEAEiQASIgHwESFzKx5YyEwEiQAQsjQCJS0ubMUDTPZJsJPbeLeDSN9Akg8p9fB8p3yxCXkoyp/8yLzWCKzu+1gofOirWfCZV2z2SXl7VER0TAy8vL5MUvHPnTgRNnMDpu0KFiuq66tSpY5K65O6UjoqVh/Cafbcweed1eZJT1mIEbAGsHegNn3ZViQwRkIQAiUtJMFp2EhKXlj1/VD0RIAJEgAgQASIgDwESl/JwpaxEgAgQAUskQOLSsmYtN+kWHn+zBKqMFG7hSge49h6JMvWam2RQT//+GU8Ofwuo8or3r7CBU8cPUbZlD5PUJXenJC7lJiw8/5bNmzFr1kzeBoN9fTFt2nSTnLaWmZmJwMAxOHrkCKe29h06YNWq1XBwcBA+UAuKJHEp/WSt/+UWJm4naSk9We0ZY4Y0QN/XKxm7W+rPCgmQuLTCSRU7JBKXYolRPBEgAkSACBABIlAaCJC4LA2zTGMkAkSACAgjQOJSGCdzico4+h0yTuxhtx5ySrLz9ILbwClQlHU2erl5/yXi8bdLkJfykNO3SY+vNQIJEpdGgCygi7S0NIwYPgynTp3iRCuVSoStXYf27dsLyCR9yI4dOzBlcjDn3k12V6Mpj6+VfqTcjCQupaV848FTNJ71Z7Gkras6oWFVZyD/Slx6JCDAbp/7+98UnE/OLMz2krMSJ+e2hr2S7heWAHGpTkHislRPf/7gSVzSIiACRIAIEAEiQASIAJcAiUtaFUSACBABIlBAgMSl5awFVfYzpMYuQHYi/04bx1Y94dihv9EHlPfoHlJ3rkXO/Rvcvm1s4di2Lxxbv2P0uozVIYlLY5HW3s/p06cxbGgA0tPTOYFNmzZF+MZNcHNzM2qx7HfuQ4cOqaVlSgp3l/Sbb76J0FWr4ejoaNS6jNkZiUtpaS/d9S9m7L1ZmHRm95qY2KeWtJ1QtkICUzZfweo/Egv/d/hH3hjQlo6MpSViGAESl4bxs4rWJC6tYhppEESACBABIkAEiIDEBEhcSgyU0hEBIkAELJgAiUvLmbzs+LNI2RkGZL/YAVJQvcLBCW59x8KuRn2jDSj3v7vIPHsEmeePQ5XJlUWsEGX1+nD94DMolPZGq8vYHZG4NDZx/v7mzp2D6Kgo3hfHjh2HsePGGa1QtiauXbuKTZs2YdeuXcjNyeH07eHhgXXr16NJk6ZGq8sUHZG4lJb6wOVnsPvqY3XS+u5l8PdXbaTtgLIVI/D4STaqBx8v/LuP36iMRb7G+3eWpsM6CRguLrOQ+iAF3N8GhfKyh2tFN4g5oFyhKmrahPZDcRoJkLikxUEEiAARIAJEgAgQAS4BEpe0KogAESACRKCAAIlLy1kL6fsikXn2MG/Bdl7ecB84FVDIc1Zgzv2bSPlmsUZByVeUsmpduLw3FjZOxt3lZuwZJXFpbOLc/h4+fAj/IX6Ii4vjvMh2WUZERqFRo0ayFbphw3osXrRIcH4mLZcsXYo2bdoKbmOpgSQupZ257l/9jd/vPlEn7V3PHVvHvyptB5SNQ6D19BO48PzIWJ/GHtgwujFRIgIGETBcXO5FoEt/xNor9aojXdEf25LC0EdEaxKXImAJCSVxKYQSxRABIkAEiAARIAKljQCJy9I24zReIkAEiIBmAiQuLWN15KYmq4+JzX2cxC1YYQOnjh+ibMsesg1GlLhUKGD/8utw7jHUqndaFsAmcSnbshOceM/u3QgKmsi5Q5IlaN+hA1atWg0HBzF7SwR3rQ4UIy69vb2xYmUo6tSpI64TC40mcSntxJG4lJankGwkLoVQohgxBEhciqFlpbEkLq10YmlYRIAIEAEiQASIgEEESFwahI8aEwEiQASsigCJS8uYzqzzx5C+PwqqXO6RkzZO7nDzmQRbj2qyDUaouGS1OHf3R5m6pWcXEIlL2ZadoMS5ubkInjQJu3bt5I2fPWcOfHwGCsqlb5AQcalUKsGOrPUPCJBVouo7BrnakbiUliyJS2l5CslG4lIIJYoRQ8BwcXkfl7b/jes8h2wo/1mGQWvOIAevY+SmQLRXqQpLK3iNdlyKmS2ZYklcygSW0hIBIkAEiAARIAIWTYDEpUVPHxVPBIgAEZCUAIlLSXHKlix1Wwie3bjAm9/euwVc+gbK1jdLLFRcQmkPhwat4dThAyjKOstak7kkJ3Fp2pmIj4+Hn68vkpIecArx8qqO6JgYeHl5yVqkEHFpa2uLNm3aYOrnX6Bu3bqy1mNOyUlcSjsbJC6l5SkkG4lLIZQoRgwBw8Wllt5+HgJP393glZPaXtMxADoqVswMC4glcSkAEoUQASJABIgAESACpY4AictSN+U0YCJABIiARgIkLs1/ceQm3cLjb5ZAlZHCKVZhawfnbkNg3/hNWQciWFw+r0JR1hVO7d6DQ7NOstZlDslJXJp2FrZs3oxZs2byFvHOO32waPFiMGko5yNEXBb0b2tnh0GDBmHChIlwdHSUsyyzyE3iUtppIHEpLU8h2UhcCqFEMWIIkLgUQ8tKY0lcmm5izyVfMl3npaTnJh4NS8lIaZhEgAgQASIgNQESl1ITpXxEgAgQAcslQOLS/Ocu4+h3yDixB8CL474Kqrbz9ILbwCmy724UKy7V9dnYwqn1Oyjbtq/5QzagQhKXBsAzsGlaWhpGDB+GU6dOcTKxo1nD1q5D+/btDexFd3Mx4rIgW9u27bAyNBQuLi66O7DgCBKX0k4eiUtpeQrJRuJSCCWKEUOAxKUYWlYaS+LSdBP78+1DGPHnHNMVYOU9b2k7Dx2qtLbyUdLwiAARIAJEQC4CJC7lIkt5iQARIAKWR4DEpXnPmSr7GVJjFyA78TpvoQ5NO6rvlJT7YXdr5v2XCFVeXmFXeanJeBZ/FllXT0P1NJW/BKUDXLv5ocwrbeQu0WT5SVyaDD1Onz6NYUMDkJ6ezinC29sbkVHR8PT0lL3AjIwMPHnyoobc3DzEXbmCPT/twc8//YTMzEzeGgb4+GDGjJmws7OTvUZTdUDiUlrysonL9Me4l86/TlV27qji6SDtQGTKlvU4EY8yFVA5uKOK+4uaNf29kDJIXAqhRDFiCJC4FEPLSmNJXJpuYklcysuexKW8fCk7ESACRMDaCZC4tPYZpvERASJABIQTIHEpnJUpIrPjzyJlZxiQzfOBstIBbn0+hrJOU1OUVtgnk5oZh7/B09OHgLxcTi0KRze49fsUdlVrm7ROuToncSkXWd15586dg+ioKN5AvyFD8OWX03QnkTkiMTERwZOC8Oeff3J6YkfYBgdPRsDQoTJXYbr0JC6lZS+XuExc4ImqU5O1FOuA2n5LsWnpx+jgIe2YpMx28CMFum4F4LcXqqjuhak1/b2QvklcCqFEMWIIkLgUQ8tKY0lcmm5iSVzKy57Epbx8KTsRIAJEwNoJkLi09hmm8REBIkAEhBMgcSmclSki0/dFIvPsYd6ulVVqw9VnChTKMqYojdNnxrHv84+0Vb3YlVkQZO/dAi59A82iTqmLIHEpNVFh+R4+fAj/IX6Ii4vjNHB2dsbGTRFo1qyZsGQyR7EjbT/5eDSvvPTyqo7omBh4eXnJXIVp0pO4lJa76cRlwTiaY8yJX7GqlavhA0vchQXTtyNOUQe953yOfpUMT0ni0nCGlEF+ArKKS23l3zmL3SdvQ4WaaPFuY1QRMVSFqqhpE9GQQvkJkLg03cogcSkvexKX8vL59MjhAAAgAElEQVSl7ESACBABaydA4tLaZ5jGRwSIABEQToDEpXBWxo7MTU1WHxOb+ziJp2sFHN/oBcf2Hxi7LI39qZ6mIyV2IXKSbnNibJzc4eYzCbYe1cymXqkKIXEpFUlxefbs3o2goInIzeXu8m3evDk2hG80q/sjjx//DR+PHs17bOzsOXPg4zNQHAALiSZxKe1EyS4uGy9F3LnPUK9o2emPcfXoAozxWYhf0gCUG4Fvb6/HB04Gju3qAjTynoqLaIgv4y9ijgSb8jUdCUs7Lg2cK2ouKQGTiUsDRkHi0gB4fE1JXEoMVEQ6EpciYOkRSuJSD2jUhAgQASJABAoJkLikxUAEiAARIAIFBEhcmu9ayDp/DOn7o8COYi35sONX3QdMhG2FGmY1gKd//4wnh7/l7rpU2MC500A4tHjLrOqVohgSl1JQFJeDycrgSZOwa9dO3obs3shBgweLSypzNLvnMjBwDI4eOcLpqVOnzlgZGgp7e3uZqzB+ehKX0jI3ibgsGMK/y9G99mfYD6BS+APcG1bBsMHJIC41FUTi0rCpotbSEjBcXN7Hpe1/47pCWF1Fd1jmXt+BhRF30OqTT9BFxJZLEpfCWAuOInEpGJXkgSQuJUdaLCGJS3n5UnYiQASIgLUTIHFp7TNM4yMCRIAICCdA4lI4K2NHpm4LwbMbF3i7VdZ8BW79gwCFwE+tjFR8zt3rSPluCVSZTzg9OjRsA+feI41UifG6IXFpPNYFPcXHx8PP1xdJSQ84nXt4eCAqOgbe3t7GL0xHj2vDwrB06RJOVI0aNbA1NhYVKlQ0u5oNLYjEpaEEi7c3qbhEJr7vWRYf/My9Q7Joldm3T+HAiRt4inLw7tQGjTx5hHzmYySfno8ObRapd1wGnvgVX9QsAzdPd5S1Kz7mrMfXceX307j2RIE859po1roB6rjzS37acSnteqNs8hAwXFzuRaBLf8TaKwUVmK7oj21JYeiDE5hbvQuWP3VAcs0gXPhnKl4RlAEgcSkQlNAwEpdCSUkfR+JSeqZFM5K4lJcvZScCRIAIWDsBEpfWPsM0PiJABIiAcAIkLoWzMmZkbtItPP5mCVQZKZxuFTa2cH7LD/ZNOxizJEF95aX9hxR2vO0jrlCyq1YP7oO+EJTHkoJIXBp/trZs3oxZs2bydtyjRw8sXbYctra2xi9MR4/79+9D4JgxnCg3NzdEREahUaNGZlezoQWRuDSUYPH2phWXQOHORb4jZZN2YWqbPlhwrcSYe67B2R8+RpOirnH7e1C8t71EYIkjYx8dR6hPD4zbz86nLfE0mITvji3C+x7F/57uuJR2vVE2eQiQuJSHq0VlJXFpuukicSkvexKX8vKl7ESACBABaydA4tLaZ5jGRwSIABEQToDEpXBWxozM+GMXMo79AEDF6dbWvQJcfabA1rXEJ7bGLFBDX3npj/PF5X/3OBEkLu1gZ1fwRwmlkv13ZeHfMdFmZ2cLGxv2xwYKhUL9hz3sdzf2Jy8vD3l5uXBxcVXHlMYnIyMDH48ehT/++IP73rC1RUjIEvTq3dss0Rw6dAijR3F3HZO4ZGtf+/sj//X89wd7r7D1X/R9UvT9wia/4L1jlgvBgKLMVlzm/IbPnN7E8mf5gytTuTI8Mu8h8fHzwbZciri/ityduW8cqvivx717WYXxrnavYcJvuzG1Zn6bp3tGomWfDbiYl5+vvB2gSC+Ss9xY/Jq0Eh2LfEeBxKUBi4uaGo2A4eJS/6NicWcH5q2lo2KNNtmaOiJxabopIHEpL3sSl/LypexEgAgQAWsnQOLS2meYxkcEiAAREE6AxKVwVsaKVGU/Q2rsAmQnXuft0pyPXCVxiefiUVEoVphkyZeSJC6leA+dPn0aw4YGID09nZOuZs2a2Lzla1SqVEmKriTPQeKSyXgmHMW/P0hc5i9HcxWXiQs8UXVqMoDmGHPiV6xq5aqu99GWnqgz+Gc8AvBa7DOcHFDkaEshd1wmHcfOK43Rp11+PvY8/f59VPvgB3XOWrHPcL1IThKXkv/YooQyEDBcXMpQlI6UdFSsxMxJXEoMVEQ6EpciYOkRSuJSD2jUhAgQASJABAoJkLikxUAEiAARIAIFBEhcmt9ayI4/i5SdYUB2Jrc4pQNce49EmXrNza9wALnJd5ASuxh5Twq22bwok3ZckriUYtHOnTsH0VFRvKkG+/pi2rTpZrvbLjZ2K6ZPm8apnXZc6hb7JC7zl415isvrCH25DsbFAfjkMFSrix5jnojwFlUx4h+eezGFiEved/o/mO3eAjPYSeohN6GaWKMwisSlFD9lKYfcBEhcyk3YAvKTuDTdJJG4lJc9iUt5+VJ2IkAEiIC1EyBxae0zTOMjAkSACAgnQOJSOCtjRabvi0Tm2cO83dlVqA63gVOgcHAyuJzMk78g/detgCqveC6FDZw7DYRDi7dE95F16QTS90ZAlZN//F/Rx75uM7j0+1R0TnNvQHdcGm+GHj58CP8hfoiLY4ak+KNUKrEhPBxt2rQ1uKCsrCyMGzsWv/56iJOrU6fOWBkaCnv7ohf26e6S/f79+dSp+P777zjBVapUUe8UrV69uu5EFhZBd1xKO2FmKS5ztsFfOQDs6wStYh5ge9fcYoO+u+w1vLboLlBlGv64OxtvFLyqj7jMyUTqw3+wvF07zIjnylASl9KuN8omDwHDxaW4o2L5RqFCTbR4tzGqCBwi7bgUCEpoGIlLoaSkjyNxKT3TohlJXMrLl7ITASJABKydAIlLa59hGh8RIAJEQDgBEpfCWRkjUttRq4ACjm/0gmP7DyQpRdvOTn0lozbp6tiqJxw79JekdnNKQuLSeLNx8OBBBI75BLm5xcUIq6B58+bYEL4RLi4ukhSkaWenvpJRm3Rt2rQpwjduAtt5aW0PiUtpZ9QsxWWhgNQxVsVgbMuLwYcFYbrEZc4j/LNkCAbM2IV47ndh8rP47YUqqnthxyQupV1vlE0eAoaLy70IdOmPWPsiRy+LLDVd0R/bksLQR2A7EpcCQQkNI3EplJT0cSQupWdaNCOJS3n5UnYiQASIgLUTIHFp7TNM4yMCRIAICCdA4lI4K2NEZp0/hvT9UVDl5nC6Y7ss3fqOhV2N+pKUok2SKsq6wq3fONhVqyu4r7z/EvH42yXIS3nIrd3OHs5vB8C+YeFeG8F5zT2QxKVxZojJyuBJk7Br107eDseOHYex48ZJVow2STopOBgjRowU1deOHTswZXIwr3R9//0PMG/+fLM94lbUQEsEk7g0hB63rdmIy5ZLEffXZ6jHSiwqLt0ro7Iz/5jTFL745tYi9Cp4Wau4fISDH5VH163Pg5/ndarXBR3rZuBs1I84+YzEpbSri7IZiwCJS2ORNuN+SFyabnJIXMrLnsSlvHwpOxEgAkTA2gmQuLT2GabxEQEiQASEEyBxKZyVMSJTt4Xg2Y0LvF0pa74Ct/5BgEIhWSlp21chK+4kf3/V68P1g8+gUAo4ElOlQvqecGRe+h2AipPP1r0CXH2mwNbVQ7LazSURiUvjzER8fDz8fH2RlPSA06GHhweiomPg7e0tWTEJCQnq/hISbvP2t279ejRp0lRQf3fv3MHw4cNw7do17nvD1hYhIUvQq3dvQbksLYjEpbQzZlpxmYnve5bFBz8DGLoXqo0FOx13wl/xrvqo2De3q3D0XYFj1iYuE9eie9WPsZ+lmn8FGVO8UbYwbZE7NWnHpUDYFGZOBAwXl3RUrDnNp161kLjUC5skjUhcSoJRYxISl/LypexEgAgQAWsnQOLS2meYxkcEiAAREE6AxKVwVnJH5ibdwuNvlkCVkcLtSmEDp44fomzLHpKW8ezqKaTuXg9kZ/LkVcDe+zU49xqhXV4yabk/CpnnjwF53CM82RG3ZZt1htNbvpLWbi7JSFwaZya2bN6MWbNm8nbWvkMHrFq1Gg4ODpIVw35fnjNnNjbHxPDmrFWrFtaErUWdOnW09nnv3j2MDRyDs2fP8sbVr98AEZGRYPLVGh8Sl9LOqinFZd7vY+HddhXY1ZKvxT7DyQEFx1QmYnP7qvA9BqDPViTv8EH5ksNmhwjYlfhLbeJS627Mi1hcpxGCr9OOS2lXF2UzFgHDxaWxKn3RDx0VKzFzEpcSAxWRjsSlCFh6hJK41AMaNSECRIAIEIFCAiQuaTEQASJABIhAAQESl+azFjL+2IWMYz/w7li0cfOA24Bg2LpXkrRgVfYzpH67BNkJVzTmtXEprxaPDq+9VUxgsuNsmfjMOP4jcpPv8dbNkto4ucOt/0TYVqguae3mkozEpfwzkZGRgY9Hj8Iff/zB21nIkqXo00foTV3C671w4QIC/IcgJYXnywQAnJycMGDAAAzxDwC7+7Lok5aWhh9//AFrVq/Gf//9x9upra0tps+YgYEDPxJelIVFkriUdsJkF5cNpuHor5+gXpGN87ZJF/HDpimYvfwk7rLhNJ6Hs6enooltkbFt7gGF7978vxj6I84v7YFGTiqkJfyGyFH9MO7ReBz+ZTY6FL3GNT0a77oMATv8uXH4Dezv5QY3T3eUZYLz3/loWftznIQDOn33AIfef353bU4mLq7ujDfH/4FHrC+hOy6HKNA1Or/2v/cHoJqDO6q4C/uiQ+vpJ3AhOf/LPT6NPbBhdGNpJ5WylToCxhOXZxA7fhOO27SC/9JBeM0A0iQuDYDH15TEpcRARaQjcSkClh6hJC71gEZNiAARIAJEoJAAiUvzXwxZWVk4c+YM/jxxAkkPk5BwOwG3bt1E/QYNULFCRbzarBnatm0LT09Pow2GrZvLly/j5s2bnD4dy5bF661aSbrTQZ+B3b9/H6dPn+Zt6unpgWbNmoN9SGjMJzMzE3/9+Scynj7ldFumTBm0bNkSLi7PP4wxQmHaGMnRfbNmzVCpknbRoo0R+yC4aVNhR/EJrZ99AP7XX38iMzOLt4mtjQ1ea9EC5ctz9gsI7cKi4khcmsd0qQVi7AJkJ7ItJNzH3rsFXPoGylLss6unkbpnPfCM+3OqeIcKKMqUBWzyj6pVPcvUsMOySCsbWzi27QvH1u/IUrs5JCVxKf8ssH/bhw0NQHp6OqczL6/qiI6JgZeXl+SFsN995s+bh8jICJ25mcQs+Hfj6dOnePiQe9drySRvvvkmQlethqOjo878lhpA4lLamZNdXOoqt8oIxJxfj8GcDcIl7qTkyeM6/wruaTryVR3fEF/GX8Sc2uy/P8L3PcvnH0vLHofKqOwJpCTcQ7F/qQSKSxQVqyxfiXbahk3iUteioNfFEjCeuNyLQJf+CHcYhG1JYTDk6z0kLsXOso54EpcSAxWRjsSlCFh6hJK41AMaNSECRIAIEIFCAiQuzXMxsHk5d+4cVq0KxW+//YbcHHamkvaH3eX02WcT0LFTJ1mFHPugkB2XtnPHDuTmco8BrFGjBrbGxqJChYq6SpbtdW1HuplyR8PRo0fVu0Sys7M5Y+/atSuWLltuVOF76NAhjB41UrZ5KJl47br16Ny5s9b+2H1lA318cOvWLU7ce/36YeHCRZLVywQDO2rwm9hY3pxsrUwMCsKwYcOhkPAeQckGIEMiEpcyQNUjZXb8WaTsDOM9slVhZw/ntwNg3/ANPTILa/L0+HY8+WOXbhEpLN3zKAUcGraBc6/hkt7LKaoEIwSTuJQf8ty5cxAdxW7Q4z7vv/8B5s2fL9vPbLZzctzYsTh+/DdJB1q3bl2Eh29E1WrVJM1rbslIXEo7I6YSl/b1u6DfmC8RMrwjqmrcqPgI/6wYhdHB3+LksyLjbjkIi5etQVBbVy6M/63DgC6jsS2RvVRUXALIvIiY4QMwasvFF7LSoTk+jJmLRlN6YgY7s1aouMxJxO5RXdF/06X8XCQupV2YlE0UAanEZc71I9i95wAO/5vK278C/+K3qN8Qr6iFNkPaoa4KqDNkBcbq8Z1QEpeiplh3MIlL3YzkiiBxKRfZ/LwkLuXlS9mJABEgAtZOgMSl+c1wUlISZs+ahQMHfuEVg7oqbtGiJRaHLEa1atLuNmBrhe36/OKLz3H79m2NZZiDuIyLi8MQP18kJydz6mSCNzIq2qg7VFkRbCdhYOAYHD1yhFOTUqlE2Np1aN++va7plfT10iwu2XreuDEcS0JCNL7PBvj4YMaMmbCzK3kRk6TTYFbJSFyax3Sk74tE5tnDvMXYeXrBbeAUKMo6y1csu6dyTzgyL/2u8chXcZ0rUKZ2E7i8+4n2+zHFJTXLaBKX8k4L27noP8QP7N/5ko+x/i29e+cOhg8fhmvXrkky2OrVq6t3WjZs2FCSfOachMSltLMjl7iUtkr2S/BjJKY7oIqnsONYdfWf9fAeMpwro5w06XR1V+x12nEpChcFCyAghbjM/NkfjXx34bGA/oqGJI/6BaqvmotsBZC4FI1MewMSlxIDFZGOxKUIWHqEkrjUAxo1IQJEgAgQgUICJC7NazFcunQJYwPHaBWDQiquWLEi1q5dh0aNpbl3hR2nuXTpEmzZskXn7k9Ti0ttuy0ZOyaiBg0eLASjpDHadlu279ABq1atNupuSza40iwu9+3bi0lBQWqhzPe0bdsOK0NDjXp0r6QLTs9kJC71BCdhs7z0x0iJXYDc/9g9kdynbPOucOpqhJ9hTF4eiEHWuaNg91fq+yhs7WD/Sls4veUL9t+t/SFxKe8MHzx4EIFjPuH9wsnL9esjOjoG5cqVk7cIAPfu3cOEzz7DyZN/G9SXXF82M6goGRuTuJQWrsWIS2mHbdJsJC5Nit8qOzdcXN7AxtZ1Mflq0UtjhaFK9p6GC7+PxyvCwgujSFyKBKYrnMSlLkLyvU7iUj62LDOJS3n5UnYiQASIgLUTIHFpPjMs9Tf4pTp27MqVy5g4YQLv7gY+eqYWl1evXkWA/xA8ePCAU16dOnWwKSIS7K5EYz5Mjk34bDwOHDjA6ZbtEFm2fDm6detuzJLUfZVWcXn48K9qaZmSksLLXKr3jtEnVIIOSVxKANHAFFnnjyF9fxSvLFQ4OMGt71jY1ahvYC/Cmz+7dgZPDm1B7mN2R59KeEMoYFexOpw7+cCupvXvJCsAQ+JSxBIRGcqOpw+eNAm7du3kbTl27DiMHTdOZFb9w9m/7Vs2b0ZY2BqkpvIfzacpO7v/MnjyZPTp826p2tVP4lL/9cbXksSltDyFZCNxKYQSxYghYLi4zL+7MtZeCZdpR3B6dCO42/NVQHdcipkXo8aSuDQq7mKdkbiUlz2JS3n5UnYiQASIgLUTIHFpHjOsTWwZUmHPXr0QErJErw/F2AeE7A6pZcuWatyVxlebKcUlW8/z581DZGSEWXyoWVAEuwvr49GjeTk2b94cG8I3mmRnX2kUl+fOncWokSN5jxFm81WrVi2sCVsLJrlL40Pi0vSznrotBM9uXOAtRFmlNlx9pkChLGPcQlUqPIs/i6cn9yE78V/euzcLClKUcYTSqy4cW/eBXbW6xq3TDHojcSnfJMTHx8PP1xfsLuSSj7OzMzZuikCzZs3kK0BDZnYqxS+//ILNMdG4cPGixpMpHBwc0LhxYwwbPkJ9NHxpOoa8AB2JS2mXJ4lLaXkKyUbiUgglihFDQCpxGeXQC6tubsUQR029k7gUMy9GjSVxaVTcxTojcSkvexKX8vKl7ESACBABaydA4tI8Znj//n34bPx4ZGdnayyompcX2rRug1ebNVNLrkuXLuLggQO4fv26xjv6DNnNxz6I+3j0KPzxxx+iIJlSXN68eVN9t+Xdu3c5NXt5VUd0TAy8vKS9+1MXHPYhdlDQRPy0Zw8n1NbWVi2We/XurSuNLK9rEpfsw1VPzwpQKMR1q1IBDx8m8QpaNtZ169aDHYur7WEfSA/08cGtW7c4Ye/164eFCxeJK6pItK5dzR4eHli3fj2aNGmqdx+W3pDEpaXPoHHqZ8fZ5j56gJw7cUBONmBjA7sqdWBbwQs2zu7GKcJMeyFxaaYTY6Sy2Je+mJy7cycBd+8mqntlR9eynfzu7u5g/xaW5ofEpbSzT+JSWp5CspG4FEKJYsQQMFxc3scu/9cx/nQAws7ORDeNnR/GnIYjEan8SEec7urpqFjdjERFkLgUhUvSYBKXkuLkJCNxKS9fyk4EiAARsHYCJC5NP8Nst2Vg4BgcPXKEtxh2nNjcuV+hU+fOnA+82Pz9eeIEvvjic433Yup7f6I2cWlrZwdPDw/cv3+fU7OpxCVjsWLFcqxZvZqX4ydjxuDTT8dDIdbGGbhE2P1XI0eMQHp6OifTq6++ivUbwtUfZpri0SQuW7dujbC16+DoqPEru7zlJiQkqHfDJCTc5rwuVBzLJS7T0tIwbuxYsN2vfA+TtYtDQtC9+9ummAqz6ZPEpdlMBRVioQRIXFroxFHZRiFA4lJazCQupeUpJBuJSyGUKEYMAcPFpZjepIklcSkNx8IsJC4lBioiHYlLEbD0CCVxqQc0akIEiAARIALFfkf63/8u4c6dO+q/Y1JHobCBjY0CNjbsP23Usoz9YUdavfijhFLJ/rcS7AP//L+3hY1NfizLw9qWlETsd7K8vDyw/2TfSmf3ZTk5ORtdJpnTEjh9+jSGDQ3gFVtCd4BpO/5S3+PTNIlLJtvmzV+AX389hMWLuLvfTCUutUmzqlWrIio6BjVr1jTq1Gu7j4u9TxYsXIR3333XqDUV7UxqcRkbuxXTp03jHc9gX19MmzZd53tdDnHJRMKsWTPxTWwsb21sLiYGBWHYsOE66zPZZBmpYxKXRgJN3VgtARKXVju1NDAJCJC4lABikRQkLqXlKSQbiUshlChGDAEpxeWT81FY8sVSrP89AZnPi8izr4g6fYOxYk4A2pQXU5nmWBKX0nAs9qFcwf9gH5QV/cM+PGN/8j88A5ycnEr9/2GVEj+JSylpcnORuJSXL2UnAkSACFg7AdpxafoZjoiIwPx5X/EWMmPGTAwaPFhQkVu3fo3Zs2bxHhs7KTgYI0aMFJSnIKikuGS/I48JDMTgwb5qWb1hw3qzEpehK1ciNHQl7xj9/QMw9fPPjf47vjYpXb9+A0RERoLJaVM9UopLbTuH2ZHFbAcnu9NL1yO1uGQ/4zZuDMeSkBCNRyoP8PEBe6+VxvvGSs4HiUtdK5ReJwLaCZC4pBVCBDQTIHEp7eogcSktTyHZSFwKoUQxYghIJS5vru6A12bw35HO6snDS/hgx2Gsb+sipjzeWBKXBiMsnoB2XEoMVEQ6EpciYOkRSuJSD2jUhAgQASJABAoJkLg07WJg/IMnBWHHjh2cQoQerVnQkB3bOnjQR2D3PJZ8OnXqjJWhobC3txc84KLiskWLllgcshjVqr24H9KcxKW23ZZMDLLdlt7e3oLHLkWgtt2WLL8YKS1FPXw5pBSX2iRt06ZNEb5xE9zc3HQORUpxyd5fX2/ZgoULF/Deu8mK6d+/P76cNl0t4+kBSFzSKiAChhEgcWkYP2pt3QRIXEo7vyQupeUpJBuJSyGUKEYMAUnE5e/jUbdPDB6z86zsKqFdn5Z4smsnTmXXRofuLvh733n1DsxnaI/F53/EqCpiKuTGkrg0jB+nNYlLiYGKSEfiUgQsPUJJXOoBjZoQASJABIhAIQESl6ZdDNrukWzbth3WhIWhbNmygorUJkFfrl8f0dExKFeunKBcLIjVNjk4GN3f7o4ePXpy7tc0J3GpqRY2DqFHlAoGIzDwwoULCPAfgpSUFE4LJlEjo6Lh6ekpMJs8YVKKS207XseOHYex48YJGoSU4nLfvr2YFBSkUVqy9xgT+i4uhn/zWNDgLCCIxKUFTBKVaNYESFya9fRQcSYmQOJS2gkgcSktTyHZSFwKoUQxYggYLi6zsNvHAf4HyiO52TRc3DMeDcvcwMbWdTHm2ghsSwpDn6wrWPV2I8w874rkobugWtRGTImcWBKXBuHjNiZxKTFQEelIXIqApUcoiUs9oFETIkAEiAARKCRA4tK0i0GbuHyvXz8sXMi9Q1JbxZoEXoUKFREdE4M6deoIHjBbG+wDWHbMJ99jLuIyMTERQwP8ER8fzymT7fCLiIxCo0aNBI9bikC223LG9GnYtm0bbzp9ju6Voq6SObKyspCayhWr7O5ad3d3wUfrPnr0CH5+vrhy+bLBcyCVuNR27ysrsm7duggP34iq1arJgdZic5K4tNipo8LNhACJSzOZCCrDLAmQuJR2WkhcSstTSDYSl0IoUYwYAoaLyxOY5tkVYXBD3x13EN6W9V5CXLK/urMOvRtNwZ6qwTh5cSpeE1NkiVgSlwbA42tK4lJioCLSkbgUAUuPUBKXekCjJkSACBABIlBIgMSlaReD1OJSk4hSKGzUIkrKO/zMRVxu2bwZs2bN5J3Id97pg0WLF3N2i8o963FxcRji54vk5GROV2KPAJa7VinyHz16FB+PHoXs7GxOuvYdOmDVqtWCj2KVQlzevXMHw4cPw7Vr13iHx44PXrd+PZo0aSrF8K0qB4lLq5pOGowJCJC4NAF06tJiCJC4lHaqSFxKy1NINhKXQihRjBgChovLvQh06Y9wh0GIuheGAbasdx5xiRdx6l2YYoosEUvi0gB4fE1JXEoMVEQ6EpciYOkRSuJSD2jUhAgQASJABAoJkLg07WKQWlwaczTmIC4fPnwI/yF+YKKw5OPs7IyNmyLQrFkzY2IBe0/NmTMbm2NiePsVc2yqUQvXszNdd3nOnjMHPj4DBWc3VFympaVh3NixOH78N94+nZycsHDRInTr1l1wTaUpkMRlaZptGqscBEhcykGVcloLARKX0s7kOwv/weFbaeqknWq4YOdkQ/ZQSVubtWZrPPk4bqTnf1HP79UKWD3iFWsdKo3LSASkFJcvhKTmHZc/OY3G0YT5aGfA+EhcGgCPrymJS4mBikhH4lIELD1CSVzqAY2aEAEiQASIQCEBEpemXQwkLg3jr223ZYv09hUAACAASURBVM9evRASskTSXaZCqtW227Jq1aqIio5BzZo1haSyiJiEhAT4+foiIeE2p159dpcaIi6ZMGC7b7+JjeVl5+DggMUhIeje/W2LYGuKIklcmoI69WlNBEhcWtNs0likJkDiUlqiQdGXse7Pe4VJ9497Fa1fdpe2E8pWSGDH3/cxOPJ/hf97To+XML73S0SICBhEwHBxeQPhHetgwoU+WPS/HzG6Aivnhbj87s4CvHrxG8wcGITtD5VIHvAtVKs7G1QziUuD8HEbk7iUGKiIdCQuRcDSI5TEpR7QqAkRIAJEgAgUEiBxadrFQOJSf/7sGNYAf39cvvziA4SCbGy35foNG9CiRUv9O9CjJXs/zZ83D5GREbytPxkzBp9+Ol7w3ZF6lGD0JrGxWzF92jTefvU5qldfcclkwZIlIYiMiADbBVrysbW1xcSgIAwbNtyq+Es94SQupSZK+UobARKXpW3GabxiCJC4FENLd+wvZx+i3/oLhYEeZWww451aaFTDVXdjihBMQKUC/rz2GJ/v/rdYmz8mt0CjGs6C81AgEeAjYLi4BK7OqoDWoXmoH34fv/W1KxSXk6+6FesyF00x+eQhTDHQt5O4lHgtk7iUGKiIdCQuRcDSI5TEpR7QqAkRIAJEgAgUEiBxadrFQOJSf/5bt36N2bNm8Uqqrl27Yumy5YLvVdS/iuItr169igD/IXjw4AEnZcWKFRERGYV69epJ1Z3J82RmZiIwcAyOHjnCqUWpVCJs7Tq0b99eVJ36iEv2c2zjxnAsCQnhXQ+sgAE+PpgxY6bRd+CKGrwZBJO4NINJoBIsmgCJS4uePipeZgIkLqUHPHTNeXx7kXunuvQ9UcaiBMa2rYp5H3kTFCJgMAEpxCWuf4MZq37H/Zr9Mf/Ttij3fMdlUXH5pFI3LPo+GmPrKw2umcSlwQiLJyBxKTFQEelIXIqApUcoiUs9oFETIkAEiAARKCRA4tK0i4HEpX782QdfI0cMx5kzZzgJ9BVm+lXyohV7L61YsRxrVq/mTTXY1xfTpk23qt1+p0+fxrChAUhPT+eM2dvbG5FR0fD09BSFVh9xuW/fXkwKCgITqXxP27btsDI0FC4uLqJqKY3BJC5L46zTmKUkQOJSSpqUy9oIkLiUfkaT054hIOw8fr2Zf9clPfIT+PAVD2z6pLH8HVEPpYKAJOKSQ+o+jiyaix/v2aB8k25484030bq+KxwkIkriUiKQBWlIXEoMVEQ6EpciYOkRSuJSD2jUhAgQASJABAoJkLg07WIgcakf/x07dmDK5GDe3XXtO3TAqlWrjb7b8ubNmxji54u7d+9yBuXh4aG+25LJPGt6QleuRGjoSt4hjf74Y0yYMFH0cMWKy3PnzmLUyJFgRwfzPbVq1cKmiAhUq+YlupbS2IDEZWmcdRqzlARIXEpJk3JZGwESl/LMaG6eCgu3X8fqIwlIzVHJ0wllRU0nO4zuVB2BPaznrnqaVtMTkEdcyjsuEpcS8yVxKTFQEelIXIqApUcoiUs9oFETIkAEiAARKCRA4tK0i4HEpXj+aWlpGDF8GE6dOsVpzHZbLlu+HN26dRef2MAW2iRe//79MWv2HLB7Fq3lefToEfz8fHHl8mXOkNgdoxs3RaBZs2aihytGXN69cwfDhw/DtWvXNPbj4OCAsLVrwXZd0qObAIlL3YwogghoI0DiktYHEdBMgMSlvKsjOycP/1xPxX/p2fJ2VMqyKwBUcrNH8zp0d2gpm3qjDNdwcZmF1Acp4D93hm8I9nCt6GbQ7ksSlxIvDRKXEgMVkY7EpQhYeoSSuNQDGjUhAkSACBCBQgIkLo23GNiHmewDG5Uqr7DTjIynmDw5GKf++YdTSM+ePfHFl18KKtDV1Q329vaCYqUK2rBhPRYvWsRJV6NGDWyNjUWFChWl6qpYnj27dyMoaCLvbsvmzZtjQ/hGox8JmpCQAD9fXyQk3OaM2RCJJwtAiZIePXoUH48ehexs7odjrVu3Vt9v6ejoKLo3oeKSCexxY8fi+PHfdPbx6quvYv2GcLi7u+uMLe0BJC5L+wqg8RtKgMSloQSpvTUTIHFpzbNLYyMCREAfAoaLy70IdOmPWHthd1emK/pjW1IY+uhT7PM2JC4NgMfXlMSlxEBFpCNxKQKWHqEkLvWARk2IABEgAkSgkACJS+MthgsXLiDAfwhSUlIk73TtuvXo3Lmz5Hm1JTSFuNS225LtZgwJWYJevXtzyj506BBGjxrJ+Xs3NzdEREahUaNGBrHTttvynXf6YNHixZzdltoE3aTgYIwYwa3XoCIlbJybm4vgSZOwa9dO3qwzZszEoMGD9epRiLhk62Dal1/gp59+EtyHuTMVPBCZA0lcygyY0ls9ARKXVj/FNEADCJC4NAAeNSUCRMAqCZC4tMppFTcoEpfieEkZTeJSSprcXCQu5eVL2YkAESAC1k6AxKXxZpjEpeGste221LarTk5xqWu35foNG9CiRUvO4C1ZXGobM9tpGx0Tgzp16ug14brE5VdfzcOsWTPxTWysqPwVK1ZUS+p69eqJalfagklclrYZp/FKTYDEpdREKZ81ESBxaU2zSWMhAkRACgKGi8sziB2/CSds2KHG3OdZ/BHsPH5bfZTsS2/5onWVlvBfOgivGVA87bg0AB5fUxKXEgMVkY7EpQhYeoSSuNQDGjUhAkSACBCBQgIkLo23GEhcGsZa232gbLfl9BkzMHDgR7ydyCkuNe08ZYV07doVS5ctB7tnseRjyeIyNnYrpk+bxsta0w5TobOvjUvf996Dt7c3loSE8B4VzNZBuXLl8PDhQ97uevbqpd6Va2dnJ7ScUhdH4rLUTTkNWGICJC4lBkrprIoAiUurmk4aDBEgAhIQMFxcCigi5U8s7vsm5p1vhyknDmFyXQFttISQuDSMH6c1iUuJgYpIR+JSBCw9Qklc6gGNmhABIkAEiEAhARKXxlsMJC4NY71//z58Nn48752K9es3QERkJDw8PHg7kUtcJiYmYmiAP+Lj4zn9MlkZtnYt2rZtx1uTpYrLzMxMBAaOwdEjRzjj0nZcr9DZ18ZFWw7W9/jPPkP3bt3h7z8Ed+/e5YQrlUosXhwCJjDp4SdA4pJWBhEwjACJS8P4UWvrJkDi0rrnl0ZHBIiAeAJGEZesrDvr0LvRFOx5Yynu/hyAKuJLLWxB4tIAeHxNSVxKDFREOhKXImDpEUriUg9o1IQIEAEiQAQKCZC4NN5iIHGpP2ttsoxl1XWnolzicsvmzepjS/me9h06YNWq1by7LVm8pYrL06dPY9jQAKSnp3OGzXZDRkZFw9PTU+/J1ldcDvDxUa8Dtpty69avMXvWLN5dmazG8I2bULlyZb1rtOaGJC6teXZpbMYgQOLSGJSpD0slQOLSUmeO6iYCREAuAkYTl9iLQJf+CHcYhG1JYehjwIBIXBoAj68piUuJgYpIR+JSBCw9Qklc6gGNmhABIkAEiEAhARKXxlsMJC71Z3306FF8PHoU725LIbJMDnHJjiP1H+KHuLg4zsDYzr6wtevQvn17jYO2VHEZunIlQkNX8o5rsK8vpk2bDoWC/44VIStAH3HJdrWuDA2Fi4uLugttxwqz1/39AzD1888NqlPIWCwxhsSlJc4a1WxOBEhcmtNsUC3mRoDEpbnNCNVDBIiAqQkYT1zm34X5m0tHfDanH+oYMHASlwbA42tK4lJioCLSkbgUAUuPUBKXekCjJkSACBABIlBIgMSlaReDNsHyXr9+WLhwkWkL1NK7prsda9Soga2xsahQoaIktevabTkpOBgjRozU2pcc4lLbbsvWrVurxaWjo6PGuixRXD569Ah+fr64cvkyZ1xM1m4ID0ebNm0Nmnex4rJN27ZYsWIF3Nzci/V78uTfGDliBO/OUGdnZ6zfsAEtWrQ0qFZrbEzi0hpnlcZkTAIkLo1Jm/qyNAIkLi1txqheIkAE5CYgibh8koIHT7KgsnVDJQ/74iVnpeBBShbKuFWEe4mX9B0biUt9yWloR+JSYqAi0pG4FAFLj1ASl3pAoyZEgAgQASJQSIDEpWkXA4lL3fyPH/8NH48eDSYwSz5eXtURHRMDLy8vrYmkFpfJyckI8PfH5cv/4/Qr9J5HSxSX2na+Nm/eHBvCNxbuetQ9s/wRYsRl3bp1ER6+EVWrVeMkYz/b5s+bh8jICN6OWrVqhTVhaw2uV99xmms7EpfmOjNAXuIJ7Nu9H39dvo+HT3PUhSrLeqJ8s17w7d8GNcuYb+2lqTISl1Y+238tw9jIZHSYNhcfGHJBmEyY/vtxMmb8ojTb+khcyjTxlJYIEAGLJSCFuDw2SoH3vi+P5OC/oAp+sZcy5TsftB21H/cUCqhQCc2W78SBwXUNZkXi0mCExROQuJQYqIh0JC5FwNIjlMSlHtCoCREgAkSACBQSIHFp2sVA4lI7fyYrJ3w2HgcOHOANHDt2HMaOG6dzEqUWl9ruUBQq8CxNXObm5iJ40iTs2rXToLnQNVlCxaWHhwfWrV+PJk2aakx57949DB82lPc4XyaYg4MnI2DoUF0llarXSVya53Tf3/8Vlm6/hQwbJSrWbQTvBk1QPuUs/v03HldupiFLWRWtAoPhW6+seQ6gFFVF4pI72Xm3j2H7dwfw561EZGS9OErczrkOuk0MRo9KFrRASFwaNFkkLg3CR42JABGwQgKGi8vLWNWyCab/2wLBJ3/HlJeeQ7q+HG+2mI3/2bz4d1cFN/T96To2vm4YSBKXhvHjtCZxKTFQEelIXIqApUcoiUs9oFETIkAEiAARKCRA4tK0i+HJkycYNXIE/vrrL04hdFQsoO24z6pVqyIqOgY1a9bUOYlSikv2odvIEcNx5swZTr9Mhi1YuAjvvvuuzposTVwmJCTAz9cXCQm3OWNjEpHNBbtv1NBHiLhk/a1eEwYmiXU9O3bswJTJwWDiteRTsWJFRERGoV69errSlJrXSVya31Tn/L0MX0RcxrPa7+GT8W+jnl2JGlOPIXJODE4+rYaOX8wwy11g5kdVvopIXBZhm5eCS9GzEPbXE6jsXVGtbh3UrtsE1TKv4nJSKv67noLaY7+0rDVrqLi8vg+rvj6DGsMmo48MOzZpx6VCfX91wZ+C1WjI3dvy/bSgzESACBABwHBxuReBLv0R7jAI25LC0Oc51L8mKNAzujwy3dpj0oJBsNkwCCtOOSO59wY8jewHBwPgk7g0AB5fUxKXEgMVkW7X/m9xO5n7AYeIFBSqhcDLVeujS4eexIgIEAEiQASIgF4ESFzqhU2yRtokjd+QIfjyy2mS9SV1IrnvuGQf/gYFTcRPe/bwlu7vH4Cpn3+u/nBK1yOluNQmwurXb4CIyEgwsabrsTRxGRu7FdOn8a/H9h06YNWq1XBwMOT/AucT0yUuWR+LQ0LQvfvbuhCrX9e1a/f99z/AnLlzYWdX0gYJSm91QSQuzWxK885hy4RVOOb+NqbO6Ieamn7cPdyLkBk/4HKDAKwMbA3Nt+ua2fissBwSlwWTmoGzq6cg/GIeynX6BBPebwh3GyuYcEPFpaHtdSAkcUni0greZTQEIlCqCMgiLp/EYkSVUfixjB0aht/E0b7OwJ116N1oCn5yGo2jCfPRzgDKJC4NgMfXlMSlxEBFpMs8cguPvuLuIhCRgkK1ECg/pw3sW1UlRkSACBABIkAE9CJA4lIvbJI1sjR5VXTgcovL06dPY9jQAKSnp3N4i90pJ5W4TEtLw4jhw3Dq1ClOTWy35fQZMzBw4EeC1oclzT2Tf4GBY3D0yBHesYUsWYo+fQq+3yto+BqDtHFhjCcGBWHYsOGChHVBJ5cuXVKvJXY3acmHidBly1egS5cuhhVuJa1JXJrXROYeW4zxW6/Ba/AKTG6j/YsBV8NHY8Wp+uizdDy6qUPvYt+0GdhWbRQ2DnbCweit2H/lPjKyATv36mja5xP4v1GeM+DsK7sRse0AriQ+xTMoYV+1PjoMGIZ3ih1D+wfCP47AlR5zsLBlHKLCv8cFFm+jRNl6vTBiTA/uzlDzQitbNSQu89GyncKTIy6j7NvTMbcP9x5i2SZA7sSGikdD2+sYH4lLEpdyvwUoPxEgAtISMFxcco+Kvb/iFbwy5x6eKvpgzc0IDFF/o41/Z6Y+oyFxqQ81LW1IXEoMVEQ6EpciYOkRSuJSD2jUhAgQASJABAoJkLg07WKIj49XH7/JZE3JR0oZJMco5RSXuu5THOzri2nTpguWV1KJyz27d6t3gfIdO8qOSY2Mioanp6cg3JYkLi9cuIAA/yFISUnhjM3LqzqiY2Lg5eUlaNy6grRx6datO5avWCF6dyT7ObdixXKsWb2at3sxO2V11W/pr5O4NK8ZvBoxGiv+boT3Vweik67N5ceXYeyWy6g3Yh3GNWPjyBeX31d5G+8/OIhjld/GW009YJ+VhPP7fsK5FCfUGjYfE157IUQLjqXNqdoOXbvUhjse4/LPP+HUwzJoGLgMHzcs4JMvLm82agzHa/dQrkcvNHVRIePc99h+9gmeNvQvtTs/SVyyNZKEQ3On4tuMrpjwlQ/q6Vq7Rd52eYnH8G3UzziVmKyW7FA6olzV5ugyzBcdiv3zWkTM93uKiHXP5bnSFTV7jMG4t19CmQfHXvy9jRIezT7CmIA2qFB052cRkdjt30is2/03bj3OUffrWb8bPvTrgYZORQrUJB7T/1f8ywFlq6DWWwMx/O2Xn++Azn/PnC1xSkR2xd6YNvMdFKhdYV8cAJB9F39vDceO0wlIyVJAZV8V9foMwfspYVi4X4kO0+aa5RG8dMelef0bQ9UQASJgegKGi0vgXLACnTeVR2bF1+Hb7D98u++aemDJo36B6qvnV2vkbEdgOT+sdxiG75KWFR4pqw8BEpf6UNPShsSlxEBFpCNxKQKWHqEkLvWARk2IABEgAkSgkACJS9Muht9/P44Rw4cjO5t9OvfiKevoiE0bN+G1Fi1MW6CW3uUUl9p2Wzo7O2P58hVo0LCBYDbHfzuO4OBJnHhXV1f1brv69V8ufM3e3gHs70s+2nZbstiRI0dhiP8QwTU9fJiMTz75GHcSEjhtPhkzBoMGDSr8exsbW7i7u4PtODTFE7pyJUJDV/J2zY5anTd/vmCJrKt+beLSkHtf2W7LAH9/XL78P94SGPNPPx0v2Th0jdNcXydxaV4zc271MITd74XJs/vhJV2lXduMaUuPwX3YOkx8jQXni53dyfao7ReCz94osmMzLx7bP1+AX7JaY/iyoVB7zqcnED51E055ByDkkyLHzebdwu6Zc7DT2QeLgrvAXV1HvoQ5Y1sNHafOwAeFG+oy8MfScdhyrRZ6zv8CPd10FW19r5O4ZGvpIMImfIO4jp9j2QCdK7dwEeT8vQpfRJ1HumMNvNGlE+q6qpB7/yQO/XoRD3JLrrX89b3drSmaJyUitwuT54+ei3YFvAd8AIcd2/Ff6/fQ3suuUKqr3vgUq/wKDTzwXES27l4Rp4+nokmXzup+n1zdh19O3EdKld6Y+uU7L45p5hOX6ScQPn0TziiqoVW3t9TtMy7sxk+n/0NWYX9JuPZ7HB79exDRx9Pg3ec9tHBTIa9sTTR71UstNwV/cSDvFvbNno3dD11Q+Y1u6FzHFTap13D0wF9IylPg6VN3EpfP77ksWFxCrhWwvp9GNCIiQAQsgYAU4hLXl6Nri1k4Y/PimzlZim5YHb8Vfs//b23md+/Ca/RvSH4zFHd//AiGXLNM4lLilUXiUmKgItKRuBQBS49QEpd6QKMmRIAIEAEiUEiAxKVpF8PSpUuwNiyMU0TNmjWxecvXqFSpkmkL1NK7nOJSU25jwNAkx7TtOpS7rho1amBrbCwqVKgod1ec/I8ePYKfny+uXL7MeU2pVCJs7Tq0b99esrrkEpeswIMHD+Kz8Z+q770s+bi5uSF84yY0bdpUsrFYYiISl+Y1a1KIy+3ZXTBhgQ/qlRha5r6ZmLQjB62/mIuPqgG5hxdj/LYHaBm0GH61iwc/+H4yZh+sjoFrAtFW/VK+uDzROAD/Z+88wKOouj7+T1nSICAQaSK9SG9SRASkCFJEhVcsoIhIERRQKVICoZcXREFEqgKK+AJSPooYREBBekInASEQQhoQSkL699yZnUzZ2c1ssrO7mZx9njxJdu+ce+//nNn2m3POimGtZIOVdt1LUf1XQ+ASQPRmhEzfDZ+3vsLYNhp7H5vB+fFSPeSgkLnMDAaPBb2G6eO7IIhzowDmS8hj1mwnLM0DxWVlavks0E2Jz4mwnpnhQORFpD/5kkUfWf6ciMQTr/0XIR2L8sFjAS6TEb5kNJZF1kOf6cPRTpKdyZ83gXKIby1j044LB/hysGkWGdNID8f6sV/jyOMyBC4JXOr/ZEczkAKkgEMUcAi4BJB8bBE+HjAJv942IbNqD4T8sBwjapvMa0zFzYO/4fQdD3jVegFda1tepGvPZghc2qOWhrEELjWIpNMQApc6CWs2S+BSX33JOilACpACRleAwKXrPJyQkID33u2Py5cvWyyiR4+emDtvnssy7LSoQuBSi0qOGeNKcHngwAEMHTLYIiuY7axW7dr44Ye1eOKJJxyzUVZgMD4Ob/bti6ioKAub+cm4ZMYYUGClfnf+3/+prrdNmzb4evES+PtzjWAK5Y3ApXu5/cK3A7EkvLEdpWKvoM7wxeaSrjzY+aXc+xZwkdulGdhUNmdo8jDkng0BgiQwROxxOa+n4gIbhV33UlT/1RC4FMFlwAffmbN/c9edh4TXUWfYYgytZzmexefkvf5oFxyM3lzImTMuPboqMpKFrN96kn6vvD3rIPEinnpzkQpkDcf6kYvxR00JoFeCR1vZpTd+RsjMUMh0sAIutV84EIUdE6Zhe9HXJRBX1IvtcVoolYplGZbSLEvKuMz9HKQRpAAp4BoFHAUunbl6ApcOVpvApYMFtcMcgUs7xMrDUAKXeRCNDiEFSAFSgBTIUYDApeuC4aeffkTI1KkW/RL1yGLTY5cELvVQVd2mq8Ale374Yvx4bNr0P9WFjRjxMUZ8/LFDhdATXLKFRkREcP064+Is+8qyUryTg4Px5ptvOXRPBckYgUv38hafvZhgFeZIVxuxYgi+PF0Pb309HK25noKSHoBDVMqOcwBFBJ0CGGr+TkcrPQn9Ub5RY1TyY7YJXFqLFAKXAGI2Y3bIbtx5KRhze+XUEbZ5cvHxV84CNuYcZAbiyh6uGysMxkpFfLNM5e/ONZZkCPNWeDivgHpCqVhz5rF8kfw5tMWrp9iHUgkezdml8YrelVI7vl1CkAP4rYBL7RcO8OfeOStleFX36EZPa9Tj0o2cQUshBUgBt1CAwKVbuMG1i9ANXJrfPAm7k70hMd/J3jQtP+fN/adsvO1aVZwzO4FLfXUmcKmvvmSdFCAFSAGjK0Dg0jUejo6+ifcHDMC///5rsYAX2rbF4sVL4Oursbyaa7YAApfOE95V4PLmzZvo368fbt68YbFZ1mt05arVaNyY647nsJve4JItdPWqVZg7d47FRQPssfLly+P7H9aClWsujDcCl27m9ZQDWPrZOoQFdbEoYylbacJuzA/ejMhmI/HtAKF/nwp0kRwU/eMozDpUOqeMJQ9JH6mWirVUhcCltUghcMmU4TMVD5SRlna1fW65Gly2nTQdvS0afvHn0KZikv6uVsBlZuv30KVatuomfSo2QZOnOOKvUmqWv1v7hQP8uXfZChQmcMlnWlLGpZu9ltFySAFSwKoCBC4pOKAPuDyMZcHx6D61J/hryPg3EEmSchjsTcMXYc/nXJ3FIOYir6EWV4QZ2UUELvX1LoFLffUl66QAKUAKGF0BApfO9zD7UnPq1Cn4ecMGi8kZDPpu+XI0a/as8xdm54wELu0ULB/DXQUuN2z4CZMnTVJduV6A3Rng8sGDBxg2dAj++ecf1b29/npvTJs+Hd7e/MWnhelG4NL9vH1n20QE746HV5238fngF1BBaFdkXmpWzD6sXLABp7Ma4O2Q4Xgup8ee2AOw0ajZGFjDS9zcw1AsHfszTlV6AzPGdOB7BiZsx/xJ23G1/gDMH9YKtgsmE7i0FikELnllojeMwuwDsOzDaEU4baVipf0irWcU259xeRFCyWTZ8sxlYE+3Goll/c0XBCjB5d3dmP/FZkRbyYC02K6VjEvtFw7wUHh/lXew6JMXLM5TdkHC7EMB1OOSSsW634sZrYgUIAVUFSBwSYGhE7i0FJaBys9j+5jBJHszvwMlJs8Qr9ziykicQB3pfQb3D4FLfR1M4FJffck6KUAKkAJGV4DApXM9zPReuXIF/jt/vkW2FytT+elnn2HgwA9kfXmcu0LtsxG41K5Vfke6Alw+fvwYw4d/hAN//qm6/ODgKXj7nXfyuzWL450BLtmkf/11CEOHDAHbp/LGsp2XfvstWrd+3uH7c3eDBC7d0UPJ+HfDLCw+EIc0UyDK12yAunWromRSJM5fPINL1x/gsV819Bg9Bl1kVTl5sLPNswKeupsEzza98MJT3vC8H4Y9O08jLrMC2o0PRm/JMXFbJmLa3nh4BdXHi+0bI8gH8EiNx/VTp3Ch5jBM6Sb0syRwaS1SCFyalUk5gTUTluFEWnHUGxiMwY2L2j65hOzisj0wfmIPVOLKHZtvD49gxeRVOFpWAtptlELOC7h8XOttzBvxAkp4itPyEBCoM3yhuW+sWsZkPPZNH49NiY3QZ/pwtMu5cMDKdi1K3prH2XHhAF/VrRxaKcvb3g/F0vE/43z2kwQuCVy644sZrYkUIAVUFCBwSWHhGnAZvRlTZ9xCx2+Go3WOD/gPD2d7LdfcpLygu4/Apb4eJHCpr75knRQgBUgBoytA4NJ5HmZar1m9GnPnzUVmRobFxG3atMG06TNgMumT5RUQUBT+/rZzaOxRQ09wac86tIzdt28fpQqqzwAAIABJREFUhgz+0GJo8eLFsXrN96hXr54WMw4dYwvQfT5mDAYNslyvcgGpqalYt3Ytrl2/ZrG2Bg0aok+fPnle89mzZ7lekElJSRY2ypUrh3Xrf0TFihXzbN/agc4Cl5mZmZgWEoIff1yvupRGjRrhu+UrUKJECYfv0Z0NErh0X+9kxRzErxt+xz9RMUhOZVTHBN/A0qj0XDe82vVZi0xMaY/LFZ0TsWLtNoTHZgCeJgRUbIGuA/uhbWnlftORcGg9Vu88hqh7/OuUyS8Qxau3Qfc+PdE0ZzyBS2uRQuBSokzcPiyftwHhjzzgHVgRNeo2QN3qpeAVF4mL8YmIu5yMmqMm5lzon3FsISasvoiHRZ9Gyw7tUT0wG5mxx7Hvj3OI9VbPKHZMj8tbKFc2HbGZz6BLl3oogXTE/LUFf1x9DI8GgzB7SDMxs1EtY/LGZsyavRvR3kGo3aEzmgax93HpuBtxEidiquP9sUKVNpaKypIZdiOmXEv07VQLD24ko/F/OnFV3DRfOBC9GbNm7sYtj+Ko1bk7Nx/TKfTPuyhbPQ1nz3kSuCRw6b4vZrQyUoAUkClA4JICwkngkoeSvz87nW+8fXQhhuysLjbx5vxA4JLC0bEKELh0rJ5kjRQgBUiBwqYAgUvnefzChQt4793+uHv3rvMmlcykFYZpXRyBS61KqY9zBLhMTk7G0CGDcfjwYYtJXn3tNcyZMzfPi/z6q6/w9ddfqR7fo0dPzJ03DyxL2NE3Z4FLtm5bvWbZ4ywD+sMPBxeIDGhH+YHApaOUdAc71ktpusPqjLoGApcKz2Yl4dLu9dh6+DJiE1OQJjzs44+iperj9RHvo1lx8Zi0a/uwfu02nI1NQVoWkO0TiLJNu6N/r7Z4Wpa06chSsYloN2Esnjm0AD/+HY2kdA94+5VDlU5v4oMuteTlWK2UemUXFvzy/VYcvfmAWzdM/igaVA3Ne7yJVxuWkokS+9t8fP1/l7l5smq9jRmfvAD+EhmtFw4wynkQP68S5jPBp3xttH1jIFqfnYLgvSYClwQujfoUS/siBQynAIFLw7nU/g3p0+NSvg5WruGb+F4iqLQBLnPgph1buX8/CSaTCX5+8ivl2d7u3klEyVIWl0siMSEepUpzHStkt0cPHyIb2ShatJjFY9aOuZOYgBJPlISnp6R2BoDHKSlIS0tFYHHLq5ET4+MQcP4x7s44asdOaag9Cnh/XhdBnZ6xOOR+0j0U8fGBr6+5Cbx5RFZWFpLu3cETJbXHy8MHD+Dh6QGWqaG82YqXJ0qWsviiJyU5GRkZ6SgWKPl0YjbK4qVU0JMWc9y7k4iigYHw9pY3dGFxx+wVL/GE5bqs2EpKugdfH1/4+PrKjmFX3TPN2Jot9xiHUqUt1/XwwX3ufPC3S5d4lCxleU4mJz/ism9UdUlQn5+d92y8sv8Sy754nKKuS0J8HEqraJx07y58/fzg46PUJQP3k5Ls0uXBg/vcF5n+/pZ1cu4kqu/f2v3Jjx4hKysTRYsFavYL04U9Hym/TE1Nfcw9X6nFiy1d2HMuO5ekN/aFxIP7dupyP4nzlZ+qLgl2PYcnP3oIdi7bp0sCAos/YaELK5GXlvpY9Tncmi737t3h/FukiEKX9HQ8fPiAe62wOI+snJNMR293fG17nIK0VOuvbarPVXfvcM+TpiJFZNtPT0/HIzt14Z7DixSBr/I1PysLd+/esStecntNIXCZm0KOe9xWBpvjZrFuicCl8TIu9QKXDK73798Ply5etAgo9vq6eMk36NChgy5h60xwyTbw008/ImTqVIvSzeyxUqVKYeWq1ahTx9zbTJcdu5dRApfu5Y/8rYbAZf70y9vRBC7zppvLjrICIl22HoNPfO/ePRw7xn8/6MHBRU94enpw36uwH/Yeg/2wz83ij4mrRsK+D5Lf7wVPT368cDxvU/wR5GT30Y0UIAVIAXdUgMClO3rFyWvSF1zyHwi2ePWUZ1c6OOPy8oVzHFh4unJVmXoMHN24/i8aNW1uoeqJo4dRvWZtiy/qr0Ze5rJQq9WoJTuGfVEacek8mjZ/zsJW2MmjqFCxsgX0YHMzuFCrjrzEFgNKZ8NPom5yBSTNPuFkjxee6e68UwLV+rTmYkN6u3j+DAKKFkPFpyvL7k+Ij0X0jSg0bPKshUjH//kbtZ6pawHPrkRc5N4QVqlWQ3YMg11XLl9Ek+atLGydOv4PKlWpZvHl+vVrV5H6OAU1a9eVHfPo0UOcP3MaTZ5tZQFWzoSdxJNlyqJM2fKyY25F3wCDmnXqN5Ldn5aWhrATR1G/cVMLcHvxXDiKBhbHUxUryY6Jj7uNmOibaNC4mex+dp6cOPo3atWpj2IKeBZ5+QL3xrlyVbku9+7eATvHmjzbUlWXylWrWYDj6/9e4S4AqFFL/sUYgx3nz4ajafNWFhcNnDl9gtPkybLlZPNE34wC802deg3luqSm4vTJY2jYpJkFoLxwNhyBxYujgkKXuNgY3L4VbalLVhbY80vteg0sLoCIuHSBu8iictXqsvkZULx2NQKNm1nqcvLYES6+lOD42tVIDnRXrymH8wwasxhnz1XKDyHhp46jXPmnEFSmrFyXG9fBLgB5pm4D2f2pjx8j7NRxNGr6rAWIO382DCVKPIHyTz0tOyb2dgzibt9C/UZNZfczyHri6BFO+4CictAfcfE8B0DZeSG9sYtCmP8bN2thES8njx1G1eq1LEDgv1ciuC9Y2fO79Pbg/n1cunAGzVqIBcqFx8NOHUP5Ck8j6EmhNxH/yM2oa2AXJ9SuW19m6/HjFJw5dYJ7bVGCuHNnTnO+Kl9BXiIwNuYW2LlUr2ETmS22VraXuvUbWYD+yxfPceep8rXtTkI8oq5fRaOmlrpYe23798plZGWpvLbdTwJ7DW3WQu217RgqVHwapYPkuty4fg3Jjx5w5770lpKSjLOnT6JRsxZcnEtv58JPoWTpIC7+pDd2DiUkxKFeg8ay+9kXW6eOH+HuVwLtSxfOcvc9XamK7JjEhDiwtam/5v/NPYeoXUhkEVySOwhc2lLHsY8RuHSsnvZYM2qpWL3A5YEDB7hMTnbhhfJWs2ZNrPn+B5QubXkRnD0+sTbW2eCSaThi+Ec4ePCg6pI6duyIBQu/BOt7WRhuBC6N5GUCl67wJoFLV6iejzkJXOZDPPsPJXBpv2Z0BClAChhbAQKXxvavpt3pBy5t9HagHpecb6jHpaYQzfMgKhWbZ+noQFKAFCAFSAGAu5DpwoXziI6O5vTIy9XP7At9/gpo8cpnZodd/ay8uIDNxzKG2W8GtYFsLlO1MFwJTeDSdaccgUvt2rNz84vx47Fp0/9UD+r/7ruYOHGSdoN2jnQ2uGTLCwsLwwcD31ft58kyOWbPmYtXXnnFzp0UzOEELgum39RXTeDSFd4kcOkK1fMxJ4HLfIhn/6EELu3XjI4gBUgBYytA4NLY/tW0O33AZW79KhnU3IESk2fkNBtnjbinzriFjt8Mh2U+jKatFLhBBC71dRmBS331JeukAClAChhdAQKXzvMwgUvnaa2cicCldu1v3ryJ/v364ebNGxYHFS1alCud2rixPINcu/XcR7oCXLLnwVkzZ2LNmtWqC6xSpQpWrV6NChXkGfW576bgjSBwWfB8Zn3FBC5d4U0Cl65QPR9zErjMh3j2H0rg0n7N6AhSgBQwtgIELo3tX0270wVcqpaClS9H2feS/b+24kzM6ykvSadpEwV0EIFLfR1H4FJffck6KUAKkAJGV4DApfM8TODSeVorZyJwqV37DRt+wuRJ6hmVTZo0wfIVK1GsWDHtBu0c6QpwyZZ4+/ZtLuvy8uXLqit+6623MWnyZIuWBnZuz+2HE7h0exfRAt1cAQKXbu4g5fIIXDrVYQQunSo3TUYKkAIFQAEClwXASXovUS9wOWLNRZWlB6HtpOk5WZYMVi4/582NS24wCCuHyHvo6b13V9sncKmvBwhc6qsvWScFSAFSwOgKELg0uodpf6QAKUAKaFeAwKV2rWgkKaCmgP3g0sSV2zeZWMl98W9PT6+cEvxC6X2hrD577yaU3s/KykSxYoFceX66kQLurgCBS3f3EK2PFCAFnK0AgUtnK+6G8+kCLt1wn+64JAKX+nqFwKW++pJ1UoAUIAWMrgCBS6N7mPZHCpACpIB2BQhcateKRpICeQeXfF9wvj+4yQJasvsJXFJ8GVEB+8GlOtj38uLPIXaesF7UDNxLAT+D/ALoZzpK/zairrQnUoAUKLgKELgsuL5z2MoJXDpMSrsNEbi0WzK7DiBwaZdcNJgUIAVIAVJAoQCBSwoJUoAUIAVIAUEBdwSXLKOMfUnt6+tLjiIF3F4BWxmXPGDhQUtu4JKNYXHv5eUJDw/2I4IYyrh0+zCgBVpRQBu4zB3sE7ikECMFSAGjKEDg0iiezMc+CFzmQ7x8HkrgMp8C5nI4gUt99SXrpAApQAoYXQECl0b3MO2PFCAFSAHtCrgruGSwx8/PT/tGaCQp4CIFGLj8558jSE5O5lbAACSDjiwbTDu4NHHAMjdwmZ2dhczMLK7vMJWKdZHDaVq7FLAFLrWfHwzoM7jJg332+kAZl3a5gQaTAqSAGylA4NKNnOGqpRC4dJXyAIFLfbUncKmvvmSdFCAFSAGjK0Dg0ugepv2RAqQAKaBdAfcEl1lcP7+AgAAq96fdlTTSRQowcLlvX2hOhiRfvpJBSL6UJZ9JKZSJ5eGLtLel8LcwTgCfahmXBC5d5GSaNs8KKMGlUN7VfrDPn0MELvPsCjqQFCAF3EQBApdu4ghXLoPApevUJ3Cpr/YELvXVl6yTAqQAKWB0BQhcGt3DtD9SgBQgBbQr4K7gMjMzkwOXDOLQjRRwVwXYe6ro6Js4f/68DFwK2WB8mVg+k1IsFSvtcylCTFvgku0/K4sBfT7jsmjRonRuuGtQ0LpkCsTFxSIsLCznIhQ1cMnODR7uq/W35O8T4D+BSwowUoAUKOgKELgs6B50wPoJXDpAxDyaIHCZR+E0HkbgUqNQNIwUIAVIAVJAVQEClxQYpAApQAqQAoIC7gQu2esTA5YM0LDfLOOMARr2m26kgDsqkJaWhoMHD3Axy24sVtVKxfJghs+2NJkssy75ErE8vJEeL90zDy75c4T1f/Xx8XFHSWhNpECOAixmL1w4j1u3buWAfT6T2P6MZAFe8uVl+WxmAYIK2cnS1wp63aBAJAVIAXdVgMClu3rGiesicOlEsRVTEbjUV3sCl/rqS9ZJAVKAFDC6AgQuje5h2h8pQAqQAtoVcAdwyVYrQBkBWmZlZXKAhmWssX5+9CW0dp/SSP0VYO+lGLQ8ceIEHj16mAMthd6WUrDCw0gtGZd8ZqYUyAgwlM0nBZfs/sDAQDov9Hc1zZAPBZRllAXAmJeMZAKX+XAEHUoKkAJupQCBS7dyh2sWQ+DSNbqzWQlc6qs9gUt99SXrpAApQAoYXQECl0b3MO2PFCAFSAHtCrgSXLJVstckKZRhcEaAlwxcsi++09PTOXjp7+9v3hg7Rn2P0u8BtKtAI0kBbQqw3N+MzEyuPOzVq1e52GU3Aazz4JJlhLHfYn9LEV4KGZd8+UshA1Mt41Jqk82hPDdY1qWfnx/BS22uo1FOVoA9d587dxZxcXE554gA9oXffPYkKxGbe0ayElwqe8FKe8JKz0knb5umIwVIAVIgVwUIXOYqkfEHELh0nY8JXOqrPYFLffUl66QAKUAKGF0BApdG9zDtjxQgBUgB7Qq4C7hkvfuysvisMim4ZPDy8ePHyMhI5yAm6+/H7uN/2P/C33z/PyErTQCiyu8FtCtDI0kBSwWE2BQeUZamVGZcSsu/CqVi1crFsvukoFOamSbEsFhKWYx5Bi8Z0GfH0o0UcAcF+AtRMrm+r7dv3+aWJC3lqn6O5J6RLPTB5PvG8uViBVvSOdTOTXfQhdZACpACpICgAIFLioWcK9+YFNIPLcLVnNI3nAEBAXSVmgNjhsClA8VUMUXgUl99yTopQAqQAkZXgMCl0T1M+yMFSAFSQLsC7gou+c/rGcjIyERqKgOX7G/+Jz2dAUv+bxFc8r0xrYFLW5mYlKWpPV4K60hbpYqlmZG2wCWfMSbtcSn0uuTvFyAnDzAZiGS9AD1yvtsSvsuSxjw7D9g4Bi8ZxGTHyuPZenay6EsxfdlaJnNh9Tvt2z4FWPnk2NhY3LhxA+npadzByvOD9bfMS0ayWqlYaQan8hyl8uL2+Y5GkwKkgPMUIHDpPK3ddibKuHSdawhc6qs9gUt99SXrpAApQAoYXQECl0b3MO2PFCAFSAHtCjgbXLKVsdch4Utl6UXGan0u1cClCDHFrEsedKpnXQpzSlUhWKk9RmikXAFrgETIKuNLWPLwUcyiVGaUidBSAJr8eDGbTIQ+PHyUgkvhQnzxXOAzkhnUF+6TZyTbBvtq5wj5nRTIjwJq2cjKHpf2ZCRLx4o9Mhnc5zMvCVzmx1t0LClACjhTAQKXzlTbTecicOk6xxC41Fd7Apf66kvWSQFSgBQwugIELo3uYdofKUAKkALaFXAncCmtjiQtFytmXPI9L9XBDMu25OGMtGcmn0HGZ5QpYSVll2mPExrJK+DBmlxKbiIsYeCEzy4TyljyEFLa51IOK1npS6HPJcu4FCCnAGVE23JwyWcWs3OBB/fSc4IykilSna2APdnItsBlbhnJQh9MEVrymZsELp3tcZqPFCAF8qsAgcv8KmiA4wlcus6JBC711Z7Apb76knVSgBQgBYyuAIFLo3uY9kcKkAKkgHYF3A1cqmWVpaamymAlD2qUPS7FjDLWK5P1uxSyOZkaYp9A7j/tAtFIUkBVAR5UspuyFKYILqXQkkFMMetS2u9SADJ8pqYIPoVp2X0MVrKbAPRZfFsDl5SRTCHrKgVyy0YWS7van5HMzhO1/pbS/pnSc8ZVGtC8pAApQArkpgCBy9wUKgSPE7h0nZMJXOqrPYFLffUl66QAKUAKGF0BApdG9zDtjxQgBUgB7Qq4C7hkK2YwhkFHoVelAGnS0hi4FLMthd6X6qUweWgp7XXJ25b28SNwqT1CaKSaAsoymGyMWCqWZU96SMrE8uVfBXBpDVoK4NIy45KPX/WMZGnGJWUkU7S6TgEt2cgstsU+sPZlJEt7wErPEQKXrvM5zUwKkAJ5U4DAZd50M9RRBC5d504Cl/pqT+BSX33JOilACpACRleAwKXRPUz7IwVIAVJAuwLuAC4FsCgt8SqUw2R9K9PS0swlMXkwI4JLlnXJMi2F3zywlEJLedYlN5NMHOp1qT1WCvtIy5KY8qxLaY9LAazw2ZcCuGSlYQWAyWdfMogp9u5jUIfvi6ns2SfEqZhxmc3FvnAuSMsnU0ZyYY9UV+/fejYyH9881Bf7v8rBvlAyViijLD1PpOWUpcBSeb7YKl/ranVoflKAFCAFCFxSDFhcUSl8YJFepcbe6LFbQECARSNnkjDvChC4zLt2Wo4kcKlFJRpDCpACpAApYE0BApcUG6QAKUAKkAKCAq4Gl1JoKc0qY3/zUFIAlzycVM+2FPtbWgOX8l6XUv9T9iWdDVoVEBtcitllYm9LNXCp3udSCSx5cCPNImN/CzcewrBMZDEbWTg/rMNLa6WUKSNZq7dpXN4UsJWNzEN5EV6K0F5bRrJaf0u2SgKXefMVHUUKkAKuUYDApWt0d6tZKePSde4gcKmv9gQu9dWXrJMCpAApYHQFCFwa3cO0P1KAFCAFtCvgCnCpXJ08K1IsF8tKvrKMy/T0dDO0FOElD2yEHyW4lPe4FKCldXhJIFN7xBSmkSKolO5aCS0BObyUQkhLcGkdWnp5CZmWfDYaD2RYmVh+dmkmMZ9lzM4POdCnjOTCFJ/us1et2chimVgx49KejGQ2VlpuVgos1YCp+yhEKyEFSAFSQFSAwCVFA2VcujAGCFzqKz6BS331JeukAClAChhdAQKXRvcw7Y8UIAVIAe0KuApcsi+Zc7vYWMgqy8hg4FKENAzasJ6XQolY9pi0LyYDnnylJUZ8+N6AcmhJWZbaI4RGqikgQhIRWjKAyZfBFLMn+dKW7IcvGcvKXkpBDXtMGM/GsJu1UrHSKmJCNrIc4FNGMkWrqxTQlo2sBJf2ZiRL+8AqS8VKd06lYl0VBzQvKUAKaFGAwKUWlQw+JrcPQUJvACYDlYp1bDAQuHSsnkprBC711ZeskwKkAClgdAUIXBrdw7Q/UoAUIAW0K+Bu4JKtnIFHoSwme81iGZfSnpfSvpY8tORLyvI/QilMAVgK8JKzzAkjhZjalaKRpICggNjDT8i25H/zPzykFPv4SeGMCC2lwJL/W4A6IpARsy2F84LFLp95yWcjC99ryQEm6wNLGckUr3oqkLdsZGWPS/szkvlMTXZ+MVvsRmVi9fQz2SYFSAE9FCBwqYeqBcwmgUvXOYzApb7aE7jUV18jWh/21wT83+0jRtyay/dU3NsP4a/scPk6aAGkgD0KELi0Ry0aSwqQAqSAsRVwJ3DJwxkROPJZk1lg5S+l4FKANcr7BOCplnEp2OZ/K31KGZjGjnJH7E4OaoQSrkLZWGn2F59BKQWX8qxKIQtTmZmpzLSUZo1JyykLJWOFrEuhbKx4rvDQUoSaAtznzyfKSHZEPJANawrYykbmzxMRPsqhvjQz2ZsDlMqMZEu4z18sINz0zrTU274uUZVwGhu+nIivt53DpVv3uSmyfCqj6cBpWDv5ZZT11mVWMkoKkAI2FCBwSeGRa9kZyrjUL0gIXOqnLbNM4FJffY1onYHLbTF/G3FrLt9TSVMAgUuXe4EWYK8CBC7tVYzGkwKkAClgXAXcBVwyheW9LgXIkp0DYQRQyX+Wl5eHFTIueRt8qVihRCx/UbNQLpabKcehlhDTuL6mndmvgPSCeGlvS2ZJ3utSLBkrgEsR0AigRgAxIshU9usT/udjlIcy0vOC3S/NRpZCS2nfS3kZZcpItt/zdETeFLCdjSxkSuYnI9ldsy3dEWqmHByPzr2XIf6dxdjwaW80Kl8EyEjFnTMbMGvIMMwPnIhDm8ajdWDevE1HkQKkQN4UIHCZN90MdRRlXLrOnQQu9dWewKW++hrROoFL/bxK4FI/bcmyfgoQuNRPW7JMCpACpEBBU8CV4FKAlYJmwmd4ZdYlyx4Tsi+lvSxFWCktLSuFlmJvS6E8rBxUUqZlQYtXZ65X+p2SOK9ldhcPMIVSsaxHpVj2VQQ1IrzkS13yP1oyyKx9t2V5LrBMS7F8LGUkOzNaCvNcltnI3BlhJvv8b77/q5hxKWZeKrMqtWQkS8vDOjPjMjcvuxW8/G0Iqr51Gf/ZsxWzmxZTWfo9HB3TAi1OjcS53UNRh2+xSzdSgBRwggIELp0gsrtPQeDSdR4icKmv9gQu9dXXiNYJXOrnVQKX+mlLlvVTgMClftrm3fIt7JkUjI0VBmPlkGZ5N+PiI++HzsCULQmoMnAWRjT2dfFqaPqCrcBhrBi6Gpe6TsO8nmUcvpXwJQPx3bnGePOb4Whtth7x/QgsOlkanccFo2c5h0/ptgZdDS6ZMGqf3YX72WMCuBTgpbQHplA2U1km1la2JWVZum04unxh6rBSvixl5iV7VAovRSApwBlpeUw5rBTAprTUrFiGVg6EpGBfiHvpb2VGstAHU9kzljKSXR5mhluApForBymV5wR7XIxx8RwQ4p/BS5ahzENMLRnJlr0t+TnVe2/mV/C82M3LMfldp3j8Rcxv8Dz+nvMvNndVg5bCyGtY0a4avh0Uh+Nvl3Lc9G5v6QR++HwDIjuORchLpd1+tbRA4ylA4NJ4PrV7RwQu7ZbMYQcQuHSYlKqGCFzqq68RrRO41M+rBC7105Ys66dAYQaXDFYsP2e7mUv6k90xaUoPVNDPBSqWjQEu7+yciOk7HxG4dGrs6DDZjc2YNfsgfN6fhdFNXQWgnQ0uk3Hhu7FYco7ApTQjRsgK8/LyAvvx9vaW/JhgMnnD19dPch/r7cePlWaUSaGMELHK/n3SSLZWMlaElGIZWel9ciCjPduSQKYOzyMF0qT1DFxrMSIAS2lc8+CSQRQB0PDgUpldKe1pqTxHhBKxShmV2cgizOfPCbUfgJVWVpZQFkspi2WUpeWU2cyUkVwgw9hli5ZmI7NFCGVjxTLKckDPQCU7Rj0b2VZGsjybk9+wXqAwN7u2Hs/tWN1cdSoYNbqnYXX0LDyf2yS73oXHdy/h1pa3YNc1WxmxOLHjV+wPu47YRxk5s2T6NMHb0/qiSW7zuvRxApculZ8mB4FLCgLqcenCGCBwqa/4BC711deI1glc6udVApf6aUuW9VOgMIPLu5cO4eId8YuVG/vWYP+DhujxSmOUMEue5VcJjRs9BX87XJByYjW+2pSNF2e+j2ftOE4cagxwmaetG/Sg/MeEi4TJisKOKdOwu/ooLO5fx0WLYNM6G1y6cKsuntrdMi4FOaTwUg4neeCidp8S6jBb0iw1udRyKEPw0sWB6KLpc8uwZI8LSVxqMSJmWrJY4zMvBUgphTTSMplyeCOUz+R/s5sa1Ff2upTGuiXQF0snSzOSpeeNACvF8yPnzOP2QTdSIK8KSGG+cO7wMc9FtwLgS7MvGcAUs5OF80QJ+IVzxBklYnMDj1rXkJudvGpt9TgGI2e1ROSBoaiWm/GrX6Jlm1jM1wI5BVuPTuD7ORtwLs2E0lVqo3rNZ1A+9RouJ9xFXIQfnp/aDy1zm9eljxO4dKn8NDmBS4oB9XIzwps74So0VnKG3QICAnS7Oqcw+oLApb5eJ3Cpr75GtE7gUj+vErjUT1uyrJ8ChRlcKlVlGZjfxPfKd4blnS1jMXlvRVnZSfs8SODSPr3cf3T+Y8I1e3ywZwrGby+B3vNHop2rki25rRO4dFYEuAO4ZHtVA0hq2WVsLPs8zx/DAxophBGBpzR7TJ5JlhtEDgL9AAAgAElEQVSscpb2NI9rFbAWB8rqXfJVsngTLoASCJ8cONoCk+JjzKptaCmcF0qQKYXxtgGmEvDnrf8rgUzXxqm7z65WJpaL7hxQKcS6tFysmIUszUSWQkq1jGTergj5BW30BoPq5aGVvT0t+99Kfaf3GmVxYie4fO7ZSxiXuBQ9NQbblR/H4NvwMmjzyacFtLQ+gUuNrqZhOilAGZc6CVuQzFKpWNd5i8ClvtoTuNRXXyNaJ3Cpn1cJXOqnLVnWTwECl6K2BC71i7PCbrlggssr+HXcbPzZdAIW9qnsYhcSuHSWA9wFXAqQRrlvKZgRxti6T2pH/E5AWQKTG+UsiWkeN1TAGigXliqFdWpxJNwnz7gSsi4FIMlhFklvP+v/c49o7M+nLKVsq3ys/FwRysOK5wNlJLthcBagJVmGrDrME7OJpeBRDu6VpZSVFwAI54jaeaL13LFHWms2pXsR+3mqQ0ulDT3Wqbqnq1+CwcjxcUvRwyuXXe96F56DyuPATQ1lZTlTcdg3Zy62e76EMZ93sq+8rD0O0HUsgUtd5SXjuSpA4DJXiYw/gMCl63xM4FJf7Qlc6quvEa0TuNTPqwQu9dOWLOunAIFLUVtb4DL57A6s2/I7LsWmII0l9/j4o3TNzujTvyvqBJhtRG9GyPTdiFd8c5PcYBBWDmnGD7ofjtB1/8NvEbeRnOoBmPxRqkEffDTgOQR5CmvRknGZjOOLRmBNRH3VbLjMg/Mw8qfrqDNsMYbWY3bTkXBoPVbtOY3YxBSkAfAq8QxeGDAYr9XwswiwrJiD+OX7XTgZk4jkdHDrLNnoPYwa0DCnjK7FXjxN8K/YHR+M7YIazOLRhRixJhFtJ01Hb3OjHAHgvbWkP0ptXY61f15CUqoHvP3KocE7n2FA46IWa7n/9xos23EMUfcyAE8TAiq2QNeB/dC2tI3z4u5uzP9iM6LbfYGFb0igW9YRrBixCkcrvYG5YzqIe8k6gBUfrcM56XhNvmLpXvE4tm4pdobFIiGFX2OODg6LCX6vOXEYw3xoQkCl5/GfYRVwcsxaHG74oRhnZmnSL+3A6o2/45J5vE/52mj7xkD0UPG5hZqR6zBxQRhqfjYP/asqHn14AaE//ITfLsVy8cH8V6XTm/igSy1zWeV4HJw1Hj9H18Mrc0aik3COIBkXvh2HJWfLoFvIBHQtabablYRLu9dg8/7LuPWQ743kXaIi2n84ET0596mAS7O2AR98h0+bytdnFRQLPhXWHVgRzd4YiVqHP8Gas41lWdKWNiTn5VtFsHvl99h75SHSskwoUr4F3vykH5oVU+iUfgvHflqBraducnGe7VMeNXq+i9eTlmLObybZuaHfs7x9lt0JXLKVqwElIcNSfJwHL0qAIz0+96w5USfKKLMvZgr6aFvQUv6YNJtXGi889M4NXrIxyhKZynKwauVhhZmEx2xlIwvrkJ4LahnJ8nHcf5KSsJSRXNBj2p3Wr4T5ItzjzghzOWVp1qRHTolYNoJlWornjryEsvtASzmolJbBVZ6/roGX17CyVXUsHR6L42+XshEe17CiXTUMan0M2TO0dqV8jFPfTcD6q7XRbfIgtNfSW+NRBPZv/BX7I+KRnAF4+T2Jyi+8in4dqslbc2TE4uTmH7H3XDwSuffX3vCr2g5vvtMZtSXz3Ns5HdP3V8AbU9rg/g/rEXr1ER7UfRtfv9uQ32vWfUSGbsTWv6/m9N/0LP4U2vb/GF0rsgEiuJzaKBLr1+3E+djHyLAynzudX7QWYyhA4NIYfszXLghc5ku+fB1M4DJf8uV6MIHLXCWiAQoFCFzqFxIELvXTlizrpwCBS1Fba+AydvtEzN0Vj8yg+nixfWME+QCPIkKx92g0HvrUx9shw/EcAzMpUQg/fQPxJzZjy/mSaN6/HWpkA5mlauP5muyLAh58bEutjJYd2qN6YDaSwzfh17BH8Gg8DLMHNTR/YNcCLgGEL8On357Ek28uwtg20jqeyTi84GP8kNARo2f2lUDEKyjeoDM6NSwFn9Tr+GfbfkSkVUC7CcE5YJGpkXFsISasvoiHRZ/OWafn/UiEXngS747sigps0I3NmDV7N6K9g1C7Q2c0DfKGR2o8wv68gybB5t6eVsFlKdSvH41LKa3wSquKOWuJfFwcz46Zh/4Szhi3ZSKm7Y2HX71u6NbYvO7/24+IlEpy8GVxisRj3/Tx2Jjxirz079ll+PSbk0jFM+i5YCQ6C7KdXYbR30SiUQ6k0+orM6C7XQb1unVDw2LZyIw9jgN/+qLtwsFo7bCYEP2SmhOH6bh3ag/2XnkMU0oyEqSAXOLHjPLPo2OHqiiBe7i4aydOJhRBneELMTSXlpV3tk3EpD+q4oOF76OxVN+HR7Bi8iqc9qiAFp078XF8dgd2nrqD1JafiL0wozdj1szdiG4xUrwvch0mLTgIz9dmYWpHM7XMisKekBDsiPPNic8iYHvbh+utQjCEm9wB4FJYd6YYs8xX+/64hkfej/AopYEmcPlr8YZoEhuJO81fxQtPeSMr6gC2/XkN90u0F8837osy874SiqFsy854sVog2Hl04PejiM/yQEpKCQKXkos8bGWeKEGNWlYYf58IMIWQtZ5Bxo+wVh5Uv1ddsuxOCuQGAcUYsYTjtmKM2ZXDCx5uinFuWU5WsKcFxuS+bhGm8hBT3t/VFuSXQ8ycXbqT22gtBUYBZcYldxbIzgUprJeWfRUgv7wUrHislvMkLzJpzRqVns9qFyAoL1KQnt8ugZengtGs40F0/2sPptQ2qUhzD+FTu6Lhof44t3so6uSWmSm1EL0TC77ajxivMmj8Rn/0aRgEtRm4Q8z9MM94lMWz7V5AlaLZSL74O347cw8ZTT/A3Ddq5lg+u/pTfB8RhBpt26JRSS9kR/+DXX/fQFKZThjzqZjdycDljP2BeOrpNJTtPARv1JRcBJl1E/v++yV2xxdBYJ12aF+3BEzIwP2zf+FGs88xoD6bjgeXN555Br7/xuGJDh1QLyAbyed3Yee5R0it/hpmfdhSDlXzElx0DClgRQEClxQasg8kytIZ1ONS3wAhcKmvvgQu9dXXiNYJXOrnVQKX+mlLlvVTgMClqK0quDRndSU0/BCzhzSTf2g1w7vrzUbi2wEiBbJeFvQW/th4GfV6t5NkVybj8JyPsf56I7y+ZDjac9/JaASXCMf6kYvxZ3lF9qA52zC26zTM61mG3+CJLVgb2AX9pJl2l1Zh0qJ/kNp5Mub24nAkkLAb84M3I7JsD4yf2AOV5N858WOywrH+s6/xt0dDEdqqhagVcBm89x48GgyS62kGWnEtP8Gy/mYtzdo/fClYXB+b5+FBrJi4FseajBTHqszP+yEQL8+agJeL8wMiVg/BgrinUO1aFDwkmXrRP47CzGP1JZBOo69iNmN2yG7cUa4xPR1pJhOKmNeV75hIOYIV41fheClLvwhwV5bZax5/suYAzB/WSozbrCjsmDIN24r2lWecqujHzofFj95SjEtG+JLRWBZZD32mD0e7nExKIG7TWISEyvXm1wYzoOPjelOxvpgxpgOCzHNGrB6Br455o8rAWRjd1FojzfyCS37d310oh3bjg9HbHO7cEmK2Y/707biWrQ1c7kgsarFWFj+zD6WjzvDFOUCY+Tx4b5rlvswANezxkwQuNYJL5iZr8FL5mK0ynsowJ2ip33uLgmA5N/gnhd7yEqtidi8PKD1y4lMt/uSlJHllrGVW2gNjrK9fVF8J9JUg3/pFAFIPyssoU0ZyQYhu161Rf/CnXkZZn7Kr+QWvYvlb6XkvZJFKvaTP+sUZrn/VHE1mRsMXgaj04X+x8rOOeCawCJCRijtnNmDWkGGYX3IiDv08Hq0D8xA/1/di6erf8G+yBzyL1UDTnr3QywJgpuDs6ilYc7U2eo0fgOclWZNxO2Zg3oFi6DzxY3Qyz39hzxZ4tHlVll15/X9TsPioH1qMGptz0SUDlzP330fJl77AuA4lZIu/8uNELDvthUpvf4GPGvpY2RgPLs94lVX06UzBsW8nYuPVSrJ15UEdOoQUsKkAgUsKEAKXLowBApf6ik/gUl99jWidwKV+XiVwqZ+2ZFk/BQhcitqqgUsGJGYdKo1O0yfgFaGspcQd7JhlF5rjvcWD8az5fnv7GfKAQ1o2Uiu4BKI3jMKsA/L1Pfi/KRj/fyaraxaXz8MgaYlRAfZZ2y93LAckr0jK0FqJT6vg0oRWE6bjLSk8MkPYP2oOwIphrTiDvPaV5JmR5qmOfz0QKxJ7ybMplcu4uhaT5h9C0ZyM1Cv4dcxsRPT4Ag1+m4nNNUaZwSev95aqo2QAWm1XFr5KOYCln61DWJmX8OkXr6OGt7oW+Y4JW5qby9xK/Zi5fx5GbozDsyplXnnAWFGWXWi56iQcnPUp1jwxRF5+NiUUS0f/jMvKErzMwI2fETIzFLLSrWZQurVUPwQ/sw+zt5kUJWL50r3HFfDfcj35BJdmjY43l19kIMzD4mnNBW2lYn/16IqxIa9B1vXTnMlbof8yjG7JrPIxtdn/dUwf3yUH0grzMR9MC6VSsfISgmpXScgjwVZJTzbSFtwUelgSdNHv/URBsqwFWkozvSzH515OVRrfAuAUNNKaceU4mCFkYCq9ZO3+guRNWmtBVUCEnGqAkO0q99cFPfeekZEB9pOZmclNI2RRS/8WniekGZaengxY8iVu1UrdyrNIxR047nyXq8KgZd1FFbBgzxZ8WOI0Nnw5EYt//AsX77M1+qJkjeZ45eN5+OLN6ngiX4Jm4M6RzVi/5xhuPPIAyrbG+0NeEcFjykGsnLwNV1p/jJm9uBqt4i16K+Yu+gv+b8/FcHOFV9WlnPoOY36KxNOScXzGpUkGM7ljs07g+/EbcKrRIHz5ppjJaWmXB5fH67yBrwaYW3uYB2X+vRTjfr2P5z8di1fM14LmSyI6mBRQUYDAJYUFgUsXxkDqn1G4M+OoC1dg7KkJXBrbv3rsjsClHqryNp0JLrde34PVEZv020whtzy2wWC0elLRNM2gmhC4FB2rBi7ZfUtvdMLo2eaSq4o44IGUP9oFB6O3+QOtTUiVHo8rx/7C0fNRuHE9CvdTU5DE9fQLkmRfaQeXMGclZr4yG1O7MLLKH/tLmffx1XBJph37/H7jDEIPH8KNW7dx5XYyMlLuc/0JpZl6ue2XbZ/fXzlVoCiTx0aPyze/GY7WssFmeOjVMwdGsrUsP2eFBHJFIevnAt94ULm96mAevkWuw4QFCWi7YCTqbh6F6eEteL+aM1SlGZjc0jT5Coj9bQYWbItCMkwoXbczXur5MlpWkK87vzFhW3N1AM0yW63fpPGmNspKDFrp2Sm14NslRMz0ZQ+Ys2nveQIle0lKxLLHzPZ83vpKUe5YuaZ8gstc5mGx9t05beByYwVzPEmXaLb/ICfLmV+vrGeqZLzlxQru8wLjbj0ulcrYypKUPpZbNmVuj7uPR2gljlYgN2jJ5vPysqdOonyFtuCDPbBeL4jhaD3JHilgZAXY80VaahruP7hvkSkth5ZidqVwP4OWuY1Raufo8/76krZoMM0fXxzahbHVneSprAzE/r0GS3dcxgOfJnhvSl/UZww6ZifmLtyPBBvL8O0wBiEvmZvYZ2Ug5uJ+HD15C/Fx1xDzKBMpD1LAPjUpwSXrcfnKnAFoI2Xd5vl8XpuGT1pay7Zki+HB5ZX2ozH15XLy1amAUiepSNMUIgUIXBYiZ1vbqvJDjLTUB5WK1TdACFzqqy+BS331NaJ1Apf6edXZ4PKjY7P120wht/zLC/MJXHp6cFcJsx/2BR778fb2lvyYYDKx/03w9fU13+8FT09+LPvgLXxgl4YTew/G3nux3/wVzNkICCgq6fvkuuDTHVyy0rLzduOWRwCerFILZcpXQv2KgUg/uwO/nPLKG7gE38vxZ6/efGYXl2X4D8oPW4yh9QQtkxH27TisCE+Fd4mKqFn1aVSoXg1BgbdwdPlehDf8MCerjgOXsd0sM8oU0GXy3oqS0rZWfOYAcLnsan281PtZi4w1NmM2SqNGq1qqjwkrYqVhvwxvzpWArbRlLMZFdOZLn3I9LaPw3KQZ6H11IYav95CDWM2+Ms+UGoWjv/6C0MOXcCvNAx6NB2H2ILG0sFVwqXEe4XixnLBUc2uZs/5o/k5H1FBNWPBH+UaNUcnP2vl2C3umTMbGsoqMSwGUt34PXarJywcKlnwqNkGTpySGzb0ub2UXQdX+8zGqpaQcrNle0Xe/M2cqWluPY8CltXn0ApeXlSWEzdsjcCkvn8dksffLWq0AUy2iCFq67nXWHWZWy8yV3pcfaCnsTyu8VOph73ngDnrSGkgBoyvAnh9Y5mViYqKkdy3/uiX+iJBS+PwjBZfKv4XXPa3Z13nR+Nr3XfDip2kYfGSf86ClZKEZR5dj8v8iUKx7MMa/EJADLjOa90HHSlbeQ1ZogIblfblemOvnbUDYYxMCytdApXIVUKNyCZSK+QerDt1QBZe95w4AV/RCuJnBZcB/5uIjeSKlQk4eXEZ2HCtCU2EEgcu8hB4dY6cCBC7tFMyIwwlcus6rBC711Z7Apb76GtE6gUv9vErgUj9tnW2ZwCUDlgQuWdxpKhUb2VrSG1HISLQsxcmVlY1srNobUF420o6MSwB8WdAkDny2+mMUpp9tgdEzJRmi1npFqpQYZaBv0bGKsr6QyvPv8Z4p+Hxrgqyfn+o5mk9wya+ldu6ZnbaeIDhAGYkmn32KoNWT8FfbhQjpWBQwl6a91H0B+t34DHPvv4VFn7yQ0wtSu68Uk2cl4fJPs/D1X3dReeAyfGpO3LYGLrXOc2fbRATvTlUt/Qpz+dbjEgDN++iR+niNT6hsbV9nvCvTBebs1Gi1UrFqdrOisCckBJv9e+PdJ3difVhNefyb7UW0st2vFLAOLlO7T8OMbvL6XRYg0ua6k3F4wcdYH9lIlsFr6TMb56VFxuUJrPloGf6q+Y5cP7NGfE/MAOpxaUePS7XwyguAzMsxGk8ZGlZAFFD7bogtnd3PLtBy1M1eCGnveEetk+yQAqSANgUePnyAe/eSzLBSCi75z02sPKxw4SZ/8Sd/nxJaSi/sVJaNddTzQNL/+qLxkDiXQUtO0YwjWDl+E64LQDBpPxZP34lbrUdYlopVuMBq+dd/lmPMpght4NI8X2SzD/DlG7mXiiVwqe08oFGOV4DApeM1LXAWCVy6zmXU41Jf7Qlc6quvEa0TuNTPqwQu9dPW2ZYJXBK4zGm/aO6TmNRgEGYPETPouJhk2XKzdyO6xUgs7l8nJ0zVysdyJVynTMavWS/LsxmzruDXL2Yj9H6ZPGZcAjD3Wbz+0n9Qf99GnH5xmrxU5/HFGLHqDKrk9N/jl8oDz0hZqVihrKfqfoUdPgzF0rE/I6xsD4yf2AOVrLUgyie4RPgyfPrtSXh1noy5vWQNMbU/JWTxPRSjWz0P/7+iUHPGxJxepQxuLfFohw7XD+BsJwFoMtN2+CorHekwwcS3MuJv5l6PGa8vMENSAWbLSwrbNY85DhPrvYf5w6QlgNNxbd0Y/PfvZLkfE7Zj/qTtuFp/gGK8dukYLJ30R1UZlIc5w3dTYiMLAK9mOW7LRISEmtBuQjB6FzuIFRPX4mRN6ZrM0PBqRbQbH4zeVt2sAi7NwPZkbQUcNMfnuewGEhDJQ8dtDxtarvvSakxadAR3FaWH8wcuk3F80Qh8f6mcZT/X+6FYOv5nnM9+ksBlPsGlNOYISGo/twvzSLVywkI1LqHKhDP1cRSkcOaaaS5SoLAqwEqpR92I4mp+KLMtlaBSeD6R/pZCTenxTE97ykjnpv/j7e+hzoAo9D+0B1Nqm3Ibns/H43Bo4xmUf7UDqiqmEjIuy/Sehk+as1KtiTiwcBa23amLXuMH4Hl/61NfWjMay8/XV5R/TcGxbyfil6te2sAl+PEbr5VHm08+RU9FFVhxdsq4zGcQ0OH5VIDAZT4FNMLhBC5d50UCl/pqT+BSX32NaJ3ApX5eJXCpn7bOtkzgksCllJ8w+DJtbzy8gurjxfaNEeQDPIoIxd6j0Ugq090S3nHA7iK863TDf5oG4nxiCQzs3gjRG0Zh9oFk+NXrhm6NS8En9TqO/N9RpJb2x83rnnkHlwAiVgzBogt+8E8pjdbTJ+TAOe7cMYPNc74V0KJzJ1QPzEby2R3YdicAFa9F4YIkU48NV9tvZmw4DlyrjHdHdgXTJuPYQkxYfREPiz6Nlh3aczY971/HsX8eo8Xk9/EsM5RfcIlkhC0ZhxXnUlHkqefRsX1VlAC4ecJOn8TjjvPxsYZWtEKvzPQnu+f0z2TL48Dt1uswpRbnS8ZKvtDQ7KvozZg5PxyB7dujaRDL1LmHi7t24sSdGnhlzkh0CjA/e+U7JpJx4dtx+CY8FUXKP4+OHZgW9xC17zf8U6o6KoWdkZX8teZHj9R4XD91ChdqDsMURZaixfNs5DpMXBCGmmPmoX9lyaMCsPcOQu0Onc37TsfdiJM4EVMd74/tycWIAHAfSsql8rD8urxk7MMjWDF5FcLSAlC2ZWe8WC2Q0zHmyFHEtZuKIY2ZMRVwCVETU/X2eKVVRfjej8S+386iWEUTLl4uL8ugzDixGBNWnsEjv/I55wE7j/ecLYkaQWEI/7ehAzMu+f6ds2ay0tDFUatzd06nzNjjCP3zLspWT8PZc9Jz3tmvctbnc/cel7aUInjpPnHkjiuxVSKWPSaUuXfW2glaOktpmocUcIwC2VlZuB0bi+TkRxYlYtVApZcXn23J2mgIj7Pznj3X2Mq6ZKvN6/PD413voU6/KPxnz1bMblrMMRu3aSUO++bMxe67RbiSrs/UrI2qPrdx4fJFXLhyFyllOmHU6E54WrjIMXonFny1HzFeJVGjbVs0Ksn6CWcg6doZnIqpgn4fdwZ7O55xZCm+2PwvipRtgbZtKqI47iNiXygS/Moi+ma0RnAJruTs93M24GyaP8o2a4s2lVjVlfuIPXEKCa0/x4D6bHMELp0QKDSFDQUIXFJ4cGU/hJu0v6XQZ4n1WuL7LAEBAQF5fpEgqS0VIHCpb1QQuNRXXyNaJ3Cpn1cJXOqnrbMtE7gkcKlM/Eo6tQ7rNh3H1TspSAPg7VcOVdv2Qt/ujRAkzbbjgjUZl7+fhWXH4pCWZYJ3+4+xsE9NICsex1d+jV/OxiI5HfAOrIhmb4xEp2vTMG2vKV/gUshOTKrzHr4aLs3I48+e9EubsXxNKC4kZQCeJpSu1wvvfFAUf4xYhcMKcAmkI+HQeqzacxqxieb9Fi2HKp3fwwcdK+eUU2Xwc92W33EpNgVpWYDJrzRKNu6Fwe+Ye1LmG1wCyErCpd1rsPn3y7j1OIPbi3fR0ijVoDP692qLp9n3D7nchMxS3y4h8kxUc/nQyDI9ZECTM6fVVynh2L5oAw7FJHI+hckfJaq0QK93+qJpaenC8hsTfFxd3bkcP5u1yPYJRNmmr2LoW57Y8pF1P67eeQxR93jtTH6BKF69Dbr36alYn5qIV/DruNn4s+kELOwjJZdAVsxB/PL9Vhy9+YDzPdt30aBqaN7jTbzasBRgziTe49kBo2f0lfTZ5LNZtyUpMjbvhyN03f/wW8RtJKd6cPaeKN8EXQf1Q6uSbG1q4NLST16Bz+CFgYPR7uwUsD6sb34zHK0lW0u/tAOrN/6OSzEpSPM0IaBiC3Qd2A9P/DwQ351r7FhwyeaNO4ifVwk6meBTvjbavjEQrc9OQbDsnM8tip33eEEGl7ZUIqjpvBhy15lsZVuyx0wmfTKT8gog3FVHWhcpUFgVYM8TsbGxuHfvnrkMrFAKViwJy8NKHkwKgFJ6H7uflaSWZ2zyVC//WZf78XnQKCT9egDftXYGtOQjITv2BEJ/O4gTkXFITGHvN73h+0QZVGreBX3a10Kg4nNSduwR/LrhNxyLeYiMLCDb2w9FS1dG05d6oXvdJ8zhlYJru77Hur+v4n4qkO1TBtVe6oMhAXsw5ieNpWKFQH1wAfv/twN/XI1HCrPl7YcnyjZAx/6vozm7IpLAZWE9pd1m3wQu3cYVrlsIgUvXaU/gUl/tCVzqq68RrRO41M+rBC7109bZlglcFk5w6ew4o/lIAYcoIPQqbfIRVg5q6BCTOd/17JmCcbtL4+1Zw/Gcr0NNF2pjcZvGIiRUWTrYPSQxKrh0D3VpFa5UwHpvyyxkZWWjSJEirlwezU0KkAJurgB7DomJicGdO3fMvSxFcClmXHqBgUoeWrK/+f9FmMke8zZnYPLHs5tevS7dXFJaHilACgAgcElhQBmXLowBApf6ik/gUl99jWidwKV+XiVwqZ+2zrZM4JLApbNjjuYjBfKsgLkXaMBr/83pqZlnW8oDs6KwY8o07K4+StbH1WH2C6WheOybPh6bEp9T9A91DzEIXLqHH2gVjlcgt4vZfXxYDza6kQKkACmgrgB7DomOvomEhERFxqVQEpZBSRFaentL4aUIMFl2t9DvUi3zks1OmdoUhaRA4VGAwGXh8bXVneb2JpVKxeoXJAQu9dOWWSZwqa++RrRO4FI/rxK41E9bZ1smcEng0tkxR/ORAnlSICsKe0JCsD2hCrqFTEBXrqyqg29cT8uD8Hl/FkY3pbTL/Kor9Id91PITt4TBBC7z62E63h0VyC3bkn0fxMAlwQJ39B6tiRRwDwXY88iNG1GIj483Z0jKPy/xGZY8uBR/vBX/e8FkYqViBdhJWZfu4V1aBSngOgUIXLpOe7eZmcCl61xB4FJf7Qlc6quvEa0TuNTPqwQu9dPW2ZYJXBK4dHbM0XykgG0FbiF07jKcLVkbNes+DdaSJzM2HIf/OoWoRwEo22ccJrQvQyK6kwLHl2F8aBrq1m6Aak96A7iHmCN/4a+IRCSXeB6DJ/dDIzfkwAQu3SmIaC2OUEDZ35T9L/1h0Js/NMoAACAASURBVJL9T+DSEWqTDVLAuAqw54nr168hLi4up7SrWCKWLwcrB5feYFmXrDSsFGayjEv2f25Zl0xJupjCuPFEOyMFBAUIXFIsUKlYF8YAgUt9xSdwqa++RrRO4FI/rxK41E9bZ1smcEng0tkxR/ORArYVSMal7Uux6a+bSLyfjDQ22OSPJ8o3Qbs3euHFysVIQHdTIPogVq3dhUuxCUhO9eBW5120HKo93w2vdn0WFUzutmB+PQQu3dMvtKq8K6C8iJ2LczO8FKAl++3r60uQIO8y05GkgOEVYM8b//57FbGxsargUt7X0isHWnp7ywFmkSKmnJ6XSnjJRJTCSvZ3YmIibt++bXh9aYOOUeCZZ57heqjSreAoQOCy4PhKt5VSxqVu0uZqmMBlrhLlawCBy3zJVygPJnCpn9sJXOqnrbMtE7gkcOnsmKP5SAFSgBRwBwUIXLqDF2gNjlRAS5lYBi79/PwIXDpSeLJFChhMAfZccuXKFdy+HSPJlhQ/MylLxArZljy4FOFlkSJFOLAk/tguF5uWxl2uRjdSQJMCLNYIXGqSym0GEbh0G1e4biEELl2nPYFLfbUncKmvvka0TuBSP68SuNRPW2dbJnBJ4NLZMUfzkQKkACngDgoQuHQHL9AaHKmAre+C2GMMWmZmZsLf35/ApSOFJ1ukgMEUYM8XkZERiInhwSXfp9IjB0CqgUsGkVipWCm8LFLEhzuGz9D0zMne5G3yP8KNSsUaLIhoO6SAigIELiksqFSsC2OAwKW+4hO41FdfI1oncKmfVwlc6qetsy0TuCRw6eyYo/lIAVKAFHAHBQhcuoMXaA2OVEDLRewMXhK4dKTqZIsUMJ4C7LkkIiICt25Fy/pT8pmTav0t5cBSgJcMXArQUsi6lEJLApfGix3aESlgSwEClxQfBC5dGAMELvUVn8Clvvoa0TqBS/28SuBSP22dbZnAJYFLZ8cczUcKkAKkgDsoQODSHbxAa3CkAtbApbS/Jcu4DAgIoIxLRwpPtkgBgynAnksuX76cAy7F/pQse5Iv/cpnXfJlYcUsSynA9IaPD8u4ZOPEjEtl5qUgHWVcGiyIaDukgIoCBC4pLAhcujAGCFzqKz6BS331NaJ1Apf6eZXApX7aOtsygUsCl86OOZqPFCAFSAF3UIDApTt4gdbgKAWk0JLZZP/zP1nIyuLLxAo/BC4dpTrZIQWMqQAPLi8hOprPuBR+hKxJaalYoUSsySSHlux+Bi4Z3FTrc6ksFcuUJHhpzHiiXZECggIELikWCFy6MAYIXOorPoFLffU1onUCl/p5lcClfto62zKBSwKXzo45mo8UIAVIAXdQgMClO3iB1uAoBbSCS5ZxWbRoUQIEjhKe7JACBlSAPZ9cusTA5c1cwaW0r6UIL01cFiYPLsWMSx5g8j0zCVwaMHBoS6RALgoQuKQQIXDpwhggcKmv+AQu9dXXiNYJXOrnVQKX+mnrbMsELglcOjvmaD5SgBQgBdxBAQKX7uAFWoOjFLAGLqVlYtnfBC4dpTjZIQWMq4AALm/evCEBl+JnJmnGpQAueWjJA0v2w/738fG1AJdi2Vk+k1N6o4xL48YU7YwUYAoQuKQ4IHDpwhggcKmv+AQu9dXXiNYJXOrnVQKX+mnrbMsELglcOjvmaD5SgBQgBdxBAQKX7uAFWoOjFFDrb8lsK/tbZmWxjMtilHHpKOHJDilgQAV4cHkRN2+qZ1xa73Fp4oAlDy9N8PXlMy7V+lwy2ZRZlwQuDRhMtCVSQKIAgUsKBwKXLowBApf6ik/gUl99jWidwKV+XiVwqZ+2zrZM4JLApbNjjuZzoAJZ4dg49mscLP46xk3sggoONG3TVPRmhEzfjQddp2FezzLOmtVB89zCnknB2FhhMFYOaeYgm2SmICpA4LIgeo3WbE0BNXAp9rnM5jIthYzLYsUIXFIkkQKkgHUFBHB544aYcclgpZAtKcBIb29WBlbMsBSApbWMS3actGcmgUuKQlKgcClA4LJw+Vt1t7besArN2NmbVnajpuyODRgCl47VU2mNwKW++hrROoFL/bxK4FI/bZ1tmcAlgUtnxxzN50AFUk5gzeRlOFH8NQKXmmXVBi7jtkzE1EMVMWDGYDTz1WycBhYgBQhcFiBn0VJzVUDL90AELnOVkQaQAqQAwCXEXLx4wUbGJQOWnmZo6ZVTHpZlWcozLi1LxQoAVAowBdELQsblvZ3TMXP/fYfFiW+HMQh5qbTD7JEhUsCdFSBw6c7ecdLatLxhJXCpjzMIXOqjq2CVwKW++hrROoFL/bxK4FI/bZ1tmcAlgUtnxxzNZwAFHJxxmXJiNb7alI0XZ76PZ3WXRxu4BG5hz5TJ+L8KIzB7UEP4674umsDZChC4dLbiNJ+eCmj5HojApZ4eINukgHEUsAYuPTwYrGSfndhvBi+l0FLscSn0u/T1NSa4DAmrj8HDXkT5fLjcA7exf8kyHG06jsBlPnSkQwuWAgQuC5a/dFmtljesBC51kR4ELvXRlcClvroa2TqBS/28S+BSP22dbZnAJYFLZ8cczWcABRwMLu9sGYvJeyvizW+Go7Xu8mgFlwAi12HigjDUHDMP/SvrvjCawMkKELh0suA0na4KaPkeiPW3zMzMApWK1dUVZJwUKPAKKMEl25D1UrEMXpq4rEsBWPJ/m+Dj48Pdz8NO1uuSh57KcrGCYAUl43LquRYY83knlMuXp2Oxb8487G9E4DJfMtLBBUoBApcFyl36LFbLG1YCl/poT+BSH10JXOqrq5GtE7jUz7sELvXT1tmWCVwSuHR2zNF8BlCgsIBLxGPf9PHYWGE0vh1QxwCOoy1IFSBwSfFgJAW0fA9E4NJIHqe9kAL6KSAFl2wWobelsscln3EpZF0KZWJFiOnj40vg0qqb8ggur36JNs1CcMHTQ2LZF4GN+2De8rl4vXIR+Yy73kXpfjvQ+qdEbO1kbTHXsLJVdYyNKI7E97cje+5zuQRXLNZ2LItRp0siMSQM2cOeyhl/cLAHOm0ego3xS9FTaiXjIlZ0rIvPz7bF4D1bMbtpMf0CmCy7rQIELt3WNc5bmJY3rAQu9fHHhdl/IfOa42qd67PKgmvVp35p1PhI/wJiBVchWrlSAQKX+sUEgUv9tHW2ZQKXBC6dHXNGnC/90g6s3vg7LsWkIA0m+JSvjbZvDESPGn78drPCsf6zr3HItwNGz+iLGjnfNfDlSLc+eA4fzn8fjTwk2YDvBCD0h5/w26VYJKcD3iUqomHPYXivZUmJhGrZg+J937aPwvJVobjwIAOVBy7Dp035Q3Ndb84M6Ug4tB6rdx5D1L0MwNOE0vV64d2XHuCHubvwoOs0zOtZxrZLs+JxbN1S7AyLRUIKb8O/Ynd8MLYLapgBaLyH9MsXILnBIKwc0izHbvLZHVi35Xdcik1BWhYAH3+UrtkZffp3RZ0Ay+mzYg7il+934WRMIqcdTP4o2eg9jBrQECVYCdhJwdhYYbBsDtbTctreeBRp+Qmm9a+TUxr28Z4p+HR7abz19XC0li/TiKFcqPZE4LJQudvwm9XyPRCBS8OHAW2QFHCIAmrgkpWJ9fT0yCkTyzIo3QlcZmQA3t4O2b5NI6zHpUszLs3g8lSf/2LDy0HwTL2GY3t/wy/bDiE6sxHGHt+HcdIqIXaCyxSPnvjm+mq8a6tHwt8jUb3nWtwDNILLezg4uAp6bXoCL/wUhi2dCFrqH6nuOQOBS/f0i1NXpeUNK4FLfVxy4udwrO67UR/jZBVDd/RD3W61SAlSQLMCBC41S2X3QAKXdkvmtgcQuCRw6bbBWUAWlnFsISasvoiM8s+jY4eqKIF7uLhrJ04mFEGd4Qsx1Jyol3FiMSasPAPf12ZhakcePmbun4eRG29JxvFQbVO5Lng9LhQHy3ZBp4al4JMajzN7diI8KQBVBs7C6Ka+ZnWsg8utfpVQPas6OnzSFw0l3w9oXS+bIAfmPfU8Orbn9xa17zf8c8cTHinJ8OwSkgu4jMfBWePx8+0yqNetGxoWy0Zm7HEc+NMXbRcORuuUKISfvoH4E5ux5XxJNO/fDjWygcxStfF8zVLcHmO3T8TcXfHIDKqPF9s3RpAP8CgiFHuPRuOhT328HTIcz0ngpbC/h0WfRssO7VE9MBue9yMReuFJvDuyKyqogMv7f87DjJ8jkdJ4EGYPaibvZ8nB1X0IGrE4x5cFJDRpmbkoQOCSQsRICmj9HojBy2LFArkMKrqRAqQAKaCmQG7gUuxxyfpa5pZxyUrE8pBTt1KxMTsxZ9EJPPnuGAx4xsemU9PPrcPstbfR4NPP8EqQ/f53F3B5aHq4LNMRl+egTcs5ODT0d2TPaCJuzA5w+WlSDTwVG4v0uRG4NJB/H255S8WOd3zRJ6olmp29BOU61DIur3/VHE1DrsA35ChuDqtmv+h0hGEUIHBpGFfmfSNa37CyGQICAugNa96ltjiSwKUDxVQxReBSX32NaJ3ApX5eJXCpn7bOtkzgksCls2POUPOlHMGK8atwsuYAzB/WSgReWVHYMWUathXti7ljOqAEt+lkhC0Zh+8ia+LtWcPxXDZ/7OkmI7G4v1CGlAeROxJ9ULX/fIxqKQBKlrV5Bb9+MRt7U1vhg4XvozFn0zq43J5YGZ2mT8Ar0gRNe9ZrzoZMaPghZg+Rwrx0RKwYja9OpsE3N3AZsxmzQ3bjzkvBmNurguj69HSkmUwQillZ7XFpdQ0AbmzGrNm7cb3ZSLGMa8JuzA/ejMiyPTB+Yg9UUv1eXq6ZADpTGgxS7FNY7mGsGLoa/3afhhndcskuNVRwG38zBC6N7+PCtEOt3wMRuCxMUUF7JQXypoB2cClASwYwLftc+vqyUrFOAJfsYrtdczDvzzTUsQEvGbScszYc2e1HYdJLeetQ6bbgErsxvNh/sKT/r8he8qLoeDvA5QemaZhTeQLG7RuLPddnoZOXSvxEL0P3euPg89kIxP13ca7g8vGu91Cv33Y8JmiZt5PRYEcRuDSYQ/OyHa1vWAlc5kVd28cQuHS8plKLBC711deI1glc6udVApf6aetsywQuCVw6O+aMNB+fMRmHZz+bh/5V5TuL2zQWIaEV8eY3w9FaeOjhQayYuBbnWn2GYclfY+HZxuYSscIAHqr9mt4Bo2f3RQ2FWKxs6edbM9BqwnS8xXFA6+DyV4+uGBvyGqTVouxZL7/+QEv4yaa98TNCZobmXio25QCWfrYOYWVewqdfvI4aVkp4WQOX0T+OwqxDpdXXACB8yUAsu9Ac7y0eDNZMgLdjZc05WkpL6V7E/K8O4Hb9AZj6YSuU8FSLTn78789Oz70srpGCuxDshcBlIXByIdqi1u+BCFwWoqCgrZICeVQgb+CSh5cmkwgxnQku2VZtwUtHQEs2h9uCSzNQvL04EsfflmRL2gUuv8aVGRF44dXvUW9FLHb3snzjfnS0B1puHIf9f5TDhBZTbIPLy1+iY8upCH1zE+4seRFP5DEe6TDjKEDg0ji+zPNOtL5hZRNQxmWeZVY9kMClY/VUWiNwqa++RrRO4FI/rxK41E9bZ1smcEng0tkxZ6T5GCgL3ss6vFi7BaHtpOnoLbmom4OH/4sEsvxlpWR5Czwk+6Xc+1gxrJWl0aMLMWLNRUm/SuvgUs2GPetlUHDpjU6qABXmTEgtPS5jf5uBBduikAwTStftjJd6voyWFeRfhFgDlzbXkAMq/dEuOBi9y/Ag0+qac9TkNdvmWQFPJdzCrUqv4bPPu1jJzhR9QuDSSGcuvxcCl8bzaWHekdbvgQhcFuYoob2TAtoUKKjgku1ODV46Cloy++4ILjMv70HwkF6Y4bUA53YPRR1ppqS94PJAV/zRqjo+KLEct3YNgCwv9dEGDCo3GCsmnkR27+1o0yzEKrj8+fAz+Lp5MEJbzMS5HYo1aQtDGmVABQhcGtCp9m5J6xtWZpfApb3q2h5P4NKxeiqtEbjUV18jWidwqZ9XCVzqp62zLRO4JHDp7Jgz0nw8cPNH83c6ooZqWVJ/lG/UGJX8xF0LvS6TESTJnBQeVwOREsU4cHkFdYYL/Ratg8uNFQZj5ZBmMrntWS8HAWO7WWRtcgbtAJfc+NQoHP31F4QevoRbaR7wUPSSdCi4tLbmHCV4zbYUb4U2iYfxd1oN9Bg9Bl0klWzlMUoZl0Y6Z6V7IXBpVM8Wzn1p/R6IwGXhjA/aNSlgjwIFGVyyfUrh5TtZv+S7PKxUO3cBlxc85R88vNtMx6bvh6J1oMLTdoLLyANDUe2XN1ByaCQ+CD2BuQ1Fe7GL6qL69AZYcuUn9E/40iq47LWpCkoUv4erZSbj3MGRcpBqTyDSWMMpQODScC61f0Na37AyywQu7dfX1hEELh2rp9IagUt99TWidQKX+nmVwKV+2jrbMoFLApfOjjkjzceXbn2kWipWdZ8Pj2DF5FUIb/Q2ekWvxcbUlzE++DVJtp8Zqnn1xKQpPaBkaULp1JdnTcDLxdkM9oFLe9YbsXoIFh2rjZ4LRqKzpNUmt6/IdZi04CAe59bjUilCVhIu/zQLX/91V5I1KpR4VZTVZXxUS6nYyNY5PT/5NVeEqI+aFySavZPB+eOURwP8Z8pwtC2mNv4E1ny0DBEvU49LI527bC8ELo3m0cK9H63fAxG4LNxxQrsnBbQoUNDBJdsjg5fz/0yCNzLgl4+elkq93AVcnurzX2x4OQjAY0Qf24O9Wzfij5gKaLH8AHa+Wlpcdl7AZcZ+TCrbHdO7/4CUNa+B+xgg3Pf+b8ie+xxw1Tq4fHlzX7zd5wB+2eiDF34Kw5ZOqm+wtYQijTGYAgQuDebQvGxH6xtWZpvAZV4Utn4MgUvH6qm0RuBSX32NaJ3ApX5eJXCpn7bOtkzgksCls2POUPMlbMf8Sdtxtf4AzB/WCv42N5eMsCXj8N3VuhgwYzCaxfN9Ih++FIy5vQREyUO1HYkl0GjUbAysIan19DAUS8f+jFOV3sCMMR3AvqqwF1zCnvWay9L6dZ4sWR+ArCQc/vJT/BjpBd/cwGVWOtJhgknaO9LcHzPj9QUI6ViU24WQCSqUfM2R8epaTJp/CEkNBmH2kGZyfW9sxqzZuxHdYiQW96/DH2IGqqrjc4wqYC+zM283bpoa4O2Q4XguQOHEmM2YFbIPJUYIWa6GiuBCvRkCl4Xa/YbbvNbvgQhcGs71tCFSwOEKGAFcMlFi96/AFs9uGPKCrOBpvvRyF3B5aHo4soc9JdnLPewdWBqvb+2BuRe2YAj/QQHIC7hk2i2qi1rTnsaUM7swkslnzsIc+NcJzKsFm+Cy0+Yh2HR7JGI61MGYs43Qe+t+fNea4GW+As8gBxO4NIgj87MNrW9Y2RwELvOjtOWxBC4dq6fSGoFLffU1onUCl/p5lcClfto62zKBSwKXzo45o80Xt2Uipu2Nh1dQfbzYvjGCfACP1HhcP3UKF2oOw5RuZbgtZ/61EGPWX8FT/edjVEs+hZFlFM4+FCApGSvpv3g3CZ5teuGFp7zheT8Me3aeRlxmBbQbH4zeOamY9mVcsjm1rpeDolMmY0ecF/zqdUO3xqXgkxqPM/v24na52sgOP4Nce1xGb8bM+eEIbN8eTYNYX8t7uLhrJ07cqYFX5oxEJwESmiGpd51u+E/TQJxPLIGB3RtxGqmt91FEKPYejUZSme4YP7GHrD+l2vjM2HAcuFYZ747sigpqWapmCHrT1xJesp6kn/zPhN7zR6KdMvPUaMFcyPZD4LKQOdzg29X6PRCBS4MHAm2PFHCAAkYBlw6QwsKE+4JLK5Ayj+AS0n6WY9Ixv0EjfF5tFW5teYvve2kj45KBy43xS9Hz3m4Mb/gfrH/UDOOO7MPY6np4hGwWJAUIXBYkb+m0Vq1vWNn0BC4d6wQCl47VU2mNwKW++hrROoFL/bxK4FI/bZ1tmcAlgUtnx5zx5ktHwqH1WL3zGKLuZXDbM/kFonj1NujepyeasmpN5mzJkzXfwaJPXhAzB1NOYM2EZTgS2MVcMlYEkSs6J2LF2m0Ij80APE0IqNgCXQf2Q1tJ9Se7My651WlYr+CkrHgcW7cUW0/dRFKqB7z9yqFKpzcxpP45zJ6+O3dwmRKO7Ys24FBMIpLTmTD+KFGlBXq905fXJeeWjMvfz8KyY3FIyzLBu/3HWNinZs6jSafWYd2m47h6JwVpALeOqm17oW/3RgiSZnNK9rdqz2nEJprHFy2HKp3fwwcdK8NftbwukHFsMSZ8fwYP/JvgneDB5szLeOybPh4/lhiIr4bnllFrvMg2+o4IXBrdw4Vrf1q/ByJwWbjignZLCuRFAQKX1lUrNOASwNHRHmi5cRx+X5OGfn03oOvWaKxobdZGC7hkQy9/iY4tp+JAyb7YfHIpuit7cOYlQOmYAqsAgcsC6zrHLVzrG1Y2I4FLx+nOLBG4dKyeSmsELvXV14jWCVzq51UCl/pp62zLBC4JXDo75mg+WwqoZVCSYi5TIHIdJi4IQ83P5qF/VZet4v/ZOxPwKIr0D/9yBwIJt+CBqHisF6vgragIioiIF3iLigqKrgci4nohKpeuF7qIqH/FhYUVdVVERReVVU4R5ZJDOeWShQRICMlk/k9NT6eP6Ul6Jl01PTO/PE+MyXR/VfV+NTNNv/NVsWFJBCguJYFl2IQQcHsfiOIyIelhoySQVAQoLqOny7fisnInJl/XGH1n9PRkqdgQgY1j0f3YwVjWpD5+bTQAixc8hGN0NG7FpdiF89M+OPb6j7D6hIGY9d5DOIPyMqleD7zsLMWllzSTNJbbC1YxPIpLb5NMcektT4pLuTzTITrFpbwsU1zKY6s6MsUlxaXqOcf2KC6TYw5oS+V+csBdGH5ru1r2L02OEbGXVgIUl5wRqUTA7X0gistUyjrHQgJyCFBc+l9cLrzyWUzqJjay3IuN8z7DR+9NwextWWg1bC5+7neYMYDwUrFH3PUOhvy5yjKwIA5Gh0uOQyuswfjT2qJvzktY9U1/GGeX4+Pr8tFnehO0eWEF5l/b1Dg/BnEpTlr74sloP3Q1tp8wDEum98fRWXLmLqP6mwDFpb/zo6R3bi9YKS69TwfFpfdMzRFZcSmXbypG7z9tICphvThLxXEmakzjuj2npOmpX0/Gp3tmK2krHRu5sdFFOPP089Ji6OIaadmypdi4cWNovBkZGcjIoLhMi+QnzSBZcemXVIm9Mp+YdRBueup2dODeln5Ji6f9oLj0FCeDJZiA2/tAFJcJTlQcze/58l1Ubl0fx5nRT8kqbIaC865GRr6+2XTt4QMl21H+w5fYt2YJAiV/VJ+QmV8f2S0ORn67s5HT5lhxgV17MB7hawIUl9HT45eKy2WZ1udZzglX4q/DRuHOUxpaOx8Wl04j2p3RS9uLMqq4BPDNvSi6Jh//WvsMuphlY4ziUuxz/9MTF6LTSyuwvfcU/G9MJzT29bOAnZNBgOJSBtUki+n2glUMixWX3iaX4tJbnvZoFJdy+aZi9J2P/xdl321KxaElfEyZBTnY7/1LlPRj74w12DFyvpK20rGRpiPOQu4J+6XF0Cku0yLNST5IisskTyC7n0QEKC6TKFnsaq0E3N4HorisFaXvDtj57lOo3LjS035lNWmJoqsGI7NBo1rjVpVsx67pb6Bi7VIgGKzx+Iz6RSg4vQfyT+hEgVkrWf8eQHEZPTcJF5f+nTbsGQnUSoDislZEqX+A2wtWQYLi0tv5QHHpLU97NIpLuXxTMTrFpbysUlzKY6s6MsUlKy5Vzzm2VxMBikvODxJQRYDiUhVptqOCgNv7QBSXKrLhbRuJFJfly+di9+f/h+DePTEMKgO5hx6PhpfcgYycvBjO46F+IUBxWbO4HLroONx+RyfsX4eEZWAzZo4Zi7ntB2PoBc3qEImnkkDyEKC4TJ5cSeup2wtWikvvU0Bx6T1Tc0SKS7l8UzE6xaW8rFJcymOrOjLFJcWl6jnH9kiABEjADwQoLv2QBfbBKwJu7wNRXHpFXF2cRInL8qXfY9fnbwP7yuIYbAbyjz4dDS7qy8rLOOgl+hSKy5rF5dMzSzxLUf55gyguPaPJQH4nQHHp9wwp6J/bC1aKS++TQXHpPVOKS7lMUz06xaW8DFNcymOrOjLFJcWl6jnH9kiABEjADwQoLv2QBfbBKwJu7wNRXHpFXF2cRIhLsZ9lyZTRCGyvw7YrmVlocE5v5Hc4Xx0stuQJAYpLTzAyCAmQgI0AxSWnBNxesFJcej9ZKC69Z0pxKZdpqkenuJSXYYpLeWxVR6a4pLhUPefYHgmQAAn4gQDFpR+ywD54RcDtfSCKS6+Iq4tjF5cZ2Tmof9YVyGl9VK2d0PanfAvBMmuFWN4RHdCw54Co5+/54h2ULfwKgHVPy4x6hajf/jzkn9Q1tAxssKIcFb/+jNLv/43Kresjjs9udiCKrh6MjHoNau0rD/APAYpL/+SCPSGBVCJAcZlK2YxzLG4vWCku4wRcw2kUl94zpbiUyzTVo1NcysswxaU8tqojU1xSXKqec2yPBEiABPxAgOLSD1lgH7wi4PY+EMWlV8TVxYkUl3lo0PUm5B19aq2dKJv3KfbMnAIEq6qPzcjKRoPzb0TecWc5nh+qtpw0HIGd2yyPZzVthcIrByKrsGnEecFAJfZMG4+9y2Zb5GVtbdU6AB6QEAIUlwnBzkZJIOUJUFymfIprH6DbC1YRqaCgABkZGbUH5RGuCFBcusIU90Hc4zJudGl7IsWlvNRTXMpjqzoyxSXFpeo5x/ZIgARIwA8EKC79kAX2wSsCbu8DUVx6RVxdnLjFZTCInROfQeWGFZbO1lYFuXf+F9j9n4kW2Ynceii86DbkHn5C1IFX7d6JYiE8/7fZckxor8vut6kDxpbqTIDiss4IGYAESMCBAMUlpwWXik3gHKC4lAuf4lIu31SMTnEpL6sUl/LY/ja4pwAAIABJREFUqo5McUlxqXrOsT0SIAES8AMBiks/ZIF98IoAxaVXJP0XJ15xWbluOYo/eAnBvXusIrHdOWhwQZ+oA9019QWUr1poeTzn4GNQ1GsgUEvhQ+nXk1E6Z5rl3OyWbVB09RBk5OT6Dy575EiA4pITgwRIQAYBiksZVJMsptsLVjEsVlx6m1yKS2952qNRXMrlm4rRKS7lZZXiUh5b1ZEpLikuVc85tkcCJEACfiBAcemHLLAPXhFwex+IFZdeEVcXZ9/i/yKwc6vRYFYW8o46GZmNW9bYiT0zJqDshxmWYzLy6qPo0ruQ3fpPUc+NaA9A9sHHIOegI2oddPmir7H7i7cRrApUH5vVpCWKrhqMzAaNaj2fB/iDAMWlP/LAXpBAqhGguEy1jMYxHrcXrCI0xWUcgGs4heLSW572aBSXcvmmYnSKS3lZpbiUx1Z1ZIpLikvVc47tkQAJkIAfCFBc+iEL7INXBNzeB6K49Iq4v+MEy3ajeOJwVP6xwdLRnFaHovCqwdKqH8uXzsbu6W8iWFlOcenvKVJj7ygukzh57DoJ+JgAxaWPk6Oqa24vWCkuvc8IxaX3TM0RKS7l8k3F6BSX8rJKcSmPrerIFJcUl6rnHNsjARIgAT8QoLj0QxbYB68IuL0PRHHpFXF/x3ESiEAG6p91GeqfdrG0zrPiUhpapYEpLpXiZmMkkDYEKC7TJtXRB+r2gpXi0vvJQnHpPdNEiMuKqkrsKN8pdzBpHr1FvWZKCFBcysNMcSmPrerIFJcUl6rnHNsjARIgAT8QoLj0QxbYB68IuL0PRHHpFXF/x9n1wcsoXzHf0smM+kVo1Pt+ZDVvLa3zjntcHngEGl39UK37Y0rrFAPHTIDiMmZkPIEESMAFAYpLF5BS/RC3F6yCA5eK9XY2UFx6y9MeTVXFpRCXh0ztIncwaRy9T5sLMazDICUEKC7lYaa4lMdWdWSKS4pL1XOO7ZEACZCAHwhQXPohC+yDVwTc3geiuPSKuH/jBLZvRPGkUajaY/0wdm6bY1HYa6C0jgcrylEycTgqNv9maiMD9U+9CPU7XiGtXQb2ngDFpfdMGZEESACguOQsgNsLVopL7yfLD5N/whu9J3sfmBFDBCguU2MiUFymRh4pLlMjj2IUFJcUl6kzmzkSEiABEnBPgOLSPSse6X8Cbu8DUVz6P5d17WHZvE+xZ+YUIFhVHSojKxsNzr8RecedVdfwUc8v/fY9lM7+xNJuZkEjFPUSVZ4HSWuXgb0nQHHpPVNGJAESoLjkHAAoLhM4C1hxKRc+xaVcvqqiU1yqIi23HYpLuXxVRqe4pLhUOd/YFgmQAAn4hQDFpV8ywX54QYDi0guKKRAjGMTOic+gcsMKy2CyGjVH4VWDkVXY1PNBikrLPTP+gfKl/0UwUGnEz8xCwWkXo94ZPT1vkwHlEqC4lMuX0UkgXQmw4jJdM28at9sLVnEKl4r1dsKw4tJbnvZoFJdy+aqKTnGpirTcdigu5fJVGZ3ikuJS5XxjWyRAAiTgFwIUl37JBPvhBQG394FYcekFbf/GqFy3HMUfvITg3j2WTuYffToadL/Nk47v+eId7F0224hVUW4VlqFHMhBq86K+3NvSE+pqg1BcquXN1kggXQhQXKZLpmsYp9sLVhGC4tLbCcOKS2952qNRXMrlqyo6xaUq0nLbobiUy1dldIpLikuV841tkQAJkIBfCFBc+iUT7IcXBNzeB6K49IK2f2PsmTEBZT/MsHYwJx+F3W9D7uEnetLx3R+/hr1Lv4saSyxLW+/Ezqh/Tm9KS0+Iqw9CcameOVskgXQgQHGZDlmuZYxuL1gpLr2fLKy49J6pOSLFpVy+qqJTXKoiLbcdleKybMYa7Bw5X+6A0jg6xSXFZRpPfw6dBEggjQlQXKZx8lNw6G7vA1FcpmDyw0MKlu1G8cThqPxjg2WQ2c0PQtHVg5GRX+DJ4GsSlxm59VF48e3IOaydJ20xSGIIUFwmhjtbJYFUJ0BxmeoZdjE+txesFJcuYMZ4CCsuYwQW4+EUlzEC8+nhFJc+TUyM3aK4jBGYjw+nuKS49PH0ZNdIgARIQBoBiktpaBk4AQTc3geiuExAchQ1Wb50NnZPfxPBynJTixmof+pFqN/xCs964abiMu/IU1Bw3tXIqNfAs3YZSB0Bikt1rNkSCaQTAYrLdMp2lLG6vWAVp3OpWG8nDMWltzzt0Sgu5fJVFZ3iUhVpue1QXMrlqzI6xSXFpcr5xrZIgARIwC8EKC79kgn2wwsCbu8DUVx6QdufMXZ98DLKV1hXqRFVlkU970J266M863Rt4lJvKLvZgWh4xb3IKmzqWdsMpIYAxWV0zjunDcPTM0s8S0T+eYMw9IJmnsVjIBLwMwGKSz9nR1Hf3F6wiu5QXHqbFIpLb3nao1FcyuWrKjrFpSrSctuhuJTLV2V0ikuKS5XzjW2RAAmQgF8IUFz6JRPshxcE3N4Horj0grb/YgS2b0TxpFGo2rPT0rmcg49BUa+B0vaaDO7dg8pNv6FsweeoWLsUwUCltf2DjkLhFfciIyfPf9DYo6gEKC6jTw4hLocuOg6339EJ+9dhDmVgM2aOGYu57QdTXNaBI09NLgIUl8mVLym9dXvBKhqnuPQ2BRSX3vK0R6O4lMtXVXSKS1Wk5bZDcSmXr8roFJcUlyrnG9siARIgAb8QoLj0SybYDy8IuL0PRHHpBW3/xSib9yn2zJwCBKuMzmVkouCcK1HvpAuVdLj8p2+x68t3gYq91j6c3gP1zuippA9sxBsCFJfROQpx+cSSUzDogS5oVSfcW/DViFGY+WeKyzph5MlJRYDiMqnSJaezbi9YResUl97mgOLSW572aBSXcvmqin5Tm254ssMDSprb+fh/UfbdJiVtpVsjFJepk3GKS4rL1JnNHAkJkAAJuCdAcemeFY/0PwG394EoLv2fy5h7GAxi58RnULlhheXUzKKmKOo9CFmN9os5ZLwn7PniHZQt/ApAsDqEWDK26OrB3O8yXqgJOI/iMjp0issETEg2mTIEKC5TJpXxD8TtBatogeIyfs5OZ1JcesvTHo3iUi5fVdEpLlWRltuOSnG5d8Ya7Bhp3a9F7ujSKzrFJcVles14jpYESIAENAIUl5wJqUTA7X0gistUyro2lsp1y1H8wUsQy7aav/KO6ICGPQcoHXBg2zrs/OezCJYWG+3m5KOoR3/kHNZOaV/YWPwEKC6js6O4jH9e8UwSoLjkHIDbC1aBiuLS2wlDcektT3s0iku5fFVFVyku37x0AtbOXq9qaGnXzuObHlIy5rIZa7CT4lIaa4pLiktpk4uBSYAESMDHBCgufZwcdi1mAm7vA1FcxozW9yfsmTEBZT/MsPQzIzsPDbrehLyjT1Xa/2DFPhRPfBqVm9dY2i3oeAXqndpdaV/YWPwEklFcVlYC2dnxj9ntmX4Sl5Vbvsa7w0dj3IezsLwks3oIgaIWuP6NZXjxbNuo/piDcff2xROf/g6xoPOeAzqi/zPj8Fy3ZjUP/9fncVaHoViWmWE5LueEK/HAX4fhvrNrOd8tXB6X8gQoLlM+xbUP0O0Fq4hEcVk7z1iOoLiMhVbsx1Jcxs7Mj2eo3ONy7KXv4OcPfvEjhqTvU36jXIze8aiScbDiUi5mikuKS7kzjNFJgARIwJ8EKC79mRf2Kj4Cbu8DUVzGx9evZwXLdqN44nBU/rHB0sVELs+6892nULlxpaU/9Y49CwXdbvErRvbLRiDpxOWmaRjxwgK0uHEQbvpTXo35rFgyAcPf2Yzj7x+IS5rHnnp/iMtyrB17Cc57eB52ZBfhT517oONpZ+Gsekvx2eI/8MeiD4DBazGhi2l8lXPw10PPw7MNL8YDzzyMG1r/ju9evxf3TipDt8kr8E6nGqxvWFwuvPJZTOrWHBnYjJ9nfo4Zk77AjxWZyB86FxvuOCx2mDwj7QhQXKZdyiMH7PaCVZxJcenthKG49JanPRrFpVy+qqJTXKoiLbcdiku5fFVGp7ikuFQ539gWCZAACfiFAMWlXzLBfnhBwO19IIpLL2j7J0b50tnYPf1NBCvLLZ2qd2JnFHS+LiEddRKX+Uefjgbdb0tIf9ho7ASSTlwC2PrpCIz6eh+OrkFeCmk54p2fEDz3XjxyQavYwQDwg7hc++LJaD90NUp7voTFr1yDQ3NdDOXzfmh6zTe45culGFm9avOPGN32NDxw0ScIvtApepCwuJw17CcE7zjQOK5yOV7vfAz+suQGvLL2TdxY30U/eEhaE6C4TOv0a4N3e8EqjqW49HbCUFx6y9MejeJSLl9V0SkuVZGW2w7FpVy+KqNTXFJcqpxvbIsESIAE/EKA4tIvmWA/vCDg9j4QxaUXtP0TY9cHL6N8xXxLhzLyC1DU8y5ktz4q5o6KfTIDxX9Y4+XkIKtxKyDDukykU/BoS8XWP6Ub6p/dK+b+8ITEEEhGcSlI1SQvvZCWoo2Ei0tdIl79L/xvTCc0djtFPr0RTa5fibvmfIcnqosjl+Plk47HXefPRvCpE0ORVj7RHMe8fB3+te1v6KHHjiYuxeMf3YhmN83AJdM2YvzJbjvD49KVAMVlumbeNG63F6ziFIpLbycMxaW3PO3RKC7l8lUVneJSFWm57VBcyuWrMjrFJcWlyvnGtkiABEjALwQoLv2SCfbDCwJu7wNRXHpB2x8xAts3onjSKFTt2WnpUE6rQ1F41WBk5Lgpw7KOZd+S77HrszcQrKyofiCzqCmKeg9CVqP9ah145abfUPyv5xAs22Ucm5GJBudejfwO5nUraw3FAxJIIFnFpUDmJC+9kpYifqLF5dz7MnDeO1dhzOqJuKEwhkmyZxJubXU7Xr/+fU14Vu7ET09diLNfqofBs7/Cg221WFteOAYHD+uIydtedScuP70Rza7/GF0nb8eEGoo2Y+gpD01hAhSXKZxct0Nze8Eq4lFcuqXq7jiKS3ec4j2K4jJecv46j+LSX/mItzcUl/GS8995FJcUl/6blewRCZAACcgnQHEpnzFbUEfA7X0gikt1OZHdUtm8T7Fn5hQgWGU0lZGJgnOuRL2TLoyreUcZGkPM0pmTUTr3U7EWXHX7GXn1UXSpqAD9U1x94knqCSSzuBS0zPLyuqopdV4e1pyBxIrLJRjdtgMeOPVdlE24DPkxTo2yb+9Fx57/h18OOAqttyzHksNuxL/+MQKXtzE+5LD22WPR5o1rMX/JQ2ivx6+h4lKI1M5v98TIZe+jXxx7hsY4BB6e5AQoLpM8gV503+0Fq2iL4tIL4kYMiktvedqjUVzK5asqOsWlKtJy26G4lMtXZXSKS4pLlfONbZEACZCAXwhQXPolE+yHFwTc3geiuPSCtg9iBIPYOfEZVG5YYelMRv0iNOp9P7Kat46vk1HjFqLwkgHIOeiIqHEr1q9AyYcvI1haYjmmLhWg8Q2CZ9WVQLKLSzF+IS9Hf12MbFSiXh32tLSzTKy4nIkBDXtgzODvEXz4mNjSXDwH4wZcjYc+LUbh/kUo+b0Ye467ARPeNIvLcnx8VT4uLvoEwbHdjPgO4rKi+Bd8P7I/Lhu7CNtv/6J6qdnYOsWj040AxWW6ZdxhvG4vWMWpFJfeThiKS2952qNRXMrlqyr6TW264ckODyhpbuyl7+DnD35R0la6NUJxmToZp7ikuEyd2cyRkAAJkIB7AhSX7lnxSP8TcHsfiOLS/7l008PKdctR/MFLEHtSmr/y2p6Ahpf9xU2IqMeU/zgTu7+cgGCg0nJMZsMmaNDlBuS2/XPEuftWLMCuz99GsLTY+lgM1Zp16jRP9pRAKohLAWTLzNfxfuZF6NexlWd8fCEuRyxF8I4D3Y9p53QMaNcLY/a7Ex9/8gQuap6Lyi1f42/Xd8bwHw7HRf+Yg7fPbwiEl5Nd//Z2TO+ZbcQPi8tlmZH73BbcMRk/PnoeGpsOd98xHpluBCgu0y3jDuN1e8EqTqW49HbCUFx6y9MejeJSLl9V0VlxqYq03HYoLuXyVRmd4pLiUuV8Y1skQAIk4BcCFJd+yQT74QUBt/eBKC69oJ34GHtmTEDZDzMsHcnIykaD829E3nFn1amDwYpylEwcjorNvznEyUBG/UJkN9kPyMgMPR7YuRVVu3ZYlofVT8xpeQgKrxb7bebVqU88WS2BVBGXMqglWlw+UHAxRl/3T2tFZC0DFcu5njW5H95Z+ip6mffFrNyJL+48DL3eaxfa57L/jLPQfNix+NeKV3FxfVPQsLhceOWzmNRNXw+2EQ7tciaONh8nAzhjphQBisuUSmd8g3F7wSqiU1zGxzjaWRSX3vK0R6O4lMtXVXSKS1Wk5bZDcSmXr8roFJcUlyrnG9siARIgAb8QoLj0SybYDy8IuL0PRHHpBe3ExgiW7UbxxOGo/GODpSNZjZqj8KrByCpsWucORlv2NZbAQnDWtrxsLPF4rDoCFJfRWSdWXG7DlO4t0PvHwfhs7TPokuVmTszGI806Y1jvfyM4plPkCZXL8XrnY/DA+iNwwM4tWPLkT5HVnDXscemmBzyGBHQCFJecC3B7wSpQUVx6O2EoLr3laY9GcSmXr6roXCpWFWm57VBcyuWrMjrFJcWlyvnGtkiABEjALwTiE5c5yM7ORk5ONvLz64V+ZmVlIzs7C5mZWcjKEj/F+0omMjIyLN/6uMXf+UUCXhNwex+I4tJr8urjlS+djd3T30SwstzSeH67c9Dggj6edah86feh5V+xryzmmGKvzcILb0bOYe1iPpcnJJ4AxWX0HCRWXAKY0hvN+s9A/tC52HDHYS4my3Q8UHBlzVWaS0fgrDNHYNZRj2LJt/fgaLsQpbh0wZmHuCFAcemGUoof4/aCVWCguPR2MlBcesvTHo3iUi5fVdFZcamKtNx2KC7l8lUZneKS4lLlfGNbJEACJOAXAu7FpSYmhbDMzs4JyUrxs169/NDfKC79ktH07ofb+0AUl8k/T3Z98DLKV8y3DiQnH4Xdb0Pu4Sd6OsCK9b9g96evI7Bzm7u4GRnIOfhoNOx6MzI9qPx01yiP8poAxaWPxSXW4PVzDsODiw/GkcM/x1d92yK/xglQjo+vy8f1088NLQf7YFvbwX/Mweu39sTgb/chiCJ0nLgI73dpaD2I4tLrp1jaxqO4TNvUGwN3e8EqzqC49HbCUFx6y9MeTZW43LdvH74bOUnuYNI4emaTfHS8o5cSAmMvfQc/f/CLkrbSrRGV4nLR6O+w9PMV6YZY2XhPvuYEHNYnPT4NLa6Rli1bio0bN4b4atUwasSluFEYDPLaS9nEZkMkQAIkUAuB2sSlVj2pVVHWLi6FwBTvJ6y45MRLDAG394EoLhOTH69aDWzfiOJJo1C1Z6clZHbLNii6eggycnK9asp8kxH7lnyH0nnTUbn9d6AqENlGTj5y9j8UBaf1QHbro7zvAyMqJUBxGR13wisuRdeK52DUlWdixA+FqMxrhy5XdUaXjsfjoO0L8dniDdjw3WfIf3INJnQJj2PF8+h86hNYmNkKx904AAM6tkY9bMaSf76NFz9fgu37nY+X3xuKYL+jMHhxIxzU9X7cdmoZVrW+Dc/2OAiguFT6/EvlxiguUzm7Lsfm9oJVhKO4dAnV5WEUly5BxXmYKnEZrKzC5m5T4+wlT6uNQP2ubVB0X4faDvPkcYpLTzA6BlEpLue8/QPeuZHPSVnZvGvGTTjyPDfLzMjqgbq4iRaXVVVBNGjQICRM+UUCJEACJJBYAlVVVVi8eDG2bNkc6oh4bdaXeBU/3YnLnLDYpLhMbDbZutv7QBSXnCt1IhAMIrBjE4IVFdVhMvLrI6uoeZ3C8mR/EaC4jJ4PIS6HLjoOt9/RCfvXIW0Z2IyZY8ZibvvBGHpBszgileP3D0bggZfexdeL/sDecIRgdhGaHtIOA15/H3cfYwr7xxy8/deBGPHREmwp1/4tWv/wjrjq7ifx0JXHonE2gMot+HzgZbh5wnLsRT4OGz0bc/pQXMaRHJ4ShQDFJacG97hM4ByguJQLn+JSLl9V0SkuVZGW2w7FpVy+KqNTXKqruAwEqtCwYUOKS5UTnG2RAAmQQBQClZWVmDdvLnbv3l39uuwkLkW1pVZ1aexvqS0VWy+8VKy2jCwrLjnVEkmA4jKR9Nk2CaQWAYrLmsXl0zNLPEt4/nmD4hSXnnWBgUhAGQGKS2Wo/duQ2wtWMQJWXHqbR4pLb3nao1FcyuWrKjrFpSrSctuhuJTLV2V0iktV4rIKgUAA+Xl5yM3LU5litkUCJEACJOBAoLS0FLNmfRteNlwsHa5/i2pL8d6gVV1q0lLsa6l/awJTF5eatNSOE+fo30Y8La7+xap7TkcZBNzeB2LFpQz6jEkCqUWA4jK18snRkIBfCFBc+iUTCeyH2wtWikvvk0Rx6T1Tc0SKS7l8VUWnuFRFWm47FJdy+aqMTnGpVlyK67TCwkJWXaqc5GyLBEiABGwERLXlzz//hG3btkWIS0M+Chkp5KUQlmZ5mYOcnGzk52sVlxSXnF5+IOD2PhDFpR+yxT6QgL8JUFz6Oz/sHQkkKwGKy2TNnIf9dnvBSnHpIfRwqB8m/4Q3ek/2PjAjhghQXKbGRKC4TI08UlymRh7FKCgu5YpLcV0m9lET36LiUnyLm+KUl6nzHOJISIAEkouAkJarV6/C2rVrqz9EoldHRl8qVhOUQlhqslIsFZsflprWiktReWmvtmTFZXLNkWTsrdv7QBSXyZhd9pkE1BKguFTLm62RQLoQoLhMl0zXME63F6wUl95PFlZces/UHJHiUi5fVdEpLlWRltsOxaVcviqjU1zKEZfiJrWQleK6THwLYSluFoqflZWB0N8aNmyAvLx8y/7k5tybr+lUzgm2RQIkQAKpSEC8ppaVlWHFil+wffv2CGlplpd61aW2BGxtFZf6MrHGcrEiloghvvS4OlMuFZuKsyvxY3J7H4jiMvG5Yg9IwO8EKC79niH2jwSSkwDFZXLmzdNeu71gjV9cfo/X+3+MRo8+hStaWbv+05hbMG5JduiPFS2645HHL8YBno7O38EoLuXmh+JSLl9V0SkuVZGW2w7FpVy+KqNTXHorLs03pM3i0lxxKap9AoFKVFSIn4HQvmjBYFVIaOqC06jSFPJTfCP8U4hQfYZo/0PBqfIZw7ZIgASSkYB4ndyzZw/Ky8sd95s072+ZmalJR33fSkNe6hWX+h6XzhWX5qpNu7QU7Cguk3EG+b/Pbu8DUVz6P5fsIQkkmgDFZaIzwPZJIDUJUFymZl5jGpXbC1YRtKCgIKZ/OBlisjnOfmSYRVz+7/0HMWTRmdWyUhz7QlZ/jO/XIab+J/PBFJdys0dxKZevqugUl6pIy22H4lIuX5XRKS7liUshHKuqtIpLs7jUqi4rw98VoZ9CYup/E1JTX1ZWE5naUrN69ab+k9JS5TOFbZEACaQSAfvSrealXa3VlloVpVZ1aV0uVt/j0iw4jf0xM5CRkRlRbUlxmUqzyF9jcXsfiOLSX3ljb0jAjwQoLv2YFfaJBJKfAMVl8uewziNwe8Eaq7jUxeRjjzfHJ/0/slVcOlRhbpyKocMW4GiHysw6D9KnAbjHpdzEUFzK5asqOsWlKtJy26G4lMtXZXSKS3XiUpOXQlCKykpDVOrCUqvA1P5eV3HJKkyVzyK2RQIk4FcCNVU36o/Z96N0EpdCWgp5aexxmY38fL3iUhObhrTU3lcoLv06K1KzX27vA1Fcpmb+OSoS8JIAxaWXNBmLBEhAJ0BxyblgWS7M/sl8Y9mxQIhUrBWXGl5nSfnEU7+j8ysDcEZ1Dn7HZ488hsU9x+H+9umRGFZcys0zxaVcvqqiU1yqIi23HYpLuXxVRqe4rLu41JcFtC8JqFdainzqFZfihmE0cWlUYWpiU6+2DAS05WLtVZcirv1Gpcq5w7ZIgARIIJkI2CWmk7jUXs/FMrHivUFfLta+x6VWeWkWl5mZkftbmoWozonLxCbTjEmuvlJcJle+2FsS8DMBiks/Z4d9I4HkJUBxmby586znbi9YRYOeicu5f0O/aW1te1qmn7hkxaVn09gxEMWlXL6qolNcqiIttx2KS7l8VUanuJQrLvUPkZk/PKZVU5orLs1Lx2pVl0bFpRCW2nKxugjVYoa0ZcT+lsb+lypnEdsiARIgAX8TyMiw9s8QiKIyUtt30rw3pSYizftcGkvFakvGZlWLS32pWHPFpb2Kk+LS3/MjFXrn9j4QKy5TIdscAwnIJUBxKZcvo5NAuhKguEzXzJvG7faCVZW4nHHSMIzqsV9Mmdm0cQNy83LRtFkLy3mle/Zg29bNOPiQwyLirfl1FVodcCDy8vItj23dsil0c2+/lq0sf9+3rxy/b1iPNoe2jYi1bs2vaNq8BQoKGlge+9/2bdi7dy/2P+Agy9/FzcS1v63GlinzsGv1Ostje8v3Iis7CzlZOZa/V4ibkpWVyLf1VxxUtrcM9fLFOKz/wt67by+yMrOQk22NVVkVQEXFPtTLqxcxFhErPy8v9Mlh81fFvn0IZgC5ObmWv4uKjr3l5aiX7xCrvAw5ObnIzsyysqysQLCqCnm5ebb2gyjbu9cxluCSE15yydKvGrhkt2mBc4bcFLEvq8hjfr16aNK0maX9Pbt3Yfsf29C6zaEO82UlDjjwYOTkWse/ZfPvyAxkoPKm/8Y0Z3mwewJZ5+yHqj6HouX+B1hOEpVG69f+hkMOOzwimPh7o8ZN0LCwyPLYzh3/g8jzAQcdHHHOb6tX4vOBs/HzB7+47xyPdE1AiMs751+N1gcfgqzsbMt5m3/fgOycXDRrbn0NLysthXhNjvYaLuaE2C/K/CVe83+ctBQf/uUr133jgbER6DP1Mux/cvOI9zbxfrDm19WOz8kN69aEno9FjRpbGisp3oni4p04qHUbx+ekyL24sWv+2rRxPXKX8hBRAAAgAElEQVTz8tG0WXPL30v37Ma2rVuizhfxXpybZ3/fqXns4hpp2bKl2LhxY+hA7cayfHEp2jIqLsVysbq4NISlITKNaktdXurSU9sv09jrUsQ1S8zYMs+jSYAESCAdCWiiUn8PMN4Lor8fGHtcZoUqLfX9LvPz80L/Lx7XqzPtFfj2SnxWXKbjnFMzZrf3gSgu1eSDrZBAMhOguEzm7LHvJOBfAhSX/s2Nsp65vWAVHfJrxaUQh0JA7tdqfwu3kpJibNm0EYcfeXQEz1+WLcZBrQ9B/YICy2MbN6wTd/UixIa4gb5u7a848k/HRsRa+cuykOgsLGpkeUxIrb1lZRE3USsqKrB65XK0KduKHW89rCzX6dZQWbe70brLlci2iVshjevVq48WNjldvHNHSHS3PeJPjvNFCE1xnvlrw/q1yAwAGbfNSze8ysabcXZzVFzXGgcdfIilzfLyvVizeiWOPPq4iL6I51eTps3RuElTy2NCauzeVRIhVsQ/yFcsX4qZQxZi8YcrlI0tnRoS4rLvfy/FIYcdgTybPFq39rfQhyLscnrXrhJs3rgBhx8V+Rq+YtmS0Ot0QQPrB0Z+37geiyYvwyf3fZNOeJWO9frJl6BlhyYR722VFRVYtXJ56H3SfqP111UrQtLSLhvFB3x27tiBQ9seETGG5Ut/xmGHHxn6AIz5a+2aX0NVK/u1tL3nF+/Els2bcPiRzq/h4jWkfn3re35t4FSLS9EfTTRq4tK56tIuL6OJS01ampeL1eKHSi8jKi9rY8HHSYAESCAdCZjfz+xLxerLxIr9KY1lYrUlYDVZqf/Uqi/F9Y9TtaW+v6XgS3GZjrMsMWN2ex+I4jIx+WGrJJBMBCgukylb7CsJJA8BisvkyZW0nrq9YBUd8ExcbpwK7nEJ7F3wJcWltJkNNL39OeQee7rEFrTQwcoqbO42VXo76doAl4pNjcxzqdjUyKMYBZeKlVNxKW5WO+81LsSkXnVprbzUqi7F37RvcXNR3+dSl572mPqSseYZab4WTJ2ZypGQAAmQQHwEIqscrVWX5mVdzcu9apWUurgU1ZZmcZmF3FxdXIr3Ea3q0rzkrFmM6j1nxWV8OeRZtRNwex+I4rJ2ljyCBNKdAMVlus8Ajp8E5BCguJTDNamiur1g9VRc4nu83v9jNHr0KVyhr8jqKDOTCmXMnaW4jBlZTCdQXMaEy7cHU1z6NjUxdYziMiZcvj6Y4tIbcakvgWuurjGuyYIQy7xq1ZJCWmqVk8Y+lrqsNO9tqQlOfX9LTVxal4oV0lJrQ6+6jDbVtMf5RQIkQALpQcC2oWV40MY+l7q4NPa3dFo6PHKfS01c6lWWubm54cpMISzFe4n2fqJv0cFqy/SYbX4Zpdv7QBSXfskY+0EC/iVAcenf3LBnJJDMBCgukzl7HvXd7QWraM6ziksAP425Ba9s64lHHr8YYuc68fs7Bz0d8/6WHmFISBiKS7nYKS7l8lUVneJSFWm57VBcyuWrMjrFpXfi0r7soF4dKfIp/l9f5tWoorRWX4qbiaLiUq+01AWnUW2p7W8pBKaQlfb4KucN2yIBEiCBZCRgVDwa0hIQS8OK3/V9LnUJmYmsLPGtVV6KiktzBWZOTk71krL2SktKy2ScHcndZ7f3gSgukzvP7D0JqCBAcamCMtsggfQjQHGZfjmPGLHbC1avxaWIJ2TluCXZoT6VHn8rxvfrkFYZobiUm26KS7l8VUWnuFRFWm47FJdy+aqMTnEpX1xqy8ZqFZO6vNTkpL7vpSEwrdJSSEz9GH2PS7Ow1P5fE6Oh/6qcOmyLBEiABJKMgLFErJCVWgWmLix1eWl9TzBXXRrSUlsaNicnO/RTl5astkyy6ZBi3XV7H4jiMsUSz+GQgAQCFJcSoDIkCZAAKC45CapvYGk3sYybW/on/fWlycTj8VVcEnI0AhSXcucGxaVcvqqiU1yqIi23HYpLuXxVRqe4lCsu9Vyar8kMGWkVl/o1mva4ITZ16Sl+Rq+4tM8aSkyVzyO2RQIk4FcC1mVj9eVirftP2isujcpLUXGp71+pVV5qVZhaBaYQl1p1pnmfTO5t6de5kNr9orhM7fxydCSgkgDFpUrabIsE0ocAxWX65DrqSN1esFJcej9ZKC69Z2qOSHEpl6+q6BSXqkjLbYfiUi5fldEpLuWJS5FH+3WZUXGpS0hDXmriUv/d+lMTn9o52rfxATVtvhiiMlyEqXIasS0SIAES8C0BY29L0UVNZFqrLcXvxlKxRgWlsWSsISwjRaZ5mVgtthbL/GX/3bew2LGkJeD2PhArLpM2xew4CSgjQHGpDDUbIoG0IkBxmVbpdh6s2wtWcTYrLr2dMBSX3vK0R6O4lMtXVXSKS1Wk5bZDcSmXr8roFJfeikt7pY24LtOWirWugmHe8zKyAlOTltblZc3SUhOXxj6X5hnDSkuVzx+2RQIkkCwEDJFoSEvRd2OvS7O81CopI/e81CssNZGpLRPLastkmQOp3U+394EoLlN7HnB0JOAFAYrL6BR3ThuGp2eWeIE5FCP/vEEYekEzz+IxEAn4mQDFpZ+zo6hvbi9YRXcoLr1NCsWltzzt0Sgu5fJVFZ3iUhVpue1QXMrlqzI6xaX34tKpssbYi9IQmHr1pSExjX0wjce0vxnLxAqBqVdy6pJSF5kqZw7bIgESIIHkI6BLS6Pnung0KiW1pWHNQlKvvDREpnidt4tLEdNebclKS3/OkVTMi9v7QBSXiufk3L/hrre24+xHhuGKVorbBvDTmFvwQlZ/jO/XwV3jCe6vu07GdpRg8Mq2nnjk8YtxQGynpu3RFJfRUy/E5dBFx+H2Ozph/zrMkAxsxswxYzG3/WCKyzpw5KnJRYDiMrnyJaW3bi9YReMUl96mgOLSW572aBSXcvmqik5xqYq03HbyG+di9P8eldtIOPqct3/AOzdOVdJWOjZCcSlfXJorLsUcc9qDXP+bufpS/xtgyEpNaIaimASmPnO5XGw6Poc5ZhIggegEnJaJFUe7qbrUJaS+h6V5L0v73pZaTC4RmwpzMVmlptv7QMkuLoWEGrck2zLVSo+/1b2YUz1JEywC00tc/o7PHnkMM04ahlE99qvOtExxGTNf1fMvzvYoLqODE+LyiSWnYNADXVC3zyJswVcjRmHmnyku45ymPC0JCVBcJmHSvO6y2wtW0S7Fpbf0KS695WmPRnEpl6+q6BSXqkjLbYfiUi5fldEpLtWIS7OwNP+/XWIGAgHHZWXNx+nnm39qc8a6TCz3ulT5TGJbJEACfiNg22ayen9LvZ/2pb2dln01/80sLt3saynaSVYJ5rdcqu5PMubN7X2gpBWXG6di6LDpWNvuNquk3DgVQz5qjafdVhSqnkwJbi9VxZozVmdxKTMFqcqX4jL6rKG4lPmMYuxUJ0BxmeoZdjE+txesIhTFpQugMRzy3biJyN+6JIYzeGgsBAKHnIyTrukRyylxHRusrMLmbqzuiguei5NUissJl7/ookc8JF4C1713d7ynxnQeKy5jwhXzwRSXcsSlXmVpv3FtVFEalZeiilJ86T/1vS3NVZXGeeZKS2OJWPP1X8yTgCeQAAmQQJoQMAsp87KxRgWmeYnY0Ct49V6X4jchL/XXdfP/O4muZJRfqT4N4slJPOckgqPb+0BJKS7D0rKg72u4v30i6CZvm6kq1pwzQnHp1UyluIxOMuHi8tfncVaHoZg17CcE7zjQuaOf3ohm13+MMyZux4ddAGx5C1ceeQ/+1f0NlE24DPkRZ83GI80646n8u/DNhmdwZsTj0/FAwZUYff5Y/P7+NaFK029vz8Cl7zVxbH/70EXR++bVJGWcpCRAcZmUafO2024vWEWrFJfesv/3R7/i5nu/9jYoo1UT+OdrnXFep4OkE6G4lItYpbjc8dog7P35G7kDStPoGfkN0HLUDCWjp7iUi5niUp64FJkT12X2m55meWnISmPvS/1azrwHph7L/FMXm/oMEcKTXyRAAiRAAtEIZFgesIpL7TFzFaZ56Vd7NaZ+rNPysOY4zIV/CNQmIGt6vLZz/TBKt/eBklFcxiTfwpJzW3XJdfOI/SXty83mdx0asbSovhxtEMfh6lcG4AxTkms73zIf5v4NA97KMWKEf7/2lQ5Y0v8NLAr307zcbbSlTf/3/oMYsuhM016N3+P1/m9WxxDttrllrEXumtm5ihtHf6vHG1oWd3n1r/W79kWnea9h8gG3R1/KN5SvBTj60adwxFRjGWAn7mL8j32xszp+RYvuBgtb2+Ignanj/LHNE6c5ENob9MRvLWOq5hsxzwBzf2KaI354AbH1IRnFZWUlkG1dRVoK2aQUl1iD8ae1xZ2rbsWUza/i4iwbmoWP4djOL2FTRkvc8uVSjGzn/PiSJw1ZKsTlxe91xW1vDEBH2zI/Bcecj3Pb5krhz6DJTYDiMrnz50nv3V6wisYoLj1BXh2E4tJbnvZoFJdy+aqKTnGpirTcdigu5fJVGZ3iUq64dMqlfdlXcYx2/aZVUOrC0vi7uRrTvI+ldo75S78O5DKxKp9FbIsESMCvBNwuFyv677R0rP53TVCGfouQm/axJ4Pk8mu+ZPWrtpxYK3GtgjtZ8uv2PlDyiUtNzhW7rLZcNGYwVl42HFeEN58TsuvRLw6qFocR8m/jVLy44AzcHdoTUavYez+rR7UQi+18hxnsIAKF3LOIubB0q5Zijvti2qoJ7eeIph3+ZpF2LuPaRWut/a2hbSGAa9yDNCwugy22oUEPo6JW9Pu1JSeYpPH3GPvYNnR/ogcOCGHWeFilaPQ9LkMSUl9OOIKTNsd+ufDJaoGti0e7ULb2CXCSojXPMVmvct7GTTpxuWkaRrywAC1uHISb/pRXI4yKJRMw/J3NOP7+gbikeezcklNcAlteOAbHPLkTl0zbiPEnW8ctHjtybBUO3LIF+S+uxPxrm1oOEI8f/WTQIjWFuOwytR8mb3sV8tfFiz1PPMOfBCgu/ZkXpb1ye8EqOkVx6W1qKC695WmPRnEpl6+q6BSXqkjLbYfiUi5fldEpLuWLS/OysfbrNJFr+/KxQkZWVWkVmM6P66JTmylcJlblM4ZtkQAJJDuBaBLLLi7FOJ2EpfH3SMFVmyBLdnbJ3n9DZBu5s+fMjcT0Y57d3gdKOnFpqsjTZWRs89AsPmtZSrRWsRcIybIZJw2zVGjW2J8o4tJaGWmXcJEiDRYOTtJO64VdmlnFWm1xNfnpJC5r7m80rlp739v3JTUDC1cu7jJJQ+1hh77aQdv7GpaZ9vxYGURhZ4sVKU4BLQfTYV6yOFJcql+uNrbng7ujk05cAtj66QiM+nofjq5BXgppOeKdnxA89148ckH40w3ukFQflaziEuGqyiX3fYvgw8eYRr0F73RuiRtaPoiH576Ep05+x7ac7BZM6d4SvX8cbFlGluIyxonDw0MEKC45ESw3r8yf6Bf/Lz7BL74DgUCIFMWltxOG4tJbnvZoFJdy+aqKTnGpirTcdigu5fJVGZ3iUo24FDnVl4U159f8N6clZHWJKc4xP67HMC8PyypLlc8ctkUCJJDMBGqXl2J01uVjQ38xlXDWJLySmU2q9V1Gru1zwQ/MKC5NWXBYxlMXb/pyo/YlVcXZ0ZZSNcupms53nAdRll51Wn72lW09qys97X0R7T6w5UqtarCmPT9t8tUu1mqMKwYQT3+j9ie6YK1mVcNYolUzmpeLtS4p66LiMlp7NkHuvDyxc2WmpZozLI9FH53mmB9eK9z0IRnFpRhXTfLSC2kp2khacQltH8thR4/Cqm/64zB9IoT3v/xtzGq8sagZTn6zn3U52T2TcP3+/TDhuqkIjulUPX0oLt08k3iMnQDFJecExWUC5wDFpVz4FJdy+aqKrlRc/n0Q9i7hHpcycktxKYNqYmJSXKoRl+bqST3Txk1GrcJSfFmXkdWWjrUKS30vTPN8sS8Xm5i5xFZJgARIIBkJeFGF58cKvGTMhdd9rl1aWisv7csBi/44VeLq/fRT3lNbXFqr3KLPE01cfbx9P9O+lpFLzZr3SjTvbWjfl9DcjnnJ0GjnO/YrHhEoAlkEpDauxT3HaftX1lSFWpuAqyluuF2nPTlrFK1R++NWXGp7XNorai3yMCwcf9/vYsu+lpa+uqm4dJDaRt6M/VDrIi5FvJjmiNcvfB7ES1ZxKYbuJC+9kpYifvKKS2DufRno/HZPjFz2Pvrpy+ROuQRN+m/DoPnfYfCyG9Hs+hnW5WS/uwcH9ngHbV7fglk9jU1EKS49eKKlYQiKyzRMun3Ibi9YxXmsuPR2wlBcesvTHo3iUi5fVdGVisvXBmHvzxSXMnJLcSmDamJiUlzKF5dO12rmPS3F42axad7jUq/IdBKf5mrMyNljlZmJmV1slQRIgAT8TMD9XoY1CSo/ySs/05bdN5n7mYq+a8sG+3d5YLf3gZJuqVjHvQyjzKaIpUPFcTXskRne61CXks6yqoaZazvf8ch4xaVZwrX8h3X51jpUXOp7Q4aWU7XHFQOIp79SxKW1etIxN/EsFety6eG6isvqueBmjsh+cYwjfjKLSzFcs7y8rmpKnZeHNSP0i7hcllnzNYzo8xkTt+PDLqbefyrE5MeWvwsB2XHW05i/5CG016srB/23ejnZlU80R/uXzrTKTgDivEvfaxIxu3Zn9OK+l3E859LlFIrLdMl0DeN0e8EqQlBcejthKC695WmPRnEpl6+q6ErFJSsupaWV4lIaWuWBKS7liktxXWa/0WlfElbfA9O+FKwhMI3KS/MEcVo6VvkEYoMkQAIkkMQEHDyUZTQ1S8nabxomMZqk7rr9/VGvpBSDsldQ6kLS/Henv+nn+lVeur0PlHzi0l59WMPUdBKXYXEUbdlOy56QjuKz5qeCfU/JiKPjEYHhIHrsni0+xJTMftoysaGv6Pso1rzHpXZ29Lhxisuo+1HWYY9Lm5x1EomR+1C6WCq2Bnbm3HkmLh32HU2GF9dkF5eCsZCXo78uRjYqUa8Oe1ra8+UXcbnwymcxqZteNmntZc6Cv+HaV36MFJe6mBzwFYJPnQjoy8fe/k34d20/y14lr4SXk12D8ae1Rd+cl6zLy4bF5cXvdcVtbwxAR9N+JUEcjA6XHIf4dhBNhmcH+1gXAhSXdaGXIue6vWAVw6W49DbpFJfe8rRHo7iUy1dVdKXikhWX0tJKcSkNrfLAFJfyxKV+TWa+yWm+mSr+npmZGcq5+fpN+SRggyRAAiRAAiSQYgTE+2pZWRn27dsHq7gUA9WqJ41v7W+ZmeJv2vuy/v4cTWzacSW68tbtfaCkFJempTfNS7uGcrBxKoZ81BpPO+79qImzRRkZ4f0Gf8e0V+ah3R2X4IDQyfalTLXf38/qYSxHCmDRmMFYedlwXNGqtvMdnkR1EJf6krBVLYBj+9mWUnUSsrb9LUVvHAVcuOowWtyYl4qtzk+OaYlefdneTJiX2Y0gVL10a4uIc815ELL10S8OQvWSteHxW/e4dB5vBAMnduZ5FI2bg6CNFNdxzBEfvvamgrgUWLfMfB3vZ16Efh2902h+EZezhv2E4B0HOs8eh8pK7cCwmPwtXGG58DEc2/klHDbpf9WVmVteOAaHP3mEVmFZ9RauPPIe/OsBowJTb5BLxfrwiZsEXaK4TIIkye6i2wtW0Q+KS2+zQXHpLU97NIpLuXxVRae4VEVabjsUl3L5qoxOcSlHXJpzqN/M1KWlWViqzDXbIgESIAESIIF0IiDed4W43LVrV2jY0aoqrRJT+1CR/W/mpWL9uGys2/tAySouQwmMsj+huZrSvLcg0BznPnIx/jd0PIr7vob72xsyTX8eREq1mo5xc77tGVYXcRkWq3aRWt2CjYdd4onjnCsHnQVtKG4d+mtnf84jA9DglUcw+YDbTdWiNj5hiXrsoz1CeRKSWXzVlpeKFt0x7KJVePzNHENm2uZIjUsAh+Wl0Rtjf8vo3DQR/suFT2JUj/3CpxpyXPTp0cfb4+fQPqvaByCcx+L/V+FUEZcySCe3uARK/n4W2vw1ENrT8vL/a47jXr4CUza/iouzwrTCMrPR+K2YlXULmt1k2/MyfBjFpYzZlfoxKS5TP8e1jtDtBasIRHFZK86YDqC4jAlXzAdTXMaMzJcnFFzYBoX36svcyO3iDlZcSgNMcSkNrfLAFJdqxKW50jIrS/+XofJ0s0ESIAESIAESSCsCeuXlrl0l4UpLY79KTUAaklIXlmZx6SQxBUAneZnIqku394GSWlym1cxNhcFGX9K2enQu95xMBRrJNAaKy+jZSnZxiV+fx1kdhiLw4he4Zcwp6HvYZJRNuAz51UOejUeadcaw3v/GnILzcOo/BuOztc+gi+2frxSXyfSM9k9fKS79k4uE9cTtBSvFpfcporj0nqk5IsWlXL6qorPiUhVpue1QXMrlqzI6xaV8cSnyaV42Vl9+TmWe2RYJkAAJkAAJpCsBsWf01q1bEQgEQsvGGtWU2jWALi/F+7P2rf2tJoHpJC8pLtN1hnHcjgRs+1RGP2YBjn7UthQukSaUAMVlCotL/IjRbU/DA6degus+mo5lr6zG/GubWgYspOT5s67C5Q0/wbvtP0BwTKcIIBSXCX2KJm3jFJdJmzrvOk5x6R3LWCNRXMZKLLbjVYnLitIKbPvLV7F1rtajg7UekS4HBJvVwwHPnK1kuGtG3oOMcm1pKH55T+DgR8Z7H9Qh4nfPfYTZk1d72pZp/3hP4yZjsAvuPhbHXts5Gbsec5/FNdKyZUuxcePG0Ll6pYW4QanfrBTVkOI7Ozvb9J2DnBzxew7y8/PDf89CZqZ2rH6ufRk50YZoU/xdr7gUcflFAiRAAiRAAiSglsDOnTtRXLzTtgRspKg05KX+mFaRGW35WP16Qh9NouSl2/tArLhUO+/SpTWxTOybrUfg/vb6iLUlVL9vd1v0ZWLFoay49OUUobiMnpakr7gUS0gPykCnN5qgCkeGlowd3MY23im90az/jNAfj3p9C2b1jPz3qxCXF7/XFbe9MQAdbTdXAkVH4oJzDjdVcfpymrNTCSBAcZkA6H5r0u0Fq+g3l4r1NnsUl97ytEdTJS4r9wVwT95jcgeTxtFP63sirh13mRICfW6dgY//s15JW+nWSOMG2Vj54/VKhl02Zxp2ThiqpK10bKTpnS8j9yg1yzcnmq8KcanfwDTva6mPW7SfnZUNaNv38IsESIAESIAESEARgbKyMvz++0ZLtaUuJO2yMitLl5bWDyfZl5K1v+frQ0mEvHR7H4jiUtGES7dmIvaMBPK7DjXtBRkFCMWlL2cKxWX0tKSCuMQ39+LAy97Gxv0GYv6Sh1D9eQN92Hsm4fr9++HDnHMxctn76Nc8kocQl5e+18QR1Pajh2HVN/1xmC9nNzuVSAIUl4mk75O23V6wiu5SXHqbNIpLb3nao1FcyuWrKjrFpSrSctuhuJTLV2V0iktvl4o138S0X5OJx1hxqXJ2sy0SIAESIAES0Ajs3VuGNWvWhpeB1ZeCNZaE1WSlJir11RTMfzPLTWOpWXG+9mkks6ykuOSsIwESSGYCFJfRsyfE5dBFx+H2Ozph/zokOQObMXPMWMxtPxhDL2hWh0g8lQSShwDFZfLkSlpPKS6loa01MMVlrYjqdADFZZ3w+eZkikvfpKJOHaG4rBM+X51McSlXXBpLxVZBrKKTk5PjPv/lJdhWUo7cguYoql/LaeFjg3mFaFGY574NpUeWY9e2EuwF3I1Jad/YmCOB0hJs2+NyDjoG0HOeh4bNCxO6ZNS+km0oLgdyC5ujyK9PEU5DEiABaQRKS0vx66+/hpd9NcSlISTF8u+6tNSWgrfKTE1sGlWaWgzxZV4qXv9d2kCiBHZ7H4gVl6ozw/ZIIPkIUFxGz5kQl0/PLPEsqfnnDaK49IwmA/mdAMWl3zOkoH9uL1hFV1hx6W1CKC695WmPRnEpl6+q6BSXqkjLbYfiUi5fldEpLuWLS5FPfY/L3Nxc9+mdcSeO6P8ZVp80FBv/cQ1a1nDm6udOwYWvbsfKS99AcGRH920oO3IrPrzpVDwwS7vJ2+ihbzH35lbKWmdD8RHY9loXnDHqtzrk60sMPqQvJmVfjr+vHI2u8XXDk7Nm39cEN3zUBKePW4W3zvEkJIOQAAkkEQEhLlesWGGruDT2sTRLy+xsYx/rSIFpyEunykuBhBWXSTQx2FUSIIEIAhSXnBQkQAIyCFBcyqCaZDEpLhOXMIpLuewpLuXyVRWd4lIVabntUFzK5asyOsWld+JSv1kZub9lEFVVwZC8zMuLodQrLC6BQnSf8AOeOyXKzCj9EoNP74upe7L8Ky5Xv4DuF7yIX3L2wyldz0X7S+/DvR2bypvqYXb+Fbnyhu5l5LqLy1l4tuPD+DCrG4b+50Ek0hemhrj0jwj2cp4xFgmoILBnzx4sX74sXB1pfe8XlZS6uNREpfjODv/Uf9eXkc0MVVpqlZr+qbp0ex+IFZcqZhvbIIHkJhCfuMwJbYmRk5ON7Gzt//Pz82H+IIhe4e6nD30kd6bYexJILgIUl8mVLym9dXvBKhpnxaW3KaC49JanPRrFpVy+qqJTXKoiLbcdiku5fFVGp7j0Rlw6/QNcr7IU+ayqqgqlNU9UXIb3w6o1z9XiElh5wfPY8XJ3NHI4qWRCd3R4YnnoEd+KuvBYNh39MH7+8Ca0qXXwdTyA4rKOALXT6y4uPemGJ0EoLj3ByCAkkLQEdu/ejaVLl1Qv62reszJSXIob7zXJy9qrLgUolZWXbu8DUVwm7RRmx0lAGQH34lJ7rRSSUshKs7QU/5+XR3GpLGlsiASSgADFZRIkSXYX3V6win5QXHqbDYpLb3nao1FcyuWrKjrFpSrSctuhuJTLV2V0ikvvxaV+s1IXl+afouLS9Y1Mk7gMojWu++grPM/NnQgAACAASURBVHaUbXYEFmNM5254YYO2BC3FZZgPxaUnLyMUl55g9DAIKy49hMlQaUZAiMuff/7JUVyKCktNXmrfurTUbsbbBaa216UQn/p+l+Y9Ls3v8a7f7z3IhZv7QEJaBgJVaNiwoftrEQ/6xhAkQALJRaA2cWl+zaxdXIrqdeN1U3/tNH/oU6ej8jUzuTLC3pJAahCguEyNPNZpFG4uWAOBQKgNiss6oY44meLSW572aBSXcvmqik5xqYq03HYoLuXyVRmd4lKOuNRzGAxWIRjUKi7FNZpYMsn1P8pN4lLEW3Ptu9j3uG292E/64oh7ZlZPGbu4LJv3f3hsxHOYvmgP9oq9NrML0frUXrj3ifvQvbV5v01DiLzyZWf8eO8gTPqpFHuRh2Zn3orH/3YPzjeVe0YXWusx4aLT8PiK9rj7yw9xd2sAtnGIzpr3uHTfR22YoeOffg4fLN4T+j278YnoeO/DGNGrHYqyam8veuWdkxQyxjNg0r0IPHk3xi4preZ4z/DBuHi/MP7yVfhgyN14atoKFFcCgcK26HjHCDzfJ9wvPUvVUvVVrDt+Cm565kus25dRPY7hV7fTKmvL1+M/owZh9NS5WLkrI3R2g5Yn4rQ+d+Iv15yNI+rV/EpRueZTPP/Yc/jn3N9C/QHykHtCV9z34BO4uX0D28nlWD/hruq+iL6fe8MQ3Jz1NPq8sMqUL43H0BUtHJcvLpl4JTo8uhAru72Kshe6IB/RRVtE3vMK0fqkXrjp/r644thmyDf30C1bcU6gGN8/0xt3v7sqNG4xPy4ZPBSnft0RD0wrrGWPS9P4Jv2A59qbOrHpLVx75pPY8cw8TOvVxPTAAgxvdzleL21XPedjYx+e0+bnqSMLjeXUbDHJtS9LBXOgGIsnPYKnn5+B+Tv3hR4XeWx/xf0YdX8XHGzfXrdkAd55cBBenLk2xKneoV1xx9Md8dsVDzrvSRpLDlS+ibEtEnBJYNeuXVi06EeTbDTe/43lYTVJaRWXkfLSWq3pj+Vi3dwHorh0OVl4GAmkOQEncWn+sAbFZZpPEA6fBOIkQHEZJ7hUOs3NBSvFpZyMU1zK4apHpbiUy1dVdIpLVaTltkNxKZevyugUl/LEpX2pWCEv69WrF7O4/PXi6zHsyzcxrvRkPDhrMm7TRRk0yfLEiiPQ9fwsfPb5b9aKy00Tcct5D+PbikwE8wpxUPMg/tiwKyQwA9nH4C/TPsTdh+izzSRFsgGERJfxVdriKoyfMQwXhGWZZ+Iypj4Ce2cMQJd+07FF83iWr7UXPI8tYjndWkRpPOJy6Ip8wMalrEVPjJ8+Guc3BFD6JZ7pfDPe3JYT0a/ApW9gwciOxjK/ev8cODd+aAbm3NwGCCzAc2ddhr87xBMN7G51AybOeBRn22WU3nr5LDzb9RqM3ZAbkqwtWuZh3+ZtIUEVRAucOe5zvHmOIS914ShOrypsjpbYiq0lBmSzaNaXJo4U6Vsxpdef8fDCliap6SwuS6ZcjzOHfB+ai05fbYfOxbSrw3IwFrYAlj5+PHq+WxoKm9P4INQvXYficmMsp49bhbdq2Gxz9chTcOG47ch9YAYW32YsaqyPe/VJQ7HxH9egpd7xn0ag82WvYdEhd2HGF/egXazsXbOoWVyKHJ756MIQUzHultiC9Ts0gbnx+Ifxw5SbcGRmuNOBVZhw2dkYutTZfu9DT/x95Wh01ccYYw5UvoexLRJwS2DXrhIsXLjQcY9LJ3Epqi01ial/G5WX4ga+duNeq7r0w35tbu4D6eKyQYMGob7ziwRIgAScCIh7xosWLcL27X9U/7vFSVxqH/IQVeqR+1vm5ORArDSjvZay4pIzjQRIAKC45CwIfZpf/7IvUSZumIlviks5E4XiUg5XPSrFpVy+qqJTXKoiLbcdiku5fFVGp7iULy7F9ZhecRmPuBRVlMXHjwztY1k54BP8+pcjtSny3RCcdONk/HDSUMw99/9w9cjVkUvFlizA9IUtcc7ZB2gVbOWrML7XORixNN9UFSceMKRIs6texcRHtAqtyq3T8Nced2Dq9mxLlWRM4lKEr2mPS7d9LJ2Ge/98Jz4JZmG//u/h479olYyB1ZPw4OO/oMcrj6GjkIim9pyWzo1XXOadMxTvvngNjheup3QVVpa0xeFhe7X6uVNw4avbUXLYDXh70qOh6tSyeSNx3fVj8VNgP1w86Tujei/Moiq7LS575V0MPbcp8lGOP1ZsQ/YRB4YEpy4Sdxx9Kz75vwdxcrjaNbD6K7z86hz86bGHNGFa01dgK+Z8/juOOv/PWiVqoBgzB52D2/69CzvaDNAkW+j8xRjTsRte2JSLJgNnYObtbUL92fn9C7jjlr9jfkWmJfconYp7jxmIKU374N25j+Js/d53uCLx68Y34l/zH8WpodhO4lKrUHyjtAlOeepjjOu1f3hubsXKj17Cs7tvxt/7VBt1xMQ23LePs1virFc+xxtdGgCBcqybOhDXPjINWwIZtVRcAgiLyC9PH4lNb18eFpS6lK2PAE60fIBAfy4E+n+C1feFn5uu2cfGwpmnMQlKF36K75qeh87hauqqX17ElZe8gJ8DGTjx5eWYdIGw5QDCldp7W3TFsInP4QZxfOlijL+6a+i1wS4uY8qByjcwtkUCMRAoKSnBDz8ssCzvqlVOihvvmojUvs2y0rx/myYy9ePMVZfJIy61e0G5ubmhFSD4RQIkQAJOBMTrxH/+81Xo/rL19U28VorXTeM10/hwh7bPpfhd3+tSvM749TWTmScBElBPgOJSPXPftUhxmbiUUFzKZU9xKZevqugUl6pIy22H4lIuX5XRKS7likshLMWX/uGx+vXrx1xxGZJvj+8OSbv3s7rjhR9ewiX1ivF5v8Mx4MsDQ9VtDy3qgjNG2Souo02k/wzEEbd9YF1msoYlPfHvvjji/pkWKeqpuHTqp0MfdZkXUfHmdH4Ne1zGIy4tS99GtKeLv2YRy6fq1Xsrb5yK4F+P1850sf+mztdxeeC6vEBsGIvLzx6JBZmXGhV1pr89/8to9DQV4TjnuRxf33kAbv28kUUC6hWJFrnuOK80mTkl+yRbBbHTwGJkG543244ciNkf90NYI4YCR8+7vV1NJo4tvRjDf3oJvYWoXjMWl583Er8d0hpZa9ej3tC5+CZUEboV/76mHQbOa4Xu9qVl7WGd2If5uGMhAsa+x+XsIY1xw5SmFvms/81eVaqP0zI/qsW2y/ldl/nJc0lAIgEhLhcsmG/Z4zIjw34T3ioqrTfk9QpMYz9Mp30u/b3HpSYuxT2jwsJC99cjEvPC0CRAAv4iIP7Nsm7dOqxY8UtENbnxgQ39Ax/218ycsLTUJCbFpb9yy96QQKIJUFwmOgM+aJ/iMnFJoLiUy16VuKwoK8fg/YbLHUwaRz/hyj/huvG9lBDoc+sMfPyf9UraSrdGKC5TJ+MUl3UXl+ImpXm5OH12iP0tq6qCoRuEesVl3OJyZMfqyrOWQpq0G4fOPYzlKfd/rQZxWVqCbXvKkbljJRas3oWsrdPwzJMfY84xf8XPH94EbTHMGoSIg2jzXFy66KMunto+Nde2x6DD81GluKyu8muDU644FQcbWxAia/1/Mem7jaGlOpe8F2btQlxi7hCcdc1kbMnIQ4sze+LGS87GQY0PwtHHH4bWjaOtD+vAobwE20rKkbFvK5b+tAH7MB9vDngD/zWLy7CUs8oqLVbUPEeMwVi2+LqPvsJjR+l9cZpXuuwrQGXhMeh8Qy9ccUQzFBzWHsce3AxFeaZxxMnWsvdjOJx7cQks/OsR6P3PqmoxKzicPiqAPu8/h6xre+LhY57WlosNfInBR/XFhKKbTFWm4QbdsK8Wny5Y1PY8DTe7b4e2JPCeVQuwYmcGdk5/En+dttkqLu9rghs+amKtpI0WP9YcpM7bI0eSYgSEuJw/f57lRrx+E968VKy+RKxWMWT9Nu9/6bTPpV6ZZEbnel/rOvKu6T6QeEwIS331LfH/YswNGzakvKwjd55OAqlEQLxWlJQUY86cOdWvDfrrWvSlYrXXSeM106i6zMuzVlyK1x2/LK+dSnnjWEggWQhQXCZLpiT2k+JSItxaQlNcymWvSlwGA5XYfM+ZcgeTxtELTu2BwmuHKCFAcSkPM8WlPLaqI1NcyhOXuqz0SlwivBTnzJY34sFz/omXJ5dXL/+oCybL0qiBVfhwQB88MmOz416CVrmTIHEZQx9jEU81VTV6XnEZFn8/ZzpsvBl+QltYuxGXKMeG165Et1FLI3IXbHMJnprwLHpV73Xq9KpRjB+G9cbt764KSSz7l2Up0HjEZWAWhp94HV7ddwXGLhmNruu0isQPTnnSuv9jNCH+v2l4vPsd+Me28NKl4Q6K/TiP6/cm3vhLO21P0DjZ1lVcVs+fUKVs49BesvfuGxhaXrfByFNwwbiWuPvLD3H35iE46drJWHTtu9j3+CnhUcTAXpzhlkUoeg3P09WTcM9tj2PaOoeEA/GLy1hzoPpNjO2RgEsC4mb83LlzTTfNjff/yD0ujaUOdXkpbsrry8jalz6M9gEm0bVEikvRvn4toktLbZ/LACorNXkpKi91IeESJQ8jARJIMQL6hxu2bt2CxYsXR0hLs7y0fuCjtorLvPB+wNpS3Gb5qb8+JqpKPcVSyOGQQFIQoLhMijTJ7STFpVy+NUWnuJTLnuJSLl9V0SkuVZGW2w7FpVy+KqNTXHorLvXciX+Em8Wltr94EPXrF7i/iekguPRKMNFOadEN1XsMOolLfV+6iuYn4ua7+qJT+xNxROMgste8ieuvHouvfVBxGUsffVtxuXUibjn1YczM6oAbXuqL00z7zevzoarwcJxzxqHaXo6uxGX4zNKtWD73B/y48GssWbce33/+Pdbty7DtUenwihHew1Dso9l14J247OQTcVzLXGRiFoadfD/ez77MWCo2HnEJYOnjh6Pnu8GQPH9qyRmhPT4jq2FrWtq0HHt+WYDvly3Fgvm/4vcln+DTxXtCg6nejzFOtnUWl+H9VN898C/4+s36+GunEVh49zRtf9nwHpglQ2Zh4h89ceG47dZ9M2NhX506FyxCx0bjuRhjzu2GFzbkouEJt+IvN52N0zocFpK/2966Aj1f2xi/uIw1ByrfwNgWCcRAoLi4GPPmmcWltlpCLDfhNYmp34D31414830ggUX8bv7glL5kvbge0cRlJQKBSlRUVIb2vMzLywuxMK5dqqpjaLG0mMaX9v/Wtzzz4zEkh4eSAAkkjIBYHUZ8sGPbtm0oKyur7ocuFI0Kydg/7GGvuHRaXts8cFUf9EgYbDZMAmlOgOIyzSeAfoGqY9AvVs0Xrfon7cQxBQUx3Dwj21oJUFzWiqhOB1Bc1gmfb06muPRNKurUEYrLOuHz1ckUl3LEpf2moX4jMKZrLyfBtXREaInYdRkZCC0ZG9pnz1jS06i41JbuHLqiRcS+i1j9Arpf8KIn4jLQ/xOsvs+8k6C2P+Drpe20irTW4ekeHotVKMXWx23ju+CM4b9h5TkjsGPc5VpFXrQvF0vFtn9+OSZeZKr4CwuaL7NMUg9aH2ve41Ib8/jSQ3HFv77CM+1qeYq7FZfCdZuWnQ1FLZ6I/ic8jM+yzsSj37+NPs2c29Ilr3mOhI4MTMPgtndiUvbljntc/n3laHQ1hdT36Gz00LeYe3Mra2Phufh111sxdOmrGLupR3j/VfNhUUSb09iEDB1+KnqO/wPGnqAxsnXcv1X0pxyf9zsIA74stErGqKnSjr/zy2Nx7tkB/OfrLBhL4GqScET2BehWNQPTf9f3ndWCxcQ+lBOHPDuyEAdH4RmWz3Ma31j9YQZ9aBteOQud/rbJ3R6XTvMDMebAV+9w7AwJGASEuJw7V1v+0FwhKW6ka5VAWWEpGX3ZQ6eKS78sfRhNXOrL1tvFpS4vhcCsrKwIiUwhMbXfNampS059mVnzB7L0e0w6YXv7nHskQALJScBeAWle2tVpeW39ddFpuVjxgQh7hXpmpngNzqx+LTZTorhMzjnDXpOAWwIUl25JpfBxrLhMXHIpLuWyp7iUy1dVdIpLVaTltkNxKZevyugUl3LFpXmJNnGNVmdxiXLMHNQJj807F/dNG4ZL6mmzJbLicj0mXHIqhi6tZ1SvhY4sx4aXLkanF39FXZaK1asG9xb1xMszRqNHyCKWY8MrF6PT335FFY5xJy5j6eOmibjlnIfxbVUmmgycgZm3twlVMFZu+wqjR67BpU/djCP17R91OXjB8yh7ubtW6Rj+0lltPXog5kzpp50TKMbMQefgtn/vgmUZVVfiEtX7j247fgA+G38PTg5b1bJ5IzFoxtl48qFTDNHqQlzunT4A5z5Vjuuf/xvuaN+guu97Zz2M7n0mYUXu1Xht6TCLZDS/bswe0hg3TGmKygGfaFWC4a/yTwbgzHumYxt6GuIyLKbeKM1G26FzMS0sw7FpIu7pNgTTdmc57IUoAuriWaO7sturKHuhi4W1o2grX4XxvS7F6yc8h0lDuuBgPWfl6zGl78l4eHYBih7+FvP6aKJUr8p1xTYsn7/JaoMeE/6NZ0/R2JUtHIrrrvg/iOV8Tx+3Cm+d4+JV9t99ccT9M0MH2is49T6Fxm2bYzGxj5GFzvOf2d0x/KeX0Dv8/MeGsbj87JFYkNvNKo9F/MvOwYgV+dYchqtCy1r0xJhPws/fQDGWPtcLPV9bbXsOxJgDF2h5CAkkgoBdXOryUrsRL6onhcCsedlDfdnYyBvxxk14+z6Xqm7EuxWX2gfZhZwUlZeGqNSFpZCX+t/disuapCWFZiJmO9skgdoJ1PTaFFltaXzgQ/+wh/46WNO+wJq4zLZUt1Nc1p4bHkECqUqA4jJVMxvDuCguY4Dl8aEUlx4DtYWjuJTLV1V0iktVpOW2Q3Epl6/K6BSXySYunWeH01KxJROvRIdHF0LsG3jEeRfiz4124LfPZmL+zn0OMia2PS4RWIwxnbWlKcVXw5YHoV7pOmwt0fZ5dCcugdj6CGx47Xx0GvWr1kZhcxxcfy/Wb94V+l1Um5aN7KiJM1NlqvjVUjFY8j7u7XAfPgmKcsY8NDiwBbK2rUNxudb3eMQlSr7E4PNvwdTtooJTi1m/xODR6OEvMLfPIVryahOX5bPwzLnX4s1tOdXjbF2Yj12mPjZ+aAbm3Nwm+kvF3CE465rJ2JKRhxZndsXZBwSxae5XmPXbbocxAno1q57Louyd+GPDrur9NR0rLgGUTOiODk8sB1AYWdkbailyXm2b0AvnPfFDOLbGqnHlzuo8Cpk2fvponN8wPLxY2KIcs4ecghumiHFGxhYRXYvLsAT9NiszUtya5lfE8rgxsI+ZBYwlYcVYDKG6Ff++ph0GzitAZeEx6HrhMWi6YwWmf72wel5bchhYhQmXnR36YIN4fWjesggVUZ8DItExzG+Vb2BsiwRiIOAkLkXVjxCW5hvxupzUfubAqCLS/l+7SW8sE6tXIJmrkhK1Z1u0e0FO+1xGE5e6wNQf16stAwGxdGyVZRl8vT0naRpDangoCZBAggnYJaaTuNSWebW/Zto/7KG9Rurf2hLUkctqm18v9aGr+pBHglGzeRJIawIUl2mdfm3wFJeJmwQUl3LZU1zK5asqOsWlKtJy26G4lMtXZXSKS1XiMhDaB6ruFZfOs8NJXALF+GFYb9z+7ioUV4bPa9MVg/vuj6kPj6/TUrGhaCX/xcv978GLc3eEfhXCpPfwh9D2+SvwzIr2LiouxVmx9FEbQ/Fnf8XND/0DP+/KDP1eldcaJ177EEbdb6res8WNEG+r38eDdz2E91eGwbTpivtHd8RvPR+0LqPqsuJS47EA7zx4D0bN2FQt/DIPPh29Bw7HQ133NyoRaxOXIlb5evz37dEY89oX1aJZ/NkxXpQXjPUTb8NNw74M7Ymp5+eap3pgT/+nrHtcalSx5Lnb0Wfc/PBcyUPjCwbioVZvY9Bb66NUXAIIy73PmvTBv+Y/ilMj+uIsxEuXTsIrI8bjn3N/q56bQqAdevFAPDnkmuqK1epwbtmKEwJb8dmgS/HAv7eE8iDitu49An3+uAFPflbgXlxiK6b0+jMGLzwTD86ajNv2Mw9OqzZ9dEUnxyV7Y2EfK4uy74fiujvfCs1/SyVoyX/x7A39MXZJabijteTQxrS81bkY8lIXh+dAOFwsOVD5Jsa2SMAlAbO4DL2ehm7Ca/tcWpeKFUvGRgrLnBztb+JY7adWqZkM4lLf6zJyuVhzxaW276XzUrFCWAaqpaWxZKwgqe91ad3f0mG7Z5eZ4mEkQAIqCWRol4nVX4ZAFFWWiFha26hQ14SkealYfR9gXVzm5mpLxZr3E/bDhzxU8mVbJEACBgGKS84GissEzgGKS7nwKS7l8lUVneJSFWm57VBcyuWrMjrFpY/FpYcTYV9JCaoKCpFv3zPRizYC5Sguz0NR/boFi7mP5SUoDhTWrV0RA4Uoyqtb3+1nh8ZSWGhbNjXeNspRsgMobBxnJ0tLUJzlfozlJeXIK4yzrXiGGGP/3LMtR0kJUKhyLPbxxzg2xHq8I+9Y50s5ykvzkCeev+G9Mufl1bwUsfscxDMheA4JyCGgi0sRPdoel5qU1MSkkJc5OZFVl8kqLnV5aVRQ6kvFGsLSWDpWe8xpqdiqqmCo8tK8x6VReSnoWgWmnGwyKgmQgPcENFGpv0bqPzXR6PzvJUNc6h/oMFdcZkGIS+PDIZFLaieqOt17doxIAiTghgDFpRtKKX4MKy4Tl2CKS7nsKS7l8lUVneJSFWm57VBcyuWrMjrFZXqIS5Vzim2RAAn4n0Dgl6/wXaNOOEuvJDXt8+q8X6n/x8QekkBNBOzi0nwjXq+4rF1cikpLfbnY5Ki4FEy0JV6DoYpJ56pLu7yMJi41aWlUXEZWW3JPSz4PSSA5CThJRL06Ul8mVuxPad/jUt8b2Fp5qVVi5ubmOu5vaZaiOi0uFZuc84a9JoFYCFBcxkIrRY+luExcYiku5bKnuJTLV1V0iktVpOW2Q3Epl6/K6BSXasSlqFoQVQgFBQ1ClR78IgESIIFEEahaOAI9rn4Nv2QUVe9/u3za9NDys4HsY/CXaR/i7vCWrInqI9slAa8J1CQujRvx5v3anCoudXEplj607nPph+UP7feCNGkpZKMmLY0lY4WYrDJVVIolYjV5qVVdise1b7FErF6lqUtPPaa16jLUmiVtlJhez2LGIwFvCUT+m8RadWl+XTMv92r+sIf+gQ9DXGrSUvw9Nzenekltc6W7eQ/NZBOXO6cNw9MzSzxLRP55gzD0gmaexWMgEvAzAYpLP2dHUd8oLhWBdmiG4lIue4pLuXxVRae4VEVabjsUl3L5qoxOcUlxqXK+sS0SIAEfEAhsxczHe+PuSeur92MVvRL71F79yrt46pQGPugku0AC3hJwJy71ZWIjl4gVy8eKpWP16iK/i0tBzy4YdXlpXS7WkJSGtDQvE2vsb2mu2LTGDrUWSph1b0suG+vtLGY0EvCagPFhSuNzlcbeluaKS7O4dN7n0hCW2hKyWRB7A4ufdmmpxzWPJlk+2CnE5dBFx+H2Ozph/zqkIwObMXPMWMxtP5jisg4ceWpyEaC4TK58SektxaUUrK6CUly6whT3QRSXcaPz1YkUl75KR9ydobiMG53vTqS4pLj03aRkh0iABNQQqCjH/zatwfayHBS2PABNivKQo6ZltkICygnELi4j97nU9r7UqjL9KC41cWjIQmtFpLFcrFjuVVRcChFp3sdS+3/r3pZaZWalaZlZ6x6XWnPib9pPrQ/R0kuRqXzis0ESsBBwXvXFLi0Bu7y0/3tJfIgjMyQljW+tytL8LT7soS3LrZ0v/l982cVlskhL0XchLp9YcgoGPdAFreo0u7bgqxGjMPPPFJd1wsiTk4oAxWVSpUtOZyku5XB1E5Xi0g2l+I+huIyfnZ/OpLj0Uzbi7wvFZfzs/HYmxSXFpd/mJPtDAiRAAiRAAl4TSBdxKbjVdk9IPG4s/yqWiBVLwlaFlooVS8Nqv+uVmIbg1Co29SVnhYTUlqG1SkvKSa/nLuORgAoChjw0pKUQmJpw1KSjvqy29lMTl+JDHPqHOcQHO8Rj+u+i4rK2astkkpYUlypmIttIZQIUl6mcXZdjq+0iVf9UnQhXUFDAfZZccnVzGMWlG0rxH0NxGT87P51JcemnbMTfF5Xi8qMJ3+ON/1sm/t2kfZDbq5/xDz+lzhw8sD1OuaBdSo0p2mDENdKyZUuxcePG0CHGP8LFP8qNf4xre7XoVRXWiov8/PyIagvzP8jNbZv3lOIel2kxxThIEiABEiABnxJId3Ep0iKkY1WVtt+l9q3tdWn+f/O+lrrANI4X5wqpqQtLXV6Goocyb5aYPp0K7BYJkEAEAWNvS73aUvupfQt5KQSl9lOvoNSEpXW/S/GYOE4Tm9nZYo/L1Km2FNgSXnH56/M4q8NQLMush54fbsTrZ9QynTeORfdjB+O7rD9h0PzvMLiN+fhy/P7BCDzw0rv4etEfpu0D8nHpexsx7mz92DUYf1pbPLiyyLGxMyZux4dd+LQigdoJUFzWzijlj6C4TFyKKS7lsqe4lMtXVXSKS1Wk5bajUlxO+dcq9B/8rdwBpXH0D966AGeeWZcdOpIHHsVl8uSKPSUBEiABEiABLwmks7gUHM17Upr3qjRLTL3y0qkaU5eewaAmLsW3XnGpx9d+2rPGCkwv5zFjkYB3BKzLxurLxeoVkNpPXVoKgamJS73yUq+qNFdhmv+mVV5qFZi6ALXG1kbiVcVlZSWQne0dnWiR/CMuM7C9+ziUvXUZ8msY9k+D6qPTG/VQhSNt4nInvr39EFz6XiYqjjsf13ftgm6HlGLO7JVYvegDYPBaTKiWkZq4vL3kVrzy9EURe3seeFJ3/Dk9bifIqaU4EAAAIABJREFUn2Ap3gLFZYon2M3wKC7dUJJzDMWlHK56VIpLuXxVRae4VEVabjsUl3L5qoxOccmlYlXON7ZFAiRAAiRAAokgkK7iUrA273Wpi0r7qhB61aW2ZKy2dKwhMPWqTGOpWH2JWO3+ky4yQ61Vpzf6XpeJmAFskwRIwE7A2NtSPKKJTCEnjWpLYz9KY69KveJSXypWXxrWXG2ZFRKSWjWmdnyohXAFp7kfnojLTdMw4oUFaHHjINz0p7waE12xZAKGv7MZx98/EJc0j31O+EVcbm+5H37f2gaP//wp7om22eaeSbi11e1Y0u5oLF+WYRWX392DA3u8Awydiw13HFYLCE1c9s15Cau+6Y/ajo6dKs9IFwIUl+mS6RrGSXGZuElAcSmXPcWlXL6qolNcqiItt53/Z+9MwKQo7v7/3ZOFBQHlBiMKasRbNNFXNAnxSgJKjJpXo1EEBBSNRkXjGyAgeOevxoBRQImYaERBIuIZg1dMiEYhIjeKsMACyw0K7PF/qmtq+pienZ7ZqZ4+vvM867Iz1XV8qnqc6U//fkVxqZevn7VTXFJc+rne2BYJkAAJkAAJFIJAnMSl4Ou8LiSek3tUmmle1V6XSmIqUWn9rSItxXPm/paqHqOlZHpYu6iU7fBBAiQQXAIqqlL1UIpMlTbW3OvSjJpUslJGXiox6fxtlZZmullTXprt2aM+m0Jq4yv34v6396FXI/JSSMt7py9Ew/duwqhz09m+xnsRFHG56eZbcMa992LKsFfQcN//uHZ6xx/OQNdR3fB/1y3Hfb8vt4nL6oePxlF3tnZJH+tWFcVlU9YmjzUJUFxyNWTciJ17XOpbJBSX+tiKmiku9fL1q3aKS79I622H4lIvXz9rp7ikuPRzvbEtEiABEiABEigEgbiJS8HYKg6VtFTPK1lpjcBUclLue2nufymEpXjOLi5V/fZoS7rKQqxutkkCTSegpKWoyRl1aReXIvWrjKIU+1iKPS3FbyUy5Z6Y6nUZeSke6nnV07xEWjqG3Zi8zIe0FM0FRVy+N/7f+NeKnvje9KswafWTuLKFA0btPIzq1A/jr34dX3S7BieOO8AuKWf8FO2Gv4leU1bjnQEtMywgisumn2GsQRCguOQ6oLgs4BqguNQLn+JSL1+/aqe49Iu03nYoLvXy9bN2ikuKSz/XG9siARIgARIggUIQiLO4VALTmTLWTBcrxaRz70sVeSnLiYhL8VtGW5p7XIrZVFGcamaZLrYQa5xtkkA2BNzSxIrnVBSmEplyX0spI+VvKSOte1sqUalkpik2S4wuWVPEuu1zmU2/M5V1k5f5kpai7eCIy4VoOO95nHHyOGy8fzmWDjrIjmbGT3Hg8BUY9P5HuOVVl+jK2iWYctbRuP3TNjj82ufwp19/H4eVp6NLcZlp3fF1bwQoLr1xinQppoot3PRSXOplT3Gpl69ftVNc+kVabzsUl3r5+lk7xSXFpZ/rjW2RAAmQAAmQQCEIxFVcOtO1Kvko5kCJSmcklDM6U6WDtYpPM0WsqEmliy3EzLJNEiCBphAQ5/XevXuxe/duY19bKS9lWldr5KUpJ2WaWLusNPeytEZcqjLO6Eq3vS6bMgbnsVZ5eXn9jCanh7XWHyhxeW17zLm8Av0X34UP5/8KvaUnBpAQjT2ew5anL8S+dGlh9y7F9Mt/gJv+vh0NpR3x/ZsewT03uQlMWd9ty1unTFNNr/Hc9zKfizfidVFcRnyCvQyP4tILJT1lKC71cFW1Ulzq5etX7RSXfpHW2w7FpV6+ftZOcUlx6ed6Y1skQAIkQAIkUAgCFJeSupSPIrqywYiCKi0tNZ7XkbaxEPPMNkmABLInoG5K2LFjBzZv3pyQlyLFq4isFPXZRaWMwjRTxao9LZ3SUqWQ9Vtcih4LefnA29tRilo0b8Kelk6awRKX3YB3bkK3C5/CMVOq8eoA+X4unut64XP4wewqTDkdyLSfZd2q2Zgw4hb8bv4W7C/9Foa//Bzu6d3KMnQpLofuGIJJd/0IXSyv1LU+Eud+93BUZL/seEQMCVBcxnDSnUOmuCzcIqC41Mue4lIvX79qp7j0i7Tedigu9fL1s3aKS4pLP9cb2yIBEiABEiCBQhCIq7gUrK2pYq3RkaUlpcJL8EECJEACBgHxXvHVV19h3boqS9SlSBEroi+FwSxK7Gsp97aUwlL+25kmVt0YoVLOOlPE+nGzRPW8KZhV/CMMO7Nz3mY4cOJSRVe2mYx1rwxEZ+xNRmF++tGvcDQyi0sFp27ZHzH0/Osxa3M7DJi7ClO/pV5hqti8LaCYV0RxGfMFYP1Qqv6t7pyxbr4uwv/Fo7KyknfW5XHNUFzmEaZLVRSXevn6VTvFpV+k9bZDcamXr5+1U1xSXPq53tgWCZAACZAACRSCQJzFpeAt0r9aU76WlZUVYhrYJgmQQMAJiPeKrVu3YuvWLYaolFGU1n0uZaSldR9LKS9NmSnKC5lZUiLlprlfpkxBKx5+iEsdqIMnLgFY9rO8v24MTjnjETT8bjk+/Jnc9zJTxKWN07bZGHHEFZh4+h+wbtZlkMqX4lLHWopjnRSXcZx1x5gZcVm4RUBxqZc9xaVevn7VTnHpF2m97VBc6uXrZ+0UlxSXfq43tkUCJEACJEAChSAQN3HpvC4kmKu9K2VkVHIztEJMB9skARIIMAHxXrF8+fJkyljxniEFpoisNNPEmtGW5h6XSlaK3+o46z66VmEZRnkZSHFZOw+jOvXD+Ktn453as/Cd527Ha6vvxtmJt/msxCX24o2rKnDOqkmWvSspLgN8uoaqaxSXoZouPZ2luNTD1UutFJdeKOVehuIyd3ZBOpLiMkizkXtfKC5zZxe0IykuKS6DtibZHxIgARIgARLIN4E4iUvrNSHBUWXhUvJS7GsZRmGQ7zXB+kiABNwJCHFZtXYtdu/ZnYy6VFGWJSVCXIpoShlh6fytboxQ+17KSEwZaSmjL+35qcP2XhRIcQlgxx/OwKG/rkLbZtuw8hf/RsPIHsnJdROX65/+Pzx/4m9w/dGO6HsVcfnDafhq2oWJvSspLvlekR8CFJf54RjqWiguCzd9FJd62fslLvd9vQ+P3DglMRjxoarB+LAmH+LfxkeuNM8rBs7NQqzHWTllqs/ZjjrWWZ/6O9f29c6dtfbKluUY9sBgXxq8asibmPP3Nb60FbdGKC6jM+MUlxSX0VnNHAkJkAAJkAAJuBOIq7i07m+pBCbTxPIsIQESaJRAA7BufZWRMlbKRvl9Sfy2poUVQrK0VERWSoEpoyzN6Etxk4Q16tK5z6VxZc0hMoM+M0EVl9j9LIZ0Hoq/lPfF/f+dhaGWbT3dxKV47ug7N6DhsDMx4Lyz8cPe5Vg+73W8/Oc38WndCbj9n2/htp5qNqS4HLpjCCbd9SN0cUzS/u7fxo+Pbx/0qWP/AkCA4jIAk1DoLlBcFm4GKC71svdLXO7fX4/OR/1R72BiXPuVPzkcv723jy8EKC71Yaa41MfW75opLiku/V5zbI8ESIAESIAE/CYQZ3Fpyst61Nc3oLy83G/8bI8ESCBEBMR7RlVVFbZsqUkRlyqiUkVamuLSjL6UZYTULEvsfSmlpxKVYU4XG1hxCWD+L4vw7dL30XDf/9hWm2uq2L1fYN7jD+D3f5qDeSt2GuVrWx+J0wYMwaj/G4j/OdBahRSXty1v7bqKa346Aw0T+4ZohbOrhSJAcVko8gFql+KycJNBcamXPcWlXr5+1U5x6Rdpve1QXOrl62ftFJcUl36uN7ZFAiRAAiRAAoUgEHdxqaItRQrIZs2aFWIK2CYJkEBICIj3i7Vr12Dz5s02canSvkoxWZqMslSRluK3+FEyU0R3q/0tVZpYZ7rYMEZcjltwLIZe2zcl8jCb6S3CBsyb+Bjm974d485tl82hLEsCoSVAcRnaqctfxyku88cy25ooLrMlll15isvseAW1NMVlUGcmu35RXGbHK8ilKS4pLoO8Ptk3EiABEiABEsgHgbiIS7frQYJfQ4OMtlTiMmyyIB9rgHWQAAl4IyDeR1avXp0Ql0ime1Xi0hSVMj2s/BEiU0hL+Vv8lJWJ/XTlHpcq1azoQZjlpYi4vGveDm8gPZSq+P5IiksPnFgkGgQoLqMxj00aBcVlk/A16WCKyybhy3gwxWVGRKEoQHEZimnK2EmKy4yIQlOA4pLiMjSLlR0lARIgARIggRwJxEFcWq8FSVnZYPsR0lI8JyIuKS5zXEg8jARiQEC8T3zxxRfYuLE6KRmt0ZbmnpamrBRRlkpemuKyzBCYmaIulcyMAVoOkQRiTYDiMtbTLwdPcVm4RUBxqZc9xaVevn7VTnHpF2m97VBc6uXrZ+0UlxSXfq43tkUCJEACJEAChSAQN3Fp7msp5aWSluJ3RUUFxWUhFiHbJIGQEBDvGatWrUJ19QaXVLHmXpZKVpq/S400sUpglpeLPS5LbBGb1mjLMO91GZKpZDdJIFAEKC4DNR2F6QzFZWG4i1YpLvWyp7jUy9ev2iku/SKttx2KS718/ayd4pLi0s/1xrZIgARIgARIoBAE4iguTXlppokV4rJ58+YUl4VYhGyTBEJCQLx3rFy5EuvXrzdSvIpoS5nyVf7bTA8rJaVdXJp/l5eXJ9LERitdbEimkd0kgcARoLgM3JT43yGKS/+ZqxYpLvWyp7jUy9ev2iku/SKttx2KS718/ayd4pLi0s/1xra8Eaha86WRyq9dh47eDmApEiABTwTWr1trXETt2KmLp/IsFB0CcRWX1nSxQlrW1dWhRYsWFJfRWdocCQnknYB431ixYrkhLmWEpPv3JbW3pRCXcm9LIS3VTwnKy5slRaeUn6Iu+4/qPNNX530aWSEJBI4AxWXgpsT/DlFc+s+c4tIf5hSX/nDW3QrFpW7C/tRPcekPZz9aobikuPRjnbGN7Ais+fILQ1x26Ng5uwNZmgRIoFEC69Z+iaLiYnTu0o2kYkYg7uJSSEv1Q3EZs8XP4ZJAlgTEdeXly5dj3boq2/6Ucp9LmSrWjLq0ykoZbankpRCXopx1f0yKyywng8VJIEIEKC4jNJm5DoXiMldyTT+OEZdNZ9hYDRSXevn6VTvFpV+k9bZDcamXr5+1U1xSXPq53tgWCZAACZAACRSCQJzFpXV/SxFxWVlZyYjLQixCtkkCISEgrisvW7YsKS6FbFTpYoW0NNPF2kWlGW0pZaa4CU+KTvd9LrnHZUgWBLtJAnkiQHGZJ5BhrobisnCzR3Gplz3FpV6+ftVOcekXab3tUFzq5etn7RSXFJd+rje2RQIkQAIkQAKFIBB1cWm9DiT4mili7ftbColJcVmIFcg2SSA8BKS4XIqqKhlxqX5U5KR1j0uVIraszBl5KcWlSB9rjbgU+2SK1LOqTisVposNzxphT0kgFwIUl7lQi9gxFJeFm1CKS73sKS718vWrdopLv0jrbYfiUi9fP2unuKS49HO9sS0SIAESIAESKAQBikuZKlZEXLZs2ZIRl4VYhGyTBEJCQFxXXrpUiMu1GcWldV9LU16WJSMuleQ05SXFZUiWAbtJAnknQHGZd6Thq5DisnBzRnGplz3FpV6+ftVOcekXab3tUFzq5etn7RSXFJd+rje2RQIkQAIkQAKFIBBXcWlNE0txWYiVxzZJIHwElLhcu3aNRVya35msEZdKXEppKYWl+BF/N2tWkdwLU4lLM+2sjOS0PhhxGb61wh6TQDYEKC6zoRXRshSXhZtYiku97Cku9fL1q3aKS79I622H4lIvXz9rp7ikuPRzvbEtbwS+2rMHZWVlKC0r83YAS5EACXgi8PXXX6O4qAjlzZp5Ks9C0SEQJ3Gp0sSK2XPub1lfLyIuWzHiMjpLmyMhgbwTkOJyCdaudY+4TL/HZZkhLKW8LENFhUgVK/a3TN3nUnTamS6W4jLvU8kKSSBQBCguAzUdhekMxWVhuItWKS71sqe41MvXr9opLv0irbcdiku9fP2sneKS4tLP9ca2vBFYsmghmreoxCGH9vB2AEuRAAl4IrB86WfGBdQehx/pqTwLRYdAHMWluc9lg5EiVkVctmpFcRmdlc2RkED+CShxuWaNGXEpZKWKllQysrRUCEkzwlIJy3QRl+I4656ZFJf5nzvWSAJBJkBxGeTZ8alvFJc+gXZphuJSL3uKS718/aqd4tIv0nrbobjUy9fP2ikuKS79XG9siwRIgARIgAQKQSDO4lIIS/UjBCbFZSFWINskgfAQENeVlyxZ3EjEpRCWxQlpWZJMDyuiLO0Rl6mpYpUAtQpMRYYRl+FZI+wpCeRCgOIyF2oRO4bisnATSnGplz3FpV6+ftVOcekXab3tUFzq5etn7RSXFJd+rje2RQIkQAIkQAKFIEBxKeUlxWUhVh/bJIFwEUgnLouKhKwU353Eb5n+Ve1p6Yy2lKliKS7DNfPsLQnoJUBxqZdvKGqnuCzcNFFc6mVPcamXr1+1U1z6RVpvOxSXevn6WTvFJcWln+uNbZEACZAACZBAIQhQXApxWYe6unpGXBZiAbJNEggRAae4FF1PnypWyMsyQ2DKaEv17zI0a9bMeF7KTrHXpZSeznSxCg0jLkO0SNhVEsiBAMVlDtCidgjFZeFmlOJSL3uKS718/aqd4tIv0nrbobjUy9fP2ikuKS79XG9siwRIgARIgAQKQYDikuKyEOuObZJAGAlYxaXov9rb0rnHpYy4VFGXKk2sKTGbNauguAzjAmCfSUATAYpLTWDDVC3FZeFmi+JSL3uKS718/aqd4tIv0nrbobjUy9fP2ikuKS79XG9siwRIgARIgAQKQYDikuKyEOuObZJAGAm4iUuRJra4uCiZJlZEUFJchnF22WcSKBwBisvCsQ9MyxSXhZsKiku97Cku9fL1q3aKS79I622H4lIvXz9rp7ikuPRzvbEtbwQeebUaZWVlaH3ggd4OKGCpg9sAfQ4tYAfYNAlkQWDViqVGurruh/XM4igWjQIBiku5v6VIF9uq1QFGBBUfJEACJOBGIJO4NPe4FKlhM0VcihSxUnIyVSzXGwnEmwDFZbzn3xg9xWXhFgHFpV72FJd6+fpVO8WlX6T1tkNxqZevn7VTXFJc+rne2JY3AoP/UotZVaXeChe41OwfU1wWeArYfBYEdmzfBhE10uqAA7I4ikWjQIDikuIyCuuYYyABPwh4F5dKWlr3tjT/XVEhUsVGS1xumzsed83bkbdpqPj+SIw7t13e6mNFJBBkAhSXQZ4dn/pGcekTaJdmKC71sqe41MvXr9opLv0irbcdiku9fP2sneKS4tLP9ca2vBEYPhN47gtvZQtdiuKy0DPA9kmABLwQoLikuPSyTliGBEhABsQsWbIYa9euNXCICG1rqlgz4tIqLqWwLCuLvrgct+BYDL22L7o0YbEUYQPmTXwM83vfTnHZBI48NFwEKC7DNV9aektxqQWrp0opLj1hyrkQxWXO6AJ1IMVloKYj585QXOaMLnAHUlxSXAZuUbJDoLjkIiABEiCB/BKguKS4zO+KYm0kEF0CFJfp51ZEXI5d9G2MvPVsdG7SEqjGW/fej3knUFw2CSMPDhUBistQTZeezlJc6uHqpVaKSy+Uci9DcZk7uyAdSXEZpNnIvS8Ul7mzC9qRFJcUl0Fbk+wPKC65CEiABEggzwQoLiku87ykWB0JRJYAxSXFZWQXNwdWUAIUlwXFH4zGKS4LNw8Ul3rZU1zq5etX7RSXfpHW2w7FpV6+ftZOcUlx6ed6Y1veCDDi0hsnliIBEiABrwQoLikuva4VliOBuBOguAywuFz1EM44eRw+K26DHz63DNP7lrp2tvrho3HUna0x8sN/4PbuziJ7sX7WTbji5mfwyY5iABU49Kfj8dDdA3F6ui3Aq6fh4iNvxPP9nsBXT1+IipRW/4lR7c7ChIrr8c7au9En5fVXcWvlxXjgnMewbtZlTYxWjfsZGt7xU1yGd+7y1nOKy7yhzLoiisuskWV1AMVlVrgCW5jiMrBTk1XHKC6zwhXowhSXFJeBXqAx7dzVz+zD7PXloRg997gMxTSxkwkCmzZWQ+zNdVC79mQSMwIUlxSXMVvyHC4J5EwgjOKythYodXd4OXNwO7DgqWIT4nJxcRFq2lyDd5fejT4lqT1tTFxu/+O56HHzh2h/5QN4dPDpKF/4Fzx4+2/xfM+7seKN4ejhSuwLTD2tJ65bMQQzNjyK/s42Px6DY856BOuLOmHQ3z7Dfcc7Kkm8vujOhWi4tlte54SVhYcAxWV45kpbTykutaHNWDHFZUZETSpAcdkkfIE5mOIyMFPRpI5QXDYJX6AOprikuAzUgmRnDAJXPr0Hcza2CAUNistQTBM7mSDw5RerDHHZ7Rsp4QdkFHECFJcUlxFf4hweCeSNQOjE5fq5uPfhj9DhypEYeFSzRjnsX/Q07pm+AcfdfAsuyOEepqCIy31nnoma997FypveQcP/HZ0y5vTi8gtM+W4PDOk2wx45OeMCtB2+E7d9/BZuP9gdoajz6Du34YK5VZj6LXsZ8dqRj9WjW3U1Kn63HB/+7CBbAfF6rzsb3KVm3lYuKwo6AYrLoM+QD/2juPQBcpomKC71sqe41MvXr9opLv0irbcdiku9fP2sneKS4tLP9ca2vBFgqlhvnFiKBEiABLwSoLikuPS6VliOBOJOIHTiEsDGV+7F/W/vQ69G5KWQlvdOX4iG792EUed2zmmagyIu/zn+Hby1qA8u+EsPDP7bRykRjo2JSxE5Ofi4v6LhsR+aDF66EgcM3IH7Fs/CMCF0dz+LK7oMw+v3fYrqoYkISRU1+ct3HbK0GtPP6oSfd7oN/zf/EUz41nRHOtlqzOjXCT/95PY0aWRzmgoeFEICFJchnLR8d5niMt9EvddHcemdVS4lKS5zoRa8YygugzcnufSI4jIXasE8huKS4jKYKzPevaK4jPf8c/QkQAL5J0BxSXGZ/1XFGkkgmgTCKC7FTDQmL/MhLUUbQRGX741fiIbLPsWI4y/BxEPGYdHfb0QvS/rWxlLFfjmhB45/8BDc/s+3cFtPoG7VNAzt+wtM/dEsbJnYF22NZf0qRrS6BBPv/cyS2lXuYzm+1/1Y8Y4lpWxi/8vPJ67EEwva4VtPDrOnk01I0Kcvn4mGiX2jedJwVJ4IUFx6whTtQhSXhZtfiku97Cku9fL1q3aKS79I622H4lIvXz9rp7ikuPRzvbEtbwQoLr1xYikSIAES8EqA4pLi0utaYTkSiDuBsIrLdPIyX9IycOLy2m74+qWr0HPgS1g/ej7qbjB3p2xMXKJ2CZ67+LsY/u6B6H7oNnzxeRt8e+x0/Glob7RV+4TWvogRbX+OT6ZvwXsDzM1D5/+yCGc9NcCMzBRQZlyAA4dvwsgP/4HbF1+Jdle8aU8n+48b0e386eg+pdpWV9zPsziOn+IyjrPuGDPFZeEWAcWlXvYUl3r5+lU7xaVfpPW2Q3Gpl6+ftVNcUlz6ud7YljcCFJfeOLEUCZAACXglQHFJcel1rbAcCcSdQJjFpVNeXl4/o8npYa3rIVARl9eKFK7b8Magdrhk9pm47cO3cHtiC+/GxOW2l4bjomuexX+KO6EzqrGhrhO+O2o6pljF5cdjcPRZb+Ci+f/AWNOHAq8IMTkHpz9Tg9lnSzLvDi3Cme/dhQ8X/Qq9VXTlyPeT6WSXj22P3o/0scvOuJ9kMR0/xWVMJ946bIrLwi0Ciku97Cku9fL1q3aKS79I622H4lIvXz9rp7iMorhch9dGjcFLNcfj0kkjcLrrgpJlZpWcj1G/6Y+ufi46fIApw5/EgqIiVJw3Dvef39HX1sPQ2NAXGvD86qIwdBWzfwz0OTQUXWUnSQB1dXUoKipCcXExacSMAMUlxWUUlvz69evxzDN/xtatW5PDqWhWgasGXoWuXRP70AVgoH/7298wb97fbT056KCDMHjwELRs2TIAPWQXGiMQdnEpxibSxj7w9naUohbNm7CnpZNT8MSlcJezMeKIKzDx+Hux4g2ZwjWduFz9u2/hpHGb8c17/oq/XXUMKrAXXzx7Ffr94jUs+tYELJoz3Eg5K9LJHjJzMD796Fc42gpBickRb6FhwkkAEuljh76T+FvuZ3nJjkmJdLJfwNhTs+wRe3pZnoKxJEBxGctptw+a4rJwi4DiUi97iku9fP2qneLSL9J626G41MvXz9opLqMrLufUFKcXg/MfxPXTlmB/h34+i0spTN88ZXyehKWQoHPQZvQEXNTZzzNHb1tX/HEX5taE48IexaXetcDa80tg2ZJFKCkpQY/Dv5nfillb4AlQXFJcBn6RNtJBcZ3vlblzMW7cWGzZssVWsnXr1nhy2h9xzDHHBGKINTU1GHjVVViyZLGtP9dedx1+8YsbjZtH+Ag2gSiIS0G4et4UzCr+EYadmb8vCYEUlwC+fv4CdBv2Hro/vAwf/uwgd3FZ9Rj6HXM7Xhn7oS2trGBV/9m9OKfPPfjbpS9g28PFeKBTP4wft8Syv6Vaswkx+XkiwvLjMTjmrEfQ49ktyQhMIU0Pv/MIGWFZPw0XH3kjnr/VjMAM9upn73QSoLjUSTckdVNcFm6iKC71sqe41MvXr9opLv0irbcdiku9fP2sneIyuuLy8y7H4ZPq7q5icuHEQZi5sRM2FJ1aEHH56YDJuLl3PlZ6NMXlsBeAGavzwUd/HRSX+hmzhfwREN+VedE8fzzDVBPFJcVlmNarta/bt2/DmDFj8NqrrxpR485H0MSliAgdN3asra8dOnQw5Orhhx8e1mmIVb+jIi51TFpQxaVIGTvnf9visjcH4P7/zsKA547GUXe2lvtOJtLHbv/juTj05p2256yMvn7lKhxzxUso79AaK3eci+eXPYr+LVIp7vjDGej+6zqjnp/8sT2O/f1FmLHhUfQvSZRNyMw2UzfivZJBaDf3tF1QAAAgAElEQVTQseeljolhnaEgQHEZimnS20mKS718G6ud4lIve4pLvXz9qp3i0i/SetuhuNTL18/aKS6jKy6XDBiCyilTsH3w43ZJWDUTYyesQ7+razF5Tg+buBRCc/Ki0sQSbI/vjBqfjGTcMus23LGgD8b/aAXGPrnEKGOP2JQpYO3tyQhLKSrNFLGyAbP+xto1ilbNxLjxr2JT4i79PccNwdST3jWiRtWjAccaqXGPSvTTlgJ3/oMYNrdnYqyyT2+dcg36/vtxzKnpaI4zEYmq6uw+6LEkOzX+YSe8j6mvb9Wa5pZ7XPr5Lsi2SIAE4kCA4pLiMmzrXFzb+8c/3sdtI0di48aNabsfJHG5bds2XDNkMD755BNbfy+/4gqMGjWaN46EZBFSXKafqOCKS/F9aRouPvpGPN/vCXzyrTH43rhWNkm54fffQq/flOL6fzn2rUwOdxveuKotLp1zIE55cjVe6Z8m+8uqh3DGyeNQ97s3MGjitzG4x3P46ukLUZGsJ5E+9qd/xb8qv49T/3w7Xlt9N85WYjMk5wG7mX8CFJf5Zxq6GikuCzdlFJd62VNc6uXrV+0Ul36R1tuOn+Jy0rTl+POfP9U7oBjXfsNN38YlP+gSCwLiM9LixZ+hqqrKGK+Iuikqiq64FLJw4Je34dbqizF12MnJORYCznjupHctMk+8/AEmPVqGa4fLskrUKQEo/h7zxjYY0tCoT4rIpT+4M5H2NZO4FLVaRabqUuPtKmlZmRSw6/DS7Cr0v+CURB/sqWKd/TZacRGXNmGZKDNiWpm5L6ghSz9Cr0QaWjV+P/blpLiMxVsSB0kCJOAjAYpLiksfl1tempoxYwZGj/q1a5SltYEgicvZs2fj9ttG2vos9rb841PTccQRR+SFCyvRT4DiMj3jQItLACKqssfNn+InF/bBjJlr7NGVn43BKWc8gg//93lsmdgXbW3D3Iv1s27C+YOfxedFRag5cTwWvSr3u0x9fIIHep6GW0+9AJe/9CoWT1pppKe1Pt4dWoRz3vtf/KTVy/hT7xfRMLGv/oXLFgJPgOIy8FOkv4MUl/oZp2uB4lIve4pLvXz9qp3i0i/SetvxU1z+dREw8DW944lz7XN/Anz7kHgQiKO4lFGOVrFn+XuNNQrRZQ0kIjPPmjQCpydE5ug3DjbFXuI5U4zmKi4dbTvaFdGY0w++K82emKmpYr2Ky+e6DrUIXTehCljbFvU6x6/rzKG41EWW9ZIACcSVAMUlxWXY1v7kyY/j/vvus3Vb7NErbryrra1NPh8Ucblz504MGTwI//nPf2x9vuSSSzB23J3G/sJ8hIMAxWX6eQq6uAS+wJTv9sDtn7ZBPY50pIXdhneHHoofv1CMbUecg9HXXI6T2jag9svX8PTjT2He+lI0v/av+Nf/TMaZl7+EDR2+hSuv64dunzTHGZOvRh8LloUji9D3iQNd2kgUmvFTtBv+pvHHN6dU470BKqNPOM4B9lIPAYpLPVxDVSvFZeGmi+JSL3uKS718/aqd4tIv0nrbobjUy9fP2ikuox1xKfaRtIk/a+ShLQoxseocKVlV+lUlLkWqWGsKVrskbIK4TNuuW53WMyR3cfnmKeMtMtSZxtZsQ0WYugpRTScrxaUmsKyWBEggtgQoLikuw7b4neLysMN64NZbb8W0aU/iX//6V3I4QRGXL8+Zg1tuudkWbRmUvoVt7gvdX4rLMItLAKsewlknj8V/io9y2c9yL9a9OBY33PNnzFux0xhofbMO6DngBvzm1kH4Yfdy47k9/34YNwwchRc3lKGmzfV4bcVvcI4Vyzs3oduFT6Gq4y34cNGv0NuJbPezuKLLMMwu+x7uWzwLw9oXelWz/SAQoLgMwiwUuA8Ul4WbAIpLvewpLvXy9at2iku/SOtth+JSL18/a6e4jL64FKlWxZ6WZ0/6CXaOGp3Yb9KZPlWmhh3zRpm536NLxKUOcdl4u6li0n5+5FdcpuwHamnMT3F55dN7MGdjCz/fCnJua/aPgT6H5nw4DyQBXwms/nwliouLcfAhXLS+gg9AYxSXFJcBWIZZdUGJy5LSUlx33XUYPHgI6uvrMXzYUHzwwQfJuoIgB9NFW/bvfz7uu/9+RltmNfOFL0xxmX4ORMTluAXHYui1fdGUzVaKsAHzJj6G+b1vx7hz2xV+0tkDEvCBAMWlD5CD3gTFZeFmiOJSL3uKS718/aqd4tIv0nrbobjUy9fP2ikuYyAuE/tKrjilHza/ugYq9avbvo9iX0wRpWk8shaX7vtXin0wTSHoLONyjK1d+bo9OtJ6hriITZdIUrt0dKszUzupe37qPE8HPbsPL66TdzwH/UFxGfQZYv+sBGo2bzLEZdsD7XsxkVL0CVBcUlyGbZULcfnG66/jrrvvQc+ePY3u79mzJ5Di8vXXX8NNN96I/fv3JzG3bNkSU594EieeeGLY0Me+vxSX6ZeAEJd3zduRtzVS8f2RFJd5o8mKgk6A4jLoM+RD/ygufYCcpgmKS73sKS718vWrdopLv0jrbYfiUi9fP2unuIyDuJTRlddPW4KK88aZ6VEdgk+klH24ZHhi30cp8l6qOT65p6VbxKHzOVHHpE0Dkulkxd+TF5Wi+6DHEkI0VVRmalf2vcaMBMU6vDS7Cv0vOAWASyrZRNrZysGPyzYTf6/r2D/RrzSSMqUdISsfwlun3oiLOqcTl4725z+IEdPKkszsY/N+ZjNVrHdWLEkCJEACXghQXFJcelknQSqzadNGtG17IEpLzb3hgigu3fokOP7wRz/CAw/81tb/IPFlX9IToLjk6iABEtBBgOJSB9WQ1UlxWbgJo7jUy57iUi9fv2qnuPSLtN52KC718vWzdorLmIhLfIDJwz9Cr0dHQOxXaTxSIhOt+zy2x9lXn4yPn1ibjND0Ii6VSFxQVGQ0cdigsej14igzPW0i+tMW2ZmQj/KY1HZVX4V4VQ+rgJWpZrfBuR+neE489nfoh/E/WoFfv9yzcXEJlS5XHicean9L8W/3VLEUl4y49PMdm22RAAnkSoDikuIy17UTpOOCKC7feecdIwrUGm1ZUVGBR//wB5x+ep8g4WNfPBKguPQIisVIgASyIkBxmRWuaBamuCzcvFJc6mVPcamXr1+1U1z6RVpvOxSXevn6WTvFZRTFpZ8riG3pIMCISx1UWScJkECcCVBcUlxGYf0HTVx+/fXXGDHiOrzz9ts2vGd+5zv4/e8nQghMPsJHgOIyfHPGHpNAGAhQXIZhljT3keJSM+BGqqe41Mue4lIvX79qp7j0i7Tedigu9fL1s3aKS4pLP9cb2/JGgOLSGyeWIgESIAGvBCguKS69rpUglwuauHSLtiwrK8Ojf3gMZ555ZpBRsm+NEKC45PIgARLQQYDiUgfVkNVJcVm4CaO41Mue4lIvX79qp7j0i7Tedigu9fL1s3aKS4pLP9cb2/JGYNCz+/HiujJvhQtciqliCzwBbD4rAtu2bkFRUTFat2mT1XEsHH4CFJcUl+FfxUCQxKWItvzlTTfizTfftKFltGX4VxrFZfjnkCMggSASoLgM4qz43CeKS5+BW5qjuNTLnuJSL1+/aqe49Iu03nYoLvXy9bN2ikuKSz/XG9vyRuDn03fj5U2V3goXuBTFZYEngM1nReDzlctRXFyMQw7tkdVxLBx+AhSXFJfhX8XBEpfvv/8ehg8bBiEw1UNEWz740EM455xzo4A7tmOguIzt1HPgJKCVAMWlVrzhqJzisnDzRHGplz3FpV6+ftVOcekXab3tUFzq5etn7RSXFJd+rje25Y0AU8V648RSJEACJOCVAMUlxaXXtRLkckGJuKytrcUtt9yMuS+/bMN10kknYfKUqWjVqlWQMbJvGQhQXHKJkAAJ6CBAcamDasjqpLgs3IRRXOplT3Gpl69ftVNc+kVabzsUl3r5+lk7xSXFpZ/rjW15I0Bx6Y0TS5EACZCAVwIUlxSXXtdKkMsFRVx++OG/cc2QIdi1a1cSV0lJCR544Lf4Ub9+QUbIvnkgQHHpARKLkAAJZE2A4jJrZNE7gOKycHP66hLg6rkNhetAxFt+9gLgzB5F2ke5b38Duj+ivZnYNjC4VxHGnefP8K8a8ibm/H2NP43FrBWKy+hMOMUlxWV0VnN0RkJxGZ255EhIgASCQYDikuIyGCuxab0Igrisq6vDyFtvxUsv/dU2mBNOOAGPT56CNpY9hD/99FMMvOpKiPNPPU477TQ8+ofH0KJFi6bB4NHaCFBcakPLikkg1gQoLmM9/XLwFJeFWwSvLQUus2fKKFxnItjyiwOAMw7TP7DaOqDjw/rbiWsLI44Gxvq05QXFpb5VRnGpj63fNVNcUlz6vebYXmYCFJeZGbEECZAACWRDgOKS4jKb9RLUskEQlx9//DEGXT0wJdpy9JgxuPTSy2zoKC6DupIa7xfFZTjnjb0mgaAToLgM+gz50D+KSx8gp2mC4lIve4pLvXz9qp3i0i/SetuhuNTL18/aKS4pLv1cb2zLGwGKS2+cWIoESIAEvBKguKS49LpWglyu0OIyXbTlEUccgWl/fArt2rWjuAzyAvLYN4pLj6BYjARIICsCFJdZ4YpmYYrLws0rxaVe9hSXevn6VTvFpV+k9bZDcamXr5+1U1xSXPq53tiWNwJXPLULcze39Fa4wKVm/xjoc2iBO8HmScAjgeVLPkNxSQl6HH6kxyNYLCoEKC4pLqOwlgstLt0iKAXXMWN+g59dfnkKYkZchnPVUVyGc97YaxIIOgGKy6DPkA/9o7j0AXKaJigu9bKnuNTL16/aKS79Iq23HYpLvXz9rJ3ikuLSz/XGtrwRGPp8A57/Uv++3t5603gpist8UGQdfhHYv28fioqKUFpW5leTbCcgBCguKS4DshSb1I1CiksRbTlm9Cg899xztjGki7YUhSgumzTdBTuY4rJg6NkwCUSaAMVlpKfX2+AoLr1x0lGK4lIHVbNOiku9fP2qneLSL9J626G41MvXz9opLiku/VxvbMsbgfc+91YuKKUYcRmUmWA/SIAE0hGguKS4jMLZUUhxuWzZMlz58ytQU1NjQ3nryJEYMuQaV7wUl+FcdRSX4Zw39poEgk6A4jLoM+RD/ygufYCcpgmKS73sKS718vWrdopLv0jrbYfiUi9fP2unuKS49HO9sS0SIAESIAESKAQBikuKy0Ksu3y3WShxKa4z3nnnODw9fbptSN26HYynpk9Ht27dKC7zPdkFrI/isoDw2TQJRJgAxWWEJ9fr0AopLhdOHITJi0qNru7v0A+jftMfXb12PALlKC71TiLFpV6+ftVOcekXab3tUFzq5etn7RSXFJd+rje2RQIkQAIkQAKFIEBxSXFZiHWX7zYLJS7TRVtef/0NuP6GG9IOkxGX+V4B/tRHcekPZ7ZCAnEjQHEZtxl3GW+hxOWWWbfhjgV9krJSSMyHS4Zj6rCTYzMrFJd6p5riUi9fv2qnuPSLtN52KC718vWzdopLiks/1xvbIgESIAESIIFCEKC4pLgsxLrLd5uFEJfiGuPdd92FadOetA2nS5cu+ONT03HIIYdQXOZ7ogtcH8VlgSeAzZNARAlQXEZ0YrMZVmHE5QeYMnwO2oyegIs6J3pbNRPjxn+EXtbnshlICMtSXOqdNIpLvXz9qp3i0i/SetuhuNTL18/aKS4pLv1cb2zLG4Evv1iFZs0q0LFzF28HsBQJkIAnAmu/XI3i4mJ06Xawp/IsFB0CFJcUl1FYzYUQl8uXL8fAq67Exo0bbQivumogfnXHHSgqKqK4jMLisoyB4jL9hG6bOx53zduRtxmv+P5IjDu3Xd7qY0UkEGQCFJdBnh2f+lYQcVk1E2MnrMNZk0bg9OQ41+G1UWPw6YDJuLm3T4MvcDMUl3ongOJSL1+/aqe49Iu03nYoLvXy9bN2ikuKSz/XG9vyRmB91VqUN2uGg9q193YAS5EACXgiUL1hHYqLitG+YydP5VkoOgQoLikuo7Ca/RaX4vriww8/hEkTJ9rwtWzZEg899DCO6nVUo1iXLFmKm278BXbsMEXPSb17495770OLFs2NYw84oDWaNWsWhemJzBgoLtNPpRCX4xYci6HX9kVTbi8swgbMm/gY5ve+neIyMmcOB5KJAMVlJkIxeL0g4nL+gxg2t6djT0uKyxgsN1+HSHHpK25tjVFcakPra8UUl77i1toYxSXFpdYFxspJgARIgARIIAAEKC4pLgOwDJvcBb/FpVt7TR6Eo4I/PPY4+vbtm+9qWV8TCFBcNi4uxy76NkbeejZUwsHcUFfjrXvvx7wTKC5z48ejwkiA4jKMs5bnPgdNXL55ynjcf37HrEa5cvlSVFRUoOvB9lz5W7fUYN3aNTj6uBNS6vvvJx+h+2GHo9UBB9heW/3FSqABOOTQHrbnd+3cic9XLsOxJ6SGg37230/QuUs3tD3IHq6/bu2X+GrPHvQ44pu2uvZ+/TWWLP4vyjv3NlIPWR9ffr4SB7RujTYH2uvatmUzdmzbjm8cZu8X6uuxfNkSHHpYT5SWl9vqqlr9BcqaV6BDB/sdwrt2bMOmjdU4tOeRKVxWLl2Mrgd/AxUtKm2vbahaa/zdqWs32/N79uzG+jVfoseRqXfOrVqx1Gi75QGtbcdsql6PfXv3oes37PO1f99erF610qjLmT5k9aoVaN2mLdoceJCtrq01m7Bzxw58wzFfDfV1WLFsCc7+ds+Uu/FWLFuMFpUt0aWrPeXTlprN2LCuCr2OPd51vRzW8whUtmxle+2LVStQjxLsb3mo7fmvdu/Cuqq1KXMvCq1avhQdOnZGS8faE1z279uHLo51vHfv11jz+SocfmQvNDiyqqxeuQKt2x6INgceaOeyeRN27dqBg7vb10tdXR1WLV+Cw3ocgZKyMtsxa1Z/jhbNK3FQhw6253ds24qamk04tMcRKVxWLPkMXQ85FM2by7sf1WP92i9RUlKKDo6UdXt27TQYH+Y4JxSXjp26oLKVnfGmDevQpcUuCP7Wx1d7dmP50sU47sTUfXEXL1qI9h06oV17+1g2rK/Cju3bccQ3e9nq2r9/P8R5XFT2DZSW2rmI9HstWrREOweXbVu3YMuWGhzW4/AULsuWfIZvHHIoKhxcqtZILp262O+127VzB6rXrUOPI+3vFaLilUuXoGOXrmjp4CI4ivkU56v18fVXX+HL1Z+njNFgvGIZDjyoHdq0ta+XTRs34qs9u/CN7ofZ6qrdvx+fr1iGww4/EiWlpbbXVn++0jgfnIzTcRH/r6nb+7mxjpu3aGGrS/SrvLwc3b7R3fb8tm1bUPXlahx93Imp5+SC/+CQ7ofhgNZtbK+J+Vq1tQydHef3V199haovP0fPI+1zLw4W7+3tDmqPVm3a2uqq2ViNr77ag26H2M/vuv37sWql4PJNlJSU2M+jz1ca53bbg+xRT9u21GD7tq045LCetvJFDQ3GOhb/zylz3Dksxl7erBztO9q/4uzasQMbq9cb8+J8iPdwkc6ueWVL20vV66pQ31CfwuXrPXtQtWa163v45yuWol37jmjlYLy5uhodm21FT+f/2/Z+jSWf/RfHHHdSCpeliz9F27YHoUMn+1g2Vm+AeB8/stextv7W19fjvws+wpFHHYOKCvv7y8rlS1DRvAW6drOvfeP/+VVrcPSx7v/PP7TH4WjZyv7//BSAjifEul28+DNUVVUZr4j/NxUVUVxm4sbXSYAESIAESCDsBCguKS7DvoZF/ykuozCLwR8DxWX6ORIRlxSXwV/D7GEwCVBcBnNefO1V0MRlLqliazZtRFl5ecoF7H379mHL5k3o1KVrCtP1VWvQoVOXlIur4sKneLR1CDJxEVVID6fsEmXF8wce2M5I0WV97NyxHXv37k25sC/KCKnZxXHRVTy/ccN648Jqi0q7ONyzezeE3HBe9G2srs2bNhp9Eqk0rI99e/dCSDo3LuKib6fOXVOEaloudXUQKZScksDgsq4KB7Zrh/JyO5cd27cZgu4gh1TKyOWAA9DCIVR3796F3bt2GiLQ+UjHePOmamMfqFYOLkIQinGK8afUVbUGnbt0NS5YWx9bazajqLg4RQQJobQxDZf169aiXbsOxpq1Pgwu+/e7pnkTAt5tbx3B/oAD2qSIoN27dkGw6eCS1iodFyGzhYB0XtgXon3r1sa4dEsRzWJ9CSnvFGS1tbXYVL0BnR0CXHAwuLTviDKHUBWyRxznlv4uLZf16wzR7RSHu3bthBCeQmp6XS+bNm5A8+aVKeJQCELRN7f9xNL1a0vNJkNcir5ZH0IQbtpUbdwA4XwILu07dEwRqqJtsc6EiHRbr27vVdWCS9u2KSJIvLcIsSfa8cyleoPxPuWU+UL0ibUsJHRqXe7ruGbzJpSWpnLZv38fxPuYK5eqtcb6dgpVIU7F+7WTi/h/nWCZ7j1cSLVmFRX29/CdO7D3q6/QLgsuQsRVVrZEZUu7OBQ3sezYkS2XjSgrS/f/to3o5LZe0vy/TXARDLL9f5soL94vU//f9rVxvnpdL0K0tmzZyrhpxPoQN78IEZv1/9vKmxk3+dj+37ZvL7Zszu7/bSkDcDxBcZmJEF8nARIgARIggWgSoLikuIzCyqa4jMIsBn8MFJfp5ygQ4nLvF3jt/92C+576BxZs2pvs7JaKa/Dq2rtxjnrmlSvR7oo5qMPxuO3Dt3C7/b7y5HHvDi3C2TOH4blNj+J89eyqh3DGyeOwuDh1D9tdRZfYyorjf/yC/WZ6VU3NuAVouDb1uljwzwL2UAcBiksdVENWZ0HEJfe4DNkqYXdJgARIgARIIH4EKC7jN+ccMQmQAAmQAAkIAhSXFJdROBMoLqMwi8EfQxjFZW0t4EgqpQV0wcXltlcx4vhL8OzuVvjmeRfjnLPOxnE7/4m3P1+Gj1/sgl+uetCUjwlxKUDUnPEI1s26zDW9bWPi8uOLf4tnf2jPPtWAQ3DyBccm6xLH93/hPFzzxAic2dBg41559Dn4Xk97kIeWiWGloSBAcRmKadLbyYKIS3yAKcPnoM3oCbhIBcq5yky9Y2ftJEACJEACJEACJJCOAMUl10ZYCEz7x9coKilFWZk9rXdY+s9+kkBQCYhMNSgqMlLa8xF8ApedlL8+UlxSXOZvNRWuJr/Fpcg49vT06fhi9Rc5DXrrlq34+9/fMjJRqUeHDh1wxhlnojTxGefSSy9Dr16p23/k1CAPyguB0InL9XNx78MfocOVIzHwKHuGOCeQ/Yuexj3TN+C4m2/BBXYf54ldocXlwpFF+M4T38Pt/3wLt9l3rUntf0JcntznDHz43rvoNWU13hlgz5gkDmpMXL43fmHGiEnX4z3RZKG4EaC4jNuMu4y3MOISWDhxECZtGoBRv+kPkZhT/D394Luy3t+SU0gCJEACJEACJEACOghQXOqgyjp1EPj5U7vw8ubUCws62mKdJEACJBBEAse3Bt4alL+eUVxSXOZvNRWupnyKy9tuG4lZM2faBvOHxx5H37598zbATz/9FAOvutKIeFaP0047DY/+4TG0aNEib+2wovwSCJ24FNt0vXIv7n97H3o1Ii+FtLx3+kI0fO8mjDo3dXsqLxQLKy7XYupp3TG47BGseGc4emTqcEJcfueZT/CDCd1x06JLMHHlM/j5AfYDKS4zgeTr+SJAcZkvkiGup1DiUiATsnLyInln+J7jhmDqsJNDTJJdJwESIAESIAESiBIBissozWa0xzJ8JvBcbsEN0QbD0ZEACcSGAMVldlPt9TpQfX0dWrU6AEVFqfuWZdciSxeCAMVlIajHr80wiksxS43Jy3xIS9FGYcXlXsy5vAKXvva/rgIyZaUmxOXpz9Rg9iEP4axTx+JvF/8JWx77IdpaClNcxu8cL9SIKS4LRT5A7Xr9wCq6XFlZyQ+sAZo7doUESIAESIAESEAfAYpLfWxZc34JUFzmlydrIwESCB8Bisvs5szrdSCKy+y4Bq00xWXQZiSa/QmruEwnL/MlLQsvLgEskwLy3+WnYtCfHsdd3z8YFemWoVVcng2s/u0x6H33Vpw5fQlm/qBV8iiKy2iex0EcFcVlEGfF5z55/cBKcenzxLA5EiABEiABEiCBghKguCwofjaeBQGKyyxgsSgJkEAkCVBcZjetXq8DUVxmxzVopSkugzYj0exPmMWlU15eXj+jyelhrbNc2IhL2ZP6zx7DlReOxCubS7Gja3+M/H934tduAtMhLlG7BL8/41j8YtMIvLjwQfRPZGtuTFwuLk6Nzq8Zt8C276U4/scvHJhyMuwqugTPbXoU50fzNOGociBAcZkDtKgd4vUDqxg3Iy6jNvscDwmQAAmQAAmQQDoCFJdcG2EhQHEZlpliP0mABHQRoLjMjqzX60AUl9lxDVppisugzUg0+xN2cSlmRaSNfeDt7ShFLZo3YU9L5wwHQVzKPu3FuhfH4ppfTcI/N5Wg5pRb8N5ffoXTrftXOsWlOGzZvTjj1Hvx3hXP46uH+xrRmo2Jy48v/i2e/WF7G4bKo8/B93qWJ58Tx/d/4Txc88QInNnQkHy+AYfg5AuORW67iUbz3Ir7qCgu474CAHj9wCpQUVxywZAACZAACZAACcSFAMVlXGY6/OOkuAz/HHIEJEACTSNAcZkdP6/XgSgus+PK0iQQRwJREJdi3qrnTcGs4h9h2Jn5U2fBEZeJlVm7F188exX6/eI1LGo7FO8uvRt9ShKvuYlL4S7H9sRpj9RjwNxVmPqtxsXle+MX2qIr3c4HV/EZxxOHY85IgOIyI6LoF/D6gZXiMmRroWomxk5Yh7MmjcDpIet6bLs7/0FcP22JbfgNOBaXeprDDzBl+JPYPvhx3Nw7tgRDMvB1eG3UGLxUc3wjcyvLzCo5H6N+0x9dtYyMa0YLVkulW2bdhjFvlOE7o8bjonx996maiXHjXwmzFUMAACAASURBVMXOH9yJ+8/vCMx/ECOmlXl8n9A94ujVT3EZvTmN6oh+/tQuvLy5ZVSHx3GRAAmQQEYCFJcZEdm/Z1qjXBoajBva1U99fT3ET11dHSgus+PK0iQQRwJREZc65i5w4jIxyK9fugo9B76ETg8vw4c/O0g+m0ZcovYTPHDSqbh1z02G6Gy4tghnzxxmT+u66iGccfI4UFzqWEXxrZPiMr5znxw5xWVEFwHFZfgmdv6DGDa3Z46iihIqPBMupeScmmJUnDdOyifnIyGx93fol+N68EKDa8YLpdzLiHn+Pf5ZvBm7eickY+6VpT+S4lIHVdtnpMWLP0NVVZXxXFFREYqKilFcXITiYvG7GCUlJcZPaWmp5acMZWXi7zJUVFQkni9BcbEsK+oRx4rf1of4TCYuFIrf4mIh0IDKypYp5bQOmpWHksCQ5+owc626XTqUQ2CnSYAESKBJBCgus8Pn9ToQxWV2XFmaBOJIgOIy/awHVVxi74sY0v5KTLlnkRkhmU5ciuH940b0PH86Vt70Dl7/8hj0p7iM46nu+5gpLn1HHrwGvX5gFT1nqtjgzV/aHlFchmiyEl2luAzfnOXUYykuP+9yHD6p7u4qJhdOHISZGzthQ9GpFJc5MQ7AQVUzMfrxMtzQbwV+/XKuNyR4GAfFpQdIuRdhxGXu7HikvwSYKtZf3myNBEggeAQoLrObE6/XgSgus+PK0iQQRwIUl0EVl2vxzK9fx5F3XI2TWtj7qCIuj5lSjVcHlMoXGxOXABaObIHvPnECLrmwFtNm9WbEZRxPdp/HTHHpM/AgNuf1A6voO8VlEGcwTZ9SxKUZ5SWOsKcgla+9ecp4XLHmDkxeJP+nZYsGM9ITfoReoydYUh6KiK05aGN5TggXdTzQ3pYiUaRNvGNBHww74X1MfX0rDuhzJpq9+5mjTkDUMf3gu9wj0UI0BVl3NaO4tM+hPRpPRs/tHDwOvV4cZUTzpcwhZJndgwejcsoUfFJ0HH426WQsGv6EI8WsbOfTAZPNtLOONLa2tZEQJwOvrsW0Jxbj6+MuxkVVfzHWky2aMOP4siYW0gMk3yUDhhjzkJLeN3Hu9ru6FpPn9LCJy2zOL3OO5LwvSER2mevGfc10H/QY0w3nYWWJ97u7S36J+89f5Z7GOXHeXPnrrnjlzlewyZgf+3umSgOrzq09xw3B1GH77fVRXOZhttJXQXGpFS8rzyMBiss8wmRVJEACoSRAcZndtHm9DkRxmR1XliaBOBKguEw/64WNuFyLqad1x23LO6LzGf3R/6yzcUbzz/Dmm3Pwx9dXoObE8Vj06nD0yrDHZXJ0u1/FrUddjCf3lGNX0SWu4vLji3+LZ3/YPgVIt1P64YQu8mmxx2X/F87DNU+MwJmWtOXitbrWR+Lc7x6OijieSBxzCgGKSy4KIx2Zelj3NVDpytTeBqIMxWWIFoxTXFbNxO8+Oh03JNJSCgHycMlwTB12MgBTiCWlhSGqakzx6ElcfoBJj5bh2uGiTkCJSrVHn9zvbZtFiJrC1BRcqTI0RNSb1tVGxV4qK/scKjnVwSKL5XNL1V54CXEphKW5b6ZbutBUcblg4u+w67ob5H6pzrWQkJpSqrjPvTgstkI6ZVWYfAd+eRturb44yU2dN8ZzJ73rSB2c7fklanOuAeDjF2ejw4AL0DXx2oIic82Ic3T0Gwdzv8SmnckJ7uZNHfZzNVG5Wzpg5/uuy7ml5jQpvCkumzxbjVVAcakVLyvPIwGKyzzCZFUkQAKhJEBxmd20eb0ORHGZHVeWJoE4EqC4TD/rhRWXQN2q1zD1kd/jqdnvYckOGeDQ4vAz8YNBv8Y9V/VG20SwpfFChohLo8zrw9DzshlYm0ZcLi62b4WiyJz+TA1mny3/EuLyxy8c6Aqtptd4rHhnOHrE8UTimFMIUFxyUVBcRnUNZEoVa5NkUqQ813WoRaA45JUncemA6eiDmxRxyk0RYZT7Po8hn0xHVKMYTVIGunGx8U0VVOJ4O1+3Mt7EpZ2sY204ZYsonLJeYiykU5allZ+Ti+XvNRnOBY/nl1OMmt3xuh5Cfl4VovvO89VNLrqdN4mbSJLRyq5lHOcsxaXWGaa41Io3WpUb/997FauPv8Z2M4ocpEsmg+To5Tn9getx3hFRXHpnxZIkQALRJEBxmd28Ulxmx4ulSYAE0hOguEzPRojLcQuOxdBr+yIRcJjTUirCBsyb+Bjm974d485tl1MdPIgEwkaA4jJsM6ahv14/sIqmGXGpYQJ0VekmLh1izEwZ6Rb56HjOq7hMXLiTaQ/tKWlTJKUoYKu3sQt7ukAFqN5GpK2KVk3trUot6SYgAbsIdivjVVza09SKflijc0dMK3NE6dnXj+h/eoEWoDnwpSv2dW6LRLWugTSyWlwY93Z+uZ3X1gF6XQ++QIlUI6nRxS6s0whH53pIPbcoLv1cLBSXftIOeVuWzz+pKbcb+Xwz/0Fc9/JmdNjUGWdNGiEzG+TwGPjnr/HXDUyqlAM6HkICJBARAhSX2U2k1+tAjLjMjitLk0AcCVBcpp91IS7vmrcjb8ui4vsjKS7zRpMVBZ0AxWXQZ8iH/nn9wCq6QnHpw4TkqwmHuBQXwx9fdKIpl1wiLu17EmYvLqVcK7Ollx07YV3yQpyruEykEH3j1Km4udNMWMvnC0Vo6skgLsX+oCrtbuqYNIrLxMXYncmUs6kRl6lyRUrTQf85A1OHdUndMzM0k6Kjo6nRzGLdnz3pJ9g5arS5t6hjPWR/fmW6EYDiUsfsqlSuak9RaxvWdMpq/0ozbbMsSXGpZ1ZyrZXiMldyMTwu8bnrlHPXYu5r3Vxv5rHtHZ1AJM75v506wdif2u11rySv+tPXeKma4tIrL5YjARKIHgGKy+zm1Ot1IIrL7LiyNAnEkQDFZRxnnWMmAf0EKC71Mw58C14/sIqBUFwGfjrNDtqieVzSdGYrLo398Mw924yGMkVLuqSydJVvCcF1f8cZ8Y7KayxNbsZ0kO7i0h7p6DW60l4uNVrSo7jEB5g8/COcMKor5o6valIkSYjOPA9ddQpF+feKU/ph86trTE4u56jtoraH88t1b8VkDykuPUxW9kXSnccue8Omi1ROzrPrec+Iy+wnJfcjKC5zZxe7IxPvyeomlEbT71veh8X/J3s9OgJHzboNjd+g1DhRpoqN3YrjgEmABBwEKC6zWxJerwNRXGbHlaVJII4EKC7jOOscMwnoJ0BxqZ9x4Fvw+oGV4jLwU2nroD1VoTNlpLzw/WHH/okIPg+pYhP7M5kX4lTq0I7JCEu7JJGvv1RzfDLqIF3EpYxQmoOqDpvQ8vzHcXPvcLHOW28b3d/TbR/SDzDp0TJcO/xkqCivT4qOM6M8XPeZfBLbB9sZi3mbtGlAMppT/D15UWnaVLAqbW3jqWIlFVHXzI2dsKbzj132/MobuZBV5BIJmUjjXHHeONx/fkc5Hsd6yOn8SkTLVlrm/OMXZ6PDgAvQ1TjvnOshTeRuyAgXrruNped1vJaYc2sUptuev0wVW7jZFC1TXBaWf6hat95MkvL/X/cIeNuNQa4p+b0ToLj0zoolSYAEokmA4jK7efV6HYjiMjuuLE0CcSRAcRnHWeeYSUA/AYpL/YwD34LXD6xiIIy4DPp0mvsQ2lISim5b9l5qwLEYeHUtJs/pkYW4tNcBtMf3RvXHlnF/RZvRE3BRZ9GIlB4yRWJ7nH31yfj4ibUZU8WKI53yLOiktfSvUXHp5Cv+Vvtbmq/tHjwYlVOmJObAsg+l0eF0Uso6b8Bhg8ampKxTMlPU0uK8wej778dtKU1dU8WKwoacqTHTB2sBF7ZK3S5gy+hUEXWT3N8sZT3keH459p013xsoLvO+cjKIB5uYTERTivfiaU8sNroi3pttqWMZcZn3Kcq2QorLbInFuHyjUfBu7/vu0ff2tP3eeVJcemfFkiRAAtEkQHGZ3bx6vQ5EcZkdV5YmgTgSoLiM46xzzCSgnwDFpX7GgW/B6wdWMRCKy8BPZ2g7aI8QDe0w2HEngYwylshIIKYEMqZ/jimXgA2b4jJgExLk7jjEpbpZaKmxP3Rd6l7PKeWB9JkpMg+c4jIzI5YgARKINgGKy+zm1+t1IIrL7LiyNAnEkQDFZRxnnWMmAf0EKC71Mw58C14/sFJcBn4qw9tBRuWFd+4a7bmM6JMXbRPpTyM6Ug6LBLImQHGZNbJCHEBxWQjqIW3TRUSKrAMiI8Flk36CnaNGm5kKICXlmDe2uQzWmk3BO4trZtTjhTXF3g9gSRIgARKIGAGKy+wm1Ot1IIrL7LiyNAnEkQDFZRxnnWMmAf0EKC71Mw58C14/sFJcBn4qw9fBZArLDkwlGr7Za6THZspi256NkRojB0MCTSRAcdlEgP4cTnHpD+dItOImLhOp8B8puQAXVb1kEZfue14KDvb9jL2TueKpXZi7uaX3A1iSBEiABCJGgOIyuwn1eh2I4jI7rixNAnEkQHEZx1nnmElAPwGKS/2MA9+C1w+sFJeBn0p2kARIgARIgARIII8EKC7zCDPqVaURl9Y9xrsPegw395b7Pze2N3Ta1xphyFSxUV9gHB8JkEAmAhSXmQjZX/d6HYjiMjuuLE0CcSRAcRnHWeeYSUA/AYpL/YwD34LXD6wUl4GfSnaQBEiABEiABEggjwQoLvMIM+pVpROXlrSwSlw2HlUp06xvH/y4lJweHxSXHkGxGAmQQGQJUFxmN7VerwNRXGbHlaVJII4EKC7jOOscMwnoJ0BxqZ9x4Fvw+oGV4jLwU8kOkgAJkAAJkAAJ5JEAxWUeYbIqrQQoLrXiZeUkQAIhIEBxmd0keb0ORHGZHVeWJoE4EqC4jOOsc8wkoJ8AxaV+xoFvwesHVorLwE8lO0gCJEACJEACJJBHAhSXeYTJqrQSoLjUipeVkwAJhIAAxWV2k+T1OhDFZXZcWZoE4kiA4jKOs84xk4B+AhSX+hkHvgWvH1gpLgM/lewgCZAACZAACZBAHglQXOYRJqvSSoDiUiteVk4CJBACAhSX2U2S1+tAFJfZcW1y6aqZGDf+VWwqKkLFeeNw//kdc6hyHV4bNQbPdR2KqcNOzuH4uB6Shtv8B3H9tCUGlOR+5doQhXPuKC61LQhWTAKxJkBxGevpl4P3+oFVlK2srERRURGpkQAJkAAJkAAJkEDkCVBcRn6KIzPAn0/fjZc3VUZmPBwICZAACWRLgOIyO2JerwPlTVwmhNzq46+hTEs7VVJavXnK+LTCUuyTPXlRadoa9hw3BFOHdSm8uDTm+yP0Gj0BF3XObm36Utq1f27SMLe9x93HIOufVXI+Rv2mP7q6FvJZXCakbFOFLMWlL6uWjZBA7AhQXMZuylMH7PUDK8UlFwsJkAAJkAAJkECcCFBcxmm2wz3WwX+pxayq9Bcywz069p4ESIAEMhOguMzMyFrC63WgfInLLbNuw6hPStFxI4Irs7JDmP/S2cq+bMvnv8fpawxy30SvvfZv/oMYMa0Ml04agdObys9TXT6LSwDi3LxjQZ9GZGrmgVNcZmbEEiRAAtkToLjMnlnkjvD6gVUMnBGXkZt+DogESIAESIAESCANAYpLLo2wEGCq2LDMFPtJAiSgiwDFZXZkvV4Hyo+4lDLmswF3oteLoxqNKMxuFBEr7VWmqWFnW95PXEHuW0HEZeZoWjk9/otLoOlRpRSXfp5cbIsE4kOA4jI+c512pF4/sFJccrGQAAmQAAmQAAnEiQDFZZxmO9xjpbgM9/yx9yRAAk0nQHGZHUOv14HyIi6rZmLshHU4S0StzX8Qw+b2tEV3ifSnkzYNSIn4SokEs+z/KEbr3ANS1PNwyXDc33EGxryxDfs79JN1Oo4D2uM7o8Y7UphKYTSnptgA2YBjMfDqWkx7YnNKWWu6VlHOWzSelEMLLFsvWdNzirGKPlsfGdN3ppWDqZJMsZl60rvJ/RqTfbfs4ejOBshmzG7pbG1j8TQfjvWcGOvRo69Hy0mjkvOUnGNb8cZZp++fnVtqufY44fBq/Hu7S6rXTNGU1nPA2lcHixbnDUbffz/u2J+0sfGkF53288dZh/0cEGVvrb445zTOFJfZvf+yNAmQgDcCFJfeOEW6lNcPrBSXkV4GHBwJkAAJkAAJkICDQG7isgylpaUoKytFaWkZmjevQEmJ+HcJiotLUFJSYuwXXlxcnLJvuGivvr7e2H+8rq7OuGxWWdmS+4tzZWYkQHGZERELkAAJRJwAxWV2E+z1OlA+xGVSmg07Ga7RXYY4q3EIQod8S9mLT4qYpT+4M7kfpGjnsY2d0Lrzj3GX0ZZ8LJh4O5ZfeE9SVApJM/qNgy3C0WXvwaRQ6mDpV2q51Lpc5sFtH0G357KNUsxSXIq9MeUemOY8fNyhPQ7CqRg6Vu65mCqRcxxzmr5JQVtmm2u351Ious1H4rmdljWAJrF2iYp0CknXtSq5CWku2aY+XMWgS1+VLDXnSaZyffIb9+Lm3ol6HX1wX4PWsdSl7J26ZdZDeOvUG015n06senxbobj0CIrFSIAEsiJAcZkVrmgW9vqBVYyeqWKjuQY4KhIgARIgARIggVQC3sWlFJNCWApZqaSl+JvikivLDwIUl35QZhskQAJBJkBxmd3seL0O1HRxmZqGMlXypEpI+x6EaaLKHFJJ1Pv4ohM9REA6+pQmWi5FqHkRrCnT4DUiLot9F1UbWYpLJxtXYeisM6cxpxuLyzwnxpJJ/Mn18CpskjJFtDaVtQdxmUirahXmXvbLFOObfvBdScmuUsK+ecp4y3MChmT0wfHXNBL96Ohngk3l4MdtcjO5N6cnIS7anYM2oyc4IpG9va9QXHrjxFIkQALZEaC4zI5XJEt7+cAqPqw2NFBcRnIBcFAkQAIkQAIkQAKuBDKJSxE9qaIoM4vLUpSUFBvlGXHJBZdvAlc/sw+z15fnu1rWRwIkQAKhIUBxmd1UebkOJLI/NFlcuklBl+eckX62CDU3MSOG6xAy6VLOGmRS0pMCKn1p2uMc0i5duUalW7q+iz45paAnwWSZ5yzFZUpEoNvceGTqTTR+hF5WEZYmWlGMKGPkaiMRnMno2Saz9iIuZV/vWNAnmdo4JaVxyqnoUm/avqaTr6npYq2pkp3zYf9b1vlSzfGNSH1Z5tMBk035mcVbCsVlFrBYlARIwDMBikvPqKJb0MsHVorL6M4/R0YCJEACJEACJOBOwE1cqhSv4rc3cdncKCeiLykuudJ0Ebjy6T2Ys7GFrupZLwmQAAkEngDFZXZT5OU6UNPFpX3fSGcPbXtU2qSWQ6K4SEezLnOvPneZpvrQ0ZKe1B5xmVbCuYhLkW7V7WFN7Wl7vTEZ6XwtoOIy6zELAG5jaWwfSA97RI4b7xChTuHZZNbexKVbNHBq5KR1FbhIwQzS+bmuQ5MRlyp9rLlPaKZ+pkY5qwhPuYdr+j1eKS6zex9laRIgAb0EKC718g1F7V4+sApxWV/fgJYtuc9SKCaVnSQBEiABEiABEmgyAXHBbuHCBdi8eXNyn0k3cSmiLaWctO9vKVPFUlw2eSJYQUYC73+esQgLkAAJkEDkCZx+aP6GuH37dsyf/y+jQpEpoahIZE2Qe1Srm5fUjUkyVXxqunjzeTNDgzpe1mn+qJ6L5/x4eLkO1GRx2UgEXLq9FA0B1OnPSKa5FDA8Cj1XAekqxHIXl43tY+g6b02OAmxkNfgUcZn1mNPNWUQiLm1pXnu/Dzehap+1dBGXqSJW1Z0Ul65z7FJfIsXsdpEutu5B+/njWEKpIlQUYMSlH++7bIMESCA7AhSX2fGKZGkvH1jr6+shPrQKcSk+aPNBAiRAAiRAAiRAAlEnID77vP32POMzkP0Co4i2bPzCpbhYKfa6rKhonoi2lHLTKj6dFyfFZzLxmUv8Fm0CDais5E1jUV9nHB8JkAAJkEDwCFBcymtATUkV22j6TxeJpVJuDugwGzOKh1n2+HMTNalrxrO4NNpekkwVm66fbntc2oSqp2Wbvu8pKUY9Ctpksz6IS5HONvsxN77HpSHXetvh5ZR6NiXFbFNZZ4pkNPus5m7YCe/jkQ0XNbIfpTwmdY/LdPt9Ova4dJvjRvb7FJL5F3WPOvbTdC7UdOKTe1x6OqVZiARIwDcCFJe+oQ5uQ9mIS3HBrUWLFsmog+COij0jARIgARIgARIggdwJiM9H69ZVYdGiRQ5paUZbyP0thcQUURYyHaw94iKzuBSBFWIfcfGguMx9vngkCZAACZAACeSTAMVlU8Vlur361Cy5iJuEpKnvABwzbAIu6myZUYdsNF6pmok7XvoG7hp2svGnq/xKiXg09wo0U286ZJGoLNGePa2mHNOskvOT+xuKogsm3o7lF95j7691Mbr13S36MIjiMhGJl/WYrRGAFkmZIoO97G+ZmOuMqWIt82bOrcteosbcpE+nakv7mk7cJuaqocMmtDw/VcQ634tse7YmXkxlYaZWNlMPO88Ts4wt1XJi7Ne9vBkdN8K+t2jVTPzuo9Nxw/kdZctuUcBVMzF2wjqcNWkETs/hjZR7XOYAjYeQAAlkJEBxmRFR9As0Ji7VHf8q4lLccSfEZXl5OeVl9JcGR0gCJEACJEACsSWwe/duvP/+e8nPOyriMn2qWCktRZSlkpfid0VFRUrEpapD1klxGdtFxoGTAAmQAAkElgDFZRPFpZusc8x2aqSjuxhMHpaUieoZ+1596aL2pCDaljioPb43qj+2jJsKe+SfKTRFQUMcnfQurp9WY9kbU7ySum9n2v0treN17NPZgGNxqVMSBVJc5j5mK/dUkbgkSWd/h342Eez6ppCGjWu0rBfWCWGq1oXsn/eIS9FHsd4eX3Ri6jy6DSCNALWvTeCwQWPR68VRsO5xaUp0WbEqk7qvZprzx2WPWNt8JFjcWn1xxsjRdG/YFJeB/V8ZO0YCoSZAcRnq6ctP593EpahZpSpT0lKkCBHisrZWykuxZ5Nf+y/kZ6SshQRIgARIgARIgAQaJ1BbWwtxsXLBgk8S6VrV3lbmPlRqfypzj6tMEZcqTaz8bZWgIh0sIy65KptKoK6u1oj85YMESCC/BMR3YfWend+aWVvQCVBcNlFcBn2CvfQv1zSpXupmmdATyJje1jbCpu0h6Q2Wt5TKqXU1vW8Ul95miKVIgASyI0BxmR2vSJa2iksxQPG3NVWZ+LJmjbgUF/TExRFxkU1EETRr1sz4MqeOk/Wpi3DmxTjrhTk7yER+tEjS5aBIgARIgARIgATCQKC+vgE7d+7Ehg3rsW2buitfSkvxMPe4FHtbynSxQkKaP9aIy7Jk2li3iEu7uJR0nJ+/uMdlGFZNcPq4+NMFaN6iEt0P6xmcTrEnJBABAsuWLDLe53sc/s0IjIZDyIYAxSXFpRBTkzYNyBwNmM3CYtloEMg2OlaMev6DGDa3p771lKNoT9lrNYcZorjMARoPIQESyEiA4jIjougXSCcuGxqEsGwwpKVVXMqoy9rEz37j9/796m8pNUUZ9aOOt16QU1SdbUefNkdIAiRAAiRAAiQQBgLWrBKmtJRRlyri0k1cOtPFCnFpLWdNNWttg+IyDKsiuH0Un7vFOuODBEggvwTEd+KiouL8VsraQkGA4jJO4vIDPDZmE/qNPR9dE6vTbS/GUCxcdtIXAtlFW6ouZUiF3KSe5xht6bbXag79oLjMARoPIQESyEiA4jIjougX8CoupbwUglJISVNUKokp5KV63ou4bExaUmhGf91xhCRAAiRAAiQQBAKNpb1PjbZMLy6FsBSpOs09LmUEZrNmYo9LEZlZmhSeSn5SXAZhBbAPJEACJEACJJBKgOIyTuIydd9K1z0oeaLEnoDak9LTvpw+0RISdfKiUrkv67CTfWrV3gzFZUGws1ESiDwBisvIT7G3Abrtc+lMFytkpNjnMp24NKMwpdiU5cWH3XrI6E3xW0ZwioebMPXWW5YiARIgARIgARIggfwTcEpMN3EpIyZFmliRMlali3XucSmlpVVcFherfS5l5I6KvFSjsKbcV5kuRJr9ysqW3FM8/1PNGkmABEiABEigUQIUl3ESlzwZSIAEmkKA4rIp9HgsCZBAOgIUl1wbBoF04lKJxtR0sdaIS2vqWGeqWCEspcA065J7YDrblX9zQkiABEiABEiABEjAfwKJrSyTDZsSU0RZyj0urWlepYi07nNpykopLUuS4lKlilUpZq2pZ1WDFJf+zzlbJAESIAESIIF0BCguKS55dpAACXgjQHHpjRNLkQAJZEeA4jI7XpEt3Zi4VMLRjKBUqWJNYWmmjjWjLZ17XIr9MlXkpVVaSllJYxnZxcWBkQAJkAAJkECoCEhRKR6pEZciyrKxPS6lrBRpYc2Iy2bG3oMqOlP8VnWLutRNWxSXoVokgevs0x8FrkvsUEQIXN47IgPhMEggSwIUlxSXWS4ZFieB2BKguIzt1HPgJKCVAMWlVrzhqdxNXIreS9Eo07u6R1065WU6cWlKS7dUsdzTMjxrhT0lARIgARIggSgTsKaLdYpLlSZWyUsVSSl/yyhLq7QUf5eXm+IyNeLSzDZBcRnlVaV/bFc+vQdzNrbQ3xBbiBWBPgcBs6+M1ZBTBrv685XGjScHH3JovEHEcPQUlxSXMVz2HDIJ5EQgN3FZZtzoWVYmvkPJf1dUVBjfp6xbbKiMN24Za5zbfOTUeR5EAiQQWAIUl4GdGn875hSXUloK2SilpZnmVYhJ+QFW/oiUsVJeqn+bkZayjFV6WuuTbRj/tQ2WEtPfuWdrJEACJEACJBB3Aqlfeu1Rl9Yvyko+mhGUcu9K8WMXl1JilpeXJ/bDlFGX1rrEv9XnHorLuK/Cpo1/0DP78OL68qZVwqNJwEGA4hKo2bQRRcXFOPCgdlwfMSNAcUlxGbMlz+GSQM4EvItLczsNISut0lL8u1kzisucQ3zd1gAAIABJREFUJ4EHkkAECVBcRnBScxmSUxZaL55ZZaM9XaySl6bAFPLSlJrm/pZKXlrrskpL+96WTBubyxzyGBIgARIgARIggVwJJHLDGulhVR3m3pbpxKX7PpdSWCqZKcSlkpxqn0zRgqpT/Nvtc5f4PCVu7qqsbJlMWZvr6Hhc9AkMnwk890X0x8kR+kuA4tJf3mwtWAQoLuX1HHHjeqtWrfhZJFjLk70hgUARyCQu5bYZ5o2eckuNdOJSfI8S23PImz4ZcRmoqWZnSMBXAhSXvuIOdmNe0sWK1LHig6sQkaagNKMv7c85xaWZLlZJy/Ty0sqKIjPYK4e9IwESIAESIIGwETBFpbXnTmkJOOWlfY/LVHFpl5biS3pZWZnx5buoSH7xFmlmVb3it1Vcin9bU/NTXIZtXRWuvxSXhWMf5ZYpLqM8uxxbJgIUlxSXmdYIXycBEkgQaGjA4iWLsXbtWuMJdbOm+k1xyZVCAiSQCwGKy1yoRfgYN3npTBlrpn+1p40Vd+OJtLHyrjz5mj1NrJlyVtZpXKpLXrCLMFYOjQRIgARIgARIICQEzLSxprQUglEIRxklqQSk/C2kpPoybt2TRUZcFht3E4t/W7/Aqy/0KlWsNV0sxWVIFkrAuklxGbAJiUh3KC4jMpEcRk4EKC5NcdmyZUvjMw8fJEACJOBGQFwDXrhwITZv3pSMzlaRktbtNeS2GmJ7jdT9LcXNns2aNTP2umTEJdcZCZCAIEBxyXVgI+At6lLse2kVk6bAtEtL6/6WKtpS7pkphGVqtCUjK7kcSYAESIAESIAECknA3NvSGhWp0rpKeZk+6lKlQLJ+2RZfwpW0VMfLG7ekCFU3iIlRm3uKy8wWjLgs5FoIV9sUl+Gar7D0luIyLDPFfuogQHFpZtoSMkH88EECJEAC6cTl22/PM76/WLfYEN+b5PcieaOnlJYiTaz6sQvMioqKZDmVJpapYrnmSCC+BCgu4zv3riN3ikt1Ec2695I1ilL+25SYzmhM8bpIL1tfL8WldY9LVbf87ewOJSaXJgmQAAmQAAmQgB8E7GljVbpYFXkpfzsjLs3IS6uklJGX6gu6/Lf4Yu78wq1GRXHpx/zGo43Bf6nFrKrSeAyWo/SNAMUlsH3bVuMi7AGt2/jGnQ0FgwDFpSkuxXWcAw44gPtcBmNpshckECgC4v2hqmotPvvsM4e0FN+fVKYamYmmpEQIS6u8VPtcyj0vKS4DNbXsDAkUnADFZcGnIFgdsIpLq7RU/5YiUkZNWqMChLyU+17a08MqySnFpzpG/FuISRV1adSeBJEqMYPFiL0hARIgARIgARKIFgFzb0sxLiky5XMqPazcq0WlijUjKFPTxsov6FJaqruLnWliZf2p+1sy4jJa68rP0fx8+m68vKnSzybZVgwIUFwCq1YsM6I/Djm0RwxmnEO0EoizuBSfR9RN6XIboDrjRiyRMtZMqc/1QgIkQALArl278I9/vJ98bzAz1RQns85Yt9WQ8rIUZWWpUZfNmtkjLtV2G/YoTvOmU74fcQWSQLQJUFxGe35zGp2XqEt3eZm6p6WItFRRl+ZemVZpaZWXoruMtMxp0ngQCZAACZAACZBAEwlYvwQraWn+dqY9kmIydc9LZ1ojty/c4jORVVwan4CMm7zk5yZ5MxhTxTZxQmN1OFPFxmq6fRssxaVvqNlQAAnEUVyKabDepC7lpRSXtbVSXqrISwqDAC5adokEfCRQW1uLrVu3YsGCTxLBKdYbPeUNn9bvRTJVbKaIy2bGzUJq+w3rPpnGt7LEjaRqmHwf8nHC2RQJFIAAxWUBoIehyfR7XcqLalZxaf5bpoQVH2pVdKV8Te6J6S4ujUt1Lqliw0CJfSQBEiABEiABEogaARVpKb8cG/9NfEk2vyzLiEr1vJSX8ku2KTLVF2uruFRfuJ3M3FLyU1xGbWXpHQ/FpV6+ca2d4jKuM89xCwJxEpfGVRnHdR7rjVRSXNairq4W+/fXGukcxY+QCtbPMOrajluGLWbW4nlFAtEgIN4bdu7cierqDdixY0dyUNZtNlSWGvHdyLq/pSkvVcSl3ONSRWA6Iy6t4tIpLdN9r4oGZY6CBEhAEKC45DpwJZApZazzApv6W0pLM5WsNUWs9Rj5oTV9tCU/1HJhkgAJkAAJkAAJ+EHALU2s/CJs/Nf22xl16UyFZJWUzi/a6su12tfSOjaKSz9mOtptUFxGe34LNTqKy0KRZ7tBIBBXcSluQleZs1QGCJUuVshL+bPf+C0kpnpOSE1VTqWZVdGbdrkpZ9d5zSkIc84+kAAJZE/AGvXoTOlq3TpDSksVdemeLrZZMxlxKW8IVVtyyBtDKS6znxseQQJhJ0BxGfYZ1NR/tw+R6sOm+pCZPvLSjMq0y0ozUtP9gyrTxGqaTlZLAiRAAiRAAiTgiYCZLlYUV1/ExRdn9bfzC7n1byUrrXtaOo91+wwUCHFZNRPjxr+K1cdfg6nDTnbQWofXRo3BpwMm4+benkCmL5Rop3Lw41nVtXDiIExeVIr9Hfph1G/6oys+wJThT2JBUREqzhuH+8/v6Nrmllm34Y4FfRLHZOq7rHN7ln2z15qPOjL1M/V1isvsmfGIzAQoLjMzYonoEqC4NLcCElJSpIqVv+0/Ql6q572Ky8akJYVmdM8pjizcBBpLy5oabWlPFWtKyxIjulKkjDX3uFR7XZZCistSW4pZldGG4jLc64e9J4FcCFBc5kItJsd4kZfqDjqBRPxbXoyTd+jJdLFmyhF7uhB7tKVVisYEL4dJAiRAAiRAAiQQMAKp+6aIDkqZaU8ba00fa+51KcpZRaVVZFq/7KvPWCr6MkjiclNREboPeswhFfMlLnOrJ1U+ynrePGV8WmGplhbFZcBOMnYnVAQoLkM1XexsnglEXVzKazfmzeNuWbVUxKXY+ieduDRFphSbKtqyrk5cD5Ly0xlx6ZbhK8/Tx+pIgAQ0EnBKTDdxKb8Hie00ZOSk+x6XprQUQlOIS7f9La03iqphcX9LjRPMqkkgIAQoLgMyEUHthpu8tMpK9brzQ676EOyMuDQ/HLvtaykjMvkgARIgARIgARIgAb8JyC+/zohL0QslLs3fzqhLUcpNUlpTyVrHIz7vqC/bzs9K1j2lRFr9ysqWybJamVTNxNgJ63DKuWsx97VuuHTSCJyebDA34ZjS36qZGP14GYaOFRGT3h9CPt5afbElEtR7f+IiLq94ahfmbm7pHSpLkoAHAhSXwPKlnxkXUXscfqQHYiwSJQJxFpdq+x/nPpf2iEu576V7qlghLOuS0tKUl8YVIWOZpMrLKK0ejoUEokvAvs2GmaFGbbHhzDwjRaQSl/ZUsXJ/SxmFKX7Ky2WqWDNNrJkiNvUGU/v3tugS58hIIL4EKC7jO/eeR+68C099yLQ+L6MtpYxUH3Kt5dwEp70DdmFJf+l5eliQBEiABEiABEigCQScX75T5aWMrhQPt7uJxfOmtDRKJaMu1WvWY51dDZq4PHvST7Bz1Gg813VoRlEopOCYN7Ylh9RYylZRSJS/u+SXKVGSKg2sqsga8el8rfK8i9DzlRlGilj5aI/vjBqPizq7L4IUcZlIVSsiS8Vjz3FDLOOUaV53Dh6HXi+OwpwamSI4dVxSnKrXzfS1onRhUsVeM6MeL6yR/eWDBPJFgOIS2Ld3L4qKi1BWVp4vrKwnJATiLi7VdR0zglKlijWFpSkyzWhLlS5WSU8zG5d5o7p5fUgsBt68HpJTgt0kAQcB8R1JPpX6HUlmpEm/x6WZMlZJSyEwhbhU0ZnOm0IpLrkASSB+BCgu4zfnOY3YLZWrM92HqFgJTPnh1LyTTv1bpZM1O2Etl1PXeBAJkAAJkAAJkAAJ5IWA/ct36l28bvtVyruKZbSmel19gXf7gq3Sw6oOB01cniUiLQ259xF6jZ6QEIKpEY5CKE7aNMCyd6QUdkt/cGea9K1uUZLyOZskddkDM58Rl1tmPYS3Tr0xMS6nZFT7ZnawyFDnuFLT1AoWD5cMTwjQwohL7nGZl7cAVuIgQHHJJRFnAnEVl4ZKTGz/Y8rHeiMFrPyR+11aIy1VGtnUPS7lFkLWdLGyfnuK2jivM46dBMJKwJqq1SkuVZpYJS+te1yKPSyFpJS/1Y/8u7y83HV/S+t3K8WLqWLDunLYbxLwToDi0jurWJdsTFxaIy3tglJKSes+l14+pDJdbKyXGgdPAiRAAiRAAr4TcPvim3nvFnV3sSkszRSyxtdr4+5j55f6UIjLRHTkHQv6JMSkQzqmiM3ElM1/EMPm9rTITOtUijp+j53X3mVGR85/ECOmlTnS0srITGtq2HyKS+fiEtJx+sF3JWSru3y1RW26jTGRZteQvgWKuKS49P1tIxYNUlzGYpo5yDQE4igu1fUaFW1ppowVwtJdXiqRaUZaSsFplZ7uWwgZrdno81oQT0cSCDaB1O9M9qhL63Ya1nSvMv2rkJPyxy4upbQUz5eXlxnlVLSlNepSyUuKy2CvEfaOBPJJgOIynzQjWle6VLFKWIphq0hK6wdc64deM/pSbMwuQTX+oZTpQiK6nDgsEiABEiABEggYgfT7o5h3D8suFxXJVJzWL+Xqb/XFWvxtRmbaj3EbeCAjLo2OWiVenREZ+emAybi5N4A0whE2geccrahvDtokoziloDTlqKW8Qw56EZfp0s26teEsa6aCTRMtaelPc0d6XLPXKmUtIy4DdoKzO00gQHHZBHg8NPQE4iYunddvrNd27OliVeSlGX0p5KUZbWnub6nkpfOzjrwmpDJ0WZcKrwOF/sThACJOwPzeZG63IeWl9fuR2ufSlJdu+1yawlIJzbKyMkNgWvfJdH7vUoAZcRnxpcbhkQAAiksug0YJuMlF536WqR9wpZw097o0oy5VWfnblJicBhIgARIgARIgARIIEgH5BdzcM9CeAkn0VEZayi/Tsqyb0FRfvG2X5RoakpGYwRWXpqC8LLHvpVVcukZWNiouUyMuU4VkglIO4jLd2rGLSykVPzj+muS+lm4Rl9sHPy4FrXo4xKWrbE0WprgM0nnMvjSNAMVl0/jx6HATiIO4tF6fsV7XUddrxBZAMs2riLaUKV+t6WBV6lj7c05xKdPFmp93jNoTN7S7yUvbJ6ZwLyL2ngRCT8D9Bk+ntJSZZqzy0r7HpYy2LE5GXEpRKaMsrT9lZaXGdyopPEWd9ptGFU5Ky9AvLA6ABDwRoLj0hCmehdykpTVlrHpdXaQzy6sPoWZUZbq64kmWoyYBEiABEiABEggigdra/di3b79xUU48nKlf7c+ZqWDVF2ur7HS7U1iN2foZKtDiEoAQe4+UXICLql4yIy5zThVridoUMPxOFeuS5tWLuLQJ1nTRpskFXRhxedWfvsJL1c2DeFqxTyEmQHEJVK1ZbVxA7dz14BDPJLueC4G4iEvBxplly/rZRO1PaaZ/taeNra8X+12K1LAqElMKTjPaUkpLIUGlsHRKS0ZZ5rI+eQwJFJqAKQ9NaSlv7FTfkZSAlL+VuBQSU6SKtaaOFa+Jv0XEZaZoS0rLQs882yeB/8/eucDZVK5//Dc3Y1zGLbdc64iSqNRJN6koCemo/LuhSJQuIoXcya2TdCFETumk1HQUQpROnWgKySV3YhiM24wM2xjz/7x77bX3WmuvvfdaM2tf1tq//fnUjNnvet/n+T7v2pf1W8/zRI4AhcvIsbbVSqFES73sAVs5SGNJgARIgARIgARIQENA/vxz5swZnDyZ586qFA9f6VefWKkth6T9kq3szSLmUPa71H7O0l4glDMaxAW+smXLqfpkhi1ogbIl3SLlEuQkJKB+j+neTEQh+E3N6aToZxlasBMC4LikFzz9JIUnUu/MT2s96c2AFOVmR41Zg8aakrLKnpfycd4M0CBQVBmX2rkzJ+OZOVugLRX7W0JTX99NP3t0bMYqTJ2Wgqf6XOMtseuXtem1UcNJI4QKrlOS+vh4GAz4Y/924cuDqQZHcxgJGCNA4RI4mL3f/R5QrXpNY9A4yjEE4l24FIEUmZK+rEshPkqipSRK+gRMtWip7G8pZVuKOXw3wetlW1K8dMyJQ0fihICvt6WcbSn9lP6Tb+oUP/XKxfpES0mw9Ambycy2jJMdRDdJwAgBCpdGKMXhmEAX1OQLb/IFvDhEQ5dJgARIgARIgATigMDZs2dx9OhRd9kj3xdxdQkk35dzqUys3JNFKWIqe1/6V6mQQMa0cAmpF+Xwb06ohEthd6C+kgG3x/4MDJuRgidHdkAt7yBJCFx4VC7LK/eK9M1ipMdloDW1PS5lX8T4/KZP4LnCafiwzqseMVUSFU/17Imy772H9Z46WErBVlpHGic/DyhtDiXghke47JMBfLonDk5MuhhRAhQuI4qbi8UYgVgRLvVuKrcalTbjUvvZRG4DpMykVIqYymxM9RhtmVhJwJTmd/9f8bvsFUVMq+PL+UjAGgKB+1u6vy15REvfT225WKVI6RMrZeFSfGdKThalYtU3ispzyz4w49KaaMbrLNw/9oo8hUt7xSti1uqVCpEXFxfl+CABEiABEiABEiABJxMQn4VOnjyJvLxcjXApiZS+8rDSncTi85Hv7mJfv0ulmKn94u29ROcumyb9J1/wk8rVRjDjMiLBlERKI5mSETHHQYtQuHRQMGPIFQqXMRQMmhJxApEULpXOReOiqt6N63IfSvmzifannHUpVYlQl4eV+2JKmZbq/pbSWlrBMlSvy4iHnwuSAAnoEFD2tpS+18iDZLHRv8+lr2elr3SsVBrWJ2TKN3pK36fk71HuFfwqz0TjNZKbIT4IcG/FXpwpXMZeTKJuUbC77eSLb1E3kgaQAAmQAAmQAAmQQJgJiAtvf/75p+fOX6lkrHQXsPxlW/m7uo+L8gu49s5h8VlL/mLkyzyIB+ESkErBLkHZnjO8ZWfDHMa4mJ7CZVyEOeJOUriMOHIuGEMEIiVcShf/lZlMvt8jicNI1qW+eOnf01JZXtYnXMq9NOVSseremrKYGUmfuRYJkEBxCPi/XulXqJFv9pQyL/UETLmMrFytxvddyydYxsLrY3Eo8Rh7EqB4GVtxo3AZW/GIujXBSsSK50TaPh8kQAIkQAIkQAIkEA8ExMW27OyDOH06X1G2SPklXC1W6t09LN/0pSwZq7xI6ev5JF3Ac3bGZTzsmuj4SOEyOtydviqFS6dHmP4FIxBO4VKvT7ZsS6CLptEpGSuJjMqS9sqelVJmpe+zi+85dV9Lvf6Wnoqx7uxL3+/ckyRAAnYgIAuV0nca9/817TX0+10qxUt1aw2fsCm9PspzRv+mDjvEgzaGJmBWkDQ7PrQFHFEcAhQui0PNwccEu8tOuE3h0sHBp2skQAIkQAIkQAJ+BA4ezMaJE7meO4XlL9W+L9eSWCn3afHv1yI+O+ndPSx90U/wXgwU/6ZwyQ1YXAJPfFqIjCy2cyguPx6nT4DCJXDq1F9ITEhAWpmy3CZxRiAawqWyIoMe7nCLl/olY7XCpa9ChLLMvfS7UrAUoqb6WPmzjn5vS9lj9riMs1ON7tqGgH82uLZUrPz9xndzhvi+o99mQx6j/J6kvNFTKxxRSLLNRok5Q0PtnUDPhzou5hx1oEEULh0Y1JK4FKi3pVTeA0hJSSnJ9DyWBEiABEiABEiABGxDQHwuOnDgAI4fP67qaynKHcmljYRoKcRLqSeL+F36tyxmis9OvvJHkuApXbCT7kRmxqVttkNMG9r1g7+w6Ei5mLaRxtmPAIVLYMe2Le7X+4sbNLRfAGlxiQhYLVyK93+5f1ugG5qMGBxO8VJvbm1Je3X2pdyjW8689PXsVmdZylmV2p+BPKZ4aWQvcAwJRI5A4BLW/hmXcvlrX9alT6SU/ya331CPEa+Nsvip9Y0iUuSi7aSVQu0bo6WIQ83jJGax5AuFy1iKRgzYoidcKj+YyhffTJuan4c963/CthMJKKx0CW5oejEqlDE9iw0OcOFkTh7OAChVtqozfMzPQ84pl3P8scEuigkTGfeShcGVh5w8F4pS01EtPdXQXGfzcpDrAkqlV0UFY4eEnPfs8RzknktF+crpKG1xIk7Y5i4Gu5AgYmBA2HjFgG9ONkF8BsrKysLRo0c1GZe+ErFK0TI5WSleSgJmcnKK+0KlshyS/IWcwqWTd09kfWOp2MjyjpfVKFzGS6Tppx4BK4VL+YYmpXCp/CwgLvzL5VLlzwY+myQRL1LlVI2Kl3KJV30h0ydgKkvBKkVQNXMKlTwLScBeBNRCpizq+H66X+EUrTYC/a4/TsuCopG9dkcsWqvMDpbtC5bVq7fnuA8jH1kKl5FnHrMrBsu2FM3VxfOlSpVSNY4P6UzhYawc0QXPztvnFvN8j1RUvHMIPnz9ITQqFXIWmww4jAWPtcCLP0p3CFUc9AMyH69pE9sDm5kzow1unLTbMf7YPiARcoBxLyHo5U+jYZ+l2H7vbBRNbGlostUvVEbXryrjhpk7MKeVoUNCDNqHuXdfjxHbmuPZFQvwbF0r5pTnCOPcxWBnpWfhmSuMvMJjMGf1EBCfffbu/RNHjhzxfPEWgqV+tqWUaSn+S/b8lP4tbvoSFyx9PV3EF31f7xaxlDLrkj0uuf2KQ4DCZXGo8ZhQBChchiLE551MwCrhUnwWUN7YpJdtqRQrlSJmoOzKcGZdyp9LtLFVi47q3pdaEVP5b9982l6W7G3p5POHvsUHAWWvS+Gxtjeltl+lkX9ryVEsio+9FA4vQ5WAVfdq9e+nSvEyHFExNyeFS3O8HDtar5eB8s45cRFNPMwJl/sw954WGLU5DUAqUq+6FR0bpuPsvv9h6U/73ULm/qZDsHb+Y2gkaX1hfYRdiNk5Be3vfBNbU6rjura3ovm9L6Bfyyph9SkSk+fM7Yous/ahcq+P8NmDF0ZiSfut4UChJezni+Eor8DLF/XEvOTOeHf7a2hr+LgoDyzGnrCbcDn/8YcwdfelePCjmehl5UtDMdhFOdoGlqdwaQBSTA4Rn4X27NmNnJwc7x3DvhKxUjlYOeNSFi3FxUmleCk+O4ljlFmX0hd76c5j8dBmK4jPXYWFhe6SsmXLljN301hMkqRR4SZA4TLchONzfgqX8Rl3ei0RCJdwKVdgkD8LyD/lzwLKzwbyZwS9mERfvJQ+vyg/x+gLlu4RmoxRipY8z0jAKQQCiZfa1zilqOmfoSl9J2JfS6fsiuj7EVq0VAuVeqK73p4M9Lfoe+xMCyhcOjOupr3SZlsqP3yKi2fy82aES9eXPXFF/5UoTL4cvb/8DC9e4uuPWbj1X+jbbQRWHE1CjVGZ+O+DlU3bbPaAsAsxnovt2Y2HYMOCx1DfrIEcb18CDhRawn6+GI42hUvDqPwG2lQsc+D5BNg0FsXffI45Unz+2bVrJw4fPqwrXKr7WkoZFUK0TE4W/0m/i89Oyp6XsmAp/9TrHUXh0jFbKGKOULiMGOq4WojCZVyFm85qCJRUuPRVXfBlXMo3P2kv2svXX5Qm6JVV9Rcr1SVWrS4nG6xsrNJmra1615f8xUu9LceSsTwRSSC2CQTudSkJOu7/u13Q6x0YSLDUjtf7d2xzoXXRJOArAytboV/KWLmv9PaiNiNYHs/My+hFl8Jl9NjH1MqhysTKGZepqakG7/o/jC8faoYBv5QNKEzKwqbIutz0efiFvrALMRQuY2pPR9QYBwotYT9fDAeIwqVhVH4DbSqWOfB8onBZ/F0c7SPF56MdO3bg0KGDih6VvnKxvvKwsmCpFC4l8bJUqVR3tqUyU9MnXvp6VmkrXTDjMtrRt9f6FC7tFS+7WEvh0i6Rop3hIFAy4VKUjZdvZJI+D4iS8XL1Bf+sIunzQCAB0He9Ri9TMbxiXyjxUrAPJbKGyg4N9Xw44ss5SYAEik8gVPlWPdFSTzTyykwa5SnU/MW3nEc6n4BWtHTvPLfbgcVK3/Pam4wpXkZ3x1C4jC7/mFldT7jUXkAT/y5durRB4XINxjfrjPfyL0WvZUsw8KIgropKaEmK5wtzsWnWQAx8dzm2n0xAUXI6at3+DCaOeQx/r6idx4VDiydi0Buf48fdf7mfPJ9eFU1u74W+fR5G64ukBpqyCKM82lgfOTH/aPQbnoFfT5x1l7xNueoBTHhtENrXVTTn9FxoV84ftMelZ/zOa0dh/78fQg2VWxK7WfkX45GvvsXwS4HTv/wLwye8jiXrT7lL7AomdVs8gH4jX1Db4Znn3J6v8cbwcfjgpwPu8YXpDdD8vv6Y1L8N6inMNjJOV8DyCgvTcLDV914+51ProtkTIzC7b0tUUMbUY9eZlRPx1Oj38ePegsAs9bbKnunofPtE/FypGz77dRhaKMbkzW2PK0dWxrBVH6D7BYonMgfj2oc/xRZFBqw5jsb2FkLF3rUP300aiNcyMt37WTySK12Nlv2GYMIDzfw5ZS/Gq31fxrzf83HGs98mP10F0x+fjGVNXvHP5j32Ld5+fgRmrJJiLebuMOoNjGx7IUobeoVxYd/cZ/DYuBXYezbBvVdu7ToYjye9iu5Tdqh6mwYWM4MJZC7snT8A/cYtwoaTiSHOZ63BkmiZkezbTP4ZzQbP0RAs3Hvj1dfxn42ngsZInDMT+7/kiU8Q3sHEt8JcrBrXBc9+tAO556Q57nl5FFp83xIvLk433OMytM2+uDw9byQueK8/3lz5p3vN1Kb3YOD48XhUkQkvHDd+jujHXN4jVQd8jhkJU72v4+fSL0frIW/gzX9cFHpfKl5fTrdb533NEK8vN/ebjMk9mkH5VqBc87Wcl7xcy1x8AzoOmIxRbTwlu1078J/Bz2Ls4m1uBmKvt3xqAt7o7n8eGucgbaxwxMI9sZnzW+e1plyNq3F996fx3EO3oKGo2s6HaQLis8/27dtx8GC2bo9LPeFSZFsqL1aKm75k4VL+KQyRSsUleEt8Ea5nAAAgAElEQVSnUbg0HR4eoCDQ9YO/sOhIOTIhAUsJULgEdmzb4s6av+hvDS1ly8lin4CVwqWy8oJUlSHZfUNTSR+REvwCraPXckj2yYjgWVL/eTwJkEBsEQiVmWakFCxFy9iKqd2sETf/nj17FgUF4rqzNgvY/RdvJSVlhqX4Xi5uMBKPQL2oQ+1vu7Gyg70ULu0QpQjYGEy4FNmWcsalceFSEhw+S26KZ1cswLN1jTqRi9UvtELXr076HVCQeitGrJiJbtV9T20e3RSdPsjXnbwI1dBx7vf453UpxRYus2bcgdsm7fKbvyi5Gu6b+xPGNfc8FUq80s5Q+CPGX/0IZub/HS/9+Cl6KXzCT4NxbbdPsVYWNbM/Ro/bh+CHgkQUpaajTtUiHMk6KQmSyZfjucUL8KxSGN45HZ3vnogNhf4lHI7X74vl3zyPZsIeg+OCCZdIBnDOH3/B/83GH6NbqgSKnDkdcPvYP9x2Kx+6PvhNuRHvtGyHydmNNUL4Ycx/4EoMWVfGL7N358TrcNfMozjXdxF2PdcIMMnR6N4KLly6sG5MK3T5V47bo/I16iAtfy8O50mxKbx3NtZMbOkTYfJW4OU7eiDjqADr//AT7fbMwUPtRuHXAv8vvZUGLcfPj4cuWJz38f24Ztg692JC9K+Bw177xN+UArx54dKFVUOvQ7d50k0Fysfpap0wa8lruKN8sNeG0MKl4XM0yDJnlvdFm95LcEin6smfd76BQ2+3l2IU5JzJfTwDhwY19a0SRLjcPKIpOn0kvW6lVKqDMvl7kevyLW7kpgpjNkvi4qhtpaF3rrrPvaWK12dT50hw4TLQa0OFIT/gl+41gwUd8jlVlJqKNJfL7zVDO4f3xhTN65F4D7hp5jK836ockL8C41o/jvdzfCXLZSP8zkNTHICwxEIYZ+b8LlyD12/+B97V8U9M9VfNrvh4+TDcorhxJXgQ+KxMQHw+2rZtG7KzDygyLoXgGKi/pTq7QlyYTE0t7RYulVmXyjs5lWvJ4iVLxXIPmiWw4o9894XwUik80c2y4/jgBK4P/XHS0QhP/fUXEhITUKZMWUf7Sef8CZREuFTewCTe/0XGpeiLXbZsWSQJwdK/rl3MhyCUSKpfHlbfrVBzxTwMGkgCJKAiEEpsDJSBqcUYah5iJwEjBMR7zLlz59y9quWHMttSm1Wp/LcsWlK8NEI6/GMoXIafsS1WCCRcyv0t5Z9paWkGMy6LKVx6RLtjyr6Yrh2Y+3gnjMo8gyP3zsaBiR5B7PDH6NFiCL5PugJd5n2Esc09d5nn78BP776Fr68ai9G3+u48N136MnsOHr5pNDITq+Pmqcswu005QGRKjbgL3eYdhp+IZLJUrCysaXt8rnulIbp8ch4NxmZi8QOe3p95a7BkXQ20uqWWJAa6dmDWA60wYXNpbG83DaentPGIhBvxzq3tMCWrFJLaTcCSSZ3dGZYFOf/Du0Nmo8KgWejqFjmNjvNlq6oySD2+nk9ugHaTZ2OiO7vPhdxF/dH+uSXITrhcLVjnL0a/K5/GwqKauHLUR/jwwYtQ2rUPC/p3wotLc7H9+gnI/qCzJvNUferIvFRcPDH6JTEB6uxVSVQZua0hHvniWwxv4pnLKEeTe0sWWrbfOxtFE1v6nfPHf1yC7U3aejOGzyzpizZ9l+BgQl1vVq04aOfr1+GuaUeR07Qvls563j3+3OHFeKXjU24xU73nXPj+6Vp4YllFpLYahc/eeQiNSrlweH5fdB70Hfan3IDhKz9QCf3+L0aSIDwluxQqD1iOlU/Wd8fxxKopeKrHu25BtETC5eYJaN1xBvakXIJ7p3+GSS3LAcfW4O3HO+HNTak42S0D2a8oxD7dV8sgpWLNnqN683v25qKiJFTv8zkWPidl3xXunIeXRmxFx6nD0dItrvpE8qJ7p+HXcW3c486sHIL2PedhT0IT9Z4PJFzmZ6Df5QOwMLmG4nXFhb0ZA/Dw0MU4VJgQOuPSsM0+4bJ0qyF4b5Inaz1/I2Y92FZ6/dDuWaPnSICejfLrrKvarXjpzcl4SrwuF7qwc3oH3DV5F1zJnTB902toG+wGc8WNIJW6zcaXL7ZE9VQXsqZ2wG2TdyG/QldV5rVyzaGzpqLnpSnuNXf8mYcGF1d1R10+t/L+1hUfzBuGOyqKLMmJeOTR6fi9sDo6zPsJr8s3oogDjHIIWyzMnd/yDQjHGz+BRf96yftaU7jzW7w97WdcNnxQiJsEbPFRJSpGis9HW7du9QqXUpZkoqfcmxAvpbJv0gVKcWFSKVxKvwvhUr5gqcy4lL8MyY4x4zIqIeaiJEACJEACJKBLoLjCpfR5IMX9GUASLcXPRFSoUNGSLMtYCFcw4TGUKBnq+VjwjzaQAAmYJxBKdAz2fKhjzVvDI0gAbvHyyJEj3t6r4p4htWgpvtdLGZhawVJZ2l0eI5gqf5cZc/+Gb7dRuAwfW9vMrFfeQ7p4JjIti9zZlnLGZbiFy80jLkGnj4p8WXIyRY9A8WOpe30XvRXlQz/KHIZbQlRaMStcyheC1cKgSJOTsiXfy2+mK1T4l7IMsBU8os7PlyvKf3rmfvdsB0xZ+xbuCVba77sBaNjrP2oxy1MeNbtCVwRlYnScosyunnDpL9S5sKx3HfRdoSl3+WVPNOy/UiMuAvCIOAuSb/Iv9arF5rH51zvfwOm327uFWimmR1G7XhH+/PMSX/aqR3hcWrm7X2lZv2jocTS5t0IJl/47YB/m3tMCozanKUQqxd+m7cCc1oqj9ERxD7svk6/RZO36YqASefW2YdZ0dL5lItYk3os3tr6GTopzSO98MZtxKYvNex7+CGdHXOez4PcJaP2PGdhS0b/0r7+ZgYVL0+eoDgN5Dv2yzYoDPHtqRerdfuemfLOBoXPEs99yGg3A6oW90UixxOoXKqPrV5VDCpeGbQ4gLrqX9MRA9foT6F1L7xwJIVz6l8qWs6avCp2F79nvqgxxYZv3tVddgjz0a7ss0F+A9nPX4nXFVpT36PZuGSgKJaLrcAhbLEye3zIDv3PNNp9EYtdQSbjcggMHpIxL5Rcbn2gpZVPKJWJTUtTipSxcCnFT7nOp/HIke6/MthS/s8dl7O4LWkYCJEACJOB8AiUVLn2fDZKQnp6O1FKpcpstR8ArjgBZnGMcAYtOkECcECiOgFOcY+IEJ90sIQHxnpOffwrHj5/wfI9XCpfiJmSpPKz83Vz6ri79TRYujWRecg+XMFBBDqdwGT62tpnZqHApxpUpUyaMGZd6Yo6MUeeid+EajLvhH3j/WAoS692ADg/ejzYXlseFTZujQY3yKK3psRj64rY6ZKsHV0LX+VVUGWfSiADinMmMS+hd+JeztFRZlB678vOQc8qFxOPbsWbnSSQdXoxxoxdCKTzIPoa6CG90nFg5eI9L/wxDPfFFFgeKGrfFA1ekK0CfwJbFS9y9D1vP2oGp/smKvrEe0WLa2fs84rWUTfbC6QH4YeIRPPLgPKSNysR/H6zsLTWpy8EAR5jcW6GFSxdO5uThDFw4umkj9p5OwIY5PTF9bapauPSU9fQrFeoRUlU9Lj3C0+6yTXBnh8tRSUH1r02L8PXGU9j+f7NRNDoIVM+8Qrh8d/traKuYo+TCpe88qXZ9F9xSt8g7ewL2YvW8Ve4sxWe+X4DnLgz2chlYuDR9juosI+/XkCKvrnjnmdAjzKuE/EAZl0FeJ4wKl4ZtDiZc6u0pmY+Rc8S0cBmsD6omMAHL7PoySJXnSMjXdm+Wa31cd18L1FO8NyTt+x/m/bQf+5sOwabPH4OqGp4BDmGLhdnzO3Mwbn7oUxxKSEW1mzqh2z23oE6lOmjc9G+oW4llI0vygUx89tmyRQiX+0MKl8qycD7xMsXdH1zZC1N7N6dsH4XLkkSKx5IACZAACZCAtQSKI1yKzwLSZ4AU73t/SkoKqlSpYvA6irU+RGo2CpKRIs11SMAZBCj0OCOOdvBCvD/t3bsXQJFftqVSqJRvMJZ/ipuSlTcba8vLCt+NlkC2A6dYtZHCZaxGJoJ2BRIulWVi5d/DLlwGEm4CXCQv3Dodj947wa/H3/nUumg1YT7eu7uKl2TIi9sa5vIFaf/MIUBXYDAtXAJ5c9vjmpFbvOKoNG99dVZQ4Q4s6NsdQ5cf9Ov1JkxWZnga9dHoODG/FcKlzCvYtjbS18/LZ95avF5lOjrfPhHrnl2MXc8VuEuevlxpJDYseAz57szd8sXmKOw0s7eCCZenV43CI0/PcYuzeg+f3/qijPsYPZFJp6+qdv5ApWu948IqXCr6KwYI/HloSgrrjgsiXHoyFA2fozrzGxUL5RjrZlTrCW0REC5DnzNBxEK9PWXitUb3xotArxdu7lEULj2+bkjUaWLq2ROquJrgYHj/mBWRTZ/fLmTNuB/tJm32e58oqn8Pxs79Jx5Q9lKO4GcMuy8lC5f792cpvuhId2JqMy5l4VK+YCmXjRXCpVwuTi4Vq8zclBlRuLT7bqH9JEACJEACTiJQEuFS/kwg3vdF1aoKFSo4WrgUcad46aTdT19IIHwEKFqGjy1n9icg9IyDBw/i9Ol81fd5dZal1AJG+n4v/RQ3IGlvOFa2emHJ2MjsNgqXkeEc06vo9bcUBiuFS7lcWZkyZQ1+4JYyJN/IbqDuMagk4cpDTp4LQCrKV01HaXFh1698pnzAdsxqexvG7bzav8xgoQvHNv2EdRvW4ts/9iN71df4cW8BiqDuH2hGrBOrBs7mAr5/9gI88XVFdUnHYgiX8JSf/PJvz+K7LxthVrOnMD/9MVV5U7k3W0HVq/H4Mz1xW/Or0bBSEZL3vI9HH5yO7xWlZo1mUhodJzhYIVzKJYArdBiFsW18YrJyO9S86k5cUSPEqbKoJxo+vxKFfRZhdbm+uGFSobdHpMjqvHNmDfRbMQ54pC0m5jyg6qVnhqPXCoN7K6Bwqeh/V7PDEPS7pwWaN77AXeZ27cjL8cxSZUldk8KlXO63TieMe7EN9DSJc3Wao12TCwJDDatweRhfPtQMA34pi0t6TcNzTc7r2JGO+q2uR8NgJZFRnIzLAOeojgWGM+aCZVwueRoNn1mq7hcZAeEyZJaoSbHM3DmiL0SaLSesuzmtzrj0vM6uTLoGXd/qieuLfNm/8vrn0y9Bqxsvdp+bZjgY3j8mY4Hint/5h7Elcy1+W/c9Nu3dh1XLVmHv2QT4ld2N6U8lsWWcJFz+gf379TMuA/e4TPFkXCSjdOk0d49LSbSUfqqFS1GeX/JbrCd//mKp2NjaC7FuzYH9+5CamooqF1SLdVNpHwnYisCh7ANISExEteqhvqjYyi0aa4CAWeFSKg0rvf8L4VKutlCuXDl3qdh4flDUjOfo0/d4JEBxMh6jHps+i/ef7Oxs5OXlecrASqVg5ZKwPrFSfFeXSsSKn6JagjYLk1mXkY8xhcvIM4+5FfWES/muf7nHknwRrWxZo8KlC98/XQtPLKvoFpl2vqDs5CYh8PYWU/QslMXCGnLJT5mWp9TfF8n/UPfiKwSgKQkL5GLBY43w4o/loLywb1a4zJnVBjeO3w3/nmFy2drG6LVsCQZe5DGyOMIlJE49lzXFo49dirnvL9P095TFrGp+vdmwcwra3/mmSriER1zJq/MEFix/CdcF6vtpdJxFwqW3F2GrCTg+szMqFvcs8OyDzxvcjnbnl+PzxOew/Jvn0UzM5+kZ6rr1VqR+9x1W3P0uTk9p4xYi5GyvUdsMchSHmNhbAYVLz57Q65/oL34H6XGpF2uPGPNdUmsMWzsD3csXA6qix6W2VKx8fiqzGeVzyP+cXoPxzTr79X2VBWv0+hzbXnRHqRiPwMKl6XNUZ3V5ju2h9qaH1c+Vuvn1j5VZlXpxOTb28hQbDSS+BRRAA5SgLonNpsQyk681USkVq//aG/q1Xdqfs/Ivxn2ffYtxQbeiOQ6G94+pWADyTS2mzm+916zcj9HnqiFYmmSgj3Axzs54OEQWLrOyfBmXyjsvZTFSEial3pbKMrHi33oZl+peGUKwlGhSuIyHXRUeH/fu2YXU0qVRvUbQ+uvhWZyzkoCDCWTt+9N94erCWnUc7CVd0yNgqXBZPt1wf8uzeTnIdQGl0quiQqoDYuO5Yb0oNR3V0p3gkANiQhdIgARIIE4IiO/X4ru8eE+Xsix9wqVPmBTf5WXRUrrRWBYupQxM6cZjZWlZgU+bdUnB3vpNReHSeqa2mzGYcCkES/k/Mc64cAmIjBHRc+tgQjU0f3kapndvhgpCZCx0YcfHvfDYiP+5n7tj1vd4p2WKxO2nwbi226c4VK0tXst4WyptV5iLlQNbodeXJ7Fd2fvx2GK81GEU/nx8um9uMcex/2HcfQ/h/X0pqr6JgUWXACHLnoOHbxqN1aWaoPu8jzC0WTl3f8usqR1w2+Rd/hksxRIu4e3H6L5gqckSdQtunizUq9/egnl3JnuMdSHrrQ647c1dqlKxyt6MRfdOw6/j2kjM8zfik2FfIe2VQegoVENFD8eg4ywSLuHJPFxYVBPXTfgM7/3jQklQdO3DF2Nfx8nHJqOrLAAHPYN84o4Ypi4RuhHv3NoOU7Kkfm7N39iCj++WeZnkaHJveYVLhQjvNsIjUvllOx1bjJdvexoZp5JUWbtyptfBpgPwy8e90Ui44tqHBf074cWluepYe0RvcXNAUrsJWDKpM+q5XXfh8PzRGFrUA9MfCAVVEnRm5yejwahMLBb9QcUj+2M8324wFv+VpGbs2eNnKnTC28tfk/aS4pzwK/3qEZN3pzRB97kfYWhzcQ6Jc3QNpry6DFcNH4SWIQVXSbj8JLk9xv/+FrooszPNnqN6eyv7Y/RoNQQ/nE9E5QHLsfLJ+u69eS7nW7w2cQ/uHfu4FAccxvwHrsSQdWVQvc/n+OqFZm4B/vzWN3H/PVPwe2E9b/avexlZuNTuCY/g/N+k+ug490v88zqJyel1o/DIff+CKGcasgSsYZvNlIo1eY5EQLgsTL5ctW/OLO+LNr2XYHfFrqqs9NDCpS+LMqdpXyyd9Tz+7rl74vQvEzFw+S0YPeg6zw0VJjmEJRbSeSXf/GPk/D6zpC9uHevCo29MxlPyeQbgzI9D0L77PGwr9SBmbB6j6mNruw8rUTJYfPb544/NQTIu5S85QrQUmRaSeClnXEjCpci49GVeaEvOJCRQuIxSeLksCZAACZAACQQkYEa4lLItpfd/381MUqUFkXFZIb2CYeHSeCsCmwQvYDUVm9hPM0mABEiABGxLQOpx+SeOHz+hybhUl4dV3pAs3rtLlSrlKRvry8QM1PNShkPh0vptQuHSeqa2mzFswiWArBl34LZJuzxMUlG+dioKsvK8PbgK/m821o1uqcjA85WXFCVky9WuhqScvch1JUBcxH5u6QI8W1e6qLtu5N/RZe4p99xFyemoWqMC0k4dwr7jZ91/2990CNbOfwyN5KxDT5lROUAhxQGRxDeiKTp9lO8+pHyNOkjL34vDeQkogkZwFQOKK1wW/ojxVz/iFo/0MvPkbEXhY8Pb78KVFY9j99KV+PWE5Ke25558cf+QuBCamo46VYtwJOukm3lOowFYvbA3RP6r0XFWlIoVdir3wvn0qqibfsZr1+kK/4f3fhqDOyXNMehD5qHXH1EW/s7hBgxb9QG6K6qkGudYjL3lEej2iqvPSkFVIRAn1rsB7VrURtK+X7Ayczdyz0luqvZh3gq8fEcPZBxN9sQuFScP5njH+vVX3Dkdne+eiA2FCd5zoMBzvgDpaDPrZ99NAQGoyhlj8h6vkHzCGxeVL+IfhRvxTmufOKw8J8TT/jHJxeoXWqHrVyfdq6dUqoMaqSew76D0b/c5+vlj7v0Y+KEWpLUMTJ2jARbR7s16Zc54bRR9Qk9PbCkJ7Z6bMcS5Jfawcpx4LftjtGecGBtoT8CF1YOvQ9f5f7nLZIvXuErnfEz89kSJbDYjXALGzxFhVPhLxcqua1lXGPIDfule00vGiHAJxbklcy+TJ72eu/f5kG+Q2V0S+s1x8H9t098/5mLhNsTo+e36EeNufRjv50g3AEmvr6Vx0vtaAFQatBw/P+7JBg56vvFJLYFAwqUoLyP3v5BLwflES/nCpZR9GUq4VK7JjEvuQRIgARIgARKIDQIlFS7lzwfi5u+KFSo6XLgMXCUHP4zCbcO+Q/Yd4/HHoOuiG1yKqNHlz9VJgARIIMIEis4XYfee3Th+/JgnQ1IqE6uXbSm/b4tKSpJwKbd7kb77SyVmfWVmhSvMugxvQClchpevLWY3JlwWusuYmcq49Hifu3Q0+v3zc/y4W1yolx5lLr4B9/Qbj0FtPZl3SlKFh7FyRDe8+Nl2r2CT0vRRTJg8CO3rKpUtFw6u/ACvv/02lqw/5RVDz6fWxdUPD8Kk/m08GWieyQt3YEHf7hi6/KB7rBHhUpSd3TRjIJ6bstzdJ8z9qN8Wz48fr8pqcf+9uMKlWyC9BJ0+KlKVtvUhycXaMV3w5Ec7vDyEDS/3vBAZQ2apS8V6DspfNwODB7yOxXsldUyInhd3GIDRgx/yZhqJvxsZZ5VwKdbLXfoKHh/0b2w4KanJgewKeuJ4suzmXTca+//9EFTdZjw9GzNunIjsDzqrn4MZjib3lmZuVSboznl4vtcIVSzqdpmA7ke6YvTSsv77MHsxXu3zMuZskgTzc4264t1BlTG962Qsa/IKNix4DCr5QTNeHJPa9B70GzwSjysyrwIzzcWm159E95m/evZXKirdOQCDan6AgXP2abJaharzP7zd53m8mXlcsi/9cnQZPwgN3rgP47Y19+9Bq3MOBTxHAxh5etUoPPL0HPe+8RNvzZyjQTaWdm8GslF7zohxN/ebjDfkjHLvGur9ptoThYexdOC9ePHLQ+7XInEeBN0TAewObbNZsczMORJ+4XL7vROwodn3GP7Phe7YC061uk7Df7zZkRIYQ8KlGJi3Bh++9DwmLc/2vl+IGwq6DNC+F5nhINlgfSw8QTd6frv24X8fvIZ3ZnzjvalFzKDvX9BXWD6pIaAVLt1cE8WXFunLjrpUrNTbylcuVvo9LS3NPU7KulSXmtHelUnhkluQBEiABEiABGKDQHGES3Gx09fjUnrPFxmXcS1cxkY4JSsoXMZSNGgLCZAACYSdgBAud+3eiaNHj3pFRnXvSl+ZWEmolCoplSqV6hUu5b6X4meorEvhEDMvrQsrhUvrWNp2pnALl0owZ4/n4XyldE/fwdDIzubl4Xy6sfHusWXTUdqv52XodQyNyM/DmdQwzm/ACNM+FrqQdwpID9VLwug4AzYaGlLoQq4rFRXKGBpt+SCzHM2O1zXYLONCF1znUpEq2oB4vmCJDMVNn2uES8VirjwXUkPFOghNU8cXJ4auPOQiPXy9Wqw4R4WNhemh92Zx/Pdj70JenoHzM9QZYNTmUPMonrdkz5tYL9RQV74LqWWs64lj9L3FNIcwxEJmY/z8dCHvOJBeyTpeoeLj5OeVwqX8JURPuJSESV+ZOKnPJYVLJ++NWPPtw19jzSLaQwKxTeDRa2LbPloXfQLFFS7lUrHyhc7y5YVwWSl+My6jH0qfBRQuYykatIUESIAEwk5ACJc7dm7HkSNHdIVL+UZkXxUlSbwsXVoIl752L/INyP5tX6QkJ6VYSeHSurBSuLSOpW1niqRwaVtINJwEIkQg/5fvsPHSW/F3ufejawdmPdAKEzaXxrm+i7DrueCFVSNkJpchARIggbggoCdcSiVi1BmXwYXL0p47N5lxGRebJkpOPjm/CJ/t81QHiZINXJYE7EKgfzNg8O3GrD171uUuDZaSIpVk5yN+CBgVLn39LcX7vJSpIV/sFBc4RcZlpYrhFi5dOLR4NPoNz/BU30hFylUPYMJr2qpVUvzO7fkabwwfhw9+OuCuRFKY3gDN7+uvrlrl2ofvJg3EaxmZ2H5Sen9JrnQ1WvYbggkPNEMF7w3jUpnYjGTfHeSqKjnBxMJja/DhkIF4c+Wf7uo/wo6WT03wr2bjnWMaDrb63uunqH7T7IkRmN23pcKeAHvUM4fyWW9VHM9zx+v3xfJvnkcz1RRrML5ZZ8zKvxiPfPUthl/qq/hSo99sjDw2DWM/znRX6BJ82o+dholtqvgbcexbvP38CMxYJTEXYzuMegMj9aqQxc9pRk9JgARIIKwEhHC5bftW5OTkKLIl1d/nlSVi5ffw0qVLq97P5ZuRfNmaCe7Ph+LBcrHhCyGFy/Cxtc3MRoTLwsJCtz/FKRVrGxA0lASiTOBwxqPoPHAVskvXRYs21+Mi/IlVy1a5vwSdrtYJs5a8hjtkQTPKtnJ5EiABEogHAqGES7lcrHyhUupzmeIuE+fLuJSFyyR3yThtiRklR5aKjYddFR4fH/3gLyw+Ui48k3NWEnAYATPC5fYtm5GYlIS/XcKbBx22DUK6Y1a4lARMUW1BEi7li5tCuKxcqXJYMy6zZtyB2ybt8vOpKLka7pv7E8Y1Vzyl6KOuPcAn3LmwbkwrdPlXjntI+Rp1kJbv6w9feO9srJnYEhXdzxZTuFT1oFdbcrjVBGyZqWj9IouOyUJ19Q9dwf/Nxh+jWwav7BVMuCz8EeOvfkQlTnpX+Wkwru32KdZeO8rbqkZuVaG3iYpQDTfNXIb3Wynek/fMwUPtRuHXAukit/LBXvQhT0UOIAESIIFiExDC5ZatW5CTc1i3x6VPtPSViRXf6VNThXDpfzOSLGDKYqXyp2wkMy6LHS6/AylcWsfStjNRuLRt6Gi40wiIHnz9n8TolSfUntVvi1dmvI2uFznNYfpDAiRAArFNwLhwKZeJ9QmWsniZlkbhMraj7Azr+mQAn+5xhi/0ggTCTcCMcBluWzh/7BIoiXAp36gkZ1xWriQyLo1lxa9+oTK6flUZN8zcgTmtDPDJnoOHbxqNzMTquHnqMsxuUw4ozMWqEYFpsHwAACAASURBVHeh27zDUGU/YiPeubUdpmSVQlK7CVgyqTPqlQIKcv6Hd4fMRoVBs1TfOY//uATbm7TF3yWFEmeW9EWbvktwMKGuN/tQekYSL+cld8a7219DW6XZATIu173SEF0+OY+DTQfgl497o1EpoHDrdPT6vwn44a+KuHHmz3i/lSfT2TPH+eQGaDd5Nia6sxRdyF3UH+2fW4LshMvx7IoFeLZuCF5Bsj83j7gEnT4q8qtyJNvZYGwmFj9Q2b2ALFwKkbLlW1/hnbZV3PZkTe2A2ybvgjpz04Xvn66FJ5ZVRGqrUfjsnYfQqJQLh+f3RedB32F/yg0YvvIDdKtuINYcQgIkQAIkYIqAEC7/2PIHDh8+pOpPKd1cpNffUnyfl0rFSsKlVE1BFjiV/TG14qVsGIVLUyEKOpjCpXUsbTsThUvbho6GO5RAUVEhCs8WoLAoEUmlUpCcaOxLrkNx0C0SIAESiBqB4gmX6qxLqcyMdLcmMy6jFkrHL0zh0vEhpoMWEqBwaSFMB09VHOFSXSpWuigqZVyGT7jM+/h+XDNsHba3m4bTU9r4sg49WYTv5TfziXqZg3Htw58iu0JXfJQ5DLf4JwCGiOg+zL2nBUZtTtMIq2aFS//yq/LCeXPb45qRW7D93tkomthS+nNAwdGFZb3roO+KdGNCb7CytZsnoHXHGVh/0TO+crEehu+e7YApa9/CPWmSObJwqbJRPFG4GC83eBqfJTfFM98vwHMXAsjPQL/LB+DL5Gvw0o+fopdXoPTZrhRFHXxK0TUSIAESiDgBIVxu/mOzV7gUoqLUpzIRUt9K8VOdbSkJl/J3eF8ZeOVNSb55RMlY6T/5QeHSujBTuLSOpW1nonBp29DRcBIgARIgARIggTASoHAZRric2lICFC4txcnJHE6AwqXDA2yRe0aES3HB05eR4bvwqSwVW758+bAKl6sHV0LX+VXg7dfo9d9f1PMKbt0yUPRKUwOkXDiZk4czcOHopo3YezoBG+b0xPS1qSUTLrOmo/MtE7Em8V7/DM3fJ6D1P2bg58tfwYYFj6G+sDKI4GgqQzWYcOnJRn0jq4Evm1QerxGFZY7+zCUBVwiX3gxQjz+7yzbBnR0uRyUF9b82LcLXG09h+//NRtFoj0hrICocQgIkQAIkYIyAJFxuwqFDUsal/J+cOaksFStnV4rKSXrCpfK9XTpe6nOpFS6FZRQvjcUn1CgKl6EIxcHzFC7jIMh0kQRIgARIgARIwDQBCpemkfGAKBHonQHMZ6nYKNHnsnYjQOHSbhGLjr1WCZci47JKZdHj0lgVHVNCHAB5vL+I5ntOLjsbWHDzZ3x61Sg88vQcbDipn5apLmVrMuNyz3R0vj2AcOl5blmTSAuXgJztea7vIux6rpGHbX20n7sWr1/nY2RKuNTpraml7Ze5GZ0tz1VJgARIwHEEhHC5abMQLg+GFC6lqgnSf6Ldi9S3Wi4XK25Okv7zlYulcBnuDUPhMtyEbTA/hUsbBIkmkgAJkAAJkAAJRJwAhcuII+eCxSRA4bKY4HhYXBKgcBmXYTfttG2Ey4AZl8D3z16AJ76u6M2ONJxxmb8Y/a58GouKklCzwxD0u6cFmje+wF2Gdu3Iy/HMUm1pVpPCZbCMy51T0P7ON/F9xDMuAXj6hS67+Bl892UjzGr2FOanP4bPfh2GFoodZEq4lMvz1umEcS+2gV4ry3N1mqNdkwtM71EeQAIkQAIkEJyALFwePJitEC6lbElfmVhZlJRESinjMs37uyxoaoVLbblYpSXMuLRmZ1K4tIajrWehcGnr8NF4EiABEiABEiCBMBGgcBkmsJzWcgJdPzyFRTllLZ+XE5KAEwmYES5379zm7lNY76K/OREFfQpCoCTCpdQHS+qhJUrFhjPjMmdWG9w4fjf2PPwRzo5QpAWK0qct22FydmP0WrYEAy8C8N0ANOz1H+TVeQILlr+E6wL1uPRkCe68dhT2//sh1FBw0oqh0lMmhUuswIgGPfFhwrWavo8AvuyJhv1XYnuHaSh6vY00fURKxYqFpPK6T69ogkcfuxRz318GOftSuVUCCpd6PS4Pf4weLYbgu6TWGLZ2BrqX52lHAiRAAiQQKQKScLkRBw/qZ1wG6nGZliYJl76sSznb0pd1KQuXwhf2uQxPRClchoerrWalcGmrcNFYEiABEiABEiCBCBGgcBkh0FymxAR6zivAFwdSSjwPJyCBeCBgRrg8cfyY+4789AoV4wENfVQQKKlwKZeSC7dwKWcJri7VBN3nfYShzcq5BbisqR1w2+RdOF6/L5Z/8zyaCd8K12DcDf/A+8dSUHTvNPw6rg0qJAHI34hPhn2FtFcGoaPY6h6BU3WsOP7YYrx829PIOJWk2+Pyk+T2GP/7W+iSpgAZQHRc90pDdPnkPBLbvYHvX2+P6sIOMX+7p5BxNBlXv70F8+5MliayWri88w2cfru9O4PU77GoJxo+v9L95yLU9fW7VAyUhcvC1KvR/V+zMbR5EOZw4funa+GJZRWR1G4ClkzqjHqlxGQuHJ4/GkOLemD6A0JV5oMESIAESMBqArJwmZ3ty7gU78+y6CiVfk1CcrLcp9pYxqU4Ttkzk8Kl1ZGT5qNwGR6utpqVwqWtwkVjSYAESIAESIAEIkSAwmWEQHOZEhNgqdgSI+QEcUTAjHAZR1joqoZAtIXLYAE5j8vx7IoFeLauNGrziKbo9FG++/fyNeogLX8vDucloAjVcMes7/FOS9+NLWeW90Wb3ktwKAEoSk1HnapFOJJ1EmcA5DQagNULe6ORQuBMrHcD2rWojaR9v2Bl5m7knpPWVPe43Ih3bm2HKVluRQ7ZjYdgw4LHUF/8I5DomP0xerQagh/OJ/rZsb/pEGz63HN8sDkUPT7V9gSgt3kCWnecgb2efqN6fUFRuAIvX9oTGUiCXsapmFkWLuVVUirVQQ0cwr7jZ93Mb5q5DO+3EmKm57FzOjrfPREbChNQlJyOqjUqoCBnL3Jdou9pOtrM+lkVI56MJEACJEAC1hAQwuXGTRuCZFxKFRKkcrBCwJR7XGozLpN1elxKAqjyP9lqloq1Jn4ULq3haOtZKFzaOnw0ngRIgARIgARIIEwEKFyGCSyntZwAhUvLkXJCBxOgcOng4Fromp2ESyAXm2YMxHNTlmPvWSGGAajfFs+PH4+n3NmA6kf+uhkYPOB1LN4rqZBCTLu4wwCMHvwQ/i4nF++ch+d7jVCNqdtlArof6YrRS8tqhEvg9KpReOTpOdhwMtGYcCkWzl6MV/u8jDmbJNFV2CHWmD24jScr0WO3VRmXyMXaMV3w5Ec73AKsrnCpyJBsMDYTix+o7MdPFi6rPD4BT+19A5OWZ7uF33Ppl+O+8bMxsU0V/52o8VUMSG16D/oNHonHdWJk4VbmVCRAAiQQtwQCCZeilLsQLJV9LmXRUvwUPS5Fr0tfqVgKl9HYRBQuo0E9xtakcBljAaE5JEACJEACJEACMUGAwmVMhCH2jcicjGfmHMUtQ8fgvppKcw9g6dDhWH7tGEzqWD2sflC4DCteTu4wAhQuHRbQMLljpXBZuXJld0ZGRB75eTiTmo7SovRqqEehC3mngPT01MAjjYwJtU7I513IywthR8g5LBpQ+CPGX/0I3j3bAVPWvoV7lGVvPUv497h0wZWfitQyxmxw5bmQGoy5sWk4igRIgARIIAQBrXAphgcuFSsyLlPcWZdyj8uUFOnfojSs9FOInaK8rCR6MuMyvFuQwmV4+dpidgqXtggTjSQBEiABEiABEogwAQqXEQZu2+UCCJSZk9F7cQMMHdEBtcLsG4XLMAPm9I4iQOHSUeEMmzO2FS7DRiQ+JnZ92RNX9F+J7e2m4fSUNrp9MP2Fy/hgQy9JgARIwG4ElMKlsF3ubantcSkJk3Kp2BSFcCllXVK4jE7kKVxGh3tMrUrhMqbCQWNIgARIgARIgARihACFyxgJhB3MyJyMvnNS8ODUvrjRba8kZm7sNBP9m4ffgR4fn8V/sqXeYnyQAAkEJ2BGuDx65DBEObHKVS4g1jgjUFzhUu6VJWdjlC9fHhHNuIyzOFnm7uZ5eOXf3+C3z1Zia2E9PPLFtxjeRH92CpeWUedEJEACJBBWAnrCpfhcl5iY4C0TKzIogwuXItNS6n3JjMuwhstvcgqXkeUdk6tRuIzJsNAoEiABEiABEiCBKBOgcBnlANhqeU3WpTbb0l1OdovXo/o9pisEzVV4r8/7WO8pI5jf9AnM6n2NKe+7fZiPhTkGa9SZmpmDScB5BMwIl3/u3um+sFWn3kXOA0GPghKwQrgUGR3p6UK4rBK5UrGMa/EIePpoAqmoPWQhvu0e+JyncFk8xDyKBEiABCJNIJRw6etxKYTJQBmXsnApSsRKIidLxUYmkhQuI8M5plehcBnT4aFxJEACJEACJEACUSJA4TJK4O26rEesHDaiOTYosy212Zj7MzBqzBo0HjYW99XUlpk9gK8W7EeHe641RaFPBvDpHlOHcDAJxC0BM8Jl3EKi46BwGWeb4NAWfLfhKKpf9Xc0rpIS1PnC3Zn4786/ULrBzbi+fvCxcUaR7pIACZBATBEwLlzKoqVUGjYtrbS332VKCoXLaAWVwmW0yMfQuhQuYygYNIUESIAESIAESCBmCFC4jJlQ2MQQSYTcfWFT/Haovqe3pX7J2N/f6YEP67yKSR0LLSkpyx6XNtkiNDMmCFC4jIkwxLwRFC5jPkQ0kARIgARIgASCEiiecJns6XGZ4i4P6/uPGZeR3m4ULiNNPAbXo3AZg0GhSSRAAiRAAiRAAlEnQOEy6iGwnwGekrC+UrDqMrBKh+SSsMe+eAnDvzmBgmrtPWKnebeZcWmeGY+IXwIULuM39mY8p3BphhbHkgAJkAAJkEDsEaBwGXsxMWMRhUsztBw6lsKlQwNLt0iABEiABEiABEpEgMJlifDF58GqMrACgSRc5vacoehpqY9GZGHO3JSM0m1HYVLH6qb4Ubg0hYuD45wAhcs43wAG3adwaRAUh5EACZAACZBAjBKgcBmjgTFoFoVLg6CcPIzCpZOjS99IgARIgARIgASKS4DCZXHJxfFxfsKltodlCDb7MzBy7AG0ntoXN5rA2PtzYP6fJg7gUBKIYwJmhEvxPpCQkBDHtOLXdQqX8Rt7ek4CJEACJOAMAhQu7R1HCpf2jp8l1lO4tAQjJyEBEiABEiABEnAYAQqXDgtoJNzxEy4BuMvHHsUtQ8fgvpqSEce+eAPftnge99VchanTUvBUn2ukJzIno++cFDxoUrh89F9/YfHRcpHwkGuQgO0JmBEut23ZhKSkJPztkktt7zcdMEeAwqU5XhxNAiRAAiRAArFGgMJlrEXEnD0ULs3xcuRoCpeODCudIgESIAESIAESKCEBCpclBBiPh+sJl26hUupjKT/k/paAlJG58Gii+6kiXGFatBTHPfk58BkzLuNxx9HnYhAwI1yeP3/enXHJrMtigLb5IRQubR5Amk8CJEACJBD3BChc2nsLULi0d/wssT48wqXvIkxBtfYYOqIDammslfv4KP/svVjjvuizBDk6ZXkCzWcWxtKtwPc7gZ3HpSObVAfaXAK0qBd4Jj2b/e2RehltvWt0gP5E0vPrE6qp7rz3X1VmWF01TtgwNaeThqn+WCNMvv0uC18v+xN/bDnmHn5Jg4q48/a6aNs2CAjvxOqLbfKf/XozaeLpu1inb2HQvWHEKcWYc9m7ceaXZTj752YUuU4hscIFSG3YHGk3dkJCckqA2ULEUJkN4fHtpF68gzwnLmAO+6aO5+KkvCe0Zaiqhtgj/ubv+TkLa+evx771B3H2VAGq1KuAy9pcgusf92Ry6HnssfNwQtMQF0slO3/zG6e3D5S2W+dfwfbjKPgtB4VH8oHUJKRclI7Um+ogIUW64Kv7COlf4DJ+6r0YJB6W7APjmztjz2L8ePAX7Ms/hDJJqbisYgO0q30rmlZpHGQSo3EK/NokeExJ6oNZvT37KcBrtfLCu975LIwsTg8344Q4kgSsIUDh0hqOnCX8BNjjMvyMuYJzCJgRLp3jNT0xS4DCpVliHE8CJEACJEACsUWAwmVsxcOsNRQuzRJz4PiIC5fucllbdEkaES7FgcW9G10ceyAXeGUpsCBLP5i9LwPG3qX/nL9oKAkBXyR1VAiJRoXLhOAX7r2CgFpE0BMuxd9mbLrK1B36Z84Uot+A/2L+kj26zrZrWQuTJ92MKlXS9GF44ugnPmROxosHH1KIthKP3J4z0L+5mCoUH8AqH08t/RfyFk7TtT+pYg1UePBlpDZuofO8CeHSkynxaa0nfWKOZ0Y5u0JPqFX7GJqJkZeeLwYuxopJP+kOrXV1DTw0vRPqXVPb/3mF+FS/x3RPnHSm8cRcff5Jtq9q1kvlv68EnrGYh/LvfJ4LeW+vw+mV/iduYnoppPdogrS7LtafRuGfvmiuL1yK+A1ef5P33FaLzdqlpDlKtg9CUQA2HduCwWtew5rcnbqDn73kfgxs9lTAPW0kTusTEhDshhM94bKs9/z2X1r/ZovQvnIECcQCAQqXsRAF2mCEAIVLI5Q4hgQkAhQuuROMEKBwaYQSx5AACZAACZBA7BKgcBm7sTFiGYVLI5QcPiaiwqVKtNRmLx3AkqGfo/zoZ3CjQmjwCWPqbKGgAkuAmOWdAR6cB6yWkgsDPh68CHj7Xv+ndS/A+/UiCiVCSc+fa3oFNm5ICCg2irWmH66B6oeBxsPGensiaW2QxLEU05l5XR7+Git+PhiUw98vr4IvP2+P5GRNNptOr6aAE+n0ahI2v3jofj+hT55DX+gIxVVtwanFs5H39YyQZ2+VZ95BqYZuRVXxMCNcSuXffNmT8jTSfl2VWA1Hcmpq4qyd35xvek592vdL/PedzKD+lqlSGi/89wnUaFxdPc5T1q560yKsO3S9boa0XMpO649W3NM3oGT+nc914djL/0XBztyg/gnxsmwXnf5DHv+at62OJUs3wf+1Q0+41Pub8GMhKirOR6VBJd8Hwbfrzrw9eGDlczh0Ni/owCcu7ojhV/dTjTETJ9ddd+Po14ugl0UcKOOSwmXIlxoOsCkBCpc2DVwcmk3hMg6DTpeLTYDCZbHRxdWBFC7jKtx0lgRIgARIwIEEKFzaO6gULu0dP0usj5xwqRQeQ5TA1BUu1f2BiiNcjlgGvLXRGLY3WwEPX60ea6VwufOu9vjb1wv1S8p6hJYre1yL32b9Eli4NCMgKlx5463fMGbKOkMgnul+OYa/8nfF2MBlNXUn9Ov1pD1e+vfGTjO9mX7ByuEuv3ZMgBK8vtULdm/Ekdd7GvIv5cJLcMGgDzVjzQmX0O1nJYlc1XRi6D++ZMLebxmb8F7njw35e1m7Bnh6UXf1WM/5VsUjWOmKUB4B+rHHz+H92cleITZ4FqK8TMn8OzF2NU5/HyBFWuN1lQk3o9RVesLsEgi/2qzWy07W39N+Ip1WhM+cjN6LG/iE3hLvg+Ah7PXDS1h8KLg4Lc8w+/oRuKPWLd4JzcZpUOHrujdEULg0dJpxkIMIULh0UDAd7gqFS4cHmO5ZSoDCpaU4HTsZhUvHhpaOkQAJkAAJxAkBCpf2DjSFS3vHzxLrIyZchizXqHAnRMZlcfpcHs8HGrxrHNnfKwNfa/Qdf0FNWwZVzB9KpPE9L8QBZSlK2To5O2pUrwK8O3qNrnA55u4dGPn+Fp3ssdA+Xnn9PGTlnA49EEBqSgL2/N4VKXIPQV1xJvhUcinbbq/Uwtejv8aB6h0UWX1GhUs91vrr5v57PPJX/ceQf2JQ5Z4TkdqspWK8SeFSL+YekeuhqZ1xcugwKAVXfxEp1J4J7so7d8/BH4t3GPZ34Jo+qHu1ouus53yThT1VKVDPrF7B6uof0HdOii+D1HOsOqZaU4rv37ktR5Hz7HeGfSt9XQ1UGn2TerzCv/7N9WwJIMYr+lY+um8wZm5KVp9vWuGyxPsgsJubj2/FHSt6G+bQtvrf8d7NE3zjTcepULf0LYVLwyHgQIcQoHDpkEDGgRvd5uZj4eEyceApXSSBkhMwI1zu3bMLiYmJqF23fskX5gy2IkDh0lbhorEkQAIkQAIk4EeAwqW9NwWFS3vHzxLrIyZcKsrE+vVF1HqiEC61T4U8NgCVH3cD93xhDtnWXsAF5XzHiIv2QrxQPvx75oUSaZTP79L0fxQzKwS6GhkYNcZfuJRtKE7W6fYdubi+bYYpEF/Pa4drr/FksemUfg01mZKbf39S//KbxnqJBl710KC7cf6vo6HM8j5fvnU3lLunj2K8FAPR6y/QQ+uH1malwKN+Tq8Xov56RgX6vgmvGPZVDHxgage07HOd7xilsKez51QZovsmq4VLMUvImxKK79+peVuQN9tgmrTHoxqL/4EEZXljlXAJwC9TObhwmePZB9rXHr2SxyXbB4HD+PHOBXhx3Rum4px1n0bwNRinrXeNlrKatdwg9Z/V63EpM5INVL4u6r1uAiGy7k15ysEkED4CFC7Dx5YzW0vg8Y/PYkF2KWsn5Wwk4FACZoTLIzmHkJCQiCoXVHUoDboViACFS+4NEiABEiABErA3AQqX9o4fhUt7x88S6+0mXAqnjQo6SkCL/wAe/docsl+7ARdV8R2jV8JUziZ8cGpf3Ogeaka4rO4nBKh60elkN4r13j18Fa4qWo81iR0D9CMM7OeatYdx5wOLTIH4ZHpr3H57HekYU8KlxGJVs16+fpYeAdsruurMZ0wgDuyCWeGyzA33osKDLykmNJtxqeWiySJV+VicLN3Avp7NP4sXyo4yFc8Or7bGnYNa+Y5RCVT+Ip5KrAoWf8XNCWpRPdQ5Edj8vDfX4tTCXab8q/7hXUisXjaAf9Kf9cRkbVasunesxOWLJPmcCyB2qviY3QeB3Zy+ZS5Gb5xlisOOTl+jdHJp/2NMxEmbHcyMS1Mh4GAHEKBw6YAgxokLvTOA+XvixFm6SQIlJGBGuCzhUjzcxgQoXNo4eDSdBEiABEiABABQuLT3NqBwae/4WWJ9NIRL/yxFjSsBelxKmVJb3INDzqGZ8n+7gY4mMy63PQlUUegfxnovhhJpNM+rxEmNGBJAuJya0wnDR1TFoj6z1aKggR2xc1cerrvjcwMjfUOWfno3ml9dTfqDib6aAfvqKeZomNEDH9Z5VdW3Up+zcZNzxj6Mcwd3Gj6gfJvuKNdRWYazGMJl0ExZhVhZKPbwUdwydAzuqymbGGrPBHfFbMbl/73bETc9qehbqpOR6CsHqxFaDQjXIu7DvzmhKKtafP9OTl+Pvz7fbjiWYmD1eXcjsXKa7xidzEE5m/CkO7tQKovqEy4D2avIlu2wFyPHHkBr7w0L6ljm9pyB/n7Zq6H2QWA3P9n1JfqvnWyKg1/GpeZoY3FS33xA4dJUCDjYAQQoXDogiHHiAoXLOAk03bSEAIVLSzA6fhIKl44PMR0kARIgARJwOAEKl/YOMIVLe8fPEusjJlx6hB2p/GaIMoGBhEvFHGazLvPOABdNNY7spirAgm7q8YEENfXF/FAijfZ5hRii2z9Qv8fl0BEdUMvD6U9lRqMBF6+9+RPszs43MBIon5aEnesfRWKiXDY1lH++af1EDsWKsmjiXzpWmw1nyEzVoLxPJuHUj8bF2SpP/hOlmkj5stKjOMKlL46Tqs/X9C4N9pyB9UIgeLfTB9i4YJthUIPWP41aTb2qqU5J0CB9WA0Il8IQc+dEYNNPL9mNE6+vMexb0gVpqPbvu9Xj9YRLANIeTEGroX1RbupQn3AZtI+rr+ytftnqkuyDwG5uPbETty/vaZhDh5rXY9qNr4YcbyhOiizpNqv1S8WK/qj9m+svV9IbEUI6wQEkEEYCFC7DCJdTW0qgTwbwKTMuLWXKyZxLgMKlc2NrpWcULq2kyblIgARIgARIIPIEKFxGnrmVK1K4tJKmTeeKnHApCwUnPKS04uUBLBn6OcqPfgY3BhAuZbFLTGA241Ic8+oK4J/rjQXq3duB+5upx4Yl41Is4RGDrrjiN+yoNdaXfRgk49ItXHqOFVmoZnp/Tnt3A4a+9qshEP17XYFBA69RjQ2YSamZUVX2VruaJ8ZSxpunf6ZnTEmFjoK9W3FkkkZ1DuBtqbqNUeXF2ZpniyNcSvv7ld/quMv4brtmjMqvYM+FFEpDRGrjwi14t8NcQ/Fsem8j9Mp4VD1WR9hT2pt3z0yfKBVh4bLoVAEO/d9CFLkKDflXvksjlOtxRUj/pAGSyLggsZkmZnrlfH1T+peHVi9X/H0Q3MWnf3oFCw78zxCHuTeORauaN4Qca0i49AjRMzZdBfEalZnQ21f6OYAorFy4pOdzSCc4gATCSIDCZRjhcmpLCVC4tBQnJ3M4AQqXDg+wRe5RuLQIJKchARIgARIggSgRoHAZJfAWLUvh0iKQdp4mksKl4KTXv1Dm582+UwiX+mxDZGwGCMiZc8Aj84DvDgeP2BONgPGapC3ZdlGm1SsaKi7oF7fHpWSJJKAsPFpdXULUiHDpzRxTluYMvSO79fwGi1ZmBR3Y8prqyJjXTneMHEd1L0NJhH3x4EOSaBcgI1QWoC9t2w5Hv14EbbaWFULHqeUfIW/BW0H9S0hKQZVnpyHl4iaaccUTLmV/cxISFGVSPVMr9rQfs1AZnqHDiS8GLsaKST8FHVmxXnn0++4JVLmosnqcrvgkMfgtoSl8e9u/x6mI5ft1J6iz7fzKCRvP0tVz4PR/tuPE1NB3HCRVTUPV9+5EQlqyAf/846IU/6X9XVO3pO+v1TugU7UF+M/he/R7zAaLddB9EDzQ+09lo8vK57DndE7Qgc9ecj8GNntKNabkcfJlmqpuGqFwaeDs5BA7E6BwaefoxZftPT85hy/2a97/4gsBvSUBwwTMCJe5uSeQmJCA8ukVDM/Pgc4gQOHS2WRDDAAAIABJREFUGXGkFyRAAiRAAvFLgMKlvWNP4dLe8bPE+kgLl26jAwiT3gviQYRLvdKiZkAczweGLgU+3q1/VP+mwODW+s/pia7+JWt9F/i1s0iClb6II4SFFw/d78tk8nIKUipWsYBsm5nMyxcG/oAPMnboOntf2/p4feJNKFMmJTBeRc9R3yCtqOzPQ8VMEWs5/lYIl8Ke/JWfIvfz13XtT65xMSp2GYiUBlfqPF9M4dIjQH91tJla7HOvEEAIVDwnlVFWP/xFzsDhWDRyOb4esVJ3wMU318WD796Dmo3V2a3K81FPQNb2H5Wzg2UxU5kFLS/sf46GOidCn8F/fbAJJ+f+EXCgEC0rj7oRyX+r6D8mhLgm+6A9d/R8U8bD93rgnz0ubkQwvw9Cc9iZtwdD1/wT/z26UXfwS5d1xTOXP+b3nJk4bdXJgnZP6Dnf9YRLIdarHz4mgW5WKU7WfGhCHEEC1hKgcGktT84WPgKf/7gXpUqlomo1nff58C3LmUnAtgRa1Ddm+q4d25CYmIj6FzcwdgBHOYYAhUvHhJKOkAAJkAAJxCkBCpf2DjyFS3vHzxLrwyNcWmJaWCf5cTfw313A7mNAqSTgkguA2xsAV1wY1mVjbvKfMw9h6Td/4o8tx9y2XdKgItrcVhc33+wMEOePH8TpzGUo2PcHzp/JR1KFC1DqkquR1kInpTbmomPeoOzNh7Bu/gbsW5+NgtPnULlOBVza5hJcfb+mfKr5qaN+hOvnAzj1xQ641vpSppMqpaJM63oo+/BlSAgmskfdemsNWJK1Ev879Av2nzqMtORUXFahAdrWaYUG6QavwllrDmcjAccSoHDp2NDSMRIgARIgARIISoDCJTcICZAACZAACdibAIVLe8ePwqW942eJ9fEqXFoCj5OQAAlEnEDR6XM4f/S0+46DpGplIr4+FyQBEogfAhQu4yfW9JQESIAESIAElAQoXHI/kAAJkAAJkIC9CVC4tHf8KFzaO36WWE/h0hKMnIQESIAESIAESMBhBChcOiygdIcESIAESIAEDBKgcGkQFIeRAAmQAAmQQIwSoHAZo4ExaBaFS4OgnDyMwqWTo0vfSIAESIAESIAEikuAwmVxyfE4EiABEiABErA3AQqX9o4frScBEiABEiABCpf23gMULu0dP0usp3BpCUZOQgIkQAIkQAIk4DACFC4dFlC6QwIkQAIkQAIGCVC4NAiKw0iABEiABEggRglQuIzRwBg0i8KlQVBOHkbh0snRpW8kQAIkQAIkQALFJUDhsrjkeFykCWzZ9DvSypRFvYv+FumluR4JOJrA9q2bkZiYhL9d0sjRftI5fwIULrkrSIAESIAESMDeBChc2jt+FC7tHT9LrKdwaQlGTkICJEACJEACJOAwAhQuHRZQB7tz+nQ+UlJSkJyc4mAv6RoJRJ6Ay3UGCQkJKFUqNfKLc8WoEqBwGVX8XJwESIAESIAESkyAwmWJEUZ1AgqXUcUfG4tTuIyNONAKEiABEiABEiCB2CJA4TK24kFrSIAESIAESCBSBChcRoo01yEBEiABEiCB8BCgcBkerpGalcJlpEjH8DoULmM4ODSNBEiABEiABEggagQoXEYNPRcmARIgARIggagSoHAZVfxcnARIgARIgARKTIDCZYkRRnUCCpdRxR8bi1O4jI040AoSIAESIAESIIHYIkDhMrbiQWtIgARIgARIIFIEKFxGijTXIQESIAESIIHwEKBwGR6ukZqVwmWkSMfwOhQuYzg4NI0ESIAESIAESCBqBChcRg09FyYBEiABEiCBqBKgcBlV/FycBEiABEiABEpMgMJliRFGdQIKl1HFHxuLU7iMjTjQChIgARIgARIggdgiQOEytuJBawIT2PfnbqSmlka1GjWJiQRIwEIC+7P2IjExETUvrG3hrJzKDgQoXNohSrSRBEiABEiABAIToHBp791B4dLe8bPEegqXlmDkJCRAAiRAAiRAAg4jQOHSYQF1sDtCXElNTcUFVas72Eu6RgKRJ3DwwH4kJCaiOm8KiDz8KK9I4TLKAeDyJEACJEACJFBCAhQuSwgwyodTuIxyAGJheQqXsRAF2kACJEACJEACJBBrBChcxlpEaA8JkAAJkAAJRIYAhcvIcOYqJEACJEACJBAuAhQuw0U2MvNSuIwM55hehcJlTIeHxpEACZAACZAACUSJAIXLKIHnsiRAAiRAAiQQZQIULqMcAC7vYAIHsHTocGzsNBP9myvc3J+BUWOWICchAUBV3DJ0DO7zVsBfhff6LETFYWMVf3MwIgDHvngJLx66H7N6X6NwVHB4H+vdjID6PaYrGAbg6mxM9I4EghKgcGnvDULh0t7xs8R6CpeWYOQkJEACJEACJEACDiNA4dJhAaU7JEACJEACJGCQAIVLg6A4jARMEBBi3PBvToQW3TIno/fiBhg6ogNqAfj9nR74sM6rmNQxDkriKwTc/KZPqIRLFYf9GRg59gBaT+2LGwMKnSaCw6Ek4EACFC7tHVQKl/aOnyXWU7i0BCMnIQESIAESIAEScBgBCpcOCyjdIQESIAESIAGDBChcGgTFYSRglEDmZPSdk4KHpnbGyaHDNBmXqzCzzxo0niaJcNifgWEzUvDkyA6opfzd6Fq2HSdlVOb2nIHH9mozLkVG5ds4+dSrnqxTJTMNP9v6T8NJwFoCFC6t5Rnp2ShcRpp4DK5H4TIGg0KTSIAESIAESIAEok6AwmXUQ0ADDBL466+TSElJQWpqaYNHcBgJkIARAvmnTiEhMQFpaWWMDOcYBxGgcOmgYNKVGCOgV9JUI8plTkaPtTdjVu8LNWJdjLkSRnP0SsWKjMtvWsySysMqBN2jyr+H0SZOTQJ2I0Dh0m4RU9tL4dLe8bPEegqXlmDkJCRAAiRAAiRAAg4jQOHSYQF1sDtbNm9AWpmyqFf/Ygd7SddIIPIEdmz7A4mJSbi4QcPIL84Vo0qAwmVU8XNxRxMI3eOyCFfgwal9cZlun0d9OL+v/w1ZWVnFJlcmLQ2tbrvd0PE/r16Fo0ePGhqrN6hKlSq4rsX1QY8P3ePS0wd0n7qsbrGN4oEk4EACFC7tHVQKl/aOnyXWU7i0BCMnIQESIAESIAEScBgBCpcOCyjdIQESIAESIAGDBChcGgTFYSRgmkAA4dJvHnPlT0+fzsfp/NOmrREHCBFyf9Y+U8JlWloaateuU6z1KlepEvI4feFSe5i2fGzIaTmABOKKAIVLe4ebwqW942eJ9RQuLcHISUiABEiABEiABBxGgMKlwwJKd0iABEiABEjAIAEKlwZBcRgJmCZgTLj0lUWV+j6uT0hwr1S/x3SpVKqFj6ysfdixbZth4XLltytQq3YdXNIwfNn4RoRLMWZc0guY1LEQS4cOx8KjiW4qpduOwqSO1S0kxKlIwJ4EKFzaM26y1RQu7R0/S6yncGkJRk5CAiRAAiRAAiTgMAIULh0WULpDAiRAAiRAAgYJULg0CIrDSMA0AQPCZaav/Kno3/hhnVclIW5/BkaOPYDWU/viRtPrBj7g2NGjEKVmjZaKFcJlg4YNi51xacT0kMKlgoW6pK4Qehei4rCxuK+mkZU4hgScS4DCpb1jS+HS3vGzxHoKl5Zg5CQkQAIkQAIkQAIOI0Dh0mEBpTskQAIkQAIkYJAAhUuDoDiMBEwTCCVcKsufakuhHsCSoZ+j/OhnLBcuV69ehXZ3tzfkTSwIl76MVED5u3Bg/TsvY/s/xlO4NBRNDnIyAQqX9o4uhUt7x88S6ylcWoKRk5AACZAACZAACTiMAIVLhwWU7pAACZAACZCAQQIULg2C4jASME0guHDpK38qlToVopwy43LYjBQ8ObIDapleN/ABIuPSVsJl5mT0WHszZvW+xu2UOjvTXG9QCzFyKhKIOQIULmMuJKYMonBpCpczB1O4dGZc6RUJkAAJkAAJkEDJCFC4LBk/Hk0CJEACJEACdiVA4dKukaPdsU8giHCZORl956TgQVUpWGWPy6q4ZegYyzMJZeHy1ttuQ1pamZAIFy9aiBYtrkflKlVCji3ugIClYvdnYNSYNWisKgUrMZV7XIajD2hx/eBxJBBNAhQuo0m/5GtTuCw5Q9vPQOHS9iGkAyRAAiRAAiRAAmEgQOEyDFA5JQmQAAmQAAnYgACFSxsEiSaSgEUETp/Ox3fffotYEi4tci2C06jFU+XCBdXaY+gIKUtWZNDO3JTsfjq/6RPerFHx75B9PSPoDZdyBgEKl/aOI4VLe8fPEuspXFqCkZOQAAmQAAmQAAk4jACFS4cF1JHuqC8SaS8AOdJlOkUC4SCQORnPzNninbl021GY1FEqUyg/lBdblRdhw2EO54w+AQqX0Y8BLSCBSBGgcBku0prs2szJ6L24gUfE1Dy3PwMjxx5Aa1W2bbjs4rzxQoDCpb0jTeHS3vGzxHoKl5Zg5CQkQAIkQAIkQAIOI0Dh0mEBdaA7QkiZktTHc7e6dAFo+bVj/AQXB7pOl0jAQgKrMH14DtqP7OjpmSaVJcztOQP9m0vLiCyQwetvUmWM+M49C03hVDFDgMJlzISChpBA2AnIwqWR8q9mRc6wGx/LC6iESum9dFzSC97PqeJz7DctZrnfa5W/x7JLtM1eBChc2iteWmspXNo7fpZYT+HSEoychARIgARIgARIwGEEKFw6LKBOc0fvznTd3lBOc5z+kED4CajL1QkhcyEqKvuJ6fYYC79dXCFyBChcRo41VyKBWCBgtG8lhUuj0dLpZZo5GT3W3qy44e5tnHzqVdy3T/l3o/NzHAmEJkDhMjSjWB5B4TKWoxMh2yhcRgg0lyEBEiABEiABErAVAQqXtgpX/BmruYtdAqAjsMQfGXpMAiUmoBIudcvX6VyQLfGqnCCWCFC4jKVo0BYSCD8Bo8LlsaNHsXr1KsP9MMNvufkVsrL24ff1680f6DmiTFoaWt12e/DjA5R+VZZdl8qy7/K/OajYlvFAElAToHBp7x1B4dLe8bPEegqXlmDkJCRAAiRAAiRAAg4jQOHSYQF1mDvqjDDZOQqXDgsz3YkKAU3ZZd2bBChcRiU0EVyUwmUEYXMpEogBAkK4bNqsGWrXrhPUGlm4bHd3+xiwungm/Lx6lfvAWrVrF28CICQnIVB+WOfVkO0LtOVji20QDyQBHQIULu29LShc2jt+llhP4dISjJyEBEiABEiABEjAYQQoXDosoA5zJ7Bwqe7N5zC36Q4JhJ2AuNg6NaeTt58lggiX7Ckb9nBEbQEKl1FDz4VJICoERAnYtLQyIdcW48TDyNiQk0VhQGQyRg3eSLc/A8NmpODJkR2Q9sVLGP7NCTeRgmrtfe/BUWDEJZ1DgMKlvWNJ4dLe8bPEegqXlmDkJCRAAiRAAiRAAg4jQOHSYQF1mDvMuHRYQOlODBCQsii/SOqovmDKjMsYiE3kTaBwGXnmXJEESCD8BH5f/5t7kabNrgzfYrrvm9rlFJULamRg5NgDaD21L24EYDRbM3wOcGanEKBwae9IUri0d/wssZ7CpSUYOQkJkAAJkAAJkIDDCFC4dFhAneYOe1w6LaL0J6oERHbI+9h612j/snbscRnVyERrcQqX0SLPdUkgMgTOnzuP/GP5yD9xGqdPnIHrrwKczT+LgjPncO7sOZwvOI/z54uQfUUzJKclIzkR7v9Sk4HSyUCZUkC5UkB6aaBCaSA5KTJ2l3QVo708S7KOIeExczJ6rL0Zs3pfA1HZwPu7WDhzMl48+FDIMrMlsZHHxgcBCpf2jjOFS3vHzxLrKVxagpGTkAAJkAAJkAAJOIwAhUuHBdRp7uiJKYbucHcaCPpDAiUlEKpfpU7JO10xs6R28PhYIkDhMpaiQVtIwCSBsy4U7NuKwuOHUJibg/MnDqMw9wjOnziCc8cPYfvxpvj4nUJDk341bhj+KlUq5NjWu1cje8t+1KxWBjWql8WFF5ZF7VrlUbd2OdStVx716pYPOUe4B4hsS1EqttVtt4dxKelGoNyeM9C/eaBlVmFmnzVoPE3KsITmPVUIn9+0mBXk+DCaz6kdRYDCpb3DSeHS3vGzxHoKl5Zg5CQkQAIkQAIkQAIOI0Dh0mEBdZw7ktjyaa0npbvVEUp8cRwAOkQC1hAwIPhr+14ayiaxxjrOEiUCFC6jBJ7LkoBZAufP49yBnSjY+wfO/rkZBXs2oSB7F1AUWJjMTmiB2W+VM7SSUeHylg0r8d8fdgecMzUlAZddVBGNGlREw4aV0LhRJVzWuApq1ypryA4rBolsy6bNmqF27TpWTKc/R8gbe6TPq9oe0aIFgtzjMr/pE57PtuEzkzPHBwEKl/aOM4VLe8fPEuspXFqCkZOQAAmQAAmQAAk4jACFS4cF1JHuSBd/Fh5NdHtXuu0oltVyZJzpVFgJZE7GM3O26CxRFbcMHYP7akpPCbFy5qZk9++8qBrWiMTE5BQuYyIMNIIE/AgUFbhQsGsDCnb8hjM7fsPZHb+apnQ8+TJMfaOWoeOMCpfX/rQEv/6WbWhO5aBaF5TGVU2q4qpmVXH1VVVxTfNqSEuT3musfGRl7cPv69ej3d3trZyWc5FATBOgcBnT4QlpHIXLkIicP4DCpfNjTA9JgASsI3D714/4TZYAoEjxV+2/5aciNS7UOvLzVo0L5J8R6imJSVhy57+MDOUYEog4AQqXEUfOBUmABEiABEggJghQuIyJMNAIEoAkVG5EwY51OLN9LQr2bERR4dkSkTmTcAH++daVhuYwKlxe+vV/sHX3cUNzhhp045VVcf11NXFDixq48YYLkZQkvrmX7LHy2xWoXKUKmjYz5nfJVuPRJBAbBChcxkYcimsFhcviknPQcRQuHRRMukICJBB2Ajcs7Iy9Z46FfZ14WaBJ+boULuMl2Db0k8KlDYNGk0mABEiABEjAAgIULi2AyClIoBgEigrP4dzuTTi7bQ3ObF+Dgt0bSixU6pkx9u3WhqwzKlxW//jfOHzcZWhOM4NEidk7bqyFW1rWxq231Ea9euZ7ZcrZlrfedhvS0sqYWZ5jScDWBChc2jp8oHBp7/hZYj2FS0swRm2S9sseD7C2nP+lza0y8++ouWXBwsr8N+PTXZBaEXNumWz8AI6MOwIULq0NOYVLa3lyNmsJULi0lidnIwESIAESIAG7EKBwaZdI0U4nEDj35x9wbfkFru1r4Nr1G1BgvQCo5fT2F/cgd/+pkPh+mDQMWYmlgo5LKCoCps0JOZcVA65rUgV33F4Pd95RF5c2qmRoyp9Xr0JaWhqzLQ3R4iAnEaBwae9oUri0d/wssZ7CpSUYozZJ7c9ujdraTly4ddUrKVw6MbAW+kTh0kKYAChcWsuTs1lLgMKltTw52/+zdx7gTVXvH/92U6AFigxREBUnigMV1w9xIKioOBFRxPl3770FF6ggqCAgQwRBQRQFRAQFBzIERIbKEGQVKIUuutP8n5Pb24wmadq+yb0n/eZ5+rQk977nPZ/3pin55D2HBEiABEiABHQhQHGpS6WYp64EyrIzUbB0NvKXfIvS3f9GfBof/3wdtq+qemnXUMTlEc4CbB4xJeJzOP2Epri8++HocenhaNOmYcDxZ8+aiTPPPMu1VCxvJFCXCFBc6l1tiku96yeSPcWlCEbLglBcyqKnuJTlGY3RKC5lq0pxKcuT0WQJUFzK8mQ0EiABEiABEtCFAMWlLpVinloRKC5EwcofULB0Doo2/A44yyxL/4s/e+PvnzKqHD8UcXmaYz+Wj/yqyljhPKD7uYfgqiuPwNU9j0RMjHtPzIKCfGRmZuLQQ1uHc3jGJgFbEqC4tGVZQk6K4jJkVNF7IMWl3rWluJStH8WlLM9ojEZxKVtViktZnowmS4DiUpYno5EACZAACZCALgQoLnWpFPPUgYAjKwP5P0zGgUUz4CyqennWSMxpzuYbsXzWniqHCkVcdi5Ox88fzakyViQOaJqagBuvPhrXX3sUjjs2tKVkI5EXxyABKwhQXFpBXW5Miks5ltpGorjUtnSuxCkuZetHcSnLMxqjUVzKVpXiUpYno8kSoLiU5cloJEACJEACJKALAYpLXSrFPO1MoGT7euTP+xQFK+fBWVZqq1R/zuiNnz6T6bjsmvcv5k1YaKv5qWQu7XwobrzhaHS/+DDb5caESCASBCguI0E5fGNQXIaPrTaRKS61KZXfRCkuZetHcSnLMxqjUVzKVpXiUpYno8kSoLiU5cloJEACJEACJKALAYpLXSrFPO1IoHjNIuT9MBlFG5bZMT1XTsvzrsGc8dlV5hdKx2X3zHX47rMlVcay6oCTj26Cfn2Ow019jrEqBY5LApYQoLi0BLvYoBSXYij1DURxqW/tVOYUl7L1o7iU5RmN0SguZatKcSnLk9FkCVBcyvJkNBIgARIgARLQhQDFpS6VYp52IlC44gfkzRmLkvSNdkrLby5/l1yGL0YWVZlnKOKy244VmDtjVZWxrD7gsJb1cWff9rj91uORkBBrdTocnwTCToDiMuyIwzoAxWVY8eoRnOJSjzoFypLiUrZ+FJeyPKMx2tkzr8XWwsxonJolc6K4tAQ7Bw2RAMVliKB4GAmQAAmQAAlEGQGKyygrKKcTPgJOJ4r+/Bm5sz9Cyc714RtHOPJ/6IKJ78dXGTUUcXnh+l/ww7wNVcayywEt05Jw760n4q472yM+ngLTLnVhHvIEKC7lmUYyIsVlJGnbdCyKS5sWJsS0KC5DBBXiYRSXIYKqw4dRXMoWn+JSliejyRKguJTlyWgkQAIkQAIkoAsBiktdKsU8rSRQvOZX5Chhue0vK9Oo0dgZcR0xamiTKs8NRVyes2I+Fi3eWmUsux1wyEH18MBdHXDHbe3tlhrzIQERAhSXIhgtC0JxaRl6+wxMcWmfWtQkE4rLmlALfA7FpSzPaIxGcSlbVYpLWZ6MJkuA4lKWJ6ORAAmQAAmQgC4EKC51qRTztIJA0brFyJv9EYr/W2PF8CJj5sW2xdBh7aqMFYq4PGXBN/hj3d4qY9n1gOPapuDBe07CddccZdcUmRcJ1IgAxWWNsNnmJIpL25TCukQoLq1jLzEyxaUERXcMiktZntEYjeJStqoUl7I8GU2WAMWlLE9GIwESIAESIAFdCFBc6lIp5hlJAqXpm5EzdTCKNiyL5LBhGaskpj4GvXd2lbFDEZeHz5iKLTvyqoxl9wOuPSMJHww7D3EHHWL3VJkfCYREgOIyJEy2PYji0raliVxiFJeRYx2OkSguZalSXMryjMZoFJeyVaW4lOXJaLIEKC5leTIaCZAACZAACehCoPriMh5xcXGIi4tFXFw8YmNjERsbg5SUFKSlNUVMTIwuU2eeJFCJQNmBbOR9MxIHFs0AnI6oIfT2hEtQlFMSdD6hiMvU8ROQm68/l8W3rUKDjBVIvegW1O92M2LiE6Om1pxI3SRAcal33Sku9a6fSPYUlyIYLQtCcSmLnuJSlmc0RqO4lK0qxaUsT0aTJUBxKcuT0UiABEiABEhAFwKhics4xMerLyUt410/x8YqeWkITCUrKS51qTjz9EfAWeZAwcKpyJk9Bs7C3KiDNHLO1di7MadW4rIZSrF3+Cfas3nyEuBmjKyYR1zjg9H4xmeQeNwZ2s+NE6i7BCgu9a49xaXe9RPJnuJSBKNlQSguZdFTXMryjMZoFJeyVaW4lOXJaLIErBSXZWUOOJ1AgwYN2KUhW1ZGIwESIAESIIEqCQQTl0pMKkGpuiopLqtEyQM0JVC6YyOyPn4ZJekbNZ1B1Wl/uqQXNi/LrJW4bF+Wi3UfTqt6MBsfEQtgZZ+5iN23uVKWyR26IOW6RxDXuIWNZ8DUSMA/AYpLva8Miku96yeSPcWlCEbLglBcyqKnuJTlGY3RKC5lq0pxKcuT0WQJUFzK8mQ0EiABEiABEtCFQHZ2FpYuXepKV3VOKklpfg9dXMYiJaUhl4rVpejM00XA6SjFgW/HIe/7j+EsK41qKjP+vhFr5u0JOseqloo9q3QvFo/6RmtOI3vn4eysSQHnEJNYH42uegDJ516l9TyZfN0jQHGpd80pLvWun0j2FJciGC0LQnEpi57iUpZnNEajuJStKsWlLE9GkyVgtbh0OMpcS8xxXyzZujIaCZAACZAACVRFID09HWvWrK54DfYnLo39LNVSsQnl3z2Xio0rXyqW4rIq1nzcPgTqQpelJ+1522/Ekq9qJy7PL9yGBWPn2aeI1cykXdMYfHX+Z3Ae2F/lmUlHnY7Gt7yM2EZNqzyWB5CAHQhQXNqhCjXPgeKy5uyi5kyKS71LSXEpWz+KS1me0RiN4lK2qhSXsjwZTZaAteKyDA6HA/Xr13ftncUbCZAACZAACZBAZAio19/Vq/9ERkaGSz66v5SojHV1Xxpdl2qpWLW3pdrjUu1rGV+xfKxaSta9x2UaP4QUmdJxlBoScHVZzh6LvHkTor7L0hPR4v3XY/6kfUGpVdVx2S1nA+ZO/KWG5K0/7Ztbd6DtrpkhJxJTLwWNrnsUyWdcEvI5PJAErCJAcWkVeZlxKS5lOGodheJS6/KB4lK2fhSXsjyjMdrZM6/B1sLg/7mJxnmHa04Ul+Eiy7gSBOwgLtWbotznUqKajEECJEACJEACoRE4cOAAfv31Fx9paSwXa3wpSWl8d+9xaYhLswuT4jI01jzKegKOrAzs//BxlOz4x/pkIpzBnwU98c2YvKCjViku9/yJudOWRzhzmeEu7ZCAQW1GwukoqXbAesefi0Y3P4/Yho2rfS5PIIFIEaC4jBTp8IxDcRkerlpFpbjUqlyVkqW4lK0fxaUsz2iMxo5L2apSXMryZDRZAlaISzVmWVmZ60t1fKivpKQkJCcns1tDtryMRgIkQAIkQAKVCJSWlmLZsqXIyzNkhtltGXipWKPjUglMc+9Lo/syVp3tWvI9LY0dl7zU7EmgeMNK7B/zLMpCWCbUnjNP9fMNAAAgAElEQVSoXVYby7rhs+GOoEGqEpdd/1uKebPW1i4Ri87+5fY1aLTz1xqPHlO/MdL69UficWfUOAZPJIFwEqC4DCfd8MemuAw/Y9uPQHFp+xIFTZDiUrZ+FJeyPKMxGjsuZatKcSnLk9FkCURSXKo3RpWsVGOqLyUsy8oMcVla6kBiYiJSGqao90ApMGXLzGgkQAIkQAIkACUsCwoKXEvEqo5LdfNeJtaz49JcKjaUjsuGSGuSpoKRMgnYikD+j58h56thcJYFF3e2Slo4mZ0x52Dce8lBo1YlLrusW4iFC/4Vziz84R68OBZ3xo2o/UAxcUi55E407H4Lf8/VniYjCBOguBQGGuFwFJcRBm7H4Sgu7ViV0HOiuAydVShHUlyGQqluH8OOS9n6U1zK8mQ0WQKREJfqTVHz5ikuPTsu1ZupDkepS2Cq7kslMX1Fpyk8zb/rjO9Kgvpj4vdOWXiMRgIkQAIkQAIaEFCvk/n5+cjM3Iv9+/dXZGy+Pnvubxkba8hLo6PS2ONSLQ/r7rg09rj07rikuNTgMqhTKTpLipAz6XXkL/+uTs3b32T3xbXHiKEHB+VQlbjstGQuli7foRVL1Q++4uYfEbd3vVjeScedjSa39kdMckOxmAxEArUlQHFZW4LWnk9xaS1/W4xOcWmLMtQ4CYrLGqPzeyLFpSzPaIzGjkvZqlJcyvJkNFkCkRaXTqdaItbouPQUl0bXpRKX6qvE9b2kxPy3ITXNZWWNTk1jqVlPmektNGU5MRoJkAAJkAAJRAsBzw8UBeq49Ccu1X1quVhTZppLyzZs2IAdl9FycUTBPBzZe7F/xGN1cj9Lf+UriD0Yg4e1r5W4bD/3K6zb6P7Qgw6Xyfu98nFezifiqcY1ORhpdw1C/KFHicdmQBKoCQGKy5pQs885FJf2qYVlmVBcWoZeZGCKSxGMFUEoLmV5RmM0dlzKVpXiUpYno8kSsFpcGvLS6LQ0vnt/KXlp3l9bcen596AsRUYjARIgARIgAfsR8BSUvtlV7raMca10oGSkb8el6rY0ui49uzANganWdzfEZVPXUu+8kYCVBEq2/oN9Hz6Gsty9VqZhq7GdiMXr718QNKeqOi5bfT4F6XsLbDWvYMkc0giYc9FUIH9feHKOT0STG59FvdO7hyc+o5JANQhQXFYDlg0Ppbi0YVEinRLFZaSJy45HcSnLk+JSlmc0RmPHpWxVKS5leTKaLIFwiUuzC8Ps5DCzNjst1b/Njku1z2UgcekWmYbYNLstHQ7VbVm561LF9f27T5YYo5EACZAACZCAfgR8JaY/cWm8dqtlYN3yMjbWd49Ls+PSLS4bNDA7LvXjwoyjh0DxmkXIHPsMUFIUPZMSmsmwaZcjd1dg8ViVuIz/cDwcZfpsw/Blv3S02/21EL3AYVK63Y6GPe4M+zgcgASCEaC41Pv6oLjUu34i2VNcimC0LAjFpSx6iktZntEYjR2XslWluJTlyWiyBKwQl+byruZyr+5OSs9uS8+lY32XilXC0lgu1hShRkyXtvQSl6579HmfRba4jEYCJEACJEACqifSpxPSLTFVl6V63Oi0dHdcqs5KYx9Lzz0u3cvHxlQ8ptos69evX75ULHGTgDUEDsz/FDkz3gecZdYkYPNRx/14LXauzQqYZTBx2cZZiG0jJtt8hu70LjguAUPbjQJKiyOSc4NOlyO1z7OVf9FGZHQOQgLq154Ta9auxq5du1w4jA8Oqw8gVV5Fwdiv2vhKTk5GfHxCxb/NvazVB5bM13/fDyP7LjVP/rUnQHFZe4baR6C41LuEFJey9aO4lOUZjdHYcSlbVYpLWZ6MJkvAKnGpZuHuuFTLxZpLxbqFpXvpWHe3pSk5Telp7Jfp3utSxfWUmLK0GI0ESIAESIAEdCZgiErzjU33G5yB3+R0i0vzjUzPjksVzBCXTRo34VKxOl8auuZeVobsT19H/pKZus4gInl//kdvbPglI+BYwcTlqY5srBw5PSJ5Sgzy0+3r0GTnzxKhQo5R78TOaHzba4iJTwj5HB5IAlIEKC6lSFoTh+LSGu62GpXi0lblqHYyFJfVRhb0BIpLWZ7RGI0dl7JVpbiU5closgQiLS5V9oZoNMSl/65LX3kZSFwa0tLsvDT/3vP9LkuM0UiABEiABEhATwL+OiXMJd3NZWLNDg13d6XqvDT2t/TswlAdmaqjQ92UuGzcqDHFpZ6XhbZZO0tLsH/kUyj6e5G2c4hU4rP/7YOVs3cHHC6YuDy3eBd+/ejbSKVaq3HuuyAGdyd9WKsYNT056YhT0OTedxCTVL+mIXgeCdSIAMVljbDZ5iSKS9uUwrpEKC6tYy8xMsWlBEV3DIpLWZ7RGI0dl7JVpbiU5closgQiKS7Vm6PmMrHey8UqMWl2XXp3Xhpdl+o+40stEWvuc2lKT9+Y5pKxnqQ8/xaUJchoJEACJEACJGBfAr57Wyq76Nl1aYpL9zKx3vtbGh2Xxj6Xhrg0Hlc/m7HVcnMUl/a9BqIxM2dRPvYPfwxF/66MxumJz2nh7t74ZWrNOi4vPLAFP3z8o3hO4Qi44uYFSNj7TzhChxQz4ZBjkHb/UMQ2bBzS8TyIBCQIUFxKULQuBsWldextMzLFpW1KUaNEKC5rhC3gSRSXsjyjMRo7LmWrSnEpy5PRZAlESlyab26aklHNwuyUNEWke69LU1Sa0lLtcWne597fMrC4NDa19N7bkhtdyl45jEYCJEACJKAHAfcGl+69Lt17WwYSl56S0ui+jHdJS2PfLOPLfG2vV68exaUeF0NUZFl2IAf7ht2Pkp3ro2I+kZjE77nX4buP9wccKljHZff9f+G7yYsjkWatxhhybQEuOjChVjEkTo5vcQSaPjyc8lICJmOERIDiMiRMtj2I4tK2pYlcYhSXkWMdjpEoLmWpUlzK8ozGaOy4lK0qxaUsT0aTJRBOcane1FQ3801R9bP7bzIn1P6UhrxU3ZbGkq/+5KX3fb7iUsVweHRymmP4k5ee7CgyZa8kRiMBEiABErAHAbeo9MzHV1qanZfupWJVR2VMhZSsLC6NvS09l5Q1VlIAkpPrITWlEZeKtccFENVZlOVkInPIvSjd+19Uz1N6cn8VX47powoChg0mLrvt/ANzv7J3Z2tashMLe3wJ5AXuKpVmGiwe5WUkaXMsiku9rwGKS73rJ5I9xaUIRsuCUFzKoqe4lOUZjdHYcSlbVYpLWZ6MJksg3OLS7MYw3xj17LhUP/t2XRpLwboFpvp3aWmph9Q0HnN3WyrxaUhQQO15aXx5S1JZZoxGAiRAAiRAAjoScC8b6+64VLZRCUvjddrdTWl0WXr/27vb0vhgknrJVR2XqSmpFJc6XhQa5Vy2Lx17h9wLR1a6RlnbI9Utzgsw6QPjA4X+bsHE5UUbF2H+XOuWXw2F4NS+u3FsxlehHBqxYygvI4a6zg9Ecan3JUBxqXf9RLKnuBTBaFkQiktZ9BSXsjyjMRrFpWxVKS5leTKaLAGrxKXxZqfqnnTLS1NaGp2XSlY6y6VloGVilaQ0YriFpae4VKzYWSl7xTAaCZAACZCAngTce1u697k0haUpL5Wo9O66VP9WElNJS+M7XPtbqpvRxRmDxMREiks9LwptsnZk7cbet+9EWfYebXK2U6J7Yk/H6GGNAqYUTFz+b9WP+OXXLXaajlcunY+KwwfHjweK822Xo0tePvQ+YlPSbJcbE4oeAhSXeteS4lLv+olkT3EpgtGyIF1n9rFs7GgcuFXSQfi469BonBrnJESA4lIIZHkYiktZnowmS8AKcWnOwJSNZuel2UVpdFQanZfm8rHGY+771M+GsAzWcenLihJT9uphNBIgARIgAXsT8F421lwu1nM1hModl0pcGsvCxsUpsWn+rLq13ILT3b0JJCUloWGDhuy4tPfFoG12ak/LzLdvR+nebdrOwerEc+OOxLChhwdMI5i47PjzLKxYbV9hvOC2f9A0fYHViAOOH3/QYWj66AjKS9tWSP/EKC71riHFpd71E8me4lIEo2VB0i+eZtnY0Thw0snNkDbovGicGuckRIDiUghkeRiKS1mejCZLINLiUmXv+3eZKSzNZWPd/zaWhDUEpqe0NISmITwr72/puY+mSat89VhZeIxGAiRAAiRAAjYn4N7bUiVqiEyzU9JYHta9F7USluo+916WqttSdWEa+1+ay8ma0tJ8vaW4tPlFoHF6zqJ8ZA65ByU77L1Uqd0RF8c0xlvvnRYwzWDi8qiZX2Dj1hxbTvH2znF4uMFwW+bmmVR8i8Nx0GOjEZPc0Pa5MkH9CFBc6lczz4wpLvWun0j2FJciGC0LQnEpi57iUpZnNEajuJStKsWlLE9GkyUQCXHp3dlhiEtjqVhjWVdTQnr+7N1p6e689F5e1i0wjViKjblsrJuTOoc3EiABEiABEqirBNQyr+bNLS3VPb7iMtZjn0slOY1lYpXINPeqNn/23E9aLRXLjsu6enWFb95ORyn2D70fRZv/CN8gdSjyoDHdUVJQ6nfGwcRl008mYl9uiS1JLe/7MxIz1tkyN9+kEg87AWkPD0dMfKIW+TJJfQhQXOpTK3+ZUlzqXT+R7CkuRTBaFoTiUhY9xaUsz2iMRnEpW1WKS1mejCZLIFLi0nNJOXMGnkvFekpMz85LJR09l4w1jjOEpafwNMWlsXSsGsEUmbK8GI0ESIAESIAEdCVgSkuVv9FpqYSku+PSu9vSkJVm96XquDREp/fys+p1NyGB4lLXa8K2eZeVYf9HT6Nw9U+2TVG3xEbM6ol9m/P8ph1IXDaGA9nDJ9hyqoOuKsIlheNtmVugpOoddw6a3P2W2ihYq7yZrL0JUFzauz5VZUdxWRWhOvA4xaXeRaa4lK0fxaUsz2iMRnEpW1WKS1mejCZLwCpxqd74NMWjmpFv96WnmFR7XqrHze+eS8S65aUriktauuWlcZ9543KxstcOo5EACZAACdibQOBlYt3S0rPr0uymNJeMNcWl+V3N1uy8dHdcGuKyQf0G3OPS3peDVtnlTHoDBxbP0Cpnuyc78bde+G95pt80A4nLY8sO4J8PP7fd1BrGO/DbNbOAnHTb5VZVQvXPuAyNbn6hqsP4OAmETIDiMmRUtjyQ4tKWZYlsUhSXkeUtPRrFpSxRiktZntEYjeJStqoUl7I8GU2WgFXi0pyFKSzVv707Ld1LyCphGegxc+lYdb4pLP3tcWk8zi5M2auH0UiABEiABOxKwOyk9M7P3S3p3t/S6Pwx9rB0d1kastLosjS7LtVxnh2XxuutE/HxCRSXdr0QNMyr4JcvkfXZQA0zt3fKX667Eet+2OM3yUDi8ozSTCwb9bXtJvbpzXtx4t4vbJdXqAmldL0VDa/4v1AP53EkEJQAxaXeFwjFpd71E8me4lIEo2VBKC5l0VNcyvKMxmgUl7JVpbiU5closgQiKS4997X0feNTiUl1810CVklL9aaoseelWgbWWArWEJlquVj1pqn6bnJx/2y+oSpLjNFIgARIgARIQEcC3su8GisVmtLS+NmUl0bnpSEpTWmpXnvVz763sjIHOy51vBxsmnPJxj+Q+d59cJapv/94kyQwd9uNWDajeuLy/MIdWDB2rmQatY51+mFxGHvyeKA4v9axrAzQpN+rqNfxIitT4NhRQoDiUu9CUlzqXT+R7CkuRTBaFoTiUhY9xaUsz2iMRnEpW1WKS1mejCZLwC7i0pSQqrdDLVEXG2d0eXj+Dadm7vtvFw3VSSmLhdFIgARIgARIIKoIqA8C5efnIy8vz/Vaau5xqSZpLv/qFpZKYhrdl57LxZpdmubS68Zrchni47lUbFRdLBZNxpGxDRmDboOzMNeiDKJ72EX7euHHT6u3VGzX3I2Y98nPtgIz/7YNaJ7+g61yqlEy8Ylo9sQ4xLc6skan8yQSMAlQXOp9LVBc6l0/kewpLkUwWhaE4lIWPcWlLM9ojEZxKVtViktZnowmSyCS4tJf5mZXpNnJ4a+bQ3bGjEYCJEACJEACdZOAuTx7ZmYmCgoKysWkYmF0VpoyUwnKuDj3v409L43jzBUTPJdl51KxdfN6kpy1szAfGW/eDEfmDsmwjOVB4I/8qzFrbI5fJoGWiu2WsQZzpy6zDcc+Z8Xj6SYjAGfFUiu2ya0micQ1ORjNnp6AmPopNTmd55CAiwDFpd4XAsWl3vUTyT784nInvnvhJczMNJZOaXv7SDzWsXLq+758Ci99n4DzXngV1x7sfvzPD27H6LXxrjtKmvfACy9fjkPMh5cOwd2z23nft2M6+r86B7mXDMBbV7QQYWTnIBSXstWhuJTlGY3RKC5lq0pxKcuT0WQJWCUu1RufxvKwxr6Tnvtnyc6Q0UiABEiABEiABDwJqNffvXv3VshL9ZjZYenZaWnIS2PvS88PFqmfzfdY1IoJCQnsuOQVVjsC+95/CEX/LKldEJ4dlMB6xyWYOqLE7zGBxOXFW3/H9zNX24bsslsWod4e++QjASbp2LOQdt8QiVCMUUcJUFzqXXiKS73rJ5J9eMWlIS3nnf5qFRLxN3x0zzisimnuJS6VzHx21bkVYlJJzKFx92DM3acZc68kLo04/9QRaakQUFyKPA0qglBcyvKMxmgUl7JVpbiU5closgSsEpdqFmbnh9HZESc7MUYjARIgARIgARIISKDM4cB/W7dW7GXp7ro0uy1997w0ui3NjkvVgak+eGSKy4YNGqoQvJFAtQnkfTsOubNHVvs8nlA9Atti/ocJ7yX5PSmQuDz/75+x4IeN1RsoTEe/enkxriwdF6bo1oZN6XorGl7xf9YmwdG1JUBxqW3pXIlTXOpdP5HswysulUicicYvvubVRembuBKSU2NPRsKfu3B8xbF+znV1Uy53H+MlLkOVpCLYbBOE4lK2FBSXsjyjMdrZM6/B1sJ90Tg1S+ZEcWkJdg4aIoFIiUuVjufycupnU1wqaWk+FmLaPIwESIAESIAESKAWBNRr8J49e5CXl1vRVWnsZ6m+4iqWjjVWRDBepz33u3R3XDqRmJgIistaFKMOn1r631/IeOcOwOmowxQiM/W98Sdh5LvN/A4WSFyetex7LF62PTIJBhklKdaBZdfOQkxuuuW5hCuBpvcOQ+JxZ4QrPONGMQGKS72LS3Gpd/1Esg+ruNwxHa+8thMXDb8f5wTKtlw+9r+rBB8O8JCSfs815OSanqON5WY9xGWmbzemCB37B6G4lK0RxaUsz2iMxo5L2apSXMryZDRZApEQlypjzy4N37/L4uON5fJ5IwESIAESIAESiByBvLw87Ny502tvSyUu1dKw5oeKlLhUPxv3G4/57nOZlJREcRm5skXNSM6CPGS8fhMcWbuiZk52nsiBuNZ4d+gxflMMJC5PnP8N1vyz1/JpTeizD6fsm2p5HuFMILZhUzR/YQr3uwwn5CiNTXGpd2EpLvWun0j21opLj67KsmDdlOZU/YvLu0/+FR/+cY73XpcidOwfhOJStkYUl7I8ozEaOy5lq0pxKcuT0WQJRFpc+v5NpmZDcSlbU0YjARIgARIggVAIFBQUYMuWzX46Lo09LY09Lo3uS/WzsZyst7xU41BchkKbx/gS2P/hEyhc+zPBRIhAWUwS3njvf35HCyQu23zxGbbtzo9Qhv6HObFVHCZ3mgBnYZ6leURi8OQOXdD4zjcjMRTHiCICFJd6F5PiUu/6iWQfLnGp9qd86fssrxzb3j7S6JQsv6klYj9p/bqx/2XQZWDNM3yWg106BA+M/9v1oG/smsD5c+XvaHnwIWje8mCv03ds34rs/ftw/Ikne91fXFyElb8vwUmnno569ZK9Hvtr7Z9ISUnFoW3aet2fsWcXdm7f5jrH97Zs8a849vgTkJLayOuhTRv+dn1684h2R3vdn521H/nXz6/JVHlOAAK+4rKoqAh/LF+Kk089HUn16nnXeM0qpDRqjENbH+Zd4927sHNH5Rqr59rvS1SNT6xU443r/3b9h/fwI71rnJW1D5vW/42OZ5xdKWN17bVpewSaHuS9pMnWLf+ioCAfxxx3gtc5+fkHsOaPFTj1jLMqvRG+ZtUKNG3WHAe3OtTrnPSd25GZsQcnnHSq1/2lpaVYsew31/316zfweuyfv9YgObm+KzfPW+beDKjcTjmtU6W5LF+6CEcedSwaN0nzemzzpvVwOMrQ7uhjve7PzcnG3+tW47RO51RaQnHVimVodUhrNGvR0uuc7dv+Q252Fo474SSv+4uKCo0adzwDSUneNV63ZhUaNWqMQzxqzI5L2V8fRycdjNHHvIgj/dZ4DU4/s3K/vqvGh7ZGs+Y+Nd66Bbm5OTiufQevJAsLC7FqxVKc0rETEpO89y5Zt/oPNGqShkMObeN1zp5d6diVvgMdTinfU7n80bKyMixfsgjHndABDVNSvc7Z8M9fSEiIR9sjjvK6f/++TPy7cT06nnFWJXgrli1G2yPaIa3pQV6P/bd5E9S1efSx7b3uP3AgD2v/XOn6neC77+HqP5a7rnv1OuZ5S9+xDfsy96J9h1O87i8pKcHKZYtx4ikdXc9Zz5t6fjVo0BCtDzvc6/69GXuwfetmnNyx8vNY/X476pjj0ahxE69z/t34j2vZU/Uc97zlZGdh/V9rcZqfGqvnpHreNWvewuucbVu34EBuDo6tVOMC/Lnid5x8WifXkmyet7Wr/0CTJmlo5VPjUK5kK8SlGtNYKrbMtT9WQkJCKKkaxxTlICOnCM6kVDRP9b9PT+jBwnikowi5+3JQWMUQtp9HGBGFN3QRcjMU/ySkNEuF9ytfeEcWiZ6fg4wDRUhs0AyNvH91oXh/BrJL4fUcMO5LQkpaKupZtl2s5sxFChfGIHb53Rfk2gzj7Bk6TATy8/OxadMmr25KY2lYJSiNJWLVz0b3pSEzzaVkVUpqn0slM9XfJanqb0bucRmmSkVf2IJfv0LWFAqaSFd2yJQeyN9b+a/TQOKy3kcfo6i4LNJpeo0399Z/cfCu7y3NIZKDN+7zApLPvCySQ3IszQlQXOpdQIpLvesnkn24xKUruSBLxSqx+cTu6zDm7vI3hashLn2Xin31so14ZVwmznvh1aB7aVYFLGv/PpdQ8n0zuLi4GIUF+Uht1LhSCCVjfMWROki9IZtUL9n1CUvPm3rTOyd7Pxo3aVoplnpj2ffNa3XQgbw815uY9Rt4CyL1GDsuq6pq9R7313EZrMZKWPuKEKPGWZUknMpkX2YG0ppW3jvhgNo/JTa2kgQ0zvF/XSgZ0iSt8nVUWFiAkuISpKR6SxUVK9BclARXkiLe5w3y0pISKFHiKyKCxcrNyUFCYkIlma/OCZRzoDkq2eosK0ODhil+ni/+WarnsXquqjcPPG/FRUVQbKr7PK6XnIzERPfzmB2X1XtOVXV0+watMf1/w9GgYcOQfydm7c9EaqMmlWqsPmhQVKMa168kuxwOB5Qg95XpwZ7Hah+kuNg4JNf3eSe9Js/jgnyoDwj4ylHX+HszkObzgQV1f1bWfjRsmFLpgwklJcXIP3Cgms/jbNd17/uBDfU3g3qO+fvdE/B5fCAPTsD1O8b3Fuz3m/q94/s8VjJX1TnV5wM+QX+/ZWehfnJ9JPgIzaquTfW4VeLSHFuN7ytig+Y97z4cfc932HDVWDgHdQ5litYcs2UkrrlwEFbHBn8X1/bzsIaewKjz8fThd2BK/DX4cMPb6C4QMZIhMkZ1xTlvbUbjZ37G0tvcHzZcN6ADek4wOh/c1842TLzsLLy8viMenD8DD3p/RiWCaevNPIKgajaUTX73Bbo2azYpnmU1AfX/kPXr11cs5+6Wk0aHpae49JaXqhPTWAZefQCpXr16FJdWF1Oj8UvTNyPjrX5ASZFGWUdHqh/Nuwa7/86uNBl/4vLgmGLs+mCSpRPvdXosnm82EnBaK08jCSEmsT6aPfMJ4g7y/qBuJHPgWHoRoLjUq16+2VJc6l0/keytEZdqidhxWGV8DLHSrV73/nir469+9scMvMdl8pdP4cXvW6N3sP00RYjZKwjFpWw9uFSsLM9ojMaOS9mqcqlYWZ6MJksg3OJSZet/f0snysqcLnHq+wGooDO0yZv3VVahXFz+mdgIzVo2Ctjxl37xm/jrmcrdvVXG1+yAyMsODSRakGs5Y2Jf9BqzDWl3TcK03q2Majtm4+l292F6fH207tYTHTrfjCHXqy7vbZh6240YvvlY9J40GneVHx6eSySYJP0F73R+DjPiLkX/H59Cl/AkUHej/twfF7z4I6z+nRH553LdLXkkZq4+vPnXX2rlI7g+SKVer42uSnNfS6PjUi3pbuxzaTxmCE5jz0slLpOTlbhsxI7LSBRN9zGcTux9sy9Kdm7QfSZa5v/Z8huw8bfKe1b6E5cdnDlYPeILS+e5tO8iJGestjQHKwZPbHM8mj4+xmxrtyIFjqkRAYpLjYrlJ1WKS73rJ5J9WMXl0iG4e3a70Pae9O24hMf+l+aHqX07OH3iq6Vnh2f0DG08EXrWB6G4lK0BxaUsz2iMxo5L2apSXMryZDRZAuEUl6aw9BWX5t9lqntf3ZJUp2iAD3pVmq1m4nLuCc9j9Yxb4b2ovmwNdYgWedmht7j0W9NyGb489ioLu0jt0t2pw1UfnTlG/rkcnRztMqu8vDysXbvGS1iaclJ1Wxpdl4bEjItT8tKUlqbAND6krTouG6uVm7hUrF1Ka9s8Cn75ElmfDbRtftGe2MyNfbBqzu5K0/QnLs8p2YNFo2dZhuTFS0twnXOsZeNbPXDqFfehQdebrU6D42tAgOJSgyIFSZHiUu/6iWQfPnHp0x1ZVbaVxCXgKyK99sRU8SqJUWPML+OuqDPykuKyqgureo9TXFaPV108mh2XslWnuJTlyWiyBCIlLlXWRmeG0WXp+aU6LtVjId0oLkPCZLeDIi87KC7Dcw1QXIaHq1A03ZgAACAASURBVD5RI/9c1oeNjpkqcbl69Z8VKyO4paVnx6Xxc3y86rh0y0z1s/nanZycTHGp4wUQ4ZzLDuRgz0tXwVl0IMIjcziTwIL0G/HrF3sqAfEnLi/M/w8/jP/BEnjxMU6suOFbxGRts2R8Wwwan4jmz09BXNOwLqVhi6kyidoRoLisHT+rz6a4tLoCNhg/POLSEIgzM733mFPTLWnew79U9CMu1fFKVo5eG+8ild/hTveemOoOfx2drjhzsLPF5XVCXlJcyj6JKC5leUZjNHZcylaV4lKWJ6PJEoikuDQzdzrLXEvLqY5LNb7q1KiduHRLquHzL8IfjzyJKX/moxBJaNLtcbz3xq04I3EbfnzrSbw9fSk25MagLKkN/vfIEAy5/SR47u5tvinf7PEvMCpmOJ78cJ7r+NLU9rj2zbEY1LUpCpZ9jJcGDsacVQdQCCChw814c/hLuLyFR23Ku+Oq1XHpyMbaMU9WjOmMT8UhFz6AQa/eijO8tiD3kHKzO2DO3a9j9tZSOJNS0f7Sx/HsCzfijBQ5JgGvuCJvpuq4hi1PxVn97sNDN56Ho5ONM02mnnHOHr0R4z3XEt23HJ889ySGLfgP2aWAI7UdOt87EO/2OwmN4nwycGRjzZQX8NI7M7E6V/0dnoTEU7rj0adewW0dzX1mA4jLnPl4+uLbMT0zHo6rxmL5oM5e9fcaqUKSj8CuLgvxyEvT8XtWsevaOenOlzH2/s6Vc0MRds8eUHGsyi3hlOsx8O1n0KNNojt8eWzP8Tz3s6wkh/zsmRrSHpflNXpt8lJsLY6BuqbanHk9HnnlUXc+5Txff3eea37qpvh3vPYxvPVYVxxWkbYhLfuvr1eRdjF6enR/BpHFNbi2fZ/LB517J14e8jAu9nouqFQU80F45t0v8MvmPFduZanNcMKFd+H+e/rgosM9uPu5mD2f829nPIUHJ210XYP1jzgbVzw+BP27mnutF2Hr1MfxyBuzXNdd4OenMYjr98Trg/HVGuMN+vgmp6LzI89h4PU+13TRRnz17IN4bfb64Nd+pQ9tmPVojh4TV2Cwz4rTOZOvw2kvrsSGS0egYGjXiuWqCxcMwr0DxuGXrSWu547f69OVcRG2TXwAt74x33XtqGvi/L7P4ra419Fv6MZK+6/KvjIxWqQI5ObmYtWqPyo6Ls0lYN1dlsbysKrb0i0uzfuM7kt1q1+/PsVlpIqm8TjZE/ojf9lsjWegf+pLc6/H9x/vqzQRf+KyW9Y/mPvpIksmPbb3fpye9bklY9tp0KSjz0DaA8PslBJzsSEBiksbFqUaKVFcVgNWtB4aHnEZrbTsNy+KS9maUFzK8ozGaOy4lK0qxaUsT0aTJRBpcWl2WqpZKHGpvlSnhoS4nB4fB6jPgZV6Mypt1g4nx67Hmt2VP2zmuGcWNj16TMUJFZLNTxx10BEnHomdqze5hKXnrTj+Egxc+h56pZTfW21xmY3Fj3ZB329yKxW4JOl8vDx/NG6pEKOGIPI33x0dnsOKqbfimNjAx6gBqsPE7xXnWI7B/7saH2Yk+H047+C+mDzvRZyXGIK49JCJvsH2dBmIv0dfg5YVDwTmpCRMx3eXYPJlSl76kWhFGzHm+i4YuK4enFeNwO9vdPUjHj0yMOVigGuh5Iax+GtAZ6/9S7ePuhgXvPVvJSbO+Oa4duIivNGx/KFIiEvHRky8+jz0X1dukD2yKotvg5un/oCXTgCU4Dr3xZWGhG/SGi2xG9v2GwLTfT2pf9VUXMpc2yqD/OY3YMy8V9HNY0rrBnRAzwn5fq9DJ5rjiokL8U4n/9epOinQc16de+7ouRjXRV1PRfjthU64ZYohRj1vBc17Ysyct3Gx+dwHUDjvfnS9ew52+2kk/6/bu9j9fg9DmOfPxxsX3YZxfp5HlcS6n27znIk9cNorf2NLn0koftnTXO7B1OtPxnMrW3pJzYzxl+PC1/6q9PvLEd8eD82egQcPd8/MFJ/qHiWCW2IP9uS4J+Qp2v3C551aEMjNzcHKlSvLOy6NfSs997g097U0xaXxb1NcGvtfqvVhlbhs0rgJl4rVourWJFmyeQ32Dr7DmsE5agWBtUVX4qvRlTte/YnL7rtW4bvpKyJO75hmwLRzJgFFlV9zI56MDQZMu/1NJJ3MncNtUArbpkBxadvShJQYxWVImKL7IIpLvetLcSlbP4pLWZ7RGI0dl7JVpbiU5closgSsEpdqXLPjUlJcxl06EDPevMbV7Ve6Zzaev+JeV3ddWXw7XDpkLAZ1b4V6KMKeqffjmmd+xLaESzB0xXu40qc7UL2Rf+v4sXi8U1PUcxRh08jLcckQQ0jV6/IcPnqrvAty33K8f1tPDFubhNL7Z+Hfh8olaLm4XNn4BHS/pD2a+CnbQRc/hkc6l3dzLXoWp9/yOfbFt8fdX0/DE0clAEUbMfG2nui/tBB7rxqLnYNMSeaWkk1uGYuvn+iMFklAScZGpCe1Q5tUNZj7mNoy8XfFmVJj//F3YtbHT1V0hDo2/YD3RyzBcS894yVygi0vufL5o9HrszLs6vA4lk2+G8ckAo5/RuKuGwbi57zGOGf0EozrUi6eZt2Box9eAFWffhMn4QXVYekowtbpj+Oxf27C6Oc7lXdQ+ohLD4nnLeOCPJ/KRZHvtZM96zH0eGgO0mPa48H5M/Bgm/IY6ePR59wBWBrbAv8bPhdju6rcsvHby5fglil7kH78c977nQZZ9tgvr4B7XPpfvnXT4E64ZEQmCpt3x6uTB6Ov6vgs2oMVw57E64e9hGnXuy1V/spvsajphbiovCu07J9huO7KoVjtiMGp7/+NKd2MlWFMefny+o7ec3c9FqDjsobX9kE3jMDkF4yOT8/nspcw2zMZt5/5HBbGnYheUybhNbPjNn8jFn34Hr495TUMON/swvVfa5N1UfPz8cKY4bjj2ATXNbXxvxy0O6KZcdK6gbjoilHYknAUrho5DW91bgh4PPdzb5mO9Oc7GMfmz8YjJ9+HWc44tLjnC8x8yOiwdGyagqde/gdXDH8Jncslp1mjnCP7YsKUF13dpAXLBuGmm0fiT0cLXD5lEQb7yG53p60aazoeaf84pjbth0lLX8R55mczyq/FhU1uwbTfX8SZHnnNdB6Mk/tPwie9D0e9om2Y8VhPPPFdNjacNRDpE8wPCazBB50vxdD0RKQ9Pg8L/q+t6/dm1m9Dce/tH+L3klh2XMq+FFsWLScnBytWLPfouDTFpbEkrLe4VHtcqvsNYWk+ZorLtCZpFJeWVdL+A2e82huluzfbP9Eoz/Bf58WY/IGxx7znzZ+47PrvYsyb81fEiczu9x9a754T8XHtOmBsanM0f/EzxCRV/iCaXXNmXpElQHEZWd7So1FcShPVMB7FpYZF80iZ4lK2fhSXsjyjMRo7LmWrSnEpy5PRZAlYIS6VsFQ3s+NSdWpIdFxOib8G7/7zNnp6NFaaUsLrzX7X6BswpvsFeGPTqV4Cxjw+8Yl5WHNXWw/YhpSZFt+hsrCZcx+OfuA7eI3hZ2lP38p5Cph1Lx+FnpOc3vJTnVAuIH5JvAoj176N7q65hbJ/o/uY2jLxd8WZnCp3evm/PgOLy+V486RrMCb/CNz0zQ946Vj3+WY3mZvrHnx940l4fFkDtOy/FD/1TgvyZHDPf+SGF9Ho0fNc3awhS0sVOaBYLMLcu1vj/vmp8FzyNtDSnHD8gjdPvQkf5Z/kfe2EVVwaXMfmp/ldRjSU3yKLn22CvlOb+giqYHtc+r8uxa7tr+/A0Y8t8Ps8W9LkFm9xF8oEy48JZc/GTYM64ZLRmZU7G/8ciIuuHoW/G7sFoXkdbDq9P3Z8eqNHt7BvUqYcPKhSjczxNtwyHU5TiPq9Xoqw8L5DcOfcxt7XYnknpteHKcr5VcqrXH7OiD8XL/42Af0OArB9JK45bxCWx14V8HcqOy6rcZHZ+FAlLpcv/91rj0u1/KuSluZysarDUi0TGx/vKS7dUlPZygYNGoDi0saFtji1/IXTkD3tbYuz4PCKwK64MzFmaOUP9PgTl51XL8DPP0dWNl9xchxeP2QknGUOFsyDQMMuvZFyzUNkQgJ+CVBc6n1hUFzqXT+R7CkuRTBaFoTiUhY9xaUsz2iMRnEpW1WKS1mejCZLIFziUolI9aan+u4pJdX+lmVlTtfelmbHpaS4/HDD2+jugSiwuPQvYAJLjCDi0p9QKBeXSw67Cm880RWe21+a6dU/9nyc69p/bxsmXnmma0nPSns/wpAbQ9JP8ZBe1ROXtWXi94pb+iz+d+Pn2B2ThObn9sQtV56H1k1a4/gOR6JNk8p7Cgbk6iFIfPNEuRRa0v758k5FY96fx//PLVgCPh2MYz+L74GnH9uId97Z4Dqy/cBV+PLqBqE9iYKIxcWPpqHvN2le9fIv+tRQ/kVnYDHqXr7USw5Vp+PSvP48O+6qmHXx/gzXHosHNi7H+qwYZM0ZgOdn76qluBS8tv3Vw7Ecb5x9NcbtS0DsYWfj8t7XoWurFLTq0BHtWqagnu/+qH4YVC0u3fVrflYvnNfGWRElBluxeMpv2BJzAh5YOAMPtQLMa6Pda0sx+/ogcr1cGM6Mb4tO156Jwzxyjdv2K6Ys2uES7Wu/uBWuj1AEuh4D7H35yvqjvT4MYMpQ5/Hdcf2Jrrbs8lsW/p49x7Vv50VjNmJ4ZwABr7UA12ZozygeZUMCSlz+/vuyitdq87Xbd49LQ1oa+1y6uzCNJWOVuGzYUInLpuy4tGGNrU7JWZiP3S9dBWd+ttWpcHwAWXHH4oOhh1Zi4U9cnr5oDn7/Iz2i3H7rtwINdy+L6Jg6DBYTG4fmL05FbNNWOqTLHCNMgOIywsCFh6O4FAaqYziKSx2r5s6Z4lK2fhSXsjyjMRrFpWxVKS5leTKaLAGKS+8lL6XF5dwTTOkWrG7uvQMri0t/gtUG4hJF2D7qOlz61rpK++U5216J1ya+g+s9bG1ArkEEiSlP3AxDmbfJ2WOPTwCOZs3Qat8e/NfwKrz349u40mM/woCVqa64LJeZ/jrR/InOSIjLkK6/TVPw8F0vY/ZWn81hy8F4z6e6HZeC13aAeqhlhW++aqBr+VLPW1lSG3QZOBUfXVa+HHOAQlctLivv7ekbqgzuZYP91trf2CF0ZXstLxzoeizv6B1RfK3Rlb11JK65cBC+6jTAq+PTzCvYb6KK3z8Ul7IvtDaOlpOTjWXLqhaXhrQ0Oi6VvDTEZnzFB5QMcamWivWzsauN58/Uwk8g98v3kPfDpPAPxBFCIlAU2wxvDzup0rH+xOWx307HP5sjJ5yf6laKm2LHhDSPunhQ8ild0fi2AXVx6pxzFQQoLvW+RCgu9a6fSPYUlyIYLQtCcSmLnuJSlmc0RqO4lK0qxaUsT0aTJRBpcWl2WdaVjsuQxFHQjkt/S9qGIvACH1PdLtSgV1z+Hvy9dAX+WLkQa7duw29zf8PW4hjsb3s/5n3/MMy3xmrUcblpKHp0G4aFtei4nB4fh4LmPTFmzts4coSx3GfJDWPx1wBzv9Ags6uuuPS7tKoRf+GDB+HOb72X84yEuFRLqFbsceh3qmvwwfmXYuj2RKScciceuvU8nHXaka59QjPGX4ueo3aEseOymtd2kHqoPSn3rV2ElatX4Ie/diD9t2/xy9YSONGm0hLEvhiqFpfuJYqPumsEHjqh8t5gQCradjnLtbduyB2X5ftzLog7DX3fuwNnOd2dnGaOZalHocs5R6CeuiPI/M3leNV+pK+tPce1t6lvx6d5TKPL++O1rv5l7sGndMOJLdlxKfsqa+9oSlwuXbrUo+NSLRFrrJjg3s/SkJRKXBodl4awNB43Oi5TUhpSXNq71JZkV7Z/F/a8ch2cjhJLxueg/gm8ObIbHCXeS7H6E5ctPv0Ue7KKIoIxPsaJ5b1mIzZ7e0TG03WQZs9MQnyrI3VNn3mHiQDFZZjARigsxWWEQNt5GIpLO1en6twoLqtmVJ0jKC6rQ6tuHktxKVt3iktZnowmSyAS4tLMWC1B5ykuHQ71pokT9es3ENvjsrbLolrTcQmYy4xW2ruxfDnJL+Ov9thrzibiUpXPdynO7Mm455Tn8F2cx355SoKN6opz3trsI8HUlTEfL7e7A5/EnI6nfvkcd3muqWvuaXj5CDgHd/VaUrfqJV8NRlPjPeLmz8fL59+OSfta4eIxC/FB54TgT6ZqisuMMV1xzpubK++DWLHc7/G4a+4cPHl4+bBh3ePS4Dop5nBcO+0HvFG5ucJIwmNJ2UlLX8R5Hk2L24f/DxcMSa+luBS8tgN2HPq5DpGNGbcegyd+aVhJ4PkWvWpxCZjSD3d9gfVPBIJpRDavgw1dBmL/6GtcEtj/zb2/a9AamScHE7frBuKiK0ZhYfc70X/dCIxMvwJDV7yHK5PdI1fswVplXt57XPr+TjWXnOUel7KvxVZFy85WHZee4tKQluaXsSys7x6XqvPS3OMyzvX6TXFpVQXtPW7W2BdQsPJ7eydZB7P74KsrkbX9gNfMfcVl/RgnCj4YHzE6I3tl4+ycKREbT9eBko45E2n3v6tr+sw7TAQoLsMENkJhKS4jBNrOw1Bc2rk6VedGcVk1o+ocQXFZHVp181iKS9m6U1zK8mQ0WQKRFJcqczWe2W1pSswGDSgusehZnH7L59jdvDvenv6+scyqIxsLnuyCu77OxYZLR6BgaFej8wrWi8vCOffj/NeKcPO7Q3Bvx4YVF2XhL8+hR78pWJ/YG6PWvVqx36gphxz3zMKmR4/xuohXPn80en1WhthL38XCwT3QQsnQfbPx9KX3YnpmPFQX2ZRu8a5zTPniiG+Pu7+ehieOUvKxCFnzB+GZLTdhyO2HB2VU9PUdOPGxBTjQvC+m//wiOnmvLur95KqmuET6ePQ5dwAWJ56AflMm4YWTFJcibB9+OS4Y8m+lLtSKDrpu76Lg/R7leRsp+JVp1dnjEkq2dUDPSfmujtMPZr2NK5RBcxRhw+QnMKHF6xjQtSFg7jGaeKm36CraiDFXd8HA9fX8ikvX/olf/oCXTvBEFuC6lLq2/dVj32w8dXl//HfbSIzsdxIamSJ9369449obMW5bgnvfxgC/OkMRlygXg5sTTkC/iZPwgnnN71uOoa/PxSkvPYPO5vLD6ZNxe5fn8HNZLNIen4cF/9fWVdvSjB/w9qAtuOq123BM+TawmwZ3cnVHZnS4H9+NeRhnlFvOgmWD8OS88zDgmU5u8RlMXKqu7cvOQv/1xm8I798X5RPPn41HTr4PM50Ho9PAafjo6lbGNVe0DV++Nhi5tw5BX1Oqw5CqY/Pj0a7/UszuXb5XZ/pkPHzps5idF+fnQwiyr02MFhkCSlwuXbqkouPS3Jva7KhU0tKQlJ4dl4bM9O64TEFaWlroH0KKzPQ4ioUESresRcY7t1uYAYcORGDCL9dj2x/7vB72FZftnPnYNOKziEBsmwZ802UyUJATkfF0H6Tp/R8g8ZiOuk+D+QsSoLgUhGlBKIpLC6DbbUiKS7tVpHr5UFxWj1dVR1NcVkWIj1Ncyl4DFJeyPBlNloAV4tIUlhSXnrV0L0cJJKHhoc0Rl7EV2UUxUJLuoe9m4ME25vEWi8uiX/DG+X0wLsPoWCxLbYY2qfWQW56vuq/JM/Ow5La27gnOugNHP7yg4t9ee3l6iB5nUipaN3Ni7/Zc196ZOzo8h7Vf3IqKSI6NmHj1eei/zmglS2nZGsn5W7EnR+2rloRzRv+BcV1UXoEYuTn7k6hez67qiksPWeibmxPNK3d5lsuwreV7wnl2sEmIS+TMx9MX3+6Sv77XVBnalXd/unmUprZH90vao+n+9ZizcKXr2lM37866Iiy87xDcOdcwbMXoCXdHXtXMa3VtV6pHEVa+cgZ6TTS6RpzxqWjWshGSD+zGtv3FrvvU9bNi6q04JoigDklcIhuLH+2Cvt/kuuImNGmNlklZ2LbL+LdrnC9uhankt4+6GBe89W/F8+Ow+oUVx264aiwKBpUvVeynRvVzzOsZaPzc91jar9wmBhWXQM7EHjjtlb+hlq3tMXEFBneq/Frhm1eb1MKK51pBoxvw0aJX0a1cqpqdo+a13Cg+q+LYyteF7OsSo0WOgK+4VN2T7o5LQ1qG1nFJcRm5qukxUubQ+1G88Xc9kq1jWX6x+kb8vXCP16x9xeVpjv1YPvKriJD5+pZtOHzP7IiMFQ2DJLQ6Ggc9MyEapsI5CBGguBQCaVEYikuLwNtpWIpLO1Wj+rlQXFafWbAzKC5leUZjNIpL2apSXMryZDRZAhSXHfHgfLcUtGqpWFdVHXuw4OVb8MS0DcguNeqc0OFmDBzyDHq0KbcJrnstFpcqhaJt+HXC2/hg1Pf4PcuQROoWe9jZ6PX4m3ime3k3l/mAYyNm3N8PL8zb5RKSXuJSHZM+G6/f8zTGr813naEkVJteAzH22a44zHPqAThVHjcIoz8H4qKrR2FLzAm4a+4M99Ktvk+tGohLIBtrRz2Jh4bOc+316bq17Y6H33zTqzPVeCAbK17thf+btNFVb3FxqYbIWY5PnnoYb81Ld3FXt6QOV+KRZ1/BbWbXYM6veKfvPRhZzl7JxSbdHsczB0/Ak+O3Ve6s2zQFD9/1MmZvLQ1RXApd237rUYRdCyZg8PvvY86qAxVzLEtqg1P7PIO3HvNz/fjUOTRxadTLt7bBxsn+7nnc9synWJ1rWNOAx/qpkd/nURXiEuV7Zn6X1i/ovqa+eann2hGXP44Bz95Y0fFpXp9rB/8f+o3+vfz3URXXhe/zh//WgoA/cRkTozosjeVijaViY8v3t1RLxLr3uFT7XSqpaSwVS3GpRcEjlGTJ5jXYO/iOCI3GYapLYM5/fbD8m91ep/mKy/OKduKnMd9VN3S1j7/khFgMaj2i2ufV9RPSbn8TSSd3qesYOP9yAhSXel8KFJd6108ke4pLEYyWBaG4lEVPcSnLMxqjUVzKVpXiUpYno8kSsFZcOuB0AtVaKlZ2+raNVpyTg7LUVK/lQ22bLIqQsx9IbZIkkGIRcnKA1NTQYrk4NUhFPd+9NgUyqXWI/BwUJtknt+L9OShrEuyakqxjYHrhvLYjdj0U5SAbqWgUymWqjnWkolH9qq+ocLKpNLqjCNlFSSHlVZRThKQQn5NVz5JH2ImAp7hUeQVeKlbtc5ngEpemsDQkpscel2lNuVSsnYprYS77P3wChWt/tjADDh2MwC97e2PhlAyvQ3zFZde8fzFvwsKwg/y13x9I3b0k7ONE2wAJhxyDg57+ONqmxfnUkADFZQ3B2eQ0ikubFMLKNCguraRf+7EpLmvP0DMCxaUsz2iMRnEpW1WKS1mejCZLgOJSliejkQAJkAAJkIAuBExxqfI1l4k1vxvdlmbHpRKWquNS7XXpvcel6tBMSWmINIpLXcoe1jxL0zcj4/XeYR2DwWtHYMWBa/HtuCyvIL7islvmOsz9LLxC8eELy3B74ujaTaYOn51271AkHednXfg6zKSuTp3iUu/KU1zqXT+R7CkuRTBaFoTiUhY9xaUsz2iMRnEpW1WKS1mejCZLgOJSliejkQAJkAAJkIAuBHzFpZKQsbHGPpehi0tzqVh2XOpS93DmmTXuRRSsmBvOIRi7lgT+Kb0M0z4sCi4ut6/A3K9X1XKkwKerRdRX3Pgd4vZvCdsY0R446egzkPbAsGifJucXAgGKyxAg2fgQiksbFydSqVFcRop0eMahuJTlSnEpyzMao1FcylaV4lKWJ6PJErBSXDocDrWbIRo0aMjl5WTLymgkQAIkQAIkUCWBYOLSU16qLsvAHZcUl1WCriMHODK2Yc+AGwCn+vuON7sS2BrTBZ+8F++Vnm/H5YXrf8EP8zaEbQrvX5uD8w5MDlv8uhK42ePjEH/YcXVlupxnAAIUl3pfGhSXetdPJHuKSxGMlgWhuJRFT3EpyzMao1FcylaV4lKWJ6PJEqC4lOXJaCRAAiRAAiSgC4HQxGWsS1qa4tLY21J1ZMa7OjNVh2ZKSgqXitWl6GHMM3vyQOQv+jKMIzC0BIGMuI4YNbRJUHF5zor5WLR4q8RwlWK0aOjEvO5fAAcywxK/LgVNPvViNL61f12aMufqhwDFpd6XBcWl3vUTyZ7iUgSjZUEoLmXRU1zK8ozGaBSXslWluJTlyWiyBCguZXkyGgmQAAmQAAnoQqD64lJJS7XXpVtcqj0xU1MpLnWpebjydBbmY9cz3YHS4nANwbhCBPJi22LosHZe0Xw7Lk9e8A1WrdsrNKJ3mC/7bke7jFlhiV3ngsbEocVLUxHbtFWdmzon7CZAcan31UBxqXf9RLKnuBTBaFkQiktZ9BSXsjyjMRrFpWxVKS5leTKaLAGKS1mejEYCJEACJEACuhCguNSlUvbPM3/B58j+YrD9E2WGKHXWw8APzg0qLg//aiq27MwTp3XBMbEYdtRHcDpKxGPX1YANz++DlKsfqKvT57zVxitlTqxZuxq7du1y8VAfKPLcs9pc+l2tmGCuoKC+JycnIz4+wes+tTR8bKz6kJL6rlZViC2Pp2IaX+bN82cWouYEKC5rzi5qzqS41LuUFJey9aO4lOUZjdEoLmWrSnEpy5PRZAlQXMryZDQSIAESIAES0IUAxaUulbJ/nhmvXIfSvdvsnygzdBF4Z+KlKMxyd8f6dlymjpuA3AL5vUp/uvVPNNn1G6sgSCAmORUt3piNmDjvfUsFh2AomxOguLR5gapIj+JS7/qJZE9xKYLRsiAUl7LoKS5leUZjNIpL2apSXMryZDRZAhSXsjwZjQRIgARIgAR0IUBxqUul7J1n8T/Lkfn+ffZOktl5ERj53dXYuyGn4j5PcdkspgR7P5goTuzuLjG4L/lD8bgMCKTd9gaSTjmfKOooAYpLvQtPcal3/USyp7gUwWhZEIpLWfQUl7I8ozHakdV1jgAAIABJREFU2TOvwdbCfdE4NUvmRHFpCXYOGiIBissQQfEwEiABEiABEogyAhSXUVZQi6aTNeY5FPwx36LROWxNCExedgP+XeLew9JTXLZ35mLdiGk1CRv0nJU3/YD4zA3icRkQSDr2LKTdN4Qo6igBiku9C09xqXf9RLKnuBTBaFkQiktZ9BSXsjyjMRo7LmWrSnEpy5PRZAlQXMryZDQSIAESIAES0IUAxaUulbJvnmW5+7H7uR6AU35ZUfvOWv/Mvv6nD1Z/v7tiIp7i8qzSDCweNVN0kkOuzsVFBZ+KxmQwDwIxsWjx0jTENm1FLHWQAMWl3kWnuNS7fiLZU1yKYLQsCMWlLHqKS1me0RiNHZeyVaW4lOXJaLIEKC5leTIaCZAACZAACehCgOJSl0rZN88D8yYiZ8b79k2QmfklMH9nHyye7l9cnl+4DQvGzhMj1yTJgZ96TAfyuaKTGFQ/gVK734kGl90eziEY26YEKC5tWpgQ06K4DBFUNB9Gcal3dSkuZetHcSnLMxqjseNStqoUl7I8GU2WAMWlLE9GIwESIAESIAFdCFBc6lIp++a5942+KNm53r4JMjO/BBZn98L8TzIrHvPsuOyWswFzJ/4iRm7qTTtxbOY3YvEYyD+B2EbN0WLADCAmhojqGAGKS70LTnGpd/1Esqe4FMFoWRCKS1n0FJeyPKMxGjsuZatKcSnLk9FkCVBcyvJkNBIgARIgARLQhQDFpS6VsmeepelbkPH6DfZMjlkFJfBn4VX45qNc/+Jy95+Y+8VyEYLnHBGDD9uPBUqLReIxSHACTe9/H4nHnEZMdYwAxaXeBae41Lt+ItlTXIpgtCwIxaUseopLWZ7RGI0dl7JVpbiU5closgQoLmV5MhoJkAAJkAAJ6EKA4lKXStkzz7yvRyL3+3H2TI5ZBSWwqaw7pgwv9Ssuu25Zgnmz14kQ/LHfOhy0+2eRWAxSNYEG516D1F5PVH0gj4gqAhSXepeT4lLv+olkT3EpgtGyIBSXsugpLmV5RmM0dlzKVpXiUpYno8kSoLiU5cloJEACJEACJKALAYpLXSplzzz3vNATjqxd9kyOWQUlkB53DsYOTa44xnOp2C5rF2Lhwn9rTfDOc514MGVUreMwQOgEYho0Rss3vuVysaEji4ojKS71LiPFpd71E8me4lIEo2VBKC5l0VNcyvKMxmjsuJStKsWlLE9GkyVAcSnLk9FIgARIgARIQBcCFJe6VMp+eZb8uxp7h9xpv8SYUUgE9sefgOHvtvQrLjst/g5LV+wMKU6wg5b3+QGJ+zbUOg4DVI/AQQ+NREK7k6p3Eo/WmgDFpdblA8Wl3vUTyZ7iUgSjZUEoLmXRU1zK8ozGaOy4lK0qxaUsT0aTJUBxKcuT0UiABEiABEhAFwIUl7pUyn555k57F3kLp9gvMWYUEoHCuJZ4Z+gJFcd6dlweP/cr/LVxf0hxAh006Mp8XFL8Sa1i8OSaEWjY5QakXPNwzU7mWVoSoLjUsmwVSVNc6l0/kewpLkUwWhaE4lIWPcWlLM9ojMaOS9mqUlzK8mQ0WQIUl7I8GY0ESIAESIAEdCFAcalLpeyXJ5eJtV9NqpVRTCxef/9CmO+VeorLVp9NRnpmYbXCeR6cHOvAkmtmICYvo8YxeGLNCcSmNkeL176ueQCeqR0BikvtSuaVMMWl3vUTyZ7iUgSjZUEoLmXRU1zK8ozGaBSXslWluJTlyWiyBCguZXkyGgmQAAmQAAnoQoDiUpdK2StPx57/sGdAL3slxWyqTWDYF1cgNz3fdZ6nuIwdMb5CaFY7KIApN+5C+/0zanIqzxEi0OyxMYhv214oGsPYnQDFpd0rFDw/iku96yeSPcWlCEbLglBcyqKnuJTlGY3RKC5lq0pxKcuT0WQJUFzK8mQ0EiABEiABEtCFAMWlLpWyV575Cz5H9heD7ZUUs6k2gfELrsOONcaSsKa4bOssxH8jJlc7lnnC6a2BsadOAIoLahyDJ9aeQGr3O9DgsjtqH4gRtCBAcalFmQImSXGpd/1Esqe4FMFoWRCKS1n0FJeyPKMxGsWlbFUpLmV5MposAYpLWZ6MRgIkQAIkQAK6EKC41KVS9spz3/BHUfTXInslxWyqTWDqqt5Y/7OxnKspLk8uy8KqD7+sdizzhPn9/kbz3QtrfD5PlCGQdPjJSHv0Q5lgjGJ7AhSXti9R0AQpLvWun0j2FJciGC0LQnEpi57iUpZnNEajuJStKsWlLE9GkyVAcSnLk9FIgARIgARIQBcCFJe6VMo+eTpLS7DriQuB0mL7JMVMakRg9uY+WDlrt+tcU1x2LtmFn0d/W6N4N3cCnkwbWaNzeZIsgZjYeLQY9D1ikpJlAzOaLQlQXNqyLCEnRXEZMqroPZDiUu/aUlzK1o/iUpZnNEajuJStKsWlLE9GkyVAcSnLk9FIgARIgARIQBcCFJe6VMo+eRb/tRSZwx+0T0LMpMYEftpzI37+fI/rfFNcXpS/BfPH/1ijmMtu+gn1Mv+q0bk8SZ5A2j3vIun4M+UDM6LtCFBc2q4k1UqI4rJauKLzYIpLvetKcSlbP4pLWZ7RGI3iUraqFJeyPBlNlgDFpSxPRiMBEiABEiABXQhQXOpSKfvkmTt9GPJ+/NQ+CTGTGhNYnncd5oz33uOy+/6/8N3kxdWO+eplBbiybEK1z+MJ4SPQ8II+SLnqgfANwMi2IUBxaZtS1CgRissaYYuukygu9a4nxaVs/SguZXlGYzSKS9mqUlzK8mQ0WQIUl7I8GY0ESIAESIAEdCFAcalLpeyT595Bt6JkG7vq7FORmmfyV8nlmD6ywBXA7LjstnMl5n71R7WCJsc6sOTamYjJ3VWt83hweAkkHHosDnpqfHgHYXRbEKC4tEUZapwExWWN0UXPiRSXeteS4lK2fhSXsjyjMdqrX74WvmnFAHB6hPf9t/lQoPvDl1lYIz9/1XNhjc/gJFBTAhSXNSXH80iABEiABEhAbwIUl3rXz4rs0x/g0pNWcA/HmP/FXISJ7xmRK5aK3bgI8+f+U63hJtywF6dkf1Gtc3hwZAi0HPg9YuqnRGYwjmIZAYpLy9CLDExxKYJR7yAUl3rXj+JStn4Ul7I8ozHant4z4cgsjMapWTKn+DYpaPZRN0vG5qAkUBUBisuqCPFxEiABEiABEohOAhSX0VnXcM2qZPMa7B18R7jCM26ECeyJOx2jhzZyjWqKy3P/+AG/Lvov5ExObAl8esYEoMTo3OTNXgTS7h2KpOM62SspZiNOgOJSHGlEA1JcRhS3PQejuLRnXULNiuIyVFKhHUdxGRqnunwUxaVs9SkuZXkymiwBiktZnoxGAiRAAiRAAroQoLjUpVL2yDN/4TRkT3vbHskwi1oTyI1rh2FD27rimOKy40+zsWLN7pBjz71lPQ7e82PIx/PAyBJI7XEvGnTrG9lBOVrECVBcRhy56IAUl6I49QxGcaln3cysKS5l60dxKcszGqNRXMpWleJSliejyRKguJTlyWgkQAIkQAIkoAsBiktdKmWPPLM/GYD8pbPskQyzqDWBktjGGDTsNFccU1we9c00bNyWG1Lsa0+NxUstRwLOspCO50GRJ5B80oVofEcYtwGK/JQ4oh8CFJd6XxYUl3rXTyR7iksRjJYFobiURU9xKcszGqNRXMpWleJSliejyRKguJTlyWgkQAIkQAIkoAsBiktdKmWPPDMG9Ebpns32SIZZiBB4a/wlKM4rqRCXaRMmYn9eSUixl9y8CPX3rg7pWB5kDYG4Jq3QvP90awbnqBEjQHEZMdRhGYjiMixY9QpKcalXvXyzpbiUrR/FpSzPaIxGcSlbVYpLWZ6MJkuA4lKWJ6ORAAmQAAmQgC4EKC51qZT1eToLD2DXExdanwgzECUwYvZV2Pdvrktc5sXGIXv4hJDiv9C9CNfHjA/pWB5kLYGWA79HTP0Ua5Pg6GElQHEZVrxhD05xGXbE9h+A4tL+NQqWIcWlbP0oLmV5RmM0ikvZqlJcyvJkNFkCFJeyPBmNBEiABEiABHQhQHGpS6Wsz7Nk8xrsHXyH9YkwA1ECkxb3wpbfM13iMiWmGH+PmFpl/KRYB5ZeOxOxubuqPJYHWE+g6X3vIfHY061PhBmEjQDFZdjQRiQwxWVEMNt7EIpLe9enquwoLqsiVL3HKS6rx6suHk1xKVt1iktZnowmS4DiUpYno5EACZAACZCALgQoLnWplPV5FiyZhayJA6xPhBmIEvjqrz5YO3+3S1we4szF0pFfVxl/bK+9OD3niyqP4wH2IJB65f1ocNFN9kiGWYSFAMVlWLBGLCjFZcRQ23cgikv71iaUzCguQ6EU+jEUl6GzqqtHUlzKVp7iUpYno8kSoLiU5cloJEACJEACJKALAYpLXSplfZ55M0Ygd97H1ifCDEQJfL+9D5Z+ZYjLdiUZWDhmbtD47dKc+LLzp0BRnmgeDBY+AvXPuAyNbn4hfAMwsuUEKC4tL0GtEqC4rBW+6DiZ4lLvOlJcytaP4lKWZzRGo7iUrSrFpSxPRpMlQHEpy5PRSIAESIAESEAXAhSXulTK+jz3j34KhX8utD4RZiBKYFHWDfhx4l6XuGx/YCvmfvJz0Pjf9t2IQzPmi+bAYOElkNj2JDR9bGR4B2F0SwlQXFqKv9aDU1zWGqH+ASgu9a4hxaVs/SguZXlGYzSKS9mqUlzK8mQ0WQIUl7I8GY0ESIAESIAEdCFAcalLpazPM2NAb5Tu2Wx9IsxAlMCqgmswc0y2IS4z12Pu1GUB4/fsAAw4dDTgLBPNgcHCSyC2YVO0eGNWeAdhdEsJUFxair/Wg1Nc1hqh/gEoLvWu4dONuZeCZAXbnHYI7p13m2RIxooyAhSXsgWluJTlyWiyBCguZXkyGgmQAAmQAAnoQoDiUpdKWZyn04n0h84FnA6LE+Hw0gQ2OC7B5yNKXOLy+O1/4vuZqwMOsfimX9Egc410CowXAQItB81DTHLDCIzEIawgQHFpBXW5MSku5VhqG4niUtvSuRK/P+Z5vSdgs+yPvuhwPPj97TbLiunYiQDFpWw1KC5leTKaLAGKS1mejEYCJEACJEACuhCguNSlUtbm6di1BXteu8HaJDh6WAhsj/0fPh6W5BKXR/2zGAt+3OR3nKe7FqFP/Piw5MCg4Sdw0JMTkND66PAPxBEsIUBxaQl2sUEpLsVQ6huI4lLf2qnMKS5l60dxKcszGqNRXMpWleJSliejyRKguJTlyWgkQAIkQAIkoAsBiktdKmVtnkXrFmPfiIetTYKjh4VAZsJJ+HBIM5e4bL18IRYv215pnPgYJ5b3mo3Y7MqPhSUpBhUnkHbbG0g65XzxuAxoDwIUl/aoQ02zoLisKbkoOo/iUu9iUlzK1o/iUpZnNEajuJStKsWlLE9GkyVAcSnLk9FIgARIgARIQBcCFJe6VMraPAuWzEbWxP7WJsHRw0KgIL4NBr97tEtcNv7xW6z9Z1+lcUZetw9n500Ny/gMGhkCqVc+gAYX9YnMYBwl4gQoLiOOXHRAiktRnHoGo7jUs25m1hSXsvWjuJTlGY3RJnQZE43TsnROfRdweWZLC8DBAxKguOTFQQL6ESjblw5H5q6KxEv3pbt+Liu/L7f+wZiRdInrvoNTjcNalX/3/LlVI/3mzoxJgATkCFBcyrGM5kgH5k1Ezoz3o3mKdXZuZTFJeOO9/7nEZeyXX2Lb7nwvFm1Ty/DNhZ8BhTl1llE0TLzheTcg5Vp2TUdDLf3NgeJS78pSXOpdP5HsKS5FMFoWhOJSFj3FpSzPaIz27KEDkbMjNxqnZsmcWhx/EF5Yy/8oWAKfg1ZJgOKySkQ8gAQiTsAUk0pIKhnp2L8LpZnpKNqwLKRcStqcgVPihoV07JWHGod1am1873ioW3JSbIaEkAeRgLYEKC61LV1EE8+dPgx5P34a0TE5WOQIvPt5D8x54knsHfMpikqcXgN/ffNmHL53buSS4UhhIVD/tEvQ6JaXwhKbQa0nQHFpfQ1qkwHFZW3oRcm5FJd6F5LiUrZ+FJeyPKMxGsWlbFUpLmV5MposAYpLWZ6MRgI1IaBEZcHib12n5nw7qiYhvM6pjrgMNpiSmkpomjKTIrPWpWEAErAVAYpLW5XDtslkj38Z+cvn2DY/JlY7AmPmX4uvbv4/bBkzzStQt+OBdw7/CM4yR+0G4NmWE0g69myk3TfY8jyYQHgIUFyGh2ukolJcRoq0jcehuLRxcUJIjeIyBEjVOCRS4vLjDVNR5CipRmY8tCoCxzQ6HOcdfFZVh9X6cYrLWiP0CkBxKcuT0WQJUFzK8mQ0EgiFQMmGlSjesBJFG1eG3EUZSlzzGClx6Tum2Z1571lGVyZFZnWqwmNJwH4EKC7tVxM7ZrTvvQdRtH6pHVNjTgIEPlvRG7Mu64OVY7/xivZr3+VIzfhdYASGsJpAYuvj0PTJcVanwfHDRIDiMkxgIxSW4jJCoO08DMWlnatTdW4Ul1Uzqs4RkRSXz60aXp3UeGwVBCad8zrFpYZXCcWlhkWrQylTXNahYnOqlhEwOyrVkq8HFn8d9jzCJS59Ezc7Mi8/nhIz7EXlACQQBgIUl2GAGoUhM17rg9Jdm6JwZpySIjBrUx/MPutq/PSxe0nYB8934M56HxFQlBCIa3Iwmvf/Mkpmw2n4EqC41PuaoLjUu34i2VNcimC0LAjFpSx6iktZnpGMRnEZSdpyY1FcyrFkJHkCFJfyTBmRBBQBU1aGq6syGOVIiUvPHCgxed2TgH4EKC71q5kVGe9+/kqUZe+2YmiOGQECP+65ETOOuRTzP/3ZNVp8jBO/956LuP1bIjA6h4gEgZjE+mj5zg+RGIpjWECA4tIC6IJDUlwKwtQ1FMWlrpUz8qa4lK0fxaUsz0hGo7iMJG25sSgu5VgykjwBikt5poxYtwkULJmNko1/RKSzMhBpK8SlZy6UmHX7OcDZ60OA4lKfWlmZ6a6nusOZn2VlChw7jASW5VyPz1p1w3dTjeWA37t6P7oUfB7GERnaCgIth/yEmPhEK4bmmGEmQHEZZsBhDk9xGWbAOoSnuNShSoFzpLiUrV+kxOVX0yehbPcB2eTreLRGxx+KC8+7NOwUuMelLGKKS1mejCZLgOJSliej1U0CZndlzrejbAHAanHpCUFJTLUn5mmtbYGGSZAACXgQoLjk5RAKgfRHzwdKCkI5lMdoSGBtcU+Mr38h5nyzBi3rO/B9t8+BwhwNZ8KUgxFo8eZ3iG3QiJCikADFpd5FpbjUu34i2VNcimC0LAjFpSz6SInL/C82IHvkKtnk63i0tAFnI6lTq7BToLiURUxxKcuT0WQJUFzK8mS0ukVACcu8b8dZ2l3pj7idxKWZnxKYPdsDpx3K/TDr1rOEs7UzAYpLO1fHPrmlP3CmfZJhJuIENuNiDCvuinnzN+LLm/5Du8w54mMwoPUEWrw+G7EpadYnwgzECVBciiONaECKy4jitudgFJf2rEuoWVFchkoqtOMoLkPjZMejKC7tWJWqc6K4rJoRj7COAMWldew5sr4ESjasRNbEV1G6b4ctJ2FHcWmCOqkR0Ot44PLjKTBtefEwqTpFgOKyTpW7RpN1lhZj1yOda3QuT9KDwK64M/FqxuWI2bcV7x8zFk5HiR6JM8tqEWg+YAbiGreo1jk8WA8CFJd61ClQlhSXetdPJHuKSxGMlgWhuJRFT3EpyzOS0SguI0lbbiyKSzmWjCRPgOJSnikjRi8BuwtLk7ydxaXn1XF/e+D/zqTAjN5nDGdmdwIUl3avkPX5OfNzseuprtYnwgzCRiA74Tg8uulqvNPxezTOMPa55C36CDR/eTrimoZ/9a7oI2f/GVFc2r9GwTKkuNS7fiLZU1yKYLQsCMWlLHqKS1mekYxGcRlJ2nJjUVzKsWQkeQIUl/JMGTH6CKglYbMmvo6iDcu0mJwu4tKEOa4bl5DV4sJiklFHgOIy6koqPqGynEzsfu4y8bgMaB8CxfHNMWJXDzx00Fj7JMVMxAk0f3Eq4ppxw3FxsDYISHFpgyLUIgWKy1rAi5ZTKS71riTFpWz9KC5leUYyGsVlJGnLjUVxKceSkeQJUFzKM2XE6CFg1z0sqyKsm7hU81FLyD58JnBF+6pmx8dJgASkCFBcSpGM3jhl2ZnY/TzFZfRW2JjZgfrt0CB/Y7RPs07Pr/lzUxDXsm2dZhCtk6e41LuyFJd6108ke4pLEYyWBaG4lEVPcSnLM5LRKC4jSVtuLIpLOZaMJE+A4lKeKSPqT0AJy4LF3yLn21FaTkZHcWmCvvJQ4N6zgNM0bQr484PbMXptfPl0muG8F17FtQf7v4z2ffkUXvo+wesYz/PzO9yJMXefVnGyOv6J3dd53aflBcqkbUOA4tI2pbBtImV5Wdj9THfb5sfESIAEQiPQ7OmJiD+kXWgH8yitCFBcalWuSslSXOpdP5HsKS5FMFoWhOJSFj3FpSzPSEajuIwkbbmxKC7lWDKSPAGKS3mmjKg3AbWP5d5h92g9CZ3FpQley/0vlw7BE7tuxFtXtDCmsXQI7h+fgN7D78c5la6o3/DRPeOwKqa5W1wuHYK7Z7fDCy9fjkOwE9+98BLW9ByNxzoC2DEdr7y2Exf5jaX15crkLSRAcWkhfE2GdhbkYdeTF2mSLdMkARIIRIDiMnqvDYpLvWtLcal3/USyp7gUwWhZEIpLWfQUl7I8IxmN4jKStOXGoriUY8lI8gQoLuWZMqKeBHTbxzIY5WgQl+b81P6X+i4f6yMf/5+9MwGPqjr//3eyEJJACIGwBusWVFSQIgW32vrTKiC4oa1L/7ZSFVpAK1VbLMSwWWsrBVwqq63YVi3wK0WQoq31Z8vigogIGncIewIkJCFk+z93JgmZySRzZ/Lec8+5883z8Igz577vez7vCZB8cs5p0jRrZ+VLCech+f296Dd1pn9XprWj8pHE+xrFpzVm3dBFfnHZ9Pdmfoaxah0JUFzq2BXNajp+DHsmfUuzolgOCZBAtAR4x2W0xMwZT3FpTq/CVUpxaXb/RKqnuBTB6FoQiktZ9BSXsjxVRqO4VElbLhfFpRxLRpInQHEpz5QRzSNQsXE1Di+dZl7hLVTsJXFpTdHI3Zf+3rQgLut3Vk67qwq/n/5Oo7i0dmiOefeS+qNgrWefQOmPZ2H0zqave2aZciIaEKC41KAJmpdQV1ONvfderHmVLI8ESCASge4zXkZCpy6RhvF9AwlQXBrYtCYlU1ya3T+R6ikuRTC6FoTiUhY9xaUsT5XRKC5V0pbLRXEpx5KR5AlQXMozZURzCHhpl2VT6l4Tl9bcBnQCfv0dmbsvCz7+GMXFRTEv1NTUVPQfcF7k5wuXY9qMJmLS/4R1ROwqZFq7LGubv9/0jsv2V03DY6M+OzG+hbsyIxfCESQQngDFJVeGHQJ7Jgy1M4xjSIAENCbQ47HX4GufrnGFLC1WAhSXsZLT4zmKSz364GoVFJeu4m9zcorLNiMMCkBxKctTZTSKS5W05XJRXMqxZCR5AhSX8kwZ0QwCXrjLsiXSXhSXDXOddQEwsh/Qq1Ns68ySlgUFHyM3t29sAQCkpqUiJ6dPhOcDd1h+NGz6iTsvETjy9bk+swKvhRWbwWFDj4+NuWg+SAJhCFBcclnYIbD33ktQV1NlZyjHkAAJaEqg59z1gM+naXUsqy0EKC7bQs/9Zyku3e+B6xVQXLregjYVQHHZJnzNHqa4lOWpMhrFpUracrkoLuVYMpI8AYpLeaaMqD+BstWLUbJmvv6Fxlihl8WlheSaHGDGldHLy127duL9LVswdOgFyOri4HFpfiH5CkpDpKUlIe/fd2P9UbCILC4Ll2Pq/GTcnT8SqSseRN66w/4VUdXtakx5eCR6x7g++BgJNBCguORasENg74NXoa488OcPP0iABMwk0HPeBjMLZ9URCVBcRkSk9QCKS63bo6Y4iks1nJ3KQnEpS5biUpanymgUlyppy+WiuJRjyUjyBCgu5Zkyot4EiudOQGXBW3oX2cbqvC4uG/AsuRIYdbY9WMqk5abZmPBsES6dMgOjg452DezA3NLCbofAsbDdm0ymyf2YPZYjf+ZuXP7UeFwUumvT3vQ5igTCEqC45MKwQ+DAjJtRve9zO0M5hgRIQEMCvtQM9Pj1PzSsjCVJEKC4lKDoXgyKS/fYa5OZ4lKbVsRUCMVlTNhafIjiUpanymgUlyppy+WiuJRjyUjyBCgu5Zkyop4ErPssi+aMR3VxoZ4FClYVL+LSQmYdHXv3Ba3DKy4qwoYN69F/wAAbR7y2oRGFwYIxYqTWjordNBtj3r0ksDuz6e+toJtm4/69t4SIzojZOIAEmhGguOSisEOg6Hc/xvFP37UzlGNIgAQ0JJDYNQfd8v6qYWUsSYIAxaUERfdiUFy6x16bzBSX2rQipkIoLmPC1uJDFJeyPFVGo7hUSVsuF8WlHEtGkidAcSnPlBH1I+Dl+yzD0Y4ncWnNv7V7L5VJy1h2QrYoLtdjwbh30O/pwA5L6y7M0B2X64YuwqRB+n2usSKzCFBcmtUvt6o9vOghVLz3mlvpmZcESKCNBFJOOQ9Z9/2+jVH4uK4EKC517Yy9uigu7XHy9CiKS7PbS3Ep2z+KS1meKqNRXKqkLZeL4lKOJSPJE6C4lGfKiHoR8Pp9lhSXAQLh7r1skJa5uX2R27ev4wvz/SfHYMG2pGZ5WryTMqy4DBwR++rgGUE7Kq37MRvuuCzvf+eJezIdnxUTeJkAxaWXuys3t5IXHkPZm8vkAjISCZCAUgKp5/0PMsfMVJqTydQRoLhUx9qJTBSXTlA1LCbFpWENCymX4lK2fxSXsjxVRqO4VElbLhfFpRxLRpInQHEpz5QR9SFQ8vwslG1YqU9BiiqJtx2XDVgHdAKWjgZ6dQq8svrlVcjJyUH/AecpIs9Zb6w9AAAgAElEQVQ0JGAWAYpLs/rlVrVlLy9EySsL3UrPvCRAAm0kkP7Nm5Bx431tjMLHdSVAcalrZ+zVRXFpj5OnR1Fcmt1eikvZ/lFcyvJUGY3iUiVtuVwUl3IsGUmeAMWlPFNG1INAvEpLi368iktr7qHyUo/VyCpIQE8CFJd69kW3qsrf+CuOvPQb3cpiPSRAAjYJZIwYh/Srbrc5msNMI0BxaVrHguuluDS7fyLVU1yKYHQtCMWlLHqKS1meKqNRXKqkLZeL4lKOJSPJE6C4lGfKiO4TKJ47AZUFb7lfiEsVxLO4bEC+dcyJnZcutYFpSUB7AhSX2rdIiwIr338DxQse0KIWFkECJBA9gc63/BLtL7g6+gf5hBEEKC6NaFOLRVJcmt0/keopLkUwuhaE4lIWPcWlLE+V0SguVdKWy0VxKceSkeQJUFzKM2VEdwnEu7S06FNcBtYg5aW7n4vMrj8Bikv9e6RDhdW7P8WBR27VoRTWQAIkEAOBLmNno93ZF8TwJB8xgQDFpQldarlGikuz+ydSPcWlCEbXglBcyqKnuJTlqTIaxaVK2nK5KC7lWDKSPAGKS3mmjOgeAUrLAHuKyxNrkPLSvc9HZtafAMWl/j3SosLjldgz6VItSmERJEAC0RPo+uAfkZzTN/oH+YQRBCgujWhTi0VSXJrdP5HqKS5FMLoWhOJSFj3FpSxPldEoLlXSlstFcSnHkpHkCVBcyjNlRHcIUFqe4E5xeYIF77x05/ORWc0gQHFpRp90qHLfQ6NQW7Jfh1JYAwmQQJQEev72daBd+yif4nBTCFBcmtKp8HVSXJrdP5HqKS5FMLoWhOJSFj3FpSxPldEoLlXSlstFcSnHkpHkCVBcyjNlRPUEKC2DmVNcBvOgvFT/OcmMZhCguDSjTzpUWfS7n+D4p+/oUAprIAESiIJAYmZPdJu+IoonONQ0AhSXpnUsuF6KS7P7J1I9xaUIRteCUFzKoqe4lOWpMhrFpUracrkoLuVYMpI8AYpLeaaMqJZA2erFKFkzX21SzbNRXDZvEOWl5ouW5blCgOLSFexGJi15/hGUbfibkbWzaBKIZwIpZ16IrJ88Hs8IPD93ikuzW0xxaXb/RKqnuBTB6FoQiktZ9BSXsjxVRqO4VElbLhfFpRxLRpInQHEpz5QR1RGoKtiMg3PHqUtoSCaKy/CNorw0ZAGzTGUEKC6VoTY+UdnaP6Jk1VPGz4MTIIF4I9DhWzej4w33xNu042q+FJdmt5vi0uz+iVRPcSmC0bUgFJey6CkuZXmqjEZxqZK2XC6KSzmWjCRPgOJSnikjqiFAadkyZ4rLltmMPxu4eyjQq5OadcosJKAzAYpLnbujV22V772O4kU/16soVkMCJBCRQObNk5F64aiI4zjAXAIUl+b2zqqc4tLs/olUT3EpgtG1IBSXsugpLmV5qoxGcamStlwuiks5lowkT4DiUp4pIzpPoLZ4D/blXed8IkMzUFy23rhZFwB3X2Boc1k2CQgSoLgUhOnxUDVFu7H/4es9PktOjwS8R6Drvc8g+bQB3psYZ9RIgOLS7MVAcWl2/0Sqp7gUwehaEIpLWfQUl7I8VUajuFRJWy4XxaUcS0aSJ0BxKc+UEZ0lYEnLw0tnobLgLWcTGRyd4jJy89beCJzfJ/I4jiABLxOguPRyd+XntveB76CuokQ+MCOSAAk4RqDHo+vgS+voWHwGdp8AxaX7PWhLBRSXbaHnkWcpLs1uJMWlbP8oLmV5qoxGcamStlwuiks5lowkT4DiUp4pIzpLoHjuBErLCIgpLu2twa1jeGSsPVIc5VUCFJde7awz8yp+8qeo3LHemeCMSgIkIE4gMbMnuk1fIR6XAfUiQHGpVz+irYbiMlpiHhxPcWl2UykuZftHcSnLU2U0ikuVtOVyUVzKsWQkeQIUl/JMGdE5AmWrF6NkzXznEhgYOSmrd2PViV16+X9/vP9wTN4/rPH1L0oDv91yxMAJOljygE7A0tGUlw4iZmjNCVBcat4gzco7+vf5KP3HYs2qYjkkQAItEUgbdBU6/eBhAvI4AYpLsxtMcWl2/0Sqp7gUwehaEIpLWfQUl7I8VUajuFRJWy4XxaUcS0aSJ0BxKc+UEZ0hUFWwGQfnjnMmuAFRLUGZ0ncQEjv3QLvcgf6Kk+v/G035u48Au0sCv/aUABt3ApbYjFepyfsuo1k9HOs1AhSXXuuos/Op3PIGihc+4GwSRicBEhAj0OnGnyHtm6PF4jGQngQoLvXsi92qKC7tkvLwOIpLs5tLcSnbP4pLWZ4qo1FcqqQtl4viUo4lI8kToLiUZ8qIzhCItyNiLVGZNmSEX1LGIiij7cLbO4F3dsWnyKS8jHa1cLxXCFBceqWTauZRe2g/9k0dpSYZs5AACbSZQNf7/4Dkk85ocxwG0JsAxaXe/YlUHcVlJEJx8D7FpdlNpriU7R/FpSxPldEoLlXSlstFcSnHkpHkCVBcyjNlRHkC8SItG2Rl6tBhSMjqKQ8yioiWyHxqffzsxuR9l1EsDg71DAGKS8+0UtlE9j7wHdRVlCjLx0QkQAIxEkhOQc/fvg74fDEG4GOmEKC4NKVT4eukuDS7fyLVU1yKYHQtCMWlLHqKS1meKqNRXKqkLZeL4lKOJSPJE6C4lGfKiLIEvH5EbIOsTB9+hyw4wWgNEvNvuwSDahbqmhxg8U2aFcVySMBhAhSXDgP2YPjDCx9CxZbXPDgzTokEvEUgpe83kDVhrrcmxdmEJUBxafbCoLg0u38i1VNcimB0LQjFpSx6iktZniqjUVyqpC2Xi+JSjiUjyROguJRnyohyBGqL92Bf3nVyATWKZIKwDMVlCcy/fwj83y5v3onJI2M1+gRhKUoIUFwqweypJBVvrsDhFx711Jw4GRLwIoGMq+5E+ogxXpwa5xRCgOLS7CVBcWl2/0Sqp7gUwehaEIpLWfQUl7I8VUajuFRJWy4XxaUcS0aSJ0BxKc+UEeUIePGIWEtYZt72SyX3Vsp1onmkvLXeFJg8MtbJVcPYuhGguNStI/rXU3NwF/bnj9a/UFZIAnFOoOu985F8Wv84pxAf06e4NLvPFJdm90+keopLEYyuBaG4lEVPcSnLU2U0ikuVtOVyUVzKsWQkeQIUl/JMGVGGgNeOiPWKsGza3d1HgGc2eEtgctelzOcvo5hBgOLSjD7pVuX+qdeh5tAe3cpiPSRAAvUEfO07oseja4GEBDKJAwIUl2Y3meLS7P6JVE9xKYLRtSAUl7Lo1YnLj3Dkma2yxcd5NIpLMxcAxaWZfYuXqiku46XT5s3TK7stLWHZYfgYpA4Zbl4TbFbstTsw194InN/H5uQ5jAQMJkBxaXDzXCz9yF9+jfL/LHexAqYmARJojUDq17+DzB9OI6Q4IUBxaXajKS7N7p9I9RSXIhhdC0JxKYtenbgswJFntsgWH+fRKC7NXAAUl2b2LV6qpriMl06bNc+KjatxeKn533BJHzoKGbdONgt+G6q1BOYD/zD//ssBnYClo4FendoAg4+SgAEEKC4NaJKGJVZu/heKF/9Cw8pYEgmQgEUg87YpSB0ygjDihADFpdmNprg0u38i1VNcimB0LQjFpSx6deKSOy5lOwdQXEoTVROP4lINZ2aJjQDFZWzc+JSzBPZMGOpsAoeje/FYWLvIGo6PfWKb3Sf0HMcjY/XsC6uSJUBxKcszXqLVlZdi74NXxMt0OU8SMI5A91mrkdAxy7i6WXBsBCguY+Omy1MUl7p0wsU6KC5dhC+QmuJSAGKTEOrEJXdcynaO4lKap6p4FJeqSDNPLAQoLmOhxmecJFDy/CyUbVjpZApHY6fkDkbWxHmO5jAh+DPrgRc+NHv35dYx3HVpwlpjjbEToLiMnV28P1n81H2o3P7feMfA+ZOAdgSSc85E1wef1a4uFuQcAYpL59iqiExxqYKy5jkoLjVvUITyKC5l+6dOXHLHpWznKC6leaqKR3GpijTzxEKA4jIWanzGKQJVBZtxcO44p8I7Hjdj2F1IH36H43lMSWDtvrztr+bKS+66NGWlsc5YCVBcxkqOzx1bvwqH/jSDIEiABDQj0HHEWHS46geaVcVynCRAcekkXedjU1w6z1j7DBSX2reo1QIpLmX7p05ccselbOcoLqV5qopHcamKNPPEQoDiMhZqfMYpAsVzJ6Cy4C2nwjsWN56PhrUD9Y4Xgb/tsjNSvzHcdalfT1iRHAGKSzmW8RbJOi523y+uQl1tTbxNnfMlAa0JdHt4ORK79NK6RhYnS4DiUpan6mgUl6qJa5iP4lLDpkRREsVlFLBsDFUnLrnj0kY7ohrCOy6jwqXNYIpLbVrBQsIQoLjkstCFgKm7LS1p2eWeJ5CQ1VMXlFrWkbcWMPHeS+661HI5sSghAhSXQiDjNEzxkz9F5Y71cTp7TpsE9CPQ7uRz0WXSAv0KY0WOEqC4dBSv48EpLh1HrH8Cikv9e9RahRSXsv1TJy6541K2c9xxKc1TVTyKS1WkmScWAhSXsVDjM04QMHG3pSUts/OXOYHDkzGtey8nG/g9bu669ORy5KQAUFxyGbSFwLH/rsShP89qSwg+SwIkIEig0+ifIe3S0YIRGcoEAhSXJnSp5RopLs3un0j1FJciGF0LQnEpi16duOSOS9nOUVxK81QVj+JSFWnmiYUAxWUs1PiMNIHa4j3Yl3eddFhH41FaxobXRHnJXZex9ZpP6U+A4lL/HulcIY+L1bk7rC3eCPgSEtFt5stI6JAZb1OP+/lSXJq9BCguze6fSPUUlyIYXQtCcSmLXp245I5L2c5RXErzVBWP4lIVaeaJhQDFZSzU+Iw0gZLnZ6Fsw0rpsI7FS8kdjKyJ8xyL7/XAJspL7rr0+qqMz/lRXMZn3yVnfWj+Azi29Q3JkIxFAiQQA4GUMy9A1k9mx/AkHzGdAMWl2R2kuDS7fyLVU1yKYHQtCMWlLHp14pI7LmU7R3EpzVNVPIpLVaSZJxYCFJexUOMz0gT2TBgqHdKxeNxpKYPWNHnJXZcyfTcpyleHgE1fAXuPAu2TgDOygUtONWkGkWuluIzMiCNaJ1C59U0Uz/8ZMZEACbhMIPP7eUj9xjCXq2B6NwhQXLpBXS4nxaUcS2MjUVwa2zp/4RSXsv1TJy6541K2cxSX0jxVxaO4VEWaeWIhQHEZCzU+I0nApN2WlrTscs8TSMjqKYkgbmOZJi+56zI+lmp1DTDzNWDuB83n+/VM4OeXAP+TG47FeiwctwRbfN1w6ZQZGB3mj4n3nxyDOYnjsGjs+c0DFC7HtBmv4MsBd4V/3wH8FJcOQI23kHV12PeL4agtOxRvM+d8SUAbAr72HdFj5iqgXYo2NbEQdQQoLtWxdiITxaUTVA2LSXFpWMNCyqW4lO2fOnHJHZeynaO4lOapKh7FpSrSzBMLAYrLWKjxGUkCJu227DrxaSTnDpScftzHMkleLrkSGHV23LfM0wCqa4EfvQT8vbD1aS68Arju3NAxDeLSh6puV2PKwyPRO2RIa+KyeMWDmPJeErrvB/pNnRlWfErDp7iUJhqf8Y7+fT5K/7E4PifPWZOABgQ6XPo9dBx9rwaVsAQ3CFBcukFdLifFpRxLYyNRXBrbOn/hFJey/VMnLrnjUrZzFJfSPFXFo7hURZp5YiFAcRkLNT4jRaBi42ocXjpNKpyjcSgtncN72SJgyxHn4ktFviYHWHyTVDTG0ZHAtHXAnK32Ktv4feD07KZjA+KyctgIFK15GaXDpuOxUd2DgrUsLndj7ZQ8fHjtdPT73yl4dfCMZs/aqyq6URSX0fHi6PAEag/txb6864G6WiIiARJwgUC3vGVI7Br6ozIuFMKUrhCguHQFu1hSiksxlOYGcl5cBr7QWFWU4Id08phnMGlQPa9NszHh2R2N8NpfNS3sFzALtiX5xzT76cxNszF29enBP7FZf4xMuC+GzO1Sy5VTXMp2leJSlqfKaFnTL0TKkF6Op5yc8yhKCksdzxMvCSgu46XTZs6T4tLMvnml6uK5E1BZ8Jb208kYdhfSh9+hfZ2mFrj7CHDbX82Qlzwu1tRVFrnunYeA85ZEHtcwYuI5QN53mo4PiMuPhk3HL2oeR9665GZHxrYoLguXI3/mblz+1HhcFO7rf/tlRTWS4jIqXBzcCoHiefeg8uONZEQCJKCYQMoZQ5A1fo7irEynEwGKS526EX0tFJfRM/PcE86Ky4C0DP9TkevxTN4BXJ0/qv6YmMAXM0d+NL9RbFpHwkzecnGjmGz2xUyzL1xOfEEU+hOcnmtc/YQoLmU7S3Epy1NlNIpLlbTlclFcyrFkJHkCFJfyTBnRPgETjolNyR2MrInz7E+KI2MiYMqRsbMuAO6+IKYp8iHNCSx/H7jz1eiKLLqv6fimX6fX+L9H8GLvu4Puq2xJXAa/3vx7BtFVZX80xaV9VhzZOoFj776GQ0seIiYSIAHFBLLufAwp/S9RnJXpdCJAcalTN6KvheIyemaee8JZcWl9YbEKmTbvobBE5f37bqz/AibMs/7dlO+cuNciSFy2Jkk917bGCVFcyvaW4lKWp8poFJcqacvloriUY8lI8gQoLuWZMqI9AmWrF6NkzXx7g10c1T1/BRKyerpYQfykNkVectelN9fk7/8LPLQhurntvxdIDBy6BCDkB4zrT0lKb/JDy+HFZXNR2dpdmNFV2PpoiktJmvEdq662BvunXo/aI/viGwRnTwIKCSR07IruM/8O+HwKszKVbgQoLnXrSHT1UFxGx8uTox0Vl02PdbFBL0hchn02ICc/uHZBYFdmE3FZ9OQYzEkcF/RTmzZSGj+E4lK2hRSXsjxVRqO4VElbLhfFpRxLRpInQHEpz5QR7RE4kHcDqosL7Q12aRTvtVQP3oT7LpdcCYw6Wz0bZnSWwJJNwM/ejC5HyzsuA3dbWl/7T13XBzdbR8ACCCskN83G+GeTG8f4Hwz3WnSl2RpNcWkLEwfZJFD++os4suxxm6M5jARIoK0EMkb9BOlXfL+tYfi84QQoLs1uIMWl2f0TqV4fcRmyYzLs/RXhxeXY8/6D3793UfBdlyJ09A9CcSnbI4pLWZ4qo1FcqqQtl4viUo4lI8kToLiUZ8qIkQlUbFyNw0unRR7o4ggeEesO/JXbgB+udSe33azjzwbyr7Q7muNMIfCfz4FRK+xXO7wX8Nz3mo4Pd6VL4LX1A+7y//Bxc3EZ+Np/VVHjts2gAtpfNQ1OXg9DcWm/3xwZmUBdVSX2/XIU6sqPRB7MESRAAm0jkJyKHjP/Dl9qh7bF4dPGE6C4NLuFFJdm90+keqfEpfUTlHnrDgfVePKYZxrvrwwt3vpC5akD156Qj62Iy8Y7MzfNxoRnd/hDtRbbLqidX36OzKwu6NgxI+iRw4eKUXa0FL37fK1ZqM8/LcApp+U2e333rq+QmpaOzlldgt6z4hQdPICTTj612TNffPYJevc5CcnJ7YLe27d3N3y+BHTr3iPo9crKSkxqP93u9DjOBoFw4rKlHhfu+gppYXp8tLQUxcUHcdLXTmmhx19D1covcOSZLTYq4hC7BBrE5Vdffo6srK7o0LFj0KOHiotQXl6G3jkn2f48DtfjyTmPoqSw1G5ZHBeBQNczMjHu9VvQvUevoJFVVcdRuPMrnHzq6c0ifPXFZ8jqmo0OHZr3uKK8DL2i6fHOL5HeoSMyO2cF5SktLcHh4iL0Cft5XICck05BUlJS0DN79xQiMTEJ2d0COwkaPo4dq8DePbtx8imnNZvLl59/im49eiI1NS3ovYMH9qO66jh69MoJer2mpgbW/MP9vbPzqy/QqVNnZHTqFPTMkcOHYM0np4W/wyzGvpAjdHYX7kT79u2R1SU7KFZ52VFYtbX0d1iv3n3QLiUl6Jn9+/YAdfDPs+nH8ePHYf1d2VKPu3TN9vem6Udx0UEcq6hAr5w+9j+PW+ixnU9Oiks7lDhGmkDJ87NQtmGldFjReDwiVhRnVMHy1gJPbIvqEeWDeVyscuRKEl61BHjrkL1U8y8HbujfdGw4cRnYPWl9PW99LX/FhpATlMIcJ9sQsdn3DuyVFdUoisuocHGwDQJlqxehZM0CGyM5hARIoC0EOlx2KzpeN6EtIfisRwhQXJrdSIpLs/snUr1T4tJfnK2jYgM/SbkicVTwjskodlzOGPEJ8pcU4dIpMzC6DdfsfPLxDljfKA2VjQf37/N/0zf0G8W1tbX4ePs25J5xFhJDvoFtSci09HR06x5ckPUN5AP79uL0M85q1r+PPvwAJ51yarNvYO/a+aX/m8qhwsX6BvIDHX4lsg4YJEAgVFzW1tbg4+0fIvfMfkhMTAzCZPU4Pb0DskOEsiW6Dx7Yh9P7hu/x1045DbWrd1FcCi+6BnH5ycfb0TW7ezMRZX3elZUdbSZJLBFUsOND9D2zHxKa9bjAL06yu534oQGKS9nGdenbCXeuuwk5JwX/YEhFRTm++vwznNHvnGYJP/loO7p2747MzGDZuH/fXlh/LoaKsJqaahTs2I6+Z52NhITgn9q3fjChQ8eMZrLREt3WD5mc3vfMZvl3fLgVp5yai5T27YPes374xZKZPXsHS7WjR0uxe+dX/vyhHx/v2OYfH/oDM3t3F+L48cpmgvB4ZSU++/RjnNnv3GaxPi34yP/3V1aXrkHvFR3YjyNHDuPU0/sGvW79/W/9vWPNMSk5Oeg9S6i2T01tJpRLjhyG9cM0uWf0a/532PYP/KLX+oGOph/WDwCgrq7ZD/9UlJf7JWxLPbb+bO2U2TkoliVBy8vKmvW4uroa1rpoqccdMzL8fy5E+0FxGS0xjpcgoPsxsRnD7kL68DskpsoYMRDYfQS47a/AFo037fC42Bgaa8Ajr38C3GDjZyq+dzLw5PWhE2pBXNYfETt/20Cce+572OQb23j1S+hRskER/cKz7V//t4ad4tKARWlYiXXlpdj7y1FAVYVhlbNcEjCHgC+xHbpNW4GEjOBNJObMgJVKEqC4lKSpPhbFpXrm2mV0V1y2/AVMeOnZ8h2XqSF3ZGgH2qGCeFSsLFgeFSvLU2W0rBkXIuUbwbv2nMhPcSlLlUfFyvJkNFkCFJeyPBktMgHdj4lNyuqN7PxlkSfCEY4SeGY9MHm9oynaFJzHxbYJn9YP/+0D4I5/tFyiJS1/MxJIDf55KACtfN1f/94Wnw/l/e+sF5eBr/tf7H13o8gMztpaPBmEFJcyHBklmEDpst/h6Ot/IRYSIAGHCKRfdD0yvveAQ9EZ1jQCFJemdSy4XopLs/snUr2j4jLsrsmGskMkZLPZWF+MrELm1JkndlGG7uAMia/iyBgR6IJBKC4FYYbZcSkb/US08mUF3HEpDJd3XAoDVRSO4lIRaKaJiQDFZUzY+FAbCJStXoySNfPbEMHZRzNvm4rUIcOdTcLotghctkjvXZdF99maBgcZSOCzg8Dzm4FXvwA+qL89YUQv4Jp+ocfDNp1cBNFYf2Rso7hscoTspEHhIbW6I1OAK8WlAESGaEagtvQQ9uVdC1RVkg4JkIA0AV8iuucvQ0Ln4Gu2pNMwnjkEKC7N6VW4Sikuze6fSPXOicsIYrJVqRmYWqiItP7/uT6z8Nio+uPemsVo4dhZEVJ6BqG4lO0Ld1zK8lQZjeJSJW25XBSXciwZSZ4AxaU8U0ZsnUDx3AmoLHhLS0zcbalXW3Tfdcl7LvVaL05VU1cHhFyT7VQq5XEpLpUjj5uER/8+H6X/WBw38+VESUAVgbTBw9Hp/01VlY55DCBAcWlAk1opkeLS7P6JVO+MuAwIxFVFwXeJWQVXdbs6cJdl/U9RNp9EdtBdlZasXLAtyT/sxNEx9U+Fk5+FyzFtxivY3X1k8J2ZIrT0C0JxKdsTiktZniqjUVyqpC2XS5W4XPXVq/jp24/5C7f+ZqoNM4XQ12Md1/BcpHh2xzWUGilepHGRno+2nl8NvAc3nOLtnVcUl3Kf64xkj8CeCUPtDXRhFHdbugA9Qkqdd13OugC4+wL9mLEiErBLgOLSLimOi5ZAXWU59uVdj7qyw9E+yvEkQAKtEOg29SUkZvchIxJoJEBxafZioLg0u38i1TsjLkVKYxAbBCgubUCKYgjFZRSwNBtKcalZQ2yWo1Jcjt0002ZVHGaHwJxB91NcJiQgMTHR/yspKanJr2QkJ1v/n4z27dvXv56IhITAWJ/Ph4SEBP9/m35Y/yarra2F9d+amhoAdUhP79BsnJ3+cIx5BHS/37LnvA3mQfV4xTrvurwmB1h8k8cbwOl5mgDFpafb6/rkyl9/EUeWPe56HSyABLxCIP2bNyHjRp5T75V+Ss2D4lKKpDtxKC7d4a5VVopLrdoRdTEUl1Eja/UBiktZniqjUVyqpC2Xi+JSjqXqSBSXCX75SHGpeuV5N1/J87NQtmGllhPkbkst2+IvSuddlzwuVt91w8oiE6C4jMyII2InUFdTjQMPj0bN4b2xB+GTJEACfgK+lA7oPm0FfGkdSYQEgghQXJq9ICguze6fSPUUlyIYXQtCcSmLnuJSlqfKaFkzLkTKN3o5nnJyzqMoKSx1PE+8JKC4NLfTFJcUl+auXj0rP5B3A6qLC7UsjrsttWyLv6i8tcAT2/Ssb8mVwKiz9ayNVZFAJAIUl5EI8f22Ejj29joc+sOUtobh8yQQ9wQ6Xf9TpH37u3HPgQCaE6C4NHtVUFya3T+R6ikuRTC6FoTiUhY9xaUsT5XRKC5V0pbLRXEpx1J1JIpLikvVa87r+XS93zJ96Chk3DrZ6/iNnd/bO4ErX9Kz/PFnA/lX6lkbqyKBSAQoLiMR4vsSBA7++oeo2rldIhRjkEBcEkjq2gfZeZr+QyguO6LXpCku9epHtNVQXEZLzIPjKS7NbirFpWz/VInLbQ+8huSj1bLFxxytLuYndXrQd3YX5P5ksOMlccelLGKKS1meKpplS2gAACAASURBVKNRXFJcqlxvXs+l8/2WPCZW/9Wn63GxvOdS/7XDClsmQHHJ1aGCQPVXO3DgN3cAdbUq0jEHCXiOQNadjyGl/yWemxcnJEOA4lKGo1tRKC7dIq9RXopLjZoRQykUlzFAa+URVeLyX797E8t++ops8XEebdyq7+PsEWc4ToHiUhYxxaUsT5XRKC4pLlWuN6/n0llc8phY/VffM+uByev1q3NAJ+CfY/SrixWRgB0CFJd2KHGMBIGSF3+Lsv/jjjEJlowRXwRSzrwAWT+ZHV+T5myjIkBxGRUu7QZTXGrXEvUFUVyqZy6ZkeJSkiZAcSnLU2U0ikuVtOVyUVzKsVQdieKS4lL1mvNyvpLnZ6Fsw0rtpshjYrVrSdiCdD4udusYoFcnMziyShJoSoDikutBFYG6ynLsz/8uaksPqErJPCRgPoHkVHTLewmJnbqaPxfOwDECFJeOoVUSmOJSCWa9k1Bc6t2fSNVRXEYiFN37FJfR8dJpNMWlTt2wXwvFpX1Wuo2kuKS41G1NmlzPgbwbUF1cqN0UeEysdi1psSBdj4tdeyNwfh9zOLJSEmggQHHJtaCSwLF3/4lDS3iftErmzGU2gU6jf4a0S0ebPQlW7zgBikvHETuagOLSUbxmBKe4NKNPLVVJcSnbP4pLWZ4qo1FcqqQtl4viUo6l6kgUlxSXqtecl/PtmTBUy+nxmFgt2xK2qLy1wBPb9Kt3yZXAqLP1q4sVkUAkAhSXkQjxfWkCxfMmovLjTdJhGY8EPEcguc9Z6Hr/YsDn89zcOCFZAhSXsjxVR6O4VE1cw3wUlxo2JYqSKC6jgGVjKMWlDUiaDqG41LQxEcpSJS5f+8cqVG3l8UuSqyT5rCz8z/BrJENqF8v6N9L27R+isDCwE87n88Hns4SlDwkJFJfaNczQgmqL92Bf3nXaVc9jYrVrSasFrdwG/HCtfjWPPxvIv1K/ulgRCUQiQHEZiRDflyZQU7Qb+2d8D6g+Lh2a8UjAMwR8CUno+vPnkNTzFM/MiRNxjgDFpXNsVUSmuFRBWfMcFJeaNyhCeRSXsv1TJS4/X/IHVLz/b9ni4zxah29/DyeN+o7jFCbnPIqSwlLH88RLAlXi8ti/vsShR96KF6xK5pl539eRetWpSnK5lYTi0i3y8ZW3YuNqHF46TbtJZwy7C+nD79CuLhbUMgEdj4u9JgdYfBO7RgLmEaC4NK9nXqi4/N8v4chff+uFqXAOJOAIgYyrfoT0ET9yJDaDeo8AxaXZPaW4NLt/ItVTXIpgdC0IxaUselXisvyff8GRFb+TLT7Oo3W5+3G0O+dCxylQXMoipriU5akyGsUld1yqXG9ezlW2ejFK1szXbord81cgIaundnWxILPEpVVt0X3sGgmYR4Di0ryeeaXi4ifuQeVHG70yHc6DBMQIJHU/Bdm//LNYPAbyPgGKS7N7THFpdv9Eqqe4FMHoWhCKS1n0FJeyPFVGo7hUSVsuV/dzsjFl6z1yAVuIxB2X8ogpLiku5VdVfEYseX4Wyjas1G7yFJfatSRiQbrec0lxGbF1HKAhAYpLDZsSJyXVlhRh/8xbUFd+JE5mzGmSgA0CySnIvv9ZHhFrAxWHnCBAcWn2aqC4NLt/ItVTXIpgdC0IxaUseopLWZ4qo1FcqqQtl4s7LuVYqo5EcUlxqXrNeTWfruKy57wNXkXu2Xnpes/l1jFAr06exc6JeZQAxaVHG2vItCq3voni+T8zpFqWSQLOE8j87oNIvVi/O+GdnzkztIUAxWVb6Ln/LMWl+z1wvQKKS9db0KYCKC7bhK/ZwxSXsjxVRqO4VElbLhfFpRxL1ZEoLikuVa85r+YrnjsBlQV63cGbPnQUMm6d7FXknp3X2zuBK1/Sb3oUl/r1hBVFJkBxGZkRRzhL4MhzM1C+aZWzSRidBAwg0P7sS9B57GMGVMoSdSNAcalbR6Krh+IyOl6eHE1xaXZbKS5l+0dxKctTZTSKS5W05XJRXMqxVB2J4pLiUvWa82q+A3k3oLq4UKvpZQy7C+nD79CqJhZjj0CXx+2NUzlq7Y3A+X1UZmQuEmg7AYrLtjNkhLYRqKssx4GZt6Lm0J62BeLTJGAwgcTMHsievBS+1A4Gz4Klu0WA4tIt8jJ5KS5lOBodheLS6PaB4lK2fxSXsjxVRqO4VElbLhfFpRxL1ZEoLikuVa85r+bTUVxm3jYVqUOGexW5p+d12SJgi2bXoi25Ehh1tqexc3IeJEBx6cGmGjil6t2f4sBv7wSOlxtYPUsmgTYS8CUie9JCJH3trDYG4uPxSoDi0uzOU1ya3T+R6ikuRTC6FoTiUhY9xaUsT5XRKC5V0pbLRXEpx1J1JIpLikvVa86r+fZMGKrd1CgutWuJ7YIoLm2j4sA2Enjr7X3Ys7ccqe0TceaZWeiT463dMBSXbVwgfFyMQOWWN1C88AGxeAxEAqYQ6DR6EtIuvdGUclmnhgQoLjVsShQlUVxGAcurQykuze4sxaVs/yguZXmqjEZxqZK2XC6KSzmWqiNRXFJcql5zXsxXW7wH+/Ku025q3fNXICGrp3Z1saDIBO54EfjbrsjjVI4YfzaQf6XKjMzlJIFn5n+AeQvfx97iyqA0I76VgwcnDUK/s7LCpF+PheOWYIuvGy6dMgOjw/zx8v6TYzAncRwWjT3fyfJtx6a4tI2KAxUQKP3fJ3D0taUKMjEFCehBIO38Yeh0e54exbAKYwlQXBrbOn/hFJdm90+keopLEYyuBaG4lEVPcSnLU2U0ikuVtOVyUVzKsVQdieKS4lL1mvNiPopLL3bV3TnlrQWe2OZcDWfVHfUH71JV5v9vemVpcLKjgferSgL/tT7OOa0D8h44z7miGFkZgXt/9gaW/u+nLeZLTPDhpYVX4Jvf7B0ypkFc+lDV7WpMeXgkQkdQXCprIxOZSKCuDkVzx+P4J++YWD1rJoGoCKScch463/MEfIlJUT3HwSQQSoDi0uw1QXFpdv9Eqqe4FMHoWhCKS1n0FJeyPFVGo7hUSVsuV/dzsjFl6z1yAVuIdOxfX+LQI285nieeElBcUlzG03p3aq66isue8zY4NWXGdZiAJS5f++CENAwrGOvlolVKU8FYWhR47sD+EzLyy90nYsVa+u3X5+K3v7441sf5nCYEfjt7Mx558r2I1Vjyctt/v4uuXVObjA2Iy8phI1C05mWUDpuOx0Z1D4pFcRkRLQfEOYG68lIc+NX/Q82hPXFOgtP3MoHELr2R/cCz8KV19PI0OTdFBCguFYF2KA3FpUNgTQpLcWlSt5rXSnEp2z+KS1meKqNRXKqkLZeLOy7lWKqOlHnfIKRedYrqtErzWf9G2r79QxQWFvrz+nw++HyWsPQhIYHiUmkzPJqM4tKjjXVxWo/PeQ+z5m12sYLmqSkutWpHTMUUFx9D32/82fazPx1zDh76xeAm4wPi8qNh0/GLmseRty652ZGxLYlL6/UF207suinvf6eS42R5VKztdnOgQgI1B3biwGNjUFdRojArU5GAGgK+dmnI/vkfkJjdR01CZvE8AYpLs1tMcWl2/0Sqp7gUwehaEIpLWfQUl7I8VUajuFRJWy4Xd1zKsVQdiTsuKS5Vrzkv5qO49GJX3Z0TxaW7/L2afdmKT3D3/f9ne3pnnNwR/3l1dFhx+dioGqydkocXe98dJCCbi8uA7Fw/4K4m48K9ZrusqAZSXEaFi4MVEqj66iMUzRmHuuPlCrMyFQk4TyDrx3OQctYQ5xMxQ9wQoLg0u9UUl2b3T6R6iksRjK4FobiURa9KXH75whIkbV8nW3ycR6u84Ac49crvOE5hcs6jKCkMuc/J8azeTaBqx+XWuRuxefkH3gXpwszOGXEmvn7/RS5kVpeSOy7VsY7XTBSX8dp55+ZNcekc23iOPHvOe5gZ5U7eAwU/8J9UEPg4sePSf0Rs4XJMm/EK0n80H5MGBUaEisviFQ9i6ro+uPmp8Qj614b/2XfQb+pMjO7pXFcoLp1jy8htJ3C8YDOKn5iAutrqtgdjBBLQgEDnH8xA+0GXa1AJS/ASAYpLs7tJcWl2/0Sqp7gUwehaEIpLWfSqxOX8hdsw+VebZIuP82gvzL8c/3OZ80eKUFzKLjRVOy7f/vMWPHvLS7LFx3m0WxZdiwvvON/TFCguPd1eLSZXVbAZB+eO06KWpkXwjkvtWmK7oEkPvIk/LC+wPV7FQB4Vq4KysznmPLEF03/3blRJDn7ywybjQ8QlgFAxGSwud4fdlRkI2DxWVIXZHExxaRMUh7lGoPK9f6N48WSgrsa1GpiYBCQIdBo9CWmX3igRijFIIIgAxaXZC4Li0uz+iVRPcSmC0bUgFJey6CkuZXmqjEZxqZK2XC5VOy4pLuV61hCJ4pJHxcqvqviLSHEZfz13esY6isvJEwbivnvOc3rqjO8ggZfXfIHbJ/zLdoavn9EZ/3j52ibjw8nG4GNfw4nLVwfPgH+HZtBHQGqGf892iREHUlxGRMQBGhAof/1FHFn2uAaVsAQSiI1Axyt+gA6jxsb2MJ8igQgEKC7NXiIUl2b3T6R6iksRjK4FobiURU9xKctTZTSKS5W05XJRXMqxVB2J4pLiUvWa82I+iksvdtXdOVFcusvfq9mrqmrRf+ifceDIcVtTzLtvECb8uH+TsS3sktw0GxOe3YGTxzyDKzaMwZzEcfX3WXLHpS3QHEQCAMr/9QKOLJ9NFiRgHIH0S25Exk2TjKubBZtDgOLSnF6Fq5Ti0uz+iVRPcSmC0bUgFJey6CkuZXmqjEZxqZK2XC6KSzmWqiNRXFJcql5zXsyn6x2X3fNXICHLwcvjvNhMTeZEcalJIzxYxh+f24H78tdHnNnpOR2w/l83ovF6S/8TLR/vau20nL9tIM499z1s8o2tF5eBo2Qnb7kYUx4eid5Ns/KOy4g94ID4I1DxxjIcfumx+Js4Z2wsgbRvXI1Otz2EkL8sjJ0PC9eTAMWlnn2xWxXFpV1SHh5HcWl2cykuZftHcSnLU2U0ikuVtOVyUVzKsVQdieKS4lL1mvNiPl3FZdeJTyM5d6AXkXt+Tjfd+gr+uXGPVvPkUbFataNNxfzm8c341VPvtRjDkpZ/XHAF+uZmhoxp7V7KwHtbfD6U97+zUVw2yM71A+5q9tpHw6aHOUK2TVNr9jCPipXlyWjOEzj235U49OdZzidiBhJoI4G0QVei0+0PU1q2kSMfj0yA4jIyI51HUFzq3B1FtVFcKgLtUBqKS1mwFJeyPFVGo7hUSVsuF8WlHEvVkSguKS5Vrzmv5tszYah2U6O41K4ltgvqevoS22NVDaS4VEVaTZ61a7/E/MXb8O939jUmzO7UDjdfl4tJPx2I9PTkMIW0Ji4B1B8ZGywurTCBI2NXFSU0xrSOlZ00yPm5Ulw6z5gZ5An45eVffgXU1coHZ0QSECCQ+vXvIPMH+ZSWAiwZIjIBisvIjHQeQXGpc3cU1UZxqQi0Q2koLmXBUlzK8lQZjeJSJW25XBSXcixVR6K4pLhUvea8mu9A3g2oLi7UanqZt01F6pDhWtXEYuwRoLi0x4mj2k7g8OFK7N1XjvYpSTj55I5tD6hZBIpLzRrCcmwTqNi0FoeX5lNe2ibGgaoIpF1wDTrd/HNKS1XAmQcUl2YvAopLs/snUj3FpQhG14JQXMqip7iU5akyGsWlStpyuSgu5ViqjkRxSXGpes15NV/x3AmoLHhLq+llDLsL6cPv0KomFhOZwM5dZRj4rRcjD1Q8YtXzwzB0SA/FWZmOBNpGgOKybfz4tLsEKC/d5c/szQmkX3IjMm6aRDQkoJQAxaVS3OLJKC7FkZoXkOLSvJ41rZjiUrZ/FJeyPFVGo7hUSVsuF8WlHEvVkSguKS5Vrzmv5tNRXKbkDkbWxHleRe7ZeW3YuBdX37pGu/ltfv0m9MlJ164uFkQCrRGguOT6MJ1A5dY3UbzkIaCq0vSpsH7DCWRc9SOkj/iR4bNg+SYSoLg0sWsnaqa4NLt/ItVTXIpgdC0IxaUseopLWZ4qo1FcqqQtl4viUo6l6kgUlxSXqtecV/PpKC6TsnojO3+ZV5F7dl6Pz3kPs+Zt1m5+Bz/5oXY1sSASiESA4jISIb5vAoHqr3ag6OlJqD1aZEK5rNFjBHwJieh0y2SkDhnhsZlxOqYQoLg0pVPh66S4NLt/ItVTXIpgdC0IxaUseopLWZ4qo1FcqqQtl4viUo6l6kgUlxSXqtecV/OVPD8LZRtWaje9nvM2aFcTC2qdgI7i8rScDtj4+o1sHQkYR4Di0riWseAWCNQe2ouiJ3+K6n2fkxEJKCPga98RXe5+DMmnn6csJxORQCgBikuz1wTFpdn9E6me4lIEo2tBKC5l0VNcyvJUGY3iUiVtuVwUl3IsVUeiuKS4VL3mvJqvbPVilKyZr930uk58Gsm5A7WriwW1TKDr6Uu0w0NxqV1LWJBNAhSXNkFxmBEE6o6V4dBTk1D5+XtG1MsizSaQ2KU3uoyfg8SuOWZPhNUbT4Di0uwWUlya3T+R6ikuRTC6FoTiUhY9xaUsT5XRKC5V0pbLRXEpx1J1JIpLikvVa86r+aoKNuPg3HHaTS9j2F1IH36HdnWxoPAEdu4qw8Bvvagdntuvz8Vvf32xdnWxIBKIRIDiMhIhvm8igZIXfoOyN/9qYums2RAC7U77Ojrf+SskpGcYUjHL9DIBikuzu0txaXb/RKqnuBTB6FoQiktZ9BSXsjxVRqO4VElbLhfFpRxL1ZEoLikuVa85r+arLd6DfXnXaTe9lNzByJo4T7u6WFB4Ai8t+xTjHnxDOzyTJwzEffe4eEzcptmY8OyOsFxOHvMMJg0CULgc02a8ggM+H4BsXDplBkb3bHhkPRaOW4XMqTObvKYdZhbkAAGKSwegMqQWBI698yoOLZ0GVB/Xoh4W4R0CqV//Djrdngfrbkt+kIAOBCgudehC7DVQXMbOzjNPUlya3UqKS9n+UVzK8lQZjeJSJW25XBSXcixVR6K4pLhUvea8nG/PhKHaTS8pqzey85dpVxcLCk9Ax/strUpdF5fhcG2ajbGrT8eUh0eiN3Zj7ZQ8fHDtgoDEDHoPeP/JMXiuzyw8Nqo7l16cEaC4jLOGx9l0q3d/iuLf/ww1h/bE2cw5XUcItEtD5vX3IPWiaxwJz6AkECsBistYyenxHMWlHn1wtQqKS1fxtzk5xWWbEQYFoLiU5akyGsWlStpyuSgu5ViqjkRxSXGpes15OV/x3AmoLHhLuynynkvtWtJiQUO+9RI+3XVUu4JXPT8MQ4f0QEVFOVJT0zSoL0RUYj0WjHsH/Z4ej4us6gqXY+r8ZNydPxK9m/5eg8pZgloCFJdqeTObegLWvZeHl+Th2Idvqk/OjJ4hkNznLHQeMxOJXXp5Zk6ciHcIUFya3UuKS7P7J1I9xaUIRteCUFzKoqe4lOWpMhrFpUracrkoLuVYqo5EcUlxqXrNeTlfyfOzULZhpXZTTB86Chm3TtauLhYUTEDX+y2tKg9+8kN/satfXoW01FT/77O6dPH/SktN8/9X6UfIjkr4d1w+gdIfzwocBbtpNsa8ewkWje0V/LrSIplMBwIUlzp0gTWoIFC27jmU/P33QF2NinTM4RUCvkR0vOJ2pI8Yw6NhvdJTD86D4tLsplJcmt0/keopLkUwuhaE4lIWPcWlLE+V0SguVdKWy0VxKcdSdSSKS4pL1WvOy/nKVi9GyZr52k2Rx8Vq15KwBel6TOxpOR2w8fUb/TVbOy6Lior8vy8uKkJFRUXj/1tCMzUtDanWf9uwKzOnT07E58Me/drkjss6nIubnxqPs1Y8iPv33YhFY883YxGwSnECFJfiSBlQYwJVn77vv/ey5uAujatkaboQSOzcE51vz0fyaf11KYl1kEBYAhSXZi8Mikuz+ydSPcWlCEbXglBcyqKnuJTlqTIaxaVK2nK5KC7lWKqORHFJcal6zXk5X1XBZhycO07LKfK4WC3bElRU19OXaFlkpPstLZlpfVhCs0FmtmUiubl9W9/BWbgc+TN34/Kn6o+FbTFZyPGxbSmKzxpLgOLS2Nax8BgJ1FVWoGTFPJT/Z3mMEfiY5wn4EpB+0XXIuG4C0K6956fLCZpPgOLS7B5SXJrdP5HqKS5FMLoWhOJSFj3FpSxPldEoLlXSlstFcSnHUnUkikuKS9Vrzsv5aov3YF/edVpOMSV3MLImztOyNhYF6HxMbCRxqbp/xTZ3UVq7MtcNXYRJg9Zj4bgl2OLz+Us9ecwzmDRIddXM5xYBiku3yDOv2wQqt2/E4T9OQ+3RwC55fpCARSCxcy90vj0PyacNIBASMIYAxaUxrQpbKMWl2f0TqZ7iUgSja0EoLmXRU1zK8lQZjeJSJW25XBSXcixVR6K4pLhUvea8nq947gRUFryl3TSt42K73PMEErKsCwD5oRsBXY+JtThtfv0m9MlJ1wSZdZdlHj64dkHr8rHJHZhFT47Bc31m4bFR3QHbuzU1mS7LaDMBiss2I2QAgwnUlZfiyAuPoeLdfxg8C5YuRaDDt25Gh1Fj4UtOkQrJOCSghADFpRLMjiWhuHQMrTmBKS7N6VW4SikuZftHcSnLU2U0ikuVtOVyUVzKsVQdieKS4lL1mvN6Pl3vubS4pw8dhYxbJ3u9BUbOb8V9+fjVu/3w6a6jWtXf9H5LLQqzJR4tufkESn88C6N7Nv29NYPdeGXKMnScPgEXaTEhFuE0AYpLpwkzvgkEjn/8Lo78+RFUH9xpQrmsUZhAUtc+6PzD6Ug66UzhyAxHAmoIUFyq4exUFopLp8gaFJfi0qBmhSmV4lK2fxSXsjxVRqO4VElbLhfFpRxL1ZEoLikuVa85r+fT+Z5La9dldv4yr7fAuPk1yG6rP19kXIiZr3TGm58HjjV1++OyIT3x4vNXuV1GY37rmNjJWy7GlIdHoncLVVljHkm8L7DDEoB1ZGzTHZdT5yfj7vyWn9dmsixEhADFpQhGBvEAgbqaapT/6y8oXbMYdccDdxPzw+MEktoh44ofIO0734cvKdnjk+X0vEyA4tLs7lJcmt0/keopLkUwuhZkxW2Pu5bbq4mvW3qf41Obv3AbJv9qk+N54ikBxaWZ3aa4NLNvVtUUlxSX5q5ePSvX+Z5Li1jmbVOROmS4nvDitKo9E4Y2m3nZ6VfgD5v74Ok33f1Go273WwZJyHDrZdNsjH82GTc/Nb7Jjsqmd1xm49IpMzCaJybHzWcbxWXctJoTtUmg9kgRSpb9DhWb19l8gsNMJJDSdwgyb/05rwgwsXmsuRkBikuzFwXFpdn9E6me4lIEo2tBwn3DwrViPJC4Xe5gdJk4z/GZUFzKI6a4lGeqIiLFpQrKzuSguKS4dGZlxXdUXe+5tLrCXZd6rc2KjatxeOm0Fouq6dATb1We59oxsqueH4ahQ3roBY3VkEAUBCguo4DFoXFFoOqzrShZMRfHv9gaV/P2+mQTOnVH5g33ImXgt70+Vc4vjghQXJrdbIpLs/snUj3FpQhG14JQXMqip7iU5akyGsWlStpyuSgu5ViqjkRxSXGpes3FQz6d77m0+HPXpT6r8EDeDaguLoxYkBvHyGp3v2VEShwQC4G6iqOoOXwAvnbtkNilpQN4Y4msxzMUl3r0gVXoS+D4B/9FycqnULXnE32LZGWRCSSnouOlNyH9qh/Al5IaeTxHkIBBBCguDWpWmFIpLs3un0j1FJciGF0LQnEpi57iUpanymgUlyppy+WiuJRjqToSxSXFpeo1Fw/5dL7n0uLPXZd6rMJYBbeqY2R1u99Sj655p4rKrW/i6D//guOfvN04qYT0zkgbcjU6jhgDtGvviclSXHqijZyE0wTq6nDsnVdR+vJ8VB/c6XQ2xpck0C4NHS8ZjbTLb0FCh0zJyIxFAtoQoLjUphUxFUJxGRM2bz1EcWl2PykuZftHcSnLU2U0ikuVtOVyUVzKsVQdieKS4lL1mouXfHZ30rnFI33oKGTcOtmt9HGfV+IuVKePkX360W/ixhtOi/teeRFA2epFKFmzoMWpJXXtg6y7f4PEHl87MaZwOabNeAWlw6bjsVHdQ57djbVT8vBi77uxaOz5WiGjuNSqHSzGAAIV/7ccJWufRe2R/QZUG8clJqeiwzdvQPrlt1FYxvEyiJepU1ya3WmKS7P7J1I9xaUIRteCzB3/lGu5vZp44hM/dnxqvONSHjHFpTxTFREpLlVQdiYHxSXFpTMri1Fj3U2nipy16zLztl8iOXegqpTM04SA5D2oVi/3pPTFk//tgWU7MkQ485hYEYxaBql4cwUOv/BoxNoseZmd91LQuPefHIP52wbi5qfG46Km7xQuR/7M3bg89PWIWZwfQHHpPGNm8B6ButoaVL7zGo7+80+o2rXDexM0eUbcYWly91h7jAQoLmMEp8ljFJeaNMLNMigu3aTf9txdT1/S9iCM0Ejgsm/0wIt/GuY4EYpLecQUl/JMVUSkuFRB2ZkcFJcUl86sLEaV2FHnNMWU3MHImjjP6TSMH0LAyaOEK7v3x4rPcjHzja5t4j55wkDcd895bYrBh/UjUFdTg30PjUBd2WFbxWWM+gnSr/j+ibH1uy7TfzQfkwadeNkSmnMSx2m329KqkOLSVqs5iARaJHD843dR9tqfcGz7f4G6WpJyiYD1wyRpF1+HtAtGwpfW0aUqmJYE3CFAcekOd6msFJdSJA2OQ3FpcPMAUFzK9o/iUpanymgUlyppy+Xqfk42pmy9Ry5gC5He/vMWPHtL8E//O57U4wkoLikuPb7EXZ2e5K46pyaSMewupA+/w6nwjBuGgIpjhNt6jOyq54dh6JAe7J/HCFS+9zqKF/3c9qySc85E1wefDRpvScqnDlyLKQ+PRG/rHb/MfAf9ps7E6J7WC4FjY1cVJfifq+p29Ymx9ZGsGAu2n64i9wAAIABJREFUJTXGbX/VtDDHz9ous9WBFJcyHBmFBGr2f4Wjr/0J5ZtWA9XHCUQFAV8i2ve7EGnfvAEpZw0BfD4VWZmDBLQjQHGpXUuiKojiMipc3hxMcWl2XykuZftHcSnLU2U0ikuVtOVyUVzKsVQdieKS4lL1mounfBUbV+Pw0mlaT5lHxqptj2qZHcsxsjwmVu2aUJnt6Ct/QOnLT0eVsue8DcHjQ0Rl8G7L9Vg4bgnWD7ircfdlqOgsXvEgJm+5OEh8zn3nIkxsdm9mVGW2OJjiUoYjo5BAA4G68lJUvL0WFRtexvGd2wnGAQIJGd2QPmQ40i65Fgmd+UNEDiBmSMMIUFwa1rCQcikuze6fSPUUlyIYXQtCcSmLnuJSlqfKaBSXKmnL5aK4lGOpOhLFJcWl6jUXT/lMOC7W6oclt7Lzl8VTa1yZq5NHxNqZkN1jZHlMrB2aZo6J5e7dnnPXN9vl0ygrR34VtNvSkpJT1/UJuQMzIDOP+I+XDezGfHXwDMd2WIZ2huLSzLXKqs0gUL37U1RsWoPyTa+gtvSgGUVrWqWvfUeknfdttD//SrTr+3XurtS0TyzLHQIUl+5wl8pKcSlF0uA4FJcGN49HxYo3T5W4fOiZnfioiMd1SDbwkq/V4Z5b+0iGDBtrcs6jKCksdTxPvCTgHZfmdprikuLS3NVrRuWqd9jFSiV96Chk3Do51sf5XAQCOknsSMfIbn79JvTJSWdPPUjAEgyHn8u3PbOkrl9Ddt4LzcfX77rs3r8Om3zX1++uDEjJF3vfHXLXZbCstORm3rrDOHnMM0H3ZNouKsqBFJdRAuNwEoiRQOWHG3Ds/TdwbMu/UXu0KMYo8fdY+7MvQeo3rkJK/0vgS2oXfwA4YxKwQYDi0gYkjYdQXGrcHFWlUVyqIu1MHu64lOWqSlw+9zZw7xuytcd7tP+9FrjkVOcpzLl4jkNJ6hyKq3/Ye9681/EiecelPGKKS4pL+VXFiE0JuL3LLppu8L7LaGhFN1ZHgR3uGFkeExtdX00bXXv0EPb9Ypjtsjtc9n10vO4nYccH7qnsiUunzAh7t2XoQ03vsWyQl9YYJ++3tOJTXNpuNweSgAyBujpUfb4NlVv/DxXvvY7qg1/KxPVIFF9aJ6T2uxAp51yElLMvgK89f1DII63lNBwkQHHpIFwFoSkuFUDWPQXFpe4dar0+ikvZ/lFcyvJUGU2VuNw3eSRqSw+onJqncyV1PwXZv/yz43OkuJRHTHFJcSm/qhixKQGddtpF6gzvu4xEKLb3dZSWoTOxdmG+tO9C5Iy4HjfecFpsE+VTRhAoW7UAJWsXRa7Vl4DuM1YhISMr7Njmx8LGcAzsptmY8OwOlPe/M2SXZuTy7I6guLRLiuNIwBkCNQd24vj2TTi2YxMqP34bdZVlziTSOKr1tXLqOZcg5ZwLkXxqfyAhQeNqWRoJ6EeA4lK/nkRTEcVlNLQ8Opbi0uzGUlzK9o/iUpanymjKxOVDI1FbQnEp1VuKSymS6uNQXFJcql918ZexYuNqHF46zYiJW/Kyyz1PICGrpxH16l6kCdKyKcOe8zbojpT1CRA48sfpKH/r5ZYj+RKQNXY2UvoNaXFMuPssrdcmb7kYUx4eid4264zlGZuh/cMoLqOhxbEk4CyButoaVH/2ASq3b0Tljo04vnMHUFfjbFIXoid26Y32uYOQnDsQKbmDkNC5mwtVMCUJeIcAxaXZvaS4NLt/ItVTXIpgdC0IxaUseopLWZ4qoykTl9aOy7JDKqfm6VxJXfsgewp3XJrYZIpLiksT161pNZu069JiS3kps8LKVi9GyZr5MsEUROFRwQoga5Si7NWlKH11KerKDgdV1b7fxehw9V1I7tO31WrDiUtgPRaOW4L1A+5qsoNyN16Zsgwdp0/ARdiN1U+9hQE/vqZebLZ0L6YcKIpLOZaMRALSBOrKS1H12fs4vqsA1Xs+Q1VhAar3fS6dxtl4yalIzs5Bcs4ZaHfGYKTkDqSodJY4o8chAYpLs5tOcWl2/0Sqp7gUwehaEIpLWfQUl7I8VUZTJS7Pu+DP2HXgmMqpeTrX2adm4N//uMHxOfKoWHnEFJcUl/KrihHDESh5fhbKNqw0Bg7lZdtaZdIu24aZds9fwZ22bWu7kU9XffIeao4chC85BUm9T4W1U8jOR3hxaT0ZkJdbfL7GMCfusQyIylVFJ45JdPKYWKsAiks73eQYEtCLQNVXH6F6z6eo2fslqvZ/gZqDu1F1YBdQVeFKoQkds5GU1R2JWT2QlH0Skrr2QmJ2DhKyc5DYqasrNTEpCcQTAYpLs7tNcWl2/0Sqp7gUwehaEIpLWfQUl7I8VUajuFRJWy4XxaUcS9WRKC4pLlWvuXjNZ9quS6tPlJexrVbTdlpas0wfOgoZt06ObcJ8igQ0JkBxqXFzWFrcE9i1aydycvrY5mD9kEXtgV2osX4V70N1aRHqSotRe/QIakoOoqb0EOoqj0aM52vfEQnpGUhMy4AvrZP/9wlp1muZSOjYGYmdspGY2RW+zK5IzOweMR4HkAAJOEuA4tJZvk5Hp7h0mrAB8SkuDWhSKyVSXMr2j+JSlqfKaBSXKmnL5aK4lGOpOhLFJcWl6jUXz/lM23VJeRn9ajWxx9Ysudsy+l7zCTMIUFya0SdWGX8EiouKsGHDenz7ssuQmpoWfwA4YxIgAdsEKC5to9JyIMWllm1RWxTFpVre0tkoLmWJUlzK8lQZjeJSJW25XBSXcixVR6K4pLhUvebiOZ+Juy4pL+2vWFOlJXdb2u8xR5pHgOLSvJ6x4vggYO22fH/LFgwfcXV8TJizJAESiJkAxWXM6LR4kOJSiza4WwTFpbv825qd4rKtBIOfp7iU5akyGsWlStpyuSgu5ViqjkRxSXGpes3Fe77iuRNQWfCWcRisY2PThoxA+vA7jKvd6YItIX146Swj+2qx4W5Lp1cI47tJgOLSTfrMTQItE3h/y3v+N/sPOI+YSIAESKBVAhSXZi8Qikuz+ydSPcWlCEbXglBcyqKnuJTlqTIaxaVK2nK5KC7lWKqORHFJcal6zcV7PlN3XTb0LWPYXZSXTRax6f3kbst4/xPJ+/OnuPR+jzlDMwm8/s/XcHrfvlHdcWnmTFk1CZBAWwlQXLaVoLvPU1y6y1+L7BSXWrQh5iIoLmNGF/ZBiktZniqjUVyqpC2Xi+JSjqXqSBSXFJeq1xzzAWWrF6NkzXxjUVi7L7vc8wQSsnoaOweJwk3vo8Wg57wNEigYgwS0JUBxqW1rWFicE1j98irebxnna4DTJwG7BCgu7ZLScxzFpZ59UVoVxaVS3OLJKC5lkVJcyvJUGY3iUiVtuVwUl3IsVUeiuKS4VL3mmA+wdukVzRmP6uJCY3HE89Gxph8N27DoMm+bitQhw41dgyycBOwQoLi0Q4ljSEAtAd5vqZY3s5GA6QQoLs3uIMWl2f0TqZ7iUgSja0EoLmXRU1zK8lQZjeJSJW25XBSXcixVR6K4pLhUveaYL0CgYuNqHF46zXgcKbmDkXnb5LjZfemFXZbWorP6ljVxnvHrjxMggUgEKC4jEeL7JKCeQMHHH6O4uAhDhl6gPjkzkgAJGEeA4tK4lgUVTHFpdv9Eqqe4FMHoWhCKS1n0FJeyPFVGo7hUSVsuF8WlHEvVkSguKS5VrznmO0GgeO4EVBa8ZTySeNh96ZVdlg2LrevEp5GcO9D4tccJkEAkAhSXkQjxfSMJbJqNCc/uqC89G5dOmYHRQae378baKXlYVZTgH1Pe/04sGnt+41SLVzyIvHWH/f9f1e1qTHl4JHo3vLtpNsauPj34NWFI7295zx+x/4DzhCMzHAmQgBcJUFya3VWKS7P7J1I9xaUIRteCUFzKoqe4lOWpMhrFpUracrkoLuVYqo5EcUlxqXrNMd8JApYM25d3nWeQeFFgWj06umYJyjas9Eyf0oeOQsatkz0zH06EBFojQHHJ9eE5AoXLMW3GO+g3dWZAVvolZlGQvHz/yTGYkziuXlYGJOarg2fgsVHdgcLlyJ+5G5c/NR4XAbDGPtdnVuA9rMfCcauQ2RDbIXjW/Zb9BwxATk4fhzIwLAmQgJcIUFya3U2KS7P7J1I9xaUIRteCUFzKoqe4lOWpMhrFpUracrkoLuVYqo5EcUlxqXrNMV8wgZLnZ3lKilmzswRmh+FjjL4/0RKWFRvWoGTNfM8t2e75K+LmaF/PNY8TipoAxWXUyPiA5gSCRWOg2KDXQsSkf8Cm2Rj/bDJutmTlptkY8+4ljTswrd2XjyTe5xeXTX/vFIbioiJs2LAe377sMqSmpjmVhnFJgAQ8RIDi0uxmUlya3T+R6ikuRTC6FoTiUhY9xaUsT5XRKC5V0pbLRXEpx1J1JIpLikvVa475gglYgqxoznhUFxd6Do2JOzC9LCytBZZ521SjhbLnPkk4IccJUFw6jpgJlBII7J784NoFmDToRGJLON6/78aAjAx71GuTnZS1yzF1fjLuzg8cD2tJz3VDF2FSj+DXnZrWrl078f6WLRg+4mqnUjAuCZCAxwhQXJrdUIpLs/snUj3FpQhG14JQXMqip7iU5akyGsWlStpyuSgu5ViqjkRxSXGpes0xX4CAteOgqKgIuX37oqpgMw7OHedZNJbATOk7CKnfGKblvYoNsrJ848ueFMgNCysldzCyJs7z7DrjxEggHAGKS64LrxEIt+PSEpeTt1zsv5cytanEbJx88BGwTe+4DNx/2SusEG2JXcHHH6OiojwmtNa/f7K6dOH9ljHR40MkEJ8EKC7N7jvFpdn9E6me4lIEo2tBKC5l0VNcyvJUGY3iUiVtuVwUl3IsVUeiuKS4VL3mos8X2F2wqijB/2hVt6v935izdglYH02/+VaHcwPHoAV9o24Jtvh8/ldOHvNMkx0K4XctRF9fdE9Y3+izdhpY0rLp/U5lqxd78ljSUDoNuzDb5Q50VWI2yMrKTzajsuCt6Jpo6Oie8zYYWjnLJoHYCVBcxs6OT2pKIPROS/+dl69gd/eREcTlEhz50fygnZqNMww5PjbSzNsiLq3Y1t2WlrzkBwmQAAnYIUBxaYeSvmMoLvXtjbLKKC6VoXYkEcWlLFaKS1meKqNRXKqkLZeL4lKOpepIFJcUl6rXXHT5AnLx1cEz/HcvNftoemdTvcScuq5Po7xs7c6noGPVoisq5tENx6Olpab6dxo0/aadJdIOL50VNxLNgtiwEzP59POQlNXTUZFp8a0p2ovjBZsRT7KyYbF2nfi0o3xj/qTggyTgMAGKS4cBM7wrBEJ/aOuHd1Tjqbcv9h8VG/7fN8E7LoOLXo8F495Bv6cD919OeHaH/+3mPwzmylSZlARIgARAcWn2IqC4NLt/ItVTXIpgdC0IxaUseopLWZ4qo1FcqqQtl4viUo6l6kgUlxSXqtdcNPlal4vhdkw2fc36/RMo/fEsjO5pZW3yjbmg30dTUWxjm+6yzM3t6z8eNtyHJdf25V0XWxIPPNUgMq2pNMjMxC49kJDlb6CtD4uh9VFZsBm1RXv9v/f6EbCRwKQPHYWMWydHGsb3ScCTBCguPdlWTiqEgPXvpUcS7wv8kFekOy5D/ko98UNen2HhuFXInDrT/+8mN37Ai40lARIggXAEKC7NXhcUl2b3T6R6iksRjK4FobiURU9xKctTZTSKS5W05XJRXMqxVB2J4pLiUvWas58vVDyGPhl+90DTXZbW79cNXRQ4Fq1wOabOT8bd+SNR1PR1+wXFNLK1XZbhAlZsXI3DS6fFlMvLD1lSs+EjsUuvxt/XFO1u/H11caGXEcQ0N4tbdv6ymJ7lQyTgBQIUl17oIufQOoGQfw8VLkf+zN24vOnR+WFlZvC/jXo3+XeS/2/cwuWY/PeTMGvs+WwACZAACbhKgOLSVfxtTk5x2WaE5geguDS7hxSXsv2juJTlqTIaxaVK2nK5KC7lWKqORHFJcal6zdnPF9ghed6U3lgzfQ0O+O+pzMalU2bU76AMf0elJSvnJI7zH5dm7bJcOK7hjsv6Z3fOxtjVpwfdk9lSTdZOyV07d9kvOWRkcXGR/y7L1nZZhgte8vwslG1YGXNePkgCDQR4RCzXQrwToLiM9xXg9fkH/i30Yu+76//dY8039LWW7vRufjJF6I7Lxl2cXsfI+ZEACWhNgOJS6/ZELI7iMiIi7w+guDS7xxSXsv2juJTlqTIaxaVK2nK5KC7lWKqORHFJcal6zdnOV7gc02a8gt3dR56QjBHutLSOR7PuZirvf2eTb+A1zRhpF2dwdcVFRSgo+Nh2yeEG9h8wAKmpaVHFsI47LZozHtxBGBU2Dg4hQGnJJUECAMUlV4HnCNT/+yjwA11A+6umhbkHPCArVxUltDgm+Ae96ik1ueOyqtvVtn7Iy3N8OSESIAHtCFBcateSqAqiuIwKlzcHU1ya3VeKS9n+UVzK8lQZjeJSJW25XBSXcixVR6K4pLhUveZs5/N/Y+4d9Ku/aynwXOAbca8OntH4TTrrG28LtiX537W+yTb2vP/g+YSfhvkmXuC+psDugZqI39CzXadDAykvHQIbJ2Ezht2F9OF3xMlsOU0SaJkAxSVXBwmQAAmQAAmYTYDi0uz+UVya3T+R6ikuRTC6FoTiUhY9xaUsT5XRKC5V0pbLRXEpx1J1JIpLikvVa852vnB3NAFoeodluFhB91o2HdAk3lkrHsT9+25scpzsKmQGCVLbVTo60JKX+/KuczQHg3uPQEruYGRNnOe9iXFGJBADAYrLGKDxERIgARIgARLQiADFpUbNiKEUissYoHntEYpLsztKcSnbP4pLWZ4qo1FcqqQtl4viUo6l6kgUlxSXqtec/Xzh7mRq6Z6m+qgtyE7r3aZCM1Rubnny5yi4/lf1d2far1DFyIqNq3F46TQVqZjDAwQoLT3QRE5BlADFpShOBiMBEiABEiAB5QQoLpUjF01IcSmK08xgFJdm9q2haopL2f5RXMryVBmN4lIlbblcqsTl+kf+gt0f7JErnJHQ9bQsXDrtdk+TsP6NtH37hygsLPTP0+fzweezhKUPCQkUlzo33zradeq6Prj5qfG4CIGjXidvubiFO5fWY+G4Jfho2PTmx8Rumo0x717SeO+lFafpjssF495Bv6cDOXT8oLzUsSv61ZSU1RvZ+cv0K4wVkYCLBCguXYTP1CRAAiRAAiQgQIDiUgCiiyEoLl2Er0tqiktdOhFbHRSXsXFr6SmKS1meKqNRXKqkLZdLlbj8vwUvoPiLnXKFMxIyenbDt8f/P0+ToLg0u72WZMxbd9g/iTqc2ygx/S9smo0Jz+5onODJY57BpEEh823lrsxVRQn+wWGf0wxb2erFKFkzX7OqWI4uBCxpmXnbL5GcO1CXklgHCWhBgOJSizawCBIgARIgARKImQDFZczotHiQ4lKLNrhbBMWlu/zbmp3isq0Eg5+nuJTlqTIaxaVK2nK5VInLFX/7FHdOekOucEbCvJkX4+bv5nqaBMWlp9sbV5OjvIyrdtueLKWlbVQcGIcEKC7jsOmcMgmQAAmQgKcIUFya3U6KS7P7J1I9xaUIRteCUFzKoqe4lOWpMhrFpUracrkoLuVYqo5EccmjYlWvOeaLnUBt8R5UbFjDnZexI/Tck5SWnmspJyRMgOJSGCjDkQAJkAAJkIBiAhSXioELp6O4FAZqYjiKSxO7dqJmikvZ/lFcyvJUGY3iUiVtuVwUl3IsVUeiuKS4VL3mmK9tBCgv28bPS09TWnqpm5yLUwQoLp0iy7gkQAIkQAIkoIYAxaUazk5lobh0iqxBcSkuDWpWmFIpLmX7R3Epy1NlNIpLlbTlclFcyrFUHYnikuJS9ZpjPhkCPDZWhqOpUSgtTe0c61ZNgOJSNXHmIwESIAESIAFZAhSXsjxVR6O4VE1cw3wUlxo2JYqSKC6jgGVjKMWlDUiaDqG41LQxEcqiuDSzb1bVFJcUl+auXlZOeRmfa4DSMj77zlnHRoDiMjZufIoESIAESIAEdCFAcalLJ2Krg+IyNm6eeori0ux2UlzK9o/iUpanymgUlyppy+WiuJRjqToSxSXFpeo1x3yyBCgvZXnqHs2Sltn5y3Qvk/WRgDYEKC61aQULIQESIAESIIGYCFBcxoRNm4coLrVphXuFUFy6x14iM8WlBMUTMSguZXmqjEZxqZK2XC6KSzmWqiNRXFJcql5zzCdPgPJSnqmOEVNyByNr4jwdS2NNJKAtAYpLbVvDwkiABEiABEjAFgGKS1uYtB1Ecalta9QVRnGpjrUTmSguZalSXMryVBmN4lIlbblcFJdyLFVHorikuFS95pjPGQJVBZtxcO44Z4IzqusE0oeOQsatk12vgwWQgGkEKC5N6xjrJQESIAESIIFgAhSXZq8Iikuz+ydSPcWlCEbXglBcyqKnuJTlqTIaxaVK2nK5KC7lWKqORHFJcal6zTGfcwRqi/egaM54VBcXOpeEkZUTyLxtKlKHDFeelwlJwAsEKC690EXOgQRIgARIIJ4JUFya3X2KS7P7J1I9xaUIRteCUFzKoqe4lOWpMhrFpUracrkoLuVYqo5EcUlxqXrNMZ+zBCx5WbFhDUrWzHc2EaM7TsC6zzLztl8iOXeg47mYgAS8SoDi0qud5bxIgARIgATihQDFpdmdprg0u38i1VNcimB0LQjFpSx6iktZniqjUVyqpC2Xi+JSjqXqSBSXFJeq1xzzqSHAey/VcHYqiyUts/OXORWecUkgbghQXMZNqzlREiABEiABjxKguDS7sRSXZvdPpHqKSxGMrgWhuJRFT3Epy1NlNIpLlbTlclFcyrFUHYnikuJS9ZpjPnUEeHSsOtaSmTKG3YX04XdIhmQsEohbAhSXcdt6TpwESIAESMAjBCguzW4kxaXZ/ROpnuJSBKNrQSguZdFTXMryVBmN4lIlbblcFJdyLFVHorikuFS95phPLQEeHauWd1uy8WjYttDjsyQQngDFJVcGCZAACZAACZhNgOLS7P5RXJrdP5HqKS5FMLoWhOJSFj3FpSxPldEoLlXSlstFcSnHUnUkikuKS9VrjvncIVCxcTWOrl6E6uJCdwpg1lYJcJclFwgJOEOA4tIZroxKAiRAAiRAAqoIUFyqIu1MHopLZ7gaFZXi0qh2NSuW4lK2fxSXsjxVRqO4VElbLhfFpRxL1ZEoLikuVa855nOPAHdfuse+pczcZalfT1iRtwhQXHqrn5wNCZAACZBA/BGguDS75xSXZvdPpHqKSxGMrgWhuJRFT3Epy1NlNIpLlbTlclFcyrFUHYnikuJS9ZpjPvcJ8O5L93tgVcBdlnr0gVV4mwDFpbf7y9mRAAmQAAl4nwDFpdk9prg0u38i1VNcimB0LQjFpSx6iktZniqjUVyqpC2Xi+JSjqXqSBSXFJeq1xzz6UGAuy/d6wN3WbrHnpnjjwDFZfz1nDMmARIgARLwFgGKS7P7SXFpdv9Eqqe4FMHoWhCKS1n0FJeyPFVGo7hUSVsuF8WlHEvVkSguKS5Vrznm04sABaa6fljCssPwMUgdMlxdUmYigTgnQHEZ5wuA0ycBEiABEjCeAMWl2S2kuDS7fyLVU1yKYHQtCMWlLHqKS1meKqNRXKqkLZeL4lKOpepIFJcUl6rXHPPpScASmEfXLEHZhpV6FmhwVZawTBsyAunD7zB4FiydBMwkQHFpZt9YNQmQAAmQAAk0EKC4NHstUFya3T+R6ikuRTC6FoTiUhY9xaUsT5XRKC5V0pbLRXEpx1J1JIpLikvVa4759CZgCczDS2ehsuAtvQs1oDoKSwOaxBI9T4Di0vMt5gRJgARIgAQ8ToDi0uwGU1ya3T+R6ikuRTC6FoTiUhY9xaUsT5XRKC5V0pbLRXEpx1J1JIpLikvVa475zCBAgRl7nygsY2fHJ0lAmgDFpTRRxiMBEiABEiABtQQoLtXyls5GcSlN1MB4FJcGNq1JyRSXsv2juJTlqTIaxaVK2nK5KC7lWKqORHFJcal6zTGfWQR4B6b9fvEOS/usOJIEVBGguFRFmnlIgARIgARIwBkCFJfOcFUVleJSFWmN81BcatwcG6VRXNqAFMUQissoYGk2lOJSs4bYLIfi0iYoDYdRXFJcargsWZKGBCyBWVmwGRUb1/AY2ZD+ZAy7C6lDhyEhq6eGnWNJJBDfBCgu47v/nD0JkAAJkID5BCguze4hxaXZ/ROpXgdxWbziQeStO+yfT3n/O7Fo7PmNc3v/yTFYsC3J//9V3a7GlIdHonfDu5tmY+zq04NfK1yOaTNeQemw6XhsVHcRRjoHobiU7Q7FpSxPldEoLlXSlstFcSnHUnUkikuKS9VrjvnMJ1BlCcxNa1C2YaX5k4lxBjwONkZwfIwEFBOguFQMnOlIgARIgARIQJgAxaUwUMXhKC4VA9cxndvi0pKWk7dcHCwf60GFvmdJzDmJ406IzWbicj0WjluCj+JEWlqYbvnlhzouK6Nr+tOMfo7X/9zbwL1vOJ4mrhJQXJrZbopLM/tmVU1xSXFp7upl5W4TaNiFWfXJe3EhMRtkJXdXur3ymJ8E7BOguLTPiiNJgARIgARIQEcCFJc6dsV+TRSX9ll5dqTb4tKSkc/1mRVmd6QlIVchc+pMjG44Pcm/m/Id9Gt4LUhc7sbaKXl4dfCMuNhp2bAguzzu2aXpysRG5QBLbnI+NcWlPGOKS3mmKiJSXKqg7EwOikuKS2dWFqPGGwGvSkzurIy3lcz5eo0AxaXXOsr5kAAJkAAJxBsBikuzO05xaXb/RKp3V1wGZOMH1y7ApEEh0ylcjvyZu3H5U+NxUeNbIeObiMui0N2YInT0D0JxKdsjiktZniqjUVyqpC2Xi+JSjqXqSBSXFJeq1xzzeZ+AJTGtD+tOTNN2YzaISqv+9OF3eL9ZnCEJeJwAxaXHG8zpkQAg2qNzAAAgAElEQVQJkAAJeJ4AxaXZLaa4NLt/ItVrKy7D3V+J8OJy7Hn/we/fuyjscbMikDQOQnEp2xyKS1meKqNRXKqkLZeL4lKOpepIFJcUl6rXHPPFJ4GmOzKri/agsuAt10FYkjKl7yAkdu6BdrkDkZw70PWaWAAJkIAsAYpLWZ6MRgIkQAIkQAKqCVBcqiYum4/iUpankdFcE5f+Y19fwQGfr5Fbef87W7m/0hoWchzsptmY8OwO//Mnj3mm+a7NKDtSUV6O1LS0sE8dO1aB9u1Tm71XdrQU6R06Nnu98tgxtEtJga/J/BoGlZeXIS0tPUyso0jv0KHZ61VVVf44SUlJzd674Y+1SEhIaPZ6bW341+sAWD1PCFNXS8/U1tYhIeFEn5oma+m9FvPX1QE+H8JFazl/C3OxJoO6sIxjnUtGe1+zo2Jj6XFFeRlSw/Y4sF6so2JXBpau/yPweeiz0NjuZWs9Rp0sl3D9163HEy8ELjkVaIm9tVYqj1UipX1725/Hx44dQ/uQ8cOvWel/vuU1VoOEhMRmORr+rA33Z0JtbfhnWu5xnbVo4POF+9yPLlZsc6mt/zxuvmBj4bJy2XAkJyfb/jOxpT9DLcbHK8P3+C8vbMMf//Sp7c+v2Lj4/1Bq4c+klvrS2npxr8e1dbX1f0+03OPv33IWbv5ubiPTsqPh/w6rrq6yPv2QJNXj45VISYnm8zj83992/olgrant2z9EYWFhY2+tzzvrz0Tr717rV2Jiov+X9Xf0iV/JSE62/j/Z/2dI4PVE/58N1ljrzwHr2dA/D6x81ueQ9d+amhr/33Hp6R3Crik79XMMCXiVgCUza4r2orp4j39npiU0rQ9JqWnJycQuvZDUpadfUCZ06YGkrJ6UlF5dVJwXCYQQoLjkkiABEiABEiABswlQXJrdP4pLs/snUr1r4tJffStHxUax43LGiE+Qv6QIl06ZceI+zBjobH57I3r2zkGPnr2Dnt711Rc4dKgY5w74etDrlZXH8M6m9Rh4/hCkpgYLz23vb0bHTpk46WunBD2zf98e7PzyCwz6xgVBr1t9WP/m6zin/0BkdMoMeq/gow/9guL0vmcGvX74UDF2bNuKoRdf2my2b2/8/+2dCZQcxZnnv66ubql1YCHRap2AAXFIIIQOkBGznmW8jOeNJUtesTvgtWdsMIe5ZvFjPeZZwgjBeoYdNLaHwyAMHmaW8XiMwMgGG5bDAwhaZ+sAIRCXaCEktQ5aF+prX2RUVBwZWRlVnVmVWfWv91qtroqMjPh9URnHP74vXqYTP3sKHTeyRfvs/Xe30qGDB+iMM8/W3j908CCtW9NKM86bRQ2Njdpn69euouOaR9KYccdr73/Uvo12fryDzp46Q3ufLVK3rniJzj5nuk/U3bxpPQ1sGkQnnnSKdk3Hrp30ztYtNGPmBb66vPbyH+jUMybRscNHaJ+989ab1N3d7X2mvjo/2U8b2tbQzFmf94m6a1e9SmPGHk8to8do12z74D3av3cPnWna+MgRWr1yBU2dPpMGNunC9cb1a+kznxlG4w0bf7zjI2rf9j5NnTFTuwdbjH715RetNt6yeZO3mH3yBN3Ge/d00JtvbPTqYr5WvvoyffbkCZ5t1Nd777xNhw8fojMmTdbeP3jwALWtWekxNkUi9n5zyygaM3a8ds329m20y2JjJqavfPUlz/ZsUV19vbFpvfd9MG28e9dOenfrWzRjpgz+LK5jXE4740yfjbe+9Sb19HTTqafrNv5k/z5i/G02XrPyVRo7/nhqGWXY+P13af/+fR5/9cU2JbBrps74nE+k3Ni2hj5z7HAaf/yJ2jUf79hO7ds+CLbx2VPpmGM+o13DbJytz9JJE07T3mc23vLGJjpv1n+y2PglOunkU2mExcZHDh+i000bH+iktrWr6NyZF/hEImbjkS2jaLRp4w8/IGabyedM1+7fdfQorXztZZoydQYNMm28sc1774TPnqxds3vnx/Teu2/T9PPsNj594lk07Njh2jVbt2wmJpJNOG2i9r6w8ecu+GOfaLNm5QoaN/5EGjlKHIDML932/rvErptk2vjwYVqz6lXvuWsKXszGrEzjDBvv+KidPmr/0Hu+q6/enh569ZU/eP3BUMPG7Lva0NBIJ51yqnbNno7dxJ7j551vsfGKl7w2MeK4Zu0a9l1hfQxjpr4OHOgk9kw+93N/5NvMsm51q/dsGz1mnHZN+4cfEHvGmjY+evQosb5iyrRzfZtpXt/Y5n23TRvv2vkxsX5k+nnn+9or68PYc8e08dtbNntC3ITTztCu2b9vL72+YR3NtNiY9a3s2crarPr64L13qLPzE5p01hTtffbMY334tHPPpwEDBmifbVi3mo4dcRyNG3+Cr8xhb0C4DCOEz0EgeQREuFlWMiZushcTOINeTIxUX/CeTJ5NUSIQqAQBCJeVoI57ggAIgAAIgEB0BCBcRseyEjlBuKwE9YTdM7HCZZFnXDYt+y4tfGY8XaKdiVkc7CCvJ5YL42TzlOru6rJ6kXjuJVa/QvK8KJhIZb6YCGfzqixUi6Brgu5ROK8uzzvEfPX19lKdxauTpQvyrmLipS2vQvdnAlV9vd+rtDQu9vtHaeOgNuFx6emhTIpsHGTH6G0cf9sPYl/K97jyNrZ/J0r5HheycdB3vLTvcfw2Lvh8y3l1+56vAc/qgjYO8IQtiUt3N9VbvOaDnnuR27iv1+qhW1Jd0taHBfTfLiMECJculJAGBEAABEAABKqPAITL6rMpagQCIAACIFBbBCBcptveEC7Tbb9ISl9Z4XIFLb16OQ1beLvFU9LymSlmGl6Z6+++jO7ZNbcmz7qMpDEgExAAARAAARAAgTwBCJdoDCAAAiAAAiBQmwQgXNam3VFrEAABEACB6iEA4TLdtoRwmW77RVL6SgqXe5Z9l276+GJ5rqVRI1OIZH8/Mv4OunNOLvypL5wsDz27rH4OxMtIWgcyAQEQAAEQAIHaJQDhsnZtj5qDAAiAAAjUNgEIl7Vtf9QeBEAABEAg/QQgXKbbhhAu022/SEpfKeGSiZa3PLPPUodm7axKJlY+sImHDz00+Vu6yGk7B7P9MVq0+Gna3jIb4mUkLQSZgAAIgAAIgEBtEoBwWZt2R61BAARAAARAAMIl2gAIgAAIgAAIpJsAhMt02w/CZbrtF0npKyVcRlJ4ZAICIAACIAACIAACMRGAcBkTWGQLAiAAAiAAAgknAOEy4QZC8UAABEAABEAghACEy3Q3EQiX6bZfJKWHcBkJRmQCAiAAAiAAAiBQZQQgXFaZQVEdEAABEAABEHAkkEThsquHaPU2oo8PEg3MEp0ygujk4xwrhGQ5Avx4oX8be2XgkUVxo2JRxX5Uf3XF7t+f+n3yyVFatepj2tVxhAYPbqAzJ42gE08Y2p8sU3tt35FD1LW1jXo691DdgCZqGDeB6pvHp7Y+sRc8Fx1v8OX303emxX433w22vvQ+vfXiO7R/+yc0YGgjjZ8ylqb998lEdfGXJc3f+fjpxHsHCJfx8o07dwiXcRNOQf4QLlNgJBQRBEAABEAABECg7AQgXJYdOW4IAiAAAiAAAokgkDTh8r5XiJasJtrdpeOZPZbohllE54wLx6YewyNS+47jCc8m5SkswqUnqKymiQtvp/mj+1O9FbT06oeorU5XQkzGaRQxenv7aNHiVvrHf3rdB2j2hePpezdNp1MnDAuBx9kv78ho6QZ+cRHdOacl956fYR+dRZfccy3NMnPPCWHvn32FXQQOEMpsx1bpZQhvA53LfkIHnn+UqK9Xr8vEC2jo7CspO25CaCa276NZV5c0thuVel1ooV0TtC6hax9u0O1WIeFy7wf76BfX/5o2PrHFV/phJwylr/zdn9HU/za5YM3c2wxv48/OWKy0aaJKf+dr+dkP4dL1S5vMdBAuk2mXspYKwmVZceNmIAACIAACIAACKSEA4TIlhkIxQQAEQAAEQCBiAkkSLv/6CaJHthau4KN/TnTRaQFpggSe9sfo5iePpzuumh4xvZRlF7Fw+eaf3eYT4lYo4lqlRYxirdPZeZT+xzd/Ty+v3RV46ZCB9fTo0ovoczNH2dO0LqHrHt5MPoGwdQndtONSzivXTjs1fkRtd/+YDlxzvU+4ZGLSgnVZatlJdtHZIpQx9vdvOscnqP149Sy6Pi+eBhPq6zpKe+65kY6+vSowUV0mS8OvvosaTz/XnqaA4MrK98zMB/Meiezve3bNpQU/mE1jc7lZ62DcqdTrim0bgeltwmVkmbtntHfbPvrxRQ/Rrs0dBS+6dOlcOv8y23OQC+mrWmZrNiAKej9hwiWe/QTh0v37ksSUEC6TaJUylwnCZZmBp+F2rUvoqt+eYnTMaSh4DZUxN/BXaxy4E9GHhQ+y9lcoREcNWamkqvLdcKPp8wsWB+74dZmslHTz/EX2AXf/8qz1q/n3Tl20iIKI3hZgtyiYas/Vvj56443Xqb293Xu7rq6O6uoylMnUUSbDfmeovr7e+8lms8pPAzU0sL8baODAgbn36ymT4WlZPuxa9tu8X29vL7GxWU9PDxH10eDBQ3zpoq4n8gMBEAABEAABENAJJEW4/Nvnif5urZt1Vv4l0UkjjLQV8nJyK3FCUsUqXBKRN3fvyM/v0iZcXnnN8/Sr370XaiwmXm5Y8Rc0dGijntaof1BGxXHh857X595GEx9f4PNw8+5htv0I7Lz/57fSoVVPhbJg4uXI25+kzJBj9bRFfh9tAqQQzXSBXL9NqdeFVsw1QUKEy5/Oe4Q2PP6mU6kXbL6BWk5rVtKGhZW2fZ4g4bLItuYEKYWJIFym0GhKkSFcptt+kZQewmUkGKsrEwiXybdnv2wE4TLJBhZhPALDNuUGoDvrJttD5kRSOQhgkWBUM2ldQtf8ZjeN3DWavmALdRTJDWG3SDAqmcDjMmqiyA8EQAAEQAAE0kEgCcLl+3uIpj7szuvqiUSLv+gXMIo5T9EMidg18kv6huac+DNp4XU05J4F+bCf3JOuRwsFGhgidep/eN537JXffKttzG02NnEGzF9NcST391fvmU6brv5ZPmSrXg59vGwLoXjSZbd6YpjtHEzG5+a2CwI2efNy+gQlQzDLC3QKB8bixMt+qp/9l5v37cpvdDO45Or7l98fS0/d9hTtqhtZcPOre0uSKf/jpe00769+53zpd799Nt1041Qlvfv8xC62Bdy6/TG69fbtfF4VtDZiFS6fplLPWOx6u412/+hKZxZD/uTrNHTut7X0xYmzPMSo6XFJFM7U6boC7cf8XljXJoz2yb7Ll97zX6lzwUIjHHCu3fbaQzKbzxzbc+OBTVn9eeFghXde+YDumnW/Q0qe5I//50yaf9eXZHoXwV19BlmcC0RdnL/zxG0eWN/cs+TMhXNoz6IHvWec77mRq0GxbS3OZ7+zEWJICOEyBqhlzBLCZRlhJ/VWEC6TapkKlqtfolgFy11Lt+6XjSBcJrmpsAHmLzNTKLuhzipwiZA4EMCSbEV/2Zhd/9/M271FkI1zH9AXJSKrSvgkNrJb1UhGEC5rxNCoJgiAAAiAAAgYBJIgXP7zaqIbXizONB03qumLmffxceSy+jmKKGd5Ly9WSJGML3g30HHNO2nInPv5ODcgTCdbkJfCBC/f2pHNNIJm0pW38nCYftHFXbhkgqgWiSgnJsjFfct42eKJx+q08JnxxkbRsLF2gHBpCKy2jaq2iDptd/8NvfWVH+aj8PjKlBNWhjePootutZwBWVzTsaa+ZdFrdLflXMugrCdPGEbPPTVPflyMl2POVi7nruqiTED78LVBccZmS0kC74En7qXOZ3/uTDV73AnUfMsvlPTFfB/5ZYU8JwtF0HK6Lqj9+EJIW9q173tF1LHscdo8by4P6Rt4xqV+lqy/3W+nJ59op9lfnkFCoFWfSfbvpd0kv//hC/Tr7z3rbK9RZzXT99ffkE9feJOCSGbaNNjjUn/2cdvqYYv9z1tffXPfp96RRGdeVehM3mLaWvzPfmcjxJAQwmUMUMuYJYTLMsJO6q0gXCbVMhUsl08U0w9R10OSyo75a9tuzu8MUs8usHb4JdzjuRlX0IUr76flHS30p/Oa6ell9daJRHyiQAVtYt46VLjUbabvlOWDmM7LF3kiyvKOjJe7ft4ET3Pw8stp8NKltK5uMomdq/oAmd9HY27sNNPyzQ1gv/HNbnr4Z2/QkckX0/z2X/hDu4TWL0G2iLgobAD7L+Ov8tq6eag7DwuznEZeNoPW/uxDXdgsgrs6GdR3U4pdvOHf64irXeXZraAHrl5NE++9ls6w7tK287btDlefgyyc8IWvqru+wxZTqhxzDNWDcBkDVGQJAiAAAiAAAikgkATh8vZnie5aXxys179F1DI0d03RopEMZyrvaiyAW88htB+JYHr82MQ5IXpqx2T4yl2ccKl7IJnhHN2ES5vwahVjNPNYBB4LL/uxHy5Cg5HGIh4V11rCU1/y9d/RM69sD0+opNj99jfkX8WGDFXmtL7zMPO5+llZvcusoTLlOon7UTv8xnvv+190ZNMfimIx6h9eorp67i3I25Qu3IVl5hcgbSKTPxen64poP/qaXoBArxbDRbgM82i0fu4+3/3lXz9JL/7otTDE+c8HDmuk/7N3Yf5vN49Fd+HSd7Zq7pzM/PqaS30DzoH1VbKYthZoh+ie/c5GiCEhhMsYoJYxSwiXZYSd1FtBuEyqZSpYLlM0an+M1MPK9Q5cDvzyEwSj43MSLp3uoe6Mswzs1XAhFcRXllsXFPb8gznbjsQ2LZSMOfjkfzPB8pJ8WEvbZMovXLbd/WM6cM31fKedOWCy7KK0tQ9W3kfG30F3zmkpC84k3SRf91H/13/WbM7ui67oonsX50Lj5ApfLHd2mW9C07qM/n38PJo/Ovx7nSRmSS8La+M3fXwxPXjV9IAJq4V3LgSQDFFl3yGsf3/cJ3JJZ5aU8kG4TIolUA4QAAEQAAEQKC+BJAiXdzxL9PdlEi6Dw3Qawp91QTzYy0gNU2sVAlwEDnOBXzSFgFCxcv7KE+p1cxQuc9eFll9rlny+zMI3qi8zlGMhbzh7mNmnSYaLVULKhgk/EXxlyi5c5sosw1aaYYMDvPkC21FQaFhpKxcPT1asfUu/R4fbni+K6qgfvUx1mXp+TYCYZIboVAVbM2Qry8alvE7XhbQfM4/8ZngXUczhex3m0Rj0THITFIme/P7v6Xe3uwvNcQuX/pC/+hqcU31dz610sVGuJZfj2V/UlybixBAuIwZa5uwgXJYZeBJvB+EyiVapcJnCvN20z80djKzsupjlJFyaVQ69B5+AqBMJTRyoMMLYb18gfj7bCXrVb0/xnUWSPwMiN/EzJ0Xhu+jchEu97oawaRscW3fULqdhCwuFvoidcMVuIEVbfkaM9GZVWI5SzvSwltSNu2wTZibB32u/F2jFUKXkxqa4b1vYsfE2J+X2NBAu420GEC7j5YvcQQAEQAAEQCCpBJIgXP7LGqLrX3AnNGYA0YZrlPSui9wWkU69qzbvriHhUvewdPeI9ImPhgntwou5kdi2adHvcXntww1GFCr39uKS8tbbWuknP9/kktRLM+XUY+nZ386V6fsprnLxbLQS2lWPLGUWTPPSdGn/uTTvn30F32Ra4HXg1/dR5zPuh85mR55IzQv+VckxrA3ZN6D7Ba9wcwSLUcq1Qd6wYZvNXbxoHYTLMAHSJr6K0ruIt+t+tZGWzlf5F+Y25eKJdPm/XZpPFCas8oTuHpf+s4b9wqU429Isab6+roKkS9vP3aSQHaJ69oe32PhSQLiMj205coZwWQ7KCb8HhMuEG6gSxbMJX4ZQJkOPBi/CC4HDWbgs6h7moj4PoVkzYlcBcdncsSebkNitGBxqRwqetjSuwqV/MqF64/onV3obqikB2vL9Vr1NTU+9vNBo9S4ujnvhgXj497oSj6ZU3tNiKz/7AE9J7Vp7GgiX8bYKCJfx8kXuIAACIAACIJBUAkkQLrftJZrykDuh6yYR/eBP1fQBm+MC5iB2gaR2PS41UaJnCYWLhA4hNANFYuNaqzhUfuHylRUf0ZyvPe3cCG++7hy68YYpSno3JsE3MOZABQQZn1jnKt64CHFE1PXOBtq95FvOLIb+l7+iIXOuUtKHfR+TIFw6zDldeEUkXPrFPmf8XsJbJvw9dby91+miK5/4Kp015wyZ1kV099XTzfuc38QvXIbW11W49EVvCkYAj8sM1dfXez/ZbDb/09TURNlsg/ZeNltPmQxPm8lkvJ+6ujrtR5Bm7+PVfwIQLvvPMPU5QLhMvQmjr4AhirGOTIvHbvGG1L2w/ELUzW0X6B6A/b4Hqza7zz9S57fvoPnbLF6G0ZNJTo4hwqWPt1byGIVLX8x9v+efdcLXuoQuW/NH9OBVY/xnZiaHellKoofJlYL8qY8p4XNNMawE7oUFYgiXURk7fCOBeJbd4j/TFMJlVGYoOR8IlyWjw4UgAAIgAAIgkGoCSRAuGcC7XiS6fbUbyrXfIDr+WCOty+I7uyRQjLCdc2ae0+e2WF96qNhgMWXhM+Olx2FAHUoNFcuwiDLf0HOvw1EmbiKdk8elrS7mmYQuApJb0ymY6tobXqB//c27oTkNH9pAba/8BTU15c50zF3B5kOanUJzUhP415YC8zLbesTCJSvVJ/98Ox187cnwGjQ20ajbfk11g8SBs7lLCn4fkypc8nItq5+TW9ML8xwNeJ5YjhEquBkggvbdtmwTPfCVR0Ptdf4V0+jSn84z0oUJzbbvu9uzkN/IZbOCUSRn4ZLb4LqHbecW+/sIux2ie/aHGiDGBPC4jBFuGbKGcFkGyEm/BYTLpFuo/OXzhww1PBmLFC5toUv7fw/OheXzv+tvpK9tu9lhIlF+lrHdsVA439ABnn2gqQtZrt6Vejq/GOYoXNIKeuDq1TRlwVj67eJ2+kL+XM3YCCY2Y1245JPlR8d/mU5+6jXpUWwIlyVxL9hOIFxG00CM9q9kqi9YBHhchj5r+TNQblQIyCeaytRkLhAua9LsqDQIgAAIgAAIUFKES2aKm5YT/WxLYaP8cg7RhafY04iNdFoYTZa0/TG6+cnj6Q4vRKYpTrAEloX7ioSK5WNeTbDKiVI76yb3X7gMOkOTIWhdQtf8Zje17CSaGHqUSYTCpU90k2cyFo5mZBEszLx8m14Lt60jR3ro69/8PT3XuiMwIRMtH116EU2bNtKaRoT9NM/7ZHxv2nEp3Tmnhdru/ht66ys/pPmjZRa63YsUkiz1lu1d3MPNZvkS9fbSnnu/Q59uXhEMrbGJRlx1FzVOOMeaJvD7aDnSxynkq+UuTtc5Cf38u3fLM/tIRl0T7zUoIXyJOpY9TpvnzaVZuWfLosXGBgffs8P+zHnyiXaa/eUZAc8ksraTQi34tUfW0iNf/1VgkllXTqNL7jNFS719rGqZrTti5Gy1whJi2LYxwWmzgvUZbNS3GOEyt17KbJeEZ7/q0W8+z3kb09tTVMMQCJdRkaxMPhAuK8M9UXeFcJkocySgMOZCu7kQzgd2suN2EDgCBsrb851/KffIoWp/jH5w/2rKOE0kEoA3qiIUPIfUNqBfQffc20DfvppNSrkN16mTPOs5kw/R/svvp+9Mk4U2B8C+CYgx+BWD3NDJVW4362M7R9G20fNCz5eICmMS8zGFS7agsGjx06Sdu2F6XJbE3dJOWpfRv4+fR/NHO3yvkwgvaWUqJA5rn3HeyztalMmf23kZEC7jNTqEy3j5IncQAAEQAAEQSCqBJAmXjNFDrUQ/WU30/mGd2PwTiK4/n2iSIvZYmebmFLuM8HWmkGSeK2db8PYJErkFdz0Kk/RWFGcHlu5xyWokxssZr3pMRFn852/TDx5Sznh0EmKCvTfZAj976Uxs4kpQq3UTwdxEDCkY8bs1039eMJv2LHpQztELnlGoeFr1U7gUtb3jb1fRvT/fRIeP9moALv7iifTdm6bTiScY3oUmJuNoIFGvzy9Y7ImVtjMNVbGMe5BtNuyj30QTRALqHfYdcHkmHXjyfup8/lGiLv0L2XT2n9DQL11B9aNOCMlGCtFqQq2+uTWSsp9xmVsvass9K9j5ine2/FLZLJsrceBRT/xzac/ckUW9bF3D9Nb2211/5ujfe5avy/mWJvyOd/fQH+57jTY/u5X2fbCP+ojo9C+cTOd+9Rw680unh5rc1jZ9IrzIRXnWirK6fufN55yvvkUKl16REvLsh3AZ2syQwEIAwiWaBUG4RCPgBOTAyT45eZrYAK+PzqJvfLObHlh+cm7HkZvAoYZLFJOM7//mFLlrSelM3e4h7Ba2665K7VtQuNTtaU4IhK0PXn45DV66lMSAVB94BYX/0AfYJ112K018fAFtnPtAXuBUB3WDvng5Xbjyfvl5iJDjFMqiSk0qquUTLtWQyGJBwnJuYmnc9YkA++5d4nm7un2vq9wU/a5eoYPutTNzpnHez824wvu+LO/gCzK2SZu5IAThst9mKpgBhMt4+SJ3EAABEAABEEgqgaQJl4LT2g+Jdh4kaswSTRhBNG5YUglWS7kQ0US15Kef9tCq1Ttpd8dhGjK4gSZNGk6jWgZXi7GLqkdfTzd1bV1PvZ17KDOgierHnUL1w1qKygOJQQAE4iUAj8t4+cadO4TLuAmnIH8IlykwEopYgEBwKEZgSxmBUDE2ZfVBcUHAmQAWRJxRlTkhhMsyA8ftQAAEQAAEQCAhBJIqXCYET+0UI/QYltpBgZqCAAiAQNoIQLhMm8X08kK4TLf9Iik9hMtIMCKTChHo30HvFSo0bmsh4BZWB+hAoDoJQLhMql0hXCbVMigXCIAACIAACMRLAMJlvHzTkTvG6OmwE0oJAiAAAnYCEC7T3TIgXKbbfpGUHsJlJBiRSbkJ5OLpy9CW5S4A7hcNARmq1BeiOJobIJ7Qcc8AABanSURBVBcQSAEBLIok1UgQLpNqGZQLBEAABEAABOIlAOEyXr5Jz10cw1HKeXpJrxvKBwIgAAK1QgDCZbotDeEy3faLpPQQLiPBiExAAARAAARAAASqjACEyyozKKoDAiAAAiAAAo4EIFw6gkIyEAABEAABEEgoAQiXCTWMY7EgXDqCquZkEC6r2bqoGwiAAAiAAAiAQKkEIFyWSg7XgQAIgAAIgEC6CUC4TLf9UHoQAAEQAAEQgHCZ7jYA4TLd9ouk9BAuI8GITEAABEAABEAABKqMAITLKjMoqgMCIAACIAACjgQgXDqCQjIQAAEQAAEQSCgBCJcJNYxjsSBcOoKq5mQQLqvZuqgbCIAACIAACIBAqQQgXJZKDteBAAiAAAiAQLoJQLhMt/1QehAAARAAARCAcJnuNgDhMt32i6T0EC4jwYhMQAAEQAAEQAAEqowAhMsqMyiqAwIgAAIgAAKOBCBcOoJCMhAAARAAARBIKAEIlwk1jGOxIFw6gqrmZBAuq9m6qBsIgAAIgAAIgECpBCBclkoO14EACIAACIBAuglAuEy3/VB6EAABEAABEIBwme42AOEy3faLpPQQLiPBiExAAARAAARAAASqjACEyyozKKoDAiAAAiAAAo4EIFw6gkIyEAABEAABEEgoAQiXCTWMY7EgXDqCquZkEC6r2bqoGwiAAAiAAAiAQKkEIFyWSg7XgQAIgAAIgEC6CUC4TLf9UHoQAAEQAAEQgHCZ7jYA4TLd9ouk9BAuI8GITEAABEAABEAABKqMAITLKjMoqgMCIAACIAACjgQgXDqCQjIQAAEQAAEQSCgBCJcJNYxjsSBcOoKq5mQQLqvZuqgbCIAACIAACIBAqQQgXJZKDteBAAiAAAiAQLoJFC9cZqm+vp7q6zNUX5+lTCZDmUwdDR06lIYPH0F1dXXpBoLSgwAIgAAIgEDKCJQmXDZQU9NAymYbKJvNUkMD69+zlM3WUybD+nn2m/XxGa9vV38EHvT50TQUCJfRcEx1LhAuU20+FB4EQAAEQAAEQCAmAqUJl3KCwyY7bNJjTnTYREZMdNSis/v19vYS+93T00NEfTR48BAsdsZkX2QLAiAAAiAAAkEE3ITLem8hky1smn09EzBZfw/hEm0MBEAABEAABCpDwF245MIk68/5HL4pL1ra+ngIl+WxJ4TL8nBO9F0gXCbaPCgcCIAACIAACIBAhQi4C5f6RIftyhQ7NEsVLnt7e6ivj2jw4MEQLitkf9wWBEAABECgdgkUEi65twX3uCgkXLLPhwxhHpfD0ZfXblNCzUEABEAABCpEIEy4FP05+x0uXLJNSszTEh6X5TInhMtykU7wfVyESyyeJdiAKBoIgAAIgAAIgEAsBMKEy6CJjl24lBMdF49LjL1iMSkyBQEQAAEQAAEnAvv376PW1lYvrdpvMzGykHApwsTyxU0Il06wkQgEQAAEQAAEYiDA5vMbN26gHTt2FOzPCwuXDV6/zz0vIVzGYKbALCFclpN2Qu8F4TKhhkGxQAAEQAAEQAAEKkqAjZFef30Tbd++vaiJji5cNvkmOq7CZU9PrxdiDmdkVLQZ4OYgAAIgAAI1SID1/Zs2bcz3wSLEuypc8vMs2WKmWNRkZ1/x8y25uFlHTU2DqPm446guk6lBiqgyCIAACIAACFSOADt+Zd26tbRnz56C/TnzthT9ORMoZahYfgwMhMvK2BDCZWW4J+qursIlFs8SZTYUBgRAAARAAARAIGYCPd3dtHrNGmJeF0I8tC1cmhOdaITLXu+cy0GDBnmTJbxAAARAAARAAATKQ6Cnu4fWb2ij3bt3e/2//GGCJPek5MIkCxXLwsPzRU0mWvLf0iOD/T127FhsQiqP6XAXEAABEAABEMgTYPPpF154nnp7ewv250KYFH36wIFNpM7pZT8vw8SKdQF1nCBujI3H0TRCCJfRcEx1Lm7CJRbPUm1kFB4EQAAEQAAEQKBoAl1dXfT8888Zkxy2gKkvXJoTHXG+JZvssEmPOdFx87jkYy+WdsiQIVjwLNp6uAAEQAAEQAAESiPQ2dlJK1a84uv/2SIl/5HipDzjkguX7G+RRixqjhgxwjuzGi8QAAEQAAEQAIHyEGB6x0cfbaeNG3n0BPXH7M9F/y2ES+FxKeb1EC7LYzPzLhAuK8M9UXctRrhkBUfIskSZD4UBARAAARAAARCIgQATDTdv3kzt7R8WPdFhExy+QzNcuKyrI+rr4xVgYzL2w3aEsh9WBvbT2NjoeV5i52YMhkaWIAACIAACIKAQYJuWWltfo0OHDnnvioXO4FCxvL8X0RfUMy7ZRidx/ZgxYzxvTLxAAARAAARAAATiJ3D48GF6+eWXvPl1WH/O+3Den6ubj9n/xfs8ogLfnMR+m2KoOlfHvD0a+0K4jIZjqnMpJFyyz9iCmbp4xr7E2PmfapOj8CAAAiAAAiAAAgUIsLEPO9vqjTdez4uFhRYuzYkOX8Dk52EMHDjQ53Gph5XhwiXLn423hHjJx19cuOzu7qGGhgY6ZuhQlhACJlovCIAACIAACERMoLu7mw4cOEAbNqynI0eOaIuc6hhAeGnwxUt2viX7kaFiTY9LdrQl6+dZ2ubmZi8tywMvEAABEAABEACB6Amw+fPBgwdo7dq1dPToUaf+PNzjUoiWUrwUUZRUUVTUBsJlNHaFcBkNx1TnYhMuWYXE4pkQLdXFMzbQPuaYod7gG1/GVJsfhQcBEAABEAABEMgR6GViYV8fbdmyJe9pqU5EghYuzYmO3+NSn+joIqj0uFSFS3XTGFtM7enppq6ubs/7kv0wT012/jgXOtlvlg/z1ORem/zF/s9/e/+Kt3N/w/AgAAIgAAIgAALkeVd2dOyhzs5P8jjEOod6vmUmU5f3tJBeF6rHpRAweShZfi0XKUVEBRZ+bvCgQdTg9eV1Sp/N02gv1sfDQCAAAiAAAiAAAqEEWB/KNiC1t7fTrl07i+rPxTnVrh6XahQGMU5QCwitJNRcTgkgXDphqu5E5uBYDVNmC1emLp4J92i2UMYWz3hoM+6hyX/44pn4MRfQxAC+ugmjdiAAAiAAAiAAAkknwMYqBw8eon379mqbslwWLs2JjnoWhs3j0vTeFOMhVXhUhUvuddmd++nyfjMRU7zHRE0RVlZEylBFUDkOsyyKJt0wKB8IgAAIgAAIlJGAGerNdiaWHi6OC5f8vGu+UUl4Y+qelSwUPPvpoaNHP/WiKYi+m6+x8L/lWoqMwqD241hDKWNjwK1AAARAAARSS6CY/lydz7M+vamJRU3iEZTU8y3FpiUefYFvToJwGV8TgXAZH9vU5BwkXIrFM/Ocpf4unrH8xMu3ozA11FBQEAABEAABEACBaibQn4mOON+STXaYcCkWMcVER4SVUSc5wnNSbPqS4y8mULLFTClUCsGSiZfi/f4KlxiTVXNrRt1AAARAAARMAoW8IfyblniYdjVMrOjT+YKmesalGkaOLWyyTUPcs5JvKuqlTz/91Nv4LTYeFSNcFuqv0ZejnYMACIAACNQagSj6c775iPfn/IxLftyL3sfzUO/yB8Jl3G0NwmXchFOQv6twyXf+93/xTAiXGHCnoHGgiCAAAiAAAiBQ5QTimOiISQ77PWAAm/SwRUx9oqN6cDDEasQL9rcaqj9IuJRemFzYlOeS84VR0+tS3EeYFAucVd64UT0QAAEQAAEnAuZYwCZc8rBwGS8ErIg8xfp29rfpjaF6ZPBwsLwYom9nZ27JDUe8/2Z9uty05NaPm/26U2WRCARAAARAAASqlEB/+nNxZjXr023CJTsuL2gjsrnpuUrxlr1aEC7LjjyZN7Sdcyl3BPKdgXwxjA2o7bv+XRfPgoRLLJ4ls22gVCAAAiAAAiBQKwSimujYhEtzohMkXIqFTX/EC9XjUg0dy70u5QKoDNuvjuXEWZf+DWu1Yl3UEwRAAARAAAT8BNiZ0epLjgWYJwXlPS2lxyU/v1INCStDxXIhUwibPIQcy52Jl/woHda/s1CxMkysf/OROH7H1o+z3NCXoyWDAAiAAAiAgNl/968/59ET+M/AgQM0j0s1RLzwuFTn8xAu42mNEC7j4Zq6XIOES/WMS/2spdIXz9hgnZ11iQF36poJCgwCIAACIAACVUugvwuX6kSHT3h4uBnmcWmb6HjLmHU89JwYE4nxmBh/SQ9KsWlMCpYydKxc8PSfj8XOGZdnZMn7eP+rWluiYiAAAiAAAiBQPAEuVIr+We2nmQDJzrIyQ8WKsyzl2Zb8rEshXoqzr1ifyzYQsf6d9dVSuOQbxPWoCeo5l/Z+nPfn6MuLtzGuAAEQAAEQqH4CpfXnIuy7jJokwsDzvl1sSuIRGPg83tyMrI4hqp9z/DWEcBk/41TcoZBwGfXimelxiQF3KpoICgkCIAACIAACNUKg/xMdVcQcMGCAdaLDYLJFUOaFwRcghZDIvDG4R4bd69IUL4OES77YqYaLVe+DSBc10pxRTRAAARAAAScCNm8JsSApwsQK8VI/u5ptVOIh4eX7TOiszy9oinDw4jzrTz9loWJZtIRCwmXhflwfOzhVEYlAAARAAARAoOoJlNqfy/OqRahYvW+3nW/JYKqbkcXfVQ+5TBWEcFkm0Em/jU245ANhGc4kqsUzW6hYLJ4lvYWgfCAAAiAAAiBQGwSimOjIULH11NgohUs52eGCpQgfJ8iK8ZAQG/nYiwmTYmFT97yUZ4+z93lIf+GlKcZt+mIp9/gwvS0xDquNto1aggAIgAAI6AT851zrm5dUTwp1wVJ4WqpCpRQuuWgpPTK8ZUyv72X9Oetz2RmX4hge0XezI3nY+ktYP87XadCXoy2DAAiAAAiAgCAQVX8uNiKxULG2DUmib1e9Lr1eXgnf5C8L7FQqAQiXpZKrsutM4ZIPhtniFt/xL0PG9n/xTOSHAXeVNSJUBwRAAARAAARSSiDqiY4IFcsmO42NjbmQcXIRk0101AkOu78Yd4kxmBgv6eFiuTApwsqJc8dt51sGC5ciXL9qLISNTWnTRbFBAARAAAT6RUAecCnXHOXZlkHCJT+32jznkvXzvK9Xf0R/z0O3kydYdnV15fpyfWMSj7ighoqV4d7lRiRvpODVOh+sgf/VLxK4GARAAARAAATSSyCa/lx4XYrNx+qRL+z/4rzroDCx6hw/vSyTU3IIl8mxRUVL4j/cnYuWpngZxeKZDFmGAXdFjY6bgwAIgAAIgAAI5AhEO9FRd2cy4VKch2FOdNSJjRhzcRFTRrzg3hc85KsUKKV4qb/HPTRlmFn9bCxxvpZ9wVNtDFj8xFcDBEAABECgGgnI/l6tnSlaiqgIcmFSP+PSL1wyEZOFipXelmKTEgsvKzwk+YZw4XEpoirIaAm8vy/cj4vzMtGXV2P7RJ1AAARAAATcCMTTn3OhUmw+Zv8XZ1uycy3FxiS2wUluRIa3pZvFSkkF4bIUalV6jUu42CgWz7hwyUVLNcSJvlsQi2dV2sxQLRAAARAAARBIAIF4Jzrq2VcNDQ3eQmbQRMeEUWjjmBk21gwzJwRO6W0pomawgZfckOaNwoIHXgmwD4oAAiAAAiAAAuUlIBcepcclEzCZ8MgFTN2TUnhcChGT/xYelzw937AkhEvmbcn75e5u5nEphUu5OUmeb83T2vpxvpaCvry87QN3AwEQAAEQSAeB/vTnLFQs68/NqEku3pYIERt9+4BwGT3TVOdoEy+DvC5LXzwT4U4w4E51Y0HhQQAEQAAEQKAKCUQx0VHPvMpmmXAZHFZGjL384WJVr0seOk4KkzJ0vzgbK8hLg3l2yDC0/P98sVOOw6rQjKgSCIAACIAACBRBQJ5tqZ5BLTwuuXgZ7HXJPuN9v3+jEut3+diCb9yWm47EeZbcw9K9H1fXUdCXF2FkJAUBEAABEKh6Av3rz8UmJLb5mEdN4pEUROQkMR5gGMUYQSCFcBl944JwGT3TVOfo5nXZv8UzNii3e1siLFmqGw8KDwIgAAIgAAKpJxDNREcNFccmPYUmOqZwyUVFf8h+Gf5VeGjI8LH8MylsilCzdk8N27lYWPhMfdNFBUAABEAABIokoEdfEOFixcIj/216XErPS7WvFxuUVOFSPf/K7NuZxyU/z5KLlzyErFs/LvLiv80qY02lyEaA5CAAAiAAAqknEG1/zgRLIVyqZ1bbzrVEmNh4Gw+Ey3j5pi53U7iMZ/GMe1xiwJ265oECgwAIgAAIgEAVEoh+oqMuZmazWW+3ZtBERxUu1XGX+L8IK6f+FkKl9NDQQ8vJ88RFlAvu5SE9L73c87ZE1NgqbNaoEgiAAAiAQCgBebYlS8rHA/w9ER5WelTI0K96yFi+qMkETnm+pSlasjy5tyXbxE2eWCnOsmSelly4NMPEBp9TLftt9OWhRkYCEAABEACBqicQVX/O5/EZYlGTxBze/M3HCnycoL7gcRl9M4NwGT3TVOdonnekLnCJwbT5u9jFMxGyTHpdYvEs1Y0GhQcBEAABEACBlBOIeqLDwsmI3ZlmmFjbREeGkZNnT5pel/bxl/8sLOHBIbwtZT58vMX/Vg0G74yUN18UHwRAAARAoF8E5MKjFC293toTMfWNR0K09J95KaMrZLzSsHGA7WUTKNWzqcP7cdGfoy/vl9lxMQiAAAiAQJURiKY/58JlNh81ydyArEdm4AghWsbTlCBcxsM11bm6eF32Z/GMDcTVULFYPEt1c0HhQQAEQAAEQKBKCEQ30RGiJZvACOHS732h3q8uH43CW47MhYpV/6+OveT/5TmYqpcl3yTm97YMHn9ViQlRDRAAARAAARAokYAQLfkCpPdvTrTUvS7F+VaqUKm+Z4uwIPpzXrS+/JnV7P9CqCyuH+f5IGJCicbGZSAAAiAAAlVLIIr+3Nx8rHpY4mzL8jUdCJflY52qOwWfdSnPXJIDax7WRJynJHcL8kUzc/FMFy4x4E5Vw0BhQQAEQAAEQKDKCUQx0VFDw6rCJV8M1cPKiN2ZYVEvVA9M/xhMjMXEOE0VLcXCpgwXK02IEHNV3pxRPRAAARAAgQACtmgLvJ/2/tV+m16X4m9b+Dh1DCD6fXN9RZxryT43Q8Lz/j64H/cLlujL0chBAARAAARql0Ac/XmhzccIEVu+tgbhsnysU3Unc/HMkxcDdv8HLaTZQpyZeehQ9FBl2D2YqiaDwoIACIAACIBA6ggYx1Lkz7cSFTHDwNjCxKjv2c6yFKHibOdgiAVNMc4yAUY19lLz18d4GHulrtGiwCAAAiAAAv0mEFf/L/p1dWzAw8F7n+TXVIRYyd5VNyMFraEE9+PeJxoPrKP0u3kgAxAAARAAgZQQiKs/N+f1av9uokGY2PgaC4TL+NimPudixEsx4OYDau5lKXYCqoPvoBBltnulHiAqAAIgAAIgAAIgkDoC6sQj2PtSho9jC5EiRByrrClUmiFiVSDmJCfesRdf3BQLmhh7pa5posAgAAIgAAIxEoiq/zcXN2W+MvIBEyvZ++y3+xqK3o/z63BOdYxNAlmDAAiAAAikkEAU/bntmBebQAnRMt4GAuEyXr6pz91lAU0MmHWBUnpoijz037bzGDDoTn2DQQVAAARAAARAINUE5LmTfOHR+9erUSHvS3WR0nb+RTGTnPjGXv4FT9NLI9WmQ+FBAARAAARAoGQC0fb/ohjqmID37/oGouLWUGz9OH8PLxAAARAAARAAATl3l/1w6fN5df5fzHwedoiOQBqFy/8PxK6JMHi/SoUAAAAASUVORK5CYII=&quot;"/>
    <we:property name="snapshotTimestamp" value="&quot;1745498960842&quot;"/>
    <we:property name="snapshotLastRefreshTime" value="&quot;24/04/25, 13:13&quot;"/>
    <we:property name="snapshotAltText" value="&quot;Regional Immunisations Incidents Dashboard, Cold Chain Breaches&quot;"/>
    <we:property name="reportUrl" value="&quot;/groups/me/apps/994d300a-84ab-4ce4-bbc0-b8586779d48a/reports/bd50550e-4f01-48c4-a035-241060823b27/4478ab37895c40983a77?ctid=37c354b2-85b0-47f5-b222-07b48d774ee3&amp;experience=power-bi&quot;"/>
    <we:property name="reportName" value="&quot;Regional Immunisations Incidents Dashboard&quot;"/>
    <we:property name="reportState" value="&quot;CONNECTED&quot;"/>
    <we:property name="embedUrl" value="&quot;/reportEmbed?reportId=d8255794-6bd0-474d-8126-e1ebf89ead71&amp;appId=994d300a-84ab-4ce4-bbc0-b8586779d48a&amp;config=eyJjbHVzdGVyVXJsIjoiaHR0cHM6Ly9XQUJJLVVLLVNPVVRILXJlZGlyZWN0LmFuYWx5c2lzLndpbmRvd3MubmV0IiwiZW1iZWRGZWF0dXJlcyI6eyJ1c2FnZU1ldHJpY3NWTmV4dCI6dHJ1ZX19&amp;disableSensitivityBanner=true&amp;storytellingChangeViewModeShortcutKeys=true&quot;"/>
    <we:property name="pageName" value="&quot;4478ab37895c40983a77&quot;"/>
    <we:property name="pageDisplayName" value="&quot;Cold Chain Breaches&quot;"/>
    <we:property name="backgroundColor" value="&quot;#FFFFFF&quot;"/>
    <we:property name="bookmark" value="&quot;H4sIAAAAAAAAA+1byXLkxhH9lQ5cdKEVtaC2uYm0FGZ4RjEhMsYHBw9ZGwcaNNAG0JRoBr9Gf+IvcwLopkCyME1RQ3db4pzQ9YpVmVm5vFrmJvNFuyrh+ntYhuxNdlzXn5bQfFrQ7CirxjYhbJQmUsOotjTm0sqAaL3qirpqszc3WQfNZeg+FO0ayn4gbPznxVEGZfkeLvtfEco2HGWr0LR1BWXx7zB2Rqhr1uH2KAs/r8q6gX7Isw660A97hd3xN4pAv+Y4I7iuuApnwXVja54rDZYrbYTLidEclMJu7dhhkCzZBdtjUXY4ev9pN7rfZJRSQO1MnlsLRID1TPftGzsk4aOsu1716AkKfVk3hYMyG9RpQjtKf5Od1OV6OXx9e6/9rF43LvwQ4gBVXdFd9yPVpV+cfISiWkDlFx/AuaIKi39A26E1s1u01vumRlsOvc/76fu2j/VPJ01AKXz2ht72LVeDjU/qqsOxNtqCpUJZB9KBCp4oQ10+axChnKcA0YAkmmjjpeUTgyThO4N846+gcijNQ2u8C9Cum/Ay5jg56d1n3Z6UAapHdiH4m3sCuZcycEkZ8Y4xpyZKJeHdSr3kEv8VhV/UcXFaucKHqkss91FGOadeKCKsDY5SlN6GqfOm4L0777hWM+7bFtVluUkUQzoYvs5HiR00/SLU9keM9t5thz8hXGCIs9wED1pQTzWBV+9+9e4/hncrn2suJAu5zJ3imhPPZr3bg8u15Txo4IEoFpkTE4sl4S/tCG+RTSzWq8VfFm9rN9T2hyY6PTlOuDE22Ot+AuQRN19+FXeLda/9vmwXu9auLQsXmnurly0DEqRxVToYlFqNkxVhxGs/wGHQ+SZ7W+CCjmN/gHLdD/vVMbSF+wolwn8XvVwjHUKpf5wQnqF7O0zxMmt1MZI1qNotVRtna+py+NpKgPyvDFehHNF/rUNzjVMOPR5P9XU/Nv5F0aLQJaza3tY9M8SmPiegiH8P1y+qVj/5+6KqtjPfHu2W+m7IGdHvD4idmrruevG2Sm1Xq1qX5WZVjTWUOGuM4sGonBFm5hkrR3IbaU4VdzYHy7wn0xKWhHcH+TeXl024HDV7ZOaXTJhb+KcRXvznl6HHd+tqQ/lJIlc8L5eKXBMjRRTBMsk8VgzQs2aWKqApAwkaVwOCEjSwiZmT8AGb+R1U64jZA2lK0y7Ao7mC3xr9gcVFimQQRTSLMRJgTADnjFkysUcS3ns1/qzWGNUDp0INn+Ni5bpFrwn+GBqUp+nu+9tMqt4Y4voZWe2lNL8YdLXcUkmMxfVTQhgmFNDZ2IjESkZ4JL37GyMtiGkKSsJ794XT5fK7ulnecc7FWVe7T4vv666IxWzpP8qQW+bC4i7DCm8xypUZLbNRNgkfcCJ4qhk+mw52Roevq3V3gGHxNO3HkHDEK6dcv7MQnnJLnJsvF68by/+fjaXmzhGmow85KK+wgtvpNikJ7z19vUfnRIUwl8eIkZMoWs/eY0ogPmDF1pipg/BB59bOOjpSVUEF0ijbnw17Yz1MeVESfpLx/lbg9qdxH6/f9luIx0a8wx9DWzN9gKYYj5MHg3/Bhdgcld9NkD32uh/Cqm626zIRdkR/bejhjYrZu7rqPiZDzzPquBRCSem9YFFFNaVbSfiAq85jC+2gmxKY9YRKL7hWDngAaab0OwXvPUZTJxt0/ycb6QOXnYcabhDjmUX8zxzNI30AgtmUGiCSex20RTY8z6g1dZFjpeFEakOctzmDaUlKwa9Z9TdnVRsi90b4CISBt94pJqfFKwUfaFZBdmbB4tYjCMs8kspglXVTdpaCD7hEPOsg6DW1/rlCekytUVjVV3/HvPNEOML5/KUIWK8g1156BxSY4spNb/iT8N5jfutvi+RVPxlsEKImkXmtKWXI/zybEsQkfMDR/1jh33cAsSrCAR4/PNRydOdcIYV1hpDcuwDKgBPDNvuzCsIg/vG664Yge3jUHQlhznuWR9JzD6e8mCcfVnImRAgCtAuKaZrnU/KRgvceIWen54t+hFRsYK0DjGYSnZAEGI123NBuFErCe1do59HFoBkNnioAGRmTzHgdwU81S8F712yOwHgepZUqxlyCtpRxE6YX/El478rMXhP3GjGhOI2S5lFzj6vA83y6PEl47xrNPFno3U3l1hjBJIZLtOhNSocpxUzC+9dnvVxCc70zlnyegyHMU2OdUh6Lf5ge2SbhvSt3Ui+X/THgU19QHF6lPy+WYdHVi6o/c7/ezfGPDojY70eW3/MypQNbhm9/fswQPNeaUeWoo94Q7RQFMssQ8sCIt9Yz5aKVhjuupyfmSfiL326cLpfrqmhHArWN7DZxw/O5a43hYRlzKCMhOoDRmtDo6JTvJOH/KXV+mqZDIJ3X4+XVw0Ciu84htwepFkQUOQ2m3ywIKal/yh3OYWaPR0o/ZSuevhLJcfsUJPEECCNcUULmr0T+WNHBrIw0D4IRYQjujEWg041lEj74m0zkj14FzoMynOVMOE+mhwBJeO+1fvYtaa+P1aKnxppYAYC8y7B7+iTgg7+Zfe71JQ+eeRNwf0CkF/1L2Xzn9rlY9jI+GGsYLvWEs1537QpceA9VSDzlHN5G+uA333PPOYf/EXP3mPP29r8+rn0hiTMAAA==&quot;"/>
    <we:property name="initialStateBookmark" value="&quot;H4sIAAAAAAAAA+1b23LbyBH9FRZe9kXZmgvm5jdL8VZctrwu2+U8pFSpnpuMNQgwAKhdrUpfkz/Jl6UBkAokDUxFa4XMrvVEzhnOdPf05cxFV5kv2lUJl29gGbJn2XFdf15C83lBs6Os2rT9+OOr0+fvXv39zfPTF9hcr7qirtrs2VXWQXMeuo9Fu4ayHwEb/3Z2lEFZvoXz/luEsg1H2So0bV1BWfwaxs4Idc06XB9l4ZdVWTfQD/m+gy70w15gd/yOc9PvOc4IrisuwvvgurE1z5UGy5U2wuXEaA5KYbd27DBIluyC7bEoOxy9/2g3Sl9llFLIpTV5bi0QAdYz3bdvDJCEj7LuctWjJyj0ed0UDspsUKcJ7Sj9VXZSl+vl8OnFrfb39bpx4V2IA1R1RXfZj1SXfnHyCYpqAZVffATniios/gpth9bMrtFab5sabTn0/tBP37d9qn8+aQJK4bNn9LpvuRhsfFJXHY610RYsFco6kA5U8EQZ6vJZgwjlPAWIBiTRRBsvLZ8YJAnfGOS5v4DKoTR3rXEaoF034WnMcXLSu8+6PSkDVPfsQvA79wRyL2XgkjLiHWNOTZRKwruVesol/jMKv6jj4mXlCh+qLrHcRxnlnHqhiLA2OEpRehumzpuC9+6841rNuG9bVOflJlEM6WD49GGU2EHTL0Jtf8Jo7912+AnhAkOc5SZ40IJ6qgl88+5v3v378G7lc82FZCGXuVNcc+LZrHd7cLm2nAcNPBDFInNiYrEk/LUd4TXSiMV6tfjT4nXthtp+10QvT44TbowN9rKfAHnE1ddfxd1i3Wq/LdvZrrVry8KF5tbqZcuABGlclQ4GpVbjZEUY8doPcBh0vspeF7ig49gfoVz3w353DG3hvkOJ8O+sl2ukQyj1TxPCM3RvhymeZq3ORrIGVbulauNsTV0On7YSIP8rw0UoR/Qf69Bc4pRDj/tTfd+Pjb8oWhS6hFXb27pnhtjU5wQU8VW4fFK1+snfFlW1nfn6aLfUN0POiH57QOzU1HXXi7dVarta1bosN6tqrKHEWWMUD0bljDAzz1g5kttIc6q4szlY5j2ZlrAkvDvIn5+fN+F81OyemZ8yYW7hn0d48a9/Dj1+WFcbyk8SueJxuVTkmhgpogiWSeaxYoCeNbNUAU0ZSNC4GhCUoIFNzJyED9jMp1CtI2YPpClNuwCP5gp+a/Q7FhcpkkEU0SzGSIAxAZwzZsnEHkl479X4i1pjVA+cCjV8jIuV6xa9JvhjaFCeprvtbzOpemOIy0dktafS/GzQ1XJLJTEW108JYZhQQGdjIxIrGeGR9O5vjLQgpikoCe/dF14ulz/UzfKGcy7ed7X7vHhTd0UsZkv/UYbcMhcWdxlWeItRrsxomY2ySfiAE8FDzfDFdLAzOnxdrbsDDIuHaT+GhCNeOeX6nYXwlFvi3Hy5+Lax/P/ZWGruHGE6+pCD8goruJ1uk5Lw3tPXW3ROVAhzeYwYOYmi9eg9pgTiA1ZsjZk6CB90bu2soyNVFVQgjbKGUe2N9TDlRUn4Qcb7S4Hbn8Z9unzdbyHuG/EGvw9tzfQRmmI8Th4M/hUXYnNGfjNBdt/r3oVV3WzXZSLsiP6noYc3KmanddV9SoaeZ9RxKYSS0nvBoopqSreS8AFXnfsW2kE3JTDrCZVecK0c8ADSTOl3Ct57jKZONuj+TzbSBy47DzXcIMYji/gfOZpH+gAEsyk1QCT3OmiLbHieUWvqIsdKw4nUhjhvcwbTkpSCv2XV/zqr2hC5N8JHIAy89U4xOS1eKfhAswqyMwsWtx5BWOaRVAarrJuysxR8wCXiUQdB31LrHyukx9QahVV99XfMO0+EI5zPX4qA9Qpy7aV3QIEprtz0hj8J7z3mt/62SF71k8EGIWoSmdeaUob8z7MpQUzCBxz99xX+bQcQqyIc4PHDXS1Hd84VUlhnCMm9C6AMODFss7+oIAziH6+7bgiyu0fdkRDmvGd5JD33cMqLefJhJWdChCBAu6CYpnk+JR8peO8R8v7lh0U/Qio2sNYBRjOJTkgCjEY7bmg3CiXhvSu08+hi0IwGTxWAjIxJZryO4KeapeC9azZHYDyP0koVYy5BW8q4CdML/iS8d2Vmr4l7jZhQnEZJ86i5x1XgeT5dniS8d41mniz07qZya4xgEsMlWvQmpcOUYibh/euzXi6hudwZSz7PwRDmqbFOKY/FP0yPbJPw3pU7qZfL/hjwoS8oDq/SfyiWYdHVi6o/c7/czfGPDojY70eW3/IypQNbhhe/3GcInmvNqHLUUW+IdooCmWUIeWDEW+uZctFKwx3X0xPzJPzVbzdeLpfrqmhHArWN7DZxw/Ola43hYRlzKCMhOoDRmtDo6JTvJOH/KXV+mKZDIH2ox8uru4FEd51Dbg9SLYgochpMv1kQUlL/kDucw8we95R+yFY8fSWS4/YpSOIJEEa4ooTMX4n8vqKDWRlpHgQjwhDcGYtApxvLJHzwN5nIH70KnAdlOMuZcJ5MDwGS8N5r/exb0l4fq0VPjTWxAgB5l2G39EnAB38z+9jrSx488ybg/oBIL/qXsvnO7XOx7GW8M9YwXOoJZ73u2hW48BaqkHjKObyN9MFvPs895xz+Iybb/ptGgYV5xw/6J4Q3jz+vr/8NiRhLHbIzAAA=&quot;"/>
    <we:property name="isFiltersActionButtonVisible" value="true"/>
    <we:property name="isVisualContainerHeaderHidden" value="false"/>
    <we:property name="reportEmbeddedTime" value="&quot;2025-04-24T12:49:09.121Z&quot;"/>
    <we:property name="creatorTenantId" value="&quot;37c354b2-85b0-47f5-b222-07b48d774ee3&quot;"/>
    <we:property name="creatorUserId" value="&quot;100320031AFFA53D&quot;"/>
    <we:property name="creatorSessionId" value="&quot;dd43f723-b420-4969-a1ad-a4663b0c4747&quot;"/>
    <we:property name="artifactViewState" value="&quot;publicSnapshot&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216129D2-7284-426D-99C6-2821694F0888}">
  <we:reference id="wa200003233" version="2.0.0.3" store="en-GB" storeType="OMEX"/>
  <we:alternateReferences>
    <we:reference id="WA200003233" version="2.0.0.3" store="WA200003233" storeType="OMEX"/>
  </we:alternateReferences>
  <we:properties>
    <we:property name="pptInsertionSessionID" value="&quot;175F34A3-1D39-4658-847A-DAF80E43843D&quot;"/>
    <we:property name="snapshot" value="&quot;data:image/png;base64,iVBORw0KGgoAAAANSUhEUgAABy4AAAOZCAYAAABIpQfkAAAAAXNSR0IArs4c6QAAIABJREFUeF7snQV4FMf7x7/xhAia4O7uWtytQKHQFooXdykuBYpTXIO2hV8pWmjR0hYp7oRQSJAQJCEJCXGi9//P7u3d7t2e5S5yybvPkyfhbnZ25jNzw9199n3HRqFQKEAHESACRIAIEAEiQASIABEgAkSACBABIkAEiAARIAJEgAgQASJABIgAESAC2YbAH8eOoGv3nlbVHxsSl1Y1XtRYIkAEiAARIAJEgAgQASJABIgAESACRIAIEAEiQASIABEgAkSACBABImCQAIlLg4ioABEgAkSACBABIkAEiAARIAJEgAgQASJABIgAESACRIAIEAEiQASIABEgAulNgMRlehOm+iUEKMsvTQgiQASIABEgAkSACBABIkAEshMBGxub7NQd6gsRIAJEgAgQASJABIgAESACRCBTCZC4zFT82e/iJCaz35hSj4gAESACRIAIEAEiQASIABFIOwESm2lnR2cSASJABIgAESACRIAIEAEikPMIkLjMeWOebj0maZluaKliIkAEiAARIAJEgAgQASJABKyYAMlLKx48ajoRIAJEgAgQASJABIgAESACGUqAxGWG4s5+F0urrEzredmPIPWICBABIkAEiAARIAJEgAgQAWskkFYZmdbzrJERtZkIEAEiQASIABEgAkSACBABImAqARKXphKj8hwBQ+LR0PPG1EGoiQARIAJEgAgQASJABIgAESACWZGAMfLRUBlDz2fFflObiAARIAJEgAgQASJABIgAESAC6U2AxGV6E86G9euSknKPGyMwsyEi6hIRIAJEgAgQASJABIgAESACOZSAnJDUJSlJXubQSULdJgJEgAgQASJABIhANiSgUGTDTpnYJRsbE0+g4rIESFzSxDCagDHC0jh5ya9gtJAZjZ4KEgEiQASIABEgAkSACBABIpCFCKi/kJB+M2FIWuoTlSQxs9AAU1OIABEgAkSACBABIkAETCIQ9zEFzef+i1dRiSadl10K29rYYMFn5TC8Q6ns0qVM7QeJy0zFbz0XNyQkxc+r/1ZI5CRFX1rPeFNLiQARIAJEgAgQASJABIgAETCegFg68lKTF5rSx9WSkyIwjWdLJYkAESACRIAIEAEiQASyPoGYj8moM+0i/COTsn5jjW2hDeDlaAdXe1vY29lwriNFoUB8ciqiklIRl6IOMWWfAdb1roBxXUobWzuV00OAxCVND4ME9ElLbWGplpVyMpPkpUHcVIAIEAEiQASIABEgAkSACBABKyIgSEg5SSlITPnn5PNIWWvkJX3Ws6JJS03NlgSsde1gg0HrR7acktQpKyJgzeuHFWHO9k3VJS5zO9ji0yr5UMrLVZbB2QehuBkSJ5udsW1JdzSqkE9yXmqqAkv+CkSJXPboUsMT+d0dJc/7Bkbh6JMIrWvZAhjesBAKeDhJnouIScTeW+8QmZTKPW5vY4Mq+RxRq4QHyhdxQ/H8zsjj6oBcjnZgmvJjUipi4pMQGp2Et2HxePQ6GhdeRCMmNZXEpQVnOYlLC8LMjlXpkpa6hKXwOPst/ptnI43ApDen2XHGUJ+IABEgAkSACBABIkAEiED2JqD55Z5chCUrIxaapgrMrPYFIkmF7D2nqXc5h0BmrC20fuSc+UU9zd4EMmP9yN5Es1/vdInLcu6O2DGyOppUkgpIgcDBf99i3N7HCE9K0YKyvFsZTOpeVvK4z8to1F14Da1KuGPX2Nooml8tIlNSgR1nXmLcIT+tugo42uHv2Q1QqZib5Ll/H4Xj60338fZjMidDv25cBL2aFEEJLxfkdXOAna38zYYs+jI+KQVPXsfgs5W3ERifROLSgtOaxKUFYWa3qgxJS01JqS0reVHJl5OPxFQzU4dV096X2W0mUX+IABEgAkSACBABIkAEiIB1ElDvZcnar/2lhVpO8s/zwlL9N/eXUmJqykzhOfFvMaXM/oIwrbIhredZ5wyhVhOBzCeQ1rUirecZ0+O0rgNpPc+YNlEZIkAEtAmkdR1I63k0BtmbgC5xWdfTBafmNoRnbmmko0CDib8OS27gZax2itkzE2ujfW0vCbjtZwIw/H9P0K9GAfw4qY5ELH6ITcLsvf9h85UgLdgtirli76S6KFbARfLczj9fYtqvftxb/V1Dq6FtbU/kcrRXvqc3PGZnbr/DoG0+eJeYQuLSMC6jS5C4NBpVziuo+YZRLprS1tZWsm+LXFQle4yLo1Yeoj9zHlTqMREgAkSACBABIkAEiAARIAJWRyA1NRVJSUlITEyUtF1XVKVaVjJxyRJTAeyzEzvEIlP4t/i3cIHM+lLQkDgw9DxrvzFlrG4SUIOJQBYkYMw6YaiMoedN6bah176h52n9MIU2lSUC5hEw5rVvqIyh581rIZ1tbQR0icumRV1xfvEnsJPeESjpXoOpF3Az9KNWl1P3tNdwD8DY7T7YcSUI41oUxcpBVSXnvH3/EUM33sPp55FadTHRuW5YdeT3UKeWTVUoMGjtXey9H4pNX1TAqE6ltG5WZEFWrJwQbMW6wX5sbdielwqM3+aDrdeDub0vaY9Ly81aEpeWY5ntatK1RyV73M7OTmvRyHYAqENEgAgQASJABIgAESACRIAIEAElASHDTGxsDBIT+TvCxdGV0r/56EtbW/abv9lT1w9fDx/NKf4CMDO+DNQlFXRl46HJQQSIQNYlILeG6FpXLLHe0PqRdecCtYwImEogo9cPU9tH5bMmAV3icnn3spjWs5zeRm859QKj90vTu1bJ4wjfda0k57H9LYuO/Av2tjbYO6YWWlTPL3ne700seq68Cd+IBK3rLf20DCZ2KwtnR/5mQnaExyRiwOo7CIpKxPXlTWFvp36OPc8iOO89/4ALD8PxJjweqSkK5HFzQI2S7qhTNi+SUxWYuPMhLryO4T4XkLi03NwkcWk5ltmqJrloS+Ex7SjLbNV16gwRIAJEgAgQASJABIgAESACREAnAfa5KDIyEgkJCdwXFPyXe1IxqSkshc9Qwm9d6WM1vyi0hEwwNJT6IqDkbmYV16d9Lp9fh7b/MESdnicCliGgDl6RprI2JB0sJTBp/bDMOFItRCAzCFh6/WB9yIj3LZnBiq5pHAE5ccnm2YmxNdGpXiG9ldx7Hok6C69J3kOOblQIm0bVlJz3MiQWdWZfQR5He5yYUR+Viqv3q2TvQq/9F44my25qXcvd3hY7BlZBn+ZFJc89fBmNIRvvomMtTyzsV0kr2nLWT4+w7vxrxKVo55D0crJDMQ8HBEYmISwxhcSlcdPE6FIkLo1GlXMKkrTMOWNNPSUCRIAIEAEiQASIABEgAkTAdAIsdWxQUJBKXEpFJB9hKZaVgsjUJzCFL/wyUl4aEyElLy/V6bJYu41J/2g6ZTqDCBABUwlIo7a5VYWrQlc0tyHBqe/6tH6YOjpUnghkbQKWWD8015us3WNqnaUJ6BKXL1c1R3GNfSUTk1PhaK+ObmT/p9ScfAE+4epIydW9ymNStzKSZp69/Q6fb36A0h4OuLmyuaSO5BQF1v/xHFOOPNXqWvW8Ttg2sgYaV8onre9OCMbs8sXMHmUwpG1JrfNazrmMC69ijEJFEZdGYTK6EIlLo1HlnIK6UsQyAixFLB1EgAgQASJABIgAESACRIAIEIGcTIB9ZgoPD0dsbKyMvLTlpCX/w6eKVf+b/1ssNnVFXwp80yt6wZB00P5cqJaV+j4z5uR5QX0nAplJQF/KaXEqa821JS3yktaPzBxpujYRsDwBS64frHXp9d7F8j2nGi1JQE5cFnCyQ/DWNrCzlWYGOHEjGF0aSKMwZ//0CEv+eqVqku/3TVCluLukiQv2P8H3Z17is8p5cWBafclzCUmp+GYD268yTKtbrUq4Ycfo2ihTOJfqOZYhZN3x55jx21N4D6iEAa1KaJ130fc9xu7wkQhVXcxIXFpyNgEkLi3L0+pr0xdtyW06a0vi0uoHmTpABIgAESACRIAIEAEiQASIgNkE4uLiEBzMoi75VLFqSclHW/KC0hZ2doK4tJMVmOK9MIUv+9I76lLfnpW6hKXwuLDXJ2uruqw0AlP6nNmoqQIiQARkCGivE9wKwpUUSwjp33wZzQhMU+QlrR80HYmA9ROw5PohXnPEZEheWv88MbUHcuJyQtOiWDusmqSq8w/D8OPfgdg9vrYkNavvy2hUm3eFK1vAyRY3v2+KUl4uqnNZstaO86/ibEAU9g2ugr4ti0vqZRGXv119i5APiVpNL5LPCe3qFoSrk9ptxCekYMEvj7H8n9dY0rU0ZvauoHUeu2ZUbBIOX32LjacCcDfso04sJC5NnTH6y5O4tCxPq69N152z7HH2Hw5FXFr9EFMHiAARIAJEgAgQASJABIgAEbAAAbbHZUBAgDJ6UtjjUju6kn2GYhKTF5ja8lJu30vNLwEt+eWfMdJBU1Jqy0peVPLl5CMx1YjVewLR3pcWmHhURY4koN6LjlsdtBio5ST/PB/Jrf5bWFPEEd7idUZ4XLNizbWH1o8cOf2o01ZOICPWD833LQIyS75/sfJhyBHNlxOXm/pUxOgupST99z4TgHUnX+DKkqbI7eqgeo6dX33KJQTEJKJnpbzYPq4W8rk5qp4P/vARvZbdxJWgOPw5qTba1vIyi+vrsHiM2HwfJ59FompeR1xe/Alyu6qvp1l5bEIybvhFYN4vT/AoJB7hSamSIiQuzRoOrZNJXFqWp9XXpiku1R9YU5V3C1PEpdUPMnWACBABIkAEiAARIAJEgAgQAbMJMHH59OlTibiUi7IUhCUTmOq/1RJTSBsrRGwKX/7p2pPO3IbLZdlhdYplJfs36wt3iGyjoCDFkZZQe0nxn+Y2k84nAkRAgwB73SUnJyM5OQmpqaIXnlaEJbeKKOWlWmKyCHDxa9tQmmphLRI3w9j1QyVCaf2geUwEsgYBBZCcwq8fKSmaskUdqS2+4UG9RrAobt3rh3itSO+MEVkDJrVCFwE5cfliRTOUKqhOz8rOHbrhLk77huOnkTXQppanqjq27+Wk7T7YfC0YIxsVwopBVeHuYq96/saTCAzefA9+kUmI39kW9nbqPTLTMiqPAqPRf/1d3AmN504f1qAgZn9eASW8cilv/pGvlfVz84kX2PzXK7yMTVIVInGZllHQfU66isuEd7i4+Cv08emNUz8ORan7azFu/Cnk33gc6z6Rpic2pVc2Cl3J9E2phcpqEdAXbSlEXNrbqxcLQwgTo0IRmQA4engit5Oh0tn4+bgohMYmwNHVE7ml63TGdzrLtCUB0aFR+AgnuHt6wDm9SZjU7wxuW3r3nas/E/qUEIXQqAQonDzg5SG3ACQg5s1T3HnwmpsHRWrURbmi7rJzQVhL5FDl+PUlQ+YPXYQIEAEiQASIABGQI/Dx40f4+T0RyQH1vpZ8hCWLrmSykheWdnb2InEpRGHyv+X2vGTXTA95aWh/SqE9NOpEgAhkTQLsNcxunIiNjRGlhuVWDK1IS0E8CDdGaMpKQ/JSX8Sl5s0OrAW0fmTNOUOtIgICAfa6TUpKQkxMtOq+JKmsFK8l/JpizPohfs+SHu9drH0EU1JSEBoSgujoKCQmJsLG1ha5XHIhb768yJ07j7V3T9V+TXFZ0tUBTze01BKM5cf+g7dxSRjTvCiWD6yier+bqlDgz7uh6LT+Ln4ZUhW9mxbl5p9w7P4rELMO+KFcfmdcWtLULG7s9p8LD8LQa/1dVeSkva0NOpT2wIBWxdGien545XbWKTBZmtl1vz/HopMvEJfC30xE4tKsIdE6Od3EZUIAzs7qhL4/RqHBguPYWOEPDO+3Fn/VnYZzP81EG7VLN7lDJC5NRmb4BH17WyoUqdzdfOwNqCni8trkfBjwez402f4Ue1oabkN2LRHq3Q6frHyBPDMv4caQwpnazazTlr8wo/Q32G/fC1v9V6FjOlMxrd8Z27Z07rqy+kzo07kxqDDqDPw/2wXFiuaSbsbd9caUcUvx1ztpBHeyR1X0XbMP3zd3k5QX1hJ5Vk7I22EqNiwdjAZpvyEmY4aBrkIEiAARIAJEgAhkKwIfP8bj0aNHKnEpRFuK08Ly0lL6Y28vFZri8/RFXYq/FEwrSH2f+1idtDVIWsnSeUQgowkouC+/IyI+qL4sFfbbFctITeGg60YJIcJaLmWsICFo/cjoMabrEYH0I5CSnIz34eFctgUmW8xZP8Trhr41JP16kzVr9vf3w8MHD+Dv9wSvXgXqbKSbuzvKlCmDSpWrolbt2nB398iaHTKiVZrisneVfDgwvb7kzGfBcWg09wrCElPQqYwHdo2vjUJ51SEtz4PiMHDDHczpVR4d6haUnDvn5/+w+Fwg5rUviQX9Kmm1aM7Pj5GsEVHMCnnlccKk7mUlEpLth/nz+UAM+emxpB72eijqbI9KXs5oWbUA+rUsgVIF1ftsigv/9yoGgzfexfXgONX/xet6V8C4LqWNoEVFDBFIF3HJpOW8z9B3ZwiqLDiOPRX+wPi+a3Gi1jSc+5950pL7rEYRl4aG1fTndb0BFfYyYb9JXJrOlZ0RuncAvtj5CvmG78Ohr4qkrRJTztIjjDK8LTrb/S9+aD4bx+w6Y+E/05HeXtu0fmeC5GPzJF0Fdyb0Scc8VPwzFc2H/YZ3NkCKRzk0bl4XJV0j8PjkafhE20IBLzTdfha7W6rlpSAuHfIWR0FX8aT6gLDX0WDbYr+vOBZ/H5+ImuZliTDllUZliQARIAJEgAgQgRxOID4+Hj4+PpJoBPaZSVNcMlHJy0t78H+zyEv+MXVkJn+eXDSUGLM5e0Xpv1lVYdJNqjl86Kn7RCBLEGCv6aioKMTExKjEg3QNkUZz8+sTi6BSrzeaIpP70o3bH1N7H01xpzX3vWXrmaFzsgQ0agQRIAIqAvHxcQgPjzB7/ZDbOzcnp4y9dPEC/r14AW/fvknTbGvQsBFatGyNEiVLpun8zDxJU1xOb10cywZWkTTpn/th6L7+LqKTU1E7vzO2j6qJuuXVUafvPiRg7bFnGNS2BCoWVX83yB4f5+2Dg77vsWtgZQxuXUJSb0JSKnIPP4cUGQCdy+fBb7Pqs7wEqmdZW8due4Af74TqROZkZ4OCTnbo17gw5n1ZEc6O0gCM8OhETNvji523Qrg6KOLSsrPP4uKSpYed1xE9d4ag2twD2FXjCsb3WYIT1Sbgj/99hy4WiDcjcWnZOcDVZihNbGpqKvdB2sFBvWGuoWZQxKUhQun0vB5xmU5XzGbVZoLkyyniMuUhNrXtjHWvHaH4bAtuLW2H3ML/+SmRuPp9Dwzc+wpxuQdg3415aKGUkHrXkqBfMLHzLJyMsUO5xTdwsk++bDYfqTtEgAgQASJABIhAViXAvvC7d+++UgSwVGpMErCUsIK8VEdassw1muJSHHkpCE9Necl/CaL+ksUcMaDvMx+rl6Its+pMo3YRAd0E2Hc1r169UqWI1RSX6rVFLSw11xvh33LyQe7K4hSxwt+mZOei8SQCRCBrEGDrR1BQEFgaUyHqUr0OCOnvpTc8yK0fum66stT7l6xBy3Ar7t+7iz9+P4bgoCDDhY0o0bRZc3Tr0RMuLvLRfkZUkeFFNMXlv9Pr4ZMq+SXtWHP8OWYefYqEVAXsbWzwQ8+yGPdpGdX7XbY18rUnESiazxklvNR9938Ti2823cXFN7GI3dYWuZylEvHy4wg0XXpDts9re5fHhK5lJM9FxCShz4qbOPcy2iCnAo52mN+9DMZq1BEdn4x5+x5j7SVeUpO4NIjSpAIWFZdMWi7siJ7bAlF65nH8WkcpLSuPxIlfF6BzYUeT2qarMIlLi2CUVqL7QyyfJpb9Z8Y+yJK4TAf4lq6SxKWZRElcmgmQP11uHt6Yhfr9DiBIQ0yqricSm213PsVmZYZZQzdBvN7cDK3XBMH/y11QLJKmpbVIX6gSIkAEiAARIAJEgAjIEIiLi8Pdu3ckqWLVEZfqdLBClCX7Yl/8tzSFLC89xRFRwhd+lvjiz9DWIEyqmiNFaYIQASKQOQR48fCW2/NSSPWojqrkb6jQvKmC7b0rlg+acpP/8lUddSmsH+KUsWp5yW5y5+ujgwgQAesiwF7HYWGhiI6ONmv9ENaL9E53n5XpHjywHxfP/6OziQU8PVG0aDHkzZsXTk7O3PfsbJ/RkJAQBL4M4PYdlTtY+S++6oeq1apn5e6r2iYWl4Wc7HB1UROUKphL0vbPl97A0ccRSFU+OrxBISwbVAV5XdXBUimp/J6RdqL9LS/5vsfQrQ9gZ2ODu6uaaUU/ep8JwIj/PdHixGTinxProE0t6caFb8LiUWPGv6r9LfUBdrezxdT2JbioS/HB5OeMHx/B+0Yw9zCJS8tOU0uKy7irM9Gi6zbcarIY97Y1wc2BtTHtbiOMOHEGSxtabu8xEpeWnQNcbZriUpwilv1tMXGpkhlbENzyAibNP4JbHxKR6lQCzSatwZqhNeEWcApr56/GrzdeIDIZQKmOmLBqGcbUFO979wp7uzTGd351MWb/AhTYMQXrz7/kyjvU6I9lm+fj0wKReLh/LpasPcddQ2HvgRJfLMf/5rZDQdFNGbpTdKqvMf6vYxivjEAXyntOPQxvm82YtvUc/KNtwPbnazt7Ldb3LA11Zm49KUATXuGfldOw6sgN7nx2uBWqg8aDxmBC3xaoILqhJv7mj5i/fDVO34/l0mJyfWnUB5MWTEbXEqI7ApR8xVNEvLem7r4m4N3JRarxAJzgULsPlq+aKa1fFBlobP/lp6ucHNQ9pk41umPasmXoX1474jeZmy9L8dOVtxwbln607udTsHJKO5RUotHZ7/C/8cOQidjmy3KR832es7Ay7nearmP/zQQEHpyKSUtP8GlN7T1QtM04rPh+MBpI9tI2rS9C+8SstPaGDb+NA4sXY+WZ+4hMYPPFCS4V66LnkFkY2aUSCjrpWxjUvDfd7IIX4+fD+yrjJbM/ZMA29GqzArcdO2PdnQ3oLrmxKwTH+9bE1JuuqLPxMfZ3sNd9URlxGfVLb9Sbdxf+n26BYnU7/SsZy+2gfJ0aKy5TRp3As8nSNxHpsFxSlUSACBABIkAEiAAR4AjExcXi9u3bsuKSfZEviElNYcnkpRCBKZaXclFPmikb0yoXDWXYYe1Ja900HYgAEcg8Auy1zcRldDRLF8tEJS8c1TdCqKOm1Omp2WNSeSmsAXJRl2JxqRltyf4t1Jt5FOjKRIAIpJVARHg4QkJDzVo/dL1/YW2yxM1Xae1bRpzHsm/s2u6Nx4//07pcocKF0bBRE9SsVQuenl56m/PI9yFu37qJG9evyZbr/cVXaN4ivTfaMp+YWFy2K+WOfZPrwjO3+gtLllr1s6U3uKhJ4ahdwBl7J9RBlRL65dGRy2/Ry9sHA2p7YsfYWnCwl94wM2Dtbfx8N0yrE/a2NnixqhmK5ZdGrjIR2nzFLdT1dEHJ/M64+yoGL2LlBXKH0h5YPqAKapbJLan/ZUgshm26jz8D+KhNEpfmzyFxDZYUlxBFXBYZ/TP2N/PFtL5LcKLEIOz9dQX6lTM+y6i+XpK4tOwc4GozJC5Z2gD2ZtTR0fiwWVnZIIg15juYlNQ48leoAvtnvniXIt1PQYES+Pro35hfTTiBF0ML/ZwBmbpS7cuhepmX8PXTXnD8O6xFxMauEDxTWsWl3HVZ63LPvoSbg9RJkWXrT7mN1c16Ymuo/IsipvAA/HJuHlow3EG/YGib2biUZAuFkweKeypU+/ql2FfFhJPHMF7Y8zeN4vK1d3u0XvlcazwU9l74fO8VLK2rfkol2XSMoWb/5aerbnGpa0y5vp5RC2Su3mfb0KvLCvhozBf2VESpsTj350TU1JWGNeU2ljbpid3hbAyc4F7MCUmvozj5yY5E9MBW/1XoqOpAAq7ObYiB+2O0uhTv1QM7T69Ce9X/sfrnp2ZfDIrLoF8wqs1s/JUkfxerf+OFCPqpLwrpXBt43kfsc8HJKQEJCdKCb2rMhu/hwSjFPRyCg31qYfbdXNpyMmgP+jVdhAt5B0pSucpeVkZcCv30/2wXFCuMj4zUKy7DT2JG59E4/L4Mvv79b8zX3ps7HVZMqpIIEAEiQASIABEgAkBcbCxu3rqpN+JSHWHJy0rxj3ivS/F+l/r2uUyrXJT7vMfGUKHgM+ywzDpprZvmAhEgAplHgL2237x5jcjIKIl4kIuy5NNYCzdVCH+rHxNHfLMeCWuRprgUR1uy9YOtaxRxmXlzgK5MBMwh8P59GIKD35m1foj3ytUXdZnd3mewvc43b1yPgBfS71Pz5MmLLp9+ikaNPzF5aFgE7JlTp3Dt6mWtc3v26o1WbdqaXGdGniAWlyMbFsKKwVXh7qIOenjwIhL919/Fg3D1F5NOtjY4OaE2WtX05MSf3MHq/e6XJ/jh/Gss6lIaMz8vL4nGTEpJRa3JF/DoQ6LW6WXcHfF0YyvR7pZ8kQW/PMHiMwGY26kUvmlXEm/ef8TzoFiERCUiIjYRNgrANZcDSuR3Qp2yeVHSy4W7OUg4UhUK/H0vFAO3+uDt/7eP/38TWNe7AsZ1Eb6oz0j62e9aFhWXDI9qj8tA5BuyHfvbP8O8r5bgVJEvsfXX9RhWyXx5SeLSwvNQV9ogIeqSRVsKEZeWEpcKeKHR8n3Y3r00nO0SEHliCrpOOI13NkB02S+x3XseH+mX8ArHpvTAt2ci4d95C+LXtVNGM6rFUGiNsTi+bTSaFXAE4h5i51cdsfyRM9g16s7Ygm2DanL76MXfXIGv+2/Dg5SSEsGRVnGZ4NUK09evwei6bkBKAp5t+xSd1jxHgn0PbPNdhY5KxyRXvxB5FlFlGE78OF0VrZfy7G9s3HIdlefPFEkwAFG3cfpuIbRsUZTvf8JT7OzTkuunlIuOFJ3KOSPbV6WMumFbEM02n8Wudqw/kbj6XScM3B+CoCqz4XNMkFrqCFJj+y8/XfWLS+eWs7GhDVdrAAAgAElEQVRjpTKKUTSmUuH1EJta8fsl2nVejtMre3ERlkmhl7F19i7knrkTA5T/T8j2+/g3qDDlPJh03HRiFboxkx33FMdmfoFvT0Zqi8tHy9G2mzcCHMrjs22HsLK5GxB+GxuH9MB6XydEDzyCoDk1lN1Vz0/j+qInMhfAo+/Ko8c+BT52WI5Lq/l+AgkIf/AbNv4ciy+WD0FFvZl5BHFph6iyA/Dz3hloV8ARqU/Wo3f3dfBJyY2u++9gtVJQqyIjJa85IGpvV9Rb8Bj+A49AoeqrjgUpHcSlQ97iKOgqvt4HTuLHwws1F+/DoT70xsDC/z1QdUSACBABIkAEiIAeArGxsbhx44YowkmdllEcSakpKx0ceIEpiEv+b2kElKa8FDfD1C/+DEVbss967HOeqfXS5CACRCDzCbDXd2BgICIjP6hEozjtNBMK/I0RamHJrz1SYSncvKC5zy6rX5wilv0tztDF1g92LonLzJ8L1AIikBYCoaEh3D6X2ntb8u9pjFk/hJuv+KhvlvpeiPzmJU92jbrcvHEd/nv0SIK9fsNG6PPFV3B2FufiM31k2H6Zv+z7Gey9pvgYMGgI6jdoaHqFGXSGWFzuHlAJ/VuVkAjG49eDMf7HR3ipEdk4ulEhrBpSDS5O0n0rhWazSM3hm+7h8H8RuDOvIWqXlaS9g8/LKHRZdguv4rQDmCY3L4YfhlZhM1FCod8Pt3DjRTQ2DK6CjnULcs9x2+UpACYl2WHLzWn+t+YRHpOIL1bckuyRSeLSshPN4uKSNS/hHc7O64i+OwPh3G8DDrR/iiWD1uDP/D2w6vB6jKtqXtpYEpeWnQOSaEtWteabUD5VLIu4tLdYxKV2qki16NFKkflsHbp2WI8LVeeIBJqQirMahp89jWliX6EUJprCjfXtwvgCGHYqD8TXSKu4FKdg5YfkITY174w1QbUhl1pWLmVrQL99SPwujf/h/DMVFYb/piUWZfcWVM4ZfRJVS4Cm/Itldb7GjriaBvujr//y01V/qlgxP+78B8vRtqc3rovngKH9EkUXluv3tVl5MeBgfjh+ew4Ph/Oxhvwhv8flsxUN0Wn7e2iNmbJtj/MMxKFb89CIq0M+zbDOvuiKClW2SIg4LLTwBi5+lS8NKwDfp8P2pbWiEu/OqYAvfk2Vcog7iUm1xuCoXVdRulg+EnPW3UrGRTamg7jU1XGJRE8DHTqFCBABIkAEiAARIAJpIcC+TLp+/ZoySoH/ok5zj0txWlgmKAVpKchMadQlLxJ0ffEntNEUwWhob0vuC5rUVDg5OZG4TMskoHOIQCYTYK/xgIAXiIiIkER/C/JSGmWpTmHNRANbnwShydYmzX12BWkpFpcA+zKXyUs+Wpu/8YGJS/kvmzMZD12eCBABAwRC3r3D6zevzVo/+HVGe69udmnNlPfCY9Y+MEcOHcQ/f5+TdKNj5y7o0rWbxbr2LjgYO7dv49KBCwdba6fPnI0iRYta7DqWrEgQlyFxKfh1VE10qCtNkbvkgB8WngpAgnIPS+HaDQq54PTcRsjrJp/pMeBdPJovuIr4pFRcnNsQlTXSyp65HYJB2x4gOIHtOyU9dvavjCFtlfu/KZ9il3f/5izqF3LF7nG1UbqQdB9OfUyY1PyYlIqeS2/gzPMoSVESl5acTUC6iEvWxIQAnJ3VCX1/DIHDwO040e4hpg1Yg0v5emDDH94YbkbaWBKXlp0DBsWlEHHJPlxbKuJSO1WkHnGp3HPvbDU5cVlXItU4NHrEpVzKScuJS/17YkpE541ZaNb3AN7ZOMGraQ8M7N4CxfMWR5UaZVEir450vHFRCI1NgG2EP24/i4ZdyEksXfSHVOaJ+i+XjlOfwNMWsQk4O7I4xv7lYZbolZ+uJopLmTmgSjtqRPSfbL8n58OA3/NBu99ybVOz8Gr8BVqU4O+84d5wIRDX9l9FgE01jLtwDBOKsEf1iEvZ+aw/4lKIgGR7apZv0x9fdamCAnnLo26VovDy0Lu5pbKV8jKWPSmfvjUBF8YUxbCzedTpYpXtvlhmnCoFr96lKB3EZf1V17G2ibB9N7jXwo0T27Fk0yUE23ih/c4L2NTc/LB+Cy+xVB0RIAJEgAgQASKQTQkwcXnt2lXRfnJqcSnIALG4VEtLB04YaMpLQXrK7RUlRmgJcal5syqJy2w6Salb2Z4Aey0/f/4M79+Hi1I9ive1VEdW8qmr2Q+L+uZ/C9HhQtSkOFqK+7yrjJxifwvrhvhvTlyyiEs7EpfZfrJRB7MlgeDgIAQGvjJr/VBHZgoCUx1xmR3Fpe9DH2zdvFEyHzp06oyun3a3+BxhqXw3rFuD92HqvRsrVKyEcRMmWfxalqhQEJcFXBywY0wtyb6VicmpmLHHF2suqUWs+Jr35jdGzTIess14FBiDqnMvo1uFPPAeUwsF80i/C11++CkWn3yB6GT1d4asIpac7uHiT1C5mJuk3ufv4lB22iX0qJgHywZURT4PB+Rzc5REh4pPYLIyKi4ZYVGJuO3/AXMOPMbTaO098EhcWmIWqetIN3HJLsHk5fSe6PJmGO7/OASFry/D16PPo8ae41jaMO1RlyQuLTsH9IhL9R10QqpY9oHW2EPfHpc5XlwiAa+9e6PzykeqPRUFropS3bF47w/ow0epAylPcWzsIMw9F6xVlj2tFVkqI4yEuk0TeIAlRK/8fLGcuNQWj9pXNK3fBvbf1PECSEVVkUS3rLhkqXvPz22J4Qf5zZ7Fh03jsfh500Q00LummiouAVyZhfoDD+CWMl1stHc7fLLyBYyO+kwHcakVja0EoUph23g5gn7qpWevT2NXLypHBIgAESACRIAIEAHDBJi4vHr1ijJKif+SThxxKQgB6d6WTFpq7nWpjoJSy0tWnzrdmuT9n64NgGSabEyaWPZZj6U0M0WIGqZDJYgAEcgIAuw1/vSpP8LC3qvSVmvub6mZulpTXDKJ6eDgqFq/BHnJ2q+5Lqj3t+SjLbmIbUdHEpcZMdh0DSKQDgRYNF9AwEuz1g/hZi3xDVjZOV3simWL8SowUDUadevVx6Ah3xgcndDQUNy8cY0vp4yH6Nz1U4PnPX/2DGt+WCEp91W//mjySVOD52Z0AUFcOtraonfDwvDyUAfnfIhNwtGbwbgZEi/brJ6V8qJtDU+t5xiqJ29jsP7ft2hQ0AU9GxSGh2jfTPb83ouvcTU4TutcexsbrO9dXutxn1fR2HI1CGx/zeKuDqhbyh0Ny+eFp4cjnB1s4ejAMqAAScmpSE5ORVh0Eh68jMKlJ+Hwi0pCskbEqHABEpeWnXHpKi4t21RVbSQuLQxW94dZEpd7uzTGd37SqE7LRWiyPRVD8PjGHdy7ewG+ga9w9exVBCbaIKLUWFVU27PVDdFpy3skedbBkHHfoHXdOqiQVwH7gN3o/9U2jRS6pu9xKaRMlROAlkitKz9dLScujdlv0XxxGYLjfWti6k1XlB++BROqSe/g4fvogVItG6OCC/vbwuJSCTEx6inuXfbFf3eu4elbH5z++zEik6G9z6kW9DSIS2Wq4K2Jn2LDnZEI7NwJP7xuiXlXf8KgAkYsQnICXbmvqH+HtYjf2FW5X620rsSIUK5Pjq6eyK3M1CB7E4T4NB1RrEa0kooQASJABIgAESACRCDNBNTiUi0tBXkpv8elg0aqWF5iisvKiUvWwLTuD2XMZz2W8tHZ2YXEZZpnAp1IBDKPgCI1FX7+fggLC5OketRMWy2khuWlpTriUliDWHYtlu5RnC6W5ReSF5dMWvLikq0fjo5O3DpGBxEgAtZH4M2bN1y6aUE0iuWjeH9LIUpbbv1Qv4/RThcrrCFpfR+T1Yhev3YFe3/6UdUsd3d3zJ63AK6urgabysTlwvlzVOVq1KyFYSNGGTyPFfjz7Gkc/+2oqqyXlxfmfrfIqHMzspB4j8uMvK6lrsVEpqOtDRyUW1oyP5moUCA+VQHltpd6L0Xi0lIjwddD4tKyPK2yNmM+zOaEiMuUUSfwbHJF0RjexrKavUzY49GEVLHsKizttuZ7+8hfMKr2bJyxa6oUREIKXS903XsHq8XbYcru/Wm6uAzd2Q6fLHuhvXejas/OKpJ9RE0Vt/IvCvPFJZR7fEYVH4Zj56ajIYv/13GYlCI37ggmVZ2Ko/Y9sdV/FToq63z0XXn02KcAhh+G37c1DbzW00Fcys2XuwvQtvdPkO6vKdc03eJS2LtTe69PQHiuzeCv4b/rZ/zVZSvi17WTFY5aV5UTl4+Wo203bzx16IzlNzbgC80o0aijmFRvMv5QlMbXR//G/Gp8rQbF5YlvUGHiee3oY6tckanRRIAIEAEiQASIgLUQ0BSXhva45FPFqiMuhdSx4nSN6S0uxSli2d9CxJSLC4lLa5l31E4iICbAXsNPnjxBWFiorHgQIqF4cSkVluJU1ry4ZHteqlM9sutI0zzywpId4vWDZeYicUnzkghYJ4HXr1/jxYvnZq0fcjdgiSMuNdPFWnOGhx9WLkPAixeqwe7zZV80a97CqME3R1yyCyz5fgGC3qrTrLIoTxbtmZUOaxeX5rIkcWkuQen5JC4ty9Mqa9MUl8K/+bvn+A+zKSkp3Jvc7JgqVtgT82PuHth4bhW65WHDmIDXmz9F6zXPIU0Bqm8vQuPF5cfTY9FqcQL6r12D0XXVebY//jsbXQfth5/jV/B+9D06ssi97o2w8JGLeq9BbpYl4PWGT9F6/XPdqWJlotpkpWPQHvRrugjXHKth0P59mFuTtUfdf3H0J7tylhGXKbextElP7A53gOKzLbi1tB1yMxEc9xC/zvsdLnNmKsdSvs3CvpHRpQbg1yPz0JyTaJF4tKwPeux8hkT0kIhLKKXbC4dqGLR3H+YK4xZ+G+uWnEXt+TOVdbB60i4utQU6PxYdTzbFss0z0LWEkGYhAaF7+uOTxXfwpsZs+B4ejFI6VyBeXB6xt0PBUYfxx4SaPKuovzCj/VAceZ8PXfffweq6GhUo+xyoTEdWZ+Nj7O9gb9w6J5uyWB25Gl32S2z3nqfqT3Lo31jZdzB2Bzho9UenuExJwIcb6zB66FbcSrKV2a/UuKZSKSJABIgAESACRIAIpIUAE5dXrlzWscelrWgvOXVqWE15qRYJTBjwKWOFNI3sNzvM+cJP7rOeWF6yz3ns816uXLko4jItk4DOIQKZTIC9fh8//g/sC3F9EVPqaCn1/rrifXbF4pKtQ+IoKbVkkIpLYf1wZuLS3sjPiZnMiy5PBIiAlMDrV6/w7Pkzs9YPTXEprCGa8lK4srWKy1eBL7Fi2RIVwHz582PBIvW/Dc0tc8Xllcv/4pd9P6suU616DYwYNcbQZTP8+eRk46ITM7xhGXFBG8DOFlzqZTrMJ0Di0nyGVl9DjheXKQ+xqW1nrHvNCyH3QsXhEheIkCh+kbG4uEz4F0tb9cPuUAe+fg9PlPBwRnRoICIT+GvmnXkO14fwGkoQbAp7D1Ro0wm18kTgxZnzuPUhkXtea49LDdkkTgGrSzo++q4Geuzjc4GL+6+AF9rvvIBNzfm2siPLiEsAH8+NRbuRp/HOBlA4eaC4pwJhr6O5vUBDK07FtT9GgsXQyrY57i9812oo/hdurzw3NxKj1OOuJS4RiWuTW2LA7/w+kw55i6OQ0we8Cub/zeThncODueulRVxCGTUocFbt5/h6D4a2X4hLSfwXV+y6BV0/IjqYT6nKxqjp9rPY3VK60bR0YVKLS/Y4m0tehZyQqKxDt/gUIn6dEZd7APbdmIcWeiJbJdfUtdeqSpbyH2zZ/C+EENXrLcWpDib8fgDjS6trE8SltE/Sf0XXn43zewejorHt01cZPUcEiAARIAJEgAgQASMIxMbG4MoVtselealieaFgeXEp/pzHvQdUsC+S1D9CtGVqagpy5XIlcWnEmFMRIpDVCLDX8X///YeQkBDVHnXG7LfLIr3FUd981CSLtlTfPKG5R538GpICZydnEpdZbWJQe4iAkQRevXqFp0+fmrV+CBHd4jVEuAlLcx1hzbJWcXnqxB84eeJ3FdlOnbvCmD0qhROYuHz75rVkZGrWqm3kSLH3camYNmUSPn5k33ryx6o1600KMjL6YlSQCGQBAiQus8AgZHYTcry4ZAMQdRkbR03E+hsR3HAke1TFF8tmotzaz7E0Pfa4THiFyz+twibvP1UCkl3XtmQTfDF1GWZ2LCJKxxmJO99/gRH7nnKiijtKdcSMb4rgyOyd2ntcQlreGHHJIg19vadhwrpz3B6bwjUmLlsmiQhlj2clccnaE3fXG7OmrsbJQB4Ok3JlPp2KRbP6ogEXPaunzUFHMb3fTBx9xZ/Lxr3v4m6IHbVYK1UsX5M2p1SnEqjTbyZWTmmHkqo9p02PuETKUxwbOwhzzwVz4lUlLtllw31xdMti7Dh8Hf7R6rt2nGp0x6RZCzBEFLUrv56oU8UuO1QTd75bhd8exnJF7WsMw9Y900XRotIaXm9ojtbr38KYvUQlZ+oSl9zr7TYOLFiMlWfuq2Q9E89VO0/FLNG4CfXpE5e5yjRB60FTML+PMoo0sxdUuj4RIAJEgAgQASKQYwgYEpdMAAipGIXIJv63dK9Lfs+5jBWX6uw6KUhJSeX2ZrLWLxJzzISjjhIBGQK8uHyEd+/eca9hccQ2+1u4KUKcFpatQ4K0FNYmYZ9KQTywS4nFA/dZW3njA7smO9hND2z9cHZ25jJ00UEEiID1EXj1KhD+/v5mrR/ilPfCGiJej8zJHJGViK5fuxr+fk9UTZo+cw6KFS+eoU38cfdO3Lp5Q3XNUWPGoUpV5T5LGdoSuhgRSH8CJC7Tn3GWv0J6icss33G5BqYkIDLBCblzZWTrExAVAXjkdTJ40cSoKKS6esA5Pfe9j4vCR6d0vobBnqahQEoComIBDw/DHLVqT4hCJDyQ25RT03JOGrqldYo5/RRXlpCAj/ZOBuZSCA72qYVZdyvh69//xvxKluiARh2MY4pHBr/m0qEfVCURIAJEgAgQASKQ4whoiktxlJOQ9lVIzyiVBNriUjPNmlAXg5rWL/z0RVyqoy1TuVSxJC5z3PSlDmcTAuz1++iRr0pc2tiwqEleYPI/fES3WFyq1yO25y6fOtaJRU1q7HGpT1yK97gkcZlNJhN1I0cSCAxk4tJPR9p749YPtoYI8lK99qj3y03r+5isNiDfTpmIj/HxXLPc3NywdMUPJjWRRVwuXjhfdU6NmrUw5JvhJtVx+d+L2P+/fapzunbrjg4dO5tUBxUmAtZCgMSltYxUOraTxGU6wqWqiYA1E3iwHG17euN+6XE49+dE1LTmvlDbiQARIAJEgAgQASJgYQKmiEtphFNmi0smK9ledby0ZPvUsS/gKOLSwhOEqiMCGUCAvYZ9fZm4DIYgLY1JFcsiv8WR4HyqWM19dlkabFvV2iCOuBTEJVs/XFxcKOIyA8aaLkEE0oNAYOBL+Pkxccnf9JCW9YMXl/z6Ib4Bgq+PX0PE7zGs8f1GVFQkZs+YphqC8hUqYvzEySYNieYel7Xr1DVZXL54/hyrVy1XXbdh4yb4uv9Ak9pBhYmAtRAgcWktI5WO7SRxmY5wqWoiYI0EQv6G97rfcf7vY7gVZou6a+/hly769tC0xk5Sm4kAESACRIAIEAEiYB4Bw+LSlvsyX9j7ycFBEAX8b/H+cukdcSl85uPFA4lL80aeziYCWYeAVFymfb9dfeJS3FtBWJK4zDpzgFpCBMwhoBaXaV8/jBGXrI2CsLRGcfnmzWssW7xIhbp+g0YYMGiwSegtIS4/fIjA3FkzVNdlaWJZulg6iEB2JEDiMjuOqol9InFpIjAqTgSyO4GAbejVZgV8bG2Q9OUu3F3UHMrtQrN7z6l/RIAIEAEiQASIABEwmkDaxaV6n0t+f0vtSAVLp4olcWn0sFJBImBVBHhx+VCUKlY7Ykq83y5bc/ibJtQRl+zfQqpYIVqKX4P4aCnxQeLSqqYHNZYIGCTw8uVLUarYtK0f4lSxuiIuWUOsWVwGvHiBH1YuU/Fs2qwFvviqr0G+4gKWEJfx8XGYNmWSqtq0RH6a1GgqTAQykQCJy0yEn1UuTeIyq4wEtYMIZBECiiR8jE+CwsEFLg42WaRR1AwiQASIABEgAkSACGQtAtYmLoXPfUx0iKOlUlNZqlh3ShWbtaYXtYYIGEVAEJfBwSxVLC8apXtc2irTN/I3SQg/mvLS2ZlPFSvsiSmkdmT71bH1wob7WGjDpZcWUsayNLFs/XBxyUWpYo0aLSpEBLIeASYu/fyemLV+8OuKkCZWM+U0f/ODOF2sNUZcssjUlcuWqAawcZNP0PfrASYNqCXEZUx0NGZOn6q6bsVKlTF2/EST2kGFiYC1ECBxaS0jlY7tJHGZjnCpaiJABIgAESACRIAIEAEiQASyJQESl9lyWKlTRMCqCDCR+PChjyTikslGIWpbnIZaLS6l++yy6EsSl1Y17NRYImAxAi9fBij3uDQvVWx2F5dhYWFYMG+2inv16jUwfNQYk8bBEuIy6O1bLPl+geq6derWw+Chw0xqR3YtzG6m2bv3Z+4GnurVq6F27ToZ2tWDBw8iLi4WderUAZsfdJhPgMSl+QytvgYSl1Y/hNQBIkAEiAARIAJEgAgQASJABDKYAInLDAZOlyMCRECLgDHiUpwqVhx1yYSlsNcuSxXLxANFXNIkIwI5i4AhcWnM+iGkihWvIeIbKBhRa4+4ZGvthLGjVJPDq2BBzJ2/0KTJYglxee/uHezcvk113bbt2qP7Z71Makd6Fk5I+Ijly5cjOjpK9jJdunRF8+YtwOaHpY/ExESUK1eGyx4wevRofPvtdEtfQm999erVARvj6dNnYPRo06R2hjbUii5G4tKKBiu9mkriMr3IUr1EgAgQASJABIgAESACRIAIZFcC2UVcsjvU3d0pVWx2nafUr+xNQE5cCtGW7IthQUTy0VDC/pZCylipuBRHZxqbKpatH7lyUarY7D3LqHfZmYCmuEzL+qG5x6V0r9zskSqWzYGl3y/E27dvVNNhybKVcPfwMHp6WEJc/nbkEP4696fqmv0HDkaDho2MbkN6F4yNjUWzZp+ARajKHbNmzcawYcM5uWjpg8SlpYlmfn0kLjN/DDK9BSQuM30IqAFEgAgQASJABIgAESACRIAIWBkBEpdWNmDUXCKQDQmYKi6ZYBCiLDUjLklcZsMJQl0iAgYImCIuda0fOUVc7v9lHy5fuqgi2q//QDRq3MToOWYJccnSxLJ0scIxb8EieHp6Gd2G9C4oFpd58+ZDnjy5JXuojxgxEl988SVFXKb3QGST+klcZpOBNKcbJC7NoUfnEgEiQASIABEgAkSACBABIpATCZC4zImjTn0mAlmLgHHi0ha8WLDjfjs4OHC/mbgURARLFUviMmuNLbWGCGQEAcPi0vD6kVPE5f1797DDe4tqWCpVroIx4yYYPUzmistnT/2xdvUq1fWKFC2KmbPnGX39jCgoFpcsVeuIESPg6OiodemwsFAEBwfDzc0dBQoU4CJZ370LgY0NULx4CRQvXlwiN2NiYvDs2VNERUVx2QMqVaqEhIQEvH8fxtVRpEgR7hpyqWIjIiLw9u1bsN8KRSr3/x4rX6JECW4/TOZFAgNfIjo6Gq6ublx7Xrx4jsjIKC6FeqlSpVG4cGFVH1h5Vh87JzmZz1pStmxZtGzZAqxflCrWcjONxKXlWFptTSQurXboqOFEgAgQASJABIgAESACRIAIZBIBEpeZBJ4uSwSIgIqAeeKSl5csApPEJU0qIpAzCaRdXKrXDyaShJsjhBsgstsel8LsmPHtFLD3f8Ixccq3KFu2nFGTx1xxuXvndty5fUt1rS6fdkfHTp2NunZGFTJWXG7bthWLF3+PqlWrolmz5jh48ADev3/PRWeWKlUKq1atRr169bh/M+G4YMF8nDhxgpOV7Gjdug3i4+Nx9eoV1K9fHxs2bOKEo6a4ZOnMv/lmCC5evIjk5GTuXOZBSpQoiTlz5qJDhw5g/49+/XVfXL58GTVq1ESZMqVx9uxZxMXFceVr1aqF1avXoly5cty5t2/fwty5c+Dr68s97+LiArZ35+nTp8D6T+LScrONxKXlWFptTSQurXboqOFEgAgQASJABIgAESACRIAIZBIBEpeZBJ4uSwSIgIoAiUuaDESACJhDgMSlafSO/XYE586eUZ1UuUpVjB473qhKzBGXTx7/h43r10qu8/2S5cidJ49R186oQmJx2bJlKzRu3Fi1n2Xu3LnBHitYsCAEcenk5ARPT0+0a9cerq6u8PbeBrZXZfPmLbB69Rp4eXlh8uRJOHToIJydndGmTRtUr14DR44cgb+/HycSDYnLihXLo337DmjYsCEUCuD3349z8rFQoUI4cOAQihYtqhKX7BoeHh7o2bMXQkNDcPLkSU6QduvWHRs2bMSbN28wbNhQPHr0iNvfuVevzzm5evLkCdW+niQuLTfbSFxajqXV1kTi0mqHjhpOBIgAESACRIAIEAEiQASIQCYRIHGZSeDpskSACJC4pDlABIiARQiQuDQNY2RkJObNnsFF6QnH532+RIuWrQxWxMTl40d8lJ5wNGvR0uB5rMCyJd/jzetXqrItWrbG532+MOrcjCwkFpdCFK5wfZaade3adZx4FMQlKzN8+AhMmDCRE5zz5s3B//73P1SsWAlbtmyFm5sbGjduhNTUFE5u/vDDD3B398Dr16/RsmVzLopSn7hk12aSkclJJk7ZwVLOdurUkUub7u29HY0aNVaJS5bWdtWqH9CpU2ckJibgq6++xIMHD7h0scePH8c///yDefPmgs2DSZMmg+3ZyY79+3/BsmVLuYhQEpeWm3EkLi3H0mprInFptUNHDScCRIAIEAEiQASIABEgAkQgkwiQuMwk8HRZIkAEVAQo4pImAxEgAuYQIPUS3FgAACAASURBVHFpOr3Tp07gxO/HJSeOHT8JFStVMr0yI87Y+9OPuH7tiqokS00677tFcHN3N+LsjC0iFpf58+fnZCGLSGQH21dy3rz5nJQUxGWxYsWwadNm1K5dhyuzZ89uTgxWrFgRmzdvha/vQ4wfPw758uXD5s1b0KTJJ6oOTZw4AUeOHDYoLplM9Pf3x+nTp/H+fSgSE5Nw9OgRsGhPFtXJojGFVLF58uTB3bv3VVGi8+fPxe7du8HaeejQEezevQs7dmwHS0F78eK/XFpbdjAp3a5dGy6tLYlLy805EpeWY2m1NZG4tNqho4YTASJABIgAESACRIAIEAEikEkESFxmEni6LBEgAioCJC5pMhABImAOARKXaaO3euVyvHjxXHUyk4kjR49FGSP3uzT2qocPHsD5f/6SFP+qX380+aSpsVVkaDlT97gsXrwEtmzZwu0tyY5ff92Pb7+dqhKXPj4+mDhxvFJcbkWTJk1U/Zk6dQoOHPhVr7hk5/ft+yViYmLApKSbmzuYRw0MDOT2plyxYhU6d+6sEpfFixfH5ctXVddYsOA77Ny5gxOXBw8ewqZNm7B378/c848f+3HpYtmRlJSERo0acOliSVxabsqRuLQcS6uticSl1Q4dNZwIEAEiQASIABEgAkSACBCBTCJA4jKTwNNliQARUBEgcUmTgQgQAXMIkLhMG703b17jhxXLOGElHCztaf+Bg1Gnbr20VSo6i0X0/W/vT7hx/Zqkrk+aNsOXfb82u/70qsDS4pKleR03bgy3/+XChYvw+ee9VRGc/fp9hUuXLukUlxMmTEL37p/C19cXtWvXxvz5C1C9enXExcWhQYN6sLW1NUlcHjp0GHv27MH27d5cxOX58xdRpkwZDmVISAjat29LEZcWnlgkLi0M1BqrI3FpjaNGbSYCRIAIEAEiQASIABEgAkQgMwmQuMxM+nRtIkAEGAESlzQPiAARMIcAicu003tw/x62b9uiVQHb77Jrtx5wdnZOU+W+D33w29HDCA4KkpxfrXoNjBg1Jk11ZtRJYnHJxOGQIUO4vSSFg+0hyX6EVLGGIi6ZDG7Rohl3er169bFy5SoULlwY165dxbBh33DiWNcel2zvzM6dO3H7YS5evBhffz2AE45nz57F2LGjuXYtXrwEPXp8ZlTEJUsVe/36NdUel+PHjwfrI0uFyyI/v/tuPu1xaeGJRuLSwkCtsToSl9Y4atRmIkAEiAARIAJEgAgQASJABDKTAInLzKRP1yYCRIARIHFJ84AIEAFzCJC4NIcecPfObeza4a1VCUsh2rJ1GzRu8gny5Mlr1EUe+fri30sX4PPgvlb56tVrYNjI0apoQ6MqzIRCYnFZuHARFCzoBRsbW1VLBgwYwIlCtk/k4sXfw5C4LF++PKZMmYyDBw9we1Ky8izla0DACy7968ePH3WKy/HjJ6Jz547c/pZsL8qOHTshMjIS58+fR3BwEFffjBkzMXDgIKPFJZOU/fv3g5+fH9zd3VG3bj1uP8x79+4hPPw9109KFWu5iUfi0nIsrbYmEpdWO3TUcCJABIgAESACRIAIEAEiQAQyiQCJy0wCT5clAkRARYDEJU0GIkAEzCFA4tIcevy5/n5PsPfnHxH+nhdXmkeFipVQrnx5FC1aDHnz5eMiMVNTUhEdE43Qd+8QEBCAx/89UokvzfObNW+BPl/2Nb+hGVCDWFzKXY5JvREjRnL7RhorLpmcHDFiGC5fvozExERub8oePXogPv4jfvvtKBo0aID16zeiQIECKFeuDCcSR48ejW+/nY7bt29zUpK1iz3Ooiz79u2HY8d+Q1RUFFhU5tSp3xotLlm0J6tz6NAhiIgI57rIUs7WqVOHSxf76tUrEpcWnGckLi0I01qrInFprSNH7SYCRIAIEAEiQASIABEgAkQgswiQuMws8nRdIkAEBAIkLmkuEAEiYA4BEpfm0FOfGxcbi8OHDmjtSWlO7W7u7ujxWS80bNTYnGoy9FzmGN6+fctlA5A7cufOzUUqsmjJDx8+gKWCzZ8/P5c+lh1MMIaHh3OCkT0upJll9SYkJCA6Ohp58+blZGHfvl/iypUraNOmLZdClpVnaWHZ4eHhAXYtdrC2nD59Cu/eBaNFi5YoXboMwsLCuGhN1hYWwRkaGsr9m7WHyUnhiIiI4NrKHvfy8uLkp7hOJirr1KmLWrVqce1mYpXVx+qlw3wCJC7NZ2j1NZC4tPohpA4QASJABIgAESACRIAIEAEikMEESFxmMHC6HBEgAloESFzSpCACRMAcAiQuzaGnfa6v70P8dfYM/P390lyxnZ09WrVugw4dO8HZxSXN9WSXE5m3YIKybNmycHNz4wTmlSuXMWbMaE54Tps2nYucpCP7ESBxmf3G1OQekbg0GRmdQASIABEgAkSACBABIkAEiEAOJ0DiModPAOo+EcgCBEhcZoFBoCYQASsmQOIyfQbvqb8fbt68AZ/79xEdHWXURcqUKYtadeqiUaPGcMmVy6hzckIhlkq3ffu2qFGjBooVK85FS167dhXJycmoXr061q5dz0lNOrIfARKX2W9MTe4RiUuTkdEJRIAIEAEiQASIABEgAkSACORwAiQuc/gEoO4TgSxAgMRlFhgEagIRsGICJC7Tf/BevQrE68BAhISGIDoqCokJCbCxtUWuXLm4PS8LFy7CpS9lqWHp0Cbw4MEDTJ8+jUtBGx8fx6WJZZGXzZo1x8iRI1GhQkXY2NgQumxIgMRlNhxUU7uUU8Wlfyhw8QXwKgJg61vpfECLskDJvKYStP7yp04F4NadEIRHJCBPbifUru2Jbl1LW3/HlD1IjY5Awr1/kPT2GRSJCbDPVxiOlerBoWzNbNNHzY7cOeCDgBuBiA2Ph1uBXCjdqCRq9ayabfqbHBCJ5GcfoIhLgm0eZzhUzQ/bfDkvhca9sIe4EnILb+NCYG9rjwq5y6Bd0ebwdM6XbcaaOkIEiAARIAJEIKsSIHGZVUeG2kUEcg4BEpc5Z6ypp0QgPQiQuEwPqlSnJQmwyEq2tyXbP5L9n8ckJZOXrq6u3A8d2ZdAZorLoEOD0XO5AmMPeqNfKX4PVmMOG4XYtBlzBpXRSyBdxOWbI1j4/WmE2tjAueNCrOxWUKMNb3Fm7nz88d5W8niSV1fM/e5TFBWdr9l4VRkzxnXROWDtA/kK5tQDJjWXf+7BpqHY7msv32bRo6zc5tAefF9kqhLqkWejPiH86HTM//ODhCF7bN6fxfHV5rH4ROOarG2lhm7DlLrGwblyNQhzFl3DA78PWidULuWOhXMaoVXLYvoru7EG4/Y8lpRRoLrO9vEFPdFi7vf4XL3fscY1rmLHqN24r3HHTFyNYdg5sp5xnVOWivv7F0QeXSd7jkvNVvD4chps3eRsNd+GJ50WycxfADfWYOweB76fyvkaLVdWz3PSsZTvs2FW0q49Ou2HQ5NPIOS/91p9LlKrIHqv7oLyrcrI8BCu72VgbITXbkGtcsJ8FVcunuNyz7Oypoxr0tMIxOx6iI+33mn1wbVzabiPqAEbFwfZ8Tb4uhOPqUYN0te+nvmrfD3Ivg71PGdozdDsUGRiNL67sxoHX5+X7evC6iMwpOKXOl4rcuuvtE+mszI8fy0x/ia9+KkwESACRIAIEIF0JkDiMp0BU/VEgAgYJEDi0iAiKkAEiIAeAiQuc+70SFUooFBI+29nm/GRiympCrx8F4+wqAQU93RGYVFQAmsfa6f4YC20NaOdrDq/t7FwsLdBmYKWS8kbFp2A91FJKOWVC04OUt+Rc2eZeT3PPHGZAL/F9dFojQO+PnEe6xsaHw1N4tK8Mdc6O6PFpa4vr1nDjBGXrJycGDMWy9ijwC8v9JceUQlY0lm7jLZc4AXAUbtuEklpSEIIUkC/hFXLBU35oykueaYOBoSTtD8XL75BzyFnDWLbu7k1OrYvKVOOb9/v72tqSMq3OD33MNwXjVOJVda+Wfebqhjpkq/qi8hJQ/6xqzWHGy0vY373RvTZXXr76FC0IvKP3wibXJqLkAniEjyLA0VHaLVNmO9yck46Twxcz+BIAQ+OPYJ3j/8ZLDn2zCBUal9Oo5xaPOkV6qqbCqSCk/XF27e2dC68OYL1tz/BeOWNC4bHXX/TE28H4/2sf9kCoPNwKJsb+RY3lY2+VMtHHeJRh7g0bf7qHkfdMlD3/JHraGxyPAZemIRrEU/0AptU8UtMqa65Qbn86yj86Fr83Wii6mYC01kZnr/mjr/BiU0FiAARIAJEgAhkMAESlxkMnC5HBIiAFgESlzQpiAARMIcAiUtz6Fn3uTvOvkR4TJKkE1N6lIWp8pKJxZj4ZCQmK1DAw/jINOHCv98IxtSf/kMuRxuM61QaQ9qpv4N+8joGx24ES9qY180BQ9qWMLmdQiXJKQoUHfUXyuV3xuWlTS02iGuOPcf3vz/Dle8ao2IxN4vVm5MryjBxmfwBj39diW1hrTF9ZBsUciJxmWXmXUaKS7G01JaPV7Ftfii6LugmibhUSxRplJApkYUC7C1XgDnXjEO/oRXQt7a0rKyQlJEdxojLTXa1UP++DyK/8ZaPkOSis96jgGcIYuqqo/60vvzXF+Glo6spKQo0aX0Qz97EGgXjxd1+cHcX/+djimjhy56r/70ocpFJjj+QZ95iHVGXOiSIkon+aE2+S4kPr+D9tslG9S9X/c7IPWCeRllTxCUgL2X4vl+19UJYaGENwatZv2Hxo68z8VEf8W3u743qb/6yeTH/8STY2ovvAOKvn1yjOh762GhFzAoVs7m9LaQQCoYAVYTx42TmbfW/dbTCHHGV+uEj3n3xh15pKVzWuX4h5F2s/eaDtX2DXXd8/uZ3rZsNuHNlxaXp81f+9c/zfe3liWCbRtJobKUMdtW1FmjwnHNrBfYEnDJqrH9ssghtiqhZaEpYXZWYzsrw/DVn/I3qLBUiAkSACBABIpDBBEhcZjBwuhwRIAJaBEhc0qQgAkTAHAIkLs2hZ93nNpl+CaGxyahTwg22yox3P0+uA3s706IFWaTkD0eewdbeBou/rmwylB+OPsW835/j4qwGKF7ABV55nFR1/Hb1LT7b6oNS7o5oVJIPOCmc3wXLB1SGg+Q7TeMvS+LSeFaZXTLDxGXCE+zoWhnD307A8Utr0DUficvMHnvV9TNOXKojugxGTOpINSsWn6aKy5RUoNomIER6M4nOcaiZG/h7qPRpS4pLlkq2h9cx/BbSXSalLC9L/q4/HK1vekukn+TLfxOFh9Cbn35+jMkLrho9BxdNrYdRI6ury+tJqSlXKeO2zm6UOhpR8/wbazDyZDkRBx0SxEhBxtoQvmkyEh5fMbqPnnP2w75gKVF508QlZNvGC1qvofVxb+dNqdjTKm9Y/OjrzF+rLuHot2eM7m+fLZ+i+ciGWv191qkryp76Qz5FrrLNtTT7Y+Q8NEdcxez0QfSv+iMMxZ3P911jODWRJmoWXr8Lhydh66LT0Ertq2Nemzx/5ep5cwQLFr9F1yHJ2L3LXiqGTXg9Bca8RZPT/Ywe57aetbGnxWpVeWPHwHRWhuevsdc2unNUkAgQASJABIhAJhMgcZnJA0CXJwJEgNvv6+FDH7x7947b90v4Yft/8T92sLOzhb29Pezs7LjfDg4O3G/+xwEODvZwcnLmnhd+xPWw74z477RtuOuxf7OflJQU7idXrlxcXXQQASJgfQRIXFrfmFmqxUxcFs7jhI0jaqgkYH4PRy568l/f93gQEA0FFKhXLjdaVi/ApWd9HhyHc/dCEfwhAWULuqBx5fw4fTsEG8+8RNE8jhjapjja1PJCQZF8ZO0NeBeHM3dD8D46EZWKuqFdbS84O9ji0sP32P1XIH77LxwrepZHsyr5UK2Uh6qLv10NwmdbH6Bb5fzYOboG97i9nQ1y53LA1cfhCAr/iIJ5nXDT/wOX9rZnkyIo5eXC/e33JgYnb78DS0XbuoYnAt7FokoJD5Qr7CqJuAyNTMBFnzA8ehMLF0dbNKuaH3XL5sHHpBScuR2C/B5OSE5Owc2nkShV0AVd6hWERy4HJCal4rxPGG4/4x/3fxuHdedeUsSlpSYogHQTl7FPcGz1TvjWHYfJnYvDmcSlBUfNwlVlmLgU7YVoaG9HXgJp7pGpjrhMyz6XNwOBjodMg3dzIFAmv/ocbXHJf1mvGTVpTMQlE5e8QJGJVFMKoqrzxsFt81xZcTlwTlGcWnRKW74Y0cURY/7B4TMBRpTki3T4pAj2/dhBVV5L5BiqSbTPY/9Xs7h9QiXi2VhxaazgSU1B0ATxDqCGGgjk+WIGXJr2EBU0UVxCpryyvX0390L03Hm6BTR3VcPiR18vNnXdg/9OPDXcUWWJWn2q4Jtf+8r2d2bKaklqX6GQEK2nPW9173spbpA54ip0yGkkv44xun+5OpZC7snS/VDFr0sXub1idc0vU+evjMgV2M3/zhMnRu2SrBmG1gtxp48GnMK4WyuM5sAKPvvsNJzslHesKdv2tuCnOvfgZeeYzsrw/DVn/E3qMBUmAkSACBABIpBBBEhcZhBougwRIAI6CZC4pMlBBIiAOQRIXJpDz7rPZeIyv5sjlg+qCgc7G7g626FIPmew9KyjvR/AzcmOSyUbHJ2EZV9VRJ2yeTBllw/8QuJRQbmP46hOpbDksD9uv46Fq4MtqhXOhVVDqnFyUjgev4rG1+vuIjElFR7O9ngfm4xqRd2wfWxNrDjkj6O3Q/A0OhFNiuTiUsV+3lQdhCCIy44V8mL94KpclR657OGV2wmzf/oP/7sehIJu9pwE9Qv9iMpeLjgxvzGeB8Vi8q6H8A+NR3lPF3yIS0ZEfDIW9CqH3s2KScTlsWtB2HImALkc7RAUmcBJz+X9K6N8EVf0XnELUYmpyONkh4SUVITEJGNa19IY0bEUfr30BvMP+sPN0QauTnYIik7Gh4/JJC4t+LJIL3GZ8nwPBjWYiL29/oegTZ1RKIUiLi04bJatKqPEpUnRkiJxqdlbg9JTB54zj4G+J01jd/pzoH4J9Tnqfd/Ujxneu1D7mmIp8F4zGlEpDfgIxSJaaVbFHNPKovvnf+DyvVCjYdQonwd/n/pMWV4udaaBqjTGU7PdrE/fvust2h9SRoKI5NFK5Z6Juq6aEhmGkDldje4f9x9fp2Fw7SwOsVVHCOuqSDNyWFNAiQWv9Dm5VLvy1zNW0i+pvQFv770zus+lmxbHlEvi/Q/FzJ/LCHmRpC8klxpWfWOBrohqXfvbGoqeVqSkIrjTEaP7xgo6VsmH/GtbS84xOAYGxGWoMnWG4fmrOb7i10yKxn6ohoWfuBPej/dh4cMdJrG43ukXFHUtpD5H9HqUW79YQdNZGZ6/aR1/kzpLhYkAESACRIAIZCABEpcZCJsuRQSIgCwBEpc0MYgAETCHAIlLc+hZ97lMXF4NjoODDduVyQZ9quXDvqn1kJicivjEFLi72HPRiqXH/oP6Jd0xoUsZDNn6AAObFsXM3uU52cki8f3fxmDwhruoXNQd3mNrqtLOCnRazrmM0P+PtNw/qS6qlnTH+uPPMePYM2zrVwkDWpcASxW76uxLPFjeFAU8nGDLRfjzhyAu2d/2yu/khjYoiA0jqmPmnv+w70Yw1vStiD7Ni2LsVh/8eucdjk+ugwcvojHmgB/OTqyN1jUL4LcrQejl7YM9AyqjX8viEnEZHZ8Mx/9Pc8tSz0bFJaP29EsY3qIY+rcuji7fX8eLqCT4rWqK6PhUjNx6Hx5O9vh1Wl20nn8VilQFto+pheKeLmj/3VX4hX0kcWnBl0W6i8seuxC0tSeJSwuOmcWrsjZxyQAYK3PEsC4+Bz77zTR8F74CqhVWnyMXGcUe8/atLUn9aCiCSvK8piyRpBDVloRC1FL16vfg41NL516E+nrab+AZnLn81mgYTWp64vhhQQSaJi55WeEA9b6U/PlH7bopI7507SG4G/eV/ykJDTUkuIRyivgYBE9ra3T/WEGPHuPh2kY+AlFWlMpJLsljfL8e9tjO72EqeU4uUtc0gaXZudXNvfH8UqDRfa7cqRzGnBwkKi+9vmZUrWRvRL0pe9UCS1OKpTXiTpGiQHCnw0b3jRU0LC4BIbJbtbekzJimbf7ye57Out9UOcele7oaz1K7y3ufHsGMextMYvHg06PI55RH+xxRFLzma0trDdOMItViZXj+pnX8TeosFSYCRIAIEAEikIEESFxmIGy6FBEgArIESFzSxCACRMAcAiQuzaFn3ecycenmbIfZn1fg0q/mdXNE5eLuXFrX9X88x39vopGSosD1NzGo6ZULeyfWwbSfHuHKs0gU9nDA0FYl0L9VMbwJT8Dg9XdQqag7doyrpQXFYfBZNCjogguLP+H2z2QpXjuvvI2xrYtjUb9KWHWEictAPFzBxKWj5HxBXLYu7YGFfSpwz3nmcUb5wq74dpcvLj5+j11janHpZbecfIE5R57iwNhauPQoHNsvvsbVRY1QwtMV/m9iUWHWv1ri8sL3n+DO0w/Y/udLvAyNQ3Iq4BMchwltimNQuxKcuCyUxwln5jdCSGQiJnj7ICI2Cb/NagD34X+hW8U8+HFSHbg522Ph/idYdy6QxKUFXxYkLi0I01qrygxxaTBSUMcel0z+jNvzmEOtK1JI1zgERwNVt5s2SsETAAc79TnyQlJbvJkkLiE9Xyo8dItLIf2oWgAa37cVq+5gxdb7Rp8wun9lLJzfSFleLlpQV1W6ZIaojk8Dub3/2m4eC3VyV8MSxFDjQxf3Q3LwM0PFVM/nH7sJjhWZYRQOU1PFsvP0RSWKnkth8/i9SOaqz33SaREMRZTKderwpD/wz9prRve349zm6Lqwve7+6hPoxuw1qnwNv6w5XBVJa464Ch16GsmvjE8V69qpFDwm6U4VKySekNx4YLSMMzR/BSmqTAP9ag3G7nFQ32Qg4tf62nTM+7O40Tcg3Al9gG4XJhg9zpXdiuHPjj/rLS9EQorlpcGbNIxmpb60OeNvdIepIBEgAkSACBCBDCRA4jIDYdOliAARkCVA4pImBhEgAuYQIHFpDj3rPpeJy5IFXDjx5mhvy3UmISkV32y4ixehcZjRszyK5XdB95W3UCKPEy4tbYqgiI+4/jgcW8++hG9QHHaNqI5SBV0xeP1dVCzqip3jamtBKTj8HErldsTp+Y04OfrnnRD02nQfMzuWxMzeFYwSl72qF8ChqeLvbIGpO31x6QkTl7W5SM6tJwMw+4g/Do6rhet+H7DqTAAuzG2IaiU9cNPvAxosvq4lLg9MrYuRm+9zkaUzPi8PFwc79F57F4ObFcXQ9ry4LOPpgqOzGoLthTlh+0OExyTi2OyGKDv+H9Qq4ordE2ojv7sjJu14iL3/x955gEdRrn/7tykkhDRaQu8gvYMURQRFReSgf0UQ6V2KHLoggoDKoYiogEi3Ih5BQDmAXQSUHgg19JCQEBIS0stmv282dXdms202Ozv72+vyOofsW57nft6dTfbe951/YiguZXxZOEpcIuobjOo6Bhv/tRN3VvTgjksZayb7UKUlLovft9LUUZKFyZkSl/liSNiJZ8uuy6m7ga0W3gZwSgtg3pOGuE0JSePdadaJy7zdWYK8GLSmPc4Z3P/OtLgcqBd9eTLsuJn71RkvmssRiejyzE6L19LP3z2H1q0qFba3WEBYuDNPLLLtF5epv3yFB99/aFGO3tUfQqXZW43a2iIui4TWstBvje4TWdJzwtT25XzzeCSWdVhnUb5CozfPTUKVpqHF2hvPX0zOtT1oUry9WGxHsmhyI7ll8bqRyCJ501mkbLtkcX4V3+6MMp2LzsUXOkq/LvPyPiIIVqvyLNpZKv1FjCKewn1d845+LhCpJT1nPsWXfhmPI/fzvsBh7vFW89EY07j4TmLpHpZdw0pgZcH6taf+5vLk8yRAAiRAAiTgDAIUl86gzjlJgASKE6C45HogARKwhwDFpT30XLuvIC6Fx+DHasAz/3zWAd2qY9CKE8jW6jC1b31ci03DtG8vo02oH7bPaIezNx4gqFwZbP31FnafvoeNo5vrdzsOWXUSGVm5WPxKYzSqXg41KvkVwnnz8wvYeigar/WshZa1A7Dp11s4fD0Ze6a1Q/tGwRaJyw5V/TCqe039mL4+nnilWw3M3nJeUlzu+ndbvWCd8sVFPFIvCL3bhWD30RjsuHhfJC6/eL0tRq4+hdBAH0zoXRd/XYjHu/+7iak9a2LUU7VLFJcT1obh90v3MaFXbYQG+2DBfyMQn857XMr5qnCYuASQfP0y7lVohLpBgrHnPS7lrJusY5WauMwXB+vPeenjF8vLI1g3Pw593u6L6ibEZfF7pFm741KY8+Z9oPeXQExWyQibBwK7BgHBZQ3bOWbHpTBHnhDIadkCp2Pr5B8vKfzcnLgsOu6y+M42SxbIqo/CsGjVSbNNp49pidkzDb/VYrlkkzoStWhKqWN28561T+IVzJDw/jhkXj9tNseKr32IMk06GrWzRVzmSeg3T9dEG10YLrdfbLB7sqTn5Mh5z5sHsP+dP83m2+ednnh6zuPm880Xj8KxxFeqv1OUiyU7LoXRZRSXuQ8ycXfgj9Bl55rNr2ynqgheWLR/t6CDyS8U5O/kbtaiOcLPaortfrR1/ebNKMy32rM1OoSdRdKoT/OODM5/lPScuQSPxp3CC39MNdcMXSo0wfYea8y2K4i1uFy1lVVJO4YpLi0qBRuRAAmQAAm4EAGKSxcqFkMlAZUSoLhUaWGZFgmUEgGKy1ICrcBpXl56HJHx6YW7LYUQf5j3MA6fT8A7311GjhZoVTsQqZk5yMrKxawXG2Lxt5dxOyEDmdlaPN06BLP+ryHK+Xhiw0+38OH/bqCCnyeWDW2GLk0qFGacmJqNpd9F4Jfwe8jO0SG4nBcm966H5x6uohemGw7cxJcHo7BjVgeU9/c2TaGDQAAAIABJREFUIPXL6TjM+fKCvl3BrtAgf29sn94e7++8ipPXErFkSFPUr1YOX/8eqd8J+sFIYReoH9bvv4G9J2MRWNYb3ZtXwrSdV/Ti8tXHa6LnvEOoUt4XWya3wRe/R2LDL5Hw8dSgff1gRCdkoG39YAzqXh3j155BtQq+WDu+FRJSsrFo2yUkpWZh3YTWuHE3HdM2hePavTRUC/JBkxoBOH09CVtfb6ufnw/7CThSXBpEl3kDnw+oiyG3ZuPnn95DzwqZuPxOB3Ra6Y1Xf/wdHz4cYHEyGl1x02ZxNzY0RaA0xWWBiPshPm8LuvGjcBdlMXEpHXdlo2M2La/v6Shg0E7T8rJ5ALDpeaB+0QbDwsHNHp+Y39LaHZdCtwIpa7h7ywJxKXTOFy9mj+A1wrR0xUksXWv6yNjXRzTHvDkdpOHm1yhatNszGvvmfYeARZP0R78KLNafqyp5LKqwU7RfyC58f/dfxWStMJ084lKXloz7m99C5sUjJhdI+eHvwrdtD4nnbROXxXcWi+7JWWxdi+/XKU/OO2f9D78sPWQy36ffegx93jbaSqxvLTV/3vr7IT7UsH7G4jJqB+bsqYV3C3cUSo9nr7jKOh2LhLmHSpSX3g+VR4XFj8AjyEfEoKTXZd469RJ9ocK29Zs/deHR1hLXq5Kes+By9nPUnxh2ZL7Jlk+GtMWKh+eJ7m0p1GBzrf8YSNS864fh0cXWszK/fu2tvwVY2IQESIAESIAESpUAxWWp4uZkJEACEgQoLrksSIAE7CFAcWkPPdfum5alBYz2BpT19UTu/z82NSM7F8L7iyALdbq8PL29PAp/rtHkicQCmZitzdXLzVzoULaMl/6emcUf2Tm5yMzJ1Y/l5aGBj7cHPPJ3eQrPZWl18CvjCY1hN+Rodcgy2sCg0+jg5+OF7BwtcnOhj0EYS/i3kJKvtwdydTrkaHORqwMEA7H3eCyGbDyHjUObYsBjNZCaqYUQom8ZT/0cGdlaCH7Ex8tT/79Cfl5eGmRm5epjEtoJsWflCO2K/i0IXGF3qqdGA09P6O+RWbZYbq69QpwffamJS8HLHNuOXQ86YWDPWvAFxaXzq58fQemKS+MP9A0xFIq3EsSl2WNmLSCbng18dhw4cAU4mZDX4eFKwDONgKEmPJ3QpkBuGFx8Q/oYSTfpdkKfgl2iklIgaofEvR4tFJfFxKe1O1GP/B2DL7ddws791wvT6tuzNgb2b4Ru3QyP2hSjLRBbhiLaOIbiO2ULxjC+n17eTtwCwWNeglhQ5sIm6Yd3I+34T8i+lidpPStVh2/TzijX/SV4VDB11qmN4jJ/l+ye+FYS9y3MG/O0pqXJ54RjkI0fYslZcvYXD1zB4c3HcGZH0XGirfs3RZeRHdGoe10TnaXzFWo3I/alYsecGt2/UcBn4vVqHLfUOhCCsebY55zrSUjeFI6Mf+6I8ijXtz4CxrSEpkyxG9MWa1XyFwpM18b69VswaQlHOZsU/5av7Nj0OHwe8R1+jfkHESm39R07VWyGPjV74uV6z0kOJJWL1DXVelZFR+eaWr9y1N9yOmxJAiRAAiRAAo4nQHHpeMacgQRIoGQCFJdcISRAAvYQoLi0hx77KpXA5agUzNh6HhXLecHTU4O94QloU70cPhjVAg2qllNq2IzLiEBpikvDqTNxeWl7dFpahjsunb0qHSIunZ0U5ycBElA1Ae3tZORcTURuWjY8yvvCu2lFeASKd1mqGgKTIwESIAESIAEScCoBikun4ufkJEACgH5HTHj4WcTGxup3iBT85+Eh7EAR/vOEp6cHvLyED2899f/r7e2t/9+8/7zh7e0FHx9f/fMF/xUfJ2/3iYBbo59P+Lfwn1ar1f/n5+enH4sPEiAB1yNAcel6NWPE5gkkpmRj/8m7+CfiPjKztHioegD6dKiCelV5hKt5espp4TxxCeTc/ANfH8pG1389gXpWuG4eFSvz+qG4lBkohyMBEiABEiABEiABEiABElA9AYpL1ZeYCZKA4glQXCq+RAyQBBRNgOJS0eVhcCTg1gScKS5tBU9xaSs5E/0oLmUGyuFIgARIgARIgARIgARIgARUT4DiUvUlZoIkoHgCFJeKLxEDJAFFE6C4VHR5GBwJuDUBiku3Ln9e8hSXXAQkQAIkQAIkQAIkQAIkQAIkYB0BikvreLE1CZCA/AQoLuVnyhFJwJ0IUFy6U7WZKwm4FgGKS9eql0Oipbh0CFYOSgIkQAIkQAIkQAIkQAIkoGICFJcqLi5TIwEXIUBx6SKFYpgkoFACFJcKLQzDIgESAMUlFwF3XHINkAAJkAAJkAAJkAAJkAAJkICVBCgurQTG5iRAArIToLiUHSkHJAG3IkBx6VblZrIk4FIEKC5dqlyOCZY7Lh3DlaOSAAmQAAmQAAmQAAmQAAmolwDFpXpry8xIwFUIUFy6SqUYJwkokwDFpTLrwqhIgATAHZdcBLzHJdcACZAACZAACZAACZAACZAACVhLgOLSWmJsTwIkIDcBiku5iXI8EnAvAhSX7lVvZksCrkSAOy5dqVoOipU7Lh0ElsOSAAmQAAmQAAmQAAmQAAmolgDFpWpLy8RIwGUIUFy6TKkYKAkokgDFpSLLwqBIgATAHZdcBOCOSy4CEiABEiABEiABEiABEiABErCWAMWltcTYngRIQG4CFJdyE+V4JOBeBCgu3avezJYEXIkAd1y6UrUcFCt3XDoILIclARIgARIgARIgARIgARJQLQGKS9WWlomRgMsQoLh0mVIxUBJQJAGKS0WWhUGRAAlwxyXXgECA4pLrgARIgARIgARIgARIgARIgASsI0BxaR0vtiYBEpCfAMWl/Ew5Igm4EwGKS3eqNnMlAdciwB2XrlUvh0RLcekQrByUBEiABEiABEiABEiABEhAxQQoLlVcXKZGAi5CgOLSRQrFMElAoQQoLhVaGIZFAiQAiksuAu645BogARIgARIgARIgARIgARIgASsJUFxaCYzNSYAEZCdAcSk7Ug5IAm5FgOLSrcrNZEnApQhQXLpUuRwTLHdcOoYrRyUBEiABEiABEiABEiABElAvAYpL9daWmZGAqxCguHSVSjFOElAmAYpLZdaFUZEACYA7LrkIeI9LrgESIAESIAESIAESIAESIAESsJYAxaW1xNieBEhAbgIUl3IT5Xgk4F4EKC7dq97MlgRciYD9Oy4z8eBuEjJsTtoHgSFB8LWiv0ZXfIugFR3ZVJoAd1xyZZAACZAACZAACZAACZAACZCAdQQoLq3jxdYkQALyE6C4lJ8pRyQBdyJAcelO1WauJOBaBOwXl/swMaA/tvl425R4iqY/tsetRV8relNcWgHLkqYUl5ZQYhsSIAESIAESIAESIAESIAESKCJAccnVQAIk4GwCFJfOroAy5s/JyUF8fDwiIiKQkpKiD6pevXqoWLEigoOD4enpqYxAGYXiCFBcKq4kDIgESCCfAMUllwIcJS7PrB6J9ee88glXxmPzFuPFqsWBR2P/vPn4Id5D/8O0lqOxcVx7VoQESIAESIAESIAESIAESIAEFE+A4lLxJVJdgLkpiUjatgTahJhSyU3j5QP/p4fDp2mnUpmPk1hPgOLSemZq6ZGWloaffvoJX3z+GcLPnYM2J0cyNV9fX7Ro0QIjR41Gt27d4OVV8Dld6ZNITk7G6FEjcfLkSdHkgmTd+tnnaNSoUekH5sYzUly6cfGZOgkonID94jIW578/hmsacaLeJ1Zi0JrTyEFHjNk0Ed10usJGBc9xx6UCFohDxOXRlZgR8wqW9Q3Ny/DoSkzc4o2Bayaia37Ogthc5Tk+X1bmScyfOywu6qMANgyBBEiABEiABEiABEiABEiABKQIUFxyXZQ2AYrL0iau/PkoLpVfI7kj1Gq1+N//9mLxokVISEiwavjQ0FDMmj0bzzzT2ym7MHft2oXZs2ZCyMH4MWzYcLwxZw40GolPmK3Kko2tIUBxaQ0ttiUBEihNAvaLyxKi/d9QVBr8AyTlZEnPmQHAo2JlXiEOEZeiGPPEZHi/9ZjWDkDUDrz9TjSeKCYypeSmzKlyOBIgARIgARIgARIgARIgARKQhQDFpSwYOYgVBCgurYDlJk0pLt2k0PlpCjsW5705F3v37rU5ceHY2H79nse8t96Cn5+fzeNY2zExMRFjRo/C6dOnRV1DQkKwectWNGzY0Nph2d5OAhSXdgJkdxIgAYcRoLh0GFrXGdgp4vLoSozb2wDzFjyH6oWojmDD+B8Q/NY7RkfKug5LRkoCJEACJEACJEACJEACJOAeBCgu3aPOSsqS4lJJ1VBGLBSXyqhDaUQhSMvJkybh0KG/ZJmud+/eWLT4HQQEBMgynrlBvv76Kyx8+23utjQHqpSfdxVxefF2Ko5evY97SdkoOtCxlGFxOhEBYYd09Qpl0OWh8qhZqSwJkYCsBCguZcXpmoOViriM2oGFi0+gab6UTNg5CzNiXzK6pyXFpWuuIEZNAiRAAiRAAiRAAiRAAu5HgOLS/Wru7IwpLp1dAeXNT3GpvJo4IqKcnBy8/fYCfLNtm6zDvzZhAl5/fYrDj2eNj4/H8GHDcPHiBVH83G0pa0mtHkzp4jLyXjre+e4qvjxzz+rc2KF0CUzoUhXzX2yAsj6epTsxZ1MtAYpL1ZbW8sQcLy4FIbkZl55ZVHj/StPicjOSRn2ad5ysFY+01BR4l/GBt7e3qNeDpEQEBgVL/DwJgUFBop8LvxBmZmSgnL+/6LmkxPsICi4v+nl6Who8vTxRpoyPuE9SIoIk5k9+kISAQPH8wh8eaamp8Jf41pup+TMy0qGBBj6+voXzZ52O1f//1JQUyVyEmH19y0LjYXT/AB2Qnp6GshJHhpgaKzs7G7rcXJTxEedvqk9Gerq+vYeHh5hnairKlisn+rnAxU/i58JN6IW6Fc+/oLOp+YUae3l56+tm/DA1j8n5tVoIDISb3hs/TM2flZEJD08PeEms2dTUVJSTyDPdBBddrg4ZGRko6yf+dlPx+cu0zr/nLACpNVMQu6l1lpL8QL+WNBrDmgnXkJSUZAQEBFr8msnMzERurhZly4qPpjE1f2pKMnzL+knei8PU68nU6z87KwvZOdnw8xOvM1PzC9cZ4TUuVTPT1xnp64/+OpOZgXLl5LnOmJrf9HVGi7S0NPj7i79da/I6k56u/4NW6nVW8poJEP0hbNuaydBfZ4Q1YPzgmrH+vcnqNaPVIi3dFdeMDr5lxddGRa8ZHx/9+5Pxo3SuM6nw9PJGmTJlLJ7f5HXG1jXjoYGPj/j91JbrjPC+4W/Ve5NwnbFuzQjvf8J7mXDsmvHD2vemrKwsaHOyUdaK9yZBnPnItmayIbw/W/feJN+aEe53JfwOavV7UymsGVN/llBcWvEHG5vKQoDiUhaMqhqE4lJV5TSZzN4ff8SMGdP1nzuU9PD08kJoSAiSkpIgfK5g7uHv749P169H+/YdzDW163nutrQLn0M7K1lcXopKxcDVYYhIynIoAw4uH4HutQLw5aRWCPTzkm9QjuS2BCgu3bb0RYk7VFzqd1ruQ3IxaSnMLPeOywvhYSjnH4BadeoZVDQhPg7XIi6jfaeuokqfOHoYtevWR6XKRTJHaBR56wYeJCaiWcvWBn0E0XHsn0No3a6jSHZcuhCuFxp16xuex594PwGXL5xDxy6PiuY/dfwfVKtRE6FVqhk8F337FuLvxaFFa0N7K3yYc/TIQbRo1Vb0IdyVSxf0YqB+o8aFY6Xvu47E909whZOAnkDFdx9BmfZVCmno14yHBvUbFq0Z4UnhQ9ZzZ07r16yxVD5z6jgqh1RB1eo1DKjG3IlCTHSU/rVh8NDp8M/hg2jcrIVI+F+7clkvmxs1bmrQRRCtYaeOoWOnR0SCMDzsJIIrVESNmrUN+sTdjUHkzRto26GTqNrHjvyFBg81QfkKFQ2eu3H9CjLS0vWxFX8IQv3k8b/RrmNn0Qfn58PD9B+mGl9nhNfr9auX0f5hU9eZBqhUOcRgnsib1/HgQRKatTC8zmRlZeL4P4fRpl1H0QfXl86Hw8fXB3XqWXedqV6jFkKqVLXwOpODo4f/0l9/jL88EXHpAjwk1oyQx3kTa0aoZUhoVVStJrFm7kShdVvDNSO8Hx09/CeaNG8l+sKJsGaELyk0NLVmOj8ikj3CmhFqX914zcTG6K/1Umvm6JG/0FBqzVy7ohf+jZsar5k0nDz+j3xr5p/DqF1Pes0Ir8+mJtfMw6IvnOStGV/UqdfAoP7696aL59Cxs/R7U/WatfR1K/6Iun0LCVLvTTk5EJhJr5nz8PDwRP2GDxmMJQg44fX0cJdHRV+ECDt5TL9eRWsmOgqxMdFo1dbwQxVhzfxz+E80lVwzl6DN0UqsmWQI17MOnR+Fl5fhH1Sm1szd2BjcNrlmDqLhQ03F1xkTa0YQM8LvAO06dtELp+KP82fD9O/xterUNfh5SdcZ4ZpRt14DVJS4zli/Zs7Cx7esxJqJx+WL502smb/1rzFL14xw7T8m/D7Tpr1IUEVcMrdmuom+CCHrmom4BG2uVl/P4g9BgJpaM2fDTqJChUoQXjfFH8KaiYq8gTbtxe9Nwu9ztqyZ9h27iL4kpl8zgYGoVdt4zdzF9atX0P7hLqL3Rv2aqd8AFSuJ35sk10xmJo4fPYw27R8WfeHo4vmz+i/CGV9n7ifEQ6in9HXGxJqJvIWEhHv633WLPwrWTMs27fW/7xd/2LpmhN+/q1QrumGFMGZM9G3ExtwRXWdEAIv9gOKyJDp8zhEEShKXfh2eRpmmna2eNvvqaaQd3g1drlbUV+MXhOCXp8GzsuE1zupJ2MFhBCguHYZWMQOXtFtRCFKQlf3+1Q/jxo9HrVq1Cn9XEr6M9NfBg1i9ZjXCz541mc8TTzyB91d+IPlFbDkg3Lt3D8OGDsHly5dFw3G3pRyE7RtDyeLyheUn8dP1B/YlyN6lTmBEuxCsGmH491SpB8EJVUHAoeKyJEJRYfjheCR0qI32/2oBw0/HSkar0RU3baoog3OTcJi4PLoSk7bE47F5i8X3rHTRe1wKrARB6KyHNfNTXDqrSsqc11hclhSlNevMXLa2jGVLH3NxWPM857f+OicnM1vGsqWPNWvCXFvOzzVjbo0YP881wzXDNWMdAVteM7b0sS4qgOLSWmJsby+BksRluW4vomynPlZP8WD7cmTdCJfs59OgDQJeeN3qMdmh9AhQXJYea2fNVNJuxaCgICz5z1L06NHD5GdVwheA1q5ZgzVrVkveX1LYdblx02a0adPGISmuX/8pli1dKjn2sGHD8cacOU79nM0hSbvQoEoVl3uO3cUrW84XkmxR0Rdvv9AA7RsGwXmfyrpQYUspVG2uDr+Fx+P1bZfxIKfo7qOHZrRDyzqlc//cUkqV0ziBgNPEpR25UlzaAU+qq0PEZdQOvP1ONJ5YMxHiPUgApJ6XlJkyJ+tGw1FculGxLUjVGnFpwXBsQgIkQAIkQAIkQAJuT4Di0u2XQKkDkFtcauNuIfGbFdClJYly0Xh6wb/XUPi0EJ/QUOqJc0KTBCgu1b04hFvCTJw4AX/+8YcoUeFWNcuWL8dTTz1tFoK5e2ROmjQZkyZPNjuOtQ3u3LmDEcOH4erVq6Ku3G1pLU3HtFequPz3lgvYcCzvFljCgyLMMfWXa9S9J+Lw8qZzhcO982xdTO5teFqaXHNxHPchYL+4jMX574/hmoXfdii+w1J7bRf+szkKD7/2GnpaseWS4lLm9ekIcXlm9Uh8XvPdwntaikOOxv5587G9+lhsHNceQN6/w/utt/r+ljLjUM1wFJeqKaUsiVBcyoKRg5AACZAACZAACZBAIQGKSy6G0iYgt7hMO7IHaQd3ACjaJVGQk2eFKggaMBse/sGlnSbns4IAxaUVsFywaXh4OIYPG6q/Z6Xxo/ezz2L58hWiWx+YSvPmzZsYOmQwoqOjRU26dn0Ea9auRVmJe8Pbg+2jDz/ERx99KDkEd1vaQ1a+vkoVl/2WnsAvN5P1iXapXg775zj2PqzyEXXfkWq+/icSc3L1AMZ0DMWKoU3cFwYzl4WA/eJyHyYG9Mc2H2+L4knR9Mf2uLXoi7+xuGZPfJDui/ja0xF+4g00s2gEgOLSQlCWNnOUuFx/Tnwj3uyQPpi34Dnk3VEmT1b+EO+h/5fv0wtLEJ2WZsN2BQQoLrkWihOguOR6IAESIAESIAESIAF5CVBcysuTo5knIKe41GVn4cG2Jci+c01yYt9W3eH/1DDzQbGFUwlQXDoVv8Mn37bta7w1b55oHm9vb6z9ZB26detmcQzCZ38zZ0zHrl27RH2Ee2N+vW0bKhvdM93iwSUa3r59G0MGD8bt25GiZ7nb0h6y8vZVqrh87j8n8PutPHHZvVYA9sxqJ2/iHE12Ag2mHURsRt79ske2D8UHwykuZYfsZgNSXLpZwaXSdYS4JFbnE6C4dH4NlBQBxaWSqsFYSIAESIAESIAE1ECA4lINVXStHHJTk5C8YxVy7hcdn1eQQbku/eDb/kmLE8q+Goak3WuB7AxxH29fBPUdD+/6rSwejw2dQ4Di0jncS2vW5cuW4X//2yuaLjS0ClZ9uMpq0WjqfpPCvTI3b9mK5s2by5Ka8DnjqlUfYM3q1ZLjcbelLJhlGYTiUhaMHAQAxSWXgdwE7BeXth8Vi6hdePcTHhUrd02tHo/i0mpkLtGB4tIlylRqQVJclhpqTkQCJEACJEACJOAmBCgu3aTQKk0zZf8WZIT9Lpmdd9V6CBwwGxrvMirNXj1pUVyqp5alkcmBA/sxccIE0VRyi8uSjqWtVq0atn72OWrX5v3vSqPm5uaguDRHiM9bSoDi0lJSbGcpAfvFpaUzydeOR8XKx1I/EsWlzEAVMhzFpUIKoZAwKC4VUgiGQQIkQAIkQAIkoBoCFJeqKaXbJVLSkbOABn6dnoVftxfdjosrJkxx6YpVc17Mv/76K8aNHSMKQE5xKXzG+N6772LLls2Sib42YQJef30KNBqN80Bw5kICFJdcDHIRoLiUiyTHKSBAccm1QHGp0jVAcanSwtqYFsWljeDYjQRIgARIgARIgARMEKC45NJwVQKZZw8i5cBW6LQ5ohQ0fkEIfnkaPCvXctX03Cpuiku3KrfdyZbGUbEREREYPmwo7t69K4qXuy3tLqHsA1Bcyo7UbQekuHTb0jsscfvFpXVHxUolokNttP9XC1S1MEvuuLQQlKXNuOPSUlKu1Y7i0rXq5ehoKS4dTZjjkwAJkAAJkAAJuBsBikt3q7h68n2wfTmyboRLJuRduxmC+k8HuBvKJQpOcekSZVJMkIsXL8JnW7eK4qlbty6+/OprVKpUya5YudvSLnxO6UxxaYg960EckjKlS6HzCURIoI9T6mTtpAV5iGLOfIC4B0KCPgioHAhfawcuoT3FpYwwOZSegP3ich8mBvTHNh9vm4mmaPpje9xa9LVwBIpLC0FZ2ozi0lJSrtWO4tK16uXoaCkuHU2Y45MACZAACZAACbgbAYpLd6u4OvLVxt1C4jcroEtLEiWk8fCE/5ND4NPqMXUk6wZZUFy6QZFlSjEpKQmjRo5AWFiYaMRnnnkG76/8AJ6ennbNdvnyZQwdMhjx8fGicbjb0i60DutMcWmI9u+pFTBkTwWTvHN9aqHtoDewbNqTqK3g20AX5BHx/CbolnYryufnCWg0fj+y0A+fRCzH0zKuLIpLGWFyKD0BiksuBB4Vq9I1QHGp0sLamBbFpY3g2I0ESIAESIAESIAETBCguOTScEUCaUf2IO3gDgA6UfiewZUROGA2PAMrumJqbhkzxaVblt2mpHft2oXZs2ZCq9Ua9Bdk5fLlK/Bsnz42jVvQSRh3/lvzsH37dslxeG9Lu/A6rDPFpSFac+KyoHVGyNNYvuNj9A+VoTR3f8Wnq37CDU0tdJ8yHr3s2/isD4jiUoa6cAinE7BfXPKoWKcX0d4AuOPSXoLK7E9xqcy6OCsqiktnkee8JEACJEACJEACaiVAcanWyqo3L112Fh5sW4LsO9ckk/Rt2gX+fcaoF4AKM6O4VGFRHZDSjRs3MHbMaFy/fl00euvWrfHp+g0IDg62a+bw8HD9vS2FnZ3GD+62tAutQztTXBriNSn8AGQ9iMTNAx/h329+h8taDaJazsW574ajjr0VurEO/9dzKcI8mmPyL7swWYZbTJs8KpY7Lu2tFvuXIgH7xWUpBps/FY+KlZk5xaXMQBUyHMWlQgqhkDAoLhVSCIZBAiRAAiRAAiSgGgIUl6oppdskkn01DEm71wLZGeKcvX0R2GcMyjRs6zY81JAoxaUaqujYHM6eOYMpU15HZGSkaCJfX1+s/GAVevbsaVcQwm7LmTNmYM+e3ZLjcLelXXgd2pni0hBvSeKyoKXu8Fx0G/INYjWB6LPtJN5vZ2eJHCAuTUZEcWlnsdi9NAmUnrg8jW1TNuGQx8MY9v4g2POSpriUeYVQXMoMVCHDUVwqpBAKCYPiUiGFYBgkQAIkQAIkQAKqIUBxqZpSuk0iKfu3ICPsd8l8vSrXRNDA2dD4lnMbHmpIlOJSDVW0PwdBHB4/fhz3798vHEy4z+T/9v6IEydOiI6HFRoJR8ROmz4dI0eOgkajsSuIU6dOYeSI4UhJSRGNU6lSJSxZ8h+kpadDkKgPkh/o23h5eqFly5Zo1749qlevbvf9Ne1KwI07U1waFt8ScQmEY3W33lh1pwyC3ziIoyOqSq6g7DvncOT0bWQgEHU6tUOj8hI3xcx8gPtnPsHggetwUdMQw7Z9ibG1vBFQIRC+RrecFXZ8Xjt5DrfSNcj1q4WmbeqhVqCP5NzccenGL2oVpV564nIfJgb0xwbfQdgetxZ97WBIcWkHPKmuFJcyA1XIcBSXCimEQsKguFRIIRgGCZAACZAACZCAaghQXKqmlG6RSG7d2u/VAAAgAElEQVRKIpK2LYE2IUYiXw38Oj0Lv24vugULNSVJcammatqeS1paGsaPG4sjR45YNIinlxemTZuG4cNH2C0Mc3JyMH36NOz98UeL5pZqFBoaiqHDhmHAgIHw9/e3eRx2tJ4AxaUhM8vEZSS+eLYzFl72RcTzm6Bb2s1wkIRfsWLQOKy7kmvw8zI9F+K7D1/BQ8X9Zf4OyOINc9HM8MjYByfw+bSxWPR7oqjA2Q+NxrovZqGX0UnPvMel9a8F9lAeAbnEZc61P/DDjz/j9+t5X5wxfmhwHX9t/QtXNXXRZegjaKAD6g9dhUmtrGdCcWk9sxJ7UFzKDFQhw1FcKqQQCgmD4lIhhWAYJEACJEACJEACqiFAcamaUrpFIplnDyLlwFbotDniD2x8yyGo3yR41WrsFizUlCTFpZqqaXsu1ojLChUq4L0lS9C9++N277QUIj5+/BjGjB4tudvS2oxCQkLwn6VL0aVLV1lis3Z+d2xPcWlYdbvFpfYE3uvyAjYneOsHDqhSE8GZsYi8n6X/t+i+mAcXouecnYiMSS5sH+jVAAO/XI8x1fJiy/h9Ll6csA2XszT68YK8AE1q0ZipIUOw4+BbeNijKBeKS3d8NasvZznEZcb/hqH54D0Qa/+SecWP/Qm6d6y/fQLFpczrkOJSZqAKGY7iUiGFUEgYFJcKKQTDIAESIAESIAESUA0BikvVlNItEknesQqZV05J5upduxmC+k8H7Dwu0i1AKixJikuFFcRJ4VgqLhs3boKNmzahcuXKskSakZGBqf+egp9//lmW8YRBhPtuzpo1G68MGkR5KRtV0wNRXBqysVdcxn36JLouuw6tVzP9sa/zWuXtIE7aPRp9pv6GWA3Q9uOL2PaUV9HEltzjMuEEfr3WCD3aBxT2y9g3EU9O3Kcfs90HF/H1s0VjUlyWwouHUzicgP3i8gY2dm6AWRFBVsca32gewg9PQTMre1JcWgnMXHOKS3OEXPN5ikvXrJujoqa4dBRZjksCJEACJEACJOCuBCgu3bXyrpe3Nu4WEr9ZAV1akjh4jQfKdX8JZTs843qJMWJQXHIRCAQsFZdC21q1amHqtOl46qmn7D4mVs7dlsUrKcjLZcuX46mnnmaBHUyA4tIQsH3isugI2RuDvkTWgoeLDX4X3/Zvjbmn/MTHy1oiLiXXgel7bVJcOviFw+FLhYD94jLv3pXbfLwRMO8PnBrXHMGSt4XlPS5LpaC2TEJxaQs15fehuFR+jUozQorL0qTNuUiABEiABEiABNyBAMWlO1RZHTmmHdmDtIM7AOhECXmUC0bQgBnwrFhdHcm6WRYUl25WcBPpWiMuhSE8PT3Rr9/zmPfWW/Dz87MJovBZ4pw33sB33/3Xpv7mOlWsWBEbN21G06ZNzTXl83YQoLg0hGeXuNTuxewGE7DDyxMdlv+DD7oY3uMybsuL6PdpFBJrTsRPv05B4e3zbBGX2kykJJzD1sH/wqqrPiIZSnFpx4uCXRVDQC5xudX3WXx882sMNfl2R3GpmKIbB0JxqdjS2BUYxaVd+FTXmeJSdSVlQiRAAiRAAiRAAk4mQHHp5AJweosI6LKz8GDbEmTfuSbZ3qdRewT0m2jRWGykPAIUl8qriTMiSk9Px9w5cxAWdlo/vfDve/fumQ2la9dH8OFHHyEgoOj4SbOd8hvcvn0bQwYPxu3bkWa7VKlSBe3at4e/v7/+Xpgnjh9HTEyM2X5PPPEE3l/5gf74WD4cQ4Di0pCrXeIyX0Ce9dCUWKws9MMnEctRuJ/YnLjUJuHcxpmY+cnPiEiWHjvi+U3QLe1WOC/FpWNeLxy1dAnYLy5jsWdYR0w5NRxrwxagl8nwf8eipmOwxfsVM+3M58+jYs0zsqoFxaVVuFymMcWly5SqVAKluCwVzJyEBEiABEiABEjAjQhQXLpRsV041ZxbF5C08yPoMtNEWWg8veDfayh8Wjzqwhm6d+gUl+5d/5KyFz7ri4uLw+7du7Bh/XokJCRINn95wADMn78AXl7F7rlnAdYff/gB06dPg1arNdm6devWWLR4MRo1esjgfpVCbFevXsWypUvx22+/muwvCMu1n3wCQbDy4RgCFJeGXK0WlwM2QbcoXxgWE5fe5WsitJx0zXLwNBb+NgvdC54uUVwm4e+p3TFkT7K+dcG4nnXaomP1dFzcuw9nkz2449IxLw+O6mQC9ovL0k+A4lJm5hSXMgNVyHAUlwophELCoLhUSCEYBgmQAAmQAAmQgGoIUFyqppSqTiRl/xZkhP0umaNXpRoIGjgbmrL+qmag5uQoLtVcXflyi4q6jSmvv46wsDDRoN7e3lj5wQfo1espqyZ8c+4cbN++3WSf/v374815b5W4WzInJwdr16zBmjWrTQrQ557ri6XLltl9P06rknOjxhSXhsW2TFwW3VsyaO5BHBtWNX+QXzC77ij9UbFd1l7BlicsXEglicu7X2Nkp7k46OmBCtN/xu9j66Bo/3HRPTW549JC1mzmUgTkFJepZ7dixdz38enh28jIp5DrE4L6/WZi1aLh6FJBHjQUl/JwLByF4lJmoAoZjuJSIYVQSBgUlwopBMMgARIgARIgARJQDQGKS9WUUrWJ5KYkImnbEmgTpI9k9G3VHf5PDVNt/u6QGMWlO1RZnhxv3ryJoUMGIzo6WjRg27ZtsX7DRouPjE1KSsKokSMkRagwuDVH0Ary8u23F+CbbdskE61duza++PIrhIaGygOCoxgQoLg0XBCWiMvMb0ejxZzfoEMtvLrnV8xvXDDGXex+pRWmHyuHiKc+wP2P+yDYeL0JG5Q9jX5YkrgscTdmBDY+3QP/4T0u+apWKQG5xOXN1Y+h3fxwk5RyUQcv7vodn3a1/th040EpLmVejBSXMgNVyHAUlwophELCoLhUSCEYBgmQAAmQAAmQgGoIUFyqppSqTSTz7EGkHNgKnTZHlKPGxw9Bz0+CV60mqs3fHRKjuHSHKsuX45dffKGXhMYPYdfl+g0b0KVLV4smE455Fe5vGRd3V9Q+KCgIm7dsRfPmzS0aS2hU0v0yy/r5YdPGTfp7ZPIhPwGKS0OmheKy9we4++bDBk9mx5zAz1uXYfmum/odW0nPrcWl9580lJM/jkKjKXmnHFQasBZbZjyGRuV0SIk5jp0LXsfchFfx3y1T0LG4H0nbgX83m44fvTzw8Dt/4v3H/RFQIRC+guC8vQ7/99hSnPUIwqMf/YmNT+efkKDNxJWvx2D4gkOI1cDyo2J/m45GY75HLpph/M6NGBJaBgGVA4vt4rR9jTWYdhCxGXlHR49sH4oPhvP3C9tpsqdAQBZxeXgKGvT9HIkAdF6heKRvB6Tu2Y2T2fXw2FMBOLb/rP71nIVuWHZ2J8YWbKC2sQQUlzaCM9WN4lJmoAoZjuJSIYVQSBgUlwopBMMgARIgARIgARJQDQGKS9WUUrWJJO9YhcwrpyTz865aD4EDZkPjXUa1+btDYhSX7lBl+XKMjIzEq4NewZ07d0SDjhs/HlOnTrNoshPHj2PEyBFITxPfO/eZZ57B+ys/sPpo1/ffX4FP1q6VnH/5ivfRt29fi2JjI+sIUFwa8ioQl+YoJneYi9+3DMdDordQw3tSisfxQa3Z3+GHkY0lj3wV2gtScfIvuzC5lvCvJBwY1xATfwnUD5UbWBm1AoHkmDgkFftOksVHxabtxb9bT8CPurxtn1noh08iluNpcwlb8DzFpQWQ2MQqAvaLy0z8MMAXw36ugPg283DuxyloWuYGNnZugAlXRmN73Fr0zbyEj59ujgVnAxE/Yg90S7tYFaNxY4pLu/CJO1NcygxUIcNRXCqkEAoJg+JSIYVgGCRAAiRAAiRAAqohQHGpmlKqMhFt3C0kfrMCurQkifw08Hv0Bfh1fk6VubtTUhSX7lRt+3NNS0vD+HFjceTIEdFgjz/eAx9+9BF8fHzMTvTrr79i3Ngxku0WLlqEAQMGmh3DuMHhw4cwetQoZGdni/rOmDkTo0dLz2f1ROxgQIDi0nBBlCQudV6BKN+iC54fMQ3/frJu3o5IyUcSwr+ch/krfsDZZI/8Fj4o0+ZpTJ31Nka0k7iv9NVtmDJmAfbeyjESlwAyr+D7OZPxzt7LhbIyJ7AZBrwzFdU/eBWrrDkqVlCh+9/EiDe+0sdGcckLgpIJ2C8u/8a8Sk9gLYLQb1cUNugPFTASl8KPotahT/PZ+LHaTBw/9wba2QGF4tIOeFJdKS5lBqqQ4SguFVIIhYRBcamQQjAMEiABEiABEiAB1RCguFRNKVWZSNqRPUg7uEM4GEuUn8YvCMEvT4NnZf12Dj5cmADFpQsXz0mhz5o1Ezt3CNcGw0erVq2wYeMmCEe9mnts2/Y13po3T9TM2iNniw9w4cIFDBs6BPfv3xeNS3FpriK2P09xaTs7i3pmPsDdNB+ElDf/hQBLxsu6H4d0v8oIkmc4S6a0uA13XFqMig0tJGC/uNyHiQH9scF3ELbGrMXL+i8bSIhLFLXT78K0MD6pZhSXdsCT6kpxKTNQhQxHcamQQigkDIpLhRSCYZAACZAACZAACaiGAMWlakqpukR02Vl4sG0Jsu9ck8ytTJ3mCOw/XXV5u2NCFJfuWHX7cjYlLmvVqoWvt21D5cohZidYv/5TLFu6VNTOlvtbFgwi3C9z4IABuHXrlmhcikuzJbG5AcWlzejY0YgAxSWXhNwE5BSXRULS9I7LveXG4c/b7+EROxKhuLQDnlRXikuZgSpkOIpLhRRCIWFQXCqkEAyDBEiABEiABEhANQQoLlVTStUlknPrApJ2fgRdpvj+cxpPL/j3GgqfFo+qLm93TIji0h2rbl/OcojLzZs3471335FVXMbExOCVgQNx+3YkxaV9JbaqN8WlVbjYuAQCFJdcHnITsF9c3sCG7vUxNbwvll7YiXGVhQiLxOV/o5ag9blvsGDgdHx/zxvxL38L3eoedqVBcWkXPnFnikuZgSpkOIpLhRRCIWFQXCqkEAyDBEiABEiABEhANQQoLlVTStUlkrJ/CzLCfpfMyzO4MgIHzIZnYEXV5e2OCVFcumPVbc85PT0dr40fj0OH/hINYs1RsSXd4/KTdZ+iRw/rP/gNDw/H8GFDkZQkvi/vG3PmYvjw4bYnzp4mCVBccnHIRYDiUi6SHKeAgP3iEoh4uzI6f5SLxhti8Vc/r0JxOSvC8Fh0LVph1vFfMbuOffwpLu3jJ+pNcSkzUIUMR3GpkEIoJAyKS4UUgmGQAAmQAAmQAAmohgDFpWpKqapEclMSkbRtCbQJMZJ5+bbqDv+nhqkqZ3dOhuJSvdU/cGA/Jk6YIErQnvtIRkZG4tVBr+DOnTuicbt2fQRr1q5F2bJlzUI9fPgQRo8ahezsbFHbcePHY+rUaWbHMG6we/duTJ82VbKfrTLU6iDcsAPFpRsW3UEpU1w6CKwbDyuHuMS1bzD/48OIrd0f773eFeXzd1wWF5epob2w9LvPMKmxt920KS7tRmg4AMWlzEAVMhzFpUIKoZAwKC4VUgiGQQIkQAIkQAIkoBoCFJeqKaWqEsk8exApB7ZCp80R5+Xti8A+Y1CmYVtV5ezOyVBcqrf6Z8+cwfDhw/DgwQPZ5OCPP/yA6dOnQavVisYcMnQo3nxznkVASxKgbdu2xfoNGxEQEGDRWEIjIZ6ZM2Zgz57doj7ly5fHlq2foUmTJhaPx4aWE6C4tJwVW5ZMgOKSK0RuArKIS1FQsfhj6WLsjPFAhZa98GinR9G5cSB8ZQqe4lImkAXDUFzKDFQhw1FcKqQQCgmD4lIhhWAYJEACJEACJEACqiFAcamaUqoqkeQdq5B55ZRkTl5V6iBo4BxovMuoKmd3TobiUr3Vv3//PoYMGYxLFy+KkqxWrRq2fvY5ateubTGAtLQ0jB83FkeOHBH18fT0xPLlK/Bsnz4WjVfSWMKO0GXLlqP3s89aNJbQ6PjxYxgzejRSUlJEfWwRoRZPzIaguOQikIsAxaVcJDlOAQHHiEvH8qW4lJkvxaXMQBUyHMWlQgqhkDAoLhVSCIZBAiRAAiRAAiSgGgIUl6oppWoS0cbdQuI3K6BLE98jDtDAr9Oz8Ov2omryZSIAxaW6V8HixYvw2datkkm+PGAA5s9fAC8v4Z5dJT+Ez/02btyAFcuXS+62rFGjJj77/HPUqFHD3FCFz69f/ymWLV0q2b5BgwbYsGEjqlWvbna85ORkTJ40SfK+m0LnSZMmY9LkyWbHYQPbCFBc2saNvcQEKC65KuQmYL+4zMSDu0nIsDgwHwSGBNm1+5Li0mLYljWkuLSMk6u1orh0tYo5Nl6KS8fy5egkQAIkQAIkQALuR4Di0v1qrvSM047sQdrBHQB0olA1ZQMQ9OJUeFWtq/Q0GJ8VBCgurYDlgk1PnTqFkSOGS+5EFHZJ9u//Mt6YMwe+vqYPuRM+89u5cwcWzJ+PjAzpj29fHTwY8+a9BY1GYzGliIgIDB82FHfv3pXs06hRI6z68CPUr1/f5JhJSYmYNnUq/vzzT8k2FStW1O8sFcbiwzEEKC4dw9UdR6W4dMeqOzZn+8XlPkwM6I9tPpbduzJF0x/b49airx1pUVzaAU+qK8WlzEAVMhzFpUIKoZAwKC4VUgiGQQIkQAIkQAIkoBoCFJeqKaUqEtFlZ+HBtiXIvnNNMh/v2s0Q1H86YIWYUAUYlSdBcanuAufk5OjvSbn3xx9NJlqrVi28NmECnnyyl8F9JYW+YadPY82a1Th8+LDkTkth0JCQEGzeshUNGza0CqbwWeJ7776LLVs2m+xXrlw5DHzlFYwYMRKVKlUqbCfssty3bx9WLF+GhIQEk/2HDRuuF7PWCFWrkmBjHhXLNSAbAYpL2VByoHwCFJdcCqC4VOcioLhUZ11tzYri0lZy7EcCJEACJEACJEAC0gQoLrkylEQg59YFJO38CLrMNHFYGg/4Pz4Qvu2fVFLIjEUGAhSXMkBU+BDnz5/X77qMj483G6mw87JSpcrIyEjHvXv3zLYXdm3OnDkLw0eMMNtWqkFMTAxGjRyBy5cvm+1fENv9+wlITU01296a42bNDsYGJglwxyUXh1wEKC7lIslxCgjYLy5PY9uUTfjbQ/o0gayrf2D3oUj9UbJ1nhyMzlU7YNj7g9DOjhJwx6Ud8KS6UlzKDFQhw1FcKqQQCgmD4lIhhWAYJEACJEACJEACqiFAcamaUqoikZT9W5AR9rtkLp7BlRE4YDY8AyuqIlcmUUSA4tI9VsP+/fswY/p0k0e92krBmvtkmprjzJkwjB0zxiKxammcwk7NFe+vRI8ePSztwnY2EqC4tBEcu4kIUFxyUchNwH5xaUFESf9gWb9H8e7ZRzD7718xq4EFfUpoQnFpHz9Rb4pLmYEqZDiKS4UUQiFhUFwqpBAMgwRIgARIgARIQDUEKC5VU0qXT0SXnoKkr5cg595tyVx8GrVHQL+JLp8nExAToLh0j1UhfG63ceMGrFi+3OSRr9aS6N27NxYtfsfgeFlrxyhof+DAfsyaOdOinZTm5hCk5X+WLkWvXk+Za8rnZSBAcSkDRA6hJ0BxyYUgN4FSEZdC0FHr0Kf5bPzY6X1E/284qtqRCMWlHfCkulJcygxUIcNRXCqkEAoJg+JSIYVgGCRAAiRAAiRAAqohQHGpmlK6fCKZZw8i5cBW6LQ54ly8fRHYZwzKNGzr8nkyATEBikv3WRVarRZffvkFli9bZtfOS08vL0yYMAGjRo2GcHyrXI+zZ85gxowZuHbtqs1D1qtXH8uWLUOLli1tHoMdrSNAcWkdL7Y2TYDikqtDbgKlJi6xDxMD+mOD7yBsj1uLvnYkQnFpBzyprhSXMgNVyHAUlwophELCoLhUSCEYBgmQAAmQAAmQgGoIUFyqppQun0jyjlXIvHJKMg+vSjUQNHA2NGX9XT5PJiAmQHHpfqviypUrePPNuQg7fdrq3ZetW7fGu+8tgXD/SEc8MjIy8MUXn2P1xx9btftS2GU5YeJEvPrqYFllqiNyVNuYFJdqq6jz8qG4dB57tc5ceuIy716YfwV0x78XvYD6dgCluLQDHsWlzPAUPBzFpYKL44TQKC6dAJ1TkgAJkAAJkAAJqJoAxaWqy+syyWnjbiHxmxXQpSVJxuz3cG/4PdbfZfJhoNYRoLi0jpdaWgsbEK5evYrPP/sMwjGt8fHxJlOrWLGi/tjVwUOGoH79+tBoNA7HkJaWhp9++glffP4Zws+dgzZHvBtc2PnZvFkzvDp4CJ588kn4+fk5PC5OICZAcclVIRcBiku5SHKcAgKyiMvUJNxNzYTOMwihFX0M4WYm4W5SJsoEhSDY6Clbq0BxaSs5E/2441JmoAoZjuJSIYVQSBgUlwopBMMgARIgARIgARJQDQGKS9WUkomQgMsSoLh02dLJGrggChPv38fFS5eQlZWlH7tevXqoUqUKAgMDZZ3L2sFycnL0YjUiIgIpKSnw9/dHw4YNIQhVLy8va4dje5kJUFzKDNSNh6O4dOPiOyh1OcTlwbEaPP9dBcTPPArdzKK9lEn/HYCuYw8gRqOBDqFo88Fu/Pyq/acRUFzKvBgoLmUGqpDhKC4VUgiFhEFxqZBCMAwSIAESIAESIAHVEKC4VE0pmQgJuCwBikuXLR0DJwFFEFCquOy39AR+uZmsZ9S1ejnsm9NBEbwYhGkCNaf8icTsXH2DMR1DsWJoE+IiAbsI2C8uL+LjDi3x1vX2mHn8MGbXyQ/n2gd4tP1CXPAoOoFAhyD023sNGzvaFTIoLu3jJ+pNcSkzUIUMR3GpkEIoJAyKS4UUgmGQAAmQAAmQAAmohgDFpWpKyURIwGUJUFy6bOkYOAkogoBSxeWUzRew8XhsIaO/Z7VHs1q8V7MiFo1EEAdOxeH/NpwrfGZx7zp4/dkCS6TUqBmX0gnYLy73YWJAf2zwHYTtcWvRNz/ho1M16P1ZBWQEdcOMJYPgsX4QVp30R3yf9Ujf8gJ87QBDcWkHPKmuFJcyA1XIcBSXCimEQsKguFRIIRgGCZAACZAACZCAaghQXKqmlEyEBFyWAMWly5aOgZOAIggoVVzuOhaLV7dcKGTULqQsFvxfA3RsEAyd42/TqojauEIQ2lwdfguPx7+/voS4zLzdlsLj4PS2aF3XucdUuwI/xlgyAYeIy9RtGF11LHaW8ULTDTfxZz9/IGod+jSfjb3lxuHP2+/hETsKQ3FpBzyprhSXMgNVyHAUlwophELCoLhUSCEYBgmQAAmQAAmQgGoIUFyqppRMhARclgDFpcuWjoGTgCIIKFVcCnD6Lj2B3/KPi1UELAZhEYGhbSrj41HNLGrLRiRQEgH7xaX4qNjYVc3QbFEM0jV9sebmZgz1EyKQ3plpS3UoLm2hVkIfikuZgSpkOIpLhRRCIWFQXCqkEAyDBEiABEiABEhANQQoLlVTSiZCAi5LgOLSZUvHwElAEQSULC7PR6bg5Y/DcCMlWxGsGIR5Al2r++Orya1Qwd/bfGO2IAEzBOwXl8CZmRr02FQBGSEdMbhNAr7df0U/a/zYn6B7p21eBDnfY2L5IfjUdyT+G7ey8EhZWwpEcWkLtRL6UFzKDFQhw1FcKqQQCgmD4lIhhWAYJEACJEACJEACqiFAcamaUjIREnBZAhSXLls6Bk4CiiCgZHEpALoak453dkTg23MJiuDFIEwTGNMxFG+91BBBfl7ERAKyEJBDXOLaB3ii/ds47eFRGFOmphdWX/0aQ/JPM874779QY9xfiH/0I0TvfAVV7Yie4tIOeFJdKS5lBqqQ4SguFVIIhYRBcamQQjAMEiABEiABEiAB1RCguFRNKZkICbgsAYpLly0dAycBRRBQurgsgHTmRjKOXU3E3aQsRXBjEHkENBoNqlXwQZeHyqNBFf2Zm3yQgGwEZBGXANKOrcLk4fPwfYw3tPWew8LP1mNS44JdwZm4ffAATido4PlQNzzT2L57s1Jcylb+vIEoLmUGqpDhKC4VUgiFhEFxqZBCMAwSIAESIAESIAHVEKC4VE0pmQgJuCwBikuXLR0DJwFFEHAVcakIWAyCBEigVAnIJS5LM2iKS5lpU1zKDFQhw1FcKqQQCgmD4lIhhWAYJEACJEACJEACqiFAcamaUjIREnBZAhSXLls6Bk4CiiBAcamIMjAIEiABCQIUl1wW3HGp0jVAcanSwtqYFsWljeDYjQRIgARIgARIgARMEKC45NIgARJwNgGKS2dXgPOTgGsToLh07foxehJQMwGKSzVX18LcuOPSQlAu1ozi0sUK5uBwKS4dDJjDkwAJkAAJkAAJuB0Biku3KzkTJgHFEaC4VFxJGBAJuBQBikuXKheDJQG3IkBx6Vbllk6W4lKdi4DiUp11tTUriktbybEfCZAACZAACZAACUgToLjkyiABEnA2AYpLZ1eA85OAaxOguHTt+jF6ElAzAYpLNVfXwtwoLi0E5WLNKC5drGAODpfi0sGAOTwJkAAJkAAJkIDbEaC4dLuSM2ESUBwBikvFlYQBkYBLEaC4dKlyMVgScCsCFJduVW7pZCku1bkIKC7VWVdbs6K4tJUc+5EACZAACZAACZCANAGKS64MEiABZxOguHR2BTg/Cbg2AYpL164foycBNROguFRzdS3MjeLSQlAu1ozi0sUK5uBwKS4dDJjDkwAJkAAJkAAJuB0Biku3KzkTJgHFEaC4VFxJGBAJuBQBikuXKheDJQG3IkBx6Vbllk6W4lKdi4DiUp11tTUriktbybEfCZAACZAACZAACUgToLjkyiABEnA2AYpLZ1eA85OAaxOguHTt+jF6ElAzAYpLNVfXwtwoLi0E5WLNKC5drGAODpfi0sGAOTwJkAAJkAAJkIDbEaC4dLuSM2ESUBwBikvFlYQBkYBLEaC4dKlyMVgScCsCFJduVW7pZCku1bkIKC7VWVdbs6K4tGHAcrwAACAASURBVJUc+5EACZAACZAACZCANAGKS64MEiABZxOguHR2BTg/Cbg2AYpL164foycBNROguFRzdS3MjeLSQlAu1ozi0sUK5uBwKS4dDJjDkwAJkAAJkAAJuB0Biku3KzkTJgHFEaC4VFxJGBAJuBQBikuXKheDJQG3IkBx6Vbllk6W4lKdi4DiUp11tTUriktbybEfCZAACZAACZAACUgToLjkyiABEnA2AYpLZ1eA85OAaxOguHTt+jF6ElAzAYpLNVfXwtwoLi0E5WLNKC5drGAODpfi0sGAOTwJkAAJkAAJkIDbEaC4dLuSM2ESUBwBikvFlYQBkYBLEaC4dKlyMVgScCsCFJduVW7pZCku1bkIKC7VWVdbs6K4tJUc+5EACZAACZAACZCANAGKS64MEiABZxOguHR2Bdx3/oSdszD/p0TUGbkO09opk8OZ1SPx6bk2GLhmIroqM0SnR0Vx6fQSMAASIAETBCguuTRAcanORUBxqc662poVxaWt5NiPBEiABEiABEiABCguuQZKkUB2NE79+D1+OnEZsfHpyBKm9vZD+WqN0fG5V9CnaUApBsOplE6A4lLpFSoeXzYSL/2F/Tt/wsnYe0jL1BQ96eOHNsNWYkQr18mH4tJ1alVSpBSX6qgjsyABNRKguFRjVa3MieLSSmAu0pzi0kUKVUphUlyWEmhOQwIkQAIkQAIk4DYEuOPSbUpdaonqrv2ADz/ejSsZGniVrYq6TarAD4BHyh1cuh6DtGzAo/kgvDmuGyp7lFpYnEjBBCguFVwcA2d5Fb+u/BA7b2Tov4gQUvchVPXPa6DJjMPtmzEo//JqTFbozkUpynaLy6iD2PT5LtxqMQMLng11SCG549I8VopL84zYggRIwDkEKC6dw11Rs1JcKqocsgVDcSkbSlUMRHGpijIyCRIgARIgARIgAQURoLhUUDHUEErUDrz37j5Eaaqj02tT8arxzsrsaBzftBxbw1KhaTkaS8a110tNPtybAMWlC9Q/9xb2L1yIH+4GoNrTozG+T1MEq+CLB3aLy6MrMWnLRfg+vRDL+lJcOmslU1w6izznJQESMEeA4tIcITd4nuJSnUWmuFRnXW3NiuLSVnLsRwIkQAIkQAIkQALSBCguuTLkIxCHg++9ge2R5dFh+jIMqWdq5DQc/2gatl7wRdOJKzG+qXwRcCTXJEBxqfy6RWyehA+PeaHuyPcwtZ2v8gO2MEKKSwtBKbwZxaXCC8TwSMCNCVBcunHxC1KnuFTnIqC4VGddbc2K4tJWcuxHAiRAAiRAAiRAAhSXXAMOJhC1AwsX70N0xyn4ZLgZG3lvD5bP24MLrcZg47j2+sDyBII3Hpu3GL3jd2LLlz/jQlIO4OGNcjUfxjMjB+OxSkY55Cbh0r4t2PHzZURn5LX1a9gLr4zoi1aFt9GMxv5587HTsy/eeqszor5Yg10nbiMpO+8o2/ovTcbEThUcDIfDl0SA4lLh6+P+Pqx6cwfCG72KVa93s2qXdFr4D/hi58+4FJuOrFwAPn6o2LwfRrz8GGrlHzOrzz5/52KdkeswHl9g9bdHcOtBDnQ+1dBuyDQMb+MP3D2IbzbtwtFbyciCN/we6oWho/qiabkiftZeR0yKS7PXliPYMH4zwjTF7vGpD6Oy/hr2YtX8mB6cwS9f/BcHLsXqj8nW+QSi7uPDMLJPM9GO1dw7B7F1w3cIz2flUaUFnhg4ErUPTMSn59pg4JqJ6KrwpeKs8CgunUWe85IACZgjQHFpjpAbPO9wcXl0JcbtbYB5C55D9WI8C37JKY5Y+EVrmgud6a/k5UFxqeTqlH5sFJelz5wzkgAJkAAJkAAJqJsAd1yqu76lmV3G/gWYsesemk782IJdlHkycXdKZ4xaOQJtionLzk+FIOzXSAR26IEe9csiMfxP/B4WhVRUQ/e584uEANIQtno2NlzIRaVmvdC9dUVkRf6NI4cuIdarJQYtnIgueqGRN9f3nt3wr5Bj+CmxGR7r0hwVEo/j19/OIS67HHd+luZCkZiL4tLJBTAzvfb3ZZiy/Qqs+6wrDVHb3sOSP+/CK7Am2j7eAw0C7+PO34dwKCIeGWVbFHuNFonLhq3bIPLKPbTs2QN104/lv0aD0GVsP6Ru3YrLDfqgT5tApJ3Ygx/PpyCzTn+8M7MnKufnUCAuLb2OSItLS64tcbhy+DLuX/8Fnx2KQtnm/fB8m0AAfqjWug1qlwWQ8jc2vLUJp3XV0fjx7mhXOaUw/2yjo7Jzjn2MuVvPItWzEhr37FXY9q+rPqhUMQrRcS0pLktYpxSXyr6GMDoScGcCFJfuXP383B0nLou+RZUd0kdSXL7nOdVhZ9m7e2kpLt19BRjmT3HJ9UACJEACJEACJEAC8hKguJSXpzuPduGTkVh9pgX6vj8FvSw4SfLM6pEGu4gKBEKuTwv0XzgRjxXumARwaTPmrfobd5oOw4cTO+t3fCXvX4A5u3LQYebbGFLHswh95DdY+O4viOo8BeuGCDs/88TlD/Ee4vtqXvkC894/aDCuO9fQWblTXDqLvGXzRmweh1XHaqL3e3PRO8iyPghfh1lrTiJd4l62OWc+xdufnDB83eXvuBRe/y8tnojuBbso81+jiQC8HnsDK1+ukx9AGo68PxlfXalisMPR2uuIlLi0/NpSJFzF97jMOzr7q8wnMPXNAWjoVcTt7nezsOiX1KIveeSewZfTP8JhTStDmQsg59hKzN18EaloQXFJcWnhi4/NSIAElESA4lJJ1XBSLI4Rl3l/4PzcYTGWVflKcsel8MfW5zXfpbh0UN0pLh0E1kWHpbh00cIxbBIgARIgARIgAcUSoLhUbGlcLjBjEWkuAVPiskLf9/D208ZHt+ZJii+vtMb/rZ6IxzVX8f3sJdhTZ2zhUbNF8yXh4HvT8FV6b8xa+ALq5IvLPfHNJKTqVXw/cwn2+z6T39Zc1HzeEQQoLh1BVb4xrX1tA2k4vmoStkS0wIvLp6C76IsM+c9fKvZFh3xxaSgnhRzyXqM/p4hfv1I7QQtEpGXXkYIjqhOL7Sa15tpSgri89jnmLf8LwVInst3fh+VzduDuU/OxtF91aA8uw5Svr6DGq6swq4sxrDj8uvgN7IhuTXFJcSnfi5ojkQAJlBoBistSQ63ciRwjLovla+KoWIpLx64JikvH8nW10SkuXa1ijJcESIAESIAESEDpBCgulV4h14kvT27Yu+MyFx2mL8OQeuK8i9+77kXfvA/+b4ruL1fUT1e4Qyn/qFiNlJzMe25PfCtKAScuNYpLJ8K3YOoCcZn3pQELOuAMvpzyMf6o9jKWzuyJYIkuCbvfxPx9iUW7DvPFZd0h6zC1U/EOJbx+i90Xs+B2TXnXCQuvI1UlxGW+VLTs2mJaXOYdnX2nRFhpLUfrv3hhbker9eLYkhqpqw2PilVXPZkNCaiJAMWlmqppYy7OFJfrzxWd+SA+HsLGhNhNT4DikguhOAGKS64HEiABEiABEiABEpCXAMWlvDzdeTSRiCgRRjT2L3gL3+cW7IosEAjeBsc+Fh/CQFzm7sDCxfuQ0uL5/PvKiSfToRIadn4IlfN3XO707Cu69UvBMbIUl85duRSXzuVvbnZzMlDcP++WS0dajZHYEZ3f2lg6SkjIvJZ54lLy9WtSXFp4HZESl1HWXFtMi8sCZo36Po/2QTpJxNqKjfFIo4owJybNPW+ufu7wPMWlO1SZOZKAaxKguHTNuskatbPEpUES+b/gJD+zyKajY+PvxcHHxwf+AcINvYseOTk5iI+7i9Cq1UTMYmOiUaFiZXh7exs8l5qSgoz0NFSsHCLqcyf6NqpWqyH6+f2EeHh6eiEwyPCmBcIfEXdj76BK1eqiPsLPg4LLw8fH8DiL9LQ0pKQko3JIqKhPTPRtVJGYP/F+AjQajX68gkf4vN/geS8TWVmZKFPGRzRWdnaWPmYPDw+D53S5uRC4eZcpI+pjaiytNgfCOvLyMmQpDGCqT052tn5uD89i91QBoNPlIidbev7srCx4lfGGBoZfVdTm5EAH6+bP1s+v0TMo/hDyEGKTyl8/v7e3nnXxR65WC22uFt7eljPLycnW5+HpZTg/dDpkZWdJ1ywrS9/euGa5uVpotSXP7906BA3Gti0MW2rNFDwZEx2FKtXEazbubgwCAgLhW1a4M07RIyMjHclJSagcWkVizUbpX3/GzB4kJepjLl+hosWvs3txd+Hn5we/cv4GfbKyspCYEI+QKlXF89+JQuWQKvA0WmfJD5IgrIEKFStZPH/edcYX/gHFbxoE/evF+utMMgRuFStZcZ2JvwdPb28EBlp3nQkOroAyPobXgPS0VAjXukp2XmcsWzNB8C1b1u41k5SUCOG1Zt2aiYWfnz/8yhXc6CUvDOG6lJiQ4Nw1c+8uQqtIvzdVrFhZf60p/khNsX7NJMTf07/HBciwZtLSUpGm4DVTpZrA0vDanJR4X/+eElzemuuMbWsmJKSK6P3M5uuMry/8/Y2vM9kQrkFcMxLvTbEx+jVu7XVG6n0ub83oEFze+JhFwNTvgPfiYvXvS35+1l1nQkKrwMPD8HegUl0zlSqLfm8Tfv/MzMhAxUqVLX5vNH2d0eJubIz078Axd/SMjd+b9NeZ1BRUqmzf78Bm35uENRMUBF9fy9+bREDyf0BxaYoMf241gfx70cV1eB2fDBfuLVnC494eLJ+3BxGF96E0Ly7zdiVVRff58/Fi7g4sWbgPEW0nYOPoVmZCLUF8FB4jyx2XVtdbxg4UlzLCdMRQ4eswbc1J5BrcY7KkiU5gy4R1OFzb9I7LvB2JqUU7rEtJXBpcR0IldlzesebaUoK41O8ojUPD0eswuU3JRTG3W53i0vyiprg0z4gtSIAEnEOA4tI53BU1qyLEJfJ+6ZkT9ojENznN44q4dF7/gVH1mrUNGgty5tbN62jZup1okLNhJ1G9Ri2RuIiOikTKgwdo1KSZQR9BTpw9fQJNmrcUfdBxNeKSXnTVql3XoM+DB0m4fuUyWrXtIJr/3JnTCK1aVfThTOydaNxPuIfGzVoa9BHqFHbyGBo1bioSN9evRujFUJ16DQr7HN50HF+N/N48PLZwCwIT9g1Fk6caFuYqtWaEJwU5EnHpAlq36yjiciE8TC/ajAWhIDTjYmPQtEVrUZ+wk0dRv2Fj0ZcKbt64Cm2OFvUaNDLok56ehovnzqJVm/YiCXDpfDgCg4NFXx4QPsy/ExWJ5q2KxGzBoGdOHUftuvUNpL7w3O1bN/TisEGjJgbzZ2Vm4tzZ02jeqo1IREdcPK8XYFLXmcib19FC6jpz+gRq1KqN8hUMBWn07UikpDxAo8bS15mmzVvBx9fwSw1XIy7qhXZN4+tMUiKEekpfZ04htGp1VDL6IkbMnSi9uGvcrIXhdSY3F2GnjqFRk+aiD+H1a8ZDgzp1i64zFq2ZyiEICTWUysJ6ibsbi6YtxB+WmVwz16/qZbdozaSl4dKFs2gprBkjCVDimom+jeYtxX8Jm1ozkbduIFNizWRmZuK8fs20FX0RJm/N+KN6zVoGnIUvuwhr0PSaqSMStNG3b+m/1CJeM9k4e/oknLVmhA/LzpSwZoQvWgivweIPIY8rJq4z58PD9OtVcs3ExerzNH7YvmY6iL4IcvH8WQQHlxd9SSj+3l3ciY4qYc00QFCw4WFeeWsmAw0aNTYIOTMzA+fPhpleM/7++t9Pij9Kbc1cvqiXSdZeZ4QvaBl/4Ut/nbmfgMZNDa8zJa+Zy/rXsWjNJCfjymXp9yZTa0aQZoJUlFozp08c1dfF+AtvN01eZ1Jx6UI4WrYxtWYqiL7wY27NCL+zBQYZrZmbNyCsD1NrpkWrtqIvNVy+eB7lZFozUbdv6X8PEF1nsrMh/N4sXLONv3B35fJF/c9q1q5j+Duw8N50LQKt2kj9DnxKz8v4yzvCF6cSE02vmYeaNEdZI0F8/aqtayYUgjwu/hC+VCh8SUpqzZj6ZZHi0i1+jS6lJPOPXb1fA93fmI8Xxd/TyI8jDcc/moatF/zRYeYyDMl/6RXcm67GwFWY9ajxfd7y7ju3Hz0xdckANMw/ivIv3x75/y4pRYrLUloANk9DcWkzulLqaOlruyCcvPvMfhPVvOR7XBa/B6as4jIRll1HpO5xmXfMrWXXFgDHP8akTWchOn3NCtlbuFv9tY8xvrlRSXPP4MupH+NIVkseZ13Caqe4LKVLAachARKwmgDFpdXI1NdBKeISJu6FqT7ipZMRxWXpcHaVWYzFpavEzThJgARIgARIgARIQKkEKC6VWhkXjStyB95bsg+3fRug58jxeKGp4e57ZEfjyLol+Op8JoKefguL+xbZzQJxqQ1+GGPnjkCrYpvA7+58E4t+ijOQAxGbJ+HDY1micQRy6Yd34lD95/GEfvMzxaXSVxPFpdIrBCD/tR3lVR2dxk7Fq8avbWQj/rfV2BU8BSPaADnHVmLW5ovIbjkaS8a1R/HzjnLOfIq3PzmB+51ex8dD8ndnyywuLb2OFFx36oxch4L7ZFp+bQGQf/La/e5zsPLlYl+AEoTj9I9wJEviixy5Sfh77ynU7NMd+itg/g70K9WewxtvPofaxQ5gKbj2Fd2z1wXWihNCpLh0AnROSQIkYBEBikuLMKm7kVLEpT07LtVdIduyo7i0jZtae1FcqrWyzIsESIAESIAESMBZBCgunUVevfPmnNmMdzceQVy2Bl7BNfFQvUoQbizhkXIH567EICsXKNPpdSwa0tRAZhTcw7J5C09cvO6Nxl0fRcuQFNz64zccvZWM1Kp9DD/UT/kbW97ehBOpGpSp0RaPdWmO0MybOP73IVyMLV/sXpkUl0pfbRSXSq9QXnwGr+2yVVG3SRX9a1iTGYfrVyKRlFkOrSevxEj9QR1pCPtkNjacyYRXYE20fbwHGgTex52/j+LQ1Rikhhq9nmUVl96w9DoiJS5h8bUFQP6OyL9zgtCs7/NocT8Cyd2G4umqgrz9GHO3nkUa/FC19ePo2qwisiL/xvHDl3Az+DmDk9oKBGWufy207PoIWgXdx4VDv+NYQkt0rncY/5xrzR2XJbxMKC5d4xrCKEnAHQlQXLpj1Y1ydo64PII1a73x2vj2edHkf9Oq3KhPC7+pxdLYR4Di0j5+autNcam2ijIfEiABEiABEiABZxOguHR2BVQ6f+YtHP3+W/xy4hqiU3LykvTxQ0jth/HYSy+iW3VBZRo+CsTlY/Pmot0/q7Hxj8tIytRA5xOIKu2ex9hXuqCyh1Gn7Ggc3/IJvj0fg7RMDeDhDZ8qjdH9haHoU7gjjOJS6auM4lLpFSoWX3Y0ju74WvTartTocTz1Qm90Ci3+2s7Gvb++xKb9pxEbn44sAF5lq6Leky9hcK9mCC7+epZZXFp6HZEUl0K6Fl1b8rhkX9qB9Zt+wYXkHOT6NEG/BVPwZFDec7l3DmLrhu8QHpuu/9KGcB2s1KgX+r36DFoZbEgXWH2K9TvOIzojB/D2Q6XGvfDSkGeQs2UkPj3XhuKyhJcJxaULXUMYKgm4GQGKSzcruFS6zhKXG8ZvRpim4ByHysW+1cmiyEGA4lIOiuoZg+JSPbVkJiRAAiRAAiRAAsogQHGpjDowioJ7zXnzb2o3XAwUl25YdAelXPQFiMV4saqDJuGwiiNAcam4kjAgEiCBfAIUl1wKcLi4JGOnEKC4dAp2xU5KcanY0jAwEiABEiABEiABFyVAcemihVNh2BQOKiyqhSlRXFoIis3MEuB1xCwiVTaguFRlWZkUCaiCAMWlKspoXxIUl/bxU2pvikulVsY5cVFcOoc7ZyUBEiABEiABElAvAYpL9dbW1TKjcHC1iskXL8WlfCzdfSReR9xzBbinuMxE1E/r8M6Sj/HHxXuIFY5LB+Dd5iXMXbIME9sZnEXsnguDWZOAAghQXCqgCM4OgeLS2RVwzPwUl47h6qqjUly6auUYNwmQAAmQAAmQgFIJUFwqtTLuFxeFg/vVvCBjikv3rb3cmfM6IjdR1xjP7cRlzkVsH/gMhp7vhGkfLsL0Rxog2AfITrqEw6vn4rUVJ1F7w1H8P/bOAz6KMv3jv/TQCSBNelMBxXYqYDsEvfMUy3kqTfCAAwTbn7OLBVFPsICAngoinAVBRRQRz3LYkaKCYABBCBAgQCiBVFL+n3cnk53Zkp3dzOzMO/Pbz+WI2Zn3fd7v8+4ks9993nfpNU3kSCCjJAEXE6C4dHFyjQ6N4tIoKbmOo7iUK19WR0txaTVhtk8CJEACJEACJOA1AhSXXsu4c8dL4eDc3FgdGcWl1YS90z6vI97JtXak3hKX2zHr4o4Y2W4h9sy6Fs2TQ+R882u47rJHUfbyOizq57XKyzWYd9d8rOo+GNOH9vDmC4KjdhQBiktHpcOeYCgu7eFuda8Ul1YTlqt9iku58sVoSYAESIAESIAEnE+A4tL5OWKEJOB2AhSXbs8wx0cC1hLwlLhceAMSpvfEhv/dga5J1XD972iceEsG3t70JM6v7rhQTZTmYN2nH+LT1TuRe7QQpZpj2gyajHGO9oEUl9a+2th6tAQoLqMl5sLjKS5dmFQAFJfuzGuso6K4jJUczyMBEiABEiABEiCB0AQoLjkzSIAE7CZAcWl3Btg/CchNwDvishhLbkzHI1cewOpBjSMkbTtm9TwD3087hNnnRJHf/DV4Y8p8rC1IQVrz9ujcNK3y5CLs35aNuv0fxSiKyyiA8lCvE6C49PoMAEBx6c5JQHHpzrzGOiqKy1jJ8TwSIAESIAESIAESoLjkHCABEnAmAYpLZ+aFUZGALAS8Iy63Y3bPTvhgYikW94ucna9HJeDOC41ITn9bW1+/B/9e1wg9Rt+OwR3SI3fiuCNYcem4lHg8IIpLj08AMXyKS3dOAopLd+Y11lFRXMZKjueRAAmQAAmQAAmQAMUl5wAJkIAzCVBcOjMvjIoEZCFAcRk6U0JcXthjJypuaWUwlTn44qkp+DDxMtx9Vz+0MHiWsw6juHRWPhgNxSXnAMWlS+cAxaVLExvjsCguYwTH00iABEiABEiABEggDAEuFcupQQIkYDcBiku7M8D+SUBuAt4Rl4BxGalUZ744LsfAsrJq/hVxuaSkJ/7x4F9xcoKBeXE0E8vfWYLlv+1HQSlQkVYP7c6/HkP6nYT6iZrzS3Pw43tv4tMN+5FbKHbNTEZq81Pw52FD0LuR/7jDSyfh8eUpOH/8Pfhj1hy8+H4m9pefioH/GoIzKw8r2PgpFiz9Gpv3FaG0XPRZCw16jsCDl7cGoBGX19XG8gXvV8WW2KAzeg8YgiulrCQ1kAse4kgCFJeOTEt8g2LFZXx5x6u37/79LRY98EW8umM/Didw85yr0LX/aQ6PkuGRAAmQAAmQAAmQgDwEKC7lyRUjJQG3EqC4dGtmOS4SiA8BL4lLfDwU9W9tiaWbnsT5SdXw/e9otB+Yg3t/WYRRUZROCnH4xPI8JHW5FrcPOw/Nk6vpI38N5j41H+srmqPz+b1weqN85KxZhe9/P4TyboPw0NAeqF15+vo54zF3U1206N4b557UEEm5v+Cz5ZtwKO1UDL5vCM6oXJVWFZcXXNMF6xZ9jzwA5TgF102+GeehEFvffAov/VyAxHqtcMb5PdG+7nEc2f4LVpVfgPtv6FolLtd0vRhXHfgaX6T8ARf1bo2Ubd9i+Y97kI9mOP/O8biqWXzmJnshAYpLzgFWXLp0DhR9/yEOvfm4S0fHYUVLoNGYaUjrem60p/F4EiABEiABEiABEiCBMAQoLjk1SIAE7CZAcWl3Btg/CchNwFPiEoex5MYMXNn4IxycdjkyQonF7Lcxovc9yH3lFyzqVy+65JbnYuWcqXhnUzEqkhuh0yXX4K8XnYQmQf3k4vtpT2Jh8QUYN/4qdNBI1H1LHsfTX+Xj5BFP4O9dlO4zP1mEst7XoHtdfzhl372I+97fhowrHsZ9F9bxPaGKy8ZNClD7/FG45byWSK6s3FSPTwyQovoBKhWX6xMSUO+SOzHhMr+1Vc9P7nUrnrhaVGfyQQLWE6C4tJ6x43tgxaXjUxRTgBSXMWFz7UkUl65NLQdGAiRAAiRAAiRgEwGKS5vAs1sSIIEqAhSXnAwkQAI1IeApcXl4Gcb1uB6LSlOwu+3fMHPKJPz93CZITwaOH9mE72Y+gFumbUDbf3+Npdc0iRnrkV/ew5vvfo9tBQk+gdnl6uEYds4JSFFbzHoXk2b+gIaDJmNcj4BujizHjElLsf+Pd+LRy6sp99yzFJOfW45jl9yNiZcpsaoVnyVnjMDUAZXW0/eMsoztR8fOxrCJN+LUsMvYKuJybfpZwceVr8C8e97F6q434Pmbz46ZDU8kgWgIUFxGQ8ulx1JcujOxFJfuzGuso6K4jJUczyMBEiABEiABEiCB0AQoLjkzSIAE7CZAcWl3Btg/CchNwDPislJavjroY2Q/cTYKPn0Jj/9rBj5Ym4siAGUNmqLzn27Dkw+OwSVRLA8bPvulOLjiPbzxySrszE9AYrfrcf+Qs317VxYvfwYTluZUO3EKuw3C9KF+q1mRnYkfflmP33ZnY3f2IRzJL/TtUak9ThWXbQKFaOHXmP3QB/jptJsxY4hYEjbcQxGXoeWk8txPTS/F3Xf1gymI5H7pMPo4EKC4jANkp3dBcen0DMUWH8VlbNzcehbFpVszy3GRAAmQAAmQAAnYRYDi0i7y7JcESEAlQHHJuUACJFATAp4Ql4eX4a5zrsPTf/4AB6f1QUZNgEV7bnkuVs2aioVbilG33914qF+TyiVdK9Dpsj/hjPoVIVssa9wZPTtkAOW78P3Ml7BoZzEq0mrhhFYd0bRRc5ycsQOf/XczcjSCU10q9vzx9+j3oQxRnRl6GIqcXNV9sE6aKsdSXEabeh5fcwIUlzVnKH0LFJfSpzDkACgu3ZnXWEdFGuKh4AAAIABJREFUcRkrOZ5HAiRAAiRAAiRAAqEJUFxyZpAACdhNgOLS7gywfxKQm4DrxeWRL/HgH/+Mx3suwcGZcZaW6tQo34z3J72CL2sp1YrpnzyFJz/PRcchkzHq1Ornz7FPn8XETw+g3XUP4JZzlL0sfY9KGbnTiLjMWYpnn16OHWePwNQbtEvIBvZNcSn3q9l90VNcui+nUY+I4jJqZFKcQHEpRZriFiTFZdxQsyMSIAESIAESIAGPEKC49EiiOUwScDABiksHJ4ehkYAEBFwtLo/8gClXX4C7uy6zT1r65oCyx+SHiZcpy6xufB33v7oO6HUrnri6dbWzZP2c8Xgtszuum3wzztMeWdnGUSPiEr9i4YNz8H2t8zH2gavQMWyPFJcSvGQ9FSLFpafSHXqwFJfunAQUl+7Ma6yjoriMlRzPIwESIAESIAESIIHQBCguOTNIgATsJkBxaXcG2D8JyE3AteKyeBNm/Kk7bu26GAenXY6MZKvztA7vvHoAZ/6tDzrUC+gr611MnvkDdp8xAlMHdAHKf8XCR+ZgZUlzXHD7ePTXbhhZnodVn61Hq0t7+faRFOJybmZbXHz/bfhLw8p2y3fhi2emYtn+xKA9Lh9fnoKgpWIB7H7/EUz9rgD1L74V91zeGikhcVBcWj1L2H50BCguo+PlyqMpLl2ZVlBcujOvsY6K4jJWcjyPBEiABEiABEiABCguOQdIgAScSYDi0pl5YVQkIAsBV4rL0o2Y1bcbRrZbiD2zrkVzy6WlyLYi/dYnpCA9oxnats7wycHyg9uxedcxlNQ6BdffczPOqa3MjNKf5mDS25nIRy206N4b557UECW7f8JPq7dgZ31lSVkhLkvXzsGkNzJxrE4r/OHCnuiIXfh55Upk1WqOeruyYWipWNFh+S58/twMfJJTjoSmnXHuWaejVd3jOLL9F6wqvwD339C1agzc41KWV6/746S4dH+OI46Q4jIiIikPoLiUMm2WBU1xaRlaNkwCJEACJEACJOBRAqy49GjiOWwScBABiksHJYOhkICEBNwoLve+dCG6fjYa38wfiK5J8UtKQdY3+Pzj7/HznkM4Wljq6zipTlO0PuMiXHv5H4IEakXOCrzx+lL8ur8IpeVARVotNO54Ea64rg+61/XHnbdyDl756DfkFJaiIq0e2p4/CP84bROmPvc/4+LSJy/zsOXzBVj8ze++tqri+/Mw3HJOE4rL+E0V9mSQAMWlQVBuPozi0p3Zpbh0Z15jHRXFZazkeB4JkAAJkAAJkAAJhCZAccmZQQIkYDcBiku7M8D+SUBuAm4Ul3JnhNGTAAmoBCguORdAcenOSUBx6c68xjoqistYyfE8EiABEiABEiABEqC45BwgARJwJgGKS2fmhVGRgCwEKC5lyRTjJAHvEaC49F7Og0ZMcenOSUBx6c68xjoqistYyfE8EiABEiABEiABEqC45BwgARJwJgGKS2fmhVGRgCwEKC5lyRTjJAHvEaC49F7OKS49knOKS48k2uAwKS4NguJhJEACJEACJEACJGCQAJeKNQiKh5EACVhGgOLSMrRsmAQ8QYDi0hNp5iBJQEoCFJdSps3coFlxaS5Pp7RGcemUTDgjDopLZ+SBUZAACZAACZAACbiHAMWle3LJkZCArAQoLmXNHOMmAWcQkElcbtu2zRnQAqJIT09HSkqKI2NjUHoCTZo0IRKJCFBcSpQsq0KluLSKrL3tUlzay99pvVNcOi0jjIcESIAESIAESEB2AhSXsmeQ8ZOA/AQoLuXPIUdAAnYSkElcHjp0yE5U7NsFBDIyMlwwCu8MgeLSO7kOO1KKS3dOAopLd+Y11lFRXMZKjueRAAmQAAmQAAmQQGgCFJecGSRAAnYToLi0OwPsnwTkJiCTuJSbNKMnARKIlgDFZbTEXHg8xaULkwqA4tKdeY11VBSXsZLjeSRAAiRAAiRAAiRAcck5QAIk4EwCFJfOzAujIgFZCFBcypIpxkkC3iNAcem9nAeNmOLSnZOA4tKdeY11VBSXsZLjeSRAAiRAAiRAAiRAcck5QAIk4EwCFJfOzAujIgFZCFBcypIpxkkC3iNAcem9nFNceiTnFJceSbTBYVJcGgTFw0iABEiABEiABEjAIAEuFWsQFA8jARKwjADFpWVo2TAJeIIAxaUn0sxBkoCUBCgupUybuUGz4tJcnk5pjeLSKZlwRhwUl87IA6MgARIgARIgARJwDwGKS/fkkiMhAVkJUFzKmjnGTQLOIEBx6Yw8MAoSIIFgAhSXnBWguHTnJKC4dGdeYx0VxWWs5HgeCZAACZAACZAACYQmQHHJmUECJGA3AYpLuzPA/klAbgIUl3Lnj9GTgJsJUFy6ObsGx0ZxaRCUZIdRXEqWMIvDpbi0GDCbJwESIAESIAES8BwBikvPpZwDJgHHEaC4dFxKGBAJSEWA4lKqdDFYEvAUAYpLT6U79GApLt05CSgu3ZnXWEdFcRkrOZ5HAiRAAiRAAiRAAqEJUFxyZpAACdhNgOLS7gywfxKQmwDFpbn5Wz9nPOZlJpnaaJtBkzGuh6lNsjESkIIAxaUUabI2SIpLa/na1TrFpV3kndkvxaUz88KoSIAESIAESIAE5CVAcSlv7hg5CbiFAMWlWzLJcZCAPQQoLs3lLsTl7LxeGNCrdY0bTkAWfliwChhMcVljmGxASgIUl1KmzdygKS7N5emU1igunZIJZ8RBcemMPDAKEiABEiABEiAB9xCguHRPLjkSEpCVQM3EZQqSk5ORkpKMtLR0JCUlVX0lJCRAfCUmJkK8Z5SQIAglQPQn/lt8lZWV+b5q167ta4cPEiAB+QjELi791w/x+k9KEl/+a4i4dqjXEN/Vo/Kaon4vHyljEQtx+VLiTZg+1IwSyTWYd9d85A2ewopLY/h5lMsIUFy6LKGxDIfiMhZqzj+H4tL5OYpnhBSX8aTNvkiABEiABEiABLxAgOLSC1nmGEnA2QSMicskJCcLoZBcJSqFaEhOTvFJS/E9xaWz88zoSMAqApHFZeTrB8WlPzv2i8tlGFfvesxPS9FNmeMNeuCK+6ZgxrCzkKH9nMnvU3HB2RPxzaR1qLilVdhp9vWoBFzzbiPk/uFp7P74ZrSINCEPz8eQtqPxcUoSer+Vi8X9Kk+orr/DyzCux/V4I/9s3LviC9zTKVInfN7tBCgu3Z5hA+OjuDQAScJDKC4lTJqFIVNcWgiXTZMACZAACZAACXiSAMWlJ9POQZOAowhEKy5VUUlx6ag0MhgSsI1ANOIy3PWD4tJ54nJWl0sw+qI2vsASsBe/vPVf/Hw8EbmDFqJwWh+kqyFHKS7L0Q7Dv12DKSdVP2V3PN4RZz532HeQIXFZuhGz+nbDPetPwl/e/AHzLq1n22uCHTuHAMWlc3JhWyQUl7aht7RjiktL8UrXOMWldCljwCRAAiRAAiRAAg4n4BZxWV4ulnqs41vijQ8SIAG5CIilWn/++SccPHiwailG7RKN4nWdmKhUTCmyUvulr7gUx4hjxTlGl4oV1w9RrZmamioXOEZLAiQAVFRg0+ZN2LFjR42uH6q41F5DnLRUbNHKOZi+ozfGXtcFtSPmvRBbF8zF96ffjMFd0iIeHXiAUyouZ970Pipm9vGHV7oRMy44Fff/dgUmZy7C6BMqn4pCXP7l65447fBGfDt4CSom9wrPpnQ5JjS/Au82bY19+/YZEJeH8fWo9rj63Qxc+NZaLOpHaRn1xHPpCRSXLk1sNMOiuIyGljzHUlzKk6t4REpxGQ/K7IMESIAESIAESMBLBNwkLoV0EPKBDxIgAbkICHG5fPn/fHtPamWjurecds85v7T0C0u18jI9Pc0nLGMRl+K8WrVq+/rngwRIQB4CpaWlWL16NY4ezavR9UO5jigfelCvIU4Sl8heimefX4593QfhoSE9qpGXhVg/93HMzczABbePR/+I66EG59qx4hJAzrRuOOWxBrh79Xe4t1304rLfe6Nx57A38Pxrf8ULWXMwNJwFXngDGo3Zgrv+eSaeefq9iOIy6/lzcNbErUifuBK7bukozwuIkVpOgOLScsTO74Di0vk5iiVCistYqLn3HIpL9+aWIyMBEiABEiABErCHgJvEpbgnrFevPsWDPVOJvZJAzAR2796NDRvW+85XxGUiEhMTIKSB+qXIS321pbLkY0pVBWZNxKWQp/XrN/D1xwcJkIA8BPLy8vDDDytqfP1wvLgUI8xajGdf+LYaeemXlueOvQPXtY5tFQrnistiLBmcjv7L78UnWU+inzq8KCouhbj88KvmuP/8aVh9zypU3B1KMm7E06edjrtOfBGHbvsSnYZ8WK24LPp4GLoP+RBbb1iIgzP7IEOelw8jjQMBiss4QHZ6FxSXTs9QbPFRXMbGza1nUVy6NbMcFwmQAAmQAAmQgF0EZBOXgpO496uoKEd5eYWvQkt8CekgvlJSUlC7Nqum7JpP7JcEoiVQVFSEb7/9Rldtqa26FCIxcKlYITADpaX4b1FxrVZn+iulFBGqfYhriLhuqP+q14+kpETUrVuPH36INok8ngRsIiBeuytX/oBjx45VVVvGev0I3OPS/8EJ5RqiVmMH/hv3oYeVl+ZISzEeR4rL/BysmH0zBk/chl5vrtTvHxmluFy4/1Ec7tsMQzcGCFA1mV/diVbXzkP3WTmYm9UD3R7bG15c9n0Hfc97FJ8PeAMHp12OjOS4zwh26HACFJcOT1A8wqO4jAfl+PdBcRl/5k7ukeLSydlhbCRAAiRAAiRAAjIScJu4FG9iiiVj69atS/kg44RkzJ4hIF6rhYWF+OmnHyHkpVYGqEvERrtUbFqaslSsIjoV0SAqN42KSxGTkBf169dHAhIg/scHCZCA8wiIDx6IJWLXrv0Zhw8fNuX6oYhL5fqhXkMUeekwcSnSESQvzZOWThKX89NSdJOvNLkHxry7GE/2Dtg/MkpxuWD/i+i/8AY0GfMZzp6Vg2VXa22jUtV55Yp78fWmJ9F5Rrew4nLf7ZPQ79V7MbPLU9iwbAy6xlbg6rwXGCMylQDFpak45WyM4lLOvEWKmuIyEiFvPU9x6a18c7QkQAIkQAIkQALWE5BJXAoaSrVl+IpLIR7Em5niISov09PTQyz9KM6Plm3UJ0TbAY8nAU8QEJXS+fn5yM7ehT179vjGrN1XUl0mVpWWasWlKhP8e1zql4kVP69OXKp9qNeQUBWX6vVDPCeuH7Vq1fIJDP2D1w9PTFQO0pEExO9u8YGHPXt2Y8eOHaZeP4yIS/21yuZPNlTJy2twbflSLMxsiJosD6tNuFMqLmd1uQSjL2pTGVoRdn06H8v3JCN30EIcnKZZkjUWcQn/crC7P74ZVVuBVra1b8pv2DS8sW9PzXAVl5mJyhw49NBKlN3GfS0dedFwQFAUlw5Igt0hUFzanQFr+qe4tIarrK1SXMqaOcZNAiRAAiRAAiTgVALyikv/MrH65WJLfeJS+RIS87jv++PHS1FW5v+5EBTl5eJLWWpWyBSx/Kx6Xxl4f+nU/DEuEpCZQCgJEHqPS6UCKjlZfImqKHWpWFVeKj9Xl4pVl3jUVm5WJy79y03z+iHzfGLs3iJg9vVDu1Ssdn9dtXpbXYJWpazt3zbylfJyT0Iz06SlGItTxOXMm95Hxcw+GrzFyHrmQpz15Ba0m7YZqwc1Vp6LSVwCef++AO0eLMDwb9dgyklKUyv/LwF//M8wvJA1B0Nro1pxueXh1/HYoitxz/q2uPCttVjUL6AS1LaJwY6dRIDi0knZsCkWikubwFvcLcWlxYAla57iUrKEMVwSIAESIAESIAHHE5BdXCp71In9Lf37XPoFpSIhhLQU/2rFpXKOX1xq97wTSQslMB2fTAZIAhISCLVvnH+ZV7FMY+g9LoVkUPa59H+lpqpLxYrzlEpJrXRQX9vq6138N68fEk4ahkwClQTMvH6ID0T4l4pVriGBH35wVMVlJYPynExkJnRBt6bmrVPqXHEpBr0CE5r0xaQLXsbuRQOVSskYxSXy52Nki1GYNWQRCmf2Qbr636M/RsXkXj7C1VVcfjNpHSoGrse4Htfjjfyzcfs3n+CRk/XL2/LFSgIUl5wDVTeW2j9ElT9C9Ruuq8uHEJkcBCgu5chTvKKkuIwXafZDAiRAAiRAAiTgFQIyi0tVPigVk4q8VASl+N4vLQNFpvJ8sLhU2hNLwirL0ar3ll6ZCxwnCdhBQC8e1D0pxZ5y4nu/uAy1VKy28lJ8rywVqwiHwCqpwIpL7ZKxvH7YkXn2SQI1J2Dm9UOp6hby0n8NCXcdEZE7ouKy5ghDtuBscbkds3t2woiU6djy1Rj4FmiNVVwCWHd3bVz46kV45JeP8ffFwRWYEcXlLa2AzVPR97xHsSbxDNy74gvc08mixLBZKQlQXEqZNnODZsWluTyd0hrFpVMy4Yw4KC6dkQdGQQIkQAIkQAIk4B4CTheXgfLQv8elutdlRVXlpFZIBspKdelY5efKMrHaikv1A6/+9n09VyVae7/pnuxzJCRgHwH9m/5CVCoiQP3SLtUohIKQkWKpWCEo1SVjtdWW4uepqam+iim1SlMrNfz9qR9QUCqr1esArx/2zQX2TALRErDi+uGvttRfQ7TXJSdWXEbLzsjxjhaXpcsxofkV5lRcChjZL+GK7vfi63tnYMIbw3HXaW/i4OvXIqMSlCFxCaDo42HoPuRD7Gh4Pd778UVcUd8IaR7jBQIUl17IcoQxUly6cxJQXLozr7GOiuIyVnI8jwRIgARIgARIgARCE3CDuNTvcalWU2r3uVSXiRV7XqoVmYF7XCor9Wi/VGKUlnz1kIA1BAIlQDhxKaSlvuJSFZh+iRkoLtVKKRG5fm86vbjk9cOa3LJVErCagNnXj0BxGarakuIylqyuwby75iNv8BSM62H0/GUYV+96WL3HpRJNMZYMTsewZY0ApOPqxdmY1dsfp1FxKc7Iev4cnDVxK3LPmIQNy8agq3mr9xoFx+McSIDi0oFJiXdIFJfxJh6f/igu48NZll4oLmXJFOMkARIgARIgARKQhYCM4lKwVQSjWCJWSAghHcUel9p9LlVJqVRY+ve4VCstI1Vc+qst1f5kySnjJAEZCAQusxhY1RSq4lJZylEvLZUKTGVvOqXiMhEJCcoSs4mJCUJbBi3pqLx/pAhMXj9kmC2MkQT0BKy4fmj3t9ReQ8T3gXtpimi4VKzRWRm7uJzV5RKMvqhNZUdF2PXpfCzfk4zcP07HhvkD/WKwcqnYn3v0x/AzGgQF1m34NIzsBnw9KgH93huNBftfRH/tUV/diVbXzkN2239i/Zr70E3zXDTiEjiMr0e1xzXvJiL3hoU4OLNPVeWmUVo8zn0EKC7dl9OoR0RxGTUyKU6guJQiTXELkuIybqjZEQmQAAmQAAmQgEcIyC0ulQpJtWJK/Kss+yhEpbby0r/nZeD+lkJ2KgJUqbisbo/Lym0vPTIzOEwSsI6AWBZWfYTbo06pdkqs3G9O/KuvulSXjBX/qkIzJSW1al/MwIpL7Wi0e9jy+mFdntkyCVhBwKrrh1rZrf3QhPYDFWIsrLiMJaOxi8v5aSm6Do836IEr7puCGcPOQkay5qlKcZnp+7BK8KP3W7lY3K8acYmNePq00/HK7dnYNLyxroHoxCWA0o2Y1bcb7l3fEAX/+ADZT/SmvIxl2rjoHIpLFyUz1qFQXMZKztnnUVw6Oz/xjo7iMt7E2R8JkAAJkAAJkIDbCcgmLkU+Qu1zqV3uURWYiqRUKi7Fv+K/VaGp7HGpCEu14kpIS7USS+nD15tvCvilpb4S0+3zg+MjAfMJKG8s++WDf39LtTpSVEr6K55UeamIS6Xi0r/XpSouxc9SUlKqxKV2eVjt9+r1Q3st4fXD/CyzRRKwhoB11w91b1xVXAZWgYeq8rRmjPa3av8el/YzYAQkYBYBikuzSErcDsWlxMmrJnSKS3fmNdZRUVzGSo7nkQAJkAAJkAAJkEBoAjKLS0U86JeLVaRlqMpLtQJTu1SsVlqG3uNSKy85h0iABMwmoEhL8Qi1VKwqL8Xyr9p9LvXVl0lVz6WkJOuWiRXni/eKAsWl8oGEBF4/zE4n2yOBuBIw9/qhXGf0S02La4j2+qQdntuXip2d1wsDerWucUYTkIUfFqwCBk+OYo/LGnfLBkjAMQQoLh2TCvsCobi0j72VPVNcWklXvrYpLuXLGSMmARIgARIgARJwNgEZxKUgGHi/p/5MrZ7yL/WqSku/vFREpqi41P5MLCmrl56BlZxKH77/Z8Wls6cxo5OKgLZiKrx40O4x56+EUqstRRWmWCLWLzTFMaLiUsgEdZlYVViq8lK9boifa1/vvH5INYEYrKcJWHf9EB+IUK8dgdcQgdwry8SKsYqKy3mZSabOtDaDKC5NBcrGpCFAcSlNqqwLlOLSOrZ2tkxxaSd95/VNcem8nDAiEiABEiABEiABuQnIIi5DyUv/PnVaAanueakuBav8q+59qSwPq0jLUPtbBi8VS3Ep9wxn9M4joBcPihBQpYAQmUI8qv/q97lUqi611Zfq93qBqS41q8oGVVSq/61fLpbXD+fNEUZEAuEIWHf90ErLUNcQNSI3V1py3pEACZhPgOLSfKbStUhxKV3KDAVMcWkIk2cOorj0TKo5UBIgARIgARIggTgRkFlcqjIzsHJK3a/O/69/P0tFYPr3tlT3txRt6Pe4pLCM0xRkN54lEKpySi8utftcqvvOqVVRqsBUfy7+TU4WS8UqbQTucam+Z6SVmIFV1sHXDuWDDup+uLx+eHaycuCOI2D+9SPc3pZi6F6qtnRcqhkQCUhOgOJS8gSaET7FpRkUndcGxaXzcmJnRBSXdtJn3yRAAiRAAiRAAm4kIKu41EpL5Xulakq7dKxeQgRXWapLxarnKkvCql+KuFTa9n/vxjnAMZGAPQT8y8SK/SbVqktFEKhVl6KSUln6Vd17Tt2HTlRfaqWl/3vRVvC+dFpxyeuHPRlnryRgHgHzrx/qhx2qq7YU8bPi0rwssiUS8AIBiksvZDnCGCku3TkJKC7dmddYR0VxGSs5nkcCJEACJEACJEACoQnIJC5V2aCOxL9UrFY4Kt9r96zTCkxVUqo/E/+tr7pS99PU72upyMtID0MHRWqEz5OACwgo1VDVPXx+EoFVU3qBqYgERVoqX4H/rQpNrdwMrrYMFQevH5EyxOdJwC4C9lw/Aqu1VUHJaku75gH7JQF3EKC4dEceazQKissa4XPsyRSXjk2NLYFRXNqCnZ2SAAmQAAmQAAm4mIDM4lKkRb9XnV5gauWlVlhqxWawuFSFpV5chhYfLp4YHBoJmEhAkZShHsHLPQbLA7HPpSIm1X+1AjPwOa1siFQZxeuHiUlmUyRgEYF4XT9CLTEdeA2JdE2xCAGbJQESkJgAxaXEyTMrdIpLs0g6qx2KS2flw+5oKC7tzgD7JwESIAESIAEScBsB2cSl4K+991P/22j1lL+6Ur+0rHK+dplYX8uVy8Qq3/NBAiRgJgG9tBQtq8vFKkvH+r9UUelfylEvM7U/V9pRztU+1P/m9cPMHLItErCLgPnXj8B9cSkt7cot+yUBdxGguHRXPmMaDcVlTNgcfxLFpeNTFNcAKS7jipudkQAJkAAJkAAJeICAjOJSpCXw/k/7M/3Sr4HLyIYTlpGWiNWLS2NLx3pgAnGIJGCQQHDVVGjx4JeWPgVZrcAMtbSjkeUdef0wmDQeRgIOIRCv64fvqlPZGZeIdUjyGQYJSE6A4lLyBJoRPsWlGRSd1wbFpfNyYmdEFJd20mffJEACJEACJEACbiTgBnEZKC3V/9YuAymWjVV+Lva09C8x66+09MvQwIosfeWlG2dB+DEFs/DW+Dla6who97hUe9Ev8+pTCDpxqVRkJvoOF0vH+o7QVGaGEg7qMdqRhKq6DLyO8PphXe7ZcmwEuEypn5sV1w/ttYLVlrHNUZ5FAiQQTIDikrMi6BO36h+i2n1NysrKkJycjLS0NBKThADFpSSJilOYFJdxAs1uSIAESIAESIAEPEPALeIyUDqEkxDaJWVVIamVl9rz9JPAX3HppmpLiknPvNQdMVB91VTwxpd+8ehTCJVS0v+9KhZC7UWnfS5wsIESItS8118b9B9k0FZx+68RylLSXr5+OGJSMQgfAS9IzXhcP8Kx9AJfvpRIgASsIUBxaQ1XqVplxaVU6TIcLMWlYVSeOJDi0hNp5iBJgARIgARIgATiSEBWcemXB3pYgfIhtGTwV1zq29Huaam062ax5+axxfElxK5qSCC4ssmnDnyt6isw/T9Tq60Cl3IMJRfCCQcj8pLXjxoml6fHlYAX5ZqZ1w/tNUebOC9yjevEZWck4HICFJcuT7CR4VFcGqEk3zEUl/LlzMqIKS6tpMu2SYAESIAESIAEvEhAZnFZnViMJDADzw11vBvnQ6yyMtbz3MiQY7KWQHX7y4UTlrEKh3DzmtcPa3PM1qMjEIs4i+Wc6KJy5tFmXj/CXVecOXJGRQIk4FQCFJdOzUwc46K4jCPsOHZFcRlH2BJ0RXEpQZIYIgmQAAmQAAmQgFQEZBeXgQJSCz/wHlF9zv9zfYWl2+VcdeNz+9ilelEyWN2yl9q97PQVln5QoSVN8FK0odH6l4EOf/3wP+PV6wenpTMJRBKUkZ535qhqFlXwdUJfwS1aD6zWDtWjF9nVjDzPJgESCEWA4pLzgntcunQOUFy6NLExDoviMkZwPI0ESIAESIAESIAEwhBwg7gUQzMq5apbHlKjJnzfun0vS6PM+OIhAasJ+Peu08vGSEu/hhML0QoHo68Fr14/rM4/24+OQLTzPtrXQ3TR2H+02dcPMSK3M7M/a4yABLxDgOLSO7kOO1LLKy5XPofRSzthwiNX4kRdFLvxyYSHsSQ30ffTgtNGYvbos5ll3720AAAgAElEQVQRkwhQXJoE0iXNUFy6JJEcBgmQAAmQAAmQgGMIuEVcaoFGWv7RyLGOSVANAjHKIfA4o+fVIDSeSgKGCUSSl9qGzJAN0cx/ViobTiMPjJGAEUkZvM9j+GpjM14jMQ7FltPiff2wZZDslARIwNEEKC4dnZ74BGeduPwes8bMwdqEBBxvekWQuFw3czimJY2plJWKxPzsD5MwpX+z+Azc5b1QXLo8wVEOj+IySmA8nARIgARIgARIgAQiEHCjuBRDjiQUIj1vpA0nTy4jlWHh9/FTR6YsoemmylMn58zLsRmRKZGOifR8NHwjXR8iPS/79SMaVjw2PgRCVRUG7udoVGCa+VqJz+ir78XIeCIdE+l5J4yTMZAACchJgOJSzryZGrU14lIjIpu/GVxxmf0eHn18N/q+MA691dGsfA7jXkvBAO3PTB2ptxqjuPRWviONluIyEiE+TwIkQAIkQAIkQALREXCruFQpGBEMoYjFel509K05uvqKMf++noHiMvSeoPp9QK2JmK2SQOxLM1opHGK9DsR6HucBCYQjEGqv13DiMty+sNq2rXzd2JHFWMcT63l2jJF9kgAJyEmA4lLOvJkatTXiUhNiqKViQy4fKyo0l6DhQ4/juhamDtGTjVFcejLtYQdNccn5QAIkQAIkQAIkQALmEnC7uNTS8oJMqK7SMpSo1P9MkZT+NoKlpRcYmvsKY2tWELBDNnDuW5FJtlkdgeAKSnG0sgyseE790v63+r3yr/74wL7seB05IeNeHXc07NfPGY95mUnRnBLx2DaDJmNcj4iH8QAScB0BikvXpTT6AdkhLg8uugd35fwtYE9Lisvosxf+DIpLM2nK3xbFpfw55AhIgARIgARIgAScRcBL4lKQd7N8qH552AqUlytLv+o5aGVloLisOrra5WLdzNRZr1ZGIwjYKR041zkHrSIg5rWYX+Xl5UFd6AWk71WgE5fq86FlpnJ8uNeOna8nq1hW167XxhsrYyEuZ+f1woBerWNtouq8BGThhwWrgMEUlzWGyQakJEBxKWXazA3aWeJyDo6MeBnjz4pujNm7diA9vRYaNzlBd2JhQT5y9u5Buw6dghrc/vsWnNCsOerUqat77mDuARQU5KNV67ZB5/y+ZbOvrcTERN1ze3bvQnJyCk5oqt+fs7ioCLuzd6J9x85BbWVt34pGjU5Avfr1dc8dPnQQR/OOoHXb9iH7b9Ouva8v7SNnz27fR8KaNfeXqlJcRjeH3H50oLgUc0b84dlUM2cEg+PHS7Arazvad+oShGRH1jY0aNAQDRpm6J7LO3IYYt62adch6JxtW3/Dia3aIDUtTffcvpy9KC8rQ/OWJ+p+XlZWhqxtW9EhRP+7dmxHnbr1kNGose6cY8eOInf/PrRt3zG4/99/Q4sWrZBeq5buuQP796GkpBgtT9T/MSmuhyLmUP2Hu86I68W+aq4zTZs1R+0Q1xlxfToxmutM9i4kp0R5ndm2FY2anIB69UJcZ47moXWbdmGuMx2QnJwcdJ0JOWdKSrBr53a07xhuzmSgQcOG0c2Z1m2Qmho4Z/agvKzcnDlz9ChyD4SZM1t/Q4uW8s2Z9h06ISHwd1P2TqSkpKJJwO+moqJC7MneFfp307atvt+ldU2YM3v3ZCMxITH4OhNhzjRsmIH6DaKZM5t9r6WQc6a8HM1bBF5nSpG17few15m69eqhYUbAdSamOZODkpKS6K4zO3egVq1avtet9mHFdUb8bRL4BsQeJ8yZxEQ0baZfekNwzK7mOmP5nCktRdb26uZMfTTMaKT/3XQ0D7kH9of+3SSuMye28v3tqn0c2B/jnKldC40aB8yZ/Hzsywn/N7BgXLtOnYC/gfejsKAg7O+msHMmNRVNTtD/DRzrdebY0Ty0CvO7qW27DkgK+N3ku85EO2e2/+7LVzTXmXB/J3pNXEb6e1lmMREYu7ZyUrxxLX6fJSQmKJtWVr5JHokHnycBEiABEogvAfF+RmFhkU5iapeFVb8XfzsoslJc0sX3yr/ioZWY1VVeuk3kuW088Z15/t6EuHwp8SZMH2pGieQazLtrPvIGT2HFpV0JZb+2EqC4tBW/Mzp3lriMbalYIQFrpdcOenNUvPkh3pztfHLXINhbNmWiaYuWqF+/ge65/fv2Iv/YsRCyswKbft2Ajp1P8skD7WNn1jakpKSgectWQW80CtnS5eRuQf1v/W0jGjdpGvRGl3iTK+/IoZASYFPmel9caWnpuvayd2b5/rhq2apN1c8pLp3x+nJKFIHiMtScEbGKNxqFODzplO5BoQtxL97oa9S4ie65QwdzIYS/eG0EPjZnbkDrdu1Rq1Zt3VPizXEhKQPfnDxeUgLRz0ldg/vf/vtvPpkS+ObokcOHIF63nbqcEtz/xg0+cSqEp/YhxG1xcVGQbC0rK8WWTRt914zADygILrVq1w56Q913ndm9C51PCr7O/LYpE81btES9wOtMzl6INzsDP1QhrseCWccuJwV9QEG5zqQGibuC/HyfOAx5ndm8EY2bNkXDhvo31IW0yztyJKS4EteZ9h06B8lmZc4komUrveytfs5s8gmgaObMpswNEB/QMDpnhNDYFmbOCAkt2Dc5oaku/5HnTFvUqav/UIuZc+bo0TzsjWXOFOSjXYCg98+Zk4Nks2/OpKYGibuC/GPYtTMr5JzZsnmj70M4gR9QMHXOFBZC/N4OfZ0xb86IDw6JD0gEXmdinzM56NTl5NDXmdZtgz4IJYSK6KtNwAeRykpLsWVzpo9/oGwOd52pfs786stxqOuMEJ6BH+qI25zZvw95edVcZzp2DpLNYl6Ka2/gh0qKIsyZjIzGyAjxu+lQ7gF0CPG7SVzn2rbrGPShFt+cKS8P+vCa+KDLti2/hfzdVP11xpw5U1paiq2bN6LLKd2CZLMyZ+pAfEhG+xAfghNzMPTvptBzRnyoSHyoJpo5Iz7UlBriOiN+x4nfG6F+N4W7zogPFYm4Q33gb9Ov69G+k4lzplFjZDQK/HvmAMTfNB06Bf89E+7vOYpLp/ylW/M4Qu1RKX4m7rEC/yaseW9sgQRIgARIwCoC4tot/nY+frzU14W+qtL3E991Xbm+C3mpSszAakzlv5U2gisvKfqsyqDc7VJcyp0/Ru8sAhSXzsqHLdHYIS7BPS4tzzXFpeWIpeqAS8VKlS4GSwIkQAIkQAIkIAEBiksJkmQgxFDVlpSWBsDxEBIgARJwKAFxDT9w4IDvA2lKNaUQj34xmZQkZKVfWPpFZmiJqcrL4L0zFaHJBwmoBBwlLotzsPGd5/HA9Hfxw5b9KNKkqaDZrXh/wyO4VJu60hz89+HheGDOd9hWkoCK5AZoPWgGlj11OZrrF+QKSPgyjKt3Pean6Yt8kpr2QN//m4IZw85CRrXnc/6QQGgCFJecGbq9SsQvd/XGTfyCV9eJF5VRYtnAtIDlHg3hCyUps9/Do4/vRt8XxqG32khImWmoBx4UggDFJaeFlgDFJecDCZAACZAACZAACZhLgOLSXJ52tBZOWopYksQS7JVVNnbExj5JgARIgARiJ1BQUIBDhw5ViUvtErCJiUmaqsvEqsrL6gSmiERtQxsVKy9jz5Ebz3SKuCz/9SXc8Jd78L+jSTjeoAcuu+pUtKwEXrJ1BT5b3QtPZz+H/lVJOIyvR7XH1e+2QNdb/ol7zmqKsl9fwwNPf4ENF87A7kUDod/MQ5s9RVzO6nIJRl+krASYgL345a3/4ufjicj9wyRsWDIGXZPcmHGOyUoCFJdW0pWkbVsqLrEbn0x4GAtOHIXZo88GKv97/dWvRL2/pSSY4x4mxWXckTu6Q4pLR6eHwZEACZAACZAACUhIgOJSwqQFhBxuiVhxWFIS32GTP8McAQmQgFcJVFSUY8eOnZq9LLUVl8k+cakuFat87/9SlwnX73cZvHSsT9DwAy6On2JFK+dg+o7eGHtdF+g3MQoVeiG2LpiL70+/GYO7pEU9NkeIy81T0fe8R7Ei42I88uY8/PNc/dZJIQeVNRV9z3gUn0/6BRW3+LdB2/F4R/R4ri3u+ekL3KvfNUjTjCIuZ970Pipm9tH8/DBW/t95uHzefrSdsRlrbmwcNU+e4G0CFJfezr9v9PaIS9GzIi+X5CobYKf/aSKm9G/GjJhEgOLSJJAuaYbi0iWJ5DBIgARIgARIgAQcQ4Di0jGpiCmQ6qotxfvQoiKHDxIgARIgATkJiFXkdu3aCbFXuLpUrCoqk5PVistEiGVjFWmp/CxQYGr3whQkWHUp4XzIXopnn1+Ofd0H4aEhPaqRl4VYP/dxzM3MwAW3j0f/8CWGYSHYLi5Lf8CDHS7B5NQheO/HF3FFfYP5+n0qLjh7Ihq9fRCL+2nO+XAoGt38G+5e/R3ubSd+vgITmvTFpBs+0EjKcOISQP58DGk5Gq9f+SoKX78W6QbD4WEkIAhQXHIeWC8uydgWAhSXtmB3bKcUl45NDQMjARIgARIgARKQlADFpaSJqww7XLWlur8lKy7lzi+jJwES8DYBIS537MhCcXGJTzYq0lJ8Jfq2wlIFpbjWi+8VgRksL9XlY7XVl6rAVAmz6lKCuZa1GM++8G018tIvLc8deweuax3bh5fsFpdHXr8UHe9Yg66zsvDV1XWNJyZ/Pka2GIVZQxahcGYfRTCWbsSsvt0w8ugkrF9zH7r5WtuO2T07YcSZ/zUmLtXjU6Zjy1dj0NF4RDySBCguOQfiUHFJyLYQoLi0BbtjO6W4dGxqGBgJkAAJkAAJkICkBCguJU1cGHGpikyxvKB4Y5viUu78MnoSIAFvExDictu231FUVKwTl0JE+sVlUpWwFNd8VV5qJaa6bKxaralKS62spLiUZK6FlZfmSEtBwV5xWYwlN6bjus9HY+HeF3FllO5174xz0P2RrUgfNB3/OedXPDNpBj5NvBqzPnsNQ6qqT3/G05164q6/fISKaeqysNVUXKoVmn+ax4pLSV4mTgqTFZdOyoZNsVi+VKxN4/J6txSXXp8B+vFTXHI+kAAJkAAJkAAJkIC5BCguzeUZz9aqq7ZUKy7FG9t8kAAJkAAJyEmgrKwMW7duQVFRUdXyruJDKYq4FJJSVFcq/wpRmZSUrJOYShWmuqSsqNhM1LST4INCeSnh3AiSl+ZJS/vF5SpMaPJHTLrgZexeNBBRr3R74Es8dvmfMO13ZSfQ3FP/iW8+ug+9tRuDlr6PcRk3YeHTvyJnlLoXZnhxWfThMHS6+UPUeWozNg3nHpcSvmJsDZni0lb8zuic4tIZeTA7CopLs4nK3R7Fpdz5Y/QkQAIkQAIkQALOI0Bx6bycGImour0tRbVleXlF5RvbFJdGePIYEiABEnAiASEuN2/ehMLCwirhqMjHRKSkiKViVWmp/1fZ/9IvNNVzlKVllaVmVWkZWGnJyksnzoQQMVXJy2twbflSLMxsiJosD6vtwd6Ky08xrt5fMfOm9zXLuBrLyZF3bkTvUf/FhpOGYvaLf0fHjx7F2Ge+wPaGF+HJjxbg1pNTlIa+uwMn9v8vBn3+Kyb3UNsOIS7zj2Dbp/fh+uHz8WPGULy/7jlcqRWgxsLiUR4nQHHp8Qkghk9x6c5JQHHpzrzGOiqKy1jJ8TwSIAESIAESIAESCE2A4lLOmRFOXIqfq1/qUoJyjpBRkwAJkAAJCHGZmfkrCgoUcalKR3F914pLtfpSVFwq34vKS7Ui0191GWqvS4pLiedZpbzck9DMNGkpaDhCXA6cj4qXLjeenO/uQKf+/8HWGxbi4Mw+yFDPPLAMD156LWbuOA/3rvgC93QCVv5fAs798gnNnpfiYEVczk+rlJuannO73ISF7z6H66Iu/zQePo90LwGKS/fm1vDIKC4No5LqQIpLqdJlebAUl5YjZgckQAIkQAIkQAIeI0BxKWfCIy0TK/ZFU97YDn4DTs4RM2oSIAES8B4BIS43bFiP/PyCSmmpLveqiEtVTop/xdLggeJSW3mpVFsqX0JWql+CKpeLlXduledkIjOhC7o1jXIzyGqGbK+43IHZPTtgRN5jWL3hPpxlKDXKvpj9v7kXn2Q9iX6BKA4vw7ge1+PllEFY8mFPvNLzNqx7ZmvAsq+KuJzV5RKMvqiNr9faHS/Ehb0vxMWnn4B0Q3HwIBIIJkBxyVnBikuXzgGKS5cmNsZhUVzGCI6nkQAJkAAJkAAJkEAYAhSXck6N8OJSWSZWiEux31lKSqqcA2TUJEACJEACEOJy3bq1KCgo0C0Vq34wRV0OVq2yFPJS+71WbIrfCer+mGrlpiosKS452bQE7BWXwLq7E3Dxq2dixOdrNEu5Vpej7ZjdsxNGpEzHlq/GoGOoQzdPRd/zHsXPiYnIbfgPfL3pSZyvE5zh97jk7CCBmhCguKwJPZecy4pLlyQyYBgUl+7Ma6yjoriMlRzPIwESIAESIAESIIHQBCgu5ZwZoe5/tcvE+sSlqLhMpbiUM8OMmgRIgATgE5dr1/6M/Pz8IHGZnJxSVXEZKCyFvFQrMLXyMlTFpbbyUjDnHpeceXaLS/w+FRecPRHfnPU4Niwbg64Ri0krxWWEKs2Vtyfg8jca4fhTm3FkeOOARFNccuZbQ4Di0hquUrVKcSlVugwHS3FpGJUnDqS49ESaOUgSIAESIAESIIE4EqC4jCNsE7uKJC7Fm93izepUiksTqbMpEiABEogvAXEt/+mnH0OKS7EUuKi49FdYKrJS+6Xd61L8ThDiUvyrXSqW4jK+OZWhN9vFJYCs58/BWRO3IvcP/8S3b9yHXo0CyBVvx9ujX0WtORPRH8C6+2uhz8uNcNGrm/Bu/7r6g0sPY93ka9Dn2XW+nx9r2B+vfD0HQ3R7VlJcyjA3ZYyR4lLGrJkcM8WlyUAd0tzG+W+i1m+fOyQahmE3gfwe16Nr/8vsDoP9k4ArCJRm5rpiHByEOQSSTwn8xKk57bIVEiAB5xOguHR+jgIj1N77iue0lZbie1FtqS4Vm5qaJt8AGTEJkAAJkICPQFlZKX788UccO5ZftcelEI3qUrFqNWWgrBT7X2orLpXvxf6WirwM3OcysMqSVZfenoBOEJfAYax84GJc/tJOXzLSzrgUfzu1qe/7kq1f4oNvdyK74a34essjOF/88PAy3HXOdZhzMA31ev4NN//1SpxdextWffpfLPzgG+wpa46z/vUBll34ES497xH8lNgCZ/z1UnSvSMPZE57C4NYUl96e9daNnuLSOrbStExxKU2qogr0rbd/w60PfBPVOTzYvQTemd0PF1/Uyr0D5MhIII4E9g9eitJ9BXHskV05lUDqKY3QeFofp4bHuEiABCwmQHFpMWALmq9OXAphqcjLMt8b1GlpFJcWpIBNkgAJkEBcCAhxuWaNEJdHfVWSqnDU7nGpXRZWCEpVWqoyU191qchLbVuBFZdiYBSXcUmvYztxhrhU8JT9vhjPPPgM5n65HjnFCb6fJTXtgcvGPoBHRl6CDtoV8Yu348uXJ2HiC0uxdn+x79jSBifh3EHj8K87BuIMtWozezH+OWAEXvu1HMVpF2LSikW4neLSsfNR9sAoLmXPoAnxU1yaANGBTVBcOjApNoZEcWkjfHbtOgIUl65LacwDoriMGR1PJAFXEKC4lC+NkcSlv+KS4lK+7DJiEiABEvATKCstxZof1+DoUUVcJiQI8agITHWPS6249EvLFN8SsoHyUq22DFV1qeVOcentWSjE5ey8XhjQq3WNQSQgCz8sWAUMnoxxPWrcHBsgAekIUFxKlzLzA6a4NJ+pE1qkuHRCFpwTA8Wlc3LBSOQnQHEpfw7NGgHFpVkk2Q4JyEmA4lK+vIUXl2KJWO1SsRSX8mWXEZMACZCAn0CpEJdrVleKS0VaRloqVgjN4L0uk3x7W6r7XCriUhGhrLjkjAskIMTlvMwkU8G0GURxaSpQNiYNAYpLaVJlXaAUl9axtbNliks76Tuvb4pL5+WEEclLgOJS3tyZHTnFpdlE2R4JyEWA4lKufIloA+991Z9VVFBcypdNRkwCJEAC4QnoxaVfWgrZmJKSUiUj/aIyJWCpWEViqtIynLgUEWirLFlxyVlJAiRAAuYQoLg0h6PUrVBcSp2+sMFTXLozr7GOiuIyVnI8jwSCCVBcclaoBCguORdIwNsEKC7lyz/FpXw5Y8QkQAIkEAsBIS5Xr16FY8eOVVVGaisuxX6VwUvF+isu1aVjtftc+peL9VdcUlzGkh2eQwIkQAKRCVBcRmbk+iMoLt2ZYopLd+Y11lFRXMZKjueRAMUl50B4AhSXnB0k4G0CFJfy5d/4va9YKjZdvgEyYhIgARIgAR8BIS5XrVqpE5dCPEZbcSnkplJt6V8uVhWgqrRkxSUnHQmQAAmYT4Di0nym0rVo/OYtGWlpadKNz6sBU1x6NfOhx01xyflAAuYRYMWleSxlb4niUvYMMn4SqBkBisua8bPjbOP3vhSXduSHfZIACZCAWQQiiUttxaV+X0v9krGi4lLIS4pLszLDdkiABEjAGAGKS2OcXH2U8Zs3ikuZJgLFpUzZsj5WikvrGbMH7xCguPROriONlOIyEiE+TwLuJkBxKV9+jd77iuqa9HRWXMqXYUZMAiRAAgqBUOJSrZRMTlb2uFSqKZOD9rZUl4lV9rgM3ueSFZecZSRAAiRgPQGKS+sZO74Hozdv4hc2Ky4dn86qACku5clVPCKluIwHZfbhFQIUl17JdORxUlxGZsQjSMDNBCgu5cuu0Xtfikv5csuISYAESEBLIBpxKd7v9MvK4IpL8TtB/VKXmxX/ioeQmFwqlnOPBEiABMwnQHFpPlPpWjR680ZxKVdqKS7lypfV0VJcWk2Y7XuJAMWll7Jd/VgpLjkXSMDbBCgu5cu/0Xtfikv5csuISYAESCA6cZkIpaJSVF4KcZni+1dUY2pFJisuOa9IgARIwB4CFJf2cHdUr0Zv3iguHZW2iMFQXEZE5KkDKC49lW4O1mICFJcWA5aoeYpLiZLFUEnAAgIUlxZAtbhJo/e+FJcWJ4LNkwAJkIDFBCJXXIYTl4q8FBWYyv6WXCrW4lSxeRIgARIISYDikhMDRm/eKC7lmiwUl3Lly+poKS6tJsz2vUSA4tJL2a5+rBSXnAsk4G0CFJfy5d/ovS/FpXy5ZcQkQAIkoCVAccn5QAIkQAJyE6C4lDt/pkRv9OaN4tIU3HFrhOIybqil6IjiUoo0MUhJCFBcSpKoOIRJcRkHyOyCBBxMgOLSwckJE5rRe1+KS/lyy4hJgARIgOKSc4AESIAE3EOA4tI9uYx5JEZv3iguY0Zsy4kUl7Zgd2ynFJeOTQ0Dk5AAxaWESbMoZIpLi8CyWRKQhADFpSSJ0oRp9N6X4lK+3DJiEiABEqC45BwgARIgAfcQoLh0Ty5jHonRmzeKy5gR23IixaUt2B3bKcWlY1PDwCQkQHEpYdIsCpni0iKwbJYEJCFAcSlJoigu5UsUIyYBEiCBGhLgUrE1BMjTSYAESMBmAhSXNifACd1TXDohC+bHQHFpPlOZW3S6uDwyZRVKMnNlRszYTSTQ5MV+SEhLMrFFc5uiuDSXp8ytUVzKnD3GTgI1J0BxWXOG8W7B6L0vKy7jnRn2RwIkQALmEqC4NJcnWyMBEiCBeBOguIw3cQf2Z/TmjRWXDkxeNSFRXMqVL6ujlUFcFnyaZTUGti8JgeYfXkNxKUmuvB4mxaXXZwDH73UCFJfyzQCj974Ul/LllhGTAAmQgJYAxSXnAwmQAAnITYDiUu78mRK90Zs3iktTcMetEYrLuKGWoiOKSynSxCArCVBccirIQoDiUpZMMU4SsIYAxaU1XK1s1ei9L8WllVlg2yRAAiRgPQGKS+sZswcSIAESsJIAxaWVdCVp2+jNG8WlJAmtDJPiUq58WR0txaXVhNm+mQQoLs2kybasJEBxaSVdtk0CzidAcen8HAVGaPTel+JSvtwyYhIgARLQEqC45HwgARIgAbkJUFzKnT9Tojd680ZxaQruuDVCcRk31FJ0RHEpRZoYZCUBiktOBVkIUFzKkinGSQLWEKC4tIarla0avfeluLQyC2ybBEiABKwnQHFpPWP2EExg/ZzxmJeZZCqaNoMmY1wPU5tkYyQgBQGKSynSZG2QRm/eKC6tzYPZrVNcmk1U7vYoLuXOn9eip7j0WsblHS/Fpby5Y+QkYAYBikszKMa3DaP3vhSX8c0LeyMBEiABswlQXJpNlO0ZISDE5ey8XhjQq7WRw6s9JgFZ+GHBKmAwxWWNYbIBKQlQXEqZNnODNnrzRnFpLnerW6O4tJqwXO1TXMqVL69HS3Hp9Rkgz/gpLuXJFSMlASsIUFxaQdXaNo3e+1JcWpsHtk4CJEACVhOguLSaMNsPRUCIy5cSb8L0oWaUSK7BvLvmI2/wFFZccrp5kgDFpSfTrh+00Zs3iku5JgvFpVz5sjpaikurCbN9MwlQXJpJk21ZSYDi0kq6bJsEnE+A4tL5OQqM0Oi9L8WlfLllxCRAAiSgJUBxyflgBwGKSzuos0+3EqC4dGtmoxiX0Zs3issooDrgUIpLByTBQSFQXDooGQwlIgGKy4iIeIBDCFBcOiQRDIMEbCJAcWkT+Bp0a/Tel+KyBpB5KgmQAAk4gADFpQOS4MEQ7BeXyzCu3vWYedP7qJjZJ2wGvh6VgH7vjcaC/S+if85r+NtJd+CdP76A3YsGokWIs3KmdUO3x/ai3bTNWD2ocfARahtXvIrC169F+u9TccHZE5GZmBAyht5v5WJxPw9OEA45KgIUl1HhcufBRm/eKC7lyj/FpVz5sjpaikurCbN9MwlQXJpJk21ZSYDi0kq6bJsEnE+A4tL5OQqM0Oi9L8WlfLllxCRAAiSgJUBxyflgBwEpxSW2Y3bPTrhjy98wI+stDK0dSC4HC69ojjErGiH3T68oYjLwkIVXocmYby9OEoEAACAASURBVPxis1Jc/tyjP4af0SAoFd2GT8PIbnZkiH3KRIDiUqZsWRSr0Zs3ikuLEmBRsxSXFoGVtFmKS0kT59GwKS49mngJh01xKWHSGDIJmEiA4tJEmHFqyui9L8VlnBLCbkiABEjAIgIUlxaBlbDZopVzMH1Hb4y9rguCnFzQeAqxdcFcfH/6zRjcJS3q0copLoEdj3fEmc8dRshKyPz5GNJyNL6oWwe5Jf2xcO+LuDJJj0ZUcF71bk/cvfo73NsOQKW4/GbSOlTc0ipqjjyBBAQBikvOAxi9eaO4lGuyUFzKlS+ro6W4tJow2zeTAMWlmTTZlpUEKC6tpMu2ScD5BCgunZ+jwAiN3vtSXMqXW0ZMAiRAAloCFJecD1UEspfi2eeXY1/3QXhoSI9q5GUh1s99HHMzM3DB7ePRP9SaqRGwyiou8dPD6N53OjaM/gwVj5+pH+XHQ9FkyGe48i9n48OPVuOqpdmYfY72kJ/xdKeeuCvtIazecB/OEk9RXPIFaAIBiksTIMrehNGbN4pLuTJNcSlXvqyOluLSasJs30wCFJdm0mRbVhKguLSSLtsmAecToLh0fo4oLuXLESMmARIgATMIUFyaQdFFbWQtxrMvfFuNvPRLy3PH3oHrWgeUFBpEIa24xApMaNIXk5o94JePlWNed3cCzpkzGks+bo47LpuGDY8FVFGqknKMRnpSXBqcMTysOgIUl5wfrLh06RyguHRpYmMcFsVljOB4mi0EKC5twc5OYyBAcRkDNJ5CAi4iQHEpXzKNfmiXFZfy5ZYRkwAJkICWAMUl50MQgbDy0hxpKfqTV1wCQcu9+gBWVlOe9waKXz8RjzW5BJMueBm7Fw2EWpB6ZO5l6Dh+tX6ZWYpLvgBNIEBxaQJE2ZswevPGiku5Mk1xKVe+rI6W4tJqwmzfTAIUl2bSZFtWEqC4tJIu2yYB5xOguHR+jgIjNHrvS3EpX24ZMQmQAAlQXHIORCQQJC/Nk5ayi0ssvApNxnyDdtM2Y/WgxgrKSgFZOP0338+E3Lz8vRsxI+stDK3cMPTT4Qm49gP9z7hUbMSZyAMMEKC4NADJ7YcYvXmjuJRrJlBcypUvq6OluLSaMNs3k4DTxeXaUR+ZOVy2JTmBHi/9RfIRMHwSIIFYCVBcxkrOvvOM3vtSXNqXI/ZMAiRAAmYQYMWlGRRd2kaVvLwG15YvxcLMhqjJ8rBaSk6puJyflhIxeccSrseC/S+iv3pkzmv420l34J1B76FiZh/fT0U1ZfvxR3H36u9wbztAlZu938rF4n7iiMolZgOqMFVxmZmYEBRHbtdJ2PLVGHSMGCEP8DoBikuvzwCAS8W6dA5QXLo0sTEOi+IyRnA8zRYCTheXEzpMwaFtR2xhw06dRaBtz1a467vRzgqK0ZAACcSNAMVl3FCb1hHFpWko2RAJkAAJOJoAxaWj02N/cJXyck9CM9OkpRiUU8TlrC6XYPRFbcJy3vW/17Bk10C9uEQOFl7RHDf8fC++2vUkzkcxltyYjit/ecK/76UqN8d+gYrHzwR+ehjd+04Pu+/lzz36Y/gZDXRxlJzYHxPGX1K11Kz9k4EROJUAxaVTMxPHuIzevLHiMo5JMaEriksTILqoCYpLFyXTA0OhuPRAkl0yRIpLlySSwyCBGAlQXMYIzsbTjN77suLSxiSxaxIgARIwgQDFpQkQXd5EeU4mMhO6oFvTJNNG6hRxOfOm96uqJkMNTiz52u+90QHiEsiZ1g1dH6vA8M9/xeRuyzAu43rMvG25Iil9j+2Y3bMTRuQ95pOZrbTH99D0xD0uTZtTXm6I4tLL2a8cu9GbN4pLuSYLxaVc+bI6WopLqwmzfTMJUFyaSZNtWUmA4tJKumybBJxPgOLS+TkKjNDovS/FpXy5ZcQkQAIkoCVAccn5YAcB2cWlroKy/QNoMmQJ/MvCKkR/e/QEnDX9fEzJfBsn3pqG/t+oFZoUl3bMOTf3SXHp5uwaHJvRmzeKS4NAHXIYxaVDEuGQMCguHZIIhmGIAMWlIUw8yAEEKC4dkASGQAI2EqC4tBF+jF0bvfeluIwRME8jARIgAYcQoLh0SCI8Fob04lKzZ+UHXQZj4Ks3YEbWWxhaW5PI7+5Aq/7/wanTX0bHf9yMkNWdrLj02My3ZrgUl9ZwlapVozdvFJdSpRUUl3Lly+poKS6tJsz2zSRAcWkmTbZlJQGKSyvpsm0ScD4Bikvn5ygwQqP3vhSX8uWWEZMACZCAlgDFJeeDHQTkF5eAWEa2/7t/xBmnr8b/6v0buxcN1O9HWaosITv/jG5ovmETGs7eh2+uTtbjpri0Y/q5rk+KS9elNPoBGb15o7iMnq2dZ1Bc2knfeX1TXDovJ4woPAGKS84OWQhQXMqSKcZJAtYQoLi0hquVrRq996W4tDILbJsESIAErCdAcWk9Y/YQTMAN4hIfD/UtESseuRPXouKWVgEDLcaSG9Mx7LNGKMGFmJy5CKNPCDikUlz+3KM/hp/RIAhU/pkj8crg7pxCJFAtAYpLThAYvXmjuJRrslBcypUvq6OluLSaMNs3kwDFpZk02ZaVBCguraTLtknA+QQoLp2fo8AIjd77UlzKl1tGTAIkQAJaAhSXnA92EHCFuMyfjyEtR2NpSksM//xXTO4RTPLI3MvQcfxq5HadhC1fjUHHwEMqxWVmYkLINOTesBAVM/vYkSL2KREBikuJkmVVqEZv3igurcqANe1SXFrDVdZWKS5lzZw346a49GbeZRw1xaWMWWPMJGAeAYpL81jGqyWj974Ul/HKCPshARIgAWsIUFxaw5WtVk9AiMvZeb0woFfrGqNKQBZ+WLAKGDwZ40LIwxp3wAZIwOEEKC4dnqB4hGf05o3iMh7ZMK8PikvzWLqhJYpLN2TRO2OguPROrmUfKcWl7Blk/CRQMwIUlzXjZ8fZRu99KS7tyA77JAESIAHzCFBcmseSLRknIMTlvMwk4ycYOLLNIIpLA5h4iAsJUFy6MKnRDsnozRvFZbRk7T2e4tJe/k7rneLSaRlhPNURoLjk/JCFAMWlLJlinCRgDQGKS2u4Wtmq0Xtfiksrs8C2SYAESMB6AhSX1jNmDyRAAiRgJQGKSyvpStK20Zs3iktJEloZJsWlXPmyOlqKS6sJs30zCVBcmkmTbVlJgOLSSrpsmwScT4Di0vk5CozQ6L0vxaV8uWXEJEACJKAlQHHJ+UACJEACchOguJQ7f6ZEb/TmjeLSFNxxa4TiMm6opeiI4lKKNDHISgIUl5wKshCguJQlU4yTBKwhQHFpDVcrWzV670txaWUW2DYJkAAJWE+A4tJ6xuyBBEiABKwkQHFpJV1J2jZ680ZxKUlCK8OkuJQrX1ZHS3FpNWG2byYBikszabItKwlQXFpJl22TgPMJUFw6P0eBERq996W4lC+3jJgESIAEtAQoLjkfSIAESEBuAhSXcufPlOiN3rxRXJqCO26NUFzGDbUUHVFcSpEmBllJgOKSU0EWAhSXsmSKcZKANQQoLq3hamWrRu99KS6tzALbJgESIAHrCVBcWs+YPZAACZCAlQQoLq2kK0nbRm/eKC4lSWhlmBSXcuXL6mgpLq0mzPbNJOB0cflQx6dqPtyKmjfBFuwnULdJLdy98jb7AwkTwe78HMfGxsDsIdCyTjN7OnZprxSX8iXW6L0vxaV8uWXEJEACJKAlQHHJ+UACJEACchOguJQ7f6ZEb/TmjeLSFNxxa4TiMm6opeiI4lKKNDHISgJOF5f7JlyDssN7mC8SQGrb7mj8z1mOJZGdvxfnfjzAsfExsPgSuL3LDbjrtNHx7dTlvVFcypdgo/e+FJfy5ZYRkwAJkADFJecACZAACbiHAMWle3IZ80iM3rxRXMaM2JYTKS5twe7YTikuHZsaBhaCAMUlp4UsBCguZckU4xQEKC7NnwcUl+YztbpFo/e+FJdWZ4LtkwAJkIC1BFhxaS1ftk4CJEACVhOguLSasATtG715o7iUIJmaECku5cqX1dFSXFpNmO2bSYDi0kyabMtKAhSXVtJl22YToLg0myhAcWk+U6tbNHrvS3FpdSbYPgmQAAlYS4Di0lq+bJ0ESIAErCZAcWk1YQnaN3rzRnEpQTIpLuVKUhyjpbiMI2x2VWMCFJc1RsgG4kSA4jJOoNmNKQQoLk3BqGuE4tJ8pla3aPTel+LS6kywfRIgARKwlgDFpbV82ToJkAAJWE2A4tJqwhK0b/TmjeJSgmRSXMqVpDhGS3EZR9jsqsYEKC5rjJANxIkAxWWcQLMbUwhQXJqCkeLSfIxxbdHovS/FZVzTws5IgARIwHQCFJemI2WDJEACJBBXAhSXccXtzM6M3rxRXDozf+Gi4lKxcuXL6mgpLq0mzPbNJEBxaSZNtmUlAYpLK+mybbMJUFyaTZRLxZpP1PoWjd77Ulxanwv2YA2B4uJiHDp0CFu2bMGxY8d8nXTo0AGNGzdGw4YNIeY2HyTgBQIUl17IMsdIAiTgZgIUl27OrsGxGb15o7g0CNQhh1FcOiQRDgmD4tIhiWAYhghQXBrCxIMcQIDi0gFJYAiGCVBcGkZl+EAuFWsYlWMONHrvS3HpmJQ5OpD9+/dj4qOP4rPPPkVZWVlQrHfdfTdGjvyH5WM4fPgw3nlnId544w1k79oVtr+k5GR07tQZAwcNxJ/+9GefyLTjcc89d2PRe+/Fret/v/Qy+vTpE7f+2JEzCFBcOiMPjIIESIAEYiVAcRkrORedZ/TmjeJSrqRTXMqVL6ujpbi0mjDbN5MAxaWZNNmWlQQoLq2ky7bNJkBxaTZRVlyaT9T6Fo3e+1JcWp8LmXsQ82j58v/hvnvvxcGDB8MOxWpxWVBQgKnPPYf5899CUVFRVEjT09Nx/Q034I477kTdunWjOremB1Nc1pQgzzdCgOLSCCUeQwIkQALOJUBx6dzcxC0yozdvFJdxS4kpHVFcmoLRNY1QXLomlZ4YCMWlJ9LsikFSXLoijZ4ZBMWl+almxaX5TK1u0ei9L8Wl1ZmQt32x/Opjj03EB4sXh6yy1I7MSnG5detW3H7brdi8eXONYLZu3RpTp07DqaedVqN2ojmZ4jIaWjw2VgIUl7GS43kkQAIk4AwCFJfOyIOtURi9eaO4tDVNUXdOcRk1MlefQHHp6vS6bnAUl65LqWsHRHHp2tS6cmAUl+anleLSfKZWt2j03pfi0upMyNe+mDs/rFiBBx64Hzt37jQ0AKvE5fpffsHo0aOwb98+Q3FEOqhBgwaY8vTTuPjiP0Y61JTnKS5NwchGIhCguOQUIQESIAG5CVBcyp0/U6I3evNmtrg8uOgePPzpYd0Y2g1/CePPMmVYnm+E4tLzU0AHgOKS80EmAhSXMmXL27FSXHo7/7KNnuLS/IxRXJrP1OoWjd77UlxanQm52hdLsj777DO+PSTLSksNB2+FuNydnY0RI4Zjy5YthuMwcmDTpk0x57W56Ny5s5HDa3QMxWWN8PFkgwQoLg2C4mEkQAIk4FACFJcOTUw8wzJ682aFuHwy6f8wpX+zeA7XM31RXHom1YYGSnFpCBMPcggBikuHJIJhRCRAcRkREQ9wEAGKS/OTQXFpPlOrWzR670txaXUm5Gr/lVdexpTJk6MO2mxxWVZWhscmTsSbb74RMZak5GQ0a9oUQroePqz/wHi4k/v27Ytnn5sKsf+llQ+KSyvpsm2VAMUl54IdBNbPGY95mUmmdt1m0GSM62Fqk2yMBKQgQHEpRZqsDdLozZvZ4nLdzOH4T+snKC4tSi/FpUVgJW2W4lLSxHk0bIpLjyZewmFTXEqYNA+HTHFpfvIpLs1nanWLRu99KS6tzoRc7TtFXK5evQr/GDkSYp/NUI86depg+IgRuPHGAWjSpEnVIUJ4Zmdn49XZs/H2grfDVo2mpKTgualTcemll1maoHDi8paxYzFo0KCo+961Kxvjxo7F/v3BS+c2btwYc+f9B126dIm6XZ4gNwGKS7nzJ2v0QlzOzuuFAb1a13gICcjCDwtWAYMpLmsMkw1ISYDiUsq0mRu00Zs3iktzuVvdGsWl1YTlap/iUq58eT1aikuvzwB5xk9xKU+uGClAcWn+LKC4NJ+p1S0avfeluLQ6E3K1H05cdujQEddcew1eefll5OXlBQ3KzIpLIR/vvusufPjhByHhnXzyKZg+Ywbatm1bLdxf1q3DHXfcHnafzgsvuggzZsy0tOoynLiMldf8+W/hoQkTQo77z3/+s6+KVLym+fAWAYpLb+XbKaMV4vKlxJswfagZJZJrMO+u+cgbPIUVl05JMOOIKwGKy7jidmZnRm/erBCXr2xIroKS/qeJrL40cYpQXJoI0wVNUVy6IIkeGgLFpYeSLflQKS4lT6DHwqe4ND/hFJfmM7W6RaP3vhSXVmdCrvYDxaVYhnXs2LEYMWKkb6/Jm4cNxZEjRywVl5s3b8bQm4YgNzc3qJ9o96dct24tRv3jHyHbikeFopnisqioCOPGjcVXX34ZxEW8jp9++hn85Yor5JpwjNYUAhSXpmBkI1ESsF9cLsO4etdjfloKGj+1GZuGN444gqJ3rkKr0d/gWML1WLD/RfTXnJH/y1w888BMvL1mC3KKE6qeye06CVu+GoOOlT/5elQCrnm3Uci+Ao+NGBAPIIFKAhSXnAowevNmtrjUoc9+DxMnLcPRPz8Wk7z8fctm1KpdGy1attI1m3fkMLJ37cAp3U4LyvTGDb+g+YknomFD/YU1Z89uHDt2FB07n6Q7p7y8HJnr16LzyV2Rmpqme27771uQkpqKE1u10f1ctLNj++/o2j34kzabMtfjhKbN0aixfwkXcfL+fXtx+NAhdD7plKCYN6z7CR07n4z0WrV0z+3Yvg0JCUDrtu2rfv702zn48vdylBQXBx0vDioqLkZyUhJEXrWPstJSiD/w0kLsa1FUWIiUtDQkJSbqzik+XoKEioogLuXlFSgpLgrff2ISklMC+i8rRcnxUtQK238qkhL1n5Y8fvw4KirKg/qvqACKiwqRll7Lx0f7EFwSEhMhlsPRjb+8DCUlx0P2X1hUhNSUlKBPa5YePw4xP1LT9PPCx7lQ9J+OhIAASkqKkYAE37zR91+O42FyVlxU5OOVlKRnJvJVWlaG9DD9p6al45quCfj7Vf79ZMW8TEhIROu27XT9Fxbk4/etv6HbqacHzb/fNv6KjMZN0OSEprrncg/sR+6Bfehycregc3795We07dAJderU1T23a2eWb4mitu2VP3OWDFqIozn5Po5FJcWolRbMTIw/ISnJl4PAOXu8tDTkp4KLigqRnJLqm+vah2/OllcE5aza/ouLkJAY3L9gX3q8BOnp+telL/9FRUgJkbMSMWfLy5CWpt8/RlyPC8VrJjUNiQGvMzFnKxITkJainzOlvjlbgtph+hdvrKQEvM7FnBWf2g71Oi8oKgzZf3FJMYAEpAXM2dLycoj5HKp/kbOkZHGd0eestPQ4SkvLQuZM9P/XBX9Dw5b6a+OuHdtRVl6Gtu3UP42VjIo+tmzORNdTTw96nW3ZvBH1GzRA02YtdPk/dDAX+/buwUlduwfP2fVr0bpNe9SrX1/33O7snb6+2nfsjPuGvuR/rky5zgmWIj/ax/GiYiQmJiEpVf+arSgtw/GS40itHbx/UElBEVJSU5CQrJ+zZSWlKC8vQ0q6/jqTUK5c58TrHEn6/kuLSpCQmICkVD3/itJyHC8pCdl/cWExUpKTkBh4bRb9l5UhpVbwda6kIEz/xSW+OZOcpu8fPmbFUfVffrwUx0vLkBay/yKkpqUCSfrfTWXFx1GBCiSL53QXDTVntVChPwXHC4uRmBScs/Lj4nVeitTaweMfctd5vt+/9eoFzJldO1FcUoT2HTrr58XxEmzO3ICTu50W9PtE/D1Tu3YdNG95ou6cI0cOY3fYv2fWocWJrdGgYYbunL17srH90HZc9+uDQfOcP/AmAVVcZm5Yh5Zh5kxB/jF06KT/G1j8vti4YZ3v93zg3y3ib+DU1FS0DPwb+GgedmRtC/038K/r0bR5C2Q00r+Rsi9nL/KOHEKnLmH+Bu5yctDvWvH3jPh92aqN/u+Zgvx8bP/9N9/vhsDH5o0b0LjxCWgc+PfM/n3IzT2ALid3NTxBKC4No3LMgUbvfSkuHZMyRwSiFZenn346nnjyX+jUqZMvtvXr18dFXIarKhRz9aGHH8aAAQMNsxKvg2nTpuKFmTNDnvP0M8+if3/tW9eGmzZ0oJnisjr+ovr09TfeRLNm/vtgQwHyIFcQoLh0RRqlG4STxGVu239i/Zr7EPxOnRbrRjx92un41+46QeIya+ZFOOvh9ShPa4fz/3IBOtSt8J1YsnUFFpUPwzcf6sXlVe+eiV5Dz0cn5bCqR8mJ/TFh/CXQvysjXWoZsA0EKC5tgO60Lo3evFkqLgEcXHQP7l97PiY8ciX0b9dFJiZko3jTuGGGXkIWFxdhf87eoDczRIu7dmT5BEygBDxy+BAKCwqC3jQU54g3R9q06xAU0L6cPb435gMl5PHjJdi7O1snFNWTs3fuQEajRqgdIHSO5h3BsaN5vjchAx+if/HGTKDQOLA/x/fmsFYoLfoFGPFpZHY8whsEPrwW6KV5T0/MGSFOA9+08+1/smsH2mgkuEpo966dPglUN+DN+fxjRyFeN4FvWorzdmZt883lQEEuZKeQMELei8e8mxdi5WtrvZEMjjIigcl5D6B2Pb0IDpwzaiPid5iYZ6GuzXt27/JJ8/oNGur6FIL+YO4BnNg6eCmtnVnb0axFi6APQgjZKWSfeLP9Dxe8jW17CiKOgwe4n8B5pzbBi1NPRbMWLX3yRvvQzplQv89DzVkhG8WHIIL+nikq8n2wKVDOKH/PbEeTps2ChI64Lm87lIUr1tzp/kRwhIYIqOKyujlTWFiA5i2C/xIP+zfw3j0+mRkoIcUHanL2hPsbOMv3QSgh6bWPvLwjyD96FC1O1H8QUf0bXHxAIPCDYPv35fj+Lm7c5ARdW+LDUeIDJ9oP9fn/ntmB+g0zULduPd054gOHeWH+ngkHmOLS0NRz1EFG730pLh2VNtuDEeJSSL5x427F0GHDdPc28RCX4h7t/+68Ax9//HEQC7F342tz5+n2tDQCbM3q1fj78L/73vsIfNw0dCgefDD00qtG2o50jJnicvrzz2P69OdDdjl4yBBMmPBQ0O+OSPHxeXcQoLh0Rx7NGEXRyjmYvqM3xl7XBbUjNliIrQvm4vvTb8bgLsEfWo10ulPE5aend8OxzB348+JszOpdTdRf3YkTr/0EDZvuxdb9N/grLrNfwhXd78VHf5mJPa8NRHP9Z7GDGhQVl/3eGx1UsRmJF58ngeoIUFxyfjij4lLkYeVzGL20U0zikmkMJkBxyVmhJRAoLp1Gh+LSaRmxN55n8x9Gau2AKj17Q9L1TnHpoGTYHIoQl0sWXWlzFOG7z87fi3M/HuDY+BhYfAlwqVjzeVNcms/U6hYpLq0m7M72V6xY4ds7skWL4HqReIjLAwcOYNDAAdi2bVsQ4KuuugqTpzwdtZzbv38fBtx4I3bs2BHU5jXXXounnppsWTL/9eQT+PTT4E9Zjxg5MqrK0UOHDuGmm4Zg08aNQbGKlZVemTULvXpV9469ZUNkww4gQHHpgCQ4JYTspXj2+eXY130QHhrSoxp5WYj1cx/H3MwMXHD7ePSPoUTQKeJy5sBb8OC7MzDpinkofO1aBK/1JJJTjCWD03Fl5hN46pz78dA7GvH48VA0GbIEvd/KxeJ+kRNJcRmZEY+IngDFZfTMXHeG0Zs3J1dcui4pJgyI4tIEiC5qguLSRcn0wFAoLj2QZJcMkeLSJYn0yDAoLs1PNMWl+UytbtHovS8rLq3OhHvaj4e43LNnD16bMwcFhcHVkf369sOFF10UNdD8/HyM+sdIrFy5Mu7iMupgw5zw1VdfYczoURBbxwQ+zjzzTLwyazbq1dNX15vVN9txPgGKS+fnKK4RZi3Gsy98W4289EvLc8fegeta67duMRqrY8TlTe8jq+VInP5cQwz/dg2m6HeCUIbz68P4wwXTkTf5N8xa2URfMVkpLrtPz8LyAfqtn0KxoLg0OkN4XDQEKC6joeXSY43evJkrLr/HCy+m4JYxZytUK/e4rDPiZYw/y6Wg4zwsiss4A3d4dxSXDk8Qw9MRoLjkhJCFAMWlLJlinIIAxaX584Di0nymVrdo9N6X4tLqTLin/XiISytoyS4uxWv5/vvuw7vvvhMSz6233oZbb7vNCnRsUxICFJeSJCqeYYaVl+ZISzEUJ4nLivt/U5Z7HfkRKib3CiK98v8S8Mf/DMO/sx5BySUdMXbLSP9Sr/nLMK799Xij/GyM/mgxnjy3+g+BUFzGcyJ7py+KS+/kOuxIjd68mS0uZ42Zg7UJCZVxnYCLJkzCdTGU4TOFoQlQXHJmaAlQXHI+yESA4lKmbHk7VopLb+dfttFTXJqfMYpL85la3aLRe1+KS6sz4Z72ZRWXe/fuxcABA7Br186gZFi9x6UZ2d+1axduGjIkZPyNGzfG3Hn/gdj/kw/vEqC49G7uqx15kLw0T1o6TlzO7O1bCvaGT4bhhaw5GKrd4DN/Pka2GIVZt/4PFY83wuyenfTiEkDBqkdw/eXTsKIiEbV73ornnrsff+2UGhIvxSVfb1YQoLi0gqpkbRq9eTNXXEoGScJwKS4lTJqFITteXA5biJVz11pIgE3LRIDiUqZseTtWiktv51+20VNcmp8xikvzmVrdotF7X4pLqzPhnvZlFZffffctRo4YEXKZ1YmPPYYbb3T2Htnz57+FhyZMCDmRxNK5M2bMRHp66F3d3DP7OJLqCFBccn6EJVAlL6/BteVLsTCzIWqyPKy2H0dVXM7so1sOdtPwxlWh5kzrhpMea4NHfvkYd7TYHlJcYeUgKgAAIABJREFU+g4+sglvPzwQY1/f7vvPxH6T8P7MMejVSE9XiMtr3g34YeUhRvfJ5IwlgUACFJecEzB680Zx+f/snQd8FEX//z9JCIQO0pSiIIhIFRALWBHsIPqIHRRBioAiWEBEkCI+gCJV4QFB0EcBEUVUfCw/pVgoChFBmtJCDxB6CCT//9ze5navJHuXmbvdvc+9XjGS2/3OzPs7d3uz75sZZ3UWiktn5Ut1bSkuVRNmfJkEKC5l0mQslQQoLlXSZWzZBCguZRMFKC7lM1Ud0erYl+JSdSbcE9+p4nL48GGY9d57AYkoXbo0Zsx8D/Xr17dtkk6fPo1evXpiyY8/Bq3jmDfeRNu2bW1bf1YsOgQoLqPD2bGleOXlnoRK0qSlYGE7cYl9mN3qfHQ8/BrWrR6AeqKSZ3/AoPPvwvC7ZuHUzHuRgjzEpZ7gg79i1ss90ffjf3AOjfDMsq8xpE5ybvqFuLx7fhM0f+xa1Mox94p6ncfhSU/BfJBAeAQoLsPj5cqjrQ7eKC6dlX6KS2flS3VtKS5VE2Z8mQQoLmXSZCyVBCguVdJlbNkEKC5lE6W4lE9UfUSrY1+KS/W5cEsJThSXe/bswROdHsfWrVsD0tCkSRP8Z9p0lCyZ935mscxfXsyrVq2GWbNno2rVqrGsIsu2AQGKSxskweZVyN63ARsSaqNexSRpNbWfuAQw7wGU77EM1364HZ+2LpT773afpWFaC9F0C+LSS0gsH9v21nH4v/Mex6epY9HGu/wsl4qV1oUYyECA4pLdgTMuXdoHKC5dmtgIm0VxGSE4nhYTAhSXMcHOQiMgQHEZATSeEjMCFJfy0XPGpXymqiNSXKomHH/xnSYuxWtg3Li3MHnSpKDJ6t37afR++mlbJ3LC+PGYMGF80Dr+61/34bWRI5GQkGDrNrBy6glQXKpnzBICCdhSXJ79FS9ffDNG1JuAPV/dgW/8Z2CGIS5FizNnt0OVZ5fCuAQsxSVfDSoIUFyqoOqwmFYHb5xx6azEUlw6K1+qa0txqZow48skQHEpkyZjqSRAcamSLmPLJkBxKZsoZ1zKJ6o+otWxL2dcqs+FW0pwmrhcu3YtunR+AhkZGQEpqFixomeZ2EsuucS26Tl8+DA6duyAjX/9FVDH5ORkvP3OFFx//fW2rT8rFj0CFJfRY82SfARsKS4BHH3nOlR/+SSenXAPFvZ6E0Wn78CSdiW8Fbc+49JzwlePoXyHRRSX7PjKCVBcKkds/wKsDt4oLu2fS2MNKS6dlS/VtaW4VE2Y8WUSoLiUSZOxVBKguFRJl7FlE6C4lE2U4lI+UfURrY59KS7V58ItJThJXO5OS0OXLp2xZcuWoPgff7wTBrz0kq1nKy5ZsgQ9undDVlZWQBsurVMHs2bNRtmyZd3SvdiOAhCguCwAPJ4aMQG7ikuc+AhPXtANCwoXwqGUrvh6+0i0zl0hN1Bc7p3SE6Nq9cdrN1dDipHG2SP4plt5tP+sNYb88RX6XKA9yRmXEXcZnpgHAYpLdg8uFevSPkBx6dLERtgsissIwfG0mBCguIwJdhYaAQGKywig8ZSYEaC4lI+eS8XKZ6o6IsWlasLxF98p4vLYsWN4undvLF++LGiSatSogXdnzECVKvbdG1K8fl8aMADz538ctA1OWOY2/l4hsWsxxWXs2MdzybYVlwBW9E3AHbPOQ/oLK5DzQk1DmgLF5b5x9VBv2F5kF6mIujfdiisq5iABe/HHh//DmqxEpAxdgV1P+WIIcXn3/CZo/ti1qJVj7gE5qI5bBjyLOyvEc89g2yMhQHEZCTWXnWN18MYZl85KPMWls/KlurYUl6oJM75MAhSXMmkylkoCFJcq6TK2bAIUl7KJcsalfKLqI1od+3LGpfpcuKUEJ4hL0e+nT5+GN8aMwblz5wLQiyVWR48egzvuvNPWadm1axc6duiAXbt2BtSzRIkSmP7uDDRu3NjWbWDlokeA4jJ6rFmSj4CdxSXWD8YV163Ao+t8MyW1mgdZKjZzG36YOgYTPvgWv245gNMAcgqVxsXXtMXj/Yeh51UlTWkX4vKe+ecF7QrZuBQvrPoJ/auzp5BAeAQoLsPj5cqjrQ7eKC6dlX6KS2flS3VtbS8uO83DiplrVWNgfIcQoLh0SKJYTVBcshM4iQDFpfxsccalfKaqI1od+1Jcqs6Ee+I7QVx+/fViPP/cczh9Wtx6Dnw88OCDGDx4CMQ9Hzs/Fi5ciOf69Q1axetvuAETJ05CSoppUUM7N4d1U0yA4lIxYIYPSiD24pKJIQH3EKC4dE8uI26J1cEbxWXEiGNyIsVlTLDbtlC7i8vZ94y3LTtWLPoEHpj5BAqX1jeKj375+ZXY7Lo5+GfPyfwO4/NxQMDu4nLn9r8xde3sOMgEm2iFQMmEonihzQtWDuUxFglQXFoEZaPDrI59KS5tlDSbV8Xu4jI1dS26de2K9PT0oCRbtLgW4ydMQMmS5tkzdsMupGuvXj2x5Mcfg1ZNiNdHHn3UbtVmfWJIgOIyhvDjuGghLqcfbY6HmlcrMIUEbMevc1cCj45Cr0YFDscAJOA4AhSXjkuZ/ApbHbxRXMpnrzIixaVKus6LbXdxmTFrGE6u/MJ5YFljJQQueONHoHARJbFlBKW4lEHRHTHsLi6z953Avg5fuQM2W1FgAiXvr40SXRoWOA4D+AhQXDqvN1gd+1JcOi+3saqxncXl7rQ0dOnSGVu2bAmKp1atWpg2bToqV6kSK3yWy82Lc4UKFTFr9mzUrGncs81yaB7oUgIUly5NrM2bJcTlrA1JUmt54SMUl1KBMphjCFBcOiZV6ipqdfBGcakuByoiU1yqoOrcmBSXzs1dPNac4jIes+7MNlNcOjNv8Vprikv5mae4lM9UdUSrY1+KS9WZcE98u4rLY8eO4enevbF8+bKgsMuVK4cpU6eiYUNnTOOZMH48JkwIvkpPmzZtMWr0aIjXLR8koBOguGRfIAESIAFnE6C4dHb+pNTe6uCN4lIK7qgFobiMGmpHFERx6Yg0sZJeAhSX7ApOIUBx6ZRMsZ6CAMWl/H5AcSmfqeqIVse+FJeqM+Ge+HYUl6Kfj3ztNcycOSMoaLEP5OgxY3Drrbc5IhEZGRno0vkJrF27NqC+4rU6ZswbuPOuuxzRFlYyegQoLqPHmiWRAAmQgAoCFJcqqDosptXBG8WlsxJLcemsfKmuLcWlasKML5MAxaVMmoylkgDFpUq6jC2bAMWlbKIAxaV8pqojWh37UlyqzoR74ttRXH799WI8/9xzEPtCBns88OCDEHtCins8TngsWbIEPbp3Q1ZWVkB1a9eujZnvzUL58uWd0BTWMYoEKC6jCJtFkQAJkIACAhSXCqA6LaTVwRvFpbMyS3HprHypri3FpWrCjC+TAMWlTJqMpZIAxaVKuowtmwDFpWyiFJfyiaqPaHXsS3GpPhduKcFu4jI1dS26de2K9PT0oIhbtLgW4ydMQMmSJR2RAvGafWnAAMyf/3HQ+j7aoQMGDXoFCQkJjmgPKxk9AhSX0WPNkkiABEhABQGKSxVUHRbT6uCN4tJZiaW4dFa+VNeW4lI1YcaXSYDiUiZNxlJJgOJSJV3Glk2A4lI2UYpL+UTVR7Q69qW4VJ8Lt5RgJ3G5Oy0NXbp0xpYtW4LirVWrFqZNm47KVao4Bv+uXbvQsUMH7Nq1M6DORYsVw7vT30XTK65wTHtY0egRoLiMHmuWRAIkQAIqCFBcqqDqsJhWB28Ul85KLMWls/KlurYUl6oJM75MAhSXMmkylkoCFJcq6TK2bAIUl7KJUlzKJ6o+otWxL8Wl+ly4pQS7iMtjx47h6d69sXz5sqBoy5UrhylTp6Jhw0aOQr9w4UI8169v0Do3adIE/5k23TGzRx0F3gWVpbh0QRLZBBIggbgmQHEZ1+nXGm918EZx6azOQnHprHypri3FpWrCjC+TAMWlTJqMpZIAxaVKuowtmwDFpWyiFJfyiaqPaHXsS3GpPhduKcEO4lIImldfHYI5H30UFGtKSgpGjxmDW2+9zVHYxR6dvXr1xJIffwxa7+dfeAFPPtnVUW1iZaNHgOIyeqxZEgmQAAmoIEBxqYKqw2JaHbxRXDorsRSXzsqX6tpSXKomzPgyCVBcyqTJWCoJUFyqpMvYsglQXMomSnEpn6j6iFbHvhSX6nPhlhLsIC6//OILPP/8c8jKygqK9amePfHMM30ctw9kXmzFDNL3Zs1G7dq13dKV2A7JBCguJQNlOBIgARKIMgGKyygDt2NxVgdvFJd2zF7oOlFcOitfqmtLcamaMOPLJEBxKZMmY6kkQHGpki5jyyZAcSmbKMWlfKLqI1od+1Jcqs+FW0qItbhMTV2Lbl27Ij09PSjSFi2uxfgJExy5nOqE8eMxYcL4oO266aaWnnYVKVLELV2J7ZBMgOJSMlCGIwESIIEoE6C4jDJwOxZndfBGcWnH7FFcOisrsastxWXs2LPk8AlQXIbPjGfEhgDFZWy4s9TICFBcRsYtr7NOnDiOn376yTOLSf9JTEyE9pOEpKREiDGUkGDid3Jysue39pOM5GTxnPZvcYz+I84X8cRv8dBj63UR/+YjMgJWx74Ul5HxjcezYikud6eloUuXztiyZUtQ9LVq1cK0adNRuUoVx6UmIyMDXTo/gbVr1wbUXbw+x4x5A3fedZfj2sUKR48AxWX0WLMkEiABElBBgOJSBVWHxbQ6eKO4dFZiOePSWflSXVuKS9WEGV8mAYpLmTQZSyUBikuVdBlbNgGKS9lEOeNSPlH1Ea2OfSku1efCLSXESlweO3YMT/fujeXLlwVFKZZSnTJ1Kho2bORI1EuWLEGP7t2CLn9btWo1zJo9G1WrVnVk21jp6BCguIwOZ5ZCAiRAAqoIUFyqIuuguFYHbxSXDkoqAIpLZ+VLdW0pLlUTZnyZBCguZdJkLJUEKC5V0mVs2QQoLmUTpbiUT1R9RKtjX4pL9blwSwmxEJdCyLz66hDM+eijoBhTUlIweswY3HrrbY7ELF6nLw0YgPnzPw5a/0c7dMCgQa84bs9ORybDwZWmuHRw8lh1EiABEgBAccluAKuDN4pLZ3UWiktn5Ut1bSkuVRNmfJkEKC5l0mQslQQoLlXSZWzZBCguZROluJRPVH1Eq2Nfikv1uXBLCbEQlzPefRejRv0b586dC8Ao+m6/555D585dHCv2du3ahY4dOmDXrp0B7RNLbr/9zhRcf/31bulCbIciAhSXisAyLAmQAAlEiQDFZZRA27kYq4M3iks7ZzGwbhSXzsqX6tpSXKomzPgyCVBcyqTJWCoJ2F1cnks7igNdv1WJgLEdRKB4uxoo+WRjB9XY/lXlHpf2z5F/Da2OfSkunZfbWNU42uIyNXUtunXtivT09KBNvu666zBh4iQUK1YsVkgKXO7ChQvxXL++QeM0atQI06a/i9KlSxe4HAZwNwGKS3fnl60jARJwPwGKS/fnON8WWh28UVzmi9JWB1Bc2iodMa8MxWXMU8AKhEGA4jIMWDw0pgTsLi6zD+3GvsH3xpQRC7cPgRItO6DkPT3tUyEX1ITi0nlJtDr2pbh0Xm5jVeNoisvdaWno0qUztmzZErS5tWrVwrRp01G5SpVY4ShwuadPn0avXj2x5Mcfg8bq3ftp9H766QKXwwDuJ0Bx6f4cs4UkQALuJkBx6e78Wmqd1cEbxaUlnLY5iOLSNqmwRUUoLm2RBlbCIgGKS4ugeFjMCVBcxjwFrEAYBCguw4Bl8VCKS4ugbHSY1bEvxaWNkmbzqkRLXB47dgxP9+6N5cuXBSVSrlw5TJk6FQ0bNrI5sbyrlxdPMctyxsz3UL9+fUe3kZWPDgGKy+hwZikkQAIkoIoAxaUqsg6Ka3XwRnHpoKQCoLh0Vr5U15biUjVhxpdJgOJSJk3GUkmA4lIlXcaWTYDiUjZR7nEpn6j6iFbHvhSX6nPhlhKiIS6FgHn11SGY89FHIbF17doNjz3+mBSshQolo0yZMiH3yFy/fj0+/PC/Qct66KGHUbdu3YjrMWH8eEyYMD7o+dffcAMmTpyElJSUiOPzxPghQHEZP7m2U0vXzeiHWRuSpFbpwkdGoZezv5MilQeDxQ8Bisv4yXXIllodvFFcOquzUFw6K1+qa0txqZow48skQHEpkyZjqSRAcamSLmPLJkBxKZsoxaV8ouojWh37Ulyqz4VbSoiGuMyrDBUcr7nmGrz9zpSQ+2R+//336N6ta9Ci35kyFS1btoyoWhkZGejS+QmsXbs26PlDhw3Dgw8+FFFsnhR/BCgu4y/ndmixEJfTjzbHQ82rFbg6CdiOX+euBB6luCwwTAZwJAGKS0emTW6lrQ7eKC7lclcdjeJSNWFnxae4dFa+4r22FJfx3gOc036KS+fkijUFKC7l9wIuFSufqeqIVse+FJeqM+Ge+BSX5lwWRFwuWbIEPbp3Q1ZWVkAHqVq1GmbNno2qVau6p/OwJUoJUFwqxcvgIQgIcTklsSMmPCZjiuRqzHr+Ixx9dDRnXLLHxSUBisu4TLu50VYHbxSXzuosFJfOypfq2lJcqibM+DIJUFzKpMlYKglQXKqky9iyCVBcyibKGZfyiaqPaHXsS3GpPhduKYHiUo64FK/NYcOG4v3Zs4N2jTZt2mLU6NEQr00+SMAKAYpLK5R4jGwCFJeyiTJePBOguIzn7HvbbnXwRnHprM5CcemsfKmuLcWlasKML5MAxaVMmoylkgDFpUq6jC2bAMWlbKIUl/KJqo9odexLcak+F24pgeJSjrjctWsXOnbogF27dgZ0jeTkZM/Stddff71bug3bEQUCFJdRgMwiAgjEXlwuRq+S9+OjIsmoPm4TVj1SLkSWtOMmNf43tizpgZp+R51cORXP9R+OuWtPeJ45d3EbDHx7Ap5rWjJEvH2Yd9f56PxLO4zasADdKwQ57O+3cN0VQ7HshonYveBhXBBwiBbjiV8fxMTtH+KxYuxg8U6A4jLeewAAq4M3iktndRaKS2flS3VtKS5VE2Z8mQQoLmXSZCyVBCguVdJlbNkEKC5lE6W4lE9UfUSrY1+KS/W5cEsJFJfmTEa6VOzChQvxXL++QbtF7dq1MfO9WShfvrxbug3bEQUCFJdRgMwiAgjYSVxmJtyCSVs/RMdSwRKVh7jc9BZaXf0qvqvzAMb3aYOLi+zBD689g3e3VkK7L//G9CuDJ37fuHqoN2wv6kzbh2XtCgUclPHerajZbxVEvYKKyRMfoUPl7ni/5eQQYpMdLt4IUFzGW8aDtNfq4I3i0lmdheLSWflSXVuKS9WEGV8mAYpLmTQZSyUBikuVdBlbNgGKS9lEKS7lE1Uf0erYl+JSfS7cUgLFZcHF5enTp9GrV08s+fHHoN2ie48e6Nu3n1u6DNsRJQIUl1EC7YBiTq+YgQk7WqDnfbWR/yS+U9g69z38fHknPFq7SNits4u4nN64Hur/uRGr7nsfh6bcgbIBLQktLpf2TECrz7rj401vo40O7MRHePKCbpjWaQFyxrUMzmX9YDS7bgJWPfgxcib5H5OJRQ+m4LGllVE08zSafpiOz1r7hfnqMZTvsAjpQ9ci5ynuZxx253PhCRSXLkxquE2yOnijuAyXbGyPp7iMLX+7lU5xabeMsD55EaC4ZP9wCgGKS6dkivUUBCgu5feDEyeO46effkJCQkLuT2JiIrSfJCQlJUKMoYQEE7/Fcofit/aTjORk8Zz2b3GM/iPOFzHFb/HQ4+stEP/mIzICVse+FJeR8eVZJEACJGAXAhSXdsmEDeqR9iXeHP8D9td/BK90aJSHvDyFde+NwHsbyuK6Z/qhbeBapvk2xi7iclLHmViCJ9Buznm4Y+4mzG7pPwMyD3HZLQHXb5jst4TsX5jYrCF6X7k4V0qKGZQ1+h3DC6t+Qv/qAs0ajKl1DV443QdLdo3EtUZaZxejV9n7Melf9+K+Tz/Fxz2/R86IJiaem1+tgKsnVEDn79ZjVKN8UfOAOCBAcRkHSc6viVYHbxSX+ZG01/MUl/bKR6xrQ3EZ6wyw/HAIUFyGQ4vHxpIAxWUs6bPscAlQXIZLLP/jKS7zZ2S3I6yOfSku7ZY51ocESIAEwiNAcRkeL9cfvf0zvDl5eR7y0ictr+rZB/dVS4oIiX3E5afIGXEGvRrdj0nJPbF040hca2pSaHG5Y0RNXD62kkFIAqe/ehz1O3yOWtP2YbG+DOxXj+G8DptNx6W+kICb3r0sUD7+1AdV285G8/9+jSufug7PV37TT4xuw/RrauHJnc8HSs+IMsGT3ECA4tINWSxgG6wO3iguCwg6yqdTXEYZuM2Lo7i0eYJYPRMBikt2CKcQoLh0SqZYT0GA4lJ+P6C4lM9UdUSrY1+KS9WZYHwSIAESUEuA4lItX0dGDykv5UhLwcRW4nJSS5z+/HHU6vQ50p5dgpyB9Qxpy2OPyxOL8fxl7fF2ciu8NrYzin41BAPm/YPqz/8P37zY1Lfs7Ly7UbbHMbz4+/foX80bOsRyr2I2ZZOJrTx7WzYekoBr322HURsWoHsF73n7ZqL9pX3w8SOfBFlm1pG9jZWWQIDiUgJEp4ewOnijuHRWpikunZUv1bWluFRNmPFlEqC4lEmTsVQSoLhUSZexZROguJRNlHtcyieqPqLVsS/FpfpcsAQSIAESUEmA4lIlXQfHDpCX8qSlHcUlcASLHiyLjt9eg96//oRXa+q5y0NcIhN7pz+I+i8u8Rycg0q46j9L8OU95U2J3/5GfVzyemt8fGAs2urPnPgIHSp3x/stJ2P3goehrbarzabscv4s7W9euVln2j4s02dvfv4YyndaBNPfHNzNWHU5BCgu5XB0dBSrgzeKS2elmeLSWflSXVuKS9WEGV8mAYpLmTQZSyUBikuVdBlbNgGKS9lEKS7lE1Uf0erYl+JSfS5YAgmQAAmoJEBxqZKuw2Pnyst7cG/2l5i3oQwKsjyskYbdZlx66pY2E+3r9cHHDYfgz//rg7qeJWNDiMuMXzG6/bV4/bdL0Pz5CXj91jTM7NYDM7amIKvrXGwbejPKerbL3Id5d52P+8vMx6n370VKLgTt7x1+7Y55e99GG1GWPpvytXXIeaoqoMvNR32zK8USswGzMB3ezVj9ghOguCw4Q8dHsDp4o7h0VqopLp2VL9W1pbhUTZjxZRKguJRJk7FUEqC4VEmXsWUToLiUTZTiUj5R9RGtjn0pLtXngiWQAAmQgEoCFJcq6bogtlde7kmoJE1aCiq2FJcA9k68EvWHbEXSiLXY161qCHGpSceuv9yE/r98jxdr6XnOxPYpd+PmgSux9YF5ODSpJcqmTcFd9fvj7IwDvj0vvYdnvHcravZbh7u/TMP0KwHMuxvlemw27HuplfPAmv7e/SzXYEyta4Lse+mCfsYmFIgAxWWB8LnjZKuDN4pLZ+Wb4tJZ+VJdW7uLy/88OwnZ2TmqMTC+Qwh0GNYJxUoVt21tm103B//sOWnb+rFi0SNgd3G5688t+GLq4ugBYUm2JlC6dGE8OLSrrevotMpxj0unZQywOvaluHReblljEiABEjASoLhkf8iPQPa+DdiQUBv1KnqmIEp52FVciuVap91YE33XtcXoPxag2wVBZlz+Phj1W01A1qjN2Ni5XACP7eOvRNOhW5EydAU+2dYIV/+3N77ePhKt/fH9/Rauu2IolvVb6tlXc2m3BNzwhS4ptbD7xtVD3WE5mswsaT5eSiIYxBUEKC5dkcaCNcLq4I3ismCco302xWW0idu7PLuLy2f6LcEHn221N0TWLmoEdv7RAUWLetYfseWD4tKWaYlJpewuLnfuOo7GN86LCRsWaj8CfZ6oj5dfama/ijm4RhSXzkue1bEvxaXzcssakwAJkICRAMUl+0MsCNhXXALY9G9cd/W/seyOaTjyfjEMLHk/JjX+N7Ys6QHP1pfevSdbfJiOz1oHo3cES7vVwD3zEz1PVh+3CaseCRScgG8G5T/f18CYsvdjUsdPkTOppS+oV5KmjN+MVYWfQPkeq3wzNGOROJZpSwIUl7ZMS3QrZXXwRnEZ3bwUtDSKy4ISdNf5FJfuyqfbW0Nx6fYMu6d9FJfuyWU8tITiUn6WKS7lM1Ud0erYl+JSdSYYnwRIgATUEqC4VMuX0YMTsLW4FO7y1VpoPuEUWs8ah6rtO2FM01EB4rLOtH1Y1i7EF8nTpqBVg/74scjj+HLX2MDZll4s+p6Vk6fWRP+uM1A9IOYvGFS+FYbfNhULSzyC9vMNe2Kyc5GAlwDFJbuC5eVyKC6d1VkoLp2VL9W1pbhUTZjxZRKguJRJk7FUEqC4VEmXsWUToLiUTZR7XMonqj4ixaV6xiyBBEiABOxAgOLSDlmIvzrYXVzi7BqMaXI1hpy4HbdV+A7zCxtmXO6bifaX9sHHDYfgz2/7oG5hc/7O/T0T3e54Gp8eTPY8Ue7Z/+GXgU1RNliavbM3G1zeEKvXlMGoDQvQvYL5QLGEbNtF16BeqQ1Y3nQ6Tr1/L1Lir8uwxXkQoLhk96C4dGkfoLh0aWIjbBbFZYTgeFpMCFBcxgQ7C42AAMVlBNB4SswIUFzKR88Zl/KZqo5IcamaMOOTAAmQgD0IUFzaIw/xVgvbi0uRkJ/6oFbb2TgCIL3ucN+MSwDbJ92ApoPX4VyhS3FT10fxcNMLcXz91/h28Vws/vMs0mv3xqJFfVFqwEWeJWOP1L4Fva6uiM0X3Y8vnmnhS/fZxehV9n58VCQ5oIzcg+bdjfI9lnn+GXrZ2XjrQWyvkQDFJfsDxaVL+wDFpUsTG2GzKC4jBMfTYkKA4jIm2FloBAQoLiOAxlNiRoDiUj56ikv5TFVHpLhUTZjxSYAESMAeBCgu7ZGHeKuFI8QlMrG0ZyXcMycpqFQ88cd7eGPgJMxasRVHzooMpqB04zbo1X8getxczTsr8ggz5H4XAAAgAElEQVTWjn8Kj4xYjL3nEpDecyFyXjWIS2Ri0YMpePzb85D+7BLkDKwX2BW8Mzy/K1QXL6z6Cf2rx1tvYXvzI0BxmR+hOHje6uCNS8U6qzNQXDorX6prS3GpmjDjyyRAcSmTJmOpJEBxqZIuY8smQHEpmyiXipVPVH1Eq2Nf7nGpPhcsgQRIgARUEqC4VEmXsUMREOJy+tHmeKh5tQJDSsB2/Dp3JfDoKPRqVOBwDEACjiNAcem4lMmvsNXBG8WlfPYqI1JcqqTrvNgUl87LWTzXmOIynrPvrLZTXDorX/FeW4pL+T2AMy7lM1Ud0erYl+JSdSYYnwRIgATUEqC4VMuX0YMTEOJy1oYkqXgufITiUipQBnMMAYpLx6RKXUWtDt4oLtXlQEVkiksVVJ0bk+LSubmLx5pTXMZj1p3ZZopLZ+YtXmtNcSk/8xSX8pmqjmh17EtxqToTjE8CJEACaglQXKrly+gkQAIkoJoAxaVqwg6Ib3XwRnHpgGQaqkhx6ax8qa4txaVqwowvkwDFpUyajKWSAMWlSrqMLZsAxaVsolwqVj5R9RGtjn0pLtXngiWQAAmQgEoCFJcq6TI2CZAACagnQHGpnrHtS7A6eKO4tH0qTRWkuHRWvlTXluJSNWHGl0mA4lImTcZSSYDiUiVdxpZNgOJSNlGKS/lE1Ue0OvaluFSfC5ZAAiRAAioJUFyqpMvYJEACJKCeAMWlesa2L8Hq4I3i0vappLh0VoqiWluKy6jiZmEFJEBxWUCAPD1qBCguo4aaBUkgQHEpAaJfCC4VK5+p6ohWx74Ul6ozwfgkQAIkoJYAxaVavoxOAiRAAqoJUFyqJuyA+FYHbxSXDkimoYqccemsfKmure3FZd8l+GDhVtUYGN8hBCguHZIoVhMUl+wETiJAcSk/WxSX8pmqjmh17EtxqToTjE8CJEACaglQXKrly+gkQAIkoJoAxaVqwg6Ib3XwRnHpgGRSXDorSVGsLcVlFGGzqAIToLgsMEIGiBIBissogWYxUghQXErBaApCcSmfqeqIVse+FJeqM8H4JEACJKCWAMWlWr6MTgIkQAKqCVBcqibsgPhWB28Ulw5IJsWls5IUxdpSXEYRNosqMAGKywIjZIAoEaC4jBJoFiOFAMWlFIwUl/IxRjWi1bEvxWVU08LCSIAESEA6AYpL6UgZkARIgASiSoDiMqq47VmY1cEbxaU98xeqVlwq1ln5Ul1bikvVhBlfJgG7i8s2D38rs7mM5XACn/+3lW1bsHr9cQwZ/ott68eKRZdAlQtL4Z3Xr4xuoS4vjTMunZdgq2Nfikvn5ZY1JgESIAEjAYpL9gcSIAEScDYBiktn509K7a0O3igupeCOWhCKy6ihdkRBFJeOSBMr6SVgd3F5w3+AdceYLhIAWlUC5jxiXxK7M4AG0+1bP9YsugQGNgX63hDdMt1eGsWl8zJsdexLcem83LLGJEACJEBxyT5AAiRAAu4hQHHpnlxG3BKrgzeKy4gRx+REisuYYLdtoRSXtk0NKxaEAMUlu4VTCFBcOiVTrKcgQHEpvx9QXMpnqjqi1bEvxaXqTLg0/sHFGDf0E2xp1BP/7twIxVzaTLs16+h3IzBkwUHU6DwSvRunmKp39KdJmDR3LXafSUCpO4dixJ2Vol/9tE8wdPhiHLt9GEa3jUH50W+xLUrkjEtbpIGVIAESIIGICVBcRozOPSdaHbxRXDor5xSXzsqX6tpSXKomzPgyCVBcyqTJWCoJUFyqpMvYsglQXMomClBcymeqOqLVsW+8icu0/z6L15edRMptQylWCtIJ0z7HyH9/jt0UlwWhGPa5h758GcO/PBEoLtdNwYuTf0NWjZvQ7tqSOISmaHfN+WHHD3rC8V8w7ZV3se3GwRjetkreMe0gLr31/efmYbGRt3KohxWF4jIsXDyYBEiABGxHgOLSdimJfoWsDt4oLqOfm4KUSHFZEHruO5fi0n05dXOLKC7dnF13tY3i0l35dHtrKC7lZ5jiUj5T1RGtjn3jSlxmp+KDvhOxrXxl7DpZB31fexCXqE6Ew+OfWj0D4+fnoOVrT6CZY9qSgfUfvIXp59rhjY6NHFNrY0XD5b7hnc6YuK4xHp7QCy0SZDb5JFZN6Iepp+7DiBduRoX8QttBXAI4u3oiXpqRjisHDsZ9F+RXaec/T3Hp/ByyBSRAAvFNgOIyvvPvab3VwRvFpbM6C8Wls/KlurYUl6oJM75MAhSXMmkylkoCFJcq6TK2bAIUl7KJcsalfKLqI1od+8aTuDy3dDSenlMUj/evgq9GfIcKPSeiR331uXByCYcWvIhXvqmGhyb3QgvHNGQ3vh40GHOrdMP07lc4ptbGiobHPQNLR/bDB5l3Y9CQNshnTmR4PDwzObeg3guj0bG6hVNtIi6Bk/j5zacxvXBnjO91jeuXMqa4tNA3eQgJkAAJ2JgAxaWNkxOtqlkdvFFcRisjcsqhuJTD0S1RKC7dksn4aAfFZXzk2Q2tpLh0Qxbjpw0Ul/JzzRmX8pmqjmh17Bs/4vIkVo3rjbeL9MD07pU9YmvBxc/inU51VafC0fHDE2h2aWq8iUutvQuS2koWl9pr5p2kLtbln23EJYDUKej7zkHcMHwg7j7PLn1TTT0oLtVwZVQSIAESiBYBistokbZxOVYHbxSXNk5ikKpRXDorX6prS3GpmjDjyyRAcSmTJmOpJEBxqZIuY8smQHEpmyhnXMonqj6i1bFv3IjLg59jzKCvUdw7y/LYF0Mw4KsyuG9MH9yYoudjKz7t/zq+Trw56DKyaR89i5FLyqO1UYQc34DvZn2I/23ch5NZQKGiF6BG64fQ5bZLDbO8fsa0HjOw6fbBeLn8p5g0dy12n6mIGwYN15axzNqNlR9Ow5dr9+HgqbNAYjKKXXILHuvSFnWL+/WVo6n47v2PfeWVqoYrHuiDS39+BjPXNQ6cGZl9ACvffxuf/b4LGZkJyClSCuc3vQfdHm6OCol59EOvgDqQYF539GTDJ72zGLU2bbx9mG+v0BVj0XtmOm4YNBBNf52E6T9u8pSZcP616PhsB1xR8iT++XRy7t+TSl2G6zt3w72XFA2siCWugacJ0Tr4myMBT1TvPAX9mnr/nJ2BjYtn4pMfNmH38bOePxYqcQFqtPTPWyg+BjH6cGEsnv4evtl6HGeyk1G48lV46BnR1sBzT65bhPcXfIuN+07hTDaAIsVQvvYtaN/xdl+e8+Oey1jrO8HbWwGtO9XFyhk/Yv/Vz2BKR385rwnJGdta4Mk3n8DloZaWPfUd3u47B0cfHo8Xr8t9kXgbloWDyz7AjC9XYscRrc+Wr98Oj916DLNGfYVjxn4hztD77ea9OJmZACQXQ7mG7dGzk7cf/j0bg8Yss17f/Usx592v8NuedM/rTvTr8rf2xJDbjNNCU/FBn4lY09LQR9W/9cakBIrLmGBnoSRAAiQgjQDFpTSUzg1kdfBGcemsHFNcOitfqmtLcamaMOPLJEBxKZMmY6kkQHGpki5jyyZAcSmbKMWlfKLqI1od+8aLuBSCZ9CSS32ixiMyP8fRf72Joa1K5CZECM2XvjiBZs+NRseLjXnaik9feB2LLnzCN/vs+C+Y9sq7WJNQBVfd0hq1SuVAyKkvfz+EzKufwcRcYaRJvp3VL8TZ4tfjqW7Xo0qyL3bqpM6Yuul81Ln5FjStUAjZO5Zg4Y/bkHHBXRg0yLD0p17euQq5x57btwrf/982nCh0AidONTSLy+wd+HroUCw6WBaX3nKXL/bSbTh84f1571l4agdS1+zEgdWfYMH683BlxxtxSQ5wrlwdXFu7HIDQ4rJ+gyT8c/Iy3N68GgqJtizdhozyt+KJy3/Hf1dUxa1t6qNs5nb8uvAHbD5zEe4cOhC3G2fEWeYa+Do6s/M3rN61B+s+/Qyry1yHx27UklimdgtcJqotmAx/HYv2JqJ0w1vQulE5FMYR7Pj+f1iWdhoJDZ/E692vyGdpUU1cflq6EZrs24JDV96D66v68na0zE0B4nvf5y9j1FcHcK5CA7S8qTEqFAFObP4O36xIw/EiDfDI0F5oLiR1ftz9xKWxvb8nNESbuxujDIqhyuXVsOWN/pif3hxdxj6BxkZUhxdjzEufIK3lSxjbPo/1X1dNRK93M3DHyIG4o7SZ9f4FL2PYNwdQuOq1aHXTxSjjZfjroUQknDqJxNuG+oQ2NF4LM6vj6ptv0l4nqfPx6doTSGj8FF5/shGK4QC+Hz7AWn0PLsaYwZ9gZ/mmuO22+iiDLBz5/XssTG6Lt580Lw0sXlsTTzyMUS/cjDLq33ZjVgLFZczQx3XB62b0w6wNSVIZXPjIKPRy5tbEUjkwWPwRoLiMv5wHtNjq4I3i0lmdheLSWflSXVuKS9WEGV8mAYpLmTQZSyUBikuVdBlbNgGKS9lEKS7lE1Uf0erYNz7EpTaTcvGlxqVhNVEyJ+k+DB9wGyroKfFKnc3X9DHPVFs3Bf0m/4bKuTP3TiJ1Ul9M2VIf7Yf3wo2GmZH757+Iod+VMggfTfL9nnJ10Blu6z7/LxJbPmyaXbnt/Wfxxk/Fcc3A4XjYs2mhVt7UDRfgxgGDcZ9xI8Odn2Dk64uRlmMWl9psvGRDDK2R55aPxQsfbEWtXhPRI5+VckMvFRtKXP6F05c+gnHPXJ8r//RZgdlFDYJOVCR1Cvq98xuK3/uGQR6HwzXU6yj0UrFaXc6gRueR6NvUPItQk3FHUPep/PY+1eIvSi8RECftv8/i9WVZqGtk651FebBR10Ap6s3d9iv6mJYtDsndT1xqBIIvFSv2dO3z4faA9nhmG3+RbJ45HASlLvsDxGfI9mRh87S+GP/bGaT4icv/m7sJ9e+70TDL9yR+/vfT+GD75fjXpF64KQGwWt9DC1/G4MUI6NdZWVlITjZ8IwDajNRB312Mxyd2QzP1b7sxK4HiMmbo47pgIS6nH22Oh5pXKzCHBGzHr3NXAo9SXBYYJgM4kgDFpSPTJrfSVgdvFJdyuauORnGpmrCz4lNcOitf8V5bist47wHOaT/FpXNyxZoCFJfyewH3uJTPVHVEq2PfuBCXHun4B2r5CanTXw/B85+dQLMXRqNj7sSz4Mtobp7WHW/9eaVPPHqX0dx040sY+4DfrLWdczD0te9QvMtU7/KkmuT7pUEnTHvqGmup9wiqv5C7xGn2L5jW+12s8hNcerBVEzpj5gbjUrHaDNEvqnQwSUTP8dlLMK3n++ZlXkPUKhJxWaPjFPS92hBwy/sY9OZSHL9hgJmVtx4rjZI4LK6hUIYSlxqTr8r+yyyr9TBexj9f3hPTn8xryo93xmXC7Xhx6L0wZd8ruKsYGAiZOXKZ3xLDhqqLWYFTNlxpkmsyxCWC9hmt7vMqGWYOh8C4eUZ3vLH9zoB9M3Uxb1oyWY/h7fsBS8UGKUMX67lLJlusryY4t6D0LQPwSrvqKJzXK2rFWPSamRy4hLK1V6FjjqK4dEyqXFVRIS6nJHbEhMdkTJFcjVnPf4Sjj47mjEtX9RI2xioBikurpFx8nNXBm3xxqX8jT9tEwrcvhIthR7FpFJdRhO2AoiguHZAkVjGXAMUlO4NTCFBcOiVTrKcgQHEpvx9QXMpnqjqi1bFvPIjLAOmow9eXzPSXjx5puNU3U80rVP4Ux+lLa4bYi9CYV9+sM+8el7cOxqh2xqmS3qOzs7B73df4ecUu7N2zBXtOnMOpoydxBvCJS295RYLuNwh4lpv90ygutTLX+u1RaayflfsS4YtLsceld+9OvTBv3QNlllbHnxt19e6bCSAsrqFeRaHEpVaeJ4/+stkTyjtzsXBb8xK9AcWEntGp19/YVpGbt3e2Rt/XH8QlQaqsMS6GGwcPxn2VtAOkiEsAnr6/pj4entALLcRelt69JMsY9/wMgVHUe/KBdgHiMs/2hMp11gFsXbkcK9bvwM7tO3A08xQyPPuLVjD1F0v1zd6BpW+8gbn/nEZOkcqoc9MdaHNbM1wUzGBSXKJQoWQkJSVC3OcU7/fit5iZKn5rP8lIThbPaf8Wx+g/iYmJSEhIgPgtHuL/xY/+MP6/6msa49uPAMWl/XLCGjmXAMWlc3MnreZWB2+yxaX4YDcuqYf3w7j2IffbZsMNa/5La2JcBqK4jMu0h2w0xSX7g5MIUFw6KVvxXVeKy/jOv9NaT3EpP2MUl/KZqo5odezrenF5agnefu59rM/x3Wz3Z59d5CrzEq7Zqfig70QsbaQt3ylmeD3z4Rnz0ppeQXOuxeO4rWZO0HQWqdYETaoWDb4fpH7G8V8w89V3sfpUYZSodikurnwRatcqh/JpP+Kd77cHiMsSj001z2b0xgklLv+sdxfubyo2dwx8+ParDN0bYyUurXENVW+Ky1wyXlFZ4tFxeLF5CsTsz9dWNgi6ZLE/zQ3vdMa4vSHE5b47A2ebigDBxKVYDnf0YuxOKI6KNS5FpcoXoUG1Ushatwjzfk8yi+4w6pu9cyk+/fhbLN+6F2dQDLU7jURvv+V/QXFJcan6YhvH8Sku4zj5bLp0AhSX0pE6L6DVwZtUcZn2CV4dsRutJvdCCx1ZnHx4ilYPobiMFmlnlGN7cdlvCT74bKszYLKWyglQXCpHzAIkEaC4lASSYaJCgOJSPmaKS/lMVUe0OvZ1u7g898No9Jm7HTVueRjXVAoUjIW2fYdZS9NQ1St29Lx4BM9PNfHIhCeQMPZpTC/cGeN7XZO7byNCzdYMmtgg+0F6jwu1DyWWj0XvDwxLxe75BK8PXYx9QWcLnsTPbz6ND7ZcblgSMxUf9JmIH2o8GrhUbBidL+riMiyu4YpLa0vFrrzKb3/TgGLCm3FpaanYLS1g3EtS1oxLQNvL9b9lOmPCU8XxSd+JWNXCMHM4j74g6jDw18YBM0XFErLjVtZB2zf74BbzNqGAd1ng04Y9Lj1L4W5pHHQv2GHfJfvN0I2gvkdTMXfMBPx4qJFvZqn++lr4Mgb9rxr3uOSMyzDe9XioVQK2EJdnj+CvOaMxcMJ8/LrlAE4bKp8+dC1ynqqq/eXvt3DdFUOxPrEM2n35N6ZfGaKV3uOWPfQxcia1zD1oabcE3DP/vKAnpdcdji1LeqAmgH3j6qHesL1BjzuecD/mHngbba0C5nFxRYDiMq7SHbyxVgdvUsXlirHo/mUtv+U1xMBlEcq8MgL3XcDEFJQAxWVBCbrrfIpLd+XT7a2huHR7ht3TPopL9+QyHlpCcSk/yxSX8pmqjmh17OtucalJkPnpzU1SyMTeOyNz9WWdzGLSO/Or0r134/T8T5GQu1+lfrYe+/IAIROY29DiUsxqm5TaGP+a1As35U4K1UTkf7ck+WZcYis+7f86vslsFFjexhkYNO4XHEYD015+YtnN8b+VxzUDh+PhICvUWumDwZYx1c4L0ibPErsFXCrWK9rmp1vhGqoFoZd8TfvoWby+BKjReST6+s3O27/gZQz75gTq9hqLHnXzohOeuNSXZ81o+CRe736FT36LIsRsxNcXI+2qPpjY0VdoSO5BGXvbm9Q2YFlXUcSxL4ZgwBdl8MCDCZjz0XHzzOG8mrlqInq9m4E7Rg7EHaUNB3r3Xy16yyvmpY+zM/DzW/08/da3TPJufD3kFXyafYd5hmb2Vnz60uv47milgKWF861vVhaQnGyqub7vpn9dxetr7NGHMeqFm1HGSod36DHc49KhiVNQ7dMrZmDCjhboeV9t83tN0LJOYevc9/Dz5Z3waO0iYdcm5uLy7F+Ydntd9P+9LHIuvh7/uvZCb5tPY+dPP+KvTt/iz25mcbkhMQHpFz2HVSsGoGlSkCbnIS7vnt8EzR+7FrX8vgN1pkpbDOp3M8TtfU1cHsGl7dqjWSnzgedwJR5/8xE0DZs0T4gHAhSX8ZDlfNpodfAmU1yKD5zP72vv27Mh90M+xaWsLklxKYukO+JQXLojj/HSCorLeMm089tJcen8HMZTCygu5Web4lI+U9URrY59XS0uvfLx+A0DQuxpqGVBW2b1Yj+ho4nJRYdLIjM7xNKaunQqVAF1br4FTSsU+v+77Gbh8ObfsHpPLTzxYltovjC0uBTL0Pb5cAsKV74WrW6+GGVwBH999SX2F78Au7bvNIhL4OzqiRg4/Q+cKFoZV93SGrVK5eDE5u/w9brzcEmFtUj9p5FJXOL4L5j2yrtYe6Y4zr/6FrSsWcpTm+M7V+P334qgxevdfKtCheqQXklVqO6duL9pKaxPL4POd12uUFwaZF6+XEO/ikRO//NnKdS4rT1alPoTaaWfxL2NAWTvwNdDh2LR/hSUbngLWjcqh8I4gh3f/w/L0k6j9G2vYHjb/CxvmOISgCZFDyCpQgO0vKkxKhSBJ3ffrEhDRqW7MODlNrjIuJpxKO4RiEt45fw/KYVxqMYjZkGf1xvRqe/wdt85ONphvGeZWd9Dk5GL9iehaP07cWfjciiSeQB/fP8N9l5QBzmpf8C4x6cmi08ajt2OX75YgczyxbBre2Lgnqj51PfQgpfx6h/n4+brNY6JR9fi6y/XYOfF/rOLtRm2PzYb6NubVvUbb4ziU1zGCLwdi037Em+O/wH76z+CVzo0ykNensK690bgvQ1lcd0z/dA2gkk1sRaXR9+5Dhe//DcaTEjF/z0UfEn03BR5heS5epdi04ZNOPzKCpx7WsyR9HvkIS5bf9I93xmTQlxeNqw0Xlj1E/pXt2MHYZ3sSoDi0q6ZiWK9rA7eoiMuZyAj4Fub+cPYuH4dihUvjmoX1TAdfPhQOrb9vQWNr7gqIMia1Ss8x5crX8H0XNrO7Th6NAOX1Wto+ntWVhbWrP4V9Rs1QdGixUzPbd64HoULF8FFNcxv8BlHDmPr5r/QpNk1AeWnrlmFCy6oigqVzjc9t2f3Lhw6eBD1GoqBj++RnZ2N31b+7KlX8RIlTc9t3bzRsxn4xbVq5/79yCngxPFj2LxxAxo1aWbaLFwc9Nf6P3BeufKoWMl8JT64fx8O7N+Ly+o3Cqjz2t9WesooWcr41UJg5/Z/cPZsFmrU9JUvTj516iT++vMPNLi8qWdDc+Nj44Z1KF26DM6v7P2mj/fJQ+kHsCdtF+o1FCMo8+OPNatwYfWaKF2mrOmJXTu2IfP0adSsXcf09zOZp/HnH2tQv2FjJBc2f1Nqy8YNKFqsOKpUu9B0zpHD6di5fZunzv6PdWt/8xxf9rzy5pyl7cSxY0dRu04909/PZmXhj7WrPSxTUsQ+Lr7H31s2onDhwqh6obnPHs04gm1/b0bDxs0Cyl//xxpUuqAyypWvaHpu357dOHz4EOrUrR/QZ1J/X+mpV7HiJVDGUAXRZxITEwJydvzYUfy1fh2aXnlNQJ9Zl/o7yleoiPMvMA9a9+3dg/17dwdltnrFT7ikTj2U8uszoo1nz55DLW/ODh/WFq84dfKkp/yGlzdFUiHzV702bvjT22fM5acfPADxuhF59n+k/r7a87osXcb8XdJdO7Z7+8ylplMyT2di/bo1nv4n8mN8iNeS4FilajXT3w8fOgTRBxtc3iRon6lc9SKcV878gXF32i6cOHYUl9Qxf21ZvM+IfiZe5ylFA/tMcnIRVLvI/EnvaEaGt89cEVC+6P+Vzq/syZvxEbLPnDuH1DWrvX2muOkc8V4q3mf83+eOHz+GLRv/QqMmVwT0mQ3rUlGuQoWA9xnxHnNg/37UrW9+nxUFiveZeg3qoUJF85Ij/n1Gr9zJEycgXhuNm12FpCTz+8z6dWtRpsx5qOyXs4MH9iFt5w7Pe6P/47eVv3je58qUNZe/Y9vfOH36lIeNeH/VH5mZp7D+j7VB32fEtaF48RKoXNXvfeZQOnZ6+kzw95mq1S5EGb/3md1pO3Hi2LGAPnM26wz+WPsb6tZvhCL+7zObN6JwEVnvM2k4cvgwLvV7nzl37hzEe3Pty+qjWDH/PrMZiYlJuLD6xSbMx48dw9ZNG9Aw2LXpz1TPe5z/tVH0mYMH9gdcm7U+swI1L6mDEiW1G4/6Q+RM1K9GzUtMfz918gTE54YGjZsG9Bnx99Jlywa8zx0S7zN7dqFeg8D3mb/X5d9njBUQ/eiPNavRqMmVAe8z4tpcokRJVL3Q/Do/lH4QO7ZtxeVNg3+eubB6DZxXzvx5RrzP7Uk/EdhnzpzBH6nB+4y4NhQJ2We2oGHjwPcZ7dpUJeDz1L49MvvMUWzd9BcaNQ1cv+ivPPpM+oH9qOP3eS6/PpOdfQ7VLw7VZ66AkBnGR159Zu+eNNRtYP48J85N/X2V99oU5PNM5mlPfzY+9PeZBg2boFDAtSn0+8yundtQv5H5fUZ8FhCfgcXrUnwOND7EtUy8p9ep28D096wzZ7DmtxWe9yz/zzOb/lqPIikpuMjvdX7kyGH8vXkjmjS7OuB9VrT/girVUKFiJdNz4n3uyKH0AGbidfz7yl9Qt0Ejz3XY+BCfs8X7jP/r/NjRDGz66080vbJ5QPniOiveY8T10fgQ10bxXiM+61t9UFxaJWWf46yOfd0sLjVhUgjNnhuNjuZLtDlRqVPQ753fkGhY3lIcIGZ+vfTFHhS6aUBI8ZG9ZynmvfcZVuw6hjPZAJKLoUSFmriyzUO4p5H+uTi0uARO4p9PJ2P6j5uQkZmAnCKVcUnbx/BMiQXoPcOwVKy3xlkbF2HG3G+xcc8pnElMRvFqV+H2zh1Qdo6Qr43N4lKcczQV373/Mf63cR9OZgFITEZK2fNRv9XjaH9DVQszck5i03sjMWXlfpzJTkahm57G2PZiLKxqxqXWUGtc83i9HU/F3DfewdJ954DkUriyx2h00C852Qfw57xZ+HjF3zh46qxIGopUroMWppzl9VoOX1yKaBm/v4/356/C34dO4QyAQkUvwMU3tMODd12OCon+5YXgHom4BKDNvs0JWBI573esk1g1rjfeSeoSKDuzD2Dl+2/js7sBIEcAACAASURBVN93efqtaEuN1g+he4M/8frwxSZxiewDWDV9Auat0/pgoVLVcMUDfdB62zAM+8Z/qVitRnnVN2vdHIyd8zP2pWsck4uWR9Wr26PDv/w4pk5B33e24PIXRqOjywUCxaV9rr22qMn2z/Dm5OV5yEuftLyqZx/cVy3Y1MP8WxJrcSmWb7UiEz0t0ZeKHTYP/553C55fdwNeXPV9oFykuMw/8TxCCQGKSyVYnRXU6uAtOuIyshmXQhAKcVi0mFkoiraJm43l/G7aiwwJ2VH2vHJITDR/GhY3FE+fOhVw01qcc2D/voCbLJ5xT8YRj5jzv5kinhM3Wv2lgfi7uAlZqnSZAKF3JjMT4iaIqJv/Q0jF8n43ecQxQjYBCShR0iw0tfL3oXwF840h8XchdYUA9ZczQpyImz3+N7PyinXi+HGIG33+QjMvZkcOH/IIYHGzy/gQN6fEc/5COS+WJ0+egKi3EKH+j1A58/SZIkUCJLSnz6QfCJCDbuszQrQmRNBnxA31ZL+bppH1mWMQMj6WfUaIZfEajEmfOXXKI8H85Zj895kDKFW6rJT3GU+fSUjwSJWA96aQ7zMHUaJEKeV9JtR7o+d9plgxFCkS+D6TcfgQzvP74kp+7zPx3GcyMzNxMsxr07GjR5GQKKvPnIGIF961KfT7TPh95iwyDh+2aZ/Z7/lCTcDnGfE+k3nKI++tvs9pn2eSPV8GC3ydh/o8cwClS5dFkt8XlDIzT0N8sSCczzMR9Zn0gyhRqhSSk81fNsnKilafSfd8ESrwfeYsxGcNf6Gc5/vMiROeL4KFe20qUqQIUvy+VJeTk+35rOn/ZSft88x+nHdeeST4fwY+dQoib/5fEMv/2hRBnylTNuCLA5H1mQxP3/f/Ul9en1sFl5Ih+szxo0dR1k/oBrwYDH+guMyLjj2fszr2dbO4tGdm1NRq1YTOmLHxStfv5aeGnvujChH41p9X4sk3n8Dlxpmd+TV93RS8OHkHmg2K7jZHEdc3tz3acsvvJnUs0B6v+eGxy/MUl3bJhI3qEVJeypGWoqV2EJd3fPIgRm39ED3M3+sNTIQuJIenIqfVx2h19av47oZJ2L3gYc8Sr7kPiksbdeL4qgrFZXzlO2hrrQ7eZIpLcI9L9jwSIAESIAESIAESIAESIAEHE6C4dF7yrI59KS6dl9uAGmen4oO+E/Fj5Qdcv5efC7IV/SZ4l17ddONLESyZehKrJvTD1FP3YcQLN8O85oWiphSovlqdxLLKL81Ix5UDB+O+CJbAVNQyZWEpLpWhdXbgAHkpT1oKMLEWl/jqMVTtsAhpjZ/D8jkD0DzwO6yBQlKIy6eqYvsb9dF05B7UnbYdS9oZVjmhuHR2n3dw7SkuHZw8WVW3OniTKi7TPsGrI3aj1eRevv0jgspMWa1kHBIgARIgARIgARIgARIgARKQR4DiUh7LaEWyOvaluIxWRtSVo++feN69I/Fqq7zu3KqrAyPbl4BY8njAF8l+e7iGUV/vXqnbbhxsYf/PMOKGOFRWff+5eRhG3Bm4IlfBa2i/CBSX9suJbWqUKy/vwb3ZX2LehjIoyPKwxnbFXFziCFJfuwct30xFDirh0qfGYFr/O1DXvEChVmXjjMunqgJn12BMk6sx8FAnzF7/Nu7XZ2xSXNqm68ZbRSgu4y3jQdprdfAmVVzCf/8D7d/r2v0H/QK3/GKWSIAESIAESIAESIAESIAESMBWBCgubZUOS5WxOvaluLSE0xYHpX85ApM3lUPtyxriwlI5SMg8gA3Lf8BvaadQ6OL78dxzN6OKLWrKSsSewGp88d5xlEn5CQuXbkNOq1cwqp2de4fT6hv7DBtrQHFpr3zYrjZeebknoZI0aSnaGHtxqZE+sf49DOn0FGZsTfEIzKtenY0PujVF2UKGTPiLS/HUT31Qq+1sbP3XbByacgfKir/lIS7vmR/8i0EtPkzHZ621svaNq4d6w/YG7QLpQ9d6ZnvyQQLBCFBcsl/A6uBNrrgU4DVZuShd22My5bahGN02Pr75xW5HAiRAAiRAAiRAAiRAAiTgbAIUl87Ln9WxL8Wlc3KbtW4Bpi5Yjh0Hj+Fklqh3MlLKnY/6rR7B3dfVQBntdgMfJABgNWb2nILVCYVR9uqn0P/Rugg2Cck+qJxWX/uQEzWhuLRXPuxYm+x9G7AhoTbqVUySVj27iEu9QSd/norn+/TFnK1FkN54EP78og/qFvY+G0xcIhNLe1ZCuznn4Y65mzC7ZaE8xeXd85ug+WPXolaOGWG9zuPwZD3tb5q4PIJL27VHs1LmAyvcOQgDby4vjT8DuYsAxaW78hlRa6wO3uSLy4iqy5NIgARIgARIgARIgARIgARIIOYEKC5jnoKwK2B17EtxGTZankACJEACtiJAcWmrdMRNZewmLjXwR5D66u1oOWET0h+Zh1PjWiJF/DmouBTTNRfj+cvaY0zhXli6cSSu3f4WrrtiKJY99DFyJrXMzeXSbglo/Ul3zD3wNtrmkWEhLi8bVhovrPoJ/avHTVdgQyUQoLiUANHpIawO3igunZ5p1p8ESIAESIAESIAESIAESEAWAYpLWSSjF8fq2JfiMno5YUkkQAIkoIIAxaUKqoyZHwF7iktR6yOY274sOv5gEI2hxCWA058/jlqdPkfas0uQ89A3FJf5JZ7PKyFAcakEq7OCWh28UVw6K6+sLQmQAAmQAAmQAAmQAAmQgDoCFJfq2KqKbHXsS3GpKgOMSwIkQALRIUBxGR3OLMVMwL7iEgiYIZmHuBSic9GDZdHx22vQ/78P438PDsJ3D83njEt2+KgSoLiMKm57FmZ18EZxac/8sVYkQAIkQAIkQAIkQAIkQALRJ0BxGX3mBS3R6tiX4rKgpHk+CZAACcSWAMVlbPnHa+mxFZc7MPPZaaj4zMu4o7q+kaU3Ewc/Q6+6HTCp6Tjs/qoTLhB/zlNcikmaH6HDRd3xfsubcOcPP+CLhyku47Vfx6rdFJexIm+jcq0O3igubZQ0N1dlxVh0/7IWBg1pgypubifb5iwCaZ9g6PDFOJCQYKh3BdwwaDju83ziy+uxG18PGoxvmw3H6LaV8juYz5OAegLe/ry9UVdM735F8PK8xxy7fZi6frtiLHrNTMZDk3uhhfpWswS3ElDSV3/GtB4z8HPua0T7d0aXqejX1K0g2a5ICFBcRkIttudYHftSXMY2TyydBEiABApKgOKyoAR5fiQEYi0up19zMV7cXBpJFRvhhtsaoDKApL1rMOd/63ACjdD/l+/xYi1vy/ITlwAy3rsVNfut8pyQ/sC8gBmXd89vguaPXYtaOWZaOaiOWwY8izsrAGKPy3rDjuDSdu3RrJTfgQDqdR6HJ+tFQpvnuJ0AxaXbM2yhfVYHbxSXFmDykIIToLgsOENGkE8g7RO8OmI3WkUkWCgu5SeEEQtEIFfEVwwp31MndcZ//iyElNuGUlwWCDZPVk3g0IIXMX5NIexNuFrhl54oLlXn0anxKS6dlzmrY1+KS+flljUmARIgASMBikv2h1gQEOJy+tHmeKh5tQIXn4Dt+HXuSuDRUejVyFq4c39/jekTJmLW4tX460Cm56SzpS/FNe2exKCBndD8PEMcC+IS2IZpN9ZE/3VlgorLe+YbA/piZ+NSvLDqJ/SvrovLvSEb0OLDdHzW2lr7eFR8EaC4jK98B22t1cEbxSU7S1QIUFxGBTMLCZMAxWWYwHi4rQl4+/P5DdZgS5URQcSkkDSLkFbxAI435YxLW+cy7isnvhgyESeeuhuHhi5EmVdGWJgFHwk0istIqMXDORSXzsuy1bEvxaXzcssakwAJkICRAMUl+0MsCAhxOWtDktSiL3zEuriUWjCDkUCMCVBcxjgBdije6uCN4tIO2YqDOgSIS2222qL0RE/jc9DAsKygbyZbh50veWYHiYdphpBnZtFq1DXdzNRuyvtucOZVBiBmc7y09lp0v3w5pv/vMEpdez2KLF3vFxMQM5RmV3tN3eykOEi/bZtoQVzqM9Ss9tOTDZ80LNOp9cHvm3VFy5VTsSi9kmcmXMtftL5nWjrZ/zXit4xtfnFvvacCFi9I8lueUyt/Xbv/cBlE23ZCiRXz9ue7njiLGe8WCliqVbznPb+vPZ4597bfe1r+78f+fVhbSlmTPmu9Sy1nVbxL69PepWIfe7kKvhr2lWcpZvN7vMQ2M5Q7CaR9glemJqPbq22QPqkzxiX1MC9/HKSPAf7LfGv980SXLig+bRrWJDTEw5P/hWODXjEs8U1x6c4OVPBWUVwWnGG0I1gd+1JcRjszLI8ESIAE5BKguJTLk9FIgARIINoEKC6jTdyG5VkdvFFc2jB5bqxSECkzfnULPO3dG1DIId+NSd9N9Oqdp2jCZcVY9J6Z7lv+0Iq4TPsEocvQxOXgb44YhGiwpT/9ZagbkxPHbcpHXJr7pU92a8IxSD/1/m1ulW7em+z6MZqw1PfN1KV5XuLy0IK38P3Vfbzn+N9cDxY3yA14C2I2jrPvvqZ7893aK2fMwtonsVv/4vdljDzfK4P3YV1abjTslfn7p5+hYru7PeKy98y/kCsyA14X7kPPFsklYPrCULA9UwP6WJDPCV6xLoSlb79V/+s8xaXczLknGsWl83JpdexLcem83LLGJEACJGAkQHHJ/kACJEACziZAcens/EmpvdXBG8WlFNwMkh+B/JaKNT2v3Vj0yR8R3G/mmBVx6V8nvzoIefTKN9VMs5IChFJ+9c6v3Xze3gT8ZjWKyubKlqDSzyiyg/VT7eZ5r5nJ3n4V/Bgr4tIfnHnmb/C4wUSrmGE3vfsV9s4DayeHgLHP+r93Gf4tZrDlOYs83/djTeKH7Fv+XzQRrQsmn+S0mlFcR8D/C0NB5GKwPub9nPBts+HeFRK084xyXf8s4X9MRpepnJXuun5UsAZRXBaMXyzOtjr2pbiMRXZYJgmQAAnII0BxKY8lI5EACZBALAhQXMaCus3KtDp4o7i0WeLcWp1gAtA7Y0Jvsv/sHN+NRXGE3ywJq+IyZBn+s+e8tTDF5TKbbu2Oue3Ka0aiX98xstBmAgeboQvAFDP4MVbFpXGZWlG+b7nkEGWb5BBnC7u+//o30NT3zPk3iu+gy18X5P3Yvx4hZsj5hH7cZYYNDodAkM8L/l/KCCXCzX072GxKzrgMJxXxfCzFpfOyb3XsS3HpvNyyxiRAAiRgJEBxyf5AAiRAAs4mQHHp7PxJqb3VwRvFpRTcDJIfAb8bkeLm4tQ/G/tmOwaZ4VNQcZl3GSHEJbQ9Lb+5ejr6nf8JXh2xG60m90KL/NrH551JIB9xmbdoUSkutRvuPzfqmjtbMtiMS/NrRKRA1Gkijj31Gu7bORbdv6xl3kfTmVlira0S8OvPubMi2+wwvZf5i8tI349D7p1KcWk1YzwuCAH/L2zoh5j2SQ0xg5fikl1KFgGKS1kkoxfH6tiX4jJ6OWFJJEACJKCCAMWlCqqMSQIkQALRI0BxGT3Wti3J6uCN4tK2KXRVxcwzzILMBAtXXHr2rlqEMq+MyN03UMx0Gzp8Nep6/pZfGaHFpZjJ0fm36zC60rzQSyG6Kjtx3Ji8xGXQWb1GVqFnPfqEoZVjtJim10iIGUe+5T1DxPXGGZnUFx12vpT3cqBxnHbXNt2/P3v/3ezWXZi/574QEjy/98rgfS1gBpwRKsWla7uY+oaFminu1w+Dikv/VRI441J9vtxbAsWl83JrdexLcem83LLGJEACJGAkQHHJ/kACJEACziZAcens/EmpvdXBG8WlFNwMkicB/5uJwZdqW1WpjXd2WLAb5f5/89/jT/v3ovRKuGHQcNx3QX5l5CEuvVI0reIBlGjLfa9c3bnzEpfe2beTD7QzzFrcjS8nr0Sjp+5GFe/yxb4+J0j53ygPPStz6PDFKK7vq+bda3O3/hrwl6beZTzzXSpWVCHtEwyZuhqJ++GV+K7OIBtnJBCkP2uz1y7wvi9qB+c9e1frw3m/H2v9zNSHAfz+6Weo2O5uVKG4ZL+MkEDQZbS9sfy/3NF75l842fDJXCEfeC7FZYRp4GkAKC6d1w2sjn0pLp2XW9aYBEiABCgu2QdIgARIwD0EKC7dk8uIW2J18EZxGTFinpgvAe2m4dqEBMPefN6TvDe9DyQkQCz/1umJs/jPopphiEvfjXMRA6iAmwa1waGhC32zMPMsIy9xqd3YNwurfBvLA5xIIB9xqe+tuig9Mbd12v6W4p+alPy+WVe0XDkV+jE+ueg7JnBJV63/Df7miCeu2N91+J1b8PIXvqVdjc+Lm/PPnHvbMIMy9IxLvV5zq3TLvaHvxNSwzhEQCNafvTPIp3e/IjdgwB6XYb8fB76Pi7/kSiSKywiSx1MC9rL2R2L8QsfOsRBLeYvPDjPf3eA50rSUrOcvFJfsVZEToLiMnF2szrQ69qW4jFWGWC4JkAAJyCHAGZdyODIKCZAACcSKAMVlrMjbqFyrgzeKSxsljVWxDYGAG/u2qRkrQgL5EfCf4Zzf8XyeBEiABBxGIMQelw5rBatrYwIUlzZOToiqWR37Ulw6L7esMQmQAAkYCVBcsj+QAAmQgLMJUFw6O39Sam918EZxKQU3g7iJgGdZznTT0opuah7b4m4CYqbmK99Uw0OTe6GFu5vK1pEACcQrAYrLeM181NpNcRk11NIKsjr2pbiUhpyBSIAESCAmBCguY4KdhZIACZCANAIUl9JQOjeQ1cEbxaVzc8yaSyaQu1xiRUpLyWgZLgoEvPtgBi6XGIWyWQQJkAAJRJMAxWU0acdlWRSXzku71bEvxaXzcssakwAJkICRAMUl+wMJkAAJOJsAxaWz8yel9lYHbxSXUnAzCAmQAAmQAAmQAAmQAAmQgAsIUFw6L4lWx74Ul87LLWtMAiRAAhSX7AMkQAIk4B4CFJfuyWXELbE6eKO4jBgxTyQBEiABEiABEiABEiABEnAZAYpL5yXU6tiX4tJ5uWWNSYAESIDikn2ABEiABNxDgOLSPbmMuCVWB28UlxEj5okkQAIkQAIkQAIkQAIkQAIuI0Bx6byEWh37Ulw6L7esMQmQAAlQXLIPkAAJkIB7CFBcuieXEbfE6uCN4jJixDyRBEiABEiABEiABEiABEjAZQQoLp2XUKtjX4pL5+WWNSYBEiABikv2ARIgARJwDwGKS/fkMuKWWB28UVxGjJgnkgAJkAAJkAAJkAAJkAAJuIwAxaXzEmp17Etx6bzcssYkQAIkQHHJPkACJEAC7iFAcemeXEbcEquDN4rLiBHzRBIgARIgARIgARIgARIgAZcRoLh0XkKtjn0pLp2XW9aYBEiABCgu2QdIgARIwD0EKC7dk8uIW2J18EZxGTFinkgCJEACJEACJEACJEACJOAyAhSXzkuo1bEvxaXzcssakwAJkADFJfsACZAACbiHAMWle3IZcUusDt4oLiNGzBNJgARIgARIgARIgARIgARcRoDi0nkJtTr2pbh0Xm5ZYxIgARKguGQfIAESIAH3EKC4dE8uI26J1cEbxWXEiHkiCZAACZAACZAACZAACZCAywhQXDovoVbHvhSXzssta0wCJEACFJfsAyRAAiTgHgIUl+7JZcQtsTp4o7iMGDFPJAESIAESIAESIAESIAEScBkBikvnJdTq2Jfi0nm5ZY1JgARIgOKSfYAESIAE3EOA4tI9uYy4JVYHbxSXESPmiSRAAiRAAiRAAiRAAiRAAi4jELm4TIYYWyUnF/L8TkoSP0m5P4mJiUhISID4LR7i/8WP/jD+v8uQKm+O1bEvxaXyVLAAEiABElBK4OzZs1i5cgWOHz+eex3Vr62FCiUjKSnRew1O8l6TtWuzeI7XaKWpYXASIAESsESA4tISJncfZHXwRnHp7n7A1pEACZAACZAACZAACZAACVgnkL+4FDdDhZDUBKUuKsVNUd//U1xaJ17wI62OfSkuC86aEUiABEgglgTyF5e8RscyPyybBEiABPIjQHGZH6E4eN7q4I3iMg46A5tIAiRAAiRAAiRAAiRAAiRgiUA44tIoKikuLeFVcpDVsS/FpRL8DEoCJEACUSMQjrjkNTpqaWFBJEACJGCZAMWlZVTuPdD64C0RKSlF3QuCLSMBEiABEiABEiABEiABEiABiwQOHTqE1atX5S5BZ1ziVYivxERtNoe29JzxJ3DGpThOHK+dx6ViLaYg7MM49g0bGU8gARIgAUcSEOJy+fJlOHPmTMB1Ojk5mddoR2aVlSYBEognAhSX8ZTtEG21OngDclCsWHHT/irERwIkQAIkQAIkQAIkQAIkQALxRkCMoTZu3IidO3eEFJf6vpU+aWkWlvo+WtpyshSX0ehDHPtGgzLLIAESIIHYEzh9+jSWLPkxYH9Lsc+lEJe8Rsc+R6wBCZAACeRFgOKS/QNWB2/Z2edQtGgxz7eF+SABEiABEiABEiABEiABEiCBeCUgZnKIG6Lnzp3z3hRNRGJigme2pP6j3RQ1z7bUlqNL9puBSXEZrX4UzthXrDYkbm7zQQIkQAIk4CwC4tosvlyUlrbLU3EhKxMSfNdpcV+T12hn5ZS1JQESiD8CFJfxl/OAFvsP3sQB4m85OdnIzs5Bdrb4ne0ZlIu/lyxZkrMu2W9IgARIgARIgARIgARIgATikoCQlhs2bMDevXtMMznEjVGjtDQuFSsEpr+01PfUEs/pMz984lO7ySpi6jddddj63+ISfgEbHc7YV4yBS4mxb2JiAUvl6SRAAiRAAtEiIN7n/Zdy18Sl9iOus/5LxfIaHa3ssBwSIAESsE6A4tI6K9ceGc7gTchL8VOmTJncvVdcC4YNIwESIAESIAESIAESIAESIAEvATFuEjJLSMs9e3abpKJ+M1T/rYtI8Tu/pWKNx1Jcqu1u4Y59RW1KlCjhEcsUxmpzw+gkQAIkUFAC4otFBw8eRGrq2lxRKWIapWW4S8XyGl3QrPB8EiABEoiMAMVlZNxcdZZx8CYaps22DD7jUkjLzMxMiA8DKSkpKF68uGcgLr4InJPjw+If0/BM7v8aj3cVUDaGBEiABEiABEiABEiABEjAVQTOnDmDA/v3Y8fOnThzJtMksfTl5/xnXAbunxVsmVjfbEttn0t9qVnfjEt/YUaBFnnXCnfsK8a/Yuwr8iLGvvrSsb44Ytys18f4/5HXkWeSAAmQAAmER0C8V2dkZHiWhj1y5IjnZOO10v86HXyPS16jw6POo0mABEhALQGKS7V8HRE99ODNt0yscbnYzMzTnsHb2bNiEJfl+f+srLM4d078Tfu7+NAg9sTUzxNLzoqlZ/Wygn3T1RGwWEkSIAESIAESIAESIAESIIG4JWC+EepbxtW4d5YmH7V9KwsV0mZc+pah02+M+mZi6kvFGvfHFP9vXNrOCJziMvLuF+7YVx/jnj4tvrzLsW/k5HkmCZAACUSHgJXrtNhrmtfo6OSDpZAACZBApAQoLiMl56Lz8hu8aUsiCRmp7XMpvmGsCUrtR0hL8dsoLrXjfeJSX1bJX1yGnpnpIsBsCgmQAAmQAAmQAAmQAAmQgGsI+O876b9MrJCO2uxJs7gUAlPf11JfPta4v2VSkiY8jfF0eUlxKaf7hDv21bZKOYvTp7Uv73LsKycPjEICJEACKgnkd50Otsclr9EqM8LYJEACJBA+AYrL8Jm57oy8Bm+6cNRmTmryUiwVq0tK80xLXWBq0tJfXGqxxDo62lK04kFx6bruxAaRAAmQAAmQAAmQAAmQgKsJmG+IJiAxUSzrqv3osyaD73FpnnmpS0ttRqYmLfXzjbMtuVSsvO4U7thX+4Ku2C7ltN8qQxz7yssKI5EACZCAXAL5XadDLRVrXB2B12i5OWE0EiABEgiXAMVluMRcerz/0q2+fS41yahLSG3G5RnD7ErfzEttiVhtqVj/GZdCfJpjerRlLk0KTJd2LDaLBEiABEiABEiABEiABFxCwCwQhajU9tDyl5b+My7FzU99yVh9pqW+fKxRcOrn+UvLYMveuQRpTJoRzthX/0Kub7sU4/YoHPvGJIEslARIgARCELB6nTbOuOQ1mt2JBEiABOxJgOLSnnmJeq3yG7wZ97g0i0uxz6W+TKz+/8H2uPQXl5SWUU8yCyQBEiABEiABEiABEiABEigQAX+JGEpc6ntcantoaeJSuznqk5jmZWJDz7akuCxQygJODmfsaxaXHPvKzQSjkQAJkIB8Alau0/oel7xGy+fPiCRAAiQgiwDFpSySDo/jP3gTzdFmSIolYsUSr0I8ij0us70zLoMN2rRvnGqzM81LxQbOuPSJS70shyNk9UmABEiABEiABEiABEiABFxMINiSrfnNuNRuipqlpS4wjbMtxVKxCQliuVjxI2Zxin8neGhSXMrtVOGMfX3iUt8uxTwO5thXbm4YjQRIgAQKQsDqdVqfcclrdEFo81wSIAESUEuA4lItX8dEDz1405aK1Wdcit9ZWWdyBaW+NKy+56U+sPMtLasJT11c5rXHpXfbS8cwY0VJgARIgARIgARIgARIgATig4DXIZpEonaD1LfHpZCOQjhq+1WK30JYaj/60rC6xNRvluozM/W9LbUYvuVnKS7l969wxr66mMzM1LdL0bdH0fa+1H/EeFd8yZdjX/n5YkQSIAESsEIgnOt0crLYW5rXaCtceQwJkAAJxIoAxWWsyNusXP89Jv33uDTKy6ysLMMgTZ9lqQ3czDMuNWGpz9YU0lIrR/utiUpt5qVPWppnYtoME6tDAiRAAiRAAiRAAiRAAiQQdwT0mY96w337WwpxKUSjPktSF5CavNSlpX5z1LdkrH7D1LcfpiY789rfUpTuP5sk7lIhocHhjH31L+T6tkvRxCXHvhISwRAkQAIkII1AeNdpIS55jZYGn4FIgARIQAkBikslWJ0XNNTgTZOK5uVis7K0gZpYDlYXlcZv2OOQuwAAIABJREFUm/qWyzFKy+B7XBrlpfOoscYkQAIkQAIkQAIkQAIkQALxRUCTluLhLxn1GZeajPSJS/OSsNrSsb49MHVhaV4m1hjfyJfisuC9LZyxrz6T0rzqkG+mJce+Bc8HI5AACZCAXAL5X6eN4pLXaLn0GY0ESIAEZBGguJRF0gVxrCyZI44RMy61AZy+l6X4fyEzjX8Tz5mFp/8sToFMF5eccemCDsQmkAAJkAAJkAAJkAAJkIArCRhncoS+IWrco9I3k1KfbSlkpliazic0jbMttVmbXCY2Wt3H6thXH/dqY2AhLDn2jVaOWA4JkAAJWCcQ3nVaW7bd/CUiXqOt0+aRJEACJBANAhSX0aDsoDL8B3D6v42zLs3fKtUHbz6JKQZ0ofb4CFwq1qMvuVSsg/oIq0oCJEACJEACJEACJEAC8UXAfENUtF3MutT3uPQtFavLR98+l9rMSuPsS/3/td+6rNSWmBVSNNGDVp/NqXPmTEv5Pc7K2FffMsUsLjn2lZ8NRiQBEiCBghAI7zot9p3Wrru8RheEOs8lARIgAZUEKC5V0nVg7Py+eSqeP3v2bO7eldqsSk1e+mZh+va21Pe31AZ8xj0uKSwd2D1YZRIgARIgARIgARIgARKIYwLBZnQY97jUxKO+z6Vvv0tNUOoC0//5YHtb6vKS4lJdd7My9tXGu9mGMTDHvuoywsgkQAIkUFAC1q7TPnEprs28RheUOs8nARIgARUEKC5VUHVwTKv7fegDON/vwFmW+lKx+mxNbWal/qOJS89/Pb+0/+eDBEiABEiABEiABEiABEiABOxJwLdMLKD9v29mpJhtqYtLbealvuelJix9MyyN4lI/P6/ZloIFZ1zK7xFWxr76+NX85V2OfeVngxFJgARIQAYBa9dpba9psTy7eYUE/y8W8RotIyeMQQIkQAKREaC4jIybq8/K75unuqzUl80xSkzjkrLG2Zbm/S0FPvPysL49LvNCS7np6o7HxpEACZAACZAACZAACZBAzAhoszTyeghRKYSl57/e/9fkpfZ3/QandiNUuyma6Fn5NXAWZrA9LY3LwxpFJaVlfpmJ/Pn8xr76OFbbLsW3spA27hU/YmUh7f+1Y/Xf2njXt1WKXkffmNbaGDjytvFMexLQ3i9i92C/ix17lqyOgPl15X+dNn/RyHyN9i3x7v+lomCrIejXY16j1eWSkUnAjgT4WTw2WaG4jA13W5ea9zdPtYGZLi19v7VBmxjQ+QZsYqAmjtWe859t6fvAHFxI8gO1rbsJK0cCJEACJEACtiKQ/43AWNwpzPtLV/ysY6suxMqQgIlA6PeUYOLSKC21WZdGMWncv9K4p6VPdGrni4f/3pb635geNQSCjX31L9kav3yrj3ONY2H/cXFe4lLU3vyeb74+8HqgJr9Oiyrjxqh/n3YaA9aXBKwSCLxO+z7r+57Tr8++66txSXf9Wu1/bQ4uLT1X5IAVEGS8bq22mceRAAnYkwDfB9TkheJSDVfHR81LXvq+TarJSP3fPmmpfdPULCvFwMy4TKxn6GYYvHE2peM7DRtAAiRAAiRAAjYnEM0BBW8c2rwzsHokEBEBs7TUpKK+jKtZXupLv/qWmTPLTErLiBKg5CQr8jJQUhrHu6HGvsYxr3HsG6wZHA8rSa4Dgxbkswo/ezgw4axyAQiE/lKicVUEfWl348oIYgl335eMAr9w5H+NNq6sYKxwQV6vBWg4TyUBErAhAb4fyE8KxaV8pq6JaGXZHH+JGVpYmpfJyWvJHM/wjuM21/QjNoQESIAESIAEVBIIZ4AQzrEFrXM4Nw/DObag9eL5JEAC1gmEms0RfMlYfV+tvAVm4M1Q30xLUTMuP2c9PzKPDDb2Nc68DBz36l/K9UlL4xd19Xi+uHmJSw5+ZebSvrHCX/nByueWyD9DsN/Zt6+wZtYJBH9dma/TxhUN9JmXYgl3n7AMdm32/c1zdfZUiddo65nhkSTgBgJWrsPB2hnpeW5gJrMNFJcyabosVvBvnmoC0jhwE80W/xYPbWlY7d/60jrGAZ92jP8H5Py+feoysGwOCZAACZAACZBA1AjkN2jI73krFc3vpmF+z1spg8eQAAnEnoDxRqheG/MSr9rNTfMNUHGj07PRpWfPS88RCb5jtH9r0QLfj8IXHbGn5MwahBr76uNXbbyr71upjXmNS8n6xr6+v2skgo11uc+lM3tJ5LXO77NGJM/n99kiv+f1vh15q3gmCdiDQLD9LX3XaO26bLz26tfjYNfqwD2rjcvPmq/J+b1u7UGHtSABEoiUgJXXeH7H5Pd8pHWLl/MoLuMl0xG0M9gHXV1aGj/k6oM0XVb6ntMHdtrSsbqvDP4BmoO3/8femUBHUWVv/IMkhLBEBGURQXQQHVRAQQVF4Y+oqICoqKOOiuICCm64jCj74jqDzigMIMK4MqLggoiyuoyBKCgoigFEgbAnSICEAEn+53V1dVdVV3VXVVd3VXV/fQ4HSL/lvt976Xr9vnfvtTFFrEICJEACJEACJKAhEO3LgdF78XyhMDoYjHZgaOYwkRNLAiTgDQLRDkTlg1Dpb+lwVDoIDf9beVgqH5Kq60V6ccgjj+ezyRv0/GOF0XdfeQThi7qyp6WcCiV8MVcrXkp1Y13Spdebf1ZJoiw1J4YoPw+s7T24xhI1c2zXKwRih4zVPne13pSRF4rUuSz1nsd8Rntl/mkHCSSfgJXPBH5W2J8fCpf22aVFzWjhYtVf4pQipfLLXNgbU/ulTfnFLi1gcpAkQAIkQAIkQAKOEtD/whA4mlD1oy1nR9xUNmhFlDQbaYJipqNLg42RQEIJRH6mhD931B6Y6vB0srApG6csqzWYhxwJnULdxqOJl9rQr3oipVQmLFRaE5eSP172mDwC4QsQ5vcn2s8A5XqK9l4sEV4atSRmMkVP8tYAe0oOgViXFLUelYGndzAKgvxv5d/af2uf38kZFXshARJwg4DZZ7eZzwx+dtibQQqX9rilVS09gVEZFkeGIYfPqayUN8GSgCltiCN/llYQOVgSIAESIAESIIGEEYh149FIHIh1uKFnsNmDaO0eSLkfUrZLwTJhy4INk0DSCOh9xoR/FjjO0M2LZeczKGmDStOOYn3G632/1X6+613+TVOcHLYBAeXvfrTPD/kwVG9dinpGay38c7XHL/ccXJLpSCDa75v290+vrJYZLxal4yrimElAm+NW2t/Lz2mZT6zPEH5+WFtJFC6t8UrL0tGES2X+SnkTrM13KX+R0zvAS0ugHDQJkAAJkAAJkICjBIy+IBgdRsT6QqH9AiIbG+tAW3l4bXS4He2A21EobIwESCCpBNSfK/YOM4w+e5I6EHamEoOMPv95OYULxS4B472J9Lmh3aOItaZ30Cn/PFK81Pf65XmM3RljPb8TiHbB0cnLjX7nRPtJgASMCTh1SZHCpbVVRuHSGq+0K613g08bAkeZ70P577Coqc1vGRmWhDf/0m5pccAkQAIkQAIkYItALA8lvdxyshhg9Va1sq9YodeiRZlQv8cwgrYmnpVIwGMEGD7KYxPisDlmLqqILiPL6ee05PddhyfIR81p9y3yPkW5N1HuT5T7GEmclARNubx2vxH2vAyn75HXZqRYGbk+uTZ9tJhoqiUC+oJl+PdJ/p1SNhpNVKDgYAk/C5OArwnEenbrnS9ozyGUnzFGlyR8DSkJxlO4TAJkv3ZhdEBXVSUJkcqbf2GvTOVGuApy2Fj1lzr9L3N+5US7SYAESIAESIAEkkNA7DeOHDmi6kx7oBfrS4T40qA+IAznmzK6kW1WtJTra6NVRPfM4b4oOauHvZCAuwRiXbpw1zr2Ho1ArGeAti6FoHRfT1WoqKjQzR8Z3n8Ediuh3HrafYnW61Le62i9LOX/y+JlNO9LM/lX033mOP7UJ2D1WUyxMvXXBEdIAhIBoWFUqnQMmYz+szv8HFeeP2jPGuT3tGcUpG6OAIVLc5zSspT2C5f20K169eq6IUtMwzLIBC/5Y/JFAiRAAiRAAiRAAhIBWVqU9wjl5eUoLS0NXqIKl9ATJeWfSX+L3BRi/xL+oqGso/xiofyiYrQnkstkZGRA7Issvwz2Qsp2uC+yTJUVSCApBMJXHqJ0F3bLTIpN7CRxBKKJkWaESjNlEmc9W04uAenJXVFRibKysoCIqdxTyHsNeS8in6vIexTxvviZUpSUDk1Fu1JeS6mOMt+WqU+k5GJgbyTgMoFYomO877s8PHZPAiTgMAH58rF4dh8+fDjqs1vvjEF+foef8+oL08r3HTY9ZZujcJmyUxv/wCJv64W9LG0dzsVvElsgARIgARIgARIggQCBysoK7NnzR+BmpDbEmvR/6YtC9erib+myVfQ/ga8Ygba1ng56eyL5ADEzM5MzQgIkQAIkkAYE7IqPduulAdKUH6KY+/379+PQoUPB/YW015AvU4l/y8Kldr+iPPhU7k2kvY36EnksASblQXOAJGBAwM7vhp06nAASIIHUISCe3QcPHgxclJaev5HPbuW5gpnzBvk5Tj3F2jqhcGmNV9qU1vMskG/88ZcsbZYBB0oCJEACJEACniYgwsYWFe0OHgIqv1BEipbKLxRh7watmBluQx64MjS++Jm0R5LCu1K09PTyoHEkQAIkkDACFCMThjblGhZrpbi4OBDqPuwlGd5/ZGQIETJ8wUo+b1HuVWQo4qBURHnQRouQD0RTDh4HRAJJIkCxMkmg2Q0J+ISAeHbv27cvEDlB79mtd0E6fBFJ/9K0GLp4hvNlngCFS/Os0qakkWjJX7C0WQIcKAmQAAmQAAn4goDYs+zZs0f1hUI6zFMfAMreCdovE/oCZuD4L3AoqNwThf8viZaiLi9z+WKZ0EgSIAESSAgBipcJwZqSjQrPjaKiotDhp9pTQwo3r/Sk1P47sDMJipby3oPiZUouFQ7KBQIULV2Azi5JwAcERGSnbdu26T675fMG5fNbvigdTcCkcGlt4ilcWuOVFqWNQsRSuEyL6ecgSYAESIAESMBXBMRh4I4dOzRfKMIHgJLAKIdVk8RG+Y/2YFB5kGgEQc59kSVCxDJ/na/WCo0lARIggWQSoLCZTNre7kushc2bNwf3KgEZMuQ1mZmZFdyXiJ+r9y/afUlWVpYq7L0saMqjpwDj7XVA69wjwN8N99izZxLwKwEhXO7atQvl5eU64qXyXEG6OK08ZzASLxmxydpqoHBpjVfKl47mbSnO5qpXp0tzyi8CDpAESIAESIAEfESgoqICv//+WzAvZTinpSxWSl8aqkOEYpO+TEieDVoBUxnuRe8AUH2xqxLioJEvEiABEiABEiABEohFQBx+FhZuweHDhyP2K5mZssdl+KKVvFeRhcvAXgZAZpYQOaUDUlm01AoyFGhizQbfJwESIAESIIHYBMT3f5GWpqSkxLGzBp4hxOauLEHh0hqvlC9t5G0p53eiS3PKLwEOkARIgARIgAR8RaCyogLr1q8PhliTPRgibzyKPYw4+JMEzEjxUhs2VoagDRkb8rjMonDpq4VCY0mABEiABEjAJQJCuNy8eRMOHhReG/IlK0mAFN4X2gtVct5L5d5E/LtGjRoqj0tZpFSKlRQuXZpkdksCJEACJJByBHbu3BlITaN9dkc+t82dNYjICXyZJ0Dh0jyrtCipFS7l/1dVVQa9Fcx5XB7aswt7jwA1co/FUdkG6MpLsKukHEA26h6bi5quEi7Hvl0lOOgJWyyACDKsys5Fw1wj0Bbac7iotA6yUbd+LmqaWzoOWxBu7lDJLuwtj7EmE9Y7GyYBEiABEkgUAeFxuXbtWtWXCT0vS1mwFAJm+N9hETOcB1M6SJQvbSlzW4rQbmJPVFlZFTg8NPUqLcGuA2K/E/sVdd8Uu7p3S4QYxNrzJXk/ZnEfxb2Ed5cYLSMBEiABLxMQwuXGjRshwtsrDz/FfiUsXIYvVcmXreS8liL6ldibiL2HHALfyOsyJFxafMZ5mV/ItuB+okbtY3FULV9YTCNJgARIgAR8TGD79m0oKip27KzB9BmCj5k5aTqFSydp+rytaN6W8uGd2VjM3z3ZCtf/txLrbp2Nqifb6JLZ8I9zcdmkIqy7fBLKXrzYZeFyEf524h2YmXkN/r3uefTwy1wuvBetBn6KdVe9iqpnL/SY1ZvxxhWdMLKgPe5b9AHua+6uecseqo9bPqqP86aux4yu7trC3kmABEiABJwjIITLNWt+VHggyN6WUl5L6fBPiJWSYJmRkakQLuWbkXKYNqmOeMnh2eQ9kOxpKd4T/64hbkuayHG5a8rFOP+5jaYGnJLPqPzRuOCW/2BHRTUcQp8Y+6wk78cs7qO4lzC1jFmIBEiABEhAQ0DsVTZsWB8SLqU9hrRfEaFixR5FCmsv/Tu8fwmXE3Vq1qwZPDyVcmHKf+R9i9xtQLy0+Izzw6TJe6p6j3+J/Nub+MFk2kgCJEACJOBjAlu3FmL37t2OnTVkZ3vP6cjL00Ph0suzk0TbouW2lD0L5NuApsz6eijOvvUd/N5sEBYsfgBtIypJotbogppo/8JavH1FpqlmE1foK/z9wifwQcblGL3kMfhG1/pyNLoNX4JtlzyNnx8/N3F4bLVM4dIWNlYiARIgARKwREAcBq5a9X3oy4TsbakMCysfBCr/lnJKhQVNuZ5+rkshVkqCpfCaEC85XFssY3e9cQuun7Y5VKzakT+wefu+QMSJOsc3RD1FAx3HLcH482K16K/3P7/vGNz5ST1UndIDfdt1xV/G9tXZF8pjSvJ+zOI+yhXhMgUPnv21gmktCZAACcRPQOxVCgp+QVlZWcR+JStLDhUr70nkyBDy5SuR3VISOXNyhHAZvqAVNdflokEevuQchWmU5568p6p/15t494bj4p+YOFqgiBoHPFYlARIgAZ8Q2LJlM0S4WFXO6eBzWB3RSfkMzwhcStI7axAXkPgyT4DCpXlWKV3SSLiUvQvE35aEy4qv8PRZf8W00pPw1zmLMeJ0Db7fJuOai57FyuqX4+nV/8L1OSmNN00HR+EyTSeewyYBEiCBpBKoOHIEK1auVIRvCee3VH6ZkD0ahMel9G/hean1bFB7MCjzRCn3RGKAZoXLCBjBPdCK6lf5K8qDrVkNX1RLBW9SCpe2FgErkQAJkEDaE5DC2v+MAwdKI/YrsnCpvFwlHXZG5uTOyckJ5cNUelwqPS9l2NVSULj00kKicOml2aAtJEACJJAYAps2/Y7t23c4dtZA4dLaPFG4tMYrZUvHChMrvAuEcGkliawcLvbIoI/x6/2nqNiVvNETHUatxbpLX0DZSz1dDhObstPq8sAoXLo8AeyeBEiABNKCwJEjR/DNN9+genUpZJo2v6Xay1KIlWrhUnkbUqortyE8HKSQseGc32GPSxHmRSlsmoZN4dI0Kq8VpHDptRmhPSRAAiTgDwJyWHshXGr3K2HhUr5QJYe1l0PGir2JdCmrVq1aIeFS3rMYhoulcJnQxUHhMqF42TgJkAAJeILAb7/9hm3btjl21iAuIPFlngCFS/OsUrqkVrhUehXIYdHEwZ8V4RLBcLG/tRiEhQuU4WJ34sMb2+Lhb2qrwsQe+e0TvDDiH/hv/kbsPSJwZ6PGmT3w0GOjcHv7OpH8yzdjyXOPYtzb+dh0qBqqMnPRvON1eHDUQ+jZvEa4fMVe/DhzGEb8fS5+2CfyVum1q5dTKSy83TtzFI55ZQj+ufT3gG3Zba7Eo08/jZtPztKxaz3eH3ofxs0rCJStyG2JC+95Bi/0a4ujMrTFy7Fj3rN4/IX38NXG/YE3K3OPxekX3YVBA29C9xMV49BbgbphVMJjmbioO75/8FHMXF2Kg8jGMZ3vxMgJD+CSUFw62ROiIXq+sRL/0ESbLXn7WnQY/p0mD6mweQweHDEb3/5xKMAz68zr8Mzzj6u5w0C4DNq84ezRKHzrRjRWjWsFnm57jeSp+9FijDg1+Ga5BaYVe5H31PW47831Af6ZR5+FK/82Gh0/vxCPzMtljsuU/iTj4EiABNKRgBAu8/K+VoVvEYd50p9wyBaRp1v2tJT/Lf5Wel5KOabMCZdyninLzKMJl8Fn5J6IvZPoJfIZKR+aNX7wVYwqnhTaE4lnX89xk/DsxQ3i3KcYjK5iL9ZMexSP/nsh1u2T9mBNLxqMZ8fehnMi9hjhcDh2c1zK4zz24fcwpdrEUL9Hck9D9ydewD+vPjHyEpyZfaJRODrLe4lybJr1MB586uPAXlOfh2BpcW8ZtE85C8zrZfk3jhVIgARIwHUCclj7AwcOROxXMjOzgjm4ldEg1Dm6hdgp9jRCuBR7F3mfE83r0q7HpTiXeXbIY8EzBOn7dK/RL2BUj+Min7WmzlqAsm/+gxHP/APzVx3AQZEr3OjsJsZzz1gsNHtGAdjaU2hWkF7+cjmyhHzJSe8CP/KH4uyb3oHyjMzWXq54MV56YCSm5G0N8Iw6R66vfhpAAiRAAv4lsGHDBog8l8pQsfGcNYjnOF/mCVC4NM8qpUvGEi7FRlsc5omwaKZfwXCxr5S2xX2LPsB9zYM1d76N/h2fwOKMK8JhYsu/wt973IjJW2oENrENG2fj0PZdAeGpCg3ReepnmN5VIV5WrMcbV3fB6J8ibypUZjbHzbPk8LR7seyhrrjlI5FLSvvKRvsXluPtK0S7xsKlyMMJkYIzIKaGXxWZp+H+TxXjEm+VLsJT3W/H9F2RgmbFVa9ixbMXqnJZ/TSmDfq8VqqLVIy79xuf4+/n6oijco0owuXszAxdu0sb/gXTFo7FpUF0svfrbze9iUMjlcrlTsy6rh2e+K6xStTcMuUSdHvu1wibqzIbou8bX+Op9vJbBsJlcF1MLT0Hj331Du5qpGgqKHavVIqaVpmObIM+b0pMs45uhlqlm7C3XPKaEa9UCFVn+neQBUmABEggDQgI4fJ///tK98uE2LuIg76wYCn+LQTM8B894VIWMAU+rcel2BOJl7gt6bjHpTLUvvICj+hQ5xmpd3AmT7nu/sniM1V/+RjvrQ5n/x9GLpqKWwPP9nCYWLmdeIVLvf2YaPuoJ77EN/2aKDZpJveJBsLlT5b2EuXIG3Yubp0pXUBTvsoa9sG0+c/jkrrqvZHpvSWFyzT4BOMQSYAE0oFARcURfP/d99h/YH/EfkVcDpfycqvD2CsjRoj9hvi/UriU9ypa8VLmaUu43DAZ11zxLH6oCH9/ltvbe/ts7Hi8jWK6TJ61bHsb/S96Al8ero6q7Fw0O7YKu7fsCwhugTOVeR/gvhODzdoULs2fUYSFS9N7Cp0FGk24NL7AD8hRyRqPzscXN9QPtGx5L/fbDNx4+Wh8e1hcyle/jn58IZbf3iIdfqU4RhIgARJICoH169ejsHCLY2cNtWvXTordqdIJhctUmck4xhErv6UIEyv+WBYuEd6YqW6Hf3gHWg1ZGhkmtmInln+2Fade0k7yTKzYi6WPdsVdH+6D1vNgwz/OxWWTinCwYQ+MffsfuEV4WJbvxMp/PorxJ4zAu9cFd74f34FWDywNbIj7vfEmhgnPzYpybJr9MIb88ldMffLcoJAYXbis2fUJvPJc0Iug9EdMu6EHnvmpJtZd9Sqqnr0wRF+2q+RPt+C1mcMDno1l3zyLv948GasrGqHXzK/xD1nYCwq4n2ecgetnvolxsldp6Xp8/e9/4ZMzx2HM/+l4mirnOoZwecxfJuHtYRfjhBrAkZ3z8GTvezC7KBOq+SidjQdPexizGvTDm/nD0UXe/26bgZs6j8HnR9+Kd78djo6i3+DP8qs3wgUTP8OrFwuee5E38jLcOnMntrV+Aj98cBukrbJxqNgNz56Ly6YWQblhFzXkjXzLcfmYd520kbfENDiWuZmNFfZJ833TsHnYUVGNwmUcnxWsSgIkQAJeJCCEyy+//DIUvkX2mAwfAkpel1qxUoRmU3pcSh4MkkeDfItSO155T1RVVYlatWo7L1wC+GnkyejzZhW0N/X1npHyYZcQKS/810d4uUcD1EQ5tkzshW4TfjXcP5napxhNdlBALc48DQM+fBePiOgT5evxxu19MDr/IHZf9Sq2Pnth0CvDao5Lvf1Y+FCvvOH/4bF/TsA9wf3chsm9cNmEX1Ge2QeT1zyPHsE9jOl9ot4+yupe4qdn0L33FPyWdTKumvwunruwDlC8Ai/d3gf/XJONfbfOxrYn5YPeMA+ze0sYeYV68ZeRNpEACZAACegSEHuV77//Dvv27Y/Yr0h7EUm0VObjVubhlvY01VG7dp1AGeVexTnhUr64XAtVV03Ct09dHDiXObj0CfS8YyZ+q3a6+kK66bMWACUrMP+7xujapam0Pyhfj2nXdZXOVC6fhLIXLw57c0Z57ul6XFo6o7C+pzBa0sbenwZRpIKX06aUXojhea+h3zFSy9b2cuX4/N6muPOzesjuOhrvvnwjTqlRjp2zBuGax5egMOs8jFj6WvACGX8ZSYAESIAE4iWwfv06bN68xZGzBvk5Hq9N6VSfwmU6zbbBWKMJl+KATgoVKzwuM615XIr+IrwDyvHZgGYYtChXFSbWcBq2TMY1XZ7FiupX4d/rnkePQEFpI/hqaX3d8KbhtsIhabUCWWR/0UPFqjxGReXVz6D71VOw/LQnFULdj3j5wsvx4rZjIuyShbp1t85GlXx4FQwVt/zoW9WCoZU1GSNUbJhZsFFZNFYJruHNr9IbUfbEVB6c6oeOFSLzV3j6rL9C7V0bJcdl8JBPxS/Yxr8P9cKLK/+FKwMeoRaZLnkYre56H7tOeRjL5g6AMrOqK3mprMwly5IACZAACdgiIA4Dv/jic1WIV1l4VHpcyiKl+FsWLWUxU/a6lA8GxYGgMmeUMEwOoy/2RJWVVRC3JR33uBQdBZ+Rq04cHA61r/uMDB92aS9SoWIe/tbyXryb2QaDP/8A9x9n45lqMBtGwqp8uekvckaLAAAgAElEQVSrGlcpRERnhcvIMKnSPmHCtjMVh6lm94mArihocS8h7/EiIlcE94pr6ykugEW51KW/tzSw0dZvCiuRAAmQAAm4RUDsVb77biX27dsXsV/RFy5l70sp7L24WCX2NJJwKYRO6efK8PbafYtlj8vgxepF2Vcovo9LxOTLU+HnsJWzFgPqweet+vJz9Oeenlho7YwivHcyt6cwXjHRclzKF6hUl9CCZ2PfaoRauR1Te7ng5aoPMztooleFz9mUl8DdWu/slwRIgARShcC6dUK43OTIWYN4jtepE8NBKVXAOTQOCpcOgfRzM7GES9m7QGyQLYWKFVAqFuFvp96Bd3CBdKus1jw82O5evF/VMxwmVgmvvAS7SspR7dBO/LR6Cw7hW0wf9Cr+pxQuFYJfyBNQdwIkMfKdzGDfwRtt+nNlUbgM2vDZ6QrhMnRDvwXO7dsRJyjyWWZs/h9mfl2IwjZPYM17QY/EihV46ryrMb04C9VPOA+9brgWFx9XF8e1aY+WjeuiZkQ+TB3LrQqXRrcXI34uHTSOKmilyjW5bOjRuGVWA7XHZsCs8EY5LH5GES71Du5kG5QbeatMg21EfPkBQOHSz59StJ0ESIAEjAmIw8DPP18aFBrFQZ6Uo1KZ41J4J8jCZVi0zAp4LSjFy3A9qb5SmJSEy0pUVEiXuhImXIpLO/93OV7Y0jL8DNZ7Ripu6Ucevkn7GiFchi5fWX2m6iLfjDeu7BgI1R8Zel1PREy0cKmz1zC9TzQ4HLW0lwjvfxp2uh5dmleFqFXDJiybmRfwUAmLx1H2Rnp7S9EaPS758UcCJEACvicg9iorV64ICZfVqoX3K2HhUt6rqHNdhi9jZQYOPJU5LvVyXcqwLAuXRkKiaDDiArSVs5agRaUl2HWgHNX3rMOKDfuQsXMenhozV3MZ3Lpwae2MIppwGe38InIJRhMu9S6hyecRZ720FjMvFbmIpJdxOzp7ueClqI21T8elvU7D0Qqz9q/5GJ/8eADr/vIqqsaEo4L5/peHAyABEiABFwmsW1eATZsk4VL57LZz1kDh0vpEUri0zizlahgLlyJErPC2DIeKzc7Otjx+eYMWuPlVfxhaDfw0Mkws9mLl2Otx95vrA3kttS9VTiSjg52IWvrhxvQH4IBwGbTrh+qR+SDkPrWCWsUvk3HzVc9E5CeozG6Ors/MwitXNIjO2ynhMujJMelQX8lLYtNkXHPRs3j/3DEofOtGNA5aIc9l5AGpnjAYfeMve3TKbUltt1B7q1plaumw0fJSZgUSIAESIAEPEhCHgUuXLgl9kTATKjYzU4iW2lyXUohYyUtTFi7FgKXnuhSBQtoTCQFTeD0kxONSRFR7oyc6jFobCher+4y0ethl9ZmqO9fRhEi95757wqXqcpnRutXbR1naS0Tm8dR2VYnTFN6gFC49+BFCk0iABEgg4QTEXmXFim+DwqUkWsr7FaNQsZmZsrdleH8iC5fKvYrUlnTZSrkvsSxcRnn+RV6isXDWUrEeHwzqh2ELtwfyWmpf8XpcWjujSJJwCSns7tDvTpUuoZ0sXeh/46jbIqJtWRIudXKAanlGeG4mfHWzAxIgARJIXQIFBb8EhUv1sztaWhqjswbx7K5bt27qwkrAyChcJgCq35pUCpfyv2WvAieEy9Am99JnMD97AAZ/eFRkmNhgfoTKzJbo8fC9uPqcs3BG4xqojq8w9pwhmJN5dThUrOmb9FZuATogXAZDqyzN6IBb/nUHOlWFb93La6Iy92R0Pf+kcP4G8UZFOYrXfI3vfliJxT8XYlveJ/hq02FUobnK21F3XTklXCpyaokbgOPWnB/IIaoNM2J8mxH4/L5jcOcn9RQeGDFuLAZ5ffin+7Dkw1Mwre09mJV7WzifphiwVaaWDhv99ptKe0mABEiABPQIhIXL8CGgfBgo54dS57jM0oSKlURM+RBQ/ltqQ4iWknAZDp8viZfi8DBRwqUcdvWzkwYbPyOtCpdWn6m6yy2ax+U6TOvRDU9tOCtCqBtdUNNkjunoOS4jL0657XEZDpV38l2TcP/plTrUctGiaye0CoTAp3DJTzESIAESSEcCauFSvV8RB5wi9Gs4x2U416UIByuHhRV/16lTV7VnkS5ahYVLwVbem1gWLqN5XM6/F60Gf4qwKGb+rEUOm3r42LNw++A70K39WWh1dBUyf5uOm2+YjM9V6Xec9LjUO6NIlnCpuYTW8jm0emApVKmDgr8IloTL/KE4+6Z3sK1ZHzz1yMVopPPLdKRZe1x+etRwY+n4K8gxkwAJkIAtAmHhMv6zBgqX1qeAwqV1ZilXI+HCZTBc7GxIsU8P47KIMLHyLbmIXJTBHE0zM69R5LhchJEt78Cb1U5E33cX46m2RlMSPlw77ZlVmHN17Shz54BwGcy9Oa30pBh2KcyoAIJYFD/ciw9uOwWPfFUnQjiMGICDwqUczuTzHndi9E+TMHlb74jcFrumXYzzn96IiDxOwVyUE7a1xl2fzcejJ8Y4nAsMRMqtecdnbXDzbafijemfhTxLwuMMJ7aPPtfBGoZftvRC2abcrzIHRAIkQAJpSeDIkcNYulQOFRv+QhH2nhSh17ShYsMel3LoWHFgqPS4dFW4DIZgv3fR6VGekVEO33RzXFp8phqsJvkSU8SeLRiKVlw2e+GX59GnengvkFThEmb3idFzXEaGndffS8g5P3HXeyh4xHBTGqRJ4TItP6Q4aBIggbQnEBAuv/0W+/ZLOS7lP2LfoQwVK1+0kkRMIUrKexPJ+1J4aigvWzkqXG6ZjGu6PIvlR98a4RUo53Ou8chC/HhXC+kiTjB0fPSzFjkyQUN1ZCWxIja8iJ6X/jNu4dLaGUXyhEsE90UzW/bDkJMnY/KCU3QvphsKl3p7ueAltCUZ3TF85RT0o+NO2n+2EAAJkEBiCRT88gs2BXNcKp/dds4aKFxanysKl9aZpVwNrXAp/1/pWVBRURHYINsJFSuAycKk+Pe6S19A2Us9VV6H8iGYKnm5kLY+HoTOD8zHLvRRCJfATyPboM+bpShr2Acvf/w8eteTPBfXvf0IXms0HmMulpLdyonaKzJPw4AP38UjJ2cFBLM/Fj2Lx3/7Kyb0PzFohxPCJSDfJtzVZhA+nfYAzhF2ASj75lk8urALxjx+LoI/Aorn4bFeo/H77ZMxuV9bHCXntCz+H57qeyOmb85C92nrMTFaegInhcugF4A4XAzMkyZpfOCH22bgps5jsKzG6eg3800Mays4l2PLxF7oNuFX7GkxCAsXPADp2E6RJ3POYow4XedXRxHqxMjD1BLT4Eb+i4wW6P3Gh/j7udI6KPtuNP7a9z8QYXwjc3Kl3K80B0QCJEACaUVACJdLlohQsXp5J6TQr9IBYPiPJFZqw8XKIWJF+QzVwaLYE4mX2COJPZH4O6Eel6KzYDSKQL8GURjkw66K7LPQ7z+vYlj7aM9li/sUo1X09VCcfes72NGwB56f/RKuE9f9K/Zi6aNdcdeH+zT7BxdCxQaiSJjbJ+rmj7S6l/jpGXTvPQUbs05HvzfeDM4BgOIVeHH8ZzhzxOO4MHSwGIdwqbN/TqtfdA6WBEiABHxMQBYuS/aVROxXpJyV0iUrOVKEUswU74k9jnhfFi4lT0xp3yJHmRB4lOFiLXtcBsObPvFdLTQa+B4+eqht4Oyi8pd/4torX8TqihNUwpu5s5awwKnO7ViOLf/qhW7//BWGoWJ1nnu6Ip+lMwrnhcuKgR9jw0On6KxO6aL2nZ9JJ0Dqs5JwcWt7uXCbGZc/g/nPXYMTaoi2yrFz1hgMq+qPydcFbpHzRQIkQAIk4AABIVz+vul3R84aJOEy1wGr0qcJCpfpM9eGI02GcCkfDAkj2r+wFm9fEU5GHjAsfyguuPEd7KiWjYade6BL0ypsy1+MrzbuD7ytynEpflCyCH+7pD9mF4l2slHn+IbI2LUJe8uroRItw15/FevxxtVdMPqnQHwu1G3cDDmlm7CzRIR9y8b5U7/H9K5CzHRGuNSzq1aJ3B9Q74kFyO8nNpLl+G7UObj+jQMBu6oyc3Fs46OQc2AHNu85FPhZYZsnsHLWbTgl4LFg8HJUuAyHMwFyI29EBk2QDwO1PKvQEJdM+xwvXyh4ipd6ox4xh6JIMLfmq6WZ2HD2aFU+zdCIdeZan6nU57Kh5+KWWWLdSOvi6CN/YPP2faHmKFzyQ48ESIAEUovAkcOHsSSQ4zK+8C3iQFDyXPCIcKmIWGH0jJQPu+QZzTq6GRpD2kuI53LnqZ9helfpEk/gZemZarROwuFRtXswcVHs/k8/wH3N5bruCJem94m6+yire4m9WPZQV9zykbTXCMxBdnjvEdjPvXcbpCNNG8JlUBjdVE0KWayXZzy1fqM5GhIgARJIPQJCuPz222+COS61oWKlcPXikpUsXIoLVrKYKYmTwjPTnnAZi6bquRI6lwEqc4/FCbUOhr5LH/7Lq/h5zIXhC+gmz1pkgVOcebS66DK0q7cHGz9dim//kM49IoTLKM89I+9E82cUzgmXygtmYhy65wyKi9oRkSqCE2N5L7dhMq654ln8UFEtdI50OHgWJs5xLp62XHEmE2v2+T4JkAAJkEA0Ar/8sjaY4zL+swYKl9bXGoVL68xSrkZShMvg4dt/0TMiTGzoaOvtu3Db2EXYdEg6mDmSexpuHNcbBwaOU+e4lCuUrMDrjz2A5xZuCyV5z25zJR4cOgq3BzwOgq+KnVg68lY88u467D0i/az6Cefh+oefxuM9jnPU4zLQuI5dkf2JguXYvvQ1/OOllzB/1YHQGCqzm+Osmx7Hc0MuDt6ei7LkHBYu5ZySn9bvp841qTJhL9ZMeRT3v7gwNFdo0QMPPP007lFyF3U2zMQDd43EvE1HIsXnYJtyiDVtPk1Vl6aZCjF0Jz599Co88uGOAFPxBan59c+g3+5bMObT2vS4TLlPMA6IBEgg3QnEEi7lgz+lx6X0b3WuS+nA0EPCpeICkNEzUj7sanD7M7hn0wuhPZHYQ/V9+lU8e3GDyOVh5ZlqtLh09lZZbW7GMxMeR8/mgav/wZdLwqXBfixin6i7j7Kzl4jcG+nv52wIl9iLlWOvx91vrg/sYylcpvsnHsdPAiTgRwLmhEvZ41KKECHnvRR/S8KlyHGZG8jTbcXjMhYv7XOl9LspGPrwPwLf4cVLPM8ueHACXlBGiZIbNXXWon6OBaq26IG/3XEcZj8xLTJUbJTnnnE+SPNnFMZtRHlG60GsWI8PBvXDsIXbA+cOusJl+Tw8eOogfJDZGcPzXkM/ndSTtvZy2+Zh/MC/Ycaa0pBlumdhsSaf75MACZAACUQlEEu4tHLWIF1AosellSVH4dIKrRQtmxTh0gq70hLszcjFUdnmKx3aU4LKo3NV4Wf1ah8qKUFl7VzUlMOymu/CVslAf7mx7RKNJ9s2WwPSViotwcHs5PEMcTLFtBwlJUBuroWF5AgUNkICJEACJJBMAlrhUg6ZpvSelMKvZQYO+8ICZqRwKeeqiBUqVoSOFeHaRF8JewWjEvz7UK+InNNyn5GHb+UoL81Gdi1zVlnZpxi16EQb5qy1X8rsPjGyBxt7ifIS7IW1faz9kbEmCZAACZCAHwjoCZfyfkWb41IOb68VLsX/xYGnOoyscahYwSWufUpFOfaWZ+MoK3uKGGctSTnzcOGMwnANBsPrf6uXhidYKd69XHlJObJ55uGHjwHaSAIk4EMCWuEynrMGccaQm0vh0soyoHBphVaKlvWccJminDksEiABEiABEiAB5wlYES7FYV9YvPS2cFn+4R04Y8hS/ZzThoddzvNliyRAAiRAAiRAAvERsCZcinyXyvCxksdl0oXL+IbM2tiLzwacjEGLcqHO76lGY+wBSoQkQAIkQAJuE7AiXMY6a6BwaX02KVxaZ5ZyNShcptyUckAkQAIkQAIkkDYEYguXIryadAAofZnICnpdSn/LQqbwcPCEx+VPM/HkWwvw/btL8UvFCfjrnMUYcbr+dPKwK22WOQdKAiRAAiTgYwKxhEs51Jyc41IpXEoRJKoF9jFJ9bj0MW+3TV8381G8vuA7zPxiI/a0GISFnz6AttW5l3N7Xtg/CZAACVglEFu4NH/WQOHSKn2AwqV1ZilXg8Jlyk0pB0QCJEACJEACaUPAvnAZznMph2XzhHAZzLsIZOP4J+Zicb8TDeeSwmXaLHMOlARIgARIwMcE7AuXGYF8lkK4FH+LEHNJCxXrY95um77sofq45aP6qMg+C/d/9A7uM97KgXs5t2eL/ZMACZCAMQH7wmXkWQOFS+srjcKldWYpV4PCZcpNKQdEAiRAAiRAAmlDIOWEy5Jt+KXwAOo2a4Hj6mRGncfKoo1Yt7McWQ1PxkkNkpTAO21WFgdKAiRAAiRAAs4QoHDpDEe/tFK67WdsKj0aTU9ojLrRt3LgXs4vs0o7SYAE0pEAhUt3Z53Cpbv8PdE7hUtPTAONIAESIAESIAESsEEg5YRLGwxYhQRIgARIgARIwLsEKFx6d25oGQmQAAmQAAkYEaBw6e7aoHDpLn9P9E7h0hPTQCNIgARIgARIgARsEKBwaQMaq5AACZAACZAACSSNAIXLpKFmRyRAAiRAAiTgGAEKl46htNUQhUtb2FKrEoXL1JpPjoYESIAESIAE0okAhct0mm2OlQRIgARIgAT8R4DCpf/mjBaTAAmQAAmQAIVLd9cAhUt3+XuidwqXnpgGGkECJEACJEACJGCDAIVLG9BYhQRIgARIgARIIGkEKFwmDTU7IgESIAESIAHHCFC4dAylrYYoXNrCllqVKFym1nxyNCRAAiRAAiSQTgQoXKbTbHOsJEACJEACJOA/AhQu/TdntJgESIAESIAEKFy6uwYoXLrL3xO9U7j0xDTQCBIgARIgARIgARsEKFzagMYqJEACJEACJEACSSNA4TJpqNkRCZAACZAACThGgMKlYyhtNUTh0ha21KpE4TK15pOjIQESIAESIIF0IkDhMp1mm2MlARIgARIgAf8RoHDpvzmjxSRAAiRAAiRA4dLdNUDh0l3+nuidwqUnpoFGkAAJkAAJkAAJ2CBA4dIGNFYhARIgARIgARJIGgEKl0lDzY5IgARIgARIwDECFC4dQ2mrIQqXtrClViUKl6k1nxwNCZAACZAACaQTAQqX6TTbHCsJkAAJkAAJ+I8AhUv/zRktJgESIAESIAEKl+6uAQqX7vL3RO8ULj0xDTSCBEiABEiABEjABgEKlzagsQoJkAAJkAAJkEDSCFC4TBpqdkQCJEACJEACjhGgcOkYSlsNUbi0hS21KlG4TK355GhIgARIgARIIJ0IULhMp9nmWEmABEiABEjAfwQoXPpvzmgxCZAACZAACVC4dHcNULh0l78neqdw6YlpoBEkQAIkQAIkQAI2CFC4tAGNVUiABEiABEiABJJGgMJl0lCzIxIgARIgARJwjACFS8dQ2mqIwqUtbKlVicJlas0nR0MCJEACJEAC6USAwmU6zTbHSgIkQAIkQAL+I0Dh0n9zRotJgARIgARIgMKlu2uAwqW7/D3RO4VLT0wDjSABEiABEiABErBBgMKlDWisQgIkQAIkQAIkkDQCFC6ThpodkQAJkAAJkIBjBChcOobSVkMULm1hS61KFC5Taz45GhIgARIgARJIJwIULtNptjlWEiABEiABEvAfAQqX/pszWkwCJEACJEACFC7dXQMULt3l74neKVx6YhpoBAmQAAmQAAmQgA0CFC5tQGMVEiABEiABEiCBpBGgcJk01OyIBEiABEiABBwjQOHSMZS2GqJwaQtbalWicJla88nRkAAJkECiCBSXAu+tBvI3AzsOALnZwJlNgJ6tgVMaOtHrVnw6bAQWnj0Wz/Vu5ESDbCMNCFC4TINJ5hBJgARIgARIwMcEKFz6ePJoOgmQAAmQQNoSoHDp7tRTuHSXvyd6p3DpiWmgESRAAiTgaQKfrAX+Os/YxKc6AXd1ij2E1S/3x9Q1TdBl2Fj0baItT+EyNkGW0BKgcMk1QQIkQAIkQAIk4GUCFC69PDu0jQRIgARIgAT0CVC4dHdlULh0l78neqdw6YlpoBEkQAIk4FkCCwqAv8yNbd7YjsDA86KVy8MrA+eisOEubGpyF6YN6KApTOEyNmWWoHDJNUACJEACJEACJOAnAhQu/TRbtJUESIAESIAEJAIULt1dCRQu3eXvid4pXHpiGmgECZAACXiSwOEK4MJXgIID5sxb8hegzXEGZfMnYMC8lhh7xXqMnJ6FGyYOwvmqohQuzVFmKSUBelxyPZAACZAACZAACXiZAIVLL88ObSMBEiABEiABfQIULt1dGRQu3eXvid4pXHpiGmgECZAACXiSwOzVwJ0LzZt23+nAiEv0y4swsa83G4/nelcEcln+2GcqhrRXllUIl43fwuAZa0Nvtug/WVE2XO7mzUMxdU0mDra5Fn0L/4t3mt4d4clZPOcxDF3VGcNG9kJTCK/P6VhVrVqw7WOlsLWbJ2DwjKLIELaFszF67Aq0Hj4uFNpWCnebGbKttM2dOt6j5pmxZHwEKFzGx4+1SYAESIAESIAEEkuAwmVi+bJ1EiABEiABEkgEAQqXiaBqvk0Kl+ZZpWxJCpcpO7UcGAmQAAnETWD4fODln8w386daQP4AnfIaAVAtJsrlJUEyr3pDbG5yVVgMzBei4lqExctwuQPt78NzvRsFGhBtDl/QTOPJqfTilATThWePVdR5AYs7PoC+TSRB85fLxoTek9vUip55bZVhbqV66p+Z58WS8ROgcBk/Q7ZAAiRAAiRAAiSQOAIULhPHli2TAAmQAAmQQKIIULhMFFlz7VK4NMcppUtRuEzp6eXgSIAESCAuAve9D7z5q/kmjITLCKFSx5MRkETGORm9g96R4X6Fl+PEXX2CPzcoF2hzPmrfMSXsnZk/AYNmBMPS6vZp1If4uTp0rb4wCiBGu+bpsaQdAhQu7VBjHRIgARIgARIggWQRoHCZLNLshwRIgARIgAScI0Dh0jmWdlqicGmHWorVoXCZYhPK4ZAACZCAgwRGfgr8a435BjvVB+b205bXy11p/DO9cK9QCpBBQVGvnBA4X8wYGPLWVP9f6vOjorY6+TUB0YcqXGzhbIwatxXdA7k4pbq6tgXDz2q9Nc1TY8l4CFC4jIce65IACZAACZAACSSaAIXLRBNm+yRAAiRAAiTgPAEKl84ztdIihUsrtFK0LIXLFJ1YDosESIAEHCDwwY/A7Z+Zb+ihNsAT3TXlg6Fe9VqpwhkKEVFPzAzW0hEulSFfQ22ryklhXPcqPTCDAuTcouoAgvktm8i11eFihYflIzuuDYqgUWzTeGaap8WSThCgcOkERbZBAiRAAiRAAiSQKAIULhNFlu2SAAmQAAmQQOIIULhMHFszLVO4NEMpxctQuEzxCebwSIAESCAOAlUAur0CrC4x18hXNwF/llJOhl7qMK+KNyJCuxqLg+pQs9FERIVYWaEIE6tjvrBr6ppMRe5MKU+myGk5YuSx+HjgqwrRkx6X5lZA8ktRuEw+c/ZIAiRAAiRAAiRgngCFS/OsWJIESIAESIAEvEKAwqW7M0Hh0l3+nuidwqUnpoFGkAAJkIBnCXzxK3DV+7HNe74zcNs52nJqL0b1u1ox0CjHpX45XY9LAHJ42PsrJuH1ZuPxXG+NkhoyQkcADearbN+jET75tLoqpGxEnk65Hea4jL04EliCwmUC4bJpEiABEiABEiCBuAlQuIwbIRsgARIgARIggaQToHCZdOSqDilcusvfE71TuPTENNAIEiABEvA0gSUbgKELgYID+ma+cCFwcwed97R5IzVFhBg4fEGzoEAoCYkijGvNHqNDgqMoM2JBFroMG4u+gbCu0TwupVyV9368G412Aq2HjwvWAVA4G/9ccT7uk4XMCI/PcNt51RviQPv7NKKnJMLmtb0rlEMTzG/p+rqlcOn6FNAAEiABEiABEiCBKAQoXHJ5kAAJkAAJkID/CFC4dHfOKFy6y98TvVO49MQ00AgSIAES8DyB8sPAez8A32wGdpQCudlAu8ZAz9bA8fX0zDfyoFSWVXpkVgSES+FJefPmoYEwruKlzoNpQrgMCptzMnpj2MheaCp3FxQqd1WrFjKgRf/JGNJebXukUKp8Pyyuyj/Va8Pzk5lCBlK4TKHJ5FBIgARIgARIIAUJULhMwUnlkEiABEiABFKeAIVLd6eYwqW7/D3RO4VLT0wDjSABEiABEnCMQAyPTMf6YUNeIEDh0guzQBtIgARIgARIgASMCFC45NogARIgARIgAf8RoHDp7pxRuHSXvyd6p3DpiWmgESRAAiRAAk4RyJ+AQTOyVPkpnWqa7XiPAIVL780JLSIBEiABEiABEggToHDJ1UACJEACJEAC/iNA4dLdOaNw6S5/T/RO4dIT00AjSIAESIAEHCFAb0tHMPqoEQqXPposmkoCJEACJEACaUiAwmUaTjqHTAIkQAIk4HsCFC7dnUIKl+7y90TvFC49MQ00ggRIgARIIE4Cq1/uH8iLWdrmTkwb0CHO1ljdLwQoXPplpmgnCZAACZAACaQnAQqX6TnvHDUJkAAJkIC/CVC4dHf+KFy6y98TvVO49MQ00AgSIAESIAESIAEbBChc2oDGKiRAAiRAAiRAAkkjQOEyaajZEQmQAAmQAAk4RoDCpWMobTVE4dIWttSqROEyteaToyEBEiABEiCBdCJA4TKdZptjJQESIAESIAH/EaBw6b85o8UkQAIkQAIkQOHS3TVA4dJd/p7oncKlJ6aBRpAACZAACZAACdggQOHSBjRWIQESIAESIAESSBoBCpdJQ82OSIAESIAESMAxAhQuHUNpqyEKl7awpVYlCpepNZ8cDQmQAAmQAAmkEwEKl+k02xwrCZAACZAACfiPAIVL/8l2Z1YAACAASURBVM0ZLSYBEiABEiABCpfurgEKl+7y90TvFC49MQ00ggRIgARIgARIwAYBCpc2oLEKCZAACZAACZBA0ghQuEwaanbkAwLFcx7DiAV/qCxt0X8yhrSXfqR8/3DDnhg2sheayqXzJ2DAvJbqn/lgzDSRBEjAnwQoXLo7bxQu3eXvid4pXHpiGmgECZAACZAACZCADQIULm1AYxUSIAESIAESIIGkEaBwmTTU7MgHBIQw+VTGQ3iud6NIawtnY9S4reg+cRDOB7D65f54vdn4YNk8vDJwLuoNH4e+TXwwUJpIAiTgewIULt2dQgqX7vL3RO8ULj0xDTSCBEiABEiABEjABgEKlzagsQoJkAAJkAAJkEDSCFC4TBpqduQDAmoxUmNw/gT0X3kBpg3oEHhDKXJGFTx9MG6aSAIk4D8CFC7dnTMKl+7y90TvFC49MQ00ggRIgARIgARIwAYBCpc2oLEKCZAACZAACZBA0ghQuEwaanbkAwJRhcvC2Rg+JQt3j5LCw4qyCzpOw5DG6p/7YJg0kQRIIAUIULh0dxIpXLrL3xO9U7j0xDTQCBIgARIgARIgARsEKFzagMYqJEACJEACJEACSSNA4TJpqNmRDwgIMXLqmsyQpTV7jFaFjVXmuCxtcyemDTgOnw4bgR/7TA3lwYw2zHUFBSguLrJNIicnB23atrNdnxVJgARShwCFS3fnksKlu/w90TuFS09MA40gARIgARIgARKwQYDCpQ1orEICJEACJEACJJA0AhQuk4aaHfmNQOFsjB47H/suG6Of81KMRxM+NtYQhXBZVlYaq5ju+2VlZSgrLUXXbhfZqs9KJEACqUWAwqW780nh0l3+nuidwqUnpoFGkAAJkAAJkAAJ2CBA4dIGNFYhARIgARIgARJIGgEKl0lDzY58SEB4WA5d1RnDRkrhYdWvPEwduAKtJw3C+fkTMHjG2sDbVTgDN0wchPMdHm9xURFWr/qewqXDXNkcCfiVAIVLd2eOwqW7/D3RO4VLT0wDjSABEiABEiABErBBgMKlDWisQgIkQAIkQAIkkDQCFC6Thpod+ZFA/gQMmNdSV7gM58P8Fa8MnIt6w8ehbxNAiJ2P7LgW0wZ0cHTEwlNzyeLF+L9u3ZCTU8vRttkYCZCA/whQuHR3zihcusvfE71TuPTENNAIEiABEiABEiABGwQoXNqAxiokQAIkQAIkQAJJI0DhMmmo2ZEPCRh6XBbOxvApWbh7VC80Vf5bjLFwNoZ+1BzjEyRcduzYCfUbNPAhTZpMAiTgJAEKl07StN4WhUvrzFKuBoXLlJtSDogESIAESIAE0oYAhcu0mWoOlARIgARIgAR8SYDCpS+njUYnhEAeJk7Kwj0Dg56SwRyXte+YgiHtlR1uxafDXsK+e8YHPCyBvAiPy6cyHjLOixmH7UsXL0LLVq1w/PHN4miFVUmABFKBAIVLd2eRwqW7/D3RO4VLT0wDjSABEiABEiABErBBgMKlDWisQgIkQAIkQAIkkDQCFC6ThpodeZ6AECCnY1W1akFLj0WXYWOD4mTYeBEi9sWMgepQsIocl4cb9jTIiRk/gOXL8lC/fgOc3KpV/I2xBRIgAV8ToHDp7vRRuHSXvyd6p3DpiWmgESRAAiTgCwJbCg/gm2+3o6joIOrUqYE2pzdA69b1fWE7jUxNAhQuU3NeOSoSIAESIAESSBUCFC5TZSY5jnQgsHrV9ygrK8O5HTulw3A5RhIggSgEKFy6uzwoXLrL3xO9U7j0xDTQCBIgARLwNIF9+w5h5Jjl+M/s9RF2XnxeEzzx2Dk4/TS3BEwRSmgEFp49Nnq4IMNQRLHQm2w/VjN8PyEEKFwmBCsbJQESIAESIAEScIgAhUuHQLIZEkgCgXUFBSjcshldu12UhN7YBQmQgJcJULh0d3YoXLrL3xO9U7j0xDTQCBIgARLwLIHdu8pwY79PsfKXPYY25tSojv9OuwTndQokIVG9RKifqWsyUbPH6KjCYvGcxzBiwR8xy0UaoSMs5k/AoBlZuGHiIJwvV6Bw6dk1Fo9hFC7joce6JEACJEACJEACiSZA4TLRhNk+CThHoLioCMLrksKlc0zZEgn4lQCFS3dnjsKlu/w90TuFS09MA40gARIgAc8SuO3OhfhoyeaY9gnxsmDFTcjJydQVLqPnIpHEx7lF1RMnXMYcgVEBelzaRpeEihQukwCZXZAACZAACZAACdgmQOHSNjpWJIGkEygrK8WSxYvRsWMn1G/QIOn9s0MSIAHvEKBw6e5cULh0l78neqdw6YlpoBEkQAIk4EkCX3xZiKtv+8y0bSMeao/B97RRlRcely9ntMPZq37A3jumYEh7nebyJ2DwjCIcc+xO7G8/JnrI14jqJj0uTY9CW5DCpW10SahI4TIJkNkFCZAACZAACZCAbQIULm2jY0USSDoBCpdJR84OScCzBChcujs1FC7d5e+J3ilcemIaaAQJkAAJeJLA6HH5+Of0NaZt63xmQ7w/6wpVeSFcTtzVB30afoD3d16JYSN7oamqhCQMLj77LnT7ZooiV6WBYBgI+boCrYePQ99AZFpluYqQ52a4i2PRZdhY9K2MUq/xWxg8Y22oSov+kxUCazQ75mNXtWqBerFC4ZqGyIKWCFC4tISLhUmABEiABEiABJJMgMJlkoGzOxKIk8DyZXmoX78BTm7VKs6WWJ0ESMDPBChcujt7FC7d5e+J3ilcemIaaAQJkAAJeJLA7XctwoeLN5m2rUmDmvhh+Q2q8rJwOfquw/j3GKXgGCwWFCJPGz4YdSYOi1O4bCQ1apjjMlLwzKveEJubXIVpAzqE6goRMyxe6nt0qsvk4ZWB0/HLZVa9RU2jZUEDAhQuuTRIgARIgARIgAS8TIDCpZdnx0e2BSLUhC9aKi0PfW8JfK+SL1YGL28GLnqKl/i+Mhf1Qpc/fTT2JJtK4TLJwNkdCXiUAIVLdyeGwqW7/D3RO4VLT0wDjSABEiABTxK4Z/ASvPPJb6ZtiyZcCk/Lopf748WMgWGREIAQNqWfHRfwllx49thgqFg7HpfWhcs5Gb0jvEBlsVXyDtXaIf3/naZ3q8ahK5aaJseCdglQuLRLjvVIgARIgARIgASSQYDCZTIop2kf+RMwYF7L4HcZ6TvKj32mSpFjVO9J37lebzbeYkqONOXKYZMACZAAAAqX7i4DCpfu8vdE7xQuPTENNIIESIAEPEnghX+twtgXV5q2rVfX4zH9lYtV5VUioNYTUhX2VV8gDAuZwWajhoq1LlxGCJCiG5WdGruCN5lra/N1RthlGhsLxkGAwmUc8FiVBEiABEiABEgg4QQoXCYccZp2oBEqkYepA1eg9aRBOF8QKZyN4VOycPeoXmiq/Hea0op32FWHy1H5x05U7i1C5b49qNxfjIr9JagqLUFV2X5Ulpei8mApRDkcOYSqQwcDXZYdAcae9gayM4GcTKBmJgL/Fn+LP7VqAEfVBOrWBI7KBnJrhv/UrhGv1axPAiQQDwEKl/HQi78uhcv4Gfq+BQqXvp9CDoAESIAEEkagYN0fOO+yOabbn/zsBbjm6paq8tG8F4vnPIahqzqrbgkn2+MyQhgV1psQLuXclmo42pBMptGxoE0CFC5tgmM1EiABEiABEiCBpBCgcJkUzOnXicajEoEoMS9h3z3j0VeEh82fgP4rLwhGtVH8PAapsrLSuFjm5NSKq76blavKy1Cx/Tcc2fk7KnZswZHdwT9F21G5f7ct00pP6oJzqp6xVfeYLODPucCJRwPN60l/mtUDjj8KaJILVKtmq1lWIgESMEmAwqVJUAkqRuEyQWD91CyFSz/NFm0lARIggeQTeOqZb/H3qT/E7PjyC5vitVcviSinFi4BIVYOX9AMN03sgDUDX8XekOeiOx6XesJlVEGVnpUx10IyC1C4TCZt9kUCJEACJEACJGCVAIVLq8RY3gwB3dCvihyXVTgDN0wchD/PeQyP7LhWneLCoIN1BQVYt67ATPe6ZWrl5KBN23ao36CB7TaSVbFy/x4c+X0tDm0uwJHCdTi8ZR2O7P7d8e7jES6jGVM/E+jYEGjXGDi9CXB6Y6DpUY6bzwZJIK0JULh0d/opXLrL3xO9U7j0xDTQCBIgARLwNIG/Df0fXnnH+Ets5zMb4j+vdMdRIr6N5qUVLoE8vDJwOo60OQPf72ihyC8ZmdMynP+yQ7jV/AkYPKMIXYaNlW4TR+Sg1HpMBqsahJiNzHGpzWFpUlD19AymrnEULlN3bjkyEiABEiABEkgFAhQuU2EWPTaGwtkYNW4ruk8MhoU1NE8TPjbGMIS3ZVlpme3ByqLnuR072W4jURWPbPsNhzeuwuFff0T5xh9xZOfGRHWlajdRwqWe8c1rAuc2As48DjizKXBO86QMkZ2QQMoSoHDp7tRSuHSXvyd6p3DpiWmgESRAAiTgeQKz3l2P6a//hPw1RSFbWx5fBzdeewruu7eNof2RwqXkdTliwR+o2WM0nusdzEtpIECqRUpJ9FxVrWF04VLPK9JAuJxbVF1lh2RbVkxhdPCMtWjRfzKGtA8OvXA2hn7UHOMHKERWz8+q/w2kcOn/OeQISIAESIAESCCVCVC4TOXZdWds4vuKGS9K8T1sQcdpGNJe/g4lxRZVfYdxcAhC+FyyeDE6duzkutdlxR+7cOiXb3CoYAXKC1ag4o/tDo7UfFPJFC61VuVmABc0Ajo2A9ofL4mZNTLN286SJJDuBChcursCKFy6y98TvVO49MQ00AgSIAES8A2B4uKDKCouR+3amTiuSe2YdusJl9C9JRzpcSkaF/WnrpG+YYmQR7c+2RSfjPkWrYePM/a4VNUL5p2snI3RY1fo1rt581BVHyKs0vmhkenbJfLGCPEy/GJ+y5iLIQEFKFwmACqbJAESIAESIAEScIwAhUvHULKhAAHpu8mPfaaGL1DqkVHkwCx6uT9ebzZeujBq2lvTHu7Vq75HcVERuna7yF4DcdT67vtd2D93Glpnr8OhTWviaMm5qm4Kl3qj6NUUuPwUoMepQG5N58bJlkggFQlQuHR3VilcusvfE71TuPTENNAIEiABEiCBpBMwECSTbgc7jIcAhct46LEuCZAACZAACZBAoglQuEw04TRr35TwKL7nvIR994xH3ybKfwtWWzF/2HuoO2aw4qKmcwxlr8s2bdvi+OObOdewQUvLlm3H/AW/Y/6iTVi/ZT/u7XwIA+pOT3i/ZjvwmnAp2127OnD1iUCv1sCFJwFZGWZHxHIkkD4EKFy6O9cULt3l74neKVx6YhpoBAmQAAmQQNIJULhMOvIEdEjhMgFQ2SQJkAAJkAAJkIBjBChcOoaSDUFKuTF0VWcMG9kLTQ2IiDJPZTwUSskhItgoPS6HT8nC3aOM68cLel1BAQq3bE6Y1+Wq1bsx9+ON+HD+RmwoPBBh7g9XzwTK9sY7DEfqe1W4VA6uYRZwXSvgqtOAdsc7Mmw2QgIpQYDCpbvTSOHSXf6e6J3CpSemgUaQAAmQAAkknQCFy6QjT0CHFC4TAJVNkgAJkAAJkAAJOEaAwqVjKNlQMB1GSITUI5I/AYNmZEGd+kKZ4zLx6S2E1+XyvLxAnss2bds5Mm9FRWWY8/6vmP3hBuSvKYra5tLb16LBts8d6TfeRvwgXCrHePbRwI1nAL1PA+rlxDt61icBfxOgcOnu/FG4dJe/J3qncOmJaUhvIzR54mr2GB26GSjAiNuCIxb8EWB0uGFP9c1CRd4Go9uG6Q2XoycBEjAmQOEyFVYHhctUmEWOgQRIgARIgARSlwCFy9SdW47MmMCWLZuxvqAA53bqhJycWrZRffnVVsx6bx3e+uhX022M73kAvSreMF0+kQX9JlzKLEQo2Wv/BFxzBtDpBKBatURSYtsk4E0CFC7dnRcKl+7y90TvFC49MQ1pbEQeJo/YhZ6jegfDnEg3AffeMUVKNK/J36AKcQJRdi7qDR+Hvk3SGCGHTgIkQAJpTIDCZRpPPodOAiRAAiRAAj4gQOHSB5NEEx0nILwuV69ahZycHMtelxUVVXjr7QK8+d+1+PbnYsu2/enoKrzfcYrleomo4FfhUsnirHrA3e2BK09nLsxErBG26V0CFC7dnRsKl+7y90TvFC49MQ00QkFAeFg+suNaTBvQAcifgP4rL5D+HfS+lHM1aPM2ECIJkAAJkED6EaBwmX5zzhGTAAmQAAmQgJ8IULj002zRVicJFBcVYdmyPHTs2CkQNjbWa/uOUrz+xlpMf/tn7PzjUKziUd/P7/cNcnasjKsNJyqngnApc/hTLeCOdsBf2gG5NZ2gwzZIwNsEKFy6Oz8ULt3l74neKVx6Yho8boQUTnFuUfWAnVU4I0q+BKBF/8mSt2TgJdX9sc9Uxc+iD1clXBbOhjJxvPC4XNBxGoY0Vv/c4wBpHgmQAAmQQIIIULhMEFg2SwIkQAIkQAIk4AgBCpeOYGQjPiWwfFlewPJzO3YyHMGvG0swfcZPmPTmz46Nctr1xTinZJZj7dltKJWES5nBMVnA7acBt3QAmuTaJcN6JOB9AhQu3Z0jCpfu8vdE7xQuPTENnjZCCInTmz8TEh7F/4eu6hzKNakK36oJ7aoSIU2NMjLnnDLHZWmbOzFtwHGWxNDVq76HuOln95VTq1bUTbbddlmPBEiABEggfgIULuNnyBZIgARIgARIgAQSR4DCZeLYsmXvExAhY5csXoz/69YtItfl+g178cq0H/HKOwWOD6THnyvxXIupjrdrtcFUFC6VDO48Bbi7I3BibIdaq+hYngRcJ0Dh0t0poHDpLn9P9E7h0hPT4DMjlLklhdD4EvbdMz6YZzIPUweuQOtJg3A+lP82N0Qhgk7c1SckiurW0oSPjdWy2CgX2RQuheAp/nTtdlGsbvg+CZAACZCACwQoXLoAnV2SAAmQAAmQAAmYJkDh0jQqFkwTAlu2HMCkKasx+a21CR3xqr8uQPWiXxPaR6zGU124FOOvUQ24qzUw8Dygcd1YRPg+CfiHAIVLd+eKwqW7/D3RO4VLT0yDz4xQCpdAKHyrCA+rCO1aJId1DYWNjTZMydNyTkbv6KKlUgzNn4DBM6SNbmT4WmeQbtmyGesLCihcOoOTrZAACZCA4wQoXDqOlA2SAAmQAAmQAAk4SIDCpYMw2ZSvCRw4cBj/enk1np+yOinjeP+WLfjTro+T0pdRJ+kgXMpjz80A7msH3H4OcFSOq9jZOQk4QoDCpSMYbTdC4dI2utSpSOEydeYyaSPJn4BBM7IUeS6FkDkdq6pVA3Asugwbi76bJ2DAvJYxREjJ4j1FCzH5yXewq/Xl6HVa9OtZ276aiW+PvgK9TyvG17N+RK0ePdG2bhWab/8E40r+gmkDOjiKgcKlozjZGAmQAAk4ToDCpeNI2SAJkAAJkAAJkICDBChcOgiTTfmWwPQZP+P5l7/Djj3lSRvDwPMP4Z7c6UnrT6+jdBIu5fE3rgE8eDZw01lATpar+Nk5CcRFgMJlXPjirkzhMm6E/m+AwqX/5zCpIyicjdFj56P2HVNCOS8j+9eGj41m4VZ8/OQI/HDhSFzT4kDUoWTs/gKvzM1Ar37no5Hi33vWFaBzi714+stTMJ7CZVKXAzsjARIgAbcJULh0ewbYPwmQAAmQAAmQQDQCFC65PtKZwOIlW/D8CyuRv6bIFQw/XDMLKC12pW/RaToKlzLsP9cBRncDurV0DT87JoG4CFC4jAtf3JUpXMaN0P8NULj0/xwmbQTB0Kwt+k+OIloCxXMew1MZD+G53hWB8K9zi6oHTKzZYzSe691IbW6+Wc/MyFyarwyci3rDx6HZ73moWD0Lcxo/Ftl+nHBEfstly/Jw+RU942yJ1UmABEiABBJBgMJlIqiyTRIgARIgARIgAacIULh0iiTb8ROBrdv249nnV+KNDza4avaS23/BMduWumZDOguXMvRrTwBGXsL8l64tQnZsmwCFS9voHKlI4dIRjP5uhMKlv+cvWdYLMXL4gmaK8LAGPRfOxqhxW9F94iD8ec5jeGTHtcHwreq8mKHaijyV6haDIWebSD8VeTRfzBioDgWrqFtZpzWGPns/mjoMhMKlw0DZHAmQAAk4TIDCpcNA2ZxzBIJRKnYFQukDpW3uVO9jVO+r9z2Awb7JOevYEgmQAAmQQJIIULhMEmh24xkCIizsqOe/wf6DFa7bNO6KA+hd+YZrdlC4lNAfkwU83hG4uT2QIfk28EUCnidA4dLdKaJw6S5/T/RO4dIT0+BtI0x7RUoC44KO0wIemcp/iwGuevlvWHf10+gbFCOdGnQixcVEtu3U+NkOCZAACaQzAQqX6Tz7Xh77Vswf9h7qjhmM8wNmisgRI7Dw7LHB6BDS/3/sM1WKYqHZa4k91OvNxjseScLLxGgbCZAACaQqAQqXqTqzHJeWwJqfijH2qXwsyNvmGTgnHFWFuedNcc0eCpdq9J3qA+MvAdoc59qUsGMSME2AwqVpVAkpSOEyIVj91SiFS3/NV/Kt1RysRTMgfwL6r7wg5E0gvDSVHpdTB65A60mDggd4zo2krKwUSxYvRseOnVC/QQPnGgYgt/1/3bohJ6eWo22zMRIgARIggfgJULiMnyFbSBIBlTiZB9W+qHA2hk/Jwt2jeqGp8t9JMo3dkAAJkAAJJI4AhcvEsWXL3iEwafIPGPbct94xSGFJ/m3fImf7Cldso3AZib1GNeBvHYB7zwcy6X3pyrpkp+YIULg0xylRpShcJoqsj9qlcOmjyXLFVEm4lPNUKk1QhTwLhDtbgdbDxyk8KtV1Y+XGjGd4y5floX79Bji5Vat4momoS+HSUZxsjARIgAQcJ0Dh0nGkbDBRBFTCpSZ3d+jy13H4dNhL2HfPeMcjVCRqWGyXBEiABEggOgEKl1whqUxg/Ya9GDF6GT7931bPDnPqdcXouG+WK/ZRuDTGfkED4PkrgJbHuDI17JQEYhKgcBkTUUILULhMKF5/NE7h0h/zRCujE1hXUIDi4iKc27GTo6goXDqKk42RAAmQgOMEKFw6jpQNJohARL5uRY7LKpwRyCOuzg8e3RCxRykqKorL2uOPbxZXfVYmARIgARKITYDCZWxGLOFPAm//twAPj8pD+aFKTw/gklMq8feTprpiI4XL6NhzM4BR50u5L4Np4V2ZJ3ZKAnoEKFy6uy4oXLrL3xO9U7j0xDTQiDgJiFyUq1d9j67dLoqzJXX1RIahddRQNkYCSSZQVbYf1bJrAdUZ2yXJ6NmdhgCFSy4JywTyJ2DwjLWqajV7jA7nk1QIisCx6DJsrML7MQ+vDJyLeqoIE7EtEOHzhy9oFhAnpZyXei9N+NgYzW7ZshnrCwpid25QorSsDJdf0dN2fVYkARIgARIwR4DCpTlOLOUfAocPV+LxYV9jxrvrfGP0qpsXofru9Um3l8KlOeSXNQGeuwJokmuuPEuRQDIIULhMBmXjPihcusvfE71TuPTENEQaoTlUUx2oARAHYCMW/BGod7hhTwwb2QtN5VZUocg8Oj6HzUqkwDjv47lgjkuHJ4zN+ZLAoTV5OPDlbBxc82XI/uwT26FWpytQs1MvX44pFYwWXlwTd/VRPwdSYWAmx0Dh0iQoFgsT0OTkVqPR5PbW7KnE79vrzcaHRU4TXEWdKWvOjCFaAqLcgo7TMKS9EEenY1Xw2nkiQu2LC1/LluVRuDQxfyySWgQ+/QX4ZC3w9TYAVcCJucAFLYAb2gENarsxVukzZ+HZY0OfK7af64Hvj0Xhyxb5EzBoRlbMzx6YLecGnhTpk8JlikwkhxEg8N13u/DIE//D9wV7fEVkzs2FaLl7btJtpnBpHnnjGsCky4ELTzJfhyVJIJEEKFwmkm7stilcxmaU8iUoXHpxivMwecQu9BzVOyhGSgdYe++YgiHtARTOxqhxW9E9eGtffYhmzxPAixSs2iQExo4dO6F+gwZWq7I8CZBADAL7P5yMfQumG5bKadcd9fqPjdGKfs5c7cUM8Rk3eux87FLEitG7oKE6nIvoWerrnaZ3Y9qADgFBQC3uqYUBZfUIe3RGFfNQMTiG2vLndgJXWExbEti3F5qmcOmFWfCXDeLy1yM7rg18NkS+NF6PhbMxfEoW7h7VC02V/zY1ZPXnUNQqCoG0SCmOavZ8pro1UYih8E1AYpGUInDwCPD4x8BrG4yHNbMncHEr/fcT96xNVeHSwudfSq00/cFQuEyDSU6TIb71dgHuG/Y/X472rk6HMLie8ffZRA2KwqV1sk92AO7rDGQwuJN1eKzhKAEKl47itNwYhUvLyFKvAoVLf8yp6pBN4ykg3nsq46HALV3lv/0xMuesXL4sL9CY03kunbOQLZGAPwkcWPA6Sj58OabxtTr0wFG3jtQvF/QijxAF8yfgke03qrwMpq5pognNKHkiqX8uCY95be/SFx80XgdGwuUvl43ReE5J7X5frU10D4XgeIw8oRJ3wBlzGtKuAIXLtJvyuAccXbgUh+0vYd8946XwsKE913Hqn5uwwrx3prJPTf/YivnD3kPdMYOjhJg1YYymSCIjVVi3hjVIIPEE+s8C3t8cu58PrgI6nxhZLnHP9UjhMraVJkuY9aQ0W85kt4FigQtcK9DaYlhtK134qSyFSz/NFm01IjByzHK89J+ffA3oh77vAgfiyw9uFQCFS6vEpPIXNwZevtKtaAj2bGat1CNA4dLdOaVw6S5/T/RO4dIT0xDTCNUhm+bGfyi0WGOFV0DMFlOvgMj1JF7HH9/M9OAOHjmM7SUl2LF/H3aX7kdR6QHsKSvF3rIy7Csvx/5D5Sg7fAi7SktDbVZWVUPNjLsD/8/OAGpkAjmZQK1MoHY2UDcbOCobqJcD1K8FHFMLOLYO0KiuVJYvEvATgcribdgx4irTJtfv/wyy23VRl9eGLjNoLVYOOO370cprDxjNC5fCFxriCwAAIABJREFUOOkQcU5G7yjhV6N5EkjiZ6QoahojC1ogQOHSAiwWDRBQhtsX/y9tc6f6AoTC67sKZwQuMfw5qpemGqwIw7pt1Sy89W4x2gy4HH+uig5+//LX8F713rj17HqBgr998hK+bD1OulRh2cvT/CQzUoV5VizpbwKvfQs8+IW5MZx9NDD/tsiyFC7N8ZNLRb8gYq2tVChN4TIVZjF9x1BUdBAPPPwFPvmy0PcQFt9egGO3LUnqOChc2sf9p1rAv68AzjJ/xGe/M9YkAR0CFC7dXRYULt3l74neKVx6YhpiGBF5E1d56CYduAlPgBH4sc9UKZxsjJe4aV9WWharmOH7ObVykJNTy3b9ZFYUa3xvURFKiotRsqcY03Zsxu97/8C6PUXYebDclilHMkfYqteqNvCnXOCEekCLo4ET6wMniT/H2GqOlUgg4QQOLHwTJR/8y3Q/Oe0uQr3+4xTlzXoSmBH7IsNmi5CykeFYI9uyJlya8xQwFE41Qq1WJIkIexugpQ1de6zG69T4fTG2FzMGhoSX0P/P+hKDZ6wNzYWud6gmn3IicumZXjw2C1K4tAmO1YIEYnhvB38/pw5cgdaTBpnyehQXqfYWfIy33/0Oe3U4N+x+D678k6RmZq77EBMXZ+IChcBZuGUZNs5diZ8D4bK1nwXOTdzSxYvQslUrSxe+nOudLZFA8ghcMh1YYSEV2397At01IWMj9hFBL8WbJnbAmoGvhnLSRlyEEMOM+qzVDxWrfK4HSGnaqNXjDnT7ZkooJL5cRpXTMmjjjROvwb5hwzG3SIq5pxd+Xy8XphTtQrp1KV/iON/UtGn2a1HqxLpIorRBNKPL15RN7haicOkuf/Zun8D3q3Zj8JCl+Pm3ffYb8VDNUZeV4mq8nlSLKFzGj/vvFwD9zo6/HbZAAlYJULi0SszZ8hQuneXpy9YoXHp/2kzd8NWEj401KhFWtajIfoiMWjk56NrtoljduPL+7u3bsWfHDhTv3IHtv/+Osv0HVHbcf0jvGNGaqXaFS6NealcHzj0GOKMR0LoRcFoj4M+NrNnE0iSQCAJ7Z4xE6Yr5ppuuXqcBGj31cbi82VBhJsupRToDr0cdD0/LwmVQSIzqNWmQx1LdlzZnsY7NwXb2KcPW5s/Bu82ukkJVxnhfT7gUB43Kwz1RZsqaM1Xhb6XDwqywQJrEvJymF5SJghQuTUBikegEYoRJDEW2aK++QJAooV/s0erXb4CTWxkk23NoPoVw2fT4ZgnvxyFz2QwJ2CKwaz9w6hRrVZ9sDzyoCR6hJ1yKy0EqQU8njHzsZ60J4VKnXVnQUwl52s+y4H6owbFVOH3AOGlPoRdVIuIzMDLyRKyoGCrCipy9TaOgj9ybbMVHHxSi15XidFrvUomZiybW5jpZpSlcJos0+3GSwPz5v6P/Q0tRfqjSyWZdbeu4usCnnScn1QYKl87gHtIWeLwbELjXxxcJJIkAhcskgTbohsKlu/w90TuFS09Mg4ERZsIViqp5CHkCKG7jWrsZa56DnBepTdu2rt/SrzhyBLsKt2BnYSF2b92KnVtihy9Z2rAe5mz53fyANSXrZ9fAzorHbdc3W/GYLKBLE6B9U+CspkCHZtykmWXHcs4R2DP1MRxc/bnpBiOES7N5k0yW04p0egdpepc9rAuXZjxF9YRTE56jqrFGCzkrsMd6X8r/qfW41IqUsvgZ9k7Vt1PwHLqqc5QQuaaXQtIKUrhMGurU7ahwNkaN24ruE3U8KhUH8EUv98frzcaHQrga1omT1LqCAhQXFyU8Z3eyBNI4cbA6CcRF4NfdwNmvWWti8GnAyEvVdYyES/UFBu0z28yzNpZwabQf0RHxdIXLtYi4ZKG9qGQgeHYZNjYodob3IwvPHqvJDa5la2b/JHuQFkXkNJdbMxRKTV50szbjiS9N4TLxjNmDswT+8/paDBmV52yjHmlt+W0rUGv7t0mzhsKlc6ivawG82JspmJwjypZiEaBwGYtQYt+ncJlYvr5oncKlV6fJxOF30HTxRVo6SPsVrwyci3rDpRu1icwtIsKgrS8ocMXrsnjnzoAn5dZff8XubdssT+BPxx2Dyb9tsFxPrpAs4VJrYG4GcHkz4LwWQKcTgJMa2B4CK5KAaQIls/6BA1+8Y7p8jeanocEj08LlTQqSIgSaXpgybcdakc5IkNt7xxRV2OzECJfS5+zwBc3CnowG49CGQgtfLIkVTi3W+/rCZUSIOa0HqVHeUZPzYHpBJKEghcskQE71LgzXvTiAfwn77hmPvk2U/xZAtmL+sPdQd8xgU+FjrSAUOTJXr/o+4XssIVzm5OSgTdt2VsxjWRLwFYHdB4BTLDrXDOsAPHChephGoWJFDlxl+FRVOVPP2hjCpWE0BJ2LTaYESOnzS6QYCYmQmnpG0X4i9mB6K8GksBj9olTq5RGncOmrj420N/a5OX/gmUfmpCyHydftwXn7zH+/jRcEhct4Carr92gMTLoayK3pbLtsjQT0CFC4dHddULh0l78neqdw6Ylp0BghfVkzla+ycDaGT8nC3aN6oany36LFwtkY+lFzjB/QwfFBCq/L5Xl5qN+gQVIOvL5euxFLf9qArevWoXO2vbyUMoRtjY/B05v8J1xqJ7FTfaD7SUCXk4Azj3d8itkgCQQIlK/+EsVTHzFNo+6l/VGn553h8kaHdtoWTR50RR6aaQ63DAQI68JlbMEwMATNgaKRsLq1Ua+wF6PSxljjjvU+4hEuw/kvldORKG9904vIYkEKlxaBpX3xrZg38Ru0vedKSCEMjS+KiYP1pzIeCnkXhS+KNQr87of2Xw4zlSNbdOzYKbDPStRLiKPiReEyUYTZrlcIXD4DWF5s3pr3egNdW6rL2xcuYz1rzQiXK9A6eDE1bJU54VL/Ulhs4VLObamlFivHpClxU2fvou4nmtemSY9O89OdlJIULpOCmZ3ESUBk335qEfD3VUCb/Tvw4+ufQHleGGfznql+0cmVeKHl1KTZQ+HSedRn1QNe6ws0yXW+bbZIAkoCFC7dXQ8ULt3l74neKVx6YhrURpjMCyLdlpU9AeTDN7XHpfLAzemRyl6X4sArEQdreb/8hoU/FOC9FWtQfvhIwHyRC/Lh47LiGsq++kfhye2bbLfhlsdlNINPzwV6twS6nwy0jZZMxvaoWTGdCRS9eC8OrV9hCkGj8fNQvW59RVmz3uNmyumLiUqvx7qasKmyIZaFS9Oeh8qDw8N4ZeB0KL09dQ/wPCJcmvFwNTXpLheicOnyBPiue+l3dm5R9ZDlurkqdT8DlDkujzUMcegEEuENKV7nduzkRHO6bSQrJG3CBsCGScAkgbdWAoOXmivcuQHwwa2RZe0Kl7GftW4Il5r9lI7HZWTkBjP8TF76MilcvtP0bkyLuIBrZr9oxtbklqFwmVze7M06gaoq4IlPgMmKuxYd9/6O5W8utt6YD2p8f/MSZOwuSIqlFC4Tg7lVbeCd64Fm9RLTPlslAUGAwqW764DCpbv8PdE7hUtPTIPaCEWeSvUb6kMyowPxwTOk3ebhhj0TnqfM6YO1gq07Me/7tZi8eLnhxDzd7jiU7d5le+IqsmvgoX3263tRuFTCEJ6YvU8FLj8VOJ6bONvrhBXDBCq2/46il+9HxR/bo2Kp3/8ZZLfrElHGME+RpmSsckahy2SPqfLLrkDRJx8jnMcx3IE14dLioVjwwO/yS7dg3qfHh8PGGhzMCVvCOShjeQ7Eet+mx2XQy0wbUteP657CpR9njTbHIpCMcLHCs7OoqMj1fOWxWPB9EnCCwKA5wNsbY7f0yTXAOSdElrMlXJp61sbKcWm0J4kjx6U2GoZOiNnYgmskI0t5smNcEDNsy0QkitiznPwSFC6Tz5w9midQUQkM+Qh4XScoVefdv+B/73xtvjGflHzv5q1otfujpFhL4TJxmCleJo4tW5YIULh0dyVQuHSXvyd6p3DpiWnwrRHiYG3ZsjzEE85MrMEPvlmDD1b8iGUbNsdk8VDbE1C3aGvMctEKPJ95GJtLS2214XXhUjmov5wIXHkacEkrW0P1WSW1F03UcJcGXs3iUEoOjaUNhZXInLF+AF2xewtKZr2Agz99FWFu1nEnI/eqwahx6jmGQ5HZRng25U/AI9tvVIVinLqmSYQnk1rs0z9QFHNndGHDtHAZvDgSKxSa2oKwF1bNHqNDYxFl9HJgisslqvUZ7FPFJn8O3m12VSBfscj/KeoYva+9xKIfpi3y4FPKu5mlZq2ZDz+sTQqXfpgl2miVQLLCxVq1i+VJwM8EHp8HTNGP3BoY1vt9gAtO0h+hPeFS2gdEf9bGEi712gjveVX7Fd0cl5o9R1BMzWt7V9ibMUJElNqfk9FbdQl21ct/w7qrn5b2JhGv2Bet1FX0+tiKjz4oRK8rzw6F8VbZqRfaWyvCanOCBv+/77Ixqv1ZstcxhctkE2d/ZgkcrgDu+wB45zfjGt23r8ai2eai75jt1+1yt3c6hAfrTU+KGRQuE4uZ4mVi+aZ76xQu3V0BFC7d5e+J3ilcemIafG2EyJEkBMyu3S6yNI5Nu/fgveWrMWVJvqV6HZvUx6UZ+yzV0RZ+t14OvtwZ3XvMqAM/CZfyGE6vC9x4OnDNGcAxdeJC59nK4mBoevNnMKS9ZKL+Te2wwBQhcKnETE2e2cLZGDVuK7pPHITzPUsgOYYd3vgjDv26GpUle1CtZm1knXAqslt3NNe5rje5TrhFnXIxhcRgHa1wKBtmJFyuqlZNZbvd/I6SMBspuEohvcNhKcW6G3vFeoycnqXyzJRzZe4K2hNhR/DgTe99u8Kl/HsyYsEfIQZ2x29uASSmFIXLxHBlq+4TEFEtcnJyHM1BWVZeju27d2PnnmLs2rMHe0pKsHf/Puw9cAAHyspw8GA5yg8fQtmhQwEAmSfegdx6x6NGBgJ/amYBOVlAnRpAbk3pz9E1gQa1pf3FUTXd50YLSCAagS9/BT5ZC+Rvk0o1zwUuOAG4rh1Qu4ZxTbvCZexnbWzhMrKNY9F12CDUmTgMqnCqBp6Ttz7ZFJ+M+eT/2fsO8KjK7P03vUBCIIVAQhEC0kMVEFHsIIKsomvZtazuAq74s6xrWUGQpuu6rA2VooiKigooJUDoBAKhl0AakJBCem+TZGb+/5vJJFPuzC1z79w7k3Ofh8eYOe17z4V8+d7vnAPjHsJqr8Ra/WjdVtvuXkzkXtn00iCzTvPYeLT2JuISHh4e8PQ0tD9nvmb+GB/Tr+lfBkLAEoEmLfD8JuBXHlN0Jl9Lws6tyW4F4vmHNwLV4jtx8QWDiEu+SImXI/JSPHakaR8BIi6VfUOIuFQWf1V4J+JSFWlw6SCMVQHDYmN5tRs7dSUb6xNOY9u5VNHrfm9wGOoqKkTrH+7aGRuy7VwrtGPZFYlL0+W8OAR4JBYY2FU0fC6iyJCUbTNfjQTS7jGL8UHkeszeHmN2i5whOk1nwjIHKfHj1jQToaZfu8jiKUxCoN0gQMRlu0l1u1soM4MyNydb8MWwuqZ6XK7MxJWqa1i3cTs6VYXgcl4OMnJyUF1fLwjH4dO+w3ltNG+dCB+gbxDQuxPQMwTo3Rno3QXoG2ogN+khBAgBqRAQWuEolV92O+zdHuT16UrWqeLSlbLVPmLV6YG5m4EfebTQZhDxAjAp5SD27mXpJ+uikO1+Jh1d8+Wf4UnEpXNeECIvnYNze/NCxKWyGSfiUln8VeGdiEtVpMHlg+BzuFZ4+TqOJlzA6+fPOLzeeSN7w7MwV7Sd1O5hWJEpbtPt6sSlEbQnY4AnRgCje4iGUeWKlsSlSbhsrWKTluPZUxNb2mYxh0Gfour5pZiZbfp9lS+ZwiME2iECRFy6YtLbqt+N0ZtXwZt/bt5i2qIi3hWXzzNm5mLYscREu8RlTVMdLpRdQnJpGpLL05FcnoELVW2lE2PLB2PPjxd4erQWE0pc2nPUwQu4rwcwOAIYHAkM7gp0DRIdGikSAu0bAcuWqEqi4aJzJ50JGRGXzkSbfPFB4LWtwFdpfCTNZSac3IUjx8Sfwwj3KJ/GO5PrMNNjnXwOWiwTcSk7xK0OBnQAfnkM6BbsPJ/kyb0RIOJS2fwScaks/qrwTsSlKtLg8kEYD9eGxQ5Hl9BQs/UUpuchIzEVFXmlzd/f2UmLnZezHFrz9L6RGKEpEW2jsGsolmRfEaXvLsSlcfGP9gaeGgXc1EsUHIKVmNbCdXV1gvWMClHR0bwqe5m5gC+stWjHaTTCY8aloVXVFYuqTdFhkyIhQAjIhAARlzIBK6vZRKyacxKDPmdvv81U7nzbY6lhHplF+8H2Pm+4oqEKJ4rP4ETRORwvPo+jZfa7VwzS9ETS1+L3XFISl2yv1PAQYHx3YHS04U90iKwvHhknBFwSActxCGCbU+mSK2s/QRNx2X5y7Qor/Vcc8MUlcZF29WhC931xOHOxWJwBFWlFdNRjz62rAb1O1qiIuJQVXivjI0OAjU8AQX7O9Uve3BMBIi6VzSsRl8rirwrvRFyqIg1uEQRDXgYEBLaupfhqAa4cTUVJlvncgLIQPyzKELlTNkFqcUxHNNZrRGFX1ykYbxRli9J1N+LSCMITfYBnxwCxUaJg4aXEzOsqKSlBv379ecmzCYWGhlqR41ZyXLfQbRCXlnYs28eKDpoUCQFCQDYEiLiUDVr5DNudhWZS8d6NCcGU5LRPeMoXsLKWz5VcRELBCSQUHMfBEmHVk8F6f+R9Kf6ykNzEpSWyN3UBbusJTOgNTLgB8DQfQ6xsIsg7IaAUAiyzv23N9FYqRPJrHwEiLukNUQsC7+8F/u1gA6zejdXw2h6HK7nValmW6DiOPnMKHfKPi9bno0jEJR+UpJW5OxJY9wjg6y2tXbLW/hAg4lLZnBNxqSz+qvBOxKUq0uBWQVTmlyHjSAoK0vJsrmtzxwYczMxxaN2LR/VEY8F1UTb03p54qbZMlK67EpdGMGYPBP42FujVRRQ8NpVKS0pw9Ggixo0bz008OuK65XDHvLWghUE+xGXuRsxf6YNZC6chYNPreCe+vNmIeTtDRwIlXUKAEJACASIupUDRyTbsEpcWc4VN/i0uMZk97OSIne7uSMFx7Mk7gl3Xj+BqbaFD/jv90gW5xeK6VDibuDRdaIg3MOMG4M4Y4La+QAdfh2AgZUKAECAEFEOAiEvFoCfHJgh8mQi8lSgNJIPrS5C7YTsqqpukMaiQlS8eLsOE6g2yeifiUlZ4bRp/7Abg0z8o45u8ug8CRFwqm0siLpXFXxXeibhURRrcIoiGWg0yEi4i6xR3C9bCUD+8l+pY1eUzg6LRs7JANHaf+umQXlUlWN/diUsjIO+MAWaPl+aWGlONu2/v3uZKy379xVdbciWLqZCcH98Dj61gbz/Yqs9JXJrMUIvciIVL8nBXi02zFoZcAdHnhAAhIDsCRFzKDrH0Dlqq4os8DOV0egy1+HfbdMZlOG6bt7h53vDs7TGYt2AauBoDMBdlcnLEdVUwLpZpfe/s51TROezI3Y/fcw4gp97QXl+K58ZDMTiZnC7KlJLEpWXAT/cDJt8I3C3fNkIURqRECBAChAAXAkRcciFEn8uNwJ504JEt0noZXZ2Hk+t2SmvUydZu66PDpzeuktUrEZeywmvXOHMpf8kU5fyTZ9dHgIhLZXNIxKWy+KvCOxGXqkiDyweReSIdl3afE7SO9X61OJGbL0jHVDgy0B+zumhF6//WpQP25tuuCrVluL0Ql8z6B3YEXrsZeGCIaJibFZkWscwzdtx4xwzZ0+YkI02UuWSTluPZUxOxZvZoMLMyW79mTCQtx2v5jxtmr9FDCBACiiNAxKXiKXA4AOZCyMrkEXYunVi2j7Xvkrksk56WJjouhvhk5nU7g7wsqC3Clmvx2HxtN85UXhUdsz3FMZeGYd+Bs6Jsq4m4NC6gpz/wxwHA1IHA0OZ2wvQQAoQAIaBuBIi4VHd+3D26i/n//2fmT0Cl+KMTmxDdXHYFiT8ccGkITz+5H95F9meGO7JAIi4dQc9x3UVjgecnOG6HLLRPBIi4VDbvRFwqi78qvBNxqYo0uGwQpdeKkLzjNKpLhVcu5oT54b8pjlVdvjeiO+qKzGdo8gXzWLcuWJ8l/JCwPRGXRiwf7gW8dAswQARXx5CWdbW1mHTHnXxTI0LOpEJyFA91u8SlxQw1i5aGzAF7/Lg1eJWPHx6hkAghQAg4hgARl47hpw5tQ4VlxXMrWf9tbZs3rMXOee9ga4lnc9hyzXhzRmvzwwXHsTEzDj9l75M9BePzYhH/u7iBVmokLk0Bm9INeGgIMGMI0FLAKzue5IAQIAQIAaEIEHEpFDGSlwqBgipg6nfAVfHjrjlDubXgEg79epRTTq0CP/8pDwNKJC5HNVksEZfKZ/77+4DJA5SPgyJwPQSIuFQ2Z0RcKou/KrwTcamKNLhcEDqtDqn7ziPzRIZDsa/0rEBKobi5S4zjl2N7IbhEeNUko3u5ezg+zhQef3skLo1JXjIOmH0z/5QzFS/p6Wnyz7WEgbg0HmabRlg77K+GyknTxyZxabCze8xis4pK5tDcOOOS1R5/SEiSECAEJEaAiEuJAVXEnJ3LJyaXRwZueh2vFTzc8m86Q3ZuRcj8JZgpQ9Ud8/MrNydb8ks3G65uxY+XtyCpXHxFqNAUjakchH3rk4WqNcurnbg0LirYC82k98xYIDJI1FJJiRAgBAgB2RAg4lI2aMmwHQTqm4CZ3wGJ0nWft+ntnrzTiN8s7pKU0kl8ZmwTXumyRrYwiLiUDVrehpl9Ytyj4i7i83ZCgm6JABGXyqaViEtl8VeFdyIuVZEGlwqiKTMVR3ZcQU15rcNxXw73w2eXxFdd3hTZGVO8q0XFURIeindzuedxWhpvz8Qlg8UdEcCbtwEje9iH3RkVK6IST0qEACHgVggQcekO6bRdcWla5W5Z8X72szeQ/uB7shCXTLvZY4mJkrSMra2pxzsbP8GhzkclnV3JN/P9GqNwek0OX3EzOVchLk2D/r+hwOPDgZhwUUsmJUKAECAEJEeAiEvJISWDHAjoAby4GVgv/LhDNLb3XE1EfFyKaH0lFc8/sgmoKpQlBCIuZYFVsNEBHYGtfwI6BwpWJYV2jAARl8omn4hLZfFXhXciLlWRBtcIQq8Hzu6BLuMU8nwH4vzFBkniXt5UjOzyStG23h8SjtrycsH69UEd8LqIas32TlwagV48FphjY1YAc+C7b+9ehIaGyjvXUnDWSYEQIATcDQEiLl0vo6Wb/oe9415qJRwZQnJF0QzMWzANUabLsZgxzFS/m1ZcrppzEoM+fwFyja1x9AJOdWUdNn17EJvWHYSmrhFn5x9XJFl+em+UfNkoyrcrEpfGhc4aAPx5FDBQRJt7UWCREiFACBACNhAg4pJeDWcjsPoY8Pph53r19QAmXtiHvQcynetYAm/xz2QgMn+PBJasTRBxKQusooxOjgS+eRTwNkydoIcQ4ESAiEtOiGQVIOJSVnhdwzgRlxx5SlqOuWvbbo1ZzlMybSHZGHG/+aGb3Tl6rvF+tEZZeA26E3FAbUXrt842jkB+lnjC0WgoOcwXa1LE38x7e2RveBXmigL0lcZKaBlCVsBDxGUbWFOjgHl3AP0sqhqYuZbMM3bceAHIkighQAgQAsIRIOJSOGZKa5junZhYWFtw527Eu4tPYpBZK1jztuC9n/1S9nnDYlrGNmga8cvX+/HL2gPQ1LZd8ur9ciB+CzqgCPzhv3XF1ev5gn27MnFpXOzsgcBfxgB9wwQvnxQIAUKAEJAEASIuJYGRjPBEIPk6cNePQIOwYw6e1u2LhXgDAxJ24tgpceN8JAlChJF599bhEc91IjS5VYi45MbImRKvDAP+dZczPZIvV0aAiEtls0fEpbL4q8I7EZf20pCIL98pwv0Lp7dUAFi0MjOZu8Tc9mcqBr7tsbRlNp68s5ec+vKkHIXuwkErl/U+ITh8uSuaGpocCkfv6YHF1bkoq60XZWdan0iMbBA3J3NloAeSBVZrEnFpniYvD+DzO4GHhrV9nznoZaotu4SGisopKREChAAhwBcBIi75IkVyYhAQ2jJ283eHsGH1XlSU1li58+/shdSXzqJcWycmFId0Bh+9EcfOCL8k5g7EpRG414YDfx0LhHZwCEpSJgQIAUJAMAJEXAqGjBREIlClAe7/Frjg+P1ykREA0ToNOu2Ow8WMMtE2nK3YJUCPA3esAXRayV0TcSk5pA4bXDcZmDrIYTNkoB0gQMSlskkm4lJZ/FXhnYhLYWkwa1PG0sJsmdcrzcQlI2f8WpgHFUlraqE/tRP63HSbQeX6DsKFixqHgz4V7o3vLqWJtrOkXxAa6oQTn3FhHbEjT1i1JhGX7GmaOwSYfzfg6SE6jaRICBAChIBgBIi4FAwZKQhEgE/L2IT4c1j/RTyy0gvsWu/5hh+2+CYIjMBx8ZvSYrF37xnBhtyJuGQWH+IFvDUeePYmwVCQAiFACBACohEg4lI0dKQoEIG/bwJ+vCpQSQbxvpoKNGyJQ06h8y9riV1O4jOn0TE/Say6TT0iLiWH1GGDYT7A3ieBqE4OmyIDbo4AEZfKJpiIS2XxV4V3Ii6FpcGMuMzdiPkrfTBroWEmE1NxGT9uDV6NNP++MA8qkS7IhO7QBl7BnGkYgYJrjl3pa/Tzxr+uZ6BJp+Pl01Jo0aieaCq4Llj3VLdQfJMlbGI9EZe2Yb49Alh8DzAgQnAqSIEQIAQIAVEIEHEpCjZSEojAubNnwBCYk+6400wzM/06vv10J47uu8jLYnAffxz60yFeslIK3VwQi12biLg0Yjq+C/DyBODOflKiTLYIAUKAEGBHgIhLejOcgcAvZ4FZ8oxpFBX+sNpCpH0fB02juDMeUU4dUPpsZjlurfnJAQvsqkRcSg6pJAaZs6ufnwA86OK9JHi6qxGkGjKZAAAgAElEQVQiLpXNLBGXyuKvCu9EXApJg2G20u4xi1vawaK5svKd+PJmI4YZTd2bZS7MWMVr7tL2bVuFBGAlGxgQYHWI5pBBRjnjJHRn+O9463y64HB6GLRNjrXVOBLqiV9SM0SF/9TAHuhdJXx207Vu4fgwS5hPIi7tpyjAE1h1LzBloKhUkhIhQAgQAoIQIOJSEFwkLBIBpmVsSUkJoqN7tFr47rNd+OHL3YItdpvvjR0wzIJ21jOyuj8Ofpcq2J27VVxaAvCX/sBLtwBRIYKhIQVCgBAgBHgjQMQlb6hIUCQCV4qBu9cD5Y5N8RHp3bbaTRXZOP698L2S5IHwMHhLbx0+H7iKh6QwESIuheHlTOnF44A5NzvTI/lyNQSIuFQ2Y0RcKou/KrwTcck/DUxF5YqiGZi3wFBhyfpYtI/lss4chNXVim+fwVQAMI9lBQCXX5ufn46H7vJpweo5voOQ7GDL2NoOvng7S/j8JSbYrgF+mB0q/CZfeVhnvJOXKWi9RFzyg2vJOGA2bQL5gUVShAAhIBoBIi5FQ0eKIhE4eTgNXy3fisw04RemGJdhIztgz/37RXoXp3ZDUwTOr7bfxpbNsrsTl8yaO3gB700EHh8pDlvSIgQIAUKACwEiLrkQos8dQUCrAx5YBySWOmJFPt2bS9KR+JPz2+SLWdHpJw/Au0jcmZQtf0RcismEc3R8PYBdjwJDuznHH3lxPQSIuFQ2Z0RcKou/KrwTccknDYZKy01e0+2TlkjEqjknMejzFzAhaTnmrjVsePQYisdWvIAJfFwJlGGIz2OJhlv7Y8ePR0BAoEALLeIN9dAn/Ap9qbB5j6bOTmtGoDDbsZaxe0L02JYhbijDeyOiUFdUKGj9mo6B+GepsBazRFzyh3j2QGDJFP7yJEkIEAKEgFAEiLgUihjJi0WA2TOv+mALfvvO8cO38Hf12N10QmwoovSa1nijvrFRkG57IC6NgMzsBbw+CegTKggiEiYECAFCgBMBIi45ISIBBxBYeRR484gDBpygekfBBez79bgTPDnmYsOfrmNgye+OGbHQJuJSUjglNzYkCNj+FNDBV3LTZNANECDiUtkkEnGpLP6q8E7EJVcaErF6ztdInbKotT2sLQ2mIvPbHkvxwfQrWD1nK0LmL8HMboZ2sq8VPIw1s0dzORP1uaPkpb6yGPojm4DqMlH+jUq1PqE4nNYFOubKn8inspMvFlwWd8Ptpdhe6FSSJ9jz2/oaVDXy76lCxKUwiKdHAx9MBcI6CNMjaUKAECAE+CBAxCUflEjGUQTOHsvAl+//hqwM4VWLbL67TQrCjlv3OhqWIP3u26OQdi1HkE57Ii4ZYLw8gI9vBx4dLggmEiYECAFCwC4CRFzSCyIXAldLgInfAnXij2DkCs3K7j3ZJxG/5ZzT/Ilx9ORNTXgtdI0YVZs6RFxKCqcsxl6NBd4yH2Mvix8y6noIEHGpbM6IuFQWf1V4J+LSXhoMlZa85lXmbsT8lT6YtXAaoky/ZsznbsRbW3piqUzEJeNCLHlZkXsVwSe3QN9QL8n7mO07GBcvOmZra1AT9l69JjiekREhmOZbI1hvbUdvnC4t4a1HxCVvqFoFx3QGPpkK9IsQrksa6kLg1M/ncTkhE5UF1QgI9kPPMdEY89hw+HV0jSuKvFp+qwtyioYDASIu6RWRG4H1X8Tj+xXxkrsJWaLBAY3zDvCGnRiIIycuClpHeyMujeAwsy//dScQEiAILhJ2EQT2789BSmoZ6jRaRHbtgPHjItG7V5A6om/u2lOC2+Ytbr4AK8fDXKqdH99Dto5AksScuxHvLt6BDs+txKujJLGoqBEiLhWF322d6/XAg98CB4tdY4leAO7MSED8rnRVB3z+kc1AlTQX1ZiFEnGp6nQ3B8e8m/sfBwZFqj9WitC5CBBx6Vy8Lb0Rcaks/qrwTsSlnTQkLcfs7TEc7WEZfYbg/BRVzy9t+QWTqdI0r7hc5vUKZ8Wmoy8EQ16eO3sWdbW1vNrGXqtuwMHCGjx+StoB5KfrR6AwR3zL2OIufliadkkUHO8PCUdtebkg3d3hwdiSm81bh4hL3lCZCfb0B1beD4zpKU6ftJRF4PLhLGx4cQtyT1nPdAsM9cfM5VNx059HcAbJEIerkrvJeiBnLwinEJctrcJ7P/tl82GbfZ+Gqv4KJxzM2cOe+Wxl8gh1H2LaSCwRl5x/7UhAJAKF18vw6aKNOJmQKtKCfbXoacHYNmKPLLbZjI67Mhy7dwmbY95eiUsGv76BwPJ7gQk3OC1F5EhmBH7fegXLPjyJ9OxqK0/PzOyHRQvGwd/fmzUKw89Q68/8J78r7e94RFwa8CfiEl5eXs1/PD2ZPx7N/w0ODoa3t7fJZ57w8GA+82yGjfma+WN8TL+W+a8XmVcAgbVJwKuOd693auQBnsCYU7tx6Aj/8xenBghg1zOX0S1/t2RuibiUDEpZDU0MBTY9BbT9CyqrOzLuIggQcalsooi4VBZ/VXgn4tJOGkzmVJpLhZsdujO/yH7kNce8FayJbmPE/TzIT2leB77k5ZVKDY4U1zY79W/SYEZmHDwriyQJotYnHAmpnaDX6UXb+zmgHonZItq+juwNr0JhczrPdw/F6swrvGMl4pI3VFaCTAu2n6cDt/UVb4M0nY/A5YQsfHzXV9BqtHadP7pyOm756012ZAyXOnIjinCt299ka5/tfIRMPRoq9XePWdx6kKkO4pILe+u4lcWRv3ciLvljRZL8ETi67yI+XvgzKkqFd3Lg7wXwX1qFY/XiWuQL8cPIjiseht2/nBWk1p6JSyNQ708AnhsrCDYSViECX319Ef9ccsxuZOOHhWH9N/ciKMi6i4RTLj45CTeXqLh0EhbOckMVl85Cuv34ySkHJn4DVNr/9UyVgIR5atH7YBxOnpPm/EnqRf7rnjo86rVOMrNEXEoGpeyGPr8DeITGBciOsys5IOJS2WwRcaks/qrwTsSlKtIgaRBc5GVahQZJJQbS0vhEa6swMXULPOqlOaC75jMEly7ViV5XXqg//pMqrJ0Z42xqn64Y3VAqyG9uZBj+fe0ybx0iLnlDZVNw/VTg3hsdt0MWnIPA0pGfIO80v3Y581P/DxH9w9kDa6liXzw1Awu+9nHJ6j5OxJOW44W15mtTBXHJB3uW2DnXqwIBIi5VkAQ3C+GnVXux7pMdTllVr0eD8Ht/58y6jK2NweF1wtqzEXFpeA2Y1rGL7wX8fJzyWpATiRE4diwfU5+I42X1j/fdgM8+nmQlS8QlL/hIyAYCRFzSqyE1Ak//BGwRdl9b6hAcsneDtha+O+KQliW+U5dDAdhRDvbT48jdX0OvbZTEBRGXksDoFCORvsDhZ2lUgFPAdhEnRFwqmygiLpXFXxXeibhURRokD4IhL3Oyc5Cbk41Jd7RNmU6p0OCEBWlpdD6goRgjL/4O6KS5tneqbgSKcsVvRNf6VOHcdeG38Jb0C0ZDHX/StDI0BPOuZ/HOARGXvKGyK7huCjB1oDS2yIp8CJz88Ry+fmwDbwd3/ONmPPjBfazyzKHftz2W4oPpWuv5wbZaozW3CjuJQfOXNLfiZqoE3olvawdtVtHe0lasasoik7ZthkrCTV7TmyvfSywr5FvIuidWjEbynK9wtqW9lqHNq6GNq/F7fNrBta2xaysGoojLlrUUtcRj7tukOjJyPeaubavWMrantUyAXexbhQXMdeb9RsgvSMSl/Bi3Jw8f/utH7N1yyqlL1i8rwrm6TNl9Rmm7IHUV/5neTEBEXLal5aYuwMf30bxu2V9UGRw889fd2LKPf1vCnRumYtRI88Hsdn+W89h/RLXsNx5f8RCq5s3H1hJDa0+rzjyWl4ha/v+pt6MQtygORR4RJp1/DD+3bdpq9mAtM3v4YazeFW3zApmttTJ7sLfO3tLSSch8j8R4Yt2DWOxn9Bhq7tfW5xb7P+M6mI4Wb2r/a7IXNO+EJMPrI4lJIi4lgZGMtCBw6AowY7PrwzFIU4biX7ajqKJBdYs58swZBOXbr9LnGzQRl3yRUofcrAHAUvbjDHUESFE4FQEiLp0Kt5UzIi6VxV8V3om4VEUaZAmCIS+ZJyAgsPm/KeUanCg1r7S0dDyiPhcDL26XJJ4a3wgkXAwSbSsrzA8fpQifdbloVE80FVzn7bcpwB+vVvCrJmOMEnHJG1pOwXWTgamDOMVIQEEEfnx+MxI+P8E7gqhRkXjzxAvW8iwEZNvhFyNuOABLNSMdDUSl6SHZl+8U4f6F0xHV7MFwGLchalZb21lLAtTiANCqtXdLW2/TgzTjLMjQcD2GzDYQpuA1c8p8vrERBMHEpcWMTGtsDOtO9IxAdrc/WKw9xfrgkBP7tnQxeL9W8LBLtfEl4pL3X08StINAQV4p/vPmD7h4mv9FJqkA7f1cEH7r7pyqS+9vA1BeY38vaLouIi6ts/zrdGBSjFTZd54d8xmNbGSPOcFVO+yvZj8LTC8OsZFts7fHOG00hhDUNBotogYLa/n35t+H49WXzed2c1Zccuw/jPsIs71Fyz7GeLmqeW/DQlzOXVuCLuGRuGfhC5jQunjDvikxtq31vnWM1jKGOFJgRSCagsq65zFvKc+8D1/3fL95lnfzw6ZjtZ8BSjZtRsofZhjWYe9zG8QlQ9K2XeYyv5xm2Buq8yHiUp15cdWoJn8NHC9z1ejN4x5Tcx0nvnFOlwshiH3yUDkm1f4kRMWmLBGXksDoVCM7HwZG93CqS3KmUgSIuFQ2MURcKou/KrwTcamKNMgeRGqFBsdtVFpaOr+55gp6p+6RJKYsnyFIcaBl7Gf6Ulwuaauu4hPUkwN74IaqfD6irTJLPDUorK/npUPEJS+YeAt9fx8weQBvcRJ0MgIrH/oO5zbyn78W1C0Qy/LesorSnIAEYHUgBVgfuPGYu2jV3tSUzGxsPtSreG5l68GaLeLSrErATuWE6exKq0XmbsTCJXm4a4XpwaJhXauSve1mrs0/CxnLaJqt0/ZBHdvBKh/sW4NraSnLVKeq+QDQFEwiLp38j4Iburt4JhNLXlmH8uJqxVZXvTQbl+uF7V3EBNszvicuXuZPzhJxyY7yZ3cAj7rSDKSk5Xgt//G2bgQ22pp/5DWnhay0uExk8fPNvLsA+6UdMe+nHDqXr1Ri7D2/CjL9xPS++Oi/t5rpsP8sNyWA7e8/2Ei6Zgcte44Oxr0KK3FpfSmJfU6lIW/GfY/Vz/+WFTFrWZk8wk7LfpbLZCz7NnNQLfds7BfS2nQ4PrdBXJqRvC37I4bYvW3eYsNFM5U+RFyqNDEuGNYPp4EX9rlg4HZCvqUiE4e/V9eixvfSY+WglZIATcSlJDA61cjEUGDzU051Sc5UigARl8omhohLZfFXhXciLlWRBlmDyKhswNFiYbMr76hIRuTlI5LEdbJ2OIrzqkTZSgv3xReX+JMmjJNQf1+8EKYX5G99Jz8cKyrkpUPEJS+YBAn9PB24wwWrFwQt0kWF1z3zM5LWnuUdPTtxyUZAsnzP8ra+DSLQsl0se9uxk+g6TI/TBePNKkDYiEvLmZTGCkdTwtO0RdkH09vawJoBY2NGpKCKS8sDTKMDswM8G+RmywGe+Xp4Ym/ih4185f0CKCBIxKUCoLuRy4MrE/DB51uh0+oUXVWvuR3we+f9sscw4vRgHDp2gbcfIi5tQ7VwLPBCW/kbb0zVIWjZGpyFfDS9yJK0HM+emthagcn8HF7m9UozEWr6tTrWZh5FZlYVRt/5i6DQnvxDDP77wUQzHc6KS0a65Wc12/7DducGi5/TNiouzYk5W/sAU1uGtvxmXSlaVsROeppDZLle9o4M1u1iW6shuYhOwZ/buMxma98kKOPyCxNxKT/G7cFDTQNwy2rgGr/71i4FyaTiFBzYkKiqmE89eRA+RcI7gFkugohLVaWVdzDf3QdMoQv2vPFyV0EiLpXNLBGXyuKvCu9EXKoiDbIFkVXdgEOFwkhLYzBTSk6hc9ZJh2Or8Y1EwsUOou28rylAQZWwNSwbEYV6nkQkE9iBriHYmM2vAoGIS9GptKu4/SFgbC95bJNV8Qgc+CwRP7+wjbeBm56KxZNrHzaXb2kFxmbEnHQ0v31vdUjWcjiV13VaGxlpgyw0kJs+Vjfw5SYu2VrliSEujbMtzTEzVnbYqUS1UanBjX2LhA2ymPcLoIAgEZcKgO4mLut2XEX5f0/is7ACnL7Abw8g19K9/T2Q868UFDSKnw3OJ7bxWcMRH3eaj2izDBGX9qF6dRjw1l284VSRoEDiMncj5q/0wayFhmp85uda/Lg1eDXS/PsqWqBZKGExXwsKbdFrozFn1lAzHV7EJYyzuK33H1YtYFutcxOX1heszNv6Wi7OQB4aiEu2ThF8iEtzotV6BraxAtWyY0SrPxv7s9ZYuT63M+PS7AIZEZfw8PCAp6dhZirzNfPH+Jh+LegvAQmrEoEP9gPvOXcMt1NxuCf/LOI3qmeBPz6Rj8GlvzmMARGXDkOoiIHBQcDeZwFvwz+v9LRTBIi4VDbxRFwqi78qvBNxqYo0yBJEXm0j9uY71vZsesERdMxNdji+TO9hSE0RRj4anZ4L88HalFRBMcyN7YUuJXm8dS52D8OXmZd5yRNxyQsmwULd/YANM4GBNorZBBskBUkQqCmtxeuhS3nbmhv/DG68q6+ZvM3DPpbDJmNbs3cWhGPbnK/st3llvLAdfLUcdukjinCtW9vsJ0ZcbuLS+nCRrQWuKTzmbd3YWuhag2+buLRsCycE+2Y/RFzCy8ur+Y/x8I/5r05nqMZj9kxarbb5/4OCgswOB3n/JSFBVSBQuykNFZ+fa45FE+iJ5R6ZyLgsf6tWe4vv+VoAtgQclBWfcaVDsXuDYd18HiIuuVH62wBg2X3ccnwkmPn0dbV1fERtynQJDeXWZ6l2M78sZPGzqZWQM4xvMMy/7N5MjF2YsaptziG3Z0UkXvnnIazbmMHb99GdDyKmbyczeV7EpZ39h23i0gJrlgtItohLu+3rW+ZniiYuTfUj18MsBtZqSQ4C1hJ9Ii5bCUdvb294enrB29uw/2D+MN8zfs185unJkJNeCA4OtvjMk4hL3n+zXVswpxyI/cq118An+nuzjmHXtot8RGWXeWK0Fm+Er3bYDxGXDkOomIH/3Qb82TjLWbEoyLGSCBBxqST6ABGXyuKvCu9EXKoiDZIHUaZpwrZcce1ZLYN5KHcP/AquOBzjiZrhKLkuPKYmH08sLMlCTUMj7xhGhHfCdL9a3vLXu4bhvWwiLnkDJpPgyBDg24eByCCZHJBZUQgcXn0cP/yV+7bppJfHYeZ/77fwYW+GEUurs5bDsFGTuyJup6fZ/CUr0rGFiDSf02Ric9o1vLt4B1rnRslNXNqZcbmiaIZZy9o2kCwPh3nM9Ww5TLSa89Ty/ba2cAKxZ4KiGZdEXIr6V8K1lGp+SkHlGvN2qWVhnvig6BIKCyoUW0zHbr44MesoNDqtbDEMqb8BR9fy39MRcckvFU/GAMun85O1JVVaUoKjRx1rkxcaGoqx48ZzBGL7Z4PpHMfWlp+2rFm0j3Vs9fJqX71aiTF385tz+dJfhuDtt8ZYBcRNXNrff9iccWnZJp8XcWmo7Hzr7C029haG8G3FzD3j0qBv9DEj4jf87Dm7tVUw6yUrq/ng1uS3Oagcn1PFJRGX8v6z4HLW5+8APlMHnycrdr4ewMSLB7B3H/+9ipwBnf/j70DldYdcEHHpEHyKKjOX6xOfAzr6KRoGOVcQASIuFQQfRFwqi75KvBNxqZJESBhGnVaHXblVqGqSZl6TD7R48OoOeJXxr2BkW06VbzccuRgoaqVJYV74MSVdkO57QyNQV1bGS6emcye8VXCNlyxVXPKCSbTQfd2Bb/4IeLZ1ORJtixSlQ2D/p4n4Za7tlrGTXhqLmcunWTu0PJCzkLBuV2Y4+Ev0jEDNqBeb52cZHyvZlha0pu1mLWUs/1/WikuwzAizc3BoWBfLwV3LutrarxkqId/a0hNLZ4+Gcd7m1hJPmB4sW7XHFYy94ZDytYKH2w4npXuFZLNErWJlg9YtDdd8fwmV37B3ksiJ8sJ7l06ivrZBsbVH/8sX27wOy+Y/XBeMqyv5k7NEXPJPxeN9gE9m8Jc3lTSSlgzxOCw2VpwRAAEBHPtsK3LJ6Mr6ZxHbZaG2wBKxas5JDPr8BUwwaQdvNXNa9EqkV9y9+xoenb3HruHH7u+DT5jyCpaHi7jk2n8YiUu2FvmJsSbdIXgSl8b9g5ku8rBj3q8IWjQXzeNXWfJtnBPOK1ct5KEuAhgyewlmdjN/X1KnLGrZp7W1rrW7LwFQsmkzUv4wozk+trb+rZ+LJS6tunlYEvWG/zfHTfr3zdIizbiUH2N39pBbAYz+CmjQu/Mq29YW7AUMPbYTR5IcO3+SAq2dT19B94J4h0wRcekQfIorvz0aePlWxcOgABRCgIhLhYBvcUsVl8rirwrvRFyqIg2SBrH7ejXy6/hXJ/JxHqavw91p2+BRw48ItGXzqvcwpIloGasJ8Mab2Wl8Qm2VeWtkb/gU5vLS0fr64JXqYl6yRFzygskhoeduBN6f6pAJUpYBgbzz+UhYlYS0fVdRkWeYwzZ4Sn+M/fNIDLy3H4tHw0GWdWWgqah15Yet+ZSmhB1joTHifiyemoEFX/sYKjNbDk/Nq0TMD6jkJS7ZqyUFzbg0QmM1F9Q435IRaPPz5+y3sCrZu1nL/BBSDPbWM6xkeI0kN0nEpeSQuq1Be6SlcdGpvT3wwdFjimHQeVAA9s+Ut11s4I/BKCznR14ScSnsVXiiD/CxQPIyPS0N6elp6NevP/r17y/MoRBpe5dZWKvt2S/jMC6Zn2vf9liKD6Zfweo5WxEy30Bqqf3yS/LFUvz3f6fw295sM+R6RARgzl+G4m/PDbaJqGk1qqlQc9vckYcwd22K2WUiK2KxhZB86u0oxC2Kg3GWtVVlK2/ikonCsMc5azLT0MpeC5Fn9MfE+0HXnzE/vodZVwv2hdvZS1jsU/o8uxCDNs+znqlpIcfs3eYtMMxKbX5sfU7EJVVcCvn3zc1l394BfN4Oqi1N0xitb0DYvh04m1KiaHbfuKsOT/iscygGIi4dgk9xZYZIP/03ICRA8VAoAAUQIOJSAdBNXBJxqSz+qvBOxKUq0iBZEL/F7YBX7wEo9zOfyyKFg16N5ZiQugVoqHfI3PHq4SjNF94y9lAXYFMa/5Yhk3t3xdimUt6xfujThGs13HM4ibjkDalDgu/cBLx4i0MmSJkQcD4CTmm1yqedrIilu+B8S2aVRFyKyHU7VKn5MQWVX5m3h7UFw6kYYEVCkmIoRS7wxE6dfORpzL4+OJPKrz0+EZfCX4On+wEfsjQgYLN07GgiSkpKMG7cePCaTSk8HIMGx7/v7G1HbRCXuRsxf6UPZi2chijTr1v8tHUHEBus/Hr5BbVISy1DnUaLyK6BiB0WJr9TrpmO8kdAHhREgCouFQTfxV23t2pL03T1aayCbmscsq5zn9HIleZAb+DYlK+BJvHdOIi4lCs7zrP79ijgZfaGDM4LgjwpggARl4rA3uqUiEtl8VeFdyIuVZEGSYI4dOwY9hww3NIffscUVHdpvcsqiX3GyGBNAWKTf3fIXqVvdyReFH5dqTrYF/OvpAjyvbR/MDS1dbx0fukcgEMF+ZyyRFxyQiSZwFf3Ag/YvvwumR8yRAhIh4AzqhblIC7lsCkdqvYsEXHpHJxd2UvtpjRUfH5O0BIOxmixLuGkIB2phCPGd0T83fukMmdlZ/T5odh/mB8eRFyKS8PsgcCSKbZ16+pqce7sWdTV1mJY7HB5SUuzCsm29utm0Vm117Q1H5H5WfEpqp5f2tI21JzcZAjQZV6vmLV5F4egG2oRcemGSeW/JCIu+WNFkuYI/CsO+OJS+0VlcF0xsn/cjqo6+eZ/c6F75JmzCMo/yiVm83MiLkVDpxrFLt7AqVlAEM26VE1OnBUIEZfOQprdDxGXyuKvCu9EXKoiDQ4HkZqRgR82bjKz03/kTfCKiUWjTtphCDfVXUPMpZ0OxXzVOxZpKdWCbezspMXOy1m89d4d1QvaAn6zEY507YyfsjM5bRNxyQmRpAL7HwOGts7UkdQ0GSME5EGAbUalpJ6kJxm5ZndJGr7Exoi4lBhQNzNXt+Mqyv8rjoDcHqPBxoSziiASuqgJextPy+J7fM5wxG/lZ5uIS/EpeG048MYd1vqm8yzHjhsv3oEATVttTs3adlq0FLVq6dlCgH7kNcd8DrJJq082HQFhurcoEZfunV+O1RFx2a7TL3rx7bna0hS0sdW5SFq3SzSOjip+9IcK3FH/o2gzRFyKhk5VigtuAuZSRzBV5cQZwRBx6QyUbfsg4lJZ/FXhnYhLVaTBoSDKKirw0ZcrWW10690HkTfdjiqdh0M+LJVvrU5DdNoBh2wmVcWirEAYeVkW4odFGfyvHP55QDT6VBfwijO9ezg+zczglCXikhMiSQVuDgV+fgLwN4zxo4cQIARMZlx+MN1G9Uw7QomIy3aUbIFL1RzJRemCRIFa5uIbelVj1zHnD5aKujcY28fucSh2W8o3lQ/B3h/P87JNxCUvmGwKLR0PzDLhJpUgLR1bAWlLhgARl5JB6YqGiLh0xawpH/PCXcDH/LrcKx+szBFMLLuMhB/knQFuawljeujx1RD28zY+yybikg9K6peJ8AGS/kZVl+rPlLQREnEpLZ5CrRFxKRQxN5Qn4tL1k7rupw24kmW7CtHfPwBDpz6MMg9fSRd7d9l5hF8V3zKjwjcKRy/6C45pc8cGHMzM4aXX2c8HL4bzEkVhRCiW5HDP0CTikh+eUkrNGgAsvU9Ki2SLECAE3AUBIi7dJZPSrqPxYjFKXj0AvdbxrhOru5Xg6Gl+MyGlXEXHpbU4XJ8spclmWwMaeh+og74AACAASURBVOLEV/y6VxBx6Tj8K+8CHhpmsHPu7BkEBASiX//+jhsmC4QAIeAyCBBx6TKpUk2glfVA7JdApXIdUlWDhTGQ2wuSsf9XZWaQn3oqAT6F4vZkRFyq7lUSHZDlhTTRhkjRZRAg4lLZVBFxqSz+qvDudsSlSbsiBmD/ye+azVlhZq+8E1/ejL1VO6Ok5Zi9PQbzFkyD9NMh5Un37gMHkXDsGC/jo+9/GOX+nXjJ8hWaWnwcna6d4StuJXfFKxbpqcKqLgtD/fBeKv+qy2UjolFfxF11WdcpCG8UcROiRFyKTrdDip/cDjw+wiETpEwIEAJuiAARl26YVAeXpC2sRemr+9FUUOugJYO63sMDH4Xk4cKlbEns8TXS88EgbBmyl684b7mOej/kf1nPS56IS14wcQr99gfglhs4xUiAECAE3BQBIi7dNLEyLmvlUeDNIzI6cFHTk3NPYedvzm/j/8PjBRhStlkUakRcioJNlUo9/YHTz6syNApKJgSIuJQJWJ5mibjkCZQ7i7kXcZmIL98pwv0Lp7cQj4lYPedrVDy3Eq+OApC7EQuX5OGuFS9gQsuclm97LG0hNhnZrQiZvwQzXWSeHttcS653NXbSZNSERXOJCfp8Rv5BBOalCtIxFT5WGYvyQmHk5Xq/WpzIzefl88VhPdG59DqnrN7bEy/VlnHKEXHJCZFsAgcfAwa7yN9P2UAgw4QAIWCGABGX9EJYIlD6j/3QnCuWFJiaIE982JCBa1nS2uUK0ntZGU7Wcbex57Jj+XnIr6HIKeJeCxGXQpFll4/2Bzb/EbghVBp7ZIUQIARcCwEiLl0rX0pH26QFbl4FXJbm/pXSy5Hc/z1XjiB+h/jzJzEB/XGkFm93XS1GFURcioJNtUpf3QM8MES14VFgEiNAxKXEgAo0R8SlQMDcUdy9iEvrDDEVlq8VPIw1s0cDScvx7KmJhq8BMJ8t83qlmbg0/doV8lxXX4/3P/5EVKj9RtwEn36xaNA53j7NGMDM7F3wLeLXdswy6HLfaBy76CdoLdlhfliewq/qclhYJ/zBn9+u/1N/PdIrK+3GQsSloFRJKnx3V+DHJyQ1ScYIAULAxREg4pJPAg0Xuc56GOZdu3M3iooPT6B2ZyYfUATLFHb1wgc551BWUiNYV6xCr6eC8Xsv6WddDkjohxMX0jjDIuKSEyLeAreHAxv+BHhKO3aet38SJAQIAeUQIOJSOexd0fPvycAzO10xcufE7OsB3HJ+L/YdFHf+JDbK849uASryBKsTcSkYMlUr3B0J/Pi4qkOk4CREgIhLCcEUYYqISxGguZtKuyIuczdi/kofzFpoaAV77rNnET9uDV6NNP++K+R447ZtOJd8UXSokb1uQPexd6BSJ83pSQd9I6ZdiYNnBXdLVragM7yG43JqlaD1rPKswKXCEl467w2NQF0ZdzXl7106YE++/c0oEZe8IJdNaN5o4KVbZTNPhgkBQsDFECDikithedg57x3sHrPYpMPE10idssjw/27UjaJmQyoqV5/nAsShzzN7emLZySRotTqH7AhRblh6HZfquVvZC7E55tIw7DvA3WqNiEshqHLLzhkELJ7MLUcShAAh4F4IEHHpXvmUezVT1gJJpXJ7cW374d569DkUh6TT4s6fxKx+x9NXEFUQL1iViEvBkKle4diTQEyY6sOkACVAgIhLCUB0wAQRlw6A5y6q7k1cWh7WGaosjTMua4f9FWtmd28+0LswY5WhnSzHU1dXi5ISfmQZm6nAgEB0CXWsT9TZCxewaXscV6icn/v6ByB26sMo8/DllOUj0E1XhUmp2+BRJ4yANNo+WjEMFUX8qxguh/nhM55Vl2+O7A3fwlzOZRyP7ILvrl21K0fEJSeMsgtsexAY11t2N+SAECAEXAABIi45ksQ2v9v0e27SjUKTdB2lbx92yhub3McDy4/wmy8uRUC9Zgfh9whpZ12Ovx6L+N+4Z5QTcSlFBs1t/O9W4M+G5i/0EAKEQDtBgIjLdpJoCZZ5Khu4+2cJDLUDE1HaOgTH70DKlXKnrPb1O+vxJ99vBPsi4lIwZKpXeGUY8K+7VB8mBSgBAkRcSgCiAyaIuHQAPHdRdWfikqmoXFE0A/MWGCosWR+LAzuuvJ47ewY5OY7deo+Ojka//v0REBDI5c7q8+qaGvznsxWC9ewpjL5/Jsr9QySxGdNQgpsubQG0jYLtlfn2QtJFb0F6y5uKkV1uv7UrY/De3hEY18RdcXmlexg+yrxsNwYiLgWlSBbhW0KB356SxTQZJQQIARdDgIhL+wkza5lvFDWtsnSDbhS60joUv7AH2uJ6p729STE6rEw44TR/ZUuu4JpG/MU5y0DHVA3Evu+5O3cQcSlPinfMBMb0lMc2WSUECAH1IUDEpfpyotaI3tkJfJqs1ujUF1c/TTmqN8chv0T+PaCXB3Bm2jqgsU4QEERcCoLLJYTDfIAzs4EAH5cIl4J0AAEiLh0ATwJVIi4lANHVTbgncWmotNzkNd0+aYlErJpzEoM+fwETkpZj7tqU5nTqMRSPrXgBE2RILlOxee7sWdTV1iIqukczgSnk2bhtO84lS7+TjZ10L2rCeggJxaZsbH0eBl/cJspWuudwXEnjX7GZHOaLNSmGvHE9S2/sBE2N/VmXJRFd8G4OVVxyYamGz+ePAf5vohoioRgIAUJASQSIuORAn63iMncj3l18EoPmL8HMbo53o2AudZU60I0iIDAQw2JjRV3oYlZfvvAI6g4Lnznk6Hu7t18j1h867agZXvo9Xw7ElqADvGT5CMU0RuHMGu6LeERc8kFTuMyYzsCmP9GBl3DkSIMQcE0EiLh0zbw5O+qGJmDo50Cx8Dvgzg5VVf5G1Rbg/LdxaNTqZY/r8DPnEZx/RJAfIi4FweUywqvuBh4c6jLhUqAiESDiUiRwEqkRcSkRkK5sxv2Iy0SsnmMyu8lOcpiKzG97LMUH069g9ZytCDE5wHut4GGsmS1fH6ecnGxkpKU1R8eXwLyUloafNv8m2+vWb8QY+PQbjgad4xu+cbWZ6JMivP8/s7jE8mGoLObXMlbv6YHF1bkoq+W+YffuqF7QFtg/2NQEd8A/i2nGpWwvmcSG9z0KDOsusVEyRwgQAi6FABGXXOmy3BcZLndtLemK2+YtbiYurR6B3SiYPY0jT25OjugLXc6Ya2lvbb/1qcOWI/LO1WT8+3f2QsrLZ1HRJOyWv63YveGJ8i+0nGkj4pITItECfx8MvHuvaHVSJAQIARdCgIhLF0qWgqHuTAUeF3f/W8Go1eF6fOU1HP1uj+zBLP9DJe6q/0GQHyIuBcHlMsJTugHfPeYy4VKgIhEg4lIkcBKpEXEpEZCubMa9iEvDYRyveZWmrdEs2qQhdyPe2tITS2UkLpl3hqm+zMnOQXp6GgIDAhDTvz+io9mrHhubmvD512tRWsbd7tSR9zGyR290H38nKnUejphp1p1UdQnd0xME2ynz7Y2ki1689U6Fe+O7SwYS2N7zxI3RiKnhHt7+j6ZKNNohb6lVLBfSzvt8ehTw9R+d5488EQKEgPoQIOKSR06aKyx3oMjD8LM95tlnEbg6ydBxwkrd+d0omBDS09KQ20KA2tsPmYbbeLEYxS/t5wGAvCLf96jAvuOp8joB0PMNf2zxPSSZn4jfu+JKXr5de0RcSgY3q6Gv7wWmD5bXB1knBAgB5REg4lL5HLhCBHM2AhsyXSFSdcY4sSQNCT/JO+98ZJQe3wxbKQgAIi4FweVSwmmzgNAOLhUyBSsQASIuBQImsTgRlxID6orm3Iq4ZGuHxpoUhuD8FFXPL22pNGCqEcwrLpd5vYIPpnd1SkotCcyx48dbtUtrzP8F16/G4UjORKRcLZI1Lh8/Pwy//48o8/B12M+9pacRmil8BlSa53Bc5dkyttHPG/+6noEmnc5uvMG+3nilqydM33k2hVWBnrhQbpsgJuLS4ddCUgOf3wE8MlxSk2SMECAEXAgBIi5FJMvywpaJCSW7UZjuh/jMAy95cQ8aUuS90MUX3S8iinDinP1W83xt2ZIL7uOPQ3+SjrgcfPRGHDtjv90+EZeOZs2+fqQvsPtJoFuwvH7IOiFACCiLABGXyuLvCt7LaoFBXwINjje/coXlyhbjPQXnEP/rSdnsM4ZPPnUYvoUXePsg4pI3VC4n+Mkk4PGRLhc2BSwAASIuBYAlgygRlzKA6mom3Y24NM6pNM9DuFk7NOZQ7iOvOeatYE1mXDZG3M8xG1OeLNuaf6nT5KIu7Z+tTtMqxuFAsg/KK/jPghQT8eipM1EeECJG1UxnWuFRBOUIb6OWWDYUlSX2Z1IaHSWGeuLn1AzOWJeNjEZ9of2qyx1hQYjLsz33iYhLTpidKtDTHzjwFyDY36luyRkhQAioBAEiLoUnoo2ctLigpYJuFMxqmP3QscTE5oXZaqdfvfYCqtbzm3EtHCHhGo1+HvifbzZS0+Wdtdltnjd2eBiwcfQZmx6LPXvO2DVDxKWjKHPrP90P+HAatxxJEAKEgOsiQMSl6+bOWZGvPwXMVb6JhLOWK6ufqblJ2P5bsmw+vnu8ALFlm3nbJ+KSN1QuJ3hvN2A9tYt1ubwJCZiISyFoSS9LxKX0mLqcRbciLl0OffaAjbOijG1jNdc+RVOF+SGVDl5IzLkdR84Xy7rq2NvuRU04e/taIY4fzNsH/3xuYtHUZqnfDTie7MnLTW0HH7ydxd2m7e/DeiKs9Lpdm6e7hWJt1hWbMkRc8kqJU4VeHwH883anuiRnhAAhoBIEiLgUlojSTa9jfnwPPLbCsk2s63SjaEwuRvHL6jvdq+jshf9UpOB6nnxVoGEjArFn2gFhSbchfXPBMOzadNauLSIuJYGa08hX9wAPDOEUIwFCgBBwUQSIuHTRxDkx7D/9AMTZP6ZwYjSu7crXA7g97RB2xQs7f+K76odHaDE/cjVfcRBxyRsqlxSkdrEumTbeQRNxyRsqWQSJuJQFVtcySsSluvOlrTqD+swPbAZZWN8fCRk9cTlbPgIzZvgY+PUfDo2duY9cKHpBjwezdsCnxHYlI5uNNI/huJrOr7J0b4geWzPst2kbHBaMmf51dsPN6h6O/2ba3uQSccmVbWU+P/wnYECEMr7JKyFACCiHABGXXNgb5n9vLTFcBLLVVULN3SiYeeBMFeawWENf8NJX90FzvoRr4Yp8ntfNE//OOIvqKvt7DUeCC39Xj91NwtvwW/ocWdMfB7+1f+mLiEtHMsVf94YAYPfTQEgAfx2SJAQIAddBgIhL18mVEpFWa4A+nwFaJZy7qc9gLyD2RDwSEoWdP/GF49xj2+BRzs82EZd8UXVNuY8nAU9Qu1jXTB6PqIm45AGSjCJEXMoIrquYJuJS3ZmquzQXuqZSziCTSyfgwHkdamrlOSjr2qM3osbfiUqdB2cstgRC9BpMztgOzyphJOuR0qGoKuVuGVvZyRcLLnO3jXtvWFfUldrGtDy8M97JzbS5TiIuRb8Csio+FQP8d7qsLsg4IUAIqBABIi5VmBQZQ6rdmI6KL+xXCcronpfpjN6eeO/oUV6yYoS63RaEHbftFaNqptNLG47kVYV27RBx6TDMvA3831Bg/t28xUmQECAEXAgBIi5dKFkKhLr9EvDnOAUcu7nLCM8m9Ngfh1MXhJ0/8YFl29OZ6Fmwk48oVVzyQsl1hSZHAt8/7rrxU+T2ESDiUtk3hIhLZfFXhXciLlWRBtYgmsoToMn+nHeAGl0QDmePw8mLRbx1hAj6+Phi+PQ/oszDT4iamWwPbQUmpmwFNNxEpFGxxK8PTiTzI0y3BjVh79VrduN7Y2Rv+BXm2pRp7BCAf5Tl2/yciEvR6ZddcduDwLjesrtp9w4a08ugq9DAM8Ab3jGd4eHn1e4xIQCUQ4CIS+Wwd7ZnbXEtip7eAX2DztmuBfs7EwN8mpAkWI+vQsiSBhzQOE7gar/yQV1Dg023RFzyzYg0ctsfAsb2ksYWWSEECAH1IEDEpXpyocZIXt8GrOaeeqPG0FUfU19tDTy3xyEjm18XL74LevV2DZ72X8tLnCouecHk0kIZs4HOgS69BAreBgJEXCr7ahBxqSz+qvBOxKUq0sAaRM35J0QFl1s7BAlpXXHtujxt1EZPfQjlAZ1FxcYoDWgoxMjk3wG9nreNVIxAZkYlp3xxFz8sTbtkV+7uXhG4WWt//tR8fS0qGhtZ7RBxyZkGxQRm9ADWPKyYe7d3XPPDRdRsvgxtmcZsrR2m9UHQM0Pg0dHX7TGgBaoPASIu1ZcTuSKqXH4CNXG2OyLI5Ves3YQYLdYmnBSrblevx/1B2DrS8arLqLgopGbZbnVGxKUs6bNpdEo34LvHnOuzXXprqEfT9avQNzbAs3MYvEKj1A1D0nK8sNanbTZx7ka8u3gHOjy3Eq+OUnfoZtElLcfctSW4bd5izOzmQnFLECoRlxKA6KYmmGk8sSuAPPNfr9x0tcosa4imFHkbtqOsiv18R2xU5x/4FmjgvpBPxKVYhF1H79spwH0DXSdeipQ/AkRc8sdKDkkiLuVA1cVsEnGpzoQ1lu5FQ+4ah4I7W3Qr9p2tQ6MNAs4R48NuvQe1ET1FmxhZl4MBl/j3Q9F7eOBI8WBUl3G3wt0QUI+j2Xl2Y1t2Ywjqa2psynwT5INTJewtRYi4FJ12pyj+8gBwe1+nuGpXTsoXHEbdkes21+wd3RFd3p0Ar+ggKxlmdt6qZG+z79uas9euQKXFSoIAEZeSwKh6I43nilD8jwOqj9MywJ0xDfg54YwscfsvrcKxeu4W+facx54YhMMnkm2KEHEpS+rsGv3yTmBmrPP9tgeP2uIcVG//CrXHt5st16d7P3S4/VEEjJtqEwa2vQwj7JT9jFOIS8M85N1jFuOD6V3leR2IuERVVRU8PDxa/3h6esLb2xuenl7w9vaCl5fhD/M949fMZ56eHs0ywcHBFp95Ntti7DCP0bYxgcz/06NuBE5lA3f/rO4Y3SG60TV5OPkNv9aufNd76C8XEHL9MKc4EZecELm8wOyBwJIpLr8MWgALAkRcKvtaEHGpLP6q8E7EpSrSYBWE2GpLS0M12nAkZA7HuTTp28fGxI6G340joGGuCYp4JtRkoFfqPt6aJX59YedsrdVOXqg//pN60a7dhaN6QVdgm9zcExGM33OyWW0Qcck7ZYoITu0OrHtUEddu67TyfydRs/0q5/p8B3ZB6Ed3WMkxh30rimZg3oJpMNQ0GA7HNnlNN/kep3kSIARYESDisn28GKVvHITmlP15jGpF4tcbahCXaJscFBt3r0eD8Xv/PWLVm/XGXRmO3btO27RBxKVD8IpS7uINXPw74ENd2EXhZ0upIfUESr54BWiy3Rq5w62PIPjhV1hNWO9lDGJGQrP3s1/KV/1oSVxKiozRGBGXssDaYpQqLuVE17VtLz8ILD7h2mtwlegnVl5Fwnf7JQv3wxmVuEfzA6c9Ii45IXJ5gb6BQNJsl18GLYAFASIulX0tiLhUFn9VeCfiUhVpMAtCimpLy1Vl1YzAgUudUFBULumCI6J7Ivrmu1GpE3eb886KZHS9fIR3TCkYgSweLWPX+lTh3HXbZO3jN0ahX43tA9AL3cKwKusya1xEXPJOl2KCGx8AbqOqS0nwb0opRdGL/NsRhswdjoBpMWa+WQ/7nHIIJwkEZETlCBBxqfIESRCe5mA2Shcfk8CScibWRpUh4WS65AHolxXhXJ349rnjiodh9y+2Z2UScSl5yngZXDIOmH0zL1ES4oGAriwfBe8+Ype0NJoJmjobHSc/bWXVFnHJCJZueh3vxPvI1wLVKXsmIi55vEqiRYi4FA2d2ys+8A2QIM+EH7fHTswC7y65hN0/HRWjaqUzLFKP70es5LRFxCUnRG4hcOzPQEy4WyyFFmGCABGXyr4ORFwqi78qvBNxqYo0mAVRe/Gv0Gu5e+WLifx4/h3Yf7pUjKpNHW8fH4yY9ijKPP1E2Z1SfBKdr53ipavz8MaRwgGoqbDfMjYrzA8fpdiedRno44XXu3lDp9Ox+s2NDMO/rxFxySspKhSiWZfSJaX6mwuo+p5/K0L/URHovOxWswCEEJemrdj0GNo2zwmJWD3nayTG/g1rZo9utc/Ir0we0Spn2crNf/K7Zi3PbNsH0Dwz6iSGzJ+O0nfX4KyHB0wrKCxt1w77q1ks0qFOloQgQMSlELRcU7b4+d1ozJD24pUSSHwSmo+zydckdd37uSD81p3/5RJL57F1MTj8jW1ClYhLSdPF25ivB3Dhb0BoB94qJGgHgYof3kftkU28MYpYvBVencK49zKtEpakn2HPUmE5g9KSgGz5/8dXPISqefOxtcTQ7tOq/Sxrq9iTGDR/idmsSAOB2vZvpek+xfIzMx/NLVzN93pme5yWmZpFLW1HLfdWtoC13HM985cmrP2q2JrgtbAPhHPKmO8RjXu4HRAaI++XwkFBIi4dBNBN1WsbgR6fuOniVLysyflnsHOj7W4TQkI/8fQR+BWct6tCxKUQRF1XdvmtwJNtxxSuuxCK3AwBIi6VfSGIuFQWf1V4J+JSFWloDaKp/Ag02Z/JGlR5Yw8kXBmAS1ekbR87eupDKA/oLCr2B/IT0CHPNtFoarTYLwYnk7nb067QlyGjpMxmPMtGRqO+sID188rQEMy7nsX6GVVcikqx05V2zATGiB/D6vR41eqwfMlR1B3I4R2eV2c/RPw0zUzemrhkO9Czbh/LHLLNj+/RRl62HGx1MB4EthCNxoM7Rv6ts7e0tZ/N3YiPT07Ai82zmvjaPwldBDBktulhIBtpyk6k8gaKBCVDgIhLyaBUpaG6XVdR/p+TqoxNaFB1HTyxXHcVV66y7z2E2jPKVy/NxuX6fFHq3bVdkLbKdqkHEZeiYJVE6a2RwKuTJDHV7o3k/+NO6DW2Z9tbAhTyyD8RMPFBjr2MuZb5Xoc/cTl3bQlCw/Um+w6Wdvo8iEvLi1zMvmfLb7mY9sAYAIn48p0i3L9wulnL/g1Rs0wuYNmouGwhNdsuchnWljplkZ1ZmCxraCUnI8xISbZqVevvWeN59rOPUf33FzGBSYOoGJ3714KIS+fi7SreDl4B/rDZVaJ1rzinZCVixzb+l3Ntrf7bxwoxvNz+xRgiLt3r3bG1mod6Aitnto+1tqdVEnGpbLaJuFQWf1V4J+JSFWloDaIu423o6rhnyUkRdXrlTTiY7I/S8kopzDXbGHbrPaiNEMcWzczZDd9Cfmu/pB+Ba5ftx50W7osvLtnejD4/tCfCy66zrr0pwA+vVrC3kiXiUrLXRVZDT/cDPjTnz2T1567GKxYnovZgLu/l2SIuVyV7m9mwqlZsPnQqsbhhb32IZjwYnL9gFM7Pewe7xyxuOTjjaHHGx37LoVqVxWGcFYFqXIkFccobJBKUFAEiLiWFU3XGiv62C02Z0u1TlF5gaZgn/l1wEcVF0q2p99wO+K2z+JlNPt8GoqyGndQh4lLZN+bCc0C3YGVjcHXv2uIcFC4UdpLYYeLDCH7kVbOl22sVywiaX54SQlymmHV3aHZqeVGLi7hk3eNwZM6q/SzbPsrwPXOC00AUvrDWx6QrhoUvG5/bIiTZSFAG74+85hiIVbv+RMbo5BebiEsnA+4i7mi+pXKJYjob3Jq8H3v28zt/shXpQ7E6LOi+yu5CiLhULs/O9MzMKE+bC7Q0J3Cma/IlIwJEXMoILg/TRFzyAMndRVyGuLRoIWN16G32uWV7GeaXx60IsWino7bc6qqTUXd1qZPD8sCR3Dtw+Jx0gxX6xo6C/40jodFxV0WaLjYAWky/EgevcnYy0VRW5+mDw/n9UVtZbxev9zUFKKhiP4wbGBqERwJs6y/z1CC/3vpzIi6d/Io64O74k0Af805fDlhrn6pVX19A9Q/8b6P6jYhAl/e5W8WytXhdUTSjrVqyBW6zg6vm7xkOA5uGDcWF8x5mh2bGNmim7V2NWbN14Ghm3/KgsFnZxoGYSSz2qw7a53vjzFUTcelMtJ3rqy4+E+UfnHCuUyd4y+7hhWXnT6ChvlESb15+Hsh9OwUFjeLI0F7xvZB8mX1OJhGXkqRItJE3RgKvUdWlaPwYxaaCTBQtflSQjcCb/4BOj71upiMfcWl5aatt79F6OYuDuLTqOGFjtZbtYs3brbIQl6z7orbW+patarn2XIbKSJP12iFczS+NGfZ+J7pOs9onWpG8xiBUdrmMiEtBfwXbjfBj64Fd4homtBuM5FxoiDcw+MgOHDnBff5kL45zj8fBo8z2KAAiLuXMorpsH/kTcGOEumKiaBxDgIhLx/BzVJuIS0cRdAN91yAu87Bj3q8IWjTX0A6m5SDZstLmwoxVeHWU4Rbo7O0xrb/YML9ofttjqZ12NupIpObKcjTVKHNAV6Tph4SM3si4Jk372IioHoiecA8qdR6CwI3Q1eLO9G3wqOGeZVXk1w+nktlnVLb+4hzmg7UpqTZjeG9YV9SVss/8/KGTH44WWVddEnEpKKWKCr8+Avjn7YqG4PLOGy8Wo/gl/pU8IX+PRcAD/Xgc9pkfkFnOjzQ1wF6dyVKh0FLxYJzvZDqDiZd91kMue5WcHFWeLp9911gAEZeukScxURb/fTca07n3A2JsK62TcoMH/pN4TLIwev4jAFsCD4qyN+LMYBw6eoFVl4hLUZBKqpQ2i2ZdOgKoXlOH/H8I2wwG3T8HHe99isdepk3E/KIV/4pL9spFi/0FB3FpfcnLArEWAjLPlPjjU3FpNXvS1C7LHMqWj23Gw0Jc2qzctIrPgCkzf9yMcBUZoyPvlBhdIi7FoObeOg1N//+C7adAnf3jDPcGQQWr6wkNQnbvwPk09jMhPiFufSoLvQp32BQl4pIPiu4hs+pu4MGh7rEWWoUBASIulX0TiLhUFn9VeHcN4pIFKjNyMhGrviF2xAAAIABJREFU5pzEoM9fMBCbuRsxf6UPZi2chijTr1WBOHsQ+vIy6D75BPpbQtAUWQBtE/vNd7mXcKnsZuw/D1TX1DrsysvbGyOnP4oyT39Btvo0lmFcyhagUcOpd1E3AtlXbFcYaH08saAkCzUN7FUNr4/oBf+iPFY/B7qGYGO29ZxLIi4506IagTAf4PwcwNe8S6lq4nOVQCo+PI7anewzX03X4NMvBGGf3WW1LD7VjpyHbq1WDQdXORHhyPcYZ33z3ijXMu/ISHrysm+HuLRqk9bsh8+cJ1fJsuvGScSl6+bOXuSawzkoXXjUPRfXsqoTMXp8kXBckjV27OaLE7OOQaNrEmxvfNZwxMedZtUj4lIwnJIrLBwLvGC4uUmPSARKP3sFmpQjvLXD//E1vHsNNJO3X3FpSVQ6Slxa6DtIXLLugXgTlydhq7LSFqBCiEvrMQEGqzbb9LdcYN5a0tUwXkC3Ee8uFh4j75dBIkEiLiUC0o3MHL8GTP7FjRbkwkvp31iJ+t/jkF0g7gzs5Uka/CVgrU0EiLh04ZdDYOgvDgHeuUegEomrGgEiLpVNDxGXyuKvCu/uQVwyt1I/RdXzSzGzm6Hi8tlTE7Fmdnfz76sCcfYg9Pv3Q3eo7aa8fnAnaPvVoQnnnR51ky4Ah3NuQVKyNNWXo+57CBWBnQWtY4gmH8OSt3Dq6Dz9kHC9L+qqbJOcSWFe+DElndXWnT3DcYuOvZrjUvcwfJF52UqPiEvOtKhK4Ms7gZmxqgrJ9YLR6VH2dgLqTxTYjN07IhCdF0+Ad+9OVjLsh30c1QQ2PBltvbMgHNvmfAV7bVrNWqdxzWNi/NloK2azBZvK2pC53oslTcREXEqDo9qslL15EPUn2WdNqy1WR+LZH9OE7xJOOWKiVTf6LV9s8z4s2Na40iHYvYF9v0nEpWA4JVeI9gOSZgN+XpKbbjcGG1KSUPLZi7zWGzhqMjo9vYDnXsYgZr3PYe/IYEXGtVyysmpxz1WZaLn/4NjjsBGJli37rTsaMSsT11nCFuloa8ZlxXMrDV2TTB77F85MiV1xMfJ6GSQUIuJSQjDdxNSXicBbiW6yGDdYxvC6IqSt3446jbgS2PMzvgc01axIEHHpBi8IzyVMDAU2mzds4KlJYmpFgIhLZTNDxKWy+KvCu6sSl1a/zJi0iTG2jxm46XW8VvAw1swezYl1aUkJcnKyOeXsCURH90CX0FBRNrT/+RCos57FqA/3h26kD7Qdr0CnFd++QkxQ12sH4VB6N2TlOT7/ctjEu1HbtZegMMbWZqFvyi5OnQK//jiTrLUppwnwxpvZaTY/XzagM+qrrTeZBV1DsTT7ipUeEZecKVGVwD2RwA+Pqyoklw2mel0yajamQ1drXtETOLk3gp4ZAs/O7NXVbMSlrQOzTV7Tzaooz372BtIffK/1Uort2Uh52L7iOGKffwBRzQhbzqY0/L9d+zaJSMMBWWLs30x+nlC1pVpeZCIu1ZIJ6eJoulSCov/bJ51BlVva1rcemw6fczjKzoMCsH+m8HaxQ+pvwNG11vsdJiAiLh1OiyQGPrkdeHyEJKbarZGa3d+h8rdP7a7ft9cQdHnhI3j4d7CSY7+EZdgLnPEYZjZzm1G2Iu9aflctNJVtIS7NZ02y7Dk4Ki6Nex7zPU4etvyWi2kPjLGOhdWvgYD9yGuO+e/ObORq7ka8taUnltr8HZt9DXPXMjPTzVvMWpOZLNglLceHXi+3kZusszItRghwxujcvwpEXDoXb1fwNnczsJ79R68rhO+WMd5cnY3EdbtFre3gXy6i8/VDrLpEXIqC1CWVfD2Aq3MBf+r45ZL5YwuaiEtlU0nEpbL4q8K7KxKXtlvHmEJq0T6WA22GtGTIS7FPXV0dSkpKEBgQ0ExeCiEx9SmXoPv5Z07XuvEh0HYvglbr3B3u2ZJbceBMPTQNDZwx2hPoM2wkAgaMgkan523ntqpURKVzH8Il60Ygx07L2ENdgE1p7LgtHNULugLrdrG1nTvhzQLrIetEXPJOn2oEDzwGDGGqselxHAE9wMy91FVo4BHoDZ+YzvDo6GvXLtt8ycaI+1navBrIxa0lnq32Wudbthz4ZZmRh21k5PwFo3Delm6rNTv2GRm7FZTWulYVEo6jSxZEIEDEpQjQVK5SufwkauKuqjxKacP7sVcVdh+75LDRyAWe2KkTNjszVN8RWV9Wsfom4tLhlEhi4OYuwJanJTHVro3UHd2Gyi1fQFdp3VUmcOz9CH74VXj4BbBiZGtWtu29gPm+gdn3LJ6agQVf+7SRnC2E5FNvRyFuURyKPDyafZvO6G7+BidxaQjZMsY2Ozxiad0H7WiOw2y+eAt52QaM7fmWbTJtMymZ7xnXv/DrEkOLV9N9uYV9qz0iH/98ZBR8+4m4VBB8lbq+fTVwzvbEG5VG7f5h3VaWgYM/sBOQ9lb/nweqcG/DelYRIi7d/70xXeHuR4AR0e1rze68WiIulc0uEZfK4q8K765GXFpX6bDDyMjFj1uDV0eZ/9Ik50FzXV1tM3mZm5MjiMTU//IzdJf4H1bpBwRDe6MGTR6O387n+xLWarvgcNYonEl1rH1sePce6HHL3ajUtRETXDHcU3YWYVeT7IppPf2RkNcX9dX1rHLVQb6Yf5W55Wv9PHpjFG6ssW5Hp/P1wcvVxVYKRFxyZUx9n78+Avjn7eqLiyIiBAgBxxEg4tJxDNVkQVepQcFM7lbxaopZqlhWRZbg2BnrFvVC7Hcd1wG77tkvRKVZNvCnTigss26dT8SlYChlU9g8A5jYRzbz7cqw5swBNOVdhr6pAV4h4fC5cRS8u/Z2PgZ82tg7PyryKAMCRFzKAKoLm6xtBHp84sILcPPQ7y2+gF0bhM0gHxyhx4+jVrIiQ8Slm78wFsv7eBLwxMj2tWZ3Xi0Rl8pml4hLZfFXhXfXIS4t2/7ZgS9pOWZvj2mu5in57Fl822MpPpjetbmaZuGSPNy14gVMkBl9NhIzKroHQkNDzdvJ1tZC++F/xEXT2Rfa0f7QdsqErskxQpFvANnVI3AgNQTXC8v4qljJeXl5YeQDj6HMk72tJJvh+4uSEJx91q7PfL/+OGunZeyuTlrsuJxlZcPfyxNvRvtCp7VuN7vcpwmZNeYtfIm4FJ16xRT7BhrmQ9FDCBAC7ocAEZfuldPajemo+ML+z3v3WnHbanRewP+C8nAxJcehJYYuasLextOCbPTd3wdnU6xJUyIuBcEoq/BTMcB/p8vqgow7GwEiLp2NuGL+iLhUDHpVOj6fB0z6UZWhUVAtCEzNO4Htm9nnf9sC6cTTifArsC4uIOKyfb1W/zcUmH93+1qzO6+WiEtls0vEpbL4q8K7qxCXTAVlKwFpFzmG4PwUVc8vxcxupl8zSnnYMe9XBC2aKztxaRoiQ2LmZOegtLSktRJz0h13NovoTxyHLi7O4XdBNzYE2uhSaLXpDtviY+BE4e3Yf6ocpu8PHz1TmVH3PYiKwC681R68fgD+123PqmQMXdCOQO5V9p4rZSF+WJTBXtm6dGQ0NIUFVrH82jkABwvyzb5PxCXvlKlKcOMDwG19VRUSBUMIEAISIEDEpQQgqshE8fO70ZhhXfmnohBlDaW6kyf+U5uOnGzx4wui7gnC9nF7BcU56sJQHEiwPmwj4lIQjLILJz8HRAbL7oYcOAsBIi6dhbTifoi4VDwFqgpg03nguXhVhUTBWCDgBeCuywnYtZP/+do3jxVhZPlGKyyJuGxfr9fUKGDdH9vXmt15tURcKptdIi6VxV8V3l2CuBRQKcnMv1zm9YqhwrJl1odpxeX8lT6YtXAaohRC31iJyczAZB7dunXQZ2VKFo0+JgjaQU1o8joP6K0rCCVzBKCysTsSrg5G8mXx1Z5DJ96Juq438A7r4Ws74VNsPXfSaKDRKxCHs3tDU6thtbm5QwMOZllXMswZ2hMRZdetdI5EdsZP18zzQ8Ql73SpSnDWQGDpFFWFRMEQAoSABAgQcSkBiCox0ZhcjOKXhbc5VUn4koVREOmFf2edQ0WZeccHIQ46Lq3D4foLvFXG5wxH/FbrKk0iLnlD6BTBf08Anh3rFFfkxBkIEHHpDJRV4YOIS1WkQTVBvL8P+Lewxgiqib09BRLgCYw7swf7E2yfP5niMWOoDouiV1lBRMRle3prAOr25V75JuJS2XwScaks/qrw7irE5buLd6DIw8MKM7OZlay//JnOuAzHbfMWY2Y3VUAPVFRA+/FH8gTTwQfa8QHQhmRD9//YOw/4pur1/3+yume6W7qg7JZZlkwREVSGil7FecUBXr1ex/1d9V5QEXFfvF7FCzhw4WYIIgqC7D0KBVpmaWmb7p20zfr/k7RNT0ZzkiY5J8mT14tX25zv9xnv59CenM/5Pl8Vc8Wgsx1eaBiB3aeDUFlT55DpnllDEdQ/G80arc35YdpW3HjxFwjrzfekbJ9c6t8XJ0+rLNoqj/LH6/nmqy77SkNwZ5C52Hk+MRrvFzBbp5FwabNMvBwglQD5jwNC818jvIyXgiICRIAdARIu2XHyhFENHxxH44bu7fHoCXmyifFSqhCvHTrocGeLlFvDsDHzdzau9GNG1g3E9q/NhU4SLlkjdMvAa6KAjfe7xRU5IQJEwIkESLh0IkwvMPXQD8A6dlqYF2Tr2SnEizRI3vULjuRYv//UOcOTd2+BoJq5PREJl559DjgSfcFfgFB/R2bSHL4RIOGS24qQcMktf1549wjhkhekXBDEoUNQ/7rFBYaZJjXZEdCk1EGlyXOpr/0l12FPjmOtzaITkpAy/gbUa4Q2Y0xUN2Ji/kYImhutjs1VDUVxgeWWsWv85ThSbC7mvj44HooqZvwVcVFYUnSJ4YeES5sl4u2A72cCkzN4Gx4FRgSIgAMESLh0ABpPp5TfsRHqWssdE3gaskvDyu0lwLt7DzrsQ7y0BkebL7Ca3681BUc+Md8HnIRLVvjcOmj7n4DBXLWOcWum5IwIeA8BEi69p5bOyOT6T4BjvtsV3xkI3WojXS2H/6+/IN/K/aXOwWy8vxBp5cytoEi4dGu5eOHsjzuBrERehEJBdJMACZfdBNjN6SRcdhOgN0wn4ZK7Kmq+/ALay5fdFoA2LQSaTA1Ufmeh1TS7xG9VS0/sudQL5wrsbx8rEAqRPXsuaoQBNmPro6xE9umfAI3ldritohDsLUxGq6LVzFZRtD+W5Zmvuvy/oakIrChhjFeEh+K5CmZrWRIubZaHtwP+MhBYfANvw6PAiAARcIAACZcOQOPhlJaDJaheuI+HkXEb0oEMDT7ac8ShIFLvD8NPqexWXYZo/SFbYX5tSMKlQ+hdOum5YcDfJ7nUBRknAkTAyQRIuHQyUA82p+sxlfwuoNB4cBI+GPqA1lpU/bgZ5TVdP2D314kteDhoNYMQCZe+d8J8egMwc6Dv5e2NGZNwyW1VSbjklj8vvJNwyVEZFAqo336LE+dafxE0Y0OgkRZDrSp2SQx5tWOwM1eI+gb792caPv1W1AVLbcY1pLkYA85stjquxK8fTp1RWjy+SliHs+XM1ZXXJkdjgtak3a1QiCebaxg2SLi0WRreDkgPBI4s4G14FBgRIAIOECDh0gFoPJxS9+8jkG9x3p7fPEzR4ZC29Vbim92ObYalXFqKM83me3tbCiZybTSKypkPnpFw6XDZXDZxYCiw62GXmSfDRIAIuIAACZcugOqhJiubgL4rPDR4Hw87WyHD0U+ZqyktITl1yxqguaHjEAmXvnfivDoamH+N7+XtjRmTcMltVUm45JY/L7yTcMlRGU6dgnr9Oo6cG91qhkZAk14PlcZ8BWJ3g1Nr/bH36ngczK2021TWuClQxKfZnDem6RLS862vJjilGooSCy09Lsb444Oz5jm/1j8SzQ3MFrQfBGhxrt7YdpaES5tl4fWArbcDw5J5HSIFRwSIgB0ESLi0AxaPh5bN+QmaevMuCTwO2a2hrespx8/7zPegtBVE+vxQrI/dbmuY/ni/Pb1xJPccYywJl6zQuX3Qr7cD2XQt43bu5JAIOEqAhEtHyXnfvFOlwKSvvS8vX8loXH0B9n65o8t0dz54FtLSXR1jSLj0lbPDmOeTWcCi630vb2/MmIRLbqtKwiW3/HnhnYRLbsqg2bAB2pM53Di34FXbIxiawQKo/POg1di/SrKrRGSK/thzPgmXi+0TMHtlDUFg/xFo1ugaqlh/XVt3BgkX91oc0CIOw96CRCibzVdevquqRGEtcx/Ml4anQlvGbBe7MSoY20qN75FwyZvT1qFAXhoJPDHOoak0iQgQAR4SIOGSh0WxM6TWozJUPb/Hzlm+N/yLHnXYeSTf7sRrXr2Ewhbbe5CPyBuMHX+cYNgn4dJu3G6Z8M/hwNMT3eKKnBABIuAEAiRcOgGil5jYeg64c5OXJOOjaUyqysfOb61vb/DGjAbcqFrTQYeES987Ue5IAz681ffy9saMSbjktqokXHLLnxfeSbjkpgzqd94B5M4VCJ2RiVYogHZcBNSxJVCrCp1hssNGbtV4/HGyFYrmrvcF6Ow0KiERaeOnoU4j7DKWadXHIS2wvAdUsV9/5J4xX8VxNkaCVWeZNwD/1CcR/eTMNmlHEqT44opxL1ISLp16Wrjd2LWxwA/3uN0tOSQCRMBFBEi4dBFYN5pt+PAEGtddcKNHz3W1PKYcx07Z11I37W9B2BC202bSY0oHY+sGEi5tguLBgBGRwJY/8yAQCoEIEAFWBEi4ZIXJJwZ9fgR4yrgYzydy9sYkp5fnYMsPxyym1jdGix+yV3YcI+HSG8+ArnOaEA2su8/38vbGjEm45LaqJFxyy58X3km4dH8ZavPyEfr9t+53bKdH7aBwqHs1QaU9bedM68MV6gjsKxyBY3lMcdCWgxG33o0aYWCXw2aW7UdIseU2aieVQ1F6hbm6UifSLmksRo28ucOuWCDAotQAqFWqjvcuJ8bg3QLjDVUSLm1Vi//HzzyoQVxE12I4/7OgCIkAEdARIOHS88+Dige3QHWV2abd87NyTQYtAQK8K76C8xdkrB34R4iQ//RJ1KnkXc7JbuiPP746wxhDKy5ZY3b7wIP3AhkxbndLDokAEXCAAAmXDkDz0ilvbAfeZD4j5KWZen9aNxYdxC8bmddN7VkffuAAAsoMHdZIuPT+c8E0w15BwKH5vpe3N2ZMwiW3VSXhklv+vPBOwqX7y/DL79vx04YNuKl3H2QGByJeoYCk2nYLL/dH2uYxIQjqISKogs5Bq2aKf47GVCQfjF15USgpq2ZtYvj0W1AXHNXl+NuKt8O/7KLZmGZxBPZeioOq1ShI6gYdjxbjizzmfk5LhyWjpdx4Q7AqRorFxbTiknWheDhwlKoSETWlqC+QISenBMvfmoAZN6XzMFIKiQgQAXsJkHBpLzF+jVddqUPFw1v5FRTPo6mVivBW9VmUyWpZR5ryjwBs9N/d5fgMZQJOfMxsl0/CJWvEbh/47gTg3my3uyWHRIAIOECAhEsHoHnplGc3AZ8ybz94aaben5afAJiUtxNbf79kluynd1Yhu+4H/fskXHr/uWCaoQhAyd8AMT0r7/HFJ+GS2xKScMktf154J+HS/WX494crcPI0cxVjakQEJiQloL+/P2IaGyCsq3N/YCw8asdFQhUvg1plX5sya6aPlk/EzhONUKvVLLwDWeMmQxHf0+pYCTS49fIWiGqKzcYU+w1A7hlmm1qlvxj/LL0AlUbTMf7RzGTE1xqFy5bQYPxfFe1xyapAPBk0TFOHmLpSKIpKkZdbgopaZqvgBXf3xysvj+ZJtBQGESAC3SFAwmV36HE/V7H+PGqX82fPb+6JsIugJEmE1/OOQd7Erv1+WLo/dt/b9T6iQgjQuEILjda4tzgJl+zqwcWoOanAitu48Ew+iQARsJcACZf2EvPe8Y/+CPxwxXvz87XMIsRA1sHfsOcg8/7TjIEaLE1ZpcdBwqWvnRWGfE8/BMSH+Wbu3pQ1CZfcVpOES27588I7CZfuL8MjTz+L1lbzPRc7R5IZF4trYmPRWyxCZG0tBDzbD1M7MBzq3gqocKrbABuU8dhTkIXcC+zax6ZnDkHwgBFo1hhvrHUOQqppxtQLmyBsrDGLLad1KGSFzFWj+6OE+D7f2Aq2d0Qw5oYw6/N/qga0tImb1Cq22yV3uoF+mkakNsmgLC7FxTOlKJR1vX/swJ5h2Pkb3e1zeiHIIBHggAAJlxxAd6LLvAVbEK7QACVdtzF1okuvMXUuTYg3DxxgnU/SQjE2C/Z3OT52YzwuFZd2jCHhkjVetw8MFgIFfwWE9DS/29mTQyJgLwESLu0l5r3j714DbGHf7d17QXhRZgkCJeK3/4ITZ5ld1E7e/RsE1ZdJuPSiWtuTys67gMwEe2bQWD4SIOGS26qQcMktf154J+HSvWUoKi7GwtfesNvpqB5JGBUtha65ZWhVNQSt7J6wt9uRnRO0MQHQDJNAHXIJGjX7tq+W3FxqzMauM8GoqLK92lQan4j0CdNQp7F8tyZVVYuxeZuAVgXDVbM4EnsuxkCtNK7wlAdL8K8r+Yxxrw+Oh6LKeOH5cbAQJ2sMQigJl3aeJC4YnqJtRm9FGYSyEhTllyL/su1zxjSMi0fnIjzc3wXRkUkiQATcSYCES3fSdr6vZyMXo7m2Fal9ojBsWApSI0MQWquEptK4/7TzvXqPxeMZwAd7DrFKKGZIELbN3Nnl2MyD/XDg+NmOMSRcskLL2aAtc4ARKZy5J8dEgAiwJEDCJUtQPjDsptXAge7dNvEBSp6XYl9NA1p/+gUFJcYHqH+6rwjpFZtJuPS8cjol4l/mACPpGs0pLLk0QsIll/QBEi655c8L7yRcurcMO/buw2dff9Ntp9elpWJ4ZASSVSoEVpRD0KmtV7eNO2hAMyYS6sRyqNXmPf7tMXmw9DrsOsFuz88Rt9yNGlGgRfMDW8sxOHeD2bGrfgNw2qRl7PYILTZdMO5j+fehqQiqMLaH3RIdil9KruptkXBpTzWdM1YKNQY3yyCpkEF2oRinTJ5mdMTLDx9PxaSJSY5MpTlEgAjwiAAJlzwqhp2hXDlyFW+N+J/FWf2GJWBIZhJ6BAcisKIFmrquO1XY6dqrhu/OUOOzPUdZ5RSzWIttqiNWx446PwS//3684zgJl6ywcjZo6Rjg0TGcuSfHRIAIsCRAwiVLUD4wbOwKIK/r5kA+QME7UxzSUoXLX29GvVylT/Dx8S14NGQ1CZfeWW6bWa2fDYy3vsuVzfk0gB8ESLjktg4kXHLLnxfeSbh0bxk+WfM1du3ruk2XvREFSCS4Pi0Vg0NCkNjaAv9Kdi1X7fXDdry2XxjUfVugEpxkO8VsXE1rGnZf6o38y7ZzGT59NuqCoy36ylYUoc/ZLWbHTrQMRVmRsWVsfbgfXrqY1zFuQo9oXAvjKr7jCVFYfcUgyJJw6XBZ7Zo4VlmG4CoZai6V4sgJY9s6u4x0MXjhk8Pw5BODnWWO7BABIsARARIuOQLvBLc73tuHH5/czMrSsHGpyOwThwQ/f0iuyqFtYbc3NivjXjBoS0YLfthje6/QhImh2DJxu9WMrykfjN/Wnug4TsIlv0+OOSnAijn8jpGiIwJEACDhks6CdgJ9/wtUKomHtxIY3ViMg5//1pHeqVu/gTxhCEZq7e+65q2MfCWvb24Gru/jK9l6b54kXHJbWxIuueXPC+8kXLq3DA88/leXO4wNCca1PZIwMCgIsXI5JDUc9SKJ8Id6hD/U4QXQqGwLkJbA5NeNxq5cMWrrG7vkljn2WjQn9LI4ZlzjOaScY7ZGU4ijsOe8FBq1pmPOpjAVtl8q7Pj59f5SKBoa9D8Xxcfg7ULDPpgkXLrmFB6proK0Rob6K6XIPVmCBoVrb0rPvi4FH624zjXJkFUiQATcRoCES7ehdrqjT+/+BkfX5Dpkd9zU3uiXFo0YrRjCAsPfal9/fZ/WiF8PnLGJIeLVVuxssSxyDmvqjV1fnOuwQcKlTZycD6h6mvMQKAAiQARsECDhkk4RHQFdk6zoZcTC2wlMqr+InV/u0qf5x4NnERgoIOHS24tuIb/V04AZA3wwcS9LmYRLbgtKwiW3/HnhnYRL95VBrVZj3pNPuc9hm6eeUinGJ8ajv58fohrqIaw3rjR0VzCakRHQJNdApTbeDGPrW6MVY1/xJOw/VdnllJ4DByF44CgoNFqzcdfXnkLMpQOM94skA3HmrHEPrSqpP149Z9zX6aXhqdCWGdrF1kVHYlFJgf57Ei7ZVq7rcUM09YirL0Xz1VKcyy2FrNq9+5mlJwTh8O4/OScZH7Iiu1qF3KOXUVPViOAQf/TJTEbGgB7dInDyg3n4j2gBPp6f3S07NNk3CZBw6bl1f7H3O6i6YNg/ujuv4DB/jJnYE70TpZAqBUBR1w87dccX3+d+kliNfccMD1pZeyXfHIpNwyyvukxRxeDMR+UdU0m45HvFgQP3Ar1j+B8nRUgEuiZQgl8Xvojvkh71yutBEi7p/NcRaGoFUt4nFr5A4IaqM/jt24N47eZGTE69SsKlLxTdJMeVU4DbBvlg4l6WMgmX3BaUhEtu+fPCOwmX7itDQWERXnrzLfc5tOJpcHwcxsTGIEMkQkRNDQQKudti0maEQjNABaXoFKC1b0VdWXNf7DmfjEtXrQuYkbHx6DnpRtRphGY53VR5BOGFxn2bdAOONw9F+VWjkPt9UDP2FxrEyjl9EjFQblgpqgoOxDM1Mv33JFw6drr00TYhtUkGdUkprpwtxaVi7m8s5x+8C1FRAY4l5GOzWluU+PC19fht7WGzzIde0xsPPzsDqRnxFqnohMlVp8VmxwKmLcZbM+NAwqWPnUxOTpeESycDdZO5elkDXkhwTdusuORQjBiVhvSYcIQ1aYBS913nuAlfl27+Iy3FqTNFXY4JWNqAg83PwSPrAAAgAElEQVTGFvmdB2s+9YO8pUX/FgmXfKho1zF8MhWYlcn/OPkS4ZlfzuHo9ydxab/h/0hUWgT6T8nAuPmj4B/sZyFMg6C2TjQTC1+aAebu6F0cK16LxUu2IPihlXhmOF+y53McJFyKxSKIRIZ/YrG443uhUAShUADd17CwMJNjQggEumOGz76673X/2l+dv+dz9X0lNhIufaXShjxvLD2G8ztP4Ku78km49K3S67P9z0TgHvr77/GVJ+GS2xKScMktf154J+HSfWXYffAgPv7iK/c5ZOlpbHIyRkRFIh1aBFdUQKAybCbu0lewBOrRQVBHFkKjMgiCbF+51eOw86QKcoX1FXojbrkbNaJAM5OzZLsRXGK8USeXRGNPfgS0bas0S6IC8Ha+sc3a4rRAqNt4vAg5aluVJFyyLFQSWtFPIYNIVoKr50px9mIty5nuG/bTF9NwzZgE9zn0UE/N8lb889GVyMsxtlI2TSU4JACvrHgIfbNSzLLUCZPLK2ZbuOFnGErCpYeeGDwJm4RLnhTCzjB04sHyGz+3c5Zjw3sOiMbQIclICQ9BSI0Smir3rvB3LGrHZ8lDBXhHeQlXCqy36U+9Mww/9fndopOkLT2QX2AQdUi4dLwO7pr59yHAc5Pd5c2z/Xz+5+9xaLX1vWAf23wfBkw335Cqet0/sGhrMu5a/jjGdkbQJk6WCwaZHzu0DE+srsLEhUswhy41PfvEcUL0tOLSCRC9wAQJl15QRDtTuKlgH56O+g7Xhb5r50wa7ukE3hgLPDTK07Og+Em45PYcIOGSW/688E7CpfvK8O36Dfhlm+WbRO6LwranqT3TMSwsDD3USgSWG9uF2Z7p2AhtdgTUKXVQaSw/+W/JaosmDHsLR+HoWes35YZNm436kGiz6XOKtsKvwtD2VfcqlGTi7FlFx8+fSRqQU2qwu3RYMlrKDcLqF6ESHKmqJOHSSpmDBBpkN8sQUCFDxcVSnDjt+nPHsTPOOOudRWNw/339umvG6+e/9dwa/LH5hM08UzPisHztM2bjSLi0iY4GdIMACZfdgMfh1K1v7sSGf2zlJIKB2UkYNDARPYICESBTQNOo5CQOVzqtjBXhzeJTqK6y3t1A+1oFTiqM10Pt8Qw+OgB7D5/W/0jCpSur5BzbNyUBn1Pne5swP7rjK5z43rglhLUJT25/EL2v7ck8bGX1pE7QXHhCjLjyCrOVlbaufWwGTAO8igAJl15VToeTIeHSYXQePfGVS29jYc9nPToHCt5+AiRc2s+MjzNIuOS2KiRccsufF95JuHRfGd5dsRInTuW6z6ETPIX4+2NKSgoGhQYjobkZflVd7zPZHZfatBBoMrVQ+Z2BVsNuNURxUxZ2n4tBkazaouvMsdeiOaEX41iQVoUZlzZDVFfW8f4xxVBUFBtaxl6J8cd/zhpubDyamYz4WoNwuT02HBuuFpJw2YnmNapyhFbJUHu5FEdPlEJtYX/R7pwTrp674J7+eOWl0a5249H283Ku4Jl7P2Cdw/znZ2HGXYz1CPoVlfasuNTdCHwhZ5zJCk1DC7FtI5bo28t2vPQrGowPPaTNW9GpJZtxzvPqf+PFre2rfmMYKyCstbKVD3rYK/dZYl1MDxlIwqWHFMokzM/u+w6HvzjJi+CzJ6Qhs3cc4sR+kBQ1QavU8CKu7gZRmCzC0pxDULVabs2fNi8MG5LMH6gbfXkItv1qaK1PwmV3q+D6+T38gZy/uN6PJ3vY+cF+fP/4z6xSSBwahxeOPWEy1vI1iO764avk+Zh8eKXJ9YnJeL3weRSZi2aievHHyBEI0Pl6RXfdY7xGAZSxNzOvgdrmD1z0BEKWL8SmKkNbULNx+nf346MFn+p9tI+ZP2QvPvqth/mq0LYsrV2nmV6PmV4vWbxOahN5K9r8a5HF9Gv1uCljdtdw7YXqHJuZT1aVd+0gEi5dy9dTrDe0AGnsP1Z5SloUJxEgAhYIvDMeeGAEofF0AiRccltBEi655c8L7yRcuq8MTzz3Ahoaud/XrzsZJ4SGYlKPRAwIDERcUxNEtTXdMWdxrtZfBM3YEGikxVCrilnZP14xETtPNEFpoc1t+oBBCMkaBYVa22ErTt2Eyec3QSA3iJVNkljsyQsF2oYs19bgQlUNeoYH497QVv2Y3MRorCq46NPCZba6BlG1pWgqlOHMqWLUNLqhrTCrM8CxQTeMTcRXn93g2GQfmfX5f7fg21XbWWc7ZEwGXl3xCGO8q4RLw40+iVGENFsRYbjppbvB176fJtDVXlWGsK22hGNNgQa6kwAJl+6k7Txfr4/4AFePlDrPoJMsCUUCjJvSG/3SohGtFkFwpcFJlrkxc6aXAP/ee9Cqc/nSqzjfzKzD6MpB2PaDoZ0mCZfc1M1er6cfBuJD7Z3lO+OXDH4PspPsO4E8sv5uDJrV38a1jEEgrHtoJf5caPLAlen1SJvwqIkFMue/2ql1rKVrEgvvdYh9sWbXPA3TX+n0QJchpv2DHzE+eNX2gFeXYp7Ftrbm4usLG1OwdH52GxeDr/zO/tt8dRZlq9atR94tsw0tdrs8blm4tH0NZ86Lj9dxJFz6zu+brjIl4ZLOAyLgOwTemwTcPcx38vXWTEm45LayJFxyy58X3km4dF8ZHnj8r+5z5iZPvaOjMSE+Fn0kfpA21EHY4NwbfNqh4VCnN0Clsd3aqUkViz1XBuPkOfP2sZGx8eg5aTrqNKIOMhnKaow8uxFQGYTJK5JM5LW1jD0X44f/nTWs4np9cAIUVZUojo/Gm4W+JVxmaeqR2CBDy9VSnD9TipIKY0tdN51iLnXTOzkE+3fc7lIfnm586bNfYO9vp1inEREVjK92vGh2s2/VabGJDeOqR9M9LtmtuLRww6xNdDSu1rQiUna175SVdnCsAdBAtxMg4dLtyJ3i8KmAl6Bs4f/DL2FRARg9ricy4qWIbNUCV5uckr87jRzO0GLFnsMWXaY9HoIN0h2MY4MVvbD3swv690i4dGelHPe1+TZgVKrj8715Zr2sAS8kvGFXitc/Pw6zlk5jzjG9dji0DI+vlhhWE5ocMxPO2q4tmCJju5BnaR9Moyj6zHAAVuabPhhm+frJsJf4ytNDra64bF+lyRAh28TWAYs6C61MJEx/lq/LjDNsHbcsXK4TzWSuPrVQB/O9RK106bDrLHDuYBIuncvTU63VNwPpyz01eoqbCBABewh8OBm4Y4g9M2gsHwmQcMltVUi45JY/L7yTcOmeMlRWVePZF19yjzMOvQxPTMDomCj0FAgRXlMDQbNzhC5tjyBoBgmhCsiDVtP1TcPLjcOx62woyivb20IagYy4ZS5qREEdbwxuKcXA05s6fj4qH4LKEoP4+kZLGcoamvDskFQEV5agISoC/yq94tUrLjO0CqTLZdCUlKAwrxQXipwrRHN4alp1XX7uAQiFhnZa9DInsPjJ1Ti44wxrNNaES6e3irUmPna+kdi2utKsvaxVcdJwo+u7pEepRSzrinM/kIRL7mtgbwTVV2qwKO0de6fxYnxiWjiyR6YhLSoMYY1qaGVyXsRlK4gdGSp8teeY2TCRP1D8r3MoU9Z1HEvQROL8SkMLfhIubZHlx/H/XQfcPpgfsfAtitIzZXh14H/tCuuah4dh7spbTeYwxUSdaPf3stvbrheYx0wfyGoXHoMfWtmpnb1BULR8fWRyPWJFRGQKpNavYdisQLQkghrzM6IwbRfb0a7WltBp67jZNZsV8dHkGs4aQ7Ma2HUGOH8wCZfOZ+qJFkm49MSqUcxEwDECq64Hbs1ybC7N4g8BEi65rQUJl9zy54V3vgmXzA9DzH3IdMA6HzfdV4P5AZIXeDuCyD9/Aa/95z1+BeWGaCakpiBbGoE0jQZBFRUQqC3vs8Q2FK1QAO24cKhjS6FWFXY57ZBsMnYeN9/7cti0WagPiemYO0pegF55W/U/N0nisOdsiP77k9ESrM7Lx/ikKEwW1EMd4I+n68u9SriMgxIDmmUQl5Wi9JwMp89XsS2F14w7tuN2pCQbak4vcwIr3/oJG77YwxpNvyEpeOfzxxnjXdIq1mRvy84Oje3Q2N30ap9r1nqWddY0kEsCJFxySd8x3+e2X8J7133i2GSezcrIisWQwT2QGhqMoKpWaGpaeBahMZyfeirw0z7zFfQpzwZiY9AuRtySL4NR09hIwiVvq8kM7J/Dgacnekiwbg6zrqQe/0x60y6vU/4xFrNfn242xyiGJZrtu208pjRvoWpFtOtKXGMcs0O4NHtYi20LfMYDYYbrp9zZq4xCa9t1V+fP34wVl4wHxyzgtnW8G8KleVcPg38+7VVOwqVd/wW9dnCLEki07zkKr2VBiREBbyfw6Q3AzIHenqX350fCJbc1JuGSW/688M4r4fLQMvxdNte4T4fpB5xDyzB/c0ZbuxiTD1TFa/HyqyWYomvXwwuyzCA++X0rSouKoGqUQ9HQiMa6ejR6+H6X9mIWCgSY2jMdQ8NC0UOpREAF+71mLPnSDgqHulcTVNrTVkOpVaZgz6W+OHuJ2T4285pJaE7M6Jg3qSEPied363++Is5CXp4caokQL1VdQVOrEq8PiIKivh6vi1rRolGjXP28venzYrw/tBjVKkNgpQyVF0tw7FT3asCLpLoZxM9rbsSokXHdtOK90w/vzsNLf2EvMNz92PWYO/96BhBXCZcdLdqs4rdDuLTWxs17S+s1mZFw6Xml3P/pUXz14DrPC5xFxING9UBW/0QkBQbAr0QOrZxf7XDXpNRj+yFDK/z2V3C8BEfnH0KLxhhr+rZUnLpQQMIli5rzYcj9GcC/Z/IhEn7G8HL/ZajIY/9w3kM/3Ikht2WaJdO+cvH+fyXhl1eOoHMb1a6OGVZcHmWM1xl3xYpLh4XLzsJh/BpjG1w9BcvXU3wRLv8jWsD7ThkkXPLzdwMXUSUsA3Sd5+lFBIiAdxP48kZgej/vztEXsiPhktsqk3DJLX9eeOeVcGlGhClO6j4cvSZ6ukPY1H3Y2zr6Y/2ToJ2/5wVYkyDWFRfgoyuG/YLaX/4aIFqlQXirCkEtrRA3N0PY1AxVUxOaGxrRVF+P+nrvbdUZHhiIKSnJyAwOQkKzApIq9jcUGCDjA6EeKoYq6By06nqL5T9fPxI7c/1RU2fkmd4/CyGDRkHRtgj0huoTiCow7AF1RD4EVSUNOBQtwjd55/HisFSgvATfhvsjr77Wo4TLMapKhNeUovZyKU7klKBFSZ+UOp8kHy+biFkzevLx1wZvYvrHgx8i98hlVvGs+WMRwqXMFaz2Cpew+FS+6d5IJvs/WYyOrXBpZS9MVhnTIK4JkHDJdQXs97958e/Y/CJzX0X7rXjGjFGTemJgRixiRRKIChoBDfd/g1fEVeJwziUGwB4v+OFn8d6O94blZGLX/lMkXHrGaYbJscD393hIsByE+fs7u7Hu2V9ZeY7tF4VFZ5+yPLZNgIwbpMXxsjHMvRdZHDPbL9LqKkRLe1yaC5+mLWC7apva9R6XhnTbhcjZsRvwvXB+JzHQ0vWU6bWTresyW8ct73Fps92/zZWcrMru8kEkXLocscc4yP4QuOyc3XQ8JmcKlAj4IoEfZwKTjGslfBGBV+RMwiW3ZSThklv+vPDuScKl7mb2vGPj2z5E6T7cvI+Gx5ZiTlHn93mB1SyITy7n48fSIruDk2i0iFFrEd6qRHCLEuLmFgibFFA3ydvEzQbU1Rn3JbLbAY8mpISHY0JSAgYEBCC6sRGiOvM9Km2Fqx0XCVV8GdQqc5FFqxVgX8l12HeyssNMREwcMibdiFqtSP/ejIqDCC06iUZJPPaeDUZLoBjPF53Drb0TkKWoxK64COwoL+W1cDlMXYvY+lI0Fcpw9lQJqupbbWHz6eOvvzAKDz04wKcZ2Eq+4LwMzz+0AvU1Xe8v+48378aEaeabbNktXMJUpDS2CQ+Ytrjj4RWLrV0ZK/fZCZfUItbWGcDv4yRc8rs+lqJb88ha7Ftlvt+i52ViX8QSPzHGXtcLfZOjEKUWQlDYaJ8BJ41WS4BlgVeRd66kw2Jk/0D8cbuxXeyYK0Ow9ZfjJFw6ibmrzfQJBvY/6movnm3/vamf4NxWpmBvKaMFm+7FwJv6WknWcF2xqUpooQ1pF8es7u9o6cEpC3tVsmoVC7Tvpdkw/RWTa6VaGNvod1HHNj+aWCBz/quYk2Aca2kPzBe31qJjj8s24fPFrRJMXLikY27VuvXIu2W2viOSpest43EHhcu21aDrRDMZQnLOB8/h/K2vM3Lg8gwm4ZJL+vzyff0nwDH7b3PwKwmKhggQAZsEfr8DGNLD5jAawHMCJFxyWyASLrnlzwvvvBYuLXxI67zHpeEG9iV8tGATIhYxP1xZg7v5503d4h4UGKifHxgUZPja/nNgEAKDDMeCAg3HpFFRHb6WncvFtkpZt3xbmyzSAjEqDSKVagQ2t8CvuRVCuUHcbNGv3DSIm51r7ZJAnGx0QGwMxsbFoo9YjMj6OgjsaK2rHRgOdW8FVDDfy6m8pQ/2XEjFxUJj+9iRs+eiWmyo260lfyBAdh4F4kHIz2vCbimw7twlvJIehNyYcHxbWsQr4XKgtgE9GsrQWlyCi2dKUVQmd3IlvNvcs48MwnP/N9y7k3RCdpfyivH+krXIP2n+AIY0NhSP/mM2xl1vefd5+4VLQPegyhOrje0Me857GQPWL4Tpk/eGm2DGT//MG3MshMt4Xfu2LagQCMwodb4Z5wSEZMJFBEi4dBFYF5r9cOZnOL3xvAs9eIZpaWwwRo5NR6+4CEQ0a4Hirh8OcWZW9ZFCvF1/DiXFxr3A418S4lfNQb2b0TWZ2PYtrbh0JnNX26r4GyAUutqL59pvlbdi9X3f4eSPzFbJnTN68Ls/Ydjtlq9l2se1X3ekzVth3P+x7WD751SzY1aFS8PEzp9vdT93fkhLP4CtcNkx1nhdo7P1vPrfWLQ1GXfZ3FKlqw4UhofKctqul3T7R74V9z1eyBnHXHlqcv1mdi1l9bijwqUuaaNo3F4nPu1vqYuJhEvP/d3h7Mhv/xLYTru1OBsr2SMCvCNw9AEgTcq7sCggOwmQcGknMCcPJ+HSyUA90Rx/hUvzFTeW+Jq2j7VVg2pH25G2GZYrDKKQQq6Aov17haHXh0Iuh7zte93POpFz0uTr9MeeyTmEvCbLbUxtxeys43EqLSJaVQhuaYVfcwsE8mZo28XNhgbU1dZBo9E4y53T7YzskYhRUVHoKQBCq6ohaG2x6UMbHQDNcD+oQy9CozLenNNNPFMzFjtPadHYZKjpsBtmoT40Rv/97Ve2QFJVhMNNQ1DY2IJFl/OwdFgyCgUq/K+cW+EyTduMXnIZICvF1fxSnCvwjhW3NovpogHzbu+DN17j4864Lkq4m2b3bjuFk4cvoraqAUEhAeg3KBXXzRgOscSwapleRMDdBEi4dDfx7vt7Y+RyFB02rvbrvkXvsNCjlxTZ2clIlYYhrE4FTYVre8nJEkR442IOGuoN10Gxo0Owdaqhhe/A5jQcXH2ZVlx60KmV/wgQzezU7kHRuy/Uo9+cxJHvcnBpb6HeaVRaJPpPzcCEBaMRnhjmvkDc6ImxF6Ub/ZIrIwESLulsaCcw73tgvf2NuAggESACHkbg4gIgwrC2hV4eTICES26LR8Ilt/x54Z2XwqX+qdIt6NzmxiKs4rVYtFKCR1+egcBOq274sEpGJ2oGtq281MV+3+FdqFLyv2VnrE7cVBrETf/mVgiamqGRy9GqW7nZ0ICGunr9E6N8eF2bmopsaQRS1CoElpdDoO163yjNmEioEyugVl/sCL9VE4x9Rdfg8BnD6suBYyaiJak3IrStmHbhZzQ2+2H/2UD8Fq5GcoAG4QIF3q6TuXXFpVSgwmCFDJJyGcoulOBknoN7gfKhaDyM4dapqVi5fDIPI6OQiAARYEOAhEs2lPg1ZmHPt1BzmR66sVWVvkPiMTgrCSkhQQisbIGm1vnXkRdThXjt4IGOUKJeUWG78jikmmAUrmwk4dJWkXh0/MC9QG/D83f0IgKdCFhoPUt83E6AhEu3I+etw2c2Aqup6QRv60OBEQFnEah62lmWyA6XBEi45JI+QMIlt/x54Z13wqW+fUwVY28My6AMH8JyZ6/CM/Fr8fKrJZjS1v5G127ni+SlHXt78AH0Tfu28SEMp8QQrW9Lq0FIq27lZitEimZoGuVobWyCoq0trVKpdIovtkb8xCJcn5aGIaGhSGptgX+lsQ2sqQ1t3zCo+7VAJTjZcahEPhC7zsejqKQKaf0zEZ41GpGqeozP24QCVS8clKnwefkV3BulxRJVg8uFy3HKMgRXlqL6UgmO5JSxxUDjHCAwZXQCvvlymgMzaQoRIAJ8IEDCJR+qYF8MT4e+jNZG914n2BchP0cPuSYFmf3ikejnD79iBbTNznmQLKeXAP/da2gRmzQ1DJtH/67/PvjbCCSM+y9OqWmDHn6eEcyofr0dyE72hEgpRpcRKF6LFzamYOn87A4Xus/FK08PZdEm1mVRkWFqFUvnQCcCb+wA3jxOSIgAEfBmAumBwJEF3pyh7+RGwiW3tSbhklv+vPDOK+GymClAdgno0DLMOzYeH+s+mHX+Xjfp0DL8XTaXhEsOzzCpSqvfczO0VQn/lhYI9W1pFVC2iZv1dXVoaXX+yoH2lKODgzE5OQkDg4IQp5BDUs1sE6sfF+EP9Qh/qMMLoFEZhM4TlROwM0eBwLAI9L72ZsS3VGPY6Z9wuCELnzRW48YINZbUleFSyzNOpTtKXYWImlI0FMhw6mQJGpvVTrVPxqwTGJUZhZ/XzyRERIAIeCgBEi49q3CqVjX+5v+iZwXN02jHTu6Ffr1iEQsxhAUN3Ypyf4YGH+85orcR8qoCe1ty0XtnL2gzXiLhsltk3Tf5x5nApAz3+SNPfCTA3IdSFyEfOhHxkZS7Y6IVl+4mzl9/nx8BntrF3/goMiJABLpPYLQU+PmB7tshC9wTIOGS2xqQcMktf15455NwyX6l5H6sWnAUAz58HPqd6UwET52draM/xjPDeYFYH4Q3rbh0FtUIlRZSlRphLTpxs23lZpMCqnZxs74ezc3NTnGXHhmJ8Ynx6O/vj+iGBgjrmS3qNCMjoEmugUp9DnJVNPYUDkVOfgWyZ89FT1UNEi6cwE9lEVAGyrFFVYMd1Y92K64hmjrE1ZdCUSTDudwSlNXY3q+zWw5pslUCmb3C8cevtxIhIkAEPJQACZeeVbimKjn+Eb3Us4L2gGgDgyUYM6kX+vSIglQpgKCo0e6of8toxXd7TiD51jBsyvwdw08PQl3E30m4tJskNxM+nwbcNIAb3+SVCBCBrgmQcElnSDuBX/OBuT8TDyJABLyZwC0pwEdzvDlD38mNhEtua03CJbf8eeGdb8LlqtNiMy7MJ0UNLWK3jVjCWFFZ3WmPS/mghw0rMXn0IuHSsWKEqrWIVmoQ2tqKgJZWiBUtxpWbbXtuKhQKu40Pio/FmNgY9BaJEVFTC4GiSW9DmxEKzQA1lKJTKGzMws6zEUgcNh6ZwnpoLlRj2ZVSCGIF+Fp2v10++2mbkNwog7qkBJfPlqKgxOCPXtwTyOgRggN/3M59IBQBESACDhEg4dIhbJxNqimqxcKUtznz7yuOY5JCMGJ0OnrGhCNcoQFK5KxSX5vehM37T0P8Wg38LoSgAs+QcMmKHPeDVlwHzBnMfRwUAREgAuYESLiks6KdQE4xMPlb4kEEiIA3E/hbFrDwem/O0HdyI+GS21qTcMktf15455NwyQsgLghCpdVg1v7tLrBMJnUEQtUwrNxsVerFTYlO3JTLoWqQQ9HQgMa6ejTJu75hNya5B0ZGSdETWgRXVkLgB6hHB0EdWYhDxf1R7p+FsSFK/HywHJeC67Gyouu+DynaFvRWyCAoK0VxfinyLtVSsXhKICbcD2eP3s3T6CgsIkAEbBEg4dIWIX4dLz9XicV93+VXUD4QTWq/KAwbmoLUiBCE1iqhqbTe0eKzHrUoHCCDLFKG6sbnSLj0kPPjPxOBe3jUbcZDsFGYRMAtBEi4dAtmj3BSWg9kfuQRoVKQRIAIOEjgnfHAAyMcnEzTeEWAhEtuy0HCJbf8eeGdhEvXl6FZrcZtB3e43hF5sEogSANEKdUIUyoR1KyEWNeCVt+WVo5mnbhZX4/GRuMqyCnpaRgeEY5klQr+yS2oiq7HH9WDMVIgwidXruLDxkcYvsKgxrAWGfwqZCi/UIKcM5VUDQ8hQMKlhxSKwiQCVgiQcOlZp0ZJrgxLs973rKC9MNr+wxIwODMJPYKDEFjeDE09c9/x96PLsOeGfRDUvkHCpYfU/+1xwJ9HekiwFCYR8DECJFz6WMG7SFetARLeBdSEhAgQAa8l8O3NwJQ+XpueTyVGwiW35Sbhklv+vPBOwqXry6BQqzDn4B+ud0QeukXAX6NFrEqrb0sb1KLUr9wUyBVAYxN6KVUYGStAeZQAv+dL8G/1AoxVliO0uhTVl2Q4cqIUnf8vdSsQmuxWAiRcuhU3OSMCTidAwqXTkbrU4NWcErw+ZLlLfZBx+wkMH5eKzL7xiJf4QXJVDoVIizfHHsdZv0dJuLQfJyczXr8GeHg0J67JKREgAjYIkHBJp0hnAmNXAnn2b0VNEIkAEfAQAnvuBvrHeUiwFGaXBEi45PYEIeGSW/688E7CpevLIFercDsJl64HbcFDgECIAKEIfkIh/AVC+AsF8NN9FQjhJ9B9D0h0XwH4QQAJdN9rIdZ91QIS3fcaQKNUQakGyuUtKDibi4QTKry8I5STnMipcwmQcOlcnmSNCLibAAmX7ibePX9Fx4vxxrAPu2eEZrucwLipvREbH4zPg+pwqvfdKECAy32Sg+4ReO0a4BESLrsHkWYTARcRIOHSRWA91OyfvwN+uuqhwVPYRIAI2CRw+TEgjC6dbXZwogEAACAASURBVHLyhAEkXHJbJRIuueXPC+8kXLq+DAq1GnOoVawetEgg0IuGAUKdcChCQLuQqP/ZIB4aBEWDiChpExR1YqLuZ7FWN0YnJmoh0QmLWi3Eun+6nzUa/fe6r0KVRv/V3pdAIobSLwCVGiEKFBqcrG/BjrImRPmLEaMoRX3NEaRVxmFqtQglkf74+wYSL+1lzLfxJFzyrSIUDxGwjwAJl/bx4np00YkSvDGUVlxyXQc2/u9YIEauKAaLfglCSnwweqRKERIfBVVEJKoCI3FCGM7GDI1xEwFacekm0OSGCDhAgIRLB6B58ZQ3dgBvHvfiBCk1IuDDBOL9gNOP+zAAL0udhEtuC0rCJbf8eeGdhEvXl0Gp0WD2ge2ud+SgB4lQCP3KRN0qRN3KRL2IaFiRGNC2ItGwKrHtnwAQa9tXKRoERN2qRP3qRJ2YqNF0CIoStQYinbCo1kCiVkOodTBIV0zzD0CTWAKZUoBzchWOVMlxqq6F4SnCX4werZVY/8NKTJ4yCOG9JJi2bThkB2WYc83X2B5wJ55cRzfuXFEed9kk4dJdpMkPEXANARIuXcPVVVaLT5XitUEfuMo82XUSgbseE6CncCsux07HzM9SLFoNDRQho5cU0iQpRFFSNAZLcUESiTL9Y2f0cjeBN8cC80a52yv5IwJEgA0BEi7ZUPKdMetygYd+8518KVMi4EsEpsQB397tSxl7d64kXHJbXxIuueXPC+8kXLq+DDqt7uZ921g7EgAIEIj0AqLun2F1YntrU12bU+hFRXGHmKhbhagTDg0rFHUCok5M9NPoBEbd9+0rFLV6EVEvLGo0EKl176sh4JOYyJoS+4ECkRAq/0DUaEUobNHidEML9pTLUaPr/WrlFSIRoae2FpvXfwq5vAnXTx+G/anHMemHCfhb4BAcO1uGkaPPIE59CHtD7sD87yPZB0QjeUWAhEtelYOCIQJ2EyDh0m5knE6Q5ZVjSf/3OI2BnHdN4O7HNUiD4YG71thMDP9srF3IMlLCkJAShcA4KVrDIyHzj8RZQYhdNmiw/QSWTQDuy7Z/Hs0gAkTA9QRIuHQ9Y0/ykFsKTPzakyKmWIkAEWBL4IlM4KWpbEfTOL4TIOGS2wqRcMktf154J+HSPWX4dvcOhISHQaIXE3UrEnWrFHWiok5ENAiKYrVavzJR9z69HCMg8POHXOKHcpUAFxVqHKtpxqEqOWtj/iIh+ooasH3Tl6iurdbPu/7modjf4wRmNI+H7D0llkcMxy6hHJqQWkxKWKMfcyh8DuZ9E8XaDw3kD4H+aWHYve02/gREkRABImAXARIu7cLF+eCqgmq8mP5vzuOgAMwJiP1EmPuoHMna3caDQhFG/PoQmlXdIxYT4Ye0dCnCE6QQSqNQExSJXHEk5BB2zzDN7iDwwbXAnUMJCBEgAnwkQMIlH6vCXUwKJdDjv9z5J89EgAi4jsCHk4E7hrjOPll2LwESLt3L29QbCZfc8ueFdxIu3VOGwj27oVFZX+Hnnii8x4tAAGgCglAnEONqqxZ5jUocqGhCocLxO2uDA5qxe8s3kJWXdoC6ftYQ7E/IQYp/FGKWZKBfWhL+VpOA42FqbP89H0/f8xsEMPg8EXEL7v061nsg+0gmw/tJ8eumWT6SLaVJBLyPAAmXnlXThrJGPB//umcF7QPRBkT4Ye59NUjQ7DfLdlnNPHxyQOwSCgMyIhGbLIV/jBTyUCmu+kXikiDQJb683ejHU4HZ//8pf3oRASLAPwIkXPKvJlxHNPUT4Ggt11GQfyJABJxN4I+7gKwEZ1sle1wRIOGSK/IGvyRccsufF95JuHRPGQr37YWmVekeZ17mRSDxQ4vED1UaIS43a5BT24wd5U1Oy3JwoBKHfv8BV64WMGxOvWUI9sXl6N+bVTYZBSsacMvYQbjpYgDOx4nw3ZdHcfsCCfqIfumYd0Y6C3/6Kt5psZEh1xOYODwOP357o+sdkQciQARcQoCES5dgdZnRlqZWPBOy2GX2ybD9BEJiAnDXXWWI1Ry2ONndXSV6xAYiOS0KIfFSaCOlqAqMxDFhhP2J+diMb24Gru/jY0lTukTAQwiQcOkhhXJjmE/9BHx+wY0OyRURIAIuJ+AnAIqeBMTUUMTlrN3lgIRLd5G27IeES27588I7CZfuKcPVgwegUjS7x5knewkIRKNIjNJWIL9JjUNVTchraHVJRoOC1TixcwMuXMo3sz91zmDsiz6pf39YYC+on5fqv39q7CgMvKhFSWoAPv3oAPpNjMFtWcwNKs5F34zbvkhyScxk1PkEbp6UjNUfTXG+YbJIBIiAWwiQcOkWzE518qRkEdQqjVNtkjHHCIT3CMadtxUhWn3MqoHahLEY/wm3S/kC/YTokyFFVJIUkmgpGkKkuCyORIlAt8s7vXQENt0KjEkjFkSACPCRAAmXfKwKtzGtPgw806kzO7fRkHciQAScQWBcFLDhfmdYIht8IUDCJbeVIOGSW/688E7CpXvKUHz4MJRNzlsl6J6oXehFLILKLwA1WhGuNGuRW9+C3RVNaHDDjczBIVqc3rsZZ/INwqTpa8rtg3Ag6lTH2zNyr0Ph2nr9z8v6jUZorQbVPYPx4Yq9+vee+NsVhKnOM8xcjrkRMz9PdiFAMu0sAvfM6oV335ngLHNkhwgQATcTIOHSzcCd4O75xKVoKGW//7QTXJIJCwSieoXijhnnIVXlds0nLB5Z3/KzpXp6j1AkpUgRFCeFKkIKmb8Up4UhPlnvXXOBgdT0wydrT0nznwAJl/yvkbsjzCkGJn/rbq/kjwgQAVcSWDAAWDLNlR7ItrsJkHDpbuJMfyRccsufF955J1wWr8XiJVtQodvEEIB80MP4eH62kRXjeAwmLlyCOR39w/fjowWbELHo1U7v8QIzyk+fhryigh/BuDsK/wAoxBKUqQS4IFfjaLUCR2sU7o4Cg0KB8we3Iif3iFXf1/0pCwcjjTfwJvkNQc2/JPrxCYmReEXTW/99U0Yo3v3Q8IjklPukGBX2nZnNq3FTMX11utvzJIf2EXjigYF48V8j7ZtEo4kAEeANARIueVMK1oEsGfweZCfLWY+ngc4nENcvHHdMy0WYyrzrhCVvC84+jD0FntH3ShoqQXrPKET8/+s2UZQUtUFS5EsiUasVOR8kjyyenAckhfMoIAqFCBCBDgIkXNLJYEpA97x2z/eAJmpAQScHEfAaAv+9Fpg71GvSoUQAkHDJ7WlAwiW3/HnhnV/CZQm2LPwRoa88gbF6OiX4deGL2DZiCd6aGdfxc+7sVXhmOIBDyzB/cwYWvjQDusacJz+Yhy+Sl7aN5QXejiCqzp9DQ3EJv4JycjQCoQDqgEDUQoyrLcDZxhbsrZBD1qxysif7zA0KFaLg+A4cObavy4nX3jUQh8PPMMZM3XYtyvY16t+bmN0H91417LGk7BWKN/9nEC6jM8Lw6LS1Fm2Xxl+HqZ9m2BcwjXYrgZeeGY7HFwxyq09yRgSIgPMIkHDpPJbusvTe9R/j3LbL7nJHfkwIJA2KxJxrjyBEzb4G6wX3YOHmYI9m2a9nBOKSpfCPkaI1TIpi/0icEwR5dE6dgy96AggyPGtHLyJABHhGgIRLnhWEJ+Hc9w3ws3ffIuIJaQqDCLiHwO65wADqfuEe2G7yQsKlm0BbcUPCJbf8eeGdX8KlBSQMcXI/Vi04igEfPm4QNovXYtFKCR59eQaSOn/PC7LMIGoKClBXUMDDyBwLSeAnQbMkABVqAS4pNMipVWB3Bb/avmWGiVByajcOHNzZZZJikQjj7uyDI6F5jHE3aq9B8SvKjvceHJeNay4YVhtoU0Ow9KM9Hcfue0KFZO0fFv1UJEzC5E/6OgaaZrmcwPLXxuOO20lcZgt6T9khHK04hcqWaoSKg5Ep7Ycbkyeznc6PcYeW4YnVVSYr9vkRmjEKw4M73yU9yuw6YGeYugd6/iNa0C0bdrp0+3ASLt2OvNsOV9/7LY58aWzJ3m2DZIA1gdThUbh13B4EqYtZz9ENLIidjhmfpdg1xxMGJ0QFICU9CmEJkdBGSlEVKMUxUaQnhM6IMd4POP24x4XNWcCtJ8qhLqiDVqmGMDoIfoNjIJQGchYPLxzruxodxQAedi7iBZ9uBkHCZTcBeun09/YALx/y0uQoLSLgYwSiJUDeE4ChdyC9vIUACZfcVpKES27588K7ZwmXuhu576PhsaWGVrCHlmHesfH4eH4i830OySoUBvGuqqpK/zUqKgqBgUFoKC1BVf45DiNz3LU2IBCNQgmKlVrkN6pwoEqOi42tjht08cyBYWJUnD2APXu32vQUHBCA4ben4Fgwc4/KMFEAslYNR+NVY54vDxuNpJK2Xi4JQXj1c+MKzuE3x2Fa2ldW/VUnjMfETwbYjIcGuJ/Aj59MxcQJujXb9OqKQF7tRbxy4j/YWWkuNvQKisfCwQswJcnyXqE68Wx5xeyO1fHuJG1RuHOJcGnaIaC7WbITLnX5rTotNnMWMG2xvvsACZciiERCiMViiEQi/VeJRKL/avgngUSiO2b4WSgU6sfp/gkEgo5/Go3hd7/umkmtVkP3c2hoqP44vewnsP65X7DtDcM+0fRyH4Geo6Nxy8jfEaCxf+sCZexADPtsnPuC5dCTn1iAPr2iENMjEn4xUshDpSiQRKIQ/hxG1bXrMVJg0wO8DY83gbXsvYr6T09DVdhgFlPILRkIXTDEaqxcXsu4BaCDwqXrrjPYXQe5hY0TnJBw6QSIXmhiz2Vg1jovTIxSIgI+SODuXsB7/NwS3ger4byUSbh0HktHLJFw6Qg1L5vDd+HS7MNQpz0utcjCXcsfR/91/8Dfy25ntaJEJywq5N3bX1HeyYbenkIBhVwOuYJpNygwEIMGD4E0KgqK6mqUnTzJ67NHKBaj1S8AVVohChQa5Na3YEd5E1o1Wl7H3R5cvzAJ6s8fwR87N7OKNzIkBANuTUBO0AWz8bPqJ6LgXeMKUv9ACT4INzarF4b74ZUfmI9HPvvX4/DXGARrS6/6+DEY+ym1JGVVHDcO2rv5FvTtY2gBTC/LBM7UnMfdu55BhdL8Rl/nGctHPo+ZKVPNjHB5s891N9RM0+ROuOxKFHZf/tz976EVl9yxd9TzH+/vxw9P/OzodJrnAIE+42Iwe9jPkGjqHZgNQCDE6K0Po8nYiMIxOx48KzUxGD1SoxAcJ4UqQorygEicEobxIqM5qcCK23gRCm+DUPx0EbXvH+8yPv+hsYhcOh4CkflDKVxey7gFKt+ESwfjcQsrB5yQcOkANB+Y0tQKpLzvA4lSikTABwjQ/pbeWWQSLrmtKwmX3PLnhXc+C5fV6/6BRVuT9eKkYc9LSy+T9rE2qJ7MOYGrV692i71OkNS9AoOCEBgYqF9RqXvpVlfqXjqh0vTV2tSEksOHu+XXqZP9A9AkkkCmAs7L1ThWpcCJumanunCXsb5hflBcPoFtv29g7TIuMgLps6TIDTDf36lPQCICX2CuwMsakIwnq3XLfNteQgFe/ZV582PmwyHI8l/fZQxN8SMx8fOhaFGzDpUGuphAwYl7EBJCm0J1hfn27Quwv5rZStna+EPTv0FisG5PYuOLy5t97hPuSLh08X9Vq+ZJuOSKvON+T208ixUzrXcpcNwyzbREoP+kWMzO+hFCbUu3AL1b+yA+3k9/LztDDAsWI6OnFNJEKYRRUjSESJEvjkQVzFfCdwu+jcl/ywIWXu9KD55tW5lbicqnLW/pYJpZ8PQ0hD2VbZYwl9cybqHvoFDoquss3X0Atg8mu4VPN52QcNlNgF48fc6XwI5yL06QUiMCPkLg4H1ARrSPJOtDaZJwyW2xSbjklj8vvPNVuNR9CFp5eqgN0RL6NnhbR3+MZ4bvx0cLPkVOW9u2tHkr8Mxwc8TtrVwdhd8uUto7X6tW48ru3fZO6/Z4gUgIlX8gaiFCUbMWZxpasLtSjiovUM56h/pBdfU0fv31B7s49YiJRvzNwcjzL7Q4b9aV61DwGXNFwi1jB+GmiwGM8R/mnEd1eVPHe+kjojB31Lc2Y1HEDcNN349AhXGqzTk0wDUE4qX+yD001zXGvcTqb8U78eD+l1hn81TfO/FM1qOM8WY3+w4tw+OrJbh7eTZOL/ik4/e2fNDDJivnmb/XdUYt/W7X3dx6cWtth0+9nRmFWLxkCyo6tfJUxt5saFfb5l//UEzbKv7gh1aa/M0w+K5re9/UR4ctnVd961mmsMvIpVOnAN3w9jauDEgmY4KmPYTJh1fa3OPS1o1U0xuKujxeyBln0rbX2aIr69PFKQNJuHQKRrcaKcmVYWkWLTFwB/Ss62Mxs+8ap7g6HD4HD35j/nCeU4x7mZE+aeGIT5YiIE6K1jApSv0jkScIdlmW/x4P3D/CZeY93nDty/ug2FvCOo+Y/02BuCezG4fj1zIATP7Gt3cN6ngw1+Q4EGOyD7fx7/Tz6n93XPO0X4sEdroOsmzbsHdln7XG9vJdjdNvydL+MrnG6bgOM4sZYFwbwfA5vb2dvZm/LqvBvAZjXTgeDyThksfF4Ti05XuBhQc5DoLcEwEi0C0CPfyBnL90ywRN5ikBEi65LQwJl9zy54V3/gmXduxncWgZ5m/O0N+ArfpgHr5IXqrf00v34fDlV0swpcuVmu7HX/AHuyd9HY1M4OcPhcQP5SoBLinUOF7TjP1Vxnanjtrl27z0UD+ISvOxefM3doeWnhCPiBvFOC8ptjh3TEB/yF8IMTv29JhRGHCZ2TL3m9JiXMxl7hP16JPViFYfsxlXS9wg/GnDaFysof3RbMJy4YBrhsTgpx9udqEHzze9+Pi7WHmR/WrmkRF9sHbKCkbilm726YQ+xk2sthtjnYVJncj2acobRkHRwt6U5g+5lGDjhmLMmGW4g2ttj0udcGpYzW/lb05ncRP7seLFCtz88kwY1mJbmmNF/DPLy3AzLn/6K4a/V7qXhdzbb/aZi7nMc4qES4CES8/7PaNUKPFU0MueF7iHRTxkehxu6uW8la21Cddg/CdZHkaBP+HGRvojLT0KYYmRQKQUtUFSnBRFogXdvxb8fiYwOYM/ufIpEm2rGrKb7dtELuyhLATf0dcp1zKW/sZXrVuPvFtm6zsKGR6MkjCESvP3DNcYm6qExoef2oRDTWwMihJuaXvwy8L1SdtKSm1sBUJmGh/SMrt+srDi0iwOCw97WV5xaYhjnWhmx4NS7DoptSHv9BnfW3ahJ+GST78V+BXLqRJgkv23NfiVBEVDBHycwIN9gLfotpJXngUkXHJbVhIuueXPC+98Ey51H346BMguCek+EL2PhseWYk5C5+8NN5W3LPwRoa880UWLWffjLz5yBMrGxm471i0g0gQEoU4gRnGrFnmNShyslKNA7t0bD6WE+CGw8iI2/vSlQwx7pyQhYKoal8VlVuffdHgyrv5ivo/fu/1GI6RWw5i3RVGDo3uuMN6bcEcMxsd+zSo+ZewA3P/rOJySdf+GFSuHNMiMwD2zM/Du2+OJTBcEHt+3EOtL9rBmlOQfiYMz1rK62cdcPcnmoRUTcdCCkGkaqG3h0nDT0LQtuc3WZwxh0/B3R3eTbtuIJUZBkpUoam21o0Hg3D/4kS73b+68msGYu3GlBq24FEEkEkIsFkMkEum/SiQS/VfDPwkkEt0xw89CoVA/TvdPIBB0/NNoDL//dddMarUaup9DQ0P1x+nlGIEX+7yDqvM1jk2mWTYJDL85DtPSnCda6h2GxiPru1k2fdMA9gR0v0MGZEgRkxwJv2gpFGFSFEoiUSBgdvmwZfHwfUBPak9mEZO6qAHl8361hZBxPPimngh7cpgTrmUsPKzEsGr9OPPvt7kQqDNjsUOR6fVJm9jY0PmBKX0MJr7NhEvLsZl2brB2nfXE6iqrq0Y7HtyyWBXP7gJh7UQj4dKu/4I+NVj3aPSgD4CS7nVz9ylmlCwR4BuBL6YDN/bnW1QUjzMIkHDpDIqO2yDh0nF2XjOTV8KlHSsldR+aXhM93XGDmCF4Fq/FopUSPPryjLbVMfwoV9W5c2goYd+mSBe1QCJGi18AqtVCXG7WIKeuGdvLfKvHaFKQH0LrruCndasdLmT/nqnQXifHVVGlVRtTxNmoWGR+EzoxSYrFavPH2Pf7NWP7z8z2kCFxgXjy9o2s41RH98H8nRNxoFDIeg4NdB6BF58ejiceG+Q8g15o6f8OLcWawq2sM2MrXBpXPBpNW149aN4utr3VquW2p8xQ2QiX7S3cjO1idT43IWLRq+jcLs20XSyz7ZmFG23W2tB2vjmoWatvaWveqpaNkGu4abm8YrZJ61cm0/+IFnSIn9QqloRL1v+ZXTzwf7M/R+6Gcy724pvmR82OxZQezmkPa0rwsbxHsPsyCfauPrOS44LQIy0KofFSqCIiURUoxQlhuFW3FU8BQiqLRT7q4kaU/3mLXSULntELYU8MZcyx1irW0L3ByrWMrX0ju3gAi/lQlWUxz+LfdCvCpfl1hklXCtNYrcVmYt/SdZa1axObD4XpMNpiZlcl+TOYhEv+1IKPkTz3M7Aqn4+RUUxEgAjYIuAnAC78BQj2szWSjnsiARIuua0aCZfc8ueFd74Jl6Z7krVDYqzMMVvpohvV+ea26b4gvECN+uKrqD5/wXowAYFoFIohUwL5cjUOV8lxpt53H72LC/RDVFMx1v/wUbcKmNUnHYpJtZAJjXvgWTI4ef1EVJ00b607aURf3FNkfrMoV6rFhm9zzEzd+ZgQvYS/sY5ZE5WOpw9Owe/nSbxkDc1JA79cPhnTpqY6yZp3mvn8/Pd4IWc56+TuTJ6Mt0ct7P7Nvk57Ixl//zNv3LG5AcZKuDRdGWnaoqxNgCyJm2EUCNmsuLSw/5MRTNvfKb1wadh7irGnlLXVmiaVIOGSWsWy/s/Js4E//fNX/LbU/Xt/8wyD08O5Zk4sro13jWipC3aD8F786+cgp8dNBm0TCAkQIaNXFKKSIiGKlqIxWIoLkkj0jpJgw/225/vyiNKpP9iVfsRjgxE4u3f3r2UsfmbtZLar44xj3RUuLV1nsBEumQ9otkfe+cEta8Jl+96WpuDZtMDv/MCVXYXj8WASLnlcHB6E9vMZ4D77nq/gQdQUAhEgAjoCc1KBFbcRC28lQMIlt5Ul4ZJb/rzwzivhkhdEXBdEc00NZDkGoUsdFIxqrQiFLVrk1rdgd3kT6lXMVqSui4TflqX+EiS2lmPddyuh1XaPybABGagYL0ONoOtVqje1jsfV15stgpk3LhtjLpiLipcTJVjz2WGzOZnXxWJWf/tuGmojk/FCzg3YdFrE7+J4WXSHt96G9PQwL8vKuelUNFdj6Cb2V+Jrxr2GCfGju3+zz+IT964SLg37TOpWgc5dfhsaFi5itHy1R/xktIpls2rA6hhaccn2TKY9LtmS4te4I1/nYPXc7/kVlIdHM+FPMRgfw65dvaOpXomdhps/owd+HOXninmzp/XCR+9PcIVpr7FZ9/ZhyH9jbu/QVXJxX0yHMC64+9cyLIRL85aqBrfOXXFp/QGpjusWCysuLXXHMOVmTbh0THw0PIhc95BxL05vOQlJuPSWSromjxo5kPE/19gmq0SACLiWwMopwG3UxMu1kDm0TsIlh/ABkHDJLX9eeCfh0n1lqGlUYN4Pu3C11X0+PclTiESMdE01Nq/7BIpmRbdDH5HVF0Vjr6ARXa9aTfSLQI+3+qGlTm3R5+JhY5BYYn6sLC0QH63ab3HOk3+9gBBNgX05hMZj8bmb8f0JEi/tA+fY6IhgMS7k3OvYZB+b9eWFtXjuxH9tZv1g+k1YPPxZs3FOa69muk+TrRuCbas2zW6edbFqv2X6Taj65RBjBaS1m3IrTw+FsUWc9T0umftemuKxtr8V+z0u7WkV2y7QMlvb2dqDy2bpOR1AwiWn+B12LjtbhiUDbP9ecdiBj0289q4oXBP1rcuz1u3PPewz2hva5aDtcLD0HyPwyMOZdszwvaH27HMZOrcfQh4w5+nQtUxbRyDrQpx1oc7SHpem1xP2tIo12+PStJ29lT0ubYmI7B7uYnfOsdkCgJ0l/o0i4ZJ/NeFbRPd+A2y2b1chvqVA8RABnyRwYT4QSc1IvLb2JFxyW1oSLrnlzwvvJFy6twy3rPkDxY2+2/7VEm1/kRD9hA3YtvFz1NR33c6VbbVGD+2PM6PyoYFuu/uuX7MqJ6NgeYPFQQFBfng/bIjFY3W9QvD+//ZYPHbDAxHIDrGvLZXeUHAU3iqcjc8PiW2FTce7SWDi8Dj8+O2N3bTiO9NX5q3B4txVVhN+IG06lmT/n8Xj3bnZlz/9lba9jA3C4KYqIdr3uERbO9V1opmd9ngswcYNxZgxa4Q+FlY39dqi1sW5tjweRQm3dOwJ2W5j0dZko0ip3/cpD8w9Lk1arrWTaBvLaHdevBYvbEzB0vnZHTG+uFWCiQuXtLWLNebKpqWaXcJl201UI1dD3LqWbkaunnVek3DpWfXqHO2zkYvRXEtPc3W3glPuk2JU2HfdNcN6/tjtj6C+hTZUZA3MxQN/+mIarhmT4GIvnm++dX8xql60/MBhe3ZBU1MR/qzh+sH05di1jOE6hPk3Hqhatx55t8zW741p6ThztaUuku62it2CCkGs2XUG4/rJQgcIS7HpHoD6u2xu27WZlessi9dnQM4Hz+H8ra+btMZvJ205R6tnnukenBaF2C0wE2w5OpVJuOQIvAe5/T4HmP+7BwVMoRIBIoCbEoHP7yQQ3kyAhEtuq0vCJbf8eeGdhEv3luGfW49j6+Vy9zrlqTehAMj0a8auLWtQXlHmtCjHZg9ETvYZVvYGBaZB8HyM1bGDBqTgr9XxFo83Z4TinQ8t788VPyAC8yY7IFzqPAWE4b3y27BqL+3uzaqIDg56/P4BeGnhKAdn++a0E5W5+PryRqwp3Ard8DPZNgAAIABJREFUumDdOuSb4kbj1vQbMDVpolUojt7s090c0wmE7a+e817GgPULGW1cdcfahbf2cUwBzrj/sTL2ZoPAaW2lpiWRUW/UKCTqftLZWXLTBbz0qaTTiksAnfa0ZAiOJnkA5vswG24OGh/caM/1u6RHGSKqKWR797jUz2fJ1VPOchIuPaVS5nH+d9qnyP/1oucmwIPIb7g/AtmhDl5vOBj/e7UPYtV+iYOzaZqzCVzJuQfBwVQPNlxVF2rQ+OUZKPaVMoaLY4MQPKcPgmZnOP9axsLf3Y7rkXZvJn+XzY53W7g8isxFM1G9+GPkCAwPHZg9GGWldb3p9YnpQ1toeyBKZ5cZN/PayaLPzrSL1+LlV0swZfnjekHX5ouES4hEIgiFQggEAv1X3Uv3ve5f+6vz9zaZ0gBOCdQ3A30/BFptP3fNaZzknAgQASOB9yYBdw8jIt5MgIRLbqtLwiW3/HnhnYRL95bhyxOX8N6h8+51ykNvgwNbcXDb9ygsLnRqdONGZ+HEkFzWNmfmXYcr39VbHX/r2EG48WKAxeOqXqF443+WhUvdhD//VYFEzV7WsTAGSgKxqvZPeG+Xv2PzaZZNAqvenoBbZveyOY4GEAEiwG8CJFzyuz5dRbfpxa3Ysnin5ybAceQ3/jkMQ4PXuj2KI+Fz8OdvotzulxyaE8juL8WWjbMIjZ0E1FUKqK/UQduqgTAqEJLekXZa8KDhbPbb5kE6FlvO8iAuZ4VAKy6dRdK77TyxHlhzybtzpOyIgLcQ8BMApx4BoplbYntLepRHGwESLrk9FUi45JY/L7yTcOneMhwtrsaCnw+71ymPvA0JUuHo/2PvLMCjuL6//417CAkRJGiwAAkBQpISLLgEKQ41HFqoUYU/bnV+bZGioWiB4m4txQKhSLCiRROswUISiL7vZGPrM7uju2efh6d099wjnzNhb+Y7996/NuH6Df7F22ZNQnCq3jnW1TZzCsGzcYaFwTFREah9Q/djj3mB7pixRPdWsUwSjbv6oU3gKtb5aBna2mHFyzfw9X7dwqnpjmkkQ+DEvh6oUtmTYBABIqBwAiRcKreBF3dewdyOy5RbgISZxw5xR4jzJkkyeB7wGprE1ZMkNgVVJzByQG1MnRxJWIiAfgJKEC6VkKOZ1xgJl2YCtJLhey4D/bZbSbFUJhFQOIF+VYDZ3RVeBKVvlAAJl0YRCWpAwqWgeJXhnIRLcfv0MisHzeL2iRtUBtFC3fNw/vB2/HOFvbDIJe0WzULxd/BZLkPQ7kAM7h/UfbZloaMfa0bC7VmuTr+2vi6Yukr/WTn2jnb4eMQROOS+4JSXpvG63LcwZbeLWT5osDoBH08HXD71BmEhAkTAAghYpnDJbHG8DV4Tpus4C0x76+L8LZCZXpbYrlh7S2JDPqW5EDKevcSnXtOkCa7gqN2HuSLYcYt0FXj4o97abtLFp8hFBBbPao6usVWJCBHQT8AKREEltJ+ESyV0SfocX2YDDX8B7tPx39I3gzIgAkYIrO8CtNC/wzzxsxACJFxK20gSLqXlL4voJFyK34Zhm47hzMNn4geWIGKoO3Dp+B6cu3BSsOgxMfWRUCORk//2iMS9KcwJffpf5Sv4YHK2/q1EbdwcMG2T4dWzrw9zQW3HrZxy02W8xfYNjNtOe1CYDbLAQa8OlTHv55Z8uSM/RIAISEjA0oTL4jNbtc9CLTxvdV/4NHzbxV+DukrQPN9tIcY0VJ1lOmJHkOpc14KzYJcHztAxTvzmZWSkw8XFNT/w99HzcePIHfGTUGjEnsMdUdNhh+TZj7oyFH9dV52pRi/pCJw/0gcB/qqfJXoRAZ0ESLiUxYVBwqUs2qCIJCbuBmZfUESqlCQRsFoCVVyAY8MBe5oKW/w1QMKltC0m4VJa/rKITsKl+G2Ye/wylibeFD+wiBFDPGzx76n9OHX6mKBRW7cOw7GgM5xiONnao/GyKDz/96XBcS3Da2LAnVIGbb4+cA7ZWfoF0KDXyqBPg9845afPeLdjP3yymbY25QPmdxMi8c5btflwxbMP61hlxTM0cmflBCxJuHy88XOMTYzGxEm+2D5yq9aKS+bzTx/0wuIRjXR0PR4LR55E8LxRaMJ8mrQBExY4YPjkWJQv+XcJrhdGqMxIz0BKSgqS7t5BekYGIiOj4O3jg63j92D3tIMSZKW8kL3ftUd1212ySHyr7RsYSw9USdqLBjVLY892WvkqaRMoOBFgSYCES5agyAxnk4GW/Nw+IJpEgAgIRGBcQ+Dj5gI5J7eyIkDCpbTtIOFSWv6yiE7CpfhtiL/1CB/sPiV+YBEi1vW0Q9LZgzieIPxNyNbtwnCsCjfRkkEQm9YMt7/PMEpjcHQjRF0z/AjVosv/4sHt5wZ9jfzgPrxzzhuNx8bgT5e+eH+DYTGVjR9rtzm0rRtq1yqNwpvpzM1zqV/WsMpKasYU3zIJWJJwWdwhXQ8xMCsqZyP13Rk6to9lRmp8njALg081xeIR5YyME+a6eJySki9UPn6s+i/zcnVxQfkKgfDx8ckXLZnXlT+u46dWccIkYUFe+71ng6o2e2VT0W2/9uj0ayXZ5GONiXwwqC7Gjw23xtKpZiKgOAIkXCquZZIm3HM58OcjSVOg4ESACBggcHogULE0IbIGAiRcSttlEi6l5S+L6CRcit+GjOwcNF9iWedc1vG0x8OL8ThyVJy62nQMQ3xF7qJlNecAuI8NZNX0KQ2iUC7Z8Hay61Me4NKpewb9tezvg9e817CKycboiHtvjFhHsyQ2rHTZVPR3xakjffI/unv3Ds4mJubfTHdxdYW3t4/aDXVTY3AdZ6mrrLhyIHsiYAoB6xEuVSsq648vj51Td+KRjQ20zrEsccZlHuqh39xRqG1wlaY6ceZhjkKR0ZReMKsqjQmVuvyOthuPvNw8U0Ja/BgbGxsMeC8HlfCHrGrN8q2NBsuaySona0tm/ZK2aN4s/3RbehEBIiBzAiRcyrxBMktv60XgHXlssCAzMpQOEZCeQLuywKp+0udBGYhDgIRLcTjri0LCpbT8ZRGdhEtp2vDh9hM4mvRYmuA8Rg32dMCTKyfw18GdPHo17KpNbH3El+d2pmWhx65JMbi5ONVors5ujpjtUd+o3b7s5zj+578G7bwC3fBe181GfXExOFGqJwb9Jv0qQS45y8X27R7V8f3X0UXpFN6oZ1YHZWSotjJkhExmNRDzx9XFtWhlkPA1KH+VlfCMKAIRUCdgNcJlgSiZ7B9bdG4lc47lqKUO+QJl/vawWi+N7WONXDzMwxzXrlwx6xLTXFHJxtmSfqtx6jc60EmTlYOTPfoNS0Ng3iE2GEW3afbnCDx5SYKz6OD//9mwHi52uHHuLSlCU0wiQARMIEDCpQnQrHgIcxJN4/nAbcMn21gxISqdCEhHYE1noHUN6eJTZHEJkHApLm/NaCRcSstfFtFJuJSmDSsTb+DH4+bdHJQmc1XUmp4OSL9xBvv3bxE1jTZd6yO+rGmiZWOXGnj1JbttVkPrVMTolACjtZ1wy8SeTReN2g14Lw+VbfYbteNicMarO95c7cdlCNkCWDKrObrEVtXLwpCQ6eLiajJDF1cXVKhgbLWvLuFS+FVWJhdFA4mADAhYl3B5EsETppfYKpbZHnYi9oVPw7dd/LW6wWxBvTdyMcY0ZP5tiUNi/ipNoPLg+RjTUAbNK0jh+LJTWP72BvkkJINMnL0c0f+tJyibGy+DbHSnMPvZQMw/6ijb/Cw5sV4dKmPezy0tuUSqjQhYFAESLi2qnaIUM/cIMP64KKEoCBEgAiwJhJUC9g4CCn6lYjmKzJRMgIRLabtHwqW0/GURnYRLadpwLeU5+q+X780ofVSqezgi68557NmzXnRwbbuH4qj/WZPjdj4VgzvbjK+2ZAL0aBKKDtedjMb6x9cGG1adNmoX2s4PnauvMmrH1eCidxf0WVmW6zCrtv/31AB4erK/0VpSyGRWZZrzioiKgmHxU4dwKcIqK3NqorFEQGoC1iRcTp6ejNYaqysZcXJ54Axt4TJhFkbsCMpfnZlS0iZpA3T5kbKPL/5Lwxe+M6VMQVax3f1d0K/vffjlnJBVXprJnPLqgbdXl5F1jpaa3IJvm+L17kGWWh7VRQQsjgAJlxbXUsELepwOhCwAMnIFD0UBiAARYElgTkugbxhLYzKzCAIkXErbRhIupeUvi+gkXErXhn5rDuH6s3TpEuAQuaqHI2zuXcLOHfyd1cghPFr3DMWxMqaLlq3sG+C/CXasQ34SFYlaN4z/lnA70AnLl7B7FPLjDy7CJSeZdQ5sDa+W6YzXl9MZR2x4tW1SDqt+bcfGVCIbfcKlZa6ykggyhbUwAlYjXEK1uvJ8t4UlVkvqeo9pMPP+bKS+OwM9y5b8u+qzXePXw2PqaD3by0pzgcyNXYqL265JE1xGUZnt5fu8fgtlcrif4y12Gc8DotAkLkTssBQPwM0zA+Duzv4hLIJGBIiAtARIuJSWv1Kjf7EdWHhZqdlT3kTAsghUcAIShgFODpZVF1VjmAAJl9JeISRcSstfFtFJuJSuDXOOXcavZ29KlwCLyBXdHeH86Dq2bV3BwloYk9a9Q3DM+5xZzltvb45HJ9mLxD9Wj4RbqnHh8r8qrpi/4Cir3DoO8kSYqzBb4d3w64Auv1ZklYc1G307PhID364tYwS6hUtLXWUl40ZQagoiYD3CJfB44+eYsDew6ExL5v/HJkYXn3lZ0Dfm/Zl2HxetwlRblZm0ARMWOGD45FjI6ZGXI4tOYPVQfs+DVtBlnJ+qbzUP9Iq9gtLZCjnv090P9dZ1Vxpmxef7eptKWDAvRvF1UAFEwJoIkHBpTd3mr9Z//wMilwE5/LkkT0SACJhIYEpj4L1oEwfTMMUSIOFS2taRcCktf1lEJ+FSujYk3nuMoVvluQ1YBTcHuD29ja0bl0oHCEBM33pI8DpvVg6dspvg7oxM1j4qBPpgUlY1VvapQe74ad5hVraB9b3xVvRaVramGN31b4sOS6uYMtRqxpz5qzcqlHeTcb26zri07FVWMm4GpaYQAtYkXDItYUTJiXuf5ncnD/WKRMyidiXMwqilDhrvlzzj0hfNx08rcU6mPBqd9jgdn/vMkEcyEmThX9sLvdslwjP7qgTRTQ85+uowHLimOjuVXuIQWPRDc3Trov+sbnGyoChEgAhwIUDCJRdaZFuSwJitwFJlTQ2ogUTA4gh42gGnhgKlXS2uNCrICAESLqW9REi4lJa/LKIrRrhMmIXRSy+pMXNuP6X4TKeCc+Ae5Z+SrHlTTpcYIAv86Ln6L9xOfSmPZAD4uzjC+8VdbF6/WPKcWvavgxOeF83Kw9fBA1V/qoeXj7JY+4kJr4X+dzxZ2b8K8sR38w6ysmWMhryfCv9cdlvLsnZawvB+QCu0iaMzj3SxaxkegHWrO5iCVcQxuv+tsuRVViLCpVAWSsAyhUsLbZaRshb3WYXTa8373lciuQqhpdGjxQm458h7Fw5dbLfZvYEvt8n5gSAlXhH6c/Z0tcOVU2/A3t7WsgqjaoiAhRMg4dLCGyxgebTqUkC45JoIsCTwWX3gc9rsgiUtyzIj4VLafpJwKS1/WURXknA5+FRTLB7RSAc3jRVJCbMwYkdQ0dZpalukSUQ9IyMdd+/cRdLdO/kZtIhplf/fuccvY2mi9DeqfJwcEPDqATaunS8RoeKwDvb2aNKnOv72UBeqTUms65MWuPlzGqehQ5o2QuRVdjeEcqp44KsFh1j7j+rhh5iyq1jbm2L4X9kWaLmkpilDLXrMd+Mj8Y6st4ll8Ot/yMJSV1lZ9EVHxYlCgIRLUTCLEuTMhgtY1GO1KLHkEqRSIx/0aHJIkDOwxajxtn87dFpaWYxQFAPAoN418M2MJsSCCBABhREg4VJhDZNZuh9vAX6lY8Bl1hVKx1oIeNkDJ4YA3rTa0lparlYnCZfStp2ES2n5yyK6UoRL5qb9pw966REu47Fw5EkEzxuF/F/lS57fJOFZToVi5ePHKUhJSYGriwvKVwhEhcAKcHFRfetdevgMb206Jtm14Oloj0o5KdixfgkyMqVf+enu7IywXpVw2u2K2UzquFSE/Zf+nP1MbRCFssksT5Io74bpS4+wjuHs5YiP3twL2zz2K0BZOy9h+KRsUzRbEmzKUIsdczG+L/x8XSy2PiqMCFgrARIuLavzYyt8jedJqZZVlJ5qqkWWQffGe+GUm6LYerN8a6PBsmaKzV9piW9b2QGREQFKS5vyJQJWT4CES6u/BMwCQKsuzcJHg4mAWQTobEuz8Cl+MAmX0raQhEtp+csiumUIl8yKy9lIfXeG6symhFlQrc4sp/6+CMT1iZU+Pj7w9vHRmcGgDUdx/j9xb9I529uhus0z7NvyK56lPheBjPEQ3h4eqP26PxJdrhs3ZmHR5Wor3FrNrTYXNyf87BHKwrvKxNbbGVPXcBOee41wRA37HaxjmGqYGhCF1+JCTB1uUeO6taqIRfNVq5zpRQSIgGURIOHSsvq5Zexu7JnJficDpVZfo6kvutffCvu8F0otoSjvlgeG4b8MOudS6EY2rOWN3du6Ch2G/BMBIiAAARIuBYBqZS4/2gIso1WXVtZ1KldqAuWcgPghgLuT1JlQfKkIkHApFXlVXBIupeUvi+hKEi4n7n1axCw9ZKj66ssSZ1zmoR76zR2F2gZXaarjZwRHZlWkqa+M9Axorqw0JFaWjLPm7E18f+yyqaE5jbOzsUEdx3T8tWMVHqU85DRWSGP/0qVRpWtpnHe+wUuYaKe6SB3HfXVdaJ1KGJ3CfpWmjZMdpm07ySnnWs180SNEnK3w0gLCEbO8AdKzOaVoccZxP7ZAbKcqFlcXFUQEiABAwqVlXQX3Lz3EtNo/WVZRGtUEt/RDtzrrYANhd18QC+Lc5wMx74ijWOGsNs434yIwaCDtpmG1FwAVrmgCJFwqun2ySP7OU6BxHJCZJ4t0KAkiYBUEfmgKvB1uFaVSkXoIkHAp7aVBwqW0/GURXSnCpTos5hy4OMSHDtOzdSxjrbF9rBHad+/ewdnERJN7UrgNLFuxsmSgx+mv0H7FAZNjsx0Y6pyJY/vW4k6y6pxNubwC/XwR0NkV/zje5i2lDodjkPwH91WsPZqEosN1bo9TzTp+EenPMznlPvrDO/DMFkeszvBvgNjfG+HBC+tcDVG+jDMSj/Xj1B8yJgJEQDkESLhUTq/YZjq/+3Kc2yTOdyTbnPiyq9fGD11qCnvWNV+5svVzulQPvPVbGbbmZGcCARdHW/yT0B/u7g4mjKYhRIAISE2AhEupO2AZ8b/+E/jmtGXUQlUQAbkTqO4KHBwCONrLPVPKT0gCJFwKSde4bxIujTOyeAtlCpeq7WBHLXXIX1mZf66lxuvsnMHYG7kYYxqqRM5EG5VoU3nwfIxpKL+2TvojETuu3Rcksfqu2fj7wEb8e1N+e4tULRcAzw62uOZwj7fa29lG4P6kXJP8fRIVgVo3uD3GuOzGbdy59phTvNZveSPCcy2nMeYYv/Kvhz6bo3D9ifWJlx8PqYexXzQyBx+N1SBw/e5dpDx9CndXVwRXrUp8dBHI3wXgJIInTFdtYU4vwQiQcCkYWskcn9t6CfO7rJAsvlCB63fwQ6dqliVaMqxSAyLxWhz7bfaF4mvJft99ozamTIq05BJFry39xUtkZmbDy9td9NiWFpD5vftHu5EGHigWsmLmyJiJ2Bc+Dd92Yb9rjpAZ6fJNwqXYxC0z3vOXQPMlwO2XllkfVUUE5ERgURugez05ZUS5SEGAhEspqBfHJOFSWv6yiK5Y4TJpAyZPT0ZrXcJlwiyM2BGE8ZNikTJnMJYHzlD9ImNojMTdOHE3Be/t+JvXLELccnHu8DZcvnqBV798OatRsQIc22bjpv0DvlzCFjZouiYaTy+bNpv/KSgSri+4iZ5bn/+Hs8fvcqqhTJAnhrffwGmMucZZfsF4Z3c0zt63LvEyftfrqB5Uylx8NB7A/PW/Y8HmDbienFzEo7S7O97u0AnjBg+Fg73uxxGZG1oLL9jDuf0UgzeVHm/8HMyW4MbsFNEMQYVL9jfpGPZzH3XL/z4srwVO9WDPsyELZPlAD9s+k3DJlpSy7GY2mo2kk8I80CUFiUaxfmhXyfJEy3yW7r6ot+51KbBaTcwj27ujZk0vq6lXqEJzc/Owev4+HNhxCsm3io8Iea11XXQd0BR1G+o/VsDw96lQGUvrl60gydZOmGrYz4mEic/OKwmX7DiRlXECa88AI/8wbkcWRIAImE6gqQ+w8W3Auu6cmc7LkkeScCltd0m4lJa/LKIrVrjUu+KS+eVlNlLfnYGeZUv+ncGdjF3j18Nj6midqzSlbsjA9UdxIYX79qaaeYe4A5eP7cK5i/LdRyS4aiXktEpDkp3p54rq6ldsRjPc/jbDpFYGBpbBxCzuq8cO2qbj0O4rnGO+OSobFSH8FsElE8spE4R3D8bg6C3rmILFtgxE3MLWnHtDA7QJDJ46Gev/+lMvmpCq1bB6+lco7+urZVMoXGb5ddYjoKn+fWaemN+WYkvCpdELkP1NOhIu7WBnZwt7e3vY2dnl/9fBwSH/v6o/DnBwYD5T/b+trW2+HfPHxsam6E9uruqBFmbOlJOTA+b/PTw88j+nlzAEjiw8gdXDNgvjXGSvEd380LqChYqWBSw/vD4U+6/YikzWOsL1bF8Zv8xuaR3FCljl3RsPMWn0Ety7rX+XlIEfdUTPgS10ZkHCpf7mkHBp/MIl4dI4I7JgRyA3D+jyKxDPbcMnds7JiggQgXwCh/oDwQEEgwgAJFxKexWQcCktf1lEV4ZwmYwdc08g9N2uBStGVKtELneYqrV6h1mxM9Pu46L3mV+kSq64nLDAAcMn61p5In07Nl28gxmHL5qcSIiHDf49uR+nzhw32YcYA0NrVEVqi8d4aPuM13CVnMrAZ3IV5HA7brIoh5jGtdD/tifnnM545mD7+nOcxzXo5IcOVcS/kZnnXQUfnWhtFTcYf5vfGq1bBXLuDQ1QJ/DFzz/il80bjWJpFhKKLT/8qGXH/Ds8x64+whPP6V/dlzALo5emoIzvQ7xoqP1vu9HgcjOgFZeidYRWXIqGWvRA46t+iyc3+J0riF3Eaz390DJA/O96sevcbj8AX2ylLTeF4L5tZQdERtDdM3PYZr7Kxrs9vjMoWhb6Hz2xB9r3iNA5l9G/g4E52cl3LFtBkq2dMJWyf5hLmPjsvJJwyY4TWbEjcOoO0GYdO1uyIgJEgBuBD+oBE9pwG0PWlkuAhEtpe0vCpbT8ZRFdKcJl4UqcQmg6z6rUuQqz5BmXvmg+fppszxvLzctDp+UHkPKSm/JW19MOd8/8hYS/D8nimjKURFhwdfzXNBlPbNJ5z7XrvRjcXGj6itUhTRsh8ir31QJX/e2wdsVJk+r55P3TcMrld9Upm0TyvCpg3NkO2HqBe71s/MvBpmGt0ti9rZscUlF0DmevXkWzkUNZ1/DzR5/gzU6d1ewLVyl089uMTQ+76lh1qbrp9Ef4MMScWKDjnCL1s4oZ55rfAUU3zRocwuill4ri6/yuyBcVd+FR0Wq5kt8NqlzWlh+udVaT+o05IznpEy7zBVp9+RXffPsy54f8bXNVrxL5aYxnPk0PGar3XCmTVlxq8JH71r0kXLL+8VSc4R+zDmPDx7sUl3dhws36+KKp72rF5s8l8bv+bdFhqf5tNrn4IttiAh2alsfyuLaExEwCcf/bgd+XsNvlxN3DBcv2/x+cnB10zmWKtl4v+L1zwNxGuDByCRIL5hQ6v5M1vlfzUA/9Sh53YnBewqRRPD94887Y/O33VXHKFZ3vqP5+wdnuBuccqvIKt+kvLDbfb+xtjXkSYGjXDJ3CJZu5hEZ+ru2H5M8D1edgxuaAJFwyuz8wO0Ywr8LdIgr7STtDmPmPh4yHf7QZWHZdxglSakRAgQTKOQGHBwGlXBSYPKUsCAESLgXBytopCZesUVmuoTKES8vlr1nZ4r+vYf4pdjPQOp72eHjhKI7E71cEoMYhNXEz6ibSbbgJs2yKa+gchOyxpdmY6rWZFhaFgHs5nH0kV3JG3KJjnMcxA7oOcUdd500mjTV7kIc/pl6NxdrTdma7kqODH6c2wYB+NeSYmqJy+mrpEny1YhnrnNs2Csfar75Vsy8Uz6YMy8IvU08ieMJ09QdICkS+OhNGw33ueHXhsuCmlpoAqeO9wu1oS94wZN5bcCFM7eag6gadg9pDLJrvMf8/YW+g+k1FqJ8HydjEVfy6+GzIghWjRQ/H6BAutWIX3NRzKzpjUtd2uar3Ntp1KSH4sr9Jx1m41GKrf4cD1heFwIYkXAoMWEL3udm5GFfpa6Qmp0mYhWmhW/b3wWvea0wbrMBR2b61ELasuQIzl3fKG+LaollT7ROK5Z21/LJ7o+UUPEl5wTqxD6f2RpuuBeJfwSit79OC70s1EZLlnCVl4yZc6t4t/+gSNvOSQuEy3tYPaQ3fL7HjkGo+oP2+Dr9acw5Ae56UjK2bkxDbNTy/arYrKbXs2MwlWM7ljM63Soi633bxZ91jsQ1pxaXYxC0/3uN0oHkckPzK8mulComAWAQWtAZ6hIgVjeIogQAJl9J2iYRLafnLIjoJl7JoQ1ESTzJeocPyA1CdpqX7FezpgMeXE3DwkHJWIUSF1caFiMvIRZ4gwDufbYU7m56b7NvVzRk/eZg2Q3lc1Q3z5h8xKXblcB8MiJDwxqabD7673Q2/JtiblL9cB1Up64oTh/rINT1F5TVo8kRsOPQX65wDvErj0u/q28qWvNmXMmcwfrQbqbZCsPiGV/HKAdXNJ/2rH5kbWWMTo4vEPF0iJbRu0ukX4dRuuum4uQe95yoXotEQE7WES92x1evQJVICTGxmG93iHQO4CZfMygxDr2JRWA9vo7WzvjwEMSQEPfEmAAAgAElEQVThUhCssnH6xw+HsGHMbtnkwyaR1m+VRoSn9e3hFnNwOB4pT2Nm01JJbGi1JT/YHyQ/xqD2X3Fy1mVAEwz/vKvaGH3CpfrODprfo8Ye/mE5LymYD6k/xMSkp2feUPCwleaxKmpzDq25hTYi04RLNnMJffMYFY/40GF6d5Ioufq05FxxX/g0rSNkODVdYGMSLgUGbKXuN54Hhuyx0uKpbCLAM4GmPsDGtwEbnv2SO2UTIOFS2v6RcCktf1lEJ+FSFm1QS+Ln+EtYfu6WVmI1PR2Q9u9p/PHHVvklbSCjJuF1kNjQ9LM7jRXb0jEMj//PPOGtft1KGPWfaU/ppgV54H/zTN+md9iHT+CbbdpWs8bYsPrc2QOzH/TE/KOOrMyVYDT983AMH1pXCanKPsc3JozDtqPshXljwmV5TRFMTeDTJf7tQvGKxBK4NG646b65pnFD0MBNOvVVlto33dTOSy5KQ3v7sqJtVTWFS32x1XjouZGnZ2Umm5t0nFZc6hJsmVoFPa/T/B8BEi7NZyh3D5/7T0fawwy5p5mfX7u3vdDI43dF5Mp3kvNSB2LuYcuZS/DNh6u/Lcva47XXynIdRvYaBG5ff4CR3b/nxKVN93B8OLmX2hhdwuWopQ4auzOoVikWnYVp7PvTjHmJKjn9IqH6A08FpZSYc9TWeABMFyCThEs2c4lc1Zb92vM7fQ+sGZhv0YrL/O1haatYTj/iFmX8zhpga5JFlUTFEAHRCbjYAgcGAEG+ooemgDInQMKltA0i4VJa/rKITsKlLNqglsT91Ax0WX2w6L0ano7IvHUOe/ZukF+yRjJqFlUPp0LPC5p3mz0t8fAY++2fdCXTMzoU7a85mZRnVjUPfPOL6cJl096+aOYn8RlYDk5Y9KwffvzLNAYmgRNoUDkfJ5w60hf29pZ7fqdA6HS6nTT/F/xv3W+sQzYLCcGWH34ycLNPXZzTteKwSJAzdMNP4zO2wqWum4z5yWoIqupCJnPDbBu8SmxxW7g1reZqRb256zibshBS8TZz8hAui8/+LNlG+Z4RTcIl6x9PxRoe+uU41oyU/0NbHQd5IsxVeXM1vi6MM17d8eZqP77cWbWfHu0qYf6cGKtmwFfxqc/S0bfpJE7u+g5rhTdHtTMwl9GeNxQaqwmXxnYsMPQ5mweb9Il2LOYcHjp2wNCEZI5waXAukS9c6jg6QIcQa3S+RcIlCZecfrotzzj5GdD8V+BxtuXVRhURAbEIfBcNDGwsVjSKoyQCJFxK2y0SLqXlL4voJFzKog1aSfx49B+sPH8b1VKvY+fOtfJM0khWzaNDcLLuOUFz75j7GpKmZZkd49OoSNS8YWiDXv0h8iq5Y8aiwybn4O7vjA96bTN5PG8DbeywMvMNfLXPmTeXUjia+kkjjBxRT4rQFhnzSOIZdBrzIevapg8bifd6q2/Tq7lKoVAUHDC3ES6MXIJnGmc8qot/Uqy4ZMotPtNy4G31bWl1r0A0slWssZuX+YTlIFzqupHIuv2SGJJwKQl20YPObDQbSSfvix6XbUBJz6xmm6TAdqkBkXgtLlTgKNbh/s9NXVCvro91FCtClWPenI1LibdZR5q+cBjqRwSp2Zu04tLYdz/HFZfaOy3omTcYi8vy/ErThUsjcwm9D6ZprLjUaadZM/vt81lfAAIY0laxAkAll0UEVp0CRh8gIESACJhCIMYPWDsAsKE9Yk3BZ/FjSLiUtsUkXErLXxbRSbiURRu0kjh36y6aDn5DnsmxyKpl81CcqH2WhaXpJqXsXRE8Lwzp9zJNd1Iw8qegSLi+ME24RFlXTF921Kwc+r5rh2q28jjDa13em5iyy9WseqQaHOjngr8P9YGdHc06+ezBkKmT8ftffxp1WTuwIo4u+TX/ye+SL+3tSlWiYHZIPZx5ULnonEou5xbpOuNS8+zMQvGx+IynYjFyTEP1cnTdnGPe+9muK3ombYXazUJdN9IKtkZL7TBVdcaSnjMui0VaXTglFi4VsmpBkxwJl0Z/NC3C4MyGC1jUQ+LdCfSQ7D7MFcGOWyyCs1lFuJdBvXU9zHJBg4ERA2ph2uQoQsEjgQM7TuPbL9j9+xEaGYQZC4ZpRTdJuCzxEJTmvEMVgO28RJ84Z/isSINzDp7ETaYK9TkUGyFR39meGmdcsplvKWTuQsIljz/Q5EqLQB6A/quAPfJ9vou6RgRkScDLHvjrLaCClyzTo6RkQICES2mbQMKltPxlEZ2ES1m0QWcSXLdolEslMTFhSKhxRvB0uj5rgZs/ppkdJ7BiGUzMrGqyH9tSjpj6e4LJ45mBdVr5oVvtVWb54HPwVts3MHa7G58uRfH1zbgIDBoYLEosawqSlpGBXl9+hqPn9a+gLuPpibUzvkaDWrWN3+wDwAiPE/c+RdGZkPmjdNzsKtjurHhLVtX2bJpnN7HaKrYorgOaj5+GngVHh6lvC1si/YRZeG/7f/B7VBat545Ck6KPNG+4qfLelmJbXI+Om22qmtVjM7V8er+/SuxkveJS8yah/quR0xmXjBtdvJM2YOzWipgxopHO87Q0YzD/v+BCmNa5X0L9zJBwKRRZ+fmd1/VXXNhyVVaJ9RzhiJr2O2SVk5TJfHx9KPZeoa3aTe2Bp6sdEv7ohTJlXEx1QeP0EPjlq03Yusrwg4beZTwwY/FwBFbR3vLYNOGycL6j/t2fsnETLnXvlj+v0DU30J6XcBUudfvVNefYaNdF7QGyrZuTENs1PJ+i5kNi+i4urTmY0bmErvyK51LpIUOxOH/OwWK+pWPupG+nj34Fczmd8zGBf3JIuBQYMLkHs2Vsy2XAf+ZvRkU0iYDVEJgXA/SubzXlUqEmECDh0gRoPA4h4ZJHmEp1RcKlfDv3NPU5qvfsjqycHPkmqZFZ6zZhOFZNeNGytnMFOI4tUB3MpNOqcS30u+1puhdbG0zffdr08QUjP/jgOtxzbpjthy8Hexz7Y8xmD77cCe6ndmUPHNrXU/A41hqA+a74v7mzMWfjei0E3Zs2x4Shw1GlXDmdeHSKZ0kbMHl6soYgaHjFYeF5ScVnQhaHYytc5o/QOPspy69ziZt2JUvQePK/5EcaPqoOnozgTeOLV2bq2QatULAtdKVeC9sVlyhY0bkLDJPiG3za+DkLlzr4ACXPt9TYxq1gpcXcR92KGJJwaa3/Sghf990zyfgqbK7wgVhG6POuHYJkslsCy5QFN9tp3x+fbVXO3EFwIBwDzPyyMYYOrsNxFJmzJbBi7h6s/mWfTvM6DSrjvfGvo1K1AHZzGT0rFnV+7xqbdxj7XO+qQsOrGw3POVRlFp4hWVi0+gNlqnlQoo0N9M+V9DxMpXXOpvZZ2er5+aLF+FFwnzsea8sPLxAutedsWvMtEi7pjEu2/wBYgd3uy0D/7VZQKJVIBHgg0LMiMJ9uH/FA0rJdkHApbX9JuJSWvyyik3ApizboTeKn1aswYfECeSdZkF2b9mGIryy8aMmE63KzFW4te84Ll6HR4Yi4Zt7WovMSr+LxQ/NWf7Z72wuNPH7npSa+nPzp2gfvr1fGvhkLvmuG17tV46t08qOHwPO0NCScP4dHT5/Aw9UNoTVqINBf900+gkgExCBAKy7FoCyfGFvG7caeGYckT6j/e0AVG90CiOTJSZhAkn8btF9q+i4WEqYueejIemWwbWOs5HlYegLJt//DoT1nceNKMjJfZsG3bGnUj6yOqJYkGEvfezbbzEqfpSkZ0IpLU6jRGFMITNwNzL5gykgaQwSsh0A1V2D3W0BpZZ6QZD2NkkGlJFxK2wQSLqXlL4voJFzKog0Gk4h4501cvntH1om27hSGY4HiiJavOQcjbSx/25hOC4tEwD0Tz7cs6Mpv95Jw/fwjs3oUUNsLg1vJS7hkCjrq3hvD15U2qzahB8dEBGDtyg5ChyH/RIAIyJAACZcybIqAKeVm52Jq3f/h0eXHAkbR79rG1gYD3stGpTzj5/5KkqDEQbN9ayJsWQuJs1Bm+E2/tkN0E907FyizIsqaCHAkUHBeuNuQBdB9JihHfzIyJ+FSRs2w8FReZQFdVwAnnlh4oVQeETCRgKMNsKcvUI+fDdxMzIKGKYUACZfSdoqES2n5yyI6CZeyaIPBJNbv34fBM6fJNtE2sfURXz5RtPw6Hm+FpN38rLZ0c3fGj+4hZue+K+MJTh6+Zbafge9noFzuEbP98O3g71I9MPC3Mny75c3f9pUdEBFBq/54A0qOiICCCJBwqaBm8ZTqmQ0XsKjHap68sXfj4GKPAUNeoHzeYfaDrNCy9aFhePDCvJ0srA3bu2/UxpRJkdZWNtVrxQSYbWLjKn5dQqA0sD2/BXAi4dICmqigEv79D2i1EniunBOHFESXUlU6gZ9bAP0bKL0Kyl8sAiRcikVadxwSLqXlL4voJFzKog1Gk+g37gvsPH7MqJ3YBm261kd8WfFEyzZ24Xg4kb8qw+pWwnv/+ZvtMN7xJf7YfslsP427+qFN4Cqz/QjhILF0N7yxynxWfOc2tE9NzJz+Gt9uyR8RIAIKIUDCpUIaxXOaK4esR/xi88+XZpuWS2lH9HvzMcrmym8uxrYGsex+SR2IOYcdxQqn+DhBFdxxYFd3ODvbK74WKoAIsCagdQYmoH6+JmtPijAk4VIRbbKoJDeeA4bstaiSqBgiYDaBt4OAH7qY7YYcWBEBEi6lbTYJl9Lyl0V0Ei5l0QajSZy7dhVNRww1aiemQZvX6yPeTzzRkqktZn1zpFxI563MXtH10e6a+TfXznvnYfMa81nYOdnhk2FHYJ/3grca+XT0j08X9F4hnz01vD0cEL+vB3x8XPgsk3wRASKgIAIkXCqoWTymmvY4HdNDfsbzpFQevep25RHggr597sEv52/BY1lCgESv7nhjtZ8llCJKDcvnxKBDu0qixKIgRIAISEOAhEtpuFt71Jn7ge/Mv0Vh7Ripfgsh0MAL2PYm4ORgIQVRGaIQIOFSFMx6g5BwKS1/WUQn4VIWbWCVxPTFi/Dt6hWsbIU2at0zFMfKnBU6jJr/2FdNcfvrl7zG/DQqAjVv5Jnt80Y5B6z69YTZfhgHrw9zQW3Hrbz4EsLJtTKd0X15eSFcc/b5w6QovPVGLc7jaAARIAKWQ4CES8vpJddKTq07hyW913Adxsneq5I7+na/AZ9suvPHFtyLgAhExdVna27VdiP618K0KVFWzYCKJwLWQICES2vosvxqzM0Dhv4ObLojv9woIyIgJoEyDsDuAUBlbzGjUixLIEDCpbRdJOFSWv6yiE7CpSzawDqJJoPfwYVbN1nbC2HYuncIjnmfE8K1Xp/lHUuj7Fc1kPUil9e4P1eLhEua+T4fVHbBooXxvOQWFFUGfRr+xosvoZzc9OuA2F8rCuWeld92Tcph5a/tWNmSEREgApZLgIRLy+0tm8rWjtqCg3MS2JhytikT5InenS+hdPZFzmOteoCbD+r93tOqEbApvl5QKezd1g329rZszMmGCBABBRMg4VLBzVN46mmZQNflwOlnCi+E0icCJhJwtAF+7wY0qWKiAxpm1QRIuJS2/SRcSstfFtFJuJRFG1gnse/4MfQc9wVre74NW/Wti+NeF/h2a9Rft4cxuPELv9vBVazkiwmv+Jm9PKvmjtm/HDZaB1uDkR8+gHe2uOIw29wK7ZL826D90qpch/Fmf3BLVwQH0yNzvAElR0RAoQRIuFRo43hKOzcnF1+Hz0XS6fs8eVS5Cajthd5tzsAj9xqvfq3F2ZgbQ7HnEglyhvq9dUUHREUGWMslQXUSAasmQMKlVbdf8uJvPwE6rATuZ0qeCiVABEQnMCMKGE6bW4jO3VICknApbSdJuJSWvyyik3ApizZwSuKLn3/EL5s3chrDh3HL/nVwwlP8VQdhLlWR+6UPHyWo+WgdURt9b3nw4vdlkAe+n3eIF1+Mk5b9fPCaj7Db3/GR7IOAVmgdF8SHK04+Jo1piFEjQziNIWMiQAQskwAJl5bZVy5V/XvkNn6IXsBliEHbCqHe6NkiAW450u5wwVtBEjja5dgfn27mZ44lQfqCh5wyphHeHVlP8DgUgAgQAXkQIOFSHn2w5ixO3QG6rQd42GzKmjFS7Qoj8E514PtYhSVN6cqKAAmX0raDhEtp+csiOgmXsmgDpySysrPRdOhAXLojzmEFTvb2iOhbHafcL3HKky/j2IsxuP07v6stmdyGRTdC42v8rAbIruaBr3/hT7gsVcENo7pt5guhoH7+K9scLZeId85kq4iyWLOyvaA1kXMiQASUQ4CES+X0SshMD/x8FL+/v8PsEJUb+eD11w7BJTfZbF/W7CApoA3ax0m3K4Oc2fdsVxm/zGkp5xQpNyJABHgmQMIlz0DJnUkEdl0CBpg/VTIpNg0iAmIT6FoBWNADsLcTOzLFsyQCJFxK200SLqXlL4voJFzKog2ck/jjRAJe//IzzuO4DvB0cUFor0Ccdr3KdSgv9s2dQvF0nCMvvjSdTK8fBf/7Obz4zgt0x4wl/G0VyyTVfxRQBft4yU9oJ0/KNkWzJcFCh8n3f3h7N9SqWVqUWBSECBAB+RMg4VL+PRIrw5VDNyB+0SmTw1WLKoPu4XvhlJtisg8aqCKQ7VsTYctaEA4NArUre2Db+liUKuVEbIgAEbAiAiRcWlGzZV7q0gRgDL+3LWReMaVnjQTa+AO/9gacHKyxeqqZTwIkXPJJk7svEi65M7O4ESRcKrel0xcvwrerVwhWgI+nB2p298dZl+uCxTDmuN0fLXH/8AtjZpw/d/dwwf/c+Nuiy9bXBVNXxXPOw9CA0HZ+6Fx9Fa8+hXSWGhCJ1+JChQyB7ydG4e03xVvdKWgx5JwIEAFeCJBwyQtGi3DCzGm/j56Pm0fvcq6nZlNfdA3bCodc/uccnJOxkAHtDg9DcqqNhVTDTxk7f+uI8Eb+/DgjL0SACCiGAAmXimmVVST61R/At2esolQq0goJNPUBVvQF3OkZMSvsPv8lk3DJP1MuHkm45ELLQm1JuFReYx+npMDbR3XmY7dPPsSBM/zPOst6l0bFrl644CTd+U7t86Jwb2q2IA1qUK8y3n3kx5tvGzcHTNt0gjd/hY4++uAfuOYk8e5XKIdpAeFotaIB0rL4j9Avtip+ntWcf8fkkQgQAUUTIOFS0e3jPfkHlx7i++gFSE95ydp3cIwfutZZB9s8Ab68WGdheYYLXryDnw/RXaPCzs6eEY2+vatbXqOpIiJABIwSIOHSKCIyEJFAHoBPtwFxV0QMSqGIgAgEIr2B1X0BT2cRglEIqyBAwqW0bSbhUlr+sohOwqUs2sAqiYyMdByPj4eLqysiIqPyx1y9cxstRw7Di5fsb9AZC1bR3xd+nVxwyVGcMzR15eNm64SwuEZIvZVpLF2TPu8VXR/trvG7Be3XB84hO4ufrWcLi+o4yBNhrhtMqlGqQS/9w9Dl93Dce8HfKoualT2we1MXuLvz2zOpGFFcIkAE+CNAwiV/LC3F04XtlzGv83JW5YS09UNsDeXsbsCqKJkYJZbuhjdW0epCph2fjQjFZ580kElnKA0iQATEJkDCpdjEKZ4xAjm5wKhNwFrpnlM3liJ9TgQ4EWjoBazpC5R25TSMjImAQQIkXEp7gZBwKS1/WUQn4VIWbTCaxNUrV3D16hX4+PgUiZaFg9bv34fBM6cZ9cHGoFr5svBsb4erDtKu8uua2hw3Z6WzSdkkm88iI1HjZq5JY/UNWnT5Xzy4/ZxXnxVCS+Ptput49SmGs0z/eui7JQpXH/MjXm5d0R5RkWXFSJ1iEAEioDACJFwqrGEipXvol+NYM3KrwWhhHf3QsSqJlkK15EVABKLi6gvlXjF+B3Sphh9/aKaYfClRIkAE+CdAwiX/TMmj+QQys4Eh64Ht0t76Mb8Q8mD1BMJLAyt7Az5uVo+CAPBMgIRLnoFydEfCJUdglmhuXcJlMnaPn4htKbZFrcxDPfSbOwpNCt45O2cwFl6wz/+/9JChWDyiUZHt442f49MHvdTeE/qaYFZZnk1MREpKCqpXr4HqNWroDDll4Xz8sGa1WenUrFQBDm2ycNP+oVl+zB1c3bksXMdWMNeNwfGzq0bAOZ3ZJIW/1/qUB7h06h5/Dgs8DfkgFf45x3n3K7TDLN/aGLy3KU7fM0+8/GZcBAYNDBY6XfJPBIiAQgmQcKnQxomQ9vZJ+7Bz8gGdkRrF+qFdJRItBW2Dmw/q/d5T0BByd94mqixWL28v9zQpPyJABAQmQMKlwIDJvckEXmYDH2wCfr9tsgsaSAQkJRBaCljXl0RLSZtgwcFJuJS2uSRcSstfFtGtT7icjdR3Z6CnrsVbCbMwYkcQxk+KRXmoRM7z3RZiTEMASRsweXoyWpcQOYVuIHOW5bFj8XB1cUFEVBRcXAzveTBg/Fhsjz9qUlp1qlVGdqtUJNk+Nmk8n4O63GmFW3H8rlwsmV+lyr4Y/7IKnynn+9qX/RzH//yXd79RPfwQU1aZN1dzywTh3UMxOHLTNPFycJ+a+Hr6a7wzJYdEgAhYDgESLi2nl0JUsua9zTg0V/0M6sjufmhVXpnfq0IwEtLnpzeHYtc/xQ8MChlLbr4b1CyNtSs7wMuLzvmUW28oHyIgNgESLsUmTvG4EMjOBT7cDKy+wWUU2RIB6QkwKy1X9ALKuEufC2VgmQRIuJS2ryRcSstfFtGtS7iMx6KR2+A1YbpO4ZJZUTnT7mN820V1Hg+z+nJv5OJ84bLk38VoXOHWsIZWWWrm8eT5c3T4YBQu3eH2uFxIzap40TwFD22FEwvZMotwroWXYz3Ymptk1zqiNvre4j/GCbdM7Nl00aScDA1y8nTAmLf2wQZZvPsWw2Ged2WMOdEWe69wEy9jGgdg7aoOYqRIMYgAEVAwARIuFdw8kVKPG/AbTq46nx8tuqcfmgeQaCkSeux27IdPNnuKFU42cSr6u2D9yk6oUpn/+aZsiqREiAARYE2AhEvWqMhQIgLMmZfjdgILL0uUAIUlAhwJNC0D/NoLKOXCcSCZEwEOBEi45ABLAFMSLgWAqjSXJFyW6FjCLAw+1bRgK1hmxWXB6sw7Jd8XtsPM1rDH4+Pzg4SE1oe3jw+ngKcvXUL7D0fhVXY2q3EN61THg+gkPLXJYGUvtFGnkzG4uz1V0DDDo8MRfo2biMYmoX98bbBh1Wk2ppxteo5wRE37HZzHyWZAqQoYd749tpy3Y5VS1XJu2PRbR5QrR4/OsQJGRkTAigmQcGnFzedQ+i9dl8HH5Qmifc3bVp9DSDIFkBzQGu3iqlkVC//STliztD3q1vG2qrqpWCJABPQTIOGSrg4lEGAO0hm/C5jH/7PYSiifclQQgfYBwIKegJujgpKmVBVJgIRLadtGwqW0/GUR3fqEyzgk2hSKVr5oPn6a2urLkmdcOrefgm+7/GtwlaZmE5mVkua8rl69Ah8fH0RERpnsZsvBv/DWlIlGx4eH1sKNyBt4aZNp1FYMg9b2DfFogvDbic2oHwm/+7m8l3Q70AnLlwhzFmXNZr7oGaLwm60e/ph2LRZrThkWL5kfzx2rOyK8kWrlM72IABEgAoYIkHBJ1wcbArnp6Xi65Eu8uizM9zSbHKzRJqdMDdRf3tJqSi/tbo/flrRDwwZ+VlMzFUoEiIBxAiRcGmdEFvIgwIiX3/wBfHNGHvlQFkRAk0D3isDsboCzPbEhAsITIOFSeMaGIpBwKS1/WUS3LuFSHTmzNezEvQ5a4mVJK83tYw01jVkteTYx0ay+env7oHqNGmb5YAYv2LAen839Wa+fqAbBONf4H7Pj8Omg9ZbmeHQmnU+XWr48PF0xy7WuIDH+q+KK+QtMO2OUTULvfXgHXtkK37vF1Rvf3+2Opcf1zzLj/tcCsZ35P4OUDWOyMUwgJf0VtvxzB6fuPQbzd3dHB9T1K4X21cuhhm8pvYNLPhBSaJSHeugn4pnBVtXbpA2YMm0XHhl4SAcJszB66aUiLEruBwmXVnV1m1VsXlYmnvzyCV5dSTDLDw3mRqDjkWG485z/nS64ZSG8tYujLdb/2h6Nw1UPXt29ewcVKgQKH5gicCJwM/Uu9iT9hctPryMj5xXKu/ohyr8hYspFc/IjpjHz++iEvYESz5uY3YgmYluKLbL8OmP8pFiUNwYhf66RUvy7dv785CSC9RzbYsydkj8n4VLJ3bPO3Jf/DXx2CMhklEx6EQGZEOhdGfi5G2Av/HoHmVRMaUhNgIRLaTtAwqW0/GUR3ZqFS0D1C9i+8GlF51qqNSVpAyYscMDwybFwyRc5n+Z/zPqXNYk7PH3JIny7aoVWFtGN6+BMA3nt/9EpKxp3Z74SnFiDkMp496EwT8GnBrnjp3mHBauh9RveiPBaK5h/0Rw7uWPuo16Yd0R7X49vx0di4Nu1RUuFArEnsPtqMsb/eU7vgBENq2FQwyCdnzPC5dxH3dRucjHvLbgQJvFNOPb1K8cyGbvGr4fH1NFoUpC0rod0Euf8hBfvvV9ko+R+kHCpnKtTDpnmi5fzP8Ory8fkkI5V5LAw7R38dNDJomv18XTAigVtinaLKDz6wcXV1axdVCwamgTFzb6wFF/986vOyM3L1MPksI8RVKqy3rnMwgvqD96J9dCPYMJlwiyMWurAai7G5DA2MZqdYFlIkITLomuJhEsJfuAppNkEDv0LDNoGPGZ3CpHZ8cgBETBE4OMQYFxrYkQExCVAwqW4vDWjkXApLX9ZRLdu4RJgbtYuD5yhQ7hUiZrnuy3EmIANmDw9Ga0LVgfpHyOLlqol8emPs7Bw6+ai95pF1cOp0POyStTfwROVZwXj5eMcwfPqHV0fba8JsxH+qyBPfDfvoGA1+FTzwIgOGwXzL6pjeycsTu2H/x0ovpE5bnQYPvqgvqhpUDB2BPZfv48v9xtfTT6sQVUMaVRdy6ku4RKIx6KRcbjcYesZTiYAACAASURBVKruB0fYpUZWrAgYeUgn34eqH8+GLMCYhqycysaIhEvZtEI5ieTm4smiL/DynHDf2cqBIXymZ0t3w4BVlrv9ewVfFyyd1wr16/uqwSx5bn2LmFbCg6YIBgnMOPMT5l4zPI+u6OyDFc1+QFXPiqzmMmI99CO9cMlmHsHiAqQVl0hNTYWNjU3RH1tbW9jb28PW1g729naws1P9Yd4r/Dvzma2tTb6Np6enxme2+b4YP8yr0HdhN5j/pxcRMIfAtUfAOxuBf16Y44XGEgHTCbjZAt+3BHqFmu6DRhIBUwmQcGkqOX7GkXDJD0dFe7Fu4dLAL2EJszD4VFMsHtEIzJZ6RX9nup0wC5/e76+Ym+0jZk7Hb/v3onl0CE7W1b9iSqoLuWtKDG7OSRUl/OeREah+U5j9TnKqeOCrBYcErePN0dmomHdA0BiiObexxcrMN/HVPmd8MKguxo8NFy00BWJPIDMnF91W/YX/MtidhbukS2PUDSitFkC3cKnx72/BU/8D5jbChZFLis4iTg8Zqvp3uORLYytU1XnEhTfF9QhwmqsKCm6e1ZkwGu5zx+dvfca8VL5yirZDY97TmQNUD76UXH2hZqe5yqAwf42bdqrVkKrV/Myr5Ip+nduZF9SeylHwZXL90W6kNks9ebG/QqS3JOFS+h4oNYNnSych/eQupaavmLzTAhojMi5MMflySbR2ZU8smtMKNWt66RxG4iUXmsLZbr+zH8OPT2MVoI1fA8Q1+17LVsqHsEi4ZNU6WRvRiktZt4eSM0LgcTowfAPwx0NCRQTEJVDJBfi1G1CvrLhxKRoRKCRAwqW01wIJl9Lyl0V0qxIuE2bhe7uPilaT6P8lMB4LR55E8LxRqm30krRXXO6NXKyoVSmtPxuKS42vyeKaK5lEPZdKsP1SmK1bdRU7u1oknNNyheFQ3g3Tlx4RxneB1wad/NGhykpBY4jtfJf7YAycOVTssBSPJYHN/9zB9EPst5Z+vWZ5fNFc/RxZQzf7ilb4FZy5qLbtWsF7lQfPL/73Vus9zZWbXIRL5hxIv6KzlwqFwjK+D+HepWDlYYFQ6Ka2ElEVIz50WAkhUPM93StK1bdai8f8iY/QeXKXgnOiVGLu2vLDi/xqsjMqQOrsq7GVEtpxWV4esjAj4VIWbVBsEs/Xfo+0Q+sUm78iEnf1Rr31vRSRKpcko0J9MX92C5Qr625wmGTiZcIsjNgRpGNrT9X3U2LBSiz1h39Uv/cUn5PsW3w+YX6VzNht8FLYGYV9/nwPR1LYz2V+b/Y9Iv0aqPWVy0NYb/9feeyculNtjsE4M/jAU1G04rMkmbeYB5pG1D+CRXsqFG3pqnvbVn3f9er9BnzRYvwotYe2VKE1e12QkNa52cUPdBl6+Cp/tJ6HxorOuNSzVa3WXKfATjdXbV6szt/k8sPOgy0JlzxAJBeSEniZDczYB8xh/0+ppPlScOUTaFYGmNcdCPBQfi1UgXIJkHApbe9IuJSWvyyiW5twOXrppSLuus+q1P1LX8lfzPStvpFFQw0k8e6Rcdhy76is0uxyuRVurXkuSk5VKvth3Evd59bwkYCttzOmrhH+zKxP3k+EU+4jPlKW3Ifra91Rqt/nkudBCegnMOPAOWy6kswaURkXR+x4s6WavfbNPtW/sxvtuhTfUNUlUhacQ1ws5OkR2NRufHETLtVXLuoSJFU3GkuuVtT70IvGakp9des9V1nvTb5dyBdOc9ifRVWyAbrzLXkjU8/NStZdl9aQhEtp+VtC9LQdS/B85wJLKEW2NXx2ayh2XlStbLeEV9eYQMz5qQWcndXPPNRXW0nxMiIqCi4urgJiKP73Xft3Hc3fczQfsilxVAazbbiG+Kmk4zIKAT/NfI66W7py4v157bcwus5AI3MZ5mONOUfBbgvevgFoO7ngAdh8L2weeNJjp+PBLtbCpa5dGhI24vfA7ujJrF5hfcalrt+PjT98xadwOXppCthw1S0wc2q/IMYkXAqClZxKQGDLBWDMfjr3UgL0VhXy7SBgRkeA5TTLqthQseISIOFSXN6a0Ui4lJa/LKJblXApC+LSJvHe0f/D5mRhVwWyrbCZUz08G+fM1txsuzYRtdHnlnCPa9k42WHatpNm52nMQewQd4Q4bzJmJvvPXaO6oVT/L2Sfp7Un+OXuU9h/i71Q7uviiO06hMuSW6oyTLUeADHw1P3cR91UAqfO1Y+Fq0NOQvUEPxfhsnBMYZd1P7iiLlwaWp2ocQNYc7tYjdX7hVE1VyyorToFwHz+f2cCEZaXiCuNpnHaprzQt9qqVa2LunC1gr/GyhplXP0kXCqjT3LPMuPoFjxdPUPuaSo2vz1O/TBmk6di8y+Z+PD+tTB9ShTnWsQRL0t8jwWs0l5xqWsVptp72rvOTFjggOGTVd/BRX/nXL10A64/v4nme9RFSGPZDKzSEVMbfqpmZvpDWKrv8Ql7A4tWTBY51rF9/NjEaK1VsppnabITLlnspmCWcKmDoqY/HldcMg8fa85lDD2YJbczu0m4NPZTR58ricCNFGDkFuDEEyVlTbkqgUAZB2BqU6B3fSVkSzlaAwESLqXtMgmX0vKXRXQSLmXRBlGTeD9+IjYkHRQ1pq5g7Q/G4N4Bcc62ZOIPjw5H+DUbQeuedfwi0p+zOwvQ1EQqN/LBgMg1pg6XxTi3Jq/Ds+9nssiFkjBM4OuD57H+UhJrTDVKu2FFr2gjN/tY3OwqMFG7Uahju7JiT4WrBsURLnWvmjS8koW5wfbpg17F28sW1JPsH6u28nTUUgeNm5s6Vqga7YhqzNaUUO0bpTrHsrjBaTSmNAYkXErD3RKjZl5KwJNlU5Cb+p8llidpTfcCWqNtXDVJc+Aj+LRPG2HE8Homu2LEy7OJichIT0dIaH24uLqY5IvVik0dIqXW9xATXe2hGua7YDZS351RtCJv8KmmWDyinPr7JmUtzaDktAdovLMvp+DvVe+BL0NHac1l2DyExawMbD5+mopf/ovtA0+q87VLbhdf6EFToGMnXOqZD5Wsigfh0uDDV7wKl2y5Gtsen9OlwJsxCZe8oSRHMiGQkQWM3wXEXZVJQpSG4gm09AV+6AxULK34UqgACyJAwqW0zSThUlr+sohOwqUs2iB6Ep8lTMeq2/tEj1sYsJ1NJO5PzhE1/ozQKPg9EDbmshu3cefaY8HrGvbBE/jmCL+6U4hC3Fv0hUePD4VwTT4FILDzShImHjjP2nPf4EB8HB2sZs9q2y7WKy41V0lqpiaOcKnrxmLhVnCXO0wtWhVZeHNx4iRfbB+5BCVXAOg8r1IHB8bH+DP28H/4SLVlLLN9n8GX7i1vjY1i1SdjTiT4nIRLCaBbcMiclCQ8XT4DmdeV+R0r19bklglC6PJWck3PaF6l3e3x09fN0KFdJaO2xgwKxcuUlBRjpno/d3VxgdEtZ42urixwr7Hqr+QZl4U7ANTWfPDG5MylGRi5rQfuvmQ/P58T/gW6VmrH01zGkJBW8jOVcKnrwSiThEvNvupCb45wyebhKx6FS30PdW1L0b0FtdbZrdJcekVRSbiUuAEUXjACG88Bn/wJPM0WLAQ5tnACjjbA+MbA8CjAznJOFbDwrllPeSRcSttrEi6l5S+L6CRcyqINkiQx+dQsLPx3i+ixHW3sELXyNTy99lK02J6lXPGDS13B4219/h/OHr8reJymvX3RzG+14HH4DuDRdhDcY4fx7Zb8CUyg5+q/cDuV3c/rytejUL2M+naArAQxNsJlwaoFg2dE6rHR2k5M5w09NlvFqrZ807WVm+pmr4awWvBew/b+2LnbVm31oy7hUnM7uMIbyIxgOfC2nq3m1Ppv6spJU8cJfPGxcE/CJQtIZMKZwPO13yHt0O+cx9EA/QQ6xQ/D7afC7nwhBP/oMD9891U0gqqV4s09I16a8zJ1xaX2AzZstgrX2D7WnMQlGvu/8wvw3SV282ZfRw8c67QOTnZOatmaPpfhtuJSKcIlq4evRBAuDc8JJbrgdIQl4VI+vaBM+Cdw+wnwf3uA7ew36eE/CfKoSAL1vYCfOwLBAYpMn5K2AgIkXErbZBIupeUvi+gkXMqiDZIlMev8Qnx/aZWo8WPTm+H2dxmixmwYUgUjH/oKHvOgbToO7b4ieBw3P2d82Hub4HH4DODZ/QO4xfTj0yX5EonAsduP8P6uU0ajfRRRA/1Cq2jZmX6zD9Aam39upMY5R0kbMHZrRcwY0Sg/tm6Rchce2oQUC4dmCJeFN37jQ4cVb/sKjfMtiyiobljG2/ohreH7audTauVZUFvxGZeaNztZiItsVlgkbcBPJ5vg/S7+RVnqPX/LaNelNyDhUvoeWGoGGUc34+nqmZZanuh1LUp/Bz/+pS4GiZ4Ex4AjB9TG1MmRHEfJxFzXiksmNY1t14MGD4brogQEzxuFJjpSZ76H90YuxpiGqu+5RBuV+Gz47GSZMChIIzM3C532DMI/L4w/XPhjw0/Ro0pHXucybB940jdf0nqoSefDXprzEBZbppqx4pLVw1fGhEsDczG1nS305KmXq7wuv/xsSLiUYVMoJd4JbDoPTD4I3Gb3vCvv8cmhcggwqyw/DgNGNQFcHJSTN2VqfQRIuJS25yRcSstfFtFJuJRFGyRNYtnV3zE2cY4oOVRx8kOpiZWQJ/JWIn2iw9DmmvAzojOeOdi+/pwoLPu8a4cg292ixDI3iNcbE+ASoX0TyFy/NF48AkdvPcLXhy/gXtornUE/iaqF3vV0b6HHq3DJRC8Q+IoTKTzfsvCdwhUkqr1msvw6Y1qna5gUV+LsSLOES8aregzmHX03cVXnPzlonHml7UMzT485g7HwQln1cbqE25Id4XAOaOHN50JG4yfForx4lxRvkUi45A0lOdJBIOvOFTxf+y0yb4rz3W7JTThfuhv6rSp+YELOtXq42OHbya+h5+tBck7TcG76hEvNUUkbMGGBA4ZP1vEdUMJHypzBWB44Q/UAjtq5mMpAdDP1LoYe+dKgeDktZCTeqdFbZ0HmzGVYP/BU8B2eqrHl/MS9T1H8UBOTnvbDUkx+zBmcaluk6pozJGzE74HdVWdwsnnYKZ+Gtghq/OEr1XxNbYtXrXjaD2QVnpmZHjK0+OEwvQKrrq3xk7Fr/Hp4TB2tU4iX6mol4VIq8hRXbAJP0oGv/wQWXhY7MsVTCoGmPsCMdrTKUin9svY8SbiU9gog4VJa/rKITsKlLNogeRI77/6JYcenouT1IERSXZNb4eai50K4Nujzi8hIBN3MFTzuVX87rF0hzrlYdWL80C1Y3NWyXAHauHrB+50pcKzdmOtQspchgaycXGy9dBen7z1GSvoruDvao46fF9pVL4cADxcZZkwpWQMBEi6tocvS15i6aTZe7F8hfSIKziAtoDEi48JkX0GHpuUxZWIUqlT2kH2uBhNkKVwygleRIKnmkBGVZiP13RnoWbbk3xkjeYpDxhqWhzz88s8KbL69D+dTbxeZ96rQAm9U746GPiF6XZgnXKqYMTswlDyTUecDTxoPIDEC3rf+6zBhb6DadvOaD3FVHTwZwZvGa5+RqeFPXQBV7WzBCJ6A5kNgJVHoWr3J4iExo8Kl9gpgRnh9885Y/Gg3koVwyeSovhKYeUdu51syOZFwaeynkz63NAJHbwIT9gOnn1laZVSPOQS+iwYG0q0hcxDSWJEJkHApMnCNcCRcSstfFtFJuJRFG2SRRGLKBYxJmIlLacIcThDuXB2ZY70kqXVO1Ug4pQsvXCZXckbcomOi1fjBB9fhnnNDtHhcAjkGBqPU2xNg71+ZyzCyJQJEgAhwIkDCJSdcZGwGgcwL8Xi24UdkP7xphhcrHurqhXrr+8gawLTPwjFimPBnoosCgYVwaWibcOazmXYfF21xriZwGlqlKUpx5gdJy85AZk4mSjvxd3ap+VmRB0slQMKlpXaW6jJEIDsXWHkS+OoY8DCLWFkzgU7lgZntgfL0lWvNl4EiayfhUtq2kXApLX9ZRCfhUhZtkE0SKS+fYOzfX2P7/eO859TpTCvc3SL+asuqVfwwNkMc8exxVTfMm3+Ed3b6HLZ7uzQaeawTLR7bQC4N2qHUm+NgY+/IdgjZEQEiQARMIkDCpUnYaJCJBPJysvFi48948dcaEz1Y97Cxt4di6wXVNt5yerWJKovxYxsjuLa3nNIyLxedwqX2Kjmd24QbOENRtc24odV55qVNo4mAJRIg4dISu0o1sSXAbB/73V/Awn+AHLaDyM4iCISWAr6IBtrWtIhyqAgrJEDCpbRNJ+FSWv6yiE7CpSzaILskvjk7Fz9d4U8Qi3EIQ8p4Zhsi8V9tI4PR+6a7KIHTgjzwv3mHRInFBPGvVQpDWq8XLR6bQJ4dhsGt4yA2pmRDBIgAETCbAAmXZiMkByYQyLx0As83z0HW3UsmjLbeIXud+uHjTZ6yAeDubIeJn4Rj4Du1ZZMTJUIEiIDlESDh0vJ6ShVxJ3D+HjB+L3DwP+5jaYSyCAQ4Ap82Bt5oCNjbKSt3ypYIlCRAwqW01wMJl9Lyl0V0Ei5l0QZZJrH51m58fPI7vMrNNju/Njtb4uGJF2b7McXBiOhwNLrGPB0u/Curmge++UU84ZKpaOD7L1Eu97DwxRmJYONaCqX7j4VTaHPJc6EEiAARsB4CJFxaT6/lWGna3uV4vmWOHFOTZU73AlqhbVyQLHJ7s3sQPvu4AcqWdZNFPpQEESAClkuAhEvL7S1Vxo1AHoA9l4FZR4ETT7iNJWv5E3C0AUbVA0Y1AUq5yD9fypAIGCNAwqUxQsJ+TsKlsHwV4Z2ES0W0SdQkH6ekwNvHJz/mlWc3MOnUDziYct7kHDrlNMHd6Zkmjzd34MzQKPg+EGdTkrxK7pixSFwRMbyrH9oGrjIXk1njnWpFwavvp7D1KWeWHxpMBIgAEeBKgIRLrsTInm8CuSnJSN2xGOkJ2/l2bXH+cssEIXR5K0nrigopg08+bIDmzcpLmgcFJwJEwHoIkHBpPb2mStkT2HQemBUPnE9lP4Ys5Uvg7SBgdBOgiupWIr2IgEUQIOFS2jaScCktf1lEJ+FSFm2QTRLHj8XDxcUFIaH11XL67uwv+N8V7uc5+di7oebcUKTdl+Y0ds/SbvjBqY54fMu6Yvqyo+LFA2DnYIdPRsbDPlf880OZQj07DIVbx8Gi1kzBiAARIAKFBEi4pGtBLgQyL59E6u6lyLx6Qi4pyTKP2PhhuPlUnJ0wSgKo6O+CMe81wID+NWTJhZIiAkTAcgmQcGm5vaXKzCOQnQtsOgfMOg5ckmaDLvMKsPLRzArLAdWB96JIsLTyS8FiyyfhUtrWknApLX9ZRCfhUhZtkEUSV69cwdWrVxAZGVW04rJkYgfuHcWk07NxLf0e63y7Pm2Bmz+lsbbn27BRaBWMeODLt1u9/mxLOWLq7wmixSsM1H2YK4Idt4ga1z6gGkr1/AiONRuJGpeCEQEiQARKEiDhkq4HuRF4eXI/XuxbTudf6mnMkox3MOuAk6htm/RRQ7w7sh5sbcUXTEUtlIIRASIgSwIkXMqyLZSUzAgsPwnMPwn8QwKmzDqjO51RdYAhEUCglyLSpSSJgEkESLg0CRtvg0i45A2lch2RcKnc3vGZObM97LFj8XpFy8JYadnp+CZxHhbf2GY0fLBzIBzGBhi1E9Kgb3QYWl9zEDKEum9bG0zffVq8eAWRqkWVQd+Gv4kW1715X3i8PhqwpZPWRYNOgYgAEdBJgIRLujDkSiDj2Hak/bEaWfeuyTVFSfK64N0VfVcKPz90d7bDqEF1MXxoXXh4OEpSKwUlAkSACDAESLik64AIsCOQmwfsvwos/RvYdZ/dGLISj4CnHTAwGBgWAQR4iheXIhEBqQiQcCkVeVVcEi6l5S+L6CRcyqINkiaRkZGOP//4Az4+PoiIjGKVy76kg5h5dgEupyXpte96vRVurpRm+9LCpL6IiETQrVxWNfFlNC/xKh4/FH+V6cgPHsA75xxfZej041A2CJ5d34NjHXbXiaDJkHMiQASIAHMzMCsLfx74EzY2NkV/bG1tofpjBzs7W9jb28POzi7/vw4ODvn/Vf1xgIMD85nq/5kxjB3zp6S/3FzV9wgzZ8rJyQHz/x4eHvk29CICxghkHN+B9L/WIfPOP8ZMreLz9IBwRMQ1EKxWXy9HDHuzDgYPrA1PT3FXdgpWFDkmAkRA0QRIuFR0+yh5iQhcvA/E/Q2svgZkiHtLR6KK5Ru2jgfwVgjQox5Q2lW+eVJmRIBvAiRc8k2Umz8SLrnxskhrEi4tsq2cimLOtWRebEXLQudZuVmYdX4hfrqyTiteE+c6eDFW+hnNvCoRcMjI48TDXOPf7iXh+vlH5rrhPL5FPx808eF+DinbQB5tB8E9dliRObNK19uHTl5ny4/siAAREIYACZfCcCWv/BN4lXgQaYc34NWlY/w7V5JHl1Kot6Ev7xkHV/HE2/1r4603asHBwZZ3/+SQCBABImAqARIuTSVH44gAkJIGbLkArD4PnHxKRMQiwOyt1b0i0DcMaF4VoN32xSJPceREgIRLabtBwqW0/GURnYRLYdrweOPnmLhXfVZVefB8jGmoilfy8yy/zhg/KRblC1NJmIURO4LU3xMmTRSea9kyJgYuLqYJjWf+O48fLy7B3ofFW6R2iI9B8t5UgbJm57ZaVX98mV6JnTGPVrsynuDk4Vs8emTnqlQFN4zqtpmdMQcr5+AmcO88DA6BNdVG7di+DdWr10D1GjU4eCNTIkAEiAC/BEi45JcneROeQPbNi0iL34r0+M1AnnUuIRh7Zyi2nudHXGwfXR79etdAp46VhW8eRSACRIAImECAhEsToNEQIqCDwKk7wOaLwIrLwNNsQiQEgVpuQM/aQO9QoHwpISKQTyKgHAIkXErbKxIupeUvi+gkXArTBkaYnGn3Mb7t4q8dIGkDJk9PRuu5o9AEwNk5g7E8cEaBbTwWjdwGrwnT0bOsMLkVemV7riXbLDbc3IEfLsShxquqeDBJ3FWOunJsGxmM3jfd2abPm12840v8sf0Sb/64OOr/HlDFZh+XIXpt7csEwqPjUDiHt9Vpc/fuHVy7cgURUVEmi968JEpOiAARsGoCJFxadfsVXXxeeioyEnbm/7G2bWT3OffDRxtNPxyprI8z+nQNQo/Xg1C7VmlFXweUPBEgApZPgIRLy+8xVSgugbRMYM9lYO05YA+dhWk2/CouQPfqQIeaQFggQIdhmI2UHFgIARIupW0kCZfS8pdFdBIuhWmDuhipESNhFgafaorFIxrlf1BS5DQoePKYauG5lnyvmMvKzcb8BRuwc+7fPGZrmqsR0Y3R6JppY80Zdd47D5vXJJrjwuSxIW39EFtjlcnj8wc6uMCz3UC4tXvLoB/mGjqbqKqT6zbD5iVIo4kAESACxQRIuKSrwRIIZN04j5cn9yH91H7kpoq/3bzYDO8HtEKbuCDOYXu2q4zYzlXQqQOtruQMjwYQASIgGQESLiVDT4GtgMD9VOCPq8C+a8DOJCBT+mfoFUE9wBHoVg3oWAuIrATYaWyEwdzvMXVXNkUAoCSJAAsCJFyygCSgCQmXAsJVimsSLoXplEHhMmkDJixwwPDJqu1hGdu9kYsxJkD9fUOZMZMIc15CC04P7z3BusV/Ysda6c5xmhkaCd8H4m/BdqOcA1b9esKc9pg19qP3/4FrbpJJPtxb9odb27dg6+7FarxQAjir4GREBIgAEQBAwiVdBpZGIPNCPDLOHkTG6f3Iy3huaeXl15PrUw2hK1qzqq1zy0B0aFMJHdpXgqenI6sxZEQEiAARkBMBEi7l1A3KxZIJvHgFHPwX2H8N2HETeJhlydVyr62uJ9C+CtC8GtA4ELBnDrLU8zp+LB7e3j50NBB3zDTCggiQcCltM0m4lJa/LKKTcClMGxgxcuEF+yLnzu2nqG0bW/KMy/SQoVg8ohx2j5+I890WFp2DaSgzZhKRkpJicvKuLi5oEdPK5PFsB966dh/rf/0L+zefZDuEF7tS3m743rEOL764OnlQ2QWLFsZzHcabfcdBpRDmup6TP7emPeHWqh/sfIpOWmU9nraMZY2KDIkAERCAAAmXAkAll7IhkHn5JF5dPIqXF+ORff9f2eTFRyLdjg3D9Sfam5EFeDuhddMKaNm8AlrFVIC7O4mVfPAmH0SACEhHgIRL6dhTZOslkJ0DnEkGEm4Dh24BBx5Y32pMRxsgxh9oWQ1oURUI8mV/PVy9cgVJd++Ict+QfVZkSQTEJUDCpbi8NaORcCktf1lEJ+FShDYkbcCUabuQ2mGq7jMvmRQ0to81lpW5Ky7F3vLhxpVkbFpxGPs2ibOFbHhoVQx/UMYYRkE+f1bNHbN/OSyIbzZOK4SWxttN17ExhVuz3nBr2Rt2ZSqwstdlJM6Wscn5wv62FI39SwBk+XXG+EnFq5cLHxhQPRCg2o6ZeTEPC3z6oJfaeyYXTQOJABGQDQESLmXTCkpEYAI5j+4i88rfyLx6Gi+vnkbu84cCRxTWfdzLd/DDn06ws7VBq6iyiIooiyZRZdEgjMNdNWFTJO9EgAgQAV4IkHDJC0ZyQgTMIsCci5lwBzh+C/jrNvD/2jsTOLmqKv+f3kI6OwlJZ2WRHSEBAxJkEwYRkQTU6IjLOGMQEgzO/MWVz3Q2QpQ/o/nrSPgbQHCYcWZUEjABo1HAQQwEAQMESIJsSZqE0CELdEh3uvv/v3Xr1turXr2uqvfq1bc+tmm677v33O+53XX7/u45Z+3OPnWXyIePGShy2miRiaNFThotcuIYkYER73+Z7FpTppwhw0eMSOR8MQoC5SaAcFluwvn7R7iMl38iRke4rIwblGhy3bqzcgKLc9Q1cuusJ+SEW2bLmWsXyzV3vpD5dq+cJJcvmS1nVsbEioyy9dUdsuI//yT3rFEvSwAAIABJREFU/fca6ekuXxrXT591ilzwYlNF5uQe5N2jBsv3bnk4lrHNoDO+8raM7vFP01vXPFgGnT1dms/5hDQMLY24aza1EydNkvHjJ1Ro7lrMzEUpr10sM+8/Kvsz5vre1mUy/4Y2uSBlP08VAs0wEEg0AYTLRLsH4/pIQGU1CHpfPfD6y3LglWdl/yvPSddrz0vXFr1/TPqrYdgY6XfEifLUthEy+MOfkVMnj0q6ydgHAQhAoE8EEC77hI+HIVAWAnv3i2x4Q+SldpENO0Sef1NkXbvIts6yDFfyTlXa1xNHiBw3UuT4FpETW0RGDyntMCrTW3Nzs0ycdHJpO6Y3CFQJAYTLeB2FcBkv/0SMjnBZITc4RBXnmFY9zJfktlkrZdicG2T6mHRHiO3Z1SG//uWjsuruR+WNrbtK7oRvT5kiR75SPmE0n8EHjhwsN/7feIXLKR8fJX8z9mcOM5vGHi0DPnCpNJ95qdQ1ll7UNalETj/jjMoUcXf9TKnLAd9p+GouqjlXO3ayrY7s5JIvNTqEAARiJoBwGbMDGL5sBJRoqWqSX/zRS0KN0XugU7q3bJIDbX+Vrtdflq5tr8qBHa9Kd3u0utehBs3TqH7QCGkadag0jD5MmsYcIY1jjpTGcUeFrqPd1/F5HgIQgEBSCCBcJsUT2AGBwgTadou88pbIq2+JbN4l8toukb/ujidC85AmkcMGihw6ROTo4SJHHSJy1AiRo0eJDCj9kY4Hzs72dnl63V9IF1t42dAipQQQLuN1LMJlvPwTMTrCZWXcEBhxuXWZzFnaJFfNnyrj7J8rs7Yuk+tWHCqLbOkuK2NtZUf5n1XrZPW9j8uTj2ws2cA3H366HPRub8n6K6aj3gmDZNFP4ksVa2z99qwHpL6hR5pP+ZAMOP1i6ffeM4qZRtFtK5My1pjliqhUX3akW1bf/5HsvXqRTN+8WGY8eTYpYov2KA9AoDoIIFxWh5+wsngC6qBIvfp6y733QJf07GyT7vbt0rNruxzY9ab07G2Xnrd3Sffbu6Vn9w7p7XxXerreld7O/SJd+/yNbewndU39pf6gAVLXf6A0DBgsdQOHSP2gg6Vh8AhpGDpC6oeNkvqDW6TxkLFS1zyo+EnzBAQgAIEUEkC4TKFTmVJNEnh9j8jru0Xa94m81SHy1j6RnR3Z/94n0lPgCKqhXqS5UeQg9dEg0r9RpH+T/u/B/URGDBRpGSQycqDIyMEigw+KF3M8mbXinTOjQ8BOAOEy3vWAcBkv/0SMjnBZDjeskSW3NMnVs7L19bI1LgdesVSudUR82cSVMcqONZ6IS3sEWTksTVKfr720XR687yl56P4n+xSFeeR7WuTbHYfFNrX6kc1y/c/WxDa+GnjsyS1y1oX1cua3PyUNwypXK8psbMePj14zU9VfPfqYY/LzC0j9qqIsTY3L/hctkJumOaOYY3VKSgbv2rdP9u/eLd1dXVLf0CAHDR4s/QYPLvPs1O/GO2RDvjrB5bBg7WKZfWdT6lJ2lwNVnH0iXMZJn7HLSeD++1ZKZVOw22bT0yO9vSpzRa/U1dWL1DeUc6r0DYGKEmjbsUNeeOVlebezU8YeMlJOPvbYio7PYLVHAOGy9nzOjCGQFgLqIt2+ffvk9CnlvQifFl7MI10EEC7j9SfCZbz8EzE6wmU53KAP2dfV1WU7Hynnti7MpH+1v5TI8oOGWc5IMFuNy65RlwTUxCyHzcnq84lHNsjDv10nj/z2Wel4592ijPvwlPfKJ18ZWNQzpWxcN7BJFt7zeCm7DNXX0PGD5H3TT5STp58kR54Zn3CrUsYqATPqSxV+L1Qn00qv3JJ3GHf62Kg28ZxIz4EDsvPFTfL2tu0eHP2HDZPhRx4ZSsDU4vIY39+JwZwRLlmDwQQQLlkdaSRg0sSed/75lUm/nkaIzAkCLgLrNm6U7/70J/Lrx5x14CeMHClfnv4pmfmJTyabWeBl2HjNVnu7JTsuq9m/W8PQR7gMQ4k2EIBAEgmodLGPPrpGpkw5Q9RZTXleOqPWyvb6TPcdE7/kyZhlv6TuOSvNvj/uyJzBus9fnQEi5bGfXtNKAOEyXs8iXMbLPxGjI1wmwg0YISLqkM5PsFrzwHp59MFn5bE/PC97dxUWxGaddZpMftGIxvGgvfGhZ+RAV3fZBz/48KEycdpxMvGS4+XYDx1V9vGSMUDIjact9XLz8m/K3NW6lmotXwiI6r8DnZ2yfd066XrnncAu1N8ILRMnSf+DD84zjPbd1lE75LUxVxaRvhfhMqrvauE5hMta8HLtzbFUaWJrjxwzhoA/gfv++LB8dl5rXjyfveBCuflb17na6MPUn4+7Knjfkrl42l7kpawInkK4jAAtGY8gXCbDD1gBAQhEI/DYo2ukubm5z+ULgkZ3BnV4//Z3lt5yvy+7ygitXSwz7z8qd5km7KX3aGR4Ku0EEC7j9TDCZbz8EzE6wmUi3FDzRoSNLPjLYy/KE4+8IE/+aaO8snGbL7fvTjxDDnmj/KJhPqfdtuEl2f7anrL49fAPjJcTLjxKjr/waDnijPgiK8syuTCdujai/o/YNq+jl8n8G9rkgiWz5UwRYeMaBrKzzfann5F9O9sLPqjEywlnnZ1JIev7yvpu4UdflHl3FJOCFeGyIPwaboBwWcPOLzj1fBddnDe7HZdaEnBr+6EHfi9HHXNMwQwEBRHQAAIQkE2vvSanffHvQpG49tOfkdYrrnS0VQemc1c3BQiTIYTNUCPTKM0EEC7T7F3mBoH0E1DndS9u3CgfPP9vyjBZn/2648zHJUwqCxylg9bIrbOekBNu0ec96ntzljbJVfOnyjj752WwnC7TTwDhMl4fI1zGyz8RoyNcJsINNW9ElBtc29vekqfX/lWe+fNf5S+PbZL27VoovG30+2PneXf7dnnhyddLYkfLiSPl6LMOk6PPfY8cc94RMril3PUES2J22ToJJTyuXSwznjxb34y3f66sWrtYvr7tM3LTtPxpZss2gSrreN/OnbL96adDWz3siCNk2GH+grrlu+5M9MKzl93qqvubHcaWMlt95agZM2Tgbbc5a1w6hAXVyj8ltz5s1NG26uVMO5NHuMiuFWpchnZ9bA0RLmNDn+iBrXRSfr8b9M/+705b6PNekIxb26q+JWliE73EMK6KCHz5u4vkP37329AWr/v3/5TDRttrfOS5QJXQKMjQk6VhRQggXFYEM4NAAAJlIqBKAT34wANlShfbV+FS7d1/JHuvXqTLc+XOf8Y6v14mNnSbbgIIl/H6F+EyXv6JGB3hMhFuqHkj1AFdX3Pmb9u6U5699xk5vWGYdD7fLp3P7YyN6+8O7JHHHnyp6PEPGtwkh75/vBx26jg5/LQJcsSUCTJ03JCi+0nvA/rgaPcVS/0Fr8zEvTfu3BGXq6fcnuf59NKLMrOdf31R9mzeEvrRg4YMkTHve5+3feZg7wk5Yc4NmT8onOlerObeqAZLXOx/0YKcyLDu5m/Jpo9/N1c7WD03Z/UEuTwbWat6VMLF0vWn2L7WJivu3SpTLz0ts07UWlozyUpZ66nRtHaxIFyGdn1sDREuY0Of2IHN75e580bKfbNWyLDs7x1jsPr+17d/MiDtY/y3tk0Wios/ekliGWMYBKqJwLALPliUuTfOmi1XfWK645mgOo7O/YfeW6zL1NjSr8Nn/Ni753RdvuqVkxz7l8BLV669lIh1CePb3d+3XdQKvrBh6oeFLp3gukw24KIr5PzHlzpS59pT/OXjdN26s2x1MMNdHvvsklNl/ayf5Jj61T0ryrkxNUa4jAk8w0IAAiUjoIIN9nV0yLjxEyL12TygOTCTiHNv7nPm4xOB6biAaHtfNe+px+fd70eaAg/VIAGEy3idjnAZL/9EjI5wmQg31LQR5TygO/Dybjnwyi7pemWvdL+2R7pe2yMHNr9ddt6PD+yU397zXOA4DY31Muq9h0jLsYfImONHyZgTWmTsxBYZfdyosttW1QM4UoL4zcQ/isZ+AFStBx5x+e2NZ56VjvY3Qw/f0NQoE848y9PeI1R6Dt/UIwHCdPYPkb0fuT5PpKzr2QL1pvyETs/4CJeh/R5nQ4TLOOknfWy/VLGuW9meKcR/aztKFoqkewL7IBAXgb9u2SKT//5zRQ1/xSXT5F/+6avOZ3z3Fc40sWpvccehN1pCpd8zWSHQLmi2L79HXvjYZbmSBoGXrgKESyVGWpe7tE3LG6bZRMIQl7X8CPnYaqLZ7ftpR22yPJysQ+YQ9mTHdoi6PvYU5dgYGyNcxgifoSEAgZIQ2NneLqYGe9QOTz/jDGluHuD7uJUtRWzvaVbT4s50XBcRoxrMczVPAOEy3iWAcBkv/0SMjnCZCDfUtBGqjtPwESPKVujbA7enV7rb3pbuN96R7u0d0v3mu9LTvk96dr4r3bv3Zz5693RKz9tdkfxSP7SfPPjK67K1v8iQlkEyZPQgGTZ2iAwbP1SGTxgmw484WEYcfnDBvlU6DvUK2tgV7IAGECgBgR3PrZd33tgRuid/4dJPUPb5WqDYGJCizZMu1opsCIro1BMJqkflsgnhMrTf42yIcBkn/aSP7Sdc6oOMk1vHya+v/7XsyERGuaKT+nhrW71/t7cXrgscRO/pdev6nIUi6Z7BPghUikAx9S2NTV+8+BL5/le/5jLRZy9SME2se69ToGZ3gUtXqm6XPXuF2c84RUqdJu+aO9tzNTlDXdbyOCQopba/6PiDhlnZKPYgTs6sG+4sGX6Xx6658wVXxGr11hNFuKzUTzzjQAAC1UfAe3nZcSHGll3AlPvJ/7e+zryks2w5MyH4ZkGoPmBYXEECCJcVhO0zFMJlvPwTMTrCZSLcULNGmGjLpNZx6t13QHrfPSDS2S29XT3S290r0tub8VddfZ1IQ71Iv3qp69cgdf0bpe6ghpL5UkVcDB8+Qo4+5piS9UlHECiWwK5XX5VdL78c+rHmQ0ZIy4knOdu70ozZv+m+Se+fmtV9CGbSi7XkDuXcB17OP3bc5jvTk7m/m4taQLgM7fc4GyJcxkk/6WP7CJdZoaGtZaoVjVTwZ724W9tmb9MXOqSJ7Qs9noWARWB/Z6e0XHxhUUgWzLhSvnL5ZzzPuNOg+h+cetPF5vYVvtkmrGEKHcQGCZeeer0OQTXkZS33bANFWW9/7j2XHycrPXdIewJ+Lweloi3KwTE0RriMATpDQgAC1UHAkQbWmGzbw/csE3vpH93CVZPePlNbf+03z5C7JizSWZsKZu+qDlxYWVkCCJeV5e0eDeEyXv6JGB3hMhFuKI8RPmKBvUac/uN3lX+0QSZl40pPXahSG2pSTUycdHKpu676/jZt3Cg7d7bL6VPOqPq5MIHqJdDZ0SFta9eGnsAhxx8vg1paHO0DD5nch2KB4oFLuPRt57ypGUa49Bz0uWdZUMwIjYWGZSSAcFlGuFXfdZBwaUX+2A8/gn4ncGu76hcCE6hxAp9rvU5WrvlTaAp//PFtcuKRR3nbOyIZvRGJJs2dFdFRXCaH/HsXyRy6+kVchhEuTW1L96QcfxvavxkoshYWLp0Rn+7D5b5dHkO4HCKNjY3S0NCQ+aivr5e6urrMv+qlPlcf5mX/PPQPAA0hAAEIVJBA8CWg7Hnk5sXivdwcJFzaSz64y0O0yarWu2Xw9ddkUrPzgkAYAgiXYSiVrw3CZfnYVk3PCJdV46riDV27WGY8eXY2bY/7cdcbveuWk/qjMHczqfiRQz9x/30rZeKkSYFFukN3VKKGJm//B8//mxL1GL2bJNkSfRY8mQYCO19+Sfa8+lrBqTQPHyEtE13Rltm6lRt861O6Dr+Cbve7a1z6CYruukcFRMeCUQ1qtgiXBX2ehAYIl0nwQlJt8Bcuvbe2dUop330Pt7aT6lzsgkBoAo8+87Rc9L++Eqr9Fz58sfzg698IaGu7SDX5EaeI6Cv0JUe4LHhZyz3jvgiX9rR+o3/mOnAOSkHrMoCIS5s4qQRKJU42yJAhCJehfpBpBAEIVA8BnzMA5yUVbwpy/xToIurr32n4qo6wFNf+fusymbO0Sa6aP1XGVQ8dLI2ZAMJlvA5AuIyXfyJGR7hMhBvKYoR607bS8riHcKU9s7+JV+gN3aRSS1I6NGXTixs3ShKES1Uj68EHHqDOVVl+Oui0WALtGzfK3ra2wMcOGjpUWk46SeobG51tCtRrcv/Rof5IWbr+FLl8yezsTUgr5Zoz1doqGXjFUrl2shrOauOOcnDWfWqTFfdulamXnpZ7Zs2kK22XO1y3MBEui10msbRHuIwFe5UM6pc9wu+GNre2q8ShmAmByARuv2e5XPujH+R9/rxTTpFffvdfMoJR0MtcfLps1L1yzxuXWimn/YQ+98Wr7H5ld27/4hql0L4jUsSlPsi9bt1Zlq2hKAbV4yxU41J3buf0i/qZjou0oexBuES4DLVOaQQBCKSCgCMbnEjXqEtc71nONOyOcjMGQJ6sTOv8atqnAhyTKDcBhMtyE87fP8JlvPwTMTrCZSLcUBYj8guXrrQJuejMsfKb1h/J3qsXyfQxZTEr16mq4djc3CxJShObtPSsDz3wexk3fgJ1Lsu7FOk9JIG3t2+TPVu2SufevbknGpv7y6AxY2XYoYf69KLFAKd46G7mPRgzqdZ0y5FyXutU2bngdrFHbarfb3NX78p2ZrVxHwY6+xJxpkTLU4dK9VzoADEkN5qVlwDCZXn5Vnfv/mnv3Rcmgg7RubVd3d7Hegi4Cax4+H9k0R23yfOvebNIXH3Zx2XR7BBRmbbDVeuylBopqB53vWPvofcvTbYa3SLty++RFz52mZyZjVQMvHQVUbg0tuW9rOWzXLy2WmleOyZ+KSdG+qa4zdraM0rkxJk3uP6u9Iqfql6ZI4VfVOHSE7nj9ovf2OX/WaHGZfkZMwIEIAABCECg1AQQLktNtLj+EC6L45XK1giXqXRrZlLOg30R+x+YmQa2P7zNjaXj80ZpOlmpVKYqQjHqa8uWLYmLJkxazU0l7qoXdS6jrjKeKweBngMHpLuzU+oaG6WxX79yDEGfEAhNAOEyNKoabBhcr9u+R+LWdg0uDaZc0wT++NST8tzLL8v+zk4ZM3KknH3KKdIyfERIJlq8W9E+yZYdIvtoNm296eg9M+bLCfe0iidNq6udO7Ik8NJVZOFSWVTgslbA7N0XxT7YOlsGLWmVn4+7Kr9w6SvC2geJdnmsYI1LhEtqXIb8SaYZBCAAAQhAoBABhMtChMr7fYTL8vKtit4RLqvCTSUwMsztUlf62AKjKtFy65YtfbItaYJc0oRLFQG6dcvmRKSu7ZOjeRgCEIBAmQggXJYJLN1CAAIQgAAEPARC1qiEnIMAEZcsCAhAAAIQgED1EUC4jNdnCJfx8k/E6AiXiXBDZYwokPZQ3WBdPeV2uXay8wasMw1SZUyNa5Skpa9VUa2PPrpGylUH1B2Vq7jb/W3/vqfOwNrFMvP+o4qslxOXZxkXAhBIKwGEy7R6lnlBAAIQgEDiCHgiGhNnYSINQrhMpFswCgIQgAAEIJCXAMJlvAsE4TJe/okYHeEyEW6ojBFbl8n8G9rkgiWz5Uz3iDYRqv3mGXLXhEVy07SWTDrZwGcqY3VFR0laTcl9+zrkwQceKFtKXXf9Lgdsl++VsJ1bF5l0Uytl2Bx3zZqKuovBIAABCAjCJYsAAhCAAAQgUHoC6u+EOw69Ua6dbPoOk8Gn9HakoUeEyzR4kTlAAAIQgECtEUC4jNfjCJfx8k/E6AiXiXBDZYwIjLhUKX9+JHuvXiTTx9g/V2a1yarWu2Xw9dd4xc4oVrtquqgu+l+0QIuk6mWruykyUs5tXSjTx9j/WC6vWKaEy6OOOUbGj58QZXZleUZFgQ4fPkKOPuaYkvfvFCNd3a9dLDOePDtXv8YucuYVPEtuJR1CAAIQCCaAcMnqgAAEIAABCJSBQKG/28owZFq7RLhMq2eZFwQgAAEIpJkAwmW83kW4jJd/IkZHuEyEG8pgRJvcv+RxmXT1pTIu07u+IbvhI9dbImF2VLcI5RCzti6TOUub5Kr5U7P99NFUlxjm7E3XTHn2slv1zV5XKtK8IlsfzTKP33/fSpk4aVKihEtV53LnzvaMXVFfzc0DfB/Ny9Tl+1wq4dElXhNRJ8VzEIAABESIuGQVQAACEIAABCCQaAIIl4l2D8ZBAAIQgAAEfAkgXMa7MBAu4+WfiNERLhPhhjIYoUXAle31ub59a1X6RmHaa1y6ox77ZqoSSb++/ZO5KD5nb2vk1llPyAm3ZFPZ2oWzUguoAdNQwuWUKWfI8BEj+jbREj5t6lz2pcugOSkx8tb1jbmuHdGvImKvcdkx8Uty+8yxTnG5L0bxLAQgAIESECDisgQQ6QICEIAABCAAgbIRQLgsG1o6hgAEIAABCJSNAMJl2dCG6hjhMhSmdDdCuEy3f5M2u/zCpStNbS46U4llJpVteWekhMvzzj9fgiIUyzu6f++qzuW+jn19GjqUEJtN07vXJyo3N3jeiNk+mcjDEIAABCIRQLiMhI2HIAABCEAAAhCoEAGEywqBZhgIQAACEIBACQkgXJYQZoSuEC4jQEvbIwiXafNosudjj+BTluoovlMto201LnvlJLl8yWw5Pm+UpnO+SuRrb2+PBEGJg5s2bUyccBlpMhEfUv65bt1Z0jrPLzWwLSLWVvPG+OnMiGPyGAQgAIG+EEC47As9noUABCAAAQhAoNwEEC7LTZj+IQABCEAAAqUngHBZeqbF9IhwWQytlLZFuEypY6tiWjol7ZpJVwakjlWTcKWPLTCvLVs2y9Pr1vVp9hd/9JI+PV/VD7vqitrnYtXDfElum7VShs25QaaP0elkg9P/VjUNjIcABKqAAMJlFTgJEyEAAQhAAAI1TADhsoadz9QhAAEIQKBqCSBcxus6hMt4+SdidITLRLihdo3wrbFp4VBi2eopt8u1k+11N0V863XWLsWSzTww4jJfvdGty+S6FYfKInvkbMksoiMIQAAC+QkgXLJCIAABCEAAAhBIMgGEyyR7B9sgAAEIQAAC/gQQLuNdGQiX8fJPxOgIl4lwQ+0asXWZzL+hTS5YMls8qUZt0X/tN8+QuyYskpumtYjke6Z2SUaY+RpZckuTXD0rm6o3m6Z34BVL5drJ9u5ctUdFicjOiMvvNHxV+4YXBCAAgQoTQLisMHCGgwAEIAABCECgKAIIl0XhojEEIAABCEAgEQQQLuN1A8JlvPwTMTrCZSLcULtGBEZc2sUyt3DWJqta75bB11/jFTtrl2SEmTujWEVGyrmtCzPpX+0vFfX6g4ZZznS+thqXXaMuCaiJGcEkHoEABCBQJAGEyyKB0RwCEIAABCAAgYoSQLisKG4GgwAEIAABCJSEAMJlSTBG7gThMjK69DyIcJkeXyZ/Jm1y/5LHZdLVl8q4jLFaONvwkes90XoqZak9is+qr6gjLucsbZKr5k/N9pP8mWMhBCAAAQiUhwDCZXm40isEIAABCEAAAqUhgHBZGo70AgEIQAACEKgkAYTLStL2joVwGS//RIyOcJkIN9SIESpycq6sbK/Pzde3VqVvFKY9OtA/MrBGIDJNCEAAAhCwEUC4ZDlAAAIQgAAEIJBkAgiXSfYOtkEAAhCAAAT8CSBcxrsyEC7j5Z+I0REuE+EGjIAABCAAAQhAIAIBhMsI0HgEAhCAAAQgAIGKEUC4rBhqBoIABCAAAQiUjADCZclQRuoI4TIStnQ9hHCZLn8yGwhAAAIQgEAtEUC4rCVvM1cIQAACEIBA9RFAuKw+n2ExBCAAAQhAAOEy3jWAcBkv/0SMjnCZCDdgBAQgAAEIQAACEQggXEaAxiMQgAAEIAABCFSMAMJlxVAzEAQgAAEIQKBkBBAuS4YyUkcIl5GwpeshhMt0+ZPZQAACEIAABGqJAMJlLXmbuUIAAhCAAASqjwDCZfX5DIshAAEIQAACCJfxrgGEy3j5J2J0hMtEuAEjIAABCFQVgb1dXdLc2CCNdfVVZXckY7cukwULV8nAK5bKtZMj9cBDZSSAcFlGuHQNAQhAAAIQgECfCSBc9hkhHUAAAhCAAAQqTgDhsuLIHQMiXMbLPxGjI1wmwg0YAQEIQCDxBP781g65//Wt8tiuN3O2njBoqHyoZYxc2DI+0P6nb54ht65vdHy/a9Ql0jpvqoyLa9ZrF8vsO5vk8iWz5cxCNpRAuNy5/JsyZ/UEx3h+XHrlJKvN2sVyzZ3tcm7rQpk+xs/INvlN61z5+bir5PaZpxaaRWq/j3CZWtcyMQhAAAIQgEAqCCBcpsKNTAICEIAABGqMAMJlvA5HuIyXfyJGR7hMhBswAgIQgECiCdz16ib5r62vBtp4zvBR8o3jJkqdTwsl0C3ZcZlNqNSC2/KGafGJl8UIlyXwTJBw6eQiolgtXX9KVrxcI7fNukPWTLrSX5gsKGyWwPAq6ALhsgqchIkQgAAEIACBGiaAcFnDzmfqEIAABCBQtQQQLuN1HcJlvPwTMTrCZSLcgBEQgAAEEkvgF1teljtf+2tB+84b0SJfO/YkTzuvcCkiFRYOPUZVePywwqWIFis3fOR6uWlai/g9Z+biy7Wgl9LXAOEyfT5lRhCAAAQgAIE0EUC4TJM3mQsEIAABCNQKAYTLeD2NcBkv/0SMjnCZCDdgBAQgAIFEEtj+7j754pOPhLbtn489Sc4Y0eJoX4xwqYS6uat35Z4PSikbpp27TcfEL8ntM8dmoj1Xtttrc47U6Vh7VC3LJ+TEOdNk54LbZV1dnRw+48dy7Wj99RPm3CDTx/hHQTojJb24wguXOhr1d6ctzAiXEpim1ilwhnZQChsiXKbQqUwJAhCAAAQgkCICCJcpciZTgQAEIACBmiGAcBmvqxEu4+WfiNERLhPhBoyAAAQgkEgCy7e+Ire9+mJo21TK2G8eN7GJk/a3AAAgAElEQVSAcKlFt91XLJVrJ5umfulj+/A1T0TlGllyS5NcPStbC9Iv4jIjEj4hPaNETpypRMqsbdmva+FSvGKi+/s+tMILl242AXUsSRObo4xwGfrHk4YQgAAEIAABCMRAAOEyBugMCQEIQAACEOgjAYTLPgLs4+MIl30EmIbHES7T4EXmAAEIQKA8BL638Vl54M1toTsf3thP7nr/OY72Khrx1vWNjq/p6MesiKi+EyjEuYS8kO3UmD9omOVfGzI73uw7m7K1JLOmZaMb92bTtOYM9hEmTRTpnHmT5Rl7hGQAqXDCpX/tz3DPhnZR6hoiXKbOpUwIAhCAAAQgkCoCCJepcieTgQAEIACBGiGAcBmvoxEu4+WfiNERLhPhBoyAAAQgkEgC33l+nfzxrR2hbQsSLpfsuExa502Vcdme3KlVg+s1OiMOw7bTQugL0v+iBTrlqvsVGHG5SgY6IkFNhKVJFWs60oLqgYknybPP1DkFUB9aQeJjQUFX9eVJF+sXsRraRalriHCZOpcyIQhAAAIQgECqCCBcpsqdTAYCEIAABGqEAMJlvI5GuIyXfyJGR7hMhBswAgIQgEAiCdz20guyfNuW0LYdP2iI/MvE9zva+4uNzlqO+SIk7d8L2y5jQFa8VJ/6RXj6R1y6Bcog4dLqP1MHM5fy1h9V36ImXeli/UTX0B5KX0OEy/T5lBlBAAIQgAAE0kQA4TJN3mQuEIAABCBQKwQQLuP1NMJlvPwTMTrCZSLcgBEQgAAEEkng8f8fbTnv+XWhbfvc+CPk8kOPDCFcirgFSXdUpu4kYsSl3YJsxGJby1Qr6jNPjctcLUvTh28NSx31uGXUSNlWN8URTeoHq2/CpYj9+cGF0uCG9lY6GiJcpsOPzAICEIAABCCQVgIIl2n1LPOCAAQgAIE0E0C4jNe7CJfx8k/E6AiXiXADRkAAAhBILIF/fvYJeWrPW6Hs+9lp58jQpn6OtmEiLlV0pCcCMtOLt8ZlqHZua93991G4NHOaO2+k3DfrJ7LBXRfTNX5fhUvDYf9HPirtv77Pm842lHfS2QjhMp1+ZVYQgAAEIACBtBBAuEyLJ5kHBCAAAQjUEgGEy3i9jXAZL/9EjI5wmQg3YAQEIACBxBJo29chreuflG2d7+a1cc5xE+X04aM8bfyES3eNSxNZubxhmi160ZUiNdOz/lqhdutu/qG8/eWvyJlZazw2+EVR+kZW+qSKzaSgbZdzWxfK9DEmZaztv30o9V241BGqqiZm16hLCkZ4JnYxlcEwhMsyQKVLCEAAAhCAAARKRgDhsmQo6QgCEIAABCBQMQIIlxVD7TsQwmW8/BMxOsJlItyAERCAAAQSTWD7u/vktpc3yJ/eetNj5zEDBssXjzhaTho63HcORnCzfzNIfHO37X/RArlpWoun30Lt3N/3G89qM1KLkD3LZMHCAjUuM21WyauTrpTbZ56atctPTHWaXArh0tTsDGKS6AVURuMQLssIl64hAAEIQAACEOgzAYTLPiOkAwhAAAIQgEDFCSBcVhy5Y0CEy3j5J2J0hMtEuAEjIAABCFQFgRf37pbn9u6S3V2dMqChUY4aNEQmDRtRFbZjZDoJIFym06/MCgIQgAAEIJAWAgiXafEk84AABCAAgVoigHAZr7cRLuPln4jRES4T4QaMgAAEIAABCEAgAgGEywjQeAQCEIAABCAAgYoRQLisGGoGggAEIAABCJSMAMJlyVBG6gjhMhK2dD2EcJkufzIbCEAAAhCAQC0RQLisJW8zVwhAAAIQgED1EUC4rD6fYTEEIAABCEAA4TLeNYBwGS//RIyOcJkIN2AEBCAAAQhAAAIRCCBcRoDGIxCAAAQgAAEIVIwAwmXFUDMQBCAAAQhAoGQEEC5LhjJSRwiXkbCl6yGEy3T5k9lAAAIQgAAEaokAwmUteZu5QgACEIAABKqPAMJl9fkMiyEAAQhAAAIIl/GuAYTLePknYnSEy0S4ASMgAAEIQAACEIhAAOEyAjQegQAEIAABCECgYgQQLiuGmoEgAAEIQAACJSOAcFkylJE6QriMhC1dDyFcpsufzAYCEIAABCBQSwQQLmvJ28wVAhCAAAQgUH0EEC6rz2dYDAEIQAACEEC4jHcNIFzGyz8RoyNcJsINGAEBCEAAAhCAQAQCCJcRoPEIBCAAAQhAAAIVI4BwWTHUDAQBCEAAAhAoGQGEy5KhjNQRwmUkbOl6COEyXf5kNhCAAAQgAIFaIoBwWUveZq4QgAAEIACB6iOAcFl9PsNiCEAAAhCAAMJlvGsA4TJe/okYHeEyEW7ACAhAAAIQgAAEIhBAuIwAjUcgAAEIQAACEKgYAYTLiqFmIAhAAAIQgEDJCCBclgxlpI4QLiNhS9dDCJfp8iezgQAEIAABCNQSAYTLWvI2c4UABCAAAQhUHwGEy+rzGRZDAAIQgAAEEC7jXQMIl/HyT8ToCJeJcANGQAACEIAABCAQgQDCZQRoPAIBCEAAAhCAQMUIIFxWDDUDQQACEIAABEpGAOGyZCgjdYRwGQlbuh5CuEyXP5kNBCAAAQhAoJYIIFzWkreZKwQgAAEIQKD6CCBcVp/PsBgCEIAABCCAcBnvGkC4jJd/IkZHuEyEGzACAhCAAAQgAIEIBBAuI0DjEQhAAAIQgAAEKkYA4bJiqBkIAhCAAAQgUDICCJclQxmpI4TLSNjS9RDCZbr8yWwgAAEIQAACtUQA4bKWvM1cIQABCEAAAtVHAOGy+nyGxRCAAAQgAAGEy3jXAMJlvPwTMTrCZSLcgBEQgAAEIAABCEQggHAZARqPQAACEIAABCBQMQIIlxVDzUAQgAAEIACBkhFAuCwZykgdIVxGwpauhxAu0+VPZgMBCEAAAhCoJQIIl7XkbeYKAQhAAAIQqD4CCJfV5zMshgAEIAABCCBcxrsGEC7j5Z+I0REuE+EGjIAABCAAAQhAIAIBhMsI0HgEAhCAAAQgAIGKEUC4rBhqBoIABCAAAQiUjADCZclQRuoI4TIStnQ9hHCZLn8yGwhAAAIQgEAtEUC4rCVvM1cIQAACEIBA9RGoNeHy4ZdE1m8T2dspcsgAkfeNE5k0rvr8VjGL1y6Wa+5sl3NbF8r0MRUbNTfQb1a/Js882y4d73TJqJED5PTTW+SUk0dW3pCqHrFNftM6V34+7iq5feap8cxk7WKZfWeTXL5ktpwZjwVVM+r+px6Uri2bpLfrXWk4eJT0O3qyNI4/umrsx9DKEUC4rBxrv5EQLuPln4jRES4T4QaMgAAEIAABCEAgAgGEywjQeAQCEIAABCAAgYoRqBXh8pFXRL7zkMianV60nzxM5LrzRQ49uAD2jIj3gqfR4TN+LNdO1l/eufybMnf1LlebkYWFv63LZMHCVbKjrs7xbP+LFshN01oqsh6evnmG/KBhllPcikm4/O1vX5X5Nz4uG17d65n7pedPkAXzpsi4sYPyc/FlGsIXFaFdyUF8hMsMmyfkhDk39FmQVuvm1vWNjgn1yklOkRLhsqDD3318ley+Z4n07HnD03bAqRfJkE99TeqaC6x5WSO3zbpD/twyVVrnTZWy3cko1foJ+L1nASjzz2uVr0uEy4I/VmVtgHBZVrzV0TnCZXX4CSshAAEIQAACEPASQLhkVUAAAhCAAAQgkGQCtSBcrt4o8umV+b1w/CCRuz4hcsQIv3Za+FnRPskbMbZ2scx48uyc2KeEyzmrJzjaaTGzKb94mT3AH3jF0pwIKtmv7f3I9RURL32FyxgW7y+XvSgzv/Fw3pGPPWyw/NdPL5IJ4/2FHC2mjfEwX3fzt2TTx7/bZ7EuBiylHbJUwpOIKNZLdlzmEMrU15auP8X6Oahygai08L29dfzhF7L7l9/LO0y/CcfL8Gv+Nb94uXaxfPm+N6XljR3i+F1S6gmUcP3YTav476AqX5cIl6Ve2MX1h3BZHK9Utka4TKVbmRQEIAABCECgJgggXNaEm5kkBCAAAQhAoGoJpF243PG2yHFLw7nno+NE/u1v3W2LS7PpJ1yKhOjDT7jMRnC6hdBwsym+VcVFAx8TX35lr5x2wS9DGX/RWePk3++80NPWT0gL1WEtNSqh8OTPW0f+bTCie5ULROVcGgdeeU52fO+LoYZQkZdDvzAvsK3yxV0TFsnnN1/njZ4ONULIRiVcP/YRK/47qMrXJcJlyPVapmYIl2UCW03dIlxWk7ewFQIQgAAEIAABOwGES9YDBCAAAQhAAAJJJpB24fJf/ygyb214Dyy7VOTcI23tizzY9hcudVSaJw2r3awA4VJc45t+bmr5RSYlbdeoS3Skmyflon+KRXcq246JX5Lbp77mSVOb6zdg/u70oM6UtlqoXdlen5lhrq8Qbpi74DG5+d+eC9FSN7nnpx+Ws84ca7UvWlDRAts6W4pee+pf1XHOd+97OJcqOJcK1ZE+2M1cc/jdaQvl293fz6UQNjyabWmFw6ZW9ayjrH8+u+RUWT/rJ7l5ZPyaq2dp2aHSDvuldn3PjPlywj2tvnUw1Zq5bt1ZgalH/YVL55hmHee3U9Eu5A+rXyXOqRS11hp+Qt475xoZtKQ1t/b0uux2rEcnG7103Ez82nht0/4+Zpk34jTTacjfHbt/Ol86/vzr0Gt+5DfvCqh5qditlGEq/W/PMpl/Q5tcEFBT1Pf3gFoveX7eze8vv/Xj+JlxpdR2/zzlm6jf70m/33lz542U+2b9RHbbI9QDmPvPdaxjTWibypyWNrSHwzdEuAzPqhwtES7LQbXK+kS4rDKHYS4EIAABCEAAAjkCCJcsBghAAAIQgAAEkkwg7cLl9H8XedBbMi7QJV8/WeRb51vfLig4unrKF3GpBKzAepV5Ii7topGy58dvjJahYz4mi3LClIg7BaqfHZ70ndImK+7dKlMvPS0zi6Aal7PvbLKlvtXC0fKGaTYha4386t73yLRLVS1OLTytmXRlTjgrJgLynA/dLc+9vCf0j8zXrpoo3/p6tsBoNkI1n8jm6DgrsPiJLvavGaHGErP0HJ8aNVJGyBS5ar6uJeidpyXg5oTdrJ97Ro2UzWM+lmXkE5EbQkDKzCU7B4fw6ZmXS0RUz/kIvFHXbr6Iy5ywFMpOXSP2jkNvtNIle2qs6rmsqR8l70z+ivXzlBPuR+XSA5sUzYeMfEMGTcumYA5IyXzdikNtP0+uaNEcr1XiSNu8drn8csLHZPpmVfu23ZOWOOzvjtevmRJ6vauGQz/+TzLgvE97nnEKzD4+zz6R9/dA2HUXcEHAkxY76EJGwIyDhEvv7zzto4LCpWc+a2TJLU1y9axTtQUhxeWiHFTBxgiXFYTtMxTCZbz8EzE6wmUi3IAREIAABCAAAQhEIIBwGQEaj0AAAhCAAAQgUDECaRcuT71F5OV94XF+/kiR/3OpaR98+B/UYzjB0OdpvwN+H2HNKzoEWeI62PcIQN7nwgiXQRGlpjf/7weIDD6mH/ren0rH/p7QDvvMtCPlh98/J9c+rFiUL32vO8LQj7lv3VKPmOMn8mqB01H/UVnvFlDCCkh+4qsnNXE44dLUVHXURgwh7AQJtg5x29fOEJHI2blYor8/U/96sF4RXaEOs0b8RMCfj7vKFsVqX6JBQucTcoKKfhwTvJx79++TbV87L/R6Vw0HnfcZGfzxr7ie8frYN1K20O+BsOvOV7j04VDkZYIg4dLz85K9IFFIuCzo6xDruyjnVLgxwmWFgbuGQ7iMl38iRke4TIQbMAICEIAABCAAgQgEEC4jQOMRCEAAAhCAAAQqRgDh0on6yuNEvnOx+VqAcOlKy2pPhepOS6h6CpUq1ZPqVT3pTV2YN3rRpw8TOVgo3acaLYxwmV8ICKrlGV4ALla4nPG3x8qNN3wg58SCQoVpmS8SzCXuhOGS6TZAuHRH2gYJSo7I1rACUp52S3Zclo2KDSlc+qyBMDz9Uod6Uq0GCGb5ojXt6XutVMQBa8xXSPNfd0Fzcs/D+rktLLy7fRrm5y2zZnq65fV/PLOo3/eDL/yiDJp6pfMZv/kHRNXmjUgOu+78xgsSRYsQB4OES2stm2mHj7i85s4XxJnK2oauCNuKclKFGiNcVgh0wDAIl/HyT8ToCJeJcANGQAACEIAABCAQgQDCZQRoPAIBCEAAAhCAQMUIpF24/OqvRH76Ynici88R+btsFkH1VCHhxk+wmLN6gi21asixQ6ZU9LfHpCRtsaWrdB7sF5pH4FwdB/uFBEhnbUv3zAPFA1vDz37hN/KbR9pCQhNZPO8D8vnPHZtrHzotbb5amK7v1ZJw6Yz8LCzYmXXjFZZcLgwlsFq1Jq1Uve41l+8ygTvCMaRwmY0GtYutjp/rMHVTHW0K/Zw42bT/73+Qzs3Ph17zw7/4HTnoFGeUpp94bDq0z6vg74E+C5cv+M7DU8M1YLZBwqW3PnBI4VKNY6u56SeoO1Nhh3ZDIhoiXMbrBoTLePknYnSEy0S4ASMgAAEIQAACEIhAAOEyAjQegQAEIAABCECgYgTSLlz+fpPIp1aEx7n+CpHRQ6z2YVKj2iOYCrUPtKQvwqWv2BCfcJm3lmcBV9y97EW56hsPh3bYpscvl4MP7m+1L5QK07Qk4lIWLPRLZWpbN92LJYyoE0osDiNchoqaLLVw6d9f0cKlPaXt5EcC2Pov646H/lt237041JqvHzJKWm74lautf4pW1cj9+6jcwmWY9ZJvomURLl0/820tU636vERcSkNDozQ2NkpDQ4MMGWJ78wu1Imu7EcJlbfs/M3uESxYBBCAAAQhAoG8EVqwo4rRGRMaOHSuTJ0/u26A8nSGAcMlCgAAEIAABCEAgyQTSLlwq9t++X2SpfyCQwzXfO1vk709zeytYFDDCQCKFS3dNwRAH9GEiCwulwCz0/TA/C1+a+XtZ/rvXCja9qXWK/MMXjne1C0pX6+4uOCrOr8alJ+LLj2cpU8XmEfEctRbDCIKeOpF+aW0tPmYd/GP3LXLXhEVy07SWvL4oq3CZFZj3fuT6rB2VEC7ddTTDRVCadTPz5EfkX7dND6iH6Y+y/YfXSOemxwuu+YP/boH0P+1CZ7t8Yr1boC/0eyDsustT49JTd7LgrLxr7/aZVth7vihzvzTMeSPeQ9aSLcLkWJsScRkrfkG4jJd/IkZHuEyEGzACAhCAAASqmEBbW5tMmzYt1AyUaPmrX7lvcYZ6lEY+BBAuWRYQgAAEIAABCCSZQC0Il4r/11aI3LEp2BPXny5ydVCpuezhvyNSJ9uVW7SJJeLSEz2oxVZVI9CdcnN5wzQr2kjaZMW9W2XqpVqtDVV7UXTfayZdaRNm1siv7n2PTLtUCVx+32+TVa13y+Drr5Ew1fy6unrkyi8/ICse2BzosLn/9D65ZvakgO9rG/5SN9GTsnfdzd+STR//rkwfY6WQtBiZr7XbUu6Gq/2ZMaSUwmVWbLSLlKZ+qiPdZVThMusnX5Fp7WL58n1vSssbIifMuUGzyvMqmXCZtWmDS6Rc2V5vq1FYauFS+9ee6tZwdtSmdV8EUDzWLpdfTviYxSfr/95RO2TQtKVybRH3gHve3iVv/aQ1r3g5dPq1MuDcT3o8kZ+/W8h3i7KqO/vvAa/w77vuAtaPbtvk+PlRqVq/vu0zBQVwZUn4iEtvNKn++Vslb9h+7tfd/EN5+8tfyf3e8bAKkwY4wW/gCJfxOgfhMl7+iRgd4TIRbsAICEAAAhCocgJhxEtEy9I7GeGy9EzpEQIQgAAEIACB0hGoFeFSEbv3WZG7nxW5z1ZC8fNHivztJJEzDi/M1L+O3EjHIX0swmVWdJy7eld2EiPlvNapsnPB7eIWptxzcNadtATPnGjjK4x5a1k6xL+sqKGEU/MKU9/S7YH/+NkG+e9lm+RPf9mR+9b0Dx8uX/j88XLGlNEFHebnL4cYpXrIih07srb61eILE4maMaakwqXXNsXw85uvE0f0Z2ThUgs/Zs04/ecnbgXjLp1w6axHqEZ8z4z5csI9rWJF1pVeuDRiu1mvShi+qeUXYo+ktvy7SgqtlaXrTym+xm0Wb8dDP5d9a3/tqHk54LSLZeA506Xx8BO8TvBEpPr4ySciM+/vAdfPhO+6c/3Osa8f+7pS1oStb6naFiNcKsH1N61zRQnb6qV+thd+9EWZd0dTjr97np6f/+yYt65vFBHn7/KCv2AS0ADhMl4nIFzGyz8RoyNcJsINGAEBCEAAAikgkE+8RLQsj4MRLsvDlV4hAAEIQAACECgNgVoSLu3EOjpFBvQrDUN6KS+B3l6RfR1dMmBgU3kHovcsgXCpUcHlJVCwhmRYaD090nNgv9T3aw77BO1qkADCZbxOR7iMl38iRke4TIQbMAICEIAABFJCwE+8RLQsn3MRLsvHlp4hAAEIQAACEOg7gVoVLvtOjh4gkFICheogpnTafZ5Wlacd7fP86aDiBBAuK47cMSDCZbz8EzE6wmUi3IAREIAABCCQIgJ28RLRsryORbgsL196hwAEIAABCECgbwQQLvvGj6chkC4CRFtG9WfJoi2jGsBzNUcA4TJelyNcxss/EaMjXCbCDRgBAQhAAAIpI6DEy1tvvVXmzp2bspklazoIl8nyB9ZAAAIQgAAEIOAkgHDJioAABBQBUw9Q1Xi8feapQAlJwNR09KufGLILmkEgEgGEy0jYSvYQwmXJUFZvRwiX1es7LIcABCAAAQjUOgGEy1pfAcwfAhCAAAQgkGwCCJfJ9g/WQQACEIAABPwIIFzGuy4QLuPln4jRES4T4QaMgAAEIAABCEAgAgGEywjQeAQCEIAABCAAgYoRQLisGGoGggAEIAABCJSMAMJlyVBG6gjhMhK2dD2EcJkufzIbCEAAAhCAQC0RQLisJW8zVwhAAAIQgED1EUC4rD6fYTEEIAABCEAA4TLeNYBwGS//RIyOcJkIN2AEBCAAAQhAAAIRCCBcRoDGIxCAAAQgAAEIVIwAwmXFUDMQBCAAAQhAoGQEEC5LhjJSRwiXkbCl6yGEy3T5k9lAAAIQgAAEaokAwmUteZu5QgACEIAABKqPAMJl9fkMiyEAAQhAAAIIl/GuAYTLePknYnSEy0S4ASMgAAEIQAACEIhAAOEyAjQegQAEIAABCECgYgQQLiuGmoEgAAEIQAACJSOAcFkylJE6QriMhC1dDyFcpsufzAYCEIAABCBQSwQQLmvJ28wVAhCAAAQgUH0EEC6rz2dYDAEIQAACEEC4jHcNIFzGyz8RoyNcJsINGAEBCEAAAhCAQAQCCJcRoPEIBCAAAQhAAAIVI4BwWTHUDAQBCEAAAhAoGQGEy5KhjNQRwmUkbOl6COEyXf5kNhCAAAQgAIFaIoBwWUveZq4QgAAEIACB6iOAcFl9PsNiCEAAAhCAAMJlvGsA4TJe/okYHeEyEW7ACAhAAAIQgAAEIhCILlw2SWNjozQ1NWb+bWholPr6emloaMh81NXV5T56enoylqk9U3d3t6j/Hjx4cOb7vCAAAQhAAAIQgEA+AgiXrA8IQAACEIBA9RFAuIzXZwiX8fJPxOgIl4lwA0ZAAAIQgAAEIBCBQGHhskEaG5UYqQVKI1Q2NjbZPke4jICeRyAAAQhAAAIQCEEgunCpL1XV19dlLlUNHjwke9lKX7JS31OXqNS/6mUuXRmTuGAVwjk0gQAEIAABCAQQiC5cei9Jq/ftIUOGwLoIAgiXRcBKa9OwwqX6Aevfv39aMTAvCEAAAhCAAASqkEBnZ6f84Q8POSIk9SGf+tAHe0a4tERLJWIiXFahuzEZAhCAAAQgUHUECgmXJtuD+VdngtCXrhoalDipMkLUI1xWnecxGAIQgAAEqplAYeEy/CVphMviVwLCZfHMUvdEWOFS3fLr37+ZtGipWwFMCAIQgAAEIFC9BHbu3ClPPPHnnHBpjz7Q0Qj6jwl1COj88AqX6lDQiJ2kiq3eNYHlEIAABCAAgSQRUMLlY489Kh0dHZ6LVpZIqS9bmQwRak+CcJkkL2ILBCAAAQjUEgGllzz//HOydevWklySRrgsfvUgXBbPLHVPhBUue3q6ZdAg6jmlbgEwIQhAAAIQgECVElD1Jtevf1a2b98eKFzaoxe0cOkULNV/66/rlGthhctBgwblUrNVKT7MhgAEIAABCECgAgTUfuX3v/+d5+BTXZIKK1yqi+RDhgzNpLk3exVSxVbAeQwBAQhAAAI1SUBdOlIXpPfs2VOSS9LqvEGlfOcVngDCZXhWqW1ZjHCpDv+amwcQdZna1cDEIAABCEAAAtVDYM+e3fLYY49lDNYRkroOlJUqVkUrWNELJuJSp4w1gqWJxCxOuOzXrymTiYIXBCAAAQhAAAIQyEegra1Nnn32mQLCpUkP25ATJ82lKrO/UWcxAwY0I1yy3CAAAQhAAAJlJrBv3z55+OH/8X3vVucN9jTvVman4EvSplZ1mc1OVfcIl6lyZ7TJuIVL1Yv6Wm9vj/T09EpPj/q3R9QtQfXR1NQkzc1qs6wLwPOCAAQgAAEIQAAClSSg9in79nXI2rVrpaury/HHhBIwjXDpThWrUq65RUtT91J9z/wBYkUw1ClJNLsvUnuj3sxeSO+NujM3JtUYvCAAAQhAAAIQgIAfARWx8cc/PpzZr6iX+6KVOuw0ae29NS51ynu9t9EfQ4cenIvSJOKSNQcBCEAAAhAoPQH13v3MM0/Lm2++6fvebT9vMCneC12SRrgs3k8Il8UzS90TxQqX+/fvzxz6hT+s6xXR/+MFAQhAAAIQgAAEIhNQexZ1eLdlyxbZsOGFnGBpHQRq0dKIl8XcgtQip7456RYuVf9KrFTjm8tc6l+1uxkyZEjmUJEXBCAAAQhAAAIQsBNQB59PPfWkvPXWW55LVmav4k4Vq/9bZYNQWSTMpSq9t1GXqVQU5tChwzLipT441Rkn9Pe1MGpe9s/xDAQgAAEIQAAChQmo9+5Nm9JAfj4AAAv0SURBVDbK5s2bA9+7rXODhsz7snnvzndJWguXgwsbQIscAYRLFkPmEM7+0tGWwRGXSrhUP8Tqw9z86+7WEZkq+kB9biIR9AGf6l//6xzLGtdtA26BAAQgAAEIQAACbgKdnV2yd+8e3wM5k0bNHXHprXHplyZWp2fLJ1wa0dIuXJpsFAMGqNRtAzz7qWAPWje6uNjFOocABCAAAQiki4Dai6j62xs3bpDOzs68F61U6vqGBnVxStfbtv7V0Zbqeybq0k5p8OBBMmDAwNxlKzWmueBl2jmFS/Ye6VplzAYCEIAABEpJQL1nqlI0Gzdukt27d5X8kjTCZfHeQrgsnlnqnggWLq00sfZ0sfv3v5sVLrvlwIGuzOddXQeku1uLmQcO6JSySsQ0z2nRUkcqqJdflGfqwDIhCEAAAhCAAATKQsAvmsC/xqU68PO7BWnES3070tyQtNfGNFGXZgJ24dJc1FL7HXOZy1zo0t9zfhix0/ShL4ip/ZCK2tQv9kZlWSp0CgEIQAACEKgoAXWRu6PjncDIR/dFKyvi0giXRrzUgqX+sCIqzZ7BnLWo7+kyP84SPya9PXuPirqfwSAAAQhAoAoJqPfKjo4Ox9/kzjMHk+HAWZammEvSCJfFLwyEy+KZpe6JQsKl3ujqSEp1ENfZaUVcGtFS/WsXLs2hndk82zfL9sM5Ii1Tt5yYEAQgAAEIQKAiBNwp0UykZaEal+qA0NS1tIuWVsSlFdlg/2PFZKOwMkuofZG5tKUvbnGhqyKuZxAIQAACEIBAVRAIc9HKnirWLmLqw1C1J7E+VKpYnc3KCJWq9vaBzH+ry+TqHMZcJjdZsLhMXhVLBSMhAAEIQCAhBMK8d+v35uIuSav39UGDBiVkltVhBsJldfiprFbmEy79ogtUqlhzUOeMtNSHd/YoA7twaU8b6xd5WdZJ0jkEIAABCEAAAqki4BQu1c1HVeNJf5hDPv8al7p2lBEv1ec6KlPVilLP6sgG9WF/mVT69rT4es9jFy91FgoudKVqqTEZCEAAAhCAQGQChS5a+Udc6qhLkybW1LE0RuhsVuoClRYw9eUpp3Cpv29lweIyeWQX8iAEIAABCNQYgULv3UE1LvNdkka4LH4RIVwWzyyVT7jTk1l1LnVdSrPh1RGXnZ5DOitFrI44cEdcqs20s0+FkRqXqVxMTAoCEIAABCBQRgLOek1KqJScYGkXLd1/TJiaUSbK0h1taSIuzXPOcfSErAtZ+rDQurClxUoudJXR8XQNAQhAAAIQqEIChS5aBaWKNZevzGUqs99RZXgypylZYVKLl1q4NCnsTYp6t3DJZfIqXECYDAEIQAACFSdQ6L3bnBn4pYoNuiStLiMNHEjEZTHORLgshlaK2xYSLu31EpzCpdkgmxRpVsSls8alW7hEtEzxcmJqEIAABCAAgbIScKdvMZGWbuHSpG8xEZWNjaZulK4jZWpb2iMz7Sln1STUf9szRahDQHOpy8oy4Yy65EJXWd1P5xCAAAQgAIHEEwh70aqpqSmT5UHvRXQWCPeH2eeYSZv09XaBUguXOo29ETPtwiWXyRO/ZDAQAhCAAARiJhD2vTvKJWn13j5w4MCYZ1hdwyNcVpe/ymatW7hUA1mbYV1DwaQi0cKln2CpxUu9OTb/WkXi3VGc9slQ67JsrqVjCEAAAhCAQKoIuCMh7aJlUMSlFi6doqWOwHQfEKr0sCbVrKojpVPPmn2K2Q9p4VKnYDMfVnpY5x6JfVGqlh+TgQAEIAABCIQiEHa/4hQujWhp9idqH2JS2Kt9iTqnMWc1JjOW2ouYPYkRLzmTCeUkGkEAAhCAAARsBMK+d9uFy2LOGpqbB8C7CAIIl0XASnPTYOFSp4q1Crqrou+dOYFS13Wy6ju561uqDbQSPM3tPp3WRPepN932yMs0E2ZuEIAABCAAAQj0lYBKk2ZeQelb1B8RdXUqckHXqXTXuTQpY63alupAUB8U6me1cGnv375vsfY0pnaUEiqNgMm+qK8+5nkIQAACEIBAtRMoZr+iam7r/YoRK63P9df1vsY6TNVnKt3d6lzFCJZWulh3mljOZKp9NWE/BCAAAQhUgkAx791Rzxqam5srMZXUjIFwmRpX9m0i7ohHd3SkXbzs6uqyRRhYB3Q6CtMecWmPtlSfG8FS/6s1SyNgGvstIbNvM+JpCEAAAhCAAATSRUCrltYfFFZ9SxMZWV+vvqYFS3PYZ0RJHXFpoi6d6disG5P6YND+kduhZPYu1oc5GLQfENovdLEvStfqYzYQgAAEIACBcASK269YwqWVIlbvXdRexkRbWsKl+zKVOzWsib7UWbCKPZPhPCacj2kFAQhAAALpIlDce3fUs4b+/funC1uZZ4NwWWbA1dJ9kHCp7NcRk1a62K4uXcdSF4C3UqQ5oy2tTbI94tJ+4Kf7zvx/tWDCTghAAAIQgAAEEkFAi5bq5Zcq1oiX5tDPr16UEjKtGpha6DQRDUYANVNVY5nUbFaNKH0YaD8gZF+UiMWBERCAAAQgAIGEECi8XzHCpb0utz2SQ+1JRMzFKj0tcynclPMxtSyd/3Imk5BFgBkQgAAEIFBVBAq/d7uFS/d5Q9BZA8JlcQsB4bI4XqluHSZdrGqjIi6tKANTTyGoloIlePrVuDTCpZUxFhEz1YuMyUEAAhCAAAQiE7Dfggz+Y8KKuNQpX3UKWBPFYNKv6SgGkx7WnSbWLoiq/Yupc+msdan3OH6HhCb6wVvfkn1RZPfzIAQgAAEIQKAqCBS3XzEZIXSae/fexMokYfYm6uK3ES5N7W0r+4OJsDSZsJyX0AufyXAeUxVLDCMhAAEIQKDEBIp771aXiqKcNRx00EEltjvd3SFcptu/Rc/OLV5aaUisDa91CKfrKHhTkahoTB2B4K5vqfuzp4pVJpq0sfpzXhCAAAQgAAEIQMBLwPnHhD7A0xGXzlSxpkalVefSnnJNHwoa4dJKw2ZqW5poSyNYGtFS71HqXJkoTB1wE9XAvoiVCwEIQAACEKhtAsXtVxobdY1Le1pY+4Uq9bnOMmEr9O3IjKXOX1TNS50VS2fLinomw3lMba9dZg8BCECgVgkU996tLxuZEjX284X8Zw39+vWrVcCR5o1wGQlbeh8qFHWpvn/gwIGMMGl9WClITNSB/ftKvNQ1Mu01LhEs07uKmBkEIAABCECgnAT8bkPqupRadHTWubTqXeo6Ue6aUeb7OlWsVd/SzMASLvVX3HUunXsi61KXPRqTfVE51wN9QwACEIAABJJIINx+xRIunTW6TQYJd0p8d9SkibrUF8eNgGk/r9EXyjmTSeIawSYIQAACEEgWgXDv3fYzBCvysvBZQ1NTU7Kmm3BrEC4T7qA4zCskXprDN73x9W6ITT1Ms4F2bqz1gZ87ytJKFZtvxtz+i2M9MCYEIAABCECgcgSc0QR+49qjDszn+lDPXe/SOgA0UZTuPzBMlKX7UNCIlTqa03q5M1GYPY6feOnOPqHbqEtc+l8rA4XJPKH3OdT/rtxqYyQIQAACEIBA+QhYae11Zghrn6L+2+xNdB0sXWfbpJ4z0Zdmf6K+bzI/GHvNeYx1LtOdFS6tzFfsPcrnXXqGAAQgAIE0Egj33m29X+v3b3v0pd+Zg7lk3diIcFnMqkG4LIZWjbS1C5f6AM1ESurPtSDp/tdeO8H6nrnZ5xYvw6SHDSdm1ohTmCYEIAABCECgBgm4dEMbAe9NSK/4qCMoTSSl/gPCisYMEi3VIKYv957Ivi9yR15W9kIXl7lq8MeBKUMAAhCAQGIIlO6iVUODSRWr9yhW6nr/TBB24dJ9gUr/t3U2U9rL5Ow9ErP8MAQCEIAABCIQKN17t8mK4D5jcGdzcmd1UlkWeIUngHAZnlVNtcwnXhrh0r5JtguZ9s2y/VCP2pY1tYSYLAQgAAEIQKBMBArXn7AiFKxDQLeI6RdlaRctjUhpvmYXLe2f+++HuNBVJufTLQQgAAEIQCBxBPpy0coeXWk/4LR/bt+LmMl7L1CpC+biuWge9TI5F8kTt8wwCAIQgAAESkigL+/d9otG1oWjwpekVd1qXuEJVKNw+f8ApgFzE04L/SMAAAAASUVORK5CYII=&quot;"/>
    <we:property name="snapshotTimestamp" value="&quot;1745498992353&quot;"/>
    <we:property name="snapshotLastRefreshTime" value="&quot;24/04/25, 13:13&quot;"/>
    <we:property name="snapshotAltText" value="&quot;Regional Immunisations Incidents Dashboard, Immunisation Incidents&quot;"/>
    <we:property name="reportUrl" value="&quot;/groups/me/apps/994d300a-84ab-4ce4-bbc0-b8586779d48a/reports/bd50550e-4f01-48c4-a035-241060823b27/738d37c456758d0075b8?ctid=37c354b2-85b0-47f5-b222-07b48d774ee3&amp;experience=power-bi&quot;"/>
    <we:property name="reportName" value="&quot;Regional Immunisations Incidents Dashboard&quot;"/>
    <we:property name="reportState" value="&quot;CONNECTED&quot;"/>
    <we:property name="embedUrl" value="&quot;/reportEmbed?reportId=d8255794-6bd0-474d-8126-e1ebf89ead71&amp;appId=994d300a-84ab-4ce4-bbc0-b8586779d48a&amp;config=eyJjbHVzdGVyVXJsIjoiaHR0cHM6Ly9XQUJJLVVLLVNPVVRILXJlZGlyZWN0LmFuYWx5c2lzLndpbmRvd3MubmV0IiwiZW1iZWRGZWF0dXJlcyI6eyJ1c2FnZU1ldHJpY3NWTmV4dCI6dHJ1ZX19&amp;disableSensitivityBanner=true&amp;storytellingChangeViewModeShortcutKeys=true&quot;"/>
    <we:property name="pageName" value="&quot;738d37c456758d0075b8&quot;"/>
    <we:property name="pageDisplayName" value="&quot;Immunisation Incidents&quot;"/>
    <we:property name="backgroundColor" value="&quot;#FFFFFF&quot;"/>
    <we:property name="bookmark" value="&quot;H4sIAAAAAAAAA+1a3XPbNhL/VzR8yYuuA4AACeQtdtK5TN2MJ8m4Dzd5wMdSZkqROpLyVefR/94FSamUDEW+po7UnP3gEbErYD9/u0voPnJ5syj06p2eQ/QyuqiqX+e6/nVCo2lU9msqUdwmjDvjjJHcMi08tVq0eVU20cv7qNX1DNqbvFnqwm+Ei//6NI10UVzrmX/KdNHANFpA3VSlLvL/Qs+MpLZewnoawW+Loqq13/JDq1vw294hOz6jCPSHGE/Uts3v4APYtl9NY+ni1HKRpEI6QlJhJLI1PUMnWZDFb90df1mVrc5LPMavEUNjZZLMkISCUSoVuuPN8qIdWMxgp/uIAyNoDsdSm5lExTaWwq8PNguSp1G7WnjqK3enSwsu6vSuoenVvI9+Bt0s6+6ANzuED9WytvAeso5Utnm7wn3ezufLMm86q03eljZ3ULZNtEZ7XtcVWnvD5U26bC4L0GVHva3+c1kDmtlFLwk+u4QqnTKaMkFZwlIpVDrSJkjeanOJ+8yqOre6wMXeWv7LNxv3sWn0Y13NMSjuoyHOcuQ8psY0+tgdQNYYS7/cgrcL7oBOc3k72OVtuWurZmAplvPyiBX7h06WPYP11sJVPPdGF8sunnHbqxw1QyW9bn4ZWV9cA0pTzl547k9r/Lfe9+mjhPkfXbqVcNeVFJ9tlgmZuYQ4BglRWhGqRq4MkkOB+W39+K5qH1rospovdJ03+08/5aWP22l0BVn7aBMf9vdrtN6kyrYid/T3+ey22zzg9XJZFMjU/X0bhwdF3HW9X2kwFIsBW/+Aud78kdW1d2xlPiNAejjDL1S1g/pi1TnkdV5voBU9/eYEwITGRA4BUsaUW6Kw0hDqlIzhGYefcfiLOOzRoYAWnoH4GYifgfivAWInuFWaK8JTRQgXGKL0IBA7bbk0cQxSx0BSljE7BuIg+c+HezEO9yscWibLxeQfk6vKdqqeXagXD0x+efFNoztgowMS7dYkXDArf0Bnv2CleVqxdtZ3Zft0LNGaIrcYS+NUi+aAs2ofsK3ulFr0h+XQ0yvXkaHTOVxsLnST2xfR4Jj1ZjJFqT+PZs9tyXoqXw0xoctmMzX3p9VV0X3aSIApUMAdFD3130uoV3hkx/HwqB/83viNvEGhC71ovK39kI5LHjxQxJ9g9aRq+cOv87LcnLyeHpd6u+UB0Xc3RKa66tN/o9TGWz7pBq8CNwoBK7HU6NQaQRgxB/GPEpJpYjWkwlqKSGlIPMK/IPlA67abUP/MMf5qe7u68j58aOwt/SFpY9obxLD+1cqAR19dPAYY3m4cPSyS72FR1T5TPf9IyJ76x4InD6pFP1dlexvsjEFZiP2rGWm5SxVjwrCReYPkR5n3KZqEEJT6llDpJE1ImmQmlkaSTFHNR0oEyceHlVezWQ0zvSlr+/XsiXqgHff+uCyHhkWcYQkJV7aj1cN2Ylze6rrd79aCeD+o1Pdw/49Z+6lrfSHjidUqZsrEzlhHUqoPombKiMiEUFSylKZSCpK5UUYEyWeYETfa2ryEZpKXd1Vx95ismEYJNtWGZ1ozRRxNGBCTjXQPkk8GaWEN9xL9WEYtcgim02OHn3P0q+8ljsPBtxKuT0EjXeaMIta61BmusTomB1MwtlhvREqSxGLexkQqY0dhGCSfYQpuwH/Sxdoj0g9EyjCprNNUYcOgONfj9zNB8snS76F233vqHfHn6dJuX7A+5RKWCckZpl3iwCpJlRbPVe/7r3q+racZcK4QJBPpYqUSw6Ucj34h8slU+rCcz3W9+uI7zO8RT866lIedMvTTiYmJMZw4AUoSTYy1B5Hl+7kO6xKLWZSREAlaSUloZul4Xg6SzxAnP+ZzmHysJu+qNs9We3FH/0Tyfc0Fwtlp379rI0ZThuEdc0pAJYLGrHP1F+2gu10ulm3bzbIje/gtlSCxUDx2CVhCtUtjow4mjhZOGsJSTSTVcWKE3OmCg+Qzx/BpxJXQzDopqKCc8CxxBMZoECKfTKnLaj7frj+4GBdZmimWMc1ZajQ61o41CZJP5563Hyf+myFFYjCEQoLjRGazLAbnrB5PWyHyyRQ5etnZNXSGWoLzESQWezaODzuZEySffI4KlhthrNBZGnPmuFJWgZHj1jRIPrt3zDGODJwCx/kD22duU5El4wALkU+XKeGfTxx4Z/w3qegkkCVn9N77NLJ8zTVuq00Bb357ZMdD9zueJ8aR4bcSJmWMSUJSbgRwhLzkeP+Sz/UM9huXrncJXVhXy7ZZaAvXuoTAxXV3E+zADZ8PXV53P8XeXl2v178DWFTr2AIuAAA=&quot;"/>
    <we:property name="initialStateBookmark" value="&quot;H4sIAAAAAAAAA+1a3XPbuBH/VzR8yYt6A4AACeQt9uWmmTg5T5JxHzqZDj6WMu8oUiUp93Qe/e9dkJSOkqHIvdSRmjoPGRO7BPbzt7uE7iOXN4tCr97rOUQvo4uq+nWu618nNJpG5bD2889v37368PYf71+9e43L1aLNq7KJXt5Hra5n0N7kzVIXfgdc/PvnaaSL4lrP/FOmiwam0QLqpip1kf8OPTOS2noJ62kEvy2KqtZ+y4+tbsFve4fs+Ixn0x9iPFHbNr+Dj2DbfjWNpYtTy0WSCukISYWRyNb0DJ1kQRa/dXf8ZVW2Oi/xGL9GDI2VSTJDEgpGqVTojjfLi3ZgMYOB7iMOjDhjHEttZhIV21gKvz4YK0ieRu1q4amv3J0uLbio07uGplfzPnoHulnW3QGvdwgfq2Vt4QNkHals83aF+7yZz5dl3nRWm7wpbe6gbJtojfa8riu09obLm3TZXBagy456W/3rsgY0s4teEnx2CVU6ZTRlgrKEpVKodKRNkLzV5hL3mVV1bnWBi721/Ms3G/exafRTXc0xKO6jIcBy5DymxjT61B1A1hhLf7sFbxfcAZ3m8nawy5ty11bNwFIs5+URK/YPnSx7Buuthat47o0ull0847ZXOWqGSnrd/DKyvrgGlKacvfDcn9f433rfp48S5j906VbCXVdSfLZZJmTmEuIYJERpRagauTJIDgXmt/Xj+6p9aKHLar7Qdd7sP73NSx+30+gKsvbRJj7s7x/RepMq24rc0T/ks9tu84DXy2VRIFP379s4PCjiruv9SoOhWAzY+gfM9eaPrK69YyvzCwKkhzN8oaod1BerziE/5vUGWtHTr08ATGhM5BAgZUy5JYppQahTMoZnHH7G4S/isEeHAlp4BuJnIH4G4v8OEDvBrdJcEZ4qQrjAEKUHgdhpy6WJY5A6BpKyjNkxEAfJfz7ci3G4X+G0MlkuJn+ZXFW2U/XsQr14YPLLi28a3QEbHZBotybhgln5Azr7BSvN04q1s74r2+djidYUucVYGqdaNAecVfuAbXWn1KI/LIeeXrmODJ3O4WJzoZvcvogGx6w3kylK/cto9tyWrKfy1RATumw2U3N/Wl0V3V8bCTAFCriDoqf+cwn1Co/sOB4e9YPfG9/IGxS60IvG29oP6bjkwQNFfAurJ1XLH36dl+Xm5PX0uNTbLQ+IvrshMtVVn/4bpTbe8kk3eBW4UQhYiaVGp9YIwog5iH+UkEwTqyEV1lJESkPiEf4FyQdat92E+muO8Vfb29WV9+FDY2/pD0kb094ghvWfVgY8+uriMcDwduPoYZH8AIuq9pnq+UdC9tQ/Fjx5UC16V5XtbbAzBmUh9p9mpOUuVYwJw0bmDZIfZd6naBJCUOpbQqWTNCFpkplYGkkyRTUfKREkHx9WXs1mNcz0pqzt17Mn6oF23PvTshwaFnGGJSRc2Y5WD9uJcXmr63a/Wwvi/aBS38P9P2bt5671hYwnVquYKRM7Yx1JqT6ImikjIhNCUclSmkopSOZGGREkn2FG3Ghr8xKaSV7eVcXdY7JiGiXYVBueac0UcTRhQEw20j1IPhmkhTXcS/RjGbXIIZhOjx1+ztGvvpc4DgffSrg+BY10mTOKWOtSZ7jG6pgcTMHYYr0RKUkSi3kbE6mMHYVhkHyGKbgB/0kXa49IPxApw6SyTlOFDYPiXI+/zwTJJ0u/h9p976l3xJ+nS7t9wfqUS1gmJGeYdokDqyRVWjxXve+/6vm2nmbAuUKQTKSLlUoMl3I8+oXIJ1Pp43I+1/Xqi98wv0c8OetSHnbK0E8nJibGcOIEKEk0MdYeRJbv5zqsSyxmUUZCJGglJaGZpeN5OUg+Q5z8lM9h8qmavK/aPFvtxR39E8n3NRcIZ6d9/62NGE0ZhnfMKQGVCBqzztVftIPudrlYtm03y47s4bdUgsRC8dglYAnVLo2NOpg4WjhpCEs1kVTHiRFypwsOks8cw6cRV0Iz66SggnLCs8QRGKNBiHwypS6r+Xy7/uBiXGRppljGNGep0ehYO9YkSD6de958mvg3Q4rEYAiFBMeJzGZZDM5ZPZ62QuSTKXL0srNr6Ay1BOcjSCz2bBwfdjInSD75HBUsN8JYobM05sxxpawCI8etaZB8dt+YYxwZOAWO8we2z9ymIkvGARYiny5Twj+fOPDN+H+kopNAlpzRd+/TyPI117itNgW8/u2RHQ/d73ieGEeG30qYlDEmCUm5EcAR8pLj/Us+1zPYb1y63iV0YV0t22ahLVzrEgIX191NsAM3/H3o8rr7KXbUHYKy5GjZIy/4C9PtVfd6/W+kQhNgKy4AAA==&quot;"/>
    <we:property name="isFiltersActionButtonVisible" value="true"/>
    <we:property name="isVisualContainerHeaderHidden" value="false"/>
    <we:property name="reportEmbeddedTime" value="&quot;2025-04-24T12:49:43.435Z&quot;"/>
    <we:property name="creatorTenantId" value="&quot;37c354b2-85b0-47f5-b222-07b48d774ee3&quot;"/>
    <we:property name="creatorUserId" value="&quot;100320031AFFA53D&quot;"/>
    <we:property name="creatorSessionId" value="&quot;9be76ede-79f6-4b84-a600-ae01f93e4b92&quot;"/>
    <we:property name="artifactViewState" value="&quot;publicSnapshot&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2457C61D-727F-409C-B2FF-935BFA35084D}">
  <we:reference id="wa200003233" version="2.0.0.3" store="en-GB" storeType="OMEX"/>
  <we:alternateReferences>
    <we:reference id="WA200003233" version="2.0.0.3" store="WA200003233" storeType="OMEX"/>
  </we:alternateReferences>
  <we:properties>
    <we:property name="pptInsertionSessionID" value="&quot;175F34A3-1D39-4658-847A-DAF80E43843D&quot;"/>
    <we:property name="snapshot" value="&quot;data:image/png;base64,iVBORw0KGgoAAAANSUhEUgAABy4AAAOZCAYAAABIpQfkAAAAAXNSR0IArs4c6QAAIABJREFUeF7snQd4FNXXh3+b3hNI6CSEhN47SG9SFRBEFBSRKr03pYgKAgIiCCKCSPlbAFFRRBCUIiBKL6FDQgmQhPRedr/vzmZ2Z2Z3k93sJjuTnHkehOzeuffc90wg5s05V6XRaDSgiwgQASJABIgAESACRIAIEAEiQASIABEgAkSACBABIkAEiAARIAJEgAgQgWJD4Nef9+CFvv0VtR8ViUvl5Iscs3JyRZESASJABIgAESACRIAIyJ+ASqWSf5AUIREgAkSACBABIkAEiAARIAJEgAgQgQISIHFZQHB0m5YAiUl6EogAESACRIAIEAEiQASIgHwIkNiUTy4oEiJABIgAESACRIAIEAEiQASIABGwnACJS8uZ0R25BEha0qNABIgAESACRIAIEAEiQATkR4DkpfxyQhERASJABIgAESACRIAIEAEiQASIgHkESFyax6nEj8pPUub3PgNozpgSD5oAEAEiQASIABEgAkSACBABCQFzRGR+Y/J7n6ATASJABIgAESACRIAIEAEiQASIABGQAwESl3LIgsxjMCUcjb1OclLmyaTwiAARIAJEgAgQASJABIoVAWNC0tzXihUI2gwRIAJEgAgQASJABIgAESACRIAIFAsCJC6LRRptv4m8BKTwPfPkpYYLUKP9jS4iQASIABEgAkSACBABIkAELCCgUvGDdX/gXshPUJqqsqTqSwvg01AiQASIABEgAkSACBABIkAEiAARKFICJC6LFLcyFjOnwtK4vNSI5CRVXyoj3xQlESACRIAIEAEiQASIgLIICMWjVmpqhab4db3kzE9wKmv3FC0RIAJEgAgQASJABIgAESACRIAIFGcCJC6Lc3YLsLf8pKWhsNTLSmMyk+RlAZJAtxABIkAEiAARIAJEgAgQARMEeAlpTFLyEtP4e+JqTanoJOBEgAgQASJABIgAESACRIAIEAFrCFDHRfbDpNYQpHt5AiQu6VnQEcir7aspYcm/zn4X/lk7qbgCk3uF/vaiJ44IEAEiQASIABEgAkSACJhNQFotaazCko0RCk1TApMqL83GTgOJABEgAkSACBABIkAEiAARsIBAanoO2s//Gw8SMy24q/gMdfj//ydb9FI1jO4eXHw2ZcedkLi0I3w5LW2OtJRKSkNZqRWV2nHGKzH1e9YfeEkuU05PAsVCBIgAESACRIAIEAEiYC8C4p/ONV0hKRSTUknJS0xDmWnYTpbfJ515aa+M07pEgAgQASJABIgAESACRKB4EEhOz0aTWcdwKyGreGyI7UIFlHVxhKeTA5wcVZz7yNFokJatRmKWGqk5esfB/r/s04E1MLF31eKzfzvuhMSlHeHLaWmpuJRWT/If898A0Y9nplK7E4GKFJ11Kf5ATrumWIgAESACRIAIEAEiQASIgLwIsP8Zzs7JRnZWFtSSn/AzVVWpl5WsNZEDtyEHB+3vpkSmcNckLuX1DFA0RIAIEAEiQASIABEgAkRAaQRMiUtfZwe8WKc0gst6Gt3SwUvR+C8q1ahC6FrFG61qlBbdp1ZrsOTwfQR5OKF3gzLw93YRvX/1fiJ+vBFnsBb7v6PRLcsjwMdV9F5cciZ2nHmKhCw197qTSoU6pV3QKMgH1St6IdDfDX6ezvBwceT8R3qWGslpWYhOykJkTBrCHibh6L0kJKvVJC5t+NCSuLQhTCVPld/5lOwbH/QNDSVnmGInAkSACBABIkAEiAARUAwB7mcDNUhPT0dqaor2R305Ccn9N1dGCv+sfc3Bgf2u/bpd+ksoMrVz6Ss66et8xTwZFCgRIAJEgAgQASJABIgAEZAlAVPispq3Cza9XR+ta4kFJL+JXX9HYuKO64jNyjHY17I+IZjaN1T0+uWIJDR9/x90CvLGVxMao5K/XkTmqIFNByIwcfdNg7kCXBzx57stUKuyl+i9v8Ni8fq6i4hMz+Zk6OvPVcSA1hURVNYdpbyc4ehg/NBK9jOmaVk5uPEwGS99fBb307JIXNrwySRxaUOYSp3KWLWl8DVHR0elbo3iJgJEgAgQASJABIgAESACiiXAvibPzMxAfHwCtwfmGrWSUSwmpcKS/6FD/net1NT/IKKwjSwPh+SlYh8TCpwIEAEiQASIABEgAkSACNidgClx2bSMO/bPb4kyvuJKRz5gJv66L/kXESmGLWYPTGmMbo3Livb25YFwjP7mBoY0CMDWqU1EYjE+JQvv7riG9ScfG/DoUNkTO6Y2ReUAd9F7m/+IwKzvb3I/K/rViHro2rgMPFyccn9oNH+sB84+xbAvLuNpZg6Jy/xxmT2CxKXZqIrnwLykJXuPSUv6JkbxzD3tiggQASJABIgAESACRED+BNjX5AkJCUhJSdGJS3E1pVZICmUlLzLFr+krMdmuSV7KP/cUIREgAkSACBABIkAEiAARUAoBU+KybSVPHFncBo6Cji/SPbWYcRT/RacbbFX9dTcDNzHhy8vYdPIxJnaohI+H1RXdE/ksHSM+u4Df72p/8FN4MdH56aj68PfRt5ZlR3MMW30eOy5GY92gGhjbM1jX7Ya/l1VWsnH8KR7aHyYFHFTszEsNJn1xGRtOP+HOvqQzLm33tJK4tB1LRc5kqkUse519M4OqLRWZVgqaCBABIkAEiAARIAJEoBgRUKvVePDgga5FrFRcMkGp/aVtFav/WPtn/uv6/M67pB9YLEYPDW2FCBABIkAEiAARIAJEgAgUIQFT4nJZ31DM6l8tz0g+338P474Tt3et4+eCq592Et3Hzres9PZhODmosGN8I3So7y96/+ajFPT/+D9cjcswWO+jF0MwpU8o3FzYaZfaKzY5E0NXncPjxEycXtYWTo7699j7rILzwt14HL0Si0exaVDnaODn5YwGVbzRJLQUstUaTNl8BUcfJnMyk8Sl7R44Epe2Y6m4mfKutlTDwcGR+0YHXUSACBABIkAEiAARIAJEgAjYjwATl5GRj5CZmalrFauXlNpqS62gdICjIy8utV/L87/4Tir8fWw3VHVpv5zSykSACBABIkAEiAARIAJEoDgRMCYumczbN6EhejYrn+dWL9xNQJP3/9FVNbLB41qVx7qxDUX3RUSloMm7J+Hn4oR9c5qjVqD+vEoNgH+uxaL10v8M1vJ2csCmN+vglfaVRO9diUjC8M/Oo0ejMnh/SC2Dast3toXh0yMPkZrDZhdfZV0dUdnHGfcTshCTmUPi0sYPM4lLGwNV0nR5VVuy95ycWC9n44fPKmmfFCsRIAJEgAgQASJABIgAEVAyAfa1+ePHkUhKYj/Jy0Qlf8alYXUlE5RMVmoFpl5esq/thWdeCqWl8Gt++vpfyU8KxU4EiAARIAJEgAgQASJABOxDwJS4jFjRHoGScyUzs9VwcdIXTLH/32k47Sgux+orJVcNqI6pfUJEmzl49ileXn8JVX2c8d/H7UVzZOdosObXu5i+57YBgPqlXPHF2w3wXK3S4vnORWH8V1cxt18IhnetYnBfx3kncPRBsllAqeLSLExmDyJxaTaq4jdQKi75jzUaNVjZtbOzM4nL4pd22hERIAJEgAgQASJABIiAwgiwr9MfPnyAxMQkkbg0VmXJC0smMPV/doCTk/Zre2FLWYZBWnVJ4lJhDweFSwSIABEgAkSACBABIkAEZEDAmLgMcHXEkw1d4OggLo7a9+8T9G4hrsJ8d1sYlhx+oNvJ1Q9bo06gt2hni767gQ8PROCl2qWwc1Zz0XsZWWqMXMvOq4wxoNEpyAubxjVGSAUP3XvszMpP997FnJ9uY+PQWhjaKcjgvmNXn2HCpssioWoKNYlL2z6EJC5ty1Mxs+VXbcnaUbm4uJC4VExGKVAiQASIABEgAkSACBCB4kqAfe0eERGBxMQEnWjUn2WplZHaSksmK7XC0tHRSSAuHbkfSuQrLqWVl4wbVV0W16eH9kUEiAARIAJEgAgQASJABAqfgDFxObltJaweVU+0+JErMdj6531smdRY1Jr1akQS6i04yY0NcHXAfx+2RXBZd929rFlrj4WncDA8Ef97qw4GdwwUzcsqLn86FYmo+EyDzVYs7Yrnm5aDp6uj7r20jBws+vY6lv31EEteqIq5A2sY3MfWTEzJwg+nIvHZ/nCcj0k3CZLEpW2fMRKXtuWpiNnyO9uSVVsycenqysQlnXGpiKRSkESACBABIkAEiAARIALFlgD72jw8/B7i4+N14pKvthS2hdVKS/EvJyet0HRx4cUl316WtZvVfq1PZ10W20eHNkYEiAARIAJEgAgQASJABIqEgDFxue6VmhjXO1i0/sYD4fj0t3s4uaQtfD2dde+x++tPP47w5Ez0r1UKX05shNJeLrr3n8SnY8DS/3DycSr+mNoYXRuVtWpfD2PSMGb9Rfx2JwF1S7ngxOI28PXUryedPCUjG//ejMOCb28gLCoNsVlq0RASl1alw+BmEpe25amI2UyJS/Y6/4uvuGTfCMnvOhUO+LrlN0r57xsewav8PdEObEPAxRHwVaUh/qlhKwLbrECz2IKAj58nEtzjkQ3Dn7yyxfw0h20IVPSsgPB7jwE6Ytk2QAthFjcXF/j6BSAxm/5lLAS8NpvSz80FvsiG/udJbTY1TWRjAs6enlDl8zU3+9r87t07iI2NE7SK1Z9vKWwPy0SlVl46QftnVnmprbjkz780dtaltEUstYy1caJpOiJABIgAESACRIAIEAHFEnhw/z7u3L7FHd8QHR2FxMREZGZkcmfPu7m7w8+vFMqXL4+gKsGoXqMm/Pz8FLvXggZuTFzeW94OweX07VnZ3CPWnsfvV2Ox7e0G6NKojG45du7l1C8vY/0/T/B2q/JYPqwuvN2ddO//eyMOb62/gJsJWUjb3BVOjvl7i7z2EnY/CW+sOY9z0WncsFEtyuHdl2sgqKwHmIQ0dbF9rt93D+sPP0BESpZuGInLgj45xu8rVHGZ8RTHFr+GVy4PxP6tIxB8cTUmTtoP/8/24tM24vbEluxKpZGaN0vuprGcnOQv/bmWYmmprbh05dpJ5XdFJgLzD+Q3it4nAsWXQBU/YMHzwIV/bmPn5sPFd6MK39mbk3qiZv0gLDi7Ag9SHit8N8U3/E3tlsNR5YiXZk4rvptU+M5qVQnGRxMm4VRENL6/Eq7w3RTf8Ce2qoVQf29EX7uGnAz6gQ25ZrpM3TpwcHQ0S1zevn0Lz57Fct8c4c+qZBWTWmmpbRXL/3JyYrJSLC7ZMRBCcUntYuX6VFBcRIAIEAEiQASIABEgAnIgEBMTjVMnT+DcmTNgf7bkqla9Bpq3aInWbdpacpuix0rFZRVPZ9xe29FAMFaf8BciU7Mwvn0lLHuzju7ICrVGgz/OR6PnmvP4dnhdDGxbift/H/7acvg+3tl5E9X83XB8iXVcmR05eikGA9ac11VOOjmo0L2qD4Z2CkSH+v4o6+tmUmCyNrOf/nIXH/x2D6k5WtdC4tK2j2+hicuMcBx8pycGb01Ei0V78VmNXzF6yGocbjoLh7bNRRe9S7d4QyQuLUYmvsG0uFSDbxOr0TBx6Wa2uHzlO+BaspWB0e1EQKEERtYElvXWist3R29U6C6Kf9ir/jdBJy6/urev+G9YoTuMGHCIE5eVX+iB5HTTZwcodHvFIuwRvftg5dRpnLicfOBcsdhTcdzENwNao1quuEx5+rQ4brFY7CmwTRuzxeXNmzfw7NkzUatYJh+l51vyVZZMXgr/zItLJjqF52OyP/PVlXTOZbF4rGgTRIAIEAEiQASIABEgAlYQiIuLw4H9+3Di7+NWzKK91dfPD127dkPHzl2snkvuE0jF5cA6pbFzdnNR2HeepKLV/JOIycxBzxAffDWpMcqX0rdyvPs4FW+uPYd5A6qje9Nyonvnbb+GxYfuY0G3Klg0pJYBjnnbryM7R9y+lQ0q6+eKqX1DRRKSnYe5/ch9DN92XTQPk4+V3JxQq6wbOtYNwJCOQQgupz9nUzj42oNkvPXZeZx+ksq9TOLStk9ooYhLJi0XvITBm6NQZ9FefF3jV0wavBr7Gs3CoW+sk5bcM0AVl9Y9BFJxKWwRy/7Mqi3ZLzc3EpfWkaa7SwoBEpfKyDSJS2XkicSl/PNE4lL+OWIRkrhURp4sEZfXr1/Hs2cxRsUlO8NSWG0plZdMYrq4uOrG8MKTP9tS+DtPjlrFKuMZoiiJABEgAkSACBABIkAEbEfg6JG/8NOe3cjOzs5zUva1squbGzRqNTIyMvINoEpwMPoPGIiQ0Gr5jlXqAKm4nN05EEvfrCPazl8XY9B3zXkkZavR2N8NX45tiKbV9W11n8ZnYPXPdzCsaxBqVvLS3cten7jxMnZdfYav3qyNtzoHiebNyFLDd/Qh5BiB16u6H356pzlUgjOJWKwTvriEredMV9K6OqpQztURQ56rgAWv1oQbOytMcMUmZWLW11ex+UwU9yqJS9s+uTYXl6w97IIe6L85CvXm78RXDU5i0itLsK/eZPz6zXvoXcH6+ElcWskwP3GZk5PDiUt3Ji4d8z8ZibWKpYpLK5NCtyuaAIlLZaSPxKUy8kTiUv55InEp/xyxCElcKiNPlojLa9fCEBNjXFxqW8A6Cios2Z9ZxaX+l1RcsntIXCrjOaEoiQARIAJEgAgQASJABAqXAPte+PatW3Dmv3+NLlSpUmXUrVcfodWqoWLFSvArVUo3jknOmOhoPLgfAdYl5dLFC0hN1VbhSa+XBw5Ch06dC3czdppdKi7/nt0Mber4i6L5ZO9dzP3xNjLUGjipVFjZPxQTXwzRdYBhJ9z9cyMOlUq7IaisvtLx1qMUjFx3HscepSDli67wcBM7ixPX49D2I+O5Wz2wOia/ECKKIy45C68s/w+HIpLypRXg4oiFfUMwQTJHUlo2FvzvOlYff8TNQeIyX5QWDbCpuGTS8v0e6P/FfVSduxffN8mVlrXfxr7vF6FXBReLYjM1mMSlFRilx4OaqrZUq3Pg7uZO4tIK1nRrySFA4lIZuSZxqYw8kbiUf55IXMo/RyxCEpfKyJMl4jIsLAzR0dG6My75cy6NnW/JC0t2zqWzs1ZeMnGpPfuStZdlolPbZlYqL4XkqOpSGc8RRUkEiAARIAJEgAgQASJQcALJycnY9MXnuHPntsEkjZs0RfsOnVCtenWLFvjn1An89edhRD7SSi3h9Xy3HujT7yWL5lPCYKG4LO/qiFMftEZwOQ9R6C9/9C9+vB4HvqHr6BblsXRYHZTydNaNy1Frz4x0FJxvefzqM4zYcAmOKhXOr2hnUP248UA4xnxzwwATk4l/TGmCLo3EBxc+iklDgzl/6863zIuvt6MDZnQL4qouhReTn3O2hmHjv0+4l0lc2vYptaW4TD01Fx1e+AJnWi/GhS9a4783G2PW+VYYs+8APmrpbbPASVxagTIvccl+skTbKjYHOTlqeLiTuLQCNd1aggiQuFRGsklcKiNPJC7lnycSl/LPEYuQxKUy8mSZuLyKqKgoTjTywlF6xiVrEauVk1pZyUtL9md2fj3fTpaXl8K5eIEpJEfiUhnPEUVJBIgAESACRIAIEAEiUDACGRnp+GzNaoTfuyeaoFLlyuj30gDUqi1udWrpKocP/cG1npVez3frjj79+ls6nazHC8Xl88He+N+0pijj66qLmbVWfemjf7mqSf5qHOCGHZOboE5Q3vJoz4lIDNh4GUMbl8GmCY3g7OQgYjF09VlsPx9jwMfJQYV7K9qhsr/4nEomQtsvP4OmZdxRxd8N5x8k415KllG+3av6YNnQOmgY4it6PyIqBaPWXcQf4dqqTRKXtn08bSkuIai4rDhuO75rdxWzBi/BvqBh2PH9cgypphfn1uyCxKUV9PITl/z5lux3EpdWgKZbSxQBEpfKSDeJS2XkicSl/PNE4lL+OWIRkrhURp4sEZdXr17RiUuVilVLagWm9pf2jEuhuNRLS2fudXZ+PROa2ray/H2GVZdCciQulfEcUZREgAgQASJABIgAESACBSPwxefrcOXyJdHNrdu0xWtD3ijYhEbuun8/Aju2fY3HkZGidwcMfAUdO3Wx2Tr2nkgoLt9uWR7L36oLb3cnXViX7iXgjTXncSlWfyaoq4MKv01ujE4Ny3Diz9jF5n3v2xtYeeQhPuhdFXNfri6qxszKUaPRtKMIi880uD3E2wW3P+skON1SO2TRtzew+EA45vcMxsjnq+DRs3TcfZyCqMRMxKVkQqUBPD2cEeTviiahpVClrDv3/1/8pdZo8OeFaLy54TIi/z8+dpG4tO0TaFNxyULTnXF5H6WHf4nvut3BgteWYH/FV7Hh+zUYVct6eUni0opnwLS4VEOtZtWW7Hc12DmXHh4e3Dc28rvojMv8CNH7xZ0AiUtlZJjEpTLyROJS/nkicSn/HLEISVwqI0+WiMsrV5i4fApeWprTKtbJiUlLbfWlVlxqBadYXqq4OaniUhnPDEVJBIgAESACRIAIEAEiYBsCv+79GQd+/000WbfuPfFi3362WUAwS0pKMr7cYNiOdsq0GQitZlkbWpsHZ6MJheJyy9BaeKNTkEgw7j39BJO2hiFCUtk4rlV5rBheD+6uxj0Eq9Qcve4CfrgWh3MLWqJxqJ8o4ssRiei99AwepBpWTE5rXxkrR7CqWbEVHbLyDP69l4S1b9VBj6bluPk4N6IBmJRklwPX6Ub7u/SKTc7EoOVnRGdkkri00YOUO43NxSWbN+MpDi7ogcGb78NtyFrs7HYbS4Z9gj/8+2HFD2swsa51bWNJXFrxDAjFJf9n7TmXJC6twEq3lnACJC6V8QCQuFRGnkhcyj9PJC7lnyMWIYlLZeSpYOKSiUZxu1ihkORFJZOWwlaxbm7u+YpLRk1YZUkVl8p4jihKIkAEiAARIAJEgAgQAcsI3L59C5+uWiG6iVU/sirIwrpSUlKwZvVK0bmXQUFVMHPOO4W1ZJHOy4vLqNQcfD+2Ibo3LStaf8nOm3h/fzgycs+w5N9sUd4dv89vhVJeLkbjDX+ahvaLTiEtS41j81uitqSt7IGzURj2xSU8ycgxuH/zG7UxvGuQ6HW2vPfIg2he3hNbJjZG1fLiczjzgsakZnqWGv0/+hcH7iaKhpK4tO3jVijikoWYEY6D7/TE4K1RcH7zS+x7/gpmDf0Ex0v3w9pfN2K0FW1jSVxa8QyQuLQCHt1KBEwQIHGpjEeDxKUy8kTiUv55InEp/xyxCElcKiNPlonLy4JWsXp5ydq+aisojbWK1VdcurvrW8Waqrhk1EhcKuPZoSiJABEo2QQSUrOw/1w0Lj9IRoqRb9SWbDrK3b2jCgj0d0e72qXQNFR8lppyd0WREwF5EmAC8dbNm7rgatepg3ETJpsVbGJiIk6d/Fs0tnuPXmbd++D+fSxfulg09qUBL6Nzl+fNul/Og3hxGeDujE3jG4nOrczMVmPO11fxyXFxu1x+PxcWPoeGIT5Gtxd2Pxl1559Anxp+2Di+Ecr56c/NZDcs++E2Fv92D0nZatH97BTMK4vboHZlL9Hrd5+mInTWcfSr6YelQ+uitI8zSnu5iKpDhTcwWZmYmo2YxEycvRWPeTuv43aStj2s8CJxaduns9DEJQuTycvZ/dH70Shc3DocFU4vxevjjqDB13vxUcuCV12SuLTiGZCKS/5j1h6W/ZlvE6tWs1axntQq1grWxfXW2KZAYgfg1l8aPH9eBenHcto3++fqzDSg/H0NgnabaJRug4DtIS6zVB2x5EQvNAj7GS+NPGFyF+aOswEG2U8hZ3H5qOZqJNQPxe2LXdHnlvjAcCFYNi6+fkMkhjfDc2fM/4c0RvUaDvcdjcax61DjmOGh8HJKni3EZcKs7dB0y8Ge9m9guEv+Lc/ltP+CxjJ85W9Y1TBKt2ctAz+cXt8V3feYfqYKsp4SxOV/ndpBU90Zl079gZGXbfsMFObcBcmHqXtIXNqSZuHNZam4fPqUtYrVtnYVn3GplZfsDEt9xaVTbsWlVl6yVrHsrEtecvLykq/eZLuUtoulisvCyz3NTASIABEoKIEtfz7AvL13kZilbWVHV/Ek8FqDAHwwqLrBN+iL525pV0SgaAlcvHAemzZuEC06b+EilCtX3qxAmLh8d85M3djQ0GqYMl3/cX6T/HX4EPb8sEs3zNvHB4s/Wi76AcL85pDj+7y4dHFwwMCWFVDWR19BGZ+ShR//e4L/otKMht6/Vil0bVDG4D32L92NyGSs+TsSLcq5o3+LCvARnJvJ3t9x7CFOPUk1uNdJpcKagYZteC8/SMLnpx6Dna8Z6OmMpsHeaFm9FMr4uMDN2QEuzo7ceZVZ2WpkZ6sRk5SFSxGJOH4jFjcTs5AtqRjlFyZxadunslDFpW1D1c1G4tIKsEUtLnlxFArgXK7okoa/8S1ggEYD/68LTyxZgcziW2N7AJo6wG8fA2/k8b3S2QOBWYGG05viZHEghXRDQcSlOc8BC5f9Y7N/AtDSxfTzYsm25Cour384E3f6SP8xfoJj1VZgmQf7eaD8L3OFpLnj8l/R9Ah+jWbiH2ACkm5he/Mv8J2LeXuyJgZz7jVHXK7s8RcGSffBJs86h7U/TcUyVeHsRc7i8u2Ov2JegKcEcRLOXXw+T8lqTk6MjclPXCZgDq4e6gF2QoH4StJJOnuKS61A9AAi9sJvxCqTGLQxBuY7zlyOchaXWtFn2Hrl0Y19eOmok7lbtGhcYcrFwpzbok3mM9gccVmqRUf4usQi4e+LiJOc+aFBLVTsWB5Oj//EgxuF83cfv4XswEYICfWD4SqpSDtyGk8lsQm3zsep+5nbbOP7yQsXx4E9ovG3EX7hocHQrFotUb28Jt9YCpI/S8Tl5cuXRBWXrNKSl47mtoolcVmQLNE9RIAIEAH5EFj1yz0s/D1CPgFRJIVKoFk5d+yc3AhlfMXVRYW6KE1OBEoAgXVrP8X1a2G6nfbs9QJ6vfCi2TvvgoP4AAAgAElEQVSXisuQ0GqYaoG4ZAst++hDPHzwQLfmoFcHo237DmbHIMeBwjMu5RhffjExkenioIJzrqJgfjJTo0Gamh2zl9/d7IdAgU8H1sDE3lXzH0wj8iVA4jJfRMVrgD3FJTI0+GytCgsl35Uq6eJSKDh5mSlneWmtuEzJo/qRn5vVkdmCgdzEpV7wiSUle/2jE02R0uhjxYlLXsJm/iuu/NTutTM818/FjB3OsviL1Gxx6WooKXmh+cDCSkdzN26uuDR3Puk4ayouteIyBr/teh2jVVrJpH1NXSjy0lxxWfX8WlSY+YNRJLIQlwjPs+Jz5ZYjGMF+eCUfwWluzqXi0tz7CjLO3IrLTFTFl2/VQHPnJBzacALvOOh/QImTf2WeocVO/f8sFiQWU/coRS7acs/SuZQoLjUWSlINglCubQg8krXCUfdxZiTC/9W3fcqPs05cIhuZt48h8qH4i1WliEthq1hh1SV/1iWruNRWZGrbylLFZX5PBr1PBIgAEZAXgaNXYvHC55cMgirnVrg/YCQvCsU7miy1BrGZ4u+OD21cButG1i3eG6fdEYEiJBD19Ck+WLRAt6KzszOWLPsY7Dx4cy9biMt/T/+D7Vu36JYMCQ3F1OmzzA1BluOULi6thUri0lqC4vtJXNqWp+xnM1dc5uTkwNPT+laxvDhyvA/4BwEORqQViUt9Zaau4jBZvhWo1ohLh1igamnT1ajcs+ABJLnqW9Fa80klJ3Gpk5ZR/6B3vz3WbIu719xKSnPHFSQgrbT0wrXl78hGTua1D2vEJZu3MGWd0sQlL0LbpO1D5QPiw+wL8iwJ7ykW4jI0CtdUwQi+aVyuJgxcjfgx1YBkL/g+y7sy01yechOXOmmZ8qDQ5GRebEhcmnfGpdwqLi0Vl9pKTS9kC2QjJxkD0oxWkZp6ZjgOiEOqSyl4wLBiU67ikq+2ZJWXvIjUVlTyLWL5trHOXMtYXlwKqzOFVZuMD7WKNfdvXRpHBIgAESh6AsPWXcIPYbG6hed2CcS47kHw85THD4oWPZHiueKfl59h0vZriEjRn592anZT1Asy/6iQ4kmGdkUEbEPg8B8H8dOP+h+CbtuuPQa9NsSiyZm4DLt6RXRPq+daWzQHG/zO7BlISkrS3ffeB0vg7+9v8TxyuiE727zqRDnFbLNYVICjA7gjPeiyngCJS+sZKmoGe4lLdsbgOpWKa40qraQzJi6FLUM5wIJqTb4Vq3AeXqbFXlGjyUHtTxvy0srpihrBzxx05zLea6TCgFL6tBlr6Sqs/ONHCtfj46v3RIPfvXPni9XgtJeKa3MqvExVDvLVldL1hTyELVb5OSMEe+Rfk7adjbgCZNfTn+0ojJfPg7F98a9xMZhgZI24LH8feBJk/MxJft6bV4Aa9QzFJZ/3vDgYjhFzKKxPVnPOuNRKvhyz28E+eXMsjk6vCn3X0jSRIBQKydpPWotazz7dMxnD39O2kjF3HBtruKbp9rUFEaI9v/oAE5oJWtxIWsnyjA59nIpWM0PgBfGerc2fteLSVNXioxbboAnS930WVmUK71nlMEzQclXcalUoLm+F/iNoVxshqnQ0Jjh1ElHXcTMCP0Q4YEAVP11FpLlxGGNsrOKSjeOqUDXKEJd8BeauDtdQ92hPXZvZ8P2NUXXlR6LWs2mSSk7D1rT6lrTGePEC8eiFMujQKNpo1SVXbanei80OfbjfhS1lE/AaDv08Bl347rzJZ/DRi9OwjH31m3sZG/P1nToYZnDGZeGc82lOxaVWHOYYVFqa+jy+3rAFIluWEvydlyU6n1L7vhfunIqCz3OVwBqvCFvNzhvUHX18+dmTsO+mA3rXcDE441I6TlgJql/jDjKb1UJz/nuAmTHYtOUMNrIfnwRgbG/ieVnLUfsIWyFfW1dcSqsb+bWMyUP2nlejtgjwE7QCTjVdBcm3irVUXBprZ6uVkPq1uI8zjbeA5ffAC9zYCBX8QkvBQdIyVoniklVcMlmprbwkcWnt1xB0PxEgAkTA3gQystQImHJMF8aAOqXx9fgG9g6L1i8kAgfOR+PlTVd1s6/oVxVjnq9SSKvRtESgZBH4/LM1CAvTf36NnzgFtWrXtguE777ZgRN/H9etPeSNoWj1XBu7xEKLEgG5ESBxKbeMFHI89hSXgbtV2vMLJdWEUnGpk3Wx+qpDbSWettXsfAfgzDSACUleUurEneAe4VmTvVuAE5fIAGJv6e/jBV1+7VqlLVx5EVhHAzg81SBot/4nKSw941K4tlAwsjnZuoMS9PEak7amYmMClW/LKhTBBq9p9C18deMEr0kFq3XiMldglzVsG8ytU1aDT06pMLKjWFxK92hMVJvDobA+vcwRl2P3LscLavOqLbWCTy0SldLXeHFYW5MGz+iLuipOvnUrLy/NHZfuMAibLjSFh0B6jts7A95dlxttX6uVnOXxwMxqSzb/luM+OJp75qWxClS+gjMlKQFnG5t/3qe5ebVWXLJ1OFknaCUrrcJkYjG+fkMk5raUFUrF1Kh1qHFsN3SvafQtaXkhiSwvJDxqhufOaH+aVtuiVi8vpeLS1FwsBl/o5ai5cRhjaUxcWtN6Nr98FUbFpe48SUH7Vm2r1iQkJqtwbVsXdN/jDu04P/1ZmbkSsbWgcnLkym0YeGIgN97YxYtLXpJ67G+MRit1Rg28CGWvH653XiQudZJU0D6Wi7OUXl4aG2Nsf4XZLtccccmJPI358m7eoC4IDjuIkZe1h0MPfrErplRI1YlPXioiE7h79g/dOF1lp0YvF/USVC8/jY0zvgaTp/r7+LkcI6+hw6/3udik4pKNeVIzGR1z296mqxrg51EVUF5wT37PfWG8b09xqW29qj+fkknPCo3c8OSC8fatBRWXjJtWkAIZt6OBahXgCvG5mJaIS3bWZ1ajdgjwyxSdZ6kccenAiUpWUakVl846cck+dnfXtoqlisvC+IyjOYkAESAChUsgPCoN9Red1i2y6qUQjOoaVLiL0ux2I5Cdo0GpSUd1609rXwmLBlW3Wzy0MBEoTgRmz5yG1JQUbkvs6+JP1qzjuo5YcrGKy2/+t010y9tjJ1gyBTf23Nkz2LL5S919Ban+tHhRuoEIKIQAiUuFJMpWYdpTXDIRZ0w4ScWlsUpEYfVk44MOBgKUzdFEI25Dys3jqZWf/LrSVrXSVqJ5tRYVxmlM8PE5skZcGhOpwtxLxaaQCy9x2Xjpfk3FKxWhxsSodE1rxWXl3SoD8WyqOvb58ypd5Syr2hUKYl50mpLZxjjY6vNIOk9+4tKS6kReIFaSnBnJ1hTKT53409zC9lwZyMfFjfPXvr7dtTOWnOiFZvmMe2/5bIsqQi2tIDXGXjqHVLraOl+2EJecxPO9gbU/TcUkh3dwa0B3VMwVkny8wjEzHYbgcN/RaCOQlGyctkpTXxHJC09nyVyPVHNEa0jFpXYetagqk80vFarGBCcXR83VSKgfitsXu6LPLeMizpi4lApVW+bKXHFZR7qooDJRKu14sccqLHmJyNq1xo1pBFdBhSVfyciLSr6l6/X1WrFpziVs2fr32gNYFRomqpjk3s99rey2YyJxaazdq1B0stiF9wurMLUiVn+upj3FJS8J60XrZZ857IRjePnncmMfXjrqBGMCkY03VdmplZJqXcWlsdax0jhNrcFJWHe9GDWnmpRb3z9OVKlpKQNrx5stLj3yXikn99xJcysutZLP2ehZkaZW4sWlwQldeVRp8nOJKzvFZ1TyMbtG/4kHN0yf/yVsmRuLKtpzMwXnZCpfXGqrLlmrWF5s8vKSWsVa+5lG9xMBIkAEiobAvag0NBCIy08HhGJ4Z33Xl6KJglYpKgIaDeAz4YhuuantKuL9V2sU1fK0DhEotgQSEuIxb+5s3f6qBFfFjFlzLN6v9IzLajVqYPKU6RbPEx0djfcXztPdV616DUyeavk8Fi9MNxABBRAgcamAJNkyRHuLS7YXqZg0KgQlVZnGKhFZdZ5QWiX8Bfh2AhL+0qDreW11J2vlakqY8lyF6xsTd/w4YdyvO8Jo9Sgba6m4FOVX0BKXf91Yu1i+atJUvFIBK+XHzy0VycLK1oWC7++JGDXVVq/e+ksDJhalItPY8yqNx6iszs3nxOaS+XsAmjqGLYZFFbW9jY+RyxmXlojLvM6N1FZdxnHtZj/0zBWSRs7MFApBc8ct8nqNq7isKmnfaurvH1PikpOmwfq7hG1r2asG7WKhb0db2Gdm2lxcttwhko/8roUysb/DG5y4bByrrbbUjZFUZkorNYXchS1ZpaJRWgEqjsGwVaz0TMq81uXn0opLvm9p7qtZ+mpRW/4bxeYyV1xWlbR0FcZhXFyK26ZKhSC730Bc6tq26oVgfvsVyscBQ9ZyZ1ny4lO6Jt8ylrWK1bV/jTHeOpbJVI+ZLto2spIxLCap9JSjuDRoBytpwWrYLlbfDpZ/LyFXZPJ5kEpF/nWpqDQ1TlgZyld13j2lr+hk80krM02JS4N2sZL95ffs2Pp9s8Wli+GZjiwWaRtWc8UlJxK9Ei06Y7IgFZe6eARnUuoEaG6rV1NtbKWspWd9SuMhcWnrp5PmIwJEgAgQAUsJkLi0lJiyx5O4VHb+KHr5EogID8eK5R/pAmzarDmGDR9pccC2Epds4Unj3wb//fqAgDJY+P6HFsdDNxCB4kiAxGVxzGoee5KDuJS2gjUqLiXnRPJb0gk7gTxrWk4FTahWYlYYAfRI0oCv6mMSMz+5ZkxcGj33Mlegsfd4ccmLUSFyS8WlsbX4+fgKTP5cS4PqR0FMb2i763GXVeJScLal6FHKbcNrbcWlUCQz+WlKMuvEaO4eTT3WjF/vXHEpZSk3cdnMiGSU7iuvSkZjQrJB2M94aeQJ0TQFGbfMwwF8tSc7Ow4CoWiMfX6tYqWtZ3XnZwrEqPGKS/PPAbX0r29biEuRRJScbSmOR9ve1RJxaaryMV9xaeScSWlFp8nzOSUC1RhTU2dcWsrf3PFyEpcsZvF5knmfb8nGSwWiSE5yrWj1AtWouJQ4Yp4bO3uTF5fC1rX8+3ISlyym/FrFCisSP1OF4Mu3aqC5s75Fq/GKSy9IpaKpdYyKS33HXvHjmHseZUHFpXYtD9G5loqquLSxuJSeMWnO535BxKWpyk7hXHHu7RHgEoXwf423qOVjk4pL9rqw3e3DWq1QvbxG1D7WnH2ZMyawTRs4ODpC5WC6IpT72k6txuXLlxAVFcW1suJ/sYpJ7S9HODqaahVLFZfm5ILGEAEiQATkTIDEpZyzY/vYSFzaninNSAQYgevXr2HdmtU6GO07dMTAQa9ZDMeW4nLOrOlISU7mYvD09MTSj1dZHA/dQASKIwESl8Uxq3nsSQ7ikoXHyz0m5M5UcsAAjbalq6nKQOmW+HHlb2rvZ7KSPxOStYdVPdHLTFY5aKoq0JQIPJcrPIXrGqu4LExxaSzmIhGXubkw9RjZQlzqWtcm5+aqDsBLR4P5TchZYXymZLFcxCWLVVgtySShqcvSiktj4pJbq+Z9UavY/MZ956KPSdeG1itNdM6mMOa8WtqycVJxaeyMT6WJS75tq2vu+ZWm2rQKOZkrDE21bJXeb7TiksSlwaeTrSoupRNr27ECwpaz0jHGBaIf/lm/HSlvjoNQOhoTl8akJL+GtCJUuLbcxKW0SlHKSSj2RnVuD031HN15ltzfIbnnRIpbxVopLvM5c7Mg4nKGg1a6StvikriMzFcWCp+JgojLvCo7tVKTtXcWt4419W+vMXHJV5y6pkbiVmIpEpcl7P+ZaLtEgAgQAbkRIHEpt4wUbjwkLguXL81ecglcC7uK9Z+t0QHo2KkzBgwcZDEQW4rLd2bPRFJSIheDh4cHlq34xOJ46AYiUBwJkLgsjlnNY09yEZcsRL6a8F4sUBVaccku4dmFwnal0m3xlZKnvVRwPiGurLx+H2jupZ/T1BmX0lapps6M1MVrhmC1VcWlMXEp3YexM0NZrKbOuJSKVun95sRuC3HJxZgrJFn+yybrz6+Uzp9XTvhnwlwOhfXpnt8Zl2zd/EQfH5tU+AljNueMS510zK3uNHUWpnSclE1ecfBj85Kx5ohLbVtZaatY+VZcStuySkWmsefLEnEZX78hDM64NNJSVliZaaoa0tQZl/m1rDW2h5JecSlkkpc45McZCMTcdrMtn0UgJ0iDw+3fwHAXbYm8UFyyj02dXymMgbun1BnRuZm6uWRyxiX3d16ueCwfafycy/zEJV/F+Eh0xqWhuDQlSI2fcSmWo9Ln3Vbikj87s7lGfy5mYf37k9e8tm4Vy9YyVk0prXwsSFvVgojLvNYRSsf8qi11+zJSecoL0MzUVLh4gCou7fEg05pEgAgQASLAESBxWbIeBBKXJSvftNuiI3Dn9i2sXrVCt2Cr1m0w5PWhFgdgS3E5fcpEZGZmcjH4+fnhgyXLLI6HbiACxZEAicvimNU89iQncSk6uzG3DSkLXdpKlr3GV+g9+xTgW6Ly4guCcyGFc/LtVdn9vNjyhv6sRF3Vn0bbZpaXpHxlpbDqUnouZ16Voeac+chiks4pTZupdq8tXQC+ZS67hxfAfMWikAE/ztwzLk0xYWtUvWC87a45+zVW+ahby0V8fqWx+YzlhOU/2UsvPM3hkJ/4lcZp7Fk09ulljrhk9xlrl8peZxLxoxNNkdLoY7BqTK0QVIuqHaWSUF8VCWT+q28XK73X3HGs+vFk9ocY/p4rt0Vzz5vkz7SUnmXJ7zVlz2RuTmn82vnLiFrSmmqTK41FOjf/sYuAg7E8FbRVLC8oq0Hb/nW0ykk3vVQQsjdYJWaK217uTEtLxaUvknDu4vPoc8tdd28bjf48SWnFpS62pH2ofED7xbe2EjQQMDJXYYlL6VmZfFwVo7RnexqL09Q/VXJqFZswcDXutPwbTWZozydlH8eNaYT4/Y3RaKXxvqNSccndx7WIDQQixOdXSsUlfwZmHcE4JksP/9wD8T1f54QnH4Or4IxP7ZoeAPRncRpUnUpi59fizwo1trapHI3o3Qcrp07DqYhoTD5wzuRXHbozK42c9Sg8c3Jao5aIbFkK/PmVvPRkbavzE5e6sbntXlkwutat0LeeNSUT5w3qguCwgxh52REFEZfvOKi0bXHd9ZJSK00dgTzOuNTFk/IALXaGcQyl82jPzEwSVaJa8mVrYYhLqaTUCUJBZaOxsyfZaxUaueHJBeMtWwsiLnVrZ4vP6ORloyY+Dpl+peCae95lXuyMVVzy47UtY9lHqTpxqdtjpr6yVDqHsNXsU2h/OM/YRa1iLXmqaSwRIAJEoOQSIHFZsnJP4rJk5Zt2W3QEop4+xQeLFugWrFW7DsZPnGxxALYSlykpyZgzc7pu/cDAIMya+67F8dANQE5ODnbs2A6VygH169dD48ZNihTLrl27kJqagiZNmqB+/QZFunZxXYzEZXHNrIl9yUlcshB18lEgLtnrIqmZuxehrBONkdwrFVjcOrozMQHfTkAoz0dyr+5l6bmKAjnKxuTX0paPgY011naWvZ6fuBTxyQ0s4ooGT2qoIK2cFK7HhjKJWXMmUP6+VuyZKy6Fe2OCVHcJONmq4lLHwFNfGSvOlVaU8hfPS/hoS8+0lHI495c23zwHe4tLFrtQJIo+Te/+g9799uhe0ou93JcEZ0MK52EtYA+W7YsXgvlb9RWMlowzWA+m28RK/3rRCVnpG4I9Gew76RY2/OmHt/vqKyxlIy69DP8CfZDbHtbwHUArL4UHE+oFpyXiklVS3rx4HH4Ne6Iav5BASLKXjLWU1YtV/lnZB1VcA2iC/AwkaHESl3WMJINv4WqrVrG8JPQTrJVXm1g2zKi4xByEHWqLxPVd0H0Pa1+pvaTikr2mE4iCNdn5lhVm/qB7xSCuiL2YFt8VqxpGYU9uRaccxCUfsFbASROml4rsHZ3s44Zl4eKpKPg8Vwn5tYplo4Wik7s9MwZrwz0wsYYzLp36g5OS3MuomnuWpiAWgfAsqLg0WD/+AVanVcQU/zhs2nIGG1WG0kqp4pKR04s89lEqku9kwCPUG9m3jyHyob7tuHgcgDwEIi8uDRup593qVScQ9T9PIhGMtVCxY3lwP5IjEZzCJzIvcamXsyQujf0bSK8RASJABIhA0RAgcVk0nOWyColLuWSC4ihuBNi58ZMnjNVtq6AVjrYSl7du3sSa1St18TRp2gxvjRilWOwZGelYtmyZrvWtdCO9e7+A9u07wMHB9BFaBd08q1qtVi0Ejo6OGDduHGbOnF3QqQp0X7NmTRAdHY3Zs+dg3LjxBZqDbhITIHFZwp6IohaXcsFrTlWgXGK1RRzmtFe1xTo0h5aAuRWXxMu+BMypuLRvhLZb3ZzzN223mm1nyq/i0rar0WwFIWBuxWVB5qZ7bEfAnIpL261GMxWUAFVcFpQc3UcEiAARKFkESFyWrHyTuCxZ+abdFi2BZR99iIcPHugWnbdwEcqVK29RELYSl7/v34d9v+zVrf1i35fQrXsPi2KR0+CUlBS0a9cGMTExRsN65513MWrUaE4u2voicWlrovafj8Sl/XNQpBGQuBRX8RUp/CJcjK9kNVXtWYShlIilSFwqI80lSVxKz+NURoa0UZK4lH+2SFzKP0csQhKXysgTiUtl5ImiJAJEgAjYmwCJS3tnoGjXJ3FZtLxptZJF4Idd3+PIX3/qNt2v/wB06drNIgi2EpcrP16G8Ht3dWtPmT4ToaG6HlwWxSSHwUJxWapUafj5+UIl6EA0ZszbGDToVaq4lEOyFBADiUsFJMmWIZK4LH7iUnj+JHtWpO1Qbfn80FzGCZC4VMaTURzFJWsTe6dvWez7cQqWqbStNoydu6mMDGmjJHEp/2yRuJR/jliEJC6VkScSl8rIE0VJBIgAEbA3ARKX9s5A0a5P4rJoedNqJYvAtbCrWP/ZGt2mKwcGYvbceRZBkIrL6jVqYNIU/VmV5kx2/34EPl66RDfUx8cXi5cuN+dW2Y4RikvWqnXMmDFwcRGeRaYNPSYmGk+ePIGXlzcCAgIQGfkIT59GgTlOds5nYGCgSG4mJyfjzp3bYNwdHZ1Qq1YtZGRk4NmzGG6OihUrcvMaaxUbFxeHyMhIsN81GjWcnJy48UFBQdx5mMyVsFwkJSXB09OLi+fevbtISEiEk5MjgoOrokKFCjrmbDybj92TnZ0Db29vhIaGomPHDty+qFWs7R5PEpe2Y6mImUhcFj9xaezsx4grajQ5aPt+4Yp4yO0QJIlLO0AvwJLFUVzyZ2i2EZ3vpj9jswCY7H4LiUu7pyDfAEhc5otIFgNIXMoiDfkGQeIyX0Q0gAgQASJABACQuCxZjwGJy5KVb9pt0RNYMG8u4mJjdQuPHDMWDRs2MjsQW4jLHdu34vSpk7o1O3buggEvv2J2DHIcaK64/OKLDVi8+EPUrVsX7dq1x65dO/Hs2TOuOjM4OBgrVqxCs2bNuI+ZcFy0aCH27dvHyUp2de7cBWlpaTh16iSaN2+OtWvXccJRKi5zcnIwcuRwHDt2DNnZ2dy9zI0EBVXBvHnz0b17d7BzT19/fTBOnDiBBg0aIiSkKg4ePIjU1FRufKNGjbBq1WpUq1aNu/fs2TOYP38erl69yr3v7u4Odnbn77/vB9s/iUvbPZkkLm3HUhEzlVRxqYjkUJCKJUDiUhmpK47iUhnkLYuSxKVlvOwxmsSlPahbviaJS8uZ2eMOEpf2oE5rEgEiQASUR4DEpfJyZk3EJC6toUf3EoH8CUjPlgyqEoyZs+fmf2PuCGvF5d27d/DJCnF15dx5C1CxYiWzY5DjQKG47NSpE557rjUcHbWFNb6+fujQoSPKlSsHXly6urqiTJkyeP75bvD09MTGjV+AnVXZvn0HrFr1CcqWLYtp06Zi9+5dcHNzQ5cuXVC/fgPs2bMHt27d5ERifuKyZs3qnKBs0aIlF8fevXs5+Vi+fHns3LkblSpV0olLtoaPjw/69x+A6Oho/PbbPk6Q9unTF2vXfoZHjx5i1KiRCAsLg4eHB15++WWuanPfvl9153qSuLTdk0ni0nYsFTETiUtFpImCVBgBEpfKSBiJS2XkicSl/PNE4lL+OWIRkrhURp5IXCojTxQlESACRMDeBEhcFiwDd1c2QL0Zl5HmVAfD/ziFzR19gFtLUa/GXGhrZepg3p2r+CCkYPMX1l0kLguLLM1LBLQE0tPSMP/duUhPT9Mh6f1iX/To2cssRExc/n38mGhsr94vmHUvG8SkJZOX/NW8RUsMHTbc7PvlOlAoLllLVkdHR12orDXr6tWfcuKRF5dszOjRYzB58hRu7IIF8/DNN9+gZs1a+PzzDfDy8sJzz7WCWp3Dyc2VK1fC29sHDx8+RMeO7bkqyrzEJVucSUYmJ319fblYWMvZnj17wNnZGRs3folWrZ7TiUvW1nbFipXo2bMXMjMz8Nprr+LSpUtcu1gmPP/66y8sWDAfCQkJmDp1GtiZnez67rtvsXTpR1xFKIlL2z2dJC5tx1IRM5G4VESaKEiFESBxqYyEkbhURp5IXMo/TyQu5Z8jFiGJS2XkicSlMvJEURIBIkAE7E3A/uLyLtbWDMWkm8ZJuJQvj5AWozBhwXgMb1oO7vYGxq2/F8NUfbGVj2Xo79Bs7U7iUha5oSCIgP0JHD70B37as1sUyJix41GvfoNCDe6HXTtx5K/DojXmLVyEcuXKF+q6RTG5UFz6+/tzspC1e2UXO1dywYKFnJTkxWXlypWxbt16NG7chBvz9ddbODFYs2ZNrF+/AVevXsGkSRNRunRprF//OVq3bqPbxpQpk7Fnzw/5iksmE2/duoXff/8dz55FIzMzCz/+uAes2pNVdXbr1l0nLv38/HD+/EWdcF24cD62bNkCFufu3XuwZctX2LTpS7AWtMeO/c21tWUXq858/vkuXFtbEpe2e1xnoPoAACAASURBVNJIXNqOpSJmInGpiDRRkAojQOJSGQkjcamMPJG4lH+eSFzKP0csQhKXysgTiUtl5ImiJAJEgAjYm4DcxaWIz3PzcWT/++igLW4pwJWOpMsn8L+dm/DDtxFodfBkgSsihRWXw46cx5Y2LiQuC5ARuoUIFFcCn36yErdv6X8iw8XFFeMmTkJoaLVC2fKB33/Dr3t/Fs3dp+9LeL57j0JZr6gntfSMy8DAIHz++efc2ZLs+v777zBz5gyduLx8+TKmTJmUKy43oHXr1rotzZgxHTt3fp+nuGT3Dx78KpKTk8GkpJeXN5hHvX//Pnc25fLlK9CrVy+duAwMDMSJE6d0ayxa9B42b97Eictdu3Zj3bp12LFjO/f+9es3uXax7MrKykKrVi24drEkLm331JG4tB1LRcxE4lIRaaIgFUaAxKUyEkbiUhl5InEp/zyRuJR/jliEJC6VkScSl8rIE0VJBIgAEbA3AUWJSwar+SpcPDUVDfRdAi1AKKyULIRWrtQq1oJc0FAiULwJPH4ciRXLPuLOVeQvVon31ohRqFuvvk03z4QlE5fCq0HDRhg1ZqxN17HnZLYWl6zN68SJ47nzL99//wO8/PJAXQXnkCGv4fjx4ybF5eTJU9G374u4evUqGjdujIULF6F+/fpITU1FixbN4ODgYJG43L37B3z99df48suNXMXlkSPHEBKi7TMeFRWFbt26UsWljR8+Epc2Bir36Uhcyj1DFJ8SCZC4VEbWSFwqI08kLuWfJxKX8s8Ri5DEpTLyROJSGXmiKIkAESAC9iYgO3G5IgKa6UEclsz4MBzdOAdjZ/8C/YltAARjLONH4pLOuLTsiaHRRMAaAhcvnMemjRsMpnixTz9069HTmqm5e+Pj4rB71/dg6wivyoGBmDxlOtzc5dFc2+qNAhCKSyYOhw8fzp0lyV/sDEn2i28Vm1/FJTsDs0OHdtztzZo1x8cfr0CFChXwzz+nMGrUSK7S0dQZl+zszF69enLnYS5evBivvz6UE44HDx7EhAnjuLgWL16Cfv1eMqvikrWKPX36H90Zl5MmTQLbI2uFyyo/33tvIZ1xaYuHSDAHiUsbA5X7dCQu5Z4hik+JBEhcKiNrJC6VkScSl/LPE4lL+eeIRUjiUhl5InGpjDxRlESACBABexOQs7jUsbm2FM3rzMUZ/oUK83Eq8n204j/OjsPZdWMwZsEunE3UvuhaqwuGfbAZn7xchTsX8/BgFbp+a4I2f0blgxPYsPF9bNpyEWGPniKNDXfyQ3D7Ufhw23IMqcTfLzmXkxepeVVcRp/Axqlv473dV/A4QzsPO7/Tt/8WPF7XAwUqIC3Aw0PisgDQ6BYiYAWBf0//g+1btxjMEFy1Krr36FWgcy/VajX+PPwH9u/7VVTRyRapULEi3h47AaX9/a2IWn63CsVlhQoVUa5cWahUDrpAhw4dyolCdk7k4sUfIj9xWb16dUyfPg27du3kzqRk41nL1/Dwe1z71/T0dJPictKkKejVqwd3viU7i7JHj55ISEjAkSNH8OTJY26+OXPm4s03h5ktLpmkfOONIbh58ya8vb3RtGkz7jzMCxcuIDb2GbdPahVru+eSxKXtWCpiJhKXikgTBakwAiQulZEwEpfKyBOJS/nnicSl/HPEIiRxqYw8kbhURp4oSiJABIiAvQkoQlwCODddhaareFpd8MmTQ5hSDkD2VaxtVg+TLpogOe00Ule2wEkzxOXjpQGoOFf7DWLDqwnm3TmbeyamheJSKl6Fk9dfhcxLU6GvGyrcJ4LEZeHypdmJgDECrCJy69dfIUvQNpYfV6VKMJq1aMEJzICAMnkCvHvnDlddefqfk1wFovSqXqMmhg0fCR8fn2KXCKG4NLY5JvXGjHmbOzfSXHHJ5OSYMaNw4sQJTgCzsyn79euHtLR0/PTTj2jRogXWrPkMAQEBqFYthBOJ48aNw8yZs3H27FlOSrK42OusynLw4CH4+eefkJiYCFaVOWPGTLPFJav2ZHOOGDEccXGx3BZZy9kmTZpw7WIfPHhA4tKGTzWJSxvCVMJUJC6VkCWKUWkESFwqI2MkLpWRJxKX8s8TiUv554hFSOJSGXkicamMPFGURIAIEAF7E1CKuMRPL0H10k+5uPjzKdNx+E13dN2mfVn1zmnELGqB0uln8XG7Zph1gb0agjFX72BDHfbnvFvFRq4eiHHZI/DhsE6oF+AKZKcjbGk91J2f26h23BFo1nUAYIm4TMcPfdzx8i+5oQ/+Fo82v4qKTumIOb8Ns9bm4IttY0lc2vsTgdYnAoVMIDLyEXZ+9w3u3L5tciX/gACwasJSpUrB1c0NGrWaE2PPYmLw8OEDpKVxdeBGr46dumDAwFcKeRf2m555h8jISLBqU2OXr68vV6nIqiXj4+PBWsH6+/tz7WPZxTjGxsZygpG9zreZZfNmZGQgKSmJ485k4eDBr+LkyZPo0qUr10KWjWdtYdnFpDBbi10slt9/34+nT5+gQ4eOqFo1BDExMVy1JouFVXBGR0dzH7N4mJzkr7i4OC5W9nrZsmU5+Smck4nKJk2aolGjRlzcTKyy+di8dFlPgMSl9QwVNQOJS0Wli4JVCAESl8pIFIlLZeSJxKX880TiUv45YhGSuFRGnkhcKiNPFCURIAJEwN4EFC0u3Tege8WxOMggekzEr4lr0JvvubqjA1RvHNPiXXoDmtk18hWXolxkpyMhJh7R/85Cv77bcZW9WXsJLobNRQOLxKVEco4+gmdfdEBpOyWeKi7tBJ6WJQK5BA4dPID9v+1DZmZuz2grybCKzV4vvIg6detZOVPJu525DCYoQ0ND4eXlxQnMkydPYPz4cZzwnDVrNlc5SVfxI0DisvjlNM8dkbgsYQmn7RYJARKXRYLZ6kVIXFqNsEgmIHFZJJitWoTEpVX4iuxmEpdFhtqqhUhcWoWPbiYCRIAIlBgCihGXu/tDNfDH3LzkVlxeElZh5pEy/gzLfCouER+GbYvG4v3Pj+GOMaegeh071dsx0CJxCZwfr0KT9YL43ELQYtw8fDZrMJqXcy3SZ43EZZHipsWIgFECrPrv6F9/4uSJ49zZiAW5QkJD0bZdBzRv0bIgt9M9AMLDw9GtW1c0aNAAlSsHctWS//xzCtnZ2ahfvz5Wr17DSU26ih8BEpfFL6d57ojEZQlLOG23SAiQuCwSzFYvQuLSaoRFMgGJyyLBbNUiJC6twldkN5O4LDLUVi1E4tIqfHQzESACRKDEEFCKuDwxRoW2G3PTwgRi1nYM/MWG4jL5F4wt0wcb0nPXcCuPsgEV0aSnL259+Re4ZrEFFJeI+wNzW3TDUiMdIl1W30DGZFYNWjQXicui4UyrEAFzCVy5fAlXr1zBndu38PhxpMnbWGvTKsHBqFGzFurXb4jKgYHmLkHjTBC4dOkSZs+exbWgTUtL5drEssrLdu3a4+2330aNGjWhUqmIXzEkQOKyGCY1ry2RuCxhCaftFgkBEpdFgtnqRUhcWo2wSCYgcVkkmK1ahMSlVfiK7GYSl0WG2qqFSFxahY9uJgJEgAiUGAJKEJdpP/dHpX4/Io7PSv9vkfrDq3AXnnspbRVrNIPiMy6n3biKlbnOMH5DS5Qa+6/2rlmnkbqsBdzZnx8L2tEWVFxyk6Yj5r9tWDHzQ6w5+gD6k+pCEJ95B77ORfPIkbgsGs60ChEoCAF2jmFMdDQSkxK5Mw0dVCq4ublzZxsGlClTkCnpnjwIsMpKdrYlY83Oq2SSkslLT09P7hddxZeAPcXl491vof8yDSbs2oghwdozWM25VBqhfTPnDhqjI0Dikh4GImB7AiQubc+0MGYkcVkYVG0/J4lL2zO19YwkLm1NtHDmI3FZOFxtPSuJS1sTpfmIABEgAsWTgJzFZWZMGI6tnoI3F/8BfR1SCMaevYP1TQDcWop6NeZqz59k1/AfcXlVT9TzdQXS4/Hg5DaMPFkDB+b1yB0gFJcAPryB1HdrcILy8JsqdN2WO2zcETz7tANKZ9/F9kGhGLo393WrxKXg+YneiWFlB2Fr7kvRaRoEuBXN80Xismg40ypEoCQTUGs0YH/XCC9Hh6KvXMxRaxDxNA0xiRkILOOGCqW5H0fhLhYfi1N4sQgdrIiTTXczMgXOTiqElPOw2SMQk5SBZ4lZCC7rAVdnB5vNW5Insp+4zMDNxc3R6hNnvL7vCNa09DY7DSQuzUZlOJDEpRXw6FYiYIIAiUtlPBokLpWRJxKX8s8TiUv554hFSOJSGXkicamMPFGURIAIEAF7E5CduMwPyIob0EznW6s+xo72FfHG8Txu0p1vycacxft+zbBQeqTc0N9xt/obCJkfnffqBRKXd7Hx9XmIfn0hxnWsiVJuQM7599CqySKc4VargPiMSPiaX3SRH6E83ydxaRU+upkIEAEzCGw6GIHY5CzRyOn9QmGpvGRiMTktG5nZGgT4WP6X5C//PsGMbdfg4aLCxJ5VMfz5KrqYbjxMxs//PhHFWMrLGcO7BlkcJz9Jdo4GlcYeRjV/N5z4qK0ZpMwb8snPd/HhL3dw8r3nULOyl3k30ag8CRSZuMyOx/XvP8YXMZ0x++0uKO9K4tIujyaJS7tgp0WLOQESl8pIMIlLZeSJxKX880TiUv45YhGSuFRGnkhcKiNPFCURIAJEwN4ElCMuK6DFdxdxepCkXeK1L9Ct5dv4I8kESZG4BO6964yQJdniwWzMvPNoXmNurkzk3/bD0E/G4+zUxdqqzgKKy7U1QzHppun4crZ2R1HV0JC4tPdnHK1PBIo/gdazjyM6JRtNgry4drfs2j6tCZwcLfubjlVKrtxzBw5OKix+vbbF4Fb+eBsLfrmLY++0QGCAO8r6uerm+OlUJF7acBnB3i5oVUVb9VbB3x3LhtaGs5NlcfKTkri0OEV2u6HIxGXGDWx6oTZGR07G3uOf4IXSJC7tknQSl3bBTosWcwIkLpWRYBKXysgTiUv554nEpfxzxCIkcamMPJG4VEaeKEoiQASIgL0JyFtcusG/Vht0HzEDc8b2QH1TR47Fh2HborFYvuUYrvLVlH518NwrE/DRkrHo4C+gnB2HQ+/1wZtL/0ZkDoDAAfj0j92YVBNIObUMw19/Fzvv5gBuTdD32/34qe5X+na0BRKXj3FoxiuY/P1lhD3kg3ODX/MueGvWOix+uYr2LM0iukhcFhFoWoYIlGACTFxW8HPFZ2Ma6CSgv48LVz3599VnuBSeBA00aFbNFx3rB3DtWe8+ScWhC9F4Ep+B0HLueK62P34/G4XPDkSgkp8LRnQJRJdGZVFOIB8Z4vCnqThwPgrPkjJRq5IXnm9cFm7ODjh+5Rm2HL6Pn67FYnn/6mhXpzTqBfvosvLTqcd4acMl9Kntj83jGnCvOzmq4OvhjFPXY/E4Nh3lSrniv1vxXFvZ/q0rIrisO/fnm4+S8dvZp2CtaDs3KIPwpymoE+SDahU8RRWX0QkZOHY5BmGPUuDu4oB2df3RNNQP6Vk5OHA2Cv4+rsjOzsF/txMQXM4dvZuVg4+HMzKz1DhyOQZn72hfvxWZik8PRVDFpQ0/pwpNXKbcwM+rNuNq04mY1isQbiQubZg1K6YicWkFPLqVCJggQOJSGY8GiUtl5InEpfzzROJS/jliEZK4VEaeSFwqI08UJREgAkTA3gTsLy7tTaBkrU/ismTlm3ZLBOxBgIlLfy8XLBtWF86OKni6OaJiaTew9qzjNl6Cl6sj10r2SVIWlr5WE01C/TD9q8u4GZWGGrnnOI7tGYwlP9zC2Ycp8HR2QL0KHlgxvB4nJ/nr+oMkvP7peWTmqOHj5oRnKdmoV8kLX05oiOW7b+HHs1G4nZSJ1hU9uFaxL7etZCAue9QohTVv1eVe9/FwQllfV7y77Rq+Of0Y5bycOAl6Mzodtcu6Y9/C53D3cQqmfXUFt6LTUL2MO+JTsxGXlo1FA6phYLvKInH58z+P8fmBcHi4OOJxQgYnPZe9URvVK3pi4PIzSMxUw8/VERk5akQlZ2PWC1Uxpkcwvj/+CAt33YKXiwqero54nJSN+PRsEpc2fJgLS1zm3P0aw1pMwY4B3+Dxul4on0MVlzZMW8GnInFZcHZ0JxEwRYDEpTKeDRKXysgTiUv554nEpfxzROJSGTliUZK4VE6uKFIiQASIgD0JkLi0J/2iX5vEZdEzpxWJQEkjwMTlqSepcFYBGqjwSr3S+N+MZsjMViMtMwfe7k5ctWLVCX+heRVvTO4dguEbLuHNtpUwd2B1TnYCKtyKTMZba8+jdiVvbJzQUNd2lufZcd4JRP9/peV3U5uibhVvrNl7F3N+voMvhtTC0M5BYK1iVxyMwKVlbRHg4woHbdda7uIrLtmfnXLb2Y5oUQ5rx9TH3K+v4X//PsEng2vilfaVMGHDZXx/7in2TmuCS/eSMH7nTRyc0hidGwbgp5OPMWDjZXw9tDaGdAwUicuktGy4/H+bW9Z6NjE1G41nH8foDpXxRudA9P7wNO4lZuHmirZISlPj7Q0X4ePqhO9nNUXnhaegUWvw5fhGCCzjjm7vncLNmHQSlzb8RCp0cdnvKzze0J/EpQ1zZtVUJC6twkc3EwGjBEhcKuPBIHGpjDyRuJR/nkhcyj9HLEKquFRGnkhcKiNPFCURIAJEwN4ESFzaOwNFuz6Jy6LlTasRgZJIgIlLLzdHvPtyDa79aikvF9QO9Obauq759S6uPUpCTo4Gpx8lo2FZD+yY0gSztoXh5J0EVPBxxohOQXijU2U8is3AW2vOoVYlb2ya2MgApfNbB9GinDuOLm7DnZ/JWrz2+vgsJnQOxAdDamHFHiYu7+PKciYuXUT38+Kyc1UfvP9KDe69Mn5uqF7BEzO/uopj15/hq/GNuPayn/92D/P23MbOCY1wPCwWXx57iFMftEJQGU/cepSCGu/8bSAuj37YBudux+PLPyIQEZ2KbDVw+UkqJncJxLDngzhxWd7PFQcWtkJUQiYmb7yMuJQs/PROC3iPPow+Nf2wdWoTeLk54f3vbuDTQ/dJXNrwk4nEpQ1hKmEqEpdKyBLFqDQCJC6VkTESl8rIE4lL+eeJxKX8c0TiUhk5YlGSuFROrihSIkAEiIA9CZC4tCf9ol+bxGXRM6cViUBJI8DEZZUAd068uTg5cNvPyFJj5NrzuBedijn9q6Oyvzv6fnwGQX6uOP5RWzyOS8fp67HYcDACVx+n4qsx9RFczhNvrTmPmpU8sXliYwOM5UYfQrCvC35f2IqTo3+ci8KAdRcxt0cVzB1YwyxxOaB+AHbPaCqae8bmqzh+g4nLxlwl54bfwvHunlvYNbERTt+Mx4oD4Tg6vyXqVfHBfzfj0WLxaQNxuXNGU7y9/iJXWTrn5epwd3bEwNXn8Va7ShjRTSsuQ8q448d3WoKdhTn5yyuITc7Ez++2ROikv9Cooie2TG4Mf28XTN10BTtOPyFxacNPpMISl3j0PUa2GY3NfX/E45WdqeLShjmzaioSl1bho5uJgFECJC6V8WCQuFRGnkhcyj9PJC7lnyMSl8rIEYlL5eSJIiUCRIAI2JsAiUt7Z6Bo1ydxWbS8aTUiUBIJMHHJrjc6VIZjbn/WV9tXwpCVZ5GVo8G0PqG4+zQV03fdRONyHtg5sykuhyfC19MFW/+8j70XYrB5VD2u2nHop+eQnqnGh4NroUYlT1QO8NAhnbf9GraeiMS4LkFoUMUbX/15HyfvJeGX6U3RrIafWeKyeQUPjOwYyM3p5uqIwe0rY87XYUbF5c9Tm3CCdcqO62gb4oteTcti779PsOd6nIG43DG5CUasO49yPq4Y36sq/r72DEv2R2Bal0CM7F4lT3E5/vOLOHIjDuO7VUE5P1e8t/sWnqXRGZe2/FwqNHEJIOneTcSUroGqvszY0xmXtsxbgecicVlgdHQjETBJgMSlMh4OEpfKyBOJS/nnicSl/HPEIvx2QGuE+nsj+to1pDx9qoygS2CUVHFZApNOWyYCRIAIFIAAicsCQFPwLSQuFZw8Cp0IKITAoOVn8OBZmq7akoX96/yWOBkWi8U/3ER2DtCwig9SMrKRmanG7Jer48NdN/EwNh0ZWTno0agsZg+oDk9XR2z64z7W7A9HaQ9HfPxmXbSuXVpHIT4lC8t/uIXDV2KQla2Bn6cTJvUKwYsty3PCdNPBCPzv+CPsmd0cpbycRfQOX4jGO/+7xo3jq0J9vZyxc0YzrPrxDs7djcfSoXUQWtET3x55wFWCrh7BqkA98OWBcPx27il83J3RsV4Apv94mxOXr3cKRJf5J1C+lBu+ntQYO448wKbDD+DqqEKzUD9ExqajSagfhnSshLGfX0LF0m74fGxDxCZn4YPvbiAhJRNfjG+E8Kg0TP/qCu7GpKKirytqV/bGhXsJ2Dq5Cbc+XdYTKExxKYouIxzbX62Koffn4NAfH6FL6QzcXNwcrT5xxuv7jmBNS2+zN6PSCO2b2bfRQEaAxCU9B0TA9gRIXNqeaWHMSOKyMKjafk4Sl7ZnausZSVzammjhzEdnXBYOV1vPSuLS1kRpPiJABIhA8SRA4rJ45tXUrkhclqx8026JgD0IpGbmAGrxyu5ujlD/f9vU9Cw11Go1JwvZ30fscnZy0L2uUmlFIi8Ts3LUnNxUQwN3FyfuzEzhlZWtRka2mpvLyUEFV2cHOORWebL3MnM08HBxhEp8G7JzNMjMEgepUWng4eqErOwcqNXgYmBzsY/ZltycHaDWaJCdo4ZaA7AmuL+deYqhm69i85t18GqHykjJyAEL0c3FkVsjPSuHcyauTo7c72x/Tk4qZGSquZjYOBZ7ZjYbp/+YCVxWneqoUsHREdwZme6Cvdkjr8VpzSITlwBi/9uJnxNb4bUuQXADiUu7PEckLu2CnRYt5gRIXCojwSQulZEnEpfyzxOJS/nniEVI4lIZeSJxqYw8UZREgAgQAXsTIHFp7wwU7fokLouWN61GBIhA8SJw81EyZm4Ng7+nExwdVfjtSiwaV/LE6pH1Ua2CZ/HabDHeTVGKSzHGDNxc3gytlrtQxWVRPl8kLouSNq1VUgiQuFRGpklcKiNPJC7lnycSl/LPEYlLZeSIRUniUjm5okiJABEgAvYkQOLSnvSLfm0Sl0XPnFYkAkSg+BBg7WkPnI3C6Vtx3NmbtSp54YXm5RFSgVq4KinL9hOXQHbEUXx7Igtt+nZFiAWum1rFWvGEkbi0Ah7dSgRMECBxqYxHg8SlMvJE4lL+eSJxKf8csQjpjEtl5InEpTLyRFESASJABOxNgMSlvTNQtOuTuCxa3rQaESACRIAIyI+APcVlQWmQuCwoOTrj0gpydCsRME2AxKUyng4Sl8rIE4lL+eeJxKX8c8QipFaxysgTiUtl5ImiJAJEgAjYm0B4dBrqv3daF8aql0IwqmuQvcOi9QuJADszrfSko7rZp7WvhEWDqhfSajQtESACRIAIEAH5ESBxKb+cFGpEVHFZqHhp8hJKgMSlMhJP4lIZeSJxKf88kbiUf45IXCojRyxKEpfKyRVFSgSIABGwJ4HMbDX8Jx/ThdCvVilsn9jQniHR2oVI4Ldz0Ri0+apuhZX9QjD6eRLVhYicpiYCRIAIEAGZESBxKbOEFHY4JC4LmzDNXxIJkLhURtZJXCojTyQu5Z8nEpfyzxGJS2XkiMSlcvJEkRIBIkAE5EBg+PpL2HU1VhfKrE6VMbZbEAJ8XOQQHsVgIwIHL0Rj4o7riEzL0c14ek4z1An0stEKNA0RIAJEgAgQAfkTIHEp/xzZNEISlzbFSZMRAY4AiUtlPAgkLpWRJxKX8s8TiUv554hFSGdcKiNPVHGpjDxRlESACBABORA4HhaLXuv+j70zgY+quvv3d2YSCEtYZHMDUXGnWhVEwa3uC6DWpVorStVX21Kh7ku11q2idWtted2XvwquuCvuVauoICoqIJsKCAkihD2QZP7vnclMZiYzyZ3MzD3nTp58PvmgmXvO73ee7wVbH885XzRqpVNpwIb26CEPBDbUhrW+LnmiM/bsqX/+duc8zM4UEIAABCAAAf8QQFz6J6u8dIq4zAtGJoFAEgHEpT9eCMSlP3JCXNqfE+LS/oycDrnj0h85IS79kRNdQgACELCFwO0vfasrX/7Wlnboo8AE9t6svSaM/rm6lbOrtsComR4CEIAABCwjgLi0LJBCt4O4LDRh5m+NBBCX/kgdcemPnBCX9ueEuLQ/I8SlPzJyukRc+icrOoUABCBgC4GH/7NQVz83T0urU7bm2dIgfeSFwIjde+ivv9pO3ZGWeeHJJBCAAAQg4C8CiEt/5ZVzt4jLnBEyAQQaEUBc+uOlQFz6IyfEpf05IS7tzwhx6Y+MEJf+yYlOIQABCNhGYE11rV7+tFJfLVgt56/5Kg4CwYDUu1s77bfTJtqtb3lxLIpVQAACEIAABFpAAHHZAmh+HoK49HN69G4rAcSlrckk94W49EdOiEv7c0Jc2p+R0yF3XPojJ3Zc+iMnuoQABCAAAQhAAAIQgAAEIAAB7wggLr1jbUUlxKUVMdBEkRFAXPojUMSlP3JCXNqfE+LS/oycDrnj0h85IS79kRNdQgACEIAABCAAAQhAAAIQgIB3BBCX3rG2ohLi0ooYaKLICCAu/REo4tIfOSEu7c8JcWl/RohLf2TkdIm49E9WdAoBCEAAAhCAAAQgAAEIQAAC3hBAXHrD2ZoqiEtroqCRIiKAuPRHmIhLf+SEuLQ/J8Sl/RkhLv2REeLSPznRKQQgAAEIQAACEIAABCAAAQh4RwBx6R1rKyohLq2IgSaKjADi0h+BIi79kRPi0v6cEJf2Z4S49EdGiEv/5ESnEIAABCAAAQhAAAIQgAAEIOAdAcSld6ytqIS4tCIGmigyAohLfwSKuPRHTohL+3NCXNqfEeLSHxkhLv2TE51CAAIQgAAE59jFrwAAIABJREFUIAABCEAAAhCAgHcEEJfesbaiEuLSihhoosgIIC79ESji0h85IS7tzwlxaX9GTofjjx+sbbuVa+mMGVpTUeGPplthl9xx2QpDZ8kQgAAEIAABCEAAAhCAAAQg0CSB3MVltVZWVml9izm3VaeenVWWxfhAONG+ZTGQRyXEJW8BBPJPAHGZf6aFmBFxWQiq+Z8TcZl/pvmeEXGZb6KFme+x4werH+KyMHDzOCviMo8wmQoCEIAABCAAAQhAAAIQgAAEioJA7uLyVY0qP0kT2pa2iMfqwEl6Yuk4Dc9iNOIyC1ipjyIuc4DHUAhkIIC49Mergbj0R06IS/tzQlzan5HTIeLSHzkhLv2RE11CAAIQgAAEIAABCEAAAhCAgHcEEJfesbaiEuLSihhoosgIIC79ESji0h85IS7tzwlxaX9GiEt/ZOR0ibj0T1Z0CgEIQAACEIAABCAAAQhAAALeEMhdXFbo62c/0bxA435Lp96mU//9mWq0l/7n/lHaPxyOPxT7jB2X3uQcr4K49Bg45VoFAcSlP2JGXPojJ8Sl/TkhLu3PyOmQOy79kRPi0h850SUEIAABCEAAAhCAAAQgAAEIeEcgd3HZRK+vnK7up72otHKyqc+aWT5HxebwfiAuc4DHUAhkIIC49Mergbj0R06IS/tzQlzan5HTIUfF+iMnxKU/cqJLCEAAAhCAAAQgAAEIQAACEPCOAOLSO9ZWVEJcWhEDTRQZAcSlPwJFXPojJ8Sl/TkhLu3PCHHpj4ycLhGX/smKTiEAAQhAAAIQgAAEIAABCEDAGwKIS284W1MFcWlNFDRSRAQQl/4IE3Hpj5wQl/bnhLi0PyPEpT8yQlz6Jyc6hQAEIAABCEAAAhCAAAQgAAHvCCAuvWNtRSXEpRUx0ESREUBc+iNQxKU/ckJc2p8T4tL+jBCX/sgIcemfnOgUAhCAAAQgAAEIQAACEIAABLwjgLj0jrUVlRCXVsRAE0VGAHHpj0ARl/7ICXFpf06IS/szQlz6IyPEpX9yolMIQAACEIAABCAAAQhAAAIQ8I5AQcVlU8tY9LlenLJAYW2lAcf8TJtlseRAONG+ZTGQRyXEJW8BBPJPAHGZf6aFmBFxWQiq+Z8TcZl/pvmeEXGZb6KFme+x4werX7dyLZ0xQ2sqKgpThFlzJsAdlzkjZAIIQAACEIAABCAAAQhAAAIQKDICxsRlDhwRlznAQ1zmAI+hEMhAAHHpj1cDcemPnBCX9ueEuLQ/I6dDxKU/ckJc+iMnuoQABCAAAQhAAAIQgAAEIAAB7wjkLi4r9PWzn2hewF3PiTssa+c9p7EPLNKg3/9eB2ex5RJx6Y512qcQlznAYygEEJe+fgcQl/6ID3Fpf06IS/szQlz6IyOnS8Slf7KiUwhAAAIQgAAEIAABCEAAAhDwhkDu4vJVjSo/SRPalrpqeHXgJD2xdJyGa7Ku632wbl9XpmVbXagvp16mXVzNICEuXYJK9xjiMgd4DIUA4tLX7wDi0h/xIS7tzwlxaX9GiEt/ZIS49E9OdAoBCEAAAhCAAAQgAAEIQAAC3hFAXHrH2opKiEsrYqCJIiPAUbH+CBRx6Y+cEJf254S4tD8jxKU/MkJc+icnOoUABCAAAQhAAAIQgAAEIAAB7wjkLi5bflSsFj2nG/6Xo2K9S1sS4tJT3BRrJQQQl/4IGnHpj5wQl/bnhLi0PyPEpT8yQlz6Jyc6hQAEIAABCEAAAhCAAAQgAAHvCOQuLr3rNVaJo2JzYI64zAEeQyGQgQDi0h+vBuLSHzkhLu3PCXFpf0aIS39khLj0T050CgEIQAACEIAABCAAAQhAAALeEUBcesfaikqISytioIkiI4C49EegiEt/5IS4tD8nxKX9GTkdjj9+sLbtVq6lM2ZoTUWFP5puhV32HjJEwVBIgWCwydXX1dVp+vQvVFlZqUAgEP8OBoOKfocUCgVVUlKiUCgU+bW0tDTya/S7VGVlZfHPnWecb2esM5/zq/MVmzvWjPP3fEEAAhCAAAQgAAEIQAACEIAABLwkkLu4zO6o2HRrC2srDTjmZ9rM5cLZcekSVFrY4XD8x47EjIlM51+GOH/t/FpbWxv57tChQ+RfaDT39cNK6aQJ0ozVzT3J5xAoTgKIS3/kirj0R06IS/tzQlzan5HTIeLSHzkhLv2RE11CAAIQgAAEIAABCEAAAhCAgHcEcheXr2pU+Uma0La0xU2vDpykJ5aO03CXMyAuXYJCXOYAiqEQyIIA4jILWAYfRVwahJ9FacRlFrAMPYq4NAQ+y7KIyyyBGXoccWkIPGUhAAEIQAACEIAABCAAAQhAwFoCiEtroylMYxwVWxiuzNq6CSAu/ZE/4tIfOSEu7c8JcWl/Rk6HiEt/5IS49EdOdAkBCEAAAhCAAAQgAAEIQAAC3hHIXVxyVKx3aeWhEuIyDxCZAgIpBBCX/nglEJf+yAlxaX9OiEv7M0Jc+iMjp0vEpX+yolMIQAACEIAABCAAAQhAAAIQ8IZA7uLSmz4Tq3BUbA7MEZc5wGMoBDIQQFz649VAXPojJ8Sl/TkhLu3PCHHpj4yKTVxWb6zTtPkrNeuH1apaW6NV62q1an2NNtbU+ScQOoUABCAAAQhAAAIQgAAEipJAKBhQx3YlKi8rUad2IfXu1k57bd9ZXdq3/A7EogRlyaK8E5efacKY+/Xf4CCdceup2jOH9SMuc4CHuMwBHkMhgLj09TuAuPRHfIhL+3NCXNqfEeLSHxkVi7h85N1FennaUr3wzQr/gKdTCEAAAhCAAAQgAAEIQAACkoZs2UGH/6yHzjhwC3XtiMS05aXwTly+qlHlJ+neslP1xNJxGp4DAMRlDvAQlznAYygEEJe+fgcQl/6ID3Fpf06IS/szQlz6IyM/i8vaurCe/XiJbn7pW331U7V/gNMpBCAAAQhAAAIQgAAEIACBNAR6tA1q9MF9dNYhvdWhbQhGhgnkS1zWzPuPXnzpDb0zf2XaFQU0X+8/9L7mBrbW4NP3Vb+wtO3pd+iPu2UPAHGZPbP4CMRlDvAYCgHEpa/fAcSlP+JDXNqfE+LS/owQl/7IyI/iMhyWXvy0Uje/OF/TKte5Ah0KuHqMhyAAAQhAAAIQgAAEIAABCBSMQG3Y3dR9O5bogiP66pR9N1fb0qC7QTyVdwL5EJfrXzlD/U97QdmeDbTsnNcVvn6PrNeEuMwaWcMAxGUO8BgKgQwEuOPSH68G4tIfOSEu7c8JcWl/Rk6H448frG27lWvpjBlaU1Hhj6ZbYZe9hwxRMBRSINj0/yGuq6vT9OlfqLKyUoFAIP4dDAYV/Q4pFAqqpKREoVAo8mtpaWnk1+h3qcrKyuKfO884385YZz7nV+crNncsCufvE7+mzq3SiLun6/vVNWnTOmq7Ljqk/ybq37uTenRuox6d2qhz+5JWmCxLhgAEIAABCEAAAhCAAARsIrB2Q62WVm3Uj1XVmlu5Vm9/uUzPfrVMq2saG82yoHT3aTvquL02tWkJraqX3MXlt7pvn366ZHbnrLkt2/5KffnBGO2S5UjEZZbAEh9HXOYAj6EQyEAAcemPVwNx6Y+cEJf254S4tD8jp0PEpT9y8pO4nPjxEv3+0VmN/o99+5B02WF9ddoBm6tbeRt/gKdLCEAAAhCAAAQgAAEIQKDVE6ipDevJyYv1j0nf6ctlja/AuObIvhpzdF+l/PecrZ6bFwByF5fRuysntC1V+ZX/0bRz+6tL23Sdc8elF3k2WwNx2SwiHoBA1gQQl1kjMzIAcWkEe9ZFEZdZI/N8AOLSc+QtKoi4bBE2zwf5RVx+OrdKR94xTWtrkxFd9Istde6hvdWzc9r/B+g5TwpCAAIQgAAEIAABCEAAAhBoCYF73vhe50+c12jo34/ZWucctlVLpmRMDgTyJS4fKjtad343Xqe3z9QM4jKHmPI3FHGZP5bMBIEYAcSlP94FxKU/ckJc2p8T4tL+jJwOEZf+yMkP4nJ+5ToNv2Wqvk05HvZ/T95Op+63hT9A0yUEIAABCEAAAhCAAAQgAIFmCHwwc7lGPTxDs6s2xJ8sDUgTf7erDthlE/h5SCB3cVmhF87YS2OmjdS4z6/WYRl7f0fX7vw/erD018081/ziOSq2eUYZn0Bc5gCPoRDIQABx6Y9XA3Hpj5wQl/bnhLi0PyPEpT8ycrq0XVyuqa7V0LFTNbVyXdL/cX/+D7tp3526+gc0nUIAAhCAAAQgAAEIQAACEHBBYOGydTr77i/1/sI18ac3bRfSpIsGaJte7VzMwCP5IJC7uMxHF9nNgbjMjlfS04jLHOAxFAIZCCAu/fFqIC79kRPi0v6cEJf2Z+R0yI5Lf+Rku7i8/um5Gvv2wiSYj47cScMH9PIHYLqEAAQgAAEIQAACEIAABCCQJYFZi9boyFumaml1XXzk0dt11oQxu2c5E4+3lEA+xeWa6Q/plitu1d0fLNT6+obq2vbUtsderDuuHanBedpMi7hsadqSEJc5wGMoBBCXvn4HEJf+iA9xaX9OiEv7M0Jc+iMjp0ubxeWPVdXa4+qPtGJjOA70hqFb649Hcr+Lf94wOoUABCAAAQhAAAIQgAAEWkLg9c9/1C/v/jJp6Bujf65B23dpyXSMyZJAvsTld/86QHv+JTnHxFbq1FcnPPeO7h5SnmWHjR9HXOaAEHGZAzyGQiADAXZc+uPVQFz6IyfEpf05IS7tz8jpkB2X/sjJZnGZutty3y076JXLBvoDLF1CAAIQgAAEIAABCEAAAhDIkcBlj87SnR8sjs/CrsscgWYxPC/i8oMx6jf8/2mFs6GvpJf2HT5Qa154Xp9u3EYHHF6uTyZNj+zA3KD9dfP0iTpnsywaTPMo4jIHfojLHOAxFAKIS1+/A4hLf8SHuLQ/J8Sl/RkhLv2RkdOlreIyHJa2v+h9VayvjcMcP3JnDR3Q0z9w6RQCEIAABCAAAQhAAAIQgEAOBL5bul79r56cNMNnV+6lbTdtn8OsDHVDIHdxWa0XTy7TGW9somW7X6mvXhqjndt8q/v26ac/zDlbTywdp+HVs3TnEf119fROWvbbFxS+abCb1jI+g7jMAR/iMgd4DIVABgLsuPTHq4G49EdOiEv7c0Jc2p+R0yE7Lv2Rk63i8rP5K7X/LdPiEA/bppOevmAPf0ClSwhAAAIQgAAEIAABCEAAAnkicMMzc/W3NxfEZ/v7MVvrnMO4PiNPeDNOk7u4nKwrux+iceqsY59bpHuHOKVSxKXzo0V3aWj/S/XS5hdryleXac8cFoa4zAEe4jIHeAyFAOLS1+8A4tIf8SEu7c8JcWl/RohLf2TkdGmruPz7c/N0zesN/+f8xmFb6w9H8H/O/fNm0SkEIAABCEAAAhCAAAQgkA8CH8xarsP/8Xl8qkP6lmviRbnorXx0Vfxz5C4uX9Wo8pN0b9mpemjJOP0qlEFcquG5yC7MHNAiLnOAh7jMAR5DIYC49PU7gLj0R3yIS/tzQlzanxHi0h8Z2SwuD7r2I02pcG77iH59dOkA7dy7o3/A0ikEIAABCEAAAhCAAAQgAIE8Edj54ve1YE1NZLZQQFp0y37q0DZiwvgqEIF8issGIZl5x+XLHc7Vuwv/pn1zWA/iMgd4iMsc4DEUAhkIcFSsP14NxKU/ckJc2p8T4tL+jJwOOSrWHznZuOMyLKnrH/+jsAIRiDt0aaMp1+d214c/0qBLCEAAAhCAAAQgAAEIQAACjQn88b6v9OCnS+MffP3XQerdvR2oCkggd3H5re49cFud/+Vw3TRjos7t4TTbIC6fWnSjfv7V47r6lAv17I+lWvarJxX+10E5rQhxmQM+xGUO8BgKAcSlr98BxKU/4kNc2p8T4tL+jBCX/sjI6dJGcVlTG1b3Me/GxeWBfcr1wiUcheSft4pOIQABCEAAAhCAAAQgAIF8Erj2qTm66e2F8Sk//fNe2m6z9vkswVwpBHIXl9Lsv/bQPv+s0473Vuj9Y0vi4vKS2Z2TqtVqN10y5S1d2je3GBCXOfBDXOYAj6EQQFz6+h1AXPojPsSl/TkhLu3PCHHpj4xsFZfVG+vU6/z34uLy5J910z3n/sw/UOkUAhCAAAQgAAEIQAACEIBAHgnc9dp3uvC5+fEZJ18yQLv04SqNPCJuNFU+xKXmPa6/3PmBKrY6SX8bPURd63dcJorLNb0O001PP6w/7lia83IQlzkgRFzmAI+hEEBc+vodQFz6Iz7Epf05IS7tzwhx6Y+MbBWXq9bXqvdF78fF5Xn7bq7rT9neP1DpFAIQgAAEIAABCEAAAhCAQB4JTPxoiUY8PDM+47sX7KHdt+mUxwpMlUogL+KyEdYK/eem6zRxSVCb7HqY9tt7P+2zYyeV5Qk/4jIHkIjLHOAxFAKIS1+/A4hLf8SHuLQ/J8Sl/RkhLv2RkV/E5ej9Ntd1JyMu/fNW0SkEIAABCEAAAhCAAAQgkE8Cz35SodMenBGf8j/n7649tk0+bjSf9ZhLKoy4LCxZxGUOfBGXOcBjKAQQl75+BxCX/ogPcWl/TohL+zNCXPojI8Slf3KiUwhAAAIQgAAEIAABCECg9RJAXHqffe7islorK6u03nXrbdWpZ+ecdl8iLl3Dbvwg4jIHeAyFAOLS1+8A4tIf8SEu7c8JcWl/RohLf2SEuPRPTnQKAQhAwC2BpXcfqiE3R+/AWrzzFZr+3Ej1dTu4SJ+zh8mbunTrs/RMSShCevA9c/TggS6hf3uXjj/4Jk0PBlSnXXTem8/pvD4uxxbosZpvX9H1//pJp998aqt/xwqEmGkhAAEIxAkgLr1/GXIXl69qVPlJmtDW3d2VqwMn6Yml4zQ8h6UiLnOAh7jMAR5DIZCBwFk7SGOPlj6bPEdX/M/dcLKUAOLS0mBS2kJc2p8T4tL+jJwOxx8/WNt2K9fSGTO0pqLCH023wi57DxmiYCikQDDY5Orr6uo0ffoXqqysVCAQiH8Hg0FFv0MKhYIqKSlRKBSK/FpaWhr5NfpdqrKysvjnzjPOtzPWmc/51fly/jr1jkuOim2FLyZLhgAEWkzAHknX4iXkfaA9TIpEXFYv0DvXjdB5ExZoPnI87+8rE0IAAhBIRwBx6f17gbj0nrnRiohLo/gpXqQEEJf+CBZx6Y+cEJf254S4tD8jxKU/MnK6RFz6Jys6hQAEIOCGgD2Szk233jxjD5PiEJf28PTm/aEKBCAAARsIIC69TyF3cfmZJoy5X5ODgbTNb5j7Hz3/3wWRo2T7Hnqa9tlsoM649VTtmcNS2XGZAzzEZQ7wGAqBDAQQl/54NRCX/sgJcWl/TohL+zNCXPojI8Slf3KiUwhAAAJuCSCVGpMqCiYWHRVbFDzd/obiOQhAAAKWEEBceh9E7uLSRc9VH+nmY/fTDdP31aWT39Il/VyMaeIRxGUO/BCXOcBjKAQQl75+BxCX/ogPcWl/TohL+zNCXPojI8Slf3KiUwhAAAJuCWSUSm/8Qdv/blJkGufuy6+eOERzb75Yf3/mY81eFVBtp37a//djdduZu6mLJOf+wpsuuEQTvlirdSWd1Plnx+jqv1+moX3aNLSSINM26FjdNesqbTH+z7rh9jc0ZcUGhdt20g4njNV9Vx6qXs61jj9N1f+74mL9453vVFXTVmU7/ELn/vVG/X7Pjo2WV/PtW3rszjv10LsztWD5hsjndZ16aKtdj9EZl/9Bp21X7haJMou2BXrk6H10zTdlkbmcOyfv7fuKbv/LrXp86jxVVQdU2rWf9j71r7ph1KDoGlK/qhfobYfjc59r9opon86Y/sedpSt+d4J2dWDGv5rfcelwj9T/eL6qaqT22wzWMX+6UVft+IJOauqOy9oqfTnhSt0w7j1NqVgVqdhx0z20xwln68rfHaqtEmKLfJjyPnw58XitcrKrHx+uz3z09ec3sE7IOxVD8r2b1VryzsO69c5H9PbMhRGO0X621XZHna1r/3CCtu/kOj4ehAAEIAABSYhL718DT8Sls6xFd2lo/0v10t636odXRmqzHJaKuMwBHuIyB3gMhUAGAuy49Mergbj0R06IS/tzQlzan5HTIXdc+iMnjor1R050CQEIQMAtATficuOWu2ifjdM1paLx/cZdL3tD7+x0j04cOUHf1CYfbVZbsotGT3pO5/Wp7yZlF+CAAbP06ZSaRq3WHne/vjjnB1146mV6c1my/Qurpw677z/61/6l8XHr37hIh456RhUp9WMPOGP2vec1PXBgY+GZjpNbcbnDAQdqxTvvqCLNiW6Ldr1CXz09Un0TC8y9S78eNlZTNqa/J7q27R4a/cITOm/r2KCmxeX6N0bp0HNfTVu/68CdVf7xV/o+EFCyJJS0cqruHHGs/vFV27SvSXXPX+jaR+7RiHgfyeKyuvdgHVnynt6a39jMJuXjSlxWafLlB2jEk6szvrLreh6r+179uw5z757dvv48BwEIQKBoCSAuvY/WM3GpVzWq/CTdW3aqnlg6TsNzWCriMgd4iMsc4DEUAhkIIC798WogLv2RE+LS/pwQl/Zn5HSIuPRHTohLf+RElxCAAATcEnAjLpuayxFVvXpUqHJp+vuYZp/+jMJ/3jU6RRMiK7lGJ/XsUZV5zn3GavHDx2vTyKAv9a9fHKU7FraJCLpzJz6qUf07qqy2WnPvGqYjb5sXeWpDyZG649N/6ph2zZNxKy6bnqmThk74VLfGLp5a+6au/sWZeuynkiaHLe87Sm9MGqPdIm6zCXG5eLzOPPAKvVeXXoImFkkWl1X6z3l76+xXNjbZx5qeI/TMe1dpUGz6hB2XzRGcHcvHjbhcPVaHDL87Ilgrd75Q7z7yW+1a3kZa+6XuO+UIjf06urt19lHjtO6OQxX9O74gAAEIQKA5AojL5gjl/3PvxGX0Lsz3yw/Un679pbbNYSmIyxzgIS5zgMdQCGQggLj0x6uBuPRHTohL+3NCXNqfkdMh4tIfOSEu/ZETXUIAAhBwS8CtuFzf8whd98itGrF1G61/dZQOHZW806/X757Wi6N3U+eqqbplxHG6a1b0rFHnmNnpz9XvPEwRWc6OzJEP3q8LB3VTm1n/0InH3KHpCbsmQ0eN1as3H6+twgv03JjDddEb0aNVnWNm/3f233WE8zcJc67vfKzufOPvGh4/brVBajqP9rv+Y7180ibNoslGXHY/eZwevPxQbd+mWnMeHKFTbpyqqvoKXS57Tx//NnqA28pHhmrAX2dG/tqRvXuPfVT3HLO1ymoq9ek/Rujku+fE+3KOoH3wQOdvM4vLubcO0pHjlsXnG3Dpbbr9N4PUq221Vnx4h84ceVecZZK4/LpBFCb1EWo8bo87Z2rC4fWiNUVcOrsyL7n1Rv12UDeVLH1LN/9qpB5YEN0Fm5SP1MTRu8mfVQ0bp29uPlSdYxs5E3qt0WBd9eHDOqN7s/HxAAQgAAEIcFSskXcgL+JyTZUq11QrHOqsXt1STkaorlJlVbXadO6pLukPTch63YjLrJE1DEBc5gCPoRDIQABx6Y9XA3Hpj5wQl/bnhLi0PyOnQ8SlP3JCXPojJ7qEAAQg4JaAO3HZSUMf+VS3DorNOlU37na87l8blVpzB16jRY/9un4HZBOiKkVcbnrNx3r3lJhIrNTzv95NF37SITLn2s4j9OjHV+mANDv+ksRY5XidufcVei8Ue7Cteu57rE4/ZpgOOGAPbd819bLG5sm4FZep647s/tz/KN2xOFqzQVwmr+3bUx/VhqvjMKXa9/W3Q6/RF0NO1mm/Gq6Dduqusoi8yyQuF+iRY/bWNV9Ht4/+eNz9+uGm/ZN2IyaK0kRxufDf++mg2xZHxs0eNk7hWw9NApL0+cn3K3zt/tHPk8Rl6vsg6fmztP0F70QezUZcrhx/ogZcNS3eQ13bPhp43G900tEH6qBdt1Hn9s3nxRMQgAAEINCYADsuvX8r8iEu3zsnoOOe3kTLLv5Y4Ysb9lJWPXWyhpzzmpYEAgqrl3a//Xm98Zt+OS8ScZkDQsRlDvAYCoEMBBCX/ng1EJf+yAlxaX9OiEv7M3I6RFz6IyfEpT9yoksIQAACbgm4EZeNd7st0CNH76Nrvoke3Nnmojf05f803OaYcc4kcZlylKqkyedvohEvREVmI6mWIM6SxViyFExdd02nXXTk78/XxacdoK1cOky34jLpGNxI4WQuDeLyTV3d7yw9FohuJRw8bo4ePMRNQpnEZcrP082Xcp/oeW9G7xpNZNxcB0m7ZRP4p939mDGfpndcqpkjb9vueoz+MPp8nbH/FhwT21xgfA4BCEAggQDi0vvXIXdxOVN3DtxVV80foIunfKBLY//Tat7t2m/ANZoRbDiWP6zOOvblebpvr9zWibjMgR/iMgd4DIVABgKIS3+8GohLf+SEuLQ/J8Sl/Rk5HSIu/ZET4tIfOdElBCAAAbcE3IjL1B10mQVdtKobcZl872J0XJK4PO5+hW+q3+3nfNiEGNPK/+qWX43UXXPqMi67tu0eGv3CEzpv6+bJuBWXiUfBRmfNLC4v3fosPVNSLy7jR8E214tLcZl2voaxiazzIS4bvw9N55OZZ3T96z68Riee9ZC+2ZD+nlTnmVUDr9A7j4zUDs1f6dkcVD6HAAQg0CoIIC69jzl3cfmqRpWfpHvLTtUTS8dpeP0SPj4/oKMe3kTrO++vi248VcF7TtUdn3bUsqH3aN2Dv8zpP+xBXObwniAuc4DHUAhkIIC49Mergbj0R06IS/tzQlzan5HTIeLSHzkhLv2RE11CAAIQcEugKMRl/WJr576lR++/T4+/MlmzVzWWYI2Pdk1PqRDiMnHH5Z63z9T4o+vvjmwyqMzistn5Ft6l4w+4SdODAWUSl413jDbRTFPi2BnW0h2XsZK11fruvYd13wNP6JWP56uqpnEvyUcLu33DeQ4CEIBA6ySAuPQ+94KIyzUTdPZm52hfR0+BAAAgAElEQVRimxLtfO93evfYjtKiuzS0/6V6ucO5enfh37RvDktFXOYAD3GZAzyGQgBx6et3AHHpj/gQl/bnhLi0PyPEpT8ycrpEXPonKzqFAAQg4IZAMYnLxPVuXD5Hn73zrO6/5V96syK60zHtTsE0kPIvLpPvpGx0x6WqNWnU7rp5zXE68Ve/0bH776Rekbsd3d1xOfuocVp3x6Gu7rice9MgHXnPssiql/cdpTcmjdFubnYxFlpcJuZQW601c6bq3Zfv0Q13vauK2qiEnp26C9fNC84zEIAABFopAcSl98HnLi4bHxVbcccu2uXaJVoXGK5/f/eATo/874P0OzNbsmLEZUuo1Y9BXOYAj6EQyECAHZf+eDUQl/7ICXFpf06IS/szcjpkx6U/ckJc+iMnuoQABCDgloDfxeXK8SdqwFXTGkTc62O0W+LiE4Tb2s4j9NSUq7R3M3DyLy6llY8M1YC/zoxUDqun9h77qO45ZmuVqVoLnvmjfn3ZW6qo3yTasBMyk7iU5t46SEeOiwpIqa22GXW/Hjp3kHqVVOv7SVfq9+c/rW/qhV/SsbwfX66Bpz6hqvqRoaPG6rkbj9f27aTauRN0wamX6eVlUdGbtMMxT+JyZe+z9dwbl2jQ+pWqbrtek07bTRd+0iFSr2bUS5o3eoekdJKODz79GYX/vKvbV5vnIAABCLRqAohL7+PPXVxKX1wc0EH3b6L1PffSabv/pCcnzYksZNk5ryt8/R7RRdU8q1FdR+jusjP11NLb4kfKtmTFiMuWUKsfg7jMAR5DIZCBAOLSH68G4tIfOSEu7c8JcWl/Rk6HiEt/5IS49EdOdAkBCEDALQG/i0utfVNX/+JMPfZT9OjVzX73qJ5wBF57acPKOXrl8l/poklRTbfq9Ge02IX4KoS4TO0zUz61Jbto9KTndF4f54nM4lIrX9al+/9Bz6yJSsamvpLvE63U879ukIWZxq3pOULPvHeVBsV2Y+YiLu87VENunN+o1OB75uiB8IXa/+xnI9LWWfvIB+/XhQO6qSxUrbWzJury06Mi1ZG9wyZ8oFv3bG61fA4BCEAAAg4BxKX370E+xKXm3a5DBvxVnwUbjkOoDhymf80drxGdomta/9Qx2vLc97Vsv3/qh4m/1mY5LBVxmQM8xGUO8BgKgQwEEJf+eDUQl/7ICXFpf06IS/szcjpEXPojJ8SlP3KiSwhAAAJuCfheXDoLnXuXfj1srKZszHzm6aJdr9CnT47UDi6ORS2IuHTRpyPnBt7+gh47ult9fE2IS0nrPrxCJ46cEN9ZmZj5yl2P0enrntbE2SVJd1xGnln5pq4+4kw9tjT9PZu1bffQ6Bee0HlbJ8yYg7jU12N1yPC79X0g+d5RR1w+eKC08L7hOurGr7W+iZe262Vv6KPf9nX7WvMcBCAAgVZPAHHp/SuQF3Epae0nd+i8kVfq2SWlqt1mmK55+B79ccfS+gVVa+F7r+mznwIK7bC/jtyx3ma2cLmIyxaCc4YhLnOAx1AIZCCAuPTHq4G49EdOiEv7c0Jc2p+R0yHi0h85IS79kRNdQgACEHBLoCjEpbPY6gV6+9/X656nP9KUilWR5YdLOqnbNv115JmXa8wxO6pz85sTI+MKJi5jfd58sf7+3OeavWJDpF5p197a7sARGjXqVB3Sp01CdE2Ly8iDi1/W3y+9TY9/PF9VNVJJ1z00+NSzdcOoHfXa8H10zTdljcWlM662Sl9OuFLX3/Oevlq0KiIN6zr1UP+D/6jLL/+19uqS8gblIi4lVU26Vn+65Wm9P3915GjbdjvsqdOuv08X7hb9F7E1376icTfdq8c/+kyVK6OC0+lnq12P0chL/qDf7Fju9pXmOQhAAAIQYMelkXcgX+LSy+YRlznQRlzmAI+hEMhAAHHpj1cDcemPnBCX9ueEuLQ/I6dDxKU/ckJc+iMnuoQABCAAAQhAAAIQgAAEWi8Bdlx6nz3i0nvmRisiLo3ip3iREkBc+iNYxKU/ckJc2p8T4tL+jBCX/sjI6RJx6Z+s6BQCEIAABCAAAQhAAAIQaJ0EEJfe54649J650YqIS6P4KV6kBLIVl0fef61GbTJNRx/7TJESsXNZ2YjLRYFLNfv4IVr5+SEaPrudnQsq0q6yEZdVF/8/hQdX6G/DztfYkIsLdoqUmdfLylZc/nrYIRrT7gft9cTXXrfaqutls+MyrB21+YHdFZjzrn5YyO8lL18cxKWXtKkFAQhAAAIQgAAEIAABCEAgewKIy+yZ5ToCcZkrQZ+NR1z6LDDa9QUBt+Jyyem/038u2FodnVXNm4y49Dhdt+LyliPe1q8iIa3Sp58firj0OCc34rJKl+qrN47Qzk5vq6cgLj3OyK24nLnbXvphUNfon3krFiAuPc7JrbjsuteB6tzeaa5GGxCXHqfEjkvPgVMQAhCAAAQgAAEIQAACEIBAlgQQl1kCy8PjiMs8QPTTFIhLP6VFr34h4EZcrg/+Svd+tqfaPzNaT/a5iR2XBsJ1Iy7PPfBF/bnzLN323FINO4EdlwZiUnPiskqn6I3nztHgb/6p9kuPZcelgZDciMv1gV313Nmbqc2sl/RkpyPYcWkgJzfisuPP91X3jiu14v0NaseOSwMpIS6NQKcoBCAAAQhAAAIQgAAEIACBLAggLrOAladHEZd5AumXaRCXfkmKPv1EwI24TFwPR8WaSdeNuIx1xlGxZjJyqjYnLhM746hYMzm5EZeJnXFUrJmc3IjLWGccFWsmI6cqR8WaY09lCEAAAhCAAAQgAAEIQAACbgggLt1Qyu8ziMv88rR+NsSl9RHRoA8JIC79ERri0h85IS7tzwlxaX9GToeIS3/khLj0R050CQEIQAACEIAABCAAAQi0XgKIS++zR1x6z9xoRcSlUfwUL1ICiEt/BIu49EdOiEv7c0Jc2p8R4tIfGTldIi79kxWdQgACEIAABCAAAQhAAAKtkwDi0vvcEZfeMzdaEXFpFD/Fi5QA4tIfwSIu/ZET4tL+nBCX9meEuPRHRohL/+REpxCAAAQgAAEIQAACEIBA6yWAuPQ+e8Sl98yNVkRcGsVP8SIlgLj0R7CIS3/khLi0PyfEpf0ZIS79kRHi0j850SkEIAABCEAAAhCAAAQg0HoJIC69zx5x6T1zoxURl0bxU7xICSAu/REs4tIfOSEu7c8JcWl/RohLf2SEuPRPTnQKAQhAAAIQgAAEIAABCLReAohL77NHXHrP3GhFxKVR/BQvUgKIS38Ei7j0R06IS/tzQlzanxHi0h8ZIS79kxOdQgACEIAABCAAAQhAAAKtlwDi0vvsEZfeMzdaEXFpFD/Fi5QA4tIfwSIu/ZET4tL+nBCX9meEuPRHRohL/+REpxCAAAQgAAEIQAACEIBA6yWAuPQ+e8Sl98yNVkRcGsVP8SIlkK24LFIM1i8rG3Fp/WKKuMFsxGURY7B6admKS6sXU8TNjT9+sLbtVq6lM2ZoTUVFEa/U30vrPWSIgqGQAsFgkwupq6vT9OlfqLKyUoFAIP4dDAYV/Q4pFAqqpKREoVAo8mtpaWnk1+h3qcrKyuKfO884385YZz7nV+fL+etV62vV+6L3FVYg8rPR+22u607e3t+g6R4CEIAABCAAAQhAAAIQgEALCSAuWwguh2GIyxzg+XEo4tKPqdGz7QQQl7YnFO0PcemPnBCX9ueEuLQ/I6dDxKU/ckJc+iMnuoQABCAAAQhAAAIQgAAEWi8BxKX32SMuvWdutKIJcXn3SOn4rg3L/vTtsA6dFv0vuPmCQDEQQFz6I0XEpT9yQlzanxPi0v6MEJf+yMjpEnHpn6zoFAIQgAAEIAABCEAAAhBonQQQl97njrj0nrnRil6Ly5+OkFZ3DKvPU1FR6fx9eGfp5Zul00JGUVAcAnkjgLjMG8qCToS4LCjevE2OuMwbyoJNhLgsGNq8TsyOy7ziLNhkiMuCoWViCEAAAhCAAAQgAAEIQAACeSGAuMwLxqwmQVxmhcv/D3stLlOJhSW9Mkra9Js67fFa03f5+J82K2gtBBCX/kgacemPnBCX9ueEuLQ/I6dDxKU/ckJc+iMnuoQABCAAAQhAAAIQgAAEWi8BxKX32SMuvWdutCLi0ih+ihcpgasGSqP3k779ZrE+nTy7SFfp/2XtfeDO2rxPdz0+73mtr632xYI2bd9DZcG2kV6/Xb3QFz3n2uRp/Y5XMBDUv598PNepchq/zZa9I+PnL1yosJz/7IavGIFe3brr+IMO1jdLqzRtyfK8gundqUN8vgUr1+R17tY22YF9e6lXeTutdPEOl7Rtq0AwehTGxnVrWxsqo+st32xzBQIBBYJN/wd9dXV1mj79C1VWVkafr/8OBoOKfocUCgVVUlKiUCgU+bW0tDTya/S7VGVlZfHPnWecb2esM5fzq/Pl/PWq9bXqfdH7Cit6Ysro/TbXdSdvb5QTxSEAAQhAAAIQgAAEIAABCJgigLj0njzi0nvmRiuaFpc/7SmtPECazT2XRt8DiueXQExc5ndWZoMABCAAAQhAoDUQqKupVbCk6TsUEJet4U1gjRCAAAQgAAEIQAACEICAjQQQl96ngrj0nrnRiibFZZ2kKedLm37fcOelURgUh0CeCMTE5fSqn7SYnSp5otrENNENIK3ia5M2bTWgaw99PWuW1qxbV8Rrti/UAbvtGtl5NHvlhiLmbt/SepaF1LlNSOF5n9nXXBF3FCjrKG3eT0tmLdSGdbzzXka96fZbqKRtqYIhdlx6yZ1aEIAABCAAAQhAAAIQgAAE3BJAXLollb/nEJf5Y+mLmUyJy9hOyyDS0hfvCU1mRyB2x6UjLi/96tPsBvM0BJogcMJmW2nk1ttFxOUTzz0PKw8J/OWiCyPi8pF5+T0K1cMl+LLUsC07RcXlR88rvGCmL9fgx6YD/QYq8PNfaMmsRZo2cbIfl+Dbng8+byji0rfp0TgEIAABCEAAAhCAAAQg0BoIIC69Txlx6T1zoxVNiMufjpDCO0ufcjys0ewpXjgCiMvCsW3tMyMuzb0BiEsz7BGXZrgjLs1wd6oiLs2xpzIEIAABCEAAAhCAAAQgAAE3BBCXbijl9xnEZX55Wj+b1+IyttPyvZul05q+usd6djQIgUwEEJe8G4UigLgsFNnm50VcNs+oEE8gLgtBtfk5EZfNMyrUE4jLQpFlXghAAAIQgAAEIAABCEAAAvkhgLjMD8dsZkFcZkOrCJ71WlzePVI6YhV3WhbBq8MSmiCAuOT1KBQBxGWhyDY/L+KyeUaFeCIuLic/r/BCjootBON0cyIuvSLduA7i0hx7KkMAAhCAAAQgAAEIQAACEHBDAHHphlJ+n0Fc5pen9bOZEJfHd02DpTqsO/8Z0F+C1iOjQQg0SwBx2SwiHmghAcRlC8HlYRjiMg8QWzAFOy5bAC0PQxCXeYDYwikQly0ExzAIQAACEIAABCAAAQhAAAIeEUBcegQ6oQzi0nvmRit6LS6NLpbiEPCIAOLSI9CtsAzi0lzoiEsz7NlxaYY74tIMd6cq4tIceypDAAIQgAAEIAABCEAAAhBwQwBx6YZSfp9BXOaXp/WzIS6tj4gGfUgAcenD0HzSMuLSXFCISzPs2XFphjvi0gx3xKU57lSGAAQgAAEIQAACEIAABCDglgDi0i2p/D2HuMwfS1/MhLj0RUw06TMCiEufBeajdhGX5sJCXJphz45LM9wbxOVCTZv4kZkmWmlVdly20uBZNgQgAAEIQAACEIAABCDgGwKIS++jQlx6z9xoRcSlUfwUL1ICiMsiDdaCZSEuzYWAuDTDnh2XZriz49IMd6cq4tIceypDAAIQgAAEIAABCEAAAhBwQwBx6YZSfp9BXOaXp/WzIS6tj4gGfUigNYjLFVsM0GtbddT389/ShYuDvktpg3bR/YM3U/eqWTrhqwWqUV/dPKifdt2wUEdPm5mX9RSCEeIyL9G0aBI/i8vanp11esew5s9dqf8GpLou5Tp5k5BWLFuu16oCLeLh1SBbxWVYeylwzIEKrv9cdZMmKf73y99W3bufRPDUHX6xShT93G9fiEtziSEuzbGnMgQgAAEIQAACEIAABCAAATcEEJduKOX3GcRlfnlaP1shxOXqaumntdYv3Z4Gw/a0Qif5IVAakjbrLE2v+kmXfvVp2kmjUquLVlZM0llzQ/kp3MwsbmqO3uMQHVayTI9+9KkeC2QWGvmScrGeOmiN3n3/A40Npq8ZE429m3nOLchiFpcDThmtob3bSD9+oavvzyxMqo4+S7ft0rXZ59wyLeRzawaeomt+saWqv7hBt79amrbUUWddpL06fKe3bn9c7zbx7ra0z+bFZUcN3aZUXRRWZQYhOKh3V20XrtYjC739h2Sxi8uIICyXVNkgDRNz3jjgTLXtG5aevE91eXo3vBSX8fUlvbzV0ue3qW52Yf7DETfisvevj1H/PiXSj/P0yr3TGv3W2rDXATrqoM5a++ZEffCJN/+ca+nvbzfjwtpBA/7UX92XfK5J4+e4GdKiZxCXLcLGIAhAAAIQgAAEIAABCEAAAp4RQFx6hjpeCHHpPXOjFQshLiuXrlPPHu2MroviELCBgG3iMr6rMJxeTLoRmzGu+ReX0uImJG7ldkP0SeTPlaYFp9vcU8Wl23HZPJcvRok13ey4jItL/aivbrxfT2aQwRHRt4l8IS5rNUinj9lf/cLpxaQbsZlNdumedS8una12G/XZ/NX6MsXDIy6zT8HNHZcNYi+9zCuEuExdSSF3XEbWV/ad9OyEuHitO2C0SnqoYPIyK3Epaf0Xj+vtl0uSsCAus3/fnRGIy5ZxYxQEIAABCEAAAhCAAAQgAAGvCCAuvSLdUAdx6T1zoxULIS4XLlytq6/9yOi6KA4BkwT69C7XVX/ey7odlw6TqAAs1Yw0R7we1/8XOqvT+iZ3Psa45kvKxeZZvk7asrQq7U7PmHDdNlyjDiXVrvprLv+iF5c9V6pS3dV1yVu6/vGpjXBERV8PBarbqmxV0zszm2Pp1efRHaLtteDN23Tf1OTdW1FZu7JJUZtrn27FZWDdRrVrV6rAurV6fHF1UlnEZfYpuDkqNnok63eqK9tKQSULPqdiMYrLdKI0e7qZR7gWl72WaenqXurRrUpLbnhd0xL+QwnEZcsSQVy2jBujIAABCEAAAhCAAAQgAAEIeEUAcekV6YY6iEvvmRutWChxOfxXL+n7Cm+PwjMKkuIQSCDwq6O21r/+cWDO4jK+QzLmaGoa75SMHO1allB8XdN3NGYSdql3PDYczdowd+KOyEzismFnZHRcU7sonc9juzxXVP2kLp03SXt0bnTOOr1RGdAhPcONxKWbmqnP/FCxSLW9tmh0x+V2q6N3Xsa+Go6yjf2kYcdn489qkoRwvuRu4m8u9zsuV2re9520TZ/0Mi+y27LuC30c3DXya+KRsg07NusrVyfvcowKxFpNv3GJel3aXz1jDaY5mja2E7JhD351kniM7aTcavFbmlZ+UJM7QGt0lM67eBd1/S5ZxsZ3Y64srIB1Ky47rFurLwLttWdZ4yNj04vLMh3ct502i534mbBbM3rEa6DR0bON76jMPIcTj5ujYnfavKv2TPyzZIP3R9qm+weJ6x2XZd8p/HVA2q2PAilHxmYSl8lHsP4YP0q2ZruTVerM8+3fVDelQZKHdaSCJ/ws8vPaKftE77isv9PS7Y7L+NyxxWY43jaRRbodl9aIyz5rtPiG5ep4eV+VpxwZm0lcOj8/8qDualO/yLrvokevxo5i7bkq+ejZnc4+Xn07VmjOre9pdv1Rv5Fjansti/xs+rDDdVz/Oi2+4XuFLviZeraN/dmVPCbGNDJftwTCKX2vH3pYZL6Fb25Qz4N7qI026sfF69R9s07Jr2iGI3Jz/R9EiMtcCTIeAhCAAAQgAAEIQAACEIBAYQkgLgvLN93siEvvmRutiLg0ip/iRUogH+IyLg4TRGTq/ZOOGHu952qdOG1mhKTbXYTp7rFMPSbW2X159Lo34vdvpu7UTCflojs2w3F55+bo2cRnpnc+XIeFG4vXSL/hhRq4ultEYCbehemmZuoziUJ4XVVUVMZ+liguY7IzUb7+sv+e2u6LKZG7OMfs8QttufhNXbg4apxSd6yaFpcxsdgm5V7ImAB0fv7NlpcniUvns9GjO2p6/T2R6aRg/G7MhKNoYz9bkVArKkDDSaIy9Wex+bcMVyu05L9pd4cm/jGR7h5LL46JdXrIRlw+vjgQlZE1yfKvsbisvxczQRJGngnFjpqNfu7I0MTdmxHJ2Cb5mS4Z52heXKaKTamjhm1Zpxc8vosz3T8SXO+4rD9KtebAMSrpsSrpPstUcRmXfgm7M6NHr0bH1QYGRaXk+s9VN6nhntjEeeLPZCEuo+O7SfVCNC5Cm5GX6cVlg0RNlKv5+seq6x2XfdZEdlp+ONyRh2WqSrjPMp24jErB8vjRsnUaoP0v3Uod6uVlopB0JGXs83JtjM+detdkdM4ybayW1r4fvU8zLkHVIC/jcyUIx3Q/a5hvnZbd8lp8Fyl3XL6vsKLnX4/eb3Ndd/L2+XrdmAcCEIAABCAAAQhAAAIQgICvCCAuvY8Lcek9c6MVEZdG8VO8SAnkQ1ymO7Y1JiZLmrgLMjKu/Yq0R67GcKc7Lra5Y2JTxV6qlMskTZvrJ1FcnrB+kF7bqqO+TzjGNrHOiI77JYlLNzUfDPTX/YM3UyqzWN1gBnHpVgInvsKp+ZgWl879lvNPHaOhPRfrrXoR6fQbkYf1P+t49sWNdlym/raM7bCM3ZeZTlKmCs5MuyOduWO7PZ1dns3dXZm+l+TjYr04JjZ7cVmt6K7IEq1f9ZOeXxr9l/2p4jK6y7FW8+eu1H/j92FGZWWwflyyyHRmie6u7F4dlZlu5mhux6WpI2zd/CMgmx2Xzh2Q6aRjqriM/n3HpPshU3cwJorMuvpdftEjaaMyM/X55nZcxj9vQobG6qRySXvHZZp7L93wdPtMg7hcqGkT0x//H5GM9eLSOSI2dWdkqrjMtKMytsMxnQCNzDGkjdarkzosie7MjMrGzVVXL0lTZWhsjbGdnXX192+m9pv43FEHddbaZuZDXCIu3f7+4TkIQAACEIAABCAAAQhAoLgJIC69zxdx6T1zoxURl0bxU7xICeQqLlOPbY1hSrcr0Pms0XGxaY6UTUSdKuUyzZvuuNjYDsVUKZfp7szYMa+JuyQTe0kUl2fM3VY3D+qnxF2Psd2WR0+bWX8/Z8OOSzc1L9hh37R3ejbHwK10bHxcbMPxuG7nyOa3QTZHxTqi8cFBv47cZflj/b2Qibstb3+1NEkiJvbR6LjYRrsraxvdJ5m4G/KFoWe7uo9yQnBvnT5mf/VzecxrqhBNPGo23V2e2bBt7tnsdlxG77ZMlYrJgrD+eNeUXZmpYjL1uNioEA1oUUR2ZjNHOC5IU4+ajdYIamOaezmb41Loz7PdcenIv9SjXlPFZToR6KwjUUymzhHdHbm9Ap/fprrZwazFZabjZ6M/7xWfNx3P5CNt659IOcY23zlku+PSEZepuydTxWWqSIz1nPjc+58MiuzALE2Uje2/15dr+6h/++/1yr3TlCg6nbqxHZKJuz2duRNF46vjQxrwp/5KPYY2knvKrk838zkCtVBfHBVbKLLMCwEIQAACEIAABCAAAQhAID8EEJf54ZjNLIjLbGgVwbOIyyIIkSVYRyBv4rLharWkNcbkYfzexoTjZJvb4RibKPG42H9vObDRTseYDI0dk9rcjsvUOySTQ2m4FzI1rNTjZBNF57XB5N2SqRLUTc2ouEw+XtbpoTlx2ZxwbThutuFeSxt3XD4ZDCTJydTdk4m7Hx0u8TspE+61TL/j0o24bPyMUyNxvpi4dO64dCseEwXpK3sli9lC/mHQEnHpHLnq7J6MHeOaVlzG7rZMab5BIiYfFxuRocHYEbQpd1tmmKO5HZfOsJi8jExhyf2WTistEZfOuKjsi95bWT3wLLXtG44fH5tWBMbYrUrZUVm/QzIiP7dYLWdXpyNHs91x2ehuy6SsqpN2f6a+x6miNXFtmXZp5vp7oSXi0qkZ3dUYjhzr+k7gICXuZEy92zK5x4ajYCM7N8Pz9PK9ayOysdOsxzXpx4N11EGlWnbD6/rxN8fGJaYzR6rIjM2bTlx2r9+1mVg7/dGzdZEjcB0xmm4+xCVHxeb6e4zxEIAABCAAAQhAAAIQgIB/CSAuvc8Ocek9c6MVEZdG8VO8SAnkS1wm7jxMRZVpl6RbcZm4W/G/3Q5OOl423U5Bd+KysSBsLuJUcZkoFB8N9EvqK724bLpmJgGZq7hMN6+t4jIqCtvr+zc/1Ib9DlSiJEwVl6l/7+TXcnGZfKRr7F1IPNq1JeIytp4Fb96mz7c/v9FRuM29cy39vGXiskEIrlz1kyrKNtF24WTpGDvytam+Gu60DKvvtm3ix8im7s7MNIcbcRkbGzvitk1d7A7NlhLLz7iWisv4/ZGrPlf1si0bi8v6I1+b6jK+U/OpL1Xn3HlZf5+lM6Zl4rLpnZWZekkVl5mOnc0P8egsLRWXiXdLzvhvUP0O6hI/gjXdnZfpeo6IyO3WKjq+TURWTg0OjBwPW/vmDG3Yd9eIzHz75ZLI8EziMraT0tm9+dbLu2S54xJxGQxG/6uKQCCgVetr1fsijorN5+8x5oIABCAAAQhAAAIQgAAE/EsAcel9dohL75kbrYi4NIqf4kVKIFdx6WBpTkCmE5fxXYDhZU3ecenM3zD+J/3YeRN1r7/r0fksnbhMvRMy0x2XTd2/mS7uVHHZsPb1WhDooJIfJ+msudGtp6my0M2dn+nmb1hjFzV3x2Wm9aQTl7EdoLFdqjYcFevsuIwdp9p71TKFu4U198b75fzc+XIjLiPPbPJj/GjYVJEZyzVxJ+RbgaN13sW7qPJbtEoAACAASURBVM0XN8g5kjbxK90dl9nsuIytp8/i77Viqz7q+p373Zq5/JHTUnHp1IzstCytVdWGkDorJi7rj5Jt07wgjB3t+tO6Om3aTkl3YjZIzdX6smFzWNJSsxGXzsDU53PhluvYbO+4TNyBGBWP3aRVy6Tyhh2XqUfHZuoxLj8rv1O456ZJx7lmKy7T3YHplk26o20zHT3rds7mnmupuHTmje2sDC5bqXC3dnFx6faOyJjgrPp+nbq3/zFyPKzz5ezE7L26Umu36hq/39L5eaY7LlOPfI3sBu21THNufU+z6+8tjfXb+I5LxCXisrnfJXwOAQhAAAIQgAAEIAABCLRWAohL75NHXHrP3GhFxKVR/BQvUgL5EJfx+yUTjoF1ZOPfB22m5R9+oLHBQPRuy5IGSRmRnZ1CUjN3XMawx59X8lGumXYj7hqSMt1x6cwZnS+sGfPf0oWLozs1HJn3bpvvdcJXC9KmnU4sNtytmdxXOlnopmb02NuGuRLv7oytJ50ITjf3L/vvqe2+mKLLejvH63bRyoqoWE2cM5O4bGp3qcMnXeap0LK94zImKKOysav04xe6+v5J8WlTxWXibkhnbHxclndcvhsIKDpXWM7OyPumRuVz6vwtvaOy4Q7OBqGayCpRojb0sjIuX9P11twfR7mIy/iRsRFL0iAuU4+SjfZQpkP6ttG6+c4dlrGuokfCdldYql6nxxdH79CMfiUfR5tujubE5d69Oyn0fUO9iGgNZRaqsV2Z61f9pOeXOk0mH2ebvqfmCKf/vKU7LmOzNRwLGz02NumYV30XP/rVeT58+GiF5kXvsEwcHyqrVmD9TNVNavi9k624dOaLi9SE+ykdAdlmm+VJc6eSaPJOzvrjcJ11NTpS9oDRKumxquGI3Mjf/98f1vX3dDaVSC7i0pk3emSssyOy4QhY5+fpJKMjKofutlKv3RMVlPFdm22l9fV3XSbNWV2RJB9jc0pV8eNdY7sty3+cFxefTf2sw3efK3b8a6YdnE4PsWNsYzI1/rOODT1F174m3kvi8bkffJLhDPiEMLjjsmV/VjAKAhCAAAQgAAEIQAACEICAVwQQl16RbqiDuPSeudGKiEuj+ClepASyEZcdGjFofGdi74RnYqLN+VGiLIs8sm6h7t24WdLxqk0hjom0DglyNPZ86v2RP1TM0o/dd1Ds+NpMuwkbZGhspsz3WzpPZNoR6cjG/apnJQnPTMe+uqkZu7Mz2lWNvp5fofKtt4jvNM109G6jezQTpHBy3YY5Y7s0UxmZFJc1OkrnXdxP1QkS0SGRKi5jIrFfm/r8qr/Ty7PLdVT/uqx2XDqy0PlqEJ8N8711++OKfd5ScRm/izNFxMbeOvvEZcIdko3uj6wXjwm/WRvut2z4YWRnZVlYlcuW67Wq1K2VTc/RnLiM7ghNaKCZY2KNiMvJzyu8cGbaP9IyiT3n4fiuSTWIy+jP91LAOf41cd3191smFkknG5PG1x8fm25HZaSvlCNp4/PFizR9v6XzWKb1xde2MSpga464RCVlDTK2zqC4bJCPyeLSWU+DaIxBaPxMOtkX28lZkiAZG+ar08I3N6jnwT0U++OrLuW5aG47RI+MbduQcqIcTZwv9Y7LyD939zpARx7UPVqjXopGZCbisqn/ucFnEIAABCAAAQhAAAIQgAAEiooA4tL7OBGX3jM3WrG1iMtlN52g8C9r9GyvZ3RWeVDLzjxKyy/rpZVP3q09Lks+xtBoIBTPmoCNWboRl1kvlAEQkORmxyWgCkOg+R2Xhanb2md1s+OytTMqxPrd7LgsRN2WzNnUDsmWzGd6DDsuTSdAfQhAAAIQgAAEIAABCEAAAk0TQFx6/4YgLr1nbrSil+IyJpjafDhZfU6bkbTupj47+9HT9LdBq+LSsTlgt7w2UqfXzVT3Iz6MP2qLuIz2UZ68hDkNvabrvbn15vr5ssDP9M6nAzTwy8a5pM4d6W+b1J8ud51Nzr2mCGhnPsRlrlQZ7ycCiEtzaSEuzbB3c8elmc6Ku2qDuFyoaRM/snqxiMtKBQKB+LdzN2X0O6RQKKiSkhKFQqHIr6WlpZFfo9+lKisri3/uPON8O2Od+bjj0urXnuYgAAEIQAACEIAABCAAAYMEEJfew0dces/caEVPxWW9IDugIlkqOgCicrJESpB4MTARWdZ9kW7eZZLGtk09Hq8xPjfi0gT06BrrNOXah3XEQ9E7jpYF9tecV2s06PAPIn/vC3GZkkVUZnojL1MFtIkc3dRkx6UbSjzTEgKIy5ZQy88YxGV+OGY7CzsusyWWn+fZcZkfji2ZhR2XLaHGGAhAAAIQgAAEIAABCEAAAt4RQFx6xzpWCXHpPXOjFb0Ul85C0+2ejO342z28QZ06rUnaveeIvZmzt1XvNLs0M4GzUVzG1tGumaNp/SguW5JRS196xGVLyTGuWAggLs0libg0w54dl2a4s+PSDHenKuLSHHsqQwACEIAABCAAAQhAAAIQcEMAcemGUn6fQVzml6f1s3ktLqPHenbVnJRdhzNn99byJ5dpxxO7JX+W8nzsWNAucbIb4jsYG38maWV0p+bFd5yY5o7Lhj5ifc2+9jOtHbOXDoid5lo/PnGnZ0zU7RDrYeUiPTKjl37TxHG2zck9N70/cV21DvvzpuqihDXHdrE22W/0KNh0a2ru6NrUFzjd7tfUo2ZjcjFdv42Omk2zw7Yxi+V6ZtM56jZ7YMMaIo1FOQwsGdbonXI+TTdP7I7TQv/GZMdloQm33vkRl+ayR1yaYc+OSzPc/bTj0gyhwlVFXBaOLTNDAAIQgAAEIAABCEAAAhDIBwHEZT4oZjcH4jI7Xr5/2nNxmWYHZUx0xeRU4l2LqTs0b3ntNO3y6IPxo1bT7eB0s+MyVaA2SK7GIjTxTs64tEwQbg3yr+njUmPS7vsmdl1m7r2tVq5cq7e2e1pnlQcj7126XlLFortnsrzjMuWo2NTdpFEeafo98yitOnG5+tbfPZpO5sZYJjI659EjNXD4S5F1p9txmVaG198lmmmeQv/GRVwWmnDrnR9xaS57xKUZ9uy4NMMdcWmGu1MVcWmOPZUhAAEIQAACEIAABCAAAQi4IYC4dEMpv88gLvPL0/rZvBaXDpBUuZYo6xI/u7hs1+hOwTR3YsbApjuCNRdxmSgp0/UaEaU7VTS6b9PtPY8NOw4bBGniS5K593KlCs/0x+5Gj9aNHUnr5pnUHZNNvbSNxWj9bs5wwx2k6eRjpjkTeV5cdkCzxwK7EZfN7W714jcl4tILyq2zBuLSXO6ISzPs2XFphjvi0gx3xKU57lSGAAQgAAEIQAACEIAABCDglgDi0i2p/D2HuMwfS1/MZEJcJsqn4zrtFpGTW796t/a4rDRpR91xnQ5MknBxWRk5PraXGo6LVZLUa7m4TD7C1qmXKP5ivaYTqekEYaYXICYKI0e3phxF29SOS+dY1CMeCkWmjc+RInUTJWSHESVpxW+jo13rj5tN3OmaqfdGR706D6Yc9xrbcZnYb+J8jeaIHef7+6PTHvmaONaVuExzHLHXvxkRl14Tbz31EJfmskZcmmHPjksz3BGXZrg7VdlxaY49lSEAAQhAAAIQgAAEIAABCLghgLh0Qym/zyAu88vT+tmMiMv642KdXYFbzTkmSVYl7qDcKnRK5MjRmABrEH6Jdzwm7zB0gBdaXKYTfNmIy9hLET/GNUFeuundGZ8kP9O8ZWs/nKy4uIzdf5nynPNMn9NmxOdyLS5TjopNLZ9OLkZ6rj++NVF0Ju24TLmHNN1vHlfiMlKnRl7dZ5muT8Sl9X/0+bZBxKW56BCXZtiz49IMd8SlGe5OVcSlOfZUhgAEIAABCEAAAhCAAAQg4IYA4tINpfw+g7jML0/rZzMjLuuPF62YqcuW9Us6ejVxJ2Gjz9IIqfweFetux2W+xGVE5qXsDsxWXDYlG90eAev2Oaff1KNiXcvFDLs6EZfW/xFBg5YRQFyaCwRxaYY9Oy7NcG8Qlws1beJHZppopVURl600eJYNAQhAAAIQgAAEIAABCPiGAOLS+6gQl94zN1rRhLh0FhwVVqv1jbpoy6+iO/9iX5k+S7vbrn4XX+L9j27kX6owTP37pF4GrYrv3ssk7tzecZkadkvFZQPDxvdtJtbIdCdn4jOmxGVcUtffjxm74zJ2P2e63xiudlwm7Oh1jh828cWOSxPUW0dNxKW5nBGXZtiz49IMd3ZcmuHuVEVcmmNPZQhAAAIQgAAEIAABCEAAAm4IIC7dUMrvM4jL/PK0fjZT4jIq7KL3VCZKRwdYps9iP1/5ZP19mPWCaoeUOdLJulTh1VJxGeuhTf0xq3GBOKhE0vKMx5M6O0O/mdpOz+7yqsa2DUTei3T3VLrpPfZSxY+aTbhjMjpnPy3v97TOKg/KzTPOfOlkb7qXt6U7LuM1Eo6ZjR6vW5J0z2f0Z3Xx44Gdcec8eqQGDn8pup4091em+1lT8xw3Zmjk3Ut9j3rHj86NHj+8Q8rdndn8ZkZcZkOLZ7MhgLjMhlZ+n0Vc5pen29nYcemWVH6fY8dlfnlmMxviMhtaPAsBCEAAAhCAAAQgAAEIQMB7AohL75kjLr1nbrSiMXFZf3ToAeWNZV9ctqURgXHZFaG2QR9f+506X7mdEnfpNYxXXIpdnHJ/YkvFpVM1Uaw6f+/cFXltcID+lrAzMzXUpJ4SPozdMxn7kZveE+dON2+Tc9YPbvRMgkhOvIMydR25iMtGvc5pfFRwhG/sLsxY8YQ7QJ0fRXe3RvN37j8dWDIs6Z7UOMsM81z8+6MRl0b/1KF4LgQQl7nQy20s4jI3fi0dzY7LlpLLbRw7LnPjl8toxGUu9BgLAQhAAAIQgAAEIAABCECg8AQQl4VnnFoBcek9c6MVTYlLo4suQHE3R7IWoCxTWkqAHZeWBlMEbSEuzYWIuDTDnh2XZrgjLs1wd6oiLs2xpzIEIAABCEAAAhCAAAQgAAE3BBCXbijl9xnEZX55Wj8b4jL3iNId+Zr7rMzgZwKISz+nZ3fviEtz+SAuzbBnx6UZ7ohLM9wRl+a4UxkCEIAABCAAAQhAwH4CFRUVmjp1qmpqauLNDhw4UJtttlmLmv/mm280c+bMFo11BpWWlmrvvfdW165dWzwHA/1JAHHpfW6IS++ZG62IuMwOv3NM7KoTl6vvER/GB0aPLs18v2V2FXi6GAggLoshRTvXgLg0lwvi0gx7dlya4Y64NMPdqcqOS3PsqQwBCEAAAhCAAAQgYCeB2tpaPfvsRI0ZM0br1q1LavLRRx/V4Ycf0aLG//GPO3TNNde0aKwzqF27dnrxxZe02267tXgOBvqTAOLS+9wQl94zN1oRcZkd/rR3VabcwZjdjDxdjAQQl8WYqh1rQlyaywFxaYY9Oy7NcEdcmuGOuDTHncoQgAAEIAABCEAAAnYSqKys1EUXXaiXXnopbYOISztzK/auEJfeJ4y49J650YqIS6P4KV6kBBCXRRqsBctCXJoLAXFphj07Ls1wbxCXCzVt4kdmmmilVdlx2UqDb8XLDq9breqvPlB4/Zo4hVCXnmrTf0grpsLSIQABCEAAAhBw/p3166+/pnPOOUerVq3KCARxybtiggDi0nvqiEvvmRutiLg0ip/iRUoAcVmkwVqwLMSluRAQl2bYs+PSDHd2XJrh7lRFXJpjT2XvCWyY85lWv/6w6lb9lFS8ZIvt1OXUK7xviIoQgIC1BH5c85P+++1kzaqco6Wrl6qspExd2nfWTj231159Bqh7h02s7Z3GIACBlhFYs2aNTjnlFH3wwX+bnCCf4rJbt2467LDDIndXuvkqKyvTuef+Tn369HHzOM8UEQHEpfdhIi69Z260IuLSKH6KFykBxGWRBmvBshCX5kJAXJphz45LM9zZcWmGu1MVcWmOPZW9IxDeWK01r/0/Vc+crHBtTaPCiEvvsqASBGwnsGRlpf79wb36fPFXSvz3V4l9BwNB7b7Fz3TO3iO1aaeeti+J/iAAAZcEUsVlMBjUb3/7W02c+KyWLfsxPks+xeXgwUM0fvx4dejQwWWXPNZaCSAuvU8ecek9c6MVEZdG8VO8SAkgLos0WAuWhbg0FwLi0gx7xKUZ7uy4NMMdcWmOO5W9I7BxwSytfuVe1a5YmrEo4tK7PKgEAZsJfPTdFN3x3v9q9Ya1rtrs1LajLj/4fO286Y6unuchCEDAbgKJ4nL33XfXnXf+S126dNHhhx+mhQsXIi7tjq/ou0Nceh8x4tJ75kYrIi6N4qd4kRJAXBZpsBYsC3FpLgTEpRn2iEsz3BGXZrgjLs1xp7J3BFa/eLfWf/1BkwURl97lQSUI2EpgZsU3uub1m1xLy9g6enXsrr8efrk277yprUujLwhAwCUBR1yeddaZGjJkiM4559zI8a0VFRWIS5f8eKywBBCXheWbbnbEpffMjVZEXBrFT/EiJYC4LNJgLVgW4tJcCIhLM+y549IMd8SlGe6IS3PcqewdgVRxWdKzj8I1G1T705J4E4hL7/KgEgRsJLCxdqNuePNWTV34eVJ7ZSVttfsWu+rnW/TXhtqN+nTB55q+ZIZq6pKPnB7Sdy9deOAfFQqGbFwePUEAAi4JOP/OeuPGjWrTpk18BOLSJTweKzgBxGXBETcqgLj0nrnRiohLo/gpXqQEEJdFGqwFy0JcmgsBcWmGPTsuzXBHXJrhjrg0x53K3hGIi8vStmq/5yFqN+Q4VU0Yq5pFsxGX3sVAJQhYTeCLH77SdW/crPU1G+J99uvWV5cfcoG6d+iW1PuiqsW68c1b9d2KRfGfd2zTXtccfrn69djG6nXSHAQgkD0BxGX2zBhRGAKIy8JwbWpWxKX3zI1WRFwaxU/xIiWAuCzSYC1YFuLSXAiISzPs2XFphjvi0gx3p+rB5w1VSdtSBUPBJpuoq6vT9OlfqLKyUoFAIP4dDAYV/Q4pFAqqpKREoVAo8qtzvJbza/S7VGVlZfHPnWecb2esM5/zq/Pl/PWq9bXqfdH7CisQ+dno/TbXdSdvbw4SlX1NYPVL96rmxwUqP/K3CvXcKrKWFY9ej7j0dao0D4H8Erjj3XF6c8578Um7lnXSdUf+Wb27bpm20Iwls3T162O1buP6+Ocn7jZcp+15cn4bYzYIQMA4AcSl8QhooJ4A4tL7VwFx6T1zoxURl0bxU7xICSAuizRYC5aFuDQXAuLSDHt2XJrh3iAuF2raxI/MNNFKqyIuW2nwrWjZdRvWKVha5ljx+KoRl63oBWCpEGiGQNX6lfrzy9cm7aA8cNt99acDfqdA/X9AkzpFbV2trn39Jn26aHr8o1023UFXH3aZ2pY0HDEJfAhAwP8EvBKXK1as0EMPPajnn39e69atU9euXbXffvvp2GOP089//vPIf/DHV+smgLj0Pn/EpffMjVZEXBrFT/EiJYC4LNJgLVgW4tJcCIhLM+zZcWmGOzsuzXB3qiIuzbGnsjkCiEtz7KkMAdsILFzxgy57+Ro5AtP5cnb+X/yLP2pI372bbHXi9Bf0wCfj48/06NBNY4f+Vd07bGLbEukHAhDIgUChxWW/fv20/fbb6+WXX87Y5dZbb6077rhDgwcPyWElDPU7AcSl9wkiLr1nbrQi4tIofooXKQHEZZEGa8GyEJfmQkBcmmHPjksz3NlxaYa7UxVxaY49lc0RQFyaY09lCNhGIPXY13b/t0P76kMv0U7/t4Oyqa//fjtZN739T8X+HVf70nb66+GXaoee29m2RPqBAARyIFBocem2Nedahfvuu1/Dhg1zO4TniowA4tL7QBGX3jM3WhFxaRQ/xYuUAOKySIO1YFmIS3MhIC7NsEdcmuHOjksz3BGX5rhT2SwBxKVZ/lSHgE0E3p33X/39nX/FW3IrLlsqPG1aO71AAALNE7BFXDqddu7cWU8++ZT22GOP5hvniaIjgLj0PlLEpffMjVZEXBrFT/EiJYC4LNJgLVgW4tJcCIhLM+wRl2a4Iy7NcEdcmuNOZbMEEJdm+VMdAjYRSBWXm7TrrLFDr1Gv8h5Ntom4tClFeoFA4Qh4JS5LS0t1xhlnaJ99BkcWM3v2bN19991atuzHpMUddtjhuv/++1VWVla4RTOzlQQQl97Hgrj0nrnRiohLo/gpXqQEEJdFGqwFy0JcmgsBcWmGPXdcmuGOuDTDHXFpjjuVzRJAXJrlT3UI2EQgVVx2a99VNw29Rj06dkNc2hQUvUDAEAEvxOXee+8TkZSbb7550iqXL1+ukSNH6v3334v/vE2bNnruuec1cOBAQ0Qoa4oA4tJ78ohL75kbrYi4NIqf4kVKAHFZpMFasCzEpbkQEJdm2LPj0gx37rg0wx1xaY47lc0SQFya5U91CNhEAHFpUxr0AgH7CBRaXDrS8rHHHlOnTp3SLn7+/PkaOvRoOX3Evq666iqdd95o+2DRUUEJIC4Lijft5IhL75kbrYi4NIqf4kVKAHFZpMFasCzEpbkQEJdm2LPj0gx3xKUZ7ohLc9ypbJYA4tIsf6pDwCYCiEub0qAXCNhHIN/iMtsVOv8e/dJLL9V9990bHzps2DDdc8+9KikpyXY6nvcxAcSl9+EhLr1nbrQi4tIofooXKQHEZZEGa8GyEJfmQkBcmmHPjksz3BGXZrgjLs1xp7JZAohLs/ypDgGbCCAubUqDXiBgHwHT4tIh8tBDD+qCCy6Iw/n5z3+up556Wl26dLEPGB0VjADismBoM06MuPSeudGKiEuj+ClepAQQl0UarAXLQlyaCwFxaYY9Oy7NcEdcmuGOuDTHncpmCSAuzfKnOgRsIoC4tCkNeoGAfQRsEJeTJr2qU089NQ5nyy231KRJr6lXr172AaOjghFAXBYMLeLSe7R2VkRc2pkLXfmbAOLS3/nZ3D3i0lw6iEsz7NlxaYY74tIMd8SlOe5UNksAcWmWP9UhYBMBxKVNadALBOwjgLi0L5PW2hHi0vvk2XHpPXOjFRGXRvFTvEgJIC6LNFgLloW4NBcC4tIMe8SlGe6ISzPcEZfmuFPZLAHEpVn+VIeATQQQlzalQS8QsI8A4tK+TFprR4hL75NHXHrP3GhFxKVR/BQvUgKIyyIN1oJlIS7NhYC4NMMecWmGO+LSDHfEpTnuVDZLAHFplj/VIWATAcSlTWnQCwTsI4C4tC+T1toR4tL75BGX3jM3WhFxaRQ/xYuUAOKySIO1YFmIS3MhIC7NsOeOSzPcEZdmuCMuzXGnslkCiEuz/KkOAZsIIC5tSoNeIGAfARvE5Ysvvqgzzjg9Doc7Lu17T7zoCHHpBeXkGohL75kbrYi4NIqf4kVKAHFZpMFasCzEpbkQEJdm2LPj0gx3xKUZ7ohLc9ypbJYA4tIsf6pDwCYCiEub0qAXCNhHIJ/i8qOPPtLjj0+IL7JLl64aPXq0Onfu3OTCr7/+Ot12223xZwYPHqLx48erQ4cO9gGjo4IRQFwWDG3GiRGX3jM3WhFxaRQ/xYuUAOKySIO1YFmIS3MhIC7NsGfHpRnuiEsz3BGX5rhT2SwBxKVZ/lSHgE0EUsVleduOuu6Iy7V1t75NtjljySxd/fpYrdu4PvJcu9IyXX3oJdpp0x1sWh69QAACORLIp7icPHmyjj32GNXU1ES6CgQCmjDhcR188MEZu1y6dKmGDx+m2bNnx585++yz9be/3ZjjyhjuNwKIS+8TQ1x6z9xoRcSlUfwUL1ICiMsiDdaCZSEuzYWAuDTDnh2XZrgjLs1wd6oefN5QlbQtVTAUbLKJuro6TZ/+hSorKyP/kiX2HQwGFf0OKRQKqqSkRKFQKPJraWlp5Nfod6nKysrinzvPON/OWGcu59fYv8BZtb5WvS96X2EFIj8bvd/muu7k7c1BonLREUBcFl2kLAgCLSbw0XdTdOPbd6i2rjYyh1sB+eWSmbrmtbFaX1Od1bgWN8pACEDACIF8isuVK1fqxBNP0NSpU+Nr2Xff/fTAAw+oa9eujda3ceNGXXLJxXr44Yfjn7mRnUZAUbTgBBCXBUfcqADi0nvmRisiLo3ip3iREkBcFmmwFiwLcWkuBMSlGfbsuDTDHXFphrtTFXFpjj2VzRFAXJpjT2UI2EYgdedkaahUVxx8gfbYctcmW03dqblJu84aO/Qa9SrvYdsS6QcCEMiBQD7FpdPGgw8+oAsvvDCpo+222y5yFOzAgXtF/sM+59+df/vtt7r66r/opZdeSnp2xx131LPPPqfu3bvnsCqG+pEA4tL71BCX3jM3WhFxaRQ/xYuUAOKySIO1YFmIS3MhIC7NsGfHpRnuiEsz3BGX5rhT2SwBxKVZ/lSHgE0Eflzzky558S9aumZZvK2RA0/RcT8b1mSbd334gF6a8Xr8ma26bKHrjrpSncs62bQ8eoEABHIkkG9x6ey6POOM0/Xuu++m7axjx45avXp1xq7HjftfnXjiiTmuiuF+JIC49D41xKX3zI1WRFwaxU/xIiWAuCzSYC1YFuLSXAiISzPsEZdmuCMuzXB3qrLj0hx7KpsjgLg0x57KELCNQHXNBl392t/01f/dWRn72qnn9rrmiMvUtqRt2nZXV6/WFS9fq/nLF8Q/H7zVQF1y8BgF6o85t22d9AMBCLSMQL7FpdPFggULdPzxv9S8efOyamrEiBEaO/amyHUMfLU+AohL7zNHXHrP3GhFxKVR/BQvUgKIyyIN1oJlIS7NhYC4NMMecWmGO+LSDHenKuLSHHsqmyOAuDTHnsoQsJHAxOkv6IFPxsdbCwVD+t3gkTps+4MatRtWWI9MfUJPffF85DhH58u5c+78/X+nA7bd18bl0RMEIJADgUKIS6ed77//Xuec8z/65JNPXHX3hz+M0mWXXRa5M56v1kkAcel97ohL75kbrYi4NIqf4kVKAHFZpMFasCzEpbkQEJdm2HPHpRnuiEsz3J2qiEtz7KlsjgDi2pFLgwAAIABJREFU0hx7KkPARgILV/ygP79yrX5aVxVvryRYomP6H6mTdjtW7UrbRX6+Yl2Vxk97SpNmva26cF382c079dL1R12lbu272rg8eoIABHIgUChx6bRUW1urt956U7fccoumTJnSqMtgMBg5FvZPfzpf/fr1y2EVDC0GAohL71NEXHrP3GhFxKVR/BQvUgKIyyIN1oJlIS7NhYC4NMOeHZdmuCMuzXB3qiIuzbGnsjkCiEtz7KkMAVsJPPbpk3r882fjuygT+2wbahP52+raDY3ad3ZbnrP36Tpqp8NsXRp9QQACPiCwceNGrVixQnV10f8owjkOtmvXrpEd3XxBwCGAuPT+PUBces/caEXEpVH8FC9SAojLIg3WgmUhLs2FgLg0w54dl2a4Iy7NcHeqIi7NsaeyOQKIS3PsqQwBWwlsrN2o294dp/fnT86qxX233lt/2v93Kg1x51xW4HgYAhCAAASyIoC4zApXXh5GXOYFo38mQVz6Jys69Q8BxKV/svJbp4hLc4khLs2wZ8elGe6ISzPcEZfmuFPZLAHEpVn+VIeArQTWbVynO979X334/ZS0Oy8T+w4Ggjp8h1/orEEjkJa2BkpfEIAABIqIAOLS+zARl94zN1oRcWkUP8WLlADiskiDtWBZiEtzISAuzbBnx6UZ7ohLM9wRl+a4UxkCEIAABOwkEFZYXy6eocemPalZlXNVU1eT1Khz9+Wum+2kMwaeqr6b9LFzEXQFAQhAAAJFRwBx6X2kiEvvmRutiLg0ip/iRUoAcVmkwVqwLMSluRAQl2bYs+PSDHfEpRnuiEtz3KkMAQhAAAL2E6gL12n5uqr4nXMloRJ1addJAXHnnP3p0SEEIACB4iKAuPQ+T8Sl98yNVkRcGsVP8SIlgLgs0mAtWBbi0lwIiEsz7BGXZrgjLs1wR1ya405lCEAAAhCAAAQgAAEIQAACbgkgLv8/e+cBJjW1/v/vbJEFAREpiqCgiAqCoiiCAiKioojloogKdrGgKPaLFddeEAEVxfa7NlBQ1CtguTYQC6J0EASkd+md3f8/k0kmySSTk9lMziT73efh4bp7ct5zPm9mlpvPvO8RJeXfOIpL/1iGYiaKy1CkiYsMGQGKy5AlLETLpbiUlyyKSznsKS7lcKe4lMOd4lIed0YmARIgARIgARIgARIgARIgAVECFJeipPwbR3HpH8tQzERxGYo0cZEhI0BxGbKEhWi5FJfykkVxKYc9z7iUw53iUg53ikt53BmZBEiABEiABEiABEiABEiABEQJUFyKkvJvHMWlfyxDMRPFZSjSxEWGjADFZcgSFqLlUlzKSxbFpRz2rLiUw53iUg53ikt53BmZBEiABEiABEiABEiABEiABEQJUFyKkvJvHMWlfyxDMRPFZSjSxEWGjADFZcgSFqLlUlzKSxbFpRz2rLiUw53iUg53ikt53BmZBEiABEiABEiABEiABEiABEQJUFyKkvJvHMWlfyxDMRPFZSjSxEWGjADFZcgSFqLlUlzKSxbFpRz2rLiUw53iUg53ikt53BmZBEiABEiABEiABEiABEiABEQJUFyKkvJvHMWlfyxDMRPFZSjSxEWGjADFZcgSFqLlUlzKSxbFpRz2rLiUw53iUg53ikt53BmZBEiABEiABEiABEiABEiABEQJUFyKkvJvHMWlfyxDMRPFZSjSxEWGjADFZcgSFqLlUlzKSxbFpRz2rLiUw53iUg53ikt53BmZBEiABEiABEiABEiABEiABEQJUFyKkvJvHMWlfyxDMRPFZSjSxEWGjADFZcgSFqLlUlzKSxbFpRz2FJdyuFNcyuFOcSmPOyOTAAmQAAmQAAmQAAmQAAmQgCgBiktRUv6No7j0j2UoZqK4DEWauMiQEaC4DFnCQrRcikt5yaK4lMOe4lIOd4pLOdwpLuVxZ2QSIAESIAESIAESIAESIAESECVAcSlKyr9xFJf+sQzFTBSXoUgTFxkyAhSXIUtYiJZLcSkvWRSXctjzjEs53JPicil+/+gnOYsop1E73NIZBRUKkZefl5ZASUkJpk2bilWrViEWi+l/8vLyoP7JR35+HgoKCpCfnx//u7CwMP63+qcQRUVF+s+VMcof5VplPuVv5Uv535u270G9O8ejFLH49/q0qYPiixuV0wxx2yRAAiRAAiRAAiRAAiRAAuWdAMVl8HcAxWXwzKVGpLiUip/BI0rAq7g8/6j2uKZwOc7+fXZEiXBbfhGguPSLpPd5KC69M/PjCopLPyh6n4Pi0jszv66guPSLJOchARIgARIgARIgARIgARIggewQoLjMDtd0s1JcBs9cakSKS6n4GTyiBETF5foDW+CLg6thb4XDtiUUlxG9H/zcFsWlnzS9zUVx6Y2XX6MpLv0i6W0eiktvvPwcTXHpJ03ORQIkQAIkQAIkQAIkQAIkQAL+E6C49J+p24wUl26EIvZzisuIJZTbyQkCIuJyJ5rg9dYHoGDlOPy34mmsuMyJzOX+Iigu5eWI4lIOe4pLOdx5xqUc7kpUikt57BmZBEiABEiABEiABEiABEiABEQIUFyKUPJ3DMWlvzxzfjaKy5xPERcYQgIi4tK4LbaKDWGSJS2Z4lISeAAUl3LYU1zK4c6KSzncKS7lcWdkEiABEiABEiABEiABEiABEhAlQHEpSsq/cRSX/rEMxUwUl6FIExcZMgIUlyFLWIiWS3EpL1kUl3LYU1zK4U5xKYc7xaU87oxMAiRAAiRAAiRAAiRAAiRAAqIEKC5FSfk3juLSP5ahmIniMhRp4iJDRoDiMmQJC9FyKS7lJYviUg57iks53Cku5XCnuJTHnZFJgARIgARIgARIgARIgARIQJQAxaUoKf/GUVz6xzIUM1FchiJNXGTICFBchixhIVouxaW8ZFFcymFPcSmHO8WlHO4Ul/K4MzIJkAAJkAAJkAAJkAAJkAAJiBKguBQl5d84ikv/WIZiJorLUKSJiwwZAYrLkCUsRMuluJSXLIpLOewpLuVwp7iUw53iUh53RiYBEiABEiABEiABEiABEiABUQIUl6Kk/BtHcekfy1DMRHEZijRxkSEjQHEZsoSFaLkUl/KSRXEphz3FpRzuFJdyuFNcyuPOyCRAAiRAAiRAAiRAAiRAAiQgSoDiUpSUf+MoLv1jGYqZKC5DkSYuMmQEKC5DlrAQLZfiUl6yKC7lsKe4lMOd4lIOd4pLedwZmQRIgARIgARIgARIIMcJ/DIAN785G0Vn9sfTXWrn+GKBqUOuxiszmqP7i71xUs6vlgv0SoDi0iuxso+nuCw7w1DNQHEZqnRxsSEhQHEZkkSFcJkUl/KSRnEph70uLn/6BKVLZstZRDmMSnEpL+kdbumMggqFyMvPS7uIkpISTJs2FatWrUIsFtP/5OXlQf2Tj/z8PBQUFCA/Pz/+d2FhYfxv9U8hioqK9J8rY5Q/yrXKfMrfypfyvzdt34N6d45HKWLx7/VpUwfFFzeSB4mRSYAESIAESIAESIAEIkRgF9bPGY9xH32JySvXYOsO9d+c8a8KldD8igG46mgAFJcRynn4t0JxGXwOKS6DZy41IsWlVPwMHlECXsVlRDFwW1kgQHGZBaiCU1JcCoLyeRgrLn0GKjgdxaUgqCwMo7jMAlROSQIkQAIkQAIkQAIkkJsEdv2F/w14AR8t3A4UVkKtBofjgMrqUmM7VmPJ3yuwb7chuOU4isvcTGD5XRXFZfC5p7gMnrnUiBSXUvEzeEQJUFxGNLE5sC2KS3lJoLiUw54Vl3K4U1zK4a5EpbiUx56RSYAESIAESIAESIAEAiRQsgjj+vfHZ6uqoM6Z1+KGzo1RLV3TEVZcBpgchnIjQHHpRsj/n1Nc+s80p2ekuMzp9HBxISVAcRnSxIVg2RSX8pJEcSmHPSsu5XCnuJTDneJSHndGJgESIAESIAESIAESCJbA3Dduxgu/FqDB1Y+j73FF7sEpLt0ZcURgBCguA0OtB6K4DJ651IgUl1LxM3hECVBcRjSxObAtikt5SaC4lMOeFZdyuFNcyuFOcSmPOyN7JLBrGX7/78f48rc/sXLtNuxULi+shH3rHIETzrkEnRtX8Tghh5MACZBA2AlMxLAb3sDEo6/Da9e3CPtmuH4SyD6Bf8Zi4H2jML3RZRjYpy0qiURMIy63Tv8Mb3/0Feas3IadJerZmPsddR6u6tYOByVaz2ohNvz+Nt4eOQnz16n/himofACO6H4HejU3DNw4FV+//SG+mLMSW3cBpRWqokH7K3B15yYpVaEly3/AW8NGYnoidt7+TXFa96tx8Be98cqM5uj+Ym+cJLI/jgkVAYrL4NNFcRk8c6kRKS6l4mfwiBKguIxoYnNgWxSX8pJAcSmHPSsu5XCnuJTDneJSHndGFidQOv8zvDD4E8zbHkNBxQPQ4Mj94w8b8zYvx5wFK+IP9/KOuhT3Xd8WNdO1exMPyZEkUG4JbJn/P4wb/R1+XrQcW3fE4hyUB+wHHX86LjqvNQ4sDC+adZ/chwe+qIFzn7wVHffOfB8bfn0Hb4/9HYvWbIq//ygfotinQXtceHUXHG33GYrNs/D1/72nywjlfazhv27Ata1rY6/MlwEgB8Tl5p8w7IHXsfCUB1Hc5cAy7YYXk0C2Cez59mncOmIe6l89FLcr51eKfNmKy61Y+v7jeOL7VSioWg/Htj8VDav+g+U/TcCEuWuxvWJTXNq/N1on3meU954Hx67GXnWPRbvWR6H2jr8xacIELGzxAJ7uUltdReK19EfpgTii/Sk4ruZmfb5dza7FE9e30EXr7l8Ho99b07AlvwaO6HC6Pnb8XxVQY7+lWLa6GcWlSG5DOIbiMvikUVwGz1xqRIpLqfgZPKIEbr+2Ke69uwVWbt+G1Tu2RXSX3JYMAnvnF6JB5SqYOWcORoz+RMYSym1Miks5qWfFpRzuFJdyuCtRecalPPaMLEBg6Sg8/thYLI0diBNv7IvLrJWVu5Zh0uvP4K0pWxCzPNgTmJ1DSIAENAIlGzDz/x7GS79sAfIKUbne4Th0P8VS7sI/82dj0frdKC2sg5a970KPwyqGj1vivSTv4hdwdxuB9pBpdjjzzb4YvaU5mjQ5BDUr7ML66d/j2ylLsbmCWVaYZMSemmh40sk4sdYOTPvfl5i6Zjf2OfOBMsq+HBCXAHb/Nhj9XluOo/s9ikvoLsP32ihHK577xvUY+Gs9nPV4P5y1j+DG7cTl9KG4+8XJ2Gbz747dU1/Bwy//huWNr8ALvVuhEv7Cx3c9gXFFnXB3/wtQXw+7Cxs37kLVqspHsVbjh8fvxbs7TkPf+y7GYQXJta0aeTce+XoLGvcejBsaAyiZinfuGIQfY0eb5Khyxe5fB6DfG7OxBU0pLgXTG7ZhFJfBZ4ziMnjmUiNSXErFz+ARJaCJy4huj9vKAQIUl8EngeIyeOZKRIpLOdwpLuVwV6JSXMpjz8huBNQHeSMW74vj73gaPQ9xGr8VkwbdjrdmFaFx7wHqgz1+kQAJeCCwFbNevgcvTt2B/MaX4s5ebVMqK7dO/wivvj4Gc3ceiFPufRBdQyWotmLic7fgzR1dUXzvmajpgYzo0D0TBuCud2ajpP29GHBhUk3MHXY9Bv5xgJlZySKM698fn65qgI7F/XBuddEo1nG5IS4Ble8bu7vj0bs6ZIVvpoR4HQkYCUwdcrX3Nqop4nIrJg28GW/ObYquz9yKU1I+B5H4+Zym6PLcrTi9SBWXX+S1xU2P90ATtZDd/DX/P7j/mfGoZlcJ+s9YPPPvUVh1xoN46rwDseeHp3Hre/NQ97KBuLu1Nfhq/K/4XoxadgzFZURvfYrL4BNLcRk8c6kRKS6l4mfwiBLQxKUil36fNj2iu+S2ZBCoXbMmTmvXlhWXEuBTXEqATnEpBzoAiktp6Cku5aFnZDcCS0ehf/FYLDvhVrx8pYuNXPMpnrn/U8wynPW27qO78eCXhWh3fzHOWvsR3nznK8zasDteTbZ3vZbodHUPtKthWUTJBswZ+yZGffUnlm1Xx1Y67HRccpWxBeQyjLv/QXyU3wUPPNAKS99+EaN/W4INu9RWtodeeAt6n5ixiXCjwp+TgP8EEtVD6w6/NP25b4uHo/9jX2NJg27hElQJKVA55UH/Mnz14mjknXUZTq1f1nNybSTitu/x0h1vY0oLm/ewqUNx+8uTkXdm/2SrSM+ZzRVxCSC+n2loeONg3HCU543wAhIIhIAmLv81pDfa2wlEu1WkiMupeOfWwfiuTjc8dVcHVLO5Rm0Nu16vklz10X145MvVyK/ZFKd0OQ9nN6+LQkNr++3jHsKdo5enZbC12bXxs2zdqkYzkrOB0GcQPwhQXPpB0dscFJfeeIV+NMVl6FPIDeQgAe2MS0VcPjVoSA6ukEsKK4HTT22PSy44n+JSQgIpLiVAN4rLnz9B6eLZchZRDqNSXMpLOisu5bFn5PQE1Ad5a5Lt0dIOV2XiJ5tb4ZoBV6E5AE1ctjqjFqb8bzGqHn8qTj20ot7WcQvq4JR+D6LrAdrEWzFlyD0YNqsENZqcjlOO2Q87F/+EiRPmYGVBM0NLNjXWx/ltcW6tX/Hl+ibxM6uqr5+E/30zA6t37c3KT97coSKgPug+RKj6T6kgfGFyjfgHAtTXjkGeXV0Hk958GR9MXxk/+zF+Jm3H7rjmzMP1s9k0MCXLf8AHb43GL0s2YWeJOjbl3MeEMFDOo7ul8md48/0xmLoy+YGCy6/pgsYCZ1Uuffc2PPZrU1z73FU4xiQrNmDS0Ifx3pQtKG3YHhdd2hUn1jb0aPSURRuJOGkwbn59Ghr0HIq+J1omK/kew256Gz81vRLDbmzlEmkX1ox/Ba9+MhPLNqv7r9HkbHTrUR3j73wNEw0f2IhPtGsZfn1vGD6fshJrtu1WDuHEXnWaosv1vRIf1vgLH9/zBL7cfDQuGdQbJ1kFjtKKsu9gfF/7ArVCdfMi/PjeMIyeuUI997SwEqrVOQM97z4Th+krV6vKxh55m/sHTTxx5WAS8I+A+u+CEpcuDpZ4KeJS4AMDhvcu9SzNxGv4wylYtjOG0sIaaNSpp/7eqK2rUZfz0WKfUtsN79nvCJzcaD+4iUm3n/tHkzPJIEBxGTx1isvgmUuNSHEpFT+DR5QAxWVEE5sD26K4lJcEiks57NkqVg53iks53JWoFJfy2DNyegKzXr4aQ6ZqrdbcaVkf1qkPAtejpEJTXNS/N9oZC6rmvIH7B/5kOIMK2DTuIfx79G4cf9fD6Fk/PxkwUWW2tNWtGNpTqfxUxeVna/NSz9Wc9zbuf+4H07zuK+cIEpBJwL16yLS6xAP5fS94Fv1Pq6yLy1+anoF/rfoan+c1Roe2zVF7x9+YNGECZq/ZjVjzG/HEtUcn5eXiUXj8ibFYVeUgHNv+VBxWYRVmTfgWk5duM5/7mIh1RMezsPH7X1Cx1cloWa8Ei/73BcYv3Y4d9S8SqPxUX68fHHCVoyBUJOpbr7yHySvzUOW4C3HVhe3QsKrHnCRe+8aqTmPVd/IDEtq8ycrt+x86B86dd7diysv3YJjSxrdmU5zaPsl2RkFN7L98Gf62iEvlvfDVWVVxwDHtcVKT/ZC/chLGfTUT6yociysf7YUWRcCm/z6Ef/93ORQprIoVw1eiGrSWUqHafAbe7DcUkxJndLasp37445sp1XHu4N44yXCZUgn2/NQT9A+PeCTI4SSQfQLTh+L2FyejpN29GNAt2dI5beAUcfkb3rxpKH482LniUv3g1RYbQboLq3/9DB9/+lX8nNvSE/tgcM/GUCs0V+Owa4fiFuWTV2m+1H/rOP/biOIy+7eRzAgUl8HTp7gMnrnUiBSXUvEzeEQJUFxGNLE5sC2KS3lJoLiUw14Xl6y4DDQBFJeB4jYFo7iUx56RRR7ONRc+p8lJXFbv8jgePtPaulU9k+2decdAbRmnViB9Wr9XvBWb+WsDfnj8dry77Szc3f8C1E+Iy0/XNkmcX2UcrVYdjSvqlBjLLJNAjhNYPgpP9B+Llaf8W+xBfqKF86ZOjyRanKrVR1NiMVRqfy8eubA+9tK2XLIBE5+/He/O2xfH3/U0eiqeQKnmu2MQJjS8Co9d3wrV9HaJ6lm1b86qi7Me74ez9gGQEAaleXUs52qqr1/TvE6YE5WNCzo/gkfPrp02GVunf4Z3RozB1HV7oW67S3DZecennPWZMsGurVj+x0cY8d53WFinG+64o4MuIdWWjgfglAcfRNeU0KlV4raLS7Tx3dbsWjxxfQtD5WqiQnzGDmgtJLXrp3/6LvaccgmONnxYY8+3T+PWEfOgC2eb9tra9cp76dBZzePVmCd+p16XUjW6cSO2Vq1qrqSdMAC939nosN8cfx1weeWEgPq6+/SfuuJn9aaIS/XfBMOXHpX+jEvHMzCV98FF+OyhRzBmXQtcMbgXjvcgVPU2tHZtmRPV0hN3NhP+t1M5SXxktklxGXwqKS6DZy41IsWlVPwMHlECFJcRTWwObIviUl4SKC7lsGfFpRzuFJdyuCtRKS7lsWfk9ATcqgqsV9uLS+eWcKZqqKKxeObfo/B3zPnQq1I0TTwITLSKjdnJycRD0bVH86Ehb/BwEEgRkS7LdhCXvxedaNOKFUCiEnHH6Q/gqfMOxJ4fnsat720wtJo1xEs8vD9Qa62aEAYFNtVRmoizbcNq3EJivXtf80pqZaHtVpWWju/gjdE/4u+dNXFk1xtwZZu6lla3yaprdYpKOODsPrj17Pqmcekrn0TeK7Zi0sCb8aaTAEkjH1O2lpI3de435qqCUm8XazmXU+Ncq9tA3N+uKP3NEc/1T6jTezBucDmWOBwvDq4ykgQSFd9LCw7Eib364rLG1vNtd2HtN0MwutqtuEqpfkwRl8DuXwfg7jdmY1fKBwqA3VNfwcMv/4Z/EtWUwFZs2FgJ+5iquNUPX7y9uLVaoZz4QMfEnTZCtWQDfvr8d9TrfIr6oYjE635enXNw733n4GDDP1u0szST/16JZAbL9aYoLoNPP8Vl8MylRqS4lIqfwSNKgOIyoonNgW1RXMpLAsWlHPasuJTDPSkul+D3j36Ws4hyGpXispwmPgTb1qsKhB6CL8O4hx7AxyVaVWTyjMvkWXzmTZvEZcko9C8ei81Nz8f5ze17RJaiBg5rdThqJiouP8rvgtQWjyIyIgTwucTyQyAhtP4pY8Xlz0dchoF92qacZWk6A/P6FlCqEF/41f4MNw160Zn91WrOhDCwlZM2MsE2aZmIy19HYMSHP2LWlr1wQKdUIamIiGW/T8bf22OI7ViNv3//Hb/8tQLbKzXF+Xf1xmk11JWk//BF4gMQuzqg7xMXG86KNO7CrY2v81l7JYun4cfJkzFnySIsWbwOGzdvjZ8laqzOVCXyPFO7WPV7q5IVspt/wrAHXseUnXuj9onn4V+dTsKR+zmcA+qZdfl5mXGnuUVg99Q38NhrE7F6V0w9i/fI/ePvXcrrecG8xdiwY28cc8sAXH2EvbhU3gO0Fs4FVevFW143rPoPlv/0Cyb8tQJbanc2SEXldfo2/qrfDK1aHoWaFdZj+YT/4Zv5m02tsXf/Ohj93pqGrcoHIRJtnpVztif9OAd/VzvH9O8NTVCWVD4IzU46GUfv80+83fav65qh1SE/4ucZx/DDU7l1y/m2GopL31AKT0RxKYwqGgMpLqORR+4itwhQXOZWPqK0GopLedmkuJTDnhWXcrhTXMrhrkSluJTHnpFdCCQqtVYf3wcvX+lSvpOoQJirn0PpLi5NbRxL1HaZc4+9Ca9de7TLwtKdTUdxyfs6bATcz2sz7WjSYNz8+jRD61BneaZeZ/65KvMOwQk9T8FhDv6yQr1jcWzdirq4tD2H0W9xWbIBi797G2+PnoJlpfvgkJMvwkUirWI1OAnBNzl2Iq575iocE3N7DxI549Ib2/hSShbhh6efxYi/twMVKqHWwYdj//3q4MgaCzDu05lY1uzaZDvsRFvJbxpeiRd6t0IlqFVg/7fmNPR9zCBTN07F2NfewpdzN2MngL3qnowu1/VAu4Sg1e8PisuwvfjL93p3LcMvo97D17/Nx7LNu1UWFSqhRqP2OOOCs3Bi7YSgd3yvUauzXx/3B1au3RZ/bSgS9JCOF6LH6U0MbbBXY8r/vYSPp6zEmm1KnEIU7bc/mnS6Bpe03j/ZWlt5+Srn7Q4biekrt8U/aKCu53Scd1knU+tnQIn9Cl4dNRPLtu8GCiuhxhGn48KenbD7TeU9VrzNfvm+CcK3e4rL4HNGcRk8c6kRKS6l4mfwiBKguIxoYnNgWxSX8pJAcSmHPSsu5XCnuJTDXYlKcSmPPSO7ERA9i0o9G++tWZWTVULQpMF61O0+EHe3sbY4VM+0HAet2kmtbBpfdGqa6idtvRSXbpnjz8NEQDvvtQE6FvfDudbjYC1bmTvsegycXC95DqVFTKbs/B+1DfOsxIcCZr18NYZMPUjsHMSEMMiquNy1GnO+fBfDx83AauyD+h2uQM9OTVCz0HsOV428G498Xai3wdXarB527VDcorScNH4lzt6cmPbDEqq4FK1mVabf9N+H8O//rsEhlz2B21pXTkZMSMW/j77OdI5v/AMcvx2hntVX+jVe6jscK859wuZcYAAb/8KPH7+D0b8sxRYchLP790Mn4/2S+LBJTbv9esfJK0iABEiABCwEKC6DvyUoLoNnLjUixaVU/AweUQIUlxFNbA5si+JSXhIoLuWwZ8WlHO4Ul3K4K1EpLuWxZ2QBAomzqJYUNUSHq2/ABdazqHYtw8ShT+DdmTtMLdeUmdVWsOuxp1pL9Op3FY7eOxlPa7Omt6QEMPeNm/HCrztT5lGu2vbjR5hw6Pk4rbbyXxSXApnjkBARSHdem2kbi4ej/2NfY1ETrUJP+akq137bx176a+1ItQ8QbB/3EO4cvdzhAwUWaH54tDG1AAAgAElEQVSIy4QgXND5ETx6dvwFbPhKfDhiYy0c3ukSXNwhM2GpTWgVl0jXhnfqUNz+8mTUumwg7m7tdHak2gL7kw2t7c8PTcyx3lBF6XiuZuL8UOPY+Lrn/wf3PzMelS8biD6bnsAdo6uhy3O34vQ0x1numTAAd70zG0Vn9zcznTAAvd/ZKCalQ/T64FJJgARIIFcIUFwGnwmKy+CZS41IcSkVP4NHlADFZUQTmwPboriUlwSKSznsWXEphzvFpRzuSlSKS3nsGVmMgOksqmr1cPghNaA0cMvbvBwz5q2It1Pb68Q+eKRnY9P5etoZlkc1zcfsBYU44qQ2aFZrMxZ99w1+WbQJWw4wnkEFYPNPePPh1/Hblhj2qnss2rU+CrV3/I1JP03A7JX76lVUFJdieeOoMBHYiilD7sGwGTtQofkVuO2KVjjQUnG4dfrbGPjK91hS2AyX9u+N1voHAVRxOSUWQ/XzHsfDpxtK8BLtU38vbYZLH++NuJ9bMxbPPDgKC4qs8wDY9Rc+/WoTzul0jArPD3GJRfis3yP4qF4vU6WhGmADZk5cjDotjzK0dXTJ22/DMTTvbPRqbqhmVC5J7PU3pWpbb7O6Gj88fi+GL22Ajvf3w7maNy1ZhHH9+2P0ptZ6W1mnqGoF5fLUD1Qk5vhsVb7p3EqtFa+petZhrBpTrT7/vO45+NfmT/BB5asTbWPVn27buBH5Vaua2lkiUVkZu+BZ9D8tyWHpu7fhsV+b4poBV8FaYBqmVwPXSgIkQAK5SoDiMvjMUFwGz1xqRIpLqfgZPKIE/BCXS3vehy9PqIJ5I/ui+JsMeuNElG153xbFpbw7gOJSDntWXMrhTnEph7sSleJSHntG9kBgxyL88vEHKWdR1Tq4Jdpd2BVtD0ycRWWYUhOX7e7vh+N+HoLXvvsTG3bEUFqhKvY/7nz0uqQ1auZZ1rBrGSa9+TI+mLkCW3fEgLxCVNj/CJxyweXorFd7suLSQ+Y4NCwElLMRn30WIxZsj5+XVqvB4Tgg7qR24Z95s7Fo426UVDwU5/S9C2ceaNxUouLy0GY4btks/H1QG7RuWQ9VVk7CD9/OwLKde6PB1Y+j73HJEr6Vn96Hp8asxo7CGmh40sloWa8i1k//HhOmL8HyIw2tTH0Rl0o19fV4fuoJqVWLa2Zh4tx1rhmq1ugkHLlfYlhiTXn7H4nWLU/AQVX/wfLfJmPy3MVYv+dAnHLvg+hq5JOoGl9aUBNHdDgdLar+g2n/+xJT1+yVwsV2IQbpqH2govr6qZg44XcsbdoSR038GRMN7V93/zYY/V6bhs2VD8KJHdqjERZi0oQJWLD3Aai6cBGsrWKVmHE5+tUa7LUDaHjjYNxwVHIlyvvoA99XQsNWJ6BlvarYs3Iqfvj+dyyJWcWzKkA/rW8niF0RcwAJkAAJkIAAAYpLAUg+D6G49Blork9HcZnrGeL6wkhARFyu63AL3ju/IbZO7IU736mQsk2v4vKyB17AaSUTcEXx8Kwha9/naVx+2Dr8fMOjeCnf/GRpd+w03P10Fxz+90hcN+i7rK0hGxOr+zLnYOec3NwHxWU27gCxOSkuxTj5PYoVl34TFZuP4lKMUzZGUVxmgyrnzAUCSXFZjK4H5MKKuAYSyHUCu7B+6jiM+vxHzFm+Flt3KestRNF+++OQk85HV9tWqqq4jMuzC7bhjaEjMX35NuxEISrUOQLtul2Ncw6rmLLxrdM/whvvf4f565SxQGHFGqje/Gxc2a11strTJ3GptkP9GXUsUk6r6HTLiumMzZINmDP2TYz69k8s27w7fqm69tNxcZd2aFjVZrZVPwhzsV2L9oGK6SvjOSmoeAAadOyO6878B2/f8LpJXCrXb/xxCIZ8OBPLtu+Of1CjQftrcfNx0/FE8VhbcYnEOaQLik5MqZbcOW8c3nxvDOas3BavbkeFSqjR6HScd1knHF3FsFonxm5w+XMSIAESIAFhAhSXwqh8G0hx6RvKcExEcRmOPHGV4SLgh7j0umOKS6/E1PFxbrWWm2SsIpVfaTIV97zwbWaTZvEqissswnWZmuJSDntWXMrhTnEph7sSleJSHntGzi4Bisvs8uXsJKASMIjL61vkKBS1Zevb6Irie89EzRxdpbRlrfkUz9z/KZae+m8MuLB+BsvYionP3YK3Np6L+x86B6aC3Axm4yUkQAIkQAL2BCgug78zKC6DZy41IsWlVPwMHlECFJfhqLhUq14PxPIQteOluJT3pkFxKYc9Ky7lcKe4lMOd4lIed0bOPgGKy+wzZgQSCIe4BBBv2fo/FPV4BredmGxbywwCS9+/DU98v7fhHF9vVNT2tH+jyR1Po+ch3q7laBIgARIgAXECFJfirPwaSXHpF8mQzENxGZJEcZmhIuCHuFRbxe4xVQKq1YFJFEo7064zj463nN3bSGjbHIy6fTA+yYvFv2u+zlxdqMX5ftRmHHfBYdgb2xzP1cykVezO2KV4clBL1DOsb7WhPa5Ti1k7qai1103uNbVS0sjCrd2rW7teZcna+ossLX2t+dHWu3TkH6j4r1bx/Rr36dcNTHHpF0nv81BcemfmxxWsuPSDovc5KC69M/PrClZc+kWS8+QaAYrLXMsI1xNNAmGouFTJr/roPjz8/f64sLg3TjH9n9loZkZoV5t/wLD7/oOfG1yGgX3aopLQRYZBm3/CsAdex8JTHkRxF9ZaesXH8SRAAiTghQDFpRda/oyluPSHY2hmobgMTaq40BARyIa4jEvDugt1IWltZ2rXKlaTgk1LkyLTKh+1szS3bluPaX1Tz640YvcqLtW5a5kEnvV7ouLSTiD2eODfqPxgcfy8Teu82vjaac6q1PkUOctar+Iytg1Y9nlfFH9TmJU7luIyK1iFJqW4FMLk+yBWXPqOVGhCikshTFkZRHGZFaycNAcIUFzmQBK4hHJAIDzishwkQ3iLMz58EUtq1MGicZ9jyqYDcUq/B3kWsDA9DiQBEiABOQQoLoPnTnEZPHOpESkupeJn8IgS8FtcDio4HXc/3QWH/z0S1w2yb8NqJy41KTnP0ArVKgrt5KJTWlRxWSFt1rQqR10Krp+AK4qHm64xSthR+R1t92atuLSrQNUmdYqV7pqUa+MdiswVnMp3vInLhihMI0r9uN0pLv2gmNkcFJeZcSvrVRSXZSWY2fUUl5lx8+Mqiks/KHIOEiABEiivBH7FW7f+B780uxJDrmpeXiGEbt9zXrsJr04vQH61Rjjlyl7odFBB6PbABZMACZBAeSNAcRl8xikug2cuNSLFpVT8DB5RAn6LS6WiUJOGTu1H7cRl/HtVzG1jFeTGsXZy0yktXiou07VhNcZ86NtOQuJSbzlraYOrrNUplpczLE0tbVckZatXcbnV0lLW71uc4tJvouLzUVyKs/JzJMWlnzTF56K4FGfl90iKS7+Jcj4SIAESIAESIAESIAESIAES8JcAxaW/PEVmo7gUoRShMRSXEUomt5IzBLIhLpXNGSserec3OopLw5mYJkAJOSdSlahd511cHojlhmpPbR6jUBQVl8q15vMyk9WRqWdfGnfq3AbW7obR50rw8SYu7ffr541JceknTW9zUVx64+XXaIpLv0h6m4fi0hsvP0dTXPpJk3ORAAmQAAmQAAmQAAmQAAmQgP8EKC79Z+o2I8WlG6GI/ZziMmIJ5XZygkC2xKW2Oa29KwyVgY7isiS1VasRUnbFZUPYVSBmUnFpXLP1bMq+ebfjvfP9k4ZGJgMLeuDJQS1RZKmktHLzUt1ZlpuU4rIs9Mp2LcVl2fhlejXFZabkynYdxWXZ+JXlaorLstDjtSRAAiRAAiRAAiRAAiRAAiSQfQIUl9lnbI1AcRk8c6kRKS6l4mfwiBLItrhUsBnPifwkL2Zq/6phFZGSImO0+bxUXFrP0jSmWnztVWA8n9M4h7ES8rZ3z3Y9A9TLrWZk4nS+qJUFxaUXwuEcS3EpJ28Ul3K4U1zK4a5EpbiUx56RSYAESIAESIAESIAESIAESECEAMWlCCV/x1Bc+ssz52ejuMz5FHGBISTgt7hU5Nm99x2BOQ8PgiIp9YrD9clqSqsMVLDp40rN51xe9sBTqP/DbSj+phDZEpdKfK0y1Hgup92ZmtbvJVvCJtu8KmPe3XM/7nynQvyOsF5jF0uRiSNar8T1jwy3vYvsfq7Frj1nJK4b9F38OntJ2RB7w9quNrXq07pO63mc2n8XGuKlu+VZcSnvDYHiUg57iks53Cku5XBXolJcymPPyCRAAiRAAiRAAiRAAiRAAiQgQoDiUoSSv2MoLv3lmfOzUVzmfIq4wBAS8CIu907Znyrrbqj3ML48YQ9+vuFRaFV/TYsMgw1tYpXvms5/3JYUlcm2qvbXZlNcKhFTz59Myj7j1uOtbvXzOJfj+1GbcdwFdfUzMvX2uPpFqWdXiowxxnQ6G9MoWpXxKQy3zcF/plZDj5Yl8fy8lJ+X2CfFZQhfrsJLprgURuXrQIpLX3EKT0ZxKYzK94EUl74j5YQkQAIkQAIkQAIkQAIkQAIk4CsBiktfcQpNRnEphCk6gyguo5NL7iR3CIiIy9xZLVcSJgKsuJSXLYpLOewpLuVwp7iUw12JSnEpjz0jkwAJkAAJkAAJkAAJkAAJkIAIAYpLEUr+jqG49Jdnzs9GcZnzKeICQ0iA4jKESQvJkiku5SWK4lIOe4pLOdwpLuVwp7iUx52RSYAESIAESIAESIAESIAESECUAMWlKCn/xlFc+scyFDNRXIYiTVxkyAhQXIYsYSFaLsWlvGRRXMphT3EphzvFpRzuFJfyuDMyCZAACZAACZAACZAACZAACYgSoLgUJeXfOIpL/1iGYiaKy1CkiYsMGQGKy5AlLETLpbiUlyyKSznsKS7lcKe4lMOd4lIed0YmARIgARIgARIgARIgARIgAVECFJeipPwbR3HpH8tQzERxGYo0cZEhI0BxGbKEhWi5FJfykkVxKYc9xaUc7hSXcrhTXMrjzsgkQAIkQAIkQAIkQAIkQAIkIEqA4lKUlH/jKC79YxmKmSguQ5EmLjJkBCguQ5awEC2X4lJesigu5bCnuJTDneJSDneKS3ncGZkESIAESIAESIAESIAESIAERAlQXIqS8m8cxaV/LEMxE8VlKNLERYaMAMVlyBIWouVSXMpLFsWlHPYUl3K4U1zK4U5xKY87I5MACZAACZAACZAACZAACZCAKAGKS1FS/o2juPSPZShmorgMRZq4yJARoLgMWcJCtFyKS3nJoriUw57iUg53iks53Cku5XFnZBIgARIgARIgARIgARIgARIQJUBxKUrKv3EUl/6xDMVMFJehSBMXGTICFJchS1iIlktxKS9ZFJdy2FNcyuFOcSmHO8WlPO6MTAIkQAIkQAIkQAIkQAIkQAKiBCguRUn5N47i0j+WoZiJ4jIUaeIiQ0aA4jJkCQvRciku5SWL4lIOe11c/vQJSpfMlrOIchiV4lJe0jvc0hkFFQqRl5+XdhElJSWYNm0qVq1ahVgspv/Jy8uD+icf+fl5KCgoQH5+fvzvwsLC+N/qn0IUFRXpP1fGKH+Ua5X5lL+VL+V/b9q+B/XuHI9SxOLf69OmDoovbiQPEiOTAAmQAAmQAAmQAAmQAAmQgEQCFJfBw6e4DJ651IgUl1LxM3hECVBcRjSxObAtikt5SaC4lMOe4lIOd4pLOdyVqBSX8tgzMgmQAAmQAAmQAAmQAAmQAAmIEKC4FKHk7xiKS3955vxsFJc5nyIuMIQEKC5DmLSQLJniUl6iKC7lsKe4lMOd4lIOd4pLedwZmQRIgARIgARIgARIgARIgARECVBcipLybxzFpX8sQzETxWUo0sRFhowAxWXIEhai5VJcyksWxaUc9hSXcrhTXMrhTnEpjzsjkwAJkAAJkAAJkAAJkAAJkIAoAYpLUVL+jaO49I9lKGaiuAxFmrjIkBGguAxZwkK0XIpLecmiuJTDnuJSDneKSzncKS7lcWdkEiABEiABEiABEiABEiABEhAlQHEpSsq/cRSX/rEMxUwUl6FIExcZMgIUlyFLWIiWS3EpL1kUl3LYU1zK4U5xKYc7xaU87oxMAiRAAiRAAiRAAiRAAiRAAqIEKC5FSfk3juLSP5ahmIniMhRp4iJDRoDiMmQJC9FyKS7lJYviUg57iks53Cku5XCnuJTHnZFJgARIgARIgARIgARIgARIQJQAxaUoKf/GUVz6xzIUM1FchiJNXGTICFBchixhIVouxaW8ZFFcymFPcSmHO8WlHO4Ul/K4MzIJkAAJkAAJkAAJkAAJkAAJiBKguBQl5d84ikv/WIZiJorLUKSJiwwZAYrLkCUsRMuluJSXLIpLOewpLuVwp7iUw53iUh53RiYBEiABEiABEiABEiABEiABUQIUl6Kk/BtHcekfy1DMRHEZijRxkSEjQHEZsoSFaLkUl/KSRXEphz3FpRzuFJdyuFNcyuPOyCRAAiRAAiRAAiRAAiRAAiQgSoDiUpSUf+MoLv1jGYqZKC5DkSYuMmQEKC5DlrAQLZfiUl6yKC7lsKe4lMOd4lIOd4pLedwZmQRIgARIgARIgARIgARIgARECVBcipLybxzFpX8sQzETxWUo0sRFhowAxWXIEhai5VJcyksWxaUc9hSXcrhTXMrhTnEpjzsjkwAJkAAJkAAJkAAJkAAJkIAoAYpLUVL+jaO49I9lKGaiuAxFmrjIkBGguAxZwkK0XC/icg9a4vJb26LG7Mfw/NjCEO0yN5fqRVzuqbUPLq+0B38s2IzpsdzcT1hW5UVclqIT8ro2QmzKAJTMzQvLFnNynV7EZSkOR4vbjkLVOcPxzecFObmfMC2qwy2dUVChEHn56e/hkpISTJs2FatWrUIsFtP/5OXlQf2Tj/z8PBQUFCA/Pz/+d2FhYfxv9U8hioqK9J8rY5Q/yrXKfMrfypfyvzdt34N6d45HKdQ3tD5t6qD44kZhwsq1kgAJkAAJkAAJkAAJkAAJkIBvBCgufUMpPBHFpTCqaAykuIxGHrmL3CJAcZlb+YjSakTFZYvufdC53l7xra+fSnHpxz0gJi4ro/MhhaimBCzZRXHpA3hRcVlyxl0oqKIE3AFQXJaZvKi4rHfJuTjqIFVWbp9KcVlm8AAoLv2gyDlIgARIgARIgARIgARIgARIIHsEKC6zx9ZpZorL4JlLjUhxKRU/g0eUAMVlRBObA9sSEZcbzr4GA5rswfQnZqCobztWXPqUN3dxWYQO9Suixo6teHdPESsufeIuIi5L2vVBQbUVwOiNKGXFpS/kRcTl9s6n4/yjSrD8sUXIv70pKy59IU9x6RNGTkMCJEACJEACJEACJEACJEACWSNAcZk1tI4TU1wGz1xqRIpLqfgZPKIEKC4jmtgc2JaIuNSWyVax/ibMXVwm47FVrH/sRcSlFo2tYv3jLiIuk9zZKtY/8hSXfrLkXCRAAiRAAiRAAiRAAiRAAiSQDQIUl9mgmn5OisvgmUuNSHEpFT+DR5QAxWVEE5sD26K4lJcEiks57Cku5XCnuJTDXYnKVrHy2DMyCZAACZAACZAACZAACZAACYgQoLgUoeTvGIpLf3nm/GwUlzmfIi4whAQoLkOYtJAsmeJSXqIoLuWwp7iUw53iUg53ikt53BmZBEiABEiABEiABEiABEiABEQJUFyKkvJvHMWlfyxDMRPFZSjSxEWGjADFZcgSFqLlUlzKSxbFpRz2FJdyuFNcyuFOcSmPOyOTAAmQAAmQAAmQAAmQAAmQgCgBiktRUv6No7j0j2UoZqK4DEWauMiQEaC4DFnCQrRcikt5yaK4lMOe4lIOd4pLOdwpLuVxZ2QSIAESIAESIAESIAESIAESECVAcSlKyr9xFJf+sQzFTDLE5bNfXInLD9Hw7MSkR/4PZ76VHwpeXCQJiBCguBShxDGZEKC4zISaP9dQXPrD0essFJdeifkznuLSH46ZzMIzLjOhxmtIgARIgARIgARIgARIgARIIDgCFJfBsdYiUVwGz1xqxKDF5dqnumLLATNwUI9Z8X0r/116wW58XHsUrqmSJ5UFg5OAXwQoLv0iyXmsBCgu5d0TFJdy2FNcyuFOcSmHuxKV4lIee0YmARIgARIgARIgARIgARIgARECFJcilPwdQ3HpL8+cny1ocWkFsjbWFN9OboEGY1/BsfcW5jwvLpAERAhQXIpQ4phMCFBcZkLNn2soLv3h6HUWikuvxPwZT3HpD8dMZqG4zIQaryEBEiABEiABEiABEiABEiCB4AhQXAbHWotEcRk8c6kRKS6l4mfwiBKguIxoYnNgW17EZQ4sN1JL8CIuI7VxyZvxIi4lLzVS4b2Iy0htPAc2Q3GZA0ngEkiABEiABEiABEiABEiABEggDQGKy+BvD4rL4JlLjShdXF59Fv65d1/M4zmXUu8DBveXAMWlvzw5W5IAxaW8u4HiUg57iks53Cku5XBXolJcymPPyCRAAiRAAiRAAiRAAiRAAiQgQoDiUoSSv2MoLv3lmfOzyRSXa2NtMXvuoag38Sf9zMucB8YFkoAAAYpLAUgckhEBisuMsPlyEcWlLxg9T0Jx6RmZLxdQXPqCMaNJKC4zwsaLSIAESIAESIAESIAESIAESCAwAhSXgaHWA1FcBs9cakRZ4nJtvNKyNvaitJSafwbPDgGKy+xw5awAxaW8u4DiUg57iks53Cku5XBXolJcymPPyCRAAiRAAiRAAiRAAiRAAiQgQoDiUoSSv2MoLv3lmfOzyRCXa5/qitILKmAS28Pm/P3BBWZGgOIyM268yp0AxaU7o2yNoLjMFtn081JcyuFOcSmHO8WlPO6MTAIkQAIkQAIkQAIkQAIkQAKiBCguRUn5N47i0j+WoZgpaHGpVFquv7cCvqk9EtdUyQsFIy6SBLwSoLj0SozjRQl0O/88dOpwKuYvXIjfpk4TvYzjfCDQ9ZzOiMViGL9qiw+zcQpRAsdWr4hKBXnAn7+h9J+lopdxXBkJxGofCtRvgg3L1mLBL/PKOBsv90KgyZnNkV9YgLz89P9OLikpwbRpU7Fq1ar4e5P2Jy8vD+qffOTn56GgoAD5+fnxvwsLC+N/q38KUVRUpP9cGaP8Ua5V5lL+Vr6U/71p+x7Uu3M8ShGLf69PmzoovriRl21xLAmQAAmQAAmQAAmQAAmQAAlEhgDFZfCppLgMnrnUiEGLy2e/uBIXruSZllKTzuBZJ0BxmXXE5TZAj24XoUObk8vt/rlxEiABEigPBPbs3In8vfZKu1WKy/JwJ3CPJEACJEACJEACJEACJEACuUiA4jL4rFBcBs9cakQZ4vLyQ2y2vHEpnm4yDk9WUD/JzS8SCDMBisswZy+3166Jy5///Du3F8rVkYBPBOrXqo7a1apg4i+/+jQjpxEhULVKFTQ58gj888cUkeEc4yOByg3qI79SJeQVFqadVaa4vK1NHfRnxaWPWedUJEACJEACJEACJEACJEACYSJAcRl8tigug2cuNWLQ4lLqZhmcBAIiQHEZEOhyGEY74/LLKX/ilv+MLocEuOXyRuCz26/EoQfUQN9/98OYr74ub9uXtt+eF3fDvX1vw6oJEzD1scekraM8Bm737rs5Ly7ZKrY83pncMwmQAAmQAAmQAAmQAAmQgEaA4jL4e4HiMnjmUiNSXErFz+ARJUBxGdHE5sC2KC5zIAlcQqAEKC4Dxa0Ho7iUw12JGgZxyYpLefdHMvJCvNaqIe6euw/WNi7GvO9vwKG5sCyZaxhzOar3mIu7Jv2Ie+rLXEj5jb1yYBMcXNwWI1a/hC5RxjD/ebRp0R/Vh6/D6I5R3ij3RgIkEF0C6r8jrjn2C5QOOTW62+TOSCCLBCguswjXYWqKy+CZS41IcSkVP4NHlADFZUQTmwPborjMgSRwCYESoLgMFDfFpRzcpqgUl0EnYSx6V7kI71dItubdHLvIIF7Unw95ciZKb6yLH3rFcP7I6o6LXNvtA4cHgKlxlEkylY6KINp/ZG9/hWVCxszKSz2646T31ua+oKG49PziUe7ntgVf+/bQ2i9x6dc8noHYXTDmchT1rGSWsRSXvqDlJCTgTCD54RxtTAkON3wwxfy72TqP3e9q59/PHvMw5nLU6PGZ6SLj3Kb3rzS/V5UJzHtKs47EPOO7f5jZ+/X853FyixHoPNn4wR6KS4+Z53ASSCFAcRn8TUFxGTxzqREpLqXiZ/CIEqC4jGhic2BbFJc5kAQuIVACFJeB4taDseJSDnclahjEZWRaxWoPAounxqWk9vV9r2uxfuiriYqxNA9HbR8EOt07dvMkHhoWDvIoIBPX9VhoWneZ71onGaNxOupRj+ss84o4QZYJUFwKALYTlwKXcQgJkECmBBK/L3t+bJJ0KwZehTfPfT1RUe/wu9lJ8M1/Hoc92wxzy1hZqEjJIx/Zx1LZPxZX3ViI11/sEN9wug9eZPqeq8xZf2RVHDc9ZpGPgow9/XtFcE4OIwESAMVl8DcBxWXwzKVGpLiUip/BI0qA4jKiic2BbVFc5kASuIRACVBcBopbD0ZxKYe7EpXiMjj2Yg8QsykuAWT0MDFgcRlPif2D5OCyxUjZICD2GhCP7FelpF/ziK88zUiKS18wchISECUg1lHA5ndz1iuh1ZiLR21M24HAf3Gp/s7/vP8CnPVAA1yTyYeWMvq3hmjGOI4Eyi8Bisvgc09xGTxzqRGzIS43btiBRUu2SN0Xg5OATAJFRQVoeGhVzJwzB08NGiJzKYwdMQIUlxFLKLfjSoDi0hVRVgZQXGYFq9CkYRCXUTnjMi5tZr3oUkUoQ1yaW+SZ2snatJ3zrf2d20NfG4FjbcdnXIsjX8s8KXP0n5KmktTcctfUZs+6vsSD2i6T38d+3Q+JnweqfDm15027Dgv3tWnXqERJyuXvp9SLtxe2stFaDptbE5tl9npflv4AACAASURBVEmPJ1sTp4xLvKMoD8mbPLJCf39J2V+Cw/mTH8KCpl3jbZHPGtAfC/rcD2NbYPN1ae5BPVLqmG8vfBln9G9d5jMuxcRlavtl+5bGae6ZhJA3topOzpGmVWWJXdtFNXfK2Zca19Q2kMn7YsWuM/S8CbeLFPotwkEkEG4CXl7/Wht3Zcd+fxAjlWL69rTaeN/F5fzn0fr4Obhn7UvoMuZyxB4/0fHfLXa/x7TfQcb9qO9zTh+Ccn9v1Vl3fsvUNjcUbeXD/fLg6nOMAMVl8AmhuAyeudSI2RCXezb9g/wq+0rdF4OTQC4QoLjMhSxEaw0Ul9HKJ3fjToDi0p1RNkZQXGaDqticYRCXkWkVmzinKr34y7K4TJGBqZWNqQJQRsVlUspUH75OrTZJab1nYeVw5qTx4XJKZc3853HJmK5496Zk697kKyd136bWgTbiUpFIM/KOSLb1s20PbNeydywGDW6Cm3vXAxL3SfKBrMjDa3XO1wqOx8TuHxhEbGqslIfcCdFY2mQmajywXq/sUbh1HHW9QQrardvme4n5SpqUost/JibaLKpU7R/0i9yDNhW4CU5OglXsHVAd5SouUnICmzwl79nxxnbQY17AE0feEuegxLmu8Yxk9ZTdPetwxqX1vDi7FpKp30vK0KT8zrRltBeiHEsCISIg1J7c+j4sVg1ZVgqaGEwn6PwWl+b3aad9uvweS3fGpbGCU/C9VeNg/UCO+XdUWWnzehLIfQIUl8HniOIyeOZSI2ZDXJasW45N/x0mdV8MTgIyCeTvuz8qd76WFZcykxDR2BSXEU0st+VIgOJSzs1BcSmHuxKV4jJg9omHdEpU+yq6bIrL1LntH3haH1RKEpeJ6rR0bfLMItK+lV9S+Hjch1urOwdxaZJWmqwzVNqml2SJNR77hemsNUVmFvWslKay0EFG2cpcCweHs1f1dr1PzlRFqIMY1sbpeXKcz15cityDTq0cU+VqZq/njHKSEJ77j+ydqEZyyF3aJdnck0Li0vl9wiwdvNwXmbHjVSQQCQKG6mX7DxdZXnNuvx98hKJJO6dKaX/FZaqotPvAieuHPYTEpfN7pvU93/a93q1rg4854FQkkCsEKC6DzwTFZfDMpUbMlrhc89z12LNhpdS9MTgJyCJQ8bgzUO2KhykuZSUgwnEpLiOcXG7NlgDFpZwbg+JSDneKS3nctXabqQ8i/RWXxpaUqZVpTg8NrTLFo/ATxer60NG+0iOlNV3jYr2NnfVhp91/K21OxdrLqfu+ad619sLQoVVs58k/mqoMrQ9407YXdGLi+pDcPpdO7XNNa0iTB+M451bHltiC86m3icg9uDueh2usMlekUlLwXkz7ED7dfWqSuaIVWKltEU0fYhARl44S2Vo96vDadX3tCYLjMBKIGgHDh4vMvyfkiUvje6XSgtzanttXcWn3/uPQtr1twdfmD9gY7wURcSn83upSra99uCZq9yL3QwI2BCgug78tKC6DZy41IsWlVPwMHlECFJcRTWwObIviMpgkbMEJeL+4HY5Z/DWOGzrZMajouGBWHc0ofojLbbHL8J+ve+P4Wc+h+U0jAgclO34mG851cbnjX0+g41VNsZeyuamv4Kt7R2eyTddr6jzxARo3XYO1Z/bC7/l5ruP9GMCKSz8oZj6HIoPOHdkq2Vo0UWVoPEdLn91VXhnXYd/WbkjPjw0PGlPP1DPOkNJa0tjeLfMtJ690kyfW/dq02rVr/epWYWk8o1H07EjlYXGKZM5IXLpIYJszRTVg6c8ltJ/XKnlN+e32gXovpLmvUsSlw4Nqqwi1tjXV4qZKW5F7MCEube4/16ofwfvUTVw67cfEzukcSsMaUts+Zlhxma4C1/QzikvBW4DDSMBEQPs94diy2+33V9Z4Jn63N3/S9IGdg4vb2n7Axts5nCLvx0pbdYEPMwmKS6H31voUl1m7nThx6AhQXAafMorL4JlLjUhxKRU/g0eUAMVlRBObA9vyIi7X4SxMeKYJGprWvQZjbnsdffNjObAbsSVcesOtuO/QDbbrzpY4tJt3druLseGcWpj/8QB0H58fX7xf8R+6+050q2nhsXIKjnz6CzFIgqP8Wq9gOF+GpROXmhBsU9k51PZfn8MRvffKqri88KWv0f+4vVMXseAjHNntSURRXDYa+l8cVHeRrdBz+llJrC9afdYBVQRFoyInT7/qEOx89VxM/LiCzrc01hXNh1+JGn9lT1hqwSgugVgshk3b96DeneNRCvV3R2TOuLR967A+APS34tIkQFMetAo8fIyvWXScx7dhlwe/Zilpv4bUFqKGcWd+CMeHospShc4cTe4pRTplSVymXbMjYmdxmbYqRpnPUVya5/RScelVXF6TVoo7339BiUvl7FL9rFVjDoyVj27iUuRBfuK+TGkLbCPxq/eYa/jAQ3JRZiYUlx7flTicBHQCdmc9Jn+nZtIa2ie4lvcD3you3arl9ZbnAv8mEHm/Y8WlTzcEpylPBCgug882xWXwzKVGpLiUip/BI0qA4jKiic2BbYmKS1X2FWLJz4+h4weF+sqdvp8DW3NcQpTFpSJD159TD/tYJKXy/c0t16HFUxSXXiouZz84AqVn78F/m12IO4oK9Hsq2+JQFZerUuJqC8h2/Gy8ft0qLrf2HYouHfbFFotU1OUktqT8TKuSjH3ZHt89X8l12U7i0un7rhNmMIDi0l5c3tamDvpf3CgDomG4JEBxadNa0+nsQDM5gYeUmaBO99BSSLLan9+n7enbC1/GKbMHOLeySzmj0G0TFg4ZiUu1lWfyXERrzExZO1znejamKi4VMWc9m1P7vi7sHOeytEgVrODUdi5yD6Zredtx1PVpzv50y6n6c6EzLh0qPlPOuHSSsHZc7NiLtIpNc/6r7RmX1jVJqxYTywdHkUAuEEgvLtUPvzh9gCCr68+SuEz7PmjZq+v7toi4TPOhKLszLlM/hJPmg15ZTQAnJwF5BCgug2dPcRk8c6kRKS6l4mfwiBKguIxoYnNgWyLicvbF16C0RSX8YagMNC7d7ec5sE3TEqIqLjVpuckil7PJP2oVl1ZWFJf+3T1u4tKpelITmru27I1CS0WkVwlIcZn80IldZktKSjBt2lSsWrUqXhWp/cnLy4P6Jx/5+XkoKChAfn5+/O/CwsL43+qfQhQVFek/V8Yof5RrlbmUv5WvKFdc/tDrWEy4d3La8w+RtVaxWlYTD/r0lrHW/1bGLcSwVo+j1sSh6BK/LFOZ5vIe4SBPtBZ91jauVnmljzOccRmPmHhgWtpkJmo8sB6jO2rrWIihN3yO0166EYca92VzdqI2zyVjuuLdm5TWeEnB5yjyHIRd6sNgO+ZjMWhwE9zcu55eCWo6X23+8zjs2WaYq7R2tf1yypG93DXdi4k8zMg7wlDBZ3ddmu8ZGaYRl/YPuwXuQRvBp+U/9exW77+bXCs3E9W5ppzYSQvbcS/giSNvwT31rQ/Zk20ZTfe6g+C0VrEqaz7ykX1MVZep+2DFpfe7gVeUNwLK6+a6xjMMvyvspKS9JHP6faX8Hkr/ni1CeSx6nbwAd42/IfE7y/D72PCe60/FpVsFqUj7ecPvMdsPV9i3xq7R4zPzudM27632LW8pLkXuIo6JFgGKy+DzSXEZPHOpESkupeJn8IgSoLiMaGJzYFtu4lITU603OLcZtZNX8ValJVMQW3wQSlvsq+/UWrGp/ECr2tQGLfp5Kna2bIY6c5PnQeqVhPpMO0wiVWu7Ou/jP1H1vKbxdrZ2sZLxvLWK1TkUJRawbSEG9xuBIXlqm0O7NrrG+FZGdq1clfGtPzhJPwvzuby28SpX9cu8X7tbR2Mu2g5WFc72uUny/BHbz2yP1jb7tl4fX1Oi0lNbS/HmxuoeDLysudxqyHMQLwm/Ky4fy+tlaOu6Eb8/dxIued/c5rXfBz/hsoO13S1wrKTURnituDRWYJrWs+kXDGzXG2tf/cawxtT4Ka1pEy1p/cyHm7hUYsVbwpaOw1fXv6CHjsvJaj9gUeyMlJ9Zx6si01B5ueUPLOx6L+bl5alzJ9yENvmuL9tj7v7/NV8DQPm+VsGZct1i8/pUsVqCFcM2oPo1yhmZycpQvQWtdjts+QOL5zdCPZ5xGdlWsXbnDa61Sresi0tDi9T+U1B6o3Ljqw//3q+QlNdmaZhdcTkr8btSe+2lMtF+Yl7n2m4fYEWjm22rFxXWqZV4qed3KXPEz3m0+7I5b9IqrkwtPYXFpRIsdS3WuZWHudpX+vMtk/PZt1x12Xdi3edPfggLmnbV7wMnNtb7OOWc0LRnsSZzaM6z2z2YFMfa/aLl3+lsNy+/o4znnhqvM63Rcj84CtN04xJiU4vR7r0/cNYDDWDNm8ZYz7tTG1rLfKmvHYpLL/cBx5ZPAnav/9TXd/o27krVuvV3mek9PSO0qe+LyjTW91xfxKXdhy4sa3b6YIRyBrT2Zdyzkav6/fTvRxo/u/dWisuMbiBeFEECFJfBJ5XiMnjmUiNSXErFz+ARJUBxGdHE5sC23MSlJuSKXKr44vKxzlJd5uliztCyVP2e+UxMVVqW6BLSKAiNQuuhu/vg8AnP6WdBWqsmNdGGbcD8cckzI+0Qe6241KWkdS+Vk/JSmfOKNU/rbXStVahez7hURKG2f51JqVmWGvcmmiftGit3a7VmUi4mhan2vUKDaHSquIznuvIObNk029SeVpOdmtTV1m2U1Nl+WfgpLpWzMJUzL5vfNEI/d7JNqSoLXy7Is/2em5RU9u82xtoq1ng2p7ae2Ze9iPW3HIu8TZtQZc1XprMx26xWz8pUvqxVpeti9+On4btw1kVP+JoKEXFpraA0nj35yeqz4oJw7Zm98Ht+HqwVmsp/nzR8P6xOiEr92nVJ0eil4lKf3yAq7b6nVYTu3rIWG/6lrk35ch6rSCT7szx9BW6YrN277yK/UiXkFbLiMluMOW/wBOwfcga/jlBETCsaQ7EDLpIESIAESIAESIAEIk+A4jL4FFNcBs9cakSKS6n4GTyiBCguI5rYHNiWm7jUhOB8hzax2hbsxaVZUlrlmJNssxNkVlTWa0WuMa1Vr2S0T4JRmtqJTjdRaBV6nsWlRVK65cHt58ZdOslCYw5vbt89flamUVIqc6hCMilQ04pLi6R2qt5VZeYejLntdfTNVytYs/nlq7g0SEplzYos3HDLYfjrudbxqktVClYzVWGKnE+ZUgGZALLkk0boWFxdF6LHz3KWpsolaqWnucLSKirjY0qSIjNb7EXEpfXMSqNo/DZ/ADpe1RTaeZZOZ2Ia169VQ2qy04u4dGpDa51DjVHXVKWprCF+/SF/6hWf2rrUCk6Ky03b96DeneNRCvU136dNHRRH9ozLbL2qyvG8FHHekk9e3nhxNAmQAAmQAAmQAAlIIEBxGTx0isvgmUuNSHEpFT+DR5QAxWVEE5sD28qquCwxt5e1CjOnszGdxFpqu9hkO1gv5zt6qbh0km12ws6uXay1avKYxeb2txvOqQWjFHaUe+0ujotEp/MrvYhLJ+5GgXjWqd1hXZtyu1rZpa+4NFeIOuXIy9r9eMn4Ki4NlYuauFSqHDclBGNcClZPVmBq63eThZlWXGoiU4sTn6fRDL0CNL7GuEzdo7erVf/7IL1y1A/GdnOIiEtjheVX945GXAqeuCYu/+bmX4Tmw69EjcQ5l05iMKVdrKG6UVRc2lVranuyVnraCdR013s9l9OPfLDi0g+KnCOXCLDa0mM2KC49AuNwEiABEiABEiABEgieAMVl8MwpLoNnLjUixWUq/hL0RPWnbkTFxYOwfNA7UvOTjeA7T30R9c5vhNioNljxTYVshCj3c1JclvtbIGsA3MSlW2WhtjDbikshcZlaaWcVl8n2scm2pXYVl3aizQ5cRuJSO+PRMqEmJrXWuFoL1LJWXBoFZ1w2CYjLdGLTuGzbsyn1AWqVrC/i0pJ/O/GcXJf7GZ5+vQj8FJdWUai1ZzWJS/1sS8sO0pwjGaS4jN9fCXkZX2EWzrdUphURl8o4o5DMe3WM6VxL7WcLuk5GlQ+vQg1LG1ilInMvw7mWmVZcWgWqMXO2ctXQwlYZm+56iksgFoulnHF5W5s66M+KS7/e5iI7j3aelvMZmZHdetk2RnFZNn68mgRIgARIgARIgAQCIEBxGQBkSwiKy+CZS40oU1yW4EHUHNQJe22bhK133oQNsdSWc5Xv/wlVSj/F8uJHdU7ZFovZnl9qwgGUVVxWuOVrVD9sb/M2/oym5M00VxSXmZLjdW4E3MSlUwWgcV67qru4yPNJXNq1Eg1aXFpFonH/dhWDQYtLkTxpaxZpzepUBemp4tJGXIrKZbf7tiw/D1xcZtCGNWhxqd8biXMx99mUWiVaFubKtaLiUqtg3DTsR+Cajij6sj2+e75SPHy6n8VbsJYmz7NMjk+ei5m9istkDCUuxWUB8vPz9T95eXlxWan8rXxRXJb11cTrSYAESIAESIAESIAESIAEokaA4jL4jFJcBs9cakSZ4nJ7j+Fo0HQ/lFSsjLyfmmL5OxYZBoDi0v/boyziMp6PWgux56ZuWJWnimZlvoObTIhkdWqm9CkuMyXH69wIuIlL5Xqn1qLa3HYVjELi0qGK0HpepZ1o06oGtQpHL+1GvVRcKnu0VpNamdrFtu7B6xmXXisuRfKkrVukijYb4tKprazbPer3z4MUl9a2rKJ7kSUu4/eRpZWs6JrdxomKS60Va/6SxahUtxTa+ZTK/Ol+ZicuredJiopLJZZTK1r7My7N4lK5Ph573z94xmV+flxYuolLnnHp9griz0mABEiABEiABEiABEiABKJMgOIy+OxSXAbPXGpEmeIyLsHWD8KmajenVFVqUCgu/b89MhWXmV7n/w5yf0aKy9zPUVhXKCIulb2psq8QmijU9qt+vwR/fDwA3cfn6xhExKUyWG2xqrYn7Zsfg/GcSK0Nq7VNqnFMEOJSj7cyeWanIuGGFx+F9fe+hivyz8aEZ5qgzlz1/Mpka1sg3RmXdgLRSe65tYo156NQj6t9X7l+c8t1aPHUF/Fv2eVNkcFb9pkc34OouNRzaKmutMu/MtYqnOPfs6wt26+lIMXltthl+M/XvdGm1FzBeN8HX6HxyFa45P3UD1gp+w9SXN7/wXDsc86/cEdRQRy98VzOAYU91fUbzvK0ntsZ/++DF+hnZjrlT1RcKterwhGAoe2rNq/Tz6wtWNXqTGWSRbr81MSnsYpTmddOaOpnWS5OVnFaz7dUrrW2o9XWqcwZb1079RUo53UqX8nzN5NrsuNllZ7Wvan/XYotr56LiR+7t+jnGZfZfldR59/2w21oe95bWGDT8cW6grWHXIcvv3ocp1UNZm2MQgIkQAIkQAIkQAIkQAIkkNsEKC6Dzw/FZfDMpUaUJS6VNrG1BrVBwag2WBR7DQedXx0lliq+eucfC7VJVeJr2ySsn1oT1VpaDqBamWwlq7d5rZi8xtiGVhOhC/5uhgYnGOYxVHwaW8UuWN/FcZy2LFXoGde6CaWj2urnRxrni0vaWgAMa3a/PtFS11KVGq9YPaHUVP2Ysn8sxNafY6jUsrq+Jk1AYtSb2NGpNyo6sLLemPo6HapjlfFObXat0lP779JR32HPBWdjL+XixLwie9DWpjKwz6NdjJK/fwMOPi6lwtfv9sAUl1Lf1iIdXFRcKhBszyjcthCD+43AkETFtAZLVFwq47XzIdVr1+C/t63A4QOO0kWg8l1NnKpjdmDyx3+i6nlNUfTzY+j4QaGjaLNLnteKS2UOoyzV5tSkZJzNxdegtMW+erhFP/8PS44+FVrlpJOQNO5LkbCtPzgJ7xe306/TJhQVl455Ahykc6EBUVIgexGXpvsiIXedxKUdKyWfVvGdzRddkOJS2YcuLysbduVyjqQqLm2kZqKFqyYUtTM2tRjWMzfj8zSagYHteuPlAvVfQNaKSlU8GtZmaBOrrz1gcalLR4P001aoyz/Lz/T2rBq2LX9g9sQaOOI0czVkUh4CuxJtaJ0qMVPm/P9iV7tGfx+IC9LUisv4O5UmL7XBi8dh5vo2aNx0jamS1Hq/U1xm8x0gu3OLyEtKy+zmgLOTAAmQAAmQAAmQAAmQQBgJUFwGnzWKy+CZS40oS1zGz0msOyt+tuU/sctR/akbUXFx6jmJXiou9TMzDVIwfn2V5BmaaqtTszi0tj/VJFYRNiO28Rv9fE1dkhnEnXreY4lJVFq/Z5pv8Rumlqpi14uJS12+IbnfpBRNytS030tzVmVSKJrFrPEG9iouY9sAjGmTKnld9qDEtLKzilVdlhpi6OvbaD431e9qUopLqW9rkQ7uRVwGBUKklWlQa2Gc6BHwIi6jt3t5O/JScSlvldGMzIrLYPOaTl5SWgabC0YjARIgARIgARIgARIggbAQoLgMPlMUl8EzlxpRhri0k1tGkbnB0LLJi7hURdZqSwWiWfo5ndEYr5i0VvwZ5JmWJKMI/Sf2EGoO6oS9bGSfcd12QlGZTxetrteLiUu7Csy0gs8S1ykHtmIyXqVpPutS3VNPWwltX3F5LPIsaxDdgxM74x5Wd3hJrYS126flPrG7z8rywvQqLtv3eRqXV5mEK4qHlyUsry0HBHJRXLqdqVkO0sItZpEAxWUW4aaZmuJSDnclahjE5W1t6qD/xY3kQfI5sp28pLT0GTKnIwESIAESIAESIAESIIEIEaC4DD6ZFJfBM5caUYa4tKtuc6p4ExWXTpV0VpFmP19CDCYEl9NcSqKMYm3R5SPQ4IRkC1ZjIo0SdUVeoqLUUuWnziVyfUKQurSKtVaXauuxxnFq+Wonfp1uTl0cKgPsWvVaqmcdxaVlT6J7cGJnzM+S0xLi0hJDX7suqu3FcFlemKLicl2HW/De+Q0R75S3YgLFZVmgl5NrZYvLh+7ug8MnPKefj6m1HS1MnBdZTtLAbQZIgOIyQNiGUBSXcrgrUSku5bA3yktKSzk5YFQSIAESIAESIAESIAESCAsBisvgM0VxGTxzqRFliEu9Xavdzg0STPmxZ3GpnddonTshJT2JS5vWtani0nzGpBbWOE4Xl5b5nKoLlTnM13sQl6XmFqjJuVLPuIyNSrZoVcZ5EZfaPnUJmsibt4rLRrCuwany0SoqU862NOVbrQRVxWVqDOt9lS4Pmb44RcTlztileHJQSxRN7IXPa7zAistMYZez62SLS/PZlSp85axH5dxKfpFANghQXGaDqvucFJfujLI1Igzisk+bOiiOUMWllktFXp5yVxEeHfc4TquarQxzXhIgARIgARIgARIgARIggbAToLgMPoMUl8EzlxoxaHGZrj2qnTjzLC5tZKMRcFnFpbEV6cqeHisubcWlzxWXAYtLha2IpLWvuCyruLSXxlq+051baVzz1gd/RhUbbmV5YYqIS+P8bBVbFtrl61rZ4rJ80eZuc4EAxaWcLFBcyuGuRKW4lMeekUmABEiABEiABEiABEiABEhAhADFpQglf8dQXPrLM+dnC1pcpmuPatfCVFRcKqBFzmj0JC4tZ1xaW8haW446CVKnKsSyXm8VvU4Vk+r3S1A6qi1WfFMBTkIvk4pLq7hclRezrZK1b1ebKi5F95COnYi41K//+TPsankKCizVp2V94VJclpUgr3ciQHHJe6O8EaC4lJNxiks53MMiLqN2xqW8bDMyCZAACZAACZAACZAACZBAGAlQXAafNYrL4JlLjRi0uHQ6w1CBYHe2pJOMTCsgLWcu7vfUWSi8oxucpJq1ClRfh9J2NtFiVhejBgGY/nur4+1KlZhO4lL0+uS45Jy65IXaFlWNkzir0bD/ZEvVTWUWl0rMg1svxfLiR/V71q6C1iopk+dhuq9BdA9O7OKxq32C5YPecRS02uKVe6hylc2IYTa23nkTNsRivr0WKS59Q8mJLAQoLnlLlDcCFJdyMk5xKYe7EpUVl/LYMzIJkAAJkAAJkAAJkAAJkAAJiBCguBSh5O8Yikt/eeb8bEGKS122GWSgFZCz9AKwbZIumJLiDoBJVCbknXFiQzxPFZeLB2FTtZtRpZY2WVISGqdPOW/RsE5lXDpxqfzc7XrTHNoZntsmYf3UmqjW0twuNSkJEytc+SkW/N0MDU4o+xmXJuZGAD81xfJ39jal0nyO6UJsH7UOe12QrLBM18ZVZA9aMLVC0xg7maN0MZTrRe7HTF/AFJeZkuN1bgQoLt0I8edRI0BxKSejFJdyuCtRwyAuw1RxuWQ9sGmHvHzmUuSKhcC2Xbm0Iq6lvBLYpyKwYVt53T33TQIkkKsEqlTgvxlyNTdcV3YIHFk7O/OWl1kpLoPPNMVl8MylRgxSXErdaDkObjzPUanMDONXNvbgJjbLwonisiz0eG06AhSXvD/KGwGKSzkZp7iUw53i0n/ufT8B3prn/7xhnPG02sBXK8O4cq45agR6NwEGz4jarrgfEiCBsBO49FDgnb/CvguunwTECaztKz6WI1MJUFwGf1dQXAbPXGpEikup+AMJnq49byAL8CFINvZgV33rw1LjU1Bc+kWS81gJUFzynihvBCgu5WSc4lIOdyVqGCou+7Spg+KLG8mDxMgkQAIkQAIkQAIkQAIkQAIkIJEAxWXw8Ckug2cuNSLFpVT8vgZXWqzu/1RN7DCc16i2Ui3Rz7f0NWAWJgtqD9mstqS4zMKNwSl1AhSXvBnKGwGKSzkZp7iUw53iUh53RiYBEiABEiABEiABEiABEiABUQIUl6Kk/BtHcekfy1DMRHEZijQJLVI/S1M7BzN+lf25nEITShiU7T2Yzs+0OZvTry2z4tIvkpzHSoDikvdEeSNAcSkn4xSXcrgrUcNQcRmmMy7lZZKRSYAESIAESIAESIAESIAEokqA4jL4zFJcBs9cakSKS6n4GTyiBLyKy4hi4LayQIDiMgtQOWVOgIGkTAAAIABJREFUE6C4lJMeiks53MMiLtkqVt79wcgkQAIkQAIkQAIkQAIkQALyCVBcBp8DisvgmUuNSHEpFT+DR5QAxWVEE5sD26K4zIEkcAmBEqC4DBS3HoziUg73sIhLVlzKuz8YmQRIgARIgARIgARIgARIQD4Bisvgc0BxGTxzqREpLqXiZ/CIEqC4jGhic2BbFJc5kAQuIVACFJeB4qa4lIPbFJWtYnMgCVwCCZAACZAACZAACZAACZAACaQhQHEZ/O1BcRk8c6kRKS6l4mfwiBKguIxoYnNgWxSXOZAELiFQAhSXgeKmuJSDO3Tikq1ic+BG4RJIgARIgARIgARIgARIgASkEaC4DB49xWXwzKVGpLiUip/BI0qA4jKiic2BbVFc5kASuIRACVBcBoqb4lIOborLHODOJZAACZBA+SWwEK+1aohreixE6Y1102AQHRc+kisHNsHBxW0xYvVL6BK+5XPFuUZg/vM4ucUIdJ78I+6pn2uLU9aTeC0f+wVKh5zqsECRMRnsbf7zaNOiP6oPX4fRHdNcP+ZyVO8xF3dNygGGYy5HjR6fxRd70ntr0687AyS8JLwEKC6Dzx3FZfDMpUakuJSKn8EjSqByxytQpcv12LhpE3bt2h3RXXJbMggUFhagapUq+HLKn7jlP6NlLIExSSBQAhSXgeLWg/GMSznclahsFRsge5uHZz/0iuH8kdWxtv+UtA/wlYfcTR5ZYR6XmO/X/G4uD7/HoneVizCs6FLncYm5xnf/0PGhorKG/Uf2xrzvb8ChAWJjqPJHwPleU+/l9ysUmqC4vX7cCDpJJO31aXpwbHigrMxrF1u7Tou7ttsHtq8r47gSHJ7ywFx73RvXvzl2UfJ1bFmLcZzdfG4chH5uE9O0JqFJRIWk6DihoA6D1Bh3z93HfE81Ls7qe13w4jJ1n1m7R8qSDinXqu8rQ56caf49rP1ePOpR9V5I/PesvJhpld7v/8w2aX1fib//aO8tFJfOUHNCXHp5L1Pvx8WjNuassLT+blqb5ffLzF4x0byK4jL4vFJcBs9cakSKS6n4GTyiBDRxGdHtcVs5QIDiMgeSwCUEQoDiMhDMKUEoLuVwV6KGQVxGplVsOnGZ9qFP8oGzSZIYHqKm/UR+QjSke7iqC9QUwWJ+2M2HU/Jeq9GPLHKvKQ90H0bdaRN9rSqyk0jK9458ZB+zTLRW5Ghio3hqUniMuRyxBY8aBEhCivT82CQvlddc21kv6nLMaQ37/zkoTYWS/V0Rn7vga8/Xpb/H1PzcNO9aywcgFmJYq8dRa+JQD5WDog/xRcdl+OpIvDemymdlTxdhzXu/+HqfGVcZrLi0vwdXDLwKb577etb2mGFWJFxmJy5tmIkKML934PTBovnP47Bnm2GuUsEYCXHpNziP82W14tLDe9mYy1HUs1LuVmMb77s44sTeCgdl9cMeHrMZ2eEUl8GnluIyeOZSI1JcSsXP4BEloIvLBQtQ8uOEiO6S25JCoPb+yDvtNFZcSoHPoDIIUFzKoA5QXMrhTnEZMHcHcdm2oBdu+r93nT9dn3iYduSRM/Fj9+lJIZJ4UHnUxbsxdPqVDg+M1AdKrxUcj8mzj7F/EJaYp7TJTPzYbJRZdsx/Hq2Pn4N71r6Elqy4DPiGKWfhRO61LD2cT5FICaFl/UCAnRAUqkS2Poi23Ufqg+2MBGRWGPndwlH0Ib7ouAxeK1mVFO7rCVJcCt2j7kuO8AiruHQQMTLEpWjMrLzu/Uy53+8hfq4tMVdW3xM8vJfluri0Q5/z918W7hdJU1JcBg+e4jJ45lIjUlxKxc/gESWgnXGJBQuw5+3/RHSX3JYMAnknnohYx9MpLmXAZ0wpBCgupWCnuJSDPR6VFZcBwncSl7NexCtNbsR1M5LVV8lVqQ+77rpsHJ56+wzzmXCJ+Q59pBh/3X+f/flNiQdgn7+9A2ddVsFGXKrzf95/Ac56oAGuSXP+FB9+B3ivlPNQjvdalh6OmiRSGlGQsbi0rNtpf9YqzEzEZSbXuN5uXh+kW1pqprYkNTzEb9BPP8tNWYdZFouOU640txFO3wbVg0RIwHFtjZhg9MmvR+KRYx/CjLwjDNW6qdXE3174Ms7o3zqletXYtjalwj0RY+Tq8zCmyoV6y2SnVsRaXoUkqUOOU+6ntPs050BZf1n2aWRZ/Fxj3Nd3ps35g3601TSLS+vrUH99iEpE1xeU+ADh13PiPabL5PexX/dD9NbHdl0SXFtZW16/Kd0aLD+3bdVtGVP68Aj13zAiZ1wazr7V99/5rTTvEyrPlNeoSxtdIwdlj8q/k7peOjv1HrO0xza9R4lwt2mvLdI+XNmT+X0stVW604drVjS6WT1eINHNY5lWhW/gqOfVsL7M20f78ToUf12U55EUl8Fnn+IyeOZSI1JcSsXP4BElQHEZ0cTmwLYoLnMgCVxCoAQoLgPFrQdjxaUc7kpUissA2acRl4ve2onuxw1H58k/mtv2WR6KXWN4oKe0hmvTon9cWN7xoX1rSONDP7vWY3GBEm9FeUhcYFJcBng/MJQjAUdx6VWgCTLWxI4mSsYbW78a57C+hkVFhmXdTjLCLJi8y7VstYsUlicJeWBtsZvadjdZCT6x2aPJKu+USldv44zvj2nboHoW4GPR6+QFuGu8dr6vTfVYolrrsCObod8PLxva5tq0HLVt3506LkWg2V3nUB1suvWtZzXavS48iMvqPeYi2/tMjeFwDqUv7wnJub+fUg8dR13v2J1A+507uqPgm0uZhnmQQYkcm4S5XSvrlDafVq6pMb/vdS3WD31VvadT7jebvNjck87t6I2A7KvO4+eAG9rYK3NZc5T6vYUYMngebup9mk0bXZuKWjt+du9nDr8DXLlr7VSN/4Zzujfs7mm717kD59NnnYi6TR9VWwgnvlL5q3l7rXkTNEZPjEicXe4o7d3uY8/vqW4T8udOBCgug783KC6DZy41IsWlVPwMHlECFJcRTWwObIviMgeSwCUESoDiMlDcejCKSznclagUlwGyTyMu531/A/RPxFseNqln1SXEooO4HH3o8zi5xQiz+DQ+SJplc2aS6eGYexs3VlwGeK+U81DpxGWNHp+Z6KQ931WQo7FSx7Z6yDiPpZLIPX7qg31HEWjzmrx77j56dLczZrPzGvUiUB3kEgDznp3PRDM/OBcc5/WhuR+yyzqHg0BMV11rlC/2VZEWiWQbw/29O34DGe5b22ovD+JSeQ1a7/vs7zNxDxnOhdXP1hORQWnfC5KVbOnOgjYyNE7nVvEq+DaUOszLfW0nKRPibf+RvdOePWjKXdrXhsO9ZvdviZSc2J+zat60vbhMEcnWf0u5tXi1cnTYY+oHLOzfz0y8HLinCkAP76Mp63N+jVtfd3ZSV2Fs933bc5y93HN68gTfgzJ+IfBCIwGKy+DvB4rL4JlLjUhxKRU/g0eUAMVlRBObA9uiuMyBJHAJgRKguAwUtx6M4lIOdyVqGMTlbW3qoP/FjeRB8iuyi7g8NO05eDYPvUzzuZyPl/IgzFpV4f7gKTtSxC+4nCdKBITvtYTIcZWNLnA0aXTFha/izQ+uta+2SkiAg4vbGn7u9rpJPPhu/qRJHIiJS+ui1Vg3zXNan4fqLE83i7cH7kql3F2TLJXjKezScBP9QIXNOGc2lg2nkXRKdZf2ZSfnlPaL2pdJctnKk/TCIXkvOY2zsE8nF01CL02CDW0hTfvzIC5Tc+z/Pm3vI6tUyUiy2LFRXzsTenZH5fc+gHDFtafXUQaDvezPofrbqU1wSrvYREvRQxMtl4dY3rPiq3eqMDeusyTZCcJcler2XqkEcPl3jI7QLBRdf19YODpWFVpfw05C1PhacchRKndv76OmDhnpKvsta3Tam+3vHLvXvJd7Lp4Pt99LGdz3vCQtAYrL4G8QisvgmUuNSHEpFT+DR5QAxWVEE5sD26K4zIEkcAmBEqC4DBS3HoziUg53JSrFZYDs3cSl5aGd+WGcm7hUW7glH3alVuokf2b3AM39oaLrw8EAUTJUtAl4udeEzu9zwaXN8eHqe7Cy1aG4pnCQTYWSgxh0eqicRqqmaxWbvjrKuaLR/Pp3uz9Sz0pzrhpzf2/Qo6Wr1hKqyrK+j6V52O9QlaRUqLqe0+b6cN6Sa7tWqzYVl6ntuJ3Xb9cW2Fhda8ygLub9EJeJibUqY11eehCXsvZpFVte3ifSvyIMr6vEmau2ldSiraHdXn6iP/cST1Sgae9LhtarqRwdKlAt1ebGbeivuRKb7g/xgSLvI5mJS9dW1nbiMt7JItlKNb5EG3FprfDX9qx/aEGUe1laxaZ7vxLcW1bEpfa+2P3DVJai9zjHeSZAcekZWZkvoLgsM8JwTUBxGa58cbXhIEBxGY48hXGVFJdhzBrXXBYCFJdloZf5tRSXmbMr65VhEJd92tRBcXmouDRUJY1cfR7GVLkQi0dthFq1ICAutUqJJ2dixa4zYBIgxofShoobu/vH6aG/fw+Jy3rX8vqoE/B0r/nQ9tMskeyrJJ3Pj0yVibYt+AxJc9pf/PvxM2ctD9T1a51FmOvD+zLcNMJyOE3LRjtRZzqzN7E+1w9s2I4zb06rJnNu45tGAMenMotLoYf+tvehN3Fpx8O0Mx/FpTKvaV8BistM96msWbs//vq+E75RzmUuc5vYZL6HPDkTpTfWjcdQKmtT7h8vIrEMr7fkpSKyLzFaSKDZ34/O77fq+DvnnqBWUTtKScNmHSWbyF5yT1zanQ1uSq0Qd4d/wzndIzbdNxzPVrWruLSRskLvYcp6XD/UkVi0yNm6vrwGOImVAMVl8PcExWXwzKVGpLiUip/BI0qA4jKiic2BbVFc5kASuIRACVBcBopbD0ZxKYe7EpXiMkD2rhWXyQeou3p0xyvTjzFUfYmIS+2hbhvcuOdtLHloc0J6WquY7Pbs/lDRk0wKECtDRY+Al3vNy1gnUilizq6SJE2bRNNDZbfz1pRFpGsrmlbEOLWDzVabWI2Ym+gzj0t+4CJJXOyMS+v7UOK/Uypg3d6v3Nsyppex7uIy5cw4j1LRer3Qfewxhts7gykntsLChrPHNfi5z/h+Euvs9v4leK/7DNyz9iV0cduo68/tz6E9d2Qrc9vjwMWl03uFzYaEBFqabgu2VebJf5Oor2n315Um/TUJnFxp5mdcqud8Gz/MYcmX24dXLGycXvupHzgReF8V4q5QEGGXoOV0xqXN7wbr+4bTB1h8FZcyXgeur+HyM4DiMvhcU1wGz1xqRIpLqfgZPKIEKC4jmtgc2BbFZQ4kgUsIlADFZaC49WAUl3K4K1EpLgNkLyQuVfmoVHuYz+0TE5faQ8NhRZeaz+lze7An0MZN6MF6gDgZKroEnO61H3odiwn3TsY99ZMPeJVWfs6VdWKMbB9k27R6TZFV2uvG8NBfrPIxVcil7Hn+8zjs2WaYqz+wd5J4HuSGGA77UXbtUuMjF2JYq8f/H3vnAS5FdT7ub2+hFymiIAiWgGBvUbGgidhixEQTkQRji7Fg7Bq7MWBsf6PG8lNjibHGXrBrxBIbEhVFpdhQwYt0KRe49/6fmdmZnZmd2Z3dnZ0zM/vu8/AQds+c7zvvd/ZqfPnOkT5v3KQLJK9u03y+xlq0o1HtP+fynw047rOrZczTB8s9J/Q3cg/4H9Z9OzNdz+fln90b7jsuPbuzTG7jP9C7+bSX+TPe8bzZMX/YozZJ42Trdxyw75192Upq8Y4Z9lHuL7Jo7+fJ83xJaf2zyHasqO+RxBGs01iOkeetDdvLG1tMCOmISi8xb8Rx3JsacF9V8jXzetb73wmMfW79jAgo0Nx7xZrbvOPy6d/JqIZ/Ov7Sk+O+Ua9OO9fPqoLfY/teyltseR2XlhR0yNcv5PrrZsoJ4/b06CL0kKjZdblPnPD6eaZ9BzKfTzC+zwG5a0sN9s8Gn79o5sXd4y/ARCEu+XfBsL/hpc2HuCyNVxijEZdhUEzQHIjLBBWLVBNDAHGZmFIlLlHEZeJKRsIVEkBcVgiwzMcRl2WCC+ExxGUIEINOEVBcav8hbPj2n7o6SYKKy+x/HNtytvUfyfX0EJdBq8S4GBDwF5cZ+cVDPa0Mi95lGHAthTpw9L9E4LoPTnvPfLnvhjRlmFdo59iclNPGzjfFgfmgx31yfvdQRvcfkp05+zHQft7Y74bLW5ut++iV9wdYNXWKPG323M+9guM8WAWW2T739hWr1TfnvCUbju2Y+wsihX7GumJoc88dfKIMHL+b8y+YZOXlfe0bc/vr4vdzP8tL7HY0JzHllH1P5rPOCd+P6zL6UE0qa9wdHW+lrPPi9/Vjy8Nap5V/6MdU+nUUG+/f034z66hUrbva5GPmE9bPoYI/rnz2qbXPAws05/225l60jpZ3fXc91xZgjHvPjbj3Pdnvgg3k6G2eK+kobG8R510v989e6y9FeLJxcRg2XrTv9Ga/ne7ssrX9RQOzPo7vTmDuzu+X/53CBf59zbUHvL7DUYlL+z8D7fs2/2d9wH8IMywwAcRlYFShDURchoYyGRMhLpNRJ7JMFoEwxOWqA46Xjlt2EXn+Uml5s65kAG3HXyANbVOk5cYnS35WxQOrdzpM2u+5rmTKXK+KnFXERFyqoE5MlQQQl2roIy7VcNeiJkFcnrJrP7k4DXdcqiszkSEAAQhAAAKRE6iKVC/6F3EiXyYBIQABCERCAHEZCWZHEMRl9MyVRkRcKsVP8JQSCCIuDVE3SDLvXygtj9fnkXCLy1YZLnVn7Cn1c5+Tln+9aY33ez8scanP08uV3srPRa74l7SEWL84iEuDeW/nqr6Pl/xFXIa46ZgqEQQQl2rKhLhUwx1xqY47kSEAAQhAAALpJlDsLtJyVl/CXYHlTM8zEIAABGJMAHEZfXEQl9EzVxoRcakUP8FTSiAMcelGo1Rcds6JSisPCVdeqhaXrWPPlEbtfh5bx2erjJLG41pi1bWKuEzpDw2W5UsAcalmcyAu1XBPirg8add+Mp6OS3WbhMgQgAAEIACBQgTy7mQ1ji0f+fCxruNwK8RIt2WFAHkcAhBIMgHEZfTVQ1xGz1xpRMSlUvwETymBNItLrWRGZ2KbyMU3Sotx5UbFL5XiUhOU9edvKXU+3a8VLy7ECRCXIcJkqkQQQFyqKRPiUg13LWoSjopFXKrbH0SGAAQgAAEIFCfgvDNQGx/qfXfZ+/0+qtsk7w7C4rkxAgIQgEA6CCAuo68j4jJ65kojIi6V4id4SgmEIS7tcnDFKO8jTFd8s77v0aZeR8Vax9Oa3L9wHjvrVQ59HlvHpTbGLS79RKZXDnlHz2ZzyInLV6Vl15FS3yGbjcextIXW4ZWvV872tVrisgAPv45Xt3C1j1vTdS/jmN0Qj5tFXKb0hwbL8iWAuFSzORCXarhrUZMgLrnjUt3+IDIEIAABCEAAAhCAAAQgoJ4A4jL6GiAuo2euNCLiUil+gqeUQNjiUutqrPSoWOv+xmxXYRBZp5XHLQK9uhODikv9ONZ151j3Y2rSr8PG0/U7O3MycqV1XKv1nk0oFluH+25Qc4sVu/PTEqo+XZcli0tZKTL3Fcd9pGFsd8RlGBSZI0kEEJdqqoW4VMM9KeKSjkt1+4PIEIAABCAAAQhAAAIQgIB6AojL6GuAuIyeudKIiEul+AmeUgJxE5eWdPthiuO+xiBHvuZ1SGo1c3UQBhGXfuLP3AJeklL7zC47V8twqTtjT6kvsI7VmeyxrzbZGfQY2txac/LUzK90cRnuHaBmHojLlP7QYFm+BBCXajYH4lIN96SISzou1e0PIkMAAhCAAAQgAAEIQAAC6gkgLqOvAeIyeuZKIyIuleIneEoJxE1cWlLQ1U0YROh5Hb1qCL551h2XQcSlJSEHdRDx6Gr0y1EXl4OW6rFWDj9M2u85SDJF1uHu7HT/udC2swSldlSt7ZjaksWlS66GtdURl2GRZJ6kEEBcqqkU4lINd8SlOu5EhgAEIAABCEAAAhCAAAQgEJQA4jIoqfDGIS7DY5mImRCXiSgTSSaMQGzFpSfH/O5C+zAvcemWeEHFpUNean8I0BXpKS6LrMMuZFe/uYvRpTm3+H2e9mmtI3Gz8tLq9nTNU+iOS+0I3LBfiMuwiTJf3AkgLtVUCHGphrsWNQl3XHJUrLr9QWQIQAACEIAABCAAAQhAQD0BxGX0NUBcRs9caUTEpVL8BE8pgXiKy3Ul8/yl0vJmXUnUvcSlNoH9zshSxKUZ3LqrMnvsrF/3Z764LL4Ou1hdOXOwtN+z+DNeUIIIUMRlSduJwRAomQDismRkoTyAuAwFY1mTIC7LwsZDEIAABCAAAQhAAAIQgAAEIiOAuIwMtRUIcRk9c6UREZdK8RM8pQTiJi6L3S9ZqAxBOi69pKPfvZr2WPYjXFfupB0Dmy8Y7eJydSZ7x2WA7klz7pa5faW+yzTH3Z5Bt517XXZZa85hCNguIlkpXAnrIHnRcRmEEmPSRABxqaaaiEs13LWoSRCX3HGpbn8QGQIQgAAEIAABCEAAAhBQTwBxGX0NEJfRM1caEXGpFD/BU0qgGuJSQ+Ulzvzed4+1Ohxt90NqYq7DVgsKSr0gd1x6SUpDOHYQyXZUamMajt9IMjf8S1pExP1MkI7LloxI0HWY88nKDpL59EJpebzed7dpx8I2nNFNMlcYuWkvrzXlS8pRUn/+llInueN2/cSl13xutu67Q70SRlym9IcGy/IlgLhUszkQl2q4a1GTIC45Klbd/iAyBCAAAQhAAAIQgAAEIKCeAOIy+hogLqNnrjQi4lIpfoKnlEBJ4jKPgSHBVvQZJx23bBO5+EbRhJ32MmTcINH/mBWCfu/7dwf2tkUsfL+lNtCQaa4ks/c+mpIvLwftjS+ekzVd95KGtim6GLXEXQfbXHlrKNxxaXKw5KU1lfc6gohAbQrrPkt3LWx3cJofOXnME3l+mbSNzOWNuEzpl5plKSOAuFSDHnGphrsWNQniko5LdfuDyBCAAAQgAAEIQAACEICAegKIy+hrgLiMnrnSiIhLpfgJnlICQcRlSpceq2X5dajGKskSkyml43KZ/FjuGz9C1n//Ehn5QGOJkRgOgXgQQFyqqQPiUg13xKU67kSGAAQgAAEIQAACEIAABCAQlADiMiip8MYhLsNjmYiZEJeJKBNJJowA4lJ9wfyOnlWfWWUZBBWXvznuZDlvI0NWfv0W4rIy6jytkgDiUg19xKUa7kkRlxwVq25/EBkCEIAABCAAAQhAAAIQUE8AcRl9DRCX0TNXGhFxqRQ/wVNKAHGpvrBp7LbUqAYRl5+MPlratmuRiad8KD3+ujsdl+q3IxlUQABxWQG8Ch5FXFYAr8JHk3BULOKywiLzOAQgAAEIQAACEIAABCCQaAKIy+jLh7iMnrnSiIhLpfgJnlICiEt1hW0de6Y0Duog4nEPp7qswoscRFya0TgqNjzuzKSOAOJSDXvEpRruWtQkiEvuuFS3P4gMAQhAAAIQgAAEIAABCKgngLiMvgaIy+iZK42IuFSKn+ApJYC4TGlhY7AsxGUMikAKkRJAXEaK2wqGuFTDHXGpjjuRIQABCEAAAhCAAAQgAAEIBCWAuAxKKrxxiMvwWCZiJsRlIspEkgkjgLhMWMESlC7iMkHFItVQCCAuQ8FY8iSIy5KRhfZAEjouOSo2tHIzEQQgAAEIQAACEIAABCCQQAKIy+iLhriMnrnSiCrF5cqx98sGm8+T5WecIIszGaUcCA6BMAkgLsOkyVx2AohL9kOtEUBcqqk44lINdy0q4lIdeyJDAAIQgAAEIAABCEAAAhAIQgBxGYRSuGMQl+HyjP1sKsRlq1woa/99X2mn0VkxGXEZ+11CgqUSQFyWSozxQQkgLoOSYlxaCCAu1VQScamGe1LEJXdcqtsfRIYABCAAAQhAAAIQgAAE1BNAXEZfA8Rl9MyVRoxaXLbKYdLz8uOl4+y/y+eLDqDjUmn1CV4tAojLapFlXsQle6DWCCAu1VQccamGe1LEJUfFqtsfRIYABCAAAQhAAAIQgAAE1BNAXEZfA8Rl9MyVRoxaXNoXy1GxSktP8CoSQFxWEW6NT424rPENUIPLR1yqKTriUg33pIhLOi7V7Q8iQwACEIAABCAAAQhAAALqCSAuo68B4jJ65kojIi6V4id4SgkgLlNa2BgsC3EZgyKQQqQEEJeR4raCIS7VcEdcquNOZAhAAAIQgAAEIAABCEAAAkEJIC6DkgpvHOIyPJaJmAlxmYgykWTCCCAuE1awBKVbirhM0LJIFQK+BBCXajYH4lIN96SIS46KVbc/iAwBCEAAAhCAAAQgAAEIqCeAuIy+BojL6JkrjYi4VIqf4CklgLhMaWFjsCzEZQyKQAqREkBcRorbCoa4VMMdcamOO5EhAAEIQAACEIAABCAAAQgEJYC4DEoqvHGIy/BYJmImxGUiykSSCSOAuExYwRKULuIyQcUi1VAIIC5DwVjyJIjLkpGF9sCIe+6R+k6dpK6xseCcra2tMnXqB9LU1CSZTMb6VVdXJ8aveqmvr5OGhgapr6/Xf29sbNR/N341SocOHazPtTHaL+1ZbT7td+2l/e+lK1tkwBmvSZtk9Pe44zK0cjMRBCAAAQhAAAIQgAAEIJBAAojL6IuGuIyeudKIiEul+AmeUgKIy5QWNgbLQlzGoAikECkBxGWkuK1giEs13LWoSRCXHBWrbn8QGQIQgAAEIAABCEAAAhBQTwBxGX0NEJfRM1caEXGpFD/BU0oAcZnSwsZgWYjLGBSBFCIlgLiMFDfiUg1uR9QkiEs6LmOwUUgBAhCAAAQgAAEIQAACEFBGAHEZPXrEZfTMlUZEXCrFT/CUEkBcprSwMVhW3e67S2bX3eS1jz+Tm158MwYZkQIEqktg/K/3kYF9esqp55wrT7/wYnWDMTviMgZ7AHEZgyLbgp+UAAAgAElEQVSQAgQgAAEIQAACEIAABCAAgQIEEJfRbw/EZfTMlUZUKS6VLpzgEKgiAcRlFeHW+NR1++0nmW23q3EKLL8WCSAuo606R8VGy9seLQnikqNi1e0PIkMAAhCAAAQgAAEIQAAC6gkgLqOvAeIyeuZKIyIuleIneEoJIC5TWtgYLMsUlwuammKQDSlAoPoEOnftKu07dqTjsvqoHREQlxEDt4VDXKpjT2QIQAACEIAABCAAAQhAAAJBCCAug1AKdwziMlyesZ8NcRn7EpFgAgkgLhNYtISkbN5xOXvGDHl94sSEZE2aECifwL5jx0r3Xr0Ql+UjLOtJxGVZ2EJ5KAnikjsuQyk1k0AAAhCAAAQgAAEIQAACCSWAuIy+cIjL6JkrjYi4VIqf4CklgLhMaWFjsCzEZQyKQAqREkBcRorbCoa4VMNdi5oEcclRser2B5EhAAEIQAACEIAABCAAAfUEEJfR1wBxGT1zpRGrIi4XzpX5154oLcuXKF0bwSGgikDHzXaR7mPPF/n8c2m561+q0iBuCgkgLlNYVJZUkADiUs0GQVyq4Z4UcUnHpbr9QWQIQAACEIAABCAAAQhAQD0BxGX0NUBcRs9cacSqiMvVq6WusVHpuggOgVgQQFzGogxpSgJxmaZqspYgBBCXQSiFPwZxGT7ToDMmoeMScRm0moyDAAQgAAEIQAACEIAABNJIAHEZfVURl9EzVxqxGuJywZcLpa6hTum6CA6BUghkShkcYGx9Y7106dOFjssArBhSGgHEZWm8GJ18AohLNTVEXKrhrkVNgrjkqFh1+4PIEIAABCAAAQhAAAIQgIB6AojL6GuAuIyeudKI1RKXV424WRZ9uVTp2ggOAVUEth2zmRxx92jEpaoCpDgu4jLFxWVpngQQl2o2BuJSDXfEpTruRIYABCAAAQhAAAIQgAAEIBCUAOIyKKnwxiEuw2OZiJkQl4koE0kmjADiMmEFS1C6iMsEFYtUQyGAuAwFY8mTIC5LRhbaA0nouOSo2NDKzUQQgAAEIAABCEAAAhCAQAIJIC6jLxriMnrmSiMiLpXiJ3hKCSAuU1rYGCwLcRmDIpBCpAQQl5HitoIhLtVw16ImQVxyVKy6/UFkCEAAAhCAAAQgAAEIQEA9AcRl9DVAXEbPXGlExKVS/ARPKQHEZUoLG4NlIS5jUARSiJQA4jJS3IhLNbgdUZMgLum4jMFGIQUIQAACEIAABCAAAQhAQBkBxGX06BGX0TNXGhFxqRQ/wVNKAHGZ0sLGYFmIyxgUgRQsAq2Z7WSPY3eRvsumyn13vlgVMojLqmAtOikdl0URVW0A4rJqaJkYAhCAAAQgAAEIQAACEIBAKAQQl6FgLGkSxGVJuJI/GHGZ/BqygvgRQFzGryZpySiIuNz44ONlu/7tXEtulgWTrpPn/lcfCYrle/9OjhzaKrP/9k95PVMXSUyCVJdA87YHy+hd15Zltn2EuKwuc5WzIy7V0U+CuOSoWHX7g8gQgAAEIAABCEAAAhCAgHoCiMvoa4C4jJ650oiIS6X4CZ5SAojLlBY2BssKLi6XOqShITPbIpOXiMsYbJaQU/ASlyGH8JyOjssoKOfHQFyq4a5FRVyqY09kCEAAAhCAAAQgAAEIQAACQQggLoNQCncM4jJcnrGfDXEZ+xKRYAIJIC4TWLSEpFyuuIyiM86OEHGZkA1VQpqIyxJgpWAo4lJdEZMgLrnjUt3+IDIEIAABCEAAAhCAAAQgoJ4A4jL6GiAuo2euNCLiUil+gqeUAOIypYWNwbLKFZda6tv87mQZ3Ja7i9AQUf2lfXZdLbMnyQMP/c9aZWtmL9n3pGHSw7buZR9dKU8836C/Y8rQPk2TZFaXETJYG7hwjszp1Ff6mpPqI41jap+oO0Q/anTppBlSP2IzfV5zPkusms81fyUf3vCQfJjJ2PLJ3qdYYIxXiQyJmltFy+yp0tRnc8e9jCabycuHGMfs2uKXwsHOzy367H/+fovTDF76a37RI3VNEfzV36ZJ4/G75vi6OJkxvBjra7QXc0H+vZT5azVq58zXyFqr3WMv7KjfcantAfvaw/yq0HEZJs3gcyEug7MKeyTiMmyizAcBCEAAAhCAAAQgAAEIQCBcAojLcHkGmQ1xGYRSisakUVzuMukCGb3bQnk3c43cLtW5W62lflcZt2BvGTxlopyyxxvi/nOctoiZ26bfviPjhj6mp/arT8fLiHVmypNr3SbPhMAozutXUQvEpQrqtRGzXHFpl4yaYDJlXk4cGpKym01easfLDl18rSUqjWc6WcfNmnP2kmapb3rTIa68Oi5NqZZpFvnhzdx9m5Yss4k0XbJ1ysnLIGO8doB7ndoYS+DlxWuWNcuny4P/fNGayuv5fHaGUHXLOz9xmWluL6tn5gSwkU9heWmyX2VjZ8leyXHyY6y9/5vNFlprM3na622K7AbbHlix98Eyqul+/W7UQndcIi7T9/MHcamupkkQl9xxqW5/EBkCEIAABCAAAQhAAAIQUE8AcRl9DRCX0TNXGjFqcbm64SC5YPXWsp5r1atfNgRgGK+4isvc2lfKF6ddJFdeZXQtuV+WaOxWeFxQVnEUlz+cdbRcf+kg6exYRDjrdXOZf+cpcu/YNVUV2e6YiMugu5NxpRIoV1za5dirdT/WRVvfZc6Ou2LHu7rlp5c4M9fjLy77i12MaeON+zedd3KaYq1dtsMzyBg3S3e+5ue+EtQlDwsdr6vns/ZcvSv0g7rtSxCX+ev3kojutXgJVG2MKRvXZDl5yUe/Pea1BveesD+LuCz125rs8YhLdfVDXKpjT2QIQAACEIAABCAAAQhAAAJBCCAug1AKdwziMlyesZ9NlbjsYxOVpsRqF5K8jL+4FCkkanNSLxyR5yUuw96YpXRc6t2eg/PX9qtPz5eBN13oK3TLzRlxWS45nosjgeDisp0zfduRom7ZZQ70FlP5x8WaR8oWEnuFxKUp2bS4fnPYpeP9D9d7ilY/MelcT3+xx/OL6e7w1Mb5cdI+s3efPvPeDiWJS3c+2nzuY3zde8/d7Wp+7mZQKGcrjv242Oy++KBub73j1hTFXnsfcRnHnwjVywlxWT22xWZOgrjkjstiVeRzCEAAAhCAAAQgAAEIQCDNBBCX0VcXcRk9c6UR4yAuNQC6zGrNHWVaCZS4i8uGT5tknSFtvh2AxjGuK2VZd5F5BTozgzKKk7gM+4jaIAwQl0EoMSYpBIKLS2cHo3197rstnWs37jTUjgY1j1R130NpHgtaSBwWOip2WXZ+LW7e3ZauQmiS1BKXjnszcwPdd3Oan3iJNkdMW8eplzj0e16bw/5ZaeJybbGv38w1mLhszbsL01tc5sew7vm0HY9r77h8d7tf6fePeuVWiGcxeRzG94o7LsOgWPociMvSmYX1RBLEJUfFhlVt5oEABCAAAQhAAAIQgAAEkkgAcRl91RCX0TNXGjHO4jJ3ZGoW0eL8Oxm9xrz63vqy6wjjjssr7zxN7h3b2XE0q9nRuOqOM+X8I4yuJPMY10629wzh1cuqz0LbZ+XccWnGWPvlWTJv943E3nVqBjFyW1fm/PNb6fu7fnni0n3EqlfnZv6Yd2T6NttL3h2XLlGcf4xvrivS64jfQjy8NrW5tqAytthaTdl96DsbetYpb2/oSRlruqjxWJ1z0+kfSbsrt9WPLravx+gKNVfxXcnHzHJUrNIfa6kOHp64rFxShSkuC92RWK4cC0dc5ndsahus/I7LfO5B1ud3jK/7SN1SuiIRl6n+UVHx4hCXFSMse4IkiEs6LssuLw9CAAIQgAAEIAABCEAAAikggLiMvoiIy+iZK40YB3Hp1RFnibJPcl2Y7m49rzE52WjIppsbfqXfqWkXkkZHZjsR29zuHIwxrZbwdMvOSsSlJiwfqhspo7f8Sp5c6zZ5RuqsPaDH3fIreXhCvex9eV+HuDTXZgo2c/12Aeoeo01sSTg3S5u49Dqud+GdR8mE927Sj27V8tr7s/Ms0WvEyQnhIEfFmmtzr9nrCxBkrb7rGuwUjV77y5SomcUiTRfn7hu1ZGdbTpKX08GLuFT6Yy3VwcMQl0FEmZcAc9+fGIa41IplF2gfZjKe9Qsyxv2g392Rvndctjnv/Cy0Pnc+Xh2T7uNd/e6fLHa8a06U9hCz+9Vcq3cMpxz1Wof7flK/ezrtTEuRomF+Cem4DJNm8LkQl8FZhT0ScRk2UeaDAAQgAAEIQAACEIAABCAQLgHEZbg8g8yGuAxCKUVjVIlLrcPN/rJ3u2nve8kid1eknwgzhJYhr/5RP0LGLdg7r9twkzbnca36XH3el3FDH7O6L90dkfZ4E7PzDp4yUU7Z4w0JIu7sonHcyH55QtW+vlM+OV7vCDS7E/2Oe7VLOXOtZk4mX18JnBWX5RwlW464DXoccJC13i51WSHrlJRe3bT+4nKQuO9VdQtZjWGQ2rp/JCAuU/RDMmZLCUNcaksyjw61izBNTP1ms4Xy4D9fFLf0sx/p6r7j0qtb0l98enUcZu/RtB1jasQbJmtuuENez9RZ+fQoMMarVLpg7N9mHX/rOJrWNpffUa1enLzum3S/Z8lRyR29mzuiN/eeWyD6iVvrqFeZbx0X6yVg/bpM3Xd4GlzaidjuPvVa64q9D5ZRTffrRwe7uzs13m4p6nVnqTu2cQRxbh3FvmKIy2KEqvM54rI6XIPMmgRxyVGxQSrJGAhAAAIQgAAEIAABCEAgrQQQl9FXFnEZPXOlEVWJS7sUdIs1P3FlF0h/3LMhT0iaIN3S0y4cn9A7MIfKKv2I0E1l9WkXyWXX7KHPZQo/L3mlzV1IEgaRW+4OSbfIs+f54FnHOMSll5DTcrIfv2ocfzpI7Efg2sWb31GxXsfkem1Kr+NizaNqg6w/qLgMslatC9RrPv8u1DWO4179YvjdwRk0d5Mb4lLpj7VUBw9LXNrlZQ5YTqh5ff7DR6/I0o13kyB3XGrPm3dkSlbePVF3iO89ijnRl8vGfXdlkDFexbcknf5hs8yf9Jas2nE36Vvkjktzrvw7Qb2lW269+j8x5PNJK6TfiJyoNaXi0kkzpH7EZtLDDGATqH6b1zwq1pizv5jXfboZ+R+Pm5XDtpiTlw+R7daeKx/e8JCYwrTYWu0sNen92As7yh7H7pK3J/LYdvrKioO4TMaPKMSlujohLtWxJzIEIAABCEAAAhCAAAQgAIEgBBCXQSiFOwZxGS7P2M8WB3GpQbILOFMkbtrNG58my0xx6e4u1J5wi0v73GdvdYbce8BC/YjWrp9eIsO/nShG9+NQXWJqQsx9t6UzC2cnZ7kdl1qXpteazfnc90G673t05uS8t9F9h6SXCLaLuCB3T5rHspqdsWV3XK6Tf0+pu8pB1hqOuMx1tJo5OO+2dGVmO2q32BcbcVmMEJ+XSyCIuCx37lp5LshRudVg4ScVg8Tyu+MyyLNJH0PHpZoKIi7VcNeiJkFccseluv1BZAhAAAIQgAAEIAABCEBAPQHEZfQ1QFxGz1xpxLiIS3vX3zlH/9TRAekFqFCHn1tcmmP7PXymfDD8cl1WauLQPB720Hc2tGSmdt+k19Gi7hzKEXfubkC7UNRzGJvrCvQWl/mizZ6Xn4CsVFx6zVvO+v06Wd1sg4hU7ZnKOy59xKXt7s9yv5yIy3LJ8VwxAojLYoSKfx7kTsnis5Q+AnFZOjPtCcRledwqfQpxWSnB8p9PgrjkqNjy68uTEIAABCAAAQhAAAIQgEDyCSAuo68h4jJ65kojxkVcumWV3/2VdlgFj/XM3nGp3YWovQzJNUum9esvnf58od5ZqcW84dKO8vXLPWTwusb9ltoryNGp5Yi7QseYzv10Hek1xxCq2svNI8hRrF7z29eznq1j0C79is3tJRLNrkjzjshic2h5BL1LM8hcuZq+Y9XNvlb7UcT+d1zmi8sg0jrIFxZxGYQSY8ohgLgsjZp2tOnQxdfKE8836A963QtZ2ozlj0ZclscOcVket0qfQlxWSrD855MgLum4LL++PAkBCEAAAhCAAAQgAAEIJJ/Ao29/J2P/+bG1kEmnbi3bbNQ9+QuL8QoQlzEuTjVSi4O4dN9xqa3T6z1NaJ04f2tZsdbVoglJtzzTnjO6LduJiHGkqykureNfF+eOKrXf2WgegWoyNuZplS+yx8dq72tz3DngTV0uhiUuLZnXzTjuVROq2stLFpprsOeqjbvp8HlyWla6uvPOzS8iPuLSXNu9Y3uJfe6Fdx4lE967Sf567SFyweqtxZSB9jlLuePSUVdXfbTPfvXp+TLwJkMqB1lr0I5Lf/GaLy6ttbU5j7S15xbke4i4DEKJMeUQQFyWRs04YtW6TVJ/2H0vZGkzlj8acVkeO8RledwqfQpxWSnB8p9HXJbPjichAAEIQAACEIAABCAAAQhEQYCOyygoO2MgLqNnrjSiKnG5nmvVpgCzv20Xi+b77nF59yF+8o7c17SljN5toUNceolQbU7jTkOn5DRj5SSo+U5uXFjiUpvZPLLW7PjU3vM7LjX//k2n8LTm0+Wt8Vpwx1My55f7yabf5roTvaRf/t2SufW645pzlnLHp722nndJ2qSyNrbYWoOKy1ydtf9V+D5QbYRD9ppJl3C/pfYI4lLpj7VUB0dcprq8LM6DAOJSzbZAXKrhrkVNgrjkqFh1+4PIEIAABCAAAQhAAAIQgIB6AnRcRl8DxGX0zJVGjFpcKl0swSEQEQHEZUSgazAM4rIGi17jS0ZcqtkAiEs13BGX6rgTGQIQgAAEIAABCEAAAhCAQFACdFwGJRXeOMRleCwTMRPiMhFlIsmEEUBcJqxgCUoXcZmgYpFqKAQQl6FgLHkSxGXJyEJ7IAkdl9xxGVq5mQgCEIAABCAAAQhAAAIQSCABxGX0RUNcRs9caUTEpVL8BE8pAcRlSgsbg2UhLmNQBFKIlADiMlLcVjDEpRruWtQkiEuOilW3P4gMAQhAAAIQgAAEIAABCKgngLiMvgaIy+iZK42IuFSKn+ApJYC4TGlhY7AsxGUMikAKkRJAXEaKG3GpBrcjahLEJR2XMdgopAABCEAAAhCAAAQgAAEIKCOAuIwePeIyeuZKIyIuleIneEoJIC5TWtgYLAtxGYMikEKkBBCXkeJGXKrBjbiMAXdSgAAEIAABCEAAAhCAAAQgEJQA4jIoqfDGIS7DY5mImRCXiSgTSSaMAOIyYQVLULqIywQVi1RDIYC4DAVjyZNwVGzJyEJ7IAkdlxwVG1q5mQgCEIAABCAAAQhAAAIQSCABxGX0RUNcRs9caUTEpVL8BE8pAcRlSgsbg2UhLmNQBFKIlADiMlLcVjDEpRruWlTEpTr2RIYABCAAAQhAAAIQgAAEIBCEAOIyCKVwxyAuw+UZ+9kQl7EvEQkmkADiMoFFS0jKiMuEFIo0QyOAuAwNZUkTIS5LwhXq4CSIS+64DLXkTAYBCEAAAhCAAAQgAAEIJIwA4jL6giEuo2euNCLiUil+gqeUAOIypYWNwbIQlzEoAilESgBxGSluKxjiUg13LWoSxCVHxarbH0SGAAQgAAEIQAACEIAABNQTQFxGXwPEZfTMlUZEXCrFT/CUEkBcprSwMVgW4jIGRSCFSAkgLiPFjbhUg9sRNQniko7LGGwUUoAABCAAAQhAAAIQgAAElBFAXEaPHnEZPXOlERGXSvETPKUEEJcpLWwMloW4jEERSCFSAojLSHEjLtXgRlzGgDspQAACEIAABCAAAQhAAAIQCEoAcRmUVHjjEJfhsUzETIjLRJSJJBNGAHGZsIIlKF3EZYKKRaqhEEBchoKx5Ek4KrZkZKE9kISOS46KDa3cTAQBCEAAAhCAAAQgAAEIJJAA4jL6oiEuo2euNCLiUil+gqeUAOIypYWNwbIQlzEoAilESgBxGSluKxjiUg13LSriUh17IkMAAhCAAAQgAAEIQAACEAhCAHEZhFK4YxCX4fKM/WyIy9iXiAQTSABxmcCiJSRlxGVCCkWaoRFAXIaGsqSJEJcl4Qp1cBLEJXdchlpyJoMABCAAAQhAAAIQgAAEEkbg0be/k7H//NjKetKpW8s2G3VP2CqSlS7iMln1qjhbxGXFCJkAAnkEEJdsimoRQFxWiyzzxpUA4lJNZRCXarhrURGX6tgTGQIQgAAEIAABCEAAAhCAQBACdFwGoRTuGMRluDxjPxviMvYlIsEEEkBcJrBoCUkZcZmQQpFmaAQQl6GhLGkixGVJuEIdjLgMFSeTQQACEIAABCAAAQhAAAIQCJ0AHZehIy06IeKyKKJ0DUBcpquerCYeBBCX8ahDGrNAXKaxqqypEAHEpZr9gbhUw12LirhUx57IEIAABCAAAQhAAAIQgAAEghCg4zIIpXDHIC7D5Rn72RCXsS8RCSaQQKnisnXsmdLYZZq03PhkAldLylESQFxGSZtYcSCAuFRTBcSlGu6IS3XciQwBCEAAAhCAAAQgAAEIQCAoAToug5IKbxziMjyWiZgJcZmIMpFkwggEFZerdzpM2u85SDLa+r6fgrhMWJ1VpIu4VEGdmCoJIC7V0EdcquGeFHF50q79ZPzoweogERkCEIAABCAAAQhAAAIQgIBCAnRcRg8fcRk9c6UREZdK8RM8pQSCiMtWGSX1528pde9fKKu7n03HZUr3QtjLQlyGTZT54k4AcammQohLNdyTIi5P2bWfXIy4VLdJiAwBCEAAAhCAAAQgAAEIKCWAuIweP+IyeuZKIyIuleIneEoJBBGX9qVzVGxKN0IVloW4rAJUpow1AcSlmvIgLtVwR1yq405kCEAAAhCAAAQgAAEIQAACQQkgLoOSCm8c4jI8lomYCXGZiDKRZMIIIC4TVrAEpYu4TFCxSDUUAojLUDCWPAnismRkoT0w4p57pL5TJ6lrbCw4Z2trq0yd+oE0NTVJJpOxftXV1Ynxq17q6+ukoaFB6uvr9d8bGxv1341fjdKhQwfrc22M9kt7VptP+117af976coWGXDGa9JmHG4vHBUbWrmZCAIQgAAEIAABCEAAAhBIIAHEZfRFQ1xGz1xpRMSlUvwETykBxGVKCxuDZSEuY1AEUoiUAOIyUtxWMMSlGu5aVMSlOvZEhgAEIAABCEAAAhCAAAQgEIQA4jIIpXDHIC7D5Rn72RCXsS8RCSaQAOIygUVLSMqIy4QUijRDI4C4DA1lSRMhLkvCFergJIhL7rgMteRMBgEIQAACEIAABCAAAQgkjADiMvqCIS6jZ640IuJSKX6Cp5QA4jKlhY3BshCXMSgCKURKAHEZKW4rGOJSDXctahLEJUfFqtsfRIYABCAAAQhAAAIQgAAE1BNAXEZfA8Rl9MyVRkRcKsVP8JQSQFymtLAxWBbiMgZFIIVICSAuI8WNuFSD2xE1CeKSjssYbBRSgAAEIAABCEAAAhCAAASUEUBcRo8ecRk9c6UREZdK8RM8pQQQlyktbAyWhbiMQRFIIVICiMtIcSMu1eBGXMaAOylAAAIQgAAEIAABCEAAAhAISgBxGZRUeOMQl+GxTMRMiMtElIkkE0YAcZmwgiUoXcRlgopFqqEQQFyGgrHkSTgqtmRkoT2QhI5LjooNrdxMBAEIQAACEIAABCAAAQgkkADiMvqiIS6jZ640IuJSKX6Cp5RAqeIypRhYVhUIIC6rAJUpY00AcammPIhLNdy1qIhLdeyJDAEIQAACEIAABCAAAQhAIAgBxGUQSuGOQVyGyzP2syEuY18iEkwgAcRlAouWkJQRlwkpFGmGRgBxGRrKkiZCXJaEK9TBSRCX3HEZasmZDAIQgAAEIAABCEAAAhBIGAHEZfQFQ1xGz1xpRMSlUvwETykBxGVKCxuDZSEuY1AEUoiUAOIyUtxWMMSlGu5a1DiKy+WrWqXfaa9Km2R0MIdvs7b8/ahN1UEiMgQgAAEIQAACEIAABCAAAYUE7nj5aznxgZlWBq+fsa1sMairwozSHxpxmf4aO1aIuKyxgrPcSAggLiPBXJNBEJc1WfaaXjTiUk35EZdquMdVXK5paZPeJ79iict9NuouD5y6tTpIRIYABCAAAQhAAAIQgAAEIKCQwBWPfSYXP/eVlcH7F+wgG67TUWFG6Q+NuEx/jRGXNVZjlhs9AcRl9MxrJSLislYqzTpNAohLNXsBcamGe1zFpUhG+p48SZa3GFy2WruDvHrRjuogERkCEIAABCAAAQhAAAIQgIBCAmfc+Yn831tzrQxmTthJ1lmrvcKM0h8acZn+GjtWSMdljRWc5UZCYK9zdpUDJuwtsmZNJPEIUkMEMhmR+nqZPWOGvD5xYg0tnKXWKgHEpZrKIy7VcNeixvGo2EwmI1uf87rMWpL795rP/zpcendrpw4UkSEAAQhAAAIQgAAEIAABCCgisOeEt+Wtb5db0b+5chfp1rFBUTa1ERZxWRt1tlaJuKyxgrPcSAhY4jKSaASpRQKIy1qsem2uGXGppu6ISzXc4ywuj7jhA3lo2kILzO2/HSIH79RXHSgiQwACEIAABCAAAQhAAAIQUEBg5tzlsvVf3rYib9StUd77684KMqmtkIjL2qq3IC5rrOAsNxICu43bXn7991HS+sM0af76xkhiEqQ2CNR320na9RtDx2VtlJtVigjiUs02QFyq4R5ncfnwW3Pl8H99aoE5bOu15fqjN1UHisgQgAAEIAABCEAAAhCAAAQUELj1xdly8sOzrMgn7dpPxo8erCCT2gqJuKyteiMua6zeLDcaAuYdl5q4XPH5hGiCEqUmCDT2+hnisiYqzSJNAohLNXsBcamGe5zF5Q8r18jgP/1XfljTZsF555ztZZP1OquDRWQIQAACEIAABCAAAQhAAAIRE9j1ojflvXkrragTT9hCdhvWM+Isai8c4rLGak7HZY0VnOVGQgBxGQnmmgxSirhszWwnexy7i3SbeaU88Tzn7Nfkhmd9KYAAACAASURBVEnBoksRlwsy58urb+0my64aLmPuQ6ZUUv5SxGVb5mDZ+v4jpPt/95BJV3eqJCzPxviOS604R9wwVR6atsCq05Hb9ZFrjhhG3SAAAQhAAAIQgAAEIAABCNQEgVtfmi0nP5TrttSOiZ08frg01GdqYv0qF4m4VElfQWzEpQLohEw9AcRl6kusbIFBxeXGBx8v2/Vvp+e57CPEpbKCEbhiAkHF5bkPvCm/HaiFWyL/u2pnxGWF5IOKy36XPiDDNjdk5ernEZcVYtcfH3HPPVLfqZPUNTYWnK61tVWmTv1AmpqaJJPJWL/q6urE+FUv9fV10tDQIPX19frvjY2N+u/Gr0bp0KGD9bk2RvulPavNp/2uvcy5tf/91fwVst2f35aVrbnUnh63pewytEcYS2cOCEAAAhCAAAQgAAEIQAACsSUwb/Eq+cklb8sXP6yxcrz3iGGy/3Z9YptzmhJDXKapmgHWgrgMAIkhECiRAOKyRGAMD0wgiLhcvvfv5MihrfLV36ZJ4/G70nEZmC4D40ggiLj81Y0vysWDP5Krdm+S/d8dQcdlCIUMIi6Xn3qTHPDTVvl+nxdEHjqSjssQuGtTxFlcavmdf/8MuebVb63Van/D+LFTt5WBa3cIiQDTQAACEIAABCAAAQhAAAIQiB+BsX9/Xx79ZKGV2E79Ostz524fv0RTmhHiMqWF9VuWSnE5/85T5N4DFsqTa90mz4jxt7p5QSANBBCXaahiPNcQRFyamXNUbDxrSFalEQgiLs0ZOSq2NLaFRgcRl+bzHBUbHndtpriLy++XrpZtLnhDFq3O3XW514bd5IFTt5a6DMcjhbsbmA0CEIAABCAAAQhAAAIQiAOB8+6b7vgLnFpO3G0ZbWUQl9HyVh5Nhbhc3XCQXLB6a1lPW/3imYhL5buABMImgLgMmyjzmQQQl+yFWiOAuFRTccSlGu5JEJfa0bEPvTlHDv/Xpw5IIzfoJlcdNlQG9emoDh6RIQABCEAAAhCAAAQgAAEIhEzg9Ds/lpve+s4x61l79JfzDt445EhMV4gA4rLG9kfU4rKlflcZt2BvGTxlohw2e0c6Lmtsv9XKchGXtVLp6NeJuIyeORHVEkBcquGPuFTDPSniUsvz2qe+kHMnfuEANahLo1z/u6Gy27Ce6gASGQIQgAAEIAABCEAAAhCAQAgEPvtuhZx518fy7GdLHLP9dqvecv3Rm3LiTAiMS5kCcVkKrRSMjVpc2pFxVGwKNhBL8CSAuGRjVIsA4rJaZJk3rgQQl2oqg7hUw12LGvejYrWOS/N11l2fyg1vzMmDddjWa8uxI9eXzQd2VQeSyBCAAAQgAAEIQAACEIAABMogMG9xs/zf87Pl8v98nfe0dtLMvSdtJe0bufauDLQVPYK4rAhf8h5GXCavZmQcfwKIy/jXKKkZIi6TWjnyLpcA4rJccpU9h7isjF8lTydJXGrrvOe1b+Wk+6fLytb8Vf9q056yx2a9ZI9Ne0r/XhwhW8m+4FkIQAACEIAABCAAAQhAoHoElqxYIy9/NF/+8+ECuWfKd7K8JT/WiTv3lT//+kfS2IC0rF4l/GdGXKqgrjAm4lIhfEKnlkCSxWXj4Lulnbwsy6bfktr6lLqwNb3Pk259B0rm26Nk2Xy1/3KCuCy1eoxPOgHEpZoKIi7VcNeiJk1cajn/95OFcsxtH8mXy9b4gtuoa6P07d5O1u3eXrp3alQHmMgQgAAEIAABCEAAAhCAAAREZHlzizQtbpZvljTLJwtX+TLpUCdy/aFD5NfD+8JNIQHEpUL4KkIjLlVQJ2baCQQRl4YMGyqZBaNl2Tf1sUESVFyu7n+lrNWjTWTq6bJMcsfGVXshen4N02TNtPHS7IrbKn+QTpvvJvUhM/USl8rW3+tn0q7fGJk9Y4a8PnFiQdytme1kj2N3kW4zr5Qnnm+odmmYHwJVIYC4rArWopMiLosiqtqAJIpLDcaCH1bJNRO/lBte+8az+7JqwJgYAhCAAAQgAAEIQAACEIBAlQgcukVvOf3nG8jgfp2rFIFpgxJAXAYllZJxiMuUFJJlxIoA4rJ65UBcIi6rt7uYOY4EEJdqqoK4VMNdi5pUcWkS+7xphVz15Ofy2NTvZeEqj/Nj1aElMgQgAAEIQAACEIAABCAAgUAEfj54LTl9/w1km426BxrPoOoTQFxWn3GsIiAuY1UOkkkJAcRl9QqJuAwuLqtXBWaGQHQEShGX0WWV/kiliMv004h2hUkXl3Za//10obzy8UJ5Z9Yimd60XL74wf8o2WgpEw0CEIAABCAAAQhAAAIQgIBBYO32dTJk7U6y1fpdZbehPWWXoT2ka0dOLovb/kBcxq0iVc4HcVllwExfkwTCFJe6qGtvw9jsvH+ybsNbpGOHLxxHp7bJ/tJh2KHSsPIeWfZZ7jhR43hT23nsy16WNR12l4Y1uTnNo2IXLR/iHJs9ftWa23G67XIR2/2Pek6dO+WSbnEe7Zo7evVRWbPOGGkw53KN89o85YhL61hec8JlTi55n4tzPfajYn+Yf4DBtsD6q7npS7njspp5MDcEoiKAuIyKtDMO4lINdy1qmsSlm2JrW5usXtMma1rb1AEmMgQgAAEIQAACEIAABCAAARGpz4g0NtRJfV10V2ABvnwCiMvy2SXyScRlIstG0jEnEIa4tO5rtIlKr/eCiktLWtruf7SkqC2G/3vfOu6z9Lrj0ZKakhOVXu/lRGFOEFrvuaSiu9Slikv3ui2GtjiNg2+RdvOPkmXz6/RwhnhdZK03qXdcxvxrQnoQCEQAcRkIU+iDEJehIw08YZrFZWAIDIQABCAAAQhAAAIQgAAEIAABCNgIIC5rbDuoFJc1hprl1hCBMMSlW56Z+NwSLYi49OvA9BKhhrh0SkprnE16eolL473uju5LLW/3836SspCUNNef14Hqta/c3aG2jlJtuFfu9mm88x0oGVtXabE5qrXd6bisFlnmjSsBxKWayiAu1XDXoiIu1bEnMgQgAAEIQAACEIAABCAAAQjEkwDiMp51qVpWiMuqoWXiGiZQqbi0RKNLuDkkYLZjMIi4tEShTTxqc3nF8ZKHXl2KXuLOTzy643h1MGr5+Mla+1YqpePSb91e8fOPixWRLC86Lmv4y8zSlRNAXKopAeJSDXfEpTruRIYABCAAAQhAAAIQgAAEIACB+BJAXMa3NlXJDHFZFaxMWuMEQhOXrjsqHbIx+1lwcensGCwoLsV5j2ZJ4tL1rLkVzLszl02/RSIXl5770TimNndnZe7Y2lh3XPYeJe36/lq+mTVLJv/npRr/prH8WiDwk4MOlq49esjZf75Y/vvW27Ww5Fis8YD99pXTxp0g8958Uz69/oZY5FQrSexw/XVS37Gj1DU2Flxya2urTJ36gTQ1NUkmk7F+1dXVifGrXurr66ShoUHq6+v13xsbG/XfjV+N0qFDB+tzbYz2S3tWm0/7XXuZc5vJaH/mBQEIQAACEIAABCAAAQhAAAIQiJIA4jJK2jGIhbiMQRFIIXUEQhOXoXZcRiQuG3L3W5qFVdtxmb9u+4bz6hyNs7hs1+9Iaez109R9Z1gQBCAAAQjkCLSsXin1jR0KIkFcsmMgAAEIQAACEIAABCAAAQhAoFYIIC5rpdLZdSIua6zgLDcSApWKSy1Jr05K7X13t2JB8ZY9TtarY1Kby/eOyzI7Lv3ufQwiAq01d14kMvV0WSbeHR2lHBXrd7dnMXFprKNvLI+KNcXl14sXRbKXCQIB1QTW6dJVGuvrZcWSr1WnQnwIREKgobGz1LfrInX1dFxGApwgEIAABCAAAQhAAAIQgAAEIBB7AojL2Jco3ASrIS6XLVgu3300L9xEmQ0CCSLQrkuj9N+6n7T+ME1WfD7BM3O/+xfNwV5S0UtAer2ny732IpIVl9qcxv2Roh+Pumx+Xe5+y3oRac4dDWs/0jUvF9t8Xse9WqJQcl2XXvdoRnVUrJa/W0Jq72nxu/f8TnLH1g6VTPY+S4unNrDAHZcF78l0z+UWyDbepW7rxl4/k3b9xsizn06Twx57oNTHGQ+BxBF47cjj5Ee9+8j/nj1N5sx6InH5kzAESiUw8oi3EJelQmM8BCAAAQhAAAIQgAAEIAABCKSaAOIy1eXNX1w1xGXr4map665ZE14QqG0CgcRlHqLcXYuW9NPkovnKSjH7Y5acs8bcI2u6j5EG1x2ZhrzslB2lxXlU1qwzRhpsR9IGFZfaJJYglVzOzvezoWzCU3snSnGpxcvj48rXzaXt23ektd8IqS8gLr3WvzhzgXTr6yFBEZe1/YOA1VdEAHFZET4eTiABxGUCi0bKEIAABCAAAQhAAAIQgAAEIFBVAojLquKN3+RVEZdNy2TZA9Pjt1gygkBEBOp7d5BOhwwt2HEZUSoFwwQ5SjUOeZJDjgAdl+yGWiOAuKy1irNexCV7AAIQgAAEIAABCEAAAhCAAAQg4CSAuKyxHVEtcfn9KS9Ly7wVNUaT5ULAINBxjwGy1tk7xF5cFjuulnrGjwDiMn41IaPqEkBcVpcvs8ePAOIyfjUhIwhAAAIQgAAEIAABCEAAAhBQSwBxqZZ/5NERl5EjJ2ANEIijuNSPQ20+UpZ9Y5w763WHZg2UJvFLRFwmvoQsoEQCiMsSgTE88QQQl4kvIQuAAAQgAAEIQAACEIAABCAAgZAJIC5DBhr36RCXca8Q+SWRQBzFZf49jyLiunsyiaxrLWfEZa1VnPUiLtkDtUYAcVlrFWe9EIAABCAAAQhAAAIQgAAEIFCMAOKyGKGUfY64TFlBWU4sCMRRXMYCDElUTABxWTFCJkgYAcRlwgpGuhUTQFxWjJAJIAABCEAAAhCAAAQgAAEIQCBlBBCXKStoseUgLosR4nMIlE4AcVk6M54IRgBxGYwTo9JDAHGZnlqykmAEEJfBODEKAhCAAAQgAAEIQAACEIAABGqHAOKydmqtrxRxWWMFZ7mREEBcRoK5JoMgLmuy7DW9aMRlTZe/JhePuKzJsrNoCEAAAhCAAAQgAAEIQAACEChAAHFZY9sDcVljBWe5kRBAXEaCuSaDIC7TVfamn42Ttk07y5SXxsu+kxul6ceHy6LdB8riqefK9k+3C2WxRowWefLS6+WourpQ5oxykmqLyzY5VrY/6lRZe95l8vTjt0a5tLxYK376nBw0ZJD+/sqPO8nEumly0JCesuT1DeW193sGys2Yo1WarvuJTK7z30PGuNLmDpQAgyomgLisGCETQAACEIAABCAAAQhAAAIQgEDKCCAuU1bQYstBXBYjxOcQKJ0A4rJ0ZjwRjEBQcWnIql7OSb+fLOvcNlF/L+kyKxit4KOOO/RsuWhAOxEbI6+nLa5FxgWNHEdx+bejL5QxeY6sSZn4LCQuTenYR96Smf84VKZnGiz0hT5r3upu+dnw7aX1407y4n/GRyoutdj7D99EVry+gUNGtsrlsuvxB0r7jzvJS//pr6+jHLkYtrg08+ru2NSfFRWjQb8DjMsngLhkV0AAAhCAAAQgAAEIQAACEIAABJwEEJc1tiMQlzVWcJYbCQHEZSSYazJIEHFpSLhWq4tPA9Uko2TWUS2y061P6twQl87tY4lLKSzoLKlXJXFZjU0dtNZmt2d3j7Vp697lm/C6QEtZZ7GOy/6jpsgW6zXliTRTTraTfMlmF4Kvvn9OLMRlUOFYjF3QeYJIUZNh49fObtRND31WOt69R8GOzmJ58rk/AcQluwMCEIAABCAAAQhAAAIQgAAEIIC4rOk9EGdxueqMvWXgyFZZs+dzMq8uo6ROcchBycIJWhEBxGVF+Hi4AIFi4lITlNPP3EraFzlqNKjMqpVi6OKyzyKZmekj/eY8Ixvc/1be0jWxt3j3dUSaO0i3pbnu1UoYuTsuK5nL79kgta7GEbVhraWYuLR3T5qdilpsXWj2bpNV7bvqnZX2z4YdOl0GdTK6ND/NjENc+hxDq3Nqe1Ceuu+csMrJPAEIIC4DQGIIBCAAAQhAAAIQgAAEIAABCNQUAToua6rcIirF5Zpf7S7r/b63OG/cWi2tNz8i3z1YJ3GQhpXm0OHKA6XHFrmj6/Tt9cF7Muf0mdImQ6THI5tLx1nGn6N6BV2Td31y+VearzF/d5FsvSudL07PIy7jVI105RJUXK73pY98k53ltZP3lJ0dV9+ttLozc52HWW7Nn8nVV98pf80Yf3nElGCPXfqtDPvTVvIjE6/9GNpsjK3nPCOX1/3EOIJVe2XnWjTmnNx7Ph2ORfPISsTpL02T7j/ZRs/jK5usdR53WvyYUyPeInnjq+6y0/qLPY9F1edsnSz31G2n/24eu2siCBLTPebfH9bJrzfr4rjjUpOjM7N3Xppz5/Gw8S7KKsAdl+ba3Gvy+vY02er7aNd9jGNlQ+pA9YpXTFz63VGpSbeByx6SeWsf5Li/0j3e/uepmRNki/W6ZNNY4nm3pC7zepiZ5ndzOj8XkQU58Zf3WfYuy7nrLrfNqc1txH6+9+S8+yqtI3Dbm99R5zG5fh2X7rxnf5KRAZv0Knh/pl3w2o/htdfJEMQfOY7q9aqJKUE/WLGPwbg5l7fRNWtyF1nx8cOyaugvpZur0zPXRWtk0Gb73B7zy85nGTwXTJWmzptLn2X58tUr77j80wJxGZdKkAcEIAABCEAAAhCAAAQgAAEIxIUA4jIulYgoD1XisuttB0uX/jlJaS63620HSqenHk6FuDTWuNjRMarJuv47fC1zkyQun7tf5lxZr5fIkplZ+VrJNkVcVkKPZ2uVQDFxqXEx5Zhd5Ll5eXXhad2aM0/uJk/8zRCVpqDaeYn7bkzt7sycDDTvfTTjWc+1E1meFahmR1+meaV0W/qhLv085zfFaltOmFrj7O9Z3Y8iM18fL/tObtSX6DXWlJJPXnq9HFXn/KsyJhdzjClk3R2r9k7W19ab4BCXQWL6rWHR7gOlu+TEsdnVaReXRj1tvGVneXN0Dzngvif1I4CD1azF947KoF26JitzLZu3rZSGuS97dqeG+f0sJi61WG7BZr8vcnq3JodYc3do2kWgKcK87sf0es99TK0296ihX8kz956tIzDzsAs4vzsuvYSj+z3rvkm3DM12j2py0f2MV945AegtZ836GXMNcshXd21LEpedlkrr8ucsPtpcBsNWS6B61UMbZ+ayMts962ZrPtdDlkrDvBvk6cdv1VP1OkrYT3aHuW8rmQtxWQk9noUABCAAAQhAAAIQgAAEIACBNBJAXKaxqgXWpEJc6kKvx3eyYtQrsqjAEbBBOwOrWbJycwgi5RLTcWkTlxpro4t0WcVH+AZhVM3aVnNuOi6rSbe25w4iLjVCuc6+nBSzkwtyfKg23j3OLSn1MaZszApOL0mXy8nZ/eg9f2fH/ZxGDOcRuKYIbXR1lnodvWrvEPQ6Alab3y43J//mXLmoz9eOTlPjKFnjvT6/v8gpLvWORmfO7ph+vN33kbrFZTlHyXozLSAusxLY3eXp903zq2+1vplBxKX7vka7vHt15Mty0JCelhhziywvsaetxS0Yve6EDCLA3GKvEnHpJeHsklY7DtctLv06MN3C0K9+lrx0dTia40sSlz2cHaru3M053XdrWjVydU7a1/ZO3R/1I3/7iLMD1eso4aD3gFZrTxebF3FZjBCfQwACEIAABCAAAQhAAAIQgECtEUBc1ljFoxaXpcgqUxqu3nORtL0wUKyTDWd/JnOOmqJXqi2zvfR+dqC0c8k1t3A047bd/I20HDPImMv2TN6RrtkYQXLw2jJWZ6IrL3OsMW9X56PZmLrYbftMFi5c3zhmdllO8uYd3+rR+Zg3dzYHS5R2tofN73o1P/Vbg5ut0Vlqm9NWH+1dr/WsWrCOtBvgIvfc/fLtlcOs43MXyma2Y3bz88xbj42TNrOZ58qbV0m7Y9aWOsnNkZdzCB2k9tUgLmvsB2mEyw0qLrWU7J2P5jGt7iNfvboQ844ezeuuzJdguijtbHRJnpLZRT+OVjsq1i4K7fLPLw/7POYYx1pMOfrjw0XrVlzsusvT7/liR6HaxeXPdzxSv8vSFHluaeqeK0hM33W5pKdbXHox89pu5dTMnMery1P7zD2n1T3rEtXV3v5BxKVbgOkyreMz+t2M7s/c9zb6STG38PI7NtXrHsi8I2Ftx6KWKy4tMeeSd2556pZyfnl7idhCtcwd5+rs0ixJXNo6Q7VYfjm4uyn97jG1s3z1/XMMcelxLKy7RnG/uxNxWe2fKswPAQhAAAIQgAAEIAABCEAAAkkjgLhMWsUqzDdqcakLwo3mF+22zIknTe7ljlu1pJwp40oUl5llIm13G3domi/3ka6aEOt9ZReZf/q7WflVOAevEuSkmr8Y9Ou4NDpSV4ssmG0JWgcP99pt0s0QsG3WPaFe8jFoF6mfuLTX8PtD9pAB+yzJF8m2nPzW4yWxHTLSfReo5ASuJaxtktTdyWuss4O0LVshLaOelXnZ7l73HrQf31vh18l6HHEZFknmcRMoRVxaYirbrfgj232VnkfFZmVg9wLj/DoHQxWXHvdHamuxC0M/2ea8Q9JFr8A9jO7jZB2xXHdEeopL7Z5Hr1c2pp84dXdUutdVTLianafl1My9P9zH4+Y+N+5FNUV0kA7WML+5QcSlFs+UURPv+0oXWGvPu8w6LtT87Mn7GmTX4w903J3o1zXpKS6tuy1dK8we3ep1tGpYHZeWuDTvtnSlYB5z6yku2/LveCxVXJrhDCmbk5cliUtXHn6dj37i0nE1r7V+IxdTXNrrbg6xx3m77mp9D7TPHjkb5l4Nay7EZVgkmQcCEIAABCAAAQhAAAIQgAAE0kIAcZmWSgZcR9Ti0uy+MzsmC6XplpTmWPscpXVc9pY6V2edKbdab3bKTDNWkBz81uDsCHTedak9U1Bcuu7GtMYuyHWbanPYJWRT/Y+N7lPXGt2irhJx6cfDzsAdz+uuT218QXFpk5S5dXawhKzXcbXuveCVa1TH8yIuA/4AYljJBMoRl1oQ7yNInZ2TXpIs6LGjoYrLbOdmsY5Le1ekCbKY6PMD7haXplCc/NIr0rzLXo7uUU9x6SNbi+VVqbispGZmbl53jdo55R17m+24dHfUlryZAz4QVFyax6h+8/p86bPzJrLi9Q3ktfcNo1zos5LEpYcANJfhN0/Y4tJLzNlRVltcutcZlbjcf7izpu7tU+jYXnvX7cS6aXLQkFZpuu4nMrnOW4UG3JpVG4a4rBpaJoYABCAAAQhAAAIQgAAEIACBhBJAXCa0cOWmHX9xmZNV5hrtnXULTVkX6KjY3lLndV9jgQ5QP7EZ9J5OLWdLqGl/sB9zK0OsY1HnnD7TKqHX3H7dj3b5N3uDffUOQ7eEdYvKksWlY3N5d5DmHb1qO7bVj1VBcTnrPbEzsa/fOk7WJXHdUtKvdtaxwD7H+Jb7XbI/h7gMgyJzeBGIWlwaHYy5eymr3XHpN7/XHZde4jLo3Z1utnniMivntlw6T1p7tckrl14vR9UZnfpuWRgkpnt+M36wOy7976f0EpdBa2ZnUOguzaSIS/PY0JULRbp2miYz/3GoTM806Mss9FlQcVnsXkSvebzuzyz3qFhNsnlJQvdedufpdS+m9kzQOy7d8xc7mlYb7+6Y1N7zOp610BGwPxu+vTR+bXTNBrlLtNgYM/4XmYNl4LJcN24c/0mDuIxjVcgJAhCAAAQgAAEIQAACEIAABFQSQFyqpK8gthJx2SN35GehJfsJtvLFZXcRV2dlsQ7QIDksyh5BWqx8lnzLysuCHZdtzs7KvLstHcEMmWiIS9e9mdY493G7rbJmz+es41O9ci92T6f2jNXVaBOynh2XrvVoz1YsLh13ddpWkO04LSRoHXeahny/pZYJ4rLYt4HPyyVQTFxqgm/myd3kib/dKdY9kh53EnodterdddhLvy3TvAuz6uLSzLXNuC9TW4NXR6DfUbHWWNvzGuurj/6TDHnvL7Lv5EZP9F5i0VhrLxHXEbN54tIjZ3dMU7z+yDaXNb+slCkvjddzy+uM9eHx5ugecsB9T2bvoVzkqk+wmrlBmHdamndZmp+bua/3pXFnqd9RsV51ct/t6ZaqQb4HQTsuLUmoHaWaPbrVnD/IZ+5ORrdU85KQ2vzDDn1Xek4zujvd90la90La7rh037lp5uglRt3vmc92t61Py+vHRx0obbcYHYRBnrGOtBXnfZXuetjXZn7mFqG+krKHiHl8rcFpugzy6Fg1jp79zOqAtNao/cWvrLjUnjdzXmk74lWr0aihX8kz955dVG7qzw/qJavbi6MbN8gejHoM4jJq4sSDAAQgAAEIQAACEIAABCAAgbgTQFzGvUIh5xe1uCx2NKt9eUGkYWkdl2rFpbY2x9GudZv4d1x6isv8/IPwcm+ZkjsufToT/cRrZOLS1ZVZzjq9xGsYXzHEZRgUmcOLQBBxOf3MreRHrofdMkr7OHcfpCHOtp28u36X4c7m6YnNn8lfZnST8zdrjUxcmmm776rMk2k/Ply8Oi615y2BZj8FssD9ltoznuJSvxt0E1malYqO3FxHwwaJaclLcyKLbxdfcVmMR17cEmrmtb/ycrTl6hbJ7qNiVYtLLVVTFNrllrkEQ5CJuD8L2nGpzeMQoObENolol276xwselA9W7CNb9P7I0QFqCU3J5RNEXGpT5sXwFHzOo1Dznml+Sz78vI9stkkv/X5I80hd954wmTnet0lY8/2cCDXeWfHx5bJ0wzM97xl96r5z8raeM85nMvf6D6TjCc67SPV5Nfk4ZJDt+Zx4LdZx6See4/hPmrSJy+bVrfLNgmZZ3rxGVqxqlRWrWmRNS1sc0ZMTBCAAAQhAAAIQgAAEIFBDBLRepI7t6o1f7eulT/d20r2TcXITr/gRQFzGryZVzShqcel3V6PXIgOJSx/5574D0au7T4tZWzMV0gAAIABJREFUTOIFySFox6U7XlMJ4jLI3Yx+93262RZbszm+WMelV07We7Y7Kv26WsvtuJxzZb245Wgp+8c9NshcpX4JEZelEmN8UALFxGXQeRgHgaQQCNpxmZT1kGdxAn5dqcWf9B9RTGxWMnfYz6ZBXE7/dpk88948mfTxAnnusyVhI2I+CEAAAhCAAAQgAAEIQAACVSGwU7/OssewnjJiWE8ZPqRHVWIwaXkEEJflcUvsU1GLSw1U7s7H3PGlJsCutx0onZ56WL57sM5XKrrvTPSWlL2lTnLz+4lLL9Gmvdf7yi4y//R3A+fg3gBavAH7LJE5R02xPrLWbTua1Evq+Yk+qzvQ1gHpjmOwaHPcc6k/t84s685IPxZea1jv9/n3gtrHedeiQcR9x6XHUbFeotVP0LolqvVs3p2hA6Vx1LP6Ebheglabv9et60jrEZNEE85uke4bJ1szr7heX37EZWJ/JMY+ccRl7EtEgiETQFyGDDQB0xmdlT0LdoOWuoxid5SWOl81xydZXH45b6Vc/tgsufu9eUJTZTV3CXNDAAIQgAAEIAABCEAAAtUmMHKDbnLWARvKDoPXqnYo5g9AAHEZAFKahqgQlyY/XXr1d9G0Ca+g3Y6WfDLvPFz2nSz+byfpPjJ3j2MxWZeXS5F7Et3Czr0nfO+kdB276hiXlXCF7t205KUV0LjfUhO95stxf6P+ppcgNtnnP2/OU6zjUhuXk9DZp2Z/JgsXri89NpovK0a9osvBQutx5Prc/fLtlcM8j8/1yiUvtpaCTQr7icsej2wuHe33Y9rkJ+IyTT/d0rkWxGU668qq/AkgLtO9O9z3aJp3izba7reslECSui21tSZRXM5ZsFKuffpL+cebc2Rla6UV43kIQAACEIAABCAAAQhAAALxIbD/4LXk/F9uLMMGdIlPUjWYCeKyxoquUlzWGGqWW0ME6LisoWJHvFTEZcTACaecAOJSeQmqmoD9vk8zkNcdpeUmYd2fabuLtNy5onouaeJy4Q+r5bDr35eXv/rBE1FjRuSXm/WSzQZ0lXW6Ncra3dpLt06NUeEkDgQgAAEIQAACEIAABCAAAU8Cy5vXyLylq6Rp8Sr5ommFPP3h9/LlsjWeY4es1U7u+MMWstn6yEtV2wlxqYq8oriIS0XgCZtqAojLVJdX6eIQl0rxE1wBAcSlAuiEVEogSeJy5pzlcvj/fSDvf78yj9mBm/SQ3+7ST3bfrJe0b8ydDKIULsEhAAEIQAACEIAABCAAAQgUIPDGp4vkkbfnyo1vzs0b1aNdndz9+81k12E9YaiAAOJSAXSVIRGXKukTO60EEJdpraz6dSEu1deADKIlgLiMljfR1BNIirics3Cl7HXpZPniB+ffSP7JoK4ybuRAGblVb/UwyQACEIAABCAAAQhAAAIQgEAZBD74Yqnc+PyXctd73zue7lQv8u8/bCEjNkVeloG1okcQlxXhS97DiMvk1YyM408AcRn/GiU1Q8RlUitH3uUSQFyWS47nkkogCeKyeXWrHHjlFHnta+fxsCfu3FcuGTMkqejJGwIQgAAEIAABCEAAAhCAgIPALS98Jac+8pnjvXU71suzZ2wnG67TEVoREkBcRgg7DqEQl3GoAjmkjQDiMm0Vjc96EJfxqQWZREMAcRkNZ6LEh0DcxWWbiPzxtmnyzynzHND+34EbyjEj148PSDKBAAQgAAEIQAACEIAABCAQAoHn3psnR9w+TZas0f7fkPHabp2O8vgZ20rXjg0hRGCKIAQQl0EopWgM4jJFxWQpsSGAuIxNKVKXCOIydSVlQUUIIC7ZIrVGIO7icuK78+TQ26c5ynLxvoPklP0H1VqpWC8EIAABCEAAAhCAAAQgUCMEnnq3SQ65zfn/g87ao7+cd/DGNUJA/TIRl+prEGkGiMtIcROsRgggLmuk0AqWibhUAJ2QSgkgLpXiJ7gCAnEWl62tbbLrxW/L1O9XWmSO3q6P/O2IYQpIERICEIAABCAAAQhAAAIQgEB0BG587is587HcsbFrNWbkv+f9WAb05sjYKKqAuIyCcoxiIC5jVAxSSQ0BxGVqShm7hSAuY1cSEqoyAcRllQEzfewIxFlc3vv6t/KHe2dYzPp3qpfJ44dL5/b1seNIQhCAAAQgAAEIQAACEIAABMImMPa69+XRjxda0x6747pyxdhNwg7DfB4EEJc1ti0QlzVWcJYbCQHEZSSYazII4rImy17Ti0Zc1nT5a3LxcRWXzatbZccL35RZS1ZbdbnqFxvK7/fkXsua3KgsGgIQgAAEIAABCEAAAjVI4I1PF8le175nrbxDnciUC3eg6zKCvYC4jABynEIgLuNUDXJJCwHEZVoqGb91IC7jVxMyqi4BxGV1+TJ7/AjEVVzOmrtcth7/jgVss17t5Y2Ld4ofQDKCAAQgAAEIQAACEIAABCBQRQLj/vGR/PN/86wINx06WMbs0q+KEZlaI4C4rLF9gLissYKz3EgIIC4jwVyTQRCXNVn2ml404rKmy1+Ti4+ruLz5uS/l9Me/sGryp58MkHMP2qgma8SiIQABCEAAAhCAAAQgAIHaJfDUlCY55NZpFoCDhvWUO07YonaBRLRyxGVEoOMSBnEZl0qQR5oIIC7TVM14rQVxGa96kE31CSAuq8+YCPEiEFdx+csr35UXvvjBgvXMiVvKzpv0iBc8soEABCAAAQhAAAIQgAAEIFBlAiuaW6TPqa9aUbo0ZOSbv+0mdXWZKkeu7ekRlzVWf8RljRWc5UZCAHEZCeaaDIK4rMmy1/SiEZc1Xf6aXHxcxWX/kyfJkjVGSdbr1CCfXLFLTdaHRUMAAhCAAAQgAAEIQAACEDjyhg/kgY8WWCBmTthJ1lmrPWCqSABxWUW4cZwacRnHqpBT0gkgLpNewfjmj7iMb23IrDoEEJfV4cqs8SUQR3HZ2ibS84+TpE2Mv0E8fL3O8uw528cXIplBAAIQgAAEIAABCEAAAhCoIoEL7psuf3v1WyvCtD/vIAN6d6xiRKZGXNbYHkBc1ljBWW4kBBCXkWCuySCIy5ose00vGnFZ0+WvycXHUVw2r26VdU591RKXvxjaQ+4ct2VN1odFQwACEIAABCAAAQhAAAIQ+PvTX8o5T35ugXjnnO1lk/U6A6aKBBCXVYQbx6kRl3GsCjklnQDiMukVjG/+iMv41obMqkMAcVkdrswaXwJxFJfLmltkvdNfs8TlcTuuK5eP3SS+EMkMAhCAAAQgAAEIQAACEIBAFQnc//q3cvQ9060Ir5y2jWy9YbcqRmRqxGWN7QHEZY0VnOVGQgBxGQnmmgyCuKzJstf0ohGXNV3+mlx8HMXl0pUtMuCMnLg8add+Mn704JqsD4uGAAQgAAEIQAACEIAABCDw6Dvfydg7PrZATDp1a9lmo+6AqSIBxGUV4cZxasRlHKtCTkkngLhMegXjmz/iMr61IbPqEEBcVocrs8aXAOIyvrUhMwhAAAIQgAAEIAABCEAAAhoBxGX0+wBxGT1zpRERl0rxEzylBBCXKS1sDJaFuIxBEUghUgKIy0hxEywGBBCXMSgCKUAAAhCAAAQgAAEIQAACEChAAHEZ/fZAXEbPXGlExKVS/ARPKQHEZUoLG4NlIS5jUARSiJQA4jJS3ASLAQHEZQyKQAoQgAAEIAABCEAAAhCAAAQQl7HaA4jLWJWj+skgLqvPmAi1RwBxWXs1j2rFiMuoSBMnLgQQl3GpBHlERQBxGRVp4kAAAhCoPoF5N4+Una/4XA/UJuvLbx95SS7czD/urMt3kH1vma8PWCPD5dSxn8m1/5qr/3ll42i5edp42cf1uD2G9tGMX9wmbZfvlhdk0h97y++fXkt/f8ZOl8mcOw+SdX1TmS13/WwnuXh6B33EWme/Km8f2bf6wLwivHCCDD7uWf2TVXKg/N+MK/MY+CX25qk95bAnehpr9uES9aJWvHOz/P7VTeSuU/NrFHUuxIMABCAAgfIJ0HFZPrtyn0Rclksuoc8hLhNaONKONQHEZazLk+jkEJeJLh/Jl0EAcVkGNB5JNAHEZaLLR/IQgAAEnAS+uEkO+unlMrUuo7/fctxEmXXqEB9KH8r1u+0n18xpp38+Y++rpfWgl2XIMY/qf/YWn03y+Jgt5fR3OltzLu9+mDw4+QLZ0RHlXbl0y4PktuUN+rvtznhBPjxmUIFqIS5D38oL3pV/nfUH+cvLi2IjUUNfIxNCAAIQqCECiMvoi424jJ650oiIS6X4CZ5SAojLlBY2BstCXMagCKQQKQHEZaS4CRYDAojLGBSBFCAAAQiERqBJHvj1VnLu/zrpMy4aME6ef+lk2dJr/g8ukz1/ebN8lTEk5zbXfSL37fq4nLLp6TKxoU5/b+MJb8tTvzY6CPXX8ocdn2tveQrOr2+Sg0aYArWb7H/fFLlq20KLRFyGtgWyE8Wx+zPsNTIfBCAAgVoigLiMvtqIy+iZK42IuFSKn+ApJYC4TGlhY7AsxGUMikAKkRJAXEaKm2AxIIC4jEERSAECEIBAiASW3LW/bPfnT/QZCx0Xaz8mdlXDvnLNlL/LqI5OgThj9G3S9hfbEaO2Y1TtKecd7frMCTL4ROO41dWyr1z6wd/lkI6FFhkjcVlBLeIkC+OUSwVIeRQCEIAABLIEEJfRbwXEZfTMlUZEXCrFT/CUEkBcprSwMVgW4jIGRSCFSAkgLiPFTbAYEEBcxqAIpAABCEAgTAJz7pDf7PIXeSd7XOyacRPls5Pcx8W6jond70ZZcc1I0W6YnHbRj+TAu9v0jOYNOV3efPJYMZ+2f9Z/4AD5+svZ+jj3HZZ2KfrNFufKRw8dIYUOihUpIC5tsnTOsHPlw0cOkqX3nieX3PiqTP5uqbQ1dJPum4+SkyacKmN/1NWb5IJ35d8TJsi1L78vTUuMDtMu624jOx1+gpw5doQMNE7LNV7F7rhsWSwf3ne+XHL1CzJ50Sppa99NNt3vdDnnnDHSenGROy6bZ8t/rjhTrnzsfZmxaJWItJeOQ7aVn/7mNLnw11tK93p7+k4mw2+ZKf8Y9LRcfeFVcv+7n8ni5ow09thYdvzNn+WScTvIOuazPnJZm9lxZ+eCj+SRGyfILc98LDPnLtUDa2vpO3QPOfSUc+S44b3C3JXMBQEIQAACFRJAXFYIsIzHEZdlQEvyI4jLJFeP3ONKAHEZ18okPy/EZfJryApKI4C4LI0Xo5NPAHGZ/BqyAghAAAJOAs7jYhcOGicvPO86LtZ1TKwmxe7YPTuLb7ekXXZ2k4NvvkhWHHmyfqyss6tyttw1ake5eJrRYln4nk0z82DisnnAcNm34VV56XOH4dMnaZM+stetk+T63RodOFa+cIaMHPewfNdiCEv3a1nf0XL7xPGyl+k8C4nLlply1y9HWGuzz9XSfhv58YbvyLsfG7nN+MVt0na5rVt1ziNy8i9Olafm5+eujV+y0WHy7wcukN0s9+pkMmTE7rLo5ZflO49lOORwEHE56yYZ8/PLZPJq40hgr1ePs1+Qt44srJv55kEAAhCAQHQEEJfRsTYjIS6jZ640IuJSKX6Cp5QA4jKlhY3BshCXMSgCKURKAHEZKW6CxYAA4jIGRSAFCEAAAiETyDsu9omX5MJNckHsHZHLux8md799gYwwHVbTvXLUjufKq/XGG3veOlNu0PzbFzfJQT817q1sbjhQbv7oEskc31/GvdhNH2fJz5an5E8bnyAPNxiCziFFfdcZTFwWw+Tu/NRz3udymeojLc35Zux9tSy8bn9ZS3ujgLicdtEWcuDdy4uloX/uEJctM+XWA3aXy6ZrPa3+L2f+TiaFg9ruES0qLi+Rjif0k98/p622m+x29fNy3T69pEN9syyeeJrsf9IzuhzVjxl27ZtAC2cQBCAAAQhUhQDisipYC06KuIyeudKIiEul+AmeUgKIy5QWNgbLQlzGoAikECkBxGWkuAkWAwKIyxgUgRQgAAEIhE3AJR+dd1A6j4n94jd3y6qLdrBl4Py83RkvyIfHDJIl9/5Ktrvgf/o4TfStuG5/WWV/73cPS9t5W4jYujmD3W+pzRhcXDb32UPOuupSOXKHXtIw7yW54pAj5PbZRpel4yhUEfnfeYPlkPtb9c9aGjaVI+64TU7foZd0WD5THjvzEDnj2cX6Z62yqfzxxcfkj+sXEJfLn5JTtjpBJrYZQnbpRqPllhsvkP03aCfimk9nZO+4nHi0DD755fw8Wppl9sMnypizX/KQhfnisvfoG+WOc0bK4HbNMvOOw+TQS98VYwUi7ntG/e+4fFH+tMHRuljW1v2Hpx6UM35kdqk2y6QT1stKTZEZZk3D3p/MBwEIQAACJRNAXJaMrOIHEJcVI0zWBIjLZNWLbJNBAHGZjDolMUvEZRKrRs6VEEBcVkKPZ5NIAHGZxKqRMwQgAIFiBJrk8TFbyunvdNYHandDTn0se8+k45hYW6eebco3z+khhz1g3HFoSMqR8sqxA6zuyo0nvC1P/bqnowtz0YBx8vxLJ8sGNpnpiFsw5aDispvsf9cUucruWR8/WgafZkhBp7h8Vy7d8iC5bXmD/tm6F78trxzaM5fFnDvk2J9PlNaxB8rv9j1Ath3cVb/j07fj8j+ny+BjHtWfd4hOc8aW1+TSbX5rxbOLy0l/7C2/f1rv5xRTBNtx2D/vfu6r8s7hffNk7qztL5Zv7hkj61oPOgVzcHHp5KJN136LfeSwg38l++62jWy8XpZDsS3G5xCAAAQgECkBxGWkuPVgiMvomSuNiLhUip/gKSWAuExpYWOwLMRlDIpACpESQFxGiptgMSCAuIxBEUgBAhCAQBUI2Dsk7aJt1lU7yL43ztcjasfEPjj5AtnRHd8mA7Uxj7y9izw05Ch5WIwuPas7UXLyzHx/yytzki54x14wcblGhssFb9wph/e2Jex3tOvXN8lBI4yjbVtlYznmuWfkzA0CgPaZb97NI2XnKz7XJ5g35HR588ljZYhrOu8ux1KOfLV3ajqfy2dZgJmI+HdcihQ68ra1/fqy7W+Ol3OPO1i2MFwrLwhAAAIQiAEBxGX0RUBcRs9caUTEpVL8BE8pAcRlSgsbg2UhLmNQBFKIlADiMlLcBIsBAcRlDIpAChCAAASqQcDzuNj5cv0e+8k1X7fTI7YcN1FmnerWb877LDXpd+qfd5DbL7xbP5bU7KzcMpuz/b7MoRNulb2uGyvXzDHmH37jTLljzyCLCyYu3UfB6jP7iUvbnZyeHZJ+aQUQl36dpHa5meu4DEdcujsqCx6vW0RcSstMeezYQ+SMl82DZvNhtDX0kb1veE6u26NLkAIyBgIQgAAEqkwAcVllwB7TIy6jZ640IuJSKX6Cp5QA4jKlhY3BshCXMSgCKURKAHEZKW6CxYAA4jIGRSAFCEAAAlUh0CzP2Y531WTb9Evnydif3yRfZTLSJuvLb594SS7cxCu48zjR/gMHyNdfztYH5nX+vX2ObP+bf+tSc+WwYbL9hx/pXY6e3ZG+66yCuLR1XOprfeQluXCzAKD9xOWtI2XnS42OS7e8NWd1HLFr3XHpXJt1zG7RVAp3VFYkLrOxV8/7SJ646zp58J5JMnnRqryMtG7bu9++QEbUFU2WARCAAAQgUGUCiMsqA/aYHnEZPXOlERGXSvETPKUEEJcpLWwMloW4jEERSCFSAojLSHETLAYEEJcxKAIpQAACEKgWAduRry2yjfziwLny+KPf6tEWDhonLzx/spidk+4U7Pcu2j8bfstMuWN32zstL8qfNjlaP0bW/vKTe95LrYK4lBfloo2PlnsyRl55d1xqx9zuM0Ze3PgI+fnYUfLLrTaU7u2D3XHpKX1977h0CmTtztCF1+0vxU9hrb64tNdi1ZLZ8vmU/8jDl02Q22e26B+V1KlarT3MvBCAAAQgoBNAXEa/ERCX0TNXGhFxqRQ/wVNKAHGZ0sLGYFmIyxgUgRQiJYC4jBQ3wWJAAHEZgyKQAgQgAIFqEVj+sJyy6ekysSG/ZS7/6FFnEvY7Ms1PVsu+cukHf5dDOtrHOsWc+cmM0bdJ2192C7iyaohLkf+dN1gOub9Vz6GlYVM54o7b5PQdekmH5iaZcu1hMvrmmVZ+Viek39Gzy5+SU7Y6QSa2GSJ0Rd8DZcI/L5HDNmgnq+e9LveddZL85dVF1ny5o2JF3Cz7Hne3/PuEHWSd9s2y6I1r5KgjbpKpLRkR6Sb73zVFrtpBmyZEcbn7ZbLwloOk05Il0vjppfLjMUaH7KqGfeWaKX+XUfZ62o7YLa1rNmCpGQYBCEAAAmURQFyWha2ihxCXFeFL3sOIy+TVjIzjTwBxGf8aJTVDxGVSK0fe5RJAXJZLjueSSgBxmdTKkTcEIACBIAS8paLWfXnWa/+WY9YpMMcHl8mev7xZP1bWfM3Y6TKZc+dBsq77MVtnp/nRtld/Ivf+rCFIkoUlnZ9INGcu9Lkm4fa5PCsF/VNZ3me03PrCeNlbE3gF5vv6hr3kJ3/7LNCa7OJSWt6Vvw7/pdy+oLHgs06+FYrLc3rIYQ/0csTTOihPfvEGWevEH8vF0wxbWb/fZfLYX34ug7u1E1neJFOuzwld33oHIsAgCEAAAhAIkwDiMkyaweZCXAbjlJpRiMvUlJKFxIgA4jJGxUhZKojLlBWU5RQlgLgsiogBKSOAuExZQVkOBCAAATeBiUfL4JNfdrw7a/uL5Zt7xuQLSMco51Gr2ke+XZpN98pRO54rr9YbnZ2aIDtx0mNyUr+g5ahOx6UWfeULZ8jIcQ/Ld3pHY/5L68Q8/L675fwtuxgfFhKhLTPlsaMPkTNe0/oVna826SMHHDhUnnh0kv6BQ1xqb8y6Scb8/DKZvNr7wshlfUfL7RPHy15dzXkrE5fiUXfr6Ne1XpSL9jlK7pnnL5ZX9DlQbn3mSls+QWvJOAhAAAIQqAYBxGU1qBaeE3EZPXOlERGXSvETPKUEEJcpLWwMloW4jEERSCFSAojLSHETLAYEEJcxKAIpQAACEKgmAdcRp1qo/PsevRJwdmvq9zo+8pJcuJnXWKdkK+1+S22+6olLPdsF78q/J0yQa19+X5qWGAKzy7obyY/2+72ce9zBsoX9wsliHZ6yWD68+3y55OoXZPKiVdLW0E0G7rivHHry2XLUvLNk8HHP6vPniUvtzebZ8p8rzpQrnv1EZs5dqo9r7LGxbPqL0+SK00bKwHZ2thWKS488u2++r1x49QT5uSaUWxbLh/ddIv/v7mfl3Rk/yEo9dHvp3H9TGf7bE+TMsSNc+VRzkzI3BCAAAQgUI4C4LEYo/M8Rl+EzjfWMiMtYl4fkEkoAcZnQwiUgbcRlAopEiqESQFyGipPJEkAAcZmAIpEiBCAAAQhAAAIQgAAEIFDTBBCX0ZcfcRk9c6UREZdK8RM8pQQQlyktbAyWhbiMQRFIIVICiMtIcRMsBgQQlzEoAilAAAIQgAAEIAABCEAAAhAoQABxGf32QFxGz1xpRMSlUvwETykBxGVKCxuDZSEuY1AEUoiUAOIyUtwEiwEBxGUMikAKEIAABCAAAQhAAAIQgAAEEJex2gOIy1iVo/rJqBSXq87YWwYOXy4rRr0ii+q8L2avPgEiQCB8AqWKy7oNb5GODW/Lsum3hJ8MM6aKQCniskl2ltdO3lMGfHqubP+044KWVDFhMekmUIq4bJXLZbfjfyry+gby2vs90w2G1aWWAOIytaVlYRCAAAQgAAEIQAACEIBASgjQcRl9IRGX0TNXGlGFuGzLbC+9nx0o+n9GX/Yd4lLpDiB4NQgEFZdrep8n3foOFV3bN7+MuKxGMVI2Z1BxedyhZ8tFAwxZ+dVUxGXKtkFNLSeouBx26HQZ1ENDs0SWvL4h4rKmdkm6Fou4TFc9WQ0EIAABCEAAAhCAAAQgkD4CiMvoa4q4jJ650ohRi8s2GSI9HtlcOs56T778biM6LpVWn+DVIhBEXLbKH6TT5rtJ/YLRsqL9bXRcVqsYKZs3iLhs+tk4adu0RR6/9H3pdepIOi5TtgdqbTlBxGX/UVNki94fyfR//H/27gM+qirv//g3jdBBuiCKioqKFBVFRMSCooK967I2rLgWVAQ7omJZfbBjA3d1EQuKvWEBkSKIIIoIqNTQBEIPpPz/Z+7caZkkM5OZO3dmPvM8eSUk995zzvt3MzvmO+ecArW4jhmXmXaPpNt4CS7TraKMBwEEEEAAAQQQQAABBNJNgODS+YoSXDpvntQWnQ4uAwfLUrFJLT2NJ1AgkuAysHmWik1gMdLs0pEEl/aQWSo2zYqfocOJJLi0aVgqNkNvkjQbNsFlmhWU4SCAAAIIIIAAAggggEDaCRBcOl9SgkvnzZPaIsFlUvlpPE0FCC7TtLAuGBbBpQuKQBccFSC4dJSbxlwgQHDpgiLQBQQQQAABBBBAAAEEEECgEgGCS+dvD4JL582T2iLBZVL5aTxNBQgu07SwLhgWwaULikAXHBUguHSUm8ZcIEBw6YIi0AUEEEAAAQQQQAABBBBAgODSVfcAwaWrypH4zhBcJt6YFjJPgOAy82ru1IgJLp2Sph23CBBcuqUS9MMpAYJLp6RpBwEEEEAAAQQQQAABBBCITYAZl7G5Vecsgsvq6KXguQSXKVg0uux6AYJL15coZTtIcJmypaPjMQoQXMYIx2kpK0BwmbKlo+MIIIAAAggggAACCCCQIQIEl84XmuDSefOktkhwmVR+Gk9TAYLLNC2sC4ZFcOmCItAFRwUILh3lpjEXCBBcuqAIdAEBBBBAAAEEEEAAAQQQqESA4NL524Pg0nnzpLZIcJlUfhpPUwGCyzQtrAuGRXDpgiLQBUcFCC4d5aYxFwgQXLqgCHQBAQQQQAABBBBAAAEEECC4dNU9QHDpqnIkvjMEl4k3poXMEyC4zLyaOzVigkunpGnHLQIEl26pBP1wSoDg0ilp2kGln1GGAAAgAElEQVQAAQQQQAABBBBAAAEEYhNgxmVsbtU5i+CyOnopeG4yg8sU5KLLCEQkEG1wGdFFOQgBSdEEl4AhkA4C0QSX6TBexoAAwSX3AAIIIIAAAggggAACCCDgbgGCS+frQ3DpvHlSWyS4TCo/jaepAMFlmhbWBcMiuHRBEeiCowIEl45y05gLBAguXVAEuoAAAggggAACCCCAAAIIVCJAcOn87UFw6bx5UlskuEwqP42nqQDBZZoW1gXDIrh0QRHogqMCBJeOctOYCwQILl1QBLqAAAIIIIAAAggggAACCBBcuuoeILh0VTkS3xmCy8Qb00LmCRBcZl7NnRoxwaVT0rTjFgGCS7dUgn44JUBw6ZQ07SCAAAIIIIAAAggggAACsQkw4zI2t+qcRXBZHb0UPJfgMgWLRpddL0Bw6foSpWwHCS5TtnR0PEYBgssY4TgtZQUILlO2dHQcAQQQQAABBBBAAAEEMkSA4NL5QhNcOm+e1BYTFVxmNaqV1HHROAJJFciSsnKypbKSpHaDxtNRwNxc2SouLU3HwTEmBMoJZGdlyXyUlhajg0DmCJSVKTsnr9LxlpaW6uef52j16tXKysryfWRnZ8v6yFFOTrZyc3OVk5Pj+ZyXl+f5bH3kqWbNmr6fm2PMhznXXM98Ng/z9abtJWp963cqU5bnezcc1VLDzt83c+rBSBFAAAEEEEAAAQQQQACBAAGCS+dvB4JL582T2mIigsukDojGEUAAAQQQQAABBBBIcwGCyzQvMMNDAAEEEEAAAQQQQAAB1woQXDpfGoJL582T2iLBZVL5aRwBBBBAAAEEEEAAgagFCC6jJuMEBBBAAAEEEEAAAQQQQCAuAgSXcWGM6iIEl1Fxpf7BBJepX0NGgAACCCCAAAIIIJBZAtULLq0lY2vVqqmcHGsp2cqWip2+oFAnPPkTS8Vm1i3GaBFAAAEEEEAAAQQQQKACAYJL528NgkvnzZPaIsFlUvlpHAEEEEAAAQQQQACBqAUiCy7N3pYmlLT2tczL8+9vab42e1wSXEZNzwkIIIAAAggggAACCCCQ4QIEl87fAASXzpsntUWCy6Ty0zgCCCCAAAIIIIAAAlELlJSUaM6c2Vq7dq2ysrJ8H9nZ2bI+rFmUdnDpDy1NeJnnCTEJLqNm5wQEEEAAAQQQQAABBBBAQASXzt8EBJfOmye1xUiDy9LSEuXl1fD8gYMHAggggAACCCCAAAIIJE+guLhYU77/XtuLtgeFlibENMGlCS1NeGmCSzPbMvgjOLg0x9hBpznXvoYZnfmapWKTV2daRgABBBBAAAEEEEAAAfcJEFw6XxOCS+fNk9piNMGl6WjduvU8f8DggQACCCCAAAIIIIAAAskR2Lhxo6ZOnVJutmVgcGnvW+kPLa3A0v53zZq1vDMyCS6TU0VaRQABBBBAAAEEEEAAgVQUILh0vmoEl86bJ7XFaIJLsyRVrVq1lV8jXyK7TGrdaBwBBBBAAAEEEEAgMwXMa/KZM2eqsHCDB8BaKtYsD2vNtrQ/rOAyeLalFVzmecJLs5KKtZQswWVm3kmMGgEEEEAAAQQQQAABBGIRILiMRa165xBcVs8v5c4ODS7NAMz3yspKVVpaptJS87lU5g8k1kex6tWrr7y8PGZeply16TACCCCAAAIIIIBAKguY1+Pz5v2qFStWBM22tPe5DAwtA5eKNQFmYGhpgstatWp6gk17ZqY/9LSCUHuVFZaKTeU7hr4jgAACCCCAAAIIIIBAvAUILuMtWvX1CC6rNkqrI6IPLktk9tTJz89XvXoVLxsbeN20AmMwCCCAAAIIIIAAAggkQcAsD/v77/NVWFjoCy1NNwJDy2iXirVDS2vWpT1bk+AyCeWlSQQQQAABBBBAAAEEEEgRAYJL5wtFcOm8eVJbDA0YrdmWlc24tIJL+8P6Q4kCZmSaWZlmlmaJb7am75qlZTL/Zz/ChaZJxaBxBBBAAAEEEEAAAQQiFnBm7wSz+smWLZs9r7ftR+Ce8/YysXZoaQLIwEDSv8elf5lYe6nYqoJLc81pv2/QCU/+pDLvXhE3HNVSw87fN2IlDkQAAQQQQAABBBBAAAEE0kmA4NL5ahJcOm+e1BYrDi79y8QGLxfrDy2Li02IudMTYu7cWexZRtYKNK1lZQPDS7PsrFl+1m6P0DKpZadxBBBAAAEEEEAAgRQUCA4sreA0/B6X1t6VZg9LE1L6l4q1w8sczx6X9lKxgXtjmq/tWZwElyl4k9BlBBBAAAEEEEAAAQQQSKgAwWVCecNenODSefOktlhVcGl+bgJIM4sycJ/LwFmXJrQ0/w4MLq1zgmddmgA0NLhkSdmklp/GEUAAAQQQQCCDBY44opsrRr98+TItWbIkqC/0rerSmH0uly5d4gkZ7bCxsj0uTYBp7XNpfeTnm+DSCjhzcswysTlB17LDS2ZcVl0LjkAAAQQQQAABBBBAAIHMESC4dL7WBJfOmye1xcqCSyu0NMu+Wku/mvDSCijN11ZYGTzT0g4wrdAyNLi0rmeWirWWozUPgsuklp/GEUAAAQQQQCCDBY4+uqcnwEr2Y8Hvv2vJ0uDgkr5VXZUFCxZo2bJlys42WzdYH4HBpR1KBi4VGzjzskaNfO9sTCu0tM8NnG1pz7js9eRsX4dYKrbq2nAEAggggAACCCCAAAIIpK8AwaXztSW4dN486S2GLtvq3+fSChjtANI/49IfXAbOvLSWiLWWig2dcWnPtvRf2xNb+sZOgJn024AOIIAAAggggECGCfTocbQ7gssFCzwzBwMfrunb7wu0dJk7+7Zw4QItX768XGhp73FpwkizVKwJK+0lYwNDTBNc2uGmfU5oaElwmWFPCgwXAQQQQAABBBBAAAEEqhQguKySKO4HEFzGndT9F6wquAze49KeTenfz9K/TKzZ89KekRm6x6W1TGzghy1DaOn+e4QeIoAAAggggED6CXTvfpQrgksTwJmZg4EP+lb1/bZo0SKtWBE+uDShZfCMSzvA9IeYocFl6N6WgUvFMuOy6npwBAIIIIAAAggggAACCGSGAMGl83UmuHTePOkthgaXpkNWwGiWiLWWizVfB+9zaYeU1gzLwPDSmqEZvFRs+RmX/tmWdntJh6ADCCCAAAIIIIBABgl063akK4JLE8CZfS4DH/St6hvxjz8WqaCgoNIZlya89M+6tEJLawZmrmrUqOHb3zIryywXaz7MkrPZnmuah/k8fcEGHT+CpWKrrghHIIAAAggggAACCCCAQCYIEFw6X2WCS+fNk95ixcGlNUPSv8+lCS+tUNJaFta/NKy952XgcrLmPBN2WgGoNeOysj0uvdteJt2DDiCAAAIIIIAAApkg0LVrV1cEl3/88YdWrFgRRE7fqr4D//rrTxUUrPTtcWnNmMxWTo4VQtozLq3wMte3ZKwJLs337ODS3tsydMYlwWXVNeAIBBBAAAEEEEAAAQQQyDwBgkvna05w6bx50lsMXao1dEnXwPCy/H6X1oxLE1yan9mBpjXj0gos7RmbJrS02rKXjDVDt2Ze+kPL4JmYScehAwgggAACCCCAQJoKHHpoF1cEl4sX/+WZORj4oG+V33RmJuSSxYu1ctUqz6xIe6akHUJa4aW1XKw1y9K/16UdXObl5Xm+b58Tbn9L0wtmXKbpEwDDQgABBBBAAAEEEEAAgZgECC5jYqvWSQSX1eJLzZMrCi6tQDF4uVh7FmX5mZf2DEx7iVh/cBk44zJ0j0t7BmZqytFrBBBAAAEEEEAgdQUOPvgQT3CV7MeSJUu0atXKoG5E0zfzunTr1q3eN8hJJpCrVauW53rmtefmzZt9PwtsJD8/X+ajskd1+5ZI22XLlmrNmjVBS8XaS74GBpeBMy/tINOEmjVq5HlCy9BlYk2f7RDTfE1wmcgqcm0EEEAAAQQQQAABBBBINQGCS+crRnDpvLlrWgxdMtb+d3B4aS8daweT1mf/vpYm6DTLyQYuE1vimVFp75cZPOPS8yclZly65i6gIwgggAACCCCQKQIHHti+0uCysLBQ33zzjYqKimImad68ubp3715pO2aZ2LVr1wS1UVXfzMGmXx9//LEmT57see1pP2rXrq1rrrlGrVq10rfffqvx48eH7f+uu+6qa6+9VnXq1KlwfLH2LWawKE5cubJAf/+9zhMymqDSbEtpAsnA5WKtWZf+2Zf+r7OVm5vnna3p39vSNB8YWpp/T19QqONH/OTr2Q1HtdSw8/eNoqccigACCCCAAAIIIIAAAgikjwDBpfO1JLh03tw1LVa112Xofpf+vS/9syuLi4t9S8PaS8Wa4NPe39K/VKwZNoGla4pPRxBAAAEEEEAg4wT22WffSgNFM5tvzJgx2rRpU8w2++23n0477TTPLMiKHqtXr9S6deuDflxV38yb5saNG6fZs2erV69e2mWXXXzn16tXT23atPEEcNu3b9eiRYs8b7Izj507d3rC2OXLl6tx48a6/vrrVb9+/bj2LWasCE40Y7Ifq1ev0vr1GwKWis0KmD1p7XNpPsz+ltael1aAGfr90CVizfUD2yG4jKAwHIIAAggggAACCCCAAAIZI0Bw6XypCS6dN3dNi5EsGWsv9eoPLa09LM0el+ZnVlhpzbi0Pkw4aX22Z1pae16aYQfub8nelq65EegIAggggAACCGSEwN577+0JupL9WLt2rTZsCA4uq+qbmQk5cuRInXrqqTrkkEMiGoJ5g50JO3/88Uc1a9bME2qa4NIEnRU9YulbRJ2J4aDAMNGcbvq2cWOhJ4iUAve5NF9boaWpr9nj0toH09rr0r8Ppv19K/A0j9DZluZ7BJcxFItTEEAAAQQQQAABBBBAIG0FCC6dLy3BpfPmrmoxklmX9sxL+7O1TKwVVAYuK2u+b8+29O9tae01ZM+2DJ6BWRUF4WZVQvwcAQQQQAABBBCIVGCPPdp4Q69Iz0jMcX///bcngAt8VNW3uXPnauzYN3TllVepdevWVXbMnqE5c+ZMnXfeeVq/fr2mTJlS5YzLWPpWZWfidIAZg9m/00zCDJ41GTi7svwsTBNeWsvLWp8DP0zXAgNS8/W03zewVGycasZlEEAAAQQQQAABBBBAIPUFCC6dryHBpfPmrmqx8lmXZvak/8MKJq09LwMDS3+Iac22tH8WGF5KJui0hx4+kLRmZfJAAAEEEEAAAQQQSIRAy5YtXRFcFm4o1KbNwcvRVtW3X375RWPHjtWVV16p3XbbrVIe85r13XfflR1aduzY0bP3pQkuBwy4TvXqVbxUbCx9S0StzDX9q8Ray8WaPUi3bt1SLny09rm0Zl3aAWV2tj/AtH/mn5VpXS/cbEuCy0RVk+sigAACCCCAAAIIIIBAqgoQXDpfOYJL581d12Ik4aUVVlohpv21HWRa3zfLxwYfYy8Va/3cDNu/x6U5ngcCCCCAAAIIIICAcwLNm7VQVrZ/z0TnWg5uadPGjdqydUvQN6vqmx1c9u/fv9IZl4Gh5YUXXqiDDjrI087XX3+tqVOn6rrrrqt0j8tY+mYPZMeOHZ79Qc0emoF7fG7ZssWz12aDBg18sxvN62MTRJrj6tSpE1EpzGzLbdu2+paKDQwrTVBpB5jhgsrAY0NnXNqN2zMvmXEZUTk4CAEEEEAAAQQQQAABBDJEgODS+UITXDpv7soWK1oy1nQ2MLQMDS8DA0v7OBNQWntd2jMwrSFbszHt4QdPr7T2xOSBAAIIIIAAAgggkCiBJk2aBC0LWlk7v//+u159dbR27iyusjtmtuTll19e6d6RgRexArhtQdetqm8muHzzzTdlgsvKZlx+8MEHmjp1is4//wJfaGka+uabbzzB5bXXXltpcBlL38z1161bJ9PHDRs2qFGjRurQoYPq1q2rv/76SwsWLJDZb9M4tW/f3jPuzz//3DMLtEaNGjr33HM93w/d0zIQyPzMBKA7dhQF7G9pzaq0g0hrRmX5ADPw5+aa1h6Z5ZeItdsjuKzylucABBBAAAEEEEAAAQQQyCABgkvni01w6by5K1sMN+vSdNSEkeYRuGRs4KzLwGVh7SVjg4NL/1Kz/oFbwSYPBBBAAAEEEEAAAecEAmf8VdWqWZJ0ypSpnlmBVT322msvT0ho9lCM5GFmDRYV7Qg6tKq+/frrr3rrrbc8AWllwaXZB7KoqEgtWrQIur4ZjwkXW7XardKAMJa+mdfGf/zxh6ZM+V6mn506dVa3bkeoWbPmmj17tuf7GzYUqmvXrp4PMyv0v//9j1asKPD08bDDDlOfPn08Iab9CA0xzbKx27Zt98zcNA9rWVgTPlrBpX8ZWPMzqw52PUJnW9rnBwIFtkdwGcldzDEIIIAAAggggAACCCCQKQIEl85XmuDSeXNXthgaXJpOBoaW5t+B4WXgPpd2kGnvY2n/zMyuDDzHHrjVlj+4tI9zJQydQgABBBBAAAEE0kTAzACsbFafU8M0waJZVjXwUVXf5s2bpzfeeEPHHXecZ0Zj4KNmzXy1adNGubl51R5CLH0zja5du0Y//zxXpaUlysnJldlXs2HDhp7ZlkuXLvH0y+yt2alTJ8/XH330kX74Ybqnz6eddpoOOeQQ756W5ZfytWtm+mZCT/MwMyslO7A0My/9sy/tvS7tMNMcb4eX9teBn0O/Jris9m3EBRBAAAEEEEAAAQQQQCCNBAgunS8mwaXz5q5tMZK9Lk3n7WDSvJvbvJPb84eSoCiy/BDDBaOuhaBjCCCAAAIIIIBAGgq4IbS0WUNfG1bVN7PU6tYtwftiBpYoNzdXtevU9oR54R72G+0imRUabd/s9kyoaD5MX+zlWM3PTN/N62ezn6U9TtOGmT1pjjPHm4c51wS69qxK+7r2Oeb75hg7tAze49IsE2vPvvQHmfb3zLUCw0v734Gf7fYILtPwl98FQyr+61ftXDbf35OcHOW3O0zZuwTPjnZBV+kCAgi4RGDtlnWa/NdUzV+9UGs2r1HN3JpqWLuB9m+2rw7b/VA1qRP8RiaXdJtuIIBAEgXWrFnj2SJi+vTpWrz4L+26665q27atTj75FJlVYqr6b44kdp2mXS5AcOl8gQgunTd3dYvh9ro0HQ5dMjbwDy+uHhCdQwABBBBAAAEEEEAgRQTMa3ETTm7atNG3tYJZEtYEsiXFJSopNcGlf3nYwP0rrWDSmnlpH+MPN61lZT1Xsi7o2xszlIbgMkVulhTpZtm2zdoy4X/a/ts0qdSaMey5/3LzVbf3pco/oGuKjIRuIoCAUwIrN67Ws9+/pNkFv3hW8Qr3yM7KVudWB+mqrpeqRf1mTnWNdhBAwKUC8+fP1x13DPGElhU99tlnHz3yyKPq3r07AaZL6+jmbhFcOl8dgkvnzV3for28a2BHre+Z/S6zlJuTW9Gb2V0/NjqIAAIIIIAAAggggIDbBcySs2vX/u35g621l6UJLktVplJvMBm4NKwJLK1VUPx7XVpfBwebZtTWbEzPV57lZcvPUCW4dPvdkTr92/nnz9r0+asqLVxbrtMEl6lTR3qKgJMC0xbP0IhJz2vzjq0RNVs/v66GHHezDmjRLqLjOQgBBNJLwLxWHjVqlCe0DF21pKKRXnDBBXr44UdUu7ZZrYUHApEJEFxG5hTPowgu46mZJtcKDS7tPSnNG93spWHTZKgMAwEEEEAAAQQQQAABVwps27ZV69at9wWX5k2EZWX2MrDW7EoTWIbOsrRfrweGmHZIaYWgVqBpP0LDS4JLV94OKdWpspJibfnivyr6ZbLM1+EeBJcpVVI6i4AjAr+t+l1Dv3gk4tDS7lTzuk1034lD1LIBS087UigaQcAlAubv1U8//ZTuu+++qHvUr18/T3hpVhTkgUAkAgSXkSjF9xiCy/h6psXVQpeLDQwy7T140mKgDAIBBBBAAAEEEEAAAZcKlJWWadnyZb5ZlyqT+X/vzEr/krA5OfbSsNZn8xEYXoYuJxs605Lg0qU3QAp3q3jVYhWOfVRl2zdXOAqCyxQuMF1HIAECO0t26sEJj2vmstlBV6+Zm6/OrTqoU6v22lGyUz8una2fV85TcWnwmyKObHOYbul5vXKycxLQOy6JAAJuFJg5c6ZOP/00bdu2Lah7jRs30VlnnakuXbro119/1Xvvvac///yz3BAee+wxXXLJpW4cGn1yoQDBpfNFIbh03tzVLYbuH2CHltYyVVmeP4LwQAABBBBAAAEEEEAAgcQKmNffq1at1NatW60ZklZq6Qsu7ZDS+pwjK8A0MzD9AWbgcrHm5/Zsy9CwMvDfzLhMbF0z4eqhwaUJKfNa76udS39TWfFODwHBZSbcCYwRgcgF5qz4RcO+fFTbi3f4TmrbuI2GHD9QTeo0DrrQ8sICDZ/wuBZvWO77ft0atTX0xCFq23SvyBvlSAQQSFmB4uJiXXPNNXr33XFBY7j11lt1ww03qmbNmr7vm/3jx4wZo5tvvkmlpWYbNOth9rx8//0P1LRp05R1oOPOCRBcOmdtt0Rw6by5q1sMnW1pOmuHlwSXri4dnUMAAQQQQAABBBBIJ4EyadXqldqwodC7H6V/mdfAcDIwsAwXXpo3Hobud2mYKlouluAynW6i5IzFH1xuUW7z3VW3Vz+VbFijzZ+OUllxkadTBJfJqQ2tIuBWgRETn9OEhZN83dulZn0NO+lOtd5lt7Bdnrdyvu794mFt27nd9/NzOp6qfxxyvluHSL8QQCCOAr///rtOOeVkrV+/3ndVs3fl448/EXb5V/O37REjRmjYsPuDevHiiy/qjDPOjGPPuFS6ChBcOl9ZgkvnzV3dYrhlYk2HzZ465h3azLh0dfnoHAIIIIAAAggggECaCJjX5SsLCrRuvdnn0sy0tIJLa2/LwFmVZralFU6azya8zMnJDZqBac63zrGWmK1suViCyzS5gZI4DBNcbhz3pGq276ba3c/0zBQu+nUqwWUSa0LTCLhZoHD7Rt358f1BMyh77t1dNx19jbLk35M5cAwlpSW6/4tH9OPyn33fPrDFfrr3hMHKz63h5uHSNwQQiIPA22+/pauvvtp3pQYNGujDDz/S/vvvX+HV16xZo1NP7asFCxb4junfv78eemh4HHrEJdJdgODS+QoTXDpv7toWK5ttaS8VG80elzs2rlFhkVSjflM1yE/0sIu0ac1GbVe+6jWtL/+CABW0u3Wj1mwpUo06TdWgdqL7FuP1vX2M5GxnjCPpCccggAACCCCAAAIIxEPAvP5evnyZ1q1b55sdaQWXdnjpXx7WCiytj9xcE2IGh5n2jEs78LRnW4abdUlwGY/qZfY1ykqKpdISZeX5/yOQ4DKz7wlGj0BlAss2rNDgj4fKBJjmYf636bZjrteRbbpWCvfuzx9o1A9jfMc0rdNYD/e5T03qNAIcAQTSXOCBB4bpiSee8I2ya9eueuONsapbt26FIzevrU3Y+c47b/uO6dGjh1577XXVru3WPw6neSFTaHgEl84Xi+DSeXNXtljR3pams2a2ZWlpmeePJNEEl1NvbqR+HzRStxcXanTPRA97gm7f8wq9kXuWnl/wmHpX0dyaF3rpyEf/VMPBkzT9sl0T3bmYrm/3MZKTnTGOpCccgwACCCCAAAIIIBAPAfP6fOnSJVq7dq03uDSzJs2HPbvS3tvSH1qGCy+t5WOt/S3tWZn2H4bD7XVJcBmP6nGNUAGCS+4JBBCoSCB02ddaeTV1b69B2v//z6Cs7DH5r6l65OunPNsbmUftvFq678TbtV+zfcBGAIE0F7juums1duxY3yjPOutsPf/880FbIYQjePLJERo6dKjvR926HenZ/7JOnTppLsbwqitAcFldwejPJ7iM3iwtz6gouLT3tzSf3R1cfqd/97hD43NO1tCvB6mqnDQ5wWWU4epr/XTey0t991tW8QYtXblJUr7q7tZMDQPuxK4PfK0Hu6XlrcmgEEAAAQQQQACBjBQwr78XL/5Lq1ev8fwRxl7m1Z41ae9nac+ytELLXM+MS2up2PKzLgNnXIYuF2uQzfcILjPydkv4oAkuE05MAwikrMDEPybrsW+e8fU/0uAy1sAzZaHoOAII+AQILrkZnBYguHRaXCK4dN7clS1WtUxsaWmpJ7jMy8uLuP/OzriMuFueA1MhuCw3or9G6qzjHtHM7DMimlUanQhHI4AAAggggAACCLhJwLw+//PPP7Vq1SpvaGntU2ntO++fPemfZWnCyuDgMnTZWHvGZWBoGbpcLMGlm+6C9OkLwWX61JKRIBBvgdDgslGtBnq4z1A1r9e00qYILuNdCa6HQOoIhAaXsS4Vy4zL1Kl5sntKcOl8BQgunTd3ZYsVB5fWMrEmuDR/FCG4rE75optxSXBZHWvORQABBBBAAAEEUlvAvD5ftGiRVq1a6ZkJac26tPe4NOGlfy9Le5al2dYh8OvAvS9N2GlCT/Nz87mifS4JLlP7vnFr7wku3VoZ+oVA8gVCg8vGtXfRI32GqmndxgSXyS8PPUDAlQKhS77WqFFD48e/ry5dulTY38WLF6tPn1NUUFDgO+a8887TM88868ox0il3CRBcOl8PgkvnzV3ZYmhwGbhErPk6bsHll9dp32s+04IzntPKnt/qpnvGacaGHSrN310d+9+rVwb0UIOcEKKSQs194y7d8+8P9fOmbM9SqTU699bNg+7TZYfYmy5XFAoWaelr1+vShyZoyY4sldRvq2P6DdFlOQ/qkhELw+9xue4rPX3jvXphygptl5S7y8HqO/T/dF/vlqoZ2LWoxmL1b1yuf3AFB9yhn8dfqjaR3hGVzLi0Z7cWD/hIf9wQsg/E9CHqctGb+qvNAH35xY3qGDDjtMVNr+i+dc/pgTHTPT5mrH0eeE6P9ArzHwiRukQ6Ho5DAAEEEEAAAQQQqFDAvAZfuHChVq4sCBtcmr0uA2dbhoaXJsQMXDLWCjqtwNMOQkOXi2WpWG7IRK0jERgAACAASURBVAkQXCZKlusikPoCBJepX0NGgIDTAt9++63OPvss3x63pv0ePXpo9OhXVb9+/XLd2blzpwYNuk3/+c9/gn42dOj9uvbaa53uPu2loADBpfNFI7h03tyVLVYVXJaUlHj+yGHewRLpI+xSsd6wT7mSistfaef5r2je/T0CAsJCTb25p/p9YPZ2DH3k65D/m6Yxp5jwMnxwuXHMOTr07lmeE0vrN1ULrdbqjVm+CzUcPEnTL9vVf+G/RuvCk4dqxk4TkAY/dhn8paZdFhAzRjWWxAaX+n6IuvwzOJy0ez/rzn113thStRg6XRMvaOT5tr1UbrhalqmZur/4uUb1tENhSdG4RHqDcBwCCCCAAAIIIIBAhQLm9fmCBb973hVe2YxLf2CZI2vGpf8jXHBpfk5wyY3ntADBpdPitIdA6ggQXKZOregpAm4RWLNmjU49ta8WLFgQ1KXevU/SI488opYtW/q+v2nTJg0dOlSjRr0SdKx5Tfzee+NllpnlgUBVAgSXVQnF/+cEl/E3TbkrBoaWpvPhZlvaMy7jFVyW5rbVyU+8okc8sxiLVPjRQPW54VMVZB2of00Yr3/t7mX86Arte+M3Ksk9UJe89rruMjMsS4q0ZNwtGjj/Yr145+Fq6Dk0XHA5V8/0OFkjCmqo0S1f6pur2nja2jBlhK69/HlPOBkcXBbp2+taqf/nDZXfc6jefuZC7VejSKvfGqCzBn+t5XnddM83/9E/m3v75g0uIx5LBeFqxDdMpXtcztTwjmfp5a176eIPvtI97bxXLflOww++WC9s7aG7p/xHlzSxvm8Hlyak7PHUB3qmd2OPzbJn++rYJ/7Q+oDZmVKULhEPiAMRQAABBBBAAAEEKhIwr8l///13rVixwrfHZeBysYHLwIaGlXl5VnhpB5fW12aZWSvcrCi4NH2ZvqBQx4/4ydetG45qqWHn70uhEKiWAMFltfg4GYG0FiC4TOvyMjgEEiYwevQo3XLLLWGv36lTJ3Xo0EF//fWXpkyZIjPjMvSx33776f33P1DjxpUvS52wAXDhlBIguHS+XASXzpu7rsXKgksTWFpLxZoZl7lxm3G54IxXVPZIjwCLIn1+dWsNmFBf3V5cqNE9zY9W6/0LO+qWH+oEzRYMDxgmuFw2Umcd/YhmZp+h/5v/mE4PmERpB3dBweXWcbrpwFv0fu6hGvTdm7rSDijl71vbB6br43OtWYvyLRUbyVjMCYnd43LR44frpOf+VtBysd6ZmDNOfk7bRvTyzWS1x1+uDiUf6/a21+nt3A66/tvxusG8QSlaF9fd4XQIAQQQQAABBBBIPQEruJyv5cuX+/a3DA0urSDSCiPNa3Xz2Q4t7TAzeNalWSo217NkbGB4GahDcJl690oq9JjgMhWqRB8RSI4AwWVy3GkVgVQX2Lhxoy655J+aOHFiTEO57bbbdNttg2I6l5MyT4Dg0vmaE1w6b+66FqsKLk14aT7MHz/iNeOyfHAplV9a1gr63sw9Kmi2YHjAMKFgJTMUwwaXcx7W8We+oD/rtNeJfQ/ULgENbf7lI30yd4sWnP+Kyu73Bq4VBpfhxpL44FK/PqzjT31Bs/e83reXpW168NO/6Y0Tzfq81iPs+D0/sRxNcOmb+Rqti+vucDqEAAIIIIAAAgiknoB5jT5/vgkul3lDRjNjMssTOlof1h6XgcGlP7TM830/cOalOc/8m+Ay9e6HVO8xwWWqV5D+I5A4AYLLxNlyZQTSXWD16tW67LLLNHXqlKiGamZZjh//vtq1s5esi+p0Ds5AAYJL54tOcOm8uetarDi4NIGlmW1pBZfmDyP5+fkR97+yPS6jCS7fyD1Lzy94TL0rbTkOwaW9Z2Ul7QT1223BpVbrrXM7acisdtZysftM0O3trtBrDS7V69Pv1tFVzTitKLiM1iXiO4QDEUAAAQQQQAABBCoSsILL37RsmQkurdAykqVic3NNaBm616UVclpBpwkuzbX8sy4D+8CMS+7JRAgQXCZClWsikB4CBJfpUUdGgUCyBLZv366XXnpRw4cPl/k6ksfAgQN1++2DPa+teSAQiQDBZSRK8T2G4DK+nil5tcDg0v7a2ufSHcGlYzMupw9Rl4veVEHr0/XQrb3kWyk2oKrFrQ/Rye29G0W6LriUNr7WR4fe95u1XGzbRz37gy745ziV3dkh6N6MasZltC4p+VtApxFAAAEEEEAAAXcJBAeX/tDSDi/D73GZF7JUrBVihh4bGFyaUQf+0Ybg0l33Qbr0huAyXSrJOBCIvwDBZfxNuSICmShg9rH85Zdf9OOPP2ru3J/Vvv1BatGihZ58coRmzJjhI2nevLk+/PAj7bnnnpnIxJhjFCC4jBGuGqcRXFYDL11OdW9wuVSvndZVQ3+tpQMfnq13z6xTCXnle1yGzthc9MjhOunFvxW0x+XqMbq86x36Oud43f3jC7qkXhUVdmFwae9H+UbbSzRwn5Ea+cV+1uzLkJUPKgwuw+1xGa1LuvxiMA4EEEAAAQQQQCCJAuY1+m+/zfPtcWnvSWkvFWvCyNA9Lq2lYv0zLu2lYwP3uQydcUlwmcQiZ1DTBJcZVGyGikCUAgSXUYJxOAIIRCzwzTff6Nxzz/GsJGg/2NsyYj4ODBAguHT+diC4dN7cdS2GBpf2v82TuvnafC4pKfG8W9vZpWKljWPO0aF3z1JJ7oG6+v23des+eZKKtGHCIxr818V64vI9VdMjGia41EwN73iWXtmaq7ZDp+vjCxpZ9gVjdOPJQ/Tx5pzg4FJF+va6Vur/eUPlnPywPn30LO1Rw5xQpNVv3a+7yi7XyHMD3o0TY3A5NrePhs95SufVivJWqGTPTv+V/GMw31vfZoBvv8vA1uzgsiT/YF3y6iu665C6nnEue7avjn3ij5DzonSJclgcjgACCCCAAAIIIFBewA4uraViraVdg/e4zPbOpAxeFjY0vLSWjbWWiTVBZ15enm/JWdOqHYjaPWDGJXdjIgQILhOhyjURSA8Bgsv0qCOjQMBtAmbZWLP/5eeff+br2p577qX33ntPrVq1clt36Y/LBQgunS8QwaXz5q5r0c3BpUoW6rUzj/bMujSPei1aq9bWJVq90axBnq8jX/xJo3qaMDNccCmtebmXjhz+p+/cBrkbtHbZJtkrngfNuDRHLRqps055RD+XZKkst76atmignWuWqLDItFdfvV6epmd6mPYkRR1cztUzx5ysEcs8aagKDrhDP4+/VG0ivSMiCi79/TKXbTF0uibagW1AO3ZwaX8rb5fWaqFVWrp+h8rUTN1f/Fyjepow0/uIxiXS8XAcAggggAACCCCAQIUC5jX6vHlmxqUdXGbJzLaMZalYgktutGQLEFwmuwK0j4B7BUKDy3r5dTWs9xDt2bjyv5bMWzlf937xsLbttP7CUyuvpu7tNUj7t9jPvYOlZwgg4JhAuNmWd999t/71rxsc6wMNpY8AwaXztSS4dN7cdS26Org0WiWr9c29/9Stby9QYbHFl71HN513y3AN7t2ykhmX5shC/fL4VbrkxRnec/O1y4m3aPCu/9Fto5eGzLj0lqbgYz14ze0a/ctWX63yO5ymm4bcp8s8MxO9j6iDS2nblKG6+LrR+nlTduKCy6KPdVO7ARqf2113T/mPLvFuyRl449nBZePLHta1S/5Pj35Z4Alzi+sfqLOHv6JHejUuf59G6uK6O5wOIYAAAggggAACqScQSXAZuFSsNbPS/gje69IsFWvCS2Zcpt59kC49JrhMl0oyDgTiLzBt8QwN/3qESkpLPBePNICcu/I3Df38YW0vLorqvPiPgCsigIDbBMxsy379/qGvvvrK1zVmW7qtSqnVH4JL5+tFcOm8uetaTFRwmYiB7ti4UaV16qtmTvRXL9pYpPz6+VGdGMs5UTWQiIO/H6Iu/3xTM05+TttG9PIGu8ENld/jskhFW/OVXzuyDqWkS2RD4ygEEEAAAQQQQMAVAuGCS3u2pbXPpbX8qzWbMlf2fpZWeFk+uDTHmg+WinVFeTOuEwSXGVdyBoxAxAKhMyfzcvJ0x3EDdfBuHSq9RuhMzUa1GujhPkPVvF7TiNvmQAQQSE+BCRMm6Pzzz/NsgWY/hg9/WFdccUV6DphRJVyA4DLhxOUaILh03tx1LaZScOk6PNd1qFCfX72PBkyor4Of/k1vnJgbtoflg0vXDYQOIYAAAggggAACGS0QbXBpAkt/eElwmdE3jwsHT3DpwqLQJQRcIrB2yzoN+vAerdnyt69Hl3a5QGcc1LfSHo6cMkofzfvCd8weDVtp2Ml3qUHN+i4ZGd1AAIFkCISbbdmuXTu99954NWkSZlm6ZHSSNlNOgODS+ZIRXDpv7roWCS5dV5KYOrTgjdv03y9m6Y2Jf2p9mwH68rMb1TE7/KUILmMi5iQEEEAAAQQQQMAxgciCy2zP8rDWzEsTXOZ5l4u1PttBppmRyYxLx0pHQ2EECC65LRBAoCKBouIduvfzh/TL/9+z0n7s32xfDe09WPm54VfN2ly0WXd8fL/+XL/Ud063Pbpo0HE3KktZYCOAQAYLhJtt+dhjj+mSSy7NYBWGXl0BgsvqCkZ/PsFl9GZpdwbBZXqUdOrNjdTvg0YqyT9YN3zwpv61Z8XjIrhMj5ozCgQQQAABBBBIX4HqBZf+5WKt/S0JLtP3TkmNkRFcpkad6CUCyRJ49+cPNOqHMb7mc7JzdE23S3XCvseW61KZyvTazDf19pz3fctAmqXUb+5xjY7eu3uyhkC7CCDgAoFwsy07d+6ssWPfVKNGjVzQQ7qQqgIEl85XjuDSeXPXtUhw6bqSxNShspJilZRlKSc3p+r3F5YWq9jse2/+kFXBrMyYOsFJCCCAAAIIIIAAAnERILiMCyMXcYkAwaVLCkE3EHCpwLINK3TnJ/dr3bZCXw9zs3N1WvuTdG7H01Urr5bn+xu2FWrMrLf12fyvVVpW6ju2Zf3meuDku9W49i4uHSHdQgABJwTCzbZ87rnndc455zjRPG2ksQDBpfPFJbh03tx1LRJcuq4kdAgBBBBAAAEEEEAgwwUILjP8Bkiz4RNcpllBGQ4CCRD4349vaezs93yzKAObyM+p4flnUcmOci2b2ZZXdf2nTt7/hAT0iksigECqCDDbMlUqlZr9JLh0vm4El86bu65FgkvXlYQOIYAAAggggAACCGS4AMFlht8AaTZ8gss0KyjDQSABAjtLduqJic/puz+nRnX17nt21U09rlFeTl5U53EwAgikl0C42ZYvvviizjjjzPQaKKNJigDBpfPsBJfOm7uuRYJL15WEDiGAAAIIIIAAAghkuADBZYbfAGk2fILLNCsow0EgQQLbdm7TiInPa8qSGWFnXgY2m52VrRP3O0ZXHN6P0DJB9eCyCKSKwJYtW3TBBRfo++8n+7rcrduRGjNmjOrUqZMqw6CfLhYguHS+OASXzpu7rkWCS9eVhA4hgAACCCCAAAIIZLgAwWWG3wBpNnyCyzQrKMNBIIECZSrT3IJ5+t+stzR/9SIVlxYHtWb2vuyw6/66pMtFatNo9wT2hEsjgECqCHz44Ye69NJLfG94MEtIjxo1Wn369EmVIdBPlwsQXDpfIIJL581d1yLBpetKQocQQAABBBBAAAEEMlyA4DLDbwCGjwACCCCg0rJSrd9WqNLSUo9Gbk6uGtaqryxloYMAAggggIBjAgSXjlH7GiK4dN7cdS0SXLquJHQIAQQQQAABBBBAIMMFCC4z/AZg+AgggAACCCCAAAIIIOAKAYJL58tAcOm8uetaJLh0XUnoEAIIIIAAAggggECGCxBcZvgNwPARQAABBBBAAAEEEEDAFQIEl86XgeDSeXPXtUhw6bqS0CEEEEAAAQQQQACBDBcguMzwG4DhI4AAAggggAACCCCAgCsECC6dLwPBpfPmrmuR4NJ1JaFDCCCAAAIIIIAAAhkuQHCZ4TcAw0cAAQQQQAABBBBAAAFXCBBcOl8GgkvnzV3XIsGl60pChxBAAAEEEEAAAQQyXIDgMsNvAIaPAAIIIIAAAggggAACrhAguHS+DASXzpu7rkWCS9eVhA4hgAACCCCAAAIIZLgAwWWG3wAMHwEEEEAAAQQQQAABBFwhQHDpfBkILp03d12LBJeuKwkdQgABBBBAAAEEEMhwAYLLDL8BGD4CCCCAAAIIIIAAAgi4QoDg0vkyEFw6b+66FgkuXVcSOoQAAggggAACCCCQ4QIElxl+AzB8BBBAAAEEEEAAAQQQcIUAwaXzZSC4dN7cdS0SXLquJHQIAQQQQAABBBBAIMMFCC4z/AZg+AgggAACCCCAAAIIIOAKAYJL58tAcOm8uetaJLh0XUnoEAIIIIAAAggggECGCxBcZvgNwPARQAABBBBAAAEEEEDAFQIEl86XgeDSeXPXtUhw6bqS0CEEEEAAAQQQQACBDBcguMzwG4DhI4AAAggggAACCCCAgCsECC6dLwPBpfPmrmuR4NJ1JaFDCCCAAAIIIIAAAhkuQHCZ4TcAw0cAAQQQQAABBBBAAAFXCBBcOl8GgkvnzV3XIsGl60pChxBAAAEEEEAAAQQyXIDgMsNvAIaPAAIIIIAAAggggAACrhAguHS+DASXzpu7rkWCS9eVhA4hgAACCCCAAAIIZLgAwWWG3wAMHwEEEEAAAQQQQAABBFwhQHDpfBkILp03d12LBJeuKwkdQgABBBBAAAEEEMhwAYLLDL8BGD4CCCCAAAIIIIAAAgi4QoDg0vkyEFw6b+66FgkuXVcSOoQAAggggAACCCCQ4QIElxl+AzB8BBBAAAEEEEAAAQQQcIUAwaXzZSC4dN7cdS0SXLquJHQIAQQQQAABBBBAIMMFCC4z/AZg+AgggAACCCCAAAIIIOAKAYJL58tAcOm8uetaJLh0XUnoEAIIIIAAAggggECGCxBcZvgNwPARQAABBBBAAAEEEEDAFQIEl86XgeDSeXPXtUhw6bqS0CEEEEAAAQQQQACBDBcguMzwG4DhI4AAAggggAACCCCAgCsECC6dLwPBpfPmrmuR4NJ1JaFDCCCAAAIIIIAAAhkuQHCZ4TcAw0cAAQQQQAABBBBAAAFXCBBcOl8GgkvnzV3XIsGl60pChxBAAAEEEEAAAQQyXIDgMsNvAIaPAAIIIIAAAggggAACrhAguHS+DASXzpu7rkWCS9eVhA4hgAACCCCAAAIIZLgAwWWG3wAMHwEEEEAAAQQQQAABBFwhQHDpfBkILp03d12LBJeuKwkdQgABBBBAAAEEEMhwAYLLDL8BGD4CCCCAAAIIIIAAAgi4QoDg0vkyEFw6b+66FgkuXVcSOoQAAggggAACCCCQ4QIElxl+AzB8BBBAAAEEEEAAAQQQcIUAwaXzZSC4dN7cdS0SXLquJHQIAQQQQAABBBBAIMMFCC4z/AZg+AgggAACLheYopeuGaUpHa/Uy1cf6vK+0j0EUk3A+v2a0byv7rq3r1q5vfvLx2nosE+16aT79eipzd3eW/oXgwDBZQxo1TyF4LKagOlwOsFlOlSRMSCAAAIIIIAAAgikkwDBZTpVMzXHsuWPr/TZ+G81bUmBthZleQaRW3dX7d7lBJ17eje1ykvNcdFrBFwrUFqopd9+qPe/+0F/rNqmHaWSsvOU36KtDj72fJ3drYVquLbzVXVshT679269vUs/jbihh2pXdXiFP9+qpZ+P1phJv2vVeq9Rfm01bn+O+ver4Hlp9SSNfWW8pi/b5DHNabi/elx8uc48oF7MvbBOTH5wWfzDExry6kYdNvgene36ZKea3JyePgJFSzTrk3f1ydS/9PfGrdrhG1mectueoVtuPk6tvL9fBJfpU/ZUHwnBpfMVJLh03tx1LRJcuq4kdAgBBBBAAAEEEEAgwwUILjP8Bkjm8EsL9et/7tNz07d4QpO6rffT3o1NSrlT6//4TUs2FKssr6UOH3Cb/rFPrWT2lLYRSB+BjTP1+kPPa2phtsry66tV273VNF/KKlqjPxcuVWFRlrJaHqOrbzpfB9RJvWGve/9O3f15E5328I3qVa3+r9CER0ZqbqN22vfA3dVQG1QwdbImL/hbW3bto8F39tUe1vssrMfScXpo+KdaVmcPdTiyuzrV/EsTv5ysJVvqaM/LH9LNh9SsBmbyg0tpq+Y9f7tGrOypwfecGTz2aoyMUxFIlMC2mS/owVEztaFUym3YWvvt1US53saKChZqUdbRGninmWHJjMtE1YDrxiZAcBmbW3XOIrisjl6anEtwmSaFZBgIZLjAzhIpO0vKyc5wCIaPAAIIIJAWAgSXaVHGFByE9UfwZ+cUKeeAi3TrVT3KzazcOvddvfjKJ1qwo5V6MssnBWtMl10nsG2mRt8xUjO311Hr827XjUc3D55ZWVqo+e8/o1c+X6zCcOGc6wYU0qHNE/TcoLFa2Xe47uvdKCG9Xf3OIN0/YYN2u3iEBnWzw8g1+mrYYL2zvpMuGjpA3ezAdPNUvXT3K5pV1lX9H79MnQKDzqh654bgUpLte8Zw3Xd8YnyjYuFgBCoQMDOE7xj1mzY1PFjn33C5ejS3I8twJxBcciO5S4Dg0vl6EFw6b+66FgkuXVcSOoRAxgtMnbZSS5dt8ThMnVbg81i6fLMWL9/k+/eiZZt9X5dde6nv60a5UoM8qWENqUENaZdaUpNaUtM6UtO6Uot60q71pd0aSLvEvk5RxtcJAAQQQACBxAkQXCbOlitXIjB3pAY9+6PW7XdR5cs5Lh2roQ9O0LI9z9MDtx2npqAigEDMAgtGXa8nf9ih3S4YoUFHVTwD0A7nGp35UEoFVMvfuEkPfbeHzn7sRvUMGt4KffnseGWffLGObVPNZVvD7S/3x39112PfKfvUh8oFpps+uldDPipQm8tHauAhsZbOJcGlpAUvXa3/++WwagaxsTpwHgIRCKz9VI/dM04LW/QtPzM67OkElxGocoiDAgSXDmJ7myK4dN7cdS0SXLquJHQIgYwRsANKE05+N90KKAPDyGggAoPLaM7bvaZ04C7Svk2kfZpI+zWV2jWTaqfuBjLRDJ9jEUAAAQRcKkBw6dLCpHm35jxzuV74ZS/1GnaHTqti4o75Q/mTPzbR0XcN09m7GpiAP+Jf3lIzRj+vt+au0tadUm6tXbVnrwt0Re/9yu1tV1owSW+96t9/zhzb9qxr1L9bwKyz6U/o+tG/eUKGf9X9UKPf+ERzVhV7lrKtvc8J+ucVp6bk8plpfjsxvEgESqfqpetf0Q+7nalhg3tX/iaA0jl6/eanNalhX911r1lKUVLA78ZNLSfp1Zfe0dyCbdqhPOW3bKejz7tcfcst6bxTa797XaM+/sGz9LOUpxotD9Jp/YNnQK17d5Du+SLP8zt+wp+jNfL9H7RkY7GUV1uNO5yj6y7tpqZVrnazSO/dNlyf7n+Tnr/0gBCRQs0YeZ/GzN6isrbH6NyLzlbXSmdgVQIaJrg0y9Pe86l0xB3DdGHo/o/eN19sPvEePXJ6VZtDGq8X9OL7v2rFZut5p8mBp+i8fzTSd7e+rCkdr9TLVx/q65z1nPaJfiz42/P8V87LG6iu6NA/6DzfBeaM1MDnf1RdO3DdvETfj3lJ439dae03nFdbDVueqH6Demsf+6SFr+mux6eq5bVP65r2kdx4HIOAswJ/vXq9/j2tprrc8qj67RVJ25UElxvnaMJrb+vzBd7fiew81WhxkE7u10/H7R6yhP3qmRr3+jua9pf39zG/thp1uEQ3XdpRDX3diOw50XO4Zwb8S3pj0h9au808H9ZX8y5n6LqeK/XUA59q00n369FTm0cyQI5JMQGCS+cLRnDpvLnrWiS4dF1J6BACaSvw1juLPDMoTUgZa0BZEU6swWVF1zuqiXTIrlKnVlLnltJu/le1aVsfBoYAAggg4B4Bgkv31CJzerJIr9/4sL5teZ4eue24gD/oVSDgDUx2OfPfGnp8XV9wOf2gE3XW6gn6OPsAHdejs5oXLdaMyZP129piZXW+VsP7d/SHl97951bX210HH3Os9slfrXmTv9GPy7epQe+7NexUb6Dgbatdr5O1ceJ01Tqiuw5vXaolX32u75ZvV1Gbc5n5mTk3anqNdO5IDXz2R9Xx/R5VPjz7zQUnP3SHTm7gDy49vxtff64d+5+onp0aa8fSqZoyeb7W7Kyjffs/pOs7+6c6rn73Tt3/xQbV2eNwHd1jL9VbNUdTJs/S4m3Byz/bweURJzbTrMkb1fbIo9SxwXr9/NUXmrO2WGVdb9DT/ULDyJD+ewPFuv98QTd3DT82E/S9+sIY/bgqW/UOOUeXnXO02taPrswl3zyqG99crS63Pap+baxzLavOuuDZATqy3OUinS25VbOfv10vmeWzmx6kY4/xP6f9kttULQpWaHFQcGldd1Y9a0/NDs3KVDjzA3306+aA5z/vErYrO+nCpwboyJClas2bQkb81M6aoVpmLSM8o6Sp2h5pnvdqacPcifp6diOd9nTguObo9Ruf1sSDb9TIqmoSHS1HIxAHAe8bGGqf6n/TRZVXDR9c7lz4mh57YqJW5DZQiy7H6ti962tzwPNd0N61y8fpoQf9e9x2aLbZsyfuNxuO0KD7vG/+kBTpc6JKl+izYcP14coS1ditu44/xv/8ubpeS9VcWaDtvYcSXFZZ29Q8gODS+boRXDpv7roWCS5dVxI6hEDaCCQyqAxFindwGXr9Q3aRjm4tdd1DOmIPZmSmzU3KQBBAAAGXChBcurQw6dytv7/V8Dtf16qeQ/TEed6//Fc23nIznKw/Ms7OylLtYwbr/nPa+PfpKy3UlP8bqP8t3MUfLJjZY7c8pcltL9ODVx+hhr6ZW1s146mBGj1vN4WGM2XZLUP21dyqKY//K/i66VwjxpZ2AtaswKKIZyEFzoL0zHT2hvpSU3W57T71a5PjN9o4Qc8NGyYDQgAAIABJREFUHqs5DY7VzQ+eb83O8ywH/bNaXDxcN3UzbzjwPjZP0kt3/lfTA964YLW1QaW1DgreI7J0kd4bMlxfbj4wzPKvISWa/IQGvL5RPe+5R2dXMQlp69wP9fqbn2jOuhra7egLdfHpXcrtsVvuBihaoz++f0uj3pmtLV1v0LCLD/C+MaJQkx4aqDeWd9ElT1+lLuVOtJ6vpu9ZxRs1vMtnb+vQX8OvPjRgxvhWzX7mdr30S5G2Bs2cnKkP36ip7uceGPScZp6nXl+4p+85rcKlar0zcKccZM3itALZhdqz38jg4HfjRm2tXz9oBvuMpy7XSxtO1113+QOZtPuFYUCpKbD+Uz02ZJwWHBFNsB4muPS+bvg+q2Pwc5JR2TxHrz/wlKZs8j8vLf/fTRr+XZ1ys66LN27UDvv3J4rnxE2f3ash4wuC31hl2jaB5tCh+nB1jmoSXKbmPRpBrwkuI0CK8yEEl3EGTcXLEVymYtXoMwLuFbDDylfHLXC0k4kOLkMHc24b6di9pR57Sc2ruSWLo1A0hgACCCCQEgIElylRpvTq5JpvNfTu1yNf5qyC4HJWza7h91nzLGU4SUUn3O1ZmrFk0qO6cUxhwFKzAZzeWWit7D/We8OZ3KMHlwtVK/zDfnpVh9GkqUC5ILKKcVYUXO7sckOYpVil4D/cb9WMEdfrpfWnh531tGDU1RrxQ3ud9cwAHZMl2cFluL03KwoEQrtvrnH3F60rmPUYbrDeJRvHf6/FO5pq/7Ov0aVH7RayxLT/TRLmCmVqqQ79r9IlnVv43yyhFfrsrnv0bk5FM7wi2T/P8hq94KDwAe3aD/TYXR9oXshSseFGVa5u2ybquVte0wxvQGmfYz0vLtYB3iVf7ee3ZueN0F1HV7z/qTnf1OTBHw7SFU9cps5p+vvCsFJUINwetFUOpfzvqPX7sVC7XTxCg7qV/33w/dy7X7D1PJWrTjc9qst96yoHNhzNc+IivXf7cH2WfZz/jSCBl/Iu8ZxNcFllZVP1AIJL5ytHcOm8uetaJLh0XUnoEAIpJ2DCyrfGLdBX06x9KpPxcDq4DBzjGbtLJ+0rnbCvVK/y/55MBg1tIoAAAgikoADBZQoWLdW77A0u11dzxuW0dhdrxA09yu1lGbQH5tWHyoQkT/5QVqmab+aCN7gsN+vInO39GbMcUv0GzMz+W4FWabVnXIYLFz2iAXtgDjzEWk506o6QtUmD6Jv63kzgWyo2zB6Rdqhp9p0deEjFtYspuPzhTb359veat6WGdj3pBt14SpuQ55M1Wvj971qTJWVvXKzZP/2o+Ys3aWfLY3T1Ted797u1gsv3dh6nm4d7Z5sGddMKRSp+vjIHW14VL59dwXKzpTu14pfv9NOs37SsYKmW/F2oQrM3puTZp9fysgKTUQs6BywXa33v5VW9/MHI5ql66e5XNHtHHTXverrOOulI7d84Nyx49NaZ+TvHqJMg4A0uI9tT1u5f+eDSenNFa/9qDKFDKRin4UM/1Z/2zE7vcvTLc5uq3XGnq2/vLtqjRuBJUTwn1qxi1mhM4WwSakGTMQsQXMZMF/OJBJcx06XPiQSX6VNLRoKAkwLJmllZ0RiTGVwG9qn/flLfA6Qj93SyGrSFAAIIIJBuAgSX6VbRVBjPbxp93eP6fo8I97ic8bSuf+XngCUMq9ozLvjn9l59h/XrqX0qyC/zWx+sg3erFRK+hFgSXKbCzUUfKxLw/h7594qtnGre85frmTmdfbMig4PJMOcGBZfeIGD3o/TPnntV0FBttezUWXvUsmdc5oWdFR334LK0UEu/fU2vjZ+tFWUNtFf3c3VuJEvF2qPwBhR/7nGeb7/b6u9xGd1zmqcrSz/TiCfe0cLtWcqtu6v23LeFGjXdX7sufV/v/bo5ILg0uehIDXz+RzWzZ49tm6Dnbh6r348doifOCViue+Mcffryq/piwWbtkDx765165T90dJPgEhJc8jTjXoFI3igQ2vvywWXlv9Pm/PK/s/49dEsk5alBh1N04T9O8r7BIYrnxHXjNHTYpxWvSkFw6d7bL049I7iME2QUlyG4jAIrXQ8luEzXyjIuBBIj8PiInzT23QVatGxzYhqI8apuCS7t7h/WSDr/QOn09lKDWjEOitMQQAABBDJWgOAyY0ufxIEXacrj13n2Yes17A6d1qjyrix46WqN+DFw5kMVf+T37nE17+Dr9HL/jrICmN0j2vuu0nCG4DKJ9wxNV1vAG1b9tPuZGja4t5pWdkGzv9vNITMAg4LJ8idv/+xe3Tq+QPv0H6l/dZ6p0deN1NQWfSPaB7GyZWzjFlzuXKP5X/xPYz/7RWvUQG2Ou0T9TjpQTfOilzV7PI6e19m3LK1ZJvKh7xqGf45ZOlZDH5ygoj7364FTKtp8s6qwJfQ5b42+GjZY7/zdSecOHaCjA7YTCe9lzfb6uu2lenLAEcr/5lHd8OaOip9/Ny7S9++9rvHTl2uLdtcpQ+/QSQHP056lYr9vV8GentF7cgYC8ROw9pwdu7y9Tnv4RvWqE8mVyweX1uuGvSqecel9nbE8zMoRpQVT9dm74/Xl3HXaVutwXfnYZeqUFcVzojeYrHBVCoLLSIqa0scQXDpfPoJL581d1yLBpetKQocQcJ3A0mVb9H9PzpLT+1ZGA+G24NLue40s6foO0nkdpb1D3hUbzfg4FgEEEEAgswQILjOr3m4ZbfEPT2jQqN+0s0N/Db/60DDLvXp76v2j/5IDrT+41/Z82/oj48wGx4ZdmjF07yk7UKlwictAlMrCGYJLt9w+9CMmga2a88zNevGXWtrz8od08yEV7zux+p1Bun/ChuD93SrZ/9VejnT0/IN06uM36oSa3vBgaXvvvyvvcDyCS01+QgNe31jBGxSs5Vw/2NhM+510oc4/LrbA0h5FaHBpv+Eh3HPMpo/u1ZCPtqjLbY+qX8DkxmCRFfrs3rv1fmG38Pv2emdMbujQXy9ffWjY2V729eylsUOX1l3+hglX99A5j12m7Cdu1n9q96tgqW1/z0omP6HbXv9NNU8ZGhS6mvG/tOH0iELpmG5VTkKgGgIRv77wtVE+uPS9bqhqj8sKfm4ubT+PWm/miOY50Qo5p+wW/k0m1nNKgVi2vho3ictPJbh0vkAEl86bu65FgkvXlYQOIeAaganTVurxJ39K6t6VkWK4NbgM7P8V+0kXdZY6tIx0VByHAAIIIJCpAgSXmVr5ZI97q2Y/c7te+qVI+Z0v0U2XHKFWITOfts59TSNemKhleR100dAB6uabOWH9kXF2VpYanf6Q7jshYCqQd5+2WWUddNFDA9TNZDNrP9Vj94zTnzVDryNp5yJ98OUm9T2pkwVCcJnsG4P2Eyng28ewgdpdeIv6d2uuoG3YSgv1+1uPaeS3q8u/qcD7u1GWvbt63XuHTgt4o6QJCu4Y9Zs2deivx7xvRNj02b0aMr5AWWHenFD2xzh9tOlM9eloDTYuwaX3TQ51rnghzF6Yhfp1ylK1PLy9GmZHBvz3hNH6fu+L1bdNyD6P3qViF+0f8GYKM0P1lqc0OesIXfnwZepkn+L1nt7Cv6xsRa3bYUSD3ndr2Kmt/IeVLtFnQ4fqw9U52hoSXP4QOnvW27cVZVnBS8Waq/3xX9312HdqdMrJKvnwI5X840kN8jxBWo9tGzcqp3794Pth4Wu66/FJyjrz3xp6fF3vkYv03m3D9Un7mzSy3wGRYXIUAo4K+F9fZLe/SLf171Hu9YU2ztHbby7XEVecpFbeN0PNaN5Xd93bV57fvm1T9dLgVzQrJ8zrhs1z9PoDT2nyjiO8symt359a9esHjbLkm0d145uLdcCAp3XNAVI0z4lmpYknfwzzJhP7OXx7FsGlo/eUs40RXDrrbVojuHTe3HUtEly6riR0CIGkC6RSYGljpUJwaff1kn2kSw6RDiLATPq9TgcQQAABtwoQXLq1MhnQr9IlmvTvf+vNP7dLebXVbM/9tKvnb+M7tX7hb1qysViltfZW35tvU++Av+P7Zlzu3UGHrJinxbsfpW6Ht1a9VTM06ZtftGJHnXIzylZ9cKce+WSNivKaqO2R3XV461raMHeiJs9dpoL9r/TOYiK4zIC7jiGavRGffEcLt2Qpt9au2nP/Fp6ZzFlFa/Tn70tVuDNLuXudqxsHHqc9sgK47FD/oPZa9dtKtbR/j2Z9pS9/XaXt+QcFv8HABG7DhuvDlSXKabq/juh2mPbIX61fp36nX5ZsUsvLR/oCxrgEl7KWQ53U8UY9f2lIoLZ2nqYsWFdl7Rvue6T2b2wdZvVpi+rucZCOOLy9mmmNFs+apemLVpYfqyQ7vN1cd3d1Pe4Y7asFmvjlZC3e1ko9B9+js4Oew8J0JSCgrLHbwTq6W3s12jBHUybP0vKDDlf7KdM0paP9XLVV856/Xc/OKfLsQ3n8MXspd+lUTZm8TPkta2nZ4r/LB5eylpf98O+aKtLB5WZ2evatnFhbbY84TIe3rq+SVXM0aeIsLcsKCW68AWjDgPpVCcsBCDgtEPj6IjtPdVvvp70bW++OKir4TX8UbNOmvc7VI7ccp4bhgkvP7/TTuuPVn7U1p75adDlWx+5dX5uXTtWM7+dreXHw77XZE3PU0j3V7oij1KFZrjYvmaiJk/7SmuZ9NPjOvtZzaRTPifIFlDXUcN/untc41u/4fOUefLiKp06reA9Mp61pL+4CBJdxJ63yggSXVRKl/wEEl+lfY0aIQKQCZknYgYMmpcQMy9AxpVJwaff9qnbSFYdLe3n/QzzSOnEcAggggED6CxBcpn+N3T3Cndow5zON+/h7zS/4W1t3mt7mqWbjFtrryDN0dtglHQP2eztzm0aNfEdzC7Zph/KU37Kdjj7vcvXdp/zG31vnvqtRb3yrP9aZY6W8Wk3UqPMpuvS8bv7ZGMy4dPftQu/iI+DZ7/EtjZ/yu1b9bf0+mDcP7NKynQ4/5Wz1at84eOad+XnA70b/omf0zNu/asX2Ys95TdqdoHP6naQDQveTKy3U/Pdf0huT/tDabcW+3+0DT7pCF3Zr4WsjPsGlZJZDfXDaQeWXW/X2vSq8oOVVd67QD2Ne0sezV3n7LuXW3VV7dz9FZ5zUpfwMLvOWi/nj9OLoCZpXWCxl56lO68N10uX/0NGRbuOxc4VmjH5eb81d5Xku9ATLvS7Qlb3X67VrXgkILk0IskYzXn7Kd2xOw/3V49Kr1HPuvbrniw1hgkvJXv5yR9cbys2W3LHwM40e84nmr9qmHaWS8muryb4n6PSLT1LHgD00KzSuCpefI5AEga1zP9QbH5Z/fdH++It02lF7emdgl18q1u5qacEkvfXqJ/rRfn3ifb4L/b0o/GGURr4/2/d8Gvb1hblohM+JnvY3ztGnL7+qLxZt9vxO5jZsrY6nXqtLWn+jocM+JbhMwv3kVJMEl05J+9shuHTe3HUtEly6riR0CIGkCAy87TtX72FZFUoqBpf2mAYfIl3VVaqXX9Uo+TkCCCCAQKYIEFxmSqXTaZwBwaVnvzceCCCQcIHKQv2ENx5hA95loTf1Ha77egcsIR3h6el+WGT7bVaisHmCnhs0Vn+ceL8ePbV5unMxPgQQQCApAgSXzrMTXDpv7roWCS5dVxI6hICjAm+9s0jXDJroaJuJaCyVg0vjsUct6fYjpHO9WzklwohrIoAAAgikjgDBZerUip7aAgSX3AsIOC6QCsGlpNXv3qn7JrbQOcMGqGfoDFDH0dzU4CK9d/twfVrzVP8+flF1z1qe9skl3XTzA+drn8BlhKO6DgcjgAACCFQmQHDp/P1BcOm8uetaJLh0XUnoEAKOCKTiPpaVwaR6cGmPrW8r6abuUseq9ltx5C6hEQQQQACBZAkQXCZLnnZjFyC4jN2OMxGIUSBFgkvPPnJDh2p8s8v12LVHePbv5CGVTH5Ct73+m5pdMEKDjqoZNYnZw3PIqxt1WCT7dUZ9dU5AAAEEELAFCC6dvxcILp03d12LBJeuKwkdQiDhAqm+LGw4oHQJLu2x3d1FuuGohN8KNIAAAggg4FIBgkuXFoZuVSJAcMntgYDjAqkSXDoO4+YGZ+q9F1arSbPf9dmXv2pN8z66666+4n2rbq4ZfUMAgUwXILh0/g4guHTe3HUtEly6riR0CIGECZhZljcMmqRFyzYnrI1kXTjdgkvjeEQj6e5jpMP2SJYq7SKAAAIIJEuA4DJZ8rQbuwDBZex2nIlAjAIElzHCJfO0mRp93UjNzKqhWvucov7XnaR9cpPZH9pGAAEEEKhKgOCyKqH4/5zgMv6mKXdFgsuUKxkdRiAmgcdH/KQHn5oV07mpcFI6Bpe2+32HSwOOTIUq0EcEEEAAgXgJEFzGS5LrIIAAAggggAACCCCAAAKxCxBcxm4X65kEl7HKpdF5BJdpVEyGgkAYgaXLtmjgoEn6alpBWvukc3BpCmf2vrz7OGmvJmldRgaHAAIIIOAVILjkVkAAAQQQQAABBBBAAAEEki9AcOl8DQgunTd3XYsEl64rCR1CIG4CZmnYPhd9ErfruflC6R5c2vaje0t9D3BzJegbAggggEA8BAgu46HINRBAAAEEEEAAAQQQQACB6gkQXFbPL5azCS5jUUuzcwgu06ygDAcBr8C5F32a9rMsA4udKcGlGfOQg6WBPbnVEUAAAQTSWYDgMp2ry9gQQAABBBBAAAEEEEAgVQQILp2vFMGl8+aua5Hg0nUloUMIVEsgU5aGDUXKpODSjP3sPaQHe0uN61TrduFkBBBAAAGXChBcurQwdAsBBBBAAAEEEEAAAQQySoDg0vlyE1w6b+66FgkuXVcSOoRAzAKZtDRspgeXZvydG0iPnyR1aBnzLcOJCCCAAAIuFSC4dGlh6BYCCCCAAAIIIIAAAghklADBpfPlJrh03tx1LRJcuq4kdAiBmAQyObQ0YJk249K+SXKypNdOkU7YN6bbhpMQQAABBFwqQHDp0sLQLQQQQAABBBBAAAEEEMgoAYJL58tNcOm8uetaJLh0XUnoEAJRC7z1ziJdM2hi1Oel0wmZGlzaNXz6GOmCzulUUcaCAAIIZLYAwWVm15/RI4AAAggggAACCCCAgDsECC6drwPBpfPmrmuR4NJ1JaFDCEQl8PiIn/TgU7OiOicdD8704NLU9MEjpKuOSMfqMiYEEEAg8wQILjOv5owYAQQQQAABBBBAAAEE3CdAcOl8TQgunTd3XYsEl64rCR1CIGKBcy/6VF9NK4j4+HQ+kODSqu4dh0g3H53OlWZsCCCAQGYIEFxmRp0ZJQIIIIAAAggggAACCLhbgODS+foQXDpv7roWCS5dVxI6hEBEAoSWwUwEl36PWzpJg4+N6DbiIAQQQAABlwoQXLq0MHQLAQQQQAABBBBAAAEEMkqA4NL5chNcOm/uuhYJLl1XEjqEQJUChJbliQgug00GdpSGHFflrcQBCCCAAAIuFSC4dGlh6BYCCCCAAAIIIIAAAghklADBpfPlJrh03tx1LRJcuq4kdAiBSgUILcPzEFyWd7m1k3Q7My95RkEAAQRSUoDgMiXLRqcRQAABBBBAAAEEEEAgzQQILp0vKMGl8+aua5Hg0nUloUMIVCgw8Lbv9Oq4BQiFESC4DH9b3HWodGMPbhkEEEAAgVQTILhMtYrRXwQQQAABBBBAAAEEEEhHAYJL56tKcOm8uetaJLh0XUnoEAJhBQgtK78xCC4r9hneTerflV8sBBBAAIFUEiC4TKVq0VcEEEAAAQQQQAABBBBIVwGCS+crS3DpvLnrWiS4dF1J6BAC5QQeH/GTHnxqFjKVCBBcVn57PH+cdE5HbiEEEEAAgVQRILhMlUrRTwQQQAABBBBAAAEEEEhnAYJL56tLcOm8uetaJLh0XUnoEAJBAlOnrVSfiz5BpQoBgsuqb5G3TpWObVv1cRyBAAIIIJB8AYLL5NeAHiCAAAIIIIAAAggggAACBJfO3wMEl86bu65FgkvXlYQOIeATWLpsizr3fBORCAQILqtGapgjfXCedECLqo/lCAQQQACB5AoQXCbXn9YRQAABBBBAAAEEEEAAASNAcOn8fUBw6by561okuHRdSegQAh4BQsvobgSCy8i8OjeQxl0k1a8Z2fEchQACCCCQHAGCy+S40yoCCCCAAAIIIIAAAgggEChAcOn8/UBw6by561okuHRdSegQAh6Bcy/6VF9NK0AjQgGCywihJF24l/TU6ZEfz5EIIIAAAs4LEFw6b06LCCCAAAIIIIAAAggggECoAMGl8/cEwaXz5q5rkeDSdSWhQwjo8RE/6cGnZiERhQDBZRRY///Qew+Tru8e3TkcjQACCCDgnADBpXPWtIQAAggggAACCCCAAAIIVCRAcOn8vUFw6by561okuHRdSehQhgtMnbZSfS76JMMVoh8+wWX0ZmNOkU7YL/rzOAMBBBBAIPECBJeJN6YFBBBAAAEEEEAAAQQQQKAqAYLLqoTi/3OCy/ibptwVCS5TrmR0OI0F2Ncy9uISXEZvVz9HmvRPabeG0Z/LGQgggAACiRUguEysL1dHAAEEEEAAAQQQQAABBCIRILiMRCm+xxBcxtczJa9GcJmSZaPTaSrAvpaxF5bgMja7c/aQnj8rtnM5CwEEEEAgcQIEl4mz5coIIIAAAggggAACCCCAQKQCBJeRSsXvOILL+Fmm7JUILlO2dHQ8zQTY17J6BSW4jN3v4SOlKw6P/XzORAABBBCIvwDBZfxNuSICCCCAAAIIIIAAAgggEK0AwWW0YtU/nuCy+oYpfwWCy5QvIQNIAwH2tax+EQkuq2f49flSh5bVuwZnI4AAAgjET4DgMn6WXAkBBBBAAAEEEEAAAQQQiFWA4DJWudjPI7iM3S5tziS4TJtSMpAUFji851tatGxzCo8g+V0nuKxeDU7cVfrfBdW7BmcjgAACCMRPgOAyfpZcCQEEEEAAAQQQQAABBBCIVYDgMla52M8juIzdLm3OJLhMm1IykBQVYInY+BSO4LL6jsO7Sf27Vv86XAEBBBBAoPoCBJfVN+QKCCCAAAIIIIAAAggggEB1BQguqysY/fkEl9Gbpd0ZBJdpV1IGlEICS5dtUeeeb6ZQj93bVYLL+NRm2j+ktk3jcy2uggACCCAQuwDBZex2nIkAAggggAACCCCAAAIIxEuA4DJekpFfh+Aycqu0PZLgMm1Ly8BSQODciz7VV9MKUqCn7u8iwWV8anTBntLTZ8TnWlwFAQQQQCB2AYLL2O04EwEEEEAAAQQQQAABBBCIlwDBZbwkI78OwWXkVml7JMFl2paWgblcgCVi41sggsv4ef73JOnk/eN3Pa6EAAIIIBC9AMFl9GacgQACCCCAAAIIIIAAAgjEW4DgMt6iVV+P4LJqo7Q/guAy7UvMAF0owBKx8S8KwWX8TDs3kL64XMqK3yW5EgIIIIBAlAIEl1GCcTgCCCCAAAIIIIAAAgggkAABgssEoFZxSYJL581d1yLBpetKQocyQIDZlvEvMsFlfE0f6iZd2TW+1+RqCCCAAAKRCxBcRm7FkQgggAACCCCAAAIIIIBAogQILhMlW/F1CS6dN3ddiwSXrisJHUpzAWZbJqbABJfxda2TLf14hdSkbnyvy9UQQAABBCITILiMzImjEEAAAQQQQAABBBBAAIFEChBcJlI3/LUJLp03d12LBJeuKwkdSnMBZlsmpsAEl/F3va2TNOjY+F+XKyKAAAIIVC1AcFm1EUcggAACCCCAAAIIIIAAAokWILhMtHD56xNcOm/uuhYJLl1XEjqUxgLMtkxccQkuE2P746XSHrsk5tpcFQEEEECgYgGCS+4OBBBAAAEEEEAAAQQQQCD5AgSXzteA4NJ5c9e1SHDpupLQoTQWGHjbd3p13II0HmHyhkZwmRj7Gw+S7uqVmGvH5arTn9DVH7fVXff2VaugC67QZ3fdow//zvZ8d2uH/nr56kOraNI6581WV3mOXffuIN3zxQbfOW0uH6mBhwRfYs4zl+vFX3I939zZrE9IP6bopWtGaXZWlufnwedbbc09/UXfNc21nl1zepixxEWKiyCAQIoJEFymWMHoLgIIIIAAAggggAACCKSlAMGl82UluHTe3HUtEly6riR0KE0FmG2Z2MISXCbOd9al0u6um3XpDwXLB4aSCQFH5FzjDSutkPDLLsP06KnNK4QyQeWtq87xnfPxsz+o47WnWYHo8nEaOmymDrj7AZ29q3UJc/yQ2d29QWNw6Gl+bvrw39YPWm0uH6f7Hlih458doCO95/rbsrtUPsxMXFW5MgIIuF2A4NLtFaJ/CCCAAAIIIIAAAgggkAkCBJfOV5ng0nlz17VIcOm6ktChNBVgb8vEFpbgMnG+t3aSbnfVXpcBQWSL/5WfcRkSEnpkpj+hAaPzdIE3OCyvZa75tDZd+6AvmAw+JjT8DBMyBrUber0pevGamTrgORNcBn4d0pMKZ5Amrr5cGQEE3ClAcOnOutArBBBAAAEEEEAAAQQQyCwBgkvn601w6by561okuHRdSehQGgow2zLxRSW4TKzxgqukRnUS20ZMVw8X9IUN/8wMzQ/VMGDGZFB7y8fp7hfydNV9oUvO2keFBpVVBZfWjMsvur5sLQUbcP2/A79fbtBV9DMmJE5CAIFUFCC4TMWq/b/27gRciuLe///3AEdBQKIgyqZEkYgLcHBBBdSoUVRENIgiIknUIIqaSFxifqAimphc94hXjVFvNgMCJhrBa2Ki4gJGFBPcEPUGULxcjEbUKNv/39PTM71Uz/Rs1dXdb56HRzinu6vq9e2Zg/2ZqqLPCCCAAAIIIIAAAgggkDYBgkv9FSW41G9uXIsEl8aVhA6lUIDZlo0vKsFlY42vPUhk4kGVtfHBunXy6WefVnaS7+iePXuVPl8RUnqXfHVOLx0Iqs9xNV02IFUtR+ve43IHOXQXRclFAAAgAElEQVTqDBm9MmxPTqctlout6YbhZARSJEBwmaJiMhQEEEAAAQQQQAABBBBIrADBpf7SEVzqNzeuRYJL40pCh1ImwGxLPQUluGys8x7tRZ6eWL6Nzz77VFatXCXLl7+RO3ibdu3KnxRyxPadO0v/AQNLn19RcHmPfHTWnfYMSN8vK7j8YeuLvHtg5va1XCBrm5rk0/5n5/e+9J5onXfFYx/mvhh2TPGMcsvR2kd69sasWo8TEUAg6QIEl0mvIP1HAAEEEEAAAQQQQACBNAgQXOqvIsGlfnPjWiS4NK4kdChlAsy21FNQgsvGO987XOT4PYPtOGHl6lUr5dPPPsuFlT169pLd+/ZtfKcqCi7Dl4otGxYuvlHOv/c16X3mHfngMzjD0goxL186VKZeqV5uthiObpJHp14hD69rlfNpO3y6JzAt25fGq9ICAggYIEBwaUAR6AICCCCAAAIIIIAAAghkXoDgUv8tQHCp39y4FgkujSsJHUqZwODDZsuKVetTNirzhkNw2fiajOwpcs+YYjvu2ZVOWNmzV09p126bxnfGaaHsEq7OgeWXig3MuPSPwt3W6rly1TXvypEzJ8uQwnEllnl1Hd9v3qVy8fsn52dwBvtFcKnv9qElBEwWILg0uTr0DQEEEEAAAQQQQAABBLIiQHCpv9IEl/rNjWuR4NK4ktChFAmwTKy+YhJc6rF++nSRPbqKvLz0JVm1alVudmWfvn2l7F6UjeqeKrhUhYqq41x9KrvHpXWs+xqLb5TJ9zbL2IjBpRVGPnbg3bnZmu4/W5ddettlsvykH8nobtbf2OOyUbcK10UgaQIEl0mrGP1FAAEEEEAAAQQQQACBNAoQXOqvKsGlfnPjWiS4NK4kdChFAiwTq6+YBJd6rH+wr8hFh4pYsy21zqwMG54ykLTDv1k9JuZnNUYIA1fPlWl3NsvEq/LLvK6eK7e8MEQuGLljvmVrZqR7j0z7768fc3VhmVcr/Jz2WC9fmGkHnmcuGVbYI9Mbkj4rd016Qfa83Zm5WXpmqJ4q0woCCJggQHBpQhXoAwIIIIAAAggggAACCGRdgOBS/x1AcKnf3LgWCS6NKwkdSokAsy31FpLgUo933/Yiz07U01akVkJnUtphZdg+ksFrW8f/VD4+99r8zEc7mFza1FQ4tLi/pfMl7zFbZJ9gaLl6rkyf8YLsOe2a/HWtc71981y3zMzQSCYchAACqRAguExFGRkEAggggAACCCCAAAIIJFyA4FJ/AQku9Zsb1yLBpXEloUMpEWC2pd5CElzq835wlMiwXfW1p6ulSMvFNrQzEWaGNrR9Lo4AAiYJEFyaVA36ggACCCCAAAIIIIAAAlkVILjUX3mCS/3mxrVIcGlcSehQSgTGjFsgjy96LyWjMX8YBJf6ajRpT5EZw/W1p68l/xKz+lq2WrL2vpy5dpRMvTK/XK3e5mkNAQQMEyC4NKwgdAcBBBBAAAEEEEAAAQQyKUBwqb/sBJf6zY1rkeDSuJLQoRQIsEys/iISXOoz79os8sr5IsVFVPW1TUsIIIBAVgQILrNSacaJAAIIIIAAAggggAACJgsQXOqvDsGlfnPjWiS4NK4kdCgFAiwTq7+IBJd6zeeeIHLobnrbpDUEEEAgSwIEl1mqNmNFAAEEEEAAAQQQQAABUwUILvVXhuBSv7lxLRJcGlcSOpQCgSmXLJT75i5PwUiSMwSCS721umBvkSuO0tsmrSGAAAJZEiC4zFK1GSsCCCCAAAIIIIAAAgiYKkBwqb8yBJf6zY1rkeDSuJLQoRQIdOlzTwpGkawhEFzqrdceHUSe/rbeNmkNAQQQyJIAwWWWqs1YEUAAAQQQQAABBBBAwFQBgkv9lSG41G9uXIsEl8aVhA4lXOC5RWtkxLj5CR9F8rpPcKm/Zk+MFdm7m/52aREBBBDIggDBZRaqzBgRQAABBBBAAAEEEEDAdAGCS/0VIrjUb25ciwSXxpWEDiVcgP0t4ykgwaV+9+uGiJw1WH+7tIgAAghkQYDgMgtVZowIIIAAAggggAACCCBgugDBpf4KEVzqNzeuRYJL40pChxIuMGbcAnl80XsJH0Xyuk9wqb9mo3qJ3H2y/nZpEQEEEMiCAMFlFqrMGBFAAAEEEEAAAQQQQMB0AYJL/RUiuNRvblyLBJfGlYQOJVhg5apPpOWwWQkeQXK7TnCpv3ZbNYmsvFCkTSv9bdMiAgggkHYBU4LL7w7rLtNP7Zt2bsaHAAIIIIAAAggggAACCCgFCC713xgEl/rNjWuR4NK4ktChBAuwv2V8xSO4jMf+v0eL7LtzPG3TKgImCnz8b5E/rxBZsU5k42aRHtuKDOktssv2JvaWPpksYEpweeGw7jKD4DK+W2X+BOky/uFc+0N+s05+97X4uhJry2/dJMP2my7b//aD7BrEWgCR92/eS3aZcYjMWnu7jIy5Lw1tnnutobxcHAEEUiIwf4JsP365XPLXZ+Sy3ikZE8NAoIQAwaX+24PgUr+5cS0SXBpXEjqUYAH2t4yveASX8dj/eIjImexzGQ8+rRon8IsXRKYtFPnXpmDXpgwQufwI47rcwA69K49OvUJm9Zgod5+zX4l2oh7XwK4aemmCyzoXxhUAOlded8ps2XLb4bm/ekKZfHDxaqsmZSc2y1fCH9SFnOtuK/rIFsjkjmNk5dx/1R7WlRhTIgJRwqTot03+yKcmNskhbf5UuMcrvoDvhHoFl/W6Tq3jyZ0/f4K0PWMbbxjLvVYXWi6CQJwC1vvMXlev8XRh3fSlsuXcnsGf+f6OKn5elvy5X9FA7Z/r92/dXDhrfdOY4nuQ7/3Heh8/cU74px+j/dvCbvO2luvkzScnyW4V9dc+WPnzhOCyCklOSbIAwaX+6hFc6jc3rkWCS+NKQocSLMD+lvEVj+AyHvtxu4rcMiqetmkVAZMEbn5KZPrzpXs0prfI7Sf5jlk9V6bPWCDtz7pTpuyrPv/l286UmWtHydiuD8rsv7fI2JmTZYjvUOuYO5epvves/GzSPfL6MVfLT0buqGzAuf7UK4+XHnVDjRpIRj2uuo5ZY7u59aQy4Wl11270WaYEl2lYKtZ6gNnv6k6+sHGBfOvcZvn5TPsTBaXClIoCIGXokX9oeMaDlYVIqlCl2hsvLIzJf33h3tdU/UCz2i5xXmMFKrpvI3SlXoFjva4TocvlD6nna6x8axyBAAIaBKz3vq/NPSfwgYTT5o+WX59XOri0zj1hzkGBDyc9NXGQPP39JbXNLHR+3s54uRCgWhxPTjxbPrzjLnsme6kPTrx1kwzdb5aMWFLhDMf5E6TdD9+Q/f7+etWrFtT754mG24AmEKi7AMFl3UnLXpDgsixR+g8guEx/jRmhPoEufe7R1xgteQQILuO5IfZoL/L0xHjaplUETBF47A2RU+2VHMv++n/7iXz3EPdhdnA3r/VIUQaH7mBz041y/r3r5NCpM2R0N/c17HByaVPX4PcqCEbrG1yWpcgfQHAZJmVKcJn8pWKjzVpsbHAZMrOr3MuknqFKyVlkVQar5frP92MVqPeD5noFjvW6Tl1w6/kaq0uHuAgCCNQkEDHcU70P5d4zX53ZsA/xRHpPbkBwmWt3wEp5cmmvqmfhR+p7TYXjZATMFyC41F8jgkv95sa1SHBpXEnoUEIFVq76RFoOm5XQ3ie/2wSX8dVw2dkiO3WMr31aRiBugdN/IzL/vei9ePtckW3buo5fHBZIinww71KZ9liv/CzLkNmT+fO77PC/sn5f78xK7/nqPjZmxmVUD4JLgsuo90q1x+VDuete8cxw8F8tluDSt3yte8lW//JwNS9TV275S0WA4++De0m60Ae8vusEruFaqk9V0dDj/Q+j838fueR+6Tx2V7l0eafc5dbtOUP50LlkP3zLArqXE1Tfde/I3Qf1kbPGv5N7EGwt4+dZrq9EXa3ZNM6MmSE/LC4B6Fkq0NWof7nD4PgUfTluvAx96L/EvdSx9zz7nNJmwWP+cvJ/ytHTD655j8towWVwOcWwJY3Da1vqGt7xWeSF19jmkFlNvvsk+Jos1mLNhqMLy1TW/Nqt9q2P8xDIokC5n3V5k8D7UMTAsxbSSMFo3YNL633wKun5t2flss03ycH7vy6XrVPvUxz4eWMtpz/l5dz+0sqfJyEf/Cj1b4ecX4U/v2sx51wE6ilAcFlPzWjXIriM5pTqowguU11eBqdRYPacFTLp0ic1tkhTbgGCy/juhwdHiQzbNb72aRmBOAU+/Exkt9sr68HskSKH93GfE7acazDUUy19aoWTF79/sly46fbAsqhRlkoNBJeLb5TJ9zbLuJn7ybJJP5elTfY+f5/2P1ux5Koz29PZC3CH/KxPu+9/3H+Gd4na/AzQtflrbjP8LDn8+TuDe2H6jms7fLrnOoVxDXpKzr/3tQJm7zPvsJfc9Z1vHbCh64jCrFbL7IrHPiycpx5bZXWt99HMuKyfqPMQrdRejo0OLq3r7zRnciFUCyxfq3pYWc/ZYOUe5vq//9ZNsvv1/WV5fg9QEV8AHLK3lXtWhn/M1sNK91J9/gqXPF4RXFoPU5e12qO4pJ9yGb58mNR8qyvQXCC3/nQvOX9yr9weh13GPyzFeyNK0G1f8+42+8uzY2d7AvGydc2PY8ter0iXaR8W9i4NLm2o6nf411R9Uc+QCc6uDT5MV8zAzTuFBayVvFrLBpeBmtgzlr11slosXVurnW/vuay4P6zqng3Z49K/HKNqueng14phaDH8VvWxEi2ORQCBygTs19zFyw8I34tasTx84OdPZY1GOzr/PlZyX8o6B5fecRU/XOHs9el0XPUz6LafvinnTT4yd0jYHpfePYJVqzcovpYfY/mf39FYOQoBXQIEl7qki+0QXOo3N65FgkvjSkKHEipww80vybW3vpjQ3ie/2wSX8dXwP4aKfPOA+NqnZQTiFHhzrcjgX1TWAysHOHWg9xzlrEfFMq/BGZSugHCnX+cCx+IemOX3t7R6oQourTBwi+xTvFZuVudrUggGrRPz/fvYvX/m4nnyQK8TZXQ3RXCpuIbV9l3L2nhD0cBxwXGozlPt86kMbvPBrNtp5u3Ncu6k/SorZIOPJrisL7ATXobNfmpocBl4EKkOxwIPTnUGl/lgcuXcfxWDHl8JvP1TjMETLoY/IFVXtszxIcHlQt9eYf4QrnRIlm9z0H979x4t6x4WRkWoa8geZ1GDYee4Yp3CgzHVg2a1h3c55bAH+Mp946p4mVZVk3zQ4A//d5lxSAUzQBX3WKTgMjzM9hqH1CIk5K+CjlMQQCCSQPFDBKVms7vfP7Qtheqaka+c3V/X4DL4nqd8f4/wHhUluAx9b6/y53ekUnMQAhoFCC41YuebIrjUb25ciwSXxpWEDiVUYMy4BfL4ogrWCkzoOE3tNsFlfJU5p5/INcfE1z4tIxCnwD/+KdJS4fbGdx8lMmpvX68Vy8Uql3n1h5m5v78ge067RkZvtv68QNqfdac967DEErTu1sOCS09IKf7Zn+WWePUHlyEzMMUOJZ8d8O38bM6Q6/rCRlVI6QSphfHnQ9mbW0/yzBSNMgs1znvKaZvgshFVcM2I8i0pWu/gMnyZTnv22Pbjlwdng/hDlLIBWgVG5WZchgSXgSXfXG6qWaT+YGmvq9e4ZjOW7q+zTJ1yZmzIUrEjljwjl/UuXtdfx5IPo8NMyi4ZGB54lq1riTq4+xq+pKC/7ZC+KGfIhB3rfri90V4G1x/mKmYoVXD3eQ4tGVyWuk99r5toQUNwuVhPWBAluCzxUN87lpDwvexrr1pJzkMAgdICxde/f5ZjRT8rGsDs/LwLfJiqnsGl6meZ4mtRZpuWDy7DfxYFPpgT8jO27Gz8BtSBSyJQiQDBZSVa9TmW4LI+jom+CsFlostH5w0SGHzYbFmxar1BPcpWVwgu46v313YUuX9cfO3TMgJxC7TMFPnHv6P34qnTRPbcyX+8f1ZhWNDn+/riG+WcR/rkl0D1fs8KPi9fOrSwPGpYD8OWii3OSLTP9B5n9/cjJyQNXNzXT8XsUfsUX1AZdpw7oO1m98UfSEo+BH3dNQM0bMalNXvUv/xs9ArqOdKU4PK7w7rL9FP76hm0tlbyM6harvMs3Ro2eytaQJLvvGLJVWtJU8/MQN8eiO5he2aH6Awu/Q8SFUvaqZZyLS6pqQ5tnIez1hjL7x0pEnp8VcFl+Vmc/r27nFqU3pcw5LpR6loiFA0El23+5J0Jmu+ccpbf+HcCe7gG79vgvo7ue8+uTz64VFyvXg+VywWX/mVaC32scEZvcInoKmdclnoder5HcKntLZyGEKhEwJnpPvaBwnuqMrh8daZyj+RKmqr0WOt96oQ5BwWWPN/+tx8EVz8o+6Eab+v+Dx553u+t/SvzS8FH+TdO5OBS8bOjsKy38z2Cy0pvE443RIDgUn8hCC71mxvXIsGlcSWhQwkV6NKnwik3CR2nqd0muIyvMju3FXnx3Pjap2UE4ha4/i8i1y6J1ouju4n8eqz6WE8w6Avq3Ge4A8l1vgDP+d60K/eVv029Irh3pKLpqoLLEv2zm1AFl/mZod3cnVAHl84emN7uOvtn1hhcWhfNL0dr/dHE/S2tfhFcRntNVX2U78FZvWdceh46+mdsRQ0kox4XBaHMrK8o+2AFZ2W4gprhD0ho4GT1L8reXu5x+I9vUHBZss+hruHBpXe/L8UFQh88e69Z8YzLCoLLs5QPlp2+hoe9uoJLK0xWPrT3vI7Kh9LB2lYfXCpn0gZmoRJcRnkr4hgEYhHw/TwNvJ9FWC61Mf32vW/UbcZl+BLX1cw2jRxcKmbrM+OyMXcOV9UvQHCp35zgUr+5cS0SXBpXEjqUQIGVqz6RlsNmJbDn6ekywWW8tXxrkkindvH2gdYRiEvg0y9ERvxCZOlH5Xvw6Mki+/UKOc61tOvhz5WYLZk/7qtTj5cPpt/tnfVY6nshzZoXXKoCTm/na5px6b5UfobnuzseX3Zmavnq1vcIU4LLC4d1lxmpm3EpIjqDS2fZzsJsDu+egqF3jq7gMvCgVBXAqPfvc8LMv5z8n3LYazcqZwg644uyHJ3bwnN8VcGlPYPTvXyt17pM+BVamLDzItQ1bI9Lfw1Ca+9vI3wMYXtchnvYAw4LTbXucRky49O/FHHoWEKWSFTNfg6EzYFzw+saafYrS8XW94cjV0OgGoFywaWUWuq0mgajntOg4LJUEBv5501xDOWDyxI/b6v8+R1VkOMQ0CVAcKlLutgOwaV+c+NaJLg0riR0KIECzy1aIyPGzU9gz9PTZYLLeGv59DiRPXaMtw+0jkCcAm+tEznrwdLh5f0jRL5WcsVNe/bhX/Y/Xnab/7C4lzz1js1epnVj/33k739rEu+SrqW+pxaqKrj0z6gMXNq/1K1/KVznBPUel3/cf4b8ZGT4m0rdgkurG779M+O8j9xtE1zWqxILZOLQt+WShZNkt8Ilgw8oGzrj0mrXF1hZ7fW7upN3n8v5E6Tp7WuKS35qCC6dpVn9y7j6w6vCcb69QZ0AeMter0iXaR+6lrZ7R+6Y9Igcefu5efdyD4XLHF/1g8/8rJMzHnSFqgvk1p/uJedP7lWYCerZV/Otm2T36/vL8vwyesE7sfSsxJJ1zd8Hy1rt4aq9KhQu8TXPjJbSfQkGeyqPd+RnB/1Quj57h4xU3KvWl5z6e5YyrvIlWnbmZn62racmyofwpWq7TCZ3HCO3XfdK/vVUXCbXc69XsAecv67BcTDjsspbgtMQqJ+A8v07OPtQ/T5kH/eztuNk1trb7ffD/K+nJg6Sp7+/xLOncqWdVl0j0I86zbgMn7Vv9dr/81j98+a2n74p500+MjdM5YeAAv9GUb8ne9+Lgx8ccxzL/myoFJzjEaizAMFlnUEjXI7gMgJS2g8huEx7hRmfDoHZc1bIpEuf1NEUbYQIEFzGe2vMO0HkkOIT4Xg7Q+sIxCSweYvI3YtEfv+6yDPr7E7s1VFk+K4iZ+wr0vNL5TtmLfV6xWMfyhbZxxdIes+1gru7lrWRDV1HBGYKlvqeqgfVBZfF5VZ7n3mHTNk3f+XF8+SBXifK6G7BPTrtsTXLoVNnyOjccrH2MQ+va+VdrjW/jKvnuqvnyuUP7SzXnrNfrqGowaVqn8+lt90i68+7QIbkuxwYf/kyaTmC4LJezPaDtPu3bvZc0B/UNTy4dIU/TiDj3s/R6lwgFGpAcPlqqyavgz+ILHzX67bulNmypu/5ytmL6pl4wf0UrWs4e2oFq1vm+KqDS6ul4LX9oViX8Q8XulR6f8vi9cKWXC1Z1/w4Tlxypby9z+jCfRlm49+jLLhPaKlZo8UarvPUOfiaCFw3//DcuV+c+oftA1vJq9Xv45zr6aOv/fDAtERtfXuOHvqbl+TYaV8Wf90c40LdN9+kXvbYdz2vaYn7ghmXldweHItAbQK+9w7nYp73/MAyz94mVXtDBl/vlXcz0nXrEVyGzex3d1nxYZDSP28UP0+U/0Yp8/PW6gN7XFZ+83CGEQIEl/rLQHCp39y4FgkujSsJHUqgwA03vyTX3vpiAnueni4TXMZbyzuPFPl6/3j7QOsImCSwabOI9XurNhX2Kr906f8M+LbcnQ/plFfIh3tth08PzEx0wk/V91TXqjq4tC6W76+zJ2UxcA0Gl9bhTt+cfux65lWy54NTg3txuvagtI8t7m9p/S1qcCliz+hc2tRUCHmtfUGt0Nf5pQp/K6xaQw6PK7j8+N+bpMf3FhbGlNqlYhtStWxeVLmEXDYpyo86dI/L8qdyBAIIIIAAAggggEA8AgSX+t0JLvWbG9ciwaVxJaFDCRQguIy/aASX8dbg2oNEJh4Ubx9oHQEEEEiTgCnB5XeHdZfpadzjMk03S5xjIYirTB+vyrw4GgEEEEAAAQQQMECA4FJ/EQgu9Zsb1yLBpXEloUMJFJhyyUK5b+7yBPY8PV0muIy3lhcPFLns8Hj7QOsIIIBAmgQILtNUzfSOhdmWFdaW4LJCMA5HAAEEEEAAAQTiFyC41F8Dgkv95sa1SHBpXEnoUAIFxoxbII8vei+BPU9Plwku463l2V8R+dFx8faB1hFAAIE0CZgSXLJUbJruqvqNxdmnsB77ftWvVwm4EsFlAopEFxFAAAEEEEAAAa8AwaX+O4LgUr+5cS0SXBpXEjqUQAGCy/iLRnAZbw1O7S1y20nx9oHWEUAAgTQJEFymqZqMBQEEEEAAAQQQQAABBJIqQHCpv3IEl/rNjWuR4NK4ktChBAoMPmy2rFi1PoE9T0+XCS7jreUx3UR+OTbePtA6AgggkCYBU4JL9rhM013FWBBAAAEEEEAAAQQQQKBSAYLLSsVqP57gsnbDxF+B4DLxJWQABggQXMZfBILLeGtweFeR2afH2wdaRwABBNIkYEpwyVKxabqrGAsCCCCAAAIIIIAAAghUKkBwWalY7ccTXNZumPgrEFwmvoQMwAABgsv4i0BwGW8NDt5e5KFvxNsHWkcAAQTSJGBKcMmMyzTdVYwFAQQQQAABBBBAAAEEKhUguKxUrPbjCS5rN0z8FQguE19CBmCAAMFl/EUguIy3BvtvJ7Lgm/H2gdYRQACBNAkQXKapmowFAQQQQAABBBBAAAEEkipAcKm/cgSX+s2Na5Hg0riS0KEEChBcxl80gst4azDoSyKPfSvePtA6AgggkCYBU4JLlopN013FWBBAAAEEEEAAAQQQQKBSAYLLSsVqP57gsnbDxF+B4DLxJWQABggQXMZfhKNOHCSPdhsQf0cy2gOCy4wWnmEjgEDDBAguG0bLhRFAAAEEEEAAAQQQQACByAIEl5Gp6nYgwWXdKJN7IYLL5NaOnpsjQHBpRi2GjmiRp3YeaEZnMtYLlorNWMEZLgIINFzAlOCSPS4bXmoaQAABBBBAAAEEEEAAAYMFCC71F4fgUr+5cS0SXBpXEjqUQAGCS3OKdsx5x8ojW3Y0p0MZ6cnBnUUempCRwTJMBBBAQIOAKcElS8VqKDZNIIAAAggggAACCCCAgLECBJf6S0Nwqd/cuBYJLo0rCR1KoADBpVlFO/x7Y+RPn7Y3q1Mp783hXUVmn57yQTI8BBBAQKOAKcElMy41Fp2mEEAAAQQQQAABBBBAwDgBgkv9JSG41G9uXIsEl8aVhA4lUIDg0qyi9e7eQTqddKy8tJnwUldlju8hcu8pulqjHQQQQCD9AgSX6a8xI0QAAQQQQAABBBBAAAHzBQgu9deI4FK/uXEtElwaVxI6lECBMeMWyOOL3ktgz9Pb5Z27dZSNxw6X1Vt3SO8gDRrZ2C+L/PREgzpEVxBAAIGEC5gSXCZlqdiHlyW84DV2v/u2Iu/+q8aLcDoCCCCAAAIIVCXQfiuRT76o6lROQiD1AiP2Sv4QCS7115DgUr+5cS0SXBpXEjqUQAGCSzOLtu/AbvLXfYaKdCS8bHSFJvYTufaYRrfC9RFAAIHsCBBcVlbrUf9V2fFpO/rYviKPvJG2UTGeJAp0biey7rMk9pw+I4BAEgRMfY/ZaweRZWuTIEgfEdAv8OAZ+tusd4sEl/UWLX89gsvyRqk/guAy9SVmgBoEplyyUO6bu1xDSzRRqcCY01rkt637EF5WClfh8Ze2iFzy1QpP4nAEEEAAgVABU4JL9rjkJkUAAQQQQAABBBBAAIEsCxBc6q8+waV+c+NaJLg0riR0KIECBJdmF+34k1vk9zsMNLuTCe/ddUNEzhqc8EHQfQQQQMAgAVOCy6QsFWtQ6egKAggggAACCCCAAAIIpEiA4FJ/MQku9Zsb1yLBpXEloUMJFJg9Z4VMuvTJBPY8O10+YlSL/LE74WWjKn73USKj9m7U1bkuAgggkD0Bgsvs1ZwRI4AAAggggAACCCCAgHkCBJf6a0Jwqd/cuBYJLo0rCR1KoADBZTKKdvBxLfL0LoSXjajWQxuzpNgAACAASURBVCeJHNy7EVfmmggkS2Dpy/8nD//hbXn19X/K559vkt2+vK0ceXgvOfLInZM1kDh7u3quTJ+xQNqfdadM2bdERxbfKOffu04OnTpDRneLs8ONaZvgsjGuXBUBBBBAAAEEEEAAAQQQqESA4LISrfocS3BZH8dEX4XgMtHlo/OGCDy3aI2MGDffkN7QjVICo34wRub9sz1IdRZ4/gyRXbvU+aJcDoGECUy/ZrHccs8yZa+P/2ovueHHQ2W77doqvv+s/GzSPfL6MVfLT0bumJxRRw0YKx1R1Os2NLh8Vx6deoX8cf8ZsdWE4LLSG4fjEUAAAQQQQAABBBBAAIH6CxBc1t+03BUJLssJZeD7BJcZKDJDbLjAylWfSMthsxreDg3UR+CQKWPkic8IL+ujaV9l5fki2zTX84pcC4FkCXz/B8/IXb99vWSnD+rfRebNOk7atGnlO47gsqpqE1xK69atpE2bNtK6devcf5ubm3P/tX83S3Oz9T3779Yx1m/rmKamJmnVyr4PrT9bv51fH/97k/T43sLC39njsqq7k5MQQAABBBBAAAEEEEAgJQIEl/oLSXCp39y4FgkujSsJHUqowODDZsuKVesT2vtsdbt39w7SftQx8nfpkK2BN2i0e7QXeXpigy7OZRFIgMC8362Qs6dE2+f4vDP2lKumDfaNiuCyqjITXGoJLr87rLtMP7VvVSXiJAQQQAABBBBAAAEEEEAg6QIEl/orSHCp39y4FgkujSsJHUqoAMFlsgq3c7eO8snw4fJ/7Qgva63cyB4i95xS61U4H4HkCoz8+sPyzNK1kQew4oXTpFOnrV3HB4PLl287U25uPUnuHvSUnH/va7ljt8g+MnbmZBmSC+zsr4ns4NvjsbjE6fc33SBXPPZh7qgNXUfI1CuPl3bzLi18rXA9V08+cH3f+vKn/c+Wu8/ZTz02xZKuqn5bJ/c+847AfpWhbeWu+4LsOe0az96V1rXvWtamYPHNb22Ue3/+f8E9Lj0+vrbz195r2vnSYeZUeXidPevQ8elh/cV3vtfBrtXSwgxFv3/k26DsgSwVW5aIAxBAAAEEEDBe4KmJTXJImz/JltsOt/s6f4K0PWMbmbX2dhlpWO/fv3kv2WXGIUb2zTAqutNIgfkTZPvxy+WSvz4jl/UOaSjKMVX0Mfd6fXWmvPnkJNmtxPnmvFbekbsP6iOXLu8k6/acUbbfVZBwSl6A4FL/rUBwqd/cuBYJLo0rCR1KqMCUSxbKfXOXJ7T32ex2y4BusqT/UJGOhJe13AHf6S8y9charsC5CCRX4MN/fi599v91RQP45czDZfhRu7jOUQeXVkhXDA7tY17suoN0lgNl4lXHixWyWWHezLWjcqFkLnQTO7i0Arm2w6fb+zPmA8bNXXeQld1OzAeR9nGzekwsBpOLb5TJ9zbb4WjuWs/KzNub5dxJlQWX3n7bfbxzWYvruqqvvSsP/W61HH/C/vn+uoNLu6/zWo8sjjM/prVNXT3BpR2GNhe/5g9XVeflv/axZ49R1R6Xwa99MO8mefzA73gC1opuhhIHE1zWR7LsA6i3bpJh+02X7X/7gfzua1abxQdATg82y1cKD8+s6504Z3tl5zwPjOZPkC7jHy4ct75pDA+C61NSrhKHQB2DlrCHvc5ra8hv1uVfi3bA434drZu+VLac29Mj4H9NrjtldjEgch3pPs79mg5y2u8BZ41/J9CWc6w1hr2uXlM4NazNqkqVf096vvUpIe8Z5ftXVbuxnRR9PKr33yS8t1YTXDr3WNl7K/8aKXtcxPpWEsao6uHpRx3fNyJ2P3eY+ue+fZ9dvPyAsj/PVe8zlbQfemz+tf1qq+Ly/Nax9apdXfpY7UXqXesooWSUY6oYT9l/N+avWclrpeJuVOBp9WOnOZMJLCtGrvwEgsvKzWo9g+CyVsEUnE9wmYIiMgQjBG64+SW59tYXjegLnYgu8PWxLfLAdgOjn8CRAYGfflVkbAswCGRT4LXX/ylDj3uwosFfP+0gmXDGHq5z1MGlP+wLhHLWFQKzExUhXz7g9F/PmlnoDioLsyXDZlj6Rxky4zLQjv+4cku8+scUCFTtjgQ91EvuWsddvnSoHXoqQ8rwAPiP+8+ww1+ldUVlr/hggsuKydQn5B/qesIQ15HeB1QLZHLHMXLbGQ96go81N39L7j3h5+Gf+hf7vJVz/1UIXJ6ceLZ8eMddhdk0Vjtfm3sO4WWdyspl9Ai4g4l6BUSqh73W1/pd3ck7u8b/UDr/0H/hjJeLgeL8CdL09jWugFH9GvY/iFY+cPaFCmHhRcNfy65+qAON6EGfnruk1laij0cVKDS8HrUOzwnSKpxx6QSX5V53zmu0XuFXpDDGeS2OfcD7IYG3bpLdr+8vy2OeWRr1PokaUNXhFrAvEfiglPVF9XtW3drUdaEKgrZIXWpQKBmp7YgHRXqtRLxW4LDIntHfP6vtCucVBQgu9d8NBJf6zY1rkeDSuJLQoYQKzJ6zQiZdGm2Ps4QOMbXdPnb0IPlD1wGpHV+jB/boySL79Wp0K1wfATMFVrz1kQw+am5FnbtlxhA5zbNnYImlYt0hoirACwkuPYFbPuQrhHdOb/3Xyy+RWpipWW5UpZaK9YSf3vF5gkRVG74xBWeV5k/yB6Bhgah7nCHL0Fp9mvZYL9es0PAZlw+tG+CZPVqOqdrvE1xWK+c/L/9QZ9B/K2Zh5R8YXvdKLvio9lPr0c4Lhpv1GiHXQaAxAtY9e5X0/Nuzctmr9VvaMvCwN+TDBYFZaiLRXqP+B75v3SRD95slI5a4lxwMPuzNvY7fuFW23LZr+IzLyA+Ta6hIvr/jpu8lU6+cK8EPXaTtQXX08aiDJu/7eA3yDTu12hmXO80ZJudu+qXMHPeaevZv/l7Zstcr8kz/ucqZxpUOqmwYowzfQlrR8XpRNK36oELggxGhMzMrFavg+DC7mJwq6Hn5Q+s9BoLLiMtJR3//LF9EjignQHBZTqj+3ye4rL9p4q5IcJm4ktFhQwWeW7RGRoybb2jv6FY5ga+e0CKP92DmZTkn1fffPldk27bVnMk5CCRfYMsWkR12v6eigTzym2PlgP3zs/hyZxoSXFpdce3vWHJ/S+vYKoPLsjM7FcFlbr9P/0xQZXDp7P3pLUlhP8+agkvrmsWleIP7i1Z0G5Q9mOCyLFHkA0IfxPoejJV9YKtsMWIgqQxPIg+BAxGIV6COD6U9r7MSIUjVwaXvtRb2wYLw2VZhD4JLfQiijuVxmXzvAdVM7ZD+lZgxqhqr8v3OXef8nx9Ye5m8f9Buuf3TrF9he6iVXbI3f73fP99Prh50pSxrtYfMuGFPmXbRPA9eqZmDpZYALSzt63NQLwvsXRLcmtX4yC8/l9HjXivO+s3fRyOX3C+dx+5aZvze6/mNqg0urb0mb7riOfnOVQcqZ+s7131y4xHePTRzoqX7ZKMHj/nLyf8pR08/OHR1ANXrMnj3l1hyfbP9QYITl1wpb+8zWu7fulkRztf2evLcJyUCMDNmXIbseRplBrjvmC1XzZIf//JoOavwQa3w94rghzmCS3P7PzShXiLb/qCH8/5gVS7wmvMt+a1aAcM/uz/welTdEiEfUon2mrX/7Wbdf/4+q+/xqK+VMq+7fJ/nrB0l8zueXGi/+L5XersCD4Ni6WH3+2egXoH9L4v3x5NLe+W2QcidP+Xl3Gs04Jhbqn2jp971muld2yte39kEl/qsnZYILvWbG9ciwaVxJaFDCRYYfNhsWbFqfYJHkO2uH3n6MHls2z7ZRqhw9AdsJzL/mxWexOEIpEzgwouelF/9fkWkUfXduYM88/jJvmMNCi6dnuVDyXd3PN61f6av2wYGl949OhUlqTm4LF7TCmCt/Tx7n3mHTNk3UvkrOsiU4PK7w7rLdM8M4YqGYcbBIeFI4KGls/zd3tdE3iso2mxLTYGHGdr0Io0CDQgunQDLs/Sr287/uo0608vX17CgJfyDCmHBZcQPKdRaf884VbMJFf0LzFr1nReoX/HhuDtE8FjlA589+m2Rkb94Nr9Udr7t5ltd75GqpS4VX8tfb/d+/eUHT/1nYRltJzwrtaeoQ1pqxqWzVPdTEwfJ099fUljaO1hnxRjy5laYeslf8zNzS3zNe88Gx+rvZy3BpRNwuJcitz2K96MVcB/iXopWsfxo0E5dI2tP2fDlaSt8DajeN/KB8Oa93PdVrS8a7/nOWFdfvkj6n/5QaDBqSnAZ+HdEudezNVzFTPXgssHRg8vAct3+99tALRfIt85tlp/PPMLGD/kZUfa6+fD8LPd7iuq1p7pFFMGltWe56nXsec0qlx2/RX7U74Lc+0bwZ0bU10r59wKnbp7XmGrVgcg/c1U1Vr1Ph3/t7jb7y7NjZxdndSv8nTr26/eKdJn2ob0tQtSfyfV9ecd6NYJL/fwEl/rNjWuR4NK4ktChBAuMGbdAHl/0XoJHQNeP+/4Yefij9kBEFJjYT+TaYyIezGEIpFTg9dc/lCHHeWcMhA115o+GyZjR/g9IGBhcWgMI2VuyMLYqg8to131B9px2jYzuZu9l6V3G1e5B2B6XH511Z3iQWMfg0pl96V+Wt163OcFlvSSt66iCw5DlBcvuL+fuV6kluoqf5lfP+Knn+LgWAg0WiPwQtXw/3LNAwvaRLFzFN6MkbK/aYqvB13XoDLHQMZV+2O+eKWa1GzYDsbxEyBGKwGD78ctd+3/6+xfywQj3+AIPmBfIuds+KJtP/5nc0eQso21f5/fTN9oPpcP2B/ZdKzQA9s8yD91vOPpSh8GgSfUw3u/qC9sqDFj8wbpqGVJrZuSstbe7wlhvm7UEl9Z1B1vLGM+Z7PlAjTvseneiN7hU18Tbp1IzkUP3Y6505YCQ4NIKl0I/sFD1C6d4onv2Xqn3DP8sYesKDf15rQp6Al+L8Hp2/k0z/h3fEsL+4CxqcKn+91CpeyxQJuXrqvx1d4v6elTdFyHBZenXbPkPkvlfr1FfK1Fed+r3VUWfIv/MVX+Qxfszw8Hzf/Ag5P1TFeyG7MUabQZ2HV7UhlyC4FJ/IQgu9Zsb1yLBpXEloUMJFrjh5pfk2ltfTPAI6LolcNB3xsgzXxBeRrkbbj9cZAwr7Eah4piUC8z73Qo5e0rpfY6nfLu/fP8S1dQ8M4LLpbfdIuvPu0CG5GsVurekU8tqg8v8cqvzWo90zeZ8Vx763Wo5/oT980vQFoNLZyndZwd8u7hcbGFJ2x3k0KkzcgGn9SsYZtoB7MVrTpOfjNxRce3ief5wNLCk7eq5cssLQ+QC6zrWL8X463mbmxJcXjisu8xI+ozL/N54nofL5R4KuZY2C33wWe4ahRvCfjh08fIDXOFDPe8WroVAgwUi3+vl++E83P3GyXfJvbPPDl2SMnSmnHK/Wqvd/EPylus8AU89g8vAbB7VbKHyBKWPUIQb3rDM96A6bNaLJ2TynTN/gjT98ECxZqT1uHaw7aUIGtUPv93XspcNLC5N6R5acNZn+ev1LGmjCpqUSxUqllB03sdDZ9n5lxQNCem892VYCOL1rjW4HBnoS6lgNEqfwutWcsn0OgaX2//2Azsgb8Avu8YT7f1BW/8kdAWFuGZcvtqqqTDqwAcforyeN98k1ntR0NBf+4jBZdhyur6lo63ZuKEfNlH9jIhw3e1ytZoZrFGUPS5Dlor17mds741c/Pdf+VnD3tdreNBZzXtB2MzUwL0Y+WdusMbh93XI/eH/mRpxX2jrJia4bJFBu9nLqPOrMQIEl41xTdRVCS4TVS46a7gA+1waXqCI3dulewfZ+vhj5PXWHSKekd3Dnh4nsod7q77sUjByBOTpZ96T665/QZ5ZutajsctO28iU81rktLF9Q5TMCC6dpU+dTm7oOiJ8mVjroKqDS7sFf3tth08vES7aRkub7Ic9Vt9mHPemXHXPOk9waX3PDi8/LFgX9rcs9NkditqHKWd15se3tqlJcvt9Hv8PmT5jgVh/d341aplY6/oEl3V+U/E9DIz6sMWZHRa2J5N3eb5SfS7/Kf86j5jLIVA/gcgPUcs36TzsdfZO9CwRWDg95OFy2EP9/AcNVA/VSy0V65/FZjcf/rBfGRaUDXO8e6lZLZTcF6zErCx7JlE+dHJmWylCOofRPXssMHtqwErZcu7fZXLHq6Tn356Vy161w8xciGldINKMVF9fPOUPhqVtz9hGEVTXMuPSf7+pPiRSZvajc4kagkv3/n7uHjn3Y83BpT8gKLkcsm1Quk/hdSsXXKoDs5DXfYmlYv3hUvl3juhHOMHNW09+Wa7vOEZuO+NB2XLb4YELxBVcFgJH1cy2KK/n/D6hQcPqg0srlFT9Ui1pqnwPCwkuy103F1x6ljnO96JRwWXZ92t/GBf+/qQKLsu9F2gLLlWmgaAxYrBd4udi1H9LR3/1mn0kMy7114fgUr+5cS0SXBpXEjqUcAH2uUx4AfPd79mto3z0teHyrw6El2EV3bmtyIvnpqPejAKBegosW/aBvPHmP2Xjxs3Sq2dHOXDwTvW8PNfKiIApwWUq9rh0P3TJfbL8C5nccYwE9wxT31zqBzPlP7Xvv5r2h6QZea0wTA0CDQgu7aU11bMkrb2zhu43S4IP5oNLDwb2UPNxhC3zl/v6G7cqAo2wB9VW2/mQr7e7kcrfC0pWLCScdcZ52V/vl85jd5XCnpARHsTn2nvrJjl4/9flB+tGyfyOV9phZe/i8rC5fRJzYWZ+1mNozd3jLfWBjHL7bDoKdQwuSyxXWdwDM2JQUsmMy8CSnd4K1yO4tAIPa8ZqoP5RwwhPl6KGMf47tcIP4MQcXDoziXNL0459IPBa1/4zWfXajhiYeyoR+pqvPrhUf6gg5J1KtR94SHBZ7rqlZsSrZ2i7+lTNjMsI75fKGZeK17hyxmWZ9wJtwaVqFmtg2wSCy0r/9URwWalY7ccTXNZumPgrEFwmvoQMwDABgkvDClJDd44+andZsONAkY6ElyrGCX1EbhhZAzCnIoAAAgiECpgSXKZlqdgcdP4h101XPCffuerA0CUq/UVRPlirOMip8IEvrw0ETBKo+H4P73xgRpfzENwdLJRYLtEz4yvirJzgA/BSYVnY9yp5yFtD8cLGXliW9ix7Ccxxr+VDxqjBnx0krv/Rj+Rvv22SWfmZlXaAO1l+tuT84v6W+fdLa7ZUYLa5zzwsGA6Ez5FmcJZfKla5rKTDXWLWlzOOsBmFgQA8UnBpL0OpnrlbvAfqElzm6//TQWdKu/tbyWXrintqRt2Tz31XhoV21tdD97jM3xdlA6VS9YgQHNXw6smdqlp2U7XMqRHBZaC/UV7PIXt0K/YhDPv3i7eGVXz4wv9ai/ChAVVdI78eVSdXE1yG7g8a/nqN+lqJ8l6gI7gMny0fsselP2xlqdjQtyCCy1rfnSs/n+CycrPUnUFwmbqSMqCYBdjnMuYC1Ln5E09pkbmd2cRRxcr+lnW+2bgcAggg4BIwJbhMz4xLC7e4ZKNqSUnrodO391zm3XcrJBgp+cDzrZvktPmj5dfnFR/Cl1x+jzsfAdMFGhlc5sMQf7AQDFDyD/Sbby0sZxptmbrgeaUfMJcIDgLvBw34QEJocGnPmrSCW2uPPM97WH6pXE/I+NZNsvv1/WW5a4lMy+vEOdsrz/UsCemqiffr+cDEs/Rmia9d90qEGZzR90krGzQF7Irv+UUbRX/zfu6ldcNm/Qbfy1Xjf0d+dtAPpeuzd4j1Gc/6BJf2h29yr5NTZntmDwZfB+X75NxL9vLD9s8qZ2l0d81VQaZzXODnqP+eUwUgJQLhfld3qss+0Kr7RLXse9n7qd7vy2U+kFGoRYTXc3CmeXGJYM/9EXjPsu+NX2+9t8daOXPd2gv37Wty98eTE8+WD++4K3c/W78CdpXU1XXdwt7E7vcU1euxbsFl8XXkeb+cf4v8qN8FcllvxetVsaSv6rWiHIt43wsiB5eRA37Vz6vgz7zCEuie/Swr+TCO+thoP4Pr/UKK73oEl/rtCS71mxvXIsGlcSWhQwkXYJ/LhBdQ0f3hXx8k83cckL6B1TiiJd8U2WW7Gi/C6QgggAACSgGCy8bcGNZDlhPmHKR8OOo8iHK3HHiYn/tmuRkRij3t9pxR3DuuMUPjqgg0TqDRwaUrNHE/dPe/JlWBjRXEqX55j/Xu+7eu5OuxzOvbtwed6kMQNRWiVHDpdpq+tBgKWg3mH/Y7bXtCOOeLqkBEMUsrd3i+5r9/vp9cPejKXFhq/VKPN7ivomqmZuiyke5A1hfKuS2jBE3ue8Yy+MFfr5S39xntWxrc+x6du1dG3JdbivWSvz6TCy+iB5dWDxXv+a761C24zLUTXK641HLm92/dXCBUBY1OEJ6r7SmzZU3f82WXGYcUViQInYEZshejv+5OWF64H0P2Zyy35HMlr6lSM+Tcwb3TN/+1S+5BW0lH/MeWeG0HgtUIr2f/++Ohv3lJjp32ZTnLE07ZQZzzPmn9m8Z6TU8fdH9gKW7/9fwBtvu9VvUeGqh1fkntUte1iXyvxz1nyOrLF8nep79ROsiuasZlvii++9c/1sC+m/73fcVrRTWWwHtmyM9S1T0b5um9rcJ/Xvnv7+B7N8FlpS9ngstKxWo/nuCydsPEX4HgMvElZAAGCrBcrIFFqbFLh4xskSd6MvPSYTy4s8hDE2pE5XQEEEAAgVABU4LLVC0Vy/2GAAIIIBBNoI5hdbQGYz4qa+ONmZvmGyHQgBngjegm10QgoQIEl/oLR3Cp39y4FgkujSsJHUqBwJRLFsp9c5enYCQMwS3w1XHD5PFOfUARkan7iXznECgQQAABBBolQHDZKFmuiwACCCBQViBjQV6U2ZxlzTgAgVgFCC5j5afx1AsQXOovMcGlfnPjWiS4NK4kdCgFArPnrJBJlz6ZgpEwBL/A8EvHyPyP22ce5o9jRFqKW3dl3gMABBBAoN4CpgSX6drjst5V4noIIIBASgVSG1wukIlD35ZLFk6S3fKlq+cypSm9GxhWIgQILhNRJjqZWAGCS/2lI7jUb25ciwSXxpWEDqVEgOViU1JI3zB27dFBOn/9WFm8MbvhZf9tRf58Vjrry6gQQAABUwRMCS5ZKtaUO4J+IIAAAhoFUhtcBvfjVO9lrNGaphCoiwDBZV0YuQgCIQIEl/pvDYJL/ebGtUhwaVxJ6FBKBFguNiWFVAxjl+4dpNVxx8hbzR3SO8gSI7tskMjFh2Vy6AwaAQQQ0CZgSnDJjEttJachBBBAAAEEEEAAAQQQMFCA4FJ/UQgu9Zsb1yLBpXEloUMpEXhu0RoZMW5+SkbDMPwCPXfqKO9/bbh80TF74eXjp4gM6ME9gQACCCDQSAGCy0bqcm0EEEAAAQQQQAABBBBAIJoAwWU0p3oeRXBZT82EXovgMqGFo9uJEGC52ESUqepOjh3XIr9u1UckQ+Hl0M4iv5tQNRknIoAAAghEFDAluGSp2IgF4zAEEEAAAQQQQAABBBBIpQDBpf6yElzqNzeuRYJL40qivUMfzLtULn7/ZLn7nP2CbS++Uc6/97XC13ufeYdM2bdEF1fPlekzFkj7s+50Hfes/GzSPbK0qSl34qf9zy62lT9+rep71sGe7+8gh06dIaO7Oe1b131YvjTtmvzX3pVHp14hs3pMVI9Fk+zyN96Qzp07y/adO8sNN78k1976oqaWaSYOgVFjWmRel4FxNB1Lmz8eKnLmAbE0TaMIIIBApgQILjNVbgaLAAIIIIAAAggggAAChgoQXOovDMGlfnPjWiS4NK4k+jrkCgU9YaLTg8U3yuR7m2XszMkyJFKv7ODw76PuCoSWH3mCTOdi78qCqXOk49Xn569vn//H/WfIT0buKCK+6y2+Uc55pI9MvfJ4sVapfPm2M+UXva7NH+tc0x9mRup4zQd99tmnsmrlKlm+/I3ctfoPGCA9e/YSloutmTYRFzjqxEHyaLcBiehrrZ1cdrbITh1rvQrnI4AAAgiUEzAluGSPy3KV4vsIIIAAAggggAACCCCQZgGCS/3VJbjUb25ciwSXxpVEU4fsWZBWoPjNf6hmXFYRAK6eK9PubJaJV9nBovVLHS6WGKInnHxW7pr0gux5ez44dV9f0ZZz1ZIzSOuo64SVq1etlE8/+0y2addOevTsJbv37etpheVi64hu8KWGjmiRp3ZO98zLb+wucv3xBheBriGAAAIpEiC4TFExGQoCCCCAAAIIIIAAAggkVoDgUn/pCC71mxvXIsGlcSXR3iFl0Lf4RjlzybCKlly1rvPD1he5ZkD6gscoI/MEl9aMy5/Kx+deay8FW+hTd+/X/dddPVeuuuZdOTJkpqgVONbya926dfLBunWyatWqQljZs1dPadduG+VlZ89ZIZMufbKWJjk3IQLHnnes/GGLNVs4nb9+f5LIkN7pHBujQgABBEwTMCW4ZI9L0+4M+oMAAggggAACCCCAAAI6BQgudWrbbRFc6jc3rkWCS+NKor1DquDSCSHHr7xc7lrWJtcn5XKyhd4qlonNz4q8YMSbctU99j6ZW2SfkkvPWjM0b249SbkHpnNuv1J7cuZaKT1b9JE/PFyzcc+ePXN7WFrLwUb5xazLKErpOObI742Rxz5tn47BuEZxyA4i88anblgMCAEEEDBWgODS2NLQMQQQQAABBBBAAAEEEMiQAMGl/mITXOo3N65FgkvjSqK9Q6rg0goQrcCy95l35Per9O8/6e+mb3ak9e3FN8r5977mCTytti5fOrSwT6X7Ktb3pj3Wq8yemlFmcar22iy2VOuMy7CZlaUKd8PNL8m1t76ovbY0qF+gd/cOst1Jx8qSzekKL+84QmR0Nrbx1H/T0CICCCCgECC45LZAAAEEEEAAAQQQQAABBOIXILjUXwOCS/3mxrVIcGlcSbR3KCy49Mx8zAeRk+9tDgkWFbMcyj032QAAIABJREFUF98oweOLe2tO2bc4VCsovXNZS5nQ0t4z87ED75Yp+9rXWdrUlLtIMWC1/lY6uNQOnG+QWZdxyetvd+duHWXjccNl9VYd9DfegBb7thd5dmIDLswlEUAAAQRCBQguuTkQQAABBBBAAAEEEEAAgfgFCC7114DgUr+5cS0SXBpXEu0dCgsuf9HrWtd+lSJScu9I9YzLcx7p45td6Q8V7b/P6jGx/H6arv0v1912phT6F+iXmcElsy6139qxNrjfwG7y/D5DRTomP7z88RCRMwfHyknjCCCAQOYETAkuvzusu0w/tW/m/BkwAggggAACCCCAAAIIIGAJEFzqvw8ILvWbG9ciwaVxJdHeIVVwaS3zGggdVV8r9FYVFqr2mvR+zZpBGQhIlQLuYNQfkr4rC6bOkY5Xny9DcueW3uNSO3C+wZWrPpHRpz8iK1atj6sLtKtZ4JTTWuT+1n0SHV5230pk0USRbZo149EcAgggkHEBgsuM3wAMHwEEEEAAAQQQQAABBIwQILjUXwaCS/3mxrVIcGlcSbR3SBlc5sK/e+T1Y67Oz7pUL/Hq7qx1nR+2vsgzS9MKJmeuHVWYdWn9vbAEbckZnF4G/7U9gefquTLtzmaZeNXx0sM6rYLr6sZm1qVu8fjbG3lyi/xuh4Hxd6TKHlx7kMjEg6o8mdMQQAABBKoWMCW4vHBYd5nBjMuq68iJCCCAAAIIIIAAAgggkGwBgkv99SO41G9uXIsEl8aVRHuH1MGl1Q3vPpJth0/3Lh3r76k/QMx/3woZ71rWJve3DV1HFJeOXT1Xps9YIGvz+1S6L+fZs7LEXpn2Hpc7yKFTZ8jobvYVwsejnTbQILMu469BHD04ctQgeaz7gDiarqnNnduKPHO2SDtmW9bkyMkIIIBANQIEl9WocQ4CCCCAAAIIIIAAAgggUF8Bgsv6eka5GsFlFKWUH0NwmfICax2eCXtLmrlMrLsMzLrUelMa09jBx7XI07ska+blDcNEJuxvDCEdQQABBDIlYEpwyR6XmbrtGCwCCCCAAAIIIIAAAgj4BAgu9d8SBJf6zY1rkeDSuJIku0P5WZTtz7pTpuyreyh2cDqrx0S5+5z9dDdeUXuDD5vNXpcViaXj4BN/MEbm/rN9IgYz6Esij30rEV2lkwgggEAqBUwJLlkqNpW3F4NCAAEEEEAAAQQQQACBiAIElxGh6ngYwWUdMZN6KYLLpFaOfidZgFmXSa5ebX0/bMoY+fNn5oeX9xwtMnKv2sbK2QgggAAC1QuYElwy47L6GnImAggggAACCCCAAAIIJF+A4FJ/DQku9Zsb1yLBpXEloUMZEWDWZUYK7Rtm7+4dpOOoY+Rl6WAswHE9RP7rFGO7R8cQQACBTAgQXGaizAwSAQQQQAABBBBAAAEEDBcguNRfIIJL/ebGtUhwaVxJ6FBGBJ5btEZGjJufkdEyTLfAzt06ymfDh8v/tjMzvPzjGJGWntQMAQQQQCBOAVOCS5aKjfMuoG0EEEAAAQQQQAABBBCIW4DgUn8FCC71mxvXIsGlcSWhQxkSmHLJQrlv7vIMjZihOgL7Dugmf+0/VKSjWeHlxQNFLjucOiGAAAIIxC1AcBl3BWgfAQQQQAABBBBAAAEEEBAhuNR/FxBc6jc3rkWCS+NKQocyJLBy1Scy+vRHZMWq9RkaNUN1BE4e2yKz2vQxJrz8cjuRJ84Uab8VNUIAAQQQiFvAlOCSPS7jvhNoHwEEEEAAAQQQQAABBOIUILjUr09wqd/cuBYJLo0rCR3KmMANN78k1976YsZGzXAdgeNGD5KHuw4wAuQXx4gc28+IrtAJBBBAIPMCpgSXLBWb+VsRAAQQQAABBBBAAAEEMi1AcKm//ASX+s2Na5Hg0riS0KEMCgw+bDazLjNYd2fIh5/QIn/qMTBWgbO/IvKj42LtAo0jgAACCLgETAkumXHJbYkAAggggAACCCCAAAJZFiC41F99gkv95sa1SHBpXEnoUAYFWDI2g0X3Dfmo8cPk0Y59YoGwloh99AyRzu1jaZ5GEUAAAQQUAgSX3BYIIIAAAggggAACCCCAQPwCBJf6a0Bwqd/cuBYJLo0rCR3KqABLxma08K5hj7h8jDz0of708FfHigzfA38EEEAAAZMETAkuWSrWpLuCviCAAAIIIIAAAggggIBuAYJL3eIiBJf6zY1rkeDSuJLQoQwLTLlkodw3d3mGBRj6wd8dI09/ri+8nDJA5PIjcEcAAQQQME2A4NK0itAfBBBAAAEEEEAAAQQQyKIAwaX+qhNc6jc3rkWCS+NKQocyLMCSsRkufn7ou3TvIG1HHiOvterQcIyv7iDywPiGN0MDCCCAAAJVCJgSXLLHZRXF4xQEEEAAAQQQQAABBBBIjQDBpf5SElzqNzeuRYJL40pChzIuQHiZ8RtARHp26ygfHzVcPmzf2PDyydNE9toJbwQQQAABEwVMCS5ZKtbEu4M+IYAAAggggAACCCCAgC4Bgktd0sV2CC71mxvXIsGlcSWhQwgI+11yExx91O6yYMeBIh0bE17+7GsiJ+6DMwIIIICAqQKmBJfMuDT1DqFfCCCAAAIIIIAAAgggoEOA4FKHsrcNgkv95sa1SHBpXEnoEAI5AcJLboSTTm2ROdsPrDvE5YNEphxW98tyQQQQQACBOgoQXNYRk0shgAACCCCAAAIIIIAAAlUKEFxWCVfDaQSXNeCl5VSCy7RUknGkUWDwYbNlxar1aRwaY4oocMzXB8kjOw6IeHT5w07bVeTWUeWP4wgEEEAAgXgFTAkuWSo23vuA1hFAAAEEEEAAAQQQQCBeAYJL/f4El/rNjWuR4NK4ktAhBAoC7HfJzWAJHDayRf7cs/aZl0M7i/zyVJGOW+OKAAIIIGC6AMGl6RWifwgggAACCCCAAAIIIJAFAYJL/VUmuNRvblyLBJfGlYQOIeARILzkhrAEDh83TP7UqU/VGL3biswaI7Jbl6ovwYkIIIAAAhoFTAku2eNSY9FpCgEEEEAAAQQQQAABBIwTILjUXxKCS/3mxrVIcGlcSegQAgGB5xatkQsvfYplYzN+bxx76Rj5w8ftq1KY/3WRA3ap6lROQgABBBCIQYDgMgZ0mkQAAQQQQAABBBBAAAEEfAIEl/pvCYJL/ebGtUhwaVxJ6BACSoEbbn5Jrr31RXQyLLBrjw7SZfSxsmhDZeHl/SNEvtY3w3AMHQEEEEigAMFlAotGlxFAAAEEEEAAAQQQQCB1AgSX+ktKcKnf3LgWCS6NKwkdQiBUgPCSm2OX7h2k9YhjZEWbDpEwfn6UyAl7RzqUgxBAAAEEDBIguDSoGHQFAQQQQAABBBBAAAEEMitAcKm/9ASX+s2Na5Hg0riS0CEESgoQXnKD9Nypo/zfUcPlsw6lw8v/PELk5AF4IYAAAggkUcCU4PLCYd1lxqlM20/iPUSfEUAAAQQQQAABBBBAoHYBgsvaDSu9AsFlpWIpPJ7gMoVFZUipFyC8TH2Jyw5w7Okt8uumPiId1eHlbYeLnDqw7GU4AAEEEEDAUAGCS0MLQ7cQQAABBBBAAAEEEEAgUwIEl/rLTXCp39y4FgkujSsJHUIgkgDhZSSmVB806pQWmdc5mE7ecYTIaGZaprr2DA4BBNIvYEpw+d1h3WU6My7Tf8MxQgQQQAABBBBAAAEEEFAKEFzqvzEILvWbG9ciwaVxJaFDCEQWsMLL385bLitWrY98DgemS+DokwbJgp2KKeU9R4uM3CtdY2Q0CCCAQBYFCC6zWHXGjAACCCCAAAIIIIAAAqYJEFzqrwjBpX5z41okuDSuJHQIgYoECC8r4krlwcOOb5Enew2UWceLHLF7KofIoBBAAIHMCZgSXLLHZeZuPQaMAAIIIIAAAggggAACLgGCS/23A8GlfnPjWiS4NK4kdAiBigWeW7RGLrz0KWZeViyXjhN269lBZv7XybLvzukYD6NAAAEEEBAhuOQuQAABBBBAAAEEEEAAAQTiFyC41F8Dgkv95sa1SHBpXEnoEAJVCaxc9YmMPv0Rwsuq9JJ7khVaPvDLY6VXz/bJHQQ9RwABBBAICJgSXLLHJTcnAggggAACCCCAAAIIZFmA4FJ/9Qku9Zsb1yLBpXEloUMIVC1AeFk1XSJPPHxwN5n1q+GJ7DudRgABBBAoLWBKcMlSsdypCCCAAAIIIIAAAgggkGUBgkv91Se41G9uXIsEl8aVhA4hULPAlEsWyn1zl9d8HS5grsDl57fIRRcONLeD9AwBBBBAoCYBU4JLZlzWVEZORgABBBBAAAEEEEAAgYQLPLj4fRl/36uFUTxxUYsM2q1TwkdldvcJLs2uj5beEVxqYaYRBLQL3HDzS/LbectZOla7fOMbfPhXx8iBg3dqfEO0gAACCCAQmwDBZWz0NIwAAggggAACCCCAAAIIFASYcan/ZiC41G9uXIsEl8aVhA4hUDeB5xatkQsvfYrwsm6i8V7IWhr2+uuGsZ9lvGWgdQQQQECLgCnBJUvFaik3jSCAAAIIIIAAAggggIChAsy41F8Ygkv95sa1SHBpXEnoEAJ1F2Dp2LqTar8gS8NqJ6dBBBBAIFYBgstY+WkcAQQQQAABBBBAAAEEEMgJMONS/41AcKnf3LgWCS6NKwkdQqAhArPnrJD/uHUJsy8botu4i+7Ws4PcfN0wloZtHDFXRgABBIwUMCW4ZI9LI28POoUAAggggAACCCCAAAKaBAguNUG7miG41G9uXIsEl8aVhA4h0DCBlas+kZtueVHum7u8YW1w4foJTDhpd7n+x0Prd0GuhAACCCCQGAFTgkuWik3MLUNHEUAAAQQQQAABBBBAoAECBJcNQC1zSYJL/ebGtUhwaVxJ6BACDRdg9mXDiWtqgFmWNfFxMgIIIJAKAVOCS2ZcpuJ2YhAIIIAAAggggAACCCBQpQDBZZVwNZxGcFkDXlpOJbhMSyUZBwKVC1h7Xy5c/B7Lx1ZO17Az2MuyYbRcGAEEEEiUAMFlospFZxFAAAEEEEAAAQQQQCClAgSX+gtLcKnf3LgWCS6NKwkdQkCrwHOL1sgNt7wkjy96T2u7NOYVOHxwN7nogoHsZcmNgQACCCCQEzAluGSpWG5IBBBAAAEEEEAAAQQQyLIAwaX+6hNc6jc3rkWCS+NKQocQiEWA5WNjYReWhY3HnVYRQAAB0wUILk2vEP1DAAEEEEAAAQQQQACBLAgQXOqvMsGlfnPjWiS4NK4kdAiBWAUIMPXwW4Hl984fJCd/fTc9DdIKAggggECiBEwJLtnjMlG3DZ1FAAEEEEAAAQQQQACBOgsQXNYZNMLlCC4jIKX9EILLtFeY8SFQnQABZnVuUc66/bpDCCyjQHEMAgggkGEBU4JLlorN8E3I0BFAAAEEEEAAAQQQQEAILvXfBASX+s2Na5Hg0riS0CEEjBKYcslCWbj4PVmxar1R/UpaZ5hhmbSK0V8EEEAgXgFTgktmXMZ7H9A6AggggAACCCCAAAIIxCtAcKnfn+BSv7lxLRJcGlcSOoSAkQLMwKyuLIcP7iYXXTBQDhy8U3UX4CwEEEAAgUwKEFxmsuwMGgEEEEAAAQQQQAABBAwTILjUXxCCS/3mxrVIcGlcSegQAkYLPLdojdxwy0vyP6s/ZhZmiUpNOGl3OfnrfQgsjb6b6RwCCCBgroApwSVLxZp7j9AzBBBAAAEEEEAAAQQQaLwAwWXjjf0tEFzqNzeuRYJL40pChxBIhMDKVZ/I7DnL5bfzlhNg5itmhZUHDu7G/pWJuIPpJAIIIGC2AMGl2fWhdwgggAACCCCAAAIIIJANAYJL/XUmuNRvblyLBJfGlYQOIZA4AWsW5jPPrclkiGntXTn0gG7ynQtapFfP9omrHR1GAAEEEDBTwJTgkj0uzbw/6BUCCCCAAAIIIIAAAgjoESC41OPsboXgUr+5cS0SXBpXEjqEQKIFnBDzucVr5PFF7yV6LGGdd2ZWWvtWElamssQMCgEEEIhdwJTgkqViY78V6AACCCCAAAIIIIAAAgjEKEBwqR+f4FK/uXEtElwaVxI6hECqBNKyJyZhZapuSwaDAAIIGC9gSnDJjEvjbxU6iAACCCCAAAIIIIAAAg0UeHDx+zL+vlcLLTxxUYsM2q1TA1vk0gSX3ANCcMlNgAACugSsENP6ZS0ra83I/J/VHxu5P+bhg7tJrx4dcvtVMqtS191BOwgggAACbgGCS+4HBBBAAAEEEEAAAQQQQCB+AWZc6q8BwaV+c+NaJLg0riR0CIFMCVhh5spVn8jKVR8XwkwLYMWq9Q13cPan7NGjg/Tq2ZGQsuHiNIAAAgggEFWA4DKqFMchgAACCCCAAAIIIIAAAo0TYMZl42zDrkxwqd/cuBYJLo0rCR1CAAGRXJi5evXHOQsn2LT+vHr1elm5unSoac2WdH5ZoaT1ywomrV/WDEr77+1xRgABBBBAwFgBU4JL9rg09hahYwgggAACCCCAAAIIIKBBgBmXGpB9TRBc6jc3rkWCS+NKQocQQAABBBBAAAEEMi5gSnDJHpcZvxEZPgIIIIAAAggggAACGRcguNR/AxBc6jc3rkWCS+NKQocQQAABBBBAAAEEMi5AcJnxG4DhI4AAAggggAACCCCAgBECBJf6y0Bwqd/cuBYJLo0rCR1CAAEEEEAAAQQQyLiAKcElS8Vm/EZk+AgggAACCCCAAAIIZFyA4FL/DUBwqd/cuBYJLo0rCR1CAAEEEEAAAQQQyLgAwWXGbwCGjwACCCCAAAIIIIAAAkYIEFzqLwPBpX5z41okuDSuJHQIAQQQQAABBBBAIOMCpgSX7HGZ8RuR4SOAAAIIIIAAAgggkHEBgkv9NwDBpX5z41okuDSuJHQIAQQQQAABBBBAIOMCpgSXLBWb8RuR4SOAAAIIIIAAAgggkHEBgkv9NwDBpX5z41okuDSuJHQIAQQQQAABBBBAIOMCpgSXzLjM+I3I8BFAAAEEEEAAAQQQyLgAwaX+G4DgUr+5cS0SXBpXEjqEAAIIIIAAAgggkHEBgsuM3wAMHwEEEEAAAQQQQAABBIwQILjUXwaCS/3mxrVIcGlcSegQAggggAACCCCAQMYFTAkuWSo24zciw0cAAQQQQAABBBBAIOMCBJf6bwCCS/3mxrVIcGlcSegQAggggAACCCCAQMYFCC4zfgMwfAQQQAABBBBAAAEEEDBCgOBSfxkILvWbG9ciwaVxJaFDCCCAAAIIIIAAAhkXMCW4ZI/LjN+IDB8BBBBAAAEEEEAAgYwLEFzqvwEILvWbG9ciwaVxJaFDCCCAAAIIIIAAAhkXMCW4ZKnYjN+IDB8BBBBAAAEEEEAAgYwLEFzqvwEILvWbG9ciwaVxJaFDCCCAAAIIIIAAAhkXMCW4ZMZlxm9Eho8AAggggAACCCCAQMYFHlz8voy/79WCwhMXtcig3TplXKWxwye4bKxvIq5OcJmIMtFJBBBAAAEEEEAAgQwJEFxmqNgMFQEEEEAAAQQQQAABBIwVYMal/tIQXOo3N65FgkvjSkKHEEAAAQQQQAABBDIuYEpwyVKxGb8RGT4CCCCAAAIIIIAAAhkXYMal/huA4FK/uXEtElwaVxI6hAACCCCAAAIIIJBxAYLLjN8ADB8BBBBAAAEEEEAAAQSMEGDGpf4yEFzqNzeuRYJL40pChxBAAAEEEEAAAQQyLmBKcMkelxm/ERk+AggggAACCCCAAAIZF2DGpf4bgOBSv7lxLRJcGlcSOoQAAggggAACCCCQcQFTgkuWis34jcjwEUAAAQQQQAABBBDIuAAzLvXfAASX+s2Na5Hg0riS0CEEEEAAAQQQQACBjAuYElwy4zLjNyLDRwABBBBAAAEEEEAg4wLMuNR/AxBc6jc3rkWCS+NKQocQQAABBBBAAAEEMi5AcJnxG4DhI4AAAggggAACCCCAgBECzLjUXwaCS/3mxrVIcGlcSegQAggggAACCCCAQMYFTAkuv33AjnL9hH4ZrwbDRwABBBBAAAEEEEAAgawK/Oqp1XLO/csLw3/iohYZtFunrHJoGTfBpRZmsxshuDS7PvQOAQQQQAABBBBAIHsCcQWXX2zcIl2+82QBfORXviS/umBg9grAiBFAAAEEEEAAAQQQQAABEbnpD+/I1EfeKVgs+X8HyO7dtsGmgQIElw3ETcqlCS6TUin6iQACCCCAAAIIIJAVgbiCyy0i0mnyEwXmA3baRv409YCssDNOBBBAAAEEEEAAAQQQQMAjcPmvX5dbn36v8LXXrz5Qum/fFqUGChBcNhA3KZcmuExKpegnAggggAACCCCAQFYE4goum5qaZPfvPSVrPtuUo+7QuklW3niItGndlBV6xokAAggggAACCCCAAAIIFAROvfFF+cObHxX+/o8fD5Ht2jcj1EABgssG4ibl0gSXSakU/UQAAQQQQAABBBDIikCcweU3bntZ5rzyQYF63rf3liMHdMkKPeNEAAEEEEAAAQQQQAABBHIC//fxF/Lly54paOzYtpW88ZNh0qoVH+xs5C1CcNlI3YRcm+AyIYWimwgggAACCCCAAAKZEYgzuPz1wndl4m/eKFhfMLS7XDO2b2bsGSgCCCCAAAIIIIAAAgggYAnMee49+cYvXi9gfHPfrnLLt/YEp8ECBJcNBk7C5Qkuk1Al+ogAAggggAACCCCQJYE4g8v//ehz6fuDZ2WTteGliFifKn7h6oOl0zZtslQCxooAAggggAACCCCAAAIZFzjt5pfkoTc+LCj85pt7yoj9umZcpfHDJ7hsvLHxLRBcGl8iOogAAggggAACCCCQMYE4g0uL+sSfvCB/fOfjgvq0o3aWi0/YNWNVYLgIIIAAAggggAACCCCQVYH5S9bKmLuXFYbfoU2TLL9uqHRo2zqrJNrGTXCpjdrchgguza0NPUMAAQQQQAABBBDIpkDcweWiNz6UI29+yYP/2vQDpUfnttksCKNGAAEEEEAAAQQQQACBTAmMuO6v8sQ/1hfG/B8nfFkmHrVLpgziGizBZVzyBrVLcGlQMegKAggggAACCCCAAAIiEndwaRXhG7e9LHNe+aBQjxG7f0l+852B1AcBBBBAAAEEEEAAAQQQSLXA9Nlvyk/+sqowxi93bJbnrz5Itm5ulepxmzI4gktTKhFjPwguY8SnaQQQQAABBBBAAAEEFAK1BZfN0qZNG2lubpP7b+vW1u/Wud/Nzc3S1NQkrVrZ/8Nt/dn67fxy//m1VZ/I/j983tO78w7uJj8a9xVqhgACCCCAAAIIIIAAAgikUuDev6yS82e/6RnbHWP7ymlDu6dyvCYOiuDSxKpo7hPBpWZwmkMAAQQQQAABBBBAoIxAtOCytbRpYwWSdkDpBJVt2jS7/lx9cGl18ZZH3pEf/OEdT28vOqSHXHXK7tQQAQQQQAABBBBAAAEEEEiVwD1/XikXPLDCM6ZR/baT+87rL61cH/hM1aANHAzBpYFF0d2lqMGl9Qnttm3Z00Z3fWgPAQQQQAABBBBAIHsC1r/RX3llmbz77ruFWZHOTElrtmSrVvYMSie4LIaWVohZv+DSkp989zK5b8laTxFO7Led3DChn3TpuFX2isOIEUAAAQQQQAABBBBAIHUCV81aLv/xxGrPuIb0aC8PXNQiHdq2Sd14TR4QwaXJ1dHUt6jBZatWTdK2bTvPUlKaukgzCCCAAAIIIIAAAghkSmDjxo2y5IUX5KN/fVQILq3A0gkvrdDSCi+t4NKaben9HQwureOs4ytZKtYB/3zDZhn1H0tk4ar1nhrs0r6NfOfoneWsI3bOVG0YLAIIIIAAAggggAACCKRH4OG//q/89LH/kadXfeIZ1M4d2sifvr+/7PSlrdMz2ISMhOAyIYVqZDejBpebN2+SDh06Elw2shhcGwEEEEAAAQQQQAABEfn888/liSf+Epht6Q4unX0ri6GlN7C0Zl7a37NnZ1YbXFoF+fcXm+T7v3lDfrb4/UB9BnRpK+OHdJND9+oie/RoT/0QQAABBBBAAAEEEEAAAaMF3vvnv+WJZR/I3Offl/lvfhTo65Ce7eXnE/eR7tuzAmUchSS4jEPdsDYrCS6tBx/MujSsgHQHAQQQQAABBBBAIFUC1mzLV199RdasWZMblxVWNjVZy8M2ib1MrP3bDi69sy3tJWOdwNL5Xu3BpQM889F/yOUPvSWbtqjJ99uxnezds6Ps2Gkr6brtVtJpG5ZUStXNyWAQQAABBBBAAAEEEEigwKdfbJL3P9ogaz/6XN5e+5k89va/QkfxzX27yk/G7yFbN7dK4EjT0WWCy3TUsaZR+INL62LW17Zs2SybN2+RzZut/26WTZs25X5vvfVWhJc1iXMyAggggAACCCCAAAJqASu0XLnyH7J8+XLPbEs7vCwGl/6lYq0A0x9aOvteWt9zz860AlArCLWuZ/1y/uv/c1iNlr7zsVw5+w354///X34hgAACCCCAAAIIIIAAAmkQ2ONLW8n/G7WbjNxvR8n/r1IahpXIMRBcJrJs9e10pcGltWzVVls1y7bbdio8TAntkRWA1re7XA0BBBBAAAEEEEAAgdQJWB8U3Lhho7yx/PXcTEsnqLQG6g4tq1kq1gktrf9aK6jUGlxafdqyReSh59+Xq3+3Ql778IvU1YMBIYAAAggggAACCCCAQDYEdmzbSi4+eheZcFhPabtV62wM2vBRElwaXiAd3XMHl/ZDCGu2ZfiMSyu4tD4Jbv22P+ndlJ+Rac3M3FSYoWk9fLGuY83aFCn+1xmTNzDVMVLaQAABBBBAAAEEEEDAPAFrpZNPPvlUPvlkfaFz3lmQ9jKx/hmXwT0uVcvEFmdbqoJLdztW4/6/l9PatHmLvPT2v+TJV/8pf35lnSz8x8eygU8ulmPj+wgggAACCCCAAAIIIBCjwMAd2soR/TrLsH7by4Ff+ZK035rAMsZyBJoHC6RUAAAF20lEQVQmuDSpGjH1JTy4LC4T614u9vPP/50PLjfJxo0bcn/esGGjbNpkh5kbN9pLynpDTDsIddpSzfKMafg0iwACCCCAAAIIIICAMQKqZVvVe1za+1a2aWPPoiwuFeuEl/bXne/ZHzhslZ9xaS8T657V6QBUGlz64awg8+PPNsr6zzbKx//eJF9s2GyMLR1BAAEEEEAAAQQQQACBbAq0bt0kHdq2kY7tWkvHdm1kqzbsX2nynUBwaXJ1NPWtXHBpz5q0wkh7n8svvijOuHRCS+u/7uDSPr44+9K+RjC49Letacg0gwACCCCAAAIIIICAsQL+vSedmZbl9ri0QkpnX0t/aGnPzmyVCzitALNRwaWxqHQMAQQQQAABBBBAAAEEEEAgEQIEl4koU2M7WSq4dAJHe8alHV5aS8U6IaV3pqU949IKLJ3fzkxNZ/lZZ9lY1czLxo6SqyOAAAIIIIAAAgggkAwBb3DZVFgmNspSse6Zl9afneVhrdCyVSt7FqY7tKx1qdhkiNJLBBBAAAEEEEAAAQQQQACBpAgQXCalUg3up3/p1uI+l/Z+l87sSXvG5Reu2ZXO8rDOErH2f/0zLp3ZlsXrWgMqbn7DzMsGF5jLI4AAAggggAACCBgv4A0RraVc7T0nnd/WTEnnt730q71UrBVQOkvGOjMt3UvEOnthOkvFhgWXtS4TazwwHUQAAQQQQAABBBBAAAEEEDBegODS+BLp6WC54NK9x6U3uLT2uXSWiXX+rNrj0l4m1v3bGRmhpZ4a0woCCCCAAAIIIICA+QL+PS7DgksrtHQCSTusdALMYojpzLh0B5fWnwkuzb8P6CECCCCAAAIIIIAAAgggkFUBgsusVt43bn9waX3bDhmtJWKd/SmtPS4352dcqgJLZ9ZllBmXxdmWTluUAgEEEEAAAQQQQACBLAuolm0tN+PSXgrWG1raMzDtZWKLv619LVvljrX+699H03JnxmWW7z7GjgACCCCAAAIIIIAAAgiYIUBwaUYdYu9FeHBpz5J0Zlxa/92w4YvccrD2PpbuJWKD+1taQacdftozLkvtcbnFm2XGbkIHEEAAAQQQQAABBBDQJWAtC+v8Ctvj0lrq1Qod7f0qrf96Z106S8YW97a0l5O1l5UtnuOEof6wkuBSV7VpBwEEEEAAAQQQQAABBBBAIEyA4JJ7IyfgX67Vv6yrO7zcsGFDPrT0BpdWkOkEmvYel3ZgaYeW9sxNux1nydhcy/n2nUKQXnJLIoAAAggggAACCGRNwE4ti+FlcX9LEXuPy1atrP+697i0/myHkvaMy+Jel+4lYp2A070/pnsWp1ua4DJr9x3jRQABBBBAAAEEEEAAAQTMEyC4NK8msfQoLLjMRYu+5WI3bLBnVlrhZHHmpTMDs7i/pRNcumdc+ve4tGdZElbGUnQaRQABBBBAAAEEEDBQwA4trV/+vSidGZd2GFkMLr1LwtpBZnEPTDvsdEJP61j3td0ABJcG3g50CQEEEEAAAQQQQAABBBDImADBZcYKXmq4UZaLtY6xZlxasyid8NIKKK0lY+3/+ve3LO6P6Z/FafXFCS6Ly8QSYnJLIoAAAggggAACCGRNwD3jMjy4LM64tGZg2kvFugNKe6ZlMdB0z7a0Z206IabTXnF9WkLLrN1zjBcBBBBAAAEEEEAAAQQQMFOA4NLMusTWK3946fzdPevSHVg6S8L6v2YHm8H9LYNLxebiy3yAaf+ZXwgggAACCCCAAAIIZEvAG1xaY7dmXdphonupWDt8dO9zaQeX7tmXzp/t/9rHO6Glvdyse49Luy3XBpvZgme0CCCAAAIIIIAAAggggAAChgkQXBpWkLi7U27WpfX9jRs3FvautPewLO5naQeYxb0tnf0t7T0y3Xtc2iElMy3jrjjtI4AAAggggAACCJgjoJp56Q0u3ftcOjMo7ZmXxeVj3ftZumdZOgGmP6wkuDTnDqAnCCCAAAIIIIAAAggggEDWBZIYXP5/IE/vCBFI2zIAAAAASUVORK5CYII=&quot;"/>
    <we:property name="snapshotTimestamp" value="&quot;1745499072795&quot;"/>
    <we:property name="snapshotLastRefreshTime" value="&quot;24/04/25, 13:13&quot;"/>
    <we:property name="snapshotAltText" value="&quot;Regional Immunisations Incidents Dashboard, HBLMK&quot;"/>
    <we:property name="reportUrl" value="&quot;/groups/me/apps/994d300a-84ab-4ce4-bbc0-b8586779d48a/reports/bd50550e-4f01-48c4-a035-241060823b27/f37c4adcc28617a3bdd2?ctid=37c354b2-85b0-47f5-b222-07b48d774ee3&amp;experience=power-bi&quot;"/>
    <we:property name="reportName" value="&quot;Regional Immunisations Incidents Dashboard&quot;"/>
    <we:property name="reportState" value="&quot;CONNECTED&quot;"/>
    <we:property name="embedUrl" value="&quot;/reportEmbed?reportId=d8255794-6bd0-474d-8126-e1ebf89ead71&amp;appId=994d300a-84ab-4ce4-bbc0-b8586779d48a&amp;config=eyJjbHVzdGVyVXJsIjoiaHR0cHM6Ly9XQUJJLVVLLVNPVVRILXJlZGlyZWN0LmFuYWx5c2lzLndpbmRvd3MubmV0IiwiZW1iZWRGZWF0dXJlcyI6eyJ1c2FnZU1ldHJpY3NWTmV4dCI6dHJ1ZX19&amp;disableSensitivityBanner=true&amp;storytellingChangeViewModeShortcutKeys=true&quot;"/>
    <we:property name="pageName" value="&quot;f37c4adcc28617a3bdd2&quot;"/>
    <we:property name="pageDisplayName" value="&quot;HBLMK&quot;"/>
    <we:property name="backgroundColor" value="&quot;#FFFFFF&quot;"/>
    <we:property name="bookmark" value="&quot;H4sIAAAAAAAAA+1bW2/byBX+KwJftgXc7dwveUsUbzdYp3CTwEFR5GEuZ2zu6gaK8sY1/N97SMkJJY8ucWzZDeQHgpxvNJxzne/M0NdFLKeTgbv6pxtC8aJ4NR7/MXTVHz1aHBWjeZsGrRXRRnkOiXgKJkREx5O6HI+mxYvronbVOdRn5XTmBs1A2PifT0eFGwxO3XnzlNxgCkfFBKrpeOQG5X9h3hmhuprBzVEBnyeDceWaId/XroZm2Evsjs84Bfozxze6UJeX8B5CPW9NXAfhYgjMKKod9zEy7Dadd2hnlu3StJeDGkdvbv1C9uuCBB0NUSBoChw0cZy2nRd6yMJHRX01adA+Tvp8XJXBDbBxPn7z47NbIdhR8Us1HqJqrouFtpuex6O6rK/w4QRV35tNen/rnYxDqwhEP7SDkxvU5scLqKD9dX88iuVcB9fFm/Z6/HlSwXQ6F7vtMpgNV5Dm6f14VgV4B+nrQzuPGzTBaTVGA7VzeVmBm/7cXBHBd5+5way1Kg59UqJkKGQjW9OM3X/69ePxq5O3v/3U9P50g5e5RTsv3mlCm3SxaYZHxcX4zz7e1xCLF/SmablsHQxVVbtytDC1i1FIBdFbnmLkBBJ68jpvoJwkLpm1zDotDUhHut6Qhb94w8t46UYBmjhZ1sOvJSqvChdXJ3AJg7v6+ILfhW6lP3NVOQ+Uhf120ylaIPb6F6iNnhvF3pkLARXT++imNQZpq8WFW355QbGk8teo3t47mIyrRs1N/85k5+jXhgZeiIjQVcZIR4W12hgpKVqERCOk08Z3NJyF18TbQclv0dMvsmqWxLkEmlFDuBQhRG6go+YsfFDzGjX/a+aqJrPnFB05Y+AskZJwEwmhIeiOorPwIWPktPxvcHkVe+l54NEDDZ56KWUwsaPiLLyTL3/b+rSDZjpqeP/mQ68ZYVUg0gjEXNAyUvQGpijgYqJMV6Ac/F2cI3Q5xxY59sU/wh2NIQWcTXfjHqeAsxmdPxj3+Ebb3s70rq8a4Q1nkoEFypMRjjHVMW0Wfga+2s/6KeXKR6Mi0d4SypLHdWKJDWXgZyDMh97L8IU+rsqUGKHcMsOM4Zx6ogPtLoxZeHu+fkyBkElNe9MS39uruml1WbImrVw1L29D8VYa49BIkTEUK3pBiSBrq5fHpe5L7cszb2IXxTsfLOrDtgps7+aJCCtNP4Djz0356X/HOq/h7C3dN957huUdkkaPgeS8kXYttfdMpsSM1xYclxIrAWqXkm4G/q6kW3aT7pvhcDYqp60Oem9GoYwwQkH2lWzL55Rs1+hi9yRLEgGjgqWBGCexKBO2G8NZ+BG8fkc5NhEBr7C+UVx7RYLnNoBeYjY5+MkEuUvs7nBhE6iVmgnlrPEUy+OlxS8LP6Fd8oueDCJIBZ5TwYkyXLjYzRNZ+Emda8NiRx2T4I2h0mipkndWLW1n5OCHXux2da57L3IhCh41sn9uEpXSKe123DJ4DEHWLnQYINc/xMqLD1WE6tVVa4TXZXW7N4tr4PEe0ylOHyEhNAdJmRFUCCuCc1au5QDSS+E1Q2JnKfUqAXKibmzn4CehS6dVs++NwfD33umFq4YuXOHth2o2rXutMNtiY1sMvzw/r+Dc3XKM77HbZjbb+0t/PEM7/nVVxLOPK0b+ZTZaOBLJ5LK9ipR3xbWiYPfptwizPe4qgKGbrMbd/CwEX/x757TjH9V4NtmdEj6sE35qebiICQhXWiBnFrTZcE9tuG2U0bUivJrVdbuDtELthU3EOeIY0cANCE6Brg3rxKOxTHnmHEjCvOOqG9ZZ+EDtnye1l05EKpGzUxPAMwqwdByXg3OMZb927I+HE1eV09Wn38pRbF98AqneWZvrTbuOJb0rzy/a8TM25uSkWSz3ZdtdiFxj6IRJwyhNqDKmOZxLzMluzObg7dT0LbjprNp5s3s3kbDX3GP7A3A5HnWzLZ8HV8UFdE8qtR/B5pSKYaZk0RCIhiuOJbQU/JB7f/zcqyjjznGqhApEMiqAk44ps/AhJPcSkpyRlDyueUnQFDmxSoX1VY5GK1GpiDOc6xC1ot0j9iz84Hb8tj3ufn+zOTE5EB2E0SIw6ZLwpPkCo5tncvDhzOwx880DnZk9v0j9PtedByykxHXEXwogTAtc+2xaG7DKOCGIYlx4nbQE4UOX9Gbhg2//H/g2luyMWgsU6SyxESRLgnePKrLw/euZh7brI9U1d0z9pHXNw5/GtmchVnrro7BWUREEo564juGz8DNfhH/MTN18kcW8SFb4xJj3SIrWHyIfqp37ZugmeQyghudT7hiLBUwMTOiIWVfE5EU3NWfhQ7mzl3KHclwVCYaQtyQwyzRnG3YgPPOYP7WnQB2hmlLRzbRZ+Jln2qNCqkStTypG5RN3kSx/85iFD5TwURPOod7ZsIp6KSnwxKzywQdCrbJ6bcRyB8h9SCIpWWexOmKhu9GUhZ9n5p1/8hm8EcpEayJX2mkiutstWXi7NHs7oL0j8euVA0yZ8eHDWfMPc9Y8KQEVWtX3TTbP3brz/GQErv7OssCVVTEBBGg/TduomumFm8Dds2nk9crrCE4zDSRK7eX2sWr4XPtx5iNWGw0jklkRpbJWJMYZue/MUkAiEKSjCSgJ1Boath/Er50ZsZKY5AEiBSXxitrbOlo5nDOElbF4o3klFQgTtNbEGiG3jrXpE4F21K8txRCq81bW8ayeTlyAUzea05LJ3FNKaPthHKNvQVzcV2t2F9p/Xr3dX8C//wH1yAPWNDsAAA==&quot;"/>
    <we:property name="initialStateBookmark" value="&quot;H4sIAAAAAAAAA+1b2W4bRxb9FaJfMgNoMrUvfpNlZWJYSjS2IWMwMAa13JI64YZmU7Ei6N9zu0nZTaq4WNY2BvlAdNcpVtdd69yq5lURy8m47y5/cQMoXhQvR6PfB676vUeLvWI4b/v11zfH+2/f/O+X/eNDbB6N63I0nBQvroraVWdQn5aTqes3I2Djfz/uFa7fP3FnzV1y/QnsFWOoJqOh65d/wqwzQnU1heu9Aj6N+6PKNUO+q10NzbAX2B3v8dn0R45PdKEuL+AdhHrWmrgOwsUQmFFUO+5jZNhtMuvQzizbpWkv+zWO3lz6udBXBQk6GqJA0BQ4aOI4bTvPFZCF94r6ctygBzjps1FVBtfHxtn4zY9Pb4Rge8VP1WiAqrkq5mpueh4O67K+xJsj1HlvOu79o3c0Cq0iEH3fDk6uUZsfzqGC9tcHo2EsZzq4Kl6334efxhVMJjOx2y796WAJae7ejaZVgLeQvty087hGE5xUIzRQO5f9Ctzkx+YbEXz2qetPW6vi0EclSoZCNrI1zdj9h58/HL48On7zQ9P74zV+zSzaefBWE1qni3Uz3CvOR38c4HUNsXhBr5uWi9bBUFW1K4dzU7sYhVQQveUpRk4ghbjSGygniUtmLbNOSwPSka43ZOHP3rAfL9ww4GyW9fBzicqrwvnlEVxA/7Y+PuO3oRvpT11VzgJlbr/tdIoWiL2Dc9RGzw1j79SFgIrpfXCTGoO01eLcLT8/oFhQ+StUb+8tjEdVo+amf2eyM/RLQwPPRUToMmOkvcJabYyUFC1CohHSaeM7Gs7CK+Jtp+Rj9PTzrJolcS6BZtQQLkUIkRvoqDkL79S8Qs3/nrqqyew5RUfOGDhLpCTcREJoCLqj6Cy8yxg5Lf8HXF7FXnoeePRAg6deShlM7Kg4C2/ly1+3Pm2hmY4a3r1+32tGWBaINAIxF7SMFL2BKQq4mCjTFSgHfxPnCF3OsUGOx+If4ZbGkAJOJ9txjxPA2QzP7o17fKVtb2Z621eN8IYzycAC5ckIx5jqmDYLPwNfPcj6KeXKR6Mi0d4SypLHdWKBDWXgZyDM+95++Ewfl2VKjFBumWHGcE490YF2F8YsvDlfP6RAyKQmvUmJz+1V3bS6KFmTVi6bh7eheCONcWikyBiKFb2gRJCV1cvDUveF9sWZN7GL4p315/VhWwW2V7NEhJWm78Php6b89L9hnddw9pbuG+89w/IOSaPHQHLeSLuS2nsmU2LGawuOS4mVALULSTcDf1PSLbtJ9/VgMB2Wk1YHvdfDUEYYoiCPlWzL55RsV+hi+yRLEgGjgqWBGCexKBO2G8NZ+AG8fks51hEBr7C+UVx7RYLnNoBeYDY5+MkEuU3sbnFhE6iVmgnlrPEUy+OFxS8LP6Fd8oueDCJIBZ5TwYkyXLjYzRNZ+Emda81iRx2T4I2h0mipkndWLWxn5OD7Xuy2da47L3IhCh41sn9uEpXSKe223DJ4CEFWLnQYIFffxcqLN1WE6uVla4RXZXWzN4tr4OEjplOcPkJCaA6SMiOoEFYE56xcyQGkl8JrhsTOUupVAuRE3djOwU9Cl06qZt8bg+GfvZNzVw1cuMTL99V0UvdaYTbFxqYY3j87q+DM3XCMb7Hbejbb+9vBaIp2/PuyiKcfloz803Q4dySSyWWPKlLeFVeKgt0nXyPM5rirAAZuvBx3s7MQfPBvndOOf1Wj6Xh7Sni/Tvix5eEiJiBcaYGcWdBmwz214bZWRteK8HJa1+0O0hK1FzYR54hjRAM3IDgFujKsE4/GMuWZcyAJ846rblhn4R21f57UXjoRqUTOTk0AzyjAwnFcDs4xlse148FoMHZVOVm+e1MOY/vgI0j11tpcbdpVLOlteXbejp+xMSdHzWL5WLbdhsg1hk6YNIzShCpjmsO5xJzsxmwO3kxNj8FNptXWm93biYS9Zh570AeX41HXm/J5cFWcQ3ekUo8j2IxSMcyULBoC0XDFsYSWgu9y7/efexVl3DlOlVCBSEYFcNIxZRbeheSjhCRnJCWPa14SNEVOrFJhdZWj0UpUKuIM5zpErWj3iD0L37sdv26P++BgvTkxORAdhNEiMOmS8KR5A6ObZ3Lw7szsIfPNPZ2ZPb9I/TbXnQUspMR1xF8KIEwLXPtsWhmwyjghiGJceJ20BOFDl/Rm4Z1v/x/4NpbsjFoLFOkssREkS4J3jyqy8N3rmfu26wPVNbdM/aR1zf2fxrZnIVZ666OwVlERBKOeuI7hs/AzX4S/z0zdvJHFvEhW+MSY90iKVh8i76qdu2boJnn0oYbnU+4YiwVMDEzoiFlXxORFNzVn4V258yjlDuW4KhIMIW9JYJZpztbsQHjmMX9qT4E6QjWloptps/Azz7R7hVSJWp9UjMon7iJZfOcxC+8o4YMmnF29s2YV9VJS4IlZ5YMPhFpl9cqI5Q6Q+5BEUrLOYnXEQnejKQs/z8w7e+UzeCOUidZErrTTRHS3W7LwZmke7YD2lsSvlg4wZcaHd2fN381Z87gEVGhV3zXZPHfrzvKTEbj6O8sCV1bFBBCgfTVtrWom524Mt8+mkdcrryM4zTSQKLWXm8eq4VPtR5mXWG00jEhmRZTKWpEYZ+SuM0sBiUCQjiagJFBraNh8EL9yZsRKYpIHiBSUxG/U3sbRysGMISyNxRvNK6lAmKC1JtYIuXGsda8ItKN+aSkGUJ21so6m9WTsApy44YyWjGeeUkLbD+MYfQvi/LpasbvQ/nm1uPlTYen7sOEHzV9ab/Yj8PMXsKP0K107AAA=&quot;"/>
    <we:property name="isFiltersActionButtonVisible" value="true"/>
    <we:property name="isVisualContainerHeaderHidden" value="false"/>
    <we:property name="reportEmbeddedTime" value="&quot;2025-04-24T12:50:17.561Z&quot;"/>
    <we:property name="creatorTenantId" value="&quot;37c354b2-85b0-47f5-b222-07b48d774ee3&quot;"/>
    <we:property name="creatorUserId" value="&quot;100320031AFFA53D&quot;"/>
    <we:property name="creatorSessionId" value="&quot;065784dc-64d2-40ac-ac0d-70fef5afab48&quot;"/>
    <we:property name="artifactViewState" value="&quot;publicSnapshot&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1D4A0375-17EC-45D4-92D1-A2FFCA44CEA3}">
  <we:reference id="d98404ac-f9e2-4292-8cb6-eec349559ae5" version="1.0.0.2" store="EXCatalog" storeType="EXCatalog"/>
  <we:alternateReferences>
    <we:reference id="WA104381526" version="1.0.0.2" store="en-GB" storeType="OMEX"/>
  </we:alternateReferences>
  <we:properties>
    <we:property name="FormID" value="&quot;slTDN7CF9UeyIge0jXdO4xpLkyOVb7VBh9XAnICZxf5UM1pMSjIwQzBaR0U4STBOTlNLTFg0VjJSTy4u&quot;"/>
    <we:property name="FormMode" value="&quot;DesignTim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55c7dfe8-31bc-4f6c-ad0b-9168b291de96" xsi:nil="true"/>
    <Date xmlns="c39ebc83-19ce-4413-80de-35b4a237df47" xsi:nil="true"/>
    <Review_x0020_Date xmlns="c39ebc83-19ce-4413-80de-35b4a237df47" xsi:nil="true"/>
    <_ip_UnifiedCompliancePolicyProperties xmlns="55c7dfe8-31bc-4f6c-ad0b-9168b291de96" xsi:nil="true"/>
    <MediaLengthInSeconds xmlns="c39ebc83-19ce-4413-80de-35b4a237df47" xsi:nil="true"/>
    <TaxCatchAll xmlns="55c7dfe8-31bc-4f6c-ad0b-9168b291de96" xsi:nil="true"/>
    <lcf76f155ced4ddcb4097134ff3c332f xmlns="c39ebc83-19ce-4413-80de-35b4a237df47">
      <Terms xmlns="http://schemas.microsoft.com/office/infopath/2007/PartnerControls"/>
    </lcf76f155ced4ddcb4097134ff3c332f>
    <PutintopresentationforJuly xmlns="c39ebc83-19ce-4413-80de-35b4a237df47" xsi:nil="true"/>
    <_Flow_SignoffStatus xmlns="c39ebc83-19ce-4413-80de-35b4a237df47" xsi:nil="true"/>
  </documentManagement>
</p:properties>
</file>

<file path=customXml/itemProps1.xml><?xml version="1.0" encoding="utf-8"?>
<ds:datastoreItem xmlns:ds="http://schemas.openxmlformats.org/officeDocument/2006/customXml" ds:itemID="{9057995E-969D-454D-BC38-2431E0EC5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ebc83-19ce-4413-80de-35b4a237df47"/>
    <ds:schemaRef ds:uri="55c7dfe8-31bc-4f6c-ad0b-9168b291d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ADD3A-379B-4504-98AE-AD8E5487F455}">
  <ds:schemaRefs>
    <ds:schemaRef ds:uri="http://schemas.microsoft.com/sharepoint/v3/contenttype/forms"/>
  </ds:schemaRefs>
</ds:datastoreItem>
</file>

<file path=customXml/itemProps3.xml><?xml version="1.0" encoding="utf-8"?>
<ds:datastoreItem xmlns:ds="http://schemas.openxmlformats.org/officeDocument/2006/customXml" ds:itemID="{84117EC8-03D4-494D-A8D4-2105655F0292}">
  <ds:schemaRefs>
    <ds:schemaRef ds:uri="http://schemas.microsoft.com/office/2006/documentManagement/types"/>
    <ds:schemaRef ds:uri="c39ebc83-19ce-4413-80de-35b4a237df47"/>
    <ds:schemaRef ds:uri="55c7dfe8-31bc-4f6c-ad0b-9168b291de96"/>
    <ds:schemaRef ds:uri="http://schemas.microsoft.com/office/infopath/2007/PartnerControl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9975</TotalTime>
  <Words>2500</Words>
  <Application>Microsoft Office PowerPoint</Application>
  <PresentationFormat>Widescreen</PresentationFormat>
  <Paragraphs>242</Paragraphs>
  <Slides>37</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Calibri Light</vt:lpstr>
      <vt:lpstr>Cambria Math</vt:lpstr>
      <vt:lpstr>Courier New</vt:lpstr>
      <vt:lpstr>Tenorite</vt:lpstr>
      <vt:lpstr>Times New Roman</vt:lpstr>
      <vt:lpstr>Wingdings</vt:lpstr>
      <vt:lpstr>1_Office Theme</vt:lpstr>
      <vt:lpstr>Office Theme</vt:lpstr>
      <vt:lpstr>Deep-dive training session</vt:lpstr>
      <vt:lpstr>“Housekeeping”</vt:lpstr>
      <vt:lpstr>Aims of the session</vt:lpstr>
      <vt:lpstr>1. Expected changes – 2025/2026</vt:lpstr>
      <vt:lpstr>Recording immunisation histories</vt:lpstr>
      <vt:lpstr>PowerPoint Presentation</vt:lpstr>
      <vt:lpstr>2. Reporting vaccine wastage on ImmForm</vt:lpstr>
      <vt:lpstr>When to use ImmForm</vt:lpstr>
      <vt:lpstr>Vaccine wastage</vt:lpstr>
      <vt:lpstr>Off-label use</vt:lpstr>
      <vt:lpstr>EoE Website</vt:lpstr>
      <vt:lpstr>3. Incident management</vt:lpstr>
      <vt:lpstr>Excursion / cold chain breach</vt:lpstr>
      <vt:lpstr>PowerPoint Presentation</vt:lpstr>
      <vt:lpstr>PowerPoint Presentation</vt:lpstr>
      <vt:lpstr>Vaccine storage</vt:lpstr>
      <vt:lpstr>Data loggers</vt:lpstr>
      <vt:lpstr>Vaccine stability</vt:lpstr>
      <vt:lpstr>Infanrix Hexa DTaP/IPV/Hib/HepB 8, 12 &amp; 16 weeks</vt:lpstr>
      <vt:lpstr>Vaxelis DTaP/IPV/Hib/HepB 8, 12 &amp; 16 weeks</vt:lpstr>
      <vt:lpstr>Shingrix Shingles 65 years</vt:lpstr>
      <vt:lpstr>4. Incident reporting</vt:lpstr>
      <vt:lpstr>How to report</vt:lpstr>
      <vt:lpstr>Reducing incidents</vt:lpstr>
      <vt:lpstr>Reducing incidents</vt:lpstr>
      <vt:lpstr>PowerPoint Presentation</vt:lpstr>
      <vt:lpstr>PowerPoint Presentation</vt:lpstr>
      <vt:lpstr>PowerPoint Presentation</vt:lpstr>
      <vt:lpstr>PowerPoint Presentation</vt:lpstr>
      <vt:lpstr>PowerPoint Presentation</vt:lpstr>
      <vt:lpstr>Scenario</vt:lpstr>
      <vt:lpstr>Scenario</vt:lpstr>
      <vt:lpstr>Scenario</vt:lpstr>
      <vt:lpstr>PowerPoint Presentation</vt:lpstr>
      <vt:lpstr>Questions…</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Immunisation Update</dc:title>
  <dc:creator>Kayley Everett</dc:creator>
  <cp:lastModifiedBy>VINCENT, Melanie (NHS ENGLAND)</cp:lastModifiedBy>
  <cp:revision>4</cp:revision>
  <dcterms:created xsi:type="dcterms:W3CDTF">2024-01-12T11:22:03Z</dcterms:created>
  <dcterms:modified xsi:type="dcterms:W3CDTF">2025-05-15T08:47:12Z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ies>
</file>