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webextensions/webextension1.xml" ContentType="application/vnd.ms-office.webextension+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91" r:id="rId6"/>
  </p:sldMasterIdLst>
  <p:notesMasterIdLst>
    <p:notesMasterId r:id="rId114"/>
  </p:notesMasterIdLst>
  <p:sldIdLst>
    <p:sldId id="1923" r:id="rId7"/>
    <p:sldId id="1946" r:id="rId8"/>
    <p:sldId id="2145707272" r:id="rId9"/>
    <p:sldId id="257" r:id="rId10"/>
    <p:sldId id="2147472083" r:id="rId11"/>
    <p:sldId id="2145707274" r:id="rId12"/>
    <p:sldId id="2147472070" r:id="rId13"/>
    <p:sldId id="273" r:id="rId14"/>
    <p:sldId id="2145707282" r:id="rId15"/>
    <p:sldId id="2145707277" r:id="rId16"/>
    <p:sldId id="2145707281" r:id="rId17"/>
    <p:sldId id="2145707280" r:id="rId18"/>
    <p:sldId id="2145707279" r:id="rId19"/>
    <p:sldId id="2145707283" r:id="rId20"/>
    <p:sldId id="2147472067" r:id="rId21"/>
    <p:sldId id="2147472058" r:id="rId22"/>
    <p:sldId id="2147472059" r:id="rId23"/>
    <p:sldId id="2145707308" r:id="rId24"/>
    <p:sldId id="2147472064" r:id="rId25"/>
    <p:sldId id="2147472065" r:id="rId26"/>
    <p:sldId id="2147472089" r:id="rId27"/>
    <p:sldId id="2147472062" r:id="rId28"/>
    <p:sldId id="2145707290" r:id="rId29"/>
    <p:sldId id="2147472068" r:id="rId30"/>
    <p:sldId id="2145707325" r:id="rId31"/>
    <p:sldId id="2145707291" r:id="rId32"/>
    <p:sldId id="2145707292" r:id="rId33"/>
    <p:sldId id="2145707293" r:id="rId34"/>
    <p:sldId id="2145707294" r:id="rId35"/>
    <p:sldId id="2147472091" r:id="rId36"/>
    <p:sldId id="2147472092" r:id="rId37"/>
    <p:sldId id="2145707278" r:id="rId38"/>
    <p:sldId id="2145707295" r:id="rId39"/>
    <p:sldId id="2145707297" r:id="rId40"/>
    <p:sldId id="2145707298" r:id="rId41"/>
    <p:sldId id="2145707299" r:id="rId42"/>
    <p:sldId id="2145707300" r:id="rId43"/>
    <p:sldId id="2145707337" r:id="rId44"/>
    <p:sldId id="2147472072" r:id="rId45"/>
    <p:sldId id="2145707301" r:id="rId46"/>
    <p:sldId id="2147472085" r:id="rId47"/>
    <p:sldId id="2145707304" r:id="rId48"/>
    <p:sldId id="2147472093" r:id="rId49"/>
    <p:sldId id="2145707306" r:id="rId50"/>
    <p:sldId id="2145707314" r:id="rId51"/>
    <p:sldId id="2145707313" r:id="rId52"/>
    <p:sldId id="2145707315" r:id="rId53"/>
    <p:sldId id="2145707316" r:id="rId54"/>
    <p:sldId id="2145707317" r:id="rId55"/>
    <p:sldId id="2145707318" r:id="rId56"/>
    <p:sldId id="2145707342" r:id="rId57"/>
    <p:sldId id="2145707319" r:id="rId58"/>
    <p:sldId id="2145707309" r:id="rId59"/>
    <p:sldId id="2145707310" r:id="rId60"/>
    <p:sldId id="2145707321" r:id="rId61"/>
    <p:sldId id="2145707323" r:id="rId62"/>
    <p:sldId id="2147472086" r:id="rId63"/>
    <p:sldId id="2147472088" r:id="rId64"/>
    <p:sldId id="2145707322" r:id="rId65"/>
    <p:sldId id="2147472032" r:id="rId66"/>
    <p:sldId id="2147472055" r:id="rId67"/>
    <p:sldId id="2147472054" r:id="rId68"/>
    <p:sldId id="2145707350" r:id="rId69"/>
    <p:sldId id="2145707348" r:id="rId70"/>
    <p:sldId id="2145707349" r:id="rId71"/>
    <p:sldId id="2145707351" r:id="rId72"/>
    <p:sldId id="2147472069" r:id="rId73"/>
    <p:sldId id="2145707303" r:id="rId74"/>
    <p:sldId id="2145707338" r:id="rId75"/>
    <p:sldId id="2147472081" r:id="rId76"/>
    <p:sldId id="2145707333" r:id="rId77"/>
    <p:sldId id="2147472052" r:id="rId78"/>
    <p:sldId id="2145707332" r:id="rId79"/>
    <p:sldId id="2147472053" r:id="rId80"/>
    <p:sldId id="2147472078" r:id="rId81"/>
    <p:sldId id="2147472079" r:id="rId82"/>
    <p:sldId id="2147472080" r:id="rId83"/>
    <p:sldId id="2145707339" r:id="rId84"/>
    <p:sldId id="2145707334" r:id="rId85"/>
    <p:sldId id="2145707340" r:id="rId86"/>
    <p:sldId id="2145707341" r:id="rId87"/>
    <p:sldId id="274" r:id="rId88"/>
    <p:sldId id="2145707343" r:id="rId89"/>
    <p:sldId id="2147472082" r:id="rId90"/>
    <p:sldId id="353" r:id="rId91"/>
    <p:sldId id="258" r:id="rId92"/>
    <p:sldId id="360" r:id="rId93"/>
    <p:sldId id="2147472033" r:id="rId94"/>
    <p:sldId id="2147472034" r:id="rId95"/>
    <p:sldId id="2147472037" r:id="rId96"/>
    <p:sldId id="2147472038" r:id="rId97"/>
    <p:sldId id="2147472035" r:id="rId98"/>
    <p:sldId id="2147472061" r:id="rId99"/>
    <p:sldId id="2147472087" r:id="rId100"/>
    <p:sldId id="261" r:id="rId101"/>
    <p:sldId id="2147472077" r:id="rId102"/>
    <p:sldId id="2147472074" r:id="rId103"/>
    <p:sldId id="2147472075" r:id="rId104"/>
    <p:sldId id="2147472076" r:id="rId105"/>
    <p:sldId id="2147472063" r:id="rId106"/>
    <p:sldId id="2147472045" r:id="rId107"/>
    <p:sldId id="2147472039" r:id="rId108"/>
    <p:sldId id="2147472044" r:id="rId109"/>
    <p:sldId id="2145707271" r:id="rId110"/>
    <p:sldId id="2147472048" r:id="rId111"/>
    <p:sldId id="2145707335" r:id="rId112"/>
    <p:sldId id="2145707336"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F8AF69-A88B-4AEE-A11C-B425DDCE6FB6}" v="8" dt="2025-06-11T11:16:37.0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8" autoAdjust="0"/>
    <p:restoredTop sz="94660"/>
  </p:normalViewPr>
  <p:slideViewPr>
    <p:cSldViewPr snapToGrid="0">
      <p:cViewPr varScale="1">
        <p:scale>
          <a:sx n="115" d="100"/>
          <a:sy n="115" d="100"/>
        </p:scale>
        <p:origin x="754"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heme" Target="theme/theme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notesMaster" Target="notesMasters/notesMaster1.xml"/><Relationship Id="rId119"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ERETT, Kayley (NHS ENGLAND)" userId="23934b1a-6f95-41b5-87d5-c09c8099c5fe" providerId="ADAL" clId="{1DB0D2E5-937C-47B9-860B-330FB225FC73}"/>
    <pc:docChg chg="modSld">
      <pc:chgData name="EVERETT, Kayley (NHS ENGLAND)" userId="23934b1a-6f95-41b5-87d5-c09c8099c5fe" providerId="ADAL" clId="{1DB0D2E5-937C-47B9-860B-330FB225FC73}" dt="2025-04-22T11:45:44.265" v="50" actId="20577"/>
      <pc:docMkLst>
        <pc:docMk/>
      </pc:docMkLst>
      <pc:sldChg chg="modSp mod">
        <pc:chgData name="EVERETT, Kayley (NHS ENGLAND)" userId="23934b1a-6f95-41b5-87d5-c09c8099c5fe" providerId="ADAL" clId="{1DB0D2E5-937C-47B9-860B-330FB225FC73}" dt="2025-04-22T11:45:44.265" v="50" actId="20577"/>
        <pc:sldMkLst>
          <pc:docMk/>
          <pc:sldMk cId="2729225527" sldId="2145707279"/>
        </pc:sldMkLst>
        <pc:spChg chg="mod">
          <ac:chgData name="EVERETT, Kayley (NHS ENGLAND)" userId="23934b1a-6f95-41b5-87d5-c09c8099c5fe" providerId="ADAL" clId="{1DB0D2E5-937C-47B9-860B-330FB225FC73}" dt="2025-04-22T11:45:44.265" v="50" actId="20577"/>
          <ac:spMkLst>
            <pc:docMk/>
            <pc:sldMk cId="2729225527" sldId="2145707279"/>
            <ac:spMk id="6" creationId="{254C0F50-C859-ACA8-CBBD-18791DB879FB}"/>
          </ac:spMkLst>
        </pc:spChg>
      </pc:sldChg>
    </pc:docChg>
  </pc:docChgLst>
  <pc:docChgLst>
    <pc:chgData name="EVERETT, Kayley (NHS ENGLAND)" userId="23934b1a-6f95-41b5-87d5-c09c8099c5fe" providerId="ADAL" clId="{62F8AF69-A88B-4AEE-A11C-B425DDCE6FB6}"/>
    <pc:docChg chg="custSel modSld">
      <pc:chgData name="EVERETT, Kayley (NHS ENGLAND)" userId="23934b1a-6f95-41b5-87d5-c09c8099c5fe" providerId="ADAL" clId="{62F8AF69-A88B-4AEE-A11C-B425DDCE6FB6}" dt="2025-06-11T11:16:39.491" v="2" actId="1076"/>
      <pc:docMkLst>
        <pc:docMk/>
      </pc:docMkLst>
      <pc:sldChg chg="addSp delSp modSp mod">
        <pc:chgData name="EVERETT, Kayley (NHS ENGLAND)" userId="23934b1a-6f95-41b5-87d5-c09c8099c5fe" providerId="ADAL" clId="{62F8AF69-A88B-4AEE-A11C-B425DDCE6FB6}" dt="2025-06-11T11:16:39.491" v="2" actId="1076"/>
        <pc:sldMkLst>
          <pc:docMk/>
          <pc:sldMk cId="1689876269" sldId="2147472045"/>
        </pc:sldMkLst>
        <pc:graphicFrameChg chg="del">
          <ac:chgData name="EVERETT, Kayley (NHS ENGLAND)" userId="23934b1a-6f95-41b5-87d5-c09c8099c5fe" providerId="ADAL" clId="{62F8AF69-A88B-4AEE-A11C-B425DDCE6FB6}" dt="2025-06-11T11:16:10.139" v="0" actId="478"/>
          <ac:graphicFrameMkLst>
            <pc:docMk/>
            <pc:sldMk cId="1689876269" sldId="2147472045"/>
            <ac:graphicFrameMk id="2" creationId="{21414825-62CD-4B84-7C9D-294FAB54C6AE}"/>
          </ac:graphicFrameMkLst>
        </pc:graphicFrameChg>
        <pc:graphicFrameChg chg="add mod">
          <ac:chgData name="EVERETT, Kayley (NHS ENGLAND)" userId="23934b1a-6f95-41b5-87d5-c09c8099c5fe" providerId="ADAL" clId="{62F8AF69-A88B-4AEE-A11C-B425DDCE6FB6}" dt="2025-06-11T11:16:39.491" v="2" actId="1076"/>
          <ac:graphicFrameMkLst>
            <pc:docMk/>
            <pc:sldMk cId="1689876269" sldId="2147472045"/>
            <ac:graphicFrameMk id="3" creationId="{9F14807D-7B92-E271-DA64-89E6100B4891}"/>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hsengland.sharepoint.com/sites/EoE1/directcommissioning/primarycare-and-publichealth/Open%20document%20library/Public%20Health/All%20PH/Pertussis%20Strategy/Information%20Gathering/hpr0124-july-to-september-data-tables_pertussis%20uptak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917987498587675E-2"/>
          <c:y val="0.11148857319332922"/>
          <c:w val="0.88344121676202325"/>
          <c:h val="0.7414037536537087"/>
        </c:manualLayout>
      </c:layout>
      <c:lineChart>
        <c:grouping val="standard"/>
        <c:varyColors val="0"/>
        <c:ser>
          <c:idx val="0"/>
          <c:order val="0"/>
          <c:tx>
            <c:strRef>
              <c:f>PertussisCoveragebyCR!$B$5</c:f>
              <c:strCache>
                <c:ptCount val="1"/>
                <c:pt idx="0">
                  <c:v>London</c:v>
                </c:pt>
              </c:strCache>
            </c:strRef>
          </c:tx>
          <c:spPr>
            <a:ln w="22225" cap="rnd">
              <a:solidFill>
                <a:schemeClr val="accent1"/>
              </a:solidFill>
            </a:ln>
            <a:effectLst>
              <a:glow rad="139700">
                <a:schemeClr val="accent1">
                  <a:satMod val="175000"/>
                  <a:alpha val="14000"/>
                </a:schemeClr>
              </a:glow>
            </a:effectLst>
          </c:spPr>
          <c:marker>
            <c:symbol val="none"/>
          </c:marker>
          <c:cat>
            <c:strRef>
              <c:f>PertussisCoveragebyCR!$C$4:$BD$4</c:f>
              <c:strCache>
                <c:ptCount val="54"/>
                <c:pt idx="0">
                  <c:v>Apr 2019</c:v>
                </c:pt>
                <c:pt idx="1">
                  <c:v>May 2019</c:v>
                </c:pt>
                <c:pt idx="2">
                  <c:v>Jun 2019</c:v>
                </c:pt>
                <c:pt idx="3">
                  <c:v>Jul 2019</c:v>
                </c:pt>
                <c:pt idx="4">
                  <c:v>Aug 2019</c:v>
                </c:pt>
                <c:pt idx="5">
                  <c:v>Sep 2019</c:v>
                </c:pt>
                <c:pt idx="6">
                  <c:v>Oct 2019</c:v>
                </c:pt>
                <c:pt idx="7">
                  <c:v>Nov 2019</c:v>
                </c:pt>
                <c:pt idx="8">
                  <c:v>Dec 2019</c:v>
                </c:pt>
                <c:pt idx="9">
                  <c:v>Jan 2020</c:v>
                </c:pt>
                <c:pt idx="10">
                  <c:v>Feb 2020</c:v>
                </c:pt>
                <c:pt idx="11">
                  <c:v>Mar 2020</c:v>
                </c:pt>
                <c:pt idx="12">
                  <c:v>Apr 2020</c:v>
                </c:pt>
                <c:pt idx="13">
                  <c:v>May 2020</c:v>
                </c:pt>
                <c:pt idx="14">
                  <c:v>Jun 2020</c:v>
                </c:pt>
                <c:pt idx="15">
                  <c:v>Jul 2020</c:v>
                </c:pt>
                <c:pt idx="16">
                  <c:v>Aug 2020</c:v>
                </c:pt>
                <c:pt idx="17">
                  <c:v>Sep 2020</c:v>
                </c:pt>
                <c:pt idx="18">
                  <c:v>Oct 2020</c:v>
                </c:pt>
                <c:pt idx="19">
                  <c:v>Nov 2020</c:v>
                </c:pt>
                <c:pt idx="20">
                  <c:v>Dec 2020</c:v>
                </c:pt>
                <c:pt idx="21">
                  <c:v>Jan 2021</c:v>
                </c:pt>
                <c:pt idx="22">
                  <c:v>Feb 2021</c:v>
                </c:pt>
                <c:pt idx="23">
                  <c:v>Mar 2021</c:v>
                </c:pt>
                <c:pt idx="24">
                  <c:v>Apr 2021</c:v>
                </c:pt>
                <c:pt idx="25">
                  <c:v>May 2021</c:v>
                </c:pt>
                <c:pt idx="26">
                  <c:v>Jun 2021</c:v>
                </c:pt>
                <c:pt idx="27">
                  <c:v>Jul 2021</c:v>
                </c:pt>
                <c:pt idx="28">
                  <c:v>Aug 2021</c:v>
                </c:pt>
                <c:pt idx="29">
                  <c:v>Sep 2021</c:v>
                </c:pt>
                <c:pt idx="30">
                  <c:v>Oct 2021</c:v>
                </c:pt>
                <c:pt idx="31">
                  <c:v>Nov 2021</c:v>
                </c:pt>
                <c:pt idx="32">
                  <c:v>Dec 2021</c:v>
                </c:pt>
                <c:pt idx="33">
                  <c:v>Jan 2022</c:v>
                </c:pt>
                <c:pt idx="34">
                  <c:v>Feb 2022</c:v>
                </c:pt>
                <c:pt idx="35">
                  <c:v>Mar 2022</c:v>
                </c:pt>
                <c:pt idx="36">
                  <c:v>Apr 2022</c:v>
                </c:pt>
                <c:pt idx="37">
                  <c:v>May 2022</c:v>
                </c:pt>
                <c:pt idx="38">
                  <c:v>Jun 2022</c:v>
                </c:pt>
                <c:pt idx="39">
                  <c:v>Jul 2022</c:v>
                </c:pt>
                <c:pt idx="40">
                  <c:v>Aug 2022</c:v>
                </c:pt>
                <c:pt idx="41">
                  <c:v>Sep 2022</c:v>
                </c:pt>
                <c:pt idx="42">
                  <c:v>Oct 2022</c:v>
                </c:pt>
                <c:pt idx="43">
                  <c:v>Nov 2022</c:v>
                </c:pt>
                <c:pt idx="44">
                  <c:v>Dec 2022</c:v>
                </c:pt>
                <c:pt idx="45">
                  <c:v>Jan 2023</c:v>
                </c:pt>
                <c:pt idx="46">
                  <c:v>Feb 2023</c:v>
                </c:pt>
                <c:pt idx="47">
                  <c:v>Mar 2023</c:v>
                </c:pt>
                <c:pt idx="48">
                  <c:v>Apr-23</c:v>
                </c:pt>
                <c:pt idx="49">
                  <c:v>May-23</c:v>
                </c:pt>
                <c:pt idx="50">
                  <c:v>Jun-23</c:v>
                </c:pt>
                <c:pt idx="51">
                  <c:v>Jul 2023</c:v>
                </c:pt>
                <c:pt idx="52">
                  <c:v>Aug 2023</c:v>
                </c:pt>
                <c:pt idx="53">
                  <c:v>Sep 2023</c:v>
                </c:pt>
              </c:strCache>
            </c:strRef>
          </c:cat>
          <c:val>
            <c:numRef>
              <c:f>PertussisCoveragebyCR!$C$5:$BD$5</c:f>
              <c:numCache>
                <c:formatCode>0.0</c:formatCode>
                <c:ptCount val="54"/>
                <c:pt idx="0">
                  <c:v>56.6</c:v>
                </c:pt>
                <c:pt idx="1">
                  <c:v>55.8</c:v>
                </c:pt>
                <c:pt idx="2">
                  <c:v>56.7</c:v>
                </c:pt>
                <c:pt idx="3">
                  <c:v>57.4</c:v>
                </c:pt>
                <c:pt idx="4">
                  <c:v>56.4</c:v>
                </c:pt>
                <c:pt idx="5">
                  <c:v>56.8</c:v>
                </c:pt>
                <c:pt idx="6">
                  <c:v>56.7</c:v>
                </c:pt>
                <c:pt idx="7">
                  <c:v>58.2</c:v>
                </c:pt>
                <c:pt idx="8">
                  <c:v>60.9</c:v>
                </c:pt>
                <c:pt idx="9">
                  <c:v>58.3</c:v>
                </c:pt>
                <c:pt idx="10">
                  <c:v>58</c:v>
                </c:pt>
                <c:pt idx="11">
                  <c:v>58.2</c:v>
                </c:pt>
                <c:pt idx="12" formatCode="General">
                  <c:v>57.7</c:v>
                </c:pt>
                <c:pt idx="13" formatCode="General">
                  <c:v>54.9</c:v>
                </c:pt>
                <c:pt idx="14" formatCode="General">
                  <c:v>52.8</c:v>
                </c:pt>
                <c:pt idx="15">
                  <c:v>50.8</c:v>
                </c:pt>
                <c:pt idx="16">
                  <c:v>49.4</c:v>
                </c:pt>
                <c:pt idx="17">
                  <c:v>47.7</c:v>
                </c:pt>
                <c:pt idx="18">
                  <c:v>49.1</c:v>
                </c:pt>
                <c:pt idx="19">
                  <c:v>50.9</c:v>
                </c:pt>
                <c:pt idx="20">
                  <c:v>51.2</c:v>
                </c:pt>
                <c:pt idx="21">
                  <c:v>51</c:v>
                </c:pt>
                <c:pt idx="22">
                  <c:v>50.6</c:v>
                </c:pt>
                <c:pt idx="23">
                  <c:v>50.4</c:v>
                </c:pt>
                <c:pt idx="24">
                  <c:v>48.3</c:v>
                </c:pt>
                <c:pt idx="25">
                  <c:v>45.8</c:v>
                </c:pt>
                <c:pt idx="26">
                  <c:v>44.5</c:v>
                </c:pt>
                <c:pt idx="27">
                  <c:v>43.2</c:v>
                </c:pt>
                <c:pt idx="28">
                  <c:v>44</c:v>
                </c:pt>
                <c:pt idx="29">
                  <c:v>42</c:v>
                </c:pt>
                <c:pt idx="30">
                  <c:v>43.6</c:v>
                </c:pt>
                <c:pt idx="31" formatCode="General">
                  <c:v>44</c:v>
                </c:pt>
                <c:pt idx="32" formatCode="General">
                  <c:v>44.9</c:v>
                </c:pt>
                <c:pt idx="33" formatCode="General">
                  <c:v>43.9</c:v>
                </c:pt>
                <c:pt idx="34" formatCode="General">
                  <c:v>44.3</c:v>
                </c:pt>
                <c:pt idx="35" formatCode="General">
                  <c:v>45.3</c:v>
                </c:pt>
                <c:pt idx="36" formatCode="General">
                  <c:v>43.8</c:v>
                </c:pt>
                <c:pt idx="37" formatCode="General">
                  <c:v>41.7</c:v>
                </c:pt>
                <c:pt idx="38" formatCode="General">
                  <c:v>37.6</c:v>
                </c:pt>
                <c:pt idx="39" formatCode="General">
                  <c:v>39.799999999999997</c:v>
                </c:pt>
                <c:pt idx="40" formatCode="General">
                  <c:v>40.200000000000003</c:v>
                </c:pt>
                <c:pt idx="41" formatCode="General">
                  <c:v>38.799999999999997</c:v>
                </c:pt>
                <c:pt idx="42" formatCode="General">
                  <c:v>41.3</c:v>
                </c:pt>
                <c:pt idx="43" formatCode="General">
                  <c:v>40.9</c:v>
                </c:pt>
                <c:pt idx="44" formatCode="General">
                  <c:v>39.6</c:v>
                </c:pt>
                <c:pt idx="45" formatCode="General">
                  <c:v>39.700000000000003</c:v>
                </c:pt>
                <c:pt idx="46" formatCode="General">
                  <c:v>41</c:v>
                </c:pt>
                <c:pt idx="47" formatCode="General">
                  <c:v>38.9</c:v>
                </c:pt>
                <c:pt idx="48" formatCode="General">
                  <c:v>39.5</c:v>
                </c:pt>
                <c:pt idx="49" formatCode="General">
                  <c:v>38.5</c:v>
                </c:pt>
                <c:pt idx="50" formatCode="General">
                  <c:v>37.200000000000003</c:v>
                </c:pt>
                <c:pt idx="51" formatCode="General">
                  <c:v>37.299999999999997</c:v>
                </c:pt>
                <c:pt idx="52" formatCode="General">
                  <c:v>36.700000000000003</c:v>
                </c:pt>
                <c:pt idx="53" formatCode="General">
                  <c:v>35.5</c:v>
                </c:pt>
              </c:numCache>
            </c:numRef>
          </c:val>
          <c:smooth val="0"/>
          <c:extLst>
            <c:ext xmlns:c16="http://schemas.microsoft.com/office/drawing/2014/chart" uri="{C3380CC4-5D6E-409C-BE32-E72D297353CC}">
              <c16:uniqueId val="{00000000-24B0-4066-AF34-7F9A2E79F69D}"/>
            </c:ext>
          </c:extLst>
        </c:ser>
        <c:ser>
          <c:idx val="1"/>
          <c:order val="1"/>
          <c:tx>
            <c:strRef>
              <c:f>PertussisCoveragebyCR!$B$6</c:f>
              <c:strCache>
                <c:ptCount val="1"/>
                <c:pt idx="0">
                  <c:v>South West</c:v>
                </c:pt>
              </c:strCache>
            </c:strRef>
          </c:tx>
          <c:spPr>
            <a:ln w="22225" cap="rnd">
              <a:solidFill>
                <a:schemeClr val="accent2"/>
              </a:solidFill>
            </a:ln>
            <a:effectLst>
              <a:glow rad="139700">
                <a:schemeClr val="accent2">
                  <a:satMod val="175000"/>
                  <a:alpha val="14000"/>
                </a:schemeClr>
              </a:glow>
            </a:effectLst>
          </c:spPr>
          <c:marker>
            <c:symbol val="none"/>
          </c:marker>
          <c:cat>
            <c:strRef>
              <c:f>PertussisCoveragebyCR!$C$4:$BD$4</c:f>
              <c:strCache>
                <c:ptCount val="54"/>
                <c:pt idx="0">
                  <c:v>Apr 2019</c:v>
                </c:pt>
                <c:pt idx="1">
                  <c:v>May 2019</c:v>
                </c:pt>
                <c:pt idx="2">
                  <c:v>Jun 2019</c:v>
                </c:pt>
                <c:pt idx="3">
                  <c:v>Jul 2019</c:v>
                </c:pt>
                <c:pt idx="4">
                  <c:v>Aug 2019</c:v>
                </c:pt>
                <c:pt idx="5">
                  <c:v>Sep 2019</c:v>
                </c:pt>
                <c:pt idx="6">
                  <c:v>Oct 2019</c:v>
                </c:pt>
                <c:pt idx="7">
                  <c:v>Nov 2019</c:v>
                </c:pt>
                <c:pt idx="8">
                  <c:v>Dec 2019</c:v>
                </c:pt>
                <c:pt idx="9">
                  <c:v>Jan 2020</c:v>
                </c:pt>
                <c:pt idx="10">
                  <c:v>Feb 2020</c:v>
                </c:pt>
                <c:pt idx="11">
                  <c:v>Mar 2020</c:v>
                </c:pt>
                <c:pt idx="12">
                  <c:v>Apr 2020</c:v>
                </c:pt>
                <c:pt idx="13">
                  <c:v>May 2020</c:v>
                </c:pt>
                <c:pt idx="14">
                  <c:v>Jun 2020</c:v>
                </c:pt>
                <c:pt idx="15">
                  <c:v>Jul 2020</c:v>
                </c:pt>
                <c:pt idx="16">
                  <c:v>Aug 2020</c:v>
                </c:pt>
                <c:pt idx="17">
                  <c:v>Sep 2020</c:v>
                </c:pt>
                <c:pt idx="18">
                  <c:v>Oct 2020</c:v>
                </c:pt>
                <c:pt idx="19">
                  <c:v>Nov 2020</c:v>
                </c:pt>
                <c:pt idx="20">
                  <c:v>Dec 2020</c:v>
                </c:pt>
                <c:pt idx="21">
                  <c:v>Jan 2021</c:v>
                </c:pt>
                <c:pt idx="22">
                  <c:v>Feb 2021</c:v>
                </c:pt>
                <c:pt idx="23">
                  <c:v>Mar 2021</c:v>
                </c:pt>
                <c:pt idx="24">
                  <c:v>Apr 2021</c:v>
                </c:pt>
                <c:pt idx="25">
                  <c:v>May 2021</c:v>
                </c:pt>
                <c:pt idx="26">
                  <c:v>Jun 2021</c:v>
                </c:pt>
                <c:pt idx="27">
                  <c:v>Jul 2021</c:v>
                </c:pt>
                <c:pt idx="28">
                  <c:v>Aug 2021</c:v>
                </c:pt>
                <c:pt idx="29">
                  <c:v>Sep 2021</c:v>
                </c:pt>
                <c:pt idx="30">
                  <c:v>Oct 2021</c:v>
                </c:pt>
                <c:pt idx="31">
                  <c:v>Nov 2021</c:v>
                </c:pt>
                <c:pt idx="32">
                  <c:v>Dec 2021</c:v>
                </c:pt>
                <c:pt idx="33">
                  <c:v>Jan 2022</c:v>
                </c:pt>
                <c:pt idx="34">
                  <c:v>Feb 2022</c:v>
                </c:pt>
                <c:pt idx="35">
                  <c:v>Mar 2022</c:v>
                </c:pt>
                <c:pt idx="36">
                  <c:v>Apr 2022</c:v>
                </c:pt>
                <c:pt idx="37">
                  <c:v>May 2022</c:v>
                </c:pt>
                <c:pt idx="38">
                  <c:v>Jun 2022</c:v>
                </c:pt>
                <c:pt idx="39">
                  <c:v>Jul 2022</c:v>
                </c:pt>
                <c:pt idx="40">
                  <c:v>Aug 2022</c:v>
                </c:pt>
                <c:pt idx="41">
                  <c:v>Sep 2022</c:v>
                </c:pt>
                <c:pt idx="42">
                  <c:v>Oct 2022</c:v>
                </c:pt>
                <c:pt idx="43">
                  <c:v>Nov 2022</c:v>
                </c:pt>
                <c:pt idx="44">
                  <c:v>Dec 2022</c:v>
                </c:pt>
                <c:pt idx="45">
                  <c:v>Jan 2023</c:v>
                </c:pt>
                <c:pt idx="46">
                  <c:v>Feb 2023</c:v>
                </c:pt>
                <c:pt idx="47">
                  <c:v>Mar 2023</c:v>
                </c:pt>
                <c:pt idx="48">
                  <c:v>Apr-23</c:v>
                </c:pt>
                <c:pt idx="49">
                  <c:v>May-23</c:v>
                </c:pt>
                <c:pt idx="50">
                  <c:v>Jun-23</c:v>
                </c:pt>
                <c:pt idx="51">
                  <c:v>Jul 2023</c:v>
                </c:pt>
                <c:pt idx="52">
                  <c:v>Aug 2023</c:v>
                </c:pt>
                <c:pt idx="53">
                  <c:v>Sep 2023</c:v>
                </c:pt>
              </c:strCache>
            </c:strRef>
          </c:cat>
          <c:val>
            <c:numRef>
              <c:f>PertussisCoveragebyCR!$C$6:$BD$6</c:f>
              <c:numCache>
                <c:formatCode>0.0</c:formatCode>
                <c:ptCount val="54"/>
                <c:pt idx="0">
                  <c:v>72</c:v>
                </c:pt>
                <c:pt idx="1">
                  <c:v>73</c:v>
                </c:pt>
                <c:pt idx="2">
                  <c:v>71.3</c:v>
                </c:pt>
                <c:pt idx="3">
                  <c:v>71.099999999999994</c:v>
                </c:pt>
                <c:pt idx="4">
                  <c:v>71.8</c:v>
                </c:pt>
                <c:pt idx="5">
                  <c:v>72.7</c:v>
                </c:pt>
                <c:pt idx="6">
                  <c:v>73.8</c:v>
                </c:pt>
                <c:pt idx="7">
                  <c:v>75.099999999999994</c:v>
                </c:pt>
                <c:pt idx="8">
                  <c:v>75.8</c:v>
                </c:pt>
                <c:pt idx="9">
                  <c:v>75.5</c:v>
                </c:pt>
                <c:pt idx="10">
                  <c:v>75</c:v>
                </c:pt>
                <c:pt idx="11">
                  <c:v>75.2</c:v>
                </c:pt>
                <c:pt idx="12" formatCode="General">
                  <c:v>73.7</c:v>
                </c:pt>
                <c:pt idx="13" formatCode="General">
                  <c:v>73.8</c:v>
                </c:pt>
                <c:pt idx="14" formatCode="General">
                  <c:v>69.8</c:v>
                </c:pt>
                <c:pt idx="15">
                  <c:v>70.8</c:v>
                </c:pt>
                <c:pt idx="16">
                  <c:v>70.3</c:v>
                </c:pt>
                <c:pt idx="17">
                  <c:v>72</c:v>
                </c:pt>
                <c:pt idx="18">
                  <c:v>72.599999999999994</c:v>
                </c:pt>
                <c:pt idx="19">
                  <c:v>73.900000000000006</c:v>
                </c:pt>
                <c:pt idx="20">
                  <c:v>72.900000000000006</c:v>
                </c:pt>
                <c:pt idx="21">
                  <c:v>72.900000000000006</c:v>
                </c:pt>
                <c:pt idx="22">
                  <c:v>72</c:v>
                </c:pt>
                <c:pt idx="23">
                  <c:v>72.5</c:v>
                </c:pt>
                <c:pt idx="24">
                  <c:v>70.5</c:v>
                </c:pt>
                <c:pt idx="25">
                  <c:v>70</c:v>
                </c:pt>
                <c:pt idx="26">
                  <c:v>68.8</c:v>
                </c:pt>
                <c:pt idx="27">
                  <c:v>72.2</c:v>
                </c:pt>
                <c:pt idx="28">
                  <c:v>70.5</c:v>
                </c:pt>
                <c:pt idx="29">
                  <c:v>70.3</c:v>
                </c:pt>
                <c:pt idx="30">
                  <c:v>70.599999999999994</c:v>
                </c:pt>
                <c:pt idx="31" formatCode="General">
                  <c:v>70.5</c:v>
                </c:pt>
                <c:pt idx="32" formatCode="General">
                  <c:v>70.5</c:v>
                </c:pt>
                <c:pt idx="33" formatCode="General">
                  <c:v>68.8</c:v>
                </c:pt>
                <c:pt idx="34" formatCode="General">
                  <c:v>68.099999999999994</c:v>
                </c:pt>
                <c:pt idx="35" formatCode="General">
                  <c:v>68.3</c:v>
                </c:pt>
                <c:pt idx="36" formatCode="General">
                  <c:v>67.5</c:v>
                </c:pt>
                <c:pt idx="37" formatCode="General">
                  <c:v>66.3</c:v>
                </c:pt>
                <c:pt idx="38" formatCode="General">
                  <c:v>65.400000000000006</c:v>
                </c:pt>
                <c:pt idx="39" formatCode="General">
                  <c:v>64.900000000000006</c:v>
                </c:pt>
                <c:pt idx="40" formatCode="General">
                  <c:v>65.2</c:v>
                </c:pt>
                <c:pt idx="41" formatCode="General">
                  <c:v>67.099999999999994</c:v>
                </c:pt>
                <c:pt idx="42" formatCode="General">
                  <c:v>70.400000000000006</c:v>
                </c:pt>
                <c:pt idx="43" formatCode="General">
                  <c:v>68.5</c:v>
                </c:pt>
                <c:pt idx="44" formatCode="General">
                  <c:v>68.5</c:v>
                </c:pt>
                <c:pt idx="45" formatCode="General">
                  <c:v>70.400000000000006</c:v>
                </c:pt>
                <c:pt idx="46" formatCode="General">
                  <c:v>70.099999999999994</c:v>
                </c:pt>
                <c:pt idx="47" formatCode="General">
                  <c:v>69.7</c:v>
                </c:pt>
                <c:pt idx="48" formatCode="General">
                  <c:v>69</c:v>
                </c:pt>
                <c:pt idx="49" formatCode="General">
                  <c:v>66.8</c:v>
                </c:pt>
                <c:pt idx="50" formatCode="General">
                  <c:v>65.900000000000006</c:v>
                </c:pt>
                <c:pt idx="51" formatCode="General">
                  <c:v>64.900000000000006</c:v>
                </c:pt>
                <c:pt idx="52" formatCode="General">
                  <c:v>65.099999999999994</c:v>
                </c:pt>
                <c:pt idx="53" formatCode="General">
                  <c:v>62.5</c:v>
                </c:pt>
              </c:numCache>
            </c:numRef>
          </c:val>
          <c:smooth val="0"/>
          <c:extLst>
            <c:ext xmlns:c16="http://schemas.microsoft.com/office/drawing/2014/chart" uri="{C3380CC4-5D6E-409C-BE32-E72D297353CC}">
              <c16:uniqueId val="{00000001-24B0-4066-AF34-7F9A2E79F69D}"/>
            </c:ext>
          </c:extLst>
        </c:ser>
        <c:ser>
          <c:idx val="2"/>
          <c:order val="2"/>
          <c:tx>
            <c:strRef>
              <c:f>PertussisCoveragebyCR!$B$7</c:f>
              <c:strCache>
                <c:ptCount val="1"/>
                <c:pt idx="0">
                  <c:v>South East</c:v>
                </c:pt>
              </c:strCache>
            </c:strRef>
          </c:tx>
          <c:spPr>
            <a:ln w="22225" cap="rnd">
              <a:solidFill>
                <a:schemeClr val="accent3"/>
              </a:solidFill>
            </a:ln>
            <a:effectLst>
              <a:glow rad="139700">
                <a:schemeClr val="accent3">
                  <a:satMod val="175000"/>
                  <a:alpha val="14000"/>
                </a:schemeClr>
              </a:glow>
            </a:effectLst>
          </c:spPr>
          <c:marker>
            <c:symbol val="none"/>
          </c:marker>
          <c:cat>
            <c:strRef>
              <c:f>PertussisCoveragebyCR!$C$4:$BD$4</c:f>
              <c:strCache>
                <c:ptCount val="54"/>
                <c:pt idx="0">
                  <c:v>Apr 2019</c:v>
                </c:pt>
                <c:pt idx="1">
                  <c:v>May 2019</c:v>
                </c:pt>
                <c:pt idx="2">
                  <c:v>Jun 2019</c:v>
                </c:pt>
                <c:pt idx="3">
                  <c:v>Jul 2019</c:v>
                </c:pt>
                <c:pt idx="4">
                  <c:v>Aug 2019</c:v>
                </c:pt>
                <c:pt idx="5">
                  <c:v>Sep 2019</c:v>
                </c:pt>
                <c:pt idx="6">
                  <c:v>Oct 2019</c:v>
                </c:pt>
                <c:pt idx="7">
                  <c:v>Nov 2019</c:v>
                </c:pt>
                <c:pt idx="8">
                  <c:v>Dec 2019</c:v>
                </c:pt>
                <c:pt idx="9">
                  <c:v>Jan 2020</c:v>
                </c:pt>
                <c:pt idx="10">
                  <c:v>Feb 2020</c:v>
                </c:pt>
                <c:pt idx="11">
                  <c:v>Mar 2020</c:v>
                </c:pt>
                <c:pt idx="12">
                  <c:v>Apr 2020</c:v>
                </c:pt>
                <c:pt idx="13">
                  <c:v>May 2020</c:v>
                </c:pt>
                <c:pt idx="14">
                  <c:v>Jun 2020</c:v>
                </c:pt>
                <c:pt idx="15">
                  <c:v>Jul 2020</c:v>
                </c:pt>
                <c:pt idx="16">
                  <c:v>Aug 2020</c:v>
                </c:pt>
                <c:pt idx="17">
                  <c:v>Sep 2020</c:v>
                </c:pt>
                <c:pt idx="18">
                  <c:v>Oct 2020</c:v>
                </c:pt>
                <c:pt idx="19">
                  <c:v>Nov 2020</c:v>
                </c:pt>
                <c:pt idx="20">
                  <c:v>Dec 2020</c:v>
                </c:pt>
                <c:pt idx="21">
                  <c:v>Jan 2021</c:v>
                </c:pt>
                <c:pt idx="22">
                  <c:v>Feb 2021</c:v>
                </c:pt>
                <c:pt idx="23">
                  <c:v>Mar 2021</c:v>
                </c:pt>
                <c:pt idx="24">
                  <c:v>Apr 2021</c:v>
                </c:pt>
                <c:pt idx="25">
                  <c:v>May 2021</c:v>
                </c:pt>
                <c:pt idx="26">
                  <c:v>Jun 2021</c:v>
                </c:pt>
                <c:pt idx="27">
                  <c:v>Jul 2021</c:v>
                </c:pt>
                <c:pt idx="28">
                  <c:v>Aug 2021</c:v>
                </c:pt>
                <c:pt idx="29">
                  <c:v>Sep 2021</c:v>
                </c:pt>
                <c:pt idx="30">
                  <c:v>Oct 2021</c:v>
                </c:pt>
                <c:pt idx="31">
                  <c:v>Nov 2021</c:v>
                </c:pt>
                <c:pt idx="32">
                  <c:v>Dec 2021</c:v>
                </c:pt>
                <c:pt idx="33">
                  <c:v>Jan 2022</c:v>
                </c:pt>
                <c:pt idx="34">
                  <c:v>Feb 2022</c:v>
                </c:pt>
                <c:pt idx="35">
                  <c:v>Mar 2022</c:v>
                </c:pt>
                <c:pt idx="36">
                  <c:v>Apr 2022</c:v>
                </c:pt>
                <c:pt idx="37">
                  <c:v>May 2022</c:v>
                </c:pt>
                <c:pt idx="38">
                  <c:v>Jun 2022</c:v>
                </c:pt>
                <c:pt idx="39">
                  <c:v>Jul 2022</c:v>
                </c:pt>
                <c:pt idx="40">
                  <c:v>Aug 2022</c:v>
                </c:pt>
                <c:pt idx="41">
                  <c:v>Sep 2022</c:v>
                </c:pt>
                <c:pt idx="42">
                  <c:v>Oct 2022</c:v>
                </c:pt>
                <c:pt idx="43">
                  <c:v>Nov 2022</c:v>
                </c:pt>
                <c:pt idx="44">
                  <c:v>Dec 2022</c:v>
                </c:pt>
                <c:pt idx="45">
                  <c:v>Jan 2023</c:v>
                </c:pt>
                <c:pt idx="46">
                  <c:v>Feb 2023</c:v>
                </c:pt>
                <c:pt idx="47">
                  <c:v>Mar 2023</c:v>
                </c:pt>
                <c:pt idx="48">
                  <c:v>Apr-23</c:v>
                </c:pt>
                <c:pt idx="49">
                  <c:v>May-23</c:v>
                </c:pt>
                <c:pt idx="50">
                  <c:v>Jun-23</c:v>
                </c:pt>
                <c:pt idx="51">
                  <c:v>Jul 2023</c:v>
                </c:pt>
                <c:pt idx="52">
                  <c:v>Aug 2023</c:v>
                </c:pt>
                <c:pt idx="53">
                  <c:v>Sep 2023</c:v>
                </c:pt>
              </c:strCache>
            </c:strRef>
          </c:cat>
          <c:val>
            <c:numRef>
              <c:f>PertussisCoveragebyCR!$C$7:$BD$7</c:f>
              <c:numCache>
                <c:formatCode>0.0</c:formatCode>
                <c:ptCount val="54"/>
                <c:pt idx="0">
                  <c:v>71.5</c:v>
                </c:pt>
                <c:pt idx="1">
                  <c:v>71.599999999999994</c:v>
                </c:pt>
                <c:pt idx="2">
                  <c:v>72.7</c:v>
                </c:pt>
                <c:pt idx="3">
                  <c:v>72</c:v>
                </c:pt>
                <c:pt idx="4">
                  <c:v>72.900000000000006</c:v>
                </c:pt>
                <c:pt idx="5">
                  <c:v>73.8</c:v>
                </c:pt>
                <c:pt idx="6">
                  <c:v>73.8</c:v>
                </c:pt>
                <c:pt idx="7">
                  <c:v>75.099999999999994</c:v>
                </c:pt>
                <c:pt idx="8">
                  <c:v>75.400000000000006</c:v>
                </c:pt>
                <c:pt idx="9">
                  <c:v>75.400000000000006</c:v>
                </c:pt>
                <c:pt idx="10">
                  <c:v>74.400000000000006</c:v>
                </c:pt>
                <c:pt idx="11">
                  <c:v>74.400000000000006</c:v>
                </c:pt>
                <c:pt idx="12" formatCode="General">
                  <c:v>75.5</c:v>
                </c:pt>
                <c:pt idx="13" formatCode="General">
                  <c:v>73.099999999999994</c:v>
                </c:pt>
                <c:pt idx="14" formatCode="General">
                  <c:v>72</c:v>
                </c:pt>
                <c:pt idx="15">
                  <c:v>70.900000000000006</c:v>
                </c:pt>
                <c:pt idx="16">
                  <c:v>71.599999999999994</c:v>
                </c:pt>
                <c:pt idx="17">
                  <c:v>71.7</c:v>
                </c:pt>
                <c:pt idx="18">
                  <c:v>73.7</c:v>
                </c:pt>
                <c:pt idx="19">
                  <c:v>73.7</c:v>
                </c:pt>
                <c:pt idx="20">
                  <c:v>73.5</c:v>
                </c:pt>
                <c:pt idx="21">
                  <c:v>73.8</c:v>
                </c:pt>
                <c:pt idx="22">
                  <c:v>70</c:v>
                </c:pt>
                <c:pt idx="23">
                  <c:v>71.099999999999994</c:v>
                </c:pt>
                <c:pt idx="24">
                  <c:v>72.7</c:v>
                </c:pt>
                <c:pt idx="25">
                  <c:v>66</c:v>
                </c:pt>
                <c:pt idx="26">
                  <c:v>71</c:v>
                </c:pt>
                <c:pt idx="27">
                  <c:v>73</c:v>
                </c:pt>
                <c:pt idx="28">
                  <c:v>71.5</c:v>
                </c:pt>
                <c:pt idx="29">
                  <c:v>71.099999999999994</c:v>
                </c:pt>
                <c:pt idx="30">
                  <c:v>73.099999999999994</c:v>
                </c:pt>
                <c:pt idx="31" formatCode="General">
                  <c:v>72.7</c:v>
                </c:pt>
                <c:pt idx="32" formatCode="General">
                  <c:v>72.2</c:v>
                </c:pt>
                <c:pt idx="33" formatCode="General">
                  <c:v>72.599999999999994</c:v>
                </c:pt>
                <c:pt idx="34" formatCode="General">
                  <c:v>72.7</c:v>
                </c:pt>
                <c:pt idx="35" formatCode="General">
                  <c:v>70.7</c:v>
                </c:pt>
                <c:pt idx="36" formatCode="General">
                  <c:v>67.8</c:v>
                </c:pt>
                <c:pt idx="37" formatCode="General">
                  <c:v>66.7</c:v>
                </c:pt>
                <c:pt idx="38" formatCode="General">
                  <c:v>62.4</c:v>
                </c:pt>
                <c:pt idx="39" formatCode="General">
                  <c:v>65.3</c:v>
                </c:pt>
                <c:pt idx="40" formatCode="General">
                  <c:v>67.2</c:v>
                </c:pt>
                <c:pt idx="41" formatCode="General">
                  <c:v>68.900000000000006</c:v>
                </c:pt>
                <c:pt idx="42" formatCode="General">
                  <c:v>68.099999999999994</c:v>
                </c:pt>
                <c:pt idx="43" formatCode="General">
                  <c:v>68.7</c:v>
                </c:pt>
                <c:pt idx="44" formatCode="General">
                  <c:v>69.599999999999994</c:v>
                </c:pt>
                <c:pt idx="45" formatCode="General">
                  <c:v>69.400000000000006</c:v>
                </c:pt>
                <c:pt idx="46" formatCode="General">
                  <c:v>69</c:v>
                </c:pt>
                <c:pt idx="47" formatCode="General">
                  <c:v>67.599999999999994</c:v>
                </c:pt>
                <c:pt idx="48" formatCode="General">
                  <c:v>67.900000000000006</c:v>
                </c:pt>
                <c:pt idx="49" formatCode="General">
                  <c:v>68.2</c:v>
                </c:pt>
                <c:pt idx="50" formatCode="General">
                  <c:v>67.7</c:v>
                </c:pt>
                <c:pt idx="51" formatCode="General">
                  <c:v>66.400000000000006</c:v>
                </c:pt>
                <c:pt idx="52" formatCode="General">
                  <c:v>68.8</c:v>
                </c:pt>
                <c:pt idx="53" formatCode="General">
                  <c:v>67.3</c:v>
                </c:pt>
              </c:numCache>
            </c:numRef>
          </c:val>
          <c:smooth val="0"/>
          <c:extLst>
            <c:ext xmlns:c16="http://schemas.microsoft.com/office/drawing/2014/chart" uri="{C3380CC4-5D6E-409C-BE32-E72D297353CC}">
              <c16:uniqueId val="{00000002-24B0-4066-AF34-7F9A2E79F69D}"/>
            </c:ext>
          </c:extLst>
        </c:ser>
        <c:ser>
          <c:idx val="3"/>
          <c:order val="3"/>
          <c:tx>
            <c:strRef>
              <c:f>PertussisCoveragebyCR!$B$8</c:f>
              <c:strCache>
                <c:ptCount val="1"/>
                <c:pt idx="0">
                  <c:v>Midlands</c:v>
                </c:pt>
              </c:strCache>
            </c:strRef>
          </c:tx>
          <c:spPr>
            <a:ln w="22225" cap="rnd">
              <a:solidFill>
                <a:schemeClr val="accent4"/>
              </a:solidFill>
            </a:ln>
            <a:effectLst>
              <a:glow rad="139700">
                <a:schemeClr val="accent4">
                  <a:satMod val="175000"/>
                  <a:alpha val="14000"/>
                </a:schemeClr>
              </a:glow>
            </a:effectLst>
          </c:spPr>
          <c:marker>
            <c:symbol val="none"/>
          </c:marker>
          <c:cat>
            <c:strRef>
              <c:f>PertussisCoveragebyCR!$C$4:$BD$4</c:f>
              <c:strCache>
                <c:ptCount val="54"/>
                <c:pt idx="0">
                  <c:v>Apr 2019</c:v>
                </c:pt>
                <c:pt idx="1">
                  <c:v>May 2019</c:v>
                </c:pt>
                <c:pt idx="2">
                  <c:v>Jun 2019</c:v>
                </c:pt>
                <c:pt idx="3">
                  <c:v>Jul 2019</c:v>
                </c:pt>
                <c:pt idx="4">
                  <c:v>Aug 2019</c:v>
                </c:pt>
                <c:pt idx="5">
                  <c:v>Sep 2019</c:v>
                </c:pt>
                <c:pt idx="6">
                  <c:v>Oct 2019</c:v>
                </c:pt>
                <c:pt idx="7">
                  <c:v>Nov 2019</c:v>
                </c:pt>
                <c:pt idx="8">
                  <c:v>Dec 2019</c:v>
                </c:pt>
                <c:pt idx="9">
                  <c:v>Jan 2020</c:v>
                </c:pt>
                <c:pt idx="10">
                  <c:v>Feb 2020</c:v>
                </c:pt>
                <c:pt idx="11">
                  <c:v>Mar 2020</c:v>
                </c:pt>
                <c:pt idx="12">
                  <c:v>Apr 2020</c:v>
                </c:pt>
                <c:pt idx="13">
                  <c:v>May 2020</c:v>
                </c:pt>
                <c:pt idx="14">
                  <c:v>Jun 2020</c:v>
                </c:pt>
                <c:pt idx="15">
                  <c:v>Jul 2020</c:v>
                </c:pt>
                <c:pt idx="16">
                  <c:v>Aug 2020</c:v>
                </c:pt>
                <c:pt idx="17">
                  <c:v>Sep 2020</c:v>
                </c:pt>
                <c:pt idx="18">
                  <c:v>Oct 2020</c:v>
                </c:pt>
                <c:pt idx="19">
                  <c:v>Nov 2020</c:v>
                </c:pt>
                <c:pt idx="20">
                  <c:v>Dec 2020</c:v>
                </c:pt>
                <c:pt idx="21">
                  <c:v>Jan 2021</c:v>
                </c:pt>
                <c:pt idx="22">
                  <c:v>Feb 2021</c:v>
                </c:pt>
                <c:pt idx="23">
                  <c:v>Mar 2021</c:v>
                </c:pt>
                <c:pt idx="24">
                  <c:v>Apr 2021</c:v>
                </c:pt>
                <c:pt idx="25">
                  <c:v>May 2021</c:v>
                </c:pt>
                <c:pt idx="26">
                  <c:v>Jun 2021</c:v>
                </c:pt>
                <c:pt idx="27">
                  <c:v>Jul 2021</c:v>
                </c:pt>
                <c:pt idx="28">
                  <c:v>Aug 2021</c:v>
                </c:pt>
                <c:pt idx="29">
                  <c:v>Sep 2021</c:v>
                </c:pt>
                <c:pt idx="30">
                  <c:v>Oct 2021</c:v>
                </c:pt>
                <c:pt idx="31">
                  <c:v>Nov 2021</c:v>
                </c:pt>
                <c:pt idx="32">
                  <c:v>Dec 2021</c:v>
                </c:pt>
                <c:pt idx="33">
                  <c:v>Jan 2022</c:v>
                </c:pt>
                <c:pt idx="34">
                  <c:v>Feb 2022</c:v>
                </c:pt>
                <c:pt idx="35">
                  <c:v>Mar 2022</c:v>
                </c:pt>
                <c:pt idx="36">
                  <c:v>Apr 2022</c:v>
                </c:pt>
                <c:pt idx="37">
                  <c:v>May 2022</c:v>
                </c:pt>
                <c:pt idx="38">
                  <c:v>Jun 2022</c:v>
                </c:pt>
                <c:pt idx="39">
                  <c:v>Jul 2022</c:v>
                </c:pt>
                <c:pt idx="40">
                  <c:v>Aug 2022</c:v>
                </c:pt>
                <c:pt idx="41">
                  <c:v>Sep 2022</c:v>
                </c:pt>
                <c:pt idx="42">
                  <c:v>Oct 2022</c:v>
                </c:pt>
                <c:pt idx="43">
                  <c:v>Nov 2022</c:v>
                </c:pt>
                <c:pt idx="44">
                  <c:v>Dec 2022</c:v>
                </c:pt>
                <c:pt idx="45">
                  <c:v>Jan 2023</c:v>
                </c:pt>
                <c:pt idx="46">
                  <c:v>Feb 2023</c:v>
                </c:pt>
                <c:pt idx="47">
                  <c:v>Mar 2023</c:v>
                </c:pt>
                <c:pt idx="48">
                  <c:v>Apr-23</c:v>
                </c:pt>
                <c:pt idx="49">
                  <c:v>May-23</c:v>
                </c:pt>
                <c:pt idx="50">
                  <c:v>Jun-23</c:v>
                </c:pt>
                <c:pt idx="51">
                  <c:v>Jul 2023</c:v>
                </c:pt>
                <c:pt idx="52">
                  <c:v>Aug 2023</c:v>
                </c:pt>
                <c:pt idx="53">
                  <c:v>Sep 2023</c:v>
                </c:pt>
              </c:strCache>
            </c:strRef>
          </c:cat>
          <c:val>
            <c:numRef>
              <c:f>PertussisCoveragebyCR!$C$8:$BD$8</c:f>
              <c:numCache>
                <c:formatCode>0.0</c:formatCode>
                <c:ptCount val="54"/>
                <c:pt idx="0">
                  <c:v>69</c:v>
                </c:pt>
                <c:pt idx="1">
                  <c:v>68.7</c:v>
                </c:pt>
                <c:pt idx="2">
                  <c:v>68.900000000000006</c:v>
                </c:pt>
                <c:pt idx="3">
                  <c:v>68.5</c:v>
                </c:pt>
                <c:pt idx="4">
                  <c:v>69.099999999999994</c:v>
                </c:pt>
                <c:pt idx="5">
                  <c:v>68.599999999999994</c:v>
                </c:pt>
                <c:pt idx="6">
                  <c:v>71.7</c:v>
                </c:pt>
                <c:pt idx="7">
                  <c:v>73.099999999999994</c:v>
                </c:pt>
                <c:pt idx="8">
                  <c:v>74.3</c:v>
                </c:pt>
                <c:pt idx="9">
                  <c:v>74.3</c:v>
                </c:pt>
                <c:pt idx="10">
                  <c:v>72.400000000000006</c:v>
                </c:pt>
                <c:pt idx="11">
                  <c:v>72.3</c:v>
                </c:pt>
                <c:pt idx="12" formatCode="General">
                  <c:v>69.2</c:v>
                </c:pt>
                <c:pt idx="13" formatCode="General">
                  <c:v>69.8</c:v>
                </c:pt>
                <c:pt idx="14" formatCode="General">
                  <c:v>67.099999999999994</c:v>
                </c:pt>
                <c:pt idx="15">
                  <c:v>66.2</c:v>
                </c:pt>
                <c:pt idx="16">
                  <c:v>64.7</c:v>
                </c:pt>
                <c:pt idx="17">
                  <c:v>66.099999999999994</c:v>
                </c:pt>
                <c:pt idx="18">
                  <c:v>67.3</c:v>
                </c:pt>
                <c:pt idx="19">
                  <c:v>67.8</c:v>
                </c:pt>
                <c:pt idx="20">
                  <c:v>68.8</c:v>
                </c:pt>
                <c:pt idx="21">
                  <c:v>66.7</c:v>
                </c:pt>
                <c:pt idx="22">
                  <c:v>65.599999999999994</c:v>
                </c:pt>
                <c:pt idx="23">
                  <c:v>65.7</c:v>
                </c:pt>
                <c:pt idx="24">
                  <c:v>65.599999999999994</c:v>
                </c:pt>
                <c:pt idx="25">
                  <c:v>62.2</c:v>
                </c:pt>
                <c:pt idx="26">
                  <c:v>63.8</c:v>
                </c:pt>
                <c:pt idx="27">
                  <c:v>63.9</c:v>
                </c:pt>
                <c:pt idx="28">
                  <c:v>64.400000000000006</c:v>
                </c:pt>
                <c:pt idx="29">
                  <c:v>62.9</c:v>
                </c:pt>
                <c:pt idx="30">
                  <c:v>64.5</c:v>
                </c:pt>
                <c:pt idx="31" formatCode="General">
                  <c:v>63.9</c:v>
                </c:pt>
                <c:pt idx="32" formatCode="General">
                  <c:v>63.9</c:v>
                </c:pt>
                <c:pt idx="33" formatCode="General">
                  <c:v>62.8</c:v>
                </c:pt>
                <c:pt idx="34" formatCode="General">
                  <c:v>62.8</c:v>
                </c:pt>
                <c:pt idx="35" formatCode="General">
                  <c:v>62.4</c:v>
                </c:pt>
                <c:pt idx="36" formatCode="General">
                  <c:v>61</c:v>
                </c:pt>
                <c:pt idx="37" formatCode="General">
                  <c:v>60.7</c:v>
                </c:pt>
                <c:pt idx="38" formatCode="General">
                  <c:v>55.7</c:v>
                </c:pt>
                <c:pt idx="39" formatCode="General">
                  <c:v>60.2</c:v>
                </c:pt>
                <c:pt idx="40" formatCode="General">
                  <c:v>59.5</c:v>
                </c:pt>
                <c:pt idx="41" formatCode="General">
                  <c:v>58.6</c:v>
                </c:pt>
                <c:pt idx="42" formatCode="General">
                  <c:v>60.7</c:v>
                </c:pt>
                <c:pt idx="43" formatCode="General">
                  <c:v>60.4</c:v>
                </c:pt>
                <c:pt idx="44" formatCode="General">
                  <c:v>59.8</c:v>
                </c:pt>
                <c:pt idx="45" formatCode="General">
                  <c:v>59.9</c:v>
                </c:pt>
                <c:pt idx="46" formatCode="General">
                  <c:v>59.6</c:v>
                </c:pt>
                <c:pt idx="47" formatCode="General">
                  <c:v>57.8</c:v>
                </c:pt>
                <c:pt idx="48" formatCode="General">
                  <c:v>58.2</c:v>
                </c:pt>
                <c:pt idx="49" formatCode="General">
                  <c:v>56.8</c:v>
                </c:pt>
                <c:pt idx="50" formatCode="General">
                  <c:v>57.6</c:v>
                </c:pt>
                <c:pt idx="51" formatCode="General">
                  <c:v>58.8</c:v>
                </c:pt>
                <c:pt idx="52" formatCode="General">
                  <c:v>58.3</c:v>
                </c:pt>
                <c:pt idx="53" formatCode="General">
                  <c:v>58.9</c:v>
                </c:pt>
              </c:numCache>
            </c:numRef>
          </c:val>
          <c:smooth val="0"/>
          <c:extLst>
            <c:ext xmlns:c16="http://schemas.microsoft.com/office/drawing/2014/chart" uri="{C3380CC4-5D6E-409C-BE32-E72D297353CC}">
              <c16:uniqueId val="{00000003-24B0-4066-AF34-7F9A2E79F69D}"/>
            </c:ext>
          </c:extLst>
        </c:ser>
        <c:ser>
          <c:idx val="4"/>
          <c:order val="4"/>
          <c:tx>
            <c:strRef>
              <c:f>PertussisCoveragebyCR!$B$9</c:f>
              <c:strCache>
                <c:ptCount val="1"/>
                <c:pt idx="0">
                  <c:v>East of England</c:v>
                </c:pt>
              </c:strCache>
            </c:strRef>
          </c:tx>
          <c:spPr>
            <a:ln w="22225" cap="rnd">
              <a:solidFill>
                <a:srgbClr val="C00000"/>
              </a:solidFill>
            </a:ln>
            <a:effectLst>
              <a:glow rad="139700">
                <a:schemeClr val="accent5">
                  <a:satMod val="175000"/>
                  <a:alpha val="14000"/>
                </a:schemeClr>
              </a:glow>
            </a:effectLst>
          </c:spPr>
          <c:marker>
            <c:symbol val="none"/>
          </c:marker>
          <c:cat>
            <c:strRef>
              <c:f>PertussisCoveragebyCR!$C$4:$BD$4</c:f>
              <c:strCache>
                <c:ptCount val="54"/>
                <c:pt idx="0">
                  <c:v>Apr 2019</c:v>
                </c:pt>
                <c:pt idx="1">
                  <c:v>May 2019</c:v>
                </c:pt>
                <c:pt idx="2">
                  <c:v>Jun 2019</c:v>
                </c:pt>
                <c:pt idx="3">
                  <c:v>Jul 2019</c:v>
                </c:pt>
                <c:pt idx="4">
                  <c:v>Aug 2019</c:v>
                </c:pt>
                <c:pt idx="5">
                  <c:v>Sep 2019</c:v>
                </c:pt>
                <c:pt idx="6">
                  <c:v>Oct 2019</c:v>
                </c:pt>
                <c:pt idx="7">
                  <c:v>Nov 2019</c:v>
                </c:pt>
                <c:pt idx="8">
                  <c:v>Dec 2019</c:v>
                </c:pt>
                <c:pt idx="9">
                  <c:v>Jan 2020</c:v>
                </c:pt>
                <c:pt idx="10">
                  <c:v>Feb 2020</c:v>
                </c:pt>
                <c:pt idx="11">
                  <c:v>Mar 2020</c:v>
                </c:pt>
                <c:pt idx="12">
                  <c:v>Apr 2020</c:v>
                </c:pt>
                <c:pt idx="13">
                  <c:v>May 2020</c:v>
                </c:pt>
                <c:pt idx="14">
                  <c:v>Jun 2020</c:v>
                </c:pt>
                <c:pt idx="15">
                  <c:v>Jul 2020</c:v>
                </c:pt>
                <c:pt idx="16">
                  <c:v>Aug 2020</c:v>
                </c:pt>
                <c:pt idx="17">
                  <c:v>Sep 2020</c:v>
                </c:pt>
                <c:pt idx="18">
                  <c:v>Oct 2020</c:v>
                </c:pt>
                <c:pt idx="19">
                  <c:v>Nov 2020</c:v>
                </c:pt>
                <c:pt idx="20">
                  <c:v>Dec 2020</c:v>
                </c:pt>
                <c:pt idx="21">
                  <c:v>Jan 2021</c:v>
                </c:pt>
                <c:pt idx="22">
                  <c:v>Feb 2021</c:v>
                </c:pt>
                <c:pt idx="23">
                  <c:v>Mar 2021</c:v>
                </c:pt>
                <c:pt idx="24">
                  <c:v>Apr 2021</c:v>
                </c:pt>
                <c:pt idx="25">
                  <c:v>May 2021</c:v>
                </c:pt>
                <c:pt idx="26">
                  <c:v>Jun 2021</c:v>
                </c:pt>
                <c:pt idx="27">
                  <c:v>Jul 2021</c:v>
                </c:pt>
                <c:pt idx="28">
                  <c:v>Aug 2021</c:v>
                </c:pt>
                <c:pt idx="29">
                  <c:v>Sep 2021</c:v>
                </c:pt>
                <c:pt idx="30">
                  <c:v>Oct 2021</c:v>
                </c:pt>
                <c:pt idx="31">
                  <c:v>Nov 2021</c:v>
                </c:pt>
                <c:pt idx="32">
                  <c:v>Dec 2021</c:v>
                </c:pt>
                <c:pt idx="33">
                  <c:v>Jan 2022</c:v>
                </c:pt>
                <c:pt idx="34">
                  <c:v>Feb 2022</c:v>
                </c:pt>
                <c:pt idx="35">
                  <c:v>Mar 2022</c:v>
                </c:pt>
                <c:pt idx="36">
                  <c:v>Apr 2022</c:v>
                </c:pt>
                <c:pt idx="37">
                  <c:v>May 2022</c:v>
                </c:pt>
                <c:pt idx="38">
                  <c:v>Jun 2022</c:v>
                </c:pt>
                <c:pt idx="39">
                  <c:v>Jul 2022</c:v>
                </c:pt>
                <c:pt idx="40">
                  <c:v>Aug 2022</c:v>
                </c:pt>
                <c:pt idx="41">
                  <c:v>Sep 2022</c:v>
                </c:pt>
                <c:pt idx="42">
                  <c:v>Oct 2022</c:v>
                </c:pt>
                <c:pt idx="43">
                  <c:v>Nov 2022</c:v>
                </c:pt>
                <c:pt idx="44">
                  <c:v>Dec 2022</c:v>
                </c:pt>
                <c:pt idx="45">
                  <c:v>Jan 2023</c:v>
                </c:pt>
                <c:pt idx="46">
                  <c:v>Feb 2023</c:v>
                </c:pt>
                <c:pt idx="47">
                  <c:v>Mar 2023</c:v>
                </c:pt>
                <c:pt idx="48">
                  <c:v>Apr-23</c:v>
                </c:pt>
                <c:pt idx="49">
                  <c:v>May-23</c:v>
                </c:pt>
                <c:pt idx="50">
                  <c:v>Jun-23</c:v>
                </c:pt>
                <c:pt idx="51">
                  <c:v>Jul 2023</c:v>
                </c:pt>
                <c:pt idx="52">
                  <c:v>Aug 2023</c:v>
                </c:pt>
                <c:pt idx="53">
                  <c:v>Sep 2023</c:v>
                </c:pt>
              </c:strCache>
            </c:strRef>
          </c:cat>
          <c:val>
            <c:numRef>
              <c:f>PertussisCoveragebyCR!$C$9:$BD$9</c:f>
              <c:numCache>
                <c:formatCode>0.0</c:formatCode>
                <c:ptCount val="54"/>
                <c:pt idx="0">
                  <c:v>69.8</c:v>
                </c:pt>
                <c:pt idx="1">
                  <c:v>69.7</c:v>
                </c:pt>
                <c:pt idx="2">
                  <c:v>68.900000000000006</c:v>
                </c:pt>
                <c:pt idx="3">
                  <c:v>68.5</c:v>
                </c:pt>
                <c:pt idx="4">
                  <c:v>68.7</c:v>
                </c:pt>
                <c:pt idx="5">
                  <c:v>69.8</c:v>
                </c:pt>
                <c:pt idx="6">
                  <c:v>70.3</c:v>
                </c:pt>
                <c:pt idx="7">
                  <c:v>73.900000000000006</c:v>
                </c:pt>
                <c:pt idx="8">
                  <c:v>73.5</c:v>
                </c:pt>
                <c:pt idx="9">
                  <c:v>72.900000000000006</c:v>
                </c:pt>
                <c:pt idx="10">
                  <c:v>73.2</c:v>
                </c:pt>
                <c:pt idx="11">
                  <c:v>72.900000000000006</c:v>
                </c:pt>
                <c:pt idx="12" formatCode="General">
                  <c:v>73</c:v>
                </c:pt>
                <c:pt idx="13" formatCode="General">
                  <c:v>73</c:v>
                </c:pt>
                <c:pt idx="14" formatCode="General">
                  <c:v>70.599999999999994</c:v>
                </c:pt>
                <c:pt idx="15">
                  <c:v>69.3</c:v>
                </c:pt>
                <c:pt idx="16">
                  <c:v>69.599999999999994</c:v>
                </c:pt>
                <c:pt idx="17">
                  <c:v>69.8</c:v>
                </c:pt>
                <c:pt idx="18">
                  <c:v>69.5</c:v>
                </c:pt>
                <c:pt idx="19">
                  <c:v>70.900000000000006</c:v>
                </c:pt>
                <c:pt idx="20">
                  <c:v>70.599999999999994</c:v>
                </c:pt>
                <c:pt idx="21">
                  <c:v>69.900000000000006</c:v>
                </c:pt>
                <c:pt idx="22">
                  <c:v>68.400000000000006</c:v>
                </c:pt>
                <c:pt idx="23">
                  <c:v>69.099999999999994</c:v>
                </c:pt>
                <c:pt idx="24">
                  <c:v>68.900000000000006</c:v>
                </c:pt>
                <c:pt idx="25">
                  <c:v>68.3</c:v>
                </c:pt>
                <c:pt idx="26">
                  <c:v>68.5</c:v>
                </c:pt>
                <c:pt idx="27">
                  <c:v>68.3</c:v>
                </c:pt>
                <c:pt idx="28">
                  <c:v>69.8</c:v>
                </c:pt>
                <c:pt idx="29">
                  <c:v>70.5</c:v>
                </c:pt>
                <c:pt idx="30">
                  <c:v>70.099999999999994</c:v>
                </c:pt>
                <c:pt idx="31" formatCode="General">
                  <c:v>69.3</c:v>
                </c:pt>
                <c:pt idx="32" formatCode="General">
                  <c:v>67.3</c:v>
                </c:pt>
                <c:pt idx="33" formatCode="General">
                  <c:v>68.7</c:v>
                </c:pt>
                <c:pt idx="34" formatCode="General">
                  <c:v>69</c:v>
                </c:pt>
                <c:pt idx="35" formatCode="General">
                  <c:v>66</c:v>
                </c:pt>
                <c:pt idx="36" formatCode="General">
                  <c:v>65.400000000000006</c:v>
                </c:pt>
                <c:pt idx="37" formatCode="General">
                  <c:v>63.8</c:v>
                </c:pt>
                <c:pt idx="38" formatCode="General">
                  <c:v>62.9</c:v>
                </c:pt>
                <c:pt idx="39" formatCode="General">
                  <c:v>63.5</c:v>
                </c:pt>
                <c:pt idx="40" formatCode="General">
                  <c:v>62.8</c:v>
                </c:pt>
                <c:pt idx="41" formatCode="General">
                  <c:v>64.7</c:v>
                </c:pt>
                <c:pt idx="42" formatCode="General">
                  <c:v>64.900000000000006</c:v>
                </c:pt>
                <c:pt idx="43" formatCode="General">
                  <c:v>65.7</c:v>
                </c:pt>
                <c:pt idx="44" formatCode="General">
                  <c:v>65.5</c:v>
                </c:pt>
                <c:pt idx="45" formatCode="General">
                  <c:v>65</c:v>
                </c:pt>
                <c:pt idx="46" formatCode="General">
                  <c:v>63.8</c:v>
                </c:pt>
                <c:pt idx="47" formatCode="General">
                  <c:v>65.599999999999994</c:v>
                </c:pt>
                <c:pt idx="48" formatCode="General">
                  <c:v>64.900000000000006</c:v>
                </c:pt>
                <c:pt idx="49" formatCode="General">
                  <c:v>62.4</c:v>
                </c:pt>
                <c:pt idx="50" formatCode="General">
                  <c:v>62.3</c:v>
                </c:pt>
                <c:pt idx="51" formatCode="General">
                  <c:v>63.7</c:v>
                </c:pt>
                <c:pt idx="52" formatCode="General">
                  <c:v>63.6</c:v>
                </c:pt>
                <c:pt idx="53" formatCode="General">
                  <c:v>63.1</c:v>
                </c:pt>
              </c:numCache>
            </c:numRef>
          </c:val>
          <c:smooth val="0"/>
          <c:extLst>
            <c:ext xmlns:c16="http://schemas.microsoft.com/office/drawing/2014/chart" uri="{C3380CC4-5D6E-409C-BE32-E72D297353CC}">
              <c16:uniqueId val="{00000004-24B0-4066-AF34-7F9A2E79F69D}"/>
            </c:ext>
          </c:extLst>
        </c:ser>
        <c:ser>
          <c:idx val="5"/>
          <c:order val="5"/>
          <c:tx>
            <c:strRef>
              <c:f>PertussisCoveragebyCR!$B$10</c:f>
              <c:strCache>
                <c:ptCount val="1"/>
                <c:pt idx="0">
                  <c:v>North West</c:v>
                </c:pt>
              </c:strCache>
            </c:strRef>
          </c:tx>
          <c:spPr>
            <a:ln w="22225" cap="rnd">
              <a:solidFill>
                <a:schemeClr val="accent6"/>
              </a:solidFill>
            </a:ln>
            <a:effectLst>
              <a:glow rad="139700">
                <a:schemeClr val="accent6">
                  <a:satMod val="175000"/>
                  <a:alpha val="14000"/>
                </a:schemeClr>
              </a:glow>
            </a:effectLst>
          </c:spPr>
          <c:marker>
            <c:symbol val="none"/>
          </c:marker>
          <c:cat>
            <c:strRef>
              <c:f>PertussisCoveragebyCR!$C$4:$BD$4</c:f>
              <c:strCache>
                <c:ptCount val="54"/>
                <c:pt idx="0">
                  <c:v>Apr 2019</c:v>
                </c:pt>
                <c:pt idx="1">
                  <c:v>May 2019</c:v>
                </c:pt>
                <c:pt idx="2">
                  <c:v>Jun 2019</c:v>
                </c:pt>
                <c:pt idx="3">
                  <c:v>Jul 2019</c:v>
                </c:pt>
                <c:pt idx="4">
                  <c:v>Aug 2019</c:v>
                </c:pt>
                <c:pt idx="5">
                  <c:v>Sep 2019</c:v>
                </c:pt>
                <c:pt idx="6">
                  <c:v>Oct 2019</c:v>
                </c:pt>
                <c:pt idx="7">
                  <c:v>Nov 2019</c:v>
                </c:pt>
                <c:pt idx="8">
                  <c:v>Dec 2019</c:v>
                </c:pt>
                <c:pt idx="9">
                  <c:v>Jan 2020</c:v>
                </c:pt>
                <c:pt idx="10">
                  <c:v>Feb 2020</c:v>
                </c:pt>
                <c:pt idx="11">
                  <c:v>Mar 2020</c:v>
                </c:pt>
                <c:pt idx="12">
                  <c:v>Apr 2020</c:v>
                </c:pt>
                <c:pt idx="13">
                  <c:v>May 2020</c:v>
                </c:pt>
                <c:pt idx="14">
                  <c:v>Jun 2020</c:v>
                </c:pt>
                <c:pt idx="15">
                  <c:v>Jul 2020</c:v>
                </c:pt>
                <c:pt idx="16">
                  <c:v>Aug 2020</c:v>
                </c:pt>
                <c:pt idx="17">
                  <c:v>Sep 2020</c:v>
                </c:pt>
                <c:pt idx="18">
                  <c:v>Oct 2020</c:v>
                </c:pt>
                <c:pt idx="19">
                  <c:v>Nov 2020</c:v>
                </c:pt>
                <c:pt idx="20">
                  <c:v>Dec 2020</c:v>
                </c:pt>
                <c:pt idx="21">
                  <c:v>Jan 2021</c:v>
                </c:pt>
                <c:pt idx="22">
                  <c:v>Feb 2021</c:v>
                </c:pt>
                <c:pt idx="23">
                  <c:v>Mar 2021</c:v>
                </c:pt>
                <c:pt idx="24">
                  <c:v>Apr 2021</c:v>
                </c:pt>
                <c:pt idx="25">
                  <c:v>May 2021</c:v>
                </c:pt>
                <c:pt idx="26">
                  <c:v>Jun 2021</c:v>
                </c:pt>
                <c:pt idx="27">
                  <c:v>Jul 2021</c:v>
                </c:pt>
                <c:pt idx="28">
                  <c:v>Aug 2021</c:v>
                </c:pt>
                <c:pt idx="29">
                  <c:v>Sep 2021</c:v>
                </c:pt>
                <c:pt idx="30">
                  <c:v>Oct 2021</c:v>
                </c:pt>
                <c:pt idx="31">
                  <c:v>Nov 2021</c:v>
                </c:pt>
                <c:pt idx="32">
                  <c:v>Dec 2021</c:v>
                </c:pt>
                <c:pt idx="33">
                  <c:v>Jan 2022</c:v>
                </c:pt>
                <c:pt idx="34">
                  <c:v>Feb 2022</c:v>
                </c:pt>
                <c:pt idx="35">
                  <c:v>Mar 2022</c:v>
                </c:pt>
                <c:pt idx="36">
                  <c:v>Apr 2022</c:v>
                </c:pt>
                <c:pt idx="37">
                  <c:v>May 2022</c:v>
                </c:pt>
                <c:pt idx="38">
                  <c:v>Jun 2022</c:v>
                </c:pt>
                <c:pt idx="39">
                  <c:v>Jul 2022</c:v>
                </c:pt>
                <c:pt idx="40">
                  <c:v>Aug 2022</c:v>
                </c:pt>
                <c:pt idx="41">
                  <c:v>Sep 2022</c:v>
                </c:pt>
                <c:pt idx="42">
                  <c:v>Oct 2022</c:v>
                </c:pt>
                <c:pt idx="43">
                  <c:v>Nov 2022</c:v>
                </c:pt>
                <c:pt idx="44">
                  <c:v>Dec 2022</c:v>
                </c:pt>
                <c:pt idx="45">
                  <c:v>Jan 2023</c:v>
                </c:pt>
                <c:pt idx="46">
                  <c:v>Feb 2023</c:v>
                </c:pt>
                <c:pt idx="47">
                  <c:v>Mar 2023</c:v>
                </c:pt>
                <c:pt idx="48">
                  <c:v>Apr-23</c:v>
                </c:pt>
                <c:pt idx="49">
                  <c:v>May-23</c:v>
                </c:pt>
                <c:pt idx="50">
                  <c:v>Jun-23</c:v>
                </c:pt>
                <c:pt idx="51">
                  <c:v>Jul 2023</c:v>
                </c:pt>
                <c:pt idx="52">
                  <c:v>Aug 2023</c:v>
                </c:pt>
                <c:pt idx="53">
                  <c:v>Sep 2023</c:v>
                </c:pt>
              </c:strCache>
            </c:strRef>
          </c:cat>
          <c:val>
            <c:numRef>
              <c:f>PertussisCoveragebyCR!$C$10:$BD$10</c:f>
              <c:numCache>
                <c:formatCode>0.0</c:formatCode>
                <c:ptCount val="54"/>
                <c:pt idx="0">
                  <c:v>70.2</c:v>
                </c:pt>
                <c:pt idx="1">
                  <c:v>68.2</c:v>
                </c:pt>
                <c:pt idx="2">
                  <c:v>68.099999999999994</c:v>
                </c:pt>
                <c:pt idx="3">
                  <c:v>68.900000000000006</c:v>
                </c:pt>
                <c:pt idx="4">
                  <c:v>68.5</c:v>
                </c:pt>
                <c:pt idx="5">
                  <c:v>68.599999999999994</c:v>
                </c:pt>
                <c:pt idx="6">
                  <c:v>71.5</c:v>
                </c:pt>
                <c:pt idx="7">
                  <c:v>72.8</c:v>
                </c:pt>
                <c:pt idx="8">
                  <c:v>73.3</c:v>
                </c:pt>
                <c:pt idx="9">
                  <c:v>73.099999999999994</c:v>
                </c:pt>
                <c:pt idx="10">
                  <c:v>72.400000000000006</c:v>
                </c:pt>
                <c:pt idx="11">
                  <c:v>72.5</c:v>
                </c:pt>
                <c:pt idx="12" formatCode="General">
                  <c:v>71</c:v>
                </c:pt>
                <c:pt idx="13" formatCode="General">
                  <c:v>70.599999999999994</c:v>
                </c:pt>
                <c:pt idx="14" formatCode="General">
                  <c:v>68.2</c:v>
                </c:pt>
                <c:pt idx="15">
                  <c:v>68.5</c:v>
                </c:pt>
                <c:pt idx="16">
                  <c:v>68.400000000000006</c:v>
                </c:pt>
                <c:pt idx="17">
                  <c:v>66.599999999999994</c:v>
                </c:pt>
                <c:pt idx="18">
                  <c:v>65.8</c:v>
                </c:pt>
                <c:pt idx="19">
                  <c:v>66.599999999999994</c:v>
                </c:pt>
                <c:pt idx="20">
                  <c:v>66.7</c:v>
                </c:pt>
                <c:pt idx="21">
                  <c:v>66.7</c:v>
                </c:pt>
                <c:pt idx="22">
                  <c:v>64.5</c:v>
                </c:pt>
                <c:pt idx="23">
                  <c:v>66.900000000000006</c:v>
                </c:pt>
                <c:pt idx="24">
                  <c:v>64.400000000000006</c:v>
                </c:pt>
                <c:pt idx="25">
                  <c:v>60.1</c:v>
                </c:pt>
                <c:pt idx="26">
                  <c:v>62.8</c:v>
                </c:pt>
                <c:pt idx="27">
                  <c:v>63.6</c:v>
                </c:pt>
                <c:pt idx="28">
                  <c:v>60.7</c:v>
                </c:pt>
                <c:pt idx="29">
                  <c:v>60.7</c:v>
                </c:pt>
                <c:pt idx="30">
                  <c:v>62.7</c:v>
                </c:pt>
                <c:pt idx="31" formatCode="General">
                  <c:v>61.2</c:v>
                </c:pt>
                <c:pt idx="32" formatCode="General">
                  <c:v>63</c:v>
                </c:pt>
                <c:pt idx="33" formatCode="General">
                  <c:v>61.4</c:v>
                </c:pt>
                <c:pt idx="34" formatCode="General">
                  <c:v>59.5</c:v>
                </c:pt>
                <c:pt idx="35" formatCode="General">
                  <c:v>60.5</c:v>
                </c:pt>
                <c:pt idx="36" formatCode="General">
                  <c:v>58.6</c:v>
                </c:pt>
                <c:pt idx="37" formatCode="General">
                  <c:v>57.2</c:v>
                </c:pt>
                <c:pt idx="38" formatCode="General">
                  <c:v>54.4</c:v>
                </c:pt>
                <c:pt idx="39" formatCode="General">
                  <c:v>59.1</c:v>
                </c:pt>
                <c:pt idx="40" formatCode="General">
                  <c:v>59.7</c:v>
                </c:pt>
                <c:pt idx="41" formatCode="General">
                  <c:v>59.6</c:v>
                </c:pt>
                <c:pt idx="42" formatCode="General">
                  <c:v>59.5</c:v>
                </c:pt>
                <c:pt idx="43" formatCode="General">
                  <c:v>57.1</c:v>
                </c:pt>
                <c:pt idx="44" formatCode="General">
                  <c:v>57.9</c:v>
                </c:pt>
                <c:pt idx="45" formatCode="General">
                  <c:v>56.2</c:v>
                </c:pt>
                <c:pt idx="46" formatCode="General">
                  <c:v>55.4</c:v>
                </c:pt>
                <c:pt idx="47" formatCode="General">
                  <c:v>52.5</c:v>
                </c:pt>
                <c:pt idx="48" formatCode="General">
                  <c:v>53.2</c:v>
                </c:pt>
                <c:pt idx="49" formatCode="General">
                  <c:v>53.7</c:v>
                </c:pt>
                <c:pt idx="50" formatCode="General">
                  <c:v>52.7</c:v>
                </c:pt>
                <c:pt idx="51" formatCode="General">
                  <c:v>52</c:v>
                </c:pt>
                <c:pt idx="52" formatCode="General">
                  <c:v>53.9</c:v>
                </c:pt>
                <c:pt idx="53" formatCode="General">
                  <c:v>55.7</c:v>
                </c:pt>
              </c:numCache>
            </c:numRef>
          </c:val>
          <c:smooth val="0"/>
          <c:extLst>
            <c:ext xmlns:c16="http://schemas.microsoft.com/office/drawing/2014/chart" uri="{C3380CC4-5D6E-409C-BE32-E72D297353CC}">
              <c16:uniqueId val="{00000005-24B0-4066-AF34-7F9A2E79F69D}"/>
            </c:ext>
          </c:extLst>
        </c:ser>
        <c:ser>
          <c:idx val="6"/>
          <c:order val="6"/>
          <c:tx>
            <c:strRef>
              <c:f>PertussisCoveragebyCR!$B$11</c:f>
              <c:strCache>
                <c:ptCount val="1"/>
                <c:pt idx="0">
                  <c:v>North East and Yorkshire</c:v>
                </c:pt>
              </c:strCache>
            </c:strRef>
          </c:tx>
          <c:spPr>
            <a:ln w="22225" cap="rnd">
              <a:solidFill>
                <a:schemeClr val="accent1">
                  <a:lumMod val="60000"/>
                </a:schemeClr>
              </a:solidFill>
            </a:ln>
            <a:effectLst>
              <a:glow rad="139700">
                <a:schemeClr val="accent1">
                  <a:lumMod val="60000"/>
                  <a:satMod val="175000"/>
                  <a:alpha val="14000"/>
                </a:schemeClr>
              </a:glow>
            </a:effectLst>
          </c:spPr>
          <c:marker>
            <c:symbol val="none"/>
          </c:marker>
          <c:cat>
            <c:strRef>
              <c:f>PertussisCoveragebyCR!$C$4:$BD$4</c:f>
              <c:strCache>
                <c:ptCount val="54"/>
                <c:pt idx="0">
                  <c:v>Apr 2019</c:v>
                </c:pt>
                <c:pt idx="1">
                  <c:v>May 2019</c:v>
                </c:pt>
                <c:pt idx="2">
                  <c:v>Jun 2019</c:v>
                </c:pt>
                <c:pt idx="3">
                  <c:v>Jul 2019</c:v>
                </c:pt>
                <c:pt idx="4">
                  <c:v>Aug 2019</c:v>
                </c:pt>
                <c:pt idx="5">
                  <c:v>Sep 2019</c:v>
                </c:pt>
                <c:pt idx="6">
                  <c:v>Oct 2019</c:v>
                </c:pt>
                <c:pt idx="7">
                  <c:v>Nov 2019</c:v>
                </c:pt>
                <c:pt idx="8">
                  <c:v>Dec 2019</c:v>
                </c:pt>
                <c:pt idx="9">
                  <c:v>Jan 2020</c:v>
                </c:pt>
                <c:pt idx="10">
                  <c:v>Feb 2020</c:v>
                </c:pt>
                <c:pt idx="11">
                  <c:v>Mar 2020</c:v>
                </c:pt>
                <c:pt idx="12">
                  <c:v>Apr 2020</c:v>
                </c:pt>
                <c:pt idx="13">
                  <c:v>May 2020</c:v>
                </c:pt>
                <c:pt idx="14">
                  <c:v>Jun 2020</c:v>
                </c:pt>
                <c:pt idx="15">
                  <c:v>Jul 2020</c:v>
                </c:pt>
                <c:pt idx="16">
                  <c:v>Aug 2020</c:v>
                </c:pt>
                <c:pt idx="17">
                  <c:v>Sep 2020</c:v>
                </c:pt>
                <c:pt idx="18">
                  <c:v>Oct 2020</c:v>
                </c:pt>
                <c:pt idx="19">
                  <c:v>Nov 2020</c:v>
                </c:pt>
                <c:pt idx="20">
                  <c:v>Dec 2020</c:v>
                </c:pt>
                <c:pt idx="21">
                  <c:v>Jan 2021</c:v>
                </c:pt>
                <c:pt idx="22">
                  <c:v>Feb 2021</c:v>
                </c:pt>
                <c:pt idx="23">
                  <c:v>Mar 2021</c:v>
                </c:pt>
                <c:pt idx="24">
                  <c:v>Apr 2021</c:v>
                </c:pt>
                <c:pt idx="25">
                  <c:v>May 2021</c:v>
                </c:pt>
                <c:pt idx="26">
                  <c:v>Jun 2021</c:v>
                </c:pt>
                <c:pt idx="27">
                  <c:v>Jul 2021</c:v>
                </c:pt>
                <c:pt idx="28">
                  <c:v>Aug 2021</c:v>
                </c:pt>
                <c:pt idx="29">
                  <c:v>Sep 2021</c:v>
                </c:pt>
                <c:pt idx="30">
                  <c:v>Oct 2021</c:v>
                </c:pt>
                <c:pt idx="31">
                  <c:v>Nov 2021</c:v>
                </c:pt>
                <c:pt idx="32">
                  <c:v>Dec 2021</c:v>
                </c:pt>
                <c:pt idx="33">
                  <c:v>Jan 2022</c:v>
                </c:pt>
                <c:pt idx="34">
                  <c:v>Feb 2022</c:v>
                </c:pt>
                <c:pt idx="35">
                  <c:v>Mar 2022</c:v>
                </c:pt>
                <c:pt idx="36">
                  <c:v>Apr 2022</c:v>
                </c:pt>
                <c:pt idx="37">
                  <c:v>May 2022</c:v>
                </c:pt>
                <c:pt idx="38">
                  <c:v>Jun 2022</c:v>
                </c:pt>
                <c:pt idx="39">
                  <c:v>Jul 2022</c:v>
                </c:pt>
                <c:pt idx="40">
                  <c:v>Aug 2022</c:v>
                </c:pt>
                <c:pt idx="41">
                  <c:v>Sep 2022</c:v>
                </c:pt>
                <c:pt idx="42">
                  <c:v>Oct 2022</c:v>
                </c:pt>
                <c:pt idx="43">
                  <c:v>Nov 2022</c:v>
                </c:pt>
                <c:pt idx="44">
                  <c:v>Dec 2022</c:v>
                </c:pt>
                <c:pt idx="45">
                  <c:v>Jan 2023</c:v>
                </c:pt>
                <c:pt idx="46">
                  <c:v>Feb 2023</c:v>
                </c:pt>
                <c:pt idx="47">
                  <c:v>Mar 2023</c:v>
                </c:pt>
                <c:pt idx="48">
                  <c:v>Apr-23</c:v>
                </c:pt>
                <c:pt idx="49">
                  <c:v>May-23</c:v>
                </c:pt>
                <c:pt idx="50">
                  <c:v>Jun-23</c:v>
                </c:pt>
                <c:pt idx="51">
                  <c:v>Jul 2023</c:v>
                </c:pt>
                <c:pt idx="52">
                  <c:v>Aug 2023</c:v>
                </c:pt>
                <c:pt idx="53">
                  <c:v>Sep 2023</c:v>
                </c:pt>
              </c:strCache>
            </c:strRef>
          </c:cat>
          <c:val>
            <c:numRef>
              <c:f>PertussisCoveragebyCR!$C$11:$BD$11</c:f>
              <c:numCache>
                <c:formatCode>0.0</c:formatCode>
                <c:ptCount val="54"/>
                <c:pt idx="0">
                  <c:v>77.2</c:v>
                </c:pt>
                <c:pt idx="1">
                  <c:v>76.3</c:v>
                </c:pt>
                <c:pt idx="2">
                  <c:v>76.7</c:v>
                </c:pt>
                <c:pt idx="3">
                  <c:v>76.599999999999994</c:v>
                </c:pt>
                <c:pt idx="4">
                  <c:v>78.3</c:v>
                </c:pt>
                <c:pt idx="5">
                  <c:v>78.5</c:v>
                </c:pt>
                <c:pt idx="6">
                  <c:v>79</c:v>
                </c:pt>
                <c:pt idx="7">
                  <c:v>80.5</c:v>
                </c:pt>
                <c:pt idx="8">
                  <c:v>82.6</c:v>
                </c:pt>
                <c:pt idx="9">
                  <c:v>80.400000000000006</c:v>
                </c:pt>
                <c:pt idx="10">
                  <c:v>80.8</c:v>
                </c:pt>
                <c:pt idx="11">
                  <c:v>80.5</c:v>
                </c:pt>
                <c:pt idx="12" formatCode="General">
                  <c:v>79.3</c:v>
                </c:pt>
                <c:pt idx="13" formatCode="General">
                  <c:v>78.599999999999994</c:v>
                </c:pt>
                <c:pt idx="14" formatCode="General">
                  <c:v>77.7</c:v>
                </c:pt>
                <c:pt idx="15">
                  <c:v>74.7</c:v>
                </c:pt>
                <c:pt idx="16">
                  <c:v>75.2</c:v>
                </c:pt>
                <c:pt idx="17">
                  <c:v>74.3</c:v>
                </c:pt>
                <c:pt idx="18">
                  <c:v>76.3</c:v>
                </c:pt>
                <c:pt idx="19">
                  <c:v>76.400000000000006</c:v>
                </c:pt>
                <c:pt idx="20">
                  <c:v>77</c:v>
                </c:pt>
                <c:pt idx="21">
                  <c:v>75.7</c:v>
                </c:pt>
                <c:pt idx="22">
                  <c:v>74.3</c:v>
                </c:pt>
                <c:pt idx="23">
                  <c:v>75</c:v>
                </c:pt>
                <c:pt idx="24">
                  <c:v>74.5</c:v>
                </c:pt>
                <c:pt idx="25">
                  <c:v>73.099999999999994</c:v>
                </c:pt>
                <c:pt idx="26">
                  <c:v>74.7</c:v>
                </c:pt>
                <c:pt idx="27">
                  <c:v>73.8</c:v>
                </c:pt>
                <c:pt idx="28">
                  <c:v>73</c:v>
                </c:pt>
                <c:pt idx="29">
                  <c:v>73.5</c:v>
                </c:pt>
                <c:pt idx="30">
                  <c:v>75.3</c:v>
                </c:pt>
                <c:pt idx="31" formatCode="General">
                  <c:v>74.400000000000006</c:v>
                </c:pt>
                <c:pt idx="32" formatCode="General">
                  <c:v>74.3</c:v>
                </c:pt>
                <c:pt idx="33" formatCode="General">
                  <c:v>72.400000000000006</c:v>
                </c:pt>
                <c:pt idx="34" formatCode="General">
                  <c:v>73</c:v>
                </c:pt>
                <c:pt idx="35" formatCode="General">
                  <c:v>71.2</c:v>
                </c:pt>
                <c:pt idx="36" formatCode="General">
                  <c:v>70.3</c:v>
                </c:pt>
                <c:pt idx="37" formatCode="General">
                  <c:v>69.8</c:v>
                </c:pt>
                <c:pt idx="38" formatCode="General">
                  <c:v>69.099999999999994</c:v>
                </c:pt>
                <c:pt idx="39" formatCode="General">
                  <c:v>68.599999999999994</c:v>
                </c:pt>
                <c:pt idx="40" formatCode="General">
                  <c:v>68</c:v>
                </c:pt>
                <c:pt idx="41" formatCode="General">
                  <c:v>69.2</c:v>
                </c:pt>
                <c:pt idx="42" formatCode="General">
                  <c:v>69.5</c:v>
                </c:pt>
                <c:pt idx="43" formatCode="General">
                  <c:v>68.8</c:v>
                </c:pt>
                <c:pt idx="44" formatCode="General">
                  <c:v>68.599999999999994</c:v>
                </c:pt>
                <c:pt idx="45" formatCode="General">
                  <c:v>67.8</c:v>
                </c:pt>
                <c:pt idx="46" formatCode="General">
                  <c:v>67.3</c:v>
                </c:pt>
                <c:pt idx="47" formatCode="General">
                  <c:v>65.400000000000006</c:v>
                </c:pt>
                <c:pt idx="48" formatCode="General">
                  <c:v>64.599999999999994</c:v>
                </c:pt>
                <c:pt idx="49" formatCode="General">
                  <c:v>63.3</c:v>
                </c:pt>
                <c:pt idx="50" formatCode="General">
                  <c:v>62.8</c:v>
                </c:pt>
                <c:pt idx="51" formatCode="General">
                  <c:v>62.9</c:v>
                </c:pt>
                <c:pt idx="52" formatCode="General">
                  <c:v>63.4</c:v>
                </c:pt>
                <c:pt idx="53" formatCode="General">
                  <c:v>64.900000000000006</c:v>
                </c:pt>
              </c:numCache>
            </c:numRef>
          </c:val>
          <c:smooth val="0"/>
          <c:extLst>
            <c:ext xmlns:c16="http://schemas.microsoft.com/office/drawing/2014/chart" uri="{C3380CC4-5D6E-409C-BE32-E72D297353CC}">
              <c16:uniqueId val="{00000006-24B0-4066-AF34-7F9A2E79F69D}"/>
            </c:ext>
          </c:extLst>
        </c:ser>
        <c:ser>
          <c:idx val="7"/>
          <c:order val="7"/>
          <c:tx>
            <c:strRef>
              <c:f>PertussisCoveragebyCR!$B$12</c:f>
              <c:strCache>
                <c:ptCount val="1"/>
                <c:pt idx="0">
                  <c:v>England</c:v>
                </c:pt>
              </c:strCache>
            </c:strRef>
          </c:tx>
          <c:spPr>
            <a:ln w="22225" cap="rnd">
              <a:solidFill>
                <a:schemeClr val="accent2">
                  <a:lumMod val="60000"/>
                </a:schemeClr>
              </a:solidFill>
            </a:ln>
            <a:effectLst>
              <a:glow rad="139700">
                <a:schemeClr val="accent2">
                  <a:lumMod val="60000"/>
                  <a:satMod val="175000"/>
                  <a:alpha val="14000"/>
                </a:schemeClr>
              </a:glow>
            </a:effectLst>
          </c:spPr>
          <c:marker>
            <c:symbol val="none"/>
          </c:marker>
          <c:cat>
            <c:strRef>
              <c:f>PertussisCoveragebyCR!$C$4:$BD$4</c:f>
              <c:strCache>
                <c:ptCount val="54"/>
                <c:pt idx="0">
                  <c:v>Apr 2019</c:v>
                </c:pt>
                <c:pt idx="1">
                  <c:v>May 2019</c:v>
                </c:pt>
                <c:pt idx="2">
                  <c:v>Jun 2019</c:v>
                </c:pt>
                <c:pt idx="3">
                  <c:v>Jul 2019</c:v>
                </c:pt>
                <c:pt idx="4">
                  <c:v>Aug 2019</c:v>
                </c:pt>
                <c:pt idx="5">
                  <c:v>Sep 2019</c:v>
                </c:pt>
                <c:pt idx="6">
                  <c:v>Oct 2019</c:v>
                </c:pt>
                <c:pt idx="7">
                  <c:v>Nov 2019</c:v>
                </c:pt>
                <c:pt idx="8">
                  <c:v>Dec 2019</c:v>
                </c:pt>
                <c:pt idx="9">
                  <c:v>Jan 2020</c:v>
                </c:pt>
                <c:pt idx="10">
                  <c:v>Feb 2020</c:v>
                </c:pt>
                <c:pt idx="11">
                  <c:v>Mar 2020</c:v>
                </c:pt>
                <c:pt idx="12">
                  <c:v>Apr 2020</c:v>
                </c:pt>
                <c:pt idx="13">
                  <c:v>May 2020</c:v>
                </c:pt>
                <c:pt idx="14">
                  <c:v>Jun 2020</c:v>
                </c:pt>
                <c:pt idx="15">
                  <c:v>Jul 2020</c:v>
                </c:pt>
                <c:pt idx="16">
                  <c:v>Aug 2020</c:v>
                </c:pt>
                <c:pt idx="17">
                  <c:v>Sep 2020</c:v>
                </c:pt>
                <c:pt idx="18">
                  <c:v>Oct 2020</c:v>
                </c:pt>
                <c:pt idx="19">
                  <c:v>Nov 2020</c:v>
                </c:pt>
                <c:pt idx="20">
                  <c:v>Dec 2020</c:v>
                </c:pt>
                <c:pt idx="21">
                  <c:v>Jan 2021</c:v>
                </c:pt>
                <c:pt idx="22">
                  <c:v>Feb 2021</c:v>
                </c:pt>
                <c:pt idx="23">
                  <c:v>Mar 2021</c:v>
                </c:pt>
                <c:pt idx="24">
                  <c:v>Apr 2021</c:v>
                </c:pt>
                <c:pt idx="25">
                  <c:v>May 2021</c:v>
                </c:pt>
                <c:pt idx="26">
                  <c:v>Jun 2021</c:v>
                </c:pt>
                <c:pt idx="27">
                  <c:v>Jul 2021</c:v>
                </c:pt>
                <c:pt idx="28">
                  <c:v>Aug 2021</c:v>
                </c:pt>
                <c:pt idx="29">
                  <c:v>Sep 2021</c:v>
                </c:pt>
                <c:pt idx="30">
                  <c:v>Oct 2021</c:v>
                </c:pt>
                <c:pt idx="31">
                  <c:v>Nov 2021</c:v>
                </c:pt>
                <c:pt idx="32">
                  <c:v>Dec 2021</c:v>
                </c:pt>
                <c:pt idx="33">
                  <c:v>Jan 2022</c:v>
                </c:pt>
                <c:pt idx="34">
                  <c:v>Feb 2022</c:v>
                </c:pt>
                <c:pt idx="35">
                  <c:v>Mar 2022</c:v>
                </c:pt>
                <c:pt idx="36">
                  <c:v>Apr 2022</c:v>
                </c:pt>
                <c:pt idx="37">
                  <c:v>May 2022</c:v>
                </c:pt>
                <c:pt idx="38">
                  <c:v>Jun 2022</c:v>
                </c:pt>
                <c:pt idx="39">
                  <c:v>Jul 2022</c:v>
                </c:pt>
                <c:pt idx="40">
                  <c:v>Aug 2022</c:v>
                </c:pt>
                <c:pt idx="41">
                  <c:v>Sep 2022</c:v>
                </c:pt>
                <c:pt idx="42">
                  <c:v>Oct 2022</c:v>
                </c:pt>
                <c:pt idx="43">
                  <c:v>Nov 2022</c:v>
                </c:pt>
                <c:pt idx="44">
                  <c:v>Dec 2022</c:v>
                </c:pt>
                <c:pt idx="45">
                  <c:v>Jan 2023</c:v>
                </c:pt>
                <c:pt idx="46">
                  <c:v>Feb 2023</c:v>
                </c:pt>
                <c:pt idx="47">
                  <c:v>Mar 2023</c:v>
                </c:pt>
                <c:pt idx="48">
                  <c:v>Apr-23</c:v>
                </c:pt>
                <c:pt idx="49">
                  <c:v>May-23</c:v>
                </c:pt>
                <c:pt idx="50">
                  <c:v>Jun-23</c:v>
                </c:pt>
                <c:pt idx="51">
                  <c:v>Jul 2023</c:v>
                </c:pt>
                <c:pt idx="52">
                  <c:v>Aug 2023</c:v>
                </c:pt>
                <c:pt idx="53">
                  <c:v>Sep 2023</c:v>
                </c:pt>
              </c:strCache>
            </c:strRef>
          </c:cat>
          <c:val>
            <c:numRef>
              <c:f>PertussisCoveragebyCR!$C$12:$BD$12</c:f>
              <c:numCache>
                <c:formatCode>0.0</c:formatCode>
                <c:ptCount val="54"/>
                <c:pt idx="0">
                  <c:v>68.973340896199659</c:v>
                </c:pt>
                <c:pt idx="1">
                  <c:v>68.417637810994933</c:v>
                </c:pt>
                <c:pt idx="2">
                  <c:v>68.778877887788781</c:v>
                </c:pt>
                <c:pt idx="3">
                  <c:v>68.711201941499553</c:v>
                </c:pt>
                <c:pt idx="4">
                  <c:v>69.144508364041243</c:v>
                </c:pt>
                <c:pt idx="5">
                  <c:v>69.420176807072281</c:v>
                </c:pt>
                <c:pt idx="6">
                  <c:v>70.617488603398257</c:v>
                </c:pt>
                <c:pt idx="7">
                  <c:v>72.276156662598467</c:v>
                </c:pt>
                <c:pt idx="8">
                  <c:v>73.455134651916424</c:v>
                </c:pt>
                <c:pt idx="9">
                  <c:v>72.506507097432049</c:v>
                </c:pt>
                <c:pt idx="10">
                  <c:v>72.024287882846679</c:v>
                </c:pt>
                <c:pt idx="11">
                  <c:v>72.035423510927004</c:v>
                </c:pt>
                <c:pt idx="12" formatCode="General">
                  <c:v>70.900000000000006</c:v>
                </c:pt>
                <c:pt idx="13" formatCode="General">
                  <c:v>69.900000000000006</c:v>
                </c:pt>
                <c:pt idx="14">
                  <c:v>68</c:v>
                </c:pt>
                <c:pt idx="15">
                  <c:v>67.067861005574201</c:v>
                </c:pt>
                <c:pt idx="16">
                  <c:v>66.375887378173502</c:v>
                </c:pt>
                <c:pt idx="17">
                  <c:v>66.514140801587743</c:v>
                </c:pt>
                <c:pt idx="18">
                  <c:v>67.2</c:v>
                </c:pt>
                <c:pt idx="19">
                  <c:v>68.400000000000006</c:v>
                </c:pt>
                <c:pt idx="20">
                  <c:v>68.8</c:v>
                </c:pt>
                <c:pt idx="21">
                  <c:v>67.837880963778517</c:v>
                </c:pt>
                <c:pt idx="22">
                  <c:v>65.832407961048943</c:v>
                </c:pt>
                <c:pt idx="23">
                  <c:v>66.629368445705069</c:v>
                </c:pt>
                <c:pt idx="24">
                  <c:v>66.050155904378656</c:v>
                </c:pt>
                <c:pt idx="25">
                  <c:v>63.14572726021742</c:v>
                </c:pt>
                <c:pt idx="26">
                  <c:v>64.376482994990766</c:v>
                </c:pt>
                <c:pt idx="27">
                  <c:v>65.400000000000006</c:v>
                </c:pt>
                <c:pt idx="28">
                  <c:v>64.900000000000006</c:v>
                </c:pt>
                <c:pt idx="29">
                  <c:v>64.5</c:v>
                </c:pt>
                <c:pt idx="30">
                  <c:v>65.7</c:v>
                </c:pt>
                <c:pt idx="31" formatCode="General">
                  <c:v>65</c:v>
                </c:pt>
                <c:pt idx="32" formatCode="General">
                  <c:v>65.400000000000006</c:v>
                </c:pt>
                <c:pt idx="33" formatCode="General">
                  <c:v>64.3</c:v>
                </c:pt>
                <c:pt idx="34" formatCode="General">
                  <c:v>64.2</c:v>
                </c:pt>
                <c:pt idx="35" formatCode="General">
                  <c:v>63.4</c:v>
                </c:pt>
                <c:pt idx="36" formatCode="General">
                  <c:v>61.5</c:v>
                </c:pt>
                <c:pt idx="37" formatCode="General">
                  <c:v>60.4</c:v>
                </c:pt>
                <c:pt idx="38" formatCode="General">
                  <c:v>59.5</c:v>
                </c:pt>
                <c:pt idx="39" formatCode="General">
                  <c:v>60.2</c:v>
                </c:pt>
                <c:pt idx="40" formatCode="General">
                  <c:v>59.8</c:v>
                </c:pt>
                <c:pt idx="41" formatCode="General">
                  <c:v>60.8</c:v>
                </c:pt>
                <c:pt idx="42" formatCode="General">
                  <c:v>61.7</c:v>
                </c:pt>
                <c:pt idx="43" formatCode="General">
                  <c:v>61.2</c:v>
                </c:pt>
                <c:pt idx="44" formatCode="General">
                  <c:v>61.4</c:v>
                </c:pt>
                <c:pt idx="45" formatCode="General">
                  <c:v>60.8</c:v>
                </c:pt>
                <c:pt idx="46" formatCode="General">
                  <c:v>60.5</c:v>
                </c:pt>
                <c:pt idx="47" formatCode="General">
                  <c:v>59.3</c:v>
                </c:pt>
                <c:pt idx="48" formatCode="General">
                  <c:v>58.7</c:v>
                </c:pt>
                <c:pt idx="49" formatCode="General">
                  <c:v>58.1</c:v>
                </c:pt>
                <c:pt idx="50" formatCode="General">
                  <c:v>57.5</c:v>
                </c:pt>
                <c:pt idx="51" formatCode="General">
                  <c:v>57.4</c:v>
                </c:pt>
                <c:pt idx="52" formatCode="General">
                  <c:v>57.8</c:v>
                </c:pt>
                <c:pt idx="53" formatCode="General">
                  <c:v>57.8</c:v>
                </c:pt>
              </c:numCache>
            </c:numRef>
          </c:val>
          <c:smooth val="0"/>
          <c:extLst>
            <c:ext xmlns:c16="http://schemas.microsoft.com/office/drawing/2014/chart" uri="{C3380CC4-5D6E-409C-BE32-E72D297353CC}">
              <c16:uniqueId val="{00000007-24B0-4066-AF34-7F9A2E79F69D}"/>
            </c:ext>
          </c:extLst>
        </c:ser>
        <c:dLbls>
          <c:showLegendKey val="0"/>
          <c:showVal val="0"/>
          <c:showCatName val="0"/>
          <c:showSerName val="0"/>
          <c:showPercent val="0"/>
          <c:showBubbleSize val="0"/>
        </c:dLbls>
        <c:smooth val="0"/>
        <c:axId val="980371392"/>
        <c:axId val="1141175168"/>
      </c:lineChart>
      <c:catAx>
        <c:axId val="9803713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lt1">
                    <a:lumMod val="75000"/>
                  </a:schemeClr>
                </a:solidFill>
                <a:latin typeface="+mn-lt"/>
                <a:ea typeface="+mn-ea"/>
                <a:cs typeface="+mn-cs"/>
              </a:defRPr>
            </a:pPr>
            <a:endParaRPr lang="en-US"/>
          </a:p>
        </c:txPr>
        <c:crossAx val="1141175168"/>
        <c:crosses val="autoZero"/>
        <c:auto val="1"/>
        <c:lblAlgn val="ctr"/>
        <c:lblOffset val="100"/>
        <c:noMultiLvlLbl val="0"/>
      </c:catAx>
      <c:valAx>
        <c:axId val="1141175168"/>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200" b="1" i="0" u="none" strike="noStrike" kern="1200" baseline="0">
                    <a:solidFill>
                      <a:schemeClr val="lt1">
                        <a:lumMod val="75000"/>
                      </a:schemeClr>
                    </a:solidFill>
                    <a:latin typeface="+mn-lt"/>
                    <a:ea typeface="+mn-ea"/>
                    <a:cs typeface="+mn-cs"/>
                  </a:defRPr>
                </a:pPr>
                <a:r>
                  <a:rPr lang="en-GB" sz="1200"/>
                  <a:t>Maternal pertussis vaccine uptake </a:t>
                </a:r>
              </a:p>
            </c:rich>
          </c:tx>
          <c:layout>
            <c:manualLayout>
              <c:xMode val="edge"/>
              <c:yMode val="edge"/>
              <c:x val="9.5853219616173387E-3"/>
              <c:y val="0.244274317986745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lt1">
                      <a:lumMod val="7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lt1">
                    <a:lumMod val="75000"/>
                  </a:schemeClr>
                </a:solidFill>
                <a:latin typeface="+mn-lt"/>
                <a:ea typeface="+mn-ea"/>
                <a:cs typeface="+mn-cs"/>
              </a:defRPr>
            </a:pPr>
            <a:endParaRPr lang="en-US"/>
          </a:p>
        </c:txPr>
        <c:crossAx val="980371392"/>
        <c:crosses val="autoZero"/>
        <c:crossBetween val="between"/>
      </c:valAx>
      <c:spPr>
        <a:noFill/>
        <a:ln>
          <a:noFill/>
        </a:ln>
        <a:effectLst/>
      </c:spPr>
    </c:plotArea>
    <c:legend>
      <c:legendPos val="b"/>
      <c:layout>
        <c:manualLayout>
          <c:xMode val="edge"/>
          <c:yMode val="edge"/>
          <c:x val="0.11514422923411946"/>
          <c:y val="0.69626750254118175"/>
          <c:w val="0.70661305634668004"/>
          <c:h val="0.1431395388423883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rgbClr val="002060"/>
      </a:solidFill>
      <a:round/>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B62771-40F8-4A7B-A0AB-30F7A0519A03}" type="doc">
      <dgm:prSet loTypeId="urn:microsoft.com/office/officeart/2005/8/layout/matrix1" loCatId="matrix" qsTypeId="urn:microsoft.com/office/officeart/2005/8/quickstyle/3d3" qsCatId="3D" csTypeId="urn:microsoft.com/office/officeart/2005/8/colors/colorful3" csCatId="colorful" phldr="1"/>
      <dgm:spPr/>
      <dgm:t>
        <a:bodyPr/>
        <a:lstStyle/>
        <a:p>
          <a:endParaRPr lang="en-GB"/>
        </a:p>
      </dgm:t>
    </dgm:pt>
    <dgm:pt modelId="{0660AC49-CCA6-4F4D-BBB4-9C1A84CD9DCE}">
      <dgm:prSet phldrT="[Text]"/>
      <dgm:spPr/>
      <dgm:t>
        <a:bodyPr/>
        <a:lstStyle/>
        <a:p>
          <a:r>
            <a:rPr lang="en-GB" dirty="0"/>
            <a:t>Improving immunisations</a:t>
          </a:r>
        </a:p>
      </dgm:t>
    </dgm:pt>
    <dgm:pt modelId="{739716DD-0305-4876-8AFB-77E57BDC423E}" type="parTrans" cxnId="{15F95FE1-676B-4288-BA18-D7DC3EC429BF}">
      <dgm:prSet/>
      <dgm:spPr/>
      <dgm:t>
        <a:bodyPr/>
        <a:lstStyle/>
        <a:p>
          <a:endParaRPr lang="en-GB"/>
        </a:p>
      </dgm:t>
    </dgm:pt>
    <dgm:pt modelId="{419BB35A-B4CF-4EF3-AA44-DDF1016EE6C6}" type="sibTrans" cxnId="{15F95FE1-676B-4288-BA18-D7DC3EC429BF}">
      <dgm:prSet/>
      <dgm:spPr/>
      <dgm:t>
        <a:bodyPr/>
        <a:lstStyle/>
        <a:p>
          <a:endParaRPr lang="en-GB"/>
        </a:p>
      </dgm:t>
    </dgm:pt>
    <dgm:pt modelId="{1A1633CB-362E-4D51-A0FD-851F116D96B4}">
      <dgm:prSet phldrT="[Text]"/>
      <dgm:spPr/>
      <dgm:t>
        <a:bodyPr/>
        <a:lstStyle/>
        <a:p>
          <a:r>
            <a:rPr lang="en-GB" dirty="0"/>
            <a:t>Data / Reporting</a:t>
          </a:r>
        </a:p>
      </dgm:t>
    </dgm:pt>
    <dgm:pt modelId="{9F3A776C-D42C-4338-AD55-FE0D2F1393E1}" type="parTrans" cxnId="{50FD3B65-C761-43C9-9BAC-9CF3CBF11BD6}">
      <dgm:prSet/>
      <dgm:spPr/>
      <dgm:t>
        <a:bodyPr/>
        <a:lstStyle/>
        <a:p>
          <a:endParaRPr lang="en-GB"/>
        </a:p>
      </dgm:t>
    </dgm:pt>
    <dgm:pt modelId="{6F5BF848-FB5F-4FA2-8AFD-93A826D8DB61}" type="sibTrans" cxnId="{50FD3B65-C761-43C9-9BAC-9CF3CBF11BD6}">
      <dgm:prSet/>
      <dgm:spPr/>
      <dgm:t>
        <a:bodyPr/>
        <a:lstStyle/>
        <a:p>
          <a:endParaRPr lang="en-GB"/>
        </a:p>
      </dgm:t>
    </dgm:pt>
    <dgm:pt modelId="{A412D395-B041-4763-AB8C-346FA6677F6A}">
      <dgm:prSet phldrT="[Text]"/>
      <dgm:spPr/>
      <dgm:t>
        <a:bodyPr/>
        <a:lstStyle/>
        <a:p>
          <a:r>
            <a:rPr lang="en-GB" dirty="0"/>
            <a:t>Supporting providers</a:t>
          </a:r>
        </a:p>
      </dgm:t>
    </dgm:pt>
    <dgm:pt modelId="{D4FC752D-44AE-4F19-904D-267DDC3F46C5}" type="parTrans" cxnId="{05A69094-908C-4AF7-8460-82A1C85A171F}">
      <dgm:prSet/>
      <dgm:spPr/>
      <dgm:t>
        <a:bodyPr/>
        <a:lstStyle/>
        <a:p>
          <a:endParaRPr lang="en-GB"/>
        </a:p>
      </dgm:t>
    </dgm:pt>
    <dgm:pt modelId="{D7E1261F-D815-48A8-83D0-F00A05B1F2A0}" type="sibTrans" cxnId="{05A69094-908C-4AF7-8460-82A1C85A171F}">
      <dgm:prSet/>
      <dgm:spPr/>
      <dgm:t>
        <a:bodyPr/>
        <a:lstStyle/>
        <a:p>
          <a:endParaRPr lang="en-GB"/>
        </a:p>
      </dgm:t>
    </dgm:pt>
    <dgm:pt modelId="{6A3C6C80-6300-4BC0-A22A-21DE880D1BC9}">
      <dgm:prSet phldrT="[Text]"/>
      <dgm:spPr/>
      <dgm:t>
        <a:bodyPr/>
        <a:lstStyle/>
        <a:p>
          <a:r>
            <a:rPr lang="en-GB" dirty="0"/>
            <a:t>Collaboration</a:t>
          </a:r>
        </a:p>
      </dgm:t>
    </dgm:pt>
    <dgm:pt modelId="{68AB1DBA-A217-41C6-AC3A-342A59F04138}" type="parTrans" cxnId="{A1BEB6C8-EAB8-47CA-8D5F-FC416D1CBAAF}">
      <dgm:prSet/>
      <dgm:spPr/>
      <dgm:t>
        <a:bodyPr/>
        <a:lstStyle/>
        <a:p>
          <a:endParaRPr lang="en-GB"/>
        </a:p>
      </dgm:t>
    </dgm:pt>
    <dgm:pt modelId="{F834D7B4-75FE-47E5-963F-03F910F02379}" type="sibTrans" cxnId="{A1BEB6C8-EAB8-47CA-8D5F-FC416D1CBAAF}">
      <dgm:prSet/>
      <dgm:spPr/>
      <dgm:t>
        <a:bodyPr/>
        <a:lstStyle/>
        <a:p>
          <a:endParaRPr lang="en-GB"/>
        </a:p>
      </dgm:t>
    </dgm:pt>
    <dgm:pt modelId="{C8246B33-D9C3-4301-B8A0-34F0929BBB5A}">
      <dgm:prSet phldrT="[Text]"/>
      <dgm:spPr/>
      <dgm:t>
        <a:bodyPr/>
        <a:lstStyle/>
        <a:p>
          <a:r>
            <a:rPr lang="en-GB" dirty="0"/>
            <a:t>Evolving practice</a:t>
          </a:r>
        </a:p>
      </dgm:t>
    </dgm:pt>
    <dgm:pt modelId="{B2E3599A-5DD0-4338-AA32-3E804743B6DE}" type="parTrans" cxnId="{2D609CB7-3E5D-4FBC-945F-E7931B6119E7}">
      <dgm:prSet/>
      <dgm:spPr/>
      <dgm:t>
        <a:bodyPr/>
        <a:lstStyle/>
        <a:p>
          <a:endParaRPr lang="en-GB"/>
        </a:p>
      </dgm:t>
    </dgm:pt>
    <dgm:pt modelId="{D5CAEBB8-1EF4-44BB-A9EB-203D1621B741}" type="sibTrans" cxnId="{2D609CB7-3E5D-4FBC-945F-E7931B6119E7}">
      <dgm:prSet/>
      <dgm:spPr/>
      <dgm:t>
        <a:bodyPr/>
        <a:lstStyle/>
        <a:p>
          <a:endParaRPr lang="en-GB"/>
        </a:p>
      </dgm:t>
    </dgm:pt>
    <dgm:pt modelId="{B48B625B-5CD2-4BF6-982D-CF422B0A9140}" type="pres">
      <dgm:prSet presAssocID="{EBB62771-40F8-4A7B-A0AB-30F7A0519A03}" presName="diagram" presStyleCnt="0">
        <dgm:presLayoutVars>
          <dgm:chMax val="1"/>
          <dgm:dir/>
          <dgm:animLvl val="ctr"/>
          <dgm:resizeHandles val="exact"/>
        </dgm:presLayoutVars>
      </dgm:prSet>
      <dgm:spPr/>
    </dgm:pt>
    <dgm:pt modelId="{4C4EAE00-84F0-4F0E-B3A7-041773446B41}" type="pres">
      <dgm:prSet presAssocID="{EBB62771-40F8-4A7B-A0AB-30F7A0519A03}" presName="matrix" presStyleCnt="0"/>
      <dgm:spPr/>
    </dgm:pt>
    <dgm:pt modelId="{AC7B968F-3DBB-42BE-82FF-C9C0BDC007CA}" type="pres">
      <dgm:prSet presAssocID="{EBB62771-40F8-4A7B-A0AB-30F7A0519A03}" presName="tile1" presStyleLbl="node1" presStyleIdx="0" presStyleCnt="4" custLinFactNeighborX="-18952" custLinFactNeighborY="-3123"/>
      <dgm:spPr/>
    </dgm:pt>
    <dgm:pt modelId="{31BE134A-961F-420E-8530-B5F493CB95C9}" type="pres">
      <dgm:prSet presAssocID="{EBB62771-40F8-4A7B-A0AB-30F7A0519A03}" presName="tile1text" presStyleLbl="node1" presStyleIdx="0" presStyleCnt="4">
        <dgm:presLayoutVars>
          <dgm:chMax val="0"/>
          <dgm:chPref val="0"/>
          <dgm:bulletEnabled val="1"/>
        </dgm:presLayoutVars>
      </dgm:prSet>
      <dgm:spPr/>
    </dgm:pt>
    <dgm:pt modelId="{4EA5565F-022D-49A3-B76B-4733701F3A4A}" type="pres">
      <dgm:prSet presAssocID="{EBB62771-40F8-4A7B-A0AB-30F7A0519A03}" presName="tile2" presStyleLbl="node1" presStyleIdx="1" presStyleCnt="4"/>
      <dgm:spPr/>
    </dgm:pt>
    <dgm:pt modelId="{E471E1F3-D471-489B-BA1B-EEAB48B1F0DF}" type="pres">
      <dgm:prSet presAssocID="{EBB62771-40F8-4A7B-A0AB-30F7A0519A03}" presName="tile2text" presStyleLbl="node1" presStyleIdx="1" presStyleCnt="4">
        <dgm:presLayoutVars>
          <dgm:chMax val="0"/>
          <dgm:chPref val="0"/>
          <dgm:bulletEnabled val="1"/>
        </dgm:presLayoutVars>
      </dgm:prSet>
      <dgm:spPr/>
    </dgm:pt>
    <dgm:pt modelId="{F435DAFB-F699-42BC-93FB-4C08ED498FB8}" type="pres">
      <dgm:prSet presAssocID="{EBB62771-40F8-4A7B-A0AB-30F7A0519A03}" presName="tile3" presStyleLbl="node1" presStyleIdx="2" presStyleCnt="4"/>
      <dgm:spPr/>
    </dgm:pt>
    <dgm:pt modelId="{143D022E-1E0A-41A1-B2E5-ED73AC062420}" type="pres">
      <dgm:prSet presAssocID="{EBB62771-40F8-4A7B-A0AB-30F7A0519A03}" presName="tile3text" presStyleLbl="node1" presStyleIdx="2" presStyleCnt="4">
        <dgm:presLayoutVars>
          <dgm:chMax val="0"/>
          <dgm:chPref val="0"/>
          <dgm:bulletEnabled val="1"/>
        </dgm:presLayoutVars>
      </dgm:prSet>
      <dgm:spPr/>
    </dgm:pt>
    <dgm:pt modelId="{1D00FA3A-15FA-4160-8AAF-47E84636F1E6}" type="pres">
      <dgm:prSet presAssocID="{EBB62771-40F8-4A7B-A0AB-30F7A0519A03}" presName="tile4" presStyleLbl="node1" presStyleIdx="3" presStyleCnt="4"/>
      <dgm:spPr/>
    </dgm:pt>
    <dgm:pt modelId="{F7CA4F46-9F03-4B56-9108-25E218DA7171}" type="pres">
      <dgm:prSet presAssocID="{EBB62771-40F8-4A7B-A0AB-30F7A0519A03}" presName="tile4text" presStyleLbl="node1" presStyleIdx="3" presStyleCnt="4">
        <dgm:presLayoutVars>
          <dgm:chMax val="0"/>
          <dgm:chPref val="0"/>
          <dgm:bulletEnabled val="1"/>
        </dgm:presLayoutVars>
      </dgm:prSet>
      <dgm:spPr/>
    </dgm:pt>
    <dgm:pt modelId="{17A42871-8015-4876-883F-7B6FB2D6E59B}" type="pres">
      <dgm:prSet presAssocID="{EBB62771-40F8-4A7B-A0AB-30F7A0519A03}" presName="centerTile" presStyleLbl="fgShp" presStyleIdx="0" presStyleCnt="1">
        <dgm:presLayoutVars>
          <dgm:chMax val="0"/>
          <dgm:chPref val="0"/>
        </dgm:presLayoutVars>
      </dgm:prSet>
      <dgm:spPr/>
    </dgm:pt>
  </dgm:ptLst>
  <dgm:cxnLst>
    <dgm:cxn modelId="{5D8EA10C-3340-489D-AB80-04BCFA509E49}" type="presOf" srcId="{C8246B33-D9C3-4301-B8A0-34F0929BBB5A}" destId="{F7CA4F46-9F03-4B56-9108-25E218DA7171}" srcOrd="1" destOrd="0" presId="urn:microsoft.com/office/officeart/2005/8/layout/matrix1"/>
    <dgm:cxn modelId="{7709CC1E-0D9C-446B-85C5-59F75D514BDD}" type="presOf" srcId="{0660AC49-CCA6-4F4D-BBB4-9C1A84CD9DCE}" destId="{17A42871-8015-4876-883F-7B6FB2D6E59B}" srcOrd="0" destOrd="0" presId="urn:microsoft.com/office/officeart/2005/8/layout/matrix1"/>
    <dgm:cxn modelId="{31D7E928-BFEA-4181-A7DB-F791C30395BC}" type="presOf" srcId="{1A1633CB-362E-4D51-A0FD-851F116D96B4}" destId="{31BE134A-961F-420E-8530-B5F493CB95C9}" srcOrd="1" destOrd="0" presId="urn:microsoft.com/office/officeart/2005/8/layout/matrix1"/>
    <dgm:cxn modelId="{54160460-C076-48E2-AA1E-899549822CE6}" type="presOf" srcId="{6A3C6C80-6300-4BC0-A22A-21DE880D1BC9}" destId="{143D022E-1E0A-41A1-B2E5-ED73AC062420}" srcOrd="1" destOrd="0" presId="urn:microsoft.com/office/officeart/2005/8/layout/matrix1"/>
    <dgm:cxn modelId="{50FD3B65-C761-43C9-9BAC-9CF3CBF11BD6}" srcId="{0660AC49-CCA6-4F4D-BBB4-9C1A84CD9DCE}" destId="{1A1633CB-362E-4D51-A0FD-851F116D96B4}" srcOrd="0" destOrd="0" parTransId="{9F3A776C-D42C-4338-AD55-FE0D2F1393E1}" sibTransId="{6F5BF848-FB5F-4FA2-8AFD-93A826D8DB61}"/>
    <dgm:cxn modelId="{608F8A6B-240E-4EBC-9CB9-312FC2B625C5}" type="presOf" srcId="{1A1633CB-362E-4D51-A0FD-851F116D96B4}" destId="{AC7B968F-3DBB-42BE-82FF-C9C0BDC007CA}" srcOrd="0" destOrd="0" presId="urn:microsoft.com/office/officeart/2005/8/layout/matrix1"/>
    <dgm:cxn modelId="{9C204256-13A1-4785-9C32-CD538B52FBD9}" type="presOf" srcId="{6A3C6C80-6300-4BC0-A22A-21DE880D1BC9}" destId="{F435DAFB-F699-42BC-93FB-4C08ED498FB8}" srcOrd="0" destOrd="0" presId="urn:microsoft.com/office/officeart/2005/8/layout/matrix1"/>
    <dgm:cxn modelId="{B0A1F980-F2B1-44AF-97BB-6604AA32C4F8}" type="presOf" srcId="{A412D395-B041-4763-AB8C-346FA6677F6A}" destId="{4EA5565F-022D-49A3-B76B-4733701F3A4A}" srcOrd="0" destOrd="0" presId="urn:microsoft.com/office/officeart/2005/8/layout/matrix1"/>
    <dgm:cxn modelId="{F4BF0F88-0F29-401E-9BA2-F1AA1DF7C973}" type="presOf" srcId="{A412D395-B041-4763-AB8C-346FA6677F6A}" destId="{E471E1F3-D471-489B-BA1B-EEAB48B1F0DF}" srcOrd="1" destOrd="0" presId="urn:microsoft.com/office/officeart/2005/8/layout/matrix1"/>
    <dgm:cxn modelId="{05A69094-908C-4AF7-8460-82A1C85A171F}" srcId="{0660AC49-CCA6-4F4D-BBB4-9C1A84CD9DCE}" destId="{A412D395-B041-4763-AB8C-346FA6677F6A}" srcOrd="1" destOrd="0" parTransId="{D4FC752D-44AE-4F19-904D-267DDC3F46C5}" sibTransId="{D7E1261F-D815-48A8-83D0-F00A05B1F2A0}"/>
    <dgm:cxn modelId="{6B91DBA1-986E-4392-92CB-32593E36A7CA}" type="presOf" srcId="{EBB62771-40F8-4A7B-A0AB-30F7A0519A03}" destId="{B48B625B-5CD2-4BF6-982D-CF422B0A9140}" srcOrd="0" destOrd="0" presId="urn:microsoft.com/office/officeart/2005/8/layout/matrix1"/>
    <dgm:cxn modelId="{2D609CB7-3E5D-4FBC-945F-E7931B6119E7}" srcId="{0660AC49-CCA6-4F4D-BBB4-9C1A84CD9DCE}" destId="{C8246B33-D9C3-4301-B8A0-34F0929BBB5A}" srcOrd="3" destOrd="0" parTransId="{B2E3599A-5DD0-4338-AA32-3E804743B6DE}" sibTransId="{D5CAEBB8-1EF4-44BB-A9EB-203D1621B741}"/>
    <dgm:cxn modelId="{CAA17BBB-3036-4371-96B2-05211B3F7D00}" type="presOf" srcId="{C8246B33-D9C3-4301-B8A0-34F0929BBB5A}" destId="{1D00FA3A-15FA-4160-8AAF-47E84636F1E6}" srcOrd="0" destOrd="0" presId="urn:microsoft.com/office/officeart/2005/8/layout/matrix1"/>
    <dgm:cxn modelId="{A1BEB6C8-EAB8-47CA-8D5F-FC416D1CBAAF}" srcId="{0660AC49-CCA6-4F4D-BBB4-9C1A84CD9DCE}" destId="{6A3C6C80-6300-4BC0-A22A-21DE880D1BC9}" srcOrd="2" destOrd="0" parTransId="{68AB1DBA-A217-41C6-AC3A-342A59F04138}" sibTransId="{F834D7B4-75FE-47E5-963F-03F910F02379}"/>
    <dgm:cxn modelId="{15F95FE1-676B-4288-BA18-D7DC3EC429BF}" srcId="{EBB62771-40F8-4A7B-A0AB-30F7A0519A03}" destId="{0660AC49-CCA6-4F4D-BBB4-9C1A84CD9DCE}" srcOrd="0" destOrd="0" parTransId="{739716DD-0305-4876-8AFB-77E57BDC423E}" sibTransId="{419BB35A-B4CF-4EF3-AA44-DDF1016EE6C6}"/>
    <dgm:cxn modelId="{28766E1D-3A38-4BE8-86DA-0480D50C0E8E}" type="presParOf" srcId="{B48B625B-5CD2-4BF6-982D-CF422B0A9140}" destId="{4C4EAE00-84F0-4F0E-B3A7-041773446B41}" srcOrd="0" destOrd="0" presId="urn:microsoft.com/office/officeart/2005/8/layout/matrix1"/>
    <dgm:cxn modelId="{834A9C46-9979-4C93-96D9-2926FBD918E6}" type="presParOf" srcId="{4C4EAE00-84F0-4F0E-B3A7-041773446B41}" destId="{AC7B968F-3DBB-42BE-82FF-C9C0BDC007CA}" srcOrd="0" destOrd="0" presId="urn:microsoft.com/office/officeart/2005/8/layout/matrix1"/>
    <dgm:cxn modelId="{0BE683CB-476C-4AEA-B00F-972722BB9D14}" type="presParOf" srcId="{4C4EAE00-84F0-4F0E-B3A7-041773446B41}" destId="{31BE134A-961F-420E-8530-B5F493CB95C9}" srcOrd="1" destOrd="0" presId="urn:microsoft.com/office/officeart/2005/8/layout/matrix1"/>
    <dgm:cxn modelId="{7ED79153-D2AD-4DB8-BE33-5E895F7EC284}" type="presParOf" srcId="{4C4EAE00-84F0-4F0E-B3A7-041773446B41}" destId="{4EA5565F-022D-49A3-B76B-4733701F3A4A}" srcOrd="2" destOrd="0" presId="urn:microsoft.com/office/officeart/2005/8/layout/matrix1"/>
    <dgm:cxn modelId="{A1533E5F-E9C6-4357-BB85-A1897A1ED6B5}" type="presParOf" srcId="{4C4EAE00-84F0-4F0E-B3A7-041773446B41}" destId="{E471E1F3-D471-489B-BA1B-EEAB48B1F0DF}" srcOrd="3" destOrd="0" presId="urn:microsoft.com/office/officeart/2005/8/layout/matrix1"/>
    <dgm:cxn modelId="{A0557906-7CCD-48B4-B030-83C44FCC237C}" type="presParOf" srcId="{4C4EAE00-84F0-4F0E-B3A7-041773446B41}" destId="{F435DAFB-F699-42BC-93FB-4C08ED498FB8}" srcOrd="4" destOrd="0" presId="urn:microsoft.com/office/officeart/2005/8/layout/matrix1"/>
    <dgm:cxn modelId="{DD6E3516-FAD5-4B5F-9441-0A2F92CA06DD}" type="presParOf" srcId="{4C4EAE00-84F0-4F0E-B3A7-041773446B41}" destId="{143D022E-1E0A-41A1-B2E5-ED73AC062420}" srcOrd="5" destOrd="0" presId="urn:microsoft.com/office/officeart/2005/8/layout/matrix1"/>
    <dgm:cxn modelId="{D90C1F2B-D922-42D3-8D67-EB7CAA8DD494}" type="presParOf" srcId="{4C4EAE00-84F0-4F0E-B3A7-041773446B41}" destId="{1D00FA3A-15FA-4160-8AAF-47E84636F1E6}" srcOrd="6" destOrd="0" presId="urn:microsoft.com/office/officeart/2005/8/layout/matrix1"/>
    <dgm:cxn modelId="{0CE32828-2CDF-434A-9B17-50BFEEE79DDE}" type="presParOf" srcId="{4C4EAE00-84F0-4F0E-B3A7-041773446B41}" destId="{F7CA4F46-9F03-4B56-9108-25E218DA7171}" srcOrd="7" destOrd="0" presId="urn:microsoft.com/office/officeart/2005/8/layout/matrix1"/>
    <dgm:cxn modelId="{3A230480-84DE-4244-BDEC-43A9332589E2}" type="presParOf" srcId="{B48B625B-5CD2-4BF6-982D-CF422B0A9140}" destId="{17A42871-8015-4876-883F-7B6FB2D6E59B}"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B968F-3DBB-42BE-82FF-C9C0BDC007CA}">
      <dsp:nvSpPr>
        <dsp:cNvPr id="0" name=""/>
        <dsp:cNvSpPr/>
      </dsp:nvSpPr>
      <dsp:spPr>
        <a:xfrm rot="16200000">
          <a:off x="614592" y="-614592"/>
          <a:ext cx="1756838" cy="2986024"/>
        </a:xfrm>
        <a:prstGeom prst="round1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Data / Reporting</a:t>
          </a:r>
        </a:p>
      </dsp:txBody>
      <dsp:txXfrm rot="5400000">
        <a:off x="-1" y="1"/>
        <a:ext cx="2986024" cy="1317628"/>
      </dsp:txXfrm>
    </dsp:sp>
    <dsp:sp modelId="{4EA5565F-022D-49A3-B76B-4733701F3A4A}">
      <dsp:nvSpPr>
        <dsp:cNvPr id="0" name=""/>
        <dsp:cNvSpPr/>
      </dsp:nvSpPr>
      <dsp:spPr>
        <a:xfrm>
          <a:off x="2986024" y="0"/>
          <a:ext cx="2986024" cy="1756838"/>
        </a:xfrm>
        <a:prstGeom prst="round1Rect">
          <a:avLst/>
        </a:prstGeom>
        <a:solidFill>
          <a:schemeClr val="accent3">
            <a:hueOff val="1372388"/>
            <a:satOff val="8237"/>
            <a:lumOff val="627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Supporting providers</a:t>
          </a:r>
        </a:p>
      </dsp:txBody>
      <dsp:txXfrm>
        <a:off x="2986024" y="0"/>
        <a:ext cx="2986024" cy="1317628"/>
      </dsp:txXfrm>
    </dsp:sp>
    <dsp:sp modelId="{F435DAFB-F699-42BC-93FB-4C08ED498FB8}">
      <dsp:nvSpPr>
        <dsp:cNvPr id="0" name=""/>
        <dsp:cNvSpPr/>
      </dsp:nvSpPr>
      <dsp:spPr>
        <a:xfrm rot="10800000">
          <a:off x="0" y="1756838"/>
          <a:ext cx="2986024" cy="1756838"/>
        </a:xfrm>
        <a:prstGeom prst="round1Rect">
          <a:avLst/>
        </a:prstGeom>
        <a:solidFill>
          <a:schemeClr val="accent3">
            <a:hueOff val="2744775"/>
            <a:satOff val="16475"/>
            <a:lumOff val="125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Collaboration</a:t>
          </a:r>
        </a:p>
      </dsp:txBody>
      <dsp:txXfrm rot="10800000">
        <a:off x="0" y="2196048"/>
        <a:ext cx="2986024" cy="1317628"/>
      </dsp:txXfrm>
    </dsp:sp>
    <dsp:sp modelId="{1D00FA3A-15FA-4160-8AAF-47E84636F1E6}">
      <dsp:nvSpPr>
        <dsp:cNvPr id="0" name=""/>
        <dsp:cNvSpPr/>
      </dsp:nvSpPr>
      <dsp:spPr>
        <a:xfrm rot="5400000">
          <a:off x="3600616" y="1142245"/>
          <a:ext cx="1756838" cy="2986024"/>
        </a:xfrm>
        <a:prstGeom prst="round1Rect">
          <a:avLst/>
        </a:prstGeom>
        <a:solidFill>
          <a:schemeClr val="accent3">
            <a:hueOff val="4117163"/>
            <a:satOff val="24712"/>
            <a:lumOff val="1882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Evolving practice</a:t>
          </a:r>
        </a:p>
      </dsp:txBody>
      <dsp:txXfrm rot="-5400000">
        <a:off x="2986023" y="2196048"/>
        <a:ext cx="2986024" cy="1317628"/>
      </dsp:txXfrm>
    </dsp:sp>
    <dsp:sp modelId="{17A42871-8015-4876-883F-7B6FB2D6E59B}">
      <dsp:nvSpPr>
        <dsp:cNvPr id="0" name=""/>
        <dsp:cNvSpPr/>
      </dsp:nvSpPr>
      <dsp:spPr>
        <a:xfrm>
          <a:off x="2090216" y="1317628"/>
          <a:ext cx="1791614" cy="878419"/>
        </a:xfrm>
        <a:prstGeom prst="roundRect">
          <a:avLst/>
        </a:prstGeom>
        <a:solidFill>
          <a:schemeClr val="accent3">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Improving immunisations</a:t>
          </a:r>
        </a:p>
      </dsp:txBody>
      <dsp:txXfrm>
        <a:off x="2133097" y="1360509"/>
        <a:ext cx="1705852" cy="79265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D0826-3ABD-487F-82A2-59B57FC5934F}" type="datetimeFigureOut">
              <a:rPr lang="en-GB" smtClean="0"/>
              <a:t>11/06/2025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5B109-A0B1-4E72-9ECF-4CD88E392B37}" type="slidenum">
              <a:rPr lang="en-GB" smtClean="0"/>
              <a:t>‹#›</a:t>
            </a:fld>
            <a:endParaRPr lang="en-GB"/>
          </a:p>
        </p:txBody>
      </p:sp>
    </p:spTree>
    <p:extLst>
      <p:ext uri="{BB962C8B-B14F-4D97-AF65-F5344CB8AC3E}">
        <p14:creationId xmlns:p14="http://schemas.microsoft.com/office/powerpoint/2010/main" val="367640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Standard title slide</a:t>
            </a:r>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13</a:t>
            </a:fld>
            <a:endParaRPr lang="en-GB"/>
          </a:p>
        </p:txBody>
      </p:sp>
    </p:spTree>
    <p:extLst>
      <p:ext uri="{BB962C8B-B14F-4D97-AF65-F5344CB8AC3E}">
        <p14:creationId xmlns:p14="http://schemas.microsoft.com/office/powerpoint/2010/main" val="3134481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14</a:t>
            </a:fld>
            <a:endParaRPr lang="en-GB"/>
          </a:p>
        </p:txBody>
      </p:sp>
    </p:spTree>
    <p:extLst>
      <p:ext uri="{BB962C8B-B14F-4D97-AF65-F5344CB8AC3E}">
        <p14:creationId xmlns:p14="http://schemas.microsoft.com/office/powerpoint/2010/main" val="306216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16</a:t>
            </a:fld>
            <a:endParaRPr lang="en-GB"/>
          </a:p>
        </p:txBody>
      </p:sp>
    </p:spTree>
    <p:extLst>
      <p:ext uri="{BB962C8B-B14F-4D97-AF65-F5344CB8AC3E}">
        <p14:creationId xmlns:p14="http://schemas.microsoft.com/office/powerpoint/2010/main" val="1389480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18</a:t>
            </a:fld>
            <a:endParaRPr lang="en-GB"/>
          </a:p>
        </p:txBody>
      </p:sp>
    </p:spTree>
    <p:extLst>
      <p:ext uri="{BB962C8B-B14F-4D97-AF65-F5344CB8AC3E}">
        <p14:creationId xmlns:p14="http://schemas.microsoft.com/office/powerpoint/2010/main" val="2347947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There are some adjustments and considerations such as giving early due to long period of travel. Always consult the Green Book or us prior to giving </a:t>
            </a:r>
          </a:p>
        </p:txBody>
      </p:sp>
      <p:sp>
        <p:nvSpPr>
          <p:cNvPr id="4" name="Slide Number Placeholder 3"/>
          <p:cNvSpPr>
            <a:spLocks noGrp="1"/>
          </p:cNvSpPr>
          <p:nvPr>
            <p:ph type="sldNum" sz="quarter" idx="5"/>
          </p:nvPr>
        </p:nvSpPr>
        <p:spPr/>
        <p:txBody>
          <a:bodyPr/>
          <a:lstStyle/>
          <a:p>
            <a:fld id="{9A4EC7EF-95E1-3D44-A982-BC7A3E9C617E}" type="slidenum">
              <a:rPr lang="en-GB" smtClean="0"/>
              <a:t>23</a:t>
            </a:fld>
            <a:endParaRPr lang="en-GB"/>
          </a:p>
        </p:txBody>
      </p:sp>
    </p:spTree>
    <p:extLst>
      <p:ext uri="{BB962C8B-B14F-4D97-AF65-F5344CB8AC3E}">
        <p14:creationId xmlns:p14="http://schemas.microsoft.com/office/powerpoint/2010/main" val="2210579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25</a:t>
            </a:fld>
            <a:endParaRPr lang="en-GB"/>
          </a:p>
        </p:txBody>
      </p:sp>
    </p:spTree>
    <p:extLst>
      <p:ext uri="{BB962C8B-B14F-4D97-AF65-F5344CB8AC3E}">
        <p14:creationId xmlns:p14="http://schemas.microsoft.com/office/powerpoint/2010/main" val="244419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281699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27</a:t>
            </a:fld>
            <a:endParaRPr lang="en-GB"/>
          </a:p>
        </p:txBody>
      </p:sp>
    </p:spTree>
    <p:extLst>
      <p:ext uri="{BB962C8B-B14F-4D97-AF65-F5344CB8AC3E}">
        <p14:creationId xmlns:p14="http://schemas.microsoft.com/office/powerpoint/2010/main" val="305592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28</a:t>
            </a:fld>
            <a:endParaRPr lang="en-GB"/>
          </a:p>
        </p:txBody>
      </p:sp>
    </p:spTree>
    <p:extLst>
      <p:ext uri="{BB962C8B-B14F-4D97-AF65-F5344CB8AC3E}">
        <p14:creationId xmlns:p14="http://schemas.microsoft.com/office/powerpoint/2010/main" val="2686195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29</a:t>
            </a:fld>
            <a:endParaRPr lang="en-GB"/>
          </a:p>
        </p:txBody>
      </p:sp>
    </p:spTree>
    <p:extLst>
      <p:ext uri="{BB962C8B-B14F-4D97-AF65-F5344CB8AC3E}">
        <p14:creationId xmlns:p14="http://schemas.microsoft.com/office/powerpoint/2010/main" val="27112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3636082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32</a:t>
            </a:fld>
            <a:endParaRPr lang="en-GB"/>
          </a:p>
        </p:txBody>
      </p:sp>
    </p:spTree>
    <p:extLst>
      <p:ext uri="{BB962C8B-B14F-4D97-AF65-F5344CB8AC3E}">
        <p14:creationId xmlns:p14="http://schemas.microsoft.com/office/powerpoint/2010/main" val="1101331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33</a:t>
            </a:fld>
            <a:endParaRPr lang="en-GB"/>
          </a:p>
        </p:txBody>
      </p:sp>
    </p:spTree>
    <p:extLst>
      <p:ext uri="{BB962C8B-B14F-4D97-AF65-F5344CB8AC3E}">
        <p14:creationId xmlns:p14="http://schemas.microsoft.com/office/powerpoint/2010/main" val="1854267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34</a:t>
            </a:fld>
            <a:endParaRPr lang="en-GB"/>
          </a:p>
        </p:txBody>
      </p:sp>
    </p:spTree>
    <p:extLst>
      <p:ext uri="{BB962C8B-B14F-4D97-AF65-F5344CB8AC3E}">
        <p14:creationId xmlns:p14="http://schemas.microsoft.com/office/powerpoint/2010/main" val="796717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35</a:t>
            </a:fld>
            <a:endParaRPr lang="en-GB"/>
          </a:p>
        </p:txBody>
      </p:sp>
    </p:spTree>
    <p:extLst>
      <p:ext uri="{BB962C8B-B14F-4D97-AF65-F5344CB8AC3E}">
        <p14:creationId xmlns:p14="http://schemas.microsoft.com/office/powerpoint/2010/main" val="2662330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36</a:t>
            </a:fld>
            <a:endParaRPr lang="en-GB"/>
          </a:p>
        </p:txBody>
      </p:sp>
    </p:spTree>
    <p:extLst>
      <p:ext uri="{BB962C8B-B14F-4D97-AF65-F5344CB8AC3E}">
        <p14:creationId xmlns:p14="http://schemas.microsoft.com/office/powerpoint/2010/main" val="2616598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37</a:t>
            </a:fld>
            <a:endParaRPr lang="en-GB"/>
          </a:p>
        </p:txBody>
      </p:sp>
    </p:spTree>
    <p:extLst>
      <p:ext uri="{BB962C8B-B14F-4D97-AF65-F5344CB8AC3E}">
        <p14:creationId xmlns:p14="http://schemas.microsoft.com/office/powerpoint/2010/main" val="3208521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38</a:t>
            </a:fld>
            <a:endParaRPr lang="en-GB"/>
          </a:p>
        </p:txBody>
      </p:sp>
    </p:spTree>
    <p:extLst>
      <p:ext uri="{BB962C8B-B14F-4D97-AF65-F5344CB8AC3E}">
        <p14:creationId xmlns:p14="http://schemas.microsoft.com/office/powerpoint/2010/main" val="478961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CSAIS will keep on books up to age 5 and continue to invite</a:t>
            </a:r>
          </a:p>
        </p:txBody>
      </p:sp>
      <p:sp>
        <p:nvSpPr>
          <p:cNvPr id="4" name="Slide Number Placeholder 3"/>
          <p:cNvSpPr>
            <a:spLocks noGrp="1"/>
          </p:cNvSpPr>
          <p:nvPr>
            <p:ph type="sldNum" sz="quarter" idx="5"/>
          </p:nvPr>
        </p:nvSpPr>
        <p:spPr/>
        <p:txBody>
          <a:bodyPr/>
          <a:lstStyle/>
          <a:p>
            <a:fld id="{9A4EC7EF-95E1-3D44-A982-BC7A3E9C617E}" type="slidenum">
              <a:rPr lang="en-GB" smtClean="0"/>
              <a:t>40</a:t>
            </a:fld>
            <a:endParaRPr lang="en-GB"/>
          </a:p>
        </p:txBody>
      </p:sp>
    </p:spTree>
    <p:extLst>
      <p:ext uri="{BB962C8B-B14F-4D97-AF65-F5344CB8AC3E}">
        <p14:creationId xmlns:p14="http://schemas.microsoft.com/office/powerpoint/2010/main" val="1619314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42</a:t>
            </a:fld>
            <a:endParaRPr lang="en-GB"/>
          </a:p>
        </p:txBody>
      </p:sp>
    </p:spTree>
    <p:extLst>
      <p:ext uri="{BB962C8B-B14F-4D97-AF65-F5344CB8AC3E}">
        <p14:creationId xmlns:p14="http://schemas.microsoft.com/office/powerpoint/2010/main" val="1609995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44</a:t>
            </a:fld>
            <a:endParaRPr lang="en-GB"/>
          </a:p>
        </p:txBody>
      </p:sp>
    </p:spTree>
    <p:extLst>
      <p:ext uri="{BB962C8B-B14F-4D97-AF65-F5344CB8AC3E}">
        <p14:creationId xmlns:p14="http://schemas.microsoft.com/office/powerpoint/2010/main" val="699463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1862022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45</a:t>
            </a:fld>
            <a:endParaRPr lang="en-GB"/>
          </a:p>
        </p:txBody>
      </p:sp>
    </p:spTree>
    <p:extLst>
      <p:ext uri="{BB962C8B-B14F-4D97-AF65-F5344CB8AC3E}">
        <p14:creationId xmlns:p14="http://schemas.microsoft.com/office/powerpoint/2010/main" val="2162564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46</a:t>
            </a:fld>
            <a:endParaRPr lang="en-GB"/>
          </a:p>
        </p:txBody>
      </p:sp>
    </p:spTree>
    <p:extLst>
      <p:ext uri="{BB962C8B-B14F-4D97-AF65-F5344CB8AC3E}">
        <p14:creationId xmlns:p14="http://schemas.microsoft.com/office/powerpoint/2010/main" val="1709001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47</a:t>
            </a:fld>
            <a:endParaRPr lang="en-GB"/>
          </a:p>
        </p:txBody>
      </p:sp>
    </p:spTree>
    <p:extLst>
      <p:ext uri="{BB962C8B-B14F-4D97-AF65-F5344CB8AC3E}">
        <p14:creationId xmlns:p14="http://schemas.microsoft.com/office/powerpoint/2010/main" val="3990582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48</a:t>
            </a:fld>
            <a:endParaRPr lang="en-GB"/>
          </a:p>
        </p:txBody>
      </p:sp>
    </p:spTree>
    <p:extLst>
      <p:ext uri="{BB962C8B-B14F-4D97-AF65-F5344CB8AC3E}">
        <p14:creationId xmlns:p14="http://schemas.microsoft.com/office/powerpoint/2010/main" val="3823555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49</a:t>
            </a:fld>
            <a:endParaRPr lang="en-GB"/>
          </a:p>
        </p:txBody>
      </p:sp>
    </p:spTree>
    <p:extLst>
      <p:ext uri="{BB962C8B-B14F-4D97-AF65-F5344CB8AC3E}">
        <p14:creationId xmlns:p14="http://schemas.microsoft.com/office/powerpoint/2010/main" val="957659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50</a:t>
            </a:fld>
            <a:endParaRPr lang="en-GB"/>
          </a:p>
        </p:txBody>
      </p:sp>
    </p:spTree>
    <p:extLst>
      <p:ext uri="{BB962C8B-B14F-4D97-AF65-F5344CB8AC3E}">
        <p14:creationId xmlns:p14="http://schemas.microsoft.com/office/powerpoint/2010/main" val="230455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51</a:t>
            </a:fld>
            <a:endParaRPr lang="en-GB"/>
          </a:p>
        </p:txBody>
      </p:sp>
    </p:spTree>
    <p:extLst>
      <p:ext uri="{BB962C8B-B14F-4D97-AF65-F5344CB8AC3E}">
        <p14:creationId xmlns:p14="http://schemas.microsoft.com/office/powerpoint/2010/main" val="2310362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52</a:t>
            </a:fld>
            <a:endParaRPr lang="en-GB"/>
          </a:p>
        </p:txBody>
      </p:sp>
    </p:spTree>
    <p:extLst>
      <p:ext uri="{BB962C8B-B14F-4D97-AF65-F5344CB8AC3E}">
        <p14:creationId xmlns:p14="http://schemas.microsoft.com/office/powerpoint/2010/main" val="3055210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53</a:t>
            </a:fld>
            <a:endParaRPr lang="en-GB"/>
          </a:p>
        </p:txBody>
      </p:sp>
    </p:spTree>
    <p:extLst>
      <p:ext uri="{BB962C8B-B14F-4D97-AF65-F5344CB8AC3E}">
        <p14:creationId xmlns:p14="http://schemas.microsoft.com/office/powerpoint/2010/main" val="2914924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54</a:t>
            </a:fld>
            <a:endParaRPr lang="en-GB"/>
          </a:p>
        </p:txBody>
      </p:sp>
    </p:spTree>
    <p:extLst>
      <p:ext uri="{BB962C8B-B14F-4D97-AF65-F5344CB8AC3E}">
        <p14:creationId xmlns:p14="http://schemas.microsoft.com/office/powerpoint/2010/main" val="1339705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6</a:t>
            </a:fld>
            <a:endParaRPr lang="en-GB"/>
          </a:p>
        </p:txBody>
      </p:sp>
    </p:spTree>
    <p:extLst>
      <p:ext uri="{BB962C8B-B14F-4D97-AF65-F5344CB8AC3E}">
        <p14:creationId xmlns:p14="http://schemas.microsoft.com/office/powerpoint/2010/main" val="1296493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55</a:t>
            </a:fld>
            <a:endParaRPr lang="en-GB"/>
          </a:p>
        </p:txBody>
      </p:sp>
    </p:spTree>
    <p:extLst>
      <p:ext uri="{BB962C8B-B14F-4D97-AF65-F5344CB8AC3E}">
        <p14:creationId xmlns:p14="http://schemas.microsoft.com/office/powerpoint/2010/main" val="846221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56</a:t>
            </a:fld>
            <a:endParaRPr lang="en-GB"/>
          </a:p>
        </p:txBody>
      </p:sp>
    </p:spTree>
    <p:extLst>
      <p:ext uri="{BB962C8B-B14F-4D97-AF65-F5344CB8AC3E}">
        <p14:creationId xmlns:p14="http://schemas.microsoft.com/office/powerpoint/2010/main" val="480382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59</a:t>
            </a:fld>
            <a:endParaRPr lang="en-GB"/>
          </a:p>
        </p:txBody>
      </p:sp>
    </p:spTree>
    <p:extLst>
      <p:ext uri="{BB962C8B-B14F-4D97-AF65-F5344CB8AC3E}">
        <p14:creationId xmlns:p14="http://schemas.microsoft.com/office/powerpoint/2010/main" val="3547454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1F5B8-6A50-A1FA-7218-F76D0EDDA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E72FD-3EB4-7875-BDBA-C12E4D8A67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CA789-1EE5-A24D-ADDC-DC9C4F893AA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5662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61</a:t>
            </a:fld>
            <a:endParaRPr lang="en-GB"/>
          </a:p>
        </p:txBody>
      </p:sp>
    </p:spTree>
    <p:extLst>
      <p:ext uri="{BB962C8B-B14F-4D97-AF65-F5344CB8AC3E}">
        <p14:creationId xmlns:p14="http://schemas.microsoft.com/office/powerpoint/2010/main" val="3210732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62</a:t>
            </a:fld>
            <a:endParaRPr lang="en-GB"/>
          </a:p>
        </p:txBody>
      </p:sp>
    </p:spTree>
    <p:extLst>
      <p:ext uri="{BB962C8B-B14F-4D97-AF65-F5344CB8AC3E}">
        <p14:creationId xmlns:p14="http://schemas.microsoft.com/office/powerpoint/2010/main" val="658273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63</a:t>
            </a:fld>
            <a:endParaRPr lang="en-GB"/>
          </a:p>
        </p:txBody>
      </p:sp>
    </p:spTree>
    <p:extLst>
      <p:ext uri="{BB962C8B-B14F-4D97-AF65-F5344CB8AC3E}">
        <p14:creationId xmlns:p14="http://schemas.microsoft.com/office/powerpoint/2010/main" val="2614543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64</a:t>
            </a:fld>
            <a:endParaRPr lang="en-GB"/>
          </a:p>
        </p:txBody>
      </p:sp>
    </p:spTree>
    <p:extLst>
      <p:ext uri="{BB962C8B-B14F-4D97-AF65-F5344CB8AC3E}">
        <p14:creationId xmlns:p14="http://schemas.microsoft.com/office/powerpoint/2010/main" val="3088167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65</a:t>
            </a:fld>
            <a:endParaRPr lang="en-GB"/>
          </a:p>
        </p:txBody>
      </p:sp>
    </p:spTree>
    <p:extLst>
      <p:ext uri="{BB962C8B-B14F-4D97-AF65-F5344CB8AC3E}">
        <p14:creationId xmlns:p14="http://schemas.microsoft.com/office/powerpoint/2010/main" val="24867272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66</a:t>
            </a:fld>
            <a:endParaRPr lang="en-GB"/>
          </a:p>
        </p:txBody>
      </p:sp>
    </p:spTree>
    <p:extLst>
      <p:ext uri="{BB962C8B-B14F-4D97-AF65-F5344CB8AC3E}">
        <p14:creationId xmlns:p14="http://schemas.microsoft.com/office/powerpoint/2010/main" val="244726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246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68</a:t>
            </a:fld>
            <a:endParaRPr lang="en-GB"/>
          </a:p>
        </p:txBody>
      </p:sp>
    </p:spTree>
    <p:extLst>
      <p:ext uri="{BB962C8B-B14F-4D97-AF65-F5344CB8AC3E}">
        <p14:creationId xmlns:p14="http://schemas.microsoft.com/office/powerpoint/2010/main" val="1590786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69</a:t>
            </a:fld>
            <a:endParaRPr lang="en-GB"/>
          </a:p>
        </p:txBody>
      </p:sp>
    </p:spTree>
    <p:extLst>
      <p:ext uri="{BB962C8B-B14F-4D97-AF65-F5344CB8AC3E}">
        <p14:creationId xmlns:p14="http://schemas.microsoft.com/office/powerpoint/2010/main" val="917659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70</a:t>
            </a:fld>
            <a:endParaRPr lang="en-GB"/>
          </a:p>
        </p:txBody>
      </p:sp>
    </p:spTree>
    <p:extLst>
      <p:ext uri="{BB962C8B-B14F-4D97-AF65-F5344CB8AC3E}">
        <p14:creationId xmlns:p14="http://schemas.microsoft.com/office/powerpoint/2010/main" val="32027016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71</a:t>
            </a:fld>
            <a:endParaRPr lang="en-GB"/>
          </a:p>
        </p:txBody>
      </p:sp>
    </p:spTree>
    <p:extLst>
      <p:ext uri="{BB962C8B-B14F-4D97-AF65-F5344CB8AC3E}">
        <p14:creationId xmlns:p14="http://schemas.microsoft.com/office/powerpoint/2010/main" val="32887785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72</a:t>
            </a:fld>
            <a:endParaRPr lang="en-GB"/>
          </a:p>
        </p:txBody>
      </p:sp>
    </p:spTree>
    <p:extLst>
      <p:ext uri="{BB962C8B-B14F-4D97-AF65-F5344CB8AC3E}">
        <p14:creationId xmlns:p14="http://schemas.microsoft.com/office/powerpoint/2010/main" val="21399430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73</a:t>
            </a:fld>
            <a:endParaRPr lang="en-GB"/>
          </a:p>
        </p:txBody>
      </p:sp>
    </p:spTree>
    <p:extLst>
      <p:ext uri="{BB962C8B-B14F-4D97-AF65-F5344CB8AC3E}">
        <p14:creationId xmlns:p14="http://schemas.microsoft.com/office/powerpoint/2010/main" val="1735577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74</a:t>
            </a:fld>
            <a:endParaRPr lang="en-GB"/>
          </a:p>
        </p:txBody>
      </p:sp>
    </p:spTree>
    <p:extLst>
      <p:ext uri="{BB962C8B-B14F-4D97-AF65-F5344CB8AC3E}">
        <p14:creationId xmlns:p14="http://schemas.microsoft.com/office/powerpoint/2010/main" val="960381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78</a:t>
            </a:fld>
            <a:endParaRPr lang="en-GB"/>
          </a:p>
        </p:txBody>
      </p:sp>
    </p:spTree>
    <p:extLst>
      <p:ext uri="{BB962C8B-B14F-4D97-AF65-F5344CB8AC3E}">
        <p14:creationId xmlns:p14="http://schemas.microsoft.com/office/powerpoint/2010/main" val="12669616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79</a:t>
            </a:fld>
            <a:endParaRPr lang="en-GB"/>
          </a:p>
        </p:txBody>
      </p:sp>
    </p:spTree>
    <p:extLst>
      <p:ext uri="{BB962C8B-B14F-4D97-AF65-F5344CB8AC3E}">
        <p14:creationId xmlns:p14="http://schemas.microsoft.com/office/powerpoint/2010/main" val="709249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80</a:t>
            </a:fld>
            <a:endParaRPr lang="en-GB"/>
          </a:p>
        </p:txBody>
      </p:sp>
    </p:spTree>
    <p:extLst>
      <p:ext uri="{BB962C8B-B14F-4D97-AF65-F5344CB8AC3E}">
        <p14:creationId xmlns:p14="http://schemas.microsoft.com/office/powerpoint/2010/main" val="1162802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9</a:t>
            </a:fld>
            <a:endParaRPr lang="en-GB"/>
          </a:p>
        </p:txBody>
      </p:sp>
    </p:spTree>
    <p:extLst>
      <p:ext uri="{BB962C8B-B14F-4D97-AF65-F5344CB8AC3E}">
        <p14:creationId xmlns:p14="http://schemas.microsoft.com/office/powerpoint/2010/main" val="5158040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81</a:t>
            </a:fld>
            <a:endParaRPr lang="en-GB"/>
          </a:p>
        </p:txBody>
      </p:sp>
    </p:spTree>
    <p:extLst>
      <p:ext uri="{BB962C8B-B14F-4D97-AF65-F5344CB8AC3E}">
        <p14:creationId xmlns:p14="http://schemas.microsoft.com/office/powerpoint/2010/main" val="35346091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83</a:t>
            </a:fld>
            <a:endParaRPr lang="en-GB"/>
          </a:p>
        </p:txBody>
      </p:sp>
    </p:spTree>
    <p:extLst>
      <p:ext uri="{BB962C8B-B14F-4D97-AF65-F5344CB8AC3E}">
        <p14:creationId xmlns:p14="http://schemas.microsoft.com/office/powerpoint/2010/main" val="30651085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84</a:t>
            </a:fld>
            <a:endParaRPr lang="en-GB"/>
          </a:p>
        </p:txBody>
      </p:sp>
    </p:spTree>
    <p:extLst>
      <p:ext uri="{BB962C8B-B14F-4D97-AF65-F5344CB8AC3E}">
        <p14:creationId xmlns:p14="http://schemas.microsoft.com/office/powerpoint/2010/main" val="31622771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88</a:t>
            </a:fld>
            <a:endParaRPr lang="en-GB"/>
          </a:p>
        </p:txBody>
      </p:sp>
    </p:spTree>
    <p:extLst>
      <p:ext uri="{BB962C8B-B14F-4D97-AF65-F5344CB8AC3E}">
        <p14:creationId xmlns:p14="http://schemas.microsoft.com/office/powerpoint/2010/main" val="7809120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89</a:t>
            </a:fld>
            <a:endParaRPr lang="en-GB"/>
          </a:p>
        </p:txBody>
      </p:sp>
    </p:spTree>
    <p:extLst>
      <p:ext uri="{BB962C8B-B14F-4D97-AF65-F5344CB8AC3E}">
        <p14:creationId xmlns:p14="http://schemas.microsoft.com/office/powerpoint/2010/main" val="34011471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90</a:t>
            </a:fld>
            <a:endParaRPr lang="en-GB"/>
          </a:p>
        </p:txBody>
      </p:sp>
    </p:spTree>
    <p:extLst>
      <p:ext uri="{BB962C8B-B14F-4D97-AF65-F5344CB8AC3E}">
        <p14:creationId xmlns:p14="http://schemas.microsoft.com/office/powerpoint/2010/main" val="11269056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91</a:t>
            </a:fld>
            <a:endParaRPr lang="en-GB"/>
          </a:p>
        </p:txBody>
      </p:sp>
    </p:spTree>
    <p:extLst>
      <p:ext uri="{BB962C8B-B14F-4D97-AF65-F5344CB8AC3E}">
        <p14:creationId xmlns:p14="http://schemas.microsoft.com/office/powerpoint/2010/main" val="3738405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92</a:t>
            </a:fld>
            <a:endParaRPr lang="en-GB"/>
          </a:p>
        </p:txBody>
      </p:sp>
    </p:spTree>
    <p:extLst>
      <p:ext uri="{BB962C8B-B14F-4D97-AF65-F5344CB8AC3E}">
        <p14:creationId xmlns:p14="http://schemas.microsoft.com/office/powerpoint/2010/main" val="21810544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100</a:t>
            </a:fld>
            <a:endParaRPr lang="en-GB"/>
          </a:p>
        </p:txBody>
      </p:sp>
    </p:spTree>
    <p:extLst>
      <p:ext uri="{BB962C8B-B14F-4D97-AF65-F5344CB8AC3E}">
        <p14:creationId xmlns:p14="http://schemas.microsoft.com/office/powerpoint/2010/main" val="36360828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101</a:t>
            </a:fld>
            <a:endParaRPr lang="en-GB"/>
          </a:p>
        </p:txBody>
      </p:sp>
    </p:spTree>
    <p:extLst>
      <p:ext uri="{BB962C8B-B14F-4D97-AF65-F5344CB8AC3E}">
        <p14:creationId xmlns:p14="http://schemas.microsoft.com/office/powerpoint/2010/main" val="782851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3775873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102</a:t>
            </a:fld>
            <a:endParaRPr lang="en-GB"/>
          </a:p>
        </p:txBody>
      </p:sp>
    </p:spTree>
    <p:extLst>
      <p:ext uri="{BB962C8B-B14F-4D97-AF65-F5344CB8AC3E}">
        <p14:creationId xmlns:p14="http://schemas.microsoft.com/office/powerpoint/2010/main" val="1815870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103</a:t>
            </a:fld>
            <a:endParaRPr lang="en-GB"/>
          </a:p>
        </p:txBody>
      </p:sp>
    </p:spTree>
    <p:extLst>
      <p:ext uri="{BB962C8B-B14F-4D97-AF65-F5344CB8AC3E}">
        <p14:creationId xmlns:p14="http://schemas.microsoft.com/office/powerpoint/2010/main" val="38424444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105</a:t>
            </a:fld>
            <a:endParaRPr lang="en-GB"/>
          </a:p>
        </p:txBody>
      </p:sp>
    </p:spTree>
    <p:extLst>
      <p:ext uri="{BB962C8B-B14F-4D97-AF65-F5344CB8AC3E}">
        <p14:creationId xmlns:p14="http://schemas.microsoft.com/office/powerpoint/2010/main" val="4630488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106</a:t>
            </a:fld>
            <a:endParaRPr lang="en-GB"/>
          </a:p>
        </p:txBody>
      </p:sp>
    </p:spTree>
    <p:extLst>
      <p:ext uri="{BB962C8B-B14F-4D97-AF65-F5344CB8AC3E}">
        <p14:creationId xmlns:p14="http://schemas.microsoft.com/office/powerpoint/2010/main" val="19755084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107</a:t>
            </a:fld>
            <a:endParaRPr lang="en-GB"/>
          </a:p>
        </p:txBody>
      </p:sp>
    </p:spTree>
    <p:extLst>
      <p:ext uri="{BB962C8B-B14F-4D97-AF65-F5344CB8AC3E}">
        <p14:creationId xmlns:p14="http://schemas.microsoft.com/office/powerpoint/2010/main" val="303670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2460656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12</a:t>
            </a:fld>
            <a:endParaRPr lang="en-GB"/>
          </a:p>
        </p:txBody>
      </p:sp>
    </p:spTree>
    <p:extLst>
      <p:ext uri="{BB962C8B-B14F-4D97-AF65-F5344CB8AC3E}">
        <p14:creationId xmlns:p14="http://schemas.microsoft.com/office/powerpoint/2010/main" val="4217627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rtlCol="0" anchor="b">
            <a:noAutofit/>
          </a:bodyPr>
          <a:lstStyle>
            <a:lvl1pPr algn="l">
              <a:defRPr sz="6000" b="1">
                <a:latin typeface="+mj-lt"/>
              </a:defRPr>
            </a:lvl1pPr>
          </a:lstStyle>
          <a:p>
            <a:pPr rtl="0"/>
            <a:r>
              <a:rPr lang="en-GB" noProof="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rtlCol="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Tree>
    <p:extLst>
      <p:ext uri="{BB962C8B-B14F-4D97-AF65-F5344CB8AC3E}">
        <p14:creationId xmlns:p14="http://schemas.microsoft.com/office/powerpoint/2010/main" val="1186718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solidFill>
                  <a:schemeClr val="bg1"/>
                </a:solidFill>
                <a:latin typeface="+mj-lt"/>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rtlCol="0">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2794269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4071953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3957133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rtlCol="0" anchor="b">
            <a:noAutofit/>
          </a:bodyPr>
          <a:lstStyle>
            <a:lvl1pPr algn="l">
              <a:defRPr sz="6000" b="1">
                <a:latin typeface="+mj-lt"/>
              </a:defRPr>
            </a:lvl1pPr>
          </a:lstStyle>
          <a:p>
            <a:pPr rtl="0"/>
            <a:r>
              <a:rPr lang="en-GB" noProof="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rtlCol="0">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Tree>
    <p:extLst>
      <p:ext uri="{BB962C8B-B14F-4D97-AF65-F5344CB8AC3E}">
        <p14:creationId xmlns:p14="http://schemas.microsoft.com/office/powerpoint/2010/main" val="1462740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3061154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1161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6418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nd Slide ACCESSIB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2509143" y="-71523"/>
            <a:ext cx="10768951" cy="7616239"/>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3"/>
          <a:stretch>
            <a:fillRect/>
          </a:stretch>
        </p:blipFill>
        <p:spPr>
          <a:xfrm>
            <a:off x="10551045" y="364425"/>
            <a:ext cx="1208955" cy="979789"/>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72040" y="3665234"/>
            <a:ext cx="390144" cy="390144"/>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885396" y="4266369"/>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5767074" y="4806522"/>
            <a:ext cx="600075" cy="600075"/>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Tree>
    <p:extLst>
      <p:ext uri="{BB962C8B-B14F-4D97-AF65-F5344CB8AC3E}">
        <p14:creationId xmlns:p14="http://schemas.microsoft.com/office/powerpoint/2010/main" val="282685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1778205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32965-9CD8-6D7C-27D0-47690B3CFC6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71ED523-795E-D720-492D-34A0375A4E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3FC97C5-AB68-8F74-A18C-CBE05B9E7F16}"/>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5" name="Footer Placeholder 4">
            <a:extLst>
              <a:ext uri="{FF2B5EF4-FFF2-40B4-BE49-F238E27FC236}">
                <a16:creationId xmlns:a16="http://schemas.microsoft.com/office/drawing/2014/main" id="{0AE2B4C2-84CE-4F54-C2D2-5D614EC8A2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9878F3-A9B4-A0C6-D714-D15C295C4685}"/>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201623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rtlCol="0">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976248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A9B5-6CC0-1180-803D-5E0543BAFF4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12AE137-C7FE-651C-A192-E690264FB36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DE87A6E-7A49-578F-46C3-56BBFA471F6B}"/>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5" name="Footer Placeholder 4">
            <a:extLst>
              <a:ext uri="{FF2B5EF4-FFF2-40B4-BE49-F238E27FC236}">
                <a16:creationId xmlns:a16="http://schemas.microsoft.com/office/drawing/2014/main" id="{6D70D436-3C42-27EF-D4E5-2001D92148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4310A1-81C2-69CD-3CE7-E31BDB9F0424}"/>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328921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F4F01-607F-B834-0103-F913C7963C1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B1F6136-3540-22F7-2E75-2A501F0F31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2761658-7B53-A484-5C3D-C38895810226}"/>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5" name="Footer Placeholder 4">
            <a:extLst>
              <a:ext uri="{FF2B5EF4-FFF2-40B4-BE49-F238E27FC236}">
                <a16:creationId xmlns:a16="http://schemas.microsoft.com/office/drawing/2014/main" id="{9D96CB7B-BF8D-FB96-1370-4B3B2F6957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E2B966-A3F2-3318-493C-5374991E76C3}"/>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979724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123C0-334D-8BF4-5CCA-DB2FC005D6A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70588BB-47C9-647A-BC05-A898B158031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BA2DF89-BDA9-93CE-0AF6-0BFC2710942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63508D9-ED65-FDC1-F63E-75B8895F6A4F}"/>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6" name="Footer Placeholder 5">
            <a:extLst>
              <a:ext uri="{FF2B5EF4-FFF2-40B4-BE49-F238E27FC236}">
                <a16:creationId xmlns:a16="http://schemas.microsoft.com/office/drawing/2014/main" id="{239CC5FE-483F-46C6-5E71-BCAE5C4F99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F2254C-97B2-4702-6502-79831C681C60}"/>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3397173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ECA75-6A01-C94D-6B35-D00F2C66B0D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74060CB-954F-BEE9-82BF-AABB2F2F8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8E79C2A-541A-9149-70BD-B87CE7FF321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44CD16D-4024-1A19-8E71-7B78C0954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3841A9B-80C3-8228-AC9C-CDDC20E9271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DCD36D2-964C-048F-CAD2-EB5A683BEF7E}"/>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8" name="Footer Placeholder 7">
            <a:extLst>
              <a:ext uri="{FF2B5EF4-FFF2-40B4-BE49-F238E27FC236}">
                <a16:creationId xmlns:a16="http://schemas.microsoft.com/office/drawing/2014/main" id="{4E9CA10B-3F38-0B2E-762F-AEE068ADAB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602A3F-FB96-378B-BA3B-1E56DD723B15}"/>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63943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4EBE-C432-5CBE-F4EA-01E021A43AD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A1F318F-9C2B-D9D9-27BB-4098A92B66DC}"/>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4" name="Footer Placeholder 3">
            <a:extLst>
              <a:ext uri="{FF2B5EF4-FFF2-40B4-BE49-F238E27FC236}">
                <a16:creationId xmlns:a16="http://schemas.microsoft.com/office/drawing/2014/main" id="{047A2B35-D5A7-A43D-25F8-A947D978F40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AA7CF2-1EDA-B850-6E2D-20DDDB2FA093}"/>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3483486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887E2-EE72-9C07-0347-96BA0C450931}"/>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3" name="Footer Placeholder 2">
            <a:extLst>
              <a:ext uri="{FF2B5EF4-FFF2-40B4-BE49-F238E27FC236}">
                <a16:creationId xmlns:a16="http://schemas.microsoft.com/office/drawing/2014/main" id="{8C05E2CA-0E12-90C8-0398-BA7AB30530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F8202F-E699-63EE-28A7-2833ABDB9066}"/>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367210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AFB2-C6EF-8315-4B10-EB834415B0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6A51461-F19C-AFE7-9B7A-11146C5807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FDFF79B-5734-280E-9208-31CCAB464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7A830D-ECF3-6B7A-6416-A25AB1853983}"/>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6" name="Footer Placeholder 5">
            <a:extLst>
              <a:ext uri="{FF2B5EF4-FFF2-40B4-BE49-F238E27FC236}">
                <a16:creationId xmlns:a16="http://schemas.microsoft.com/office/drawing/2014/main" id="{A2794057-26FB-0B11-A857-374833C191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60F29-0138-7F94-EBA2-C606434B096B}"/>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3780200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0322D-4BDA-9C1A-0038-B94548D228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398F770-A661-C10D-53BC-85EE96C82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29EA19-7ED8-5F03-D519-9E1AF3915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3594C8-3BBC-5F9B-233A-A81E57EC164D}"/>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6" name="Footer Placeholder 5">
            <a:extLst>
              <a:ext uri="{FF2B5EF4-FFF2-40B4-BE49-F238E27FC236}">
                <a16:creationId xmlns:a16="http://schemas.microsoft.com/office/drawing/2014/main" id="{D20BBA23-75EC-D8A8-E056-BDBF2C9344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4FF1F2-5F40-F3EC-C61D-4090EEDE572F}"/>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3479922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D2BC-A775-7605-2B81-DA914B99944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1D8DABB-6BD7-FCAB-F892-01955FFF65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C97737E-A3DD-8BD7-C507-A57504947553}"/>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5" name="Footer Placeholder 4">
            <a:extLst>
              <a:ext uri="{FF2B5EF4-FFF2-40B4-BE49-F238E27FC236}">
                <a16:creationId xmlns:a16="http://schemas.microsoft.com/office/drawing/2014/main" id="{D212A3A8-2B4C-DDFD-0744-9D8582A728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58806C-4D47-3D2E-D075-2B36B67449E9}"/>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1878144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DDBED9-E69C-9811-05EA-5A1D81105E7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B17955F-9368-EB3A-CAFA-8EF94824C5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6E2A6DF-8391-48A2-D9BD-4644D9F4B35F}"/>
              </a:ext>
            </a:extLst>
          </p:cNvPr>
          <p:cNvSpPr>
            <a:spLocks noGrp="1"/>
          </p:cNvSpPr>
          <p:nvPr>
            <p:ph type="dt" sz="half" idx="10"/>
          </p:nvPr>
        </p:nvSpPr>
        <p:spPr/>
        <p:txBody>
          <a:bodyPr/>
          <a:lstStyle/>
          <a:p>
            <a:fld id="{94B524EA-1D5E-433E-8EB4-32AB3650E5B7}" type="datetimeFigureOut">
              <a:rPr lang="en-GB" smtClean="0"/>
              <a:t>11/06/2025</a:t>
            </a:fld>
            <a:endParaRPr lang="en-GB"/>
          </a:p>
        </p:txBody>
      </p:sp>
      <p:sp>
        <p:nvSpPr>
          <p:cNvPr id="5" name="Footer Placeholder 4">
            <a:extLst>
              <a:ext uri="{FF2B5EF4-FFF2-40B4-BE49-F238E27FC236}">
                <a16:creationId xmlns:a16="http://schemas.microsoft.com/office/drawing/2014/main" id="{FA50A01F-9123-FE3C-FD41-31D4EC2577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6AF9A8-64B2-F20D-802D-9E062868CDD5}"/>
              </a:ext>
            </a:extLst>
          </p:cNvPr>
          <p:cNvSpPr>
            <a:spLocks noGrp="1"/>
          </p:cNvSpPr>
          <p:nvPr>
            <p:ph type="sldNum" sz="quarter" idx="12"/>
          </p:nvPr>
        </p:nvSpPr>
        <p:spPr/>
        <p:txBody>
          <a:bodyPr/>
          <a:lstStyle/>
          <a:p>
            <a:fld id="{1F04C428-3E96-4442-9DC1-E659DD5067EF}" type="slidenum">
              <a:rPr lang="en-GB" smtClean="0"/>
              <a:t>‹#›</a:t>
            </a:fld>
            <a:endParaRPr lang="en-GB"/>
          </a:p>
        </p:txBody>
      </p:sp>
    </p:spTree>
    <p:extLst>
      <p:ext uri="{BB962C8B-B14F-4D97-AF65-F5344CB8AC3E}">
        <p14:creationId xmlns:p14="http://schemas.microsoft.com/office/powerpoint/2010/main" val="3395245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rtlCol="0">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rtlCol="0">
            <a:noAutofit/>
          </a:bodyPr>
          <a:lstStyle>
            <a:lvl1pPr>
              <a:defRPr>
                <a:solidFill>
                  <a:schemeClr val="accent2"/>
                </a:solidFill>
                <a:latin typeface="+mn-lt"/>
              </a:defRPr>
            </a:lvl1pPr>
          </a:lstStyle>
          <a:p>
            <a:pPr rtl="0"/>
            <a:r>
              <a:rPr lang="en-GB" noProof="0"/>
              <a:t>10/9/2021</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rtlCol="0">
            <a:noAutofit/>
          </a:bodyPr>
          <a:lstStyle>
            <a:lvl1pPr>
              <a:defRPr>
                <a:solidFill>
                  <a:schemeClr val="accent2"/>
                </a:solidFill>
                <a:latin typeface="+mn-lt"/>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rtlCol="0">
            <a:noAutofit/>
          </a:bodyPr>
          <a:lstStyle>
            <a:lvl1pPr>
              <a:defRPr>
                <a:solidFill>
                  <a:schemeClr val="accent3"/>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2642407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00605-BE30-CBBC-665A-EEB8F1544B9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C3F9607-9C49-3351-5D8C-0B0D73614A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4D7FD66-06D3-DF67-62D1-C82A4BF1C5E7}"/>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5" name="Footer Placeholder 4">
            <a:extLst>
              <a:ext uri="{FF2B5EF4-FFF2-40B4-BE49-F238E27FC236}">
                <a16:creationId xmlns:a16="http://schemas.microsoft.com/office/drawing/2014/main" id="{AAC9EDB3-1F10-96C3-5E8C-005C53DFC5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ACD1BE-157E-1428-4C7C-92CDB259BB8D}"/>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3911615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C390-50B2-2DFC-AF78-B4E5CED2B7B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D1C870F-70F2-D70C-50B6-4B3A1395DA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A6647B7-3C0E-35D2-6099-1BCECF0A794B}"/>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5" name="Footer Placeholder 4">
            <a:extLst>
              <a:ext uri="{FF2B5EF4-FFF2-40B4-BE49-F238E27FC236}">
                <a16:creationId xmlns:a16="http://schemas.microsoft.com/office/drawing/2014/main" id="{13511FE9-050E-4CFE-D36F-9FAC5ABD2D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56C368-E762-3132-CA8F-D680B063BD53}"/>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3092572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1D9B-F284-A5B8-1D8B-C7D0D2E27E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32251FA-DF22-62B1-80B1-5D4B24F152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B6A245D-484B-A413-5B2F-2ED4ED1560DF}"/>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5" name="Footer Placeholder 4">
            <a:extLst>
              <a:ext uri="{FF2B5EF4-FFF2-40B4-BE49-F238E27FC236}">
                <a16:creationId xmlns:a16="http://schemas.microsoft.com/office/drawing/2014/main" id="{B6130C18-0CDB-ECD5-770A-637AB1AD1F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AC134D-EE34-CCE8-7C56-8A122C2FDCBD}"/>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2883822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012A-B471-4940-E458-A9175A8BC34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6D6682C-6229-1A44-343F-EB579A8BE45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77F66E6-EA61-4FBC-1143-9B0B3D03E1A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95872D1-E454-4E1B-DDB1-B0FA43CCC314}"/>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6" name="Footer Placeholder 5">
            <a:extLst>
              <a:ext uri="{FF2B5EF4-FFF2-40B4-BE49-F238E27FC236}">
                <a16:creationId xmlns:a16="http://schemas.microsoft.com/office/drawing/2014/main" id="{9946517A-F9E5-D6BB-8B0C-9292507A9E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23338E-07C5-60C2-4CD2-B2A4C7A1945D}"/>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629148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3BFD-3392-E197-913F-877C2B57719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702386C-C290-2694-D693-16474DFB5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94B4514-1EE8-45B3-A854-323770533E1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92D58CF-1D3F-87FB-932C-5CE783218D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92A8012-1ECE-5E9C-4695-1CB52D1E2E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6DCC32D-C80F-A793-5657-6145044CD525}"/>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8" name="Footer Placeholder 7">
            <a:extLst>
              <a:ext uri="{FF2B5EF4-FFF2-40B4-BE49-F238E27FC236}">
                <a16:creationId xmlns:a16="http://schemas.microsoft.com/office/drawing/2014/main" id="{C1BB9658-8409-5E89-A225-4351D0780F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8C1BB7-9A00-9A15-8DC1-98D8C2501169}"/>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3465469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A31D-C60F-E29C-F1F5-788436E4A28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82CC06A-B05C-760C-1EA8-EB00996FF1F7}"/>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4" name="Footer Placeholder 3">
            <a:extLst>
              <a:ext uri="{FF2B5EF4-FFF2-40B4-BE49-F238E27FC236}">
                <a16:creationId xmlns:a16="http://schemas.microsoft.com/office/drawing/2014/main" id="{B0EDC026-8FE7-7B5C-6F54-639BE46B23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1D8241-89D1-E3CE-4990-136BF962BCE2}"/>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1289501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210141-FB8F-9C9A-E506-B9F93384E1E6}"/>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3" name="Footer Placeholder 2">
            <a:extLst>
              <a:ext uri="{FF2B5EF4-FFF2-40B4-BE49-F238E27FC236}">
                <a16:creationId xmlns:a16="http://schemas.microsoft.com/office/drawing/2014/main" id="{B0FB5148-714D-7697-F16A-F2BE8FDED6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A8A7F6-5335-CF6D-9654-9C5B7BA55322}"/>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4112406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78C3-B1FC-DD6A-5F66-B4B17E9CC1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37AC704-D8DC-21AE-EB11-3ABCAB0CF5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D88511A-CCE7-D9DE-4A17-07D3C5BBF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106724-8DB9-78E8-4D2E-498E1BCC79F1}"/>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6" name="Footer Placeholder 5">
            <a:extLst>
              <a:ext uri="{FF2B5EF4-FFF2-40B4-BE49-F238E27FC236}">
                <a16:creationId xmlns:a16="http://schemas.microsoft.com/office/drawing/2014/main" id="{BB76F698-DA90-DAD2-61E0-6D4491814A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914F7F-24F4-6DE9-3E32-A8682BB4E6A6}"/>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266128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8B81-AE62-9BC1-72C8-8CA9B10C49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E8C1E0C-4693-563C-3E8D-A5CE06BFAE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6199F10-F2A1-6B49-EDA7-A67049B48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E19CDA-DE28-C281-CD5A-73F77D0F17DA}"/>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6" name="Footer Placeholder 5">
            <a:extLst>
              <a:ext uri="{FF2B5EF4-FFF2-40B4-BE49-F238E27FC236}">
                <a16:creationId xmlns:a16="http://schemas.microsoft.com/office/drawing/2014/main" id="{CAE01CBB-7EE5-C112-3428-BF514A5997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150392-B21C-BDB4-E8D7-C52F481D85BB}"/>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1608658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22970-D48F-1F13-31C8-50CA457C877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8244D2C-7525-06FC-1140-3D74C090BAF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929F18-FE37-A2BD-4200-08A1FFB866A9}"/>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5" name="Footer Placeholder 4">
            <a:extLst>
              <a:ext uri="{FF2B5EF4-FFF2-40B4-BE49-F238E27FC236}">
                <a16:creationId xmlns:a16="http://schemas.microsoft.com/office/drawing/2014/main" id="{731E8B67-A85C-9940-627F-F22B9B6DE8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EF4BCC-EB96-1CEF-4468-D185DF3942B8}"/>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314749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rtlCol="0" anchor="b">
            <a:noAutofit/>
          </a:bodyPr>
          <a:lstStyle>
            <a:lvl1pPr algn="l">
              <a:defRPr sz="6000" b="1">
                <a:solidFill>
                  <a:schemeClr val="bg1"/>
                </a:solidFill>
                <a:latin typeface="+mj-lt"/>
              </a:defRPr>
            </a:lvl1pPr>
          </a:lstStyle>
          <a:p>
            <a:pPr rtl="0"/>
            <a:r>
              <a:rPr lang="en-GB" noProof="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rtlCol="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Tree>
    <p:extLst>
      <p:ext uri="{BB962C8B-B14F-4D97-AF65-F5344CB8AC3E}">
        <p14:creationId xmlns:p14="http://schemas.microsoft.com/office/powerpoint/2010/main" val="40288623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6D2A64-F6C1-9574-2FFA-D8726F9EBCE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4B15E0F-5060-EEC9-2720-90DE209FD97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4DB4A91-0920-ECCC-8243-195CEF04030B}"/>
              </a:ext>
            </a:extLst>
          </p:cNvPr>
          <p:cNvSpPr>
            <a:spLocks noGrp="1"/>
          </p:cNvSpPr>
          <p:nvPr>
            <p:ph type="dt" sz="half" idx="10"/>
          </p:nvPr>
        </p:nvSpPr>
        <p:spPr/>
        <p:txBody>
          <a:bodyPr/>
          <a:lstStyle/>
          <a:p>
            <a:fld id="{33619A72-4149-4872-A19C-165014E563BB}" type="datetimeFigureOut">
              <a:rPr lang="en-GB" smtClean="0"/>
              <a:t>11/06/2025</a:t>
            </a:fld>
            <a:endParaRPr lang="en-GB"/>
          </a:p>
        </p:txBody>
      </p:sp>
      <p:sp>
        <p:nvSpPr>
          <p:cNvPr id="5" name="Footer Placeholder 4">
            <a:extLst>
              <a:ext uri="{FF2B5EF4-FFF2-40B4-BE49-F238E27FC236}">
                <a16:creationId xmlns:a16="http://schemas.microsoft.com/office/drawing/2014/main" id="{A62E1195-2560-CA8C-38F4-C092BFDA05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2E2596-C507-E1BA-35CD-592132577EFD}"/>
              </a:ext>
            </a:extLst>
          </p:cNvPr>
          <p:cNvSpPr>
            <a:spLocks noGrp="1"/>
          </p:cNvSpPr>
          <p:nvPr>
            <p:ph type="sldNum" sz="quarter" idx="12"/>
          </p:nvPr>
        </p:nvSpPr>
        <p:spPr/>
        <p:txBody>
          <a:bodyPr/>
          <a:lstStyle/>
          <a:p>
            <a:fld id="{B1421C2E-CD51-4B2F-B848-4BA8B1F287BE}" type="slidenum">
              <a:rPr lang="en-GB" smtClean="0"/>
              <a:t>‹#›</a:t>
            </a:fld>
            <a:endParaRPr lang="en-GB"/>
          </a:p>
        </p:txBody>
      </p:sp>
    </p:spTree>
    <p:extLst>
      <p:ext uri="{BB962C8B-B14F-4D97-AF65-F5344CB8AC3E}">
        <p14:creationId xmlns:p14="http://schemas.microsoft.com/office/powerpoint/2010/main" val="89178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rtlCol="0">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162916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rtlCol="0">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4127831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rtlCol="0">
            <a:noAutofit/>
          </a:bodyPr>
          <a:lstStyle>
            <a:lvl1pPr algn="ctr">
              <a:lnSpc>
                <a:spcPct val="100000"/>
              </a:lnSpc>
              <a:defRPr sz="4600">
                <a:solidFill>
                  <a:schemeClr val="bg1"/>
                </a:solidFill>
                <a:latin typeface="+mj-lt"/>
              </a:defRPr>
            </a:lvl1pPr>
          </a:lstStyle>
          <a:p>
            <a:pPr rtl="0"/>
            <a:r>
              <a:rPr lang="en-GB" noProof="0"/>
              <a:t>Click to edit Master title style</a:t>
            </a:r>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rtlCol="0">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en-GB" noProof="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rtlCol="0">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rtl="0"/>
            <a:r>
              <a:rPr lang="en-GB" noProof="0"/>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rtlCol="0">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en-GB" noProof="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noAutofit/>
          </a:bodyPr>
          <a:lstStyle>
            <a:lvl1pPr>
              <a:defRPr>
                <a:solidFill>
                  <a:schemeClr val="accent2"/>
                </a:solidFill>
                <a:latin typeface="+mn-lt"/>
              </a:defRPr>
            </a:lvl1pPr>
          </a:lstStyle>
          <a:p>
            <a:pPr rtl="0"/>
            <a:r>
              <a:rPr lang="en-GB" noProof="0"/>
              <a:t>10/9/2021</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noAutofit/>
          </a:bodyPr>
          <a:lstStyle>
            <a:lvl1pPr>
              <a:defRPr>
                <a:solidFill>
                  <a:schemeClr val="accent2"/>
                </a:solidFill>
                <a:latin typeface="+mn-lt"/>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noAutofit/>
          </a:bodyPr>
          <a:lstStyle>
            <a:lvl1pPr>
              <a:defRPr>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174930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rtlCol="0" anchor="b">
            <a:noAutofit/>
          </a:bodyPr>
          <a:lstStyle>
            <a:lvl1pPr>
              <a:defRPr sz="4800" b="1">
                <a:latin typeface="+mj-lt"/>
              </a:defRPr>
            </a:lvl1pPr>
          </a:lstStyle>
          <a:p>
            <a:pPr rtl="0"/>
            <a:r>
              <a:rPr lang="en-GB" noProof="0"/>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rtlCol="0">
            <a:noAutofit/>
          </a:bodyPr>
          <a:lstStyle>
            <a:lvl1pPr marL="0" indent="0">
              <a:buNone/>
              <a:defRPr sz="1400">
                <a:solidFill>
                  <a:schemeClr val="tx1"/>
                </a:solidFill>
                <a:latin typeface="+mn-lt"/>
              </a:defRPr>
            </a:lvl1pPr>
          </a:lstStyle>
          <a:p>
            <a:pPr rtl="0"/>
            <a:r>
              <a:rPr lang="en-GB" noProof="0"/>
              <a:t>Click icon to add picture</a:t>
            </a:r>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rtlCol="0">
            <a:noAutofit/>
          </a:bodyPr>
          <a:lstStyle>
            <a:lvl1pPr marL="0" indent="0">
              <a:buNone/>
              <a:defRPr sz="1400">
                <a:solidFill>
                  <a:schemeClr val="tx1"/>
                </a:solidFill>
                <a:latin typeface="+mn-lt"/>
              </a:defRPr>
            </a:lvl1pPr>
          </a:lstStyle>
          <a:p>
            <a:pPr rtl="0"/>
            <a:r>
              <a:rPr lang="en-GB" noProof="0"/>
              <a:t>Click icon to add picture</a:t>
            </a:r>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rtlCol="0">
            <a:noAutofit/>
          </a:bodyPr>
          <a:lstStyle>
            <a:lvl1pPr marL="0" indent="0">
              <a:buNone/>
              <a:defRPr sz="1400">
                <a:solidFill>
                  <a:schemeClr val="tx1"/>
                </a:solidFill>
                <a:latin typeface="+mn-lt"/>
              </a:defRPr>
            </a:lvl1pPr>
          </a:lstStyle>
          <a:p>
            <a:pPr rtl="0"/>
            <a:r>
              <a:rPr lang="en-GB" noProof="0"/>
              <a:t>Click icon to add picture</a:t>
            </a:r>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rtlCol="0">
            <a:noAutofit/>
          </a:bodyPr>
          <a:lstStyle>
            <a:lvl1pPr marL="0" indent="0">
              <a:buNone/>
              <a:defRPr sz="1400">
                <a:solidFill>
                  <a:schemeClr val="tx1"/>
                </a:solidFill>
                <a:latin typeface="+mn-lt"/>
              </a:defRPr>
            </a:lvl1pPr>
          </a:lstStyle>
          <a:p>
            <a:pPr rtl="0"/>
            <a:r>
              <a:rPr lang="en-GB" noProof="0"/>
              <a:t>Click icon to add picture</a:t>
            </a:r>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rtlCol="0">
            <a:noAutofit/>
          </a:bodyPr>
          <a:lstStyle>
            <a:lvl1pPr>
              <a:defRPr>
                <a:solidFill>
                  <a:schemeClr val="accent3"/>
                </a:solidFill>
                <a:latin typeface="+mn-lt"/>
              </a:defRPr>
            </a:lvl1pPr>
          </a:lstStyle>
          <a:p>
            <a:pPr rtl="0"/>
            <a:r>
              <a:rPr lang="en-GB" noProof="0"/>
              <a:t>10/9/2021</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rtlCol="0">
            <a:noAutofit/>
          </a:bodyPr>
          <a:lstStyle>
            <a:lvl1pPr>
              <a:defRPr>
                <a:solidFill>
                  <a:schemeClr val="accent3"/>
                </a:solidFill>
                <a:latin typeface="+mn-lt"/>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rtlCol="0">
            <a:noAutofit/>
          </a:bodyPr>
          <a:lstStyle>
            <a:lvl1pPr>
              <a:defRPr>
                <a:solidFill>
                  <a:schemeClr val="accent3"/>
                </a:solidFill>
                <a:latin typeface="+mn-lt"/>
              </a:defRPr>
            </a:lvl1pPr>
          </a:lstStyle>
          <a:p>
            <a:pPr rtl="0"/>
            <a:fld id="{294A09A9-5501-47C1-A89A-A340965A2BE2}" type="slidenum">
              <a:rPr lang="en-GB" noProof="0" smtClean="0"/>
              <a:pPr/>
              <a:t>‹#›</a:t>
            </a:fld>
            <a:endParaRPr lang="en-GB" noProof="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noProof="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Tree>
    <p:extLst>
      <p:ext uri="{BB962C8B-B14F-4D97-AF65-F5344CB8AC3E}">
        <p14:creationId xmlns:p14="http://schemas.microsoft.com/office/powerpoint/2010/main" val="3876646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rtlCol="0" anchor="b">
            <a:noAutofit/>
          </a:bodyPr>
          <a:lstStyle>
            <a:lvl1pPr>
              <a:defRPr sz="4800" b="1">
                <a:latin typeface="+mj-lt"/>
              </a:defRPr>
            </a:lvl1pPr>
          </a:lstStyle>
          <a:p>
            <a:pPr rtl="0"/>
            <a:r>
              <a:rPr lang="en-GB" noProof="0"/>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rtlCol="0">
            <a:noAutofit/>
          </a:bodyPr>
          <a:lstStyle>
            <a:lvl1pPr marL="0" indent="0">
              <a:buNone/>
              <a:defRPr sz="1400">
                <a:solidFill>
                  <a:schemeClr val="tx1"/>
                </a:solidFill>
              </a:defRPr>
            </a:lvl1pPr>
          </a:lstStyle>
          <a:p>
            <a:pPr rtl="0"/>
            <a:r>
              <a:rPr lang="en-GB" noProof="0"/>
              <a:t>Click icon to add picture</a:t>
            </a:r>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rtlCol="0">
            <a:noAutofit/>
          </a:bodyPr>
          <a:lstStyle>
            <a:lvl1pPr marL="0" indent="0">
              <a:buNone/>
              <a:defRPr sz="1400">
                <a:solidFill>
                  <a:schemeClr val="tx1"/>
                </a:solidFill>
              </a:defRPr>
            </a:lvl1pPr>
          </a:lstStyle>
          <a:p>
            <a:pPr rtl="0"/>
            <a:r>
              <a:rPr lang="en-GB" noProof="0"/>
              <a:t>Click icon to add picture</a:t>
            </a:r>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rtlCol="0">
            <a:noAutofit/>
          </a:bodyPr>
          <a:lstStyle>
            <a:lvl1pPr marL="0" indent="0">
              <a:buNone/>
              <a:defRPr sz="1400">
                <a:solidFill>
                  <a:schemeClr val="tx1"/>
                </a:solidFill>
              </a:defRPr>
            </a:lvl1pPr>
          </a:lstStyle>
          <a:p>
            <a:pPr rtl="0"/>
            <a:r>
              <a:rPr lang="en-GB" noProof="0"/>
              <a:t>Click icon to add picture</a:t>
            </a:r>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rtlCol="0">
            <a:noAutofit/>
          </a:bodyPr>
          <a:lstStyle>
            <a:lvl1pPr marL="0" indent="0">
              <a:buNone/>
              <a:defRPr sz="1400">
                <a:solidFill>
                  <a:schemeClr val="tx1"/>
                </a:solidFill>
              </a:defRPr>
            </a:lvl1pPr>
          </a:lstStyle>
          <a:p>
            <a:pPr rtl="0"/>
            <a:r>
              <a:rPr lang="en-GB" noProof="0"/>
              <a:t>Click icon to add picture</a:t>
            </a:r>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rtlCol="0">
            <a:noAutofit/>
          </a:bodyPr>
          <a:lstStyle>
            <a:lvl1pPr marL="0" indent="0">
              <a:buNone/>
              <a:defRPr sz="1400">
                <a:solidFill>
                  <a:schemeClr val="tx1"/>
                </a:solidFill>
              </a:defRPr>
            </a:lvl1pPr>
          </a:lstStyle>
          <a:p>
            <a:pPr rtl="0"/>
            <a:r>
              <a:rPr lang="en-GB" noProof="0"/>
              <a:t>Click icon to add picture</a:t>
            </a:r>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rtlCol="0">
            <a:noAutofit/>
          </a:bodyPr>
          <a:lstStyle>
            <a:lvl1pPr marL="0" indent="0">
              <a:buNone/>
              <a:defRPr sz="1400">
                <a:solidFill>
                  <a:schemeClr val="tx1"/>
                </a:solidFill>
              </a:defRPr>
            </a:lvl1pPr>
          </a:lstStyle>
          <a:p>
            <a:pPr rtl="0"/>
            <a:r>
              <a:rPr lang="en-GB" noProof="0"/>
              <a:t>Click icon to add picture</a:t>
            </a:r>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rtlCol="0">
            <a:noAutofit/>
          </a:bodyPr>
          <a:lstStyle>
            <a:lvl1pPr marL="0" indent="0">
              <a:buNone/>
              <a:defRPr sz="1400">
                <a:solidFill>
                  <a:schemeClr val="tx1"/>
                </a:solidFill>
              </a:defRPr>
            </a:lvl1pPr>
          </a:lstStyle>
          <a:p>
            <a:pPr rtl="0"/>
            <a:r>
              <a:rPr lang="en-GB" noProof="0"/>
              <a:t>Click icon to add picture</a:t>
            </a:r>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rtlCol="0">
            <a:noAutofit/>
          </a:bodyPr>
          <a:lstStyle>
            <a:lvl1pPr marL="0" indent="0">
              <a:buNone/>
              <a:defRPr sz="1400">
                <a:solidFill>
                  <a:schemeClr val="tx1"/>
                </a:solidFill>
              </a:defRPr>
            </a:lvl1pPr>
          </a:lstStyle>
          <a:p>
            <a:pPr rtl="0"/>
            <a:r>
              <a:rPr lang="en-GB" noProof="0"/>
              <a:t>Click icon to add picture</a:t>
            </a:r>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rtlCol="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rtl="0"/>
            <a:r>
              <a:rPr lang="en-GB" noProof="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rtlCol="0">
            <a:noAutofit/>
          </a:bodyPr>
          <a:lstStyle>
            <a:lvl1pPr marL="0" indent="0" algn="l">
              <a:lnSpc>
                <a:spcPct val="100000"/>
              </a:lnSpc>
              <a:spcBef>
                <a:spcPts val="0"/>
              </a:spcBef>
              <a:buNone/>
              <a:defRPr sz="1400" b="0" spc="20" baseline="0">
                <a:solidFill>
                  <a:schemeClr val="tx1"/>
                </a:solidFill>
                <a:latin typeface="+mn-lt"/>
              </a:defRPr>
            </a:lvl1pPr>
          </a:lstStyle>
          <a:p>
            <a:pPr lvl="0" rtl="0"/>
            <a:r>
              <a:rPr lang="en-GB" noProof="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rtlCol="0">
            <a:noAutofit/>
          </a:bodyPr>
          <a:lstStyle>
            <a:lvl1pPr>
              <a:defRPr>
                <a:solidFill>
                  <a:schemeClr val="accent3"/>
                </a:solidFill>
                <a:latin typeface="+mn-lt"/>
              </a:defRPr>
            </a:lvl1pPr>
          </a:lstStyle>
          <a:p>
            <a:pPr rtl="0"/>
            <a:r>
              <a:rPr lang="en-GB" noProof="0"/>
              <a:t>10/9/2021</a:t>
            </a:r>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rtlCol="0">
            <a:noAutofit/>
          </a:bodyPr>
          <a:lstStyle>
            <a:lvl1pPr>
              <a:defRPr>
                <a:solidFill>
                  <a:schemeClr val="accent3"/>
                </a:solidFill>
                <a:latin typeface="+mn-lt"/>
              </a:defRPr>
            </a:lvl1pPr>
          </a:lstStyle>
          <a:p>
            <a:pPr rtl="0"/>
            <a:r>
              <a:rPr lang="en-GB" noProof="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rtlCol="0">
            <a:noAutofit/>
          </a:bodyPr>
          <a:lstStyle>
            <a:lvl1pPr>
              <a:defRPr>
                <a:solidFill>
                  <a:schemeClr val="accent3"/>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36479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pPr rtl="0"/>
            <a:r>
              <a:rPr lang="en-GB" noProof="0"/>
              <a:t>10/9/2021</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320805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6" r:id="rId14"/>
    <p:sldLayoutId id="2147483687" r:id="rId15"/>
    <p:sldLayoutId id="2147483688" r:id="rId16"/>
    <p:sldLayoutId id="2147483689" r:id="rId17"/>
    <p:sldLayoutId id="2147483690" r:id="rId1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8B9E00-B6BE-F5BD-7DDE-938DB0641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AEE1CB8-16F1-667C-8CB0-7050751F51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7136DC0-76BF-2ED9-7F2C-420C43CE9F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524EA-1D5E-433E-8EB4-32AB3650E5B7}" type="datetimeFigureOut">
              <a:rPr lang="en-GB" smtClean="0"/>
              <a:t>11/06/2025</a:t>
            </a:fld>
            <a:endParaRPr lang="en-GB"/>
          </a:p>
        </p:txBody>
      </p:sp>
      <p:sp>
        <p:nvSpPr>
          <p:cNvPr id="5" name="Footer Placeholder 4">
            <a:extLst>
              <a:ext uri="{FF2B5EF4-FFF2-40B4-BE49-F238E27FC236}">
                <a16:creationId xmlns:a16="http://schemas.microsoft.com/office/drawing/2014/main" id="{0EE3A8A5-3DC9-0306-FFBC-C044F4A5A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631093-E6E2-589C-E9CA-008FDFEB46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4C428-3E96-4442-9DC1-E659DD5067EF}" type="slidenum">
              <a:rPr lang="en-GB" smtClean="0"/>
              <a:t>‹#›</a:t>
            </a:fld>
            <a:endParaRPr lang="en-GB"/>
          </a:p>
        </p:txBody>
      </p:sp>
    </p:spTree>
    <p:extLst>
      <p:ext uri="{BB962C8B-B14F-4D97-AF65-F5344CB8AC3E}">
        <p14:creationId xmlns:p14="http://schemas.microsoft.com/office/powerpoint/2010/main" val="37099865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40CA69-C3F5-9975-B0FF-7C95E84E3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741E76B-C18A-B8B6-9445-32AA3C45A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F8B56B2-FB6B-0A70-2636-24A28942C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619A72-4149-4872-A19C-165014E563BB}" type="datetimeFigureOut">
              <a:rPr lang="en-GB" smtClean="0"/>
              <a:t>11/06/2025</a:t>
            </a:fld>
            <a:endParaRPr lang="en-GB"/>
          </a:p>
        </p:txBody>
      </p:sp>
      <p:sp>
        <p:nvSpPr>
          <p:cNvPr id="5" name="Footer Placeholder 4">
            <a:extLst>
              <a:ext uri="{FF2B5EF4-FFF2-40B4-BE49-F238E27FC236}">
                <a16:creationId xmlns:a16="http://schemas.microsoft.com/office/drawing/2014/main" id="{0C466B69-728A-7AE5-2B75-884CB589EC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FB87FD1-A253-1DE5-44B3-04A726834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421C2E-CD51-4B2F-B848-4BA8B1F287BE}" type="slidenum">
              <a:rPr lang="en-GB" smtClean="0"/>
              <a:t>‹#›</a:t>
            </a:fld>
            <a:endParaRPr lang="en-GB"/>
          </a:p>
        </p:txBody>
      </p:sp>
    </p:spTree>
    <p:extLst>
      <p:ext uri="{BB962C8B-B14F-4D97-AF65-F5344CB8AC3E}">
        <p14:creationId xmlns:p14="http://schemas.microsoft.com/office/powerpoint/2010/main" val="87864540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video" Target="https://www.youtube.com/embed/-muIoWofsCE?feature=oembed" TargetMode="External"/><Relationship Id="rId5" Type="http://schemas.openxmlformats.org/officeDocument/2006/relationships/hyperlink" Target="https://youtu.be/-muIoWofsCE?si=TISHNs48khnnNV4-" TargetMode="External"/><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8" Type="http://schemas.openxmlformats.org/officeDocument/2006/relationships/hyperlink" Target="https://teams.microsoft.com/l/meetup-join/19%3ameeting_NDBmNDEyZDUtMWQ5OC00NzRhLWJmNmEtOGJmYzk4NmQ2NTVl%40thread.v2/0?context=%7b%22Tid%22%3a%2237c354b2-85b0-47f5-b222-07b48d774ee3%22%2c%22Oid%22%3a%2223934b1a-6f95-41b5-87d5-c09c8099c5fe%22%7d" TargetMode="External"/><Relationship Id="rId3" Type="http://schemas.openxmlformats.org/officeDocument/2006/relationships/hyperlink" Target="https://teams.microsoft.com/l/meetup-join/19%3ameeting_N2YzZTgyZWItNTkyMy00YTJiLWI2ZTMtMjcyYzU3MzFmNzhl%40thread.v2/0?context=%7b%22Tid%22%3a%2237c354b2-85b0-47f5-b222-07b48d774ee3%22%2c%22Oid%22%3a%2237317e09-7d35-4478-84b7-44cc3b3973cc%22%7d" TargetMode="External"/><Relationship Id="rId7" Type="http://schemas.openxmlformats.org/officeDocument/2006/relationships/hyperlink" Target="https://teams.microsoft.com/l/meetup-join/19%3ameeting_N2Y1MGEyMjQtZGE3Yi00ZDYwLWIwMzMtMTZjMDM0NmI0N2Nm%40thread.v2/0?context=%7b%22Tid%22%3a%2237c354b2-85b0-47f5-b222-07b48d774ee3%22%2c%22Oid%22%3a%2237317e09-7d35-4478-84b7-44cc3b3973cc%22%7d" TargetMode="External"/><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hyperlink" Target="https://teams.microsoft.com/l/meetup-join/19%3ameeting_MmVlZmE0MzMtZDIzOS00YjNiLWI2MWMtMzQ2MjU1YzllMzU1%40thread.v2/0?context=%7b%22Tid%22%3a%2237c354b2-85b0-47f5-b222-07b48d774ee3%22%2c%22Oid%22%3a%2237317e09-7d35-4478-84b7-44cc3b3973cc%22%7d" TargetMode="External"/><Relationship Id="rId5" Type="http://schemas.openxmlformats.org/officeDocument/2006/relationships/hyperlink" Target="https://teams.microsoft.com/l/meetup-join/19%3ameeting_ZjczYzY3OTYtOGVhNC00YjdlLWFjZWYtNWQ5ODBmY2QxMjlh%40thread.v2/0?context=%7b%22Tid%22%3a%2237c354b2-85b0-47f5-b222-07b48d774ee3%22%2c%22Oid%22%3a%2237317e09-7d35-4478-84b7-44cc3b3973cc%22%7d" TargetMode="External"/><Relationship Id="rId4" Type="http://schemas.openxmlformats.org/officeDocument/2006/relationships/hyperlink" Target="https://teams.microsoft.com/l/meetup-join/19%3ameeting_MzQ3NTljYjEtNTFkYS00YThkLTgxNmQtYjVhMDQ0YzU3OGQ1%40thread.v2/0?context=%7b%22Tid%22%3a%2237c354b2-85b0-47f5-b222-07b48d774ee3%22%2c%22Oid%22%3a%2223934b1a-6f95-41b5-87d5-c09c8099c5fe%22%7d" TargetMode="External"/></Relationships>
</file>

<file path=ppt/slides/_rels/slide101.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69.xml"/><Relationship Id="rId1" Type="http://schemas.openxmlformats.org/officeDocument/2006/relationships/slideLayout" Target="../slideLayouts/slideLayout15.xml"/><Relationship Id="rId4" Type="http://schemas.openxmlformats.org/officeDocument/2006/relationships/image" Target="../media/image73.png"/></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hyperlink" Target="https://www.england.nhs.uk/east-of-england/" TargetMode="External"/><Relationship Id="rId2" Type="http://schemas.openxmlformats.org/officeDocument/2006/relationships/hyperlink" Target="mailto:england.immsqa@nhs.net" TargetMode="External"/><Relationship Id="rId1" Type="http://schemas.openxmlformats.org/officeDocument/2006/relationships/slideLayout" Target="../slideLayouts/slideLayout17.xml"/><Relationship Id="rId4" Type="http://schemas.openxmlformats.org/officeDocument/2006/relationships/hyperlink" Target="https://www.gov.uk/government/publications/national-minimum-standards-and-core-curriculum-for-immunisation-training-for-registered-healthcare-practitioners"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www.gov.uk/government/publications/pregnancy-how-to-help-protect-you-and-your-baby/pregnancy-how-to-help-protect-you-and-your-baby" TargetMode="External"/><Relationship Id="rId3" Type="http://schemas.openxmlformats.org/officeDocument/2006/relationships/hyperlink" Target="https://uk.cochrane.org/news/cochrane-review-confirms-effectiveness-mmr-vaccines" TargetMode="External"/><Relationship Id="rId7" Type="http://schemas.openxmlformats.org/officeDocument/2006/relationships/hyperlink" Target="https://vaccineknowledge.ox.ac.uk/home" TargetMode="External"/><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openxmlformats.org/officeDocument/2006/relationships/hyperlink" Target="https://assets.publishing.service.gov.uk/media/64dd28dd3fde61000d4a53e8/UKHSA-12599-algorithm-immunisation-status-from-1September2023.pdf" TargetMode="External"/><Relationship Id="rId5" Type="http://schemas.openxmlformats.org/officeDocument/2006/relationships/hyperlink" Target="https://www.gov.uk/government/collections/immunisation-against-infectious-disease-the-green-book" TargetMode="External"/><Relationship Id="rId4" Type="http://schemas.openxmlformats.org/officeDocument/2006/relationships/hyperlink" Target="https://vaccineknowledge.ox.ac.uk/mmr-vaccine#More-information-about-the-vaccine"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www.gov.uk/government/publications/hepatitis-b-antenatal-screening-and-selective-neonatal-immunisation-pathway/guidance-on-the-hepatitis-b-antenatal-screening-and-selective-neonatal-immunisation-pathway--2#the-selective-neonatal-hepatitis-b-immunisation-pathway" TargetMode="External"/><Relationship Id="rId7" Type="http://schemas.openxmlformats.org/officeDocument/2006/relationships/hyperlink" Target="https://www.gov.uk/government/statistics/cover-of-vaccination-evaluated-rapidly-cover-programme-2023-to-2024-quarterly-data/quarterly-vaccination-coverage-statistics-for-children-aged-up-to-5-years-in-the-uk-cover-programme-july-to-september-2023" TargetMode="External"/><Relationship Id="rId2" Type="http://schemas.openxmlformats.org/officeDocument/2006/relationships/notesSlide" Target="../notesSlides/notesSlide73.xml"/><Relationship Id="rId1" Type="http://schemas.openxmlformats.org/officeDocument/2006/relationships/slideLayout" Target="../slideLayouts/slideLayout15.xml"/><Relationship Id="rId6" Type="http://schemas.openxmlformats.org/officeDocument/2006/relationships/hyperlink" Target="https://www.gov.uk/government/news/latest-measles-statistics-published" TargetMode="External"/><Relationship Id="rId5" Type="http://schemas.openxmlformats.org/officeDocument/2006/relationships/hyperlink" Target="https://www.immunology.org/public-information/vaccine-resources/childhood-vaccines/videos-about-vaccines" TargetMode="External"/><Relationship Id="rId4" Type="http://schemas.openxmlformats.org/officeDocument/2006/relationships/hyperlink" Target="https://www.gov.uk/government/publications/vaccine-update-issue-344-november-2023-pregnancy-special/vaccine-update-issue-344-november-2023-pregnancy-special#resources"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s://www.gov.uk/government/collections/respiratory-syncytial-virus-rsv-vaccination-programme" TargetMode="External"/><Relationship Id="rId3" Type="http://schemas.openxmlformats.org/officeDocument/2006/relationships/hyperlink" Target="https://educationhub.blog.gov.uk/2024/03/22/what-to-do-if-you-think-your-child-has-measles-and-when-to-keep-them-off-school/" TargetMode="External"/><Relationship Id="rId7" Type="http://schemas.openxmlformats.org/officeDocument/2006/relationships/hyperlink" Target="https://www.gov.uk/government/publications/vaccination-against-pertussis-whooping-cough-for-pregnant-women" TargetMode="External"/><Relationship Id="rId2" Type="http://schemas.openxmlformats.org/officeDocument/2006/relationships/notesSlide" Target="../notesSlides/notesSlide74.xml"/><Relationship Id="rId1" Type="http://schemas.openxmlformats.org/officeDocument/2006/relationships/slideLayout" Target="../slideLayouts/slideLayout15.xml"/><Relationship Id="rId6" Type="http://schemas.openxmlformats.org/officeDocument/2006/relationships/hyperlink" Target="https://www.who.int/news-room/feature-stories/detail/how-to-talk-about-vaccines" TargetMode="External"/><Relationship Id="rId5" Type="http://schemas.openxmlformats.org/officeDocument/2006/relationships/hyperlink" Target="https://campaignresources.dhsc.gov.uk/" TargetMode="External"/><Relationship Id="rId10" Type="http://schemas.openxmlformats.org/officeDocument/2006/relationships/hyperlink" Target="https://www.england.nhs.uk/long-read/general-practice-vaccination-and-immunisation-services-standards-and-core-contractual-requirements/" TargetMode="External"/><Relationship Id="rId4" Type="http://schemas.openxmlformats.org/officeDocument/2006/relationships/hyperlink" Target="https://www.gov.uk/government/publications/childhood-varicella-vaccination-programme-jcvi-advice-14-november-2023/jcvi-statement-on-a-childhood-varicella-chickenpox-vaccination-programme" TargetMode="External"/><Relationship Id="rId9" Type="http://schemas.openxmlformats.org/officeDocument/2006/relationships/hyperlink" Target="https://www.gov.uk/government/publications/inactivated-polio-vaccine-ipv-booster-information-for-healthcare-practitioners/polio-immunisation-response-in-london-2022-to-2023-information-for-healthcare-practitioner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video" Target="https://www.youtube.com/embed/8BUCi5Tuzms?feature=oembed" TargetMode="External"/><Relationship Id="rId5" Type="http://schemas.openxmlformats.org/officeDocument/2006/relationships/hyperlink" Target="https://youtu.be/8BUCi5Tuzms?si=_BrII_D6_KWZSSXF"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video" Target="https://www.youtube.com/embed/yi7gyTqweZc?feature=oembed" TargetMode="External"/><Relationship Id="rId5" Type="http://schemas.openxmlformats.org/officeDocument/2006/relationships/hyperlink" Target="https://youtu.be/yi7gyTqweZc?si=egQ7MqTKtAs3FNW4" TargetMode="Externa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assets.publishing.service.gov.uk/media/678fbde6d2c87dca4bb81ffe/UKHSA_13197_Complete_Immunisation_schedule_04.pd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pixabay.com/en/thumbs-up-thumb-sign-vote-good-29406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pxhere.com/pt/photo/1326559"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hyperlink" Target="https://www.pngall.com/knowledge-pn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video" Target="https://www.youtube.com/embed/sCi2CLo6wdQ?feature=oembed" TargetMode="External"/><Relationship Id="rId5" Type="http://schemas.openxmlformats.org/officeDocument/2006/relationships/hyperlink" Target="https://youtu.be/sCi2CLo6wdQ?si=1RTlS0aby6k6TCUj" TargetMode="Externa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hyperlink" Target="https://www.gov.uk/government/news/latest-measles-statistics-published"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mailto:PHE.EoEHPT@nhs.net"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hyperlink" Target="https://www.gov.uk/government/publications/measles-the-green-book-chapter-21"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gov.uk/government/publications/hexavalent-combination-vaccine-programme-guidance/hexavalent-dtapipvhibhepb-combination-vaccine-information-for-healthcare-practitioners" TargetMode="Externa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s://worldhealthorg.shinyapps.io/tb_profiles/?_inputs_&amp;entity_type=%22country%22&amp;iso2=%22AF%22&amp;lan=%22EN%22"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hyperlink" Target="https://www.gov.uk/government/publications/rotavirus-qas-for-healthcare-practitioners/rotavirus-vaccination-programme-information-for-healthcare-professional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video" Target="https://www.youtube.com/embed/S3oZrMGDMMw?feature=oembed" TargetMode="External"/><Relationship Id="rId5" Type="http://schemas.openxmlformats.org/officeDocument/2006/relationships/hyperlink" Target="https://www.gov.uk/government/publications/pertussis-epidemiology-in-england-2024/confirmed-cases-of-pertussis-in-england-by-month" TargetMode="Externa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hyperlink" Target="https://www.bmj.com/content/349/bmj.g4219"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jpg"/><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s://www.bmj.com/content/349/bmj.g4219"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video" Target="https://www.youtube.com/embed/BmH3OoBjSpI?feature=oembed" TargetMode="Externa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video" Target="https://www.youtube.com/embed/1Q7_vEwoKrI?feature=oembed" TargetMode="Externa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hyperlink" Target="mailto:england.immsqa@nhs.net"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hyperlink" Target="https://www.gov.uk/government/publications/rsv-immunisation-programme-jcvi-advice-7-june-2023/respiratory-syncytial-virus-rsv-immunisation-programme-for-infants-and-older-adults-jcvi-full-statement-11-september-2023#:~:text=Pfizer%20have%20developed%20a%20bivalent,clinical%20trial%20(reference%207)." TargetMode="External"/><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47.jpg"/><Relationship Id="rId4" Type="http://schemas.openxmlformats.org/officeDocument/2006/relationships/hyperlink" Target="https://www.gov.uk/government/publications/respiratory-syncytial-virus-rsv-vaccination-programmes-letter/introduction-of-new-nhs-vaccination-programmes-against-respiratory-syncytial-virus-rs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5.xml"/><Relationship Id="rId1" Type="http://schemas.openxmlformats.org/officeDocument/2006/relationships/video" Target="https://www.youtube.com/embed/VVsDU8JbDgQ?feature=oembed" TargetMode="External"/><Relationship Id="rId5" Type="http://schemas.openxmlformats.org/officeDocument/2006/relationships/hyperlink" Target="https://youtu.be/VVsDU8JbDgQ?feature=shared" TargetMode="Externa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hyperlink" Target="https://www.healthpublications.gov.uk/ViewArticle.html?sp=Sshingleseliligibiltycalculatorfromseptember2023"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healthpublications.gov.uk/ViewArticle.html?sp=Sshingleseliligibiltycalculatorfromseptember2023" TargetMode="External"/><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mailto:hct.immsenquiries@nhs.net" TargetMode="External"/><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hyperlink" Target="https://www.england.nhs.uk/east-of-england/patient-group-directives/" TargetMode="External"/><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hyperlink" Target="https://www.england.nhs.uk/east-of-england/wp-content/uploads/sites/47/2023/12/PGD_List_and_Expiry_dates_Dec2023-1.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www.gov.uk/government/publications/off-label-vaccine-leaflets" TargetMode="External"/><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hyperlink" Target="https://vaccineknowledge.ox.ac.uk/home"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hyperlink" Target="file:///C:\Users\NM2.243BGXF1\Downloads\009-860.pdf" TargetMode="External"/><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hyperlink" Target="https://www.england.nhs.uk/east-of-england/vaccine-and-cold-chain-incident-management/" TargetMode="External"/><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hyperlink" Target="https://www.sps.nhs.uk/home/tools/medicines-in-compliance-aids-stability-tool/" TargetMode="External"/><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hyperlink" Target="mailto:cms.chis@nhs.net" TargetMode="Externa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hyperlink" Target="mailto:cms.chis@nhs.net" TargetMode="Externa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 Id="rId4" Type="http://schemas.openxmlformats.org/officeDocument/2006/relationships/hyperlink" Target="https://assets.publishing.service.gov.uk/media/673dff0dad6a5d7d2b1b08c9/Green_Book_Chapter_8_-_Vaccine_Safety_-_November_2024.pd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5045256" cy="2507695"/>
          </a:xfrm>
        </p:spPr>
        <p:txBody>
          <a:bodyPr/>
          <a:lstStyle/>
          <a:p>
            <a:r>
              <a:rPr lang="en-GB" sz="6000" dirty="0"/>
              <a:t>Immunisation training</a:t>
            </a: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432000" y="3956616"/>
            <a:ext cx="5664000" cy="1024967"/>
          </a:xfrm>
        </p:spPr>
        <p:txBody>
          <a:bodyPr>
            <a:normAutofit/>
          </a:bodyPr>
          <a:lstStyle/>
          <a:p>
            <a:r>
              <a:rPr lang="en-GB" b="1" dirty="0">
                <a:solidFill>
                  <a:schemeClr val="tx1"/>
                </a:solidFill>
              </a:rPr>
              <a:t>Registered Immunisers</a:t>
            </a: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592674"/>
          </a:xfrm>
        </p:spPr>
        <p:txBody>
          <a:bodyPr>
            <a:normAutofit fontScale="77500" lnSpcReduction="20000"/>
          </a:bodyPr>
          <a:lstStyle/>
          <a:p>
            <a:pPr>
              <a:lnSpc>
                <a:spcPct val="120000"/>
              </a:lnSpc>
            </a:pPr>
            <a:r>
              <a:rPr lang="en-GB" dirty="0">
                <a:solidFill>
                  <a:schemeClr val="tx1"/>
                </a:solidFill>
              </a:rPr>
              <a:t>Immunisation team</a:t>
            </a:r>
          </a:p>
          <a:p>
            <a:pPr>
              <a:lnSpc>
                <a:spcPct val="120000"/>
              </a:lnSpc>
            </a:pPr>
            <a:r>
              <a:rPr lang="en-GB" b="1" dirty="0">
                <a:solidFill>
                  <a:schemeClr val="tx1"/>
                </a:solidFill>
              </a:rPr>
              <a:t>Herts &amp; WE + BLMK</a:t>
            </a:r>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How do vaccines work?</a:t>
            </a:r>
            <a:endParaRPr lang="en-GB" spc="-40" dirty="0"/>
          </a:p>
        </p:txBody>
      </p:sp>
      <p:pic>
        <p:nvPicPr>
          <p:cNvPr id="2" name="Online Media 2" title="How do vaccines work?">
            <a:hlinkClick r:id="" action="ppaction://media"/>
            <a:extLst>
              <a:ext uri="{FF2B5EF4-FFF2-40B4-BE49-F238E27FC236}">
                <a16:creationId xmlns:a16="http://schemas.microsoft.com/office/drawing/2014/main" id="{24CF4E8A-425D-8E6A-9D81-3A4F7DA1BE2A}"/>
              </a:ext>
            </a:extLst>
          </p:cNvPr>
          <p:cNvPicPr>
            <a:picLocks noGrp="1" noRot="1" noChangeAspect="1"/>
          </p:cNvPicPr>
          <p:nvPr>
            <p:ph idx="1"/>
            <a:videoFile r:link="rId1"/>
          </p:nvPr>
        </p:nvPicPr>
        <p:blipFill>
          <a:blip r:embed="rId4"/>
          <a:stretch>
            <a:fillRect/>
          </a:stretch>
        </p:blipFill>
        <p:spPr>
          <a:xfrm>
            <a:off x="2582797" y="1790962"/>
            <a:ext cx="7341872" cy="4148158"/>
          </a:xfrm>
          <a:prstGeom prst="rect">
            <a:avLst/>
          </a:prstGeom>
        </p:spPr>
      </p:pic>
      <p:sp>
        <p:nvSpPr>
          <p:cNvPr id="3" name="TextBox 2">
            <a:extLst>
              <a:ext uri="{FF2B5EF4-FFF2-40B4-BE49-F238E27FC236}">
                <a16:creationId xmlns:a16="http://schemas.microsoft.com/office/drawing/2014/main" id="{955CFB83-FD15-DFDF-289E-17D092FA6121}"/>
              </a:ext>
            </a:extLst>
          </p:cNvPr>
          <p:cNvSpPr txBox="1"/>
          <p:nvPr/>
        </p:nvSpPr>
        <p:spPr>
          <a:xfrm>
            <a:off x="150113" y="6394080"/>
            <a:ext cx="6103620" cy="369332"/>
          </a:xfrm>
          <a:prstGeom prst="rect">
            <a:avLst/>
          </a:prstGeom>
          <a:noFill/>
        </p:spPr>
        <p:txBody>
          <a:bodyPr wrap="square">
            <a:spAutoFit/>
          </a:bodyPr>
          <a:lstStyle/>
          <a:p>
            <a:pPr algn="ctr"/>
            <a:r>
              <a:rPr lang="en-GB" dirty="0">
                <a:hlinkClick r:id="rId5"/>
              </a:rPr>
              <a:t>https://youtu.be/-muIoWofsCE?si=TISHNs48khnnNV4-</a:t>
            </a:r>
            <a:r>
              <a:rPr lang="en-GB" dirty="0"/>
              <a:t> </a:t>
            </a:r>
          </a:p>
        </p:txBody>
      </p:sp>
    </p:spTree>
    <p:extLst>
      <p:ext uri="{BB962C8B-B14F-4D97-AF65-F5344CB8AC3E}">
        <p14:creationId xmlns:p14="http://schemas.microsoft.com/office/powerpoint/2010/main" val="33416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32000" y="432000"/>
            <a:ext cx="11404154" cy="865186"/>
          </a:xfrm>
        </p:spPr>
        <p:txBody>
          <a:bodyPr/>
          <a:lstStyle/>
          <a:p>
            <a:r>
              <a:rPr lang="en-GB" dirty="0"/>
              <a:t>Sessions - 2025</a:t>
            </a:r>
            <a:endParaRPr lang="en-GB" spc="-40" dirty="0"/>
          </a:p>
        </p:txBody>
      </p:sp>
      <p:graphicFrame>
        <p:nvGraphicFramePr>
          <p:cNvPr id="2" name="Table 1">
            <a:extLst>
              <a:ext uri="{FF2B5EF4-FFF2-40B4-BE49-F238E27FC236}">
                <a16:creationId xmlns:a16="http://schemas.microsoft.com/office/drawing/2014/main" id="{AECF2920-BD26-8495-A0E5-A0508C5877FF}"/>
              </a:ext>
            </a:extLst>
          </p:cNvPr>
          <p:cNvGraphicFramePr>
            <a:graphicFrameLocks noGrp="1"/>
          </p:cNvGraphicFramePr>
          <p:nvPr/>
        </p:nvGraphicFramePr>
        <p:xfrm>
          <a:off x="726516" y="1481328"/>
          <a:ext cx="10815122" cy="4304114"/>
        </p:xfrm>
        <a:graphic>
          <a:graphicData uri="http://schemas.openxmlformats.org/drawingml/2006/table">
            <a:tbl>
              <a:tblPr firstRow="1" bandRow="1">
                <a:tableStyleId>{5C22544A-7EE6-4342-B048-85BDC9FD1C3A}</a:tableStyleId>
              </a:tblPr>
              <a:tblGrid>
                <a:gridCol w="5420162">
                  <a:extLst>
                    <a:ext uri="{9D8B030D-6E8A-4147-A177-3AD203B41FA5}">
                      <a16:colId xmlns:a16="http://schemas.microsoft.com/office/drawing/2014/main" val="3869478748"/>
                    </a:ext>
                  </a:extLst>
                </a:gridCol>
                <a:gridCol w="5394960">
                  <a:extLst>
                    <a:ext uri="{9D8B030D-6E8A-4147-A177-3AD203B41FA5}">
                      <a16:colId xmlns:a16="http://schemas.microsoft.com/office/drawing/2014/main" val="703512253"/>
                    </a:ext>
                  </a:extLst>
                </a:gridCol>
              </a:tblGrid>
              <a:tr h="417914">
                <a:tc>
                  <a:txBody>
                    <a:bodyPr/>
                    <a:lstStyle/>
                    <a:p>
                      <a:pPr algn="ctr"/>
                      <a:r>
                        <a:rPr lang="en-GB" dirty="0">
                          <a:solidFill>
                            <a:schemeClr val="bg1"/>
                          </a:solidFill>
                        </a:rPr>
                        <a:t>Session</a:t>
                      </a:r>
                    </a:p>
                  </a:txBody>
                  <a:tcPr/>
                </a:tc>
                <a:tc>
                  <a:txBody>
                    <a:bodyPr/>
                    <a:lstStyle/>
                    <a:p>
                      <a:pPr algn="ctr"/>
                      <a:r>
                        <a:rPr lang="en-GB" dirty="0">
                          <a:solidFill>
                            <a:schemeClr val="bg1"/>
                          </a:solidFill>
                        </a:rPr>
                        <a:t>Date / Time</a:t>
                      </a:r>
                    </a:p>
                  </a:txBody>
                  <a:tcPr/>
                </a:tc>
                <a:extLst>
                  <a:ext uri="{0D108BD9-81ED-4DB2-BD59-A6C34878D82A}">
                    <a16:rowId xmlns:a16="http://schemas.microsoft.com/office/drawing/2014/main" val="118458414"/>
                  </a:ext>
                </a:extLst>
              </a:tr>
              <a:tr h="4179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Annual update (3 hours)</a:t>
                      </a:r>
                    </a:p>
                  </a:txBody>
                  <a:tcPr/>
                </a:tc>
                <a:tc>
                  <a:txBody>
                    <a:bodyPr/>
                    <a:lstStyle/>
                    <a:p>
                      <a:pPr algn="ctr"/>
                      <a:r>
                        <a:rPr lang="en-GB" dirty="0">
                          <a:solidFill>
                            <a:schemeClr val="tx1"/>
                          </a:solidFill>
                          <a:hlinkClick r:id="rId3"/>
                        </a:rPr>
                        <a:t>Wednesday, 12</a:t>
                      </a:r>
                      <a:r>
                        <a:rPr lang="en-GB" baseline="30000" dirty="0">
                          <a:solidFill>
                            <a:schemeClr val="tx1"/>
                          </a:solidFill>
                          <a:hlinkClick r:id="rId3"/>
                        </a:rPr>
                        <a:t>th</a:t>
                      </a:r>
                      <a:r>
                        <a:rPr lang="en-GB" dirty="0">
                          <a:solidFill>
                            <a:schemeClr val="tx1"/>
                          </a:solidFill>
                          <a:hlinkClick r:id="rId3"/>
                        </a:rPr>
                        <a:t> March – 9:30-12:30pm</a:t>
                      </a:r>
                      <a:endParaRPr lang="en-GB" dirty="0">
                        <a:solidFill>
                          <a:schemeClr val="tx1"/>
                        </a:solidFill>
                      </a:endParaRPr>
                    </a:p>
                    <a:p>
                      <a:pPr algn="ctr"/>
                      <a:endParaRPr lang="en-GB" dirty="0">
                        <a:solidFill>
                          <a:schemeClr val="tx1"/>
                        </a:solidFill>
                      </a:endParaRPr>
                    </a:p>
                    <a:p>
                      <a:pPr algn="ctr"/>
                      <a:r>
                        <a:rPr lang="en-GB" dirty="0">
                          <a:solidFill>
                            <a:schemeClr val="tx1"/>
                          </a:solidFill>
                          <a:hlinkClick r:id="rId4"/>
                        </a:rPr>
                        <a:t>Wednesday, 11th June – 9:30am-12:30pm</a:t>
                      </a:r>
                      <a:endParaRPr lang="en-GB" dirty="0">
                        <a:solidFill>
                          <a:schemeClr val="tx1"/>
                        </a:solidFill>
                      </a:endParaRPr>
                    </a:p>
                    <a:p>
                      <a:pPr algn="ctr"/>
                      <a:endParaRPr lang="en-GB" dirty="0">
                        <a:solidFill>
                          <a:schemeClr val="tx1"/>
                        </a:solidFill>
                      </a:endParaRPr>
                    </a:p>
                    <a:p>
                      <a:pPr algn="ctr"/>
                      <a:r>
                        <a:rPr lang="en-GB" dirty="0">
                          <a:solidFill>
                            <a:schemeClr val="tx1"/>
                          </a:solidFill>
                          <a:hlinkClick r:id="rId5"/>
                        </a:rPr>
                        <a:t>Thursday, 11</a:t>
                      </a:r>
                      <a:r>
                        <a:rPr lang="en-GB" baseline="30000" dirty="0">
                          <a:solidFill>
                            <a:schemeClr val="tx1"/>
                          </a:solidFill>
                          <a:hlinkClick r:id="rId5"/>
                        </a:rPr>
                        <a:t>th</a:t>
                      </a:r>
                      <a:r>
                        <a:rPr lang="en-GB" dirty="0">
                          <a:solidFill>
                            <a:schemeClr val="tx1"/>
                          </a:solidFill>
                          <a:hlinkClick r:id="rId5"/>
                        </a:rPr>
                        <a:t> September – 12-3pm</a:t>
                      </a:r>
                      <a:endParaRPr lang="en-GB" dirty="0">
                        <a:solidFill>
                          <a:schemeClr val="tx1"/>
                        </a:solidFill>
                      </a:endParaRPr>
                    </a:p>
                    <a:p>
                      <a:pPr algn="ctr"/>
                      <a:endParaRPr lang="en-GB" dirty="0">
                        <a:solidFill>
                          <a:schemeClr val="tx1"/>
                        </a:solidFill>
                      </a:endParaRPr>
                    </a:p>
                    <a:p>
                      <a:pPr algn="ctr"/>
                      <a:r>
                        <a:rPr lang="en-GB" dirty="0">
                          <a:solidFill>
                            <a:schemeClr val="tx1"/>
                          </a:solidFill>
                          <a:hlinkClick r:id="rId6"/>
                        </a:rPr>
                        <a:t>Tuesday, 9</a:t>
                      </a:r>
                      <a:r>
                        <a:rPr lang="en-GB" baseline="30000" dirty="0">
                          <a:solidFill>
                            <a:schemeClr val="tx1"/>
                          </a:solidFill>
                          <a:hlinkClick r:id="rId6"/>
                        </a:rPr>
                        <a:t>th</a:t>
                      </a:r>
                      <a:r>
                        <a:rPr lang="en-GB" dirty="0">
                          <a:solidFill>
                            <a:schemeClr val="tx1"/>
                          </a:solidFill>
                          <a:hlinkClick r:id="rId6"/>
                        </a:rPr>
                        <a:t> December – 9:30-12:30pm</a:t>
                      </a:r>
                      <a:endParaRPr lang="en-GB" dirty="0">
                        <a:solidFill>
                          <a:schemeClr val="tx1"/>
                        </a:solidFill>
                      </a:endParaRPr>
                    </a:p>
                    <a:p>
                      <a:pPr algn="ctr"/>
                      <a:endParaRPr lang="en-GB" dirty="0">
                        <a:solidFill>
                          <a:schemeClr val="tx1"/>
                        </a:solidFill>
                      </a:endParaRPr>
                    </a:p>
                  </a:txBody>
                  <a:tcPr/>
                </a:tc>
                <a:extLst>
                  <a:ext uri="{0D108BD9-81ED-4DB2-BD59-A6C34878D82A}">
                    <a16:rowId xmlns:a16="http://schemas.microsoft.com/office/drawing/2014/main" val="2986286119"/>
                  </a:ext>
                </a:extLst>
              </a:tr>
              <a:tr h="426044">
                <a:tc>
                  <a:txBody>
                    <a:bodyPr/>
                    <a:lstStyle/>
                    <a:p>
                      <a:pPr algn="ctr"/>
                      <a:r>
                        <a:rPr lang="en-GB" dirty="0">
                          <a:solidFill>
                            <a:schemeClr val="tx1"/>
                          </a:solidFill>
                        </a:rPr>
                        <a:t>Deep-dive sessions (1.5 hours)</a:t>
                      </a:r>
                    </a:p>
                  </a:txBody>
                  <a:tcPr/>
                </a:tc>
                <a:tc>
                  <a:txBody>
                    <a:bodyPr/>
                    <a:lstStyle/>
                    <a:p>
                      <a:pPr algn="ctr"/>
                      <a:r>
                        <a:rPr lang="en-GB" dirty="0">
                          <a:solidFill>
                            <a:schemeClr val="tx1"/>
                          </a:solidFill>
                          <a:hlinkClick r:id="rId7"/>
                        </a:rPr>
                        <a:t>Thursday, 1</a:t>
                      </a:r>
                      <a:r>
                        <a:rPr lang="en-GB" baseline="30000" dirty="0">
                          <a:solidFill>
                            <a:schemeClr val="tx1"/>
                          </a:solidFill>
                          <a:hlinkClick r:id="rId7"/>
                        </a:rPr>
                        <a:t>st</a:t>
                      </a:r>
                      <a:r>
                        <a:rPr lang="en-GB" dirty="0">
                          <a:solidFill>
                            <a:schemeClr val="tx1"/>
                          </a:solidFill>
                          <a:hlinkClick r:id="rId7"/>
                        </a:rPr>
                        <a:t> May – 1-2:30pm</a:t>
                      </a:r>
                      <a:endParaRPr lang="en-GB" dirty="0">
                        <a:solidFill>
                          <a:schemeClr val="tx1"/>
                        </a:solidFill>
                      </a:endParaRPr>
                    </a:p>
                    <a:p>
                      <a:pPr algn="ctr"/>
                      <a:endParaRPr lang="en-GB" dirty="0">
                        <a:solidFill>
                          <a:schemeClr val="tx1"/>
                        </a:solidFill>
                      </a:endParaRPr>
                    </a:p>
                    <a:p>
                      <a:pPr algn="ctr"/>
                      <a:r>
                        <a:rPr lang="en-GB" dirty="0">
                          <a:solidFill>
                            <a:schemeClr val="tx1"/>
                          </a:solidFill>
                          <a:hlinkClick r:id="rId8"/>
                        </a:rPr>
                        <a:t>Tuesday, 14</a:t>
                      </a:r>
                      <a:r>
                        <a:rPr lang="en-GB" baseline="30000" dirty="0">
                          <a:solidFill>
                            <a:schemeClr val="tx1"/>
                          </a:solidFill>
                          <a:hlinkClick r:id="rId8"/>
                        </a:rPr>
                        <a:t>th</a:t>
                      </a:r>
                      <a:r>
                        <a:rPr lang="en-GB" dirty="0">
                          <a:solidFill>
                            <a:schemeClr val="tx1"/>
                          </a:solidFill>
                          <a:hlinkClick r:id="rId8"/>
                        </a:rPr>
                        <a:t> October – 1-2:30pm</a:t>
                      </a:r>
                      <a:endParaRPr lang="en-GB" dirty="0">
                        <a:solidFill>
                          <a:schemeClr val="tx1"/>
                        </a:solidFill>
                      </a:endParaRPr>
                    </a:p>
                    <a:p>
                      <a:pPr algn="ctr"/>
                      <a:endParaRPr lang="en-GB" dirty="0">
                        <a:solidFill>
                          <a:schemeClr val="tx1"/>
                        </a:solidFill>
                      </a:endParaRPr>
                    </a:p>
                  </a:txBody>
                  <a:tcPr/>
                </a:tc>
                <a:extLst>
                  <a:ext uri="{0D108BD9-81ED-4DB2-BD59-A6C34878D82A}">
                    <a16:rowId xmlns:a16="http://schemas.microsoft.com/office/drawing/2014/main" val="3992771825"/>
                  </a:ext>
                </a:extLst>
              </a:tr>
              <a:tr h="411480">
                <a:tc>
                  <a:txBody>
                    <a:bodyPr/>
                    <a:lstStyle/>
                    <a:p>
                      <a:pPr algn="ctr"/>
                      <a:r>
                        <a:rPr lang="en-GB" dirty="0">
                          <a:solidFill>
                            <a:schemeClr val="tx1"/>
                          </a:solidFill>
                        </a:rPr>
                        <a:t>Flu update (1 hour)</a:t>
                      </a:r>
                    </a:p>
                  </a:txBody>
                  <a:tcPr/>
                </a:tc>
                <a:tc>
                  <a:txBody>
                    <a:bodyPr/>
                    <a:lstStyle/>
                    <a:p>
                      <a:pPr algn="ctr"/>
                      <a:r>
                        <a:rPr lang="en-GB" dirty="0">
                          <a:solidFill>
                            <a:schemeClr val="tx1"/>
                          </a:solidFill>
                        </a:rPr>
                        <a:t>Dates TBC</a:t>
                      </a:r>
                    </a:p>
                  </a:txBody>
                  <a:tcPr/>
                </a:tc>
                <a:extLst>
                  <a:ext uri="{0D108BD9-81ED-4DB2-BD59-A6C34878D82A}">
                    <a16:rowId xmlns:a16="http://schemas.microsoft.com/office/drawing/2014/main" val="2965801786"/>
                  </a:ext>
                </a:extLst>
              </a:tr>
            </a:tbl>
          </a:graphicData>
        </a:graphic>
      </p:graphicFrame>
    </p:spTree>
    <p:extLst>
      <p:ext uri="{BB962C8B-B14F-4D97-AF65-F5344CB8AC3E}">
        <p14:creationId xmlns:p14="http://schemas.microsoft.com/office/powerpoint/2010/main" val="76677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C7FA1E-391C-BBEF-48FF-02F60574739E}"/>
              </a:ext>
            </a:extLst>
          </p:cNvPr>
          <p:cNvSpPr>
            <a:spLocks noGrp="1"/>
          </p:cNvSpPr>
          <p:nvPr>
            <p:ph type="title"/>
          </p:nvPr>
        </p:nvSpPr>
        <p:spPr/>
        <p:txBody>
          <a:bodyPr/>
          <a:lstStyle/>
          <a:p>
            <a:r>
              <a:rPr lang="en-GB" dirty="0"/>
              <a:t>Feedback</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a:extLst>
                  <a:ext uri="{FF2B5EF4-FFF2-40B4-BE49-F238E27FC236}">
                    <a16:creationId xmlns:a16="http://schemas.microsoft.com/office/drawing/2014/main" id="{9F14807D-7B92-E271-DA64-89E6100B4891}"/>
                  </a:ext>
                </a:extLst>
              </p:cNvPr>
              <p:cNvGraphicFramePr>
                <a:graphicFrameLocks noGrp="1"/>
              </p:cNvGraphicFramePr>
              <p:nvPr>
                <p:extLst>
                  <p:ext uri="{D42A27DB-BD31-4B8C-83A1-F6EECF244321}">
                    <p14:modId xmlns:p14="http://schemas.microsoft.com/office/powerpoint/2010/main" val="387433243"/>
                  </p:ext>
                </p:extLst>
              </p:nvPr>
            </p:nvGraphicFramePr>
            <p:xfrm>
              <a:off x="2286000" y="1409864"/>
              <a:ext cx="7620000" cy="429006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3" name="Add-in 2">
                <a:extLst>
                  <a:ext uri="{FF2B5EF4-FFF2-40B4-BE49-F238E27FC236}">
                    <a16:creationId xmlns:a16="http://schemas.microsoft.com/office/drawing/2014/main" id="{9F14807D-7B92-E271-DA64-89E6100B4891}"/>
                  </a:ext>
                </a:extLst>
              </p:cNvPr>
              <p:cNvPicPr>
                <a:picLocks noGrp="1" noRot="1" noChangeAspect="1" noMove="1" noResize="1" noEditPoints="1" noAdjustHandles="1" noChangeArrowheads="1" noChangeShapeType="1"/>
              </p:cNvPicPr>
              <p:nvPr/>
            </p:nvPicPr>
            <p:blipFill>
              <a:blip r:embed="rId4"/>
              <a:stretch>
                <a:fillRect/>
              </a:stretch>
            </p:blipFill>
            <p:spPr>
              <a:xfrm>
                <a:off x="2286000" y="1409864"/>
                <a:ext cx="7620000" cy="4290060"/>
              </a:xfrm>
              <a:prstGeom prst="rect">
                <a:avLst/>
              </a:prstGeom>
            </p:spPr>
          </p:pic>
        </mc:Fallback>
      </mc:AlternateContent>
    </p:spTree>
    <p:extLst>
      <p:ext uri="{BB962C8B-B14F-4D97-AF65-F5344CB8AC3E}">
        <p14:creationId xmlns:p14="http://schemas.microsoft.com/office/powerpoint/2010/main" val="168987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7DFD44-38DA-7780-EA5E-37C560EE333C}"/>
              </a:ext>
            </a:extLst>
          </p:cNvPr>
          <p:cNvPicPr>
            <a:picLocks noChangeAspect="1"/>
          </p:cNvPicPr>
          <p:nvPr/>
        </p:nvPicPr>
        <p:blipFill>
          <a:blip r:embed="rId3"/>
          <a:stretch>
            <a:fillRect/>
          </a:stretch>
        </p:blipFill>
        <p:spPr>
          <a:xfrm>
            <a:off x="2719871" y="735094"/>
            <a:ext cx="6752258" cy="5621256"/>
          </a:xfrm>
          <a:prstGeom prst="rect">
            <a:avLst/>
          </a:prstGeom>
        </p:spPr>
      </p:pic>
    </p:spTree>
    <p:extLst>
      <p:ext uri="{BB962C8B-B14F-4D97-AF65-F5344CB8AC3E}">
        <p14:creationId xmlns:p14="http://schemas.microsoft.com/office/powerpoint/2010/main" val="144538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C7FA1E-391C-BBEF-48FF-02F60574739E}"/>
              </a:ext>
            </a:extLst>
          </p:cNvPr>
          <p:cNvSpPr>
            <a:spLocks noGrp="1"/>
          </p:cNvSpPr>
          <p:nvPr>
            <p:ph type="title"/>
          </p:nvPr>
        </p:nvSpPr>
        <p:spPr/>
        <p:txBody>
          <a:bodyPr/>
          <a:lstStyle/>
          <a:p>
            <a:r>
              <a:rPr lang="en-GB" dirty="0"/>
              <a:t>Questions..</a:t>
            </a:r>
          </a:p>
        </p:txBody>
      </p:sp>
      <p:sp>
        <p:nvSpPr>
          <p:cNvPr id="3" name="Text Placeholder 2">
            <a:extLst>
              <a:ext uri="{FF2B5EF4-FFF2-40B4-BE49-F238E27FC236}">
                <a16:creationId xmlns:a16="http://schemas.microsoft.com/office/drawing/2014/main" id="{691337A3-36E4-7226-D073-B11CEE6CFA52}"/>
              </a:ext>
            </a:extLst>
          </p:cNvPr>
          <p:cNvSpPr txBox="1">
            <a:spLocks/>
          </p:cNvSpPr>
          <p:nvPr/>
        </p:nvSpPr>
        <p:spPr>
          <a:xfrm>
            <a:off x="1206408" y="2246767"/>
            <a:ext cx="9779183" cy="3436483"/>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3200" dirty="0"/>
              <a:t>Questions in the chat or hands up</a:t>
            </a:r>
          </a:p>
          <a:p>
            <a:pPr marL="342900" indent="-342900">
              <a:buFont typeface="Wingdings" panose="05000000000000000000" pitchFamily="2" charset="2"/>
              <a:buChar char="Ø"/>
            </a:pPr>
            <a:r>
              <a:rPr lang="en-GB" sz="3200" dirty="0"/>
              <a:t>Any other questions?</a:t>
            </a:r>
          </a:p>
        </p:txBody>
      </p:sp>
    </p:spTree>
    <p:extLst>
      <p:ext uri="{BB962C8B-B14F-4D97-AF65-F5344CB8AC3E}">
        <p14:creationId xmlns:p14="http://schemas.microsoft.com/office/powerpoint/2010/main" val="323785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endParaRPr lang="en-GB" dirty="0"/>
          </a:p>
        </p:txBody>
      </p:sp>
      <p:sp>
        <p:nvSpPr>
          <p:cNvPr id="7" name="Rectangle 6">
            <a:extLst>
              <a:ext uri="{FF2B5EF4-FFF2-40B4-BE49-F238E27FC236}">
                <a16:creationId xmlns:a16="http://schemas.microsoft.com/office/drawing/2014/main" id="{C2761B83-4950-2614-22C2-CB20A14AFCBD}"/>
              </a:ext>
            </a:extLst>
          </p:cNvPr>
          <p:cNvSpPr/>
          <p:nvPr/>
        </p:nvSpPr>
        <p:spPr>
          <a:xfrm>
            <a:off x="5696712" y="3511296"/>
            <a:ext cx="4416552" cy="21488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5F0D283-7370-F011-E136-0408B9315257}"/>
              </a:ext>
            </a:extLst>
          </p:cNvPr>
          <p:cNvSpPr txBox="1"/>
          <p:nvPr/>
        </p:nvSpPr>
        <p:spPr>
          <a:xfrm>
            <a:off x="5696712" y="3685032"/>
            <a:ext cx="4599432" cy="1200329"/>
          </a:xfrm>
          <a:prstGeom prst="rect">
            <a:avLst/>
          </a:prstGeom>
          <a:noFill/>
        </p:spPr>
        <p:txBody>
          <a:bodyPr wrap="square" rtlCol="0">
            <a:spAutoFit/>
          </a:bodyPr>
          <a:lstStyle/>
          <a:p>
            <a:r>
              <a:rPr lang="en-GB" dirty="0"/>
              <a:t>E-mail: </a:t>
            </a:r>
            <a:r>
              <a:rPr lang="en-GB" dirty="0">
                <a:hlinkClick r:id="rId2"/>
              </a:rPr>
              <a:t>england.immsqa@nhs.net</a:t>
            </a:r>
            <a:r>
              <a:rPr lang="en-GB" dirty="0"/>
              <a:t> </a:t>
            </a:r>
          </a:p>
          <a:p>
            <a:endParaRPr lang="en-GB" dirty="0"/>
          </a:p>
          <a:p>
            <a:r>
              <a:rPr lang="en-GB" dirty="0"/>
              <a:t>Website: </a:t>
            </a:r>
            <a:r>
              <a:rPr lang="en-GB" dirty="0">
                <a:hlinkClick r:id="rId3"/>
              </a:rPr>
              <a:t>NHS England — East of England</a:t>
            </a:r>
            <a:r>
              <a:rPr lang="en-GB" dirty="0"/>
              <a:t> Slides and certificates will be uploaded here</a:t>
            </a:r>
          </a:p>
        </p:txBody>
      </p:sp>
      <p:sp>
        <p:nvSpPr>
          <p:cNvPr id="3" name="TextBox 2">
            <a:extLst>
              <a:ext uri="{FF2B5EF4-FFF2-40B4-BE49-F238E27FC236}">
                <a16:creationId xmlns:a16="http://schemas.microsoft.com/office/drawing/2014/main" id="{9E31EC8F-04B6-CE9B-CC9D-66DE71FA1464}"/>
              </a:ext>
            </a:extLst>
          </p:cNvPr>
          <p:cNvSpPr txBox="1"/>
          <p:nvPr/>
        </p:nvSpPr>
        <p:spPr>
          <a:xfrm>
            <a:off x="5696712" y="5059097"/>
            <a:ext cx="5184251" cy="923330"/>
          </a:xfrm>
          <a:prstGeom prst="rect">
            <a:avLst/>
          </a:prstGeom>
          <a:noFill/>
        </p:spPr>
        <p:txBody>
          <a:bodyPr wrap="square" rtlCol="0">
            <a:spAutoFit/>
          </a:bodyPr>
          <a:lstStyle/>
          <a:p>
            <a:r>
              <a:rPr lang="en-GB" dirty="0"/>
              <a:t>Training created in accordance with </a:t>
            </a:r>
            <a:r>
              <a:rPr lang="en-GB" dirty="0">
                <a:hlinkClick r:id="rId4"/>
              </a:rPr>
              <a:t>Immunisation training standards for healthcare practitioners - GOV.UK</a:t>
            </a:r>
            <a:endParaRPr lang="en-GB" dirty="0"/>
          </a:p>
        </p:txBody>
      </p:sp>
    </p:spTree>
    <p:extLst>
      <p:ext uri="{BB962C8B-B14F-4D97-AF65-F5344CB8AC3E}">
        <p14:creationId xmlns:p14="http://schemas.microsoft.com/office/powerpoint/2010/main" val="36468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Key Documents</a:t>
            </a:r>
            <a:endParaRPr lang="en-GB" spc="-40" dirty="0"/>
          </a:p>
        </p:txBody>
      </p:sp>
      <p:sp>
        <p:nvSpPr>
          <p:cNvPr id="2" name="Content Placeholder 2">
            <a:extLst>
              <a:ext uri="{FF2B5EF4-FFF2-40B4-BE49-F238E27FC236}">
                <a16:creationId xmlns:a16="http://schemas.microsoft.com/office/drawing/2014/main" id="{E590D185-C7D4-3FC8-79D6-BF429B519923}"/>
              </a:ext>
            </a:extLst>
          </p:cNvPr>
          <p:cNvSpPr txBox="1">
            <a:spLocks/>
          </p:cNvSpPr>
          <p:nvPr/>
        </p:nvSpPr>
        <p:spPr>
          <a:xfrm>
            <a:off x="1066146" y="1707950"/>
            <a:ext cx="10059707" cy="444373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400" dirty="0">
                <a:hlinkClick r:id="rId3">
                  <a:extLst>
                    <a:ext uri="{A12FA001-AC4F-418D-AE19-62706E023703}">
                      <ahyp:hlinkClr xmlns:ahyp="http://schemas.microsoft.com/office/drawing/2018/hyperlinkcolor" val="tx"/>
                    </a:ext>
                  </a:extLst>
                </a:hlinkClick>
              </a:rPr>
              <a:t>Cochrane Review confirms effectiveness of MMR vaccines | Cochrane UK</a:t>
            </a:r>
            <a:endParaRPr lang="en-GB" sz="2400" dirty="0"/>
          </a:p>
          <a:p>
            <a:pPr marL="342900" indent="-342900">
              <a:buFont typeface="Wingdings" panose="05000000000000000000" pitchFamily="2" charset="2"/>
              <a:buChar char="Ø"/>
            </a:pPr>
            <a:r>
              <a:rPr lang="en-GB" sz="2400" dirty="0">
                <a:hlinkClick r:id="rId4">
                  <a:extLst>
                    <a:ext uri="{A12FA001-AC4F-418D-AE19-62706E023703}">
                      <ahyp:hlinkClr xmlns:ahyp="http://schemas.microsoft.com/office/drawing/2018/hyperlinkcolor" val="tx"/>
                    </a:ext>
                  </a:extLst>
                </a:hlinkClick>
              </a:rPr>
              <a:t>MMR Vaccine (Measles, Mumps and Rubella Vaccine) | Vaccine Knowledge Project (ox.ac.uk)</a:t>
            </a:r>
            <a:endParaRPr lang="en-GB" sz="2400" dirty="0"/>
          </a:p>
          <a:p>
            <a:pPr marL="342900" indent="-342900">
              <a:buFont typeface="Wingdings" panose="05000000000000000000" pitchFamily="2" charset="2"/>
              <a:buChar char="Ø"/>
            </a:pPr>
            <a:r>
              <a:rPr lang="en-GB" sz="2400" dirty="0">
                <a:hlinkClick r:id="rId5">
                  <a:extLst>
                    <a:ext uri="{A12FA001-AC4F-418D-AE19-62706E023703}">
                      <ahyp:hlinkClr xmlns:ahyp="http://schemas.microsoft.com/office/drawing/2018/hyperlinkcolor" val="tx"/>
                    </a:ext>
                  </a:extLst>
                </a:hlinkClick>
              </a:rPr>
              <a:t>Immunisation against infectious disease - GOV.UK (www.gov.uk)</a:t>
            </a:r>
            <a:endParaRPr lang="en-GB" sz="2400" dirty="0"/>
          </a:p>
          <a:p>
            <a:pPr marL="342900" indent="-342900">
              <a:buFont typeface="Wingdings" panose="05000000000000000000" pitchFamily="2" charset="2"/>
              <a:buChar char="Ø"/>
            </a:pPr>
            <a:r>
              <a:rPr lang="en-GB" sz="2400" u="sng" dirty="0">
                <a:latin typeface="Arial" panose="020B06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Vaccination of individuals with uncertain or incomplete immunisation status (publishing.service.gov.uk)</a:t>
            </a:r>
            <a:endParaRPr lang="en-GB" sz="2400" dirty="0">
              <a:latin typeface="Arial" panose="020B0604020202020204" pitchFamily="34" charset="0"/>
              <a:ea typeface="Aptos" panose="020B0004020202020204" pitchFamily="34" charset="0"/>
              <a:cs typeface="Arial" panose="020B0604020202020204" pitchFamily="34" charset="0"/>
            </a:endParaRPr>
          </a:p>
          <a:p>
            <a:pPr marL="342900" indent="-342900">
              <a:buFont typeface="Wingdings" panose="05000000000000000000" pitchFamily="2" charset="2"/>
              <a:buChar char="Ø"/>
            </a:pPr>
            <a:r>
              <a:rPr lang="en-GB" sz="2400" dirty="0">
                <a:latin typeface="Arial" panose="020B0604020202020204" pitchFamily="34" charset="0"/>
                <a:ea typeface="Aptos" panose="020B0004020202020204" pitchFamily="34" charset="0"/>
                <a:cs typeface="Arial" panose="020B0604020202020204" pitchFamily="34" charset="0"/>
              </a:rPr>
              <a:t> </a:t>
            </a:r>
            <a:r>
              <a:rPr lang="en-GB" sz="2400" u="sng" dirty="0">
                <a:latin typeface="Arial" panose="020B0604020202020204" pitchFamily="34"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Home | Vaccine Knowledge Project (ox.ac.uk)</a:t>
            </a:r>
            <a:endParaRPr lang="en-GB" sz="2400" dirty="0">
              <a:latin typeface="Arial" panose="020B0604020202020204" pitchFamily="34" charset="0"/>
              <a:ea typeface="Aptos" panose="020B0004020202020204" pitchFamily="34" charset="0"/>
              <a:cs typeface="Arial" panose="020B0604020202020204" pitchFamily="34" charset="0"/>
            </a:endParaRPr>
          </a:p>
          <a:p>
            <a:pPr marL="342900" indent="-342900">
              <a:buFont typeface="Wingdings" panose="05000000000000000000" pitchFamily="2" charset="2"/>
              <a:buChar char="Ø"/>
            </a:pPr>
            <a:r>
              <a:rPr lang="en-GB" sz="2400" dirty="0">
                <a:latin typeface="Arial" panose="020B0604020202020204" pitchFamily="34" charset="0"/>
                <a:ea typeface="Aptos" panose="020B0004020202020204" pitchFamily="34" charset="0"/>
                <a:cs typeface="Arial" panose="020B0604020202020204" pitchFamily="34" charset="0"/>
              </a:rPr>
              <a:t> </a:t>
            </a:r>
            <a:r>
              <a:rPr lang="en-GB" sz="2400" u="sng" dirty="0">
                <a:latin typeface="Arial" panose="020B0604020202020204" pitchFamily="34" charset="0"/>
                <a:ea typeface="Aptos" panose="020B00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Pregnancy: how to help protect you and your baby - GOV.UK (www.gov.uk)</a:t>
            </a:r>
            <a:endParaRPr lang="en-GB" sz="2400" dirty="0">
              <a:latin typeface="Arial" panose="020B0604020202020204" pitchFamily="34" charset="0"/>
              <a:ea typeface="Aptos" panose="020B00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75810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Key Documents</a:t>
            </a:r>
            <a:endParaRPr lang="en-GB" spc="-40" dirty="0"/>
          </a:p>
        </p:txBody>
      </p:sp>
      <p:sp>
        <p:nvSpPr>
          <p:cNvPr id="6" name="Content Placeholder 2">
            <a:extLst>
              <a:ext uri="{FF2B5EF4-FFF2-40B4-BE49-F238E27FC236}">
                <a16:creationId xmlns:a16="http://schemas.microsoft.com/office/drawing/2014/main" id="{254C0F50-C859-ACA8-CBBD-18791DB879FB}"/>
              </a:ext>
            </a:extLst>
          </p:cNvPr>
          <p:cNvSpPr>
            <a:spLocks noGrp="1"/>
          </p:cNvSpPr>
          <p:nvPr>
            <p:ph idx="1"/>
          </p:nvPr>
        </p:nvSpPr>
        <p:spPr>
          <a:xfrm>
            <a:off x="704088" y="1972873"/>
            <a:ext cx="10936256" cy="3559247"/>
          </a:xfrm>
        </p:spPr>
        <p:txBody>
          <a:bodyPr vert="horz" lIns="91440" tIns="45720" rIns="91440" bIns="45720" rtlCol="0" anchor="t">
            <a:normAutofit fontScale="92500" lnSpcReduction="10000"/>
          </a:bodyPr>
          <a:lstStyle/>
          <a:p>
            <a:pPr marL="571500" indent="-571500">
              <a:buFont typeface="Wingdings" panose="05000000000000000000" pitchFamily="2" charset="2"/>
              <a:buChar char="Ø"/>
            </a:pPr>
            <a:r>
              <a:rPr lang="en-GB" sz="2600" u="sng" dirty="0">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Guidance on the hepatitis B antenatal screening and selective neonatal immunisation pathway - GOV.UK (www.gov.uk)</a:t>
            </a:r>
            <a:endParaRPr lang="en-GB" sz="2600" dirty="0">
              <a:effectLst/>
              <a:latin typeface="Arial" panose="020B0604020202020204" pitchFamily="34" charset="0"/>
              <a:ea typeface="Aptos" panose="020B0004020202020204" pitchFamily="34" charset="0"/>
              <a:cs typeface="Arial" panose="020B0604020202020204" pitchFamily="34" charset="0"/>
            </a:endParaRPr>
          </a:p>
          <a:p>
            <a:pPr marL="571500" indent="-571500">
              <a:buFont typeface="Wingdings" panose="05000000000000000000" pitchFamily="2" charset="2"/>
              <a:buChar char="Ø"/>
            </a:pPr>
            <a:r>
              <a:rPr lang="en-GB" sz="2600" u="sng" dirty="0">
                <a:effectLs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Vaccine update: issue 344, November 2023, pregnancy special - GOV.UK (www.gov.uk)</a:t>
            </a:r>
            <a:endParaRPr lang="en-GB" sz="2600" dirty="0">
              <a:effectLst/>
              <a:latin typeface="Arial" panose="020B0604020202020204" pitchFamily="34" charset="0"/>
              <a:ea typeface="Aptos" panose="020B0004020202020204" pitchFamily="34" charset="0"/>
              <a:cs typeface="Arial" panose="020B0604020202020204" pitchFamily="34" charset="0"/>
            </a:endParaRPr>
          </a:p>
          <a:p>
            <a:pPr marL="571500" indent="-571500">
              <a:buFont typeface="Wingdings" panose="05000000000000000000" pitchFamily="2" charset="2"/>
              <a:buChar char="Ø"/>
            </a:pPr>
            <a:r>
              <a:rPr lang="en-GB" sz="2600" u="sng" dirty="0">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Videos about vaccines | British Society for Immunology</a:t>
            </a:r>
            <a:endParaRPr lang="en-GB" sz="2600" dirty="0">
              <a:effectLst/>
              <a:latin typeface="Arial" panose="020B0604020202020204" pitchFamily="34" charset="0"/>
              <a:ea typeface="Aptos" panose="020B0004020202020204" pitchFamily="34" charset="0"/>
              <a:cs typeface="Arial" panose="020B0604020202020204" pitchFamily="34" charset="0"/>
            </a:endParaRPr>
          </a:p>
          <a:p>
            <a:pPr marL="571500" indent="-571500">
              <a:buFont typeface="Wingdings" panose="05000000000000000000" pitchFamily="2" charset="2"/>
              <a:buChar char="Ø"/>
            </a:pPr>
            <a:r>
              <a:rPr lang="en-GB" sz="2600" u="sng" dirty="0">
                <a:effectLst/>
                <a:latin typeface="Arial" panose="020B06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Latest measles statistics published - GOV.UK (www.gov.uk)</a:t>
            </a:r>
            <a:endParaRPr lang="en-GB" sz="2600" dirty="0">
              <a:effectLst/>
              <a:latin typeface="Arial" panose="020B0604020202020204" pitchFamily="34" charset="0"/>
              <a:ea typeface="Aptos" panose="020B0004020202020204" pitchFamily="34" charset="0"/>
              <a:cs typeface="Arial" panose="020B0604020202020204" pitchFamily="34" charset="0"/>
            </a:endParaRPr>
          </a:p>
          <a:p>
            <a:pPr marL="571500" indent="-571500">
              <a:buFont typeface="Wingdings" panose="05000000000000000000" pitchFamily="2" charset="2"/>
              <a:buChar char="Ø"/>
            </a:pPr>
            <a:r>
              <a:rPr lang="en-GB" sz="2600" u="sng" dirty="0">
                <a:effectLst/>
                <a:latin typeface="Arial" panose="020B0604020202020204" pitchFamily="34"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Quarterly vaccination coverage statistics for children aged up to 5 years in the UK (COVER programme): July to September 2023 - GOV.UK (www.gov.uk)</a:t>
            </a:r>
            <a:endParaRPr lang="en-GB" sz="2600" dirty="0">
              <a:effectLst/>
              <a:latin typeface="Arial" panose="020B0604020202020204" pitchFamily="34" charset="0"/>
              <a:ea typeface="Aptos" panose="020B0004020202020204" pitchFamily="34" charset="0"/>
              <a:cs typeface="Arial" panose="020B0604020202020204" pitchFamily="34" charset="0"/>
            </a:endParaRPr>
          </a:p>
          <a:p>
            <a:endParaRPr lang="en-GB" sz="2600" dirty="0"/>
          </a:p>
        </p:txBody>
      </p:sp>
    </p:spTree>
    <p:extLst>
      <p:ext uri="{BB962C8B-B14F-4D97-AF65-F5344CB8AC3E}">
        <p14:creationId xmlns:p14="http://schemas.microsoft.com/office/powerpoint/2010/main" val="308097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Key Documents</a:t>
            </a:r>
            <a:endParaRPr lang="en-GB" spc="-40" dirty="0"/>
          </a:p>
        </p:txBody>
      </p:sp>
      <p:sp>
        <p:nvSpPr>
          <p:cNvPr id="6" name="Content Placeholder 2">
            <a:extLst>
              <a:ext uri="{FF2B5EF4-FFF2-40B4-BE49-F238E27FC236}">
                <a16:creationId xmlns:a16="http://schemas.microsoft.com/office/drawing/2014/main" id="{254C0F50-C859-ACA8-CBBD-18791DB879FB}"/>
              </a:ext>
            </a:extLst>
          </p:cNvPr>
          <p:cNvSpPr>
            <a:spLocks noGrp="1"/>
          </p:cNvSpPr>
          <p:nvPr>
            <p:ph idx="1"/>
          </p:nvPr>
        </p:nvSpPr>
        <p:spPr>
          <a:xfrm>
            <a:off x="551656" y="1984248"/>
            <a:ext cx="11088688" cy="3762034"/>
          </a:xfrm>
        </p:spPr>
        <p:txBody>
          <a:bodyPr vert="horz" lIns="91440" tIns="45720" rIns="91440" bIns="45720" rtlCol="0" anchor="t">
            <a:normAutofit fontScale="55000" lnSpcReduction="20000"/>
          </a:bodyPr>
          <a:lstStyle/>
          <a:p>
            <a:pPr marL="457200" indent="-457200">
              <a:buFont typeface="Wingdings" panose="05000000000000000000" pitchFamily="2" charset="2"/>
              <a:buChar char="Ø"/>
            </a:pPr>
            <a:r>
              <a:rPr lang="en-GB" sz="3800" u="sng" dirty="0">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What to do if you think your child has measles and when to keep them off school – The Education Hub (blog.gov.uk)</a:t>
            </a:r>
            <a:endParaRPr lang="en-GB" sz="3800" dirty="0">
              <a:effectLst/>
              <a:latin typeface="Arial" panose="020B0604020202020204" pitchFamily="34" charset="0"/>
              <a:ea typeface="Aptos" panose="020B0004020202020204" pitchFamily="34" charset="0"/>
              <a:cs typeface="Arial" panose="020B0604020202020204" pitchFamily="34" charset="0"/>
            </a:endParaRPr>
          </a:p>
          <a:p>
            <a:pPr marL="457200" indent="-457200">
              <a:buFont typeface="Wingdings" panose="05000000000000000000" pitchFamily="2" charset="2"/>
              <a:buChar char="Ø"/>
            </a:pPr>
            <a:r>
              <a:rPr lang="en-GB" sz="3800" dirty="0">
                <a:effectLst/>
                <a:latin typeface="Arial" panose="020B0604020202020204" pitchFamily="34" charset="0"/>
                <a:ea typeface="Aptos" panose="020B0004020202020204" pitchFamily="34" charset="0"/>
                <a:cs typeface="Arial" panose="020B0604020202020204" pitchFamily="34" charset="0"/>
              </a:rPr>
              <a:t> </a:t>
            </a:r>
            <a:r>
              <a:rPr lang="en-GB" sz="3800" u="sng" dirty="0">
                <a:effectLs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JCVI statement on a childhood varicella (chickenpox) vaccination programme - GOV.UK (www.gov.uk)</a:t>
            </a:r>
            <a:endParaRPr lang="en-GB" sz="3800" dirty="0">
              <a:effectLst/>
              <a:latin typeface="Arial" panose="020B0604020202020204" pitchFamily="34" charset="0"/>
              <a:ea typeface="Aptos" panose="020B0004020202020204" pitchFamily="34" charset="0"/>
              <a:cs typeface="Arial" panose="020B0604020202020204" pitchFamily="34" charset="0"/>
            </a:endParaRPr>
          </a:p>
          <a:p>
            <a:pPr marL="457200" indent="-457200">
              <a:buFont typeface="Wingdings" panose="05000000000000000000" pitchFamily="2" charset="2"/>
              <a:buChar char="Ø"/>
            </a:pPr>
            <a:r>
              <a:rPr lang="en-GB" sz="3800" dirty="0">
                <a:effectLst/>
                <a:latin typeface="Arial" panose="020B0604020202020204" pitchFamily="34" charset="0"/>
                <a:ea typeface="Aptos" panose="020B0004020202020204" pitchFamily="34" charset="0"/>
                <a:cs typeface="Arial" panose="020B0604020202020204" pitchFamily="34" charset="0"/>
              </a:rPr>
              <a:t> </a:t>
            </a:r>
            <a:r>
              <a:rPr lang="en-GB" sz="3800" u="sng" dirty="0">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Campaign Resource Centre (dhsc.gov.uk)</a:t>
            </a:r>
            <a:endParaRPr lang="en-GB" sz="3800" dirty="0">
              <a:effectLst/>
              <a:latin typeface="Arial" panose="020B0604020202020204" pitchFamily="34" charset="0"/>
              <a:ea typeface="Aptos" panose="020B0004020202020204" pitchFamily="34" charset="0"/>
              <a:cs typeface="Arial" panose="020B0604020202020204" pitchFamily="34" charset="0"/>
            </a:endParaRPr>
          </a:p>
          <a:p>
            <a:pPr marL="457200" indent="-457200">
              <a:buFont typeface="Wingdings" panose="05000000000000000000" pitchFamily="2" charset="2"/>
              <a:buChar char="Ø"/>
            </a:pPr>
            <a:r>
              <a:rPr lang="en-GB" sz="3800" dirty="0">
                <a:effectLst/>
                <a:latin typeface="Arial" panose="020B0604020202020204" pitchFamily="34" charset="0"/>
                <a:ea typeface="Aptos" panose="020B0004020202020204" pitchFamily="34" charset="0"/>
                <a:cs typeface="Arial" panose="020B0604020202020204" pitchFamily="34" charset="0"/>
              </a:rPr>
              <a:t> </a:t>
            </a:r>
            <a:r>
              <a:rPr lang="en-GB" sz="3800" u="sng" dirty="0">
                <a:effectLst/>
                <a:latin typeface="Arial" panose="020B06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How to talk about vaccines (who.int)</a:t>
            </a:r>
            <a:endParaRPr lang="en-GB" sz="3800" dirty="0">
              <a:effectLst/>
              <a:latin typeface="Arial" panose="020B0604020202020204" pitchFamily="34" charset="0"/>
              <a:ea typeface="Aptos" panose="020B0004020202020204" pitchFamily="34" charset="0"/>
              <a:cs typeface="Arial" panose="020B0604020202020204" pitchFamily="34" charset="0"/>
            </a:endParaRPr>
          </a:p>
          <a:p>
            <a:pPr marL="457200" indent="-457200">
              <a:buFont typeface="Wingdings" panose="05000000000000000000" pitchFamily="2" charset="2"/>
              <a:buChar char="Ø"/>
            </a:pPr>
            <a:r>
              <a:rPr lang="en-GB" sz="3800" dirty="0">
                <a:effectLst/>
                <a:latin typeface="Arial" panose="020B0604020202020204" pitchFamily="34" charset="0"/>
                <a:ea typeface="Aptos" panose="020B0004020202020204" pitchFamily="34" charset="0"/>
                <a:cs typeface="Arial" panose="020B0604020202020204" pitchFamily="34" charset="0"/>
              </a:rPr>
              <a:t> </a:t>
            </a:r>
            <a:r>
              <a:rPr lang="en-GB" sz="3800" u="sng" dirty="0">
                <a:effectLst/>
                <a:latin typeface="Arial" panose="020B0604020202020204" pitchFamily="34"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Vaccination against pertussis (whooping cough) for pregnant women - GOV.UK (www.gov.uk)</a:t>
            </a:r>
            <a:endParaRPr lang="en-GB" sz="3800" dirty="0">
              <a:effectLst/>
              <a:latin typeface="Arial" panose="020B0604020202020204" pitchFamily="34" charset="0"/>
              <a:ea typeface="Aptos" panose="020B0004020202020204" pitchFamily="34" charset="0"/>
              <a:cs typeface="Arial" panose="020B0604020202020204" pitchFamily="34" charset="0"/>
            </a:endParaRPr>
          </a:p>
          <a:p>
            <a:pPr marL="457200" indent="-457200">
              <a:buFont typeface="Wingdings" panose="05000000000000000000" pitchFamily="2" charset="2"/>
              <a:buChar char="Ø"/>
            </a:pPr>
            <a:r>
              <a:rPr lang="en-GB" sz="3800" dirty="0">
                <a:effectLst/>
                <a:latin typeface="Arial" panose="020B0604020202020204" pitchFamily="34" charset="0"/>
                <a:ea typeface="Aptos" panose="020B0004020202020204" pitchFamily="34" charset="0"/>
                <a:cs typeface="Arial" panose="020B0604020202020204" pitchFamily="34" charset="0"/>
              </a:rPr>
              <a:t> </a:t>
            </a:r>
            <a:r>
              <a:rPr lang="en-GB" sz="3800" u="sng" dirty="0">
                <a:effectLst/>
                <a:latin typeface="Arial" panose="020B0604020202020204" pitchFamily="34" charset="0"/>
                <a:ea typeface="Aptos" panose="020B00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Respiratory syncytial virus (RSV) vaccination programme - GOV.UK (www.gov.uk)</a:t>
            </a:r>
            <a:endParaRPr lang="en-GB" sz="3800" u="sng" dirty="0">
              <a:effectLst/>
              <a:latin typeface="Arial" panose="020B0604020202020204" pitchFamily="34" charset="0"/>
              <a:ea typeface="Aptos" panose="020B0004020202020204" pitchFamily="34" charset="0"/>
              <a:cs typeface="Arial" panose="020B0604020202020204" pitchFamily="34" charset="0"/>
            </a:endParaRPr>
          </a:p>
          <a:p>
            <a:pPr marL="457200" indent="-457200">
              <a:buFont typeface="Wingdings" panose="05000000000000000000" pitchFamily="2" charset="2"/>
              <a:buChar char="Ø"/>
            </a:pPr>
            <a:r>
              <a:rPr lang="en-GB" sz="3200" dirty="0">
                <a:hlinkClick r:id="rId9"/>
              </a:rPr>
              <a:t>Polio immunisation response in London 2022 to 2023: information for healthcare practitioners - GOV.UK</a:t>
            </a:r>
            <a:endParaRPr lang="en-GB" sz="3200" dirty="0"/>
          </a:p>
          <a:p>
            <a:pPr marL="457200" indent="-457200">
              <a:buFont typeface="Wingdings" panose="05000000000000000000" pitchFamily="2" charset="2"/>
              <a:buChar char="Ø"/>
            </a:pPr>
            <a:r>
              <a:rPr lang="en-GB" sz="3200" dirty="0">
                <a:hlinkClick r:id="rId10"/>
              </a:rPr>
              <a:t>NHS England » General practice vaccination and immunisation services: standards and core contractual requirements</a:t>
            </a:r>
            <a:endParaRPr lang="en-GB" sz="3800" dirty="0">
              <a:effectLst/>
              <a:latin typeface="Arial" panose="020B0604020202020204" pitchFamily="34" charset="0"/>
              <a:ea typeface="Aptos" panose="020B0004020202020204" pitchFamily="34" charset="0"/>
              <a:cs typeface="Arial" panose="020B0604020202020204" pitchFamily="34" charset="0"/>
            </a:endParaRPr>
          </a:p>
          <a:p>
            <a:endParaRPr lang="en-GB" sz="2600" dirty="0"/>
          </a:p>
        </p:txBody>
      </p:sp>
    </p:spTree>
    <p:extLst>
      <p:ext uri="{BB962C8B-B14F-4D97-AF65-F5344CB8AC3E}">
        <p14:creationId xmlns:p14="http://schemas.microsoft.com/office/powerpoint/2010/main" val="269693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Why do we immunise?</a:t>
            </a:r>
            <a:endParaRPr lang="en-GB" spc="-40" dirty="0"/>
          </a:p>
        </p:txBody>
      </p:sp>
      <p:sp>
        <p:nvSpPr>
          <p:cNvPr id="6" name="Content Placeholder 2">
            <a:extLst>
              <a:ext uri="{FF2B5EF4-FFF2-40B4-BE49-F238E27FC236}">
                <a16:creationId xmlns:a16="http://schemas.microsoft.com/office/drawing/2014/main" id="{254C0F50-C859-ACA8-CBBD-18791DB879FB}"/>
              </a:ext>
            </a:extLst>
          </p:cNvPr>
          <p:cNvSpPr>
            <a:spLocks noGrp="1"/>
          </p:cNvSpPr>
          <p:nvPr>
            <p:ph idx="1"/>
          </p:nvPr>
        </p:nvSpPr>
        <p:spPr>
          <a:xfrm>
            <a:off x="551656" y="2167128"/>
            <a:ext cx="11088688" cy="2999231"/>
          </a:xfrm>
        </p:spPr>
        <p:txBody>
          <a:bodyPr vert="horz" lIns="91440" tIns="45720" rIns="91440" bIns="45720" rtlCol="0" anchor="t">
            <a:normAutofit fontScale="92500" lnSpcReduction="20000"/>
          </a:bodyPr>
          <a:lstStyle/>
          <a:p>
            <a:pPr marL="457200" indent="-457200">
              <a:lnSpc>
                <a:spcPct val="120000"/>
              </a:lnSpc>
              <a:buFont typeface="Wingdings" panose="05000000000000000000" pitchFamily="2" charset="2"/>
              <a:buChar char="Ø"/>
            </a:pPr>
            <a:r>
              <a:rPr lang="en-GB" sz="2800" dirty="0"/>
              <a:t>Immunisations don’t just protect the people receiving them, but also their family and community.</a:t>
            </a:r>
          </a:p>
          <a:p>
            <a:pPr marL="457200" indent="-457200">
              <a:lnSpc>
                <a:spcPct val="120000"/>
              </a:lnSpc>
              <a:buFont typeface="Wingdings" panose="05000000000000000000" pitchFamily="2" charset="2"/>
              <a:buChar char="Ø"/>
            </a:pPr>
            <a:r>
              <a:rPr lang="en-GB" sz="2800" dirty="0"/>
              <a:t>Immunisations protect all of us by eliminating infections from the country. </a:t>
            </a:r>
          </a:p>
          <a:p>
            <a:pPr marL="457200" indent="-457200">
              <a:lnSpc>
                <a:spcPct val="120000"/>
              </a:lnSpc>
              <a:buFont typeface="Wingdings" panose="05000000000000000000" pitchFamily="2" charset="2"/>
              <a:buChar char="Ø"/>
            </a:pPr>
            <a:r>
              <a:rPr lang="en-GB" sz="2800" dirty="0"/>
              <a:t>This is also known as “herd immunity”. </a:t>
            </a:r>
          </a:p>
          <a:p>
            <a:pPr marL="457200" indent="-457200">
              <a:lnSpc>
                <a:spcPct val="120000"/>
              </a:lnSpc>
              <a:buFont typeface="Wingdings" panose="05000000000000000000" pitchFamily="2" charset="2"/>
              <a:buChar char="Ø"/>
            </a:pPr>
            <a:r>
              <a:rPr lang="en-GB" sz="2800" dirty="0"/>
              <a:t>“Herd immunity” is only reached if uptake is </a:t>
            </a:r>
            <a:r>
              <a:rPr lang="en-GB" sz="2800" dirty="0">
                <a:latin typeface="Times New Roman" panose="02020603050405020304" pitchFamily="18" charset="0"/>
                <a:cs typeface="Times New Roman" panose="02020603050405020304" pitchFamily="18" charset="0"/>
              </a:rPr>
              <a:t>≥</a:t>
            </a:r>
            <a:r>
              <a:rPr lang="en-GB" sz="2800" dirty="0"/>
              <a:t>95%.</a:t>
            </a:r>
          </a:p>
          <a:p>
            <a:endParaRPr lang="en-GB" sz="2600" dirty="0"/>
          </a:p>
        </p:txBody>
      </p:sp>
    </p:spTree>
    <p:extLst>
      <p:ext uri="{BB962C8B-B14F-4D97-AF65-F5344CB8AC3E}">
        <p14:creationId xmlns:p14="http://schemas.microsoft.com/office/powerpoint/2010/main" val="8351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42512" y="501543"/>
            <a:ext cx="11404154" cy="865186"/>
          </a:xfrm>
        </p:spPr>
        <p:txBody>
          <a:bodyPr/>
          <a:lstStyle/>
          <a:p>
            <a:r>
              <a:rPr lang="en-GB" dirty="0"/>
              <a:t>Herd Immunity</a:t>
            </a:r>
            <a:endParaRPr lang="en-GB" spc="-40" dirty="0"/>
          </a:p>
        </p:txBody>
      </p:sp>
      <p:pic>
        <p:nvPicPr>
          <p:cNvPr id="2" name="Online Media 4" title="How does herd immunity work?">
            <a:hlinkClick r:id="" action="ppaction://media"/>
            <a:extLst>
              <a:ext uri="{FF2B5EF4-FFF2-40B4-BE49-F238E27FC236}">
                <a16:creationId xmlns:a16="http://schemas.microsoft.com/office/drawing/2014/main" id="{7D593530-2833-34D0-0B07-B0B98FD3F18C}"/>
              </a:ext>
            </a:extLst>
          </p:cNvPr>
          <p:cNvPicPr>
            <a:picLocks noGrp="1" noRot="1" noChangeAspect="1"/>
          </p:cNvPicPr>
          <p:nvPr>
            <p:ph idx="1"/>
            <a:videoFile r:link="rId1"/>
          </p:nvPr>
        </p:nvPicPr>
        <p:blipFill>
          <a:blip r:embed="rId4"/>
          <a:stretch>
            <a:fillRect/>
          </a:stretch>
        </p:blipFill>
        <p:spPr>
          <a:xfrm>
            <a:off x="2431589" y="1508760"/>
            <a:ext cx="7328821" cy="4140784"/>
          </a:xfrm>
          <a:prstGeom prst="rect">
            <a:avLst/>
          </a:prstGeom>
        </p:spPr>
      </p:pic>
      <p:sp>
        <p:nvSpPr>
          <p:cNvPr id="4" name="TextBox 3">
            <a:extLst>
              <a:ext uri="{FF2B5EF4-FFF2-40B4-BE49-F238E27FC236}">
                <a16:creationId xmlns:a16="http://schemas.microsoft.com/office/drawing/2014/main" id="{B563DA78-3B19-EFB4-7281-100FA06738D1}"/>
              </a:ext>
            </a:extLst>
          </p:cNvPr>
          <p:cNvSpPr txBox="1"/>
          <p:nvPr/>
        </p:nvSpPr>
        <p:spPr>
          <a:xfrm>
            <a:off x="356615" y="6397435"/>
            <a:ext cx="7095745" cy="369332"/>
          </a:xfrm>
          <a:prstGeom prst="rect">
            <a:avLst/>
          </a:prstGeom>
          <a:noFill/>
        </p:spPr>
        <p:txBody>
          <a:bodyPr wrap="square">
            <a:spAutoFit/>
          </a:bodyPr>
          <a:lstStyle/>
          <a:p>
            <a:r>
              <a:rPr lang="en-GB" dirty="0">
                <a:hlinkClick r:id="rId5"/>
              </a:rPr>
              <a:t>https://youtu.be/8BUCi5Tuzms?si=_BrII_D6_KWZSSXF</a:t>
            </a:r>
            <a:r>
              <a:rPr lang="en-GB" dirty="0"/>
              <a:t> </a:t>
            </a:r>
          </a:p>
        </p:txBody>
      </p:sp>
    </p:spTree>
    <p:extLst>
      <p:ext uri="{BB962C8B-B14F-4D97-AF65-F5344CB8AC3E}">
        <p14:creationId xmlns:p14="http://schemas.microsoft.com/office/powerpoint/2010/main" val="245395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Barriers to immunisation</a:t>
            </a:r>
            <a:endParaRPr lang="en-GB" spc="-40" dirty="0"/>
          </a:p>
        </p:txBody>
      </p:sp>
      <p:sp>
        <p:nvSpPr>
          <p:cNvPr id="6" name="Content Placeholder 2">
            <a:extLst>
              <a:ext uri="{FF2B5EF4-FFF2-40B4-BE49-F238E27FC236}">
                <a16:creationId xmlns:a16="http://schemas.microsoft.com/office/drawing/2014/main" id="{254C0F50-C859-ACA8-CBBD-18791DB879FB}"/>
              </a:ext>
            </a:extLst>
          </p:cNvPr>
          <p:cNvSpPr>
            <a:spLocks noGrp="1"/>
          </p:cNvSpPr>
          <p:nvPr>
            <p:ph idx="1"/>
          </p:nvPr>
        </p:nvSpPr>
        <p:spPr>
          <a:xfrm>
            <a:off x="551656" y="1837944"/>
            <a:ext cx="11088688" cy="4142231"/>
          </a:xfrm>
        </p:spPr>
        <p:txBody>
          <a:bodyPr vert="horz" lIns="91440" tIns="45720" rIns="91440" bIns="45720" rtlCol="0" anchor="t">
            <a:normAutofit fontScale="62500" lnSpcReduction="20000"/>
          </a:bodyPr>
          <a:lstStyle/>
          <a:p>
            <a:pPr marL="571500" indent="-571500" rtl="0">
              <a:buFont typeface="Wingdings" panose="05000000000000000000" pitchFamily="2" charset="2"/>
              <a:buChar char="Ø"/>
            </a:pPr>
            <a:r>
              <a:rPr lang="en-GB" sz="4000" dirty="0"/>
              <a:t>Duration of appointments – lack of time</a:t>
            </a:r>
          </a:p>
          <a:p>
            <a:pPr marL="571500" indent="-571500" rtl="0">
              <a:buFont typeface="Wingdings" panose="05000000000000000000" pitchFamily="2" charset="2"/>
              <a:buChar char="Ø"/>
            </a:pPr>
            <a:r>
              <a:rPr lang="en-GB" sz="4000" dirty="0"/>
              <a:t>Lack of availability of appointments – not out of traditional working hours</a:t>
            </a:r>
          </a:p>
          <a:p>
            <a:pPr marL="571500" indent="-571500" rtl="0">
              <a:buFont typeface="Wingdings" panose="05000000000000000000" pitchFamily="2" charset="2"/>
              <a:buChar char="Ø"/>
            </a:pPr>
            <a:r>
              <a:rPr lang="en-GB" sz="4000" dirty="0"/>
              <a:t>Booking systems – long waits on the phone</a:t>
            </a:r>
          </a:p>
          <a:p>
            <a:pPr marL="571500" indent="-571500" rtl="0">
              <a:buFont typeface="Wingdings" panose="05000000000000000000" pitchFamily="2" charset="2"/>
              <a:buChar char="Ø"/>
            </a:pPr>
            <a:r>
              <a:rPr lang="en-GB" sz="4000" dirty="0"/>
              <a:t>Staff shortages</a:t>
            </a:r>
          </a:p>
          <a:p>
            <a:pPr marL="571500" indent="-571500" rtl="0">
              <a:buFont typeface="Wingdings" panose="05000000000000000000" pitchFamily="2" charset="2"/>
              <a:buChar char="Ø"/>
            </a:pPr>
            <a:r>
              <a:rPr lang="en-GB" sz="4000" dirty="0"/>
              <a:t>Clinical priorities</a:t>
            </a:r>
          </a:p>
          <a:p>
            <a:pPr marL="571500" indent="-571500" rtl="0">
              <a:buFont typeface="Wingdings" panose="05000000000000000000" pitchFamily="2" charset="2"/>
              <a:buChar char="Ø"/>
            </a:pPr>
            <a:r>
              <a:rPr lang="en-GB" sz="4000" dirty="0"/>
              <a:t>Under-served communities / inclusion health groups</a:t>
            </a:r>
          </a:p>
          <a:p>
            <a:pPr marL="571500" indent="-571500" rtl="0">
              <a:buFont typeface="Wingdings" panose="05000000000000000000" pitchFamily="2" charset="2"/>
              <a:buChar char="Ø"/>
            </a:pPr>
            <a:r>
              <a:rPr lang="en-GB" sz="4000" dirty="0"/>
              <a:t>Non-English-speaking families / different cultures and beliefs </a:t>
            </a:r>
          </a:p>
          <a:p>
            <a:pPr marL="571500" indent="-571500" rtl="0">
              <a:buFont typeface="Wingdings" panose="05000000000000000000" pitchFamily="2" charset="2"/>
              <a:buChar char="Ø"/>
            </a:pPr>
            <a:r>
              <a:rPr lang="en-GB" sz="4000" dirty="0"/>
              <a:t>Knowing which service undertakes which part of the programme</a:t>
            </a:r>
          </a:p>
          <a:p>
            <a:pPr marL="571500" indent="-571500" rtl="0">
              <a:buFont typeface="Wingdings" panose="05000000000000000000" pitchFamily="2" charset="2"/>
              <a:buChar char="Ø"/>
            </a:pPr>
            <a:r>
              <a:rPr lang="en-GB" sz="4000" dirty="0"/>
              <a:t>Organisational culture (does your organisation see immunisations as a priority?)</a:t>
            </a:r>
          </a:p>
          <a:p>
            <a:endParaRPr lang="en-GB" sz="2600" dirty="0"/>
          </a:p>
        </p:txBody>
      </p:sp>
    </p:spTree>
    <p:extLst>
      <p:ext uri="{BB962C8B-B14F-4D97-AF65-F5344CB8AC3E}">
        <p14:creationId xmlns:p14="http://schemas.microsoft.com/office/powerpoint/2010/main" val="272922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69360" y="383455"/>
            <a:ext cx="11404154" cy="865186"/>
          </a:xfrm>
        </p:spPr>
        <p:txBody>
          <a:bodyPr/>
          <a:lstStyle/>
          <a:p>
            <a:r>
              <a:rPr lang="en-GB" dirty="0"/>
              <a:t>A world without vaccines</a:t>
            </a:r>
            <a:endParaRPr lang="en-GB" spc="-40" dirty="0"/>
          </a:p>
        </p:txBody>
      </p:sp>
      <p:pic>
        <p:nvPicPr>
          <p:cNvPr id="2" name="Online Media 5" title="What would a world without vaccines be like? | The Royal Society">
            <a:hlinkClick r:id="" action="ppaction://media"/>
            <a:extLst>
              <a:ext uri="{FF2B5EF4-FFF2-40B4-BE49-F238E27FC236}">
                <a16:creationId xmlns:a16="http://schemas.microsoft.com/office/drawing/2014/main" id="{820825EE-6570-2537-B05B-8116D6E85630}"/>
              </a:ext>
            </a:extLst>
          </p:cNvPr>
          <p:cNvPicPr>
            <a:picLocks noGrp="1" noRot="1" noChangeAspect="1"/>
          </p:cNvPicPr>
          <p:nvPr>
            <p:ph idx="1"/>
            <a:videoFile r:link="rId1"/>
          </p:nvPr>
        </p:nvPicPr>
        <p:blipFill>
          <a:blip r:embed="rId4"/>
          <a:stretch>
            <a:fillRect/>
          </a:stretch>
        </p:blipFill>
        <p:spPr>
          <a:xfrm>
            <a:off x="2296668" y="1474387"/>
            <a:ext cx="7598664" cy="4293245"/>
          </a:xfrm>
          <a:prstGeom prst="rect">
            <a:avLst/>
          </a:prstGeom>
        </p:spPr>
      </p:pic>
      <p:sp>
        <p:nvSpPr>
          <p:cNvPr id="3" name="TextBox 2">
            <a:extLst>
              <a:ext uri="{FF2B5EF4-FFF2-40B4-BE49-F238E27FC236}">
                <a16:creationId xmlns:a16="http://schemas.microsoft.com/office/drawing/2014/main" id="{DF0D445A-5618-799E-B79E-AE30B20EE343}"/>
              </a:ext>
            </a:extLst>
          </p:cNvPr>
          <p:cNvSpPr txBox="1"/>
          <p:nvPr/>
        </p:nvSpPr>
        <p:spPr>
          <a:xfrm>
            <a:off x="341049" y="6379147"/>
            <a:ext cx="6104708" cy="369332"/>
          </a:xfrm>
          <a:prstGeom prst="rect">
            <a:avLst/>
          </a:prstGeom>
          <a:noFill/>
        </p:spPr>
        <p:txBody>
          <a:bodyPr wrap="square">
            <a:spAutoFit/>
          </a:bodyPr>
          <a:lstStyle/>
          <a:p>
            <a:r>
              <a:rPr lang="en-GB" dirty="0">
                <a:hlinkClick r:id="rId5"/>
              </a:rPr>
              <a:t>https://youtu.be/yi7gyTqweZc?si=egQ7MqTKtAs3FNW4</a:t>
            </a:r>
            <a:r>
              <a:rPr lang="en-GB" dirty="0"/>
              <a:t> </a:t>
            </a:r>
          </a:p>
        </p:txBody>
      </p:sp>
    </p:spTree>
    <p:extLst>
      <p:ext uri="{BB962C8B-B14F-4D97-AF65-F5344CB8AC3E}">
        <p14:creationId xmlns:p14="http://schemas.microsoft.com/office/powerpoint/2010/main" val="237603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8373-1ED3-7787-A908-C512AB25E50A}"/>
              </a:ext>
            </a:extLst>
          </p:cNvPr>
          <p:cNvSpPr>
            <a:spLocks noGrp="1"/>
          </p:cNvSpPr>
          <p:nvPr>
            <p:ph type="ctrTitle"/>
          </p:nvPr>
        </p:nvSpPr>
        <p:spPr>
          <a:xfrm>
            <a:off x="856597" y="1213803"/>
            <a:ext cx="7096933" cy="2387600"/>
          </a:xfrm>
        </p:spPr>
        <p:txBody>
          <a:bodyPr/>
          <a:lstStyle/>
          <a:p>
            <a:r>
              <a:rPr lang="en-GB" dirty="0"/>
              <a:t>The UK vaccination schedule</a:t>
            </a:r>
          </a:p>
        </p:txBody>
      </p:sp>
    </p:spTree>
    <p:extLst>
      <p:ext uri="{BB962C8B-B14F-4D97-AF65-F5344CB8AC3E}">
        <p14:creationId xmlns:p14="http://schemas.microsoft.com/office/powerpoint/2010/main" val="3771455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7C00FC-F1EA-6601-FEB3-E65BBB4EF203}"/>
              </a:ext>
            </a:extLst>
          </p:cNvPr>
          <p:cNvPicPr>
            <a:picLocks noChangeAspect="1"/>
          </p:cNvPicPr>
          <p:nvPr/>
        </p:nvPicPr>
        <p:blipFill>
          <a:blip r:embed="rId3"/>
          <a:stretch>
            <a:fillRect/>
          </a:stretch>
        </p:blipFill>
        <p:spPr>
          <a:xfrm>
            <a:off x="3271579" y="0"/>
            <a:ext cx="5648842" cy="6858000"/>
          </a:xfrm>
          <a:prstGeom prst="rect">
            <a:avLst/>
          </a:prstGeom>
        </p:spPr>
      </p:pic>
      <p:sp>
        <p:nvSpPr>
          <p:cNvPr id="6" name="TextBox 5">
            <a:extLst>
              <a:ext uri="{FF2B5EF4-FFF2-40B4-BE49-F238E27FC236}">
                <a16:creationId xmlns:a16="http://schemas.microsoft.com/office/drawing/2014/main" id="{73F2931C-E8A0-29BB-209C-13F1A1689E89}"/>
              </a:ext>
            </a:extLst>
          </p:cNvPr>
          <p:cNvSpPr txBox="1"/>
          <p:nvPr/>
        </p:nvSpPr>
        <p:spPr>
          <a:xfrm>
            <a:off x="161925" y="2105025"/>
            <a:ext cx="2914650" cy="923330"/>
          </a:xfrm>
          <a:prstGeom prst="rect">
            <a:avLst/>
          </a:prstGeom>
          <a:noFill/>
        </p:spPr>
        <p:txBody>
          <a:bodyPr wrap="square" rtlCol="0">
            <a:spAutoFit/>
          </a:bodyPr>
          <a:lstStyle/>
          <a:p>
            <a:r>
              <a:rPr lang="en-GB" dirty="0">
                <a:hlinkClick r:id="rId4"/>
              </a:rPr>
              <a:t>The complete routine immunisation schedule from Jan 2025</a:t>
            </a:r>
            <a:endParaRPr lang="en-GB" dirty="0"/>
          </a:p>
        </p:txBody>
      </p:sp>
    </p:spTree>
    <p:extLst>
      <p:ext uri="{BB962C8B-B14F-4D97-AF65-F5344CB8AC3E}">
        <p14:creationId xmlns:p14="http://schemas.microsoft.com/office/powerpoint/2010/main" val="29528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861F41-777A-7DA0-7AF4-B64D0705DB86}"/>
              </a:ext>
            </a:extLst>
          </p:cNvPr>
          <p:cNvPicPr>
            <a:picLocks noChangeAspect="1"/>
          </p:cNvPicPr>
          <p:nvPr/>
        </p:nvPicPr>
        <p:blipFill>
          <a:blip r:embed="rId2"/>
          <a:stretch>
            <a:fillRect/>
          </a:stretch>
        </p:blipFill>
        <p:spPr>
          <a:xfrm>
            <a:off x="3496740" y="0"/>
            <a:ext cx="5198519" cy="6858000"/>
          </a:xfrm>
          <a:prstGeom prst="rect">
            <a:avLst/>
          </a:prstGeom>
        </p:spPr>
      </p:pic>
    </p:spTree>
    <p:extLst>
      <p:ext uri="{BB962C8B-B14F-4D97-AF65-F5344CB8AC3E}">
        <p14:creationId xmlns:p14="http://schemas.microsoft.com/office/powerpoint/2010/main" val="146313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normAutofit/>
          </a:bodyPr>
          <a:lstStyle/>
          <a:p>
            <a:r>
              <a:rPr lang="en-GB" dirty="0"/>
              <a:t>Expected changes – 2025/2026</a:t>
            </a:r>
            <a:endParaRPr lang="en-GB" spc="-40" dirty="0"/>
          </a:p>
        </p:txBody>
      </p:sp>
      <p:sp>
        <p:nvSpPr>
          <p:cNvPr id="2" name="Content Placeholder 2">
            <a:extLst>
              <a:ext uri="{FF2B5EF4-FFF2-40B4-BE49-F238E27FC236}">
                <a16:creationId xmlns:a16="http://schemas.microsoft.com/office/drawing/2014/main" id="{FA20774F-AB4F-AFA1-6D80-E3D13FF414B4}"/>
              </a:ext>
            </a:extLst>
          </p:cNvPr>
          <p:cNvSpPr txBox="1">
            <a:spLocks/>
          </p:cNvSpPr>
          <p:nvPr/>
        </p:nvSpPr>
        <p:spPr>
          <a:xfrm>
            <a:off x="551656" y="1973125"/>
            <a:ext cx="11134376" cy="4178555"/>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800" dirty="0"/>
              <a:t>Expected end 2025/ early 2026 (awaiting confirmation):</a:t>
            </a:r>
          </a:p>
          <a:p>
            <a:pPr marL="457200" indent="-457200">
              <a:buFont typeface="Courier New" panose="02070309020205020404" pitchFamily="49" charset="0"/>
              <a:buChar char="o"/>
            </a:pPr>
            <a:r>
              <a:rPr lang="en-GB" sz="2800" dirty="0"/>
              <a:t>	Additional Hib at 18 months.</a:t>
            </a:r>
          </a:p>
          <a:p>
            <a:pPr marL="457200" indent="-457200">
              <a:buFont typeface="Courier New" panose="02070309020205020404" pitchFamily="49" charset="0"/>
              <a:buChar char="o"/>
            </a:pPr>
            <a:r>
              <a:rPr lang="en-GB" sz="2800" dirty="0"/>
              <a:t>	MMR2 brought forward to 18 months (expected to include Varicella – MMRV)</a:t>
            </a:r>
          </a:p>
          <a:p>
            <a:pPr marL="457200" indent="-457200">
              <a:buFont typeface="Courier New" panose="02070309020205020404" pitchFamily="49" charset="0"/>
              <a:buChar char="o"/>
            </a:pPr>
            <a:r>
              <a:rPr lang="en-GB" sz="2800" dirty="0"/>
              <a:t>	</a:t>
            </a:r>
            <a:r>
              <a:rPr lang="en-GB" sz="2800" dirty="0" err="1"/>
              <a:t>MenC</a:t>
            </a:r>
            <a:r>
              <a:rPr lang="en-GB" sz="2800" dirty="0"/>
              <a:t> will not be offered at 12 months (due to success of 	MenACWY).</a:t>
            </a:r>
          </a:p>
        </p:txBody>
      </p:sp>
    </p:spTree>
    <p:extLst>
      <p:ext uri="{BB962C8B-B14F-4D97-AF65-F5344CB8AC3E}">
        <p14:creationId xmlns:p14="http://schemas.microsoft.com/office/powerpoint/2010/main" val="276184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82726B-08EF-6DF3-BD91-9E7372971E3A}"/>
              </a:ext>
            </a:extLst>
          </p:cNvPr>
          <p:cNvSpPr>
            <a:spLocks noGrp="1"/>
          </p:cNvSpPr>
          <p:nvPr>
            <p:ph idx="1"/>
          </p:nvPr>
        </p:nvSpPr>
        <p:spPr>
          <a:xfrm>
            <a:off x="913573" y="1935255"/>
            <a:ext cx="10441008" cy="3628801"/>
          </a:xfrm>
        </p:spPr>
        <p:txBody>
          <a:bodyPr/>
          <a:lstStyle/>
          <a:p>
            <a:r>
              <a:rPr lang="en-GB" dirty="0"/>
              <a:t>JVCI recommendations – not yet put into practice</a:t>
            </a:r>
          </a:p>
          <a:p>
            <a:endParaRPr lang="en-GB" dirty="0"/>
          </a:p>
          <a:p>
            <a:pPr marL="342900" indent="-342900">
              <a:buFont typeface="Arial" panose="020B0604020202020204" pitchFamily="34" charset="0"/>
              <a:buChar char="•"/>
            </a:pPr>
            <a:r>
              <a:rPr lang="en-GB" dirty="0"/>
              <a:t>Bringing the age for those with immunosuppression down to 18 years, those who are immunocompetent to 50 years.</a:t>
            </a:r>
          </a:p>
          <a:p>
            <a:pPr marL="342900" indent="-342900">
              <a:buFont typeface="Arial" panose="020B0604020202020204" pitchFamily="34" charset="0"/>
              <a:buChar char="•"/>
            </a:pPr>
            <a:r>
              <a:rPr lang="en-GB" dirty="0"/>
              <a:t>Expanding the programme to those age 80+ - could be a one-off dose of Shingrix.</a:t>
            </a:r>
          </a:p>
          <a:p>
            <a:pPr marL="342900" indent="-342900">
              <a:buFont typeface="Arial" panose="020B0604020202020204" pitchFamily="34" charset="0"/>
              <a:buChar char="•"/>
            </a:pPr>
            <a:endParaRPr lang="en-GB" dirty="0"/>
          </a:p>
          <a:p>
            <a:r>
              <a:rPr lang="en-GB" sz="2000" dirty="0"/>
              <a:t>(These are published JVCI recommendations but have no start date or implementation plan yet).</a:t>
            </a:r>
          </a:p>
        </p:txBody>
      </p:sp>
      <p:sp>
        <p:nvSpPr>
          <p:cNvPr id="3" name="Text Placeholder 2">
            <a:extLst>
              <a:ext uri="{FF2B5EF4-FFF2-40B4-BE49-F238E27FC236}">
                <a16:creationId xmlns:a16="http://schemas.microsoft.com/office/drawing/2014/main" id="{3B4661A2-0D70-B5EA-221A-ED88F43C158A}"/>
              </a:ext>
            </a:extLst>
          </p:cNvPr>
          <p:cNvSpPr>
            <a:spLocks noGrp="1"/>
          </p:cNvSpPr>
          <p:nvPr>
            <p:ph type="body" sz="quarter" idx="13"/>
          </p:nvPr>
        </p:nvSpPr>
        <p:spPr>
          <a:xfrm>
            <a:off x="341937" y="781038"/>
            <a:ext cx="11012644" cy="848980"/>
          </a:xfrm>
        </p:spPr>
        <p:txBody>
          <a:bodyPr/>
          <a:lstStyle/>
          <a:p>
            <a:r>
              <a:rPr lang="en-GB" sz="3200" dirty="0"/>
              <a:t>Possible further expansion to the shingles programme</a:t>
            </a:r>
          </a:p>
          <a:p>
            <a:endParaRPr lang="en-GB" dirty="0"/>
          </a:p>
        </p:txBody>
      </p:sp>
    </p:spTree>
    <p:extLst>
      <p:ext uri="{BB962C8B-B14F-4D97-AF65-F5344CB8AC3E}">
        <p14:creationId xmlns:p14="http://schemas.microsoft.com/office/powerpoint/2010/main" val="413868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14296" y="477720"/>
            <a:ext cx="11404154" cy="865186"/>
          </a:xfrm>
        </p:spPr>
        <p:txBody>
          <a:bodyPr/>
          <a:lstStyle/>
          <a:p>
            <a:r>
              <a:rPr lang="en-GB" dirty="0"/>
              <a:t>“Housekeeping”</a:t>
            </a:r>
            <a:endParaRPr lang="en-GB" spc="-40" dirty="0"/>
          </a:p>
        </p:txBody>
      </p:sp>
      <p:sp>
        <p:nvSpPr>
          <p:cNvPr id="3" name="Content Placeholder 2">
            <a:extLst>
              <a:ext uri="{FF2B5EF4-FFF2-40B4-BE49-F238E27FC236}">
                <a16:creationId xmlns:a16="http://schemas.microsoft.com/office/drawing/2014/main" id="{2627B598-4E9F-6BA8-17FB-C477ED75AD8B}"/>
              </a:ext>
            </a:extLst>
          </p:cNvPr>
          <p:cNvSpPr>
            <a:spLocks noGrp="1"/>
          </p:cNvSpPr>
          <p:nvPr>
            <p:ph idx="1"/>
          </p:nvPr>
        </p:nvSpPr>
        <p:spPr>
          <a:xfrm>
            <a:off x="514296" y="1729006"/>
            <a:ext cx="7937591" cy="4088280"/>
          </a:xfrm>
        </p:spPr>
        <p:txBody>
          <a:bodyPr vert="horz" lIns="91440" tIns="45720" rIns="91440" bIns="45720" rtlCol="0" anchor="t">
            <a:normAutofit fontScale="77500" lnSpcReduction="20000"/>
          </a:bodyPr>
          <a:lstStyle/>
          <a:p>
            <a:pPr>
              <a:lnSpc>
                <a:spcPct val="120000"/>
              </a:lnSpc>
              <a:buAutoNum type="arabicPeriod"/>
            </a:pPr>
            <a:r>
              <a:rPr lang="en-GB" sz="2600" dirty="0"/>
              <a:t> Ask questions – please use the ‘Chat’.</a:t>
            </a:r>
          </a:p>
          <a:p>
            <a:pPr>
              <a:lnSpc>
                <a:spcPct val="120000"/>
              </a:lnSpc>
              <a:buAutoNum type="arabicPeriod"/>
            </a:pPr>
            <a:r>
              <a:rPr lang="en-GB" sz="2600" dirty="0"/>
              <a:t> Move around / go to the toilet / answer a phone call: mute, turn off your camera &amp; rejoin us when you can. </a:t>
            </a:r>
          </a:p>
          <a:p>
            <a:pPr>
              <a:lnSpc>
                <a:spcPct val="120000"/>
              </a:lnSpc>
              <a:buAutoNum type="arabicPeriod"/>
            </a:pPr>
            <a:r>
              <a:rPr lang="en-GB" sz="2600" dirty="0"/>
              <a:t> Please ensure your speakers are on and volume turned up for the videos. If you are unable to hear the videos, it may be your speakers, or your organisation’s IT policy (VPN). </a:t>
            </a:r>
          </a:p>
          <a:p>
            <a:pPr>
              <a:lnSpc>
                <a:spcPct val="120000"/>
              </a:lnSpc>
              <a:buAutoNum type="arabicPeriod"/>
            </a:pPr>
            <a:r>
              <a:rPr lang="en-GB" sz="2600" dirty="0"/>
              <a:t> Confidentiality &amp; professional etiquette. </a:t>
            </a:r>
          </a:p>
          <a:p>
            <a:pPr>
              <a:lnSpc>
                <a:spcPct val="120000"/>
              </a:lnSpc>
              <a:buFont typeface="Arial" panose="020B0604020202020204" pitchFamily="34" charset="0"/>
              <a:buAutoNum type="arabicPeriod"/>
            </a:pPr>
            <a:r>
              <a:rPr lang="en-GB" sz="2600" dirty="0"/>
              <a:t> Potentially distressing images / videos.</a:t>
            </a:r>
          </a:p>
          <a:p>
            <a:pPr>
              <a:lnSpc>
                <a:spcPct val="120000"/>
              </a:lnSpc>
              <a:buFont typeface="Arial" panose="020B0604020202020204" pitchFamily="34" charset="0"/>
              <a:buAutoNum type="arabicPeriod"/>
            </a:pPr>
            <a:r>
              <a:rPr lang="en-GB" sz="2600" dirty="0"/>
              <a:t> Certificates and the slides will be uploaded to our website after the session</a:t>
            </a:r>
          </a:p>
          <a:p>
            <a:pPr>
              <a:lnSpc>
                <a:spcPct val="120000"/>
              </a:lnSpc>
              <a:buFont typeface="Arial" panose="020B0604020202020204" pitchFamily="34" charset="0"/>
              <a:buAutoNum type="arabicPeriod"/>
            </a:pPr>
            <a:r>
              <a:rPr lang="en-GB" sz="2600" dirty="0"/>
              <a:t> We work from home and apologise for any unexpected interruptions</a:t>
            </a:r>
          </a:p>
        </p:txBody>
      </p:sp>
      <p:pic>
        <p:nvPicPr>
          <p:cNvPr id="13" name="Picture 12" descr="A hand giving a thumbs up&#10;&#10;Description automatically generated">
            <a:extLst>
              <a:ext uri="{FF2B5EF4-FFF2-40B4-BE49-F238E27FC236}">
                <a16:creationId xmlns:a16="http://schemas.microsoft.com/office/drawing/2014/main" id="{CF23C5F6-03BD-C8BF-A815-291EA70C18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735133" y="1875310"/>
            <a:ext cx="2703545" cy="3333138"/>
          </a:xfrm>
          <a:prstGeom prst="rect">
            <a:avLst/>
          </a:prstGeom>
        </p:spPr>
      </p:pic>
    </p:spTree>
    <p:extLst>
      <p:ext uri="{BB962C8B-B14F-4D97-AF65-F5344CB8AC3E}">
        <p14:creationId xmlns:p14="http://schemas.microsoft.com/office/powerpoint/2010/main" val="34183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9E62DA-0D53-8F05-CCC0-348A6E469774}"/>
              </a:ext>
            </a:extLst>
          </p:cNvPr>
          <p:cNvSpPr>
            <a:spLocks noGrp="1"/>
          </p:cNvSpPr>
          <p:nvPr>
            <p:ph type="title"/>
          </p:nvPr>
        </p:nvSpPr>
        <p:spPr/>
        <p:txBody>
          <a:bodyPr/>
          <a:lstStyle/>
          <a:p>
            <a:r>
              <a:rPr lang="en-GB" dirty="0"/>
              <a:t>Green Book Updates Nov - 2024</a:t>
            </a:r>
          </a:p>
        </p:txBody>
      </p:sp>
      <p:pic>
        <p:nvPicPr>
          <p:cNvPr id="6" name="Picture 5">
            <a:extLst>
              <a:ext uri="{FF2B5EF4-FFF2-40B4-BE49-F238E27FC236}">
                <a16:creationId xmlns:a16="http://schemas.microsoft.com/office/drawing/2014/main" id="{78C629C5-68B7-C289-1BAA-EEDCBD565D48}"/>
              </a:ext>
            </a:extLst>
          </p:cNvPr>
          <p:cNvPicPr>
            <a:picLocks noChangeAspect="1"/>
          </p:cNvPicPr>
          <p:nvPr/>
        </p:nvPicPr>
        <p:blipFill>
          <a:blip r:embed="rId2"/>
          <a:stretch>
            <a:fillRect/>
          </a:stretch>
        </p:blipFill>
        <p:spPr>
          <a:xfrm>
            <a:off x="511294" y="1297186"/>
            <a:ext cx="6693885" cy="3311761"/>
          </a:xfrm>
          <a:prstGeom prst="rect">
            <a:avLst/>
          </a:prstGeom>
        </p:spPr>
      </p:pic>
      <p:pic>
        <p:nvPicPr>
          <p:cNvPr id="8" name="Picture 7">
            <a:extLst>
              <a:ext uri="{FF2B5EF4-FFF2-40B4-BE49-F238E27FC236}">
                <a16:creationId xmlns:a16="http://schemas.microsoft.com/office/drawing/2014/main" id="{A8516B6E-3757-65A7-D848-ACB0382A8ECF}"/>
              </a:ext>
            </a:extLst>
          </p:cNvPr>
          <p:cNvPicPr>
            <a:picLocks noChangeAspect="1"/>
          </p:cNvPicPr>
          <p:nvPr/>
        </p:nvPicPr>
        <p:blipFill>
          <a:blip r:embed="rId3"/>
          <a:stretch>
            <a:fillRect/>
          </a:stretch>
        </p:blipFill>
        <p:spPr>
          <a:xfrm>
            <a:off x="2562705" y="4781404"/>
            <a:ext cx="9463051" cy="1436516"/>
          </a:xfrm>
          <a:prstGeom prst="rect">
            <a:avLst/>
          </a:prstGeom>
        </p:spPr>
      </p:pic>
      <p:sp>
        <p:nvSpPr>
          <p:cNvPr id="9" name="Speech Bubble: Rectangle 8">
            <a:extLst>
              <a:ext uri="{FF2B5EF4-FFF2-40B4-BE49-F238E27FC236}">
                <a16:creationId xmlns:a16="http://schemas.microsoft.com/office/drawing/2014/main" id="{7F93A9DF-E577-B5EB-8148-B7418CD5225B}"/>
              </a:ext>
            </a:extLst>
          </p:cNvPr>
          <p:cNvSpPr/>
          <p:nvPr/>
        </p:nvSpPr>
        <p:spPr>
          <a:xfrm>
            <a:off x="8746005" y="3747992"/>
            <a:ext cx="3214255" cy="860955"/>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Chapter 2: Consent </a:t>
            </a:r>
          </a:p>
        </p:txBody>
      </p:sp>
    </p:spTree>
    <p:extLst>
      <p:ext uri="{BB962C8B-B14F-4D97-AF65-F5344CB8AC3E}">
        <p14:creationId xmlns:p14="http://schemas.microsoft.com/office/powerpoint/2010/main" val="90942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medical document&#10;&#10;AI-generated content may be incorrect.">
            <a:extLst>
              <a:ext uri="{FF2B5EF4-FFF2-40B4-BE49-F238E27FC236}">
                <a16:creationId xmlns:a16="http://schemas.microsoft.com/office/drawing/2014/main" id="{24353225-CBB5-454B-3472-9EAC656C03FE}"/>
              </a:ext>
            </a:extLst>
          </p:cNvPr>
          <p:cNvPicPr>
            <a:picLocks noChangeAspect="1"/>
          </p:cNvPicPr>
          <p:nvPr/>
        </p:nvPicPr>
        <p:blipFill>
          <a:blip r:embed="rId2"/>
          <a:srcRect b="21329"/>
          <a:stretch/>
        </p:blipFill>
        <p:spPr>
          <a:xfrm>
            <a:off x="20" y="0"/>
            <a:ext cx="12191980" cy="6858000"/>
          </a:xfrm>
          <a:prstGeom prst="rect">
            <a:avLst/>
          </a:prstGeom>
          <a:noFill/>
        </p:spPr>
      </p:pic>
    </p:spTree>
    <p:extLst>
      <p:ext uri="{BB962C8B-B14F-4D97-AF65-F5344CB8AC3E}">
        <p14:creationId xmlns:p14="http://schemas.microsoft.com/office/powerpoint/2010/main" val="993331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4C7AA7-CABE-A76B-0C67-636AAAA991F1}"/>
              </a:ext>
            </a:extLst>
          </p:cNvPr>
          <p:cNvSpPr>
            <a:spLocks noGrp="1"/>
          </p:cNvSpPr>
          <p:nvPr>
            <p:ph idx="1"/>
          </p:nvPr>
        </p:nvSpPr>
        <p:spPr>
          <a:xfrm>
            <a:off x="589678" y="2961358"/>
            <a:ext cx="10930322" cy="1307592"/>
          </a:xfrm>
        </p:spPr>
        <p:txBody>
          <a:bodyPr>
            <a:normAutofit/>
          </a:bodyPr>
          <a:lstStyle/>
          <a:p>
            <a:endParaRPr lang="en-GB" dirty="0"/>
          </a:p>
          <a:p>
            <a:endParaRPr lang="en-GB" dirty="0"/>
          </a:p>
          <a:p>
            <a:r>
              <a:rPr lang="en-GB" dirty="0"/>
              <a:t>Awaiting updated Green Book chapter to reflect this change </a:t>
            </a:r>
          </a:p>
        </p:txBody>
      </p:sp>
      <p:sp>
        <p:nvSpPr>
          <p:cNvPr id="3" name="Text Placeholder 2">
            <a:extLst>
              <a:ext uri="{FF2B5EF4-FFF2-40B4-BE49-F238E27FC236}">
                <a16:creationId xmlns:a16="http://schemas.microsoft.com/office/drawing/2014/main" id="{4E8BE019-1F0D-30D6-1DF7-F9372D11C64A}"/>
              </a:ext>
            </a:extLst>
          </p:cNvPr>
          <p:cNvSpPr>
            <a:spLocks noGrp="1"/>
          </p:cNvSpPr>
          <p:nvPr>
            <p:ph type="body" sz="quarter" idx="13"/>
          </p:nvPr>
        </p:nvSpPr>
        <p:spPr>
          <a:xfrm>
            <a:off x="589678" y="1658232"/>
            <a:ext cx="11012644" cy="577927"/>
          </a:xfrm>
        </p:spPr>
        <p:txBody>
          <a:bodyPr/>
          <a:lstStyle/>
          <a:p>
            <a:r>
              <a:rPr lang="en-GB" dirty="0"/>
              <a:t>OPV update </a:t>
            </a:r>
          </a:p>
        </p:txBody>
      </p:sp>
      <p:sp>
        <p:nvSpPr>
          <p:cNvPr id="4" name="Title 3">
            <a:extLst>
              <a:ext uri="{FF2B5EF4-FFF2-40B4-BE49-F238E27FC236}">
                <a16:creationId xmlns:a16="http://schemas.microsoft.com/office/drawing/2014/main" id="{33087371-EC67-6AE4-D694-9570D55F6DDF}"/>
              </a:ext>
            </a:extLst>
          </p:cNvPr>
          <p:cNvSpPr>
            <a:spLocks noGrp="1"/>
          </p:cNvSpPr>
          <p:nvPr>
            <p:ph type="title"/>
          </p:nvPr>
        </p:nvSpPr>
        <p:spPr/>
        <p:txBody>
          <a:bodyPr/>
          <a:lstStyle/>
          <a:p>
            <a:r>
              <a:rPr lang="en-GB" dirty="0"/>
              <a:t>Changes to the incomplete immunisations schedule</a:t>
            </a:r>
          </a:p>
        </p:txBody>
      </p:sp>
      <p:pic>
        <p:nvPicPr>
          <p:cNvPr id="6" name="Picture 5">
            <a:extLst>
              <a:ext uri="{FF2B5EF4-FFF2-40B4-BE49-F238E27FC236}">
                <a16:creationId xmlns:a16="http://schemas.microsoft.com/office/drawing/2014/main" id="{107C05EC-46C7-92DA-BC12-EDF67048502B}"/>
              </a:ext>
            </a:extLst>
          </p:cNvPr>
          <p:cNvPicPr>
            <a:picLocks noChangeAspect="1"/>
          </p:cNvPicPr>
          <p:nvPr/>
        </p:nvPicPr>
        <p:blipFill>
          <a:blip r:embed="rId2"/>
          <a:stretch>
            <a:fillRect/>
          </a:stretch>
        </p:blipFill>
        <p:spPr>
          <a:xfrm>
            <a:off x="713513" y="2236159"/>
            <a:ext cx="10764974" cy="1006688"/>
          </a:xfrm>
          <a:prstGeom prst="rect">
            <a:avLst/>
          </a:prstGeom>
        </p:spPr>
      </p:pic>
      <p:sp>
        <p:nvSpPr>
          <p:cNvPr id="5" name="TextBox 4">
            <a:extLst>
              <a:ext uri="{FF2B5EF4-FFF2-40B4-BE49-F238E27FC236}">
                <a16:creationId xmlns:a16="http://schemas.microsoft.com/office/drawing/2014/main" id="{351E6C59-5A09-D2E6-0DD2-983A625DEFBD}"/>
              </a:ext>
            </a:extLst>
          </p:cNvPr>
          <p:cNvSpPr txBox="1"/>
          <p:nvPr/>
        </p:nvSpPr>
        <p:spPr>
          <a:xfrm>
            <a:off x="775252" y="4452730"/>
            <a:ext cx="9733722" cy="646331"/>
          </a:xfrm>
          <a:prstGeom prst="rect">
            <a:avLst/>
          </a:prstGeom>
          <a:noFill/>
        </p:spPr>
        <p:txBody>
          <a:bodyPr wrap="square" rtlCol="0">
            <a:spAutoFit/>
          </a:bodyPr>
          <a:lstStyle/>
          <a:p>
            <a:r>
              <a:rPr lang="en-GB" dirty="0"/>
              <a:t>F/IPV (fractional IPV), also needs to be discounted as a dose as per the National immunisation team </a:t>
            </a:r>
          </a:p>
        </p:txBody>
      </p:sp>
    </p:spTree>
    <p:extLst>
      <p:ext uri="{BB962C8B-B14F-4D97-AF65-F5344CB8AC3E}">
        <p14:creationId xmlns:p14="http://schemas.microsoft.com/office/powerpoint/2010/main" val="166594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05936" y="523440"/>
            <a:ext cx="11404154" cy="865186"/>
          </a:xfrm>
        </p:spPr>
        <p:txBody>
          <a:bodyPr/>
          <a:lstStyle/>
          <a:p>
            <a:r>
              <a:rPr lang="en-GB" dirty="0"/>
              <a:t>Timings of immunisation</a:t>
            </a:r>
            <a:endParaRPr lang="en-GB" spc="-40" dirty="0"/>
          </a:p>
        </p:txBody>
      </p:sp>
      <p:sp>
        <p:nvSpPr>
          <p:cNvPr id="2" name="Content Placeholder 2">
            <a:extLst>
              <a:ext uri="{FF2B5EF4-FFF2-40B4-BE49-F238E27FC236}">
                <a16:creationId xmlns:a16="http://schemas.microsoft.com/office/drawing/2014/main" id="{7CDCDB11-F35C-1DE4-2D8A-9B208E1C3592}"/>
              </a:ext>
            </a:extLst>
          </p:cNvPr>
          <p:cNvSpPr txBox="1">
            <a:spLocks/>
          </p:cNvSpPr>
          <p:nvPr/>
        </p:nvSpPr>
        <p:spPr>
          <a:xfrm>
            <a:off x="655903" y="1664209"/>
            <a:ext cx="7331102" cy="4217436"/>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800" dirty="0"/>
              <a:t>Routine immunisation schedule is </a:t>
            </a:r>
            <a:r>
              <a:rPr lang="en-GB" sz="2800" b="1" u="sng" dirty="0"/>
              <a:t>NOT</a:t>
            </a:r>
            <a:r>
              <a:rPr lang="en-GB" sz="2800" dirty="0"/>
              <a:t> random.</a:t>
            </a:r>
          </a:p>
          <a:p>
            <a:pPr marL="342900" indent="-342900">
              <a:buFont typeface="Wingdings" panose="05000000000000000000" pitchFamily="2" charset="2"/>
              <a:buChar char="Ø"/>
            </a:pPr>
            <a:r>
              <a:rPr lang="en-GB" sz="2800" dirty="0"/>
              <a:t>Timings of immunisations are scheduled according to when the individual is </a:t>
            </a:r>
            <a:r>
              <a:rPr lang="en-GB" sz="2800" b="1" u="sng" dirty="0"/>
              <a:t>MOST</a:t>
            </a:r>
            <a:r>
              <a:rPr lang="en-GB" sz="2800" dirty="0"/>
              <a:t> vulnerable to the virus / disease. </a:t>
            </a:r>
          </a:p>
          <a:p>
            <a:pPr marL="342900" indent="-342900">
              <a:buFont typeface="Wingdings" panose="05000000000000000000" pitchFamily="2" charset="2"/>
              <a:buChar char="Ø"/>
            </a:pPr>
            <a:r>
              <a:rPr lang="en-GB" sz="2800" dirty="0"/>
              <a:t>This is why immunisations should </a:t>
            </a:r>
            <a:r>
              <a:rPr lang="en-GB" sz="2800" b="1" u="sng" dirty="0"/>
              <a:t>NOT</a:t>
            </a:r>
            <a:r>
              <a:rPr lang="en-GB" sz="2800" dirty="0"/>
              <a:t> be delayed.</a:t>
            </a:r>
          </a:p>
          <a:p>
            <a:pPr marL="342900" indent="-342900">
              <a:buFont typeface="Wingdings" panose="05000000000000000000" pitchFamily="2" charset="2"/>
              <a:buChar char="Ø"/>
            </a:pPr>
            <a:r>
              <a:rPr lang="en-GB" sz="2800" dirty="0"/>
              <a:t>Takes approximately </a:t>
            </a:r>
            <a:r>
              <a:rPr lang="en-GB" sz="2800" b="1" u="sng" dirty="0"/>
              <a:t>2 weeks</a:t>
            </a:r>
            <a:r>
              <a:rPr lang="en-GB" sz="2800" dirty="0"/>
              <a:t> following immunisation for a satisfactory immune response. </a:t>
            </a:r>
          </a:p>
        </p:txBody>
      </p:sp>
      <p:pic>
        <p:nvPicPr>
          <p:cNvPr id="4" name="Picture 3" descr="A red alarm clock on pavement&#10;&#10;Description automatically generated">
            <a:extLst>
              <a:ext uri="{FF2B5EF4-FFF2-40B4-BE49-F238E27FC236}">
                <a16:creationId xmlns:a16="http://schemas.microsoft.com/office/drawing/2014/main" id="{F5DF59FD-49AF-3646-0FA7-5E2BAE60CC3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84445" y="2569278"/>
            <a:ext cx="3619998" cy="2407298"/>
          </a:xfrm>
          <a:prstGeom prst="rect">
            <a:avLst/>
          </a:prstGeom>
        </p:spPr>
      </p:pic>
    </p:spTree>
    <p:extLst>
      <p:ext uri="{BB962C8B-B14F-4D97-AF65-F5344CB8AC3E}">
        <p14:creationId xmlns:p14="http://schemas.microsoft.com/office/powerpoint/2010/main" val="26775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9829D-055B-DFE8-7827-B6041DE12BA4}"/>
              </a:ext>
            </a:extLst>
          </p:cNvPr>
          <p:cNvSpPr>
            <a:spLocks noGrp="1"/>
          </p:cNvSpPr>
          <p:nvPr>
            <p:ph type="ctrTitle"/>
          </p:nvPr>
        </p:nvSpPr>
        <p:spPr/>
        <p:txBody>
          <a:bodyPr/>
          <a:lstStyle/>
          <a:p>
            <a:r>
              <a:rPr lang="en-GB" dirty="0"/>
              <a:t>Vaccines and disease groups</a:t>
            </a:r>
          </a:p>
        </p:txBody>
      </p:sp>
    </p:spTree>
    <p:extLst>
      <p:ext uri="{BB962C8B-B14F-4D97-AF65-F5344CB8AC3E}">
        <p14:creationId xmlns:p14="http://schemas.microsoft.com/office/powerpoint/2010/main" val="4006404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sz="3600" dirty="0"/>
              <a:t>Use of Paracetamol (Calpol)</a:t>
            </a:r>
            <a:endParaRPr lang="en-GB" spc="-40" dirty="0"/>
          </a:p>
        </p:txBody>
      </p:sp>
      <p:sp>
        <p:nvSpPr>
          <p:cNvPr id="2" name="Content Placeholder 2">
            <a:extLst>
              <a:ext uri="{FF2B5EF4-FFF2-40B4-BE49-F238E27FC236}">
                <a16:creationId xmlns:a16="http://schemas.microsoft.com/office/drawing/2014/main" id="{23B7AF8D-4A72-99C1-931B-68361E7B6DDF}"/>
              </a:ext>
            </a:extLst>
          </p:cNvPr>
          <p:cNvSpPr txBox="1">
            <a:spLocks/>
          </p:cNvSpPr>
          <p:nvPr/>
        </p:nvSpPr>
        <p:spPr>
          <a:xfrm>
            <a:off x="767168" y="1947672"/>
            <a:ext cx="10657663" cy="3968495"/>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400" dirty="0">
                <a:latin typeface="Tenorite" panose="00000500000000000000" pitchFamily="2" charset="0"/>
              </a:rPr>
              <a:t>Fever can be expected after any vaccination, but more common after MenB (offered at 8 &amp; 16 weeks and 1 year).</a:t>
            </a:r>
          </a:p>
          <a:p>
            <a:pPr marL="342900" indent="-342900">
              <a:buFont typeface="Wingdings" panose="05000000000000000000" pitchFamily="2" charset="2"/>
              <a:buChar char="Ø"/>
            </a:pPr>
            <a:r>
              <a:rPr lang="en-GB" sz="2400" dirty="0">
                <a:latin typeface="Tenorite" panose="00000500000000000000" pitchFamily="2" charset="0"/>
              </a:rPr>
              <a:t>Give paracetamol soon after MenB vaccination, not before and not waiting for the fever to develop. </a:t>
            </a:r>
          </a:p>
          <a:p>
            <a:pPr marL="342900" indent="-342900">
              <a:buFont typeface="Wingdings" panose="05000000000000000000" pitchFamily="2" charset="2"/>
              <a:buChar char="Ø"/>
            </a:pPr>
            <a:r>
              <a:rPr lang="en-GB" sz="2400" dirty="0">
                <a:latin typeface="Tenorite" panose="00000500000000000000" pitchFamily="2" charset="0"/>
              </a:rPr>
              <a:t>Paracetamol is only for use from 2 months of age onwards (and if over 4kg).</a:t>
            </a:r>
          </a:p>
          <a:p>
            <a:pPr marL="342900" indent="-342900">
              <a:buFont typeface="Wingdings" panose="05000000000000000000" pitchFamily="2" charset="2"/>
              <a:buChar char="Ø"/>
            </a:pPr>
            <a:r>
              <a:rPr lang="en-GB" sz="2400" dirty="0">
                <a:latin typeface="Tenorite" panose="00000500000000000000" pitchFamily="2" charset="0"/>
              </a:rPr>
              <a:t>For premature babies, a prescription can be requested if needed (based on weight) from GP/prescriber.</a:t>
            </a:r>
          </a:p>
          <a:p>
            <a:pPr marL="342900" indent="-342900">
              <a:buFont typeface="Wingdings" panose="05000000000000000000" pitchFamily="2" charset="2"/>
              <a:buChar char="Ø"/>
            </a:pPr>
            <a:r>
              <a:rPr lang="en-GB" sz="2400" dirty="0">
                <a:latin typeface="Tenorite" panose="00000500000000000000" pitchFamily="2" charset="0"/>
              </a:rPr>
              <a:t>Paracetamol should not be given routinely for any other immunisations as its use has not been shown to prevent febrile convulsions but may lower the antibody response to a vaccine.</a:t>
            </a:r>
          </a:p>
        </p:txBody>
      </p:sp>
    </p:spTree>
    <p:extLst>
      <p:ext uri="{BB962C8B-B14F-4D97-AF65-F5344CB8AC3E}">
        <p14:creationId xmlns:p14="http://schemas.microsoft.com/office/powerpoint/2010/main" val="194857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443753" y="880056"/>
            <a:ext cx="11404154" cy="865186"/>
          </a:xfrm>
        </p:spPr>
        <p:txBody>
          <a:bodyPr/>
          <a:lstStyle/>
          <a:p>
            <a:r>
              <a:rPr lang="en-GB" dirty="0"/>
              <a:t>Porcine Gelatine</a:t>
            </a:r>
            <a:endParaRPr lang="en-GB" spc="-40" dirty="0"/>
          </a:p>
        </p:txBody>
      </p:sp>
      <p:sp>
        <p:nvSpPr>
          <p:cNvPr id="2" name="Text Placeholder 2">
            <a:extLst>
              <a:ext uri="{FF2B5EF4-FFF2-40B4-BE49-F238E27FC236}">
                <a16:creationId xmlns:a16="http://schemas.microsoft.com/office/drawing/2014/main" id="{BC31814F-4B06-A194-93FC-BA6A3E01065D}"/>
              </a:ext>
            </a:extLst>
          </p:cNvPr>
          <p:cNvSpPr txBox="1">
            <a:spLocks/>
          </p:cNvSpPr>
          <p:nvPr/>
        </p:nvSpPr>
        <p:spPr>
          <a:xfrm>
            <a:off x="1206408" y="2378847"/>
            <a:ext cx="9779183" cy="2193153"/>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800" dirty="0"/>
              <a:t>Collagen from pigs.</a:t>
            </a:r>
          </a:p>
          <a:p>
            <a:pPr marL="342900" indent="-342900">
              <a:buFont typeface="Wingdings" panose="05000000000000000000" pitchFamily="2" charset="2"/>
              <a:buChar char="Ø"/>
            </a:pPr>
            <a:r>
              <a:rPr lang="en-GB" sz="2800" dirty="0"/>
              <a:t>Used in some vaccines as a stabiliser.</a:t>
            </a:r>
          </a:p>
          <a:p>
            <a:pPr marL="342900" indent="-342900">
              <a:buFont typeface="Wingdings" panose="05000000000000000000" pitchFamily="2" charset="2"/>
              <a:buChar char="Ø"/>
            </a:pPr>
            <a:r>
              <a:rPr lang="en-GB" sz="2800" dirty="0"/>
              <a:t>Muslim and Jewish groups (and some others) may consider any medicines / vaccines containing any porcine (pork) products to be forbidden. </a:t>
            </a:r>
          </a:p>
        </p:txBody>
      </p:sp>
      <p:sp>
        <p:nvSpPr>
          <p:cNvPr id="3" name="TextBox 2">
            <a:extLst>
              <a:ext uri="{FF2B5EF4-FFF2-40B4-BE49-F238E27FC236}">
                <a16:creationId xmlns:a16="http://schemas.microsoft.com/office/drawing/2014/main" id="{1481DF99-D32D-7BE2-2B3C-1707FF50B0F0}"/>
              </a:ext>
            </a:extLst>
          </p:cNvPr>
          <p:cNvSpPr txBox="1"/>
          <p:nvPr/>
        </p:nvSpPr>
        <p:spPr>
          <a:xfrm>
            <a:off x="443753" y="363071"/>
            <a:ext cx="5652247" cy="369332"/>
          </a:xfrm>
          <a:prstGeom prst="rect">
            <a:avLst/>
          </a:prstGeom>
          <a:noFill/>
        </p:spPr>
        <p:txBody>
          <a:bodyPr wrap="square" rtlCol="0">
            <a:spAutoFit/>
          </a:bodyPr>
          <a:lstStyle/>
          <a:p>
            <a:r>
              <a:rPr lang="en-GB" dirty="0"/>
              <a:t>Vaccine Ingredients </a:t>
            </a:r>
          </a:p>
        </p:txBody>
      </p:sp>
    </p:spTree>
    <p:extLst>
      <p:ext uri="{BB962C8B-B14F-4D97-AF65-F5344CB8AC3E}">
        <p14:creationId xmlns:p14="http://schemas.microsoft.com/office/powerpoint/2010/main" val="347262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633168"/>
            <a:ext cx="11404154" cy="865186"/>
          </a:xfrm>
        </p:spPr>
        <p:txBody>
          <a:bodyPr/>
          <a:lstStyle/>
          <a:p>
            <a:r>
              <a:rPr lang="en-GB" dirty="0"/>
              <a:t>Porcine Gelatine - Vaccines</a:t>
            </a:r>
            <a:endParaRPr lang="en-GB" spc="-40" dirty="0"/>
          </a:p>
        </p:txBody>
      </p:sp>
      <p:graphicFrame>
        <p:nvGraphicFramePr>
          <p:cNvPr id="3" name="Table 2">
            <a:extLst>
              <a:ext uri="{FF2B5EF4-FFF2-40B4-BE49-F238E27FC236}">
                <a16:creationId xmlns:a16="http://schemas.microsoft.com/office/drawing/2014/main" id="{C849EDA8-BB6F-AEF4-DD35-91FB38664C10}"/>
              </a:ext>
            </a:extLst>
          </p:cNvPr>
          <p:cNvGraphicFramePr>
            <a:graphicFrameLocks noGrp="1"/>
          </p:cNvGraphicFramePr>
          <p:nvPr>
            <p:extLst>
              <p:ext uri="{D42A27DB-BD31-4B8C-83A1-F6EECF244321}">
                <p14:modId xmlns:p14="http://schemas.microsoft.com/office/powerpoint/2010/main" val="4118164895"/>
              </p:ext>
            </p:extLst>
          </p:nvPr>
        </p:nvGraphicFramePr>
        <p:xfrm>
          <a:off x="2032000" y="2045546"/>
          <a:ext cx="8127999" cy="25654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9912361"/>
                    </a:ext>
                  </a:extLst>
                </a:gridCol>
                <a:gridCol w="2709333">
                  <a:extLst>
                    <a:ext uri="{9D8B030D-6E8A-4147-A177-3AD203B41FA5}">
                      <a16:colId xmlns:a16="http://schemas.microsoft.com/office/drawing/2014/main" val="534177821"/>
                    </a:ext>
                  </a:extLst>
                </a:gridCol>
                <a:gridCol w="2709333">
                  <a:extLst>
                    <a:ext uri="{9D8B030D-6E8A-4147-A177-3AD203B41FA5}">
                      <a16:colId xmlns:a16="http://schemas.microsoft.com/office/drawing/2014/main" val="1584187767"/>
                    </a:ext>
                  </a:extLst>
                </a:gridCol>
              </a:tblGrid>
              <a:tr h="370840">
                <a:tc>
                  <a:txBody>
                    <a:bodyPr/>
                    <a:lstStyle/>
                    <a:p>
                      <a:pPr algn="ctr"/>
                      <a:r>
                        <a:rPr lang="en-GB" dirty="0"/>
                        <a:t>Vaccines containing porcine</a:t>
                      </a:r>
                    </a:p>
                  </a:txBody>
                  <a:tcPr/>
                </a:tc>
                <a:tc>
                  <a:txBody>
                    <a:bodyPr/>
                    <a:lstStyle/>
                    <a:p>
                      <a:pPr algn="ctr"/>
                      <a:r>
                        <a:rPr lang="en-GB" dirty="0"/>
                        <a:t>Protects against…</a:t>
                      </a:r>
                    </a:p>
                  </a:txBody>
                  <a:tcPr/>
                </a:tc>
                <a:tc>
                  <a:txBody>
                    <a:bodyPr/>
                    <a:lstStyle/>
                    <a:p>
                      <a:pPr algn="ctr"/>
                      <a:r>
                        <a:rPr lang="en-GB" dirty="0"/>
                        <a:t>Porcine-free alternative</a:t>
                      </a:r>
                    </a:p>
                  </a:txBody>
                  <a:tcPr/>
                </a:tc>
                <a:extLst>
                  <a:ext uri="{0D108BD9-81ED-4DB2-BD59-A6C34878D82A}">
                    <a16:rowId xmlns:a16="http://schemas.microsoft.com/office/drawing/2014/main" val="1957492364"/>
                  </a:ext>
                </a:extLst>
              </a:tr>
              <a:tr h="370840">
                <a:tc>
                  <a:txBody>
                    <a:bodyPr/>
                    <a:lstStyle/>
                    <a:p>
                      <a:pPr algn="ctr"/>
                      <a:r>
                        <a:rPr lang="en-GB" dirty="0" err="1">
                          <a:solidFill>
                            <a:schemeClr val="tx1"/>
                          </a:solidFill>
                        </a:rPr>
                        <a:t>Fluenz</a:t>
                      </a:r>
                      <a:r>
                        <a:rPr lang="en-GB" dirty="0">
                          <a:solidFill>
                            <a:schemeClr val="tx1"/>
                          </a:solidFill>
                        </a:rPr>
                        <a:t> (nasal flu vaccine for children)</a:t>
                      </a:r>
                    </a:p>
                  </a:txBody>
                  <a:tcPr/>
                </a:tc>
                <a:tc>
                  <a:txBody>
                    <a:bodyPr/>
                    <a:lstStyle/>
                    <a:p>
                      <a:pPr algn="ctr"/>
                      <a:r>
                        <a:rPr lang="en-GB" dirty="0">
                          <a:solidFill>
                            <a:schemeClr val="tx1"/>
                          </a:solidFill>
                        </a:rPr>
                        <a:t>Flu</a:t>
                      </a:r>
                    </a:p>
                  </a:txBody>
                  <a:tcPr/>
                </a:tc>
                <a:tc>
                  <a:txBody>
                    <a:bodyPr/>
                    <a:lstStyle/>
                    <a:p>
                      <a:pPr algn="ctr"/>
                      <a:r>
                        <a:rPr lang="en-GB" dirty="0">
                          <a:solidFill>
                            <a:schemeClr val="tx1"/>
                          </a:solidFill>
                        </a:rPr>
                        <a:t>Inactivated flu vaccine (not nasal, and not as effective)</a:t>
                      </a:r>
                    </a:p>
                  </a:txBody>
                  <a:tcPr/>
                </a:tc>
                <a:extLst>
                  <a:ext uri="{0D108BD9-81ED-4DB2-BD59-A6C34878D82A}">
                    <a16:rowId xmlns:a16="http://schemas.microsoft.com/office/drawing/2014/main" val="3761602250"/>
                  </a:ext>
                </a:extLst>
              </a:tr>
              <a:tr h="370840">
                <a:tc>
                  <a:txBody>
                    <a:bodyPr/>
                    <a:lstStyle/>
                    <a:p>
                      <a:pPr algn="ctr"/>
                      <a:r>
                        <a:rPr lang="en-GB" dirty="0" err="1">
                          <a:solidFill>
                            <a:schemeClr val="tx1"/>
                          </a:solidFill>
                        </a:rPr>
                        <a:t>MMRVaxPro</a:t>
                      </a:r>
                      <a:endParaRPr lang="en-GB" dirty="0">
                        <a:solidFill>
                          <a:schemeClr val="tx1"/>
                        </a:solidFill>
                      </a:endParaRPr>
                    </a:p>
                  </a:txBody>
                  <a:tcPr/>
                </a:tc>
                <a:tc>
                  <a:txBody>
                    <a:bodyPr/>
                    <a:lstStyle/>
                    <a:p>
                      <a:pPr algn="ctr"/>
                      <a:r>
                        <a:rPr lang="en-GB" dirty="0">
                          <a:solidFill>
                            <a:schemeClr val="tx1"/>
                          </a:solidFill>
                        </a:rPr>
                        <a:t>Measles, mumps &amp; rubella</a:t>
                      </a:r>
                    </a:p>
                  </a:txBody>
                  <a:tcPr/>
                </a:tc>
                <a:tc>
                  <a:txBody>
                    <a:bodyPr/>
                    <a:lstStyle/>
                    <a:p>
                      <a:pPr algn="ctr"/>
                      <a:r>
                        <a:rPr lang="en-GB" dirty="0" err="1">
                          <a:solidFill>
                            <a:schemeClr val="tx1"/>
                          </a:solidFill>
                        </a:rPr>
                        <a:t>Priorix</a:t>
                      </a:r>
                      <a:endParaRPr lang="en-GB" dirty="0">
                        <a:solidFill>
                          <a:schemeClr val="tx1"/>
                        </a:solidFill>
                      </a:endParaRPr>
                    </a:p>
                  </a:txBody>
                  <a:tcPr/>
                </a:tc>
                <a:extLst>
                  <a:ext uri="{0D108BD9-81ED-4DB2-BD59-A6C34878D82A}">
                    <a16:rowId xmlns:a16="http://schemas.microsoft.com/office/drawing/2014/main" val="3173333023"/>
                  </a:ext>
                </a:extLst>
              </a:tr>
              <a:tr h="370840">
                <a:tc>
                  <a:txBody>
                    <a:bodyPr/>
                    <a:lstStyle/>
                    <a:p>
                      <a:pPr algn="ctr"/>
                      <a:r>
                        <a:rPr lang="en-GB" dirty="0" err="1">
                          <a:solidFill>
                            <a:schemeClr val="tx1"/>
                          </a:solidFill>
                        </a:rPr>
                        <a:t>Varivax</a:t>
                      </a:r>
                      <a:endParaRPr lang="en-GB" dirty="0">
                        <a:solidFill>
                          <a:schemeClr val="tx1"/>
                        </a:solidFill>
                      </a:endParaRPr>
                    </a:p>
                  </a:txBody>
                  <a:tcPr/>
                </a:tc>
                <a:tc>
                  <a:txBody>
                    <a:bodyPr/>
                    <a:lstStyle/>
                    <a:p>
                      <a:pPr algn="ctr"/>
                      <a:r>
                        <a:rPr lang="en-GB" dirty="0">
                          <a:solidFill>
                            <a:schemeClr val="tx1"/>
                          </a:solidFill>
                        </a:rPr>
                        <a:t>Chickenpox</a:t>
                      </a:r>
                    </a:p>
                  </a:txBody>
                  <a:tcPr/>
                </a:tc>
                <a:tc>
                  <a:txBody>
                    <a:bodyPr/>
                    <a:lstStyle/>
                    <a:p>
                      <a:pPr algn="ctr"/>
                      <a:r>
                        <a:rPr lang="en-GB" dirty="0" err="1">
                          <a:solidFill>
                            <a:schemeClr val="tx1"/>
                          </a:solidFill>
                        </a:rPr>
                        <a:t>Varilrix</a:t>
                      </a:r>
                      <a:endParaRPr lang="en-GB" dirty="0">
                        <a:solidFill>
                          <a:schemeClr val="tx1"/>
                        </a:solidFill>
                      </a:endParaRPr>
                    </a:p>
                  </a:txBody>
                  <a:tcPr/>
                </a:tc>
                <a:extLst>
                  <a:ext uri="{0D108BD9-81ED-4DB2-BD59-A6C34878D82A}">
                    <a16:rowId xmlns:a16="http://schemas.microsoft.com/office/drawing/2014/main" val="3545660372"/>
                  </a:ext>
                </a:extLst>
              </a:tr>
            </a:tbl>
          </a:graphicData>
        </a:graphic>
      </p:graphicFrame>
    </p:spTree>
    <p:extLst>
      <p:ext uri="{BB962C8B-B14F-4D97-AF65-F5344CB8AC3E}">
        <p14:creationId xmlns:p14="http://schemas.microsoft.com/office/powerpoint/2010/main" val="190920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523440"/>
            <a:ext cx="11404154" cy="865186"/>
          </a:xfrm>
        </p:spPr>
        <p:txBody>
          <a:bodyPr/>
          <a:lstStyle/>
          <a:p>
            <a:r>
              <a:rPr lang="en-GB" dirty="0"/>
              <a:t>Thiomersal – giving context</a:t>
            </a:r>
            <a:endParaRPr lang="en-GB" spc="-40" dirty="0"/>
          </a:p>
        </p:txBody>
      </p:sp>
      <p:sp>
        <p:nvSpPr>
          <p:cNvPr id="2" name="Content Placeholder 2">
            <a:extLst>
              <a:ext uri="{FF2B5EF4-FFF2-40B4-BE49-F238E27FC236}">
                <a16:creationId xmlns:a16="http://schemas.microsoft.com/office/drawing/2014/main" id="{6C6C862D-BA7D-9DD7-0DA1-5BDB7985A701}"/>
              </a:ext>
            </a:extLst>
          </p:cNvPr>
          <p:cNvSpPr>
            <a:spLocks noGrp="1"/>
          </p:cNvSpPr>
          <p:nvPr>
            <p:ph idx="1"/>
          </p:nvPr>
        </p:nvSpPr>
        <p:spPr>
          <a:xfrm>
            <a:off x="551656" y="1865376"/>
            <a:ext cx="11090275" cy="3785615"/>
          </a:xfrm>
        </p:spPr>
        <p:txBody>
          <a:bodyPr>
            <a:normAutofit lnSpcReduction="10000"/>
          </a:bodyPr>
          <a:lstStyle/>
          <a:p>
            <a:pPr marL="457200" indent="-457200">
              <a:lnSpc>
                <a:spcPct val="110000"/>
              </a:lnSpc>
              <a:buFont typeface="Wingdings" panose="05000000000000000000" pitchFamily="2" charset="2"/>
              <a:buChar char="Ø"/>
            </a:pPr>
            <a:r>
              <a:rPr lang="en-GB" sz="2400" dirty="0"/>
              <a:t>A compound containing ethyl mercury.</a:t>
            </a:r>
          </a:p>
          <a:p>
            <a:pPr marL="457200" indent="-457200">
              <a:lnSpc>
                <a:spcPct val="110000"/>
              </a:lnSpc>
              <a:buFont typeface="Wingdings" panose="05000000000000000000" pitchFamily="2" charset="2"/>
              <a:buChar char="Ø"/>
            </a:pPr>
            <a:r>
              <a:rPr lang="en-GB" sz="2400" dirty="0"/>
              <a:t>Used as a preservative for vaccines - to prevent bacterial and fungal growth in multi-dose vials.</a:t>
            </a:r>
          </a:p>
          <a:p>
            <a:pPr marL="457200" indent="-457200">
              <a:lnSpc>
                <a:spcPct val="110000"/>
              </a:lnSpc>
              <a:buFont typeface="Wingdings" panose="05000000000000000000" pitchFamily="2" charset="2"/>
              <a:buChar char="Ø"/>
            </a:pPr>
            <a:r>
              <a:rPr lang="en-GB" sz="2400" dirty="0"/>
              <a:t>In many countries, a preservative is a regulatory requirement. </a:t>
            </a:r>
          </a:p>
          <a:p>
            <a:pPr marL="457200" indent="-457200">
              <a:lnSpc>
                <a:spcPct val="110000"/>
              </a:lnSpc>
              <a:buFont typeface="Wingdings" panose="05000000000000000000" pitchFamily="2" charset="2"/>
              <a:buChar char="Ø"/>
            </a:pPr>
            <a:r>
              <a:rPr lang="en-GB" sz="2400" dirty="0"/>
              <a:t>There is no evidence to suggest that the amount of thiomersal used in vaccines poses a health risk (World Health Organization).</a:t>
            </a:r>
          </a:p>
          <a:p>
            <a:pPr marL="457200" indent="-457200">
              <a:lnSpc>
                <a:spcPct val="110000"/>
              </a:lnSpc>
              <a:buFont typeface="Wingdings" panose="05000000000000000000" pitchFamily="2" charset="2"/>
              <a:buChar char="Ø"/>
            </a:pPr>
            <a:r>
              <a:rPr lang="en-GB" sz="2400" dirty="0"/>
              <a:t>Thiomersal doesn't have the same chemical structure as the mercury that can contaminate fish and build up in the body. That is methyl mercury, which can cause major health issues. </a:t>
            </a:r>
          </a:p>
        </p:txBody>
      </p:sp>
    </p:spTree>
    <p:extLst>
      <p:ext uri="{BB962C8B-B14F-4D97-AF65-F5344CB8AC3E}">
        <p14:creationId xmlns:p14="http://schemas.microsoft.com/office/powerpoint/2010/main" val="59879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605736"/>
            <a:ext cx="11404154" cy="865186"/>
          </a:xfrm>
        </p:spPr>
        <p:txBody>
          <a:bodyPr/>
          <a:lstStyle/>
          <a:p>
            <a:r>
              <a:rPr lang="en-GB" dirty="0"/>
              <a:t>Thiomersal &amp; vaccines in UK</a:t>
            </a:r>
            <a:endParaRPr lang="en-GB" spc="-40" dirty="0"/>
          </a:p>
        </p:txBody>
      </p:sp>
      <p:sp>
        <p:nvSpPr>
          <p:cNvPr id="2" name="Content Placeholder 2">
            <a:extLst>
              <a:ext uri="{FF2B5EF4-FFF2-40B4-BE49-F238E27FC236}">
                <a16:creationId xmlns:a16="http://schemas.microsoft.com/office/drawing/2014/main" id="{D16EACF9-FE2F-89CF-1215-AAC9DE686DBC}"/>
              </a:ext>
            </a:extLst>
          </p:cNvPr>
          <p:cNvSpPr txBox="1">
            <a:spLocks/>
          </p:cNvSpPr>
          <p:nvPr/>
        </p:nvSpPr>
        <p:spPr>
          <a:xfrm>
            <a:off x="701040" y="1944315"/>
            <a:ext cx="10789920" cy="3930572"/>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GB" sz="2400" dirty="0"/>
              <a:t>Most single-dose vaccines do not contain thiomersal because they are used only once – very little risk of contamination. </a:t>
            </a:r>
          </a:p>
          <a:p>
            <a:pPr marL="457200" indent="-457200">
              <a:buFont typeface="Wingdings" panose="05000000000000000000" pitchFamily="2" charset="2"/>
              <a:buChar char="Ø"/>
            </a:pPr>
            <a:r>
              <a:rPr lang="en-GB" sz="2400" dirty="0"/>
              <a:t>Thiomersal was removed from UK vaccines between 2003 and 2005.</a:t>
            </a:r>
          </a:p>
          <a:p>
            <a:pPr marL="457200" indent="-457200">
              <a:buFont typeface="Wingdings" panose="05000000000000000000" pitchFamily="2" charset="2"/>
              <a:buChar char="Ø"/>
            </a:pPr>
            <a:r>
              <a:rPr lang="en-GB" sz="2400" dirty="0"/>
              <a:t>No longer found in any of the childhood or adult vaccines routinely used in the UK. </a:t>
            </a:r>
          </a:p>
          <a:p>
            <a:pPr marL="457200" indent="-457200">
              <a:buFont typeface="Wingdings" panose="05000000000000000000" pitchFamily="2" charset="2"/>
              <a:buChar char="Ø"/>
            </a:pPr>
            <a:r>
              <a:rPr lang="en-GB" sz="2400" dirty="0"/>
              <a:t>In the US, UK and Europe, thiomersal was removed from vaccines as a precaution. However, there was no evidence that thiomersal in vaccines caused harm.</a:t>
            </a:r>
          </a:p>
        </p:txBody>
      </p:sp>
    </p:spTree>
    <p:extLst>
      <p:ext uri="{BB962C8B-B14F-4D97-AF65-F5344CB8AC3E}">
        <p14:creationId xmlns:p14="http://schemas.microsoft.com/office/powerpoint/2010/main" val="62578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Aims of the session</a:t>
            </a:r>
            <a:endParaRPr lang="en-GB" spc="-40" dirty="0"/>
          </a:p>
        </p:txBody>
      </p:sp>
      <p:sp>
        <p:nvSpPr>
          <p:cNvPr id="6" name="Content Placeholder 2">
            <a:extLst>
              <a:ext uri="{FF2B5EF4-FFF2-40B4-BE49-F238E27FC236}">
                <a16:creationId xmlns:a16="http://schemas.microsoft.com/office/drawing/2014/main" id="{254C0F50-C859-ACA8-CBBD-18791DB879FB}"/>
              </a:ext>
            </a:extLst>
          </p:cNvPr>
          <p:cNvSpPr>
            <a:spLocks noGrp="1"/>
          </p:cNvSpPr>
          <p:nvPr>
            <p:ph idx="1"/>
          </p:nvPr>
        </p:nvSpPr>
        <p:spPr>
          <a:xfrm>
            <a:off x="551656" y="2287477"/>
            <a:ext cx="7407356" cy="2857109"/>
          </a:xfrm>
        </p:spPr>
        <p:txBody>
          <a:bodyPr vert="horz" lIns="91440" tIns="45720" rIns="91440" bIns="45720" rtlCol="0" anchor="t">
            <a:normAutofit fontScale="92500"/>
          </a:bodyPr>
          <a:lstStyle/>
          <a:p>
            <a:pPr>
              <a:buAutoNum type="arabicPeriod"/>
            </a:pPr>
            <a:r>
              <a:rPr lang="en-GB" sz="2600" dirty="0"/>
              <a:t> Recap on knowledge of immunisations</a:t>
            </a:r>
          </a:p>
          <a:p>
            <a:pPr>
              <a:buAutoNum type="arabicPeriod"/>
            </a:pPr>
            <a:r>
              <a:rPr lang="en-GB" sz="2600" dirty="0"/>
              <a:t> Discuss incident management </a:t>
            </a:r>
          </a:p>
          <a:p>
            <a:pPr>
              <a:buAutoNum type="arabicPeriod"/>
            </a:pPr>
            <a:r>
              <a:rPr lang="en-GB" sz="2600" dirty="0"/>
              <a:t> To share updates on the programme</a:t>
            </a:r>
          </a:p>
          <a:p>
            <a:pPr>
              <a:buAutoNum type="arabicPeriod"/>
            </a:pPr>
            <a:r>
              <a:rPr lang="en-GB" sz="2600" dirty="0"/>
              <a:t> To understand who delivers which parts of the programme</a:t>
            </a:r>
          </a:p>
          <a:p>
            <a:pPr>
              <a:buAutoNum type="arabicPeriod"/>
            </a:pPr>
            <a:r>
              <a:rPr lang="en-GB" sz="2600" dirty="0"/>
              <a:t> To understand your role in relation to immunisations</a:t>
            </a:r>
          </a:p>
        </p:txBody>
      </p:sp>
      <p:pic>
        <p:nvPicPr>
          <p:cNvPr id="8" name="Picture 7" descr="A screen shot of a computer&#10;&#10;Description automatically generated">
            <a:extLst>
              <a:ext uri="{FF2B5EF4-FFF2-40B4-BE49-F238E27FC236}">
                <a16:creationId xmlns:a16="http://schemas.microsoft.com/office/drawing/2014/main" id="{1456F621-F222-2828-FECD-D613027FC3C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34873" y="1039418"/>
            <a:ext cx="2658910" cy="5004019"/>
          </a:xfrm>
          <a:prstGeom prst="rect">
            <a:avLst/>
          </a:prstGeom>
        </p:spPr>
      </p:pic>
    </p:spTree>
    <p:extLst>
      <p:ext uri="{BB962C8B-B14F-4D97-AF65-F5344CB8AC3E}">
        <p14:creationId xmlns:p14="http://schemas.microsoft.com/office/powerpoint/2010/main" val="168651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050C37-CE0E-1AE3-2F84-E242C12698B7}"/>
              </a:ext>
            </a:extLst>
          </p:cNvPr>
          <p:cNvSpPr>
            <a:spLocks noGrp="1"/>
          </p:cNvSpPr>
          <p:nvPr>
            <p:ph type="title"/>
          </p:nvPr>
        </p:nvSpPr>
        <p:spPr/>
        <p:txBody>
          <a:bodyPr/>
          <a:lstStyle/>
          <a:p>
            <a:r>
              <a:rPr lang="en-GB" dirty="0"/>
              <a:t>Change of vaccine for PSB </a:t>
            </a:r>
          </a:p>
        </p:txBody>
      </p:sp>
      <p:pic>
        <p:nvPicPr>
          <p:cNvPr id="9" name="Picture 8">
            <a:extLst>
              <a:ext uri="{FF2B5EF4-FFF2-40B4-BE49-F238E27FC236}">
                <a16:creationId xmlns:a16="http://schemas.microsoft.com/office/drawing/2014/main" id="{6C71E731-F646-9833-998F-CAF660582B31}"/>
              </a:ext>
            </a:extLst>
          </p:cNvPr>
          <p:cNvPicPr>
            <a:picLocks noChangeAspect="1"/>
          </p:cNvPicPr>
          <p:nvPr/>
        </p:nvPicPr>
        <p:blipFill>
          <a:blip r:embed="rId2"/>
          <a:stretch>
            <a:fillRect/>
          </a:stretch>
        </p:blipFill>
        <p:spPr>
          <a:xfrm>
            <a:off x="2032000" y="1561720"/>
            <a:ext cx="8370352" cy="4100812"/>
          </a:xfrm>
          <a:prstGeom prst="rect">
            <a:avLst/>
          </a:prstGeom>
        </p:spPr>
      </p:pic>
    </p:spTree>
    <p:extLst>
      <p:ext uri="{BB962C8B-B14F-4D97-AF65-F5344CB8AC3E}">
        <p14:creationId xmlns:p14="http://schemas.microsoft.com/office/powerpoint/2010/main" val="175357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4A121-EEEA-9E4C-3918-7E133C1B6EB7}"/>
              </a:ext>
            </a:extLst>
          </p:cNvPr>
          <p:cNvSpPr>
            <a:spLocks noGrp="1"/>
          </p:cNvSpPr>
          <p:nvPr>
            <p:ph type="title"/>
          </p:nvPr>
        </p:nvSpPr>
        <p:spPr/>
        <p:txBody>
          <a:bodyPr/>
          <a:lstStyle/>
          <a:p>
            <a:r>
              <a:rPr lang="en-GB" dirty="0" err="1"/>
              <a:t>MenACWY</a:t>
            </a:r>
            <a:r>
              <a:rPr lang="en-GB" dirty="0"/>
              <a:t> Vaccine</a:t>
            </a:r>
          </a:p>
        </p:txBody>
      </p:sp>
      <p:sp>
        <p:nvSpPr>
          <p:cNvPr id="5" name="Content Placeholder 2">
            <a:extLst>
              <a:ext uri="{FF2B5EF4-FFF2-40B4-BE49-F238E27FC236}">
                <a16:creationId xmlns:a16="http://schemas.microsoft.com/office/drawing/2014/main" id="{C7EC3078-99C7-8E3E-0F64-062727F73436}"/>
              </a:ext>
            </a:extLst>
          </p:cNvPr>
          <p:cNvSpPr txBox="1">
            <a:spLocks noGrp="1"/>
          </p:cNvSpPr>
          <p:nvPr>
            <p:ph idx="1"/>
          </p:nvPr>
        </p:nvSpPr>
        <p:spPr>
          <a:xfrm>
            <a:off x="432000" y="2226545"/>
            <a:ext cx="11088688" cy="3455988"/>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a:p>
            <a:pPr marL="342900" indent="-342900">
              <a:buFont typeface="Wingdings" panose="05000000000000000000" pitchFamily="2" charset="2"/>
              <a:buChar char="Ø"/>
            </a:pPr>
            <a:r>
              <a:rPr lang="en-GB" sz="2400" dirty="0"/>
              <a:t>MenACWY vaccine changing from </a:t>
            </a:r>
            <a:r>
              <a:rPr lang="en-GB" sz="2400" dirty="0" err="1"/>
              <a:t>Nimenrix</a:t>
            </a:r>
            <a:r>
              <a:rPr lang="en-GB" sz="2400" dirty="0"/>
              <a:t> to </a:t>
            </a:r>
            <a:r>
              <a:rPr lang="en-GB" sz="2400" dirty="0" err="1"/>
              <a:t>MenQuadfi</a:t>
            </a:r>
            <a:r>
              <a:rPr lang="en-GB" sz="2400" dirty="0"/>
              <a:t> from 1st September 2024. </a:t>
            </a:r>
            <a:r>
              <a:rPr lang="en-GB" sz="2400" dirty="0" err="1"/>
              <a:t>MenQuadfi</a:t>
            </a:r>
            <a:r>
              <a:rPr lang="en-GB" sz="2400" dirty="0"/>
              <a:t> is a prefilled syringe, so no reconstitution is needed, but does not come with needles. Needles will need to be procured by providers through their usual procurement routes as part of consumables. Existing PGD applies as already covers use of </a:t>
            </a:r>
            <a:r>
              <a:rPr lang="en-GB" sz="2400" dirty="0" err="1"/>
              <a:t>MenQuadfi</a:t>
            </a:r>
            <a:r>
              <a:rPr lang="en-GB" sz="2400" dirty="0"/>
              <a: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4583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506482"/>
            <a:ext cx="11404154" cy="865186"/>
          </a:xfrm>
        </p:spPr>
        <p:txBody>
          <a:bodyPr/>
          <a:lstStyle/>
          <a:p>
            <a:r>
              <a:rPr lang="en-GB" dirty="0"/>
              <a:t>Can you identify these…?</a:t>
            </a:r>
            <a:endParaRPr lang="en-GB" spc="-40" dirty="0"/>
          </a:p>
        </p:txBody>
      </p:sp>
      <p:pic>
        <p:nvPicPr>
          <p:cNvPr id="2" name="Picture 4" descr="Image result for measles rash">
            <a:extLst>
              <a:ext uri="{FF2B5EF4-FFF2-40B4-BE49-F238E27FC236}">
                <a16:creationId xmlns:a16="http://schemas.microsoft.com/office/drawing/2014/main" id="{9FB24A1C-EC56-EE4B-40E2-30505F12AAC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1656" y="1860550"/>
            <a:ext cx="2667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Image result for chickenpox">
            <a:extLst>
              <a:ext uri="{FF2B5EF4-FFF2-40B4-BE49-F238E27FC236}">
                <a16:creationId xmlns:a16="http://schemas.microsoft.com/office/drawing/2014/main" id="{2E60007E-30CB-B752-4D6E-FA20653C0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538" y="1860550"/>
            <a:ext cx="22764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Image result for rubella rash">
            <a:extLst>
              <a:ext uri="{FF2B5EF4-FFF2-40B4-BE49-F238E27FC236}">
                <a16:creationId xmlns:a16="http://schemas.microsoft.com/office/drawing/2014/main" id="{E74C2D05-6C1C-12AB-2835-14C2479FE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3190" y="1860550"/>
            <a:ext cx="23812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black infant measles">
            <a:extLst>
              <a:ext uri="{FF2B5EF4-FFF2-40B4-BE49-F238E27FC236}">
                <a16:creationId xmlns:a16="http://schemas.microsoft.com/office/drawing/2014/main" id="{6DBFE824-05F3-4212-A85A-C50B3B7E3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2617" y="1860550"/>
            <a:ext cx="2133600" cy="1714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8EC074-5EC1-D13A-AA3A-C3DDA4B0D223}"/>
              </a:ext>
            </a:extLst>
          </p:cNvPr>
          <p:cNvSpPr txBox="1"/>
          <p:nvPr/>
        </p:nvSpPr>
        <p:spPr>
          <a:xfrm>
            <a:off x="773614" y="3610979"/>
            <a:ext cx="2223083" cy="369332"/>
          </a:xfrm>
          <a:prstGeom prst="rect">
            <a:avLst/>
          </a:prstGeom>
          <a:noFill/>
        </p:spPr>
        <p:txBody>
          <a:bodyPr wrap="square" rtlCol="0">
            <a:spAutoFit/>
          </a:bodyPr>
          <a:lstStyle/>
          <a:p>
            <a:pPr algn="ctr"/>
            <a:r>
              <a:rPr lang="en-GB" dirty="0"/>
              <a:t>Measles</a:t>
            </a:r>
          </a:p>
        </p:txBody>
      </p:sp>
      <p:sp>
        <p:nvSpPr>
          <p:cNvPr id="8" name="TextBox 7">
            <a:extLst>
              <a:ext uri="{FF2B5EF4-FFF2-40B4-BE49-F238E27FC236}">
                <a16:creationId xmlns:a16="http://schemas.microsoft.com/office/drawing/2014/main" id="{6A438B9C-9600-94AA-F08C-C236E62BF09F}"/>
              </a:ext>
            </a:extLst>
          </p:cNvPr>
          <p:cNvSpPr txBox="1"/>
          <p:nvPr/>
        </p:nvSpPr>
        <p:spPr>
          <a:xfrm>
            <a:off x="3728538" y="3540928"/>
            <a:ext cx="2223083" cy="646331"/>
          </a:xfrm>
          <a:prstGeom prst="rect">
            <a:avLst/>
          </a:prstGeom>
          <a:noFill/>
        </p:spPr>
        <p:txBody>
          <a:bodyPr wrap="square" rtlCol="0">
            <a:spAutoFit/>
          </a:bodyPr>
          <a:lstStyle/>
          <a:p>
            <a:pPr algn="ctr"/>
            <a:r>
              <a:rPr lang="en-GB" dirty="0"/>
              <a:t>Chickenpox (Varicella Zoster)</a:t>
            </a:r>
          </a:p>
        </p:txBody>
      </p:sp>
      <p:sp>
        <p:nvSpPr>
          <p:cNvPr id="9" name="TextBox 8">
            <a:extLst>
              <a:ext uri="{FF2B5EF4-FFF2-40B4-BE49-F238E27FC236}">
                <a16:creationId xmlns:a16="http://schemas.microsoft.com/office/drawing/2014/main" id="{9A36BC4E-5712-6D31-1B81-C7E97BDA43EF}"/>
              </a:ext>
            </a:extLst>
          </p:cNvPr>
          <p:cNvSpPr txBox="1"/>
          <p:nvPr/>
        </p:nvSpPr>
        <p:spPr>
          <a:xfrm>
            <a:off x="6683462" y="3540928"/>
            <a:ext cx="2223083" cy="646331"/>
          </a:xfrm>
          <a:prstGeom prst="rect">
            <a:avLst/>
          </a:prstGeom>
          <a:noFill/>
        </p:spPr>
        <p:txBody>
          <a:bodyPr wrap="square" rtlCol="0">
            <a:spAutoFit/>
          </a:bodyPr>
          <a:lstStyle/>
          <a:p>
            <a:pPr algn="ctr"/>
            <a:r>
              <a:rPr lang="en-GB" dirty="0"/>
              <a:t>Rubella (German Measles) </a:t>
            </a:r>
          </a:p>
        </p:txBody>
      </p:sp>
      <p:sp>
        <p:nvSpPr>
          <p:cNvPr id="10" name="TextBox 9">
            <a:extLst>
              <a:ext uri="{FF2B5EF4-FFF2-40B4-BE49-F238E27FC236}">
                <a16:creationId xmlns:a16="http://schemas.microsoft.com/office/drawing/2014/main" id="{996C847C-544C-15AE-2309-CB8C920EC52C}"/>
              </a:ext>
            </a:extLst>
          </p:cNvPr>
          <p:cNvSpPr txBox="1"/>
          <p:nvPr/>
        </p:nvSpPr>
        <p:spPr>
          <a:xfrm>
            <a:off x="9257875" y="3610979"/>
            <a:ext cx="2223083" cy="369332"/>
          </a:xfrm>
          <a:prstGeom prst="rect">
            <a:avLst/>
          </a:prstGeom>
          <a:noFill/>
        </p:spPr>
        <p:txBody>
          <a:bodyPr wrap="square" rtlCol="0">
            <a:spAutoFit/>
          </a:bodyPr>
          <a:lstStyle/>
          <a:p>
            <a:pPr algn="ctr"/>
            <a:r>
              <a:rPr lang="en-GB" dirty="0"/>
              <a:t>Measles</a:t>
            </a:r>
          </a:p>
        </p:txBody>
      </p:sp>
      <p:pic>
        <p:nvPicPr>
          <p:cNvPr id="6" name="Picture 2" descr="Image result for shingles">
            <a:extLst>
              <a:ext uri="{FF2B5EF4-FFF2-40B4-BE49-F238E27FC236}">
                <a16:creationId xmlns:a16="http://schemas.microsoft.com/office/drawing/2014/main" id="{B8065704-A58B-F51A-9D5D-D9029033C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425" y="4637018"/>
            <a:ext cx="2695575" cy="1714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AF15D20-8CA6-271C-FAD6-62FF2A3889A1}"/>
              </a:ext>
            </a:extLst>
          </p:cNvPr>
          <p:cNvSpPr txBox="1"/>
          <p:nvPr/>
        </p:nvSpPr>
        <p:spPr>
          <a:xfrm>
            <a:off x="5951621" y="5171102"/>
            <a:ext cx="2223083" cy="646331"/>
          </a:xfrm>
          <a:prstGeom prst="rect">
            <a:avLst/>
          </a:prstGeom>
          <a:noFill/>
        </p:spPr>
        <p:txBody>
          <a:bodyPr wrap="square" rtlCol="0">
            <a:spAutoFit/>
          </a:bodyPr>
          <a:lstStyle/>
          <a:p>
            <a:pPr algn="ctr"/>
            <a:r>
              <a:rPr lang="en-GB" dirty="0"/>
              <a:t>Shingles (Herpes Zoster)</a:t>
            </a:r>
          </a:p>
        </p:txBody>
      </p:sp>
    </p:spTree>
    <p:extLst>
      <p:ext uri="{BB962C8B-B14F-4D97-AF65-F5344CB8AC3E}">
        <p14:creationId xmlns:p14="http://schemas.microsoft.com/office/powerpoint/2010/main" val="13126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60800" y="377136"/>
            <a:ext cx="11404154" cy="865186"/>
          </a:xfrm>
        </p:spPr>
        <p:txBody>
          <a:bodyPr/>
          <a:lstStyle/>
          <a:p>
            <a:r>
              <a:rPr lang="en-GB" dirty="0"/>
              <a:t>Measles</a:t>
            </a:r>
            <a:endParaRPr lang="en-GB" spc="-40" dirty="0"/>
          </a:p>
        </p:txBody>
      </p:sp>
      <p:pic>
        <p:nvPicPr>
          <p:cNvPr id="2" name="Online Media 3" title="Why is there a measles outbreak in Europe? BBC News">
            <a:hlinkClick r:id="" action="ppaction://media"/>
            <a:extLst>
              <a:ext uri="{FF2B5EF4-FFF2-40B4-BE49-F238E27FC236}">
                <a16:creationId xmlns:a16="http://schemas.microsoft.com/office/drawing/2014/main" id="{3224A3F3-FF25-BFAA-539C-C84D43F728D8}"/>
              </a:ext>
            </a:extLst>
          </p:cNvPr>
          <p:cNvPicPr>
            <a:picLocks noRot="1" noChangeAspect="1"/>
          </p:cNvPicPr>
          <p:nvPr>
            <a:videoFile r:link="rId1"/>
          </p:nvPr>
        </p:nvPicPr>
        <p:blipFill>
          <a:blip r:embed="rId4"/>
          <a:stretch>
            <a:fillRect/>
          </a:stretch>
        </p:blipFill>
        <p:spPr>
          <a:xfrm>
            <a:off x="2226909" y="1453491"/>
            <a:ext cx="7738181" cy="4363761"/>
          </a:xfrm>
          <a:prstGeom prst="rect">
            <a:avLst/>
          </a:prstGeom>
        </p:spPr>
      </p:pic>
      <p:sp>
        <p:nvSpPr>
          <p:cNvPr id="3" name="TextBox 2">
            <a:extLst>
              <a:ext uri="{FF2B5EF4-FFF2-40B4-BE49-F238E27FC236}">
                <a16:creationId xmlns:a16="http://schemas.microsoft.com/office/drawing/2014/main" id="{45B38331-2A78-1DFE-6AD8-4EF88795E114}"/>
              </a:ext>
            </a:extLst>
          </p:cNvPr>
          <p:cNvSpPr txBox="1"/>
          <p:nvPr/>
        </p:nvSpPr>
        <p:spPr>
          <a:xfrm>
            <a:off x="236190" y="6028421"/>
            <a:ext cx="8790316" cy="646331"/>
          </a:xfrm>
          <a:prstGeom prst="rect">
            <a:avLst/>
          </a:prstGeom>
          <a:noFill/>
        </p:spPr>
        <p:txBody>
          <a:bodyPr wrap="square">
            <a:spAutoFit/>
          </a:bodyPr>
          <a:lstStyle/>
          <a:p>
            <a:r>
              <a:rPr lang="en-GB" dirty="0">
                <a:hlinkClick r:id="rId5"/>
              </a:rPr>
              <a:t>https://youtu.be/sCi2CLo6wdQ?si=1RTlS0aby6k6TCUj</a:t>
            </a:r>
            <a:endParaRPr lang="en-GB" dirty="0"/>
          </a:p>
          <a:p>
            <a:r>
              <a:rPr lang="en-GB" dirty="0"/>
              <a:t>**Video from 2018</a:t>
            </a:r>
          </a:p>
        </p:txBody>
      </p:sp>
    </p:spTree>
    <p:extLst>
      <p:ext uri="{BB962C8B-B14F-4D97-AF65-F5344CB8AC3E}">
        <p14:creationId xmlns:p14="http://schemas.microsoft.com/office/powerpoint/2010/main" val="43119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0863" y="589605"/>
            <a:ext cx="11404154" cy="865186"/>
          </a:xfrm>
        </p:spPr>
        <p:txBody>
          <a:bodyPr/>
          <a:lstStyle/>
          <a:p>
            <a:r>
              <a:rPr lang="en-GB" dirty="0"/>
              <a:t>Case numbers</a:t>
            </a:r>
            <a:endParaRPr lang="en-GB" spc="-40" dirty="0"/>
          </a:p>
        </p:txBody>
      </p:sp>
      <p:sp>
        <p:nvSpPr>
          <p:cNvPr id="2" name="Content Placeholder 2">
            <a:extLst>
              <a:ext uri="{FF2B5EF4-FFF2-40B4-BE49-F238E27FC236}">
                <a16:creationId xmlns:a16="http://schemas.microsoft.com/office/drawing/2014/main" id="{B70962FD-81BF-EA4C-71E2-A7329081E4FD}"/>
              </a:ext>
            </a:extLst>
          </p:cNvPr>
          <p:cNvSpPr>
            <a:spLocks noGrp="1"/>
          </p:cNvSpPr>
          <p:nvPr>
            <p:ph idx="1"/>
          </p:nvPr>
        </p:nvSpPr>
        <p:spPr>
          <a:xfrm>
            <a:off x="550863" y="1527049"/>
            <a:ext cx="11090275" cy="4460040"/>
          </a:xfrm>
        </p:spPr>
        <p:txBody>
          <a:bodyPr>
            <a:normAutofit/>
          </a:bodyPr>
          <a:lstStyle/>
          <a:p>
            <a:r>
              <a:rPr lang="en-GB" sz="1800" dirty="0"/>
              <a:t>Since 1 October 2023, in England there have been 1109 laboratory confirmed measles cases:</a:t>
            </a:r>
          </a:p>
          <a:p>
            <a:endParaRPr lang="en-GB" sz="1800" dirty="0"/>
          </a:p>
          <a:p>
            <a:pPr marL="285750" indent="-285750">
              <a:buFont typeface="Wingdings" panose="05000000000000000000" pitchFamily="2" charset="2"/>
              <a:buChar char="v"/>
            </a:pPr>
            <a:r>
              <a:rPr lang="en-GB" sz="1800" dirty="0"/>
              <a:t>	17 cases were reported in October 2023</a:t>
            </a:r>
          </a:p>
          <a:p>
            <a:pPr marL="285750" indent="-285750">
              <a:buFont typeface="Wingdings" panose="05000000000000000000" pitchFamily="2" charset="2"/>
              <a:buChar char="v"/>
            </a:pPr>
            <a:r>
              <a:rPr lang="en-GB" sz="1800" dirty="0"/>
              <a:t>	41 in November 2023</a:t>
            </a:r>
          </a:p>
          <a:p>
            <a:pPr marL="285750" indent="-285750">
              <a:buFont typeface="Wingdings" panose="05000000000000000000" pitchFamily="2" charset="2"/>
              <a:buChar char="v"/>
            </a:pPr>
            <a:r>
              <a:rPr lang="en-GB" sz="1800" dirty="0"/>
              <a:t>	153 in December 2023</a:t>
            </a:r>
          </a:p>
          <a:p>
            <a:pPr marL="285750" indent="-285750">
              <a:buFont typeface="Wingdings" panose="05000000000000000000" pitchFamily="2" charset="2"/>
              <a:buChar char="v"/>
            </a:pPr>
            <a:r>
              <a:rPr lang="en-GB" sz="1800" dirty="0"/>
              <a:t>	274 in January 2024</a:t>
            </a:r>
          </a:p>
          <a:p>
            <a:pPr marL="285750" indent="-285750">
              <a:buFont typeface="Wingdings" panose="05000000000000000000" pitchFamily="2" charset="2"/>
              <a:buChar char="v"/>
            </a:pPr>
            <a:r>
              <a:rPr lang="en-GB" sz="1800" dirty="0"/>
              <a:t>	253 in February 2024</a:t>
            </a:r>
          </a:p>
          <a:p>
            <a:pPr marL="285750" indent="-285750">
              <a:buFont typeface="Wingdings" panose="05000000000000000000" pitchFamily="2" charset="2"/>
              <a:buChar char="v"/>
            </a:pPr>
            <a:r>
              <a:rPr lang="en-GB" sz="1800" dirty="0"/>
              <a:t>	299 in March 2024</a:t>
            </a:r>
          </a:p>
          <a:p>
            <a:pPr marL="285750" indent="-285750">
              <a:buFont typeface="Wingdings" panose="05000000000000000000" pitchFamily="2" charset="2"/>
              <a:buChar char="v"/>
            </a:pPr>
            <a:r>
              <a:rPr lang="en-GB" sz="1800" dirty="0"/>
              <a:t>	72 (to date) in April 2024</a:t>
            </a:r>
          </a:p>
          <a:p>
            <a:endParaRPr lang="en-GB" sz="1800" dirty="0"/>
          </a:p>
          <a:p>
            <a:r>
              <a:rPr lang="en-GB" sz="1800" dirty="0"/>
              <a:t>The majority (706 of 1109, 63.7%) of these cases were in children aged 10 years and under, and 28.8% (319 of 1109) in young people and adults aged 15 years and over.</a:t>
            </a:r>
          </a:p>
        </p:txBody>
      </p:sp>
      <p:sp>
        <p:nvSpPr>
          <p:cNvPr id="4" name="TextBox 3">
            <a:extLst>
              <a:ext uri="{FF2B5EF4-FFF2-40B4-BE49-F238E27FC236}">
                <a16:creationId xmlns:a16="http://schemas.microsoft.com/office/drawing/2014/main" id="{715DF1D4-E9A8-FF28-47C4-1946BAEF4491}"/>
              </a:ext>
            </a:extLst>
          </p:cNvPr>
          <p:cNvSpPr txBox="1"/>
          <p:nvPr/>
        </p:nvSpPr>
        <p:spPr>
          <a:xfrm>
            <a:off x="320040" y="6388531"/>
            <a:ext cx="8202168" cy="369332"/>
          </a:xfrm>
          <a:prstGeom prst="rect">
            <a:avLst/>
          </a:prstGeom>
          <a:noFill/>
        </p:spPr>
        <p:txBody>
          <a:bodyPr wrap="square">
            <a:spAutoFit/>
          </a:bodyPr>
          <a:lstStyle/>
          <a:p>
            <a:r>
              <a:rPr lang="en-GB" sz="1800" dirty="0">
                <a:hlinkClick r:id="rId3"/>
              </a:rPr>
              <a:t>Latest measles statistics published - GOV.UK (www.gov.uk)</a:t>
            </a:r>
            <a:endParaRPr lang="en-GB" sz="1800" dirty="0"/>
          </a:p>
        </p:txBody>
      </p:sp>
    </p:spTree>
    <p:extLst>
      <p:ext uri="{BB962C8B-B14F-4D97-AF65-F5344CB8AC3E}">
        <p14:creationId xmlns:p14="http://schemas.microsoft.com/office/powerpoint/2010/main" val="76189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0862" y="569160"/>
            <a:ext cx="11404154" cy="865186"/>
          </a:xfrm>
        </p:spPr>
        <p:txBody>
          <a:bodyPr/>
          <a:lstStyle/>
          <a:p>
            <a:r>
              <a:rPr lang="en-GB" dirty="0"/>
              <a:t>Suspected cases</a:t>
            </a:r>
            <a:endParaRPr lang="en-GB" spc="-40" dirty="0"/>
          </a:p>
        </p:txBody>
      </p:sp>
      <p:sp>
        <p:nvSpPr>
          <p:cNvPr id="2" name="Content Placeholder 1">
            <a:extLst>
              <a:ext uri="{FF2B5EF4-FFF2-40B4-BE49-F238E27FC236}">
                <a16:creationId xmlns:a16="http://schemas.microsoft.com/office/drawing/2014/main" id="{8E000275-4E36-746F-C839-1459BFA7F148}"/>
              </a:ext>
            </a:extLst>
          </p:cNvPr>
          <p:cNvSpPr txBox="1">
            <a:spLocks noGrp="1"/>
          </p:cNvSpPr>
          <p:nvPr>
            <p:ph idx="1"/>
          </p:nvPr>
        </p:nvSpPr>
        <p:spPr>
          <a:xfrm>
            <a:off x="550862" y="2029397"/>
            <a:ext cx="11090275" cy="295465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2400" dirty="0">
                <a:latin typeface="Tenorite"/>
              </a:rPr>
              <a:t>Any suspected case of measles </a:t>
            </a:r>
            <a:r>
              <a:rPr lang="en-GB" sz="2400" b="1" i="1" u="sng" dirty="0">
                <a:latin typeface="Tenorite"/>
              </a:rPr>
              <a:t>MUST</a:t>
            </a:r>
            <a:r>
              <a:rPr lang="en-GB" sz="2400" dirty="0">
                <a:latin typeface="Tenorite"/>
              </a:rPr>
              <a:t> be notified to the Health Protection Team (HPT).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2400" dirty="0">
                <a:latin typeface="Tenorite"/>
              </a:rPr>
              <a:t>Careful management of suspected cases is crucial to prevent the spread of the virus.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2400" dirty="0">
                <a:latin typeface="Tenorite"/>
              </a:rPr>
              <a:t>HPTs provide support to health professionals, undertake local disease surveillance, investigate and manage health protection incidents.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2400" dirty="0">
                <a:latin typeface="Tenorite"/>
              </a:rPr>
              <a:t>Email: </a:t>
            </a:r>
            <a:r>
              <a:rPr lang="en-GB" sz="2400" dirty="0">
                <a:latin typeface="Tenorite"/>
                <a:hlinkClick r:id="rId3">
                  <a:extLst>
                    <a:ext uri="{A12FA001-AC4F-418D-AE19-62706E023703}">
                      <ahyp:hlinkClr xmlns:ahyp="http://schemas.microsoft.com/office/drawing/2018/hyperlinkcolor" val="tx"/>
                    </a:ext>
                  </a:extLst>
                </a:hlinkClick>
              </a:rPr>
              <a:t>PHE.EoEHPT@nhs.net</a:t>
            </a:r>
            <a:endParaRPr lang="en-GB" sz="2400" dirty="0">
              <a:latin typeface="Tenorite"/>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2400" dirty="0">
                <a:latin typeface="Tenorite"/>
              </a:rPr>
              <a:t>Tel: 0300 303 8537</a:t>
            </a:r>
            <a:endParaRPr kumimoji="0" lang="en-GB" sz="2400" b="0" i="0" u="none" strike="noStrike" kern="1200" cap="none" spc="0" normalizeH="0" baseline="0" noProof="0" dirty="0">
              <a:ln>
                <a:noFill/>
              </a:ln>
              <a:effectLst/>
              <a:uLnTx/>
              <a:uFillTx/>
              <a:latin typeface="Tenorite"/>
              <a:ea typeface="+mn-ea"/>
              <a:cs typeface="+mn-cs"/>
            </a:endParaRPr>
          </a:p>
        </p:txBody>
      </p:sp>
    </p:spTree>
    <p:extLst>
      <p:ext uri="{BB962C8B-B14F-4D97-AF65-F5344CB8AC3E}">
        <p14:creationId xmlns:p14="http://schemas.microsoft.com/office/powerpoint/2010/main" val="71974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84502" y="569160"/>
            <a:ext cx="11404154" cy="865186"/>
          </a:xfrm>
        </p:spPr>
        <p:txBody>
          <a:bodyPr/>
          <a:lstStyle/>
          <a:p>
            <a:r>
              <a:rPr lang="en-GB" dirty="0"/>
              <a:t>MMR Uptake</a:t>
            </a:r>
            <a:endParaRPr lang="en-GB" spc="-40" dirty="0"/>
          </a:p>
        </p:txBody>
      </p:sp>
      <p:pic>
        <p:nvPicPr>
          <p:cNvPr id="2" name="Picture 1">
            <a:extLst>
              <a:ext uri="{FF2B5EF4-FFF2-40B4-BE49-F238E27FC236}">
                <a16:creationId xmlns:a16="http://schemas.microsoft.com/office/drawing/2014/main" id="{9DDBC59D-2883-0503-80AF-890331DBF0F6}"/>
              </a:ext>
            </a:extLst>
          </p:cNvPr>
          <p:cNvPicPr>
            <a:picLocks noChangeAspect="1"/>
          </p:cNvPicPr>
          <p:nvPr/>
        </p:nvPicPr>
        <p:blipFill>
          <a:blip r:embed="rId3"/>
          <a:stretch>
            <a:fillRect/>
          </a:stretch>
        </p:blipFill>
        <p:spPr>
          <a:xfrm>
            <a:off x="584502" y="1682496"/>
            <a:ext cx="11022995" cy="3797954"/>
          </a:xfrm>
          <a:prstGeom prst="rect">
            <a:avLst/>
          </a:prstGeom>
        </p:spPr>
      </p:pic>
    </p:spTree>
    <p:extLst>
      <p:ext uri="{BB962C8B-B14F-4D97-AF65-F5344CB8AC3E}">
        <p14:creationId xmlns:p14="http://schemas.microsoft.com/office/powerpoint/2010/main" val="209222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33368" y="464255"/>
            <a:ext cx="11404154" cy="865186"/>
          </a:xfrm>
        </p:spPr>
        <p:txBody>
          <a:bodyPr/>
          <a:lstStyle/>
          <a:p>
            <a:r>
              <a:rPr lang="en-GB" dirty="0"/>
              <a:t>MMR</a:t>
            </a:r>
            <a:endParaRPr lang="en-GB" spc="-40" dirty="0"/>
          </a:p>
        </p:txBody>
      </p:sp>
      <p:pic>
        <p:nvPicPr>
          <p:cNvPr id="2" name="Content Placeholder 1">
            <a:extLst>
              <a:ext uri="{FF2B5EF4-FFF2-40B4-BE49-F238E27FC236}">
                <a16:creationId xmlns:a16="http://schemas.microsoft.com/office/drawing/2014/main" id="{B20AA4B2-640D-C1C4-A7E0-32B76AAF48BD}"/>
              </a:ext>
            </a:extLst>
          </p:cNvPr>
          <p:cNvPicPr>
            <a:picLocks noGrp="1" noChangeAspect="1"/>
          </p:cNvPicPr>
          <p:nvPr>
            <p:ph idx="1"/>
          </p:nvPr>
        </p:nvPicPr>
        <p:blipFill>
          <a:blip r:embed="rId3"/>
          <a:stretch>
            <a:fillRect/>
          </a:stretch>
        </p:blipFill>
        <p:spPr>
          <a:xfrm>
            <a:off x="2630878" y="1329441"/>
            <a:ext cx="6930238" cy="2650542"/>
          </a:xfrm>
          <a:prstGeom prst="rect">
            <a:avLst/>
          </a:prstGeom>
        </p:spPr>
      </p:pic>
      <p:sp>
        <p:nvSpPr>
          <p:cNvPr id="3" name="Content Placeholder 2">
            <a:extLst>
              <a:ext uri="{FF2B5EF4-FFF2-40B4-BE49-F238E27FC236}">
                <a16:creationId xmlns:a16="http://schemas.microsoft.com/office/drawing/2014/main" id="{286251B9-77F1-00A1-04DB-C03D934714F1}"/>
              </a:ext>
            </a:extLst>
          </p:cNvPr>
          <p:cNvSpPr txBox="1">
            <a:spLocks/>
          </p:cNvSpPr>
          <p:nvPr/>
        </p:nvSpPr>
        <p:spPr>
          <a:xfrm>
            <a:off x="1206406" y="4203288"/>
            <a:ext cx="9779183" cy="194839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dirty="0"/>
              <a:t>Measles: one dose of vaccine is 95% effective in preventing measles. </a:t>
            </a:r>
          </a:p>
          <a:p>
            <a:pPr algn="ctr"/>
            <a:r>
              <a:rPr lang="en-GB" sz="2400" dirty="0"/>
              <a:t>This is why the first dose is so important (at 12-13 months).</a:t>
            </a:r>
          </a:p>
          <a:p>
            <a:pPr algn="ctr"/>
            <a:r>
              <a:rPr lang="en-GB" sz="2400" dirty="0"/>
              <a:t>Mumps: one dose is 72% effective, rising to 86% after two doses.</a:t>
            </a:r>
          </a:p>
          <a:p>
            <a:pPr algn="ctr"/>
            <a:r>
              <a:rPr lang="en-GB" sz="2400" dirty="0"/>
              <a:t>Rubella: one dose is 89% effective.</a:t>
            </a:r>
          </a:p>
        </p:txBody>
      </p:sp>
    </p:spTree>
    <p:extLst>
      <p:ext uri="{BB962C8B-B14F-4D97-AF65-F5344CB8AC3E}">
        <p14:creationId xmlns:p14="http://schemas.microsoft.com/office/powerpoint/2010/main" val="109571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MMR</a:t>
            </a:r>
            <a:endParaRPr lang="en-GB" spc="-40" dirty="0"/>
          </a:p>
        </p:txBody>
      </p:sp>
      <p:pic>
        <p:nvPicPr>
          <p:cNvPr id="6" name="Picture 5">
            <a:extLst>
              <a:ext uri="{FF2B5EF4-FFF2-40B4-BE49-F238E27FC236}">
                <a16:creationId xmlns:a16="http://schemas.microsoft.com/office/drawing/2014/main" id="{41832A20-2DCE-7809-3EF5-864A342266AC}"/>
              </a:ext>
            </a:extLst>
          </p:cNvPr>
          <p:cNvPicPr>
            <a:picLocks noChangeAspect="1"/>
          </p:cNvPicPr>
          <p:nvPr/>
        </p:nvPicPr>
        <p:blipFill>
          <a:blip r:embed="rId3"/>
          <a:stretch>
            <a:fillRect/>
          </a:stretch>
        </p:blipFill>
        <p:spPr>
          <a:xfrm>
            <a:off x="5136238" y="1447013"/>
            <a:ext cx="6340427" cy="4469155"/>
          </a:xfrm>
          <a:prstGeom prst="rect">
            <a:avLst/>
          </a:prstGeom>
        </p:spPr>
      </p:pic>
      <p:sp>
        <p:nvSpPr>
          <p:cNvPr id="7" name="Content Placeholder 6">
            <a:extLst>
              <a:ext uri="{FF2B5EF4-FFF2-40B4-BE49-F238E27FC236}">
                <a16:creationId xmlns:a16="http://schemas.microsoft.com/office/drawing/2014/main" id="{B71E6AA4-D242-A1EB-D875-237FC02E31CC}"/>
              </a:ext>
            </a:extLst>
          </p:cNvPr>
          <p:cNvSpPr txBox="1">
            <a:spLocks noGrp="1"/>
          </p:cNvSpPr>
          <p:nvPr>
            <p:ph idx="1"/>
          </p:nvPr>
        </p:nvSpPr>
        <p:spPr>
          <a:xfrm>
            <a:off x="551656" y="2505670"/>
            <a:ext cx="4214091" cy="184665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2400" dirty="0">
                <a:latin typeface="Tenorite"/>
              </a:rPr>
              <a:t>Current guidance is that staff should have a record of having x2 measles-containing vaccines.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FFFFFF"/>
              </a:solidFill>
              <a:effectLst/>
              <a:uLnTx/>
              <a:uFillTx/>
              <a:latin typeface="Tenorite"/>
              <a:ea typeface="+mn-ea"/>
              <a:cs typeface="+mn-cs"/>
            </a:endParaRPr>
          </a:p>
        </p:txBody>
      </p:sp>
      <p:sp>
        <p:nvSpPr>
          <p:cNvPr id="3" name="TextBox 2">
            <a:extLst>
              <a:ext uri="{FF2B5EF4-FFF2-40B4-BE49-F238E27FC236}">
                <a16:creationId xmlns:a16="http://schemas.microsoft.com/office/drawing/2014/main" id="{3CC232E5-6A6C-845F-BA53-7C81A4F1873E}"/>
              </a:ext>
            </a:extLst>
          </p:cNvPr>
          <p:cNvSpPr txBox="1"/>
          <p:nvPr/>
        </p:nvSpPr>
        <p:spPr>
          <a:xfrm>
            <a:off x="374904" y="6389870"/>
            <a:ext cx="6144768" cy="369332"/>
          </a:xfrm>
          <a:prstGeom prst="rect">
            <a:avLst/>
          </a:prstGeom>
          <a:noFill/>
        </p:spPr>
        <p:txBody>
          <a:bodyPr wrap="square">
            <a:spAutoFit/>
          </a:bodyPr>
          <a:lstStyle/>
          <a:p>
            <a:r>
              <a:rPr lang="en-GB" dirty="0">
                <a:hlinkClick r:id="rId4"/>
              </a:rPr>
              <a:t>Measles: the green book, chapter 21 - GOV.UK</a:t>
            </a:r>
            <a:endParaRPr lang="en-GB" dirty="0"/>
          </a:p>
        </p:txBody>
      </p:sp>
    </p:spTree>
    <p:extLst>
      <p:ext uri="{BB962C8B-B14F-4D97-AF65-F5344CB8AC3E}">
        <p14:creationId xmlns:p14="http://schemas.microsoft.com/office/powerpoint/2010/main" val="122474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51F20B-D28B-8808-5420-53D6C5D1FE1E}"/>
              </a:ext>
            </a:extLst>
          </p:cNvPr>
          <p:cNvSpPr>
            <a:spLocks noGrp="1"/>
          </p:cNvSpPr>
          <p:nvPr>
            <p:ph idx="1"/>
          </p:nvPr>
        </p:nvSpPr>
        <p:spPr>
          <a:xfrm>
            <a:off x="656040" y="2450901"/>
            <a:ext cx="10879920" cy="3456000"/>
          </a:xfrm>
        </p:spPr>
        <p:txBody>
          <a:bodyPr>
            <a:normAutofit/>
          </a:bodyPr>
          <a:lstStyle/>
          <a:p>
            <a:pPr marL="342900" indent="-342900">
              <a:buFont typeface="Arial" panose="020B0604020202020204" pitchFamily="34" charset="0"/>
              <a:buChar char="•"/>
            </a:pPr>
            <a:r>
              <a:rPr lang="en-GB" sz="2800" dirty="0"/>
              <a:t>Though the Green Book says that 2x MMR is enough, UKHSA have advised that 1x further MMR can be given in special circumstances.</a:t>
            </a:r>
          </a:p>
          <a:p>
            <a:pPr marL="342900" indent="-342900">
              <a:buFont typeface="Arial" panose="020B0604020202020204" pitchFamily="34" charset="0"/>
              <a:buChar char="•"/>
            </a:pPr>
            <a:r>
              <a:rPr lang="en-GB" sz="2800" dirty="0"/>
              <a:t>If a patient has had an immunity test – for example prior to fertility treatment, one extra dose of MMR can be given – for reassurance purposes.</a:t>
            </a:r>
          </a:p>
          <a:p>
            <a:pPr marL="342900" indent="-342900">
              <a:buFont typeface="Arial" panose="020B0604020202020204" pitchFamily="34" charset="0"/>
              <a:buChar char="•"/>
            </a:pPr>
            <a:r>
              <a:rPr lang="en-GB" sz="2800" dirty="0"/>
              <a:t>No further doses or immunity tests are recommended.</a:t>
            </a:r>
          </a:p>
        </p:txBody>
      </p:sp>
      <p:sp>
        <p:nvSpPr>
          <p:cNvPr id="3" name="Text Placeholder 2">
            <a:extLst>
              <a:ext uri="{FF2B5EF4-FFF2-40B4-BE49-F238E27FC236}">
                <a16:creationId xmlns:a16="http://schemas.microsoft.com/office/drawing/2014/main" id="{5256F2B3-3CDE-3BB4-4560-588E5A0BCEFC}"/>
              </a:ext>
            </a:extLst>
          </p:cNvPr>
          <p:cNvSpPr>
            <a:spLocks noGrp="1"/>
          </p:cNvSpPr>
          <p:nvPr>
            <p:ph type="body" sz="quarter" idx="13"/>
          </p:nvPr>
        </p:nvSpPr>
        <p:spPr>
          <a:xfrm>
            <a:off x="432000" y="1585080"/>
            <a:ext cx="11012644" cy="577927"/>
          </a:xfrm>
        </p:spPr>
        <p:txBody>
          <a:bodyPr/>
          <a:lstStyle/>
          <a:p>
            <a:r>
              <a:rPr lang="en-GB" sz="2800" dirty="0"/>
              <a:t>Frequently asked question!</a:t>
            </a:r>
          </a:p>
        </p:txBody>
      </p:sp>
      <p:sp>
        <p:nvSpPr>
          <p:cNvPr id="4" name="Title 3">
            <a:extLst>
              <a:ext uri="{FF2B5EF4-FFF2-40B4-BE49-F238E27FC236}">
                <a16:creationId xmlns:a16="http://schemas.microsoft.com/office/drawing/2014/main" id="{22F26663-572F-450F-E88F-665E459FF388}"/>
              </a:ext>
            </a:extLst>
          </p:cNvPr>
          <p:cNvSpPr>
            <a:spLocks noGrp="1"/>
          </p:cNvSpPr>
          <p:nvPr>
            <p:ph type="title"/>
          </p:nvPr>
        </p:nvSpPr>
        <p:spPr/>
        <p:txBody>
          <a:bodyPr/>
          <a:lstStyle/>
          <a:p>
            <a:r>
              <a:rPr lang="en-GB" dirty="0"/>
              <a:t>MMR and Rubella immunity</a:t>
            </a:r>
          </a:p>
        </p:txBody>
      </p:sp>
    </p:spTree>
    <p:extLst>
      <p:ext uri="{BB962C8B-B14F-4D97-AF65-F5344CB8AC3E}">
        <p14:creationId xmlns:p14="http://schemas.microsoft.com/office/powerpoint/2010/main" val="281972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ircle: Hollow 3">
            <a:extLst>
              <a:ext uri="{FF2B5EF4-FFF2-40B4-BE49-F238E27FC236}">
                <a16:creationId xmlns:a16="http://schemas.microsoft.com/office/drawing/2014/main" id="{6E68A4EB-AB8B-23CB-01FA-CA17DCD956DB}"/>
              </a:ext>
            </a:extLst>
          </p:cNvPr>
          <p:cNvSpPr/>
          <p:nvPr/>
        </p:nvSpPr>
        <p:spPr>
          <a:xfrm>
            <a:off x="2487357" y="282321"/>
            <a:ext cx="7210806" cy="6043613"/>
          </a:xfrm>
          <a:prstGeom prst="donut">
            <a:avLst>
              <a:gd name="adj" fmla="val 18077"/>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L-Shape 4">
            <a:extLst>
              <a:ext uri="{FF2B5EF4-FFF2-40B4-BE49-F238E27FC236}">
                <a16:creationId xmlns:a16="http://schemas.microsoft.com/office/drawing/2014/main" id="{8F1B5348-19E0-04C6-2330-712A8529E2D5}"/>
              </a:ext>
            </a:extLst>
          </p:cNvPr>
          <p:cNvSpPr/>
          <p:nvPr/>
        </p:nvSpPr>
        <p:spPr>
          <a:xfrm>
            <a:off x="4966335" y="2189797"/>
            <a:ext cx="2259330" cy="2716720"/>
          </a:xfrm>
          <a:prstGeom prst="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ight Triangle 5">
            <a:extLst>
              <a:ext uri="{FF2B5EF4-FFF2-40B4-BE49-F238E27FC236}">
                <a16:creationId xmlns:a16="http://schemas.microsoft.com/office/drawing/2014/main" id="{8F5000CB-5380-B507-85DB-299964AD23BA}"/>
              </a:ext>
            </a:extLst>
          </p:cNvPr>
          <p:cNvSpPr/>
          <p:nvPr/>
        </p:nvSpPr>
        <p:spPr>
          <a:xfrm>
            <a:off x="6100951" y="2163317"/>
            <a:ext cx="1124714" cy="1608585"/>
          </a:xfrm>
          <a:prstGeom prst="rtTriangle">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ight Triangle 6">
            <a:extLst>
              <a:ext uri="{FF2B5EF4-FFF2-40B4-BE49-F238E27FC236}">
                <a16:creationId xmlns:a16="http://schemas.microsoft.com/office/drawing/2014/main" id="{46EEA1A4-D659-92AF-9573-92B497C202FA}"/>
              </a:ext>
            </a:extLst>
          </p:cNvPr>
          <p:cNvSpPr/>
          <p:nvPr/>
        </p:nvSpPr>
        <p:spPr>
          <a:xfrm rot="10800000">
            <a:off x="6100950" y="2189795"/>
            <a:ext cx="1124714" cy="1582106"/>
          </a:xfrm>
          <a:prstGeom prst="rtTriangl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blue and white logo&#10;&#10;Description automatically generated">
            <a:extLst>
              <a:ext uri="{FF2B5EF4-FFF2-40B4-BE49-F238E27FC236}">
                <a16:creationId xmlns:a16="http://schemas.microsoft.com/office/drawing/2014/main" id="{3F9EA56A-1E12-2811-C64C-C4182253E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2696" y="0"/>
            <a:ext cx="1289304" cy="859536"/>
          </a:xfrm>
          <a:prstGeom prst="rect">
            <a:avLst/>
          </a:prstGeom>
        </p:spPr>
      </p:pic>
      <p:sp>
        <p:nvSpPr>
          <p:cNvPr id="9" name="TextBox 8">
            <a:extLst>
              <a:ext uri="{FF2B5EF4-FFF2-40B4-BE49-F238E27FC236}">
                <a16:creationId xmlns:a16="http://schemas.microsoft.com/office/drawing/2014/main" id="{0F768516-6750-47EE-48D3-C786AEE0DA5C}"/>
              </a:ext>
            </a:extLst>
          </p:cNvPr>
          <p:cNvSpPr txBox="1"/>
          <p:nvPr/>
        </p:nvSpPr>
        <p:spPr>
          <a:xfrm>
            <a:off x="4623432" y="415446"/>
            <a:ext cx="295503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ptos" panose="02110004020202020204"/>
                <a:ea typeface="+mn-ea"/>
                <a:cs typeface="+mn-cs"/>
              </a:rPr>
              <a:t>Delivery of immunisations</a:t>
            </a:r>
          </a:p>
        </p:txBody>
      </p:sp>
      <p:sp>
        <p:nvSpPr>
          <p:cNvPr id="11" name="TextBox 10">
            <a:extLst>
              <a:ext uri="{FF2B5EF4-FFF2-40B4-BE49-F238E27FC236}">
                <a16:creationId xmlns:a16="http://schemas.microsoft.com/office/drawing/2014/main" id="{86B0A2B8-243F-D678-985D-9E5B78FC469F}"/>
              </a:ext>
            </a:extLst>
          </p:cNvPr>
          <p:cNvSpPr txBox="1"/>
          <p:nvPr/>
        </p:nvSpPr>
        <p:spPr>
          <a:xfrm>
            <a:off x="6192012" y="2308790"/>
            <a:ext cx="12344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UKHSA</a:t>
            </a:r>
          </a:p>
        </p:txBody>
      </p:sp>
      <p:sp>
        <p:nvSpPr>
          <p:cNvPr id="12" name="TextBox 11">
            <a:extLst>
              <a:ext uri="{FF2B5EF4-FFF2-40B4-BE49-F238E27FC236}">
                <a16:creationId xmlns:a16="http://schemas.microsoft.com/office/drawing/2014/main" id="{8F5ED64A-07EE-B318-9B5A-53AD688615CB}"/>
              </a:ext>
            </a:extLst>
          </p:cNvPr>
          <p:cNvSpPr txBox="1"/>
          <p:nvPr/>
        </p:nvSpPr>
        <p:spPr>
          <a:xfrm>
            <a:off x="5953506" y="3304128"/>
            <a:ext cx="12344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NHSE</a:t>
            </a:r>
          </a:p>
        </p:txBody>
      </p:sp>
      <p:sp>
        <p:nvSpPr>
          <p:cNvPr id="13" name="TextBox 12">
            <a:extLst>
              <a:ext uri="{FF2B5EF4-FFF2-40B4-BE49-F238E27FC236}">
                <a16:creationId xmlns:a16="http://schemas.microsoft.com/office/drawing/2014/main" id="{43027E8D-DD36-8C2A-2B98-E3AA6EC6E05E}"/>
              </a:ext>
            </a:extLst>
          </p:cNvPr>
          <p:cNvSpPr txBox="1"/>
          <p:nvPr/>
        </p:nvSpPr>
        <p:spPr>
          <a:xfrm>
            <a:off x="5382768" y="4114800"/>
            <a:ext cx="14264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Providers</a:t>
            </a:r>
          </a:p>
        </p:txBody>
      </p:sp>
      <p:sp>
        <p:nvSpPr>
          <p:cNvPr id="14" name="Rectangle 13">
            <a:extLst>
              <a:ext uri="{FF2B5EF4-FFF2-40B4-BE49-F238E27FC236}">
                <a16:creationId xmlns:a16="http://schemas.microsoft.com/office/drawing/2014/main" id="{A86FB2A5-24C9-9769-9971-6E8AF597D1C3}"/>
              </a:ext>
            </a:extLst>
          </p:cNvPr>
          <p:cNvSpPr/>
          <p:nvPr/>
        </p:nvSpPr>
        <p:spPr>
          <a:xfrm>
            <a:off x="4966335" y="1691640"/>
            <a:ext cx="2259329" cy="492228"/>
          </a:xfrm>
          <a:prstGeom prst="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1312F558-3CA3-F560-3D77-1D45898542F9}"/>
              </a:ext>
            </a:extLst>
          </p:cNvPr>
          <p:cNvSpPr txBox="1"/>
          <p:nvPr/>
        </p:nvSpPr>
        <p:spPr>
          <a:xfrm>
            <a:off x="5422200" y="1748457"/>
            <a:ext cx="13411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JCVI</a:t>
            </a:r>
          </a:p>
        </p:txBody>
      </p:sp>
    </p:spTree>
    <p:extLst>
      <p:ext uri="{BB962C8B-B14F-4D97-AF65-F5344CB8AC3E}">
        <p14:creationId xmlns:p14="http://schemas.microsoft.com/office/powerpoint/2010/main" val="52224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67658" y="494355"/>
            <a:ext cx="11404154" cy="865186"/>
          </a:xfrm>
        </p:spPr>
        <p:txBody>
          <a:bodyPr/>
          <a:lstStyle/>
          <a:p>
            <a:r>
              <a:rPr lang="en-GB" dirty="0"/>
              <a:t>Hep B</a:t>
            </a:r>
            <a:endParaRPr lang="en-GB" spc="-40" dirty="0"/>
          </a:p>
        </p:txBody>
      </p:sp>
      <p:pic>
        <p:nvPicPr>
          <p:cNvPr id="2" name="Picture 1">
            <a:extLst>
              <a:ext uri="{FF2B5EF4-FFF2-40B4-BE49-F238E27FC236}">
                <a16:creationId xmlns:a16="http://schemas.microsoft.com/office/drawing/2014/main" id="{EFCB3248-D3B8-702A-918D-5E8D9F9224B0}"/>
              </a:ext>
            </a:extLst>
          </p:cNvPr>
          <p:cNvPicPr>
            <a:picLocks noChangeAspect="1"/>
          </p:cNvPicPr>
          <p:nvPr/>
        </p:nvPicPr>
        <p:blipFill>
          <a:blip r:embed="rId3"/>
          <a:stretch>
            <a:fillRect/>
          </a:stretch>
        </p:blipFill>
        <p:spPr>
          <a:xfrm>
            <a:off x="2014373" y="2266876"/>
            <a:ext cx="8163252" cy="2993395"/>
          </a:xfrm>
          <a:prstGeom prst="rect">
            <a:avLst/>
          </a:prstGeom>
        </p:spPr>
      </p:pic>
      <p:sp>
        <p:nvSpPr>
          <p:cNvPr id="3" name="TextBox 2">
            <a:extLst>
              <a:ext uri="{FF2B5EF4-FFF2-40B4-BE49-F238E27FC236}">
                <a16:creationId xmlns:a16="http://schemas.microsoft.com/office/drawing/2014/main" id="{D1CF5B1B-86D3-67F5-9893-3FFD407EC3FE}"/>
              </a:ext>
            </a:extLst>
          </p:cNvPr>
          <p:cNvSpPr txBox="1"/>
          <p:nvPr/>
        </p:nvSpPr>
        <p:spPr>
          <a:xfrm>
            <a:off x="1273041" y="1359541"/>
            <a:ext cx="9645917" cy="646331"/>
          </a:xfrm>
          <a:prstGeom prst="rect">
            <a:avLst/>
          </a:prstGeom>
          <a:noFill/>
        </p:spPr>
        <p:txBody>
          <a:bodyPr wrap="square" rtlCol="0">
            <a:spAutoFit/>
          </a:bodyPr>
          <a:lstStyle/>
          <a:p>
            <a:pPr algn="ctr"/>
            <a:r>
              <a:rPr lang="en-GB" dirty="0"/>
              <a:t>Infants born to mothers who screened positive in pregnancy for Hepatitis B are offered the selective Hep B immunisation schedule.</a:t>
            </a:r>
          </a:p>
        </p:txBody>
      </p:sp>
      <p:sp>
        <p:nvSpPr>
          <p:cNvPr id="4" name="TextBox 3">
            <a:extLst>
              <a:ext uri="{FF2B5EF4-FFF2-40B4-BE49-F238E27FC236}">
                <a16:creationId xmlns:a16="http://schemas.microsoft.com/office/drawing/2014/main" id="{F88BACE5-C506-3AC4-8F59-DF9326A6FDA7}"/>
              </a:ext>
            </a:extLst>
          </p:cNvPr>
          <p:cNvSpPr txBox="1"/>
          <p:nvPr/>
        </p:nvSpPr>
        <p:spPr>
          <a:xfrm>
            <a:off x="286939" y="2609412"/>
            <a:ext cx="1526593" cy="2308324"/>
          </a:xfrm>
          <a:prstGeom prst="rect">
            <a:avLst/>
          </a:prstGeom>
          <a:noFill/>
        </p:spPr>
        <p:txBody>
          <a:bodyPr wrap="square" rtlCol="0">
            <a:spAutoFit/>
          </a:bodyPr>
          <a:lstStyle/>
          <a:p>
            <a:pPr algn="ctr"/>
            <a:r>
              <a:rPr lang="en-GB" dirty="0"/>
              <a:t>Infants born to HepB+ fathers = 1 dose of HepB vaccine prior to discharge from hospital</a:t>
            </a:r>
          </a:p>
        </p:txBody>
      </p:sp>
      <p:sp>
        <p:nvSpPr>
          <p:cNvPr id="5" name="Scroll: Horizontal 4">
            <a:extLst>
              <a:ext uri="{FF2B5EF4-FFF2-40B4-BE49-F238E27FC236}">
                <a16:creationId xmlns:a16="http://schemas.microsoft.com/office/drawing/2014/main" id="{04DAA3BE-68DB-169F-4779-F53458F836D7}"/>
              </a:ext>
            </a:extLst>
          </p:cNvPr>
          <p:cNvSpPr/>
          <p:nvPr/>
        </p:nvSpPr>
        <p:spPr>
          <a:xfrm>
            <a:off x="1535837" y="5521276"/>
            <a:ext cx="9081856" cy="641375"/>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The 4 week and 12-month doses/DBS are administered by CSAIS in our region</a:t>
            </a:r>
          </a:p>
        </p:txBody>
      </p:sp>
    </p:spTree>
    <p:extLst>
      <p:ext uri="{BB962C8B-B14F-4D97-AF65-F5344CB8AC3E}">
        <p14:creationId xmlns:p14="http://schemas.microsoft.com/office/powerpoint/2010/main" val="231223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F1A5B1-6A62-B923-CEDC-8EBADC85600E}"/>
              </a:ext>
            </a:extLst>
          </p:cNvPr>
          <p:cNvSpPr>
            <a:spLocks noGrp="1"/>
          </p:cNvSpPr>
          <p:nvPr>
            <p:ph idx="1"/>
          </p:nvPr>
        </p:nvSpPr>
        <p:spPr>
          <a:xfrm>
            <a:off x="432000" y="5966691"/>
            <a:ext cx="11088000" cy="261307"/>
          </a:xfrm>
        </p:spPr>
        <p:txBody>
          <a:bodyPr>
            <a:normAutofit/>
          </a:bodyPr>
          <a:lstStyle/>
          <a:p>
            <a:r>
              <a:rPr lang="en-GB" sz="1400" dirty="0">
                <a:hlinkClick r:id="rId2"/>
              </a:rPr>
              <a:t>Hexavalent DTaP/IPV/Hib/</a:t>
            </a:r>
            <a:r>
              <a:rPr lang="en-GB" sz="1400" dirty="0" err="1">
                <a:hlinkClick r:id="rId2"/>
              </a:rPr>
              <a:t>HepB</a:t>
            </a:r>
            <a:r>
              <a:rPr lang="en-GB" sz="1400" dirty="0">
                <a:hlinkClick r:id="rId2"/>
              </a:rPr>
              <a:t> combination vaccine: information for healthcare practitioners - GOV.UK</a:t>
            </a:r>
            <a:endParaRPr lang="en-GB" sz="1400" dirty="0"/>
          </a:p>
        </p:txBody>
      </p:sp>
      <p:sp>
        <p:nvSpPr>
          <p:cNvPr id="3" name="Text Placeholder 2">
            <a:extLst>
              <a:ext uri="{FF2B5EF4-FFF2-40B4-BE49-F238E27FC236}">
                <a16:creationId xmlns:a16="http://schemas.microsoft.com/office/drawing/2014/main" id="{41AA9A53-DA0D-1481-F215-3666DFEB61E0}"/>
              </a:ext>
            </a:extLst>
          </p:cNvPr>
          <p:cNvSpPr>
            <a:spLocks noGrp="1"/>
          </p:cNvSpPr>
          <p:nvPr>
            <p:ph type="body" sz="quarter" idx="13"/>
          </p:nvPr>
        </p:nvSpPr>
        <p:spPr>
          <a:xfrm>
            <a:off x="432000" y="1297186"/>
            <a:ext cx="11012644" cy="577927"/>
          </a:xfrm>
        </p:spPr>
        <p:txBody>
          <a:bodyPr/>
          <a:lstStyle/>
          <a:p>
            <a:r>
              <a:rPr lang="en-GB" dirty="0"/>
              <a:t>Hep B must be given at 6 weeks in practice if missed 4-week dose. </a:t>
            </a:r>
          </a:p>
        </p:txBody>
      </p:sp>
      <p:sp>
        <p:nvSpPr>
          <p:cNvPr id="4" name="Title 3">
            <a:extLst>
              <a:ext uri="{FF2B5EF4-FFF2-40B4-BE49-F238E27FC236}">
                <a16:creationId xmlns:a16="http://schemas.microsoft.com/office/drawing/2014/main" id="{2101B3D3-F9C8-2F61-720D-4833F8E3078B}"/>
              </a:ext>
            </a:extLst>
          </p:cNvPr>
          <p:cNvSpPr>
            <a:spLocks noGrp="1"/>
          </p:cNvSpPr>
          <p:nvPr>
            <p:ph type="title"/>
          </p:nvPr>
        </p:nvSpPr>
        <p:spPr/>
        <p:txBody>
          <a:bodyPr/>
          <a:lstStyle/>
          <a:p>
            <a:r>
              <a:rPr lang="en-GB" dirty="0">
                <a:solidFill>
                  <a:srgbClr val="FF0000"/>
                </a:solidFill>
              </a:rPr>
              <a:t>**Important Reminder**</a:t>
            </a:r>
          </a:p>
        </p:txBody>
      </p:sp>
      <p:pic>
        <p:nvPicPr>
          <p:cNvPr id="8" name="Picture 7">
            <a:extLst>
              <a:ext uri="{FF2B5EF4-FFF2-40B4-BE49-F238E27FC236}">
                <a16:creationId xmlns:a16="http://schemas.microsoft.com/office/drawing/2014/main" id="{07AD91E7-58D9-1AB8-ECF2-112D10343826}"/>
              </a:ext>
            </a:extLst>
          </p:cNvPr>
          <p:cNvPicPr>
            <a:picLocks noChangeAspect="1"/>
          </p:cNvPicPr>
          <p:nvPr/>
        </p:nvPicPr>
        <p:blipFill>
          <a:blip r:embed="rId3"/>
          <a:stretch>
            <a:fillRect/>
          </a:stretch>
        </p:blipFill>
        <p:spPr>
          <a:xfrm>
            <a:off x="2918691" y="1800313"/>
            <a:ext cx="6354618" cy="3663250"/>
          </a:xfrm>
          <a:prstGeom prst="rect">
            <a:avLst/>
          </a:prstGeom>
        </p:spPr>
      </p:pic>
    </p:spTree>
    <p:extLst>
      <p:ext uri="{BB962C8B-B14F-4D97-AF65-F5344CB8AC3E}">
        <p14:creationId xmlns:p14="http://schemas.microsoft.com/office/powerpoint/2010/main" val="116144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79088" y="578304"/>
            <a:ext cx="11404154" cy="865186"/>
          </a:xfrm>
        </p:spPr>
        <p:txBody>
          <a:bodyPr/>
          <a:lstStyle/>
          <a:p>
            <a:r>
              <a:rPr lang="en-GB" dirty="0"/>
              <a:t>BCG</a:t>
            </a:r>
            <a:endParaRPr lang="en-GB" spc="-40" dirty="0"/>
          </a:p>
        </p:txBody>
      </p:sp>
      <p:sp>
        <p:nvSpPr>
          <p:cNvPr id="2" name="Content Placeholder 2">
            <a:extLst>
              <a:ext uri="{FF2B5EF4-FFF2-40B4-BE49-F238E27FC236}">
                <a16:creationId xmlns:a16="http://schemas.microsoft.com/office/drawing/2014/main" id="{0B3EEA12-156F-46DA-8CC3-352D252EEB9E}"/>
              </a:ext>
            </a:extLst>
          </p:cNvPr>
          <p:cNvSpPr txBox="1">
            <a:spLocks/>
          </p:cNvSpPr>
          <p:nvPr/>
        </p:nvSpPr>
        <p:spPr>
          <a:xfrm>
            <a:off x="827713" y="1571506"/>
            <a:ext cx="10536573" cy="4177718"/>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BCG vaccination is recommended for babies (at 28 days old) who are at higher risk of contracting TB (SCID result must be checked), such as those who:</a:t>
            </a:r>
          </a:p>
          <a:p>
            <a:pPr marL="742950" lvl="1" indent="-285750"/>
            <a:r>
              <a:rPr lang="en-GB" sz="2000" dirty="0"/>
              <a:t>are born in areas of the UK where TB rates are high;</a:t>
            </a:r>
          </a:p>
          <a:p>
            <a:pPr marL="742950" lvl="1" indent="-285750"/>
            <a:r>
              <a:rPr lang="en-GB" sz="2000" dirty="0"/>
              <a:t>have a parent or grandparent who was born in a country where there's a high rate of TB;</a:t>
            </a:r>
          </a:p>
          <a:p>
            <a:pPr marL="742950" lvl="1" indent="-285750"/>
            <a:r>
              <a:rPr lang="en-GB" sz="2000" dirty="0"/>
              <a:t>live with, or are close contacts of, someone with infectious TB.</a:t>
            </a:r>
          </a:p>
          <a:p>
            <a:pPr marL="457200" lvl="1" indent="0">
              <a:buNone/>
            </a:pPr>
            <a:endParaRPr lang="en-GB" sz="2000" dirty="0"/>
          </a:p>
          <a:p>
            <a:r>
              <a:rPr lang="en-GB" sz="2000" dirty="0"/>
              <a:t>You can check high incidence countries </a:t>
            </a:r>
            <a:r>
              <a:rPr lang="en-GB" sz="2000" dirty="0">
                <a:hlinkClick r:id="rId3">
                  <a:extLst>
                    <a:ext uri="{A12FA001-AC4F-418D-AE19-62706E023703}">
                      <ahyp:hlinkClr xmlns:ahyp="http://schemas.microsoft.com/office/drawing/2018/hyperlinkcolor" val="tx"/>
                    </a:ext>
                  </a:extLst>
                </a:hlinkClick>
              </a:rPr>
              <a:t>here</a:t>
            </a:r>
            <a:r>
              <a:rPr lang="en-GB" sz="2000" dirty="0"/>
              <a:t>. </a:t>
            </a:r>
          </a:p>
          <a:p>
            <a:r>
              <a:rPr lang="en-GB" sz="2000" dirty="0"/>
              <a:t>Hertfordshire Community Trust (HCT) CSAIS provides BCG vaccination for HBLMK and West Essex.</a:t>
            </a:r>
          </a:p>
          <a:p>
            <a:r>
              <a:rPr lang="en-GB" sz="2000" dirty="0"/>
              <a:t>They accept referrals for any child up until their 16</a:t>
            </a:r>
            <a:r>
              <a:rPr lang="en-GB" sz="2000" baseline="30000" dirty="0"/>
              <a:t>th</a:t>
            </a:r>
            <a:r>
              <a:rPr lang="en-GB" sz="2000" dirty="0"/>
              <a:t>  birthday, who meets one of the above criteria. </a:t>
            </a:r>
          </a:p>
        </p:txBody>
      </p:sp>
    </p:spTree>
    <p:extLst>
      <p:ext uri="{BB962C8B-B14F-4D97-AF65-F5344CB8AC3E}">
        <p14:creationId xmlns:p14="http://schemas.microsoft.com/office/powerpoint/2010/main" val="110634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A9521F-E7F8-A879-77E2-54FEF51811AA}"/>
              </a:ext>
            </a:extLst>
          </p:cNvPr>
          <p:cNvSpPr>
            <a:spLocks noGrp="1"/>
          </p:cNvSpPr>
          <p:nvPr>
            <p:ph idx="1"/>
          </p:nvPr>
        </p:nvSpPr>
        <p:spPr/>
        <p:txBody>
          <a:bodyPr/>
          <a:lstStyle/>
          <a:p>
            <a:endParaRPr lang="en-GB"/>
          </a:p>
        </p:txBody>
      </p:sp>
      <p:sp>
        <p:nvSpPr>
          <p:cNvPr id="3" name="Text Placeholder 2">
            <a:extLst>
              <a:ext uri="{FF2B5EF4-FFF2-40B4-BE49-F238E27FC236}">
                <a16:creationId xmlns:a16="http://schemas.microsoft.com/office/drawing/2014/main" id="{DAE245F8-507E-B520-1A62-B0A1B72DD745}"/>
              </a:ext>
            </a:extLst>
          </p:cNvPr>
          <p:cNvSpPr>
            <a:spLocks noGrp="1"/>
          </p:cNvSpPr>
          <p:nvPr>
            <p:ph type="body" sz="quarter" idx="13"/>
          </p:nvPr>
        </p:nvSpPr>
        <p:spPr/>
        <p:txBody>
          <a:bodyPr/>
          <a:lstStyle/>
          <a:p>
            <a:endParaRPr lang="en-GB"/>
          </a:p>
        </p:txBody>
      </p:sp>
      <p:sp>
        <p:nvSpPr>
          <p:cNvPr id="4" name="Title 3">
            <a:extLst>
              <a:ext uri="{FF2B5EF4-FFF2-40B4-BE49-F238E27FC236}">
                <a16:creationId xmlns:a16="http://schemas.microsoft.com/office/drawing/2014/main" id="{417B189E-2DF1-7033-F1AF-71DA6E478507}"/>
              </a:ext>
            </a:extLst>
          </p:cNvPr>
          <p:cNvSpPr>
            <a:spLocks noGrp="1"/>
          </p:cNvSpPr>
          <p:nvPr>
            <p:ph type="title"/>
          </p:nvPr>
        </p:nvSpPr>
        <p:spPr/>
        <p:txBody>
          <a:bodyPr/>
          <a:lstStyle/>
          <a:p>
            <a:endParaRPr lang="en-GB"/>
          </a:p>
        </p:txBody>
      </p:sp>
      <p:pic>
        <p:nvPicPr>
          <p:cNvPr id="2050" name="Picture 2">
            <a:extLst>
              <a:ext uri="{FF2B5EF4-FFF2-40B4-BE49-F238E27FC236}">
                <a16:creationId xmlns:a16="http://schemas.microsoft.com/office/drawing/2014/main" id="{7838BD0F-77A7-75AB-2C8E-1263B9C64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42875"/>
            <a:ext cx="11744325"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0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89397"/>
            <a:ext cx="11404154" cy="865186"/>
          </a:xfrm>
        </p:spPr>
        <p:txBody>
          <a:bodyPr/>
          <a:lstStyle/>
          <a:p>
            <a:r>
              <a:rPr lang="en-GB" dirty="0"/>
              <a:t>SCID </a:t>
            </a:r>
            <a:endParaRPr lang="en-GB" spc="-40" dirty="0"/>
          </a:p>
        </p:txBody>
      </p:sp>
      <p:sp>
        <p:nvSpPr>
          <p:cNvPr id="6" name="Content Placeholder 2">
            <a:extLst>
              <a:ext uri="{FF2B5EF4-FFF2-40B4-BE49-F238E27FC236}">
                <a16:creationId xmlns:a16="http://schemas.microsoft.com/office/drawing/2014/main" id="{254C0F50-C859-ACA8-CBBD-18791DB879FB}"/>
              </a:ext>
            </a:extLst>
          </p:cNvPr>
          <p:cNvSpPr>
            <a:spLocks noGrp="1"/>
          </p:cNvSpPr>
          <p:nvPr>
            <p:ph idx="1"/>
          </p:nvPr>
        </p:nvSpPr>
        <p:spPr>
          <a:xfrm>
            <a:off x="551656" y="954583"/>
            <a:ext cx="5386612" cy="4379976"/>
          </a:xfrm>
        </p:spPr>
        <p:txBody>
          <a:bodyPr vert="horz" lIns="91440" tIns="45720" rIns="91440" bIns="45720" rtlCol="0" anchor="t">
            <a:normAutofit fontScale="25000" lnSpcReduction="20000"/>
          </a:bodyPr>
          <a:lstStyle/>
          <a:p>
            <a:pPr marL="457200" indent="-457200" rtl="0">
              <a:lnSpc>
                <a:spcPct val="120000"/>
              </a:lnSpc>
              <a:buFont typeface="Wingdings" panose="05000000000000000000" pitchFamily="2" charset="2"/>
              <a:buChar char="Ø"/>
            </a:pPr>
            <a:r>
              <a:rPr lang="en-GB" sz="8000" dirty="0"/>
              <a:t>Severe combined immunodeficiency (SCID)</a:t>
            </a:r>
          </a:p>
          <a:p>
            <a:pPr marL="457200" indent="-457200" rtl="0">
              <a:lnSpc>
                <a:spcPct val="120000"/>
              </a:lnSpc>
              <a:buFont typeface="Wingdings" panose="05000000000000000000" pitchFamily="2" charset="2"/>
              <a:buChar char="Ø"/>
            </a:pPr>
            <a:r>
              <a:rPr lang="en-GB" sz="8000" dirty="0"/>
              <a:t>Group of rare, inherited disorders.</a:t>
            </a:r>
          </a:p>
          <a:p>
            <a:pPr marL="457200" indent="-457200" rtl="0">
              <a:lnSpc>
                <a:spcPct val="120000"/>
              </a:lnSpc>
              <a:buFont typeface="Wingdings" panose="05000000000000000000" pitchFamily="2" charset="2"/>
              <a:buChar char="Ø"/>
            </a:pPr>
            <a:r>
              <a:rPr lang="en-GB" sz="8000" dirty="0"/>
              <a:t>Affected infants become seriously unwell in the first few months of life.</a:t>
            </a:r>
          </a:p>
          <a:p>
            <a:pPr marL="457200" indent="-457200" rtl="0">
              <a:lnSpc>
                <a:spcPct val="120000"/>
              </a:lnSpc>
              <a:buFont typeface="Wingdings" panose="05000000000000000000" pitchFamily="2" charset="2"/>
              <a:buChar char="Ø"/>
            </a:pPr>
            <a:r>
              <a:rPr lang="en-GB" sz="8000" dirty="0"/>
              <a:t>Without treatment, these children usually die by 2 years of age.</a:t>
            </a:r>
          </a:p>
          <a:p>
            <a:pPr marL="457200" indent="-457200" rtl="0">
              <a:lnSpc>
                <a:spcPct val="120000"/>
              </a:lnSpc>
              <a:buFont typeface="Wingdings" panose="05000000000000000000" pitchFamily="2" charset="2"/>
              <a:buChar char="Ø"/>
            </a:pPr>
            <a:r>
              <a:rPr lang="en-GB" sz="8000" dirty="0"/>
              <a:t>Pilot of screening began in September 2021, in targeted areas (awaiting evaluation).</a:t>
            </a:r>
          </a:p>
          <a:p>
            <a:pPr marL="457200" indent="-457200" rtl="0">
              <a:lnSpc>
                <a:spcPct val="120000"/>
              </a:lnSpc>
              <a:buFont typeface="Wingdings" panose="05000000000000000000" pitchFamily="2" charset="2"/>
              <a:buChar char="Ø"/>
            </a:pPr>
            <a:r>
              <a:rPr lang="en-GB" sz="8000" dirty="0"/>
              <a:t>SCID results (if part of the pilot) should be known before administering a live vaccine (i.e., Rotavirus, BCG, MMR, nasal Flu, Chickenpox).</a:t>
            </a:r>
          </a:p>
          <a:p>
            <a:pPr marL="457200" indent="-457200" rtl="0">
              <a:lnSpc>
                <a:spcPct val="120000"/>
              </a:lnSpc>
              <a:buFont typeface="Wingdings" panose="05000000000000000000" pitchFamily="2" charset="2"/>
              <a:buChar char="Ø"/>
            </a:pPr>
            <a:r>
              <a:rPr lang="en-GB" sz="8000" dirty="0"/>
              <a:t>All practitioners should check for a result whether they are in the pilot area or not</a:t>
            </a:r>
          </a:p>
          <a:p>
            <a:endParaRPr lang="en-GB" sz="2600" dirty="0"/>
          </a:p>
        </p:txBody>
      </p:sp>
      <p:pic>
        <p:nvPicPr>
          <p:cNvPr id="2" name="Picture 1">
            <a:extLst>
              <a:ext uri="{FF2B5EF4-FFF2-40B4-BE49-F238E27FC236}">
                <a16:creationId xmlns:a16="http://schemas.microsoft.com/office/drawing/2014/main" id="{36CA9E50-1B0B-8124-7D74-B071D60678A2}"/>
              </a:ext>
            </a:extLst>
          </p:cNvPr>
          <p:cNvPicPr>
            <a:picLocks noChangeAspect="1"/>
          </p:cNvPicPr>
          <p:nvPr/>
        </p:nvPicPr>
        <p:blipFill rotWithShape="1">
          <a:blip r:embed="rId3"/>
          <a:srcRect l="3639" r="3" b="3"/>
          <a:stretch/>
        </p:blipFill>
        <p:spPr>
          <a:xfrm>
            <a:off x="6348983" y="954583"/>
            <a:ext cx="4794341" cy="3366815"/>
          </a:xfrm>
          <a:prstGeom prst="rect">
            <a:avLst/>
          </a:prstGeom>
          <a:noFill/>
        </p:spPr>
      </p:pic>
      <p:sp>
        <p:nvSpPr>
          <p:cNvPr id="3" name="TextBox 2">
            <a:extLst>
              <a:ext uri="{FF2B5EF4-FFF2-40B4-BE49-F238E27FC236}">
                <a16:creationId xmlns:a16="http://schemas.microsoft.com/office/drawing/2014/main" id="{C4DA48FB-BE82-699F-5684-223276411337}"/>
              </a:ext>
            </a:extLst>
          </p:cNvPr>
          <p:cNvSpPr txBox="1"/>
          <p:nvPr/>
        </p:nvSpPr>
        <p:spPr>
          <a:xfrm>
            <a:off x="5938268" y="4703088"/>
            <a:ext cx="5342599" cy="1200329"/>
          </a:xfrm>
          <a:prstGeom prst="rect">
            <a:avLst/>
          </a:prstGeom>
          <a:noFill/>
        </p:spPr>
        <p:txBody>
          <a:bodyPr wrap="square" rtlCol="0">
            <a:spAutoFit/>
          </a:bodyPr>
          <a:lstStyle/>
          <a:p>
            <a:r>
              <a:rPr lang="en-GB" dirty="0">
                <a:highlight>
                  <a:srgbClr val="FFFF00"/>
                </a:highlight>
              </a:rPr>
              <a:t>If no SCID result can be found – vaccination can go ahead (as per Rotavirus HCP guide </a:t>
            </a:r>
            <a:r>
              <a:rPr lang="en-GB" dirty="0">
                <a:highlight>
                  <a:srgbClr val="FFFF00"/>
                </a:highlight>
                <a:hlinkClick r:id="rId4"/>
              </a:rPr>
              <a:t>Rotavirus vaccination programme: information for healthcare professionals - GOV.UK</a:t>
            </a:r>
            <a:r>
              <a:rPr lang="en-GB" dirty="0">
                <a:highlight>
                  <a:srgbClr val="FFFF00"/>
                </a:highlight>
              </a:rPr>
              <a:t>)</a:t>
            </a:r>
          </a:p>
        </p:txBody>
      </p:sp>
    </p:spTree>
    <p:extLst>
      <p:ext uri="{BB962C8B-B14F-4D97-AF65-F5344CB8AC3E}">
        <p14:creationId xmlns:p14="http://schemas.microsoft.com/office/powerpoint/2010/main" val="63747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514296"/>
            <a:ext cx="11404154" cy="865186"/>
          </a:xfrm>
        </p:spPr>
        <p:txBody>
          <a:bodyPr/>
          <a:lstStyle/>
          <a:p>
            <a:r>
              <a:rPr lang="en-GB" spc="-40" dirty="0"/>
              <a:t>Pertussis</a:t>
            </a:r>
          </a:p>
        </p:txBody>
      </p:sp>
      <p:sp>
        <p:nvSpPr>
          <p:cNvPr id="2" name="Content Placeholder 4">
            <a:extLst>
              <a:ext uri="{FF2B5EF4-FFF2-40B4-BE49-F238E27FC236}">
                <a16:creationId xmlns:a16="http://schemas.microsoft.com/office/drawing/2014/main" id="{D948ABC9-E439-65EB-CF3B-2B18F6F54F83}"/>
              </a:ext>
            </a:extLst>
          </p:cNvPr>
          <p:cNvSpPr txBox="1">
            <a:spLocks/>
          </p:cNvSpPr>
          <p:nvPr/>
        </p:nvSpPr>
        <p:spPr>
          <a:xfrm>
            <a:off x="763508" y="1537132"/>
            <a:ext cx="10664984" cy="4806572"/>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GB" sz="2400" dirty="0"/>
              <a:t>Pertussis or whooping cough is a highly infectious disease which can lead to serious complications including death. </a:t>
            </a:r>
          </a:p>
          <a:p>
            <a:pPr marL="457200" indent="-457200">
              <a:buFont typeface="Wingdings" panose="05000000000000000000" pitchFamily="2" charset="2"/>
              <a:buChar char="Ø"/>
            </a:pPr>
            <a:r>
              <a:rPr lang="en-GB" sz="2400" dirty="0"/>
              <a:t>The disease is especially severe in newborn babies and is a major cause of infant death worldwide.</a:t>
            </a:r>
          </a:p>
          <a:p>
            <a:pPr marL="457200" indent="-457200">
              <a:buFont typeface="Wingdings" panose="05000000000000000000" pitchFamily="2" charset="2"/>
              <a:buChar char="Ø"/>
            </a:pPr>
            <a:r>
              <a:rPr lang="en-GB" sz="2400" dirty="0"/>
              <a:t>World Health Organization (WHO) estimated that in 2008 there were 16 million cases of pertussis, and 195,000 children died from the disease. </a:t>
            </a:r>
          </a:p>
          <a:p>
            <a:pPr marL="457200" indent="-457200">
              <a:buFont typeface="Wingdings" panose="05000000000000000000" pitchFamily="2" charset="2"/>
              <a:buChar char="Ø"/>
            </a:pPr>
            <a:r>
              <a:rPr lang="en-GB" sz="2400" dirty="0"/>
              <a:t>WHO estimated that global vaccination against pertussis averted about 687,000 deaths in the same year. </a:t>
            </a:r>
          </a:p>
          <a:p>
            <a:pPr marL="457200" indent="-457200">
              <a:buFont typeface="Wingdings" panose="05000000000000000000" pitchFamily="2" charset="2"/>
              <a:buChar char="Ø"/>
            </a:pPr>
            <a:r>
              <a:rPr lang="en-GB" sz="2400" dirty="0"/>
              <a:t>In 2012 the UK experienced a nationwide outbreak (epidemic) of pertussis. There were over 9,300 cases in England alone – more than ten times as many as in recent years. </a:t>
            </a:r>
          </a:p>
        </p:txBody>
      </p:sp>
    </p:spTree>
    <p:extLst>
      <p:ext uri="{BB962C8B-B14F-4D97-AF65-F5344CB8AC3E}">
        <p14:creationId xmlns:p14="http://schemas.microsoft.com/office/powerpoint/2010/main" val="374437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91312" y="454357"/>
            <a:ext cx="11404154" cy="865186"/>
          </a:xfrm>
        </p:spPr>
        <p:txBody>
          <a:bodyPr/>
          <a:lstStyle/>
          <a:p>
            <a:r>
              <a:rPr lang="en-GB" dirty="0"/>
              <a:t>Cases</a:t>
            </a:r>
            <a:endParaRPr lang="en-GB" spc="-40" dirty="0"/>
          </a:p>
        </p:txBody>
      </p:sp>
      <p:pic>
        <p:nvPicPr>
          <p:cNvPr id="2" name="Online Media 1" title="Infant girl with whooping cough">
            <a:hlinkClick r:id="" action="ppaction://media"/>
            <a:extLst>
              <a:ext uri="{FF2B5EF4-FFF2-40B4-BE49-F238E27FC236}">
                <a16:creationId xmlns:a16="http://schemas.microsoft.com/office/drawing/2014/main" id="{16C0D4C3-E9BD-76A4-BD8B-9904A5789D5D}"/>
              </a:ext>
            </a:extLst>
          </p:cNvPr>
          <p:cNvPicPr>
            <a:picLocks noRot="1" noChangeAspect="1"/>
          </p:cNvPicPr>
          <p:nvPr>
            <a:videoFile r:link="rId1"/>
          </p:nvPr>
        </p:nvPicPr>
        <p:blipFill>
          <a:blip r:embed="rId4"/>
          <a:stretch>
            <a:fillRect/>
          </a:stretch>
        </p:blipFill>
        <p:spPr>
          <a:xfrm>
            <a:off x="6293389" y="1591758"/>
            <a:ext cx="5388864" cy="4041648"/>
          </a:xfrm>
          <a:prstGeom prst="rect">
            <a:avLst/>
          </a:prstGeom>
          <a:ln>
            <a:solidFill>
              <a:schemeClr val="accent1">
                <a:lumMod val="75000"/>
              </a:schemeClr>
            </a:solidFill>
          </a:ln>
        </p:spPr>
      </p:pic>
      <p:sp>
        <p:nvSpPr>
          <p:cNvPr id="3" name="Content Placeholder 4">
            <a:extLst>
              <a:ext uri="{FF2B5EF4-FFF2-40B4-BE49-F238E27FC236}">
                <a16:creationId xmlns:a16="http://schemas.microsoft.com/office/drawing/2014/main" id="{8C4285B9-0746-1091-C1CA-E013168B3910}"/>
              </a:ext>
            </a:extLst>
          </p:cNvPr>
          <p:cNvSpPr txBox="1">
            <a:spLocks/>
          </p:cNvSpPr>
          <p:nvPr/>
        </p:nvSpPr>
        <p:spPr>
          <a:xfrm>
            <a:off x="591312" y="1528387"/>
            <a:ext cx="5388864" cy="4168390"/>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Have seen an increase in the number of cases of pertussis in England:</a:t>
            </a:r>
          </a:p>
          <a:p>
            <a:endParaRPr lang="en-GB" dirty="0"/>
          </a:p>
          <a:p>
            <a:endParaRPr lang="en-GB" dirty="0"/>
          </a:p>
          <a:p>
            <a:endParaRPr lang="en-GB" dirty="0"/>
          </a:p>
          <a:p>
            <a:endParaRPr lang="en-GB" dirty="0"/>
          </a:p>
          <a:p>
            <a:endParaRPr lang="en-GB" dirty="0"/>
          </a:p>
          <a:p>
            <a:endParaRPr lang="en-GB" dirty="0"/>
          </a:p>
          <a:p>
            <a:r>
              <a:rPr lang="en-GB" dirty="0"/>
              <a:t>The increase in cases occurred across all age groups including the &lt;1-year olds and sadly 10 infant deaths Jan – Dec 2024 in England.</a:t>
            </a:r>
          </a:p>
        </p:txBody>
      </p:sp>
      <p:sp>
        <p:nvSpPr>
          <p:cNvPr id="5" name="TextBox 4">
            <a:extLst>
              <a:ext uri="{FF2B5EF4-FFF2-40B4-BE49-F238E27FC236}">
                <a16:creationId xmlns:a16="http://schemas.microsoft.com/office/drawing/2014/main" id="{DE6FD8FF-8340-769E-BBD0-DA10B87D02E4}"/>
              </a:ext>
            </a:extLst>
          </p:cNvPr>
          <p:cNvSpPr txBox="1"/>
          <p:nvPr/>
        </p:nvSpPr>
        <p:spPr>
          <a:xfrm>
            <a:off x="329184" y="6030842"/>
            <a:ext cx="6144768" cy="646331"/>
          </a:xfrm>
          <a:prstGeom prst="rect">
            <a:avLst/>
          </a:prstGeom>
          <a:noFill/>
        </p:spPr>
        <p:txBody>
          <a:bodyPr wrap="square">
            <a:spAutoFit/>
          </a:bodyPr>
          <a:lstStyle/>
          <a:p>
            <a:r>
              <a:rPr lang="en-GB" dirty="0">
                <a:hlinkClick r:id="rId5"/>
              </a:rPr>
              <a:t>Confirmed cases of pertussis in England by month - GOV.UK (www.gov.uk)</a:t>
            </a:r>
            <a:r>
              <a:rPr lang="en-GB" dirty="0"/>
              <a:t>​</a:t>
            </a:r>
          </a:p>
        </p:txBody>
      </p:sp>
      <p:graphicFrame>
        <p:nvGraphicFramePr>
          <p:cNvPr id="4" name="Table 3">
            <a:extLst>
              <a:ext uri="{FF2B5EF4-FFF2-40B4-BE49-F238E27FC236}">
                <a16:creationId xmlns:a16="http://schemas.microsoft.com/office/drawing/2014/main" id="{F90B4411-4113-3DDD-0926-3C7970BBE508}"/>
              </a:ext>
            </a:extLst>
          </p:cNvPr>
          <p:cNvGraphicFramePr>
            <a:graphicFrameLocks noGrp="1"/>
          </p:cNvGraphicFramePr>
          <p:nvPr>
            <p:extLst>
              <p:ext uri="{D42A27DB-BD31-4B8C-83A1-F6EECF244321}">
                <p14:modId xmlns:p14="http://schemas.microsoft.com/office/powerpoint/2010/main" val="1885101908"/>
              </p:ext>
            </p:extLst>
          </p:nvPr>
        </p:nvGraphicFramePr>
        <p:xfrm>
          <a:off x="824992" y="2310722"/>
          <a:ext cx="4487672" cy="1656080"/>
        </p:xfrm>
        <a:graphic>
          <a:graphicData uri="http://schemas.openxmlformats.org/drawingml/2006/table">
            <a:tbl>
              <a:tblPr firstRow="1" bandRow="1">
                <a:tableStyleId>{5C22544A-7EE6-4342-B048-85BDC9FD1C3A}</a:tableStyleId>
              </a:tblPr>
              <a:tblGrid>
                <a:gridCol w="2393696">
                  <a:extLst>
                    <a:ext uri="{9D8B030D-6E8A-4147-A177-3AD203B41FA5}">
                      <a16:colId xmlns:a16="http://schemas.microsoft.com/office/drawing/2014/main" val="2963611273"/>
                    </a:ext>
                  </a:extLst>
                </a:gridCol>
                <a:gridCol w="2093976">
                  <a:extLst>
                    <a:ext uri="{9D8B030D-6E8A-4147-A177-3AD203B41FA5}">
                      <a16:colId xmlns:a16="http://schemas.microsoft.com/office/drawing/2014/main" val="3592938015"/>
                    </a:ext>
                  </a:extLst>
                </a:gridCol>
              </a:tblGrid>
              <a:tr h="370840">
                <a:tc>
                  <a:txBody>
                    <a:bodyPr/>
                    <a:lstStyle/>
                    <a:p>
                      <a:pPr algn="ctr"/>
                      <a:r>
                        <a:rPr lang="en-GB" dirty="0">
                          <a:solidFill>
                            <a:schemeClr val="bg1"/>
                          </a:solidFill>
                        </a:rPr>
                        <a:t>Time period</a:t>
                      </a:r>
                    </a:p>
                  </a:txBody>
                  <a:tcPr/>
                </a:tc>
                <a:tc>
                  <a:txBody>
                    <a:bodyPr/>
                    <a:lstStyle/>
                    <a:p>
                      <a:pPr algn="ctr"/>
                      <a:r>
                        <a:rPr lang="en-GB" dirty="0">
                          <a:solidFill>
                            <a:schemeClr val="bg1"/>
                          </a:solidFill>
                        </a:rPr>
                        <a:t>No. of cases (Pertussis / Whooping Cough)</a:t>
                      </a:r>
                    </a:p>
                  </a:txBody>
                  <a:tcPr/>
                </a:tc>
                <a:extLst>
                  <a:ext uri="{0D108BD9-81ED-4DB2-BD59-A6C34878D82A}">
                    <a16:rowId xmlns:a16="http://schemas.microsoft.com/office/drawing/2014/main" val="1611468478"/>
                  </a:ext>
                </a:extLst>
              </a:tr>
              <a:tr h="370840">
                <a:tc>
                  <a:txBody>
                    <a:bodyPr/>
                    <a:lstStyle/>
                    <a:p>
                      <a:pPr algn="ctr"/>
                      <a:r>
                        <a:rPr lang="en-GB" dirty="0">
                          <a:solidFill>
                            <a:schemeClr val="tx1"/>
                          </a:solidFill>
                        </a:rPr>
                        <a:t>2023</a:t>
                      </a:r>
                    </a:p>
                  </a:txBody>
                  <a:tcPr/>
                </a:tc>
                <a:tc>
                  <a:txBody>
                    <a:bodyPr/>
                    <a:lstStyle/>
                    <a:p>
                      <a:pPr algn="ctr"/>
                      <a:r>
                        <a:rPr lang="en-GB" dirty="0">
                          <a:solidFill>
                            <a:schemeClr val="tx1"/>
                          </a:solidFill>
                        </a:rPr>
                        <a:t>858</a:t>
                      </a:r>
                    </a:p>
                  </a:txBody>
                  <a:tcPr/>
                </a:tc>
                <a:extLst>
                  <a:ext uri="{0D108BD9-81ED-4DB2-BD59-A6C34878D82A}">
                    <a16:rowId xmlns:a16="http://schemas.microsoft.com/office/drawing/2014/main" val="3879882773"/>
                  </a:ext>
                </a:extLst>
              </a:tr>
              <a:tr h="370840">
                <a:tc>
                  <a:txBody>
                    <a:bodyPr/>
                    <a:lstStyle/>
                    <a:p>
                      <a:pPr algn="ctr"/>
                      <a:r>
                        <a:rPr lang="en-GB" dirty="0">
                          <a:solidFill>
                            <a:schemeClr val="tx1"/>
                          </a:solidFill>
                        </a:rPr>
                        <a:t>Jan – Dec 2024</a:t>
                      </a:r>
                    </a:p>
                  </a:txBody>
                  <a:tcPr/>
                </a:tc>
                <a:tc>
                  <a:txBody>
                    <a:bodyPr/>
                    <a:lstStyle/>
                    <a:p>
                      <a:pPr algn="ctr"/>
                      <a:r>
                        <a:rPr lang="en-GB" dirty="0">
                          <a:solidFill>
                            <a:schemeClr val="tx1"/>
                          </a:solidFill>
                        </a:rPr>
                        <a:t>14,905</a:t>
                      </a:r>
                    </a:p>
                  </a:txBody>
                  <a:tcPr/>
                </a:tc>
                <a:extLst>
                  <a:ext uri="{0D108BD9-81ED-4DB2-BD59-A6C34878D82A}">
                    <a16:rowId xmlns:a16="http://schemas.microsoft.com/office/drawing/2014/main" val="729551679"/>
                  </a:ext>
                </a:extLst>
              </a:tr>
            </a:tbl>
          </a:graphicData>
        </a:graphic>
      </p:graphicFrame>
    </p:spTree>
    <p:extLst>
      <p:ext uri="{BB962C8B-B14F-4D97-AF65-F5344CB8AC3E}">
        <p14:creationId xmlns:p14="http://schemas.microsoft.com/office/powerpoint/2010/main" val="357918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5" y="373943"/>
            <a:ext cx="11404154" cy="865186"/>
          </a:xfrm>
        </p:spPr>
        <p:txBody>
          <a:bodyPr/>
          <a:lstStyle/>
          <a:p>
            <a:r>
              <a:rPr lang="en-GB" dirty="0"/>
              <a:t>Pertussis vaccine uptake</a:t>
            </a:r>
            <a:endParaRPr lang="en-GB" spc="-40" dirty="0"/>
          </a:p>
        </p:txBody>
      </p:sp>
      <p:graphicFrame>
        <p:nvGraphicFramePr>
          <p:cNvPr id="2" name="Chart 1">
            <a:extLst>
              <a:ext uri="{FF2B5EF4-FFF2-40B4-BE49-F238E27FC236}">
                <a16:creationId xmlns:a16="http://schemas.microsoft.com/office/drawing/2014/main" id="{873F5284-567D-91B0-6B30-B22B50690D00}"/>
              </a:ext>
            </a:extLst>
          </p:cNvPr>
          <p:cNvGraphicFramePr/>
          <p:nvPr/>
        </p:nvGraphicFramePr>
        <p:xfrm>
          <a:off x="2221099" y="1440297"/>
          <a:ext cx="8065267" cy="47113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909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F145BC56-EC2A-AC7E-E247-747EC913C541}"/>
              </a:ext>
            </a:extLst>
          </p:cNvPr>
          <p:cNvPicPr>
            <a:picLocks noChangeAspect="1"/>
          </p:cNvPicPr>
          <p:nvPr/>
        </p:nvPicPr>
        <p:blipFill>
          <a:blip r:embed="rId3"/>
          <a:stretch>
            <a:fillRect/>
          </a:stretch>
        </p:blipFill>
        <p:spPr>
          <a:xfrm>
            <a:off x="1151747" y="526115"/>
            <a:ext cx="9888505" cy="5669411"/>
          </a:xfrm>
          <a:prstGeom prst="rect">
            <a:avLst/>
          </a:prstGeom>
        </p:spPr>
      </p:pic>
      <p:sp>
        <p:nvSpPr>
          <p:cNvPr id="10" name="Arrow: Right 9">
            <a:extLst>
              <a:ext uri="{FF2B5EF4-FFF2-40B4-BE49-F238E27FC236}">
                <a16:creationId xmlns:a16="http://schemas.microsoft.com/office/drawing/2014/main" id="{8D18BB08-C433-859B-D19A-019AA5F62D92}"/>
              </a:ext>
            </a:extLst>
          </p:cNvPr>
          <p:cNvSpPr/>
          <p:nvPr/>
        </p:nvSpPr>
        <p:spPr>
          <a:xfrm rot="2471426">
            <a:off x="-94135" y="2715754"/>
            <a:ext cx="1734163" cy="3657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1" name="Arrow: Right 10">
            <a:extLst>
              <a:ext uri="{FF2B5EF4-FFF2-40B4-BE49-F238E27FC236}">
                <a16:creationId xmlns:a16="http://schemas.microsoft.com/office/drawing/2014/main" id="{A172D92B-73F1-9A21-9DC5-BACCAA5F3145}"/>
              </a:ext>
            </a:extLst>
          </p:cNvPr>
          <p:cNvSpPr/>
          <p:nvPr/>
        </p:nvSpPr>
        <p:spPr>
          <a:xfrm rot="8081317">
            <a:off x="7676625" y="2105306"/>
            <a:ext cx="1734163" cy="3657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245032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578304"/>
            <a:ext cx="11404154" cy="865186"/>
          </a:xfrm>
        </p:spPr>
        <p:txBody>
          <a:bodyPr/>
          <a:lstStyle/>
          <a:p>
            <a:r>
              <a:rPr lang="en-GB" dirty="0"/>
              <a:t>Pertussis vaccine safety</a:t>
            </a:r>
            <a:endParaRPr lang="en-GB" spc="-40" dirty="0"/>
          </a:p>
        </p:txBody>
      </p:sp>
      <p:sp>
        <p:nvSpPr>
          <p:cNvPr id="2" name="Content Placeholder 4">
            <a:extLst>
              <a:ext uri="{FF2B5EF4-FFF2-40B4-BE49-F238E27FC236}">
                <a16:creationId xmlns:a16="http://schemas.microsoft.com/office/drawing/2014/main" id="{EF4CA844-C194-6E0A-0083-6F625A6D7B77}"/>
              </a:ext>
            </a:extLst>
          </p:cNvPr>
          <p:cNvSpPr txBox="1">
            <a:spLocks/>
          </p:cNvSpPr>
          <p:nvPr/>
        </p:nvSpPr>
        <p:spPr>
          <a:xfrm>
            <a:off x="931925" y="1819656"/>
            <a:ext cx="10643616" cy="4215383"/>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GB" sz="2400" dirty="0"/>
              <a:t>A study of 20,000 pregnant people who had received a pertussis vaccine in the UK compared with a matched, historical unvaccinated cohort of pregnant women in the UK. </a:t>
            </a:r>
          </a:p>
          <a:p>
            <a:pPr marL="457200" indent="-457200">
              <a:buFont typeface="Wingdings" panose="05000000000000000000" pitchFamily="2" charset="2"/>
              <a:buChar char="Ø"/>
            </a:pPr>
            <a:r>
              <a:rPr lang="en-GB" sz="2400" dirty="0"/>
              <a:t>No increased risk was found when compared to historical and unvaccinated controls for:​</a:t>
            </a:r>
          </a:p>
          <a:p>
            <a:pPr lvl="1">
              <a:buFont typeface="Wingdings" panose="05000000000000000000" pitchFamily="2" charset="2"/>
              <a:buChar char="Ø"/>
            </a:pPr>
            <a:r>
              <a:rPr lang="en-GB" sz="2000" dirty="0"/>
              <a:t>Stillbirth/Neonatal death ​</a:t>
            </a:r>
          </a:p>
          <a:p>
            <a:pPr lvl="1">
              <a:buFont typeface="Wingdings" panose="05000000000000000000" pitchFamily="2" charset="2"/>
              <a:buChar char="Ø"/>
            </a:pPr>
            <a:r>
              <a:rPr lang="en-GB" sz="2000" dirty="0"/>
              <a:t>Pre-eclampsia/Eclampsia </a:t>
            </a:r>
          </a:p>
          <a:p>
            <a:pPr lvl="1">
              <a:buFont typeface="Wingdings" panose="05000000000000000000" pitchFamily="2" charset="2"/>
              <a:buChar char="Ø"/>
            </a:pPr>
            <a:r>
              <a:rPr lang="en-GB" sz="2000" dirty="0"/>
              <a:t>Placenta praevia ​</a:t>
            </a:r>
          </a:p>
          <a:p>
            <a:pPr lvl="1">
              <a:buFont typeface="Wingdings" panose="05000000000000000000" pitchFamily="2" charset="2"/>
              <a:buChar char="Ø"/>
            </a:pPr>
            <a:r>
              <a:rPr lang="en-GB" sz="2000" dirty="0"/>
              <a:t>Intra-uterine growth restriction/Low birth weight </a:t>
            </a:r>
          </a:p>
          <a:p>
            <a:pPr lvl="1">
              <a:buFont typeface="Wingdings" panose="05000000000000000000" pitchFamily="2" charset="2"/>
              <a:buChar char="Ø"/>
            </a:pPr>
            <a:r>
              <a:rPr lang="en-GB" sz="2000" dirty="0"/>
              <a:t>Caesarean section​</a:t>
            </a:r>
          </a:p>
          <a:p>
            <a:pPr lvl="1">
              <a:buFont typeface="Wingdings" panose="05000000000000000000" pitchFamily="2" charset="2"/>
              <a:buChar char="Ø"/>
            </a:pPr>
            <a:r>
              <a:rPr lang="en-GB" sz="2000" dirty="0"/>
              <a:t>Postpartum haemorrhage </a:t>
            </a:r>
          </a:p>
          <a:p>
            <a:pPr lvl="1">
              <a:buFont typeface="Wingdings" panose="05000000000000000000" pitchFamily="2" charset="2"/>
              <a:buChar char="Ø"/>
            </a:pPr>
            <a:r>
              <a:rPr lang="en-GB" sz="2000" dirty="0"/>
              <a:t>Premature labour ​</a:t>
            </a:r>
          </a:p>
        </p:txBody>
      </p:sp>
      <p:sp>
        <p:nvSpPr>
          <p:cNvPr id="5" name="TextBox 4">
            <a:extLst>
              <a:ext uri="{FF2B5EF4-FFF2-40B4-BE49-F238E27FC236}">
                <a16:creationId xmlns:a16="http://schemas.microsoft.com/office/drawing/2014/main" id="{54B3BD2C-3D19-34D6-4652-EDDA3B430846}"/>
              </a:ext>
            </a:extLst>
          </p:cNvPr>
          <p:cNvSpPr txBox="1"/>
          <p:nvPr/>
        </p:nvSpPr>
        <p:spPr>
          <a:xfrm>
            <a:off x="340550" y="6379387"/>
            <a:ext cx="9269793" cy="369332"/>
          </a:xfrm>
          <a:prstGeom prst="rect">
            <a:avLst/>
          </a:prstGeom>
          <a:noFill/>
        </p:spPr>
        <p:txBody>
          <a:bodyPr wrap="square">
            <a:spAutoFit/>
          </a:bodyPr>
          <a:lstStyle/>
          <a:p>
            <a:r>
              <a:rPr lang="en-GB" sz="1800" b="0" i="0" u="sng" strike="noStrike" dirty="0">
                <a:solidFill>
                  <a:srgbClr val="005EB8"/>
                </a:solidFill>
                <a:effectLst/>
                <a:highlight>
                  <a:srgbClr val="F5F5F5"/>
                </a:highlight>
                <a:latin typeface="Arial" panose="020B0604020202020204" pitchFamily="34" charset="0"/>
                <a:hlinkClick r:id="rId3"/>
              </a:rPr>
              <a:t>Safety of pertussis vaccination in pregnant women in UK: observational study | The BMJ</a:t>
            </a:r>
            <a:endParaRPr lang="en-GB" sz="2000" dirty="0"/>
          </a:p>
        </p:txBody>
      </p:sp>
    </p:spTree>
    <p:extLst>
      <p:ext uri="{BB962C8B-B14F-4D97-AF65-F5344CB8AC3E}">
        <p14:creationId xmlns:p14="http://schemas.microsoft.com/office/powerpoint/2010/main" val="9377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lock Arc 26">
            <a:extLst>
              <a:ext uri="{FF2B5EF4-FFF2-40B4-BE49-F238E27FC236}">
                <a16:creationId xmlns:a16="http://schemas.microsoft.com/office/drawing/2014/main" id="{6E9131FD-BF2C-7862-DF9C-98FBB888EF86}"/>
              </a:ext>
            </a:extLst>
          </p:cNvPr>
          <p:cNvSpPr/>
          <p:nvPr/>
        </p:nvSpPr>
        <p:spPr>
          <a:xfrm rot="16200000">
            <a:off x="1450316" y="1962771"/>
            <a:ext cx="3285880" cy="2988382"/>
          </a:xfrm>
          <a:prstGeom prst="blockArc">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6" name="Block Arc 25">
            <a:extLst>
              <a:ext uri="{FF2B5EF4-FFF2-40B4-BE49-F238E27FC236}">
                <a16:creationId xmlns:a16="http://schemas.microsoft.com/office/drawing/2014/main" id="{4810B9F2-22B3-13F7-2280-2A404777A47F}"/>
              </a:ext>
            </a:extLst>
          </p:cNvPr>
          <p:cNvSpPr/>
          <p:nvPr/>
        </p:nvSpPr>
        <p:spPr>
          <a:xfrm rot="5400000">
            <a:off x="7439828" y="1962771"/>
            <a:ext cx="3285880" cy="2988382"/>
          </a:xfrm>
          <a:prstGeom prst="blockArc">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5" name="Block Arc 24">
            <a:extLst>
              <a:ext uri="{FF2B5EF4-FFF2-40B4-BE49-F238E27FC236}">
                <a16:creationId xmlns:a16="http://schemas.microsoft.com/office/drawing/2014/main" id="{E191DF05-2627-621B-6CA6-F213D47436D1}"/>
              </a:ext>
            </a:extLst>
          </p:cNvPr>
          <p:cNvSpPr/>
          <p:nvPr/>
        </p:nvSpPr>
        <p:spPr>
          <a:xfrm rot="10800000">
            <a:off x="3263032" y="3522411"/>
            <a:ext cx="5649216" cy="3285880"/>
          </a:xfrm>
          <a:prstGeom prst="blockArc">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Block Arc 23">
            <a:extLst>
              <a:ext uri="{FF2B5EF4-FFF2-40B4-BE49-F238E27FC236}">
                <a16:creationId xmlns:a16="http://schemas.microsoft.com/office/drawing/2014/main" id="{8F7BBA09-467A-B8A7-B8DA-C08511580C94}"/>
              </a:ext>
            </a:extLst>
          </p:cNvPr>
          <p:cNvSpPr/>
          <p:nvPr/>
        </p:nvSpPr>
        <p:spPr>
          <a:xfrm>
            <a:off x="3208275" y="111042"/>
            <a:ext cx="5649216" cy="3285880"/>
          </a:xfrm>
          <a:prstGeom prst="blockArc">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7" name="Content Placeholder 6">
            <a:extLst>
              <a:ext uri="{FF2B5EF4-FFF2-40B4-BE49-F238E27FC236}">
                <a16:creationId xmlns:a16="http://schemas.microsoft.com/office/drawing/2014/main" id="{43FE624A-A391-E511-1841-E460A14FFC2E}"/>
              </a:ext>
            </a:extLst>
          </p:cNvPr>
          <p:cNvGraphicFramePr>
            <a:graphicFrameLocks noGrp="1"/>
          </p:cNvGraphicFramePr>
          <p:nvPr>
            <p:ph idx="1"/>
          </p:nvPr>
        </p:nvGraphicFramePr>
        <p:xfrm>
          <a:off x="3109976" y="1672161"/>
          <a:ext cx="5972048" cy="3513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A blue and white logo&#10;&#10;Description automatically generated">
            <a:extLst>
              <a:ext uri="{FF2B5EF4-FFF2-40B4-BE49-F238E27FC236}">
                <a16:creationId xmlns:a16="http://schemas.microsoft.com/office/drawing/2014/main" id="{2D2728AA-4AA0-5D4F-E9FA-4686A0E8F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2696" y="0"/>
            <a:ext cx="1289304" cy="859536"/>
          </a:xfrm>
          <a:prstGeom prst="rect">
            <a:avLst/>
          </a:prstGeom>
        </p:spPr>
      </p:pic>
      <p:sp>
        <p:nvSpPr>
          <p:cNvPr id="11" name="Rectangle: Rounded Corners 10">
            <a:extLst>
              <a:ext uri="{FF2B5EF4-FFF2-40B4-BE49-F238E27FC236}">
                <a16:creationId xmlns:a16="http://schemas.microsoft.com/office/drawing/2014/main" id="{C4CBD431-C552-C42E-3364-FF2FC948DD43}"/>
              </a:ext>
            </a:extLst>
          </p:cNvPr>
          <p:cNvSpPr/>
          <p:nvPr/>
        </p:nvSpPr>
        <p:spPr>
          <a:xfrm>
            <a:off x="589179" y="432734"/>
            <a:ext cx="3163824" cy="20498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CHIS (RAG rated / MMR)</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CSAIS (maternity &amp; schools)</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FDP (RAVS / NIVS)</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Immunisation Boards</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COVER stats</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DPH report</a:t>
            </a:r>
          </a:p>
        </p:txBody>
      </p:sp>
      <p:sp>
        <p:nvSpPr>
          <p:cNvPr id="12" name="Rectangle: Rounded Corners 11">
            <a:extLst>
              <a:ext uri="{FF2B5EF4-FFF2-40B4-BE49-F238E27FC236}">
                <a16:creationId xmlns:a16="http://schemas.microsoft.com/office/drawing/2014/main" id="{79489650-2D79-CABD-A713-B64A927CA270}"/>
              </a:ext>
            </a:extLst>
          </p:cNvPr>
          <p:cNvSpPr/>
          <p:nvPr/>
        </p:nvSpPr>
        <p:spPr>
          <a:xfrm>
            <a:off x="8091371" y="210254"/>
            <a:ext cx="3476242" cy="23236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Team inbox</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Training sessions</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Newsletter</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err="1">
                <a:ln>
                  <a:noFill/>
                </a:ln>
                <a:solidFill>
                  <a:prstClr val="white"/>
                </a:solidFill>
                <a:effectLst/>
                <a:uLnTx/>
                <a:uFillTx/>
                <a:latin typeface="Aptos" panose="02110004020202020204"/>
                <a:ea typeface="+mn-ea"/>
                <a:cs typeface="+mn-cs"/>
              </a:rPr>
              <a:t>EoE</a:t>
            </a: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 Maternity Imms Forum</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Incident support</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Flu commentary</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PGDs</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Non-responder pathway</a:t>
            </a:r>
          </a:p>
        </p:txBody>
      </p:sp>
      <p:sp>
        <p:nvSpPr>
          <p:cNvPr id="13" name="Rectangle: Rounded Corners 12">
            <a:extLst>
              <a:ext uri="{FF2B5EF4-FFF2-40B4-BE49-F238E27FC236}">
                <a16:creationId xmlns:a16="http://schemas.microsoft.com/office/drawing/2014/main" id="{894FD235-3F78-283E-1AD4-C2C717107DE5}"/>
              </a:ext>
            </a:extLst>
          </p:cNvPr>
          <p:cNvSpPr/>
          <p:nvPr/>
        </p:nvSpPr>
        <p:spPr>
          <a:xfrm>
            <a:off x="408551" y="4266037"/>
            <a:ext cx="3454908" cy="23309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ICB &amp; NHSE action plans</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School’s Groups</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Maternity Imms Group (HWE / BLMK)</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GP / Pharmacy flu project</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CHIS – waiting lists</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Flu planning group</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NHSE &amp; UKHSA meetings</a:t>
            </a:r>
          </a:p>
        </p:txBody>
      </p:sp>
      <p:sp>
        <p:nvSpPr>
          <p:cNvPr id="14" name="Rectangle: Rounded Corners 13">
            <a:extLst>
              <a:ext uri="{FF2B5EF4-FFF2-40B4-BE49-F238E27FC236}">
                <a16:creationId xmlns:a16="http://schemas.microsoft.com/office/drawing/2014/main" id="{51DF5FE6-F25C-AB2A-FD6F-B703A68CC2C8}"/>
              </a:ext>
            </a:extLst>
          </p:cNvPr>
          <p:cNvSpPr/>
          <p:nvPr/>
        </p:nvSpPr>
        <p:spPr>
          <a:xfrm>
            <a:off x="8215357" y="4189660"/>
            <a:ext cx="3454908" cy="24836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GRT project</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SEND project</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Learning from incidents</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err="1">
                <a:ln>
                  <a:noFill/>
                </a:ln>
                <a:solidFill>
                  <a:prstClr val="white"/>
                </a:solidFill>
                <a:effectLst/>
                <a:uLnTx/>
                <a:uFillTx/>
                <a:latin typeface="Aptos" panose="02110004020202020204"/>
                <a:ea typeface="+mn-ea"/>
                <a:cs typeface="+mn-cs"/>
              </a:rPr>
              <a:t>Paeds</a:t>
            </a: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 imms service</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Call &amp; Recall service</a:t>
            </a: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Communicating &amp; supporting changes to immunisation programmes</a:t>
            </a:r>
          </a:p>
        </p:txBody>
      </p:sp>
      <p:sp>
        <p:nvSpPr>
          <p:cNvPr id="20" name="TextBox 19">
            <a:extLst>
              <a:ext uri="{FF2B5EF4-FFF2-40B4-BE49-F238E27FC236}">
                <a16:creationId xmlns:a16="http://schemas.microsoft.com/office/drawing/2014/main" id="{CDDEA0DD-EA14-CD1D-D228-30EE260028D3}"/>
              </a:ext>
            </a:extLst>
          </p:cNvPr>
          <p:cNvSpPr txBox="1"/>
          <p:nvPr/>
        </p:nvSpPr>
        <p:spPr>
          <a:xfrm>
            <a:off x="4958227" y="214603"/>
            <a:ext cx="21493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Childhood routine immunisations</a:t>
            </a:r>
          </a:p>
        </p:txBody>
      </p:sp>
      <p:sp>
        <p:nvSpPr>
          <p:cNvPr id="21" name="TextBox 20">
            <a:extLst>
              <a:ext uri="{FF2B5EF4-FFF2-40B4-BE49-F238E27FC236}">
                <a16:creationId xmlns:a16="http://schemas.microsoft.com/office/drawing/2014/main" id="{EB3DAE41-ECBE-2231-C546-A088336F6BE1}"/>
              </a:ext>
            </a:extLst>
          </p:cNvPr>
          <p:cNvSpPr txBox="1"/>
          <p:nvPr/>
        </p:nvSpPr>
        <p:spPr>
          <a:xfrm rot="5400000">
            <a:off x="9104098" y="3133796"/>
            <a:ext cx="21493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Maternity immunisations</a:t>
            </a:r>
          </a:p>
        </p:txBody>
      </p:sp>
      <p:sp>
        <p:nvSpPr>
          <p:cNvPr id="22" name="TextBox 21">
            <a:extLst>
              <a:ext uri="{FF2B5EF4-FFF2-40B4-BE49-F238E27FC236}">
                <a16:creationId xmlns:a16="http://schemas.microsoft.com/office/drawing/2014/main" id="{8CC9789D-5F81-FBC7-24DE-CE583DE56256}"/>
              </a:ext>
            </a:extLst>
          </p:cNvPr>
          <p:cNvSpPr txBox="1"/>
          <p:nvPr/>
        </p:nvSpPr>
        <p:spPr>
          <a:xfrm>
            <a:off x="5021344" y="6100626"/>
            <a:ext cx="21493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Adult immunisations</a:t>
            </a:r>
          </a:p>
        </p:txBody>
      </p:sp>
      <p:sp>
        <p:nvSpPr>
          <p:cNvPr id="23" name="TextBox 22">
            <a:extLst>
              <a:ext uri="{FF2B5EF4-FFF2-40B4-BE49-F238E27FC236}">
                <a16:creationId xmlns:a16="http://schemas.microsoft.com/office/drawing/2014/main" id="{6C6C0FB1-DDF6-81AC-39D7-4D9224EE21F8}"/>
              </a:ext>
            </a:extLst>
          </p:cNvPr>
          <p:cNvSpPr txBox="1"/>
          <p:nvPr/>
        </p:nvSpPr>
        <p:spPr>
          <a:xfrm rot="16200000">
            <a:off x="938590" y="3199245"/>
            <a:ext cx="21493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Selective immunisations</a:t>
            </a:r>
          </a:p>
        </p:txBody>
      </p:sp>
      <p:sp>
        <p:nvSpPr>
          <p:cNvPr id="2" name="Arrow: Right 1">
            <a:extLst>
              <a:ext uri="{FF2B5EF4-FFF2-40B4-BE49-F238E27FC236}">
                <a16:creationId xmlns:a16="http://schemas.microsoft.com/office/drawing/2014/main" id="{638ACB51-A6D6-4352-38B3-626FF92CEE1E}"/>
              </a:ext>
            </a:extLst>
          </p:cNvPr>
          <p:cNvSpPr/>
          <p:nvPr/>
        </p:nvSpPr>
        <p:spPr>
          <a:xfrm>
            <a:off x="4463468" y="119706"/>
            <a:ext cx="4270044" cy="1150830"/>
          </a:xfrm>
          <a:prstGeom prs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53ADBDBA-F333-5CB9-A9C7-B5A233A2F808}"/>
              </a:ext>
            </a:extLst>
          </p:cNvPr>
          <p:cNvSpPr txBox="1"/>
          <p:nvPr/>
        </p:nvSpPr>
        <p:spPr>
          <a:xfrm>
            <a:off x="4969089" y="490204"/>
            <a:ext cx="38884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This is why you are “here” today!</a:t>
            </a:r>
          </a:p>
        </p:txBody>
      </p:sp>
    </p:spTree>
    <p:extLst>
      <p:ext uri="{BB962C8B-B14F-4D97-AF65-F5344CB8AC3E}">
        <p14:creationId xmlns:p14="http://schemas.microsoft.com/office/powerpoint/2010/main" val="406492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5" grpId="0" animBg="1"/>
      <p:bldP spid="24" grpId="0" animBg="1"/>
      <p:bldGraphic spid="7" grpId="0">
        <p:bldAsOne/>
      </p:bldGraphic>
      <p:bldP spid="11" grpId="0" animBg="1"/>
      <p:bldP spid="12" grpId="0" animBg="1"/>
      <p:bldP spid="13" grpId="0" animBg="1"/>
      <p:bldP spid="14" grpId="0" animBg="1"/>
      <p:bldP spid="2"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0862" y="724930"/>
            <a:ext cx="11404154" cy="865186"/>
          </a:xfrm>
        </p:spPr>
        <p:txBody>
          <a:bodyPr/>
          <a:lstStyle/>
          <a:p>
            <a:r>
              <a:rPr lang="en-GB" dirty="0"/>
              <a:t>Pertussis vaccine side effects</a:t>
            </a:r>
            <a:endParaRPr lang="en-GB" spc="-40" dirty="0"/>
          </a:p>
        </p:txBody>
      </p:sp>
      <p:sp>
        <p:nvSpPr>
          <p:cNvPr id="2" name="Content Placeholder 4">
            <a:extLst>
              <a:ext uri="{FF2B5EF4-FFF2-40B4-BE49-F238E27FC236}">
                <a16:creationId xmlns:a16="http://schemas.microsoft.com/office/drawing/2014/main" id="{289C66AC-22B3-8F3C-68FD-08981289113F}"/>
              </a:ext>
            </a:extLst>
          </p:cNvPr>
          <p:cNvSpPr>
            <a:spLocks noGrp="1"/>
          </p:cNvSpPr>
          <p:nvPr>
            <p:ph idx="1"/>
          </p:nvPr>
        </p:nvSpPr>
        <p:spPr>
          <a:xfrm>
            <a:off x="550862" y="2093405"/>
            <a:ext cx="11090275" cy="2917507"/>
          </a:xfrm>
        </p:spPr>
        <p:txBody>
          <a:bodyPr>
            <a:normAutofit/>
          </a:bodyPr>
          <a:lstStyle/>
          <a:p>
            <a:pPr marL="457200" indent="-457200">
              <a:buFont typeface="Wingdings" panose="05000000000000000000" pitchFamily="2" charset="2"/>
              <a:buChar char="Ø"/>
            </a:pPr>
            <a:r>
              <a:rPr lang="en-GB" sz="2800" dirty="0"/>
              <a:t>Most Common: redness, pain, swelling at the injection site​</a:t>
            </a:r>
          </a:p>
          <a:p>
            <a:pPr marL="457200" indent="-457200">
              <a:buFont typeface="Wingdings" panose="05000000000000000000" pitchFamily="2" charset="2"/>
              <a:buChar char="Ø"/>
            </a:pPr>
            <a:r>
              <a:rPr lang="en-GB" sz="2800" dirty="0"/>
              <a:t>Less Common: pyrexia (&gt;37.5⁰C), haematoma, induration (skin hardening), pruritus (itchy skin) and warmth at the injection site​</a:t>
            </a:r>
          </a:p>
          <a:p>
            <a:pPr marL="457200" indent="-457200">
              <a:buFont typeface="Wingdings" panose="05000000000000000000" pitchFamily="2" charset="2"/>
              <a:buChar char="Ø"/>
            </a:pPr>
            <a:r>
              <a:rPr lang="en-GB" sz="2800" dirty="0"/>
              <a:t>Uncommon: swelling of vaccinated limb, pyrexia (&gt;39.5⁰C), chills, pain​.</a:t>
            </a:r>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p:txBody>
      </p:sp>
      <p:sp>
        <p:nvSpPr>
          <p:cNvPr id="4" name="TextBox 3">
            <a:extLst>
              <a:ext uri="{FF2B5EF4-FFF2-40B4-BE49-F238E27FC236}">
                <a16:creationId xmlns:a16="http://schemas.microsoft.com/office/drawing/2014/main" id="{333B83C6-79A8-80DB-165D-4B3C148412F7}"/>
              </a:ext>
            </a:extLst>
          </p:cNvPr>
          <p:cNvSpPr txBox="1"/>
          <p:nvPr/>
        </p:nvSpPr>
        <p:spPr>
          <a:xfrm>
            <a:off x="340550" y="6379387"/>
            <a:ext cx="9269793" cy="369332"/>
          </a:xfrm>
          <a:prstGeom prst="rect">
            <a:avLst/>
          </a:prstGeom>
          <a:noFill/>
        </p:spPr>
        <p:txBody>
          <a:bodyPr wrap="square">
            <a:spAutoFit/>
          </a:bodyPr>
          <a:lstStyle/>
          <a:p>
            <a:r>
              <a:rPr lang="en-GB" sz="1800" b="0" i="0" u="sng" strike="noStrike" dirty="0">
                <a:solidFill>
                  <a:srgbClr val="005EB8"/>
                </a:solidFill>
                <a:effectLst/>
                <a:highlight>
                  <a:srgbClr val="F5F5F5"/>
                </a:highlight>
                <a:latin typeface="Arial" panose="020B0604020202020204" pitchFamily="34" charset="0"/>
                <a:hlinkClick r:id="rId3"/>
              </a:rPr>
              <a:t>Safety of pertussis vaccination in pregnant women in UK: observational study | The BMJ</a:t>
            </a:r>
            <a:endParaRPr lang="en-GB" sz="2000" dirty="0"/>
          </a:p>
        </p:txBody>
      </p:sp>
    </p:spTree>
    <p:extLst>
      <p:ext uri="{BB962C8B-B14F-4D97-AF65-F5344CB8AC3E}">
        <p14:creationId xmlns:p14="http://schemas.microsoft.com/office/powerpoint/2010/main" val="33416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33183" y="564921"/>
            <a:ext cx="11404154" cy="865186"/>
          </a:xfrm>
        </p:spPr>
        <p:txBody>
          <a:bodyPr/>
          <a:lstStyle/>
          <a:p>
            <a:r>
              <a:rPr lang="en-GB" sz="3600" dirty="0"/>
              <a:t>Let’s have a break!</a:t>
            </a:r>
            <a:endParaRPr lang="en-GB" spc="-40" dirty="0"/>
          </a:p>
        </p:txBody>
      </p:sp>
      <p:sp>
        <p:nvSpPr>
          <p:cNvPr id="2" name="Content Placeholder 2">
            <a:extLst>
              <a:ext uri="{FF2B5EF4-FFF2-40B4-BE49-F238E27FC236}">
                <a16:creationId xmlns:a16="http://schemas.microsoft.com/office/drawing/2014/main" id="{0A6E2E4F-A59D-0422-FD71-F299B39D4B49}"/>
              </a:ext>
            </a:extLst>
          </p:cNvPr>
          <p:cNvSpPr txBox="1">
            <a:spLocks/>
          </p:cNvSpPr>
          <p:nvPr/>
        </p:nvSpPr>
        <p:spPr>
          <a:xfrm>
            <a:off x="1206408" y="1877312"/>
            <a:ext cx="9779183" cy="396930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Content Placeholder 2">
            <a:extLst>
              <a:ext uri="{FF2B5EF4-FFF2-40B4-BE49-F238E27FC236}">
                <a16:creationId xmlns:a16="http://schemas.microsoft.com/office/drawing/2014/main" id="{B80E4A0F-26ED-569F-6735-BC6DE73413BC}"/>
              </a:ext>
            </a:extLst>
          </p:cNvPr>
          <p:cNvSpPr txBox="1">
            <a:spLocks/>
          </p:cNvSpPr>
          <p:nvPr/>
        </p:nvSpPr>
        <p:spPr>
          <a:xfrm>
            <a:off x="459959" y="2143723"/>
            <a:ext cx="9779183" cy="343648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Ø"/>
            </a:pPr>
            <a:endParaRPr lang="en-GB" dirty="0"/>
          </a:p>
        </p:txBody>
      </p:sp>
      <p:pic>
        <p:nvPicPr>
          <p:cNvPr id="4" name="Content Placeholder 7" descr="Teapot pouring tea into cup">
            <a:extLst>
              <a:ext uri="{FF2B5EF4-FFF2-40B4-BE49-F238E27FC236}">
                <a16:creationId xmlns:a16="http://schemas.microsoft.com/office/drawing/2014/main" id="{6812A546-FC96-CDC3-8850-6E7B6D94AC4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9645" b="18387"/>
          <a:stretch/>
        </p:blipFill>
        <p:spPr>
          <a:xfrm>
            <a:off x="1206409" y="1877311"/>
            <a:ext cx="9779182" cy="3633225"/>
          </a:xfrm>
          <a:noFill/>
        </p:spPr>
      </p:pic>
    </p:spTree>
    <p:extLst>
      <p:ext uri="{BB962C8B-B14F-4D97-AF65-F5344CB8AC3E}">
        <p14:creationId xmlns:p14="http://schemas.microsoft.com/office/powerpoint/2010/main" val="111115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42512" y="540751"/>
            <a:ext cx="11404154" cy="865186"/>
          </a:xfrm>
        </p:spPr>
        <p:txBody>
          <a:bodyPr/>
          <a:lstStyle/>
          <a:p>
            <a:r>
              <a:rPr lang="en-GB" spc="-40" dirty="0"/>
              <a:t>*Trigger warning*</a:t>
            </a:r>
          </a:p>
        </p:txBody>
      </p:sp>
      <p:pic>
        <p:nvPicPr>
          <p:cNvPr id="2" name="Online Media 2" title="Natalie's Story: A message of whooping cough prevention">
            <a:hlinkClick r:id="" action="ppaction://media"/>
            <a:extLst>
              <a:ext uri="{FF2B5EF4-FFF2-40B4-BE49-F238E27FC236}">
                <a16:creationId xmlns:a16="http://schemas.microsoft.com/office/drawing/2014/main" id="{41714FF8-2D40-8259-6628-2EC3B5F16AC0}"/>
              </a:ext>
            </a:extLst>
          </p:cNvPr>
          <p:cNvPicPr>
            <a:picLocks noRot="1" noChangeAspect="1"/>
          </p:cNvPicPr>
          <p:nvPr>
            <a:videoFile r:link="rId1"/>
          </p:nvPr>
        </p:nvPicPr>
        <p:blipFill>
          <a:blip r:embed="rId4"/>
          <a:stretch>
            <a:fillRect/>
          </a:stretch>
        </p:blipFill>
        <p:spPr>
          <a:xfrm>
            <a:off x="2279062" y="1571506"/>
            <a:ext cx="7633876" cy="4313150"/>
          </a:xfrm>
          <a:prstGeom prst="rect">
            <a:avLst/>
          </a:prstGeom>
        </p:spPr>
      </p:pic>
    </p:spTree>
    <p:extLst>
      <p:ext uri="{BB962C8B-B14F-4D97-AF65-F5344CB8AC3E}">
        <p14:creationId xmlns:p14="http://schemas.microsoft.com/office/powerpoint/2010/main" val="187238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622045"/>
            <a:ext cx="11404154" cy="865186"/>
          </a:xfrm>
        </p:spPr>
        <p:txBody>
          <a:bodyPr/>
          <a:lstStyle/>
          <a:p>
            <a:r>
              <a:rPr lang="en-GB" dirty="0"/>
              <a:t>Immunisations in pregnancy </a:t>
            </a:r>
            <a:endParaRPr lang="en-GB" spc="-40" dirty="0"/>
          </a:p>
        </p:txBody>
      </p:sp>
      <p:sp>
        <p:nvSpPr>
          <p:cNvPr id="2" name="Content Placeholder 2">
            <a:extLst>
              <a:ext uri="{FF2B5EF4-FFF2-40B4-BE49-F238E27FC236}">
                <a16:creationId xmlns:a16="http://schemas.microsoft.com/office/drawing/2014/main" id="{064CB19C-972B-A038-47C0-03C43588040B}"/>
              </a:ext>
            </a:extLst>
          </p:cNvPr>
          <p:cNvSpPr txBox="1">
            <a:spLocks/>
          </p:cNvSpPr>
          <p:nvPr/>
        </p:nvSpPr>
        <p:spPr>
          <a:xfrm>
            <a:off x="898490" y="1728217"/>
            <a:ext cx="10395019" cy="433400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800" dirty="0">
                <a:latin typeface="Tenorite" panose="00000500000000000000" pitchFamily="2" charset="0"/>
              </a:rPr>
              <a:t>Flu vaccine – all pregnant people are eligible at any stage during their pregnancy throughout flu season (1</a:t>
            </a:r>
            <a:r>
              <a:rPr lang="en-GB" sz="2800" baseline="30000" dirty="0">
                <a:latin typeface="Tenorite" panose="00000500000000000000" pitchFamily="2" charset="0"/>
              </a:rPr>
              <a:t>st</a:t>
            </a:r>
            <a:r>
              <a:rPr lang="en-GB" sz="2800" dirty="0">
                <a:latin typeface="Tenorite" panose="00000500000000000000" pitchFamily="2" charset="0"/>
              </a:rPr>
              <a:t> September – 31</a:t>
            </a:r>
            <a:r>
              <a:rPr lang="en-GB" sz="2800" baseline="30000" dirty="0">
                <a:latin typeface="Tenorite" panose="00000500000000000000" pitchFamily="2" charset="0"/>
              </a:rPr>
              <a:t>st</a:t>
            </a:r>
            <a:r>
              <a:rPr lang="en-GB" sz="2800" dirty="0">
                <a:latin typeface="Tenorite" panose="00000500000000000000" pitchFamily="2" charset="0"/>
              </a:rPr>
              <a:t> March).</a:t>
            </a:r>
          </a:p>
          <a:p>
            <a:pPr marL="342900" indent="-342900">
              <a:buFont typeface="Wingdings" panose="05000000000000000000" pitchFamily="2" charset="2"/>
              <a:buChar char="Ø"/>
            </a:pPr>
            <a:r>
              <a:rPr lang="en-GB" sz="2800" dirty="0">
                <a:latin typeface="Tenorite" panose="00000500000000000000" pitchFamily="2" charset="0"/>
              </a:rPr>
              <a:t>Pertussis vaccine (whooping cough) – all pregnant people are eligible from 16 weeks – 32 weeks gestation ideally (available all year). Can be given up to 2 months post-birth.</a:t>
            </a:r>
          </a:p>
          <a:p>
            <a:pPr marL="342900" indent="-342900">
              <a:buFont typeface="Wingdings" panose="05000000000000000000" pitchFamily="2" charset="2"/>
              <a:buChar char="Ø"/>
            </a:pPr>
            <a:r>
              <a:rPr lang="en-GB" sz="2800" dirty="0">
                <a:latin typeface="Tenorite" panose="00000500000000000000" pitchFamily="2" charset="0"/>
              </a:rPr>
              <a:t>COVID vaccine – Autumn programme </a:t>
            </a:r>
          </a:p>
          <a:p>
            <a:pPr marL="342900" indent="-342900">
              <a:buFont typeface="Wingdings" panose="05000000000000000000" pitchFamily="2" charset="2"/>
              <a:buChar char="Ø"/>
            </a:pPr>
            <a:r>
              <a:rPr lang="en-GB" sz="2800" dirty="0">
                <a:latin typeface="Tenorite" panose="00000500000000000000" pitchFamily="2" charset="0"/>
              </a:rPr>
              <a:t>NEW – RSV vaccine (eligible from 28 weeks gestation up until birth, ideally given by 36 weeks).</a:t>
            </a:r>
          </a:p>
        </p:txBody>
      </p:sp>
    </p:spTree>
    <p:extLst>
      <p:ext uri="{BB962C8B-B14F-4D97-AF65-F5344CB8AC3E}">
        <p14:creationId xmlns:p14="http://schemas.microsoft.com/office/powerpoint/2010/main" val="379508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Why we vaccinate in pregnancy</a:t>
            </a:r>
            <a:endParaRPr lang="en-GB" spc="-40" dirty="0"/>
          </a:p>
        </p:txBody>
      </p:sp>
      <p:sp>
        <p:nvSpPr>
          <p:cNvPr id="2" name="Content Placeholder 2">
            <a:extLst>
              <a:ext uri="{FF2B5EF4-FFF2-40B4-BE49-F238E27FC236}">
                <a16:creationId xmlns:a16="http://schemas.microsoft.com/office/drawing/2014/main" id="{154CDB60-A9DF-F374-B80E-36B5654691E3}"/>
              </a:ext>
            </a:extLst>
          </p:cNvPr>
          <p:cNvSpPr>
            <a:spLocks noGrp="1"/>
          </p:cNvSpPr>
          <p:nvPr>
            <p:ph idx="1"/>
          </p:nvPr>
        </p:nvSpPr>
        <p:spPr>
          <a:xfrm>
            <a:off x="462883" y="1983677"/>
            <a:ext cx="11266234" cy="3658171"/>
          </a:xfrm>
        </p:spPr>
        <p:txBody>
          <a:bodyPr vert="horz" lIns="91440" tIns="45720" rIns="91440" bIns="45720" rtlCol="0" anchor="t">
            <a:normAutofit fontScale="92500" lnSpcReduction="10000"/>
          </a:bodyPr>
          <a:lstStyle/>
          <a:p>
            <a:pPr marL="342900" indent="-342900" rtl="0">
              <a:buFont typeface="Wingdings" panose="05000000000000000000" pitchFamily="2" charset="2"/>
              <a:buChar char="Ø"/>
            </a:pPr>
            <a:r>
              <a:rPr lang="en-GB" sz="2800" b="0" i="0" dirty="0">
                <a:effectLst/>
                <a:latin typeface="Tenorite" panose="00000500000000000000" pitchFamily="2" charset="0"/>
              </a:rPr>
              <a:t>Children in early infancy do not have effective antibody responses to many vaccines.</a:t>
            </a:r>
          </a:p>
          <a:p>
            <a:pPr marL="342900" indent="-342900" rtl="0">
              <a:buFont typeface="Wingdings" panose="05000000000000000000" pitchFamily="2" charset="2"/>
              <a:buChar char="Ø"/>
            </a:pPr>
            <a:r>
              <a:rPr lang="en-GB" sz="2800" b="0" i="0" dirty="0">
                <a:effectLst/>
                <a:latin typeface="Tenorite" panose="00000500000000000000" pitchFamily="2" charset="0"/>
              </a:rPr>
              <a:t>Results in increased susceptibility or severity infections. </a:t>
            </a:r>
          </a:p>
          <a:p>
            <a:pPr marL="342900" indent="-342900" rtl="0">
              <a:buFont typeface="Wingdings" panose="05000000000000000000" pitchFamily="2" charset="2"/>
              <a:buChar char="Ø"/>
            </a:pPr>
            <a:r>
              <a:rPr lang="en-GB" sz="2800" b="0" i="0" dirty="0">
                <a:effectLst/>
                <a:latin typeface="Tenorite" panose="00000500000000000000" pitchFamily="2" charset="0"/>
              </a:rPr>
              <a:t>Vaccine-preventable infections are among the leading causes of morbidity in pregnant </a:t>
            </a:r>
            <a:r>
              <a:rPr lang="en-GB" sz="2800" dirty="0">
                <a:latin typeface="Tenorite" panose="00000500000000000000" pitchFamily="2" charset="0"/>
              </a:rPr>
              <a:t>people</a:t>
            </a:r>
            <a:r>
              <a:rPr lang="en-GB" sz="2800" b="0" i="0" dirty="0">
                <a:effectLst/>
                <a:latin typeface="Tenorite" panose="00000500000000000000" pitchFamily="2" charset="0"/>
              </a:rPr>
              <a:t>. </a:t>
            </a:r>
          </a:p>
          <a:p>
            <a:pPr marL="342900" indent="-342900" rtl="0">
              <a:buFont typeface="Wingdings" panose="05000000000000000000" pitchFamily="2" charset="2"/>
              <a:buChar char="Ø"/>
            </a:pPr>
            <a:r>
              <a:rPr lang="en-GB" sz="2800" b="0" i="0" dirty="0">
                <a:effectLst/>
                <a:latin typeface="Tenorite" panose="00000500000000000000" pitchFamily="2" charset="0"/>
              </a:rPr>
              <a:t>Immunisation during pregnancy generates maternal immune protection as well as transfer of antibodies across the placenta and via breastfeeding to provide early infant protection (before they reach the age to get their vaccines).</a:t>
            </a:r>
            <a:endParaRPr lang="en-GB" sz="2800" dirty="0">
              <a:latin typeface="Tenorite" panose="00000500000000000000" pitchFamily="2" charset="0"/>
            </a:endParaRPr>
          </a:p>
        </p:txBody>
      </p:sp>
    </p:spTree>
    <p:extLst>
      <p:ext uri="{BB962C8B-B14F-4D97-AF65-F5344CB8AC3E}">
        <p14:creationId xmlns:p14="http://schemas.microsoft.com/office/powerpoint/2010/main" val="190500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RSV</a:t>
            </a:r>
            <a:endParaRPr lang="en-GB" spc="-40" dirty="0"/>
          </a:p>
        </p:txBody>
      </p:sp>
      <p:sp>
        <p:nvSpPr>
          <p:cNvPr id="2" name="Content Placeholder 4">
            <a:extLst>
              <a:ext uri="{FF2B5EF4-FFF2-40B4-BE49-F238E27FC236}">
                <a16:creationId xmlns:a16="http://schemas.microsoft.com/office/drawing/2014/main" id="{BCCEB534-CC15-D352-E77A-C877E954A6BD}"/>
              </a:ext>
            </a:extLst>
          </p:cNvPr>
          <p:cNvSpPr txBox="1">
            <a:spLocks/>
          </p:cNvSpPr>
          <p:nvPr/>
        </p:nvSpPr>
        <p:spPr>
          <a:xfrm>
            <a:off x="857114" y="1781335"/>
            <a:ext cx="7334998" cy="183054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400" dirty="0"/>
              <a:t>Respiratory syncytial virus.</a:t>
            </a:r>
          </a:p>
          <a:p>
            <a:pPr marL="342900" indent="-342900">
              <a:buFont typeface="Wingdings" panose="05000000000000000000" pitchFamily="2" charset="2"/>
              <a:buChar char="Ø"/>
            </a:pPr>
            <a:r>
              <a:rPr lang="en-GB" sz="2400" dirty="0"/>
              <a:t>Viral pathogen - respiratory infections, can trigger pneumonia or bronchiolitis, characterised by inflammation in the airways.</a:t>
            </a:r>
          </a:p>
        </p:txBody>
      </p:sp>
      <p:pic>
        <p:nvPicPr>
          <p:cNvPr id="3" name="Picture 2">
            <a:extLst>
              <a:ext uri="{FF2B5EF4-FFF2-40B4-BE49-F238E27FC236}">
                <a16:creationId xmlns:a16="http://schemas.microsoft.com/office/drawing/2014/main" id="{4FDC361B-A4CB-21EA-5EBC-BE61E7311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112" y="934225"/>
            <a:ext cx="3404994" cy="216807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401459-BD68-96B7-5014-3FEE9548812B}"/>
              </a:ext>
            </a:extLst>
          </p:cNvPr>
          <p:cNvSpPr txBox="1"/>
          <p:nvPr/>
        </p:nvSpPr>
        <p:spPr>
          <a:xfrm>
            <a:off x="777240" y="3289358"/>
            <a:ext cx="10954512" cy="2677656"/>
          </a:xfrm>
          <a:prstGeom prst="rect">
            <a:avLst/>
          </a:prstGeom>
          <a:noFill/>
        </p:spPr>
        <p:txBody>
          <a:bodyPr wrap="square">
            <a:spAutoFit/>
          </a:bodyPr>
          <a:lstStyle/>
          <a:p>
            <a:pPr marL="342900" indent="-342900">
              <a:buFont typeface="Wingdings" panose="05000000000000000000" pitchFamily="2" charset="2"/>
              <a:buChar char="Ø"/>
            </a:pPr>
            <a:r>
              <a:rPr lang="en-GB" sz="2400" dirty="0"/>
              <a:t>Very common - globally, infects up to 90% of children within the first 2 years of life and frequently reinfects older children and adults. </a:t>
            </a:r>
          </a:p>
          <a:p>
            <a:pPr marL="342900" indent="-342900">
              <a:buFont typeface="Wingdings" panose="05000000000000000000" pitchFamily="2" charset="2"/>
              <a:buChar char="Ø"/>
            </a:pPr>
            <a:r>
              <a:rPr lang="en-GB" sz="2400" dirty="0"/>
              <a:t>More common during winter, especially in temperate countries like the UK.</a:t>
            </a:r>
          </a:p>
          <a:p>
            <a:pPr marL="342900" indent="-342900">
              <a:buFont typeface="Wingdings" panose="05000000000000000000" pitchFamily="2" charset="2"/>
              <a:buChar char="Ø"/>
            </a:pPr>
            <a:r>
              <a:rPr lang="en-GB" sz="2400" dirty="0"/>
              <a:t>Roughly 33 million cases, 3.6 million hospital admissions, and 100,000 deaths globally each year in children under 5 years old. </a:t>
            </a:r>
          </a:p>
          <a:p>
            <a:pPr marL="342900" indent="-342900">
              <a:buFont typeface="Wingdings" panose="05000000000000000000" pitchFamily="2" charset="2"/>
              <a:buChar char="Ø"/>
            </a:pPr>
            <a:r>
              <a:rPr lang="en-GB" sz="2400" dirty="0"/>
              <a:t>Second largest infectious cause of death in children under one year of age, after malaria.</a:t>
            </a:r>
          </a:p>
        </p:txBody>
      </p:sp>
    </p:spTree>
    <p:extLst>
      <p:ext uri="{BB962C8B-B14F-4D97-AF65-F5344CB8AC3E}">
        <p14:creationId xmlns:p14="http://schemas.microsoft.com/office/powerpoint/2010/main" val="21888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618332"/>
            <a:ext cx="11404154" cy="865186"/>
          </a:xfrm>
        </p:spPr>
        <p:txBody>
          <a:bodyPr/>
          <a:lstStyle/>
          <a:p>
            <a:r>
              <a:rPr lang="en-GB" dirty="0"/>
              <a:t>RSV vaccine</a:t>
            </a:r>
            <a:endParaRPr lang="en-GB" spc="-40" dirty="0"/>
          </a:p>
        </p:txBody>
      </p:sp>
      <p:sp>
        <p:nvSpPr>
          <p:cNvPr id="2" name="Content Placeholder 4">
            <a:extLst>
              <a:ext uri="{FF2B5EF4-FFF2-40B4-BE49-F238E27FC236}">
                <a16:creationId xmlns:a16="http://schemas.microsoft.com/office/drawing/2014/main" id="{637FAB04-00F6-153F-312D-2E2A7AF582CB}"/>
              </a:ext>
            </a:extLst>
          </p:cNvPr>
          <p:cNvSpPr txBox="1">
            <a:spLocks/>
          </p:cNvSpPr>
          <p:nvPr/>
        </p:nvSpPr>
        <p:spPr>
          <a:xfrm>
            <a:off x="947238" y="1697161"/>
            <a:ext cx="10297524" cy="4109914"/>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GB" sz="2600" dirty="0"/>
              <a:t>JCVI recommendation - maternal vaccination programme –started September 2024. </a:t>
            </a:r>
          </a:p>
          <a:p>
            <a:pPr marL="457200" indent="-457200">
              <a:buFont typeface="Wingdings" panose="05000000000000000000" pitchFamily="2" charset="2"/>
              <a:buChar char="Ø"/>
            </a:pPr>
            <a:r>
              <a:rPr lang="en-GB" sz="2600" dirty="0"/>
              <a:t>RSV vaccine cannot routinely be given at the same time as pertussis, so it’s going to be vital to keep motivation for vaccination high, so that we can save babies lives​.</a:t>
            </a:r>
          </a:p>
          <a:p>
            <a:pPr marL="457200" indent="-457200">
              <a:buFont typeface="Wingdings" panose="05000000000000000000" pitchFamily="2" charset="2"/>
              <a:buChar char="Ø"/>
            </a:pPr>
            <a:r>
              <a:rPr lang="en-GB" sz="2600" dirty="0"/>
              <a:t>As with Pertussis, RSV vaccine needs to be offered for each pregnancy that an individual has – “every baby needs the protection, so every pregnancy needs the vaccine!”</a:t>
            </a:r>
          </a:p>
          <a:p>
            <a:endParaRPr lang="en-GB" sz="3200" dirty="0"/>
          </a:p>
        </p:txBody>
      </p:sp>
    </p:spTree>
    <p:extLst>
      <p:ext uri="{BB962C8B-B14F-4D97-AF65-F5344CB8AC3E}">
        <p14:creationId xmlns:p14="http://schemas.microsoft.com/office/powerpoint/2010/main" val="33121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E7A1A2-F74A-878A-6014-A3B540C22479}"/>
              </a:ext>
            </a:extLst>
          </p:cNvPr>
          <p:cNvSpPr>
            <a:spLocks noGrp="1"/>
          </p:cNvSpPr>
          <p:nvPr>
            <p:ph idx="1"/>
          </p:nvPr>
        </p:nvSpPr>
        <p:spPr>
          <a:xfrm>
            <a:off x="590077" y="2639423"/>
            <a:ext cx="11088000" cy="1924546"/>
          </a:xfrm>
        </p:spPr>
        <p:txBody>
          <a:bodyPr/>
          <a:lstStyle/>
          <a:p>
            <a:pPr marL="342900" indent="-342900">
              <a:buFont typeface="Arial" panose="020B0604020202020204" pitchFamily="34" charset="0"/>
              <a:buChar char="•"/>
            </a:pPr>
            <a:r>
              <a:rPr lang="en-GB" dirty="0"/>
              <a:t>Even if advised by a midwife – RSV is to be given </a:t>
            </a:r>
            <a:r>
              <a:rPr lang="en-GB" b="1" dirty="0">
                <a:solidFill>
                  <a:srgbClr val="FF0000"/>
                </a:solidFill>
              </a:rPr>
              <a:t>after</a:t>
            </a:r>
            <a:r>
              <a:rPr lang="en-GB" dirty="0"/>
              <a:t> 28 weeks gestation</a:t>
            </a:r>
          </a:p>
          <a:p>
            <a:pPr marL="342900" indent="-342900">
              <a:buFont typeface="Arial" panose="020B0604020202020204" pitchFamily="34" charset="0"/>
              <a:buChar char="•"/>
            </a:pPr>
            <a:r>
              <a:rPr lang="en-GB" dirty="0"/>
              <a:t>Anything under this is classed as an incident and needs to be reported to us</a:t>
            </a:r>
          </a:p>
          <a:p>
            <a:pPr marL="342900" indent="-342900">
              <a:buFont typeface="Arial" panose="020B0604020202020204" pitchFamily="34" charset="0"/>
              <a:buChar char="•"/>
            </a:pPr>
            <a:r>
              <a:rPr lang="en-GB" dirty="0"/>
              <a:t>Vaccine needs to be repeated if given under 16 weeks gestation</a:t>
            </a:r>
          </a:p>
        </p:txBody>
      </p:sp>
      <p:sp>
        <p:nvSpPr>
          <p:cNvPr id="3" name="Text Placeholder 2">
            <a:extLst>
              <a:ext uri="{FF2B5EF4-FFF2-40B4-BE49-F238E27FC236}">
                <a16:creationId xmlns:a16="http://schemas.microsoft.com/office/drawing/2014/main" id="{AE619A5D-FFEB-7F9C-2369-94082D6124FD}"/>
              </a:ext>
            </a:extLst>
          </p:cNvPr>
          <p:cNvSpPr>
            <a:spLocks noGrp="1"/>
          </p:cNvSpPr>
          <p:nvPr>
            <p:ph type="body" sz="quarter" idx="13"/>
          </p:nvPr>
        </p:nvSpPr>
        <p:spPr>
          <a:xfrm>
            <a:off x="507356" y="1792436"/>
            <a:ext cx="11012644" cy="577927"/>
          </a:xfrm>
        </p:spPr>
        <p:txBody>
          <a:bodyPr/>
          <a:lstStyle/>
          <a:p>
            <a:r>
              <a:rPr lang="en-GB" dirty="0">
                <a:solidFill>
                  <a:srgbClr val="FF0000"/>
                </a:solidFill>
              </a:rPr>
              <a:t>Increase of immunisations being given below 28 weeks gestation</a:t>
            </a:r>
          </a:p>
        </p:txBody>
      </p:sp>
      <p:sp>
        <p:nvSpPr>
          <p:cNvPr id="4" name="Title 3">
            <a:extLst>
              <a:ext uri="{FF2B5EF4-FFF2-40B4-BE49-F238E27FC236}">
                <a16:creationId xmlns:a16="http://schemas.microsoft.com/office/drawing/2014/main" id="{C4BA8B24-3A44-18FA-CEBB-BDB697249325}"/>
              </a:ext>
            </a:extLst>
          </p:cNvPr>
          <p:cNvSpPr>
            <a:spLocks noGrp="1"/>
          </p:cNvSpPr>
          <p:nvPr>
            <p:ph type="title"/>
          </p:nvPr>
        </p:nvSpPr>
        <p:spPr/>
        <p:txBody>
          <a:bodyPr/>
          <a:lstStyle/>
          <a:p>
            <a:r>
              <a:rPr lang="en-GB" dirty="0"/>
              <a:t>RSV Incidents </a:t>
            </a:r>
          </a:p>
        </p:txBody>
      </p:sp>
    </p:spTree>
    <p:extLst>
      <p:ext uri="{BB962C8B-B14F-4D97-AF65-F5344CB8AC3E}">
        <p14:creationId xmlns:p14="http://schemas.microsoft.com/office/powerpoint/2010/main" val="402816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3E8792-17B2-ED61-D48F-E9F9006A3643}"/>
              </a:ext>
            </a:extLst>
          </p:cNvPr>
          <p:cNvSpPr>
            <a:spLocks noGrp="1"/>
          </p:cNvSpPr>
          <p:nvPr>
            <p:ph idx="1"/>
          </p:nvPr>
        </p:nvSpPr>
        <p:spPr>
          <a:xfrm>
            <a:off x="469678" y="2504144"/>
            <a:ext cx="11088000" cy="3456000"/>
          </a:xfrm>
        </p:spPr>
        <p:txBody>
          <a:bodyPr/>
          <a:lstStyle/>
          <a:p>
            <a:pPr marL="342900" indent="-342900">
              <a:buFont typeface="Arial" panose="020B0604020202020204" pitchFamily="34" charset="0"/>
              <a:buChar char="•"/>
            </a:pPr>
            <a:r>
              <a:rPr lang="en-GB" dirty="0"/>
              <a:t>This is an immunoglobulin treatment and not a vaccine</a:t>
            </a:r>
          </a:p>
          <a:p>
            <a:pPr marL="342900" indent="-342900">
              <a:buFont typeface="Arial" panose="020B0604020202020204" pitchFamily="34" charset="0"/>
              <a:buChar char="•"/>
            </a:pPr>
            <a:r>
              <a:rPr lang="en-GB" dirty="0"/>
              <a:t>It should not be recorded as “RSV vaccine”, as this then causes reports to show children receiving </a:t>
            </a:r>
            <a:r>
              <a:rPr lang="en-GB" dirty="0" err="1"/>
              <a:t>Abryvso</a:t>
            </a:r>
            <a:endParaRPr lang="en-GB" dirty="0"/>
          </a:p>
          <a:p>
            <a:pPr marL="342900" indent="-342900">
              <a:buFont typeface="Arial" panose="020B0604020202020204" pitchFamily="34" charset="0"/>
              <a:buChar char="•"/>
            </a:pPr>
            <a:r>
              <a:rPr lang="en-GB" dirty="0"/>
              <a:t>The correct SNOMED code is: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60DCCE5E-6B15-1151-FEFB-7D8E9EA6FAFF}"/>
              </a:ext>
            </a:extLst>
          </p:cNvPr>
          <p:cNvSpPr>
            <a:spLocks noGrp="1"/>
          </p:cNvSpPr>
          <p:nvPr>
            <p:ph type="body" sz="quarter" idx="13"/>
          </p:nvPr>
        </p:nvSpPr>
        <p:spPr>
          <a:xfrm>
            <a:off x="469678" y="1489386"/>
            <a:ext cx="11012644" cy="577927"/>
          </a:xfrm>
        </p:spPr>
        <p:txBody>
          <a:bodyPr/>
          <a:lstStyle/>
          <a:p>
            <a:r>
              <a:rPr lang="en-GB" dirty="0"/>
              <a:t>Some babies receive Palivizumab (or similar treatment) in hospital</a:t>
            </a:r>
          </a:p>
        </p:txBody>
      </p:sp>
      <p:sp>
        <p:nvSpPr>
          <p:cNvPr id="4" name="Title 3">
            <a:extLst>
              <a:ext uri="{FF2B5EF4-FFF2-40B4-BE49-F238E27FC236}">
                <a16:creationId xmlns:a16="http://schemas.microsoft.com/office/drawing/2014/main" id="{D7B1EAB7-8B25-4A06-8612-70615FA7AC04}"/>
              </a:ext>
            </a:extLst>
          </p:cNvPr>
          <p:cNvSpPr>
            <a:spLocks noGrp="1"/>
          </p:cNvSpPr>
          <p:nvPr>
            <p:ph type="title"/>
          </p:nvPr>
        </p:nvSpPr>
        <p:spPr/>
        <p:txBody>
          <a:bodyPr/>
          <a:lstStyle/>
          <a:p>
            <a:r>
              <a:rPr lang="en-GB" dirty="0"/>
              <a:t>RSV Coding </a:t>
            </a:r>
          </a:p>
        </p:txBody>
      </p:sp>
      <p:pic>
        <p:nvPicPr>
          <p:cNvPr id="6" name="Picture 5">
            <a:extLst>
              <a:ext uri="{FF2B5EF4-FFF2-40B4-BE49-F238E27FC236}">
                <a16:creationId xmlns:a16="http://schemas.microsoft.com/office/drawing/2014/main" id="{8E8243D8-29E8-8939-4025-556C72B1FC06}"/>
              </a:ext>
            </a:extLst>
          </p:cNvPr>
          <p:cNvPicPr>
            <a:picLocks noChangeAspect="1"/>
          </p:cNvPicPr>
          <p:nvPr/>
        </p:nvPicPr>
        <p:blipFill>
          <a:blip r:embed="rId2"/>
          <a:stretch>
            <a:fillRect/>
          </a:stretch>
        </p:blipFill>
        <p:spPr>
          <a:xfrm>
            <a:off x="2767260" y="4371613"/>
            <a:ext cx="7201270" cy="997001"/>
          </a:xfrm>
          <a:prstGeom prst="rect">
            <a:avLst/>
          </a:prstGeom>
        </p:spPr>
      </p:pic>
    </p:spTree>
    <p:extLst>
      <p:ext uri="{BB962C8B-B14F-4D97-AF65-F5344CB8AC3E}">
        <p14:creationId xmlns:p14="http://schemas.microsoft.com/office/powerpoint/2010/main" val="215961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42512" y="510501"/>
            <a:ext cx="11404154" cy="865186"/>
          </a:xfrm>
        </p:spPr>
        <p:txBody>
          <a:bodyPr/>
          <a:lstStyle/>
          <a:p>
            <a:r>
              <a:rPr lang="en-GB" spc="-40" dirty="0"/>
              <a:t>Clinical trial</a:t>
            </a:r>
          </a:p>
        </p:txBody>
      </p:sp>
      <p:pic>
        <p:nvPicPr>
          <p:cNvPr id="2" name="Online Media 2" title="Understanding RSV, a major cause of respiratory illness in infants.">
            <a:hlinkClick r:id="" action="ppaction://media"/>
            <a:extLst>
              <a:ext uri="{FF2B5EF4-FFF2-40B4-BE49-F238E27FC236}">
                <a16:creationId xmlns:a16="http://schemas.microsoft.com/office/drawing/2014/main" id="{A08F0F4D-CE8C-C4CD-DCF7-CA33B2E35D97}"/>
              </a:ext>
            </a:extLst>
          </p:cNvPr>
          <p:cNvPicPr>
            <a:picLocks noRot="1" noChangeAspect="1"/>
          </p:cNvPicPr>
          <p:nvPr>
            <a:videoFile r:link="rId1"/>
          </p:nvPr>
        </p:nvPicPr>
        <p:blipFill>
          <a:blip r:embed="rId4"/>
          <a:stretch>
            <a:fillRect/>
          </a:stretch>
        </p:blipFill>
        <p:spPr>
          <a:xfrm>
            <a:off x="2252662" y="1571506"/>
            <a:ext cx="7686675" cy="4343400"/>
          </a:xfrm>
          <a:prstGeom prst="rect">
            <a:avLst/>
          </a:prstGeom>
        </p:spPr>
      </p:pic>
    </p:spTree>
    <p:extLst>
      <p:ext uri="{BB962C8B-B14F-4D97-AF65-F5344CB8AC3E}">
        <p14:creationId xmlns:p14="http://schemas.microsoft.com/office/powerpoint/2010/main" val="154371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Immunisation Queries - Inbox</a:t>
            </a:r>
            <a:endParaRPr lang="en-GB" spc="-40" dirty="0"/>
          </a:p>
        </p:txBody>
      </p:sp>
      <p:sp>
        <p:nvSpPr>
          <p:cNvPr id="2" name="Content Placeholder 2">
            <a:extLst>
              <a:ext uri="{FF2B5EF4-FFF2-40B4-BE49-F238E27FC236}">
                <a16:creationId xmlns:a16="http://schemas.microsoft.com/office/drawing/2014/main" id="{41252E93-1A05-573E-83C5-08A01FA30FB0}"/>
              </a:ext>
            </a:extLst>
          </p:cNvPr>
          <p:cNvSpPr>
            <a:spLocks noGrp="1"/>
          </p:cNvSpPr>
          <p:nvPr>
            <p:ph idx="1"/>
          </p:nvPr>
        </p:nvSpPr>
        <p:spPr>
          <a:xfrm>
            <a:off x="551656" y="2093405"/>
            <a:ext cx="11090275" cy="3557587"/>
          </a:xfrm>
        </p:spPr>
        <p:txBody>
          <a:bodyPr vert="horz" lIns="91440" tIns="45720" rIns="91440" bIns="45720" rtlCol="0" anchor="t">
            <a:normAutofit/>
          </a:bodyPr>
          <a:lstStyle/>
          <a:p>
            <a:pPr marL="342900" indent="-342900">
              <a:buFont typeface="Wingdings" panose="05000000000000000000" pitchFamily="2" charset="2"/>
              <a:buChar char="Ø"/>
            </a:pPr>
            <a:r>
              <a:rPr lang="en-GB" sz="2400" dirty="0">
                <a:hlinkClick r:id="rId3">
                  <a:extLst>
                    <a:ext uri="{A12FA001-AC4F-418D-AE19-62706E023703}">
                      <ahyp:hlinkClr xmlns:ahyp="http://schemas.microsoft.com/office/drawing/2018/hyperlinkcolor" val="tx"/>
                    </a:ext>
                  </a:extLst>
                </a:hlinkClick>
              </a:rPr>
              <a:t>england.immsqa@nhs.net</a:t>
            </a:r>
            <a:r>
              <a:rPr lang="en-GB" sz="2400" dirty="0"/>
              <a:t> </a:t>
            </a:r>
          </a:p>
          <a:p>
            <a:pPr marL="342900" indent="-342900">
              <a:buFont typeface="Wingdings" panose="05000000000000000000" pitchFamily="2" charset="2"/>
              <a:buChar char="Ø"/>
            </a:pPr>
            <a:r>
              <a:rPr lang="en-GB" sz="2400" dirty="0"/>
              <a:t>Generic inbox, managed by the Screening &amp; Immunisation Team (SIT). </a:t>
            </a:r>
          </a:p>
          <a:p>
            <a:pPr marL="342900" indent="-342900">
              <a:buFont typeface="Wingdings" panose="05000000000000000000" pitchFamily="2" charset="2"/>
              <a:buChar char="Ø"/>
            </a:pPr>
            <a:r>
              <a:rPr lang="en-GB" sz="2400" dirty="0"/>
              <a:t>For professional immunisation queries only, please do not share with patients / parents. </a:t>
            </a:r>
          </a:p>
          <a:p>
            <a:pPr marL="342900" indent="-342900">
              <a:buFont typeface="Wingdings" panose="05000000000000000000" pitchFamily="2" charset="2"/>
              <a:buChar char="Ø"/>
            </a:pPr>
            <a:r>
              <a:rPr lang="en-GB" sz="2400" dirty="0"/>
              <a:t>No patient identifiable information / details (PII / PID). </a:t>
            </a:r>
          </a:p>
          <a:p>
            <a:pPr marL="342900" indent="-342900">
              <a:buFont typeface="Wingdings" panose="05000000000000000000" pitchFamily="2" charset="2"/>
              <a:buChar char="Ø"/>
            </a:pPr>
            <a:r>
              <a:rPr lang="en-GB" sz="2400" dirty="0"/>
              <a:t>Aim to respond within 2 working days.</a:t>
            </a:r>
          </a:p>
          <a:p>
            <a:pPr marL="342900" indent="-342900">
              <a:buFont typeface="Wingdings" panose="05000000000000000000" pitchFamily="2" charset="2"/>
              <a:buChar char="Ø"/>
            </a:pPr>
            <a:r>
              <a:rPr lang="en-GB" sz="2400" dirty="0"/>
              <a:t>Child Health Information System / CHIS is not public-facing service – please do not share telephone numbers with parents / patients.</a:t>
            </a:r>
          </a:p>
        </p:txBody>
      </p:sp>
    </p:spTree>
    <p:extLst>
      <p:ext uri="{BB962C8B-B14F-4D97-AF65-F5344CB8AC3E}">
        <p14:creationId xmlns:p14="http://schemas.microsoft.com/office/powerpoint/2010/main" val="278106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C4A7-95D7-88A2-0A75-FC4FCE9670F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43858D-6076-5128-22A4-D79612565566}"/>
              </a:ext>
            </a:extLst>
          </p:cNvPr>
          <p:cNvSpPr>
            <a:spLocks noGrp="1"/>
          </p:cNvSpPr>
          <p:nvPr>
            <p:ph idx="1"/>
          </p:nvPr>
        </p:nvSpPr>
        <p:spPr>
          <a:xfrm>
            <a:off x="574874" y="1336265"/>
            <a:ext cx="8852590" cy="2505075"/>
          </a:xfrm>
        </p:spPr>
        <p:txBody>
          <a:bodyPr vert="horz" lIns="0" tIns="0" rIns="0" bIns="0" numCol="1" spcCol="432000" rtlCol="0" anchor="t">
            <a:noAutofit/>
          </a:bodyPr>
          <a:lstStyle/>
          <a:p>
            <a:pPr marL="342900" indent="-342900">
              <a:buFont typeface="Wingdings" panose="05000000000000000000" pitchFamily="2" charset="2"/>
              <a:buChar char="Ø"/>
            </a:pPr>
            <a:r>
              <a:rPr lang="en-GB" sz="1800" dirty="0">
                <a:solidFill>
                  <a:schemeClr val="tx1"/>
                </a:solidFill>
              </a:rPr>
              <a:t>Programme was introduced on 1</a:t>
            </a:r>
            <a:r>
              <a:rPr lang="en-GB" sz="1800" baseline="30000" dirty="0">
                <a:solidFill>
                  <a:schemeClr val="tx1"/>
                </a:solidFill>
              </a:rPr>
              <a:t>st</a:t>
            </a:r>
            <a:r>
              <a:rPr lang="en-GB" sz="1800" dirty="0">
                <a:solidFill>
                  <a:schemeClr val="tx1"/>
                </a:solidFill>
              </a:rPr>
              <a:t> September 2024.</a:t>
            </a:r>
          </a:p>
          <a:p>
            <a:pPr marL="342900" indent="-342900">
              <a:buFont typeface="Wingdings" panose="05000000000000000000" pitchFamily="2" charset="2"/>
              <a:buChar char="Ø"/>
            </a:pPr>
            <a:r>
              <a:rPr lang="en-GB" sz="1800" dirty="0">
                <a:solidFill>
                  <a:schemeClr val="tx1"/>
                </a:solidFill>
              </a:rPr>
              <a:t>Pregnant people: vaccinated in maternity units, community clinics and GP practices.</a:t>
            </a:r>
          </a:p>
          <a:p>
            <a:pPr marL="285750" lvl="0" indent="-285750">
              <a:spcAft>
                <a:spcPts val="600"/>
              </a:spcAft>
              <a:buFont typeface="Wingdings" panose="05000000000000000000" pitchFamily="2" charset="2"/>
              <a:buChar char="Ø"/>
            </a:pPr>
            <a:r>
              <a:rPr lang="en-GB" sz="1800" kern="1200" dirty="0">
                <a:solidFill>
                  <a:schemeClr val="tx1"/>
                </a:solidFill>
                <a:effectLst/>
                <a:latin typeface="+mn-lt"/>
                <a:ea typeface="+mn-ea"/>
                <a:cs typeface="+mn-cs"/>
              </a:rPr>
              <a:t>Pregnant women can have Abrysvo® co-administered with inactivated influenza vaccine, COVID-19 vaccine and/or anti-D immunoglobulin, if necessary. When more than one vaccine is administered, it should be at different sites, preferably different limbs. </a:t>
            </a:r>
          </a:p>
          <a:p>
            <a:pPr marL="285750" indent="-285750">
              <a:spcAft>
                <a:spcPts val="600"/>
              </a:spcAft>
              <a:buFont typeface="Wingdings" panose="05000000000000000000" pitchFamily="2" charset="2"/>
              <a:buChar char="Ø"/>
            </a:pPr>
            <a:r>
              <a:rPr lang="en-GB" sz="1800" kern="1200" dirty="0">
                <a:solidFill>
                  <a:schemeClr val="tx1"/>
                </a:solidFill>
                <a:effectLst/>
                <a:latin typeface="+mn-lt"/>
                <a:ea typeface="+mn-ea"/>
                <a:cs typeface="+mn-cs"/>
              </a:rPr>
              <a:t>If a pertussis containing vaccine has not been given by the time of attendance for RSV vaccine, both vaccines can be given at the same appointment to ensure prompt development of immune response</a:t>
            </a:r>
            <a:r>
              <a:rPr lang="en-GB" sz="1800" dirty="0">
                <a:solidFill>
                  <a:schemeClr val="tx1"/>
                </a:solidFill>
              </a:rPr>
              <a:t> (but not routinely scheduled to be given together).</a:t>
            </a:r>
            <a:endParaRPr lang="en-GB" sz="1800" kern="1200" dirty="0">
              <a:solidFill>
                <a:schemeClr val="tx1"/>
              </a:solidFill>
              <a:effectLst/>
              <a:latin typeface="+mn-lt"/>
              <a:ea typeface="+mn-ea"/>
              <a:cs typeface="+mn-cs"/>
            </a:endParaRPr>
          </a:p>
          <a:p>
            <a:pPr marL="285750" indent="-285750">
              <a:buFont typeface="Wingdings" panose="05000000000000000000" pitchFamily="2" charset="2"/>
              <a:buChar char="Ø"/>
            </a:pPr>
            <a:r>
              <a:rPr lang="en-GB" sz="1800" b="0" i="0" u="none" strike="noStrike" dirty="0">
                <a:solidFill>
                  <a:schemeClr val="tx1"/>
                </a:solidFill>
                <a:effectLst/>
                <a:highlight>
                  <a:srgbClr val="F5F5F5"/>
                </a:highlight>
              </a:rPr>
              <a:t>Protection is effective for approx. 6 months (i.e. the period of greatest vulnerability)</a:t>
            </a:r>
            <a:r>
              <a:rPr lang="en-US" sz="1800" b="0" i="0" dirty="0">
                <a:solidFill>
                  <a:schemeClr val="tx1"/>
                </a:solidFill>
                <a:effectLst/>
                <a:highlight>
                  <a:srgbClr val="F5F5F5"/>
                </a:highlight>
              </a:rPr>
              <a:t>​</a:t>
            </a:r>
            <a:r>
              <a:rPr lang="en-US" sz="1800" dirty="0">
                <a:solidFill>
                  <a:schemeClr val="tx1"/>
                </a:solidFill>
                <a:highlight>
                  <a:srgbClr val="F5F5F5"/>
                </a:highlight>
              </a:rPr>
              <a:t>.</a:t>
            </a:r>
            <a:r>
              <a:rPr lang="en-GB" sz="1800" kern="1200" dirty="0">
                <a:solidFill>
                  <a:schemeClr val="tx1"/>
                </a:solidFill>
                <a:effectLst/>
                <a:ea typeface="+mn-ea"/>
                <a:cs typeface="+mn-cs"/>
              </a:rPr>
              <a:t> </a:t>
            </a:r>
          </a:p>
        </p:txBody>
      </p:sp>
      <p:sp>
        <p:nvSpPr>
          <p:cNvPr id="19" name="TextBox 18">
            <a:extLst>
              <a:ext uri="{FF2B5EF4-FFF2-40B4-BE49-F238E27FC236}">
                <a16:creationId xmlns:a16="http://schemas.microsoft.com/office/drawing/2014/main" id="{4613BAE2-6173-BB5F-7373-EFE481E8A721}"/>
              </a:ext>
            </a:extLst>
          </p:cNvPr>
          <p:cNvSpPr txBox="1"/>
          <p:nvPr/>
        </p:nvSpPr>
        <p:spPr>
          <a:xfrm>
            <a:off x="390144" y="4658621"/>
            <a:ext cx="11411712" cy="923330"/>
          </a:xfrm>
          <a:prstGeom prst="rect">
            <a:avLst/>
          </a:prstGeom>
          <a:solidFill>
            <a:schemeClr val="accent5">
              <a:lumMod val="60000"/>
              <a:lumOff val="40000"/>
            </a:schemeClr>
          </a:solidFill>
          <a:ln>
            <a:solidFill>
              <a:srgbClr val="002060"/>
            </a:solidFill>
          </a:ln>
        </p:spPr>
        <p:txBody>
          <a:bodyPr wrap="square">
            <a:spAutoFit/>
          </a:bodyPr>
          <a:lstStyle/>
          <a:p>
            <a:r>
              <a:rPr lang="en-GB" b="1" dirty="0"/>
              <a:t>Pregnant people</a:t>
            </a:r>
            <a:r>
              <a:rPr lang="en-GB" sz="1800" dirty="0"/>
              <a:t>: vaccinated from 28 weeks gestation up until birth (for every pregnancy). </a:t>
            </a:r>
            <a:r>
              <a:rPr lang="en-GB" sz="1800" u="sng" dirty="0"/>
              <a:t>Abrysvo®</a:t>
            </a:r>
            <a:endParaRPr lang="en-GB" sz="1800" dirty="0"/>
          </a:p>
          <a:p>
            <a:r>
              <a:rPr lang="en-GB" sz="1800" b="1" dirty="0">
                <a:cs typeface="Arial" panose="020B0604020202020204"/>
              </a:rPr>
              <a:t>Older adults (75+)</a:t>
            </a:r>
            <a:r>
              <a:rPr lang="en-GB" sz="1800" dirty="0">
                <a:cs typeface="Arial" panose="020B0604020202020204"/>
              </a:rPr>
              <a:t>: vaccinated on or after 75</a:t>
            </a:r>
            <a:r>
              <a:rPr lang="en-GB" sz="1800" baseline="30000" dirty="0">
                <a:cs typeface="Arial" panose="020B0604020202020204"/>
              </a:rPr>
              <a:t>th</a:t>
            </a:r>
            <a:r>
              <a:rPr lang="en-GB" sz="1800" dirty="0">
                <a:cs typeface="Arial" panose="020B0604020202020204"/>
              </a:rPr>
              <a:t> </a:t>
            </a:r>
            <a:r>
              <a:rPr lang="en-GB" dirty="0">
                <a:cs typeface="Arial" panose="020B0604020202020204"/>
              </a:rPr>
              <a:t>birthday (with an initial catch-up for those 75 to 79 on 1</a:t>
            </a:r>
            <a:r>
              <a:rPr lang="en-GB" baseline="30000" dirty="0">
                <a:cs typeface="Arial" panose="020B0604020202020204"/>
              </a:rPr>
              <a:t>st</a:t>
            </a:r>
            <a:r>
              <a:rPr lang="en-GB" dirty="0">
                <a:cs typeface="Arial" panose="020B0604020202020204"/>
              </a:rPr>
              <a:t> September 2024). </a:t>
            </a:r>
            <a:r>
              <a:rPr lang="en-GB" sz="1800" u="sng" dirty="0"/>
              <a:t>Abrysvo®</a:t>
            </a:r>
            <a:endParaRPr lang="en-GB" sz="1800" dirty="0"/>
          </a:p>
        </p:txBody>
      </p:sp>
      <p:sp>
        <p:nvSpPr>
          <p:cNvPr id="11" name="TextBox 10">
            <a:extLst>
              <a:ext uri="{FF2B5EF4-FFF2-40B4-BE49-F238E27FC236}">
                <a16:creationId xmlns:a16="http://schemas.microsoft.com/office/drawing/2014/main" id="{37AB5F9A-424F-7AE7-E3EC-60394E51B0C8}"/>
              </a:ext>
            </a:extLst>
          </p:cNvPr>
          <p:cNvSpPr txBox="1"/>
          <p:nvPr/>
        </p:nvSpPr>
        <p:spPr>
          <a:xfrm>
            <a:off x="313019" y="6334780"/>
            <a:ext cx="11411712" cy="523220"/>
          </a:xfrm>
          <a:prstGeom prst="rect">
            <a:avLst/>
          </a:prstGeom>
          <a:noFill/>
        </p:spPr>
        <p:txBody>
          <a:bodyPr wrap="square">
            <a:spAutoFit/>
          </a:bodyPr>
          <a:lstStyle/>
          <a:p>
            <a:r>
              <a:rPr lang="en-GB" sz="1400" dirty="0">
                <a:hlinkClick r:id="rId3"/>
              </a:rPr>
              <a:t>Respiratory syncytial virus (RSV) immunisation programme for infants and older adults: JCVI full statement, 11 September 2023 - GOV.UK (www.gov.uk)</a:t>
            </a:r>
            <a:endParaRPr lang="en-GB" sz="1400" dirty="0"/>
          </a:p>
        </p:txBody>
      </p:sp>
      <p:sp>
        <p:nvSpPr>
          <p:cNvPr id="15" name="TextBox 14">
            <a:extLst>
              <a:ext uri="{FF2B5EF4-FFF2-40B4-BE49-F238E27FC236}">
                <a16:creationId xmlns:a16="http://schemas.microsoft.com/office/drawing/2014/main" id="{E4D28668-AF6B-0AA7-E99B-805628E033EC}"/>
              </a:ext>
            </a:extLst>
          </p:cNvPr>
          <p:cNvSpPr txBox="1"/>
          <p:nvPr/>
        </p:nvSpPr>
        <p:spPr>
          <a:xfrm>
            <a:off x="313019" y="5960364"/>
            <a:ext cx="11196502" cy="307777"/>
          </a:xfrm>
          <a:prstGeom prst="rect">
            <a:avLst/>
          </a:prstGeom>
          <a:noFill/>
        </p:spPr>
        <p:txBody>
          <a:bodyPr wrap="square">
            <a:spAutoFit/>
          </a:bodyPr>
          <a:lstStyle/>
          <a:p>
            <a:r>
              <a:rPr lang="en-GB" sz="1400" dirty="0">
                <a:hlinkClick r:id="rId4"/>
              </a:rPr>
              <a:t>Introduction of new NHS vaccination programmes against respiratory syncytial virus (RSV) - GOV.UK (www.gov.uk)</a:t>
            </a:r>
            <a:endParaRPr lang="en-GB" sz="1400" dirty="0"/>
          </a:p>
        </p:txBody>
      </p:sp>
      <p:pic>
        <p:nvPicPr>
          <p:cNvPr id="17" name="Picture 16" descr="Pregnant woman holding stomach">
            <a:extLst>
              <a:ext uri="{FF2B5EF4-FFF2-40B4-BE49-F238E27FC236}">
                <a16:creationId xmlns:a16="http://schemas.microsoft.com/office/drawing/2014/main" id="{4608F612-20CB-8232-C239-B4FC773D89F2}"/>
              </a:ext>
            </a:extLst>
          </p:cNvPr>
          <p:cNvPicPr>
            <a:picLocks noChangeAspect="1"/>
          </p:cNvPicPr>
          <p:nvPr/>
        </p:nvPicPr>
        <p:blipFill rotWithShape="1">
          <a:blip r:embed="rId5"/>
          <a:srcRect l="46852" t="3798"/>
          <a:stretch/>
        </p:blipFill>
        <p:spPr>
          <a:xfrm>
            <a:off x="9581660" y="1775134"/>
            <a:ext cx="2256760" cy="2505075"/>
          </a:xfrm>
          <a:prstGeom prst="rect">
            <a:avLst/>
          </a:prstGeom>
          <a:ln>
            <a:solidFill>
              <a:schemeClr val="accent1"/>
            </a:solidFill>
          </a:ln>
        </p:spPr>
      </p:pic>
      <p:sp>
        <p:nvSpPr>
          <p:cNvPr id="2" name="Title 4">
            <a:extLst>
              <a:ext uri="{FF2B5EF4-FFF2-40B4-BE49-F238E27FC236}">
                <a16:creationId xmlns:a16="http://schemas.microsoft.com/office/drawing/2014/main" id="{74065170-070B-6356-5291-EFF7464442E8}"/>
              </a:ext>
            </a:extLst>
          </p:cNvPr>
          <p:cNvSpPr>
            <a:spLocks noGrp="1"/>
          </p:cNvSpPr>
          <p:nvPr>
            <p:ph type="title"/>
          </p:nvPr>
        </p:nvSpPr>
        <p:spPr>
          <a:xfrm>
            <a:off x="574874" y="376331"/>
            <a:ext cx="11404154" cy="865186"/>
          </a:xfrm>
        </p:spPr>
        <p:txBody>
          <a:bodyPr/>
          <a:lstStyle/>
          <a:p>
            <a:r>
              <a:rPr lang="en-GB" dirty="0"/>
              <a:t>RSV programmes</a:t>
            </a:r>
            <a:endParaRPr lang="en-GB" spc="-40" dirty="0"/>
          </a:p>
        </p:txBody>
      </p:sp>
    </p:spTree>
    <p:extLst>
      <p:ext uri="{BB962C8B-B14F-4D97-AF65-F5344CB8AC3E}">
        <p14:creationId xmlns:p14="http://schemas.microsoft.com/office/powerpoint/2010/main" val="429061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06026" y="629942"/>
            <a:ext cx="3278893" cy="865186"/>
          </a:xfrm>
        </p:spPr>
        <p:txBody>
          <a:bodyPr>
            <a:normAutofit fontScale="90000"/>
          </a:bodyPr>
          <a:lstStyle/>
          <a:p>
            <a:r>
              <a:rPr lang="en-GB" dirty="0"/>
              <a:t>Coadministration – Pregnant Women</a:t>
            </a:r>
            <a:endParaRPr lang="en-GB" spc="-40" dirty="0"/>
          </a:p>
        </p:txBody>
      </p:sp>
      <p:pic>
        <p:nvPicPr>
          <p:cNvPr id="2" name="Picture 1">
            <a:extLst>
              <a:ext uri="{FF2B5EF4-FFF2-40B4-BE49-F238E27FC236}">
                <a16:creationId xmlns:a16="http://schemas.microsoft.com/office/drawing/2014/main" id="{554CA971-A734-DE17-86F4-2312D00ED001}"/>
              </a:ext>
            </a:extLst>
          </p:cNvPr>
          <p:cNvPicPr>
            <a:picLocks noChangeAspect="1"/>
          </p:cNvPicPr>
          <p:nvPr/>
        </p:nvPicPr>
        <p:blipFill>
          <a:blip r:embed="rId3"/>
          <a:stretch>
            <a:fillRect/>
          </a:stretch>
        </p:blipFill>
        <p:spPr>
          <a:xfrm>
            <a:off x="4805178" y="1243096"/>
            <a:ext cx="7162006" cy="4371808"/>
          </a:xfrm>
          <a:prstGeom prst="rect">
            <a:avLst/>
          </a:prstGeom>
        </p:spPr>
      </p:pic>
      <p:pic>
        <p:nvPicPr>
          <p:cNvPr id="4" name="Picture 3">
            <a:extLst>
              <a:ext uri="{FF2B5EF4-FFF2-40B4-BE49-F238E27FC236}">
                <a16:creationId xmlns:a16="http://schemas.microsoft.com/office/drawing/2014/main" id="{295EED53-AD85-648B-1869-AF05AAC55CA4}"/>
              </a:ext>
            </a:extLst>
          </p:cNvPr>
          <p:cNvPicPr>
            <a:picLocks noChangeAspect="1"/>
          </p:cNvPicPr>
          <p:nvPr/>
        </p:nvPicPr>
        <p:blipFill>
          <a:blip r:embed="rId4"/>
          <a:stretch>
            <a:fillRect/>
          </a:stretch>
        </p:blipFill>
        <p:spPr>
          <a:xfrm>
            <a:off x="224816" y="2397982"/>
            <a:ext cx="4439953" cy="3057704"/>
          </a:xfrm>
          <a:prstGeom prst="rect">
            <a:avLst/>
          </a:prstGeom>
        </p:spPr>
      </p:pic>
    </p:spTree>
    <p:extLst>
      <p:ext uri="{BB962C8B-B14F-4D97-AF65-F5344CB8AC3E}">
        <p14:creationId xmlns:p14="http://schemas.microsoft.com/office/powerpoint/2010/main" val="3188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306026" y="629942"/>
            <a:ext cx="3278893" cy="865186"/>
          </a:xfrm>
        </p:spPr>
        <p:txBody>
          <a:bodyPr>
            <a:normAutofit fontScale="90000"/>
          </a:bodyPr>
          <a:lstStyle/>
          <a:p>
            <a:r>
              <a:rPr lang="en-GB" dirty="0"/>
              <a:t>Coadministration of vaccines – Older Adults</a:t>
            </a:r>
            <a:endParaRPr lang="en-GB" spc="-40" dirty="0"/>
          </a:p>
        </p:txBody>
      </p:sp>
      <p:pic>
        <p:nvPicPr>
          <p:cNvPr id="3" name="Picture 2">
            <a:extLst>
              <a:ext uri="{FF2B5EF4-FFF2-40B4-BE49-F238E27FC236}">
                <a16:creationId xmlns:a16="http://schemas.microsoft.com/office/drawing/2014/main" id="{38B3C5A7-DB65-59D6-607F-D3F688ADBFC5}"/>
              </a:ext>
            </a:extLst>
          </p:cNvPr>
          <p:cNvPicPr>
            <a:picLocks noChangeAspect="1"/>
          </p:cNvPicPr>
          <p:nvPr/>
        </p:nvPicPr>
        <p:blipFill rotWithShape="1">
          <a:blip r:embed="rId3"/>
          <a:srcRect r="13489"/>
          <a:stretch/>
        </p:blipFill>
        <p:spPr>
          <a:xfrm>
            <a:off x="3741937" y="472923"/>
            <a:ext cx="6685918" cy="5912154"/>
          </a:xfrm>
          <a:prstGeom prst="rect">
            <a:avLst/>
          </a:prstGeom>
        </p:spPr>
      </p:pic>
      <p:sp>
        <p:nvSpPr>
          <p:cNvPr id="2" name="Speech Bubble: Rectangle 1">
            <a:extLst>
              <a:ext uri="{FF2B5EF4-FFF2-40B4-BE49-F238E27FC236}">
                <a16:creationId xmlns:a16="http://schemas.microsoft.com/office/drawing/2014/main" id="{A80D5CEC-CDBC-2A53-4C68-D125DB313BAB}"/>
              </a:ext>
            </a:extLst>
          </p:cNvPr>
          <p:cNvSpPr/>
          <p:nvPr/>
        </p:nvSpPr>
        <p:spPr>
          <a:xfrm>
            <a:off x="404261" y="2233061"/>
            <a:ext cx="2887579" cy="2550695"/>
          </a:xfrm>
          <a:prstGeom prst="wedgeRectCallout">
            <a:avLst>
              <a:gd name="adj1" fmla="val 71500"/>
              <a:gd name="adj2" fmla="val 2136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Vaccines can be given together if you have a patient who is unlikely to return but the efficacy may be reduced</a:t>
            </a:r>
          </a:p>
        </p:txBody>
      </p:sp>
    </p:spTree>
    <p:extLst>
      <p:ext uri="{BB962C8B-B14F-4D97-AF65-F5344CB8AC3E}">
        <p14:creationId xmlns:p14="http://schemas.microsoft.com/office/powerpoint/2010/main" val="73309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459432"/>
            <a:ext cx="11404154" cy="865186"/>
          </a:xfrm>
        </p:spPr>
        <p:txBody>
          <a:bodyPr>
            <a:normAutofit/>
          </a:bodyPr>
          <a:lstStyle/>
          <a:p>
            <a:r>
              <a:rPr lang="en-GB" dirty="0"/>
              <a:t>Shingles</a:t>
            </a:r>
            <a:endParaRPr lang="en-GB" spc="-40" dirty="0"/>
          </a:p>
        </p:txBody>
      </p:sp>
      <p:pic>
        <p:nvPicPr>
          <p:cNvPr id="2" name="Online Media 6" title="The symptoms of shingles">
            <a:hlinkClick r:id="" action="ppaction://media"/>
            <a:extLst>
              <a:ext uri="{FF2B5EF4-FFF2-40B4-BE49-F238E27FC236}">
                <a16:creationId xmlns:a16="http://schemas.microsoft.com/office/drawing/2014/main" id="{FFED2B65-5753-53CA-7A09-2E2A29D18D76}"/>
              </a:ext>
            </a:extLst>
          </p:cNvPr>
          <p:cNvPicPr>
            <a:picLocks noGrp="1" noRot="1" noChangeAspect="1"/>
          </p:cNvPicPr>
          <p:nvPr>
            <p:ph idx="1"/>
            <a:videoFile r:link="rId1"/>
          </p:nvPr>
        </p:nvPicPr>
        <p:blipFill>
          <a:blip r:embed="rId4"/>
          <a:stretch>
            <a:fillRect/>
          </a:stretch>
        </p:blipFill>
        <p:spPr>
          <a:xfrm>
            <a:off x="2649476" y="1773884"/>
            <a:ext cx="6893048" cy="3894553"/>
          </a:xfrm>
          <a:prstGeom prst="rect">
            <a:avLst/>
          </a:prstGeom>
        </p:spPr>
      </p:pic>
      <p:sp>
        <p:nvSpPr>
          <p:cNvPr id="4" name="TextBox 3">
            <a:extLst>
              <a:ext uri="{FF2B5EF4-FFF2-40B4-BE49-F238E27FC236}">
                <a16:creationId xmlns:a16="http://schemas.microsoft.com/office/drawing/2014/main" id="{50E9ECF7-A633-F384-A3CF-E46B051510AE}"/>
              </a:ext>
            </a:extLst>
          </p:cNvPr>
          <p:cNvSpPr txBox="1"/>
          <p:nvPr/>
        </p:nvSpPr>
        <p:spPr>
          <a:xfrm>
            <a:off x="342507" y="6351105"/>
            <a:ext cx="6094476" cy="369332"/>
          </a:xfrm>
          <a:prstGeom prst="rect">
            <a:avLst/>
          </a:prstGeom>
          <a:noFill/>
        </p:spPr>
        <p:txBody>
          <a:bodyPr wrap="square">
            <a:spAutoFit/>
          </a:bodyPr>
          <a:lstStyle/>
          <a:p>
            <a:r>
              <a:rPr lang="en-GB" dirty="0">
                <a:hlinkClick r:id="rId5"/>
              </a:rPr>
              <a:t>https://youtu.be/VVsDU8JbDgQ?feature=shared</a:t>
            </a:r>
            <a:r>
              <a:rPr lang="en-GB" dirty="0"/>
              <a:t> </a:t>
            </a:r>
          </a:p>
        </p:txBody>
      </p:sp>
    </p:spTree>
    <p:extLst>
      <p:ext uri="{BB962C8B-B14F-4D97-AF65-F5344CB8AC3E}">
        <p14:creationId xmlns:p14="http://schemas.microsoft.com/office/powerpoint/2010/main" val="80798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614880"/>
            <a:ext cx="11404154" cy="865186"/>
          </a:xfrm>
        </p:spPr>
        <p:txBody>
          <a:bodyPr>
            <a:normAutofit/>
          </a:bodyPr>
          <a:lstStyle/>
          <a:p>
            <a:r>
              <a:rPr lang="en-GB" dirty="0"/>
              <a:t>Shingles</a:t>
            </a:r>
            <a:endParaRPr lang="en-GB" spc="-40" dirty="0"/>
          </a:p>
        </p:txBody>
      </p:sp>
      <p:pic>
        <p:nvPicPr>
          <p:cNvPr id="3" name="Picture 2">
            <a:extLst>
              <a:ext uri="{FF2B5EF4-FFF2-40B4-BE49-F238E27FC236}">
                <a16:creationId xmlns:a16="http://schemas.microsoft.com/office/drawing/2014/main" id="{8FF33E3E-26B8-6C11-A535-6B27E68B3336}"/>
              </a:ext>
            </a:extLst>
          </p:cNvPr>
          <p:cNvPicPr>
            <a:picLocks noChangeAspect="1"/>
          </p:cNvPicPr>
          <p:nvPr/>
        </p:nvPicPr>
        <p:blipFill>
          <a:blip r:embed="rId3"/>
          <a:stretch>
            <a:fillRect/>
          </a:stretch>
        </p:blipFill>
        <p:spPr>
          <a:xfrm>
            <a:off x="2259420" y="1927492"/>
            <a:ext cx="7673159" cy="3375290"/>
          </a:xfrm>
          <a:prstGeom prst="rect">
            <a:avLst/>
          </a:prstGeom>
        </p:spPr>
      </p:pic>
      <p:sp>
        <p:nvSpPr>
          <p:cNvPr id="5" name="TextBox 4">
            <a:extLst>
              <a:ext uri="{FF2B5EF4-FFF2-40B4-BE49-F238E27FC236}">
                <a16:creationId xmlns:a16="http://schemas.microsoft.com/office/drawing/2014/main" id="{8652A936-D375-EC80-8F9A-761B0FBB1BF1}"/>
              </a:ext>
            </a:extLst>
          </p:cNvPr>
          <p:cNvSpPr txBox="1"/>
          <p:nvPr/>
        </p:nvSpPr>
        <p:spPr>
          <a:xfrm>
            <a:off x="346362" y="6356350"/>
            <a:ext cx="7837055" cy="369332"/>
          </a:xfrm>
          <a:prstGeom prst="rect">
            <a:avLst/>
          </a:prstGeom>
          <a:noFill/>
        </p:spPr>
        <p:txBody>
          <a:bodyPr wrap="square">
            <a:spAutoFit/>
          </a:bodyPr>
          <a:lstStyle/>
          <a:p>
            <a:r>
              <a:rPr lang="en-GB" dirty="0">
                <a:hlinkClick r:id="rId4">
                  <a:extLst>
                    <a:ext uri="{A12FA001-AC4F-418D-AE19-62706E023703}">
                      <ahyp:hlinkClr xmlns:ahyp="http://schemas.microsoft.com/office/drawing/2018/hyperlinkcolor" val="tx"/>
                    </a:ext>
                  </a:extLst>
                </a:hlinkClick>
              </a:rPr>
              <a:t>Shingles eligibility calculator - from September 2023 - Health Publications</a:t>
            </a:r>
            <a:endParaRPr lang="en-GB" dirty="0"/>
          </a:p>
        </p:txBody>
      </p:sp>
    </p:spTree>
    <p:extLst>
      <p:ext uri="{BB962C8B-B14F-4D97-AF65-F5344CB8AC3E}">
        <p14:creationId xmlns:p14="http://schemas.microsoft.com/office/powerpoint/2010/main" val="111887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normAutofit/>
          </a:bodyPr>
          <a:lstStyle/>
          <a:p>
            <a:r>
              <a:rPr lang="en-GB" dirty="0"/>
              <a:t>Shingles</a:t>
            </a:r>
            <a:endParaRPr lang="en-GB" spc="-40" dirty="0"/>
          </a:p>
        </p:txBody>
      </p:sp>
      <p:sp>
        <p:nvSpPr>
          <p:cNvPr id="5" name="TextBox 4">
            <a:extLst>
              <a:ext uri="{FF2B5EF4-FFF2-40B4-BE49-F238E27FC236}">
                <a16:creationId xmlns:a16="http://schemas.microsoft.com/office/drawing/2014/main" id="{8652A936-D375-EC80-8F9A-761B0FBB1BF1}"/>
              </a:ext>
            </a:extLst>
          </p:cNvPr>
          <p:cNvSpPr txBox="1"/>
          <p:nvPr/>
        </p:nvSpPr>
        <p:spPr>
          <a:xfrm>
            <a:off x="122428" y="2967334"/>
            <a:ext cx="3619148" cy="923330"/>
          </a:xfrm>
          <a:prstGeom prst="rect">
            <a:avLst/>
          </a:prstGeom>
          <a:noFill/>
        </p:spPr>
        <p:txBody>
          <a:bodyPr wrap="square">
            <a:spAutoFit/>
          </a:bodyPr>
          <a:lstStyle/>
          <a:p>
            <a:r>
              <a:rPr lang="en-GB" dirty="0">
                <a:hlinkClick r:id="rId3">
                  <a:extLst>
                    <a:ext uri="{A12FA001-AC4F-418D-AE19-62706E023703}">
                      <ahyp:hlinkClr xmlns:ahyp="http://schemas.microsoft.com/office/drawing/2018/hyperlinkcolor" val="tx"/>
                    </a:ext>
                  </a:extLst>
                </a:hlinkClick>
              </a:rPr>
              <a:t>Shingles eligibility calculator - from September 2023 - Health Publications</a:t>
            </a:r>
            <a:endParaRPr lang="en-GB" dirty="0"/>
          </a:p>
        </p:txBody>
      </p:sp>
      <p:pic>
        <p:nvPicPr>
          <p:cNvPr id="2" name="Picture 1">
            <a:extLst>
              <a:ext uri="{FF2B5EF4-FFF2-40B4-BE49-F238E27FC236}">
                <a16:creationId xmlns:a16="http://schemas.microsoft.com/office/drawing/2014/main" id="{81E31171-DBEC-CC0B-400D-319A940C27BE}"/>
              </a:ext>
            </a:extLst>
          </p:cNvPr>
          <p:cNvPicPr>
            <a:picLocks noChangeAspect="1"/>
          </p:cNvPicPr>
          <p:nvPr/>
        </p:nvPicPr>
        <p:blipFill>
          <a:blip r:embed="rId4"/>
          <a:stretch>
            <a:fillRect/>
          </a:stretch>
        </p:blipFill>
        <p:spPr>
          <a:xfrm>
            <a:off x="3670307" y="170215"/>
            <a:ext cx="5484091" cy="6517567"/>
          </a:xfrm>
          <a:prstGeom prst="rect">
            <a:avLst/>
          </a:prstGeom>
        </p:spPr>
      </p:pic>
    </p:spTree>
    <p:extLst>
      <p:ext uri="{BB962C8B-B14F-4D97-AF65-F5344CB8AC3E}">
        <p14:creationId xmlns:p14="http://schemas.microsoft.com/office/powerpoint/2010/main" val="410614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normAutofit/>
          </a:bodyPr>
          <a:lstStyle/>
          <a:p>
            <a:r>
              <a:rPr lang="en-GB" dirty="0"/>
              <a:t>Pneumococcal</a:t>
            </a:r>
            <a:endParaRPr lang="en-GB" spc="-40" dirty="0"/>
          </a:p>
        </p:txBody>
      </p:sp>
      <p:sp>
        <p:nvSpPr>
          <p:cNvPr id="2" name="Text Placeholder 3">
            <a:extLst>
              <a:ext uri="{FF2B5EF4-FFF2-40B4-BE49-F238E27FC236}">
                <a16:creationId xmlns:a16="http://schemas.microsoft.com/office/drawing/2014/main" id="{5F3D86F0-9901-E93D-30A8-5A0422C6D7A0}"/>
              </a:ext>
            </a:extLst>
          </p:cNvPr>
          <p:cNvSpPr txBox="1">
            <a:spLocks/>
          </p:cNvSpPr>
          <p:nvPr/>
        </p:nvSpPr>
        <p:spPr>
          <a:xfrm>
            <a:off x="1205706" y="2073533"/>
            <a:ext cx="9780587" cy="4001095"/>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800" dirty="0">
                <a:cs typeface="Arial" panose="020B0604020202020204" pitchFamily="34" charset="0"/>
              </a:rPr>
              <a:t>PCV13 is given to all babies at 12 weeks and one year of age.</a:t>
            </a:r>
          </a:p>
          <a:p>
            <a:pPr marL="342900" indent="-342900">
              <a:buFont typeface="Wingdings" panose="05000000000000000000" pitchFamily="2" charset="2"/>
              <a:buChar char="Ø"/>
            </a:pPr>
            <a:r>
              <a:rPr lang="en-GB" sz="2800" dirty="0">
                <a:cs typeface="Arial" panose="020B0604020202020204" pitchFamily="34" charset="0"/>
              </a:rPr>
              <a:t>PPV23 is given as a one-off dose to ‘at-risk’ groups from 2 years to 64 years, 5 yearly boosters to certain groups and a one-off dose to healthy adults aged 65 and over. </a:t>
            </a:r>
          </a:p>
          <a:p>
            <a:pPr marL="342900" indent="-342900">
              <a:buFont typeface="Wingdings" panose="05000000000000000000" pitchFamily="2" charset="2"/>
              <a:buChar char="Ø"/>
            </a:pPr>
            <a:r>
              <a:rPr lang="en-GB" sz="2800" dirty="0">
                <a:cs typeface="Arial" panose="020B0604020202020204" pitchFamily="34" charset="0"/>
              </a:rPr>
              <a:t>5 yearly boosters - for patients with asplenia, splenic dysfunction or chronic renal disease. Includes coeliac disease and sickle cell disease.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solidFill>
                <a:srgbClr val="FF0000"/>
              </a:solidFill>
            </a:endParaRPr>
          </a:p>
        </p:txBody>
      </p:sp>
    </p:spTree>
    <p:extLst>
      <p:ext uri="{BB962C8B-B14F-4D97-AF65-F5344CB8AC3E}">
        <p14:creationId xmlns:p14="http://schemas.microsoft.com/office/powerpoint/2010/main" val="133468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CC98-0B19-8EEC-D9C3-30E91B8AAE25}"/>
              </a:ext>
            </a:extLst>
          </p:cNvPr>
          <p:cNvSpPr>
            <a:spLocks noGrp="1"/>
          </p:cNvSpPr>
          <p:nvPr>
            <p:ph type="ctrTitle"/>
          </p:nvPr>
        </p:nvSpPr>
        <p:spPr/>
        <p:txBody>
          <a:bodyPr/>
          <a:lstStyle/>
          <a:p>
            <a:r>
              <a:rPr lang="en-GB" dirty="0"/>
              <a:t>Vaccination Procedures</a:t>
            </a:r>
          </a:p>
        </p:txBody>
      </p:sp>
      <p:sp>
        <p:nvSpPr>
          <p:cNvPr id="3" name="Subtitle 2">
            <a:extLst>
              <a:ext uri="{FF2B5EF4-FFF2-40B4-BE49-F238E27FC236}">
                <a16:creationId xmlns:a16="http://schemas.microsoft.com/office/drawing/2014/main" id="{1DC2FC94-BF42-5CA7-03A9-CB991EC91FB7}"/>
              </a:ext>
            </a:extLst>
          </p:cNvPr>
          <p:cNvSpPr>
            <a:spLocks noGrp="1"/>
          </p:cNvSpPr>
          <p:nvPr>
            <p:ph type="subTitle" idx="1"/>
          </p:nvPr>
        </p:nvSpPr>
        <p:spPr/>
        <p:txBody>
          <a:bodyPr/>
          <a:lstStyle/>
          <a:p>
            <a:r>
              <a:rPr lang="en-GB" dirty="0"/>
              <a:t>Where/Who/How?!</a:t>
            </a:r>
          </a:p>
        </p:txBody>
      </p:sp>
    </p:spTree>
    <p:extLst>
      <p:ext uri="{BB962C8B-B14F-4D97-AF65-F5344CB8AC3E}">
        <p14:creationId xmlns:p14="http://schemas.microsoft.com/office/powerpoint/2010/main" val="2011972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dirty="0"/>
              <a:t>CSAIS</a:t>
            </a:r>
            <a:endParaRPr lang="en-GB" spc="-40" dirty="0"/>
          </a:p>
        </p:txBody>
      </p:sp>
      <p:sp>
        <p:nvSpPr>
          <p:cNvPr id="2" name="Content Placeholder 2">
            <a:extLst>
              <a:ext uri="{FF2B5EF4-FFF2-40B4-BE49-F238E27FC236}">
                <a16:creationId xmlns:a16="http://schemas.microsoft.com/office/drawing/2014/main" id="{6CF0FCE8-01A4-C144-44A3-371E364B45DF}"/>
              </a:ext>
            </a:extLst>
          </p:cNvPr>
          <p:cNvSpPr>
            <a:spLocks noGrp="1"/>
          </p:cNvSpPr>
          <p:nvPr>
            <p:ph idx="1"/>
          </p:nvPr>
        </p:nvSpPr>
        <p:spPr>
          <a:xfrm>
            <a:off x="550862" y="1965960"/>
            <a:ext cx="11090275" cy="3703319"/>
          </a:xfrm>
        </p:spPr>
        <p:txBody>
          <a:bodyPr vert="horz" lIns="91440" tIns="45720" rIns="91440" bIns="45720" rtlCol="0" anchor="t">
            <a:normAutofit/>
          </a:bodyPr>
          <a:lstStyle/>
          <a:p>
            <a:pPr marL="342900" indent="-342900" rtl="0">
              <a:buFont typeface="Wingdings" panose="05000000000000000000" pitchFamily="2" charset="2"/>
              <a:buChar char="Ø"/>
            </a:pPr>
            <a:r>
              <a:rPr lang="en-GB" dirty="0"/>
              <a:t>Community and School-aged Immunisation Service. </a:t>
            </a:r>
          </a:p>
          <a:p>
            <a:pPr marL="342900" indent="-342900" rtl="0">
              <a:buFont typeface="Wingdings" panose="05000000000000000000" pitchFamily="2" charset="2"/>
              <a:buChar char="Ø"/>
            </a:pPr>
            <a:r>
              <a:rPr lang="en-GB" dirty="0"/>
              <a:t>Administer vaccines cradle to grave – run community clinics.</a:t>
            </a:r>
          </a:p>
          <a:p>
            <a:pPr marL="342900" indent="-342900" rtl="0">
              <a:buFont typeface="Wingdings" panose="05000000000000000000" pitchFamily="2" charset="2"/>
              <a:buChar char="Ø"/>
            </a:pPr>
            <a:r>
              <a:rPr lang="en-GB" dirty="0"/>
              <a:t>HCT covers Hertfordshire, BLMK and West Essex (</a:t>
            </a:r>
            <a:r>
              <a:rPr lang="en-GB" dirty="0">
                <a:hlinkClick r:id="rId3" tooltip="mailto:hct.immsenquiries@nhs.net">
                  <a:extLst>
                    <a:ext uri="{A12FA001-AC4F-418D-AE19-62706E023703}">
                      <ahyp:hlinkClr xmlns:ahyp="http://schemas.microsoft.com/office/drawing/2018/hyperlinkcolor" val="tx"/>
                    </a:ext>
                  </a:extLst>
                </a:hlinkClick>
              </a:rPr>
              <a:t>hct.immsenquiries@nhs.net</a:t>
            </a:r>
            <a:r>
              <a:rPr lang="en-GB" dirty="0"/>
              <a:t>).</a:t>
            </a:r>
          </a:p>
          <a:p>
            <a:pPr marL="342900" indent="-342900" rtl="0">
              <a:buFont typeface="Wingdings" panose="05000000000000000000" pitchFamily="2" charset="2"/>
              <a:buChar char="Ø"/>
            </a:pPr>
            <a:r>
              <a:rPr lang="en-GB" dirty="0"/>
              <a:t>They administer the selective Hep B schedule, BCG, all school-aged immunisations (including flu), and some maternity immunisations (sub-contracted).</a:t>
            </a:r>
          </a:p>
          <a:p>
            <a:pPr marL="342900" indent="-342900" rtl="0">
              <a:buFont typeface="Wingdings" panose="05000000000000000000" pitchFamily="2" charset="2"/>
              <a:buChar char="Ø"/>
            </a:pPr>
            <a:r>
              <a:rPr lang="en-GB" dirty="0"/>
              <a:t>Health visitors, school nurses, GPs and parents can refer to CSAIS.</a:t>
            </a:r>
          </a:p>
          <a:p>
            <a:pPr marL="342900" indent="-342900" rtl="0">
              <a:buFont typeface="Wingdings" panose="05000000000000000000" pitchFamily="2" charset="2"/>
              <a:buChar char="Ø"/>
            </a:pPr>
            <a:r>
              <a:rPr lang="en-GB" dirty="0"/>
              <a:t>Also run drop-in services – advertised by Local Authorities.</a:t>
            </a:r>
          </a:p>
        </p:txBody>
      </p:sp>
    </p:spTree>
    <p:extLst>
      <p:ext uri="{BB962C8B-B14F-4D97-AF65-F5344CB8AC3E}">
        <p14:creationId xmlns:p14="http://schemas.microsoft.com/office/powerpoint/2010/main" val="174471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sz="3600" dirty="0"/>
              <a:t>Patient Group Direction / Patient Specific Direction</a:t>
            </a:r>
            <a:endParaRPr lang="en-GB" spc="-40" dirty="0"/>
          </a:p>
        </p:txBody>
      </p:sp>
      <p:sp>
        <p:nvSpPr>
          <p:cNvPr id="5" name="Content Placeholder 2">
            <a:extLst>
              <a:ext uri="{FF2B5EF4-FFF2-40B4-BE49-F238E27FC236}">
                <a16:creationId xmlns:a16="http://schemas.microsoft.com/office/drawing/2014/main" id="{9D1A5363-105C-B9B7-8437-81449F0424C5}"/>
              </a:ext>
            </a:extLst>
          </p:cNvPr>
          <p:cNvSpPr txBox="1">
            <a:spLocks/>
          </p:cNvSpPr>
          <p:nvPr/>
        </p:nvSpPr>
        <p:spPr>
          <a:xfrm>
            <a:off x="1139783" y="1923494"/>
            <a:ext cx="9779183" cy="3923124"/>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800" dirty="0"/>
              <a:t>PGDs can be found here: </a:t>
            </a:r>
            <a:r>
              <a:rPr lang="en-GB" sz="2800" dirty="0">
                <a:hlinkClick r:id="rId3">
                  <a:extLst>
                    <a:ext uri="{A12FA001-AC4F-418D-AE19-62706E023703}">
                      <ahyp:hlinkClr xmlns:ahyp="http://schemas.microsoft.com/office/drawing/2018/hyperlinkcolor" val="tx"/>
                    </a:ext>
                  </a:extLst>
                </a:hlinkClick>
              </a:rPr>
              <a:t>NHS England — East of England » Patient Group Directives</a:t>
            </a:r>
            <a:endParaRPr lang="en-GB" sz="2800" dirty="0"/>
          </a:p>
          <a:p>
            <a:pPr marL="342900" indent="-342900">
              <a:buFont typeface="Wingdings" panose="05000000000000000000" pitchFamily="2" charset="2"/>
              <a:buChar char="Ø"/>
            </a:pPr>
            <a:r>
              <a:rPr lang="en-GB" sz="2800" dirty="0"/>
              <a:t>Expiry dates for each PGD can be found here: </a:t>
            </a:r>
            <a:r>
              <a:rPr lang="fr-FR" sz="2800" dirty="0">
                <a:hlinkClick r:id="rId4">
                  <a:extLst>
                    <a:ext uri="{A12FA001-AC4F-418D-AE19-62706E023703}">
                      <ahyp:hlinkClr xmlns:ahyp="http://schemas.microsoft.com/office/drawing/2018/hyperlinkcolor" val="tx"/>
                    </a:ext>
                  </a:extLst>
                </a:hlinkClick>
              </a:rPr>
              <a:t>Plain document (england.nhs.uk)</a:t>
            </a:r>
            <a:endParaRPr lang="fr-FR" sz="2800" dirty="0"/>
          </a:p>
          <a:p>
            <a:pPr marL="342900" indent="-342900">
              <a:buFont typeface="Wingdings" panose="05000000000000000000" pitchFamily="2" charset="2"/>
              <a:buChar char="Ø"/>
            </a:pPr>
            <a:r>
              <a:rPr lang="fr-FR" sz="2800" dirty="0"/>
              <a:t>Many queries can be answered by checking the PGD.</a:t>
            </a:r>
          </a:p>
          <a:p>
            <a:pPr marL="342900" indent="-342900">
              <a:buFont typeface="Wingdings" panose="05000000000000000000" pitchFamily="2" charset="2"/>
              <a:buChar char="Ø"/>
            </a:pPr>
            <a:r>
              <a:rPr lang="fr-FR" sz="2800" dirty="0"/>
              <a:t>Off-label use.</a:t>
            </a:r>
          </a:p>
          <a:p>
            <a:pPr marL="342900" indent="-342900">
              <a:buFont typeface="Wingdings" panose="05000000000000000000" pitchFamily="2" charset="2"/>
              <a:buChar char="Ø"/>
            </a:pPr>
            <a:r>
              <a:rPr lang="fr-FR" sz="2800" dirty="0"/>
              <a:t>When you would use a PSD – secondary care request.</a:t>
            </a:r>
            <a:endParaRPr lang="en-GB" sz="2800" dirty="0"/>
          </a:p>
        </p:txBody>
      </p:sp>
    </p:spTree>
    <p:extLst>
      <p:ext uri="{BB962C8B-B14F-4D97-AF65-F5344CB8AC3E}">
        <p14:creationId xmlns:p14="http://schemas.microsoft.com/office/powerpoint/2010/main" val="391151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0D63E-95F1-7037-E594-E5B713613E41}"/>
              </a:ext>
            </a:extLst>
          </p:cNvPr>
          <p:cNvSpPr>
            <a:spLocks noGrp="1"/>
          </p:cNvSpPr>
          <p:nvPr>
            <p:ph type="ctrTitle"/>
          </p:nvPr>
        </p:nvSpPr>
        <p:spPr>
          <a:xfrm>
            <a:off x="1056656" y="2235200"/>
            <a:ext cx="7096933" cy="2387600"/>
          </a:xfrm>
        </p:spPr>
        <p:txBody>
          <a:bodyPr/>
          <a:lstStyle/>
          <a:p>
            <a:br>
              <a:rPr lang="en-GB" dirty="0"/>
            </a:br>
            <a:r>
              <a:rPr lang="en-GB" dirty="0"/>
              <a:t>Why we immunise and background of vaccination programmes</a:t>
            </a:r>
          </a:p>
        </p:txBody>
      </p:sp>
    </p:spTree>
    <p:extLst>
      <p:ext uri="{BB962C8B-B14F-4D97-AF65-F5344CB8AC3E}">
        <p14:creationId xmlns:p14="http://schemas.microsoft.com/office/powerpoint/2010/main" val="1816112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42512" y="605736"/>
            <a:ext cx="11404154" cy="865186"/>
          </a:xfrm>
        </p:spPr>
        <p:txBody>
          <a:bodyPr/>
          <a:lstStyle/>
          <a:p>
            <a:r>
              <a:rPr lang="en-GB" spc="-40" dirty="0"/>
              <a:t>Off-label use</a:t>
            </a:r>
          </a:p>
        </p:txBody>
      </p:sp>
      <p:sp>
        <p:nvSpPr>
          <p:cNvPr id="5" name="Content Placeholder 2">
            <a:extLst>
              <a:ext uri="{FF2B5EF4-FFF2-40B4-BE49-F238E27FC236}">
                <a16:creationId xmlns:a16="http://schemas.microsoft.com/office/drawing/2014/main" id="{9D1A5363-105C-B9B7-8437-81449F0424C5}"/>
              </a:ext>
            </a:extLst>
          </p:cNvPr>
          <p:cNvSpPr txBox="1">
            <a:spLocks/>
          </p:cNvSpPr>
          <p:nvPr/>
        </p:nvSpPr>
        <p:spPr>
          <a:xfrm>
            <a:off x="1206408" y="1676606"/>
            <a:ext cx="9779183" cy="4312714"/>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800" dirty="0"/>
              <a:t>Off-label: when a medicine / vaccine is used in a way other than what is described in the license (includes storage).</a:t>
            </a:r>
          </a:p>
          <a:p>
            <a:pPr marL="342900" indent="-342900">
              <a:buFont typeface="Wingdings" panose="05000000000000000000" pitchFamily="2" charset="2"/>
              <a:buChar char="Ø"/>
            </a:pPr>
            <a:r>
              <a:rPr lang="en-GB" sz="2800" dirty="0"/>
              <a:t>PSDs are NOT required for off-label use!</a:t>
            </a:r>
          </a:p>
          <a:p>
            <a:pPr marL="342900" indent="-342900">
              <a:buFont typeface="Wingdings" panose="05000000000000000000" pitchFamily="2" charset="2"/>
              <a:buChar char="Ø"/>
            </a:pPr>
            <a:r>
              <a:rPr lang="en-GB" sz="2800" dirty="0"/>
              <a:t>PGDs cover off-label use (including where vaccines have been involved in a cold chain breach but deemed safe and effective for use by manufacturers).</a:t>
            </a:r>
          </a:p>
          <a:p>
            <a:pPr marL="342900" indent="-342900">
              <a:buFont typeface="Wingdings" panose="05000000000000000000" pitchFamily="2" charset="2"/>
              <a:buChar char="Ø"/>
            </a:pPr>
            <a:r>
              <a:rPr lang="en-GB" sz="2800" dirty="0"/>
              <a:t>Immunisers discretion as to whether a patient / parent is told that a vaccine is being given off-label.</a:t>
            </a:r>
          </a:p>
          <a:p>
            <a:pPr marL="342900" indent="-342900">
              <a:buFont typeface="Wingdings" panose="05000000000000000000" pitchFamily="2" charset="2"/>
              <a:buChar char="Ø"/>
            </a:pPr>
            <a:r>
              <a:rPr lang="en-GB" sz="2800" dirty="0"/>
              <a:t>Many medicines and some vaccines are given off-label: pertussis vaccine (pregnancy), MenB vaccine (schedule), medication for children (age). </a:t>
            </a:r>
          </a:p>
          <a:p>
            <a:pPr marL="342900" indent="-342900">
              <a:buFont typeface="Wingdings" panose="05000000000000000000" pitchFamily="2" charset="2"/>
              <a:buChar char="Ø"/>
            </a:pPr>
            <a:r>
              <a:rPr lang="en-GB" sz="2800" dirty="0"/>
              <a:t>Resources to help with any conversation: </a:t>
            </a:r>
            <a:r>
              <a:rPr lang="en-GB" sz="2800" dirty="0">
                <a:hlinkClick r:id="rId3"/>
              </a:rPr>
              <a:t>off-label use</a:t>
            </a:r>
            <a:r>
              <a:rPr lang="en-GB" sz="2800" dirty="0"/>
              <a:t>.</a:t>
            </a:r>
          </a:p>
        </p:txBody>
      </p:sp>
    </p:spTree>
    <p:extLst>
      <p:ext uri="{BB962C8B-B14F-4D97-AF65-F5344CB8AC3E}">
        <p14:creationId xmlns:p14="http://schemas.microsoft.com/office/powerpoint/2010/main" val="254163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05751" y="470328"/>
            <a:ext cx="11404154" cy="865186"/>
          </a:xfrm>
        </p:spPr>
        <p:txBody>
          <a:bodyPr/>
          <a:lstStyle/>
          <a:p>
            <a:r>
              <a:rPr lang="en-GB" sz="3600" dirty="0"/>
              <a:t>EoE Website</a:t>
            </a:r>
            <a:endParaRPr lang="en-GB" spc="-40" dirty="0"/>
          </a:p>
        </p:txBody>
      </p:sp>
      <p:pic>
        <p:nvPicPr>
          <p:cNvPr id="2" name="Content Placeholder 7">
            <a:extLst>
              <a:ext uri="{FF2B5EF4-FFF2-40B4-BE49-F238E27FC236}">
                <a16:creationId xmlns:a16="http://schemas.microsoft.com/office/drawing/2014/main" id="{3B707791-9C48-2AB6-8F35-B146622B0330}"/>
              </a:ext>
            </a:extLst>
          </p:cNvPr>
          <p:cNvPicPr>
            <a:picLocks noGrp="1" noChangeAspect="1"/>
          </p:cNvPicPr>
          <p:nvPr>
            <p:ph idx="1"/>
          </p:nvPr>
        </p:nvPicPr>
        <p:blipFill>
          <a:blip r:embed="rId3"/>
          <a:stretch>
            <a:fillRect/>
          </a:stretch>
        </p:blipFill>
        <p:spPr>
          <a:xfrm>
            <a:off x="2206499" y="1253218"/>
            <a:ext cx="7779001" cy="4979496"/>
          </a:xfrm>
        </p:spPr>
      </p:pic>
    </p:spTree>
    <p:extLst>
      <p:ext uri="{BB962C8B-B14F-4D97-AF65-F5344CB8AC3E}">
        <p14:creationId xmlns:p14="http://schemas.microsoft.com/office/powerpoint/2010/main" val="291557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33183" y="564921"/>
            <a:ext cx="11404154" cy="865186"/>
          </a:xfrm>
        </p:spPr>
        <p:txBody>
          <a:bodyPr/>
          <a:lstStyle/>
          <a:p>
            <a:r>
              <a:rPr lang="en-GB" sz="3600" dirty="0"/>
              <a:t>Consent</a:t>
            </a:r>
            <a:endParaRPr lang="en-GB" spc="-40" dirty="0"/>
          </a:p>
        </p:txBody>
      </p:sp>
      <p:sp>
        <p:nvSpPr>
          <p:cNvPr id="2" name="Content Placeholder 2">
            <a:extLst>
              <a:ext uri="{FF2B5EF4-FFF2-40B4-BE49-F238E27FC236}">
                <a16:creationId xmlns:a16="http://schemas.microsoft.com/office/drawing/2014/main" id="{0A6E2E4F-A59D-0422-FD71-F299B39D4B49}"/>
              </a:ext>
            </a:extLst>
          </p:cNvPr>
          <p:cNvSpPr txBox="1">
            <a:spLocks/>
          </p:cNvSpPr>
          <p:nvPr/>
        </p:nvSpPr>
        <p:spPr>
          <a:xfrm>
            <a:off x="1206408" y="1877312"/>
            <a:ext cx="9779183" cy="396930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Content Placeholder 2">
            <a:extLst>
              <a:ext uri="{FF2B5EF4-FFF2-40B4-BE49-F238E27FC236}">
                <a16:creationId xmlns:a16="http://schemas.microsoft.com/office/drawing/2014/main" id="{B80E4A0F-26ED-569F-6735-BC6DE73413BC}"/>
              </a:ext>
            </a:extLst>
          </p:cNvPr>
          <p:cNvSpPr txBox="1">
            <a:spLocks/>
          </p:cNvSpPr>
          <p:nvPr/>
        </p:nvSpPr>
        <p:spPr>
          <a:xfrm>
            <a:off x="533183" y="2143723"/>
            <a:ext cx="9779183" cy="343648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Ø"/>
            </a:pPr>
            <a:endParaRPr lang="en-GB" dirty="0"/>
          </a:p>
        </p:txBody>
      </p:sp>
      <p:sp>
        <p:nvSpPr>
          <p:cNvPr id="4" name="Content Placeholder 2">
            <a:extLst>
              <a:ext uri="{FF2B5EF4-FFF2-40B4-BE49-F238E27FC236}">
                <a16:creationId xmlns:a16="http://schemas.microsoft.com/office/drawing/2014/main" id="{C7EC3078-99C7-8E3E-0F64-062727F73436}"/>
              </a:ext>
            </a:extLst>
          </p:cNvPr>
          <p:cNvSpPr txBox="1">
            <a:spLocks/>
          </p:cNvSpPr>
          <p:nvPr/>
        </p:nvSpPr>
        <p:spPr>
          <a:xfrm>
            <a:off x="719037" y="1718703"/>
            <a:ext cx="10753923" cy="405476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400" dirty="0"/>
              <a:t>Does not need to be physically signed – can be verbal.</a:t>
            </a:r>
          </a:p>
          <a:p>
            <a:pPr marL="342900" indent="-342900">
              <a:buFont typeface="Wingdings" panose="05000000000000000000" pitchFamily="2" charset="2"/>
              <a:buChar char="Ø"/>
            </a:pPr>
            <a:r>
              <a:rPr lang="en-GB" sz="2400" dirty="0"/>
              <a:t>The patient / parent / guardian must have a clear understanding.</a:t>
            </a:r>
          </a:p>
          <a:p>
            <a:pPr marL="342900" indent="-342900">
              <a:buFont typeface="Wingdings" panose="05000000000000000000" pitchFamily="2" charset="2"/>
              <a:buChar char="Ø"/>
            </a:pPr>
            <a:r>
              <a:rPr lang="en-GB" sz="2400" dirty="0"/>
              <a:t>Informed choice.</a:t>
            </a:r>
          </a:p>
          <a:p>
            <a:pPr marL="342900" indent="-342900">
              <a:buFont typeface="Wingdings" panose="05000000000000000000" pitchFamily="2" charset="2"/>
              <a:buChar char="Ø"/>
            </a:pPr>
            <a:r>
              <a:rPr lang="en-GB" sz="2400" dirty="0"/>
              <a:t>If someone who does not have parental rights is bringing the child, you need to be clear that consent has been given from the parents.</a:t>
            </a:r>
          </a:p>
          <a:p>
            <a:pPr marL="342900" indent="-342900">
              <a:buFont typeface="Wingdings" panose="05000000000000000000" pitchFamily="2" charset="2"/>
              <a:buChar char="Ø"/>
            </a:pPr>
            <a:r>
              <a:rPr lang="en-GB" sz="2400" dirty="0"/>
              <a:t>(GB on consent has been updated):</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803727AB-6B6D-4884-BD55-BAEBADC63640}"/>
              </a:ext>
            </a:extLst>
          </p:cNvPr>
          <p:cNvPicPr>
            <a:picLocks noChangeAspect="1"/>
          </p:cNvPicPr>
          <p:nvPr/>
        </p:nvPicPr>
        <p:blipFill>
          <a:blip r:embed="rId3"/>
          <a:stretch>
            <a:fillRect/>
          </a:stretch>
        </p:blipFill>
        <p:spPr>
          <a:xfrm>
            <a:off x="1364472" y="4603361"/>
            <a:ext cx="9463051" cy="1436516"/>
          </a:xfrm>
          <a:prstGeom prst="rect">
            <a:avLst/>
          </a:prstGeom>
        </p:spPr>
      </p:pic>
    </p:spTree>
    <p:extLst>
      <p:ext uri="{BB962C8B-B14F-4D97-AF65-F5344CB8AC3E}">
        <p14:creationId xmlns:p14="http://schemas.microsoft.com/office/powerpoint/2010/main" val="306975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sz="3600" dirty="0"/>
              <a:t>Vaccine hesitancy</a:t>
            </a:r>
            <a:endParaRPr lang="en-GB" spc="-40" dirty="0"/>
          </a:p>
        </p:txBody>
      </p:sp>
      <p:sp>
        <p:nvSpPr>
          <p:cNvPr id="3" name="Content Placeholder 2">
            <a:extLst>
              <a:ext uri="{FF2B5EF4-FFF2-40B4-BE49-F238E27FC236}">
                <a16:creationId xmlns:a16="http://schemas.microsoft.com/office/drawing/2014/main" id="{E758EF38-7419-154A-E171-20D77A86DB5F}"/>
              </a:ext>
            </a:extLst>
          </p:cNvPr>
          <p:cNvSpPr txBox="1">
            <a:spLocks/>
          </p:cNvSpPr>
          <p:nvPr/>
        </p:nvSpPr>
        <p:spPr>
          <a:xfrm>
            <a:off x="487648" y="1923916"/>
            <a:ext cx="7889103" cy="379428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800" dirty="0"/>
              <a:t>Confidence – are they recommended by trusted healthcare professionals?</a:t>
            </a:r>
          </a:p>
          <a:p>
            <a:pPr marL="342900" indent="-342900">
              <a:buFont typeface="Wingdings" panose="05000000000000000000" pitchFamily="2" charset="2"/>
              <a:buChar char="Ø"/>
            </a:pPr>
            <a:r>
              <a:rPr lang="en-GB" sz="2800" dirty="0"/>
              <a:t>Complacency – perception around the risk / severity of the disease.</a:t>
            </a:r>
          </a:p>
          <a:p>
            <a:pPr marL="342900" indent="-342900">
              <a:buFont typeface="Wingdings" panose="05000000000000000000" pitchFamily="2" charset="2"/>
              <a:buChar char="Ø"/>
            </a:pPr>
            <a:r>
              <a:rPr lang="en-GB" sz="2800" dirty="0"/>
              <a:t>Convenience – are vaccines accessible?</a:t>
            </a:r>
          </a:p>
          <a:p>
            <a:pPr marL="342900" indent="-342900">
              <a:buFont typeface="Wingdings" panose="05000000000000000000" pitchFamily="2" charset="2"/>
              <a:buChar char="Ø"/>
            </a:pPr>
            <a:r>
              <a:rPr lang="en-GB" sz="2800" dirty="0"/>
              <a:t>Communication – social media, misinformation.</a:t>
            </a:r>
          </a:p>
          <a:p>
            <a:pPr marL="342900" indent="-342900">
              <a:buFont typeface="Wingdings" panose="05000000000000000000" pitchFamily="2" charset="2"/>
              <a:buChar char="Ø"/>
            </a:pPr>
            <a:r>
              <a:rPr lang="en-GB" sz="2800" dirty="0"/>
              <a:t>Context – targeted campaigns, different languages, representation.</a:t>
            </a:r>
          </a:p>
        </p:txBody>
      </p:sp>
      <p:pic>
        <p:nvPicPr>
          <p:cNvPr id="4" name="Picture 4">
            <a:extLst>
              <a:ext uri="{FF2B5EF4-FFF2-40B4-BE49-F238E27FC236}">
                <a16:creationId xmlns:a16="http://schemas.microsoft.com/office/drawing/2014/main" id="{164A504B-4E46-A344-5D3B-7C7B909BA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859" y="0"/>
            <a:ext cx="3566141" cy="663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37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33183" y="564921"/>
            <a:ext cx="11404154" cy="865186"/>
          </a:xfrm>
        </p:spPr>
        <p:txBody>
          <a:bodyPr/>
          <a:lstStyle/>
          <a:p>
            <a:r>
              <a:rPr lang="en-GB" spc="-40" dirty="0"/>
              <a:t>How to talk about vaccines</a:t>
            </a:r>
          </a:p>
        </p:txBody>
      </p:sp>
      <p:sp>
        <p:nvSpPr>
          <p:cNvPr id="2" name="Content Placeholder 2">
            <a:extLst>
              <a:ext uri="{FF2B5EF4-FFF2-40B4-BE49-F238E27FC236}">
                <a16:creationId xmlns:a16="http://schemas.microsoft.com/office/drawing/2014/main" id="{0A6E2E4F-A59D-0422-FD71-F299B39D4B49}"/>
              </a:ext>
            </a:extLst>
          </p:cNvPr>
          <p:cNvSpPr txBox="1">
            <a:spLocks/>
          </p:cNvSpPr>
          <p:nvPr/>
        </p:nvSpPr>
        <p:spPr>
          <a:xfrm>
            <a:off x="1206408" y="1877312"/>
            <a:ext cx="9779183" cy="396930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Content Placeholder 2">
            <a:extLst>
              <a:ext uri="{FF2B5EF4-FFF2-40B4-BE49-F238E27FC236}">
                <a16:creationId xmlns:a16="http://schemas.microsoft.com/office/drawing/2014/main" id="{B80E4A0F-26ED-569F-6735-BC6DE73413BC}"/>
              </a:ext>
            </a:extLst>
          </p:cNvPr>
          <p:cNvSpPr txBox="1">
            <a:spLocks/>
          </p:cNvSpPr>
          <p:nvPr/>
        </p:nvSpPr>
        <p:spPr>
          <a:xfrm>
            <a:off x="533183" y="2143723"/>
            <a:ext cx="9779183" cy="343648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Ø"/>
            </a:pPr>
            <a:endParaRPr lang="en-GB" dirty="0"/>
          </a:p>
        </p:txBody>
      </p:sp>
      <p:sp>
        <p:nvSpPr>
          <p:cNvPr id="4" name="Content Placeholder 2">
            <a:extLst>
              <a:ext uri="{FF2B5EF4-FFF2-40B4-BE49-F238E27FC236}">
                <a16:creationId xmlns:a16="http://schemas.microsoft.com/office/drawing/2014/main" id="{C7EC3078-99C7-8E3E-0F64-062727F73436}"/>
              </a:ext>
            </a:extLst>
          </p:cNvPr>
          <p:cNvSpPr txBox="1">
            <a:spLocks/>
          </p:cNvSpPr>
          <p:nvPr/>
        </p:nvSpPr>
        <p:spPr>
          <a:xfrm>
            <a:off x="785805" y="1791855"/>
            <a:ext cx="10898909" cy="405476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dirty="0"/>
              <a:t>Simple language</a:t>
            </a:r>
          </a:p>
          <a:p>
            <a:pPr marL="342900" indent="-342900">
              <a:buFont typeface="Arial" panose="020B0604020202020204" pitchFamily="34" charset="0"/>
              <a:buChar char="•"/>
            </a:pPr>
            <a:r>
              <a:rPr lang="en-GB" sz="2400" dirty="0"/>
              <a:t>With confidence</a:t>
            </a:r>
          </a:p>
          <a:p>
            <a:pPr marL="342900" indent="-342900">
              <a:buFont typeface="Arial" panose="020B0604020202020204" pitchFamily="34" charset="0"/>
              <a:buChar char="•"/>
            </a:pPr>
            <a:r>
              <a:rPr lang="en-GB" sz="2400" dirty="0"/>
              <a:t>Remain non-judgemental</a:t>
            </a:r>
          </a:p>
          <a:p>
            <a:pPr marL="342900" indent="-342900">
              <a:buFont typeface="Arial" panose="020B0604020202020204" pitchFamily="34" charset="0"/>
              <a:buChar char="•"/>
            </a:pPr>
            <a:r>
              <a:rPr lang="en-GB" sz="2400" dirty="0"/>
              <a:t>Leave space to ask questions</a:t>
            </a:r>
          </a:p>
          <a:p>
            <a:pPr marL="342900" indent="-342900">
              <a:buFont typeface="Arial" panose="020B0604020202020204" pitchFamily="34" charset="0"/>
              <a:buChar char="•"/>
            </a:pPr>
            <a:r>
              <a:rPr lang="en-GB" sz="2400" dirty="0"/>
              <a:t>Signpost to non-Gov, non-NHS sites such as the Vaccine Knowledge Project.</a:t>
            </a:r>
          </a:p>
          <a:p>
            <a:endParaRPr lang="en-GB" sz="2400" dirty="0">
              <a:hlinkClick r:id="rId3"/>
            </a:endParaRPr>
          </a:p>
          <a:p>
            <a:r>
              <a:rPr lang="en-GB" sz="2400" dirty="0">
                <a:hlinkClick r:id="rId3"/>
              </a:rPr>
              <a:t>(Home | Vaccine Knowledge Project</a:t>
            </a:r>
            <a:r>
              <a:rPr lang="en-GB" sz="2400" dirty="0"/>
              <a:t> – also has videos and resources which can be shared if appropriate)</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pic>
        <p:nvPicPr>
          <p:cNvPr id="6" name="Picture 5">
            <a:extLst>
              <a:ext uri="{FF2B5EF4-FFF2-40B4-BE49-F238E27FC236}">
                <a16:creationId xmlns:a16="http://schemas.microsoft.com/office/drawing/2014/main" id="{B267FE49-3DE4-0ABE-64EC-E816B856E594}"/>
              </a:ext>
            </a:extLst>
          </p:cNvPr>
          <p:cNvPicPr>
            <a:picLocks noChangeAspect="1"/>
          </p:cNvPicPr>
          <p:nvPr/>
        </p:nvPicPr>
        <p:blipFill>
          <a:blip r:embed="rId4"/>
          <a:stretch>
            <a:fillRect/>
          </a:stretch>
        </p:blipFill>
        <p:spPr>
          <a:xfrm>
            <a:off x="7505704" y="5098790"/>
            <a:ext cx="4153113" cy="1187511"/>
          </a:xfrm>
          <a:prstGeom prst="rect">
            <a:avLst/>
          </a:prstGeom>
        </p:spPr>
      </p:pic>
    </p:spTree>
    <p:extLst>
      <p:ext uri="{BB962C8B-B14F-4D97-AF65-F5344CB8AC3E}">
        <p14:creationId xmlns:p14="http://schemas.microsoft.com/office/powerpoint/2010/main" val="398371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8B0280-E166-B6CE-5AA3-DC881A9A83B4}"/>
              </a:ext>
            </a:extLst>
          </p:cNvPr>
          <p:cNvSpPr>
            <a:spLocks noGrp="1"/>
          </p:cNvSpPr>
          <p:nvPr>
            <p:ph idx="1"/>
          </p:nvPr>
        </p:nvSpPr>
        <p:spPr>
          <a:xfrm>
            <a:off x="590077" y="1487061"/>
            <a:ext cx="11088000" cy="3456000"/>
          </a:xfrm>
        </p:spPr>
        <p:txBody>
          <a:bodyPr/>
          <a:lstStyle/>
          <a:p>
            <a:pPr marL="342900" indent="-342900">
              <a:buFont typeface="Arial" panose="020B0604020202020204" pitchFamily="34" charset="0"/>
              <a:buChar char="•"/>
            </a:pPr>
            <a:r>
              <a:rPr lang="en-GB" dirty="0"/>
              <a:t>Recent incidents across </a:t>
            </a:r>
            <a:r>
              <a:rPr lang="en-GB" dirty="0" err="1"/>
              <a:t>EoE</a:t>
            </a:r>
            <a:r>
              <a:rPr lang="en-GB" dirty="0"/>
              <a:t>: increase in </a:t>
            </a:r>
            <a:r>
              <a:rPr lang="en-GB" dirty="0" err="1"/>
              <a:t>Fluenz</a:t>
            </a:r>
            <a:r>
              <a:rPr lang="en-GB" dirty="0"/>
              <a:t> being given to children under the age of 2. </a:t>
            </a:r>
          </a:p>
          <a:p>
            <a:pPr marL="342900" indent="-342900">
              <a:buFont typeface="Arial" panose="020B0604020202020204" pitchFamily="34" charset="0"/>
              <a:buChar char="•"/>
            </a:pPr>
            <a:r>
              <a:rPr lang="en-GB" dirty="0"/>
              <a:t>Wrong vaccine given in baby clinic.</a:t>
            </a:r>
          </a:p>
          <a:p>
            <a:pPr marL="342900" indent="-342900">
              <a:buFont typeface="Arial" panose="020B0604020202020204" pitchFamily="34" charset="0"/>
              <a:buChar char="•"/>
            </a:pPr>
            <a:r>
              <a:rPr lang="en-GB" dirty="0"/>
              <a:t>Wrong flu vaccine given to ‘at-risk’ adult.</a:t>
            </a:r>
          </a:p>
          <a:p>
            <a:pPr marL="342900" indent="-342900">
              <a:buFont typeface="Arial" panose="020B0604020202020204" pitchFamily="34" charset="0"/>
              <a:buChar char="•"/>
            </a:pPr>
            <a:r>
              <a:rPr lang="en-GB" dirty="0"/>
              <a:t>Prevention? </a:t>
            </a:r>
          </a:p>
          <a:p>
            <a:pPr marL="1028700" lvl="1" indent="-342900"/>
            <a:r>
              <a:rPr lang="en-GB" dirty="0"/>
              <a:t>Ensure enough clinic time to minimise risk of errors.</a:t>
            </a:r>
          </a:p>
          <a:p>
            <a:pPr marL="1028700" lvl="1" indent="-342900"/>
            <a:r>
              <a:rPr lang="en-GB" dirty="0"/>
              <a:t>Awareness of admin and reception staff – booking into correct clinic space.</a:t>
            </a:r>
          </a:p>
          <a:p>
            <a:pPr marL="1028700" lvl="1" indent="-342900"/>
            <a:r>
              <a:rPr lang="en-GB" dirty="0"/>
              <a:t>Double check – what has the patient come for?</a:t>
            </a:r>
          </a:p>
          <a:p>
            <a:pPr marL="342900" indent="-342900">
              <a:buFont typeface="Arial" panose="020B0604020202020204" pitchFamily="34" charset="0"/>
              <a:buChar char="•"/>
            </a:pPr>
            <a:endParaRPr lang="en-GB" dirty="0"/>
          </a:p>
          <a:p>
            <a:endParaRPr lang="en-GB" dirty="0"/>
          </a:p>
        </p:txBody>
      </p:sp>
      <p:sp>
        <p:nvSpPr>
          <p:cNvPr id="4" name="Title 3">
            <a:extLst>
              <a:ext uri="{FF2B5EF4-FFF2-40B4-BE49-F238E27FC236}">
                <a16:creationId xmlns:a16="http://schemas.microsoft.com/office/drawing/2014/main" id="{40E1635D-DC1B-83C7-E120-B93C2BF7FC77}"/>
              </a:ext>
            </a:extLst>
          </p:cNvPr>
          <p:cNvSpPr>
            <a:spLocks noGrp="1"/>
          </p:cNvSpPr>
          <p:nvPr>
            <p:ph type="title"/>
          </p:nvPr>
        </p:nvSpPr>
        <p:spPr/>
        <p:txBody>
          <a:bodyPr/>
          <a:lstStyle/>
          <a:p>
            <a:r>
              <a:rPr lang="en-GB" dirty="0"/>
              <a:t>Vaccine administration and incidents</a:t>
            </a:r>
          </a:p>
        </p:txBody>
      </p:sp>
      <p:sp>
        <p:nvSpPr>
          <p:cNvPr id="5" name="Scroll: Horizontal 4">
            <a:extLst>
              <a:ext uri="{FF2B5EF4-FFF2-40B4-BE49-F238E27FC236}">
                <a16:creationId xmlns:a16="http://schemas.microsoft.com/office/drawing/2014/main" id="{E825E7BD-3FF7-8336-A830-F14451CDCF8F}"/>
              </a:ext>
            </a:extLst>
          </p:cNvPr>
          <p:cNvSpPr/>
          <p:nvPr/>
        </p:nvSpPr>
        <p:spPr>
          <a:xfrm>
            <a:off x="774225" y="4943061"/>
            <a:ext cx="10719704" cy="1583635"/>
          </a:xfrm>
          <a:prstGeom prst="horizontalScroll">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Errors do happen! Please contact us on </a:t>
            </a:r>
            <a:r>
              <a:rPr lang="en-GB" sz="2400" dirty="0" err="1">
                <a:solidFill>
                  <a:schemeClr val="tx1"/>
                </a:solidFill>
              </a:rPr>
              <a:t>england@immsqa@nhs.net</a:t>
            </a:r>
            <a:endParaRPr lang="en-GB" sz="2400" dirty="0">
              <a:solidFill>
                <a:schemeClr val="tx1"/>
              </a:solidFill>
            </a:endParaRPr>
          </a:p>
        </p:txBody>
      </p:sp>
    </p:spTree>
    <p:extLst>
      <p:ext uri="{BB962C8B-B14F-4D97-AF65-F5344CB8AC3E}">
        <p14:creationId xmlns:p14="http://schemas.microsoft.com/office/powerpoint/2010/main" val="13727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D8E2FB-BE84-F2D6-168C-D82EB54E2736}"/>
              </a:ext>
            </a:extLst>
          </p:cNvPr>
          <p:cNvPicPr>
            <a:picLocks noChangeAspect="1"/>
          </p:cNvPicPr>
          <p:nvPr/>
        </p:nvPicPr>
        <p:blipFill>
          <a:blip r:embed="rId2"/>
          <a:stretch>
            <a:fillRect/>
          </a:stretch>
        </p:blipFill>
        <p:spPr>
          <a:xfrm>
            <a:off x="710320" y="336801"/>
            <a:ext cx="8386768" cy="5903843"/>
          </a:xfrm>
          <a:prstGeom prst="rect">
            <a:avLst/>
          </a:prstGeom>
        </p:spPr>
      </p:pic>
      <p:sp>
        <p:nvSpPr>
          <p:cNvPr id="7" name="TextBox 6">
            <a:extLst>
              <a:ext uri="{FF2B5EF4-FFF2-40B4-BE49-F238E27FC236}">
                <a16:creationId xmlns:a16="http://schemas.microsoft.com/office/drawing/2014/main" id="{0A0F116A-95F4-D40C-51AB-0DE0DB4BEAA1}"/>
              </a:ext>
            </a:extLst>
          </p:cNvPr>
          <p:cNvSpPr txBox="1"/>
          <p:nvPr/>
        </p:nvSpPr>
        <p:spPr>
          <a:xfrm>
            <a:off x="321233" y="6313796"/>
            <a:ext cx="7825408" cy="369332"/>
          </a:xfrm>
          <a:prstGeom prst="rect">
            <a:avLst/>
          </a:prstGeom>
          <a:noFill/>
        </p:spPr>
        <p:txBody>
          <a:bodyPr wrap="square" rtlCol="0">
            <a:spAutoFit/>
          </a:bodyPr>
          <a:lstStyle/>
          <a:p>
            <a:r>
              <a:rPr lang="en-GB" dirty="0"/>
              <a:t>RCN best practice guidelines: </a:t>
            </a:r>
            <a:r>
              <a:rPr lang="en-GB" dirty="0">
                <a:hlinkClick r:id="rId3"/>
              </a:rPr>
              <a:t>009-860.pdf</a:t>
            </a:r>
            <a:endParaRPr lang="en-GB" dirty="0"/>
          </a:p>
        </p:txBody>
      </p:sp>
      <p:sp>
        <p:nvSpPr>
          <p:cNvPr id="2" name="Star: 5 Points 1">
            <a:extLst>
              <a:ext uri="{FF2B5EF4-FFF2-40B4-BE49-F238E27FC236}">
                <a16:creationId xmlns:a16="http://schemas.microsoft.com/office/drawing/2014/main" id="{1D2BC01A-1E58-1D6F-8381-E06B17972940}"/>
              </a:ext>
            </a:extLst>
          </p:cNvPr>
          <p:cNvSpPr/>
          <p:nvPr/>
        </p:nvSpPr>
        <p:spPr>
          <a:xfrm>
            <a:off x="9290304" y="1325880"/>
            <a:ext cx="2682240" cy="245059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The 8 R’s!</a:t>
            </a:r>
          </a:p>
        </p:txBody>
      </p:sp>
      <p:sp>
        <p:nvSpPr>
          <p:cNvPr id="5" name="Arrow: Curved Left 4">
            <a:extLst>
              <a:ext uri="{FF2B5EF4-FFF2-40B4-BE49-F238E27FC236}">
                <a16:creationId xmlns:a16="http://schemas.microsoft.com/office/drawing/2014/main" id="{1DC854EC-AF15-366A-0F58-71D08A2022F5}"/>
              </a:ext>
            </a:extLst>
          </p:cNvPr>
          <p:cNvSpPr/>
          <p:nvPr/>
        </p:nvSpPr>
        <p:spPr>
          <a:xfrm rot="2613300">
            <a:off x="9724018" y="3490409"/>
            <a:ext cx="1108224" cy="2327775"/>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69590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0E112A-8EE1-E7A6-7CFD-34A6872FF377}"/>
              </a:ext>
            </a:extLst>
          </p:cNvPr>
          <p:cNvPicPr>
            <a:picLocks noChangeAspect="1"/>
          </p:cNvPicPr>
          <p:nvPr/>
        </p:nvPicPr>
        <p:blipFill>
          <a:blip r:embed="rId2"/>
          <a:stretch>
            <a:fillRect/>
          </a:stretch>
        </p:blipFill>
        <p:spPr>
          <a:xfrm>
            <a:off x="1721298" y="426983"/>
            <a:ext cx="8749403" cy="6178617"/>
          </a:xfrm>
          <a:prstGeom prst="rect">
            <a:avLst/>
          </a:prstGeom>
        </p:spPr>
      </p:pic>
    </p:spTree>
    <p:extLst>
      <p:ext uri="{BB962C8B-B14F-4D97-AF65-F5344CB8AC3E}">
        <p14:creationId xmlns:p14="http://schemas.microsoft.com/office/powerpoint/2010/main" val="151709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33183" y="564921"/>
            <a:ext cx="11404154" cy="865186"/>
          </a:xfrm>
        </p:spPr>
        <p:txBody>
          <a:bodyPr/>
          <a:lstStyle/>
          <a:p>
            <a:r>
              <a:rPr lang="en-GB" sz="3600" dirty="0"/>
              <a:t>Cold chain</a:t>
            </a:r>
            <a:endParaRPr lang="en-GB" spc="-40" dirty="0"/>
          </a:p>
        </p:txBody>
      </p:sp>
      <p:sp>
        <p:nvSpPr>
          <p:cNvPr id="2" name="Content Placeholder 2">
            <a:extLst>
              <a:ext uri="{FF2B5EF4-FFF2-40B4-BE49-F238E27FC236}">
                <a16:creationId xmlns:a16="http://schemas.microsoft.com/office/drawing/2014/main" id="{0A6E2E4F-A59D-0422-FD71-F299B39D4B49}"/>
              </a:ext>
            </a:extLst>
          </p:cNvPr>
          <p:cNvSpPr txBox="1">
            <a:spLocks/>
          </p:cNvSpPr>
          <p:nvPr/>
        </p:nvSpPr>
        <p:spPr>
          <a:xfrm>
            <a:off x="1206408" y="1877312"/>
            <a:ext cx="9779183" cy="3969306"/>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Ø"/>
            </a:pPr>
            <a:r>
              <a:rPr lang="en-GB" sz="4000" dirty="0"/>
              <a:t>For vaccines to be </a:t>
            </a:r>
            <a:r>
              <a:rPr lang="en-GB" sz="4600" b="1" dirty="0"/>
              <a:t>safe</a:t>
            </a:r>
            <a:r>
              <a:rPr lang="en-GB" sz="4000" dirty="0"/>
              <a:t> and </a:t>
            </a:r>
            <a:r>
              <a:rPr lang="en-GB" sz="4600" b="1" dirty="0"/>
              <a:t>effective</a:t>
            </a:r>
            <a:r>
              <a:rPr lang="en-GB" sz="4000" dirty="0"/>
              <a:t> they must be </a:t>
            </a:r>
            <a:r>
              <a:rPr lang="en-GB" sz="4600" b="1" dirty="0"/>
              <a:t>stored</a:t>
            </a:r>
            <a:r>
              <a:rPr lang="en-GB" sz="4000" dirty="0"/>
              <a:t> and administered </a:t>
            </a:r>
            <a:r>
              <a:rPr lang="en-GB" sz="4600" b="1" dirty="0"/>
              <a:t>correctly.</a:t>
            </a:r>
          </a:p>
          <a:p>
            <a:pPr marL="571500" indent="-571500">
              <a:buFont typeface="Wingdings" panose="05000000000000000000" pitchFamily="2" charset="2"/>
              <a:buChar char="Ø"/>
            </a:pPr>
            <a:r>
              <a:rPr lang="en-GB" sz="4000" dirty="0"/>
              <a:t>Vaccines are </a:t>
            </a:r>
            <a:r>
              <a:rPr lang="en-GB" sz="4600" b="1" dirty="0"/>
              <a:t>sensitive</a:t>
            </a:r>
            <a:r>
              <a:rPr lang="en-GB" sz="4000" dirty="0"/>
              <a:t> to </a:t>
            </a:r>
            <a:r>
              <a:rPr lang="en-GB" sz="4600" b="1" dirty="0"/>
              <a:t>heat</a:t>
            </a:r>
            <a:r>
              <a:rPr lang="en-GB" sz="4000" dirty="0"/>
              <a:t>, </a:t>
            </a:r>
            <a:r>
              <a:rPr lang="en-GB" sz="4600" b="1" dirty="0"/>
              <a:t>cold</a:t>
            </a:r>
            <a:r>
              <a:rPr lang="en-GB" sz="4000" dirty="0"/>
              <a:t> and </a:t>
            </a:r>
            <a:r>
              <a:rPr lang="en-GB" sz="4600" b="1" dirty="0"/>
              <a:t>light.</a:t>
            </a:r>
          </a:p>
          <a:p>
            <a:pPr marL="571500" indent="-571500">
              <a:buFont typeface="Wingdings" panose="05000000000000000000" pitchFamily="2" charset="2"/>
              <a:buChar char="Ø"/>
            </a:pPr>
            <a:r>
              <a:rPr lang="en-GB" sz="4000" dirty="0">
                <a:cs typeface="Arial" panose="020B0604020202020204" pitchFamily="34" charset="0"/>
              </a:rPr>
              <a:t>Limit quantity of stock to that needed for 2 weeks, in case of fridge failure.</a:t>
            </a:r>
          </a:p>
          <a:p>
            <a:pPr marL="571500" indent="-571500">
              <a:buFont typeface="Wingdings" panose="05000000000000000000" pitchFamily="2" charset="2"/>
              <a:buChar char="Ø"/>
            </a:pPr>
            <a:r>
              <a:rPr lang="en-GB" sz="4000" dirty="0">
                <a:cs typeface="Arial" panose="020B0604020202020204" pitchFamily="34" charset="0"/>
              </a:rPr>
              <a:t>Have a nominated cold chain lead.</a:t>
            </a:r>
          </a:p>
          <a:p>
            <a:pPr marL="571500" indent="-571500">
              <a:buFont typeface="Wingdings" panose="05000000000000000000" pitchFamily="2" charset="2"/>
              <a:buChar char="Ø"/>
            </a:pPr>
            <a:r>
              <a:rPr lang="en-GB" sz="4000" dirty="0">
                <a:cs typeface="Arial" panose="020B0604020202020204" pitchFamily="34" charset="0"/>
              </a:rPr>
              <a:t>All practice staff trained and updated on the cold chain and their role – e.g. reception staff receiving vaccines.</a:t>
            </a:r>
          </a:p>
          <a:p>
            <a:pPr marL="571500" indent="-571500">
              <a:buFont typeface="Wingdings" panose="05000000000000000000" pitchFamily="2" charset="2"/>
              <a:buChar char="Ø"/>
            </a:pPr>
            <a:r>
              <a:rPr lang="en-GB" sz="4000" dirty="0">
                <a:cs typeface="Arial" panose="020B0604020202020204" pitchFamily="34" charset="0"/>
              </a:rPr>
              <a:t>All staff know what to do in case of a cold chain breach.</a:t>
            </a:r>
          </a:p>
          <a:p>
            <a:endParaRPr lang="en-GB" dirty="0"/>
          </a:p>
        </p:txBody>
      </p:sp>
    </p:spTree>
    <p:extLst>
      <p:ext uri="{BB962C8B-B14F-4D97-AF65-F5344CB8AC3E}">
        <p14:creationId xmlns:p14="http://schemas.microsoft.com/office/powerpoint/2010/main" val="416816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33183" y="564921"/>
            <a:ext cx="11404154" cy="865186"/>
          </a:xfrm>
        </p:spPr>
        <p:txBody>
          <a:bodyPr/>
          <a:lstStyle/>
          <a:p>
            <a:r>
              <a:rPr lang="en-GB" sz="3600" dirty="0"/>
              <a:t>Vaccine storage</a:t>
            </a:r>
            <a:endParaRPr lang="en-GB" spc="-40" dirty="0"/>
          </a:p>
        </p:txBody>
      </p:sp>
      <p:sp>
        <p:nvSpPr>
          <p:cNvPr id="5" name="TextBox 4">
            <a:extLst>
              <a:ext uri="{FF2B5EF4-FFF2-40B4-BE49-F238E27FC236}">
                <a16:creationId xmlns:a16="http://schemas.microsoft.com/office/drawing/2014/main" id="{55FCC46E-32E5-A0E1-FD1B-F09BAC1ECC98}"/>
              </a:ext>
            </a:extLst>
          </p:cNvPr>
          <p:cNvSpPr txBox="1"/>
          <p:nvPr/>
        </p:nvSpPr>
        <p:spPr>
          <a:xfrm>
            <a:off x="533183" y="1979571"/>
            <a:ext cx="6102990" cy="3785652"/>
          </a:xfrm>
          <a:prstGeom prst="rect">
            <a:avLst/>
          </a:prstGeom>
          <a:noFill/>
        </p:spPr>
        <p:txBody>
          <a:bodyPr wrap="square">
            <a:spAutoFit/>
          </a:bodyPr>
          <a:lstStyle/>
          <a:p>
            <a:r>
              <a:rPr lang="en-GB" sz="2400" dirty="0">
                <a:cs typeface="Arial" panose="020B0604020202020204" pitchFamily="34" charset="0"/>
              </a:rPr>
              <a:t>Keep vaccines from manufacture to administration:</a:t>
            </a:r>
          </a:p>
          <a:p>
            <a:pPr marL="342900" indent="-342900">
              <a:buFont typeface="Wingdings" panose="05000000000000000000" pitchFamily="2" charset="2"/>
              <a:buChar char="Ø"/>
            </a:pPr>
            <a:endParaRPr lang="en-GB" sz="2400" dirty="0">
              <a:cs typeface="Arial" panose="020B0604020202020204" pitchFamily="34" charset="0"/>
            </a:endParaRPr>
          </a:p>
          <a:p>
            <a:pPr marL="342900" indent="-342900">
              <a:buFont typeface="Wingdings" panose="05000000000000000000" pitchFamily="2" charset="2"/>
              <a:buChar char="Ø"/>
            </a:pPr>
            <a:r>
              <a:rPr lang="en-GB" sz="2400" dirty="0">
                <a:cs typeface="Arial" panose="020B0604020202020204" pitchFamily="34" charset="0"/>
              </a:rPr>
              <a:t>In a validated vaccine fridge or transporting system at 2-8⁰C, aiming for a midpoint of 5⁰C.</a:t>
            </a:r>
            <a:endParaRPr lang="en-GB" sz="900" dirty="0">
              <a:cs typeface="Arial" panose="020B0604020202020204" pitchFamily="34" charset="0"/>
            </a:endParaRPr>
          </a:p>
          <a:p>
            <a:pPr marL="342900" indent="-342900">
              <a:buFont typeface="Wingdings" panose="05000000000000000000" pitchFamily="2" charset="2"/>
              <a:buChar char="Ø"/>
            </a:pPr>
            <a:r>
              <a:rPr lang="en-GB" sz="2400" dirty="0">
                <a:cs typeface="Arial" panose="020B0604020202020204" pitchFamily="34" charset="0"/>
              </a:rPr>
              <a:t>In original packaging to protect from light and other damage.</a:t>
            </a:r>
          </a:p>
          <a:p>
            <a:pPr marL="342900" indent="-342900">
              <a:buFont typeface="Wingdings" panose="05000000000000000000" pitchFamily="2" charset="2"/>
              <a:buChar char="Ø"/>
            </a:pPr>
            <a:r>
              <a:rPr lang="en-GB" sz="2400" dirty="0">
                <a:cs typeface="Arial" panose="020B0604020202020204" pitchFamily="34" charset="0"/>
              </a:rPr>
              <a:t>Away from the back or sides of the fridge, with sufficient space for air to circulate.</a:t>
            </a:r>
          </a:p>
        </p:txBody>
      </p:sp>
      <p:pic>
        <p:nvPicPr>
          <p:cNvPr id="6" name="Picture 5">
            <a:extLst>
              <a:ext uri="{FF2B5EF4-FFF2-40B4-BE49-F238E27FC236}">
                <a16:creationId xmlns:a16="http://schemas.microsoft.com/office/drawing/2014/main" id="{7FA5DEFF-D36F-7631-4AF6-CA349E0A28EF}"/>
              </a:ext>
            </a:extLst>
          </p:cNvPr>
          <p:cNvPicPr>
            <a:picLocks noChangeAspect="1"/>
          </p:cNvPicPr>
          <p:nvPr/>
        </p:nvPicPr>
        <p:blipFill>
          <a:blip r:embed="rId3"/>
          <a:stretch>
            <a:fillRect/>
          </a:stretch>
        </p:blipFill>
        <p:spPr>
          <a:xfrm>
            <a:off x="6960821" y="634482"/>
            <a:ext cx="4697996" cy="5589036"/>
          </a:xfrm>
          <a:prstGeom prst="rect">
            <a:avLst/>
          </a:prstGeom>
        </p:spPr>
      </p:pic>
    </p:spTree>
    <p:extLst>
      <p:ext uri="{BB962C8B-B14F-4D97-AF65-F5344CB8AC3E}">
        <p14:creationId xmlns:p14="http://schemas.microsoft.com/office/powerpoint/2010/main" val="355148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65A7-995A-9F45-891C-82D9B9D40801}"/>
              </a:ext>
            </a:extLst>
          </p:cNvPr>
          <p:cNvSpPr>
            <a:spLocks noGrp="1"/>
          </p:cNvSpPr>
          <p:nvPr>
            <p:ph type="title"/>
          </p:nvPr>
        </p:nvSpPr>
        <p:spPr>
          <a:xfrm>
            <a:off x="1889961" y="1791018"/>
            <a:ext cx="8412079" cy="2810460"/>
          </a:xfrm>
        </p:spPr>
        <p:txBody>
          <a:bodyPr rtlCol="0">
            <a:normAutofit/>
          </a:bodyPr>
          <a:lstStyle/>
          <a:p>
            <a:pPr rtl="0"/>
            <a:r>
              <a:rPr lang="en-GB" sz="4400" dirty="0"/>
              <a:t>The 2 public health interventions that have had the greatest impact on the world’s health are clean water and vaccines.</a:t>
            </a:r>
          </a:p>
        </p:txBody>
      </p:sp>
      <p:sp>
        <p:nvSpPr>
          <p:cNvPr id="13" name="Text Placeholder 5">
            <a:extLst>
              <a:ext uri="{FF2B5EF4-FFF2-40B4-BE49-F238E27FC236}">
                <a16:creationId xmlns:a16="http://schemas.microsoft.com/office/drawing/2014/main" id="{6118A1B7-08BA-6B43-BBA8-952377DF944D}"/>
              </a:ext>
            </a:extLst>
          </p:cNvPr>
          <p:cNvSpPr>
            <a:spLocks noGrp="1"/>
          </p:cNvSpPr>
          <p:nvPr>
            <p:ph type="body" sz="quarter" idx="13"/>
          </p:nvPr>
        </p:nvSpPr>
        <p:spPr>
          <a:xfrm>
            <a:off x="814722" y="417519"/>
            <a:ext cx="1364297" cy="1094521"/>
          </a:xfrm>
        </p:spPr>
        <p:txBody>
          <a:bodyPr rtlCol="0"/>
          <a:lstStyle/>
          <a:p>
            <a:pPr rtl="0"/>
            <a:r>
              <a:rPr lang="en-GB" dirty="0"/>
              <a:t>“</a:t>
            </a:r>
          </a:p>
        </p:txBody>
      </p:sp>
      <p:sp>
        <p:nvSpPr>
          <p:cNvPr id="7" name="Text Placeholder 6">
            <a:extLst>
              <a:ext uri="{FF2B5EF4-FFF2-40B4-BE49-F238E27FC236}">
                <a16:creationId xmlns:a16="http://schemas.microsoft.com/office/drawing/2014/main" id="{E178654B-08C9-4C41-8BEC-DFB720245862}"/>
              </a:ext>
            </a:extLst>
          </p:cNvPr>
          <p:cNvSpPr>
            <a:spLocks noGrp="1"/>
          </p:cNvSpPr>
          <p:nvPr>
            <p:ph type="body" sz="quarter" idx="14"/>
          </p:nvPr>
        </p:nvSpPr>
        <p:spPr>
          <a:xfrm>
            <a:off x="6790490" y="5179360"/>
            <a:ext cx="3511550" cy="679450"/>
          </a:xfrm>
        </p:spPr>
        <p:txBody>
          <a:bodyPr rtlCol="0"/>
          <a:lstStyle/>
          <a:p>
            <a:pPr rtl="0"/>
            <a:r>
              <a:rPr lang="en-GB" dirty="0"/>
              <a:t>World Health Organization (WHO)</a:t>
            </a:r>
          </a:p>
          <a:p>
            <a:pPr rtl="0"/>
            <a:endParaRPr lang="en-GB" dirty="0"/>
          </a:p>
        </p:txBody>
      </p:sp>
      <p:sp>
        <p:nvSpPr>
          <p:cNvPr id="14" name="Text Placeholder 7">
            <a:extLst>
              <a:ext uri="{FF2B5EF4-FFF2-40B4-BE49-F238E27FC236}">
                <a16:creationId xmlns:a16="http://schemas.microsoft.com/office/drawing/2014/main" id="{A1F17760-D90A-AB46-A4E0-31B2684E3F5E}"/>
              </a:ext>
            </a:extLst>
          </p:cNvPr>
          <p:cNvSpPr>
            <a:spLocks noGrp="1"/>
          </p:cNvSpPr>
          <p:nvPr>
            <p:ph type="body" sz="quarter" idx="15"/>
          </p:nvPr>
        </p:nvSpPr>
        <p:spPr>
          <a:xfrm>
            <a:off x="9489242" y="3288809"/>
            <a:ext cx="1364297" cy="1094521"/>
          </a:xfrm>
        </p:spPr>
        <p:txBody>
          <a:bodyPr rtlCol="0"/>
          <a:lstStyle/>
          <a:p>
            <a:pPr rtl="0"/>
            <a:r>
              <a:rPr lang="en-GB" dirty="0"/>
              <a:t>”</a:t>
            </a:r>
          </a:p>
        </p:txBody>
      </p:sp>
      <p:sp>
        <p:nvSpPr>
          <p:cNvPr id="5" name="Slide Number Placeholder 4">
            <a:extLst>
              <a:ext uri="{FF2B5EF4-FFF2-40B4-BE49-F238E27FC236}">
                <a16:creationId xmlns:a16="http://schemas.microsoft.com/office/drawing/2014/main" id="{7003A5E2-8F37-D546-BCD9-24A2037BB54D}"/>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200" b="0" i="0" u="none" strike="noStrike" kern="1200" cap="none" spc="0" normalizeH="0" baseline="0" noProof="0" smtClean="0">
                <a:ln>
                  <a:noFill/>
                </a:ln>
                <a:solidFill>
                  <a:srgbClr val="DAE5EF"/>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DAE5EF"/>
              </a:solidFill>
              <a:effectLst/>
              <a:uLnTx/>
              <a:uFillTx/>
              <a:latin typeface="Tenorite"/>
              <a:ea typeface="+mn-ea"/>
              <a:cs typeface="+mn-cs"/>
            </a:endParaRPr>
          </a:p>
        </p:txBody>
      </p:sp>
    </p:spTree>
    <p:extLst>
      <p:ext uri="{BB962C8B-B14F-4D97-AF65-F5344CB8AC3E}">
        <p14:creationId xmlns:p14="http://schemas.microsoft.com/office/powerpoint/2010/main" val="26399837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33183" y="564921"/>
            <a:ext cx="11404154" cy="865186"/>
          </a:xfrm>
        </p:spPr>
        <p:txBody>
          <a:bodyPr/>
          <a:lstStyle/>
          <a:p>
            <a:r>
              <a:rPr lang="en-GB" sz="3600" dirty="0"/>
              <a:t>Data loggers</a:t>
            </a:r>
            <a:endParaRPr lang="en-GB" spc="-40" dirty="0"/>
          </a:p>
        </p:txBody>
      </p:sp>
      <p:sp>
        <p:nvSpPr>
          <p:cNvPr id="2" name="Content Placeholder 2">
            <a:extLst>
              <a:ext uri="{FF2B5EF4-FFF2-40B4-BE49-F238E27FC236}">
                <a16:creationId xmlns:a16="http://schemas.microsoft.com/office/drawing/2014/main" id="{0A6E2E4F-A59D-0422-FD71-F299B39D4B49}"/>
              </a:ext>
            </a:extLst>
          </p:cNvPr>
          <p:cNvSpPr txBox="1">
            <a:spLocks/>
          </p:cNvSpPr>
          <p:nvPr/>
        </p:nvSpPr>
        <p:spPr>
          <a:xfrm>
            <a:off x="1206408" y="1877312"/>
            <a:ext cx="9779183" cy="396930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Content Placeholder 2">
            <a:extLst>
              <a:ext uri="{FF2B5EF4-FFF2-40B4-BE49-F238E27FC236}">
                <a16:creationId xmlns:a16="http://schemas.microsoft.com/office/drawing/2014/main" id="{B80E4A0F-26ED-569F-6735-BC6DE73413BC}"/>
              </a:ext>
            </a:extLst>
          </p:cNvPr>
          <p:cNvSpPr txBox="1">
            <a:spLocks/>
          </p:cNvSpPr>
          <p:nvPr/>
        </p:nvSpPr>
        <p:spPr>
          <a:xfrm>
            <a:off x="459959" y="2143723"/>
            <a:ext cx="9779183" cy="343648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Ø"/>
            </a:pPr>
            <a:r>
              <a:rPr lang="en-GB" sz="3600" dirty="0"/>
              <a:t>Placed in the centre of the fridge.</a:t>
            </a:r>
          </a:p>
          <a:p>
            <a:pPr marL="571500" indent="-571500">
              <a:buFont typeface="Wingdings" panose="05000000000000000000" pitchFamily="2" charset="2"/>
              <a:buChar char="Ø"/>
            </a:pPr>
            <a:r>
              <a:rPr lang="en-GB" sz="3600" dirty="0"/>
              <a:t>Data must be downloaded regularly and checked – best practice is </a:t>
            </a:r>
            <a:r>
              <a:rPr lang="en-GB" sz="3600" b="1" u="sng" dirty="0"/>
              <a:t>daily</a:t>
            </a:r>
            <a:r>
              <a:rPr lang="en-GB" sz="3600" dirty="0"/>
              <a:t>.</a:t>
            </a:r>
          </a:p>
          <a:p>
            <a:pPr marL="571500" indent="-571500">
              <a:buFont typeface="Wingdings" panose="05000000000000000000" pitchFamily="2" charset="2"/>
              <a:buChar char="Ø"/>
            </a:pPr>
            <a:r>
              <a:rPr lang="en-GB" sz="3600" dirty="0"/>
              <a:t>Data is vital in the case of a fridge failure.</a:t>
            </a:r>
            <a:endParaRPr lang="en-GB" dirty="0"/>
          </a:p>
        </p:txBody>
      </p:sp>
      <p:pic>
        <p:nvPicPr>
          <p:cNvPr id="4" name="Picture 3">
            <a:extLst>
              <a:ext uri="{FF2B5EF4-FFF2-40B4-BE49-F238E27FC236}">
                <a16:creationId xmlns:a16="http://schemas.microsoft.com/office/drawing/2014/main" id="{8E4A0AB4-0142-2593-0C0C-867B2B1F6F17}"/>
              </a:ext>
            </a:extLst>
          </p:cNvPr>
          <p:cNvPicPr>
            <a:picLocks noChangeAspect="1"/>
          </p:cNvPicPr>
          <p:nvPr/>
        </p:nvPicPr>
        <p:blipFill>
          <a:blip r:embed="rId3"/>
          <a:stretch>
            <a:fillRect/>
          </a:stretch>
        </p:blipFill>
        <p:spPr>
          <a:xfrm>
            <a:off x="9589491" y="2143723"/>
            <a:ext cx="2217217" cy="2418782"/>
          </a:xfrm>
          <a:prstGeom prst="rect">
            <a:avLst/>
          </a:prstGeom>
        </p:spPr>
      </p:pic>
    </p:spTree>
    <p:extLst>
      <p:ext uri="{BB962C8B-B14F-4D97-AF65-F5344CB8AC3E}">
        <p14:creationId xmlns:p14="http://schemas.microsoft.com/office/powerpoint/2010/main" val="291608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33183" y="564921"/>
            <a:ext cx="11404154" cy="865186"/>
          </a:xfrm>
        </p:spPr>
        <p:txBody>
          <a:bodyPr/>
          <a:lstStyle/>
          <a:p>
            <a:r>
              <a:rPr lang="en-GB" sz="3600" dirty="0"/>
              <a:t>Excursion / cold chain breach</a:t>
            </a:r>
            <a:endParaRPr lang="en-GB" spc="-40" dirty="0"/>
          </a:p>
        </p:txBody>
      </p:sp>
      <p:sp>
        <p:nvSpPr>
          <p:cNvPr id="2" name="Content Placeholder 2">
            <a:extLst>
              <a:ext uri="{FF2B5EF4-FFF2-40B4-BE49-F238E27FC236}">
                <a16:creationId xmlns:a16="http://schemas.microsoft.com/office/drawing/2014/main" id="{0A6E2E4F-A59D-0422-FD71-F299B39D4B49}"/>
              </a:ext>
            </a:extLst>
          </p:cNvPr>
          <p:cNvSpPr txBox="1">
            <a:spLocks/>
          </p:cNvSpPr>
          <p:nvPr/>
        </p:nvSpPr>
        <p:spPr>
          <a:xfrm>
            <a:off x="1206408" y="1877312"/>
            <a:ext cx="9779183" cy="396930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Content Placeholder 2">
            <a:extLst>
              <a:ext uri="{FF2B5EF4-FFF2-40B4-BE49-F238E27FC236}">
                <a16:creationId xmlns:a16="http://schemas.microsoft.com/office/drawing/2014/main" id="{B80E4A0F-26ED-569F-6735-BC6DE73413BC}"/>
              </a:ext>
            </a:extLst>
          </p:cNvPr>
          <p:cNvSpPr txBox="1">
            <a:spLocks/>
          </p:cNvSpPr>
          <p:nvPr/>
        </p:nvSpPr>
        <p:spPr>
          <a:xfrm>
            <a:off x="459959" y="2143723"/>
            <a:ext cx="9779183" cy="343648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Ø"/>
            </a:pPr>
            <a:endParaRPr lang="en-GB" dirty="0"/>
          </a:p>
        </p:txBody>
      </p:sp>
      <p:sp>
        <p:nvSpPr>
          <p:cNvPr id="5" name="Content Placeholder 2">
            <a:extLst>
              <a:ext uri="{FF2B5EF4-FFF2-40B4-BE49-F238E27FC236}">
                <a16:creationId xmlns:a16="http://schemas.microsoft.com/office/drawing/2014/main" id="{AD38D0F3-1194-F688-B585-FB7C0167FC7B}"/>
              </a:ext>
            </a:extLst>
          </p:cNvPr>
          <p:cNvSpPr txBox="1">
            <a:spLocks/>
          </p:cNvSpPr>
          <p:nvPr/>
        </p:nvSpPr>
        <p:spPr>
          <a:xfrm>
            <a:off x="1206407" y="2143723"/>
            <a:ext cx="9779183" cy="343648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Ø"/>
            </a:pPr>
            <a:r>
              <a:rPr lang="en-GB" sz="3600" dirty="0"/>
              <a:t>An “excursion” or cold chain breach, is when vaccines have been out of the cold chain for more than 20 minutes. </a:t>
            </a:r>
          </a:p>
          <a:p>
            <a:pPr marL="571500" indent="-571500">
              <a:buFont typeface="Wingdings" panose="05000000000000000000" pitchFamily="2" charset="2"/>
              <a:buChar char="Ø"/>
            </a:pPr>
            <a:r>
              <a:rPr lang="en-GB" sz="3600" dirty="0"/>
              <a:t>Visit: </a:t>
            </a:r>
            <a:r>
              <a:rPr lang="en-GB" sz="3000" dirty="0">
                <a:hlinkClick r:id="rId3">
                  <a:extLst>
                    <a:ext uri="{A12FA001-AC4F-418D-AE19-62706E023703}">
                      <ahyp:hlinkClr xmlns:ahyp="http://schemas.microsoft.com/office/drawing/2018/hyperlinkcolor" val="tx"/>
                    </a:ext>
                  </a:extLst>
                </a:hlinkClick>
              </a:rPr>
              <a:t>NHS England — East of England » Vaccine and cold chain incident management</a:t>
            </a:r>
            <a:r>
              <a:rPr lang="en-GB" sz="2600" dirty="0"/>
              <a:t>.</a:t>
            </a:r>
            <a:endParaRPr lang="en-GB" dirty="0"/>
          </a:p>
        </p:txBody>
      </p:sp>
    </p:spTree>
    <p:extLst>
      <p:ext uri="{BB962C8B-B14F-4D97-AF65-F5344CB8AC3E}">
        <p14:creationId xmlns:p14="http://schemas.microsoft.com/office/powerpoint/2010/main" val="141334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7708FE-3A17-C2E9-CBA0-E9AFB0980B1B}"/>
              </a:ext>
            </a:extLst>
          </p:cNvPr>
          <p:cNvPicPr>
            <a:picLocks noGrp="1" noChangeAspect="1"/>
          </p:cNvPicPr>
          <p:nvPr>
            <p:ph idx="1"/>
          </p:nvPr>
        </p:nvPicPr>
        <p:blipFill>
          <a:blip r:embed="rId2"/>
          <a:stretch>
            <a:fillRect/>
          </a:stretch>
        </p:blipFill>
        <p:spPr>
          <a:xfrm>
            <a:off x="3286266" y="505740"/>
            <a:ext cx="5619468" cy="5846519"/>
          </a:xfrm>
        </p:spPr>
      </p:pic>
      <p:sp>
        <p:nvSpPr>
          <p:cNvPr id="6" name="Arrow: Right 5">
            <a:extLst>
              <a:ext uri="{FF2B5EF4-FFF2-40B4-BE49-F238E27FC236}">
                <a16:creationId xmlns:a16="http://schemas.microsoft.com/office/drawing/2014/main" id="{D3480917-2BB9-A09C-B381-4B0CD986948A}"/>
              </a:ext>
            </a:extLst>
          </p:cNvPr>
          <p:cNvSpPr/>
          <p:nvPr/>
        </p:nvSpPr>
        <p:spPr>
          <a:xfrm>
            <a:off x="500133" y="694944"/>
            <a:ext cx="2786133" cy="12435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First step – do not dispose of anything involved!</a:t>
            </a:r>
          </a:p>
        </p:txBody>
      </p:sp>
      <p:sp>
        <p:nvSpPr>
          <p:cNvPr id="7" name="Arrow: Left 6">
            <a:extLst>
              <a:ext uri="{FF2B5EF4-FFF2-40B4-BE49-F238E27FC236}">
                <a16:creationId xmlns:a16="http://schemas.microsoft.com/office/drawing/2014/main" id="{90A67800-526E-75CE-063B-19DE26A841BE}"/>
              </a:ext>
            </a:extLst>
          </p:cNvPr>
          <p:cNvSpPr/>
          <p:nvPr/>
        </p:nvSpPr>
        <p:spPr>
          <a:xfrm>
            <a:off x="8631936" y="1499616"/>
            <a:ext cx="2786133" cy="12435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Ensure that none of the potentially affected vaccines are administered to patients</a:t>
            </a:r>
          </a:p>
        </p:txBody>
      </p:sp>
      <p:sp>
        <p:nvSpPr>
          <p:cNvPr id="8" name="Arrow: Right 7">
            <a:extLst>
              <a:ext uri="{FF2B5EF4-FFF2-40B4-BE49-F238E27FC236}">
                <a16:creationId xmlns:a16="http://schemas.microsoft.com/office/drawing/2014/main" id="{62665C66-9084-6342-1637-7B1B88F0F32E}"/>
              </a:ext>
            </a:extLst>
          </p:cNvPr>
          <p:cNvSpPr/>
          <p:nvPr/>
        </p:nvSpPr>
        <p:spPr>
          <a:xfrm>
            <a:off x="500133" y="2484120"/>
            <a:ext cx="2786133" cy="12435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This information is needed for when you speak to the manufacturers</a:t>
            </a:r>
          </a:p>
        </p:txBody>
      </p:sp>
      <p:sp>
        <p:nvSpPr>
          <p:cNvPr id="9" name="Arrow: Left 8">
            <a:extLst>
              <a:ext uri="{FF2B5EF4-FFF2-40B4-BE49-F238E27FC236}">
                <a16:creationId xmlns:a16="http://schemas.microsoft.com/office/drawing/2014/main" id="{028E0099-E7F4-4859-801F-BC5C64C1957E}"/>
              </a:ext>
            </a:extLst>
          </p:cNvPr>
          <p:cNvSpPr/>
          <p:nvPr/>
        </p:nvSpPr>
        <p:spPr>
          <a:xfrm>
            <a:off x="8631935" y="3428999"/>
            <a:ext cx="2786133" cy="12435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Vaccines should only be discarded if manufacturers advise that is necessary</a:t>
            </a:r>
          </a:p>
        </p:txBody>
      </p:sp>
      <p:sp>
        <p:nvSpPr>
          <p:cNvPr id="10" name="Arrow: Right 9">
            <a:extLst>
              <a:ext uri="{FF2B5EF4-FFF2-40B4-BE49-F238E27FC236}">
                <a16:creationId xmlns:a16="http://schemas.microsoft.com/office/drawing/2014/main" id="{8E9FDC14-2D37-07EF-3827-C6C5872F5DAA}"/>
              </a:ext>
            </a:extLst>
          </p:cNvPr>
          <p:cNvSpPr/>
          <p:nvPr/>
        </p:nvSpPr>
        <p:spPr>
          <a:xfrm>
            <a:off x="500132" y="4418189"/>
            <a:ext cx="2786133" cy="12435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We can support you - you can contact us at any stage throughout this process</a:t>
            </a:r>
          </a:p>
        </p:txBody>
      </p:sp>
      <p:sp>
        <p:nvSpPr>
          <p:cNvPr id="11" name="Arrow: Left 10">
            <a:extLst>
              <a:ext uri="{FF2B5EF4-FFF2-40B4-BE49-F238E27FC236}">
                <a16:creationId xmlns:a16="http://schemas.microsoft.com/office/drawing/2014/main" id="{1D2569F2-C262-0F09-B4A7-6771CFA82AD1}"/>
              </a:ext>
            </a:extLst>
          </p:cNvPr>
          <p:cNvSpPr/>
          <p:nvPr/>
        </p:nvSpPr>
        <p:spPr>
          <a:xfrm>
            <a:off x="8631934" y="5326721"/>
            <a:ext cx="2786133" cy="124358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Any vaccine wastage must be reported on ImmForm</a:t>
            </a:r>
          </a:p>
        </p:txBody>
      </p:sp>
    </p:spTree>
    <p:extLst>
      <p:ext uri="{BB962C8B-B14F-4D97-AF65-F5344CB8AC3E}">
        <p14:creationId xmlns:p14="http://schemas.microsoft.com/office/powerpoint/2010/main" val="186694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33183" y="564921"/>
            <a:ext cx="11404154" cy="865186"/>
          </a:xfrm>
        </p:spPr>
        <p:txBody>
          <a:bodyPr/>
          <a:lstStyle/>
          <a:p>
            <a:r>
              <a:rPr lang="en-GB" sz="3600" dirty="0"/>
              <a:t>Vaccine wastage</a:t>
            </a:r>
            <a:endParaRPr lang="en-GB" spc="-40" dirty="0"/>
          </a:p>
        </p:txBody>
      </p:sp>
      <p:sp>
        <p:nvSpPr>
          <p:cNvPr id="2" name="Content Placeholder 2">
            <a:extLst>
              <a:ext uri="{FF2B5EF4-FFF2-40B4-BE49-F238E27FC236}">
                <a16:creationId xmlns:a16="http://schemas.microsoft.com/office/drawing/2014/main" id="{0A6E2E4F-A59D-0422-FD71-F299B39D4B49}"/>
              </a:ext>
            </a:extLst>
          </p:cNvPr>
          <p:cNvSpPr txBox="1">
            <a:spLocks/>
          </p:cNvSpPr>
          <p:nvPr/>
        </p:nvSpPr>
        <p:spPr>
          <a:xfrm>
            <a:off x="1206408" y="1877312"/>
            <a:ext cx="9779183" cy="396930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Content Placeholder 2">
            <a:extLst>
              <a:ext uri="{FF2B5EF4-FFF2-40B4-BE49-F238E27FC236}">
                <a16:creationId xmlns:a16="http://schemas.microsoft.com/office/drawing/2014/main" id="{B80E4A0F-26ED-569F-6735-BC6DE73413BC}"/>
              </a:ext>
            </a:extLst>
          </p:cNvPr>
          <p:cNvSpPr txBox="1">
            <a:spLocks/>
          </p:cNvSpPr>
          <p:nvPr/>
        </p:nvSpPr>
        <p:spPr>
          <a:xfrm>
            <a:off x="459959" y="2143723"/>
            <a:ext cx="9779183" cy="343648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Ø"/>
            </a:pPr>
            <a:endParaRPr lang="en-GB" dirty="0"/>
          </a:p>
        </p:txBody>
      </p:sp>
      <p:sp>
        <p:nvSpPr>
          <p:cNvPr id="7" name="Content Placeholder 2">
            <a:extLst>
              <a:ext uri="{FF2B5EF4-FFF2-40B4-BE49-F238E27FC236}">
                <a16:creationId xmlns:a16="http://schemas.microsoft.com/office/drawing/2014/main" id="{1432CC00-B24E-E42A-7375-56B6CA66414D}"/>
              </a:ext>
            </a:extLst>
          </p:cNvPr>
          <p:cNvSpPr txBox="1">
            <a:spLocks/>
          </p:cNvSpPr>
          <p:nvPr/>
        </p:nvSpPr>
        <p:spPr>
          <a:xfrm>
            <a:off x="1109455" y="1692585"/>
            <a:ext cx="9973088" cy="4479038"/>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400" dirty="0"/>
              <a:t>Do </a:t>
            </a:r>
            <a:r>
              <a:rPr lang="en-GB" sz="2400" b="1" u="sng" dirty="0"/>
              <a:t>NOT</a:t>
            </a:r>
            <a:r>
              <a:rPr lang="en-GB" sz="2400" dirty="0"/>
              <a:t> discard any vaccine until after discussion with manufacturers and they have confirmed the vaccines cannot be used.</a:t>
            </a:r>
          </a:p>
          <a:p>
            <a:pPr marL="342900" indent="-342900">
              <a:buFont typeface="Wingdings" panose="05000000000000000000" pitchFamily="2" charset="2"/>
              <a:buChar char="Ø"/>
            </a:pPr>
            <a:r>
              <a:rPr lang="en-GB" sz="2400" dirty="0"/>
              <a:t>Any vaccine that must be discarded (instructed by manufacturer) must be reported on ImmForm. </a:t>
            </a:r>
          </a:p>
          <a:p>
            <a:pPr marL="342900" indent="-342900">
              <a:buFont typeface="Wingdings" panose="05000000000000000000" pitchFamily="2" charset="2"/>
              <a:buChar char="Ø"/>
            </a:pPr>
            <a:r>
              <a:rPr lang="en-GB" sz="2400" dirty="0"/>
              <a:t>Vaccine wastage cost £5.7 million of NHS funds in 2022. </a:t>
            </a:r>
          </a:p>
          <a:p>
            <a:pPr marL="342900" indent="-342900">
              <a:buFont typeface="Wingdings" panose="05000000000000000000" pitchFamily="2" charset="2"/>
              <a:buChar char="Ø"/>
            </a:pPr>
            <a:r>
              <a:rPr lang="en-GB" sz="2400" dirty="0"/>
              <a:t>The vaccine is referred to as being used ‘off-label’ if it has been stored in a way other than that described in its licence. </a:t>
            </a:r>
          </a:p>
          <a:p>
            <a:pPr marL="342900" indent="-342900">
              <a:buFont typeface="Wingdings" panose="05000000000000000000" pitchFamily="2" charset="2"/>
              <a:buChar char="Ø"/>
            </a:pPr>
            <a:r>
              <a:rPr lang="en-GB" sz="2400" dirty="0"/>
              <a:t>The decision to allow the vaccine to be used ‘off-label’ will only be taken if the vaccine is still considered to be safe and effective.</a:t>
            </a:r>
          </a:p>
          <a:p>
            <a:pPr marL="342900" indent="-342900">
              <a:buFont typeface="Wingdings" panose="05000000000000000000" pitchFamily="2" charset="2"/>
              <a:buChar char="Ø"/>
            </a:pPr>
            <a:r>
              <a:rPr lang="en-GB" sz="2400" dirty="0"/>
              <a:t>The PGD’s cover off-label vaccine use</a:t>
            </a:r>
            <a:r>
              <a:rPr lang="en-GB" dirty="0"/>
              <a:t>.</a:t>
            </a:r>
          </a:p>
        </p:txBody>
      </p:sp>
    </p:spTree>
    <p:extLst>
      <p:ext uri="{BB962C8B-B14F-4D97-AF65-F5344CB8AC3E}">
        <p14:creationId xmlns:p14="http://schemas.microsoft.com/office/powerpoint/2010/main" val="301525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471" y="578789"/>
            <a:ext cx="11404154" cy="865186"/>
          </a:xfrm>
        </p:spPr>
        <p:txBody>
          <a:bodyPr/>
          <a:lstStyle/>
          <a:p>
            <a:r>
              <a:rPr lang="en-GB" sz="3600" dirty="0"/>
              <a:t>Vaccine stability</a:t>
            </a:r>
            <a:endParaRPr lang="en-GB" spc="-40" dirty="0"/>
          </a:p>
        </p:txBody>
      </p:sp>
      <p:sp>
        <p:nvSpPr>
          <p:cNvPr id="2" name="Content Placeholder 2">
            <a:extLst>
              <a:ext uri="{FF2B5EF4-FFF2-40B4-BE49-F238E27FC236}">
                <a16:creationId xmlns:a16="http://schemas.microsoft.com/office/drawing/2014/main" id="{0A6E2E4F-A59D-0422-FD71-F299B39D4B49}"/>
              </a:ext>
            </a:extLst>
          </p:cNvPr>
          <p:cNvSpPr txBox="1">
            <a:spLocks/>
          </p:cNvSpPr>
          <p:nvPr/>
        </p:nvSpPr>
        <p:spPr>
          <a:xfrm>
            <a:off x="1206408" y="1877312"/>
            <a:ext cx="9779183" cy="396930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Content Placeholder 2">
            <a:extLst>
              <a:ext uri="{FF2B5EF4-FFF2-40B4-BE49-F238E27FC236}">
                <a16:creationId xmlns:a16="http://schemas.microsoft.com/office/drawing/2014/main" id="{B80E4A0F-26ED-569F-6735-BC6DE73413BC}"/>
              </a:ext>
            </a:extLst>
          </p:cNvPr>
          <p:cNvSpPr txBox="1">
            <a:spLocks/>
          </p:cNvSpPr>
          <p:nvPr/>
        </p:nvSpPr>
        <p:spPr>
          <a:xfrm>
            <a:off x="459959" y="2143723"/>
            <a:ext cx="9779183" cy="343648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Ø"/>
            </a:pPr>
            <a:endParaRPr lang="en-GB" dirty="0"/>
          </a:p>
        </p:txBody>
      </p:sp>
      <p:sp>
        <p:nvSpPr>
          <p:cNvPr id="7" name="Content Placeholder 2">
            <a:extLst>
              <a:ext uri="{FF2B5EF4-FFF2-40B4-BE49-F238E27FC236}">
                <a16:creationId xmlns:a16="http://schemas.microsoft.com/office/drawing/2014/main" id="{1432CC00-B24E-E42A-7375-56B6CA66414D}"/>
              </a:ext>
            </a:extLst>
          </p:cNvPr>
          <p:cNvSpPr txBox="1">
            <a:spLocks/>
          </p:cNvSpPr>
          <p:nvPr/>
        </p:nvSpPr>
        <p:spPr>
          <a:xfrm>
            <a:off x="1109455" y="1692585"/>
            <a:ext cx="9973088" cy="4479038"/>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400" dirty="0"/>
              <a:t>Modern vaccines are created to be stable!</a:t>
            </a:r>
          </a:p>
          <a:p>
            <a:pPr marL="342900" indent="-342900">
              <a:buFont typeface="Wingdings" panose="05000000000000000000" pitchFamily="2" charset="2"/>
              <a:buChar char="Ø"/>
            </a:pPr>
            <a:r>
              <a:rPr lang="en-GB" sz="2400" dirty="0"/>
              <a:t>Cold chain policy: do NOT discard any vaccines until after speaking with the manufacturers. </a:t>
            </a:r>
          </a:p>
          <a:p>
            <a:pPr marL="342900" indent="-342900">
              <a:buFont typeface="Wingdings" panose="05000000000000000000" pitchFamily="2" charset="2"/>
              <a:buChar char="Ø"/>
            </a:pPr>
            <a:r>
              <a:rPr lang="en-GB" sz="2400" dirty="0"/>
              <a:t>Stability data (SPS tool) demonstrates the stability of most vaccines that are used in the routine schedule. </a:t>
            </a:r>
          </a:p>
          <a:p>
            <a:pPr marL="342900" indent="-342900">
              <a:buFont typeface="Wingdings" panose="05000000000000000000" pitchFamily="2" charset="2"/>
              <a:buChar char="Ø"/>
            </a:pPr>
            <a:r>
              <a:rPr lang="en-GB" sz="2400" dirty="0"/>
              <a:t>SPS tool can be used as additional knowledge but </a:t>
            </a:r>
            <a:r>
              <a:rPr lang="en-GB" sz="2400" b="1" i="1" u="sng" dirty="0"/>
              <a:t>should not replace </a:t>
            </a:r>
            <a:r>
              <a:rPr lang="en-GB" sz="2400" dirty="0"/>
              <a:t>contacting the manufacturers. </a:t>
            </a:r>
          </a:p>
          <a:p>
            <a:pPr marL="342900" indent="-342900">
              <a:buFont typeface="Wingdings" panose="05000000000000000000" pitchFamily="2" charset="2"/>
              <a:buChar char="Ø"/>
            </a:pPr>
            <a:r>
              <a:rPr lang="en-GB" sz="2400" dirty="0"/>
              <a:t>Link: </a:t>
            </a:r>
            <a:r>
              <a:rPr lang="en-GB" sz="2400" dirty="0">
                <a:hlinkClick r:id="rId3"/>
              </a:rPr>
              <a:t>SPS Stability Tool</a:t>
            </a:r>
            <a:r>
              <a:rPr lang="en-GB" sz="2400" dirty="0"/>
              <a:t>.</a:t>
            </a:r>
            <a:endParaRPr lang="en-GB" dirty="0"/>
          </a:p>
        </p:txBody>
      </p:sp>
    </p:spTree>
    <p:extLst>
      <p:ext uri="{BB962C8B-B14F-4D97-AF65-F5344CB8AC3E}">
        <p14:creationId xmlns:p14="http://schemas.microsoft.com/office/powerpoint/2010/main" val="253999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307F09-0B94-797C-C2B7-6CE5E68BCC8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300" kern="1200" dirty="0">
                <a:solidFill>
                  <a:srgbClr val="FFFFFF"/>
                </a:solidFill>
                <a:latin typeface="+mj-lt"/>
                <a:ea typeface="+mj-ea"/>
                <a:cs typeface="+mj-cs"/>
              </a:rPr>
              <a:t>Infanrix </a:t>
            </a:r>
            <a:r>
              <a:rPr lang="en-US" sz="2300" kern="1200" dirty="0" err="1">
                <a:solidFill>
                  <a:srgbClr val="FFFFFF"/>
                </a:solidFill>
                <a:latin typeface="+mj-lt"/>
                <a:ea typeface="+mj-ea"/>
                <a:cs typeface="+mj-cs"/>
              </a:rPr>
              <a:t>Hexa</a:t>
            </a:r>
            <a:br>
              <a:rPr lang="en-US" sz="2300" kern="1200" dirty="0">
                <a:solidFill>
                  <a:srgbClr val="FFFFFF"/>
                </a:solidFill>
                <a:latin typeface="+mj-lt"/>
                <a:ea typeface="+mj-ea"/>
                <a:cs typeface="+mj-cs"/>
              </a:rPr>
            </a:br>
            <a:r>
              <a:rPr lang="en-US" sz="2300" kern="1200" dirty="0">
                <a:solidFill>
                  <a:srgbClr val="FFFFFF"/>
                </a:solidFill>
                <a:latin typeface="+mj-lt"/>
                <a:ea typeface="+mj-ea"/>
                <a:cs typeface="+mj-cs"/>
              </a:rPr>
              <a:t>DTaP/IPV/Hib/HepB 8, 12 &amp; 16 weeks</a:t>
            </a:r>
          </a:p>
        </p:txBody>
      </p:sp>
      <p:pic>
        <p:nvPicPr>
          <p:cNvPr id="5" name="Content Placeholder 4">
            <a:extLst>
              <a:ext uri="{FF2B5EF4-FFF2-40B4-BE49-F238E27FC236}">
                <a16:creationId xmlns:a16="http://schemas.microsoft.com/office/drawing/2014/main" id="{D3796BFC-9B12-8B33-E371-A04E3EC33E67}"/>
              </a:ext>
            </a:extLst>
          </p:cNvPr>
          <p:cNvPicPr>
            <a:picLocks noGrp="1" noChangeAspect="1"/>
          </p:cNvPicPr>
          <p:nvPr>
            <p:ph idx="1"/>
          </p:nvPr>
        </p:nvPicPr>
        <p:blipFill>
          <a:blip r:embed="rId2"/>
          <a:stretch>
            <a:fillRect/>
          </a:stretch>
        </p:blipFill>
        <p:spPr>
          <a:xfrm>
            <a:off x="4527804" y="998229"/>
            <a:ext cx="7030212" cy="4692666"/>
          </a:xfrm>
          <a:prstGeom prst="rect">
            <a:avLst/>
          </a:prstGeom>
        </p:spPr>
      </p:pic>
    </p:spTree>
    <p:extLst>
      <p:ext uri="{BB962C8B-B14F-4D97-AF65-F5344CB8AC3E}">
        <p14:creationId xmlns:p14="http://schemas.microsoft.com/office/powerpoint/2010/main" val="29342440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307F09-0B94-797C-C2B7-6CE5E68BCC8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300" kern="1200" dirty="0">
                <a:solidFill>
                  <a:srgbClr val="FFFFFF"/>
                </a:solidFill>
                <a:latin typeface="+mj-lt"/>
                <a:ea typeface="+mj-ea"/>
                <a:cs typeface="+mj-cs"/>
              </a:rPr>
              <a:t>Vaxelis</a:t>
            </a:r>
            <a:br>
              <a:rPr lang="en-US" sz="2300" kern="1200" dirty="0">
                <a:solidFill>
                  <a:srgbClr val="FFFFFF"/>
                </a:solidFill>
                <a:latin typeface="+mj-lt"/>
                <a:ea typeface="+mj-ea"/>
                <a:cs typeface="+mj-cs"/>
              </a:rPr>
            </a:br>
            <a:r>
              <a:rPr lang="en-US" sz="2300" kern="1200" dirty="0">
                <a:solidFill>
                  <a:srgbClr val="FFFFFF"/>
                </a:solidFill>
                <a:latin typeface="+mj-lt"/>
                <a:ea typeface="+mj-ea"/>
                <a:cs typeface="+mj-cs"/>
              </a:rPr>
              <a:t>DTaP/IPV/Hib/HepB 8, 12 &amp; 16 weeks</a:t>
            </a:r>
          </a:p>
        </p:txBody>
      </p:sp>
      <p:pic>
        <p:nvPicPr>
          <p:cNvPr id="7" name="Picture 6">
            <a:extLst>
              <a:ext uri="{FF2B5EF4-FFF2-40B4-BE49-F238E27FC236}">
                <a16:creationId xmlns:a16="http://schemas.microsoft.com/office/drawing/2014/main" id="{123B6129-E2D0-8094-EDD7-D3D13C96B17B}"/>
              </a:ext>
            </a:extLst>
          </p:cNvPr>
          <p:cNvPicPr>
            <a:picLocks noChangeAspect="1"/>
          </p:cNvPicPr>
          <p:nvPr/>
        </p:nvPicPr>
        <p:blipFill>
          <a:blip r:embed="rId2"/>
          <a:stretch>
            <a:fillRect/>
          </a:stretch>
        </p:blipFill>
        <p:spPr>
          <a:xfrm>
            <a:off x="4527804" y="1967266"/>
            <a:ext cx="7012112" cy="2514929"/>
          </a:xfrm>
          <a:prstGeom prst="rect">
            <a:avLst/>
          </a:prstGeom>
        </p:spPr>
      </p:pic>
    </p:spTree>
    <p:extLst>
      <p:ext uri="{BB962C8B-B14F-4D97-AF65-F5344CB8AC3E}">
        <p14:creationId xmlns:p14="http://schemas.microsoft.com/office/powerpoint/2010/main" val="1181582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307F09-0B94-797C-C2B7-6CE5E68BCC8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300" kern="1200" dirty="0">
                <a:solidFill>
                  <a:srgbClr val="FFFFFF"/>
                </a:solidFill>
                <a:latin typeface="+mj-lt"/>
                <a:ea typeface="+mj-ea"/>
                <a:cs typeface="+mj-cs"/>
              </a:rPr>
              <a:t>Shingrix</a:t>
            </a:r>
            <a:br>
              <a:rPr lang="en-US" sz="2300" kern="1200" dirty="0">
                <a:solidFill>
                  <a:srgbClr val="FFFFFF"/>
                </a:solidFill>
                <a:latin typeface="+mj-lt"/>
                <a:ea typeface="+mj-ea"/>
                <a:cs typeface="+mj-cs"/>
              </a:rPr>
            </a:br>
            <a:r>
              <a:rPr lang="en-US" sz="2300" kern="1200" dirty="0">
                <a:solidFill>
                  <a:srgbClr val="FFFFFF"/>
                </a:solidFill>
                <a:latin typeface="+mj-lt"/>
                <a:ea typeface="+mj-ea"/>
                <a:cs typeface="+mj-cs"/>
              </a:rPr>
              <a:t>Shingles</a:t>
            </a:r>
            <a:br>
              <a:rPr lang="en-US" sz="2300" dirty="0">
                <a:solidFill>
                  <a:srgbClr val="FFFFFF"/>
                </a:solidFill>
              </a:rPr>
            </a:br>
            <a:r>
              <a:rPr lang="en-US" sz="2300" kern="1200" dirty="0">
                <a:solidFill>
                  <a:srgbClr val="FFFFFF"/>
                </a:solidFill>
                <a:latin typeface="+mj-lt"/>
                <a:ea typeface="+mj-ea"/>
                <a:cs typeface="+mj-cs"/>
              </a:rPr>
              <a:t>65 years</a:t>
            </a:r>
          </a:p>
        </p:txBody>
      </p:sp>
      <p:pic>
        <p:nvPicPr>
          <p:cNvPr id="4" name="Picture 3">
            <a:extLst>
              <a:ext uri="{FF2B5EF4-FFF2-40B4-BE49-F238E27FC236}">
                <a16:creationId xmlns:a16="http://schemas.microsoft.com/office/drawing/2014/main" id="{1E4588E6-72EC-A382-FF0F-8FA9AABC821D}"/>
              </a:ext>
            </a:extLst>
          </p:cNvPr>
          <p:cNvPicPr>
            <a:picLocks noChangeAspect="1"/>
          </p:cNvPicPr>
          <p:nvPr/>
        </p:nvPicPr>
        <p:blipFill>
          <a:blip r:embed="rId2"/>
          <a:stretch>
            <a:fillRect/>
          </a:stretch>
        </p:blipFill>
        <p:spPr>
          <a:xfrm>
            <a:off x="4363578" y="2337919"/>
            <a:ext cx="7223795" cy="1805949"/>
          </a:xfrm>
          <a:prstGeom prst="rect">
            <a:avLst/>
          </a:prstGeom>
        </p:spPr>
      </p:pic>
    </p:spTree>
    <p:extLst>
      <p:ext uri="{BB962C8B-B14F-4D97-AF65-F5344CB8AC3E}">
        <p14:creationId xmlns:p14="http://schemas.microsoft.com/office/powerpoint/2010/main" val="298601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sz="3600" dirty="0"/>
              <a:t>GP contract</a:t>
            </a:r>
            <a:endParaRPr lang="en-GB" spc="-40" dirty="0"/>
          </a:p>
        </p:txBody>
      </p:sp>
      <p:sp>
        <p:nvSpPr>
          <p:cNvPr id="3" name="Thought Bubble: Cloud 2">
            <a:extLst>
              <a:ext uri="{FF2B5EF4-FFF2-40B4-BE49-F238E27FC236}">
                <a16:creationId xmlns:a16="http://schemas.microsoft.com/office/drawing/2014/main" id="{8F429D47-398B-50D4-87C6-877B1CD3F83E}"/>
              </a:ext>
            </a:extLst>
          </p:cNvPr>
          <p:cNvSpPr/>
          <p:nvPr/>
        </p:nvSpPr>
        <p:spPr>
          <a:xfrm>
            <a:off x="9364640" y="633227"/>
            <a:ext cx="2525086" cy="1711354"/>
          </a:xfrm>
          <a:prstGeom prst="cloudCallout">
            <a:avLst>
              <a:gd name="adj1" fmla="val -41763"/>
              <a:gd name="adj2" fmla="val 6838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a:p>
            <a:pPr algn="ctr"/>
            <a:r>
              <a:rPr lang="en-GB" dirty="0"/>
              <a:t>Do you know who your immunisation lead is?</a:t>
            </a:r>
          </a:p>
          <a:p>
            <a:pPr algn="ctr"/>
            <a:endParaRPr lang="en-GB" dirty="0"/>
          </a:p>
        </p:txBody>
      </p:sp>
      <p:sp>
        <p:nvSpPr>
          <p:cNvPr id="4" name="Text Placeholder 2">
            <a:extLst>
              <a:ext uri="{FF2B5EF4-FFF2-40B4-BE49-F238E27FC236}">
                <a16:creationId xmlns:a16="http://schemas.microsoft.com/office/drawing/2014/main" id="{1FFB84C9-4E2C-0A8F-AA99-4C20EC2453A3}"/>
              </a:ext>
            </a:extLst>
          </p:cNvPr>
          <p:cNvSpPr txBox="1">
            <a:spLocks/>
          </p:cNvSpPr>
          <p:nvPr/>
        </p:nvSpPr>
        <p:spPr>
          <a:xfrm>
            <a:off x="1206408" y="2200586"/>
            <a:ext cx="9779183" cy="3436483"/>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90000"/>
              </a:lnSpc>
              <a:spcBef>
                <a:spcPts val="1000"/>
              </a:spcBef>
              <a:spcAft>
                <a:spcPts val="0"/>
              </a:spcAft>
              <a:buClrTx/>
              <a:buFont typeface="Wingdings" panose="05000000000000000000" pitchFamily="2" charset="2"/>
              <a:buChar char="Ø"/>
              <a:defRPr/>
            </a:pPr>
            <a:r>
              <a:rPr lang="en-GB" sz="3000" dirty="0">
                <a:latin typeface="Calibri" panose="020F0502020204030204"/>
              </a:rPr>
              <a:t>The current GP contract came in on 1</a:t>
            </a:r>
            <a:r>
              <a:rPr lang="en-GB" sz="3000" baseline="30000" dirty="0">
                <a:latin typeface="Calibri" panose="020F0502020204030204"/>
              </a:rPr>
              <a:t>st</a:t>
            </a:r>
            <a:r>
              <a:rPr lang="en-GB" sz="3000" dirty="0">
                <a:latin typeface="Calibri" panose="020F0502020204030204"/>
              </a:rPr>
              <a:t> April 2021.</a:t>
            </a:r>
          </a:p>
          <a:p>
            <a:pPr marL="457200" indent="-457200">
              <a:lnSpc>
                <a:spcPct val="90000"/>
              </a:lnSpc>
              <a:spcBef>
                <a:spcPts val="1000"/>
              </a:spcBef>
              <a:spcAft>
                <a:spcPts val="0"/>
              </a:spcAft>
              <a:buClrTx/>
              <a:buFont typeface="Wingdings" panose="05000000000000000000" pitchFamily="2" charset="2"/>
              <a:buChar char="Ø"/>
              <a:defRPr/>
            </a:pPr>
            <a:r>
              <a:rPr lang="en-GB" sz="3000" dirty="0">
                <a:latin typeface="Calibri" panose="020F0502020204030204"/>
              </a:rPr>
              <a:t>5 core standards for immunisation .</a:t>
            </a:r>
          </a:p>
          <a:p>
            <a:pPr marL="457200" indent="-457200">
              <a:lnSpc>
                <a:spcPct val="90000"/>
              </a:lnSpc>
              <a:spcBef>
                <a:spcPts val="1000"/>
              </a:spcBef>
              <a:spcAft>
                <a:spcPts val="0"/>
              </a:spcAft>
              <a:buClrTx/>
              <a:buFont typeface="Wingdings" panose="05000000000000000000" pitchFamily="2" charset="2"/>
              <a:buChar char="Ø"/>
              <a:defRPr/>
            </a:pPr>
            <a:r>
              <a:rPr lang="en-GB" sz="3000" dirty="0">
                <a:latin typeface="Calibri" panose="020F0502020204030204"/>
              </a:rPr>
              <a:t>Practices must have a nominated immunisation lead.</a:t>
            </a:r>
          </a:p>
          <a:p>
            <a:pPr marL="457200" indent="-457200">
              <a:lnSpc>
                <a:spcPct val="90000"/>
              </a:lnSpc>
              <a:spcBef>
                <a:spcPts val="1000"/>
              </a:spcBef>
              <a:spcAft>
                <a:spcPts val="0"/>
              </a:spcAft>
              <a:buClrTx/>
              <a:buFont typeface="Wingdings" panose="05000000000000000000" pitchFamily="2" charset="2"/>
              <a:buChar char="Ø"/>
              <a:defRPr/>
            </a:pPr>
            <a:r>
              <a:rPr lang="en-GB" sz="3000" dirty="0">
                <a:latin typeface="Calibri" panose="020F0502020204030204"/>
              </a:rPr>
              <a:t>Non-attenders must be contacted after invitations sent by CHIS.</a:t>
            </a:r>
          </a:p>
          <a:p>
            <a:pPr marL="457200" indent="-457200">
              <a:lnSpc>
                <a:spcPct val="90000"/>
              </a:lnSpc>
              <a:spcBef>
                <a:spcPts val="1000"/>
              </a:spcBef>
              <a:spcAft>
                <a:spcPts val="0"/>
              </a:spcAft>
              <a:buClrTx/>
              <a:buFont typeface="Wingdings" panose="05000000000000000000" pitchFamily="2" charset="2"/>
              <a:buChar char="Ø"/>
              <a:defRPr/>
            </a:pPr>
            <a:r>
              <a:rPr lang="en-GB" sz="3000" dirty="0">
                <a:latin typeface="Calibri" panose="020F0502020204030204"/>
              </a:rPr>
              <a:t>Call and recall for adult programmes.</a:t>
            </a:r>
          </a:p>
          <a:p>
            <a:endParaRPr lang="en-GB" dirty="0"/>
          </a:p>
        </p:txBody>
      </p:sp>
    </p:spTree>
    <p:extLst>
      <p:ext uri="{BB962C8B-B14F-4D97-AF65-F5344CB8AC3E}">
        <p14:creationId xmlns:p14="http://schemas.microsoft.com/office/powerpoint/2010/main" val="151428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sz="3600" dirty="0"/>
              <a:t>Immunisation lead role</a:t>
            </a:r>
            <a:endParaRPr lang="en-GB" spc="-40" dirty="0"/>
          </a:p>
        </p:txBody>
      </p:sp>
      <p:pic>
        <p:nvPicPr>
          <p:cNvPr id="2" name="Content Placeholder 6" descr="Text, letter&#10;&#10;Description automatically generated">
            <a:extLst>
              <a:ext uri="{FF2B5EF4-FFF2-40B4-BE49-F238E27FC236}">
                <a16:creationId xmlns:a16="http://schemas.microsoft.com/office/drawing/2014/main" id="{2D9CDAFB-2408-3B8F-A5E7-6733D0663D38}"/>
              </a:ext>
            </a:extLst>
          </p:cNvPr>
          <p:cNvPicPr>
            <a:picLocks noChangeAspect="1"/>
          </p:cNvPicPr>
          <p:nvPr/>
        </p:nvPicPr>
        <p:blipFill rotWithShape="1">
          <a:blip r:embed="rId3">
            <a:extLst>
              <a:ext uri="{28A0092B-C50C-407E-A947-70E740481C1C}">
                <a14:useLocalDpi xmlns:a14="http://schemas.microsoft.com/office/drawing/2010/main" val="0"/>
              </a:ext>
            </a:extLst>
          </a:blip>
          <a:srcRect r="3334" b="63612"/>
          <a:stretch/>
        </p:blipFill>
        <p:spPr>
          <a:xfrm>
            <a:off x="1960620" y="2377441"/>
            <a:ext cx="8270760" cy="1860316"/>
          </a:xfrm>
          <a:prstGeom prst="rect">
            <a:avLst/>
          </a:prstGeom>
        </p:spPr>
      </p:pic>
      <p:sp>
        <p:nvSpPr>
          <p:cNvPr id="5" name="TextBox 4">
            <a:extLst>
              <a:ext uri="{FF2B5EF4-FFF2-40B4-BE49-F238E27FC236}">
                <a16:creationId xmlns:a16="http://schemas.microsoft.com/office/drawing/2014/main" id="{B706AC01-80C7-90E1-7C7D-5EE877873246}"/>
              </a:ext>
            </a:extLst>
          </p:cNvPr>
          <p:cNvSpPr txBox="1"/>
          <p:nvPr/>
        </p:nvSpPr>
        <p:spPr>
          <a:xfrm>
            <a:off x="2478970" y="4639856"/>
            <a:ext cx="7156224"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The nominated person will be responsible for following up recurrent non-attenders.</a:t>
            </a:r>
          </a:p>
        </p:txBody>
      </p:sp>
    </p:spTree>
    <p:extLst>
      <p:ext uri="{BB962C8B-B14F-4D97-AF65-F5344CB8AC3E}">
        <p14:creationId xmlns:p14="http://schemas.microsoft.com/office/powerpoint/2010/main" val="204383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45578F-5A4E-AD0F-D0ED-B55E87DD89DA}"/>
              </a:ext>
            </a:extLst>
          </p:cNvPr>
          <p:cNvPicPr>
            <a:picLocks noChangeAspect="1"/>
          </p:cNvPicPr>
          <p:nvPr/>
        </p:nvPicPr>
        <p:blipFill>
          <a:blip r:embed="rId3"/>
          <a:stretch>
            <a:fillRect/>
          </a:stretch>
        </p:blipFill>
        <p:spPr>
          <a:xfrm>
            <a:off x="2388493" y="800767"/>
            <a:ext cx="7415014" cy="5256465"/>
          </a:xfrm>
          <a:prstGeom prst="rect">
            <a:avLst/>
          </a:prstGeom>
        </p:spPr>
      </p:pic>
    </p:spTree>
    <p:extLst>
      <p:ext uri="{BB962C8B-B14F-4D97-AF65-F5344CB8AC3E}">
        <p14:creationId xmlns:p14="http://schemas.microsoft.com/office/powerpoint/2010/main" val="193175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6" y="706320"/>
            <a:ext cx="11404154" cy="865186"/>
          </a:xfrm>
        </p:spPr>
        <p:txBody>
          <a:bodyPr/>
          <a:lstStyle/>
          <a:p>
            <a:r>
              <a:rPr lang="en-GB" sz="3600" dirty="0"/>
              <a:t>Opportunistic immunisation </a:t>
            </a:r>
            <a:endParaRPr lang="en-GB" spc="-40" dirty="0"/>
          </a:p>
        </p:txBody>
      </p:sp>
      <p:sp>
        <p:nvSpPr>
          <p:cNvPr id="2" name="Content Placeholder 2">
            <a:extLst>
              <a:ext uri="{FF2B5EF4-FFF2-40B4-BE49-F238E27FC236}">
                <a16:creationId xmlns:a16="http://schemas.microsoft.com/office/drawing/2014/main" id="{7771ED4A-9DEB-BEDF-AFA6-6E85B4A12449}"/>
              </a:ext>
            </a:extLst>
          </p:cNvPr>
          <p:cNvSpPr txBox="1">
            <a:spLocks/>
          </p:cNvSpPr>
          <p:nvPr/>
        </p:nvSpPr>
        <p:spPr>
          <a:xfrm>
            <a:off x="1032973" y="1719902"/>
            <a:ext cx="10126054" cy="4004242"/>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2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2400" dirty="0">
                <a:latin typeface="Arial" panose="020B0604020202020204" pitchFamily="34" charset="0"/>
                <a:cs typeface="Arial" panose="020B0604020202020204" pitchFamily="34" charset="0"/>
              </a:rPr>
              <a:t>Practices should give opportunistic vaccination to school-aged children if requested by parent, however they should be first directed to the Community School-aged Immunisation Service (CSAIS).</a:t>
            </a:r>
          </a:p>
          <a:p>
            <a:pPr marL="342900" indent="-342900">
              <a:buFont typeface="Wingdings" panose="05000000000000000000" pitchFamily="2" charset="2"/>
              <a:buChar char="Ø"/>
            </a:pPr>
            <a:r>
              <a:rPr lang="en-GB" dirty="0">
                <a:latin typeface="Arial" panose="020B0604020202020204" pitchFamily="34" charset="0"/>
                <a:cs typeface="Arial" panose="020B0604020202020204" pitchFamily="34" charset="0"/>
              </a:rPr>
              <a:t>I</a:t>
            </a:r>
            <a:r>
              <a:rPr lang="en-GB" sz="2400" dirty="0">
                <a:latin typeface="Arial" panose="020B0604020202020204" pitchFamily="34" charset="0"/>
                <a:cs typeface="Arial" panose="020B0604020202020204" pitchFamily="34" charset="0"/>
              </a:rPr>
              <a:t>ncludes HPV, MenACWY and Revaxis vaccinations. </a:t>
            </a:r>
            <a:endParaRPr lang="en-GB"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GB" sz="2400" dirty="0">
                <a:latin typeface="Arial" panose="020B0604020202020204" pitchFamily="34" charset="0"/>
                <a:cs typeface="Arial" panose="020B0604020202020204" pitchFamily="34" charset="0"/>
              </a:rPr>
              <a:t>CSAIS will continue to administer, and offer catch up clinics, but these can also be given in general practice.</a:t>
            </a:r>
          </a:p>
          <a:p>
            <a:pPr marL="342900" indent="-342900">
              <a:buFont typeface="Wingdings" panose="05000000000000000000" pitchFamily="2" charset="2"/>
              <a:buChar char="Ø"/>
            </a:pPr>
            <a:r>
              <a:rPr lang="en-GB" sz="2400" dirty="0">
                <a:latin typeface="Arial" panose="020B0604020202020204" pitchFamily="34" charset="0"/>
                <a:cs typeface="Arial" panose="020B0604020202020204" pitchFamily="34" charset="0"/>
              </a:rPr>
              <a:t>If you do administer to a school aged child, please inform CSAIS to avoid duplication.</a:t>
            </a:r>
          </a:p>
          <a:p>
            <a:pPr marL="342900" indent="-342900">
              <a:buFont typeface="Wingdings" panose="05000000000000000000" pitchFamily="2" charset="2"/>
              <a:buChar char="Ø"/>
            </a:pPr>
            <a:r>
              <a:rPr lang="en-GB" sz="2400" dirty="0">
                <a:latin typeface="Arial" panose="020B0604020202020204" pitchFamily="34" charset="0"/>
                <a:cs typeface="Arial" panose="020B0604020202020204" pitchFamily="34" charset="0"/>
              </a:rPr>
              <a:t>RSV should be offered opportunistically to pregnant women (28 weeks gestation and over).</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59445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51655" y="503603"/>
            <a:ext cx="11404154" cy="865186"/>
          </a:xfrm>
        </p:spPr>
        <p:txBody>
          <a:bodyPr/>
          <a:lstStyle/>
          <a:p>
            <a:r>
              <a:rPr lang="en-GB" sz="3600" dirty="0"/>
              <a:t>Record keeping</a:t>
            </a:r>
            <a:endParaRPr lang="en-GB" spc="-40" dirty="0"/>
          </a:p>
        </p:txBody>
      </p:sp>
      <p:pic>
        <p:nvPicPr>
          <p:cNvPr id="2" name="Content Placeholder 6" descr="Text&#10;&#10;Description automatically generated">
            <a:extLst>
              <a:ext uri="{FF2B5EF4-FFF2-40B4-BE49-F238E27FC236}">
                <a16:creationId xmlns:a16="http://schemas.microsoft.com/office/drawing/2014/main" id="{9042BAB5-809B-0D5C-456F-C18F2B0DA96A}"/>
              </a:ext>
            </a:extLst>
          </p:cNvPr>
          <p:cNvPicPr>
            <a:picLocks noChangeAspect="1"/>
          </p:cNvPicPr>
          <p:nvPr/>
        </p:nvPicPr>
        <p:blipFill rotWithShape="1">
          <a:blip r:embed="rId3">
            <a:extLst>
              <a:ext uri="{28A0092B-C50C-407E-A947-70E740481C1C}">
                <a14:useLocalDpi xmlns:a14="http://schemas.microsoft.com/office/drawing/2010/main" val="0"/>
              </a:ext>
            </a:extLst>
          </a:blip>
          <a:srcRect l="2892" t="3257" r="7003" b="19471"/>
          <a:stretch/>
        </p:blipFill>
        <p:spPr>
          <a:xfrm>
            <a:off x="1600379" y="1571506"/>
            <a:ext cx="9306707" cy="4350298"/>
          </a:xfrm>
          <a:prstGeom prst="rect">
            <a:avLst/>
          </a:prstGeom>
        </p:spPr>
      </p:pic>
    </p:spTree>
    <p:extLst>
      <p:ext uri="{BB962C8B-B14F-4D97-AF65-F5344CB8AC3E}">
        <p14:creationId xmlns:p14="http://schemas.microsoft.com/office/powerpoint/2010/main" val="242131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524224" y="550872"/>
            <a:ext cx="11404154" cy="865186"/>
          </a:xfrm>
        </p:spPr>
        <p:txBody>
          <a:bodyPr/>
          <a:lstStyle/>
          <a:p>
            <a:r>
              <a:rPr lang="en-GB" sz="3600" dirty="0"/>
              <a:t>Call &amp; recall</a:t>
            </a:r>
            <a:endParaRPr lang="en-GB" spc="-40" dirty="0"/>
          </a:p>
        </p:txBody>
      </p:sp>
      <p:sp>
        <p:nvSpPr>
          <p:cNvPr id="4" name="TextBox 3">
            <a:extLst>
              <a:ext uri="{FF2B5EF4-FFF2-40B4-BE49-F238E27FC236}">
                <a16:creationId xmlns:a16="http://schemas.microsoft.com/office/drawing/2014/main" id="{D0FF9687-FF6E-6921-6809-575E9EAB83D7}"/>
              </a:ext>
            </a:extLst>
          </p:cNvPr>
          <p:cNvSpPr txBox="1"/>
          <p:nvPr/>
        </p:nvSpPr>
        <p:spPr>
          <a:xfrm>
            <a:off x="720436" y="1660572"/>
            <a:ext cx="10751127" cy="4154984"/>
          </a:xfrm>
          <a:prstGeom prst="rect">
            <a:avLst/>
          </a:prstGeom>
          <a:noFill/>
        </p:spPr>
        <p:txBody>
          <a:bodyPr wrap="square">
            <a:spAutoFit/>
          </a:bodyPr>
          <a:lstStyle/>
          <a:p>
            <a:pPr marL="342900" indent="-342900">
              <a:buFont typeface="Wingdings" panose="05000000000000000000" pitchFamily="2" charset="2"/>
              <a:buChar char="Ø"/>
            </a:pPr>
            <a:r>
              <a:rPr lang="en-GB" sz="2400" dirty="0">
                <a:cs typeface="Arial" panose="020B0604020202020204" pitchFamily="34" charset="0"/>
              </a:rPr>
              <a:t>Practices should invite 100% of their eligible population.</a:t>
            </a:r>
          </a:p>
          <a:p>
            <a:pPr marL="342900" indent="-342900">
              <a:buFont typeface="Wingdings" panose="05000000000000000000" pitchFamily="2" charset="2"/>
              <a:buChar char="Ø"/>
            </a:pPr>
            <a:r>
              <a:rPr lang="en-GB" sz="2400" dirty="0">
                <a:cs typeface="Arial" panose="020B0604020202020204" pitchFamily="34" charset="0"/>
              </a:rPr>
              <a:t>Appointments should be accessible and at a range of times across the week.</a:t>
            </a:r>
          </a:p>
          <a:p>
            <a:pPr marL="342900" indent="-342900">
              <a:buFont typeface="Wingdings" panose="05000000000000000000" pitchFamily="2" charset="2"/>
              <a:buChar char="Ø"/>
            </a:pPr>
            <a:r>
              <a:rPr lang="en-GB" sz="2400" dirty="0">
                <a:cs typeface="Arial" panose="020B0604020202020204" pitchFamily="34" charset="0"/>
              </a:rPr>
              <a:t>Practices should look to making these appointments available to book online.</a:t>
            </a:r>
          </a:p>
          <a:p>
            <a:pPr marL="342900" indent="-342900">
              <a:buFont typeface="Wingdings" panose="05000000000000000000" pitchFamily="2" charset="2"/>
              <a:buChar char="Ø"/>
            </a:pPr>
            <a:r>
              <a:rPr lang="en-GB" sz="2400" dirty="0">
                <a:cs typeface="Arial" panose="020B0604020202020204" pitchFamily="34" charset="0"/>
              </a:rPr>
              <a:t>Practices can collaborate across PCNs to help cover their eligible population.</a:t>
            </a:r>
          </a:p>
          <a:p>
            <a:pPr marL="342900" indent="-342900">
              <a:buFont typeface="Wingdings" panose="05000000000000000000" pitchFamily="2" charset="2"/>
              <a:buChar char="Ø"/>
            </a:pPr>
            <a:r>
              <a:rPr lang="en-GB" sz="2400" dirty="0">
                <a:cs typeface="Arial" panose="020B0604020202020204" pitchFamily="34" charset="0"/>
              </a:rPr>
              <a:t>CHIS can help with equation to see how many appointments are needed a week to avoid waiting list.</a:t>
            </a:r>
          </a:p>
          <a:p>
            <a:pPr marL="342900" indent="-342900">
              <a:buFont typeface="Wingdings" panose="05000000000000000000" pitchFamily="2" charset="2"/>
              <a:buChar char="Ø"/>
            </a:pPr>
            <a:r>
              <a:rPr lang="en-GB" sz="2400" dirty="0">
                <a:cs typeface="Arial" panose="020B0604020202020204" pitchFamily="34" charset="0"/>
              </a:rPr>
              <a:t>Parents of children who do not attend should be contacted after their invitations from CHIS.</a:t>
            </a:r>
          </a:p>
          <a:p>
            <a:pPr marL="342900" indent="-342900">
              <a:buFont typeface="Wingdings" panose="05000000000000000000" pitchFamily="2" charset="2"/>
              <a:buChar char="Ø"/>
            </a:pPr>
            <a:r>
              <a:rPr lang="en-GB" sz="2400" dirty="0">
                <a:cs typeface="Arial" panose="020B0604020202020204" pitchFamily="34" charset="0"/>
              </a:rPr>
              <a:t>Recall should ideally extend beyond three contacts until vaccination has been completed – unvaccinated patients should be flagged.</a:t>
            </a:r>
          </a:p>
          <a:p>
            <a:pPr marL="342900" indent="-342900">
              <a:buFont typeface="Wingdings" panose="05000000000000000000" pitchFamily="2" charset="2"/>
              <a:buChar char="Ø"/>
            </a:pPr>
            <a:r>
              <a:rPr lang="en-GB" sz="2400" dirty="0">
                <a:cs typeface="Arial" panose="020B0604020202020204" pitchFamily="34" charset="0"/>
              </a:rPr>
              <a:t>Ideally, need a ‘Decline’ or for the child to be vaccinated (need an outcome!)</a:t>
            </a:r>
          </a:p>
        </p:txBody>
      </p:sp>
    </p:spTree>
    <p:extLst>
      <p:ext uri="{BB962C8B-B14F-4D97-AF65-F5344CB8AC3E}">
        <p14:creationId xmlns:p14="http://schemas.microsoft.com/office/powerpoint/2010/main" val="87930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9C60D7-A87A-6455-B1EE-FF8DA3FD0407}"/>
              </a:ext>
            </a:extLst>
          </p:cNvPr>
          <p:cNvSpPr>
            <a:spLocks noGrp="1"/>
          </p:cNvSpPr>
          <p:nvPr>
            <p:ph idx="1"/>
          </p:nvPr>
        </p:nvSpPr>
        <p:spPr>
          <a:xfrm>
            <a:off x="820818" y="2131165"/>
            <a:ext cx="10626517" cy="3456000"/>
          </a:xfrm>
        </p:spPr>
        <p:txBody>
          <a:bodyPr>
            <a:normAutofit fontScale="92500" lnSpcReduction="10000"/>
          </a:bodyPr>
          <a:lstStyle/>
          <a:p>
            <a:pPr marL="342900" indent="-342900">
              <a:buFont typeface="Arial" panose="020B0604020202020204" pitchFamily="34" charset="0"/>
              <a:buChar char="•"/>
            </a:pPr>
            <a:r>
              <a:rPr lang="en-GB" dirty="0"/>
              <a:t>Do you need to return uploads to CHIS? (usually EMIS practices)</a:t>
            </a:r>
          </a:p>
          <a:p>
            <a:pPr marL="342900" indent="-342900">
              <a:buFont typeface="Arial" panose="020B0604020202020204" pitchFamily="34" charset="0"/>
              <a:buChar char="•"/>
            </a:pPr>
            <a:r>
              <a:rPr lang="en-GB" dirty="0"/>
              <a:t>What is your waiting list like? – If you are sent a list to work through and need further support please contact us </a:t>
            </a:r>
          </a:p>
          <a:p>
            <a:pPr marL="342900" indent="-342900">
              <a:buFont typeface="Arial" panose="020B0604020202020204" pitchFamily="34" charset="0"/>
              <a:buChar char="•"/>
            </a:pPr>
            <a:r>
              <a:rPr lang="en-GB" dirty="0"/>
              <a:t>We will contact practices with increasing waiting lists to review </a:t>
            </a:r>
          </a:p>
          <a:p>
            <a:pPr marL="342900" indent="-342900">
              <a:buFont typeface="Arial" panose="020B0604020202020204" pitchFamily="34" charset="0"/>
              <a:buChar char="•"/>
            </a:pPr>
            <a:r>
              <a:rPr lang="en-GB" dirty="0"/>
              <a:t>Do you have enough appointments a week? CHIS can review this.</a:t>
            </a:r>
          </a:p>
          <a:p>
            <a:pPr marL="342900" indent="-342900">
              <a:buFont typeface="Arial" panose="020B0604020202020204" pitchFamily="34" charset="0"/>
              <a:buChar char="•"/>
            </a:pPr>
            <a:r>
              <a:rPr lang="en-GB" dirty="0"/>
              <a:t>Immunisation histories: are these being recorded into the template - not just scanned into notes?</a:t>
            </a:r>
          </a:p>
          <a:p>
            <a:pPr marL="342900" indent="-342900">
              <a:buFont typeface="Arial" panose="020B0604020202020204" pitchFamily="34" charset="0"/>
              <a:buChar char="•"/>
            </a:pPr>
            <a:r>
              <a:rPr lang="en-GB" dirty="0"/>
              <a:t>Following the DNA/ non responder pathway.</a:t>
            </a:r>
          </a:p>
          <a:p>
            <a:pPr marL="342900" indent="-342900">
              <a:buFont typeface="Arial" panose="020B0604020202020204" pitchFamily="34" charset="0"/>
              <a:buChar char="•"/>
            </a:pPr>
            <a:r>
              <a:rPr lang="en-GB" dirty="0">
                <a:solidFill>
                  <a:srgbClr val="FF0000"/>
                </a:solidFill>
              </a:rPr>
              <a:t>If you book your own appointments for patients, please task or email </a:t>
            </a:r>
            <a:r>
              <a:rPr lang="en-GB" dirty="0">
                <a:solidFill>
                  <a:srgbClr val="FF0000"/>
                </a:solidFill>
                <a:hlinkClick r:id="rId2">
                  <a:extLst>
                    <a:ext uri="{A12FA001-AC4F-418D-AE19-62706E023703}">
                      <ahyp:hlinkClr xmlns:ahyp="http://schemas.microsoft.com/office/drawing/2018/hyperlinkcolor" val="tx"/>
                    </a:ext>
                  </a:extLst>
                </a:hlinkClick>
              </a:rPr>
              <a:t>cms.chis@nhs.net</a:t>
            </a:r>
            <a:r>
              <a:rPr lang="en-GB" dirty="0">
                <a:solidFill>
                  <a:srgbClr val="FF0000"/>
                </a:solidFill>
              </a:rPr>
              <a:t> to inform, this avoids duplication of appointments </a:t>
            </a:r>
          </a:p>
        </p:txBody>
      </p:sp>
      <p:sp>
        <p:nvSpPr>
          <p:cNvPr id="3" name="Text Placeholder 2">
            <a:extLst>
              <a:ext uri="{FF2B5EF4-FFF2-40B4-BE49-F238E27FC236}">
                <a16:creationId xmlns:a16="http://schemas.microsoft.com/office/drawing/2014/main" id="{6965A960-9D3F-763B-7491-69D39750F9F5}"/>
              </a:ext>
            </a:extLst>
          </p:cNvPr>
          <p:cNvSpPr>
            <a:spLocks noGrp="1"/>
          </p:cNvSpPr>
          <p:nvPr>
            <p:ph type="body" sz="quarter" idx="13"/>
          </p:nvPr>
        </p:nvSpPr>
        <p:spPr>
          <a:xfrm>
            <a:off x="432000" y="1667376"/>
            <a:ext cx="11012644" cy="577927"/>
          </a:xfrm>
        </p:spPr>
        <p:txBody>
          <a:bodyPr/>
          <a:lstStyle/>
          <a:p>
            <a:r>
              <a:rPr lang="en-GB" dirty="0"/>
              <a:t>Managing your “DNA lists” – cleaning up your clinic lists and working with CHIS</a:t>
            </a:r>
          </a:p>
        </p:txBody>
      </p:sp>
      <p:sp>
        <p:nvSpPr>
          <p:cNvPr id="4" name="Title 3">
            <a:extLst>
              <a:ext uri="{FF2B5EF4-FFF2-40B4-BE49-F238E27FC236}">
                <a16:creationId xmlns:a16="http://schemas.microsoft.com/office/drawing/2014/main" id="{B3CD36C9-E29C-284D-DBCE-293157D03165}"/>
              </a:ext>
            </a:extLst>
          </p:cNvPr>
          <p:cNvSpPr>
            <a:spLocks noGrp="1"/>
          </p:cNvSpPr>
          <p:nvPr>
            <p:ph type="title"/>
          </p:nvPr>
        </p:nvSpPr>
        <p:spPr>
          <a:xfrm>
            <a:off x="432000" y="630001"/>
            <a:ext cx="11404154" cy="865186"/>
          </a:xfrm>
        </p:spPr>
        <p:txBody>
          <a:bodyPr/>
          <a:lstStyle/>
          <a:p>
            <a:r>
              <a:rPr lang="en-GB" dirty="0"/>
              <a:t>Immunisation Admin</a:t>
            </a:r>
          </a:p>
        </p:txBody>
      </p:sp>
    </p:spTree>
    <p:extLst>
      <p:ext uri="{BB962C8B-B14F-4D97-AF65-F5344CB8AC3E}">
        <p14:creationId xmlns:p14="http://schemas.microsoft.com/office/powerpoint/2010/main" val="53829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9ECE-D93D-260B-4FCD-84F75092FCD8}"/>
              </a:ext>
            </a:extLst>
          </p:cNvPr>
          <p:cNvSpPr>
            <a:spLocks noGrp="1"/>
          </p:cNvSpPr>
          <p:nvPr>
            <p:ph type="title"/>
          </p:nvPr>
        </p:nvSpPr>
        <p:spPr>
          <a:xfrm>
            <a:off x="690676" y="933591"/>
            <a:ext cx="10641498" cy="611649"/>
          </a:xfrm>
        </p:spPr>
        <p:txBody>
          <a:bodyPr/>
          <a:lstStyle/>
          <a:p>
            <a:r>
              <a:rPr lang="en-GB" dirty="0">
                <a:solidFill>
                  <a:srgbClr val="FF0000"/>
                </a:solidFill>
                <a:latin typeface="+mj-lt"/>
              </a:rPr>
              <a:t>Please ensure you are recording immunisations as “declined” and not “refused”</a:t>
            </a:r>
          </a:p>
        </p:txBody>
      </p:sp>
      <p:sp>
        <p:nvSpPr>
          <p:cNvPr id="3" name="Content Placeholder 2">
            <a:extLst>
              <a:ext uri="{FF2B5EF4-FFF2-40B4-BE49-F238E27FC236}">
                <a16:creationId xmlns:a16="http://schemas.microsoft.com/office/drawing/2014/main" id="{49377BBC-168D-3767-8231-FB30A2F61428}"/>
              </a:ext>
            </a:extLst>
          </p:cNvPr>
          <p:cNvSpPr>
            <a:spLocks noGrp="1"/>
          </p:cNvSpPr>
          <p:nvPr>
            <p:ph sz="quarter" idx="10"/>
          </p:nvPr>
        </p:nvSpPr>
        <p:spPr/>
        <p:txBody>
          <a:bodyPr/>
          <a:lstStyle/>
          <a:p>
            <a:r>
              <a:rPr lang="en-GB" sz="1800" dirty="0">
                <a:latin typeface="+mn-lt"/>
              </a:rPr>
              <a:t>This impacts the way in which Child Health send their letter invitations</a:t>
            </a:r>
          </a:p>
          <a:p>
            <a:r>
              <a:rPr lang="en-GB" sz="1800" dirty="0">
                <a:latin typeface="+mn-lt"/>
              </a:rPr>
              <a:t>Refusals can be used in extreme circumstances </a:t>
            </a:r>
          </a:p>
          <a:p>
            <a:r>
              <a:rPr lang="en-GB" sz="1800" dirty="0">
                <a:latin typeface="+mn-lt"/>
              </a:rPr>
              <a:t>Contact CHIS via Task or email (</a:t>
            </a:r>
            <a:r>
              <a:rPr lang="en-GB" sz="1800" dirty="0">
                <a:latin typeface="+mn-lt"/>
                <a:hlinkClick r:id="rId2"/>
              </a:rPr>
              <a:t>cms.chis@nhs.net</a:t>
            </a:r>
            <a:r>
              <a:rPr lang="en-GB" sz="1800" dirty="0">
                <a:latin typeface="+mn-lt"/>
              </a:rPr>
              <a:t>) when you receive a decline. They can update the system their end and pause the invitations until the next immunisations due.</a:t>
            </a:r>
          </a:p>
          <a:p>
            <a:r>
              <a:rPr lang="en-GB" sz="1800" dirty="0">
                <a:latin typeface="+mn-lt"/>
              </a:rPr>
              <a:t>If you have a patient who is </a:t>
            </a:r>
            <a:r>
              <a:rPr lang="en-GB" sz="1800" dirty="0" err="1">
                <a:latin typeface="+mn-lt"/>
              </a:rPr>
              <a:t>adament</a:t>
            </a:r>
            <a:r>
              <a:rPr lang="en-GB" sz="1800" dirty="0">
                <a:latin typeface="+mn-lt"/>
              </a:rPr>
              <a:t> they never want to be contacted please contact ourselves and the CHIS team </a:t>
            </a:r>
          </a:p>
        </p:txBody>
      </p:sp>
      <p:sp>
        <p:nvSpPr>
          <p:cNvPr id="4" name="Footer Placeholder 3">
            <a:extLst>
              <a:ext uri="{FF2B5EF4-FFF2-40B4-BE49-F238E27FC236}">
                <a16:creationId xmlns:a16="http://schemas.microsoft.com/office/drawing/2014/main" id="{93C78F30-64CF-BD9B-2A77-D5C6ECB8560C}"/>
              </a:ext>
            </a:extLst>
          </p:cNvPr>
          <p:cNvSpPr>
            <a:spLocks noGrp="1"/>
          </p:cNvSpPr>
          <p:nvPr>
            <p:ph type="ftr" sz="quarter" idx="3"/>
          </p:nvPr>
        </p:nvSpPr>
        <p:spPr/>
        <p:txBody>
          <a:bodyPr/>
          <a:lstStyle/>
          <a:p>
            <a:r>
              <a:rPr lang="en-US"/>
              <a:t>Presentation title</a:t>
            </a:r>
            <a:endParaRPr lang="en-US" dirty="0"/>
          </a:p>
        </p:txBody>
      </p:sp>
    </p:spTree>
    <p:extLst>
      <p:ext uri="{BB962C8B-B14F-4D97-AF65-F5344CB8AC3E}">
        <p14:creationId xmlns:p14="http://schemas.microsoft.com/office/powerpoint/2010/main" val="8844950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496A-617E-48B3-8916-E1EB8FFB1BCA}"/>
              </a:ext>
            </a:extLst>
          </p:cNvPr>
          <p:cNvSpPr>
            <a:spLocks noGrp="1"/>
          </p:cNvSpPr>
          <p:nvPr>
            <p:ph type="title"/>
          </p:nvPr>
        </p:nvSpPr>
        <p:spPr>
          <a:xfrm>
            <a:off x="470646" y="1219826"/>
            <a:ext cx="2480201" cy="611649"/>
          </a:xfrm>
        </p:spPr>
        <p:txBody>
          <a:bodyPr>
            <a:normAutofit fontScale="90000"/>
          </a:bodyPr>
          <a:lstStyle/>
          <a:p>
            <a:r>
              <a:rPr lang="en-GB" dirty="0"/>
              <a:t>DNA pathway</a:t>
            </a:r>
          </a:p>
        </p:txBody>
      </p:sp>
      <p:pic>
        <p:nvPicPr>
          <p:cNvPr id="5" name="Content Placeholder 4">
            <a:extLst>
              <a:ext uri="{FF2B5EF4-FFF2-40B4-BE49-F238E27FC236}">
                <a16:creationId xmlns:a16="http://schemas.microsoft.com/office/drawing/2014/main" id="{7B4265DF-4EEC-4749-8D6A-FB94AD3C0562}"/>
              </a:ext>
            </a:extLst>
          </p:cNvPr>
          <p:cNvPicPr>
            <a:picLocks noGrp="1" noChangeAspect="1"/>
          </p:cNvPicPr>
          <p:nvPr>
            <p:ph sz="quarter" idx="10"/>
          </p:nvPr>
        </p:nvPicPr>
        <p:blipFill>
          <a:blip r:embed="rId2"/>
          <a:stretch>
            <a:fillRect/>
          </a:stretch>
        </p:blipFill>
        <p:spPr>
          <a:xfrm>
            <a:off x="3741352" y="0"/>
            <a:ext cx="4901203" cy="6837181"/>
          </a:xfrm>
        </p:spPr>
      </p:pic>
      <p:sp>
        <p:nvSpPr>
          <p:cNvPr id="3" name="TextBox 2">
            <a:extLst>
              <a:ext uri="{FF2B5EF4-FFF2-40B4-BE49-F238E27FC236}">
                <a16:creationId xmlns:a16="http://schemas.microsoft.com/office/drawing/2014/main" id="{D6E9C35E-6D30-3729-E424-673169665CF1}"/>
              </a:ext>
            </a:extLst>
          </p:cNvPr>
          <p:cNvSpPr txBox="1"/>
          <p:nvPr/>
        </p:nvSpPr>
        <p:spPr>
          <a:xfrm>
            <a:off x="470646" y="2494429"/>
            <a:ext cx="2983753" cy="707886"/>
          </a:xfrm>
          <a:prstGeom prst="rect">
            <a:avLst/>
          </a:prstGeom>
          <a:noFill/>
        </p:spPr>
        <p:txBody>
          <a:bodyPr wrap="square" rtlCol="0">
            <a:spAutoFit/>
          </a:bodyPr>
          <a:lstStyle/>
          <a:p>
            <a:r>
              <a:rPr lang="en-GB" sz="2000" dirty="0"/>
              <a:t>Currently being updated, watch this space…</a:t>
            </a:r>
          </a:p>
        </p:txBody>
      </p:sp>
    </p:spTree>
    <p:extLst>
      <p:ext uri="{BB962C8B-B14F-4D97-AF65-F5344CB8AC3E}">
        <p14:creationId xmlns:p14="http://schemas.microsoft.com/office/powerpoint/2010/main" val="5769297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8437FB-D6B7-A316-1C8A-0C0A5B9730D8}"/>
              </a:ext>
            </a:extLst>
          </p:cNvPr>
          <p:cNvSpPr>
            <a:spLocks noGrp="1"/>
          </p:cNvSpPr>
          <p:nvPr>
            <p:ph idx="1"/>
          </p:nvPr>
        </p:nvSpPr>
        <p:spPr>
          <a:xfrm>
            <a:off x="715476" y="1851105"/>
            <a:ext cx="10761048" cy="4046775"/>
          </a:xfrm>
        </p:spPr>
        <p:txBody>
          <a:bodyPr/>
          <a:lstStyle/>
          <a:p>
            <a:pPr marL="342900" indent="-342900">
              <a:buFont typeface="Arial" panose="020B0604020202020204" pitchFamily="34" charset="0"/>
              <a:buChar char="•"/>
            </a:pPr>
            <a:r>
              <a:rPr lang="en-GB" dirty="0"/>
              <a:t>Offer a wide range of appointments including earlier and later appointments.</a:t>
            </a:r>
          </a:p>
          <a:p>
            <a:pPr marL="342900" indent="-342900">
              <a:buFont typeface="Arial" panose="020B0604020202020204" pitchFamily="34" charset="0"/>
              <a:buChar char="•"/>
            </a:pPr>
            <a:r>
              <a:rPr lang="en-GB" dirty="0"/>
              <a:t>Could you consider a weekend clinic?</a:t>
            </a:r>
          </a:p>
          <a:p>
            <a:pPr marL="342900" indent="-342900">
              <a:buFont typeface="Arial" panose="020B0604020202020204" pitchFamily="34" charset="0"/>
              <a:buChar char="•"/>
            </a:pPr>
            <a:r>
              <a:rPr lang="en-GB" dirty="0"/>
              <a:t>Use of booking links via Accurx and text messaging systems – avoids long waits on hold.</a:t>
            </a:r>
          </a:p>
          <a:p>
            <a:pPr marL="342900" indent="-342900">
              <a:buFont typeface="Arial" panose="020B0604020202020204" pitchFamily="34" charset="0"/>
              <a:buChar char="•"/>
            </a:pPr>
            <a:r>
              <a:rPr lang="en-GB" dirty="0"/>
              <a:t>Engagement – practice put on a “superhero” immunisation session, CSAIS had an animal themed drop-in – both well received and popular clinics.</a:t>
            </a:r>
          </a:p>
          <a:p>
            <a:pPr marL="342900" indent="-342900">
              <a:buFont typeface="Arial" panose="020B0604020202020204" pitchFamily="34" charset="0"/>
              <a:buChar char="•"/>
            </a:pPr>
            <a:r>
              <a:rPr lang="en-GB" dirty="0"/>
              <a:t>Communication – have you got information on walls and in waiting rooms?</a:t>
            </a:r>
          </a:p>
          <a:p>
            <a:pPr marL="342900" indent="-342900">
              <a:buFont typeface="Arial" panose="020B0604020202020204" pitchFamily="34" charset="0"/>
              <a:buChar char="•"/>
            </a:pPr>
            <a:r>
              <a:rPr lang="en-GB" dirty="0"/>
              <a:t>Opportunistic immunisation and making every contact count – offering when a patient has come in for something else.</a:t>
            </a:r>
          </a:p>
        </p:txBody>
      </p:sp>
      <p:sp>
        <p:nvSpPr>
          <p:cNvPr id="4" name="Title 3">
            <a:extLst>
              <a:ext uri="{FF2B5EF4-FFF2-40B4-BE49-F238E27FC236}">
                <a16:creationId xmlns:a16="http://schemas.microsoft.com/office/drawing/2014/main" id="{3AF78993-5C27-CFED-7FE1-13AEFDAE9380}"/>
              </a:ext>
            </a:extLst>
          </p:cNvPr>
          <p:cNvSpPr>
            <a:spLocks noGrp="1"/>
          </p:cNvSpPr>
          <p:nvPr>
            <p:ph type="title"/>
          </p:nvPr>
        </p:nvSpPr>
        <p:spPr/>
        <p:txBody>
          <a:bodyPr/>
          <a:lstStyle/>
          <a:p>
            <a:r>
              <a:rPr lang="en-GB" dirty="0"/>
              <a:t>Improving uptake</a:t>
            </a:r>
          </a:p>
        </p:txBody>
      </p:sp>
    </p:spTree>
    <p:extLst>
      <p:ext uri="{BB962C8B-B14F-4D97-AF65-F5344CB8AC3E}">
        <p14:creationId xmlns:p14="http://schemas.microsoft.com/office/powerpoint/2010/main" val="9137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307458-C5B9-B53D-1594-F60A6A5A6192}"/>
              </a:ext>
            </a:extLst>
          </p:cNvPr>
          <p:cNvSpPr>
            <a:spLocks noGrp="1"/>
          </p:cNvSpPr>
          <p:nvPr>
            <p:ph type="body" sz="quarter" idx="13"/>
          </p:nvPr>
        </p:nvSpPr>
        <p:spPr>
          <a:xfrm>
            <a:off x="351447" y="1010054"/>
            <a:ext cx="11012644" cy="577927"/>
          </a:xfrm>
        </p:spPr>
        <p:txBody>
          <a:bodyPr/>
          <a:lstStyle/>
          <a:p>
            <a:r>
              <a:rPr lang="en-GB" dirty="0"/>
              <a:t>Chapter 8 The Green Book – Recently updated</a:t>
            </a:r>
          </a:p>
        </p:txBody>
      </p:sp>
      <p:sp>
        <p:nvSpPr>
          <p:cNvPr id="4" name="Title 3">
            <a:extLst>
              <a:ext uri="{FF2B5EF4-FFF2-40B4-BE49-F238E27FC236}">
                <a16:creationId xmlns:a16="http://schemas.microsoft.com/office/drawing/2014/main" id="{D62DC63F-A934-BCB3-1C88-B453B743E5AB}"/>
              </a:ext>
            </a:extLst>
          </p:cNvPr>
          <p:cNvSpPr>
            <a:spLocks noGrp="1"/>
          </p:cNvSpPr>
          <p:nvPr>
            <p:ph type="title"/>
          </p:nvPr>
        </p:nvSpPr>
        <p:spPr>
          <a:xfrm>
            <a:off x="432000" y="110666"/>
            <a:ext cx="11404154" cy="865186"/>
          </a:xfrm>
        </p:spPr>
        <p:txBody>
          <a:bodyPr/>
          <a:lstStyle/>
          <a:p>
            <a:r>
              <a:rPr lang="en-GB" dirty="0"/>
              <a:t>Anaphylaxis Management </a:t>
            </a:r>
          </a:p>
        </p:txBody>
      </p:sp>
      <p:pic>
        <p:nvPicPr>
          <p:cNvPr id="6" name="Picture 5">
            <a:extLst>
              <a:ext uri="{FF2B5EF4-FFF2-40B4-BE49-F238E27FC236}">
                <a16:creationId xmlns:a16="http://schemas.microsoft.com/office/drawing/2014/main" id="{B1505C56-2FBE-A437-4817-5438DCE50E93}"/>
              </a:ext>
            </a:extLst>
          </p:cNvPr>
          <p:cNvPicPr>
            <a:picLocks noChangeAspect="1"/>
          </p:cNvPicPr>
          <p:nvPr/>
        </p:nvPicPr>
        <p:blipFill>
          <a:blip r:embed="rId2"/>
          <a:stretch>
            <a:fillRect/>
          </a:stretch>
        </p:blipFill>
        <p:spPr>
          <a:xfrm>
            <a:off x="185145" y="1452562"/>
            <a:ext cx="6636091" cy="2330570"/>
          </a:xfrm>
          <a:prstGeom prst="rect">
            <a:avLst/>
          </a:prstGeom>
        </p:spPr>
      </p:pic>
      <p:pic>
        <p:nvPicPr>
          <p:cNvPr id="8" name="Picture 7">
            <a:extLst>
              <a:ext uri="{FF2B5EF4-FFF2-40B4-BE49-F238E27FC236}">
                <a16:creationId xmlns:a16="http://schemas.microsoft.com/office/drawing/2014/main" id="{829371F0-FAF6-FA0B-F183-7EE85AB545E0}"/>
              </a:ext>
            </a:extLst>
          </p:cNvPr>
          <p:cNvPicPr>
            <a:picLocks noChangeAspect="1"/>
          </p:cNvPicPr>
          <p:nvPr/>
        </p:nvPicPr>
        <p:blipFill>
          <a:blip r:embed="rId3"/>
          <a:stretch>
            <a:fillRect/>
          </a:stretch>
        </p:blipFill>
        <p:spPr>
          <a:xfrm>
            <a:off x="5857769" y="3429000"/>
            <a:ext cx="6026460" cy="2914800"/>
          </a:xfrm>
          <a:prstGeom prst="rect">
            <a:avLst/>
          </a:prstGeom>
        </p:spPr>
      </p:pic>
      <p:sp>
        <p:nvSpPr>
          <p:cNvPr id="12" name="TextBox 11">
            <a:extLst>
              <a:ext uri="{FF2B5EF4-FFF2-40B4-BE49-F238E27FC236}">
                <a16:creationId xmlns:a16="http://schemas.microsoft.com/office/drawing/2014/main" id="{5F61DA43-33F3-85E9-8D4C-755F3747B8C7}"/>
              </a:ext>
            </a:extLst>
          </p:cNvPr>
          <p:cNvSpPr txBox="1"/>
          <p:nvPr/>
        </p:nvSpPr>
        <p:spPr>
          <a:xfrm>
            <a:off x="432000" y="6378002"/>
            <a:ext cx="6142382" cy="369332"/>
          </a:xfrm>
          <a:prstGeom prst="rect">
            <a:avLst/>
          </a:prstGeom>
          <a:noFill/>
        </p:spPr>
        <p:txBody>
          <a:bodyPr wrap="square">
            <a:spAutoFit/>
          </a:bodyPr>
          <a:lstStyle/>
          <a:p>
            <a:r>
              <a:rPr lang="en-GB" dirty="0">
                <a:hlinkClick r:id="rId4"/>
              </a:rPr>
              <a:t>Green Book chapter 8 Vaccine Safety</a:t>
            </a:r>
            <a:endParaRPr lang="en-GB" dirty="0"/>
          </a:p>
        </p:txBody>
      </p:sp>
    </p:spTree>
    <p:extLst>
      <p:ext uri="{BB962C8B-B14F-4D97-AF65-F5344CB8AC3E}">
        <p14:creationId xmlns:p14="http://schemas.microsoft.com/office/powerpoint/2010/main" val="383483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D8889A-59E8-4397-1EA7-46189BF6AC36}"/>
              </a:ext>
            </a:extLst>
          </p:cNvPr>
          <p:cNvSpPr>
            <a:spLocks noGrp="1"/>
          </p:cNvSpPr>
          <p:nvPr>
            <p:ph type="title"/>
          </p:nvPr>
        </p:nvSpPr>
        <p:spPr>
          <a:xfrm>
            <a:off x="393923" y="192024"/>
            <a:ext cx="11404154" cy="865186"/>
          </a:xfrm>
        </p:spPr>
        <p:txBody>
          <a:bodyPr/>
          <a:lstStyle/>
          <a:p>
            <a:r>
              <a:rPr lang="en-GB" dirty="0"/>
              <a:t>Anaphylaxis </a:t>
            </a:r>
            <a:r>
              <a:rPr lang="en-GB" dirty="0" err="1"/>
              <a:t>cont</a:t>
            </a:r>
            <a:r>
              <a:rPr lang="en-GB" dirty="0"/>
              <a:t>:</a:t>
            </a:r>
          </a:p>
        </p:txBody>
      </p:sp>
      <p:pic>
        <p:nvPicPr>
          <p:cNvPr id="10" name="Picture 9">
            <a:extLst>
              <a:ext uri="{FF2B5EF4-FFF2-40B4-BE49-F238E27FC236}">
                <a16:creationId xmlns:a16="http://schemas.microsoft.com/office/drawing/2014/main" id="{091A9357-9CCF-880D-8759-3BB47DE5EF0C}"/>
              </a:ext>
            </a:extLst>
          </p:cNvPr>
          <p:cNvPicPr>
            <a:picLocks noChangeAspect="1"/>
          </p:cNvPicPr>
          <p:nvPr/>
        </p:nvPicPr>
        <p:blipFill>
          <a:blip r:embed="rId2"/>
          <a:stretch>
            <a:fillRect/>
          </a:stretch>
        </p:blipFill>
        <p:spPr>
          <a:xfrm>
            <a:off x="137160" y="1057210"/>
            <a:ext cx="6121715" cy="2978303"/>
          </a:xfrm>
          <a:prstGeom prst="rect">
            <a:avLst/>
          </a:prstGeom>
        </p:spPr>
      </p:pic>
      <p:pic>
        <p:nvPicPr>
          <p:cNvPr id="6" name="Picture 5">
            <a:extLst>
              <a:ext uri="{FF2B5EF4-FFF2-40B4-BE49-F238E27FC236}">
                <a16:creationId xmlns:a16="http://schemas.microsoft.com/office/drawing/2014/main" id="{5D5B2A8A-A7F3-3C8F-2D20-9930F6058352}"/>
              </a:ext>
            </a:extLst>
          </p:cNvPr>
          <p:cNvPicPr>
            <a:picLocks noChangeAspect="1"/>
          </p:cNvPicPr>
          <p:nvPr/>
        </p:nvPicPr>
        <p:blipFill>
          <a:blip r:embed="rId3"/>
          <a:stretch>
            <a:fillRect/>
          </a:stretch>
        </p:blipFill>
        <p:spPr>
          <a:xfrm>
            <a:off x="5999244" y="3288883"/>
            <a:ext cx="5798833" cy="3332921"/>
          </a:xfrm>
          <a:prstGeom prst="rect">
            <a:avLst/>
          </a:prstGeom>
        </p:spPr>
      </p:pic>
    </p:spTree>
    <p:extLst>
      <p:ext uri="{BB962C8B-B14F-4D97-AF65-F5344CB8AC3E}">
        <p14:creationId xmlns:p14="http://schemas.microsoft.com/office/powerpoint/2010/main" val="384418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921857-B32E-A8EC-8D0A-B745DCF9E675}"/>
              </a:ext>
            </a:extLst>
          </p:cNvPr>
          <p:cNvPicPr>
            <a:picLocks noChangeAspect="1"/>
          </p:cNvPicPr>
          <p:nvPr/>
        </p:nvPicPr>
        <p:blipFill>
          <a:blip r:embed="rId2"/>
          <a:stretch>
            <a:fillRect/>
          </a:stretch>
        </p:blipFill>
        <p:spPr>
          <a:xfrm>
            <a:off x="3652761" y="0"/>
            <a:ext cx="4886477" cy="6858000"/>
          </a:xfrm>
          <a:prstGeom prst="rect">
            <a:avLst/>
          </a:prstGeom>
        </p:spPr>
      </p:pic>
    </p:spTree>
    <p:extLst>
      <p:ext uri="{BB962C8B-B14F-4D97-AF65-F5344CB8AC3E}">
        <p14:creationId xmlns:p14="http://schemas.microsoft.com/office/powerpoint/2010/main" val="183113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457595_TF45331398_Win32" id="{5659B9E0-3971-467D-9BA2-B20B39D641FE}" vid="{E6DA4EDB-46C2-4D45-9E99-6BB2FEEE47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57243004-2C59-4395-A529-516CAEC43F89}">
  <we:reference id="d98404ac-f9e2-4292-8cb6-eec349559ae5" version="1.0.0.2" store="EXCatalog" storeType="EXCatalog"/>
  <we:alternateReferences>
    <we:reference id="WA104381526" version="1.0.0.2" store="en-GB" storeType="OMEX"/>
  </we:alternateReferences>
  <we:properties>
    <we:property name="FormID" value="&quot;slTDN7CF9UeyIge0jXdO4xpLkyOVb7VBh9XAnICZxf5UM1pMSjIwQzBaR0U4STBOTlNLTFg0VjJSTy4u&quot;"/>
    <we:property name="FormMode" value="&quot;Desig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55c7dfe8-31bc-4f6c-ad0b-9168b291de96" xsi:nil="true"/>
    <Date xmlns="c39ebc83-19ce-4413-80de-35b4a237df47" xsi:nil="true"/>
    <Review_x0020_Date xmlns="c39ebc83-19ce-4413-80de-35b4a237df47" xsi:nil="true"/>
    <_ip_UnifiedCompliancePolicyProperties xmlns="55c7dfe8-31bc-4f6c-ad0b-9168b291de96" xsi:nil="true"/>
    <MediaLengthInSeconds xmlns="c39ebc83-19ce-4413-80de-35b4a237df47" xsi:nil="true"/>
    <TaxCatchAll xmlns="55c7dfe8-31bc-4f6c-ad0b-9168b291de96" xsi:nil="true"/>
    <lcf76f155ced4ddcb4097134ff3c332f xmlns="c39ebc83-19ce-4413-80de-35b4a237df47">
      <Terms xmlns="http://schemas.microsoft.com/office/infopath/2007/PartnerControls"/>
    </lcf76f155ced4ddcb4097134ff3c332f>
    <PutintopresentationforJuly xmlns="c39ebc83-19ce-4413-80de-35b4a237df47" xsi:nil="true"/>
    <_Flow_SignoffStatus xmlns="c39ebc83-19ce-4413-80de-35b4a237df4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D1998EBA741F4BA649D7DC2832D2AB" ma:contentTypeVersion="21" ma:contentTypeDescription="Create a new document." ma:contentTypeScope="" ma:versionID="bb274b382d1674c731b0299b31f37cce">
  <xsd:schema xmlns:xsd="http://www.w3.org/2001/XMLSchema" xmlns:xs="http://www.w3.org/2001/XMLSchema" xmlns:p="http://schemas.microsoft.com/office/2006/metadata/properties" xmlns:ns2="c39ebc83-19ce-4413-80de-35b4a237df47" xmlns:ns3="55c7dfe8-31bc-4f6c-ad0b-9168b291de96" targetNamespace="http://schemas.microsoft.com/office/2006/metadata/properties" ma:root="true" ma:fieldsID="b9015125ec22bda33ca26c60c4ff9862" ns2:_="" ns3:_="">
    <xsd:import namespace="c39ebc83-19ce-4413-80de-35b4a237df47"/>
    <xsd:import namespace="55c7dfe8-31bc-4f6c-ad0b-9168b291de96"/>
    <xsd:element name="properties">
      <xsd:complexType>
        <xsd:sequence>
          <xsd:element name="documentManagement">
            <xsd:complexType>
              <xsd:all>
                <xsd:element ref="ns2:Date" minOccurs="0"/>
                <xsd:element ref="ns2:Review_x0020_Date" minOccurs="0"/>
                <xsd:element ref="ns2:_Flow_SignoffStatus" minOccurs="0"/>
                <xsd:element ref="ns2:PutintopresentationforJuly" minOccurs="0"/>
                <xsd:element ref="ns2:MediaServiceMetadata" minOccurs="0"/>
                <xsd:element ref="ns2:MediaServiceFastMetadata" minOccurs="0"/>
                <xsd:element ref="ns2:MediaServiceSearchProperties" minOccurs="0"/>
                <xsd:element ref="ns2:MediaServiceObjectDetectorVersions" minOccurs="0"/>
                <xsd:element ref="ns3:_ip_UnifiedCompliancePolicyProperties" minOccurs="0"/>
                <xsd:element ref="ns3: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9ebc83-19ce-4413-80de-35b4a237df47" elementFormDefault="qualified">
    <xsd:import namespace="http://schemas.microsoft.com/office/2006/documentManagement/types"/>
    <xsd:import namespace="http://schemas.microsoft.com/office/infopath/2007/PartnerControls"/>
    <xsd:element name="Date" ma:index="5" nillable="true" ma:displayName="Comments" ma:internalName="Date" ma:readOnly="false">
      <xsd:simpleType>
        <xsd:restriction base="dms:Note">
          <xsd:maxLength value="255"/>
        </xsd:restriction>
      </xsd:simpleType>
    </xsd:element>
    <xsd:element name="Review_x0020_Date" ma:index="6" nillable="true" ma:displayName="Review date" ma:indexed="true" ma:internalName="Review_x0020_Date" ma:readOnly="false">
      <xsd:simpleType>
        <xsd:restriction base="dms:Text"/>
      </xsd:simpleType>
    </xsd:element>
    <xsd:element name="_Flow_SignoffStatus" ma:index="7" nillable="true" ma:displayName="Sign-off status" ma:internalName="Sign_x002d_off_x0020_status" ma:readOnly="false">
      <xsd:simpleType>
        <xsd:restriction base="dms:Text"/>
      </xsd:simpleType>
    </xsd:element>
    <xsd:element name="PutintopresentationforJuly" ma:index="8" nillable="true" ma:displayName="Put into presentation for July" ma:internalName="PutintopresentationforJuly" ma:readOnly="false">
      <xsd:simpleType>
        <xsd:restriction base="dms:Text">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description="" ma:hidden="true" ma:indexed="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Location" ma:index="25" nillable="true" ma:displayName="Location" ma:description="" ma:indexed="true" ma:internalName="MediaServiceLocation"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c7dfe8-31bc-4f6c-ad0b-9168b291de96"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internalName="_ip_UnifiedCompliancePolicyProperties" ma:readOnly="false">
      <xsd:simpleType>
        <xsd:restriction base="dms:Note"/>
      </xsd:simpleType>
    </xsd:element>
    <xsd:element name="_ip_UnifiedCompliancePolicyUIAction" ma:index="17" nillable="true" ma:displayName="Unified Compliance Policy UI Action" ma:hidden="true" ma:internalName="_ip_UnifiedCompliancePolicyUIAction" ma:readOnly="false">
      <xsd:simpleType>
        <xsd:restriction base="dms:Text"/>
      </xsd:simpleType>
    </xsd:element>
    <xsd:element name="TaxCatchAll" ma:index="20" nillable="true" ma:displayName="Taxonomy Catch All Column" ma:hidden="true" ma:list="{324b647e-e80c-402e-836e-676fde03420e}" ma:internalName="TaxCatchAll" ma:showField="CatchAllData" ma:web="55c7dfe8-31bc-4f6c-ad0b-9168b291de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117EC8-03D4-494D-A8D4-2105655F0292}">
  <ds:schemaRefs>
    <ds:schemaRef ds:uri="http://schemas.microsoft.com/office/infopath/2007/PartnerControls"/>
    <ds:schemaRef ds:uri="http://www.w3.org/XML/1998/namespace"/>
    <ds:schemaRef ds:uri="http://schemas.microsoft.com/office/2006/metadata/properties"/>
    <ds:schemaRef ds:uri="http://purl.org/dc/dcmitype/"/>
    <ds:schemaRef ds:uri="55c7dfe8-31bc-4f6c-ad0b-9168b291de96"/>
    <ds:schemaRef ds:uri="http://schemas.microsoft.com/office/2006/documentManagement/types"/>
    <ds:schemaRef ds:uri="http://schemas.openxmlformats.org/package/2006/metadata/core-properties"/>
    <ds:schemaRef ds:uri="c39ebc83-19ce-4413-80de-35b4a237df47"/>
    <ds:schemaRef ds:uri="http://purl.org/dc/terms/"/>
    <ds:schemaRef ds:uri="http://purl.org/dc/elements/1.1/"/>
  </ds:schemaRefs>
</ds:datastoreItem>
</file>

<file path=customXml/itemProps2.xml><?xml version="1.0" encoding="utf-8"?>
<ds:datastoreItem xmlns:ds="http://schemas.openxmlformats.org/officeDocument/2006/customXml" ds:itemID="{9057995E-969D-454D-BC38-2431E0EC5A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9ebc83-19ce-4413-80de-35b4a237df47"/>
    <ds:schemaRef ds:uri="55c7dfe8-31bc-4f6c-ad0b-9168b291de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7ADD3A-379B-4504-98AE-AD8E5487F455}">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8348</TotalTime>
  <Words>5872</Words>
  <Application>Microsoft Office PowerPoint</Application>
  <PresentationFormat>Widescreen</PresentationFormat>
  <Paragraphs>670</Paragraphs>
  <Slides>107</Slides>
  <Notes>74</Notes>
  <HiddenSlides>0</HiddenSlides>
  <MMClips>8</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107</vt:i4>
      </vt:variant>
    </vt:vector>
  </HeadingPairs>
  <TitlesOfParts>
    <vt:vector size="119" baseType="lpstr">
      <vt:lpstr>Aptos</vt:lpstr>
      <vt:lpstr>Aptos Display</vt:lpstr>
      <vt:lpstr>Arial</vt:lpstr>
      <vt:lpstr>Calibri</vt:lpstr>
      <vt:lpstr>Calibri Light</vt:lpstr>
      <vt:lpstr>Courier New</vt:lpstr>
      <vt:lpstr>Tenorite</vt:lpstr>
      <vt:lpstr>Times New Roman</vt:lpstr>
      <vt:lpstr>Wingdings</vt:lpstr>
      <vt:lpstr>1_Office Theme</vt:lpstr>
      <vt:lpstr>Office Theme</vt:lpstr>
      <vt:lpstr>2_Office Theme</vt:lpstr>
      <vt:lpstr>Immunisation training</vt:lpstr>
      <vt:lpstr>“Housekeeping”</vt:lpstr>
      <vt:lpstr>Aims of the session</vt:lpstr>
      <vt:lpstr>PowerPoint Presentation</vt:lpstr>
      <vt:lpstr>PowerPoint Presentation</vt:lpstr>
      <vt:lpstr>Immunisation Queries - Inbox</vt:lpstr>
      <vt:lpstr> Why we immunise and background of vaccination programmes</vt:lpstr>
      <vt:lpstr>The 2 public health interventions that have had the greatest impact on the world’s health are clean water and vaccines.</vt:lpstr>
      <vt:lpstr>PowerPoint Presentation</vt:lpstr>
      <vt:lpstr>How do vaccines work?</vt:lpstr>
      <vt:lpstr>Why do we immunise?</vt:lpstr>
      <vt:lpstr>Herd Immunity</vt:lpstr>
      <vt:lpstr>Barriers to immunisation</vt:lpstr>
      <vt:lpstr>A world without vaccines</vt:lpstr>
      <vt:lpstr>The UK vaccination schedule</vt:lpstr>
      <vt:lpstr>PowerPoint Presentation</vt:lpstr>
      <vt:lpstr>PowerPoint Presentation</vt:lpstr>
      <vt:lpstr>Expected changes – 2025/2026</vt:lpstr>
      <vt:lpstr>PowerPoint Presentation</vt:lpstr>
      <vt:lpstr>Green Book Updates Nov - 2024</vt:lpstr>
      <vt:lpstr>PowerPoint Presentation</vt:lpstr>
      <vt:lpstr>Changes to the incomplete immunisations schedule</vt:lpstr>
      <vt:lpstr>Timings of immunisation</vt:lpstr>
      <vt:lpstr>Vaccines and disease groups</vt:lpstr>
      <vt:lpstr>Use of Paracetamol (Calpol)</vt:lpstr>
      <vt:lpstr>Porcine Gelatine</vt:lpstr>
      <vt:lpstr>Porcine Gelatine - Vaccines</vt:lpstr>
      <vt:lpstr>Thiomersal – giving context</vt:lpstr>
      <vt:lpstr>Thiomersal &amp; vaccines in UK</vt:lpstr>
      <vt:lpstr>Change of vaccine for PSB </vt:lpstr>
      <vt:lpstr>MenACWY Vaccine</vt:lpstr>
      <vt:lpstr>Can you identify these…?</vt:lpstr>
      <vt:lpstr>Measles</vt:lpstr>
      <vt:lpstr>Case numbers</vt:lpstr>
      <vt:lpstr>Suspected cases</vt:lpstr>
      <vt:lpstr>MMR Uptake</vt:lpstr>
      <vt:lpstr>MMR</vt:lpstr>
      <vt:lpstr>MMR</vt:lpstr>
      <vt:lpstr>MMR and Rubella immunity</vt:lpstr>
      <vt:lpstr>Hep B</vt:lpstr>
      <vt:lpstr>**Important Reminder**</vt:lpstr>
      <vt:lpstr>BCG</vt:lpstr>
      <vt:lpstr>PowerPoint Presentation</vt:lpstr>
      <vt:lpstr>SCID </vt:lpstr>
      <vt:lpstr>Pertussis</vt:lpstr>
      <vt:lpstr>Cases</vt:lpstr>
      <vt:lpstr>Pertussis vaccine uptake</vt:lpstr>
      <vt:lpstr>PowerPoint Presentation</vt:lpstr>
      <vt:lpstr>Pertussis vaccine safety</vt:lpstr>
      <vt:lpstr>Pertussis vaccine side effects</vt:lpstr>
      <vt:lpstr>Let’s have a break!</vt:lpstr>
      <vt:lpstr>*Trigger warning*</vt:lpstr>
      <vt:lpstr>Immunisations in pregnancy </vt:lpstr>
      <vt:lpstr>Why we vaccinate in pregnancy</vt:lpstr>
      <vt:lpstr>RSV</vt:lpstr>
      <vt:lpstr>RSV vaccine</vt:lpstr>
      <vt:lpstr>RSV Incidents </vt:lpstr>
      <vt:lpstr>RSV Coding </vt:lpstr>
      <vt:lpstr>Clinical trial</vt:lpstr>
      <vt:lpstr>RSV programmes</vt:lpstr>
      <vt:lpstr>Coadministration – Pregnant Women</vt:lpstr>
      <vt:lpstr>Coadministration of vaccines – Older Adults</vt:lpstr>
      <vt:lpstr>Shingles</vt:lpstr>
      <vt:lpstr>Shingles</vt:lpstr>
      <vt:lpstr>Shingles</vt:lpstr>
      <vt:lpstr>Pneumococcal</vt:lpstr>
      <vt:lpstr>Vaccination Procedures</vt:lpstr>
      <vt:lpstr>CSAIS</vt:lpstr>
      <vt:lpstr>Patient Group Direction / Patient Specific Direction</vt:lpstr>
      <vt:lpstr>Off-label use</vt:lpstr>
      <vt:lpstr>EoE Website</vt:lpstr>
      <vt:lpstr>Consent</vt:lpstr>
      <vt:lpstr>Vaccine hesitancy</vt:lpstr>
      <vt:lpstr>How to talk about vaccines</vt:lpstr>
      <vt:lpstr>Vaccine administration and incidents</vt:lpstr>
      <vt:lpstr>PowerPoint Presentation</vt:lpstr>
      <vt:lpstr>PowerPoint Presentation</vt:lpstr>
      <vt:lpstr>Cold chain</vt:lpstr>
      <vt:lpstr>Vaccine storage</vt:lpstr>
      <vt:lpstr>Data loggers</vt:lpstr>
      <vt:lpstr>Excursion / cold chain breach</vt:lpstr>
      <vt:lpstr>PowerPoint Presentation</vt:lpstr>
      <vt:lpstr>Vaccine wastage</vt:lpstr>
      <vt:lpstr>Vaccine stability</vt:lpstr>
      <vt:lpstr>Infanrix Hexa DTaP/IPV/Hib/HepB 8, 12 &amp; 16 weeks</vt:lpstr>
      <vt:lpstr>Vaxelis DTaP/IPV/Hib/HepB 8, 12 &amp; 16 weeks</vt:lpstr>
      <vt:lpstr>Shingrix Shingles 65 years</vt:lpstr>
      <vt:lpstr>GP contract</vt:lpstr>
      <vt:lpstr>Immunisation lead role</vt:lpstr>
      <vt:lpstr>Opportunistic immunisation </vt:lpstr>
      <vt:lpstr>Record keeping</vt:lpstr>
      <vt:lpstr>Call &amp; recall</vt:lpstr>
      <vt:lpstr>Immunisation Admin</vt:lpstr>
      <vt:lpstr>Please ensure you are recording immunisations as “declined” and not “refused”</vt:lpstr>
      <vt:lpstr>DNA pathway</vt:lpstr>
      <vt:lpstr>Improving uptake</vt:lpstr>
      <vt:lpstr>Anaphylaxis Management </vt:lpstr>
      <vt:lpstr>Anaphylaxis cont:</vt:lpstr>
      <vt:lpstr>PowerPoint Presentation</vt:lpstr>
      <vt:lpstr>Sessions - 2025</vt:lpstr>
      <vt:lpstr>Feedback</vt:lpstr>
      <vt:lpstr>PowerPoint Presentation</vt:lpstr>
      <vt:lpstr>Questions..</vt:lpstr>
      <vt:lpstr>PowerPoint Presentation</vt:lpstr>
      <vt:lpstr>Key Documents</vt:lpstr>
      <vt:lpstr>Key Documents</vt:lpstr>
      <vt:lpstr>Key Documents</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Immunisation Update</dc:title>
  <dc:creator>Kayley Everett</dc:creator>
  <cp:lastModifiedBy>EVERETT, Kayley (NHS ENGLAND)</cp:lastModifiedBy>
  <cp:revision>3</cp:revision>
  <dcterms:created xsi:type="dcterms:W3CDTF">2024-01-12T11:22:03Z</dcterms:created>
  <dcterms:modified xsi:type="dcterms:W3CDTF">2025-06-11T11:16:47Z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0x010100A9D1998EBA741F4BA649D7DC2832D2AB</vt:lpwstr>
  </property>
  <property fmtid="{D5CDD505-2E9C-101B-9397-08002B2CF9AE}" pid="3" name="MediaServiceImageTags">
    <vt:lpwstr/>
  </property>
</Properties>
</file>