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8"/>
  </p:normalViewPr>
  <p:slideViewPr>
    <p:cSldViewPr snapToGrid="0">
      <p:cViewPr varScale="1">
        <p:scale>
          <a:sx n="98" d="100"/>
          <a:sy n="98" d="100"/>
        </p:scale>
        <p:origin x="16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823C76-92C6-4A39-8AE6-932AD3011E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B75036-81A4-42D6-9244-145D61E2CC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C71A6B-E62E-4679-8390-CA1F852EC112}" type="datetime1">
              <a:rPr lang="en-GB" smtClean="0"/>
              <a:t>11/07/2025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8F9638-2375-4AB3-8F24-B5C696A958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1BEFC-FEA0-4B9B-9EE4-1203D14824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00213DE-B47F-4021-813C-DFFB8A3A9A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6007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52A24-BF4C-4A15-A3CA-7E31B2ABD05D}" type="datetime1">
              <a:rPr lang="en-GB" smtClean="0"/>
              <a:pPr/>
              <a:t>11/07/2025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144BAE1-A538-F540-A4BA-29D41BFAB7B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02707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144BAE1-A538-F540-A4BA-29D41BFAB7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99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0058400" cy="5181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5239" y="1"/>
            <a:ext cx="10053163" cy="51816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5621489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3745" y="5621489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2920" indent="0" algn="ctr">
              <a:buNone/>
              <a:defRPr sz="1760"/>
            </a:lvl2pPr>
            <a:lvl3pPr marL="1005840" indent="0" algn="ctr">
              <a:buNone/>
              <a:defRPr sz="176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34256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079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863600"/>
            <a:ext cx="2168843" cy="613156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6" y="863600"/>
            <a:ext cx="6255068" cy="613156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8298180" y="208135"/>
            <a:ext cx="0" cy="7543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1701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ackground Frame">
            <a:extLst>
              <a:ext uri="{FF2B5EF4-FFF2-40B4-BE49-F238E27FC236}">
                <a16:creationId xmlns:a16="http://schemas.microsoft.com/office/drawing/2014/main" id="{12F2FCAF-7E43-F643-B855-75E2617F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50546" y="-43815"/>
            <a:ext cx="10159618" cy="7886446"/>
          </a:xfrm>
          <a:custGeom>
            <a:avLst/>
            <a:gdLst>
              <a:gd name="connsiteX0" fmla="*/ 0 w 10159618"/>
              <a:gd name="connsiteY0" fmla="*/ 0 h 7886446"/>
              <a:gd name="connsiteX1" fmla="*/ 0 w 10159618"/>
              <a:gd name="connsiteY1" fmla="*/ 7886447 h 7886446"/>
              <a:gd name="connsiteX2" fmla="*/ 10159619 w 10159618"/>
              <a:gd name="connsiteY2" fmla="*/ 7886447 h 7886446"/>
              <a:gd name="connsiteX3" fmla="*/ 10159619 w 10159618"/>
              <a:gd name="connsiteY3" fmla="*/ 0 h 7886446"/>
              <a:gd name="connsiteX4" fmla="*/ 0 w 10159618"/>
              <a:gd name="connsiteY4" fmla="*/ 0 h 7886446"/>
              <a:gd name="connsiteX5" fmla="*/ 9753219 w 10159618"/>
              <a:gd name="connsiteY5" fmla="*/ 7323836 h 7886446"/>
              <a:gd name="connsiteX6" fmla="*/ 1352931 w 10159618"/>
              <a:gd name="connsiteY6" fmla="*/ 7323836 h 7886446"/>
              <a:gd name="connsiteX7" fmla="*/ 408559 w 10159618"/>
              <a:gd name="connsiteY7" fmla="*/ 6379464 h 7886446"/>
              <a:gd name="connsiteX8" fmla="*/ 408559 w 10159618"/>
              <a:gd name="connsiteY8" fmla="*/ 536194 h 7886446"/>
              <a:gd name="connsiteX9" fmla="*/ 8808974 w 10159618"/>
              <a:gd name="connsiteY9" fmla="*/ 536194 h 7886446"/>
              <a:gd name="connsiteX10" fmla="*/ 9753346 w 10159618"/>
              <a:gd name="connsiteY10" fmla="*/ 1480566 h 7886446"/>
              <a:gd name="connsiteX11" fmla="*/ 9753346 w 10159618"/>
              <a:gd name="connsiteY11" fmla="*/ 7323836 h 788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59618" h="7886446">
                <a:moveTo>
                  <a:pt x="0" y="0"/>
                </a:moveTo>
                <a:lnTo>
                  <a:pt x="0" y="7886447"/>
                </a:lnTo>
                <a:lnTo>
                  <a:pt x="10159619" y="7886447"/>
                </a:lnTo>
                <a:lnTo>
                  <a:pt x="10159619" y="0"/>
                </a:lnTo>
                <a:lnTo>
                  <a:pt x="0" y="0"/>
                </a:lnTo>
                <a:close/>
                <a:moveTo>
                  <a:pt x="9753219" y="7323836"/>
                </a:moveTo>
                <a:lnTo>
                  <a:pt x="1352931" y="7323836"/>
                </a:lnTo>
                <a:cubicBezTo>
                  <a:pt x="831342" y="7323836"/>
                  <a:pt x="408559" y="6901053"/>
                  <a:pt x="408559" y="6379464"/>
                </a:cubicBezTo>
                <a:lnTo>
                  <a:pt x="408559" y="536194"/>
                </a:lnTo>
                <a:lnTo>
                  <a:pt x="8808974" y="536194"/>
                </a:lnTo>
                <a:cubicBezTo>
                  <a:pt x="9330563" y="536194"/>
                  <a:pt x="9753346" y="958977"/>
                  <a:pt x="9753346" y="1480566"/>
                </a:cubicBezTo>
                <a:lnTo>
                  <a:pt x="9753346" y="7323836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EF9C361-7B81-E74B-8DC0-3E6B51E4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93318"/>
            <a:ext cx="8674100" cy="705642"/>
          </a:xfrm>
          <a:prstGeom prst="rect">
            <a:avLst/>
          </a:prstGeom>
        </p:spPr>
        <p:txBody>
          <a:bodyPr rtlCol="0"/>
          <a:lstStyle>
            <a:lvl1pPr>
              <a:defRPr sz="3100" cap="all" baseline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9" name="THIS CERTIFIES THAT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4" name="Name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6600" b="1" i="0">
                <a:latin typeface="+mj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5" name="HAS SUCCESSFULLY COMPLETED THE TRAINING COURSE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19" name="Signed line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03490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ibbon">
            <a:extLst>
              <a:ext uri="{FF2B5EF4-FFF2-40B4-BE49-F238E27FC236}">
                <a16:creationId xmlns:a16="http://schemas.microsoft.com/office/drawing/2014/main" id="{78FB0395-D732-AA42-A738-A51E03ACD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932" y="-43868"/>
            <a:ext cx="623448" cy="1767908"/>
          </a:xfrm>
          <a:custGeom>
            <a:avLst/>
            <a:gdLst>
              <a:gd name="connsiteX0" fmla="*/ 0 w 623448"/>
              <a:gd name="connsiteY0" fmla="*/ 1767909 h 1767908"/>
              <a:gd name="connsiteX1" fmla="*/ 311662 w 623448"/>
              <a:gd name="connsiteY1" fmla="*/ 1561701 h 1767908"/>
              <a:gd name="connsiteX2" fmla="*/ 623449 w 623448"/>
              <a:gd name="connsiteY2" fmla="*/ 1767909 h 1767908"/>
              <a:gd name="connsiteX3" fmla="*/ 623449 w 623448"/>
              <a:gd name="connsiteY3" fmla="*/ 0 h 1767908"/>
              <a:gd name="connsiteX4" fmla="*/ 0 w 623448"/>
              <a:gd name="connsiteY4" fmla="*/ 0 h 176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448" h="1767908">
                <a:moveTo>
                  <a:pt x="0" y="1767909"/>
                </a:moveTo>
                <a:lnTo>
                  <a:pt x="311662" y="1561701"/>
                </a:lnTo>
                <a:lnTo>
                  <a:pt x="623449" y="1767909"/>
                </a:lnTo>
                <a:lnTo>
                  <a:pt x="62344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38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569A78F-BA45-B94F-BC1A-F161CD1F24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23" name="Signed line">
            <a:extLst>
              <a:ext uri="{FF2B5EF4-FFF2-40B4-BE49-F238E27FC236}">
                <a16:creationId xmlns:a16="http://schemas.microsoft.com/office/drawing/2014/main" id="{60CE8219-F7C1-C644-B82D-B94628BB2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0619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4C3F1-6EBC-D548-81F1-838C4FC21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009D626F-1B42-4D45-8427-E5F79FFAE4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886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189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0058400" cy="51816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5239" y="1"/>
            <a:ext cx="10053163" cy="51816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5621489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b="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3745" y="5621489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29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51916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2590800"/>
            <a:ext cx="3922776" cy="45598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189" y="2590800"/>
            <a:ext cx="3922776" cy="45598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5132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2470254"/>
            <a:ext cx="3922776" cy="93268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20" b="0" cap="none" baseline="0">
                <a:solidFill>
                  <a:schemeClr val="accent1"/>
                </a:solidFill>
                <a:latin typeface="+mn-lt"/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6" y="3363493"/>
            <a:ext cx="3922776" cy="3787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1189" y="2470254"/>
            <a:ext cx="3922776" cy="93268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42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marL="0" lvl="0" indent="0" algn="l" defTabSz="1005840" rtl="0" eaLnBrk="1" latinLnBrk="0" hangingPunct="1">
              <a:lnSpc>
                <a:spcPct val="90000"/>
              </a:lnSpc>
              <a:spcBef>
                <a:spcPts val="198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1189" y="3363493"/>
            <a:ext cx="3922776" cy="3787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890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373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1895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4906" y="534377"/>
            <a:ext cx="3621024" cy="1969008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5" y="932688"/>
            <a:ext cx="4684700" cy="587593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760"/>
            </a:lvl2pPr>
            <a:lvl3pPr>
              <a:defRPr sz="132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4906" y="2558507"/>
            <a:ext cx="3621024" cy="4263933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60"/>
              </a:spcBef>
              <a:buNone/>
              <a:defRPr sz="176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416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5621490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0055885" cy="51816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745" y="5621490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95954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2590800"/>
            <a:ext cx="8019061" cy="455980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4907" y="7333465"/>
            <a:ext cx="1777168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5420" y="7333465"/>
            <a:ext cx="4868703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0800" y="7333465"/>
            <a:ext cx="803275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28650" y="936501"/>
            <a:ext cx="0" cy="10363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47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l" defTabSz="1005840" rtl="0" eaLnBrk="1" latinLnBrk="0" hangingPunct="1">
        <a:lnSpc>
          <a:spcPct val="80000"/>
        </a:lnSpc>
        <a:spcBef>
          <a:spcPct val="0"/>
        </a:spcBef>
        <a:buNone/>
        <a:defRPr sz="4840" kern="1200" cap="all" spc="11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00584" indent="-100584" algn="l" defTabSz="1005840" rtl="0" eaLnBrk="1" latinLnBrk="0" hangingPunct="1">
        <a:lnSpc>
          <a:spcPct val="90000"/>
        </a:lnSpc>
        <a:spcBef>
          <a:spcPts val="1320"/>
        </a:spcBef>
        <a:spcAft>
          <a:spcPts val="22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9169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492862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653796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85496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116677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1337767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1498702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ertificate of training">
            <a:extLst>
              <a:ext uri="{FF2B5EF4-FFF2-40B4-BE49-F238E27FC236}">
                <a16:creationId xmlns:a16="http://schemas.microsoft.com/office/drawing/2014/main" id="{F6D31BC9-D494-1143-97AE-92279A72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CERTIFICATE OF TRAINING</a:t>
            </a:r>
          </a:p>
        </p:txBody>
      </p:sp>
      <p:sp>
        <p:nvSpPr>
          <p:cNvPr id="7" name="This certifies that">
            <a:extLst>
              <a:ext uri="{FF2B5EF4-FFF2-40B4-BE49-F238E27FC236}">
                <a16:creationId xmlns:a16="http://schemas.microsoft.com/office/drawing/2014/main" id="{5A3DAFDA-D756-754C-B165-791C32338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en-GB"/>
              <a:t>This certifies that</a:t>
            </a:r>
          </a:p>
        </p:txBody>
      </p:sp>
      <p:sp>
        <p:nvSpPr>
          <p:cNvPr id="8" name="Name">
            <a:extLst>
              <a:ext uri="{FF2B5EF4-FFF2-40B4-BE49-F238E27FC236}">
                <a16:creationId xmlns:a16="http://schemas.microsoft.com/office/drawing/2014/main" id="{32B21384-5AA1-9645-8A35-0391AC0D5E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en-GB" sz="4800" dirty="0"/>
              <a:t>Insert Name</a:t>
            </a:r>
          </a:p>
        </p:txBody>
      </p:sp>
      <p:sp>
        <p:nvSpPr>
          <p:cNvPr id="9" name="Has successfully completed the training course">
            <a:extLst>
              <a:ext uri="{FF2B5EF4-FFF2-40B4-BE49-F238E27FC236}">
                <a16:creationId xmlns:a16="http://schemas.microsoft.com/office/drawing/2014/main" id="{5042ECEC-2263-644B-AF60-893835EF61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en-GB" dirty="0"/>
              <a:t>has successfully completed Immunisation Update training</a:t>
            </a:r>
          </a:p>
        </p:txBody>
      </p:sp>
      <p:sp>
        <p:nvSpPr>
          <p:cNvPr id="2" name="Rowan Murphy, Sr. Videographer">
            <a:extLst>
              <a:ext uri="{FF2B5EF4-FFF2-40B4-BE49-F238E27FC236}">
                <a16:creationId xmlns:a16="http://schemas.microsoft.com/office/drawing/2014/main" id="{637870CD-1370-534A-A145-25E94DCA54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11443" y="5579945"/>
            <a:ext cx="2928938" cy="793983"/>
          </a:xfrm>
        </p:spPr>
        <p:txBody>
          <a:bodyPr rtlCol="0"/>
          <a:lstStyle/>
          <a:p>
            <a:pPr rtl="0"/>
            <a:r>
              <a:rPr lang="en-GB" dirty="0"/>
              <a:t>Kayley Everett &amp; Rachel Turner</a:t>
            </a:r>
          </a:p>
          <a:p>
            <a:pPr rtl="0"/>
            <a:r>
              <a:rPr lang="en-GB" dirty="0"/>
              <a:t>Screening &amp; Immunisation Coordinators</a:t>
            </a:r>
          </a:p>
        </p:txBody>
      </p:sp>
      <p:sp>
        <p:nvSpPr>
          <p:cNvPr id="3" name="June 04, 20XX">
            <a:extLst>
              <a:ext uri="{FF2B5EF4-FFF2-40B4-BE49-F238E27FC236}">
                <a16:creationId xmlns:a16="http://schemas.microsoft.com/office/drawing/2014/main" id="{DA7566AE-2CCA-B946-8BA6-18DCAD4EEF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C0C887FF-1B23-BF44-8E17-F2E5EABE03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29700" y="5520093"/>
            <a:ext cx="2928938" cy="336550"/>
          </a:xfrm>
        </p:spPr>
        <p:txBody>
          <a:bodyPr rtlCol="0"/>
          <a:lstStyle/>
          <a:p>
            <a:pPr rtl="0"/>
            <a:r>
              <a:rPr lang="en-GB" dirty="0"/>
              <a:t>Date</a:t>
            </a:r>
          </a:p>
          <a:p>
            <a:pPr rtl="0"/>
            <a:endParaRPr lang="en-GB" dirty="0"/>
          </a:p>
        </p:txBody>
      </p:sp>
      <p:pic>
        <p:nvPicPr>
          <p:cNvPr id="11" name="Picture 2" descr="Coronavirus: NHS urges public to stay safe during Ramadan - Shropshire ...">
            <a:extLst>
              <a:ext uri="{FF2B5EF4-FFF2-40B4-BE49-F238E27FC236}">
                <a16:creationId xmlns:a16="http://schemas.microsoft.com/office/drawing/2014/main" id="{287C682A-F139-CEF5-7929-28499FB40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204" y="785348"/>
            <a:ext cx="1163757" cy="90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185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55c7dfe8-31bc-4f6c-ad0b-9168b291de96" xsi:nil="true"/>
    <_ip_UnifiedCompliancePolicyProperties xmlns="55c7dfe8-31bc-4f6c-ad0b-9168b291de96" xsi:nil="true"/>
    <lcf76f155ced4ddcb4097134ff3c332f xmlns="c39ebc83-19ce-4413-80de-35b4a237df47">
      <Terms xmlns="http://schemas.microsoft.com/office/infopath/2007/PartnerControls"/>
    </lcf76f155ced4ddcb4097134ff3c332f>
    <TaxCatchAll xmlns="55c7dfe8-31bc-4f6c-ad0b-9168b291de96" xsi:nil="true"/>
    <Date xmlns="c39ebc83-19ce-4413-80de-35b4a237df47" xsi:nil="true"/>
    <Review_x0020_Date xmlns="c39ebc83-19ce-4413-80de-35b4a237df47" xsi:nil="true"/>
    <MediaLengthInSeconds xmlns="c39ebc83-19ce-4413-80de-35b4a237df47" xsi:nil="true"/>
    <PutintopresentationforJuly xmlns="c39ebc83-19ce-4413-80de-35b4a237df47" xsi:nil="true"/>
    <_Flow_SignoffStatus xmlns="c39ebc83-19ce-4413-80de-35b4a237df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D1998EBA741F4BA649D7DC2832D2AB" ma:contentTypeVersion="21" ma:contentTypeDescription="Create a new document." ma:contentTypeScope="" ma:versionID="bb274b382d1674c731b0299b31f37cce">
  <xsd:schema xmlns:xsd="http://www.w3.org/2001/XMLSchema" xmlns:xs="http://www.w3.org/2001/XMLSchema" xmlns:p="http://schemas.microsoft.com/office/2006/metadata/properties" xmlns:ns2="c39ebc83-19ce-4413-80de-35b4a237df47" xmlns:ns3="55c7dfe8-31bc-4f6c-ad0b-9168b291de96" targetNamespace="http://schemas.microsoft.com/office/2006/metadata/properties" ma:root="true" ma:fieldsID="b9015125ec22bda33ca26c60c4ff9862" ns2:_="" ns3:_="">
    <xsd:import namespace="c39ebc83-19ce-4413-80de-35b4a237df47"/>
    <xsd:import namespace="55c7dfe8-31bc-4f6c-ad0b-9168b291de96"/>
    <xsd:element name="properties">
      <xsd:complexType>
        <xsd:sequence>
          <xsd:element name="documentManagement">
            <xsd:complexType>
              <xsd:all>
                <xsd:element ref="ns2:Date" minOccurs="0"/>
                <xsd:element ref="ns2:Review_x0020_Date" minOccurs="0"/>
                <xsd:element ref="ns2:_Flow_SignoffStatus" minOccurs="0"/>
                <xsd:element ref="ns2:PutintopresentationforJuly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_ip_UnifiedCompliancePolicyProperties" minOccurs="0"/>
                <xsd:element ref="ns3:_ip_UnifiedCompliancePolicyUIActi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ebc83-19ce-4413-80de-35b4a237df47" elementFormDefault="qualified">
    <xsd:import namespace="http://schemas.microsoft.com/office/2006/documentManagement/types"/>
    <xsd:import namespace="http://schemas.microsoft.com/office/infopath/2007/PartnerControls"/>
    <xsd:element name="Date" ma:index="5" nillable="true" ma:displayName="Comments" ma:internalName="Date" ma:readOnly="false">
      <xsd:simpleType>
        <xsd:restriction base="dms:Note">
          <xsd:maxLength value="255"/>
        </xsd:restriction>
      </xsd:simpleType>
    </xsd:element>
    <xsd:element name="Review_x0020_Date" ma:index="6" nillable="true" ma:displayName="Review date" ma:indexed="true" ma:internalName="Review_x0020_Date" ma:readOnly="false">
      <xsd:simpleType>
        <xsd:restriction base="dms:Text"/>
      </xsd:simpleType>
    </xsd:element>
    <xsd:element name="_Flow_SignoffStatus" ma:index="7" nillable="true" ma:displayName="Sign-off status" ma:internalName="Sign_x002d_off_x0020_status" ma:readOnly="false">
      <xsd:simpleType>
        <xsd:restriction base="dms:Text"/>
      </xsd:simpleType>
    </xsd:element>
    <xsd:element name="PutintopresentationforJuly" ma:index="8" nillable="true" ma:displayName="Put into presentation for July" ma:internalName="PutintopresentationforJuly" ma:readOnly="false">
      <xsd:simpleType>
        <xsd:restriction base="dms:Text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5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c7dfe8-31bc-4f6c-ad0b-9168b291de96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 ma:readOnly="false">
      <xsd:simpleType>
        <xsd:restriction base="dms:Text"/>
      </xsd:simpleType>
    </xsd:element>
    <xsd:element name="TaxCatchAll" ma:index="20" nillable="true" ma:displayName="Taxonomy Catch All Column" ma:hidden="true" ma:list="{324b647e-e80c-402e-836e-676fde03420e}" ma:internalName="TaxCatchAll" ma:showField="CatchAllData" ma:web="55c7dfe8-31bc-4f6c-ad0b-9168b291de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94BE9-BC8B-4C4B-AA32-C8094CE72FE0}">
  <ds:schemaRefs>
    <ds:schemaRef ds:uri="55c7dfe8-31bc-4f6c-ad0b-9168b291de96"/>
    <ds:schemaRef ds:uri="http://purl.org/dc/dcmitype/"/>
    <ds:schemaRef ds:uri="http://schemas.microsoft.com/office/2006/documentManagement/types"/>
    <ds:schemaRef ds:uri="c39ebc83-19ce-4413-80de-35b4a237df47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5F619B5-5AA5-428A-8201-EE282E26E6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95FC72-07EA-4433-95BF-51996D06ED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ebc83-19ce-4413-80de-35b4a237df47"/>
    <ds:schemaRef ds:uri="55c7dfe8-31bc-4f6c-ad0b-9168b291de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25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Integral</vt:lpstr>
      <vt:lpstr>CERTIFICATE OF TRAINING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TRAINING</dc:title>
  <dc:creator>Kayley Everett</dc:creator>
  <cp:lastModifiedBy>VINCENT, Melanie (NHS ENGLAND)</cp:lastModifiedBy>
  <cp:revision>2</cp:revision>
  <dcterms:created xsi:type="dcterms:W3CDTF">2023-12-22T08:51:03Z</dcterms:created>
  <dcterms:modified xsi:type="dcterms:W3CDTF">2025-07-11T11:13:44Z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0x010100A9D1998EBA741F4BA649D7DC2832D2AB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