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3" r:id="rId5"/>
  </p:sldMasterIdLst>
  <p:notesMasterIdLst>
    <p:notesMasterId r:id="rId39"/>
  </p:notesMasterIdLst>
  <p:sldIdLst>
    <p:sldId id="2147477712" r:id="rId6"/>
    <p:sldId id="2147477744" r:id="rId7"/>
    <p:sldId id="2147477743" r:id="rId8"/>
    <p:sldId id="2147477722" r:id="rId9"/>
    <p:sldId id="2147477746" r:id="rId10"/>
    <p:sldId id="2147477745" r:id="rId11"/>
    <p:sldId id="2145707288" r:id="rId12"/>
    <p:sldId id="1928" r:id="rId13"/>
    <p:sldId id="2147477713" r:id="rId14"/>
    <p:sldId id="2147477742" r:id="rId15"/>
    <p:sldId id="2147477735" r:id="rId16"/>
    <p:sldId id="2147477715" r:id="rId17"/>
    <p:sldId id="2147477718" r:id="rId18"/>
    <p:sldId id="2147477738" r:id="rId19"/>
    <p:sldId id="2147477721" r:id="rId20"/>
    <p:sldId id="2147477739" r:id="rId21"/>
    <p:sldId id="2147477736" r:id="rId22"/>
    <p:sldId id="2147477737" r:id="rId23"/>
    <p:sldId id="2147477732" r:id="rId24"/>
    <p:sldId id="2147477720" r:id="rId25"/>
    <p:sldId id="2147477729" r:id="rId26"/>
    <p:sldId id="2147477725" r:id="rId27"/>
    <p:sldId id="2147477726" r:id="rId28"/>
    <p:sldId id="2147477731" r:id="rId29"/>
    <p:sldId id="2147477733" r:id="rId30"/>
    <p:sldId id="2147477719" r:id="rId31"/>
    <p:sldId id="2147477724" r:id="rId32"/>
    <p:sldId id="2147477727" r:id="rId33"/>
    <p:sldId id="2147477700" r:id="rId34"/>
    <p:sldId id="2147477740" r:id="rId35"/>
    <p:sldId id="2147477741" r:id="rId36"/>
    <p:sldId id="2147477734" r:id="rId37"/>
    <p:sldId id="2145707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F066D-7255-4196-ADF3-F00269D8AEFF}" v="1" dt="2025-07-09T14:52:03.040"/>
    <p1510:client id="{E164492B-5CE0-4838-A566-AF7386412F32}" v="1617" dt="2025-07-09T11:44:09.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B03EA-71DB-4814-AA0D-6CCC7B1C2852}" type="datetimeFigureOut">
              <a:rPr lang="en-GB" smtClean="0"/>
              <a:t>09/07/2025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98C6-03C6-4482-B8F5-54C1DE1C40DD}" type="slidenum">
              <a:rPr lang="en-GB" smtClean="0"/>
              <a:t>‹#›</a:t>
            </a:fld>
            <a:endParaRPr lang="en-GB"/>
          </a:p>
        </p:txBody>
      </p:sp>
    </p:spTree>
    <p:extLst>
      <p:ext uri="{BB962C8B-B14F-4D97-AF65-F5344CB8AC3E}">
        <p14:creationId xmlns:p14="http://schemas.microsoft.com/office/powerpoint/2010/main" val="351821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mj.com/content/364/bmj.l2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334935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3014-588B-28F2-69A6-238EE7D0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8CA9F-24E6-A6A9-9035-89147371D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651C5-683F-F1F1-D75D-799F4B596AA8}"/>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E60C3F-23D3-94FB-122D-E813DD11F4B3}"/>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420920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9AB1-BC48-EAA9-8078-200AB22C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53481-5839-2D82-9FD3-7E1AD34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62CC6-FB52-6802-6A3B-3E818D6E3955}"/>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E23C5F-C7F6-565E-47B0-39B65130E896}"/>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463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92E-ABCD-ACF0-F9F0-C0C34F34B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2F6ED-31DC-AF84-EB0B-41ED42EDF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0BE4C-10E9-7EA6-B5DD-C1AE2BBE082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F6954E5-07F6-7D85-1A77-223253BDD8E8}"/>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2685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EE5C-A1FD-58F0-D207-9F1DFA24A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A2D4B-96B8-C2C8-BA98-AF4989F18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B68FB-C6EB-423C-DD45-35AA217538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285788-69BF-3067-36B5-4F3617D26EC8}"/>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5356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2188A-9C98-F8D0-9603-A530DB49D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2454E-EC19-5B1A-A12A-2CD983AF0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DD8D3-0D5E-78EE-8AEC-638429D37AA3}"/>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649B9C-508F-37B5-15F0-D21DF5F9D693}"/>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115881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E0F2-D2C7-3DBA-5DBC-B482F99B4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F6948-B90C-01FC-F27E-D5A46AB88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9E52C-C8E5-7AC1-2E71-1DEF8CB9A4E8}"/>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38E37DA-94AE-693D-EB99-0BBE47708B75}"/>
              </a:ext>
            </a:extLst>
          </p:cNvPr>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41709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6513-5565-C456-A396-8320B98B0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44B51-31F3-DCE7-E129-9632875AB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EB4B4-0B0A-296B-485A-CD7DC593B8E3}"/>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5B7F846-4209-CB1A-84FA-20161A25F057}"/>
              </a:ext>
            </a:extLst>
          </p:cNvPr>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31280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58531-57F6-3956-36E6-18CDC2588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F9A47-939A-E03A-0AAD-5E412D18D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B99D4-27E9-FF88-4F00-F2FE8013A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813B59-E55B-10DE-74FB-56C304C1DFA3}"/>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48900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CE5B-BD53-08EE-1918-38BF7B4E9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C6BD-A7C9-C517-1B3E-EC25590AF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F2BFD-9BD3-10BF-BBFF-6E3C536FA386}"/>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6C5DA3-1CB9-F362-65D1-BCB026754C1A}"/>
              </a:ext>
            </a:extLst>
          </p:cNvPr>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77317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5BD2-E97A-132D-2459-9EBF3D977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B5760-DBB9-FC9B-2D09-2A82EE07A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288F3-A290-1EBE-912F-7E91904BC54A}"/>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C7AE64-27D1-198D-8B8B-6B006E5AF24B}"/>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2283471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61385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98D9-7528-765D-7DC0-83136429D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43DB-DA7E-D54D-6825-9F2C3481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EFB7E-06D9-8E38-9FFC-F2EA43B257F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C0A688C-81D8-0AAC-2FF4-C7550DEA4F45}"/>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51553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FC2D-DEC0-A4AE-3CD1-146352ABF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BEBA4-13A1-75AB-C5D0-D554E984F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99BB5-6A15-7A79-F14C-1B3F32C7A923}"/>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9F79E6-AB49-EE30-580D-D82D86DFD0C7}"/>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96105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61385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FEFE-DB8E-8016-C14D-23BE85EF8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ECDD3-47EB-02EA-6C13-A7CCD3855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0EF45-D098-A827-C1F7-B0CB274F02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sz="800"/>
              <a:t>Natural history work suggests that at least 10 years elapses between acquiring </a:t>
            </a:r>
            <a:r>
              <a:rPr lang="en-GB" sz="800" err="1"/>
              <a:t>hrHPV</a:t>
            </a:r>
            <a:r>
              <a:rPr lang="en-GB" sz="800"/>
              <a:t> and developing cancer, the high negative predictive value of </a:t>
            </a:r>
            <a:r>
              <a:rPr lang="en-GB" sz="800" err="1"/>
              <a:t>hrHPV</a:t>
            </a:r>
            <a:r>
              <a:rPr lang="en-GB" sz="800"/>
              <a:t> testing and lower false negative rate means screening intervals can be lengthened in women who test negative for </a:t>
            </a:r>
            <a:r>
              <a:rPr lang="en-GB" sz="800" err="1"/>
              <a:t>hrHPV</a:t>
            </a:r>
            <a:r>
              <a:rPr lang="en-GB" sz="800"/>
              <a:t>. </a:t>
            </a:r>
            <a:r>
              <a:rPr lang="en-GB" sz="800">
                <a:hlinkClick r:id="rId3"/>
              </a:rPr>
              <a:t>Primary cervical screening with high risk human papillomavirus testing: observational study | The BMJ</a:t>
            </a:r>
            <a:r>
              <a:rPr lang="en-GB" sz="800"/>
              <a:t> </a:t>
            </a: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0D9151-F379-43C8-3B0E-E69CD4B2B899}"/>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14528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3DC04-DC20-6E37-8B3F-01E6B2133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36BA1-D237-4CDC-6562-E1B1079D9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90E92-5DA5-34CB-4D3D-5F21C660785A}"/>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0D36EB-3CF6-0202-E4F9-11255949E938}"/>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21008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3E4B-C0D8-0103-3078-347FE70D5C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8177942-EC3E-1F2D-6EC2-6C7622BA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50FD84F-D52A-A333-DA7F-9289CB47B8CE}"/>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4399E43D-2603-445C-22FC-99A8580D5B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370874-95D8-6E2F-3370-38BA1EB28FA4}"/>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179093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6790-B034-F5C8-6E28-31B1B781CE4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F3CE220-6F53-A8EE-2B0E-2970D732EA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C3DBFF-4C56-B981-1E81-8AC88FA21D3B}"/>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03F8335A-AD80-DAA8-C6B8-AA1D4D44B2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65FE5-C43C-FB5D-C16D-D939A3464F3D}"/>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58218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1C469D-FFAD-4B40-5847-88E8C10A796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6E34191-BEB3-ED64-989A-7941C7BA07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79E3ED-5D94-7B52-C69C-7F4463CD39A6}"/>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0334FC83-7977-6F50-68AD-2F29095DE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6077A6-310B-E24C-5A89-F046B362FBBA}"/>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410918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50600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11086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486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535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892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237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112-0E76-DA4E-4BA2-8A86A400B3B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2FB1B1-7392-6DF8-F654-12BED68E85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4FCE9E-C012-1F72-00A8-B15D37DF0E28}"/>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396C2F53-AC65-60A1-E6C9-182D472DE1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D64B0-DC07-52A3-0E5C-402062044771}"/>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275596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11086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331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9B3E-A198-FFEB-A930-DF28F020E9D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D52FB1D-1846-A5FE-1AB1-F8591F99A1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B08CCA5-97BF-91F9-8878-8865E33063AC}"/>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B5FD9383-9B9D-5B8B-2637-B70D4C8F48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5676C-E515-6701-B873-F04FC1541879}"/>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20674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89F3-E9C6-E5C1-3B9D-3ECE1313753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F41A50-2084-205F-1441-D6BE9F60DD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DCADD9-0DCD-EF12-2B3F-F6522843F3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C25287-7293-6463-9B47-97678C2EBB92}"/>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6" name="Footer Placeholder 5">
            <a:extLst>
              <a:ext uri="{FF2B5EF4-FFF2-40B4-BE49-F238E27FC236}">
                <a16:creationId xmlns:a16="http://schemas.microsoft.com/office/drawing/2014/main" id="{82046ECD-5631-0926-3C8F-41BE587B5E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B375CD-11EA-7443-7475-D435D2E93B89}"/>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11409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2DA0-5DD8-3BA4-E96D-51F6014AB2E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E0FF24A-4761-CE4B-E4CF-463427BD7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218A80-E523-D73D-31F4-16ACCF85D7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843A4DF-1AC5-992A-8270-A522E20AB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F0F52E-7B05-E194-22CD-2A45DF539E0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08E8FF0-C720-9136-26E0-7CDCAE23D0F2}"/>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8" name="Footer Placeholder 7">
            <a:extLst>
              <a:ext uri="{FF2B5EF4-FFF2-40B4-BE49-F238E27FC236}">
                <a16:creationId xmlns:a16="http://schemas.microsoft.com/office/drawing/2014/main" id="{A3A0A82B-89F0-D708-CAD8-B47E0128FF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CF3159-2760-150B-52E3-88FF83DBD95B}"/>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376939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E4EF-830F-8670-1192-680B7CC9E5F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628284-37D0-7753-1A7A-78CDB3A4CF40}"/>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4" name="Footer Placeholder 3">
            <a:extLst>
              <a:ext uri="{FF2B5EF4-FFF2-40B4-BE49-F238E27FC236}">
                <a16:creationId xmlns:a16="http://schemas.microsoft.com/office/drawing/2014/main" id="{7F510337-4A75-1FDD-962C-F9006455C2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945834-C43D-6103-8BFB-A1950DF7AA1F}"/>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168115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6976E-0CB4-0CEA-C2C7-A808B2F3C33B}"/>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3" name="Footer Placeholder 2">
            <a:extLst>
              <a:ext uri="{FF2B5EF4-FFF2-40B4-BE49-F238E27FC236}">
                <a16:creationId xmlns:a16="http://schemas.microsoft.com/office/drawing/2014/main" id="{16D91B13-45EA-D540-D9DD-E20C227A3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F80008-D18B-87AF-10EE-B54F9C17321B}"/>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261558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1DF3-72AC-7AE0-15C0-B03288D0D0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624B79-5636-A625-8243-E23654DA0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299B5D1-0401-C8D6-3527-1F9609A67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7A8BF-7607-26CF-6844-18CB8CB0EAC0}"/>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6" name="Footer Placeholder 5">
            <a:extLst>
              <a:ext uri="{FF2B5EF4-FFF2-40B4-BE49-F238E27FC236}">
                <a16:creationId xmlns:a16="http://schemas.microsoft.com/office/drawing/2014/main" id="{919D5B24-3656-A686-3D79-4FBEEC549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DD664-1388-706D-950A-1B38384D27ED}"/>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340177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578-573B-FCEF-E8BA-AEDA20D011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6EA77C0-9179-8766-7277-636B3E37D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65349A-2DCF-9F1F-CA0F-1AFBB8571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D42906-4377-33FD-6624-298380C8384B}"/>
              </a:ext>
            </a:extLst>
          </p:cNvPr>
          <p:cNvSpPr>
            <a:spLocks noGrp="1"/>
          </p:cNvSpPr>
          <p:nvPr>
            <p:ph type="dt" sz="half" idx="10"/>
          </p:nvPr>
        </p:nvSpPr>
        <p:spPr/>
        <p:txBody>
          <a:bodyPr/>
          <a:lstStyle/>
          <a:p>
            <a:fld id="{37ADC519-E825-4403-866C-AED808906917}" type="datetimeFigureOut">
              <a:rPr lang="en-GB" smtClean="0"/>
              <a:t>09/07/2025</a:t>
            </a:fld>
            <a:endParaRPr lang="en-GB"/>
          </a:p>
        </p:txBody>
      </p:sp>
      <p:sp>
        <p:nvSpPr>
          <p:cNvPr id="6" name="Footer Placeholder 5">
            <a:extLst>
              <a:ext uri="{FF2B5EF4-FFF2-40B4-BE49-F238E27FC236}">
                <a16:creationId xmlns:a16="http://schemas.microsoft.com/office/drawing/2014/main" id="{E411A54D-8525-25B3-02FB-DE2F675B00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FAB28B-B3EE-9154-22C7-134B5FF2C1A4}"/>
              </a:ext>
            </a:extLst>
          </p:cNvPr>
          <p:cNvSpPr>
            <a:spLocks noGrp="1"/>
          </p:cNvSpPr>
          <p:nvPr>
            <p:ph type="sldNum" sz="quarter" idx="12"/>
          </p:nvPr>
        </p:nvSpPr>
        <p:spPr/>
        <p:txBody>
          <a:bodyPr/>
          <a:lstStyle/>
          <a:p>
            <a:fld id="{573AD83D-6D56-4D14-99F3-494B928E90ED}" type="slidenum">
              <a:rPr lang="en-GB" smtClean="0"/>
              <a:t>‹#›</a:t>
            </a:fld>
            <a:endParaRPr lang="en-GB"/>
          </a:p>
        </p:txBody>
      </p:sp>
    </p:spTree>
    <p:extLst>
      <p:ext uri="{BB962C8B-B14F-4D97-AF65-F5344CB8AC3E}">
        <p14:creationId xmlns:p14="http://schemas.microsoft.com/office/powerpoint/2010/main" val="308354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12B7C-FF5F-7F9B-81F1-10AC4EC6B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8C4202-445A-89C5-0E46-360784C32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825E33-E1B0-5756-A254-A90B97604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ADC519-E825-4403-866C-AED808906917}" type="datetimeFigureOut">
              <a:rPr lang="en-GB" smtClean="0"/>
              <a:t>09/07/2025</a:t>
            </a:fld>
            <a:endParaRPr lang="en-GB"/>
          </a:p>
        </p:txBody>
      </p:sp>
      <p:sp>
        <p:nvSpPr>
          <p:cNvPr id="5" name="Footer Placeholder 4">
            <a:extLst>
              <a:ext uri="{FF2B5EF4-FFF2-40B4-BE49-F238E27FC236}">
                <a16:creationId xmlns:a16="http://schemas.microsoft.com/office/drawing/2014/main" id="{8FB607D8-5A35-BDEF-2CEC-BF2319273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DF69D0-A038-B08F-C900-0BB885AE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3AD83D-6D56-4D14-99F3-494B928E90ED}" type="slidenum">
              <a:rPr lang="en-GB" smtClean="0"/>
              <a:t>‹#›</a:t>
            </a:fld>
            <a:endParaRPr lang="en-GB"/>
          </a:p>
        </p:txBody>
      </p:sp>
    </p:spTree>
    <p:extLst>
      <p:ext uri="{BB962C8B-B14F-4D97-AF65-F5344CB8AC3E}">
        <p14:creationId xmlns:p14="http://schemas.microsoft.com/office/powerpoint/2010/main" val="252128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943" r:id="rId13"/>
    <p:sldLayoutId id="2147483945" r:id="rId14"/>
    <p:sldLayoutId id="2147483947" r:id="rId15"/>
    <p:sldLayoutId id="214748394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09/07/2025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938" r:id="rId1"/>
    <p:sldLayoutId id="2147483933" r:id="rId2"/>
    <p:sldLayoutId id="2147483939" r:id="rId3"/>
    <p:sldLayoutId id="2147483928" r:id="rId4"/>
    <p:sldLayoutId id="2147483929" r:id="rId5"/>
    <p:sldLayoutId id="2147483927" r:id="rId6"/>
    <p:sldLayoutId id="2147483940" r:id="rId7"/>
    <p:sldLayoutId id="2147483789" r:id="rId8"/>
    <p:sldLayoutId id="214748394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file:///C:\Users\U5Y96MZM\AppData\Local\Microsoft\Windows\INetCache\Content.Outlook\2AIFQNFP\06062025%20NHS%20CSP%20-%20ESI%20master%20toolkit%20FAQ%20FINAL.pdf"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www.nhs.uk/nhs-app/"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hyperlink" Target="file:///C:\Users\U5Y96MZM\Downloads\20250624%20HPV%20self-sampling%20QA%20Final.pdf"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hyperlink" Target="https://www.england.nhs.uk/east-of-england/information-for-professionals/east-of-england-screening-team/"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tabanalytics.data.england.nhs.uk/views/CervicalReport/Coverage?%3Aembed=y&amp;%3AshowVizHome=n&amp;%3Atabs=y&amp;%3Atoolbar=y&amp;customViews=true&amp;%3AapiID=host0#navType=1&amp;navSrc=Parse&amp;1"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abanalytics.data.england.nhs.uk/views/CervicalReport/Coverage?%3Aembed=y&amp;%3AshowVizHome=n&amp;%3Atabs=y&amp;%3Atoolbar=y&amp;customViews=true&amp;%3AapiID=host0#navType=1&amp;navSrc=Parse&amp;1"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hyperlink" Target="https://www.gov.uk/government/publications/cervical-screening-standards-data-report-2023-to-2024/cervical-screening-standards-data-report-2023-to-2024"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01321" y="1574757"/>
            <a:ext cx="7477562" cy="856404"/>
          </a:xfrm>
        </p:spPr>
        <p:txBody>
          <a:bodyPr/>
          <a:lstStyle/>
          <a:p>
            <a:r>
              <a:rPr lang="en-GB" sz="3600">
                <a:latin typeface="Arial" panose="020B0604020202020204" pitchFamily="34" charset="0"/>
                <a:cs typeface="Arial" panose="020B0604020202020204" pitchFamily="34" charset="0"/>
              </a:rPr>
              <a:t>Cervical screening webinar</a:t>
            </a:r>
            <a:endParaRPr lang="en-GB" sz="3200">
              <a:highlight>
                <a:srgbClr val="FFFF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A6F443-836B-1112-2F77-794D747E9D57}"/>
              </a:ext>
            </a:extLst>
          </p:cNvPr>
          <p:cNvSpPr txBox="1"/>
          <p:nvPr/>
        </p:nvSpPr>
        <p:spPr>
          <a:xfrm>
            <a:off x="328493" y="2682013"/>
            <a:ext cx="6830906"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NHS Cervical Screening Programme </a:t>
            </a:r>
          </a:p>
        </p:txBody>
      </p:sp>
      <p:sp>
        <p:nvSpPr>
          <p:cNvPr id="3" name="TextBox 2">
            <a:extLst>
              <a:ext uri="{FF2B5EF4-FFF2-40B4-BE49-F238E27FC236}">
                <a16:creationId xmlns:a16="http://schemas.microsoft.com/office/drawing/2014/main" id="{C768AFF1-4A09-92EC-4B0F-35A85904C7F5}"/>
              </a:ext>
            </a:extLst>
          </p:cNvPr>
          <p:cNvSpPr txBox="1"/>
          <p:nvPr/>
        </p:nvSpPr>
        <p:spPr>
          <a:xfrm>
            <a:off x="401321" y="5567233"/>
            <a:ext cx="4615741"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East of England Screening and Immunisation Team</a:t>
            </a:r>
          </a:p>
        </p:txBody>
      </p:sp>
    </p:spTree>
    <p:extLst>
      <p:ext uri="{BB962C8B-B14F-4D97-AF65-F5344CB8AC3E}">
        <p14:creationId xmlns:p14="http://schemas.microsoft.com/office/powerpoint/2010/main" val="354455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a:extLst>
            <a:ext uri="{FF2B5EF4-FFF2-40B4-BE49-F238E27FC236}">
              <a16:creationId xmlns:a16="http://schemas.microsoft.com/office/drawing/2014/main" id="{F329D72F-CFAB-91FA-B21C-9B616DE88B0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B18B3ED7-092F-5528-C1E9-9EFE773DA9EF}"/>
              </a:ext>
            </a:extLst>
          </p:cNvPr>
          <p:cNvSpPr>
            <a:spLocks noGrp="1"/>
          </p:cNvSpPr>
          <p:nvPr>
            <p:ph type="title"/>
          </p:nvPr>
        </p:nvSpPr>
        <p:spPr/>
        <p:txBody>
          <a:bodyPr/>
          <a:lstStyle/>
          <a:p>
            <a:r>
              <a:rPr lang="en-GB"/>
              <a:t>Background 2 – Why it is safe </a:t>
            </a:r>
            <a:endParaRPr lang="en-GB" b="0" spc="-40"/>
          </a:p>
        </p:txBody>
      </p:sp>
      <p:sp>
        <p:nvSpPr>
          <p:cNvPr id="6" name="AutoShape 2" descr="PPT - The HPV Vaccine: Protecting Girls from Cervical Cancer PowerPoint ...">
            <a:extLst>
              <a:ext uri="{FF2B5EF4-FFF2-40B4-BE49-F238E27FC236}">
                <a16:creationId xmlns:a16="http://schemas.microsoft.com/office/drawing/2014/main" id="{695EDBCB-70C6-7F09-90E5-06FE4EF6F4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PPT - The HPV Vaccine: Protecting Girls from Cervical Cancer PowerPoint ...">
            <a:extLst>
              <a:ext uri="{FF2B5EF4-FFF2-40B4-BE49-F238E27FC236}">
                <a16:creationId xmlns:a16="http://schemas.microsoft.com/office/drawing/2014/main" id="{4EC2A0E2-CC34-B54B-2A29-DDEAD5ACA538}"/>
              </a:ext>
            </a:extLst>
          </p:cNvPr>
          <p:cNvSpPr>
            <a:spLocks noChangeAspect="1" noChangeArrowheads="1"/>
          </p:cNvSpPr>
          <p:nvPr/>
        </p:nvSpPr>
        <p:spPr bwMode="auto">
          <a:xfrm>
            <a:off x="6096000" y="3429000"/>
            <a:ext cx="425958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PPT - The HPV Vaccine: Protecting Girls from Cervical Cancer PowerPoint ...">
            <a:extLst>
              <a:ext uri="{FF2B5EF4-FFF2-40B4-BE49-F238E27FC236}">
                <a16:creationId xmlns:a16="http://schemas.microsoft.com/office/drawing/2014/main" id="{06A693D5-1660-BCAA-F3BC-34D4C8CAF6D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18887EBE-0103-3CF9-9A8C-C7475A73A491}"/>
              </a:ext>
            </a:extLst>
          </p:cNvPr>
          <p:cNvPicPr>
            <a:picLocks noChangeAspect="1"/>
          </p:cNvPicPr>
          <p:nvPr/>
        </p:nvPicPr>
        <p:blipFill>
          <a:blip r:embed="rId3"/>
          <a:stretch>
            <a:fillRect/>
          </a:stretch>
        </p:blipFill>
        <p:spPr>
          <a:xfrm>
            <a:off x="4902378" y="1297186"/>
            <a:ext cx="6264732" cy="4532114"/>
          </a:xfrm>
          <a:prstGeom prst="rect">
            <a:avLst/>
          </a:prstGeom>
        </p:spPr>
      </p:pic>
      <p:sp>
        <p:nvSpPr>
          <p:cNvPr id="12" name="TextBox 11">
            <a:extLst>
              <a:ext uri="{FF2B5EF4-FFF2-40B4-BE49-F238E27FC236}">
                <a16:creationId xmlns:a16="http://schemas.microsoft.com/office/drawing/2014/main" id="{B6C757D8-F9AD-5786-F17F-24AF54A1449B}"/>
              </a:ext>
            </a:extLst>
          </p:cNvPr>
          <p:cNvSpPr txBox="1"/>
          <p:nvPr/>
        </p:nvSpPr>
        <p:spPr>
          <a:xfrm>
            <a:off x="605790" y="1041714"/>
            <a:ext cx="3698459" cy="4801314"/>
          </a:xfrm>
          <a:prstGeom prst="rect">
            <a:avLst/>
          </a:prstGeom>
          <a:noFill/>
        </p:spPr>
        <p:txBody>
          <a:bodyPr wrap="square">
            <a:spAutoFit/>
          </a:bodyPr>
          <a:lstStyle/>
          <a:p>
            <a:pPr marL="457200" indent="-457200">
              <a:buFont typeface="Arial" panose="020B0604020202020204" pitchFamily="34" charset="0"/>
              <a:buChar char="•"/>
            </a:pPr>
            <a:endParaRPr lang="en-GB" sz="1800"/>
          </a:p>
          <a:p>
            <a:pPr marL="457200" indent="-457200">
              <a:buFont typeface="Arial" panose="020B0604020202020204" pitchFamily="34" charset="0"/>
              <a:buChar char="•"/>
            </a:pPr>
            <a:r>
              <a:rPr lang="en-GB" sz="1800"/>
              <a:t>Studies have shown that if a person tests negative for high-risk human papillomavirus (</a:t>
            </a:r>
            <a:r>
              <a:rPr lang="en-GB" sz="1800" err="1"/>
              <a:t>hrHPV</a:t>
            </a:r>
            <a:r>
              <a:rPr lang="en-GB" sz="1800"/>
              <a:t>), they are extremely unlikely to go on to develop cervical cancer within the next 10 years. A study in England, published by King’s College London, showed that 5-year screening intervals are as safe as 3-year intervals; the same number of cancers will be prevented, and less frequent cervical screening tests are needed.</a:t>
            </a:r>
          </a:p>
        </p:txBody>
      </p:sp>
    </p:spTree>
    <p:extLst>
      <p:ext uri="{BB962C8B-B14F-4D97-AF65-F5344CB8AC3E}">
        <p14:creationId xmlns:p14="http://schemas.microsoft.com/office/powerpoint/2010/main" val="37325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a:extLst>
            <a:ext uri="{FF2B5EF4-FFF2-40B4-BE49-F238E27FC236}">
              <a16:creationId xmlns:a16="http://schemas.microsoft.com/office/drawing/2014/main" id="{778B5AE8-7808-4040-95D4-286F2701AC0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355BAC-17E8-758E-4C01-AEA513BAEB82}"/>
              </a:ext>
            </a:extLst>
          </p:cNvPr>
          <p:cNvSpPr>
            <a:spLocks noGrp="1"/>
          </p:cNvSpPr>
          <p:nvPr>
            <p:ph idx="1"/>
          </p:nvPr>
        </p:nvSpPr>
        <p:spPr>
          <a:xfrm>
            <a:off x="432000" y="1732444"/>
            <a:ext cx="11088000" cy="4975122"/>
          </a:xfrm>
        </p:spPr>
        <p:txBody>
          <a:bodyPr>
            <a:normAutofit/>
          </a:bodyPr>
          <a:lstStyle/>
          <a:p>
            <a:pPr marL="457200" indent="-457200">
              <a:buFont typeface="Arial" panose="020B0604020202020204" pitchFamily="34" charset="0"/>
              <a:buChar char="•"/>
            </a:pPr>
            <a:r>
              <a:rPr lang="en-GB" sz="2000"/>
              <a:t>The UK National Screening Committee (UKNSC) reviewed robust scientific evidence and recommended a change to a 5-year screening interval for participants aged 25-49 years who test negative for hrHPV at their routine screen. The Department of Health and Social Care (DHSC) has accepted this recommendation.</a:t>
            </a:r>
          </a:p>
          <a:p>
            <a:pPr marL="457200" indent="-457200">
              <a:buFont typeface="Arial" panose="020B0604020202020204" pitchFamily="34" charset="0"/>
              <a:buChar char="•"/>
            </a:pPr>
            <a:endParaRPr lang="en-GB" sz="2000"/>
          </a:p>
          <a:p>
            <a:pPr marL="457200" indent="-457200">
              <a:buFont typeface="Arial" panose="020B0604020202020204" pitchFamily="34" charset="0"/>
              <a:buChar char="•"/>
            </a:pPr>
            <a:r>
              <a:rPr lang="en-GB" sz="2000"/>
              <a:t>Screening intervals will not be changed retrospectively.  Participants aged 25 – 49 years who test negative on a routine primary HPV test collected on or after 1st July 2025 will move to a 5-yearly interval.</a:t>
            </a:r>
          </a:p>
          <a:p>
            <a:pPr marL="457200" indent="-457200">
              <a:buFont typeface="Arial" panose="020B0604020202020204" pitchFamily="34" charset="0"/>
              <a:buChar char="•"/>
            </a:pPr>
            <a:endParaRPr lang="en-GB" sz="2000"/>
          </a:p>
          <a:p>
            <a:pPr marL="457200" indent="-457200">
              <a:buFont typeface="Arial" panose="020B0604020202020204" pitchFamily="34" charset="0"/>
              <a:buChar char="•"/>
            </a:pPr>
            <a:r>
              <a:rPr lang="en-GB" sz="2000"/>
              <a:t>This move brings England into line with Scotland and Wales who have introduced this change, and with women aged 50 – 64 who are already invited every 5 years.</a:t>
            </a:r>
          </a:p>
        </p:txBody>
      </p:sp>
      <p:sp>
        <p:nvSpPr>
          <p:cNvPr id="17" name="Title 4">
            <a:extLst>
              <a:ext uri="{FF2B5EF4-FFF2-40B4-BE49-F238E27FC236}">
                <a16:creationId xmlns:a16="http://schemas.microsoft.com/office/drawing/2014/main" id="{B8A8C7B1-4993-502B-3553-2E8463D188A9}"/>
              </a:ext>
            </a:extLst>
          </p:cNvPr>
          <p:cNvSpPr>
            <a:spLocks noGrp="1"/>
          </p:cNvSpPr>
          <p:nvPr>
            <p:ph type="title"/>
          </p:nvPr>
        </p:nvSpPr>
        <p:spPr/>
        <p:txBody>
          <a:bodyPr/>
          <a:lstStyle/>
          <a:p>
            <a:r>
              <a:rPr lang="en-GB"/>
              <a:t>Background 3 - how the change was agreed </a:t>
            </a:r>
            <a:endParaRPr lang="en-GB" spc="-40"/>
          </a:p>
        </p:txBody>
      </p:sp>
    </p:spTree>
    <p:extLst>
      <p:ext uri="{BB962C8B-B14F-4D97-AF65-F5344CB8AC3E}">
        <p14:creationId xmlns:p14="http://schemas.microsoft.com/office/powerpoint/2010/main" val="214234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7073-BAA6-EEF2-1B9A-B367D44937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47E3A3-1701-201A-3DCA-5F7B2217B0C1}"/>
              </a:ext>
            </a:extLst>
          </p:cNvPr>
          <p:cNvSpPr>
            <a:spLocks noGrp="1"/>
          </p:cNvSpPr>
          <p:nvPr>
            <p:ph idx="1"/>
          </p:nvPr>
        </p:nvSpPr>
        <p:spPr>
          <a:xfrm>
            <a:off x="432000" y="2744322"/>
            <a:ext cx="11088000" cy="4113678"/>
          </a:xfrm>
        </p:spPr>
        <p:txBody>
          <a:bodyPr>
            <a:normAutofit/>
          </a:bodyPr>
          <a:lstStyle/>
          <a:p>
            <a:pPr marL="342900" indent="-342900">
              <a:buFont typeface="Arial" panose="020B0604020202020204" pitchFamily="34" charset="0"/>
              <a:buChar char="•"/>
            </a:pPr>
            <a:r>
              <a:rPr lang="en-GB" sz="2400" dirty="0"/>
              <a:t>Patients who test negative for HPV will be recalled in 5 years.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Patients who test negative for HPV </a:t>
            </a:r>
            <a:r>
              <a:rPr lang="en-GB" sz="2400" u="sng" dirty="0"/>
              <a:t>but</a:t>
            </a:r>
            <a:r>
              <a:rPr lang="en-GB" sz="2400" dirty="0"/>
              <a:t> had a positive HPV result within the last 5 years that has not already been followed by a negative test will be recalled for screening in 3 years. This is because those with recent evidence of an HPV positive result have a higher chance of this happening again and so will not move to a 5-year interval straight away. </a:t>
            </a:r>
          </a:p>
          <a:p>
            <a:pPr>
              <a:lnSpc>
                <a:spcPct val="100000"/>
              </a:lnSpc>
              <a:spcAft>
                <a:spcPts val="1200"/>
              </a:spcAft>
              <a:buClr>
                <a:schemeClr val="accent6"/>
              </a:buClr>
            </a:pPr>
            <a:endParaRPr lang="en-GB" sz="2400" dirty="0"/>
          </a:p>
        </p:txBody>
      </p:sp>
      <p:sp>
        <p:nvSpPr>
          <p:cNvPr id="6" name="Text Placeholder 5">
            <a:extLst>
              <a:ext uri="{FF2B5EF4-FFF2-40B4-BE49-F238E27FC236}">
                <a16:creationId xmlns:a16="http://schemas.microsoft.com/office/drawing/2014/main" id="{529FA708-6FD3-AE9E-50CA-C88972489967}"/>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a:solidFill>
                  <a:schemeClr val="tx1"/>
                </a:solidFill>
              </a:rPr>
              <a:t>For cervical screening participants aged 25 – 49 years who have a routine screening sample taken on or after 1</a:t>
            </a:r>
            <a:r>
              <a:rPr lang="en-GB" sz="2400" baseline="30000">
                <a:solidFill>
                  <a:schemeClr val="tx1"/>
                </a:solidFill>
              </a:rPr>
              <a:t>st</a:t>
            </a:r>
            <a:r>
              <a:rPr lang="en-GB" sz="2400">
                <a:solidFill>
                  <a:schemeClr val="tx1"/>
                </a:solidFill>
              </a:rPr>
              <a:t> July 2025: </a:t>
            </a:r>
          </a:p>
        </p:txBody>
      </p:sp>
      <p:sp>
        <p:nvSpPr>
          <p:cNvPr id="17" name="Title 4">
            <a:extLst>
              <a:ext uri="{FF2B5EF4-FFF2-40B4-BE49-F238E27FC236}">
                <a16:creationId xmlns:a16="http://schemas.microsoft.com/office/drawing/2014/main" id="{2867494B-EF2C-9170-52F2-7A697B9B8D27}"/>
              </a:ext>
            </a:extLst>
          </p:cNvPr>
          <p:cNvSpPr>
            <a:spLocks noGrp="1"/>
          </p:cNvSpPr>
          <p:nvPr>
            <p:ph type="title"/>
          </p:nvPr>
        </p:nvSpPr>
        <p:spPr/>
        <p:txBody>
          <a:bodyPr/>
          <a:lstStyle/>
          <a:p>
            <a:r>
              <a:rPr lang="en-GB"/>
              <a:t>What is changing?</a:t>
            </a:r>
            <a:endParaRPr lang="en-GB" spc="-40"/>
          </a:p>
        </p:txBody>
      </p:sp>
    </p:spTree>
    <p:extLst>
      <p:ext uri="{BB962C8B-B14F-4D97-AF65-F5344CB8AC3E}">
        <p14:creationId xmlns:p14="http://schemas.microsoft.com/office/powerpoint/2010/main" val="15060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DA53-829E-8F4A-AEEF-3FC0D24D7C8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3668A0-A2D2-D3FD-5522-B095DC471159}"/>
              </a:ext>
            </a:extLst>
          </p:cNvPr>
          <p:cNvSpPr>
            <a:spLocks noGrp="1"/>
          </p:cNvSpPr>
          <p:nvPr>
            <p:ph idx="1"/>
          </p:nvPr>
        </p:nvSpPr>
        <p:spPr>
          <a:xfrm>
            <a:off x="432000" y="1479663"/>
            <a:ext cx="11088000" cy="4451155"/>
          </a:xfrm>
        </p:spPr>
        <p:txBody>
          <a:bodyPr>
            <a:normAutofit lnSpcReduction="10000"/>
          </a:bodyPr>
          <a:lstStyle/>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Cervical screening pathway for patients who </a:t>
            </a:r>
            <a:r>
              <a:rPr lang="en-GB" sz="2400" dirty="0"/>
              <a:t>test positive for hrHPV. </a:t>
            </a:r>
            <a:endParaRPr lang="en-GB" sz="2400" dirty="0">
              <a:solidFill>
                <a:schemeClr val="tx1"/>
              </a:solidFill>
            </a:endParaRPr>
          </a:p>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Cervical screening pathway for patients aged 50 – 64 years.  Patients will continue to be invited every 5 years.</a:t>
            </a:r>
          </a:p>
          <a:p>
            <a:pPr marL="342900" indent="-342900">
              <a:spcAft>
                <a:spcPts val="1200"/>
              </a:spcAft>
              <a:buClr>
                <a:schemeClr val="accent6"/>
              </a:buClr>
              <a:buFont typeface="Arial" panose="020B0604020202020204" pitchFamily="34" charset="0"/>
              <a:buChar char="•"/>
            </a:pPr>
            <a:r>
              <a:rPr lang="en-GB" sz="2400" dirty="0"/>
              <a:t>HIV positive individuals will continue to be screened every year. </a:t>
            </a:r>
          </a:p>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Cervical screening pathway for patients aged 25 – 49 years and who have </a:t>
            </a:r>
            <a:r>
              <a:rPr lang="en-GB" sz="2400" b="1" dirty="0">
                <a:solidFill>
                  <a:schemeClr val="tx1"/>
                </a:solidFill>
              </a:rPr>
              <a:t>never</a:t>
            </a:r>
            <a:r>
              <a:rPr lang="en-GB" sz="2400" dirty="0">
                <a:solidFill>
                  <a:schemeClr val="tx1"/>
                </a:solidFill>
              </a:rPr>
              <a:t> had an HPV test.  Patients will continue to be invited every 3 years.</a:t>
            </a:r>
          </a:p>
          <a:p>
            <a:pPr marL="342900" indent="-342900">
              <a:spcAft>
                <a:spcPts val="1200"/>
              </a:spcAft>
              <a:buClr>
                <a:schemeClr val="accent6"/>
              </a:buClr>
              <a:buFont typeface="Arial" panose="020B0604020202020204" pitchFamily="34" charset="0"/>
              <a:buChar char="•"/>
            </a:pPr>
            <a:r>
              <a:rPr lang="en-GB" sz="2400" dirty="0"/>
              <a:t>Cervical screening pathway for patients aged 25 - 49 years whose last screening test was part of an approved self-sampling evaluation and tested negative for HPV will remain on a 3-year recall interval until routine intervals in relation to self-sampling as part of the NHS Cervical Screening Programme are agreed. </a:t>
            </a:r>
          </a:p>
          <a:p>
            <a:pPr marL="342900" indent="-342900">
              <a:lnSpc>
                <a:spcPct val="100000"/>
              </a:lnSpc>
              <a:spcAft>
                <a:spcPts val="1200"/>
              </a:spcAft>
              <a:buClr>
                <a:schemeClr val="accent6"/>
              </a:buClr>
              <a:buFont typeface="Arial" panose="020B0604020202020204" pitchFamily="34" charset="0"/>
              <a:buChar char="•"/>
            </a:pPr>
            <a:endParaRPr lang="en-GB" sz="2400" dirty="0">
              <a:solidFill>
                <a:schemeClr val="tx1"/>
              </a:solidFill>
            </a:endParaRPr>
          </a:p>
          <a:p>
            <a:pPr>
              <a:lnSpc>
                <a:spcPct val="100000"/>
              </a:lnSpc>
              <a:spcAft>
                <a:spcPts val="1200"/>
              </a:spcAft>
              <a:buClr>
                <a:schemeClr val="accent6"/>
              </a:buClr>
            </a:pPr>
            <a:endParaRPr lang="en-GB" sz="2400" dirty="0"/>
          </a:p>
        </p:txBody>
      </p:sp>
      <p:sp>
        <p:nvSpPr>
          <p:cNvPr id="17" name="Title 4">
            <a:extLst>
              <a:ext uri="{FF2B5EF4-FFF2-40B4-BE49-F238E27FC236}">
                <a16:creationId xmlns:a16="http://schemas.microsoft.com/office/drawing/2014/main" id="{DF7DE6A5-B56C-C44F-0A74-A0E50CC60B8F}"/>
              </a:ext>
            </a:extLst>
          </p:cNvPr>
          <p:cNvSpPr>
            <a:spLocks noGrp="1"/>
          </p:cNvSpPr>
          <p:nvPr>
            <p:ph type="title"/>
          </p:nvPr>
        </p:nvSpPr>
        <p:spPr/>
        <p:txBody>
          <a:bodyPr/>
          <a:lstStyle/>
          <a:p>
            <a:r>
              <a:rPr lang="en-GB"/>
              <a:t>What is not changing?</a:t>
            </a:r>
            <a:endParaRPr lang="en-GB" spc="-40"/>
          </a:p>
        </p:txBody>
      </p:sp>
    </p:spTree>
    <p:extLst>
      <p:ext uri="{BB962C8B-B14F-4D97-AF65-F5344CB8AC3E}">
        <p14:creationId xmlns:p14="http://schemas.microsoft.com/office/powerpoint/2010/main" val="2817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B0B7C-FEB1-145A-D24F-21D0AC2DEEC2}"/>
              </a:ext>
            </a:extLst>
          </p:cNvPr>
          <p:cNvSpPr>
            <a:spLocks noGrp="1"/>
          </p:cNvSpPr>
          <p:nvPr>
            <p:ph idx="1"/>
          </p:nvPr>
        </p:nvSpPr>
        <p:spPr>
          <a:xfrm>
            <a:off x="115846" y="778606"/>
            <a:ext cx="11890226" cy="5850793"/>
          </a:xfrm>
        </p:spPr>
        <p:txBody>
          <a:bodyPr>
            <a:normAutofit/>
          </a:bodyPr>
          <a:lstStyle/>
          <a:p>
            <a:r>
              <a:rPr lang="en-GB" sz="2000" b="1"/>
              <a:t>Why are cervical screening intervals changing? </a:t>
            </a:r>
          </a:p>
          <a:p>
            <a:r>
              <a:rPr lang="en-GB" sz="2000"/>
              <a:t>The Human Papillomavirus (HPV) causes nearly all cervical cancers. We now use a test which is more sensitive and accurate than the previous method (smear test) to look for HPV in your sample. This helps us offer a more personalised approach by finding out who is at higher risk of developing the cervical cell changes that over time, if left untreated, could lead to cervical cancer. This change from 3 to 5 yearly screening is backed by robust scientific evidence – studies have shown that if you test negative for HPV you are extremely unlikely to go on to develop cervical cancer within the next 10 years. So now we have this better test, you don’t need to be screened as often if you don’t have HPV. </a:t>
            </a:r>
          </a:p>
          <a:p>
            <a:endParaRPr lang="en-GB" sz="2000"/>
          </a:p>
          <a:p>
            <a:r>
              <a:rPr lang="en-GB" sz="2000" b="1"/>
              <a:t>Will everyone move onto this new 5 yearly screening pathway automatically? </a:t>
            </a:r>
          </a:p>
          <a:p>
            <a:r>
              <a:rPr lang="en-GB" sz="2000"/>
              <a:t>No. Next test due dates will not be changed retrospectively; you will be invited at the interval in which you were advised of at the time of your last test. Only those who attend cervical screening on or after 1 July, and meet the clinical criteria, will have their next test due date set at 5 years. NHS England made this decision based on clinical advice from experts. Those aged 50 to 64 are already invited every 5 years.</a:t>
            </a:r>
          </a:p>
        </p:txBody>
      </p:sp>
      <p:sp>
        <p:nvSpPr>
          <p:cNvPr id="4" name="Title 3">
            <a:extLst>
              <a:ext uri="{FF2B5EF4-FFF2-40B4-BE49-F238E27FC236}">
                <a16:creationId xmlns:a16="http://schemas.microsoft.com/office/drawing/2014/main" id="{96F1751A-E2A8-D4EE-B278-C02B0F833441}"/>
              </a:ext>
            </a:extLst>
          </p:cNvPr>
          <p:cNvSpPr>
            <a:spLocks noGrp="1"/>
          </p:cNvSpPr>
          <p:nvPr>
            <p:ph type="title"/>
          </p:nvPr>
        </p:nvSpPr>
        <p:spPr>
          <a:xfrm>
            <a:off x="115846" y="0"/>
            <a:ext cx="11404154" cy="865186"/>
          </a:xfrm>
        </p:spPr>
        <p:txBody>
          <a:bodyPr>
            <a:normAutofit/>
          </a:bodyPr>
          <a:lstStyle/>
          <a:p>
            <a:r>
              <a:rPr lang="en-GB" sz="3200">
                <a:latin typeface="+mn-lt"/>
              </a:rPr>
              <a:t>FAQs - </a:t>
            </a:r>
            <a:r>
              <a:rPr lang="en-GB" sz="3200">
                <a:solidFill>
                  <a:schemeClr val="accent5">
                    <a:lumMod val="50000"/>
                  </a:schemeClr>
                </a:solidFill>
                <a:latin typeface="+mn-lt"/>
                <a:ea typeface="+mn-ea"/>
                <a:cs typeface="+mn-cs"/>
              </a:rPr>
              <a:t>Extended intervals 1</a:t>
            </a:r>
          </a:p>
        </p:txBody>
      </p:sp>
    </p:spTree>
    <p:extLst>
      <p:ext uri="{BB962C8B-B14F-4D97-AF65-F5344CB8AC3E}">
        <p14:creationId xmlns:p14="http://schemas.microsoft.com/office/powerpoint/2010/main" val="7307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C7950-FB21-B08C-D6FC-00CB7646E2E6}"/>
              </a:ext>
            </a:extLst>
          </p:cNvPr>
          <p:cNvSpPr>
            <a:spLocks noGrp="1"/>
          </p:cNvSpPr>
          <p:nvPr>
            <p:ph idx="1"/>
          </p:nvPr>
        </p:nvSpPr>
        <p:spPr>
          <a:xfrm>
            <a:off x="130656" y="865186"/>
            <a:ext cx="11930688" cy="6525991"/>
          </a:xfrm>
        </p:spPr>
        <p:txBody>
          <a:bodyPr>
            <a:normAutofit/>
          </a:bodyPr>
          <a:lstStyle/>
          <a:p>
            <a:r>
              <a:rPr lang="en-GB" sz="2000" b="1"/>
              <a:t>So, will everyone aged 25-49 move to a 5-year screening if they test negative after 1 July? </a:t>
            </a:r>
          </a:p>
          <a:p>
            <a:r>
              <a:rPr lang="en-GB" sz="2000"/>
              <a:t>No, not everyone. If your test result is negative but your last test (taken within the last 5 years) showed an HPV positive result, you will still be invited for screening in 3 years time so that we can continue to monitor your HPV status. If you test negative for HPV at that next test, then you’ll move to 5-year screening.</a:t>
            </a:r>
          </a:p>
          <a:p>
            <a:endParaRPr lang="en-GB" sz="2000"/>
          </a:p>
          <a:p>
            <a:r>
              <a:rPr lang="en-GB" sz="2000" b="1"/>
              <a:t>What happens if I test positive for HPV? </a:t>
            </a:r>
          </a:p>
          <a:p>
            <a:r>
              <a:rPr lang="en-GB" sz="2000"/>
              <a:t>It’s important to remember that having HPV does not mean that you have or will develop cervical cancer. It is a common virus that most people will have at some point in their life without knowing, which usually goes away on its own. If HPV is found in your sample and there are no cell changes, you are invited for screening again in 1 year. If cell changes are found alongside HPV, you are referred directly to a hospital clinic for a colposcopy to check the cervix more closely. Further follow up and treatment will depend on the colposcopy findings.</a:t>
            </a:r>
          </a:p>
          <a:p>
            <a:endParaRPr lang="en-GB" sz="2000"/>
          </a:p>
          <a:p>
            <a:r>
              <a:rPr lang="en-GB" sz="2000" b="1"/>
              <a:t>I’m currently having treatment following a colposcopy, will I be put on 5- yearly screening? </a:t>
            </a:r>
          </a:p>
          <a:p>
            <a:r>
              <a:rPr lang="en-GB" sz="2000"/>
              <a:t>Not immediately. You will be followed up according to the reason for your treatment. Once this is completed successfully you will move to 5 yearly screening. </a:t>
            </a:r>
          </a:p>
          <a:p>
            <a:endParaRPr lang="en-GB"/>
          </a:p>
        </p:txBody>
      </p:sp>
      <p:sp>
        <p:nvSpPr>
          <p:cNvPr id="4" name="Title 3">
            <a:extLst>
              <a:ext uri="{FF2B5EF4-FFF2-40B4-BE49-F238E27FC236}">
                <a16:creationId xmlns:a16="http://schemas.microsoft.com/office/drawing/2014/main" id="{7186409E-39D2-314B-64EA-E739AE6A7877}"/>
              </a:ext>
            </a:extLst>
          </p:cNvPr>
          <p:cNvSpPr>
            <a:spLocks noGrp="1"/>
          </p:cNvSpPr>
          <p:nvPr>
            <p:ph type="title"/>
          </p:nvPr>
        </p:nvSpPr>
        <p:spPr>
          <a:xfrm>
            <a:off x="130655" y="347870"/>
            <a:ext cx="11313989" cy="517316"/>
          </a:xfrm>
        </p:spPr>
        <p:txBody>
          <a:bodyPr>
            <a:normAutofit fontScale="90000"/>
          </a:bodyPr>
          <a:lstStyle/>
          <a:p>
            <a:r>
              <a:rPr kumimoji="0" lang="en-GB" b="1" i="0" u="none" strike="noStrike" kern="1200" cap="none" spc="0" normalizeH="0" baseline="0" noProof="0">
                <a:ln>
                  <a:noFill/>
                </a:ln>
                <a:solidFill>
                  <a:prstClr val="black"/>
                </a:solidFill>
                <a:effectLst/>
                <a:uLnTx/>
                <a:uFillTx/>
                <a:latin typeface="+mn-lt"/>
                <a:ea typeface="+mj-ea"/>
                <a:cs typeface="+mj-cs"/>
              </a:rPr>
              <a:t>FAQs - </a:t>
            </a:r>
            <a:r>
              <a:rPr lang="en-GB">
                <a:solidFill>
                  <a:schemeClr val="accent5">
                    <a:lumMod val="50000"/>
                  </a:schemeClr>
                </a:solidFill>
                <a:latin typeface="+mn-lt"/>
              </a:rPr>
              <a:t>E</a:t>
            </a:r>
            <a:r>
              <a:rPr kumimoji="0" lang="en-GB" b="1" i="0" u="none" strike="noStrike" kern="1200" cap="none" spc="0" normalizeH="0" baseline="0" noProof="0" err="1">
                <a:ln>
                  <a:noFill/>
                </a:ln>
                <a:solidFill>
                  <a:schemeClr val="accent5">
                    <a:lumMod val="50000"/>
                  </a:schemeClr>
                </a:solidFill>
                <a:effectLst/>
                <a:uLnTx/>
                <a:uFillTx/>
                <a:latin typeface="+mn-lt"/>
                <a:ea typeface="+mj-ea"/>
                <a:cs typeface="+mj-cs"/>
              </a:rPr>
              <a:t>xtended</a:t>
            </a:r>
            <a:r>
              <a:rPr kumimoji="0" lang="en-GB" b="1" i="0" u="none" strike="noStrike" kern="1200" cap="none" spc="0" normalizeH="0" baseline="0" noProof="0">
                <a:ln>
                  <a:noFill/>
                </a:ln>
                <a:solidFill>
                  <a:schemeClr val="accent5">
                    <a:lumMod val="50000"/>
                  </a:schemeClr>
                </a:solidFill>
                <a:effectLst/>
                <a:uLnTx/>
                <a:uFillTx/>
                <a:latin typeface="+mn-lt"/>
                <a:ea typeface="+mj-ea"/>
                <a:cs typeface="+mj-cs"/>
              </a:rPr>
              <a:t> intervals 2</a:t>
            </a:r>
            <a:br>
              <a:rPr kumimoji="0" lang="en-GB" sz="2400" b="1" i="0" u="none" strike="noStrike" kern="1200" cap="none" spc="0" normalizeH="0" baseline="0" noProof="0">
                <a:ln>
                  <a:noFill/>
                </a:ln>
                <a:solidFill>
                  <a:srgbClr val="4EA72E"/>
                </a:solidFill>
                <a:effectLst/>
                <a:uLnTx/>
                <a:uFillTx/>
                <a:latin typeface="Aptos" panose="02110004020202020204"/>
                <a:ea typeface="+mj-ea"/>
                <a:cs typeface="+mj-cs"/>
              </a:rPr>
            </a:br>
            <a:endParaRPr lang="en-GB"/>
          </a:p>
        </p:txBody>
      </p:sp>
    </p:spTree>
    <p:extLst>
      <p:ext uri="{BB962C8B-B14F-4D97-AF65-F5344CB8AC3E}">
        <p14:creationId xmlns:p14="http://schemas.microsoft.com/office/powerpoint/2010/main" val="9681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8F4D9-81D2-3F49-147B-B1005C99C1E8}"/>
              </a:ext>
            </a:extLst>
          </p:cNvPr>
          <p:cNvSpPr>
            <a:spLocks noGrp="1"/>
          </p:cNvSpPr>
          <p:nvPr>
            <p:ph idx="1"/>
          </p:nvPr>
        </p:nvSpPr>
        <p:spPr>
          <a:xfrm>
            <a:off x="276960" y="788453"/>
            <a:ext cx="11638080" cy="5969666"/>
          </a:xfrm>
        </p:spPr>
        <p:txBody>
          <a:bodyPr>
            <a:normAutofit/>
          </a:bodyPr>
          <a:lstStyle/>
          <a:p>
            <a:r>
              <a:rPr lang="en-GB" b="1"/>
              <a:t>I’ve had cervical cancer in the past, will I be put on 5-yearly screening </a:t>
            </a:r>
          </a:p>
          <a:p>
            <a:r>
              <a:rPr lang="en-GB"/>
              <a:t>Most people diagnosed with cervical cancer receive follow-up care and monitoring by their hospital cancer team instead of returning to regular screening. Those people who are diagnosed with very early cervical cancer and remain in the Cervical Screening Programme will go onto 5-year routine recall once their 10 year follow up is successfully completed. </a:t>
            </a:r>
          </a:p>
          <a:p>
            <a:endParaRPr lang="en-GB"/>
          </a:p>
          <a:p>
            <a:r>
              <a:rPr lang="en-GB" b="1"/>
              <a:t>I’ve never been for cervical screening, even though I am eligible. Will I now move onto a 5-year recall if I do decide to come for a test? </a:t>
            </a:r>
          </a:p>
          <a:p>
            <a:r>
              <a:rPr lang="en-GB"/>
              <a:t>Yes, if you come for screening and test negative for HPV you will be invited again in 5 years time.</a:t>
            </a:r>
          </a:p>
          <a:p>
            <a:endParaRPr lang="en-GB"/>
          </a:p>
          <a:p>
            <a:r>
              <a:rPr lang="en-GB" b="1"/>
              <a:t>I’m 25 and have been invited for my first ever screening. Will I automatically go straight onto a 5-year recall if I test negative? </a:t>
            </a:r>
          </a:p>
          <a:p>
            <a:r>
              <a:rPr lang="en-GB"/>
              <a:t>Yes, if you test negative for HPV at your first ever test aged 25, your next test date will be in 5 years time. </a:t>
            </a:r>
          </a:p>
        </p:txBody>
      </p:sp>
      <p:sp>
        <p:nvSpPr>
          <p:cNvPr id="4" name="Title 3">
            <a:extLst>
              <a:ext uri="{FF2B5EF4-FFF2-40B4-BE49-F238E27FC236}">
                <a16:creationId xmlns:a16="http://schemas.microsoft.com/office/drawing/2014/main" id="{916449C9-70A7-DD73-D07F-CE11E34C3F37}"/>
              </a:ext>
            </a:extLst>
          </p:cNvPr>
          <p:cNvSpPr>
            <a:spLocks noGrp="1"/>
          </p:cNvSpPr>
          <p:nvPr>
            <p:ph type="title"/>
          </p:nvPr>
        </p:nvSpPr>
        <p:spPr>
          <a:xfrm>
            <a:off x="148536" y="0"/>
            <a:ext cx="11404154" cy="865186"/>
          </a:xfrm>
        </p:spPr>
        <p:txBody>
          <a:bodyPr>
            <a:normAutofit/>
          </a:bodyPr>
          <a:lstStyle/>
          <a:p>
            <a:r>
              <a:rPr kumimoji="0" lang="en-GB" sz="3200" b="1" i="0" u="none" strike="noStrike" kern="1200" cap="none" spc="0" normalizeH="0" baseline="0" noProof="0">
                <a:ln>
                  <a:noFill/>
                </a:ln>
                <a:solidFill>
                  <a:prstClr val="black"/>
                </a:solidFill>
                <a:effectLst/>
                <a:uLnTx/>
                <a:uFillTx/>
                <a:latin typeface="+mn-lt"/>
                <a:ea typeface="+mj-ea"/>
                <a:cs typeface="+mj-cs"/>
              </a:rPr>
              <a:t>FAQs - </a:t>
            </a:r>
            <a:r>
              <a:rPr lang="en-GB" sz="3200">
                <a:solidFill>
                  <a:schemeClr val="accent5">
                    <a:lumMod val="50000"/>
                  </a:schemeClr>
                </a:solidFill>
                <a:latin typeface="+mn-lt"/>
              </a:rPr>
              <a:t>E</a:t>
            </a:r>
            <a:r>
              <a:rPr kumimoji="0" lang="en-GB" sz="3200" b="1" i="0" u="none" strike="noStrike" kern="1200" cap="none" spc="0" normalizeH="0" baseline="0" noProof="0" err="1">
                <a:ln>
                  <a:noFill/>
                </a:ln>
                <a:solidFill>
                  <a:schemeClr val="accent5">
                    <a:lumMod val="50000"/>
                  </a:schemeClr>
                </a:solidFill>
                <a:effectLst/>
                <a:uLnTx/>
                <a:uFillTx/>
                <a:latin typeface="+mn-lt"/>
                <a:ea typeface="+mj-ea"/>
                <a:cs typeface="+mj-cs"/>
              </a:rPr>
              <a:t>xtended</a:t>
            </a:r>
            <a:r>
              <a:rPr kumimoji="0" lang="en-GB" sz="3200" b="1" i="0" u="none" strike="noStrike" kern="1200" cap="none" spc="0" normalizeH="0" baseline="0" noProof="0">
                <a:ln>
                  <a:noFill/>
                </a:ln>
                <a:solidFill>
                  <a:schemeClr val="accent5">
                    <a:lumMod val="50000"/>
                  </a:schemeClr>
                </a:solidFill>
                <a:effectLst/>
                <a:uLnTx/>
                <a:uFillTx/>
                <a:latin typeface="+mn-lt"/>
                <a:ea typeface="+mj-ea"/>
                <a:cs typeface="+mj-cs"/>
              </a:rPr>
              <a:t> intervals 3</a:t>
            </a:r>
            <a:endParaRPr lang="en-GB" sz="3200">
              <a:solidFill>
                <a:schemeClr val="accent5">
                  <a:lumMod val="50000"/>
                </a:schemeClr>
              </a:solidFill>
              <a:latin typeface="+mn-lt"/>
            </a:endParaRPr>
          </a:p>
        </p:txBody>
      </p:sp>
      <p:sp>
        <p:nvSpPr>
          <p:cNvPr id="6" name="TextBox 5">
            <a:extLst>
              <a:ext uri="{FF2B5EF4-FFF2-40B4-BE49-F238E27FC236}">
                <a16:creationId xmlns:a16="http://schemas.microsoft.com/office/drawing/2014/main" id="{194DBB26-03D7-D344-6EE8-2609395FE2D4}"/>
              </a:ext>
            </a:extLst>
          </p:cNvPr>
          <p:cNvSpPr txBox="1"/>
          <p:nvPr/>
        </p:nvSpPr>
        <p:spPr>
          <a:xfrm>
            <a:off x="5468112" y="6323701"/>
            <a:ext cx="6318504" cy="369332"/>
          </a:xfrm>
          <a:prstGeom prst="rect">
            <a:avLst/>
          </a:prstGeom>
          <a:noFill/>
        </p:spPr>
        <p:txBody>
          <a:bodyPr wrap="square">
            <a:spAutoFit/>
          </a:bodyPr>
          <a:lstStyle/>
          <a:p>
            <a:r>
              <a:rPr lang="en-GB">
                <a:hlinkClick r:id="rId2"/>
              </a:rPr>
              <a:t>06062025 NHS CSP - ESI master toolkit FAQ FINAL.pdf</a:t>
            </a:r>
            <a:endParaRPr lang="en-GB"/>
          </a:p>
        </p:txBody>
      </p:sp>
    </p:spTree>
    <p:extLst>
      <p:ext uri="{BB962C8B-B14F-4D97-AF65-F5344CB8AC3E}">
        <p14:creationId xmlns:p14="http://schemas.microsoft.com/office/powerpoint/2010/main" val="554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9246-7AB0-7C5F-7228-CCD82708299B}"/>
              </a:ext>
            </a:extLst>
          </p:cNvPr>
          <p:cNvSpPr>
            <a:spLocks noGrp="1"/>
          </p:cNvSpPr>
          <p:nvPr>
            <p:ph type="title"/>
          </p:nvPr>
        </p:nvSpPr>
        <p:spPr>
          <a:xfrm>
            <a:off x="521688" y="2165645"/>
            <a:ext cx="4106756" cy="1325563"/>
          </a:xfrm>
        </p:spPr>
        <p:txBody>
          <a:bodyPr/>
          <a:lstStyle/>
          <a:p>
            <a:r>
              <a:rPr lang="en-GB"/>
              <a:t>Cervical screening invitations and reminders</a:t>
            </a:r>
          </a:p>
        </p:txBody>
      </p:sp>
      <p:sp>
        <p:nvSpPr>
          <p:cNvPr id="3" name="Text Placeholder 2">
            <a:extLst>
              <a:ext uri="{FF2B5EF4-FFF2-40B4-BE49-F238E27FC236}">
                <a16:creationId xmlns:a16="http://schemas.microsoft.com/office/drawing/2014/main" id="{E0AB15D7-4219-E216-1AD1-DE7C510ADA8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304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12F2-9676-8B9F-CBDF-6909D878FAE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7D2805-25E7-5E34-8199-18A8FD88565C}"/>
              </a:ext>
            </a:extLst>
          </p:cNvPr>
          <p:cNvSpPr>
            <a:spLocks noGrp="1"/>
          </p:cNvSpPr>
          <p:nvPr>
            <p:ph idx="1"/>
          </p:nvPr>
        </p:nvSpPr>
        <p:spPr>
          <a:xfrm>
            <a:off x="432000" y="1927188"/>
            <a:ext cx="11088000" cy="4930812"/>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Digital invitations and reminder communications now being issued via the NHS App</a:t>
            </a:r>
          </a:p>
          <a:p>
            <a:pPr marL="342900" indent="-342900">
              <a:lnSpc>
                <a:spcPct val="100000"/>
              </a:lnSpc>
              <a:spcAft>
                <a:spcPts val="1200"/>
              </a:spcAft>
              <a:buClr>
                <a:schemeClr val="accent6"/>
              </a:buClr>
              <a:buFont typeface="Arial" panose="020B0604020202020204" pitchFamily="34" charset="0"/>
              <a:buChar char="•"/>
            </a:pPr>
            <a:r>
              <a:rPr lang="en-GB" sz="2400"/>
              <a:t>If a digital invitation / reminder is not possible, a letter will be posted</a:t>
            </a:r>
          </a:p>
          <a:p>
            <a:pPr marL="342900" indent="-342900">
              <a:lnSpc>
                <a:spcPct val="100000"/>
              </a:lnSpc>
              <a:spcAft>
                <a:spcPts val="1200"/>
              </a:spcAft>
              <a:buClr>
                <a:schemeClr val="accent6"/>
              </a:buClr>
              <a:buFont typeface="Arial" panose="020B0604020202020204" pitchFamily="34" charset="0"/>
              <a:buChar char="•"/>
            </a:pPr>
            <a:r>
              <a:rPr lang="en-GB" sz="2400"/>
              <a:t>Please encourage everyone to download the NHS App and enable notifications: </a:t>
            </a:r>
            <a:r>
              <a:rPr lang="en-GB" sz="2400">
                <a:hlinkClick r:id="rId3"/>
              </a:rPr>
              <a:t>www.nhs.uk/nhs-app/</a:t>
            </a:r>
            <a:r>
              <a:rPr lang="en-GB" sz="2400"/>
              <a:t> </a:t>
            </a:r>
          </a:p>
          <a:p>
            <a:pPr marL="342900" indent="-342900">
              <a:lnSpc>
                <a:spcPct val="100000"/>
              </a:lnSpc>
              <a:spcAft>
                <a:spcPts val="1200"/>
              </a:spcAft>
              <a:buClr>
                <a:schemeClr val="accent6"/>
              </a:buClr>
              <a:buFont typeface="Arial" panose="020B0604020202020204" pitchFamily="34" charset="0"/>
              <a:buChar char="•"/>
            </a:pPr>
            <a:endParaRPr lang="en-GB" sz="2400">
              <a:solidFill>
                <a:schemeClr val="tx1"/>
              </a:solidFill>
            </a:endParaRPr>
          </a:p>
          <a:p>
            <a:pPr>
              <a:lnSpc>
                <a:spcPct val="100000"/>
              </a:lnSpc>
              <a:spcAft>
                <a:spcPts val="1200"/>
              </a:spcAft>
              <a:buClr>
                <a:schemeClr val="accent6"/>
              </a:buClr>
            </a:pPr>
            <a:endParaRPr lang="en-GB" sz="2400"/>
          </a:p>
        </p:txBody>
      </p:sp>
      <p:sp>
        <p:nvSpPr>
          <p:cNvPr id="17" name="Title 4">
            <a:extLst>
              <a:ext uri="{FF2B5EF4-FFF2-40B4-BE49-F238E27FC236}">
                <a16:creationId xmlns:a16="http://schemas.microsoft.com/office/drawing/2014/main" id="{255B542C-DA33-7315-983B-4E091AA98362}"/>
              </a:ext>
            </a:extLst>
          </p:cNvPr>
          <p:cNvSpPr>
            <a:spLocks noGrp="1"/>
          </p:cNvSpPr>
          <p:nvPr>
            <p:ph type="title"/>
          </p:nvPr>
        </p:nvSpPr>
        <p:spPr/>
        <p:txBody>
          <a:bodyPr/>
          <a:lstStyle/>
          <a:p>
            <a:r>
              <a:rPr lang="en-GB"/>
              <a:t>Digital invitations and reminders</a:t>
            </a:r>
            <a:endParaRPr lang="en-GB" spc="-40"/>
          </a:p>
        </p:txBody>
      </p:sp>
    </p:spTree>
    <p:extLst>
      <p:ext uri="{BB962C8B-B14F-4D97-AF65-F5344CB8AC3E}">
        <p14:creationId xmlns:p14="http://schemas.microsoft.com/office/powerpoint/2010/main" val="1831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ormAutofit fontScale="90000"/>
          </a:bodyPr>
          <a:lstStyle/>
          <a:p>
            <a:r>
              <a:rPr lang="en-GB"/>
              <a:t>Invitations and reminders in the Cervical Screening Programme in the East of England</a:t>
            </a:r>
            <a:endParaRPr lang="en-GB" spc="-40"/>
          </a:p>
        </p:txBody>
      </p:sp>
      <p:graphicFrame>
        <p:nvGraphicFramePr>
          <p:cNvPr id="2" name="Content Placeholder 1">
            <a:extLst>
              <a:ext uri="{FF2B5EF4-FFF2-40B4-BE49-F238E27FC236}">
                <a16:creationId xmlns:a16="http://schemas.microsoft.com/office/drawing/2014/main" id="{4EDA7B80-C77C-CE6D-1054-08FD72CEE64F}"/>
              </a:ext>
            </a:extLst>
          </p:cNvPr>
          <p:cNvGraphicFramePr>
            <a:graphicFrameLocks noGrp="1"/>
          </p:cNvGraphicFramePr>
          <p:nvPr>
            <p:ph idx="1"/>
            <p:extLst>
              <p:ext uri="{D42A27DB-BD31-4B8C-83A1-F6EECF244321}">
                <p14:modId xmlns:p14="http://schemas.microsoft.com/office/powerpoint/2010/main" val="665190621"/>
              </p:ext>
            </p:extLst>
          </p:nvPr>
        </p:nvGraphicFramePr>
        <p:xfrm>
          <a:off x="432000" y="1555405"/>
          <a:ext cx="10978124" cy="3474720"/>
        </p:xfrm>
        <a:graphic>
          <a:graphicData uri="http://schemas.openxmlformats.org/drawingml/2006/table">
            <a:tbl>
              <a:tblPr firstRow="1" bandRow="1">
                <a:tableStyleId>{073A0DAA-6AF3-43AB-8588-CEC1D06C72B9}</a:tableStyleId>
              </a:tblPr>
              <a:tblGrid>
                <a:gridCol w="2744531">
                  <a:extLst>
                    <a:ext uri="{9D8B030D-6E8A-4147-A177-3AD203B41FA5}">
                      <a16:colId xmlns:a16="http://schemas.microsoft.com/office/drawing/2014/main" val="3397645232"/>
                    </a:ext>
                  </a:extLst>
                </a:gridCol>
                <a:gridCol w="2744531">
                  <a:extLst>
                    <a:ext uri="{9D8B030D-6E8A-4147-A177-3AD203B41FA5}">
                      <a16:colId xmlns:a16="http://schemas.microsoft.com/office/drawing/2014/main" val="437194268"/>
                    </a:ext>
                  </a:extLst>
                </a:gridCol>
                <a:gridCol w="2744531">
                  <a:extLst>
                    <a:ext uri="{9D8B030D-6E8A-4147-A177-3AD203B41FA5}">
                      <a16:colId xmlns:a16="http://schemas.microsoft.com/office/drawing/2014/main" val="859764674"/>
                    </a:ext>
                  </a:extLst>
                </a:gridCol>
                <a:gridCol w="2744531">
                  <a:extLst>
                    <a:ext uri="{9D8B030D-6E8A-4147-A177-3AD203B41FA5}">
                      <a16:colId xmlns:a16="http://schemas.microsoft.com/office/drawing/2014/main" val="1035783824"/>
                    </a:ext>
                  </a:extLst>
                </a:gridCol>
              </a:tblGrid>
              <a:tr h="370840">
                <a:tc>
                  <a:txBody>
                    <a:bodyPr/>
                    <a:lstStyle/>
                    <a:p>
                      <a:endParaRPr lang="en-GB"/>
                    </a:p>
                  </a:txBody>
                  <a:tcPr/>
                </a:tc>
                <a:tc>
                  <a:txBody>
                    <a:bodyPr/>
                    <a:lstStyle/>
                    <a:p>
                      <a:r>
                        <a:rPr lang="en-GB"/>
                        <a:t>National (via CSAS)</a:t>
                      </a:r>
                    </a:p>
                  </a:txBody>
                  <a:tcPr/>
                </a:tc>
                <a:tc>
                  <a:txBody>
                    <a:bodyPr/>
                    <a:lstStyle/>
                    <a:p>
                      <a:r>
                        <a:rPr lang="en-GB"/>
                        <a:t>NECS / iPlato intervention </a:t>
                      </a:r>
                    </a:p>
                  </a:txBody>
                  <a:tcPr/>
                </a:tc>
                <a:tc>
                  <a:txBody>
                    <a:bodyPr/>
                    <a:lstStyle/>
                    <a:p>
                      <a:r>
                        <a:rPr lang="en-GB"/>
                        <a:t>SBRI project with Appt Health</a:t>
                      </a:r>
                    </a:p>
                  </a:txBody>
                  <a:tcPr/>
                </a:tc>
                <a:extLst>
                  <a:ext uri="{0D108BD9-81ED-4DB2-BD59-A6C34878D82A}">
                    <a16:rowId xmlns:a16="http://schemas.microsoft.com/office/drawing/2014/main" val="374899577"/>
                  </a:ext>
                </a:extLst>
              </a:tr>
              <a:tr h="370840">
                <a:tc>
                  <a:txBody>
                    <a:bodyPr/>
                    <a:lstStyle/>
                    <a:p>
                      <a:r>
                        <a:rPr lang="en-GB">
                          <a:solidFill>
                            <a:schemeClr val="tx1"/>
                          </a:solidFill>
                        </a:rPr>
                        <a:t>6 weeks before test due</a:t>
                      </a:r>
                    </a:p>
                  </a:txBody>
                  <a:tcPr/>
                </a:tc>
                <a:tc>
                  <a:txBody>
                    <a:bodyPr/>
                    <a:lstStyle/>
                    <a:p>
                      <a:r>
                        <a:rPr lang="en-GB">
                          <a:solidFill>
                            <a:schemeClr val="tx1"/>
                          </a:solidFill>
                        </a:rPr>
                        <a:t>Invitation via NHS App* or letter </a:t>
                      </a: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2622297982"/>
                  </a:ext>
                </a:extLst>
              </a:tr>
              <a:tr h="370840">
                <a:tc>
                  <a:txBody>
                    <a:bodyPr/>
                    <a:lstStyle/>
                    <a:p>
                      <a:r>
                        <a:rPr lang="en-GB">
                          <a:solidFill>
                            <a:schemeClr val="tx1"/>
                          </a:solidFill>
                        </a:rPr>
                        <a:t>2.5 weeks after first invitation</a:t>
                      </a:r>
                    </a:p>
                  </a:txBody>
                  <a:tcPr/>
                </a:tc>
                <a:tc>
                  <a:txBody>
                    <a:bodyPr/>
                    <a:lstStyle/>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Reminder text message</a:t>
                      </a:r>
                    </a:p>
                  </a:txBody>
                  <a:tcPr/>
                </a:tc>
                <a:tc>
                  <a:txBody>
                    <a:bodyPr/>
                    <a:lstStyle/>
                    <a:p>
                      <a:endParaRPr lang="en-GB">
                        <a:solidFill>
                          <a:schemeClr val="tx1"/>
                        </a:solidFill>
                      </a:endParaRPr>
                    </a:p>
                  </a:txBody>
                  <a:tcPr/>
                </a:tc>
                <a:extLst>
                  <a:ext uri="{0D108BD9-81ED-4DB2-BD59-A6C34878D82A}">
                    <a16:rowId xmlns:a16="http://schemas.microsoft.com/office/drawing/2014/main" val="1391153008"/>
                  </a:ext>
                </a:extLst>
              </a:tr>
              <a:tr h="370840">
                <a:tc>
                  <a:txBody>
                    <a:bodyPr/>
                    <a:lstStyle/>
                    <a:p>
                      <a:r>
                        <a:rPr lang="en-GB">
                          <a:solidFill>
                            <a:schemeClr val="tx1"/>
                          </a:solidFill>
                        </a:rPr>
                        <a:t>18 weeks after first invitation if not tested</a:t>
                      </a:r>
                    </a:p>
                  </a:txBody>
                  <a:tcPr/>
                </a:tc>
                <a:tc>
                  <a:txBody>
                    <a:bodyPr/>
                    <a:lstStyle/>
                    <a:p>
                      <a:r>
                        <a:rPr lang="en-GB">
                          <a:solidFill>
                            <a:schemeClr val="tx1"/>
                          </a:solidFill>
                        </a:rPr>
                        <a:t>Reminder via NHS App* or letter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2355987486"/>
                  </a:ext>
                </a:extLst>
              </a:tr>
              <a:tr h="370840">
                <a:tc>
                  <a:txBody>
                    <a:bodyPr/>
                    <a:lstStyle/>
                    <a:p>
                      <a:r>
                        <a:rPr lang="en-GB">
                          <a:solidFill>
                            <a:schemeClr val="tx1"/>
                          </a:solidFill>
                        </a:rPr>
                        <a:t>14 weeks after national reminder if not tested</a:t>
                      </a:r>
                    </a:p>
                  </a:txBody>
                  <a:tcPr/>
                </a:tc>
                <a:tc>
                  <a:txBody>
                    <a:bodyPr/>
                    <a:lstStyle/>
                    <a:p>
                      <a:r>
                        <a:rPr lang="en-GB">
                          <a:solidFill>
                            <a:schemeClr val="tx1"/>
                          </a:solidFill>
                        </a:rPr>
                        <a:t>Patient flagged as non-responder and GP practice notified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tc>
                <a:tc>
                  <a:txBody>
                    <a:bodyPr/>
                    <a:lstStyle/>
                    <a:p>
                      <a:r>
                        <a:rPr lang="en-GB">
                          <a:solidFill>
                            <a:schemeClr val="tx1"/>
                          </a:solidFill>
                        </a:rPr>
                        <a:t>Engagement with non-responders in practices signed up to the project</a:t>
                      </a:r>
                    </a:p>
                  </a:txBody>
                  <a:tcPr/>
                </a:tc>
                <a:extLst>
                  <a:ext uri="{0D108BD9-81ED-4DB2-BD59-A6C34878D82A}">
                    <a16:rowId xmlns:a16="http://schemas.microsoft.com/office/drawing/2014/main" val="2832710394"/>
                  </a:ext>
                </a:extLst>
              </a:tr>
            </a:tbl>
          </a:graphicData>
        </a:graphic>
      </p:graphicFrame>
      <p:sp>
        <p:nvSpPr>
          <p:cNvPr id="3" name="TextBox 2">
            <a:extLst>
              <a:ext uri="{FF2B5EF4-FFF2-40B4-BE49-F238E27FC236}">
                <a16:creationId xmlns:a16="http://schemas.microsoft.com/office/drawing/2014/main" id="{86D1455B-4111-F353-04AB-2DB11F8CA48E}"/>
              </a:ext>
            </a:extLst>
          </p:cNvPr>
          <p:cNvSpPr txBox="1"/>
          <p:nvPr/>
        </p:nvSpPr>
        <p:spPr>
          <a:xfrm>
            <a:off x="516835" y="5506278"/>
            <a:ext cx="10893289" cy="523220"/>
          </a:xfrm>
          <a:prstGeom prst="rect">
            <a:avLst/>
          </a:prstGeom>
          <a:noFill/>
        </p:spPr>
        <p:txBody>
          <a:bodyPr wrap="square" rtlCol="0">
            <a:spAutoFit/>
          </a:bodyPr>
          <a:lstStyle/>
          <a:p>
            <a:r>
              <a:rPr lang="en-GB" sz="1400"/>
              <a:t>*Invitations and reminder communications are now being sent via the NHS App.  Patients who do not use the NHS App will receive a posted letter.</a:t>
            </a:r>
          </a:p>
        </p:txBody>
      </p:sp>
    </p:spTree>
    <p:extLst>
      <p:ext uri="{BB962C8B-B14F-4D97-AF65-F5344CB8AC3E}">
        <p14:creationId xmlns:p14="http://schemas.microsoft.com/office/powerpoint/2010/main" val="79194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E952-A775-21F4-CEB1-85E9961FCD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5B7F66-439D-A12C-0F9A-ABE951E16207}"/>
              </a:ext>
            </a:extLst>
          </p:cNvPr>
          <p:cNvSpPr>
            <a:spLocks noGrp="1"/>
          </p:cNvSpPr>
          <p:nvPr>
            <p:ph idx="1"/>
          </p:nvPr>
        </p:nvSpPr>
        <p:spPr>
          <a:xfrm>
            <a:off x="340560" y="1297186"/>
            <a:ext cx="11088000" cy="3960614"/>
          </a:xfrm>
        </p:spPr>
        <p:txBody>
          <a:bodyPr>
            <a:normAutofit/>
          </a:bodyPr>
          <a:lstStyle/>
          <a:p>
            <a:r>
              <a:rPr lang="en-GB" sz="2400"/>
              <a:t>			</a:t>
            </a:r>
          </a:p>
          <a:p>
            <a:r>
              <a:rPr lang="en-GB" sz="2400"/>
              <a:t>	</a:t>
            </a:r>
          </a:p>
        </p:txBody>
      </p:sp>
      <p:sp>
        <p:nvSpPr>
          <p:cNvPr id="17" name="Title 4">
            <a:extLst>
              <a:ext uri="{FF2B5EF4-FFF2-40B4-BE49-F238E27FC236}">
                <a16:creationId xmlns:a16="http://schemas.microsoft.com/office/drawing/2014/main" id="{C3190861-A4B5-11A1-833C-55820F5C9891}"/>
              </a:ext>
            </a:extLst>
          </p:cNvPr>
          <p:cNvSpPr>
            <a:spLocks noGrp="1"/>
          </p:cNvSpPr>
          <p:nvPr>
            <p:ph type="title"/>
          </p:nvPr>
        </p:nvSpPr>
        <p:spPr/>
        <p:txBody>
          <a:bodyPr/>
          <a:lstStyle/>
          <a:p>
            <a:r>
              <a:rPr lang="en-GB"/>
              <a:t>Session outline</a:t>
            </a:r>
            <a:endParaRPr lang="en-GB" spc="-40"/>
          </a:p>
        </p:txBody>
      </p:sp>
      <p:graphicFrame>
        <p:nvGraphicFramePr>
          <p:cNvPr id="2" name="Table 1">
            <a:extLst>
              <a:ext uri="{FF2B5EF4-FFF2-40B4-BE49-F238E27FC236}">
                <a16:creationId xmlns:a16="http://schemas.microsoft.com/office/drawing/2014/main" id="{D906CC58-08E4-DBBC-A071-553E6BB6DFDE}"/>
              </a:ext>
            </a:extLst>
          </p:cNvPr>
          <p:cNvGraphicFramePr>
            <a:graphicFrameLocks noGrp="1"/>
          </p:cNvGraphicFramePr>
          <p:nvPr>
            <p:extLst>
              <p:ext uri="{D42A27DB-BD31-4B8C-83A1-F6EECF244321}">
                <p14:modId xmlns:p14="http://schemas.microsoft.com/office/powerpoint/2010/main" val="3336351620"/>
              </p:ext>
            </p:extLst>
          </p:nvPr>
        </p:nvGraphicFramePr>
        <p:xfrm>
          <a:off x="431999" y="1423232"/>
          <a:ext cx="11187345" cy="2961640"/>
        </p:xfrm>
        <a:graphic>
          <a:graphicData uri="http://schemas.openxmlformats.org/drawingml/2006/table">
            <a:tbl>
              <a:tblPr firstRow="1" bandRow="1">
                <a:tableStyleId>{2D5ABB26-0587-4C30-8999-92F81FD0307C}</a:tableStyleId>
              </a:tblPr>
              <a:tblGrid>
                <a:gridCol w="6891190">
                  <a:extLst>
                    <a:ext uri="{9D8B030D-6E8A-4147-A177-3AD203B41FA5}">
                      <a16:colId xmlns:a16="http://schemas.microsoft.com/office/drawing/2014/main" val="1257940703"/>
                    </a:ext>
                  </a:extLst>
                </a:gridCol>
                <a:gridCol w="4296155">
                  <a:extLst>
                    <a:ext uri="{9D8B030D-6E8A-4147-A177-3AD203B41FA5}">
                      <a16:colId xmlns:a16="http://schemas.microsoft.com/office/drawing/2014/main" val="1952657507"/>
                    </a:ext>
                  </a:extLst>
                </a:gridCol>
              </a:tblGrid>
              <a:tr h="0">
                <a:tc>
                  <a:txBody>
                    <a:bodyPr/>
                    <a:lstStyle/>
                    <a:p>
                      <a:r>
                        <a:rPr lang="en-GB" sz="1800"/>
                        <a:t>Background</a:t>
                      </a:r>
                      <a:endParaRPr lang="en-GB"/>
                    </a:p>
                  </a:txBody>
                  <a:tcPr/>
                </a:tc>
                <a:tc>
                  <a:txBody>
                    <a:bodyPr/>
                    <a:lstStyle/>
                    <a:p>
                      <a:r>
                        <a:rPr lang="en-GB" sz="1800"/>
                        <a:t>Pam Hall</a:t>
                      </a:r>
                      <a:endParaRPr lang="en-GB"/>
                    </a:p>
                  </a:txBody>
                  <a:tcPr/>
                </a:tc>
                <a:extLst>
                  <a:ext uri="{0D108BD9-81ED-4DB2-BD59-A6C34878D82A}">
                    <a16:rowId xmlns:a16="http://schemas.microsoft.com/office/drawing/2014/main" val="1786937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Extended screening intervals</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Hayley McCarthy</a:t>
                      </a:r>
                      <a:endParaRPr lang="en-GB"/>
                    </a:p>
                  </a:txBody>
                  <a:tcPr/>
                </a:tc>
                <a:extLst>
                  <a:ext uri="{0D108BD9-81ED-4DB2-BD59-A6C34878D82A}">
                    <a16:rowId xmlns:a16="http://schemas.microsoft.com/office/drawing/2014/main" val="3377656690"/>
                  </a:ext>
                </a:extLst>
              </a:tr>
              <a:tr h="370840">
                <a:tc>
                  <a:txBody>
                    <a:bodyPr/>
                    <a:lstStyle/>
                    <a:p>
                      <a:r>
                        <a:rPr lang="en-GB"/>
                        <a:t>Cervical screening invitations and reminders</a:t>
                      </a:r>
                    </a:p>
                  </a:txBody>
                  <a:tcPr/>
                </a:tc>
                <a:tc>
                  <a:txBody>
                    <a:bodyPr/>
                    <a:lstStyle/>
                    <a:p>
                      <a:r>
                        <a:rPr lang="en-GB"/>
                        <a:t>Samar Pankanti</a:t>
                      </a:r>
                    </a:p>
                  </a:txBody>
                  <a:tcPr/>
                </a:tc>
                <a:extLst>
                  <a:ext uri="{0D108BD9-81ED-4DB2-BD59-A6C34878D82A}">
                    <a16:rowId xmlns:a16="http://schemas.microsoft.com/office/drawing/2014/main" val="1747437375"/>
                  </a:ext>
                </a:extLst>
              </a:tr>
              <a:tr h="370840">
                <a:tc>
                  <a:txBody>
                    <a:bodyPr/>
                    <a:lstStyle/>
                    <a:p>
                      <a:r>
                        <a:rPr lang="en-GB"/>
                        <a:t>Text message reminders</a:t>
                      </a:r>
                    </a:p>
                  </a:txBody>
                  <a:tcPr/>
                </a:tc>
                <a:tc>
                  <a:txBody>
                    <a:bodyPr/>
                    <a:lstStyle/>
                    <a:p>
                      <a:r>
                        <a:rPr lang="en-GB"/>
                        <a:t>Samar Pankanti</a:t>
                      </a:r>
                    </a:p>
                  </a:txBody>
                  <a:tcPr/>
                </a:tc>
                <a:extLst>
                  <a:ext uri="{0D108BD9-81ED-4DB2-BD59-A6C34878D82A}">
                    <a16:rowId xmlns:a16="http://schemas.microsoft.com/office/drawing/2014/main" val="1181483297"/>
                  </a:ext>
                </a:extLst>
              </a:tr>
              <a:tr h="370840">
                <a:tc>
                  <a:txBody>
                    <a:bodyPr/>
                    <a:lstStyle/>
                    <a:p>
                      <a:r>
                        <a:rPr lang="en-GB"/>
                        <a:t>SBRI project with Appt Health</a:t>
                      </a:r>
                    </a:p>
                  </a:txBody>
                  <a:tcPr/>
                </a:tc>
                <a:tc>
                  <a:txBody>
                    <a:bodyPr/>
                    <a:lstStyle/>
                    <a:p>
                      <a:r>
                        <a:rPr lang="en-GB"/>
                        <a:t>Pam Hall</a:t>
                      </a:r>
                    </a:p>
                  </a:txBody>
                  <a:tcPr/>
                </a:tc>
                <a:extLst>
                  <a:ext uri="{0D108BD9-81ED-4DB2-BD59-A6C34878D82A}">
                    <a16:rowId xmlns:a16="http://schemas.microsoft.com/office/drawing/2014/main" val="109840820"/>
                  </a:ext>
                </a:extLst>
              </a:tr>
              <a:tr h="370840">
                <a:tc>
                  <a:txBody>
                    <a:bodyPr/>
                    <a:lstStyle/>
                    <a:p>
                      <a:r>
                        <a:rPr lang="en-GB"/>
                        <a:t>Self-sampling</a:t>
                      </a:r>
                    </a:p>
                  </a:txBody>
                  <a:tcPr/>
                </a:tc>
                <a:tc>
                  <a:txBody>
                    <a:bodyPr/>
                    <a:lstStyle/>
                    <a:p>
                      <a:r>
                        <a:rPr lang="en-GB"/>
                        <a:t>Tom Davis</a:t>
                      </a:r>
                    </a:p>
                  </a:txBody>
                  <a:tcPr/>
                </a:tc>
                <a:extLst>
                  <a:ext uri="{0D108BD9-81ED-4DB2-BD59-A6C34878D82A}">
                    <a16:rowId xmlns:a16="http://schemas.microsoft.com/office/drawing/2014/main" val="1021251718"/>
                  </a:ext>
                </a:extLst>
              </a:tr>
              <a:tr h="370840">
                <a:tc>
                  <a:txBody>
                    <a:bodyPr/>
                    <a:lstStyle/>
                    <a:p>
                      <a:r>
                        <a:rPr lang="en-GB"/>
                        <a:t>Cervical screening drop in sessions</a:t>
                      </a:r>
                    </a:p>
                  </a:txBody>
                  <a:tcPr/>
                </a:tc>
                <a:tc>
                  <a:txBody>
                    <a:bodyPr/>
                    <a:lstStyle/>
                    <a:p>
                      <a:r>
                        <a:rPr lang="en-GB"/>
                        <a:t>Melanie Vincent</a:t>
                      </a:r>
                      <a:endParaRPr lang="en-GB" dirty="0"/>
                    </a:p>
                  </a:txBody>
                  <a:tcPr/>
                </a:tc>
                <a:extLst>
                  <a:ext uri="{0D108BD9-81ED-4DB2-BD59-A6C34878D82A}">
                    <a16:rowId xmlns:a16="http://schemas.microsoft.com/office/drawing/2014/main" val="1986772613"/>
                  </a:ext>
                </a:extLst>
              </a:tr>
              <a:tr h="370840">
                <a:tc>
                  <a:txBody>
                    <a:bodyPr/>
                    <a:lstStyle/>
                    <a:p>
                      <a:r>
                        <a:rPr lang="en-GB" dirty="0"/>
                        <a:t>Questions</a:t>
                      </a:r>
                    </a:p>
                  </a:txBody>
                  <a:tcPr/>
                </a:tc>
                <a:tc>
                  <a:txBody>
                    <a:bodyPr/>
                    <a:lstStyle/>
                    <a:p>
                      <a:endParaRPr lang="en-GB" dirty="0"/>
                    </a:p>
                  </a:txBody>
                  <a:tcPr/>
                </a:tc>
                <a:extLst>
                  <a:ext uri="{0D108BD9-81ED-4DB2-BD59-A6C34878D82A}">
                    <a16:rowId xmlns:a16="http://schemas.microsoft.com/office/drawing/2014/main" val="4119934491"/>
                  </a:ext>
                </a:extLst>
              </a:tr>
            </a:tbl>
          </a:graphicData>
        </a:graphic>
      </p:graphicFrame>
      <p:sp>
        <p:nvSpPr>
          <p:cNvPr id="3" name="TextBox 2">
            <a:extLst>
              <a:ext uri="{FF2B5EF4-FFF2-40B4-BE49-F238E27FC236}">
                <a16:creationId xmlns:a16="http://schemas.microsoft.com/office/drawing/2014/main" id="{18A842C6-972C-D9A1-CFE3-E8D7FB846ADD}"/>
              </a:ext>
            </a:extLst>
          </p:cNvPr>
          <p:cNvSpPr txBox="1"/>
          <p:nvPr/>
        </p:nvSpPr>
        <p:spPr>
          <a:xfrm>
            <a:off x="1705266" y="4526656"/>
            <a:ext cx="8358588" cy="1714380"/>
          </a:xfrm>
          <a:prstGeom prst="rect">
            <a:avLst/>
          </a:prstGeom>
          <a:solidFill>
            <a:schemeClr val="accent6">
              <a:lumMod val="20000"/>
              <a:lumOff val="80000"/>
            </a:schemeClr>
          </a:solidFill>
          <a:ln>
            <a:solidFill>
              <a:srgbClr val="00B050"/>
            </a:solidFill>
          </a:ln>
        </p:spPr>
        <p:txBody>
          <a:bodyPr wrap="square" rtlCol="0">
            <a:spAutoFit/>
          </a:bodyPr>
          <a:lstStyle/>
          <a:p>
            <a:pPr algn="ctr">
              <a:lnSpc>
                <a:spcPct val="150000"/>
              </a:lnSpc>
            </a:pPr>
            <a:r>
              <a:rPr lang="en-GB" dirty="0"/>
              <a:t>Please put your questions in the chat.  We will collate any questions that we don’t cover today and send responses when we send out the slides.</a:t>
            </a:r>
          </a:p>
          <a:p>
            <a:pPr algn="ctr">
              <a:lnSpc>
                <a:spcPct val="150000"/>
              </a:lnSpc>
            </a:pPr>
            <a:r>
              <a:rPr lang="en-GB" dirty="0"/>
              <a:t>We can’t answer any individual clinical queries.</a:t>
            </a:r>
          </a:p>
          <a:p>
            <a:pPr algn="ctr">
              <a:lnSpc>
                <a:spcPct val="150000"/>
              </a:lnSpc>
            </a:pPr>
            <a:r>
              <a:rPr lang="en-GB" dirty="0"/>
              <a:t>This isn’t a formal update session so there will not be a certificate of attendance.</a:t>
            </a:r>
          </a:p>
        </p:txBody>
      </p:sp>
    </p:spTree>
    <p:extLst>
      <p:ext uri="{BB962C8B-B14F-4D97-AF65-F5344CB8AC3E}">
        <p14:creationId xmlns:p14="http://schemas.microsoft.com/office/powerpoint/2010/main" val="129623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47468" y="2165645"/>
            <a:ext cx="4467999" cy="1325563"/>
          </a:xfrm>
        </p:spPr>
        <p:txBody>
          <a:bodyPr/>
          <a:lstStyle/>
          <a:p>
            <a:r>
              <a:rPr lang="en-GB"/>
              <a:t>Text message reminders</a:t>
            </a:r>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54F5-036D-2CDE-51BE-C3068518BA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9CF3-A1E3-63D8-9B7B-1A7E0DF26507}"/>
              </a:ext>
            </a:extLst>
          </p:cNvPr>
          <p:cNvSpPr>
            <a:spLocks noGrp="1"/>
          </p:cNvSpPr>
          <p:nvPr>
            <p:ph type="body" sz="quarter" idx="14"/>
          </p:nvPr>
        </p:nvSpPr>
        <p:spPr>
          <a:xfrm>
            <a:off x="1190365" y="1956230"/>
            <a:ext cx="9811265" cy="3466727"/>
          </a:xfrm>
        </p:spPr>
        <p:txBody>
          <a:bodyPr vert="horz" lIns="91440" tIns="45720" rIns="91440" bIns="45720" rtlCol="0" anchor="t">
            <a:noAutofit/>
          </a:bodyPr>
          <a:lstStyle/>
          <a:p>
            <a:pPr marL="571500" indent="-571500" algn="l">
              <a:buChar char="•"/>
            </a:pPr>
            <a:r>
              <a:rPr lang="en-GB" sz="2800"/>
              <a:t>NHS East of England commissioned NECS CSU and iPlato to deliver a text message reminder to women invited for screening from 2021</a:t>
            </a:r>
            <a:endParaRPr lang="en-US"/>
          </a:p>
          <a:p>
            <a:pPr marL="571500" indent="-571500" algn="l">
              <a:buChar char="•"/>
            </a:pPr>
            <a:endParaRPr lang="en-GB" sz="2800">
              <a:cs typeface="Arial"/>
            </a:endParaRPr>
          </a:p>
          <a:p>
            <a:pPr marL="571500" indent="-571500" algn="l">
              <a:buChar char="•"/>
            </a:pPr>
            <a:r>
              <a:rPr lang="en-GB" sz="2800">
                <a:cs typeface="Arial"/>
              </a:rPr>
              <a:t>Text reminders are sent to eligible people two and half weeks after their first invite letter</a:t>
            </a:r>
          </a:p>
        </p:txBody>
      </p:sp>
    </p:spTree>
    <p:extLst>
      <p:ext uri="{BB962C8B-B14F-4D97-AF65-F5344CB8AC3E}">
        <p14:creationId xmlns:p14="http://schemas.microsoft.com/office/powerpoint/2010/main" val="20661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411BC-2635-E2BC-4B18-33A09BAFCB34}"/>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85F8DB9-ABF3-F98A-378B-606C257A7DAA}"/>
              </a:ext>
            </a:extLst>
          </p:cNvPr>
          <p:cNvGraphicFramePr>
            <a:graphicFrameLocks noGrp="1"/>
          </p:cNvGraphicFramePr>
          <p:nvPr>
            <p:ph idx="1"/>
            <p:extLst>
              <p:ext uri="{D42A27DB-BD31-4B8C-83A1-F6EECF244321}">
                <p14:modId xmlns:p14="http://schemas.microsoft.com/office/powerpoint/2010/main" val="912415957"/>
              </p:ext>
            </p:extLst>
          </p:nvPr>
        </p:nvGraphicFramePr>
        <p:xfrm>
          <a:off x="431131" y="1193131"/>
          <a:ext cx="11088688" cy="4164330"/>
        </p:xfrm>
        <a:graphic>
          <a:graphicData uri="http://schemas.openxmlformats.org/drawingml/2006/table">
            <a:tbl>
              <a:tblPr firstRow="1" firstCol="1" bandRow="1">
                <a:tableStyleId>{5C22544A-7EE6-4342-B048-85BDC9FD1C3A}</a:tableStyleId>
              </a:tblPr>
              <a:tblGrid>
                <a:gridCol w="11088688">
                  <a:extLst>
                    <a:ext uri="{9D8B030D-6E8A-4147-A177-3AD203B41FA5}">
                      <a16:colId xmlns:a16="http://schemas.microsoft.com/office/drawing/2014/main" val="3169277161"/>
                    </a:ext>
                  </a:extLst>
                </a:gridCol>
              </a:tblGrid>
              <a:tr h="1969449">
                <a:tc>
                  <a:txBody>
                    <a:bodyPr/>
                    <a:lstStyle/>
                    <a:p>
                      <a:pPr marL="171450" indent="-171450">
                        <a:buFont typeface="Arial"/>
                        <a:buChar char="•"/>
                      </a:pPr>
                      <a:endParaRPr lang="en-US" sz="1600" b="0" kern="0">
                        <a:effectLst/>
                        <a:latin typeface="Arial"/>
                        <a:ea typeface="Times New Roman" panose="02020603050405020304" pitchFamily="18" charset="0"/>
                      </a:endParaRPr>
                    </a:p>
                    <a:p>
                      <a:pPr marL="171450" lvl="0" indent="-171450">
                        <a:buFont typeface="Arial"/>
                        <a:buChar char="•"/>
                      </a:pPr>
                      <a:r>
                        <a:rPr lang="en-US" sz="1800" b="0" kern="0">
                          <a:effectLst/>
                          <a:latin typeface="Arial"/>
                          <a:ea typeface="Times New Roman" panose="02020603050405020304" pitchFamily="18" charset="0"/>
                        </a:rPr>
                        <a:t>Participants who received an SMS as well as an invitation letter are 2.57 times more likely to attend screening than those who are only sent a letter.  This equates to over </a:t>
                      </a:r>
                      <a:r>
                        <a:rPr lang="en-US" sz="1800" b="1" kern="0">
                          <a:effectLst/>
                          <a:latin typeface="Arial"/>
                          <a:ea typeface="Times New Roman" panose="02020603050405020304" pitchFamily="18" charset="0"/>
                        </a:rPr>
                        <a:t>245,000 </a:t>
                      </a:r>
                      <a:r>
                        <a:rPr lang="en-US" sz="1800" b="0" kern="0">
                          <a:effectLst/>
                          <a:latin typeface="Arial"/>
                          <a:ea typeface="Times New Roman" panose="02020603050405020304" pitchFamily="18" charset="0"/>
                        </a:rPr>
                        <a:t>extra screenings completed since 12/07/2021 in EoE.</a:t>
                      </a:r>
                    </a:p>
                    <a:p>
                      <a:pPr marL="171450" lvl="0" indent="-171450">
                        <a:buFont typeface="Arial"/>
                        <a:buChar char="•"/>
                      </a:pPr>
                      <a:endParaRPr lang="en-US" sz="1800" b="0" kern="0">
                        <a:effectLst/>
                        <a:latin typeface="Arial"/>
                      </a:endParaRPr>
                    </a:p>
                    <a:p>
                      <a:pPr marL="171450" lvl="0" indent="-171450">
                        <a:buFont typeface="Arial"/>
                        <a:buChar char="•"/>
                      </a:pPr>
                      <a:r>
                        <a:rPr lang="en-US" sz="1800" b="0" i="0" u="none" strike="noStrike" kern="0" noProof="0">
                          <a:effectLst/>
                          <a:latin typeface="Arial"/>
                        </a:rPr>
                        <a:t>The largest predictor of whether a participant will attend is previous screening history.  </a:t>
                      </a:r>
                    </a:p>
                    <a:p>
                      <a:pPr marL="171450" lvl="0" indent="-171450">
                        <a:buFont typeface="Arial"/>
                        <a:buChar char="•"/>
                      </a:pPr>
                      <a:endParaRPr lang="en-US" sz="1800" b="0" i="0" u="none" strike="noStrike" kern="0" noProof="0">
                        <a:effectLst/>
                        <a:latin typeface="Arial"/>
                      </a:endParaRPr>
                    </a:p>
                    <a:p>
                      <a:pPr marL="171450" lvl="0" indent="-171450">
                        <a:buFont typeface="Arial"/>
                        <a:buChar char="•"/>
                      </a:pPr>
                      <a:r>
                        <a:rPr lang="en-US" sz="1800" b="0" i="0" u="none" strike="noStrike" kern="0" noProof="0">
                          <a:effectLst/>
                          <a:latin typeface="Arial"/>
                        </a:rPr>
                        <a:t>Participants whose previous screen was within the last 3.5 / 5.5 years (depending on age) are much more likely to attend, whether or not they receive an SMS.  </a:t>
                      </a:r>
                      <a:endParaRPr lang="en-US" sz="1800"/>
                    </a:p>
                    <a:p>
                      <a:pPr marL="171450" lvl="0" indent="-171450">
                        <a:buFont typeface="Arial"/>
                        <a:buChar char="•"/>
                      </a:pPr>
                      <a:endParaRPr lang="en-US" sz="1800" b="0" i="0" u="none" strike="noStrike" kern="0" noProof="0">
                        <a:effectLst/>
                        <a:latin typeface="Arial"/>
                      </a:endParaRPr>
                    </a:p>
                    <a:p>
                      <a:pPr marL="171450" lvl="0" indent="-171450">
                        <a:buFont typeface="Arial"/>
                        <a:buChar char="•"/>
                      </a:pPr>
                      <a:r>
                        <a:rPr lang="en-US" sz="1800" b="0" i="0" u="none" strike="noStrike" kern="0" noProof="0">
                          <a:solidFill>
                            <a:srgbClr val="000000"/>
                          </a:solidFill>
                          <a:effectLst/>
                          <a:latin typeface="Arial"/>
                        </a:rPr>
                        <a:t>Deprivation has a clear effect on whether a participant attends screening, with those in the least deprived areas more likely to attend than those in more deprived areas.</a:t>
                      </a:r>
                    </a:p>
                    <a:p>
                      <a:pPr marL="171450" lvl="0" indent="-171450">
                        <a:buFont typeface="Arial"/>
                        <a:buChar char="•"/>
                      </a:pPr>
                      <a:endParaRPr lang="en-US" sz="1800" b="0" i="0" u="none" strike="noStrike" kern="0" noProof="0">
                        <a:solidFill>
                          <a:srgbClr val="000000"/>
                        </a:solidFill>
                        <a:effectLst/>
                        <a:latin typeface="Arial"/>
                      </a:endParaRPr>
                    </a:p>
                    <a:p>
                      <a:pPr marL="171450" lvl="0" indent="-171450">
                        <a:buFont typeface="Arial"/>
                        <a:buChar char="•"/>
                      </a:pPr>
                      <a:r>
                        <a:rPr lang="en-US" sz="1800" b="0" i="0" u="none" strike="noStrike" kern="0" noProof="0">
                          <a:solidFill>
                            <a:srgbClr val="000000"/>
                          </a:solidFill>
                          <a:effectLst/>
                          <a:latin typeface="Arial"/>
                        </a:rPr>
                        <a:t>The likelihood that a participant will attend screening increases with age.</a:t>
                      </a:r>
                      <a:endParaRPr lang="en-US" sz="1800" b="0">
                        <a:latin typeface="Arial"/>
                      </a:endParaRPr>
                    </a:p>
                    <a:p>
                      <a:pPr lvl="0">
                        <a:buNone/>
                      </a:pPr>
                      <a:endParaRPr lang="en-US" sz="1100" b="0" i="0" u="none" strike="noStrike" kern="0" noProof="0">
                        <a:solidFill>
                          <a:srgbClr val="000000"/>
                        </a:solidFill>
                        <a:effectLst/>
                        <a:latin typeface="Calibri"/>
                      </a:endParaRPr>
                    </a:p>
                    <a:p>
                      <a:pPr lvl="0">
                        <a:buNone/>
                      </a:pPr>
                      <a:endParaRPr lang="en-US" sz="1100" b="0" i="0" u="none" strike="noStrike" kern="0" noProof="0">
                        <a:solidFill>
                          <a:srgbClr val="000000"/>
                        </a:solidFill>
                        <a:effectLst/>
                        <a:latin typeface="Calibri"/>
                      </a:endParaRPr>
                    </a:p>
                  </a:txBody>
                  <a:tcPr marL="68580" marR="68580" marT="9525" marB="9525">
                    <a:lnL>
                      <a:noFill/>
                    </a:lnL>
                    <a:lnR>
                      <a:noFill/>
                    </a:lnR>
                    <a:lnT>
                      <a:noFill/>
                    </a:lnT>
                    <a:lnB>
                      <a:noFill/>
                    </a:lnB>
                    <a:noFill/>
                  </a:tcPr>
                </a:tc>
                <a:extLst>
                  <a:ext uri="{0D108BD9-81ED-4DB2-BD59-A6C34878D82A}">
                    <a16:rowId xmlns:a16="http://schemas.microsoft.com/office/drawing/2014/main" val="3327926086"/>
                  </a:ext>
                </a:extLst>
              </a:tr>
            </a:tbl>
          </a:graphicData>
        </a:graphic>
      </p:graphicFrame>
      <p:sp>
        <p:nvSpPr>
          <p:cNvPr id="17" name="Title 4">
            <a:extLst>
              <a:ext uri="{FF2B5EF4-FFF2-40B4-BE49-F238E27FC236}">
                <a16:creationId xmlns:a16="http://schemas.microsoft.com/office/drawing/2014/main" id="{0DB1E549-A11A-C7B2-0A0D-FC11027F2A27}"/>
              </a:ext>
            </a:extLst>
          </p:cNvPr>
          <p:cNvSpPr>
            <a:spLocks noGrp="1"/>
          </p:cNvSpPr>
          <p:nvPr>
            <p:ph type="title"/>
          </p:nvPr>
        </p:nvSpPr>
        <p:spPr>
          <a:xfrm>
            <a:off x="432000" y="432000"/>
            <a:ext cx="11092010" cy="745837"/>
          </a:xfrm>
        </p:spPr>
        <p:txBody>
          <a:bodyPr>
            <a:noAutofit/>
          </a:bodyPr>
          <a:lstStyle/>
          <a:p>
            <a:r>
              <a:rPr lang="en-GB" sz="2400" spc="-40">
                <a:cs typeface="Arial"/>
              </a:rPr>
              <a:t>Regional cervical screening SMS text reminder service findings  - Feb 2024</a:t>
            </a:r>
          </a:p>
        </p:txBody>
      </p:sp>
    </p:spTree>
    <p:extLst>
      <p:ext uri="{BB962C8B-B14F-4D97-AF65-F5344CB8AC3E}">
        <p14:creationId xmlns:p14="http://schemas.microsoft.com/office/powerpoint/2010/main" val="10605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D16D-9665-F6C2-EF26-711EF9D2724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DA04EA-0FC7-EB6B-5F57-51BF6A98153C}"/>
              </a:ext>
            </a:extLst>
          </p:cNvPr>
          <p:cNvSpPr>
            <a:spLocks noGrp="1"/>
          </p:cNvSpPr>
          <p:nvPr>
            <p:ph idx="1"/>
          </p:nvPr>
        </p:nvSpPr>
        <p:spPr>
          <a:xfrm>
            <a:off x="432000" y="1592953"/>
            <a:ext cx="11088000" cy="4113678"/>
          </a:xfrm>
        </p:spPr>
        <p:txBody>
          <a:bodyPr vert="horz" lIns="0" tIns="0" rIns="0" bIns="0" rtlCol="0" anchor="t">
            <a:normAutofit/>
          </a:bodyPr>
          <a:lstStyle/>
          <a:p>
            <a:pPr marL="342900" indent="-342900">
              <a:buChar char="•"/>
            </a:pPr>
            <a:r>
              <a:rPr lang="en-GB" sz="2000">
                <a:cs typeface="Arial" panose="020B0604020202020204"/>
              </a:rPr>
              <a:t>In June 2024 a new Cervical Screening Management System (CSMS) replaced the old cervical screening call/recall system, NHAIS, which was accessed via Open Exeter</a:t>
            </a:r>
          </a:p>
          <a:p>
            <a:pPr marL="342900" indent="-342900">
              <a:buChar char="•"/>
            </a:pPr>
            <a:endParaRPr lang="en-GB" sz="2000">
              <a:cs typeface="Arial" panose="020B0604020202020204"/>
            </a:endParaRPr>
          </a:p>
          <a:p>
            <a:pPr marL="342900" indent="-342900">
              <a:buChar char="•"/>
            </a:pPr>
            <a:r>
              <a:rPr lang="en-GB" sz="2000">
                <a:cs typeface="Arial" panose="020B0604020202020204"/>
              </a:rPr>
              <a:t>NECS and other partners had to upgrade their own platforms to be compatible with the new CSMS national system</a:t>
            </a:r>
          </a:p>
          <a:p>
            <a:pPr marL="342900" indent="-342900">
              <a:buChar char="•"/>
            </a:pPr>
            <a:endParaRPr lang="en-GB" sz="2000">
              <a:cs typeface="Arial" panose="020B0604020202020204"/>
            </a:endParaRPr>
          </a:p>
          <a:p>
            <a:pPr marL="342900" indent="-342900">
              <a:buChar char="•"/>
            </a:pPr>
            <a:r>
              <a:rPr lang="en-GB" sz="2000">
                <a:cs typeface="Arial" panose="020B0604020202020204"/>
              </a:rPr>
              <a:t>As a result, there was a pause in regional text reminders</a:t>
            </a:r>
            <a:endParaRPr lang="en-GB"/>
          </a:p>
          <a:p>
            <a:pPr marL="342900" indent="-342900">
              <a:buChar char="•"/>
            </a:pPr>
            <a:endParaRPr lang="en-GB" sz="2000">
              <a:cs typeface="Arial" panose="020B0604020202020204"/>
            </a:endParaRPr>
          </a:p>
          <a:p>
            <a:pPr marL="342900" indent="-342900">
              <a:buChar char="•"/>
            </a:pPr>
            <a:r>
              <a:rPr lang="en-GB" sz="2000">
                <a:cs typeface="Arial" panose="020B0604020202020204"/>
              </a:rPr>
              <a:t>The text reminders are now back on and live from June 2025</a:t>
            </a:r>
            <a:endParaRPr lang="en-GB"/>
          </a:p>
          <a:p>
            <a:pPr marL="342900" indent="-342900">
              <a:buChar char="•"/>
            </a:pPr>
            <a:endParaRPr lang="en-GB" sz="2000">
              <a:cs typeface="Arial" panose="020B0604020202020204"/>
            </a:endParaRPr>
          </a:p>
          <a:p>
            <a:pPr marL="342900" indent="-342900">
              <a:buChar char="•"/>
            </a:pPr>
            <a:r>
              <a:rPr lang="en-GB" sz="2000">
                <a:cs typeface="Arial" panose="020B0604020202020204"/>
              </a:rPr>
              <a:t>EoE is also piloting direct booking from text messages in a small number of practices</a:t>
            </a:r>
            <a:endParaRPr lang="en-GB"/>
          </a:p>
        </p:txBody>
      </p:sp>
      <p:sp>
        <p:nvSpPr>
          <p:cNvPr id="17" name="Title 4">
            <a:extLst>
              <a:ext uri="{FF2B5EF4-FFF2-40B4-BE49-F238E27FC236}">
                <a16:creationId xmlns:a16="http://schemas.microsoft.com/office/drawing/2014/main" id="{0B0C70D3-B80A-497F-51DD-CF2DE7EAA7F3}"/>
              </a:ext>
            </a:extLst>
          </p:cNvPr>
          <p:cNvSpPr>
            <a:spLocks noGrp="1"/>
          </p:cNvSpPr>
          <p:nvPr>
            <p:ph type="title"/>
          </p:nvPr>
        </p:nvSpPr>
        <p:spPr/>
        <p:txBody>
          <a:bodyPr>
            <a:normAutofit/>
          </a:bodyPr>
          <a:lstStyle/>
          <a:p>
            <a:r>
              <a:rPr lang="en-GB" sz="2400" spc="-40">
                <a:cs typeface="Arial"/>
              </a:rPr>
              <a:t>CSMS and text message reminders</a:t>
            </a:r>
          </a:p>
        </p:txBody>
      </p:sp>
    </p:spTree>
    <p:extLst>
      <p:ext uri="{BB962C8B-B14F-4D97-AF65-F5344CB8AC3E}">
        <p14:creationId xmlns:p14="http://schemas.microsoft.com/office/powerpoint/2010/main" val="24881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2403-54A4-0102-715A-C04E77B71320}"/>
              </a:ext>
            </a:extLst>
          </p:cNvPr>
          <p:cNvSpPr>
            <a:spLocks noGrp="1"/>
          </p:cNvSpPr>
          <p:nvPr>
            <p:ph type="title"/>
          </p:nvPr>
        </p:nvSpPr>
        <p:spPr>
          <a:xfrm>
            <a:off x="747467" y="2165645"/>
            <a:ext cx="7492071" cy="1325563"/>
          </a:xfrm>
        </p:spPr>
        <p:txBody>
          <a:bodyPr/>
          <a:lstStyle/>
          <a:p>
            <a:r>
              <a:rPr lang="en-GB" sz="5400"/>
              <a:t>SBRI project with Appt Health</a:t>
            </a:r>
          </a:p>
        </p:txBody>
      </p:sp>
      <p:sp>
        <p:nvSpPr>
          <p:cNvPr id="3" name="Text Placeholder 2">
            <a:extLst>
              <a:ext uri="{FF2B5EF4-FFF2-40B4-BE49-F238E27FC236}">
                <a16:creationId xmlns:a16="http://schemas.microsoft.com/office/drawing/2014/main" id="{3DA329A2-0AD5-7E49-C39C-4A6BA42852D1}"/>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2989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a:extLst>
            <a:ext uri="{FF2B5EF4-FFF2-40B4-BE49-F238E27FC236}">
              <a16:creationId xmlns:a16="http://schemas.microsoft.com/office/drawing/2014/main" id="{15C4BCC1-A0A2-B7AD-0836-C937C7B116D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D340DC-29C6-0DA3-EDA8-39C1A0F9DA07}"/>
              </a:ext>
            </a:extLst>
          </p:cNvPr>
          <p:cNvSpPr>
            <a:spLocks noGrp="1"/>
          </p:cNvSpPr>
          <p:nvPr>
            <p:ph idx="1"/>
          </p:nvPr>
        </p:nvSpPr>
        <p:spPr>
          <a:xfrm>
            <a:off x="432000" y="1297186"/>
            <a:ext cx="11088000" cy="4930813"/>
          </a:xfrm>
        </p:spPr>
        <p:txBody>
          <a:bodyPr>
            <a:normAutofit fontScale="92500"/>
          </a:bodyPr>
          <a:lstStyle/>
          <a:p>
            <a:pPr marL="342900" indent="-342900">
              <a:buFont typeface="Arial" panose="020B0604020202020204" pitchFamily="34" charset="0"/>
              <a:buChar char="•"/>
            </a:pPr>
            <a:r>
              <a:rPr lang="en-GB" sz="1600">
                <a:solidFill>
                  <a:schemeClr val="tx1"/>
                </a:solidFill>
              </a:rPr>
              <a:t>Appt Health working with 7 Cancer Alliances.  Aiming to engage with ~40,000 patients per Cancer Alliance.</a:t>
            </a:r>
          </a:p>
          <a:p>
            <a:pPr marL="342900" indent="-342900">
              <a:buFont typeface="Arial" panose="020B0604020202020204" pitchFamily="34" charset="0"/>
              <a:buChar char="•"/>
            </a:pPr>
            <a:r>
              <a:rPr lang="en-GB" sz="1600">
                <a:solidFill>
                  <a:schemeClr val="tx1"/>
                </a:solidFill>
              </a:rPr>
              <a:t>Team has sought RIDAC approval</a:t>
            </a:r>
          </a:p>
          <a:p>
            <a:endParaRPr lang="en-GB" sz="1600"/>
          </a:p>
          <a:p>
            <a:r>
              <a:rPr lang="en-GB" sz="1600">
                <a:solidFill>
                  <a:schemeClr val="tx1"/>
                </a:solidFill>
              </a:rPr>
              <a:t>Phase 1</a:t>
            </a:r>
          </a:p>
          <a:p>
            <a:pPr marL="342900" indent="-342900">
              <a:buFont typeface="Arial" panose="020B0604020202020204" pitchFamily="34" charset="0"/>
              <a:buChar char="•"/>
            </a:pPr>
            <a:r>
              <a:rPr lang="en-GB" sz="1600">
                <a:solidFill>
                  <a:schemeClr val="tx1"/>
                </a:solidFill>
              </a:rPr>
              <a:t>Appt Health intervention will take over after national programme ends, and a patient has been identified as a non-responder.  </a:t>
            </a:r>
          </a:p>
          <a:p>
            <a:pPr marL="342900" indent="-342900">
              <a:buFont typeface="Arial" panose="020B0604020202020204" pitchFamily="34" charset="0"/>
              <a:buChar char="•"/>
            </a:pPr>
            <a:r>
              <a:rPr lang="en-GB" sz="1600">
                <a:solidFill>
                  <a:schemeClr val="tx1"/>
                </a:solidFill>
              </a:rPr>
              <a:t>Interventions designed to t</a:t>
            </a:r>
            <a:r>
              <a:rPr lang="en-GB" sz="1600"/>
              <a:t>arget 4 low-uptake patient sub-groups.</a:t>
            </a:r>
          </a:p>
          <a:p>
            <a:pPr marL="342900" indent="-342900">
              <a:buFont typeface="Arial" panose="020B0604020202020204" pitchFamily="34" charset="0"/>
              <a:buChar char="•"/>
            </a:pPr>
            <a:r>
              <a:rPr lang="en-GB" sz="1600"/>
              <a:t>Patients will receive an accessible text message with 3 response options for invitation – link, phone-based or letter-based.  </a:t>
            </a:r>
          </a:p>
          <a:p>
            <a:pPr marL="342900" indent="-342900">
              <a:buFont typeface="Arial" panose="020B0604020202020204" pitchFamily="34" charset="0"/>
              <a:buChar char="•"/>
            </a:pPr>
            <a:r>
              <a:rPr lang="en-GB" sz="1600">
                <a:solidFill>
                  <a:schemeClr val="tx1"/>
                </a:solidFill>
              </a:rPr>
              <a:t>Information about slots available at practice or local practice hub.</a:t>
            </a:r>
          </a:p>
          <a:p>
            <a:endParaRPr lang="en-GB" sz="1600"/>
          </a:p>
          <a:p>
            <a:r>
              <a:rPr lang="en-GB" sz="1600">
                <a:solidFill>
                  <a:schemeClr val="tx1"/>
                </a:solidFill>
              </a:rPr>
              <a:t>Phase 2</a:t>
            </a:r>
          </a:p>
          <a:p>
            <a:pPr marL="342900" indent="-342900">
              <a:buFont typeface="Arial" panose="020B0604020202020204" pitchFamily="34" charset="0"/>
              <a:buChar char="•"/>
            </a:pPr>
            <a:r>
              <a:rPr lang="en-GB" sz="1600">
                <a:solidFill>
                  <a:schemeClr val="tx1"/>
                </a:solidFill>
              </a:rPr>
              <a:t>Using data to identify patients unlikely to engage.</a:t>
            </a:r>
          </a:p>
          <a:p>
            <a:pPr marL="342900" indent="-342900">
              <a:buFont typeface="Arial" panose="020B0604020202020204" pitchFamily="34" charset="0"/>
              <a:buChar char="•"/>
            </a:pPr>
            <a:r>
              <a:rPr lang="en-GB" sz="1600">
                <a:solidFill>
                  <a:schemeClr val="tx1"/>
                </a:solidFill>
              </a:rPr>
              <a:t>Then patient participation intervention to work with patient groups to understand barriers to accessing cervical screening.</a:t>
            </a:r>
          </a:p>
          <a:p>
            <a:endParaRPr lang="en-GB" sz="1600"/>
          </a:p>
          <a:p>
            <a:r>
              <a:rPr lang="en-GB" sz="1600">
                <a:solidFill>
                  <a:schemeClr val="tx1"/>
                </a:solidFill>
              </a:rPr>
              <a:t>Next steps</a:t>
            </a:r>
          </a:p>
          <a:p>
            <a:pPr marL="342900" indent="-342900">
              <a:buFont typeface="Arial" panose="020B0604020202020204" pitchFamily="34" charset="0"/>
              <a:buChar char="•"/>
            </a:pPr>
            <a:r>
              <a:rPr lang="en-GB" sz="1600">
                <a:solidFill>
                  <a:schemeClr val="tx1"/>
                </a:solidFill>
              </a:rPr>
              <a:t>Webinars for GP practices to learn more about the projects.</a:t>
            </a:r>
          </a:p>
          <a:p>
            <a:pPr marL="342900" indent="-342900">
              <a:buFont typeface="Arial" panose="020B0604020202020204" pitchFamily="34" charset="0"/>
              <a:buChar char="•"/>
            </a:pPr>
            <a:r>
              <a:rPr lang="en-GB" sz="1600">
                <a:solidFill>
                  <a:schemeClr val="tx1"/>
                </a:solidFill>
              </a:rPr>
              <a:t>Onboarding begins mid-July</a:t>
            </a:r>
          </a:p>
        </p:txBody>
      </p:sp>
      <p:sp>
        <p:nvSpPr>
          <p:cNvPr id="17" name="Title 4">
            <a:extLst>
              <a:ext uri="{FF2B5EF4-FFF2-40B4-BE49-F238E27FC236}">
                <a16:creationId xmlns:a16="http://schemas.microsoft.com/office/drawing/2014/main" id="{50D10DCD-B692-66FF-1691-75A739D91734}"/>
              </a:ext>
            </a:extLst>
          </p:cNvPr>
          <p:cNvSpPr>
            <a:spLocks noGrp="1"/>
          </p:cNvSpPr>
          <p:nvPr>
            <p:ph type="title"/>
          </p:nvPr>
        </p:nvSpPr>
        <p:spPr/>
        <p:txBody>
          <a:bodyPr/>
          <a:lstStyle/>
          <a:p>
            <a:r>
              <a:rPr lang="en-GB"/>
              <a:t>Project outline</a:t>
            </a:r>
            <a:endParaRPr lang="en-GB" spc="-40"/>
          </a:p>
        </p:txBody>
      </p:sp>
    </p:spTree>
    <p:extLst>
      <p:ext uri="{BB962C8B-B14F-4D97-AF65-F5344CB8AC3E}">
        <p14:creationId xmlns:p14="http://schemas.microsoft.com/office/powerpoint/2010/main" val="7603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9246-7AB0-7C5F-7228-CCD82708299B}"/>
              </a:ext>
            </a:extLst>
          </p:cNvPr>
          <p:cNvSpPr>
            <a:spLocks noGrp="1"/>
          </p:cNvSpPr>
          <p:nvPr>
            <p:ph type="title"/>
          </p:nvPr>
        </p:nvSpPr>
        <p:spPr>
          <a:xfrm>
            <a:off x="521688" y="2165645"/>
            <a:ext cx="6016764" cy="1325563"/>
          </a:xfrm>
        </p:spPr>
        <p:txBody>
          <a:bodyPr/>
          <a:lstStyle/>
          <a:p>
            <a:r>
              <a:rPr lang="en-GB"/>
              <a:t>Self-sampling</a:t>
            </a:r>
          </a:p>
        </p:txBody>
      </p:sp>
      <p:sp>
        <p:nvSpPr>
          <p:cNvPr id="3" name="Text Placeholder 2">
            <a:extLst>
              <a:ext uri="{FF2B5EF4-FFF2-40B4-BE49-F238E27FC236}">
                <a16:creationId xmlns:a16="http://schemas.microsoft.com/office/drawing/2014/main" id="{E0AB15D7-4219-E216-1AD1-DE7C510ADA8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7824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FE5FE-1515-144B-0551-FF691215153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D686675-5F72-3109-7925-83336F859CF3}"/>
              </a:ext>
            </a:extLst>
          </p:cNvPr>
          <p:cNvSpPr>
            <a:spLocks noGrp="1"/>
          </p:cNvSpPr>
          <p:nvPr>
            <p:ph type="body" sz="quarter" idx="14"/>
          </p:nvPr>
        </p:nvSpPr>
        <p:spPr>
          <a:xfrm>
            <a:off x="1190365" y="1204126"/>
            <a:ext cx="9811265" cy="3466727"/>
          </a:xfrm>
        </p:spPr>
        <p:txBody>
          <a:bodyPr/>
          <a:lstStyle/>
          <a:p>
            <a:pPr lvl="0"/>
            <a:endParaRPr lang="en-GB" sz="4000"/>
          </a:p>
          <a:p>
            <a:pPr lvl="0"/>
            <a:r>
              <a:rPr lang="en-GB" sz="4400"/>
              <a:t>The UK National Screening Committee has recommended HPV self-sampling for under-screened groups (people who have never attended or rarely attend for screening).</a:t>
            </a:r>
          </a:p>
        </p:txBody>
      </p:sp>
    </p:spTree>
    <p:extLst>
      <p:ext uri="{BB962C8B-B14F-4D97-AF65-F5344CB8AC3E}">
        <p14:creationId xmlns:p14="http://schemas.microsoft.com/office/powerpoint/2010/main" val="18736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1DA95-8657-4779-8A18-4F719FB0E07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AD5F4B-7DDE-1B41-B1A1-23D001141759}"/>
              </a:ext>
            </a:extLst>
          </p:cNvPr>
          <p:cNvSpPr>
            <a:spLocks noGrp="1"/>
          </p:cNvSpPr>
          <p:nvPr>
            <p:ph idx="1"/>
          </p:nvPr>
        </p:nvSpPr>
        <p:spPr>
          <a:xfrm>
            <a:off x="432000" y="2664542"/>
            <a:ext cx="11088000" cy="3848592"/>
          </a:xfrm>
        </p:spPr>
        <p:txBody>
          <a:bodyPr>
            <a:normAutofit/>
          </a:bodyPr>
          <a:lstStyle/>
          <a:p>
            <a:pPr marL="342900" indent="-342900">
              <a:buFont typeface="Arial" panose="020B0604020202020204" pitchFamily="34" charset="0"/>
              <a:buChar char="•"/>
            </a:pPr>
            <a:r>
              <a:rPr lang="en-GB" sz="2400"/>
              <a:t>Patients</a:t>
            </a:r>
            <a:r>
              <a:rPr lang="en-GB" sz="2400">
                <a:solidFill>
                  <a:schemeClr val="tx1"/>
                </a:solidFill>
              </a:rPr>
              <a:t> who have never attended for cervical screening or who rarely attend will be able to request a kit and receive it in the post. </a:t>
            </a:r>
          </a:p>
          <a:p>
            <a:pPr marL="342900" indent="-342900">
              <a:buFont typeface="Arial" panose="020B0604020202020204" pitchFamily="34" charset="0"/>
              <a:buChar char="•"/>
            </a:pPr>
            <a:r>
              <a:rPr lang="en-GB" sz="2400"/>
              <a:t>The self-sampling kits will test for HPV only, and patients who test positive will need to have a sample collected by a clinician, for cytology.</a:t>
            </a:r>
          </a:p>
          <a:p>
            <a:pPr marL="342900" indent="-342900">
              <a:buFont typeface="Arial" panose="020B0604020202020204" pitchFamily="34" charset="0"/>
              <a:buChar char="•"/>
            </a:pPr>
            <a:r>
              <a:rPr lang="en-GB" sz="2400"/>
              <a:t>It is not yet known whether self-sampling is as good as sampling by a clinician for patients who regularly attend for screening.</a:t>
            </a:r>
          </a:p>
          <a:p>
            <a:r>
              <a:rPr lang="en-GB" sz="2400">
                <a:solidFill>
                  <a:schemeClr val="tx1"/>
                </a:solidFill>
              </a:rPr>
              <a:t> </a:t>
            </a:r>
            <a:endParaRPr lang="en-GB" sz="2400"/>
          </a:p>
          <a:p>
            <a:pPr>
              <a:lnSpc>
                <a:spcPct val="100000"/>
              </a:lnSpc>
              <a:spcAft>
                <a:spcPts val="1200"/>
              </a:spcAft>
              <a:buClr>
                <a:schemeClr val="accent6"/>
              </a:buClr>
            </a:pPr>
            <a:endParaRPr lang="en-GB" sz="2400"/>
          </a:p>
        </p:txBody>
      </p:sp>
      <p:sp>
        <p:nvSpPr>
          <p:cNvPr id="6" name="Text Placeholder 5">
            <a:extLst>
              <a:ext uri="{FF2B5EF4-FFF2-40B4-BE49-F238E27FC236}">
                <a16:creationId xmlns:a16="http://schemas.microsoft.com/office/drawing/2014/main" id="{2E34588E-8A9A-8A4E-6436-5D735B4B0047}"/>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a:solidFill>
                  <a:schemeClr val="tx1"/>
                </a:solidFill>
              </a:rPr>
              <a:t>Starting in 2026, patients in under-screened groups will be offered cervica</a:t>
            </a:r>
            <a:r>
              <a:rPr lang="en-GB"/>
              <a:t>l self-sampling.</a:t>
            </a:r>
          </a:p>
        </p:txBody>
      </p:sp>
      <p:sp>
        <p:nvSpPr>
          <p:cNvPr id="17" name="Title 4">
            <a:extLst>
              <a:ext uri="{FF2B5EF4-FFF2-40B4-BE49-F238E27FC236}">
                <a16:creationId xmlns:a16="http://schemas.microsoft.com/office/drawing/2014/main" id="{45FD15E2-51DB-F7BF-8F91-20675232E060}"/>
              </a:ext>
            </a:extLst>
          </p:cNvPr>
          <p:cNvSpPr>
            <a:spLocks noGrp="1"/>
          </p:cNvSpPr>
          <p:nvPr>
            <p:ph type="title"/>
          </p:nvPr>
        </p:nvSpPr>
        <p:spPr/>
        <p:txBody>
          <a:bodyPr/>
          <a:lstStyle/>
          <a:p>
            <a:r>
              <a:rPr lang="en-GB"/>
              <a:t>What is changing?</a:t>
            </a:r>
            <a:endParaRPr lang="en-GB" spc="-40"/>
          </a:p>
        </p:txBody>
      </p:sp>
    </p:spTree>
    <p:extLst>
      <p:ext uri="{BB962C8B-B14F-4D97-AF65-F5344CB8AC3E}">
        <p14:creationId xmlns:p14="http://schemas.microsoft.com/office/powerpoint/2010/main" val="40550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F6637-1700-6FCA-9987-D675683D55EA}"/>
              </a:ext>
            </a:extLst>
          </p:cNvPr>
          <p:cNvSpPr>
            <a:spLocks noGrp="1"/>
          </p:cNvSpPr>
          <p:nvPr>
            <p:ph idx="1"/>
          </p:nvPr>
        </p:nvSpPr>
        <p:spPr>
          <a:xfrm>
            <a:off x="115846" y="1001730"/>
            <a:ext cx="11088000" cy="5779884"/>
          </a:xfrm>
        </p:spPr>
        <p:txBody>
          <a:bodyPr>
            <a:normAutofit fontScale="92500" lnSpcReduction="10000"/>
          </a:bodyPr>
          <a:lstStyle/>
          <a:p>
            <a:pPr marL="457200" indent="-457200">
              <a:buAutoNum type="arabicPeriod"/>
            </a:pPr>
            <a:r>
              <a:rPr lang="en-GB" b="1"/>
              <a:t>When will HPV self-sampling kits be available? </a:t>
            </a:r>
            <a:r>
              <a:rPr lang="en-GB"/>
              <a:t>NHS England will roll out HPV self-sampling from early 2026. </a:t>
            </a:r>
          </a:p>
          <a:p>
            <a:pPr marL="457200" indent="-457200">
              <a:buAutoNum type="arabicPeriod"/>
            </a:pPr>
            <a:r>
              <a:rPr lang="en-GB" b="1"/>
              <a:t>Who can access the HPV self-sampling kits? </a:t>
            </a:r>
            <a:r>
              <a:rPr lang="en-GB"/>
              <a:t>HPV self-sampling will only be offered to those who rarely attend or who have never attended cervical screening. We will set out specific eligibility criteria in due course as the offer is developed. </a:t>
            </a:r>
          </a:p>
          <a:p>
            <a:pPr marL="457200" indent="-457200">
              <a:buAutoNum type="arabicPeriod"/>
            </a:pPr>
            <a:r>
              <a:rPr lang="en-GB" b="1"/>
              <a:t>Why is it restricted to this group only? </a:t>
            </a:r>
            <a:r>
              <a:rPr lang="en-GB"/>
              <a:t>This is because there is uncertainty about whether self-sampling is as good as clinician taken sampling for those who already regularly attend screening. For those who do not attend their appointments, any test is better than no test. </a:t>
            </a:r>
          </a:p>
          <a:p>
            <a:pPr marL="457200" indent="-457200">
              <a:buAutoNum type="arabicPeriod"/>
            </a:pPr>
            <a:r>
              <a:rPr lang="en-GB" b="1"/>
              <a:t>Is HPV self-sampling as good as a clinician taken cervical screening? </a:t>
            </a:r>
            <a:r>
              <a:rPr lang="en-GB"/>
              <a:t>A clinician-led test is the best option and has been shown to routinely detect HPV and prevent cancer. For those already attending routine cervical screening, a shift to self sampling might result in a programme that is not yet proven to be of equal efficacy. Further studies to consider whether self-sampling could be used across the whole population are being organised. </a:t>
            </a:r>
          </a:p>
          <a:p>
            <a:pPr marL="457200" indent="-457200">
              <a:buFont typeface="Arial" panose="020B0604020202020204" pitchFamily="34" charset="0"/>
              <a:buAutoNum type="arabicPeriod"/>
            </a:pPr>
            <a:r>
              <a:rPr lang="en-GB" b="1"/>
              <a:t>How does the HPV self-sampling kit work? </a:t>
            </a:r>
            <a:r>
              <a:rPr lang="en-GB"/>
              <a:t>A sample of cells will be self-collected from the vagina, which is a different method to a clinician-taken sample from the cervix. The self-sampling method tests for the presence of HPV only. People who test positive for HPV will still need to go for a clinician taken sample to get cytology (an examination of the cells of their cervix).</a:t>
            </a:r>
          </a:p>
          <a:p>
            <a:pPr marL="457200" indent="-457200">
              <a:buAutoNum type="arabicPeriod"/>
            </a:pPr>
            <a:endParaRPr lang="en-GB"/>
          </a:p>
          <a:p>
            <a:pPr marL="457200" indent="-457200">
              <a:buAutoNum type="arabicPeriod"/>
            </a:pPr>
            <a:endParaRPr lang="en-GB"/>
          </a:p>
        </p:txBody>
      </p:sp>
      <p:sp>
        <p:nvSpPr>
          <p:cNvPr id="3" name="Text Placeholder 2">
            <a:extLst>
              <a:ext uri="{FF2B5EF4-FFF2-40B4-BE49-F238E27FC236}">
                <a16:creationId xmlns:a16="http://schemas.microsoft.com/office/drawing/2014/main" id="{5875C4E4-E238-3AF2-6C8B-6F2FA155DFBB}"/>
              </a:ext>
            </a:extLst>
          </p:cNvPr>
          <p:cNvSpPr>
            <a:spLocks noGrp="1"/>
          </p:cNvSpPr>
          <p:nvPr>
            <p:ph type="body" sz="quarter" idx="13"/>
          </p:nvPr>
        </p:nvSpPr>
        <p:spPr>
          <a:xfrm>
            <a:off x="272794" y="384046"/>
            <a:ext cx="11012644" cy="577927"/>
          </a:xfrm>
        </p:spPr>
        <p:txBody>
          <a:bodyPr/>
          <a:lstStyle/>
          <a:p>
            <a:r>
              <a:rPr lang="en-GB" sz="3200"/>
              <a:t>Q&amp;As – </a:t>
            </a:r>
            <a:r>
              <a:rPr lang="en-GB" sz="3200">
                <a:solidFill>
                  <a:schemeClr val="accent5">
                    <a:lumMod val="50000"/>
                  </a:schemeClr>
                </a:solidFill>
              </a:rPr>
              <a:t>Self-sampling 1 </a:t>
            </a:r>
          </a:p>
        </p:txBody>
      </p:sp>
    </p:spTree>
    <p:extLst>
      <p:ext uri="{BB962C8B-B14F-4D97-AF65-F5344CB8AC3E}">
        <p14:creationId xmlns:p14="http://schemas.microsoft.com/office/powerpoint/2010/main" val="25220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63C7-9F5F-041A-BBA2-07F811EEC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4677E-9243-B5F4-F969-DE9389A55502}"/>
              </a:ext>
            </a:extLst>
          </p:cNvPr>
          <p:cNvSpPr>
            <a:spLocks noGrp="1"/>
          </p:cNvSpPr>
          <p:nvPr>
            <p:ph type="title"/>
          </p:nvPr>
        </p:nvSpPr>
        <p:spPr>
          <a:xfrm>
            <a:off x="521688" y="2165645"/>
            <a:ext cx="6016764" cy="1325563"/>
          </a:xfrm>
        </p:spPr>
        <p:txBody>
          <a:bodyPr/>
          <a:lstStyle/>
          <a:p>
            <a:r>
              <a:rPr lang="en-GB"/>
              <a:t>Background</a:t>
            </a:r>
          </a:p>
        </p:txBody>
      </p:sp>
      <p:sp>
        <p:nvSpPr>
          <p:cNvPr id="3" name="Text Placeholder 2">
            <a:extLst>
              <a:ext uri="{FF2B5EF4-FFF2-40B4-BE49-F238E27FC236}">
                <a16:creationId xmlns:a16="http://schemas.microsoft.com/office/drawing/2014/main" id="{6D5C1275-9A7D-13E8-13FD-64F04FB8C3D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3576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83956-FB6B-8104-ABEA-6FE959F7AB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C8B72-6DD7-9CC1-FED9-EA6ADBFE3D5C}"/>
              </a:ext>
            </a:extLst>
          </p:cNvPr>
          <p:cNvSpPr>
            <a:spLocks noGrp="1"/>
          </p:cNvSpPr>
          <p:nvPr>
            <p:ph idx="1"/>
          </p:nvPr>
        </p:nvSpPr>
        <p:spPr>
          <a:xfrm>
            <a:off x="115846" y="1001730"/>
            <a:ext cx="11088000" cy="5779884"/>
          </a:xfrm>
        </p:spPr>
        <p:txBody>
          <a:bodyPr>
            <a:normAutofit/>
          </a:bodyPr>
          <a:lstStyle/>
          <a:p>
            <a:r>
              <a:rPr lang="en-GB" sz="2000" b="1"/>
              <a:t>6. How will HPV self-sampling be offered to under-screened individuals? </a:t>
            </a:r>
            <a:r>
              <a:rPr lang="en-GB" sz="2000"/>
              <a:t>Those eligible will initially be contacted via the NHS App. They will be able to request an HPV self-sampling kit and receive it through the post. If the person does not have the NHS App, the invitation will be sent using another form of communication, to ensure no one is excluded. We encourage people to download the NHS App and ensure notifications are switched on. As part of the future roll out, we are also exploring offering kits in other ways including: </a:t>
            </a:r>
          </a:p>
          <a:p>
            <a:r>
              <a:rPr lang="en-GB" sz="2000"/>
              <a:t>	• an opportunistic offer from a healthcare professional – where eligible individuals are 	offered a self-sampling kit when they attend a primary care setting </a:t>
            </a:r>
          </a:p>
          <a:p>
            <a:r>
              <a:rPr lang="en-GB" sz="2000"/>
              <a:t>	• a direct mail-out – where eligible individuals are sent a kit directly to their home </a:t>
            </a:r>
          </a:p>
          <a:p>
            <a:r>
              <a:rPr lang="en-GB" sz="2000"/>
              <a:t>	• a combination of both approaches </a:t>
            </a:r>
          </a:p>
          <a:p>
            <a:endParaRPr lang="en-GB" sz="2000"/>
          </a:p>
          <a:p>
            <a:r>
              <a:rPr lang="en-GB" sz="2000"/>
              <a:t>The Cervical Screening Programme is currently in the design phase of this initiative and it’s subject to change. Further details about the new HPV self-sampling offer will be made available in due course. </a:t>
            </a:r>
          </a:p>
          <a:p>
            <a:r>
              <a:rPr lang="en-GB" sz="2000">
                <a:hlinkClick r:id="rId2"/>
              </a:rPr>
              <a:t>20250624 HPV self-sampling QA Final.pdf</a:t>
            </a:r>
            <a:endParaRPr lang="en-GB" sz="2000"/>
          </a:p>
          <a:p>
            <a:endParaRPr lang="en-GB" sz="2000"/>
          </a:p>
          <a:p>
            <a:endParaRPr lang="en-GB"/>
          </a:p>
          <a:p>
            <a:pPr marL="457200" indent="-457200">
              <a:buAutoNum type="arabicPeriod"/>
            </a:pPr>
            <a:endParaRPr lang="en-GB"/>
          </a:p>
        </p:txBody>
      </p:sp>
      <p:sp>
        <p:nvSpPr>
          <p:cNvPr id="3" name="Text Placeholder 2">
            <a:extLst>
              <a:ext uri="{FF2B5EF4-FFF2-40B4-BE49-F238E27FC236}">
                <a16:creationId xmlns:a16="http://schemas.microsoft.com/office/drawing/2014/main" id="{1B451935-D6F8-3A01-BF50-45D2EB05D91D}"/>
              </a:ext>
            </a:extLst>
          </p:cNvPr>
          <p:cNvSpPr>
            <a:spLocks noGrp="1"/>
          </p:cNvSpPr>
          <p:nvPr>
            <p:ph type="body" sz="quarter" idx="13"/>
          </p:nvPr>
        </p:nvSpPr>
        <p:spPr>
          <a:xfrm>
            <a:off x="272794" y="384046"/>
            <a:ext cx="11012644" cy="577927"/>
          </a:xfrm>
        </p:spPr>
        <p:txBody>
          <a:bodyPr/>
          <a:lstStyle/>
          <a:p>
            <a:r>
              <a:rPr lang="en-GB" sz="3200"/>
              <a:t>Q&amp;As – </a:t>
            </a:r>
            <a:r>
              <a:rPr lang="en-GB" sz="3200">
                <a:solidFill>
                  <a:schemeClr val="accent5">
                    <a:lumMod val="50000"/>
                  </a:schemeClr>
                </a:solidFill>
              </a:rPr>
              <a:t>Self-sampling 2 </a:t>
            </a:r>
          </a:p>
        </p:txBody>
      </p:sp>
    </p:spTree>
    <p:extLst>
      <p:ext uri="{BB962C8B-B14F-4D97-AF65-F5344CB8AC3E}">
        <p14:creationId xmlns:p14="http://schemas.microsoft.com/office/powerpoint/2010/main" val="214880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F66EE9-1D39-0265-75B8-ABAFC95C2AC5}"/>
              </a:ext>
            </a:extLst>
          </p:cNvPr>
          <p:cNvSpPr>
            <a:spLocks noGrp="1"/>
          </p:cNvSpPr>
          <p:nvPr>
            <p:ph idx="1"/>
          </p:nvPr>
        </p:nvSpPr>
        <p:spPr>
          <a:xfrm>
            <a:off x="5889540" y="2661444"/>
            <a:ext cx="3026853" cy="1341627"/>
          </a:xfrm>
        </p:spPr>
        <p:txBody>
          <a:bodyPr>
            <a:normAutofit/>
          </a:bodyPr>
          <a:lstStyle/>
          <a:p>
            <a:r>
              <a:rPr lang="en-GB" sz="2000"/>
              <a:t>Quarterly sessions for everyone involved in the Cervical Screening Programme</a:t>
            </a:r>
          </a:p>
        </p:txBody>
      </p:sp>
      <p:sp>
        <p:nvSpPr>
          <p:cNvPr id="2" name="Text Placeholder 1">
            <a:extLst>
              <a:ext uri="{FF2B5EF4-FFF2-40B4-BE49-F238E27FC236}">
                <a16:creationId xmlns:a16="http://schemas.microsoft.com/office/drawing/2014/main" id="{A490F610-AE9B-D8FD-5C7B-F3D46AA43462}"/>
              </a:ext>
            </a:extLst>
          </p:cNvPr>
          <p:cNvSpPr>
            <a:spLocks noGrp="1"/>
          </p:cNvSpPr>
          <p:nvPr>
            <p:ph type="title" idx="4294967295"/>
          </p:nvPr>
        </p:nvSpPr>
        <p:spPr>
          <a:xfrm>
            <a:off x="228601" y="2002631"/>
            <a:ext cx="5516217" cy="6588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chemeClr val="tx1"/>
                </a:solidFill>
                <a:effectLst/>
                <a:uLnTx/>
                <a:uFillTx/>
                <a:latin typeface="+mn-lt"/>
                <a:ea typeface="+mn-ea"/>
                <a:cs typeface="+mn-cs"/>
              </a:rPr>
              <a:t>Cervical screening drop-in sessions</a:t>
            </a:r>
          </a:p>
        </p:txBody>
      </p:sp>
      <p:pic>
        <p:nvPicPr>
          <p:cNvPr id="5" name="Picture 4">
            <a:extLst>
              <a:ext uri="{FF2B5EF4-FFF2-40B4-BE49-F238E27FC236}">
                <a16:creationId xmlns:a16="http://schemas.microsoft.com/office/drawing/2014/main" id="{A0FEE144-6914-7417-1744-549DAD8F6B03}"/>
              </a:ext>
            </a:extLst>
          </p:cNvPr>
          <p:cNvPicPr>
            <a:picLocks noChangeAspect="1"/>
          </p:cNvPicPr>
          <p:nvPr/>
        </p:nvPicPr>
        <p:blipFill>
          <a:blip r:embed="rId2"/>
          <a:stretch>
            <a:fillRect/>
          </a:stretch>
        </p:blipFill>
        <p:spPr>
          <a:xfrm>
            <a:off x="9338113" y="1572833"/>
            <a:ext cx="2285866" cy="3518848"/>
          </a:xfrm>
          <a:prstGeom prst="rect">
            <a:avLst/>
          </a:prstGeom>
        </p:spPr>
      </p:pic>
      <p:sp>
        <p:nvSpPr>
          <p:cNvPr id="6" name="TextBox 5">
            <a:extLst>
              <a:ext uri="{FF2B5EF4-FFF2-40B4-BE49-F238E27FC236}">
                <a16:creationId xmlns:a16="http://schemas.microsoft.com/office/drawing/2014/main" id="{A6850E74-97AA-A378-2622-DAB125640C8C}"/>
              </a:ext>
            </a:extLst>
          </p:cNvPr>
          <p:cNvSpPr txBox="1"/>
          <p:nvPr/>
        </p:nvSpPr>
        <p:spPr>
          <a:xfrm>
            <a:off x="327991" y="3768296"/>
            <a:ext cx="4558748" cy="646331"/>
          </a:xfrm>
          <a:prstGeom prst="rect">
            <a:avLst/>
          </a:prstGeom>
          <a:noFill/>
        </p:spPr>
        <p:txBody>
          <a:bodyPr wrap="square" rtlCol="0">
            <a:spAutoFit/>
          </a:bodyPr>
          <a:lstStyle/>
          <a:p>
            <a:r>
              <a:rPr lang="en-GB" b="1">
                <a:solidFill>
                  <a:schemeClr val="accent5">
                    <a:lumMod val="50000"/>
                  </a:schemeClr>
                </a:solidFill>
              </a:rPr>
              <a:t>Next session:</a:t>
            </a:r>
          </a:p>
          <a:p>
            <a:r>
              <a:rPr lang="en-GB" b="1">
                <a:solidFill>
                  <a:schemeClr val="accent5">
                    <a:lumMod val="50000"/>
                  </a:schemeClr>
                </a:solidFill>
              </a:rPr>
              <a:t>Wednesday 17</a:t>
            </a:r>
            <a:r>
              <a:rPr lang="en-GB" b="1" baseline="30000">
                <a:solidFill>
                  <a:schemeClr val="accent5">
                    <a:lumMod val="50000"/>
                  </a:schemeClr>
                </a:solidFill>
              </a:rPr>
              <a:t>th</a:t>
            </a:r>
            <a:r>
              <a:rPr lang="en-GB" b="1">
                <a:solidFill>
                  <a:schemeClr val="accent5">
                    <a:lumMod val="50000"/>
                  </a:schemeClr>
                </a:solidFill>
              </a:rPr>
              <a:t> September – 1 – 2pm</a:t>
            </a:r>
          </a:p>
        </p:txBody>
      </p:sp>
    </p:spTree>
    <p:extLst>
      <p:ext uri="{BB962C8B-B14F-4D97-AF65-F5344CB8AC3E}">
        <p14:creationId xmlns:p14="http://schemas.microsoft.com/office/powerpoint/2010/main" val="409661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6C88B7-CE11-184A-B64F-FAA8B43FD1A5}"/>
              </a:ext>
            </a:extLst>
          </p:cNvPr>
          <p:cNvSpPr>
            <a:spLocks noGrp="1"/>
          </p:cNvSpPr>
          <p:nvPr>
            <p:ph type="body" sz="quarter" idx="14"/>
          </p:nvPr>
        </p:nvSpPr>
        <p:spPr>
          <a:xfrm>
            <a:off x="1190365" y="1204126"/>
            <a:ext cx="9811265" cy="3466727"/>
          </a:xfrm>
        </p:spPr>
        <p:txBody>
          <a:bodyPr/>
          <a:lstStyle/>
          <a:p>
            <a:pPr lvl="0"/>
            <a:endParaRPr lang="en-GB" sz="4000"/>
          </a:p>
          <a:p>
            <a:pPr lvl="0"/>
            <a:endParaRPr lang="en-GB" sz="4000"/>
          </a:p>
          <a:p>
            <a:pPr lvl="0"/>
            <a:r>
              <a:rPr lang="en-GB" sz="5400"/>
              <a:t>Questions and discussion</a:t>
            </a:r>
          </a:p>
        </p:txBody>
      </p:sp>
    </p:spTree>
    <p:extLst>
      <p:ext uri="{BB962C8B-B14F-4D97-AF65-F5344CB8AC3E}">
        <p14:creationId xmlns:p14="http://schemas.microsoft.com/office/powerpoint/2010/main" val="2962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BFF3-3C6F-9D8A-C883-CAEB8FBDD0A2}"/>
              </a:ext>
            </a:extLst>
          </p:cNvPr>
          <p:cNvSpPr>
            <a:spLocks noGrp="1"/>
          </p:cNvSpPr>
          <p:nvPr>
            <p:ph type="title"/>
          </p:nvPr>
        </p:nvSpPr>
        <p:spPr>
          <a:xfrm>
            <a:off x="432000" y="412955"/>
            <a:ext cx="11404154" cy="717755"/>
          </a:xfrm>
        </p:spPr>
        <p:txBody>
          <a:bodyPr>
            <a:normAutofit fontScale="90000"/>
          </a:bodyPr>
          <a:lstStyle/>
          <a:p>
            <a:r>
              <a:rPr lang="en-GB" sz="3600">
                <a:latin typeface="Arial" panose="020B0604020202020204" pitchFamily="34" charset="0"/>
                <a:cs typeface="Arial" panose="020B0604020202020204" pitchFamily="34" charset="0"/>
              </a:rPr>
              <a:t>Contact details for Screening and Immunisation Team</a:t>
            </a:r>
          </a:p>
        </p:txBody>
      </p:sp>
      <p:graphicFrame>
        <p:nvGraphicFramePr>
          <p:cNvPr id="4" name="Table 10">
            <a:extLst>
              <a:ext uri="{FF2B5EF4-FFF2-40B4-BE49-F238E27FC236}">
                <a16:creationId xmlns:a16="http://schemas.microsoft.com/office/drawing/2014/main" id="{DD3514FF-AD00-C24B-A095-8B66AAE461CC}"/>
              </a:ext>
            </a:extLst>
          </p:cNvPr>
          <p:cNvGraphicFramePr>
            <a:graphicFrameLocks/>
          </p:cNvGraphicFramePr>
          <p:nvPr>
            <p:extLst>
              <p:ext uri="{D42A27DB-BD31-4B8C-83A1-F6EECF244321}">
                <p14:modId xmlns:p14="http://schemas.microsoft.com/office/powerpoint/2010/main" val="434922121"/>
              </p:ext>
            </p:extLst>
          </p:nvPr>
        </p:nvGraphicFramePr>
        <p:xfrm>
          <a:off x="432000" y="1410366"/>
          <a:ext cx="8662304" cy="3756660"/>
        </p:xfrm>
        <a:graphic>
          <a:graphicData uri="http://schemas.openxmlformats.org/drawingml/2006/table">
            <a:tbl>
              <a:tblPr firstRow="1" bandRow="1">
                <a:tableStyleId>{F5AB1C69-6EDB-4FF4-983F-18BD219EF322}</a:tableStyleId>
              </a:tblPr>
              <a:tblGrid>
                <a:gridCol w="4331152">
                  <a:extLst>
                    <a:ext uri="{9D8B030D-6E8A-4147-A177-3AD203B41FA5}">
                      <a16:colId xmlns:a16="http://schemas.microsoft.com/office/drawing/2014/main" val="1356109501"/>
                    </a:ext>
                  </a:extLst>
                </a:gridCol>
                <a:gridCol w="4331152">
                  <a:extLst>
                    <a:ext uri="{9D8B030D-6E8A-4147-A177-3AD203B41FA5}">
                      <a16:colId xmlns:a16="http://schemas.microsoft.com/office/drawing/2014/main" val="606250313"/>
                    </a:ext>
                  </a:extLst>
                </a:gridCol>
              </a:tblGrid>
              <a:tr h="598170">
                <a:tc>
                  <a:txBody>
                    <a:bodyPr/>
                    <a:lstStyle/>
                    <a:p>
                      <a:r>
                        <a:rPr lang="en-GB" sz="1800" b="0">
                          <a:solidFill>
                            <a:schemeClr val="tx1"/>
                          </a:solidFill>
                          <a:latin typeface="Arial" panose="020B0604020202020204" pitchFamily="34" charset="0"/>
                          <a:cs typeface="Arial" panose="020B0604020202020204" pitchFamily="34" charset="0"/>
                        </a:rPr>
                        <a:t>Mid and South Essex ICB</a:t>
                      </a:r>
                      <a:endParaRPr lang="en-GB"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a:solidFill>
                          <a:schemeClr val="bg2"/>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a:solidFill>
                          <a:schemeClr val="bg2"/>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a:solidFill>
                            <a:schemeClr val="bg2"/>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england.essexatscreening@nhs.net</a:t>
                      </a:r>
                      <a:endParaRPr lang="en-GB" sz="1800" b="0" kern="1200">
                        <a:solidFill>
                          <a:schemeClr val="bg2"/>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6567521"/>
                  </a:ext>
                </a:extLst>
              </a:tr>
              <a:tr h="59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latin typeface="Arial" panose="020B0604020202020204" pitchFamily="34" charset="0"/>
                          <a:cs typeface="Arial" panose="020B0604020202020204" pitchFamily="34" charset="0"/>
                        </a:rPr>
                        <a:t>Suffolk and North East Essex ICB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391554"/>
                  </a:ext>
                </a:extLst>
              </a:tr>
              <a:tr h="59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Cambridgeshire and Peterborough ICB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5EB8"/>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5EB8"/>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bg2"/>
                          </a:solidFill>
                          <a:latin typeface="Arial" panose="020B0604020202020204" pitchFamily="3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england.ea-phsi@nhs.net </a:t>
                      </a:r>
                      <a:endParaRPr lang="en-GB" sz="1800">
                        <a:solidFill>
                          <a:schemeClr val="bg2"/>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419765"/>
                  </a:ext>
                </a:extLst>
              </a:tr>
              <a:tr h="59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Norfolk and Waveney ICB</a:t>
                      </a:r>
                      <a:endParaRPr lang="en-GB"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762888"/>
                  </a:ext>
                </a:extLst>
              </a:tr>
              <a:tr h="59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Bedfordshire, Luton and Milton Keynes ICB</a:t>
                      </a:r>
                      <a:endParaRPr lang="en-GB"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5EB8"/>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005EB8"/>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bg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england.immsqa@nhs.net</a:t>
                      </a:r>
                      <a:endParaRPr lang="en-GB" sz="180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0570537"/>
                  </a:ext>
                </a:extLst>
              </a:tr>
              <a:tr h="59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Hertfordshire and West Essex ICB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9525"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78775"/>
                  </a:ext>
                </a:extLst>
              </a:tr>
            </a:tbl>
          </a:graphicData>
        </a:graphic>
      </p:graphicFrame>
      <p:sp>
        <p:nvSpPr>
          <p:cNvPr id="3" name="TextBox 2">
            <a:extLst>
              <a:ext uri="{FF2B5EF4-FFF2-40B4-BE49-F238E27FC236}">
                <a16:creationId xmlns:a16="http://schemas.microsoft.com/office/drawing/2014/main" id="{33F601D7-ED6C-8CBB-4E3B-4250C0AEBC21}"/>
              </a:ext>
            </a:extLst>
          </p:cNvPr>
          <p:cNvSpPr txBox="1"/>
          <p:nvPr/>
        </p:nvSpPr>
        <p:spPr>
          <a:xfrm>
            <a:off x="432000" y="5406887"/>
            <a:ext cx="8662304" cy="923330"/>
          </a:xfrm>
          <a:prstGeom prst="rect">
            <a:avLst/>
          </a:prstGeom>
          <a:solidFill>
            <a:schemeClr val="accent4">
              <a:lumMod val="60000"/>
              <a:lumOff val="40000"/>
            </a:schemeClr>
          </a:solidFill>
        </p:spPr>
        <p:txBody>
          <a:bodyPr wrap="square" rtlCol="0">
            <a:spAutoFit/>
          </a:bodyPr>
          <a:lstStyle/>
          <a:p>
            <a:r>
              <a:rPr lang="en-GB"/>
              <a:t>We have developed a series of </a:t>
            </a:r>
            <a:r>
              <a:rPr lang="en-GB">
                <a:hlinkClick r:id="rId2"/>
              </a:rPr>
              <a:t>EoE Screening web pages </a:t>
            </a:r>
            <a:r>
              <a:rPr lang="en-GB"/>
              <a:t>where you can access guidance / forms / contacts / latest news. Please check regularly for updates</a:t>
            </a:r>
          </a:p>
          <a:p>
            <a:endParaRPr lang="en-GB"/>
          </a:p>
        </p:txBody>
      </p:sp>
    </p:spTree>
    <p:extLst>
      <p:ext uri="{BB962C8B-B14F-4D97-AF65-F5344CB8AC3E}">
        <p14:creationId xmlns:p14="http://schemas.microsoft.com/office/powerpoint/2010/main" val="5163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a:t>Cervical screening coverage – East of England</a:t>
            </a:r>
            <a:endParaRPr lang="en-GB" spc="-40"/>
          </a:p>
        </p:txBody>
      </p:sp>
      <p:sp>
        <p:nvSpPr>
          <p:cNvPr id="8" name="TextBox 7">
            <a:extLst>
              <a:ext uri="{FF2B5EF4-FFF2-40B4-BE49-F238E27FC236}">
                <a16:creationId xmlns:a16="http://schemas.microsoft.com/office/drawing/2014/main" id="{27612089-767D-199A-7ADC-99996929CC5E}"/>
              </a:ext>
            </a:extLst>
          </p:cNvPr>
          <p:cNvSpPr txBox="1"/>
          <p:nvPr/>
        </p:nvSpPr>
        <p:spPr>
          <a:xfrm>
            <a:off x="362109" y="6426000"/>
            <a:ext cx="4087971" cy="276999"/>
          </a:xfrm>
          <a:prstGeom prst="rect">
            <a:avLst/>
          </a:prstGeom>
          <a:noFill/>
        </p:spPr>
        <p:txBody>
          <a:bodyPr wrap="square" rtlCol="0">
            <a:spAutoFit/>
          </a:bodyPr>
          <a:lstStyle/>
          <a:p>
            <a:r>
              <a:rPr lang="en-GB" sz="1200">
                <a:hlinkClick r:id="rId3"/>
              </a:rPr>
              <a:t>Source: </a:t>
            </a:r>
            <a:r>
              <a:rPr lang="en-GB" sz="1200" err="1">
                <a:hlinkClick r:id="rId3"/>
              </a:rPr>
              <a:t>FutureNHS</a:t>
            </a:r>
            <a:r>
              <a:rPr lang="en-GB" sz="1200">
                <a:hlinkClick r:id="rId3"/>
              </a:rPr>
              <a:t> Workbook: </a:t>
            </a:r>
            <a:r>
              <a:rPr lang="en-GB" sz="1200" err="1">
                <a:hlinkClick r:id="rId3"/>
              </a:rPr>
              <a:t>CervicalReport</a:t>
            </a:r>
            <a:endParaRPr lang="en-GB" sz="1200"/>
          </a:p>
        </p:txBody>
      </p:sp>
      <p:sp>
        <p:nvSpPr>
          <p:cNvPr id="2" name="TextBox 1">
            <a:extLst>
              <a:ext uri="{FF2B5EF4-FFF2-40B4-BE49-F238E27FC236}">
                <a16:creationId xmlns:a16="http://schemas.microsoft.com/office/drawing/2014/main" id="{C16CCAAA-0A08-D5AD-09EE-6E788BDFF468}"/>
              </a:ext>
            </a:extLst>
          </p:cNvPr>
          <p:cNvSpPr txBox="1"/>
          <p:nvPr/>
        </p:nvSpPr>
        <p:spPr>
          <a:xfrm>
            <a:off x="8681154" y="2369633"/>
            <a:ext cx="2908737" cy="1815882"/>
          </a:xfrm>
          <a:prstGeom prst="rect">
            <a:avLst/>
          </a:prstGeom>
          <a:noFill/>
        </p:spPr>
        <p:txBody>
          <a:bodyPr wrap="square" rtlCol="0">
            <a:spAutoFit/>
          </a:bodyPr>
          <a:lstStyle/>
          <a:p>
            <a:r>
              <a:rPr lang="en-GB" sz="1600" dirty="0"/>
              <a:t>The national coverage standard is that 80% of the eligible population should have been screened within the previous 3.5 years (25 – 49) or 5.5 years (50 – 64).</a:t>
            </a:r>
          </a:p>
          <a:p>
            <a:endParaRPr lang="en-GB" sz="1600" dirty="0"/>
          </a:p>
        </p:txBody>
      </p:sp>
      <p:sp>
        <p:nvSpPr>
          <p:cNvPr id="7" name="Content Placeholder 6">
            <a:extLst>
              <a:ext uri="{FF2B5EF4-FFF2-40B4-BE49-F238E27FC236}">
                <a16:creationId xmlns:a16="http://schemas.microsoft.com/office/drawing/2014/main" id="{B9A6D8C8-793C-52F6-BE94-7C9D0CA18D88}"/>
              </a:ext>
            </a:extLst>
          </p:cNvPr>
          <p:cNvSpPr>
            <a:spLocks noGrp="1"/>
          </p:cNvSpPr>
          <p:nvPr>
            <p:ph idx="1"/>
          </p:nvPr>
        </p:nvSpPr>
        <p:spPr>
          <a:xfrm>
            <a:off x="432000" y="2463793"/>
            <a:ext cx="11088000" cy="3456000"/>
          </a:xfrm>
        </p:spPr>
        <p:txBody>
          <a:bodyPr/>
          <a:lstStyle/>
          <a:p>
            <a:endParaRPr lang="en-GB" dirty="0"/>
          </a:p>
        </p:txBody>
      </p:sp>
      <p:pic>
        <p:nvPicPr>
          <p:cNvPr id="10" name="Picture 9">
            <a:extLst>
              <a:ext uri="{FF2B5EF4-FFF2-40B4-BE49-F238E27FC236}">
                <a16:creationId xmlns:a16="http://schemas.microsoft.com/office/drawing/2014/main" id="{0061549F-1B96-3606-00E9-C8A7251BB502}"/>
              </a:ext>
            </a:extLst>
          </p:cNvPr>
          <p:cNvPicPr>
            <a:picLocks noChangeAspect="1"/>
          </p:cNvPicPr>
          <p:nvPr/>
        </p:nvPicPr>
        <p:blipFill>
          <a:blip r:embed="rId4"/>
          <a:stretch>
            <a:fillRect/>
          </a:stretch>
        </p:blipFill>
        <p:spPr>
          <a:xfrm>
            <a:off x="362109" y="1591934"/>
            <a:ext cx="7980480" cy="3674131"/>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BBC6F-9F08-8506-6002-ED5625A2CF9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1997349-24E6-D822-D3B2-CE3E6F23272E}"/>
              </a:ext>
            </a:extLst>
          </p:cNvPr>
          <p:cNvSpPr>
            <a:spLocks noGrp="1"/>
          </p:cNvSpPr>
          <p:nvPr>
            <p:ph type="title"/>
          </p:nvPr>
        </p:nvSpPr>
        <p:spPr/>
        <p:txBody>
          <a:bodyPr/>
          <a:lstStyle/>
          <a:p>
            <a:r>
              <a:rPr lang="en-GB"/>
              <a:t>Cervical screening coverage – by ICB</a:t>
            </a:r>
            <a:endParaRPr lang="en-GB" spc="-40"/>
          </a:p>
        </p:txBody>
      </p:sp>
      <p:sp>
        <p:nvSpPr>
          <p:cNvPr id="8" name="TextBox 7">
            <a:extLst>
              <a:ext uri="{FF2B5EF4-FFF2-40B4-BE49-F238E27FC236}">
                <a16:creationId xmlns:a16="http://schemas.microsoft.com/office/drawing/2014/main" id="{FCBD2DB4-7ABB-3339-8585-7725D7B42194}"/>
              </a:ext>
            </a:extLst>
          </p:cNvPr>
          <p:cNvSpPr txBox="1"/>
          <p:nvPr/>
        </p:nvSpPr>
        <p:spPr>
          <a:xfrm>
            <a:off x="342231" y="6426000"/>
            <a:ext cx="4087971" cy="276999"/>
          </a:xfrm>
          <a:prstGeom prst="rect">
            <a:avLst/>
          </a:prstGeom>
          <a:noFill/>
        </p:spPr>
        <p:txBody>
          <a:bodyPr wrap="square" rtlCol="0">
            <a:spAutoFit/>
          </a:bodyPr>
          <a:lstStyle/>
          <a:p>
            <a:r>
              <a:rPr lang="en-GB" sz="1200">
                <a:hlinkClick r:id="rId3"/>
              </a:rPr>
              <a:t>Source: </a:t>
            </a:r>
            <a:r>
              <a:rPr lang="en-GB" sz="1200" err="1">
                <a:hlinkClick r:id="rId3"/>
              </a:rPr>
              <a:t>FutureNHS</a:t>
            </a:r>
            <a:r>
              <a:rPr lang="en-GB" sz="1200">
                <a:hlinkClick r:id="rId3"/>
              </a:rPr>
              <a:t> Workbook: </a:t>
            </a:r>
            <a:r>
              <a:rPr lang="en-GB" sz="1200" err="1">
                <a:hlinkClick r:id="rId3"/>
              </a:rPr>
              <a:t>CervicalReport</a:t>
            </a:r>
            <a:endParaRPr lang="en-GB" sz="1200"/>
          </a:p>
        </p:txBody>
      </p:sp>
      <p:graphicFrame>
        <p:nvGraphicFramePr>
          <p:cNvPr id="9" name="Table 8">
            <a:extLst>
              <a:ext uri="{FF2B5EF4-FFF2-40B4-BE49-F238E27FC236}">
                <a16:creationId xmlns:a16="http://schemas.microsoft.com/office/drawing/2014/main" id="{60404532-5F23-5A2A-F807-E451F2DAAF32}"/>
              </a:ext>
            </a:extLst>
          </p:cNvPr>
          <p:cNvGraphicFramePr>
            <a:graphicFrameLocks noGrp="1"/>
          </p:cNvGraphicFramePr>
          <p:nvPr>
            <p:extLst>
              <p:ext uri="{D42A27DB-BD31-4B8C-83A1-F6EECF244321}">
                <p14:modId xmlns:p14="http://schemas.microsoft.com/office/powerpoint/2010/main" val="1073011185"/>
              </p:ext>
            </p:extLst>
          </p:nvPr>
        </p:nvGraphicFramePr>
        <p:xfrm>
          <a:off x="432000" y="1521420"/>
          <a:ext cx="11302800" cy="4587832"/>
        </p:xfrm>
        <a:graphic>
          <a:graphicData uri="http://schemas.openxmlformats.org/drawingml/2006/table">
            <a:tbl>
              <a:tblPr firstRow="1" bandRow="1">
                <a:tableStyleId>{073A0DAA-6AF3-43AB-8588-CEC1D06C72B9}</a:tableStyleId>
              </a:tblPr>
              <a:tblGrid>
                <a:gridCol w="3767600">
                  <a:extLst>
                    <a:ext uri="{9D8B030D-6E8A-4147-A177-3AD203B41FA5}">
                      <a16:colId xmlns:a16="http://schemas.microsoft.com/office/drawing/2014/main" val="1757810266"/>
                    </a:ext>
                  </a:extLst>
                </a:gridCol>
                <a:gridCol w="3767600">
                  <a:extLst>
                    <a:ext uri="{9D8B030D-6E8A-4147-A177-3AD203B41FA5}">
                      <a16:colId xmlns:a16="http://schemas.microsoft.com/office/drawing/2014/main" val="2041718621"/>
                    </a:ext>
                  </a:extLst>
                </a:gridCol>
                <a:gridCol w="3767600">
                  <a:extLst>
                    <a:ext uri="{9D8B030D-6E8A-4147-A177-3AD203B41FA5}">
                      <a16:colId xmlns:a16="http://schemas.microsoft.com/office/drawing/2014/main" val="2132304320"/>
                    </a:ext>
                  </a:extLst>
                </a:gridCol>
              </a:tblGrid>
              <a:tr h="2293916">
                <a:tc>
                  <a:txBody>
                    <a:bodyPr/>
                    <a:lstStyle/>
                    <a:p>
                      <a:r>
                        <a:rPr lang="en-GB" sz="1200" b="0"/>
                        <a:t>BLMK ICB</a:t>
                      </a:r>
                    </a:p>
                    <a:p>
                      <a:endParaRPr lang="en-GB"/>
                    </a:p>
                  </a:txBody>
                  <a:tcPr/>
                </a:tc>
                <a:tc>
                  <a:txBody>
                    <a:bodyPr/>
                    <a:lstStyle/>
                    <a:p>
                      <a:r>
                        <a:rPr lang="en-GB" sz="1200" b="0"/>
                        <a:t>Cambs and Peterborough ICB</a:t>
                      </a:r>
                    </a:p>
                  </a:txBody>
                  <a:tcPr/>
                </a:tc>
                <a:tc>
                  <a:txBody>
                    <a:bodyPr/>
                    <a:lstStyle/>
                    <a:p>
                      <a:r>
                        <a:rPr lang="en-GB" sz="1200" b="0"/>
                        <a:t>Herts and West Essex ICB</a:t>
                      </a:r>
                    </a:p>
                  </a:txBody>
                  <a:tcPr/>
                </a:tc>
                <a:extLst>
                  <a:ext uri="{0D108BD9-81ED-4DB2-BD59-A6C34878D82A}">
                    <a16:rowId xmlns:a16="http://schemas.microsoft.com/office/drawing/2014/main" val="4192256404"/>
                  </a:ext>
                </a:extLst>
              </a:tr>
              <a:tr h="2293916">
                <a:tc>
                  <a:txBody>
                    <a:bodyPr/>
                    <a:lstStyle/>
                    <a:p>
                      <a:r>
                        <a:rPr lang="en-GB" sz="1200" b="0">
                          <a:solidFill>
                            <a:schemeClr val="tx1"/>
                          </a:solidFill>
                        </a:rPr>
                        <a:t>Mid and South Essex ICB</a:t>
                      </a:r>
                    </a:p>
                    <a:p>
                      <a:endParaRPr lang="en-GB" sz="1200" b="0">
                        <a:solidFill>
                          <a:schemeClr val="tx1"/>
                        </a:solidFill>
                      </a:endParaRPr>
                    </a:p>
                  </a:txBody>
                  <a:tcPr/>
                </a:tc>
                <a:tc>
                  <a:txBody>
                    <a:bodyPr/>
                    <a:lstStyle/>
                    <a:p>
                      <a:r>
                        <a:rPr lang="en-GB" sz="1200" b="0">
                          <a:solidFill>
                            <a:schemeClr val="tx1"/>
                          </a:solidFill>
                        </a:rPr>
                        <a:t>Norfolk and Waveney ICB</a:t>
                      </a:r>
                    </a:p>
                  </a:txBody>
                  <a:tcPr/>
                </a:tc>
                <a:tc>
                  <a:txBody>
                    <a:bodyPr/>
                    <a:lstStyle/>
                    <a:p>
                      <a:r>
                        <a:rPr lang="en-GB" sz="1200" b="0">
                          <a:solidFill>
                            <a:schemeClr val="tx1"/>
                          </a:solidFill>
                        </a:rPr>
                        <a:t>Suffolk and North East Essex ICB</a:t>
                      </a:r>
                    </a:p>
                    <a:p>
                      <a:endParaRPr lang="en-GB" sz="1200" b="0">
                        <a:solidFill>
                          <a:schemeClr val="tx1"/>
                        </a:solidFill>
                      </a:endParaRPr>
                    </a:p>
                  </a:txBody>
                  <a:tcPr/>
                </a:tc>
                <a:extLst>
                  <a:ext uri="{0D108BD9-81ED-4DB2-BD59-A6C34878D82A}">
                    <a16:rowId xmlns:a16="http://schemas.microsoft.com/office/drawing/2014/main" val="2703067128"/>
                  </a:ext>
                </a:extLst>
              </a:tr>
            </a:tbl>
          </a:graphicData>
        </a:graphic>
      </p:graphicFrame>
      <p:pic>
        <p:nvPicPr>
          <p:cNvPr id="11" name="Picture 10">
            <a:extLst>
              <a:ext uri="{FF2B5EF4-FFF2-40B4-BE49-F238E27FC236}">
                <a16:creationId xmlns:a16="http://schemas.microsoft.com/office/drawing/2014/main" id="{B71DB197-6317-C7DA-63C6-4C601BBDB765}"/>
              </a:ext>
            </a:extLst>
          </p:cNvPr>
          <p:cNvPicPr>
            <a:picLocks noChangeAspect="1"/>
          </p:cNvPicPr>
          <p:nvPr/>
        </p:nvPicPr>
        <p:blipFill>
          <a:blip r:embed="rId4"/>
          <a:stretch>
            <a:fillRect/>
          </a:stretch>
        </p:blipFill>
        <p:spPr>
          <a:xfrm>
            <a:off x="519811" y="1758669"/>
            <a:ext cx="3207888" cy="1990406"/>
          </a:xfrm>
          <a:prstGeom prst="rect">
            <a:avLst/>
          </a:prstGeom>
        </p:spPr>
      </p:pic>
      <p:pic>
        <p:nvPicPr>
          <p:cNvPr id="13" name="Picture 12">
            <a:extLst>
              <a:ext uri="{FF2B5EF4-FFF2-40B4-BE49-F238E27FC236}">
                <a16:creationId xmlns:a16="http://schemas.microsoft.com/office/drawing/2014/main" id="{1900854B-BCD1-3DF5-5334-49887F9BA406}"/>
              </a:ext>
            </a:extLst>
          </p:cNvPr>
          <p:cNvPicPr>
            <a:picLocks noChangeAspect="1"/>
          </p:cNvPicPr>
          <p:nvPr/>
        </p:nvPicPr>
        <p:blipFill>
          <a:blip r:embed="rId5"/>
          <a:stretch>
            <a:fillRect/>
          </a:stretch>
        </p:blipFill>
        <p:spPr>
          <a:xfrm>
            <a:off x="4297216" y="1758668"/>
            <a:ext cx="3207889" cy="1990407"/>
          </a:xfrm>
          <a:prstGeom prst="rect">
            <a:avLst/>
          </a:prstGeom>
        </p:spPr>
      </p:pic>
      <p:pic>
        <p:nvPicPr>
          <p:cNvPr id="15" name="Picture 14">
            <a:extLst>
              <a:ext uri="{FF2B5EF4-FFF2-40B4-BE49-F238E27FC236}">
                <a16:creationId xmlns:a16="http://schemas.microsoft.com/office/drawing/2014/main" id="{501BBF0B-F671-6C43-1E39-7CD319917364}"/>
              </a:ext>
            </a:extLst>
          </p:cNvPr>
          <p:cNvPicPr>
            <a:picLocks noChangeAspect="1"/>
          </p:cNvPicPr>
          <p:nvPr/>
        </p:nvPicPr>
        <p:blipFill>
          <a:blip r:embed="rId6"/>
          <a:stretch>
            <a:fillRect/>
          </a:stretch>
        </p:blipFill>
        <p:spPr>
          <a:xfrm>
            <a:off x="8162434" y="1758668"/>
            <a:ext cx="3207887" cy="1990406"/>
          </a:xfrm>
          <a:prstGeom prst="rect">
            <a:avLst/>
          </a:prstGeom>
        </p:spPr>
      </p:pic>
      <p:pic>
        <p:nvPicPr>
          <p:cNvPr id="18" name="Picture 17">
            <a:extLst>
              <a:ext uri="{FF2B5EF4-FFF2-40B4-BE49-F238E27FC236}">
                <a16:creationId xmlns:a16="http://schemas.microsoft.com/office/drawing/2014/main" id="{FB28ECF8-7BF6-6959-AA89-58046CD788DE}"/>
              </a:ext>
            </a:extLst>
          </p:cNvPr>
          <p:cNvPicPr>
            <a:picLocks noChangeAspect="1"/>
          </p:cNvPicPr>
          <p:nvPr/>
        </p:nvPicPr>
        <p:blipFill>
          <a:blip r:embed="rId7"/>
          <a:stretch>
            <a:fillRect/>
          </a:stretch>
        </p:blipFill>
        <p:spPr>
          <a:xfrm>
            <a:off x="519811" y="4065823"/>
            <a:ext cx="3222320" cy="1990406"/>
          </a:xfrm>
          <a:prstGeom prst="rect">
            <a:avLst/>
          </a:prstGeom>
        </p:spPr>
      </p:pic>
      <p:pic>
        <p:nvPicPr>
          <p:cNvPr id="20" name="Picture 19">
            <a:extLst>
              <a:ext uri="{FF2B5EF4-FFF2-40B4-BE49-F238E27FC236}">
                <a16:creationId xmlns:a16="http://schemas.microsoft.com/office/drawing/2014/main" id="{FD584809-2C9F-AB33-91B6-759374CDC054}"/>
              </a:ext>
            </a:extLst>
          </p:cNvPr>
          <p:cNvPicPr>
            <a:picLocks noChangeAspect="1"/>
          </p:cNvPicPr>
          <p:nvPr/>
        </p:nvPicPr>
        <p:blipFill>
          <a:blip r:embed="rId8"/>
          <a:stretch>
            <a:fillRect/>
          </a:stretch>
        </p:blipFill>
        <p:spPr>
          <a:xfrm>
            <a:off x="4297216" y="4067017"/>
            <a:ext cx="3222320" cy="1989212"/>
          </a:xfrm>
          <a:prstGeom prst="rect">
            <a:avLst/>
          </a:prstGeom>
        </p:spPr>
      </p:pic>
      <p:pic>
        <p:nvPicPr>
          <p:cNvPr id="22" name="Picture 21">
            <a:extLst>
              <a:ext uri="{FF2B5EF4-FFF2-40B4-BE49-F238E27FC236}">
                <a16:creationId xmlns:a16="http://schemas.microsoft.com/office/drawing/2014/main" id="{12A2645D-0FD8-72A1-68C5-F24996C27085}"/>
              </a:ext>
            </a:extLst>
          </p:cNvPr>
          <p:cNvPicPr>
            <a:picLocks noChangeAspect="1"/>
          </p:cNvPicPr>
          <p:nvPr/>
        </p:nvPicPr>
        <p:blipFill>
          <a:blip r:embed="rId9"/>
          <a:stretch>
            <a:fillRect/>
          </a:stretch>
        </p:blipFill>
        <p:spPr>
          <a:xfrm>
            <a:off x="8074621" y="4065823"/>
            <a:ext cx="3222322" cy="1989213"/>
          </a:xfrm>
          <a:prstGeom prst="rect">
            <a:avLst/>
          </a:prstGeom>
        </p:spPr>
      </p:pic>
    </p:spTree>
    <p:extLst>
      <p:ext uri="{BB962C8B-B14F-4D97-AF65-F5344CB8AC3E}">
        <p14:creationId xmlns:p14="http://schemas.microsoft.com/office/powerpoint/2010/main" val="42189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191C1-0C68-CB83-FF5B-E8CB2BFCC2B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C29A546-C6B0-8DF6-2F73-367E0CB0B9EB}"/>
              </a:ext>
            </a:extLst>
          </p:cNvPr>
          <p:cNvSpPr>
            <a:spLocks noGrp="1"/>
          </p:cNvSpPr>
          <p:nvPr>
            <p:ph type="title"/>
          </p:nvPr>
        </p:nvSpPr>
        <p:spPr/>
        <p:txBody>
          <a:bodyPr/>
          <a:lstStyle/>
          <a:p>
            <a:r>
              <a:rPr lang="en-GB"/>
              <a:t>Cervical screening coverage – East of England map</a:t>
            </a:r>
            <a:endParaRPr lang="en-GB" spc="-40"/>
          </a:p>
        </p:txBody>
      </p:sp>
      <p:pic>
        <p:nvPicPr>
          <p:cNvPr id="9" name="Content Placeholder 8">
            <a:extLst>
              <a:ext uri="{FF2B5EF4-FFF2-40B4-BE49-F238E27FC236}">
                <a16:creationId xmlns:a16="http://schemas.microsoft.com/office/drawing/2014/main" id="{4D6F2824-D403-70A9-5AF8-6C4C5952329D}"/>
              </a:ext>
            </a:extLst>
          </p:cNvPr>
          <p:cNvPicPr>
            <a:picLocks noGrp="1" noChangeAspect="1"/>
          </p:cNvPicPr>
          <p:nvPr>
            <p:ph idx="1"/>
          </p:nvPr>
        </p:nvPicPr>
        <p:blipFill>
          <a:blip r:embed="rId3"/>
          <a:stretch>
            <a:fillRect/>
          </a:stretch>
        </p:blipFill>
        <p:spPr>
          <a:xfrm>
            <a:off x="495611" y="1709010"/>
            <a:ext cx="3546302" cy="3309882"/>
          </a:xfrm>
        </p:spPr>
      </p:pic>
      <p:pic>
        <p:nvPicPr>
          <p:cNvPr id="4" name="Picture 3">
            <a:extLst>
              <a:ext uri="{FF2B5EF4-FFF2-40B4-BE49-F238E27FC236}">
                <a16:creationId xmlns:a16="http://schemas.microsoft.com/office/drawing/2014/main" id="{8AF6D5E2-DB75-FB3B-A6CE-269C6A5E41E7}"/>
              </a:ext>
            </a:extLst>
          </p:cNvPr>
          <p:cNvPicPr>
            <a:picLocks noChangeAspect="1"/>
          </p:cNvPicPr>
          <p:nvPr/>
        </p:nvPicPr>
        <p:blipFill>
          <a:blip r:embed="rId4"/>
          <a:stretch>
            <a:fillRect/>
          </a:stretch>
        </p:blipFill>
        <p:spPr>
          <a:xfrm>
            <a:off x="495611" y="5318454"/>
            <a:ext cx="1829055" cy="981212"/>
          </a:xfrm>
          <a:prstGeom prst="rect">
            <a:avLst/>
          </a:prstGeom>
        </p:spPr>
      </p:pic>
      <p:sp>
        <p:nvSpPr>
          <p:cNvPr id="5" name="TextBox 4">
            <a:extLst>
              <a:ext uri="{FF2B5EF4-FFF2-40B4-BE49-F238E27FC236}">
                <a16:creationId xmlns:a16="http://schemas.microsoft.com/office/drawing/2014/main" id="{EF17115E-8199-F234-9671-6725109556C4}"/>
              </a:ext>
            </a:extLst>
          </p:cNvPr>
          <p:cNvSpPr txBox="1"/>
          <p:nvPr/>
        </p:nvSpPr>
        <p:spPr>
          <a:xfrm>
            <a:off x="495611" y="6426000"/>
            <a:ext cx="6883199" cy="276999"/>
          </a:xfrm>
          <a:prstGeom prst="rect">
            <a:avLst/>
          </a:prstGeom>
          <a:noFill/>
        </p:spPr>
        <p:txBody>
          <a:bodyPr wrap="square" rtlCol="0">
            <a:spAutoFit/>
          </a:bodyPr>
          <a:lstStyle/>
          <a:p>
            <a:r>
              <a:rPr lang="en-GB" sz="1200">
                <a:hlinkClick r:id="rId5"/>
              </a:rPr>
              <a:t>Source: Cervical screening standards data report 2023 to 2024 - GOV.UK</a:t>
            </a:r>
            <a:endParaRPr lang="en-GB" sz="1200" b="1"/>
          </a:p>
        </p:txBody>
      </p:sp>
      <p:sp>
        <p:nvSpPr>
          <p:cNvPr id="11" name="TextBox 10">
            <a:extLst>
              <a:ext uri="{FF2B5EF4-FFF2-40B4-BE49-F238E27FC236}">
                <a16:creationId xmlns:a16="http://schemas.microsoft.com/office/drawing/2014/main" id="{E0DED922-2321-1032-8D18-0FF66F4AA9EA}"/>
              </a:ext>
            </a:extLst>
          </p:cNvPr>
          <p:cNvSpPr txBox="1"/>
          <p:nvPr/>
        </p:nvSpPr>
        <p:spPr>
          <a:xfrm>
            <a:off x="432000" y="1213344"/>
            <a:ext cx="4442150" cy="369332"/>
          </a:xfrm>
          <a:prstGeom prst="rect">
            <a:avLst/>
          </a:prstGeom>
          <a:noFill/>
        </p:spPr>
        <p:txBody>
          <a:bodyPr wrap="square" rtlCol="0">
            <a:spAutoFit/>
          </a:bodyPr>
          <a:lstStyle/>
          <a:p>
            <a:r>
              <a:rPr lang="en-GB"/>
              <a:t>Coverage, 25 – 49 years, March 2024</a:t>
            </a:r>
          </a:p>
        </p:txBody>
      </p:sp>
      <p:pic>
        <p:nvPicPr>
          <p:cNvPr id="13" name="Picture 12">
            <a:extLst>
              <a:ext uri="{FF2B5EF4-FFF2-40B4-BE49-F238E27FC236}">
                <a16:creationId xmlns:a16="http://schemas.microsoft.com/office/drawing/2014/main" id="{962274D3-6CFD-CB19-50D1-C6B1D0AD485B}"/>
              </a:ext>
            </a:extLst>
          </p:cNvPr>
          <p:cNvPicPr>
            <a:picLocks noChangeAspect="1"/>
          </p:cNvPicPr>
          <p:nvPr/>
        </p:nvPicPr>
        <p:blipFill>
          <a:blip r:embed="rId6"/>
          <a:stretch>
            <a:fillRect/>
          </a:stretch>
        </p:blipFill>
        <p:spPr>
          <a:xfrm>
            <a:off x="5083709" y="1707351"/>
            <a:ext cx="3546302" cy="3311541"/>
          </a:xfrm>
          <a:prstGeom prst="rect">
            <a:avLst/>
          </a:prstGeom>
        </p:spPr>
      </p:pic>
      <p:sp>
        <p:nvSpPr>
          <p:cNvPr id="14" name="TextBox 13">
            <a:extLst>
              <a:ext uri="{FF2B5EF4-FFF2-40B4-BE49-F238E27FC236}">
                <a16:creationId xmlns:a16="http://schemas.microsoft.com/office/drawing/2014/main" id="{4C0891DF-3550-3C42-32BE-ABC347EC26D2}"/>
              </a:ext>
            </a:extLst>
          </p:cNvPr>
          <p:cNvSpPr txBox="1"/>
          <p:nvPr/>
        </p:nvSpPr>
        <p:spPr>
          <a:xfrm>
            <a:off x="5004000" y="1213981"/>
            <a:ext cx="4442150" cy="369332"/>
          </a:xfrm>
          <a:prstGeom prst="rect">
            <a:avLst/>
          </a:prstGeom>
          <a:noFill/>
        </p:spPr>
        <p:txBody>
          <a:bodyPr wrap="square" rtlCol="0">
            <a:spAutoFit/>
          </a:bodyPr>
          <a:lstStyle/>
          <a:p>
            <a:r>
              <a:rPr lang="en-GB"/>
              <a:t>Coverage, 50 – 64 years, March 2024</a:t>
            </a:r>
          </a:p>
        </p:txBody>
      </p:sp>
      <p:pic>
        <p:nvPicPr>
          <p:cNvPr id="16" name="Picture 15">
            <a:extLst>
              <a:ext uri="{FF2B5EF4-FFF2-40B4-BE49-F238E27FC236}">
                <a16:creationId xmlns:a16="http://schemas.microsoft.com/office/drawing/2014/main" id="{99CBCABC-FB80-3019-43AF-92C8FEE7AE67}"/>
              </a:ext>
            </a:extLst>
          </p:cNvPr>
          <p:cNvPicPr>
            <a:picLocks noChangeAspect="1"/>
          </p:cNvPicPr>
          <p:nvPr/>
        </p:nvPicPr>
        <p:blipFill>
          <a:blip r:embed="rId7"/>
          <a:stretch>
            <a:fillRect/>
          </a:stretch>
        </p:blipFill>
        <p:spPr>
          <a:xfrm>
            <a:off x="5083709" y="5318454"/>
            <a:ext cx="1657581" cy="905001"/>
          </a:xfrm>
          <a:prstGeom prst="rect">
            <a:avLst/>
          </a:prstGeom>
        </p:spPr>
      </p:pic>
    </p:spTree>
    <p:extLst>
      <p:ext uri="{BB962C8B-B14F-4D97-AF65-F5344CB8AC3E}">
        <p14:creationId xmlns:p14="http://schemas.microsoft.com/office/powerpoint/2010/main" val="7794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p:txBody>
          <a:bodyPr/>
          <a:lstStyle/>
          <a:p>
            <a:r>
              <a:rPr lang="en-GB"/>
              <a:t>Extended screening intervals</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6C88B7-CE11-184A-B64F-FAA8B43FD1A5}"/>
              </a:ext>
            </a:extLst>
          </p:cNvPr>
          <p:cNvSpPr>
            <a:spLocks noGrp="1"/>
          </p:cNvSpPr>
          <p:nvPr>
            <p:ph type="body" sz="quarter" idx="14"/>
          </p:nvPr>
        </p:nvSpPr>
        <p:spPr>
          <a:xfrm>
            <a:off x="1190365" y="1204126"/>
            <a:ext cx="9811265" cy="3466727"/>
          </a:xfrm>
        </p:spPr>
        <p:txBody>
          <a:bodyPr/>
          <a:lstStyle/>
          <a:p>
            <a:pPr lvl="0"/>
            <a:endParaRPr lang="en-GB" sz="4000"/>
          </a:p>
          <a:p>
            <a:pPr lvl="0"/>
            <a:r>
              <a:rPr lang="en-GB" sz="2800">
                <a:latin typeface="Arial" panose="020B0604020202020204" pitchFamily="34" charset="0"/>
                <a:cs typeface="Arial" panose="020B0604020202020204" pitchFamily="34" charset="0"/>
              </a:rPr>
              <a:t>From 1</a:t>
            </a:r>
            <a:r>
              <a:rPr lang="en-GB" sz="2800" baseline="30000">
                <a:latin typeface="Arial" panose="020B0604020202020204" pitchFamily="34" charset="0"/>
                <a:cs typeface="Arial" panose="020B0604020202020204" pitchFamily="34" charset="0"/>
              </a:rPr>
              <a:t>st</a:t>
            </a:r>
            <a:r>
              <a:rPr lang="en-GB" sz="2800">
                <a:latin typeface="Arial" panose="020B0604020202020204" pitchFamily="34" charset="0"/>
                <a:cs typeface="Arial" panose="020B0604020202020204" pitchFamily="34" charset="0"/>
              </a:rPr>
              <a:t> July 2025, the routine cervical screening interval for women and people with a cervix aged 25 – 49 years who test negative for HPV changed from 3-yearly to 5-yearly.</a:t>
            </a:r>
          </a:p>
          <a:p>
            <a:pPr lvl="0"/>
            <a:endParaRPr lang="en-GB" sz="2800">
              <a:latin typeface="Arial" panose="020B0604020202020204" pitchFamily="34" charset="0"/>
              <a:cs typeface="Arial" panose="020B0604020202020204" pitchFamily="34" charset="0"/>
            </a:endParaRPr>
          </a:p>
          <a:p>
            <a:pPr lvl="0"/>
            <a:endParaRPr lang="en-GB" sz="2800"/>
          </a:p>
        </p:txBody>
      </p:sp>
      <p:graphicFrame>
        <p:nvGraphicFramePr>
          <p:cNvPr id="2" name="Table 1">
            <a:extLst>
              <a:ext uri="{FF2B5EF4-FFF2-40B4-BE49-F238E27FC236}">
                <a16:creationId xmlns:a16="http://schemas.microsoft.com/office/drawing/2014/main" id="{4B509227-C943-21C4-7F08-6CB45DAE0FE1}"/>
              </a:ext>
            </a:extLst>
          </p:cNvPr>
          <p:cNvGraphicFramePr>
            <a:graphicFrameLocks noGrp="1"/>
          </p:cNvGraphicFramePr>
          <p:nvPr>
            <p:extLst>
              <p:ext uri="{D42A27DB-BD31-4B8C-83A1-F6EECF244321}">
                <p14:modId xmlns:p14="http://schemas.microsoft.com/office/powerpoint/2010/main" val="1002907201"/>
              </p:ext>
            </p:extLst>
          </p:nvPr>
        </p:nvGraphicFramePr>
        <p:xfrm>
          <a:off x="2210905" y="3558333"/>
          <a:ext cx="8128000" cy="11125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388171625"/>
                    </a:ext>
                  </a:extLst>
                </a:gridCol>
                <a:gridCol w="4064000">
                  <a:extLst>
                    <a:ext uri="{9D8B030D-6E8A-4147-A177-3AD203B41FA5}">
                      <a16:colId xmlns:a16="http://schemas.microsoft.com/office/drawing/2014/main" val="899740277"/>
                    </a:ext>
                  </a:extLst>
                </a:gridCol>
              </a:tblGrid>
              <a:tr h="370840">
                <a:tc>
                  <a:txBody>
                    <a:bodyPr/>
                    <a:lstStyle/>
                    <a:p>
                      <a:pPr algn="ctr"/>
                      <a:r>
                        <a:rPr lang="en-GB"/>
                        <a:t>Before 1</a:t>
                      </a:r>
                      <a:r>
                        <a:rPr lang="en-GB" baseline="30000"/>
                        <a:t>st</a:t>
                      </a:r>
                      <a:r>
                        <a:rPr lang="en-GB"/>
                        <a:t> July 2025</a:t>
                      </a:r>
                    </a:p>
                  </a:txBody>
                  <a:tcPr/>
                </a:tc>
                <a:tc>
                  <a:txBody>
                    <a:bodyPr/>
                    <a:lstStyle/>
                    <a:p>
                      <a:pPr algn="ctr"/>
                      <a:r>
                        <a:rPr lang="en-GB"/>
                        <a:t>After 1</a:t>
                      </a:r>
                      <a:r>
                        <a:rPr lang="en-GB" baseline="30000"/>
                        <a:t>st</a:t>
                      </a:r>
                      <a:r>
                        <a:rPr lang="en-GB"/>
                        <a:t> July 2025</a:t>
                      </a:r>
                    </a:p>
                  </a:txBody>
                  <a:tcPr/>
                </a:tc>
                <a:extLst>
                  <a:ext uri="{0D108BD9-81ED-4DB2-BD59-A6C34878D82A}">
                    <a16:rowId xmlns:a16="http://schemas.microsoft.com/office/drawing/2014/main" val="3361453817"/>
                  </a:ext>
                </a:extLst>
              </a:tr>
              <a:tr h="370840">
                <a:tc>
                  <a:txBody>
                    <a:bodyPr/>
                    <a:lstStyle/>
                    <a:p>
                      <a:pPr algn="ctr"/>
                      <a:r>
                        <a:rPr lang="en-GB"/>
                        <a:t>25 – 49 years old – every 3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25 – 49 years old – every 5 years</a:t>
                      </a:r>
                    </a:p>
                  </a:txBody>
                  <a:tcPr>
                    <a:solidFill>
                      <a:schemeClr val="accent4">
                        <a:lumMod val="20000"/>
                        <a:lumOff val="80000"/>
                      </a:schemeClr>
                    </a:solidFill>
                  </a:tcPr>
                </a:tc>
                <a:extLst>
                  <a:ext uri="{0D108BD9-81ED-4DB2-BD59-A6C34878D82A}">
                    <a16:rowId xmlns:a16="http://schemas.microsoft.com/office/drawing/2014/main" val="2951557773"/>
                  </a:ext>
                </a:extLst>
              </a:tr>
              <a:tr h="370840">
                <a:tc>
                  <a:txBody>
                    <a:bodyPr/>
                    <a:lstStyle/>
                    <a:p>
                      <a:pPr algn="ctr"/>
                      <a:r>
                        <a:rPr lang="en-GB"/>
                        <a:t>50- 64 years old – every 5 years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50- 64 years old – every 5 years</a:t>
                      </a:r>
                    </a:p>
                  </a:txBody>
                  <a:tcPr/>
                </a:tc>
                <a:extLst>
                  <a:ext uri="{0D108BD9-81ED-4DB2-BD59-A6C34878D82A}">
                    <a16:rowId xmlns:a16="http://schemas.microsoft.com/office/drawing/2014/main" val="411265523"/>
                  </a:ext>
                </a:extLst>
              </a:tr>
            </a:tbl>
          </a:graphicData>
        </a:graphic>
      </p:graphicFrame>
    </p:spTree>
    <p:extLst>
      <p:ext uri="{BB962C8B-B14F-4D97-AF65-F5344CB8AC3E}">
        <p14:creationId xmlns:p14="http://schemas.microsoft.com/office/powerpoint/2010/main" val="18236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40560" y="1801024"/>
            <a:ext cx="11088000" cy="3456776"/>
          </a:xfrm>
        </p:spPr>
        <p:txBody>
          <a:bodyPr>
            <a:normAutofit/>
          </a:bodyPr>
          <a:lstStyle/>
          <a:p>
            <a:pPr marL="457200" indent="-457200">
              <a:buFont typeface="Arial" panose="020B0604020202020204" pitchFamily="34" charset="0"/>
              <a:buChar char="•"/>
            </a:pPr>
            <a:r>
              <a:rPr lang="en-GB" sz="2400"/>
              <a:t>HPV primary screening has been fully implemented in England since December 2019. This is a more sensitive and accurate test than the previous ‘smear’ test, which only looked for cervical cell changes. </a:t>
            </a:r>
          </a:p>
          <a:p>
            <a:pPr marL="457200" indent="-457200">
              <a:buFont typeface="Arial" panose="020B0604020202020204" pitchFamily="34" charset="0"/>
              <a:buChar char="•"/>
            </a:pPr>
            <a:r>
              <a:rPr lang="en-GB" sz="2400"/>
              <a:t>HPV testing is the best way to find out at an early stage who is at higher risk of developing the cervical cell changes that over time could potentially lead to cervical cancer if left untreated. </a:t>
            </a:r>
          </a:p>
          <a:p>
            <a:pPr marL="457200" indent="-457200">
              <a:buFont typeface="Arial" panose="020B0604020202020204" pitchFamily="34" charset="0"/>
              <a:buChar char="•"/>
            </a:pPr>
            <a:r>
              <a:rPr lang="en-GB" sz="2400"/>
              <a:t>This enables us to offer a more personalised approach to cervical cancer prevention based on an individual’s risk.</a:t>
            </a: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a:t>Background 1 - Rationale</a:t>
            </a:r>
            <a:endParaRPr lang="en-GB" spc="-4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PPT-Template-Feb2025  -  Read-Only" id="{5D609849-B680-4915-9D04-0A71F106D0A6}" vid="{7383E2E0-6315-4DB3-830B-5EAE66EAD8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tintopresentationforJuly xmlns="c39ebc83-19ce-4413-80de-35b4a237df47" xsi:nil="true"/>
    <Review_x0020_Date xmlns="c39ebc83-19ce-4413-80de-35b4a237df47" xsi:nil="true"/>
    <_ip_UnifiedCompliancePolicyUIAction xmlns="55c7dfe8-31bc-4f6c-ad0b-9168b291de96" xsi:nil="true"/>
    <_Flow_SignoffStatus xmlns="c39ebc83-19ce-4413-80de-35b4a237df47" xsi:nil="true"/>
    <lcf76f155ced4ddcb4097134ff3c332f xmlns="c39ebc83-19ce-4413-80de-35b4a237df47">
      <Terms xmlns="http://schemas.microsoft.com/office/infopath/2007/PartnerControls"/>
    </lcf76f155ced4ddcb4097134ff3c332f>
    <_ip_UnifiedCompliancePolicyProperties xmlns="55c7dfe8-31bc-4f6c-ad0b-9168b291de96" xsi:nil="true"/>
    <Date xmlns="c39ebc83-19ce-4413-80de-35b4a237df47" xsi:nil="true"/>
    <TaxCatchAll xmlns="55c7dfe8-31bc-4f6c-ad0b-9168b291de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700BB-C729-4CDE-895C-F37E6B005E26}">
  <ds:schemaRefs>
    <ds:schemaRef ds:uri="55c7dfe8-31bc-4f6c-ad0b-9168b291de96"/>
    <ds:schemaRef ds:uri="c39ebc83-19ce-4413-80de-35b4a237d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50125E-A2FA-46E4-A3BB-6A85098D43A1}">
  <ds:schemaRefs>
    <ds:schemaRef ds:uri="http://schemas.microsoft.com/office/2006/documentManagement/types"/>
    <ds:schemaRef ds:uri="55c7dfe8-31bc-4f6c-ad0b-9168b291de96"/>
    <ds:schemaRef ds:uri="http://schemas.microsoft.com/office/infopath/2007/PartnerControls"/>
    <ds:schemaRef ds:uri="http://purl.org/dc/dcmitype/"/>
    <ds:schemaRef ds:uri="http://purl.org/dc/terms/"/>
    <ds:schemaRef ds:uri="http://www.w3.org/XML/1998/namespace"/>
    <ds:schemaRef ds:uri="http://purl.org/dc/elements/1.1/"/>
    <ds:schemaRef ds:uri="http://schemas.openxmlformats.org/package/2006/metadata/core-properties"/>
    <ds:schemaRef ds:uri="c39ebc83-19ce-4413-80de-35b4a237df47"/>
    <ds:schemaRef ds:uri="http://schemas.microsoft.com/office/2006/metadata/properties"/>
  </ds:schemaRefs>
</ds:datastoreItem>
</file>

<file path=customXml/itemProps3.xml><?xml version="1.0" encoding="utf-8"?>
<ds:datastoreItem xmlns:ds="http://schemas.openxmlformats.org/officeDocument/2006/customXml" ds:itemID="{DE86AFAD-F039-4CC4-8161-B86C73AE17F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119</TotalTime>
  <Words>2920</Words>
  <Application>Microsoft Office PowerPoint</Application>
  <PresentationFormat>Widescreen</PresentationFormat>
  <Paragraphs>229</Paragraphs>
  <Slides>33</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Aptos</vt:lpstr>
      <vt:lpstr>Aptos Display</vt:lpstr>
      <vt:lpstr>Arial</vt:lpstr>
      <vt:lpstr>Calibri</vt:lpstr>
      <vt:lpstr>Office Theme</vt:lpstr>
      <vt:lpstr>NHSD-Refresh-Theme-NOV1120B</vt:lpstr>
      <vt:lpstr>Cervical screening webinar</vt:lpstr>
      <vt:lpstr>Session outline</vt:lpstr>
      <vt:lpstr>Background</vt:lpstr>
      <vt:lpstr>Cervical screening coverage – East of England</vt:lpstr>
      <vt:lpstr>Cervical screening coverage – by ICB</vt:lpstr>
      <vt:lpstr>Cervical screening coverage – East of England map</vt:lpstr>
      <vt:lpstr>Extended screening intervals</vt:lpstr>
      <vt:lpstr>PowerPoint Presentation</vt:lpstr>
      <vt:lpstr>Background 1 - Rationale</vt:lpstr>
      <vt:lpstr>Background 2 – Why it is safe </vt:lpstr>
      <vt:lpstr>Background 3 - how the change was agreed </vt:lpstr>
      <vt:lpstr>What is changing?</vt:lpstr>
      <vt:lpstr>What is not changing?</vt:lpstr>
      <vt:lpstr>FAQs - Extended intervals 1</vt:lpstr>
      <vt:lpstr>FAQs - Extended intervals 2 </vt:lpstr>
      <vt:lpstr>FAQs - Extended intervals 3</vt:lpstr>
      <vt:lpstr>Cervical screening invitations and reminders</vt:lpstr>
      <vt:lpstr>Digital invitations and reminders</vt:lpstr>
      <vt:lpstr>Invitations and reminders in the Cervical Screening Programme in the East of England</vt:lpstr>
      <vt:lpstr>Text message reminders</vt:lpstr>
      <vt:lpstr>PowerPoint Presentation</vt:lpstr>
      <vt:lpstr>Regional cervical screening SMS text reminder service findings  - Feb 2024</vt:lpstr>
      <vt:lpstr>CSMS and text message reminders</vt:lpstr>
      <vt:lpstr>SBRI project with Appt Health</vt:lpstr>
      <vt:lpstr>Project outline</vt:lpstr>
      <vt:lpstr>Self-sampling</vt:lpstr>
      <vt:lpstr>PowerPoint Presentation</vt:lpstr>
      <vt:lpstr>What is changing?</vt:lpstr>
      <vt:lpstr>PowerPoint Presentation</vt:lpstr>
      <vt:lpstr>PowerPoint Presentation</vt:lpstr>
      <vt:lpstr>Cervical screening drop-in sessions</vt:lpstr>
      <vt:lpstr>PowerPoint Presentation</vt:lpstr>
      <vt:lpstr>Contact details for Screening and Immunisation Team</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MANN, Leanne (NHS ENGLAND)</dc:creator>
  <cp:lastModifiedBy>VINCENT, Melanie (NHS ENGLAND)</cp:lastModifiedBy>
  <cp:revision>2</cp:revision>
  <dcterms:created xsi:type="dcterms:W3CDTF">2025-06-18T14:40:18Z</dcterms:created>
  <dcterms:modified xsi:type="dcterms:W3CDTF">2025-07-09T14:52:03Z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ies>
</file>