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webextensions/webextension1.xml" ContentType="application/vnd.ms-office.webextension+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webextensions/webextension2.xml" ContentType="application/vnd.ms-office.webextension+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942" r:id="rId5"/>
    <p:sldMasterId id="2147483954" r:id="rId6"/>
  </p:sldMasterIdLst>
  <p:notesMasterIdLst>
    <p:notesMasterId r:id="rId75"/>
  </p:notesMasterIdLst>
  <p:handoutMasterIdLst>
    <p:handoutMasterId r:id="rId76"/>
  </p:handoutMasterIdLst>
  <p:sldIdLst>
    <p:sldId id="1923" r:id="rId7"/>
    <p:sldId id="2147472062" r:id="rId8"/>
    <p:sldId id="2145707272" r:id="rId9"/>
    <p:sldId id="257" r:id="rId10"/>
    <p:sldId id="258" r:id="rId11"/>
    <p:sldId id="2145707274" r:id="rId12"/>
    <p:sldId id="273" r:id="rId13"/>
    <p:sldId id="2145707277" r:id="rId14"/>
    <p:sldId id="2145707278" r:id="rId15"/>
    <p:sldId id="2145707279" r:id="rId16"/>
    <p:sldId id="2145707281" r:id="rId17"/>
    <p:sldId id="2145707280" r:id="rId18"/>
    <p:sldId id="2145707282" r:id="rId19"/>
    <p:sldId id="2145707283" r:id="rId20"/>
    <p:sldId id="2145707290" r:id="rId21"/>
    <p:sldId id="2145707285" r:id="rId22"/>
    <p:sldId id="2145707284" r:id="rId23"/>
    <p:sldId id="2145707288" r:id="rId24"/>
    <p:sldId id="1961" r:id="rId25"/>
    <p:sldId id="1973" r:id="rId26"/>
    <p:sldId id="1974" r:id="rId27"/>
    <p:sldId id="2147472065" r:id="rId28"/>
    <p:sldId id="2147472061" r:id="rId29"/>
    <p:sldId id="2145707291" r:id="rId30"/>
    <p:sldId id="2145707292" r:id="rId31"/>
    <p:sldId id="2145707293" r:id="rId32"/>
    <p:sldId id="2145707294" r:id="rId33"/>
    <p:sldId id="2145707295" r:id="rId34"/>
    <p:sldId id="2145707296" r:id="rId35"/>
    <p:sldId id="2145707297" r:id="rId36"/>
    <p:sldId id="2145707298" r:id="rId37"/>
    <p:sldId id="2145707299" r:id="rId38"/>
    <p:sldId id="2145707300" r:id="rId39"/>
    <p:sldId id="2145707337" r:id="rId40"/>
    <p:sldId id="2145707303" r:id="rId41"/>
    <p:sldId id="2145707301" r:id="rId42"/>
    <p:sldId id="2145707302" r:id="rId43"/>
    <p:sldId id="2145707304" r:id="rId44"/>
    <p:sldId id="2145707305" r:id="rId45"/>
    <p:sldId id="2145707306" r:id="rId46"/>
    <p:sldId id="2145707307" r:id="rId47"/>
    <p:sldId id="2145707289" r:id="rId48"/>
    <p:sldId id="2145707310" r:id="rId49"/>
    <p:sldId id="2145707311" r:id="rId50"/>
    <p:sldId id="2145707314" r:id="rId51"/>
    <p:sldId id="2145707313" r:id="rId52"/>
    <p:sldId id="2145707315" r:id="rId53"/>
    <p:sldId id="2145707316" r:id="rId54"/>
    <p:sldId id="2145707317" r:id="rId55"/>
    <p:sldId id="2145707318" r:id="rId56"/>
    <p:sldId id="2145707319" r:id="rId57"/>
    <p:sldId id="2145707320" r:id="rId58"/>
    <p:sldId id="2145707321" r:id="rId59"/>
    <p:sldId id="2145707322" r:id="rId60"/>
    <p:sldId id="2145707323" r:id="rId61"/>
    <p:sldId id="2145707324" r:id="rId62"/>
    <p:sldId id="2145707325" r:id="rId63"/>
    <p:sldId id="2145707326" r:id="rId64"/>
    <p:sldId id="2145707327" r:id="rId65"/>
    <p:sldId id="2145707328" r:id="rId66"/>
    <p:sldId id="2145707329" r:id="rId67"/>
    <p:sldId id="2145707330" r:id="rId68"/>
    <p:sldId id="2147472066" r:id="rId69"/>
    <p:sldId id="2145707332" r:id="rId70"/>
    <p:sldId id="2145707271" r:id="rId71"/>
    <p:sldId id="2145707334" r:id="rId72"/>
    <p:sldId id="2145707335" r:id="rId73"/>
    <p:sldId id="214570733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E4"/>
    <a:srgbClr val="425563"/>
    <a:srgbClr val="F6F8F8"/>
    <a:srgbClr val="80D2CC"/>
    <a:srgbClr val="99DBD6"/>
    <a:srgbClr val="99DDEB"/>
    <a:srgbClr val="80D4E7"/>
    <a:srgbClr val="005EB8"/>
    <a:srgbClr val="E8EDEE"/>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1BA7F-D986-49FA-A07A-18E0777429FF}" v="10" dt="2025-07-10T15:38:19.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1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oleObject" Target="https://nhsengland.sharepoint.com/sites/EoE1/directcommissioning/primarycare-and-publichealth/Open%20document%20library/Public%20Health/All%20PH/Pertussis%20Strategy/Information%20Gathering/hpr0124-july-to-september-data-tables_pertussis%20uptak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17987498587675E-2"/>
          <c:y val="0.11148857319332922"/>
          <c:w val="0.88344121676202325"/>
          <c:h val="0.7414037536537087"/>
        </c:manualLayout>
      </c:layout>
      <c:lineChart>
        <c:grouping val="standard"/>
        <c:varyColors val="0"/>
        <c:ser>
          <c:idx val="0"/>
          <c:order val="0"/>
          <c:tx>
            <c:strRef>
              <c:f>PertussisCoveragebyCR!$B$5</c:f>
              <c:strCache>
                <c:ptCount val="1"/>
                <c:pt idx="0">
                  <c:v>London</c:v>
                </c:pt>
              </c:strCache>
            </c:strRef>
          </c:tx>
          <c:spPr>
            <a:ln w="22225" cap="rnd">
              <a:solidFill>
                <a:schemeClr val="accent1"/>
              </a:solidFill>
            </a:ln>
            <a:effectLst>
              <a:glow rad="139700">
                <a:schemeClr val="accent1">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PertussisCoveragebyCR!$C$5:$BD$5</c:f>
              <c:numCache>
                <c:formatCode>0.0</c:formatCode>
                <c:ptCount val="54"/>
                <c:pt idx="0">
                  <c:v>56.6</c:v>
                </c:pt>
                <c:pt idx="1">
                  <c:v>55.8</c:v>
                </c:pt>
                <c:pt idx="2">
                  <c:v>56.7</c:v>
                </c:pt>
                <c:pt idx="3">
                  <c:v>57.4</c:v>
                </c:pt>
                <c:pt idx="4">
                  <c:v>56.4</c:v>
                </c:pt>
                <c:pt idx="5">
                  <c:v>56.8</c:v>
                </c:pt>
                <c:pt idx="6">
                  <c:v>56.7</c:v>
                </c:pt>
                <c:pt idx="7">
                  <c:v>58.2</c:v>
                </c:pt>
                <c:pt idx="8">
                  <c:v>60.9</c:v>
                </c:pt>
                <c:pt idx="9">
                  <c:v>58.3</c:v>
                </c:pt>
                <c:pt idx="10">
                  <c:v>58</c:v>
                </c:pt>
                <c:pt idx="11">
                  <c:v>58.2</c:v>
                </c:pt>
                <c:pt idx="12" formatCode="General">
                  <c:v>57.7</c:v>
                </c:pt>
                <c:pt idx="13" formatCode="General">
                  <c:v>54.9</c:v>
                </c:pt>
                <c:pt idx="14" formatCode="General">
                  <c:v>52.8</c:v>
                </c:pt>
                <c:pt idx="15">
                  <c:v>50.8</c:v>
                </c:pt>
                <c:pt idx="16">
                  <c:v>49.4</c:v>
                </c:pt>
                <c:pt idx="17">
                  <c:v>47.7</c:v>
                </c:pt>
                <c:pt idx="18">
                  <c:v>49.1</c:v>
                </c:pt>
                <c:pt idx="19">
                  <c:v>50.9</c:v>
                </c:pt>
                <c:pt idx="20">
                  <c:v>51.2</c:v>
                </c:pt>
                <c:pt idx="21">
                  <c:v>51</c:v>
                </c:pt>
                <c:pt idx="22">
                  <c:v>50.6</c:v>
                </c:pt>
                <c:pt idx="23">
                  <c:v>50.4</c:v>
                </c:pt>
                <c:pt idx="24">
                  <c:v>48.3</c:v>
                </c:pt>
                <c:pt idx="25">
                  <c:v>45.8</c:v>
                </c:pt>
                <c:pt idx="26">
                  <c:v>44.5</c:v>
                </c:pt>
                <c:pt idx="27">
                  <c:v>43.2</c:v>
                </c:pt>
                <c:pt idx="28">
                  <c:v>44</c:v>
                </c:pt>
                <c:pt idx="29">
                  <c:v>42</c:v>
                </c:pt>
                <c:pt idx="30">
                  <c:v>43.6</c:v>
                </c:pt>
                <c:pt idx="31" formatCode="General">
                  <c:v>44</c:v>
                </c:pt>
                <c:pt idx="32" formatCode="General">
                  <c:v>44.9</c:v>
                </c:pt>
                <c:pt idx="33" formatCode="General">
                  <c:v>43.9</c:v>
                </c:pt>
                <c:pt idx="34" formatCode="General">
                  <c:v>44.3</c:v>
                </c:pt>
                <c:pt idx="35" formatCode="General">
                  <c:v>45.3</c:v>
                </c:pt>
                <c:pt idx="36" formatCode="General">
                  <c:v>43.8</c:v>
                </c:pt>
                <c:pt idx="37" formatCode="General">
                  <c:v>41.7</c:v>
                </c:pt>
                <c:pt idx="38" formatCode="General">
                  <c:v>37.6</c:v>
                </c:pt>
                <c:pt idx="39" formatCode="General">
                  <c:v>39.799999999999997</c:v>
                </c:pt>
                <c:pt idx="40" formatCode="General">
                  <c:v>40.200000000000003</c:v>
                </c:pt>
                <c:pt idx="41" formatCode="General">
                  <c:v>38.799999999999997</c:v>
                </c:pt>
                <c:pt idx="42" formatCode="General">
                  <c:v>41.3</c:v>
                </c:pt>
                <c:pt idx="43" formatCode="General">
                  <c:v>40.9</c:v>
                </c:pt>
                <c:pt idx="44" formatCode="General">
                  <c:v>39.6</c:v>
                </c:pt>
                <c:pt idx="45" formatCode="General">
                  <c:v>39.700000000000003</c:v>
                </c:pt>
                <c:pt idx="46" formatCode="General">
                  <c:v>41</c:v>
                </c:pt>
                <c:pt idx="47" formatCode="General">
                  <c:v>38.9</c:v>
                </c:pt>
                <c:pt idx="48" formatCode="General">
                  <c:v>39.5</c:v>
                </c:pt>
                <c:pt idx="49" formatCode="General">
                  <c:v>38.5</c:v>
                </c:pt>
                <c:pt idx="50" formatCode="General">
                  <c:v>37.200000000000003</c:v>
                </c:pt>
                <c:pt idx="51" formatCode="General">
                  <c:v>37.299999999999997</c:v>
                </c:pt>
                <c:pt idx="52" formatCode="General">
                  <c:v>36.700000000000003</c:v>
                </c:pt>
                <c:pt idx="53" formatCode="General">
                  <c:v>35.5</c:v>
                </c:pt>
              </c:numCache>
            </c:numRef>
          </c:val>
          <c:smooth val="0"/>
          <c:extLst>
            <c:ext xmlns:c16="http://schemas.microsoft.com/office/drawing/2014/chart" uri="{C3380CC4-5D6E-409C-BE32-E72D297353CC}">
              <c16:uniqueId val="{00000000-24B0-4066-AF34-7F9A2E79F69D}"/>
            </c:ext>
          </c:extLst>
        </c:ser>
        <c:ser>
          <c:idx val="1"/>
          <c:order val="1"/>
          <c:tx>
            <c:strRef>
              <c:f>PertussisCoveragebyCR!$B$6</c:f>
              <c:strCache>
                <c:ptCount val="1"/>
                <c:pt idx="0">
                  <c:v>South West</c:v>
                </c:pt>
              </c:strCache>
            </c:strRef>
          </c:tx>
          <c:spPr>
            <a:ln w="22225" cap="rnd">
              <a:solidFill>
                <a:schemeClr val="accent2"/>
              </a:solidFill>
            </a:ln>
            <a:effectLst>
              <a:glow rad="139700">
                <a:schemeClr val="accent2">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PertussisCoveragebyCR!$C$6:$BD$6</c:f>
              <c:numCache>
                <c:formatCode>0.0</c:formatCode>
                <c:ptCount val="54"/>
                <c:pt idx="0">
                  <c:v>72</c:v>
                </c:pt>
                <c:pt idx="1">
                  <c:v>73</c:v>
                </c:pt>
                <c:pt idx="2">
                  <c:v>71.3</c:v>
                </c:pt>
                <c:pt idx="3">
                  <c:v>71.099999999999994</c:v>
                </c:pt>
                <c:pt idx="4">
                  <c:v>71.8</c:v>
                </c:pt>
                <c:pt idx="5">
                  <c:v>72.7</c:v>
                </c:pt>
                <c:pt idx="6">
                  <c:v>73.8</c:v>
                </c:pt>
                <c:pt idx="7">
                  <c:v>75.099999999999994</c:v>
                </c:pt>
                <c:pt idx="8">
                  <c:v>75.8</c:v>
                </c:pt>
                <c:pt idx="9">
                  <c:v>75.5</c:v>
                </c:pt>
                <c:pt idx="10">
                  <c:v>75</c:v>
                </c:pt>
                <c:pt idx="11">
                  <c:v>75.2</c:v>
                </c:pt>
                <c:pt idx="12" formatCode="General">
                  <c:v>73.7</c:v>
                </c:pt>
                <c:pt idx="13" formatCode="General">
                  <c:v>73.8</c:v>
                </c:pt>
                <c:pt idx="14" formatCode="General">
                  <c:v>69.8</c:v>
                </c:pt>
                <c:pt idx="15">
                  <c:v>70.8</c:v>
                </c:pt>
                <c:pt idx="16">
                  <c:v>70.3</c:v>
                </c:pt>
                <c:pt idx="17">
                  <c:v>72</c:v>
                </c:pt>
                <c:pt idx="18">
                  <c:v>72.599999999999994</c:v>
                </c:pt>
                <c:pt idx="19">
                  <c:v>73.900000000000006</c:v>
                </c:pt>
                <c:pt idx="20">
                  <c:v>72.900000000000006</c:v>
                </c:pt>
                <c:pt idx="21">
                  <c:v>72.900000000000006</c:v>
                </c:pt>
                <c:pt idx="22">
                  <c:v>72</c:v>
                </c:pt>
                <c:pt idx="23">
                  <c:v>72.5</c:v>
                </c:pt>
                <c:pt idx="24">
                  <c:v>70.5</c:v>
                </c:pt>
                <c:pt idx="25">
                  <c:v>70</c:v>
                </c:pt>
                <c:pt idx="26">
                  <c:v>68.8</c:v>
                </c:pt>
                <c:pt idx="27">
                  <c:v>72.2</c:v>
                </c:pt>
                <c:pt idx="28">
                  <c:v>70.5</c:v>
                </c:pt>
                <c:pt idx="29">
                  <c:v>70.3</c:v>
                </c:pt>
                <c:pt idx="30">
                  <c:v>70.599999999999994</c:v>
                </c:pt>
                <c:pt idx="31" formatCode="General">
                  <c:v>70.5</c:v>
                </c:pt>
                <c:pt idx="32" formatCode="General">
                  <c:v>70.5</c:v>
                </c:pt>
                <c:pt idx="33" formatCode="General">
                  <c:v>68.8</c:v>
                </c:pt>
                <c:pt idx="34" formatCode="General">
                  <c:v>68.099999999999994</c:v>
                </c:pt>
                <c:pt idx="35" formatCode="General">
                  <c:v>68.3</c:v>
                </c:pt>
                <c:pt idx="36" formatCode="General">
                  <c:v>67.5</c:v>
                </c:pt>
                <c:pt idx="37" formatCode="General">
                  <c:v>66.3</c:v>
                </c:pt>
                <c:pt idx="38" formatCode="General">
                  <c:v>65.400000000000006</c:v>
                </c:pt>
                <c:pt idx="39" formatCode="General">
                  <c:v>64.900000000000006</c:v>
                </c:pt>
                <c:pt idx="40" formatCode="General">
                  <c:v>65.2</c:v>
                </c:pt>
                <c:pt idx="41" formatCode="General">
                  <c:v>67.099999999999994</c:v>
                </c:pt>
                <c:pt idx="42" formatCode="General">
                  <c:v>70.400000000000006</c:v>
                </c:pt>
                <c:pt idx="43" formatCode="General">
                  <c:v>68.5</c:v>
                </c:pt>
                <c:pt idx="44" formatCode="General">
                  <c:v>68.5</c:v>
                </c:pt>
                <c:pt idx="45" formatCode="General">
                  <c:v>70.400000000000006</c:v>
                </c:pt>
                <c:pt idx="46" formatCode="General">
                  <c:v>70.099999999999994</c:v>
                </c:pt>
                <c:pt idx="47" formatCode="General">
                  <c:v>69.7</c:v>
                </c:pt>
                <c:pt idx="48" formatCode="General">
                  <c:v>69</c:v>
                </c:pt>
                <c:pt idx="49" formatCode="General">
                  <c:v>66.8</c:v>
                </c:pt>
                <c:pt idx="50" formatCode="General">
                  <c:v>65.900000000000006</c:v>
                </c:pt>
                <c:pt idx="51" formatCode="General">
                  <c:v>64.900000000000006</c:v>
                </c:pt>
                <c:pt idx="52" formatCode="General">
                  <c:v>65.099999999999994</c:v>
                </c:pt>
                <c:pt idx="53" formatCode="General">
                  <c:v>62.5</c:v>
                </c:pt>
              </c:numCache>
            </c:numRef>
          </c:val>
          <c:smooth val="0"/>
          <c:extLst>
            <c:ext xmlns:c16="http://schemas.microsoft.com/office/drawing/2014/chart" uri="{C3380CC4-5D6E-409C-BE32-E72D297353CC}">
              <c16:uniqueId val="{00000001-24B0-4066-AF34-7F9A2E79F69D}"/>
            </c:ext>
          </c:extLst>
        </c:ser>
        <c:ser>
          <c:idx val="2"/>
          <c:order val="2"/>
          <c:tx>
            <c:strRef>
              <c:f>PertussisCoveragebyCR!$B$7</c:f>
              <c:strCache>
                <c:ptCount val="1"/>
                <c:pt idx="0">
                  <c:v>South East</c:v>
                </c:pt>
              </c:strCache>
            </c:strRef>
          </c:tx>
          <c:spPr>
            <a:ln w="22225" cap="rnd">
              <a:solidFill>
                <a:schemeClr val="accent3"/>
              </a:solidFill>
            </a:ln>
            <a:effectLst>
              <a:glow rad="139700">
                <a:schemeClr val="accent3">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PertussisCoveragebyCR!$C$7:$BD$7</c:f>
              <c:numCache>
                <c:formatCode>0.0</c:formatCode>
                <c:ptCount val="54"/>
                <c:pt idx="0">
                  <c:v>71.5</c:v>
                </c:pt>
                <c:pt idx="1">
                  <c:v>71.599999999999994</c:v>
                </c:pt>
                <c:pt idx="2">
                  <c:v>72.7</c:v>
                </c:pt>
                <c:pt idx="3">
                  <c:v>72</c:v>
                </c:pt>
                <c:pt idx="4">
                  <c:v>72.900000000000006</c:v>
                </c:pt>
                <c:pt idx="5">
                  <c:v>73.8</c:v>
                </c:pt>
                <c:pt idx="6">
                  <c:v>73.8</c:v>
                </c:pt>
                <c:pt idx="7">
                  <c:v>75.099999999999994</c:v>
                </c:pt>
                <c:pt idx="8">
                  <c:v>75.400000000000006</c:v>
                </c:pt>
                <c:pt idx="9">
                  <c:v>75.400000000000006</c:v>
                </c:pt>
                <c:pt idx="10">
                  <c:v>74.400000000000006</c:v>
                </c:pt>
                <c:pt idx="11">
                  <c:v>74.400000000000006</c:v>
                </c:pt>
                <c:pt idx="12" formatCode="General">
                  <c:v>75.5</c:v>
                </c:pt>
                <c:pt idx="13" formatCode="General">
                  <c:v>73.099999999999994</c:v>
                </c:pt>
                <c:pt idx="14" formatCode="General">
                  <c:v>72</c:v>
                </c:pt>
                <c:pt idx="15">
                  <c:v>70.900000000000006</c:v>
                </c:pt>
                <c:pt idx="16">
                  <c:v>71.599999999999994</c:v>
                </c:pt>
                <c:pt idx="17">
                  <c:v>71.7</c:v>
                </c:pt>
                <c:pt idx="18">
                  <c:v>73.7</c:v>
                </c:pt>
                <c:pt idx="19">
                  <c:v>73.7</c:v>
                </c:pt>
                <c:pt idx="20">
                  <c:v>73.5</c:v>
                </c:pt>
                <c:pt idx="21">
                  <c:v>73.8</c:v>
                </c:pt>
                <c:pt idx="22">
                  <c:v>70</c:v>
                </c:pt>
                <c:pt idx="23">
                  <c:v>71.099999999999994</c:v>
                </c:pt>
                <c:pt idx="24">
                  <c:v>72.7</c:v>
                </c:pt>
                <c:pt idx="25">
                  <c:v>66</c:v>
                </c:pt>
                <c:pt idx="26">
                  <c:v>71</c:v>
                </c:pt>
                <c:pt idx="27">
                  <c:v>73</c:v>
                </c:pt>
                <c:pt idx="28">
                  <c:v>71.5</c:v>
                </c:pt>
                <c:pt idx="29">
                  <c:v>71.099999999999994</c:v>
                </c:pt>
                <c:pt idx="30">
                  <c:v>73.099999999999994</c:v>
                </c:pt>
                <c:pt idx="31" formatCode="General">
                  <c:v>72.7</c:v>
                </c:pt>
                <c:pt idx="32" formatCode="General">
                  <c:v>72.2</c:v>
                </c:pt>
                <c:pt idx="33" formatCode="General">
                  <c:v>72.599999999999994</c:v>
                </c:pt>
                <c:pt idx="34" formatCode="General">
                  <c:v>72.7</c:v>
                </c:pt>
                <c:pt idx="35" formatCode="General">
                  <c:v>70.7</c:v>
                </c:pt>
                <c:pt idx="36" formatCode="General">
                  <c:v>67.8</c:v>
                </c:pt>
                <c:pt idx="37" formatCode="General">
                  <c:v>66.7</c:v>
                </c:pt>
                <c:pt idx="38" formatCode="General">
                  <c:v>62.4</c:v>
                </c:pt>
                <c:pt idx="39" formatCode="General">
                  <c:v>65.3</c:v>
                </c:pt>
                <c:pt idx="40" formatCode="General">
                  <c:v>67.2</c:v>
                </c:pt>
                <c:pt idx="41" formatCode="General">
                  <c:v>68.900000000000006</c:v>
                </c:pt>
                <c:pt idx="42" formatCode="General">
                  <c:v>68.099999999999994</c:v>
                </c:pt>
                <c:pt idx="43" formatCode="General">
                  <c:v>68.7</c:v>
                </c:pt>
                <c:pt idx="44" formatCode="General">
                  <c:v>69.599999999999994</c:v>
                </c:pt>
                <c:pt idx="45" formatCode="General">
                  <c:v>69.400000000000006</c:v>
                </c:pt>
                <c:pt idx="46" formatCode="General">
                  <c:v>69</c:v>
                </c:pt>
                <c:pt idx="47" formatCode="General">
                  <c:v>67.599999999999994</c:v>
                </c:pt>
                <c:pt idx="48" formatCode="General">
                  <c:v>67.900000000000006</c:v>
                </c:pt>
                <c:pt idx="49" formatCode="General">
                  <c:v>68.2</c:v>
                </c:pt>
                <c:pt idx="50" formatCode="General">
                  <c:v>67.7</c:v>
                </c:pt>
                <c:pt idx="51" formatCode="General">
                  <c:v>66.400000000000006</c:v>
                </c:pt>
                <c:pt idx="52" formatCode="General">
                  <c:v>68.8</c:v>
                </c:pt>
                <c:pt idx="53" formatCode="General">
                  <c:v>67.3</c:v>
                </c:pt>
              </c:numCache>
            </c:numRef>
          </c:val>
          <c:smooth val="0"/>
          <c:extLst>
            <c:ext xmlns:c16="http://schemas.microsoft.com/office/drawing/2014/chart" uri="{C3380CC4-5D6E-409C-BE32-E72D297353CC}">
              <c16:uniqueId val="{00000002-24B0-4066-AF34-7F9A2E79F69D}"/>
            </c:ext>
          </c:extLst>
        </c:ser>
        <c:ser>
          <c:idx val="3"/>
          <c:order val="3"/>
          <c:tx>
            <c:strRef>
              <c:f>PertussisCoveragebyCR!$B$8</c:f>
              <c:strCache>
                <c:ptCount val="1"/>
                <c:pt idx="0">
                  <c:v>Midlands</c:v>
                </c:pt>
              </c:strCache>
            </c:strRef>
          </c:tx>
          <c:spPr>
            <a:ln w="22225" cap="rnd">
              <a:solidFill>
                <a:schemeClr val="accent4"/>
              </a:solidFill>
            </a:ln>
            <a:effectLst>
              <a:glow rad="139700">
                <a:schemeClr val="accent4">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PertussisCoveragebyCR!$C$8:$BD$8</c:f>
              <c:numCache>
                <c:formatCode>0.0</c:formatCode>
                <c:ptCount val="54"/>
                <c:pt idx="0">
                  <c:v>69</c:v>
                </c:pt>
                <c:pt idx="1">
                  <c:v>68.7</c:v>
                </c:pt>
                <c:pt idx="2">
                  <c:v>68.900000000000006</c:v>
                </c:pt>
                <c:pt idx="3">
                  <c:v>68.5</c:v>
                </c:pt>
                <c:pt idx="4">
                  <c:v>69.099999999999994</c:v>
                </c:pt>
                <c:pt idx="5">
                  <c:v>68.599999999999994</c:v>
                </c:pt>
                <c:pt idx="6">
                  <c:v>71.7</c:v>
                </c:pt>
                <c:pt idx="7">
                  <c:v>73.099999999999994</c:v>
                </c:pt>
                <c:pt idx="8">
                  <c:v>74.3</c:v>
                </c:pt>
                <c:pt idx="9">
                  <c:v>74.3</c:v>
                </c:pt>
                <c:pt idx="10">
                  <c:v>72.400000000000006</c:v>
                </c:pt>
                <c:pt idx="11">
                  <c:v>72.3</c:v>
                </c:pt>
                <c:pt idx="12" formatCode="General">
                  <c:v>69.2</c:v>
                </c:pt>
                <c:pt idx="13" formatCode="General">
                  <c:v>69.8</c:v>
                </c:pt>
                <c:pt idx="14" formatCode="General">
                  <c:v>67.099999999999994</c:v>
                </c:pt>
                <c:pt idx="15">
                  <c:v>66.2</c:v>
                </c:pt>
                <c:pt idx="16">
                  <c:v>64.7</c:v>
                </c:pt>
                <c:pt idx="17">
                  <c:v>66.099999999999994</c:v>
                </c:pt>
                <c:pt idx="18">
                  <c:v>67.3</c:v>
                </c:pt>
                <c:pt idx="19">
                  <c:v>67.8</c:v>
                </c:pt>
                <c:pt idx="20">
                  <c:v>68.8</c:v>
                </c:pt>
                <c:pt idx="21">
                  <c:v>66.7</c:v>
                </c:pt>
                <c:pt idx="22">
                  <c:v>65.599999999999994</c:v>
                </c:pt>
                <c:pt idx="23">
                  <c:v>65.7</c:v>
                </c:pt>
                <c:pt idx="24">
                  <c:v>65.599999999999994</c:v>
                </c:pt>
                <c:pt idx="25">
                  <c:v>62.2</c:v>
                </c:pt>
                <c:pt idx="26">
                  <c:v>63.8</c:v>
                </c:pt>
                <c:pt idx="27">
                  <c:v>63.9</c:v>
                </c:pt>
                <c:pt idx="28">
                  <c:v>64.400000000000006</c:v>
                </c:pt>
                <c:pt idx="29">
                  <c:v>62.9</c:v>
                </c:pt>
                <c:pt idx="30">
                  <c:v>64.5</c:v>
                </c:pt>
                <c:pt idx="31" formatCode="General">
                  <c:v>63.9</c:v>
                </c:pt>
                <c:pt idx="32" formatCode="General">
                  <c:v>63.9</c:v>
                </c:pt>
                <c:pt idx="33" formatCode="General">
                  <c:v>62.8</c:v>
                </c:pt>
                <c:pt idx="34" formatCode="General">
                  <c:v>62.8</c:v>
                </c:pt>
                <c:pt idx="35" formatCode="General">
                  <c:v>62.4</c:v>
                </c:pt>
                <c:pt idx="36" formatCode="General">
                  <c:v>61</c:v>
                </c:pt>
                <c:pt idx="37" formatCode="General">
                  <c:v>60.7</c:v>
                </c:pt>
                <c:pt idx="38" formatCode="General">
                  <c:v>55.7</c:v>
                </c:pt>
                <c:pt idx="39" formatCode="General">
                  <c:v>60.2</c:v>
                </c:pt>
                <c:pt idx="40" formatCode="General">
                  <c:v>59.5</c:v>
                </c:pt>
                <c:pt idx="41" formatCode="General">
                  <c:v>58.6</c:v>
                </c:pt>
                <c:pt idx="42" formatCode="General">
                  <c:v>60.7</c:v>
                </c:pt>
                <c:pt idx="43" formatCode="General">
                  <c:v>60.4</c:v>
                </c:pt>
                <c:pt idx="44" formatCode="General">
                  <c:v>59.8</c:v>
                </c:pt>
                <c:pt idx="45" formatCode="General">
                  <c:v>59.9</c:v>
                </c:pt>
                <c:pt idx="46" formatCode="General">
                  <c:v>59.6</c:v>
                </c:pt>
                <c:pt idx="47" formatCode="General">
                  <c:v>57.8</c:v>
                </c:pt>
                <c:pt idx="48" formatCode="General">
                  <c:v>58.2</c:v>
                </c:pt>
                <c:pt idx="49" formatCode="General">
                  <c:v>56.8</c:v>
                </c:pt>
                <c:pt idx="50" formatCode="General">
                  <c:v>57.6</c:v>
                </c:pt>
                <c:pt idx="51" formatCode="General">
                  <c:v>58.8</c:v>
                </c:pt>
                <c:pt idx="52" formatCode="General">
                  <c:v>58.3</c:v>
                </c:pt>
                <c:pt idx="53" formatCode="General">
                  <c:v>58.9</c:v>
                </c:pt>
              </c:numCache>
            </c:numRef>
          </c:val>
          <c:smooth val="0"/>
          <c:extLst>
            <c:ext xmlns:c16="http://schemas.microsoft.com/office/drawing/2014/chart" uri="{C3380CC4-5D6E-409C-BE32-E72D297353CC}">
              <c16:uniqueId val="{00000003-24B0-4066-AF34-7F9A2E79F69D}"/>
            </c:ext>
          </c:extLst>
        </c:ser>
        <c:ser>
          <c:idx val="4"/>
          <c:order val="4"/>
          <c:tx>
            <c:strRef>
              <c:f>PertussisCoveragebyCR!$B$9</c:f>
              <c:strCache>
                <c:ptCount val="1"/>
                <c:pt idx="0">
                  <c:v>East of England</c:v>
                </c:pt>
              </c:strCache>
            </c:strRef>
          </c:tx>
          <c:spPr>
            <a:ln w="22225" cap="rnd">
              <a:solidFill>
                <a:srgbClr val="C00000"/>
              </a:solidFill>
            </a:ln>
            <a:effectLst>
              <a:glow rad="139700">
                <a:schemeClr val="accent5">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PertussisCoveragebyCR!$C$9:$BD$9</c:f>
              <c:numCache>
                <c:formatCode>0.0</c:formatCode>
                <c:ptCount val="54"/>
                <c:pt idx="0">
                  <c:v>69.8</c:v>
                </c:pt>
                <c:pt idx="1">
                  <c:v>69.7</c:v>
                </c:pt>
                <c:pt idx="2">
                  <c:v>68.900000000000006</c:v>
                </c:pt>
                <c:pt idx="3">
                  <c:v>68.5</c:v>
                </c:pt>
                <c:pt idx="4">
                  <c:v>68.7</c:v>
                </c:pt>
                <c:pt idx="5">
                  <c:v>69.8</c:v>
                </c:pt>
                <c:pt idx="6">
                  <c:v>70.3</c:v>
                </c:pt>
                <c:pt idx="7">
                  <c:v>73.900000000000006</c:v>
                </c:pt>
                <c:pt idx="8">
                  <c:v>73.5</c:v>
                </c:pt>
                <c:pt idx="9">
                  <c:v>72.900000000000006</c:v>
                </c:pt>
                <c:pt idx="10">
                  <c:v>73.2</c:v>
                </c:pt>
                <c:pt idx="11">
                  <c:v>72.900000000000006</c:v>
                </c:pt>
                <c:pt idx="12" formatCode="General">
                  <c:v>73</c:v>
                </c:pt>
                <c:pt idx="13" formatCode="General">
                  <c:v>73</c:v>
                </c:pt>
                <c:pt idx="14" formatCode="General">
                  <c:v>70.599999999999994</c:v>
                </c:pt>
                <c:pt idx="15">
                  <c:v>69.3</c:v>
                </c:pt>
                <c:pt idx="16">
                  <c:v>69.599999999999994</c:v>
                </c:pt>
                <c:pt idx="17">
                  <c:v>69.8</c:v>
                </c:pt>
                <c:pt idx="18">
                  <c:v>69.5</c:v>
                </c:pt>
                <c:pt idx="19">
                  <c:v>70.900000000000006</c:v>
                </c:pt>
                <c:pt idx="20">
                  <c:v>70.599999999999994</c:v>
                </c:pt>
                <c:pt idx="21">
                  <c:v>69.900000000000006</c:v>
                </c:pt>
                <c:pt idx="22">
                  <c:v>68.400000000000006</c:v>
                </c:pt>
                <c:pt idx="23">
                  <c:v>69.099999999999994</c:v>
                </c:pt>
                <c:pt idx="24">
                  <c:v>68.900000000000006</c:v>
                </c:pt>
                <c:pt idx="25">
                  <c:v>68.3</c:v>
                </c:pt>
                <c:pt idx="26">
                  <c:v>68.5</c:v>
                </c:pt>
                <c:pt idx="27">
                  <c:v>68.3</c:v>
                </c:pt>
                <c:pt idx="28">
                  <c:v>69.8</c:v>
                </c:pt>
                <c:pt idx="29">
                  <c:v>70.5</c:v>
                </c:pt>
                <c:pt idx="30">
                  <c:v>70.099999999999994</c:v>
                </c:pt>
                <c:pt idx="31" formatCode="General">
                  <c:v>69.3</c:v>
                </c:pt>
                <c:pt idx="32" formatCode="General">
                  <c:v>67.3</c:v>
                </c:pt>
                <c:pt idx="33" formatCode="General">
                  <c:v>68.7</c:v>
                </c:pt>
                <c:pt idx="34" formatCode="General">
                  <c:v>69</c:v>
                </c:pt>
                <c:pt idx="35" formatCode="General">
                  <c:v>66</c:v>
                </c:pt>
                <c:pt idx="36" formatCode="General">
                  <c:v>65.400000000000006</c:v>
                </c:pt>
                <c:pt idx="37" formatCode="General">
                  <c:v>63.8</c:v>
                </c:pt>
                <c:pt idx="38" formatCode="General">
                  <c:v>62.9</c:v>
                </c:pt>
                <c:pt idx="39" formatCode="General">
                  <c:v>63.5</c:v>
                </c:pt>
                <c:pt idx="40" formatCode="General">
                  <c:v>62.8</c:v>
                </c:pt>
                <c:pt idx="41" formatCode="General">
                  <c:v>64.7</c:v>
                </c:pt>
                <c:pt idx="42" formatCode="General">
                  <c:v>64.900000000000006</c:v>
                </c:pt>
                <c:pt idx="43" formatCode="General">
                  <c:v>65.7</c:v>
                </c:pt>
                <c:pt idx="44" formatCode="General">
                  <c:v>65.5</c:v>
                </c:pt>
                <c:pt idx="45" formatCode="General">
                  <c:v>65</c:v>
                </c:pt>
                <c:pt idx="46" formatCode="General">
                  <c:v>63.8</c:v>
                </c:pt>
                <c:pt idx="47" formatCode="General">
                  <c:v>65.599999999999994</c:v>
                </c:pt>
                <c:pt idx="48" formatCode="General">
                  <c:v>64.900000000000006</c:v>
                </c:pt>
                <c:pt idx="49" formatCode="General">
                  <c:v>62.4</c:v>
                </c:pt>
                <c:pt idx="50" formatCode="General">
                  <c:v>62.3</c:v>
                </c:pt>
                <c:pt idx="51" formatCode="General">
                  <c:v>63.7</c:v>
                </c:pt>
                <c:pt idx="52" formatCode="General">
                  <c:v>63.6</c:v>
                </c:pt>
                <c:pt idx="53" formatCode="General">
                  <c:v>63.1</c:v>
                </c:pt>
              </c:numCache>
            </c:numRef>
          </c:val>
          <c:smooth val="0"/>
          <c:extLst>
            <c:ext xmlns:c16="http://schemas.microsoft.com/office/drawing/2014/chart" uri="{C3380CC4-5D6E-409C-BE32-E72D297353CC}">
              <c16:uniqueId val="{00000004-24B0-4066-AF34-7F9A2E79F69D}"/>
            </c:ext>
          </c:extLst>
        </c:ser>
        <c:ser>
          <c:idx val="5"/>
          <c:order val="5"/>
          <c:tx>
            <c:strRef>
              <c:f>PertussisCoveragebyCR!$B$10</c:f>
              <c:strCache>
                <c:ptCount val="1"/>
                <c:pt idx="0">
                  <c:v>North West</c:v>
                </c:pt>
              </c:strCache>
            </c:strRef>
          </c:tx>
          <c:spPr>
            <a:ln w="22225" cap="rnd">
              <a:solidFill>
                <a:schemeClr val="accent6"/>
              </a:solidFill>
            </a:ln>
            <a:effectLst>
              <a:glow rad="139700">
                <a:schemeClr val="accent6">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PertussisCoveragebyCR!$C$10:$BD$10</c:f>
              <c:numCache>
                <c:formatCode>0.0</c:formatCode>
                <c:ptCount val="54"/>
                <c:pt idx="0">
                  <c:v>70.2</c:v>
                </c:pt>
                <c:pt idx="1">
                  <c:v>68.2</c:v>
                </c:pt>
                <c:pt idx="2">
                  <c:v>68.099999999999994</c:v>
                </c:pt>
                <c:pt idx="3">
                  <c:v>68.900000000000006</c:v>
                </c:pt>
                <c:pt idx="4">
                  <c:v>68.5</c:v>
                </c:pt>
                <c:pt idx="5">
                  <c:v>68.599999999999994</c:v>
                </c:pt>
                <c:pt idx="6">
                  <c:v>71.5</c:v>
                </c:pt>
                <c:pt idx="7">
                  <c:v>72.8</c:v>
                </c:pt>
                <c:pt idx="8">
                  <c:v>73.3</c:v>
                </c:pt>
                <c:pt idx="9">
                  <c:v>73.099999999999994</c:v>
                </c:pt>
                <c:pt idx="10">
                  <c:v>72.400000000000006</c:v>
                </c:pt>
                <c:pt idx="11">
                  <c:v>72.5</c:v>
                </c:pt>
                <c:pt idx="12" formatCode="General">
                  <c:v>71</c:v>
                </c:pt>
                <c:pt idx="13" formatCode="General">
                  <c:v>70.599999999999994</c:v>
                </c:pt>
                <c:pt idx="14" formatCode="General">
                  <c:v>68.2</c:v>
                </c:pt>
                <c:pt idx="15">
                  <c:v>68.5</c:v>
                </c:pt>
                <c:pt idx="16">
                  <c:v>68.400000000000006</c:v>
                </c:pt>
                <c:pt idx="17">
                  <c:v>66.599999999999994</c:v>
                </c:pt>
                <c:pt idx="18">
                  <c:v>65.8</c:v>
                </c:pt>
                <c:pt idx="19">
                  <c:v>66.599999999999994</c:v>
                </c:pt>
                <c:pt idx="20">
                  <c:v>66.7</c:v>
                </c:pt>
                <c:pt idx="21">
                  <c:v>66.7</c:v>
                </c:pt>
                <c:pt idx="22">
                  <c:v>64.5</c:v>
                </c:pt>
                <c:pt idx="23">
                  <c:v>66.900000000000006</c:v>
                </c:pt>
                <c:pt idx="24">
                  <c:v>64.400000000000006</c:v>
                </c:pt>
                <c:pt idx="25">
                  <c:v>60.1</c:v>
                </c:pt>
                <c:pt idx="26">
                  <c:v>62.8</c:v>
                </c:pt>
                <c:pt idx="27">
                  <c:v>63.6</c:v>
                </c:pt>
                <c:pt idx="28">
                  <c:v>60.7</c:v>
                </c:pt>
                <c:pt idx="29">
                  <c:v>60.7</c:v>
                </c:pt>
                <c:pt idx="30">
                  <c:v>62.7</c:v>
                </c:pt>
                <c:pt idx="31" formatCode="General">
                  <c:v>61.2</c:v>
                </c:pt>
                <c:pt idx="32" formatCode="General">
                  <c:v>63</c:v>
                </c:pt>
                <c:pt idx="33" formatCode="General">
                  <c:v>61.4</c:v>
                </c:pt>
                <c:pt idx="34" formatCode="General">
                  <c:v>59.5</c:v>
                </c:pt>
                <c:pt idx="35" formatCode="General">
                  <c:v>60.5</c:v>
                </c:pt>
                <c:pt idx="36" formatCode="General">
                  <c:v>58.6</c:v>
                </c:pt>
                <c:pt idx="37" formatCode="General">
                  <c:v>57.2</c:v>
                </c:pt>
                <c:pt idx="38" formatCode="General">
                  <c:v>54.4</c:v>
                </c:pt>
                <c:pt idx="39" formatCode="General">
                  <c:v>59.1</c:v>
                </c:pt>
                <c:pt idx="40" formatCode="General">
                  <c:v>59.7</c:v>
                </c:pt>
                <c:pt idx="41" formatCode="General">
                  <c:v>59.6</c:v>
                </c:pt>
                <c:pt idx="42" formatCode="General">
                  <c:v>59.5</c:v>
                </c:pt>
                <c:pt idx="43" formatCode="General">
                  <c:v>57.1</c:v>
                </c:pt>
                <c:pt idx="44" formatCode="General">
                  <c:v>57.9</c:v>
                </c:pt>
                <c:pt idx="45" formatCode="General">
                  <c:v>56.2</c:v>
                </c:pt>
                <c:pt idx="46" formatCode="General">
                  <c:v>55.4</c:v>
                </c:pt>
                <c:pt idx="47" formatCode="General">
                  <c:v>52.5</c:v>
                </c:pt>
                <c:pt idx="48" formatCode="General">
                  <c:v>53.2</c:v>
                </c:pt>
                <c:pt idx="49" formatCode="General">
                  <c:v>53.7</c:v>
                </c:pt>
                <c:pt idx="50" formatCode="General">
                  <c:v>52.7</c:v>
                </c:pt>
                <c:pt idx="51" formatCode="General">
                  <c:v>52</c:v>
                </c:pt>
                <c:pt idx="52" formatCode="General">
                  <c:v>53.9</c:v>
                </c:pt>
                <c:pt idx="53" formatCode="General">
                  <c:v>55.7</c:v>
                </c:pt>
              </c:numCache>
            </c:numRef>
          </c:val>
          <c:smooth val="0"/>
          <c:extLst>
            <c:ext xmlns:c16="http://schemas.microsoft.com/office/drawing/2014/chart" uri="{C3380CC4-5D6E-409C-BE32-E72D297353CC}">
              <c16:uniqueId val="{00000005-24B0-4066-AF34-7F9A2E79F69D}"/>
            </c:ext>
          </c:extLst>
        </c:ser>
        <c:ser>
          <c:idx val="6"/>
          <c:order val="6"/>
          <c:tx>
            <c:strRef>
              <c:f>PertussisCoveragebyCR!$B$11</c:f>
              <c:strCache>
                <c:ptCount val="1"/>
                <c:pt idx="0">
                  <c:v>North East and Yorkshire</c:v>
                </c:pt>
              </c:strCache>
            </c:strRef>
          </c:tx>
          <c:spPr>
            <a:ln w="22225" cap="rnd">
              <a:solidFill>
                <a:schemeClr val="accent1">
                  <a:lumMod val="60000"/>
                </a:schemeClr>
              </a:solidFill>
            </a:ln>
            <a:effectLst>
              <a:glow rad="139700">
                <a:schemeClr val="accent1">
                  <a:lumMod val="60000"/>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PertussisCoveragebyCR!$C$11:$BD$11</c:f>
              <c:numCache>
                <c:formatCode>0.0</c:formatCode>
                <c:ptCount val="54"/>
                <c:pt idx="0">
                  <c:v>77.2</c:v>
                </c:pt>
                <c:pt idx="1">
                  <c:v>76.3</c:v>
                </c:pt>
                <c:pt idx="2">
                  <c:v>76.7</c:v>
                </c:pt>
                <c:pt idx="3">
                  <c:v>76.599999999999994</c:v>
                </c:pt>
                <c:pt idx="4">
                  <c:v>78.3</c:v>
                </c:pt>
                <c:pt idx="5">
                  <c:v>78.5</c:v>
                </c:pt>
                <c:pt idx="6">
                  <c:v>79</c:v>
                </c:pt>
                <c:pt idx="7">
                  <c:v>80.5</c:v>
                </c:pt>
                <c:pt idx="8">
                  <c:v>82.6</c:v>
                </c:pt>
                <c:pt idx="9">
                  <c:v>80.400000000000006</c:v>
                </c:pt>
                <c:pt idx="10">
                  <c:v>80.8</c:v>
                </c:pt>
                <c:pt idx="11">
                  <c:v>80.5</c:v>
                </c:pt>
                <c:pt idx="12" formatCode="General">
                  <c:v>79.3</c:v>
                </c:pt>
                <c:pt idx="13" formatCode="General">
                  <c:v>78.599999999999994</c:v>
                </c:pt>
                <c:pt idx="14" formatCode="General">
                  <c:v>77.7</c:v>
                </c:pt>
                <c:pt idx="15">
                  <c:v>74.7</c:v>
                </c:pt>
                <c:pt idx="16">
                  <c:v>75.2</c:v>
                </c:pt>
                <c:pt idx="17">
                  <c:v>74.3</c:v>
                </c:pt>
                <c:pt idx="18">
                  <c:v>76.3</c:v>
                </c:pt>
                <c:pt idx="19">
                  <c:v>76.400000000000006</c:v>
                </c:pt>
                <c:pt idx="20">
                  <c:v>77</c:v>
                </c:pt>
                <c:pt idx="21">
                  <c:v>75.7</c:v>
                </c:pt>
                <c:pt idx="22">
                  <c:v>74.3</c:v>
                </c:pt>
                <c:pt idx="23">
                  <c:v>75</c:v>
                </c:pt>
                <c:pt idx="24">
                  <c:v>74.5</c:v>
                </c:pt>
                <c:pt idx="25">
                  <c:v>73.099999999999994</c:v>
                </c:pt>
                <c:pt idx="26">
                  <c:v>74.7</c:v>
                </c:pt>
                <c:pt idx="27">
                  <c:v>73.8</c:v>
                </c:pt>
                <c:pt idx="28">
                  <c:v>73</c:v>
                </c:pt>
                <c:pt idx="29">
                  <c:v>73.5</c:v>
                </c:pt>
                <c:pt idx="30">
                  <c:v>75.3</c:v>
                </c:pt>
                <c:pt idx="31" formatCode="General">
                  <c:v>74.400000000000006</c:v>
                </c:pt>
                <c:pt idx="32" formatCode="General">
                  <c:v>74.3</c:v>
                </c:pt>
                <c:pt idx="33" formatCode="General">
                  <c:v>72.400000000000006</c:v>
                </c:pt>
                <c:pt idx="34" formatCode="General">
                  <c:v>73</c:v>
                </c:pt>
                <c:pt idx="35" formatCode="General">
                  <c:v>71.2</c:v>
                </c:pt>
                <c:pt idx="36" formatCode="General">
                  <c:v>70.3</c:v>
                </c:pt>
                <c:pt idx="37" formatCode="General">
                  <c:v>69.8</c:v>
                </c:pt>
                <c:pt idx="38" formatCode="General">
                  <c:v>69.099999999999994</c:v>
                </c:pt>
                <c:pt idx="39" formatCode="General">
                  <c:v>68.599999999999994</c:v>
                </c:pt>
                <c:pt idx="40" formatCode="General">
                  <c:v>68</c:v>
                </c:pt>
                <c:pt idx="41" formatCode="General">
                  <c:v>69.2</c:v>
                </c:pt>
                <c:pt idx="42" formatCode="General">
                  <c:v>69.5</c:v>
                </c:pt>
                <c:pt idx="43" formatCode="General">
                  <c:v>68.8</c:v>
                </c:pt>
                <c:pt idx="44" formatCode="General">
                  <c:v>68.599999999999994</c:v>
                </c:pt>
                <c:pt idx="45" formatCode="General">
                  <c:v>67.8</c:v>
                </c:pt>
                <c:pt idx="46" formatCode="General">
                  <c:v>67.3</c:v>
                </c:pt>
                <c:pt idx="47" formatCode="General">
                  <c:v>65.400000000000006</c:v>
                </c:pt>
                <c:pt idx="48" formatCode="General">
                  <c:v>64.599999999999994</c:v>
                </c:pt>
                <c:pt idx="49" formatCode="General">
                  <c:v>63.3</c:v>
                </c:pt>
                <c:pt idx="50" formatCode="General">
                  <c:v>62.8</c:v>
                </c:pt>
                <c:pt idx="51" formatCode="General">
                  <c:v>62.9</c:v>
                </c:pt>
                <c:pt idx="52" formatCode="General">
                  <c:v>63.4</c:v>
                </c:pt>
                <c:pt idx="53" formatCode="General">
                  <c:v>64.900000000000006</c:v>
                </c:pt>
              </c:numCache>
            </c:numRef>
          </c:val>
          <c:smooth val="0"/>
          <c:extLst>
            <c:ext xmlns:c16="http://schemas.microsoft.com/office/drawing/2014/chart" uri="{C3380CC4-5D6E-409C-BE32-E72D297353CC}">
              <c16:uniqueId val="{00000006-24B0-4066-AF34-7F9A2E79F69D}"/>
            </c:ext>
          </c:extLst>
        </c:ser>
        <c:ser>
          <c:idx val="7"/>
          <c:order val="7"/>
          <c:tx>
            <c:strRef>
              <c:f>PertussisCoveragebyCR!$B$12</c:f>
              <c:strCache>
                <c:ptCount val="1"/>
                <c:pt idx="0">
                  <c:v>England</c:v>
                </c:pt>
              </c:strCache>
            </c:strRef>
          </c:tx>
          <c:spPr>
            <a:ln w="22225" cap="rnd">
              <a:solidFill>
                <a:schemeClr val="accent2">
                  <a:lumMod val="60000"/>
                </a:schemeClr>
              </a:solidFill>
            </a:ln>
            <a:effectLst>
              <a:glow rad="139700">
                <a:schemeClr val="accent2">
                  <a:lumMod val="60000"/>
                  <a:satMod val="175000"/>
                  <a:alpha val="14000"/>
                </a:schemeClr>
              </a:glow>
            </a:effectLst>
          </c:spPr>
          <c:marker>
            <c:symbol val="none"/>
          </c:marker>
          <c:cat>
            <c:strRef>
              <c:f>PertussisCoveragebyCR!$C$4:$BD$4</c:f>
              <c:strCache>
                <c:ptCount val="54"/>
                <c:pt idx="0">
                  <c:v>Apr 2019</c:v>
                </c:pt>
                <c:pt idx="1">
                  <c:v>May 2019</c:v>
                </c:pt>
                <c:pt idx="2">
                  <c:v>Jun 2019</c:v>
                </c:pt>
                <c:pt idx="3">
                  <c:v>Jul 2019</c:v>
                </c:pt>
                <c:pt idx="4">
                  <c:v>Aug 2019</c:v>
                </c:pt>
                <c:pt idx="5">
                  <c:v>Sep 2019</c:v>
                </c:pt>
                <c:pt idx="6">
                  <c:v>Oct 2019</c:v>
                </c:pt>
                <c:pt idx="7">
                  <c:v>Nov 2019</c:v>
                </c:pt>
                <c:pt idx="8">
                  <c:v>Dec 2019</c:v>
                </c:pt>
                <c:pt idx="9">
                  <c:v>Jan 2020</c:v>
                </c:pt>
                <c:pt idx="10">
                  <c:v>Feb 2020</c:v>
                </c:pt>
                <c:pt idx="11">
                  <c:v>Mar 2020</c:v>
                </c:pt>
                <c:pt idx="12">
                  <c:v>Apr 2020</c:v>
                </c:pt>
                <c:pt idx="13">
                  <c:v>May 2020</c:v>
                </c:pt>
                <c:pt idx="14">
                  <c:v>Jun 2020</c:v>
                </c:pt>
                <c:pt idx="15">
                  <c:v>Jul 2020</c:v>
                </c:pt>
                <c:pt idx="16">
                  <c:v>Aug 2020</c:v>
                </c:pt>
                <c:pt idx="17">
                  <c:v>Sep 2020</c:v>
                </c:pt>
                <c:pt idx="18">
                  <c:v>Oct 2020</c:v>
                </c:pt>
                <c:pt idx="19">
                  <c:v>Nov 2020</c:v>
                </c:pt>
                <c:pt idx="20">
                  <c:v>Dec 2020</c:v>
                </c:pt>
                <c:pt idx="21">
                  <c:v>Jan 2021</c:v>
                </c:pt>
                <c:pt idx="22">
                  <c:v>Feb 2021</c:v>
                </c:pt>
                <c:pt idx="23">
                  <c:v>Mar 2021</c:v>
                </c:pt>
                <c:pt idx="24">
                  <c:v>Apr 2021</c:v>
                </c:pt>
                <c:pt idx="25">
                  <c:v>May 2021</c:v>
                </c:pt>
                <c:pt idx="26">
                  <c:v>Jun 2021</c:v>
                </c:pt>
                <c:pt idx="27">
                  <c:v>Jul 2021</c:v>
                </c:pt>
                <c:pt idx="28">
                  <c:v>Aug 2021</c:v>
                </c:pt>
                <c:pt idx="29">
                  <c:v>Sep 2021</c:v>
                </c:pt>
                <c:pt idx="30">
                  <c:v>Oct 2021</c:v>
                </c:pt>
                <c:pt idx="31">
                  <c:v>Nov 2021</c:v>
                </c:pt>
                <c:pt idx="32">
                  <c:v>Dec 2021</c:v>
                </c:pt>
                <c:pt idx="33">
                  <c:v>Jan 2022</c:v>
                </c:pt>
                <c:pt idx="34">
                  <c:v>Feb 2022</c:v>
                </c:pt>
                <c:pt idx="35">
                  <c:v>Mar 2022</c:v>
                </c:pt>
                <c:pt idx="36">
                  <c:v>Apr 2022</c:v>
                </c:pt>
                <c:pt idx="37">
                  <c:v>May 2022</c:v>
                </c:pt>
                <c:pt idx="38">
                  <c:v>Jun 2022</c:v>
                </c:pt>
                <c:pt idx="39">
                  <c:v>Jul 2022</c:v>
                </c:pt>
                <c:pt idx="40">
                  <c:v>Aug 2022</c:v>
                </c:pt>
                <c:pt idx="41">
                  <c:v>Sep 2022</c:v>
                </c:pt>
                <c:pt idx="42">
                  <c:v>Oct 2022</c:v>
                </c:pt>
                <c:pt idx="43">
                  <c:v>Nov 2022</c:v>
                </c:pt>
                <c:pt idx="44">
                  <c:v>Dec 2022</c:v>
                </c:pt>
                <c:pt idx="45">
                  <c:v>Jan 2023</c:v>
                </c:pt>
                <c:pt idx="46">
                  <c:v>Feb 2023</c:v>
                </c:pt>
                <c:pt idx="47">
                  <c:v>Mar 2023</c:v>
                </c:pt>
                <c:pt idx="48">
                  <c:v>Apr-23</c:v>
                </c:pt>
                <c:pt idx="49">
                  <c:v>May-23</c:v>
                </c:pt>
                <c:pt idx="50">
                  <c:v>Jun-23</c:v>
                </c:pt>
                <c:pt idx="51">
                  <c:v>Jul 2023</c:v>
                </c:pt>
                <c:pt idx="52">
                  <c:v>Aug 2023</c:v>
                </c:pt>
                <c:pt idx="53">
                  <c:v>Sep 2023</c:v>
                </c:pt>
              </c:strCache>
            </c:strRef>
          </c:cat>
          <c:val>
            <c:numRef>
              <c:f>PertussisCoveragebyCR!$C$12:$BD$12</c:f>
              <c:numCache>
                <c:formatCode>0.0</c:formatCode>
                <c:ptCount val="54"/>
                <c:pt idx="0">
                  <c:v>68.973340896199659</c:v>
                </c:pt>
                <c:pt idx="1">
                  <c:v>68.417637810994933</c:v>
                </c:pt>
                <c:pt idx="2">
                  <c:v>68.778877887788781</c:v>
                </c:pt>
                <c:pt idx="3">
                  <c:v>68.711201941499553</c:v>
                </c:pt>
                <c:pt idx="4">
                  <c:v>69.144508364041243</c:v>
                </c:pt>
                <c:pt idx="5">
                  <c:v>69.420176807072281</c:v>
                </c:pt>
                <c:pt idx="6">
                  <c:v>70.617488603398257</c:v>
                </c:pt>
                <c:pt idx="7">
                  <c:v>72.276156662598467</c:v>
                </c:pt>
                <c:pt idx="8">
                  <c:v>73.455134651916424</c:v>
                </c:pt>
                <c:pt idx="9">
                  <c:v>72.506507097432049</c:v>
                </c:pt>
                <c:pt idx="10">
                  <c:v>72.024287882846679</c:v>
                </c:pt>
                <c:pt idx="11">
                  <c:v>72.035423510927004</c:v>
                </c:pt>
                <c:pt idx="12" formatCode="General">
                  <c:v>70.900000000000006</c:v>
                </c:pt>
                <c:pt idx="13" formatCode="General">
                  <c:v>69.900000000000006</c:v>
                </c:pt>
                <c:pt idx="14">
                  <c:v>68</c:v>
                </c:pt>
                <c:pt idx="15">
                  <c:v>67.067861005574201</c:v>
                </c:pt>
                <c:pt idx="16">
                  <c:v>66.375887378173502</c:v>
                </c:pt>
                <c:pt idx="17">
                  <c:v>66.514140801587743</c:v>
                </c:pt>
                <c:pt idx="18">
                  <c:v>67.2</c:v>
                </c:pt>
                <c:pt idx="19">
                  <c:v>68.400000000000006</c:v>
                </c:pt>
                <c:pt idx="20">
                  <c:v>68.8</c:v>
                </c:pt>
                <c:pt idx="21">
                  <c:v>67.837880963778517</c:v>
                </c:pt>
                <c:pt idx="22">
                  <c:v>65.832407961048943</c:v>
                </c:pt>
                <c:pt idx="23">
                  <c:v>66.629368445705069</c:v>
                </c:pt>
                <c:pt idx="24">
                  <c:v>66.050155904378656</c:v>
                </c:pt>
                <c:pt idx="25">
                  <c:v>63.14572726021742</c:v>
                </c:pt>
                <c:pt idx="26">
                  <c:v>64.376482994990766</c:v>
                </c:pt>
                <c:pt idx="27">
                  <c:v>65.400000000000006</c:v>
                </c:pt>
                <c:pt idx="28">
                  <c:v>64.900000000000006</c:v>
                </c:pt>
                <c:pt idx="29">
                  <c:v>64.5</c:v>
                </c:pt>
                <c:pt idx="30">
                  <c:v>65.7</c:v>
                </c:pt>
                <c:pt idx="31" formatCode="General">
                  <c:v>65</c:v>
                </c:pt>
                <c:pt idx="32" formatCode="General">
                  <c:v>65.400000000000006</c:v>
                </c:pt>
                <c:pt idx="33" formatCode="General">
                  <c:v>64.3</c:v>
                </c:pt>
                <c:pt idx="34" formatCode="General">
                  <c:v>64.2</c:v>
                </c:pt>
                <c:pt idx="35" formatCode="General">
                  <c:v>63.4</c:v>
                </c:pt>
                <c:pt idx="36" formatCode="General">
                  <c:v>61.5</c:v>
                </c:pt>
                <c:pt idx="37" formatCode="General">
                  <c:v>60.4</c:v>
                </c:pt>
                <c:pt idx="38" formatCode="General">
                  <c:v>59.5</c:v>
                </c:pt>
                <c:pt idx="39" formatCode="General">
                  <c:v>60.2</c:v>
                </c:pt>
                <c:pt idx="40" formatCode="General">
                  <c:v>59.8</c:v>
                </c:pt>
                <c:pt idx="41" formatCode="General">
                  <c:v>60.8</c:v>
                </c:pt>
                <c:pt idx="42" formatCode="General">
                  <c:v>61.7</c:v>
                </c:pt>
                <c:pt idx="43" formatCode="General">
                  <c:v>61.2</c:v>
                </c:pt>
                <c:pt idx="44" formatCode="General">
                  <c:v>61.4</c:v>
                </c:pt>
                <c:pt idx="45" formatCode="General">
                  <c:v>60.8</c:v>
                </c:pt>
                <c:pt idx="46" formatCode="General">
                  <c:v>60.5</c:v>
                </c:pt>
                <c:pt idx="47" formatCode="General">
                  <c:v>59.3</c:v>
                </c:pt>
                <c:pt idx="48" formatCode="General">
                  <c:v>58.7</c:v>
                </c:pt>
                <c:pt idx="49" formatCode="General">
                  <c:v>58.1</c:v>
                </c:pt>
                <c:pt idx="50" formatCode="General">
                  <c:v>57.5</c:v>
                </c:pt>
                <c:pt idx="51" formatCode="General">
                  <c:v>57.4</c:v>
                </c:pt>
                <c:pt idx="52" formatCode="General">
                  <c:v>57.8</c:v>
                </c:pt>
                <c:pt idx="53" formatCode="General">
                  <c:v>57.8</c:v>
                </c:pt>
              </c:numCache>
            </c:numRef>
          </c:val>
          <c:smooth val="0"/>
          <c:extLst>
            <c:ext xmlns:c16="http://schemas.microsoft.com/office/drawing/2014/chart" uri="{C3380CC4-5D6E-409C-BE32-E72D297353CC}">
              <c16:uniqueId val="{00000007-24B0-4066-AF34-7F9A2E79F69D}"/>
            </c:ext>
          </c:extLst>
        </c:ser>
        <c:dLbls>
          <c:showLegendKey val="0"/>
          <c:showVal val="0"/>
          <c:showCatName val="0"/>
          <c:showSerName val="0"/>
          <c:showPercent val="0"/>
          <c:showBubbleSize val="0"/>
        </c:dLbls>
        <c:smooth val="0"/>
        <c:axId val="980371392"/>
        <c:axId val="1141175168"/>
      </c:lineChart>
      <c:catAx>
        <c:axId val="980371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n-US"/>
          </a:p>
        </c:txPr>
        <c:crossAx val="1141175168"/>
        <c:crosses val="autoZero"/>
        <c:auto val="1"/>
        <c:lblAlgn val="ctr"/>
        <c:lblOffset val="100"/>
        <c:noMultiLvlLbl val="0"/>
      </c:catAx>
      <c:valAx>
        <c:axId val="11411751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r>
                  <a:rPr lang="en-GB" sz="1200"/>
                  <a:t>Maternal pertussis vaccine uptake </a:t>
                </a:r>
              </a:p>
            </c:rich>
          </c:tx>
          <c:layout>
            <c:manualLayout>
              <c:xMode val="edge"/>
              <c:yMode val="edge"/>
              <c:x val="9.5853219616173387E-3"/>
              <c:y val="0.244274317986745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n-US"/>
          </a:p>
        </c:txPr>
        <c:crossAx val="980371392"/>
        <c:crosses val="autoZero"/>
        <c:crossBetween val="between"/>
      </c:valAx>
      <c:spPr>
        <a:noFill/>
        <a:ln>
          <a:noFill/>
        </a:ln>
        <a:effectLst/>
      </c:spPr>
    </c:plotArea>
    <c:legend>
      <c:legendPos val="b"/>
      <c:layout>
        <c:manualLayout>
          <c:xMode val="edge"/>
          <c:yMode val="edge"/>
          <c:x val="0.11514422923411946"/>
          <c:y val="0.69626750254118175"/>
          <c:w val="0.70661305634668004"/>
          <c:h val="0.143139538842388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rgbClr val="002060"/>
      </a:solidFill>
      <a:roun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62771-40F8-4A7B-A0AB-30F7A0519A03}" type="doc">
      <dgm:prSet loTypeId="urn:microsoft.com/office/officeart/2005/8/layout/matrix1" loCatId="matrix" qsTypeId="urn:microsoft.com/office/officeart/2005/8/quickstyle/3d3" qsCatId="3D" csTypeId="urn:microsoft.com/office/officeart/2005/8/colors/colorful3" csCatId="colorful" phldr="1"/>
      <dgm:spPr/>
      <dgm:t>
        <a:bodyPr/>
        <a:lstStyle/>
        <a:p>
          <a:endParaRPr lang="en-GB"/>
        </a:p>
      </dgm:t>
    </dgm:pt>
    <dgm:pt modelId="{0660AC49-CCA6-4F4D-BBB4-9C1A84CD9DCE}">
      <dgm:prSet phldrT="[Text]"/>
      <dgm:spPr/>
      <dgm:t>
        <a:bodyPr/>
        <a:lstStyle/>
        <a:p>
          <a:r>
            <a:rPr lang="en-GB" dirty="0"/>
            <a:t>Improving immunisations</a:t>
          </a:r>
        </a:p>
      </dgm:t>
    </dgm:pt>
    <dgm:pt modelId="{739716DD-0305-4876-8AFB-77E57BDC423E}" type="parTrans" cxnId="{15F95FE1-676B-4288-BA18-D7DC3EC429BF}">
      <dgm:prSet/>
      <dgm:spPr/>
      <dgm:t>
        <a:bodyPr/>
        <a:lstStyle/>
        <a:p>
          <a:endParaRPr lang="en-GB"/>
        </a:p>
      </dgm:t>
    </dgm:pt>
    <dgm:pt modelId="{419BB35A-B4CF-4EF3-AA44-DDF1016EE6C6}" type="sibTrans" cxnId="{15F95FE1-676B-4288-BA18-D7DC3EC429BF}">
      <dgm:prSet/>
      <dgm:spPr/>
      <dgm:t>
        <a:bodyPr/>
        <a:lstStyle/>
        <a:p>
          <a:endParaRPr lang="en-GB"/>
        </a:p>
      </dgm:t>
    </dgm:pt>
    <dgm:pt modelId="{1A1633CB-362E-4D51-A0FD-851F116D96B4}">
      <dgm:prSet phldrT="[Text]"/>
      <dgm:spPr/>
      <dgm:t>
        <a:bodyPr/>
        <a:lstStyle/>
        <a:p>
          <a:r>
            <a:rPr lang="en-GB" dirty="0"/>
            <a:t>Data / Reporting</a:t>
          </a:r>
        </a:p>
      </dgm:t>
    </dgm:pt>
    <dgm:pt modelId="{9F3A776C-D42C-4338-AD55-FE0D2F1393E1}" type="parTrans" cxnId="{50FD3B65-C761-43C9-9BAC-9CF3CBF11BD6}">
      <dgm:prSet/>
      <dgm:spPr/>
      <dgm:t>
        <a:bodyPr/>
        <a:lstStyle/>
        <a:p>
          <a:endParaRPr lang="en-GB"/>
        </a:p>
      </dgm:t>
    </dgm:pt>
    <dgm:pt modelId="{6F5BF848-FB5F-4FA2-8AFD-93A826D8DB61}" type="sibTrans" cxnId="{50FD3B65-C761-43C9-9BAC-9CF3CBF11BD6}">
      <dgm:prSet/>
      <dgm:spPr/>
      <dgm:t>
        <a:bodyPr/>
        <a:lstStyle/>
        <a:p>
          <a:endParaRPr lang="en-GB"/>
        </a:p>
      </dgm:t>
    </dgm:pt>
    <dgm:pt modelId="{A412D395-B041-4763-AB8C-346FA6677F6A}">
      <dgm:prSet phldrT="[Text]"/>
      <dgm:spPr/>
      <dgm:t>
        <a:bodyPr/>
        <a:lstStyle/>
        <a:p>
          <a:r>
            <a:rPr lang="en-GB" dirty="0"/>
            <a:t>Supporting providers</a:t>
          </a:r>
        </a:p>
      </dgm:t>
    </dgm:pt>
    <dgm:pt modelId="{D4FC752D-44AE-4F19-904D-267DDC3F46C5}" type="parTrans" cxnId="{05A69094-908C-4AF7-8460-82A1C85A171F}">
      <dgm:prSet/>
      <dgm:spPr/>
      <dgm:t>
        <a:bodyPr/>
        <a:lstStyle/>
        <a:p>
          <a:endParaRPr lang="en-GB"/>
        </a:p>
      </dgm:t>
    </dgm:pt>
    <dgm:pt modelId="{D7E1261F-D815-48A8-83D0-F00A05B1F2A0}" type="sibTrans" cxnId="{05A69094-908C-4AF7-8460-82A1C85A171F}">
      <dgm:prSet/>
      <dgm:spPr/>
      <dgm:t>
        <a:bodyPr/>
        <a:lstStyle/>
        <a:p>
          <a:endParaRPr lang="en-GB"/>
        </a:p>
      </dgm:t>
    </dgm:pt>
    <dgm:pt modelId="{6A3C6C80-6300-4BC0-A22A-21DE880D1BC9}">
      <dgm:prSet phldrT="[Text]"/>
      <dgm:spPr/>
      <dgm:t>
        <a:bodyPr/>
        <a:lstStyle/>
        <a:p>
          <a:r>
            <a:rPr lang="en-GB" dirty="0"/>
            <a:t>Collaboration</a:t>
          </a:r>
        </a:p>
      </dgm:t>
    </dgm:pt>
    <dgm:pt modelId="{68AB1DBA-A217-41C6-AC3A-342A59F04138}" type="parTrans" cxnId="{A1BEB6C8-EAB8-47CA-8D5F-FC416D1CBAAF}">
      <dgm:prSet/>
      <dgm:spPr/>
      <dgm:t>
        <a:bodyPr/>
        <a:lstStyle/>
        <a:p>
          <a:endParaRPr lang="en-GB"/>
        </a:p>
      </dgm:t>
    </dgm:pt>
    <dgm:pt modelId="{F834D7B4-75FE-47E5-963F-03F910F02379}" type="sibTrans" cxnId="{A1BEB6C8-EAB8-47CA-8D5F-FC416D1CBAAF}">
      <dgm:prSet/>
      <dgm:spPr/>
      <dgm:t>
        <a:bodyPr/>
        <a:lstStyle/>
        <a:p>
          <a:endParaRPr lang="en-GB"/>
        </a:p>
      </dgm:t>
    </dgm:pt>
    <dgm:pt modelId="{C8246B33-D9C3-4301-B8A0-34F0929BBB5A}">
      <dgm:prSet phldrT="[Text]"/>
      <dgm:spPr/>
      <dgm:t>
        <a:bodyPr/>
        <a:lstStyle/>
        <a:p>
          <a:r>
            <a:rPr lang="en-GB" dirty="0"/>
            <a:t>Evolving practice</a:t>
          </a:r>
        </a:p>
      </dgm:t>
    </dgm:pt>
    <dgm:pt modelId="{B2E3599A-5DD0-4338-AA32-3E804743B6DE}" type="parTrans" cxnId="{2D609CB7-3E5D-4FBC-945F-E7931B6119E7}">
      <dgm:prSet/>
      <dgm:spPr/>
      <dgm:t>
        <a:bodyPr/>
        <a:lstStyle/>
        <a:p>
          <a:endParaRPr lang="en-GB"/>
        </a:p>
      </dgm:t>
    </dgm:pt>
    <dgm:pt modelId="{D5CAEBB8-1EF4-44BB-A9EB-203D1621B741}" type="sibTrans" cxnId="{2D609CB7-3E5D-4FBC-945F-E7931B6119E7}">
      <dgm:prSet/>
      <dgm:spPr/>
      <dgm:t>
        <a:bodyPr/>
        <a:lstStyle/>
        <a:p>
          <a:endParaRPr lang="en-GB"/>
        </a:p>
      </dgm:t>
    </dgm:pt>
    <dgm:pt modelId="{B48B625B-5CD2-4BF6-982D-CF422B0A9140}" type="pres">
      <dgm:prSet presAssocID="{EBB62771-40F8-4A7B-A0AB-30F7A0519A03}" presName="diagram" presStyleCnt="0">
        <dgm:presLayoutVars>
          <dgm:chMax val="1"/>
          <dgm:dir/>
          <dgm:animLvl val="ctr"/>
          <dgm:resizeHandles val="exact"/>
        </dgm:presLayoutVars>
      </dgm:prSet>
      <dgm:spPr/>
    </dgm:pt>
    <dgm:pt modelId="{4C4EAE00-84F0-4F0E-B3A7-041773446B41}" type="pres">
      <dgm:prSet presAssocID="{EBB62771-40F8-4A7B-A0AB-30F7A0519A03}" presName="matrix" presStyleCnt="0"/>
      <dgm:spPr/>
    </dgm:pt>
    <dgm:pt modelId="{AC7B968F-3DBB-42BE-82FF-C9C0BDC007CA}" type="pres">
      <dgm:prSet presAssocID="{EBB62771-40F8-4A7B-A0AB-30F7A0519A03}" presName="tile1" presStyleLbl="node1" presStyleIdx="0" presStyleCnt="4" custLinFactNeighborX="-18952" custLinFactNeighborY="-3123"/>
      <dgm:spPr/>
    </dgm:pt>
    <dgm:pt modelId="{31BE134A-961F-420E-8530-B5F493CB95C9}" type="pres">
      <dgm:prSet presAssocID="{EBB62771-40F8-4A7B-A0AB-30F7A0519A03}" presName="tile1text" presStyleLbl="node1" presStyleIdx="0" presStyleCnt="4">
        <dgm:presLayoutVars>
          <dgm:chMax val="0"/>
          <dgm:chPref val="0"/>
          <dgm:bulletEnabled val="1"/>
        </dgm:presLayoutVars>
      </dgm:prSet>
      <dgm:spPr/>
    </dgm:pt>
    <dgm:pt modelId="{4EA5565F-022D-49A3-B76B-4733701F3A4A}" type="pres">
      <dgm:prSet presAssocID="{EBB62771-40F8-4A7B-A0AB-30F7A0519A03}" presName="tile2" presStyleLbl="node1" presStyleIdx="1" presStyleCnt="4"/>
      <dgm:spPr/>
    </dgm:pt>
    <dgm:pt modelId="{E471E1F3-D471-489B-BA1B-EEAB48B1F0DF}" type="pres">
      <dgm:prSet presAssocID="{EBB62771-40F8-4A7B-A0AB-30F7A0519A03}" presName="tile2text" presStyleLbl="node1" presStyleIdx="1" presStyleCnt="4">
        <dgm:presLayoutVars>
          <dgm:chMax val="0"/>
          <dgm:chPref val="0"/>
          <dgm:bulletEnabled val="1"/>
        </dgm:presLayoutVars>
      </dgm:prSet>
      <dgm:spPr/>
    </dgm:pt>
    <dgm:pt modelId="{F435DAFB-F699-42BC-93FB-4C08ED498FB8}" type="pres">
      <dgm:prSet presAssocID="{EBB62771-40F8-4A7B-A0AB-30F7A0519A03}" presName="tile3" presStyleLbl="node1" presStyleIdx="2" presStyleCnt="4"/>
      <dgm:spPr/>
    </dgm:pt>
    <dgm:pt modelId="{143D022E-1E0A-41A1-B2E5-ED73AC062420}" type="pres">
      <dgm:prSet presAssocID="{EBB62771-40F8-4A7B-A0AB-30F7A0519A03}" presName="tile3text" presStyleLbl="node1" presStyleIdx="2" presStyleCnt="4">
        <dgm:presLayoutVars>
          <dgm:chMax val="0"/>
          <dgm:chPref val="0"/>
          <dgm:bulletEnabled val="1"/>
        </dgm:presLayoutVars>
      </dgm:prSet>
      <dgm:spPr/>
    </dgm:pt>
    <dgm:pt modelId="{1D00FA3A-15FA-4160-8AAF-47E84636F1E6}" type="pres">
      <dgm:prSet presAssocID="{EBB62771-40F8-4A7B-A0AB-30F7A0519A03}" presName="tile4" presStyleLbl="node1" presStyleIdx="3" presStyleCnt="4"/>
      <dgm:spPr/>
    </dgm:pt>
    <dgm:pt modelId="{F7CA4F46-9F03-4B56-9108-25E218DA7171}" type="pres">
      <dgm:prSet presAssocID="{EBB62771-40F8-4A7B-A0AB-30F7A0519A03}" presName="tile4text" presStyleLbl="node1" presStyleIdx="3" presStyleCnt="4">
        <dgm:presLayoutVars>
          <dgm:chMax val="0"/>
          <dgm:chPref val="0"/>
          <dgm:bulletEnabled val="1"/>
        </dgm:presLayoutVars>
      </dgm:prSet>
      <dgm:spPr/>
    </dgm:pt>
    <dgm:pt modelId="{17A42871-8015-4876-883F-7B6FB2D6E59B}" type="pres">
      <dgm:prSet presAssocID="{EBB62771-40F8-4A7B-A0AB-30F7A0519A03}" presName="centerTile" presStyleLbl="fgShp" presStyleIdx="0" presStyleCnt="1">
        <dgm:presLayoutVars>
          <dgm:chMax val="0"/>
          <dgm:chPref val="0"/>
        </dgm:presLayoutVars>
      </dgm:prSet>
      <dgm:spPr/>
    </dgm:pt>
  </dgm:ptLst>
  <dgm:cxnLst>
    <dgm:cxn modelId="{5D8EA10C-3340-489D-AB80-04BCFA509E49}" type="presOf" srcId="{C8246B33-D9C3-4301-B8A0-34F0929BBB5A}" destId="{F7CA4F46-9F03-4B56-9108-25E218DA7171}" srcOrd="1" destOrd="0" presId="urn:microsoft.com/office/officeart/2005/8/layout/matrix1"/>
    <dgm:cxn modelId="{7709CC1E-0D9C-446B-85C5-59F75D514BDD}" type="presOf" srcId="{0660AC49-CCA6-4F4D-BBB4-9C1A84CD9DCE}" destId="{17A42871-8015-4876-883F-7B6FB2D6E59B}" srcOrd="0" destOrd="0" presId="urn:microsoft.com/office/officeart/2005/8/layout/matrix1"/>
    <dgm:cxn modelId="{31D7E928-BFEA-4181-A7DB-F791C30395BC}" type="presOf" srcId="{1A1633CB-362E-4D51-A0FD-851F116D96B4}" destId="{31BE134A-961F-420E-8530-B5F493CB95C9}" srcOrd="1" destOrd="0" presId="urn:microsoft.com/office/officeart/2005/8/layout/matrix1"/>
    <dgm:cxn modelId="{54160460-C076-48E2-AA1E-899549822CE6}" type="presOf" srcId="{6A3C6C80-6300-4BC0-A22A-21DE880D1BC9}" destId="{143D022E-1E0A-41A1-B2E5-ED73AC062420}" srcOrd="1" destOrd="0" presId="urn:microsoft.com/office/officeart/2005/8/layout/matrix1"/>
    <dgm:cxn modelId="{50FD3B65-C761-43C9-9BAC-9CF3CBF11BD6}" srcId="{0660AC49-CCA6-4F4D-BBB4-9C1A84CD9DCE}" destId="{1A1633CB-362E-4D51-A0FD-851F116D96B4}" srcOrd="0" destOrd="0" parTransId="{9F3A776C-D42C-4338-AD55-FE0D2F1393E1}" sibTransId="{6F5BF848-FB5F-4FA2-8AFD-93A826D8DB61}"/>
    <dgm:cxn modelId="{608F8A6B-240E-4EBC-9CB9-312FC2B625C5}" type="presOf" srcId="{1A1633CB-362E-4D51-A0FD-851F116D96B4}" destId="{AC7B968F-3DBB-42BE-82FF-C9C0BDC007CA}" srcOrd="0" destOrd="0" presId="urn:microsoft.com/office/officeart/2005/8/layout/matrix1"/>
    <dgm:cxn modelId="{9C204256-13A1-4785-9C32-CD538B52FBD9}" type="presOf" srcId="{6A3C6C80-6300-4BC0-A22A-21DE880D1BC9}" destId="{F435DAFB-F699-42BC-93FB-4C08ED498FB8}" srcOrd="0" destOrd="0" presId="urn:microsoft.com/office/officeart/2005/8/layout/matrix1"/>
    <dgm:cxn modelId="{B0A1F980-F2B1-44AF-97BB-6604AA32C4F8}" type="presOf" srcId="{A412D395-B041-4763-AB8C-346FA6677F6A}" destId="{4EA5565F-022D-49A3-B76B-4733701F3A4A}" srcOrd="0" destOrd="0" presId="urn:microsoft.com/office/officeart/2005/8/layout/matrix1"/>
    <dgm:cxn modelId="{F4BF0F88-0F29-401E-9BA2-F1AA1DF7C973}" type="presOf" srcId="{A412D395-B041-4763-AB8C-346FA6677F6A}" destId="{E471E1F3-D471-489B-BA1B-EEAB48B1F0DF}" srcOrd="1" destOrd="0" presId="urn:microsoft.com/office/officeart/2005/8/layout/matrix1"/>
    <dgm:cxn modelId="{05A69094-908C-4AF7-8460-82A1C85A171F}" srcId="{0660AC49-CCA6-4F4D-BBB4-9C1A84CD9DCE}" destId="{A412D395-B041-4763-AB8C-346FA6677F6A}" srcOrd="1" destOrd="0" parTransId="{D4FC752D-44AE-4F19-904D-267DDC3F46C5}" sibTransId="{D7E1261F-D815-48A8-83D0-F00A05B1F2A0}"/>
    <dgm:cxn modelId="{6B91DBA1-986E-4392-92CB-32593E36A7CA}" type="presOf" srcId="{EBB62771-40F8-4A7B-A0AB-30F7A0519A03}" destId="{B48B625B-5CD2-4BF6-982D-CF422B0A9140}" srcOrd="0" destOrd="0" presId="urn:microsoft.com/office/officeart/2005/8/layout/matrix1"/>
    <dgm:cxn modelId="{2D609CB7-3E5D-4FBC-945F-E7931B6119E7}" srcId="{0660AC49-CCA6-4F4D-BBB4-9C1A84CD9DCE}" destId="{C8246B33-D9C3-4301-B8A0-34F0929BBB5A}" srcOrd="3" destOrd="0" parTransId="{B2E3599A-5DD0-4338-AA32-3E804743B6DE}" sibTransId="{D5CAEBB8-1EF4-44BB-A9EB-203D1621B741}"/>
    <dgm:cxn modelId="{CAA17BBB-3036-4371-96B2-05211B3F7D00}" type="presOf" srcId="{C8246B33-D9C3-4301-B8A0-34F0929BBB5A}" destId="{1D00FA3A-15FA-4160-8AAF-47E84636F1E6}" srcOrd="0" destOrd="0" presId="urn:microsoft.com/office/officeart/2005/8/layout/matrix1"/>
    <dgm:cxn modelId="{A1BEB6C8-EAB8-47CA-8D5F-FC416D1CBAAF}" srcId="{0660AC49-CCA6-4F4D-BBB4-9C1A84CD9DCE}" destId="{6A3C6C80-6300-4BC0-A22A-21DE880D1BC9}" srcOrd="2" destOrd="0" parTransId="{68AB1DBA-A217-41C6-AC3A-342A59F04138}" sibTransId="{F834D7B4-75FE-47E5-963F-03F910F02379}"/>
    <dgm:cxn modelId="{15F95FE1-676B-4288-BA18-D7DC3EC429BF}" srcId="{EBB62771-40F8-4A7B-A0AB-30F7A0519A03}" destId="{0660AC49-CCA6-4F4D-BBB4-9C1A84CD9DCE}" srcOrd="0" destOrd="0" parTransId="{739716DD-0305-4876-8AFB-77E57BDC423E}" sibTransId="{419BB35A-B4CF-4EF3-AA44-DDF1016EE6C6}"/>
    <dgm:cxn modelId="{28766E1D-3A38-4BE8-86DA-0480D50C0E8E}" type="presParOf" srcId="{B48B625B-5CD2-4BF6-982D-CF422B0A9140}" destId="{4C4EAE00-84F0-4F0E-B3A7-041773446B41}" srcOrd="0" destOrd="0" presId="urn:microsoft.com/office/officeart/2005/8/layout/matrix1"/>
    <dgm:cxn modelId="{834A9C46-9979-4C93-96D9-2926FBD918E6}" type="presParOf" srcId="{4C4EAE00-84F0-4F0E-B3A7-041773446B41}" destId="{AC7B968F-3DBB-42BE-82FF-C9C0BDC007CA}" srcOrd="0" destOrd="0" presId="urn:microsoft.com/office/officeart/2005/8/layout/matrix1"/>
    <dgm:cxn modelId="{0BE683CB-476C-4AEA-B00F-972722BB9D14}" type="presParOf" srcId="{4C4EAE00-84F0-4F0E-B3A7-041773446B41}" destId="{31BE134A-961F-420E-8530-B5F493CB95C9}" srcOrd="1" destOrd="0" presId="urn:microsoft.com/office/officeart/2005/8/layout/matrix1"/>
    <dgm:cxn modelId="{7ED79153-D2AD-4DB8-BE33-5E895F7EC284}" type="presParOf" srcId="{4C4EAE00-84F0-4F0E-B3A7-041773446B41}" destId="{4EA5565F-022D-49A3-B76B-4733701F3A4A}" srcOrd="2" destOrd="0" presId="urn:microsoft.com/office/officeart/2005/8/layout/matrix1"/>
    <dgm:cxn modelId="{A1533E5F-E9C6-4357-BB85-A1897A1ED6B5}" type="presParOf" srcId="{4C4EAE00-84F0-4F0E-B3A7-041773446B41}" destId="{E471E1F3-D471-489B-BA1B-EEAB48B1F0DF}" srcOrd="3" destOrd="0" presId="urn:microsoft.com/office/officeart/2005/8/layout/matrix1"/>
    <dgm:cxn modelId="{A0557906-7CCD-48B4-B030-83C44FCC237C}" type="presParOf" srcId="{4C4EAE00-84F0-4F0E-B3A7-041773446B41}" destId="{F435DAFB-F699-42BC-93FB-4C08ED498FB8}" srcOrd="4" destOrd="0" presId="urn:microsoft.com/office/officeart/2005/8/layout/matrix1"/>
    <dgm:cxn modelId="{DD6E3516-FAD5-4B5F-9441-0A2F92CA06DD}" type="presParOf" srcId="{4C4EAE00-84F0-4F0E-B3A7-041773446B41}" destId="{143D022E-1E0A-41A1-B2E5-ED73AC062420}" srcOrd="5" destOrd="0" presId="urn:microsoft.com/office/officeart/2005/8/layout/matrix1"/>
    <dgm:cxn modelId="{D90C1F2B-D922-42D3-8D67-EB7CAA8DD494}" type="presParOf" srcId="{4C4EAE00-84F0-4F0E-B3A7-041773446B41}" destId="{1D00FA3A-15FA-4160-8AAF-47E84636F1E6}" srcOrd="6" destOrd="0" presId="urn:microsoft.com/office/officeart/2005/8/layout/matrix1"/>
    <dgm:cxn modelId="{0CE32828-2CDF-434A-9B17-50BFEEE79DDE}" type="presParOf" srcId="{4C4EAE00-84F0-4F0E-B3A7-041773446B41}" destId="{F7CA4F46-9F03-4B56-9108-25E218DA7171}" srcOrd="7" destOrd="0" presId="urn:microsoft.com/office/officeart/2005/8/layout/matrix1"/>
    <dgm:cxn modelId="{3A230480-84DE-4244-BDEC-43A9332589E2}" type="presParOf" srcId="{B48B625B-5CD2-4BF6-982D-CF422B0A9140}" destId="{17A42871-8015-4876-883F-7B6FB2D6E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B968F-3DBB-42BE-82FF-C9C0BDC007CA}">
      <dsp:nvSpPr>
        <dsp:cNvPr id="0" name=""/>
        <dsp:cNvSpPr/>
      </dsp:nvSpPr>
      <dsp:spPr>
        <a:xfrm rot="16200000">
          <a:off x="614592" y="-614592"/>
          <a:ext cx="1756838" cy="2986024"/>
        </a:xfrm>
        <a:prstGeom prst="round1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Data / Reporting</a:t>
          </a:r>
        </a:p>
      </dsp:txBody>
      <dsp:txXfrm rot="5400000">
        <a:off x="-1" y="1"/>
        <a:ext cx="2986024" cy="1317628"/>
      </dsp:txXfrm>
    </dsp:sp>
    <dsp:sp modelId="{4EA5565F-022D-49A3-B76B-4733701F3A4A}">
      <dsp:nvSpPr>
        <dsp:cNvPr id="0" name=""/>
        <dsp:cNvSpPr/>
      </dsp:nvSpPr>
      <dsp:spPr>
        <a:xfrm>
          <a:off x="2986024" y="0"/>
          <a:ext cx="2986024" cy="1756838"/>
        </a:xfrm>
        <a:prstGeom prst="round1Rect">
          <a:avLst/>
        </a:prstGeom>
        <a:solidFill>
          <a:schemeClr val="accent3">
            <a:hueOff val="1372388"/>
            <a:satOff val="8237"/>
            <a:lumOff val="62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Supporting providers</a:t>
          </a:r>
        </a:p>
      </dsp:txBody>
      <dsp:txXfrm>
        <a:off x="2986024" y="0"/>
        <a:ext cx="2986024" cy="1317628"/>
      </dsp:txXfrm>
    </dsp:sp>
    <dsp:sp modelId="{F435DAFB-F699-42BC-93FB-4C08ED498FB8}">
      <dsp:nvSpPr>
        <dsp:cNvPr id="0" name=""/>
        <dsp:cNvSpPr/>
      </dsp:nvSpPr>
      <dsp:spPr>
        <a:xfrm rot="10800000">
          <a:off x="0" y="1756838"/>
          <a:ext cx="2986024" cy="1756838"/>
        </a:xfrm>
        <a:prstGeom prst="round1Rect">
          <a:avLst/>
        </a:prstGeom>
        <a:solidFill>
          <a:schemeClr val="accent3">
            <a:hueOff val="2744775"/>
            <a:satOff val="16475"/>
            <a:lumOff val="125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Collaboration</a:t>
          </a:r>
        </a:p>
      </dsp:txBody>
      <dsp:txXfrm rot="10800000">
        <a:off x="0" y="2196048"/>
        <a:ext cx="2986024" cy="1317628"/>
      </dsp:txXfrm>
    </dsp:sp>
    <dsp:sp modelId="{1D00FA3A-15FA-4160-8AAF-47E84636F1E6}">
      <dsp:nvSpPr>
        <dsp:cNvPr id="0" name=""/>
        <dsp:cNvSpPr/>
      </dsp:nvSpPr>
      <dsp:spPr>
        <a:xfrm rot="5400000">
          <a:off x="3600616" y="1142245"/>
          <a:ext cx="1756838" cy="2986024"/>
        </a:xfrm>
        <a:prstGeom prst="round1Rect">
          <a:avLst/>
        </a:prstGeom>
        <a:solidFill>
          <a:schemeClr val="accent3">
            <a:hueOff val="4117163"/>
            <a:satOff val="24712"/>
            <a:lumOff val="188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Evolving practice</a:t>
          </a:r>
        </a:p>
      </dsp:txBody>
      <dsp:txXfrm rot="-5400000">
        <a:off x="2986023" y="2196048"/>
        <a:ext cx="2986024" cy="1317628"/>
      </dsp:txXfrm>
    </dsp:sp>
    <dsp:sp modelId="{17A42871-8015-4876-883F-7B6FB2D6E59B}">
      <dsp:nvSpPr>
        <dsp:cNvPr id="0" name=""/>
        <dsp:cNvSpPr/>
      </dsp:nvSpPr>
      <dsp:spPr>
        <a:xfrm>
          <a:off x="2090216" y="1317628"/>
          <a:ext cx="1791614" cy="878419"/>
        </a:xfrm>
        <a:prstGeom prst="roundRect">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Improving immunisations</a:t>
          </a:r>
        </a:p>
      </dsp:txBody>
      <dsp:txXfrm>
        <a:off x="2133097" y="1360509"/>
        <a:ext cx="1705852" cy="79265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11/07/2025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4217627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51580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06216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221057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86314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389480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241719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81699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30559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268619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271121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1854267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3548605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796717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2662330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261659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3208521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478961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1590786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161931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1862022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37</a:t>
            </a:fld>
            <a:endParaRPr lang="en-GB"/>
          </a:p>
        </p:txBody>
      </p:sp>
    </p:spTree>
    <p:extLst>
      <p:ext uri="{BB962C8B-B14F-4D97-AF65-F5344CB8AC3E}">
        <p14:creationId xmlns:p14="http://schemas.microsoft.com/office/powerpoint/2010/main" val="2090333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38</a:t>
            </a:fld>
            <a:endParaRPr lang="en-GB"/>
          </a:p>
        </p:txBody>
      </p:sp>
    </p:spTree>
    <p:extLst>
      <p:ext uri="{BB962C8B-B14F-4D97-AF65-F5344CB8AC3E}">
        <p14:creationId xmlns:p14="http://schemas.microsoft.com/office/powerpoint/2010/main" val="1609995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39</a:t>
            </a:fld>
            <a:endParaRPr lang="en-GB"/>
          </a:p>
        </p:txBody>
      </p:sp>
    </p:spTree>
    <p:extLst>
      <p:ext uri="{BB962C8B-B14F-4D97-AF65-F5344CB8AC3E}">
        <p14:creationId xmlns:p14="http://schemas.microsoft.com/office/powerpoint/2010/main" val="1368808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40</a:t>
            </a:fld>
            <a:endParaRPr lang="en-GB"/>
          </a:p>
        </p:txBody>
      </p:sp>
    </p:spTree>
    <p:extLst>
      <p:ext uri="{BB962C8B-B14F-4D97-AF65-F5344CB8AC3E}">
        <p14:creationId xmlns:p14="http://schemas.microsoft.com/office/powerpoint/2010/main" val="699463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41</a:t>
            </a:fld>
            <a:endParaRPr lang="en-GB"/>
          </a:p>
        </p:txBody>
      </p:sp>
    </p:spTree>
    <p:extLst>
      <p:ext uri="{BB962C8B-B14F-4D97-AF65-F5344CB8AC3E}">
        <p14:creationId xmlns:p14="http://schemas.microsoft.com/office/powerpoint/2010/main" val="2785087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42</a:t>
            </a:fld>
            <a:endParaRPr lang="en-GB"/>
          </a:p>
        </p:txBody>
      </p:sp>
    </p:spTree>
    <p:extLst>
      <p:ext uri="{BB962C8B-B14F-4D97-AF65-F5344CB8AC3E}">
        <p14:creationId xmlns:p14="http://schemas.microsoft.com/office/powerpoint/2010/main" val="359390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43</a:t>
            </a:fld>
            <a:endParaRPr lang="en-GB"/>
          </a:p>
        </p:txBody>
      </p:sp>
    </p:spTree>
    <p:extLst>
      <p:ext uri="{BB962C8B-B14F-4D97-AF65-F5344CB8AC3E}">
        <p14:creationId xmlns:p14="http://schemas.microsoft.com/office/powerpoint/2010/main" val="1339705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44</a:t>
            </a:fld>
            <a:endParaRPr lang="en-GB"/>
          </a:p>
        </p:txBody>
      </p:sp>
    </p:spTree>
    <p:extLst>
      <p:ext uri="{BB962C8B-B14F-4D97-AF65-F5344CB8AC3E}">
        <p14:creationId xmlns:p14="http://schemas.microsoft.com/office/powerpoint/2010/main" val="1080227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45</a:t>
            </a:fld>
            <a:endParaRPr lang="en-GB"/>
          </a:p>
        </p:txBody>
      </p:sp>
    </p:spTree>
    <p:extLst>
      <p:ext uri="{BB962C8B-B14F-4D97-AF65-F5344CB8AC3E}">
        <p14:creationId xmlns:p14="http://schemas.microsoft.com/office/powerpoint/2010/main" val="2162564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46</a:t>
            </a:fld>
            <a:endParaRPr lang="en-GB"/>
          </a:p>
        </p:txBody>
      </p:sp>
    </p:spTree>
    <p:extLst>
      <p:ext uri="{BB962C8B-B14F-4D97-AF65-F5344CB8AC3E}">
        <p14:creationId xmlns:p14="http://schemas.microsoft.com/office/powerpoint/2010/main" val="170900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1296493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47</a:t>
            </a:fld>
            <a:endParaRPr lang="en-GB"/>
          </a:p>
        </p:txBody>
      </p:sp>
    </p:spTree>
    <p:extLst>
      <p:ext uri="{BB962C8B-B14F-4D97-AF65-F5344CB8AC3E}">
        <p14:creationId xmlns:p14="http://schemas.microsoft.com/office/powerpoint/2010/main" val="3990582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48</a:t>
            </a:fld>
            <a:endParaRPr lang="en-GB"/>
          </a:p>
        </p:txBody>
      </p:sp>
    </p:spTree>
    <p:extLst>
      <p:ext uri="{BB962C8B-B14F-4D97-AF65-F5344CB8AC3E}">
        <p14:creationId xmlns:p14="http://schemas.microsoft.com/office/powerpoint/2010/main" val="3823555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49</a:t>
            </a:fld>
            <a:endParaRPr lang="en-GB"/>
          </a:p>
        </p:txBody>
      </p:sp>
    </p:spTree>
    <p:extLst>
      <p:ext uri="{BB962C8B-B14F-4D97-AF65-F5344CB8AC3E}">
        <p14:creationId xmlns:p14="http://schemas.microsoft.com/office/powerpoint/2010/main" val="957659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50</a:t>
            </a:fld>
            <a:endParaRPr lang="en-GB"/>
          </a:p>
        </p:txBody>
      </p:sp>
    </p:spTree>
    <p:extLst>
      <p:ext uri="{BB962C8B-B14F-4D97-AF65-F5344CB8AC3E}">
        <p14:creationId xmlns:p14="http://schemas.microsoft.com/office/powerpoint/2010/main" val="230455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51</a:t>
            </a:fld>
            <a:endParaRPr lang="en-GB"/>
          </a:p>
        </p:txBody>
      </p:sp>
    </p:spTree>
    <p:extLst>
      <p:ext uri="{BB962C8B-B14F-4D97-AF65-F5344CB8AC3E}">
        <p14:creationId xmlns:p14="http://schemas.microsoft.com/office/powerpoint/2010/main" val="3055210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52</a:t>
            </a:fld>
            <a:endParaRPr lang="en-GB"/>
          </a:p>
        </p:txBody>
      </p:sp>
    </p:spTree>
    <p:extLst>
      <p:ext uri="{BB962C8B-B14F-4D97-AF65-F5344CB8AC3E}">
        <p14:creationId xmlns:p14="http://schemas.microsoft.com/office/powerpoint/2010/main" val="3879188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53</a:t>
            </a:fld>
            <a:endParaRPr lang="en-GB"/>
          </a:p>
        </p:txBody>
      </p:sp>
    </p:spTree>
    <p:extLst>
      <p:ext uri="{BB962C8B-B14F-4D97-AF65-F5344CB8AC3E}">
        <p14:creationId xmlns:p14="http://schemas.microsoft.com/office/powerpoint/2010/main" val="846221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54</a:t>
            </a:fld>
            <a:endParaRPr lang="en-GB"/>
          </a:p>
        </p:txBody>
      </p:sp>
    </p:spTree>
    <p:extLst>
      <p:ext uri="{BB962C8B-B14F-4D97-AF65-F5344CB8AC3E}">
        <p14:creationId xmlns:p14="http://schemas.microsoft.com/office/powerpoint/2010/main" val="3547454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55</a:t>
            </a:fld>
            <a:endParaRPr lang="en-GB"/>
          </a:p>
        </p:txBody>
      </p:sp>
    </p:spTree>
    <p:extLst>
      <p:ext uri="{BB962C8B-B14F-4D97-AF65-F5344CB8AC3E}">
        <p14:creationId xmlns:p14="http://schemas.microsoft.com/office/powerpoint/2010/main" val="480382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56</a:t>
            </a:fld>
            <a:endParaRPr lang="en-GB"/>
          </a:p>
        </p:txBody>
      </p:sp>
    </p:spTree>
    <p:extLst>
      <p:ext uri="{BB962C8B-B14F-4D97-AF65-F5344CB8AC3E}">
        <p14:creationId xmlns:p14="http://schemas.microsoft.com/office/powerpoint/2010/main" val="286853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4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57</a:t>
            </a:fld>
            <a:endParaRPr lang="en-GB"/>
          </a:p>
        </p:txBody>
      </p:sp>
    </p:spTree>
    <p:extLst>
      <p:ext uri="{BB962C8B-B14F-4D97-AF65-F5344CB8AC3E}">
        <p14:creationId xmlns:p14="http://schemas.microsoft.com/office/powerpoint/2010/main" val="24441907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58</a:t>
            </a:fld>
            <a:endParaRPr lang="en-GB"/>
          </a:p>
        </p:txBody>
      </p:sp>
    </p:spTree>
    <p:extLst>
      <p:ext uri="{BB962C8B-B14F-4D97-AF65-F5344CB8AC3E}">
        <p14:creationId xmlns:p14="http://schemas.microsoft.com/office/powerpoint/2010/main" val="4819913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59</a:t>
            </a:fld>
            <a:endParaRPr lang="en-GB"/>
          </a:p>
        </p:txBody>
      </p:sp>
    </p:spTree>
    <p:extLst>
      <p:ext uri="{BB962C8B-B14F-4D97-AF65-F5344CB8AC3E}">
        <p14:creationId xmlns:p14="http://schemas.microsoft.com/office/powerpoint/2010/main" val="1411635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60</a:t>
            </a:fld>
            <a:endParaRPr lang="en-GB"/>
          </a:p>
        </p:txBody>
      </p:sp>
    </p:spTree>
    <p:extLst>
      <p:ext uri="{BB962C8B-B14F-4D97-AF65-F5344CB8AC3E}">
        <p14:creationId xmlns:p14="http://schemas.microsoft.com/office/powerpoint/2010/main" val="1461162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61</a:t>
            </a:fld>
            <a:endParaRPr lang="en-GB"/>
          </a:p>
        </p:txBody>
      </p:sp>
    </p:spTree>
    <p:extLst>
      <p:ext uri="{BB962C8B-B14F-4D97-AF65-F5344CB8AC3E}">
        <p14:creationId xmlns:p14="http://schemas.microsoft.com/office/powerpoint/2010/main" val="2840880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62</a:t>
            </a:fld>
            <a:endParaRPr lang="en-GB"/>
          </a:p>
        </p:txBody>
      </p:sp>
    </p:spTree>
    <p:extLst>
      <p:ext uri="{BB962C8B-B14F-4D97-AF65-F5344CB8AC3E}">
        <p14:creationId xmlns:p14="http://schemas.microsoft.com/office/powerpoint/2010/main" val="3875743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64</a:t>
            </a:fld>
            <a:endParaRPr lang="en-GB"/>
          </a:p>
        </p:txBody>
      </p:sp>
    </p:spTree>
    <p:extLst>
      <p:ext uri="{BB962C8B-B14F-4D97-AF65-F5344CB8AC3E}">
        <p14:creationId xmlns:p14="http://schemas.microsoft.com/office/powerpoint/2010/main" val="7825380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66</a:t>
            </a:fld>
            <a:endParaRPr lang="en-GB"/>
          </a:p>
        </p:txBody>
      </p:sp>
    </p:spTree>
    <p:extLst>
      <p:ext uri="{BB962C8B-B14F-4D97-AF65-F5344CB8AC3E}">
        <p14:creationId xmlns:p14="http://schemas.microsoft.com/office/powerpoint/2010/main" val="4630488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67</a:t>
            </a:fld>
            <a:endParaRPr lang="en-GB"/>
          </a:p>
        </p:txBody>
      </p:sp>
    </p:spTree>
    <p:extLst>
      <p:ext uri="{BB962C8B-B14F-4D97-AF65-F5344CB8AC3E}">
        <p14:creationId xmlns:p14="http://schemas.microsoft.com/office/powerpoint/2010/main" val="19755084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68</a:t>
            </a:fld>
            <a:endParaRPr lang="en-GB"/>
          </a:p>
        </p:txBody>
      </p:sp>
    </p:spTree>
    <p:extLst>
      <p:ext uri="{BB962C8B-B14F-4D97-AF65-F5344CB8AC3E}">
        <p14:creationId xmlns:p14="http://schemas.microsoft.com/office/powerpoint/2010/main" val="30367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77587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110133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13448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46065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GB" noProof="0"/>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GB"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531703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0605-BE30-CBBC-665A-EEB8F1544B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C3F9607-9C49-3351-5D8C-0B0D73614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4D7FD66-06D3-DF67-62D1-C82A4BF1C5E7}"/>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5" name="Footer Placeholder 4">
            <a:extLst>
              <a:ext uri="{FF2B5EF4-FFF2-40B4-BE49-F238E27FC236}">
                <a16:creationId xmlns:a16="http://schemas.microsoft.com/office/drawing/2014/main" id="{AAC9EDB3-1F10-96C3-5E8C-005C53DFC5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CD1BE-157E-1428-4C7C-92CDB259BB8D}"/>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174131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C390-50B2-2DFC-AF78-B4E5CED2B7B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1C870F-70F2-D70C-50B6-4B3A1395DA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6647B7-3C0E-35D2-6099-1BCECF0A794B}"/>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5" name="Footer Placeholder 4">
            <a:extLst>
              <a:ext uri="{FF2B5EF4-FFF2-40B4-BE49-F238E27FC236}">
                <a16:creationId xmlns:a16="http://schemas.microsoft.com/office/drawing/2014/main" id="{13511FE9-050E-4CFE-D36F-9FAC5ABD2D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6C368-E762-3132-CA8F-D680B063BD53}"/>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53284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1D9B-F284-A5B8-1D8B-C7D0D2E27E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32251FA-DF22-62B1-80B1-5D4B24F152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6A245D-484B-A413-5B2F-2ED4ED1560DF}"/>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5" name="Footer Placeholder 4">
            <a:extLst>
              <a:ext uri="{FF2B5EF4-FFF2-40B4-BE49-F238E27FC236}">
                <a16:creationId xmlns:a16="http://schemas.microsoft.com/office/drawing/2014/main" id="{B6130C18-0CDB-ECD5-770A-637AB1AD1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C134D-EE34-CCE8-7C56-8A122C2FDCBD}"/>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166133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012A-B471-4940-E458-A9175A8BC34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D6682C-6229-1A44-343F-EB579A8BE4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7F66E6-EA61-4FBC-1143-9B0B3D03E1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95872D1-E454-4E1B-DDB1-B0FA43CCC314}"/>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6" name="Footer Placeholder 5">
            <a:extLst>
              <a:ext uri="{FF2B5EF4-FFF2-40B4-BE49-F238E27FC236}">
                <a16:creationId xmlns:a16="http://schemas.microsoft.com/office/drawing/2014/main" id="{9946517A-F9E5-D6BB-8B0C-9292507A9E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23338E-07C5-60C2-4CD2-B2A4C7A1945D}"/>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638570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03BFD-3392-E197-913F-877C2B57719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702386C-C290-2694-D693-16474DFB5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4B4514-1EE8-45B3-A854-323770533E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92D58CF-1D3F-87FB-932C-5CE783218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92A8012-1ECE-5E9C-4695-1CB52D1E2E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6DCC32D-C80F-A793-5657-6145044CD525}"/>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8" name="Footer Placeholder 7">
            <a:extLst>
              <a:ext uri="{FF2B5EF4-FFF2-40B4-BE49-F238E27FC236}">
                <a16:creationId xmlns:a16="http://schemas.microsoft.com/office/drawing/2014/main" id="{C1BB9658-8409-5E89-A225-4351D0780F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8C1BB7-9A00-9A15-8DC1-98D8C2501169}"/>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41504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A31D-C60F-E29C-F1F5-788436E4A28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82CC06A-B05C-760C-1EA8-EB00996FF1F7}"/>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4" name="Footer Placeholder 3">
            <a:extLst>
              <a:ext uri="{FF2B5EF4-FFF2-40B4-BE49-F238E27FC236}">
                <a16:creationId xmlns:a16="http://schemas.microsoft.com/office/drawing/2014/main" id="{B0EDC026-8FE7-7B5C-6F54-639BE46B23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1D8241-89D1-E3CE-4990-136BF962BCE2}"/>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332629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10141-FB8F-9C9A-E506-B9F93384E1E6}"/>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3" name="Footer Placeholder 2">
            <a:extLst>
              <a:ext uri="{FF2B5EF4-FFF2-40B4-BE49-F238E27FC236}">
                <a16:creationId xmlns:a16="http://schemas.microsoft.com/office/drawing/2014/main" id="{B0FB5148-714D-7697-F16A-F2BE8FDED6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A8A7F6-5335-CF6D-9654-9C5B7BA55322}"/>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1275998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78C3-B1FC-DD6A-5F66-B4B17E9CC1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7AC704-D8DC-21AE-EB11-3ABCAB0CF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D88511A-CCE7-D9DE-4A17-07D3C5BBF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106724-8DB9-78E8-4D2E-498E1BCC79F1}"/>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6" name="Footer Placeholder 5">
            <a:extLst>
              <a:ext uri="{FF2B5EF4-FFF2-40B4-BE49-F238E27FC236}">
                <a16:creationId xmlns:a16="http://schemas.microsoft.com/office/drawing/2014/main" id="{BB76F698-DA90-DAD2-61E0-6D4491814A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914F7F-24F4-6DE9-3E32-A8682BB4E6A6}"/>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711424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8B81-AE62-9BC1-72C8-8CA9B10C49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E8C1E0C-4693-563C-3E8D-A5CE06BFA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199F10-F2A1-6B49-EDA7-A67049B48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E19CDA-DE28-C281-CD5A-73F77D0F17DA}"/>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6" name="Footer Placeholder 5">
            <a:extLst>
              <a:ext uri="{FF2B5EF4-FFF2-40B4-BE49-F238E27FC236}">
                <a16:creationId xmlns:a16="http://schemas.microsoft.com/office/drawing/2014/main" id="{CAE01CBB-7EE5-C112-3428-BF514A5997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150392-B21C-BDB4-E8D7-C52F481D85BB}"/>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3373402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2970-D48F-1F13-31C8-50CA457C877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8244D2C-7525-06FC-1140-3D74C090B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929F18-FE37-A2BD-4200-08A1FFB866A9}"/>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5" name="Footer Placeholder 4">
            <a:extLst>
              <a:ext uri="{FF2B5EF4-FFF2-40B4-BE49-F238E27FC236}">
                <a16:creationId xmlns:a16="http://schemas.microsoft.com/office/drawing/2014/main" id="{731E8B67-A85C-9940-627F-F22B9B6DE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EF4BCC-EB96-1CEF-4468-D185DF3942B8}"/>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13965225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6D2A64-F6C1-9574-2FFA-D8726F9EBC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4B15E0F-5060-EEC9-2720-90DE209FD9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DB4A91-0920-ECCC-8243-195CEF04030B}"/>
              </a:ext>
            </a:extLst>
          </p:cNvPr>
          <p:cNvSpPr>
            <a:spLocks noGrp="1"/>
          </p:cNvSpPr>
          <p:nvPr>
            <p:ph type="dt" sz="half" idx="10"/>
          </p:nvPr>
        </p:nvSpPr>
        <p:spPr/>
        <p:txBody>
          <a:bodyPr/>
          <a:lstStyle/>
          <a:p>
            <a:fld id="{33619A72-4149-4872-A19C-165014E563BB}" type="datetimeFigureOut">
              <a:rPr lang="en-GB" smtClean="0"/>
              <a:t>11/07/2025</a:t>
            </a:fld>
            <a:endParaRPr lang="en-GB"/>
          </a:p>
        </p:txBody>
      </p:sp>
      <p:sp>
        <p:nvSpPr>
          <p:cNvPr id="5" name="Footer Placeholder 4">
            <a:extLst>
              <a:ext uri="{FF2B5EF4-FFF2-40B4-BE49-F238E27FC236}">
                <a16:creationId xmlns:a16="http://schemas.microsoft.com/office/drawing/2014/main" id="{A62E1195-2560-CA8C-38F4-C092BFDA05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E2596-C507-E1BA-35CD-592132577EFD}"/>
              </a:ext>
            </a:extLst>
          </p:cNvPr>
          <p:cNvSpPr>
            <a:spLocks noGrp="1"/>
          </p:cNvSpPr>
          <p:nvPr>
            <p:ph type="sldNum" sz="quarter" idx="12"/>
          </p:nvPr>
        </p:nvSpPr>
        <p:spPr/>
        <p:txBody>
          <a:bodyPr/>
          <a:lstStyle/>
          <a:p>
            <a:fld id="{B1421C2E-CD51-4B2F-B848-4BA8B1F287BE}" type="slidenum">
              <a:rPr lang="en-GB" smtClean="0"/>
              <a:t>‹#›</a:t>
            </a:fld>
            <a:endParaRPr lang="en-GB"/>
          </a:p>
        </p:txBody>
      </p:sp>
    </p:spTree>
    <p:extLst>
      <p:ext uri="{BB962C8B-B14F-4D97-AF65-F5344CB8AC3E}">
        <p14:creationId xmlns:p14="http://schemas.microsoft.com/office/powerpoint/2010/main" val="78215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5979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268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7765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2708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0732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54453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4051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6063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1514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7474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5738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866944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627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11/07/2025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0CA69-C3F5-9975-B0FF-7C95E84E3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741E76B-C18A-B8B6-9445-32AA3C45A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8B56B2-FB6B-0A70-2636-24A28942C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619A72-4149-4872-A19C-165014E563BB}" type="datetimeFigureOut">
              <a:rPr lang="en-GB" smtClean="0"/>
              <a:t>11/07/2025</a:t>
            </a:fld>
            <a:endParaRPr lang="en-GB"/>
          </a:p>
        </p:txBody>
      </p:sp>
      <p:sp>
        <p:nvSpPr>
          <p:cNvPr id="5" name="Footer Placeholder 4">
            <a:extLst>
              <a:ext uri="{FF2B5EF4-FFF2-40B4-BE49-F238E27FC236}">
                <a16:creationId xmlns:a16="http://schemas.microsoft.com/office/drawing/2014/main" id="{0C466B69-728A-7AE5-2B75-884CB589E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FB87FD1-A253-1DE5-44B3-04A726834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421C2E-CD51-4B2F-B848-4BA8B1F287BE}" type="slidenum">
              <a:rPr lang="en-GB" smtClean="0"/>
              <a:t>‹#›</a:t>
            </a:fld>
            <a:endParaRPr lang="en-GB"/>
          </a:p>
        </p:txBody>
      </p:sp>
    </p:spTree>
    <p:extLst>
      <p:ext uri="{BB962C8B-B14F-4D97-AF65-F5344CB8AC3E}">
        <p14:creationId xmlns:p14="http://schemas.microsoft.com/office/powerpoint/2010/main" val="61946624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0322304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8BUCi5Tuzms?feature=oembed" TargetMode="External"/><Relationship Id="rId5" Type="http://schemas.openxmlformats.org/officeDocument/2006/relationships/hyperlink" Target="https://youtu.be/8BUCi5Tuzms?si=_BrII_D6_KWZSSXF" TargetMode="Externa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yi7gyTqweZc?feature=oembed" TargetMode="External"/><Relationship Id="rId5" Type="http://schemas.openxmlformats.org/officeDocument/2006/relationships/hyperlink" Target="https://youtu.be/yi7gyTqweZc?si=egQ7MqTKtAs3FNW4" TargetMode="Externa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pxhere.com/pt/photo/132655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assets.publishing.service.gov.uk/media/683e27b31b807cfa6995e094/UKHSA_13284_Complete_Immunisation_schedule_01_July_2025_WEB.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media/683e27b31b807cfa6995e094/UKHSA_13284_Complete_Immunisation_schedule_01_July_2025_WEB.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s://assets.publishing.service.gov.uk/media/683d9e6e8e9bdf1409b90b68/UKHSA_13259_Algorithm_immunisation_status_20250503.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changes-to-the-routine-childhood-schedule-letter/changes-to-the-routine-childhood-vaccination-schedule-from-1-july-2025-and-1-january-2026-letter" TargetMode="External"/><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ixabay.com/en/thumbs-up-thumb-sign-vote-good-29406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publications.gov.uk/ViewProduct.html?sp=Saguidetovaccinationsforchildrenaged18months" TargetMode="External"/><Relationship Id="rId2" Type="http://schemas.openxmlformats.org/officeDocument/2006/relationships/hyperlink" Target="https://www.healthpublications.gov.uk/ViewArticle.html?sp=Schildhoodimmunisationeligibiltycalculator" TargetMode="External"/><Relationship Id="rId1" Type="http://schemas.openxmlformats.org/officeDocument/2006/relationships/slideLayout" Target="../slideLayouts/slideLayout48.xml"/><Relationship Id="rId5" Type="http://schemas.openxmlformats.org/officeDocument/2006/relationships/hyperlink" Target="mailto:sales@harlowsolutions.co.uk" TargetMode="External"/><Relationship Id="rId4" Type="http://schemas.openxmlformats.org/officeDocument/2006/relationships/hyperlink" Target="https://www.healthforallchildren.com/the-pch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sCi2CLo6wdQ?feature=oembed" TargetMode="External"/><Relationship Id="rId5" Type="http://schemas.openxmlformats.org/officeDocument/2006/relationships/hyperlink" Target="https://youtu.be/sCi2CLo6wdQ?si=1RTlS0aby6k6TCUj" TargetMode="Externa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pngall.com/knowledge-pn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government/news/latest-measles-statistics-published"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PHE.EoEHPT@nhs.ne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hct.immsenquiries@nhs.ne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orldhealthorg.shinyapps.io/tb_profiles/?_inputs_&amp;entity_type=%22country%22&amp;iso2=%22AF%22&amp;lan=%22EN%22"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orldhealthorg.shinyapps.io/tb_profiles/?_inputs_&amp;entity_type=%22country%22&amp;iso2=%22AF%22&amp;lan=%22EN%2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ideo" Target="https://www.youtube.com/embed/S3oZrMGDMMw?feature=oembed" TargetMode="External"/><Relationship Id="rId5" Type="http://schemas.openxmlformats.org/officeDocument/2006/relationships/hyperlink" Target="https://www.gov.uk/government/publications/pertussis-epidemiology-in-england-2024/confirmed-cases-of-pertussis-in-england-by-month" TargetMode="Externa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bmj.com/content/349/bmj.g4219"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ideo" Target="https://www.youtube.com/embed/BmH3OoBjSpI?feature=oembed" TargetMode="Externa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rtussis-occupational-vaccination-of-health-care-workers/occupational-pertussis-vaccination-of-healthcare-workers"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ideo" Target="https://www.youtube.com/embed/1Q7_vEwoKrI?feature=oembed" TargetMode="External"/><Relationship Id="rId4" Type="http://schemas.openxmlformats.org/officeDocument/2006/relationships/image" Target="../media/image5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learning.nspcc.org.uk/child-protection-system/gillick-competence-fraser-guidelines#skip-to-content"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england.immsqa@nhs.ne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hyperlink" Target="https://www.england.nhs.uk/east-of-england/" TargetMode="External"/><Relationship Id="rId2" Type="http://schemas.openxmlformats.org/officeDocument/2006/relationships/hyperlink" Target="mailto:england.immsqa@nhs.net" TargetMode="Externa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8" Type="http://schemas.openxmlformats.org/officeDocument/2006/relationships/hyperlink" Target="https://www.gov.uk/government/publications/pregnancy-how-to-help-protect-you-and-your-baby/pregnancy-how-to-help-protect-you-and-your-baby" TargetMode="External"/><Relationship Id="rId3" Type="http://schemas.openxmlformats.org/officeDocument/2006/relationships/hyperlink" Target="https://uk.cochrane.org/news/cochrane-review-confirms-effectiveness-mmr-vaccines" TargetMode="External"/><Relationship Id="rId7" Type="http://schemas.openxmlformats.org/officeDocument/2006/relationships/hyperlink" Target="https://vaccineknowledge.ox.ac.uk/home"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s://assets.publishing.service.gov.uk/media/64dd28dd3fde61000d4a53e8/UKHSA-12599-algorithm-immunisation-status-from-1September2023.pdf" TargetMode="External"/><Relationship Id="rId5" Type="http://schemas.openxmlformats.org/officeDocument/2006/relationships/hyperlink" Target="https://www.gov.uk/government/collections/immunisation-against-infectious-disease-the-green-book" TargetMode="External"/><Relationship Id="rId4" Type="http://schemas.openxmlformats.org/officeDocument/2006/relationships/hyperlink" Target="https://vaccineknowledge.ox.ac.uk/mmr-vaccine#More-information-about-the-vaccin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gov.uk/government/publications/hepatitis-b-antenatal-screening-and-selective-neonatal-immunisation-pathway/guidance-on-the-hepatitis-b-antenatal-screening-and-selective-neonatal-immunisation-pathway--2#the-selective-neonatal-hepatitis-b-immunisation-pathway" TargetMode="External"/><Relationship Id="rId7" Type="http://schemas.openxmlformats.org/officeDocument/2006/relationships/hyperlink" Target="https://www.gov.uk/government/statistics/cover-of-vaccination-evaluated-rapidly-cover-programme-2023-to-2024-quarterly-data/quarterly-vaccination-coverage-statistics-for-children-aged-up-to-5-years-in-the-uk-cover-programme-july-to-september-2023"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www.gov.uk/government/news/latest-measles-statistics-published" TargetMode="External"/><Relationship Id="rId5" Type="http://schemas.openxmlformats.org/officeDocument/2006/relationships/hyperlink" Target="https://www.immunology.org/public-information/vaccine-resources/childhood-vaccines/videos-about-vaccines" TargetMode="External"/><Relationship Id="rId4" Type="http://schemas.openxmlformats.org/officeDocument/2006/relationships/hyperlink" Target="https://www.gov.uk/government/publications/vaccine-update-issue-344-november-2023-pregnancy-special/vaccine-update-issue-344-november-2023-pregnancy-special#resources"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gov.uk/government/collections/respiratory-syncytial-virus-rsv-vaccination-programme" TargetMode="External"/><Relationship Id="rId3" Type="http://schemas.openxmlformats.org/officeDocument/2006/relationships/hyperlink" Target="https://educationhub.blog.gov.uk/2024/03/22/what-to-do-if-you-think-your-child-has-measles-and-when-to-keep-them-off-school/" TargetMode="External"/><Relationship Id="rId7" Type="http://schemas.openxmlformats.org/officeDocument/2006/relationships/hyperlink" Target="https://www.gov.uk/government/publications/vaccination-against-pertussis-whooping-cough-for-pregnant-women"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s://www.who.int/news-room/feature-stories/detail/how-to-talk-about-vaccines" TargetMode="External"/><Relationship Id="rId5" Type="http://schemas.openxmlformats.org/officeDocument/2006/relationships/hyperlink" Target="https://campaignresources.dhsc.gov.uk/" TargetMode="External"/><Relationship Id="rId4" Type="http://schemas.openxmlformats.org/officeDocument/2006/relationships/hyperlink" Target="https://www.gov.uk/government/publications/childhood-varicella-vaccination-programme-jcvi-advice-14-november-2023/jcvi-statement-on-a-childhood-varicella-chickenpox-vaccination-programm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muIoWofsCE?feature=oembed" TargetMode="External"/><Relationship Id="rId5" Type="http://schemas.openxmlformats.org/officeDocument/2006/relationships/hyperlink" Target="https://youtu.be/-muIoWofsCE?si=TISHNs48khnnNV4-"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www.blackandbrownskin.co.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68"/>
            <a:ext cx="5045256" cy="2507695"/>
          </a:xfrm>
        </p:spPr>
        <p:txBody>
          <a:bodyPr/>
          <a:lstStyle/>
          <a:p>
            <a:r>
              <a:rPr lang="en-GB" sz="6000" dirty="0"/>
              <a:t>Immunisation training</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3956616"/>
            <a:ext cx="5664000" cy="1024967"/>
          </a:xfrm>
        </p:spPr>
        <p:txBody>
          <a:bodyPr>
            <a:normAutofit fontScale="92500" lnSpcReduction="10000"/>
          </a:bodyPr>
          <a:lstStyle/>
          <a:p>
            <a:r>
              <a:rPr lang="en-GB" b="1" dirty="0"/>
              <a:t>For those working in the 0-19 service (health visiting and school nursing)</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r>
              <a:rPr lang="en-GB" dirty="0"/>
              <a:t>Immunisation team</a:t>
            </a:r>
          </a:p>
          <a:p>
            <a:pPr>
              <a:lnSpc>
                <a:spcPct val="120000"/>
              </a:lnSpc>
            </a:pPr>
            <a:r>
              <a:rPr lang="en-GB" b="1" dirty="0"/>
              <a:t>Herts &amp; WE + BLMK</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Barriers to discussing immunisation</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551656" y="1837944"/>
            <a:ext cx="11088688" cy="4142231"/>
          </a:xfrm>
        </p:spPr>
        <p:txBody>
          <a:bodyPr vert="horz" lIns="91440" tIns="45720" rIns="91440" bIns="45720" rtlCol="0" anchor="t">
            <a:normAutofit fontScale="62500" lnSpcReduction="20000"/>
          </a:bodyPr>
          <a:lstStyle/>
          <a:p>
            <a:pPr marL="571500" indent="-571500">
              <a:buFont typeface="Wingdings" panose="05000000000000000000" pitchFamily="2" charset="2"/>
              <a:buChar char="Ø"/>
            </a:pPr>
            <a:r>
              <a:rPr lang="en-GB" sz="4000" dirty="0"/>
              <a:t>Lots to remember!</a:t>
            </a:r>
          </a:p>
          <a:p>
            <a:pPr marL="571500" indent="-571500" rtl="0">
              <a:buFont typeface="Wingdings" panose="05000000000000000000" pitchFamily="2" charset="2"/>
              <a:buChar char="Ø"/>
            </a:pPr>
            <a:r>
              <a:rPr lang="en-GB" sz="4000" dirty="0"/>
              <a:t>Timing of visits (New birth visit @ 10-14 days, immunisations start @ 8 weeks)</a:t>
            </a:r>
          </a:p>
          <a:p>
            <a:pPr marL="571500" indent="-571500" rtl="0">
              <a:buFont typeface="Wingdings" panose="05000000000000000000" pitchFamily="2" charset="2"/>
              <a:buChar char="Ø"/>
            </a:pPr>
            <a:r>
              <a:rPr lang="en-GB" sz="4000" dirty="0"/>
              <a:t>Duration of appointments – lack of time</a:t>
            </a:r>
          </a:p>
          <a:p>
            <a:pPr marL="571500" indent="-571500" rtl="0">
              <a:buFont typeface="Wingdings" panose="05000000000000000000" pitchFamily="2" charset="2"/>
              <a:buChar char="Ø"/>
            </a:pPr>
            <a:r>
              <a:rPr lang="en-GB" sz="4000" dirty="0"/>
              <a:t>Priorities (clinical presentation, i.e. feeding or maternal mental health)</a:t>
            </a:r>
          </a:p>
          <a:p>
            <a:pPr marL="571500" indent="-571500" rtl="0">
              <a:buFont typeface="Wingdings" panose="05000000000000000000" pitchFamily="2" charset="2"/>
              <a:buChar char="Ø"/>
            </a:pPr>
            <a:r>
              <a:rPr lang="en-GB" sz="4000" dirty="0"/>
              <a:t>Lack of confidence or knowledge</a:t>
            </a:r>
          </a:p>
          <a:p>
            <a:pPr marL="571500" indent="-571500" rtl="0">
              <a:buFont typeface="Wingdings" panose="05000000000000000000" pitchFamily="2" charset="2"/>
              <a:buChar char="Ø"/>
            </a:pPr>
            <a:r>
              <a:rPr lang="en-GB" sz="4000" dirty="0"/>
              <a:t>Under-served communities / health inclusion groups</a:t>
            </a:r>
          </a:p>
          <a:p>
            <a:pPr marL="571500" indent="-571500" rtl="0">
              <a:buFont typeface="Wingdings" panose="05000000000000000000" pitchFamily="2" charset="2"/>
              <a:buChar char="Ø"/>
            </a:pPr>
            <a:r>
              <a:rPr lang="en-GB" sz="4000" dirty="0"/>
              <a:t>Non-English-speaking families / different cultures and beliefs </a:t>
            </a:r>
          </a:p>
          <a:p>
            <a:pPr marL="571500" indent="-571500" rtl="0">
              <a:buFont typeface="Wingdings" panose="05000000000000000000" pitchFamily="2" charset="2"/>
              <a:buChar char="Ø"/>
            </a:pPr>
            <a:r>
              <a:rPr lang="en-GB" sz="4000" dirty="0"/>
              <a:t>Lack of continuity / therapeutic relationship</a:t>
            </a:r>
          </a:p>
          <a:p>
            <a:pPr marL="571500" indent="-571500" rtl="0">
              <a:buFont typeface="Wingdings" panose="05000000000000000000" pitchFamily="2" charset="2"/>
              <a:buChar char="Ø"/>
            </a:pPr>
            <a:r>
              <a:rPr lang="en-GB" sz="4000" dirty="0"/>
              <a:t>Organisational culture (does your organisation see immunisations as a priority?)</a:t>
            </a:r>
          </a:p>
          <a:p>
            <a:endParaRPr lang="en-GB" sz="2600" dirty="0"/>
          </a:p>
        </p:txBody>
      </p:sp>
    </p:spTree>
    <p:extLst>
      <p:ext uri="{BB962C8B-B14F-4D97-AF65-F5344CB8AC3E}">
        <p14:creationId xmlns:p14="http://schemas.microsoft.com/office/powerpoint/2010/main" val="27292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Why do we immunise?</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551656" y="2167128"/>
            <a:ext cx="11088688" cy="2999231"/>
          </a:xfrm>
        </p:spPr>
        <p:txBody>
          <a:bodyPr vert="horz" lIns="91440" tIns="45720" rIns="91440" bIns="45720" rtlCol="0" anchor="t">
            <a:normAutofit fontScale="92500" lnSpcReduction="20000"/>
          </a:bodyPr>
          <a:lstStyle/>
          <a:p>
            <a:pPr marL="457200" indent="-457200">
              <a:lnSpc>
                <a:spcPct val="120000"/>
              </a:lnSpc>
              <a:buFont typeface="Wingdings" panose="05000000000000000000" pitchFamily="2" charset="2"/>
              <a:buChar char="Ø"/>
            </a:pPr>
            <a:r>
              <a:rPr lang="en-GB" sz="2800" dirty="0"/>
              <a:t>Immunisations don’t just protect the people receiving them, but also their family (multi-generational families).</a:t>
            </a:r>
          </a:p>
          <a:p>
            <a:pPr marL="457200" indent="-457200">
              <a:lnSpc>
                <a:spcPct val="120000"/>
              </a:lnSpc>
              <a:buFont typeface="Wingdings" panose="05000000000000000000" pitchFamily="2" charset="2"/>
              <a:buChar char="Ø"/>
            </a:pPr>
            <a:r>
              <a:rPr lang="en-GB" sz="2800" dirty="0"/>
              <a:t>Immunisations protect all of us by eliminating infections from the country. </a:t>
            </a:r>
          </a:p>
          <a:p>
            <a:pPr marL="457200" indent="-457200">
              <a:lnSpc>
                <a:spcPct val="120000"/>
              </a:lnSpc>
              <a:buFont typeface="Wingdings" panose="05000000000000000000" pitchFamily="2" charset="2"/>
              <a:buChar char="Ø"/>
            </a:pPr>
            <a:r>
              <a:rPr lang="en-GB" sz="2800" dirty="0"/>
              <a:t>This is also known as “herd immunity”. </a:t>
            </a:r>
          </a:p>
          <a:p>
            <a:pPr marL="457200" indent="-457200">
              <a:lnSpc>
                <a:spcPct val="120000"/>
              </a:lnSpc>
              <a:buFont typeface="Wingdings" panose="05000000000000000000" pitchFamily="2" charset="2"/>
              <a:buChar char="Ø"/>
            </a:pPr>
            <a:r>
              <a:rPr lang="en-GB" sz="2800" dirty="0"/>
              <a:t>“Herd immunity” is only reached if uptake is </a:t>
            </a:r>
            <a:r>
              <a:rPr lang="en-GB" sz="2800" dirty="0">
                <a:latin typeface="Times New Roman" panose="02020603050405020304" pitchFamily="18" charset="0"/>
                <a:cs typeface="Times New Roman" panose="02020603050405020304" pitchFamily="18" charset="0"/>
              </a:rPr>
              <a:t>≥</a:t>
            </a:r>
            <a:r>
              <a:rPr lang="en-GB" sz="2800" dirty="0"/>
              <a:t>95%.</a:t>
            </a:r>
          </a:p>
          <a:p>
            <a:endParaRPr lang="en-GB" sz="2600" dirty="0"/>
          </a:p>
        </p:txBody>
      </p:sp>
    </p:spTree>
    <p:extLst>
      <p:ext uri="{BB962C8B-B14F-4D97-AF65-F5344CB8AC3E}">
        <p14:creationId xmlns:p14="http://schemas.microsoft.com/office/powerpoint/2010/main" val="835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Herd Immunity</a:t>
            </a:r>
            <a:endParaRPr lang="en-GB" spc="-40" dirty="0"/>
          </a:p>
        </p:txBody>
      </p:sp>
      <p:pic>
        <p:nvPicPr>
          <p:cNvPr id="2" name="Online Media 4" title="How does herd immunity work?">
            <a:hlinkClick r:id="" action="ppaction://media"/>
            <a:extLst>
              <a:ext uri="{FF2B5EF4-FFF2-40B4-BE49-F238E27FC236}">
                <a16:creationId xmlns:a16="http://schemas.microsoft.com/office/drawing/2014/main" id="{7D593530-2833-34D0-0B07-B0B98FD3F18C}"/>
              </a:ext>
            </a:extLst>
          </p:cNvPr>
          <p:cNvPicPr>
            <a:picLocks noGrp="1" noRot="1" noChangeAspect="1"/>
          </p:cNvPicPr>
          <p:nvPr>
            <p:ph idx="1"/>
            <a:videoFile r:link="rId1"/>
          </p:nvPr>
        </p:nvPicPr>
        <p:blipFill>
          <a:blip r:embed="rId4"/>
          <a:stretch>
            <a:fillRect/>
          </a:stretch>
        </p:blipFill>
        <p:spPr>
          <a:xfrm>
            <a:off x="2431589" y="1783080"/>
            <a:ext cx="7328821" cy="4140784"/>
          </a:xfrm>
          <a:prstGeom prst="rect">
            <a:avLst/>
          </a:prstGeom>
        </p:spPr>
      </p:pic>
      <p:sp>
        <p:nvSpPr>
          <p:cNvPr id="4" name="TextBox 3">
            <a:extLst>
              <a:ext uri="{FF2B5EF4-FFF2-40B4-BE49-F238E27FC236}">
                <a16:creationId xmlns:a16="http://schemas.microsoft.com/office/drawing/2014/main" id="{B563DA78-3B19-EFB4-7281-100FA06738D1}"/>
              </a:ext>
            </a:extLst>
          </p:cNvPr>
          <p:cNvSpPr txBox="1"/>
          <p:nvPr/>
        </p:nvSpPr>
        <p:spPr>
          <a:xfrm>
            <a:off x="356615" y="6397435"/>
            <a:ext cx="7095745" cy="369332"/>
          </a:xfrm>
          <a:prstGeom prst="rect">
            <a:avLst/>
          </a:prstGeom>
          <a:noFill/>
        </p:spPr>
        <p:txBody>
          <a:bodyPr wrap="square">
            <a:spAutoFit/>
          </a:bodyPr>
          <a:lstStyle/>
          <a:p>
            <a:r>
              <a:rPr lang="en-GB" dirty="0">
                <a:hlinkClick r:id="rId5"/>
              </a:rPr>
              <a:t>https://youtu.be/8BUCi5Tuzms?si=_BrII_D6_KWZSSXF</a:t>
            </a:r>
            <a:r>
              <a:rPr lang="en-GB" dirty="0"/>
              <a:t> </a:t>
            </a:r>
          </a:p>
        </p:txBody>
      </p:sp>
    </p:spTree>
    <p:extLst>
      <p:ext uri="{BB962C8B-B14F-4D97-AF65-F5344CB8AC3E}">
        <p14:creationId xmlns:p14="http://schemas.microsoft.com/office/powerpoint/2010/main" val="245395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45578F-5A4E-AD0F-D0ED-B55E87DD89DA}"/>
              </a:ext>
            </a:extLst>
          </p:cNvPr>
          <p:cNvPicPr>
            <a:picLocks noChangeAspect="1"/>
          </p:cNvPicPr>
          <p:nvPr/>
        </p:nvPicPr>
        <p:blipFill>
          <a:blip r:embed="rId3"/>
          <a:stretch>
            <a:fillRect/>
          </a:stretch>
        </p:blipFill>
        <p:spPr>
          <a:xfrm>
            <a:off x="2388493" y="800767"/>
            <a:ext cx="7415014" cy="5256465"/>
          </a:xfrm>
          <a:prstGeom prst="rect">
            <a:avLst/>
          </a:prstGeom>
        </p:spPr>
      </p:pic>
    </p:spTree>
    <p:extLst>
      <p:ext uri="{BB962C8B-B14F-4D97-AF65-F5344CB8AC3E}">
        <p14:creationId xmlns:p14="http://schemas.microsoft.com/office/powerpoint/2010/main" val="19317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A world without vaccines</a:t>
            </a:r>
            <a:endParaRPr lang="en-GB" spc="-40" dirty="0"/>
          </a:p>
        </p:txBody>
      </p:sp>
      <p:pic>
        <p:nvPicPr>
          <p:cNvPr id="2" name="Online Media 5" title="What would a world without vaccines be like? | The Royal Society">
            <a:hlinkClick r:id="" action="ppaction://media"/>
            <a:extLst>
              <a:ext uri="{FF2B5EF4-FFF2-40B4-BE49-F238E27FC236}">
                <a16:creationId xmlns:a16="http://schemas.microsoft.com/office/drawing/2014/main" id="{820825EE-6570-2537-B05B-8116D6E85630}"/>
              </a:ext>
            </a:extLst>
          </p:cNvPr>
          <p:cNvPicPr>
            <a:picLocks noGrp="1" noRot="1" noChangeAspect="1"/>
          </p:cNvPicPr>
          <p:nvPr>
            <p:ph idx="1"/>
            <a:videoFile r:link="rId1"/>
          </p:nvPr>
        </p:nvPicPr>
        <p:blipFill>
          <a:blip r:embed="rId4"/>
          <a:stretch>
            <a:fillRect/>
          </a:stretch>
        </p:blipFill>
        <p:spPr>
          <a:xfrm>
            <a:off x="2296668" y="1748707"/>
            <a:ext cx="7598664" cy="4293245"/>
          </a:xfrm>
          <a:prstGeom prst="rect">
            <a:avLst/>
          </a:prstGeom>
        </p:spPr>
      </p:pic>
      <p:sp>
        <p:nvSpPr>
          <p:cNvPr id="3" name="TextBox 2">
            <a:extLst>
              <a:ext uri="{FF2B5EF4-FFF2-40B4-BE49-F238E27FC236}">
                <a16:creationId xmlns:a16="http://schemas.microsoft.com/office/drawing/2014/main" id="{DF0D445A-5618-799E-B79E-AE30B20EE343}"/>
              </a:ext>
            </a:extLst>
          </p:cNvPr>
          <p:cNvSpPr txBox="1"/>
          <p:nvPr/>
        </p:nvSpPr>
        <p:spPr>
          <a:xfrm>
            <a:off x="341049" y="6379147"/>
            <a:ext cx="6104708" cy="369332"/>
          </a:xfrm>
          <a:prstGeom prst="rect">
            <a:avLst/>
          </a:prstGeom>
          <a:noFill/>
        </p:spPr>
        <p:txBody>
          <a:bodyPr wrap="square">
            <a:spAutoFit/>
          </a:bodyPr>
          <a:lstStyle/>
          <a:p>
            <a:r>
              <a:rPr lang="en-GB" dirty="0">
                <a:hlinkClick r:id="rId5"/>
              </a:rPr>
              <a:t>https://youtu.be/yi7gyTqweZc?si=egQ7MqTKtAs3FNW4</a:t>
            </a:r>
            <a:r>
              <a:rPr lang="en-GB" dirty="0"/>
              <a:t> </a:t>
            </a:r>
          </a:p>
        </p:txBody>
      </p:sp>
    </p:spTree>
    <p:extLst>
      <p:ext uri="{BB962C8B-B14F-4D97-AF65-F5344CB8AC3E}">
        <p14:creationId xmlns:p14="http://schemas.microsoft.com/office/powerpoint/2010/main" val="237603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Timings of immunisation</a:t>
            </a:r>
            <a:endParaRPr lang="en-GB" spc="-40" dirty="0"/>
          </a:p>
        </p:txBody>
      </p:sp>
      <p:sp>
        <p:nvSpPr>
          <p:cNvPr id="2" name="Content Placeholder 2">
            <a:extLst>
              <a:ext uri="{FF2B5EF4-FFF2-40B4-BE49-F238E27FC236}">
                <a16:creationId xmlns:a16="http://schemas.microsoft.com/office/drawing/2014/main" id="{7CDCDB11-F35C-1DE4-2D8A-9B208E1C3592}"/>
              </a:ext>
            </a:extLst>
          </p:cNvPr>
          <p:cNvSpPr txBox="1">
            <a:spLocks/>
          </p:cNvSpPr>
          <p:nvPr/>
        </p:nvSpPr>
        <p:spPr>
          <a:xfrm>
            <a:off x="655903" y="1828801"/>
            <a:ext cx="7331102" cy="421743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t>Routine immunisation schedule is </a:t>
            </a:r>
            <a:r>
              <a:rPr lang="en-GB" sz="2800" b="1" u="sng" dirty="0"/>
              <a:t>NOT</a:t>
            </a:r>
            <a:r>
              <a:rPr lang="en-GB" sz="2800" dirty="0"/>
              <a:t> random.</a:t>
            </a:r>
          </a:p>
          <a:p>
            <a:pPr marL="342900" indent="-342900">
              <a:buFont typeface="Wingdings" panose="05000000000000000000" pitchFamily="2" charset="2"/>
              <a:buChar char="Ø"/>
            </a:pPr>
            <a:r>
              <a:rPr lang="en-GB" sz="2800" dirty="0"/>
              <a:t>Timings of immunisations are scheduled according to when the individual is </a:t>
            </a:r>
            <a:r>
              <a:rPr lang="en-GB" sz="2800" b="1" u="sng" dirty="0"/>
              <a:t>MOST</a:t>
            </a:r>
            <a:r>
              <a:rPr lang="en-GB" sz="2800" dirty="0"/>
              <a:t> vulnerable to the virus / disease. </a:t>
            </a:r>
          </a:p>
          <a:p>
            <a:pPr marL="342900" indent="-342900">
              <a:buFont typeface="Wingdings" panose="05000000000000000000" pitchFamily="2" charset="2"/>
              <a:buChar char="Ø"/>
            </a:pPr>
            <a:r>
              <a:rPr lang="en-GB" sz="2800" dirty="0"/>
              <a:t>This is why immunisations should </a:t>
            </a:r>
            <a:r>
              <a:rPr lang="en-GB" sz="2800" b="1" u="sng" dirty="0"/>
              <a:t>NOT</a:t>
            </a:r>
            <a:r>
              <a:rPr lang="en-GB" sz="2800" dirty="0"/>
              <a:t> be delayed.</a:t>
            </a:r>
          </a:p>
          <a:p>
            <a:pPr marL="342900" indent="-342900">
              <a:buFont typeface="Wingdings" panose="05000000000000000000" pitchFamily="2" charset="2"/>
              <a:buChar char="Ø"/>
            </a:pPr>
            <a:r>
              <a:rPr lang="en-GB" sz="2800" dirty="0"/>
              <a:t>Takes approximately </a:t>
            </a:r>
            <a:r>
              <a:rPr lang="en-GB" sz="2800" b="1" u="sng" dirty="0"/>
              <a:t>2 weeks</a:t>
            </a:r>
            <a:r>
              <a:rPr lang="en-GB" sz="2800" dirty="0"/>
              <a:t> following immunisation for a satisfactory immune response. </a:t>
            </a:r>
          </a:p>
        </p:txBody>
      </p:sp>
      <p:pic>
        <p:nvPicPr>
          <p:cNvPr id="4" name="Picture 3" descr="A red alarm clock on pavement&#10;&#10;Description automatically generated">
            <a:extLst>
              <a:ext uri="{FF2B5EF4-FFF2-40B4-BE49-F238E27FC236}">
                <a16:creationId xmlns:a16="http://schemas.microsoft.com/office/drawing/2014/main" id="{F5DF59FD-49AF-3646-0FA7-5E2BAE60CC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11877" y="2733870"/>
            <a:ext cx="3619998" cy="2407298"/>
          </a:xfrm>
          <a:prstGeom prst="rect">
            <a:avLst/>
          </a:prstGeom>
        </p:spPr>
      </p:pic>
    </p:spTree>
    <p:extLst>
      <p:ext uri="{BB962C8B-B14F-4D97-AF65-F5344CB8AC3E}">
        <p14:creationId xmlns:p14="http://schemas.microsoft.com/office/powerpoint/2010/main" val="26775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398121-97A5-5708-1E4D-C67E7AD2A99A}"/>
              </a:ext>
            </a:extLst>
          </p:cNvPr>
          <p:cNvPicPr>
            <a:picLocks noChangeAspect="1"/>
          </p:cNvPicPr>
          <p:nvPr/>
        </p:nvPicPr>
        <p:blipFill>
          <a:blip r:embed="rId3"/>
          <a:stretch>
            <a:fillRect/>
          </a:stretch>
        </p:blipFill>
        <p:spPr>
          <a:xfrm>
            <a:off x="2584848" y="146246"/>
            <a:ext cx="7022303" cy="6463539"/>
          </a:xfrm>
          <a:prstGeom prst="rect">
            <a:avLst/>
          </a:prstGeom>
        </p:spPr>
      </p:pic>
      <p:sp>
        <p:nvSpPr>
          <p:cNvPr id="6" name="TextBox 5">
            <a:extLst>
              <a:ext uri="{FF2B5EF4-FFF2-40B4-BE49-F238E27FC236}">
                <a16:creationId xmlns:a16="http://schemas.microsoft.com/office/drawing/2014/main" id="{D49FEEC8-DE73-D2B8-EE78-EDB1D6265802}"/>
              </a:ext>
            </a:extLst>
          </p:cNvPr>
          <p:cNvSpPr txBox="1"/>
          <p:nvPr/>
        </p:nvSpPr>
        <p:spPr>
          <a:xfrm>
            <a:off x="294708" y="1225798"/>
            <a:ext cx="2183450" cy="1477328"/>
          </a:xfrm>
          <a:prstGeom prst="rect">
            <a:avLst/>
          </a:prstGeom>
          <a:noFill/>
        </p:spPr>
        <p:txBody>
          <a:bodyPr wrap="square">
            <a:spAutoFit/>
          </a:bodyPr>
          <a:lstStyle/>
          <a:p>
            <a:r>
              <a:rPr lang="en-GB" dirty="0">
                <a:hlinkClick r:id="rId4"/>
              </a:rPr>
              <a:t>The complete routine immunisation schedule from Jan 2025</a:t>
            </a:r>
            <a:endParaRPr lang="en-GB" dirty="0"/>
          </a:p>
        </p:txBody>
      </p:sp>
      <p:sp>
        <p:nvSpPr>
          <p:cNvPr id="7" name="TextBox 6">
            <a:extLst>
              <a:ext uri="{FF2B5EF4-FFF2-40B4-BE49-F238E27FC236}">
                <a16:creationId xmlns:a16="http://schemas.microsoft.com/office/drawing/2014/main" id="{8C9BA6FD-3533-70FA-01BE-2ECADC8C2BBB}"/>
              </a:ext>
            </a:extLst>
          </p:cNvPr>
          <p:cNvSpPr txBox="1"/>
          <p:nvPr/>
        </p:nvSpPr>
        <p:spPr>
          <a:xfrm>
            <a:off x="221918" y="3277712"/>
            <a:ext cx="2309585" cy="1754326"/>
          </a:xfrm>
          <a:prstGeom prst="rect">
            <a:avLst/>
          </a:prstGeom>
          <a:noFill/>
        </p:spPr>
        <p:txBody>
          <a:bodyPr wrap="square" rtlCol="0">
            <a:spAutoFit/>
          </a:bodyPr>
          <a:lstStyle/>
          <a:p>
            <a:r>
              <a:rPr lang="en-GB" dirty="0"/>
              <a:t>*does not include complete schedule – for adults as deemed not relevant for this training</a:t>
            </a:r>
          </a:p>
          <a:p>
            <a:endParaRPr lang="en-GB" dirty="0"/>
          </a:p>
        </p:txBody>
      </p:sp>
    </p:spTree>
    <p:extLst>
      <p:ext uri="{BB962C8B-B14F-4D97-AF65-F5344CB8AC3E}">
        <p14:creationId xmlns:p14="http://schemas.microsoft.com/office/powerpoint/2010/main" val="292691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A2F72-4850-15C0-9A6E-4EF2A7C2DAAF}"/>
              </a:ext>
            </a:extLst>
          </p:cNvPr>
          <p:cNvSpPr txBox="1"/>
          <p:nvPr/>
        </p:nvSpPr>
        <p:spPr>
          <a:xfrm>
            <a:off x="294708" y="1225798"/>
            <a:ext cx="2183450" cy="1477328"/>
          </a:xfrm>
          <a:prstGeom prst="rect">
            <a:avLst/>
          </a:prstGeom>
          <a:noFill/>
        </p:spPr>
        <p:txBody>
          <a:bodyPr wrap="square">
            <a:spAutoFit/>
          </a:bodyPr>
          <a:lstStyle/>
          <a:p>
            <a:r>
              <a:rPr lang="en-GB" dirty="0">
                <a:hlinkClick r:id="rId3"/>
              </a:rPr>
              <a:t>The complete routine immunisation schedule from Jan 2025</a:t>
            </a:r>
            <a:endParaRPr lang="en-GB" dirty="0"/>
          </a:p>
        </p:txBody>
      </p:sp>
      <p:pic>
        <p:nvPicPr>
          <p:cNvPr id="6" name="Picture 5">
            <a:extLst>
              <a:ext uri="{FF2B5EF4-FFF2-40B4-BE49-F238E27FC236}">
                <a16:creationId xmlns:a16="http://schemas.microsoft.com/office/drawing/2014/main" id="{FA286DD8-5E03-F032-60DB-1073C9E82D47}"/>
              </a:ext>
            </a:extLst>
          </p:cNvPr>
          <p:cNvPicPr>
            <a:picLocks noChangeAspect="1"/>
          </p:cNvPicPr>
          <p:nvPr/>
        </p:nvPicPr>
        <p:blipFill>
          <a:blip r:embed="rId4"/>
          <a:stretch>
            <a:fillRect/>
          </a:stretch>
        </p:blipFill>
        <p:spPr>
          <a:xfrm>
            <a:off x="3258207" y="0"/>
            <a:ext cx="5675586" cy="6858000"/>
          </a:xfrm>
          <a:prstGeom prst="rect">
            <a:avLst/>
          </a:prstGeom>
        </p:spPr>
      </p:pic>
    </p:spTree>
    <p:extLst>
      <p:ext uri="{BB962C8B-B14F-4D97-AF65-F5344CB8AC3E}">
        <p14:creationId xmlns:p14="http://schemas.microsoft.com/office/powerpoint/2010/main" val="383569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29073" y="241234"/>
            <a:ext cx="11404154" cy="865186"/>
          </a:xfrm>
        </p:spPr>
        <p:txBody>
          <a:bodyPr/>
          <a:lstStyle/>
          <a:p>
            <a:r>
              <a:rPr lang="en-GB" dirty="0"/>
              <a:t>Catching-up immunisations</a:t>
            </a:r>
            <a:endParaRPr lang="en-GB" spc="-40" dirty="0"/>
          </a:p>
        </p:txBody>
      </p:sp>
      <p:sp>
        <p:nvSpPr>
          <p:cNvPr id="5" name="TextBox 4">
            <a:extLst>
              <a:ext uri="{FF2B5EF4-FFF2-40B4-BE49-F238E27FC236}">
                <a16:creationId xmlns:a16="http://schemas.microsoft.com/office/drawing/2014/main" id="{9A97A60C-9729-585D-BD3D-9049FA61DFBC}"/>
              </a:ext>
            </a:extLst>
          </p:cNvPr>
          <p:cNvSpPr txBox="1"/>
          <p:nvPr/>
        </p:nvSpPr>
        <p:spPr>
          <a:xfrm>
            <a:off x="274982" y="2403470"/>
            <a:ext cx="2501348" cy="1477328"/>
          </a:xfrm>
          <a:prstGeom prst="rect">
            <a:avLst/>
          </a:prstGeom>
          <a:noFill/>
        </p:spPr>
        <p:txBody>
          <a:bodyPr wrap="square">
            <a:spAutoFit/>
          </a:bodyPr>
          <a:lstStyle/>
          <a:p>
            <a:r>
              <a:rPr lang="en-GB" dirty="0">
                <a:hlinkClick r:id="rId3"/>
              </a:rPr>
              <a:t>Vaccination of individuals with uncertain or incomplete immunisation status</a:t>
            </a:r>
            <a:endParaRPr lang="en-GB" dirty="0"/>
          </a:p>
        </p:txBody>
      </p:sp>
      <p:pic>
        <p:nvPicPr>
          <p:cNvPr id="7" name="Picture 6">
            <a:extLst>
              <a:ext uri="{FF2B5EF4-FFF2-40B4-BE49-F238E27FC236}">
                <a16:creationId xmlns:a16="http://schemas.microsoft.com/office/drawing/2014/main" id="{4E5E5C32-DC02-4DE7-DF74-EB266B6AE917}"/>
              </a:ext>
            </a:extLst>
          </p:cNvPr>
          <p:cNvPicPr>
            <a:picLocks noChangeAspect="1"/>
          </p:cNvPicPr>
          <p:nvPr/>
        </p:nvPicPr>
        <p:blipFill>
          <a:blip r:embed="rId4"/>
          <a:stretch>
            <a:fillRect/>
          </a:stretch>
        </p:blipFill>
        <p:spPr>
          <a:xfrm>
            <a:off x="2955234" y="1011758"/>
            <a:ext cx="7684788" cy="5456914"/>
          </a:xfrm>
          <a:prstGeom prst="rect">
            <a:avLst/>
          </a:prstGeom>
        </p:spPr>
      </p:pic>
    </p:spTree>
    <p:extLst>
      <p:ext uri="{BB962C8B-B14F-4D97-AF65-F5344CB8AC3E}">
        <p14:creationId xmlns:p14="http://schemas.microsoft.com/office/powerpoint/2010/main" val="59764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CC229-50B6-58A2-90A9-A1BA02FEF023}"/>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EA6838-F1A1-0665-7535-7B6A8264D30C}"/>
              </a:ext>
            </a:extLst>
          </p:cNvPr>
          <p:cNvPicPr>
            <a:picLocks noGrp="1" noChangeAspect="1"/>
          </p:cNvPicPr>
          <p:nvPr>
            <p:ph idx="1"/>
          </p:nvPr>
        </p:nvPicPr>
        <p:blipFill>
          <a:blip r:embed="rId2"/>
          <a:stretch>
            <a:fillRect/>
          </a:stretch>
        </p:blipFill>
        <p:spPr>
          <a:xfrm>
            <a:off x="2457907" y="2275297"/>
            <a:ext cx="6960829" cy="3629205"/>
          </a:xfrm>
          <a:prstGeom prst="rect">
            <a:avLst/>
          </a:prstGeom>
        </p:spPr>
      </p:pic>
      <p:sp>
        <p:nvSpPr>
          <p:cNvPr id="3" name="Text Placeholder 2">
            <a:extLst>
              <a:ext uri="{FF2B5EF4-FFF2-40B4-BE49-F238E27FC236}">
                <a16:creationId xmlns:a16="http://schemas.microsoft.com/office/drawing/2014/main" id="{8DA1AEF2-6388-C66B-C337-6497AF1628BA}"/>
              </a:ext>
            </a:extLst>
          </p:cNvPr>
          <p:cNvSpPr>
            <a:spLocks noGrp="1"/>
          </p:cNvSpPr>
          <p:nvPr>
            <p:ph type="body" sz="quarter" idx="13"/>
          </p:nvPr>
        </p:nvSpPr>
        <p:spPr>
          <a:xfrm>
            <a:off x="432000" y="1327876"/>
            <a:ext cx="11012644" cy="5779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On 30</a:t>
            </a:r>
            <a:r>
              <a:rPr kumimoji="0" lang="en-GB" sz="1800" b="0" i="0" u="none" strike="noStrike" kern="1200" cap="none" spc="0" normalizeH="0" baseline="30000" noProof="0">
                <a:ln>
                  <a:noFill/>
                </a:ln>
                <a:solidFill>
                  <a:srgbClr val="231F20"/>
                </a:solidFill>
                <a:effectLst/>
                <a:uLnTx/>
                <a:uFillTx/>
                <a:latin typeface="Arial" panose="020B0604020202020204"/>
                <a:ea typeface="+mn-ea"/>
                <a:cs typeface="+mn-cs"/>
              </a:rPr>
              <a:t>th</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 April UKHSA published a letter detailing the changes to the routine schedule. Some of these changes will begin on </a:t>
            </a: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1 July 2025 </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and others on </a:t>
            </a:r>
            <a:r>
              <a:rPr kumimoji="0" lang="en-GB" sz="1800" b="1" i="0" u="none" strike="noStrike" kern="1200" cap="none" spc="0" normalizeH="0" baseline="0" noProof="0">
                <a:ln>
                  <a:noFill/>
                </a:ln>
                <a:solidFill>
                  <a:srgbClr val="231F20"/>
                </a:solidFill>
                <a:effectLst/>
                <a:uLnTx/>
                <a:uFillTx/>
                <a:latin typeface="Arial" panose="020B0604020202020204"/>
                <a:ea typeface="+mn-ea"/>
                <a:cs typeface="+mn-cs"/>
              </a:rPr>
              <a:t>1 January 2026</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hlinkClick r:id="rId3"/>
            </a:endParaRPr>
          </a:p>
          <a:p>
            <a:endParaRPr lang="en-GB"/>
          </a:p>
        </p:txBody>
      </p:sp>
      <p:sp>
        <p:nvSpPr>
          <p:cNvPr id="4" name="Title 3">
            <a:extLst>
              <a:ext uri="{FF2B5EF4-FFF2-40B4-BE49-F238E27FC236}">
                <a16:creationId xmlns:a16="http://schemas.microsoft.com/office/drawing/2014/main" id="{B803F58F-83BB-E613-5946-EA0E938F20DE}"/>
              </a:ext>
            </a:extLst>
          </p:cNvPr>
          <p:cNvSpPr>
            <a:spLocks noGrp="1"/>
          </p:cNvSpPr>
          <p:nvPr>
            <p:ph type="title"/>
          </p:nvPr>
        </p:nvSpPr>
        <p:spPr>
          <a:xfrm>
            <a:off x="432000" y="432000"/>
            <a:ext cx="11404154" cy="706687"/>
          </a:xfrm>
        </p:spPr>
        <p:txBody>
          <a:bodyPr/>
          <a:lstStyle/>
          <a:p>
            <a:r>
              <a:rPr lang="en-GB"/>
              <a:t>Routine Childhood Schedule Changes</a:t>
            </a:r>
          </a:p>
        </p:txBody>
      </p:sp>
    </p:spTree>
    <p:extLst>
      <p:ext uri="{BB962C8B-B14F-4D97-AF65-F5344CB8AC3E}">
        <p14:creationId xmlns:p14="http://schemas.microsoft.com/office/powerpoint/2010/main" val="98443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4296" y="477720"/>
            <a:ext cx="11404154" cy="865186"/>
          </a:xfrm>
        </p:spPr>
        <p:txBody>
          <a:bodyPr/>
          <a:lstStyle/>
          <a:p>
            <a:r>
              <a:rPr lang="en-GB" dirty="0"/>
              <a:t>“Housekeeping”</a:t>
            </a:r>
            <a:endParaRPr lang="en-GB" spc="-40" dirty="0"/>
          </a:p>
        </p:txBody>
      </p:sp>
      <p:sp>
        <p:nvSpPr>
          <p:cNvPr id="3" name="Content Placeholder 2">
            <a:extLst>
              <a:ext uri="{FF2B5EF4-FFF2-40B4-BE49-F238E27FC236}">
                <a16:creationId xmlns:a16="http://schemas.microsoft.com/office/drawing/2014/main" id="{2627B598-4E9F-6BA8-17FB-C477ED75AD8B}"/>
              </a:ext>
            </a:extLst>
          </p:cNvPr>
          <p:cNvSpPr>
            <a:spLocks noGrp="1"/>
          </p:cNvSpPr>
          <p:nvPr>
            <p:ph idx="1"/>
          </p:nvPr>
        </p:nvSpPr>
        <p:spPr>
          <a:xfrm>
            <a:off x="514296" y="1729006"/>
            <a:ext cx="7937591" cy="4088280"/>
          </a:xfrm>
        </p:spPr>
        <p:txBody>
          <a:bodyPr vert="horz" lIns="91440" tIns="45720" rIns="91440" bIns="45720" rtlCol="0" anchor="t">
            <a:normAutofit fontScale="70000" lnSpcReduction="20000"/>
          </a:bodyPr>
          <a:lstStyle/>
          <a:p>
            <a:pPr>
              <a:lnSpc>
                <a:spcPct val="120000"/>
              </a:lnSpc>
              <a:buAutoNum type="arabicPeriod"/>
            </a:pPr>
            <a:r>
              <a:rPr lang="en-GB" sz="2600" dirty="0"/>
              <a:t> Ask questions – please use the ‘Chat’.</a:t>
            </a:r>
          </a:p>
          <a:p>
            <a:pPr>
              <a:lnSpc>
                <a:spcPct val="120000"/>
              </a:lnSpc>
              <a:buAutoNum type="arabicPeriod"/>
            </a:pPr>
            <a:r>
              <a:rPr lang="en-GB" sz="2600" dirty="0"/>
              <a:t> Move around / go to the toilet / answer a phone call: mute, turn off your camera &amp; rejoin us when you can. </a:t>
            </a:r>
          </a:p>
          <a:p>
            <a:pPr>
              <a:lnSpc>
                <a:spcPct val="120000"/>
              </a:lnSpc>
              <a:buAutoNum type="arabicPeriod"/>
            </a:pPr>
            <a:r>
              <a:rPr lang="en-GB" sz="2600" dirty="0"/>
              <a:t> Please ensure your speakers are on and volume turned up for the videos. If you are unable to hear the videos, it may be your speakers, or your organisation’s IT policy (VPN). </a:t>
            </a:r>
          </a:p>
          <a:p>
            <a:pPr>
              <a:lnSpc>
                <a:spcPct val="120000"/>
              </a:lnSpc>
              <a:buAutoNum type="arabicPeriod"/>
            </a:pPr>
            <a:r>
              <a:rPr lang="en-GB" sz="2600" dirty="0"/>
              <a:t> Confidentiality &amp; professional etiquette. </a:t>
            </a:r>
          </a:p>
          <a:p>
            <a:pPr>
              <a:lnSpc>
                <a:spcPct val="120000"/>
              </a:lnSpc>
              <a:buFont typeface="Arial" panose="020B0604020202020204" pitchFamily="34" charset="0"/>
              <a:buAutoNum type="arabicPeriod"/>
            </a:pPr>
            <a:r>
              <a:rPr lang="en-GB" sz="2600" dirty="0"/>
              <a:t> Potentially distressing images / videos.</a:t>
            </a:r>
          </a:p>
          <a:p>
            <a:pPr>
              <a:lnSpc>
                <a:spcPct val="120000"/>
              </a:lnSpc>
              <a:buFont typeface="Arial" panose="020B0604020202020204" pitchFamily="34" charset="0"/>
              <a:buAutoNum type="arabicPeriod"/>
            </a:pPr>
            <a:r>
              <a:rPr lang="en-GB" sz="2600" dirty="0"/>
              <a:t> Certificates and the slides will be uploaded to our website after the session</a:t>
            </a:r>
          </a:p>
          <a:p>
            <a:pPr>
              <a:lnSpc>
                <a:spcPct val="120000"/>
              </a:lnSpc>
              <a:buFont typeface="Arial" panose="020B0604020202020204" pitchFamily="34" charset="0"/>
              <a:buAutoNum type="arabicPeriod"/>
            </a:pPr>
            <a:r>
              <a:rPr lang="en-GB" sz="2600" dirty="0"/>
              <a:t> We work from home and apologise for any unexpected interruptions</a:t>
            </a:r>
          </a:p>
        </p:txBody>
      </p:sp>
      <p:pic>
        <p:nvPicPr>
          <p:cNvPr id="13" name="Picture 12" descr="A hand giving a thumbs up&#10;&#10;Description automatically generated">
            <a:extLst>
              <a:ext uri="{FF2B5EF4-FFF2-40B4-BE49-F238E27FC236}">
                <a16:creationId xmlns:a16="http://schemas.microsoft.com/office/drawing/2014/main" id="{CF23C5F6-03BD-C8BF-A815-291EA70C18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35133" y="1875310"/>
            <a:ext cx="2703545" cy="3333138"/>
          </a:xfrm>
          <a:prstGeom prst="rect">
            <a:avLst/>
          </a:prstGeom>
        </p:spPr>
      </p:pic>
    </p:spTree>
    <p:extLst>
      <p:ext uri="{BB962C8B-B14F-4D97-AF65-F5344CB8AC3E}">
        <p14:creationId xmlns:p14="http://schemas.microsoft.com/office/powerpoint/2010/main" val="335194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D620-68A0-F6E7-AB25-262DEA2BBF72}"/>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4A2717-CE35-8B55-5960-53E221310E09}"/>
              </a:ext>
            </a:extLst>
          </p:cNvPr>
          <p:cNvPicPr>
            <a:picLocks noGrp="1" noChangeAspect="1"/>
          </p:cNvPicPr>
          <p:nvPr>
            <p:ph idx="1"/>
          </p:nvPr>
        </p:nvPicPr>
        <p:blipFill>
          <a:blip r:embed="rId2"/>
          <a:stretch>
            <a:fillRect/>
          </a:stretch>
        </p:blipFill>
        <p:spPr>
          <a:xfrm>
            <a:off x="1191558" y="1009927"/>
            <a:ext cx="9808884" cy="5494078"/>
          </a:xfrm>
          <a:prstGeom prst="rect">
            <a:avLst/>
          </a:prstGeom>
        </p:spPr>
      </p:pic>
      <p:sp>
        <p:nvSpPr>
          <p:cNvPr id="4" name="Title 3">
            <a:extLst>
              <a:ext uri="{FF2B5EF4-FFF2-40B4-BE49-F238E27FC236}">
                <a16:creationId xmlns:a16="http://schemas.microsoft.com/office/drawing/2014/main" id="{2C74FBE0-1F33-5E7E-C1EE-B224C3498A34}"/>
              </a:ext>
            </a:extLst>
          </p:cNvPr>
          <p:cNvSpPr>
            <a:spLocks noGrp="1"/>
          </p:cNvSpPr>
          <p:nvPr>
            <p:ph type="title"/>
          </p:nvPr>
        </p:nvSpPr>
        <p:spPr>
          <a:xfrm>
            <a:off x="432000" y="432000"/>
            <a:ext cx="11404154" cy="577927"/>
          </a:xfrm>
        </p:spPr>
        <p:txBody>
          <a:bodyPr/>
          <a:lstStyle/>
          <a:p>
            <a:r>
              <a:rPr kumimoji="0" lang="en-GB" sz="3600" b="1" i="0" u="none" strike="noStrike" kern="1200" cap="none" spc="0" normalizeH="0" baseline="0" noProof="0">
                <a:ln>
                  <a:noFill/>
                </a:ln>
                <a:solidFill>
                  <a:prstClr val="black"/>
                </a:solidFill>
                <a:effectLst/>
                <a:uLnTx/>
                <a:uFillTx/>
                <a:latin typeface="Aptos Display" panose="020F0302020204030204"/>
                <a:ea typeface="+mj-ea"/>
                <a:cs typeface="+mj-cs"/>
              </a:rPr>
              <a:t>Routine Childhood Schedule Changes</a:t>
            </a:r>
            <a:endParaRPr lang="en-GB"/>
          </a:p>
        </p:txBody>
      </p:sp>
    </p:spTree>
    <p:extLst>
      <p:ext uri="{BB962C8B-B14F-4D97-AF65-F5344CB8AC3E}">
        <p14:creationId xmlns:p14="http://schemas.microsoft.com/office/powerpoint/2010/main" val="20825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F1F4D-ADC0-8F29-8B28-7299C72D5236}"/>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B4496D-53F3-2994-252C-59CC45E81050}"/>
              </a:ext>
            </a:extLst>
          </p:cNvPr>
          <p:cNvPicPr>
            <a:picLocks noGrp="1" noChangeAspect="1"/>
          </p:cNvPicPr>
          <p:nvPr>
            <p:ph idx="1"/>
          </p:nvPr>
        </p:nvPicPr>
        <p:blipFill>
          <a:blip r:embed="rId2"/>
          <a:stretch>
            <a:fillRect/>
          </a:stretch>
        </p:blipFill>
        <p:spPr>
          <a:xfrm>
            <a:off x="633795" y="1323816"/>
            <a:ext cx="11000564" cy="4210368"/>
          </a:xfrm>
          <a:prstGeom prst="rect">
            <a:avLst/>
          </a:prstGeom>
        </p:spPr>
      </p:pic>
      <p:sp>
        <p:nvSpPr>
          <p:cNvPr id="4" name="Title 3">
            <a:extLst>
              <a:ext uri="{FF2B5EF4-FFF2-40B4-BE49-F238E27FC236}">
                <a16:creationId xmlns:a16="http://schemas.microsoft.com/office/drawing/2014/main" id="{82FAD89D-4AB9-33DA-B3C3-5DA76939C014}"/>
              </a:ext>
            </a:extLst>
          </p:cNvPr>
          <p:cNvSpPr>
            <a:spLocks noGrp="1"/>
          </p:cNvSpPr>
          <p:nvPr>
            <p:ph type="title"/>
          </p:nvPr>
        </p:nvSpPr>
        <p:spPr>
          <a:xfrm>
            <a:off x="432000" y="432000"/>
            <a:ext cx="11404154" cy="577927"/>
          </a:xfrm>
        </p:spPr>
        <p:txBody>
          <a:bodyPr/>
          <a:lstStyle/>
          <a:p>
            <a:r>
              <a:rPr kumimoji="0" lang="en-GB" sz="3600" b="1" i="0" u="none" strike="noStrike" kern="1200" cap="none" spc="0" normalizeH="0" baseline="0" noProof="0">
                <a:ln>
                  <a:noFill/>
                </a:ln>
                <a:solidFill>
                  <a:prstClr val="black"/>
                </a:solidFill>
                <a:effectLst/>
                <a:uLnTx/>
                <a:uFillTx/>
                <a:latin typeface="Aptos Display" panose="020F0302020204030204"/>
                <a:ea typeface="+mj-ea"/>
                <a:cs typeface="+mj-cs"/>
              </a:rPr>
              <a:t>Routine Childhood Schedule Changes</a:t>
            </a:r>
            <a:endParaRPr lang="en-GB"/>
          </a:p>
        </p:txBody>
      </p:sp>
    </p:spTree>
    <p:extLst>
      <p:ext uri="{BB962C8B-B14F-4D97-AF65-F5344CB8AC3E}">
        <p14:creationId xmlns:p14="http://schemas.microsoft.com/office/powerpoint/2010/main" val="24792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E73C-CF62-F64F-08FF-408C9F5E78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10A0C0-B61F-C4B6-C2BB-C7BF387D4250}"/>
              </a:ext>
            </a:extLst>
          </p:cNvPr>
          <p:cNvSpPr>
            <a:spLocks noGrp="1"/>
          </p:cNvSpPr>
          <p:nvPr>
            <p:ph type="title"/>
          </p:nvPr>
        </p:nvSpPr>
        <p:spPr>
          <a:xfrm>
            <a:off x="458505" y="591026"/>
            <a:ext cx="11404154" cy="577927"/>
          </a:xfrm>
        </p:spPr>
        <p:txBody>
          <a:bodyPr/>
          <a:lstStyle/>
          <a:p>
            <a:r>
              <a:rPr kumimoji="0" lang="en-GB" sz="3600" b="1" i="0" u="none" strike="noStrike" kern="1200" cap="none" spc="0" normalizeH="0" baseline="0" noProof="0" dirty="0">
                <a:ln>
                  <a:noFill/>
                </a:ln>
                <a:solidFill>
                  <a:prstClr val="black"/>
                </a:solidFill>
                <a:effectLst/>
                <a:uLnTx/>
                <a:uFillTx/>
                <a:latin typeface="Aptos Display" panose="020F0302020204030204"/>
                <a:ea typeface="+mj-ea"/>
                <a:cs typeface="+mj-cs"/>
              </a:rPr>
              <a:t>Resources</a:t>
            </a:r>
            <a:endParaRPr lang="en-GB" dirty="0"/>
          </a:p>
        </p:txBody>
      </p:sp>
      <p:sp>
        <p:nvSpPr>
          <p:cNvPr id="3" name="Content Placeholder 2">
            <a:extLst>
              <a:ext uri="{FF2B5EF4-FFF2-40B4-BE49-F238E27FC236}">
                <a16:creationId xmlns:a16="http://schemas.microsoft.com/office/drawing/2014/main" id="{0E2F26FE-D35E-260C-1427-0099C5DC8A49}"/>
              </a:ext>
            </a:extLst>
          </p:cNvPr>
          <p:cNvSpPr>
            <a:spLocks noGrp="1"/>
          </p:cNvSpPr>
          <p:nvPr>
            <p:ph idx="1"/>
          </p:nvPr>
        </p:nvSpPr>
        <p:spPr>
          <a:xfrm>
            <a:off x="552000" y="1701000"/>
            <a:ext cx="11088000" cy="3456000"/>
          </a:xfrm>
        </p:spPr>
        <p:txBody>
          <a:bodyPr/>
          <a:lstStyle/>
          <a:p>
            <a:pPr marL="342900" indent="-342900">
              <a:buFontTx/>
              <a:buChar char="-"/>
            </a:pPr>
            <a:r>
              <a:rPr lang="en-GB" dirty="0"/>
              <a:t>Calculator: </a:t>
            </a:r>
            <a:r>
              <a:rPr lang="en-GB" dirty="0">
                <a:solidFill>
                  <a:srgbClr val="467886"/>
                </a:solidFill>
                <a:hlinkClick r:id="rId2">
                  <a:extLst>
                    <a:ext uri="{A12FA001-AC4F-418D-AE19-62706E023703}">
                      <ahyp:hlinkClr xmlns:ahyp="http://schemas.microsoft.com/office/drawing/2018/hyperlinkcolor" val="tx"/>
                    </a:ext>
                  </a:extLst>
                </a:hlinkClick>
              </a:rPr>
              <a:t>Childhood immunisation eligibility calculator - Health Publications</a:t>
            </a:r>
            <a:endParaRPr lang="en-GB" dirty="0"/>
          </a:p>
          <a:p>
            <a:pPr marL="342900" indent="-342900">
              <a:buFontTx/>
              <a:buChar char="-"/>
            </a:pPr>
            <a:r>
              <a:rPr lang="en-GB" dirty="0"/>
              <a:t>Leaflet: </a:t>
            </a:r>
            <a:r>
              <a:rPr lang="en-GB" dirty="0">
                <a:solidFill>
                  <a:srgbClr val="467886"/>
                </a:solidFill>
                <a:hlinkClick r:id="rId3">
                  <a:extLst>
                    <a:ext uri="{A12FA001-AC4F-418D-AE19-62706E023703}">
                      <ahyp:hlinkClr xmlns:ahyp="http://schemas.microsoft.com/office/drawing/2018/hyperlinkcolor" val="tx"/>
                    </a:ext>
                  </a:extLst>
                </a:hlinkClick>
              </a:rPr>
              <a:t>A guide to vaccinations for children aged 18 months - Health Publications</a:t>
            </a:r>
            <a:endParaRPr lang="en-GB" dirty="0">
              <a:solidFill>
                <a:srgbClr val="467886"/>
              </a:solidFill>
            </a:endParaRPr>
          </a:p>
          <a:p>
            <a:pPr marL="342900" indent="-342900">
              <a:buFontTx/>
              <a:buChar char="-"/>
            </a:pPr>
            <a:r>
              <a:rPr lang="en-GB" dirty="0"/>
              <a:t>Updated PCHR (“Red Book”): </a:t>
            </a:r>
            <a:r>
              <a:rPr lang="en-GB" dirty="0">
                <a:hlinkClick r:id="rId4"/>
              </a:rPr>
              <a:t>The PCHR | Health for all Children</a:t>
            </a:r>
            <a:endParaRPr lang="en-GB" dirty="0"/>
          </a:p>
          <a:p>
            <a:pPr marL="342900" indent="-342900">
              <a:buFontTx/>
              <a:buChar char="-"/>
            </a:pPr>
            <a:endParaRPr lang="en-GB" dirty="0"/>
          </a:p>
          <a:p>
            <a:pPr marL="342900" indent="-342900">
              <a:buFontTx/>
              <a:buChar char="-"/>
            </a:pPr>
            <a:r>
              <a:rPr lang="en-GB" sz="2000" dirty="0">
                <a:effectLst/>
                <a:latin typeface="Arial" panose="020B0604020202020204" pitchFamily="34" charset="0"/>
                <a:ea typeface="Aptos" panose="020B0004020202020204" pitchFamily="34" charset="0"/>
                <a:cs typeface="Aptos" panose="020B0004020202020204" pitchFamily="34" charset="0"/>
              </a:rPr>
              <a:t>To order Red Book inserts (free), contact: </a:t>
            </a:r>
          </a:p>
          <a:p>
            <a:pPr marL="342900" indent="-342900">
              <a:buFontTx/>
              <a:buChar char="-"/>
            </a:pPr>
            <a:r>
              <a:rPr lang="en-GB" sz="20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5"/>
              </a:rPr>
              <a:t>sales@harlowsolutions.co.uk</a:t>
            </a:r>
            <a:r>
              <a:rPr lang="en-GB" sz="2000" dirty="0">
                <a:effectLst/>
                <a:latin typeface="Arial" panose="020B0604020202020204" pitchFamily="34" charset="0"/>
                <a:ea typeface="Aptos" panose="020B0004020202020204" pitchFamily="34" charset="0"/>
                <a:cs typeface="Aptos" panose="020B0004020202020204" pitchFamily="34" charset="0"/>
              </a:rPr>
              <a:t> </a:t>
            </a:r>
          </a:p>
          <a:p>
            <a:pPr marL="342900" indent="-342900">
              <a:buFontTx/>
              <a:buChar char="-"/>
            </a:pPr>
            <a:r>
              <a:rPr lang="en-GB" sz="2000" dirty="0">
                <a:effectLst/>
                <a:latin typeface="Arial" panose="020B0604020202020204" pitchFamily="34" charset="0"/>
                <a:ea typeface="Aptos" panose="020B0004020202020204" pitchFamily="34" charset="0"/>
                <a:cs typeface="Aptos" panose="020B0004020202020204" pitchFamily="34" charset="0"/>
              </a:rPr>
              <a:t>or by telephone </a:t>
            </a:r>
            <a:r>
              <a:rPr lang="en-GB" sz="2000" u="sng" dirty="0">
                <a:solidFill>
                  <a:srgbClr val="467886"/>
                </a:solidFill>
                <a:effectLst/>
                <a:latin typeface="Arial" panose="020B0604020202020204" pitchFamily="34" charset="0"/>
                <a:ea typeface="Aptos" panose="020B0004020202020204" pitchFamily="34" charset="0"/>
                <a:cs typeface="Aptos" panose="020B0004020202020204" pitchFamily="34" charset="0"/>
              </a:rPr>
              <a:t>0191 455 4286</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Tx/>
              <a:buChar char="-"/>
            </a:pPr>
            <a:endParaRPr lang="en-GB" dirty="0"/>
          </a:p>
        </p:txBody>
      </p:sp>
    </p:spTree>
    <p:extLst>
      <p:ext uri="{BB962C8B-B14F-4D97-AF65-F5344CB8AC3E}">
        <p14:creationId xmlns:p14="http://schemas.microsoft.com/office/powerpoint/2010/main" val="65949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D21C-C55F-AE3B-0A3C-4727B00D01FB}"/>
              </a:ext>
            </a:extLst>
          </p:cNvPr>
          <p:cNvSpPr>
            <a:spLocks noGrp="1"/>
          </p:cNvSpPr>
          <p:nvPr>
            <p:ph type="title"/>
          </p:nvPr>
        </p:nvSpPr>
        <p:spPr>
          <a:xfrm>
            <a:off x="747468" y="2165645"/>
            <a:ext cx="6147108" cy="1325563"/>
          </a:xfrm>
        </p:spPr>
        <p:txBody>
          <a:bodyPr/>
          <a:lstStyle/>
          <a:p>
            <a:r>
              <a:rPr lang="en-GB" dirty="0"/>
              <a:t>Concerns around vaccines</a:t>
            </a:r>
          </a:p>
        </p:txBody>
      </p:sp>
    </p:spTree>
    <p:extLst>
      <p:ext uri="{BB962C8B-B14F-4D97-AF65-F5344CB8AC3E}">
        <p14:creationId xmlns:p14="http://schemas.microsoft.com/office/powerpoint/2010/main" val="14769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Porcine Gelatine</a:t>
            </a:r>
            <a:endParaRPr lang="en-GB" spc="-40" dirty="0"/>
          </a:p>
        </p:txBody>
      </p:sp>
      <p:sp>
        <p:nvSpPr>
          <p:cNvPr id="2" name="Text Placeholder 2">
            <a:extLst>
              <a:ext uri="{FF2B5EF4-FFF2-40B4-BE49-F238E27FC236}">
                <a16:creationId xmlns:a16="http://schemas.microsoft.com/office/drawing/2014/main" id="{BC31814F-4B06-A194-93FC-BA6A3E01065D}"/>
              </a:ext>
            </a:extLst>
          </p:cNvPr>
          <p:cNvSpPr txBox="1">
            <a:spLocks/>
          </p:cNvSpPr>
          <p:nvPr/>
        </p:nvSpPr>
        <p:spPr>
          <a:xfrm>
            <a:off x="1206408" y="2378847"/>
            <a:ext cx="9779183" cy="2193153"/>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t>Collagen from pigs.</a:t>
            </a:r>
          </a:p>
          <a:p>
            <a:pPr marL="342900" indent="-342900">
              <a:buFont typeface="Wingdings" panose="05000000000000000000" pitchFamily="2" charset="2"/>
              <a:buChar char="Ø"/>
            </a:pPr>
            <a:r>
              <a:rPr lang="en-GB" sz="2800" dirty="0"/>
              <a:t>Used in some vaccines as a stabiliser.</a:t>
            </a:r>
          </a:p>
          <a:p>
            <a:pPr marL="342900" indent="-342900">
              <a:buFont typeface="Wingdings" panose="05000000000000000000" pitchFamily="2" charset="2"/>
              <a:buChar char="Ø"/>
            </a:pPr>
            <a:r>
              <a:rPr lang="en-GB" sz="2800" dirty="0"/>
              <a:t>Muslim and Jewish groups (and some others) may consider any medicines / vaccines containing any porcine (pork) products to be forbidden. </a:t>
            </a:r>
          </a:p>
        </p:txBody>
      </p:sp>
    </p:spTree>
    <p:extLst>
      <p:ext uri="{BB962C8B-B14F-4D97-AF65-F5344CB8AC3E}">
        <p14:creationId xmlns:p14="http://schemas.microsoft.com/office/powerpoint/2010/main" val="347262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Porcine Gelatine - Vaccines</a:t>
            </a:r>
            <a:endParaRPr lang="en-GB" spc="-40" dirty="0"/>
          </a:p>
        </p:txBody>
      </p:sp>
      <p:graphicFrame>
        <p:nvGraphicFramePr>
          <p:cNvPr id="3" name="Table 2">
            <a:extLst>
              <a:ext uri="{FF2B5EF4-FFF2-40B4-BE49-F238E27FC236}">
                <a16:creationId xmlns:a16="http://schemas.microsoft.com/office/drawing/2014/main" id="{AAAED538-F528-0920-B02A-43845E34C2FD}"/>
              </a:ext>
            </a:extLst>
          </p:cNvPr>
          <p:cNvGraphicFramePr>
            <a:graphicFrameLocks noGrp="1"/>
          </p:cNvGraphicFramePr>
          <p:nvPr>
            <p:extLst>
              <p:ext uri="{D42A27DB-BD31-4B8C-83A1-F6EECF244321}">
                <p14:modId xmlns:p14="http://schemas.microsoft.com/office/powerpoint/2010/main" val="63903695"/>
              </p:ext>
            </p:extLst>
          </p:nvPr>
        </p:nvGraphicFramePr>
        <p:xfrm>
          <a:off x="2032000" y="2045546"/>
          <a:ext cx="8127999" cy="2565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69912361"/>
                    </a:ext>
                  </a:extLst>
                </a:gridCol>
                <a:gridCol w="2709333">
                  <a:extLst>
                    <a:ext uri="{9D8B030D-6E8A-4147-A177-3AD203B41FA5}">
                      <a16:colId xmlns:a16="http://schemas.microsoft.com/office/drawing/2014/main" val="534177821"/>
                    </a:ext>
                  </a:extLst>
                </a:gridCol>
                <a:gridCol w="2709333">
                  <a:extLst>
                    <a:ext uri="{9D8B030D-6E8A-4147-A177-3AD203B41FA5}">
                      <a16:colId xmlns:a16="http://schemas.microsoft.com/office/drawing/2014/main" val="1584187767"/>
                    </a:ext>
                  </a:extLst>
                </a:gridCol>
              </a:tblGrid>
              <a:tr h="370840">
                <a:tc>
                  <a:txBody>
                    <a:bodyPr/>
                    <a:lstStyle/>
                    <a:p>
                      <a:pPr algn="ctr"/>
                      <a:r>
                        <a:rPr lang="en-GB" dirty="0">
                          <a:solidFill>
                            <a:schemeClr val="bg1"/>
                          </a:solidFill>
                        </a:rPr>
                        <a:t>Vaccines containing porcine</a:t>
                      </a:r>
                    </a:p>
                  </a:txBody>
                  <a:tcPr/>
                </a:tc>
                <a:tc>
                  <a:txBody>
                    <a:bodyPr/>
                    <a:lstStyle/>
                    <a:p>
                      <a:pPr algn="ctr"/>
                      <a:r>
                        <a:rPr lang="en-GB" dirty="0">
                          <a:solidFill>
                            <a:schemeClr val="bg1"/>
                          </a:solidFill>
                        </a:rPr>
                        <a:t>Protects against…</a:t>
                      </a:r>
                    </a:p>
                  </a:txBody>
                  <a:tcPr/>
                </a:tc>
                <a:tc>
                  <a:txBody>
                    <a:bodyPr/>
                    <a:lstStyle/>
                    <a:p>
                      <a:pPr algn="ctr"/>
                      <a:r>
                        <a:rPr lang="en-GB" dirty="0">
                          <a:solidFill>
                            <a:schemeClr val="bg1"/>
                          </a:solidFill>
                        </a:rPr>
                        <a:t>Porcine-free alternative</a:t>
                      </a:r>
                    </a:p>
                  </a:txBody>
                  <a:tcPr/>
                </a:tc>
                <a:extLst>
                  <a:ext uri="{0D108BD9-81ED-4DB2-BD59-A6C34878D82A}">
                    <a16:rowId xmlns:a16="http://schemas.microsoft.com/office/drawing/2014/main" val="1957492364"/>
                  </a:ext>
                </a:extLst>
              </a:tr>
              <a:tr h="370840">
                <a:tc>
                  <a:txBody>
                    <a:bodyPr/>
                    <a:lstStyle/>
                    <a:p>
                      <a:pPr algn="ctr"/>
                      <a:r>
                        <a:rPr lang="en-GB" dirty="0" err="1">
                          <a:solidFill>
                            <a:schemeClr val="tx1"/>
                          </a:solidFill>
                        </a:rPr>
                        <a:t>Fluenz</a:t>
                      </a:r>
                      <a:r>
                        <a:rPr lang="en-GB" dirty="0">
                          <a:solidFill>
                            <a:schemeClr val="tx1"/>
                          </a:solidFill>
                        </a:rPr>
                        <a:t> (nasal flu vaccine for children)</a:t>
                      </a:r>
                    </a:p>
                  </a:txBody>
                  <a:tcPr/>
                </a:tc>
                <a:tc>
                  <a:txBody>
                    <a:bodyPr/>
                    <a:lstStyle/>
                    <a:p>
                      <a:pPr algn="ctr"/>
                      <a:r>
                        <a:rPr lang="en-GB" dirty="0">
                          <a:solidFill>
                            <a:schemeClr val="tx1"/>
                          </a:solidFill>
                        </a:rPr>
                        <a:t>Flu</a:t>
                      </a:r>
                    </a:p>
                  </a:txBody>
                  <a:tcPr/>
                </a:tc>
                <a:tc>
                  <a:txBody>
                    <a:bodyPr/>
                    <a:lstStyle/>
                    <a:p>
                      <a:pPr algn="ctr"/>
                      <a:r>
                        <a:rPr lang="en-GB" dirty="0">
                          <a:solidFill>
                            <a:schemeClr val="tx1"/>
                          </a:solidFill>
                        </a:rPr>
                        <a:t>Inactivated flu vaccine (not nasal, and not as effective)</a:t>
                      </a:r>
                    </a:p>
                  </a:txBody>
                  <a:tcPr/>
                </a:tc>
                <a:extLst>
                  <a:ext uri="{0D108BD9-81ED-4DB2-BD59-A6C34878D82A}">
                    <a16:rowId xmlns:a16="http://schemas.microsoft.com/office/drawing/2014/main" val="3761602250"/>
                  </a:ext>
                </a:extLst>
              </a:tr>
              <a:tr h="370840">
                <a:tc>
                  <a:txBody>
                    <a:bodyPr/>
                    <a:lstStyle/>
                    <a:p>
                      <a:pPr algn="ctr"/>
                      <a:r>
                        <a:rPr lang="en-GB" dirty="0" err="1">
                          <a:solidFill>
                            <a:schemeClr val="tx1"/>
                          </a:solidFill>
                        </a:rPr>
                        <a:t>MMRVaxPro</a:t>
                      </a:r>
                      <a:endParaRPr lang="en-GB" dirty="0">
                        <a:solidFill>
                          <a:schemeClr val="tx1"/>
                        </a:solidFill>
                      </a:endParaRPr>
                    </a:p>
                  </a:txBody>
                  <a:tcPr/>
                </a:tc>
                <a:tc>
                  <a:txBody>
                    <a:bodyPr/>
                    <a:lstStyle/>
                    <a:p>
                      <a:pPr algn="ctr"/>
                      <a:r>
                        <a:rPr lang="en-GB" dirty="0">
                          <a:solidFill>
                            <a:schemeClr val="tx1"/>
                          </a:solidFill>
                        </a:rPr>
                        <a:t>Measles, mumps &amp; rubella</a:t>
                      </a:r>
                    </a:p>
                  </a:txBody>
                  <a:tcPr/>
                </a:tc>
                <a:tc>
                  <a:txBody>
                    <a:bodyPr/>
                    <a:lstStyle/>
                    <a:p>
                      <a:pPr algn="ctr"/>
                      <a:r>
                        <a:rPr lang="en-GB" dirty="0" err="1">
                          <a:solidFill>
                            <a:schemeClr val="tx1"/>
                          </a:solidFill>
                        </a:rPr>
                        <a:t>Priorix</a:t>
                      </a:r>
                      <a:endParaRPr lang="en-GB" dirty="0">
                        <a:solidFill>
                          <a:schemeClr val="tx1"/>
                        </a:solidFill>
                      </a:endParaRPr>
                    </a:p>
                  </a:txBody>
                  <a:tcPr/>
                </a:tc>
                <a:extLst>
                  <a:ext uri="{0D108BD9-81ED-4DB2-BD59-A6C34878D82A}">
                    <a16:rowId xmlns:a16="http://schemas.microsoft.com/office/drawing/2014/main" val="3173333023"/>
                  </a:ext>
                </a:extLst>
              </a:tr>
              <a:tr h="370840">
                <a:tc>
                  <a:txBody>
                    <a:bodyPr/>
                    <a:lstStyle/>
                    <a:p>
                      <a:pPr algn="ctr"/>
                      <a:r>
                        <a:rPr lang="en-GB" dirty="0" err="1">
                          <a:solidFill>
                            <a:schemeClr val="tx1"/>
                          </a:solidFill>
                        </a:rPr>
                        <a:t>Varivax</a:t>
                      </a:r>
                      <a:endParaRPr lang="en-GB" dirty="0">
                        <a:solidFill>
                          <a:schemeClr val="tx1"/>
                        </a:solidFill>
                      </a:endParaRPr>
                    </a:p>
                  </a:txBody>
                  <a:tcPr/>
                </a:tc>
                <a:tc>
                  <a:txBody>
                    <a:bodyPr/>
                    <a:lstStyle/>
                    <a:p>
                      <a:pPr algn="ctr"/>
                      <a:r>
                        <a:rPr lang="en-GB" dirty="0">
                          <a:solidFill>
                            <a:schemeClr val="tx1"/>
                          </a:solidFill>
                        </a:rPr>
                        <a:t>Chickenpox</a:t>
                      </a:r>
                    </a:p>
                  </a:txBody>
                  <a:tcPr/>
                </a:tc>
                <a:tc>
                  <a:txBody>
                    <a:bodyPr/>
                    <a:lstStyle/>
                    <a:p>
                      <a:pPr algn="ctr"/>
                      <a:r>
                        <a:rPr lang="en-GB" dirty="0" err="1">
                          <a:solidFill>
                            <a:schemeClr val="tx1"/>
                          </a:solidFill>
                        </a:rPr>
                        <a:t>Varilrix</a:t>
                      </a:r>
                      <a:endParaRPr lang="en-GB" dirty="0">
                        <a:solidFill>
                          <a:schemeClr val="tx1"/>
                        </a:solidFill>
                      </a:endParaRPr>
                    </a:p>
                  </a:txBody>
                  <a:tcPr/>
                </a:tc>
                <a:extLst>
                  <a:ext uri="{0D108BD9-81ED-4DB2-BD59-A6C34878D82A}">
                    <a16:rowId xmlns:a16="http://schemas.microsoft.com/office/drawing/2014/main" val="3545660372"/>
                  </a:ext>
                </a:extLst>
              </a:tr>
            </a:tbl>
          </a:graphicData>
        </a:graphic>
      </p:graphicFrame>
    </p:spTree>
    <p:extLst>
      <p:ext uri="{BB962C8B-B14F-4D97-AF65-F5344CB8AC3E}">
        <p14:creationId xmlns:p14="http://schemas.microsoft.com/office/powerpoint/2010/main" val="19092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Thiomersal – giving context</a:t>
            </a:r>
            <a:endParaRPr lang="en-GB" spc="-40" dirty="0"/>
          </a:p>
        </p:txBody>
      </p:sp>
      <p:sp>
        <p:nvSpPr>
          <p:cNvPr id="2" name="Content Placeholder 2">
            <a:extLst>
              <a:ext uri="{FF2B5EF4-FFF2-40B4-BE49-F238E27FC236}">
                <a16:creationId xmlns:a16="http://schemas.microsoft.com/office/drawing/2014/main" id="{6C6C862D-BA7D-9DD7-0DA1-5BDB7985A701}"/>
              </a:ext>
            </a:extLst>
          </p:cNvPr>
          <p:cNvSpPr>
            <a:spLocks noGrp="1"/>
          </p:cNvSpPr>
          <p:nvPr>
            <p:ph idx="1"/>
          </p:nvPr>
        </p:nvSpPr>
        <p:spPr>
          <a:xfrm>
            <a:off x="551656" y="1938528"/>
            <a:ext cx="11090275" cy="3785615"/>
          </a:xfrm>
        </p:spPr>
        <p:txBody>
          <a:bodyPr>
            <a:normAutofit lnSpcReduction="10000"/>
          </a:bodyPr>
          <a:lstStyle/>
          <a:p>
            <a:pPr marL="457200" indent="-457200">
              <a:lnSpc>
                <a:spcPct val="110000"/>
              </a:lnSpc>
              <a:buFont typeface="Wingdings" panose="05000000000000000000" pitchFamily="2" charset="2"/>
              <a:buChar char="Ø"/>
            </a:pPr>
            <a:r>
              <a:rPr lang="en-GB" sz="2400" dirty="0"/>
              <a:t>A compound containing ethyl mercury.</a:t>
            </a:r>
          </a:p>
          <a:p>
            <a:pPr marL="457200" indent="-457200">
              <a:lnSpc>
                <a:spcPct val="110000"/>
              </a:lnSpc>
              <a:buFont typeface="Wingdings" panose="05000000000000000000" pitchFamily="2" charset="2"/>
              <a:buChar char="Ø"/>
            </a:pPr>
            <a:r>
              <a:rPr lang="en-GB" sz="2400" dirty="0"/>
              <a:t>Used as a preservative for vaccines - to prevent bacterial and fungal growth in multi-dose vials.</a:t>
            </a:r>
          </a:p>
          <a:p>
            <a:pPr marL="457200" indent="-457200">
              <a:lnSpc>
                <a:spcPct val="110000"/>
              </a:lnSpc>
              <a:buFont typeface="Wingdings" panose="05000000000000000000" pitchFamily="2" charset="2"/>
              <a:buChar char="Ø"/>
            </a:pPr>
            <a:r>
              <a:rPr lang="en-GB" sz="2400" dirty="0"/>
              <a:t>In many countries, a preservative is a regulatory requirement. </a:t>
            </a:r>
          </a:p>
          <a:p>
            <a:pPr marL="457200" indent="-457200">
              <a:lnSpc>
                <a:spcPct val="110000"/>
              </a:lnSpc>
              <a:buFont typeface="Wingdings" panose="05000000000000000000" pitchFamily="2" charset="2"/>
              <a:buChar char="Ø"/>
            </a:pPr>
            <a:r>
              <a:rPr lang="en-GB" sz="2400" dirty="0"/>
              <a:t>There is no evidence to suggest that the amount of thiomersal used in vaccines poses a health risk (World Health Organization).</a:t>
            </a:r>
          </a:p>
          <a:p>
            <a:pPr marL="457200" indent="-457200">
              <a:lnSpc>
                <a:spcPct val="110000"/>
              </a:lnSpc>
              <a:buFont typeface="Wingdings" panose="05000000000000000000" pitchFamily="2" charset="2"/>
              <a:buChar char="Ø"/>
            </a:pPr>
            <a:r>
              <a:rPr lang="en-GB" sz="2400" dirty="0"/>
              <a:t>Thiomersal doesn't have the same chemical structure as the mercury that can contaminate fish and build up in the body. That is methyl mercury, which can cause major health issues. </a:t>
            </a:r>
          </a:p>
        </p:txBody>
      </p:sp>
    </p:spTree>
    <p:extLst>
      <p:ext uri="{BB962C8B-B14F-4D97-AF65-F5344CB8AC3E}">
        <p14:creationId xmlns:p14="http://schemas.microsoft.com/office/powerpoint/2010/main" val="5987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Thiomersal &amp; vaccines in UK</a:t>
            </a:r>
            <a:endParaRPr lang="en-GB" spc="-40" dirty="0"/>
          </a:p>
        </p:txBody>
      </p:sp>
      <p:sp>
        <p:nvSpPr>
          <p:cNvPr id="2" name="Content Placeholder 2">
            <a:extLst>
              <a:ext uri="{FF2B5EF4-FFF2-40B4-BE49-F238E27FC236}">
                <a16:creationId xmlns:a16="http://schemas.microsoft.com/office/drawing/2014/main" id="{D16EACF9-FE2F-89CF-1215-AAC9DE686DBC}"/>
              </a:ext>
            </a:extLst>
          </p:cNvPr>
          <p:cNvSpPr txBox="1">
            <a:spLocks/>
          </p:cNvSpPr>
          <p:nvPr/>
        </p:nvSpPr>
        <p:spPr>
          <a:xfrm>
            <a:off x="676656" y="2017467"/>
            <a:ext cx="10789920" cy="3930572"/>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GB" sz="2400" dirty="0"/>
              <a:t>Most single-dose vaccines do not contain thiomersal because they are used only once – very little risk of contamination. </a:t>
            </a:r>
          </a:p>
          <a:p>
            <a:pPr marL="457200" indent="-457200">
              <a:buFont typeface="Wingdings" panose="05000000000000000000" pitchFamily="2" charset="2"/>
              <a:buChar char="Ø"/>
            </a:pPr>
            <a:r>
              <a:rPr lang="en-GB" sz="2400" dirty="0"/>
              <a:t>Thiomersal was removed from UK vaccines between 2003 and 2005.</a:t>
            </a:r>
          </a:p>
          <a:p>
            <a:pPr marL="457200" indent="-457200">
              <a:buFont typeface="Wingdings" panose="05000000000000000000" pitchFamily="2" charset="2"/>
              <a:buChar char="Ø"/>
            </a:pPr>
            <a:r>
              <a:rPr lang="en-GB" sz="2400" dirty="0"/>
              <a:t>No longer found in any of the childhood or adult vaccines routinely used in the UK. </a:t>
            </a:r>
          </a:p>
          <a:p>
            <a:pPr marL="457200" indent="-457200">
              <a:buFont typeface="Wingdings" panose="05000000000000000000" pitchFamily="2" charset="2"/>
              <a:buChar char="Ø"/>
            </a:pPr>
            <a:r>
              <a:rPr lang="en-GB" sz="2400" dirty="0"/>
              <a:t>In the US, UK and Europe, thiomersal was removed from vaccines as a precaution. However, there was no evidence that thiomersal in vaccines caused harm.</a:t>
            </a:r>
          </a:p>
        </p:txBody>
      </p:sp>
    </p:spTree>
    <p:extLst>
      <p:ext uri="{BB962C8B-B14F-4D97-AF65-F5344CB8AC3E}">
        <p14:creationId xmlns:p14="http://schemas.microsoft.com/office/powerpoint/2010/main" val="62578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8282" y="375015"/>
            <a:ext cx="11404154" cy="865186"/>
          </a:xfrm>
        </p:spPr>
        <p:txBody>
          <a:bodyPr/>
          <a:lstStyle/>
          <a:p>
            <a:r>
              <a:rPr lang="en-GB" dirty="0"/>
              <a:t>Measles</a:t>
            </a:r>
            <a:endParaRPr lang="en-GB" spc="-40" dirty="0"/>
          </a:p>
        </p:txBody>
      </p:sp>
      <p:pic>
        <p:nvPicPr>
          <p:cNvPr id="2" name="Online Media 3" title="Why is there a measles outbreak in Europe? BBC News">
            <a:hlinkClick r:id="" action="ppaction://media"/>
            <a:extLst>
              <a:ext uri="{FF2B5EF4-FFF2-40B4-BE49-F238E27FC236}">
                <a16:creationId xmlns:a16="http://schemas.microsoft.com/office/drawing/2014/main" id="{3224A3F3-FF25-BFAA-539C-C84D43F728D8}"/>
              </a:ext>
            </a:extLst>
          </p:cNvPr>
          <p:cNvPicPr>
            <a:picLocks noRot="1" noChangeAspect="1"/>
          </p:cNvPicPr>
          <p:nvPr>
            <a:videoFile r:link="rId1"/>
          </p:nvPr>
        </p:nvPicPr>
        <p:blipFill>
          <a:blip r:embed="rId4"/>
          <a:stretch>
            <a:fillRect/>
          </a:stretch>
        </p:blipFill>
        <p:spPr>
          <a:xfrm>
            <a:off x="2226909" y="1407171"/>
            <a:ext cx="7738181" cy="4363761"/>
          </a:xfrm>
          <a:prstGeom prst="rect">
            <a:avLst/>
          </a:prstGeom>
        </p:spPr>
      </p:pic>
      <p:sp>
        <p:nvSpPr>
          <p:cNvPr id="3" name="TextBox 2">
            <a:extLst>
              <a:ext uri="{FF2B5EF4-FFF2-40B4-BE49-F238E27FC236}">
                <a16:creationId xmlns:a16="http://schemas.microsoft.com/office/drawing/2014/main" id="{45B38331-2A78-1DFE-6AD8-4EF88795E114}"/>
              </a:ext>
            </a:extLst>
          </p:cNvPr>
          <p:cNvSpPr txBox="1"/>
          <p:nvPr/>
        </p:nvSpPr>
        <p:spPr>
          <a:xfrm>
            <a:off x="328955" y="6035047"/>
            <a:ext cx="8790316" cy="646331"/>
          </a:xfrm>
          <a:prstGeom prst="rect">
            <a:avLst/>
          </a:prstGeom>
          <a:noFill/>
        </p:spPr>
        <p:txBody>
          <a:bodyPr wrap="square">
            <a:spAutoFit/>
          </a:bodyPr>
          <a:lstStyle/>
          <a:p>
            <a:r>
              <a:rPr lang="en-GB" dirty="0">
                <a:hlinkClick r:id="rId5"/>
              </a:rPr>
              <a:t>https://youtu.be/sCi2CLo6wdQ?si=1RTlS0aby6k6TCUj</a:t>
            </a:r>
            <a:endParaRPr lang="en-GB" dirty="0"/>
          </a:p>
          <a:p>
            <a:r>
              <a:rPr lang="en-GB" dirty="0"/>
              <a:t>**Video from 2018</a:t>
            </a:r>
          </a:p>
        </p:txBody>
      </p:sp>
    </p:spTree>
    <p:extLst>
      <p:ext uri="{BB962C8B-B14F-4D97-AF65-F5344CB8AC3E}">
        <p14:creationId xmlns:p14="http://schemas.microsoft.com/office/powerpoint/2010/main" val="43119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Outbreaks</a:t>
            </a:r>
            <a:endParaRPr lang="en-GB" spc="-40" dirty="0"/>
          </a:p>
        </p:txBody>
      </p:sp>
      <p:sp>
        <p:nvSpPr>
          <p:cNvPr id="2" name="Content Placeholder 1">
            <a:extLst>
              <a:ext uri="{FF2B5EF4-FFF2-40B4-BE49-F238E27FC236}">
                <a16:creationId xmlns:a16="http://schemas.microsoft.com/office/drawing/2014/main" id="{4A70CCE6-6165-98BD-040E-03B9AA8B90A8}"/>
              </a:ext>
            </a:extLst>
          </p:cNvPr>
          <p:cNvSpPr txBox="1">
            <a:spLocks noGrp="1"/>
          </p:cNvSpPr>
          <p:nvPr>
            <p:ph idx="1"/>
          </p:nvPr>
        </p:nvSpPr>
        <p:spPr>
          <a:xfrm>
            <a:off x="550862" y="2056829"/>
            <a:ext cx="11090275" cy="33239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Outbreaks in the Midlands area, North-East and London.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National catch-up programme for 6–11-year-olds.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Catch-up programme up to 25 years for outbreak areas (based on age on 31</a:t>
            </a:r>
            <a:r>
              <a:rPr kumimoji="0" lang="en-GB" sz="2400" b="0" i="0" u="none" strike="noStrike" kern="1200" cap="none" spc="0" normalizeH="0" baseline="30000" noProof="0" dirty="0">
                <a:ln>
                  <a:noFill/>
                </a:ln>
                <a:effectLst/>
                <a:uLnTx/>
                <a:uFillTx/>
                <a:latin typeface="Tenorite"/>
                <a:ea typeface="+mn-ea"/>
                <a:cs typeface="+mn-cs"/>
              </a:rPr>
              <a:t>st</a:t>
            </a:r>
            <a:r>
              <a:rPr kumimoji="0" lang="en-GB" sz="2400" b="0" i="0" u="none" strike="noStrike" kern="1200" cap="none" spc="0" normalizeH="0" baseline="0" noProof="0" dirty="0">
                <a:ln>
                  <a:noFill/>
                </a:ln>
                <a:effectLst/>
                <a:uLnTx/>
                <a:uFillTx/>
                <a:latin typeface="Tenorite"/>
                <a:ea typeface="+mn-ea"/>
                <a:cs typeface="+mn-cs"/>
              </a:rPr>
              <a:t> August 2023).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The guidance for those who remain unvaccinated:</a:t>
            </a:r>
          </a:p>
          <a:p>
            <a:pPr marR="0" lvl="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Should they have contact with a person who has measles, or contract measles themselves, they will need to isolate for 21 days. </a:t>
            </a:r>
          </a:p>
          <a:p>
            <a:pPr marR="0" lvl="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No school for children for 21 days.</a:t>
            </a:r>
          </a:p>
          <a:p>
            <a:pPr marR="0" lvl="1"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effectLst/>
                <a:uLnTx/>
                <a:uFillTx/>
                <a:latin typeface="Tenorite"/>
                <a:ea typeface="+mn-ea"/>
                <a:cs typeface="+mn-cs"/>
              </a:rPr>
              <a:t>No work for adults for 21 days (where they are required to leave their home).</a:t>
            </a:r>
          </a:p>
        </p:txBody>
      </p:sp>
    </p:spTree>
    <p:extLst>
      <p:ext uri="{BB962C8B-B14F-4D97-AF65-F5344CB8AC3E}">
        <p14:creationId xmlns:p14="http://schemas.microsoft.com/office/powerpoint/2010/main" val="26755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Aims of the session</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663623" y="2378917"/>
            <a:ext cx="7407356" cy="2857109"/>
          </a:xfrm>
        </p:spPr>
        <p:txBody>
          <a:bodyPr vert="horz" lIns="91440" tIns="45720" rIns="91440" bIns="45720" rtlCol="0" anchor="t">
            <a:normAutofit fontScale="92500" lnSpcReduction="10000"/>
          </a:bodyPr>
          <a:lstStyle/>
          <a:p>
            <a:pPr>
              <a:buAutoNum type="arabicPeriod"/>
            </a:pPr>
            <a:r>
              <a:rPr lang="en-GB" sz="2600" dirty="0"/>
              <a:t>Increase confidence in talking to parents about immunisations</a:t>
            </a:r>
          </a:p>
          <a:p>
            <a:pPr>
              <a:buAutoNum type="arabicPeriod"/>
            </a:pPr>
            <a:r>
              <a:rPr lang="en-GB" sz="2600" dirty="0"/>
              <a:t>To understand some of the diseases we protect against</a:t>
            </a:r>
          </a:p>
          <a:p>
            <a:pPr>
              <a:buAutoNum type="arabicPeriod"/>
            </a:pPr>
            <a:r>
              <a:rPr lang="en-GB" sz="2600" dirty="0"/>
              <a:t>To understand who delivers the programme</a:t>
            </a:r>
          </a:p>
          <a:p>
            <a:pPr>
              <a:buAutoNum type="arabicPeriod"/>
            </a:pPr>
            <a:r>
              <a:rPr lang="en-GB" sz="2600" dirty="0"/>
              <a:t>To understand your role in relation to immunisations</a:t>
            </a:r>
          </a:p>
        </p:txBody>
      </p:sp>
      <p:pic>
        <p:nvPicPr>
          <p:cNvPr id="8" name="Picture 7" descr="A screen shot of a computer&#10;&#10;Description automatically generated">
            <a:extLst>
              <a:ext uri="{FF2B5EF4-FFF2-40B4-BE49-F238E27FC236}">
                <a16:creationId xmlns:a16="http://schemas.microsoft.com/office/drawing/2014/main" id="{1456F621-F222-2828-FECD-D613027FC3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34873" y="1039418"/>
            <a:ext cx="2658910" cy="5004019"/>
          </a:xfrm>
          <a:prstGeom prst="rect">
            <a:avLst/>
          </a:prstGeom>
        </p:spPr>
      </p:pic>
    </p:spTree>
    <p:extLst>
      <p:ext uri="{BB962C8B-B14F-4D97-AF65-F5344CB8AC3E}">
        <p14:creationId xmlns:p14="http://schemas.microsoft.com/office/powerpoint/2010/main" val="168651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Case numbers</a:t>
            </a:r>
            <a:endParaRPr lang="en-GB" spc="-40" dirty="0"/>
          </a:p>
        </p:txBody>
      </p:sp>
      <p:sp>
        <p:nvSpPr>
          <p:cNvPr id="2" name="Content Placeholder 2">
            <a:extLst>
              <a:ext uri="{FF2B5EF4-FFF2-40B4-BE49-F238E27FC236}">
                <a16:creationId xmlns:a16="http://schemas.microsoft.com/office/drawing/2014/main" id="{B70962FD-81BF-EA4C-71E2-A7329081E4FD}"/>
              </a:ext>
            </a:extLst>
          </p:cNvPr>
          <p:cNvSpPr>
            <a:spLocks noGrp="1"/>
          </p:cNvSpPr>
          <p:nvPr>
            <p:ph idx="1"/>
          </p:nvPr>
        </p:nvSpPr>
        <p:spPr>
          <a:xfrm>
            <a:off x="550863" y="1691641"/>
            <a:ext cx="11090275" cy="4460040"/>
          </a:xfrm>
        </p:spPr>
        <p:txBody>
          <a:bodyPr>
            <a:normAutofit/>
          </a:bodyPr>
          <a:lstStyle/>
          <a:p>
            <a:r>
              <a:rPr lang="en-GB" sz="1800" dirty="0"/>
              <a:t>Since 1 October 2023, in England there have been 1109 laboratory confirmed measles cases:</a:t>
            </a:r>
          </a:p>
          <a:p>
            <a:endParaRPr lang="en-GB" sz="1800" dirty="0"/>
          </a:p>
          <a:p>
            <a:pPr marL="285750" indent="-285750">
              <a:buFont typeface="Wingdings" panose="05000000000000000000" pitchFamily="2" charset="2"/>
              <a:buChar char="v"/>
            </a:pPr>
            <a:r>
              <a:rPr lang="en-GB" sz="1800" dirty="0"/>
              <a:t>	17 cases were reported in October 2023</a:t>
            </a:r>
          </a:p>
          <a:p>
            <a:pPr marL="285750" indent="-285750">
              <a:buFont typeface="Wingdings" panose="05000000000000000000" pitchFamily="2" charset="2"/>
              <a:buChar char="v"/>
            </a:pPr>
            <a:r>
              <a:rPr lang="en-GB" sz="1800" dirty="0"/>
              <a:t>	41 in November 2023</a:t>
            </a:r>
          </a:p>
          <a:p>
            <a:pPr marL="285750" indent="-285750">
              <a:buFont typeface="Wingdings" panose="05000000000000000000" pitchFamily="2" charset="2"/>
              <a:buChar char="v"/>
            </a:pPr>
            <a:r>
              <a:rPr lang="en-GB" sz="1800" dirty="0"/>
              <a:t>	153 in December 2023</a:t>
            </a:r>
          </a:p>
          <a:p>
            <a:pPr marL="285750" indent="-285750">
              <a:buFont typeface="Wingdings" panose="05000000000000000000" pitchFamily="2" charset="2"/>
              <a:buChar char="v"/>
            </a:pPr>
            <a:r>
              <a:rPr lang="en-GB" sz="1800" dirty="0"/>
              <a:t>	274 in January 2024</a:t>
            </a:r>
          </a:p>
          <a:p>
            <a:pPr marL="285750" indent="-285750">
              <a:buFont typeface="Wingdings" panose="05000000000000000000" pitchFamily="2" charset="2"/>
              <a:buChar char="v"/>
            </a:pPr>
            <a:r>
              <a:rPr lang="en-GB" sz="1800" dirty="0"/>
              <a:t>	253 in February 2024</a:t>
            </a:r>
          </a:p>
          <a:p>
            <a:pPr marL="285750" indent="-285750">
              <a:buFont typeface="Wingdings" panose="05000000000000000000" pitchFamily="2" charset="2"/>
              <a:buChar char="v"/>
            </a:pPr>
            <a:r>
              <a:rPr lang="en-GB" sz="1800" dirty="0"/>
              <a:t>	299 in March 2024</a:t>
            </a:r>
          </a:p>
          <a:p>
            <a:pPr marL="285750" indent="-285750">
              <a:buFont typeface="Wingdings" panose="05000000000000000000" pitchFamily="2" charset="2"/>
              <a:buChar char="v"/>
            </a:pPr>
            <a:r>
              <a:rPr lang="en-GB" sz="1800" dirty="0"/>
              <a:t>	72 (to date) in April 2024</a:t>
            </a:r>
          </a:p>
          <a:p>
            <a:endParaRPr lang="en-GB" sz="1800" dirty="0"/>
          </a:p>
          <a:p>
            <a:r>
              <a:rPr lang="en-GB" sz="1800" dirty="0"/>
              <a:t>The majority (706 of 1109, 63.7%) of these cases were in children aged 10 years and under, and 28.8% (319 of 1109) in young people and adults aged 15 years and over.</a:t>
            </a:r>
          </a:p>
        </p:txBody>
      </p:sp>
      <p:sp>
        <p:nvSpPr>
          <p:cNvPr id="4" name="TextBox 3">
            <a:extLst>
              <a:ext uri="{FF2B5EF4-FFF2-40B4-BE49-F238E27FC236}">
                <a16:creationId xmlns:a16="http://schemas.microsoft.com/office/drawing/2014/main" id="{715DF1D4-E9A8-FF28-47C4-1946BAEF4491}"/>
              </a:ext>
            </a:extLst>
          </p:cNvPr>
          <p:cNvSpPr txBox="1"/>
          <p:nvPr/>
        </p:nvSpPr>
        <p:spPr>
          <a:xfrm>
            <a:off x="320040" y="6388531"/>
            <a:ext cx="8202168" cy="369332"/>
          </a:xfrm>
          <a:prstGeom prst="rect">
            <a:avLst/>
          </a:prstGeom>
          <a:noFill/>
        </p:spPr>
        <p:txBody>
          <a:bodyPr wrap="square">
            <a:spAutoFit/>
          </a:bodyPr>
          <a:lstStyle/>
          <a:p>
            <a:r>
              <a:rPr lang="en-GB" sz="1800" dirty="0">
                <a:hlinkClick r:id="rId3"/>
              </a:rPr>
              <a:t>Latest measles statistics published - GOV.UK (www.gov.uk)</a:t>
            </a:r>
            <a:endParaRPr lang="en-GB" sz="1800" dirty="0"/>
          </a:p>
        </p:txBody>
      </p:sp>
    </p:spTree>
    <p:extLst>
      <p:ext uri="{BB962C8B-B14F-4D97-AF65-F5344CB8AC3E}">
        <p14:creationId xmlns:p14="http://schemas.microsoft.com/office/powerpoint/2010/main" val="76189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Suspected cases</a:t>
            </a:r>
            <a:endParaRPr lang="en-GB" spc="-40" dirty="0"/>
          </a:p>
        </p:txBody>
      </p:sp>
      <p:sp>
        <p:nvSpPr>
          <p:cNvPr id="2" name="Content Placeholder 1">
            <a:extLst>
              <a:ext uri="{FF2B5EF4-FFF2-40B4-BE49-F238E27FC236}">
                <a16:creationId xmlns:a16="http://schemas.microsoft.com/office/drawing/2014/main" id="{8E000275-4E36-746F-C839-1459BFA7F148}"/>
              </a:ext>
            </a:extLst>
          </p:cNvPr>
          <p:cNvSpPr txBox="1">
            <a:spLocks noGrp="1"/>
          </p:cNvSpPr>
          <p:nvPr>
            <p:ph idx="1"/>
          </p:nvPr>
        </p:nvSpPr>
        <p:spPr>
          <a:xfrm>
            <a:off x="550862" y="2212277"/>
            <a:ext cx="11090275" cy="332398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latin typeface="Tenorite"/>
              </a:rPr>
              <a:t>Any suspected case of measles </a:t>
            </a:r>
            <a:r>
              <a:rPr lang="en-GB" sz="2400" b="1" i="1" u="sng" dirty="0">
                <a:latin typeface="Tenorite"/>
              </a:rPr>
              <a:t>MUST</a:t>
            </a:r>
            <a:r>
              <a:rPr lang="en-GB" sz="2400" dirty="0">
                <a:latin typeface="Tenorite"/>
              </a:rPr>
              <a:t> be notified to the Health Protection Team (HPT).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latin typeface="Tenorite"/>
              </a:rPr>
              <a:t>Careful management of suspected cases is crucial to prevent the spread of the virus.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latin typeface="Tenorite"/>
              </a:rPr>
              <a:t>HPTs provide support to health professionals, including local disease surveillance, alert systems, investigating and managing health protection incidents, national and local action plans for infectious diseases.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latin typeface="Tenorite"/>
              </a:rPr>
              <a:t>Email: </a:t>
            </a:r>
            <a:r>
              <a:rPr lang="en-GB" sz="2400" dirty="0">
                <a:latin typeface="Tenorite"/>
                <a:hlinkClick r:id="rId3">
                  <a:extLst>
                    <a:ext uri="{A12FA001-AC4F-418D-AE19-62706E023703}">
                      <ahyp:hlinkClr xmlns:ahyp="http://schemas.microsoft.com/office/drawing/2018/hyperlinkcolor" val="tx"/>
                    </a:ext>
                  </a:extLst>
                </a:hlinkClick>
              </a:rPr>
              <a:t>PHE.EoEHPT@nhs.net</a:t>
            </a:r>
            <a:endParaRPr lang="en-GB" sz="2400" dirty="0">
              <a:latin typeface="Tenorite"/>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latin typeface="Tenorite"/>
              </a:rPr>
              <a:t>Tel: 0300 303 8537</a:t>
            </a:r>
            <a:endParaRPr kumimoji="0" lang="en-GB" sz="2400" b="0" i="0" u="none" strike="noStrike" kern="1200" cap="none" spc="0" normalizeH="0" baseline="0" noProof="0" dirty="0">
              <a:ln>
                <a:noFill/>
              </a:ln>
              <a:effectLst/>
              <a:uLnTx/>
              <a:uFillTx/>
              <a:latin typeface="Tenorite"/>
              <a:ea typeface="+mn-ea"/>
              <a:cs typeface="+mn-cs"/>
            </a:endParaRPr>
          </a:p>
        </p:txBody>
      </p:sp>
    </p:spTree>
    <p:extLst>
      <p:ext uri="{BB962C8B-B14F-4D97-AF65-F5344CB8AC3E}">
        <p14:creationId xmlns:p14="http://schemas.microsoft.com/office/powerpoint/2010/main" val="71974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MMR Uptake</a:t>
            </a:r>
            <a:endParaRPr lang="en-GB" spc="-40" dirty="0"/>
          </a:p>
        </p:txBody>
      </p:sp>
      <p:pic>
        <p:nvPicPr>
          <p:cNvPr id="2" name="Picture 1">
            <a:extLst>
              <a:ext uri="{FF2B5EF4-FFF2-40B4-BE49-F238E27FC236}">
                <a16:creationId xmlns:a16="http://schemas.microsoft.com/office/drawing/2014/main" id="{9DDBC59D-2883-0503-80AF-890331DBF0F6}"/>
              </a:ext>
            </a:extLst>
          </p:cNvPr>
          <p:cNvPicPr>
            <a:picLocks noChangeAspect="1"/>
          </p:cNvPicPr>
          <p:nvPr/>
        </p:nvPicPr>
        <p:blipFill>
          <a:blip r:embed="rId3"/>
          <a:stretch>
            <a:fillRect/>
          </a:stretch>
        </p:blipFill>
        <p:spPr>
          <a:xfrm>
            <a:off x="456310" y="2123731"/>
            <a:ext cx="7278817" cy="2507904"/>
          </a:xfrm>
          <a:prstGeom prst="rect">
            <a:avLst/>
          </a:prstGeom>
        </p:spPr>
      </p:pic>
      <p:pic>
        <p:nvPicPr>
          <p:cNvPr id="4" name="Picture 3">
            <a:extLst>
              <a:ext uri="{FF2B5EF4-FFF2-40B4-BE49-F238E27FC236}">
                <a16:creationId xmlns:a16="http://schemas.microsoft.com/office/drawing/2014/main" id="{FEF0560C-A1DD-CBB0-48C6-912DB2BAB799}"/>
              </a:ext>
            </a:extLst>
          </p:cNvPr>
          <p:cNvPicPr>
            <a:picLocks noChangeAspect="1"/>
          </p:cNvPicPr>
          <p:nvPr/>
        </p:nvPicPr>
        <p:blipFill>
          <a:blip r:embed="rId4"/>
          <a:stretch>
            <a:fillRect/>
          </a:stretch>
        </p:blipFill>
        <p:spPr>
          <a:xfrm>
            <a:off x="8112994" y="1842339"/>
            <a:ext cx="3214622" cy="3173321"/>
          </a:xfrm>
          <a:prstGeom prst="rect">
            <a:avLst/>
          </a:prstGeom>
        </p:spPr>
      </p:pic>
    </p:spTree>
    <p:extLst>
      <p:ext uri="{BB962C8B-B14F-4D97-AF65-F5344CB8AC3E}">
        <p14:creationId xmlns:p14="http://schemas.microsoft.com/office/powerpoint/2010/main" val="209222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MMR</a:t>
            </a:r>
            <a:endParaRPr lang="en-GB" spc="-40" dirty="0"/>
          </a:p>
        </p:txBody>
      </p:sp>
      <p:pic>
        <p:nvPicPr>
          <p:cNvPr id="2" name="Content Placeholder 1">
            <a:extLst>
              <a:ext uri="{FF2B5EF4-FFF2-40B4-BE49-F238E27FC236}">
                <a16:creationId xmlns:a16="http://schemas.microsoft.com/office/drawing/2014/main" id="{B20AA4B2-640D-C1C4-A7E0-32B76AAF48BD}"/>
              </a:ext>
            </a:extLst>
          </p:cNvPr>
          <p:cNvPicPr>
            <a:picLocks noGrp="1" noChangeAspect="1"/>
          </p:cNvPicPr>
          <p:nvPr>
            <p:ph idx="1"/>
          </p:nvPr>
        </p:nvPicPr>
        <p:blipFill>
          <a:blip r:embed="rId3"/>
          <a:stretch>
            <a:fillRect/>
          </a:stretch>
        </p:blipFill>
        <p:spPr>
          <a:xfrm>
            <a:off x="2630878" y="1329441"/>
            <a:ext cx="6930238" cy="2650542"/>
          </a:xfrm>
          <a:prstGeom prst="rect">
            <a:avLst/>
          </a:prstGeom>
        </p:spPr>
      </p:pic>
      <p:sp>
        <p:nvSpPr>
          <p:cNvPr id="3" name="Content Placeholder 2">
            <a:extLst>
              <a:ext uri="{FF2B5EF4-FFF2-40B4-BE49-F238E27FC236}">
                <a16:creationId xmlns:a16="http://schemas.microsoft.com/office/drawing/2014/main" id="{286251B9-77F1-00A1-04DB-C03D934714F1}"/>
              </a:ext>
            </a:extLst>
          </p:cNvPr>
          <p:cNvSpPr txBox="1">
            <a:spLocks/>
          </p:cNvSpPr>
          <p:nvPr/>
        </p:nvSpPr>
        <p:spPr>
          <a:xfrm>
            <a:off x="1206406" y="4203288"/>
            <a:ext cx="9779183" cy="194839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400" dirty="0"/>
              <a:t>Measles: one dose of vaccine is 95% effective in preventing measles. </a:t>
            </a:r>
          </a:p>
          <a:p>
            <a:pPr algn="ctr"/>
            <a:r>
              <a:rPr lang="en-GB" sz="2400" dirty="0"/>
              <a:t>This is why the first dose is so important (at 12-13 months).</a:t>
            </a:r>
          </a:p>
          <a:p>
            <a:pPr algn="ctr"/>
            <a:r>
              <a:rPr lang="en-GB" sz="2400" dirty="0"/>
              <a:t>Mumps: one dose is 72% effective, rising to 86% after two doses.</a:t>
            </a:r>
          </a:p>
          <a:p>
            <a:pPr algn="ctr"/>
            <a:r>
              <a:rPr lang="en-GB" sz="2400" dirty="0"/>
              <a:t>Rubella: one dose is 89% effective.</a:t>
            </a:r>
          </a:p>
        </p:txBody>
      </p:sp>
    </p:spTree>
    <p:extLst>
      <p:ext uri="{BB962C8B-B14F-4D97-AF65-F5344CB8AC3E}">
        <p14:creationId xmlns:p14="http://schemas.microsoft.com/office/powerpoint/2010/main" val="10957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MMR</a:t>
            </a:r>
            <a:endParaRPr lang="en-GB" spc="-40" dirty="0"/>
          </a:p>
        </p:txBody>
      </p:sp>
      <p:pic>
        <p:nvPicPr>
          <p:cNvPr id="6" name="Picture 5">
            <a:extLst>
              <a:ext uri="{FF2B5EF4-FFF2-40B4-BE49-F238E27FC236}">
                <a16:creationId xmlns:a16="http://schemas.microsoft.com/office/drawing/2014/main" id="{41832A20-2DCE-7809-3EF5-864A342266AC}"/>
              </a:ext>
            </a:extLst>
          </p:cNvPr>
          <p:cNvPicPr>
            <a:picLocks noChangeAspect="1"/>
          </p:cNvPicPr>
          <p:nvPr/>
        </p:nvPicPr>
        <p:blipFill>
          <a:blip r:embed="rId3"/>
          <a:stretch>
            <a:fillRect/>
          </a:stretch>
        </p:blipFill>
        <p:spPr>
          <a:xfrm>
            <a:off x="5290368" y="1556741"/>
            <a:ext cx="6067425" cy="4276725"/>
          </a:xfrm>
          <a:prstGeom prst="rect">
            <a:avLst/>
          </a:prstGeom>
        </p:spPr>
      </p:pic>
      <p:sp>
        <p:nvSpPr>
          <p:cNvPr id="7" name="Content Placeholder 6">
            <a:extLst>
              <a:ext uri="{FF2B5EF4-FFF2-40B4-BE49-F238E27FC236}">
                <a16:creationId xmlns:a16="http://schemas.microsoft.com/office/drawing/2014/main" id="{B71E6AA4-D242-A1EB-D875-237FC02E31CC}"/>
              </a:ext>
            </a:extLst>
          </p:cNvPr>
          <p:cNvSpPr txBox="1">
            <a:spLocks noGrp="1"/>
          </p:cNvSpPr>
          <p:nvPr>
            <p:ph idx="1"/>
          </p:nvPr>
        </p:nvSpPr>
        <p:spPr>
          <a:xfrm>
            <a:off x="551656" y="2779156"/>
            <a:ext cx="4214091" cy="184665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2400" dirty="0">
                <a:latin typeface="Tenorite"/>
              </a:rPr>
              <a:t>Current guidance is that staff should have a record of having x2 measles-containing vaccines.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FFFFF"/>
              </a:solidFill>
              <a:effectLst/>
              <a:uLnTx/>
              <a:uFillTx/>
              <a:latin typeface="Tenorite"/>
              <a:ea typeface="+mn-ea"/>
              <a:cs typeface="+mn-cs"/>
            </a:endParaRPr>
          </a:p>
        </p:txBody>
      </p:sp>
    </p:spTree>
    <p:extLst>
      <p:ext uri="{BB962C8B-B14F-4D97-AF65-F5344CB8AC3E}">
        <p14:creationId xmlns:p14="http://schemas.microsoft.com/office/powerpoint/2010/main" val="12247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CSAIS</a:t>
            </a:r>
            <a:endParaRPr lang="en-GB" spc="-40" dirty="0"/>
          </a:p>
        </p:txBody>
      </p:sp>
      <p:sp>
        <p:nvSpPr>
          <p:cNvPr id="2" name="Content Placeholder 2">
            <a:extLst>
              <a:ext uri="{FF2B5EF4-FFF2-40B4-BE49-F238E27FC236}">
                <a16:creationId xmlns:a16="http://schemas.microsoft.com/office/drawing/2014/main" id="{6CF0FCE8-01A4-C144-44A3-371E364B45DF}"/>
              </a:ext>
            </a:extLst>
          </p:cNvPr>
          <p:cNvSpPr>
            <a:spLocks noGrp="1"/>
          </p:cNvSpPr>
          <p:nvPr>
            <p:ph idx="1"/>
          </p:nvPr>
        </p:nvSpPr>
        <p:spPr>
          <a:xfrm>
            <a:off x="550862" y="1965960"/>
            <a:ext cx="11090275" cy="3703319"/>
          </a:xfrm>
        </p:spPr>
        <p:txBody>
          <a:bodyPr vert="horz" lIns="91440" tIns="45720" rIns="91440" bIns="45720" rtlCol="0" anchor="t">
            <a:normAutofit/>
          </a:bodyPr>
          <a:lstStyle/>
          <a:p>
            <a:pPr marL="342900" indent="-342900" rtl="0">
              <a:buFont typeface="Wingdings" panose="05000000000000000000" pitchFamily="2" charset="2"/>
              <a:buChar char="Ø"/>
            </a:pPr>
            <a:r>
              <a:rPr lang="en-GB" dirty="0"/>
              <a:t>Community and School-aged Immunisation Service. </a:t>
            </a:r>
          </a:p>
          <a:p>
            <a:pPr marL="342900" indent="-342900" rtl="0">
              <a:buFont typeface="Wingdings" panose="05000000000000000000" pitchFamily="2" charset="2"/>
              <a:buChar char="Ø"/>
            </a:pPr>
            <a:r>
              <a:rPr lang="en-GB" dirty="0"/>
              <a:t>Administer vaccines cradle to grave – run community clinics.</a:t>
            </a:r>
          </a:p>
          <a:p>
            <a:pPr marL="342900" indent="-342900" rtl="0">
              <a:buFont typeface="Wingdings" panose="05000000000000000000" pitchFamily="2" charset="2"/>
              <a:buChar char="Ø"/>
            </a:pPr>
            <a:r>
              <a:rPr lang="en-GB" dirty="0"/>
              <a:t>HCT CSAIS covers East of England (</a:t>
            </a:r>
            <a:r>
              <a:rPr lang="en-GB" dirty="0">
                <a:hlinkClick r:id="rId3" tooltip="mailto:hct.immsenquiries@nhs.net">
                  <a:extLst>
                    <a:ext uri="{A12FA001-AC4F-418D-AE19-62706E023703}">
                      <ahyp:hlinkClr xmlns:ahyp="http://schemas.microsoft.com/office/drawing/2018/hyperlinkcolor" val="tx"/>
                    </a:ext>
                  </a:extLst>
                </a:hlinkClick>
              </a:rPr>
              <a:t>hct.immsenquiries@nhs.net</a:t>
            </a:r>
            <a:r>
              <a:rPr lang="en-GB" dirty="0"/>
              <a:t>).</a:t>
            </a:r>
          </a:p>
          <a:p>
            <a:pPr marL="342900" indent="-342900" rtl="0">
              <a:buFont typeface="Wingdings" panose="05000000000000000000" pitchFamily="2" charset="2"/>
              <a:buChar char="Ø"/>
            </a:pPr>
            <a:r>
              <a:rPr lang="en-GB" dirty="0"/>
              <a:t>They administer the selective Hep B schedule, BCG, all school-aged immunisations (including flu), and some maternity immunisations (sub-contracted).</a:t>
            </a:r>
          </a:p>
          <a:p>
            <a:pPr marL="342900" indent="-342900" rtl="0">
              <a:buFont typeface="Wingdings" panose="05000000000000000000" pitchFamily="2" charset="2"/>
              <a:buChar char="Ø"/>
            </a:pPr>
            <a:r>
              <a:rPr lang="en-GB" dirty="0"/>
              <a:t>Health visitors, school nurses, GPs and parents can refer to CSAIS.</a:t>
            </a:r>
          </a:p>
        </p:txBody>
      </p:sp>
    </p:spTree>
    <p:extLst>
      <p:ext uri="{BB962C8B-B14F-4D97-AF65-F5344CB8AC3E}">
        <p14:creationId xmlns:p14="http://schemas.microsoft.com/office/powerpoint/2010/main" val="17447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Hep B</a:t>
            </a:r>
            <a:endParaRPr lang="en-GB" spc="-40" dirty="0"/>
          </a:p>
        </p:txBody>
      </p:sp>
      <p:pic>
        <p:nvPicPr>
          <p:cNvPr id="2" name="Picture 1">
            <a:extLst>
              <a:ext uri="{FF2B5EF4-FFF2-40B4-BE49-F238E27FC236}">
                <a16:creationId xmlns:a16="http://schemas.microsoft.com/office/drawing/2014/main" id="{EFCB3248-D3B8-702A-918D-5E8D9F9224B0}"/>
              </a:ext>
            </a:extLst>
          </p:cNvPr>
          <p:cNvPicPr>
            <a:picLocks noChangeAspect="1"/>
          </p:cNvPicPr>
          <p:nvPr/>
        </p:nvPicPr>
        <p:blipFill>
          <a:blip r:embed="rId3"/>
          <a:stretch>
            <a:fillRect/>
          </a:stretch>
        </p:blipFill>
        <p:spPr>
          <a:xfrm>
            <a:off x="2014373" y="2705789"/>
            <a:ext cx="8163252" cy="2993395"/>
          </a:xfrm>
          <a:prstGeom prst="rect">
            <a:avLst/>
          </a:prstGeom>
        </p:spPr>
      </p:pic>
      <p:sp>
        <p:nvSpPr>
          <p:cNvPr id="3" name="TextBox 2">
            <a:extLst>
              <a:ext uri="{FF2B5EF4-FFF2-40B4-BE49-F238E27FC236}">
                <a16:creationId xmlns:a16="http://schemas.microsoft.com/office/drawing/2014/main" id="{D1CF5B1B-86D3-67F5-9893-3FFD407EC3FE}"/>
              </a:ext>
            </a:extLst>
          </p:cNvPr>
          <p:cNvSpPr txBox="1"/>
          <p:nvPr/>
        </p:nvSpPr>
        <p:spPr>
          <a:xfrm>
            <a:off x="1273041" y="1760618"/>
            <a:ext cx="9645917" cy="646331"/>
          </a:xfrm>
          <a:prstGeom prst="rect">
            <a:avLst/>
          </a:prstGeom>
          <a:noFill/>
        </p:spPr>
        <p:txBody>
          <a:bodyPr wrap="square" rtlCol="0">
            <a:spAutoFit/>
          </a:bodyPr>
          <a:lstStyle/>
          <a:p>
            <a:pPr algn="ctr"/>
            <a:r>
              <a:rPr lang="en-GB" dirty="0"/>
              <a:t>Infants born to mothers who screened positive in pregnancy for Hepatitis B are offered the selective Hep B immunisation schedule.</a:t>
            </a:r>
          </a:p>
        </p:txBody>
      </p:sp>
      <p:sp>
        <p:nvSpPr>
          <p:cNvPr id="4" name="TextBox 3">
            <a:extLst>
              <a:ext uri="{FF2B5EF4-FFF2-40B4-BE49-F238E27FC236}">
                <a16:creationId xmlns:a16="http://schemas.microsoft.com/office/drawing/2014/main" id="{F88BACE5-C506-3AC4-8F59-DF9326A6FDA7}"/>
              </a:ext>
            </a:extLst>
          </p:cNvPr>
          <p:cNvSpPr txBox="1"/>
          <p:nvPr/>
        </p:nvSpPr>
        <p:spPr>
          <a:xfrm>
            <a:off x="286939" y="3048324"/>
            <a:ext cx="1526593" cy="2308324"/>
          </a:xfrm>
          <a:prstGeom prst="rect">
            <a:avLst/>
          </a:prstGeom>
          <a:noFill/>
        </p:spPr>
        <p:txBody>
          <a:bodyPr wrap="square" rtlCol="0">
            <a:spAutoFit/>
          </a:bodyPr>
          <a:lstStyle/>
          <a:p>
            <a:pPr algn="ctr"/>
            <a:r>
              <a:rPr lang="en-GB" dirty="0"/>
              <a:t>Infants born to HepB+ fathers = 1 dose of HepB vaccine prior to discharge from hospital</a:t>
            </a:r>
          </a:p>
        </p:txBody>
      </p:sp>
    </p:spTree>
    <p:extLst>
      <p:ext uri="{BB962C8B-B14F-4D97-AF65-F5344CB8AC3E}">
        <p14:creationId xmlns:p14="http://schemas.microsoft.com/office/powerpoint/2010/main" val="231223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HepB Schedules</a:t>
            </a:r>
            <a:endParaRPr lang="en-GB" spc="-40" dirty="0"/>
          </a:p>
        </p:txBody>
      </p:sp>
      <p:pic>
        <p:nvPicPr>
          <p:cNvPr id="3" name="Picture 2">
            <a:extLst>
              <a:ext uri="{FF2B5EF4-FFF2-40B4-BE49-F238E27FC236}">
                <a16:creationId xmlns:a16="http://schemas.microsoft.com/office/drawing/2014/main" id="{722D83EC-3CDA-8D7E-29E6-5156FCE15659}"/>
              </a:ext>
            </a:extLst>
          </p:cNvPr>
          <p:cNvPicPr>
            <a:picLocks noChangeAspect="1"/>
          </p:cNvPicPr>
          <p:nvPr/>
        </p:nvPicPr>
        <p:blipFill>
          <a:blip r:embed="rId3"/>
          <a:stretch>
            <a:fillRect/>
          </a:stretch>
        </p:blipFill>
        <p:spPr>
          <a:xfrm>
            <a:off x="915701" y="1571506"/>
            <a:ext cx="10360598" cy="4382385"/>
          </a:xfrm>
          <a:prstGeom prst="rect">
            <a:avLst/>
          </a:prstGeom>
        </p:spPr>
      </p:pic>
      <p:sp>
        <p:nvSpPr>
          <p:cNvPr id="4" name="TextBox 3">
            <a:extLst>
              <a:ext uri="{FF2B5EF4-FFF2-40B4-BE49-F238E27FC236}">
                <a16:creationId xmlns:a16="http://schemas.microsoft.com/office/drawing/2014/main" id="{94443BE0-D54E-6343-1517-EBC53E832764}"/>
              </a:ext>
            </a:extLst>
          </p:cNvPr>
          <p:cNvSpPr txBox="1"/>
          <p:nvPr/>
        </p:nvSpPr>
        <p:spPr>
          <a:xfrm>
            <a:off x="7025005" y="5159825"/>
            <a:ext cx="4930805" cy="1200329"/>
          </a:xfrm>
          <a:prstGeom prst="rect">
            <a:avLst/>
          </a:prstGeom>
          <a:noFill/>
        </p:spPr>
        <p:txBody>
          <a:bodyPr wrap="square" rtlCol="0">
            <a:spAutoFit/>
          </a:bodyPr>
          <a:lstStyle/>
          <a:p>
            <a:r>
              <a:rPr lang="en-GB" dirty="0"/>
              <a:t>** CSAIS undertake 4-week, 12 month &amp; DBS up until aged 5 years – then will be referred to GP to complete. GP can refer to Acute for serology.</a:t>
            </a:r>
          </a:p>
        </p:txBody>
      </p:sp>
    </p:spTree>
    <p:extLst>
      <p:ext uri="{BB962C8B-B14F-4D97-AF65-F5344CB8AC3E}">
        <p14:creationId xmlns:p14="http://schemas.microsoft.com/office/powerpoint/2010/main" val="293203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BCG</a:t>
            </a:r>
            <a:endParaRPr lang="en-GB" spc="-40" dirty="0"/>
          </a:p>
        </p:txBody>
      </p:sp>
      <p:sp>
        <p:nvSpPr>
          <p:cNvPr id="2" name="Content Placeholder 2">
            <a:extLst>
              <a:ext uri="{FF2B5EF4-FFF2-40B4-BE49-F238E27FC236}">
                <a16:creationId xmlns:a16="http://schemas.microsoft.com/office/drawing/2014/main" id="{0B3EEA12-156F-46DA-8CC3-352D252EEB9E}"/>
              </a:ext>
            </a:extLst>
          </p:cNvPr>
          <p:cNvSpPr txBox="1">
            <a:spLocks/>
          </p:cNvSpPr>
          <p:nvPr/>
        </p:nvSpPr>
        <p:spPr>
          <a:xfrm>
            <a:off x="827713" y="1647962"/>
            <a:ext cx="10536573" cy="417771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BCG vaccination is recommended for all babies at 28 days who are at higher risk of contracting TB (SCID result must be checked), such as those who:</a:t>
            </a:r>
          </a:p>
          <a:p>
            <a:pPr marL="742950" lvl="1" indent="-285750"/>
            <a:r>
              <a:rPr lang="en-GB" sz="2000" dirty="0"/>
              <a:t>are born in areas of the UK where TB rates are high;</a:t>
            </a:r>
          </a:p>
          <a:p>
            <a:pPr marL="742950" lvl="1" indent="-285750"/>
            <a:r>
              <a:rPr lang="en-GB" sz="2000" dirty="0"/>
              <a:t>have a parent or grandparent who was born in a country where there's a high rate of TB;</a:t>
            </a:r>
          </a:p>
          <a:p>
            <a:pPr marL="742950" lvl="1" indent="-285750"/>
            <a:r>
              <a:rPr lang="en-GB" sz="2000" dirty="0"/>
              <a:t>live with, or are close contacts of, someone with infectious TB.</a:t>
            </a:r>
          </a:p>
          <a:p>
            <a:pPr marL="457200" lvl="1" indent="0">
              <a:buNone/>
            </a:pPr>
            <a:endParaRPr lang="en-GB" sz="2000" dirty="0"/>
          </a:p>
          <a:p>
            <a:r>
              <a:rPr lang="en-GB" sz="2000" dirty="0"/>
              <a:t>You can check high incidence countries </a:t>
            </a:r>
            <a:r>
              <a:rPr lang="en-GB" sz="2000" dirty="0">
                <a:hlinkClick r:id="rId3">
                  <a:extLst>
                    <a:ext uri="{A12FA001-AC4F-418D-AE19-62706E023703}">
                      <ahyp:hlinkClr xmlns:ahyp="http://schemas.microsoft.com/office/drawing/2018/hyperlinkcolor" val="tx"/>
                    </a:ext>
                  </a:extLst>
                </a:hlinkClick>
              </a:rPr>
              <a:t>here</a:t>
            </a:r>
            <a:r>
              <a:rPr lang="en-GB" sz="2000" dirty="0"/>
              <a:t>. </a:t>
            </a:r>
          </a:p>
          <a:p>
            <a:r>
              <a:rPr lang="en-GB" sz="2000" dirty="0"/>
              <a:t>Hertfordshire Community Trust (HCT) CSAIS provides BCG vaccination.</a:t>
            </a:r>
          </a:p>
          <a:p>
            <a:r>
              <a:rPr lang="en-GB" sz="2000" dirty="0"/>
              <a:t>Referrals accepted for any child up until their 16</a:t>
            </a:r>
            <a:r>
              <a:rPr lang="en-GB" sz="2000" baseline="30000" dirty="0"/>
              <a:t>th</a:t>
            </a:r>
            <a:r>
              <a:rPr lang="en-GB" sz="2000" dirty="0"/>
              <a:t>  birthday, who meets one of the above criteria. </a:t>
            </a:r>
          </a:p>
        </p:txBody>
      </p:sp>
    </p:spTree>
    <p:extLst>
      <p:ext uri="{BB962C8B-B14F-4D97-AF65-F5344CB8AC3E}">
        <p14:creationId xmlns:p14="http://schemas.microsoft.com/office/powerpoint/2010/main" val="11063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42512" y="496008"/>
            <a:ext cx="11404154" cy="736585"/>
          </a:xfrm>
        </p:spPr>
        <p:txBody>
          <a:bodyPr/>
          <a:lstStyle/>
          <a:p>
            <a:r>
              <a:rPr lang="en-GB" dirty="0"/>
              <a:t>TB Incidence</a:t>
            </a:r>
            <a:endParaRPr lang="en-GB" spc="-40" dirty="0"/>
          </a:p>
        </p:txBody>
      </p:sp>
      <p:pic>
        <p:nvPicPr>
          <p:cNvPr id="2" name="Picture 1">
            <a:extLst>
              <a:ext uri="{FF2B5EF4-FFF2-40B4-BE49-F238E27FC236}">
                <a16:creationId xmlns:a16="http://schemas.microsoft.com/office/drawing/2014/main" id="{E708D6D7-7A07-7548-1746-B55EE9DD9E9B}"/>
              </a:ext>
            </a:extLst>
          </p:cNvPr>
          <p:cNvPicPr>
            <a:picLocks noChangeAspect="1"/>
          </p:cNvPicPr>
          <p:nvPr/>
        </p:nvPicPr>
        <p:blipFill>
          <a:blip r:embed="rId3"/>
          <a:stretch>
            <a:fillRect/>
          </a:stretch>
        </p:blipFill>
        <p:spPr>
          <a:xfrm>
            <a:off x="542512" y="1594129"/>
            <a:ext cx="6773220" cy="4286848"/>
          </a:xfrm>
          <a:prstGeom prst="rect">
            <a:avLst/>
          </a:prstGeom>
        </p:spPr>
      </p:pic>
      <p:sp>
        <p:nvSpPr>
          <p:cNvPr id="3" name="TextBox 2">
            <a:extLst>
              <a:ext uri="{FF2B5EF4-FFF2-40B4-BE49-F238E27FC236}">
                <a16:creationId xmlns:a16="http://schemas.microsoft.com/office/drawing/2014/main" id="{2B54B6CE-D0F1-D282-0B67-AC9425B8E890}"/>
              </a:ext>
            </a:extLst>
          </p:cNvPr>
          <p:cNvSpPr txBox="1"/>
          <p:nvPr/>
        </p:nvSpPr>
        <p:spPr>
          <a:xfrm>
            <a:off x="7476319" y="1567085"/>
            <a:ext cx="4283994" cy="646331"/>
          </a:xfrm>
          <a:prstGeom prst="rect">
            <a:avLst/>
          </a:prstGeom>
          <a:noFill/>
        </p:spPr>
        <p:txBody>
          <a:bodyPr wrap="square" rtlCol="0">
            <a:spAutoFit/>
          </a:bodyPr>
          <a:lstStyle/>
          <a:p>
            <a:pPr algn="ctr"/>
            <a:r>
              <a:rPr lang="en-GB" b="1" i="1" u="sng" dirty="0">
                <a:solidFill>
                  <a:srgbClr val="0B0C0C"/>
                </a:solidFill>
                <a:effectLst/>
                <a:latin typeface="GDS Transport"/>
              </a:rPr>
              <a:t>High incidence countries = estimated incidence rate of 40 per 100,000 or greater</a:t>
            </a:r>
          </a:p>
        </p:txBody>
      </p:sp>
      <p:sp>
        <p:nvSpPr>
          <p:cNvPr id="4" name="TextBox 3">
            <a:extLst>
              <a:ext uri="{FF2B5EF4-FFF2-40B4-BE49-F238E27FC236}">
                <a16:creationId xmlns:a16="http://schemas.microsoft.com/office/drawing/2014/main" id="{113455CB-D07C-A215-0FD0-B8DA0AC60FE2}"/>
              </a:ext>
            </a:extLst>
          </p:cNvPr>
          <p:cNvSpPr txBox="1"/>
          <p:nvPr/>
        </p:nvSpPr>
        <p:spPr>
          <a:xfrm>
            <a:off x="8517729" y="2686455"/>
            <a:ext cx="2201174" cy="923330"/>
          </a:xfrm>
          <a:prstGeom prst="rect">
            <a:avLst/>
          </a:prstGeom>
          <a:noFill/>
        </p:spPr>
        <p:txBody>
          <a:bodyPr wrap="square" rtlCol="0">
            <a:spAutoFit/>
          </a:bodyPr>
          <a:lstStyle/>
          <a:p>
            <a:r>
              <a:rPr lang="en-GB" dirty="0"/>
              <a:t>Select different countries using the drop-down menu</a:t>
            </a:r>
          </a:p>
        </p:txBody>
      </p:sp>
      <p:sp>
        <p:nvSpPr>
          <p:cNvPr id="5" name="TextBox 4">
            <a:extLst>
              <a:ext uri="{FF2B5EF4-FFF2-40B4-BE49-F238E27FC236}">
                <a16:creationId xmlns:a16="http://schemas.microsoft.com/office/drawing/2014/main" id="{766E6FAC-C128-9953-1512-7F7C756D6264}"/>
              </a:ext>
            </a:extLst>
          </p:cNvPr>
          <p:cNvSpPr txBox="1"/>
          <p:nvPr/>
        </p:nvSpPr>
        <p:spPr>
          <a:xfrm>
            <a:off x="8517729" y="4096124"/>
            <a:ext cx="2201174" cy="923330"/>
          </a:xfrm>
          <a:prstGeom prst="rect">
            <a:avLst/>
          </a:prstGeom>
          <a:noFill/>
        </p:spPr>
        <p:txBody>
          <a:bodyPr wrap="square" rtlCol="0">
            <a:spAutoFit/>
          </a:bodyPr>
          <a:lstStyle/>
          <a:p>
            <a:r>
              <a:rPr lang="en-GB" dirty="0"/>
              <a:t>Here is the incidence (</a:t>
            </a:r>
            <a:r>
              <a:rPr lang="en-GB" dirty="0">
                <a:latin typeface="Tenorite" panose="00000500000000000000" pitchFamily="2" charset="0"/>
                <a:cs typeface="Times New Roman" panose="02020603050405020304" pitchFamily="18" charset="0"/>
              </a:rPr>
              <a:t>≥ 40 per 100,000 = high)</a:t>
            </a:r>
            <a:endParaRPr lang="en-GB" dirty="0">
              <a:latin typeface="Tenorite" panose="00000500000000000000" pitchFamily="2" charset="0"/>
            </a:endParaRPr>
          </a:p>
        </p:txBody>
      </p:sp>
      <p:cxnSp>
        <p:nvCxnSpPr>
          <p:cNvPr id="7" name="Straight Arrow Connector 6">
            <a:extLst>
              <a:ext uri="{FF2B5EF4-FFF2-40B4-BE49-F238E27FC236}">
                <a16:creationId xmlns:a16="http://schemas.microsoft.com/office/drawing/2014/main" id="{61A5AAA1-3691-031E-440A-15A9ADBBCFE9}"/>
              </a:ext>
            </a:extLst>
          </p:cNvPr>
          <p:cNvCxnSpPr>
            <a:cxnSpLocks/>
            <a:stCxn id="4" idx="1"/>
          </p:cNvCxnSpPr>
          <p:nvPr/>
        </p:nvCxnSpPr>
        <p:spPr>
          <a:xfrm flipH="1" flipV="1">
            <a:off x="4443984" y="2027731"/>
            <a:ext cx="4073745" cy="11203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65D6E67-0447-165F-1940-13E03AF5DE82}"/>
              </a:ext>
            </a:extLst>
          </p:cNvPr>
          <p:cNvCxnSpPr>
            <a:cxnSpLocks/>
          </p:cNvCxnSpPr>
          <p:nvPr/>
        </p:nvCxnSpPr>
        <p:spPr>
          <a:xfrm flipH="1">
            <a:off x="5916168" y="4427734"/>
            <a:ext cx="260156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9E4153-D8F1-EBFA-CC4B-1B2CA0C5634D}"/>
              </a:ext>
            </a:extLst>
          </p:cNvPr>
          <p:cNvSpPr txBox="1"/>
          <p:nvPr/>
        </p:nvSpPr>
        <p:spPr>
          <a:xfrm>
            <a:off x="336088" y="6361992"/>
            <a:ext cx="6144768" cy="369332"/>
          </a:xfrm>
          <a:prstGeom prst="rect">
            <a:avLst/>
          </a:prstGeom>
          <a:noFill/>
        </p:spPr>
        <p:txBody>
          <a:bodyPr wrap="square">
            <a:spAutoFit/>
          </a:bodyPr>
          <a:lstStyle/>
          <a:p>
            <a:r>
              <a:rPr lang="en-GB" dirty="0">
                <a:hlinkClick r:id="rId4"/>
              </a:rPr>
              <a:t>TB profile (shinyapps.io)</a:t>
            </a:r>
            <a:endParaRPr lang="en-GB" dirty="0"/>
          </a:p>
        </p:txBody>
      </p:sp>
    </p:spTree>
    <p:extLst>
      <p:ext uri="{BB962C8B-B14F-4D97-AF65-F5344CB8AC3E}">
        <p14:creationId xmlns:p14="http://schemas.microsoft.com/office/powerpoint/2010/main" val="40325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3">
            <a:extLst>
              <a:ext uri="{FF2B5EF4-FFF2-40B4-BE49-F238E27FC236}">
                <a16:creationId xmlns:a16="http://schemas.microsoft.com/office/drawing/2014/main" id="{6E68A4EB-AB8B-23CB-01FA-CA17DCD956DB}"/>
              </a:ext>
            </a:extLst>
          </p:cNvPr>
          <p:cNvSpPr/>
          <p:nvPr/>
        </p:nvSpPr>
        <p:spPr>
          <a:xfrm>
            <a:off x="2487357" y="282321"/>
            <a:ext cx="7210806" cy="6043613"/>
          </a:xfrm>
          <a:prstGeom prst="donut">
            <a:avLst>
              <a:gd name="adj" fmla="val 1807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L-Shape 4">
            <a:extLst>
              <a:ext uri="{FF2B5EF4-FFF2-40B4-BE49-F238E27FC236}">
                <a16:creationId xmlns:a16="http://schemas.microsoft.com/office/drawing/2014/main" id="{8F1B5348-19E0-04C6-2330-712A8529E2D5}"/>
              </a:ext>
            </a:extLst>
          </p:cNvPr>
          <p:cNvSpPr/>
          <p:nvPr/>
        </p:nvSpPr>
        <p:spPr>
          <a:xfrm>
            <a:off x="4966335" y="2189797"/>
            <a:ext cx="2259330" cy="2716720"/>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ight Triangle 5">
            <a:extLst>
              <a:ext uri="{FF2B5EF4-FFF2-40B4-BE49-F238E27FC236}">
                <a16:creationId xmlns:a16="http://schemas.microsoft.com/office/drawing/2014/main" id="{8F5000CB-5380-B507-85DB-299964AD23BA}"/>
              </a:ext>
            </a:extLst>
          </p:cNvPr>
          <p:cNvSpPr/>
          <p:nvPr/>
        </p:nvSpPr>
        <p:spPr>
          <a:xfrm>
            <a:off x="6100951" y="2163317"/>
            <a:ext cx="1124714" cy="1608585"/>
          </a:xfrm>
          <a:prstGeom prst="rtTriangl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ight Triangle 6">
            <a:extLst>
              <a:ext uri="{FF2B5EF4-FFF2-40B4-BE49-F238E27FC236}">
                <a16:creationId xmlns:a16="http://schemas.microsoft.com/office/drawing/2014/main" id="{46EEA1A4-D659-92AF-9573-92B497C202FA}"/>
              </a:ext>
            </a:extLst>
          </p:cNvPr>
          <p:cNvSpPr/>
          <p:nvPr/>
        </p:nvSpPr>
        <p:spPr>
          <a:xfrm rot="10800000">
            <a:off x="6100950" y="2189795"/>
            <a:ext cx="1124714" cy="1582106"/>
          </a:xfrm>
          <a:prstGeom prst="rtTriangl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A blue and white logo&#10;&#10;Description automatically generated">
            <a:extLst>
              <a:ext uri="{FF2B5EF4-FFF2-40B4-BE49-F238E27FC236}">
                <a16:creationId xmlns:a16="http://schemas.microsoft.com/office/drawing/2014/main" id="{3F9EA56A-1E12-2811-C64C-C4182253E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2696" y="0"/>
            <a:ext cx="1289304" cy="859536"/>
          </a:xfrm>
          <a:prstGeom prst="rect">
            <a:avLst/>
          </a:prstGeom>
        </p:spPr>
      </p:pic>
      <p:sp>
        <p:nvSpPr>
          <p:cNvPr id="9" name="TextBox 8">
            <a:extLst>
              <a:ext uri="{FF2B5EF4-FFF2-40B4-BE49-F238E27FC236}">
                <a16:creationId xmlns:a16="http://schemas.microsoft.com/office/drawing/2014/main" id="{0F768516-6750-47EE-48D3-C786AEE0DA5C}"/>
              </a:ext>
            </a:extLst>
          </p:cNvPr>
          <p:cNvSpPr txBox="1"/>
          <p:nvPr/>
        </p:nvSpPr>
        <p:spPr>
          <a:xfrm>
            <a:off x="4623432" y="415446"/>
            <a:ext cx="295503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ptos" panose="02110004020202020204"/>
                <a:ea typeface="+mn-ea"/>
                <a:cs typeface="+mn-cs"/>
              </a:rPr>
              <a:t>Delivery of immunisations</a:t>
            </a:r>
          </a:p>
        </p:txBody>
      </p:sp>
      <p:sp>
        <p:nvSpPr>
          <p:cNvPr id="11" name="TextBox 10">
            <a:extLst>
              <a:ext uri="{FF2B5EF4-FFF2-40B4-BE49-F238E27FC236}">
                <a16:creationId xmlns:a16="http://schemas.microsoft.com/office/drawing/2014/main" id="{86B0A2B8-243F-D678-985D-9E5B78FC469F}"/>
              </a:ext>
            </a:extLst>
          </p:cNvPr>
          <p:cNvSpPr txBox="1"/>
          <p:nvPr/>
        </p:nvSpPr>
        <p:spPr>
          <a:xfrm>
            <a:off x="6192012" y="2308790"/>
            <a:ext cx="1234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UKHSA</a:t>
            </a:r>
          </a:p>
        </p:txBody>
      </p:sp>
      <p:sp>
        <p:nvSpPr>
          <p:cNvPr id="12" name="TextBox 11">
            <a:extLst>
              <a:ext uri="{FF2B5EF4-FFF2-40B4-BE49-F238E27FC236}">
                <a16:creationId xmlns:a16="http://schemas.microsoft.com/office/drawing/2014/main" id="{8F5ED64A-07EE-B318-9B5A-53AD688615CB}"/>
              </a:ext>
            </a:extLst>
          </p:cNvPr>
          <p:cNvSpPr txBox="1"/>
          <p:nvPr/>
        </p:nvSpPr>
        <p:spPr>
          <a:xfrm>
            <a:off x="5953506" y="3304128"/>
            <a:ext cx="1234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NHSE</a:t>
            </a:r>
          </a:p>
        </p:txBody>
      </p:sp>
      <p:sp>
        <p:nvSpPr>
          <p:cNvPr id="13" name="TextBox 12">
            <a:extLst>
              <a:ext uri="{FF2B5EF4-FFF2-40B4-BE49-F238E27FC236}">
                <a16:creationId xmlns:a16="http://schemas.microsoft.com/office/drawing/2014/main" id="{43027E8D-DD36-8C2A-2B98-E3AA6EC6E05E}"/>
              </a:ext>
            </a:extLst>
          </p:cNvPr>
          <p:cNvSpPr txBox="1"/>
          <p:nvPr/>
        </p:nvSpPr>
        <p:spPr>
          <a:xfrm>
            <a:off x="5382768" y="4114800"/>
            <a:ext cx="14264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Providers</a:t>
            </a:r>
          </a:p>
        </p:txBody>
      </p:sp>
      <p:sp>
        <p:nvSpPr>
          <p:cNvPr id="14" name="Rectangle 13">
            <a:extLst>
              <a:ext uri="{FF2B5EF4-FFF2-40B4-BE49-F238E27FC236}">
                <a16:creationId xmlns:a16="http://schemas.microsoft.com/office/drawing/2014/main" id="{A86FB2A5-24C9-9769-9971-6E8AF597D1C3}"/>
              </a:ext>
            </a:extLst>
          </p:cNvPr>
          <p:cNvSpPr/>
          <p:nvPr/>
        </p:nvSpPr>
        <p:spPr>
          <a:xfrm>
            <a:off x="4966335" y="1691640"/>
            <a:ext cx="2259329" cy="492228"/>
          </a:xfrm>
          <a:prstGeom prst="rect">
            <a:avLst/>
          </a:prstGeo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1312F558-3CA3-F560-3D77-1D45898542F9}"/>
              </a:ext>
            </a:extLst>
          </p:cNvPr>
          <p:cNvSpPr txBox="1"/>
          <p:nvPr/>
        </p:nvSpPr>
        <p:spPr>
          <a:xfrm>
            <a:off x="5422200" y="1748457"/>
            <a:ext cx="13411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JCVI</a:t>
            </a:r>
          </a:p>
        </p:txBody>
      </p:sp>
    </p:spTree>
    <p:extLst>
      <p:ext uri="{BB962C8B-B14F-4D97-AF65-F5344CB8AC3E}">
        <p14:creationId xmlns:p14="http://schemas.microsoft.com/office/powerpoint/2010/main" val="5222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SCID </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551656" y="1673352"/>
            <a:ext cx="5218208" cy="4080157"/>
          </a:xfrm>
        </p:spPr>
        <p:txBody>
          <a:bodyPr vert="horz" lIns="91440" tIns="45720" rIns="91440" bIns="45720" rtlCol="0" anchor="t">
            <a:normAutofit fontScale="62500" lnSpcReduction="20000"/>
          </a:bodyPr>
          <a:lstStyle/>
          <a:p>
            <a:pPr marL="457200" indent="-457200" rtl="0">
              <a:lnSpc>
                <a:spcPct val="120000"/>
              </a:lnSpc>
              <a:buFont typeface="Wingdings" panose="05000000000000000000" pitchFamily="2" charset="2"/>
              <a:buChar char="Ø"/>
            </a:pPr>
            <a:r>
              <a:rPr lang="en-GB" sz="2800" dirty="0"/>
              <a:t>Severe combined immunodeficiency (SCID)</a:t>
            </a:r>
          </a:p>
          <a:p>
            <a:pPr marL="457200" indent="-457200" rtl="0">
              <a:lnSpc>
                <a:spcPct val="120000"/>
              </a:lnSpc>
              <a:buFont typeface="Wingdings" panose="05000000000000000000" pitchFamily="2" charset="2"/>
              <a:buChar char="Ø"/>
            </a:pPr>
            <a:r>
              <a:rPr lang="en-GB" sz="2800" dirty="0"/>
              <a:t>Group of rare, inherited disorders.</a:t>
            </a:r>
          </a:p>
          <a:p>
            <a:pPr marL="457200" indent="-457200" rtl="0">
              <a:lnSpc>
                <a:spcPct val="120000"/>
              </a:lnSpc>
              <a:buFont typeface="Wingdings" panose="05000000000000000000" pitchFamily="2" charset="2"/>
              <a:buChar char="Ø"/>
            </a:pPr>
            <a:r>
              <a:rPr lang="en-GB" sz="2800" dirty="0"/>
              <a:t>Affected infants become seriously unwell in the first few months of life.</a:t>
            </a:r>
          </a:p>
          <a:p>
            <a:pPr marL="457200" indent="-457200" rtl="0">
              <a:lnSpc>
                <a:spcPct val="120000"/>
              </a:lnSpc>
              <a:buFont typeface="Wingdings" panose="05000000000000000000" pitchFamily="2" charset="2"/>
              <a:buChar char="Ø"/>
            </a:pPr>
            <a:r>
              <a:rPr lang="en-GB" sz="2800" dirty="0"/>
              <a:t>Without treatment, these children usually die by 2 years of age.</a:t>
            </a:r>
          </a:p>
          <a:p>
            <a:pPr marL="457200" indent="-457200" rtl="0">
              <a:lnSpc>
                <a:spcPct val="120000"/>
              </a:lnSpc>
              <a:buFont typeface="Wingdings" panose="05000000000000000000" pitchFamily="2" charset="2"/>
              <a:buChar char="Ø"/>
            </a:pPr>
            <a:r>
              <a:rPr lang="en-GB" sz="2800" dirty="0"/>
              <a:t>Pilot of screening began in September 2021, in targeted areas (awaiting evaluation).</a:t>
            </a:r>
          </a:p>
          <a:p>
            <a:pPr marL="457200" indent="-457200" rtl="0">
              <a:lnSpc>
                <a:spcPct val="120000"/>
              </a:lnSpc>
              <a:buFont typeface="Wingdings" panose="05000000000000000000" pitchFamily="2" charset="2"/>
              <a:buChar char="Ø"/>
            </a:pPr>
            <a:r>
              <a:rPr lang="en-GB" sz="2800" dirty="0"/>
              <a:t>SCID results (if part of the pilot) should be known before administering a live vaccine (i.e., Rotavirus, BCG, MMR, nasal Flu, Chickenpox).</a:t>
            </a:r>
          </a:p>
          <a:p>
            <a:endParaRPr lang="en-GB" sz="2600" dirty="0"/>
          </a:p>
        </p:txBody>
      </p:sp>
      <p:pic>
        <p:nvPicPr>
          <p:cNvPr id="2" name="Picture 1">
            <a:extLst>
              <a:ext uri="{FF2B5EF4-FFF2-40B4-BE49-F238E27FC236}">
                <a16:creationId xmlns:a16="http://schemas.microsoft.com/office/drawing/2014/main" id="{36CA9E50-1B0B-8124-7D74-B071D60678A2}"/>
              </a:ext>
            </a:extLst>
          </p:cNvPr>
          <p:cNvPicPr>
            <a:picLocks noChangeAspect="1"/>
          </p:cNvPicPr>
          <p:nvPr/>
        </p:nvPicPr>
        <p:blipFill rotWithShape="1">
          <a:blip r:embed="rId3"/>
          <a:srcRect l="3639" r="3" b="3"/>
          <a:stretch/>
        </p:blipFill>
        <p:spPr>
          <a:xfrm>
            <a:off x="6253733" y="2030022"/>
            <a:ext cx="4794341" cy="3366815"/>
          </a:xfrm>
          <a:prstGeom prst="rect">
            <a:avLst/>
          </a:prstGeom>
          <a:noFill/>
        </p:spPr>
      </p:pic>
    </p:spTree>
    <p:extLst>
      <p:ext uri="{BB962C8B-B14F-4D97-AF65-F5344CB8AC3E}">
        <p14:creationId xmlns:p14="http://schemas.microsoft.com/office/powerpoint/2010/main" val="63747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Changes to immunisation programmes</a:t>
            </a:r>
            <a:endParaRPr lang="en-GB" spc="-40" dirty="0"/>
          </a:p>
        </p:txBody>
      </p:sp>
      <p:sp>
        <p:nvSpPr>
          <p:cNvPr id="2" name="Content Placeholder 2">
            <a:extLst>
              <a:ext uri="{FF2B5EF4-FFF2-40B4-BE49-F238E27FC236}">
                <a16:creationId xmlns:a16="http://schemas.microsoft.com/office/drawing/2014/main" id="{3D13D96B-F48F-7950-4E20-CEF5FE52AE7B}"/>
              </a:ext>
            </a:extLst>
          </p:cNvPr>
          <p:cNvSpPr txBox="1">
            <a:spLocks/>
          </p:cNvSpPr>
          <p:nvPr/>
        </p:nvSpPr>
        <p:spPr>
          <a:xfrm>
            <a:off x="720252" y="1874521"/>
            <a:ext cx="10898909" cy="427716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dirty="0"/>
              <a:t>HPV is now a one dose schedule (September 2023).</a:t>
            </a:r>
          </a:p>
          <a:p>
            <a:pPr marL="342900" indent="-342900">
              <a:buFont typeface="Wingdings" panose="05000000000000000000" pitchFamily="2" charset="2"/>
              <a:buChar char="Ø"/>
            </a:pPr>
            <a:r>
              <a:rPr lang="en-GB"/>
              <a:t>Respiratory </a:t>
            </a:r>
            <a:r>
              <a:rPr lang="en-GB" dirty="0"/>
              <a:t>syncytial virus (RSV) – decided to be a maternal immunisation programme, and 75+. Started 1</a:t>
            </a:r>
            <a:r>
              <a:rPr lang="en-GB" baseline="30000" dirty="0"/>
              <a:t>st</a:t>
            </a:r>
            <a:r>
              <a:rPr lang="en-GB" dirty="0"/>
              <a:t> September 2024.</a:t>
            </a:r>
          </a:p>
          <a:p>
            <a:pPr marL="342900" indent="-342900">
              <a:buFont typeface="Wingdings" panose="05000000000000000000" pitchFamily="2" charset="2"/>
              <a:buChar char="Ø"/>
            </a:pPr>
            <a:r>
              <a:rPr lang="en-GB" dirty="0"/>
              <a:t>Maternal pertussis vaccine change as of 1st July 2024: from Boostrix-IPV to Adacel (Tdap – non-Polio containing) due to infants whose mothers had Boostrix showing lower antibody responses to Polio, although all remained above the protective threshold. (*Boostrix-IPV can still be used for those women who are contraindicated to receive Adacel, or if you do not have Adacel stock). </a:t>
            </a:r>
          </a:p>
          <a:p>
            <a:pPr marL="342900" indent="-342900">
              <a:buFont typeface="Wingdings" panose="05000000000000000000" pitchFamily="2" charset="2"/>
              <a:buChar char="Ø"/>
            </a:pPr>
            <a:r>
              <a:rPr lang="en-GB" dirty="0"/>
              <a:t>Immunisation Call &amp; Recall Service.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0228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Pregnant people immunisations</a:t>
            </a:r>
            <a:endParaRPr lang="en-GB" spc="-40" dirty="0"/>
          </a:p>
        </p:txBody>
      </p:sp>
      <p:pic>
        <p:nvPicPr>
          <p:cNvPr id="2" name="Picture 1">
            <a:extLst>
              <a:ext uri="{FF2B5EF4-FFF2-40B4-BE49-F238E27FC236}">
                <a16:creationId xmlns:a16="http://schemas.microsoft.com/office/drawing/2014/main" id="{9521FB76-AB14-D075-2E0F-C758D1D48C59}"/>
              </a:ext>
            </a:extLst>
          </p:cNvPr>
          <p:cNvPicPr>
            <a:picLocks noChangeAspect="1"/>
          </p:cNvPicPr>
          <p:nvPr/>
        </p:nvPicPr>
        <p:blipFill>
          <a:blip r:embed="rId3"/>
          <a:stretch>
            <a:fillRect/>
          </a:stretch>
        </p:blipFill>
        <p:spPr>
          <a:xfrm>
            <a:off x="581690" y="1956649"/>
            <a:ext cx="11028620" cy="3840813"/>
          </a:xfrm>
          <a:prstGeom prst="rect">
            <a:avLst/>
          </a:prstGeom>
        </p:spPr>
      </p:pic>
    </p:spTree>
    <p:extLst>
      <p:ext uri="{BB962C8B-B14F-4D97-AF65-F5344CB8AC3E}">
        <p14:creationId xmlns:p14="http://schemas.microsoft.com/office/powerpoint/2010/main" val="36079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Why we vaccinate pregnant women / people</a:t>
            </a:r>
            <a:endParaRPr lang="en-GB" spc="-40" dirty="0"/>
          </a:p>
        </p:txBody>
      </p:sp>
      <p:sp>
        <p:nvSpPr>
          <p:cNvPr id="2" name="Content Placeholder 2">
            <a:extLst>
              <a:ext uri="{FF2B5EF4-FFF2-40B4-BE49-F238E27FC236}">
                <a16:creationId xmlns:a16="http://schemas.microsoft.com/office/drawing/2014/main" id="{154CDB60-A9DF-F374-B80E-36B5654691E3}"/>
              </a:ext>
            </a:extLst>
          </p:cNvPr>
          <p:cNvSpPr>
            <a:spLocks noGrp="1"/>
          </p:cNvSpPr>
          <p:nvPr>
            <p:ph idx="1"/>
          </p:nvPr>
        </p:nvSpPr>
        <p:spPr>
          <a:xfrm>
            <a:off x="462883" y="2093405"/>
            <a:ext cx="11266234" cy="3658171"/>
          </a:xfrm>
        </p:spPr>
        <p:txBody>
          <a:bodyPr vert="horz" lIns="91440" tIns="45720" rIns="91440" bIns="45720" rtlCol="0" anchor="t">
            <a:normAutofit fontScale="92500" lnSpcReduction="10000"/>
          </a:bodyPr>
          <a:lstStyle/>
          <a:p>
            <a:pPr marL="342900" indent="-342900" rtl="0">
              <a:buFont typeface="Wingdings" panose="05000000000000000000" pitchFamily="2" charset="2"/>
              <a:buChar char="Ø"/>
            </a:pPr>
            <a:r>
              <a:rPr lang="en-GB" sz="2800" b="0" i="0" dirty="0">
                <a:effectLst/>
                <a:latin typeface="Tenorite" panose="00000500000000000000" pitchFamily="2" charset="0"/>
              </a:rPr>
              <a:t>Children in early infancy do not have effective antibody responses to many vaccines.</a:t>
            </a:r>
          </a:p>
          <a:p>
            <a:pPr marL="342900" indent="-342900" rtl="0">
              <a:buFont typeface="Wingdings" panose="05000000000000000000" pitchFamily="2" charset="2"/>
              <a:buChar char="Ø"/>
            </a:pPr>
            <a:r>
              <a:rPr lang="en-GB" sz="2800" b="0" i="0" dirty="0">
                <a:effectLst/>
                <a:latin typeface="Tenorite" panose="00000500000000000000" pitchFamily="2" charset="0"/>
              </a:rPr>
              <a:t>Results in increased susceptibility or severity infections. </a:t>
            </a:r>
          </a:p>
          <a:p>
            <a:pPr marL="342900" indent="-342900" rtl="0">
              <a:buFont typeface="Wingdings" panose="05000000000000000000" pitchFamily="2" charset="2"/>
              <a:buChar char="Ø"/>
            </a:pPr>
            <a:r>
              <a:rPr lang="en-GB" sz="2800" b="0" i="0" dirty="0">
                <a:effectLst/>
                <a:latin typeface="Tenorite" panose="00000500000000000000" pitchFamily="2" charset="0"/>
              </a:rPr>
              <a:t>Vaccine-preventable infections are among the leading causes of morbidity in pregnant </a:t>
            </a:r>
            <a:r>
              <a:rPr lang="en-GB" sz="2800" dirty="0">
                <a:latin typeface="Tenorite" panose="00000500000000000000" pitchFamily="2" charset="0"/>
              </a:rPr>
              <a:t>people</a:t>
            </a:r>
            <a:r>
              <a:rPr lang="en-GB" sz="2800" b="0" i="0" dirty="0">
                <a:effectLst/>
                <a:latin typeface="Tenorite" panose="00000500000000000000" pitchFamily="2" charset="0"/>
              </a:rPr>
              <a:t>. </a:t>
            </a:r>
          </a:p>
          <a:p>
            <a:pPr marL="342900" indent="-342900" rtl="0">
              <a:buFont typeface="Wingdings" panose="05000000000000000000" pitchFamily="2" charset="2"/>
              <a:buChar char="Ø"/>
            </a:pPr>
            <a:r>
              <a:rPr lang="en-GB" sz="2800" b="0" i="0" dirty="0">
                <a:effectLst/>
                <a:latin typeface="Tenorite" panose="00000500000000000000" pitchFamily="2" charset="0"/>
              </a:rPr>
              <a:t>Immunisation during pregnancy generates maternal immune protection as well as transfer of antibodies across the placenta and via breastfeeding to provide early infant protection (before they reach the age to get their vaccines).</a:t>
            </a:r>
            <a:endParaRPr lang="en-GB" sz="2800" dirty="0">
              <a:latin typeface="Tenorite" panose="00000500000000000000" pitchFamily="2" charset="0"/>
            </a:endParaRPr>
          </a:p>
        </p:txBody>
      </p:sp>
    </p:spTree>
    <p:extLst>
      <p:ext uri="{BB962C8B-B14F-4D97-AF65-F5344CB8AC3E}">
        <p14:creationId xmlns:p14="http://schemas.microsoft.com/office/powerpoint/2010/main" val="190500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normAutofit fontScale="90000"/>
          </a:bodyPr>
          <a:lstStyle/>
          <a:p>
            <a:r>
              <a:rPr lang="en-GB" sz="3600" dirty="0"/>
              <a:t>Uptake – pregnant women / people / ‘at-risk children’</a:t>
            </a:r>
            <a:endParaRPr lang="en-GB" spc="-40" dirty="0"/>
          </a:p>
        </p:txBody>
      </p:sp>
      <p:sp>
        <p:nvSpPr>
          <p:cNvPr id="2" name="Content Placeholder 2">
            <a:extLst>
              <a:ext uri="{FF2B5EF4-FFF2-40B4-BE49-F238E27FC236}">
                <a16:creationId xmlns:a16="http://schemas.microsoft.com/office/drawing/2014/main" id="{48F6E474-707D-301B-DEED-42B92B90B4C4}"/>
              </a:ext>
            </a:extLst>
          </p:cNvPr>
          <p:cNvSpPr>
            <a:spLocks noGrp="1"/>
          </p:cNvSpPr>
          <p:nvPr>
            <p:ph idx="1"/>
          </p:nvPr>
        </p:nvSpPr>
        <p:spPr>
          <a:xfrm>
            <a:off x="475489" y="2176273"/>
            <a:ext cx="11165650" cy="3648456"/>
          </a:xfrm>
        </p:spPr>
        <p:txBody>
          <a:bodyPr vert="horz" lIns="91440" tIns="45720" rIns="91440" bIns="45720" rtlCol="0" anchor="t">
            <a:normAutofit/>
          </a:bodyPr>
          <a:lstStyle/>
          <a:p>
            <a:pPr marL="342900" indent="-342900" rtl="0">
              <a:buFont typeface="Wingdings" panose="05000000000000000000" pitchFamily="2" charset="2"/>
              <a:buChar char="Ø"/>
            </a:pPr>
            <a:r>
              <a:rPr lang="en-GB" sz="2800" b="0" i="0" dirty="0">
                <a:effectLst/>
                <a:latin typeface="Tenorite" panose="00000500000000000000" pitchFamily="2" charset="0"/>
              </a:rPr>
              <a:t>‘At-risk’ = immunosuppressed, asplenia, chronic heart / kidney / liver disease, diabetes (amongst others).</a:t>
            </a:r>
          </a:p>
          <a:p>
            <a:pPr marL="342900" indent="-342900" rtl="0">
              <a:buFont typeface="Wingdings" panose="05000000000000000000" pitchFamily="2" charset="2"/>
              <a:buChar char="Ø"/>
            </a:pPr>
            <a:r>
              <a:rPr lang="en-GB" sz="2800" b="0" i="0" dirty="0">
                <a:effectLst/>
                <a:latin typeface="Tenorite" panose="00000500000000000000" pitchFamily="2" charset="0"/>
              </a:rPr>
              <a:t>Uptake for these vulnerable cohorts remains low.</a:t>
            </a:r>
          </a:p>
          <a:p>
            <a:pPr marL="342900" indent="-342900" rtl="0">
              <a:buFont typeface="Wingdings" panose="05000000000000000000" pitchFamily="2" charset="2"/>
              <a:buChar char="Ø"/>
            </a:pPr>
            <a:r>
              <a:rPr lang="en-GB" sz="2800" dirty="0">
                <a:latin typeface="Tenorite" panose="00000500000000000000" pitchFamily="2" charset="0"/>
              </a:rPr>
              <a:t>Flu vaccine uptake – pregnant people: c. 35%</a:t>
            </a:r>
          </a:p>
          <a:p>
            <a:pPr marL="342900" indent="-342900" rtl="0">
              <a:buFont typeface="Wingdings" panose="05000000000000000000" pitchFamily="2" charset="2"/>
              <a:buChar char="Ø"/>
            </a:pPr>
            <a:r>
              <a:rPr lang="en-GB" sz="2800" dirty="0">
                <a:latin typeface="Tenorite" panose="00000500000000000000" pitchFamily="2" charset="0"/>
              </a:rPr>
              <a:t>Pertussis vaccine uptake – c. 67%</a:t>
            </a:r>
          </a:p>
          <a:p>
            <a:pPr marL="342900" indent="-342900" rtl="0">
              <a:buFont typeface="Wingdings" panose="05000000000000000000" pitchFamily="2" charset="2"/>
              <a:buChar char="Ø"/>
            </a:pPr>
            <a:r>
              <a:rPr lang="en-GB" sz="2800" dirty="0">
                <a:latin typeface="Tenorite" panose="00000500000000000000" pitchFamily="2" charset="0"/>
              </a:rPr>
              <a:t>COVID vaccine uptake – c. 7%</a:t>
            </a:r>
          </a:p>
          <a:p>
            <a:pPr marL="342900" indent="-342900" rtl="0">
              <a:buFont typeface="Wingdings" panose="05000000000000000000" pitchFamily="2" charset="2"/>
              <a:buChar char="Ø"/>
            </a:pPr>
            <a:r>
              <a:rPr lang="en-GB" sz="2800" dirty="0">
                <a:latin typeface="Tenorite" panose="00000500000000000000" pitchFamily="2" charset="0"/>
              </a:rPr>
              <a:t>RSV vaccine uptake – c. 38% (new programme)</a:t>
            </a:r>
          </a:p>
          <a:p>
            <a:pPr marL="342900" indent="-342900" rtl="0">
              <a:buFont typeface="Arial" panose="020B0604020202020204" pitchFamily="34" charset="0"/>
              <a:buChar char="•"/>
            </a:pPr>
            <a:endParaRPr lang="en-GB" dirty="0">
              <a:latin typeface="Tenorite" panose="00000500000000000000" pitchFamily="2" charset="0"/>
            </a:endParaRPr>
          </a:p>
        </p:txBody>
      </p:sp>
    </p:spTree>
    <p:extLst>
      <p:ext uri="{BB962C8B-B14F-4D97-AF65-F5344CB8AC3E}">
        <p14:creationId xmlns:p14="http://schemas.microsoft.com/office/powerpoint/2010/main" val="230670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31778" y="341885"/>
            <a:ext cx="11404154" cy="865186"/>
          </a:xfrm>
        </p:spPr>
        <p:txBody>
          <a:bodyPr/>
          <a:lstStyle/>
          <a:p>
            <a:r>
              <a:rPr lang="en-GB" spc="-40" dirty="0"/>
              <a:t>Pertussis</a:t>
            </a:r>
          </a:p>
        </p:txBody>
      </p:sp>
      <p:sp>
        <p:nvSpPr>
          <p:cNvPr id="2" name="Content Placeholder 4">
            <a:extLst>
              <a:ext uri="{FF2B5EF4-FFF2-40B4-BE49-F238E27FC236}">
                <a16:creationId xmlns:a16="http://schemas.microsoft.com/office/drawing/2014/main" id="{D948ABC9-E439-65EB-CF3B-2B18F6F54F83}"/>
              </a:ext>
            </a:extLst>
          </p:cNvPr>
          <p:cNvSpPr txBox="1">
            <a:spLocks/>
          </p:cNvSpPr>
          <p:nvPr/>
        </p:nvSpPr>
        <p:spPr>
          <a:xfrm>
            <a:off x="763508" y="1385976"/>
            <a:ext cx="10664984" cy="4806572"/>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GB" sz="2400" dirty="0"/>
              <a:t>Pertussis or whooping cough is a highly infectious disease which can lead to serious complications including death. </a:t>
            </a:r>
          </a:p>
          <a:p>
            <a:pPr marL="457200" indent="-457200">
              <a:buFont typeface="Wingdings" panose="05000000000000000000" pitchFamily="2" charset="2"/>
              <a:buChar char="Ø"/>
            </a:pPr>
            <a:r>
              <a:rPr lang="en-GB" sz="2400" dirty="0"/>
              <a:t>The disease is especially severe in newborn babies and is a major cause of infant death worldwide; the World Health Organization (WHO) estimates that in 2008 there were about 16 million cases of pertussis, and that about 195,000 children died from the disease. </a:t>
            </a:r>
          </a:p>
          <a:p>
            <a:pPr marL="457200" indent="-457200">
              <a:buFont typeface="Wingdings" panose="05000000000000000000" pitchFamily="2" charset="2"/>
              <a:buChar char="Ø"/>
            </a:pPr>
            <a:r>
              <a:rPr lang="en-GB" sz="2400" dirty="0"/>
              <a:t>WHO estimates that, in 2008, global vaccination against pertussis averted about 687,000 deaths. </a:t>
            </a:r>
          </a:p>
          <a:p>
            <a:pPr marL="457200" indent="-457200">
              <a:buFont typeface="Wingdings" panose="05000000000000000000" pitchFamily="2" charset="2"/>
              <a:buChar char="Ø"/>
            </a:pPr>
            <a:r>
              <a:rPr lang="en-GB" sz="2400" dirty="0"/>
              <a:t>In 2012 the UK experienced a nationwide outbreak (epidemic) of pertussis. There were over 9,300 cases in England alone – more than ten times as many as in recent years. </a:t>
            </a:r>
          </a:p>
        </p:txBody>
      </p:sp>
    </p:spTree>
    <p:extLst>
      <p:ext uri="{BB962C8B-B14F-4D97-AF65-F5344CB8AC3E}">
        <p14:creationId xmlns:p14="http://schemas.microsoft.com/office/powerpoint/2010/main" val="374437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601246" y="378149"/>
            <a:ext cx="11404154" cy="865186"/>
          </a:xfrm>
        </p:spPr>
        <p:txBody>
          <a:bodyPr/>
          <a:lstStyle/>
          <a:p>
            <a:r>
              <a:rPr lang="en-GB" dirty="0"/>
              <a:t>Cases</a:t>
            </a:r>
            <a:endParaRPr lang="en-GB" spc="-40" dirty="0"/>
          </a:p>
        </p:txBody>
      </p:sp>
      <p:pic>
        <p:nvPicPr>
          <p:cNvPr id="2" name="Online Media 1" title="Infant girl with whooping cough">
            <a:hlinkClick r:id="" action="ppaction://media"/>
            <a:extLst>
              <a:ext uri="{FF2B5EF4-FFF2-40B4-BE49-F238E27FC236}">
                <a16:creationId xmlns:a16="http://schemas.microsoft.com/office/drawing/2014/main" id="{16C0D4C3-E9BD-76A4-BD8B-9904A5789D5D}"/>
              </a:ext>
            </a:extLst>
          </p:cNvPr>
          <p:cNvPicPr>
            <a:picLocks noRot="1" noChangeAspect="1"/>
          </p:cNvPicPr>
          <p:nvPr>
            <a:videoFile r:link="rId1"/>
          </p:nvPr>
        </p:nvPicPr>
        <p:blipFill>
          <a:blip r:embed="rId4"/>
          <a:stretch>
            <a:fillRect/>
          </a:stretch>
        </p:blipFill>
        <p:spPr>
          <a:xfrm>
            <a:off x="6303323" y="1780350"/>
            <a:ext cx="5388864" cy="4041648"/>
          </a:xfrm>
          <a:prstGeom prst="rect">
            <a:avLst/>
          </a:prstGeom>
          <a:ln>
            <a:solidFill>
              <a:schemeClr val="accent1">
                <a:lumMod val="75000"/>
              </a:schemeClr>
            </a:solidFill>
          </a:ln>
        </p:spPr>
      </p:pic>
      <p:sp>
        <p:nvSpPr>
          <p:cNvPr id="3" name="Content Placeholder 4">
            <a:extLst>
              <a:ext uri="{FF2B5EF4-FFF2-40B4-BE49-F238E27FC236}">
                <a16:creationId xmlns:a16="http://schemas.microsoft.com/office/drawing/2014/main" id="{8C4285B9-0746-1091-C1CA-E013168B3910}"/>
              </a:ext>
            </a:extLst>
          </p:cNvPr>
          <p:cNvSpPr txBox="1">
            <a:spLocks/>
          </p:cNvSpPr>
          <p:nvPr/>
        </p:nvSpPr>
        <p:spPr>
          <a:xfrm>
            <a:off x="601246" y="1452179"/>
            <a:ext cx="5388864" cy="416839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Have seen an increase in the number of cases of pertussis in England:</a:t>
            </a:r>
          </a:p>
          <a:p>
            <a:endParaRPr lang="en-GB" dirty="0"/>
          </a:p>
          <a:p>
            <a:endParaRPr lang="en-GB" dirty="0"/>
          </a:p>
          <a:p>
            <a:endParaRPr lang="en-GB" dirty="0"/>
          </a:p>
          <a:p>
            <a:endParaRPr lang="en-GB" dirty="0"/>
          </a:p>
          <a:p>
            <a:endParaRPr lang="en-GB" dirty="0"/>
          </a:p>
          <a:p>
            <a:endParaRPr lang="en-GB" dirty="0"/>
          </a:p>
          <a:p>
            <a:r>
              <a:rPr lang="en-GB" dirty="0"/>
              <a:t>The increase in cases occurred across all age groups including the &lt;1-year olds and sadly 10 infant deaths Jan – Dec 2024 in England. </a:t>
            </a:r>
          </a:p>
        </p:txBody>
      </p:sp>
      <p:sp>
        <p:nvSpPr>
          <p:cNvPr id="5" name="TextBox 4">
            <a:extLst>
              <a:ext uri="{FF2B5EF4-FFF2-40B4-BE49-F238E27FC236}">
                <a16:creationId xmlns:a16="http://schemas.microsoft.com/office/drawing/2014/main" id="{DE6FD8FF-8340-769E-BBD0-DA10B87D02E4}"/>
              </a:ext>
            </a:extLst>
          </p:cNvPr>
          <p:cNvSpPr txBox="1"/>
          <p:nvPr/>
        </p:nvSpPr>
        <p:spPr>
          <a:xfrm>
            <a:off x="315931" y="6353559"/>
            <a:ext cx="10570729" cy="369332"/>
          </a:xfrm>
          <a:prstGeom prst="rect">
            <a:avLst/>
          </a:prstGeom>
          <a:noFill/>
        </p:spPr>
        <p:txBody>
          <a:bodyPr wrap="square">
            <a:spAutoFit/>
          </a:bodyPr>
          <a:lstStyle/>
          <a:p>
            <a:r>
              <a:rPr lang="en-GB" dirty="0">
                <a:hlinkClick r:id="rId5"/>
              </a:rPr>
              <a:t>Confirmed cases of pertussis in England by month - GOV.UK (www.gov.uk)</a:t>
            </a:r>
            <a:r>
              <a:rPr lang="en-GB" dirty="0"/>
              <a:t>​</a:t>
            </a:r>
          </a:p>
        </p:txBody>
      </p:sp>
      <p:graphicFrame>
        <p:nvGraphicFramePr>
          <p:cNvPr id="4" name="Table 3">
            <a:extLst>
              <a:ext uri="{FF2B5EF4-FFF2-40B4-BE49-F238E27FC236}">
                <a16:creationId xmlns:a16="http://schemas.microsoft.com/office/drawing/2014/main" id="{F90B4411-4113-3DDD-0926-3C7970BBE508}"/>
              </a:ext>
            </a:extLst>
          </p:cNvPr>
          <p:cNvGraphicFramePr>
            <a:graphicFrameLocks noGrp="1"/>
          </p:cNvGraphicFramePr>
          <p:nvPr>
            <p:extLst>
              <p:ext uri="{D42A27DB-BD31-4B8C-83A1-F6EECF244321}">
                <p14:modId xmlns:p14="http://schemas.microsoft.com/office/powerpoint/2010/main" val="2604578523"/>
              </p:ext>
            </p:extLst>
          </p:nvPr>
        </p:nvGraphicFramePr>
        <p:xfrm>
          <a:off x="778609" y="2257714"/>
          <a:ext cx="4487672" cy="1930400"/>
        </p:xfrm>
        <a:graphic>
          <a:graphicData uri="http://schemas.openxmlformats.org/drawingml/2006/table">
            <a:tbl>
              <a:tblPr firstRow="1" bandRow="1">
                <a:tableStyleId>{5C22544A-7EE6-4342-B048-85BDC9FD1C3A}</a:tableStyleId>
              </a:tblPr>
              <a:tblGrid>
                <a:gridCol w="2393696">
                  <a:extLst>
                    <a:ext uri="{9D8B030D-6E8A-4147-A177-3AD203B41FA5}">
                      <a16:colId xmlns:a16="http://schemas.microsoft.com/office/drawing/2014/main" val="2963611273"/>
                    </a:ext>
                  </a:extLst>
                </a:gridCol>
                <a:gridCol w="2093976">
                  <a:extLst>
                    <a:ext uri="{9D8B030D-6E8A-4147-A177-3AD203B41FA5}">
                      <a16:colId xmlns:a16="http://schemas.microsoft.com/office/drawing/2014/main" val="3592938015"/>
                    </a:ext>
                  </a:extLst>
                </a:gridCol>
              </a:tblGrid>
              <a:tr h="370840">
                <a:tc>
                  <a:txBody>
                    <a:bodyPr/>
                    <a:lstStyle/>
                    <a:p>
                      <a:pPr algn="ctr"/>
                      <a:r>
                        <a:rPr lang="en-GB" dirty="0">
                          <a:solidFill>
                            <a:schemeClr val="bg1"/>
                          </a:solidFill>
                        </a:rPr>
                        <a:t>Time period</a:t>
                      </a:r>
                    </a:p>
                  </a:txBody>
                  <a:tcPr/>
                </a:tc>
                <a:tc>
                  <a:txBody>
                    <a:bodyPr/>
                    <a:lstStyle/>
                    <a:p>
                      <a:pPr algn="ctr"/>
                      <a:r>
                        <a:rPr lang="en-GB" dirty="0">
                          <a:solidFill>
                            <a:schemeClr val="bg1"/>
                          </a:solidFill>
                        </a:rPr>
                        <a:t>No. of cases (Pertussis / Whooping Cough)</a:t>
                      </a:r>
                    </a:p>
                  </a:txBody>
                  <a:tcPr/>
                </a:tc>
                <a:extLst>
                  <a:ext uri="{0D108BD9-81ED-4DB2-BD59-A6C34878D82A}">
                    <a16:rowId xmlns:a16="http://schemas.microsoft.com/office/drawing/2014/main" val="1611468478"/>
                  </a:ext>
                </a:extLst>
              </a:tr>
              <a:tr h="370840">
                <a:tc>
                  <a:txBody>
                    <a:bodyPr/>
                    <a:lstStyle/>
                    <a:p>
                      <a:pPr algn="ctr"/>
                      <a:r>
                        <a:rPr lang="en-GB" dirty="0">
                          <a:solidFill>
                            <a:schemeClr val="tx1"/>
                          </a:solidFill>
                        </a:rPr>
                        <a:t>2023</a:t>
                      </a:r>
                    </a:p>
                  </a:txBody>
                  <a:tcPr/>
                </a:tc>
                <a:tc>
                  <a:txBody>
                    <a:bodyPr/>
                    <a:lstStyle/>
                    <a:p>
                      <a:pPr algn="ctr"/>
                      <a:r>
                        <a:rPr lang="en-GB" dirty="0">
                          <a:solidFill>
                            <a:schemeClr val="tx1"/>
                          </a:solidFill>
                        </a:rPr>
                        <a:t>858</a:t>
                      </a:r>
                    </a:p>
                  </a:txBody>
                  <a:tcPr/>
                </a:tc>
                <a:extLst>
                  <a:ext uri="{0D108BD9-81ED-4DB2-BD59-A6C34878D82A}">
                    <a16:rowId xmlns:a16="http://schemas.microsoft.com/office/drawing/2014/main" val="3879882773"/>
                  </a:ext>
                </a:extLst>
              </a:tr>
              <a:tr h="370840">
                <a:tc>
                  <a:txBody>
                    <a:bodyPr/>
                    <a:lstStyle/>
                    <a:p>
                      <a:pPr algn="ctr"/>
                      <a:r>
                        <a:rPr lang="en-GB" dirty="0">
                          <a:solidFill>
                            <a:schemeClr val="tx1"/>
                          </a:solidFill>
                        </a:rPr>
                        <a:t>Jan – Dec 2024</a:t>
                      </a:r>
                    </a:p>
                  </a:txBody>
                  <a:tcPr/>
                </a:tc>
                <a:tc>
                  <a:txBody>
                    <a:bodyPr/>
                    <a:lstStyle/>
                    <a:p>
                      <a:pPr algn="ctr"/>
                      <a:r>
                        <a:rPr lang="en-GB" dirty="0">
                          <a:solidFill>
                            <a:schemeClr val="tx1"/>
                          </a:solidFill>
                        </a:rPr>
                        <a:t>14,905</a:t>
                      </a:r>
                    </a:p>
                  </a:txBody>
                  <a:tcPr/>
                </a:tc>
                <a:extLst>
                  <a:ext uri="{0D108BD9-81ED-4DB2-BD59-A6C34878D82A}">
                    <a16:rowId xmlns:a16="http://schemas.microsoft.com/office/drawing/2014/main" val="729551679"/>
                  </a:ext>
                </a:extLst>
              </a:tr>
            </a:tbl>
          </a:graphicData>
        </a:graphic>
      </p:graphicFrame>
    </p:spTree>
    <p:extLst>
      <p:ext uri="{BB962C8B-B14F-4D97-AF65-F5344CB8AC3E}">
        <p14:creationId xmlns:p14="http://schemas.microsoft.com/office/powerpoint/2010/main" val="357918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5" y="343198"/>
            <a:ext cx="11404154" cy="865186"/>
          </a:xfrm>
        </p:spPr>
        <p:txBody>
          <a:bodyPr/>
          <a:lstStyle/>
          <a:p>
            <a:r>
              <a:rPr lang="en-GB" dirty="0"/>
              <a:t>Pertussis vaccine uptake</a:t>
            </a:r>
            <a:endParaRPr lang="en-GB" spc="-40" dirty="0"/>
          </a:p>
        </p:txBody>
      </p:sp>
      <p:graphicFrame>
        <p:nvGraphicFramePr>
          <p:cNvPr id="2" name="Chart 1">
            <a:extLst>
              <a:ext uri="{FF2B5EF4-FFF2-40B4-BE49-F238E27FC236}">
                <a16:creationId xmlns:a16="http://schemas.microsoft.com/office/drawing/2014/main" id="{873F5284-567D-91B0-6B30-B22B50690D00}"/>
              </a:ext>
            </a:extLst>
          </p:cNvPr>
          <p:cNvGraphicFramePr/>
          <p:nvPr>
            <p:extLst>
              <p:ext uri="{D42A27DB-BD31-4B8C-83A1-F6EECF244321}">
                <p14:modId xmlns:p14="http://schemas.microsoft.com/office/powerpoint/2010/main" val="3890901594"/>
              </p:ext>
            </p:extLst>
          </p:nvPr>
        </p:nvGraphicFramePr>
        <p:xfrm>
          <a:off x="2221098" y="1321027"/>
          <a:ext cx="8065267" cy="4711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09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145BC56-EC2A-AC7E-E247-747EC913C541}"/>
              </a:ext>
            </a:extLst>
          </p:cNvPr>
          <p:cNvPicPr>
            <a:picLocks noChangeAspect="1"/>
          </p:cNvPicPr>
          <p:nvPr/>
        </p:nvPicPr>
        <p:blipFill>
          <a:blip r:embed="rId3"/>
          <a:stretch>
            <a:fillRect/>
          </a:stretch>
        </p:blipFill>
        <p:spPr>
          <a:xfrm>
            <a:off x="1151747" y="526115"/>
            <a:ext cx="9888505" cy="5669411"/>
          </a:xfrm>
          <a:prstGeom prst="rect">
            <a:avLst/>
          </a:prstGeom>
        </p:spPr>
      </p:pic>
      <p:sp>
        <p:nvSpPr>
          <p:cNvPr id="10" name="Arrow: Right 9">
            <a:extLst>
              <a:ext uri="{FF2B5EF4-FFF2-40B4-BE49-F238E27FC236}">
                <a16:creationId xmlns:a16="http://schemas.microsoft.com/office/drawing/2014/main" id="{8D18BB08-C433-859B-D19A-019AA5F62D92}"/>
              </a:ext>
            </a:extLst>
          </p:cNvPr>
          <p:cNvSpPr/>
          <p:nvPr/>
        </p:nvSpPr>
        <p:spPr>
          <a:xfrm rot="2471426">
            <a:off x="-94135" y="2715754"/>
            <a:ext cx="1734163" cy="3657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1" name="Arrow: Right 10">
            <a:extLst>
              <a:ext uri="{FF2B5EF4-FFF2-40B4-BE49-F238E27FC236}">
                <a16:creationId xmlns:a16="http://schemas.microsoft.com/office/drawing/2014/main" id="{A172D92B-73F1-9A21-9DC5-BACCAA5F3145}"/>
              </a:ext>
            </a:extLst>
          </p:cNvPr>
          <p:cNvSpPr/>
          <p:nvPr/>
        </p:nvSpPr>
        <p:spPr>
          <a:xfrm rot="8081317">
            <a:off x="7676625" y="2105306"/>
            <a:ext cx="1734163" cy="3657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4503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454528"/>
            <a:ext cx="11404154" cy="865186"/>
          </a:xfrm>
        </p:spPr>
        <p:txBody>
          <a:bodyPr/>
          <a:lstStyle/>
          <a:p>
            <a:r>
              <a:rPr lang="en-GB" dirty="0"/>
              <a:t>Pertussis vaccine safety</a:t>
            </a:r>
            <a:endParaRPr lang="en-GB" spc="-40" dirty="0"/>
          </a:p>
        </p:txBody>
      </p:sp>
      <p:sp>
        <p:nvSpPr>
          <p:cNvPr id="2" name="Content Placeholder 4">
            <a:extLst>
              <a:ext uri="{FF2B5EF4-FFF2-40B4-BE49-F238E27FC236}">
                <a16:creationId xmlns:a16="http://schemas.microsoft.com/office/drawing/2014/main" id="{EF4CA844-C194-6E0A-0083-6F625A6D7B77}"/>
              </a:ext>
            </a:extLst>
          </p:cNvPr>
          <p:cNvSpPr txBox="1">
            <a:spLocks/>
          </p:cNvSpPr>
          <p:nvPr/>
        </p:nvSpPr>
        <p:spPr>
          <a:xfrm>
            <a:off x="931925" y="1577008"/>
            <a:ext cx="10643616" cy="4215383"/>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GB" sz="2400" dirty="0"/>
              <a:t>A study of 20,000 pregnant people who had received a pertussis vaccine in the UK compared with a matched, historical unvaccinated cohort of pregnant women in the UK. </a:t>
            </a:r>
          </a:p>
          <a:p>
            <a:pPr marL="457200" indent="-457200">
              <a:buFont typeface="Wingdings" panose="05000000000000000000" pitchFamily="2" charset="2"/>
              <a:buChar char="Ø"/>
            </a:pPr>
            <a:r>
              <a:rPr lang="en-GB" sz="2400" dirty="0"/>
              <a:t>No increased risk was found when compared to historical and unvaccinated controls for:​</a:t>
            </a:r>
          </a:p>
          <a:p>
            <a:pPr lvl="1">
              <a:buFont typeface="Wingdings" panose="05000000000000000000" pitchFamily="2" charset="2"/>
              <a:buChar char="Ø"/>
            </a:pPr>
            <a:r>
              <a:rPr lang="en-GB" sz="2000" dirty="0"/>
              <a:t>Stillbirth/Neonatal death ​</a:t>
            </a:r>
          </a:p>
          <a:p>
            <a:pPr lvl="1">
              <a:buFont typeface="Wingdings" panose="05000000000000000000" pitchFamily="2" charset="2"/>
              <a:buChar char="Ø"/>
            </a:pPr>
            <a:r>
              <a:rPr lang="en-GB" sz="2000" dirty="0"/>
              <a:t>Pre-eclampsia/Eclampsia </a:t>
            </a:r>
          </a:p>
          <a:p>
            <a:pPr lvl="1">
              <a:buFont typeface="Wingdings" panose="05000000000000000000" pitchFamily="2" charset="2"/>
              <a:buChar char="Ø"/>
            </a:pPr>
            <a:r>
              <a:rPr lang="en-GB" sz="2000" dirty="0"/>
              <a:t>Placenta praevia ​</a:t>
            </a:r>
          </a:p>
          <a:p>
            <a:pPr lvl="1">
              <a:buFont typeface="Wingdings" panose="05000000000000000000" pitchFamily="2" charset="2"/>
              <a:buChar char="Ø"/>
            </a:pPr>
            <a:r>
              <a:rPr lang="en-GB" sz="2000" dirty="0"/>
              <a:t>Intra-uterine growth restriction/Low birth weight </a:t>
            </a:r>
          </a:p>
          <a:p>
            <a:pPr lvl="1">
              <a:buFont typeface="Wingdings" panose="05000000000000000000" pitchFamily="2" charset="2"/>
              <a:buChar char="Ø"/>
            </a:pPr>
            <a:r>
              <a:rPr lang="en-GB" sz="2000" dirty="0"/>
              <a:t>Caesarean section​</a:t>
            </a:r>
          </a:p>
          <a:p>
            <a:pPr lvl="1">
              <a:buFont typeface="Wingdings" panose="05000000000000000000" pitchFamily="2" charset="2"/>
              <a:buChar char="Ø"/>
            </a:pPr>
            <a:r>
              <a:rPr lang="en-GB" sz="2000" dirty="0"/>
              <a:t>Postpartum haemorrhage </a:t>
            </a:r>
          </a:p>
          <a:p>
            <a:pPr lvl="1">
              <a:buFont typeface="Wingdings" panose="05000000000000000000" pitchFamily="2" charset="2"/>
              <a:buChar char="Ø"/>
            </a:pPr>
            <a:r>
              <a:rPr lang="en-GB" sz="2000" dirty="0"/>
              <a:t>Premature labour ​</a:t>
            </a:r>
          </a:p>
        </p:txBody>
      </p:sp>
    </p:spTree>
    <p:extLst>
      <p:ext uri="{BB962C8B-B14F-4D97-AF65-F5344CB8AC3E}">
        <p14:creationId xmlns:p14="http://schemas.microsoft.com/office/powerpoint/2010/main" val="9377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ck Arc 26">
            <a:extLst>
              <a:ext uri="{FF2B5EF4-FFF2-40B4-BE49-F238E27FC236}">
                <a16:creationId xmlns:a16="http://schemas.microsoft.com/office/drawing/2014/main" id="{6E9131FD-BF2C-7862-DF9C-98FBB888EF86}"/>
              </a:ext>
            </a:extLst>
          </p:cNvPr>
          <p:cNvSpPr/>
          <p:nvPr/>
        </p:nvSpPr>
        <p:spPr>
          <a:xfrm rot="16200000">
            <a:off x="1450316" y="1962771"/>
            <a:ext cx="3285880" cy="2988382"/>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Block Arc 25">
            <a:extLst>
              <a:ext uri="{FF2B5EF4-FFF2-40B4-BE49-F238E27FC236}">
                <a16:creationId xmlns:a16="http://schemas.microsoft.com/office/drawing/2014/main" id="{4810B9F2-22B3-13F7-2280-2A404777A47F}"/>
              </a:ext>
            </a:extLst>
          </p:cNvPr>
          <p:cNvSpPr/>
          <p:nvPr/>
        </p:nvSpPr>
        <p:spPr>
          <a:xfrm rot="5400000">
            <a:off x="7439828" y="1962771"/>
            <a:ext cx="3285880" cy="2988382"/>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Block Arc 24">
            <a:extLst>
              <a:ext uri="{FF2B5EF4-FFF2-40B4-BE49-F238E27FC236}">
                <a16:creationId xmlns:a16="http://schemas.microsoft.com/office/drawing/2014/main" id="{E191DF05-2627-621B-6CA6-F213D47436D1}"/>
              </a:ext>
            </a:extLst>
          </p:cNvPr>
          <p:cNvSpPr/>
          <p:nvPr/>
        </p:nvSpPr>
        <p:spPr>
          <a:xfrm rot="10800000">
            <a:off x="3263032" y="3522411"/>
            <a:ext cx="5649216" cy="3285880"/>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Block Arc 23">
            <a:extLst>
              <a:ext uri="{FF2B5EF4-FFF2-40B4-BE49-F238E27FC236}">
                <a16:creationId xmlns:a16="http://schemas.microsoft.com/office/drawing/2014/main" id="{8F7BBA09-467A-B8A7-B8DA-C08511580C94}"/>
              </a:ext>
            </a:extLst>
          </p:cNvPr>
          <p:cNvSpPr/>
          <p:nvPr/>
        </p:nvSpPr>
        <p:spPr>
          <a:xfrm>
            <a:off x="3208275" y="111042"/>
            <a:ext cx="5649216" cy="3285880"/>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7" name="Content Placeholder 6">
            <a:extLst>
              <a:ext uri="{FF2B5EF4-FFF2-40B4-BE49-F238E27FC236}">
                <a16:creationId xmlns:a16="http://schemas.microsoft.com/office/drawing/2014/main" id="{43FE624A-A391-E511-1841-E460A14FFC2E}"/>
              </a:ext>
            </a:extLst>
          </p:cNvPr>
          <p:cNvGraphicFramePr>
            <a:graphicFrameLocks noGrp="1"/>
          </p:cNvGraphicFramePr>
          <p:nvPr>
            <p:ph idx="1"/>
          </p:nvPr>
        </p:nvGraphicFramePr>
        <p:xfrm>
          <a:off x="3109976" y="1672161"/>
          <a:ext cx="5972048" cy="3513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blue and white logo&#10;&#10;Description automatically generated">
            <a:extLst>
              <a:ext uri="{FF2B5EF4-FFF2-40B4-BE49-F238E27FC236}">
                <a16:creationId xmlns:a16="http://schemas.microsoft.com/office/drawing/2014/main" id="{2D2728AA-4AA0-5D4F-E9FA-4686A0E8F2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2696" y="0"/>
            <a:ext cx="1289304" cy="859536"/>
          </a:xfrm>
          <a:prstGeom prst="rect">
            <a:avLst/>
          </a:prstGeom>
        </p:spPr>
      </p:pic>
      <p:sp>
        <p:nvSpPr>
          <p:cNvPr id="11" name="Rectangle: Rounded Corners 10">
            <a:extLst>
              <a:ext uri="{FF2B5EF4-FFF2-40B4-BE49-F238E27FC236}">
                <a16:creationId xmlns:a16="http://schemas.microsoft.com/office/drawing/2014/main" id="{C4CBD431-C552-C42E-3364-FF2FC948DD43}"/>
              </a:ext>
            </a:extLst>
          </p:cNvPr>
          <p:cNvSpPr/>
          <p:nvPr/>
        </p:nvSpPr>
        <p:spPr>
          <a:xfrm>
            <a:off x="589179" y="432734"/>
            <a:ext cx="3163824" cy="2049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CHIS (RAG rated / MMR)</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CSAIS (maternity &amp; schools)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FDP (RAVS / NIVS)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Immunisation Boards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COVER stats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DPH report</a:t>
            </a:r>
          </a:p>
        </p:txBody>
      </p:sp>
      <p:sp>
        <p:nvSpPr>
          <p:cNvPr id="12" name="Rectangle: Rounded Corners 11">
            <a:extLst>
              <a:ext uri="{FF2B5EF4-FFF2-40B4-BE49-F238E27FC236}">
                <a16:creationId xmlns:a16="http://schemas.microsoft.com/office/drawing/2014/main" id="{79489650-2D79-CABD-A713-B64A927CA270}"/>
              </a:ext>
            </a:extLst>
          </p:cNvPr>
          <p:cNvSpPr/>
          <p:nvPr/>
        </p:nvSpPr>
        <p:spPr>
          <a:xfrm>
            <a:off x="8091371" y="210254"/>
            <a:ext cx="3476242" cy="23236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Team inbox</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Training sessions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Newsletter</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err="1">
                <a:ln>
                  <a:noFill/>
                </a:ln>
                <a:solidFill>
                  <a:prstClr val="white"/>
                </a:solidFill>
                <a:effectLst/>
                <a:uLnTx/>
                <a:uFillTx/>
                <a:latin typeface="Aptos" panose="02110004020202020204"/>
                <a:ea typeface="+mn-ea"/>
                <a:cs typeface="+mn-cs"/>
              </a:rPr>
              <a:t>EoE</a:t>
            </a: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Maternity Imms Forum</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Incident support</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Flu commentary</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PGDs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Non-responder pathway</a:t>
            </a:r>
          </a:p>
        </p:txBody>
      </p:sp>
      <p:sp>
        <p:nvSpPr>
          <p:cNvPr id="13" name="Rectangle: Rounded Corners 12">
            <a:extLst>
              <a:ext uri="{FF2B5EF4-FFF2-40B4-BE49-F238E27FC236}">
                <a16:creationId xmlns:a16="http://schemas.microsoft.com/office/drawing/2014/main" id="{894FD235-3F78-283E-1AD4-C2C717107DE5}"/>
              </a:ext>
            </a:extLst>
          </p:cNvPr>
          <p:cNvSpPr/>
          <p:nvPr/>
        </p:nvSpPr>
        <p:spPr>
          <a:xfrm>
            <a:off x="408551" y="4266037"/>
            <a:ext cx="3454908" cy="23309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ICB &amp; NHSE action plans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School’s Groups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Maternity Imms Group (HWE / BLMK)</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GP / Pharmacy flu project</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CHIS – waiting lists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Flu planning group</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NHSE &amp; UKHSA meetings</a:t>
            </a:r>
          </a:p>
        </p:txBody>
      </p:sp>
      <p:sp>
        <p:nvSpPr>
          <p:cNvPr id="14" name="Rectangle: Rounded Corners 13">
            <a:extLst>
              <a:ext uri="{FF2B5EF4-FFF2-40B4-BE49-F238E27FC236}">
                <a16:creationId xmlns:a16="http://schemas.microsoft.com/office/drawing/2014/main" id="{51DF5FE6-F25C-AB2A-FD6F-B703A68CC2C8}"/>
              </a:ext>
            </a:extLst>
          </p:cNvPr>
          <p:cNvSpPr/>
          <p:nvPr/>
        </p:nvSpPr>
        <p:spPr>
          <a:xfrm>
            <a:off x="8215357" y="4189660"/>
            <a:ext cx="3454908" cy="24836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GRT project</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SEND project</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Learning from incidents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err="1">
                <a:ln>
                  <a:noFill/>
                </a:ln>
                <a:solidFill>
                  <a:prstClr val="white"/>
                </a:solidFill>
                <a:effectLst/>
                <a:uLnTx/>
                <a:uFillTx/>
                <a:latin typeface="Aptos" panose="02110004020202020204"/>
                <a:ea typeface="+mn-ea"/>
                <a:cs typeface="+mn-cs"/>
              </a:rPr>
              <a:t>Paeds</a:t>
            </a: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 imms service</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Call &amp; Recall service</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Communicating &amp; supporting changes to immunisation programmes</a:t>
            </a:r>
          </a:p>
        </p:txBody>
      </p:sp>
      <p:sp>
        <p:nvSpPr>
          <p:cNvPr id="20" name="TextBox 19">
            <a:extLst>
              <a:ext uri="{FF2B5EF4-FFF2-40B4-BE49-F238E27FC236}">
                <a16:creationId xmlns:a16="http://schemas.microsoft.com/office/drawing/2014/main" id="{CDDEA0DD-EA14-CD1D-D228-30EE260028D3}"/>
              </a:ext>
            </a:extLst>
          </p:cNvPr>
          <p:cNvSpPr txBox="1"/>
          <p:nvPr/>
        </p:nvSpPr>
        <p:spPr>
          <a:xfrm>
            <a:off x="4958227" y="214603"/>
            <a:ext cx="21493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Childhood routine immunisations</a:t>
            </a:r>
          </a:p>
        </p:txBody>
      </p:sp>
      <p:sp>
        <p:nvSpPr>
          <p:cNvPr id="21" name="TextBox 20">
            <a:extLst>
              <a:ext uri="{FF2B5EF4-FFF2-40B4-BE49-F238E27FC236}">
                <a16:creationId xmlns:a16="http://schemas.microsoft.com/office/drawing/2014/main" id="{EB3DAE41-ECBE-2231-C546-A088336F6BE1}"/>
              </a:ext>
            </a:extLst>
          </p:cNvPr>
          <p:cNvSpPr txBox="1"/>
          <p:nvPr/>
        </p:nvSpPr>
        <p:spPr>
          <a:xfrm rot="5400000">
            <a:off x="9104098" y="3133796"/>
            <a:ext cx="21493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Maternity immunisations</a:t>
            </a:r>
          </a:p>
        </p:txBody>
      </p:sp>
      <p:sp>
        <p:nvSpPr>
          <p:cNvPr id="22" name="TextBox 21">
            <a:extLst>
              <a:ext uri="{FF2B5EF4-FFF2-40B4-BE49-F238E27FC236}">
                <a16:creationId xmlns:a16="http://schemas.microsoft.com/office/drawing/2014/main" id="{8CC9789D-5F81-FBC7-24DE-CE583DE56256}"/>
              </a:ext>
            </a:extLst>
          </p:cNvPr>
          <p:cNvSpPr txBox="1"/>
          <p:nvPr/>
        </p:nvSpPr>
        <p:spPr>
          <a:xfrm>
            <a:off x="5021344" y="6100626"/>
            <a:ext cx="21493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Adult immunisations</a:t>
            </a:r>
          </a:p>
        </p:txBody>
      </p:sp>
      <p:sp>
        <p:nvSpPr>
          <p:cNvPr id="23" name="TextBox 22">
            <a:extLst>
              <a:ext uri="{FF2B5EF4-FFF2-40B4-BE49-F238E27FC236}">
                <a16:creationId xmlns:a16="http://schemas.microsoft.com/office/drawing/2014/main" id="{6C6C0FB1-DDF6-81AC-39D7-4D9224EE21F8}"/>
              </a:ext>
            </a:extLst>
          </p:cNvPr>
          <p:cNvSpPr txBox="1"/>
          <p:nvPr/>
        </p:nvSpPr>
        <p:spPr>
          <a:xfrm rot="16200000">
            <a:off x="938590" y="3199245"/>
            <a:ext cx="21493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rPr>
              <a:t>Selective immunisations</a:t>
            </a:r>
          </a:p>
        </p:txBody>
      </p:sp>
      <p:sp>
        <p:nvSpPr>
          <p:cNvPr id="2" name="Arrow: Right 1">
            <a:extLst>
              <a:ext uri="{FF2B5EF4-FFF2-40B4-BE49-F238E27FC236}">
                <a16:creationId xmlns:a16="http://schemas.microsoft.com/office/drawing/2014/main" id="{638ACB51-A6D6-4352-38B3-626FF92CEE1E}"/>
              </a:ext>
            </a:extLst>
          </p:cNvPr>
          <p:cNvSpPr/>
          <p:nvPr/>
        </p:nvSpPr>
        <p:spPr>
          <a:xfrm>
            <a:off x="4587447" y="111042"/>
            <a:ext cx="4270044" cy="1150830"/>
          </a:xfrm>
          <a:prstGeom prst="right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53ADBDBA-F333-5CB9-A9C7-B5A233A2F808}"/>
              </a:ext>
            </a:extLst>
          </p:cNvPr>
          <p:cNvSpPr txBox="1"/>
          <p:nvPr/>
        </p:nvSpPr>
        <p:spPr>
          <a:xfrm>
            <a:off x="4969089" y="490204"/>
            <a:ext cx="3888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This is why you are “here” today!</a:t>
            </a:r>
          </a:p>
        </p:txBody>
      </p:sp>
    </p:spTree>
    <p:extLst>
      <p:ext uri="{BB962C8B-B14F-4D97-AF65-F5344CB8AC3E}">
        <p14:creationId xmlns:p14="http://schemas.microsoft.com/office/powerpoint/2010/main" val="40649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5" grpId="0" animBg="1"/>
      <p:bldP spid="24" grpId="0" animBg="1"/>
      <p:bldGraphic spid="7" grpId="0">
        <p:bldAsOne/>
      </p:bldGraphic>
      <p:bldP spid="11" grpId="0" animBg="1"/>
      <p:bldP spid="12" grpId="0" animBg="1"/>
      <p:bldP spid="13" grpId="0" animBg="1"/>
      <p:bldP spid="14" grpId="0" animBg="1"/>
      <p:bldP spid="2"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0862" y="447903"/>
            <a:ext cx="11404154" cy="865186"/>
          </a:xfrm>
        </p:spPr>
        <p:txBody>
          <a:bodyPr/>
          <a:lstStyle/>
          <a:p>
            <a:r>
              <a:rPr lang="en-GB" dirty="0"/>
              <a:t>Pertussis vaccine side effects</a:t>
            </a:r>
            <a:endParaRPr lang="en-GB" spc="-40" dirty="0"/>
          </a:p>
        </p:txBody>
      </p:sp>
      <p:sp>
        <p:nvSpPr>
          <p:cNvPr id="2" name="Content Placeholder 4">
            <a:extLst>
              <a:ext uri="{FF2B5EF4-FFF2-40B4-BE49-F238E27FC236}">
                <a16:creationId xmlns:a16="http://schemas.microsoft.com/office/drawing/2014/main" id="{289C66AC-22B3-8F3C-68FD-08981289113F}"/>
              </a:ext>
            </a:extLst>
          </p:cNvPr>
          <p:cNvSpPr>
            <a:spLocks noGrp="1"/>
          </p:cNvSpPr>
          <p:nvPr>
            <p:ph idx="1"/>
          </p:nvPr>
        </p:nvSpPr>
        <p:spPr>
          <a:xfrm>
            <a:off x="550862" y="1970246"/>
            <a:ext cx="11090275" cy="2917507"/>
          </a:xfrm>
        </p:spPr>
        <p:txBody>
          <a:bodyPr>
            <a:normAutofit/>
          </a:bodyPr>
          <a:lstStyle/>
          <a:p>
            <a:pPr marL="457200" indent="-457200">
              <a:buFont typeface="Wingdings" panose="05000000000000000000" pitchFamily="2" charset="2"/>
              <a:buChar char="Ø"/>
            </a:pPr>
            <a:r>
              <a:rPr lang="en-GB" sz="2800" dirty="0"/>
              <a:t>Most Common: redness, pain, swelling at the injection site​</a:t>
            </a:r>
          </a:p>
          <a:p>
            <a:pPr marL="457200" indent="-457200">
              <a:buFont typeface="Wingdings" panose="05000000000000000000" pitchFamily="2" charset="2"/>
              <a:buChar char="Ø"/>
            </a:pPr>
            <a:r>
              <a:rPr lang="en-GB" sz="2800" dirty="0"/>
              <a:t>Less Common: pyrexia (&gt;37.5⁰C), haematoma, induration (skin hardening), pruritus (itchy skin) and warmth at the injection site​</a:t>
            </a:r>
          </a:p>
          <a:p>
            <a:pPr marL="457200" indent="-457200">
              <a:buFont typeface="Wingdings" panose="05000000000000000000" pitchFamily="2" charset="2"/>
              <a:buChar char="Ø"/>
            </a:pPr>
            <a:r>
              <a:rPr lang="en-GB" sz="2800" dirty="0"/>
              <a:t>Uncommon: swelling of vaccinated limb, pyrexia (&gt;39.5⁰C), chills, pain​.</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2000" dirty="0"/>
          </a:p>
        </p:txBody>
      </p:sp>
      <p:sp>
        <p:nvSpPr>
          <p:cNvPr id="4" name="TextBox 3">
            <a:extLst>
              <a:ext uri="{FF2B5EF4-FFF2-40B4-BE49-F238E27FC236}">
                <a16:creationId xmlns:a16="http://schemas.microsoft.com/office/drawing/2014/main" id="{333B83C6-79A8-80DB-165D-4B3C148412F7}"/>
              </a:ext>
            </a:extLst>
          </p:cNvPr>
          <p:cNvSpPr txBox="1"/>
          <p:nvPr/>
        </p:nvSpPr>
        <p:spPr>
          <a:xfrm>
            <a:off x="340550" y="6379387"/>
            <a:ext cx="9269793" cy="369332"/>
          </a:xfrm>
          <a:prstGeom prst="rect">
            <a:avLst/>
          </a:prstGeom>
          <a:noFill/>
        </p:spPr>
        <p:txBody>
          <a:bodyPr wrap="square">
            <a:spAutoFit/>
          </a:bodyPr>
          <a:lstStyle/>
          <a:p>
            <a:r>
              <a:rPr lang="en-GB" sz="1800" b="0" i="0" u="sng" strike="noStrike" dirty="0">
                <a:solidFill>
                  <a:srgbClr val="005EB8"/>
                </a:solidFill>
                <a:effectLst/>
                <a:highlight>
                  <a:srgbClr val="F5F5F5"/>
                </a:highlight>
                <a:latin typeface="Arial" panose="020B0604020202020204" pitchFamily="34" charset="0"/>
                <a:hlinkClick r:id="rId3"/>
              </a:rPr>
              <a:t>Safety of pertussis vaccination in pregnant women in UK: observational study | The BMJ</a:t>
            </a:r>
            <a:endParaRPr lang="en-GB" sz="2000" dirty="0"/>
          </a:p>
        </p:txBody>
      </p:sp>
    </p:spTree>
    <p:extLst>
      <p:ext uri="{BB962C8B-B14F-4D97-AF65-F5344CB8AC3E}">
        <p14:creationId xmlns:p14="http://schemas.microsoft.com/office/powerpoint/2010/main" val="33416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38404" y="520790"/>
            <a:ext cx="11404154" cy="865186"/>
          </a:xfrm>
        </p:spPr>
        <p:txBody>
          <a:bodyPr/>
          <a:lstStyle/>
          <a:p>
            <a:r>
              <a:rPr lang="en-GB" spc="-40" dirty="0"/>
              <a:t>*Trigger warning*</a:t>
            </a:r>
          </a:p>
        </p:txBody>
      </p:sp>
      <p:pic>
        <p:nvPicPr>
          <p:cNvPr id="2" name="Online Media 2" title="Natalie's Story: A message of whooping cough prevention">
            <a:hlinkClick r:id="" action="ppaction://media"/>
            <a:extLst>
              <a:ext uri="{FF2B5EF4-FFF2-40B4-BE49-F238E27FC236}">
                <a16:creationId xmlns:a16="http://schemas.microsoft.com/office/drawing/2014/main" id="{41714FF8-2D40-8259-6628-2EC3B5F16AC0}"/>
              </a:ext>
            </a:extLst>
          </p:cNvPr>
          <p:cNvPicPr>
            <a:picLocks noRot="1" noChangeAspect="1"/>
          </p:cNvPicPr>
          <p:nvPr>
            <a:videoFile r:link="rId1"/>
          </p:nvPr>
        </p:nvPicPr>
        <p:blipFill>
          <a:blip r:embed="rId4"/>
          <a:stretch>
            <a:fillRect/>
          </a:stretch>
        </p:blipFill>
        <p:spPr>
          <a:xfrm>
            <a:off x="2279062" y="1535426"/>
            <a:ext cx="7633876" cy="4313150"/>
          </a:xfrm>
          <a:prstGeom prst="rect">
            <a:avLst/>
          </a:prstGeom>
        </p:spPr>
      </p:pic>
    </p:spTree>
    <p:extLst>
      <p:ext uri="{BB962C8B-B14F-4D97-AF65-F5344CB8AC3E}">
        <p14:creationId xmlns:p14="http://schemas.microsoft.com/office/powerpoint/2010/main" val="187238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0863" y="500911"/>
            <a:ext cx="11404154" cy="865186"/>
          </a:xfrm>
        </p:spPr>
        <p:txBody>
          <a:bodyPr>
            <a:normAutofit fontScale="90000"/>
          </a:bodyPr>
          <a:lstStyle/>
          <a:p>
            <a:r>
              <a:rPr lang="en-GB" dirty="0"/>
              <a:t>Occupational pertussis vaccination for healthcare workers</a:t>
            </a:r>
            <a:endParaRPr lang="en-GB" spc="-40" dirty="0"/>
          </a:p>
        </p:txBody>
      </p:sp>
      <p:sp>
        <p:nvSpPr>
          <p:cNvPr id="2" name="Content Placeholder 2">
            <a:extLst>
              <a:ext uri="{FF2B5EF4-FFF2-40B4-BE49-F238E27FC236}">
                <a16:creationId xmlns:a16="http://schemas.microsoft.com/office/drawing/2014/main" id="{4F2F68C4-E610-7686-2321-72DA93AAC986}"/>
              </a:ext>
            </a:extLst>
          </p:cNvPr>
          <p:cNvSpPr>
            <a:spLocks noGrp="1"/>
          </p:cNvSpPr>
          <p:nvPr>
            <p:ph idx="1"/>
          </p:nvPr>
        </p:nvSpPr>
        <p:spPr>
          <a:xfrm>
            <a:off x="550862" y="1888236"/>
            <a:ext cx="11090275" cy="3081528"/>
          </a:xfrm>
        </p:spPr>
        <p:txBody>
          <a:bodyPr>
            <a:normAutofit/>
          </a:bodyPr>
          <a:lstStyle/>
          <a:p>
            <a:pPr marL="457200" indent="-457200">
              <a:buFont typeface="Wingdings" panose="05000000000000000000" pitchFamily="2" charset="2"/>
              <a:buChar char="Ø"/>
            </a:pPr>
            <a:r>
              <a:rPr lang="en-GB" sz="2600" dirty="0"/>
              <a:t>Priority group 2: HCWs with regular clinical contact with young, unimmunised infants in hospital or community settings. This includes </a:t>
            </a:r>
            <a:r>
              <a:rPr lang="en-GB" sz="2600" dirty="0">
                <a:highlight>
                  <a:srgbClr val="FFFF00"/>
                </a:highlight>
              </a:rPr>
              <a:t>health visitor staff.</a:t>
            </a:r>
          </a:p>
          <a:p>
            <a:pPr marL="457200" indent="-457200">
              <a:buFont typeface="Wingdings" panose="05000000000000000000" pitchFamily="2" charset="2"/>
              <a:buChar char="Ø"/>
            </a:pPr>
            <a:r>
              <a:rPr lang="en-GB" sz="2600" dirty="0"/>
              <a:t>From June 2024 eligibility for vaccination is being extended to HCWs who are in priority group 2.</a:t>
            </a:r>
          </a:p>
          <a:p>
            <a:pPr marL="457200" indent="-457200">
              <a:buFont typeface="Wingdings" panose="05000000000000000000" pitchFamily="2" charset="2"/>
              <a:buChar char="Ø"/>
            </a:pPr>
            <a:r>
              <a:rPr lang="en-GB" sz="2600" dirty="0"/>
              <a:t>Eligible HCWs should be given a single booster dose. There are currently no recommendations for additional booster doses.</a:t>
            </a:r>
          </a:p>
          <a:p>
            <a:endParaRPr lang="en-GB" sz="2600" dirty="0"/>
          </a:p>
        </p:txBody>
      </p:sp>
      <p:sp>
        <p:nvSpPr>
          <p:cNvPr id="4" name="TextBox 3">
            <a:extLst>
              <a:ext uri="{FF2B5EF4-FFF2-40B4-BE49-F238E27FC236}">
                <a16:creationId xmlns:a16="http://schemas.microsoft.com/office/drawing/2014/main" id="{F25DEDE2-9DDF-9E6B-D21E-42575F9037B0}"/>
              </a:ext>
            </a:extLst>
          </p:cNvPr>
          <p:cNvSpPr txBox="1"/>
          <p:nvPr/>
        </p:nvSpPr>
        <p:spPr>
          <a:xfrm>
            <a:off x="338328" y="6067151"/>
            <a:ext cx="8796528" cy="646331"/>
          </a:xfrm>
          <a:prstGeom prst="rect">
            <a:avLst/>
          </a:prstGeom>
          <a:noFill/>
        </p:spPr>
        <p:txBody>
          <a:bodyPr wrap="square">
            <a:spAutoFit/>
          </a:bodyPr>
          <a:lstStyle/>
          <a:p>
            <a:pPr marL="342900" indent="-342900">
              <a:buFontTx/>
              <a:buChar char="-"/>
            </a:pPr>
            <a:endParaRPr lang="en-GB" sz="1800" dirty="0"/>
          </a:p>
          <a:p>
            <a:r>
              <a:rPr lang="en-GB" sz="1800" dirty="0">
                <a:hlinkClick r:id="rId3"/>
              </a:rPr>
              <a:t>Occupational pertussis vaccination of healthcare workers - GOV.UK (www.gov.uk)</a:t>
            </a:r>
            <a:endParaRPr lang="en-GB" sz="1800" dirty="0"/>
          </a:p>
        </p:txBody>
      </p:sp>
    </p:spTree>
    <p:extLst>
      <p:ext uri="{BB962C8B-B14F-4D97-AF65-F5344CB8AC3E}">
        <p14:creationId xmlns:p14="http://schemas.microsoft.com/office/powerpoint/2010/main" val="379563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94894" y="501632"/>
            <a:ext cx="11404154" cy="865186"/>
          </a:xfrm>
        </p:spPr>
        <p:txBody>
          <a:bodyPr/>
          <a:lstStyle/>
          <a:p>
            <a:r>
              <a:rPr lang="en-GB" dirty="0"/>
              <a:t>RSV</a:t>
            </a:r>
            <a:endParaRPr lang="en-GB" spc="-40" dirty="0"/>
          </a:p>
        </p:txBody>
      </p:sp>
      <p:sp>
        <p:nvSpPr>
          <p:cNvPr id="2" name="Content Placeholder 4">
            <a:extLst>
              <a:ext uri="{FF2B5EF4-FFF2-40B4-BE49-F238E27FC236}">
                <a16:creationId xmlns:a16="http://schemas.microsoft.com/office/drawing/2014/main" id="{BCCEB534-CC15-D352-E77A-C877E954A6BD}"/>
              </a:ext>
            </a:extLst>
          </p:cNvPr>
          <p:cNvSpPr txBox="1">
            <a:spLocks/>
          </p:cNvSpPr>
          <p:nvPr/>
        </p:nvSpPr>
        <p:spPr>
          <a:xfrm>
            <a:off x="857114" y="1781335"/>
            <a:ext cx="7334998" cy="183054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400" dirty="0"/>
              <a:t>Respiratory syncytial virus.</a:t>
            </a:r>
          </a:p>
          <a:p>
            <a:pPr marL="342900" indent="-342900">
              <a:buFont typeface="Wingdings" panose="05000000000000000000" pitchFamily="2" charset="2"/>
              <a:buChar char="Ø"/>
            </a:pPr>
            <a:r>
              <a:rPr lang="en-GB" sz="2400" dirty="0"/>
              <a:t>Viral pathogen - respiratory infections, can trigger pneumonia or bronchiolitis, characterised by inflammation in the airways.</a:t>
            </a:r>
          </a:p>
        </p:txBody>
      </p:sp>
      <p:pic>
        <p:nvPicPr>
          <p:cNvPr id="3" name="Picture 2">
            <a:extLst>
              <a:ext uri="{FF2B5EF4-FFF2-40B4-BE49-F238E27FC236}">
                <a16:creationId xmlns:a16="http://schemas.microsoft.com/office/drawing/2014/main" id="{4FDC361B-A4CB-21EA-5EBC-BE61E7311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435" y="1007111"/>
            <a:ext cx="3404994" cy="216807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401459-BD68-96B7-5014-3FEE9548812B}"/>
              </a:ext>
            </a:extLst>
          </p:cNvPr>
          <p:cNvSpPr txBox="1"/>
          <p:nvPr/>
        </p:nvSpPr>
        <p:spPr>
          <a:xfrm>
            <a:off x="777240" y="3289358"/>
            <a:ext cx="10954512" cy="2677656"/>
          </a:xfrm>
          <a:prstGeom prst="rect">
            <a:avLst/>
          </a:prstGeom>
          <a:noFill/>
        </p:spPr>
        <p:txBody>
          <a:bodyPr wrap="square">
            <a:spAutoFit/>
          </a:bodyPr>
          <a:lstStyle/>
          <a:p>
            <a:pPr marL="342900" indent="-342900">
              <a:buFont typeface="Wingdings" panose="05000000000000000000" pitchFamily="2" charset="2"/>
              <a:buChar char="Ø"/>
            </a:pPr>
            <a:r>
              <a:rPr lang="en-GB" sz="2400" dirty="0"/>
              <a:t>Very common - globally, infects up to 90% of children within the first 2 years of life and frequently reinfects older children and adults. </a:t>
            </a:r>
          </a:p>
          <a:p>
            <a:pPr marL="342900" indent="-342900">
              <a:buFont typeface="Wingdings" panose="05000000000000000000" pitchFamily="2" charset="2"/>
              <a:buChar char="Ø"/>
            </a:pPr>
            <a:r>
              <a:rPr lang="en-GB" sz="2400" dirty="0"/>
              <a:t>More common during winter, especially in temperate countries like the UK.</a:t>
            </a:r>
          </a:p>
          <a:p>
            <a:pPr marL="342900" indent="-342900">
              <a:buFont typeface="Wingdings" panose="05000000000000000000" pitchFamily="2" charset="2"/>
              <a:buChar char="Ø"/>
            </a:pPr>
            <a:r>
              <a:rPr lang="en-GB" sz="2400" dirty="0"/>
              <a:t>Roughly 33 million cases, 3.6 million hospital admissions, and 100,000 deaths globally each year in children under 5 years old. </a:t>
            </a:r>
          </a:p>
          <a:p>
            <a:pPr marL="342900" indent="-342900">
              <a:buFont typeface="Wingdings" panose="05000000000000000000" pitchFamily="2" charset="2"/>
              <a:buChar char="Ø"/>
            </a:pPr>
            <a:r>
              <a:rPr lang="en-GB" sz="2400" dirty="0"/>
              <a:t>Second largest infectious cause of death in children under one year of age, after malaria.</a:t>
            </a:r>
          </a:p>
        </p:txBody>
      </p:sp>
    </p:spTree>
    <p:extLst>
      <p:ext uri="{BB962C8B-B14F-4D97-AF65-F5344CB8AC3E}">
        <p14:creationId xmlns:p14="http://schemas.microsoft.com/office/powerpoint/2010/main" val="218888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spc="-40" dirty="0"/>
              <a:t>Pilot</a:t>
            </a:r>
          </a:p>
        </p:txBody>
      </p:sp>
      <p:pic>
        <p:nvPicPr>
          <p:cNvPr id="2" name="Online Media 2" title="Understanding RSV, a major cause of respiratory illness in infants.">
            <a:hlinkClick r:id="" action="ppaction://media"/>
            <a:extLst>
              <a:ext uri="{FF2B5EF4-FFF2-40B4-BE49-F238E27FC236}">
                <a16:creationId xmlns:a16="http://schemas.microsoft.com/office/drawing/2014/main" id="{A08F0F4D-CE8C-C4CD-DCF7-CA33B2E35D97}"/>
              </a:ext>
            </a:extLst>
          </p:cNvPr>
          <p:cNvPicPr>
            <a:picLocks noRot="1" noChangeAspect="1"/>
          </p:cNvPicPr>
          <p:nvPr>
            <a:videoFile r:link="rId1"/>
          </p:nvPr>
        </p:nvPicPr>
        <p:blipFill>
          <a:blip r:embed="rId4"/>
          <a:stretch>
            <a:fillRect/>
          </a:stretch>
        </p:blipFill>
        <p:spPr>
          <a:xfrm>
            <a:off x="2252662" y="1571506"/>
            <a:ext cx="7686675" cy="4343400"/>
          </a:xfrm>
          <a:prstGeom prst="rect">
            <a:avLst/>
          </a:prstGeom>
        </p:spPr>
      </p:pic>
    </p:spTree>
    <p:extLst>
      <p:ext uri="{BB962C8B-B14F-4D97-AF65-F5344CB8AC3E}">
        <p14:creationId xmlns:p14="http://schemas.microsoft.com/office/powerpoint/2010/main" val="15437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RSV vaccine</a:t>
            </a:r>
            <a:endParaRPr lang="en-GB" spc="-40" dirty="0"/>
          </a:p>
        </p:txBody>
      </p:sp>
      <p:sp>
        <p:nvSpPr>
          <p:cNvPr id="2" name="Content Placeholder 4">
            <a:extLst>
              <a:ext uri="{FF2B5EF4-FFF2-40B4-BE49-F238E27FC236}">
                <a16:creationId xmlns:a16="http://schemas.microsoft.com/office/drawing/2014/main" id="{637FAB04-00F6-153F-312D-2E2A7AF582CB}"/>
              </a:ext>
            </a:extLst>
          </p:cNvPr>
          <p:cNvSpPr txBox="1">
            <a:spLocks/>
          </p:cNvSpPr>
          <p:nvPr/>
        </p:nvSpPr>
        <p:spPr>
          <a:xfrm>
            <a:off x="947238" y="1889185"/>
            <a:ext cx="10297524" cy="410991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GB" sz="2600" dirty="0"/>
              <a:t>Every year in our region hundreds of babies get ill and go to hospital ​with RSV and some sadly die​.</a:t>
            </a:r>
          </a:p>
          <a:p>
            <a:pPr marL="457200" indent="-457200">
              <a:buFont typeface="Wingdings" panose="05000000000000000000" pitchFamily="2" charset="2"/>
              <a:buChar char="Ø"/>
            </a:pPr>
            <a:r>
              <a:rPr lang="en-GB" sz="2600" dirty="0"/>
              <a:t>JCVI recommendation - maternal vaccination programme.</a:t>
            </a:r>
          </a:p>
          <a:p>
            <a:pPr marL="457200" indent="-457200">
              <a:buFont typeface="Wingdings" panose="05000000000000000000" pitchFamily="2" charset="2"/>
              <a:buChar char="Ø"/>
            </a:pPr>
            <a:r>
              <a:rPr lang="en-GB" sz="2600" dirty="0"/>
              <a:t>RSV vaccine cannot routinely be given at the same time as pertussis, so it’s going to be vital to keep motivation for vaccination high, so that we can save babies lives​.</a:t>
            </a:r>
          </a:p>
          <a:p>
            <a:pPr marL="457200" indent="-457200">
              <a:buFont typeface="Wingdings" panose="05000000000000000000" pitchFamily="2" charset="2"/>
              <a:buChar char="Ø"/>
            </a:pPr>
            <a:r>
              <a:rPr lang="en-GB" sz="2600" dirty="0"/>
              <a:t>As with pertussis, RSV vaccine needs to be offered for each pregnancy that an individual has – “every baby needs the protection, so every pregnancy needs the vaccine!”</a:t>
            </a:r>
          </a:p>
          <a:p>
            <a:endParaRPr lang="en-GB" sz="3200" dirty="0"/>
          </a:p>
        </p:txBody>
      </p:sp>
    </p:spTree>
    <p:extLst>
      <p:ext uri="{BB962C8B-B14F-4D97-AF65-F5344CB8AC3E}">
        <p14:creationId xmlns:p14="http://schemas.microsoft.com/office/powerpoint/2010/main" val="33121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78160" y="540668"/>
            <a:ext cx="11404154" cy="865186"/>
          </a:xfrm>
        </p:spPr>
        <p:txBody>
          <a:bodyPr/>
          <a:lstStyle/>
          <a:p>
            <a:r>
              <a:rPr lang="en-GB" sz="3600" dirty="0"/>
              <a:t>Premature babies</a:t>
            </a:r>
            <a:endParaRPr lang="en-GB" spc="-40" dirty="0"/>
          </a:p>
        </p:txBody>
      </p:sp>
      <p:sp>
        <p:nvSpPr>
          <p:cNvPr id="2" name="Content Placeholder 2">
            <a:extLst>
              <a:ext uri="{FF2B5EF4-FFF2-40B4-BE49-F238E27FC236}">
                <a16:creationId xmlns:a16="http://schemas.microsoft.com/office/drawing/2014/main" id="{97E51938-2AB6-180B-95F4-AFEB218C4172}"/>
              </a:ext>
            </a:extLst>
          </p:cNvPr>
          <p:cNvSpPr txBox="1">
            <a:spLocks/>
          </p:cNvSpPr>
          <p:nvPr/>
        </p:nvSpPr>
        <p:spPr>
          <a:xfrm>
            <a:off x="1078692" y="1790583"/>
            <a:ext cx="10034615" cy="3711057"/>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latin typeface="Tenorite" panose="00000500000000000000" pitchFamily="2" charset="0"/>
              </a:rPr>
              <a:t>Any infant born before 37 completed weeks gestation.</a:t>
            </a:r>
          </a:p>
          <a:p>
            <a:pPr marL="342900" indent="-342900">
              <a:buFont typeface="Wingdings" panose="05000000000000000000" pitchFamily="2" charset="2"/>
              <a:buChar char="Ø"/>
            </a:pPr>
            <a:r>
              <a:rPr lang="en-GB" sz="2800" dirty="0"/>
              <a:t>It is important that premature infants have their immunisations at the appropriate chronological age, according to the schedule. </a:t>
            </a:r>
          </a:p>
          <a:p>
            <a:pPr marL="342900" indent="-342900">
              <a:buFont typeface="Wingdings" panose="05000000000000000000" pitchFamily="2" charset="2"/>
              <a:buChar char="Ø"/>
            </a:pPr>
            <a:r>
              <a:rPr lang="en-GB" sz="2800" dirty="0"/>
              <a:t>Advice on the use of prophylactic paracetamol should be followed as recommended for term infants. </a:t>
            </a:r>
          </a:p>
          <a:p>
            <a:pPr marL="342900" indent="-342900">
              <a:buFont typeface="Wingdings" panose="05000000000000000000" pitchFamily="2" charset="2"/>
              <a:buChar char="Ø"/>
            </a:pPr>
            <a:r>
              <a:rPr lang="en-GB" sz="2800" dirty="0"/>
              <a:t>As the benefit of vaccination is high in this group of infants, vaccination should not be withheld or delayed. </a:t>
            </a:r>
            <a:endParaRPr lang="en-GB" sz="2800" dirty="0">
              <a:latin typeface="Tenorite" panose="00000500000000000000" pitchFamily="2" charset="0"/>
            </a:endParaRPr>
          </a:p>
        </p:txBody>
      </p:sp>
    </p:spTree>
    <p:extLst>
      <p:ext uri="{BB962C8B-B14F-4D97-AF65-F5344CB8AC3E}">
        <p14:creationId xmlns:p14="http://schemas.microsoft.com/office/powerpoint/2010/main" val="150570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85394" y="467780"/>
            <a:ext cx="11404154" cy="865186"/>
          </a:xfrm>
        </p:spPr>
        <p:txBody>
          <a:bodyPr/>
          <a:lstStyle/>
          <a:p>
            <a:r>
              <a:rPr lang="en-GB" sz="3600" dirty="0"/>
              <a:t>Use of Paracetamol (Calpol)</a:t>
            </a:r>
            <a:endParaRPr lang="en-GB" spc="-40" dirty="0"/>
          </a:p>
        </p:txBody>
      </p:sp>
      <p:sp>
        <p:nvSpPr>
          <p:cNvPr id="2" name="Content Placeholder 2">
            <a:extLst>
              <a:ext uri="{FF2B5EF4-FFF2-40B4-BE49-F238E27FC236}">
                <a16:creationId xmlns:a16="http://schemas.microsoft.com/office/drawing/2014/main" id="{23B7AF8D-4A72-99C1-931B-68361E7B6DDF}"/>
              </a:ext>
            </a:extLst>
          </p:cNvPr>
          <p:cNvSpPr txBox="1">
            <a:spLocks/>
          </p:cNvSpPr>
          <p:nvPr/>
        </p:nvSpPr>
        <p:spPr>
          <a:xfrm>
            <a:off x="982680" y="1870280"/>
            <a:ext cx="10226639" cy="367563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400" dirty="0">
                <a:latin typeface="Tenorite" panose="00000500000000000000" pitchFamily="2" charset="0"/>
              </a:rPr>
              <a:t>Fever can be expected after any vaccination, but more common after MenB (offered at 8 &amp; 16 weeks and 1 year).</a:t>
            </a:r>
          </a:p>
          <a:p>
            <a:pPr marL="342900" indent="-342900">
              <a:buFont typeface="Wingdings" panose="05000000000000000000" pitchFamily="2" charset="2"/>
              <a:buChar char="Ø"/>
            </a:pPr>
            <a:r>
              <a:rPr lang="en-GB" sz="2400" dirty="0">
                <a:latin typeface="Tenorite" panose="00000500000000000000" pitchFamily="2" charset="0"/>
              </a:rPr>
              <a:t>Give paracetamol soon after MenB vaccination, not before and not waiting for the fever to develop. </a:t>
            </a:r>
          </a:p>
          <a:p>
            <a:pPr marL="342900" indent="-342900">
              <a:buFont typeface="Wingdings" panose="05000000000000000000" pitchFamily="2" charset="2"/>
              <a:buChar char="Ø"/>
            </a:pPr>
            <a:r>
              <a:rPr lang="en-GB" sz="2400" dirty="0">
                <a:latin typeface="Tenorite" panose="00000500000000000000" pitchFamily="2" charset="0"/>
              </a:rPr>
              <a:t>Paracetamol is only for use from 2 months of age onwards (and if over 4kg).</a:t>
            </a:r>
          </a:p>
          <a:p>
            <a:pPr marL="342900" indent="-342900">
              <a:buFont typeface="Wingdings" panose="05000000000000000000" pitchFamily="2" charset="2"/>
              <a:buChar char="Ø"/>
            </a:pPr>
            <a:r>
              <a:rPr lang="en-GB" sz="2400" dirty="0">
                <a:latin typeface="Tenorite" panose="00000500000000000000" pitchFamily="2" charset="0"/>
              </a:rPr>
              <a:t>Paracetamol should not be given routinely for any other immunisations as its use has not been shown to prevent febrile convulsions but may lower the antibody response to a vaccine.</a:t>
            </a:r>
          </a:p>
        </p:txBody>
      </p:sp>
    </p:spTree>
    <p:extLst>
      <p:ext uri="{BB962C8B-B14F-4D97-AF65-F5344CB8AC3E}">
        <p14:creationId xmlns:p14="http://schemas.microsoft.com/office/powerpoint/2010/main" val="19485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Gillick competency</a:t>
            </a:r>
            <a:endParaRPr lang="en-GB" spc="-40" dirty="0"/>
          </a:p>
        </p:txBody>
      </p:sp>
      <p:sp>
        <p:nvSpPr>
          <p:cNvPr id="2" name="Content Placeholder 2">
            <a:extLst>
              <a:ext uri="{FF2B5EF4-FFF2-40B4-BE49-F238E27FC236}">
                <a16:creationId xmlns:a16="http://schemas.microsoft.com/office/drawing/2014/main" id="{820916F2-38A6-5C4C-3B7A-8D453E5DA133}"/>
              </a:ext>
            </a:extLst>
          </p:cNvPr>
          <p:cNvSpPr txBox="1">
            <a:spLocks/>
          </p:cNvSpPr>
          <p:nvPr/>
        </p:nvSpPr>
        <p:spPr>
          <a:xfrm>
            <a:off x="1041043" y="1932316"/>
            <a:ext cx="10109913" cy="402042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GB" sz="2800" dirty="0">
                <a:solidFill>
                  <a:srgbClr val="000000"/>
                </a:solidFill>
                <a:latin typeface="NSPCC-Regular"/>
              </a:rPr>
              <a:t>Gillick competency is used to help assess whether a child has the maturity to make their own decisions.</a:t>
            </a:r>
          </a:p>
          <a:p>
            <a:pPr marL="457200" indent="-457200">
              <a:buFont typeface="Wingdings" panose="05000000000000000000" pitchFamily="2" charset="2"/>
              <a:buChar char="Ø"/>
            </a:pPr>
            <a:r>
              <a:rPr lang="en-GB" sz="2800" dirty="0">
                <a:solidFill>
                  <a:srgbClr val="000000"/>
                </a:solidFill>
                <a:latin typeface="NSPCC-Regular"/>
              </a:rPr>
              <a:t>Healthcare professionals need to consider Gillick competency if a young person under 16 wishes to receive treatment without having their parent’s consent, or in some cases, knowledge.</a:t>
            </a:r>
          </a:p>
          <a:p>
            <a:pPr marL="457200" indent="-457200">
              <a:buFont typeface="Wingdings" panose="05000000000000000000" pitchFamily="2" charset="2"/>
              <a:buChar char="Ø"/>
            </a:pPr>
            <a:r>
              <a:rPr lang="en-GB" sz="2800" dirty="0">
                <a:solidFill>
                  <a:srgbClr val="000000"/>
                </a:solidFill>
                <a:latin typeface="NSPCC-Regular"/>
              </a:rPr>
              <a:t>Encourage a child to tell their parents about the decisions they are making. If they don't want to do this, you should explore why and discuss ways you could help them inform their parents or carers. </a:t>
            </a:r>
          </a:p>
        </p:txBody>
      </p:sp>
    </p:spTree>
    <p:extLst>
      <p:ext uri="{BB962C8B-B14F-4D97-AF65-F5344CB8AC3E}">
        <p14:creationId xmlns:p14="http://schemas.microsoft.com/office/powerpoint/2010/main" val="42484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Using Gillick competency</a:t>
            </a:r>
            <a:endParaRPr lang="en-GB" spc="-40" dirty="0"/>
          </a:p>
        </p:txBody>
      </p:sp>
      <p:sp>
        <p:nvSpPr>
          <p:cNvPr id="2" name="Content Placeholder 2">
            <a:extLst>
              <a:ext uri="{FF2B5EF4-FFF2-40B4-BE49-F238E27FC236}">
                <a16:creationId xmlns:a16="http://schemas.microsoft.com/office/drawing/2014/main" id="{CE773B3E-EDF9-DE41-2870-383996C5D0C2}"/>
              </a:ext>
            </a:extLst>
          </p:cNvPr>
          <p:cNvSpPr txBox="1">
            <a:spLocks/>
          </p:cNvSpPr>
          <p:nvPr/>
        </p:nvSpPr>
        <p:spPr>
          <a:xfrm>
            <a:off x="868515" y="1835874"/>
            <a:ext cx="10454969" cy="4025430"/>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400" dirty="0">
                <a:solidFill>
                  <a:srgbClr val="000000"/>
                </a:solidFill>
                <a:latin typeface="NSPCC-Regular"/>
              </a:rPr>
              <a:t>Professionals need to consider several things when assessing a child's capacity to consent, including:</a:t>
            </a:r>
          </a:p>
          <a:p>
            <a:pPr marL="342900" indent="-342900">
              <a:buFont typeface="Wingdings" panose="05000000000000000000" pitchFamily="2" charset="2"/>
              <a:buChar char="Ø"/>
            </a:pPr>
            <a:r>
              <a:rPr lang="en-GB" sz="2400" dirty="0">
                <a:solidFill>
                  <a:srgbClr val="000000"/>
                </a:solidFill>
                <a:latin typeface="NSPCC-Regular"/>
              </a:rPr>
              <a:t>	the child's age, maturity and mental capacity</a:t>
            </a:r>
          </a:p>
          <a:p>
            <a:pPr marL="342900" indent="-342900">
              <a:buFont typeface="Wingdings" panose="05000000000000000000" pitchFamily="2" charset="2"/>
              <a:buChar char="Ø"/>
            </a:pPr>
            <a:r>
              <a:rPr lang="en-GB" sz="2400" dirty="0">
                <a:solidFill>
                  <a:srgbClr val="000000"/>
                </a:solidFill>
                <a:latin typeface="NSPCC-Regular"/>
              </a:rPr>
              <a:t>	their understanding of the issue and what it involves - including advantages, 	disadvantages and potential long-term impact</a:t>
            </a:r>
          </a:p>
          <a:p>
            <a:pPr marL="342900" indent="-342900">
              <a:buFont typeface="Wingdings" panose="05000000000000000000" pitchFamily="2" charset="2"/>
              <a:buChar char="Ø"/>
            </a:pPr>
            <a:r>
              <a:rPr lang="en-GB" sz="2400" dirty="0">
                <a:solidFill>
                  <a:srgbClr val="000000"/>
                </a:solidFill>
                <a:latin typeface="NSPCC-Regular"/>
              </a:rPr>
              <a:t>	their understanding of the risks, implications and consequences that may arise 	from their decision</a:t>
            </a:r>
          </a:p>
          <a:p>
            <a:pPr marL="342900" indent="-342900">
              <a:buFont typeface="Wingdings" panose="05000000000000000000" pitchFamily="2" charset="2"/>
              <a:buChar char="Ø"/>
            </a:pPr>
            <a:r>
              <a:rPr lang="en-GB" sz="2400" dirty="0">
                <a:solidFill>
                  <a:srgbClr val="000000"/>
                </a:solidFill>
                <a:latin typeface="NSPCC-Regular"/>
              </a:rPr>
              <a:t>	how well they understand any information they have been given</a:t>
            </a:r>
          </a:p>
          <a:p>
            <a:pPr marL="342900" indent="-342900">
              <a:buFont typeface="Wingdings" panose="05000000000000000000" pitchFamily="2" charset="2"/>
              <a:buChar char="Ø"/>
            </a:pPr>
            <a:r>
              <a:rPr lang="en-GB" sz="2400" dirty="0">
                <a:solidFill>
                  <a:srgbClr val="000000"/>
                </a:solidFill>
                <a:latin typeface="NSPCC-Regular"/>
              </a:rPr>
              <a:t>	their understanding of any alternative options, if available</a:t>
            </a:r>
          </a:p>
          <a:p>
            <a:pPr marL="342900" indent="-342900">
              <a:buFont typeface="Wingdings" panose="05000000000000000000" pitchFamily="2" charset="2"/>
              <a:buChar char="Ø"/>
            </a:pPr>
            <a:r>
              <a:rPr lang="en-GB" sz="2400" dirty="0">
                <a:solidFill>
                  <a:srgbClr val="000000"/>
                </a:solidFill>
                <a:latin typeface="NSPCC-Regular"/>
              </a:rPr>
              <a:t>	their ability to explain a rationale around their reasoning and decision making.</a:t>
            </a:r>
          </a:p>
          <a:p>
            <a:endParaRPr lang="en-GB" dirty="0">
              <a:solidFill>
                <a:srgbClr val="000000"/>
              </a:solidFill>
              <a:highlight>
                <a:srgbClr val="FFFFFF"/>
              </a:highlight>
              <a:latin typeface="NSPCC-Regular"/>
            </a:endParaRPr>
          </a:p>
        </p:txBody>
      </p:sp>
      <p:sp>
        <p:nvSpPr>
          <p:cNvPr id="4" name="TextBox 3">
            <a:extLst>
              <a:ext uri="{FF2B5EF4-FFF2-40B4-BE49-F238E27FC236}">
                <a16:creationId xmlns:a16="http://schemas.microsoft.com/office/drawing/2014/main" id="{442698BE-1497-1F04-A942-52F3EF3C6EE9}"/>
              </a:ext>
            </a:extLst>
          </p:cNvPr>
          <p:cNvSpPr txBox="1"/>
          <p:nvPr/>
        </p:nvSpPr>
        <p:spPr>
          <a:xfrm>
            <a:off x="347472" y="6370243"/>
            <a:ext cx="7781544" cy="369332"/>
          </a:xfrm>
          <a:prstGeom prst="rect">
            <a:avLst/>
          </a:prstGeom>
          <a:noFill/>
        </p:spPr>
        <p:txBody>
          <a:bodyPr wrap="square">
            <a:spAutoFit/>
          </a:bodyPr>
          <a:lstStyle/>
          <a:p>
            <a:r>
              <a:rPr lang="en-GB" sz="1800" dirty="0">
                <a:hlinkClick r:id="rId3"/>
              </a:rPr>
              <a:t>Gillick competence and Fraser guidelines | NSPCC Learning</a:t>
            </a:r>
            <a:endParaRPr lang="en-GB" sz="1800" dirty="0"/>
          </a:p>
        </p:txBody>
      </p:sp>
    </p:spTree>
    <p:extLst>
      <p:ext uri="{BB962C8B-B14F-4D97-AF65-F5344CB8AC3E}">
        <p14:creationId xmlns:p14="http://schemas.microsoft.com/office/powerpoint/2010/main" val="150695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Immunisation Queries - Inbox</a:t>
            </a:r>
            <a:endParaRPr lang="en-GB" spc="-40" dirty="0"/>
          </a:p>
        </p:txBody>
      </p:sp>
      <p:sp>
        <p:nvSpPr>
          <p:cNvPr id="2" name="Content Placeholder 2">
            <a:extLst>
              <a:ext uri="{FF2B5EF4-FFF2-40B4-BE49-F238E27FC236}">
                <a16:creationId xmlns:a16="http://schemas.microsoft.com/office/drawing/2014/main" id="{41252E93-1A05-573E-83C5-08A01FA30FB0}"/>
              </a:ext>
            </a:extLst>
          </p:cNvPr>
          <p:cNvSpPr>
            <a:spLocks noGrp="1"/>
          </p:cNvSpPr>
          <p:nvPr>
            <p:ph idx="1"/>
          </p:nvPr>
        </p:nvSpPr>
        <p:spPr>
          <a:xfrm>
            <a:off x="550862" y="2093405"/>
            <a:ext cx="11090275" cy="3557587"/>
          </a:xfrm>
        </p:spPr>
        <p:txBody>
          <a:bodyPr vert="horz" lIns="91440" tIns="45720" rIns="91440" bIns="45720" rtlCol="0" anchor="t">
            <a:normAutofit/>
          </a:bodyPr>
          <a:lstStyle/>
          <a:p>
            <a:pPr marL="342900" indent="-342900">
              <a:buFont typeface="Wingdings" panose="05000000000000000000" pitchFamily="2" charset="2"/>
              <a:buChar char="Ø"/>
            </a:pPr>
            <a:r>
              <a:rPr lang="en-GB" sz="2400" dirty="0">
                <a:hlinkClick r:id="rId3">
                  <a:extLst>
                    <a:ext uri="{A12FA001-AC4F-418D-AE19-62706E023703}">
                      <ahyp:hlinkClr xmlns:ahyp="http://schemas.microsoft.com/office/drawing/2018/hyperlinkcolor" val="tx"/>
                    </a:ext>
                  </a:extLst>
                </a:hlinkClick>
              </a:rPr>
              <a:t>england.immsqa@nhs.net</a:t>
            </a:r>
            <a:r>
              <a:rPr lang="en-GB" sz="2400" dirty="0"/>
              <a:t> </a:t>
            </a:r>
          </a:p>
          <a:p>
            <a:pPr marL="342900" indent="-342900">
              <a:buFont typeface="Wingdings" panose="05000000000000000000" pitchFamily="2" charset="2"/>
              <a:buChar char="Ø"/>
            </a:pPr>
            <a:r>
              <a:rPr lang="en-GB" sz="2400" dirty="0"/>
              <a:t>Generic inbox, managed by the Screening &amp; Immunisation Team (SIT). </a:t>
            </a:r>
          </a:p>
          <a:p>
            <a:pPr marL="342900" indent="-342900">
              <a:buFont typeface="Wingdings" panose="05000000000000000000" pitchFamily="2" charset="2"/>
              <a:buChar char="Ø"/>
            </a:pPr>
            <a:r>
              <a:rPr lang="en-GB" sz="2400" dirty="0"/>
              <a:t>For professional immunisation queries only, please do not share with patients / parents. </a:t>
            </a:r>
          </a:p>
          <a:p>
            <a:pPr marL="342900" indent="-342900">
              <a:buFont typeface="Wingdings" panose="05000000000000000000" pitchFamily="2" charset="2"/>
              <a:buChar char="Ø"/>
            </a:pPr>
            <a:r>
              <a:rPr lang="en-GB" sz="2400" dirty="0"/>
              <a:t>No patient identifiable information / details (PII / PID). </a:t>
            </a:r>
          </a:p>
          <a:p>
            <a:pPr marL="342900" indent="-342900">
              <a:buFont typeface="Wingdings" panose="05000000000000000000" pitchFamily="2" charset="2"/>
              <a:buChar char="Ø"/>
            </a:pPr>
            <a:r>
              <a:rPr lang="en-GB" sz="2400" dirty="0"/>
              <a:t>Aim to respond within 2 working days.</a:t>
            </a:r>
          </a:p>
          <a:p>
            <a:pPr marL="342900" indent="-342900">
              <a:buFont typeface="Wingdings" panose="05000000000000000000" pitchFamily="2" charset="2"/>
              <a:buChar char="Ø"/>
            </a:pPr>
            <a:r>
              <a:rPr lang="en-GB" sz="2400" dirty="0"/>
              <a:t>Child Health Information System / CHIS is not public-facing service – please do not share telephone numbers with parents / patients.</a:t>
            </a:r>
          </a:p>
        </p:txBody>
      </p:sp>
    </p:spTree>
    <p:extLst>
      <p:ext uri="{BB962C8B-B14F-4D97-AF65-F5344CB8AC3E}">
        <p14:creationId xmlns:p14="http://schemas.microsoft.com/office/powerpoint/2010/main" val="27810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98647" y="520790"/>
            <a:ext cx="11404154" cy="865186"/>
          </a:xfrm>
        </p:spPr>
        <p:txBody>
          <a:bodyPr/>
          <a:lstStyle/>
          <a:p>
            <a:r>
              <a:rPr lang="en-GB" dirty="0"/>
              <a:t>Let’s check our knowledge…</a:t>
            </a:r>
            <a:endParaRPr lang="en-GB" spc="-40"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692F4F5A-5D55-176B-ACFA-6F6970451C6B}"/>
                  </a:ext>
                </a:extLst>
              </p:cNvPr>
              <p:cNvGraphicFramePr>
                <a:graphicFrameLocks noGrp="1"/>
              </p:cNvGraphicFramePr>
              <p:nvPr>
                <p:extLst>
                  <p:ext uri="{D42A27DB-BD31-4B8C-83A1-F6EECF244321}">
                    <p14:modId xmlns:p14="http://schemas.microsoft.com/office/powerpoint/2010/main" val="450263997"/>
                  </p:ext>
                </p:extLst>
              </p:nvPr>
            </p:nvGraphicFramePr>
            <p:xfrm>
              <a:off x="2286000" y="1754421"/>
              <a:ext cx="7620000" cy="429006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1">
                <a:extLst>
                  <a:ext uri="{FF2B5EF4-FFF2-40B4-BE49-F238E27FC236}">
                    <a16:creationId xmlns:a16="http://schemas.microsoft.com/office/drawing/2014/main" id="{692F4F5A-5D55-176B-ACFA-6F6970451C6B}"/>
                  </a:ext>
                </a:extLst>
              </p:cNvPr>
              <p:cNvPicPr>
                <a:picLocks noGrp="1" noRot="1" noChangeAspect="1" noMove="1" noResize="1" noEditPoints="1" noAdjustHandles="1" noChangeArrowheads="1" noChangeShapeType="1"/>
              </p:cNvPicPr>
              <p:nvPr/>
            </p:nvPicPr>
            <p:blipFill>
              <a:blip r:embed="rId4"/>
              <a:stretch>
                <a:fillRect/>
              </a:stretch>
            </p:blipFill>
            <p:spPr>
              <a:xfrm>
                <a:off x="2286000" y="1754421"/>
                <a:ext cx="7620000" cy="4290060"/>
              </a:xfrm>
              <a:prstGeom prst="rect">
                <a:avLst/>
              </a:prstGeom>
            </p:spPr>
          </p:pic>
        </mc:Fallback>
      </mc:AlternateContent>
    </p:spTree>
    <p:extLst>
      <p:ext uri="{BB962C8B-B14F-4D97-AF65-F5344CB8AC3E}">
        <p14:creationId xmlns:p14="http://schemas.microsoft.com/office/powerpoint/2010/main" val="159565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Putting into practice</a:t>
            </a:r>
            <a:endParaRPr lang="en-GB" spc="-40" dirty="0"/>
          </a:p>
        </p:txBody>
      </p:sp>
      <p:sp>
        <p:nvSpPr>
          <p:cNvPr id="2" name="Content Placeholder 2">
            <a:extLst>
              <a:ext uri="{FF2B5EF4-FFF2-40B4-BE49-F238E27FC236}">
                <a16:creationId xmlns:a16="http://schemas.microsoft.com/office/drawing/2014/main" id="{FA16FE08-F577-C205-9618-CA9B5B0655EC}"/>
              </a:ext>
            </a:extLst>
          </p:cNvPr>
          <p:cNvSpPr>
            <a:spLocks noGrp="1"/>
          </p:cNvSpPr>
          <p:nvPr>
            <p:ph idx="1"/>
          </p:nvPr>
        </p:nvSpPr>
        <p:spPr>
          <a:xfrm>
            <a:off x="551656" y="2303717"/>
            <a:ext cx="11090275" cy="3082099"/>
          </a:xfrm>
        </p:spPr>
        <p:txBody>
          <a:bodyPr vert="horz" lIns="91440" tIns="45720" rIns="91440" bIns="45720" rtlCol="0" anchor="t">
            <a:normAutofit/>
          </a:bodyPr>
          <a:lstStyle/>
          <a:p>
            <a:pPr marL="342900" indent="-342900" rtl="0">
              <a:buFont typeface="Wingdings" panose="05000000000000000000" pitchFamily="2" charset="2"/>
              <a:buChar char="Ø"/>
            </a:pPr>
            <a:r>
              <a:rPr lang="en-GB" sz="2800" dirty="0"/>
              <a:t>What new information have you learnt today?</a:t>
            </a:r>
          </a:p>
          <a:p>
            <a:pPr marL="342900" indent="-342900" rtl="0">
              <a:buFont typeface="Wingdings" panose="05000000000000000000" pitchFamily="2" charset="2"/>
              <a:buChar char="Ø"/>
            </a:pPr>
            <a:r>
              <a:rPr lang="en-GB" sz="2800" dirty="0"/>
              <a:t>Do you feel more confident in your knowledge around immunisations i.e., who to refer to, discussing with parents, etc.?</a:t>
            </a:r>
          </a:p>
          <a:p>
            <a:pPr marL="342900" indent="-342900" rtl="0">
              <a:buFont typeface="Wingdings" panose="05000000000000000000" pitchFamily="2" charset="2"/>
              <a:buChar char="Ø"/>
            </a:pPr>
            <a:r>
              <a:rPr lang="en-GB" sz="2800" dirty="0"/>
              <a:t>How can you use what you have learnt in your practice?</a:t>
            </a:r>
          </a:p>
          <a:p>
            <a:pPr rtl="0"/>
            <a:endParaRPr lang="en-GB" dirty="0"/>
          </a:p>
        </p:txBody>
      </p:sp>
    </p:spTree>
    <p:extLst>
      <p:ext uri="{BB962C8B-B14F-4D97-AF65-F5344CB8AC3E}">
        <p14:creationId xmlns:p14="http://schemas.microsoft.com/office/powerpoint/2010/main" val="243733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Questions…</a:t>
            </a:r>
            <a:endParaRPr lang="en-GB" spc="-40" dirty="0"/>
          </a:p>
        </p:txBody>
      </p:sp>
      <p:sp>
        <p:nvSpPr>
          <p:cNvPr id="2" name="Text Placeholder 2">
            <a:extLst>
              <a:ext uri="{FF2B5EF4-FFF2-40B4-BE49-F238E27FC236}">
                <a16:creationId xmlns:a16="http://schemas.microsoft.com/office/drawing/2014/main" id="{887BEDA4-C685-B81F-657F-FFCE5DD36437}"/>
              </a:ext>
            </a:extLst>
          </p:cNvPr>
          <p:cNvSpPr txBox="1">
            <a:spLocks/>
          </p:cNvSpPr>
          <p:nvPr/>
        </p:nvSpPr>
        <p:spPr>
          <a:xfrm>
            <a:off x="1167492" y="2039113"/>
            <a:ext cx="9779183" cy="405053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800" dirty="0"/>
              <a:t>Questions in the chat</a:t>
            </a:r>
          </a:p>
          <a:p>
            <a:pPr marL="342900" indent="-342900">
              <a:buFont typeface="Wingdings" panose="05000000000000000000" pitchFamily="2" charset="2"/>
              <a:buChar char="Ø"/>
            </a:pPr>
            <a:r>
              <a:rPr lang="en-GB" sz="2800" dirty="0"/>
              <a:t>Any other questions?</a:t>
            </a:r>
          </a:p>
        </p:txBody>
      </p:sp>
    </p:spTree>
    <p:extLst>
      <p:ext uri="{BB962C8B-B14F-4D97-AF65-F5344CB8AC3E}">
        <p14:creationId xmlns:p14="http://schemas.microsoft.com/office/powerpoint/2010/main" val="20316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Content Placeholder 4">
                <a:extLst>
                  <a:ext uri="{FF2B5EF4-FFF2-40B4-BE49-F238E27FC236}">
                    <a16:creationId xmlns:a16="http://schemas.microsoft.com/office/drawing/2014/main" id="{AC70EF70-8C50-9CF0-5235-FE8F58B51DD1}"/>
                  </a:ext>
                </a:extLst>
              </p:cNvPr>
              <p:cNvGraphicFramePr>
                <a:graphicFrameLocks noGrp="1"/>
              </p:cNvGraphicFramePr>
              <p:nvPr>
                <p:ph idx="1"/>
              </p:nvPr>
            </p:nvGraphicFramePr>
            <p:xfrm>
              <a:off x="431800" y="2771775"/>
              <a:ext cx="11088688" cy="345598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Content Placeholder 4">
                <a:extLst>
                  <a:ext uri="{FF2B5EF4-FFF2-40B4-BE49-F238E27FC236}">
                    <a16:creationId xmlns:a16="http://schemas.microsoft.com/office/drawing/2014/main" id="{AC70EF70-8C50-9CF0-5235-FE8F58B51DD1}"/>
                  </a:ext>
                </a:extLst>
              </p:cNvPr>
              <p:cNvPicPr>
                <a:picLocks noGrp="1" noRot="1" noChangeAspect="1" noMove="1" noResize="1" noEditPoints="1" noAdjustHandles="1" noChangeArrowheads="1" noChangeShapeType="1"/>
              </p:cNvPicPr>
              <p:nvPr/>
            </p:nvPicPr>
            <p:blipFill>
              <a:blip r:embed="rId3"/>
              <a:stretch>
                <a:fillRect/>
              </a:stretch>
            </p:blipFill>
            <p:spPr>
              <a:xfrm>
                <a:off x="431800" y="2771775"/>
                <a:ext cx="11088688" cy="3455988"/>
              </a:xfrm>
              <a:prstGeom prst="rect">
                <a:avLst/>
              </a:prstGeom>
            </p:spPr>
          </p:pic>
        </mc:Fallback>
      </mc:AlternateContent>
      <p:sp>
        <p:nvSpPr>
          <p:cNvPr id="4" name="Title 3">
            <a:extLst>
              <a:ext uri="{FF2B5EF4-FFF2-40B4-BE49-F238E27FC236}">
                <a16:creationId xmlns:a16="http://schemas.microsoft.com/office/drawing/2014/main" id="{D0FAE7CF-1DD8-3CE7-87DC-1C7D29CBC699}"/>
              </a:ext>
            </a:extLst>
          </p:cNvPr>
          <p:cNvSpPr>
            <a:spLocks noGrp="1"/>
          </p:cNvSpPr>
          <p:nvPr>
            <p:ph type="title"/>
          </p:nvPr>
        </p:nvSpPr>
        <p:spPr/>
        <p:txBody>
          <a:bodyPr/>
          <a:lstStyle/>
          <a:p>
            <a:r>
              <a:rPr lang="en-GB" dirty="0"/>
              <a:t>Feedback</a:t>
            </a:r>
          </a:p>
        </p:txBody>
      </p:sp>
    </p:spTree>
    <p:extLst>
      <p:ext uri="{BB962C8B-B14F-4D97-AF65-F5344CB8AC3E}">
        <p14:creationId xmlns:p14="http://schemas.microsoft.com/office/powerpoint/2010/main" val="19156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7680" y="370418"/>
            <a:ext cx="11404154" cy="865186"/>
          </a:xfrm>
        </p:spPr>
        <p:txBody>
          <a:bodyPr/>
          <a:lstStyle/>
          <a:p>
            <a:r>
              <a:rPr lang="en-GB" dirty="0"/>
              <a:t>Newsletter</a:t>
            </a:r>
            <a:endParaRPr lang="en-GB" spc="-40" dirty="0"/>
          </a:p>
        </p:txBody>
      </p:sp>
      <p:pic>
        <p:nvPicPr>
          <p:cNvPr id="2" name="Picture 1">
            <a:extLst>
              <a:ext uri="{FF2B5EF4-FFF2-40B4-BE49-F238E27FC236}">
                <a16:creationId xmlns:a16="http://schemas.microsoft.com/office/drawing/2014/main" id="{4E2DD1DF-D96E-B5F1-FAE0-DE77E1E478F7}"/>
              </a:ext>
            </a:extLst>
          </p:cNvPr>
          <p:cNvPicPr>
            <a:picLocks noChangeAspect="1"/>
          </p:cNvPicPr>
          <p:nvPr/>
        </p:nvPicPr>
        <p:blipFill>
          <a:blip r:embed="rId3"/>
          <a:stretch>
            <a:fillRect/>
          </a:stretch>
        </p:blipFill>
        <p:spPr>
          <a:xfrm>
            <a:off x="1564956" y="1447272"/>
            <a:ext cx="4437738" cy="4580099"/>
          </a:xfrm>
          <a:prstGeom prst="rect">
            <a:avLst/>
          </a:prstGeom>
        </p:spPr>
      </p:pic>
      <p:pic>
        <p:nvPicPr>
          <p:cNvPr id="3" name="Picture 2">
            <a:extLst>
              <a:ext uri="{FF2B5EF4-FFF2-40B4-BE49-F238E27FC236}">
                <a16:creationId xmlns:a16="http://schemas.microsoft.com/office/drawing/2014/main" id="{D485C9EF-0737-DFC3-1626-D630094365EC}"/>
              </a:ext>
            </a:extLst>
          </p:cNvPr>
          <p:cNvPicPr>
            <a:picLocks noChangeAspect="1"/>
          </p:cNvPicPr>
          <p:nvPr/>
        </p:nvPicPr>
        <p:blipFill>
          <a:blip r:embed="rId4"/>
          <a:stretch>
            <a:fillRect/>
          </a:stretch>
        </p:blipFill>
        <p:spPr>
          <a:xfrm>
            <a:off x="6614420" y="1138912"/>
            <a:ext cx="3776060" cy="5196818"/>
          </a:xfrm>
          <a:prstGeom prst="rect">
            <a:avLst/>
          </a:prstGeom>
        </p:spPr>
      </p:pic>
    </p:spTree>
    <p:extLst>
      <p:ext uri="{BB962C8B-B14F-4D97-AF65-F5344CB8AC3E}">
        <p14:creationId xmlns:p14="http://schemas.microsoft.com/office/powerpoint/2010/main" val="13225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
        <p:nvSpPr>
          <p:cNvPr id="7" name="Rectangle 6">
            <a:extLst>
              <a:ext uri="{FF2B5EF4-FFF2-40B4-BE49-F238E27FC236}">
                <a16:creationId xmlns:a16="http://schemas.microsoft.com/office/drawing/2014/main" id="{C2761B83-4950-2614-22C2-CB20A14AFCBD}"/>
              </a:ext>
            </a:extLst>
          </p:cNvPr>
          <p:cNvSpPr/>
          <p:nvPr/>
        </p:nvSpPr>
        <p:spPr>
          <a:xfrm>
            <a:off x="5696712" y="3511296"/>
            <a:ext cx="4416552" cy="2148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F0D283-7370-F011-E136-0408B9315257}"/>
              </a:ext>
            </a:extLst>
          </p:cNvPr>
          <p:cNvSpPr txBox="1"/>
          <p:nvPr/>
        </p:nvSpPr>
        <p:spPr>
          <a:xfrm>
            <a:off x="5696712" y="3685032"/>
            <a:ext cx="4599432" cy="923330"/>
          </a:xfrm>
          <a:prstGeom prst="rect">
            <a:avLst/>
          </a:prstGeom>
          <a:noFill/>
        </p:spPr>
        <p:txBody>
          <a:bodyPr wrap="square" rtlCol="0">
            <a:spAutoFit/>
          </a:bodyPr>
          <a:lstStyle/>
          <a:p>
            <a:r>
              <a:rPr lang="en-GB" dirty="0"/>
              <a:t>E-mail: </a:t>
            </a:r>
            <a:r>
              <a:rPr lang="en-GB" dirty="0">
                <a:hlinkClick r:id="rId2"/>
              </a:rPr>
              <a:t>england.immsqa@nhs.net</a:t>
            </a:r>
            <a:r>
              <a:rPr lang="en-GB" dirty="0"/>
              <a:t> </a:t>
            </a:r>
          </a:p>
          <a:p>
            <a:endParaRPr lang="en-GB" dirty="0"/>
          </a:p>
          <a:p>
            <a:r>
              <a:rPr lang="en-GB" dirty="0"/>
              <a:t>Website: </a:t>
            </a:r>
            <a:r>
              <a:rPr lang="en-GB" dirty="0">
                <a:hlinkClick r:id="rId3"/>
              </a:rPr>
              <a:t>NHS England — East of England</a:t>
            </a:r>
            <a:endParaRPr lang="en-GB" dirty="0"/>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Key Documents</a:t>
            </a:r>
            <a:endParaRPr lang="en-GB" spc="-40" dirty="0"/>
          </a:p>
        </p:txBody>
      </p:sp>
      <p:sp>
        <p:nvSpPr>
          <p:cNvPr id="2" name="Content Placeholder 2">
            <a:extLst>
              <a:ext uri="{FF2B5EF4-FFF2-40B4-BE49-F238E27FC236}">
                <a16:creationId xmlns:a16="http://schemas.microsoft.com/office/drawing/2014/main" id="{E590D185-C7D4-3FC8-79D6-BF429B519923}"/>
              </a:ext>
            </a:extLst>
          </p:cNvPr>
          <p:cNvSpPr txBox="1">
            <a:spLocks/>
          </p:cNvSpPr>
          <p:nvPr/>
        </p:nvSpPr>
        <p:spPr>
          <a:xfrm>
            <a:off x="1066146" y="1707950"/>
            <a:ext cx="10059707" cy="444373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Ø"/>
            </a:pPr>
            <a:r>
              <a:rPr lang="en-GB" sz="2400" dirty="0">
                <a:hlinkClick r:id="rId3">
                  <a:extLst>
                    <a:ext uri="{A12FA001-AC4F-418D-AE19-62706E023703}">
                      <ahyp:hlinkClr xmlns:ahyp="http://schemas.microsoft.com/office/drawing/2018/hyperlinkcolor" val="tx"/>
                    </a:ext>
                  </a:extLst>
                </a:hlinkClick>
              </a:rPr>
              <a:t>Cochrane Review confirms effectiveness of MMR vaccines | Cochrane UK</a:t>
            </a:r>
            <a:endParaRPr lang="en-GB" sz="2400" dirty="0"/>
          </a:p>
          <a:p>
            <a:pPr marL="342900" indent="-342900">
              <a:buFont typeface="Wingdings" panose="05000000000000000000" pitchFamily="2" charset="2"/>
              <a:buChar char="Ø"/>
            </a:pPr>
            <a:r>
              <a:rPr lang="en-GB" sz="2400" dirty="0">
                <a:hlinkClick r:id="rId4">
                  <a:extLst>
                    <a:ext uri="{A12FA001-AC4F-418D-AE19-62706E023703}">
                      <ahyp:hlinkClr xmlns:ahyp="http://schemas.microsoft.com/office/drawing/2018/hyperlinkcolor" val="tx"/>
                    </a:ext>
                  </a:extLst>
                </a:hlinkClick>
              </a:rPr>
              <a:t>MMR Vaccine (Measles, Mumps and Rubella Vaccine) | Vaccine Knowledge Project (ox.ac.uk)</a:t>
            </a:r>
            <a:endParaRPr lang="en-GB" sz="2400" dirty="0"/>
          </a:p>
          <a:p>
            <a:pPr marL="342900" indent="-342900">
              <a:buFont typeface="Wingdings" panose="05000000000000000000" pitchFamily="2" charset="2"/>
              <a:buChar char="Ø"/>
            </a:pPr>
            <a:r>
              <a:rPr lang="en-GB" sz="2400" dirty="0">
                <a:hlinkClick r:id="rId5">
                  <a:extLst>
                    <a:ext uri="{A12FA001-AC4F-418D-AE19-62706E023703}">
                      <ahyp:hlinkClr xmlns:ahyp="http://schemas.microsoft.com/office/drawing/2018/hyperlinkcolor" val="tx"/>
                    </a:ext>
                  </a:extLst>
                </a:hlinkClick>
              </a:rPr>
              <a:t>Immunisation against infectious disease - GOV.UK (www.gov.uk)</a:t>
            </a:r>
            <a:endParaRPr lang="en-GB" sz="2400" dirty="0"/>
          </a:p>
          <a:p>
            <a:pPr marL="342900" indent="-342900">
              <a:buFont typeface="Wingdings" panose="05000000000000000000" pitchFamily="2" charset="2"/>
              <a:buChar char="Ø"/>
            </a:pPr>
            <a:r>
              <a:rPr lang="en-GB" sz="2400" u="sng" dirty="0">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Vaccination of individuals with uncertain or incomplete immunisation status (publishing.service.gov.uk)</a:t>
            </a:r>
            <a:endParaRPr lang="en-GB" sz="2400" dirty="0">
              <a:latin typeface="Arial" panose="020B0604020202020204" pitchFamily="34" charset="0"/>
              <a:ea typeface="Aptos" panose="020B00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latin typeface="Arial" panose="020B0604020202020204" pitchFamily="34" charset="0"/>
                <a:ea typeface="Aptos" panose="020B0004020202020204" pitchFamily="34" charset="0"/>
                <a:cs typeface="Arial" panose="020B0604020202020204" pitchFamily="34" charset="0"/>
              </a:rPr>
              <a:t> </a:t>
            </a:r>
            <a:r>
              <a:rPr lang="en-GB" sz="2400" u="sng" dirty="0">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Home | Vaccine Knowledge Project (ox.ac.uk)</a:t>
            </a:r>
            <a:endParaRPr lang="en-GB" sz="2400" dirty="0">
              <a:latin typeface="Arial" panose="020B0604020202020204" pitchFamily="34" charset="0"/>
              <a:ea typeface="Aptos" panose="020B0004020202020204" pitchFamily="34" charset="0"/>
              <a:cs typeface="Arial" panose="020B0604020202020204" pitchFamily="34" charset="0"/>
            </a:endParaRPr>
          </a:p>
          <a:p>
            <a:pPr marL="342900" indent="-342900">
              <a:buFont typeface="Wingdings" panose="05000000000000000000" pitchFamily="2" charset="2"/>
              <a:buChar char="Ø"/>
            </a:pPr>
            <a:r>
              <a:rPr lang="en-GB" sz="2400" dirty="0">
                <a:latin typeface="Arial" panose="020B0604020202020204" pitchFamily="34" charset="0"/>
                <a:ea typeface="Aptos" panose="020B0004020202020204" pitchFamily="34" charset="0"/>
                <a:cs typeface="Arial" panose="020B0604020202020204" pitchFamily="34" charset="0"/>
              </a:rPr>
              <a:t> </a:t>
            </a:r>
            <a:r>
              <a:rPr lang="en-GB" sz="2400" u="sng" dirty="0">
                <a:latin typeface="Arial" panose="020B0604020202020204" pitchFamily="34" charset="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Pregnancy: how to help protect you and your baby - GOV.UK (www.gov.uk)</a:t>
            </a:r>
            <a:endParaRPr lang="en-GB" sz="2400" dirty="0">
              <a:latin typeface="Arial" panose="020B0604020202020204" pitchFamily="34" charset="0"/>
              <a:ea typeface="Aptos" panose="020B00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581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Key Documents</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704088" y="1972873"/>
            <a:ext cx="10936256" cy="3559247"/>
          </a:xfrm>
        </p:spPr>
        <p:txBody>
          <a:bodyPr vert="horz" lIns="91440" tIns="45720" rIns="91440" bIns="45720" rtlCol="0" anchor="t">
            <a:normAutofit fontScale="92500" lnSpcReduction="10000"/>
          </a:bodyPr>
          <a:lstStyle/>
          <a:p>
            <a:pPr marL="571500" indent="-571500">
              <a:buFont typeface="Wingdings" panose="05000000000000000000" pitchFamily="2" charset="2"/>
              <a:buChar char="Ø"/>
            </a:pPr>
            <a:r>
              <a:rPr lang="en-GB" sz="2600" u="sng" dirty="0">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on the hepatitis B antenatal screening and selective neonatal immunisation pathway - GOV.UK (www.gov.uk)</a:t>
            </a:r>
            <a:endParaRPr lang="en-GB" sz="26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Ø"/>
            </a:pPr>
            <a:r>
              <a:rPr lang="en-GB" sz="2600" u="sng" dirty="0">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Vaccine update: issue 344, November 2023, pregnancy special - GOV.UK (www.gov.uk)</a:t>
            </a:r>
            <a:endParaRPr lang="en-GB" sz="26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Ø"/>
            </a:pPr>
            <a:r>
              <a:rPr lang="en-GB" sz="2600" u="sng" dirty="0">
                <a:effectLst/>
                <a:latin typeface="Arial" panose="020B06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Videos about vaccines | British Society for Immunology</a:t>
            </a:r>
            <a:endParaRPr lang="en-GB" sz="26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Ø"/>
            </a:pPr>
            <a:r>
              <a:rPr lang="en-GB" sz="2600" u="sng" dirty="0">
                <a:effectLst/>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Latest measles statistics published - GOV.UK (www.gov.uk)</a:t>
            </a:r>
            <a:endParaRPr lang="en-GB" sz="2600" dirty="0">
              <a:effectLst/>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anose="05000000000000000000" pitchFamily="2" charset="2"/>
              <a:buChar char="Ø"/>
            </a:pPr>
            <a:r>
              <a:rPr lang="en-GB" sz="2600" u="sng" dirty="0">
                <a:effectLst/>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Quarterly vaccination coverage statistics for children aged up to 5 years in the UK (COVER programme): July to September 2023 - GOV.UK (www.gov.uk)</a:t>
            </a:r>
            <a:endParaRPr lang="en-GB" sz="2600" dirty="0">
              <a:effectLst/>
              <a:latin typeface="Arial" panose="020B0604020202020204" pitchFamily="34" charset="0"/>
              <a:ea typeface="Aptos" panose="020B0004020202020204" pitchFamily="34" charset="0"/>
              <a:cs typeface="Arial" panose="020B0604020202020204" pitchFamily="34" charset="0"/>
            </a:endParaRPr>
          </a:p>
          <a:p>
            <a:endParaRPr lang="en-GB" sz="2600" dirty="0"/>
          </a:p>
        </p:txBody>
      </p:sp>
    </p:spTree>
    <p:extLst>
      <p:ext uri="{BB962C8B-B14F-4D97-AF65-F5344CB8AC3E}">
        <p14:creationId xmlns:p14="http://schemas.microsoft.com/office/powerpoint/2010/main" val="308097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Key Documents</a:t>
            </a:r>
            <a:endParaRPr lang="en-GB" spc="-40" dirty="0"/>
          </a:p>
        </p:txBody>
      </p:sp>
      <p:sp>
        <p:nvSpPr>
          <p:cNvPr id="6" name="Content Placeholder 2">
            <a:extLst>
              <a:ext uri="{FF2B5EF4-FFF2-40B4-BE49-F238E27FC236}">
                <a16:creationId xmlns:a16="http://schemas.microsoft.com/office/drawing/2014/main" id="{254C0F50-C859-ACA8-CBBD-18791DB879FB}"/>
              </a:ext>
            </a:extLst>
          </p:cNvPr>
          <p:cNvSpPr>
            <a:spLocks noGrp="1"/>
          </p:cNvSpPr>
          <p:nvPr>
            <p:ph idx="1"/>
          </p:nvPr>
        </p:nvSpPr>
        <p:spPr>
          <a:xfrm>
            <a:off x="551656" y="1984248"/>
            <a:ext cx="11088688" cy="3621024"/>
          </a:xfrm>
        </p:spPr>
        <p:txBody>
          <a:bodyPr vert="horz" lIns="91440" tIns="45720" rIns="91440" bIns="45720" rtlCol="0" anchor="t">
            <a:normAutofit fontScale="62500" lnSpcReduction="20000"/>
          </a:bodyPr>
          <a:lstStyle/>
          <a:p>
            <a:pPr marL="457200" indent="-457200">
              <a:buFont typeface="Wingdings" panose="05000000000000000000" pitchFamily="2" charset="2"/>
              <a:buChar char="Ø"/>
            </a:pPr>
            <a:r>
              <a:rPr lang="en-GB" sz="3800" u="sng" dirty="0">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What to do if you think your child has measles and when to keep them off school – The Education Hub (blog.gov.uk)</a:t>
            </a:r>
            <a:endParaRPr lang="en-GB" sz="38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Ø"/>
            </a:pPr>
            <a:r>
              <a:rPr lang="en-GB" sz="3800" dirty="0">
                <a:effectLst/>
                <a:latin typeface="Arial" panose="020B0604020202020204" pitchFamily="34" charset="0"/>
                <a:ea typeface="Aptos" panose="020B0004020202020204" pitchFamily="34" charset="0"/>
                <a:cs typeface="Arial" panose="020B0604020202020204" pitchFamily="34" charset="0"/>
              </a:rPr>
              <a:t> </a:t>
            </a:r>
            <a:r>
              <a:rPr lang="en-GB" sz="3800" u="sng" dirty="0">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JCVI statement on a childhood varicella (chickenpox) vaccination programme - GOV.UK (www.gov.uk)</a:t>
            </a:r>
            <a:endParaRPr lang="en-GB" sz="38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Ø"/>
            </a:pPr>
            <a:r>
              <a:rPr lang="en-GB" sz="3800" dirty="0">
                <a:effectLst/>
                <a:latin typeface="Arial" panose="020B0604020202020204" pitchFamily="34" charset="0"/>
                <a:ea typeface="Aptos" panose="020B0004020202020204" pitchFamily="34" charset="0"/>
                <a:cs typeface="Arial" panose="020B0604020202020204" pitchFamily="34" charset="0"/>
              </a:rPr>
              <a:t> </a:t>
            </a:r>
            <a:r>
              <a:rPr lang="en-GB" sz="3800" u="sng" dirty="0">
                <a:effectLst/>
                <a:latin typeface="Arial" panose="020B0604020202020204" pitchFamily="34" charset="0"/>
                <a:ea typeface="Aptos" panose="020B00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Campaign Resource Centre (dhsc.gov.uk)</a:t>
            </a:r>
            <a:endParaRPr lang="en-GB" sz="38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Ø"/>
            </a:pPr>
            <a:r>
              <a:rPr lang="en-GB" sz="3800" dirty="0">
                <a:effectLst/>
                <a:latin typeface="Arial" panose="020B0604020202020204" pitchFamily="34" charset="0"/>
                <a:ea typeface="Aptos" panose="020B0004020202020204" pitchFamily="34" charset="0"/>
                <a:cs typeface="Arial" panose="020B0604020202020204" pitchFamily="34" charset="0"/>
              </a:rPr>
              <a:t> </a:t>
            </a:r>
            <a:r>
              <a:rPr lang="en-GB" sz="3800" u="sng" dirty="0">
                <a:effectLst/>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How to talk about vaccines (who.int)</a:t>
            </a:r>
            <a:endParaRPr lang="en-GB" sz="38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Ø"/>
            </a:pPr>
            <a:r>
              <a:rPr lang="en-GB" sz="3800" dirty="0">
                <a:effectLst/>
                <a:latin typeface="Arial" panose="020B0604020202020204" pitchFamily="34" charset="0"/>
                <a:ea typeface="Aptos" panose="020B0004020202020204" pitchFamily="34" charset="0"/>
                <a:cs typeface="Arial" panose="020B0604020202020204" pitchFamily="34" charset="0"/>
              </a:rPr>
              <a:t> </a:t>
            </a:r>
            <a:r>
              <a:rPr lang="en-GB" sz="3800" u="sng" dirty="0">
                <a:effectLst/>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Vaccination against pertussis (whooping cough) for pregnant women - GOV.UK (www.gov.uk)</a:t>
            </a:r>
            <a:endParaRPr lang="en-GB" sz="38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Wingdings" panose="05000000000000000000" pitchFamily="2" charset="2"/>
              <a:buChar char="Ø"/>
            </a:pPr>
            <a:r>
              <a:rPr lang="en-GB" sz="3800" dirty="0">
                <a:effectLst/>
                <a:latin typeface="Arial" panose="020B0604020202020204" pitchFamily="34" charset="0"/>
                <a:ea typeface="Aptos" panose="020B0004020202020204" pitchFamily="34" charset="0"/>
                <a:cs typeface="Arial" panose="020B0604020202020204" pitchFamily="34" charset="0"/>
              </a:rPr>
              <a:t> </a:t>
            </a:r>
            <a:r>
              <a:rPr lang="en-GB" sz="3800" u="sng" dirty="0">
                <a:effectLst/>
                <a:latin typeface="Arial" panose="020B0604020202020204" pitchFamily="34" charset="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Respiratory syncytial virus (RSV) vaccination programme - GOV.UK (www.gov.uk)</a:t>
            </a:r>
            <a:endParaRPr lang="en-GB" sz="3800" dirty="0">
              <a:effectLst/>
              <a:latin typeface="Arial" panose="020B0604020202020204" pitchFamily="34" charset="0"/>
              <a:ea typeface="Aptos" panose="020B0004020202020204" pitchFamily="34" charset="0"/>
              <a:cs typeface="Arial" panose="020B0604020202020204" pitchFamily="34" charset="0"/>
            </a:endParaRPr>
          </a:p>
          <a:p>
            <a:endParaRPr lang="en-GB" sz="2600" dirty="0"/>
          </a:p>
        </p:txBody>
      </p:sp>
    </p:spTree>
    <p:extLst>
      <p:ext uri="{BB962C8B-B14F-4D97-AF65-F5344CB8AC3E}">
        <p14:creationId xmlns:p14="http://schemas.microsoft.com/office/powerpoint/2010/main" val="269693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5A7-995A-9F45-891C-82D9B9D40801}"/>
              </a:ext>
            </a:extLst>
          </p:cNvPr>
          <p:cNvSpPr>
            <a:spLocks noGrp="1"/>
          </p:cNvSpPr>
          <p:nvPr>
            <p:ph type="title"/>
          </p:nvPr>
        </p:nvSpPr>
        <p:spPr>
          <a:xfrm>
            <a:off x="1889961" y="1791018"/>
            <a:ext cx="8412079" cy="2810460"/>
          </a:xfrm>
        </p:spPr>
        <p:txBody>
          <a:bodyPr rtlCol="0">
            <a:normAutofit/>
          </a:bodyPr>
          <a:lstStyle/>
          <a:p>
            <a:pPr rtl="0"/>
            <a:r>
              <a:rPr lang="en-GB" sz="4400" dirty="0"/>
              <a:t>The 2 public health interventions that have had the greatest impact on the world’s health are clean water and vaccines.</a:t>
            </a:r>
          </a:p>
        </p:txBody>
      </p:sp>
      <p:sp>
        <p:nvSpPr>
          <p:cNvPr id="13" name="Text Placeholder 5">
            <a:extLst>
              <a:ext uri="{FF2B5EF4-FFF2-40B4-BE49-F238E27FC236}">
                <a16:creationId xmlns:a16="http://schemas.microsoft.com/office/drawing/2014/main" id="{6118A1B7-08BA-6B43-BBA8-952377DF944D}"/>
              </a:ext>
            </a:extLst>
          </p:cNvPr>
          <p:cNvSpPr>
            <a:spLocks noGrp="1"/>
          </p:cNvSpPr>
          <p:nvPr>
            <p:ph type="body" sz="quarter" idx="13"/>
          </p:nvPr>
        </p:nvSpPr>
        <p:spPr>
          <a:xfrm>
            <a:off x="814722" y="417519"/>
            <a:ext cx="1364297" cy="1094521"/>
          </a:xfrm>
        </p:spPr>
        <p:txBody>
          <a:bodyPr rtlCol="0"/>
          <a:lstStyle/>
          <a:p>
            <a:pPr rtl="0"/>
            <a:r>
              <a:rPr lang="en-GB" dirty="0"/>
              <a:t>“</a:t>
            </a:r>
          </a:p>
        </p:txBody>
      </p:sp>
      <p:sp>
        <p:nvSpPr>
          <p:cNvPr id="7" name="Text Placeholder 6">
            <a:extLst>
              <a:ext uri="{FF2B5EF4-FFF2-40B4-BE49-F238E27FC236}">
                <a16:creationId xmlns:a16="http://schemas.microsoft.com/office/drawing/2014/main" id="{E178654B-08C9-4C41-8BEC-DFB720245862}"/>
              </a:ext>
            </a:extLst>
          </p:cNvPr>
          <p:cNvSpPr>
            <a:spLocks noGrp="1"/>
          </p:cNvSpPr>
          <p:nvPr>
            <p:ph type="body" sz="quarter" idx="14"/>
          </p:nvPr>
        </p:nvSpPr>
        <p:spPr>
          <a:xfrm>
            <a:off x="6790490" y="5179360"/>
            <a:ext cx="3511550" cy="679450"/>
          </a:xfrm>
        </p:spPr>
        <p:txBody>
          <a:bodyPr rtlCol="0"/>
          <a:lstStyle/>
          <a:p>
            <a:pPr rtl="0"/>
            <a:r>
              <a:rPr lang="en-GB" dirty="0"/>
              <a:t>World Health Organization (WHO)</a:t>
            </a:r>
          </a:p>
          <a:p>
            <a:pPr rtl="0"/>
            <a:endParaRPr lang="en-GB" dirty="0"/>
          </a:p>
        </p:txBody>
      </p:sp>
      <p:sp>
        <p:nvSpPr>
          <p:cNvPr id="14" name="Text Placeholder 7">
            <a:extLst>
              <a:ext uri="{FF2B5EF4-FFF2-40B4-BE49-F238E27FC236}">
                <a16:creationId xmlns:a16="http://schemas.microsoft.com/office/drawing/2014/main" id="{A1F17760-D90A-AB46-A4E0-31B2684E3F5E}"/>
              </a:ext>
            </a:extLst>
          </p:cNvPr>
          <p:cNvSpPr>
            <a:spLocks noGrp="1"/>
          </p:cNvSpPr>
          <p:nvPr>
            <p:ph type="body" sz="quarter" idx="15"/>
          </p:nvPr>
        </p:nvSpPr>
        <p:spPr>
          <a:xfrm>
            <a:off x="9489242" y="3288809"/>
            <a:ext cx="1364297" cy="1094521"/>
          </a:xfrm>
        </p:spPr>
        <p:txBody>
          <a:bodyPr rtlCol="0"/>
          <a:lstStyle/>
          <a:p>
            <a:pPr rtl="0"/>
            <a:r>
              <a:rPr lang="en-GB" dirty="0"/>
              <a:t>”</a:t>
            </a:r>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DAE5EF"/>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DAE5EF"/>
              </a:solidFill>
              <a:effectLst/>
              <a:uLnTx/>
              <a:uFillTx/>
              <a:latin typeface="Tenorite"/>
              <a:ea typeface="+mn-ea"/>
              <a:cs typeface="+mn-cs"/>
            </a:endParaRPr>
          </a:p>
        </p:txBody>
      </p:sp>
    </p:spTree>
    <p:extLst>
      <p:ext uri="{BB962C8B-B14F-4D97-AF65-F5344CB8AC3E}">
        <p14:creationId xmlns:p14="http://schemas.microsoft.com/office/powerpoint/2010/main" val="2639983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How do vaccines work?</a:t>
            </a:r>
            <a:endParaRPr lang="en-GB" spc="-40" dirty="0"/>
          </a:p>
        </p:txBody>
      </p:sp>
      <p:pic>
        <p:nvPicPr>
          <p:cNvPr id="2" name="Online Media 2" title="How do vaccines work?">
            <a:hlinkClick r:id="" action="ppaction://media"/>
            <a:extLst>
              <a:ext uri="{FF2B5EF4-FFF2-40B4-BE49-F238E27FC236}">
                <a16:creationId xmlns:a16="http://schemas.microsoft.com/office/drawing/2014/main" id="{24CF4E8A-425D-8E6A-9D81-3A4F7DA1BE2A}"/>
              </a:ext>
            </a:extLst>
          </p:cNvPr>
          <p:cNvPicPr>
            <a:picLocks noGrp="1" noRot="1" noChangeAspect="1"/>
          </p:cNvPicPr>
          <p:nvPr>
            <p:ph idx="1"/>
            <a:videoFile r:link="rId1"/>
          </p:nvPr>
        </p:nvPicPr>
        <p:blipFill>
          <a:blip r:embed="rId4"/>
          <a:stretch>
            <a:fillRect/>
          </a:stretch>
        </p:blipFill>
        <p:spPr>
          <a:xfrm>
            <a:off x="2582797" y="1790962"/>
            <a:ext cx="7341872" cy="4148158"/>
          </a:xfrm>
          <a:prstGeom prst="rect">
            <a:avLst/>
          </a:prstGeom>
        </p:spPr>
      </p:pic>
      <p:sp>
        <p:nvSpPr>
          <p:cNvPr id="3" name="TextBox 2">
            <a:extLst>
              <a:ext uri="{FF2B5EF4-FFF2-40B4-BE49-F238E27FC236}">
                <a16:creationId xmlns:a16="http://schemas.microsoft.com/office/drawing/2014/main" id="{955CFB83-FD15-DFDF-289E-17D092FA6121}"/>
              </a:ext>
            </a:extLst>
          </p:cNvPr>
          <p:cNvSpPr txBox="1"/>
          <p:nvPr/>
        </p:nvSpPr>
        <p:spPr>
          <a:xfrm>
            <a:off x="150113" y="6394080"/>
            <a:ext cx="6103620" cy="369332"/>
          </a:xfrm>
          <a:prstGeom prst="rect">
            <a:avLst/>
          </a:prstGeom>
          <a:noFill/>
        </p:spPr>
        <p:txBody>
          <a:bodyPr wrap="square">
            <a:spAutoFit/>
          </a:bodyPr>
          <a:lstStyle/>
          <a:p>
            <a:pPr algn="ctr"/>
            <a:r>
              <a:rPr lang="en-GB" dirty="0">
                <a:hlinkClick r:id="rId5"/>
              </a:rPr>
              <a:t>https://youtu.be/-muIoWofsCE?si=TISHNs48khnnNV4-</a:t>
            </a:r>
            <a:r>
              <a:rPr lang="en-GB" dirty="0"/>
              <a:t> </a:t>
            </a:r>
          </a:p>
        </p:txBody>
      </p:sp>
    </p:spTree>
    <p:extLst>
      <p:ext uri="{BB962C8B-B14F-4D97-AF65-F5344CB8AC3E}">
        <p14:creationId xmlns:p14="http://schemas.microsoft.com/office/powerpoint/2010/main" val="33416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51656" y="706320"/>
            <a:ext cx="11404154" cy="865186"/>
          </a:xfrm>
        </p:spPr>
        <p:txBody>
          <a:bodyPr/>
          <a:lstStyle/>
          <a:p>
            <a:r>
              <a:rPr lang="en-GB" dirty="0"/>
              <a:t>Can you identify these…?</a:t>
            </a:r>
            <a:endParaRPr lang="en-GB" spc="-40" dirty="0"/>
          </a:p>
        </p:txBody>
      </p:sp>
      <p:pic>
        <p:nvPicPr>
          <p:cNvPr id="2" name="Picture 4" descr="Image result for measles rash">
            <a:extLst>
              <a:ext uri="{FF2B5EF4-FFF2-40B4-BE49-F238E27FC236}">
                <a16:creationId xmlns:a16="http://schemas.microsoft.com/office/drawing/2014/main" id="{9FB24A1C-EC56-EE4B-40E2-30505F12AA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6209" y="2571750"/>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chickenpox">
            <a:extLst>
              <a:ext uri="{FF2B5EF4-FFF2-40B4-BE49-F238E27FC236}">
                <a16:creationId xmlns:a16="http://schemas.microsoft.com/office/drawing/2014/main" id="{2E60007E-30CB-B752-4D6E-FA20653C0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091" y="2571750"/>
            <a:ext cx="22764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rubella rash">
            <a:extLst>
              <a:ext uri="{FF2B5EF4-FFF2-40B4-BE49-F238E27FC236}">
                <a16:creationId xmlns:a16="http://schemas.microsoft.com/office/drawing/2014/main" id="{E74C2D05-6C1C-12AB-2835-14C2479FE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9448" y="2571750"/>
            <a:ext cx="2381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 infant measles">
            <a:extLst>
              <a:ext uri="{FF2B5EF4-FFF2-40B4-BE49-F238E27FC236}">
                <a16:creationId xmlns:a16="http://schemas.microsoft.com/office/drawing/2014/main" id="{6DBFE824-05F3-4212-A85A-C50B3B7E3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0580" y="2571750"/>
            <a:ext cx="2133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48EC074-5EC1-D13A-AA3A-C3DDA4B0D223}"/>
              </a:ext>
            </a:extLst>
          </p:cNvPr>
          <p:cNvSpPr txBox="1"/>
          <p:nvPr/>
        </p:nvSpPr>
        <p:spPr>
          <a:xfrm>
            <a:off x="738167" y="4386256"/>
            <a:ext cx="2223083" cy="369332"/>
          </a:xfrm>
          <a:prstGeom prst="rect">
            <a:avLst/>
          </a:prstGeom>
          <a:noFill/>
        </p:spPr>
        <p:txBody>
          <a:bodyPr wrap="square" rtlCol="0">
            <a:spAutoFit/>
          </a:bodyPr>
          <a:lstStyle/>
          <a:p>
            <a:pPr algn="ctr"/>
            <a:r>
              <a:rPr lang="en-GB" dirty="0"/>
              <a:t>Measles</a:t>
            </a:r>
          </a:p>
        </p:txBody>
      </p:sp>
      <p:sp>
        <p:nvSpPr>
          <p:cNvPr id="8" name="TextBox 7">
            <a:extLst>
              <a:ext uri="{FF2B5EF4-FFF2-40B4-BE49-F238E27FC236}">
                <a16:creationId xmlns:a16="http://schemas.microsoft.com/office/drawing/2014/main" id="{6A438B9C-9600-94AA-F08C-C236E62BF09F}"/>
              </a:ext>
            </a:extLst>
          </p:cNvPr>
          <p:cNvSpPr txBox="1"/>
          <p:nvPr/>
        </p:nvSpPr>
        <p:spPr>
          <a:xfrm>
            <a:off x="3713966" y="4286250"/>
            <a:ext cx="2223083" cy="646331"/>
          </a:xfrm>
          <a:prstGeom prst="rect">
            <a:avLst/>
          </a:prstGeom>
          <a:noFill/>
        </p:spPr>
        <p:txBody>
          <a:bodyPr wrap="square" rtlCol="0">
            <a:spAutoFit/>
          </a:bodyPr>
          <a:lstStyle/>
          <a:p>
            <a:pPr algn="ctr"/>
            <a:r>
              <a:rPr lang="en-GB" dirty="0"/>
              <a:t>Chickenpox (Varicella Zoster)</a:t>
            </a:r>
          </a:p>
        </p:txBody>
      </p:sp>
      <p:sp>
        <p:nvSpPr>
          <p:cNvPr id="9" name="TextBox 8">
            <a:extLst>
              <a:ext uri="{FF2B5EF4-FFF2-40B4-BE49-F238E27FC236}">
                <a16:creationId xmlns:a16="http://schemas.microsoft.com/office/drawing/2014/main" id="{9A36BC4E-5712-6D31-1B81-C7E97BDA43EF}"/>
              </a:ext>
            </a:extLst>
          </p:cNvPr>
          <p:cNvSpPr txBox="1"/>
          <p:nvPr/>
        </p:nvSpPr>
        <p:spPr>
          <a:xfrm>
            <a:off x="6558531" y="4299359"/>
            <a:ext cx="2223083" cy="646331"/>
          </a:xfrm>
          <a:prstGeom prst="rect">
            <a:avLst/>
          </a:prstGeom>
          <a:noFill/>
        </p:spPr>
        <p:txBody>
          <a:bodyPr wrap="square" rtlCol="0">
            <a:spAutoFit/>
          </a:bodyPr>
          <a:lstStyle/>
          <a:p>
            <a:pPr algn="ctr"/>
            <a:r>
              <a:rPr lang="en-GB" dirty="0"/>
              <a:t>Rubella (German Measles) </a:t>
            </a:r>
          </a:p>
        </p:txBody>
      </p:sp>
      <p:sp>
        <p:nvSpPr>
          <p:cNvPr id="10" name="TextBox 9">
            <a:extLst>
              <a:ext uri="{FF2B5EF4-FFF2-40B4-BE49-F238E27FC236}">
                <a16:creationId xmlns:a16="http://schemas.microsoft.com/office/drawing/2014/main" id="{996C847C-544C-15AE-2309-CB8C920EC52C}"/>
              </a:ext>
            </a:extLst>
          </p:cNvPr>
          <p:cNvSpPr txBox="1"/>
          <p:nvPr/>
        </p:nvSpPr>
        <p:spPr>
          <a:xfrm>
            <a:off x="9325838" y="4386256"/>
            <a:ext cx="2223083" cy="369332"/>
          </a:xfrm>
          <a:prstGeom prst="rect">
            <a:avLst/>
          </a:prstGeom>
          <a:noFill/>
        </p:spPr>
        <p:txBody>
          <a:bodyPr wrap="square" rtlCol="0">
            <a:spAutoFit/>
          </a:bodyPr>
          <a:lstStyle/>
          <a:p>
            <a:pPr algn="ctr"/>
            <a:r>
              <a:rPr lang="en-GB" dirty="0"/>
              <a:t>Measles</a:t>
            </a:r>
          </a:p>
        </p:txBody>
      </p:sp>
      <p:sp>
        <p:nvSpPr>
          <p:cNvPr id="11" name="TextBox 10">
            <a:extLst>
              <a:ext uri="{FF2B5EF4-FFF2-40B4-BE49-F238E27FC236}">
                <a16:creationId xmlns:a16="http://schemas.microsoft.com/office/drawing/2014/main" id="{B02E6F4C-19AA-E522-3CAC-17030E432E30}"/>
              </a:ext>
            </a:extLst>
          </p:cNvPr>
          <p:cNvSpPr txBox="1"/>
          <p:nvPr/>
        </p:nvSpPr>
        <p:spPr>
          <a:xfrm>
            <a:off x="332892" y="6358594"/>
            <a:ext cx="4205978" cy="369332"/>
          </a:xfrm>
          <a:prstGeom prst="rect">
            <a:avLst/>
          </a:prstGeom>
          <a:noFill/>
        </p:spPr>
        <p:txBody>
          <a:bodyPr wrap="square">
            <a:spAutoFit/>
          </a:bodyPr>
          <a:lstStyle/>
          <a:p>
            <a:r>
              <a:rPr lang="en-GB" dirty="0">
                <a:hlinkClick r:id="rId7"/>
              </a:rPr>
              <a:t>https://www.blackandbrownskin.co.uk</a:t>
            </a:r>
            <a:r>
              <a:rPr lang="en-GB" dirty="0"/>
              <a:t> </a:t>
            </a:r>
          </a:p>
        </p:txBody>
      </p:sp>
      <p:sp>
        <p:nvSpPr>
          <p:cNvPr id="12" name="Star: 7 Points 11">
            <a:extLst>
              <a:ext uri="{FF2B5EF4-FFF2-40B4-BE49-F238E27FC236}">
                <a16:creationId xmlns:a16="http://schemas.microsoft.com/office/drawing/2014/main" id="{9FD3ABDC-F616-9DD7-FC0B-3357EB636D6B}"/>
              </a:ext>
            </a:extLst>
          </p:cNvPr>
          <p:cNvSpPr/>
          <p:nvPr/>
        </p:nvSpPr>
        <p:spPr>
          <a:xfrm>
            <a:off x="9050323" y="417712"/>
            <a:ext cx="2590021" cy="2054032"/>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Pay attention to texture and other symptoms</a:t>
            </a:r>
          </a:p>
        </p:txBody>
      </p:sp>
    </p:spTree>
    <p:extLst>
      <p:ext uri="{BB962C8B-B14F-4D97-AF65-F5344CB8AC3E}">
        <p14:creationId xmlns:p14="http://schemas.microsoft.com/office/powerpoint/2010/main" val="1312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Lst>
  </p:timing>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webextension1.xml><?xml version="1.0" encoding="utf-8"?>
<we:webextension xmlns:we="http://schemas.microsoft.com/office/webextensions/webextension/2010/11" id="{52BE056E-1363-43E5-8232-0690BE7A0CAE}">
  <we:reference id="d98404ac-f9e2-4292-8cb6-eec349559ae5" version="1.0.0.2" store="EXCatalog" storeType="EXCatalog"/>
  <we:alternateReferences>
    <we:reference id="WA104381526" version="1.0.0.2" store="en-GB" storeType="OMEX"/>
  </we:alternateReferences>
  <we:properties>
    <we:property name="FormID" value="&quot;slTDN7CF9UeyIge0jXdO4xpLkyOVb7VBh9XAnICZxf5UNk5DSEtESjVDQ0U0QzUxNk9JWldRT0NVUC4u&quot;"/>
    <we:property name="FormMode" value="&quot;DesignTim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99890487-D25F-4195-B266-B773D123FFF4}">
  <we:reference id="d98404ac-f9e2-4292-8cb6-eec349559ae5" version="1.0.0.2" store="EXCatalog" storeType="EXCatalog"/>
  <we:alternateReferences>
    <we:reference id="WA104381526" version="1.0.0.2" store="WA104381526" storeType="OMEX"/>
  </we:alternateReferences>
  <we:properties>
    <we:property name="FormID" value="&quot;slTDN7CF9UeyIge0jXdO4wl-MTc1fXhEhLdEzDs5c8xUODNQTFhOWVA5NkRWUUdGNVpNVFU1QzRINi4u&quot;"/>
    <we:property name="FormMode" value="&quot;Ru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55c7dfe8-31bc-4f6c-ad0b-9168b291de96" xsi:nil="true"/>
    <Date xmlns="c39ebc83-19ce-4413-80de-35b4a237df47" xsi:nil="true"/>
    <Review_x0020_Date xmlns="c39ebc83-19ce-4413-80de-35b4a237df47" xsi:nil="true"/>
    <_ip_UnifiedCompliancePolicyProperties xmlns="55c7dfe8-31bc-4f6c-ad0b-9168b291de96" xsi:nil="true"/>
    <MediaLengthInSeconds xmlns="c39ebc83-19ce-4413-80de-35b4a237df47" xsi:nil="true"/>
    <TaxCatchAll xmlns="55c7dfe8-31bc-4f6c-ad0b-9168b291de96" xsi:nil="true"/>
    <lcf76f155ced4ddcb4097134ff3c332f xmlns="c39ebc83-19ce-4413-80de-35b4a237df47">
      <Terms xmlns="http://schemas.microsoft.com/office/infopath/2007/PartnerControls"/>
    </lcf76f155ced4ddcb4097134ff3c332f>
    <PutintopresentationforJuly xmlns="c39ebc83-19ce-4413-80de-35b4a237df47" xsi:nil="true"/>
    <_Flow_SignoffStatus xmlns="c39ebc83-19ce-4413-80de-35b4a237df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8578A-423D-4BE3-ADDE-87DC320E6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ebc83-19ce-4413-80de-35b4a237df47"/>
    <ds:schemaRef ds:uri="55c7dfe8-31bc-4f6c-ad0b-9168b291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B3C52-C4E5-4003-8240-632FDE102EAB}">
  <ds:schemaRefs>
    <ds:schemaRef ds:uri="http://schemas.microsoft.com/office/2006/metadata/properties"/>
    <ds:schemaRef ds:uri="http://purl.org/dc/elements/1.1/"/>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55c7dfe8-31bc-4f6c-ad0b-9168b291de96"/>
    <ds:schemaRef ds:uri="c39ebc83-19ce-4413-80de-35b4a237df47"/>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1298</TotalTime>
  <Words>3948</Words>
  <Application>Microsoft Office PowerPoint</Application>
  <PresentationFormat>Widescreen</PresentationFormat>
  <Paragraphs>471</Paragraphs>
  <Slides>68</Slides>
  <Notes>59</Notes>
  <HiddenSlides>0</HiddenSlides>
  <MMClips>7</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68</vt:i4>
      </vt:variant>
    </vt:vector>
  </HeadingPairs>
  <TitlesOfParts>
    <vt:vector size="80" baseType="lpstr">
      <vt:lpstr>Aptos</vt:lpstr>
      <vt:lpstr>Aptos Display</vt:lpstr>
      <vt:lpstr>Arial</vt:lpstr>
      <vt:lpstr>Calibri</vt:lpstr>
      <vt:lpstr>GDS Transport</vt:lpstr>
      <vt:lpstr>NSPCC-Regular</vt:lpstr>
      <vt:lpstr>Tenorite</vt:lpstr>
      <vt:lpstr>Times New Roman</vt:lpstr>
      <vt:lpstr>Wingdings</vt:lpstr>
      <vt:lpstr>NHSD-Refresh-Theme-NOV1120B</vt:lpstr>
      <vt:lpstr>Office Theme</vt:lpstr>
      <vt:lpstr>1_office theme</vt:lpstr>
      <vt:lpstr>Immunisation training</vt:lpstr>
      <vt:lpstr>“Housekeeping”</vt:lpstr>
      <vt:lpstr>Aims of the session</vt:lpstr>
      <vt:lpstr>PowerPoint Presentation</vt:lpstr>
      <vt:lpstr>PowerPoint Presentation</vt:lpstr>
      <vt:lpstr>Immunisation Queries - Inbox</vt:lpstr>
      <vt:lpstr>The 2 public health interventions that have had the greatest impact on the world’s health are clean water and vaccines.</vt:lpstr>
      <vt:lpstr>How do vaccines work?</vt:lpstr>
      <vt:lpstr>Can you identify these…?</vt:lpstr>
      <vt:lpstr>Barriers to discussing immunisation</vt:lpstr>
      <vt:lpstr>Why do we immunise?</vt:lpstr>
      <vt:lpstr>Herd Immunity</vt:lpstr>
      <vt:lpstr>PowerPoint Presentation</vt:lpstr>
      <vt:lpstr>A world without vaccines</vt:lpstr>
      <vt:lpstr>Timings of immunisation</vt:lpstr>
      <vt:lpstr>PowerPoint Presentation</vt:lpstr>
      <vt:lpstr>PowerPoint Presentation</vt:lpstr>
      <vt:lpstr>Catching-up immunisations</vt:lpstr>
      <vt:lpstr>Routine Childhood Schedule Changes</vt:lpstr>
      <vt:lpstr>Routine Childhood Schedule Changes</vt:lpstr>
      <vt:lpstr>Routine Childhood Schedule Changes</vt:lpstr>
      <vt:lpstr>Resources</vt:lpstr>
      <vt:lpstr>Concerns around vaccines</vt:lpstr>
      <vt:lpstr>Porcine Gelatine</vt:lpstr>
      <vt:lpstr>Porcine Gelatine - Vaccines</vt:lpstr>
      <vt:lpstr>Thiomersal – giving context</vt:lpstr>
      <vt:lpstr>Thiomersal &amp; vaccines in UK</vt:lpstr>
      <vt:lpstr>Measles</vt:lpstr>
      <vt:lpstr>Outbreaks</vt:lpstr>
      <vt:lpstr>Case numbers</vt:lpstr>
      <vt:lpstr>Suspected cases</vt:lpstr>
      <vt:lpstr>MMR Uptake</vt:lpstr>
      <vt:lpstr>MMR</vt:lpstr>
      <vt:lpstr>MMR</vt:lpstr>
      <vt:lpstr>CSAIS</vt:lpstr>
      <vt:lpstr>Hep B</vt:lpstr>
      <vt:lpstr>HepB Schedules</vt:lpstr>
      <vt:lpstr>BCG</vt:lpstr>
      <vt:lpstr>TB Incidence</vt:lpstr>
      <vt:lpstr>SCID </vt:lpstr>
      <vt:lpstr>Changes to immunisation programmes</vt:lpstr>
      <vt:lpstr>Pregnant people immunisations</vt:lpstr>
      <vt:lpstr>Why we vaccinate pregnant women / people</vt:lpstr>
      <vt:lpstr>Uptake – pregnant women / people / ‘at-risk children’</vt:lpstr>
      <vt:lpstr>Pertussis</vt:lpstr>
      <vt:lpstr>Cases</vt:lpstr>
      <vt:lpstr>Pertussis vaccine uptake</vt:lpstr>
      <vt:lpstr>PowerPoint Presentation</vt:lpstr>
      <vt:lpstr>Pertussis vaccine safety</vt:lpstr>
      <vt:lpstr>Pertussis vaccine side effects</vt:lpstr>
      <vt:lpstr>*Trigger warning*</vt:lpstr>
      <vt:lpstr>Occupational pertussis vaccination for healthcare workers</vt:lpstr>
      <vt:lpstr>RSV</vt:lpstr>
      <vt:lpstr>Pilot</vt:lpstr>
      <vt:lpstr>RSV vaccine</vt:lpstr>
      <vt:lpstr>Premature babies</vt:lpstr>
      <vt:lpstr>Use of Paracetamol (Calpol)</vt:lpstr>
      <vt:lpstr>Gillick competency</vt:lpstr>
      <vt:lpstr>Using Gillick competency</vt:lpstr>
      <vt:lpstr>Let’s check our knowledge…</vt:lpstr>
      <vt:lpstr>Putting into practice</vt:lpstr>
      <vt:lpstr>Questions…</vt:lpstr>
      <vt:lpstr>Feedback</vt:lpstr>
      <vt:lpstr>Newsletter</vt:lpstr>
      <vt:lpstr>End slide</vt:lpstr>
      <vt:lpstr>Key Documents</vt:lpstr>
      <vt:lpstr>Key Documents</vt:lpstr>
      <vt:lpstr>Key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VINCENT, Melanie (NHS ENGLAND)</cp:lastModifiedBy>
  <cp:revision>6</cp:revision>
  <dcterms:created xsi:type="dcterms:W3CDTF">2020-11-30T10:49:03Z</dcterms:created>
  <dcterms:modified xsi:type="dcterms:W3CDTF">2025-07-11T11:14:07Z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ies>
</file>