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60"/>
  </p:notesMasterIdLst>
  <p:sldIdLst>
    <p:sldId id="1923" r:id="rId6"/>
    <p:sldId id="2145707288" r:id="rId7"/>
    <p:sldId id="2147472774" r:id="rId8"/>
    <p:sldId id="259" r:id="rId9"/>
    <p:sldId id="263" r:id="rId10"/>
    <p:sldId id="439" r:id="rId11"/>
    <p:sldId id="353" r:id="rId12"/>
    <p:sldId id="2147472775" r:id="rId13"/>
    <p:sldId id="339" r:id="rId14"/>
    <p:sldId id="269" r:id="rId15"/>
    <p:sldId id="341" r:id="rId16"/>
    <p:sldId id="436" r:id="rId17"/>
    <p:sldId id="2147472745" r:id="rId18"/>
    <p:sldId id="267" r:id="rId19"/>
    <p:sldId id="2147472760" r:id="rId20"/>
    <p:sldId id="336" r:id="rId21"/>
    <p:sldId id="347" r:id="rId22"/>
    <p:sldId id="429" r:id="rId23"/>
    <p:sldId id="337" r:id="rId24"/>
    <p:sldId id="433" r:id="rId25"/>
    <p:sldId id="345" r:id="rId26"/>
    <p:sldId id="351" r:id="rId27"/>
    <p:sldId id="2147472749" r:id="rId28"/>
    <p:sldId id="2147472762" r:id="rId29"/>
    <p:sldId id="2147472767" r:id="rId30"/>
    <p:sldId id="2147472764" r:id="rId31"/>
    <p:sldId id="2147472765" r:id="rId32"/>
    <p:sldId id="2147472773" r:id="rId33"/>
    <p:sldId id="386" r:id="rId34"/>
    <p:sldId id="2147472766" r:id="rId35"/>
    <p:sldId id="432" r:id="rId36"/>
    <p:sldId id="441" r:id="rId37"/>
    <p:sldId id="2147472772" r:id="rId38"/>
    <p:sldId id="2147472761" r:id="rId39"/>
    <p:sldId id="338" r:id="rId40"/>
    <p:sldId id="416" r:id="rId41"/>
    <p:sldId id="417" r:id="rId42"/>
    <p:sldId id="2147472770" r:id="rId43"/>
    <p:sldId id="364" r:id="rId44"/>
    <p:sldId id="390" r:id="rId45"/>
    <p:sldId id="391" r:id="rId46"/>
    <p:sldId id="2147472743" r:id="rId47"/>
    <p:sldId id="2147472763" r:id="rId48"/>
    <p:sldId id="440" r:id="rId49"/>
    <p:sldId id="427" r:id="rId50"/>
    <p:sldId id="393" r:id="rId51"/>
    <p:sldId id="2147472751" r:id="rId52"/>
    <p:sldId id="2147472747" r:id="rId53"/>
    <p:sldId id="2147472746" r:id="rId54"/>
    <p:sldId id="2147472752" r:id="rId55"/>
    <p:sldId id="258" r:id="rId56"/>
    <p:sldId id="401" r:id="rId57"/>
    <p:sldId id="425" r:id="rId58"/>
    <p:sldId id="2147472777" r:id="rId5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0686B-A70F-4A61-BBE1-FDEC9C69B98B}" v="32" dt="2025-09-04T10:46:4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8" d="100"/>
          <a:sy n="108"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02BF0-8960-4B34-81F0-59121AE45F88}" type="datetimeFigureOut">
              <a:t>9/4/2025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6A74C-4F73-4838-8433-FB99512D1B0B}" type="slidenum">
              <a:t>‹#›</a:t>
            </a:fld>
            <a:endParaRPr lang="en-GB"/>
          </a:p>
        </p:txBody>
      </p:sp>
    </p:spTree>
    <p:extLst>
      <p:ext uri="{BB962C8B-B14F-4D97-AF65-F5344CB8AC3E}">
        <p14:creationId xmlns:p14="http://schemas.microsoft.com/office/powerpoint/2010/main" val="325983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statistics/influenza-in-the-uk-annual-epidemiological-report-winter-2024-to-2025/influenza-in-the-uk-annual-epidemiological-report-winter-2024-to-2025#main-poi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3354/UKHSA_12738_Pre-school_children_Flu_immunisation_uptake_guidance_02_WEB.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flu-vaccines-2025-to-2026-jcvi-advi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ho.int/publications/m/item/recommended-composition-of-influenza-virus-vaccines-for-use-in-the-2024-2025-northern-hemisphere-influenza-seas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B0C0C"/>
                </a:solidFill>
                <a:effectLst/>
                <a:latin typeface="GDS Transport"/>
              </a:rPr>
              <a:t>For older adults: Influenza vaccine and RSV vaccines</a:t>
            </a:r>
          </a:p>
          <a:p>
            <a:pPr algn="l"/>
            <a:r>
              <a:rPr lang="en-GB" b="0" i="0" dirty="0">
                <a:solidFill>
                  <a:srgbClr val="0B0C0C"/>
                </a:solidFill>
                <a:effectLst/>
                <a:latin typeface="GDS Transport"/>
              </a:rPr>
              <a:t>There is some data which shows that in older adults, administering the RSV vaccine, Abrysvo, at the same time as seasonal influenza vaccine may reduce the immune response to the RSV vaccine. There is also data that suggests that the response to the influenza A(H3N2) component of seasonal influenza vaccine (the influenza subtype which most severely affects older adults) may be diminished when RSV and seasonal influenza vaccine are co-administered to older adults.</a:t>
            </a:r>
          </a:p>
          <a:p>
            <a:pPr algn="l"/>
            <a:r>
              <a:rPr lang="en-GB" b="0" i="0" dirty="0">
                <a:solidFill>
                  <a:srgbClr val="0B0C0C"/>
                </a:solidFill>
                <a:effectLst/>
                <a:latin typeface="GDS Transport"/>
              </a:rPr>
              <a:t>The clinical significance of any reduced response is unknown, but influenza immune response is known to correlate with protection against infection, and there is emerging data that RSV immune response also correlates with clinical protection. It is therefore recommended that these vaccines should not routinely be scheduled to be given at the same appointment or on the same day. No specific interval is required between administering the vaccines.</a:t>
            </a:r>
          </a:p>
          <a:p>
            <a:pPr algn="l"/>
            <a:r>
              <a:rPr lang="en-GB" b="0" i="0" dirty="0">
                <a:solidFill>
                  <a:srgbClr val="0B0C0C"/>
                </a:solidFill>
                <a:effectLst/>
                <a:latin typeface="GDS Transport"/>
              </a:rPr>
              <a:t>If it is thought that the individual is unlikely to return for a second appointment or immediate protection is necessary, Abrysvo can be administered at the same time as the influenza vaccine.</a:t>
            </a:r>
          </a:p>
          <a:p>
            <a:br>
              <a:rPr lang="en-GB" dirty="0"/>
            </a:br>
            <a:endParaRPr lang="en-GB" b="1" i="0" dirty="0">
              <a:solidFill>
                <a:srgbClr val="0B0C0C"/>
              </a:solidFill>
              <a:effectLst/>
              <a:latin typeface="GDS Transport"/>
            </a:endParaRPr>
          </a:p>
          <a:p>
            <a:pPr algn="l"/>
            <a:r>
              <a:rPr lang="en-GB" b="1" i="0" dirty="0">
                <a:solidFill>
                  <a:srgbClr val="0B0C0C"/>
                </a:solidFill>
                <a:effectLst/>
                <a:latin typeface="GDS Transport"/>
              </a:rPr>
              <a:t>For pregnant women: Influenza vaccine and RSV vaccines</a:t>
            </a:r>
          </a:p>
          <a:p>
            <a:pPr algn="l"/>
            <a:r>
              <a:rPr lang="en-GB" b="0" i="0" dirty="0">
                <a:solidFill>
                  <a:srgbClr val="0B0C0C"/>
                </a:solidFill>
                <a:effectLst/>
                <a:latin typeface="GDS Transport"/>
              </a:rPr>
              <a:t>The RSV vaccine, Abrysvo, can be given at the same time as the inactivated influenza vaccine to pregnant women. Similarly, there are no safety or effectiveness concerns around giving Abrysvo to pregnant teenagers who are due to have or who have recently had a live attenuated influenza vaccine nasal spray.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11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risk of serious illness from flu is higher among children under 6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a:solidFill>
                  <a:schemeClr val="tx1"/>
                </a:solidFill>
                <a:effectLst/>
                <a:latin typeface="+mn-lt"/>
                <a:ea typeface="ヒラギノ角ゴ Pro W3" pitchFamily="84" charset="-128"/>
                <a:cs typeface="ヒラギノ角ゴ Pro W3" pitchFamily="84" charset="-128"/>
              </a:rPr>
              <a:t>. </a:t>
            </a: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0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40000"/>
              </a:lnSpc>
              <a:spcBef>
                <a:spcPts val="0"/>
              </a:spcBef>
              <a:spcAft>
                <a:spcPts val="1200"/>
              </a:spcAft>
              <a:buClrTx/>
              <a:buSzTx/>
              <a:buFontTx/>
              <a:buNone/>
              <a:tabLst/>
              <a:defRPr/>
            </a:pPr>
            <a:r>
              <a:rPr lang="en-GB" sz="1800" dirty="0">
                <a:solidFill>
                  <a:srgbClr val="333333"/>
                </a:solidFill>
                <a:effectLst/>
                <a:latin typeface="Arial" panose="020B0604020202020204" pitchFamily="34" charset="0"/>
                <a:ea typeface="Times New Roman" panose="02020603050405020304" pitchFamily="18" charset="0"/>
              </a:rPr>
              <a:t>The impact of flu on the population varies from year to year </a:t>
            </a:r>
            <a:r>
              <a:rPr lang="en-GB" sz="1800" b="0" i="0" u="none" strike="noStrike" kern="1200" baseline="0" dirty="0">
                <a:solidFill>
                  <a:schemeClr val="tx1"/>
                </a:solidFill>
                <a:latin typeface="+mn-lt"/>
                <a:ea typeface="ヒラギノ角ゴ Pro W3" pitchFamily="84" charset="-128"/>
                <a:cs typeface="ヒラギノ角ゴ Pro W3" pitchFamily="84" charset="-128"/>
              </a:rPr>
              <a:t>and is influenced by changes in the virus that, in turn, influence the proportion of the population that may be susceptible to infection and the severity of the illness. </a:t>
            </a:r>
          </a:p>
          <a:p>
            <a:pPr>
              <a:lnSpc>
                <a:spcPct val="140000"/>
              </a:lnSpc>
              <a:spcAft>
                <a:spcPts val="12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GB" b="0" i="0" dirty="0">
                <a:solidFill>
                  <a:srgbClr val="0B0C0C"/>
                </a:solidFill>
                <a:effectLst/>
                <a:latin typeface="GDS Transport"/>
              </a:rPr>
              <a:t>The main messages from the 2024 to 2025 season are:</a:t>
            </a:r>
          </a:p>
          <a:p>
            <a:pPr algn="l">
              <a:buFont typeface="Arial" panose="020B0604020202020204" pitchFamily="34" charset="0"/>
              <a:buChar char="•"/>
            </a:pPr>
            <a:r>
              <a:rPr lang="en-GB" b="0" i="0" dirty="0">
                <a:solidFill>
                  <a:srgbClr val="0B0C0C"/>
                </a:solidFill>
                <a:effectLst/>
                <a:latin typeface="GDS Transport"/>
              </a:rPr>
              <a:t>the season started in the second half of November 2024 with rising influenza A(H1N1)pdm09 activity that peaked just before the start of the new year (2025) and declined after; influenza B activity started in January, leading to a slow decline of overall influenza activity</a:t>
            </a:r>
          </a:p>
          <a:p>
            <a:pPr algn="l">
              <a:buFont typeface="Arial" panose="020B0604020202020204" pitchFamily="34" charset="0"/>
              <a:buChar char="•"/>
            </a:pPr>
            <a:r>
              <a:rPr lang="en-GB" b="0" i="0" dirty="0">
                <a:solidFill>
                  <a:srgbClr val="0B0C0C"/>
                </a:solidFill>
                <a:effectLst/>
                <a:latin typeface="GDS Transport"/>
              </a:rPr>
              <a:t>overall activity was higher than in the 2023 to 2024 season. Compared to the 2022 to 2023 season the peak was similar in both intensity as well as timing, but the 2024 to 2025 season had a slower overall decline due to the late influenza B activity</a:t>
            </a:r>
          </a:p>
          <a:p>
            <a:pPr algn="l">
              <a:buFont typeface="Arial" panose="020B0604020202020204" pitchFamily="34" charset="0"/>
              <a:buChar char="•"/>
            </a:pPr>
            <a:r>
              <a:rPr lang="en-GB" b="0" i="0" dirty="0">
                <a:solidFill>
                  <a:srgbClr val="0B0C0C"/>
                </a:solidFill>
                <a:effectLst/>
                <a:latin typeface="GDS Transport"/>
              </a:rPr>
              <a:t>despite overall activity being higher, mortality estimates in the 2024 to 2025 season were lower than in the 2022 to 2023 season</a:t>
            </a:r>
          </a:p>
          <a:p>
            <a:pPr algn="l">
              <a:buFont typeface="Arial" panose="020B0604020202020204" pitchFamily="34" charset="0"/>
              <a:buChar char="•"/>
            </a:pPr>
            <a:r>
              <a:rPr lang="en-GB" b="0" i="0" dirty="0">
                <a:solidFill>
                  <a:srgbClr val="0B0C0C"/>
                </a:solidFill>
                <a:effectLst/>
                <a:latin typeface="GDS Transport"/>
              </a:rPr>
              <a:t>further modelling estimated that, in England, the vaccination programme averted between 96,000 and 120,200 hospital admissions due to influenza</a:t>
            </a:r>
          </a:p>
          <a:p>
            <a:pPr algn="l">
              <a:buFont typeface="Arial" panose="020B0604020202020204" pitchFamily="34" charset="0"/>
              <a:buChar char="•"/>
            </a:pPr>
            <a:endParaRPr lang="en-GB" b="0" i="0" dirty="0">
              <a:solidFill>
                <a:srgbClr val="0B0C0C"/>
              </a:solidFill>
              <a:effectLst/>
              <a:latin typeface="GDS Transport"/>
            </a:endParaRPr>
          </a:p>
          <a:p>
            <a:pPr algn="l">
              <a:buFont typeface="Arial" panose="020B0604020202020204" pitchFamily="34" charset="0"/>
              <a:buNone/>
            </a:pPr>
            <a:endParaRPr lang="en-GB" b="0" i="0" dirty="0">
              <a:solidFill>
                <a:srgbClr val="0B0C0C"/>
              </a:solidFill>
              <a:effectLst/>
              <a:latin typeface="GDS Transpor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Influenza in the UK, annual epidemiological report: winter 2024 to 2025 - GOV.UK</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1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8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12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06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b="0" i="0" u="none" strike="noStrike" kern="1200" baseline="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r>
              <a:rPr lang="en-GB" sz="1200" kern="120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a:t>
            </a:r>
          </a:p>
          <a:p>
            <a:endParaRPr lang="en-GB" sz="1200" kern="1200">
              <a:solidFill>
                <a:schemeClr val="tx1"/>
              </a:solidFill>
              <a:effectLst/>
              <a:latin typeface="+mn-lt"/>
              <a:ea typeface="ヒラギノ角ゴ Pro W3" pitchFamily="84" charset="-128"/>
              <a:cs typeface="ヒラギノ角ゴ Pro W3" pitchFamily="84" charset="-128"/>
            </a:endParaRPr>
          </a:p>
          <a:p>
            <a:pPr marL="0" lvl="2" indent="0">
              <a:buNone/>
            </a:pPr>
            <a:r>
              <a:rPr lang="en-GB" sz="1600"/>
              <a:t>All frontline health and social care workers with direct patient/service user contact should be provided with flu vaccination by their employer. This includes staff in all NHS trusts, general practices, care homes, and domiciliary care. </a:t>
            </a:r>
          </a:p>
          <a:p>
            <a:pPr marL="0" lvl="2" indent="0">
              <a:buNone/>
            </a:pPr>
            <a:r>
              <a:rPr lang="en-GB" sz="1600"/>
              <a:t>Employers are encouraged to c</a:t>
            </a:r>
            <a:r>
              <a:rPr lang="en-GB"/>
              <a:t>ommission a service which makes access to the vaccine easy for all staff, encourage staff to get vaccinated and to monitor the delivery of their programme.</a:t>
            </a:r>
          </a:p>
          <a:p>
            <a:pPr marL="0" lvl="2" indent="0">
              <a:buNone/>
            </a:pPr>
            <a:endParaRPr lang="en-GB" sz="1600"/>
          </a:p>
          <a:p>
            <a:pPr marL="0" lvl="2" indent="0">
              <a:buNone/>
            </a:pPr>
            <a:r>
              <a:rPr lang="en-GB" sz="1600"/>
              <a:t>The definition of healthcare workers from the Green Book chapter 12 should be used to identify those eligible as part of the frontline and social care workers programme.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86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533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2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92E4C-D3F6-4ADD-AC8A-67B9919EE34C}" type="slidenum">
              <a:rPr lang="en-GB" smtClean="0"/>
              <a:t>2</a:t>
            </a:fld>
            <a:endParaRPr lang="en-GB"/>
          </a:p>
        </p:txBody>
      </p:sp>
    </p:spTree>
    <p:extLst>
      <p:ext uri="{BB962C8B-B14F-4D97-AF65-F5344CB8AC3E}">
        <p14:creationId xmlns:p14="http://schemas.microsoft.com/office/powerpoint/2010/main" val="177956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46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was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2 and 3-year-olds being offered vaccination through general practice and geographic pilots in primary school-aged children. In 2014/15 this offer was extended to 4-year-olds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to 5 were offered flu vaccine in school and pre-school age children (2y and 3y) continued to be offered the vaccine in primary care. In 2019/20, children in school year 6 were offered the vaccine. </a:t>
            </a: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In the past 3 flu seasons, the childhood flu vaccination programme was extended to include more children in secondary schools. During the 2020 to 2021 flu season, children in year 7 were eligible, in the 2021 to 2022 flu season children in year 7 to year 11 were eligible, and in the 2022 to 2023 flu season, children in year 7 to year 9 were eligible.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spcAft>
                <a:spcPts val="1200"/>
              </a:spcAft>
            </a:pP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For the 2025 to 2026 flu season, flu vaccine will be offered to all children aged 2 or 3 years on 31 August 2025, and all primary and secondary school aged children (from reception to year 11).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of school age that are in a clinical risk group can also access the vaccine in primary care.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2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 to trainers:</a:t>
            </a:r>
          </a:p>
          <a:p>
            <a:r>
              <a:rPr lang="en-GB"/>
              <a:t>The content of the Best</a:t>
            </a:r>
            <a:r>
              <a:rPr lang="en-GB" baseline="0"/>
              <a:t> Practice Guidance for </a:t>
            </a:r>
            <a:r>
              <a:rPr lang="en-GB" sz="1200"/>
              <a:t>Increasing flu immunisation uptake among pre-school children is set out on the next 7 slides for those trainers who wish/are able to spend time discussing strategies</a:t>
            </a:r>
            <a:r>
              <a:rPr lang="en-GB" sz="1200" baseline="0"/>
              <a:t> for maximising uptake. Many of the ideas can also be used or adapted for older adult/clinical risk patient flu clinics</a:t>
            </a:r>
          </a:p>
          <a:p>
            <a:r>
              <a:rPr lang="en-GB" b="0"/>
              <a:t>Available at </a:t>
            </a:r>
            <a:r>
              <a:rPr lang="en-GB">
                <a:hlinkClick r:id="rId3"/>
              </a:rPr>
              <a:t>Increasing influenza immunisation uptake among pre-school children - Best practice guidance for general practice (publishing.service.gov.uk)</a:t>
            </a:r>
            <a:endParaRPr lang="en-GB"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50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Helpful graphic on vaccine hesitancy, designed for covid programme but useful for vaccine programmes in general. </a:t>
            </a:r>
          </a:p>
        </p:txBody>
      </p:sp>
      <p:sp>
        <p:nvSpPr>
          <p:cNvPr id="4" name="Slide Number Placeholder 3"/>
          <p:cNvSpPr>
            <a:spLocks noGrp="1"/>
          </p:cNvSpPr>
          <p:nvPr>
            <p:ph type="sldNum" sz="quarter" idx="5"/>
          </p:nvPr>
        </p:nvSpPr>
        <p:spPr/>
        <p:txBody>
          <a:bodyPr/>
          <a:lstStyle/>
          <a:p>
            <a:fld id="{BD93A4E8-FCCC-4628-971C-8FD612B26A50}" type="slidenum">
              <a:rPr lang="en-GB" smtClean="0"/>
              <a:t>38</a:t>
            </a:fld>
            <a:endParaRPr lang="en-GB"/>
          </a:p>
        </p:txBody>
      </p:sp>
    </p:spTree>
    <p:extLst>
      <p:ext uri="{BB962C8B-B14F-4D97-AF65-F5344CB8AC3E}">
        <p14:creationId xmlns:p14="http://schemas.microsoft.com/office/powerpoint/2010/main" val="1486652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67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DC874-3009-4A22-B6DB-9BA829959FCD}" type="slidenum">
              <a:rPr lang="en-GB" smtClean="0"/>
              <a:t>42</a:t>
            </a:fld>
            <a:endParaRPr lang="en-GB"/>
          </a:p>
        </p:txBody>
      </p:sp>
    </p:spTree>
    <p:extLst>
      <p:ext uri="{BB962C8B-B14F-4D97-AF65-F5344CB8AC3E}">
        <p14:creationId xmlns:p14="http://schemas.microsoft.com/office/powerpoint/2010/main" val="3838313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reminder of good cold chain management</a:t>
            </a:r>
          </a:p>
        </p:txBody>
      </p:sp>
      <p:sp>
        <p:nvSpPr>
          <p:cNvPr id="4" name="Slide Number Placeholder 3"/>
          <p:cNvSpPr>
            <a:spLocks noGrp="1"/>
          </p:cNvSpPr>
          <p:nvPr>
            <p:ph type="sldNum" sz="quarter" idx="5"/>
          </p:nvPr>
        </p:nvSpPr>
        <p:spPr/>
        <p:txBody>
          <a:bodyPr/>
          <a:lstStyle/>
          <a:p>
            <a:fld id="{BD93A4E8-FCCC-4628-971C-8FD612B26A50}" type="slidenum">
              <a:rPr lang="en-GB" smtClean="0"/>
              <a:t>48</a:t>
            </a:fld>
            <a:endParaRPr lang="en-GB"/>
          </a:p>
        </p:txBody>
      </p:sp>
    </p:spTree>
    <p:extLst>
      <p:ext uri="{BB962C8B-B14F-4D97-AF65-F5344CB8AC3E}">
        <p14:creationId xmlns:p14="http://schemas.microsoft.com/office/powerpoint/2010/main" val="2059495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348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u="none">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20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100" dirty="0"/>
              <a:t>Following a recommendation in 2012 by </a:t>
            </a:r>
            <a:r>
              <a:rPr lang="en-GB" sz="1100" dirty="0">
                <a:solidFill>
                  <a:srgbClr val="FF0000"/>
                </a:solidFill>
              </a:rPr>
              <a:t>the Joint Committee on Vaccination and Immunisation (JCVI) </a:t>
            </a:r>
            <a:r>
              <a:rPr lang="en-GB" sz="1100" dirty="0"/>
              <a:t>that the routine annual flu vaccination programme should be extended to include children, a phased introduction of this extension began in 2013. In 2013, </a:t>
            </a:r>
            <a:r>
              <a:rPr lang="en-GB" sz="1100" baseline="0" dirty="0"/>
              <a:t>flu vaccine was offered to </a:t>
            </a:r>
            <a:r>
              <a:rPr lang="en-GB" sz="1100" dirty="0"/>
              <a:t>all 2 and 3 year old children, and to 4 to 10 year olds (up</a:t>
            </a:r>
            <a:r>
              <a:rPr lang="en-GB" sz="1100" baseline="0" dirty="0"/>
              <a:t> to and including pupils in school year 6) in</a:t>
            </a:r>
            <a:r>
              <a:rPr lang="en-GB" sz="1100" dirty="0"/>
              <a:t> 7</a:t>
            </a:r>
            <a:r>
              <a:rPr lang="en-GB" sz="1100" baseline="0" dirty="0"/>
              <a:t> different geographical </a:t>
            </a:r>
            <a:r>
              <a:rPr lang="en-GB" sz="1100" dirty="0"/>
              <a:t>pilot</a:t>
            </a:r>
            <a:r>
              <a:rPr lang="en-GB" sz="1100" baseline="0" dirty="0"/>
              <a:t> areas.</a:t>
            </a:r>
            <a:r>
              <a:rPr lang="en-GB" sz="11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100" dirty="0"/>
          </a:p>
          <a:p>
            <a:r>
              <a:rPr lang="en-GB" sz="1100" dirty="0"/>
              <a:t>For the 2014 to 2015 flu season, flu vaccine was offered to all 4 year</a:t>
            </a:r>
            <a:r>
              <a:rPr lang="en-GB" sz="1100" baseline="0" dirty="0"/>
              <a:t> old children as well as to </a:t>
            </a:r>
            <a:r>
              <a:rPr lang="en-GB" sz="1100" dirty="0"/>
              <a:t>all 2 and 3 year old children.</a:t>
            </a:r>
            <a:r>
              <a:rPr lang="en-GB" sz="1100" baseline="0" dirty="0"/>
              <a:t> </a:t>
            </a:r>
            <a:r>
              <a:rPr lang="en-GB" sz="1200" b="0" i="0" u="none" strike="noStrike" kern="1200" baseline="0" dirty="0">
                <a:solidFill>
                  <a:schemeClr val="tx1"/>
                </a:solidFill>
                <a:latin typeface="+mn-lt"/>
                <a:ea typeface="ヒラギノ角ゴ Pro W3" pitchFamily="84" charset="-128"/>
              </a:rPr>
              <a:t>The </a:t>
            </a:r>
            <a:r>
              <a:rPr lang="en-GB" sz="12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 to 2014 continued and there were also several different geographical pilots in secondary school aged children in Years 7 and 8.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2015 to 2016, flu vaccine was offered to all 2, 3 and 4-year-olds, to children of school year 1 and 2 age and to all primary school-aged children in areas that participated in previous primary school pilots.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2016 to 2017, flu vaccine was offered to all 2, 3 and 4-year-olds, to children of school year 1, 2 and 3 age and to all primary school-aged children in areas that participated in previous primary school pilots.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dirty="0">
                <a:latin typeface="Arial" charset="0"/>
                <a:ea typeface="ヒラギノ角ゴ Pro W3" charset="-128"/>
                <a:cs typeface="ヒラギノ角ゴ Pro W3" charset="-128"/>
              </a:rPr>
              <a:t>In 2017 to 2018, flu vaccine was</a:t>
            </a:r>
            <a:r>
              <a:rPr lang="en-GB" sz="1200" baseline="0" dirty="0">
                <a:latin typeface="Arial" charset="0"/>
                <a:ea typeface="ヒラギノ角ゴ Pro W3" charset="-128"/>
                <a:cs typeface="ヒラギノ角ゴ Pro W3" charset="-128"/>
              </a:rPr>
              <a:t> </a:t>
            </a:r>
            <a:r>
              <a:rPr lang="en-GB" sz="1200" dirty="0">
                <a:latin typeface="Arial" charset="0"/>
                <a:ea typeface="ヒラギノ角ゴ Pro W3" charset="-128"/>
                <a:cs typeface="ヒラギノ角ゴ Pro W3" charset="-128"/>
              </a:rPr>
              <a:t>offered to all </a:t>
            </a:r>
            <a:r>
              <a:rPr lang="en-GB" sz="1200" b="0" i="0" u="none" strike="noStrike" kern="1200" baseline="0" dirty="0">
                <a:solidFill>
                  <a:schemeClr val="tx1"/>
                </a:solidFill>
                <a:latin typeface="+mn-lt"/>
                <a:ea typeface="ヒラギノ角ゴ Pro W3" pitchFamily="84" charset="-128"/>
                <a:cs typeface="ヒラギノ角ゴ Pro W3" pitchFamily="84" charset="-128"/>
              </a:rPr>
              <a:t>2, 3 and 4-year-olds, to children of school year 1, 2 , 3 and 4 age and to all primary school-aged children in areas that participated in previous primary school pilots.  This was the first flu season that </a:t>
            </a:r>
            <a:r>
              <a:rPr lang="en-GB" sz="1100" b="0" kern="1200" dirty="0">
                <a:solidFill>
                  <a:schemeClr val="tx1"/>
                </a:solidFill>
                <a:effectLst/>
                <a:latin typeface="+mn-lt"/>
                <a:ea typeface="ヒラギノ角ゴ Pro W3" pitchFamily="84" charset="-128"/>
                <a:cs typeface="ヒラギノ角ゴ Pro W3" pitchFamily="84" charset="-128"/>
              </a:rPr>
              <a:t>Reception Year children (aged 4 to 5 years) </a:t>
            </a:r>
            <a:r>
              <a:rPr lang="en-GB" sz="11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2018 to 2019 flu season, flu vaccine was offered to all children aged 2 to 9 years old (but not 10 years or older) on 31 August 2018 and to all primary school-aged children in former primary school pilot areas.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strike="noStrike" kern="1200" dirty="0">
                <a:solidFill>
                  <a:schemeClr val="tx1"/>
                </a:solidFill>
                <a:effectLst/>
                <a:latin typeface="+mn-lt"/>
                <a:ea typeface="ヒラギノ角ゴ Pro W3" pitchFamily="84" charset="-128"/>
                <a:cs typeface="ヒラギノ角ゴ Pro W3" pitchFamily="84" charset="-128"/>
              </a:rPr>
              <a:t>In the 2019 to 2020 flu season, flu vaccine was offered to all children aged 2 to 10 years (but not 11 years or older) on 31 August 2019.  It was also offered to children from 6 months of age in clinical risk groups.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the 2020 to 2021 season, the national programme was extended to include children of Year 7 (aged 11 rising to 12 years old)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2021 to 2022 flu season, in addition to 2 and 3 year olds and primary school aged children, </a:t>
            </a:r>
            <a:r>
              <a:rPr lang="en-GB" sz="1200" b="0" kern="1200" dirty="0">
                <a:solidFill>
                  <a:schemeClr val="tx1"/>
                </a:solidFill>
                <a:effectLst/>
                <a:latin typeface="+mn-lt"/>
                <a:ea typeface="ヒラギノ角ゴ Pro W3" pitchFamily="84" charset="-128"/>
                <a:cs typeface="ヒラギノ角ゴ Pro W3" pitchFamily="84" charset="-128"/>
              </a:rPr>
              <a:t>children in School Year 7 to 11 in secondary school were also offered the vaccine.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504190" lvl="0" indent="0">
              <a:lnSpc>
                <a:spcPts val="1600"/>
              </a:lnSpc>
              <a:buClr>
                <a:srgbClr val="007C91"/>
              </a:buClr>
              <a:buFont typeface="Symbol" panose="05050102010706020507" pitchFamily="18" charset="2"/>
              <a:buNone/>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For the 2022 to 2023 flu season, </a:t>
            </a:r>
            <a:r>
              <a:rPr lang="en-GB" sz="1200" kern="1200" dirty="0">
                <a:solidFill>
                  <a:schemeClr val="tx1"/>
                </a:solidFill>
                <a:effectLst/>
                <a:latin typeface="+mn-lt"/>
                <a:ea typeface="+mn-ea"/>
                <a:cs typeface="+mn-cs"/>
              </a:rPr>
              <a:t>flu vaccine was offered to all children aged 2 or 3 years on 31 August 2022, to all primary school aged children (from Reception to Year 6) then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secondary school-aged children up to and including Year 9. If there was remaining vaccine Year 10 and 11 were vaccinated. Vaccine was also offered to those aged 50 to 64 years old not in clinical risk groups (including those who turn 50 by 31 March 2023).  </a:t>
            </a:r>
          </a:p>
          <a:p>
            <a:pPr marL="0" marR="504190" lvl="0" indent="0">
              <a:lnSpc>
                <a:spcPts val="1600"/>
              </a:lnSpc>
              <a:buClr>
                <a:srgbClr val="007C91"/>
              </a:buClr>
              <a:buFont typeface="Symbol" panose="05050102010706020507" pitchFamily="18"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lvl="0" indent="0">
              <a:lnSpc>
                <a:spcPts val="1600"/>
              </a:lnSpc>
              <a:buClr>
                <a:srgbClr val="007C91"/>
              </a:buClr>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2023/24, 2024/25 and 2025/26 flu seasons, flu vaccine offer for those in clinical </a:t>
            </a:r>
            <a:r>
              <a:rPr lang="en-GB" sz="1800" dirty="0"/>
              <a:t>risk groups, all aged 65 years and over, and all children aged 2 to </a:t>
            </a:r>
            <a:r>
              <a:rPr lang="en-GB" sz="1800" dirty="0">
                <a:highlight>
                  <a:srgbClr val="FFFF00"/>
                </a:highlight>
              </a:rPr>
              <a:t>15 years old (up to school year 11) </a:t>
            </a:r>
            <a:endPar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5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a:solidFill>
                  <a:schemeClr val="tx1"/>
                </a:solidFill>
                <a:effectLst/>
                <a:latin typeface="+mn-lt"/>
                <a:ea typeface="ヒラギノ角ゴ Pro W3" pitchFamily="84" charset="-128"/>
                <a:cs typeface="ヒラギノ角ゴ Pro W3" pitchFamily="84" charset="-128"/>
              </a:rPr>
              <a:t>Originally, most influenza vaccines were trivalent, containing 2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then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were developed and used in recent years </a:t>
            </a:r>
            <a:r>
              <a:rPr lang="en-GB" sz="1800" dirty="0">
                <a:solidFill>
                  <a:srgbClr val="000000"/>
                </a:solidFill>
                <a:effectLst/>
                <a:latin typeface="Calibri" panose="020F0502020204030204" pitchFamily="34" charset="0"/>
                <a:ea typeface="Times New Roman" panose="02020603050405020304" pitchFamily="18" charset="0"/>
                <a:cs typeface="Frutiger 45 Light"/>
              </a:rPr>
              <a:t>to improve the match of the vaccine and offer wider protection against circulating influenza B viruses. </a:t>
            </a:r>
            <a:r>
              <a:rPr lang="en-GB" sz="1200" kern="1200" dirty="0">
                <a:solidFill>
                  <a:schemeClr val="tx1"/>
                </a:solidFill>
                <a:effectLst/>
                <a:latin typeface="+mn-lt"/>
                <a:ea typeface="ヒラギノ角ゴ Pro W3" pitchFamily="84" charset="-128"/>
                <a:cs typeface="ヒラギノ角ゴ Pro W3" pitchFamily="84" charset="-128"/>
              </a:rPr>
              <a:t>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From then, up until this forthcoming flu season (2025 to 2026), all the flu vaccines recommended for use in the UK were quadrivalent vaccines. </a:t>
            </a:r>
          </a:p>
          <a:p>
            <a:pPr algn="l"/>
            <a:r>
              <a:rPr lang="en-GB" b="0" i="0" dirty="0">
                <a:solidFill>
                  <a:srgbClr val="0B0C0C"/>
                </a:solidFill>
                <a:effectLst/>
                <a:latin typeface="GDS Transport"/>
              </a:rPr>
              <a:t>Every year </a:t>
            </a:r>
            <a:r>
              <a:rPr lang="en-GB" b="0" i="0" dirty="0">
                <a:solidFill>
                  <a:srgbClr val="1D70B8"/>
                </a:solidFill>
                <a:effectLst/>
                <a:latin typeface="GDS Transport"/>
                <a:hlinkClick r:id="rId3"/>
              </a:rPr>
              <a:t>JCVI reviews the latest evidence</a:t>
            </a:r>
            <a:r>
              <a:rPr lang="en-GB" b="0" i="0" dirty="0">
                <a:solidFill>
                  <a:srgbClr val="0B0C0C"/>
                </a:solidFill>
                <a:effectLst/>
                <a:latin typeface="GDS Transport"/>
              </a:rPr>
              <a:t> on flu vaccines and advises the type of vaccine to be offered to different age groups. Their advice for 2025 to 2026 noted that the World Health Organization (WHO) has concluded that B/Yamagata lineages are </a:t>
            </a:r>
            <a:r>
              <a:rPr lang="en-GB" b="0" i="0" dirty="0">
                <a:solidFill>
                  <a:srgbClr val="1D70B8"/>
                </a:solidFill>
                <a:effectLst/>
                <a:latin typeface="GDS Transport"/>
                <a:hlinkClick r:id="rId4"/>
              </a:rPr>
              <a:t>no longer circulating</a:t>
            </a:r>
            <a:r>
              <a:rPr lang="en-GB" b="0" i="0" dirty="0">
                <a:solidFill>
                  <a:srgbClr val="0B0C0C"/>
                </a:solidFill>
                <a:effectLst/>
                <a:latin typeface="GDS Transport"/>
              </a:rPr>
              <a:t> and are unlikely to cause future epidemics, and that inclusion of a B/Yamagata antigen as a component of flu vaccines is no longer warranted. WHO stated that every effort should be made to exclude this as soon as possible, across all vaccine types. Therefore, for the 2025 to 2026 flu vaccination programme, all flu vaccines will be trivalent vaccines again.</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0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number of different flu vaccines available each year and it is important to be aware of the age indications for each of them and the ovalbumin content for those where the flu viruses are grown on hens eggs.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3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ヒラギノ角ゴ Pro W3" pitchFamily="84" charset="-128"/>
                <a:cs typeface="ヒラギノ角ゴ Pro W3" pitchFamily="84" charset="-128"/>
              </a:rPr>
              <a:t>“Carers” are those who are eligible for a carer’s allowance, or those who are the sole or primary carer of an elderly or disabled person whose welfare may be at risk if the carer falls ill </a:t>
            </a:r>
          </a:p>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Vaccination should also be offered to close contacts of immunocompromised individuals, specifically individuals who expect to share living accommodation on most days over the winter and, therefore, for whom continuing close contact is unavoidable. </a:t>
            </a:r>
            <a:r>
              <a:rPr lang="en-GB"/>
              <a:t>Child contacts of very severely immunocompromised individuals should be given inactivated vaccine</a:t>
            </a:r>
            <a:r>
              <a:rPr lang="en-GB" baseline="0"/>
              <a:t> rather than the live vaccine that would normally be recommended for children under 18 years.</a:t>
            </a:r>
            <a:endParaRPr lang="en-GB" sz="1200" kern="120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Organisations should vaccinate all frontline health care workers and social care workers, in order to meet their responsibility to protect their staff and patients and ensure the overall safe running of services. There are limited circumstances where social care workers without access to an employer led occupational health scheme can access the vaccine on the NHS.</a:t>
            </a:r>
          </a:p>
          <a:p>
            <a:endParaRPr lang="en-GB"/>
          </a:p>
          <a:p>
            <a:pPr marL="0" marR="504190" lvl="0" indent="0">
              <a:lnSpc>
                <a:spcPts val="1600"/>
              </a:lnSpc>
              <a:buClr>
                <a:srgbClr val="007C91"/>
              </a:buClr>
              <a:buFont typeface="Symbol" panose="05050102010706020507" pitchFamily="18" charset="2"/>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Frontline workers in a social care setting without employer led occupational health schemes including those working for: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a registered residential care or nursing home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registered domiciliary care providers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voluntary managed hospice providers </a:t>
            </a:r>
          </a:p>
          <a:p>
            <a:pPr marL="742950" marR="504190" lvl="1" indent="-285750">
              <a:lnSpc>
                <a:spcPts val="1600"/>
              </a:lnSpc>
              <a:buFont typeface="Courier New" panose="02070309020205020404" pitchFamily="49" charset="0"/>
              <a:buChar char="o"/>
            </a:pPr>
            <a:r>
              <a:rPr lang="en-GB" sz="1200">
                <a:effectLst/>
                <a:latin typeface="Arial" panose="020B0604020202020204" pitchFamily="34" charset="0"/>
                <a:ea typeface="Times New Roman" panose="02020603050405020304" pitchFamily="18" charset="0"/>
                <a:cs typeface="Times New Roman" panose="02020603050405020304" pitchFamily="18" charset="0"/>
              </a:rPr>
              <a:t>those that are employed by those who receive direct payments (personal budgets) or Personal Health Budgets, such as Personal Assistants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ヒラギノ角ゴ Pro W3" pitchFamily="84" charset="-128"/>
                <a:cs typeface="ヒラギノ角ゴ Pro W3" pitchFamily="84" charset="-128"/>
              </a:rPr>
              <a:t>The list on the slide above is not exhaustive, and the healthcare practitioner should ensure they are aware of all eligible groups listed in the flu programme letter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5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1" baseline="0" dirty="0"/>
              <a:t>Note to trainers</a:t>
            </a:r>
            <a:r>
              <a:rPr lang="en-GB" baseline="0" dirty="0"/>
              <a:t>: Although difficult to read the detail on this slide in a lecture theatre/classroom situation, this table is presented here in order to show immunisers that under each risk group category, individual conditions are listed and detailed. Healthcare practitioners should refer to the latest Green Book influenza chapter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374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47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6"/>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1" y="1002269"/>
            <a:ext cx="4643852"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1"/>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1"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0"/>
            <a:ext cx="184731" cy="369332"/>
          </a:xfrm>
          <a:prstGeom prst="rect">
            <a:avLst/>
          </a:prstGeom>
          <a:noFill/>
        </p:spPr>
        <p:txBody>
          <a:bodyPr wrap="none" rtlCol="0">
            <a:spAutoFit/>
          </a:bodyPr>
          <a:lstStyle/>
          <a:p>
            <a:endParaRPr lang="en-US" sz="1800"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6" y="364426"/>
            <a:ext cx="1208955" cy="979789"/>
          </a:xfrm>
          <a:prstGeom prst="rect">
            <a:avLst/>
          </a:prstGeom>
        </p:spPr>
      </p:pic>
    </p:spTree>
    <p:extLst>
      <p:ext uri="{BB962C8B-B14F-4D97-AF65-F5344CB8AC3E}">
        <p14:creationId xmlns:p14="http://schemas.microsoft.com/office/powerpoint/2010/main" val="270172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4"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49"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75103" y="6404978"/>
            <a:ext cx="341760"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99228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1438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19524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US"/>
              <a:t>The national flu vaccination programme 2025 to 2026</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47588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US"/>
              <a:t>The national flu vaccination programme 2025 to 2026</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5892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US"/>
              <a:t>The national flu vaccination programme 2025 to 2026</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9002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US"/>
              <a:t>The national flu vaccination programme 2025 to 2026</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97661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The national flu vaccination programme 2025 to 2026</a:t>
            </a:r>
            <a:endParaRPr lang="en-GB" sz="140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919351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overnment/collections/annual-flu-programme#2024-to-2025-flu-seaso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app.box.com/s/iddfb4ppwkmtjusir2tc/file/1440465623207"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video" Target="https://www.youtube.com/embed/kL9USIXNkdE?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v.uk/government/publications/influenza-vaccines-marketed-in-the-uk"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4.xml"/><Relationship Id="rId1" Type="http://schemas.openxmlformats.org/officeDocument/2006/relationships/video" Target="https://www.youtube.com/embed/Cc_51Qqkmy4?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hyperlink" Target="https://www.england.nhs.uk/east-of-england/vaccine-and-cold-chain-incident-management/"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2025-to-2026/national-flu-immunisation-programme-2025-to-2026-letter" TargetMode="External"/><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www.gov.uk/government/collections/immunisation-against-infectious-disease-the-green-book" TargetMode="External"/><Relationship Id="rId5" Type="http://schemas.openxmlformats.org/officeDocument/2006/relationships/hyperlink" Target="https://www.gov.uk/government/collections/annual-flu-programme#2025-to-2026-flu-season" TargetMode="External"/><Relationship Id="rId4" Type="http://schemas.openxmlformats.org/officeDocument/2006/relationships/hyperlink" Target="https://www.gov.uk/government/publications/national-flu-immunisation-programme-plan-2025-to-2026/amendment-to-national-flu-immunisation-programme-2025-to-2026-letter"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medicines.org.uk/emc/" TargetMode="External"/><Relationship Id="rId3" Type="http://schemas.openxmlformats.org/officeDocument/2006/relationships/hyperlink" Target="http://www.gov.uk/government/publications/influenza-the-green-book-chapter-19" TargetMode="External"/><Relationship Id="rId7" Type="http://schemas.openxmlformats.org/officeDocument/2006/relationships/hyperlink" Target="https://learn.nes.nhs.scot/14743/immunisation/seasonal-flu#video" TargetMode="External"/><Relationship Id="rId2" Type="http://schemas.openxmlformats.org/officeDocument/2006/relationships/hyperlink" Target="http://www.gov.uk/government/publications/national-flu-immunisation-programme-plan-2025-to-2026" TargetMode="External"/><Relationship Id="rId1" Type="http://schemas.openxmlformats.org/officeDocument/2006/relationships/slideLayout" Target="../slideLayouts/slideLayout16.xml"/><Relationship Id="rId6" Type="http://schemas.openxmlformats.org/officeDocument/2006/relationships/hyperlink" Target="http://www.gov.uk/government/collections/immunisation-patient-group-direction-pgd" TargetMode="External"/><Relationship Id="rId5" Type="http://schemas.openxmlformats.org/officeDocument/2006/relationships/hyperlink" Target="https://www.e-lfh.org.uk/programmes/flu-immunisation/" TargetMode="External"/><Relationship Id="rId4" Type="http://schemas.openxmlformats.org/officeDocument/2006/relationships/hyperlink" Target="http://www.gov.uk/government/collections/annual-flu-programme" TargetMode="External"/><Relationship Id="rId9" Type="http://schemas.openxmlformats.org/officeDocument/2006/relationships/hyperlink" Target="http://www.healthpublications.gov.uk/Home.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www.gov.uk/government/publications/flu-vaccine-best-practice-guide-for-gps" TargetMode="External"/><Relationship Id="rId4" Type="http://schemas.openxmlformats.org/officeDocument/2006/relationships/hyperlink" Target="http://www.gov.uk/government/publications/flu-immunisation-toolkit-for-programme-extension-to-children"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gov.uk/government/publications/vaccine-update-issue-362-august-2025-flu-special/vaccine-update-issue-362-august-2025-flu-special"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gov.uk/government/publications/influenza-vaccines-marketed-in-the-uk"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publishing.service.gov.uk/media/68a5d0f92a1dfc29763d5164/UKHSA_13250_Which_Flu_Vaccine_Poster_2025-2026_06_WEB.pd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70"/>
            <a:ext cx="7391963" cy="1211542"/>
          </a:xfrm>
        </p:spPr>
        <p:txBody>
          <a:bodyPr/>
          <a:lstStyle/>
          <a:p>
            <a:r>
              <a:rPr lang="en-GB" sz="6000" dirty="0"/>
              <a:t>HWE and BLMK annual flu update</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2321216"/>
            <a:ext cx="7973051" cy="1024967"/>
          </a:xfrm>
        </p:spPr>
        <p:txBody>
          <a:bodyPr vert="horz" lIns="0" tIns="0" rIns="0" bIns="0" rtlCol="0" anchor="t">
            <a:normAutofit/>
          </a:bodyPr>
          <a:lstStyle/>
          <a:p>
            <a:r>
              <a:rPr lang="en-GB" b="1" dirty="0"/>
              <a:t>2025/2026</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1" y="6277047"/>
            <a:ext cx="11015188" cy="453762"/>
          </a:xfrm>
        </p:spPr>
        <p:txBody>
          <a:bodyPr vert="horz" lIns="0" tIns="0" rIns="0" bIns="0" rtlCol="0" anchor="t">
            <a:normAutofit fontScale="55000" lnSpcReduction="20000"/>
          </a:bodyPr>
          <a:lstStyle/>
          <a:p>
            <a:pPr>
              <a:lnSpc>
                <a:spcPct val="120000"/>
              </a:lnSpc>
            </a:pPr>
            <a:endParaRPr lang="en-GB" b="1" dirty="0"/>
          </a:p>
          <a:p>
            <a:pPr>
              <a:lnSpc>
                <a:spcPct val="120000"/>
              </a:lnSpc>
            </a:pPr>
            <a:r>
              <a:rPr lang="en-GB" b="1" dirty="0"/>
              <a:t>This presentation also contains slides collated from the UKHSA flu slide set found here: </a:t>
            </a:r>
            <a:r>
              <a:rPr lang="en-GB" dirty="0">
                <a:hlinkClick r:id="rId3"/>
              </a:rPr>
              <a:t>Annual flu programme - GOV.UK (www.gov.uk)</a:t>
            </a:r>
            <a:endParaRPr lang="en-GB"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9DC6-EDD0-4FA4-941E-859707A0CFAA}"/>
              </a:ext>
            </a:extLst>
          </p:cNvPr>
          <p:cNvSpPr>
            <a:spLocks noGrp="1"/>
          </p:cNvSpPr>
          <p:nvPr>
            <p:ph type="title"/>
          </p:nvPr>
        </p:nvSpPr>
        <p:spPr>
          <a:xfrm>
            <a:off x="199572" y="319378"/>
            <a:ext cx="11090463" cy="697662"/>
          </a:xfrm>
        </p:spPr>
        <p:txBody>
          <a:bodyPr>
            <a:normAutofit fontScale="90000"/>
          </a:bodyPr>
          <a:lstStyle/>
          <a:p>
            <a:r>
              <a:rPr lang="en-GB" sz="4000"/>
              <a:t>Clinical risk groups who should receive flu vaccine (1)</a:t>
            </a:r>
            <a:endParaRPr lang="en-GB"/>
          </a:p>
        </p:txBody>
      </p:sp>
      <p:sp>
        <p:nvSpPr>
          <p:cNvPr id="7" name="Slide Number Placeholder 6">
            <a:extLst>
              <a:ext uri="{FF2B5EF4-FFF2-40B4-BE49-F238E27FC236}">
                <a16:creationId xmlns:a16="http://schemas.microsoft.com/office/drawing/2014/main" id="{9620E6C8-0B33-4AD9-BBF4-95200941B1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9ED33844-401D-4F6A-94FC-D891D7DAAF8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Content Placeholder 5">
            <a:extLst>
              <a:ext uri="{FF2B5EF4-FFF2-40B4-BE49-F238E27FC236}">
                <a16:creationId xmlns:a16="http://schemas.microsoft.com/office/drawing/2014/main" id="{EDE6F277-9996-C69A-2AB3-CB10A4E2CBD3}"/>
              </a:ext>
            </a:extLst>
          </p:cNvPr>
          <p:cNvPicPr>
            <a:picLocks noGrp="1" noChangeAspect="1"/>
          </p:cNvPicPr>
          <p:nvPr>
            <p:ph idx="1"/>
          </p:nvPr>
        </p:nvPicPr>
        <p:blipFill>
          <a:blip r:embed="rId3"/>
          <a:stretch>
            <a:fillRect/>
          </a:stretch>
        </p:blipFill>
        <p:spPr>
          <a:xfrm>
            <a:off x="2696306" y="1435084"/>
            <a:ext cx="5725031" cy="4883654"/>
          </a:xfrm>
        </p:spPr>
      </p:pic>
    </p:spTree>
    <p:extLst>
      <p:ext uri="{BB962C8B-B14F-4D97-AF65-F5344CB8AC3E}">
        <p14:creationId xmlns:p14="http://schemas.microsoft.com/office/powerpoint/2010/main" val="13586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7D7-3A45-4C04-81FD-E9FC056E1272}"/>
              </a:ext>
            </a:extLst>
          </p:cNvPr>
          <p:cNvSpPr>
            <a:spLocks noGrp="1"/>
          </p:cNvSpPr>
          <p:nvPr>
            <p:ph type="title"/>
          </p:nvPr>
        </p:nvSpPr>
        <p:spPr>
          <a:xfrm>
            <a:off x="208903" y="356701"/>
            <a:ext cx="11314398" cy="697662"/>
          </a:xfrm>
        </p:spPr>
        <p:txBody>
          <a:bodyPr>
            <a:normAutofit fontScale="90000"/>
          </a:bodyPr>
          <a:lstStyle/>
          <a:p>
            <a:r>
              <a:rPr lang="en-GB" sz="4000"/>
              <a:t>Clinical risk groups who should receive flu vaccine (2)</a:t>
            </a:r>
            <a:endParaRPr lang="en-GB"/>
          </a:p>
        </p:txBody>
      </p:sp>
      <p:sp>
        <p:nvSpPr>
          <p:cNvPr id="7" name="Slide Number Placeholder 6">
            <a:extLst>
              <a:ext uri="{FF2B5EF4-FFF2-40B4-BE49-F238E27FC236}">
                <a16:creationId xmlns:a16="http://schemas.microsoft.com/office/drawing/2014/main" id="{F1BA7FC9-3996-429C-B0FA-A3D2C0ABAA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5F6542D2-E75B-491F-86F9-3DCF00A85BA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Content Placeholder 13">
            <a:extLst>
              <a:ext uri="{FF2B5EF4-FFF2-40B4-BE49-F238E27FC236}">
                <a16:creationId xmlns:a16="http://schemas.microsoft.com/office/drawing/2014/main" id="{57811D73-6AEE-3409-4CEC-AAEE34FAC512}"/>
              </a:ext>
            </a:extLst>
          </p:cNvPr>
          <p:cNvPicPr>
            <a:picLocks noGrp="1" noChangeAspect="1"/>
          </p:cNvPicPr>
          <p:nvPr>
            <p:ph idx="1"/>
          </p:nvPr>
        </p:nvPicPr>
        <p:blipFill>
          <a:blip r:embed="rId3"/>
          <a:stretch>
            <a:fillRect/>
          </a:stretch>
        </p:blipFill>
        <p:spPr>
          <a:xfrm>
            <a:off x="2875651" y="1512277"/>
            <a:ext cx="6086341" cy="4841631"/>
          </a:xfrm>
        </p:spPr>
      </p:pic>
    </p:spTree>
    <p:extLst>
      <p:ext uri="{BB962C8B-B14F-4D97-AF65-F5344CB8AC3E}">
        <p14:creationId xmlns:p14="http://schemas.microsoft.com/office/powerpoint/2010/main" val="239145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56C0-BFA2-5F98-0AA2-5F32723EC32C}"/>
              </a:ext>
            </a:extLst>
          </p:cNvPr>
          <p:cNvSpPr>
            <a:spLocks noGrp="1"/>
          </p:cNvSpPr>
          <p:nvPr>
            <p:ph type="title"/>
          </p:nvPr>
        </p:nvSpPr>
        <p:spPr/>
        <p:txBody>
          <a:bodyPr>
            <a:normAutofit fontScale="90000"/>
          </a:bodyPr>
          <a:lstStyle/>
          <a:p>
            <a:r>
              <a:rPr lang="en-GB"/>
              <a:t>Co-administration of flu vaccine with other vaccines</a:t>
            </a:r>
          </a:p>
        </p:txBody>
      </p:sp>
      <p:sp>
        <p:nvSpPr>
          <p:cNvPr id="3" name="Content Placeholder 2">
            <a:extLst>
              <a:ext uri="{FF2B5EF4-FFF2-40B4-BE49-F238E27FC236}">
                <a16:creationId xmlns:a16="http://schemas.microsoft.com/office/drawing/2014/main" id="{2E52F3BD-1B66-D1AD-C79A-B344A86DDCFA}"/>
              </a:ext>
            </a:extLst>
          </p:cNvPr>
          <p:cNvSpPr>
            <a:spLocks noGrp="1"/>
          </p:cNvSpPr>
          <p:nvPr>
            <p:ph idx="1"/>
          </p:nvPr>
        </p:nvSpPr>
        <p:spPr/>
        <p:txBody>
          <a:bodyPr>
            <a:normAutofit lnSpcReduction="10000"/>
          </a:bodyPr>
          <a:lstStyle/>
          <a:p>
            <a:r>
              <a:rPr lang="en-GB" dirty="0"/>
              <a:t>flu vaccine can be given at the same time as, or at any interval from the COVID-19, shingles, pneumococcal, pertussis-containing Tdap vaccine and other live and inactivated vaccines </a:t>
            </a:r>
          </a:p>
          <a:p>
            <a:r>
              <a:rPr lang="en-GB" dirty="0"/>
              <a:t>NB: </a:t>
            </a:r>
            <a:r>
              <a:rPr lang="en-GB" b="1" dirty="0"/>
              <a:t>flu vaccine should not routinely be scheduled to be given on the same day as the RSV vaccine to older adults </a:t>
            </a:r>
            <a:r>
              <a:rPr lang="en-GB" dirty="0"/>
              <a:t>as it may reduce the immune response made to both vaccines (although can be given if it is thought that the individual is unlikely to return for a 2</a:t>
            </a:r>
            <a:r>
              <a:rPr lang="en-GB" baseline="30000" dirty="0"/>
              <a:t>nd</a:t>
            </a:r>
            <a:r>
              <a:rPr lang="en-GB" dirty="0"/>
              <a:t> appointment or immediate protection is necessary)</a:t>
            </a:r>
          </a:p>
          <a:p>
            <a:r>
              <a:rPr lang="en-GB" dirty="0"/>
              <a:t>however, flu vaccine can be given at the same time as the RSV vaccine to pregnant women</a:t>
            </a:r>
          </a:p>
          <a:p>
            <a:r>
              <a:rPr lang="en-GB" dirty="0"/>
              <a:t>if not given on the same day, no specific interval is required between administering the RSV and flu vaccines</a:t>
            </a:r>
          </a:p>
          <a:p>
            <a:endParaRPr lang="en-GB" dirty="0"/>
          </a:p>
        </p:txBody>
      </p:sp>
      <p:sp>
        <p:nvSpPr>
          <p:cNvPr id="4" name="Footer Placeholder 3">
            <a:extLst>
              <a:ext uri="{FF2B5EF4-FFF2-40B4-BE49-F238E27FC236}">
                <a16:creationId xmlns:a16="http://schemas.microsoft.com/office/drawing/2014/main" id="{FD654E9A-0411-C02D-1764-BCF0D09131A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58118C08-C112-C3EE-7C9F-66B120F45C8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324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460-F0E3-BDA8-BF0E-ADEF793EE50F}"/>
              </a:ext>
            </a:extLst>
          </p:cNvPr>
          <p:cNvSpPr>
            <a:spLocks noGrp="1"/>
          </p:cNvSpPr>
          <p:nvPr>
            <p:ph type="title"/>
          </p:nvPr>
        </p:nvSpPr>
        <p:spPr/>
        <p:txBody>
          <a:bodyPr/>
          <a:lstStyle/>
          <a:p>
            <a:endParaRPr lang="en-GB" dirty="0"/>
          </a:p>
        </p:txBody>
      </p:sp>
      <p:sp>
        <p:nvSpPr>
          <p:cNvPr id="3" name="Title 1">
            <a:extLst>
              <a:ext uri="{FF2B5EF4-FFF2-40B4-BE49-F238E27FC236}">
                <a16:creationId xmlns:a16="http://schemas.microsoft.com/office/drawing/2014/main" id="{385E84CC-2F08-91E9-9BF6-F62BD694AE9E}"/>
              </a:ext>
            </a:extLst>
          </p:cNvPr>
          <p:cNvSpPr txBox="1">
            <a:spLocks/>
          </p:cNvSpPr>
          <p:nvPr/>
        </p:nvSpPr>
        <p:spPr>
          <a:xfrm>
            <a:off x="5938697" y="356438"/>
            <a:ext cx="5314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400" dirty="0"/>
              <a:t>Flu – back to basics</a:t>
            </a:r>
          </a:p>
        </p:txBody>
      </p:sp>
      <p:pic>
        <p:nvPicPr>
          <p:cNvPr id="4" name="Picture 3" descr="A close up of a plant&#10;&#10;Description automatically generated with low confidence">
            <a:extLst>
              <a:ext uri="{FF2B5EF4-FFF2-40B4-BE49-F238E27FC236}">
                <a16:creationId xmlns:a16="http://schemas.microsoft.com/office/drawing/2014/main" id="{75FB0F40-0DE2-2732-DF97-A2A42634C2F2}"/>
              </a:ext>
            </a:extLst>
          </p:cNvPr>
          <p:cNvPicPr>
            <a:picLocks noChangeAspect="1"/>
          </p:cNvPicPr>
          <p:nvPr/>
        </p:nvPicPr>
        <p:blipFill rotWithShape="1">
          <a:blip r:embed="rId2">
            <a:extLst>
              <a:ext uri="{28A0092B-C50C-407E-A947-70E740481C1C}">
                <a14:useLocalDpi xmlns:a14="http://schemas.microsoft.com/office/drawing/2010/main" val="0"/>
              </a:ext>
            </a:extLst>
          </a:blip>
          <a:srcRect l="6691" r="35090" b="2"/>
          <a:stretch/>
        </p:blipFill>
        <p:spPr>
          <a:xfrm>
            <a:off x="2" y="-2"/>
            <a:ext cx="3976295" cy="413199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5" name="Content Placeholder 2">
            <a:extLst>
              <a:ext uri="{FF2B5EF4-FFF2-40B4-BE49-F238E27FC236}">
                <a16:creationId xmlns:a16="http://schemas.microsoft.com/office/drawing/2014/main" id="{FEE331D7-EA15-AE5D-59F5-BD65B5B24D61}"/>
              </a:ext>
            </a:extLst>
          </p:cNvPr>
          <p:cNvSpPr txBox="1">
            <a:spLocks/>
          </p:cNvSpPr>
          <p:nvPr/>
        </p:nvSpPr>
        <p:spPr bwMode="auto">
          <a:xfrm>
            <a:off x="5691189" y="1757563"/>
            <a:ext cx="5314543" cy="3375920"/>
          </a:xfrm>
          <a:prstGeom prst="rect">
            <a:avLst/>
          </a:prstGeom>
        </p:spPr>
        <p:txBody>
          <a:bodyPr vert="horz" lIns="91440" tIns="45720" rIns="91440" bIns="45720" numCol="1" rtlCol="0" anchor="t" anchorCtr="0" compatLnSpc="1">
            <a:prstTxWarp prst="textNoShape">
              <a:avLst/>
            </a:prstTxWarp>
            <a:norm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228600" eaLnBrk="1" fontAlgn="base" hangingPunct="1">
              <a:lnSpc>
                <a:spcPct val="90000"/>
              </a:lnSpc>
              <a:spcBef>
                <a:spcPts val="1200"/>
              </a:spcBef>
              <a:spcAft>
                <a:spcPct val="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a typeface="+mn-ea"/>
              <a:cs typeface="Arial" panose="020B0604020202020204" pitchFamily="34" charset="0"/>
            </a:endParaRPr>
          </a:p>
          <a:p>
            <a:pPr marL="457200" marR="0" lvl="0" indent="-228600" eaLnBrk="1" fontAlgn="base" hangingPunct="1">
              <a:lnSpc>
                <a:spcPct val="90000"/>
              </a:lnSpc>
              <a:spcBef>
                <a:spcPts val="1200"/>
              </a:spcBef>
              <a:spcAft>
                <a:spcPct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ea typeface="+mn-ea"/>
                <a:cs typeface="Arial" panose="020B0604020202020204" pitchFamily="34" charset="0"/>
              </a:rPr>
              <a:t>Flu is an acute viral infection of the respiratory tract (nose, mouth, throat, bronchial tubes and lungs)</a:t>
            </a:r>
          </a:p>
          <a:p>
            <a:pPr marL="457200" marR="0" lvl="0" indent="-228600" eaLnBrk="1" fontAlgn="base" hangingPunct="1">
              <a:lnSpc>
                <a:spcPct val="90000"/>
              </a:lnSpc>
              <a:spcBef>
                <a:spcPts val="1200"/>
              </a:spcBef>
              <a:spcAft>
                <a:spcPct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ea typeface="+mn-ea"/>
                <a:cs typeface="Arial" panose="020B0604020202020204" pitchFamily="34" charset="0"/>
              </a:rPr>
              <a:t>Highly infectious illness which spreads rapidly in closed communities</a:t>
            </a:r>
          </a:p>
          <a:p>
            <a:pPr marL="457200" marR="0" lvl="0" indent="-228600" eaLnBrk="1" fontAlgn="base" hangingPunct="1">
              <a:lnSpc>
                <a:spcPct val="90000"/>
              </a:lnSpc>
              <a:spcBef>
                <a:spcPts val="1200"/>
              </a:spcBef>
              <a:spcAft>
                <a:spcPct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ea typeface="+mn-ea"/>
                <a:cs typeface="Arial" panose="020B0604020202020204" pitchFamily="34" charset="0"/>
              </a:rPr>
              <a:t>Even people with mild or no symptoms can infect others</a:t>
            </a:r>
          </a:p>
          <a:p>
            <a:pPr marL="457200" marR="0" lvl="0" indent="-228600" eaLnBrk="1" fontAlgn="base" hangingPunct="1">
              <a:lnSpc>
                <a:spcPct val="90000"/>
              </a:lnSpc>
              <a:spcBef>
                <a:spcPts val="1200"/>
              </a:spcBef>
              <a:spcAft>
                <a:spcPct val="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ea typeface="+mn-ea"/>
                <a:cs typeface="Arial" panose="020B0604020202020204" pitchFamily="34" charset="0"/>
              </a:rPr>
              <a:t>Most cases in the UK occur during an 8-10 week period during the winter</a:t>
            </a:r>
          </a:p>
          <a:p>
            <a:pPr marL="342900" marR="0" lvl="0" indent="-228600" eaLnBrk="1" fontAlgn="base" hangingPunct="1">
              <a:lnSpc>
                <a:spcPct val="90000"/>
              </a:lnSpc>
              <a:spcBef>
                <a:spcPts val="1200"/>
              </a:spcBef>
              <a:spcAft>
                <a:spcPct val="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67331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DA38-BD0A-40E5-8B90-1CCC4D27915B}"/>
              </a:ext>
            </a:extLst>
          </p:cNvPr>
          <p:cNvSpPr>
            <a:spLocks noGrp="1"/>
          </p:cNvSpPr>
          <p:nvPr>
            <p:ph type="title"/>
          </p:nvPr>
        </p:nvSpPr>
        <p:spPr>
          <a:xfrm>
            <a:off x="348868" y="300716"/>
            <a:ext cx="6779721" cy="688331"/>
          </a:xfrm>
        </p:spPr>
        <p:txBody>
          <a:bodyPr/>
          <a:lstStyle/>
          <a:p>
            <a:r>
              <a:rPr lang="en-GB" sz="4000">
                <a:latin typeface="Arial" charset="0"/>
                <a:ea typeface="ヒラギノ角ゴ Pro W3" charset="-128"/>
                <a:cs typeface="ヒラギノ角ゴ Pro W3" charset="-128"/>
              </a:rPr>
              <a:t>Possible complications of flu</a:t>
            </a:r>
            <a:endParaRPr lang="en-GB"/>
          </a:p>
        </p:txBody>
      </p:sp>
      <p:sp>
        <p:nvSpPr>
          <p:cNvPr id="3" name="Content Placeholder 2">
            <a:extLst>
              <a:ext uri="{FF2B5EF4-FFF2-40B4-BE49-F238E27FC236}">
                <a16:creationId xmlns:a16="http://schemas.microsoft.com/office/drawing/2014/main" id="{875ACA2C-3320-48BB-A35A-2CB4EC3602C4}"/>
              </a:ext>
            </a:extLst>
          </p:cNvPr>
          <p:cNvSpPr>
            <a:spLocks noGrp="1"/>
          </p:cNvSpPr>
          <p:nvPr>
            <p:ph idx="1"/>
          </p:nvPr>
        </p:nvSpPr>
        <p:spPr>
          <a:xfrm>
            <a:off x="348868" y="1578883"/>
            <a:ext cx="11123857" cy="4523104"/>
          </a:xfrm>
        </p:spPr>
        <p:txBody>
          <a:bodyPr>
            <a:noAutofit/>
          </a:bodyPr>
          <a:lstStyle/>
          <a:p>
            <a:pPr marL="0" indent="0">
              <a:spcAft>
                <a:spcPts val="1200"/>
              </a:spcAft>
              <a:buNone/>
            </a:pPr>
            <a:r>
              <a:rPr lang="en-GB" sz="1600" b="1">
                <a:latin typeface="Arial" charset="0"/>
                <a:ea typeface="ヒラギノ角ゴ Pro W3" charset="-128"/>
                <a:cs typeface="ヒラギノ角ゴ Pro W3" charset="-128"/>
              </a:rPr>
              <a:t>Common:</a:t>
            </a:r>
          </a:p>
          <a:p>
            <a:pPr marL="342900" lvl="1">
              <a:spcBef>
                <a:spcPct val="0"/>
              </a:spcBef>
              <a:spcAft>
                <a:spcPts val="600"/>
              </a:spcAft>
              <a:buFont typeface="Arial" charset="0"/>
              <a:buChar char="•"/>
            </a:pPr>
            <a:r>
              <a:rPr lang="en-GB" sz="1600">
                <a:latin typeface="Arial" charset="0"/>
              </a:rPr>
              <a:t>bronchitis</a:t>
            </a:r>
          </a:p>
          <a:p>
            <a:pPr marL="342900" lvl="1">
              <a:spcBef>
                <a:spcPct val="0"/>
              </a:spcBef>
              <a:spcAft>
                <a:spcPts val="600"/>
              </a:spcAft>
              <a:buFont typeface="Arial" charset="0"/>
              <a:buChar char="•"/>
            </a:pPr>
            <a:r>
              <a:rPr lang="en-GB" sz="1600">
                <a:latin typeface="Arial" charset="0"/>
              </a:rPr>
              <a:t>otitis media (children), sinusitis</a:t>
            </a:r>
          </a:p>
          <a:p>
            <a:pPr marL="342900" lvl="1">
              <a:spcBef>
                <a:spcPct val="0"/>
              </a:spcBef>
              <a:spcAft>
                <a:spcPts val="600"/>
              </a:spcAft>
              <a:buFont typeface="Arial" charset="0"/>
              <a:buChar char="•"/>
            </a:pPr>
            <a:r>
              <a:rPr lang="en-GB" sz="1600">
                <a:latin typeface="Arial" charset="0"/>
              </a:rPr>
              <a:t>secondary bacterial pneumonia</a:t>
            </a:r>
            <a:endParaRPr lang="en-GB" sz="1600">
              <a:latin typeface="Arial" charset="0"/>
              <a:ea typeface="ヒラギノ角ゴ Pro W3" charset="-128"/>
              <a:cs typeface="ヒラギノ角ゴ Pro W3" charset="-128"/>
            </a:endParaRPr>
          </a:p>
          <a:p>
            <a:pPr marL="0" indent="0">
              <a:spcAft>
                <a:spcPts val="1200"/>
              </a:spcAft>
              <a:buNone/>
            </a:pPr>
            <a:r>
              <a:rPr lang="en-GB" sz="1600" b="1">
                <a:latin typeface="Arial" charset="0"/>
                <a:ea typeface="ヒラギノ角ゴ Pro W3" charset="-128"/>
                <a:cs typeface="ヒラギノ角ゴ Pro W3" charset="-128"/>
              </a:rPr>
              <a:t>Less common:</a:t>
            </a:r>
          </a:p>
          <a:p>
            <a:pPr marL="342900" lvl="1">
              <a:spcBef>
                <a:spcPct val="0"/>
              </a:spcBef>
              <a:spcAft>
                <a:spcPts val="600"/>
              </a:spcAft>
              <a:buFont typeface="Arial" charset="0"/>
              <a:buChar char="•"/>
            </a:pPr>
            <a:r>
              <a:rPr lang="en-GB" sz="1600">
                <a:latin typeface="Arial" charset="0"/>
              </a:rPr>
              <a:t>meningitis, encephalitis, meningoencephalitis</a:t>
            </a:r>
          </a:p>
          <a:p>
            <a:pPr marL="342900" lvl="1">
              <a:spcBef>
                <a:spcPct val="0"/>
              </a:spcBef>
              <a:spcAft>
                <a:spcPts val="600"/>
              </a:spcAft>
              <a:buFont typeface="Arial" charset="0"/>
              <a:buChar char="•"/>
            </a:pPr>
            <a:r>
              <a:rPr lang="en-GB" sz="1600">
                <a:latin typeface="Arial" charset="0"/>
              </a:rPr>
              <a:t>primary influenza pneumonia</a:t>
            </a:r>
          </a:p>
          <a:p>
            <a:pPr marL="166687" lvl="1" indent="0">
              <a:spcBef>
                <a:spcPct val="0"/>
              </a:spcBef>
              <a:spcAft>
                <a:spcPts val="600"/>
              </a:spcAft>
            </a:pPr>
            <a:endParaRPr lang="en-GB" sz="1600">
              <a:latin typeface="Arial" charset="0"/>
            </a:endParaRPr>
          </a:p>
          <a:p>
            <a:pPr marL="0" indent="0">
              <a:spcBef>
                <a:spcPct val="0"/>
              </a:spcBef>
              <a:spcAft>
                <a:spcPts val="600"/>
              </a:spcAft>
              <a:buNone/>
            </a:pPr>
            <a:r>
              <a:rPr lang="en-GB" sz="1600" b="1">
                <a:latin typeface="Arial" charset="0"/>
              </a:rPr>
              <a:t>Risk of most serious illness is higher in:</a:t>
            </a:r>
          </a:p>
          <a:p>
            <a:pPr marL="568325" lvl="3" indent="-285750">
              <a:spcBef>
                <a:spcPct val="0"/>
              </a:spcBef>
              <a:spcAft>
                <a:spcPts val="600"/>
              </a:spcAft>
            </a:pPr>
            <a:r>
              <a:rPr lang="en-GB" sz="1600">
                <a:latin typeface="Arial" charset="0"/>
              </a:rPr>
              <a:t>children under 6 months </a:t>
            </a:r>
          </a:p>
          <a:p>
            <a:pPr marL="568325" lvl="3" indent="-285750">
              <a:spcBef>
                <a:spcPct val="0"/>
              </a:spcBef>
              <a:spcAft>
                <a:spcPts val="600"/>
              </a:spcAft>
            </a:pPr>
            <a:r>
              <a:rPr lang="en-GB" sz="1600">
                <a:latin typeface="Arial" charset="0"/>
              </a:rPr>
              <a:t>older people</a:t>
            </a:r>
          </a:p>
          <a:p>
            <a:pPr marL="568325" lvl="3" indent="-285750">
              <a:spcBef>
                <a:spcPct val="0"/>
              </a:spcBef>
              <a:spcAft>
                <a:spcPts val="600"/>
              </a:spcAft>
            </a:pPr>
            <a:r>
              <a:rPr lang="en-GB" sz="160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sz="1600">
                <a:latin typeface="Arial" charset="0"/>
              </a:rPr>
              <a:t>pregnant women </a:t>
            </a:r>
            <a:r>
              <a:rPr lang="en-GB" sz="1600"/>
              <a:t>(flu during pregnancy may be associated with perinatal mortality, prematurity, smaller neonatal size and lower birth weight)</a:t>
            </a:r>
            <a:endParaRPr lang="en-GB" sz="1600">
              <a:latin typeface="Arial" charset="0"/>
            </a:endParaRPr>
          </a:p>
        </p:txBody>
      </p:sp>
      <p:sp>
        <p:nvSpPr>
          <p:cNvPr id="7" name="Slide Number Placeholder 6">
            <a:extLst>
              <a:ext uri="{FF2B5EF4-FFF2-40B4-BE49-F238E27FC236}">
                <a16:creationId xmlns:a16="http://schemas.microsoft.com/office/drawing/2014/main" id="{59CFC21F-1216-4EBA-B095-BC8E56E3FB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19D9A49-BED2-4506-9A4C-4D236D2BC2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439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421-21DA-B277-75FF-1A84D384B18A}"/>
              </a:ext>
            </a:extLst>
          </p:cNvPr>
          <p:cNvSpPr>
            <a:spLocks noGrp="1"/>
          </p:cNvSpPr>
          <p:nvPr>
            <p:ph type="title"/>
          </p:nvPr>
        </p:nvSpPr>
        <p:spPr/>
        <p:txBody>
          <a:bodyPr/>
          <a:lstStyle/>
          <a:p>
            <a:r>
              <a:rPr lang="en-GB" dirty="0"/>
              <a:t>Flu risks for pregnant women</a:t>
            </a:r>
          </a:p>
        </p:txBody>
      </p:sp>
      <p:sp>
        <p:nvSpPr>
          <p:cNvPr id="4" name="Content Placeholder 2">
            <a:extLst>
              <a:ext uri="{FF2B5EF4-FFF2-40B4-BE49-F238E27FC236}">
                <a16:creationId xmlns:a16="http://schemas.microsoft.com/office/drawing/2014/main" id="{A5A2C507-7D8D-4920-B627-599DB9C27AF3}"/>
              </a:ext>
            </a:extLst>
          </p:cNvPr>
          <p:cNvSpPr txBox="1">
            <a:spLocks/>
          </p:cNvSpPr>
          <p:nvPr/>
        </p:nvSpPr>
        <p:spPr bwMode="auto">
          <a:xfrm>
            <a:off x="754143" y="1288086"/>
            <a:ext cx="8028000" cy="24497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ysClr val="windowText" lastClr="000000"/>
                </a:solidFill>
                <a:effectLst/>
                <a:uLnTx/>
                <a:uFillTx/>
                <a:latin typeface="Aptos" panose="020B0004020202020204" pitchFamily="34" charset="0"/>
              </a:rPr>
              <a:t>Maternal intensive care admission</a:t>
            </a: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ysClr val="windowText" lastClr="000000"/>
                </a:solidFill>
                <a:effectLst/>
                <a:uLnTx/>
                <a:uFillTx/>
                <a:latin typeface="Aptos" panose="020B0004020202020204" pitchFamily="34" charset="0"/>
              </a:rPr>
              <a:t>Pre-term labour</a:t>
            </a: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ysClr val="windowText" lastClr="000000"/>
                </a:solidFill>
                <a:effectLst/>
                <a:uLnTx/>
                <a:uFillTx/>
                <a:latin typeface="Aptos" panose="020B0004020202020204" pitchFamily="34" charset="0"/>
              </a:rPr>
              <a:t>Low birth weight</a:t>
            </a: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ysClr val="windowText" lastClr="000000"/>
                </a:solidFill>
                <a:effectLst/>
                <a:uLnTx/>
                <a:uFillTx/>
                <a:latin typeface="Aptos" panose="020B0004020202020204" pitchFamily="34" charset="0"/>
              </a:rPr>
              <a:t>1 in 11 maternal deaths in 2009-2012, caused by influenza</a:t>
            </a: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34" charset="0"/>
              <a:ea typeface="ヒラギノ角ゴ Pro W3" pitchFamily="84" charset="-128"/>
            </a:endParaRPr>
          </a:p>
        </p:txBody>
      </p:sp>
      <p:pic>
        <p:nvPicPr>
          <p:cNvPr id="5" name="Picture 4" descr="A picture containing person, indoor&#10;&#10;Description automatically generated">
            <a:extLst>
              <a:ext uri="{FF2B5EF4-FFF2-40B4-BE49-F238E27FC236}">
                <a16:creationId xmlns:a16="http://schemas.microsoft.com/office/drawing/2014/main" id="{5BED534B-DC76-4062-B2BF-5BE74C5C1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1512" y="3598864"/>
            <a:ext cx="3040611" cy="2030504"/>
          </a:xfrm>
          <a:prstGeom prst="rect">
            <a:avLst/>
          </a:prstGeom>
        </p:spPr>
      </p:pic>
      <p:sp>
        <p:nvSpPr>
          <p:cNvPr id="3" name="TextBox 2">
            <a:extLst>
              <a:ext uri="{FF2B5EF4-FFF2-40B4-BE49-F238E27FC236}">
                <a16:creationId xmlns:a16="http://schemas.microsoft.com/office/drawing/2014/main" id="{F23B28AB-3FA0-9272-9DC2-93EE4C1403FC}"/>
              </a:ext>
            </a:extLst>
          </p:cNvPr>
          <p:cNvSpPr txBox="1"/>
          <p:nvPr/>
        </p:nvSpPr>
        <p:spPr>
          <a:xfrm>
            <a:off x="754143" y="3932608"/>
            <a:ext cx="6098292" cy="1200329"/>
          </a:xfrm>
          <a:prstGeom prst="rect">
            <a:avLst/>
          </a:prstGeom>
          <a:noFill/>
        </p:spPr>
        <p:txBody>
          <a:bodyPr wrap="square" rtlCol="0">
            <a:spAutoFit/>
          </a:bodyPr>
          <a:lstStyle/>
          <a:p>
            <a:pPr marL="285750" indent="-285750">
              <a:buFont typeface="Arial" panose="020B0604020202020204" pitchFamily="34" charset="0"/>
              <a:buChar char="•"/>
            </a:pPr>
            <a:r>
              <a:rPr lang="en-GB" dirty="0"/>
              <a:t>Flu vaccine required in </a:t>
            </a:r>
            <a:r>
              <a:rPr lang="en-GB" dirty="0">
                <a:highlight>
                  <a:srgbClr val="FFFF00"/>
                </a:highlight>
              </a:rPr>
              <a:t>each</a:t>
            </a:r>
            <a:r>
              <a:rPr lang="en-GB" dirty="0"/>
              <a:t> pregnancy</a:t>
            </a:r>
          </a:p>
          <a:p>
            <a:pPr marL="285750" indent="-285750">
              <a:buFont typeface="Arial" panose="020B0604020202020204" pitchFamily="34" charset="0"/>
              <a:buChar char="•"/>
            </a:pPr>
            <a:r>
              <a:rPr lang="en-GB" dirty="0"/>
              <a:t>If pregnancy is across two flu seasons, vaccines can be given in both seasons.</a:t>
            </a:r>
          </a:p>
          <a:p>
            <a:pPr marL="285750" indent="-285750">
              <a:buFont typeface="Arial" panose="020B0604020202020204" pitchFamily="34" charset="0"/>
              <a:buChar char="•"/>
            </a:pPr>
            <a:r>
              <a:rPr lang="en-GB" dirty="0"/>
              <a:t>Vaccine protects mum and infant </a:t>
            </a:r>
          </a:p>
        </p:txBody>
      </p:sp>
    </p:spTree>
    <p:extLst>
      <p:ext uri="{BB962C8B-B14F-4D97-AF65-F5344CB8AC3E}">
        <p14:creationId xmlns:p14="http://schemas.microsoft.com/office/powerpoint/2010/main" val="12550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9FFC-CE00-4547-A0AA-28D32D631839}"/>
              </a:ext>
            </a:extLst>
          </p:cNvPr>
          <p:cNvSpPr>
            <a:spLocks noGrp="1"/>
          </p:cNvSpPr>
          <p:nvPr>
            <p:ph type="title"/>
          </p:nvPr>
        </p:nvSpPr>
        <p:spPr>
          <a:xfrm>
            <a:off x="348868" y="291387"/>
            <a:ext cx="4092504" cy="716323"/>
          </a:xfrm>
        </p:spPr>
        <p:txBody>
          <a:bodyPr/>
          <a:lstStyle/>
          <a:p>
            <a:r>
              <a:rPr lang="en-GB"/>
              <a:t>Flu epidemiology </a:t>
            </a:r>
          </a:p>
        </p:txBody>
      </p:sp>
      <p:sp>
        <p:nvSpPr>
          <p:cNvPr id="8" name="TextBox 7">
            <a:extLst>
              <a:ext uri="{FF2B5EF4-FFF2-40B4-BE49-F238E27FC236}">
                <a16:creationId xmlns:a16="http://schemas.microsoft.com/office/drawing/2014/main" id="{563F357B-AC0D-4BC7-B74B-1B8155C76ABE}"/>
              </a:ext>
            </a:extLst>
          </p:cNvPr>
          <p:cNvSpPr txBox="1"/>
          <p:nvPr/>
        </p:nvSpPr>
        <p:spPr>
          <a:xfrm>
            <a:off x="7294651" y="2076106"/>
            <a:ext cx="4674742"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a:ea typeface="+mn-ea"/>
                <a:cs typeface="+mn-cs"/>
              </a:rPr>
              <a:t>most flu activity usually occurs between mid-November and March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a:ea typeface="+mn-ea"/>
                <a:cs typeface="+mn-cs"/>
              </a:rPr>
              <a:t>during the 2024 to 2025 season, flu circulated above baseline levels from December 2024 to early March 2025, peaking at new year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influenza activity was higher in the 2024 to 2025 season than in the 2023 to 2024 season</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hospital flu admissions and intensive care and high-dependency unit admissions were higher than in the previous flu season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modelling of influenza-attributable mortality in England estimated approximately 7,800 deaths due to flu in 2024 to 2025 flu season, compared to </a:t>
            </a:r>
            <a:r>
              <a:rPr kumimoji="0" lang="en-GB" sz="1600" b="0" i="0" u="none" strike="noStrike" kern="1200" cap="none" spc="0" normalizeH="0" baseline="0" noProof="0" err="1">
                <a:ln>
                  <a:noFill/>
                </a:ln>
                <a:solidFill>
                  <a:srgbClr val="000000"/>
                </a:solidFill>
                <a:effectLst/>
                <a:uLnTx/>
                <a:uFillTx/>
                <a:latin typeface="Arial" panose="020B0604020202020204"/>
                <a:ea typeface="+mn-ea"/>
                <a:cs typeface="+mn-cs"/>
              </a:rPr>
              <a:t>approx</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 3,600 in the previous season</a:t>
            </a:r>
          </a:p>
        </p:txBody>
      </p:sp>
      <p:sp>
        <p:nvSpPr>
          <p:cNvPr id="6" name="Slide Number Placeholder 5">
            <a:extLst>
              <a:ext uri="{FF2B5EF4-FFF2-40B4-BE49-F238E27FC236}">
                <a16:creationId xmlns:a16="http://schemas.microsoft.com/office/drawing/2014/main" id="{EFEACD68-3230-4577-96C3-94D3F39829D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34BBF8E8-246C-4B44-9A76-563F1C45CD7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29973EE8-6DBA-F5C2-4244-CD2F9468F0D2}"/>
              </a:ext>
            </a:extLst>
          </p:cNvPr>
          <p:cNvPicPr>
            <a:picLocks noChangeAspect="1"/>
          </p:cNvPicPr>
          <p:nvPr/>
        </p:nvPicPr>
        <p:blipFill>
          <a:blip r:embed="rId3"/>
          <a:stretch>
            <a:fillRect/>
          </a:stretch>
        </p:blipFill>
        <p:spPr>
          <a:xfrm>
            <a:off x="130629" y="1999621"/>
            <a:ext cx="6204668" cy="4308335"/>
          </a:xfrm>
          <a:prstGeom prst="rect">
            <a:avLst/>
          </a:prstGeom>
        </p:spPr>
      </p:pic>
      <p:sp>
        <p:nvSpPr>
          <p:cNvPr id="7" name="TextBox 6">
            <a:extLst>
              <a:ext uri="{FF2B5EF4-FFF2-40B4-BE49-F238E27FC236}">
                <a16:creationId xmlns:a16="http://schemas.microsoft.com/office/drawing/2014/main" id="{D4214998-94F4-C6BF-D794-DEABCD23C538}"/>
              </a:ext>
            </a:extLst>
          </p:cNvPr>
          <p:cNvSpPr txBox="1"/>
          <p:nvPr/>
        </p:nvSpPr>
        <p:spPr>
          <a:xfrm>
            <a:off x="222606" y="1407062"/>
            <a:ext cx="63490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Weekly GP influenza-like illness consultation rates per 100,000 from the RCGP RSC network, England, by season</a:t>
            </a:r>
          </a:p>
        </p:txBody>
      </p:sp>
    </p:spTree>
    <p:extLst>
      <p:ext uri="{BB962C8B-B14F-4D97-AF65-F5344CB8AC3E}">
        <p14:creationId xmlns:p14="http://schemas.microsoft.com/office/powerpoint/2010/main" val="207248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7657-1A9E-48EA-A846-BD15A17ACD7B}"/>
              </a:ext>
            </a:extLst>
          </p:cNvPr>
          <p:cNvSpPr>
            <a:spLocks noGrp="1"/>
          </p:cNvSpPr>
          <p:nvPr>
            <p:ph type="title"/>
          </p:nvPr>
        </p:nvSpPr>
        <p:spPr>
          <a:xfrm>
            <a:off x="544806" y="440682"/>
            <a:ext cx="7759435" cy="634719"/>
          </a:xfrm>
        </p:spPr>
        <p:txBody>
          <a:bodyPr/>
          <a:lstStyle/>
          <a:p>
            <a:r>
              <a:rPr lang="en-GB"/>
              <a:t>Flu vaccine uptake in England (%)</a:t>
            </a:r>
          </a:p>
        </p:txBody>
      </p:sp>
      <p:sp>
        <p:nvSpPr>
          <p:cNvPr id="7" name="TextBox 6">
            <a:extLst>
              <a:ext uri="{FF2B5EF4-FFF2-40B4-BE49-F238E27FC236}">
                <a16:creationId xmlns:a16="http://schemas.microsoft.com/office/drawing/2014/main" id="{A191C81C-8910-4B38-87D6-0CCC5790C55F}"/>
              </a:ext>
            </a:extLst>
          </p:cNvPr>
          <p:cNvSpPr txBox="1"/>
          <p:nvPr/>
        </p:nvSpPr>
        <p:spPr>
          <a:xfrm>
            <a:off x="391924" y="6043865"/>
            <a:ext cx="8640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Slide Number Placeholder 7">
            <a:extLst>
              <a:ext uri="{FF2B5EF4-FFF2-40B4-BE49-F238E27FC236}">
                <a16:creationId xmlns:a16="http://schemas.microsoft.com/office/drawing/2014/main" id="{F14E3E63-D80F-4774-8327-14B46EF6BC7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BAE26877-DC5F-416D-BA30-FE075E6F2F2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F1956134-6E2C-058D-EA1A-DFC081B66E17}"/>
              </a:ext>
            </a:extLst>
          </p:cNvPr>
          <p:cNvGraphicFramePr>
            <a:graphicFrameLocks noGrp="1"/>
          </p:cNvGraphicFramePr>
          <p:nvPr/>
        </p:nvGraphicFramePr>
        <p:xfrm>
          <a:off x="330200" y="1594338"/>
          <a:ext cx="11123613" cy="4695746"/>
        </p:xfrm>
        <a:graphic>
          <a:graphicData uri="http://schemas.openxmlformats.org/drawingml/2006/table">
            <a:tbl>
              <a:tblPr firstRow="1" bandRow="1">
                <a:tableStyleId>{5C22544A-7EE6-4342-B048-85BDC9FD1C3A}</a:tableStyleId>
              </a:tblPr>
              <a:tblGrid>
                <a:gridCol w="2575018">
                  <a:extLst>
                    <a:ext uri="{9D8B030D-6E8A-4147-A177-3AD203B41FA5}">
                      <a16:colId xmlns:a16="http://schemas.microsoft.com/office/drawing/2014/main" val="3000957400"/>
                    </a:ext>
                  </a:extLst>
                </a:gridCol>
                <a:gridCol w="1101922">
                  <a:extLst>
                    <a:ext uri="{9D8B030D-6E8A-4147-A177-3AD203B41FA5}">
                      <a16:colId xmlns:a16="http://schemas.microsoft.com/office/drawing/2014/main" val="3585896280"/>
                    </a:ext>
                  </a:extLst>
                </a:gridCol>
                <a:gridCol w="1101922">
                  <a:extLst>
                    <a:ext uri="{9D8B030D-6E8A-4147-A177-3AD203B41FA5}">
                      <a16:colId xmlns:a16="http://schemas.microsoft.com/office/drawing/2014/main" val="2064736195"/>
                    </a:ext>
                  </a:extLst>
                </a:gridCol>
                <a:gridCol w="1519492">
                  <a:extLst>
                    <a:ext uri="{9D8B030D-6E8A-4147-A177-3AD203B41FA5}">
                      <a16:colId xmlns:a16="http://schemas.microsoft.com/office/drawing/2014/main" val="1994584151"/>
                    </a:ext>
                  </a:extLst>
                </a:gridCol>
                <a:gridCol w="1020728">
                  <a:extLst>
                    <a:ext uri="{9D8B030D-6E8A-4147-A177-3AD203B41FA5}">
                      <a16:colId xmlns:a16="http://schemas.microsoft.com/office/drawing/2014/main" val="1079569943"/>
                    </a:ext>
                  </a:extLst>
                </a:gridCol>
                <a:gridCol w="1217914">
                  <a:extLst>
                    <a:ext uri="{9D8B030D-6E8A-4147-A177-3AD203B41FA5}">
                      <a16:colId xmlns:a16="http://schemas.microsoft.com/office/drawing/2014/main" val="250951670"/>
                    </a:ext>
                  </a:extLst>
                </a:gridCol>
                <a:gridCol w="1299108">
                  <a:extLst>
                    <a:ext uri="{9D8B030D-6E8A-4147-A177-3AD203B41FA5}">
                      <a16:colId xmlns:a16="http://schemas.microsoft.com/office/drawing/2014/main" val="1226038792"/>
                    </a:ext>
                  </a:extLst>
                </a:gridCol>
                <a:gridCol w="1287509">
                  <a:extLst>
                    <a:ext uri="{9D8B030D-6E8A-4147-A177-3AD203B41FA5}">
                      <a16:colId xmlns:a16="http://schemas.microsoft.com/office/drawing/2014/main" val="4152632803"/>
                    </a:ext>
                  </a:extLst>
                </a:gridCol>
              </a:tblGrid>
              <a:tr h="768573">
                <a:tc>
                  <a:txBody>
                    <a:bodyPr/>
                    <a:lstStyle/>
                    <a:p>
                      <a:pPr>
                        <a:lnSpc>
                          <a:spcPct val="107000"/>
                        </a:lnSpc>
                        <a:spcAft>
                          <a:spcPts val="800"/>
                        </a:spcAft>
                      </a:pPr>
                      <a:r>
                        <a:rPr lang="en-GB" sz="1600" kern="1200">
                          <a:effectLst/>
                        </a:rPr>
                        <a:t>Target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 2024/25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600" kern="1200">
                          <a:effectLst/>
                        </a:rPr>
                        <a:t>2023/24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2022/23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2021/22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2020/21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2019/20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600" kern="1200">
                          <a:effectLst/>
                        </a:rPr>
                        <a:t>2018/19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2891800422"/>
                  </a:ext>
                </a:extLst>
              </a:tr>
              <a:tr h="683320">
                <a:tc>
                  <a:txBody>
                    <a:bodyPr/>
                    <a:lstStyle/>
                    <a:p>
                      <a:pPr>
                        <a:lnSpc>
                          <a:spcPct val="107000"/>
                        </a:lnSpc>
                        <a:spcAft>
                          <a:spcPts val="800"/>
                        </a:spcAft>
                      </a:pPr>
                      <a:r>
                        <a:rPr lang="en-GB" sz="1500" kern="1200">
                          <a:effectLst/>
                        </a:rPr>
                        <a:t>Patients aged 65 years and over</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gn="l">
                        <a:lnSpc>
                          <a:spcPct val="107000"/>
                        </a:lnSpc>
                        <a:spcAft>
                          <a:spcPts val="800"/>
                        </a:spcAft>
                      </a:pPr>
                      <a:r>
                        <a:rPr lang="en-GB" sz="1500" kern="1200">
                          <a:effectLst/>
                        </a:rPr>
                        <a:t> 74.9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77.8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79.9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82.3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80.9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72.4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3321065975"/>
                  </a:ext>
                </a:extLst>
              </a:tr>
              <a:tr h="905371">
                <a:tc>
                  <a:txBody>
                    <a:bodyPr/>
                    <a:lstStyle/>
                    <a:p>
                      <a:pPr>
                        <a:lnSpc>
                          <a:spcPct val="107000"/>
                        </a:lnSpc>
                        <a:spcAft>
                          <a:spcPts val="800"/>
                        </a:spcAft>
                      </a:pPr>
                      <a:r>
                        <a:rPr lang="en-GB" sz="1500" kern="1200">
                          <a:effectLst/>
                        </a:rPr>
                        <a:t>Patients aged 6 months to under 65 years in risk groups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40.0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41.4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49.1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52.9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609801481"/>
                  </a:ext>
                </a:extLst>
              </a:tr>
              <a:tr h="630899">
                <a:tc>
                  <a:txBody>
                    <a:bodyPr/>
                    <a:lstStyle/>
                    <a:p>
                      <a:pPr>
                        <a:lnSpc>
                          <a:spcPct val="107000"/>
                        </a:lnSpc>
                        <a:spcAft>
                          <a:spcPts val="800"/>
                        </a:spcAft>
                      </a:pPr>
                      <a:r>
                        <a:rPr lang="en-GB" sz="1500" kern="1200">
                          <a:effectLst/>
                        </a:rPr>
                        <a:t>Pregnant women in a clinical risk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44.9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41.4</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33.2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51.8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57.7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65.9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60.2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2881648540"/>
                  </a:ext>
                </a:extLst>
              </a:tr>
              <a:tr h="630899">
                <a:tc>
                  <a:txBody>
                    <a:bodyPr/>
                    <a:lstStyle/>
                    <a:p>
                      <a:pPr>
                        <a:lnSpc>
                          <a:spcPct val="107000"/>
                        </a:lnSpc>
                        <a:spcAft>
                          <a:spcPts val="800"/>
                        </a:spcAft>
                      </a:pPr>
                      <a:r>
                        <a:rPr lang="en-GB" sz="1500" kern="1200">
                          <a:effectLst/>
                        </a:rPr>
                        <a:t>Pregnant women not in a clinical risk group</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30.1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41.5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1405628314"/>
                  </a:ext>
                </a:extLst>
              </a:tr>
              <a:tr h="445785">
                <a:tc>
                  <a:txBody>
                    <a:bodyPr/>
                    <a:lstStyle/>
                    <a:p>
                      <a:pPr>
                        <a:lnSpc>
                          <a:spcPct val="107000"/>
                        </a:lnSpc>
                        <a:spcAft>
                          <a:spcPts val="800"/>
                        </a:spcAft>
                      </a:pPr>
                      <a:r>
                        <a:rPr lang="en-GB" sz="1500" kern="1200">
                          <a:effectLst/>
                        </a:rPr>
                        <a:t>All pregnant women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32.1</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35.0</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37.9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43.6</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43.7</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45.2</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3132645446"/>
                  </a:ext>
                </a:extLst>
              </a:tr>
              <a:tr h="630899">
                <a:tc>
                  <a:txBody>
                    <a:bodyPr/>
                    <a:lstStyle/>
                    <a:p>
                      <a:pPr>
                        <a:lnSpc>
                          <a:spcPct val="107000"/>
                        </a:lnSpc>
                        <a:spcAft>
                          <a:spcPts val="800"/>
                        </a:spcAft>
                      </a:pPr>
                      <a:r>
                        <a:rPr lang="en-GB" sz="1500" kern="1200">
                          <a:effectLst/>
                        </a:rPr>
                        <a:t>Frontline healthcare workers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 37.8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500" kern="1200">
                          <a:effectLst/>
                        </a:rPr>
                        <a:t>42.8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49.9</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60.5**</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76.8</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74.3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tc>
                  <a:txBody>
                    <a:bodyPr/>
                    <a:lstStyle/>
                    <a:p>
                      <a:pPr>
                        <a:lnSpc>
                          <a:spcPct val="107000"/>
                        </a:lnSpc>
                        <a:spcAft>
                          <a:spcPts val="800"/>
                        </a:spcAft>
                      </a:pPr>
                      <a:r>
                        <a:rPr lang="en-GB" sz="1500" kern="1200">
                          <a:effectLst/>
                        </a:rPr>
                        <a:t>70.3</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83514" marR="83514" marT="41757" marB="41757"/>
                </a:tc>
                <a:extLst>
                  <a:ext uri="{0D108BD9-81ED-4DB2-BD59-A6C34878D82A}">
                    <a16:rowId xmlns:a16="http://schemas.microsoft.com/office/drawing/2014/main" val="1417007878"/>
                  </a:ext>
                </a:extLst>
              </a:tr>
            </a:tbl>
          </a:graphicData>
        </a:graphic>
      </p:graphicFrame>
    </p:spTree>
    <p:extLst>
      <p:ext uri="{BB962C8B-B14F-4D97-AF65-F5344CB8AC3E}">
        <p14:creationId xmlns:p14="http://schemas.microsoft.com/office/powerpoint/2010/main" val="269698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3DAB-C926-4DCC-B634-A7BC1CB9C909}"/>
              </a:ext>
            </a:extLst>
          </p:cNvPr>
          <p:cNvSpPr>
            <a:spLocks noGrp="1"/>
          </p:cNvSpPr>
          <p:nvPr>
            <p:ph type="title"/>
          </p:nvPr>
        </p:nvSpPr>
        <p:spPr>
          <a:xfrm>
            <a:off x="330205" y="159573"/>
            <a:ext cx="10819575" cy="972607"/>
          </a:xfrm>
        </p:spPr>
        <p:txBody>
          <a:bodyPr>
            <a:normAutofit fontScale="90000"/>
          </a:bodyPr>
          <a:lstStyle/>
          <a:p>
            <a:r>
              <a:rPr lang="en-GB" sz="4000"/>
              <a:t>Flu vaccine uptake by individual clinical risk group in 2024 to 2025 (%)  </a:t>
            </a:r>
            <a:r>
              <a:rPr lang="en-GB" sz="2200"/>
              <a:t>GP registered patients aged 6 months to under 65 years</a:t>
            </a:r>
            <a:endParaRPr lang="en-GB"/>
          </a:p>
        </p:txBody>
      </p:sp>
      <p:sp>
        <p:nvSpPr>
          <p:cNvPr id="3" name="Content Placeholder 2">
            <a:extLst>
              <a:ext uri="{FF2B5EF4-FFF2-40B4-BE49-F238E27FC236}">
                <a16:creationId xmlns:a16="http://schemas.microsoft.com/office/drawing/2014/main" id="{6F3F4D5E-4CF6-45F2-A03D-ED8259E4BF61}"/>
              </a:ext>
            </a:extLst>
          </p:cNvPr>
          <p:cNvSpPr>
            <a:spLocks noGrp="1"/>
          </p:cNvSpPr>
          <p:nvPr>
            <p:ph idx="1"/>
          </p:nvPr>
        </p:nvSpPr>
        <p:spPr>
          <a:xfrm>
            <a:off x="7877060" y="1539605"/>
            <a:ext cx="3847396" cy="4833714"/>
          </a:xfrm>
        </p:spPr>
        <p:txBody>
          <a:bodyPr>
            <a:noAutofit/>
          </a:bodyPr>
          <a:lstStyle/>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vaccine uptake for those with an underlying clinical risk factor varies widely between the individual risk groups and by age category </a:t>
            </a:r>
          </a:p>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uptake for all those in clinical risk groups needs to improve since, despite continued efforts, only around half of those in most of the clinical risk groups are being immunised</a:t>
            </a:r>
          </a:p>
          <a:p>
            <a:pPr>
              <a:lnSpc>
                <a:spcPct val="140000"/>
              </a:lnSpc>
              <a:spcAft>
                <a:spcPts val="1200"/>
              </a:spcAft>
            </a:pPr>
            <a:r>
              <a:rPr lang="en-GB" sz="1600">
                <a:solidFill>
                  <a:srgbClr val="333333"/>
                </a:solidFill>
                <a:effectLst/>
                <a:latin typeface="Arial" panose="020B0604020202020204" pitchFamily="34" charset="0"/>
                <a:ea typeface="Times New Roman" panose="02020603050405020304" pitchFamily="18" charset="0"/>
              </a:rPr>
              <a:t>uptake in the youngest risk groups (6 months to 2 years) is around </a:t>
            </a:r>
            <a:r>
              <a:rPr lang="en-GB" sz="1600">
                <a:solidFill>
                  <a:srgbClr val="333333"/>
                </a:solidFill>
                <a:ea typeface="Times New Roman" panose="02020603050405020304" pitchFamily="18" charset="0"/>
              </a:rPr>
              <a:t>1</a:t>
            </a:r>
            <a:r>
              <a:rPr lang="en-GB" sz="1600">
                <a:solidFill>
                  <a:srgbClr val="333333"/>
                </a:solidFill>
                <a:effectLst/>
                <a:latin typeface="Arial" panose="020B0604020202020204" pitchFamily="34" charset="0"/>
                <a:ea typeface="Times New Roman" panose="02020603050405020304" pitchFamily="18" charset="0"/>
              </a:rPr>
              <a:t>0-15%</a:t>
            </a:r>
            <a:endParaRPr lang="en-GB" sz="1600">
              <a:effectLst/>
              <a:latin typeface="Times New Roman" panose="02020603050405020304" pitchFamily="18" charset="0"/>
              <a:ea typeface="Times New Roman" panose="02020603050405020304" pitchFamily="18" charset="0"/>
            </a:endParaRPr>
          </a:p>
        </p:txBody>
      </p:sp>
      <p:sp>
        <p:nvSpPr>
          <p:cNvPr id="8" name="Slide Number Placeholder 7">
            <a:extLst>
              <a:ext uri="{FF2B5EF4-FFF2-40B4-BE49-F238E27FC236}">
                <a16:creationId xmlns:a16="http://schemas.microsoft.com/office/drawing/2014/main" id="{39ABAF3E-263D-4864-9588-6F877AD5F9D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2C5A4796-6E84-4CAB-9C8C-55F70FD67EA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A35EB090-C4D8-DC36-6020-BED44D617EDA}"/>
              </a:ext>
            </a:extLst>
          </p:cNvPr>
          <p:cNvGraphicFramePr>
            <a:graphicFrameLocks noGrp="1"/>
          </p:cNvGraphicFramePr>
          <p:nvPr/>
        </p:nvGraphicFramePr>
        <p:xfrm>
          <a:off x="330205" y="1474074"/>
          <a:ext cx="7546856" cy="4823147"/>
        </p:xfrm>
        <a:graphic>
          <a:graphicData uri="http://schemas.openxmlformats.org/drawingml/2006/table">
            <a:tbl>
              <a:tblPr firstRow="1" bandRow="1">
                <a:tableStyleId>{5C22544A-7EE6-4342-B048-85BDC9FD1C3A}</a:tableStyleId>
              </a:tblPr>
              <a:tblGrid>
                <a:gridCol w="2039691">
                  <a:extLst>
                    <a:ext uri="{9D8B030D-6E8A-4147-A177-3AD203B41FA5}">
                      <a16:colId xmlns:a16="http://schemas.microsoft.com/office/drawing/2014/main" val="1888035445"/>
                    </a:ext>
                  </a:extLst>
                </a:gridCol>
                <a:gridCol w="947856">
                  <a:extLst>
                    <a:ext uri="{9D8B030D-6E8A-4147-A177-3AD203B41FA5}">
                      <a16:colId xmlns:a16="http://schemas.microsoft.com/office/drawing/2014/main" val="1729385150"/>
                    </a:ext>
                  </a:extLst>
                </a:gridCol>
                <a:gridCol w="1019845">
                  <a:extLst>
                    <a:ext uri="{9D8B030D-6E8A-4147-A177-3AD203B41FA5}">
                      <a16:colId xmlns:a16="http://schemas.microsoft.com/office/drawing/2014/main" val="1516848562"/>
                    </a:ext>
                  </a:extLst>
                </a:gridCol>
                <a:gridCol w="1151825">
                  <a:extLst>
                    <a:ext uri="{9D8B030D-6E8A-4147-A177-3AD203B41FA5}">
                      <a16:colId xmlns:a16="http://schemas.microsoft.com/office/drawing/2014/main" val="3088469427"/>
                    </a:ext>
                  </a:extLst>
                </a:gridCol>
                <a:gridCol w="1139828">
                  <a:extLst>
                    <a:ext uri="{9D8B030D-6E8A-4147-A177-3AD203B41FA5}">
                      <a16:colId xmlns:a16="http://schemas.microsoft.com/office/drawing/2014/main" val="3453212642"/>
                    </a:ext>
                  </a:extLst>
                </a:gridCol>
                <a:gridCol w="1247811">
                  <a:extLst>
                    <a:ext uri="{9D8B030D-6E8A-4147-A177-3AD203B41FA5}">
                      <a16:colId xmlns:a16="http://schemas.microsoft.com/office/drawing/2014/main" val="1211375152"/>
                    </a:ext>
                  </a:extLst>
                </a:gridCol>
              </a:tblGrid>
              <a:tr h="633107">
                <a:tc>
                  <a:txBody>
                    <a:bodyPr/>
                    <a:lstStyle/>
                    <a:p>
                      <a:pPr>
                        <a:lnSpc>
                          <a:spcPct val="107000"/>
                        </a:lnSpc>
                        <a:spcAft>
                          <a:spcPts val="800"/>
                        </a:spcAft>
                      </a:pPr>
                      <a:r>
                        <a:rPr lang="en-GB" sz="1100" kern="1200">
                          <a:effectLst/>
                        </a:rPr>
                        <a:t>Risk group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6 months to under 2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2 years to under 5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5 years to under 16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16 years to under 65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nSpc>
                          <a:spcPct val="107000"/>
                        </a:lnSpc>
                        <a:spcAft>
                          <a:spcPts val="800"/>
                        </a:spcAft>
                      </a:pPr>
                      <a:r>
                        <a:rPr lang="en-GB" sz="1100" kern="1200">
                          <a:effectLst/>
                        </a:rPr>
                        <a:t>Total under 65 years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1498912219"/>
                  </a:ext>
                </a:extLst>
              </a:tr>
              <a:tr h="344653">
                <a:tc>
                  <a:txBody>
                    <a:bodyPr/>
                    <a:lstStyle/>
                    <a:p>
                      <a:pPr>
                        <a:lnSpc>
                          <a:spcPct val="107000"/>
                        </a:lnSpc>
                        <a:spcAft>
                          <a:spcPts val="800"/>
                        </a:spcAft>
                      </a:pPr>
                      <a:r>
                        <a:rPr lang="en-GB" sz="1000" kern="1200">
                          <a:effectLst/>
                        </a:rPr>
                        <a:t>Patients with Diabetes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10.6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44.3</a:t>
                      </a:r>
                    </a:p>
                  </a:txBody>
                  <a:tcPr marL="82040" marR="82040" marT="41020" marB="41020"/>
                </a:tc>
                <a:tc>
                  <a:txBody>
                    <a:bodyPr/>
                    <a:lstStyle/>
                    <a:p>
                      <a:pPr algn="ctr">
                        <a:lnSpc>
                          <a:spcPct val="107000"/>
                        </a:lnSpc>
                        <a:spcAft>
                          <a:spcPts val="800"/>
                        </a:spcAft>
                      </a:pPr>
                      <a:r>
                        <a:rPr lang="en-GB" sz="1100" kern="1200">
                          <a:effectLst/>
                        </a:rPr>
                        <a:t>51.1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01686576"/>
                  </a:ext>
                </a:extLst>
              </a:tr>
              <a:tr h="414265">
                <a:tc>
                  <a:txBody>
                    <a:bodyPr/>
                    <a:lstStyle/>
                    <a:p>
                      <a:pPr>
                        <a:lnSpc>
                          <a:spcPct val="107000"/>
                        </a:lnSpc>
                        <a:spcAft>
                          <a:spcPts val="800"/>
                        </a:spcAft>
                      </a:pPr>
                      <a:r>
                        <a:rPr lang="en-GB" sz="1000" kern="1200">
                          <a:effectLst/>
                        </a:rPr>
                        <a:t>Patients with Chronic Kidney Disease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14.8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40.1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663570457"/>
                  </a:ext>
                </a:extLst>
              </a:tr>
              <a:tr h="414265">
                <a:tc>
                  <a:txBody>
                    <a:bodyPr/>
                    <a:lstStyle/>
                    <a:p>
                      <a:pPr>
                        <a:lnSpc>
                          <a:spcPct val="107000"/>
                        </a:lnSpc>
                        <a:spcAft>
                          <a:spcPts val="800"/>
                        </a:spcAft>
                      </a:pPr>
                      <a:r>
                        <a:rPr lang="en-GB" sz="1000" kern="1200">
                          <a:effectLst/>
                        </a:rPr>
                        <a:t>Patients with immunosuppression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38.3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46.1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4103058990"/>
                  </a:ext>
                </a:extLst>
              </a:tr>
              <a:tr h="752098">
                <a:tc>
                  <a:txBody>
                    <a:bodyPr/>
                    <a:lstStyle/>
                    <a:p>
                      <a:pPr>
                        <a:lnSpc>
                          <a:spcPct val="107000"/>
                        </a:lnSpc>
                        <a:spcAft>
                          <a:spcPts val="800"/>
                        </a:spcAft>
                      </a:pPr>
                      <a:r>
                        <a:rPr lang="en-GB" sz="1000" kern="1200">
                          <a:effectLst/>
                        </a:rPr>
                        <a:t>Patients with Chronic Neurological Disease (including Stroke/TIA, Cerebral Palsy or MS)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12.6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47.8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2278396694"/>
                  </a:ext>
                </a:extLst>
              </a:tr>
              <a:tr h="583181">
                <a:tc>
                  <a:txBody>
                    <a:bodyPr/>
                    <a:lstStyle/>
                    <a:p>
                      <a:pPr>
                        <a:lnSpc>
                          <a:spcPct val="107000"/>
                        </a:lnSpc>
                        <a:spcAft>
                          <a:spcPts val="800"/>
                        </a:spcAft>
                      </a:pPr>
                      <a:r>
                        <a:rPr lang="en-GB" sz="1000" kern="1200">
                          <a:effectLst/>
                        </a:rPr>
                        <a:t>Patients with Chronic Respiratory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54.1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44.6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3989131885"/>
                  </a:ext>
                </a:extLst>
              </a:tr>
              <a:tr h="414265">
                <a:tc>
                  <a:txBody>
                    <a:bodyPr/>
                    <a:lstStyle/>
                    <a:p>
                      <a:pPr>
                        <a:lnSpc>
                          <a:spcPct val="107000"/>
                        </a:lnSpc>
                        <a:spcAft>
                          <a:spcPts val="800"/>
                        </a:spcAft>
                      </a:pPr>
                      <a:r>
                        <a:rPr lang="en-GB" sz="1000" kern="1200">
                          <a:effectLst/>
                        </a:rPr>
                        <a:t>Patients with Chronic Heart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40.8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49.8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4262533371"/>
                  </a:ext>
                </a:extLst>
              </a:tr>
              <a:tr h="414265">
                <a:tc>
                  <a:txBody>
                    <a:bodyPr/>
                    <a:lstStyle/>
                    <a:p>
                      <a:pPr>
                        <a:lnSpc>
                          <a:spcPct val="107000"/>
                        </a:lnSpc>
                        <a:spcAft>
                          <a:spcPts val="800"/>
                        </a:spcAft>
                      </a:pPr>
                      <a:r>
                        <a:rPr lang="en-GB" sz="1000" kern="1200">
                          <a:effectLst/>
                        </a:rPr>
                        <a:t>Patients with Chronic Liver Disease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33.7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1107439960"/>
                  </a:ext>
                </a:extLst>
              </a:tr>
              <a:tr h="414265">
                <a:tc>
                  <a:txBody>
                    <a:bodyPr/>
                    <a:lstStyle/>
                    <a:p>
                      <a:pPr>
                        <a:lnSpc>
                          <a:spcPct val="107000"/>
                        </a:lnSpc>
                        <a:spcAft>
                          <a:spcPts val="800"/>
                        </a:spcAft>
                      </a:pPr>
                      <a:r>
                        <a:rPr lang="en-GB" sz="1000" kern="1200">
                          <a:effectLst/>
                        </a:rPr>
                        <a:t>Patients with Asplenia or dysfunction of the spleen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16.9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48.5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54.2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42.8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43.9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3131704404"/>
                  </a:ext>
                </a:extLst>
              </a:tr>
              <a:tr h="414265">
                <a:tc>
                  <a:txBody>
                    <a:bodyPr/>
                    <a:lstStyle/>
                    <a:p>
                      <a:pPr>
                        <a:lnSpc>
                          <a:spcPct val="107000"/>
                        </a:lnSpc>
                        <a:spcAft>
                          <a:spcPts val="800"/>
                        </a:spcAft>
                      </a:pPr>
                      <a:r>
                        <a:rPr lang="en-GB" sz="1000" kern="1200">
                          <a:effectLst/>
                        </a:rPr>
                        <a:t>Patients with morbid obesity (BMI&gt;=40) (no other risk factor)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rPr>
                        <a:t>34.2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tc>
                  <a:txBody>
                    <a:bodyPr/>
                    <a:lstStyle/>
                    <a:p>
                      <a:pPr algn="ctr">
                        <a:lnSpc>
                          <a:spcPct val="107000"/>
                        </a:lnSpc>
                        <a:spcAft>
                          <a:spcPts val="800"/>
                        </a:spcAft>
                      </a:pPr>
                      <a:r>
                        <a:rPr lang="en-GB" sz="1100" kern="1200">
                          <a:effectLst/>
                          <a:latin typeface="Calibri" panose="020F0502020204030204" pitchFamily="34" charset="0"/>
                          <a:ea typeface="Calibri" panose="020F0502020204030204" pitchFamily="34" charset="0"/>
                          <a:cs typeface="Times New Roman" panose="02020603050405020304" pitchFamily="18" charset="0"/>
                        </a:rPr>
                        <a:t>34.2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2040" marR="82040" marT="41020" marB="41020"/>
                </a:tc>
                <a:extLst>
                  <a:ext uri="{0D108BD9-81ED-4DB2-BD59-A6C34878D82A}">
                    <a16:rowId xmlns:a16="http://schemas.microsoft.com/office/drawing/2014/main" val="816107312"/>
                  </a:ext>
                </a:extLst>
              </a:tr>
            </a:tbl>
          </a:graphicData>
        </a:graphic>
      </p:graphicFrame>
    </p:spTree>
    <p:extLst>
      <p:ext uri="{BB962C8B-B14F-4D97-AF65-F5344CB8AC3E}">
        <p14:creationId xmlns:p14="http://schemas.microsoft.com/office/powerpoint/2010/main" val="173440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10941593" cy="706992"/>
          </a:xfrm>
        </p:spPr>
        <p:txBody>
          <a:bodyPr/>
          <a:lstStyle/>
          <a:p>
            <a:r>
              <a:rPr lang="en-GB"/>
              <a:t>When to vaccinate older people and risk groups</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247542" y="1661810"/>
            <a:ext cx="11330853" cy="4351338"/>
          </a:xfrm>
        </p:spPr>
        <p:txBody>
          <a:bodyPr>
            <a:normAutofit/>
          </a:bodyPr>
          <a:lstStyle/>
          <a:p>
            <a:r>
              <a:rPr lang="en-GB" sz="2000" dirty="0">
                <a:ea typeface="Times New Roman" panose="02020603050405020304" pitchFamily="18" charset="0"/>
                <a:cs typeface="Times New Roman" panose="02020603050405020304" pitchFamily="18" charset="0"/>
              </a:rPr>
              <a:t>b</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ased on the evidence that the effectiveness of flu vaccine can wane over time in adults, in 2024, the </a:t>
            </a:r>
            <a:r>
              <a:rPr lang="en-GB" sz="20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JCVI advised</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moving the start of the flu vaccination programme for most adults to the beginning of October</a:t>
            </a:r>
          </a:p>
          <a:p>
            <a:r>
              <a:rPr lang="en-GB" sz="2000" dirty="0">
                <a:ea typeface="Times New Roman" panose="02020603050405020304" pitchFamily="18" charset="0"/>
                <a:cs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his is on the understanding that the majority of the vaccinations will be completed by the end of November, closer to the time that the flu season commonly starts </a:t>
            </a:r>
          </a:p>
          <a:p>
            <a:r>
              <a:rPr lang="en-GB" sz="2000" dirty="0">
                <a:ea typeface="Times New Roman" panose="02020603050405020304" pitchFamily="18" charset="0"/>
                <a:cs typeface="Times New Roman" panose="02020603050405020304" pitchFamily="18" charset="0"/>
              </a:rPr>
              <a:t>it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is preferable to vaccinate individuals closer to the time when the flu virus is likely to circulate (which typically peaks in December or January), as this will provide optimal protection during the highest risk period </a:t>
            </a:r>
          </a:p>
          <a:p>
            <a:r>
              <a:rPr lang="en-GB" sz="2000" dirty="0">
                <a:ea typeface="Times New Roman" panose="02020603050405020304" pitchFamily="18" charset="0"/>
                <a:cs typeface="Times New Roman" panose="02020603050405020304" pitchFamily="18" charset="0"/>
              </a:rPr>
              <a:t>the exceptions to this are children, pregnant women and people who are about to become immunosuppressed (see next slides)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9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527304" y="592517"/>
            <a:ext cx="10515600" cy="1325563"/>
          </a:xfrm>
        </p:spPr>
        <p:txBody>
          <a:bodyPr/>
          <a:lstStyle/>
          <a:p>
            <a:r>
              <a:rPr lang="en-GB" dirty="0"/>
              <a:t>Overview of the session</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527304" y="2128391"/>
            <a:ext cx="9653337" cy="3057563"/>
          </a:xfrm>
        </p:spPr>
        <p:txBody>
          <a:bodyPr vert="horz" lIns="0" tIns="0" rIns="0" bIns="0" rtlCol="0" anchor="t">
            <a:normAutofit/>
          </a:bodyPr>
          <a:lstStyle/>
          <a:p>
            <a:pPr marL="457200" indent="-457200">
              <a:buFont typeface="Arial" panose="020B0604020202020204" pitchFamily="34" charset="0"/>
              <a:buChar char="•"/>
            </a:pPr>
            <a:r>
              <a:rPr lang="en-GB" dirty="0"/>
              <a:t>Background and overview of the programme</a:t>
            </a:r>
          </a:p>
          <a:p>
            <a:pPr marL="457200" indent="-457200">
              <a:buFont typeface="Arial" panose="020B0604020202020204" pitchFamily="34" charset="0"/>
              <a:buChar char="•"/>
            </a:pPr>
            <a:r>
              <a:rPr lang="en-GB" dirty="0"/>
              <a:t>Cold chain</a:t>
            </a:r>
          </a:p>
          <a:p>
            <a:pPr marL="457200" indent="-457200">
              <a:buFont typeface="Arial" panose="020B0604020202020204" pitchFamily="34" charset="0"/>
              <a:buChar char="•"/>
            </a:pPr>
            <a:r>
              <a:rPr lang="en-GB" dirty="0"/>
              <a:t>Updates for this season</a:t>
            </a:r>
          </a:p>
          <a:p>
            <a:pPr marL="457200" indent="-457200">
              <a:buFont typeface="Arial" panose="020B0604020202020204" pitchFamily="34" charset="0"/>
              <a:buChar char="•"/>
            </a:pPr>
            <a:r>
              <a:rPr lang="en-GB" dirty="0"/>
              <a:t>Vaccines for 2025/2026 season</a:t>
            </a:r>
          </a:p>
          <a:p>
            <a:pPr marL="457200" indent="-457200">
              <a:buFont typeface="Arial" panose="020B0604020202020204" pitchFamily="34" charset="0"/>
              <a:buChar char="•"/>
            </a:pPr>
            <a:r>
              <a:rPr lang="en-GB" dirty="0"/>
              <a:t>Coadministration with other vaccines</a:t>
            </a:r>
          </a:p>
          <a:p>
            <a:pPr marL="457200" indent="-457200">
              <a:buFont typeface="Arial" panose="020B0604020202020204" pitchFamily="34" charset="0"/>
              <a:buChar char="•"/>
            </a:pPr>
            <a:r>
              <a:rPr lang="en-GB" dirty="0"/>
              <a:t>FAQs </a:t>
            </a:r>
          </a:p>
          <a:p>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a:t>When to vaccinate pregnant women</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6" y="1774826"/>
            <a:ext cx="10303548" cy="4351338"/>
          </a:xfrm>
        </p:spPr>
        <p:txBody>
          <a:bodyPr>
            <a:normAutofit/>
          </a:bodyPr>
          <a:lstStyle/>
          <a:p>
            <a:pPr>
              <a:lnSpc>
                <a:spcPct val="100000"/>
              </a:lnSpc>
            </a:pPr>
            <a:r>
              <a:rPr lang="en-GB" sz="2000">
                <a:ea typeface="Times New Roman" panose="02020603050405020304" pitchFamily="18" charset="0"/>
                <a:cs typeface="Times New Roman" panose="02020603050405020304" pitchFamily="18" charset="0"/>
              </a:rPr>
              <a:t>p</a:t>
            </a:r>
            <a:r>
              <a:rPr lang="en-GB" sz="2000">
                <a:effectLst/>
                <a:latin typeface="Arial" panose="020B0604020202020204" pitchFamily="34" charset="0"/>
                <a:ea typeface="Times New Roman" panose="02020603050405020304" pitchFamily="18" charset="0"/>
                <a:cs typeface="Times New Roman" panose="02020603050405020304" pitchFamily="18" charset="0"/>
              </a:rPr>
              <a:t>regnant women are an exception to the advice on a later start date</a:t>
            </a:r>
          </a:p>
          <a:p>
            <a:pPr>
              <a:lnSpc>
                <a:spcPct val="100000"/>
              </a:lnSpc>
            </a:pPr>
            <a:r>
              <a:rPr lang="en-GB" sz="2000">
                <a:effectLst/>
                <a:latin typeface="Arial" panose="020B0604020202020204" pitchFamily="34" charset="0"/>
                <a:ea typeface="Times New Roman" panose="02020603050405020304" pitchFamily="18" charset="0"/>
                <a:cs typeface="Times New Roman" panose="02020603050405020304" pitchFamily="18" charset="0"/>
              </a:rPr>
              <a:t>vaccination of pregnant women should begin from 1 September 2025 in order to protect the baby in the first few months of life </a:t>
            </a:r>
          </a:p>
          <a:p>
            <a:pPr>
              <a:lnSpc>
                <a:spcPct val="100000"/>
              </a:lnSpc>
            </a:pPr>
            <a:r>
              <a:rPr lang="en-GB" sz="2000">
                <a:ea typeface="Times New Roman" panose="02020603050405020304" pitchFamily="18" charset="0"/>
                <a:cs typeface="Times New Roman" panose="02020603050405020304" pitchFamily="18" charset="0"/>
              </a:rPr>
              <a:t>p</a:t>
            </a:r>
            <a:r>
              <a:rPr lang="en-GB" sz="2000">
                <a:effectLst/>
                <a:latin typeface="Arial" panose="020B0604020202020204" pitchFamily="34" charset="0"/>
                <a:ea typeface="Times New Roman" panose="02020603050405020304" pitchFamily="18" charset="0"/>
                <a:cs typeface="Times New Roman" panose="02020603050405020304" pitchFamily="18" charset="0"/>
              </a:rPr>
              <a:t>regnant women are not expected to lose protection as rapidly as the elderly population</a:t>
            </a:r>
          </a:p>
          <a:p>
            <a:pPr>
              <a:lnSpc>
                <a:spcPct val="100000"/>
              </a:lnSpc>
            </a:pPr>
            <a:r>
              <a:rPr lang="en-GB" sz="2000">
                <a:effectLst/>
                <a:latin typeface="Arial" panose="020B0604020202020204" pitchFamily="34" charset="0"/>
                <a:ea typeface="Times New Roman" panose="02020603050405020304" pitchFamily="18" charset="0"/>
                <a:cs typeface="Times New Roman" panose="02020603050405020304" pitchFamily="18" charset="0"/>
              </a:rPr>
              <a:t>therefore starting vaccination (particularly in those women who are in the later stages of pregnancy) earlier than for those in other clinical risk groups, will still offer protection to women themselves in the peak season</a:t>
            </a:r>
          </a:p>
          <a:p>
            <a:pPr>
              <a:lnSpc>
                <a:spcPct val="100000"/>
              </a:lnSpc>
            </a:pPr>
            <a:r>
              <a:rPr lang="en-GB" sz="2000">
                <a:ea typeface="Times New Roman" panose="02020603050405020304" pitchFamily="18" charset="0"/>
                <a:cs typeface="Times New Roman" panose="02020603050405020304" pitchFamily="18" charset="0"/>
              </a:rPr>
              <a:t>c</a:t>
            </a:r>
            <a:r>
              <a:rPr lang="en-GB" sz="2000">
                <a:effectLst/>
                <a:latin typeface="Arial" panose="020B0604020202020204" pitchFamily="34" charset="0"/>
                <a:ea typeface="Times New Roman" panose="02020603050405020304" pitchFamily="18" charset="0"/>
                <a:cs typeface="Times New Roman" panose="02020603050405020304" pitchFamily="18" charset="0"/>
              </a:rPr>
              <a:t>ommencing vaccination early will ensure that as many newborn babies as possible are protected during the flu season and help to optimise uptake</a:t>
            </a:r>
          </a:p>
          <a:p>
            <a:endParaRPr lang="en-GB">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485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E63-33FE-4344-ABDD-8502667F3EFC}"/>
              </a:ext>
            </a:extLst>
          </p:cNvPr>
          <p:cNvSpPr>
            <a:spLocks noGrp="1"/>
          </p:cNvSpPr>
          <p:nvPr>
            <p:ph type="title"/>
          </p:nvPr>
        </p:nvSpPr>
        <p:spPr>
          <a:xfrm>
            <a:off x="470161" y="431348"/>
            <a:ext cx="6854365" cy="632347"/>
          </a:xfrm>
        </p:spPr>
        <p:txBody>
          <a:bodyPr/>
          <a:lstStyle/>
          <a:p>
            <a:r>
              <a:rPr lang="en-GB"/>
              <a:t>Health and social care workers</a:t>
            </a:r>
          </a:p>
        </p:txBody>
      </p:sp>
      <p:sp>
        <p:nvSpPr>
          <p:cNvPr id="3" name="Content Placeholder 2">
            <a:extLst>
              <a:ext uri="{FF2B5EF4-FFF2-40B4-BE49-F238E27FC236}">
                <a16:creationId xmlns:a16="http://schemas.microsoft.com/office/drawing/2014/main" id="{632ED278-8A3D-452E-AED5-44CF9067FFBA}"/>
              </a:ext>
            </a:extLst>
          </p:cNvPr>
          <p:cNvSpPr>
            <a:spLocks noGrp="1"/>
          </p:cNvSpPr>
          <p:nvPr>
            <p:ph idx="1"/>
          </p:nvPr>
        </p:nvSpPr>
        <p:spPr>
          <a:xfrm>
            <a:off x="376860" y="1502229"/>
            <a:ext cx="11123857" cy="4758612"/>
          </a:xfrm>
        </p:spPr>
        <p:txBody>
          <a:bodyPr>
            <a:normAutofit fontScale="85000" lnSpcReduction="20000"/>
          </a:bodyPr>
          <a:lstStyle/>
          <a:p>
            <a:pPr>
              <a:lnSpc>
                <a:spcPct val="110000"/>
              </a:lnSpc>
            </a:pPr>
            <a:r>
              <a:rPr lang="en-GB"/>
              <a:t>vaccination of health and social care workers protects them and reduces the risk of spreading flu to their patients, service users, colleagues and family members</a:t>
            </a:r>
          </a:p>
          <a:p>
            <a:pPr>
              <a:lnSpc>
                <a:spcPct val="110000"/>
              </a:lnSpc>
            </a:pPr>
            <a:r>
              <a:rPr lang="en-GB"/>
              <a:t>evidence that vaccination of health and social care workers significantly lowers rates of flu-like illness, hospitalisation and mortality in the elderly in long-term healthcare settings</a:t>
            </a:r>
          </a:p>
          <a:p>
            <a:pPr>
              <a:lnSpc>
                <a:spcPct val="110000"/>
              </a:lnSpc>
            </a:pPr>
            <a:r>
              <a:rPr lang="en-GB"/>
              <a:t>reduces transmission of flu to vulnerable patients, some of whom may have impaired immunity and may not respond well to their own immunisation </a:t>
            </a:r>
          </a:p>
          <a:p>
            <a:pPr>
              <a:lnSpc>
                <a:spcPct val="110000"/>
              </a:lnSpc>
            </a:pPr>
            <a:r>
              <a:rPr lang="en-GB"/>
              <a:t>frontline health and social care workers have a duty of care to protect their patients and service users from infection </a:t>
            </a:r>
          </a:p>
          <a:p>
            <a:pPr>
              <a:lnSpc>
                <a:spcPct val="110000"/>
              </a:lnSpc>
            </a:pPr>
            <a:r>
              <a:rPr lang="en-GB"/>
              <a:t>vaccination of frontline workers also helps reduce sickness absences and contributes to keeping the NHS and care services running through winter pressures</a:t>
            </a:r>
          </a:p>
          <a:p>
            <a:pPr>
              <a:lnSpc>
                <a:spcPct val="110000"/>
              </a:lnSpc>
            </a:pPr>
            <a:r>
              <a:rPr lang="en-GB"/>
              <a:t>NHS and social care bodies have a responsibility to ensure, as far as is reasonably practicable, that health and social care workers are free of, and are protected from exposure to infections that can be caught at work (Health and Social Care Act 2008, Code of Practice on the prevention and control of infections)</a:t>
            </a:r>
          </a:p>
        </p:txBody>
      </p:sp>
      <p:sp>
        <p:nvSpPr>
          <p:cNvPr id="7" name="Slide Number Placeholder 6">
            <a:extLst>
              <a:ext uri="{FF2B5EF4-FFF2-40B4-BE49-F238E27FC236}">
                <a16:creationId xmlns:a16="http://schemas.microsoft.com/office/drawing/2014/main" id="{37589427-9875-4CEB-82C3-69C92622293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EB042308-DE60-4A89-9E2C-06CCC03C54E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08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E4EF-2A8F-4D2E-91F7-49C8BFBD3104}"/>
              </a:ext>
            </a:extLst>
          </p:cNvPr>
          <p:cNvSpPr>
            <a:spLocks noGrp="1"/>
          </p:cNvSpPr>
          <p:nvPr>
            <p:ph type="title"/>
          </p:nvPr>
        </p:nvSpPr>
        <p:spPr>
          <a:xfrm>
            <a:off x="376861" y="412683"/>
            <a:ext cx="10515600" cy="632347"/>
          </a:xfrm>
        </p:spPr>
        <p:txBody>
          <a:bodyPr>
            <a:normAutofit/>
          </a:bodyPr>
          <a:lstStyle/>
          <a:p>
            <a:r>
              <a:rPr lang="en-GB"/>
              <a:t>Vaccine uptake for frontline healthcare workers</a:t>
            </a:r>
          </a:p>
        </p:txBody>
      </p:sp>
      <p:sp>
        <p:nvSpPr>
          <p:cNvPr id="3" name="Content Placeholder 2">
            <a:extLst>
              <a:ext uri="{FF2B5EF4-FFF2-40B4-BE49-F238E27FC236}">
                <a16:creationId xmlns:a16="http://schemas.microsoft.com/office/drawing/2014/main" id="{3CAF6158-5157-4D85-BA92-448179352FAE}"/>
              </a:ext>
            </a:extLst>
          </p:cNvPr>
          <p:cNvSpPr>
            <a:spLocks noGrp="1"/>
          </p:cNvSpPr>
          <p:nvPr>
            <p:ph idx="1"/>
          </p:nvPr>
        </p:nvSpPr>
        <p:spPr>
          <a:xfrm>
            <a:off x="376861" y="1409701"/>
            <a:ext cx="11123857" cy="5187042"/>
          </a:xfrm>
        </p:spPr>
        <p:txBody>
          <a:bodyPr>
            <a:noAutofit/>
          </a:bodyPr>
          <a:lstStyle/>
          <a:p>
            <a:pPr>
              <a:lnSpc>
                <a:spcPct val="120000"/>
              </a:lnSpc>
            </a:pPr>
            <a:r>
              <a:rPr lang="en-GB" sz="1800" dirty="0"/>
              <a:t>in the 2024 to 2025 season, 37.8% of frontline HCWs were vaccinated </a:t>
            </a:r>
          </a:p>
          <a:p>
            <a:pPr lvl="1">
              <a:lnSpc>
                <a:spcPct val="120000"/>
              </a:lnSpc>
            </a:pPr>
            <a:r>
              <a:rPr lang="en-GB" sz="1600" dirty="0"/>
              <a:t>51.5% of frontline HCWs in GP practices received a vaccine </a:t>
            </a:r>
          </a:p>
          <a:p>
            <a:pPr lvl="1">
              <a:lnSpc>
                <a:spcPct val="120000"/>
              </a:lnSpc>
            </a:pPr>
            <a:r>
              <a:rPr lang="en-GB" sz="1600" dirty="0"/>
              <a:t>37.5% of frontline HCWs in NHS trusts received a vaccine</a:t>
            </a:r>
          </a:p>
          <a:p>
            <a:pPr>
              <a:lnSpc>
                <a:spcPct val="120000"/>
              </a:lnSpc>
            </a:pPr>
            <a:r>
              <a:rPr lang="en-GB" sz="1800" dirty="0"/>
              <a:t>this is the fourth consecutive season to show a decrease in the vaccination of frontline HCWs and the lowest uptake since the 2010 to 2011 flu season</a:t>
            </a:r>
          </a:p>
          <a:p>
            <a:pPr>
              <a:lnSpc>
                <a:spcPct val="120000"/>
              </a:lnSpc>
            </a:pPr>
            <a:r>
              <a:rPr lang="en-GB" sz="1800" dirty="0"/>
              <a:t>all frontline health and social care workers should be offered a flu vaccine as part of the organisations’ policy</a:t>
            </a:r>
          </a:p>
          <a:p>
            <a:pPr>
              <a:lnSpc>
                <a:spcPct val="120000"/>
              </a:lnSpc>
            </a:pPr>
            <a:r>
              <a:rPr lang="en-GB" sz="1800" dirty="0"/>
              <a:t>employers have a responsibility to help protect their staff and patients or clients and ensure the overall safe running of services </a:t>
            </a:r>
          </a:p>
          <a:p>
            <a:pPr>
              <a:lnSpc>
                <a:spcPct val="120000"/>
              </a:lnSpc>
            </a:pPr>
            <a:r>
              <a:rPr lang="en-GB" sz="1800" dirty="0"/>
              <a:t>employers should commission or implement a service which makes access to the vaccine easy for all frontline staff, encourages staff to get vaccinated, and monitors the delivery of their programme</a:t>
            </a:r>
          </a:p>
          <a:p>
            <a:pPr>
              <a:lnSpc>
                <a:spcPct val="120000"/>
              </a:lnSpc>
            </a:pPr>
            <a:r>
              <a:rPr lang="en-GB" sz="1800" dirty="0"/>
              <a:t>in some circumstances, frontline staff, employed by specific social care providers without access to employer led occupational health schemes, can access the vaccine through the NHS free of charge</a:t>
            </a:r>
          </a:p>
        </p:txBody>
      </p:sp>
      <p:sp>
        <p:nvSpPr>
          <p:cNvPr id="7" name="Slide Number Placeholder 6">
            <a:extLst>
              <a:ext uri="{FF2B5EF4-FFF2-40B4-BE49-F238E27FC236}">
                <a16:creationId xmlns:a16="http://schemas.microsoft.com/office/drawing/2014/main" id="{CCBA1478-EF35-490D-ADBD-15B0752BB21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857E041D-3FF3-4739-BBB1-D3901ACA273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582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The hidden impact of flu | Allison’s story">
            <a:hlinkClick r:id="" action="ppaction://media"/>
            <a:extLst>
              <a:ext uri="{FF2B5EF4-FFF2-40B4-BE49-F238E27FC236}">
                <a16:creationId xmlns:a16="http://schemas.microsoft.com/office/drawing/2014/main" id="{4EB127A6-1318-479F-ACEA-939D67AF6B90}"/>
              </a:ext>
            </a:extLst>
          </p:cNvPr>
          <p:cNvPicPr>
            <a:picLocks noRot="1" noChangeAspect="1"/>
          </p:cNvPicPr>
          <p:nvPr>
            <a:videoFile r:link="rId1"/>
          </p:nvPr>
        </p:nvPicPr>
        <p:blipFill>
          <a:blip r:embed="rId3"/>
          <a:stretch>
            <a:fillRect/>
          </a:stretch>
        </p:blipFill>
        <p:spPr>
          <a:xfrm>
            <a:off x="1690255" y="918461"/>
            <a:ext cx="8150614" cy="4604884"/>
          </a:xfrm>
          <a:prstGeom prst="rect">
            <a:avLst/>
          </a:prstGeom>
        </p:spPr>
      </p:pic>
    </p:spTree>
    <p:extLst>
      <p:ext uri="{BB962C8B-B14F-4D97-AF65-F5344CB8AC3E}">
        <p14:creationId xmlns:p14="http://schemas.microsoft.com/office/powerpoint/2010/main" val="24147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8FAB-5A8A-CE83-7791-D305BEEB3C09}"/>
              </a:ext>
            </a:extLst>
          </p:cNvPr>
          <p:cNvSpPr>
            <a:spLocks noGrp="1"/>
          </p:cNvSpPr>
          <p:nvPr>
            <p:ph type="title"/>
          </p:nvPr>
        </p:nvSpPr>
        <p:spPr/>
        <p:txBody>
          <a:bodyPr/>
          <a:lstStyle/>
          <a:p>
            <a:r>
              <a:rPr lang="en-GB" dirty="0"/>
              <a:t>LAIV side effects</a:t>
            </a:r>
          </a:p>
        </p:txBody>
      </p:sp>
      <p:pic>
        <p:nvPicPr>
          <p:cNvPr id="5" name="Content Placeholder 4">
            <a:extLst>
              <a:ext uri="{FF2B5EF4-FFF2-40B4-BE49-F238E27FC236}">
                <a16:creationId xmlns:a16="http://schemas.microsoft.com/office/drawing/2014/main" id="{4542CA29-1343-48EF-AE7B-30C763C320B8}"/>
              </a:ext>
            </a:extLst>
          </p:cNvPr>
          <p:cNvPicPr>
            <a:picLocks noChangeAspect="1"/>
          </p:cNvPicPr>
          <p:nvPr/>
        </p:nvPicPr>
        <p:blipFill>
          <a:blip r:embed="rId2"/>
          <a:stretch>
            <a:fillRect/>
          </a:stretch>
        </p:blipFill>
        <p:spPr>
          <a:xfrm>
            <a:off x="817736" y="1359384"/>
            <a:ext cx="6469964" cy="4139231"/>
          </a:xfrm>
          <a:prstGeom prst="rect">
            <a:avLst/>
          </a:prstGeom>
        </p:spPr>
      </p:pic>
      <p:sp>
        <p:nvSpPr>
          <p:cNvPr id="4" name="TextBox 3">
            <a:extLst>
              <a:ext uri="{FF2B5EF4-FFF2-40B4-BE49-F238E27FC236}">
                <a16:creationId xmlns:a16="http://schemas.microsoft.com/office/drawing/2014/main" id="{3E52613B-1056-588B-2417-9B8566D0CC93}"/>
              </a:ext>
            </a:extLst>
          </p:cNvPr>
          <p:cNvSpPr txBox="1"/>
          <p:nvPr/>
        </p:nvSpPr>
        <p:spPr>
          <a:xfrm>
            <a:off x="7548956" y="1436913"/>
            <a:ext cx="3643850" cy="3416320"/>
          </a:xfrm>
          <a:prstGeom prst="rect">
            <a:avLst/>
          </a:prstGeom>
          <a:noFill/>
        </p:spPr>
        <p:txBody>
          <a:bodyPr wrap="square" rtlCol="0">
            <a:spAutoFit/>
          </a:bodyPr>
          <a:lstStyle/>
          <a:p>
            <a:pPr marL="285750" indent="-285750">
              <a:buFont typeface="Arial" panose="020B0604020202020204" pitchFamily="34" charset="0"/>
              <a:buChar char="•"/>
            </a:pPr>
            <a:r>
              <a:rPr lang="en-GB" b="1" dirty="0"/>
              <a:t>Cannot be given to anyone with a severely weakened immune system</a:t>
            </a:r>
          </a:p>
          <a:p>
            <a:pPr marL="285750" indent="-285750">
              <a:buFont typeface="Arial" panose="020B0604020202020204" pitchFamily="34" charset="0"/>
              <a:buChar char="•"/>
            </a:pPr>
            <a:r>
              <a:rPr lang="en-GB" b="1" dirty="0"/>
              <a:t>Children who are close contacts of people with severely weakened immune systems (e.g. bone marrow transplant people requiring isolation) should be vaccinated, but given the inactivate (injectable) vaccine</a:t>
            </a:r>
          </a:p>
          <a:p>
            <a:endParaRPr lang="en-GB" dirty="0"/>
          </a:p>
        </p:txBody>
      </p:sp>
    </p:spTree>
    <p:extLst>
      <p:ext uri="{BB962C8B-B14F-4D97-AF65-F5344CB8AC3E}">
        <p14:creationId xmlns:p14="http://schemas.microsoft.com/office/powerpoint/2010/main" val="410886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B905-8B03-E22D-9F73-155C25A10FA8}"/>
              </a:ext>
            </a:extLst>
          </p:cNvPr>
          <p:cNvSpPr>
            <a:spLocks noGrp="1"/>
          </p:cNvSpPr>
          <p:nvPr>
            <p:ph type="title"/>
          </p:nvPr>
        </p:nvSpPr>
        <p:spPr/>
        <p:txBody>
          <a:bodyPr/>
          <a:lstStyle/>
          <a:p>
            <a:r>
              <a:rPr lang="en-GB" dirty="0"/>
              <a:t>Porcine Gelatine</a:t>
            </a:r>
          </a:p>
        </p:txBody>
      </p:sp>
      <p:sp>
        <p:nvSpPr>
          <p:cNvPr id="3" name="Content Placeholder 2">
            <a:extLst>
              <a:ext uri="{FF2B5EF4-FFF2-40B4-BE49-F238E27FC236}">
                <a16:creationId xmlns:a16="http://schemas.microsoft.com/office/drawing/2014/main" id="{D3D1E900-247A-42B3-8DF0-4C458E980632}"/>
              </a:ext>
            </a:extLst>
          </p:cNvPr>
          <p:cNvSpPr txBox="1">
            <a:spLocks/>
          </p:cNvSpPr>
          <p:nvPr/>
        </p:nvSpPr>
        <p:spPr>
          <a:xfrm>
            <a:off x="675442" y="1616200"/>
            <a:ext cx="10913179"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400" dirty="0"/>
              <a:t>LAIV contains a highly purified form of gelatine derived from pigs</a:t>
            </a:r>
          </a:p>
          <a:p>
            <a:pPr>
              <a:lnSpc>
                <a:spcPct val="110000"/>
              </a:lnSpc>
            </a:pPr>
            <a:r>
              <a:rPr lang="en-GB" sz="2400" dirty="0"/>
              <a:t>Gelatine is used in LAIV as a stabiliser - it protects the live viruses from the effects of temperature</a:t>
            </a:r>
          </a:p>
          <a:p>
            <a:pPr>
              <a:lnSpc>
                <a:spcPct val="110000"/>
              </a:lnSpc>
            </a:pPr>
            <a:r>
              <a:rPr lang="en-GB" sz="2400" dirty="0"/>
              <a:t>Gelatine is commonly used in a range of pharmaceutical products, including many capsules and some vaccines</a:t>
            </a:r>
          </a:p>
          <a:p>
            <a:pPr>
              <a:lnSpc>
                <a:spcPct val="110000"/>
              </a:lnSpc>
            </a:pPr>
            <a:r>
              <a:rPr lang="en-GB" sz="2400" dirty="0"/>
              <a:t>There is no other live attenuated flu vaccine available that does not contain porcine gelatine. </a:t>
            </a:r>
          </a:p>
          <a:p>
            <a:pPr>
              <a:lnSpc>
                <a:spcPct val="110000"/>
              </a:lnSpc>
            </a:pPr>
            <a:r>
              <a:rPr lang="en-GB" sz="2200" dirty="0"/>
              <a:t>Eligible children whose parents refuse LAIV due to the porcine gelatine content, injectable cell-based Quadrivalent Influenza Vaccine (</a:t>
            </a:r>
            <a:r>
              <a:rPr lang="en-GB" sz="2200" dirty="0" err="1"/>
              <a:t>QIVc</a:t>
            </a:r>
            <a:r>
              <a:rPr lang="en-GB" sz="2200" dirty="0"/>
              <a:t>) </a:t>
            </a:r>
            <a:r>
              <a:rPr lang="en-GB" sz="2200" dirty="0">
                <a:latin typeface="Arial" panose="020B0604020202020204" pitchFamily="34" charset="0"/>
                <a:ea typeface="Times New Roman" panose="02020603050405020304" pitchFamily="18" charset="0"/>
                <a:cs typeface="Times New Roman" panose="02020603050405020304" pitchFamily="18" charset="0"/>
              </a:rPr>
              <a:t>will be centrally supplied and should</a:t>
            </a:r>
            <a:r>
              <a:rPr lang="en-GB" sz="2200" dirty="0"/>
              <a:t> be ordered from ImmForm</a:t>
            </a:r>
          </a:p>
          <a:p>
            <a:pPr>
              <a:lnSpc>
                <a:spcPct val="110000"/>
              </a:lnSpc>
            </a:pPr>
            <a:endParaRPr lang="en-GB" dirty="0"/>
          </a:p>
        </p:txBody>
      </p:sp>
    </p:spTree>
    <p:extLst>
      <p:ext uri="{BB962C8B-B14F-4D97-AF65-F5344CB8AC3E}">
        <p14:creationId xmlns:p14="http://schemas.microsoft.com/office/powerpoint/2010/main" val="16028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7C24-3019-7896-50AF-416A9CB12864}"/>
              </a:ext>
            </a:extLst>
          </p:cNvPr>
          <p:cNvSpPr>
            <a:spLocks noGrp="1"/>
          </p:cNvSpPr>
          <p:nvPr>
            <p:ph type="title"/>
          </p:nvPr>
        </p:nvSpPr>
        <p:spPr/>
        <p:txBody>
          <a:bodyPr/>
          <a:lstStyle/>
          <a:p>
            <a:r>
              <a:rPr lang="en-GB" dirty="0"/>
              <a:t>Contraindication to flu vaccine</a:t>
            </a:r>
          </a:p>
        </p:txBody>
      </p:sp>
      <p:pic>
        <p:nvPicPr>
          <p:cNvPr id="5" name="Content Placeholder 4">
            <a:extLst>
              <a:ext uri="{FF2B5EF4-FFF2-40B4-BE49-F238E27FC236}">
                <a16:creationId xmlns:a16="http://schemas.microsoft.com/office/drawing/2014/main" id="{009D5785-7290-4EE8-A22F-B72BEE352EC6}"/>
              </a:ext>
            </a:extLst>
          </p:cNvPr>
          <p:cNvPicPr>
            <a:picLocks noChangeAspect="1"/>
          </p:cNvPicPr>
          <p:nvPr/>
        </p:nvPicPr>
        <p:blipFill>
          <a:blip r:embed="rId2"/>
          <a:stretch>
            <a:fillRect/>
          </a:stretch>
        </p:blipFill>
        <p:spPr>
          <a:xfrm>
            <a:off x="1649332" y="1815090"/>
            <a:ext cx="8559115" cy="3772910"/>
          </a:xfrm>
          <a:prstGeom prst="rect">
            <a:avLst/>
          </a:prstGeom>
        </p:spPr>
      </p:pic>
    </p:spTree>
    <p:extLst>
      <p:ext uri="{BB962C8B-B14F-4D97-AF65-F5344CB8AC3E}">
        <p14:creationId xmlns:p14="http://schemas.microsoft.com/office/powerpoint/2010/main" val="32205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926CE-763B-4D18-88D8-56F5895DF1B7}"/>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dirty="0">
                <a:latin typeface="Arial" charset="0"/>
                <a:ea typeface="ヒラギノ角ゴ Pro W3" charset="-128"/>
                <a:cs typeface="ヒラギノ角ゴ Pro W3" charset="-128"/>
              </a:rPr>
              <a:t>Acutely unwell/severe febrile illness:</a:t>
            </a:r>
          </a:p>
          <a:p>
            <a:pPr marL="463550" lvl="1" indent="-285750">
              <a:spcBef>
                <a:spcPct val="0"/>
              </a:spcBef>
              <a:buSzPct val="60000"/>
            </a:pPr>
            <a:r>
              <a:rPr lang="en-GB" dirty="0">
                <a:latin typeface="Arial" charset="0"/>
              </a:rPr>
              <a:t>Defer until recovered</a:t>
            </a:r>
          </a:p>
          <a:p>
            <a:pPr lvl="1">
              <a:spcBef>
                <a:spcPct val="0"/>
              </a:spcBef>
              <a:buSzPct val="60000"/>
              <a:buFont typeface="Courier New" charset="0"/>
              <a:buNone/>
            </a:pPr>
            <a:endParaRPr lang="en-GB" dirty="0">
              <a:latin typeface="Arial" charset="0"/>
            </a:endParaRPr>
          </a:p>
          <a:p>
            <a:pPr>
              <a:spcBef>
                <a:spcPct val="0"/>
              </a:spcBef>
            </a:pPr>
            <a:r>
              <a:rPr lang="en-GB" dirty="0">
                <a:latin typeface="Arial" charset="0"/>
                <a:ea typeface="ヒラギノ角ゴ Pro W3" charset="-128"/>
                <a:cs typeface="ヒラギノ角ゴ Pro W3" charset="-128"/>
              </a:rPr>
              <a:t>Heavy nasal congestion:</a:t>
            </a:r>
          </a:p>
          <a:p>
            <a:pPr marL="463550" lvl="1" indent="-285750">
              <a:spcBef>
                <a:spcPct val="0"/>
              </a:spcBef>
              <a:buSzPct val="60000"/>
            </a:pPr>
            <a:r>
              <a:rPr lang="en-GB" dirty="0">
                <a:latin typeface="Arial" charset="0"/>
              </a:rPr>
              <a:t>Defer live intranasal vaccine until resolved or, if the child is in a risk group, consider inactivated flu vaccine to provide protection without delay</a:t>
            </a:r>
          </a:p>
          <a:p>
            <a:pPr lvl="1">
              <a:spcBef>
                <a:spcPct val="0"/>
              </a:spcBef>
              <a:buSzPct val="60000"/>
            </a:pPr>
            <a:endParaRPr lang="en-GB" dirty="0">
              <a:latin typeface="Arial" charset="0"/>
            </a:endParaRPr>
          </a:p>
          <a:p>
            <a:pPr>
              <a:spcBef>
                <a:spcPct val="0"/>
              </a:spcBef>
            </a:pPr>
            <a:r>
              <a:rPr lang="en-GB" dirty="0">
                <a:latin typeface="Arial" charset="0"/>
                <a:ea typeface="ヒラギノ角ゴ Pro W3" charset="-128"/>
                <a:cs typeface="ヒラギノ角ゴ Pro W3" charset="-128"/>
              </a:rPr>
              <a:t>Use with antiviral agents against flu:</a:t>
            </a:r>
          </a:p>
          <a:p>
            <a:pPr>
              <a:spcBef>
                <a:spcPct val="0"/>
              </a:spcBef>
            </a:pPr>
            <a:endParaRPr lang="en-GB" dirty="0">
              <a:latin typeface="Arial" charset="0"/>
              <a:ea typeface="ヒラギノ角ゴ Pro W3" charset="-128"/>
              <a:cs typeface="ヒラギノ角ゴ Pro W3" charset="-128"/>
            </a:endParaRPr>
          </a:p>
          <a:p>
            <a:pPr marL="742950" lvl="1" indent="-285750">
              <a:spcBef>
                <a:spcPct val="0"/>
              </a:spcBef>
            </a:pPr>
            <a:r>
              <a:rPr lang="en-GB" dirty="0">
                <a:latin typeface="Arial" charset="0"/>
                <a:ea typeface="ヒラギノ角ゴ Pro W3" charset="-128"/>
                <a:cs typeface="ヒラギノ角ゴ Pro W3" charset="-128"/>
              </a:rPr>
              <a:t>LAIV should not be administered at the same time or within 48 hours of cessation of treatment with flu antiviral agents</a:t>
            </a:r>
          </a:p>
          <a:p>
            <a:pPr marL="457200" lvl="1" indent="0">
              <a:spcBef>
                <a:spcPct val="0"/>
              </a:spcBef>
            </a:pPr>
            <a:endParaRPr lang="en-GB" dirty="0">
              <a:latin typeface="Arial" charset="0"/>
              <a:ea typeface="ヒラギノ角ゴ Pro W3" charset="-128"/>
              <a:cs typeface="ヒラギノ角ゴ Pro W3" charset="-128"/>
            </a:endParaRPr>
          </a:p>
          <a:p>
            <a:pPr marL="742950" lvl="1" indent="-285750">
              <a:spcBef>
                <a:spcPct val="0"/>
              </a:spcBef>
            </a:pPr>
            <a:r>
              <a:rPr lang="en-GB" dirty="0">
                <a:latin typeface="Arial" charset="0"/>
                <a:ea typeface="ヒラギノ角ゴ Pro W3" charset="-128"/>
                <a:cs typeface="ヒラギノ角ゴ Pro W3" charset="-128"/>
              </a:rPr>
              <a:t>administration of flu antiviral agents within 2 weeks of administration of LAIV may adversely affect the effectiveness of the vaccine </a:t>
            </a:r>
          </a:p>
          <a:p>
            <a:pPr marL="0" indent="0">
              <a:buFont typeface="Arial" panose="020B0604020202020204" pitchFamily="34" charset="0"/>
              <a:buNone/>
            </a:pPr>
            <a:endParaRPr lang="en-GB" dirty="0"/>
          </a:p>
        </p:txBody>
      </p:sp>
      <p:sp>
        <p:nvSpPr>
          <p:cNvPr id="4" name="Title 1">
            <a:extLst>
              <a:ext uri="{FF2B5EF4-FFF2-40B4-BE49-F238E27FC236}">
                <a16:creationId xmlns:a16="http://schemas.microsoft.com/office/drawing/2014/main" id="{981AAE51-7245-4D03-866C-3CDDCB0470C6}"/>
              </a:ext>
            </a:extLst>
          </p:cNvPr>
          <p:cNvSpPr>
            <a:spLocks noGrp="1"/>
          </p:cNvSpPr>
          <p:nvPr>
            <p:ph type="title"/>
          </p:nvPr>
        </p:nvSpPr>
        <p:spPr>
          <a:xfrm>
            <a:off x="431800" y="431800"/>
            <a:ext cx="11404600" cy="865188"/>
          </a:xfrm>
        </p:spPr>
        <p:txBody>
          <a:bodyPr/>
          <a:lstStyle/>
          <a:p>
            <a:r>
              <a:rPr lang="en-GB" sz="4000" dirty="0">
                <a:latin typeface="Arial" charset="0"/>
                <a:ea typeface="ヒラギノ角ゴ Pro W3" charset="-128"/>
                <a:cs typeface="ヒラギノ角ゴ Pro W3" charset="-128"/>
              </a:rPr>
              <a:t>Precautions to flu vaccination</a:t>
            </a:r>
            <a:endParaRPr lang="en-GB" dirty="0"/>
          </a:p>
        </p:txBody>
      </p:sp>
    </p:spTree>
    <p:extLst>
      <p:ext uri="{BB962C8B-B14F-4D97-AF65-F5344CB8AC3E}">
        <p14:creationId xmlns:p14="http://schemas.microsoft.com/office/powerpoint/2010/main" val="31678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A3B8-8065-3523-1F70-6D01CE4666EB}"/>
              </a:ext>
            </a:extLst>
          </p:cNvPr>
          <p:cNvSpPr>
            <a:spLocks noGrp="1"/>
          </p:cNvSpPr>
          <p:nvPr>
            <p:ph type="title"/>
          </p:nvPr>
        </p:nvSpPr>
        <p:spPr/>
        <p:txBody>
          <a:bodyPr/>
          <a:lstStyle/>
          <a:p>
            <a:r>
              <a:rPr lang="en-GB" dirty="0"/>
              <a:t>Egg allergy </a:t>
            </a:r>
          </a:p>
        </p:txBody>
      </p:sp>
      <p:sp>
        <p:nvSpPr>
          <p:cNvPr id="4" name="TextBox 3">
            <a:extLst>
              <a:ext uri="{FF2B5EF4-FFF2-40B4-BE49-F238E27FC236}">
                <a16:creationId xmlns:a16="http://schemas.microsoft.com/office/drawing/2014/main" id="{C0073A50-03D5-11DD-8C23-64E6DA29C9B2}"/>
              </a:ext>
            </a:extLst>
          </p:cNvPr>
          <p:cNvSpPr txBox="1"/>
          <p:nvPr/>
        </p:nvSpPr>
        <p:spPr>
          <a:xfrm>
            <a:off x="4454493" y="679927"/>
            <a:ext cx="4138863" cy="369332"/>
          </a:xfrm>
          <a:prstGeom prst="rect">
            <a:avLst/>
          </a:prstGeom>
          <a:noFill/>
        </p:spPr>
        <p:txBody>
          <a:bodyPr wrap="square" rtlCol="0">
            <a:spAutoFit/>
          </a:bodyPr>
          <a:lstStyle/>
          <a:p>
            <a:r>
              <a:rPr lang="en-GB" b="1" dirty="0"/>
              <a:t>CHILDREN</a:t>
            </a:r>
          </a:p>
        </p:txBody>
      </p:sp>
      <p:sp>
        <p:nvSpPr>
          <p:cNvPr id="6" name="TextBox 5">
            <a:extLst>
              <a:ext uri="{FF2B5EF4-FFF2-40B4-BE49-F238E27FC236}">
                <a16:creationId xmlns:a16="http://schemas.microsoft.com/office/drawing/2014/main" id="{AB7AA197-FC32-05B7-CB53-44B7092C5793}"/>
              </a:ext>
            </a:extLst>
          </p:cNvPr>
          <p:cNvSpPr txBox="1"/>
          <p:nvPr/>
        </p:nvSpPr>
        <p:spPr>
          <a:xfrm>
            <a:off x="3723892" y="1632410"/>
            <a:ext cx="4257460" cy="4472506"/>
          </a:xfrm>
          <a:prstGeom prst="rect">
            <a:avLst/>
          </a:prstGeom>
          <a:noFill/>
        </p:spPr>
        <p:txBody>
          <a:bodyPr wrap="square">
            <a:spAutoFit/>
          </a:bodyPr>
          <a:lstStyle/>
          <a:p>
            <a:pPr>
              <a:lnSpc>
                <a:spcPct val="120000"/>
              </a:lnSpc>
              <a:buFont typeface="Arial" panose="020B0604020202020204" pitchFamily="34" charset="0"/>
              <a:buChar char="•"/>
            </a:pPr>
            <a:r>
              <a:rPr lang="en-US" sz="1400" dirty="0"/>
              <a:t>children with an egg allergy (</a:t>
            </a:r>
            <a:r>
              <a:rPr lang="en-GB" sz="1400" dirty="0"/>
              <a:t>including those with previous anaphylaxis to egg) </a:t>
            </a:r>
            <a:r>
              <a:rPr lang="en-US" sz="1400" dirty="0"/>
              <a:t>can be safely vaccinated with LAIV in any setting (including primary care and schools)</a:t>
            </a:r>
          </a:p>
          <a:p>
            <a:pPr>
              <a:lnSpc>
                <a:spcPct val="120000"/>
              </a:lnSpc>
              <a:buFont typeface="Arial" panose="020B0604020202020204" pitchFamily="34" charset="0"/>
              <a:buChar char="•"/>
            </a:pPr>
            <a:r>
              <a:rPr lang="en-GB" sz="1400" dirty="0"/>
              <a:t>children who have required admission to intensive care for a previous severe anaphylaxis to egg should be given LAIV in the hospital setting</a:t>
            </a:r>
            <a:endParaRPr lang="en-US" sz="1400" dirty="0"/>
          </a:p>
          <a:p>
            <a:pPr>
              <a:lnSpc>
                <a:spcPct val="120000"/>
              </a:lnSpc>
              <a:buFont typeface="Arial" panose="020B0604020202020204" pitchFamily="34" charset="0"/>
              <a:buChar char="•"/>
            </a:pPr>
            <a:r>
              <a:rPr lang="en-US" sz="1400" dirty="0"/>
              <a:t>children with both egg allergy and a clinical risk factor that contraindicates LAIV (for example immunosuppression) should be offered an egg-free inactivated flu vaccine with no or very low ovalbumin. </a:t>
            </a:r>
          </a:p>
          <a:p>
            <a:pPr>
              <a:lnSpc>
                <a:spcPct val="120000"/>
              </a:lnSpc>
              <a:buFont typeface="Arial" panose="020B0604020202020204" pitchFamily="34" charset="0"/>
              <a:buChar char="•"/>
            </a:pPr>
            <a:r>
              <a:rPr lang="en-US" sz="1400" dirty="0"/>
              <a:t>children aged 6 months to under 9 years in a clinical risk group who have not been previously vaccinated against influenza will require a second dose (of either LAIV (over 2 years) or inactivated vaccine as appropriate) </a:t>
            </a:r>
            <a:endParaRPr lang="en-GB" sz="1400" dirty="0"/>
          </a:p>
        </p:txBody>
      </p:sp>
    </p:spTree>
    <p:extLst>
      <p:ext uri="{BB962C8B-B14F-4D97-AF65-F5344CB8AC3E}">
        <p14:creationId xmlns:p14="http://schemas.microsoft.com/office/powerpoint/2010/main" val="416665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4BBC8-AE48-4E49-B135-48B63BA11DAA}"/>
              </a:ext>
            </a:extLst>
          </p:cNvPr>
          <p:cNvSpPr txBox="1"/>
          <p:nvPr/>
        </p:nvSpPr>
        <p:spPr>
          <a:xfrm>
            <a:off x="428795" y="1695932"/>
            <a:ext cx="496089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The ovalbumin content of the flu vaccines available for 2025 to 2026 is given in the table available on the GOV.UK website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www.gov.uk/government/publications/influenza-vaccines-marketed-in-the-uk</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It is also stated in the individual vaccine’s SmPC </a:t>
            </a:r>
          </a:p>
        </p:txBody>
      </p:sp>
      <p:sp>
        <p:nvSpPr>
          <p:cNvPr id="9" name="Title 1">
            <a:extLst>
              <a:ext uri="{FF2B5EF4-FFF2-40B4-BE49-F238E27FC236}">
                <a16:creationId xmlns:a16="http://schemas.microsoft.com/office/drawing/2014/main" id="{AE62F353-E8A9-4585-9147-20712B79B32A}"/>
              </a:ext>
            </a:extLst>
          </p:cNvPr>
          <p:cNvSpPr>
            <a:spLocks noGrp="1"/>
          </p:cNvSpPr>
          <p:nvPr>
            <p:ph type="title"/>
          </p:nvPr>
        </p:nvSpPr>
        <p:spPr>
          <a:xfrm>
            <a:off x="330206" y="358204"/>
            <a:ext cx="4369613" cy="705487"/>
          </a:xfrm>
        </p:spPr>
        <p:txBody>
          <a:bodyPr>
            <a:normAutofit fontScale="90000"/>
          </a:bodyPr>
          <a:lstStyle/>
          <a:p>
            <a:r>
              <a:rPr lang="en-GB" sz="4000"/>
              <a:t>Ovalbumin content</a:t>
            </a:r>
            <a:endParaRPr lang="en-GB"/>
          </a:p>
        </p:txBody>
      </p:sp>
      <p:sp>
        <p:nvSpPr>
          <p:cNvPr id="3" name="Slide Number Placeholder 2">
            <a:extLst>
              <a:ext uri="{FF2B5EF4-FFF2-40B4-BE49-F238E27FC236}">
                <a16:creationId xmlns:a16="http://schemas.microsoft.com/office/drawing/2014/main" id="{5D833B0D-5FB3-4740-947C-2EDB9536B93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44B8CB69-6342-460B-AFD0-E6A31FA1219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F67C53E-1189-5221-A2F5-6C17D0253999}"/>
              </a:ext>
            </a:extLst>
          </p:cNvPr>
          <p:cNvPicPr>
            <a:picLocks noChangeAspect="1"/>
          </p:cNvPicPr>
          <p:nvPr/>
        </p:nvPicPr>
        <p:blipFill>
          <a:blip r:embed="rId3"/>
          <a:stretch>
            <a:fillRect/>
          </a:stretch>
        </p:blipFill>
        <p:spPr>
          <a:xfrm>
            <a:off x="5720474" y="87425"/>
            <a:ext cx="6195154" cy="6533225"/>
          </a:xfrm>
          <a:prstGeom prst="rect">
            <a:avLst/>
          </a:prstGeom>
        </p:spPr>
      </p:pic>
      <p:sp>
        <p:nvSpPr>
          <p:cNvPr id="11" name="Rectangle 10">
            <a:extLst>
              <a:ext uri="{FF2B5EF4-FFF2-40B4-BE49-F238E27FC236}">
                <a16:creationId xmlns:a16="http://schemas.microsoft.com/office/drawing/2014/main" id="{FC28B38E-94AB-BB0B-7C6D-BA4024280714}"/>
              </a:ext>
            </a:extLst>
          </p:cNvPr>
          <p:cNvSpPr/>
          <p:nvPr/>
        </p:nvSpPr>
        <p:spPr>
          <a:xfrm>
            <a:off x="9802386" y="628650"/>
            <a:ext cx="1154659" cy="5915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76200">
                <a:solidFill>
                  <a:prstClr val="black"/>
                </a:solid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414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F9E9-2602-A876-CDF2-011601E6EF6A}"/>
              </a:ext>
            </a:extLst>
          </p:cNvPr>
          <p:cNvSpPr>
            <a:spLocks noGrp="1"/>
          </p:cNvSpPr>
          <p:nvPr>
            <p:ph type="title"/>
          </p:nvPr>
        </p:nvSpPr>
        <p:spPr/>
        <p:txBody>
          <a:bodyPr/>
          <a:lstStyle/>
          <a:p>
            <a:r>
              <a:rPr lang="en-GB" dirty="0" err="1"/>
              <a:t>Immform</a:t>
            </a:r>
            <a:r>
              <a:rPr lang="en-GB" dirty="0"/>
              <a:t> now open!</a:t>
            </a:r>
          </a:p>
        </p:txBody>
      </p:sp>
      <p:sp>
        <p:nvSpPr>
          <p:cNvPr id="3" name="Text Placeholder 2">
            <a:extLst>
              <a:ext uri="{FF2B5EF4-FFF2-40B4-BE49-F238E27FC236}">
                <a16:creationId xmlns:a16="http://schemas.microsoft.com/office/drawing/2014/main" id="{D571C1A0-728D-3322-74EC-C2592C05902C}"/>
              </a:ext>
            </a:extLst>
          </p:cNvPr>
          <p:cNvSpPr>
            <a:spLocks noGrp="1"/>
          </p:cNvSpPr>
          <p:nvPr>
            <p:ph type="body" sz="quarter" idx="13"/>
          </p:nvPr>
        </p:nvSpPr>
        <p:spPr>
          <a:xfrm>
            <a:off x="882933" y="3563999"/>
            <a:ext cx="8149385" cy="1147603"/>
          </a:xfrm>
        </p:spPr>
        <p:txBody>
          <a:bodyPr>
            <a:normAutofit/>
          </a:bodyPr>
          <a:lstStyle/>
          <a:p>
            <a:r>
              <a:rPr lang="en-GB" dirty="0"/>
              <a:t>Open for ordering from today (4</a:t>
            </a:r>
            <a:r>
              <a:rPr lang="en-GB" baseline="30000" dirty="0"/>
              <a:t>th</a:t>
            </a:r>
            <a:r>
              <a:rPr lang="en-GB" dirty="0"/>
              <a:t> September), for all vaccines in the childhood programme</a:t>
            </a:r>
          </a:p>
        </p:txBody>
      </p:sp>
    </p:spTree>
    <p:extLst>
      <p:ext uri="{BB962C8B-B14F-4D97-AF65-F5344CB8AC3E}">
        <p14:creationId xmlns:p14="http://schemas.microsoft.com/office/powerpoint/2010/main" val="27611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EEFD-4739-BA41-9CAA-47CE9B3BB0FC}"/>
              </a:ext>
            </a:extLst>
          </p:cNvPr>
          <p:cNvSpPr>
            <a:spLocks noGrp="1"/>
          </p:cNvSpPr>
          <p:nvPr>
            <p:ph type="title"/>
          </p:nvPr>
        </p:nvSpPr>
        <p:spPr/>
        <p:txBody>
          <a:bodyPr/>
          <a:lstStyle/>
          <a:p>
            <a:r>
              <a:rPr lang="en-GB" dirty="0"/>
              <a:t>Acute and Severe Asthma</a:t>
            </a:r>
          </a:p>
        </p:txBody>
      </p:sp>
      <p:sp>
        <p:nvSpPr>
          <p:cNvPr id="3" name="Content Placeholder 2">
            <a:extLst>
              <a:ext uri="{FF2B5EF4-FFF2-40B4-BE49-F238E27FC236}">
                <a16:creationId xmlns:a16="http://schemas.microsoft.com/office/drawing/2014/main" id="{4F0308FA-D7D8-4AFF-BDB3-FA5407E667EE}"/>
              </a:ext>
            </a:extLst>
          </p:cNvPr>
          <p:cNvSpPr txBox="1">
            <a:spLocks/>
          </p:cNvSpPr>
          <p:nvPr/>
        </p:nvSpPr>
        <p:spPr>
          <a:xfrm>
            <a:off x="330205" y="1606872"/>
            <a:ext cx="11123857" cy="435133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4200" dirty="0"/>
              <a:t>Children with asthma on </a:t>
            </a:r>
            <a:r>
              <a:rPr lang="en-GB" sz="4200" u="sng" dirty="0"/>
              <a:t>inhaled</a:t>
            </a:r>
            <a:r>
              <a:rPr lang="en-GB" sz="4200" dirty="0"/>
              <a:t> corticosteroids may safely be given LAIV irrespective of the dose prescribed</a:t>
            </a:r>
            <a:endParaRPr lang="en-GB" sz="4200" b="1" dirty="0"/>
          </a:p>
          <a:p>
            <a:pPr>
              <a:lnSpc>
                <a:spcPct val="120000"/>
              </a:lnSpc>
            </a:pPr>
            <a:r>
              <a:rPr lang="en-GB" sz="4200" dirty="0"/>
              <a:t>LAIV is not recommended for children and adolescents </a:t>
            </a:r>
            <a:r>
              <a:rPr lang="en-GB" sz="4200" u="sng" dirty="0"/>
              <a:t>currently experiencing an acute exacerbation of symptoms </a:t>
            </a:r>
            <a:r>
              <a:rPr lang="en-GB" sz="4200" dirty="0"/>
              <a:t>including                                                            	</a:t>
            </a:r>
          </a:p>
          <a:p>
            <a:pPr marL="457200" lvl="1" indent="0">
              <a:lnSpc>
                <a:spcPct val="120000"/>
              </a:lnSpc>
              <a:buFont typeface="Arial" panose="020B0604020202020204" pitchFamily="34" charset="0"/>
              <a:buNone/>
            </a:pPr>
            <a:r>
              <a:rPr lang="en-GB" sz="4200" dirty="0"/>
              <a:t>- those who have had increased wheezing and/or                                      	</a:t>
            </a:r>
          </a:p>
          <a:p>
            <a:pPr marL="457200" lvl="1" indent="0">
              <a:lnSpc>
                <a:spcPct val="120000"/>
              </a:lnSpc>
              <a:buFont typeface="Arial" panose="020B0604020202020204" pitchFamily="34" charset="0"/>
              <a:buNone/>
            </a:pPr>
            <a:r>
              <a:rPr lang="en-GB" sz="4200" dirty="0"/>
              <a:t>- needed additional bronchodilator treatment in the previous 72 hours</a:t>
            </a:r>
          </a:p>
          <a:p>
            <a:pPr marL="0" indent="0">
              <a:lnSpc>
                <a:spcPct val="120000"/>
              </a:lnSpc>
              <a:buFont typeface="Arial" panose="020B0604020202020204" pitchFamily="34" charset="0"/>
              <a:buNone/>
            </a:pPr>
            <a:r>
              <a:rPr lang="en-GB" sz="4200" dirty="0"/>
              <a:t>Such children should be offered a suitable inactivated influenza vaccine to avoid a delay in protection</a:t>
            </a:r>
          </a:p>
          <a:p>
            <a:pPr>
              <a:lnSpc>
                <a:spcPct val="120000"/>
              </a:lnSpc>
            </a:pPr>
            <a:r>
              <a:rPr lang="en-GB" sz="4200" dirty="0"/>
              <a:t>Children who require </a:t>
            </a:r>
            <a:r>
              <a:rPr lang="en-GB" sz="4200" u="sng" dirty="0"/>
              <a:t>regular oral steroids for maintenance of asthma control</a:t>
            </a:r>
            <a:r>
              <a:rPr lang="en-GB" sz="4200" dirty="0"/>
              <a:t>, or </a:t>
            </a:r>
            <a:r>
              <a:rPr lang="en-GB" sz="4200" u="sng" dirty="0"/>
              <a:t>have previously required intensive care for asthma exacerbation </a:t>
            </a:r>
            <a:r>
              <a:rPr lang="en-GB" sz="4200" dirty="0"/>
              <a:t>should only be given LAIV on the advice of their specialist          </a:t>
            </a:r>
          </a:p>
          <a:p>
            <a:pPr>
              <a:lnSpc>
                <a:spcPct val="120000"/>
              </a:lnSpc>
            </a:pPr>
            <a:r>
              <a:rPr lang="en-GB" sz="4200" dirty="0"/>
              <a:t>These children may be at higher risk from influenza infection, those who cannot receive LAIV should receive a suitable inactivated influenza vaccine</a:t>
            </a:r>
          </a:p>
          <a:p>
            <a:pPr marL="0" indent="0">
              <a:lnSpc>
                <a:spcPct val="120000"/>
              </a:lnSpc>
              <a:buFont typeface="Arial" panose="020B0604020202020204" pitchFamily="34" charset="0"/>
              <a:buNone/>
            </a:pPr>
            <a:endParaRPr lang="en-GB" sz="1800" dirty="0"/>
          </a:p>
          <a:p>
            <a:pPr>
              <a:lnSpc>
                <a:spcPct val="120000"/>
              </a:lnSpc>
            </a:pPr>
            <a:r>
              <a:rPr lang="en-GB" sz="4200" dirty="0"/>
              <a:t>Children with significant asthma and aged under 9 years who have not been previously vaccinated against influenza will require a second dose (of either LAIV or inactivated vaccine as appropriate)</a:t>
            </a:r>
          </a:p>
          <a:p>
            <a:endParaRPr lang="en-GB" dirty="0"/>
          </a:p>
        </p:txBody>
      </p:sp>
    </p:spTree>
    <p:extLst>
      <p:ext uri="{BB962C8B-B14F-4D97-AF65-F5344CB8AC3E}">
        <p14:creationId xmlns:p14="http://schemas.microsoft.com/office/powerpoint/2010/main" val="54022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dirty="0"/>
              <a:t>When to vaccinate children (1)</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5" y="1774826"/>
            <a:ext cx="11330853" cy="4351338"/>
          </a:xfrm>
        </p:spPr>
        <p:txBody>
          <a:bodyPr>
            <a:normAutofit fontScale="92500" lnSpcReduction="20000"/>
          </a:bodyPr>
          <a:lstStyle/>
          <a:p>
            <a:pPr marL="585216" indent="-585216">
              <a:lnSpc>
                <a:spcPct val="100000"/>
              </a:lnSpc>
            </a:pP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flu circulation in children normally precedes that in adults, the JCVI recommends that the children’s programme should continue to start in September as early as delivery and supply allows</a:t>
            </a:r>
            <a:endParaRPr lang="en-GB" dirty="0">
              <a:ea typeface="Times New Roman" panose="02020603050405020304" pitchFamily="18" charset="0"/>
              <a:cs typeface="Times New Roman" panose="02020603050405020304" pitchFamily="18" charset="0"/>
            </a:endParaRPr>
          </a:p>
          <a:p>
            <a:pPr marL="585216" indent="-585216">
              <a:lnSpc>
                <a:spcPct val="100000"/>
              </a:lnSpc>
            </a:pPr>
            <a:r>
              <a:rPr lang="en-GB" dirty="0">
                <a:ea typeface="Times New Roman" panose="02020603050405020304" pitchFamily="18" charset="0"/>
                <a:cs typeface="Times New Roman" panose="02020603050405020304" pitchFamily="18" charset="0"/>
              </a:rPr>
              <a:t>p</a:t>
            </a:r>
            <a:r>
              <a:rPr lang="en-GB" dirty="0">
                <a:effectLst/>
                <a:latin typeface="Arial" panose="020B0604020202020204" pitchFamily="34" charset="0"/>
                <a:ea typeface="Times New Roman" panose="02020603050405020304" pitchFamily="18" charset="0"/>
                <a:cs typeface="Times New Roman" panose="02020603050405020304" pitchFamily="18" charset="0"/>
              </a:rPr>
              <a:t>rotection from the vaccine lasts much longer in children, therefore the priority is to start vaccinating all children (including those in clinical risk groups) from 1 September, or as soon as vaccine becomes available</a:t>
            </a:r>
          </a:p>
          <a:p>
            <a:pPr marL="585216" indent="-585216">
              <a:lnSpc>
                <a:spcPct val="100000"/>
              </a:lnSpc>
            </a:pPr>
            <a:r>
              <a:rPr lang="en-GB" dirty="0">
                <a:ea typeface="Times New Roman" panose="02020603050405020304" pitchFamily="18" charset="0"/>
                <a:cs typeface="Times New Roman" panose="02020603050405020304" pitchFamily="18" charset="0"/>
              </a:rPr>
              <a:t>this should </a:t>
            </a:r>
            <a:r>
              <a:rPr lang="en-GB" dirty="0">
                <a:effectLst/>
                <a:latin typeface="Arial" panose="020B0604020202020204" pitchFamily="34" charset="0"/>
                <a:ea typeface="Times New Roman" panose="02020603050405020304" pitchFamily="18" charset="0"/>
                <a:cs typeface="Times New Roman" panose="02020603050405020304" pitchFamily="18" charset="0"/>
              </a:rPr>
              <a:t>both provide early protection to children and reduce transmission to the wider population </a:t>
            </a: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the public health impact of vaccination is greater in younger children</a:t>
            </a:r>
          </a:p>
          <a:p>
            <a:pPr marL="585216" indent="-585216">
              <a:lnSpc>
                <a:spcPct val="100000"/>
              </a:lnSpc>
            </a:pPr>
            <a:r>
              <a:rPr lang="en-GB" dirty="0">
                <a:effectLst/>
                <a:latin typeface="Arial" panose="020B0604020202020204" pitchFamily="34" charset="0"/>
                <a:ea typeface="Times New Roman" panose="02020603050405020304" pitchFamily="18" charset="0"/>
                <a:cs typeface="Times New Roman" panose="02020603050405020304" pitchFamily="18" charset="0"/>
              </a:rPr>
              <a:t>where possible, school-aged immunisation providers are encouraged to schedule vaccination of primary school children early in the season </a:t>
            </a:r>
          </a:p>
          <a:p>
            <a:pPr marL="585216" indent="-585216">
              <a:lnSpc>
                <a:spcPct val="100000"/>
              </a:lnSpc>
            </a:pPr>
            <a:r>
              <a:rPr lang="en-GB" dirty="0">
                <a:ea typeface="Times New Roman" panose="02020603050405020304" pitchFamily="18" charset="0"/>
                <a:cs typeface="Times New Roman" panose="02020603050405020304" pitchFamily="18" charset="0"/>
              </a:rPr>
              <a:t>f</a:t>
            </a:r>
            <a:r>
              <a:rPr lang="en-GB" dirty="0">
                <a:effectLst/>
                <a:latin typeface="Arial" panose="020B0604020202020204" pitchFamily="34" charset="0"/>
                <a:ea typeface="Times New Roman" panose="02020603050405020304" pitchFamily="18" charset="0"/>
                <a:cs typeface="Times New Roman" panose="02020603050405020304" pitchFamily="18" charset="0"/>
              </a:rPr>
              <a:t>or school-aged cohorts, vaccination should be completed by the second Friday in December (12 December 202</a:t>
            </a:r>
            <a:r>
              <a:rPr lang="en-GB" dirty="0">
                <a:ea typeface="Times New Roman" panose="02020603050405020304" pitchFamily="18" charset="0"/>
                <a:cs typeface="Times New Roman" panose="02020603050405020304" pitchFamily="18" charset="0"/>
              </a:rPr>
              <a:t>5)</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626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8116200" cy="706992"/>
          </a:xfrm>
        </p:spPr>
        <p:txBody>
          <a:bodyPr>
            <a:normAutofit/>
          </a:bodyPr>
          <a:lstStyle/>
          <a:p>
            <a:r>
              <a:rPr lang="en-GB" dirty="0"/>
              <a:t>When to vaccinate children (2)</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5" y="1774826"/>
            <a:ext cx="11330853" cy="4351338"/>
          </a:xfrm>
        </p:spPr>
        <p:txBody>
          <a:bodyPr>
            <a:normAutofit/>
          </a:bodyPr>
          <a:lstStyle/>
          <a:p>
            <a:pPr marL="585216" indent="-585216">
              <a:lnSpc>
                <a:spcPct val="80000"/>
              </a:lnSpc>
            </a:pPr>
            <a:r>
              <a:rPr lang="en-GB" sz="2000" dirty="0">
                <a:ea typeface="Times New Roman" panose="02020603050405020304" pitchFamily="18" charset="0"/>
                <a:cs typeface="Times New Roman" panose="02020603050405020304" pitchFamily="18" charset="0"/>
              </a:rPr>
              <a:t>p</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arents of any child at risk from flu because of an underlying medical condition can choose to receive flu vaccination in general practice, especially if </a:t>
            </a: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 parent would prefer this</a:t>
            </a: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 child missed the session at school</a:t>
            </a:r>
            <a:endParaRPr lang="en-GB" sz="2000" dirty="0">
              <a:ea typeface="Times New Roman" panose="02020603050405020304" pitchFamily="18" charset="0"/>
              <a:cs typeface="Times New Roman" panose="02020603050405020304" pitchFamily="18" charset="0"/>
            </a:endParaRPr>
          </a:p>
          <a:p>
            <a:pPr marL="1042416" lvl="1"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they do not want their child to have to wait for the school vaccination session </a:t>
            </a:r>
            <a:endParaRPr lang="en-GB" sz="2000" dirty="0">
              <a:ea typeface="Times New Roman" panose="02020603050405020304" pitchFamily="18" charset="0"/>
              <a:cs typeface="Times New Roman" panose="02020603050405020304" pitchFamily="18" charset="0"/>
            </a:endParaRPr>
          </a:p>
          <a:p>
            <a:pPr marL="457200" lvl="1" indent="0">
              <a:lnSpc>
                <a:spcPct val="80000"/>
              </a:lnSpc>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GP practices should invite these children for vaccination, making it clear to their parents that they have the option to have their child vaccinated in general practice (and that if they receive it there, they will not then require a dose in school)</a:t>
            </a:r>
          </a:p>
          <a:p>
            <a:pPr marL="0" indent="0">
              <a:lnSpc>
                <a:spcPct val="80000"/>
              </a:lnSpc>
              <a:buNone/>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r>
              <a:rPr lang="en-US" sz="2000" dirty="0">
                <a:latin typeface="+mn-lt"/>
              </a:rPr>
              <a:t>s</a:t>
            </a:r>
            <a:r>
              <a:rPr lang="en-US" sz="2000" dirty="0">
                <a:effectLst/>
                <a:latin typeface="+mn-lt"/>
              </a:rPr>
              <a:t>ome special educational needs (SEN) schools cater for individuals up to 25 years of age. Any young person over 17 years of age in a clinical risk group and in a SEN school can be </a:t>
            </a:r>
            <a:br>
              <a:rPr lang="en-US" sz="2000" dirty="0">
                <a:effectLst/>
                <a:latin typeface="+mn-lt"/>
              </a:rPr>
            </a:br>
            <a:r>
              <a:rPr lang="en-US" sz="2000" dirty="0">
                <a:effectLst/>
                <a:latin typeface="+mn-lt"/>
              </a:rPr>
              <a:t>vaccinated with their peers, using LAIV or </a:t>
            </a:r>
            <a:r>
              <a:rPr lang="en-US" sz="2000" dirty="0" err="1">
                <a:effectLst/>
                <a:latin typeface="+mn-lt"/>
              </a:rPr>
              <a:t>IIVc</a:t>
            </a:r>
            <a:r>
              <a:rPr lang="en-US" sz="2000" dirty="0">
                <a:effectLst/>
                <a:latin typeface="+mn-lt"/>
              </a:rPr>
              <a:t> as appropriate</a:t>
            </a:r>
          </a:p>
          <a:p>
            <a:pPr>
              <a:lnSpc>
                <a:spcPts val="1600"/>
              </a:lnSpc>
            </a:pP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pPr marL="585216" indent="-585216">
              <a:lnSpc>
                <a:spcPct val="80000"/>
              </a:lnSpc>
            </a:pPr>
            <a:endParaRPr lang="en-GB" sz="1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290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2810-C4C3-613F-1415-57F307FF3925}"/>
              </a:ext>
            </a:extLst>
          </p:cNvPr>
          <p:cNvSpPr>
            <a:spLocks noGrp="1"/>
          </p:cNvSpPr>
          <p:nvPr>
            <p:ph type="title"/>
          </p:nvPr>
        </p:nvSpPr>
        <p:spPr/>
        <p:txBody>
          <a:bodyPr/>
          <a:lstStyle/>
          <a:p>
            <a:r>
              <a:rPr lang="en-GB" dirty="0"/>
              <a:t>At risk Children Reminder</a:t>
            </a:r>
          </a:p>
        </p:txBody>
      </p:sp>
      <p:sp>
        <p:nvSpPr>
          <p:cNvPr id="3" name="TextBox 2">
            <a:extLst>
              <a:ext uri="{FF2B5EF4-FFF2-40B4-BE49-F238E27FC236}">
                <a16:creationId xmlns:a16="http://schemas.microsoft.com/office/drawing/2014/main" id="{0EC9871A-BC15-290B-8984-CA726FF5FEE1}"/>
              </a:ext>
            </a:extLst>
          </p:cNvPr>
          <p:cNvSpPr txBox="1"/>
          <p:nvPr/>
        </p:nvSpPr>
        <p:spPr>
          <a:xfrm>
            <a:off x="976277" y="1711922"/>
            <a:ext cx="9535885" cy="4247317"/>
          </a:xfrm>
          <a:prstGeom prst="rect">
            <a:avLst/>
          </a:prstGeom>
          <a:noFill/>
        </p:spPr>
        <p:txBody>
          <a:bodyPr wrap="square" rtlCol="0">
            <a:spAutoFit/>
          </a:bodyPr>
          <a:lstStyle/>
          <a:p>
            <a:pPr marL="285750" indent="-285750">
              <a:buFont typeface="Arial" panose="020B0604020202020204" pitchFamily="34" charset="0"/>
              <a:buChar char="•"/>
            </a:pPr>
            <a:r>
              <a:rPr lang="en-GB" sz="2800" dirty="0"/>
              <a:t>At risk 6 months – 2 years are usually very small groups per practice</a:t>
            </a:r>
          </a:p>
          <a:p>
            <a:endParaRPr lang="en-GB" sz="2800" dirty="0"/>
          </a:p>
          <a:p>
            <a:pPr marL="285750" indent="-285750">
              <a:buFont typeface="Arial" panose="020B0604020202020204" pitchFamily="34" charset="0"/>
              <a:buChar char="•"/>
            </a:pPr>
            <a:r>
              <a:rPr lang="en-GB" sz="2800" dirty="0"/>
              <a:t>Do a search and ensure all these children are invited in</a:t>
            </a:r>
          </a:p>
          <a:p>
            <a:endParaRPr lang="en-GB" sz="2800" dirty="0"/>
          </a:p>
          <a:p>
            <a:pPr marL="285750" indent="-285750">
              <a:buFont typeface="Arial" panose="020B0604020202020204" pitchFamily="34" charset="0"/>
              <a:buChar char="•"/>
            </a:pPr>
            <a:r>
              <a:rPr lang="en-GB" sz="2800" dirty="0"/>
              <a:t>Parents may not be aware they are eligible for vaccination</a:t>
            </a:r>
          </a:p>
          <a:p>
            <a:endParaRPr lang="en-GB" sz="2800" dirty="0"/>
          </a:p>
          <a:p>
            <a:pPr marL="285750" indent="-285750">
              <a:buFont typeface="Arial" panose="020B0604020202020204" pitchFamily="34" charset="0"/>
              <a:buChar char="•"/>
            </a:pPr>
            <a:r>
              <a:rPr lang="en-GB" sz="2800" dirty="0"/>
              <a:t>Check coding – why are they eligible? Is it something that has resolved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7628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3DF8-D270-CB8D-3C12-C19A620AF9ED}"/>
              </a:ext>
            </a:extLst>
          </p:cNvPr>
          <p:cNvSpPr>
            <a:spLocks noGrp="1"/>
          </p:cNvSpPr>
          <p:nvPr>
            <p:ph type="title"/>
          </p:nvPr>
        </p:nvSpPr>
        <p:spPr/>
        <p:txBody>
          <a:bodyPr/>
          <a:lstStyle/>
          <a:p>
            <a:r>
              <a:rPr lang="en-GB" dirty="0"/>
              <a:t>Number of doses - children</a:t>
            </a:r>
          </a:p>
        </p:txBody>
      </p:sp>
      <p:pic>
        <p:nvPicPr>
          <p:cNvPr id="5" name="Content Placeholder 4">
            <a:extLst>
              <a:ext uri="{FF2B5EF4-FFF2-40B4-BE49-F238E27FC236}">
                <a16:creationId xmlns:a16="http://schemas.microsoft.com/office/drawing/2014/main" id="{6836084B-0D51-4101-A2AC-D3A0E923DB8B}"/>
              </a:ext>
            </a:extLst>
          </p:cNvPr>
          <p:cNvPicPr>
            <a:picLocks noChangeAspect="1"/>
          </p:cNvPicPr>
          <p:nvPr/>
        </p:nvPicPr>
        <p:blipFill>
          <a:blip r:embed="rId2"/>
          <a:stretch>
            <a:fillRect/>
          </a:stretch>
        </p:blipFill>
        <p:spPr>
          <a:xfrm>
            <a:off x="2036601" y="1823840"/>
            <a:ext cx="8118798" cy="3440401"/>
          </a:xfrm>
          <a:prstGeom prst="rect">
            <a:avLst/>
          </a:prstGeom>
        </p:spPr>
      </p:pic>
    </p:spTree>
    <p:extLst>
      <p:ext uri="{BB962C8B-B14F-4D97-AF65-F5344CB8AC3E}">
        <p14:creationId xmlns:p14="http://schemas.microsoft.com/office/powerpoint/2010/main" val="41632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11D8-DEB1-4E25-BC9D-0AC321CE5582}"/>
              </a:ext>
            </a:extLst>
          </p:cNvPr>
          <p:cNvSpPr>
            <a:spLocks noGrp="1"/>
          </p:cNvSpPr>
          <p:nvPr>
            <p:ph type="title"/>
          </p:nvPr>
        </p:nvSpPr>
        <p:spPr/>
        <p:txBody>
          <a:bodyPr>
            <a:normAutofit fontScale="90000"/>
          </a:bodyPr>
          <a:lstStyle/>
          <a:p>
            <a:r>
              <a:rPr lang="en-GB" sz="4000"/>
              <a:t>Rollout of the childhood flu vaccination programme in England</a:t>
            </a:r>
            <a:endParaRPr lang="en-GB"/>
          </a:p>
        </p:txBody>
      </p:sp>
      <p:sp>
        <p:nvSpPr>
          <p:cNvPr id="3" name="Content Placeholder 2">
            <a:extLst>
              <a:ext uri="{FF2B5EF4-FFF2-40B4-BE49-F238E27FC236}">
                <a16:creationId xmlns:a16="http://schemas.microsoft.com/office/drawing/2014/main" id="{B071F2BF-434C-4100-AF5A-E3AE798E2951}"/>
              </a:ext>
            </a:extLst>
          </p:cNvPr>
          <p:cNvSpPr>
            <a:spLocks noGrp="1"/>
          </p:cNvSpPr>
          <p:nvPr>
            <p:ph idx="1"/>
          </p:nvPr>
        </p:nvSpPr>
        <p:spPr>
          <a:xfrm>
            <a:off x="330205" y="1617503"/>
            <a:ext cx="11123857" cy="4607451"/>
          </a:xfrm>
        </p:spPr>
        <p:txBody>
          <a:bodyPr>
            <a:normAutofit fontScale="92500"/>
          </a:bodyPr>
          <a:lstStyle/>
          <a:p>
            <a:pPr marL="0" indent="0">
              <a:lnSpc>
                <a:spcPct val="100000"/>
              </a:lnSpc>
              <a:buNone/>
            </a:pPr>
            <a:r>
              <a:rPr lang="en-GB" sz="160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lnSpc>
                <a:spcPct val="100000"/>
              </a:lnSpc>
              <a:buFont typeface="Arial"/>
              <a:buChar char="•"/>
            </a:pPr>
            <a:r>
              <a:rPr lang="en-GB" sz="1600" b="1">
                <a:latin typeface="Arial" charset="0"/>
                <a:ea typeface="ヒラギノ角ゴ Pro W3" charset="-128"/>
                <a:cs typeface="ヒラギノ角ゴ Pro W3" charset="-128"/>
              </a:rPr>
              <a:t>providing direct protection </a:t>
            </a:r>
            <a:r>
              <a:rPr lang="en-GB" sz="1600">
                <a:latin typeface="Arial" charset="0"/>
                <a:ea typeface="ヒラギノ角ゴ Pro W3" charset="-128"/>
                <a:cs typeface="ヒラギノ角ゴ Pro W3" charset="-128"/>
              </a:rPr>
              <a:t>by</a:t>
            </a:r>
            <a:r>
              <a:rPr lang="en-GB" sz="1600" b="1">
                <a:latin typeface="Arial" charset="0"/>
                <a:ea typeface="ヒラギノ角ゴ Pro W3" charset="-128"/>
                <a:cs typeface="ヒラギノ角ゴ Pro W3" charset="-128"/>
              </a:rPr>
              <a:t> </a:t>
            </a:r>
            <a:r>
              <a:rPr lang="en-GB" sz="1600">
                <a:latin typeface="Arial" charset="0"/>
                <a:ea typeface="ヒラギノ角ゴ Pro W3" charset="-128"/>
                <a:cs typeface="ヒラギノ角ゴ Pro W3" charset="-128"/>
              </a:rPr>
              <a:t>preventing cases of flu infection in children</a:t>
            </a:r>
          </a:p>
          <a:p>
            <a:pPr marL="285750" indent="-285750">
              <a:lnSpc>
                <a:spcPct val="100000"/>
              </a:lnSpc>
              <a:buFont typeface="Arial"/>
              <a:buChar char="•"/>
            </a:pPr>
            <a:r>
              <a:rPr lang="en-GB" sz="1600" b="1">
                <a:latin typeface="Arial" charset="0"/>
                <a:ea typeface="ヒラギノ角ゴ Pro W3" charset="-128"/>
                <a:cs typeface="ヒラギノ角ゴ Pro W3" charset="-128"/>
              </a:rPr>
              <a:t>providing indirect protection </a:t>
            </a:r>
            <a:r>
              <a:rPr lang="en-GB" sz="1600">
                <a:latin typeface="Arial" charset="0"/>
                <a:ea typeface="ヒラギノ角ゴ Pro W3" charset="-128"/>
                <a:cs typeface="ヒラギノ角ゴ Pro W3" charset="-128"/>
              </a:rPr>
              <a:t>by lowering flu transmission from children </a:t>
            </a:r>
            <a:r>
              <a:rPr lang="en-GB" sz="1600">
                <a:latin typeface="Arial" charset="0"/>
              </a:rPr>
              <a:t>to other children, adults and to those in the clinical risk groups of any age</a:t>
            </a:r>
            <a:endParaRPr lang="en-GB" sz="1600">
              <a:latin typeface="Arial" charset="0"/>
              <a:ea typeface="ヒラギノ角ゴ Pro W3" charset="-128"/>
              <a:cs typeface="ヒラギノ角ゴ Pro W3" charset="-128"/>
            </a:endParaRPr>
          </a:p>
          <a:p>
            <a:pPr marL="0" indent="0">
              <a:lnSpc>
                <a:spcPct val="100000"/>
              </a:lnSpc>
              <a:buNone/>
            </a:pPr>
            <a:r>
              <a:rPr lang="en-GB" sz="1600"/>
              <a:t>Reducing flu transmission in the community averts many cases of severe flu and flu-related deaths in older adults and people with clinical risk factors</a:t>
            </a:r>
          </a:p>
          <a:p>
            <a:pPr marL="0" indent="0">
              <a:lnSpc>
                <a:spcPct val="100000"/>
              </a:lnSpc>
              <a:buNone/>
            </a:pPr>
            <a:r>
              <a:rPr lang="en-GB" sz="1600"/>
              <a:t>Studies have shown that administration of flu vaccine to children has reduced GP consultations for </a:t>
            </a:r>
            <a:r>
              <a:rPr lang="en-GB" sz="1600">
                <a:effectLst/>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a:p>
          <a:p>
            <a:pPr marL="39687" lvl="2" indent="0">
              <a:lnSpc>
                <a:spcPct val="100000"/>
              </a:lnSpc>
              <a:spcBef>
                <a:spcPct val="0"/>
              </a:spcBef>
              <a:buNone/>
            </a:pPr>
            <a:endParaRPr lang="en-GB" sz="1600"/>
          </a:p>
          <a:p>
            <a:pPr>
              <a:lnSpc>
                <a:spcPts val="1600"/>
              </a:lnSpc>
            </a:pPr>
            <a:r>
              <a:rPr lang="en-GB" sz="1600">
                <a:ea typeface="Times New Roman" panose="02020603050405020304" pitchFamily="18" charset="0"/>
                <a:cs typeface="Times New Roman" panose="02020603050405020304" pitchFamily="18" charset="0"/>
              </a:rPr>
              <a:t>t</a:t>
            </a:r>
            <a:r>
              <a:rPr lang="en-GB" sz="1600">
                <a:effectLst/>
                <a:latin typeface="Arial" panose="020B0604020202020204" pitchFamily="34" charset="0"/>
                <a:ea typeface="Times New Roman" panose="02020603050405020304" pitchFamily="18" charset="0"/>
                <a:cs typeface="Times New Roman" panose="02020603050405020304" pitchFamily="18" charset="0"/>
              </a:rPr>
              <a:t>he flu vaccination programme for all children has been phased in over a number of years beginning in 2013 with additional age groups being added each year</a:t>
            </a:r>
          </a:p>
          <a:p>
            <a:pPr marL="0" indent="0">
              <a:lnSpc>
                <a:spcPts val="1600"/>
              </a:lnSpc>
              <a:buNone/>
            </a:pPr>
            <a:endParaRPr lang="en-GB" sz="1600"/>
          </a:p>
          <a:p>
            <a:pPr marL="309562" lvl="2" indent="-269875">
              <a:lnSpc>
                <a:spcPct val="100000"/>
              </a:lnSpc>
              <a:spcBef>
                <a:spcPct val="0"/>
              </a:spcBef>
              <a:buFont typeface="Arial" charset="0"/>
              <a:buChar char="•"/>
            </a:pPr>
            <a:r>
              <a:rPr lang="en-GB" sz="1600"/>
              <a:t>in the 2025 to 2026 flu season, all children aged 2 to 3 years on 31 August 2025, and school aged children from Reception to Year 11 are eligible for vaccination</a:t>
            </a:r>
          </a:p>
          <a:p>
            <a:pPr marL="309562" lvl="2" indent="-269875">
              <a:lnSpc>
                <a:spcPct val="100000"/>
              </a:lnSpc>
              <a:spcBef>
                <a:spcPct val="0"/>
              </a:spcBef>
              <a:buFont typeface="Arial" charset="0"/>
              <a:buChar char="•"/>
            </a:pP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pPr marL="309562" lvl="2" indent="-269875">
              <a:lnSpc>
                <a:spcPct val="100000"/>
              </a:lnSpc>
              <a:spcBef>
                <a:spcPct val="0"/>
              </a:spcBef>
              <a:buFont typeface="Arial" charset="0"/>
              <a:buChar char="•"/>
            </a:pPr>
            <a:r>
              <a:rPr lang="en-GB" sz="1600"/>
              <a:t>children aged 6 months to 2 years in a clinical risk group are eligible due to their underlying medical condition or treatment</a:t>
            </a:r>
          </a:p>
          <a:p>
            <a:pPr marL="39687" lvl="2" indent="0">
              <a:lnSpc>
                <a:spcPct val="100000"/>
              </a:lnSpc>
              <a:spcBef>
                <a:spcPct val="0"/>
              </a:spcBef>
              <a:buNone/>
            </a:pPr>
            <a:endParaRPr lang="en-GB" sz="1600"/>
          </a:p>
        </p:txBody>
      </p:sp>
      <p:sp>
        <p:nvSpPr>
          <p:cNvPr id="7" name="Slide Number Placeholder 6">
            <a:extLst>
              <a:ext uri="{FF2B5EF4-FFF2-40B4-BE49-F238E27FC236}">
                <a16:creationId xmlns:a16="http://schemas.microsoft.com/office/drawing/2014/main" id="{B8FE52E1-7E5C-4FD2-A728-8DDCBF87930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F3E73491-33D9-407E-8CE6-24ECBCBF398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07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21" y="196610"/>
            <a:ext cx="9562363" cy="951057"/>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514697" y="1508863"/>
            <a:ext cx="7220380" cy="4619341"/>
          </a:xfrm>
        </p:spPr>
        <p:txBody>
          <a:bodyPr>
            <a:noAutofit/>
          </a:bodyPr>
          <a:lstStyle/>
          <a:p>
            <a:pPr marL="0" indent="0">
              <a:buNone/>
            </a:pPr>
            <a:r>
              <a:rPr lang="en-GB" sz="2200">
                <a:latin typeface="+mn-lt"/>
              </a:rPr>
              <a:t>The UKHSA have produced a summary of key strategies to help to increase flu vaccine uptake in pre-school children (from 2 years) which consider the following areas:</a:t>
            </a:r>
          </a:p>
          <a:p>
            <a:pPr>
              <a:buFont typeface="Arial" panose="020B0604020202020204" pitchFamily="34" charset="0"/>
              <a:buChar char="•"/>
            </a:pPr>
            <a:r>
              <a:rPr lang="en-GB" sz="2200">
                <a:latin typeface="+mn-lt"/>
              </a:rPr>
              <a:t>staff responsibilities</a:t>
            </a:r>
          </a:p>
          <a:p>
            <a:pPr>
              <a:buFont typeface="Arial" panose="020B0604020202020204" pitchFamily="34" charset="0"/>
              <a:buChar char="•"/>
            </a:pPr>
            <a:r>
              <a:rPr lang="en-GB" sz="2200">
                <a:latin typeface="+mn-lt"/>
              </a:rPr>
              <a:t>practice goals</a:t>
            </a:r>
          </a:p>
          <a:p>
            <a:pPr>
              <a:buFont typeface="Arial" panose="020B0604020202020204" pitchFamily="34" charset="0"/>
              <a:buChar char="•"/>
            </a:pPr>
            <a:r>
              <a:rPr lang="en-GB" sz="2200">
                <a:latin typeface="+mn-lt"/>
              </a:rPr>
              <a:t>identifying eligible children</a:t>
            </a:r>
          </a:p>
          <a:p>
            <a:pPr>
              <a:buFont typeface="Arial" panose="020B0604020202020204" pitchFamily="34" charset="0"/>
              <a:buChar char="•"/>
            </a:pPr>
            <a:r>
              <a:rPr lang="en-GB" sz="2200">
                <a:latin typeface="+mn-lt"/>
              </a:rPr>
              <a:t>inviting/contacting parents</a:t>
            </a:r>
          </a:p>
          <a:p>
            <a:pPr>
              <a:buFont typeface="Arial" panose="020B0604020202020204" pitchFamily="34" charset="0"/>
              <a:buChar char="•"/>
            </a:pPr>
            <a:r>
              <a:rPr lang="en-GB" sz="2200">
                <a:latin typeface="+mn-lt"/>
              </a:rPr>
              <a:t>ordering vaccines and clinics and appointments</a:t>
            </a:r>
          </a:p>
          <a:p>
            <a:pPr>
              <a:buFont typeface="Arial" panose="020B0604020202020204" pitchFamily="34" charset="0"/>
              <a:buChar char="•"/>
            </a:pPr>
            <a:r>
              <a:rPr lang="en-GB" sz="2200">
                <a:latin typeface="+mn-lt"/>
              </a:rPr>
              <a:t>promoting the vaccine offer to parents</a:t>
            </a:r>
          </a:p>
          <a:p>
            <a:pPr>
              <a:buFont typeface="Arial" panose="020B0604020202020204" pitchFamily="34" charset="0"/>
              <a:buChar char="•"/>
            </a:pPr>
            <a:r>
              <a:rPr lang="en-GB" sz="2200">
                <a:latin typeface="+mn-lt"/>
              </a:rPr>
              <a:t>ideas to sustain and promote uptake during flu season</a:t>
            </a:r>
          </a:p>
          <a:p>
            <a:pPr>
              <a:buFont typeface="Arial" panose="020B0604020202020204" pitchFamily="34" charset="0"/>
              <a:buChar char="•"/>
            </a:pPr>
            <a:r>
              <a:rPr lang="en-GB" sz="2200">
                <a:latin typeface="+mn-lt"/>
              </a:rPr>
              <a:t>recommendations for end of flu season review</a:t>
            </a:r>
            <a:endParaRPr lang="en-GB" sz="2200" b="1">
              <a:latin typeface="+mn-lt"/>
            </a:endParaRPr>
          </a:p>
        </p:txBody>
      </p:sp>
      <p:sp>
        <p:nvSpPr>
          <p:cNvPr id="6" name="Slide Number Placeholder 5">
            <a:extLst>
              <a:ext uri="{FF2B5EF4-FFF2-40B4-BE49-F238E27FC236}">
                <a16:creationId xmlns:a16="http://schemas.microsoft.com/office/drawing/2014/main" id="{2D570CEB-80EE-4B7E-A240-BC5E2C45A8F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9B684996-F280-4BAE-8089-7FFDD4FD04F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E3896FE-0089-2CEA-9A07-B55E971DD419}"/>
              </a:ext>
            </a:extLst>
          </p:cNvPr>
          <p:cNvPicPr>
            <a:picLocks noChangeAspect="1"/>
          </p:cNvPicPr>
          <p:nvPr/>
        </p:nvPicPr>
        <p:blipFill>
          <a:blip r:embed="rId3"/>
          <a:stretch>
            <a:fillRect/>
          </a:stretch>
        </p:blipFill>
        <p:spPr>
          <a:xfrm>
            <a:off x="8039407" y="1508863"/>
            <a:ext cx="3390594" cy="4818824"/>
          </a:xfrm>
          <a:prstGeom prst="rect">
            <a:avLst/>
          </a:prstGeom>
          <a:ln>
            <a:solidFill>
              <a:schemeClr val="tx1"/>
            </a:solidFill>
          </a:ln>
        </p:spPr>
      </p:pic>
    </p:spTree>
    <p:extLst>
      <p:ext uri="{BB962C8B-B14F-4D97-AF65-F5344CB8AC3E}">
        <p14:creationId xmlns:p14="http://schemas.microsoft.com/office/powerpoint/2010/main" val="1948541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6" y="221491"/>
            <a:ext cx="9675833" cy="936104"/>
          </a:xfrm>
        </p:spPr>
        <p:txBody>
          <a:bodyPr>
            <a:noAutofit/>
          </a:bodyPr>
          <a:lstStyle/>
          <a:p>
            <a:r>
              <a:rPr lang="en-GB" sz="3200"/>
              <a:t>Increasing flu immunisation uptake among children</a:t>
            </a:r>
            <a:br>
              <a:rPr lang="en-GB" sz="3200"/>
            </a:br>
            <a:r>
              <a:rPr lang="en-GB" sz="2400"/>
              <a:t>Best practice guidance for general practice</a:t>
            </a:r>
          </a:p>
        </p:txBody>
      </p:sp>
      <p:sp>
        <p:nvSpPr>
          <p:cNvPr id="3" name="Content Placeholder 2"/>
          <p:cNvSpPr>
            <a:spLocks noGrp="1"/>
          </p:cNvSpPr>
          <p:nvPr>
            <p:ph idx="1"/>
          </p:nvPr>
        </p:nvSpPr>
        <p:spPr>
          <a:xfrm>
            <a:off x="465149" y="1571896"/>
            <a:ext cx="8613534" cy="4623631"/>
          </a:xfrm>
        </p:spPr>
        <p:txBody>
          <a:bodyPr>
            <a:noAutofit/>
          </a:bodyPr>
          <a:lstStyle/>
          <a:p>
            <a:pPr marL="0" indent="0">
              <a:buNone/>
            </a:pPr>
            <a:r>
              <a:rPr lang="en-GB" sz="2200" b="1"/>
              <a:t>Staff responsibilities</a:t>
            </a:r>
          </a:p>
          <a:p>
            <a:pPr>
              <a:spcBef>
                <a:spcPts val="600"/>
              </a:spcBef>
            </a:pPr>
            <a:r>
              <a:rPr lang="en-GB" sz="2200"/>
              <a:t>every practice should have </a:t>
            </a:r>
            <a:r>
              <a:rPr lang="en-GB" sz="2200" b="1"/>
              <a:t>a lead member of staff </a:t>
            </a:r>
            <a:r>
              <a:rPr lang="en-GB" sz="2200"/>
              <a:t>with responsibility for running the flu immunisation campaign and all staff should know who the lead person is</a:t>
            </a:r>
          </a:p>
          <a:p>
            <a:pPr>
              <a:spcBef>
                <a:spcPts val="600"/>
              </a:spcBef>
            </a:pPr>
            <a:r>
              <a:rPr lang="en-GB" sz="2200"/>
              <a:t>all staff should understand the reason for the programme, have up to date training and access to UKHSA flu resources</a:t>
            </a:r>
          </a:p>
          <a:p>
            <a:pPr>
              <a:spcBef>
                <a:spcPts val="600"/>
              </a:spcBef>
            </a:pPr>
            <a:r>
              <a:rPr lang="en-GB" sz="2200"/>
              <a:t>every member of the practice should know their role and responsibilities</a:t>
            </a:r>
          </a:p>
          <a:p>
            <a:pPr>
              <a:spcBef>
                <a:spcPts val="600"/>
              </a:spcBef>
            </a:pPr>
            <a:r>
              <a:rPr lang="en-GB" sz="2200"/>
              <a:t>get all staff involved in promoting the vaccine message to parents</a:t>
            </a:r>
          </a:p>
          <a:p>
            <a:pPr>
              <a:spcBef>
                <a:spcPts val="600"/>
              </a:spcBef>
            </a:pPr>
            <a:r>
              <a:rPr lang="en-GB" sz="2200"/>
              <a:t>hold regular meetings so that all staff know the practice plan and progress</a:t>
            </a:r>
          </a:p>
          <a:p>
            <a:pPr>
              <a:spcBef>
                <a:spcPts val="600"/>
              </a:spcBef>
            </a:pPr>
            <a:r>
              <a:rPr lang="en-GB" sz="2200"/>
              <a:t>include health visitors, midwives, pharmacists and other healthcare professionals linked to your practice in your planning</a:t>
            </a:r>
          </a:p>
        </p:txBody>
      </p:sp>
      <p:sp>
        <p:nvSpPr>
          <p:cNvPr id="7" name="Slide Number Placeholder 6">
            <a:extLst>
              <a:ext uri="{FF2B5EF4-FFF2-40B4-BE49-F238E27FC236}">
                <a16:creationId xmlns:a16="http://schemas.microsoft.com/office/drawing/2014/main" id="{44ACEED4-5527-408D-9C31-C52E8856B54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FAC64994-A97A-4426-B916-17E185D324E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national flu vaccination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2025 to 2026</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8747B2B4-553B-35F7-13E4-53EDF289FD28}"/>
              </a:ext>
            </a:extLst>
          </p:cNvPr>
          <p:cNvPicPr>
            <a:picLocks noChangeAspect="1"/>
          </p:cNvPicPr>
          <p:nvPr/>
        </p:nvPicPr>
        <p:blipFill>
          <a:blip r:embed="rId2"/>
          <a:stretch>
            <a:fillRect/>
          </a:stretch>
        </p:blipFill>
        <p:spPr>
          <a:xfrm>
            <a:off x="9479201" y="1571896"/>
            <a:ext cx="2247650" cy="4782365"/>
          </a:xfrm>
          <a:prstGeom prst="rect">
            <a:avLst/>
          </a:prstGeom>
          <a:ln>
            <a:solidFill>
              <a:schemeClr val="tx1"/>
            </a:solidFill>
          </a:ln>
        </p:spPr>
      </p:pic>
    </p:spTree>
    <p:extLst>
      <p:ext uri="{BB962C8B-B14F-4D97-AF65-F5344CB8AC3E}">
        <p14:creationId xmlns:p14="http://schemas.microsoft.com/office/powerpoint/2010/main" val="443191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428C-7097-16B7-21AD-F7797DD538DD}"/>
              </a:ext>
            </a:extLst>
          </p:cNvPr>
          <p:cNvSpPr>
            <a:spLocks noGrp="1"/>
          </p:cNvSpPr>
          <p:nvPr>
            <p:ph type="title"/>
          </p:nvPr>
        </p:nvSpPr>
        <p:spPr/>
        <p:txBody>
          <a:bodyPr/>
          <a:lstStyle/>
          <a:p>
            <a:r>
              <a:rPr lang="en-GB" dirty="0"/>
              <a:t>Vaccine Hesitancy</a:t>
            </a:r>
          </a:p>
        </p:txBody>
      </p:sp>
      <p:pic>
        <p:nvPicPr>
          <p:cNvPr id="2052" name="Picture 4">
            <a:extLst>
              <a:ext uri="{FF2B5EF4-FFF2-40B4-BE49-F238E27FC236}">
                <a16:creationId xmlns:a16="http://schemas.microsoft.com/office/drawing/2014/main" id="{4C8C8B2E-0588-FAF9-27C3-C0F502434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796" y="0"/>
            <a:ext cx="3566141" cy="66375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B371F2-DBA5-415A-82C8-651F587B857A}"/>
              </a:ext>
            </a:extLst>
          </p:cNvPr>
          <p:cNvSpPr txBox="1">
            <a:spLocks/>
          </p:cNvSpPr>
          <p:nvPr/>
        </p:nvSpPr>
        <p:spPr>
          <a:xfrm>
            <a:off x="734355" y="1924397"/>
            <a:ext cx="9779183" cy="34364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a:t>Convenience</a:t>
            </a:r>
          </a:p>
          <a:p>
            <a:pPr marL="342900" indent="-342900"/>
            <a:r>
              <a:rPr lang="en-GB"/>
              <a:t>Complacency</a:t>
            </a:r>
          </a:p>
          <a:p>
            <a:pPr marL="342900" indent="-342900"/>
            <a:r>
              <a:rPr lang="en-GB"/>
              <a:t>Confidence</a:t>
            </a:r>
          </a:p>
          <a:p>
            <a:pPr marL="342900" indent="-342900"/>
            <a:r>
              <a:rPr lang="en-GB"/>
              <a:t>Communication</a:t>
            </a:r>
          </a:p>
          <a:p>
            <a:pPr marL="342900" indent="-342900"/>
            <a:r>
              <a:rPr lang="en-GB"/>
              <a:t>Context </a:t>
            </a:r>
            <a:endParaRPr lang="en-GB" dirty="0"/>
          </a:p>
        </p:txBody>
      </p:sp>
    </p:spTree>
    <p:extLst>
      <p:ext uri="{BB962C8B-B14F-4D97-AF65-F5344CB8AC3E}">
        <p14:creationId xmlns:p14="http://schemas.microsoft.com/office/powerpoint/2010/main" val="23137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77BE-77C6-46D1-B994-A3B8ACB9C237}"/>
              </a:ext>
            </a:extLst>
          </p:cNvPr>
          <p:cNvSpPr>
            <a:spLocks noGrp="1"/>
          </p:cNvSpPr>
          <p:nvPr>
            <p:ph type="title"/>
          </p:nvPr>
        </p:nvSpPr>
        <p:spPr>
          <a:xfrm>
            <a:off x="404853" y="347370"/>
            <a:ext cx="9849492" cy="716323"/>
          </a:xfrm>
        </p:spPr>
        <p:txBody>
          <a:bodyPr/>
          <a:lstStyle/>
          <a:p>
            <a:r>
              <a:rPr lang="en-GB" sz="4000">
                <a:latin typeface="Arial" charset="0"/>
                <a:ea typeface="ヒラギノ角ゴ Pro W3" charset="-128"/>
                <a:cs typeface="ヒラギノ角ゴ Pro W3" charset="-128"/>
              </a:rPr>
              <a:t>The LAIV used in the UK is Fluenz</a:t>
            </a:r>
            <a:endParaRPr lang="en-GB"/>
          </a:p>
        </p:txBody>
      </p:sp>
      <p:sp>
        <p:nvSpPr>
          <p:cNvPr id="3" name="Content Placeholder 2">
            <a:extLst>
              <a:ext uri="{FF2B5EF4-FFF2-40B4-BE49-F238E27FC236}">
                <a16:creationId xmlns:a16="http://schemas.microsoft.com/office/drawing/2014/main" id="{4C2F139A-6339-4E4B-805C-424ED1F76055}"/>
              </a:ext>
            </a:extLst>
          </p:cNvPr>
          <p:cNvSpPr>
            <a:spLocks noGrp="1"/>
          </p:cNvSpPr>
          <p:nvPr>
            <p:ph idx="1"/>
          </p:nvPr>
        </p:nvSpPr>
        <p:spPr>
          <a:xfrm>
            <a:off x="330205" y="1586204"/>
            <a:ext cx="7376881" cy="4539960"/>
          </a:xfrm>
        </p:spPr>
        <p:txBody>
          <a:bodyPr>
            <a:normAutofit lnSpcReduction="10000"/>
          </a:bodyPr>
          <a:lstStyle/>
          <a:p>
            <a:pPr marL="447675" lvl="1" indent="-269875">
              <a:lnSpc>
                <a:spcPct val="90000"/>
              </a:lnSpc>
              <a:spcBef>
                <a:spcPct val="0"/>
              </a:spcBef>
              <a:buFont typeface="Arial" charset="0"/>
              <a:buChar char="•"/>
            </a:pPr>
            <a:r>
              <a:rPr lang="en-GB" sz="2000" dirty="0">
                <a:latin typeface="Arial" charset="0"/>
              </a:rPr>
              <a:t>licensed from 2 years to less than 18 years of age</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nasal spray (suspension) in a prefilled nasal applicator</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the suspension is colourless to pale yellow, clear to opalescent and small white particles may be present</a:t>
            </a:r>
          </a:p>
          <a:p>
            <a:pPr marL="177800" lvl="1" indent="0">
              <a:lnSpc>
                <a:spcPct val="90000"/>
              </a:lnSpc>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supplied in a pack containing 10 doses (single use prefilled nasal applicators)</a:t>
            </a: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ready to use (n</a:t>
            </a:r>
            <a:r>
              <a:rPr lang="en-GB" sz="2000" dirty="0"/>
              <a:t>o reconstitution or dilution required)</a:t>
            </a:r>
            <a:endParaRPr lang="en-GB" sz="2000" dirty="0">
              <a:latin typeface="Arial" charset="0"/>
            </a:endParaRP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each applicator contains 0.2ml </a:t>
            </a:r>
            <a:r>
              <a:rPr lang="en-GB" sz="2000" dirty="0"/>
              <a:t>(administered as 0.1ml per nostril)</a:t>
            </a:r>
          </a:p>
          <a:p>
            <a:pPr marL="342900" lvl="1">
              <a:spcBef>
                <a:spcPct val="0"/>
              </a:spcBef>
              <a:buFont typeface="Arial" charset="0"/>
              <a:buChar char="•"/>
            </a:pPr>
            <a:endParaRPr lang="en-GB" sz="2000" dirty="0">
              <a:latin typeface="Arial" charset="0"/>
            </a:endParaRPr>
          </a:p>
          <a:p>
            <a:pPr marL="342900" lvl="1">
              <a:spcBef>
                <a:spcPct val="0"/>
              </a:spcBef>
              <a:buFont typeface="Arial" charset="0"/>
              <a:buChar char="•"/>
            </a:pPr>
            <a:r>
              <a:rPr lang="en-GB" sz="2000" dirty="0">
                <a:latin typeface="Arial" charset="0"/>
              </a:rPr>
              <a:t>the applicator has a divider clip to enable one application in each nostril.</a:t>
            </a:r>
            <a:r>
              <a:rPr lang="en-US" sz="2000" b="0" i="0" dirty="0">
                <a:solidFill>
                  <a:srgbClr val="000000"/>
                </a:solidFill>
                <a:effectLst/>
                <a:latin typeface="Arial" panose="020B0604020202020204" pitchFamily="34" charset="0"/>
              </a:rPr>
              <a:t>The dose divider clip should not be removed until the first half dose has been administered</a:t>
            </a:r>
          </a:p>
          <a:p>
            <a:pPr marL="342900" lvl="1">
              <a:spcBef>
                <a:spcPct val="0"/>
              </a:spcBef>
              <a:buFont typeface="Arial" charset="0"/>
              <a:buChar char="•"/>
            </a:pPr>
            <a:endParaRPr lang="en-GB" sz="2000" dirty="0">
              <a:latin typeface="Arial" charset="0"/>
            </a:endParaRPr>
          </a:p>
          <a:p>
            <a:pPr marL="342900" lvl="1">
              <a:spcBef>
                <a:spcPct val="0"/>
              </a:spcBef>
              <a:buFont typeface="Arial" charset="0"/>
              <a:buChar char="•"/>
            </a:pPr>
            <a:endParaRPr lang="en-GB" sz="2000" dirty="0"/>
          </a:p>
          <a:p>
            <a:pPr marL="342900" lvl="1">
              <a:spcBef>
                <a:spcPct val="0"/>
              </a:spcBef>
              <a:buFont typeface="Arial" charset="0"/>
              <a:buChar char="•"/>
            </a:pPr>
            <a:endParaRPr lang="en-GB" sz="2000" dirty="0"/>
          </a:p>
        </p:txBody>
      </p:sp>
      <p:pic>
        <p:nvPicPr>
          <p:cNvPr id="7" name="Picture 2">
            <a:extLst>
              <a:ext uri="{FF2B5EF4-FFF2-40B4-BE49-F238E27FC236}">
                <a16:creationId xmlns:a16="http://schemas.microsoft.com/office/drawing/2014/main" id="{1D3E4E99-DC48-4EF1-BD65-62294611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991" y="4943079"/>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4881DEA2-F5A5-4C23-8C60-4B735FBF40F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Footer Placeholder 10">
            <a:extLst>
              <a:ext uri="{FF2B5EF4-FFF2-40B4-BE49-F238E27FC236}">
                <a16:creationId xmlns:a16="http://schemas.microsoft.com/office/drawing/2014/main" id="{86756675-2C96-40ED-BD1C-E14D431C555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8ECEB299-0087-5BE9-F00F-6E58E887362D}"/>
              </a:ext>
            </a:extLst>
          </p:cNvPr>
          <p:cNvPicPr>
            <a:picLocks noChangeAspect="1"/>
          </p:cNvPicPr>
          <p:nvPr/>
        </p:nvPicPr>
        <p:blipFill>
          <a:blip r:embed="rId4"/>
          <a:stretch>
            <a:fillRect/>
          </a:stretch>
        </p:blipFill>
        <p:spPr>
          <a:xfrm>
            <a:off x="8028329" y="1889562"/>
            <a:ext cx="4062219" cy="2286835"/>
          </a:xfrm>
          <a:prstGeom prst="rect">
            <a:avLst/>
          </a:prstGeom>
        </p:spPr>
      </p:pic>
    </p:spTree>
    <p:extLst>
      <p:ext uri="{BB962C8B-B14F-4D97-AF65-F5344CB8AC3E}">
        <p14:creationId xmlns:p14="http://schemas.microsoft.com/office/powerpoint/2010/main" val="97254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367530" y="366032"/>
            <a:ext cx="3569990" cy="688331"/>
          </a:xfrm>
        </p:spPr>
        <p:txBody>
          <a:bodyPr/>
          <a:lstStyle/>
          <a:p>
            <a:r>
              <a:rPr lang="en-GB"/>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352754" y="1477803"/>
            <a:ext cx="10978497" cy="4796659"/>
          </a:xfrm>
        </p:spPr>
        <p:txBody>
          <a:bodyPr>
            <a:noAutofit/>
          </a:bodyPr>
          <a:lstStyle/>
          <a:p>
            <a:pPr marL="266700" indent="-266700">
              <a:lnSpc>
                <a:spcPct val="100000"/>
              </a:lnSpc>
              <a:spcBef>
                <a:spcPts val="0"/>
              </a:spcBef>
            </a:pPr>
            <a:r>
              <a:rPr lang="en-GB" sz="140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00000"/>
              </a:lnSpc>
              <a:spcBef>
                <a:spcPts val="0"/>
              </a:spcBef>
              <a:spcAft>
                <a:spcPts val="0"/>
              </a:spcAft>
            </a:pPr>
            <a:endParaRPr lang="en-GB" sz="1400">
              <a:latin typeface="Arial" charset="0"/>
              <a:ea typeface="ヒラギノ角ゴ Pro W3" charset="-128"/>
              <a:cs typeface="ヒラギノ角ゴ Pro W3" charset="-128"/>
            </a:endParaRPr>
          </a:p>
          <a:p>
            <a:pPr marL="266700" indent="-266700">
              <a:lnSpc>
                <a:spcPct val="100000"/>
              </a:lnSpc>
              <a:spcBef>
                <a:spcPts val="0"/>
              </a:spcBef>
            </a:pPr>
            <a:r>
              <a:rPr lang="en-GB" sz="1400"/>
              <a:t>it is important to increase flu vaccine uptake in clinical risk groups because of increased risk of death and serious illness if people in these groups catch flu </a:t>
            </a:r>
          </a:p>
          <a:p>
            <a:pPr marL="0" indent="0">
              <a:lnSpc>
                <a:spcPct val="100000"/>
              </a:lnSpc>
              <a:spcBef>
                <a:spcPts val="0"/>
              </a:spcBef>
              <a:spcAft>
                <a:spcPts val="0"/>
              </a:spcAft>
            </a:pPr>
            <a:endParaRPr lang="en-GB" sz="1400"/>
          </a:p>
          <a:p>
            <a:pPr marL="266700" indent="-266700">
              <a:lnSpc>
                <a:spcPct val="100000"/>
              </a:lnSpc>
              <a:spcBef>
                <a:spcPts val="0"/>
              </a:spcBef>
            </a:pPr>
            <a:r>
              <a:rPr lang="en-GB" sz="1400"/>
              <a:t>flu during pregnancy may be associated with perinatal mortality, prematurity, smaller neonatal size, lower birth weight and increased risk of complications for the mother</a:t>
            </a:r>
          </a:p>
          <a:p>
            <a:pPr marL="0" indent="0">
              <a:lnSpc>
                <a:spcPct val="100000"/>
              </a:lnSpc>
              <a:spcBef>
                <a:spcPts val="0"/>
              </a:spcBef>
              <a:buNone/>
            </a:pPr>
            <a:endParaRPr lang="en-GB" sz="1400"/>
          </a:p>
          <a:p>
            <a:pPr marL="266700" indent="-266700">
              <a:lnSpc>
                <a:spcPct val="100000"/>
              </a:lnSpc>
              <a:spcBef>
                <a:spcPts val="0"/>
              </a:spcBef>
            </a:pPr>
            <a:r>
              <a:rPr lang="en-GB" sz="1400"/>
              <a:t>vaccination of health and social care workers protects them and reduces the risk of them spreading flu to their patients, service users, colleagues and family members</a:t>
            </a:r>
          </a:p>
          <a:p>
            <a:pPr marL="266700" indent="-266700">
              <a:lnSpc>
                <a:spcPct val="100000"/>
              </a:lnSpc>
              <a:spcBef>
                <a:spcPts val="0"/>
              </a:spcBef>
            </a:pPr>
            <a:endParaRPr lang="en-GB" sz="1400"/>
          </a:p>
          <a:p>
            <a:pPr marL="266700" indent="-266700">
              <a:lnSpc>
                <a:spcPct val="100000"/>
              </a:lnSpc>
              <a:spcBef>
                <a:spcPts val="0"/>
              </a:spcBef>
            </a:pPr>
            <a:r>
              <a:rPr lang="en-GB" sz="1400"/>
              <a:t>by preventing flu infection through vaccination, secondary bacterial infections such as pneumonia are prevented. This reduces the need for antibiotics and helps prevent antibiotic resistance</a:t>
            </a:r>
          </a:p>
          <a:p>
            <a:pPr marL="266700" indent="-266700">
              <a:lnSpc>
                <a:spcPct val="100000"/>
              </a:lnSpc>
              <a:spcBef>
                <a:spcPts val="0"/>
              </a:spcBef>
            </a:pPr>
            <a:endParaRPr lang="en-GB" sz="1400"/>
          </a:p>
          <a:p>
            <a:pPr marL="266700" indent="-266700">
              <a:lnSpc>
                <a:spcPct val="100000"/>
              </a:lnSpc>
              <a:spcBef>
                <a:spcPts val="0"/>
              </a:spcBef>
            </a:pPr>
            <a:r>
              <a:rPr lang="en-GB" sz="1400"/>
              <a:t>for a number of years, only around half of patients aged 6 months to under 65 years in clinical risk groups have been vaccinated</a:t>
            </a:r>
          </a:p>
          <a:p>
            <a:pPr marL="0" indent="0">
              <a:lnSpc>
                <a:spcPct val="100000"/>
              </a:lnSpc>
              <a:spcBef>
                <a:spcPts val="0"/>
              </a:spcBef>
              <a:spcAft>
                <a:spcPts val="0"/>
              </a:spcAft>
            </a:pPr>
            <a:endParaRPr lang="en-GB" sz="1400"/>
          </a:p>
          <a:p>
            <a:pPr marL="285750" indent="-285750">
              <a:lnSpc>
                <a:spcPct val="100000"/>
              </a:lnSpc>
              <a:spcBef>
                <a:spcPct val="0"/>
              </a:spcBef>
            </a:pPr>
            <a:r>
              <a:rPr lang="en-GB" sz="140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00000"/>
              </a:lnSpc>
              <a:spcBef>
                <a:spcPct val="0"/>
              </a:spcBef>
              <a:buNone/>
            </a:pPr>
            <a:endParaRPr lang="en-GB" sz="1400">
              <a:latin typeface="Arial" charset="0"/>
              <a:ea typeface="ヒラギノ角ゴ Pro W3" charset="-128"/>
              <a:cs typeface="ヒラギノ角ゴ Pro W3" charset="-128"/>
            </a:endParaRPr>
          </a:p>
          <a:p>
            <a:pPr marL="285750" indent="-285750">
              <a:lnSpc>
                <a:spcPct val="100000"/>
              </a:lnSpc>
              <a:spcBef>
                <a:spcPct val="0"/>
              </a:spcBef>
            </a:pPr>
            <a:r>
              <a:rPr lang="en-GB" sz="140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34227926-F8A7-4A8F-AB5A-25CF69388E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6EB8419C-B3CF-4E46-A9F6-BFF9E03F3E7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120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A10-B17A-4A0C-B73C-77CACE8F534F}"/>
              </a:ext>
            </a:extLst>
          </p:cNvPr>
          <p:cNvSpPr>
            <a:spLocks noGrp="1"/>
          </p:cNvSpPr>
          <p:nvPr>
            <p:ph type="title"/>
          </p:nvPr>
        </p:nvSpPr>
        <p:spPr>
          <a:xfrm>
            <a:off x="526154" y="310050"/>
            <a:ext cx="6238545" cy="762976"/>
          </a:xfrm>
        </p:spPr>
        <p:txBody>
          <a:bodyPr/>
          <a:lstStyle/>
          <a:p>
            <a:r>
              <a:rPr lang="en-GB" sz="4000">
                <a:ea typeface="ヒラギノ角ゴ Pro W3" charset="-128"/>
                <a:cs typeface="ヒラギノ角ゴ Pro W3" charset="-128"/>
              </a:rPr>
              <a:t>Administration of LAIV (1)</a:t>
            </a:r>
            <a:endParaRPr lang="en-GB"/>
          </a:p>
        </p:txBody>
      </p:sp>
      <p:sp>
        <p:nvSpPr>
          <p:cNvPr id="7" name="Slide Number Placeholder 6">
            <a:extLst>
              <a:ext uri="{FF2B5EF4-FFF2-40B4-BE49-F238E27FC236}">
                <a16:creationId xmlns:a16="http://schemas.microsoft.com/office/drawing/2014/main" id="{E7587523-B80C-48EE-B66E-635E697827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568B04E1-85F1-4E05-879C-C88FF81A99D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Content Placeholder 4">
            <a:extLst>
              <a:ext uri="{FF2B5EF4-FFF2-40B4-BE49-F238E27FC236}">
                <a16:creationId xmlns:a16="http://schemas.microsoft.com/office/drawing/2014/main" id="{2C26AF1A-3552-77DA-218C-F67FB4AF6734}"/>
              </a:ext>
            </a:extLst>
          </p:cNvPr>
          <p:cNvPicPr>
            <a:picLocks noGrp="1" noChangeAspect="1"/>
          </p:cNvPicPr>
          <p:nvPr>
            <p:ph idx="1"/>
          </p:nvPr>
        </p:nvPicPr>
        <p:blipFill>
          <a:blip r:embed="rId2"/>
          <a:stretch>
            <a:fillRect/>
          </a:stretch>
        </p:blipFill>
        <p:spPr>
          <a:xfrm>
            <a:off x="1173523" y="1524001"/>
            <a:ext cx="8439939" cy="4076699"/>
          </a:xfrm>
        </p:spPr>
      </p:pic>
    </p:spTree>
    <p:extLst>
      <p:ext uri="{BB962C8B-B14F-4D97-AF65-F5344CB8AC3E}">
        <p14:creationId xmlns:p14="http://schemas.microsoft.com/office/powerpoint/2010/main" val="420405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B8A3-E2A9-4C87-83A2-621078E5447B}"/>
              </a:ext>
            </a:extLst>
          </p:cNvPr>
          <p:cNvSpPr>
            <a:spLocks noGrp="1"/>
          </p:cNvSpPr>
          <p:nvPr>
            <p:ph type="title"/>
          </p:nvPr>
        </p:nvSpPr>
        <p:spPr>
          <a:xfrm>
            <a:off x="591464" y="328711"/>
            <a:ext cx="6257204" cy="632347"/>
          </a:xfrm>
        </p:spPr>
        <p:txBody>
          <a:bodyPr>
            <a:noAutofit/>
          </a:bodyPr>
          <a:lstStyle/>
          <a:p>
            <a:r>
              <a:rPr lang="en-GB" sz="4000">
                <a:ea typeface="ヒラギノ角ゴ Pro W3" charset="-128"/>
                <a:cs typeface="ヒラギノ角ゴ Pro W3" charset="-128"/>
              </a:rPr>
              <a:t>Administration of LAIV (2)</a:t>
            </a:r>
            <a:endParaRPr lang="en-GB" sz="4000"/>
          </a:p>
        </p:txBody>
      </p:sp>
      <p:pic>
        <p:nvPicPr>
          <p:cNvPr id="6" name="Picture 3">
            <a:extLst>
              <a:ext uri="{FF2B5EF4-FFF2-40B4-BE49-F238E27FC236}">
                <a16:creationId xmlns:a16="http://schemas.microsoft.com/office/drawing/2014/main" id="{E9649F4E-AAA4-4B38-B435-03A953D22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803" y="1581328"/>
            <a:ext cx="8379216" cy="399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2DBE8E08-9439-497A-B2FE-CAE78917876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C2DDC9A7-64AE-4230-8189-502793A7246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2272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75E7-13AD-4AA5-DF96-D384372F70C8}"/>
              </a:ext>
            </a:extLst>
          </p:cNvPr>
          <p:cNvSpPr>
            <a:spLocks noGrp="1"/>
          </p:cNvSpPr>
          <p:nvPr>
            <p:ph type="title"/>
          </p:nvPr>
        </p:nvSpPr>
        <p:spPr/>
        <p:txBody>
          <a:bodyPr/>
          <a:lstStyle/>
          <a:p>
            <a:r>
              <a:rPr lang="en-GB" dirty="0"/>
              <a:t>Additional messages for </a:t>
            </a:r>
            <a:r>
              <a:rPr lang="en-GB" dirty="0">
                <a:highlight>
                  <a:srgbClr val="FFFF00"/>
                </a:highlight>
              </a:rPr>
              <a:t>at-risk</a:t>
            </a:r>
            <a:r>
              <a:rPr lang="en-GB" dirty="0"/>
              <a:t> children</a:t>
            </a:r>
            <a:endParaRPr lang="en-GB" b="1" dirty="0"/>
          </a:p>
        </p:txBody>
      </p:sp>
      <p:sp>
        <p:nvSpPr>
          <p:cNvPr id="3" name="Content Placeholder 2">
            <a:extLst>
              <a:ext uri="{FF2B5EF4-FFF2-40B4-BE49-F238E27FC236}">
                <a16:creationId xmlns:a16="http://schemas.microsoft.com/office/drawing/2014/main" id="{5F8DBE1A-C712-B3ED-CE10-EBB9A6FF1038}"/>
              </a:ext>
            </a:extLst>
          </p:cNvPr>
          <p:cNvSpPr>
            <a:spLocks noGrp="1"/>
          </p:cNvSpPr>
          <p:nvPr>
            <p:ph idx="4294967295"/>
          </p:nvPr>
        </p:nvSpPr>
        <p:spPr>
          <a:xfrm>
            <a:off x="432000" y="1700378"/>
            <a:ext cx="8254800" cy="4391983"/>
          </a:xfrm>
        </p:spPr>
        <p:txBody>
          <a:bodyPr>
            <a:normAutofit fontScale="92500" lnSpcReduction="10000"/>
          </a:bodyPr>
          <a:lstStyle/>
          <a:p>
            <a:pPr>
              <a:lnSpc>
                <a:spcPct val="120000"/>
              </a:lnSpc>
            </a:pPr>
            <a:r>
              <a:rPr lang="en-GB" dirty="0"/>
              <a:t>Aim to have children vaccinated early in the season (September)</a:t>
            </a:r>
          </a:p>
          <a:p>
            <a:pPr>
              <a:lnSpc>
                <a:spcPct val="120000"/>
              </a:lnSpc>
            </a:pPr>
            <a:r>
              <a:rPr lang="en-GB" dirty="0"/>
              <a:t>GP surgery should be proactively calling in </a:t>
            </a:r>
            <a:r>
              <a:rPr lang="en-GB" b="1" dirty="0">
                <a:highlight>
                  <a:srgbClr val="FFFF00"/>
                </a:highlight>
              </a:rPr>
              <a:t>all</a:t>
            </a:r>
            <a:r>
              <a:rPr lang="en-GB" b="1" dirty="0"/>
              <a:t> </a:t>
            </a:r>
            <a:r>
              <a:rPr lang="en-GB" dirty="0"/>
              <a:t>at risk children, including school aged</a:t>
            </a:r>
          </a:p>
          <a:p>
            <a:pPr>
              <a:lnSpc>
                <a:spcPct val="120000"/>
              </a:lnSpc>
            </a:pPr>
            <a:r>
              <a:rPr lang="en-GB" dirty="0"/>
              <a:t>Children with certain health conditions such as diabetes and issues affecting lungs, heart, kidneys, liver or immune system, are at higher risk of severe complications if they get flu. It is especially important that these children are vaccinated</a:t>
            </a:r>
          </a:p>
        </p:txBody>
      </p:sp>
      <p:pic>
        <p:nvPicPr>
          <p:cNvPr id="6" name="Picture 5">
            <a:extLst>
              <a:ext uri="{FF2B5EF4-FFF2-40B4-BE49-F238E27FC236}">
                <a16:creationId xmlns:a16="http://schemas.microsoft.com/office/drawing/2014/main" id="{506172DC-CA1C-502C-D558-E8E2CFC46409}"/>
              </a:ext>
            </a:extLst>
          </p:cNvPr>
          <p:cNvPicPr>
            <a:picLocks noChangeAspect="1"/>
          </p:cNvPicPr>
          <p:nvPr/>
        </p:nvPicPr>
        <p:blipFill>
          <a:blip r:embed="rId3"/>
          <a:stretch>
            <a:fillRect/>
          </a:stretch>
        </p:blipFill>
        <p:spPr>
          <a:xfrm>
            <a:off x="9151951" y="711641"/>
            <a:ext cx="2538041" cy="5434717"/>
          </a:xfrm>
          <a:prstGeom prst="rect">
            <a:avLst/>
          </a:prstGeom>
        </p:spPr>
      </p:pic>
    </p:spTree>
    <p:extLst>
      <p:ext uri="{BB962C8B-B14F-4D97-AF65-F5344CB8AC3E}">
        <p14:creationId xmlns:p14="http://schemas.microsoft.com/office/powerpoint/2010/main" val="35836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5" title="Ned's Story">
            <a:hlinkClick r:id="" action="ppaction://media"/>
            <a:extLst>
              <a:ext uri="{FF2B5EF4-FFF2-40B4-BE49-F238E27FC236}">
                <a16:creationId xmlns:a16="http://schemas.microsoft.com/office/drawing/2014/main" id="{33ECCE9A-0E37-49A4-99BA-3999A20EE1B9}"/>
              </a:ext>
            </a:extLst>
          </p:cNvPr>
          <p:cNvPicPr>
            <a:picLocks noRot="1" noChangeAspect="1"/>
          </p:cNvPicPr>
          <p:nvPr>
            <a:videoFile r:link="rId1"/>
          </p:nvPr>
        </p:nvPicPr>
        <p:blipFill>
          <a:blip r:embed="rId3"/>
          <a:stretch>
            <a:fillRect/>
          </a:stretch>
        </p:blipFill>
        <p:spPr bwMode="auto">
          <a:xfrm>
            <a:off x="2283469" y="756740"/>
            <a:ext cx="7227888" cy="4956398"/>
          </a:xfrm>
          <a:prstGeom prst="rect">
            <a:avLst/>
          </a:prstGeom>
          <a:noFill/>
          <a:ln w="9525">
            <a:noFill/>
            <a:miter lim="800000"/>
            <a:headEnd/>
            <a:tailEnd/>
          </a:ln>
        </p:spPr>
      </p:pic>
    </p:spTree>
    <p:extLst>
      <p:ext uri="{BB962C8B-B14F-4D97-AF65-F5344CB8AC3E}">
        <p14:creationId xmlns:p14="http://schemas.microsoft.com/office/powerpoint/2010/main" val="21245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9EF-E655-ABC8-FDD9-93DF1EC92793}"/>
              </a:ext>
            </a:extLst>
          </p:cNvPr>
          <p:cNvSpPr>
            <a:spLocks noGrp="1"/>
          </p:cNvSpPr>
          <p:nvPr>
            <p:ph type="title"/>
          </p:nvPr>
        </p:nvSpPr>
        <p:spPr/>
        <p:txBody>
          <a:bodyPr/>
          <a:lstStyle/>
          <a:p>
            <a:r>
              <a:rPr lang="en-GB" dirty="0"/>
              <a:t>Injection site for IIV</a:t>
            </a:r>
          </a:p>
        </p:txBody>
      </p:sp>
      <p:sp>
        <p:nvSpPr>
          <p:cNvPr id="3" name="Content Placeholder 2">
            <a:extLst>
              <a:ext uri="{FF2B5EF4-FFF2-40B4-BE49-F238E27FC236}">
                <a16:creationId xmlns:a16="http://schemas.microsoft.com/office/drawing/2014/main" id="{7E86F399-BC32-6B7E-7248-2CF5E2751EF8}"/>
              </a:ext>
            </a:extLst>
          </p:cNvPr>
          <p:cNvSpPr>
            <a:spLocks noGrp="1"/>
          </p:cNvSpPr>
          <p:nvPr>
            <p:ph idx="1"/>
          </p:nvPr>
        </p:nvSpPr>
        <p:spPr>
          <a:xfrm>
            <a:off x="330206" y="1595328"/>
            <a:ext cx="5572755" cy="4664024"/>
          </a:xfrm>
        </p:spPr>
        <p:txBody>
          <a:bodyPr>
            <a:normAutofit fontScale="85000" lnSpcReduction="10000"/>
          </a:bodyPr>
          <a:lstStyle/>
          <a:p>
            <a:pPr marL="0" indent="0">
              <a:buNone/>
            </a:pPr>
            <a:r>
              <a:rPr lang="en-GB" altLang="en-US" u="sng" dirty="0"/>
              <a:t>For older infants and adults:</a:t>
            </a:r>
          </a:p>
          <a:p>
            <a:r>
              <a:rPr lang="en-GB" altLang="en-US" dirty="0"/>
              <a:t>d</a:t>
            </a:r>
            <a:r>
              <a:rPr lang="en-GB" altLang="en-US" b="0" dirty="0"/>
              <a:t>eltoid area of upper arm generally preferred</a:t>
            </a:r>
          </a:p>
          <a:p>
            <a:r>
              <a:rPr lang="en-GB" kern="0" dirty="0">
                <a:solidFill>
                  <a:srgbClr val="000000"/>
                </a:solidFill>
                <a:ea typeface="Calibri" panose="020F0502020204030204" pitchFamily="34" charset="0"/>
              </a:rPr>
              <a:t>t</a:t>
            </a:r>
            <a:r>
              <a:rPr lang="en-GB" sz="2400" kern="0" dirty="0">
                <a:solidFill>
                  <a:srgbClr val="000000"/>
                </a:solidFill>
                <a:effectLst/>
                <a:latin typeface="Arial" panose="020B0604020202020204" pitchFamily="34" charset="0"/>
                <a:ea typeface="Calibri" panose="020F0502020204030204" pitchFamily="34" charset="0"/>
              </a:rPr>
              <a:t>he vaccinator should place their index finger on the vaccine recipient’s acromion process (the highest point on the shoulder) and their thumb on the vaccine recipient’s deltoid tuberosity (the lower deltoid attachment point) </a:t>
            </a:r>
          </a:p>
          <a:p>
            <a:r>
              <a:rPr lang="en-GB" sz="2400" kern="0" dirty="0">
                <a:solidFill>
                  <a:srgbClr val="000000"/>
                </a:solidFill>
                <a:effectLst/>
                <a:latin typeface="Arial" panose="020B0604020202020204" pitchFamily="34" charset="0"/>
                <a:ea typeface="Calibri" panose="020F0502020204030204" pitchFamily="34" charset="0"/>
              </a:rPr>
              <a:t>the injection site is midway between these 2 anatomical landmarks </a:t>
            </a:r>
            <a:endParaRPr lang="en-GB" altLang="en-US" b="0" dirty="0"/>
          </a:p>
          <a:p>
            <a:r>
              <a:rPr lang="en-GB" kern="0" dirty="0">
                <a:solidFill>
                  <a:srgbClr val="000000"/>
                </a:solidFill>
                <a:ea typeface="Calibri" panose="020F0502020204030204" pitchFamily="34" charset="0"/>
              </a:rPr>
              <a:t>t</a:t>
            </a:r>
            <a:r>
              <a:rPr lang="en-GB" sz="2400" kern="0" dirty="0">
                <a:solidFill>
                  <a:srgbClr val="000000"/>
                </a:solidFill>
                <a:effectLst/>
                <a:latin typeface="Arial" panose="020B0604020202020204" pitchFamily="34" charset="0"/>
                <a:ea typeface="Calibri" panose="020F0502020204030204" pitchFamily="34" charset="0"/>
              </a:rPr>
              <a:t>he vaccine should be injected into the densest and thickest part of the muscle, which is usually in line with the axilla (level with armpit) </a:t>
            </a:r>
            <a:endParaRPr lang="en-GB" altLang="en-US" b="0" dirty="0"/>
          </a:p>
          <a:p>
            <a:r>
              <a:rPr lang="en-GB" altLang="en-US" b="0" dirty="0"/>
              <a:t>anterolateral aspect of thigh can also be used if deltoid not available </a:t>
            </a:r>
            <a:r>
              <a:rPr lang="en-GB" altLang="en-US" dirty="0"/>
              <a:t>or insufficient muscle mass</a:t>
            </a:r>
            <a:endParaRPr lang="en-GB" altLang="en-US" b="0" dirty="0"/>
          </a:p>
        </p:txBody>
      </p:sp>
      <p:sp>
        <p:nvSpPr>
          <p:cNvPr id="4" name="Footer Placeholder 3">
            <a:extLst>
              <a:ext uri="{FF2B5EF4-FFF2-40B4-BE49-F238E27FC236}">
                <a16:creationId xmlns:a16="http://schemas.microsoft.com/office/drawing/2014/main" id="{5222F265-1C02-8E35-96C5-B43B6C32F14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78B67ED0-16CC-851E-9FF1-15CCC17EB1B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7684084A-3B68-95CB-B2C8-34BEF5949907}"/>
              </a:ext>
            </a:extLst>
          </p:cNvPr>
          <p:cNvSpPr>
            <a:spLocks noChangeArrowheads="1"/>
          </p:cNvSpPr>
          <p:nvPr/>
        </p:nvSpPr>
        <p:spPr bwMode="auto">
          <a:xfrm flipV="1">
            <a:off x="6398177" y="3059227"/>
            <a:ext cx="170735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9" name="Object 8">
            <a:extLst>
              <a:ext uri="{FF2B5EF4-FFF2-40B4-BE49-F238E27FC236}">
                <a16:creationId xmlns:a16="http://schemas.microsoft.com/office/drawing/2014/main" id="{A07ECADD-4900-DB1E-87DD-E80617A4E357}"/>
              </a:ext>
            </a:extLst>
          </p:cNvPr>
          <p:cNvGraphicFramePr>
            <a:graphicFrameLocks noChangeAspect="1"/>
          </p:cNvGraphicFramePr>
          <p:nvPr/>
        </p:nvGraphicFramePr>
        <p:xfrm>
          <a:off x="6398178" y="1899853"/>
          <a:ext cx="4828622" cy="4054975"/>
        </p:xfrm>
        <a:graphic>
          <a:graphicData uri="http://schemas.openxmlformats.org/presentationml/2006/ole">
            <mc:AlternateContent xmlns:mc="http://schemas.openxmlformats.org/markup-compatibility/2006">
              <mc:Choice xmlns:v="urn:schemas-microsoft-com:vml" Requires="v">
                <p:oleObj name="Bitmap Image" r:id="rId2" imgW="6087325" imgH="5106113" progId="Paint.Picture">
                  <p:embed/>
                </p:oleObj>
              </mc:Choice>
              <mc:Fallback>
                <p:oleObj name="Bitmap Image" r:id="rId2" imgW="6087325" imgH="5106113" progId="Paint.Picture">
                  <p:embed/>
                  <p:pic>
                    <p:nvPicPr>
                      <p:cNvPr id="9" name="Object 8">
                        <a:extLst>
                          <a:ext uri="{FF2B5EF4-FFF2-40B4-BE49-F238E27FC236}">
                            <a16:creationId xmlns:a16="http://schemas.microsoft.com/office/drawing/2014/main" id="{A07ECADD-4900-DB1E-87DD-E80617A4E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178" y="1899853"/>
                        <a:ext cx="4828622" cy="4054975"/>
                      </a:xfrm>
                      <a:prstGeom prst="rect">
                        <a:avLst/>
                      </a:prstGeom>
                      <a:noFill/>
                    </p:spPr>
                  </p:pic>
                </p:oleObj>
              </mc:Fallback>
            </mc:AlternateContent>
          </a:graphicData>
        </a:graphic>
      </p:graphicFrame>
    </p:spTree>
    <p:extLst>
      <p:ext uri="{BB962C8B-B14F-4D97-AF65-F5344CB8AC3E}">
        <p14:creationId xmlns:p14="http://schemas.microsoft.com/office/powerpoint/2010/main" val="3924178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2143-0F68-43F3-88C2-24508872AF88}"/>
              </a:ext>
            </a:extLst>
          </p:cNvPr>
          <p:cNvSpPr>
            <a:spLocks noGrp="1"/>
          </p:cNvSpPr>
          <p:nvPr>
            <p:ph type="title"/>
          </p:nvPr>
        </p:nvSpPr>
        <p:spPr>
          <a:xfrm>
            <a:off x="460834" y="403358"/>
            <a:ext cx="9177688" cy="641678"/>
          </a:xfrm>
        </p:spPr>
        <p:txBody>
          <a:bodyPr>
            <a:normAutofit fontScale="90000"/>
          </a:bodyPr>
          <a:lstStyle/>
          <a:p>
            <a:r>
              <a:rPr lang="en-GB" dirty="0"/>
              <a:t>Consequences of incorrect injection technique</a:t>
            </a:r>
            <a:br>
              <a:rPr lang="en-GB" dirty="0"/>
            </a:br>
            <a:endParaRPr lang="en-GB" dirty="0"/>
          </a:p>
        </p:txBody>
      </p:sp>
      <p:sp>
        <p:nvSpPr>
          <p:cNvPr id="3" name="Content Placeholder 2">
            <a:extLst>
              <a:ext uri="{FF2B5EF4-FFF2-40B4-BE49-F238E27FC236}">
                <a16:creationId xmlns:a16="http://schemas.microsoft.com/office/drawing/2014/main" id="{5CBCEB1C-8DDA-41CC-BE88-88885A3DFC8A}"/>
              </a:ext>
            </a:extLst>
          </p:cNvPr>
          <p:cNvSpPr>
            <a:spLocks noGrp="1"/>
          </p:cNvSpPr>
          <p:nvPr>
            <p:ph idx="1"/>
          </p:nvPr>
        </p:nvSpPr>
        <p:spPr>
          <a:xfrm>
            <a:off x="414184" y="1662856"/>
            <a:ext cx="11123857" cy="4351338"/>
          </a:xfrm>
        </p:spPr>
        <p:txBody>
          <a:bodyPr>
            <a:noAutofit/>
          </a:bodyPr>
          <a:lstStyle/>
          <a:p>
            <a:pPr>
              <a:lnSpc>
                <a:spcPct val="110000"/>
              </a:lnSpc>
            </a:pPr>
            <a:r>
              <a:rPr lang="en-GB" sz="2000" dirty="0"/>
              <a:t>it is essential that the correct site and injection technique are used to administer vaccines</a:t>
            </a:r>
          </a:p>
          <a:p>
            <a:pPr>
              <a:lnSpc>
                <a:spcPct val="110000"/>
              </a:lnSpc>
            </a:pPr>
            <a:r>
              <a:rPr lang="en-GB" sz="2000" dirty="0"/>
              <a:t>injecting too high into the upper arm could result in the vaccine being deposited in the shoulder capsule rather than the deltoid muscle </a:t>
            </a:r>
          </a:p>
          <a:p>
            <a:pPr>
              <a:lnSpc>
                <a:spcPct val="110000"/>
              </a:lnSpc>
            </a:pPr>
            <a:r>
              <a:rPr lang="en-GB" sz="2000" dirty="0"/>
              <a:t>if this happens, inflammation can occur, leading to a shoulder injury or a frozen shoulder</a:t>
            </a:r>
          </a:p>
          <a:p>
            <a:pPr lvl="1">
              <a:lnSpc>
                <a:spcPct val="110000"/>
              </a:lnSpc>
            </a:pPr>
            <a:r>
              <a:rPr lang="en-GB" sz="2000" dirty="0"/>
              <a:t>this leads to pain, weakness and a limited range of motion that can last for months</a:t>
            </a:r>
          </a:p>
          <a:p>
            <a:pPr>
              <a:lnSpc>
                <a:spcPct val="110000"/>
              </a:lnSpc>
            </a:pPr>
            <a:r>
              <a:rPr lang="en-GB" sz="2000" dirty="0"/>
              <a:t>injecting too far to the side of the arm or too low on the arm risks injecting into the axillary nerve or the radial nerve </a:t>
            </a:r>
          </a:p>
          <a:p>
            <a:pPr lvl="1">
              <a:lnSpc>
                <a:spcPct val="110000"/>
              </a:lnSpc>
            </a:pPr>
            <a:r>
              <a:rPr lang="en-GB" sz="2000" dirty="0"/>
              <a:t>this can cause a burning or shooting pain during the procedure and can lead to nerve damage (neuropathy/paralysis)</a:t>
            </a:r>
          </a:p>
          <a:p>
            <a:pPr>
              <a:lnSpc>
                <a:spcPct val="110000"/>
              </a:lnSpc>
            </a:pPr>
            <a:r>
              <a:rPr lang="en-GB" sz="2000" dirty="0"/>
              <a:t>to avoid shoulder injury or nerve damage, always assess the limb before administering the vaccine to identify the correct site for injection</a:t>
            </a:r>
          </a:p>
        </p:txBody>
      </p:sp>
      <p:sp>
        <p:nvSpPr>
          <p:cNvPr id="7" name="Slide Number Placeholder 6">
            <a:extLst>
              <a:ext uri="{FF2B5EF4-FFF2-40B4-BE49-F238E27FC236}">
                <a16:creationId xmlns:a16="http://schemas.microsoft.com/office/drawing/2014/main" id="{2E998DFC-6733-401B-A538-6CC094AF8D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DD789136-55FC-47D0-80F0-4D1B3FA1389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9179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3A2-389A-42CC-9B92-2907A4EFC1C7}"/>
              </a:ext>
            </a:extLst>
          </p:cNvPr>
          <p:cNvSpPr>
            <a:spLocks noGrp="1"/>
          </p:cNvSpPr>
          <p:nvPr>
            <p:ph type="title"/>
          </p:nvPr>
        </p:nvSpPr>
        <p:spPr>
          <a:xfrm>
            <a:off x="516816" y="328710"/>
            <a:ext cx="8785802" cy="688331"/>
          </a:xfrm>
        </p:spPr>
        <p:txBody>
          <a:bodyPr/>
          <a:lstStyle/>
          <a:p>
            <a:r>
              <a:rPr lang="en-GB"/>
              <a:t>Commonly reported adverse reactions</a:t>
            </a:r>
          </a:p>
        </p:txBody>
      </p:sp>
      <p:sp>
        <p:nvSpPr>
          <p:cNvPr id="3" name="Content Placeholder 2">
            <a:extLst>
              <a:ext uri="{FF2B5EF4-FFF2-40B4-BE49-F238E27FC236}">
                <a16:creationId xmlns:a16="http://schemas.microsoft.com/office/drawing/2014/main" id="{B1BBBCE2-EF65-42AB-B861-35D1B6145C86}"/>
              </a:ext>
            </a:extLst>
          </p:cNvPr>
          <p:cNvSpPr>
            <a:spLocks noGrp="1"/>
          </p:cNvSpPr>
          <p:nvPr>
            <p:ph idx="1"/>
          </p:nvPr>
        </p:nvSpPr>
        <p:spPr>
          <a:xfrm>
            <a:off x="582128" y="1420262"/>
            <a:ext cx="11123857" cy="4999926"/>
          </a:xfrm>
        </p:spPr>
        <p:txBody>
          <a:bodyPr>
            <a:noAutofit/>
          </a:bodyPr>
          <a:lstStyle/>
          <a:p>
            <a:pPr marL="0" indent="0">
              <a:lnSpc>
                <a:spcPct val="120000"/>
              </a:lnSpc>
              <a:buNone/>
            </a:pPr>
            <a:r>
              <a:rPr lang="en-GB" sz="1600" b="1" dirty="0"/>
              <a:t>Following inactivated flu vaccine:</a:t>
            </a:r>
          </a:p>
          <a:p>
            <a:pPr>
              <a:lnSpc>
                <a:spcPct val="120000"/>
              </a:lnSpc>
              <a:buFont typeface="Arial" panose="020B0604020202020204" pitchFamily="34" charset="0"/>
              <a:buChar char="•"/>
            </a:pPr>
            <a:r>
              <a:rPr lang="en-GB" sz="1600" dirty="0"/>
              <a:t>commonly reported symptoms are: pain, swelling or redness at the injection site, low grade fever, malaise, shivering, fatigue, headache, myalgia and arthralgia </a:t>
            </a:r>
          </a:p>
          <a:p>
            <a:pPr>
              <a:lnSpc>
                <a:spcPct val="120000"/>
              </a:lnSpc>
              <a:buFont typeface="Arial" panose="020B0604020202020204" pitchFamily="34" charset="0"/>
              <a:buChar char="•"/>
            </a:pPr>
            <a:r>
              <a:rPr lang="en-GB" sz="1600" dirty="0"/>
              <a:t>these symptoms usually disappear within 1 to 2 days without treatment</a:t>
            </a:r>
          </a:p>
          <a:p>
            <a:pPr>
              <a:lnSpc>
                <a:spcPct val="120000"/>
              </a:lnSpc>
              <a:buFont typeface="Arial" panose="020B0604020202020204" pitchFamily="34" charset="0"/>
              <a:buChar char="•"/>
            </a:pPr>
            <a:r>
              <a:rPr lang="en-GB" sz="1600" dirty="0"/>
              <a:t>due to the MF59 adjuvant, a higher incidence of mild post-immunisation reactions has been reported with </a:t>
            </a:r>
            <a:r>
              <a:rPr lang="en-GB" sz="1600" dirty="0" err="1"/>
              <a:t>aIIV</a:t>
            </a:r>
            <a:r>
              <a:rPr lang="en-GB" sz="1600" dirty="0"/>
              <a:t>, compared to non-adjuvanted influenza vaccines</a:t>
            </a:r>
          </a:p>
          <a:p>
            <a:pPr>
              <a:lnSpc>
                <a:spcPct val="120000"/>
              </a:lnSpc>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in clinical trials,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some side effects were reported slightly more frequently after vaccination with IIV-HD than after standard-dose inactivated flu vaccines</a:t>
            </a:r>
            <a:endParaRPr lang="en-GB" sz="1600" dirty="0"/>
          </a:p>
          <a:p>
            <a:pPr>
              <a:lnSpc>
                <a:spcPct val="120000"/>
              </a:lnSpc>
            </a:pPr>
            <a:endParaRPr lang="en-GB" sz="100" b="1" dirty="0"/>
          </a:p>
          <a:p>
            <a:pPr marL="0" indent="0">
              <a:lnSpc>
                <a:spcPct val="120000"/>
              </a:lnSpc>
              <a:buNone/>
            </a:pPr>
            <a:r>
              <a:rPr lang="en-GB" sz="1600" b="1" dirty="0"/>
              <a:t>Following live attenuated flu vaccine:</a:t>
            </a:r>
          </a:p>
          <a:p>
            <a:pPr>
              <a:lnSpc>
                <a:spcPct val="120000"/>
              </a:lnSpc>
              <a:buFont typeface="Arial" panose="020B0604020202020204" pitchFamily="34" charset="0"/>
              <a:buChar char="•"/>
            </a:pPr>
            <a:r>
              <a:rPr lang="en-GB" sz="1600" dirty="0"/>
              <a:t>commonly reported symptoms include nasal congestion/rhinorrhoea, reduced appetite, feeling generally unwell, myalgia and headache </a:t>
            </a:r>
          </a:p>
          <a:p>
            <a:pPr marL="0" indent="0">
              <a:lnSpc>
                <a:spcPct val="120000"/>
              </a:lnSpc>
              <a:buNone/>
            </a:pPr>
            <a:r>
              <a:rPr lang="en-GB" sz="1600" dirty="0"/>
              <a:t>Rarely, after live or inactivated vaccine, immediate reactions such as urticaria, angio-oedema, bronchospasm and anaphylaxis can occur</a:t>
            </a:r>
          </a:p>
        </p:txBody>
      </p:sp>
      <p:sp>
        <p:nvSpPr>
          <p:cNvPr id="7" name="Slide Number Placeholder 6">
            <a:extLst>
              <a:ext uri="{FF2B5EF4-FFF2-40B4-BE49-F238E27FC236}">
                <a16:creationId xmlns:a16="http://schemas.microsoft.com/office/drawing/2014/main" id="{4F3F1BF6-ACA9-48CD-B0F6-2436D1950E4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4C5247F2-AB7C-438B-BDC2-78C00027EF9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1647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C488-302C-1ADA-23C0-CA2182D4259D}"/>
              </a:ext>
            </a:extLst>
          </p:cNvPr>
          <p:cNvSpPr>
            <a:spLocks noGrp="1"/>
          </p:cNvSpPr>
          <p:nvPr>
            <p:ph type="title"/>
          </p:nvPr>
        </p:nvSpPr>
        <p:spPr>
          <a:xfrm>
            <a:off x="7300312" y="2640072"/>
            <a:ext cx="4091874" cy="516776"/>
          </a:xfrm>
        </p:spPr>
        <p:txBody>
          <a:bodyPr>
            <a:normAutofit fontScale="90000"/>
          </a:bodyPr>
          <a:lstStyle/>
          <a:p>
            <a:r>
              <a:rPr lang="en-GB" dirty="0"/>
              <a:t>Incident Management</a:t>
            </a:r>
            <a:br>
              <a:rPr lang="en-GB" dirty="0"/>
            </a:br>
            <a:endParaRPr lang="en-GB" dirty="0"/>
          </a:p>
        </p:txBody>
      </p:sp>
      <p:pic>
        <p:nvPicPr>
          <p:cNvPr id="5" name="Picture 4">
            <a:extLst>
              <a:ext uri="{FF2B5EF4-FFF2-40B4-BE49-F238E27FC236}">
                <a16:creationId xmlns:a16="http://schemas.microsoft.com/office/drawing/2014/main" id="{DEF14F3E-06FA-AA0C-68C4-851F53DE43BC}"/>
              </a:ext>
            </a:extLst>
          </p:cNvPr>
          <p:cNvPicPr>
            <a:picLocks noChangeAspect="1"/>
          </p:cNvPicPr>
          <p:nvPr/>
        </p:nvPicPr>
        <p:blipFill>
          <a:blip r:embed="rId2"/>
          <a:stretch>
            <a:fillRect/>
          </a:stretch>
        </p:blipFill>
        <p:spPr>
          <a:xfrm>
            <a:off x="556345" y="157150"/>
            <a:ext cx="5959589" cy="6157912"/>
          </a:xfrm>
          <a:prstGeom prst="rect">
            <a:avLst/>
          </a:prstGeom>
        </p:spPr>
      </p:pic>
    </p:spTree>
    <p:extLst>
      <p:ext uri="{BB962C8B-B14F-4D97-AF65-F5344CB8AC3E}">
        <p14:creationId xmlns:p14="http://schemas.microsoft.com/office/powerpoint/2010/main" val="15977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71F2-DBA5-415A-82C8-651F587B857A}"/>
              </a:ext>
            </a:extLst>
          </p:cNvPr>
          <p:cNvSpPr txBox="1">
            <a:spLocks/>
          </p:cNvSpPr>
          <p:nvPr/>
        </p:nvSpPr>
        <p:spPr>
          <a:xfrm>
            <a:off x="1119366" y="1691296"/>
            <a:ext cx="9779183" cy="402021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GB" sz="3600" dirty="0"/>
              <a:t>For vaccines to be </a:t>
            </a:r>
            <a:r>
              <a:rPr lang="en-GB" sz="4000" b="1" dirty="0"/>
              <a:t>safe</a:t>
            </a:r>
            <a:r>
              <a:rPr lang="en-GB" sz="3600" dirty="0"/>
              <a:t> and </a:t>
            </a:r>
            <a:r>
              <a:rPr lang="en-GB" sz="4000" b="1" dirty="0"/>
              <a:t>effective</a:t>
            </a:r>
            <a:r>
              <a:rPr lang="en-GB" sz="3600" dirty="0"/>
              <a:t> they must be </a:t>
            </a:r>
            <a:r>
              <a:rPr lang="en-GB" sz="4000" b="1" dirty="0"/>
              <a:t>stored</a:t>
            </a:r>
            <a:r>
              <a:rPr lang="en-GB" sz="3600" dirty="0"/>
              <a:t> and administered </a:t>
            </a:r>
            <a:r>
              <a:rPr lang="en-GB" sz="4000" b="1" dirty="0"/>
              <a:t>correctly.</a:t>
            </a:r>
          </a:p>
          <a:p>
            <a:pPr marL="571500" indent="-571500"/>
            <a:r>
              <a:rPr lang="en-GB" sz="3600" dirty="0"/>
              <a:t>Vaccines are </a:t>
            </a:r>
            <a:r>
              <a:rPr lang="en-GB" sz="4000" b="1" dirty="0"/>
              <a:t>sensitive</a:t>
            </a:r>
            <a:r>
              <a:rPr lang="en-GB" sz="3600" dirty="0"/>
              <a:t> to </a:t>
            </a:r>
            <a:r>
              <a:rPr lang="en-GB" sz="4000" b="1" dirty="0"/>
              <a:t>heat</a:t>
            </a:r>
            <a:r>
              <a:rPr lang="en-GB" sz="3600" dirty="0"/>
              <a:t>, </a:t>
            </a:r>
            <a:r>
              <a:rPr lang="en-GB" sz="4000" b="1" dirty="0"/>
              <a:t>cold</a:t>
            </a:r>
            <a:r>
              <a:rPr lang="en-GB" sz="3600" dirty="0"/>
              <a:t> and </a:t>
            </a:r>
            <a:r>
              <a:rPr lang="en-GB" sz="4000" b="1" dirty="0"/>
              <a:t>light.</a:t>
            </a:r>
          </a:p>
          <a:p>
            <a:pPr marL="571500" indent="-571500"/>
            <a:r>
              <a:rPr lang="en-GB" sz="3500" dirty="0">
                <a:cs typeface="Arial" panose="020B0604020202020204" pitchFamily="34" charset="0"/>
              </a:rPr>
              <a:t>Limit quantity of stock to that needed for 2 weeks, in case of fridge failure.</a:t>
            </a:r>
          </a:p>
          <a:p>
            <a:pPr marL="571500" indent="-571500"/>
            <a:r>
              <a:rPr lang="en-GB" sz="3500" dirty="0">
                <a:cs typeface="Arial" panose="020B0604020202020204" pitchFamily="34" charset="0"/>
              </a:rPr>
              <a:t>Have a nominated cold chain lead.</a:t>
            </a:r>
          </a:p>
          <a:p>
            <a:pPr marL="571500" indent="-571500"/>
            <a:r>
              <a:rPr lang="en-GB" sz="3500" dirty="0">
                <a:cs typeface="Arial" panose="020B0604020202020204" pitchFamily="34" charset="0"/>
              </a:rPr>
              <a:t>All practice staff trained and updated on the cold chain and their role – e.g. reception staff receiving vaccines.</a:t>
            </a:r>
          </a:p>
          <a:p>
            <a:pPr marL="571500" indent="-571500"/>
            <a:r>
              <a:rPr lang="en-GB" sz="3500" dirty="0">
                <a:cs typeface="Arial" panose="020B0604020202020204" pitchFamily="34" charset="0"/>
              </a:rPr>
              <a:t>All staff know what to do in case of a cold chain breach.</a:t>
            </a:r>
          </a:p>
          <a:p>
            <a:pPr marL="571500" indent="-571500"/>
            <a:r>
              <a:rPr lang="en-GB" sz="3500" dirty="0">
                <a:cs typeface="Arial" panose="020B0604020202020204" pitchFamily="34" charset="0"/>
              </a:rPr>
              <a:t>Ideally all practices will have data loggers, which are very useful in the event of a breach</a:t>
            </a:r>
          </a:p>
          <a:p>
            <a:endParaRPr lang="en-GB" dirty="0"/>
          </a:p>
        </p:txBody>
      </p:sp>
      <p:sp>
        <p:nvSpPr>
          <p:cNvPr id="4" name="Title 1">
            <a:extLst>
              <a:ext uri="{FF2B5EF4-FFF2-40B4-BE49-F238E27FC236}">
                <a16:creationId xmlns:a16="http://schemas.microsoft.com/office/drawing/2014/main" id="{8C543F67-9C70-4748-8C0C-3A7863422F99}"/>
              </a:ext>
            </a:extLst>
          </p:cNvPr>
          <p:cNvSpPr>
            <a:spLocks noGrp="1"/>
          </p:cNvSpPr>
          <p:nvPr>
            <p:ph type="title"/>
          </p:nvPr>
        </p:nvSpPr>
        <p:spPr>
          <a:xfrm>
            <a:off x="431800" y="431800"/>
            <a:ext cx="11404600" cy="865188"/>
          </a:xfrm>
        </p:spPr>
        <p:txBody>
          <a:bodyPr rtlCol="0"/>
          <a:lstStyle/>
          <a:p>
            <a:pPr rtl="0"/>
            <a:r>
              <a:rPr lang="en-GB" dirty="0"/>
              <a:t>Cold Chain</a:t>
            </a:r>
          </a:p>
        </p:txBody>
      </p:sp>
    </p:spTree>
    <p:extLst>
      <p:ext uri="{BB962C8B-B14F-4D97-AF65-F5344CB8AC3E}">
        <p14:creationId xmlns:p14="http://schemas.microsoft.com/office/powerpoint/2010/main" val="8760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71F2-DBA5-415A-82C8-651F587B857A}"/>
              </a:ext>
            </a:extLst>
          </p:cNvPr>
          <p:cNvSpPr txBox="1">
            <a:spLocks/>
          </p:cNvSpPr>
          <p:nvPr/>
        </p:nvSpPr>
        <p:spPr>
          <a:xfrm>
            <a:off x="1126241" y="2096277"/>
            <a:ext cx="9779183" cy="34364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GB" sz="3200" dirty="0"/>
              <a:t>An “excursion” or cold chain breach, is when vaccines have been out of the cold chain for more than 20 minutes. </a:t>
            </a:r>
          </a:p>
          <a:p>
            <a:pPr marL="0" indent="0">
              <a:buNone/>
            </a:pPr>
            <a:endParaRPr lang="en-GB" sz="3200" dirty="0"/>
          </a:p>
          <a:p>
            <a:pPr marL="571500" indent="-571500"/>
            <a:r>
              <a:rPr lang="en-GB" sz="3200" dirty="0"/>
              <a:t>Visit: </a:t>
            </a:r>
            <a:r>
              <a:rPr lang="en-GB" sz="3200" dirty="0">
                <a:hlinkClick r:id="rId2">
                  <a:extLst>
                    <a:ext uri="{A12FA001-AC4F-418D-AE19-62706E023703}">
                      <ahyp:hlinkClr xmlns:ahyp="http://schemas.microsoft.com/office/drawing/2018/hyperlinkcolor" val="tx"/>
                    </a:ext>
                  </a:extLst>
                </a:hlinkClick>
              </a:rPr>
              <a:t>NHS England — East of England » Vaccine and cold chain incident management</a:t>
            </a:r>
            <a:r>
              <a:rPr lang="en-GB" sz="3200" dirty="0"/>
              <a:t>.</a:t>
            </a:r>
          </a:p>
        </p:txBody>
      </p:sp>
      <p:sp>
        <p:nvSpPr>
          <p:cNvPr id="4" name="Title 1">
            <a:extLst>
              <a:ext uri="{FF2B5EF4-FFF2-40B4-BE49-F238E27FC236}">
                <a16:creationId xmlns:a16="http://schemas.microsoft.com/office/drawing/2014/main" id="{8C543F67-9C70-4748-8C0C-3A7863422F99}"/>
              </a:ext>
            </a:extLst>
          </p:cNvPr>
          <p:cNvSpPr>
            <a:spLocks noGrp="1"/>
          </p:cNvSpPr>
          <p:nvPr>
            <p:ph type="title"/>
          </p:nvPr>
        </p:nvSpPr>
        <p:spPr>
          <a:xfrm>
            <a:off x="431800" y="431800"/>
            <a:ext cx="11404600" cy="865188"/>
          </a:xfrm>
        </p:spPr>
        <p:txBody>
          <a:bodyPr rtlCol="0"/>
          <a:lstStyle/>
          <a:p>
            <a:pPr rtl="0"/>
            <a:r>
              <a:rPr lang="en-GB" dirty="0"/>
              <a:t>Excursion / Cold chain breach</a:t>
            </a:r>
          </a:p>
        </p:txBody>
      </p:sp>
    </p:spTree>
    <p:extLst>
      <p:ext uri="{BB962C8B-B14F-4D97-AF65-F5344CB8AC3E}">
        <p14:creationId xmlns:p14="http://schemas.microsoft.com/office/powerpoint/2010/main" val="238102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3A00-3E14-4017-8925-1611862A0B76}"/>
              </a:ext>
            </a:extLst>
          </p:cNvPr>
          <p:cNvSpPr>
            <a:spLocks noGrp="1"/>
          </p:cNvSpPr>
          <p:nvPr>
            <p:ph type="title"/>
          </p:nvPr>
        </p:nvSpPr>
        <p:spPr>
          <a:xfrm>
            <a:off x="414185" y="375364"/>
            <a:ext cx="9532251" cy="697662"/>
          </a:xfrm>
        </p:spPr>
        <p:txBody>
          <a:bodyPr/>
          <a:lstStyle/>
          <a:p>
            <a:r>
              <a:rPr lang="en-GB"/>
              <a:t>Evolution of UK flu vaccination programme</a:t>
            </a:r>
          </a:p>
        </p:txBody>
      </p:sp>
      <p:sp>
        <p:nvSpPr>
          <p:cNvPr id="3" name="Content Placeholder 2">
            <a:extLst>
              <a:ext uri="{FF2B5EF4-FFF2-40B4-BE49-F238E27FC236}">
                <a16:creationId xmlns:a16="http://schemas.microsoft.com/office/drawing/2014/main" id="{A86FAD31-6DBD-4730-878F-7AC593FEE197}"/>
              </a:ext>
            </a:extLst>
          </p:cNvPr>
          <p:cNvSpPr>
            <a:spLocks noGrp="1"/>
          </p:cNvSpPr>
          <p:nvPr>
            <p:ph idx="1"/>
          </p:nvPr>
        </p:nvSpPr>
        <p:spPr>
          <a:xfrm>
            <a:off x="236895" y="1555644"/>
            <a:ext cx="11123857" cy="5102010"/>
          </a:xfrm>
        </p:spPr>
        <p:txBody>
          <a:bodyPr>
            <a:normAutofit fontScale="92500" lnSpcReduction="10000"/>
          </a:bodyPr>
          <a:lstStyle/>
          <a:p>
            <a:pPr marL="166687" indent="0">
              <a:lnSpc>
                <a:spcPct val="100000"/>
              </a:lnSpc>
              <a:spcBef>
                <a:spcPct val="0"/>
              </a:spcBef>
              <a:buNone/>
            </a:pPr>
            <a:r>
              <a:rPr lang="en-GB" sz="1400" b="1"/>
              <a:t>Late 1960s</a:t>
            </a:r>
            <a:r>
              <a:rPr lang="en-GB" sz="1400"/>
              <a:t>: annual flu immunisation recommended to directly protect those in clinical risk groups who are at a higher risk of influenza associated morbidity and mortality </a:t>
            </a:r>
          </a:p>
          <a:p>
            <a:pPr marL="166687" indent="0">
              <a:lnSpc>
                <a:spcPct val="100000"/>
              </a:lnSpc>
              <a:spcBef>
                <a:spcPct val="0"/>
              </a:spcBef>
              <a:buNone/>
            </a:pPr>
            <a:endParaRPr lang="en-GB" sz="1400"/>
          </a:p>
          <a:p>
            <a:pPr marL="166687" indent="0">
              <a:lnSpc>
                <a:spcPct val="100000"/>
              </a:lnSpc>
              <a:spcBef>
                <a:spcPct val="0"/>
              </a:spcBef>
              <a:buNone/>
            </a:pPr>
            <a:r>
              <a:rPr lang="en-GB" sz="1400" b="1"/>
              <a:t>2000</a:t>
            </a:r>
            <a:r>
              <a:rPr lang="en-GB" sz="1400"/>
              <a:t>: flu vaccine policy extended to include all people aged 65 years or over</a:t>
            </a:r>
          </a:p>
          <a:p>
            <a:pPr marL="166687" indent="0">
              <a:lnSpc>
                <a:spcPct val="100000"/>
              </a:lnSpc>
              <a:spcBef>
                <a:spcPct val="0"/>
              </a:spcBef>
              <a:buNone/>
            </a:pPr>
            <a:endParaRPr lang="en-GB" sz="1400"/>
          </a:p>
          <a:p>
            <a:pPr marL="166687" indent="0">
              <a:lnSpc>
                <a:spcPct val="100000"/>
              </a:lnSpc>
              <a:spcBef>
                <a:spcPct val="0"/>
              </a:spcBef>
              <a:buNone/>
            </a:pPr>
            <a:r>
              <a:rPr lang="en-GB" sz="1400" b="1"/>
              <a:t>2010</a:t>
            </a:r>
            <a:r>
              <a:rPr lang="en-GB" sz="1400"/>
              <a:t>: pregnancy added as a clinical risk category for routine flu immunisation</a:t>
            </a:r>
          </a:p>
          <a:p>
            <a:pPr marL="166687" indent="0">
              <a:lnSpc>
                <a:spcPct val="100000"/>
              </a:lnSpc>
              <a:spcBef>
                <a:spcPct val="0"/>
              </a:spcBef>
              <a:buNone/>
            </a:pPr>
            <a:endParaRPr lang="en-GB" sz="1400"/>
          </a:p>
          <a:p>
            <a:pPr marL="166687" indent="0">
              <a:lnSpc>
                <a:spcPct val="100000"/>
              </a:lnSpc>
              <a:spcBef>
                <a:spcPct val="0"/>
              </a:spcBef>
              <a:buNone/>
            </a:pPr>
            <a:r>
              <a:rPr lang="en-GB" sz="1400" b="1"/>
              <a:t>2013</a:t>
            </a:r>
            <a:r>
              <a:rPr lang="en-GB" sz="1400"/>
              <a:t>: phased introduction of an annual childhood flu vaccination programme for all children aged 2 to 16y began with vaccine offered to all children aged 2 and 3 years and 7 geographical pilots in primary school aged children</a:t>
            </a:r>
          </a:p>
          <a:p>
            <a:pPr marL="166687" indent="0">
              <a:lnSpc>
                <a:spcPct val="100000"/>
              </a:lnSpc>
              <a:spcBef>
                <a:spcPct val="0"/>
              </a:spcBef>
              <a:buNone/>
            </a:pPr>
            <a:endParaRPr lang="en-GB" sz="1400"/>
          </a:p>
          <a:p>
            <a:pPr marL="166687" indent="0">
              <a:lnSpc>
                <a:spcPct val="100000"/>
              </a:lnSpc>
              <a:spcBef>
                <a:spcPct val="0"/>
              </a:spcBef>
              <a:buNone/>
            </a:pPr>
            <a:r>
              <a:rPr lang="en-GB" sz="1400" b="1"/>
              <a:t>2014</a:t>
            </a:r>
            <a:r>
              <a:rPr lang="en-GB" sz="1400"/>
              <a:t>: phased introduction of childhood flu vaccination programme continued with vaccine offered to all children aged 2, 3 and 4 years and geographical pilots in primary and secondary school aged children</a:t>
            </a:r>
          </a:p>
          <a:p>
            <a:pPr marL="166687" indent="0">
              <a:lnSpc>
                <a:spcPct val="100000"/>
              </a:lnSpc>
              <a:spcBef>
                <a:spcPct val="0"/>
              </a:spcBef>
              <a:buNone/>
            </a:pPr>
            <a:endParaRPr lang="en-GB" sz="1400" b="1"/>
          </a:p>
          <a:p>
            <a:pPr marL="166687" indent="0">
              <a:lnSpc>
                <a:spcPct val="100000"/>
              </a:lnSpc>
              <a:spcBef>
                <a:spcPct val="0"/>
              </a:spcBef>
              <a:buNone/>
            </a:pPr>
            <a:r>
              <a:rPr lang="en-GB" sz="1400" b="1"/>
              <a:t>2015</a:t>
            </a:r>
            <a:r>
              <a:rPr lang="en-GB" sz="1400"/>
              <a:t>: in addition to vaccinating 2, 3, and 4 year olds in primary care, the programme began nationally in primary schools in a phased roll-out starting with the youngest school-aged children first </a:t>
            </a:r>
          </a:p>
          <a:p>
            <a:pPr marL="166687" indent="0">
              <a:lnSpc>
                <a:spcPct val="100000"/>
              </a:lnSpc>
              <a:spcBef>
                <a:spcPct val="0"/>
              </a:spcBef>
              <a:buNone/>
            </a:pPr>
            <a:endParaRPr lang="en-GB" sz="1400" b="1"/>
          </a:p>
          <a:p>
            <a:pPr marL="166687" indent="0">
              <a:lnSpc>
                <a:spcPct val="100000"/>
              </a:lnSpc>
              <a:spcBef>
                <a:spcPct val="0"/>
              </a:spcBef>
              <a:buNone/>
            </a:pPr>
            <a:r>
              <a:rPr lang="en-GB" sz="1400" b="1"/>
              <a:t>Between 2016 and 2019</a:t>
            </a:r>
            <a:r>
              <a:rPr lang="en-GB" sz="1400"/>
              <a:t>: phased introduction of childhood flu vaccination programme continued with a year on year addition of the next school year </a:t>
            </a:r>
          </a:p>
          <a:p>
            <a:pPr marL="166687" indent="0">
              <a:lnSpc>
                <a:spcPct val="100000"/>
              </a:lnSpc>
              <a:spcBef>
                <a:spcPct val="0"/>
              </a:spcBef>
              <a:buNone/>
            </a:pPr>
            <a:endParaRPr lang="en-GB" sz="1400"/>
          </a:p>
          <a:p>
            <a:pPr marL="166687" indent="0">
              <a:lnSpc>
                <a:spcPct val="100000"/>
              </a:lnSpc>
              <a:spcBef>
                <a:spcPct val="0"/>
              </a:spcBef>
              <a:buNone/>
            </a:pPr>
            <a:r>
              <a:rPr lang="en-GB" sz="1400" b="1"/>
              <a:t>2020</a:t>
            </a:r>
            <a:r>
              <a:rPr lang="en-GB" sz="1400"/>
              <a:t>: offer to all children aged 2 to school year 7 and extended to those aged 50 to 64 years</a:t>
            </a:r>
          </a:p>
          <a:p>
            <a:pPr marL="166687" indent="0">
              <a:lnSpc>
                <a:spcPct val="100000"/>
              </a:lnSpc>
              <a:spcBef>
                <a:spcPct val="0"/>
              </a:spcBef>
              <a:buNone/>
            </a:pPr>
            <a:endParaRPr lang="en-GB" sz="1400"/>
          </a:p>
          <a:p>
            <a:pPr marL="177800" lvl="1" indent="0">
              <a:lnSpc>
                <a:spcPct val="100000"/>
              </a:lnSpc>
              <a:buNone/>
            </a:pPr>
            <a:r>
              <a:rPr lang="en-GB" sz="1400" b="1"/>
              <a:t>2021 and 2022:</a:t>
            </a:r>
            <a:r>
              <a:rPr lang="en-GB" sz="1400"/>
              <a:t> programme extended to offer to all those aged 50 to 64 years and to all children from age 2 up school year 11 (in 2021) and age 2 up to school year 9 (in 2022) because of concerns over co-circulation of flu and COVID-19 </a:t>
            </a:r>
          </a:p>
          <a:p>
            <a:pPr marL="177800" lvl="1" indent="0">
              <a:lnSpc>
                <a:spcPct val="100000"/>
              </a:lnSpc>
              <a:buNone/>
            </a:pPr>
            <a:endParaRPr lang="en-GB" sz="1400"/>
          </a:p>
          <a:p>
            <a:pPr marL="177800" lvl="1" indent="0">
              <a:lnSpc>
                <a:spcPct val="100000"/>
              </a:lnSpc>
              <a:buNone/>
            </a:pPr>
            <a:r>
              <a:rPr lang="en-GB" sz="1400" b="1"/>
              <a:t>2023, 2024 and 2025: </a:t>
            </a:r>
            <a:r>
              <a:rPr lang="en-GB" sz="1400"/>
              <a:t>flu vaccine programme to offer to clinical risk groups, all aged 65 years and over, and all children aged 2 to 15 years old (up to school year 11) </a:t>
            </a:r>
          </a:p>
        </p:txBody>
      </p:sp>
      <p:sp>
        <p:nvSpPr>
          <p:cNvPr id="7" name="Slide Number Placeholder 6">
            <a:extLst>
              <a:ext uri="{FF2B5EF4-FFF2-40B4-BE49-F238E27FC236}">
                <a16:creationId xmlns:a16="http://schemas.microsoft.com/office/drawing/2014/main" id="{7023AAEC-16D3-4D64-97CB-22FD64C16D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BD9E41D5-4B2D-407F-A76A-E2F1097DB1A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0315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D065-C1AD-FC25-4E74-A8FB73D2E319}"/>
              </a:ext>
            </a:extLst>
          </p:cNvPr>
          <p:cNvSpPr>
            <a:spLocks noGrp="1"/>
          </p:cNvSpPr>
          <p:nvPr>
            <p:ph type="title"/>
          </p:nvPr>
        </p:nvSpPr>
        <p:spPr/>
        <p:txBody>
          <a:bodyPr/>
          <a:lstStyle/>
          <a:p>
            <a:r>
              <a:rPr lang="en-GB" dirty="0"/>
              <a:t>Vaccine Wastage</a:t>
            </a:r>
          </a:p>
        </p:txBody>
      </p:sp>
      <p:sp>
        <p:nvSpPr>
          <p:cNvPr id="3" name="Content Placeholder 2">
            <a:extLst>
              <a:ext uri="{FF2B5EF4-FFF2-40B4-BE49-F238E27FC236}">
                <a16:creationId xmlns:a16="http://schemas.microsoft.com/office/drawing/2014/main" id="{95B371F2-DBA5-415A-82C8-651F587B857A}"/>
              </a:ext>
            </a:extLst>
          </p:cNvPr>
          <p:cNvSpPr txBox="1">
            <a:spLocks/>
          </p:cNvSpPr>
          <p:nvPr/>
        </p:nvSpPr>
        <p:spPr>
          <a:xfrm>
            <a:off x="1109456" y="1741774"/>
            <a:ext cx="9973088" cy="378267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dirty="0"/>
              <a:t>Do </a:t>
            </a:r>
            <a:r>
              <a:rPr lang="en-GB" b="1" u="sng" dirty="0"/>
              <a:t>NOT</a:t>
            </a:r>
            <a:r>
              <a:rPr lang="en-GB" dirty="0"/>
              <a:t> discard any vaccine until after discussion with manufacturers and they have confirmed the vaccines cannot be used.</a:t>
            </a:r>
          </a:p>
          <a:p>
            <a:pPr marL="342900" indent="-342900"/>
            <a:r>
              <a:rPr lang="en-GB" dirty="0"/>
              <a:t>Any vaccine that must be discarded (instructed by manufacturer) must be reported on ImmForm. </a:t>
            </a:r>
          </a:p>
          <a:p>
            <a:pPr marL="342900" indent="-342900"/>
            <a:r>
              <a:rPr lang="en-GB" dirty="0"/>
              <a:t>Vaccine wastage cost £5.7 million of NHS funds in 2022. </a:t>
            </a:r>
          </a:p>
          <a:p>
            <a:pPr marL="342900" indent="-342900"/>
            <a:r>
              <a:rPr lang="en-GB" dirty="0"/>
              <a:t>The vaccine is referred to as being used ‘off-label’ if it has been stored in a way other than that described in its licence. </a:t>
            </a:r>
          </a:p>
          <a:p>
            <a:pPr marL="342900" indent="-342900"/>
            <a:r>
              <a:rPr lang="en-GB" dirty="0"/>
              <a:t>The decision to allow the vaccine to be used ‘off-label’ will only be taken if the vaccine is still considered to be safe and effective.</a:t>
            </a:r>
          </a:p>
          <a:p>
            <a:pPr marL="342900" indent="-342900"/>
            <a:r>
              <a:rPr lang="en-GB" dirty="0"/>
              <a:t>The PGD’s cover off-label vaccine use.</a:t>
            </a:r>
          </a:p>
        </p:txBody>
      </p:sp>
    </p:spTree>
    <p:extLst>
      <p:ext uri="{BB962C8B-B14F-4D97-AF65-F5344CB8AC3E}">
        <p14:creationId xmlns:p14="http://schemas.microsoft.com/office/powerpoint/2010/main" val="29996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85EC-89E3-4379-B709-9F685BB97D81}"/>
              </a:ext>
            </a:extLst>
          </p:cNvPr>
          <p:cNvSpPr>
            <a:spLocks noGrp="1"/>
          </p:cNvSpPr>
          <p:nvPr>
            <p:ph type="title"/>
          </p:nvPr>
        </p:nvSpPr>
        <p:spPr>
          <a:xfrm>
            <a:off x="432847" y="375362"/>
            <a:ext cx="5967957" cy="660339"/>
          </a:xfrm>
        </p:spPr>
        <p:txBody>
          <a:bodyPr/>
          <a:lstStyle/>
          <a:p>
            <a:r>
              <a:rPr lang="en-GB" dirty="0"/>
              <a:t>Essential further reading</a:t>
            </a:r>
          </a:p>
        </p:txBody>
      </p:sp>
      <p:sp>
        <p:nvSpPr>
          <p:cNvPr id="3" name="Content Placeholder 2">
            <a:extLst>
              <a:ext uri="{FF2B5EF4-FFF2-40B4-BE49-F238E27FC236}">
                <a16:creationId xmlns:a16="http://schemas.microsoft.com/office/drawing/2014/main" id="{1F85DEFE-11AC-4AF0-8F7D-909277FA368D}"/>
              </a:ext>
            </a:extLst>
          </p:cNvPr>
          <p:cNvSpPr>
            <a:spLocks noGrp="1"/>
          </p:cNvSpPr>
          <p:nvPr>
            <p:ph idx="1"/>
          </p:nvPr>
        </p:nvSpPr>
        <p:spPr>
          <a:xfrm>
            <a:off x="330205" y="1774826"/>
            <a:ext cx="5582398" cy="4351338"/>
          </a:xfrm>
        </p:spPr>
        <p:txBody>
          <a:bodyPr>
            <a:normAutofit fontScale="92500" lnSpcReduction="10000"/>
          </a:bodyPr>
          <a:lstStyle/>
          <a:p>
            <a:pPr>
              <a:lnSpc>
                <a:spcPct val="110000"/>
              </a:lnSpc>
            </a:pPr>
            <a:r>
              <a:rPr lang="en-GB" sz="2000" dirty="0"/>
              <a:t>please ensure that you read the </a:t>
            </a:r>
            <a:r>
              <a:rPr lang="en-GB" sz="2000" dirty="0">
                <a:hlinkClick r:id="rId3"/>
              </a:rPr>
              <a:t>national flu immunisation programme 2025 to 2026</a:t>
            </a:r>
            <a:r>
              <a:rPr lang="en-GB" sz="2000" dirty="0"/>
              <a:t> letter (published 13 February 2025) and </a:t>
            </a:r>
            <a:r>
              <a:rPr lang="en-GB" sz="2000" dirty="0">
                <a:hlinkClick r:id="rId4"/>
              </a:rPr>
              <a:t>amendment letter </a:t>
            </a:r>
            <a:r>
              <a:rPr lang="en-GB" sz="2000" dirty="0"/>
              <a:t>(published 28 July 2025)</a:t>
            </a:r>
          </a:p>
          <a:p>
            <a:pPr>
              <a:lnSpc>
                <a:spcPct val="110000"/>
              </a:lnSpc>
            </a:pPr>
            <a:r>
              <a:rPr lang="en-GB" sz="2000" dirty="0"/>
              <a:t>this letter provides key information about this year’s flu programme </a:t>
            </a:r>
          </a:p>
          <a:p>
            <a:pPr>
              <a:lnSpc>
                <a:spcPct val="110000"/>
              </a:lnSpc>
            </a:pPr>
            <a:r>
              <a:rPr lang="en-GB" sz="2000" dirty="0"/>
              <a:t>it is recommended that you regularly check the UKHSA ‘</a:t>
            </a:r>
            <a:r>
              <a:rPr lang="en-GB" sz="2000" dirty="0">
                <a:hlinkClick r:id="rId5"/>
              </a:rPr>
              <a:t>Annual flu programme</a:t>
            </a:r>
            <a:r>
              <a:rPr lang="en-GB" sz="2000" dirty="0"/>
              <a:t>’ webpage during the flu vaccination period as any further information that becomes available about the programme will be published there</a:t>
            </a:r>
          </a:p>
          <a:p>
            <a:pPr>
              <a:lnSpc>
                <a:spcPct val="110000"/>
              </a:lnSpc>
            </a:pPr>
            <a:r>
              <a:rPr lang="en-GB" sz="2000" dirty="0"/>
              <a:t>also read the latest </a:t>
            </a:r>
            <a:r>
              <a:rPr lang="en-GB" sz="2000" dirty="0">
                <a:hlinkClick r:id="rId6"/>
              </a:rPr>
              <a:t>Green Book Influenza chapter</a:t>
            </a:r>
            <a:endParaRPr lang="en-GB" sz="2000" dirty="0"/>
          </a:p>
        </p:txBody>
      </p:sp>
      <p:sp>
        <p:nvSpPr>
          <p:cNvPr id="7" name="Slide Number Placeholder 6">
            <a:extLst>
              <a:ext uri="{FF2B5EF4-FFF2-40B4-BE49-F238E27FC236}">
                <a16:creationId xmlns:a16="http://schemas.microsoft.com/office/drawing/2014/main" id="{CEE49450-7009-4A2E-8A23-9009EB0A08E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Footer Placeholder 10">
            <a:extLst>
              <a:ext uri="{FF2B5EF4-FFF2-40B4-BE49-F238E27FC236}">
                <a16:creationId xmlns:a16="http://schemas.microsoft.com/office/drawing/2014/main" id="{E8AD6F07-DF49-4CDA-A1A2-F6141E770D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FE63AAA-CD08-504E-E9DD-ABBA309F84AA}"/>
              </a:ext>
            </a:extLst>
          </p:cNvPr>
          <p:cNvPicPr>
            <a:picLocks noChangeAspect="1"/>
          </p:cNvPicPr>
          <p:nvPr/>
        </p:nvPicPr>
        <p:blipFill>
          <a:blip r:embed="rId7"/>
          <a:stretch>
            <a:fillRect/>
          </a:stretch>
        </p:blipFill>
        <p:spPr>
          <a:xfrm>
            <a:off x="6532125" y="1438966"/>
            <a:ext cx="3943964" cy="4963310"/>
          </a:xfrm>
          <a:prstGeom prst="rect">
            <a:avLst/>
          </a:prstGeom>
          <a:ln>
            <a:solidFill>
              <a:schemeClr val="tx1"/>
            </a:solidFill>
          </a:ln>
        </p:spPr>
      </p:pic>
    </p:spTree>
    <p:extLst>
      <p:ext uri="{BB962C8B-B14F-4D97-AF65-F5344CB8AC3E}">
        <p14:creationId xmlns:p14="http://schemas.microsoft.com/office/powerpoint/2010/main" val="2214576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8F73-1EA3-4DBB-9185-4B14D1755BF4}"/>
              </a:ext>
            </a:extLst>
          </p:cNvPr>
          <p:cNvSpPr>
            <a:spLocks noGrp="1"/>
          </p:cNvSpPr>
          <p:nvPr>
            <p:ph type="title"/>
          </p:nvPr>
        </p:nvSpPr>
        <p:spPr>
          <a:xfrm>
            <a:off x="572802" y="366034"/>
            <a:ext cx="2646259" cy="734984"/>
          </a:xfrm>
        </p:spPr>
        <p:txBody>
          <a:bodyPr/>
          <a:lstStyle/>
          <a:p>
            <a:r>
              <a:rPr lang="en-GB">
                <a:latin typeface="Arial" charset="0"/>
                <a:ea typeface="ヒラギノ角ゴ Pro W3" charset="-128"/>
                <a:cs typeface="ヒラギノ角ゴ Pro W3" charset="-128"/>
              </a:rPr>
              <a:t>Resources</a:t>
            </a:r>
            <a:endParaRPr lang="en-GB"/>
          </a:p>
        </p:txBody>
      </p:sp>
      <p:sp>
        <p:nvSpPr>
          <p:cNvPr id="3" name="Content Placeholder 2">
            <a:extLst>
              <a:ext uri="{FF2B5EF4-FFF2-40B4-BE49-F238E27FC236}">
                <a16:creationId xmlns:a16="http://schemas.microsoft.com/office/drawing/2014/main" id="{3C7A81D6-3C8D-420B-BB58-92C4A697858F}"/>
              </a:ext>
            </a:extLst>
          </p:cNvPr>
          <p:cNvSpPr>
            <a:spLocks noGrp="1"/>
          </p:cNvSpPr>
          <p:nvPr>
            <p:ph idx="1"/>
          </p:nvPr>
        </p:nvSpPr>
        <p:spPr>
          <a:xfrm>
            <a:off x="470235" y="1416513"/>
            <a:ext cx="11328475" cy="4706841"/>
          </a:xfrm>
        </p:spPr>
        <p:txBody>
          <a:bodyPr>
            <a:noAutofit/>
          </a:bodyPr>
          <a:lstStyle/>
          <a:p>
            <a:pPr>
              <a:lnSpc>
                <a:spcPct val="100000"/>
              </a:lnSpc>
              <a:spcBef>
                <a:spcPts val="600"/>
              </a:spcBef>
              <a:buFont typeface="Arial"/>
              <a:buChar char="•"/>
            </a:pPr>
            <a:r>
              <a:rPr lang="en-GB" sz="1800" b="1" dirty="0">
                <a:solidFill>
                  <a:srgbClr val="000000"/>
                </a:solidFill>
                <a:latin typeface="Arial"/>
                <a:ea typeface="ヒラギノ角ゴ Pro W3"/>
                <a:cs typeface="ヒラギノ角ゴ Pro W3"/>
              </a:rPr>
              <a:t>Letters detailing 2025 to 2026 flu programme</a:t>
            </a:r>
            <a:r>
              <a:rPr lang="en-GB" sz="1800" dirty="0">
                <a:solidFill>
                  <a:srgbClr val="000000"/>
                </a:solidFill>
                <a:latin typeface="Arial"/>
                <a:ea typeface="ヒラギノ角ゴ Pro W3"/>
                <a:cs typeface="ヒラギノ角ゴ Pro W3"/>
              </a:rPr>
              <a:t>              </a:t>
            </a:r>
            <a:br>
              <a:rPr lang="en-GB" sz="1800" dirty="0">
                <a:solidFill>
                  <a:srgbClr val="000000"/>
                </a:solidFill>
                <a:latin typeface="Arial"/>
                <a:ea typeface="ヒラギノ角ゴ Pro W3"/>
                <a:cs typeface="ヒラギノ角ゴ Pro W3"/>
              </a:rPr>
            </a:br>
            <a:r>
              <a:rPr lang="en-GB" sz="1800" dirty="0">
                <a:solidFill>
                  <a:srgbClr val="000000"/>
                </a:solidFill>
                <a:latin typeface="Arial"/>
                <a:ea typeface="ヒラギノ角ゴ Pro W3"/>
                <a:cs typeface="ヒラギノ角ゴ Pro W3"/>
              </a:rPr>
              <a:t>Available at: </a:t>
            </a:r>
            <a:r>
              <a:rPr lang="en-GB" sz="1800" dirty="0">
                <a:solidFill>
                  <a:srgbClr val="000000"/>
                </a:solidFill>
                <a:latin typeface="Arial"/>
                <a:ea typeface="ヒラギノ角ゴ Pro W3"/>
                <a:cs typeface="ヒラギノ角ゴ Pro W3"/>
                <a:hlinkClick r:id="rId2"/>
              </a:rPr>
              <a:t>www.gov.uk/government/publications/national-flu-immunisation-programme-plan-2025-to-2026</a:t>
            </a:r>
            <a:r>
              <a:rPr lang="en-GB" sz="1800" dirty="0">
                <a:solidFill>
                  <a:srgbClr val="000000"/>
                </a:solidFill>
                <a:latin typeface="Arial"/>
                <a:ea typeface="ヒラギノ角ゴ Pro W3"/>
                <a:cs typeface="ヒラギノ角ゴ Pro W3"/>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Green Book Influenza chapter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3"/>
              </a:rPr>
              <a:t>www.gov.uk/government/publications/influenza-the-green-book-chapter-19</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Leaflets, posters, information materials and other resources to support the annual flu programme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4"/>
              </a:rPr>
              <a:t>www.gov.uk/government/collections/annual-flu-programme</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latin typeface="Arial" charset="0"/>
                <a:ea typeface="ヒラギノ角ゴ Pro W3" charset="-128"/>
                <a:cs typeface="ヒラギノ角ゴ Pro W3" charset="-128"/>
              </a:rPr>
              <a:t>A flu elearning programme is freely available to access </a:t>
            </a:r>
            <a:r>
              <a:rPr lang="en-GB" sz="1800" dirty="0">
                <a:latin typeface="Arial" charset="0"/>
                <a:ea typeface="ヒラギノ角ゴ Pro W3" charset="-128"/>
                <a:cs typeface="ヒラギノ角ゴ Pro W3" charset="-128"/>
                <a:hlinkClick r:id="rId5"/>
              </a:rPr>
              <a:t>https://www.e-lfh.org.uk/programmes/flu-immunisation/</a:t>
            </a:r>
            <a:r>
              <a:rPr lang="en-GB" sz="1800" dirty="0">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PGD templates for flu vaccines </a:t>
            </a:r>
            <a:r>
              <a:rPr lang="en-GB" sz="18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A video for health professionals on how to administer the LAIV vaccine </a:t>
            </a:r>
            <a:r>
              <a:rPr lang="en-GB" sz="1800" dirty="0">
                <a:solidFill>
                  <a:schemeClr val="tx1"/>
                </a:solidFill>
                <a:latin typeface="Arial" charset="0"/>
                <a:ea typeface="ヒラギノ角ゴ Pro W3" charset="-128"/>
                <a:cs typeface="ヒラギノ角ゴ Pro W3" charset="-128"/>
              </a:rPr>
              <a:t>produced by NHS Education for Scotland is available at </a:t>
            </a:r>
            <a:r>
              <a:rPr lang="en-GB" sz="1800" dirty="0">
                <a:solidFill>
                  <a:schemeClr val="tx1"/>
                </a:solidFill>
                <a:latin typeface="Arial" charset="0"/>
                <a:ea typeface="ヒラギノ角ゴ Pro W3" charset="-128"/>
                <a:cs typeface="ヒラギノ角ゴ Pro W3" charset="-128"/>
                <a:hlinkClick r:id="rId7"/>
              </a:rPr>
              <a:t>https://learn.nes.nhs.scot/14743/immunisation/seasonal-flu#video</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b="1" dirty="0">
                <a:solidFill>
                  <a:schemeClr val="tx1"/>
                </a:solidFill>
                <a:latin typeface="Arial" charset="0"/>
                <a:ea typeface="ヒラギノ角ゴ Pro W3" charset="-128"/>
                <a:cs typeface="ヒラギノ角ゴ Pro W3" charset="-128"/>
              </a:rPr>
              <a:t>Summaries of Product Characteristics (SmPC) for flu vaccines </a:t>
            </a:r>
            <a:r>
              <a:rPr lang="en-GB" sz="1800" dirty="0">
                <a:solidFill>
                  <a:schemeClr val="tx1"/>
                </a:solidFill>
                <a:latin typeface="Arial" charset="0"/>
                <a:ea typeface="ヒラギノ角ゴ Pro W3" charset="-128"/>
                <a:cs typeface="ヒラギノ角ゴ Pro W3" charset="-128"/>
              </a:rPr>
              <a:t>are</a:t>
            </a:r>
            <a:r>
              <a:rPr lang="en-GB" sz="1800" b="1" dirty="0">
                <a:solidFill>
                  <a:schemeClr val="tx1"/>
                </a:solidFill>
                <a:latin typeface="Arial" charset="0"/>
                <a:ea typeface="ヒラギノ角ゴ Pro W3" charset="-128"/>
                <a:cs typeface="ヒラギノ角ゴ Pro W3" charset="-128"/>
              </a:rPr>
              <a:t> </a:t>
            </a:r>
            <a:r>
              <a:rPr lang="en-GB" sz="1800" dirty="0">
                <a:solidFill>
                  <a:schemeClr val="tx1"/>
                </a:solidFill>
                <a:latin typeface="Arial" charset="0"/>
                <a:ea typeface="ヒラギノ角ゴ Pro W3" charset="-128"/>
                <a:cs typeface="ヒラギノ角ゴ Pro W3" charset="-128"/>
              </a:rPr>
              <a:t>available at </a:t>
            </a:r>
            <a:r>
              <a:rPr lang="en-GB" sz="1800" dirty="0">
                <a:solidFill>
                  <a:schemeClr val="tx1"/>
                </a:solidFill>
                <a:latin typeface="Arial" charset="0"/>
                <a:ea typeface="ヒラギノ角ゴ Pro W3" charset="-128"/>
                <a:cs typeface="ヒラギノ角ゴ Pro W3" charset="-128"/>
                <a:hlinkClick r:id="rId8"/>
              </a:rPr>
              <a:t>www.medicines.org.uk/emc/</a:t>
            </a:r>
            <a:r>
              <a:rPr lang="en-GB" sz="1800" dirty="0">
                <a:solidFill>
                  <a:schemeClr val="tx1"/>
                </a:solidFill>
                <a:latin typeface="Arial" charset="0"/>
                <a:ea typeface="ヒラギノ角ゴ Pro W3" charset="-128"/>
                <a:cs typeface="ヒラギノ角ゴ Pro W3" charset="-128"/>
              </a:rPr>
              <a:t> </a:t>
            </a:r>
          </a:p>
          <a:p>
            <a:pPr lvl="0">
              <a:lnSpc>
                <a:spcPct val="100000"/>
              </a:lnSpc>
              <a:spcBef>
                <a:spcPts val="600"/>
              </a:spcBef>
              <a:buFont typeface="Arial"/>
              <a:buChar char="•"/>
            </a:pPr>
            <a:r>
              <a:rPr lang="en-GB" sz="1800" b="1" dirty="0">
                <a:solidFill>
                  <a:srgbClr val="000000"/>
                </a:solidFill>
                <a:latin typeface="Arial" charset="0"/>
                <a:ea typeface="ヒラギノ角ゴ Pro W3" charset="-128"/>
                <a:cs typeface="ヒラギノ角ゴ Pro W3" charset="-128"/>
              </a:rPr>
              <a:t>Leaflets and posters </a:t>
            </a:r>
            <a:r>
              <a:rPr lang="en-GB" sz="1800" dirty="0">
                <a:solidFill>
                  <a:srgbClr val="000000"/>
                </a:solidFill>
                <a:latin typeface="Arial" charset="0"/>
                <a:ea typeface="ヒラギノ角ゴ Pro W3" charset="-128"/>
                <a:cs typeface="ヒラギノ角ゴ Pro W3" charset="-128"/>
              </a:rPr>
              <a:t>prepared specifically for the flu programme. Available at: </a:t>
            </a:r>
            <a:r>
              <a:rPr lang="en-GB" sz="1800" dirty="0">
                <a:solidFill>
                  <a:srgbClr val="000000"/>
                </a:solidFill>
                <a:latin typeface="Arial" charset="0"/>
                <a:ea typeface="ヒラギノ角ゴ Pro W3" charset="-128"/>
                <a:cs typeface="ヒラギノ角ゴ Pro W3" charset="-128"/>
                <a:hlinkClick r:id="rId4"/>
              </a:rPr>
              <a:t>www.gov.uk/government/collections/annual-flu-programme</a:t>
            </a:r>
            <a:r>
              <a:rPr lang="en-GB" sz="1800" dirty="0">
                <a:solidFill>
                  <a:srgbClr val="000000"/>
                </a:solidFill>
                <a:latin typeface="Arial" charset="0"/>
                <a:ea typeface="ヒラギノ角ゴ Pro W3" charset="-128"/>
                <a:cs typeface="ヒラギノ角ゴ Pro W3" charset="-128"/>
              </a:rPr>
              <a:t> and </a:t>
            </a:r>
            <a:r>
              <a:rPr lang="en-GB" sz="1800" dirty="0">
                <a:solidFill>
                  <a:srgbClr val="000000"/>
                </a:solidFill>
                <a:latin typeface="Arial" charset="0"/>
                <a:ea typeface="ヒラギノ角ゴ Pro W3" charset="-128"/>
                <a:cs typeface="ヒラギノ角ゴ Pro W3" charset="-128"/>
                <a:hlinkClick r:id="rId9"/>
              </a:rPr>
              <a:t>www.healthpublications.gov.uk/Home.html</a:t>
            </a:r>
            <a:r>
              <a:rPr lang="en-GB" sz="1800" dirty="0">
                <a:solidFill>
                  <a:srgbClr val="000000"/>
                </a:solidFill>
                <a:latin typeface="Arial" charset="0"/>
                <a:ea typeface="ヒラギノ角ゴ Pro W3" charset="-128"/>
                <a:cs typeface="ヒラギノ角ゴ Pro W3" charset="-128"/>
              </a:rPr>
              <a:t> </a:t>
            </a:r>
          </a:p>
        </p:txBody>
      </p:sp>
      <p:sp>
        <p:nvSpPr>
          <p:cNvPr id="7" name="Slide Number Placeholder 6">
            <a:extLst>
              <a:ext uri="{FF2B5EF4-FFF2-40B4-BE49-F238E27FC236}">
                <a16:creationId xmlns:a16="http://schemas.microsoft.com/office/drawing/2014/main" id="{BEF0DDFC-AAA3-4D69-9427-B57D8CFD8E7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18A4EAEC-42E9-482A-B69E-CD3AF22E982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9119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5257" y="381874"/>
            <a:ext cx="5077088" cy="747131"/>
          </a:xfrm>
        </p:spPr>
        <p:txBody>
          <a:bodyPr wrap="square" numCol="1" anchorCtr="0" compatLnSpc="1">
            <a:prstTxWarp prst="textNoShape">
              <a:avLst/>
            </a:prstTxWarp>
            <a:normAutofit fontScale="90000"/>
          </a:bodyPr>
          <a:lstStyle/>
          <a:p>
            <a:r>
              <a:rPr lang="en-GB">
                <a:latin typeface="Arial" charset="0"/>
                <a:ea typeface="ヒラギノ角ゴ Pro W3" charset="-128"/>
                <a:cs typeface="ヒラギノ角ゴ Pro W3" charset="-128"/>
              </a:rPr>
              <a:t>Resources (continued)</a:t>
            </a:r>
            <a:br>
              <a:rPr lang="en-GB" b="1">
                <a:solidFill>
                  <a:schemeClr val="tx1"/>
                </a:solidFill>
                <a:ea typeface="ヒラギノ角ゴ Pro W3" charset="-128"/>
                <a:cs typeface="ヒラギノ角ゴ Pro W3" charset="-128"/>
              </a:rPr>
            </a:br>
            <a:endParaRPr lang="en-GB">
              <a:ea typeface="ヒラギノ角ゴ Pro W3" charset="-128"/>
              <a:cs typeface="ヒラギノ角ゴ Pro W3" charset="-128"/>
            </a:endParaRPr>
          </a:p>
        </p:txBody>
      </p:sp>
      <p:sp>
        <p:nvSpPr>
          <p:cNvPr id="8" name="Content Placeholder 2"/>
          <p:cNvSpPr>
            <a:spLocks noGrp="1"/>
          </p:cNvSpPr>
          <p:nvPr>
            <p:ph idx="4294967295"/>
          </p:nvPr>
        </p:nvSpPr>
        <p:spPr>
          <a:xfrm>
            <a:off x="363794" y="1529096"/>
            <a:ext cx="5152103" cy="4735209"/>
          </a:xfrm>
        </p:spPr>
        <p:txBody>
          <a:bodyPr>
            <a:normAutofit/>
          </a:bodyPr>
          <a:lstStyle/>
          <a:p>
            <a:pPr>
              <a:spcBef>
                <a:spcPts val="600"/>
              </a:spcBef>
              <a:buFont typeface="Arial"/>
              <a:buChar char="•"/>
            </a:pPr>
            <a:r>
              <a:rPr lang="en-GB" sz="2000" b="1" i="0" dirty="0">
                <a:solidFill>
                  <a:srgbClr val="0B0C0C"/>
                </a:solidFill>
                <a:effectLst/>
                <a:latin typeface="+mn-lt"/>
              </a:rPr>
              <a:t>Flu vaccination guidance and resources for schools </a:t>
            </a:r>
            <a:r>
              <a:rPr lang="en-GB" sz="1800" i="0" dirty="0">
                <a:solidFill>
                  <a:srgbClr val="0B0C0C"/>
                </a:solidFill>
                <a:effectLst/>
                <a:latin typeface="+mn-lt"/>
                <a:hlinkClick r:id="rId3"/>
              </a:rPr>
              <a:t>www.gov.uk/government/publications/flu-vaccination-in-schools</a:t>
            </a:r>
            <a:r>
              <a:rPr lang="en-GB" sz="1800" i="0" dirty="0">
                <a:solidFill>
                  <a:srgbClr val="0B0C0C"/>
                </a:solidFill>
                <a:effectLst/>
                <a:latin typeface="+mn-lt"/>
              </a:rPr>
              <a:t> </a:t>
            </a:r>
            <a:endParaRPr lang="en-GB" sz="1800" dirty="0">
              <a:solidFill>
                <a:srgbClr val="000000"/>
              </a:solidFill>
              <a:latin typeface="+mn-lt"/>
              <a:ea typeface="ヒラギノ角ゴ Pro W3" charset="-128"/>
              <a:cs typeface="ヒラギノ角ゴ Pro W3" charset="-128"/>
            </a:endParaRP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Flu immunisation: toolkit for programme extension to children </a:t>
            </a:r>
            <a:r>
              <a:rPr lang="en-GB" sz="1800" dirty="0">
                <a:solidFill>
                  <a:srgbClr val="000000"/>
                </a:solidFill>
                <a:latin typeface="Arial" charset="0"/>
                <a:ea typeface="ヒラギノ角ゴ Pro W3" charset="-128"/>
                <a:cs typeface="ヒラギノ角ゴ Pro W3" charset="-128"/>
                <a:hlinkClick r:id="rId4"/>
              </a:rPr>
              <a:t>www.gov.uk/government/publications/flu-immunisation-toolkit-for-programme-extension-to-children</a:t>
            </a:r>
            <a:r>
              <a:rPr lang="en-GB" sz="18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2000" b="1" dirty="0">
                <a:solidFill>
                  <a:srgbClr val="000000"/>
                </a:solidFill>
                <a:latin typeface="Arial" charset="0"/>
                <a:ea typeface="ヒラギノ角ゴ Pro W3" charset="-128"/>
                <a:cs typeface="ヒラギノ角ゴ Pro W3" charset="-128"/>
              </a:rPr>
              <a:t>Increasing flu immunisation uptake among children: Best Practice Guidance for General Practice</a:t>
            </a:r>
            <a:br>
              <a:rPr lang="en-GB" sz="2000" b="1" dirty="0">
                <a:solidFill>
                  <a:srgbClr val="000000"/>
                </a:solidFill>
                <a:latin typeface="Arial" charset="0"/>
                <a:ea typeface="ヒラギノ角ゴ Pro W3" charset="-128"/>
                <a:cs typeface="ヒラギノ角ゴ Pro W3" charset="-128"/>
              </a:rPr>
            </a:br>
            <a:r>
              <a:rPr lang="en-GB" sz="1800" dirty="0">
                <a:solidFill>
                  <a:srgbClr val="000000"/>
                </a:solidFill>
                <a:latin typeface="Arial" charset="0"/>
                <a:ea typeface="ヒラギノ角ゴ Pro W3" charset="-128"/>
                <a:cs typeface="ヒラギノ角ゴ Pro W3" charset="-128"/>
                <a:hlinkClick r:id="rId5"/>
              </a:rPr>
              <a:t>www.gov.uk/government/publications/flu-vaccine-best-practice-guide-for-gps</a:t>
            </a:r>
            <a:r>
              <a:rPr lang="en-GB" sz="1800" dirty="0">
                <a:solidFill>
                  <a:srgbClr val="000000"/>
                </a:solidFill>
                <a:latin typeface="Arial" charset="0"/>
                <a:ea typeface="ヒラギノ角ゴ Pro W3" charset="-128"/>
                <a:cs typeface="ヒラギノ角ゴ Pro W3" charset="-128"/>
              </a:rPr>
              <a:t> </a:t>
            </a:r>
          </a:p>
        </p:txBody>
      </p:sp>
      <p:sp>
        <p:nvSpPr>
          <p:cNvPr id="14" name="Footer Placeholder 3">
            <a:extLst>
              <a:ext uri="{FF2B5EF4-FFF2-40B4-BE49-F238E27FC236}">
                <a16:creationId xmlns:a16="http://schemas.microsoft.com/office/drawing/2014/main" id="{0A9D4079-2B8D-4301-B2E4-0299CBE0E121}"/>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national flu immunisation programme 2025 to 2026</a:t>
            </a:r>
          </a:p>
        </p:txBody>
      </p:sp>
      <p:sp>
        <p:nvSpPr>
          <p:cNvPr id="5" name="Slide Number Placeholder 4">
            <a:extLst>
              <a:ext uri="{FF2B5EF4-FFF2-40B4-BE49-F238E27FC236}">
                <a16:creationId xmlns:a16="http://schemas.microsoft.com/office/drawing/2014/main" id="{5D7AF007-543A-487B-B5CE-7E0EAA75E3E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5B9AAFE-4041-0234-FE16-094CC1D90CA8}"/>
              </a:ext>
            </a:extLst>
          </p:cNvPr>
          <p:cNvPicPr>
            <a:picLocks noChangeAspect="1"/>
          </p:cNvPicPr>
          <p:nvPr/>
        </p:nvPicPr>
        <p:blipFill>
          <a:blip r:embed="rId6"/>
          <a:stretch>
            <a:fillRect/>
          </a:stretch>
        </p:blipFill>
        <p:spPr>
          <a:xfrm>
            <a:off x="6775330" y="1529096"/>
            <a:ext cx="2247650" cy="4782365"/>
          </a:xfrm>
          <a:prstGeom prst="rect">
            <a:avLst/>
          </a:prstGeom>
          <a:ln>
            <a:solidFill>
              <a:schemeClr val="tx1"/>
            </a:solidFill>
          </a:ln>
        </p:spPr>
      </p:pic>
      <p:pic>
        <p:nvPicPr>
          <p:cNvPr id="10" name="Picture 9">
            <a:extLst>
              <a:ext uri="{FF2B5EF4-FFF2-40B4-BE49-F238E27FC236}">
                <a16:creationId xmlns:a16="http://schemas.microsoft.com/office/drawing/2014/main" id="{53CAA3B0-D00B-CE98-5E87-84298D301B45}"/>
              </a:ext>
            </a:extLst>
          </p:cNvPr>
          <p:cNvPicPr>
            <a:picLocks noChangeAspect="1"/>
          </p:cNvPicPr>
          <p:nvPr/>
        </p:nvPicPr>
        <p:blipFill>
          <a:blip r:embed="rId7"/>
          <a:stretch>
            <a:fillRect/>
          </a:stretch>
        </p:blipFill>
        <p:spPr>
          <a:xfrm>
            <a:off x="9374905" y="1529096"/>
            <a:ext cx="2325481" cy="4782365"/>
          </a:xfrm>
          <a:prstGeom prst="rect">
            <a:avLst/>
          </a:prstGeom>
          <a:ln>
            <a:solidFill>
              <a:schemeClr val="tx1"/>
            </a:solidFill>
          </a:ln>
        </p:spPr>
      </p:pic>
    </p:spTree>
    <p:extLst>
      <p:ext uri="{BB962C8B-B14F-4D97-AF65-F5344CB8AC3E}">
        <p14:creationId xmlns:p14="http://schemas.microsoft.com/office/powerpoint/2010/main" val="3090141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AFCE76-3D90-BEC8-03CE-E6B4246C99A9}"/>
              </a:ext>
            </a:extLst>
          </p:cNvPr>
          <p:cNvSpPr>
            <a:spLocks noGrp="1"/>
          </p:cNvSpPr>
          <p:nvPr>
            <p:ph type="title"/>
          </p:nvPr>
        </p:nvSpPr>
        <p:spPr>
          <a:xfrm>
            <a:off x="431800" y="431800"/>
            <a:ext cx="11404600" cy="865188"/>
          </a:xfrm>
        </p:spPr>
        <p:txBody>
          <a:bodyPr/>
          <a:lstStyle/>
          <a:p>
            <a:r>
              <a:rPr lang="en-GB" dirty="0"/>
              <a:t>Vaccine update flu special </a:t>
            </a:r>
          </a:p>
        </p:txBody>
      </p:sp>
      <p:sp>
        <p:nvSpPr>
          <p:cNvPr id="4" name="Content Placeholder 2">
            <a:extLst>
              <a:ext uri="{FF2B5EF4-FFF2-40B4-BE49-F238E27FC236}">
                <a16:creationId xmlns:a16="http://schemas.microsoft.com/office/drawing/2014/main" id="{F91BA95B-B6FD-FBEB-6889-FFD734B2F102}"/>
              </a:ext>
            </a:extLst>
          </p:cNvPr>
          <p:cNvSpPr txBox="1">
            <a:spLocks/>
          </p:cNvSpPr>
          <p:nvPr/>
        </p:nvSpPr>
        <p:spPr>
          <a:xfrm>
            <a:off x="330205" y="1774826"/>
            <a:ext cx="111238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hlinkClick r:id="rId2"/>
              </a:rPr>
              <a:t>Vaccine update: issue 362, August 2025, flu special - GOV.UK</a:t>
            </a:r>
            <a:endPar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89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249E-0357-275B-F19F-BDA48AB356DE}"/>
              </a:ext>
            </a:extLst>
          </p:cNvPr>
          <p:cNvSpPr>
            <a:spLocks noGrp="1"/>
          </p:cNvSpPr>
          <p:nvPr>
            <p:ph type="title"/>
          </p:nvPr>
        </p:nvSpPr>
        <p:spPr>
          <a:xfrm>
            <a:off x="330206" y="179416"/>
            <a:ext cx="10896594" cy="972607"/>
          </a:xfrm>
        </p:spPr>
        <p:txBody>
          <a:bodyPr>
            <a:normAutofit fontScale="90000"/>
          </a:bodyPr>
          <a:lstStyle/>
          <a:p>
            <a:r>
              <a:rPr lang="en-GB" dirty="0"/>
              <a:t>Changes to the flu vaccines from quadrivalent to trivalent for the 2025 to 2026 vaccination programme </a:t>
            </a:r>
          </a:p>
        </p:txBody>
      </p:sp>
      <p:sp>
        <p:nvSpPr>
          <p:cNvPr id="3" name="Content Placeholder 2">
            <a:extLst>
              <a:ext uri="{FF2B5EF4-FFF2-40B4-BE49-F238E27FC236}">
                <a16:creationId xmlns:a16="http://schemas.microsoft.com/office/drawing/2014/main" id="{6764DF98-EA34-E7BD-6D90-D71CA5D5004D}"/>
              </a:ext>
            </a:extLst>
          </p:cNvPr>
          <p:cNvSpPr>
            <a:spLocks noGrp="1"/>
          </p:cNvSpPr>
          <p:nvPr>
            <p:ph idx="1"/>
          </p:nvPr>
        </p:nvSpPr>
        <p:spPr>
          <a:xfrm>
            <a:off x="280074" y="1577009"/>
            <a:ext cx="11251526" cy="4861841"/>
          </a:xfrm>
        </p:spPr>
        <p:txBody>
          <a:bodyPr>
            <a:normAutofit/>
          </a:bodyPr>
          <a:lstStyle/>
          <a:p>
            <a:pPr>
              <a:lnSpc>
                <a:spcPct val="80000"/>
              </a:lnSpc>
            </a:pPr>
            <a:r>
              <a:rPr lang="en-GB" sz="2000" dirty="0">
                <a:ea typeface="Times New Roman" panose="02020603050405020304" pitchFamily="18" charset="0"/>
                <a:cs typeface="Times New Roman" panose="02020603050405020304" pitchFamily="18" charset="0"/>
              </a:rPr>
              <a:t>flu vaccines used to be trivalent and contain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2 type A and 1 type B influenza virus strains</a:t>
            </a:r>
          </a:p>
          <a:p>
            <a:pPr>
              <a:lnSpc>
                <a:spcPct val="80000"/>
              </a:lnSpc>
            </a:pPr>
            <a:r>
              <a:rPr lang="en-GB" sz="2000" dirty="0">
                <a:ea typeface="Times New Roman" panose="02020603050405020304" pitchFamily="18" charset="0"/>
                <a:cs typeface="Times New Roman" panose="02020603050405020304" pitchFamily="18" charset="0"/>
              </a:rPr>
              <a:t>i</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n 2013, in order to extend protection against flu, both B strains were included in flu vaccines and these quadrivalent </a:t>
            </a:r>
            <a:r>
              <a:rPr lang="en-GB" sz="2000" dirty="0">
                <a:ea typeface="Times New Roman" panose="02020603050405020304" pitchFamily="18" charset="0"/>
                <a:cs typeface="Times New Roman" panose="02020603050405020304" pitchFamily="18" charset="0"/>
              </a:rPr>
              <a:t>vaccines were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then offered up until the last flu season (with the exception of LAIV which became a trivalent vaccine for the 2024 to 2025 flu season) </a:t>
            </a:r>
          </a:p>
          <a:p>
            <a:pPr>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in 2023, the </a:t>
            </a:r>
            <a:r>
              <a:rPr lang="en-GB" sz="2000" u="sng" dirty="0">
                <a:solidFill>
                  <a:srgbClr val="365F91"/>
                </a:solidFill>
                <a:ea typeface="Times New Roman" panose="02020603050405020304" pitchFamily="18" charset="0"/>
                <a:cs typeface="Times New Roman" panose="02020603050405020304" pitchFamily="18" charset="0"/>
              </a:rPr>
              <a:t>WHO </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recommended that the B/Yamagata lineage antigen should be excluded from future flu vaccines as there have been no confirmed naturally occurring B/Yamagata lineage virus detections after March 2020 </a:t>
            </a:r>
          </a:p>
          <a:p>
            <a:pPr>
              <a:lnSpc>
                <a:spcPct val="80000"/>
              </a:lnSpc>
            </a:pPr>
            <a:r>
              <a:rPr lang="en-GB" sz="2000" dirty="0">
                <a:ea typeface="Times New Roman" panose="02020603050405020304" pitchFamily="18" charset="0"/>
                <a:cs typeface="Times New Roman" panose="02020603050405020304" pitchFamily="18" charset="0"/>
              </a:rPr>
              <a:t>a</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s the B/Yamagata lineages are no longer circulating and are unlikely to cause future epidemics, the inclusion of a B/Yamagata antigen as a component of flu vaccines is no longer necessary</a:t>
            </a:r>
          </a:p>
          <a:p>
            <a:pPr>
              <a:lnSpc>
                <a:spcPct val="80000"/>
              </a:lnSpc>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WHO stated that every effort should be made to exclude this B strain as soon as possible, across all vaccine types, so for the 2025 to 2026 flu vaccination programme, all flu vaccines will be trivalent vaccines once again</a:t>
            </a:r>
          </a:p>
          <a:p>
            <a:pPr>
              <a:lnSpc>
                <a:spcPct val="80000"/>
              </a:lnSpc>
            </a:pPr>
            <a:r>
              <a:rPr lang="en-GB" sz="2000" dirty="0">
                <a:ea typeface="Times New Roman" panose="02020603050405020304" pitchFamily="18" charset="0"/>
                <a:cs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he trivalent vaccines will offer the same level of protection against the 2 A and 1 B flu virus strains in </a:t>
            </a:r>
            <a:r>
              <a:rPr lang="en-GB" sz="2000" dirty="0">
                <a:ea typeface="Times New Roman" panose="02020603050405020304" pitchFamily="18" charset="0"/>
                <a:cs typeface="Times New Roman" panose="02020603050405020304" pitchFamily="18" charset="0"/>
              </a:rPr>
              <a:t>them</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as the quadrivalent vaccine</a:t>
            </a:r>
            <a:endParaRPr lang="en-GB" sz="2800" dirty="0"/>
          </a:p>
        </p:txBody>
      </p:sp>
      <p:sp>
        <p:nvSpPr>
          <p:cNvPr id="4" name="Footer Placeholder 3">
            <a:extLst>
              <a:ext uri="{FF2B5EF4-FFF2-40B4-BE49-F238E27FC236}">
                <a16:creationId xmlns:a16="http://schemas.microsoft.com/office/drawing/2014/main" id="{964D197E-CE18-9BFA-BAAB-41116158A1A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7C0CD8E-7300-1214-AC8D-B0FD6B8218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127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C573-F4E6-4AD1-8A5F-F3CFC824F4D8}"/>
              </a:ext>
            </a:extLst>
          </p:cNvPr>
          <p:cNvSpPr>
            <a:spLocks noGrp="1"/>
          </p:cNvSpPr>
          <p:nvPr>
            <p:ph type="title"/>
          </p:nvPr>
        </p:nvSpPr>
        <p:spPr>
          <a:xfrm>
            <a:off x="422787" y="159352"/>
            <a:ext cx="5161936" cy="1090953"/>
          </a:xfrm>
        </p:spPr>
        <p:txBody>
          <a:bodyPr>
            <a:normAutofit fontScale="90000"/>
          </a:bodyPr>
          <a:lstStyle/>
          <a:p>
            <a:r>
              <a:rPr lang="en-GB"/>
              <a:t>Influenza vaccines available for 2025 to 2026</a:t>
            </a:r>
          </a:p>
        </p:txBody>
      </p:sp>
      <p:sp>
        <p:nvSpPr>
          <p:cNvPr id="3" name="TextBox 2">
            <a:extLst>
              <a:ext uri="{FF2B5EF4-FFF2-40B4-BE49-F238E27FC236}">
                <a16:creationId xmlns:a16="http://schemas.microsoft.com/office/drawing/2014/main" id="{C31CFE42-2445-4E62-8633-AC40BEA4B1D6}"/>
              </a:ext>
            </a:extLst>
          </p:cNvPr>
          <p:cNvSpPr txBox="1"/>
          <p:nvPr/>
        </p:nvSpPr>
        <p:spPr>
          <a:xfrm>
            <a:off x="532447" y="1667365"/>
            <a:ext cx="4234024"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a:ea typeface="+mn-ea"/>
                <a:cs typeface="+mn-cs"/>
              </a:rPr>
              <a:t>Several different flu vaccines are available for the 2025 to 2026 flu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a:ea typeface="+mn-ea"/>
                <a:cs typeface="+mn-cs"/>
              </a:rPr>
              <a:t>A poster detailing the age indication and the ovalbumin content of these is available from the GOV.UK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a:ea typeface="+mn-ea"/>
                <a:cs typeface="+mn-cs"/>
                <a:hlinkClick r:id="rId3"/>
              </a:rPr>
              <a:t>www.gov.uk/government/publications/influenza-vaccines-marketed-in-the-uk</a:t>
            </a:r>
            <a:r>
              <a:rPr kumimoji="0" lang="en-GB" sz="24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8" name="Slide Number Placeholder 7">
            <a:extLst>
              <a:ext uri="{FF2B5EF4-FFF2-40B4-BE49-F238E27FC236}">
                <a16:creationId xmlns:a16="http://schemas.microsoft.com/office/drawing/2014/main" id="{BCD281AA-A1BC-431B-98D6-155B67EA7C4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ooter Placeholder 9">
            <a:extLst>
              <a:ext uri="{FF2B5EF4-FFF2-40B4-BE49-F238E27FC236}">
                <a16:creationId xmlns:a16="http://schemas.microsoft.com/office/drawing/2014/main" id="{37003909-AB0F-4858-BBB4-4F073030FC2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01D2972-93A7-824B-4C1C-56780DF76090}"/>
              </a:ext>
            </a:extLst>
          </p:cNvPr>
          <p:cNvPicPr>
            <a:picLocks noChangeAspect="1"/>
          </p:cNvPicPr>
          <p:nvPr/>
        </p:nvPicPr>
        <p:blipFill>
          <a:blip r:embed="rId4"/>
          <a:stretch>
            <a:fillRect/>
          </a:stretch>
        </p:blipFill>
        <p:spPr>
          <a:xfrm>
            <a:off x="6096000" y="159352"/>
            <a:ext cx="5963198" cy="6215050"/>
          </a:xfrm>
          <a:prstGeom prst="rect">
            <a:avLst/>
          </a:prstGeom>
          <a:ln>
            <a:solidFill>
              <a:schemeClr val="tx1"/>
            </a:solidFill>
          </a:ln>
        </p:spPr>
      </p:pic>
    </p:spTree>
    <p:extLst>
      <p:ext uri="{BB962C8B-B14F-4D97-AF65-F5344CB8AC3E}">
        <p14:creationId xmlns:p14="http://schemas.microsoft.com/office/powerpoint/2010/main" val="146254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03FC-1AB8-2ECC-6CC2-516AAAF3F4A8}"/>
              </a:ext>
            </a:extLst>
          </p:cNvPr>
          <p:cNvSpPr>
            <a:spLocks noGrp="1"/>
          </p:cNvSpPr>
          <p:nvPr>
            <p:ph type="title"/>
          </p:nvPr>
        </p:nvSpPr>
        <p:spPr>
          <a:xfrm>
            <a:off x="369949" y="5185469"/>
            <a:ext cx="10851952" cy="1907150"/>
          </a:xfrm>
        </p:spPr>
        <p:txBody>
          <a:bodyPr>
            <a:normAutofit/>
          </a:bodyPr>
          <a:lstStyle/>
          <a:p>
            <a:r>
              <a:rPr lang="en-GB" sz="1000" dirty="0">
                <a:hlinkClick r:id="rId2"/>
              </a:rPr>
              <a:t>Flu vaccines 2025 to 2026 season A3 landscape poster</a:t>
            </a:r>
            <a:endParaRPr lang="en-GB" sz="1000" dirty="0"/>
          </a:p>
        </p:txBody>
      </p:sp>
      <p:pic>
        <p:nvPicPr>
          <p:cNvPr id="4" name="Picture 3">
            <a:extLst>
              <a:ext uri="{FF2B5EF4-FFF2-40B4-BE49-F238E27FC236}">
                <a16:creationId xmlns:a16="http://schemas.microsoft.com/office/drawing/2014/main" id="{05C9537D-F9F4-CC55-D43D-1293C5C06D23}"/>
              </a:ext>
            </a:extLst>
          </p:cNvPr>
          <p:cNvPicPr>
            <a:picLocks noChangeAspect="1"/>
          </p:cNvPicPr>
          <p:nvPr/>
        </p:nvPicPr>
        <p:blipFill>
          <a:blip r:embed="rId3"/>
          <a:stretch>
            <a:fillRect/>
          </a:stretch>
        </p:blipFill>
        <p:spPr>
          <a:xfrm>
            <a:off x="831170" y="188465"/>
            <a:ext cx="8284171" cy="5776076"/>
          </a:xfrm>
          <a:prstGeom prst="rect">
            <a:avLst/>
          </a:prstGeom>
        </p:spPr>
      </p:pic>
    </p:spTree>
    <p:extLst>
      <p:ext uri="{BB962C8B-B14F-4D97-AF65-F5344CB8AC3E}">
        <p14:creationId xmlns:p14="http://schemas.microsoft.com/office/powerpoint/2010/main" val="24412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4B9B-3658-4ACC-A799-189AEDA1CDDC}"/>
              </a:ext>
            </a:extLst>
          </p:cNvPr>
          <p:cNvSpPr>
            <a:spLocks noGrp="1"/>
          </p:cNvSpPr>
          <p:nvPr>
            <p:ph type="title"/>
          </p:nvPr>
        </p:nvSpPr>
        <p:spPr>
          <a:xfrm>
            <a:off x="358199" y="431350"/>
            <a:ext cx="10515600" cy="734984"/>
          </a:xfrm>
        </p:spPr>
        <p:txBody>
          <a:bodyPr/>
          <a:lstStyle/>
          <a:p>
            <a:r>
              <a:rPr lang="en-GB"/>
              <a:t>Flu vaccine eligibility: 2025 to 2026 flu season</a:t>
            </a:r>
          </a:p>
        </p:txBody>
      </p:sp>
      <p:sp>
        <p:nvSpPr>
          <p:cNvPr id="3" name="Content Placeholder 2">
            <a:extLst>
              <a:ext uri="{FF2B5EF4-FFF2-40B4-BE49-F238E27FC236}">
                <a16:creationId xmlns:a16="http://schemas.microsoft.com/office/drawing/2014/main" id="{96D23BC1-30C8-456B-9043-9287097EABC2}"/>
              </a:ext>
            </a:extLst>
          </p:cNvPr>
          <p:cNvSpPr>
            <a:spLocks noGrp="1"/>
          </p:cNvSpPr>
          <p:nvPr>
            <p:ph idx="1"/>
          </p:nvPr>
        </p:nvSpPr>
        <p:spPr>
          <a:xfrm>
            <a:off x="330205" y="1550504"/>
            <a:ext cx="11123857" cy="4731025"/>
          </a:xfrm>
        </p:spPr>
        <p:txBody>
          <a:bodyPr>
            <a:normAutofit fontScale="92500" lnSpcReduction="10000"/>
          </a:bodyPr>
          <a:lstStyle/>
          <a:p>
            <a:pPr marL="0" indent="0" algn="l">
              <a:buNone/>
            </a:pPr>
            <a:r>
              <a:rPr lang="en-GB" sz="1800" b="0" i="0">
                <a:solidFill>
                  <a:srgbClr val="0B0C0C"/>
                </a:solidFill>
                <a:effectLst/>
                <a:latin typeface="+mn-lt"/>
              </a:rPr>
              <a:t>From 1 September 2025:</a:t>
            </a:r>
          </a:p>
          <a:p>
            <a:pPr algn="l">
              <a:buFont typeface="Arial" panose="020B0604020202020204" pitchFamily="34" charset="0"/>
              <a:buChar char="•"/>
            </a:pPr>
            <a:r>
              <a:rPr lang="en-GB" sz="1800" b="0" i="0">
                <a:solidFill>
                  <a:srgbClr val="0B0C0C"/>
                </a:solidFill>
                <a:effectLst/>
                <a:latin typeface="+mn-lt"/>
              </a:rPr>
              <a:t>pregnant women</a:t>
            </a:r>
          </a:p>
          <a:p>
            <a:pPr algn="l">
              <a:buFont typeface="Arial" panose="020B0604020202020204" pitchFamily="34" charset="0"/>
              <a:buChar char="•"/>
            </a:pPr>
            <a:r>
              <a:rPr lang="en-GB" sz="1800" b="0" i="0">
                <a:solidFill>
                  <a:srgbClr val="0B0C0C"/>
                </a:solidFill>
                <a:effectLst/>
                <a:latin typeface="+mn-lt"/>
              </a:rPr>
              <a:t>all children aged 2 or 3 years on 31 August 2025</a:t>
            </a:r>
          </a:p>
          <a:p>
            <a:pPr algn="l">
              <a:buFont typeface="Arial" panose="020B0604020202020204" pitchFamily="34" charset="0"/>
              <a:buChar char="•"/>
            </a:pPr>
            <a:r>
              <a:rPr lang="en-GB" sz="1800" b="0" i="0">
                <a:solidFill>
                  <a:srgbClr val="0B0C0C"/>
                </a:solidFill>
                <a:effectLst/>
                <a:latin typeface="+mn-lt"/>
              </a:rPr>
              <a:t>primary school aged children (from Reception to Year 6)</a:t>
            </a:r>
          </a:p>
          <a:p>
            <a:pPr algn="l">
              <a:buFont typeface="Arial" panose="020B0604020202020204" pitchFamily="34" charset="0"/>
              <a:buChar char="•"/>
            </a:pPr>
            <a:r>
              <a:rPr lang="en-GB" sz="1800" b="0" i="0">
                <a:solidFill>
                  <a:srgbClr val="0B0C0C"/>
                </a:solidFill>
                <a:effectLst/>
                <a:latin typeface="+mn-lt"/>
              </a:rPr>
              <a:t>secondary school aged children (from Year 7 to Year 11)</a:t>
            </a:r>
          </a:p>
          <a:p>
            <a:pPr algn="l">
              <a:buFont typeface="Arial" panose="020B0604020202020204" pitchFamily="34" charset="0"/>
              <a:buChar char="•"/>
            </a:pPr>
            <a:r>
              <a:rPr lang="en-GB" sz="1800" b="0" i="0">
                <a:solidFill>
                  <a:srgbClr val="0B0C0C"/>
                </a:solidFill>
                <a:effectLst/>
                <a:latin typeface="+mn-lt"/>
              </a:rPr>
              <a:t>all children in clinical risk groups aged from 6 months to less than 18 years</a:t>
            </a:r>
          </a:p>
          <a:p>
            <a:pPr marL="0" indent="0" algn="l">
              <a:buNone/>
            </a:pPr>
            <a:endParaRPr lang="en-GB" sz="1800" b="0" i="0">
              <a:solidFill>
                <a:srgbClr val="0B0C0C"/>
              </a:solidFill>
              <a:effectLst/>
              <a:latin typeface="+mn-lt"/>
            </a:endParaRPr>
          </a:p>
          <a:p>
            <a:pPr marL="0" indent="0" algn="l">
              <a:buNone/>
            </a:pPr>
            <a:r>
              <a:rPr lang="en-GB" sz="1800" b="0" i="0">
                <a:solidFill>
                  <a:srgbClr val="0B0C0C"/>
                </a:solidFill>
                <a:effectLst/>
                <a:latin typeface="+mn-lt"/>
              </a:rPr>
              <a:t>From October 2025:</a:t>
            </a:r>
          </a:p>
          <a:p>
            <a:pPr algn="l">
              <a:buFont typeface="Arial" panose="020B0604020202020204" pitchFamily="34" charset="0"/>
              <a:buChar char="•"/>
            </a:pPr>
            <a:r>
              <a:rPr lang="en-GB" sz="1800" b="0" i="0">
                <a:solidFill>
                  <a:srgbClr val="0B0C0C"/>
                </a:solidFill>
                <a:effectLst/>
                <a:latin typeface="+mn-lt"/>
              </a:rPr>
              <a:t>those aged 65 years and over</a:t>
            </a:r>
          </a:p>
          <a:p>
            <a:pPr algn="l">
              <a:buFont typeface="Arial" panose="020B0604020202020204" pitchFamily="34" charset="0"/>
              <a:buChar char="•"/>
            </a:pPr>
            <a:r>
              <a:rPr lang="en-GB" sz="1800" b="0" i="0">
                <a:solidFill>
                  <a:srgbClr val="0B0C0C"/>
                </a:solidFill>
                <a:effectLst/>
                <a:latin typeface="+mn-lt"/>
              </a:rPr>
              <a:t>those aged 18 years to under 65 years in clinical risk groups (as defined in </a:t>
            </a:r>
            <a:r>
              <a:rPr lang="en-GB" sz="1800" b="0" i="0">
                <a:solidFill>
                  <a:srgbClr val="1D70B8"/>
                </a:solidFill>
                <a:effectLst/>
                <a:latin typeface="+mn-lt"/>
                <a:hlinkClick r:id="rId3"/>
              </a:rPr>
              <a:t>Green Book, Influenza Chapter 19</a:t>
            </a:r>
            <a:r>
              <a:rPr lang="en-GB" sz="1800" b="0" i="0">
                <a:solidFill>
                  <a:srgbClr val="0B0C0C"/>
                </a:solidFill>
                <a:effectLst/>
                <a:latin typeface="+mn-lt"/>
              </a:rPr>
              <a:t>)</a:t>
            </a:r>
          </a:p>
          <a:p>
            <a:pPr algn="l">
              <a:buFont typeface="Arial" panose="020B0604020202020204" pitchFamily="34" charset="0"/>
              <a:buChar char="•"/>
            </a:pPr>
            <a:r>
              <a:rPr lang="en-GB" sz="1800" b="0" i="0">
                <a:solidFill>
                  <a:srgbClr val="0B0C0C"/>
                </a:solidFill>
                <a:effectLst/>
                <a:latin typeface="+mn-lt"/>
              </a:rPr>
              <a:t>those in long-stay residential care homes</a:t>
            </a:r>
          </a:p>
          <a:p>
            <a:pPr algn="l">
              <a:buFont typeface="Arial" panose="020B0604020202020204" pitchFamily="34" charset="0"/>
              <a:buChar char="•"/>
            </a:pPr>
            <a:r>
              <a:rPr lang="en-GB" sz="1800" b="0" i="0">
                <a:solidFill>
                  <a:srgbClr val="0B0C0C"/>
                </a:solidFill>
                <a:effectLst/>
                <a:latin typeface="+mn-lt"/>
              </a:rPr>
              <a:t>carers in receipt of carer’s allowance, or those who are the main carer of an elderly or disabled person</a:t>
            </a:r>
          </a:p>
          <a:p>
            <a:pPr algn="l">
              <a:buFont typeface="Arial" panose="020B0604020202020204" pitchFamily="34" charset="0"/>
              <a:buChar char="•"/>
            </a:pPr>
            <a:r>
              <a:rPr lang="en-GB" sz="1800" b="0" i="0">
                <a:solidFill>
                  <a:srgbClr val="0B0C0C"/>
                </a:solidFill>
                <a:effectLst/>
                <a:latin typeface="+mn-lt"/>
              </a:rPr>
              <a:t>close contacts of immunocompromised individuals</a:t>
            </a:r>
          </a:p>
          <a:p>
            <a:pPr algn="l">
              <a:buFont typeface="Arial" panose="020B0604020202020204" pitchFamily="34" charset="0"/>
              <a:buChar char="•"/>
            </a:pPr>
            <a:r>
              <a:rPr lang="en-GB" sz="1800" b="0" i="0">
                <a:solidFill>
                  <a:srgbClr val="0B0C0C"/>
                </a:solidFill>
                <a:effectLst/>
                <a:latin typeface="+mn-lt"/>
              </a:rPr>
              <a:t>frontline workers in a social care setting without an employer led occupational health scheme</a:t>
            </a:r>
          </a:p>
        </p:txBody>
      </p:sp>
      <p:sp>
        <p:nvSpPr>
          <p:cNvPr id="7" name="Slide Number Placeholder 6">
            <a:extLst>
              <a:ext uri="{FF2B5EF4-FFF2-40B4-BE49-F238E27FC236}">
                <a16:creationId xmlns:a16="http://schemas.microsoft.com/office/drawing/2014/main" id="{2F7A53BA-7FF5-472A-B469-66C34FC02F4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ooter Placeholder 8">
            <a:extLst>
              <a:ext uri="{FF2B5EF4-FFF2-40B4-BE49-F238E27FC236}">
                <a16:creationId xmlns:a16="http://schemas.microsoft.com/office/drawing/2014/main" id="{591124CF-A8E5-4A11-B9C9-4F58DBC4B1E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 national flu vaccination programme 2025 to 2026</a:t>
            </a:r>
            <a:endPar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9235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tintopresentationforJuly xmlns="c39ebc83-19ce-4413-80de-35b4a237df47" xsi:nil="true"/>
    <Review_x0020_Date xmlns="c39ebc83-19ce-4413-80de-35b4a237df47" xsi:nil="true"/>
    <_ip_UnifiedCompliancePolicyUIAction xmlns="55c7dfe8-31bc-4f6c-ad0b-9168b291de96" xsi:nil="true"/>
    <_Flow_SignoffStatus xmlns="c39ebc83-19ce-4413-80de-35b4a237df47" xsi:nil="true"/>
    <lcf76f155ced4ddcb4097134ff3c332f xmlns="c39ebc83-19ce-4413-80de-35b4a237df47">
      <Terms xmlns="http://schemas.microsoft.com/office/infopath/2007/PartnerControls"/>
    </lcf76f155ced4ddcb4097134ff3c332f>
    <_ip_UnifiedCompliancePolicyProperties xmlns="55c7dfe8-31bc-4f6c-ad0b-9168b291de96" xsi:nil="true"/>
    <Date xmlns="c39ebc83-19ce-4413-80de-35b4a237df47" xsi:nil="true"/>
    <TaxCatchAll xmlns="55c7dfe8-31bc-4f6c-ad0b-9168b291de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D77FD1-C878-41C3-ABBF-F73BE960B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bc83-19ce-4413-80de-35b4a237df47"/>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ED693-A860-4F2E-A1D0-300A5BB07B61}">
  <ds:schemaRefs>
    <ds:schemaRef ds:uri="http://purl.org/dc/elements/1.1/"/>
    <ds:schemaRef ds:uri="http://schemas.openxmlformats.org/package/2006/metadata/core-properties"/>
    <ds:schemaRef ds:uri="http://purl.org/dc/terms/"/>
    <ds:schemaRef ds:uri="http://purl.org/dc/dcmitype/"/>
    <ds:schemaRef ds:uri="c39ebc83-19ce-4413-80de-35b4a237df47"/>
    <ds:schemaRef ds:uri="http://schemas.microsoft.com/office/2006/documentManagement/types"/>
    <ds:schemaRef ds:uri="http://schemas.microsoft.com/office/infopath/2007/PartnerControls"/>
    <ds:schemaRef ds:uri="55c7dfe8-31bc-4f6c-ad0b-9168b291de9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8DF8A6A-7B94-4ADB-8E9A-DDF974A086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1727</TotalTime>
  <Words>8335</Words>
  <Application>Microsoft Office PowerPoint</Application>
  <PresentationFormat>Widescreen</PresentationFormat>
  <Paragraphs>640</Paragraphs>
  <Slides>54</Slides>
  <Notes>28</Notes>
  <HiddenSlides>0</HiddenSlides>
  <MMClips>2</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8" baseType="lpstr">
      <vt:lpstr>Aptos</vt:lpstr>
      <vt:lpstr>Aptos Display</vt:lpstr>
      <vt:lpstr>Arial</vt:lpstr>
      <vt:lpstr>Calibri</vt:lpstr>
      <vt:lpstr>Courier New</vt:lpstr>
      <vt:lpstr>GDS Transport</vt:lpstr>
      <vt:lpstr>Symbol</vt:lpstr>
      <vt:lpstr>Times New Roman</vt:lpstr>
      <vt:lpstr>Verdana</vt:lpstr>
      <vt:lpstr>Wingdings</vt:lpstr>
      <vt:lpstr>ヒラギノ角ゴ Pro W3</vt:lpstr>
      <vt:lpstr>office theme</vt:lpstr>
      <vt:lpstr>1_Office Theme</vt:lpstr>
      <vt:lpstr>Bitmap Image</vt:lpstr>
      <vt:lpstr>HWE and BLMK annual flu update</vt:lpstr>
      <vt:lpstr>Overview of the session</vt:lpstr>
      <vt:lpstr>Immform now open!</vt:lpstr>
      <vt:lpstr>Key messages</vt:lpstr>
      <vt:lpstr>Evolution of UK flu vaccination programme</vt:lpstr>
      <vt:lpstr>Changes to the flu vaccines from quadrivalent to trivalent for the 2025 to 2026 vaccination programme </vt:lpstr>
      <vt:lpstr>Influenza vaccines available for 2025 to 2026</vt:lpstr>
      <vt:lpstr>Flu vaccines 2025 to 2026 season A3 landscape poster</vt:lpstr>
      <vt:lpstr>Flu vaccine eligibility: 2025 to 2026 flu season</vt:lpstr>
      <vt:lpstr>Clinical risk groups who should receive flu vaccine (1)</vt:lpstr>
      <vt:lpstr>Clinical risk groups who should receive flu vaccine (2)</vt:lpstr>
      <vt:lpstr>Co-administration of flu vaccine with other vaccines</vt:lpstr>
      <vt:lpstr>PowerPoint Presentation</vt:lpstr>
      <vt:lpstr>Possible complications of flu</vt:lpstr>
      <vt:lpstr>Flu risks for pregnant women</vt:lpstr>
      <vt:lpstr>Flu epidemiology </vt:lpstr>
      <vt:lpstr>Flu vaccine uptake in England (%)</vt:lpstr>
      <vt:lpstr>Flu vaccine uptake by individual clinical risk group in 2024 to 2025 (%)  GP registered patients aged 6 months to under 65 years</vt:lpstr>
      <vt:lpstr>When to vaccinate older people and risk groups</vt:lpstr>
      <vt:lpstr>When to vaccinate pregnant women</vt:lpstr>
      <vt:lpstr>Health and social care workers</vt:lpstr>
      <vt:lpstr>Vaccine uptake for frontline healthcare workers</vt:lpstr>
      <vt:lpstr>PowerPoint Presentation</vt:lpstr>
      <vt:lpstr>LAIV side effects</vt:lpstr>
      <vt:lpstr>Porcine Gelatine</vt:lpstr>
      <vt:lpstr>Contraindication to flu vaccine</vt:lpstr>
      <vt:lpstr>Precautions to flu vaccination</vt:lpstr>
      <vt:lpstr>Egg allergy </vt:lpstr>
      <vt:lpstr>Ovalbumin content</vt:lpstr>
      <vt:lpstr>Acute and Severe Asthma</vt:lpstr>
      <vt:lpstr>When to vaccinate children (1)</vt:lpstr>
      <vt:lpstr>When to vaccinate children (2)</vt:lpstr>
      <vt:lpstr>At risk Children Reminder</vt:lpstr>
      <vt:lpstr>Number of doses - children</vt:lpstr>
      <vt:lpstr>Rollout of the childhood flu vaccination programme in England</vt:lpstr>
      <vt:lpstr>Increasing flu immunisation uptake among children Best practice guidance for general practice</vt:lpstr>
      <vt:lpstr>Increasing flu immunisation uptake among children Best practice guidance for general practice</vt:lpstr>
      <vt:lpstr>Vaccine Hesitancy</vt:lpstr>
      <vt:lpstr>The LAIV used in the UK is Fluenz</vt:lpstr>
      <vt:lpstr>Administration of LAIV (1)</vt:lpstr>
      <vt:lpstr>Administration of LAIV (2)</vt:lpstr>
      <vt:lpstr>Additional messages for at-risk children</vt:lpstr>
      <vt:lpstr>PowerPoint Presentation</vt:lpstr>
      <vt:lpstr>Injection site for IIV</vt:lpstr>
      <vt:lpstr>Consequences of incorrect injection technique </vt:lpstr>
      <vt:lpstr>Commonly reported adverse reactions</vt:lpstr>
      <vt:lpstr>Incident Management </vt:lpstr>
      <vt:lpstr>Cold Chain</vt:lpstr>
      <vt:lpstr>Excursion / Cold chain breach</vt:lpstr>
      <vt:lpstr>Vaccine Wastage</vt:lpstr>
      <vt:lpstr>Essential further reading</vt:lpstr>
      <vt:lpstr>Resources</vt:lpstr>
      <vt:lpstr>Resources (continued) </vt:lpstr>
      <vt:lpstr>Vaccine update flu special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VINCENT, Melanie (NHS ENGLAND)</dc:creator>
  <cp:lastModifiedBy>VINCENT, Melanie (NHS ENGLAND)</cp:lastModifiedBy>
  <cp:revision>23</cp:revision>
  <dcterms:created xsi:type="dcterms:W3CDTF">2025-07-23T14:58:08Z</dcterms:created>
  <dcterms:modified xsi:type="dcterms:W3CDTF">2025-09-04T15:18:49Z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ies>
</file>