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1923" r:id="rId5"/>
    <p:sldId id="1946" r:id="rId6"/>
    <p:sldId id="3475" r:id="rId7"/>
    <p:sldId id="2147477736" r:id="rId8"/>
    <p:sldId id="2147477737" r:id="rId9"/>
    <p:sldId id="2145707288" r:id="rId10"/>
    <p:sldId id="2147477738" r:id="rId11"/>
    <p:sldId id="2147477741" r:id="rId12"/>
    <p:sldId id="2147477747" r:id="rId13"/>
    <p:sldId id="2147477743" r:id="rId14"/>
    <p:sldId id="2147477739" r:id="rId15"/>
    <p:sldId id="2145707370" r:id="rId16"/>
    <p:sldId id="2145707369" r:id="rId17"/>
    <p:sldId id="2145707368" r:id="rId18"/>
    <p:sldId id="2145707371" r:id="rId19"/>
    <p:sldId id="2145707378" r:id="rId20"/>
    <p:sldId id="2145707373" r:id="rId21"/>
    <p:sldId id="2145707377" r:id="rId22"/>
    <p:sldId id="2145707379" r:id="rId23"/>
    <p:sldId id="2147477748" r:id="rId24"/>
    <p:sldId id="2147477740" r:id="rId25"/>
    <p:sldId id="2147477749" r:id="rId26"/>
    <p:sldId id="2147477750" r:id="rId27"/>
    <p:sldId id="2145707381" r:id="rId28"/>
    <p:sldId id="2145707380" r:id="rId29"/>
    <p:sldId id="2145707382" r:id="rId30"/>
    <p:sldId id="2145707363" r:id="rId31"/>
    <p:sldId id="257" r:id="rId32"/>
    <p:sldId id="266" r:id="rId33"/>
    <p:sldId id="268" r:id="rId34"/>
    <p:sldId id="2147477751" r:id="rId35"/>
    <p:sldId id="271" r:id="rId36"/>
    <p:sldId id="259" r:id="rId37"/>
    <p:sldId id="2147477752" r:id="rId38"/>
    <p:sldId id="2147477727" r:id="rId39"/>
    <p:sldId id="2147477733" r:id="rId40"/>
    <p:sldId id="2147477734" r:id="rId41"/>
    <p:sldId id="2147477735" r:id="rId42"/>
    <p:sldId id="2145707358" r:id="rId43"/>
    <p:sldId id="2145707360" r:id="rId44"/>
    <p:sldId id="2145707361" r:id="rId45"/>
    <p:sldId id="2145707315" r:id="rId46"/>
    <p:sldId id="2145707309" r:id="rId47"/>
    <p:sldId id="214570729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F7E755-F3B0-47E4-9BF0-AE94587E3ABD}">
          <p14:sldIdLst>
            <p14:sldId id="1923"/>
            <p14:sldId id="1946"/>
            <p14:sldId id="3475"/>
            <p14:sldId id="2147477736"/>
            <p14:sldId id="2147477737"/>
            <p14:sldId id="2145707288"/>
            <p14:sldId id="2147477738"/>
            <p14:sldId id="2147477741"/>
            <p14:sldId id="2147477747"/>
            <p14:sldId id="2147477743"/>
            <p14:sldId id="2147477739"/>
            <p14:sldId id="2145707370"/>
            <p14:sldId id="2145707369"/>
            <p14:sldId id="2145707368"/>
            <p14:sldId id="2145707371"/>
            <p14:sldId id="2145707378"/>
            <p14:sldId id="2145707373"/>
            <p14:sldId id="2145707377"/>
            <p14:sldId id="2145707379"/>
            <p14:sldId id="2147477748"/>
            <p14:sldId id="2147477740"/>
            <p14:sldId id="2147477749"/>
            <p14:sldId id="2147477750"/>
            <p14:sldId id="2145707381"/>
            <p14:sldId id="2145707380"/>
            <p14:sldId id="2145707382"/>
            <p14:sldId id="2145707363"/>
            <p14:sldId id="257"/>
            <p14:sldId id="266"/>
            <p14:sldId id="268"/>
            <p14:sldId id="2147477751"/>
            <p14:sldId id="271"/>
            <p14:sldId id="259"/>
            <p14:sldId id="2147477752"/>
            <p14:sldId id="2147477727"/>
            <p14:sldId id="2147477733"/>
            <p14:sldId id="2147477734"/>
            <p14:sldId id="2147477735"/>
          </p14:sldIdLst>
        </p14:section>
        <p14:section name="Untitled Section" id="{BD49A9F0-465B-4CEC-A013-E003AE2677C5}">
          <p14:sldIdLst>
            <p14:sldId id="2145707358"/>
            <p14:sldId id="2145707360"/>
            <p14:sldId id="2145707361"/>
            <p14:sldId id="2145707315"/>
            <p14:sldId id="2145707309"/>
            <p14:sldId id="2145707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F11C2-B692-4834-B4B8-B2184FFECA4C}" v="60" dt="2026-03-18T12:23:42.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T, Melanie (NHS ENGLAND)" userId="97f108d7-dc09-4602-bae0-0ebf373f3d95" providerId="ADAL" clId="{C7DE658C-750F-4E27-8C1A-254383AC8251}"/>
    <pc:docChg chg="custSel addSld modSld modSection">
      <pc:chgData name="VINCENT, Melanie (NHS ENGLAND)" userId="97f108d7-dc09-4602-bae0-0ebf373f3d95" providerId="ADAL" clId="{C7DE658C-750F-4E27-8C1A-254383AC8251}" dt="2026-02-20T10:15:13.323" v="249" actId="20577"/>
      <pc:docMkLst>
        <pc:docMk/>
      </pc:docMkLst>
      <pc:sldChg chg="modSp mod">
        <pc:chgData name="VINCENT, Melanie (NHS ENGLAND)" userId="97f108d7-dc09-4602-bae0-0ebf373f3d95" providerId="ADAL" clId="{C7DE658C-750F-4E27-8C1A-254383AC8251}" dt="2026-02-20T10:13:20.595" v="179" actId="115"/>
        <pc:sldMkLst>
          <pc:docMk/>
          <pc:sldMk cId="3418343003" sldId="1946"/>
        </pc:sldMkLst>
        <pc:spChg chg="mod">
          <ac:chgData name="VINCENT, Melanie (NHS ENGLAND)" userId="97f108d7-dc09-4602-bae0-0ebf373f3d95" providerId="ADAL" clId="{C7DE658C-750F-4E27-8C1A-254383AC8251}" dt="2026-02-20T10:13:20.595" v="179" actId="115"/>
          <ac:spMkLst>
            <pc:docMk/>
            <pc:sldMk cId="3418343003" sldId="1946"/>
            <ac:spMk id="5" creationId="{C594638D-C17F-D749-9360-E2332845D248}"/>
          </ac:spMkLst>
        </pc:spChg>
        <pc:spChg chg="mod">
          <ac:chgData name="VINCENT, Melanie (NHS ENGLAND)" userId="97f108d7-dc09-4602-bae0-0ebf373f3d95" providerId="ADAL" clId="{C7DE658C-750F-4E27-8C1A-254383AC8251}" dt="2026-02-19T11:34:37.233" v="144" actId="207"/>
          <ac:spMkLst>
            <pc:docMk/>
            <pc:sldMk cId="3418343003" sldId="1946"/>
            <ac:spMk id="17" creationId="{38CD63A1-340F-AF47-BC76-77C1B8EFAD07}"/>
          </ac:spMkLst>
        </pc:spChg>
      </pc:sldChg>
      <pc:sldChg chg="modSp mod">
        <pc:chgData name="VINCENT, Melanie (NHS ENGLAND)" userId="97f108d7-dc09-4602-bae0-0ebf373f3d95" providerId="ADAL" clId="{C7DE658C-750F-4E27-8C1A-254383AC8251}" dt="2026-02-20T10:15:13.323" v="249" actId="20577"/>
        <pc:sldMkLst>
          <pc:docMk/>
          <pc:sldMk cId="756077060" sldId="3475"/>
        </pc:sldMkLst>
        <pc:spChg chg="mod">
          <ac:chgData name="VINCENT, Melanie (NHS ENGLAND)" userId="97f108d7-dc09-4602-bae0-0ebf373f3d95" providerId="ADAL" clId="{C7DE658C-750F-4E27-8C1A-254383AC8251}" dt="2026-02-19T11:34:32.515" v="143" actId="113"/>
          <ac:spMkLst>
            <pc:docMk/>
            <pc:sldMk cId="756077060" sldId="3475"/>
            <ac:spMk id="2" creationId="{C3E54082-C36C-CFBD-1C7D-7C242B186FE2}"/>
          </ac:spMkLst>
        </pc:spChg>
        <pc:spChg chg="mod">
          <ac:chgData name="VINCENT, Melanie (NHS ENGLAND)" userId="97f108d7-dc09-4602-bae0-0ebf373f3d95" providerId="ADAL" clId="{C7DE658C-750F-4E27-8C1A-254383AC8251}" dt="2026-02-20T10:15:13.323" v="249" actId="20577"/>
          <ac:spMkLst>
            <pc:docMk/>
            <pc:sldMk cId="756077060" sldId="3475"/>
            <ac:spMk id="3" creationId="{C7DCDF5C-EC5E-5EB5-16B9-DA460D682625}"/>
          </ac:spMkLst>
        </pc:spChg>
      </pc:sldChg>
      <pc:sldChg chg="modSp mod">
        <pc:chgData name="VINCENT, Melanie (NHS ENGLAND)" userId="97f108d7-dc09-4602-bae0-0ebf373f3d95" providerId="ADAL" clId="{C7DE658C-750F-4E27-8C1A-254383AC8251}" dt="2026-02-19T11:35:39.730" v="178" actId="207"/>
        <pc:sldMkLst>
          <pc:docMk/>
          <pc:sldMk cId="1689719457" sldId="2145707288"/>
        </pc:sldMkLst>
        <pc:spChg chg="mod">
          <ac:chgData name="VINCENT, Melanie (NHS ENGLAND)" userId="97f108d7-dc09-4602-bae0-0ebf373f3d95" providerId="ADAL" clId="{C7DE658C-750F-4E27-8C1A-254383AC8251}" dt="2026-02-19T11:35:39.730" v="178" actId="207"/>
          <ac:spMkLst>
            <pc:docMk/>
            <pc:sldMk cId="1689719457" sldId="2145707288"/>
            <ac:spMk id="2" creationId="{D64B8732-D29D-D683-21A3-10CEFEB0B54C}"/>
          </ac:spMkLst>
        </pc:spChg>
        <pc:spChg chg="mod">
          <ac:chgData name="VINCENT, Melanie (NHS ENGLAND)" userId="97f108d7-dc09-4602-bae0-0ebf373f3d95" providerId="ADAL" clId="{C7DE658C-750F-4E27-8C1A-254383AC8251}" dt="2026-02-19T11:27:46.582" v="47" actId="13926"/>
          <ac:spMkLst>
            <pc:docMk/>
            <pc:sldMk cId="1689719457" sldId="2145707288"/>
            <ac:spMk id="3" creationId="{0D1BC7A6-53B3-122B-F023-6424EDF2F9B3}"/>
          </ac:spMkLst>
        </pc:spChg>
      </pc:sldChg>
      <pc:sldChg chg="modSp mod">
        <pc:chgData name="VINCENT, Melanie (NHS ENGLAND)" userId="97f108d7-dc09-4602-bae0-0ebf373f3d95" providerId="ADAL" clId="{C7DE658C-750F-4E27-8C1A-254383AC8251}" dt="2026-02-19T11:30:54.132" v="77" actId="13926"/>
        <pc:sldMkLst>
          <pc:docMk/>
          <pc:sldMk cId="3268715045" sldId="2145707309"/>
        </pc:sldMkLst>
        <pc:spChg chg="mod">
          <ac:chgData name="VINCENT, Melanie (NHS ENGLAND)" userId="97f108d7-dc09-4602-bae0-0ebf373f3d95" providerId="ADAL" clId="{C7DE658C-750F-4E27-8C1A-254383AC8251}" dt="2026-02-19T11:30:54.132" v="77" actId="13926"/>
          <ac:spMkLst>
            <pc:docMk/>
            <pc:sldMk cId="3268715045" sldId="2145707309"/>
            <ac:spMk id="3" creationId="{8E009386-1BEB-D09F-8EF5-43911CE3BABC}"/>
          </ac:spMkLst>
        </pc:spChg>
      </pc:sldChg>
      <pc:sldChg chg="addSp delSp modSp new mod setBg">
        <pc:chgData name="VINCENT, Melanie (NHS ENGLAND)" userId="97f108d7-dc09-4602-bae0-0ebf373f3d95" providerId="ADAL" clId="{C7DE658C-750F-4E27-8C1A-254383AC8251}" dt="2026-02-19T11:30:40.233" v="76" actId="2711"/>
        <pc:sldMkLst>
          <pc:docMk/>
          <pc:sldMk cId="562714260" sldId="2147477736"/>
        </pc:sldMkLst>
        <pc:spChg chg="mod">
          <ac:chgData name="VINCENT, Melanie (NHS ENGLAND)" userId="97f108d7-dc09-4602-bae0-0ebf373f3d95" providerId="ADAL" clId="{C7DE658C-750F-4E27-8C1A-254383AC8251}" dt="2026-02-19T11:30:40.233" v="76" actId="2711"/>
          <ac:spMkLst>
            <pc:docMk/>
            <pc:sldMk cId="562714260" sldId="2147477736"/>
            <ac:spMk id="2" creationId="{498FA7CE-2EA0-D0D1-4F53-BECB6EFE2A9E}"/>
          </ac:spMkLst>
        </pc:spChg>
        <pc:spChg chg="add">
          <ac:chgData name="VINCENT, Melanie (NHS ENGLAND)" userId="97f108d7-dc09-4602-bae0-0ebf373f3d95" providerId="ADAL" clId="{C7DE658C-750F-4E27-8C1A-254383AC8251}" dt="2026-02-19T11:28:39.512" v="60" actId="26606"/>
          <ac:spMkLst>
            <pc:docMk/>
            <pc:sldMk cId="562714260" sldId="2147477736"/>
            <ac:spMk id="8" creationId="{18873D23-2DCF-4B31-A009-95721C06E8E1}"/>
          </ac:spMkLst>
        </pc:spChg>
        <pc:spChg chg="add">
          <ac:chgData name="VINCENT, Melanie (NHS ENGLAND)" userId="97f108d7-dc09-4602-bae0-0ebf373f3d95" providerId="ADAL" clId="{C7DE658C-750F-4E27-8C1A-254383AC8251}" dt="2026-02-19T11:28:39.512" v="60" actId="26606"/>
          <ac:spMkLst>
            <pc:docMk/>
            <pc:sldMk cId="562714260" sldId="2147477736"/>
            <ac:spMk id="10" creationId="{C13EF075-D4EF-4929-ADBC-91B27DA19955}"/>
          </ac:spMkLst>
        </pc:spChg>
        <pc:grpChg chg="add">
          <ac:chgData name="VINCENT, Melanie (NHS ENGLAND)" userId="97f108d7-dc09-4602-bae0-0ebf373f3d95" providerId="ADAL" clId="{C7DE658C-750F-4E27-8C1A-254383AC8251}" dt="2026-02-19T11:28:39.512" v="60" actId="26606"/>
          <ac:grpSpMkLst>
            <pc:docMk/>
            <pc:sldMk cId="562714260" sldId="2147477736"/>
            <ac:grpSpMk id="12" creationId="{DAA26DFA-AAB2-4973-9C17-16D587C7B198}"/>
          </ac:grpSpMkLst>
        </pc:grpChg>
        <pc:picChg chg="add mod ord">
          <ac:chgData name="VINCENT, Melanie (NHS ENGLAND)" userId="97f108d7-dc09-4602-bae0-0ebf373f3d95" providerId="ADAL" clId="{C7DE658C-750F-4E27-8C1A-254383AC8251}" dt="2026-02-19T11:30:11.035" v="73" actId="1076"/>
          <ac:picMkLst>
            <pc:docMk/>
            <pc:sldMk cId="562714260" sldId="2147477736"/>
            <ac:picMk id="5" creationId="{B45EFB74-5A81-B65D-0689-7ABF6F7AB8EE}"/>
          </ac:picMkLst>
        </pc:picChg>
        <pc:picChg chg="add mod">
          <ac:chgData name="VINCENT, Melanie (NHS ENGLAND)" userId="97f108d7-dc09-4602-bae0-0ebf373f3d95" providerId="ADAL" clId="{C7DE658C-750F-4E27-8C1A-254383AC8251}" dt="2026-02-19T11:29:48.323" v="72" actId="1076"/>
          <ac:picMkLst>
            <pc:docMk/>
            <pc:sldMk cId="562714260" sldId="2147477736"/>
            <ac:picMk id="7" creationId="{DB0EB5D4-BFCF-4965-CCA3-998CF22AF7E6}"/>
          </ac:picMkLst>
        </pc:picChg>
      </pc:sldChg>
      <pc:sldChg chg="addSp delSp modSp new mod">
        <pc:chgData name="VINCENT, Melanie (NHS ENGLAND)" userId="97f108d7-dc09-4602-bae0-0ebf373f3d95" providerId="ADAL" clId="{C7DE658C-750F-4E27-8C1A-254383AC8251}" dt="2026-02-19T11:32:52.184" v="141" actId="1076"/>
        <pc:sldMkLst>
          <pc:docMk/>
          <pc:sldMk cId="65380066" sldId="2147477737"/>
        </pc:sldMkLst>
        <pc:spChg chg="mod">
          <ac:chgData name="VINCENT, Melanie (NHS ENGLAND)" userId="97f108d7-dc09-4602-bae0-0ebf373f3d95" providerId="ADAL" clId="{C7DE658C-750F-4E27-8C1A-254383AC8251}" dt="2026-02-19T11:32:52.184" v="141" actId="1076"/>
          <ac:spMkLst>
            <pc:docMk/>
            <pc:sldMk cId="65380066" sldId="2147477737"/>
            <ac:spMk id="2" creationId="{8B3E7A6B-F305-742E-8A32-845A37D8B7DD}"/>
          </ac:spMkLst>
        </pc:spChg>
        <pc:picChg chg="add mod ord">
          <ac:chgData name="VINCENT, Melanie (NHS ENGLAND)" userId="97f108d7-dc09-4602-bae0-0ebf373f3d95" providerId="ADAL" clId="{C7DE658C-750F-4E27-8C1A-254383AC8251}" dt="2026-02-19T11:32:39.544" v="137" actId="1076"/>
          <ac:picMkLst>
            <pc:docMk/>
            <pc:sldMk cId="65380066" sldId="2147477737"/>
            <ac:picMk id="5" creationId="{87E6B6B1-3F90-AE99-2881-796CCB6C9A76}"/>
          </ac:picMkLst>
        </pc:picChg>
        <pc:picChg chg="add mod">
          <ac:chgData name="VINCENT, Melanie (NHS ENGLAND)" userId="97f108d7-dc09-4602-bae0-0ebf373f3d95" providerId="ADAL" clId="{C7DE658C-750F-4E27-8C1A-254383AC8251}" dt="2026-02-19T11:32:41.066" v="138" actId="1076"/>
          <ac:picMkLst>
            <pc:docMk/>
            <pc:sldMk cId="65380066" sldId="2147477737"/>
            <ac:picMk id="7" creationId="{89163E6D-4965-6CA5-F4DB-B4329954BD49}"/>
          </ac:picMkLst>
        </pc:picChg>
      </pc:sldChg>
    </pc:docChg>
  </pc:docChgLst>
  <pc:docChgLst>
    <pc:chgData name="MANN, Leanne (NHS ENGLAND)" userId="42be1cfb-1107-4457-bab8-fadae36e0fe5" providerId="ADAL" clId="{BA06CA69-EE58-46EF-A8A6-D2E5C1AF48D8}"/>
    <pc:docChg chg="undo custSel addSld delSld modSld sldOrd modSection">
      <pc:chgData name="MANN, Leanne (NHS ENGLAND)" userId="42be1cfb-1107-4457-bab8-fadae36e0fe5" providerId="ADAL" clId="{BA06CA69-EE58-46EF-A8A6-D2E5C1AF48D8}" dt="2026-03-18T12:23:44.979" v="8539" actId="108"/>
      <pc:docMkLst>
        <pc:docMk/>
      </pc:docMkLst>
      <pc:sldChg chg="modSp mod">
        <pc:chgData name="MANN, Leanne (NHS ENGLAND)" userId="42be1cfb-1107-4457-bab8-fadae36e0fe5" providerId="ADAL" clId="{BA06CA69-EE58-46EF-A8A6-D2E5C1AF48D8}" dt="2026-03-18T12:18:00.883" v="8139" actId="5793"/>
        <pc:sldMkLst>
          <pc:docMk/>
          <pc:sldMk cId="3172805271" sldId="259"/>
        </pc:sldMkLst>
        <pc:spChg chg="mod">
          <ac:chgData name="MANN, Leanne (NHS ENGLAND)" userId="42be1cfb-1107-4457-bab8-fadae36e0fe5" providerId="ADAL" clId="{BA06CA69-EE58-46EF-A8A6-D2E5C1AF48D8}" dt="2026-03-18T12:18:00.883" v="8139" actId="5793"/>
          <ac:spMkLst>
            <pc:docMk/>
            <pc:sldMk cId="3172805271" sldId="259"/>
            <ac:spMk id="3" creationId="{EA539D31-2F14-87E4-7776-7BB2C471C4A6}"/>
          </ac:spMkLst>
        </pc:spChg>
      </pc:sldChg>
      <pc:sldChg chg="modSp mod">
        <pc:chgData name="MANN, Leanne (NHS ENGLAND)" userId="42be1cfb-1107-4457-bab8-fadae36e0fe5" providerId="ADAL" clId="{BA06CA69-EE58-46EF-A8A6-D2E5C1AF48D8}" dt="2026-03-18T12:02:46.370" v="7753" actId="20577"/>
        <pc:sldMkLst>
          <pc:docMk/>
          <pc:sldMk cId="1800221268" sldId="268"/>
        </pc:sldMkLst>
        <pc:spChg chg="mod">
          <ac:chgData name="MANN, Leanne (NHS ENGLAND)" userId="42be1cfb-1107-4457-bab8-fadae36e0fe5" providerId="ADAL" clId="{BA06CA69-EE58-46EF-A8A6-D2E5C1AF48D8}" dt="2026-03-18T12:02:46.370" v="7753" actId="20577"/>
          <ac:spMkLst>
            <pc:docMk/>
            <pc:sldMk cId="1800221268" sldId="268"/>
            <ac:spMk id="3" creationId="{1A548C8E-D0E9-A881-47D9-ED61D6A03D5A}"/>
          </ac:spMkLst>
        </pc:spChg>
      </pc:sldChg>
      <pc:sldChg chg="modSp mod">
        <pc:chgData name="MANN, Leanne (NHS ENGLAND)" userId="42be1cfb-1107-4457-bab8-fadae36e0fe5" providerId="ADAL" clId="{BA06CA69-EE58-46EF-A8A6-D2E5C1AF48D8}" dt="2026-03-18T12:21:43.805" v="8497" actId="20577"/>
        <pc:sldMkLst>
          <pc:docMk/>
          <pc:sldMk cId="3212083607" sldId="271"/>
        </pc:sldMkLst>
        <pc:spChg chg="mod">
          <ac:chgData name="MANN, Leanne (NHS ENGLAND)" userId="42be1cfb-1107-4457-bab8-fadae36e0fe5" providerId="ADAL" clId="{BA06CA69-EE58-46EF-A8A6-D2E5C1AF48D8}" dt="2026-03-18T11:45:02.929" v="7460" actId="1076"/>
          <ac:spMkLst>
            <pc:docMk/>
            <pc:sldMk cId="3212083607" sldId="271"/>
            <ac:spMk id="2" creationId="{D2AC02C9-4515-1D6D-026C-BF8328B34575}"/>
          </ac:spMkLst>
        </pc:spChg>
        <pc:spChg chg="mod">
          <ac:chgData name="MANN, Leanne (NHS ENGLAND)" userId="42be1cfb-1107-4457-bab8-fadae36e0fe5" providerId="ADAL" clId="{BA06CA69-EE58-46EF-A8A6-D2E5C1AF48D8}" dt="2026-03-18T12:21:43.805" v="8497" actId="20577"/>
          <ac:spMkLst>
            <pc:docMk/>
            <pc:sldMk cId="3212083607" sldId="271"/>
            <ac:spMk id="4" creationId="{006DEB5F-604A-1058-0F28-FF986165720B}"/>
          </ac:spMkLst>
        </pc:spChg>
      </pc:sldChg>
      <pc:sldChg chg="modSp mod">
        <pc:chgData name="MANN, Leanne (NHS ENGLAND)" userId="42be1cfb-1107-4457-bab8-fadae36e0fe5" providerId="ADAL" clId="{BA06CA69-EE58-46EF-A8A6-D2E5C1AF48D8}" dt="2026-03-12T11:09:29.167" v="87" actId="27636"/>
        <pc:sldMkLst>
          <pc:docMk/>
          <pc:sldMk cId="3418343003" sldId="1946"/>
        </pc:sldMkLst>
        <pc:spChg chg="mod">
          <ac:chgData name="MANN, Leanne (NHS ENGLAND)" userId="42be1cfb-1107-4457-bab8-fadae36e0fe5" providerId="ADAL" clId="{BA06CA69-EE58-46EF-A8A6-D2E5C1AF48D8}" dt="2026-03-12T11:09:29.167" v="87" actId="27636"/>
          <ac:spMkLst>
            <pc:docMk/>
            <pc:sldMk cId="3418343003" sldId="1946"/>
            <ac:spMk id="5" creationId="{C594638D-C17F-D749-9360-E2332845D248}"/>
          </ac:spMkLst>
        </pc:spChg>
      </pc:sldChg>
      <pc:sldChg chg="modSp mod">
        <pc:chgData name="MANN, Leanne (NHS ENGLAND)" userId="42be1cfb-1107-4457-bab8-fadae36e0fe5" providerId="ADAL" clId="{BA06CA69-EE58-46EF-A8A6-D2E5C1AF48D8}" dt="2026-03-18T08:42:15.895" v="961" actId="1076"/>
        <pc:sldMkLst>
          <pc:docMk/>
          <pc:sldMk cId="756077060" sldId="3475"/>
        </pc:sldMkLst>
        <pc:spChg chg="mod">
          <ac:chgData name="MANN, Leanne (NHS ENGLAND)" userId="42be1cfb-1107-4457-bab8-fadae36e0fe5" providerId="ADAL" clId="{BA06CA69-EE58-46EF-A8A6-D2E5C1AF48D8}" dt="2026-03-18T08:42:15.895" v="961" actId="1076"/>
          <ac:spMkLst>
            <pc:docMk/>
            <pc:sldMk cId="756077060" sldId="3475"/>
            <ac:spMk id="3" creationId="{C7DCDF5C-EC5E-5EB5-16B9-DA460D682625}"/>
          </ac:spMkLst>
        </pc:spChg>
      </pc:sldChg>
      <pc:sldChg chg="modSp mod">
        <pc:chgData name="MANN, Leanne (NHS ENGLAND)" userId="42be1cfb-1107-4457-bab8-fadae36e0fe5" providerId="ADAL" clId="{BA06CA69-EE58-46EF-A8A6-D2E5C1AF48D8}" dt="2026-03-18T12:23:44.979" v="8539" actId="108"/>
        <pc:sldMkLst>
          <pc:docMk/>
          <pc:sldMk cId="1689719457" sldId="2145707288"/>
        </pc:sldMkLst>
        <pc:spChg chg="mod">
          <ac:chgData name="MANN, Leanne (NHS ENGLAND)" userId="42be1cfb-1107-4457-bab8-fadae36e0fe5" providerId="ADAL" clId="{BA06CA69-EE58-46EF-A8A6-D2E5C1AF48D8}" dt="2026-03-18T12:23:44.979" v="8539" actId="108"/>
          <ac:spMkLst>
            <pc:docMk/>
            <pc:sldMk cId="1689719457" sldId="2145707288"/>
            <ac:spMk id="3" creationId="{0D1BC7A6-53B3-122B-F023-6424EDF2F9B3}"/>
          </ac:spMkLst>
        </pc:spChg>
      </pc:sldChg>
      <pc:sldChg chg="addSp delSp modSp mod">
        <pc:chgData name="MANN, Leanne (NHS ENGLAND)" userId="42be1cfb-1107-4457-bab8-fadae36e0fe5" providerId="ADAL" clId="{BA06CA69-EE58-46EF-A8A6-D2E5C1AF48D8}" dt="2026-03-18T12:22:41.951" v="8511" actId="13926"/>
        <pc:sldMkLst>
          <pc:docMk/>
          <pc:sldMk cId="3268715045" sldId="2145707309"/>
        </pc:sldMkLst>
        <pc:spChg chg="add del mod">
          <ac:chgData name="MANN, Leanne (NHS ENGLAND)" userId="42be1cfb-1107-4457-bab8-fadae36e0fe5" providerId="ADAL" clId="{BA06CA69-EE58-46EF-A8A6-D2E5C1AF48D8}" dt="2026-03-18T12:22:41.951" v="8511" actId="13926"/>
          <ac:spMkLst>
            <pc:docMk/>
            <pc:sldMk cId="3268715045" sldId="2145707309"/>
            <ac:spMk id="3" creationId="{8E009386-1BEB-D09F-8EF5-43911CE3BABC}"/>
          </ac:spMkLst>
        </pc:spChg>
      </pc:sldChg>
      <pc:sldChg chg="addSp delSp modSp mod">
        <pc:chgData name="MANN, Leanne (NHS ENGLAND)" userId="42be1cfb-1107-4457-bab8-fadae36e0fe5" providerId="ADAL" clId="{BA06CA69-EE58-46EF-A8A6-D2E5C1AF48D8}" dt="2026-03-18T12:10:50.860" v="8109" actId="478"/>
        <pc:sldMkLst>
          <pc:docMk/>
          <pc:sldMk cId="517382113" sldId="2145707315"/>
        </pc:sldMkLst>
        <pc:spChg chg="add del mod">
          <ac:chgData name="MANN, Leanne (NHS ENGLAND)" userId="42be1cfb-1107-4457-bab8-fadae36e0fe5" providerId="ADAL" clId="{BA06CA69-EE58-46EF-A8A6-D2E5C1AF48D8}" dt="2026-03-18T12:10:50.860" v="8109" actId="478"/>
          <ac:spMkLst>
            <pc:docMk/>
            <pc:sldMk cId="517382113" sldId="2145707315"/>
            <ac:spMk id="6" creationId="{C33B407B-15C1-9942-304F-47DF21EDDC8D}"/>
          </ac:spMkLst>
        </pc:spChg>
      </pc:sldChg>
      <pc:sldChg chg="modSp mod">
        <pc:chgData name="MANN, Leanne (NHS ENGLAND)" userId="42be1cfb-1107-4457-bab8-fadae36e0fe5" providerId="ADAL" clId="{BA06CA69-EE58-46EF-A8A6-D2E5C1AF48D8}" dt="2026-03-18T12:20:46.550" v="8418" actId="20577"/>
        <pc:sldMkLst>
          <pc:docMk/>
          <pc:sldMk cId="2412022585" sldId="2145707360"/>
        </pc:sldMkLst>
        <pc:spChg chg="mod">
          <ac:chgData name="MANN, Leanne (NHS ENGLAND)" userId="42be1cfb-1107-4457-bab8-fadae36e0fe5" providerId="ADAL" clId="{BA06CA69-EE58-46EF-A8A6-D2E5C1AF48D8}" dt="2026-03-18T12:20:46.550" v="8418" actId="20577"/>
          <ac:spMkLst>
            <pc:docMk/>
            <pc:sldMk cId="2412022585" sldId="2145707360"/>
            <ac:spMk id="2" creationId="{3059D84F-ED4C-4B2B-C196-A62F84A13812}"/>
          </ac:spMkLst>
        </pc:spChg>
      </pc:sldChg>
      <pc:sldChg chg="modSp mod">
        <pc:chgData name="MANN, Leanne (NHS ENGLAND)" userId="42be1cfb-1107-4457-bab8-fadae36e0fe5" providerId="ADAL" clId="{BA06CA69-EE58-46EF-A8A6-D2E5C1AF48D8}" dt="2026-03-18T12:01:10.995" v="7751" actId="20577"/>
        <pc:sldMkLst>
          <pc:docMk/>
          <pc:sldMk cId="2318339054" sldId="2145707363"/>
        </pc:sldMkLst>
        <pc:spChg chg="mod">
          <ac:chgData name="MANN, Leanne (NHS ENGLAND)" userId="42be1cfb-1107-4457-bab8-fadae36e0fe5" providerId="ADAL" clId="{BA06CA69-EE58-46EF-A8A6-D2E5C1AF48D8}" dt="2026-03-18T12:01:10.995" v="7751" actId="20577"/>
          <ac:spMkLst>
            <pc:docMk/>
            <pc:sldMk cId="2318339054" sldId="2145707363"/>
            <ac:spMk id="2" creationId="{2E551A50-6E23-4370-9A4A-72D91B06C034}"/>
          </ac:spMkLst>
        </pc:spChg>
      </pc:sldChg>
      <pc:sldChg chg="modSp add mod">
        <pc:chgData name="MANN, Leanne (NHS ENGLAND)" userId="42be1cfb-1107-4457-bab8-fadae36e0fe5" providerId="ADAL" clId="{BA06CA69-EE58-46EF-A8A6-D2E5C1AF48D8}" dt="2026-03-18T11:51:06.716" v="7551" actId="20577"/>
        <pc:sldMkLst>
          <pc:docMk/>
          <pc:sldMk cId="1306928160" sldId="2145707368"/>
        </pc:sldMkLst>
        <pc:spChg chg="mod">
          <ac:chgData name="MANN, Leanne (NHS ENGLAND)" userId="42be1cfb-1107-4457-bab8-fadae36e0fe5" providerId="ADAL" clId="{BA06CA69-EE58-46EF-A8A6-D2E5C1AF48D8}" dt="2026-03-18T11:51:00.829" v="7549" actId="20577"/>
          <ac:spMkLst>
            <pc:docMk/>
            <pc:sldMk cId="1306928160" sldId="2145707368"/>
            <ac:spMk id="3" creationId="{B25A6F85-2B16-D277-EC8E-8556DDE97E06}"/>
          </ac:spMkLst>
        </pc:spChg>
        <pc:spChg chg="mod">
          <ac:chgData name="MANN, Leanne (NHS ENGLAND)" userId="42be1cfb-1107-4457-bab8-fadae36e0fe5" providerId="ADAL" clId="{BA06CA69-EE58-46EF-A8A6-D2E5C1AF48D8}" dt="2026-03-18T11:51:06.716" v="7551" actId="20577"/>
          <ac:spMkLst>
            <pc:docMk/>
            <pc:sldMk cId="1306928160" sldId="2145707368"/>
            <ac:spMk id="6" creationId="{84804CCA-103E-69FF-BCF9-3B3904F0DD06}"/>
          </ac:spMkLst>
        </pc:spChg>
        <pc:picChg chg="mod">
          <ac:chgData name="MANN, Leanne (NHS ENGLAND)" userId="42be1cfb-1107-4457-bab8-fadae36e0fe5" providerId="ADAL" clId="{BA06CA69-EE58-46EF-A8A6-D2E5C1AF48D8}" dt="2026-03-18T11:51:02.686" v="7550" actId="1076"/>
          <ac:picMkLst>
            <pc:docMk/>
            <pc:sldMk cId="1306928160" sldId="2145707368"/>
            <ac:picMk id="5" creationId="{427EF4FC-EB61-6FA3-99F1-6FF3FB81C2A8}"/>
          </ac:picMkLst>
        </pc:picChg>
      </pc:sldChg>
      <pc:sldChg chg="modSp mod">
        <pc:chgData name="MANN, Leanne (NHS ENGLAND)" userId="42be1cfb-1107-4457-bab8-fadae36e0fe5" providerId="ADAL" clId="{BA06CA69-EE58-46EF-A8A6-D2E5C1AF48D8}" dt="2026-03-18T11:50:12.396" v="7467" actId="20577"/>
        <pc:sldMkLst>
          <pc:docMk/>
          <pc:sldMk cId="1868057281" sldId="2145707369"/>
        </pc:sldMkLst>
        <pc:spChg chg="mod">
          <ac:chgData name="MANN, Leanne (NHS ENGLAND)" userId="42be1cfb-1107-4457-bab8-fadae36e0fe5" providerId="ADAL" clId="{BA06CA69-EE58-46EF-A8A6-D2E5C1AF48D8}" dt="2026-03-18T11:50:12.396" v="7467" actId="20577"/>
          <ac:spMkLst>
            <pc:docMk/>
            <pc:sldMk cId="1868057281" sldId="2145707369"/>
            <ac:spMk id="3" creationId="{0C688C8B-0A7D-5714-F222-1C529F6704ED}"/>
          </ac:spMkLst>
        </pc:spChg>
      </pc:sldChg>
      <pc:sldChg chg="add">
        <pc:chgData name="MANN, Leanne (NHS ENGLAND)" userId="42be1cfb-1107-4457-bab8-fadae36e0fe5" providerId="ADAL" clId="{BA06CA69-EE58-46EF-A8A6-D2E5C1AF48D8}" dt="2026-03-18T10:47:37.822" v="3973"/>
        <pc:sldMkLst>
          <pc:docMk/>
          <pc:sldMk cId="323858437" sldId="2145707371"/>
        </pc:sldMkLst>
      </pc:sldChg>
      <pc:sldChg chg="delSp add setBg delDesignElem">
        <pc:chgData name="MANN, Leanne (NHS ENGLAND)" userId="42be1cfb-1107-4457-bab8-fadae36e0fe5" providerId="ADAL" clId="{BA06CA69-EE58-46EF-A8A6-D2E5C1AF48D8}" dt="2026-03-18T10:48:04.361" v="3975"/>
        <pc:sldMkLst>
          <pc:docMk/>
          <pc:sldMk cId="3559429685" sldId="2145707373"/>
        </pc:sldMkLst>
        <pc:spChg chg="del">
          <ac:chgData name="MANN, Leanne (NHS ENGLAND)" userId="42be1cfb-1107-4457-bab8-fadae36e0fe5" providerId="ADAL" clId="{BA06CA69-EE58-46EF-A8A6-D2E5C1AF48D8}" dt="2026-03-18T10:48:04.361" v="3975"/>
          <ac:spMkLst>
            <pc:docMk/>
            <pc:sldMk cId="3559429685" sldId="2145707373"/>
            <ac:spMk id="24" creationId="{42A4FC2C-047E-45A5-965D-8E1E3BF09BC6}"/>
          </ac:spMkLst>
        </pc:spChg>
      </pc:sldChg>
      <pc:sldChg chg="modSp add mod ord">
        <pc:chgData name="MANN, Leanne (NHS ENGLAND)" userId="42be1cfb-1107-4457-bab8-fadae36e0fe5" providerId="ADAL" clId="{BA06CA69-EE58-46EF-A8A6-D2E5C1AF48D8}" dt="2026-03-18T11:53:53.423" v="7619"/>
        <pc:sldMkLst>
          <pc:docMk/>
          <pc:sldMk cId="980204682" sldId="2145707377"/>
        </pc:sldMkLst>
        <pc:spChg chg="mod">
          <ac:chgData name="MANN, Leanne (NHS ENGLAND)" userId="42be1cfb-1107-4457-bab8-fadae36e0fe5" providerId="ADAL" clId="{BA06CA69-EE58-46EF-A8A6-D2E5C1AF48D8}" dt="2026-03-18T11:52:55.938" v="7617" actId="20577"/>
          <ac:spMkLst>
            <pc:docMk/>
            <pc:sldMk cId="980204682" sldId="2145707377"/>
            <ac:spMk id="2" creationId="{745FAC06-C275-9BEC-7ECF-97948FAB7345}"/>
          </ac:spMkLst>
        </pc:spChg>
      </pc:sldChg>
      <pc:sldChg chg="ord">
        <pc:chgData name="MANN, Leanne (NHS ENGLAND)" userId="42be1cfb-1107-4457-bab8-fadae36e0fe5" providerId="ADAL" clId="{BA06CA69-EE58-46EF-A8A6-D2E5C1AF48D8}" dt="2026-03-18T10:49:37.386" v="4030"/>
        <pc:sldMkLst>
          <pc:docMk/>
          <pc:sldMk cId="3147340375" sldId="2145707379"/>
        </pc:sldMkLst>
      </pc:sldChg>
      <pc:sldChg chg="del">
        <pc:chgData name="MANN, Leanne (NHS ENGLAND)" userId="42be1cfb-1107-4457-bab8-fadae36e0fe5" providerId="ADAL" clId="{BA06CA69-EE58-46EF-A8A6-D2E5C1AF48D8}" dt="2026-03-18T11:59:07.726" v="7695" actId="2696"/>
        <pc:sldMkLst>
          <pc:docMk/>
          <pc:sldMk cId="2309769983" sldId="2145707383"/>
        </pc:sldMkLst>
      </pc:sldChg>
      <pc:sldChg chg="addSp modSp mod">
        <pc:chgData name="MANN, Leanne (NHS ENGLAND)" userId="42be1cfb-1107-4457-bab8-fadae36e0fe5" providerId="ADAL" clId="{BA06CA69-EE58-46EF-A8A6-D2E5C1AF48D8}" dt="2026-03-18T12:10:26.857" v="8107" actId="20577"/>
        <pc:sldMkLst>
          <pc:docMk/>
          <pc:sldMk cId="1764191022" sldId="2147477734"/>
        </pc:sldMkLst>
        <pc:spChg chg="add mod">
          <ac:chgData name="MANN, Leanne (NHS ENGLAND)" userId="42be1cfb-1107-4457-bab8-fadae36e0fe5" providerId="ADAL" clId="{BA06CA69-EE58-46EF-A8A6-D2E5C1AF48D8}" dt="2026-03-18T12:10:26.857" v="8107" actId="20577"/>
          <ac:spMkLst>
            <pc:docMk/>
            <pc:sldMk cId="1764191022" sldId="2147477734"/>
            <ac:spMk id="2" creationId="{E97F1768-BD61-FDB0-6571-328F20532680}"/>
          </ac:spMkLst>
        </pc:spChg>
      </pc:sldChg>
      <pc:sldChg chg="modSp add mod ord">
        <pc:chgData name="MANN, Leanne (NHS ENGLAND)" userId="42be1cfb-1107-4457-bab8-fadae36e0fe5" providerId="ADAL" clId="{BA06CA69-EE58-46EF-A8A6-D2E5C1AF48D8}" dt="2026-03-18T12:00:15.614" v="7743" actId="20577"/>
        <pc:sldMkLst>
          <pc:docMk/>
          <pc:sldMk cId="928627736" sldId="2147477735"/>
        </pc:sldMkLst>
        <pc:spChg chg="mod">
          <ac:chgData name="MANN, Leanne (NHS ENGLAND)" userId="42be1cfb-1107-4457-bab8-fadae36e0fe5" providerId="ADAL" clId="{BA06CA69-EE58-46EF-A8A6-D2E5C1AF48D8}" dt="2026-03-18T12:00:15.614" v="7743" actId="20577"/>
          <ac:spMkLst>
            <pc:docMk/>
            <pc:sldMk cId="928627736" sldId="2147477735"/>
            <ac:spMk id="3" creationId="{B4598F2D-581B-C5A0-83CC-60BA91CF47BA}"/>
          </ac:spMkLst>
        </pc:spChg>
      </pc:sldChg>
      <pc:sldChg chg="del">
        <pc:chgData name="MANN, Leanne (NHS ENGLAND)" userId="42be1cfb-1107-4457-bab8-fadae36e0fe5" providerId="ADAL" clId="{BA06CA69-EE58-46EF-A8A6-D2E5C1AF48D8}" dt="2026-03-18T11:22:25.910" v="6333" actId="2696"/>
        <pc:sldMkLst>
          <pc:docMk/>
          <pc:sldMk cId="3601975267" sldId="2147477735"/>
        </pc:sldMkLst>
      </pc:sldChg>
      <pc:sldChg chg="delSp modSp new mod">
        <pc:chgData name="MANN, Leanne (NHS ENGLAND)" userId="42be1cfb-1107-4457-bab8-fadae36e0fe5" providerId="ADAL" clId="{BA06CA69-EE58-46EF-A8A6-D2E5C1AF48D8}" dt="2026-03-12T11:13:18.284" v="152" actId="478"/>
        <pc:sldMkLst>
          <pc:docMk/>
          <pc:sldMk cId="784918494" sldId="2147477738"/>
        </pc:sldMkLst>
        <pc:spChg chg="mod">
          <ac:chgData name="MANN, Leanne (NHS ENGLAND)" userId="42be1cfb-1107-4457-bab8-fadae36e0fe5" providerId="ADAL" clId="{BA06CA69-EE58-46EF-A8A6-D2E5C1AF48D8}" dt="2026-03-12T11:13:15.888" v="151" actId="20577"/>
          <ac:spMkLst>
            <pc:docMk/>
            <pc:sldMk cId="784918494" sldId="2147477738"/>
            <ac:spMk id="2" creationId="{D7E1E82C-A713-B6DF-C374-38BD5941FAD6}"/>
          </ac:spMkLst>
        </pc:spChg>
      </pc:sldChg>
      <pc:sldChg chg="addSp delSp modSp add mod">
        <pc:chgData name="MANN, Leanne (NHS ENGLAND)" userId="42be1cfb-1107-4457-bab8-fadae36e0fe5" providerId="ADAL" clId="{BA06CA69-EE58-46EF-A8A6-D2E5C1AF48D8}" dt="2026-03-18T10:25:07.126" v="3783" actId="20577"/>
        <pc:sldMkLst>
          <pc:docMk/>
          <pc:sldMk cId="1789660791" sldId="2147477739"/>
        </pc:sldMkLst>
        <pc:spChg chg="mod">
          <ac:chgData name="MANN, Leanne (NHS ENGLAND)" userId="42be1cfb-1107-4457-bab8-fadae36e0fe5" providerId="ADAL" clId="{BA06CA69-EE58-46EF-A8A6-D2E5C1AF48D8}" dt="2026-03-18T10:25:07.126" v="3783" actId="20577"/>
          <ac:spMkLst>
            <pc:docMk/>
            <pc:sldMk cId="1789660791" sldId="2147477739"/>
            <ac:spMk id="2" creationId="{5DD45F97-B1F1-7AE9-CED8-EFB9E08ACCC8}"/>
          </ac:spMkLst>
        </pc:spChg>
        <pc:picChg chg="add mod">
          <ac:chgData name="MANN, Leanne (NHS ENGLAND)" userId="42be1cfb-1107-4457-bab8-fadae36e0fe5" providerId="ADAL" clId="{BA06CA69-EE58-46EF-A8A6-D2E5C1AF48D8}" dt="2026-03-18T10:22:04.380" v="3545" actId="1076"/>
          <ac:picMkLst>
            <pc:docMk/>
            <pc:sldMk cId="1789660791" sldId="2147477739"/>
            <ac:picMk id="3074" creationId="{5ABED485-3742-74A2-36D6-DBB0A908F8E3}"/>
          </ac:picMkLst>
        </pc:picChg>
      </pc:sldChg>
      <pc:sldChg chg="addSp delSp modSp new mod">
        <pc:chgData name="MANN, Leanne (NHS ENGLAND)" userId="42be1cfb-1107-4457-bab8-fadae36e0fe5" providerId="ADAL" clId="{BA06CA69-EE58-46EF-A8A6-D2E5C1AF48D8}" dt="2026-03-18T11:56:41.348" v="7694" actId="20577"/>
        <pc:sldMkLst>
          <pc:docMk/>
          <pc:sldMk cId="2249752921" sldId="2147477740"/>
        </pc:sldMkLst>
        <pc:spChg chg="del mod">
          <ac:chgData name="MANN, Leanne (NHS ENGLAND)" userId="42be1cfb-1107-4457-bab8-fadae36e0fe5" providerId="ADAL" clId="{BA06CA69-EE58-46EF-A8A6-D2E5C1AF48D8}" dt="2026-03-18T10:58:16.789" v="5241" actId="478"/>
          <ac:spMkLst>
            <pc:docMk/>
            <pc:sldMk cId="2249752921" sldId="2147477740"/>
            <ac:spMk id="2" creationId="{DC897E39-58B5-BFAA-1453-26586C19AE1B}"/>
          </ac:spMkLst>
        </pc:spChg>
        <pc:spChg chg="mod">
          <ac:chgData name="MANN, Leanne (NHS ENGLAND)" userId="42be1cfb-1107-4457-bab8-fadae36e0fe5" providerId="ADAL" clId="{BA06CA69-EE58-46EF-A8A6-D2E5C1AF48D8}" dt="2026-03-18T11:56:41.348" v="7694" actId="20577"/>
          <ac:spMkLst>
            <pc:docMk/>
            <pc:sldMk cId="2249752921" sldId="2147477740"/>
            <ac:spMk id="3" creationId="{9A0BAAAB-C557-6F25-D4E3-1C9DFF54F009}"/>
          </ac:spMkLst>
        </pc:spChg>
        <pc:spChg chg="add del mod">
          <ac:chgData name="MANN, Leanne (NHS ENGLAND)" userId="42be1cfb-1107-4457-bab8-fadae36e0fe5" providerId="ADAL" clId="{BA06CA69-EE58-46EF-A8A6-D2E5C1AF48D8}" dt="2026-03-18T10:58:18.509" v="5243" actId="478"/>
          <ac:spMkLst>
            <pc:docMk/>
            <pc:sldMk cId="2249752921" sldId="2147477740"/>
            <ac:spMk id="5" creationId="{7CA125A3-6BAF-F309-CF49-009EE437B916}"/>
          </ac:spMkLst>
        </pc:spChg>
        <pc:picChg chg="add mod">
          <ac:chgData name="MANN, Leanne (NHS ENGLAND)" userId="42be1cfb-1107-4457-bab8-fadae36e0fe5" providerId="ADAL" clId="{BA06CA69-EE58-46EF-A8A6-D2E5C1AF48D8}" dt="2026-03-18T11:01:14.080" v="5355" actId="1076"/>
          <ac:picMkLst>
            <pc:docMk/>
            <pc:sldMk cId="2249752921" sldId="2147477740"/>
            <ac:picMk id="7" creationId="{CD1158D0-9C9E-3F4C-03D0-244122C03862}"/>
          </ac:picMkLst>
        </pc:picChg>
      </pc:sldChg>
      <pc:sldChg chg="addSp delSp modSp new mod ord setBg">
        <pc:chgData name="MANN, Leanne (NHS ENGLAND)" userId="42be1cfb-1107-4457-bab8-fadae36e0fe5" providerId="ADAL" clId="{BA06CA69-EE58-46EF-A8A6-D2E5C1AF48D8}" dt="2026-03-18T09:05:00.571" v="2057" actId="14100"/>
        <pc:sldMkLst>
          <pc:docMk/>
          <pc:sldMk cId="1129744597" sldId="2147477741"/>
        </pc:sldMkLst>
        <pc:spChg chg="mod">
          <ac:chgData name="MANN, Leanne (NHS ENGLAND)" userId="42be1cfb-1107-4457-bab8-fadae36e0fe5" providerId="ADAL" clId="{BA06CA69-EE58-46EF-A8A6-D2E5C1AF48D8}" dt="2026-03-18T09:05:00.571" v="2057" actId="14100"/>
          <ac:spMkLst>
            <pc:docMk/>
            <pc:sldMk cId="1129744597" sldId="2147477741"/>
            <ac:spMk id="2" creationId="{F3891F92-2047-28D4-7F3B-44089B535DD5}"/>
          </ac:spMkLst>
        </pc:spChg>
        <pc:spChg chg="mod">
          <ac:chgData name="MANN, Leanne (NHS ENGLAND)" userId="42be1cfb-1107-4457-bab8-fadae36e0fe5" providerId="ADAL" clId="{BA06CA69-EE58-46EF-A8A6-D2E5C1AF48D8}" dt="2026-03-18T09:03:12.563" v="2056" actId="27636"/>
          <ac:spMkLst>
            <pc:docMk/>
            <pc:sldMk cId="1129744597" sldId="2147477741"/>
            <ac:spMk id="3" creationId="{476FBB7C-32EA-4BEE-EEC0-07673D35D7EE}"/>
          </ac:spMkLst>
        </pc:spChg>
        <pc:spChg chg="add del">
          <ac:chgData name="MANN, Leanne (NHS ENGLAND)" userId="42be1cfb-1107-4457-bab8-fadae36e0fe5" providerId="ADAL" clId="{BA06CA69-EE58-46EF-A8A6-D2E5C1AF48D8}" dt="2026-03-18T08:52:00.528" v="1590" actId="26606"/>
          <ac:spMkLst>
            <pc:docMk/>
            <pc:sldMk cId="1129744597" sldId="2147477741"/>
            <ac:spMk id="1031" creationId="{45D37F4E-DDB4-456B-97E0-9937730A039F}"/>
          </ac:spMkLst>
        </pc:spChg>
        <pc:spChg chg="add del">
          <ac:chgData name="MANN, Leanne (NHS ENGLAND)" userId="42be1cfb-1107-4457-bab8-fadae36e0fe5" providerId="ADAL" clId="{BA06CA69-EE58-46EF-A8A6-D2E5C1AF48D8}" dt="2026-03-18T08:52:00.528" v="1590" actId="26606"/>
          <ac:spMkLst>
            <pc:docMk/>
            <pc:sldMk cId="1129744597" sldId="2147477741"/>
            <ac:spMk id="1033" creationId="{B2DD41CD-8F47-4F56-AD12-4E2FF7696987}"/>
          </ac:spMkLst>
        </pc:spChg>
        <pc:spChg chg="add del">
          <ac:chgData name="MANN, Leanne (NHS ENGLAND)" userId="42be1cfb-1107-4457-bab8-fadae36e0fe5" providerId="ADAL" clId="{BA06CA69-EE58-46EF-A8A6-D2E5C1AF48D8}" dt="2026-03-18T08:52:22.129" v="1601" actId="26606"/>
          <ac:spMkLst>
            <pc:docMk/>
            <pc:sldMk cId="1129744597" sldId="2147477741"/>
            <ac:spMk id="1035" creationId="{D93394DA-E684-47C2-9020-13225823F40A}"/>
          </ac:spMkLst>
        </pc:spChg>
        <pc:spChg chg="add">
          <ac:chgData name="MANN, Leanne (NHS ENGLAND)" userId="42be1cfb-1107-4457-bab8-fadae36e0fe5" providerId="ADAL" clId="{BA06CA69-EE58-46EF-A8A6-D2E5C1AF48D8}" dt="2026-03-18T08:52:22.129" v="1601" actId="26606"/>
          <ac:spMkLst>
            <pc:docMk/>
            <pc:sldMk cId="1129744597" sldId="2147477741"/>
            <ac:spMk id="1040" creationId="{7AADB56C-BA56-4D1E-A42A-A07A474446EC}"/>
          </ac:spMkLst>
        </pc:spChg>
        <pc:picChg chg="add mod">
          <ac:chgData name="MANN, Leanne (NHS ENGLAND)" userId="42be1cfb-1107-4457-bab8-fadae36e0fe5" providerId="ADAL" clId="{BA06CA69-EE58-46EF-A8A6-D2E5C1AF48D8}" dt="2026-03-18T08:52:45.863" v="1613" actId="1076"/>
          <ac:picMkLst>
            <pc:docMk/>
            <pc:sldMk cId="1129744597" sldId="2147477741"/>
            <ac:picMk id="1026" creationId="{15BB5E48-9AE0-F6E8-FAC9-D3B0424C3581}"/>
          </ac:picMkLst>
        </pc:picChg>
      </pc:sldChg>
      <pc:sldChg chg="addSp delSp modSp new del mod">
        <pc:chgData name="MANN, Leanne (NHS ENGLAND)" userId="42be1cfb-1107-4457-bab8-fadae36e0fe5" providerId="ADAL" clId="{BA06CA69-EE58-46EF-A8A6-D2E5C1AF48D8}" dt="2026-03-18T10:26:23.176" v="3837" actId="2696"/>
        <pc:sldMkLst>
          <pc:docMk/>
          <pc:sldMk cId="1635666149" sldId="2147477742"/>
        </pc:sldMkLst>
        <pc:spChg chg="mod">
          <ac:chgData name="MANN, Leanne (NHS ENGLAND)" userId="42be1cfb-1107-4457-bab8-fadae36e0fe5" providerId="ADAL" clId="{BA06CA69-EE58-46EF-A8A6-D2E5C1AF48D8}" dt="2026-03-18T08:53:02.195" v="1630" actId="20577"/>
          <ac:spMkLst>
            <pc:docMk/>
            <pc:sldMk cId="1635666149" sldId="2147477742"/>
            <ac:spMk id="2" creationId="{FE4D0823-7B33-1F8E-7D84-3F4CCC3D066B}"/>
          </ac:spMkLst>
        </pc:spChg>
        <pc:spChg chg="del mod">
          <ac:chgData name="MANN, Leanne (NHS ENGLAND)" userId="42be1cfb-1107-4457-bab8-fadae36e0fe5" providerId="ADAL" clId="{BA06CA69-EE58-46EF-A8A6-D2E5C1AF48D8}" dt="2026-03-18T08:54:26.161" v="1632" actId="478"/>
          <ac:spMkLst>
            <pc:docMk/>
            <pc:sldMk cId="1635666149" sldId="2147477742"/>
            <ac:spMk id="3" creationId="{FC3037E2-06FC-EEBE-034E-42508F95EF8C}"/>
          </ac:spMkLst>
        </pc:spChg>
        <pc:spChg chg="add del mod">
          <ac:chgData name="MANN, Leanne (NHS ENGLAND)" userId="42be1cfb-1107-4457-bab8-fadae36e0fe5" providerId="ADAL" clId="{BA06CA69-EE58-46EF-A8A6-D2E5C1AF48D8}" dt="2026-03-18T10:26:14.690" v="3832"/>
          <ac:spMkLst>
            <pc:docMk/>
            <pc:sldMk cId="1635666149" sldId="2147477742"/>
            <ac:spMk id="5" creationId="{1C626E61-2667-C3D6-182D-6538B835CE3A}"/>
          </ac:spMkLst>
        </pc:spChg>
      </pc:sldChg>
      <pc:sldChg chg="addSp modSp new mod setBg">
        <pc:chgData name="MANN, Leanne (NHS ENGLAND)" userId="42be1cfb-1107-4457-bab8-fadae36e0fe5" providerId="ADAL" clId="{BA06CA69-EE58-46EF-A8A6-D2E5C1AF48D8}" dt="2026-03-18T11:46:59.118" v="7463" actId="20577"/>
        <pc:sldMkLst>
          <pc:docMk/>
          <pc:sldMk cId="1787435818" sldId="2147477743"/>
        </pc:sldMkLst>
        <pc:spChg chg="mod">
          <ac:chgData name="MANN, Leanne (NHS ENGLAND)" userId="42be1cfb-1107-4457-bab8-fadae36e0fe5" providerId="ADAL" clId="{BA06CA69-EE58-46EF-A8A6-D2E5C1AF48D8}" dt="2026-03-18T09:02:07.437" v="1980" actId="26606"/>
          <ac:spMkLst>
            <pc:docMk/>
            <pc:sldMk cId="1787435818" sldId="2147477743"/>
            <ac:spMk id="2" creationId="{7EF8BD92-F9D1-BAAE-44A4-39F93F3D8F38}"/>
          </ac:spMkLst>
        </pc:spChg>
        <pc:spChg chg="mod">
          <ac:chgData name="MANN, Leanne (NHS ENGLAND)" userId="42be1cfb-1107-4457-bab8-fadae36e0fe5" providerId="ADAL" clId="{BA06CA69-EE58-46EF-A8A6-D2E5C1AF48D8}" dt="2026-03-18T11:46:59.118" v="7463" actId="20577"/>
          <ac:spMkLst>
            <pc:docMk/>
            <pc:sldMk cId="1787435818" sldId="2147477743"/>
            <ac:spMk id="3" creationId="{CEDFC79D-3680-08AC-E646-E3512519D404}"/>
          </ac:spMkLst>
        </pc:spChg>
        <pc:spChg chg="add">
          <ac:chgData name="MANN, Leanne (NHS ENGLAND)" userId="42be1cfb-1107-4457-bab8-fadae36e0fe5" providerId="ADAL" clId="{BA06CA69-EE58-46EF-A8A6-D2E5C1AF48D8}" dt="2026-03-18T09:02:07.437" v="1980" actId="26606"/>
          <ac:spMkLst>
            <pc:docMk/>
            <pc:sldMk cId="1787435818" sldId="2147477743"/>
            <ac:spMk id="2055" creationId="{7FF47CB7-972F-479F-A36D-9E72D26EC8DA}"/>
          </ac:spMkLst>
        </pc:spChg>
        <pc:spChg chg="add">
          <ac:chgData name="MANN, Leanne (NHS ENGLAND)" userId="42be1cfb-1107-4457-bab8-fadae36e0fe5" providerId="ADAL" clId="{BA06CA69-EE58-46EF-A8A6-D2E5C1AF48D8}" dt="2026-03-18T09:02:07.437" v="1980" actId="26606"/>
          <ac:spMkLst>
            <pc:docMk/>
            <pc:sldMk cId="1787435818" sldId="2147477743"/>
            <ac:spMk id="2057" creationId="{0D153B68-5844-490D-8E67-F616D6D721CA}"/>
          </ac:spMkLst>
        </pc:spChg>
        <pc:spChg chg="add">
          <ac:chgData name="MANN, Leanne (NHS ENGLAND)" userId="42be1cfb-1107-4457-bab8-fadae36e0fe5" providerId="ADAL" clId="{BA06CA69-EE58-46EF-A8A6-D2E5C1AF48D8}" dt="2026-03-18T09:02:07.437" v="1980" actId="26606"/>
          <ac:spMkLst>
            <pc:docMk/>
            <pc:sldMk cId="1787435818" sldId="2147477743"/>
            <ac:spMk id="2059" creationId="{9A0D773F-7A7D-4DBB-9DEA-86BB8B8F4BC8}"/>
          </ac:spMkLst>
        </pc:spChg>
        <pc:picChg chg="add mod">
          <ac:chgData name="MANN, Leanne (NHS ENGLAND)" userId="42be1cfb-1107-4457-bab8-fadae36e0fe5" providerId="ADAL" clId="{BA06CA69-EE58-46EF-A8A6-D2E5C1AF48D8}" dt="2026-03-18T09:02:13.462" v="1982" actId="1076"/>
          <ac:picMkLst>
            <pc:docMk/>
            <pc:sldMk cId="1787435818" sldId="2147477743"/>
            <ac:picMk id="2050" creationId="{B08475D2-B3CB-5CED-ECE2-18F1396BF1BF}"/>
          </ac:picMkLst>
        </pc:picChg>
      </pc:sldChg>
      <pc:sldChg chg="addSp modSp new del mod ord setBg">
        <pc:chgData name="MANN, Leanne (NHS ENGLAND)" userId="42be1cfb-1107-4457-bab8-fadae36e0fe5" providerId="ADAL" clId="{BA06CA69-EE58-46EF-A8A6-D2E5C1AF48D8}" dt="2026-03-18T11:54:30.690" v="7620" actId="2696"/>
        <pc:sldMkLst>
          <pc:docMk/>
          <pc:sldMk cId="1358047627" sldId="2147477744"/>
        </pc:sldMkLst>
        <pc:spChg chg="mod">
          <ac:chgData name="MANN, Leanne (NHS ENGLAND)" userId="42be1cfb-1107-4457-bab8-fadae36e0fe5" providerId="ADAL" clId="{BA06CA69-EE58-46EF-A8A6-D2E5C1AF48D8}" dt="2026-03-18T10:10:14.712" v="2982" actId="26606"/>
          <ac:spMkLst>
            <pc:docMk/>
            <pc:sldMk cId="1358047627" sldId="2147477744"/>
            <ac:spMk id="2" creationId="{0D9C6C64-FD6C-7A90-EDE4-485950378B1D}"/>
          </ac:spMkLst>
        </pc:spChg>
        <pc:spChg chg="mod">
          <ac:chgData name="MANN, Leanne (NHS ENGLAND)" userId="42be1cfb-1107-4457-bab8-fadae36e0fe5" providerId="ADAL" clId="{BA06CA69-EE58-46EF-A8A6-D2E5C1AF48D8}" dt="2026-03-18T10:10:37.458" v="2992" actId="1076"/>
          <ac:spMkLst>
            <pc:docMk/>
            <pc:sldMk cId="1358047627" sldId="2147477744"/>
            <ac:spMk id="3" creationId="{1DCAF186-5251-0B7C-3D9C-95557F8CADEA}"/>
          </ac:spMkLst>
        </pc:spChg>
        <pc:spChg chg="add">
          <ac:chgData name="MANN, Leanne (NHS ENGLAND)" userId="42be1cfb-1107-4457-bab8-fadae36e0fe5" providerId="ADAL" clId="{BA06CA69-EE58-46EF-A8A6-D2E5C1AF48D8}" dt="2026-03-18T10:10:14.712" v="2982" actId="26606"/>
          <ac:spMkLst>
            <pc:docMk/>
            <pc:sldMk cId="1358047627" sldId="2147477744"/>
            <ac:spMk id="9" creationId="{D93394DA-E684-47C2-9020-13225823F40A}"/>
          </ac:spMkLst>
        </pc:spChg>
        <pc:picChg chg="add mod">
          <ac:chgData name="MANN, Leanne (NHS ENGLAND)" userId="42be1cfb-1107-4457-bab8-fadae36e0fe5" providerId="ADAL" clId="{BA06CA69-EE58-46EF-A8A6-D2E5C1AF48D8}" dt="2026-03-18T10:10:21.516" v="2986" actId="1076"/>
          <ac:picMkLst>
            <pc:docMk/>
            <pc:sldMk cId="1358047627" sldId="2147477744"/>
            <ac:picMk id="4" creationId="{CBCCC0C1-7F9E-0419-E57C-0FA6BD42BCCA}"/>
          </ac:picMkLst>
        </pc:picChg>
      </pc:sldChg>
      <pc:sldChg chg="new del">
        <pc:chgData name="MANN, Leanne (NHS ENGLAND)" userId="42be1cfb-1107-4457-bab8-fadae36e0fe5" providerId="ADAL" clId="{BA06CA69-EE58-46EF-A8A6-D2E5C1AF48D8}" dt="2026-03-18T10:12:36.879" v="3270" actId="680"/>
        <pc:sldMkLst>
          <pc:docMk/>
          <pc:sldMk cId="1251579747" sldId="2147477745"/>
        </pc:sldMkLst>
      </pc:sldChg>
      <pc:sldChg chg="delSp modSp add del mod">
        <pc:chgData name="MANN, Leanne (NHS ENGLAND)" userId="42be1cfb-1107-4457-bab8-fadae36e0fe5" providerId="ADAL" clId="{BA06CA69-EE58-46EF-A8A6-D2E5C1AF48D8}" dt="2026-03-18T12:10:54.504" v="8110" actId="2696"/>
        <pc:sldMkLst>
          <pc:docMk/>
          <pc:sldMk cId="1714061118" sldId="2147477745"/>
        </pc:sldMkLst>
        <pc:spChg chg="del mod">
          <ac:chgData name="MANN, Leanne (NHS ENGLAND)" userId="42be1cfb-1107-4457-bab8-fadae36e0fe5" providerId="ADAL" clId="{BA06CA69-EE58-46EF-A8A6-D2E5C1AF48D8}" dt="2026-03-18T10:12:45.062" v="3274"/>
          <ac:spMkLst>
            <pc:docMk/>
            <pc:sldMk cId="1714061118" sldId="2147477745"/>
            <ac:spMk id="3" creationId="{7D77512D-6D81-7E47-2EC5-CEB6F2CB2DB7}"/>
          </ac:spMkLst>
        </pc:spChg>
        <pc:spChg chg="mod">
          <ac:chgData name="MANN, Leanne (NHS ENGLAND)" userId="42be1cfb-1107-4457-bab8-fadae36e0fe5" providerId="ADAL" clId="{BA06CA69-EE58-46EF-A8A6-D2E5C1AF48D8}" dt="2026-03-18T10:12:46.630" v="3275" actId="20577"/>
          <ac:spMkLst>
            <pc:docMk/>
            <pc:sldMk cId="1714061118" sldId="2147477745"/>
            <ac:spMk id="4" creationId="{0CF77FBD-C24F-2375-05E0-CCC818835AA7}"/>
          </ac:spMkLst>
        </pc:spChg>
      </pc:sldChg>
      <pc:sldChg chg="modSp add del mod">
        <pc:chgData name="MANN, Leanne (NHS ENGLAND)" userId="42be1cfb-1107-4457-bab8-fadae36e0fe5" providerId="ADAL" clId="{BA06CA69-EE58-46EF-A8A6-D2E5C1AF48D8}" dt="2026-03-18T12:11:01.871" v="8111" actId="2696"/>
        <pc:sldMkLst>
          <pc:docMk/>
          <pc:sldMk cId="3040539116" sldId="2147477746"/>
        </pc:sldMkLst>
        <pc:spChg chg="mod">
          <ac:chgData name="MANN, Leanne (NHS ENGLAND)" userId="42be1cfb-1107-4457-bab8-fadae36e0fe5" providerId="ADAL" clId="{BA06CA69-EE58-46EF-A8A6-D2E5C1AF48D8}" dt="2026-03-18T10:12:53.903" v="3301" actId="20577"/>
          <ac:spMkLst>
            <pc:docMk/>
            <pc:sldMk cId="3040539116" sldId="2147477746"/>
            <ac:spMk id="3" creationId="{8C456AF4-05CB-0C95-9EC4-DFFE3DDE1808}"/>
          </ac:spMkLst>
        </pc:spChg>
      </pc:sldChg>
      <pc:sldChg chg="addSp modSp new mod ord">
        <pc:chgData name="MANN, Leanne (NHS ENGLAND)" userId="42be1cfb-1107-4457-bab8-fadae36e0fe5" providerId="ADAL" clId="{BA06CA69-EE58-46EF-A8A6-D2E5C1AF48D8}" dt="2026-03-18T10:27:11.904" v="3839" actId="1076"/>
        <pc:sldMkLst>
          <pc:docMk/>
          <pc:sldMk cId="2423595402" sldId="2147477747"/>
        </pc:sldMkLst>
        <pc:spChg chg="mod">
          <ac:chgData name="MANN, Leanne (NHS ENGLAND)" userId="42be1cfb-1107-4457-bab8-fadae36e0fe5" providerId="ADAL" clId="{BA06CA69-EE58-46EF-A8A6-D2E5C1AF48D8}" dt="2026-03-18T10:26:08.427" v="3829" actId="20577"/>
          <ac:spMkLst>
            <pc:docMk/>
            <pc:sldMk cId="2423595402" sldId="2147477747"/>
            <ac:spMk id="2" creationId="{8FF3B983-05BE-F82F-A7F5-1DFAEABB2F5B}"/>
          </ac:spMkLst>
        </pc:spChg>
        <pc:spChg chg="mod">
          <ac:chgData name="MANN, Leanne (NHS ENGLAND)" userId="42be1cfb-1107-4457-bab8-fadae36e0fe5" providerId="ADAL" clId="{BA06CA69-EE58-46EF-A8A6-D2E5C1AF48D8}" dt="2026-03-18T10:26:19.803" v="3836" actId="27636"/>
          <ac:spMkLst>
            <pc:docMk/>
            <pc:sldMk cId="2423595402" sldId="2147477747"/>
            <ac:spMk id="3" creationId="{0AF0AFDC-F5AE-02DD-B701-F7198891AE25}"/>
          </ac:spMkLst>
        </pc:spChg>
        <pc:picChg chg="add mod">
          <ac:chgData name="MANN, Leanne (NHS ENGLAND)" userId="42be1cfb-1107-4457-bab8-fadae36e0fe5" providerId="ADAL" clId="{BA06CA69-EE58-46EF-A8A6-D2E5C1AF48D8}" dt="2026-03-18T10:27:11.904" v="3839" actId="1076"/>
          <ac:picMkLst>
            <pc:docMk/>
            <pc:sldMk cId="2423595402" sldId="2147477747"/>
            <ac:picMk id="4098" creationId="{4E23E5D4-36CF-0B05-F246-CFCD8C5CCF8D}"/>
          </ac:picMkLst>
        </pc:picChg>
      </pc:sldChg>
      <pc:sldChg chg="delSp modSp new mod">
        <pc:chgData name="MANN, Leanne (NHS ENGLAND)" userId="42be1cfb-1107-4457-bab8-fadae36e0fe5" providerId="ADAL" clId="{BA06CA69-EE58-46EF-A8A6-D2E5C1AF48D8}" dt="2026-03-18T11:56:06.747" v="7691" actId="20577"/>
        <pc:sldMkLst>
          <pc:docMk/>
          <pc:sldMk cId="2757624045" sldId="2147477748"/>
        </pc:sldMkLst>
        <pc:spChg chg="del mod">
          <ac:chgData name="MANN, Leanne (NHS ENGLAND)" userId="42be1cfb-1107-4457-bab8-fadae36e0fe5" providerId="ADAL" clId="{BA06CA69-EE58-46EF-A8A6-D2E5C1AF48D8}" dt="2026-03-18T10:46:38.774" v="3967" actId="478"/>
          <ac:spMkLst>
            <pc:docMk/>
            <pc:sldMk cId="2757624045" sldId="2147477748"/>
            <ac:spMk id="2" creationId="{A240680F-B7F6-786C-0C22-390198662E72}"/>
          </ac:spMkLst>
        </pc:spChg>
        <pc:spChg chg="mod">
          <ac:chgData name="MANN, Leanne (NHS ENGLAND)" userId="42be1cfb-1107-4457-bab8-fadae36e0fe5" providerId="ADAL" clId="{BA06CA69-EE58-46EF-A8A6-D2E5C1AF48D8}" dt="2026-03-18T11:56:06.747" v="7691" actId="20577"/>
          <ac:spMkLst>
            <pc:docMk/>
            <pc:sldMk cId="2757624045" sldId="2147477748"/>
            <ac:spMk id="3" creationId="{D96CF37C-2403-33C9-E1CE-9CA8CE908883}"/>
          </ac:spMkLst>
        </pc:spChg>
      </pc:sldChg>
      <pc:sldChg chg="addSp modSp new mod">
        <pc:chgData name="MANN, Leanne (NHS ENGLAND)" userId="42be1cfb-1107-4457-bab8-fadae36e0fe5" providerId="ADAL" clId="{BA06CA69-EE58-46EF-A8A6-D2E5C1AF48D8}" dt="2026-03-18T11:05:55.301" v="5746" actId="1076"/>
        <pc:sldMkLst>
          <pc:docMk/>
          <pc:sldMk cId="916985924" sldId="2147477749"/>
        </pc:sldMkLst>
        <pc:spChg chg="mod">
          <ac:chgData name="MANN, Leanne (NHS ENGLAND)" userId="42be1cfb-1107-4457-bab8-fadae36e0fe5" providerId="ADAL" clId="{BA06CA69-EE58-46EF-A8A6-D2E5C1AF48D8}" dt="2026-03-18T11:05:32.103" v="5724" actId="27636"/>
          <ac:spMkLst>
            <pc:docMk/>
            <pc:sldMk cId="916985924" sldId="2147477749"/>
            <ac:spMk id="2" creationId="{11180F9A-E4A0-0517-D42A-0B0BB6931492}"/>
          </ac:spMkLst>
        </pc:spChg>
        <pc:spChg chg="mod">
          <ac:chgData name="MANN, Leanne (NHS ENGLAND)" userId="42be1cfb-1107-4457-bab8-fadae36e0fe5" providerId="ADAL" clId="{BA06CA69-EE58-46EF-A8A6-D2E5C1AF48D8}" dt="2026-03-18T11:05:40.150" v="5745" actId="20577"/>
          <ac:spMkLst>
            <pc:docMk/>
            <pc:sldMk cId="916985924" sldId="2147477749"/>
            <ac:spMk id="3" creationId="{80F311B7-8AF1-C2F6-F281-6297FC793EEB}"/>
          </ac:spMkLst>
        </pc:spChg>
        <pc:picChg chg="add mod">
          <ac:chgData name="MANN, Leanne (NHS ENGLAND)" userId="42be1cfb-1107-4457-bab8-fadae36e0fe5" providerId="ADAL" clId="{BA06CA69-EE58-46EF-A8A6-D2E5C1AF48D8}" dt="2026-03-18T11:05:55.301" v="5746" actId="1076"/>
          <ac:picMkLst>
            <pc:docMk/>
            <pc:sldMk cId="916985924" sldId="2147477749"/>
            <ac:picMk id="5" creationId="{6D912DF7-5130-364F-58CA-A28A09B32BEE}"/>
          </ac:picMkLst>
        </pc:picChg>
      </pc:sldChg>
      <pc:sldChg chg="addSp delSp modSp new mod">
        <pc:chgData name="MANN, Leanne (NHS ENGLAND)" userId="42be1cfb-1107-4457-bab8-fadae36e0fe5" providerId="ADAL" clId="{BA06CA69-EE58-46EF-A8A6-D2E5C1AF48D8}" dt="2026-03-18T11:16:23.246" v="5848" actId="1076"/>
        <pc:sldMkLst>
          <pc:docMk/>
          <pc:sldMk cId="3220640985" sldId="2147477750"/>
        </pc:sldMkLst>
        <pc:spChg chg="mod">
          <ac:chgData name="MANN, Leanne (NHS ENGLAND)" userId="42be1cfb-1107-4457-bab8-fadae36e0fe5" providerId="ADAL" clId="{BA06CA69-EE58-46EF-A8A6-D2E5C1AF48D8}" dt="2026-03-18T11:16:20.415" v="5847" actId="1076"/>
          <ac:spMkLst>
            <pc:docMk/>
            <pc:sldMk cId="3220640985" sldId="2147477750"/>
            <ac:spMk id="2" creationId="{44EA09CC-460C-15C1-C756-D228A811FF04}"/>
          </ac:spMkLst>
        </pc:spChg>
        <pc:spChg chg="del mod">
          <ac:chgData name="MANN, Leanne (NHS ENGLAND)" userId="42be1cfb-1107-4457-bab8-fadae36e0fe5" providerId="ADAL" clId="{BA06CA69-EE58-46EF-A8A6-D2E5C1AF48D8}" dt="2026-03-18T11:06:19.465" v="5793" actId="478"/>
          <ac:spMkLst>
            <pc:docMk/>
            <pc:sldMk cId="3220640985" sldId="2147477750"/>
            <ac:spMk id="3" creationId="{61EB9A30-1E43-D579-F8EA-AF2385100E08}"/>
          </ac:spMkLst>
        </pc:spChg>
        <pc:graphicFrameChg chg="add mod modGraphic">
          <ac:chgData name="MANN, Leanne (NHS ENGLAND)" userId="42be1cfb-1107-4457-bab8-fadae36e0fe5" providerId="ADAL" clId="{BA06CA69-EE58-46EF-A8A6-D2E5C1AF48D8}" dt="2026-03-18T11:07:19.723" v="5799" actId="14100"/>
          <ac:graphicFrameMkLst>
            <pc:docMk/>
            <pc:sldMk cId="3220640985" sldId="2147477750"/>
            <ac:graphicFrameMk id="4" creationId="{A88746FD-2E81-E84B-90DE-942492F7925F}"/>
          </ac:graphicFrameMkLst>
        </pc:graphicFrameChg>
        <pc:graphicFrameChg chg="add mod modGraphic">
          <ac:chgData name="MANN, Leanne (NHS ENGLAND)" userId="42be1cfb-1107-4457-bab8-fadae36e0fe5" providerId="ADAL" clId="{BA06CA69-EE58-46EF-A8A6-D2E5C1AF48D8}" dt="2026-03-18T11:16:23.246" v="5848" actId="1076"/>
          <ac:graphicFrameMkLst>
            <pc:docMk/>
            <pc:sldMk cId="3220640985" sldId="2147477750"/>
            <ac:graphicFrameMk id="5" creationId="{87C719E3-5A8A-DF01-AA56-337BB591BE05}"/>
          </ac:graphicFrameMkLst>
        </pc:graphicFrameChg>
      </pc:sldChg>
      <pc:sldChg chg="modSp add mod">
        <pc:chgData name="MANN, Leanne (NHS ENGLAND)" userId="42be1cfb-1107-4457-bab8-fadae36e0fe5" providerId="ADAL" clId="{BA06CA69-EE58-46EF-A8A6-D2E5C1AF48D8}" dt="2026-03-18T12:03:52.419" v="7755" actId="20577"/>
        <pc:sldMkLst>
          <pc:docMk/>
          <pc:sldMk cId="1902089987" sldId="2147477751"/>
        </pc:sldMkLst>
        <pc:spChg chg="mod">
          <ac:chgData name="MANN, Leanne (NHS ENGLAND)" userId="42be1cfb-1107-4457-bab8-fadae36e0fe5" providerId="ADAL" clId="{BA06CA69-EE58-46EF-A8A6-D2E5C1AF48D8}" dt="2026-03-18T11:25:23.273" v="6353" actId="1076"/>
          <ac:spMkLst>
            <pc:docMk/>
            <pc:sldMk cId="1902089987" sldId="2147477751"/>
            <ac:spMk id="2" creationId="{194FB5E6-6C1B-6DB5-87A9-DE121E5E9D7E}"/>
          </ac:spMkLst>
        </pc:spChg>
        <pc:spChg chg="mod">
          <ac:chgData name="MANN, Leanne (NHS ENGLAND)" userId="42be1cfb-1107-4457-bab8-fadae36e0fe5" providerId="ADAL" clId="{BA06CA69-EE58-46EF-A8A6-D2E5C1AF48D8}" dt="2026-03-18T12:03:52.419" v="7755" actId="20577"/>
          <ac:spMkLst>
            <pc:docMk/>
            <pc:sldMk cId="1902089987" sldId="2147477751"/>
            <ac:spMk id="3" creationId="{A61170B1-BD1A-283D-7A9C-5C705C2A021B}"/>
          </ac:spMkLst>
        </pc:spChg>
      </pc:sldChg>
      <pc:sldChg chg="delSp modSp new mod">
        <pc:chgData name="MANN, Leanne (NHS ENGLAND)" userId="42be1cfb-1107-4457-bab8-fadae36e0fe5" providerId="ADAL" clId="{BA06CA69-EE58-46EF-A8A6-D2E5C1AF48D8}" dt="2026-03-18T12:21:37.682" v="8494" actId="1076"/>
        <pc:sldMkLst>
          <pc:docMk/>
          <pc:sldMk cId="176451065" sldId="2147477752"/>
        </pc:sldMkLst>
        <pc:spChg chg="del mod">
          <ac:chgData name="MANN, Leanne (NHS ENGLAND)" userId="42be1cfb-1107-4457-bab8-fadae36e0fe5" providerId="ADAL" clId="{BA06CA69-EE58-46EF-A8A6-D2E5C1AF48D8}" dt="2026-03-18T12:17:49.566" v="8127" actId="478"/>
          <ac:spMkLst>
            <pc:docMk/>
            <pc:sldMk cId="176451065" sldId="2147477752"/>
            <ac:spMk id="2" creationId="{ADD5119F-7FCC-ECA4-DEB7-6F992AE35D0D}"/>
          </ac:spMkLst>
        </pc:spChg>
        <pc:spChg chg="mod">
          <ac:chgData name="MANN, Leanne (NHS ENGLAND)" userId="42be1cfb-1107-4457-bab8-fadae36e0fe5" providerId="ADAL" clId="{BA06CA69-EE58-46EF-A8A6-D2E5C1AF48D8}" dt="2026-03-18T12:21:37.682" v="8494" actId="1076"/>
          <ac:spMkLst>
            <pc:docMk/>
            <pc:sldMk cId="176451065" sldId="2147477752"/>
            <ac:spMk id="3" creationId="{B0C24DF6-442C-D878-230A-43C0153517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E9701-8789-4F51-AD34-25DC7A274EF4}"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8711A-70F9-4630-A4B6-8D2547D3FBFD}" type="slidenum">
              <a:rPr lang="en-GB" smtClean="0"/>
              <a:t>‹#›</a:t>
            </a:fld>
            <a:endParaRPr lang="en-GB"/>
          </a:p>
        </p:txBody>
      </p:sp>
    </p:spTree>
    <p:extLst>
      <p:ext uri="{BB962C8B-B14F-4D97-AF65-F5344CB8AC3E}">
        <p14:creationId xmlns:p14="http://schemas.microsoft.com/office/powerpoint/2010/main" val="200391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44</a:t>
            </a:fld>
            <a:endParaRPr lang="en-GB"/>
          </a:p>
        </p:txBody>
      </p:sp>
    </p:spTree>
    <p:extLst>
      <p:ext uri="{BB962C8B-B14F-4D97-AF65-F5344CB8AC3E}">
        <p14:creationId xmlns:p14="http://schemas.microsoft.com/office/powerpoint/2010/main" val="317811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741D-F249-8E4A-D0E9-0A44A38D76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3580C7B-622F-088D-2BB7-B1A8740BF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5503299-2186-53B3-281F-685D3A915746}"/>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C326147C-2726-E690-D7A3-85FACC0DF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6D17E0-6E41-D351-965E-BB6147367251}"/>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73186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5C6B-9EC0-1E1E-3C77-31B9AAF80EC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F77029E-D0DD-581F-7166-3E3A796FDD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FD831F-2F44-583D-684D-E47F0799A267}"/>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A143F679-48F6-2B70-9F4C-37F329BC8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F69B35-BD31-C40D-EE4B-75B510A05E98}"/>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369916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5EE64F-9C43-FA41-C07C-C117A100B30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8578EA3-8958-0407-686D-222307C277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F877123-927E-61D8-40DE-446E1C25DA29}"/>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66D9003E-EFA3-1BD1-D411-EF49D7B8C5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F8065E-0DB9-0F6C-9879-EE056EDE0B93}"/>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58118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46087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05250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571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B0DB-BCB9-FB68-E6A8-C45AB52BB4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2FB94E5-F955-FF9F-1EC2-59E91E70B1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3849101-08CC-8F50-592D-5D01375D4760}"/>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6EAD63A8-4B18-5748-2F3D-7817F2B92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F3F47A-2C47-FA9E-A45E-C564A3BF9AAB}"/>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10118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92A7-D8DC-988E-9528-417D040E67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6C2CB23-1C15-8694-8611-AC598DD37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C93AC4-620A-CE4C-6D25-525A00F60A8F}"/>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C15F30DC-EF09-595C-428E-7DDCD612DA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49A557-5BB0-DF8C-D32D-C0A0B5BF9534}"/>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98404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4416-DFCE-5F3C-4E46-560511F6FA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14DD634-4CFA-2142-3AE7-62D3AD897D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86AF529-1524-88EF-C2FC-A22CD8A49D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2E8D714-0CE7-3A32-0386-CFE3D0EA3A17}"/>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6" name="Footer Placeholder 5">
            <a:extLst>
              <a:ext uri="{FF2B5EF4-FFF2-40B4-BE49-F238E27FC236}">
                <a16:creationId xmlns:a16="http://schemas.microsoft.com/office/drawing/2014/main" id="{2465E808-ED09-DFB4-48A5-A60059F4F1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76E658-4946-A588-069B-F244606FE75A}"/>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21795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928D-E6AA-F413-B685-73F72B70E81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E38DE03-88B2-E31B-4673-BF191C535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B210761-D079-91DC-AA0D-EBF95E19D3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8BAE8C0-5825-A010-1E0B-690DA605C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A01C406-EF1A-1826-0C79-B023936F4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35869E1-241E-FF74-1A21-5DB454FBF865}"/>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8" name="Footer Placeholder 7">
            <a:extLst>
              <a:ext uri="{FF2B5EF4-FFF2-40B4-BE49-F238E27FC236}">
                <a16:creationId xmlns:a16="http://schemas.microsoft.com/office/drawing/2014/main" id="{253D16B5-90E0-9846-8FAC-DC2740DF97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7D5713-D730-F0FA-E4E6-E66C1CF594DB}"/>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9511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4EB3-C578-60DC-7EEA-5CC7C782D82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90FEF7A-ED60-E8AD-D96B-3E67AADEB505}"/>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4" name="Footer Placeholder 3">
            <a:extLst>
              <a:ext uri="{FF2B5EF4-FFF2-40B4-BE49-F238E27FC236}">
                <a16:creationId xmlns:a16="http://schemas.microsoft.com/office/drawing/2014/main" id="{2E9F84AC-3D9E-5B5A-63E2-C8F1601349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3F19CA-FCA6-9A96-B044-9EE876FF0B7D}"/>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8137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12138-F37B-9078-4656-6943BB0C7FD6}"/>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3" name="Footer Placeholder 2">
            <a:extLst>
              <a:ext uri="{FF2B5EF4-FFF2-40B4-BE49-F238E27FC236}">
                <a16:creationId xmlns:a16="http://schemas.microsoft.com/office/drawing/2014/main" id="{9ECD6D80-8EF0-8565-4318-994D6DD073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A205D9-FA5A-F014-AF12-11D1313BB83E}"/>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53946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B643-D6EB-499A-9246-C1BA5B86B0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63A9E5A-97C7-B981-AD47-3FD13004C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448833C-9B82-5A5D-13D6-53523EAC0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F3CE15-73E0-A5CC-FA97-565438AE5977}"/>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6" name="Footer Placeholder 5">
            <a:extLst>
              <a:ext uri="{FF2B5EF4-FFF2-40B4-BE49-F238E27FC236}">
                <a16:creationId xmlns:a16="http://schemas.microsoft.com/office/drawing/2014/main" id="{736B788D-1CEE-B4C4-E577-B30FC1DCD6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0A9BDE-A858-68E4-6535-5FE063C3DA1C}"/>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242553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FD02-A185-96E3-4F95-5C337B5A6D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0E4D1EB-4707-972B-7859-2183676E5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082E20-7F5D-5196-24A7-8D242F7AD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4F880F-B3C2-CD7F-EF74-F91B8C2FE96B}"/>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6" name="Footer Placeholder 5">
            <a:extLst>
              <a:ext uri="{FF2B5EF4-FFF2-40B4-BE49-F238E27FC236}">
                <a16:creationId xmlns:a16="http://schemas.microsoft.com/office/drawing/2014/main" id="{5061459C-596A-F76D-45AD-A0FBA3F00A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BE7476-E685-0F98-268C-D407BC6BCA99}"/>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97362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63AA8-E3D3-3FEF-9840-97C25374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5BD2431-AD41-3344-8C7B-83937E982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8FD851-E624-F6B7-7D93-59F646DC2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7DCF8B44-B4CD-BD80-A093-472BB19B9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9D7DCA-74DF-0C39-9705-BBF2F64CC9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0FBEA-8C97-4A40-9CF3-A3AC3B23EE70}" type="slidenum">
              <a:rPr lang="en-GB" smtClean="0"/>
              <a:t>‹#›</a:t>
            </a:fld>
            <a:endParaRPr lang="en-GB"/>
          </a:p>
        </p:txBody>
      </p:sp>
    </p:spTree>
    <p:extLst>
      <p:ext uri="{BB962C8B-B14F-4D97-AF65-F5344CB8AC3E}">
        <p14:creationId xmlns:p14="http://schemas.microsoft.com/office/powerpoint/2010/main" val="135844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igital.nhs.uk/services/cervical-screening-management-system/help-using-csm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cervical-screening-description-in-brief/audio-transcript-your-guide-to-nhs-cervical-screening-podcast" TargetMode="External"/><Relationship Id="rId2" Type="http://schemas.openxmlformats.org/officeDocument/2006/relationships/hyperlink" Target="https://www.gov.uk/government/publications/cervical-screening-description-in-brief"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gov.uk/government/publications/cervical-screening-description-in-brief/british-sign-language-bsl-signed-content-taking-part-in-nhs-cervical-screen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vimeo.com/reviews/ef98860b-014d-442c-a243-0a48d52b0b78/users/61483278/folders/396311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booksbeyondwords.co.uk/resources-dl" TargetMode="External"/><Relationship Id="rId13" Type="http://schemas.openxmlformats.org/officeDocument/2006/relationships/hyperlink" Target="https://www.youtube.com/watch?v=RA0kDC-9IBU" TargetMode="External"/><Relationship Id="rId3" Type="http://schemas.openxmlformats.org/officeDocument/2006/relationships/hyperlink" Target="https://www.gov.uk/government/publications/cervical-screening-description-in-brief" TargetMode="External"/><Relationship Id="rId7" Type="http://schemas.openxmlformats.org/officeDocument/2006/relationships/hyperlink" Target="https://www.gov.uk/government/publications/cervical-screening-easy-read-guide" TargetMode="External"/><Relationship Id="rId12" Type="http://schemas.openxmlformats.org/officeDocument/2006/relationships/hyperlink" Target="https://gbr01.safelinks.protection.outlook.com/?url=https%3A%2F%2Fwww.youtube.com%2Fshorts%2FDFct6e3KiDI&amp;data=05%7C02%7Cleanne.mann3%40nhs.net%7Ca967103ca3554434edcc08de1d4f27a5%7C37c354b285b047f5b22207b48d774ee3%7C0%7C0%7C638980422974466444%7CUnknown%7CTWFpbGZsb3d8eyJFbXB0eU1hcGkiOnRydWUsIlYiOiIwLjAuMDAwMCIsIlAiOiJXaW4zMiIsIkFOIjoiTWFpbCIsIldUIjoyfQ%3D%3D%7C0%7C%7C%7C&amp;sdata=eummynSN42gneoDZoyPXnHepCiBpvW8t62wU7Kg6Kcw%3D&amp;reserved=0" TargetMode="External"/><Relationship Id="rId2" Type="http://schemas.openxmlformats.org/officeDocument/2006/relationships/hyperlink" Target="https://www.england.nhs.uk/london/london-clinical-networks/our-networks/cancer-earlier-diagnosis/screening/cervical-screening-resources/"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cervical-screening-description-in-brief/british-sign-language-bsl-signed-content-taking-part-in-nhs-cervical-screening" TargetMode="External"/><Relationship Id="rId11" Type="http://schemas.openxmlformats.org/officeDocument/2006/relationships/hyperlink" Target="https://gbr01.safelinks.protection.outlook.com/?url=https%3A%2F%2Fwww.youtube.com%2Fshorts%2FjI4_xb8-Bww&amp;data=05%7C02%7Cleanne.mann3%40nhs.net%7Ca967103ca3554434edcc08de1d4f27a5%7C37c354b285b047f5b22207b48d774ee3%7C0%7C0%7C638980422974441467%7CUnknown%7CTWFpbGZsb3d8eyJFbXB0eU1hcGkiOnRydWUsIlYiOiIwLjAuMDAwMCIsIlAiOiJXaW4zMiIsIkFOIjoiTWFpbCIsIldUIjoyfQ%3D%3D%7C0%7C%7C%7C&amp;sdata=P%2FLqG5BiIkVDwirZVaiB1Gh%2BF4IoxY3OCt3zyoZ7%2Ffg%3D&amp;reserved=0" TargetMode="External"/><Relationship Id="rId5" Type="http://schemas.openxmlformats.org/officeDocument/2006/relationships/hyperlink" Target="https://www.cpics.org.uk/cervical-screening/" TargetMode="External"/><Relationship Id="rId10" Type="http://schemas.openxmlformats.org/officeDocument/2006/relationships/hyperlink" Target="https://gbr01.safelinks.protection.outlook.com/?url=https%3A%2F%2Fwww.youtube.com%2Fshorts%2FIruz0BtaL_c&amp;data=05%7C02%7Cleanne.mann3%40nhs.net%7Ca967103ca3554434edcc08de1d4f27a5%7C37c354b285b047f5b22207b48d774ee3%7C0%7C0%7C638980422974489974%7CUnknown%7CTWFpbGZsb3d8eyJFbXB0eU1hcGkiOnRydWUsIlYiOiIwLjAuMDAwMCIsIlAiOiJXaW4zMiIsIkFOIjoiTWFpbCIsIldUIjoyfQ%3D%3D%7C0%7C%7C%7C&amp;sdata=8nVow42CIt5rFbIwaldxm7rpf6WkwxDeHvPOlcT03%2FM%3D&amp;reserved=0" TargetMode="External"/><Relationship Id="rId4" Type="http://schemas.openxmlformats.org/officeDocument/2006/relationships/hyperlink" Target="https://campaignresources.dhsc.gov.uk/search/?q=&amp;TOPIC=SCREENING&amp;LANGUAGE=&amp;sort=" TargetMode="External"/><Relationship Id="rId9" Type="http://schemas.openxmlformats.org/officeDocument/2006/relationships/hyperlink" Target="https://gbr01.safelinks.protection.outlook.com/?url=https%3A%2F%2Fwww.youtube.com%2Fshorts%2FUliRV1FS0TE&amp;data=05%7C02%7Cleanne.mann3%40nhs.net%7Ca967103ca3554434edcc08de1d4f27a5%7C37c354b285b047f5b22207b48d774ee3%7C0%7C0%7C638980422974413448%7CUnknown%7CTWFpbGZsb3d8eyJFbXB0eU1hcGkiOnRydWUsIlYiOiIwLjAuMDAwMCIsIlAiOiJXaW4zMiIsIkFOIjoiTWFpbCIsIldUIjoyfQ%3D%3D%7C0%7C%7C%7C&amp;sdata=9RkASxZ1YEaGCGtlU5dnmHNNKCcZkYMhqd0xrSoLqcQ%3D&amp;reserved=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learninghub.nhs.uk/catalogue/Using-The-New-NHS-Cervical-Screening-Management-System" TargetMode="External"/><Relationship Id="rId2" Type="http://schemas.openxmlformats.org/officeDocument/2006/relationships/hyperlink" Target="https://digital.nhs.uk/services/screening-services/national-cervical-screening/new-cervical-screening-management-system/actions-for-system-use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ervicalscreening.nhs.u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csas.nhs.uk/wp-content/uploads/2024/07/Cervical-Screening-Platform-_-HMR10193.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cid:image001.png@01D89764.8BC29AA0"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cid:image002.png@01D89764.8BC29AA0" TargetMode="Externa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cid:image003.png@01D89764.8BC29AA0"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cid:image005.jpg@01D89765.550E20F0" TargetMode="Externa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cid:image014.jpg@01D89765.550E20F0" TargetMode="External"/><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cid:image015.png@01D89765.550E20F0" TargetMode="External"/><Relationship Id="rId4" Type="http://schemas.openxmlformats.org/officeDocument/2006/relationships/image" Target="../media/image32.gif"/></Relationships>
</file>

<file path=ppt/slides/_rels/slide38.xml.rels><?xml version="1.0" encoding="UTF-8" standalone="yes"?>
<Relationships xmlns="http://schemas.openxmlformats.org/package/2006/relationships"><Relationship Id="rId2" Type="http://schemas.openxmlformats.org/officeDocument/2006/relationships/hyperlink" Target="https://gbr01.safelinks.protection.outlook.com/?url=https%3A%2F%2Fcsas.nhs.uk%2Fmain-contacts-and-new-starters%2F&amp;data=05%7C02%7Cleanne.mann3%40nhs.net%7Cb72e943b54cd4157942608ddfb5b8644%7C37c354b285b047f5b22207b48d774ee3%7C0%7C0%7C638943092699797987%7CUnknown%7CTWFpbGZsb3d8eyJFbXB0eU1hcGkiOnRydWUsIlYiOiIwLjAuMDAwMCIsIlAiOiJXaW4zMiIsIkFOIjoiTWFpbCIsIldUIjoyfQ%3D%3D%7C0%7C%7C%7C&amp;sdata=1xLFcPEHIg15y2GFmKpeKQHrx%2B2vY5BNCmYCWfxFACg%3D&amp;reserved=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igital.nhs.uk/services/screening-services/national-cervical-screening/new-cervical-screening-management-system/actions-for-system-users" TargetMode="External"/><Relationship Id="rId2" Type="http://schemas.openxmlformats.org/officeDocument/2006/relationships/hyperlink" Target="https://learninghub.nhs.uk/"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uture.nhs.uk/EastofEnglandCervicalScreeni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england.nhs.uk/east-of-england/information-for-professionals/east-of-england-screening-team/"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hyperlink" Target="mailto:england.screening1@nhs.net" TargetMode="External"/><Relationship Id="rId3" Type="http://schemas.openxmlformats.org/officeDocument/2006/relationships/hyperlink" Target="mailto:england.ea-phsi@nhs.net" TargetMode="External"/><Relationship Id="rId7" Type="http://schemas.openxmlformats.org/officeDocument/2006/relationships/hyperlink" Target="mailto:england.cancerscreening@nhs.net"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mailto:england.essexatimms@nhs.net" TargetMode="External"/><Relationship Id="rId5" Type="http://schemas.openxmlformats.org/officeDocument/2006/relationships/hyperlink" Target="mailto:england.essexscreening@nhs.net" TargetMode="External"/><Relationship Id="rId4" Type="http://schemas.openxmlformats.org/officeDocument/2006/relationships/hyperlink" Target="mailto:england.eaimms@nhs.net" TargetMode="External"/><Relationship Id="rId9" Type="http://schemas.openxmlformats.org/officeDocument/2006/relationships/hyperlink" Target="mailto:england.immsqa@nh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18936" y="-137634"/>
            <a:ext cx="8738007" cy="2435809"/>
          </a:xfrm>
        </p:spPr>
        <p:txBody>
          <a:bodyPr/>
          <a:lstStyle/>
          <a:p>
            <a:r>
              <a:rPr lang="en-GB" sz="6000"/>
              <a:t>Cervical screening quarterly update session </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218936" y="3608878"/>
            <a:ext cx="7973051" cy="1966299"/>
          </a:xfrm>
        </p:spPr>
        <p:txBody>
          <a:bodyPr>
            <a:normAutofit/>
          </a:bodyPr>
          <a:lstStyle/>
          <a:p>
            <a:r>
              <a:rPr lang="en-GB" b="1"/>
              <a:t>Screening and Immunisation Teams - </a:t>
            </a:r>
          </a:p>
          <a:p>
            <a:r>
              <a:rPr lang="en-GB" b="1"/>
              <a:t>East of England </a:t>
            </a:r>
          </a:p>
          <a:p>
            <a:r>
              <a:rPr lang="en-US" sz="1400" b="1"/>
              <a:t>East Anglia (Norfolk and Waveney, Suffolk, Cambridgeshire and Peterborough), Essex, </a:t>
            </a:r>
          </a:p>
          <a:p>
            <a:r>
              <a:rPr lang="en-US" sz="1400" b="1"/>
              <a:t>Hertfordshire, Bedfordshire, Luton and Milton Keynes Screening &amp; Immunisation Team</a:t>
            </a:r>
          </a:p>
          <a:p>
            <a:endParaRPr lang="en-GB" sz="1400" b="1"/>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110146" y="6172336"/>
            <a:ext cx="6259513" cy="592674"/>
          </a:xfrm>
        </p:spPr>
        <p:txBody>
          <a:bodyPr>
            <a:normAutofit fontScale="77500" lnSpcReduction="20000"/>
          </a:bodyPr>
          <a:lstStyle/>
          <a:p>
            <a:pPr>
              <a:lnSpc>
                <a:spcPct val="120000"/>
              </a:lnSpc>
            </a:pPr>
            <a:r>
              <a:rPr lang="en-GB"/>
              <a:t>Presented by:</a:t>
            </a:r>
            <a:br>
              <a:rPr lang="en-GB"/>
            </a:br>
            <a:r>
              <a:rPr lang="en-GB" b="1"/>
              <a:t>The Screening and Immunisation Team</a:t>
            </a:r>
            <a:endParaRPr lang="en-GB" b="1">
              <a:highlight>
                <a:srgbClr val="FFFF00"/>
              </a:highlight>
            </a:endParaRP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F8BD92-F9D1-BAAE-44A4-39F93F3D8F38}"/>
              </a:ext>
            </a:extLst>
          </p:cNvPr>
          <p:cNvSpPr>
            <a:spLocks noGrp="1"/>
          </p:cNvSpPr>
          <p:nvPr>
            <p:ph type="title"/>
          </p:nvPr>
        </p:nvSpPr>
        <p:spPr>
          <a:xfrm>
            <a:off x="1137034" y="609597"/>
            <a:ext cx="9392421" cy="1330841"/>
          </a:xfrm>
        </p:spPr>
        <p:txBody>
          <a:bodyPr>
            <a:normAutofit/>
          </a:bodyPr>
          <a:lstStyle/>
          <a:p>
            <a:r>
              <a:rPr lang="en-GB" b="1" dirty="0"/>
              <a:t>NHS App- invitations and results </a:t>
            </a:r>
            <a:endParaRPr lang="en-GB" dirty="0"/>
          </a:p>
        </p:txBody>
      </p:sp>
      <p:sp>
        <p:nvSpPr>
          <p:cNvPr id="3" name="Content Placeholder 2">
            <a:extLst>
              <a:ext uri="{FF2B5EF4-FFF2-40B4-BE49-F238E27FC236}">
                <a16:creationId xmlns:a16="http://schemas.microsoft.com/office/drawing/2014/main" id="{CEDFC79D-3680-08AC-E646-E3512519D404}"/>
              </a:ext>
            </a:extLst>
          </p:cNvPr>
          <p:cNvSpPr>
            <a:spLocks noGrp="1"/>
          </p:cNvSpPr>
          <p:nvPr>
            <p:ph idx="1"/>
          </p:nvPr>
        </p:nvSpPr>
        <p:spPr>
          <a:xfrm>
            <a:off x="395501" y="2291641"/>
            <a:ext cx="11564586" cy="3917773"/>
          </a:xfrm>
        </p:spPr>
        <p:txBody>
          <a:bodyPr>
            <a:normAutofit/>
          </a:bodyPr>
          <a:lstStyle/>
          <a:p>
            <a:r>
              <a:rPr lang="en-GB" dirty="0"/>
              <a:t>All Invitation and reminders are now sent via the NHS App. </a:t>
            </a:r>
          </a:p>
          <a:p>
            <a:r>
              <a:rPr lang="en-GB" dirty="0"/>
              <a:t>Those who have a negative test result will be notified of this by an NHS App message and notification. </a:t>
            </a:r>
            <a:r>
              <a:rPr lang="en-GB" dirty="0">
                <a:ea typeface="Calibri"/>
                <a:cs typeface="Calibri"/>
              </a:rPr>
              <a:t> </a:t>
            </a:r>
          </a:p>
          <a:p>
            <a:r>
              <a:rPr lang="en-GB" dirty="0"/>
              <a:t>In the near future (no confirm date) abnormal results will also be sent via the NHS App. We will inform you of this when this goes live.  </a:t>
            </a:r>
          </a:p>
          <a:p>
            <a:r>
              <a:rPr lang="en-GB" dirty="0"/>
              <a:t>If the NHS App message isn’t read within 72 hours, a letter will be sent as a failsafe.</a:t>
            </a:r>
          </a:p>
          <a:p>
            <a:r>
              <a:rPr lang="en-GB" dirty="0"/>
              <a:t>Please encourage all patients to download the NHS App</a:t>
            </a:r>
          </a:p>
          <a:p>
            <a:pPr marL="0" indent="0">
              <a:buNone/>
            </a:pPr>
            <a:endParaRPr lang="en-GB" sz="2000" dirty="0"/>
          </a:p>
        </p:txBody>
      </p:sp>
      <p:pic>
        <p:nvPicPr>
          <p:cNvPr id="2050" name="Picture 2" descr="Discover The Power Of The NHS App ...">
            <a:extLst>
              <a:ext uri="{FF2B5EF4-FFF2-40B4-BE49-F238E27FC236}">
                <a16:creationId xmlns:a16="http://schemas.microsoft.com/office/drawing/2014/main" id="{B08475D2-B3CB-5CED-ECE2-18F1396BF1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24945" y="562390"/>
            <a:ext cx="2841544" cy="1425254"/>
          </a:xfrm>
          <a:prstGeom prst="rect">
            <a:avLst/>
          </a:prstGeom>
          <a:noFill/>
          <a:extLst>
            <a:ext uri="{909E8E84-426E-40DD-AFC4-6F175D3DCCD1}">
              <a14:hiddenFill xmlns:a14="http://schemas.microsoft.com/office/drawing/2010/main">
                <a:solidFill>
                  <a:srgbClr val="FFFFFF"/>
                </a:solidFill>
              </a14:hiddenFill>
            </a:ext>
          </a:extLst>
        </p:spPr>
      </p:pic>
      <p:sp>
        <p:nvSpPr>
          <p:cNvPr id="2059" name="Freeform: Shape 205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8743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C1007-6904-F34D-7ED7-90D9A4C71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45F97-B1F1-7AE9-CED8-EFB9E08ACCC8}"/>
              </a:ext>
            </a:extLst>
          </p:cNvPr>
          <p:cNvSpPr>
            <a:spLocks noGrp="1"/>
          </p:cNvSpPr>
          <p:nvPr>
            <p:ph type="title"/>
          </p:nvPr>
        </p:nvSpPr>
        <p:spPr>
          <a:xfrm>
            <a:off x="390144" y="1030670"/>
            <a:ext cx="11261942" cy="5590865"/>
          </a:xfrm>
        </p:spPr>
        <p:txBody>
          <a:bodyPr>
            <a:normAutofit fontScale="90000"/>
          </a:bodyPr>
          <a:lstStyle/>
          <a:p>
            <a:pPr lvl="1" algn="l"/>
            <a:r>
              <a:rPr lang="en-GB" sz="4900" b="1" dirty="0"/>
              <a:t>Ceasing- CSAS- </a:t>
            </a:r>
            <a:br>
              <a:rPr lang="en-GB" sz="4900" b="1" dirty="0"/>
            </a:br>
            <a:br>
              <a:rPr lang="en-GB" sz="1800" b="1" dirty="0">
                <a:solidFill>
                  <a:srgbClr val="0070C0"/>
                </a:solidFill>
              </a:rPr>
            </a:br>
            <a:r>
              <a:rPr lang="en-GB" dirty="0"/>
              <a:t>Cervical Screening Administrative Service (CSAS) have asked that all practice check a patient's status (to see if already ceased) before submitting ceasing documents, there has been an increase of ceasing letters for patients who have already been correctly ceased. </a:t>
            </a:r>
            <a:br>
              <a:rPr lang="en-GB" dirty="0"/>
            </a:br>
            <a:br>
              <a:rPr lang="en-GB" dirty="0"/>
            </a:br>
            <a:r>
              <a:rPr lang="en-GB" dirty="0"/>
              <a:t>Remember you can either cease a patient via PNLs </a:t>
            </a:r>
            <a:br>
              <a:rPr lang="en-GB" sz="2000" dirty="0">
                <a:latin typeface="+mn-lt"/>
                <a:ea typeface="+mn-ea"/>
                <a:cs typeface="Segoe UI"/>
              </a:rPr>
            </a:br>
            <a:br>
              <a:rPr lang="en-GB" sz="2000" dirty="0">
                <a:latin typeface="+mn-lt"/>
                <a:ea typeface="+mn-ea"/>
                <a:cs typeface="Segoe UI"/>
              </a:rPr>
            </a:br>
            <a:r>
              <a:rPr lang="en-GB" sz="2000" dirty="0">
                <a:latin typeface="+mn-lt"/>
                <a:ea typeface="+mn-ea"/>
                <a:cs typeface="Segoe UI"/>
              </a:rPr>
              <a:t>                                 - </a:t>
            </a:r>
            <a:r>
              <a:rPr lang="en-GB" dirty="0"/>
              <a:t>No cervix (make sure patient has had a total hysterectomy) </a:t>
            </a:r>
            <a:br>
              <a:rPr lang="en-GB" dirty="0"/>
            </a:br>
            <a:r>
              <a:rPr lang="en-GB" dirty="0"/>
              <a:t>                              - Age (although this should happen automatically if last 3 tests where normal) </a:t>
            </a:r>
            <a:br>
              <a:rPr lang="en-GB" dirty="0"/>
            </a:br>
            <a:r>
              <a:rPr lang="en-GB" dirty="0"/>
              <a:t>                              - Radiotherapy of the cervix </a:t>
            </a:r>
            <a:br>
              <a:rPr lang="en-GB" dirty="0"/>
            </a:br>
            <a:br>
              <a:rPr lang="en-GB" sz="2000" dirty="0">
                <a:latin typeface="+mn-lt"/>
                <a:ea typeface="+mn-ea"/>
                <a:cs typeface="Segoe UI"/>
              </a:rPr>
            </a:br>
            <a:br>
              <a:rPr lang="en-GB" dirty="0"/>
            </a:br>
            <a:r>
              <a:rPr lang="en-GB" dirty="0"/>
              <a:t>You can't cease via PNLs for the following: </a:t>
            </a:r>
            <a:br>
              <a:rPr lang="en-GB" dirty="0"/>
            </a:br>
            <a:r>
              <a:rPr lang="en-GB" dirty="0"/>
              <a:t>                              - Informed consent for withdrawal from the cervical screening programme</a:t>
            </a:r>
            <a:br>
              <a:rPr lang="en-GB" dirty="0"/>
            </a:br>
            <a:r>
              <a:rPr lang="en-GB" dirty="0"/>
              <a:t>                              - Mental Capacity Act</a:t>
            </a:r>
            <a:br>
              <a:rPr lang="en-GB" dirty="0"/>
            </a:br>
            <a:r>
              <a:rPr lang="en-GB" dirty="0"/>
              <a:t> </a:t>
            </a:r>
            <a:br>
              <a:rPr lang="en-GB" dirty="0"/>
            </a:br>
            <a:r>
              <a:rPr lang="en-GB" dirty="0"/>
              <a:t>This is because paperwork is required for this. </a:t>
            </a:r>
            <a:br>
              <a:rPr lang="en-GB" sz="1800" b="1" dirty="0">
                <a:solidFill>
                  <a:srgbClr val="0070C0"/>
                </a:solidFill>
              </a:rPr>
            </a:br>
            <a:br>
              <a:rPr lang="en-GB" sz="1800" b="1" dirty="0">
                <a:solidFill>
                  <a:srgbClr val="0070C0"/>
                </a:solidFill>
              </a:rPr>
            </a:br>
            <a:r>
              <a:rPr lang="en-GB" dirty="0"/>
              <a:t>This was discussed at the previous drop-in session, and the presentation is on our website. </a:t>
            </a:r>
            <a:br>
              <a:rPr lang="en-GB" dirty="0"/>
            </a:br>
            <a:br>
              <a:rPr lang="en-GB" dirty="0"/>
            </a:br>
            <a:r>
              <a:rPr lang="en-GB" dirty="0"/>
              <a:t>There is also CSMS training you can access-</a:t>
            </a:r>
            <a:r>
              <a:rPr lang="en-GB" b="1" dirty="0">
                <a:solidFill>
                  <a:srgbClr val="0070C0"/>
                </a:solidFill>
              </a:rPr>
              <a:t> </a:t>
            </a:r>
            <a:r>
              <a:rPr lang="en-GB" dirty="0">
                <a:hlinkClick r:id="rId2"/>
              </a:rPr>
              <a:t>Help using CSMS - NHS England Digital</a:t>
            </a:r>
            <a:br>
              <a:rPr lang="en-GB" b="0" i="0" dirty="0">
                <a:solidFill>
                  <a:srgbClr val="3F525F"/>
                </a:solidFill>
                <a:effectLst/>
                <a:latin typeface="Arial"/>
                <a:cs typeface="Arial"/>
              </a:rPr>
            </a:br>
            <a:br>
              <a:rPr lang="en-GB" sz="1800" b="1" dirty="0">
                <a:solidFill>
                  <a:srgbClr val="0070C0"/>
                </a:solidFill>
              </a:rPr>
            </a:br>
            <a:br>
              <a:rPr lang="en-GB" sz="1800" b="1" dirty="0">
                <a:solidFill>
                  <a:srgbClr val="0070C0"/>
                </a:solidFill>
              </a:rPr>
            </a:br>
            <a:endParaRPr lang="en-GB" sz="1800" b="1" dirty="0">
              <a:solidFill>
                <a:srgbClr val="0070C0"/>
              </a:solidFill>
            </a:endParaRPr>
          </a:p>
        </p:txBody>
      </p:sp>
      <p:pic>
        <p:nvPicPr>
          <p:cNvPr id="3074" name="Picture 2" descr="NHS Cervical Screening Administration ...">
            <a:extLst>
              <a:ext uri="{FF2B5EF4-FFF2-40B4-BE49-F238E27FC236}">
                <a16:creationId xmlns:a16="http://schemas.microsoft.com/office/drawing/2014/main" id="{5ABED485-3742-74A2-36D6-DBB0A908F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176" y="236464"/>
            <a:ext cx="4456176" cy="51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6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B14C8-2510-E452-49CE-DE130632E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EA25A-15C3-5DFF-8EE3-71B7E2238342}"/>
              </a:ext>
            </a:extLst>
          </p:cNvPr>
          <p:cNvSpPr>
            <a:spLocks noGrp="1"/>
          </p:cNvSpPr>
          <p:nvPr>
            <p:ph type="title"/>
          </p:nvPr>
        </p:nvSpPr>
        <p:spPr/>
        <p:txBody>
          <a:bodyPr/>
          <a:lstStyle/>
          <a:p>
            <a:r>
              <a:rPr lang="en-GB"/>
              <a:t>Non-Responder List (NRL)</a:t>
            </a:r>
            <a:br>
              <a:rPr lang="en-GB"/>
            </a:br>
            <a:r>
              <a:rPr lang="en-GB" sz="4800"/>
              <a:t>Patients who have not responded </a:t>
            </a:r>
          </a:p>
        </p:txBody>
      </p:sp>
    </p:spTree>
    <p:extLst>
      <p:ext uri="{BB962C8B-B14F-4D97-AF65-F5344CB8AC3E}">
        <p14:creationId xmlns:p14="http://schemas.microsoft.com/office/powerpoint/2010/main" val="5080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88C8B-0A7D-5714-F222-1C529F6704ED}"/>
              </a:ext>
            </a:extLst>
          </p:cNvPr>
          <p:cNvSpPr>
            <a:spLocks noGrp="1"/>
          </p:cNvSpPr>
          <p:nvPr>
            <p:ph idx="1"/>
          </p:nvPr>
        </p:nvSpPr>
        <p:spPr>
          <a:xfrm>
            <a:off x="374176" y="993790"/>
            <a:ext cx="11635854" cy="6199259"/>
          </a:xfrm>
        </p:spPr>
        <p:txBody>
          <a:bodyPr vert="horz" lIns="91440" tIns="45720" rIns="91440" bIns="45720" rtlCol="0" anchor="t">
            <a:normAutofit/>
          </a:bodyPr>
          <a:lstStyle/>
          <a:p>
            <a:pPr marL="457200" indent="-457200"/>
            <a:r>
              <a:rPr lang="en-GB" dirty="0"/>
              <a:t>Any invited patient who does not have a test taken and the result recorded on CSMS, within 32 weeks of their first invitation, is classified as a non-responder. </a:t>
            </a:r>
            <a:endParaRPr lang="en-GB" dirty="0">
              <a:ea typeface="Calibri"/>
              <a:cs typeface="Calibri"/>
            </a:endParaRPr>
          </a:p>
          <a:p>
            <a:pPr marL="457200" indent="-457200"/>
            <a:r>
              <a:rPr lang="en-GB" dirty="0"/>
              <a:t>Patients will appear on this list when they have not responded to 2 invitations (1 first invite and 1 reminder) to be screened. </a:t>
            </a:r>
            <a:endParaRPr lang="en-GB" dirty="0">
              <a:ea typeface="Calibri"/>
              <a:cs typeface="Calibri"/>
            </a:endParaRPr>
          </a:p>
          <a:p>
            <a:pPr marL="457200" indent="-457200"/>
            <a:r>
              <a:rPr lang="en-GB" dirty="0"/>
              <a:t>GP practices are required to follow up and directly invite these patients. </a:t>
            </a:r>
            <a:endParaRPr lang="en-GB" dirty="0">
              <a:ea typeface="Calibri"/>
              <a:cs typeface="Calibri"/>
            </a:endParaRPr>
          </a:p>
          <a:p>
            <a:pPr marL="457200" indent="-457200"/>
            <a:r>
              <a:rPr lang="en-GB" dirty="0"/>
              <a:t>After 8 weeks of appearing on this list, if there is no record of test being taken, these patients will be removed from the list and invited again on a date that is based on their recall status. </a:t>
            </a:r>
            <a:endParaRPr lang="en-GB" dirty="0">
              <a:ea typeface="Calibri"/>
              <a:cs typeface="Calibri"/>
            </a:endParaRPr>
          </a:p>
          <a:p>
            <a:pPr marL="457200" indent="-457200"/>
            <a:r>
              <a:rPr lang="en-GB" dirty="0"/>
              <a:t>Please note these patients do not need to wait for their next invite, they can attend at any point. </a:t>
            </a:r>
            <a:endParaRPr lang="en-GB" dirty="0">
              <a:ea typeface="Calibri"/>
              <a:cs typeface="Calibri"/>
            </a:endParaRPr>
          </a:p>
        </p:txBody>
      </p:sp>
    </p:spTree>
    <p:extLst>
      <p:ext uri="{BB962C8B-B14F-4D97-AF65-F5344CB8AC3E}">
        <p14:creationId xmlns:p14="http://schemas.microsoft.com/office/powerpoint/2010/main" val="186805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5A6F85-2B16-D277-EC8E-8556DDE97E06}"/>
              </a:ext>
            </a:extLst>
          </p:cNvPr>
          <p:cNvSpPr>
            <a:spLocks noGrp="1"/>
          </p:cNvSpPr>
          <p:nvPr>
            <p:ph idx="1"/>
          </p:nvPr>
        </p:nvSpPr>
        <p:spPr>
          <a:xfrm>
            <a:off x="210402" y="310722"/>
            <a:ext cx="11649501" cy="6185611"/>
          </a:xfrm>
        </p:spPr>
        <p:txBody>
          <a:bodyPr/>
          <a:lstStyle/>
          <a:p>
            <a:pPr marL="0" indent="0">
              <a:buNone/>
            </a:pPr>
            <a:r>
              <a:rPr lang="en-GB" dirty="0"/>
              <a:t>Accessing your non-responder notifications</a:t>
            </a:r>
          </a:p>
        </p:txBody>
      </p:sp>
      <p:pic>
        <p:nvPicPr>
          <p:cNvPr id="5" name="Picture 4">
            <a:extLst>
              <a:ext uri="{FF2B5EF4-FFF2-40B4-BE49-F238E27FC236}">
                <a16:creationId xmlns:a16="http://schemas.microsoft.com/office/drawing/2014/main" id="{427EF4FC-EB61-6FA3-99F1-6FF3FB81C2A8}"/>
              </a:ext>
            </a:extLst>
          </p:cNvPr>
          <p:cNvPicPr>
            <a:picLocks noChangeAspect="1"/>
          </p:cNvPicPr>
          <p:nvPr/>
        </p:nvPicPr>
        <p:blipFill>
          <a:blip r:embed="rId2"/>
          <a:stretch>
            <a:fillRect/>
          </a:stretch>
        </p:blipFill>
        <p:spPr>
          <a:xfrm>
            <a:off x="441825" y="2039141"/>
            <a:ext cx="6145603" cy="4215529"/>
          </a:xfrm>
          <a:prstGeom prst="rect">
            <a:avLst/>
          </a:prstGeom>
        </p:spPr>
      </p:pic>
      <p:sp>
        <p:nvSpPr>
          <p:cNvPr id="6" name="TextBox 5">
            <a:extLst>
              <a:ext uri="{FF2B5EF4-FFF2-40B4-BE49-F238E27FC236}">
                <a16:creationId xmlns:a16="http://schemas.microsoft.com/office/drawing/2014/main" id="{84804CCA-103E-69FF-BCF9-3B3904F0DD06}"/>
              </a:ext>
            </a:extLst>
          </p:cNvPr>
          <p:cNvSpPr txBox="1"/>
          <p:nvPr/>
        </p:nvSpPr>
        <p:spPr>
          <a:xfrm>
            <a:off x="7463246" y="2821577"/>
            <a:ext cx="3788228" cy="646331"/>
          </a:xfrm>
          <a:prstGeom prst="rect">
            <a:avLst/>
          </a:prstGeom>
          <a:noFill/>
        </p:spPr>
        <p:txBody>
          <a:bodyPr wrap="square" rtlCol="0">
            <a:spAutoFit/>
          </a:bodyPr>
          <a:lstStyle/>
          <a:p>
            <a:r>
              <a:rPr lang="en-GB" dirty="0"/>
              <a:t>PNLs and non-responder notifications  can be found here on CSMS </a:t>
            </a:r>
          </a:p>
        </p:txBody>
      </p:sp>
      <p:cxnSp>
        <p:nvCxnSpPr>
          <p:cNvPr id="8" name="Straight Arrow Connector 7">
            <a:extLst>
              <a:ext uri="{FF2B5EF4-FFF2-40B4-BE49-F238E27FC236}">
                <a16:creationId xmlns:a16="http://schemas.microsoft.com/office/drawing/2014/main" id="{B0D3BEC5-E3E8-D0AD-B227-18C9C1E0E567}"/>
              </a:ext>
            </a:extLst>
          </p:cNvPr>
          <p:cNvCxnSpPr>
            <a:stCxn id="6" idx="1"/>
          </p:cNvCxnSpPr>
          <p:nvPr/>
        </p:nvCxnSpPr>
        <p:spPr>
          <a:xfrm flipH="1" flipV="1">
            <a:off x="2272937" y="2821577"/>
            <a:ext cx="5190309" cy="3231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0692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B04957-2736-4A57-4F0A-C218231C3DA1}"/>
              </a:ext>
            </a:extLst>
          </p:cNvPr>
          <p:cNvPicPr>
            <a:picLocks noGrp="1" noChangeAspect="1"/>
          </p:cNvPicPr>
          <p:nvPr>
            <p:ph idx="1"/>
          </p:nvPr>
        </p:nvPicPr>
        <p:blipFill>
          <a:blip r:embed="rId2"/>
          <a:stretch>
            <a:fillRect/>
          </a:stretch>
        </p:blipFill>
        <p:spPr>
          <a:xfrm>
            <a:off x="308652" y="687037"/>
            <a:ext cx="11336962" cy="5483926"/>
          </a:xfrm>
          <a:prstGeom prst="rect">
            <a:avLst/>
          </a:prstGeom>
        </p:spPr>
      </p:pic>
    </p:spTree>
    <p:extLst>
      <p:ext uri="{BB962C8B-B14F-4D97-AF65-F5344CB8AC3E}">
        <p14:creationId xmlns:p14="http://schemas.microsoft.com/office/powerpoint/2010/main" val="32385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B7B08987-4865-E40C-5BAE-D7E82978C868}"/>
              </a:ext>
            </a:extLst>
          </p:cNvPr>
          <p:cNvPicPr>
            <a:picLocks noChangeAspect="1"/>
          </p:cNvPicPr>
          <p:nvPr/>
        </p:nvPicPr>
        <p:blipFill>
          <a:blip r:embed="rId2"/>
          <a:srcRect b="1765"/>
          <a:stretch>
            <a:fillRect/>
          </a:stretch>
        </p:blipFill>
        <p:spPr>
          <a:xfrm>
            <a:off x="20" y="1282"/>
            <a:ext cx="12191980" cy="6856718"/>
          </a:xfrm>
          <a:prstGeom prst="rect">
            <a:avLst/>
          </a:prstGeom>
        </p:spPr>
      </p:pic>
    </p:spTree>
    <p:extLst>
      <p:ext uri="{BB962C8B-B14F-4D97-AF65-F5344CB8AC3E}">
        <p14:creationId xmlns:p14="http://schemas.microsoft.com/office/powerpoint/2010/main" val="2416245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33E49-6FF4-DC16-6E0A-AB97551554A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F02EE21-B430-84AC-C037-012322D83940}"/>
              </a:ext>
            </a:extLst>
          </p:cNvPr>
          <p:cNvPicPr>
            <a:picLocks noChangeAspect="1"/>
          </p:cNvPicPr>
          <p:nvPr/>
        </p:nvPicPr>
        <p:blipFill>
          <a:blip r:embed="rId2"/>
          <a:srcRect r="946" b="-1"/>
          <a:stretch>
            <a:fillRect/>
          </a:stretch>
        </p:blipFill>
        <p:spPr>
          <a:xfrm>
            <a:off x="838199" y="735153"/>
            <a:ext cx="10515602" cy="5387693"/>
          </a:xfrm>
          <a:prstGeom prst="rect">
            <a:avLst/>
          </a:prstGeom>
        </p:spPr>
      </p:pic>
    </p:spTree>
    <p:extLst>
      <p:ext uri="{BB962C8B-B14F-4D97-AF65-F5344CB8AC3E}">
        <p14:creationId xmlns:p14="http://schemas.microsoft.com/office/powerpoint/2010/main" val="355942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3DC60-8C3E-A44E-E4AF-568E8050A3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45FAC06-C275-9BEC-7ECF-97948FAB7345}"/>
              </a:ext>
            </a:extLst>
          </p:cNvPr>
          <p:cNvSpPr txBox="1"/>
          <p:nvPr/>
        </p:nvSpPr>
        <p:spPr>
          <a:xfrm>
            <a:off x="119932" y="459509"/>
            <a:ext cx="11952136" cy="5909310"/>
          </a:xfrm>
          <a:prstGeom prst="rect">
            <a:avLst/>
          </a:prstGeom>
          <a:noFill/>
        </p:spPr>
        <p:txBody>
          <a:bodyPr wrap="square" lIns="91440" tIns="45720" rIns="91440" bIns="45720" rtlCol="0" anchor="t">
            <a:spAutoFit/>
          </a:bodyPr>
          <a:lstStyle/>
          <a:p>
            <a:endParaRPr lang="en-GB" sz="2000" b="1" dirty="0"/>
          </a:p>
          <a:p>
            <a:r>
              <a:rPr lang="en-GB" sz="2000" b="1" dirty="0"/>
              <a:t>Before you submit the non-responder notification, review the patients notes on EMIS or </a:t>
            </a:r>
            <a:r>
              <a:rPr lang="en-GB" sz="2000" b="1" dirty="0" err="1"/>
              <a:t>SystmOne</a:t>
            </a:r>
            <a:r>
              <a:rPr lang="en-GB" sz="2000" b="1" dirty="0"/>
              <a:t> - is there a reason why they haven’t attended? </a:t>
            </a:r>
          </a:p>
          <a:p>
            <a:endParaRPr lang="en-GB" sz="2000" b="1" dirty="0"/>
          </a:p>
          <a:p>
            <a:r>
              <a:rPr lang="en-GB" sz="2000" b="1" dirty="0"/>
              <a:t>Defer if there is a reason-   </a:t>
            </a:r>
            <a:endParaRPr lang="en-GB" sz="2000" dirty="0"/>
          </a:p>
          <a:p>
            <a:pPr marL="800100" lvl="1" indent="-342900">
              <a:buFont typeface="Arial"/>
              <a:buChar char="•"/>
            </a:pPr>
            <a:r>
              <a:rPr lang="en-GB" sz="2000" dirty="0"/>
              <a:t>Is the patient pregnant? If so, note down patients expected due date </a:t>
            </a:r>
            <a:endParaRPr lang="en-GB" sz="2000" dirty="0">
              <a:ea typeface="Calibri"/>
              <a:cs typeface="Calibri"/>
            </a:endParaRPr>
          </a:p>
          <a:p>
            <a:endParaRPr lang="en-GB" sz="2000" dirty="0">
              <a:ea typeface="Calibri"/>
              <a:cs typeface="Calibri"/>
            </a:endParaRPr>
          </a:p>
          <a:p>
            <a:pPr marL="800100" lvl="1" indent="-342900">
              <a:buFont typeface="Arial"/>
              <a:buChar char="•"/>
            </a:pPr>
            <a:r>
              <a:rPr lang="en-GB" sz="2000" dirty="0"/>
              <a:t>Is the patient still under the care of colposcopy? This could be from their last cervical screening test. If this is the case, please check where their next cervical screening is due, with the GP practice or colposcopy, this should be very clear in the letter from the hospital.  If they should be seen in colposcopy, please use this reason to delay the patient so they are not confused about where to attend. The patient would have also been informed that they need to attend colposcopy for their follow up cervical screening. </a:t>
            </a:r>
            <a:endParaRPr lang="en-GB" sz="2000" dirty="0">
              <a:ea typeface="Calibri"/>
              <a:cs typeface="Calibri"/>
            </a:endParaRPr>
          </a:p>
          <a:p>
            <a:pPr marL="342900" indent="-342900">
              <a:buFont typeface="Arial"/>
              <a:buChar char="•"/>
            </a:pPr>
            <a:endParaRPr lang="en-GB" sz="2000" dirty="0">
              <a:ea typeface="Calibri"/>
              <a:cs typeface="Calibri"/>
            </a:endParaRPr>
          </a:p>
          <a:p>
            <a:pPr marL="800100" lvl="1" indent="-342900">
              <a:buFont typeface="Arial"/>
              <a:buChar char="•"/>
            </a:pPr>
            <a:r>
              <a:rPr lang="en-GB" sz="2000" dirty="0"/>
              <a:t>Under treatment relevant to screening? if stated in patient notes. </a:t>
            </a:r>
            <a:endParaRPr lang="en-GB" sz="2000" dirty="0">
              <a:ea typeface="Calibri" panose="020F0502020204030204"/>
              <a:cs typeface="Calibri" panose="020F0502020204030204"/>
            </a:endParaRPr>
          </a:p>
          <a:p>
            <a:pPr marL="285750" indent="-285750">
              <a:buFont typeface="Arial"/>
              <a:buChar char="•"/>
            </a:pPr>
            <a:endParaRPr lang="en-GB" sz="2000" dirty="0">
              <a:ea typeface="Calibri" panose="020F0502020204030204"/>
              <a:cs typeface="Calibri" panose="020F0502020204030204"/>
            </a:endParaRPr>
          </a:p>
          <a:p>
            <a:r>
              <a:rPr lang="en-GB" sz="2000" b="1" dirty="0"/>
              <a:t>Cease if there is a reason- </a:t>
            </a:r>
          </a:p>
          <a:p>
            <a:endParaRPr lang="en-GB" sz="2000" b="1" dirty="0"/>
          </a:p>
          <a:p>
            <a:pPr marL="742950" lvl="1" indent="-285750">
              <a:buFont typeface="Arial" panose="020B0604020202020204" pitchFamily="34" charset="0"/>
              <a:buChar char="•"/>
            </a:pPr>
            <a:r>
              <a:rPr lang="en-GB" sz="2000" dirty="0"/>
              <a:t>No cervix (make sure patient has had a total hysterectomy) </a:t>
            </a:r>
          </a:p>
          <a:p>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980204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FFCAF642-1C38-FC6C-C5AB-066FA2DDDF11}"/>
              </a:ext>
            </a:extLst>
          </p:cNvPr>
          <p:cNvPicPr>
            <a:picLocks noChangeAspect="1"/>
          </p:cNvPicPr>
          <p:nvPr/>
        </p:nvPicPr>
        <p:blipFill>
          <a:blip r:embed="rId2"/>
          <a:srcRect b="1334"/>
          <a:stretch>
            <a:fillRect/>
          </a:stretch>
        </p:blipFill>
        <p:spPr>
          <a:xfrm>
            <a:off x="20" y="1282"/>
            <a:ext cx="12191980" cy="6856718"/>
          </a:xfrm>
          <a:prstGeom prst="rect">
            <a:avLst/>
          </a:prstGeom>
        </p:spPr>
      </p:pic>
    </p:spTree>
    <p:extLst>
      <p:ext uri="{BB962C8B-B14F-4D97-AF65-F5344CB8AC3E}">
        <p14:creationId xmlns:p14="http://schemas.microsoft.com/office/powerpoint/2010/main" val="314734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296260" y="150768"/>
            <a:ext cx="11404154" cy="710064"/>
          </a:xfrm>
        </p:spPr>
        <p:txBody>
          <a:bodyPr>
            <a:normAutofit/>
          </a:bodyPr>
          <a:lstStyle/>
          <a:p>
            <a:r>
              <a:rPr lang="en-GB" sz="4400" dirty="0">
                <a:solidFill>
                  <a:srgbClr val="0070C0"/>
                </a:solidFill>
              </a:rPr>
              <a:t>Reminders!</a:t>
            </a:r>
            <a:endParaRPr lang="en-GB" sz="4400" spc="-40" dirty="0">
              <a:solidFill>
                <a:srgbClr val="0070C0"/>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54337" y="940958"/>
            <a:ext cx="11088000" cy="5690587"/>
          </a:xfrm>
        </p:spPr>
        <p:txBody>
          <a:bodyPr vert="horz" lIns="0" tIns="0" rIns="0" bIns="0" rtlCol="0" anchor="t">
            <a:normAutofit/>
          </a:bodyPr>
          <a:lstStyle/>
          <a:p>
            <a:r>
              <a:rPr lang="en-GB" sz="2400" dirty="0"/>
              <a:t>Support sessions for sample takers and cervical screening administrators</a:t>
            </a:r>
          </a:p>
          <a:p>
            <a:r>
              <a:rPr lang="en-GB" sz="2400" dirty="0"/>
              <a:t>East of England (EofE) only</a:t>
            </a:r>
            <a:endParaRPr lang="en-GB" sz="2400" dirty="0">
              <a:ea typeface="Calibri"/>
              <a:cs typeface="Calibri"/>
            </a:endParaRPr>
          </a:p>
          <a:p>
            <a:pPr lvl="1">
              <a:buFontTx/>
              <a:buChar char="-"/>
            </a:pPr>
            <a:r>
              <a:rPr lang="en-GB" sz="1700" dirty="0"/>
              <a:t>Most of EofE samples are sent to Norfolk and Norwich lab.</a:t>
            </a:r>
            <a:endParaRPr lang="en-GB" sz="1700" dirty="0">
              <a:ea typeface="Calibri"/>
              <a:cs typeface="Calibri"/>
            </a:endParaRPr>
          </a:p>
          <a:p>
            <a:pPr lvl="1">
              <a:buFontTx/>
              <a:buChar char="-"/>
            </a:pPr>
            <a:r>
              <a:rPr lang="en-GB" sz="1700" dirty="0"/>
              <a:t>A few practices in Essex send to Cervical Screening London (CSL) lab.</a:t>
            </a:r>
            <a:endParaRPr lang="en-GB" sz="1700" dirty="0">
              <a:ea typeface="Calibri" panose="020F0502020204030204"/>
              <a:cs typeface="Calibri" panose="020F0502020204030204"/>
            </a:endParaRPr>
          </a:p>
          <a:p>
            <a:pPr lvl="1">
              <a:buFontTx/>
              <a:buChar char="-"/>
            </a:pPr>
            <a:r>
              <a:rPr lang="en-GB" sz="1700" dirty="0"/>
              <a:t>A few practices in HBLMK send to Berkshire and Surrey lab.</a:t>
            </a:r>
            <a:endParaRPr lang="en-GB" sz="1700" dirty="0">
              <a:ea typeface="Calibri"/>
              <a:cs typeface="Calibri"/>
            </a:endParaRPr>
          </a:p>
          <a:p>
            <a:pPr marL="457200" lvl="1" indent="0">
              <a:buNone/>
            </a:pPr>
            <a:r>
              <a:rPr lang="en-GB" sz="1700" dirty="0"/>
              <a:t> </a:t>
            </a:r>
            <a:endParaRPr lang="en-GB" sz="1700" dirty="0">
              <a:ea typeface="Calibri"/>
              <a:cs typeface="Calibri"/>
            </a:endParaRPr>
          </a:p>
          <a:p>
            <a:r>
              <a:rPr lang="en-GB" sz="2400" dirty="0"/>
              <a:t>Questions and comments can be added to the </a:t>
            </a:r>
          </a:p>
          <a:p>
            <a:r>
              <a:rPr lang="en-GB" sz="2400" dirty="0"/>
              <a:t>comment box through the meeting.</a:t>
            </a:r>
            <a:endParaRPr lang="en-GB" sz="2400" dirty="0">
              <a:ea typeface="Calibri"/>
              <a:cs typeface="Calibri"/>
            </a:endParaRPr>
          </a:p>
          <a:p>
            <a:endParaRPr lang="en-GB" sz="2400" dirty="0"/>
          </a:p>
          <a:p>
            <a:r>
              <a:rPr lang="en-GB" sz="2400" dirty="0"/>
              <a:t>Please remain </a:t>
            </a:r>
            <a:r>
              <a:rPr lang="en-GB" sz="2400" b="1" dirty="0"/>
              <a:t>muted</a:t>
            </a:r>
            <a:r>
              <a:rPr lang="en-GB" sz="2400" dirty="0"/>
              <a:t> throughout the meeting. </a:t>
            </a:r>
            <a:endParaRPr lang="en-GB" sz="2400" dirty="0">
              <a:ea typeface="Calibri"/>
              <a:cs typeface="Calibri"/>
            </a:endParaRPr>
          </a:p>
          <a:p>
            <a:endParaRPr lang="en-GB" sz="2400" dirty="0"/>
          </a:p>
          <a:p>
            <a:r>
              <a:rPr lang="en-GB" sz="2400" dirty="0"/>
              <a:t>A reminder that this is not sample taker training, or part of your 3 yearly update training/CPD. </a:t>
            </a:r>
            <a:endParaRPr lang="en-GB" sz="2400" dirty="0">
              <a:ea typeface="Calibri"/>
              <a:cs typeface="Calibri"/>
            </a:endParaRPr>
          </a:p>
          <a:p>
            <a:endParaRPr lang="en-GB" sz="2400" dirty="0"/>
          </a:p>
          <a:p>
            <a:pPr algn="ctr"/>
            <a:endParaRPr lang="en-GB" sz="2400" dirty="0">
              <a:solidFill>
                <a:schemeClr val="tx1"/>
              </a:solidFill>
            </a:endParaRPr>
          </a:p>
        </p:txBody>
      </p:sp>
      <p:pic>
        <p:nvPicPr>
          <p:cNvPr id="3" name="Picture 2" descr="A blue and white logo&#10;&#10;AI-generated content may be incorrect.">
            <a:extLst>
              <a:ext uri="{FF2B5EF4-FFF2-40B4-BE49-F238E27FC236}">
                <a16:creationId xmlns:a16="http://schemas.microsoft.com/office/drawing/2014/main" id="{DE675448-537C-C181-CF3B-06F10748F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017" y="3037584"/>
            <a:ext cx="1201514" cy="1201514"/>
          </a:xfrm>
          <a:prstGeom prst="rect">
            <a:avLst/>
          </a:prstGeom>
        </p:spPr>
      </p:pic>
      <p:pic>
        <p:nvPicPr>
          <p:cNvPr id="6" name="Picture 5" descr="A group of colorful papers with white text&#10;&#10;AI-generated content may be incorrect.">
            <a:extLst>
              <a:ext uri="{FF2B5EF4-FFF2-40B4-BE49-F238E27FC236}">
                <a16:creationId xmlns:a16="http://schemas.microsoft.com/office/drawing/2014/main" id="{7362A951-0B45-8ED5-A336-6D2078BBD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4482" y="1674136"/>
            <a:ext cx="3225932" cy="1650696"/>
          </a:xfrm>
          <a:prstGeom prst="rect">
            <a:avLst/>
          </a:prstGeom>
        </p:spPr>
      </p:pic>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CF37C-2403-33C9-E1CE-9CA8CE908883}"/>
              </a:ext>
            </a:extLst>
          </p:cNvPr>
          <p:cNvSpPr>
            <a:spLocks noGrp="1"/>
          </p:cNvSpPr>
          <p:nvPr>
            <p:ph idx="1"/>
          </p:nvPr>
        </p:nvSpPr>
        <p:spPr>
          <a:xfrm>
            <a:off x="188976" y="170560"/>
            <a:ext cx="11798808" cy="6614287"/>
          </a:xfrm>
        </p:spPr>
        <p:txBody>
          <a:bodyPr/>
          <a:lstStyle/>
          <a:p>
            <a:pPr marL="0" indent="0">
              <a:buNone/>
            </a:pPr>
            <a:r>
              <a:rPr lang="en-GB" b="1" dirty="0"/>
              <a:t>Third invitation for non responders- </a:t>
            </a:r>
          </a:p>
          <a:p>
            <a:pPr marL="0" indent="0">
              <a:buNone/>
            </a:pPr>
            <a:endParaRPr lang="en-GB" dirty="0"/>
          </a:p>
          <a:p>
            <a:r>
              <a:rPr lang="en-GB" sz="2400" dirty="0"/>
              <a:t>If there is no known reason why they have not attended, then it's now the GPs responsibility to send the patient another reminder.</a:t>
            </a:r>
          </a:p>
          <a:p>
            <a:r>
              <a:rPr lang="en-GB" sz="2400" dirty="0"/>
              <a:t>Please note this is part of QOF and when the patient is sent a third communication this should be clearly documented.  </a:t>
            </a:r>
          </a:p>
          <a:p>
            <a:r>
              <a:rPr lang="en-GB" sz="2400" dirty="0"/>
              <a:t>The non-responder patient needs to be contacted, this can be done via letter, text message or phone call.</a:t>
            </a:r>
          </a:p>
          <a:p>
            <a:r>
              <a:rPr lang="en-GB" sz="2400" dirty="0"/>
              <a:t>If sending a letter, it is good practice for these to come from the sample taker (more personal approach)  </a:t>
            </a:r>
          </a:p>
          <a:p>
            <a:r>
              <a:rPr lang="en-GB" sz="2400" dirty="0"/>
              <a:t>if one of your non-responder’s last test was abnormal, we would encourage to contact this patient as soon as possible, potentially offering a conversation on why they haven’t attended and the importance of screening.  </a:t>
            </a:r>
          </a:p>
        </p:txBody>
      </p:sp>
    </p:spTree>
    <p:extLst>
      <p:ext uri="{BB962C8B-B14F-4D97-AF65-F5344CB8AC3E}">
        <p14:creationId xmlns:p14="http://schemas.microsoft.com/office/powerpoint/2010/main" val="2757624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BAAAB-C557-6F25-D4E3-1C9DFF54F009}"/>
              </a:ext>
            </a:extLst>
          </p:cNvPr>
          <p:cNvSpPr>
            <a:spLocks noGrp="1"/>
          </p:cNvSpPr>
          <p:nvPr>
            <p:ph idx="1"/>
          </p:nvPr>
        </p:nvSpPr>
        <p:spPr>
          <a:xfrm>
            <a:off x="178548" y="227012"/>
            <a:ext cx="11661648" cy="6403975"/>
          </a:xfrm>
        </p:spPr>
        <p:txBody>
          <a:bodyPr>
            <a:normAutofit fontScale="92500" lnSpcReduction="10000"/>
          </a:bodyPr>
          <a:lstStyle/>
          <a:p>
            <a:r>
              <a:rPr lang="en-GB" dirty="0"/>
              <a:t>It is good practice to look in your patients notes to see why they may have not responded e.g. English is not their first language, if this is the case we would suggest sending comms in the correct language. </a:t>
            </a:r>
          </a:p>
          <a:p>
            <a:pPr marL="0" indent="0">
              <a:buNone/>
            </a:pPr>
            <a:endParaRPr lang="en-GB" dirty="0"/>
          </a:p>
          <a:p>
            <a:r>
              <a:rPr lang="en-GB" dirty="0"/>
              <a:t>NHS England have recently made available  ‘Your guide to NHS Cervical screening leaflet’ in multiply different languages-</a:t>
            </a:r>
            <a:r>
              <a:rPr lang="en-GB" dirty="0">
                <a:hlinkClick r:id="rId2"/>
              </a:rPr>
              <a:t>Your guide to NHS cervical screening - GOV.UK</a:t>
            </a:r>
            <a:endParaRPr lang="en-GB" dirty="0"/>
          </a:p>
          <a:p>
            <a:endParaRPr lang="en-GB" dirty="0"/>
          </a:p>
          <a:p>
            <a:endParaRPr lang="en-GB" dirty="0"/>
          </a:p>
          <a:p>
            <a:endParaRPr lang="en-GB" dirty="0"/>
          </a:p>
          <a:p>
            <a:endParaRPr lang="en-GB" dirty="0"/>
          </a:p>
          <a:p>
            <a:endParaRPr lang="en-GB" dirty="0"/>
          </a:p>
          <a:p>
            <a:r>
              <a:rPr lang="en-GB" dirty="0"/>
              <a:t>This is also available </a:t>
            </a:r>
            <a:r>
              <a:rPr lang="en-GB" dirty="0">
                <a:hlinkClick r:id="rId3"/>
              </a:rPr>
              <a:t>Audio transcript: Your guide to NHS cervical screening podcast</a:t>
            </a:r>
            <a:endParaRPr lang="en-GB" dirty="0"/>
          </a:p>
          <a:p>
            <a:r>
              <a:rPr lang="en-GB" dirty="0"/>
              <a:t>And </a:t>
            </a:r>
            <a:r>
              <a:rPr lang="en-GB" dirty="0">
                <a:hlinkClick r:id="rId4"/>
              </a:rPr>
              <a:t>British Sign Language (BSL) signed content: Taking part in NHS cervical screening</a:t>
            </a:r>
            <a:endParaRPr lang="en-GB" dirty="0"/>
          </a:p>
          <a:p>
            <a:endParaRPr lang="en-GB" dirty="0"/>
          </a:p>
          <a:p>
            <a:pPr marL="0" indent="0">
              <a:buNone/>
            </a:pPr>
            <a:endParaRPr lang="en-GB" dirty="0"/>
          </a:p>
        </p:txBody>
      </p:sp>
      <p:pic>
        <p:nvPicPr>
          <p:cNvPr id="7" name="Picture 6">
            <a:extLst>
              <a:ext uri="{FF2B5EF4-FFF2-40B4-BE49-F238E27FC236}">
                <a16:creationId xmlns:a16="http://schemas.microsoft.com/office/drawing/2014/main" id="{CD1158D0-9C9E-3F4C-03D0-244122C03862}"/>
              </a:ext>
            </a:extLst>
          </p:cNvPr>
          <p:cNvPicPr>
            <a:picLocks noChangeAspect="1"/>
          </p:cNvPicPr>
          <p:nvPr/>
        </p:nvPicPr>
        <p:blipFill>
          <a:blip r:embed="rId5"/>
          <a:stretch>
            <a:fillRect/>
          </a:stretch>
        </p:blipFill>
        <p:spPr>
          <a:xfrm>
            <a:off x="464354" y="3055886"/>
            <a:ext cx="4226518" cy="1688887"/>
          </a:xfrm>
          <a:prstGeom prst="rect">
            <a:avLst/>
          </a:prstGeom>
        </p:spPr>
      </p:pic>
    </p:spTree>
    <p:extLst>
      <p:ext uri="{BB962C8B-B14F-4D97-AF65-F5344CB8AC3E}">
        <p14:creationId xmlns:p14="http://schemas.microsoft.com/office/powerpoint/2010/main" val="224975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0F9A-E4A0-0517-D42A-0B0BB6931492}"/>
              </a:ext>
            </a:extLst>
          </p:cNvPr>
          <p:cNvSpPr>
            <a:spLocks noGrp="1"/>
          </p:cNvSpPr>
          <p:nvPr>
            <p:ph type="title"/>
          </p:nvPr>
        </p:nvSpPr>
        <p:spPr>
          <a:xfrm>
            <a:off x="0" y="0"/>
            <a:ext cx="3840480" cy="869315"/>
          </a:xfrm>
        </p:spPr>
        <p:txBody>
          <a:bodyPr>
            <a:normAutofit/>
          </a:bodyPr>
          <a:lstStyle/>
          <a:p>
            <a:r>
              <a:rPr lang="en-GB" b="1" dirty="0"/>
              <a:t>Animation </a:t>
            </a:r>
            <a:r>
              <a:rPr lang="en-GB" dirty="0"/>
              <a:t> </a:t>
            </a:r>
          </a:p>
        </p:txBody>
      </p:sp>
      <p:sp>
        <p:nvSpPr>
          <p:cNvPr id="3" name="Content Placeholder 2">
            <a:extLst>
              <a:ext uri="{FF2B5EF4-FFF2-40B4-BE49-F238E27FC236}">
                <a16:creationId xmlns:a16="http://schemas.microsoft.com/office/drawing/2014/main" id="{80F311B7-8AF1-C2F6-F281-6297FC793EEB}"/>
              </a:ext>
            </a:extLst>
          </p:cNvPr>
          <p:cNvSpPr>
            <a:spLocks noGrp="1"/>
          </p:cNvSpPr>
          <p:nvPr>
            <p:ph idx="1"/>
          </p:nvPr>
        </p:nvSpPr>
        <p:spPr>
          <a:xfrm>
            <a:off x="170688" y="764921"/>
            <a:ext cx="11771376" cy="4351338"/>
          </a:xfrm>
        </p:spPr>
        <p:txBody>
          <a:bodyPr/>
          <a:lstStyle/>
          <a:p>
            <a:pPr marL="0" indent="0">
              <a:buNone/>
            </a:pPr>
            <a:r>
              <a:rPr lang="en-GB" dirty="0"/>
              <a:t>There are also animation available called ‘Lifetime screening animations’ which is available in 10 different languages which goes through all the screening pathways (both male and female) </a:t>
            </a:r>
            <a:r>
              <a:rPr lang="en-GB" dirty="0">
                <a:hlinkClick r:id="rId2"/>
              </a:rPr>
              <a:t>Vimeo</a:t>
            </a:r>
            <a:endParaRPr lang="en-GB" dirty="0"/>
          </a:p>
        </p:txBody>
      </p:sp>
      <p:pic>
        <p:nvPicPr>
          <p:cNvPr id="5" name="Picture 4">
            <a:extLst>
              <a:ext uri="{FF2B5EF4-FFF2-40B4-BE49-F238E27FC236}">
                <a16:creationId xmlns:a16="http://schemas.microsoft.com/office/drawing/2014/main" id="{6D912DF7-5130-364F-58CA-A28A09B32BEE}"/>
              </a:ext>
            </a:extLst>
          </p:cNvPr>
          <p:cNvPicPr>
            <a:picLocks noChangeAspect="1"/>
          </p:cNvPicPr>
          <p:nvPr/>
        </p:nvPicPr>
        <p:blipFill>
          <a:blip r:embed="rId3"/>
          <a:stretch>
            <a:fillRect/>
          </a:stretch>
        </p:blipFill>
        <p:spPr>
          <a:xfrm>
            <a:off x="249936" y="2091089"/>
            <a:ext cx="5051685" cy="3156112"/>
          </a:xfrm>
          <a:prstGeom prst="rect">
            <a:avLst/>
          </a:prstGeom>
        </p:spPr>
      </p:pic>
    </p:spTree>
    <p:extLst>
      <p:ext uri="{BB962C8B-B14F-4D97-AF65-F5344CB8AC3E}">
        <p14:creationId xmlns:p14="http://schemas.microsoft.com/office/powerpoint/2010/main" val="91698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09CC-460C-15C1-C756-D228A811FF04}"/>
              </a:ext>
            </a:extLst>
          </p:cNvPr>
          <p:cNvSpPr>
            <a:spLocks noGrp="1"/>
          </p:cNvSpPr>
          <p:nvPr>
            <p:ph type="title"/>
          </p:nvPr>
        </p:nvSpPr>
        <p:spPr>
          <a:xfrm>
            <a:off x="2511552" y="1114933"/>
            <a:ext cx="7994904" cy="540131"/>
          </a:xfrm>
        </p:spPr>
        <p:txBody>
          <a:bodyPr>
            <a:normAutofit fontScale="90000"/>
          </a:bodyPr>
          <a:lstStyle/>
          <a:p>
            <a:r>
              <a:rPr lang="en-GB" b="1" dirty="0"/>
              <a:t>Links to existing screening assets </a:t>
            </a:r>
          </a:p>
        </p:txBody>
      </p:sp>
      <p:graphicFrame>
        <p:nvGraphicFramePr>
          <p:cNvPr id="5" name="Table 4">
            <a:extLst>
              <a:ext uri="{FF2B5EF4-FFF2-40B4-BE49-F238E27FC236}">
                <a16:creationId xmlns:a16="http://schemas.microsoft.com/office/drawing/2014/main" id="{87C719E3-5A8A-DF01-AA56-337BB591BE05}"/>
              </a:ext>
            </a:extLst>
          </p:cNvPr>
          <p:cNvGraphicFramePr>
            <a:graphicFrameLocks noGrp="1"/>
          </p:cNvGraphicFramePr>
          <p:nvPr>
            <p:extLst>
              <p:ext uri="{D42A27DB-BD31-4B8C-83A1-F6EECF244321}">
                <p14:modId xmlns:p14="http://schemas.microsoft.com/office/powerpoint/2010/main" val="1785227063"/>
              </p:ext>
            </p:extLst>
          </p:nvPr>
        </p:nvGraphicFramePr>
        <p:xfrm>
          <a:off x="3061301" y="1860162"/>
          <a:ext cx="5771803" cy="2794967"/>
        </p:xfrm>
        <a:graphic>
          <a:graphicData uri="http://schemas.openxmlformats.org/drawingml/2006/table">
            <a:tbl>
              <a:tblPr>
                <a:tableStyleId>{5C22544A-7EE6-4342-B048-85BDC9FD1C3A}</a:tableStyleId>
              </a:tblPr>
              <a:tblGrid>
                <a:gridCol w="1634310">
                  <a:extLst>
                    <a:ext uri="{9D8B030D-6E8A-4147-A177-3AD203B41FA5}">
                      <a16:colId xmlns:a16="http://schemas.microsoft.com/office/drawing/2014/main" val="2138803726"/>
                    </a:ext>
                  </a:extLst>
                </a:gridCol>
                <a:gridCol w="4137493">
                  <a:extLst>
                    <a:ext uri="{9D8B030D-6E8A-4147-A177-3AD203B41FA5}">
                      <a16:colId xmlns:a16="http://schemas.microsoft.com/office/drawing/2014/main" val="3276368587"/>
                    </a:ext>
                  </a:extLst>
                </a:gridCol>
              </a:tblGrid>
              <a:tr h="465827">
                <a:tc>
                  <a:txBody>
                    <a:bodyPr/>
                    <a:lstStyle/>
                    <a:p>
                      <a:pPr algn="l" fontAlgn="t">
                        <a:buNone/>
                      </a:pPr>
                      <a:r>
                        <a:rPr lang="en-GB" sz="700" u="none" strike="noStrike" dirty="0">
                          <a:effectLst/>
                        </a:rPr>
                        <a:t>national/regional</a:t>
                      </a:r>
                      <a:endParaRPr lang="en-GB" sz="700" b="1" i="0" u="none" strike="noStrike" dirty="0">
                        <a:solidFill>
                          <a:srgbClr val="000000"/>
                        </a:solidFill>
                        <a:effectLst/>
                        <a:latin typeface="Aptos Narrow" panose="020B0004020202020204" pitchFamily="34" charset="0"/>
                      </a:endParaRPr>
                    </a:p>
                  </a:txBody>
                  <a:tcPr marL="3964" marR="3964" marT="3964" marB="0"/>
                </a:tc>
                <a:tc>
                  <a:txBody>
                    <a:bodyPr/>
                    <a:lstStyle/>
                    <a:p>
                      <a:pPr algn="l" fontAlgn="t">
                        <a:buNone/>
                      </a:pPr>
                      <a:r>
                        <a:rPr lang="en-GB" sz="700" u="sng" strike="noStrike">
                          <a:effectLst/>
                          <a:hlinkClick r:id="rId2"/>
                        </a:rPr>
                        <a:t>NHS England — London » Cervical screening resources</a:t>
                      </a:r>
                      <a:endParaRPr lang="en-GB" sz="700" b="0" i="0" u="sng" strike="noStrike">
                        <a:solidFill>
                          <a:srgbClr val="467886"/>
                        </a:solidFill>
                        <a:effectLst/>
                        <a:latin typeface="Aptos Narrow" panose="020B0004020202020204" pitchFamily="34" charset="0"/>
                      </a:endParaRPr>
                    </a:p>
                  </a:txBody>
                  <a:tcPr marL="3964" marR="3964" marT="3964" marB="0"/>
                </a:tc>
                <a:extLst>
                  <a:ext uri="{0D108BD9-81ED-4DB2-BD59-A6C34878D82A}">
                    <a16:rowId xmlns:a16="http://schemas.microsoft.com/office/drawing/2014/main" val="492249607"/>
                  </a:ext>
                </a:extLst>
              </a:tr>
              <a:tr h="116457">
                <a:tc>
                  <a:txBody>
                    <a:bodyPr/>
                    <a:lstStyle/>
                    <a:p>
                      <a:pPr algn="l" fontAlgn="b">
                        <a:buNone/>
                      </a:pP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r>
                        <a:rPr lang="en-GB" sz="700" u="sng" strike="noStrike">
                          <a:effectLst/>
                          <a:hlinkClick r:id="rId3"/>
                        </a:rPr>
                        <a:t>Your guide to NHS cervical screening - GOV.UK</a:t>
                      </a:r>
                      <a:endParaRPr lang="en-GB" sz="700" b="0" i="0" u="sng" strike="noStrike">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859790460"/>
                  </a:ext>
                </a:extLst>
              </a:tr>
              <a:tr h="232914">
                <a:tc>
                  <a:txBody>
                    <a:bodyPr/>
                    <a:lstStyle/>
                    <a:p>
                      <a:pPr algn="l" fontAlgn="b">
                        <a:buNone/>
                      </a:pP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t">
                        <a:buNone/>
                      </a:pPr>
                      <a:r>
                        <a:rPr lang="en-GB" sz="700" u="sng" strike="noStrike" dirty="0">
                          <a:effectLst/>
                          <a:hlinkClick r:id="rId4"/>
                        </a:rPr>
                        <a:t>https://campaignresources.dhsc.gov.uk/search/?q=&amp;TOPIC=SCREENING&amp;LANGUAGE=&amp;sort=</a:t>
                      </a:r>
                      <a:endParaRPr lang="en-GB" sz="700" b="0" i="0" u="sng" strike="noStrike" dirty="0">
                        <a:solidFill>
                          <a:srgbClr val="467886"/>
                        </a:solidFill>
                        <a:effectLst/>
                        <a:latin typeface="Aptos Narrow" panose="020B0004020202020204" pitchFamily="34" charset="0"/>
                      </a:endParaRPr>
                    </a:p>
                  </a:txBody>
                  <a:tcPr marL="3964" marR="3964" marT="3964" marB="0"/>
                </a:tc>
                <a:extLst>
                  <a:ext uri="{0D108BD9-81ED-4DB2-BD59-A6C34878D82A}">
                    <a16:rowId xmlns:a16="http://schemas.microsoft.com/office/drawing/2014/main" val="3809250482"/>
                  </a:ext>
                </a:extLst>
              </a:tr>
              <a:tr h="116457">
                <a:tc>
                  <a:txBody>
                    <a:bodyPr/>
                    <a:lstStyle/>
                    <a:p>
                      <a:pPr algn="l" fontAlgn="b">
                        <a:buNone/>
                      </a:pPr>
                      <a:r>
                        <a:rPr lang="en-GB" sz="700" u="none" strike="noStrike">
                          <a:effectLst/>
                        </a:rPr>
                        <a:t>local </a:t>
                      </a:r>
                      <a:endParaRPr lang="en-GB" sz="700" b="1"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endParaRPr lang="en-GB" sz="700" b="0" i="0" u="none" strike="noStrike" dirty="0">
                        <a:solidFill>
                          <a:srgbClr val="000000"/>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1733235987"/>
                  </a:ext>
                </a:extLst>
              </a:tr>
              <a:tr h="116457">
                <a:tc>
                  <a:txBody>
                    <a:bodyPr/>
                    <a:lstStyle/>
                    <a:p>
                      <a:pPr algn="l" fontAlgn="b">
                        <a:buNone/>
                      </a:pP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r>
                        <a:rPr lang="en-GB" sz="700" u="sng" strike="noStrike">
                          <a:effectLst/>
                          <a:hlinkClick r:id="rId5"/>
                        </a:rPr>
                        <a:t>Cervical Screening | CPICS Website- - at the bottom there are translated FAQs. </a:t>
                      </a:r>
                      <a:endParaRPr lang="en-GB" sz="700" b="0" i="0" u="sng" strike="noStrike">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1335181704"/>
                  </a:ext>
                </a:extLst>
              </a:tr>
              <a:tr h="116457">
                <a:tc>
                  <a:txBody>
                    <a:bodyPr/>
                    <a:lstStyle/>
                    <a:p>
                      <a:pPr algn="l" fontAlgn="b">
                        <a:buNone/>
                      </a:pP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endParaRPr lang="en-GB" sz="700" b="0" i="0" u="sng" strike="noStrike">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3447116204"/>
                  </a:ext>
                </a:extLst>
              </a:tr>
              <a:tr h="116457">
                <a:tc>
                  <a:txBody>
                    <a:bodyPr/>
                    <a:lstStyle/>
                    <a:p>
                      <a:pPr algn="l" fontAlgn="b">
                        <a:buNone/>
                      </a:pPr>
                      <a:r>
                        <a:rPr lang="en-GB" sz="700" u="none" strike="noStrike">
                          <a:effectLst/>
                        </a:rPr>
                        <a:t>Information for specific groups</a:t>
                      </a:r>
                      <a:endParaRPr lang="en-GB" sz="700" b="1"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endParaRPr lang="en-GB" sz="700" b="0" i="0" u="sng" strike="noStrike">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594463803"/>
                  </a:ext>
                </a:extLst>
              </a:tr>
              <a:tr h="232914">
                <a:tc>
                  <a:txBody>
                    <a:bodyPr/>
                    <a:lstStyle/>
                    <a:p>
                      <a:pPr algn="l" fontAlgn="b">
                        <a:buNone/>
                      </a:pPr>
                      <a:r>
                        <a:rPr lang="en-GB" sz="700" u="none" strike="noStrike">
                          <a:effectLst/>
                        </a:rPr>
                        <a:t>Hearing impaired</a:t>
                      </a: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r>
                        <a:rPr lang="en-GB" sz="700" u="sng" strike="noStrike">
                          <a:effectLst/>
                          <a:hlinkClick r:id="rId6"/>
                        </a:rPr>
                        <a:t>British Sign Language (BSL) signed content: Taking part in NHS cervical screening - GOV.UK</a:t>
                      </a:r>
                      <a:endParaRPr lang="en-GB" sz="700" b="0" i="0" u="sng" strike="noStrike">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1995611924"/>
                  </a:ext>
                </a:extLst>
              </a:tr>
              <a:tr h="116457">
                <a:tc>
                  <a:txBody>
                    <a:bodyPr/>
                    <a:lstStyle/>
                    <a:p>
                      <a:pPr algn="l" fontAlgn="b">
                        <a:buNone/>
                      </a:pPr>
                      <a:r>
                        <a:rPr lang="en-GB" sz="700" u="none" strike="noStrike">
                          <a:effectLst/>
                        </a:rPr>
                        <a:t>Learning disability</a:t>
                      </a: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r>
                        <a:rPr lang="en-GB" sz="700" u="sng" strike="noStrike">
                          <a:effectLst/>
                          <a:hlinkClick r:id="rId7"/>
                        </a:rPr>
                        <a:t>Cervical screening: an easy guide - GOV.UK</a:t>
                      </a:r>
                      <a:endParaRPr lang="en-GB" sz="700" b="0" i="0" u="sng" strike="noStrike">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4108457938"/>
                  </a:ext>
                </a:extLst>
              </a:tr>
              <a:tr h="116457">
                <a:tc>
                  <a:txBody>
                    <a:bodyPr/>
                    <a:lstStyle/>
                    <a:p>
                      <a:pPr algn="l" fontAlgn="b">
                        <a:buNone/>
                      </a:pP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r>
                        <a:rPr lang="en-GB" sz="700" u="sng" strike="noStrike">
                          <a:effectLst/>
                          <a:hlinkClick r:id="rId8"/>
                        </a:rPr>
                        <a:t>Free stories &amp; resources — Beyond Words</a:t>
                      </a:r>
                      <a:endParaRPr lang="en-GB" sz="700" b="0" i="0" u="sng" strike="noStrike">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3947581582"/>
                  </a:ext>
                </a:extLst>
              </a:tr>
              <a:tr h="232914">
                <a:tc>
                  <a:txBody>
                    <a:bodyPr/>
                    <a:lstStyle/>
                    <a:p>
                      <a:pPr algn="l" fontAlgn="b">
                        <a:buNone/>
                      </a:pPr>
                      <a:r>
                        <a:rPr lang="en-GB" sz="700" u="none" strike="noStrike">
                          <a:effectLst/>
                        </a:rPr>
                        <a:t>Language or targeted to particular ethnic groups</a:t>
                      </a: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r>
                        <a:rPr lang="en-GB" sz="700" u="sng" strike="noStrike">
                          <a:effectLst/>
                          <a:hlinkClick r:id="rId9"/>
                        </a:rPr>
                        <a:t>Bengali-speaking video: Cervical screening: Protecting your health (Bangla community)</a:t>
                      </a:r>
                      <a:endParaRPr lang="en-GB" sz="700" b="0" i="0" u="sng" strike="noStrike">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1325759666"/>
                  </a:ext>
                </a:extLst>
              </a:tr>
              <a:tr h="116457">
                <a:tc>
                  <a:txBody>
                    <a:bodyPr/>
                    <a:lstStyle/>
                    <a:p>
                      <a:pPr algn="l" fontAlgn="b">
                        <a:buNone/>
                      </a:pP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r>
                        <a:rPr lang="en-GB" sz="700" u="sng" strike="noStrike">
                          <a:effectLst/>
                          <a:hlinkClick r:id="rId10"/>
                        </a:rPr>
                        <a:t>Cervical screening: Quick, private and life-saving (Punjabi)</a:t>
                      </a:r>
                      <a:endParaRPr lang="en-GB" sz="700" b="0" i="0" u="sng" strike="noStrike">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2537090006"/>
                  </a:ext>
                </a:extLst>
              </a:tr>
              <a:tr h="116457">
                <a:tc>
                  <a:txBody>
                    <a:bodyPr/>
                    <a:lstStyle/>
                    <a:p>
                      <a:pPr algn="l" fontAlgn="b">
                        <a:buNone/>
                      </a:pP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r>
                        <a:rPr lang="en-GB" sz="700" u="sng" strike="noStrike" dirty="0">
                          <a:effectLst/>
                          <a:hlinkClick r:id="rId11"/>
                        </a:rPr>
                        <a:t>Cervical screening: A message for Pakistani women</a:t>
                      </a:r>
                      <a:endParaRPr lang="en-GB" sz="700" b="0" i="0" u="sng" strike="noStrike" dirty="0">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2319263032"/>
                  </a:ext>
                </a:extLst>
              </a:tr>
              <a:tr h="116457">
                <a:tc>
                  <a:txBody>
                    <a:bodyPr/>
                    <a:lstStyle/>
                    <a:p>
                      <a:pPr algn="l" fontAlgn="b">
                        <a:buNone/>
                      </a:pP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r>
                        <a:rPr lang="en-GB" sz="700" u="sng" strike="noStrike">
                          <a:effectLst/>
                          <a:hlinkClick r:id="rId12"/>
                        </a:rPr>
                        <a:t>Cervical screening matters: A message for Black women</a:t>
                      </a:r>
                      <a:endParaRPr lang="en-GB" sz="700" b="0" i="0" u="sng" strike="noStrike">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3649481521"/>
                  </a:ext>
                </a:extLst>
              </a:tr>
              <a:tr h="232914">
                <a:tc>
                  <a:txBody>
                    <a:bodyPr/>
                    <a:lstStyle/>
                    <a:p>
                      <a:pPr algn="l" fontAlgn="b">
                        <a:buNone/>
                      </a:pP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t">
                        <a:buNone/>
                      </a:pPr>
                      <a:r>
                        <a:rPr lang="en-GB" sz="700" u="sng" strike="noStrike" dirty="0">
                          <a:effectLst/>
                        </a:rPr>
                        <a:t>https://www.gypsy-traveller.org/resource/cervical-cancer-screening-resource-for-gypsies-and-travellers/</a:t>
                      </a:r>
                      <a:endParaRPr lang="en-GB" sz="700" b="0" i="0" u="sng" strike="noStrike" dirty="0">
                        <a:solidFill>
                          <a:srgbClr val="467886"/>
                        </a:solidFill>
                        <a:effectLst/>
                        <a:latin typeface="Aptos Narrow" panose="020B0004020202020204" pitchFamily="34" charset="0"/>
                      </a:endParaRPr>
                    </a:p>
                  </a:txBody>
                  <a:tcPr marL="3964" marR="3964" marT="3964" marB="0"/>
                </a:tc>
                <a:extLst>
                  <a:ext uri="{0D108BD9-81ED-4DB2-BD59-A6C34878D82A}">
                    <a16:rowId xmlns:a16="http://schemas.microsoft.com/office/drawing/2014/main" val="2153887161"/>
                  </a:ext>
                </a:extLst>
              </a:tr>
              <a:tr h="116457">
                <a:tc>
                  <a:txBody>
                    <a:bodyPr/>
                    <a:lstStyle/>
                    <a:p>
                      <a:pPr algn="l" fontAlgn="b">
                        <a:buNone/>
                      </a:pP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t">
                        <a:buNone/>
                      </a:pPr>
                      <a:r>
                        <a:rPr lang="en-GB" sz="700" u="sng" strike="noStrike">
                          <a:effectLst/>
                          <a:hlinkClick r:id="rId13"/>
                        </a:rPr>
                        <a:t>https://www.youtube.com/watch?v=RA0kDC-9IBU</a:t>
                      </a:r>
                      <a:endParaRPr lang="en-GB" sz="700" b="0" i="0" u="sng" strike="noStrike">
                        <a:solidFill>
                          <a:srgbClr val="467886"/>
                        </a:solidFill>
                        <a:effectLst/>
                        <a:latin typeface="Aptos Narrow" panose="020B0004020202020204" pitchFamily="34" charset="0"/>
                      </a:endParaRPr>
                    </a:p>
                  </a:txBody>
                  <a:tcPr marL="3964" marR="3964" marT="3964" marB="0"/>
                </a:tc>
                <a:extLst>
                  <a:ext uri="{0D108BD9-81ED-4DB2-BD59-A6C34878D82A}">
                    <a16:rowId xmlns:a16="http://schemas.microsoft.com/office/drawing/2014/main" val="3096248558"/>
                  </a:ext>
                </a:extLst>
              </a:tr>
              <a:tr h="116457">
                <a:tc>
                  <a:txBody>
                    <a:bodyPr/>
                    <a:lstStyle/>
                    <a:p>
                      <a:pPr algn="l" fontAlgn="b">
                        <a:buNone/>
                      </a:pPr>
                      <a:endParaRPr lang="en-GB" sz="700" b="0" i="0" u="none" strike="noStrike">
                        <a:solidFill>
                          <a:srgbClr val="000000"/>
                        </a:solidFill>
                        <a:effectLst/>
                        <a:latin typeface="Aptos Narrow" panose="020B0004020202020204" pitchFamily="34" charset="0"/>
                      </a:endParaRPr>
                    </a:p>
                  </a:txBody>
                  <a:tcPr marL="3964" marR="3964" marT="3964" marB="0" anchor="b"/>
                </a:tc>
                <a:tc>
                  <a:txBody>
                    <a:bodyPr/>
                    <a:lstStyle/>
                    <a:p>
                      <a:pPr algn="l" fontAlgn="b">
                        <a:buNone/>
                      </a:pPr>
                      <a:endParaRPr lang="en-GB" sz="700" b="0" i="0" u="sng" strike="noStrike" dirty="0">
                        <a:solidFill>
                          <a:srgbClr val="467886"/>
                        </a:solidFill>
                        <a:effectLst/>
                        <a:latin typeface="Aptos Narrow" panose="020B0004020202020204" pitchFamily="34" charset="0"/>
                      </a:endParaRPr>
                    </a:p>
                  </a:txBody>
                  <a:tcPr marL="3964" marR="3964" marT="3964" marB="0" anchor="b"/>
                </a:tc>
                <a:extLst>
                  <a:ext uri="{0D108BD9-81ED-4DB2-BD59-A6C34878D82A}">
                    <a16:rowId xmlns:a16="http://schemas.microsoft.com/office/drawing/2014/main" val="815411162"/>
                  </a:ext>
                </a:extLst>
              </a:tr>
            </a:tbl>
          </a:graphicData>
        </a:graphic>
      </p:graphicFrame>
    </p:spTree>
    <p:extLst>
      <p:ext uri="{BB962C8B-B14F-4D97-AF65-F5344CB8AC3E}">
        <p14:creationId xmlns:p14="http://schemas.microsoft.com/office/powerpoint/2010/main" val="3220640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19DFB-F00B-D790-EDE9-2AED45030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B249F-B7BF-7AEC-C4AA-E446BA946C38}"/>
              </a:ext>
            </a:extLst>
          </p:cNvPr>
          <p:cNvSpPr>
            <a:spLocks noGrp="1"/>
          </p:cNvSpPr>
          <p:nvPr>
            <p:ph type="title"/>
          </p:nvPr>
        </p:nvSpPr>
        <p:spPr>
          <a:xfrm>
            <a:off x="688649" y="710351"/>
            <a:ext cx="10515600" cy="4615062"/>
          </a:xfrm>
        </p:spPr>
        <p:txBody>
          <a:bodyPr/>
          <a:lstStyle/>
          <a:p>
            <a:r>
              <a:rPr lang="en-GB" dirty="0"/>
              <a:t>Other tabs </a:t>
            </a:r>
            <a:br>
              <a:rPr lang="en-GB" dirty="0"/>
            </a:br>
            <a:br>
              <a:rPr lang="en-GB" dirty="0"/>
            </a:br>
            <a:r>
              <a:rPr lang="en-GB" sz="4800" dirty="0"/>
              <a:t>Patients to review tab</a:t>
            </a:r>
            <a:br>
              <a:rPr lang="en-GB" dirty="0"/>
            </a:br>
            <a:r>
              <a:rPr lang="en-GB" sz="2400" dirty="0"/>
              <a:t>   New patients whose last test was abnormal </a:t>
            </a:r>
            <a:br>
              <a:rPr lang="en-GB" sz="2400" dirty="0"/>
            </a:br>
            <a:r>
              <a:rPr lang="en-GB" sz="2400" dirty="0"/>
              <a:t>   New patients registered at your practice who are ceased from screening </a:t>
            </a:r>
            <a:br>
              <a:rPr lang="en-GB" sz="2400" dirty="0"/>
            </a:br>
            <a:r>
              <a:rPr lang="en-GB" sz="2400" dirty="0"/>
              <a:t>   Existing patients recently ceased from screening </a:t>
            </a:r>
            <a:br>
              <a:rPr lang="en-GB" sz="2400" dirty="0"/>
            </a:br>
            <a:r>
              <a:rPr lang="en-GB" sz="4800" dirty="0"/>
              <a:t>Manage email</a:t>
            </a:r>
            <a:r>
              <a:rPr lang="en-GB" dirty="0"/>
              <a:t> </a:t>
            </a:r>
            <a:r>
              <a:rPr lang="en-GB" sz="4800" dirty="0"/>
              <a:t>tab</a:t>
            </a:r>
            <a:br>
              <a:rPr lang="en-GB" sz="2400" dirty="0"/>
            </a:br>
            <a:endParaRPr lang="en-GB" sz="2400" dirty="0">
              <a:ea typeface="Calibri Light" panose="020F0302020204030204"/>
              <a:cs typeface="Calibri Light" panose="020F0302020204030204"/>
            </a:endParaRPr>
          </a:p>
        </p:txBody>
      </p:sp>
    </p:spTree>
    <p:extLst>
      <p:ext uri="{BB962C8B-B14F-4D97-AF65-F5344CB8AC3E}">
        <p14:creationId xmlns:p14="http://schemas.microsoft.com/office/powerpoint/2010/main" val="34777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9AA9067-14E2-5F84-7A00-C0BA16423A28}"/>
              </a:ext>
            </a:extLst>
          </p:cNvPr>
          <p:cNvPicPr>
            <a:picLocks noChangeAspect="1"/>
          </p:cNvPicPr>
          <p:nvPr/>
        </p:nvPicPr>
        <p:blipFill>
          <a:blip r:embed="rId2"/>
          <a:srcRect b="8180"/>
          <a:stretch>
            <a:fillRect/>
          </a:stretch>
        </p:blipFill>
        <p:spPr>
          <a:xfrm>
            <a:off x="20" y="1282"/>
            <a:ext cx="12191980" cy="6856718"/>
          </a:xfrm>
          <a:prstGeom prst="rect">
            <a:avLst/>
          </a:prstGeom>
        </p:spPr>
      </p:pic>
    </p:spTree>
    <p:extLst>
      <p:ext uri="{BB962C8B-B14F-4D97-AF65-F5344CB8AC3E}">
        <p14:creationId xmlns:p14="http://schemas.microsoft.com/office/powerpoint/2010/main" val="3501237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5B2746-1E14-845A-DB1D-DD46FF030105}"/>
              </a:ext>
            </a:extLst>
          </p:cNvPr>
          <p:cNvPicPr>
            <a:picLocks noChangeAspect="1"/>
          </p:cNvPicPr>
          <p:nvPr/>
        </p:nvPicPr>
        <p:blipFill>
          <a:blip r:embed="rId2"/>
          <a:stretch>
            <a:fillRect/>
          </a:stretch>
        </p:blipFill>
        <p:spPr>
          <a:xfrm>
            <a:off x="643467" y="648207"/>
            <a:ext cx="10905066" cy="5561584"/>
          </a:xfrm>
          <a:prstGeom prst="rect">
            <a:avLst/>
          </a:prstGeom>
        </p:spPr>
      </p:pic>
    </p:spTree>
    <p:extLst>
      <p:ext uri="{BB962C8B-B14F-4D97-AF65-F5344CB8AC3E}">
        <p14:creationId xmlns:p14="http://schemas.microsoft.com/office/powerpoint/2010/main" val="327533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1A50-6E23-4370-9A4A-72D91B06C034}"/>
              </a:ext>
            </a:extLst>
          </p:cNvPr>
          <p:cNvSpPr>
            <a:spLocks noGrp="1"/>
          </p:cNvSpPr>
          <p:nvPr>
            <p:ph type="title"/>
          </p:nvPr>
        </p:nvSpPr>
        <p:spPr/>
        <p:txBody>
          <a:bodyPr/>
          <a:lstStyle/>
          <a:p>
            <a:r>
              <a:rPr lang="en-GB" dirty="0"/>
              <a:t>Searching for a patient on CSMS and request forms </a:t>
            </a:r>
          </a:p>
        </p:txBody>
      </p:sp>
    </p:spTree>
    <p:extLst>
      <p:ext uri="{BB962C8B-B14F-4D97-AF65-F5344CB8AC3E}">
        <p14:creationId xmlns:p14="http://schemas.microsoft.com/office/powerpoint/2010/main" val="231833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ADBA-70AE-8FD0-1E17-D88CB5DBD95A}"/>
              </a:ext>
            </a:extLst>
          </p:cNvPr>
          <p:cNvSpPr>
            <a:spLocks noGrp="1"/>
          </p:cNvSpPr>
          <p:nvPr>
            <p:ph type="title"/>
          </p:nvPr>
        </p:nvSpPr>
        <p:spPr>
          <a:xfrm>
            <a:off x="278376" y="177075"/>
            <a:ext cx="10515600" cy="1325563"/>
          </a:xfrm>
        </p:spPr>
        <p:txBody>
          <a:bodyPr/>
          <a:lstStyle/>
          <a:p>
            <a:r>
              <a:rPr lang="en-GB" b="1"/>
              <a:t>Background</a:t>
            </a:r>
            <a:r>
              <a:rPr lang="en-GB"/>
              <a:t> </a:t>
            </a:r>
          </a:p>
        </p:txBody>
      </p:sp>
      <p:sp>
        <p:nvSpPr>
          <p:cNvPr id="3" name="Content Placeholder 2">
            <a:extLst>
              <a:ext uri="{FF2B5EF4-FFF2-40B4-BE49-F238E27FC236}">
                <a16:creationId xmlns:a16="http://schemas.microsoft.com/office/drawing/2014/main" id="{C56117A6-2725-12EE-D52F-F3AA27FFA7E4}"/>
              </a:ext>
            </a:extLst>
          </p:cNvPr>
          <p:cNvSpPr>
            <a:spLocks noGrp="1"/>
          </p:cNvSpPr>
          <p:nvPr>
            <p:ph idx="1"/>
          </p:nvPr>
        </p:nvSpPr>
        <p:spPr>
          <a:xfrm>
            <a:off x="591721" y="1714967"/>
            <a:ext cx="10833721" cy="5690675"/>
          </a:xfrm>
        </p:spPr>
        <p:txBody>
          <a:bodyPr vert="horz" lIns="91440" tIns="45720" rIns="91440" bIns="45720" rtlCol="0" anchor="t">
            <a:normAutofit/>
          </a:bodyPr>
          <a:lstStyle/>
          <a:p>
            <a:r>
              <a:rPr lang="en-GB" sz="2400"/>
              <a:t>To be automatically invited for cervical screening you need to be registered with a GP. </a:t>
            </a:r>
            <a:endParaRPr lang="en-GB" sz="2400">
              <a:ea typeface="Calibri"/>
              <a:cs typeface="Calibri"/>
            </a:endParaRPr>
          </a:p>
          <a:p>
            <a:pPr marL="0" indent="0">
              <a:buNone/>
            </a:pPr>
            <a:endParaRPr lang="en-GB" sz="2400">
              <a:ea typeface="Calibri"/>
              <a:cs typeface="Calibri"/>
            </a:endParaRPr>
          </a:p>
          <a:p>
            <a:r>
              <a:rPr lang="en-GB" sz="2400"/>
              <a:t>You can search on CSMS, using a patient's name and DOB. Please note this will give you everyone in the country with the same name and date of birth - </a:t>
            </a:r>
            <a:r>
              <a:rPr lang="en-GB" sz="2400" b="1"/>
              <a:t>make sure you have the correct patient!</a:t>
            </a:r>
            <a:endParaRPr lang="en-GB" sz="2400" b="1">
              <a:ea typeface="Calibri"/>
              <a:cs typeface="Calibri"/>
            </a:endParaRPr>
          </a:p>
          <a:p>
            <a:endParaRPr lang="en-GB" sz="2400">
              <a:ea typeface="Calibri"/>
              <a:cs typeface="Calibri"/>
            </a:endParaRPr>
          </a:p>
          <a:p>
            <a:pPr marL="0" indent="0">
              <a:buNone/>
            </a:pPr>
            <a:r>
              <a:rPr lang="en-GB" sz="2400"/>
              <a:t>Training on use of CSMS </a:t>
            </a:r>
            <a:r>
              <a:rPr lang="en-GB" sz="2400">
                <a:hlinkClick r:id="rId2"/>
              </a:rPr>
              <a:t>Guidance for system users - NHS England Digital</a:t>
            </a:r>
            <a:r>
              <a:rPr lang="en-GB" sz="2400"/>
              <a:t>- there is also a demo system on here for training. </a:t>
            </a:r>
            <a:r>
              <a:rPr lang="en-GB" sz="2400">
                <a:hlinkClick r:id="rId3"/>
              </a:rPr>
              <a:t>Catalogue</a:t>
            </a:r>
            <a:r>
              <a:rPr lang="en-GB" sz="2400"/>
              <a:t> we strongly recommend anyone involved in cervical screening should do this training.</a:t>
            </a:r>
            <a:endParaRPr lang="en-GB" sz="2400">
              <a:ea typeface="Calibri"/>
              <a:cs typeface="Calibri"/>
            </a:endParaRPr>
          </a:p>
          <a:p>
            <a:endParaRPr lang="en-GB"/>
          </a:p>
        </p:txBody>
      </p:sp>
    </p:spTree>
    <p:extLst>
      <p:ext uri="{BB962C8B-B14F-4D97-AF65-F5344CB8AC3E}">
        <p14:creationId xmlns:p14="http://schemas.microsoft.com/office/powerpoint/2010/main" val="2882688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F617-5BBC-DA5E-4D66-1BA5595AA335}"/>
              </a:ext>
            </a:extLst>
          </p:cNvPr>
          <p:cNvSpPr>
            <a:spLocks noGrp="1"/>
          </p:cNvSpPr>
          <p:nvPr>
            <p:ph type="title"/>
          </p:nvPr>
        </p:nvSpPr>
        <p:spPr>
          <a:xfrm>
            <a:off x="0" y="0"/>
            <a:ext cx="8524914" cy="924179"/>
          </a:xfrm>
        </p:spPr>
        <p:txBody>
          <a:bodyPr>
            <a:normAutofit/>
          </a:bodyPr>
          <a:lstStyle/>
          <a:p>
            <a:r>
              <a:rPr lang="en-GB" sz="4900" b="1"/>
              <a:t>CSMS searching for a patient</a:t>
            </a:r>
            <a:r>
              <a:rPr lang="en-GB"/>
              <a:t> </a:t>
            </a:r>
          </a:p>
        </p:txBody>
      </p:sp>
      <p:sp>
        <p:nvSpPr>
          <p:cNvPr id="3" name="Content Placeholder 2">
            <a:extLst>
              <a:ext uri="{FF2B5EF4-FFF2-40B4-BE49-F238E27FC236}">
                <a16:creationId xmlns:a16="http://schemas.microsoft.com/office/drawing/2014/main" id="{1C2FCE94-CFBB-3D93-7A94-C3F5D0C1A335}"/>
              </a:ext>
            </a:extLst>
          </p:cNvPr>
          <p:cNvSpPr>
            <a:spLocks noGrp="1"/>
          </p:cNvSpPr>
          <p:nvPr>
            <p:ph idx="1"/>
          </p:nvPr>
        </p:nvSpPr>
        <p:spPr>
          <a:xfrm>
            <a:off x="775046" y="1386512"/>
            <a:ext cx="4758726" cy="5250093"/>
          </a:xfrm>
        </p:spPr>
        <p:txBody>
          <a:bodyPr vert="horz" lIns="91440" tIns="45720" rIns="91440" bIns="45720" rtlCol="0" anchor="t">
            <a:normAutofit/>
          </a:bodyPr>
          <a:lstStyle/>
          <a:p>
            <a:pPr marL="0" indent="0">
              <a:buNone/>
            </a:pPr>
            <a:r>
              <a:rPr lang="en-GB" sz="1900"/>
              <a:t>You can search and view ALL patients, both active* and inactive** records </a:t>
            </a:r>
          </a:p>
          <a:p>
            <a:pPr marL="0" indent="0">
              <a:buNone/>
            </a:pPr>
            <a:r>
              <a:rPr lang="en-GB" sz="1900"/>
              <a:t>Once logged onto CSMS the first screen displayed is ‘Patient Search’. </a:t>
            </a:r>
          </a:p>
          <a:p>
            <a:pPr marL="0" indent="0">
              <a:buNone/>
            </a:pPr>
            <a:r>
              <a:rPr lang="en-GB" sz="1900"/>
              <a:t>There are two tabs on the Patient Search screen: </a:t>
            </a:r>
            <a:endParaRPr lang="en-GB" sz="1900">
              <a:ea typeface="Calibri"/>
              <a:cs typeface="Calibri"/>
            </a:endParaRPr>
          </a:p>
          <a:p>
            <a:pPr marL="0" indent="0">
              <a:buNone/>
            </a:pPr>
            <a:endParaRPr lang="en-GB" sz="1900"/>
          </a:p>
          <a:p>
            <a:pPr lvl="1"/>
            <a:r>
              <a:rPr lang="en-GB" sz="1900"/>
              <a:t>NHS Number </a:t>
            </a:r>
            <a:endParaRPr lang="en-GB" sz="1900">
              <a:ea typeface="Calibri"/>
              <a:cs typeface="Calibri"/>
            </a:endParaRPr>
          </a:p>
          <a:p>
            <a:pPr lvl="1"/>
            <a:r>
              <a:rPr lang="en-GB" sz="1900"/>
              <a:t>Demographics </a:t>
            </a:r>
            <a:endParaRPr lang="en-GB" sz="1900">
              <a:ea typeface="Calibri"/>
              <a:cs typeface="Calibri"/>
            </a:endParaRPr>
          </a:p>
          <a:p>
            <a:pPr marL="457200" lvl="1" indent="0">
              <a:buNone/>
            </a:pPr>
            <a:endParaRPr lang="en-GB" sz="1900"/>
          </a:p>
          <a:p>
            <a:pPr marL="0" indent="0">
              <a:buNone/>
            </a:pPr>
            <a:r>
              <a:rPr lang="en-GB" sz="1900"/>
              <a:t>If you have access to the patients NHS number, it is always best to use this. Once you have entered the NHS number, check the patients name and date of birth are correct. </a:t>
            </a:r>
          </a:p>
          <a:p>
            <a:pPr marL="0" indent="0">
              <a:buNone/>
            </a:pPr>
            <a:endParaRPr lang="en-GB"/>
          </a:p>
          <a:p>
            <a:pPr marL="0" indent="0">
              <a:buNone/>
            </a:pPr>
            <a:endParaRPr lang="en-GB" sz="1400">
              <a:ea typeface="Calibri" panose="020F0502020204030204"/>
              <a:cs typeface="Calibri" panose="020F0502020204030204"/>
            </a:endParaRPr>
          </a:p>
        </p:txBody>
      </p:sp>
      <p:pic>
        <p:nvPicPr>
          <p:cNvPr id="5" name="Picture 4">
            <a:extLst>
              <a:ext uri="{FF2B5EF4-FFF2-40B4-BE49-F238E27FC236}">
                <a16:creationId xmlns:a16="http://schemas.microsoft.com/office/drawing/2014/main" id="{45746A96-901C-D9C9-72A4-CB7A85AFEF25}"/>
              </a:ext>
            </a:extLst>
          </p:cNvPr>
          <p:cNvPicPr>
            <a:picLocks noChangeAspect="1"/>
          </p:cNvPicPr>
          <p:nvPr/>
        </p:nvPicPr>
        <p:blipFill>
          <a:blip r:embed="rId2"/>
          <a:stretch>
            <a:fillRect/>
          </a:stretch>
        </p:blipFill>
        <p:spPr>
          <a:xfrm>
            <a:off x="6564804" y="1239872"/>
            <a:ext cx="3547504" cy="3181850"/>
          </a:xfrm>
          <a:prstGeom prst="rect">
            <a:avLst/>
          </a:prstGeom>
        </p:spPr>
      </p:pic>
      <p:sp>
        <p:nvSpPr>
          <p:cNvPr id="4" name="TextBox 3">
            <a:extLst>
              <a:ext uri="{FF2B5EF4-FFF2-40B4-BE49-F238E27FC236}">
                <a16:creationId xmlns:a16="http://schemas.microsoft.com/office/drawing/2014/main" id="{5C738348-E572-EA3F-6235-B5F51AD20BA1}"/>
              </a:ext>
            </a:extLst>
          </p:cNvPr>
          <p:cNvSpPr txBox="1"/>
          <p:nvPr/>
        </p:nvSpPr>
        <p:spPr>
          <a:xfrm>
            <a:off x="6255321" y="4957072"/>
            <a:ext cx="5161792" cy="1577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1300">
                <a:ea typeface="Calibri"/>
                <a:cs typeface="Calibri"/>
              </a:rPr>
              <a:t>*Active- These are live patients registered with a GP; these patients will be routinely invited to attend cervical screening.</a:t>
            </a:r>
            <a:endParaRPr lang="en-US" sz="1300">
              <a:ea typeface="Calibri"/>
              <a:cs typeface="Calibri"/>
            </a:endParaRPr>
          </a:p>
          <a:p>
            <a:pPr>
              <a:lnSpc>
                <a:spcPct val="90000"/>
              </a:lnSpc>
              <a:spcBef>
                <a:spcPts val="1000"/>
              </a:spcBef>
            </a:pPr>
            <a:r>
              <a:rPr lang="en-GB" sz="1300">
                <a:ea typeface="Calibri"/>
                <a:cs typeface="Calibri"/>
              </a:rPr>
              <a:t>**Inactive- These are inactive patients and are no longer invited for screening routinely. Some users may know this as ‘deducted’. This could be for patients who are no longer registered at a GP practice, moved aboard or are deceased. </a:t>
            </a:r>
            <a:endParaRPr lang="en-US" sz="1300">
              <a:ea typeface="Calibri"/>
              <a:cs typeface="Calibri"/>
            </a:endParaRPr>
          </a:p>
          <a:p>
            <a:pPr algn="l"/>
            <a:endParaRPr lang="en-GB">
              <a:ea typeface="Calibri"/>
              <a:cs typeface="Calibri"/>
            </a:endParaRPr>
          </a:p>
        </p:txBody>
      </p:sp>
    </p:spTree>
    <p:extLst>
      <p:ext uri="{BB962C8B-B14F-4D97-AF65-F5344CB8AC3E}">
        <p14:creationId xmlns:p14="http://schemas.microsoft.com/office/powerpoint/2010/main" val="404339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4082-C36C-CFBD-1C7D-7C242B186FE2}"/>
              </a:ext>
            </a:extLst>
          </p:cNvPr>
          <p:cNvSpPr>
            <a:spLocks noGrp="1"/>
          </p:cNvSpPr>
          <p:nvPr>
            <p:ph type="title"/>
          </p:nvPr>
        </p:nvSpPr>
        <p:spPr>
          <a:xfrm>
            <a:off x="6513788" y="365125"/>
            <a:ext cx="4840010" cy="1807305"/>
          </a:xfrm>
        </p:spPr>
        <p:txBody>
          <a:bodyPr>
            <a:normAutofit/>
          </a:bodyPr>
          <a:lstStyle/>
          <a:p>
            <a:r>
              <a:rPr lang="en-GB" b="1" dirty="0">
                <a:solidFill>
                  <a:srgbClr val="0070C0"/>
                </a:solidFill>
              </a:rPr>
              <a:t>Our Screening and Immunisation Team </a:t>
            </a:r>
          </a:p>
        </p:txBody>
      </p:sp>
      <p:pic>
        <p:nvPicPr>
          <p:cNvPr id="21" name="Picture 6" descr="Large skydiving group mid-air">
            <a:extLst>
              <a:ext uri="{FF2B5EF4-FFF2-40B4-BE49-F238E27FC236}">
                <a16:creationId xmlns:a16="http://schemas.microsoft.com/office/drawing/2014/main" id="{D038032D-6426-E00A-815D-E9B322376FAC}"/>
              </a:ext>
            </a:extLst>
          </p:cNvPr>
          <p:cNvPicPr>
            <a:picLocks noChangeAspect="1"/>
          </p:cNvPicPr>
          <p:nvPr/>
        </p:nvPicPr>
        <p:blipFill rotWithShape="1">
          <a:blip r:embed="rId2"/>
          <a:srcRect l="20929" r="1976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7DCDF5C-EC5E-5EB5-16B9-DA460D682625}"/>
              </a:ext>
            </a:extLst>
          </p:cNvPr>
          <p:cNvSpPr>
            <a:spLocks noGrp="1"/>
          </p:cNvSpPr>
          <p:nvPr>
            <p:ph idx="1"/>
          </p:nvPr>
        </p:nvSpPr>
        <p:spPr>
          <a:xfrm>
            <a:off x="6341260" y="1932169"/>
            <a:ext cx="5185066" cy="4560706"/>
          </a:xfrm>
        </p:spPr>
        <p:txBody>
          <a:bodyPr vert="horz" lIns="91440" tIns="45720" rIns="91440" bIns="45720" rtlCol="0" anchor="t">
            <a:normAutofit/>
          </a:bodyPr>
          <a:lstStyle/>
          <a:p>
            <a:pPr marL="0" indent="0">
              <a:buNone/>
            </a:pPr>
            <a:r>
              <a:rPr lang="en-US" sz="1400" dirty="0"/>
              <a:t>We are one team; however, we do cover different areas </a:t>
            </a:r>
          </a:p>
          <a:p>
            <a:pPr marL="0" indent="0">
              <a:buNone/>
            </a:pPr>
            <a:r>
              <a:rPr lang="en-US" sz="1400" b="1" dirty="0"/>
              <a:t>Screening and Immunisation Team - Norfolk and Waveney, Cambridgeshire and Peterborough</a:t>
            </a:r>
          </a:p>
          <a:p>
            <a:r>
              <a:rPr lang="en-US" sz="1400" dirty="0"/>
              <a:t>Jamie Scott- all East Anglia </a:t>
            </a:r>
          </a:p>
          <a:p>
            <a:r>
              <a:rPr lang="en-US" sz="1400" dirty="0"/>
              <a:t>Leanne Mann - Norfolk and Waveney </a:t>
            </a:r>
            <a:endParaRPr lang="en-US" sz="1400" dirty="0">
              <a:cs typeface="Calibri"/>
            </a:endParaRPr>
          </a:p>
          <a:p>
            <a:r>
              <a:rPr lang="en-US" sz="1400" dirty="0"/>
              <a:t>Melanie Vincent - Cambridgeshire and Peterborough </a:t>
            </a:r>
          </a:p>
          <a:p>
            <a:pPr marL="0" indent="0">
              <a:buNone/>
            </a:pPr>
            <a:r>
              <a:rPr lang="en-US" sz="1400" b="1" dirty="0"/>
              <a:t>Screening and Immunisation Team – Essex and Suffolk</a:t>
            </a:r>
          </a:p>
          <a:p>
            <a:r>
              <a:rPr lang="en-GB" sz="1400" dirty="0"/>
              <a:t>Hayley McCarthy - all Essex and Suffolk</a:t>
            </a:r>
            <a:endParaRPr lang="en-US" sz="1400" dirty="0"/>
          </a:p>
          <a:p>
            <a:r>
              <a:rPr lang="en-US" sz="1400" dirty="0"/>
              <a:t>Claire Wright - Suffolk  and Northeast Essex</a:t>
            </a:r>
          </a:p>
          <a:p>
            <a:r>
              <a:rPr lang="en-US" sz="1400" dirty="0">
                <a:ea typeface="Calibri"/>
                <a:cs typeface="Calibri"/>
              </a:rPr>
              <a:t>Caroline Armon-Jones – Essex and Suffolk </a:t>
            </a:r>
            <a:endParaRPr lang="en-US" sz="1400" dirty="0"/>
          </a:p>
          <a:p>
            <a:pPr marL="0" indent="0">
              <a:buNone/>
            </a:pPr>
            <a:r>
              <a:rPr lang="en-US" sz="1400" b="1" dirty="0"/>
              <a:t>Screening and Immunisation Team - Hertfordshire, Bedfordshire, Luton and Milton Keynes Screening &amp; Immunisation Team</a:t>
            </a:r>
          </a:p>
          <a:p>
            <a:r>
              <a:rPr lang="en-US" sz="1400" dirty="0"/>
              <a:t>Samar Pankanti – HBLMK and West Essex</a:t>
            </a:r>
          </a:p>
          <a:p>
            <a:r>
              <a:rPr lang="en-US" sz="1400" dirty="0"/>
              <a:t>Olivia Morgans - HBLMK and West Essex</a:t>
            </a:r>
          </a:p>
          <a:p>
            <a:r>
              <a:rPr lang="en-US" sz="1400" dirty="0">
                <a:cs typeface="Calibri"/>
              </a:rPr>
              <a:t>Afa </a:t>
            </a:r>
            <a:r>
              <a:rPr lang="en-US" sz="1400" dirty="0" err="1">
                <a:cs typeface="Calibri"/>
              </a:rPr>
              <a:t>Ahua</a:t>
            </a:r>
            <a:r>
              <a:rPr lang="en-US" sz="1400" dirty="0">
                <a:cs typeface="Calibri"/>
              </a:rPr>
              <a:t>- HBLMK West Essex</a:t>
            </a:r>
          </a:p>
          <a:p>
            <a:pPr marL="0" indent="0">
              <a:buNone/>
            </a:pPr>
            <a:endParaRPr lang="en-US" sz="1400" dirty="0"/>
          </a:p>
          <a:p>
            <a:pPr marL="0" indent="0">
              <a:buNone/>
            </a:pPr>
            <a:endParaRPr lang="en-GB" sz="1400" dirty="0"/>
          </a:p>
        </p:txBody>
      </p:sp>
      <p:sp>
        <p:nvSpPr>
          <p:cNvPr id="5" name="Slide Number Placeholder 4">
            <a:extLst>
              <a:ext uri="{FF2B5EF4-FFF2-40B4-BE49-F238E27FC236}">
                <a16:creationId xmlns:a16="http://schemas.microsoft.com/office/drawing/2014/main" id="{4D064671-A1E4-3A9B-1087-0D9225FCA280}"/>
              </a:ext>
            </a:extLst>
          </p:cNvPr>
          <p:cNvSpPr>
            <a:spLocks noGrp="1"/>
          </p:cNvSpPr>
          <p:nvPr>
            <p:ph type="sldNum" sz="quarter" idx="12"/>
          </p:nvPr>
        </p:nvSpPr>
        <p:spPr>
          <a:xfrm>
            <a:off x="8610600" y="6356350"/>
            <a:ext cx="2743200" cy="365125"/>
          </a:xfrm>
        </p:spPr>
        <p:txBody>
          <a:bodyPr>
            <a:normAutofit/>
          </a:bodyPr>
          <a:lstStyle/>
          <a:p>
            <a:pPr>
              <a:spcAft>
                <a:spcPts val="600"/>
              </a:spcAft>
            </a:pPr>
            <a:fld id="{7BA91098-8A65-492B-A1B4-34CCBE47694D}" type="slidenum">
              <a:rPr lang="en-GB" smtClean="0"/>
              <a:pPr>
                <a:spcAft>
                  <a:spcPts val="600"/>
                </a:spcAft>
              </a:pPr>
              <a:t>3</a:t>
            </a:fld>
            <a:endParaRPr lang="en-GB" dirty="0"/>
          </a:p>
        </p:txBody>
      </p:sp>
    </p:spTree>
    <p:extLst>
      <p:ext uri="{BB962C8B-B14F-4D97-AF65-F5344CB8AC3E}">
        <p14:creationId xmlns:p14="http://schemas.microsoft.com/office/powerpoint/2010/main" val="756077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48C8E-D0E9-A881-47D9-ED61D6A03D5A}"/>
              </a:ext>
            </a:extLst>
          </p:cNvPr>
          <p:cNvSpPr>
            <a:spLocks noGrp="1"/>
          </p:cNvSpPr>
          <p:nvPr>
            <p:ph idx="1"/>
          </p:nvPr>
        </p:nvSpPr>
        <p:spPr>
          <a:xfrm>
            <a:off x="102704" y="599940"/>
            <a:ext cx="11834192" cy="6138789"/>
          </a:xfrm>
        </p:spPr>
        <p:txBody>
          <a:bodyPr vert="horz" lIns="91440" tIns="45720" rIns="91440" bIns="45720" rtlCol="0" anchor="t">
            <a:normAutofit lnSpcReduction="10000"/>
          </a:bodyPr>
          <a:lstStyle/>
          <a:p>
            <a:pPr marL="0" indent="0">
              <a:buNone/>
            </a:pPr>
            <a:r>
              <a:rPr lang="en-GB" sz="1800" dirty="0"/>
              <a:t>Once you have found the correct person, you will be able to access the patient's history, HPV vaccination record and cervical screening test results. </a:t>
            </a:r>
          </a:p>
          <a:p>
            <a:pPr marL="0" indent="0">
              <a:buNone/>
            </a:pPr>
            <a:endParaRPr lang="en-GB" sz="1800" dirty="0"/>
          </a:p>
          <a:p>
            <a:pPr marL="0" indent="0">
              <a:buNone/>
            </a:pPr>
            <a:r>
              <a:rPr lang="en-GB" sz="1800" dirty="0"/>
              <a:t>Click on </a:t>
            </a:r>
            <a:r>
              <a:rPr lang="en-GB" sz="1800" b="1" dirty="0"/>
              <a:t>Patient Summary </a:t>
            </a:r>
            <a:r>
              <a:rPr lang="en-GB" sz="1800" dirty="0"/>
              <a:t>to get the following information: </a:t>
            </a:r>
            <a:endParaRPr lang="en-GB" sz="1800" dirty="0">
              <a:ea typeface="Calibri"/>
              <a:cs typeface="Calibri"/>
            </a:endParaRPr>
          </a:p>
          <a:p>
            <a:pPr marL="0" indent="0">
              <a:buNone/>
            </a:pPr>
            <a:endParaRPr lang="en-GB" sz="1800" dirty="0"/>
          </a:p>
          <a:p>
            <a:pPr>
              <a:buFontTx/>
              <a:buChar char="-"/>
            </a:pPr>
            <a:r>
              <a:rPr lang="en-GB" sz="1800" dirty="0"/>
              <a:t>Patients full name </a:t>
            </a:r>
            <a:endParaRPr lang="en-GB" sz="1800" dirty="0">
              <a:ea typeface="Calibri"/>
              <a:cs typeface="Calibri"/>
            </a:endParaRPr>
          </a:p>
          <a:p>
            <a:pPr>
              <a:buFontTx/>
              <a:buChar char="-"/>
            </a:pPr>
            <a:r>
              <a:rPr lang="en-GB" sz="1800" dirty="0"/>
              <a:t>Next test due date </a:t>
            </a:r>
            <a:endParaRPr lang="en-GB" sz="1800" dirty="0">
              <a:ea typeface="Calibri"/>
              <a:cs typeface="Calibri"/>
            </a:endParaRPr>
          </a:p>
          <a:p>
            <a:pPr>
              <a:buFontTx/>
              <a:buChar char="-"/>
            </a:pPr>
            <a:r>
              <a:rPr lang="en-GB" sz="1800" dirty="0"/>
              <a:t>Recall status (not yet due, invited, reminded and overdue)</a:t>
            </a:r>
            <a:endParaRPr lang="en-GB" sz="1800" dirty="0">
              <a:ea typeface="Calibri"/>
              <a:cs typeface="Calibri"/>
            </a:endParaRPr>
          </a:p>
          <a:p>
            <a:pPr>
              <a:buFontTx/>
              <a:buChar char="-"/>
            </a:pPr>
            <a:r>
              <a:rPr lang="en-GB" sz="1800" dirty="0"/>
              <a:t>Patient registered address</a:t>
            </a:r>
            <a:endParaRPr lang="en-GB" sz="1800" dirty="0">
              <a:ea typeface="Calibri"/>
              <a:cs typeface="Calibri"/>
            </a:endParaRPr>
          </a:p>
          <a:p>
            <a:pPr>
              <a:buFontTx/>
              <a:buChar char="-"/>
            </a:pPr>
            <a:r>
              <a:rPr lang="en-GB" sz="1800" dirty="0"/>
              <a:t>The number of times they have been a non-responder </a:t>
            </a:r>
            <a:endParaRPr lang="en-GB" sz="1800" dirty="0">
              <a:ea typeface="Calibri"/>
              <a:cs typeface="Calibri"/>
            </a:endParaRPr>
          </a:p>
          <a:p>
            <a:pPr>
              <a:buFontTx/>
              <a:buChar char="-"/>
            </a:pPr>
            <a:r>
              <a:rPr lang="en-GB" sz="1800" dirty="0"/>
              <a:t>To access the HMR101 form (all practices should be using ICE/ICE-NI request forms) </a:t>
            </a:r>
            <a:endParaRPr lang="en-GB" sz="1800" dirty="0">
              <a:ea typeface="Calibri"/>
              <a:cs typeface="Calibri"/>
            </a:endParaRPr>
          </a:p>
          <a:p>
            <a:pPr marL="0" indent="0">
              <a:buNone/>
            </a:pPr>
            <a:r>
              <a:rPr lang="en-GB" sz="1800" b="1" dirty="0"/>
              <a:t>Please only use HMR101 forms if working in extended access/sexual health or </a:t>
            </a:r>
            <a:endParaRPr lang="en-GB" sz="1800" b="1" dirty="0">
              <a:ea typeface="Calibri"/>
              <a:cs typeface="Calibri"/>
            </a:endParaRPr>
          </a:p>
          <a:p>
            <a:pPr marL="0" indent="0">
              <a:buNone/>
            </a:pPr>
            <a:r>
              <a:rPr lang="en-GB" sz="1800" b="1" dirty="0"/>
              <a:t>ICE/ICE-NI is down.  </a:t>
            </a:r>
            <a:endParaRPr lang="en-GB" sz="1800" b="1" dirty="0">
              <a:ea typeface="Calibri"/>
              <a:cs typeface="Calibri"/>
            </a:endParaRPr>
          </a:p>
          <a:p>
            <a:pPr>
              <a:buFontTx/>
              <a:buChar char="-"/>
            </a:pPr>
            <a:endParaRPr lang="en-GB" sz="1800" dirty="0"/>
          </a:p>
          <a:p>
            <a:pPr>
              <a:buFontTx/>
              <a:buChar char="-"/>
            </a:pPr>
            <a:r>
              <a:rPr lang="en-GB" sz="1800" dirty="0"/>
              <a:t>Click on test results to view full information on the patient’s screening history. </a:t>
            </a:r>
            <a:endParaRPr lang="en-GB" sz="1800" dirty="0">
              <a:ea typeface="Calibri"/>
              <a:cs typeface="Calibri"/>
            </a:endParaRPr>
          </a:p>
          <a:p>
            <a:pPr marL="0" indent="0">
              <a:buNone/>
            </a:pPr>
            <a:endParaRPr lang="en-GB" sz="1800" dirty="0"/>
          </a:p>
          <a:p>
            <a:pPr marL="0" indent="0" algn="r">
              <a:buNone/>
            </a:pPr>
            <a:r>
              <a:rPr lang="en-GB" sz="1800" i="1" dirty="0"/>
              <a:t>Please note this is a dummy patient </a:t>
            </a:r>
            <a:endParaRPr lang="en-GB" sz="1800" i="1" dirty="0">
              <a:ea typeface="Calibri"/>
              <a:cs typeface="Calibri"/>
            </a:endParaRPr>
          </a:p>
          <a:p>
            <a:pPr>
              <a:buFontTx/>
              <a:buChar char="-"/>
            </a:pPr>
            <a:endParaRPr lang="en-GB" dirty="0"/>
          </a:p>
          <a:p>
            <a:pPr marL="0" indent="0">
              <a:buNone/>
            </a:pPr>
            <a:endParaRPr lang="en-GB" dirty="0"/>
          </a:p>
        </p:txBody>
      </p:sp>
      <p:pic>
        <p:nvPicPr>
          <p:cNvPr id="5" name="Picture 4">
            <a:extLst>
              <a:ext uri="{FF2B5EF4-FFF2-40B4-BE49-F238E27FC236}">
                <a16:creationId xmlns:a16="http://schemas.microsoft.com/office/drawing/2014/main" id="{E959132A-4B1F-AFFA-1625-A44CC422A69D}"/>
              </a:ext>
            </a:extLst>
          </p:cNvPr>
          <p:cNvPicPr>
            <a:picLocks noChangeAspect="1"/>
          </p:cNvPicPr>
          <p:nvPr/>
        </p:nvPicPr>
        <p:blipFill>
          <a:blip r:embed="rId2"/>
          <a:stretch>
            <a:fillRect/>
          </a:stretch>
        </p:blipFill>
        <p:spPr>
          <a:xfrm>
            <a:off x="8375110" y="1820530"/>
            <a:ext cx="3502152" cy="3216939"/>
          </a:xfrm>
          <a:prstGeom prst="rect">
            <a:avLst/>
          </a:prstGeom>
        </p:spPr>
      </p:pic>
    </p:spTree>
    <p:extLst>
      <p:ext uri="{BB962C8B-B14F-4D97-AF65-F5344CB8AC3E}">
        <p14:creationId xmlns:p14="http://schemas.microsoft.com/office/powerpoint/2010/main" val="1800221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5CF57-F1EC-ACD5-AEBD-693413DABC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FB5E6-6C1B-6DB5-87A9-DE121E5E9D7E}"/>
              </a:ext>
            </a:extLst>
          </p:cNvPr>
          <p:cNvSpPr>
            <a:spLocks noGrp="1"/>
          </p:cNvSpPr>
          <p:nvPr>
            <p:ph type="title"/>
          </p:nvPr>
        </p:nvSpPr>
        <p:spPr>
          <a:xfrm>
            <a:off x="0" y="0"/>
            <a:ext cx="5361432" cy="704723"/>
          </a:xfrm>
        </p:spPr>
        <p:txBody>
          <a:bodyPr/>
          <a:lstStyle/>
          <a:p>
            <a:r>
              <a:rPr lang="en-GB" b="1" dirty="0"/>
              <a:t>Adding users CSMS</a:t>
            </a:r>
          </a:p>
        </p:txBody>
      </p:sp>
      <p:sp>
        <p:nvSpPr>
          <p:cNvPr id="3" name="Content Placeholder 2">
            <a:extLst>
              <a:ext uri="{FF2B5EF4-FFF2-40B4-BE49-F238E27FC236}">
                <a16:creationId xmlns:a16="http://schemas.microsoft.com/office/drawing/2014/main" id="{A61170B1-BD1A-283D-7A9C-5C705C2A021B}"/>
              </a:ext>
            </a:extLst>
          </p:cNvPr>
          <p:cNvSpPr>
            <a:spLocks noGrp="1"/>
          </p:cNvSpPr>
          <p:nvPr>
            <p:ph idx="1"/>
          </p:nvPr>
        </p:nvSpPr>
        <p:spPr>
          <a:xfrm>
            <a:off x="51816" y="1253331"/>
            <a:ext cx="12088368" cy="4351338"/>
          </a:xfrm>
        </p:spPr>
        <p:txBody>
          <a:bodyPr>
            <a:normAutofit/>
          </a:bodyPr>
          <a:lstStyle/>
          <a:p>
            <a:r>
              <a:rPr lang="en-GB" dirty="0"/>
              <a:t>To access the Cervical Screening Management System (CSMS) portal, you must have an NHS smartcard or Microsoft Authenticator app, with specific ‘cervical screening’ workgroup permissions assigned to your Care Identity profile. </a:t>
            </a:r>
          </a:p>
          <a:p>
            <a:pPr marL="0" indent="0">
              <a:buNone/>
            </a:pPr>
            <a:endParaRPr lang="en-GB" dirty="0"/>
          </a:p>
          <a:p>
            <a:r>
              <a:rPr lang="en-GB" dirty="0"/>
              <a:t>To Access the CSMS is via </a:t>
            </a:r>
            <a:r>
              <a:rPr lang="en-GB" u="sng" dirty="0">
                <a:hlinkClick r:id="rId2"/>
              </a:rPr>
              <a:t>https://cervicalscreening.nhs.uk</a:t>
            </a:r>
            <a:r>
              <a:rPr lang="en-GB" dirty="0"/>
              <a:t> If permissions are missing, contact your local Registration Authority (RA)</a:t>
            </a:r>
          </a:p>
          <a:p>
            <a:endParaRPr lang="en-GB" dirty="0"/>
          </a:p>
          <a:p>
            <a:pPr marL="0" indent="0">
              <a:buNone/>
            </a:pPr>
            <a:r>
              <a:rPr lang="en-GB" dirty="0"/>
              <a:t>If you do not know who your RA contact is please contact us. </a:t>
            </a:r>
          </a:p>
        </p:txBody>
      </p:sp>
    </p:spTree>
    <p:extLst>
      <p:ext uri="{BB962C8B-B14F-4D97-AF65-F5344CB8AC3E}">
        <p14:creationId xmlns:p14="http://schemas.microsoft.com/office/powerpoint/2010/main" val="1902089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02C9-4515-1D6D-026C-BF8328B34575}"/>
              </a:ext>
            </a:extLst>
          </p:cNvPr>
          <p:cNvSpPr>
            <a:spLocks noGrp="1"/>
          </p:cNvSpPr>
          <p:nvPr>
            <p:ph type="title"/>
          </p:nvPr>
        </p:nvSpPr>
        <p:spPr>
          <a:xfrm>
            <a:off x="0" y="-107133"/>
            <a:ext cx="6775704" cy="886968"/>
          </a:xfrm>
        </p:spPr>
        <p:txBody>
          <a:bodyPr/>
          <a:lstStyle/>
          <a:p>
            <a:r>
              <a:rPr lang="en-GB" b="1" dirty="0"/>
              <a:t>ICE-NI/ICE request forms </a:t>
            </a:r>
          </a:p>
        </p:txBody>
      </p:sp>
      <p:sp>
        <p:nvSpPr>
          <p:cNvPr id="4" name="TextBox 3">
            <a:extLst>
              <a:ext uri="{FF2B5EF4-FFF2-40B4-BE49-F238E27FC236}">
                <a16:creationId xmlns:a16="http://schemas.microsoft.com/office/drawing/2014/main" id="{006DEB5F-604A-1058-0F28-FF986165720B}"/>
              </a:ext>
            </a:extLst>
          </p:cNvPr>
          <p:cNvSpPr txBox="1"/>
          <p:nvPr/>
        </p:nvSpPr>
        <p:spPr>
          <a:xfrm>
            <a:off x="0" y="494936"/>
            <a:ext cx="11890610" cy="9787295"/>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sz="2000" dirty="0"/>
              <a:t>ICE- NI/ICE is the requesting system produced by NNUH lab. </a:t>
            </a:r>
          </a:p>
          <a:p>
            <a:endParaRPr lang="en-GB" sz="2000" dirty="0"/>
          </a:p>
          <a:p>
            <a:pPr marL="285750" indent="-285750">
              <a:buFont typeface="Arial" panose="020B0604020202020204" pitchFamily="34" charset="0"/>
              <a:buChar char="•"/>
            </a:pPr>
            <a:r>
              <a:rPr lang="en-GB" sz="2000" dirty="0"/>
              <a:t>There is step by step guidance on how to use ICE-NI/ICE</a:t>
            </a:r>
            <a:endParaRPr lang="en-GB" sz="2000" dirty="0">
              <a:ea typeface="Calibri"/>
              <a:cs typeface="Calibri"/>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All sample takers still need to check CSMS to check the patient is correctly due for screening. Once this has been checked please use the ICE-NI/ICE request forms.  </a:t>
            </a:r>
            <a:endParaRPr lang="en-GB" sz="2000" dirty="0">
              <a:ea typeface="Calibri"/>
              <a:cs typeface="Calibri"/>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ICE/ICE-NI will be pre- populated with the patients ID as this is linked to your clinic system. You will then be asked a series of questions relating to the patient which will require accessing/checking  CSMS. </a:t>
            </a:r>
          </a:p>
          <a:p>
            <a:endParaRPr lang="en-GB" sz="2000" dirty="0"/>
          </a:p>
          <a:p>
            <a:pPr marL="285750" indent="-285750">
              <a:buFont typeface="Arial" panose="020B0604020202020204" pitchFamily="34" charset="0"/>
              <a:buChar char="•"/>
            </a:pPr>
            <a:r>
              <a:rPr lang="en-GB" sz="2000" dirty="0"/>
              <a:t>Some of these areas can be left blank if you do not know.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If you are unable to use ICE-NI/ICE system, please create a HMR101 form on CSMS (where you find the patient details) as previously explained. </a:t>
            </a:r>
          </a:p>
          <a:p>
            <a:pPr marL="285750" indent="-285750">
              <a:buFont typeface="Arial" panose="020B0604020202020204" pitchFamily="34" charset="0"/>
              <a:buChar char="•"/>
            </a:pPr>
            <a:endParaRPr lang="en-GB" sz="2000" dirty="0"/>
          </a:p>
          <a:p>
            <a:pPr lvl="1"/>
            <a:r>
              <a:rPr lang="en-GB" sz="2000" dirty="0">
                <a:ea typeface="Calibri"/>
                <a:cs typeface="Calibri"/>
              </a:rPr>
              <a:t>Please note that if you are taking samples in extended access/sexual health, you will only be able to use HRM101 forms, please make sure these are correctly prepopulated and you have marked clearly on the form ‘extended access’ or ‘sexual health’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1800" dirty="0"/>
          </a:p>
          <a:p>
            <a:endParaRPr lang="en-GB" dirty="0"/>
          </a:p>
          <a:p>
            <a:endParaRPr lang="en-GB" dirty="0"/>
          </a:p>
        </p:txBody>
      </p:sp>
    </p:spTree>
    <p:extLst>
      <p:ext uri="{BB962C8B-B14F-4D97-AF65-F5344CB8AC3E}">
        <p14:creationId xmlns:p14="http://schemas.microsoft.com/office/powerpoint/2010/main" val="3212083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39D31-2F14-87E4-7776-7BB2C471C4A6}"/>
              </a:ext>
            </a:extLst>
          </p:cNvPr>
          <p:cNvSpPr>
            <a:spLocks noGrp="1"/>
          </p:cNvSpPr>
          <p:nvPr>
            <p:ph idx="1"/>
          </p:nvPr>
        </p:nvSpPr>
        <p:spPr>
          <a:xfrm>
            <a:off x="141800" y="1027166"/>
            <a:ext cx="11908399" cy="5830834"/>
          </a:xfrm>
        </p:spPr>
        <p:txBody>
          <a:bodyPr vert="horz" lIns="91440" tIns="45720" rIns="91440" bIns="45720" rtlCol="0" anchor="t">
            <a:normAutofit/>
          </a:bodyPr>
          <a:lstStyle/>
          <a:p>
            <a:r>
              <a:rPr lang="en-GB" sz="2400" dirty="0"/>
              <a:t>If you need access to a blank request form (HMR101 form) these can be accessed from CSAS </a:t>
            </a:r>
            <a:r>
              <a:rPr lang="en-GB" sz="2400" dirty="0">
                <a:hlinkClick r:id="rId2"/>
              </a:rPr>
              <a:t>Cervical Screening Platform | HMR101</a:t>
            </a:r>
            <a:r>
              <a:rPr lang="en-GB" sz="2400" dirty="0"/>
              <a:t> </a:t>
            </a:r>
          </a:p>
          <a:p>
            <a:pPr marL="0" indent="0">
              <a:buNone/>
            </a:pPr>
            <a:endParaRPr lang="en-GB" sz="2400" dirty="0"/>
          </a:p>
          <a:p>
            <a:r>
              <a:rPr lang="en-GB" sz="2400" dirty="0"/>
              <a:t>Blank forms </a:t>
            </a:r>
            <a:r>
              <a:rPr lang="en-GB" sz="2400" b="1" dirty="0"/>
              <a:t>should only be used if there is no other options </a:t>
            </a:r>
            <a:r>
              <a:rPr lang="en-GB" sz="2400" dirty="0"/>
              <a:t>(e.g. an IT issue) </a:t>
            </a:r>
          </a:p>
          <a:p>
            <a:pPr marL="0" indent="0">
              <a:buNone/>
            </a:pPr>
            <a:endParaRPr lang="en-GB" sz="2400" dirty="0"/>
          </a:p>
          <a:p>
            <a:r>
              <a:rPr lang="en-GB" sz="2400" dirty="0"/>
              <a:t>If used please make sure you hand write clearly on the form, especially your Cervical Sample taker code, make sure all information is completed.</a:t>
            </a:r>
          </a:p>
          <a:p>
            <a:pPr marL="0" indent="0">
              <a:buNone/>
            </a:pPr>
            <a:endParaRPr lang="en-GB" sz="2400" dirty="0"/>
          </a:p>
          <a:p>
            <a:r>
              <a:rPr lang="en-GB" sz="2400" dirty="0"/>
              <a:t>Please also state the reason why you are sending a handwritten form under clinical details e.g. 'IT issue’ </a:t>
            </a:r>
          </a:p>
          <a:p>
            <a:pPr marL="0" indent="0">
              <a:buNone/>
            </a:pPr>
            <a:endParaRPr lang="en-GB" sz="2400" dirty="0"/>
          </a:p>
          <a:p>
            <a:pPr marL="0" indent="0">
              <a:buNone/>
            </a:pPr>
            <a:r>
              <a:rPr lang="en-GB" sz="2400" dirty="0"/>
              <a:t>On all forms (ICE-NI request forms, HMR101 (digital or paper) please always state in ‘clinical details’ anything specific that needs to be highlighted to the cytology lab e.g. for a transgender patient. </a:t>
            </a:r>
            <a:endParaRPr lang="en-GB" sz="2400" dirty="0">
              <a:ea typeface="Calibri"/>
              <a:cs typeface="Calibri"/>
            </a:endParaRPr>
          </a:p>
          <a:p>
            <a:pPr marL="0" indent="0">
              <a:buNone/>
            </a:pPr>
            <a:endParaRPr lang="en-GB" dirty="0"/>
          </a:p>
        </p:txBody>
      </p:sp>
      <p:sp>
        <p:nvSpPr>
          <p:cNvPr id="6" name="TextBox 5">
            <a:extLst>
              <a:ext uri="{FF2B5EF4-FFF2-40B4-BE49-F238E27FC236}">
                <a16:creationId xmlns:a16="http://schemas.microsoft.com/office/drawing/2014/main" id="{B91B853E-F2D4-7A4E-2F1F-E80C2421912B}"/>
              </a:ext>
            </a:extLst>
          </p:cNvPr>
          <p:cNvSpPr txBox="1"/>
          <p:nvPr/>
        </p:nvSpPr>
        <p:spPr>
          <a:xfrm>
            <a:off x="141800" y="69167"/>
            <a:ext cx="6096000" cy="769441"/>
          </a:xfrm>
          <a:prstGeom prst="rect">
            <a:avLst/>
          </a:prstGeom>
          <a:noFill/>
        </p:spPr>
        <p:txBody>
          <a:bodyPr wrap="square" lIns="91440" tIns="45720" rIns="91440" bIns="45720" anchor="t">
            <a:spAutoFit/>
          </a:bodyPr>
          <a:lstStyle/>
          <a:p>
            <a:r>
              <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rPr>
              <a:t>Request forms</a:t>
            </a: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t> </a:t>
            </a:r>
            <a:endParaRPr lang="en-GB">
              <a:solidFill>
                <a:prstClr val="black"/>
              </a:solidFill>
            </a:endParaRPr>
          </a:p>
        </p:txBody>
      </p:sp>
    </p:spTree>
    <p:extLst>
      <p:ext uri="{BB962C8B-B14F-4D97-AF65-F5344CB8AC3E}">
        <p14:creationId xmlns:p14="http://schemas.microsoft.com/office/powerpoint/2010/main" val="3172805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24DF6-442C-D878-230A-43C015351729}"/>
              </a:ext>
            </a:extLst>
          </p:cNvPr>
          <p:cNvSpPr>
            <a:spLocks noGrp="1"/>
          </p:cNvSpPr>
          <p:nvPr>
            <p:ph idx="1"/>
          </p:nvPr>
        </p:nvSpPr>
        <p:spPr>
          <a:xfrm>
            <a:off x="499872" y="1011809"/>
            <a:ext cx="11423904" cy="4351338"/>
          </a:xfrm>
        </p:spPr>
        <p:txBody>
          <a:bodyPr>
            <a:normAutofit fontScale="92500" lnSpcReduction="20000"/>
          </a:bodyPr>
          <a:lstStyle/>
          <a:p>
            <a:pPr marL="0" indent="0">
              <a:buNone/>
            </a:pPr>
            <a:r>
              <a:rPr lang="en-GB" dirty="0"/>
              <a:t>Please also highlight  ‘Retroviral’ (RVI) e.g. HIV  if required, as their screening intervals will be different. </a:t>
            </a:r>
          </a:p>
          <a:p>
            <a:pPr marL="0" indent="0">
              <a:buNone/>
            </a:pPr>
            <a:endParaRPr lang="en-GB" dirty="0">
              <a:ea typeface="Calibri"/>
              <a:cs typeface="Calibri"/>
            </a:endParaRPr>
          </a:p>
          <a:p>
            <a:pPr marL="0" indent="0">
              <a:buNone/>
            </a:pPr>
            <a:r>
              <a:rPr lang="en-GB" dirty="0"/>
              <a:t>Please note an address is always needed even if the result is getting delivered to the NHS App! </a:t>
            </a:r>
          </a:p>
          <a:p>
            <a:pPr marL="0" indent="0">
              <a:buNone/>
            </a:pPr>
            <a:endParaRPr lang="en-GB" dirty="0">
              <a:ea typeface="Calibri"/>
              <a:cs typeface="Calibri"/>
            </a:endParaRPr>
          </a:p>
          <a:p>
            <a:pPr marL="0" indent="0">
              <a:buNone/>
            </a:pPr>
            <a:r>
              <a:rPr lang="en-GB" dirty="0"/>
              <a:t>Please try to avoid using the Arden request forms (these are the forms created using </a:t>
            </a:r>
            <a:r>
              <a:rPr lang="en-GB" dirty="0" err="1"/>
              <a:t>SytmOne</a:t>
            </a:r>
            <a:r>
              <a:rPr lang="en-GB" dirty="0"/>
              <a:t>/Emis). This form does not include all the information that the lab require. </a:t>
            </a:r>
          </a:p>
          <a:p>
            <a:pPr marL="0" indent="0">
              <a:buNone/>
            </a:pPr>
            <a:endParaRPr lang="en-GB" dirty="0"/>
          </a:p>
          <a:p>
            <a:pPr marL="0" indent="0">
              <a:buNone/>
            </a:pPr>
            <a:r>
              <a:rPr lang="en-US" dirty="0"/>
              <a:t>Please use your Sample Taker Code on all request forms (this is issued when you register on the CSTD) this is not the same as your NMC PIN. </a:t>
            </a:r>
          </a:p>
          <a:p>
            <a:pPr marL="0" indent="0">
              <a:buNone/>
            </a:pPr>
            <a:endParaRPr lang="en-GB" dirty="0"/>
          </a:p>
        </p:txBody>
      </p:sp>
    </p:spTree>
    <p:extLst>
      <p:ext uri="{BB962C8B-B14F-4D97-AF65-F5344CB8AC3E}">
        <p14:creationId xmlns:p14="http://schemas.microsoft.com/office/powerpoint/2010/main" val="176451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AF65-9FB0-6AE9-ED31-D71D1F7C44BE}"/>
              </a:ext>
            </a:extLst>
          </p:cNvPr>
          <p:cNvSpPr>
            <a:spLocks noGrp="1"/>
          </p:cNvSpPr>
          <p:nvPr>
            <p:ph type="title"/>
          </p:nvPr>
        </p:nvSpPr>
        <p:spPr>
          <a:xfrm>
            <a:off x="170688" y="109093"/>
            <a:ext cx="11625072" cy="1325563"/>
          </a:xfrm>
        </p:spPr>
        <p:txBody>
          <a:bodyPr/>
          <a:lstStyle/>
          <a:p>
            <a:r>
              <a:rPr lang="en-GB" b="1"/>
              <a:t>If you don’t take the sample, please remember… </a:t>
            </a:r>
          </a:p>
        </p:txBody>
      </p:sp>
      <p:sp>
        <p:nvSpPr>
          <p:cNvPr id="3" name="Content Placeholder 2">
            <a:extLst>
              <a:ext uri="{FF2B5EF4-FFF2-40B4-BE49-F238E27FC236}">
                <a16:creationId xmlns:a16="http://schemas.microsoft.com/office/drawing/2014/main" id="{29135F46-3EF3-C80E-5BC3-C74B8DF2A83A}"/>
              </a:ext>
            </a:extLst>
          </p:cNvPr>
          <p:cNvSpPr>
            <a:spLocks noGrp="1"/>
          </p:cNvSpPr>
          <p:nvPr>
            <p:ph idx="1"/>
          </p:nvPr>
        </p:nvSpPr>
        <p:spPr>
          <a:xfrm>
            <a:off x="170688" y="1032320"/>
            <a:ext cx="10990034" cy="2234672"/>
          </a:xfrm>
        </p:spPr>
        <p:txBody>
          <a:bodyPr vert="horz" lIns="91440" tIns="45720" rIns="91440" bIns="45720" rtlCol="0" anchor="t">
            <a:normAutofit/>
          </a:bodyPr>
          <a:lstStyle/>
          <a:p>
            <a:r>
              <a:rPr lang="en-GB"/>
              <a:t>Go into ICE/ICE-NI and delete request as the lab are expecting it. </a:t>
            </a:r>
            <a:endParaRPr lang="en-US"/>
          </a:p>
        </p:txBody>
      </p:sp>
      <p:pic>
        <p:nvPicPr>
          <p:cNvPr id="4" name="Picture 3">
            <a:extLst>
              <a:ext uri="{FF2B5EF4-FFF2-40B4-BE49-F238E27FC236}">
                <a16:creationId xmlns:a16="http://schemas.microsoft.com/office/drawing/2014/main" id="{7E0B2493-E62D-DFD9-78F5-144D1846E021}"/>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0688" y="1900689"/>
            <a:ext cx="4182237" cy="1964010"/>
          </a:xfrm>
          <a:prstGeom prst="rect">
            <a:avLst/>
          </a:prstGeom>
          <a:noFill/>
          <a:ln>
            <a:noFill/>
          </a:ln>
        </p:spPr>
      </p:pic>
      <p:sp>
        <p:nvSpPr>
          <p:cNvPr id="6" name="TextBox 5">
            <a:extLst>
              <a:ext uri="{FF2B5EF4-FFF2-40B4-BE49-F238E27FC236}">
                <a16:creationId xmlns:a16="http://schemas.microsoft.com/office/drawing/2014/main" id="{B85D195B-68CE-3668-0E45-C1CABA75CB2F}"/>
              </a:ext>
            </a:extLst>
          </p:cNvPr>
          <p:cNvSpPr txBox="1"/>
          <p:nvPr/>
        </p:nvSpPr>
        <p:spPr>
          <a:xfrm>
            <a:off x="66275" y="1479896"/>
            <a:ext cx="6136104" cy="375552"/>
          </a:xfrm>
          <a:prstGeom prst="rect">
            <a:avLst/>
          </a:prstGeom>
          <a:noFill/>
        </p:spPr>
        <p:txBody>
          <a:bodyPr wrap="square">
            <a:spAutoFit/>
          </a:bodyPr>
          <a:lstStyle/>
          <a:p>
            <a:pPr>
              <a:lnSpc>
                <a:spcPct val="107000"/>
              </a:lnSpc>
              <a:spcAft>
                <a:spcPts val="800"/>
              </a:spcAft>
              <a:buNone/>
            </a:pPr>
            <a:r>
              <a:rPr lang="en-GB" sz="1800">
                <a:effectLst/>
                <a:latin typeface="Calibri" panose="020F0502020204030204" pitchFamily="34" charset="0"/>
                <a:ea typeface="Calibri" panose="020F0502020204030204" pitchFamily="34" charset="0"/>
                <a:cs typeface="Times New Roman" panose="02020603050405020304" pitchFamily="18" charset="0"/>
              </a:rPr>
              <a:t>Search for the request using the patients NHS number:</a:t>
            </a:r>
          </a:p>
        </p:txBody>
      </p:sp>
      <p:sp>
        <p:nvSpPr>
          <p:cNvPr id="8" name="TextBox 7">
            <a:extLst>
              <a:ext uri="{FF2B5EF4-FFF2-40B4-BE49-F238E27FC236}">
                <a16:creationId xmlns:a16="http://schemas.microsoft.com/office/drawing/2014/main" id="{9E91C042-394C-6702-0B4D-D57DC8F38860}"/>
              </a:ext>
            </a:extLst>
          </p:cNvPr>
          <p:cNvSpPr txBox="1"/>
          <p:nvPr/>
        </p:nvSpPr>
        <p:spPr>
          <a:xfrm>
            <a:off x="68279" y="3909940"/>
            <a:ext cx="6134100" cy="375552"/>
          </a:xfrm>
          <a:prstGeom prst="rect">
            <a:avLst/>
          </a:prstGeom>
          <a:noFill/>
        </p:spPr>
        <p:txBody>
          <a:bodyPr wrap="square">
            <a:spAutoFit/>
          </a:bodyPr>
          <a:lstStyle/>
          <a:p>
            <a:pPr>
              <a:lnSpc>
                <a:spcPct val="107000"/>
              </a:lnSpc>
              <a:spcAft>
                <a:spcPts val="800"/>
              </a:spcAft>
              <a:buNone/>
            </a:pPr>
            <a:r>
              <a:rPr lang="en-GB" sz="1800">
                <a:effectLst/>
                <a:latin typeface="Calibri" panose="020F0502020204030204" pitchFamily="34" charset="0"/>
                <a:ea typeface="Calibri" panose="020F0502020204030204" pitchFamily="34" charset="0"/>
                <a:cs typeface="Times New Roman" panose="02020603050405020304" pitchFamily="18" charset="0"/>
              </a:rPr>
              <a:t>Check you have the correct patient &amp; left click on the patient:</a:t>
            </a:r>
          </a:p>
        </p:txBody>
      </p:sp>
      <p:pic>
        <p:nvPicPr>
          <p:cNvPr id="9" name="Picture 8">
            <a:extLst>
              <a:ext uri="{FF2B5EF4-FFF2-40B4-BE49-F238E27FC236}">
                <a16:creationId xmlns:a16="http://schemas.microsoft.com/office/drawing/2014/main" id="{ABBC6783-46AF-9C39-21FC-EC0BE4548DF6}"/>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70688" y="4388000"/>
            <a:ext cx="6295390" cy="1537335"/>
          </a:xfrm>
          <a:prstGeom prst="rect">
            <a:avLst/>
          </a:prstGeom>
          <a:noFill/>
          <a:ln>
            <a:noFill/>
          </a:ln>
        </p:spPr>
      </p:pic>
    </p:spTree>
    <p:extLst>
      <p:ext uri="{BB962C8B-B14F-4D97-AF65-F5344CB8AC3E}">
        <p14:creationId xmlns:p14="http://schemas.microsoft.com/office/powerpoint/2010/main" val="2366530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19E8E4-39CA-C413-B3F8-A9CB3DBC3C21}"/>
              </a:ext>
            </a:extLst>
          </p:cNvPr>
          <p:cNvSpPr>
            <a:spLocks noGrp="1"/>
          </p:cNvSpPr>
          <p:nvPr>
            <p:ph idx="1"/>
          </p:nvPr>
        </p:nvSpPr>
        <p:spPr>
          <a:xfrm>
            <a:off x="285750" y="254000"/>
            <a:ext cx="11601450" cy="4351338"/>
          </a:xfrm>
        </p:spPr>
        <p:txBody>
          <a:bodyPr/>
          <a:lstStyle/>
          <a:p>
            <a:pPr marL="0" indent="0">
              <a:buNone/>
            </a:pPr>
            <a:r>
              <a:rPr lang="en-GB" sz="1800"/>
              <a:t>All the previous requests on that patient will then be shown, from most recent at the top, to oldest request at the bottom of the list. Select the one you wish to delete:</a:t>
            </a:r>
          </a:p>
          <a:p>
            <a:endParaRPr lang="en-GB"/>
          </a:p>
        </p:txBody>
      </p:sp>
      <p:pic>
        <p:nvPicPr>
          <p:cNvPr id="4" name="Picture 3">
            <a:extLst>
              <a:ext uri="{FF2B5EF4-FFF2-40B4-BE49-F238E27FC236}">
                <a16:creationId xmlns:a16="http://schemas.microsoft.com/office/drawing/2014/main" id="{021B7A38-5848-BC5A-CC4D-10E7C1C7E062}"/>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5750" y="802640"/>
            <a:ext cx="8673465" cy="1766570"/>
          </a:xfrm>
          <a:prstGeom prst="rect">
            <a:avLst/>
          </a:prstGeom>
          <a:noFill/>
          <a:ln>
            <a:noFill/>
          </a:ln>
        </p:spPr>
      </p:pic>
      <p:sp>
        <p:nvSpPr>
          <p:cNvPr id="6" name="TextBox 5">
            <a:extLst>
              <a:ext uri="{FF2B5EF4-FFF2-40B4-BE49-F238E27FC236}">
                <a16:creationId xmlns:a16="http://schemas.microsoft.com/office/drawing/2014/main" id="{8B3B7D04-2865-C689-BBA8-64005F66FE90}"/>
              </a:ext>
            </a:extLst>
          </p:cNvPr>
          <p:cNvSpPr txBox="1"/>
          <p:nvPr/>
        </p:nvSpPr>
        <p:spPr>
          <a:xfrm>
            <a:off x="304800" y="2653080"/>
            <a:ext cx="6097604" cy="375552"/>
          </a:xfrm>
          <a:prstGeom prst="rect">
            <a:avLst/>
          </a:prstGeom>
          <a:noFill/>
        </p:spPr>
        <p:txBody>
          <a:bodyPr wrap="square">
            <a:spAutoFit/>
          </a:bodyPr>
          <a:lstStyle/>
          <a:p>
            <a:pPr>
              <a:lnSpc>
                <a:spcPct val="107000"/>
              </a:lnSpc>
              <a:spcAft>
                <a:spcPts val="800"/>
              </a:spcAft>
              <a:buNone/>
            </a:pPr>
            <a:r>
              <a:rPr lang="en-GB" sz="1800">
                <a:effectLst/>
                <a:latin typeface="Calibri" panose="020F0502020204030204" pitchFamily="34" charset="0"/>
                <a:ea typeface="Calibri" panose="020F0502020204030204" pitchFamily="34" charset="0"/>
                <a:cs typeface="Times New Roman" panose="02020603050405020304" pitchFamily="18" charset="0"/>
              </a:rPr>
              <a:t>This list will pop up, select </a:t>
            </a:r>
            <a:r>
              <a:rPr lang="en-GB" sz="1800" b="1" u="sng">
                <a:effectLst/>
                <a:latin typeface="Calibri" panose="020F0502020204030204" pitchFamily="34" charset="0"/>
                <a:ea typeface="Calibri" panose="020F0502020204030204" pitchFamily="34" charset="0"/>
                <a:cs typeface="Times New Roman" panose="02020603050405020304" pitchFamily="18" charset="0"/>
              </a:rPr>
              <a:t>Delete Request</a:t>
            </a:r>
            <a:r>
              <a:rPr lang="en-GB" sz="180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BA3CFAC6-9BED-0E12-FBAC-BB3B3C12A55D}"/>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90525" y="3112502"/>
            <a:ext cx="1581150" cy="2431415"/>
          </a:xfrm>
          <a:prstGeom prst="rect">
            <a:avLst/>
          </a:prstGeom>
          <a:noFill/>
          <a:ln>
            <a:noFill/>
          </a:ln>
        </p:spPr>
      </p:pic>
    </p:spTree>
    <p:extLst>
      <p:ext uri="{BB962C8B-B14F-4D97-AF65-F5344CB8AC3E}">
        <p14:creationId xmlns:p14="http://schemas.microsoft.com/office/powerpoint/2010/main" val="881915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AC0C66-CD90-6FDF-09B5-7771BAD0EB57}"/>
              </a:ext>
            </a:extLst>
          </p:cNvPr>
          <p:cNvSpPr>
            <a:spLocks noGrp="1"/>
          </p:cNvSpPr>
          <p:nvPr>
            <p:ph idx="1"/>
          </p:nvPr>
        </p:nvSpPr>
        <p:spPr>
          <a:xfrm>
            <a:off x="266699" y="196850"/>
            <a:ext cx="11287125" cy="4351338"/>
          </a:xfrm>
        </p:spPr>
        <p:txBody>
          <a:bodyPr/>
          <a:lstStyle/>
          <a:p>
            <a:pPr marL="0" indent="0">
              <a:buNone/>
            </a:pPr>
            <a:r>
              <a:rPr lang="en-GB" sz="1800"/>
              <a:t>This box will pop up, enter a reason for deleting the request, e.g. – patient unable to tolerate test, patient not due for screening, unable to locate cervix etc:</a:t>
            </a:r>
          </a:p>
          <a:p>
            <a:pPr marL="0" indent="0">
              <a:buNone/>
            </a:pPr>
            <a:endParaRPr lang="en-GB"/>
          </a:p>
        </p:txBody>
      </p:sp>
      <p:pic>
        <p:nvPicPr>
          <p:cNvPr id="4" name="Picture 3">
            <a:extLst>
              <a:ext uri="{FF2B5EF4-FFF2-40B4-BE49-F238E27FC236}">
                <a16:creationId xmlns:a16="http://schemas.microsoft.com/office/drawing/2014/main" id="{EB277904-65DD-8845-DE76-F4FE048789F7}"/>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6699" y="776287"/>
            <a:ext cx="3924300" cy="1819275"/>
          </a:xfrm>
          <a:prstGeom prst="rect">
            <a:avLst/>
          </a:prstGeom>
          <a:noFill/>
          <a:ln>
            <a:noFill/>
          </a:ln>
        </p:spPr>
      </p:pic>
      <p:sp>
        <p:nvSpPr>
          <p:cNvPr id="6" name="TextBox 5">
            <a:extLst>
              <a:ext uri="{FF2B5EF4-FFF2-40B4-BE49-F238E27FC236}">
                <a16:creationId xmlns:a16="http://schemas.microsoft.com/office/drawing/2014/main" id="{2E80935B-2828-31AC-9810-AF0254C44A47}"/>
              </a:ext>
            </a:extLst>
          </p:cNvPr>
          <p:cNvSpPr txBox="1"/>
          <p:nvPr/>
        </p:nvSpPr>
        <p:spPr>
          <a:xfrm>
            <a:off x="266698" y="2685874"/>
            <a:ext cx="8305801" cy="375552"/>
          </a:xfrm>
          <a:prstGeom prst="rect">
            <a:avLst/>
          </a:prstGeom>
          <a:noFill/>
        </p:spPr>
        <p:txBody>
          <a:bodyPr wrap="square">
            <a:spAutoFit/>
          </a:bodyPr>
          <a:lstStyle/>
          <a:p>
            <a:pPr>
              <a:lnSpc>
                <a:spcPct val="107000"/>
              </a:lnSpc>
              <a:spcAft>
                <a:spcPts val="800"/>
              </a:spcAft>
              <a:buNone/>
            </a:pPr>
            <a:r>
              <a:rPr lang="en-GB" sz="1800">
                <a:effectLst/>
                <a:latin typeface="Calibri" panose="020F0502020204030204" pitchFamily="34" charset="0"/>
                <a:ea typeface="Calibri" panose="020F0502020204030204" pitchFamily="34" charset="0"/>
                <a:cs typeface="Times New Roman" panose="02020603050405020304" pitchFamily="18" charset="0"/>
              </a:rPr>
              <a:t>This is then recorded in the patient’s record within the </a:t>
            </a:r>
            <a:r>
              <a:rPr lang="en-GB" sz="1800" b="1" u="sng">
                <a:effectLst/>
                <a:latin typeface="Calibri" panose="020F0502020204030204" pitchFamily="34" charset="0"/>
                <a:ea typeface="Calibri" panose="020F0502020204030204" pitchFamily="34" charset="0"/>
                <a:cs typeface="Times New Roman" panose="02020603050405020304" pitchFamily="18" charset="0"/>
              </a:rPr>
              <a:t>View Audit Trail</a:t>
            </a:r>
            <a:r>
              <a:rPr lang="en-GB" sz="1800">
                <a:effectLst/>
                <a:latin typeface="Calibri" panose="020F0502020204030204" pitchFamily="34" charset="0"/>
                <a:ea typeface="Calibri" panose="020F0502020204030204" pitchFamily="34" charset="0"/>
                <a:cs typeface="Times New Roman" panose="02020603050405020304" pitchFamily="18" charset="0"/>
              </a:rPr>
              <a:t> option:</a:t>
            </a:r>
          </a:p>
        </p:txBody>
      </p:sp>
      <p:pic>
        <p:nvPicPr>
          <p:cNvPr id="7" name="Picture 6">
            <a:extLst>
              <a:ext uri="{FF2B5EF4-FFF2-40B4-BE49-F238E27FC236}">
                <a16:creationId xmlns:a16="http://schemas.microsoft.com/office/drawing/2014/main" id="{72F4A24A-4BBA-2A51-DAFB-B57174000F62}"/>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66698" y="3174999"/>
            <a:ext cx="5953125" cy="1228725"/>
          </a:xfrm>
          <a:prstGeom prst="rect">
            <a:avLst/>
          </a:prstGeom>
          <a:noFill/>
          <a:ln>
            <a:noFill/>
          </a:ln>
        </p:spPr>
      </p:pic>
      <p:sp>
        <p:nvSpPr>
          <p:cNvPr id="2" name="TextBox 1">
            <a:extLst>
              <a:ext uri="{FF2B5EF4-FFF2-40B4-BE49-F238E27FC236}">
                <a16:creationId xmlns:a16="http://schemas.microsoft.com/office/drawing/2014/main" id="{E97F1768-BD61-FDB0-6571-328F20532680}"/>
              </a:ext>
            </a:extLst>
          </p:cNvPr>
          <p:cNvSpPr txBox="1"/>
          <p:nvPr/>
        </p:nvSpPr>
        <p:spPr>
          <a:xfrm>
            <a:off x="411480" y="4937760"/>
            <a:ext cx="10853928" cy="646331"/>
          </a:xfrm>
          <a:prstGeom prst="rect">
            <a:avLst/>
          </a:prstGeom>
          <a:noFill/>
        </p:spPr>
        <p:txBody>
          <a:bodyPr wrap="square" rtlCol="0">
            <a:spAutoFit/>
          </a:bodyPr>
          <a:lstStyle/>
          <a:p>
            <a:r>
              <a:rPr lang="en-GB" dirty="0"/>
              <a:t>If you have produced a form for a patient that is not screened, please make sure this is discarded immediately to prevent mislabelling.   </a:t>
            </a:r>
          </a:p>
        </p:txBody>
      </p:sp>
    </p:spTree>
    <p:extLst>
      <p:ext uri="{BB962C8B-B14F-4D97-AF65-F5344CB8AC3E}">
        <p14:creationId xmlns:p14="http://schemas.microsoft.com/office/powerpoint/2010/main" val="1764191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2C9A-DC0C-D022-1A42-A11F0079F436}"/>
              </a:ext>
            </a:extLst>
          </p:cNvPr>
          <p:cNvSpPr>
            <a:spLocks noGrp="1"/>
          </p:cNvSpPr>
          <p:nvPr>
            <p:ph type="title"/>
          </p:nvPr>
        </p:nvSpPr>
        <p:spPr/>
        <p:txBody>
          <a:bodyPr/>
          <a:lstStyle/>
          <a:p>
            <a:r>
              <a:rPr lang="en-GB" dirty="0"/>
              <a:t>Changing contacts details on CSAS website </a:t>
            </a:r>
          </a:p>
        </p:txBody>
      </p:sp>
      <p:sp>
        <p:nvSpPr>
          <p:cNvPr id="3" name="Content Placeholder 2">
            <a:extLst>
              <a:ext uri="{FF2B5EF4-FFF2-40B4-BE49-F238E27FC236}">
                <a16:creationId xmlns:a16="http://schemas.microsoft.com/office/drawing/2014/main" id="{B4598F2D-581B-C5A0-83CC-60BA91CF47BA}"/>
              </a:ext>
            </a:extLst>
          </p:cNvPr>
          <p:cNvSpPr>
            <a:spLocks noGrp="1"/>
          </p:cNvSpPr>
          <p:nvPr>
            <p:ph idx="1"/>
          </p:nvPr>
        </p:nvSpPr>
        <p:spPr>
          <a:xfrm>
            <a:off x="838200" y="1513898"/>
            <a:ext cx="10515600" cy="4351338"/>
          </a:xfrm>
        </p:spPr>
        <p:txBody>
          <a:bodyPr>
            <a:normAutofit fontScale="92500" lnSpcReduction="20000"/>
          </a:bodyPr>
          <a:lstStyle/>
          <a:p>
            <a:r>
              <a:rPr lang="en-GB" dirty="0"/>
              <a:t>If a submission is made to CSAS (for example ceasing documentation) by a person at a practice not listed with CSAS as a contact at the organisation, CSAS are not able to reply to them. An email will be sent instead to the main contact held for the organisation in relation to the query raised. The person making the submission would need to check with them to see if the query has been answered. </a:t>
            </a:r>
          </a:p>
          <a:p>
            <a:pPr marL="0" indent="0">
              <a:buNone/>
            </a:pPr>
            <a:endParaRPr lang="en-GB" dirty="0"/>
          </a:p>
          <a:p>
            <a:r>
              <a:rPr lang="en-GB" dirty="0"/>
              <a:t>It is best for the person to request to be set up as a contact with CSAS via our website using the following link  </a:t>
            </a:r>
            <a:r>
              <a:rPr lang="en-GB" u="sng" dirty="0">
                <a:hlinkClick r:id="rId2"/>
              </a:rPr>
              <a:t>Main contacts and new starters – NHS Cervical Screening Administration Service</a:t>
            </a:r>
            <a:endParaRPr lang="en-GB" dirty="0"/>
          </a:p>
          <a:p>
            <a:pPr marL="0" indent="0">
              <a:buNone/>
            </a:pPr>
            <a:endParaRPr lang="en-GB" dirty="0"/>
          </a:p>
          <a:p>
            <a:r>
              <a:rPr lang="en-GB" dirty="0"/>
              <a:t>If a person at the organisation leaves, they should notify CSAS via the link above so they can be removed from the system.</a:t>
            </a:r>
          </a:p>
          <a:p>
            <a:endParaRPr lang="en-GB" dirty="0"/>
          </a:p>
        </p:txBody>
      </p:sp>
    </p:spTree>
    <p:extLst>
      <p:ext uri="{BB962C8B-B14F-4D97-AF65-F5344CB8AC3E}">
        <p14:creationId xmlns:p14="http://schemas.microsoft.com/office/powerpoint/2010/main" val="92862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BF7FD5-082B-F3C2-3176-A24DB53E3535}"/>
              </a:ext>
            </a:extLst>
          </p:cNvPr>
          <p:cNvSpPr>
            <a:spLocks noGrp="1"/>
          </p:cNvSpPr>
          <p:nvPr>
            <p:ph idx="1"/>
          </p:nvPr>
        </p:nvSpPr>
        <p:spPr>
          <a:xfrm>
            <a:off x="357494" y="1390239"/>
            <a:ext cx="11088000" cy="4516108"/>
          </a:xfrm>
        </p:spPr>
        <p:txBody>
          <a:bodyPr vert="horz" lIns="0" tIns="0" rIns="0" bIns="0" rtlCol="0" anchor="t">
            <a:normAutofit/>
          </a:bodyPr>
          <a:lstStyle/>
          <a:p>
            <a:pPr algn="l">
              <a:buNone/>
            </a:pPr>
            <a:r>
              <a:rPr lang="en-GB">
                <a:latin typeface="Arial"/>
                <a:cs typeface="Arial"/>
              </a:rPr>
              <a:t>Training on how to use the new NHS Cervical Screening Management System (CSMS) is available on the </a:t>
            </a:r>
            <a:r>
              <a:rPr lang="en-GB" b="0" i="0" u="none" strike="noStrike">
                <a:solidFill>
                  <a:srgbClr val="005BBB"/>
                </a:solidFill>
                <a:effectLst/>
                <a:latin typeface="Arial"/>
                <a:cs typeface="Arial"/>
                <a:hlinkClick r:id="rId2"/>
              </a:rPr>
              <a:t>NHS Learning Hub</a:t>
            </a:r>
            <a:r>
              <a:rPr lang="en-GB" b="0" i="0">
                <a:solidFill>
                  <a:srgbClr val="3F525F"/>
                </a:solidFill>
                <a:effectLst/>
                <a:latin typeface="Arial"/>
                <a:cs typeface="Arial"/>
              </a:rPr>
              <a:t>.</a:t>
            </a:r>
          </a:p>
          <a:p>
            <a:pPr algn="l">
              <a:buNone/>
            </a:pPr>
            <a:endParaRPr lang="en-GB" b="0" i="0">
              <a:solidFill>
                <a:srgbClr val="3F525F"/>
              </a:solidFill>
              <a:effectLst/>
              <a:latin typeface="Arial"/>
              <a:cs typeface="Arial"/>
            </a:endParaRPr>
          </a:p>
          <a:p>
            <a:pPr algn="l"/>
            <a:r>
              <a:rPr lang="en-GB">
                <a:latin typeface="Arial"/>
                <a:cs typeface="Arial"/>
              </a:rPr>
              <a:t>Training is delivered in 2 parts and takes approximately 2 hours to complete. It does not need to be completed in one go.</a:t>
            </a:r>
          </a:p>
          <a:p>
            <a:endParaRPr lang="en-GB">
              <a:latin typeface="Arial"/>
              <a:cs typeface="Arial"/>
            </a:endParaRPr>
          </a:p>
          <a:p>
            <a:r>
              <a:rPr lang="en-GB">
                <a:latin typeface="Arial"/>
                <a:cs typeface="Arial"/>
              </a:rPr>
              <a:t>You can also access the training and guidance here </a:t>
            </a:r>
            <a:r>
              <a:rPr lang="en-GB">
                <a:latin typeface="Arial"/>
                <a:cs typeface="Arial"/>
                <a:hlinkClick r:id="rId3"/>
              </a:rPr>
              <a:t>Guidance for system users - NHS England Digital</a:t>
            </a:r>
            <a:endParaRPr lang="en-GB" b="0" i="0">
              <a:solidFill>
                <a:srgbClr val="3F525F"/>
              </a:solidFill>
              <a:effectLst/>
              <a:latin typeface="Arial"/>
              <a:cs typeface="Arial"/>
            </a:endParaRPr>
          </a:p>
          <a:p>
            <a:endParaRPr lang="en-GB">
              <a:latin typeface="Arial"/>
              <a:cs typeface="Arial"/>
            </a:endParaRPr>
          </a:p>
          <a:p>
            <a:r>
              <a:rPr lang="en-GB">
                <a:latin typeface="Arial"/>
                <a:cs typeface="Arial"/>
              </a:rPr>
              <a:t>Please note all practices should be actioning their prior notification lists (PNLs) regularly as well as reviewing non-responder lists and sending further communication to the relevant patients. These should be actioned weekly. </a:t>
            </a:r>
          </a:p>
        </p:txBody>
      </p:sp>
      <p:sp>
        <p:nvSpPr>
          <p:cNvPr id="4" name="Title 3">
            <a:extLst>
              <a:ext uri="{FF2B5EF4-FFF2-40B4-BE49-F238E27FC236}">
                <a16:creationId xmlns:a16="http://schemas.microsoft.com/office/drawing/2014/main" id="{32AA56CB-E516-EC70-62B5-59DD7BB700F7}"/>
              </a:ext>
            </a:extLst>
          </p:cNvPr>
          <p:cNvSpPr>
            <a:spLocks noGrp="1"/>
          </p:cNvSpPr>
          <p:nvPr>
            <p:ph type="title"/>
          </p:nvPr>
        </p:nvSpPr>
        <p:spPr/>
        <p:txBody>
          <a:bodyPr/>
          <a:lstStyle/>
          <a:p>
            <a:r>
              <a:rPr lang="en-GB"/>
              <a:t>Cervical Screening Management System </a:t>
            </a:r>
          </a:p>
        </p:txBody>
      </p:sp>
    </p:spTree>
    <p:extLst>
      <p:ext uri="{BB962C8B-B14F-4D97-AF65-F5344CB8AC3E}">
        <p14:creationId xmlns:p14="http://schemas.microsoft.com/office/powerpoint/2010/main" val="425259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98FA7CE-2EA0-D0D1-4F53-BECB6EFE2A9E}"/>
              </a:ext>
            </a:extLst>
          </p:cNvPr>
          <p:cNvSpPr>
            <a:spLocks noGrp="1"/>
          </p:cNvSpPr>
          <p:nvPr>
            <p:ph type="title"/>
          </p:nvPr>
        </p:nvSpPr>
        <p:spPr>
          <a:xfrm>
            <a:off x="640080" y="1243013"/>
            <a:ext cx="3855720" cy="4371974"/>
          </a:xfrm>
        </p:spPr>
        <p:txBody>
          <a:bodyPr>
            <a:normAutofit/>
          </a:bodyPr>
          <a:lstStyle/>
          <a:p>
            <a:r>
              <a:rPr lang="en-GB" sz="3600" dirty="0">
                <a:solidFill>
                  <a:srgbClr val="0070C0"/>
                </a:solidFill>
                <a:latin typeface="ADLaM Display" panose="020F0502020204030204" pitchFamily="2" charset="0"/>
                <a:ea typeface="ADLaM Display" panose="020F0502020204030204" pitchFamily="2" charset="0"/>
                <a:cs typeface="ADLaM Display" panose="020F0502020204030204" pitchFamily="2" charset="0"/>
              </a:rPr>
              <a:t>NHS Futures</a:t>
            </a:r>
            <a:br>
              <a:rPr lang="en-GB" sz="3600" dirty="0">
                <a:solidFill>
                  <a:srgbClr val="0070C0"/>
                </a:solidFill>
              </a:rPr>
            </a:br>
            <a:r>
              <a:rPr lang="en-GB" sz="1400" dirty="0">
                <a:hlinkClick r:id="rId2"/>
              </a:rPr>
              <a:t>East of England Cervical Screening workspace - Futures</a:t>
            </a:r>
            <a:endParaRPr lang="en-GB" sz="3600" dirty="0">
              <a:solidFill>
                <a:srgbClr val="0070C0"/>
              </a:solidFill>
            </a:endParaRPr>
          </a:p>
        </p:txBody>
      </p:sp>
      <p:pic>
        <p:nvPicPr>
          <p:cNvPr id="5" name="Content Placeholder 4" descr="A screenshot of a computer&#10;&#10;AI-generated content may be incorrect.">
            <a:extLst>
              <a:ext uri="{FF2B5EF4-FFF2-40B4-BE49-F238E27FC236}">
                <a16:creationId xmlns:a16="http://schemas.microsoft.com/office/drawing/2014/main" id="{B45EFB74-5A81-B65D-0689-7ABF6F7AB8EE}"/>
              </a:ext>
            </a:extLst>
          </p:cNvPr>
          <p:cNvPicPr>
            <a:picLocks noGrp="1" noChangeAspect="1"/>
          </p:cNvPicPr>
          <p:nvPr>
            <p:ph idx="1"/>
          </p:nvPr>
        </p:nvPicPr>
        <p:blipFill>
          <a:blip r:embed="rId3"/>
          <a:stretch>
            <a:fillRect/>
          </a:stretch>
        </p:blipFill>
        <p:spPr>
          <a:xfrm>
            <a:off x="5577171" y="366933"/>
            <a:ext cx="5221288" cy="3352508"/>
          </a:xfrm>
          <a:prstGeom prst="rect">
            <a:avLst/>
          </a:prstGeom>
        </p:spPr>
      </p:pic>
      <p:pic>
        <p:nvPicPr>
          <p:cNvPr id="7" name="Picture 6" descr="A blue and white striped sign&#10;&#10;AI-generated content may be incorrect.">
            <a:extLst>
              <a:ext uri="{FF2B5EF4-FFF2-40B4-BE49-F238E27FC236}">
                <a16:creationId xmlns:a16="http://schemas.microsoft.com/office/drawing/2014/main" id="{DB0EB5D4-BFCF-4965-CCA3-998CF22AF7E6}"/>
              </a:ext>
            </a:extLst>
          </p:cNvPr>
          <p:cNvPicPr>
            <a:picLocks noChangeAspect="1"/>
          </p:cNvPicPr>
          <p:nvPr/>
        </p:nvPicPr>
        <p:blipFill>
          <a:blip r:embed="rId4"/>
          <a:stretch>
            <a:fillRect/>
          </a:stretch>
        </p:blipFill>
        <p:spPr>
          <a:xfrm>
            <a:off x="5215811" y="3640772"/>
            <a:ext cx="6364510" cy="3104499"/>
          </a:xfrm>
          <a:prstGeom prst="rect">
            <a:avLst/>
          </a:prstGeom>
        </p:spPr>
      </p:pic>
    </p:spTree>
    <p:extLst>
      <p:ext uri="{BB962C8B-B14F-4D97-AF65-F5344CB8AC3E}">
        <p14:creationId xmlns:p14="http://schemas.microsoft.com/office/powerpoint/2010/main" val="562714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9D84F-ED4C-4B2B-C196-A62F84A13812}"/>
              </a:ext>
            </a:extLst>
          </p:cNvPr>
          <p:cNvSpPr>
            <a:spLocks noGrp="1"/>
          </p:cNvSpPr>
          <p:nvPr>
            <p:ph idx="1"/>
          </p:nvPr>
        </p:nvSpPr>
        <p:spPr>
          <a:xfrm>
            <a:off x="410636" y="1717354"/>
            <a:ext cx="11088000" cy="4937962"/>
          </a:xfrm>
        </p:spPr>
        <p:txBody>
          <a:bodyPr vert="horz" lIns="0" tIns="0" rIns="0" bIns="0" rtlCol="0" anchor="t">
            <a:normAutofit/>
          </a:bodyPr>
          <a:lstStyle/>
          <a:p>
            <a:pPr marL="342900"/>
            <a:r>
              <a:rPr lang="en-US" sz="2400" dirty="0"/>
              <a:t>All sample takers need to:</a:t>
            </a:r>
          </a:p>
          <a:p>
            <a:pPr marL="342900"/>
            <a:endParaRPr lang="en-US" sz="2400" dirty="0"/>
          </a:p>
          <a:p>
            <a:pPr marL="685800" indent="-342900">
              <a:buFont typeface="Arial" panose="020B0604020202020204" pitchFamily="34" charset="0"/>
              <a:buChar char="•"/>
            </a:pPr>
            <a:r>
              <a:rPr lang="en-US" sz="2400" dirty="0"/>
              <a:t>Access Cervical Screening Management System (CSMS)</a:t>
            </a:r>
            <a:endParaRPr lang="en-US" sz="2400" dirty="0">
              <a:ea typeface="Calibri"/>
              <a:cs typeface="Calibri"/>
            </a:endParaRPr>
          </a:p>
          <a:p>
            <a:pPr marL="685800" indent="-342900">
              <a:buFont typeface="Arial" panose="020B0604020202020204" pitchFamily="34" charset="0"/>
              <a:buChar char="•"/>
            </a:pPr>
            <a:r>
              <a:rPr lang="en-US" sz="2400" dirty="0"/>
              <a:t>Use Cervical Sample Taker Database (CSTD)</a:t>
            </a:r>
            <a:endParaRPr lang="en-US" sz="2400" dirty="0">
              <a:ea typeface="Calibri"/>
              <a:cs typeface="Calibri"/>
            </a:endParaRPr>
          </a:p>
          <a:p>
            <a:pPr marL="685800" indent="-342900">
              <a:buFont typeface="Arial" panose="020B0604020202020204" pitchFamily="34" charset="0"/>
              <a:buChar char="•"/>
            </a:pPr>
            <a:r>
              <a:rPr lang="en-US" sz="2400" dirty="0"/>
              <a:t>Use ICE-NI/ICE for request forms. If ICE-NI/ICE is not available, then please use request forms on CSMS. </a:t>
            </a:r>
            <a:endParaRPr lang="en-US" sz="2400" dirty="0">
              <a:ea typeface="Calibri"/>
              <a:cs typeface="Calibri"/>
            </a:endParaRPr>
          </a:p>
          <a:p>
            <a:pPr marL="1371600" lvl="1" indent="-342900">
              <a:spcAft>
                <a:spcPts val="600"/>
              </a:spcAft>
              <a:buFont typeface="Courier New" panose="020B0604020202020204" pitchFamily="34" charset="0"/>
              <a:buChar char="o"/>
            </a:pPr>
            <a:r>
              <a:rPr lang="en-US" sz="2400" dirty="0"/>
              <a:t>If taking samples in extended access/sexual health, please see CSMS forms. </a:t>
            </a:r>
            <a:endParaRPr lang="en-US" sz="2400" dirty="0">
              <a:ea typeface="Calibri"/>
              <a:cs typeface="Calibri"/>
            </a:endParaRPr>
          </a:p>
          <a:p>
            <a:pPr marL="685800" indent="-342900">
              <a:buFont typeface="Arial" panose="020B0604020202020204" pitchFamily="34" charset="0"/>
              <a:buChar char="•"/>
            </a:pPr>
            <a:r>
              <a:rPr lang="en-US" sz="2400" dirty="0"/>
              <a:t>Use their Sample Taker Code on all request forms (this is issued when you register on the CSTD) rather than your NMC PIN. </a:t>
            </a:r>
          </a:p>
          <a:p>
            <a:pPr marL="685800" indent="-342900">
              <a:buFont typeface="Arial" panose="020B0604020202020204" pitchFamily="34" charset="0"/>
              <a:buChar char="•"/>
            </a:pPr>
            <a:r>
              <a:rPr lang="en-US" sz="2400" dirty="0"/>
              <a:t>Check dates on vials! </a:t>
            </a:r>
          </a:p>
          <a:p>
            <a:endParaRPr lang="en-US" sz="2400" dirty="0"/>
          </a:p>
          <a:p>
            <a:pPr marL="0" indent="0">
              <a:buNone/>
            </a:pPr>
            <a:endParaRPr lang="en-US" sz="2400" dirty="0"/>
          </a:p>
          <a:p>
            <a:endParaRPr lang="en-GB" dirty="0"/>
          </a:p>
        </p:txBody>
      </p:sp>
      <p:sp>
        <p:nvSpPr>
          <p:cNvPr id="4" name="Title 3">
            <a:extLst>
              <a:ext uri="{FF2B5EF4-FFF2-40B4-BE49-F238E27FC236}">
                <a16:creationId xmlns:a16="http://schemas.microsoft.com/office/drawing/2014/main" id="{B09C2459-D931-D199-E1D1-EA8CBBB7D138}"/>
              </a:ext>
            </a:extLst>
          </p:cNvPr>
          <p:cNvSpPr>
            <a:spLocks noGrp="1"/>
          </p:cNvSpPr>
          <p:nvPr>
            <p:ph type="title"/>
          </p:nvPr>
        </p:nvSpPr>
        <p:spPr/>
        <p:txBody>
          <a:bodyPr>
            <a:normAutofit/>
          </a:bodyPr>
          <a:lstStyle/>
          <a:p>
            <a:r>
              <a:rPr lang="en-GB" sz="4400"/>
              <a:t>Please remember… </a:t>
            </a:r>
          </a:p>
        </p:txBody>
      </p:sp>
      <p:pic>
        <p:nvPicPr>
          <p:cNvPr id="4100" name="Picture 4" descr="cervical screening test ...">
            <a:extLst>
              <a:ext uri="{FF2B5EF4-FFF2-40B4-BE49-F238E27FC236}">
                <a16:creationId xmlns:a16="http://schemas.microsoft.com/office/drawing/2014/main" id="{1B4CE4B9-6AD4-67F1-F260-CDD7B87F3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232" y="872392"/>
            <a:ext cx="2470980" cy="229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02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8EABDA-7539-1BCE-728B-4356DA117FF1}"/>
              </a:ext>
            </a:extLst>
          </p:cNvPr>
          <p:cNvSpPr>
            <a:spLocks noGrp="1"/>
          </p:cNvSpPr>
          <p:nvPr>
            <p:ph idx="1"/>
          </p:nvPr>
        </p:nvSpPr>
        <p:spPr>
          <a:xfrm>
            <a:off x="241500" y="1045260"/>
            <a:ext cx="7666798" cy="2203835"/>
          </a:xfrm>
        </p:spPr>
        <p:txBody>
          <a:bodyPr vert="horz" lIns="0" tIns="0" rIns="0" bIns="0" rtlCol="0" anchor="t">
            <a:normAutofit/>
          </a:bodyPr>
          <a:lstStyle/>
          <a:p>
            <a:pPr marL="685800" indent="-342900">
              <a:buFont typeface="Arial" panose="020B0604020202020204" pitchFamily="34" charset="0"/>
              <a:buChar char="•"/>
            </a:pPr>
            <a:r>
              <a:rPr lang="en-US" sz="2400"/>
              <a:t>Use ICE-NI/ICE request forms- when a patient is attending their cervical screening appointments make sure that CSMS has been checked for patients correct address and patients' history. Best practice is to complete ICE-NI/ICE when the patient is in the room.   </a:t>
            </a:r>
          </a:p>
          <a:p>
            <a:pPr marL="6858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endParaRPr lang="en-GB"/>
          </a:p>
        </p:txBody>
      </p:sp>
      <p:sp>
        <p:nvSpPr>
          <p:cNvPr id="4" name="Title 3">
            <a:extLst>
              <a:ext uri="{FF2B5EF4-FFF2-40B4-BE49-F238E27FC236}">
                <a16:creationId xmlns:a16="http://schemas.microsoft.com/office/drawing/2014/main" id="{DFE80AE7-2BAA-F2A4-BDE0-4066017BD42E}"/>
              </a:ext>
            </a:extLst>
          </p:cNvPr>
          <p:cNvSpPr>
            <a:spLocks noGrp="1"/>
          </p:cNvSpPr>
          <p:nvPr>
            <p:ph type="title"/>
          </p:nvPr>
        </p:nvSpPr>
        <p:spPr>
          <a:xfrm>
            <a:off x="241500" y="-294"/>
            <a:ext cx="11404154" cy="865186"/>
          </a:xfrm>
        </p:spPr>
        <p:txBody>
          <a:bodyPr>
            <a:normAutofit/>
          </a:bodyPr>
          <a:lstStyle/>
          <a:p>
            <a:r>
              <a:rPr lang="en-GB" sz="4400"/>
              <a:t>Please remember… </a:t>
            </a:r>
          </a:p>
        </p:txBody>
      </p:sp>
      <p:pic>
        <p:nvPicPr>
          <p:cNvPr id="5124" name="Picture 4" descr="cervical screening appointment ...">
            <a:extLst>
              <a:ext uri="{FF2B5EF4-FFF2-40B4-BE49-F238E27FC236}">
                <a16:creationId xmlns:a16="http://schemas.microsoft.com/office/drawing/2014/main" id="{F7949C33-FADD-8F79-CDAF-D0A1FB0C6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5970" y="803932"/>
            <a:ext cx="3280218" cy="23842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A62D40-EDC9-22B3-9483-2C2AF77A91F4}"/>
              </a:ext>
            </a:extLst>
          </p:cNvPr>
          <p:cNvSpPr txBox="1"/>
          <p:nvPr/>
        </p:nvSpPr>
        <p:spPr>
          <a:xfrm>
            <a:off x="22871" y="3429464"/>
            <a:ext cx="11083812" cy="31854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342900">
              <a:spcAft>
                <a:spcPts val="600"/>
              </a:spcAft>
              <a:buFont typeface="Arial,Sans-Serif"/>
              <a:buChar char="•"/>
            </a:pPr>
            <a:r>
              <a:rPr lang="en-US" sz="2400">
                <a:ea typeface="Calibri"/>
                <a:cs typeface="Calibri"/>
              </a:rPr>
              <a:t>Remind younger eligible patients that just because they may have had the HPV vaccine, they should still attend their cervical screening appointment when they are due. </a:t>
            </a:r>
          </a:p>
          <a:p>
            <a:pPr marL="342900" indent="-342900">
              <a:spcAft>
                <a:spcPts val="600"/>
              </a:spcAft>
              <a:buFont typeface="Arial,Sans-Serif"/>
              <a:buChar char="•"/>
            </a:pPr>
            <a:endParaRPr lang="en-US" sz="2400">
              <a:ea typeface="Calibri"/>
              <a:cs typeface="Calibri"/>
            </a:endParaRPr>
          </a:p>
          <a:p>
            <a:pPr marL="685800" indent="-342900">
              <a:spcAft>
                <a:spcPts val="600"/>
              </a:spcAft>
              <a:buFont typeface="Arial,Sans-Serif"/>
              <a:buChar char="•"/>
            </a:pPr>
            <a:r>
              <a:rPr lang="en-US" sz="2400">
                <a:ea typeface="Calibri"/>
                <a:cs typeface="Calibri"/>
              </a:rPr>
              <a:t>When checking to see if a patient is due for screening, don’t just reply on the practice clinical system, check CSMS, this will especially be the case with patients who have had their NTDD changes due to extended intervals.  </a:t>
            </a:r>
          </a:p>
          <a:p>
            <a:pPr algn="l"/>
            <a:endParaRPr lang="en-GB">
              <a:ea typeface="Calibri"/>
              <a:cs typeface="Calibri"/>
            </a:endParaRPr>
          </a:p>
        </p:txBody>
      </p:sp>
    </p:spTree>
    <p:extLst>
      <p:ext uri="{BB962C8B-B14F-4D97-AF65-F5344CB8AC3E}">
        <p14:creationId xmlns:p14="http://schemas.microsoft.com/office/powerpoint/2010/main" val="38768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0007-5394-9060-E580-519D3BDC5CEF}"/>
              </a:ext>
            </a:extLst>
          </p:cNvPr>
          <p:cNvSpPr>
            <a:spLocks noGrp="1"/>
          </p:cNvSpPr>
          <p:nvPr>
            <p:ph type="title"/>
          </p:nvPr>
        </p:nvSpPr>
        <p:spPr>
          <a:xfrm>
            <a:off x="0" y="0"/>
            <a:ext cx="4085422" cy="664854"/>
          </a:xfrm>
        </p:spPr>
        <p:txBody>
          <a:bodyPr/>
          <a:lstStyle/>
          <a:p>
            <a:r>
              <a:rPr lang="en-GB"/>
              <a:t>Updates </a:t>
            </a:r>
          </a:p>
        </p:txBody>
      </p:sp>
      <p:sp>
        <p:nvSpPr>
          <p:cNvPr id="3" name="Text Placeholder 2">
            <a:extLst>
              <a:ext uri="{FF2B5EF4-FFF2-40B4-BE49-F238E27FC236}">
                <a16:creationId xmlns:a16="http://schemas.microsoft.com/office/drawing/2014/main" id="{0D59F299-3535-7216-0EBB-7375E41F7F38}"/>
              </a:ext>
            </a:extLst>
          </p:cNvPr>
          <p:cNvSpPr>
            <a:spLocks noGrp="1"/>
          </p:cNvSpPr>
          <p:nvPr>
            <p:ph type="body" sz="quarter" idx="13"/>
          </p:nvPr>
        </p:nvSpPr>
        <p:spPr>
          <a:xfrm>
            <a:off x="15518" y="679854"/>
            <a:ext cx="11926546" cy="5784953"/>
          </a:xfrm>
        </p:spPr>
        <p:txBody>
          <a:bodyPr vert="horz" lIns="0" tIns="0" rIns="0" bIns="0" rtlCol="0" anchor="t">
            <a:normAutofit/>
          </a:bodyPr>
          <a:lstStyle/>
          <a:p>
            <a:r>
              <a:rPr lang="en-GB"/>
              <a:t> </a:t>
            </a:r>
          </a:p>
          <a:p>
            <a:r>
              <a:rPr lang="en-GB"/>
              <a:t>We have developed a series </a:t>
            </a:r>
            <a:r>
              <a:rPr lang="en-GB">
                <a:hlinkClick r:id="rId2"/>
              </a:rPr>
              <a:t>EoE Screening web pages </a:t>
            </a:r>
            <a:r>
              <a:rPr lang="en-GB"/>
              <a:t>where you can access Guidance/Forms/contacts/latest news. Please check regularly for updates</a:t>
            </a:r>
          </a:p>
          <a:p>
            <a:endParaRPr lang="en-GB"/>
          </a:p>
          <a:p>
            <a:endParaRPr lang="en-GB"/>
          </a:p>
        </p:txBody>
      </p:sp>
      <p:pic>
        <p:nvPicPr>
          <p:cNvPr id="5" name="Picture 4">
            <a:extLst>
              <a:ext uri="{FF2B5EF4-FFF2-40B4-BE49-F238E27FC236}">
                <a16:creationId xmlns:a16="http://schemas.microsoft.com/office/drawing/2014/main" id="{2606922B-E8A7-FB82-D575-C29728A82353}"/>
              </a:ext>
            </a:extLst>
          </p:cNvPr>
          <p:cNvPicPr>
            <a:picLocks noChangeAspect="1"/>
          </p:cNvPicPr>
          <p:nvPr/>
        </p:nvPicPr>
        <p:blipFill>
          <a:blip r:embed="rId3"/>
          <a:stretch>
            <a:fillRect/>
          </a:stretch>
        </p:blipFill>
        <p:spPr>
          <a:xfrm>
            <a:off x="1623012" y="2058990"/>
            <a:ext cx="7482993" cy="4542978"/>
          </a:xfrm>
          <a:prstGeom prst="rect">
            <a:avLst/>
          </a:prstGeom>
        </p:spPr>
      </p:pic>
    </p:spTree>
    <p:extLst>
      <p:ext uri="{BB962C8B-B14F-4D97-AF65-F5344CB8AC3E}">
        <p14:creationId xmlns:p14="http://schemas.microsoft.com/office/powerpoint/2010/main" val="5173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E3CB04-9D7A-478C-7DFD-C64B5AF64AAD}"/>
              </a:ext>
            </a:extLst>
          </p:cNvPr>
          <p:cNvSpPr>
            <a:spLocks noGrp="1"/>
          </p:cNvSpPr>
          <p:nvPr>
            <p:ph type="title"/>
          </p:nvPr>
        </p:nvSpPr>
        <p:spPr/>
        <p:txBody>
          <a:bodyPr/>
          <a:lstStyle/>
          <a:p>
            <a:r>
              <a:rPr lang="en-GB"/>
              <a:t>Date of next drop in session</a:t>
            </a:r>
          </a:p>
        </p:txBody>
      </p:sp>
      <p:sp>
        <p:nvSpPr>
          <p:cNvPr id="3" name="TextBox 2">
            <a:extLst>
              <a:ext uri="{FF2B5EF4-FFF2-40B4-BE49-F238E27FC236}">
                <a16:creationId xmlns:a16="http://schemas.microsoft.com/office/drawing/2014/main" id="{8E009386-1BEB-D09F-8EF5-43911CE3BABC}"/>
              </a:ext>
            </a:extLst>
          </p:cNvPr>
          <p:cNvSpPr txBox="1"/>
          <p:nvPr/>
        </p:nvSpPr>
        <p:spPr>
          <a:xfrm>
            <a:off x="2045892" y="2498326"/>
            <a:ext cx="8675249" cy="1107996"/>
          </a:xfrm>
          <a:prstGeom prst="rect">
            <a:avLst/>
          </a:prstGeom>
          <a:noFill/>
        </p:spPr>
        <p:txBody>
          <a:bodyPr wrap="square" rtlCol="0">
            <a:spAutoFit/>
          </a:bodyPr>
          <a:lstStyle/>
          <a:p>
            <a:r>
              <a:rPr lang="en-GB" sz="5400" dirty="0"/>
              <a:t>Wednesday 24</a:t>
            </a:r>
            <a:r>
              <a:rPr lang="en-GB" sz="5400" baseline="30000" dirty="0"/>
              <a:t>th</a:t>
            </a:r>
            <a:r>
              <a:rPr lang="en-GB" sz="5400" dirty="0"/>
              <a:t> June 2026</a:t>
            </a:r>
          </a:p>
          <a:p>
            <a:pPr marL="685800" indent="-685800">
              <a:buFontTx/>
              <a:buChar char="-"/>
            </a:pPr>
            <a:endParaRPr lang="en-GB" sz="1200" dirty="0"/>
          </a:p>
        </p:txBody>
      </p:sp>
    </p:spTree>
    <p:extLst>
      <p:ext uri="{BB962C8B-B14F-4D97-AF65-F5344CB8AC3E}">
        <p14:creationId xmlns:p14="http://schemas.microsoft.com/office/powerpoint/2010/main" val="326871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01180" y="-462547"/>
            <a:ext cx="8711999" cy="2507695"/>
          </a:xfrm>
        </p:spPr>
        <p:txBody>
          <a:bodyPr/>
          <a:lstStyle/>
          <a:p>
            <a:r>
              <a:rPr lang="en-GB" sz="6000"/>
              <a:t>Screening and Immunisation contact details </a:t>
            </a:r>
          </a:p>
        </p:txBody>
      </p:sp>
      <p:sp>
        <p:nvSpPr>
          <p:cNvPr id="5" name="Subtitle 4">
            <a:extLst>
              <a:ext uri="{FF2B5EF4-FFF2-40B4-BE49-F238E27FC236}">
                <a16:creationId xmlns:a16="http://schemas.microsoft.com/office/drawing/2014/main" id="{AA590D3B-1B7F-6A21-1FAD-9E94D812C699}"/>
              </a:ext>
            </a:extLst>
          </p:cNvPr>
          <p:cNvSpPr>
            <a:spLocks noGrp="1"/>
          </p:cNvSpPr>
          <p:nvPr>
            <p:ph type="subTitle" idx="1"/>
          </p:nvPr>
        </p:nvSpPr>
        <p:spPr>
          <a:xfrm>
            <a:off x="201181" y="2045148"/>
            <a:ext cx="6336780" cy="3871020"/>
          </a:xfrm>
        </p:spPr>
        <p:txBody>
          <a:bodyPr>
            <a:normAutofit fontScale="55000" lnSpcReduction="20000"/>
          </a:bodyPr>
          <a:lstStyle/>
          <a:p>
            <a:pPr>
              <a:lnSpc>
                <a:spcPct val="90000"/>
              </a:lnSpc>
              <a:spcAft>
                <a:spcPts val="1200"/>
              </a:spcAft>
            </a:pPr>
            <a:r>
              <a:rPr lang="en-US" u="sng"/>
              <a:t>East Anglia</a:t>
            </a:r>
          </a:p>
          <a:p>
            <a:pPr>
              <a:lnSpc>
                <a:spcPct val="90000"/>
              </a:lnSpc>
              <a:spcAft>
                <a:spcPts val="1200"/>
              </a:spcAft>
            </a:pPr>
            <a:r>
              <a:rPr lang="en-US"/>
              <a:t>Screening: 	</a:t>
            </a:r>
            <a:r>
              <a:rPr lang="en-US">
                <a:hlinkClick r:id="rId3"/>
              </a:rPr>
              <a:t>england.ea-phsi@nhs.net</a:t>
            </a:r>
            <a:br>
              <a:rPr lang="en-US"/>
            </a:br>
            <a:r>
              <a:rPr lang="en-US"/>
              <a:t>Immunisations: 	</a:t>
            </a:r>
            <a:r>
              <a:rPr lang="en-US">
                <a:hlinkClick r:id="rId4"/>
              </a:rPr>
              <a:t>england.eaimms@nhs.net</a:t>
            </a:r>
            <a:endParaRPr lang="en-US"/>
          </a:p>
          <a:p>
            <a:pPr indent="-228600">
              <a:lnSpc>
                <a:spcPct val="90000"/>
              </a:lnSpc>
              <a:buFont typeface="Arial" panose="020B0604020202020204" pitchFamily="34" charset="0"/>
              <a:buChar char="•"/>
            </a:pPr>
            <a:endParaRPr lang="en-US"/>
          </a:p>
          <a:p>
            <a:pPr>
              <a:lnSpc>
                <a:spcPct val="90000"/>
              </a:lnSpc>
            </a:pPr>
            <a:r>
              <a:rPr lang="en-US" u="sng"/>
              <a:t>Essex</a:t>
            </a:r>
          </a:p>
          <a:p>
            <a:pPr>
              <a:lnSpc>
                <a:spcPct val="90000"/>
              </a:lnSpc>
              <a:spcAft>
                <a:spcPts val="1200"/>
              </a:spcAft>
            </a:pPr>
            <a:r>
              <a:rPr lang="en-US"/>
              <a:t>Screening:	</a:t>
            </a:r>
            <a:r>
              <a:rPr lang="en-US" u="sng">
                <a:hlinkClick r:id="rId5"/>
              </a:rPr>
              <a:t>england.essexscreening@nhs.net</a:t>
            </a:r>
            <a:r>
              <a:rPr lang="en-US"/>
              <a:t>   	</a:t>
            </a:r>
            <a:br>
              <a:rPr lang="en-US"/>
            </a:br>
            <a:r>
              <a:rPr lang="en-US"/>
              <a:t>Immunisations: 	</a:t>
            </a:r>
            <a:r>
              <a:rPr lang="en-US" sz="2900" u="sng">
                <a:solidFill>
                  <a:srgbClr val="000000"/>
                </a:solidFill>
                <a:effectLst/>
                <a:latin typeface="Calibri" panose="020F0502020204030204" pitchFamily="34" charset="0"/>
                <a:ea typeface="Calibri" panose="020F0502020204030204" pitchFamily="34" charset="0"/>
                <a:hlinkClick r:id="rId6"/>
              </a:rPr>
              <a:t>england.essexatimms@nhs.net</a:t>
            </a:r>
            <a:endParaRPr lang="en-US" sz="2900"/>
          </a:p>
          <a:p>
            <a:pPr>
              <a:lnSpc>
                <a:spcPct val="90000"/>
              </a:lnSpc>
              <a:spcAft>
                <a:spcPts val="1200"/>
              </a:spcAft>
            </a:pPr>
            <a:r>
              <a:rPr lang="en-US" u="sng"/>
              <a:t>HBLMK</a:t>
            </a:r>
            <a:r>
              <a:rPr lang="en-US"/>
              <a:t> </a:t>
            </a:r>
            <a:br>
              <a:rPr lang="en-US"/>
            </a:br>
            <a:r>
              <a:rPr lang="en-US"/>
              <a:t>Cancer screening:  </a:t>
            </a:r>
            <a:r>
              <a:rPr lang="en-US">
                <a:hlinkClick r:id="rId7"/>
              </a:rPr>
              <a:t>england.cancerscreening@nhs.net</a:t>
            </a:r>
            <a:r>
              <a:rPr lang="en-US"/>
              <a:t> </a:t>
            </a:r>
          </a:p>
          <a:p>
            <a:pPr>
              <a:lnSpc>
                <a:spcPct val="90000"/>
              </a:lnSpc>
              <a:spcAft>
                <a:spcPts val="1200"/>
              </a:spcAft>
            </a:pPr>
            <a:r>
              <a:rPr lang="en-US"/>
              <a:t>Screening: 	</a:t>
            </a:r>
            <a:r>
              <a:rPr lang="en-US" u="sng">
                <a:hlinkClick r:id="rId8"/>
              </a:rPr>
              <a:t>england.screening1@nhs.net</a:t>
            </a:r>
            <a:br>
              <a:rPr lang="en-US"/>
            </a:br>
            <a:r>
              <a:rPr lang="en-US"/>
              <a:t>Immunisations: 	</a:t>
            </a:r>
            <a:r>
              <a:rPr lang="en-US" u="sng">
                <a:hlinkClick r:id="rId9"/>
              </a:rPr>
              <a:t>england.immsqa@nhs.net</a:t>
            </a:r>
            <a:r>
              <a:rPr lang="en-US"/>
              <a:t> </a:t>
            </a:r>
          </a:p>
          <a:p>
            <a:r>
              <a:rPr lang="en-GB"/>
              <a:t>Website:    </a:t>
            </a:r>
            <a:r>
              <a:rPr lang="en-GB" sz="2700" u="sng">
                <a:solidFill>
                  <a:srgbClr val="0070C0"/>
                </a:solidFill>
              </a:rPr>
              <a:t>https://www.england.nhs.uk/east-of-england/information-for-professionals/east-of-england-screening-team/</a:t>
            </a:r>
          </a:p>
        </p:txBody>
      </p:sp>
    </p:spTree>
    <p:extLst>
      <p:ext uri="{BB962C8B-B14F-4D97-AF65-F5344CB8AC3E}">
        <p14:creationId xmlns:p14="http://schemas.microsoft.com/office/powerpoint/2010/main" val="160838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7A6B-F305-742E-8A32-845A37D8B7DD}"/>
              </a:ext>
            </a:extLst>
          </p:cNvPr>
          <p:cNvSpPr>
            <a:spLocks noGrp="1"/>
          </p:cNvSpPr>
          <p:nvPr>
            <p:ph type="title"/>
          </p:nvPr>
        </p:nvSpPr>
        <p:spPr>
          <a:xfrm>
            <a:off x="838200" y="207808"/>
            <a:ext cx="10515600" cy="1325563"/>
          </a:xfrm>
        </p:spPr>
        <p:txBody>
          <a:bodyPr/>
          <a:lstStyle/>
          <a:p>
            <a:r>
              <a:rPr lang="en-GB" b="1" dirty="0">
                <a:solidFill>
                  <a:srgbClr val="0070C0"/>
                </a:solidFill>
              </a:rPr>
              <a:t>EoE Newsletter – January 2026</a:t>
            </a:r>
          </a:p>
        </p:txBody>
      </p:sp>
      <p:pic>
        <p:nvPicPr>
          <p:cNvPr id="5" name="Content Placeholder 4" descr="A screenshot of a medical information&#10;&#10;AI-generated content may be incorrect.">
            <a:extLst>
              <a:ext uri="{FF2B5EF4-FFF2-40B4-BE49-F238E27FC236}">
                <a16:creationId xmlns:a16="http://schemas.microsoft.com/office/drawing/2014/main" id="{87E6B6B1-3F90-AE99-2881-796CCB6C9A76}"/>
              </a:ext>
            </a:extLst>
          </p:cNvPr>
          <p:cNvPicPr>
            <a:picLocks noGrp="1" noChangeAspect="1"/>
          </p:cNvPicPr>
          <p:nvPr>
            <p:ph idx="1"/>
          </p:nvPr>
        </p:nvPicPr>
        <p:blipFill>
          <a:blip r:embed="rId2"/>
          <a:stretch>
            <a:fillRect/>
          </a:stretch>
        </p:blipFill>
        <p:spPr>
          <a:xfrm>
            <a:off x="487311" y="1402838"/>
            <a:ext cx="5397472" cy="4988130"/>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89163E6D-4965-6CA5-F4DB-B4329954BD49}"/>
              </a:ext>
            </a:extLst>
          </p:cNvPr>
          <p:cNvPicPr>
            <a:picLocks noChangeAspect="1"/>
          </p:cNvPicPr>
          <p:nvPr/>
        </p:nvPicPr>
        <p:blipFill>
          <a:blip r:embed="rId3"/>
          <a:stretch>
            <a:fillRect/>
          </a:stretch>
        </p:blipFill>
        <p:spPr>
          <a:xfrm>
            <a:off x="5934290" y="2068922"/>
            <a:ext cx="6257710" cy="3655962"/>
          </a:xfrm>
          <a:prstGeom prst="rect">
            <a:avLst/>
          </a:prstGeom>
        </p:spPr>
      </p:pic>
    </p:spTree>
    <p:extLst>
      <p:ext uri="{BB962C8B-B14F-4D97-AF65-F5344CB8AC3E}">
        <p14:creationId xmlns:p14="http://schemas.microsoft.com/office/powerpoint/2010/main" val="6538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732-D29D-D683-21A3-10CEFEB0B54C}"/>
              </a:ext>
            </a:extLst>
          </p:cNvPr>
          <p:cNvSpPr>
            <a:spLocks noGrp="1"/>
          </p:cNvSpPr>
          <p:nvPr>
            <p:ph type="title"/>
          </p:nvPr>
        </p:nvSpPr>
        <p:spPr>
          <a:xfrm>
            <a:off x="235873" y="70217"/>
            <a:ext cx="10515600" cy="1325563"/>
          </a:xfrm>
        </p:spPr>
        <p:txBody>
          <a:bodyPr/>
          <a:lstStyle/>
          <a:p>
            <a:r>
              <a:rPr lang="en-GB" dirty="0">
                <a:solidFill>
                  <a:srgbClr val="0070C0"/>
                </a:solidFill>
              </a:rPr>
              <a:t>Welcome!</a:t>
            </a:r>
          </a:p>
        </p:txBody>
      </p:sp>
      <p:sp>
        <p:nvSpPr>
          <p:cNvPr id="3" name="Text Placeholder 2">
            <a:extLst>
              <a:ext uri="{FF2B5EF4-FFF2-40B4-BE49-F238E27FC236}">
                <a16:creationId xmlns:a16="http://schemas.microsoft.com/office/drawing/2014/main" id="{0D1BC7A6-53B3-122B-F023-6424EDF2F9B3}"/>
              </a:ext>
            </a:extLst>
          </p:cNvPr>
          <p:cNvSpPr>
            <a:spLocks noGrp="1"/>
          </p:cNvSpPr>
          <p:nvPr>
            <p:ph type="body" sz="quarter" idx="13"/>
          </p:nvPr>
        </p:nvSpPr>
        <p:spPr>
          <a:xfrm>
            <a:off x="2523745" y="1611798"/>
            <a:ext cx="6400800" cy="5484359"/>
          </a:xfrm>
        </p:spPr>
        <p:txBody>
          <a:bodyPr vert="horz" lIns="0" tIns="0" rIns="0" bIns="0" rtlCol="0" anchor="t">
            <a:normAutofit/>
          </a:bodyPr>
          <a:lstStyle/>
          <a:p>
            <a:pPr>
              <a:spcAft>
                <a:spcPts val="1000"/>
              </a:spcAft>
            </a:pPr>
            <a:r>
              <a:rPr lang="en-GB" sz="2400" b="1" dirty="0"/>
              <a:t>Today’s discussion points </a:t>
            </a:r>
            <a:endParaRPr lang="en-GB" sz="2000" dirty="0">
              <a:ea typeface="Calibri" panose="020F0502020204030204"/>
              <a:cs typeface="Calibri"/>
            </a:endParaRPr>
          </a:p>
          <a:p>
            <a:pPr marL="342900" indent="-342900">
              <a:buChar char="•"/>
            </a:pPr>
            <a:r>
              <a:rPr lang="en-GB" sz="2000" dirty="0">
                <a:cs typeface="Calibri"/>
              </a:rPr>
              <a:t>Updates to the cervical screening programme </a:t>
            </a:r>
            <a:endParaRPr lang="en-GB" sz="1800" dirty="0">
              <a:ea typeface="Calibri"/>
              <a:cs typeface="Calibri"/>
            </a:endParaRPr>
          </a:p>
          <a:p>
            <a:pPr marL="1057275" lvl="2" indent="-342900">
              <a:buFont typeface="Wingdings"/>
              <a:buChar char="§"/>
            </a:pPr>
            <a:r>
              <a:rPr lang="en-GB" sz="1800" dirty="0">
                <a:cs typeface="Calibri"/>
              </a:rPr>
              <a:t>Updates</a:t>
            </a:r>
          </a:p>
          <a:p>
            <a:pPr marL="1057275" lvl="2" indent="-342900">
              <a:buFont typeface="Wingdings"/>
              <a:buChar char="§"/>
            </a:pPr>
            <a:r>
              <a:rPr lang="en-GB" sz="1800" dirty="0">
                <a:cs typeface="Calibri"/>
              </a:rPr>
              <a:t>Self testing  </a:t>
            </a:r>
          </a:p>
          <a:p>
            <a:pPr marL="1057275" lvl="2" indent="-342900">
              <a:buFont typeface="Wingdings"/>
              <a:buChar char="§"/>
            </a:pPr>
            <a:r>
              <a:rPr lang="en-GB" sz="1800" dirty="0">
                <a:cs typeface="Calibri"/>
              </a:rPr>
              <a:t>NHS App</a:t>
            </a:r>
          </a:p>
          <a:p>
            <a:pPr marL="1057275" lvl="2" indent="-342900">
              <a:buFont typeface="Wingdings"/>
              <a:buChar char="§"/>
            </a:pPr>
            <a:r>
              <a:rPr lang="en-GB" sz="1800" dirty="0">
                <a:cs typeface="Calibri"/>
              </a:rPr>
              <a:t>Ceasing patients </a:t>
            </a:r>
            <a:endParaRPr lang="en-GB" sz="1800" dirty="0">
              <a:ea typeface="Calibri" panose="020F0502020204030204"/>
              <a:cs typeface="Calibri"/>
            </a:endParaRPr>
          </a:p>
          <a:p>
            <a:pPr marL="1057275" lvl="2" indent="-342900">
              <a:buFont typeface="Wingdings"/>
              <a:buChar char="§"/>
            </a:pPr>
            <a:r>
              <a:rPr lang="en-GB" sz="1800" dirty="0">
                <a:ea typeface="Calibri" panose="020F0502020204030204"/>
                <a:cs typeface="Calibri"/>
              </a:rPr>
              <a:t>Non-responders List</a:t>
            </a:r>
          </a:p>
          <a:p>
            <a:pPr marL="1057275" lvl="2" indent="-342900">
              <a:buFont typeface="Wingdings"/>
              <a:buChar char="§"/>
            </a:pPr>
            <a:r>
              <a:rPr lang="en-GB" sz="1800" dirty="0">
                <a:ea typeface="Calibri" panose="020F0502020204030204"/>
                <a:cs typeface="Calibri"/>
              </a:rPr>
              <a:t>Other tabs on CSMS</a:t>
            </a:r>
          </a:p>
          <a:p>
            <a:pPr marL="1057275" lvl="2" indent="-342900">
              <a:buFont typeface="Wingdings"/>
              <a:buChar char="§"/>
            </a:pPr>
            <a:r>
              <a:rPr lang="en-GB" sz="1800" dirty="0">
                <a:ea typeface="Calibri" panose="020F0502020204030204"/>
                <a:cs typeface="Calibri"/>
              </a:rPr>
              <a:t>Searching for a patient on CSMS and request forms </a:t>
            </a:r>
          </a:p>
          <a:p>
            <a:pPr marL="342900" indent="-342900">
              <a:buFont typeface="Arial"/>
              <a:buChar char="•"/>
            </a:pPr>
            <a:endParaRPr lang="en-GB" sz="2400" b="1" dirty="0">
              <a:ea typeface="Calibri" panose="020F0502020204030204"/>
              <a:cs typeface="Calibri"/>
            </a:endParaRPr>
          </a:p>
          <a:p>
            <a:endParaRPr lang="en-US" sz="2400" dirty="0">
              <a:ea typeface="Calibri" panose="020F0502020204030204"/>
              <a:cs typeface="Calibri"/>
            </a:endParaRPr>
          </a:p>
          <a:p>
            <a:endParaRPr lang="en-GB" sz="2400" b="1" dirty="0">
              <a:ea typeface="Calibri" panose="020F0502020204030204"/>
              <a:cs typeface="Calibri"/>
            </a:endParaRP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16897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E82C-A713-B6DF-C374-38BD5941FAD6}"/>
              </a:ext>
            </a:extLst>
          </p:cNvPr>
          <p:cNvSpPr>
            <a:spLocks noGrp="1"/>
          </p:cNvSpPr>
          <p:nvPr>
            <p:ph type="title"/>
          </p:nvPr>
        </p:nvSpPr>
        <p:spPr/>
        <p:txBody>
          <a:bodyPr/>
          <a:lstStyle/>
          <a:p>
            <a:r>
              <a:rPr lang="en-GB" dirty="0"/>
              <a:t>Updates to the cervical screening programme </a:t>
            </a:r>
          </a:p>
        </p:txBody>
      </p:sp>
    </p:spTree>
    <p:extLst>
      <p:ext uri="{BB962C8B-B14F-4D97-AF65-F5344CB8AC3E}">
        <p14:creationId xmlns:p14="http://schemas.microsoft.com/office/powerpoint/2010/main" val="78491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891F92-2047-28D4-7F3B-44089B535DD5}"/>
              </a:ext>
            </a:extLst>
          </p:cNvPr>
          <p:cNvSpPr>
            <a:spLocks noGrp="1"/>
          </p:cNvSpPr>
          <p:nvPr>
            <p:ph type="title"/>
          </p:nvPr>
        </p:nvSpPr>
        <p:spPr>
          <a:xfrm>
            <a:off x="838200" y="329934"/>
            <a:ext cx="2011017" cy="1341634"/>
          </a:xfrm>
        </p:spPr>
        <p:txBody>
          <a:bodyPr>
            <a:normAutofit/>
          </a:bodyPr>
          <a:lstStyle/>
          <a:p>
            <a:r>
              <a:rPr lang="en-GB" sz="4000" b="1" dirty="0"/>
              <a:t>Updates </a:t>
            </a:r>
          </a:p>
        </p:txBody>
      </p:sp>
      <p:sp>
        <p:nvSpPr>
          <p:cNvPr id="3" name="Content Placeholder 2">
            <a:extLst>
              <a:ext uri="{FF2B5EF4-FFF2-40B4-BE49-F238E27FC236}">
                <a16:creationId xmlns:a16="http://schemas.microsoft.com/office/drawing/2014/main" id="{476FBB7C-32EA-4BEE-EEC0-07673D35D7EE}"/>
              </a:ext>
            </a:extLst>
          </p:cNvPr>
          <p:cNvSpPr>
            <a:spLocks noGrp="1"/>
          </p:cNvSpPr>
          <p:nvPr>
            <p:ph idx="1"/>
          </p:nvPr>
        </p:nvSpPr>
        <p:spPr>
          <a:xfrm>
            <a:off x="197222" y="1485359"/>
            <a:ext cx="8286508" cy="4810066"/>
          </a:xfrm>
        </p:spPr>
        <p:txBody>
          <a:bodyPr>
            <a:normAutofit lnSpcReduction="10000"/>
          </a:bodyPr>
          <a:lstStyle/>
          <a:p>
            <a:r>
              <a:rPr lang="en-GB" sz="2400" b="1" dirty="0">
                <a:latin typeface="+mj-lt"/>
                <a:ea typeface="+mj-ea"/>
                <a:cs typeface="+mj-cs"/>
              </a:rPr>
              <a:t>Reminder- 24.5- 49 years olds are now screened every 5 years, first invitation is still sent at 25 years old and if sample is negative will be invited again in 5 years time. </a:t>
            </a:r>
          </a:p>
          <a:p>
            <a:pPr marL="0" indent="0">
              <a:buNone/>
            </a:pPr>
            <a:endParaRPr lang="en-GB" sz="2400" b="1" dirty="0">
              <a:latin typeface="+mj-lt"/>
              <a:ea typeface="+mj-ea"/>
              <a:cs typeface="+mj-cs"/>
            </a:endParaRPr>
          </a:p>
          <a:p>
            <a:r>
              <a:rPr lang="en-GB" sz="2400" b="1" dirty="0">
                <a:latin typeface="+mj-lt"/>
                <a:ea typeface="+mj-ea"/>
                <a:cs typeface="+mj-cs"/>
              </a:rPr>
              <a:t>Screening intervals have not changed retrospectively.  Participants aged 24.5 – 49 years who test negative on a routine primary HPV test, collected on or after 1st July 2025, have moved to a 5-yearly interval.</a:t>
            </a:r>
          </a:p>
          <a:p>
            <a:pPr marL="0" indent="0">
              <a:buNone/>
            </a:pPr>
            <a:endParaRPr lang="en-GB" sz="2400" b="1" dirty="0">
              <a:latin typeface="+mj-lt"/>
              <a:ea typeface="+mj-ea"/>
              <a:cs typeface="+mj-cs"/>
            </a:endParaRPr>
          </a:p>
          <a:p>
            <a:r>
              <a:rPr lang="en-GB" sz="2400" b="1" dirty="0">
                <a:latin typeface="+mj-lt"/>
                <a:ea typeface="+mj-ea"/>
                <a:cs typeface="+mj-cs"/>
              </a:rPr>
              <a:t>Remember your local IT systems (</a:t>
            </a:r>
            <a:r>
              <a:rPr lang="en-GB" sz="2400" b="1" dirty="0" err="1">
                <a:latin typeface="+mj-lt"/>
                <a:ea typeface="+mj-ea"/>
                <a:cs typeface="+mj-cs"/>
              </a:rPr>
              <a:t>SytmOne</a:t>
            </a:r>
            <a:r>
              <a:rPr lang="en-GB" sz="2400" b="1" dirty="0">
                <a:latin typeface="+mj-lt"/>
                <a:ea typeface="+mj-ea"/>
                <a:cs typeface="+mj-cs"/>
              </a:rPr>
              <a:t>/EMIS) will not be updated with these changes, this is why all patients should be checked on the CSMS to make sure they are due for screening before taking a sample (as well as checking patients current address and history).  </a:t>
            </a:r>
          </a:p>
          <a:p>
            <a:endParaRPr lang="en-GB" sz="1700" dirty="0">
              <a:latin typeface="+mj-lt"/>
              <a:ea typeface="+mj-ea"/>
              <a:cs typeface="+mj-cs"/>
            </a:endParaRPr>
          </a:p>
        </p:txBody>
      </p:sp>
      <p:pic>
        <p:nvPicPr>
          <p:cNvPr id="1026" name="Picture 2" descr="cervical screening – Covent Garden">
            <a:extLst>
              <a:ext uri="{FF2B5EF4-FFF2-40B4-BE49-F238E27FC236}">
                <a16:creationId xmlns:a16="http://schemas.microsoft.com/office/drawing/2014/main" id="{15BB5E48-9AE0-F6E8-FAC9-D3B0424C3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8"/>
          <a:stretch>
            <a:fillRect/>
          </a:stretch>
        </p:blipFill>
        <p:spPr bwMode="auto">
          <a:xfrm>
            <a:off x="8561771" y="1564770"/>
            <a:ext cx="3374810" cy="428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4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3B983-05BE-F82F-A7F5-1DFAEABB2F5B}"/>
              </a:ext>
            </a:extLst>
          </p:cNvPr>
          <p:cNvSpPr>
            <a:spLocks noGrp="1"/>
          </p:cNvSpPr>
          <p:nvPr>
            <p:ph type="title"/>
          </p:nvPr>
        </p:nvSpPr>
        <p:spPr/>
        <p:txBody>
          <a:bodyPr/>
          <a:lstStyle/>
          <a:p>
            <a:r>
              <a:rPr lang="en-GB" dirty="0"/>
              <a:t>Self testing</a:t>
            </a:r>
          </a:p>
        </p:txBody>
      </p:sp>
      <p:sp>
        <p:nvSpPr>
          <p:cNvPr id="3" name="Text Placeholder 2">
            <a:extLst>
              <a:ext uri="{FF2B5EF4-FFF2-40B4-BE49-F238E27FC236}">
                <a16:creationId xmlns:a16="http://schemas.microsoft.com/office/drawing/2014/main" id="{0AF0AFDC-F5AE-02DD-B701-F7198891AE25}"/>
              </a:ext>
            </a:extLst>
          </p:cNvPr>
          <p:cNvSpPr>
            <a:spLocks noGrp="1"/>
          </p:cNvSpPr>
          <p:nvPr>
            <p:ph type="body" sz="quarter" idx="13"/>
          </p:nvPr>
        </p:nvSpPr>
        <p:spPr>
          <a:xfrm>
            <a:off x="882932" y="3564000"/>
            <a:ext cx="10402710" cy="896938"/>
          </a:xfrm>
        </p:spPr>
        <p:txBody>
          <a:bodyPr>
            <a:normAutofit/>
          </a:bodyPr>
          <a:lstStyle/>
          <a:p>
            <a:r>
              <a:rPr lang="en-GB" dirty="0"/>
              <a:t>We are preparing for HPV self-testing, there is no confirmed start date.  </a:t>
            </a:r>
          </a:p>
          <a:p>
            <a:endParaRPr lang="en-GB" dirty="0"/>
          </a:p>
        </p:txBody>
      </p:sp>
      <p:pic>
        <p:nvPicPr>
          <p:cNvPr id="4098" name="Picture 2" descr="HPValidate cervical screening self ...">
            <a:extLst>
              <a:ext uri="{FF2B5EF4-FFF2-40B4-BE49-F238E27FC236}">
                <a16:creationId xmlns:a16="http://schemas.microsoft.com/office/drawing/2014/main" id="{4E23E5D4-36CF-0B05-F246-CFCD8C5CC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3721" y="28885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9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D1998EBA741F4BA649D7DC2832D2AB" ma:contentTypeVersion="21" ma:contentTypeDescription="Create a new document." ma:contentTypeScope="" ma:versionID="b59b1b13a140221ba3a6946615836420">
  <xsd:schema xmlns:xsd="http://www.w3.org/2001/XMLSchema" xmlns:xs="http://www.w3.org/2001/XMLSchema" xmlns:p="http://schemas.microsoft.com/office/2006/metadata/properties" xmlns:ns2="c39ebc83-19ce-4413-80de-35b4a237df47" xmlns:ns3="55c7dfe8-31bc-4f6c-ad0b-9168b291de96" targetNamespace="http://schemas.microsoft.com/office/2006/metadata/properties" ma:root="true" ma:fieldsID="88bf5c210d383afee111dfcc07850be3" ns2:_="" ns3:_="">
    <xsd:import namespace="c39ebc83-19ce-4413-80de-35b4a237df47"/>
    <xsd:import namespace="55c7dfe8-31bc-4f6c-ad0b-9168b291de96"/>
    <xsd:element name="properties">
      <xsd:complexType>
        <xsd:sequence>
          <xsd:element name="documentManagement">
            <xsd:complexType>
              <xsd:all>
                <xsd:element ref="ns2:Date" minOccurs="0"/>
                <xsd:element ref="ns2:Review_x0020_Date" minOccurs="0"/>
                <xsd:element ref="ns2:_Flow_SignoffStatus" minOccurs="0"/>
                <xsd:element ref="ns2:PutintopresentationforJuly"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bc83-19ce-4413-80de-35b4a237df47" elementFormDefault="qualified">
    <xsd:import namespace="http://schemas.microsoft.com/office/2006/documentManagement/types"/>
    <xsd:import namespace="http://schemas.microsoft.com/office/infopath/2007/PartnerControls"/>
    <xsd:element name="Date" ma:index="5" nillable="true" ma:displayName="Comments" ma:internalName="Date" ma:readOnly="false">
      <xsd:simpleType>
        <xsd:restriction base="dms:Note">
          <xsd:maxLength value="255"/>
        </xsd:restriction>
      </xsd:simpleType>
    </xsd:element>
    <xsd:element name="Review_x0020_Date" ma:index="6" nillable="true" ma:displayName="Review date" ma:indexed="true" ma:internalName="Review_x0020_Date" ma:readOnly="false">
      <xsd:simpleType>
        <xsd:restriction base="dms:Text"/>
      </xsd:simpleType>
    </xsd:element>
    <xsd:element name="_Flow_SignoffStatus" ma:index="7" nillable="true" ma:displayName="Sign-off status" ma:internalName="Sign_x002d_off_x0020_status" ma:readOnly="false">
      <xsd:simpleType>
        <xsd:restriction base="dms:Text"/>
      </xsd:simpleType>
    </xsd:element>
    <xsd:element name="PutintopresentationforJuly" ma:index="8" nillable="true" ma:displayName="Put into presentation for July" ma:internalName="PutintopresentationforJuly"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c7dfe8-31bc-4f6c-ad0b-9168b291de96"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internalName="_ip_UnifiedCompliancePolicyProperties" ma:readOnly="false">
      <xsd:simpleType>
        <xsd:restriction base="dms:Note"/>
      </xsd:simpleType>
    </xsd:element>
    <xsd:element name="_ip_UnifiedCompliancePolicyUIAction" ma:index="17" nillable="true" ma:displayName="Unified Compliance Policy UI Action" ma:hidden="true" ma:internalName="_ip_UnifiedCompliancePolicyUIAction" ma:readOnly="false">
      <xsd:simpleType>
        <xsd:restriction base="dms:Text"/>
      </xsd:simpleType>
    </xsd:element>
    <xsd:element name="TaxCatchAll" ma:index="20" nillable="true" ma:displayName="Taxonomy Catch All Column" ma:hidden="true" ma:list="{324b647e-e80c-402e-836e-676fde03420e}" ma:internalName="TaxCatchAll" ma:showField="CatchAllData" ma:web="55c7dfe8-31bc-4f6c-ad0b-9168b291de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55c7dfe8-31bc-4f6c-ad0b-9168b291de96" xsi:nil="true"/>
    <Date xmlns="c39ebc83-19ce-4413-80de-35b4a237df47" xsi:nil="true"/>
    <Review_x0020_Date xmlns="c39ebc83-19ce-4413-80de-35b4a237df47" xsi:nil="true"/>
    <_ip_UnifiedCompliancePolicyProperties xmlns="55c7dfe8-31bc-4f6c-ad0b-9168b291de96" xsi:nil="true"/>
    <MediaLengthInSeconds xmlns="c39ebc83-19ce-4413-80de-35b4a237df47" xsi:nil="true"/>
    <TaxCatchAll xmlns="55c7dfe8-31bc-4f6c-ad0b-9168b291de96" xsi:nil="true"/>
    <lcf76f155ced4ddcb4097134ff3c332f xmlns="c39ebc83-19ce-4413-80de-35b4a237df47">
      <Terms xmlns="http://schemas.microsoft.com/office/infopath/2007/PartnerControls"/>
    </lcf76f155ced4ddcb4097134ff3c332f>
    <PutintopresentationforJuly xmlns="c39ebc83-19ce-4413-80de-35b4a237df47" xsi:nil="true"/>
    <_Flow_SignoffStatus xmlns="c39ebc83-19ce-4413-80de-35b4a237df47" xsi:nil="true"/>
  </documentManagement>
</p:properties>
</file>

<file path=customXml/itemProps1.xml><?xml version="1.0" encoding="utf-8"?>
<ds:datastoreItem xmlns:ds="http://schemas.openxmlformats.org/officeDocument/2006/customXml" ds:itemID="{3972EC9B-E339-435A-A4D1-637050854332}">
  <ds:schemaRefs>
    <ds:schemaRef ds:uri="http://schemas.microsoft.com/sharepoint/v3/contenttype/forms"/>
  </ds:schemaRefs>
</ds:datastoreItem>
</file>

<file path=customXml/itemProps2.xml><?xml version="1.0" encoding="utf-8"?>
<ds:datastoreItem xmlns:ds="http://schemas.openxmlformats.org/officeDocument/2006/customXml" ds:itemID="{962DC0D4-1862-45D1-A8E4-9022D3FF2C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9ebc83-19ce-4413-80de-35b4a237df47"/>
    <ds:schemaRef ds:uri="55c7dfe8-31bc-4f6c-ad0b-9168b291d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1DDC84-2BC0-499C-8C79-B3C2A7385E6D}">
  <ds:schemaRefs>
    <ds:schemaRef ds:uri="http://purl.org/dc/terms/"/>
    <ds:schemaRef ds:uri="http://schemas.microsoft.com/office/2006/metadata/properties"/>
    <ds:schemaRef ds:uri="http://purl.org/dc/dcmitype/"/>
    <ds:schemaRef ds:uri="http://purl.org/dc/elements/1.1/"/>
    <ds:schemaRef ds:uri="55c7dfe8-31bc-4f6c-ad0b-9168b291de96"/>
    <ds:schemaRef ds:uri="http://schemas.openxmlformats.org/package/2006/metadata/core-properties"/>
    <ds:schemaRef ds:uri="http://schemas.microsoft.com/office/infopath/2007/PartnerControls"/>
    <ds:schemaRef ds:uri="http://schemas.microsoft.com/office/2006/documentManagement/types"/>
    <ds:schemaRef ds:uri="c39ebc83-19ce-4413-80de-35b4a237df4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255</TotalTime>
  <Words>3258</Words>
  <Application>Microsoft Office PowerPoint</Application>
  <PresentationFormat>Widescreen</PresentationFormat>
  <Paragraphs>269</Paragraphs>
  <Slides>44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ADLaM Display</vt:lpstr>
      <vt:lpstr>Aptos Narrow</vt:lpstr>
      <vt:lpstr>Arial</vt:lpstr>
      <vt:lpstr>Arial,Sans-Serif</vt:lpstr>
      <vt:lpstr>Calibri</vt:lpstr>
      <vt:lpstr>Calibri Light</vt:lpstr>
      <vt:lpstr>Courier New</vt:lpstr>
      <vt:lpstr>Wingdings</vt:lpstr>
      <vt:lpstr>Office Theme</vt:lpstr>
      <vt:lpstr>Cervical screening quarterly update session </vt:lpstr>
      <vt:lpstr>Reminders!</vt:lpstr>
      <vt:lpstr>Our Screening and Immunisation Team </vt:lpstr>
      <vt:lpstr>NHS Futures East of England Cervical Screening workspace - Futures</vt:lpstr>
      <vt:lpstr>EoE Newsletter – January 2026</vt:lpstr>
      <vt:lpstr>Welcome!</vt:lpstr>
      <vt:lpstr>Updates to the cervical screening programme </vt:lpstr>
      <vt:lpstr>Updates </vt:lpstr>
      <vt:lpstr>Self testing</vt:lpstr>
      <vt:lpstr>NHS App- invitations and results </vt:lpstr>
      <vt:lpstr>Ceasing- CSAS-   Cervical Screening Administrative Service (CSAS) have asked that all practice check a patient's status (to see if already ceased) before submitting ceasing documents, there has been an increase of ceasing letters for patients who have already been correctly ceased.   Remember you can either cease a patient via PNLs                                    - No cervix (make sure patient has had a total hysterectomy)                                - Age (although this should happen automatically if last 3 tests where normal)                                - Radiotherapy of the cervix    You can't cease via PNLs for the following:                                - Informed consent for withdrawal from the cervical screening programme                               - Mental Capacity Act   This is because paperwork is required for this.   This was discussed at the previous drop-in session, and the presentation is on our website.   There is also CSMS training you can access- Help using CSMS - NHS England Digital   </vt:lpstr>
      <vt:lpstr>Non-Responder List (NRL) Patients who have not responded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Animation  </vt:lpstr>
      <vt:lpstr>Links to existing screening assets </vt:lpstr>
      <vt:lpstr>Other tabs   Patients to review tab    New patients whose last test was abnormal     New patients registered at your practice who are ceased from screening     Existing patients recently ceased from screening  Manage email tab </vt:lpstr>
      <vt:lpstr>PowerPoint Presentation</vt:lpstr>
      <vt:lpstr>PowerPoint Presentation</vt:lpstr>
      <vt:lpstr>Searching for a patient on CSMS and request forms </vt:lpstr>
      <vt:lpstr>Background </vt:lpstr>
      <vt:lpstr>CSMS searching for a patient </vt:lpstr>
      <vt:lpstr>PowerPoint Presentation</vt:lpstr>
      <vt:lpstr>Adding users CSMS</vt:lpstr>
      <vt:lpstr>ICE-NI/ICE request forms </vt:lpstr>
      <vt:lpstr>PowerPoint Presentation</vt:lpstr>
      <vt:lpstr>PowerPoint Presentation</vt:lpstr>
      <vt:lpstr>If you don’t take the sample, please remember… </vt:lpstr>
      <vt:lpstr>PowerPoint Presentation</vt:lpstr>
      <vt:lpstr>PowerPoint Presentation</vt:lpstr>
      <vt:lpstr>Changing contacts details on CSAS website </vt:lpstr>
      <vt:lpstr>Cervical Screening Management System </vt:lpstr>
      <vt:lpstr>Please remember… </vt:lpstr>
      <vt:lpstr>Please remember… </vt:lpstr>
      <vt:lpstr>Updates </vt:lpstr>
      <vt:lpstr>Date of next drop in session</vt:lpstr>
      <vt:lpstr>Screening and Immunisation contact details </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Screening Drop in Session</dc:title>
  <dc:creator>Leanne Mann</dc:creator>
  <cp:lastModifiedBy>MANN, Leanne (NHS ENGLAND)</cp:lastModifiedBy>
  <cp:revision>1</cp:revision>
  <dcterms:created xsi:type="dcterms:W3CDTF">2023-10-02T17:30:37Z</dcterms:created>
  <dcterms:modified xsi:type="dcterms:W3CDTF">2026-03-18T12:23:45Z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0x010100A9D1998EBA741F4BA649D7DC2832D2AB</vt:lpwstr>
  </property>
  <property fmtid="{D5CDD505-2E9C-101B-9397-08002B2CF9AE}" pid="3" name="MediaServiceImageTags">
    <vt:lpwstr/>
  </property>
  <property fmtid="{D5CDD505-2E9C-101B-9397-08002B2CF9AE}" pid="4" name="_ExtendedDescription">
    <vt:lpwstr/>
  </property>
</Properties>
</file>