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48"/>
  </p:normalViewPr>
  <p:slideViewPr>
    <p:cSldViewPr snapToGrid="0">
      <p:cViewPr varScale="1">
        <p:scale>
          <a:sx n="90" d="100"/>
          <a:sy n="90" d="100"/>
        </p:scale>
        <p:origin x="8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N, Leanne (NHS ENGLAND)" userId="42be1cfb-1107-4457-bab8-fadae36e0fe5" providerId="ADAL" clId="{BA06CA69-EE58-46EF-A8A6-D2E5C1AF48D8}"/>
    <pc:docChg chg="custSel modSld">
      <pc:chgData name="MANN, Leanne (NHS ENGLAND)" userId="42be1cfb-1107-4457-bab8-fadae36e0fe5" providerId="ADAL" clId="{BA06CA69-EE58-46EF-A8A6-D2E5C1AF48D8}" dt="2026-04-17T08:53:10.046" v="106" actId="20577"/>
      <pc:docMkLst>
        <pc:docMk/>
      </pc:docMkLst>
      <pc:sldChg chg="modSp mod">
        <pc:chgData name="MANN, Leanne (NHS ENGLAND)" userId="42be1cfb-1107-4457-bab8-fadae36e0fe5" providerId="ADAL" clId="{BA06CA69-EE58-46EF-A8A6-D2E5C1AF48D8}" dt="2026-04-17T08:53:10.046" v="106" actId="20577"/>
        <pc:sldMkLst>
          <pc:docMk/>
          <pc:sldMk cId="2958185469" sldId="258"/>
        </pc:sldMkLst>
        <pc:spChg chg="mod">
          <ac:chgData name="MANN, Leanne (NHS ENGLAND)" userId="42be1cfb-1107-4457-bab8-fadae36e0fe5" providerId="ADAL" clId="{BA06CA69-EE58-46EF-A8A6-D2E5C1AF48D8}" dt="2026-04-17T08:52:27.764" v="43" actId="20577"/>
          <ac:spMkLst>
            <pc:docMk/>
            <pc:sldMk cId="2958185469" sldId="258"/>
            <ac:spMk id="2" creationId="{637870CD-1370-534A-A145-25E94DCA540E}"/>
          </ac:spMkLst>
        </pc:spChg>
        <pc:spChg chg="mod">
          <ac:chgData name="MANN, Leanne (NHS ENGLAND)" userId="42be1cfb-1107-4457-bab8-fadae36e0fe5" providerId="ADAL" clId="{BA06CA69-EE58-46EF-A8A6-D2E5C1AF48D8}" dt="2026-04-17T08:53:10.046" v="106" actId="20577"/>
          <ac:spMkLst>
            <pc:docMk/>
            <pc:sldMk cId="2958185469" sldId="258"/>
            <ac:spMk id="6" creationId="{F6D31BC9-D494-1143-97AE-92279A72D470}"/>
          </ac:spMkLst>
        </pc:spChg>
        <pc:spChg chg="mod">
          <ac:chgData name="MANN, Leanne (NHS ENGLAND)" userId="42be1cfb-1107-4457-bab8-fadae36e0fe5" providerId="ADAL" clId="{BA06CA69-EE58-46EF-A8A6-D2E5C1AF48D8}" dt="2026-04-17T08:52:07.141" v="15" actId="20577"/>
          <ac:spMkLst>
            <pc:docMk/>
            <pc:sldMk cId="2958185469" sldId="258"/>
            <ac:spMk id="9" creationId="{5042ECEC-2263-644B-AF60-893835EF61D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823C76-92C6-4A39-8AE6-932AD3011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75036-81A4-42D6-9244-145D61E2CC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4C71A6B-E62E-4679-8390-CA1F852EC112}" type="datetime1">
              <a:rPr lang="en-GB" smtClean="0"/>
              <a:t>17/04/2026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F9638-2375-4AB3-8F24-B5C696A958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1BEFC-FEA0-4B9B-9EE4-1203D14824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00213DE-B47F-4021-813C-DFFB8A3A9A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6007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52A24-BF4C-4A15-A3CA-7E31B2ABD05D}" type="datetime1">
              <a:rPr lang="en-GB" smtClean="0"/>
              <a:pPr/>
              <a:t>17/04/2026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Quarter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144BAE1-A538-F540-A4BA-29D41BFAB7BE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02707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144BAE1-A538-F540-A4BA-29D41BFAB7B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0058400" cy="51816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5239" y="1"/>
            <a:ext cx="10053163" cy="51816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190" y="5621489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745" y="5621489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2920" indent="0" algn="ctr">
              <a:buNone/>
              <a:defRPr sz="1760"/>
            </a:lvl2pPr>
            <a:lvl3pPr marL="1005840" indent="0" algn="ctr">
              <a:buNone/>
              <a:defRPr sz="176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34256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50792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4" y="863600"/>
            <a:ext cx="2168843" cy="6131560"/>
          </a:xfrm>
        </p:spPr>
        <p:txBody>
          <a:bodyPr vert="eaVert" lIns="45720" tIns="91440" rIns="45720" bIns="91440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7246" y="863600"/>
            <a:ext cx="6255068" cy="613156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8298180" y="208135"/>
            <a:ext cx="0" cy="7543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17015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Background Frame">
            <a:extLst>
              <a:ext uri="{FF2B5EF4-FFF2-40B4-BE49-F238E27FC236}">
                <a16:creationId xmlns:a16="http://schemas.microsoft.com/office/drawing/2014/main" id="{12F2FCAF-7E43-F643-B855-75E2617F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0546" y="-43815"/>
            <a:ext cx="10159618" cy="7886446"/>
          </a:xfrm>
          <a:custGeom>
            <a:avLst/>
            <a:gdLst>
              <a:gd name="connsiteX0" fmla="*/ 0 w 10159618"/>
              <a:gd name="connsiteY0" fmla="*/ 0 h 7886446"/>
              <a:gd name="connsiteX1" fmla="*/ 0 w 10159618"/>
              <a:gd name="connsiteY1" fmla="*/ 7886447 h 7886446"/>
              <a:gd name="connsiteX2" fmla="*/ 10159619 w 10159618"/>
              <a:gd name="connsiteY2" fmla="*/ 7886447 h 7886446"/>
              <a:gd name="connsiteX3" fmla="*/ 10159619 w 10159618"/>
              <a:gd name="connsiteY3" fmla="*/ 0 h 7886446"/>
              <a:gd name="connsiteX4" fmla="*/ 0 w 10159618"/>
              <a:gd name="connsiteY4" fmla="*/ 0 h 7886446"/>
              <a:gd name="connsiteX5" fmla="*/ 9753219 w 10159618"/>
              <a:gd name="connsiteY5" fmla="*/ 7323836 h 7886446"/>
              <a:gd name="connsiteX6" fmla="*/ 1352931 w 10159618"/>
              <a:gd name="connsiteY6" fmla="*/ 7323836 h 7886446"/>
              <a:gd name="connsiteX7" fmla="*/ 408559 w 10159618"/>
              <a:gd name="connsiteY7" fmla="*/ 6379464 h 7886446"/>
              <a:gd name="connsiteX8" fmla="*/ 408559 w 10159618"/>
              <a:gd name="connsiteY8" fmla="*/ 536194 h 7886446"/>
              <a:gd name="connsiteX9" fmla="*/ 8808974 w 10159618"/>
              <a:gd name="connsiteY9" fmla="*/ 536194 h 7886446"/>
              <a:gd name="connsiteX10" fmla="*/ 9753346 w 10159618"/>
              <a:gd name="connsiteY10" fmla="*/ 1480566 h 7886446"/>
              <a:gd name="connsiteX11" fmla="*/ 9753346 w 10159618"/>
              <a:gd name="connsiteY11" fmla="*/ 7323836 h 7886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59618" h="7886446">
                <a:moveTo>
                  <a:pt x="0" y="0"/>
                </a:moveTo>
                <a:lnTo>
                  <a:pt x="0" y="7886447"/>
                </a:lnTo>
                <a:lnTo>
                  <a:pt x="10159619" y="7886447"/>
                </a:lnTo>
                <a:lnTo>
                  <a:pt x="10159619" y="0"/>
                </a:lnTo>
                <a:lnTo>
                  <a:pt x="0" y="0"/>
                </a:lnTo>
                <a:close/>
                <a:moveTo>
                  <a:pt x="9753219" y="7323836"/>
                </a:moveTo>
                <a:lnTo>
                  <a:pt x="1352931" y="7323836"/>
                </a:lnTo>
                <a:cubicBezTo>
                  <a:pt x="831342" y="7323836"/>
                  <a:pt x="408559" y="6901053"/>
                  <a:pt x="408559" y="6379464"/>
                </a:cubicBezTo>
                <a:lnTo>
                  <a:pt x="408559" y="536194"/>
                </a:lnTo>
                <a:lnTo>
                  <a:pt x="8808974" y="536194"/>
                </a:lnTo>
                <a:cubicBezTo>
                  <a:pt x="9330563" y="536194"/>
                  <a:pt x="9753346" y="958977"/>
                  <a:pt x="9753346" y="1480566"/>
                </a:cubicBezTo>
                <a:lnTo>
                  <a:pt x="9753346" y="7323836"/>
                </a:lnTo>
                <a:close/>
              </a:path>
            </a:pathLst>
          </a:custGeom>
          <a:solidFill>
            <a:schemeClr val="accent6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GB" noProof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7EF9C361-7B81-E74B-8DC0-3E6B51E47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150" y="1693318"/>
            <a:ext cx="8674100" cy="705642"/>
          </a:xfrm>
          <a:prstGeom prst="rect">
            <a:avLst/>
          </a:prstGeom>
        </p:spPr>
        <p:txBody>
          <a:bodyPr rtlCol="0"/>
          <a:lstStyle>
            <a:lvl1pPr>
              <a:defRPr sz="3100" cap="all" baseline="0">
                <a:latin typeface="+mj-lt"/>
              </a:defRPr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9" name="THIS CERTIFIES THAT">
            <a:extLst>
              <a:ext uri="{FF2B5EF4-FFF2-40B4-BE49-F238E27FC236}">
                <a16:creationId xmlns:a16="http://schemas.microsoft.com/office/drawing/2014/main" id="{83503226-5D2A-194C-A9D5-8F8876826B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37718" y="2639150"/>
            <a:ext cx="3382963" cy="37509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4" name="Name">
            <a:extLst>
              <a:ext uri="{FF2B5EF4-FFF2-40B4-BE49-F238E27FC236}">
                <a16:creationId xmlns:a16="http://schemas.microsoft.com/office/drawing/2014/main" id="{609494BD-D9F4-A14A-AADA-EF7ABEF7BB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49" y="3219450"/>
            <a:ext cx="8674099" cy="1114425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6600" b="1" i="0">
                <a:latin typeface="+mj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15" name="HAS SUCCESSFULLY COMPLETED THE TRAINING COURSE">
            <a:extLst>
              <a:ext uri="{FF2B5EF4-FFF2-40B4-BE49-F238E27FC236}">
                <a16:creationId xmlns:a16="http://schemas.microsoft.com/office/drawing/2014/main" id="{66A63EC3-3C12-F642-A16C-25832BBD9B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1588" y="4469295"/>
            <a:ext cx="7475220" cy="793984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18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19" name="Signed line">
            <a:extLst>
              <a:ext uri="{FF2B5EF4-FFF2-40B4-BE49-F238E27FC236}">
                <a16:creationId xmlns:a16="http://schemas.microsoft.com/office/drawing/2014/main" id="{6334E13E-A9E4-3741-8AEB-E4C98C3E6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903490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bbon">
            <a:extLst>
              <a:ext uri="{FF2B5EF4-FFF2-40B4-BE49-F238E27FC236}">
                <a16:creationId xmlns:a16="http://schemas.microsoft.com/office/drawing/2014/main" id="{78FB0395-D732-AA42-A738-A51E03ACD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3932" y="-43868"/>
            <a:ext cx="623448" cy="1767908"/>
          </a:xfrm>
          <a:custGeom>
            <a:avLst/>
            <a:gdLst>
              <a:gd name="connsiteX0" fmla="*/ 0 w 623448"/>
              <a:gd name="connsiteY0" fmla="*/ 1767909 h 1767908"/>
              <a:gd name="connsiteX1" fmla="*/ 311662 w 623448"/>
              <a:gd name="connsiteY1" fmla="*/ 1561701 h 1767908"/>
              <a:gd name="connsiteX2" fmla="*/ 623449 w 623448"/>
              <a:gd name="connsiteY2" fmla="*/ 1767909 h 1767908"/>
              <a:gd name="connsiteX3" fmla="*/ 623449 w 623448"/>
              <a:gd name="connsiteY3" fmla="*/ 0 h 1767908"/>
              <a:gd name="connsiteX4" fmla="*/ 0 w 623448"/>
              <a:gd name="connsiteY4" fmla="*/ 0 h 176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448" h="1767908">
                <a:moveTo>
                  <a:pt x="0" y="1767909"/>
                </a:moveTo>
                <a:lnTo>
                  <a:pt x="311662" y="1561701"/>
                </a:lnTo>
                <a:lnTo>
                  <a:pt x="623449" y="1767909"/>
                </a:lnTo>
                <a:lnTo>
                  <a:pt x="62344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38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GB" noProof="0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569A78F-BA45-B94F-BC1A-F161CD1F245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99315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cxnSp>
        <p:nvCxnSpPr>
          <p:cNvPr id="23" name="Signed line">
            <a:extLst>
              <a:ext uri="{FF2B5EF4-FFF2-40B4-BE49-F238E27FC236}">
                <a16:creationId xmlns:a16="http://schemas.microsoft.com/office/drawing/2014/main" id="{60CE8219-F7C1-C644-B82D-B94628BB2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410619" y="6165518"/>
            <a:ext cx="2772680" cy="0"/>
          </a:xfrm>
          <a:prstGeom prst="line">
            <a:avLst/>
          </a:prstGeom>
          <a:ln w="9525" cap="rnd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4C3F1-6EBC-D548-81F1-838C4FC216F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29700" y="5788025"/>
            <a:ext cx="2928938" cy="37782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009D626F-1B42-4D45-8427-E5F79FFAE42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18019" y="6219634"/>
            <a:ext cx="2928938" cy="336550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886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189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0058400" cy="51816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5239" y="1"/>
            <a:ext cx="10053163" cy="51816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5621489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b="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3745" y="5621489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29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5191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4906" y="2590800"/>
            <a:ext cx="3922776" cy="45598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189" y="2590800"/>
            <a:ext cx="3922776" cy="45598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15132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06" y="2470254"/>
            <a:ext cx="3922776" cy="93268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20" b="0" cap="none" baseline="0">
                <a:solidFill>
                  <a:schemeClr val="accent1"/>
                </a:solidFill>
                <a:latin typeface="+mn-lt"/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4906" y="3363493"/>
            <a:ext cx="3922776" cy="3787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1189" y="2470254"/>
            <a:ext cx="3922776" cy="932688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42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marL="0" lvl="0" indent="0" algn="l" defTabSz="1005840" rtl="0" eaLnBrk="1" latinLnBrk="0" hangingPunct="1">
              <a:lnSpc>
                <a:spcPct val="90000"/>
              </a:lnSpc>
              <a:spcBef>
                <a:spcPts val="198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1189" y="3363493"/>
            <a:ext cx="3922776" cy="378711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89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0373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51895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44906" y="534377"/>
            <a:ext cx="3621024" cy="1969008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75" y="932688"/>
            <a:ext cx="4684700" cy="5875934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1760"/>
            </a:lvl2pPr>
            <a:lvl3pPr>
              <a:defRPr sz="132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4906" y="2558507"/>
            <a:ext cx="3621024" cy="4263933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60"/>
              </a:spcBef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416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190" y="5621490"/>
            <a:ext cx="6412230" cy="1658112"/>
          </a:xfrm>
        </p:spPr>
        <p:txBody>
          <a:bodyPr anchor="ctr">
            <a:normAutofit/>
          </a:bodyPr>
          <a:lstStyle>
            <a:lvl1pPr algn="r">
              <a:defRPr sz="4840" spc="22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0055885" cy="51816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745" y="5621490"/>
            <a:ext cx="2640330" cy="16581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D058F-B960-4439-B370-43D89816EE05}" type="datetimeFigureOut">
              <a:rPr lang="en-US" dirty="0"/>
              <a:t>4/17/2026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29B06-CF2A-459A-8CBC-F18C1D67D2BB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19145" y="5965987"/>
            <a:ext cx="0" cy="10363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95954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4906" y="663245"/>
            <a:ext cx="8019059" cy="1699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906" y="2590800"/>
            <a:ext cx="8019061" cy="455980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4907" y="7333465"/>
            <a:ext cx="1777168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  <a:pPr/>
              <a:t>4/17/2026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5420" y="7333465"/>
            <a:ext cx="4868703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40800" y="7333465"/>
            <a:ext cx="803275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28650" y="936501"/>
            <a:ext cx="0" cy="10363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47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l" defTabSz="1005840" rtl="0" eaLnBrk="1" latinLnBrk="0" hangingPunct="1">
        <a:lnSpc>
          <a:spcPct val="80000"/>
        </a:lnSpc>
        <a:spcBef>
          <a:spcPct val="0"/>
        </a:spcBef>
        <a:buNone/>
        <a:defRPr sz="4840" kern="1200" cap="all" spc="11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00584" indent="-100584" algn="l" defTabSz="1005840" rtl="0" eaLnBrk="1" latinLnBrk="0" hangingPunct="1">
        <a:lnSpc>
          <a:spcPct val="90000"/>
        </a:lnSpc>
        <a:spcBef>
          <a:spcPts val="1320"/>
        </a:spcBef>
        <a:spcAft>
          <a:spcPts val="22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9169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760" kern="1200">
          <a:solidFill>
            <a:schemeClr val="tx1"/>
          </a:solidFill>
          <a:latin typeface="+mn-lt"/>
          <a:ea typeface="+mn-ea"/>
          <a:cs typeface="+mn-cs"/>
        </a:defRPr>
      </a:lvl2pPr>
      <a:lvl3pPr marL="492862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3pPr>
      <a:lvl4pPr marL="653796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4pPr>
      <a:lvl5pPr marL="85496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6pPr>
      <a:lvl7pPr marL="1166774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7pPr>
      <a:lvl8pPr marL="1337767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8pPr>
      <a:lvl9pPr marL="1498702" indent="-150876" algn="l" defTabSz="1005840" rtl="0" eaLnBrk="1" latinLnBrk="0" hangingPunct="1">
        <a:lnSpc>
          <a:spcPct val="90000"/>
        </a:lnSpc>
        <a:spcBef>
          <a:spcPts val="220"/>
        </a:spcBef>
        <a:spcAft>
          <a:spcPts val="440"/>
        </a:spcAft>
        <a:buClr>
          <a:schemeClr val="accent1"/>
        </a:buClr>
        <a:buFont typeface="Wingdings 3" pitchFamily="18" charset="2"/>
        <a:buChar char=""/>
        <a:defRPr sz="1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ertificate of training">
            <a:extLst>
              <a:ext uri="{FF2B5EF4-FFF2-40B4-BE49-F238E27FC236}">
                <a16:creationId xmlns:a16="http://schemas.microsoft.com/office/drawing/2014/main" id="{F6D31BC9-D494-1143-97AE-92279A72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en-GB" dirty="0"/>
              <a:t>CERTIFICATE OF ATTENDANCE- CERVICAL SCREENING DROP IN SESSION</a:t>
            </a:r>
          </a:p>
        </p:txBody>
      </p:sp>
      <p:sp>
        <p:nvSpPr>
          <p:cNvPr id="7" name="This certifies that">
            <a:extLst>
              <a:ext uri="{FF2B5EF4-FFF2-40B4-BE49-F238E27FC236}">
                <a16:creationId xmlns:a16="http://schemas.microsoft.com/office/drawing/2014/main" id="{5A3DAFDA-D756-754C-B165-791C323380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en-GB"/>
              <a:t>This certifies that</a:t>
            </a:r>
          </a:p>
        </p:txBody>
      </p:sp>
      <p:sp>
        <p:nvSpPr>
          <p:cNvPr id="8" name="Name">
            <a:extLst>
              <a:ext uri="{FF2B5EF4-FFF2-40B4-BE49-F238E27FC236}">
                <a16:creationId xmlns:a16="http://schemas.microsoft.com/office/drawing/2014/main" id="{32B21384-5AA1-9645-8A35-0391AC0D5E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rtlCol="0"/>
          <a:lstStyle/>
          <a:p>
            <a:pPr rtl="0"/>
            <a:r>
              <a:rPr lang="en-GB" sz="4800" dirty="0"/>
              <a:t>Insert Name</a:t>
            </a:r>
          </a:p>
        </p:txBody>
      </p:sp>
      <p:sp>
        <p:nvSpPr>
          <p:cNvPr id="9" name="Has successfully completed the training course">
            <a:extLst>
              <a:ext uri="{FF2B5EF4-FFF2-40B4-BE49-F238E27FC236}">
                <a16:creationId xmlns:a16="http://schemas.microsoft.com/office/drawing/2014/main" id="{5042ECEC-2263-644B-AF60-893835EF61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rtlCol="0"/>
          <a:lstStyle/>
          <a:p>
            <a:pPr rtl="0"/>
            <a:r>
              <a:rPr lang="en-GB" dirty="0"/>
              <a:t>Attended the East Region Cervical Screening Support Session on 18</a:t>
            </a:r>
            <a:r>
              <a:rPr lang="en-GB" baseline="30000" dirty="0"/>
              <a:t>th</a:t>
            </a:r>
            <a:r>
              <a:rPr lang="en-GB" dirty="0"/>
              <a:t> March 2026</a:t>
            </a:r>
          </a:p>
        </p:txBody>
      </p:sp>
      <p:sp>
        <p:nvSpPr>
          <p:cNvPr id="2" name="Rowan Murphy, Sr. Videographer">
            <a:extLst>
              <a:ext uri="{FF2B5EF4-FFF2-40B4-BE49-F238E27FC236}">
                <a16:creationId xmlns:a16="http://schemas.microsoft.com/office/drawing/2014/main" id="{637870CD-1370-534A-A145-25E94DCA54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11443" y="5579945"/>
            <a:ext cx="2928938" cy="793983"/>
          </a:xfrm>
        </p:spPr>
        <p:txBody>
          <a:bodyPr rtlCol="0">
            <a:normAutofit/>
          </a:bodyPr>
          <a:lstStyle/>
          <a:p>
            <a:pPr rtl="0"/>
            <a:r>
              <a:rPr lang="en-GB" dirty="0"/>
              <a:t>Screening &amp; Immunisation Coordinators, NHS England </a:t>
            </a:r>
          </a:p>
        </p:txBody>
      </p:sp>
      <p:sp>
        <p:nvSpPr>
          <p:cNvPr id="3" name="June 04, 20XX">
            <a:extLst>
              <a:ext uri="{FF2B5EF4-FFF2-40B4-BE49-F238E27FC236}">
                <a16:creationId xmlns:a16="http://schemas.microsoft.com/office/drawing/2014/main" id="{DA7566AE-2CCA-B946-8BA6-18DCAD4EEF4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10" name="Date">
            <a:extLst>
              <a:ext uri="{FF2B5EF4-FFF2-40B4-BE49-F238E27FC236}">
                <a16:creationId xmlns:a16="http://schemas.microsoft.com/office/drawing/2014/main" id="{C0C887FF-1B23-BF44-8E17-F2E5EABE03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29700" y="5520093"/>
            <a:ext cx="2928938" cy="336550"/>
          </a:xfrm>
        </p:spPr>
        <p:txBody>
          <a:bodyPr rtlCol="0"/>
          <a:lstStyle/>
          <a:p>
            <a:pPr rtl="0"/>
            <a:r>
              <a:rPr lang="en-GB" dirty="0"/>
              <a:t>Date</a:t>
            </a:r>
          </a:p>
          <a:p>
            <a:pPr rtl="0"/>
            <a:endParaRPr lang="en-GB" dirty="0"/>
          </a:p>
        </p:txBody>
      </p:sp>
      <p:pic>
        <p:nvPicPr>
          <p:cNvPr id="11" name="Picture 2" descr="Coronavirus: NHS urges public to stay safe during Ramadan - Shropshire ...">
            <a:extLst>
              <a:ext uri="{FF2B5EF4-FFF2-40B4-BE49-F238E27FC236}">
                <a16:creationId xmlns:a16="http://schemas.microsoft.com/office/drawing/2014/main" id="{287C682A-F139-CEF5-7929-28499FB40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204" y="785348"/>
            <a:ext cx="1163757" cy="907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185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55c7dfe8-31bc-4f6c-ad0b-9168b291de96" xsi:nil="true"/>
    <_ip_UnifiedCompliancePolicyProperties xmlns="55c7dfe8-31bc-4f6c-ad0b-9168b291de96" xsi:nil="true"/>
    <lcf76f155ced4ddcb4097134ff3c332f xmlns="c39ebc83-19ce-4413-80de-35b4a237df47">
      <Terms xmlns="http://schemas.microsoft.com/office/infopath/2007/PartnerControls"/>
    </lcf76f155ced4ddcb4097134ff3c332f>
    <TaxCatchAll xmlns="55c7dfe8-31bc-4f6c-ad0b-9168b291de96" xsi:nil="true"/>
    <Date xmlns="c39ebc83-19ce-4413-80de-35b4a237df47" xsi:nil="true"/>
    <Review_x0020_Date xmlns="c39ebc83-19ce-4413-80de-35b4a237df47" xsi:nil="true"/>
    <MediaLengthInSeconds xmlns="c39ebc83-19ce-4413-80de-35b4a237df47" xsi:nil="true"/>
    <PutintopresentationforJuly xmlns="c39ebc83-19ce-4413-80de-35b4a237df47" xsi:nil="true"/>
    <_Flow_SignoffStatus xmlns="c39ebc83-19ce-4413-80de-35b4a237df4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D1998EBA741F4BA649D7DC2832D2AB" ma:contentTypeVersion="21" ma:contentTypeDescription="Create a new document." ma:contentTypeScope="" ma:versionID="b59b1b13a140221ba3a6946615836420">
  <xsd:schema xmlns:xsd="http://www.w3.org/2001/XMLSchema" xmlns:xs="http://www.w3.org/2001/XMLSchema" xmlns:p="http://schemas.microsoft.com/office/2006/metadata/properties" xmlns:ns2="c39ebc83-19ce-4413-80de-35b4a237df47" xmlns:ns3="55c7dfe8-31bc-4f6c-ad0b-9168b291de96" targetNamespace="http://schemas.microsoft.com/office/2006/metadata/properties" ma:root="true" ma:fieldsID="88bf5c210d383afee111dfcc07850be3" ns2:_="" ns3:_="">
    <xsd:import namespace="c39ebc83-19ce-4413-80de-35b4a237df47"/>
    <xsd:import namespace="55c7dfe8-31bc-4f6c-ad0b-9168b291de96"/>
    <xsd:element name="properties">
      <xsd:complexType>
        <xsd:sequence>
          <xsd:element name="documentManagement">
            <xsd:complexType>
              <xsd:all>
                <xsd:element ref="ns2:Date" minOccurs="0"/>
                <xsd:element ref="ns2:Review_x0020_Date" minOccurs="0"/>
                <xsd:element ref="ns2:_Flow_SignoffStatus" minOccurs="0"/>
                <xsd:element ref="ns2:PutintopresentationforJul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_ip_UnifiedCompliancePolicyProperties" minOccurs="0"/>
                <xsd:element ref="ns3:_ip_UnifiedCompliancePolicyUIAction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9ebc83-19ce-4413-80de-35b4a237df47" elementFormDefault="qualified">
    <xsd:import namespace="http://schemas.microsoft.com/office/2006/documentManagement/types"/>
    <xsd:import namespace="http://schemas.microsoft.com/office/infopath/2007/PartnerControls"/>
    <xsd:element name="Date" ma:index="5" nillable="true" ma:displayName="Comments" ma:internalName="Date" ma:readOnly="false">
      <xsd:simpleType>
        <xsd:restriction base="dms:Note">
          <xsd:maxLength value="255"/>
        </xsd:restriction>
      </xsd:simpleType>
    </xsd:element>
    <xsd:element name="Review_x0020_Date" ma:index="6" nillable="true" ma:displayName="Review date" ma:indexed="true" ma:internalName="Review_x0020_Date" ma:readOnly="false">
      <xsd:simpleType>
        <xsd:restriction base="dms:Text"/>
      </xsd:simpleType>
    </xsd:element>
    <xsd:element name="_Flow_SignoffStatus" ma:index="7" nillable="true" ma:displayName="Sign-off status" ma:internalName="Sign_x002d_off_x0020_status" ma:readOnly="false">
      <xsd:simpleType>
        <xsd:restriction base="dms:Text"/>
      </xsd:simpleType>
    </xsd:element>
    <xsd:element name="PutintopresentationforJuly" ma:index="8" nillable="true" ma:displayName="Put into presentation for July" ma:internalName="PutintopresentationforJuly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c7dfe8-31bc-4f6c-ad0b-9168b291de96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internalName="_ip_UnifiedCompliancePolicyProperties" ma:readOnly="false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 ma:readOnly="false">
      <xsd:simpleType>
        <xsd:restriction base="dms:Text"/>
      </xsd:simpleType>
    </xsd:element>
    <xsd:element name="TaxCatchAll" ma:index="20" nillable="true" ma:displayName="Taxonomy Catch All Column" ma:hidden="true" ma:list="{324b647e-e80c-402e-836e-676fde03420e}" ma:internalName="TaxCatchAll" ma:showField="CatchAllData" ma:web="55c7dfe8-31bc-4f6c-ad0b-9168b291de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F619B5-5AA5-428A-8201-EE282E26E6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E94BE9-BC8B-4C4B-AA32-C8094CE72FE0}">
  <ds:schemaRefs>
    <ds:schemaRef ds:uri="http://purl.org/dc/elements/1.1/"/>
    <ds:schemaRef ds:uri="http://www.w3.org/XML/1998/namespace"/>
    <ds:schemaRef ds:uri="55c7dfe8-31bc-4f6c-ad0b-9168b291de96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39ebc83-19ce-4413-80de-35b4a237df47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DB571D9-AFB2-4B27-8070-30FB2CBE88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9ebc83-19ce-4413-80de-35b4a237df47"/>
    <ds:schemaRef ds:uri="55c7dfe8-31bc-4f6c-ad0b-9168b291de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34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Tw Cen MT</vt:lpstr>
      <vt:lpstr>Tw Cen MT Condensed</vt:lpstr>
      <vt:lpstr>Wingdings 3</vt:lpstr>
      <vt:lpstr>Integral</vt:lpstr>
      <vt:lpstr>CERTIFICATE OF ATTENDANCE- CERVICAL SCREENING DROP IN SESSION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TRAINING</dc:title>
  <dc:creator>Kayley Everett</dc:creator>
  <cp:lastModifiedBy>MANN, Leanne (NHS ENGLAND)</cp:lastModifiedBy>
  <cp:revision>1</cp:revision>
  <dcterms:created xsi:type="dcterms:W3CDTF">2023-12-22T08:51:03Z</dcterms:created>
  <dcterms:modified xsi:type="dcterms:W3CDTF">2026-04-17T08:53:14Z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0x010100A9D1998EBA741F4BA649D7DC2832D2AB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