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70" r:id="rId8"/>
    <p:sldId id="263" r:id="rId9"/>
    <p:sldId id="264" r:id="rId10"/>
    <p:sldId id="265" r:id="rId11"/>
    <p:sldId id="266" r:id="rId12"/>
    <p:sldId id="267" r:id="rId13"/>
    <p:sldId id="269" r:id="rId14"/>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9">
          <p15:clr>
            <a:srgbClr val="A4A3A4"/>
          </p15:clr>
        </p15:guide>
        <p15:guide id="2" orient="horz" pos="216">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2B5"/>
    <a:srgbClr val="0374C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84369" autoAdjust="0"/>
  </p:normalViewPr>
  <p:slideViewPr>
    <p:cSldViewPr snapToGrid="0" snapToObjects="1">
      <p:cViewPr varScale="1">
        <p:scale>
          <a:sx n="82" d="100"/>
          <a:sy n="82" d="100"/>
        </p:scale>
        <p:origin x="-810" y="-90"/>
      </p:cViewPr>
      <p:guideLst>
        <p:guide orient="horz" pos="349"/>
        <p:guide orient="horz" pos="21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E408107-9B7C-094E-895D-19319F886C76}" type="datetimeFigureOut">
              <a:rPr lang="en-US" smtClean="0"/>
              <a:t>9/20/2017</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76C84DA8-4642-B34D-A661-A9EB77DE159A}" type="slidenum">
              <a:rPr lang="en-US" smtClean="0"/>
              <a:t>‹#›</a:t>
            </a:fld>
            <a:endParaRPr lang="en-US"/>
          </a:p>
        </p:txBody>
      </p:sp>
    </p:spTree>
    <p:extLst>
      <p:ext uri="{BB962C8B-B14F-4D97-AF65-F5344CB8AC3E}">
        <p14:creationId xmlns:p14="http://schemas.microsoft.com/office/powerpoint/2010/main" val="262538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AA2D80F-3C06-4967-8094-F20AF4404105}" type="datetimeFigureOut">
              <a:rPr lang="en-GB" smtClean="0"/>
              <a:t>20/09/2017</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C5D689D-466A-4EBC-B4DF-1B9CC6FBFE0D}" type="slidenum">
              <a:rPr lang="en-GB" smtClean="0"/>
              <a:t>‹#›</a:t>
            </a:fld>
            <a:endParaRPr lang="en-GB"/>
          </a:p>
        </p:txBody>
      </p:sp>
    </p:spTree>
    <p:extLst>
      <p:ext uri="{BB962C8B-B14F-4D97-AF65-F5344CB8AC3E}">
        <p14:creationId xmlns:p14="http://schemas.microsoft.com/office/powerpoint/2010/main" val="157933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mail1.dods.co.uk/c/1e0k4IYlIdsFtVCwn89Pai6pq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iwill.org.uk/about-us/step-up-to-serv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expo/2017/09/12/special-award-for-manchester-and-london-nhs-terror-attack-hero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5D689D-466A-4EBC-B4DF-1B9CC6FBFE0D}" type="slidenum">
              <a:rPr lang="en-GB" smtClean="0"/>
              <a:t>1</a:t>
            </a:fld>
            <a:endParaRPr lang="en-GB"/>
          </a:p>
        </p:txBody>
      </p:sp>
    </p:spTree>
    <p:extLst>
      <p:ext uri="{BB962C8B-B14F-4D97-AF65-F5344CB8AC3E}">
        <p14:creationId xmlns:p14="http://schemas.microsoft.com/office/powerpoint/2010/main" val="100371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Primary</a:t>
            </a:r>
            <a:r>
              <a:rPr lang="en-GB" baseline="0" dirty="0" smtClean="0"/>
              <a:t> Care Zone focused on the latest innovations driving dental, general practice and pharmacy and gave a chance for delegates to meet and hear from leaders and patients from across the country.</a:t>
            </a:r>
          </a:p>
          <a:p>
            <a:endParaRPr lang="en-GB" baseline="0" dirty="0" smtClean="0"/>
          </a:p>
          <a:p>
            <a:r>
              <a:rPr lang="en-GB" baseline="0" dirty="0" smtClean="0"/>
              <a:t>Dental: Sara Hurley, Chief Dental Officer, spoke on oral health integration and early years prevention and how sustainability and transformation partnerships and local dental networks can work together.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General practice: Representatives from across general practice focused on demonstrating how the General Practice Forward View is being implemented. Delegates heard from GPs, CCGs and NHS England on a variety of subjects including patient-centred care, placing communities at the heart of primary care transformation and developing general practice nurses’ confidence and capability.</a:t>
            </a:r>
          </a:p>
          <a:p>
            <a:endParaRPr lang="en-GB" baseline="0" dirty="0" smtClean="0"/>
          </a:p>
          <a:p>
            <a:r>
              <a:rPr lang="en-GB" baseline="0" dirty="0" smtClean="0"/>
              <a:t>Pharmacy: delegates met Dr Keith Ridge, Chief Pharmaceutical Officer, and heard expert advice on the Pharmacy Integration Fund and how pharmacists are increasingly taking on clinical roles as of the primary care team.</a:t>
            </a:r>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10</a:t>
            </a:fld>
            <a:endParaRPr lang="en-GB"/>
          </a:p>
        </p:txBody>
      </p:sp>
    </p:spTree>
    <p:extLst>
      <p:ext uri="{BB962C8B-B14F-4D97-AF65-F5344CB8AC3E}">
        <p14:creationId xmlns:p14="http://schemas.microsoft.com/office/powerpoint/2010/main" val="225746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Urgent and Emergency Care Zone demonstrated</a:t>
            </a:r>
            <a:r>
              <a:rPr lang="en-GB" baseline="0" dirty="0" smtClean="0"/>
              <a:t> how urgent and emergency care is being transformed locally and nationally.</a:t>
            </a:r>
          </a:p>
          <a:p>
            <a:endParaRPr lang="en-GB" baseline="0" dirty="0" smtClean="0"/>
          </a:p>
          <a:p>
            <a:r>
              <a:rPr lang="en-GB" baseline="0" dirty="0" smtClean="0"/>
              <a:t>The zone heard from representative from NHS England and NHS Improvement. They detailed the latest developments in NHS 111, such as pilots to manage safer and more effective care for children and the expansion of its online services.</a:t>
            </a:r>
          </a:p>
          <a:p>
            <a:endParaRPr lang="en-GB" baseline="0" dirty="0" smtClean="0"/>
          </a:p>
          <a:p>
            <a:r>
              <a:rPr lang="en-GB" baseline="0" dirty="0" smtClean="0"/>
              <a:t>Experts also spoke on the Ambulance Response Programme and discussed the changing role of ambulance services, including a pilot scheme being run by the North East Ambulance Service which has introduced a triage tool that enables paramedics to recognise symptoms rather than make a definitive diagnosis.  </a:t>
            </a:r>
          </a:p>
          <a:p>
            <a:endParaRPr lang="en-GB" baseline="0" dirty="0" smtClean="0"/>
          </a:p>
          <a:p>
            <a:r>
              <a:rPr lang="en-GB" baseline="0" dirty="0" smtClean="0"/>
              <a:t>Delegates were given a demonstration of Flight Deck; software which has been tested in the north east to help hospitals manage emergency care. It </a:t>
            </a:r>
            <a:r>
              <a:rPr lang="en-US" sz="1200" kern="1200" dirty="0" smtClean="0">
                <a:solidFill>
                  <a:schemeClr val="tx1"/>
                </a:solidFill>
                <a:effectLst/>
                <a:latin typeface="+mn-lt"/>
                <a:ea typeface="+mn-ea"/>
                <a:cs typeface="+mn-cs"/>
              </a:rPr>
              <a:t>displays the current status of emergency care across a region and also predicts the likely scenario for four and 12 hours ahead. The software can reduce handover times at accident and emergency departments, reduce delays in patient care and allow better use of hospital resources. It is hoped</a:t>
            </a:r>
            <a:r>
              <a:rPr lang="en-US" sz="1200" kern="1200" baseline="0" dirty="0" smtClean="0">
                <a:solidFill>
                  <a:schemeClr val="tx1"/>
                </a:solidFill>
                <a:effectLst/>
                <a:latin typeface="+mn-lt"/>
                <a:ea typeface="+mn-ea"/>
                <a:cs typeface="+mn-cs"/>
              </a:rPr>
              <a:t> Flight Deck will be rolled out across the north of England to help alleviate pressure this winter.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11</a:t>
            </a:fld>
            <a:endParaRPr lang="en-GB"/>
          </a:p>
        </p:txBody>
      </p:sp>
    </p:spTree>
    <p:extLst>
      <p:ext uri="{BB962C8B-B14F-4D97-AF65-F5344CB8AC3E}">
        <p14:creationId xmlns:p14="http://schemas.microsoft.com/office/powerpoint/2010/main" val="402885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a:t>
            </a:r>
            <a:r>
              <a:rPr lang="en-GB" baseline="0" dirty="0" smtClean="0"/>
              <a:t> the NHS is turning 70 next year the #NHS70 Hub took a look back at its history featuring talks on the NHS’s early days from the likes of Ethel Armstrong. Ethel started working for the NHS on its first day and she described how patients had to bring their own sandwiches but she knew even then what a momentous institution it was going to become.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hub also looked to the future and predicted what a GP Practice would be like in 70 years time. Sir Sam </a:t>
            </a:r>
            <a:r>
              <a:rPr lang="en-GB" baseline="0" dirty="0" err="1" smtClean="0"/>
              <a:t>Everington</a:t>
            </a:r>
            <a:r>
              <a:rPr lang="en-GB" baseline="0" dirty="0" smtClean="0"/>
              <a:t>, a Tower Hamlets GP and national advisor on new care models, predicted technological advances but explained how doctors and nurses will need to remember what the NHS was founded on and ensure community is at the heart of the practice. Professor Tony Young, NHS England’s Clinical Director for Innovation, discussed how medical technology could change the way hospital services are delivered.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hub also gave tips on how people can join the celebrations next year, such as open days, exhibitions, staff awards, photo competitions, fundraising and lots more.</a:t>
            </a:r>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12</a:t>
            </a:fld>
            <a:endParaRPr lang="en-GB"/>
          </a:p>
        </p:txBody>
      </p:sp>
    </p:spTree>
    <p:extLst>
      <p:ext uri="{BB962C8B-B14F-4D97-AF65-F5344CB8AC3E}">
        <p14:creationId xmlns:p14="http://schemas.microsoft.com/office/powerpoint/2010/main" val="93614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5D689D-466A-4EBC-B4DF-1B9CC6FBFE0D}" type="slidenum">
              <a:rPr lang="en-GB" smtClean="0"/>
              <a:t>13</a:t>
            </a:fld>
            <a:endParaRPr lang="en-GB"/>
          </a:p>
        </p:txBody>
      </p:sp>
    </p:spTree>
    <p:extLst>
      <p:ext uri="{BB962C8B-B14F-4D97-AF65-F5344CB8AC3E}">
        <p14:creationId xmlns:p14="http://schemas.microsoft.com/office/powerpoint/2010/main" val="8330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smtClean="0">
                <a:latin typeface="Arial" panose="020B0604020202020204" pitchFamily="34" charset="0"/>
                <a:cs typeface="Arial" panose="020B0604020202020204" pitchFamily="34" charset="0"/>
              </a:rPr>
              <a:t>Greater Manchester Mayor praises “heroic” NHS staff</a:t>
            </a:r>
            <a:endParaRPr lang="en-GB" u="sng" dirty="0" smtClean="0"/>
          </a:p>
          <a:p>
            <a:endParaRPr lang="en-GB" dirty="0" smtClean="0"/>
          </a:p>
          <a:p>
            <a:r>
              <a:rPr lang="en-GB" dirty="0" smtClean="0"/>
              <a:t>Professor Sir Malcolm Grant, chairman of NHS England was joined by Manchester Mayor Andy Burnham to open the Heath and Care Innovation Expo.</a:t>
            </a:r>
          </a:p>
          <a:p>
            <a:r>
              <a:rPr lang="en-GB" dirty="0" smtClean="0"/>
              <a:t>The Mayor started with a tribute to the “heroic efforts” of NHS staff for their care of the victims of the Manchester bombing. Speaking just a mile from the arena where 22 innocent people died in a nail bomb blast at the end of an Ariana Grande concert in May, the Mayor said: “In the aftermath of the attack I felt the strength in our National Health Service in Manchester and saw a service that today is so much more than the sum of its parts. We are blessed with great people leading the NHS.”</a:t>
            </a:r>
          </a:p>
          <a:p>
            <a:r>
              <a:rPr lang="en-GB" dirty="0" smtClean="0"/>
              <a:t>He also reflected the major themes of the conference by setting out the city’s ambitions for integrating NHS and social care.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latin typeface="Arial" panose="020B0604020202020204" pitchFamily="34" charset="0"/>
                <a:cs typeface="Arial" panose="020B0604020202020204" pitchFamily="34" charset="0"/>
              </a:rPr>
              <a:t/>
            </a:r>
            <a:br>
              <a:rPr lang="en-GB" sz="1050" u="sng" dirty="0" smtClean="0">
                <a:latin typeface="Arial" panose="020B0604020202020204" pitchFamily="34" charset="0"/>
                <a:cs typeface="Arial" panose="020B0604020202020204" pitchFamily="34" charset="0"/>
              </a:rPr>
            </a:br>
            <a:r>
              <a:rPr lang="en-GB" sz="1200" u="sng" dirty="0" smtClean="0">
                <a:latin typeface="Arial" panose="020B0604020202020204" pitchFamily="34" charset="0"/>
                <a:cs typeface="Arial" panose="020B0604020202020204" pitchFamily="34" charset="0"/>
              </a:rPr>
              <a:t>Ethel Armstrong (87) at the #NHS70 Hub</a:t>
            </a:r>
          </a:p>
          <a:p>
            <a:endParaRPr lang="en-GB" dirty="0" smtClean="0"/>
          </a:p>
          <a:p>
            <a:r>
              <a:rPr lang="en-GB" dirty="0" smtClean="0"/>
              <a:t>Ethel Armstrong, 87, was at the NHS on its first ever day and spoke to delegates about her 42-year career as an NHS cadet, nurse and radiographer.</a:t>
            </a:r>
          </a:p>
          <a:p>
            <a:r>
              <a:rPr lang="en-GB" dirty="0" smtClean="0"/>
              <a:t>Ethel described what it was like in the early days of the NHS telling the audience how patients had to bring their own sandwiches, but even then she said she knew: “it was to be a big wide world that I wanted to be a part of.”</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smtClean="0">
                <a:latin typeface="Arial" panose="020B0604020202020204" pitchFamily="34" charset="0"/>
                <a:cs typeface="Arial" panose="020B0604020202020204" pitchFamily="34" charset="0"/>
              </a:rPr>
              <a:t>New technology helps tackle frailty in older people</a:t>
            </a:r>
          </a:p>
          <a:p>
            <a:endParaRPr lang="en-GB" dirty="0" smtClean="0"/>
          </a:p>
          <a:p>
            <a:r>
              <a:rPr lang="en-GB" dirty="0" smtClean="0"/>
              <a:t>NHS England revealed that the NHS is trialling new wearable sensors, based on technology used by NASA and the CGI film industry, to help identify older patients at risk of falls as part of a new drive to tackle frailty.</a:t>
            </a:r>
          </a:p>
          <a:p>
            <a:endParaRPr lang="en-GB" dirty="0" smtClean="0"/>
          </a:p>
          <a:p>
            <a:r>
              <a:rPr lang="en-GB" b="0" u="sng" dirty="0" smtClean="0"/>
              <a:t>NHS Digital Academy Launch</a:t>
            </a:r>
          </a:p>
          <a:p>
            <a:endParaRPr lang="en-GB" b="0" u="sng" dirty="0" smtClean="0"/>
          </a:p>
          <a:p>
            <a:r>
              <a:rPr lang="en-GB" b="0" u="none" dirty="0" smtClean="0">
                <a:solidFill>
                  <a:schemeClr val="tx1"/>
                </a:solidFill>
              </a:rPr>
              <a:t>The NHS Digital Academy was officially launched at Expo. The</a:t>
            </a:r>
            <a:r>
              <a:rPr lang="en-GB" b="0" u="none" baseline="0" dirty="0" smtClean="0">
                <a:solidFill>
                  <a:schemeClr val="tx1"/>
                </a:solidFill>
              </a:rPr>
              <a:t> Academy,</a:t>
            </a:r>
            <a:r>
              <a:rPr lang="en-GB" b="0" u="none" dirty="0" smtClean="0">
                <a:solidFill>
                  <a:schemeClr val="tx1"/>
                </a:solidFill>
              </a:rPr>
              <a:t> which is led by Imperial College London’s Institute of Global Health Innovation in partnership with Harvard Medical School and The University of Edinburgh, will see three of the world’s top universities provide virtual masterclasses in leadership and digital as part of a comprehensive programme to provide NHS staff with the right skills to drive digital innovation.</a:t>
            </a:r>
          </a:p>
          <a:p>
            <a:endParaRPr lang="en-GB" b="0" u="none" dirty="0" smtClean="0">
              <a:solidFill>
                <a:schemeClr val="tx1"/>
              </a:solidFill>
            </a:endParaRPr>
          </a:p>
          <a:p>
            <a:r>
              <a:rPr lang="en-GB" b="0" u="sng" dirty="0" smtClean="0"/>
              <a:t>Practical guides to support disabled patients to access GP services online </a:t>
            </a:r>
          </a:p>
          <a:p>
            <a:endParaRPr lang="en-GB" dirty="0" smtClean="0"/>
          </a:p>
          <a:p>
            <a:r>
              <a:rPr lang="en-GB" dirty="0" smtClean="0"/>
              <a:t>NHS England published guides aimed at supporting people with sight loss, hearing loss, autism or learning disabilities to use GP services online – for things like booking appointments, ordering repeat prescriptions and viewing their medical records.</a:t>
            </a:r>
          </a:p>
          <a:p>
            <a:endParaRPr lang="en-GB" b="1" dirty="0" smtClean="0"/>
          </a:p>
          <a:p>
            <a:r>
              <a:rPr lang="en-GB" b="0" u="sng" dirty="0" smtClean="0"/>
              <a:t>Ambulance services begin new response times</a:t>
            </a:r>
          </a:p>
          <a:p>
            <a:endParaRPr lang="en-GB" dirty="0" smtClean="0"/>
          </a:p>
          <a:p>
            <a:r>
              <a:rPr lang="en-GB" dirty="0" smtClean="0"/>
              <a:t>Four of England’s ambulance services have begun the roll out of new response times announced earlier this year.</a:t>
            </a:r>
          </a:p>
          <a:p>
            <a:r>
              <a:rPr lang="en-GB" dirty="0" smtClean="0"/>
              <a:t>Professor Jonathan </a:t>
            </a:r>
            <a:r>
              <a:rPr lang="en-GB" dirty="0" err="1" smtClean="0"/>
              <a:t>Benger</a:t>
            </a:r>
            <a:r>
              <a:rPr lang="en-GB" dirty="0" smtClean="0"/>
              <a:t>, NHS England’s National Clinical Director for Urgent Care, and NHS England’s lead paramedic, Richard Webber, told delegates that a further four ambulance trusts would be switching to the new target times before the winter begins. </a:t>
            </a:r>
          </a:p>
          <a:p>
            <a:endParaRPr lang="en-GB" b="1" dirty="0" smtClean="0"/>
          </a:p>
          <a:p>
            <a:r>
              <a:rPr lang="en-GB" b="0" u="sng" dirty="0" smtClean="0"/>
              <a:t>App to help children and young people with their health</a:t>
            </a:r>
          </a:p>
          <a:p>
            <a:endParaRPr lang="en-GB" dirty="0" smtClean="0"/>
          </a:p>
          <a:p>
            <a:r>
              <a:rPr lang="en-GB" dirty="0" smtClean="0"/>
              <a:t>An app, designed with, and for, children and young people, is helping them understand more about their health.</a:t>
            </a:r>
          </a:p>
          <a:p>
            <a:r>
              <a:rPr lang="en-GB" dirty="0" smtClean="0"/>
              <a:t>At a special National Quality Board, which was co-chaired by representatives from the NHS Youth Forum, </a:t>
            </a:r>
            <a:r>
              <a:rPr lang="en-GB" b="1" dirty="0" smtClean="0">
                <a:hlinkClick r:id="rId3"/>
              </a:rPr>
              <a:t>NHS Go</a:t>
            </a:r>
            <a:r>
              <a:rPr lang="en-GB" dirty="0" smtClean="0"/>
              <a:t> was showcased to the audience.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latin typeface="Arial" panose="020B0604020202020204" pitchFamily="34" charset="0"/>
                <a:cs typeface="Arial" panose="020B0604020202020204" pitchFamily="34" charset="0"/>
              </a:rPr>
              <a:t/>
            </a:r>
            <a:br>
              <a:rPr lang="en-GB" sz="1050" u="sng" dirty="0" smtClean="0">
                <a:latin typeface="Arial" panose="020B0604020202020204" pitchFamily="34" charset="0"/>
                <a:cs typeface="Arial" panose="020B0604020202020204" pitchFamily="34" charset="0"/>
              </a:rPr>
            </a:br>
            <a:r>
              <a:rPr lang="en-GB" sz="1200" u="sng" dirty="0" smtClean="0">
                <a:latin typeface="Arial" panose="020B0604020202020204" pitchFamily="34" charset="0"/>
                <a:cs typeface="Arial" panose="020B0604020202020204" pitchFamily="34" charset="0"/>
              </a:rPr>
              <a:t>Launch of 70/70 campaign for volunteering</a:t>
            </a:r>
            <a:endParaRPr lang="en-GB" dirty="0" smtClean="0"/>
          </a:p>
          <a:p>
            <a:endParaRPr lang="en-GB" dirty="0" smtClean="0"/>
          </a:p>
          <a:p>
            <a:r>
              <a:rPr lang="en-GB" b="0" dirty="0" smtClean="0"/>
              <a:t>Professor Sir Bruce Keogh has called for 70 NHS Trusts to sign up to plans to encourage more young people to volunteer in their local NHS as part of its 70</a:t>
            </a:r>
            <a:r>
              <a:rPr lang="en-GB" b="0" baseline="30000" dirty="0" smtClean="0"/>
              <a:t>th</a:t>
            </a:r>
            <a:r>
              <a:rPr lang="en-GB" b="0" dirty="0" smtClean="0"/>
              <a:t> birthday year.</a:t>
            </a:r>
          </a:p>
          <a:p>
            <a:r>
              <a:rPr lang="en-GB" dirty="0" smtClean="0"/>
              <a:t>This comes after Sir Bruce made a personal pledge to HRH, The Prince of Wales to support the</a:t>
            </a:r>
            <a:r>
              <a:rPr lang="en-GB" dirty="0" smtClean="0">
                <a:hlinkClick r:id="rId4"/>
              </a:rPr>
              <a:t> Step Up To Serve #</a:t>
            </a:r>
            <a:r>
              <a:rPr lang="en-GB" dirty="0" err="1" smtClean="0">
                <a:hlinkClick r:id="rId4"/>
              </a:rPr>
              <a:t>iwill</a:t>
            </a:r>
            <a:r>
              <a:rPr lang="en-GB" dirty="0" smtClean="0">
                <a:hlinkClick r:id="rId4"/>
              </a:rPr>
              <a:t> initiative</a:t>
            </a:r>
            <a:r>
              <a:rPr lang="en-GB" dirty="0" smtClean="0"/>
              <a:t>.</a:t>
            </a:r>
          </a:p>
          <a:p>
            <a:r>
              <a:rPr lang="en-GB" dirty="0" smtClean="0"/>
              <a:t>Step Up To Serve of which The Prince of Wales is Patron, seeks to increase the number of 10 to 20 year olds participating in social action, to recognize the contribution young people make to their local communities.</a:t>
            </a:r>
          </a:p>
          <a:p>
            <a:r>
              <a:rPr lang="en-GB" dirty="0" smtClean="0"/>
              <a:t>At Expo 2017, Sir Bruce and Ruth May, Executive Director of Nursing NHS Improvement, called on the NHS to commit to the #</a:t>
            </a:r>
            <a:r>
              <a:rPr lang="en-GB" dirty="0" err="1" smtClean="0"/>
              <a:t>iwill</a:t>
            </a:r>
            <a:r>
              <a:rPr lang="en-GB" dirty="0" smtClean="0"/>
              <a:t> pledge to help young people act as health champions, supporting their peers and communities to live healthier lifestyles in health and care settings, or their wider communities.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2</a:t>
            </a:fld>
            <a:endParaRPr lang="en-GB"/>
          </a:p>
        </p:txBody>
      </p:sp>
    </p:spTree>
    <p:extLst>
      <p:ext uri="{BB962C8B-B14F-4D97-AF65-F5344CB8AC3E}">
        <p14:creationId xmlns:p14="http://schemas.microsoft.com/office/powerpoint/2010/main" val="152914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sng" dirty="0" smtClean="0"/>
              <a:t>Kate Granger Compassionate Care Awards</a:t>
            </a:r>
          </a:p>
          <a:p>
            <a:endParaRPr lang="en-GB" b="0" u="sng" dirty="0" smtClean="0"/>
          </a:p>
          <a:p>
            <a:r>
              <a:rPr lang="en-GB" dirty="0" smtClean="0"/>
              <a:t>Heroic frontline NHS staff who treated victims of the recent Manchester and London terror attacks and the Grenfell fire were given special recognition at the Kate Granger Compassionate Care Awards.</a:t>
            </a:r>
          </a:p>
          <a:p>
            <a:r>
              <a:rPr lang="en-GB" dirty="0" smtClean="0"/>
              <a:t>Staff including nurses, doctors and paramedics received a standing ovation as the Special Recognition honour was announced by Professor Jane Cummings, Chief Nursing Officer, NHS England. Jane said: “Compassion has never been more in the spotlight than over the last few months of this year. We’ve had appalling horror – terrorism in London and Manchester, and the Grenfell fire. These tragedies have affected so many people across the country, including NHS staff. They highlighted the resilience and the compassion of the NHS staff who time after time responded to victims, who had suffered unimaginable injuries – putting the needs of those people first”.</a:t>
            </a:r>
          </a:p>
          <a:p>
            <a:r>
              <a:rPr lang="en-GB" dirty="0" smtClean="0"/>
              <a:t>See the full list of winners on the NHS website: </a:t>
            </a:r>
            <a:r>
              <a:rPr lang="en-GB" dirty="0" smtClean="0">
                <a:hlinkClick r:id="rId3"/>
              </a:rPr>
              <a:t>https://www.england.nhs.uk/expo/2017/09/12/special-award-for-manchester-and-london-nhs-terror-attack-heroes/</a:t>
            </a:r>
            <a:endParaRPr lang="en-GB" dirty="0" smtClean="0"/>
          </a:p>
          <a:p>
            <a:endParaRPr lang="en-GB" dirty="0" smtClean="0"/>
          </a:p>
          <a:p>
            <a:r>
              <a:rPr lang="en-GB" b="0" u="sng" dirty="0" smtClean="0"/>
              <a:t>NHS to transform patient care by routinely offering cutting edge treatments</a:t>
            </a:r>
          </a:p>
          <a:p>
            <a:endParaRPr lang="en-GB" dirty="0" smtClean="0"/>
          </a:p>
          <a:p>
            <a:r>
              <a:rPr lang="en-GB" dirty="0" smtClean="0"/>
              <a:t>Simon Stevens, Chief Executive of NHS England, unveiled new plans to free up funds for the latest world class treatments by slashing hundreds of millions from the nation’s drugs bill and announced that new and cutting edge treatments will be routinely available for the first time.</a:t>
            </a:r>
          </a:p>
          <a:p>
            <a:r>
              <a:rPr lang="en-GB" dirty="0" smtClean="0"/>
              <a:t>This will include revolutionary new treatment for Hepatitis C, new measures to slash up to another £300 million from the nation’s medicines bill, trailblazing new treatment to restore sight, routine commissioning of the latest technology to help deaf children hear and an expansion of the Test Bed programme that is testing the treatments and care models of tomorrow.</a:t>
            </a:r>
          </a:p>
          <a:p>
            <a:endParaRPr lang="en-GB" b="1" dirty="0" smtClean="0"/>
          </a:p>
          <a:p>
            <a:r>
              <a:rPr lang="en-GB" b="0" u="sng" dirty="0" smtClean="0"/>
              <a:t>Jeremy Hunt unveils plans for digital-led NHS treatment by 2018</a:t>
            </a:r>
          </a:p>
          <a:p>
            <a:endParaRPr lang="en-GB" dirty="0" smtClean="0"/>
          </a:p>
          <a:p>
            <a:r>
              <a:rPr lang="en-GB" dirty="0" smtClean="0"/>
              <a:t>The </a:t>
            </a:r>
            <a:r>
              <a:rPr lang="en-GB" dirty="0" err="1" smtClean="0"/>
              <a:t>Rt</a:t>
            </a:r>
            <a:r>
              <a:rPr lang="en-GB" dirty="0" smtClean="0"/>
              <a:t> Hon Jeremy Hunt MP, Secretary of State for Health, pledged every patient should be able to access their medical records and book appointments with their GP via an app by 2018.</a:t>
            </a:r>
          </a:p>
          <a:p>
            <a:r>
              <a:rPr lang="en-GB" dirty="0" smtClean="0"/>
              <a:t>The app has been piloted in south-east London, where patients can already book appointments with their GPs, access NHS 111, receive online consultations with their GPs and order repeat prescriptions using their smartphones.</a:t>
            </a:r>
          </a:p>
          <a:p>
            <a:endParaRPr lang="en-GB" b="1" dirty="0" smtClean="0"/>
          </a:p>
          <a:p>
            <a:r>
              <a:rPr lang="en-GB" b="0" u="sng" dirty="0" smtClean="0"/>
              <a:t>New quality of life measure for recovering cancer patients</a:t>
            </a:r>
          </a:p>
          <a:p>
            <a:endParaRPr lang="en-GB" dirty="0" smtClean="0"/>
          </a:p>
          <a:p>
            <a:r>
              <a:rPr lang="en-GB" dirty="0" smtClean="0"/>
              <a:t>NHS England announced five areas where a new quality of life metric will be piloted, as part of an ambitious plan to radically improve care and support for people once treatment ends.</a:t>
            </a:r>
          </a:p>
          <a:p>
            <a:r>
              <a:rPr lang="en-GB" dirty="0" smtClean="0"/>
              <a:t>The ground-breaking new approach is set to drive improvements in after care which includes personalised plans for people with cancer outlining not only their physical needs, but also other support they may need, such as help at home or financial advice.</a:t>
            </a:r>
          </a:p>
          <a:p>
            <a:r>
              <a:rPr lang="en-GB" dirty="0" smtClean="0"/>
              <a:t>The new metric, which is the first of its kind, will use questionnaires to measure how effective this support is and the data will be made available on My NHS – helping patients, the public, clinicians and health service providers see how well their local after cancer care support is doing.</a:t>
            </a:r>
          </a:p>
          <a:p>
            <a:endParaRPr lang="en-GB" b="1" dirty="0" smtClean="0"/>
          </a:p>
          <a:p>
            <a:r>
              <a:rPr lang="en-GB" b="0" u="sng" dirty="0" smtClean="0"/>
              <a:t>New drive to save thousands of people from heart attacks and strokes</a:t>
            </a:r>
          </a:p>
          <a:p>
            <a:endParaRPr lang="en-GB" dirty="0" smtClean="0"/>
          </a:p>
          <a:p>
            <a:r>
              <a:rPr lang="en-GB" dirty="0" smtClean="0"/>
              <a:t>The NHS, working with Public Health England (PHE), announced a new drive to prevent heart attacks and strokes saving thousands of lives by taking a more integrated approach to cardiovascular care.</a:t>
            </a:r>
          </a:p>
          <a:p>
            <a:r>
              <a:rPr lang="en-GB" b="0" dirty="0" smtClean="0"/>
              <a:t>Sir Bruce Keogh, the National Medical Director of NHS England, urged the new sustainability and transformation partnerships (STPs) to take coordinated action to improve prevention, diagnosis and treatment of these life-threatening conditions.</a:t>
            </a:r>
          </a:p>
          <a:p>
            <a:endParaRPr lang="en-GB" dirty="0" smtClean="0"/>
          </a:p>
          <a:p>
            <a:r>
              <a:rPr lang="en-GB" b="0" u="sng" dirty="0" smtClean="0"/>
              <a:t>Leading support for people with mental health issues and learning disabilities</a:t>
            </a:r>
          </a:p>
          <a:p>
            <a:endParaRPr lang="en-GB" dirty="0" smtClean="0"/>
          </a:p>
          <a:p>
            <a:r>
              <a:rPr lang="en-GB" dirty="0" smtClean="0"/>
              <a:t>In her keynote speech, Professor Jane Cummings, Chief Nursing Officer, NHS England, urged nurses to lead the way in improving the lives of millions of people living with a mental health condition or learning disability</a:t>
            </a:r>
          </a:p>
          <a:p>
            <a:r>
              <a:rPr lang="en-GB" dirty="0" smtClean="0"/>
              <a:t>Professor Jane Cummings, Chief</a:t>
            </a:r>
            <a:r>
              <a:rPr lang="en-GB" baseline="0" dirty="0" smtClean="0"/>
              <a:t> Nursing Officer at NHS England,</a:t>
            </a:r>
            <a:r>
              <a:rPr lang="en-GB" dirty="0" smtClean="0"/>
              <a:t> has urged nurses to lead the way in improving the lives of millions of people living with a mental health condition or learning disability.</a:t>
            </a:r>
            <a:r>
              <a:rPr lang="en-GB" baseline="0" dirty="0" smtClean="0"/>
              <a:t> She cited examples such as</a:t>
            </a:r>
          </a:p>
          <a:p>
            <a:endParaRPr lang="en-GB" baseline="0" dirty="0" smtClean="0"/>
          </a:p>
          <a:p>
            <a:pPr marL="171450" indent="-171450">
              <a:buFont typeface="Arial" panose="020B0604020202020204" pitchFamily="34" charset="0"/>
              <a:buChar char="•"/>
            </a:pPr>
            <a:r>
              <a:rPr lang="en-GB" b="1" baseline="0" dirty="0" smtClean="0"/>
              <a:t>Leading Change Adding Value: Smoking in Mental Health </a:t>
            </a:r>
            <a:r>
              <a:rPr lang="en-GB" baseline="0" dirty="0" smtClean="0"/>
              <a:t>- Mental Health nurses are leading work to ensure improvements are made in understanding the inequalities and biases people with mental health conditions face if they want to give up smoking, and assess where good practice is taking place to learn from each other. Eight mental health trusts are also working together on a number of improvement initiatives to improve their compliance with the NICE Guidance on smoking cessation. </a:t>
            </a:r>
          </a:p>
          <a:p>
            <a:pPr marL="171450" indent="-171450">
              <a:buFont typeface="Arial" panose="020B0604020202020204" pitchFamily="34" charset="0"/>
              <a:buChar char="•"/>
            </a:pPr>
            <a:r>
              <a:rPr lang="en-GB" sz="1200" b="1" i="0" kern="1200" dirty="0" smtClean="0">
                <a:solidFill>
                  <a:schemeClr val="tx1"/>
                </a:solidFill>
                <a:effectLst/>
                <a:latin typeface="+mn-lt"/>
                <a:ea typeface="+mn-ea"/>
                <a:cs typeface="+mn-cs"/>
              </a:rPr>
              <a:t>STOMP (stop the over- medication of people with a learning disability or autism) </a:t>
            </a:r>
            <a:r>
              <a:rPr lang="en-GB" sz="1200" b="0" i="0" kern="1200" dirty="0" smtClean="0">
                <a:solidFill>
                  <a:schemeClr val="tx1"/>
                </a:solidFill>
                <a:effectLst/>
                <a:latin typeface="+mn-lt"/>
                <a:ea typeface="+mn-ea"/>
                <a:cs typeface="+mn-cs"/>
              </a:rPr>
              <a:t>- one year into the campaign, over 100 social care organisations have signed up to STOMP, supporting more</a:t>
            </a:r>
            <a:r>
              <a:rPr lang="en-GB" sz="1200" b="0" i="0" kern="1200" baseline="0" dirty="0" smtClean="0">
                <a:solidFill>
                  <a:schemeClr val="tx1"/>
                </a:solidFill>
                <a:effectLst/>
                <a:latin typeface="+mn-lt"/>
                <a:ea typeface="+mn-ea"/>
                <a:cs typeface="+mn-cs"/>
              </a:rPr>
              <a:t> than</a:t>
            </a:r>
            <a:r>
              <a:rPr lang="en-GB" sz="1200" b="0" i="0" kern="1200" dirty="0" smtClean="0">
                <a:solidFill>
                  <a:schemeClr val="tx1"/>
                </a:solidFill>
                <a:effectLst/>
                <a:latin typeface="+mn-lt"/>
                <a:ea typeface="+mn-ea"/>
                <a:cs typeface="+mn-cs"/>
              </a:rPr>
              <a:t> 40,000 people, all pledging to transform care for people with a learning disability, autism or both.</a:t>
            </a:r>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3</a:t>
            </a:fld>
            <a:endParaRPr lang="en-GB"/>
          </a:p>
        </p:txBody>
      </p:sp>
    </p:spTree>
    <p:extLst>
      <p:ext uri="{BB962C8B-B14F-4D97-AF65-F5344CB8AC3E}">
        <p14:creationId xmlns:p14="http://schemas.microsoft.com/office/powerpoint/2010/main" val="386547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his keynote speech at Expo Simon Stevens, as well as calling out Winter preparations as the major focus for the new few weeks and months and celebrating some of the achievements of the last year, identified four areas NHS England is focusing on to progress innovation in the NHS.</a:t>
            </a:r>
          </a:p>
          <a:p>
            <a:endParaRPr lang="en-GB" baseline="0" dirty="0" smtClean="0"/>
          </a:p>
          <a:p>
            <a:r>
              <a:rPr lang="en-GB" u="sng" baseline="0" dirty="0" smtClean="0"/>
              <a:t>Medicine</a:t>
            </a:r>
          </a:p>
          <a:p>
            <a:endParaRPr lang="en-GB" baseline="0" dirty="0" smtClean="0"/>
          </a:p>
          <a:p>
            <a:r>
              <a:rPr lang="en-GB" baseline="0" dirty="0" smtClean="0"/>
              <a:t>Need to continue the progress that has been made in negotiating good deals with the pharmaceutical sector. For example, the approach taken across the country on the new Hepatitis C treatments has allowed:</a:t>
            </a:r>
          </a:p>
          <a:p>
            <a:endParaRPr lang="en-GB" baseline="0" dirty="0" smtClean="0"/>
          </a:p>
          <a:p>
            <a:pPr marL="171450" indent="-171450">
              <a:buFont typeface="Arial" panose="020B0604020202020204" pitchFamily="34" charset="0"/>
              <a:buChar char="•"/>
            </a:pPr>
            <a:r>
              <a:rPr lang="en-GB" baseline="0" dirty="0" smtClean="0"/>
              <a:t>20,000 patients treated</a:t>
            </a:r>
          </a:p>
          <a:p>
            <a:pPr marL="171450" indent="-171450">
              <a:buFont typeface="Arial" panose="020B0604020202020204" pitchFamily="34" charset="0"/>
              <a:buChar char="•"/>
            </a:pPr>
            <a:r>
              <a:rPr lang="en-GB" baseline="0" dirty="0" smtClean="0"/>
              <a:t>Death rate cut by more than 10%</a:t>
            </a:r>
          </a:p>
          <a:p>
            <a:pPr marL="171450" indent="-171450">
              <a:buFont typeface="Arial" panose="020B0604020202020204" pitchFamily="34" charset="0"/>
              <a:buChar char="•"/>
            </a:pPr>
            <a:r>
              <a:rPr lang="en-GB" baseline="0" dirty="0" smtClean="0"/>
              <a:t>More than 50% reduction in need for transplants</a:t>
            </a:r>
          </a:p>
          <a:p>
            <a:pPr marL="171450" indent="-171450">
              <a:buFont typeface="Arial" panose="020B0604020202020204" pitchFamily="34" charset="0"/>
              <a:buChar char="•"/>
            </a:pPr>
            <a:r>
              <a:rPr lang="en-GB" baseline="0" dirty="0" smtClean="0"/>
              <a:t>Prices cut by more than 25%; saving the NHS millions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There is also a need to exploit the opportunities from the new biological medicines, such as </a:t>
            </a:r>
            <a:r>
              <a:rPr lang="en-GB" baseline="0" dirty="0" err="1" smtClean="0"/>
              <a:t>biosimilars</a:t>
            </a:r>
            <a:r>
              <a:rPr lang="en-GB" baseline="0" dirty="0" smtClean="0"/>
              <a:t>. NHS England is setting the aim:</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90% of </a:t>
            </a:r>
            <a:r>
              <a:rPr lang="en-US" sz="1200" kern="1200" dirty="0" smtClean="0">
                <a:solidFill>
                  <a:schemeClr val="tx1"/>
                </a:solidFill>
                <a:effectLst/>
                <a:latin typeface="+mn-lt"/>
                <a:ea typeface="+mn-ea"/>
                <a:cs typeface="+mn-cs"/>
              </a:rPr>
              <a:t>new patients will get the best value biological medicine within three months of the launch of a biosimilar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80% of existing patients, where it is clinically appropriate, will make that transition within 12 months</a:t>
            </a:r>
            <a:r>
              <a:rPr lang="en-GB" baseline="0" dirty="0" smtClean="0"/>
              <a:t> </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This could save the NHS up to £300 million over the next several years, if this is achieved.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u="sng" baseline="0" dirty="0" smtClean="0"/>
              <a:t>Data</a:t>
            </a:r>
          </a:p>
          <a:p>
            <a:pPr marL="0" indent="0">
              <a:buFont typeface="Arial" panose="020B0604020202020204" pitchFamily="34" charset="0"/>
              <a:buNone/>
            </a:pPr>
            <a:endParaRPr lang="en-GB" u="sng" baseline="0" dirty="0" smtClean="0"/>
          </a:p>
          <a:p>
            <a:pPr marL="0" indent="0">
              <a:buFont typeface="Arial" panose="020B0604020202020204" pitchFamily="34" charset="0"/>
              <a:buNone/>
            </a:pPr>
            <a:r>
              <a:rPr lang="en-GB" u="none" baseline="0" dirty="0" smtClean="0"/>
              <a:t>John Bell’s report, Life Science: Industrial Strategy, sets out a compelling case to advance the use of anonymised clinical data. NHS England and NHS Digital, as well as partners, back John Bell’s recommendations and, by the end of the calendar year, will identify three to five locations that will go live as digital innovation hubs.</a:t>
            </a:r>
          </a:p>
          <a:p>
            <a:pPr marL="0" indent="0">
              <a:buFont typeface="Arial" panose="020B0604020202020204" pitchFamily="34" charset="0"/>
              <a:buNone/>
            </a:pPr>
            <a:endParaRPr lang="en-GB" u="none" baseline="0" dirty="0" smtClean="0"/>
          </a:p>
          <a:p>
            <a:pPr marL="0" indent="0">
              <a:buFont typeface="Arial" panose="020B0604020202020204" pitchFamily="34" charset="0"/>
              <a:buNone/>
            </a:pPr>
            <a:r>
              <a:rPr lang="en-GB" u="sng" baseline="0" dirty="0" smtClean="0"/>
              <a:t>Artificial Intelligence</a:t>
            </a:r>
          </a:p>
          <a:p>
            <a:pPr marL="0" indent="0">
              <a:buFont typeface="Arial" panose="020B0604020202020204" pitchFamily="34" charset="0"/>
              <a:buNone/>
            </a:pPr>
            <a:endParaRPr lang="en-GB" u="sng" baseline="0" dirty="0" smtClean="0"/>
          </a:p>
          <a:p>
            <a:pPr marL="0" indent="0">
              <a:buFont typeface="Arial" panose="020B0604020202020204" pitchFamily="34" charset="0"/>
              <a:buNone/>
            </a:pPr>
            <a:r>
              <a:rPr lang="en-GB" u="none" baseline="0" dirty="0" smtClean="0"/>
              <a:t>There are great opportunities to use artificial intelligence, and machine learning, to improve the quality of clinical care. There is the potential to automate great swathes of what is happening in radiology and to some extent, pathology and dermatology. Advancements are already being made in pulmonary embolisms and CT scans, as well as retinal scan analysis. </a:t>
            </a:r>
          </a:p>
          <a:p>
            <a:pPr marL="0" indent="0">
              <a:buFont typeface="Arial" panose="020B0604020202020204" pitchFamily="34" charset="0"/>
              <a:buNone/>
            </a:pPr>
            <a:endParaRPr lang="en-GB" u="none" baseline="0" dirty="0" smtClean="0"/>
          </a:p>
          <a:p>
            <a:pPr marL="0" indent="0">
              <a:buFont typeface="Arial" panose="020B0604020202020204" pitchFamily="34" charset="0"/>
              <a:buNone/>
            </a:pPr>
            <a:r>
              <a:rPr lang="en-GB" u="none" baseline="0" dirty="0" smtClean="0"/>
              <a:t>Over the next 12 months NHS England will make the case for public investment and NHS investment in more artificial intelligence and machine learning projects that will benefit health and care.</a:t>
            </a:r>
          </a:p>
          <a:p>
            <a:pPr marL="0" indent="0">
              <a:buFont typeface="Arial" panose="020B0604020202020204" pitchFamily="34" charset="0"/>
              <a:buNone/>
            </a:pPr>
            <a:endParaRPr lang="en-GB" u="none" baseline="0" dirty="0" smtClean="0"/>
          </a:p>
          <a:p>
            <a:pPr marL="0" indent="0">
              <a:buFont typeface="Arial" panose="020B0604020202020204" pitchFamily="34" charset="0"/>
              <a:buNone/>
            </a:pPr>
            <a:r>
              <a:rPr lang="en-GB" u="sng" baseline="0" dirty="0" smtClean="0"/>
              <a:t>Med tech</a:t>
            </a:r>
          </a:p>
          <a:p>
            <a:pPr marL="0" indent="0">
              <a:buFont typeface="Arial" panose="020B0604020202020204" pitchFamily="34" charset="0"/>
              <a:buNone/>
            </a:pPr>
            <a:endParaRPr lang="en-GB" u="sng" baseline="0" dirty="0" smtClean="0"/>
          </a:p>
          <a:p>
            <a:pPr marL="0" indent="0">
              <a:buFont typeface="Arial" panose="020B0604020202020204" pitchFamily="34" charset="0"/>
              <a:buNone/>
            </a:pPr>
            <a:r>
              <a:rPr lang="en-GB" u="none" baseline="0" dirty="0" smtClean="0"/>
              <a:t>NHS England is extending the funding of NHS Test Beds for a further two years as they have already proven themselves to be a strong and investable proposition. So far this year the Test Beds have delivered:</a:t>
            </a:r>
          </a:p>
          <a:p>
            <a:pPr marL="0" indent="0">
              <a:buFont typeface="Arial" panose="020B0604020202020204" pitchFamily="34" charset="0"/>
              <a:buNone/>
            </a:pPr>
            <a:endParaRPr lang="en-GB" u="none"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40 innovations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Eight evaluation teams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Five voluntary sector partners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4,000 patients enrolled</a:t>
            </a:r>
            <a:r>
              <a:rPr lang="en-US" sz="1200" kern="1200" baseline="0" dirty="0" smtClean="0">
                <a:solidFill>
                  <a:schemeClr val="tx1"/>
                </a:solidFill>
                <a:effectLst/>
                <a:latin typeface="+mn-lt"/>
                <a:ea typeface="+mn-ea"/>
                <a:cs typeface="+mn-cs"/>
              </a:rPr>
              <a:t> across those test bed sites</a:t>
            </a:r>
            <a:r>
              <a:rPr lang="en-GB" u="none" baseline="0" dirty="0" smtClean="0"/>
              <a:t> </a:t>
            </a:r>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4</a:t>
            </a:fld>
            <a:endParaRPr lang="en-GB"/>
          </a:p>
        </p:txBody>
      </p:sp>
    </p:spTree>
    <p:extLst>
      <p:ext uri="{BB962C8B-B14F-4D97-AF65-F5344CB8AC3E}">
        <p14:creationId xmlns:p14="http://schemas.microsoft.com/office/powerpoint/2010/main" val="182702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thanking</a:t>
            </a:r>
            <a:r>
              <a:rPr lang="en-GB" baseline="0" dirty="0" smtClean="0"/>
              <a:t> the NHS staff who responded to the attack at Manchester Arena and celebrating the progress in cancer survival rates and safety improvements, Jeremy Hunt, the Secretary of State for Health also took time to celebrate the </a:t>
            </a:r>
            <a:r>
              <a:rPr lang="en-GB" dirty="0" smtClean="0"/>
              <a:t>Global Digital Exemplars programme and identifying the next set of fast followers.  He then outlined eight digital challenges for the NHS</a:t>
            </a:r>
          </a:p>
          <a:p>
            <a:endParaRPr lang="en-GB" dirty="0" smtClean="0"/>
          </a:p>
          <a:p>
            <a:r>
              <a:rPr lang="en-GB" dirty="0" smtClean="0"/>
              <a:t>1) To make sure that there is a fully functioning version of 111, available through apps or on line to all NHS patients by the end of next year.  </a:t>
            </a:r>
          </a:p>
          <a:p>
            <a:r>
              <a:rPr lang="en-GB" dirty="0" smtClean="0"/>
              <a:t>That could mean you have a smart Q&amp;A service which would mean much more accurate diagnosis, and much quicker diagnosis and a much better service for patients.  Also of course a cheaper service for the NHS.  So 111 on line for all NHS patients.  </a:t>
            </a:r>
          </a:p>
          <a:p>
            <a:endParaRPr lang="en-GB" dirty="0" smtClean="0"/>
          </a:p>
          <a:p>
            <a:r>
              <a:rPr lang="en-GB" dirty="0" smtClean="0"/>
              <a:t>2) Challenge number two, we made huge progress in giving people access to their GP record on line.  Initially those interactions will obviously only be your GP interactions but we want to move towards everyone being able to look at all their interactions, as simply as you can look at your entire order history on amazon for example.  That's something that will have enormous patient safety benefits.  </a:t>
            </a:r>
          </a:p>
          <a:p>
            <a:endParaRPr lang="en-GB" dirty="0" smtClean="0"/>
          </a:p>
          <a:p>
            <a:r>
              <a:rPr lang="en-GB" dirty="0" smtClean="0"/>
              <a:t>3) Challenge number three is to make sure that we really make it easy for people to book GP appointments on line.  At the moment we book about one million GP appointments a month on line.  We want to double next year the number of on line appointment slots for GPs.  </a:t>
            </a:r>
          </a:p>
          <a:p>
            <a:endParaRPr lang="en-GB" dirty="0" smtClean="0"/>
          </a:p>
          <a:p>
            <a:pPr marL="228600" indent="-228600">
              <a:buAutoNum type="arabicParenR" startAt="4"/>
            </a:pPr>
            <a:r>
              <a:rPr lang="en-GB" dirty="0" smtClean="0"/>
              <a:t>The next one is to really ramp up the booking of repeat prescriptions on line, we have about two million of those every month.  And we want to increase that dramatically.  This of course has huge patient safety benefits, but also huge convenience benefits for people with long term conditions and will tie into a big new campaign that we are putting together in the next few months to reduce medication error.  </a:t>
            </a:r>
          </a:p>
          <a:p>
            <a:pPr marL="228600" indent="-228600">
              <a:buAutoNum type="arabicParenR" startAt="4"/>
            </a:pPr>
            <a:endParaRPr lang="en-GB" dirty="0" smtClean="0"/>
          </a:p>
          <a:p>
            <a:pPr marL="228600" indent="-228600">
              <a:buAutoNum type="arabicParenR" startAt="4"/>
            </a:pPr>
            <a:r>
              <a:rPr lang="en-GB" dirty="0" smtClean="0"/>
              <a:t>We want to transform the data sharing debate for NHS patients by saying whatever your preferences are, can you go on line at any time, access your medical record and through an app change that preference, in one direction or another.  </a:t>
            </a:r>
          </a:p>
          <a:p>
            <a:pPr marL="228600" indent="-228600">
              <a:buAutoNum type="arabicParenR" startAt="4"/>
            </a:pPr>
            <a:endParaRPr lang="en-GB" dirty="0" smtClean="0"/>
          </a:p>
          <a:p>
            <a:pPr marL="228600" indent="-228600">
              <a:buAutoNum type="arabicParenR" startAt="4"/>
            </a:pPr>
            <a:r>
              <a:rPr lang="en-GB" dirty="0" smtClean="0"/>
              <a:t>And this also gives us an opportunity to do is transform the debate on organ donation, where there is also a big debate about opt out and opt in.  We think it should be as easy as loading up an app on your smartphone to change your organ donation preferences. </a:t>
            </a:r>
          </a:p>
          <a:p>
            <a:pPr marL="228600" indent="-228600">
              <a:buAutoNum type="arabicParenR" startAt="4"/>
            </a:pPr>
            <a:endParaRPr lang="en-GB" dirty="0" smtClean="0"/>
          </a:p>
          <a:p>
            <a:pPr marL="228600" indent="-228600">
              <a:buAutoNum type="arabicParenR" startAt="4"/>
            </a:pPr>
            <a:r>
              <a:rPr lang="en-GB" dirty="0" smtClean="0"/>
              <a:t>And then this is going to take us a bit longer to get absolutely right, but this gives us also the chance for people to express their end of life preferences on line.  And in particular that crucial piece of information which is whether people would prefer to die at home or in a hospital setting.  </a:t>
            </a:r>
          </a:p>
          <a:p>
            <a:pPr marL="228600" indent="-228600">
              <a:buAutoNum type="arabicParenR" startAt="4"/>
            </a:pPr>
            <a:endParaRPr lang="en-GB" dirty="0" smtClean="0"/>
          </a:p>
          <a:p>
            <a:pPr marL="228600" indent="-228600">
              <a:buAutoNum type="arabicParenR" startAt="4"/>
            </a:pPr>
            <a:r>
              <a:rPr lang="en-GB" dirty="0" smtClean="0"/>
              <a:t>And finally and perhaps the thing that will make the biggest practical difference is for people with on going conditions who are the biggest users of NHS services.  We are building a suite of apps not built by the NHS but checked and approved by the NHS to be looking at a whole range of conditions from diabetes to COPD or whatever.  What we want to do is allow apps to quiz people's medical records, so that for example if you have diabetes and you are put on an exercise programme by your GP, if you give your consent then information from your Fitbit can find its way through the app on to the medical record so you can have a discussion with a doctor and maybe a more honest discussion you would like about how much exercise you are actually doing. </a:t>
            </a:r>
          </a:p>
        </p:txBody>
      </p:sp>
      <p:sp>
        <p:nvSpPr>
          <p:cNvPr id="4" name="Slide Number Placeholder 3"/>
          <p:cNvSpPr>
            <a:spLocks noGrp="1"/>
          </p:cNvSpPr>
          <p:nvPr>
            <p:ph type="sldNum" sz="quarter" idx="10"/>
          </p:nvPr>
        </p:nvSpPr>
        <p:spPr/>
        <p:txBody>
          <a:bodyPr/>
          <a:lstStyle/>
          <a:p>
            <a:fld id="{1C5D689D-466A-4EBC-B4DF-1B9CC6FBFE0D}" type="slidenum">
              <a:rPr lang="en-GB" smtClean="0"/>
              <a:t>5</a:t>
            </a:fld>
            <a:endParaRPr lang="en-GB"/>
          </a:p>
        </p:txBody>
      </p:sp>
    </p:spTree>
    <p:extLst>
      <p:ext uri="{BB962C8B-B14F-4D97-AF65-F5344CB8AC3E}">
        <p14:creationId xmlns:p14="http://schemas.microsoft.com/office/powerpoint/2010/main" val="285505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sharing his childhood experiences</a:t>
            </a:r>
            <a:r>
              <a:rPr lang="en-GB" baseline="0" dirty="0" smtClean="0"/>
              <a:t> of healthcare and his assessment of the role of innovation in the NHS, in probably his last major speech as National Medical Director, Professor Sir Bruce Keogh announced a new drive to prevent heart attacks and strokes, saving thousands of lives over the next three years. </a:t>
            </a:r>
          </a:p>
          <a:p>
            <a:endParaRPr lang="en-GB" baseline="0" dirty="0" smtClean="0"/>
          </a:p>
          <a:p>
            <a:r>
              <a:rPr lang="en-GB" baseline="0" dirty="0" smtClean="0"/>
              <a:t>Sir Bruce urged the sustainability and transformation partnerships (STPs) to take coordinated action to improve prevention diagnosis and treatment. With better detection and management of high blood pressure, high cholesterol and atrial fibrillation this could prevent:</a:t>
            </a:r>
          </a:p>
          <a:p>
            <a:endParaRPr lang="en-GB" baseline="0" dirty="0" smtClean="0"/>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At least 14,000 strokes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More than 9,000 heart attacks</a:t>
            </a:r>
          </a:p>
          <a:p>
            <a:endParaRPr lang="en-GB" baseline="0" dirty="0" smtClean="0"/>
          </a:p>
          <a:p>
            <a:r>
              <a:rPr lang="en-GB" baseline="0" dirty="0" smtClean="0"/>
              <a:t>The former heart surgeon emphasised how cardiovascular disease kills more people nationwide than anything else. The NHS knows how to treat the resulting heart attacks and strokes but prevention is the best cure, and he called on everyone, including businesses, schools, the food and tobacco industries, local authorities and the NHS, to help.</a:t>
            </a:r>
            <a:endParaRPr lang="en-GB" dirty="0" smtClean="0"/>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6</a:t>
            </a:fld>
            <a:endParaRPr lang="en-GB"/>
          </a:p>
        </p:txBody>
      </p:sp>
    </p:spTree>
    <p:extLst>
      <p:ext uri="{BB962C8B-B14F-4D97-AF65-F5344CB8AC3E}">
        <p14:creationId xmlns:p14="http://schemas.microsoft.com/office/powerpoint/2010/main" val="278342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Matthew</a:t>
            </a:r>
            <a:r>
              <a:rPr lang="en-GB" baseline="0" dirty="0" smtClean="0"/>
              <a:t> </a:t>
            </a:r>
            <a:r>
              <a:rPr lang="en-GB" baseline="0" dirty="0" err="1" smtClean="0"/>
              <a:t>Swindells</a:t>
            </a:r>
            <a:r>
              <a:rPr lang="en-GB" baseline="0" dirty="0" smtClean="0"/>
              <a:t> made the case for Sustainability and Transformation Partnerships, explaining the work done nationally and regionally to give local leaders the freedom and support they needed to transform care in their areas.</a:t>
            </a:r>
          </a:p>
          <a:p>
            <a:endParaRPr lang="en-GB" baseline="0" dirty="0" smtClean="0"/>
          </a:p>
          <a:p>
            <a:r>
              <a:rPr lang="en-GB" baseline="0" dirty="0" smtClean="0"/>
              <a:t>He highlighted the extraordinary success of the NHS in comparison to other systems in the developed world in ensuring high-quality healthcare for all, but made clear there were still areas we are not getting right.</a:t>
            </a:r>
          </a:p>
          <a:p>
            <a:endParaRPr lang="en-GB" baseline="0" dirty="0" smtClean="0"/>
          </a:p>
          <a:p>
            <a:r>
              <a:rPr lang="en-GB" baseline="0" dirty="0" smtClean="0"/>
              <a:t>He urged leaders to:</a:t>
            </a:r>
          </a:p>
          <a:p>
            <a:endParaRPr lang="en-GB" baseline="0" dirty="0" smtClean="0"/>
          </a:p>
          <a:p>
            <a:pPr marL="171450" indent="-171450">
              <a:buFont typeface="Arial" panose="020B0604020202020204" pitchFamily="34" charset="0"/>
              <a:buChar char="•"/>
            </a:pPr>
            <a:r>
              <a:rPr lang="en-GB" dirty="0" smtClean="0"/>
              <a:t>Take every opportunity to improve: we should have been able to recover A&amp;E performance to 95% in summer,</a:t>
            </a:r>
            <a:r>
              <a:rPr lang="en-GB" baseline="0" dirty="0" smtClean="0"/>
              <a:t> but didn’t achieve that</a:t>
            </a:r>
          </a:p>
          <a:p>
            <a:pPr marL="171450" indent="-171450">
              <a:buFont typeface="Arial" panose="020B0604020202020204" pitchFamily="34" charset="0"/>
              <a:buChar char="•"/>
            </a:pPr>
            <a:r>
              <a:rPr lang="en-GB" baseline="0" dirty="0" smtClean="0"/>
              <a:t>Work together to further reduce delayed transfers of care</a:t>
            </a:r>
          </a:p>
          <a:p>
            <a:pPr marL="171450" indent="-171450">
              <a:buFont typeface="Arial" panose="020B0604020202020204" pitchFamily="34" charset="0"/>
              <a:buChar char="•"/>
            </a:pPr>
            <a:r>
              <a:rPr lang="en-GB" dirty="0" smtClean="0"/>
              <a:t>Use Right Care and Getting It Right First</a:t>
            </a:r>
            <a:r>
              <a:rPr lang="en-GB" baseline="0" dirty="0" smtClean="0"/>
              <a:t> Time (GIRFT) to adopt best practice</a:t>
            </a:r>
          </a:p>
          <a:p>
            <a:pPr marL="171450" indent="-171450">
              <a:buFont typeface="Arial" panose="020B0604020202020204" pitchFamily="34" charset="0"/>
              <a:buChar char="•"/>
            </a:pPr>
            <a:r>
              <a:rPr lang="en-GB" dirty="0" smtClean="0"/>
              <a:t>Have conversations</a:t>
            </a:r>
            <a:r>
              <a:rPr lang="en-GB" baseline="0" dirty="0" smtClean="0"/>
              <a:t> about whole systems, not individual departments or treatments</a:t>
            </a:r>
          </a:p>
          <a:p>
            <a:pPr marL="171450" indent="-171450">
              <a:buFont typeface="Arial" panose="020B0604020202020204" pitchFamily="34" charset="0"/>
              <a:buChar char="•"/>
            </a:pPr>
            <a:r>
              <a:rPr lang="en-GB" dirty="0" smtClean="0"/>
              <a:t>Take the decisions now that will have benefits</a:t>
            </a:r>
            <a:r>
              <a:rPr lang="en-GB" baseline="0" dirty="0" smtClean="0"/>
              <a:t> in a year or more, using the knowledge available through the longer planning rounds</a:t>
            </a:r>
          </a:p>
          <a:p>
            <a:pPr marL="171450" indent="-171450">
              <a:buFont typeface="Arial" panose="020B0604020202020204" pitchFamily="34" charset="0"/>
              <a:buChar char="•"/>
            </a:pPr>
            <a:r>
              <a:rPr lang="en-GB" baseline="0" dirty="0" smtClean="0"/>
              <a:t>Technology will support a sea change: interoperability is key</a:t>
            </a:r>
          </a:p>
          <a:p>
            <a:pPr marL="171450" indent="-171450">
              <a:buFont typeface="Arial" panose="020B0604020202020204" pitchFamily="34" charset="0"/>
              <a:buChar char="•"/>
            </a:pPr>
            <a:r>
              <a:rPr lang="en-GB" baseline="0" dirty="0" smtClean="0"/>
              <a:t>Data will support innovation and transformation. It shouldn’t be locked away</a:t>
            </a:r>
          </a:p>
          <a:p>
            <a:pPr marL="171450" indent="-171450">
              <a:buFont typeface="Arial" panose="020B0604020202020204" pitchFamily="34" charset="0"/>
              <a:buChar char="•"/>
            </a:pPr>
            <a:r>
              <a:rPr lang="en-GB" baseline="0" dirty="0" smtClean="0"/>
              <a:t>STPs are making progress</a:t>
            </a:r>
          </a:p>
          <a:p>
            <a:pPr marL="171450" indent="-171450">
              <a:buFont typeface="Arial" panose="020B0604020202020204" pitchFamily="34" charset="0"/>
              <a:buChar char="•"/>
            </a:pPr>
            <a:r>
              <a:rPr lang="en-GB" baseline="0" dirty="0" smtClean="0"/>
              <a:t>Shared decision-making with patients dramatically reduces </a:t>
            </a:r>
            <a:r>
              <a:rPr lang="en-GB" baseline="0" smtClean="0"/>
              <a:t>unnecessary surgery</a:t>
            </a: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We know we can do it because we are already delivering the best value highest quality health service in the world, the question is, do we want to participate in losing that and drive on from there.</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7</a:t>
            </a:fld>
            <a:endParaRPr lang="en-GB"/>
          </a:p>
        </p:txBody>
      </p:sp>
    </p:spTree>
    <p:extLst>
      <p:ext uri="{BB962C8B-B14F-4D97-AF65-F5344CB8AC3E}">
        <p14:creationId xmlns:p14="http://schemas.microsoft.com/office/powerpoint/2010/main" val="278342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Digital Health Zone showcased</a:t>
            </a:r>
            <a:r>
              <a:rPr lang="en-GB" baseline="0" dirty="0" smtClean="0"/>
              <a:t> some of the latest innovations in technology and demonstrated the crucial role it, and information, is playing in modernising and future-proofing the NHS. This included:</a:t>
            </a:r>
          </a:p>
          <a:p>
            <a:endParaRPr lang="en-GB" baseline="0" dirty="0" smtClean="0"/>
          </a:p>
          <a:p>
            <a:r>
              <a:rPr lang="en-GB" b="0" u="sng" baseline="0" dirty="0" err="1" smtClean="0"/>
              <a:t>ProReal</a:t>
            </a:r>
            <a:r>
              <a:rPr lang="en-GB" baseline="0" dirty="0" smtClean="0"/>
              <a:t> – Computer gaming technology that can help people who may struggle to make their feelings known. </a:t>
            </a:r>
            <a:r>
              <a:rPr lang="en-GB" baseline="0" dirty="0" err="1" smtClean="0"/>
              <a:t>ProReal</a:t>
            </a:r>
            <a:r>
              <a:rPr lang="en-GB" baseline="0" dirty="0" smtClean="0"/>
              <a:t> uses 3D models, similar to those in a computer game, and transforms difficult thoughts and feelings into scenarios by creating a virtual world. People can then project themselves into this world as an avatar, which enables them to see their experiences from a different perspective. </a:t>
            </a:r>
            <a:r>
              <a:rPr lang="en-GB" baseline="0" dirty="0" err="1" smtClean="0"/>
              <a:t>ProReal’s</a:t>
            </a:r>
            <a:r>
              <a:rPr lang="en-GB" baseline="0" dirty="0" smtClean="0"/>
              <a:t> developers are currently working with the National Institute for Health Research as it is hoped it can be used in health and care settings. </a:t>
            </a:r>
          </a:p>
          <a:p>
            <a:endParaRPr lang="en-GB" baseline="0" dirty="0" smtClean="0"/>
          </a:p>
          <a:p>
            <a:r>
              <a:rPr lang="en-GB" b="0" u="sng" baseline="0" dirty="0" smtClean="0"/>
              <a:t>BASIC</a:t>
            </a:r>
            <a:r>
              <a:rPr lang="en-GB" b="1" baseline="0" dirty="0" smtClean="0"/>
              <a:t> </a:t>
            </a:r>
            <a:r>
              <a:rPr lang="en-GB" b="0" baseline="0" dirty="0" smtClean="0"/>
              <a:t>– The Brain and Spinal Injury Charity (BASIC) demonstrated their hi-tech vest which enables people to play games and navigate a virtual world through their body movements. This helps people with neurological disorders and brain injuries to improve their cognitive skills, physical stamina and their confidence by practising real-life situations in a safe and controlled environment.</a:t>
            </a:r>
          </a:p>
          <a:p>
            <a:endParaRPr lang="en-GB" baseline="0" dirty="0" smtClean="0"/>
          </a:p>
          <a:p>
            <a:r>
              <a:rPr lang="en-GB" baseline="0" dirty="0" smtClean="0"/>
              <a:t>Delegates also had an opportunity to hear how managing long term conditions can be made easier with digital innovations. It explained how they are not only providing new ways of delivering care to patients, but they are also supporting clinicians by giving them better access to clinical information, reduce inefficiencies and promoting safety.  </a:t>
            </a:r>
          </a:p>
          <a:p>
            <a:endParaRPr lang="en-GB" baseline="0" dirty="0" smtClean="0"/>
          </a:p>
          <a:p>
            <a:r>
              <a:rPr lang="en-GB" baseline="0" dirty="0" smtClean="0"/>
              <a:t>Delegates also heard from clinicians who have turned digital innovators and they had a chance to take selfies to show their support for the #</a:t>
            </a:r>
            <a:r>
              <a:rPr lang="en-GB" baseline="0" dirty="0" err="1" smtClean="0"/>
              <a:t>datasaveslives</a:t>
            </a:r>
            <a:r>
              <a:rPr lang="en-GB" baseline="0" dirty="0" smtClean="0"/>
              <a:t> campaign for the safe re-use of health data. </a:t>
            </a:r>
          </a:p>
          <a:p>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8</a:t>
            </a:fld>
            <a:endParaRPr lang="en-GB"/>
          </a:p>
        </p:txBody>
      </p:sp>
    </p:spTree>
    <p:extLst>
      <p:ext uri="{BB962C8B-B14F-4D97-AF65-F5344CB8AC3E}">
        <p14:creationId xmlns:p14="http://schemas.microsoft.com/office/powerpoint/2010/main" val="297284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Transformatio</a:t>
            </a:r>
            <a:r>
              <a:rPr lang="en-GB" baseline="0" dirty="0" smtClean="0"/>
              <a:t>n of Care Zone explored the changing face of care and how organisations are working together to improve the health and wellbeing of their local areas.</a:t>
            </a:r>
          </a:p>
          <a:p>
            <a:endParaRPr lang="en-GB" baseline="0" dirty="0" smtClean="0"/>
          </a:p>
          <a:p>
            <a:r>
              <a:rPr lang="en-GB" baseline="0" dirty="0" smtClean="0"/>
              <a:t>Delegates heard from representatives from the New Care Models vanguards and Sustainability and Transformation Partnerships (STPs) as well as other partners, including Allied Health Professionals and </a:t>
            </a:r>
            <a:r>
              <a:rPr lang="en-GB" baseline="0" dirty="0" err="1" smtClean="0"/>
              <a:t>Healthwatch</a:t>
            </a:r>
            <a:r>
              <a:rPr lang="en-GB" baseline="0" dirty="0" smtClean="0"/>
              <a:t> England.</a:t>
            </a:r>
          </a:p>
          <a:p>
            <a:endParaRPr lang="en-GB" baseline="0" dirty="0" smtClean="0"/>
          </a:p>
          <a:p>
            <a:r>
              <a:rPr lang="en-GB" baseline="0" dirty="0" smtClean="0"/>
              <a:t>The vanguards shared their learning on reshaping the New Care Models and how they are being adopted across the health and care system. STPs, including West Yorkshire and Harrogate, spoke about the challenges they have faced so far and their successes in implementing changes to improve patients’ lives locally.</a:t>
            </a:r>
            <a:endParaRPr lang="en-GB" dirty="0"/>
          </a:p>
        </p:txBody>
      </p:sp>
      <p:sp>
        <p:nvSpPr>
          <p:cNvPr id="4" name="Slide Number Placeholder 3"/>
          <p:cNvSpPr>
            <a:spLocks noGrp="1"/>
          </p:cNvSpPr>
          <p:nvPr>
            <p:ph type="sldNum" sz="quarter" idx="10"/>
          </p:nvPr>
        </p:nvSpPr>
        <p:spPr/>
        <p:txBody>
          <a:bodyPr/>
          <a:lstStyle/>
          <a:p>
            <a:fld id="{1C5D689D-466A-4EBC-B4DF-1B9CC6FBFE0D}" type="slidenum">
              <a:rPr lang="en-GB" smtClean="0"/>
              <a:t>9</a:t>
            </a:fld>
            <a:endParaRPr lang="en-GB"/>
          </a:p>
        </p:txBody>
      </p:sp>
    </p:spTree>
    <p:extLst>
      <p:ext uri="{BB962C8B-B14F-4D97-AF65-F5344CB8AC3E}">
        <p14:creationId xmlns:p14="http://schemas.microsoft.com/office/powerpoint/2010/main" val="241362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5516"/>
            <a:ext cx="7772400" cy="836234"/>
          </a:xfrm>
          <a:prstGeom prst="rect">
            <a:avLst/>
          </a:prstGeom>
        </p:spPr>
        <p:txBody>
          <a:bodyPr/>
          <a:lstStyle>
            <a:lvl1pPr algn="l">
              <a:defRPr/>
            </a:lvl1pPr>
          </a:lstStyle>
          <a:p>
            <a:r>
              <a:rPr lang="en-GB" dirty="0"/>
              <a:t>Click to edit Master title style</a:t>
            </a:r>
            <a:endParaRPr lang="en-US" dirty="0"/>
          </a:p>
        </p:txBody>
      </p:sp>
      <p:sp>
        <p:nvSpPr>
          <p:cNvPr id="3" name="Subtitle 2"/>
          <p:cNvSpPr>
            <a:spLocks noGrp="1"/>
          </p:cNvSpPr>
          <p:nvPr>
            <p:ph type="subTitle" idx="1"/>
          </p:nvPr>
        </p:nvSpPr>
        <p:spPr>
          <a:xfrm>
            <a:off x="685800" y="2722675"/>
            <a:ext cx="64008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33647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380999" y="4802908"/>
            <a:ext cx="3664675" cy="261610"/>
          </a:xfrm>
          <a:prstGeom prst="rect">
            <a:avLst/>
          </a:prstGeom>
          <a:noFill/>
        </p:spPr>
        <p:txBody>
          <a:bodyPr wrap="none" rtlCol="0">
            <a:spAutoFit/>
          </a:bodyPr>
          <a:lstStyle/>
          <a:p>
            <a:r>
              <a:rPr lang="pl-PL" sz="1100" dirty="0" err="1">
                <a:solidFill>
                  <a:srgbClr val="0B62B5"/>
                </a:solidFill>
                <a:latin typeface="Helvetica Neue"/>
                <a:cs typeface="Helvetica Neue"/>
              </a:rPr>
              <a:t>www.england.nhs.uk</a:t>
            </a:r>
            <a:r>
              <a:rPr lang="pl-PL" sz="1100" dirty="0">
                <a:solidFill>
                  <a:srgbClr val="0B62B5"/>
                </a:solidFill>
                <a:latin typeface="Helvetica Neue"/>
                <a:cs typeface="Helvetica Neue"/>
              </a:rPr>
              <a:t>/expo | @</a:t>
            </a:r>
            <a:r>
              <a:rPr lang="pl-PL" sz="1100" dirty="0" err="1">
                <a:solidFill>
                  <a:srgbClr val="0B62B5"/>
                </a:solidFill>
                <a:latin typeface="Helvetica Neue"/>
                <a:cs typeface="Helvetica Neue"/>
              </a:rPr>
              <a:t>ExpoNHS</a:t>
            </a:r>
            <a:r>
              <a:rPr lang="pl-PL" sz="1100" dirty="0">
                <a:solidFill>
                  <a:srgbClr val="0B62B5"/>
                </a:solidFill>
                <a:latin typeface="Helvetica Neue"/>
                <a:cs typeface="Helvetica Neue"/>
              </a:rPr>
              <a:t> | #Expo17NHS</a:t>
            </a:r>
            <a:endParaRPr lang="en-US" sz="1100" dirty="0">
              <a:solidFill>
                <a:srgbClr val="0B62B5"/>
              </a:solidFill>
              <a:latin typeface="Helvetica Neue"/>
              <a:cs typeface="Helvetica Neue"/>
            </a:endParaRPr>
          </a:p>
        </p:txBody>
      </p:sp>
      <p:pic>
        <p:nvPicPr>
          <p:cNvPr id="6" name="Picture 5" descr="Vector Smart Objec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449" y="387947"/>
            <a:ext cx="1334126" cy="719593"/>
          </a:xfrm>
          <a:prstGeom prst="rect">
            <a:avLst/>
          </a:prstGeom>
        </p:spPr>
      </p:pic>
      <p:pic>
        <p:nvPicPr>
          <p:cNvPr id="7" name="Picture 6" descr="Vector Smart Objec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1549" y="453275"/>
            <a:ext cx="891901" cy="362185"/>
          </a:xfrm>
          <a:prstGeom prst="rect">
            <a:avLst/>
          </a:prstGeom>
        </p:spPr>
      </p:pic>
    </p:spTree>
    <p:extLst>
      <p:ext uri="{BB962C8B-B14F-4D97-AF65-F5344CB8AC3E}">
        <p14:creationId xmlns:p14="http://schemas.microsoft.com/office/powerpoint/2010/main" val="191752371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457200" rtl="0" eaLnBrk="1" latinLnBrk="0" hangingPunct="1">
        <a:spcBef>
          <a:spcPct val="0"/>
        </a:spcBef>
        <a:buNone/>
        <a:defRPr sz="3600" kern="1200">
          <a:solidFill>
            <a:srgbClr val="0374C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ExpoNH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england.nhs.uk/email-bulletins/informed-bullet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2974" b="8222"/>
          <a:stretch/>
        </p:blipFill>
        <p:spPr>
          <a:xfrm>
            <a:off x="880499" y="1535647"/>
            <a:ext cx="7300959" cy="2376000"/>
          </a:xfrm>
          <a:prstGeom prst="rect">
            <a:avLst/>
          </a:prstGeom>
        </p:spPr>
      </p:pic>
      <p:sp>
        <p:nvSpPr>
          <p:cNvPr id="4" name="Title 1"/>
          <p:cNvSpPr txBox="1">
            <a:spLocks/>
          </p:cNvSpPr>
          <p:nvPr/>
        </p:nvSpPr>
        <p:spPr>
          <a:xfrm>
            <a:off x="715798" y="4014937"/>
            <a:ext cx="7706310" cy="1301813"/>
          </a:xfrm>
          <a:prstGeom prst="rect">
            <a:avLst/>
          </a:prstGeom>
        </p:spPr>
        <p:txBody>
          <a:bodyPr>
            <a:normAutofit fontScale="97500"/>
          </a:bodyPr>
          <a:lstStyle>
            <a:lvl1pPr algn="l" defTabSz="457200" rtl="0" eaLnBrk="1" latinLnBrk="0" hangingPunct="1">
              <a:spcBef>
                <a:spcPct val="0"/>
              </a:spcBef>
              <a:buNone/>
              <a:defRPr sz="3600" kern="1200">
                <a:solidFill>
                  <a:srgbClr val="0374C6"/>
                </a:solidFill>
                <a:latin typeface="Arial"/>
                <a:ea typeface="+mj-ea"/>
                <a:cs typeface="Arial"/>
              </a:defRPr>
            </a:lvl1pPr>
          </a:lstStyle>
          <a:p>
            <a:pPr algn="ctr"/>
            <a:r>
              <a:rPr lang="en-GB" sz="2000" dirty="0" smtClean="0">
                <a:solidFill>
                  <a:schemeClr val="tx1"/>
                </a:solidFill>
              </a:rPr>
              <a:t>Inspiring patient-centred innovation and transformation across health and social care</a:t>
            </a:r>
            <a:endParaRPr lang="en-GB" sz="2000" dirty="0">
              <a:solidFill>
                <a:schemeClr val="tx1"/>
              </a:solidFill>
            </a:endParaRPr>
          </a:p>
        </p:txBody>
      </p:sp>
      <p:sp>
        <p:nvSpPr>
          <p:cNvPr id="6" name="TextBox 5"/>
          <p:cNvSpPr txBox="1"/>
          <p:nvPr/>
        </p:nvSpPr>
        <p:spPr>
          <a:xfrm>
            <a:off x="2021305" y="375385"/>
            <a:ext cx="5409398" cy="1077218"/>
          </a:xfrm>
          <a:prstGeom prst="rect">
            <a:avLst/>
          </a:prstGeom>
          <a:noFill/>
        </p:spPr>
        <p:txBody>
          <a:bodyPr wrap="square" rtlCol="0">
            <a:spAutoFit/>
          </a:bodyPr>
          <a:lstStyle/>
          <a:p>
            <a:pPr algn="ctr"/>
            <a:r>
              <a:rPr lang="en-GB" sz="3200" b="1" dirty="0" smtClean="0">
                <a:latin typeface="Arial" panose="020B0604020202020204" pitchFamily="34" charset="0"/>
                <a:cs typeface="Arial" panose="020B0604020202020204" pitchFamily="34" charset="0"/>
              </a:rPr>
              <a:t>Expo 2017 Overview Sharing Pack</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8742" y="420206"/>
            <a:ext cx="3662412" cy="667447"/>
          </a:xfrm>
          <a:prstGeom prst="rect">
            <a:avLst/>
          </a:prstGeom>
        </p:spPr>
        <p:txBody>
          <a:bodyPr>
            <a:normAutofit fontScale="92500" lnSpcReduction="10000"/>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Primary Care Zone</a:t>
            </a:r>
          </a:p>
          <a:p>
            <a:r>
              <a:rPr lang="en-GB" sz="1600" dirty="0" smtClean="0">
                <a:solidFill>
                  <a:schemeClr val="tx1"/>
                </a:solidFill>
                <a:latin typeface="Arial" panose="020B0604020202020204" pitchFamily="34" charset="0"/>
                <a:cs typeface="Arial" panose="020B0604020202020204" pitchFamily="34" charset="0"/>
              </a:rPr>
              <a:t>Led by NHS England</a:t>
            </a:r>
            <a:endParaRPr lang="en-GB" sz="1600" dirty="0">
              <a:solidFill>
                <a:schemeClr val="tx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752" t="189" r="25292" b="1"/>
          <a:stretch/>
        </p:blipFill>
        <p:spPr>
          <a:xfrm>
            <a:off x="5009126" y="1087653"/>
            <a:ext cx="3393606" cy="3586853"/>
          </a:xfrm>
          <a:prstGeom prst="rect">
            <a:avLst/>
          </a:prstGeom>
        </p:spPr>
      </p:pic>
      <p:sp>
        <p:nvSpPr>
          <p:cNvPr id="6" name="Content Placeholder 2"/>
          <p:cNvSpPr txBox="1">
            <a:spLocks/>
          </p:cNvSpPr>
          <p:nvPr/>
        </p:nvSpPr>
        <p:spPr>
          <a:xfrm>
            <a:off x="416993" y="1271655"/>
            <a:ext cx="4337886" cy="3040462"/>
          </a:xfrm>
          <a:prstGeom prst="rect">
            <a:avLst/>
          </a:prstGeom>
        </p:spPr>
        <p:txBody>
          <a:bodyPr>
            <a:normAutofit fontScale="92500" lnSpcReduction="20000"/>
          </a:bodyPr>
          <a:lstStyle>
            <a:lvl1pPr marL="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dirty="0" smtClean="0">
                <a:solidFill>
                  <a:schemeClr val="tx1"/>
                </a:solidFill>
              </a:rPr>
              <a:t>The latest innovations and developments in primary care</a:t>
            </a:r>
          </a:p>
          <a:p>
            <a:endParaRPr lang="en-GB" sz="1600" u="sng"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Dental: integrating oral health into other primary care services</a:t>
            </a:r>
          </a:p>
          <a:p>
            <a:pPr marL="171450" indent="-171450">
              <a:buFont typeface="Arial" panose="020B0604020202020204" pitchFamily="34" charset="0"/>
              <a:buChar char="•"/>
            </a:pPr>
            <a:endParaRPr lang="en-GB" sz="12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General practice: progress in achieving the General Practice Forward View </a:t>
            </a:r>
          </a:p>
          <a:p>
            <a:pPr marL="171450" indent="-171450">
              <a:buFont typeface="Arial" panose="020B0604020202020204" pitchFamily="34" charset="0"/>
              <a:buChar char="•"/>
            </a:pPr>
            <a:endParaRPr lang="en-GB" sz="12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Pharmacy: Pharmacy Integration Fund</a:t>
            </a:r>
          </a:p>
          <a:p>
            <a:pPr marL="171450" indent="-171450">
              <a:buFont typeface="Arial" panose="020B0604020202020204" pitchFamily="34" charset="0"/>
              <a:buChar char="•"/>
            </a:pPr>
            <a:endParaRPr lang="en-GB" sz="1100" dirty="0">
              <a:solidFill>
                <a:schemeClr val="tx1"/>
              </a:solidFill>
            </a:endParaRPr>
          </a:p>
          <a:p>
            <a:pPr marL="285750" indent="-285750">
              <a:buFont typeface="Arial" panose="020B0604020202020204" pitchFamily="34" charset="0"/>
              <a:buChar char="•"/>
            </a:pPr>
            <a:r>
              <a:rPr lang="en-GB" sz="1600" dirty="0" smtClean="0">
                <a:solidFill>
                  <a:schemeClr val="tx1"/>
                </a:solidFill>
              </a:rPr>
              <a:t>Great sessions on social prescribing, patient-centred care, getting to know your patients, and self-care.</a:t>
            </a:r>
          </a:p>
        </p:txBody>
      </p:sp>
    </p:spTree>
    <p:extLst>
      <p:ext uri="{BB962C8B-B14F-4D97-AF65-F5344CB8AC3E}">
        <p14:creationId xmlns:p14="http://schemas.microsoft.com/office/powerpoint/2010/main" val="2124565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076" y="323957"/>
            <a:ext cx="6923111" cy="930383"/>
          </a:xfrm>
          <a:prstGeom prst="rect">
            <a:avLst/>
          </a:prstGeom>
        </p:spPr>
        <p:txBody>
          <a:bodyPr>
            <a:norm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Urgent and Emergency Care Zone</a:t>
            </a:r>
          </a:p>
          <a:p>
            <a:r>
              <a:rPr lang="en-GB" sz="1600" dirty="0" smtClean="0">
                <a:solidFill>
                  <a:schemeClr val="tx1"/>
                </a:solidFill>
                <a:latin typeface="Arial" panose="020B0604020202020204" pitchFamily="34" charset="0"/>
                <a:cs typeface="Arial" panose="020B0604020202020204" pitchFamily="34" charset="0"/>
              </a:rPr>
              <a:t>Led by NHS England in partnership with NHS Improvement</a:t>
            </a:r>
            <a:endParaRPr lang="en-GB" sz="1600" dirty="0">
              <a:solidFill>
                <a:schemeClr val="tx1"/>
              </a:solidFill>
            </a:endParaRPr>
          </a:p>
        </p:txBody>
      </p:sp>
      <p:sp>
        <p:nvSpPr>
          <p:cNvPr id="5" name="Content Placeholder 2"/>
          <p:cNvSpPr txBox="1">
            <a:spLocks/>
          </p:cNvSpPr>
          <p:nvPr/>
        </p:nvSpPr>
        <p:spPr>
          <a:xfrm>
            <a:off x="445630" y="1194598"/>
            <a:ext cx="4097494" cy="4176464"/>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dirty="0" smtClean="0">
                <a:solidFill>
                  <a:schemeClr val="tx1"/>
                </a:solidFill>
              </a:rPr>
              <a:t>Transformation on a local and national level</a:t>
            </a:r>
          </a:p>
          <a:p>
            <a:pPr marL="171450" indent="-171450">
              <a:buFont typeface="Arial" panose="020B0604020202020204" pitchFamily="34" charset="0"/>
              <a:buChar char="•"/>
            </a:pPr>
            <a:endParaRPr lang="en-GB" sz="1100" dirty="0" smtClean="0">
              <a:solidFill>
                <a:schemeClr val="tx1"/>
              </a:solidFill>
            </a:endParaRPr>
          </a:p>
          <a:p>
            <a:pPr marL="171450" indent="-171450">
              <a:buFont typeface="Arial" panose="020B0604020202020204" pitchFamily="34" charset="0"/>
              <a:buChar char="•"/>
            </a:pPr>
            <a:r>
              <a:rPr lang="en-GB" sz="1600" dirty="0" smtClean="0">
                <a:solidFill>
                  <a:schemeClr val="tx1"/>
                </a:solidFill>
              </a:rPr>
              <a:t>NHS 111: enhancements to telephone and online format</a:t>
            </a:r>
          </a:p>
          <a:p>
            <a:pPr marL="171450" indent="-171450">
              <a:buFont typeface="Arial" panose="020B0604020202020204" pitchFamily="34" charset="0"/>
              <a:buChar char="•"/>
            </a:pPr>
            <a:endParaRPr lang="en-GB" sz="1100" dirty="0" smtClean="0">
              <a:solidFill>
                <a:schemeClr val="tx1"/>
              </a:solidFill>
            </a:endParaRPr>
          </a:p>
          <a:p>
            <a:pPr marL="171450" indent="-171450">
              <a:buFont typeface="Arial" panose="020B0604020202020204" pitchFamily="34" charset="0"/>
              <a:buChar char="•"/>
            </a:pPr>
            <a:r>
              <a:rPr lang="en-GB" sz="1600" dirty="0" smtClean="0">
                <a:solidFill>
                  <a:schemeClr val="tx1"/>
                </a:solidFill>
              </a:rPr>
              <a:t>Ambulance Response Programme: changing role of ambulance services</a:t>
            </a:r>
          </a:p>
          <a:p>
            <a:pPr marL="171450" indent="-171450">
              <a:buFont typeface="Arial" panose="020B0604020202020204" pitchFamily="34" charset="0"/>
              <a:buChar char="•"/>
            </a:pPr>
            <a:endParaRPr lang="en-GB" sz="1100" dirty="0" smtClean="0">
              <a:solidFill>
                <a:schemeClr val="tx1"/>
              </a:solidFill>
            </a:endParaRPr>
          </a:p>
          <a:p>
            <a:pPr marL="171450" indent="-171450">
              <a:buFont typeface="Arial" panose="020B0604020202020204" pitchFamily="34" charset="0"/>
              <a:buChar char="•"/>
            </a:pPr>
            <a:r>
              <a:rPr lang="en-GB" sz="1600" dirty="0" smtClean="0">
                <a:solidFill>
                  <a:schemeClr val="tx1"/>
                </a:solidFill>
              </a:rPr>
              <a:t>Flight Deck: software helping hospitals to manage emergency care</a:t>
            </a:r>
          </a:p>
          <a:p>
            <a:pPr marL="171450" indent="-171450">
              <a:buFont typeface="Arial" panose="020B0604020202020204" pitchFamily="34" charset="0"/>
              <a:buChar char="•"/>
            </a:pPr>
            <a:endParaRPr lang="en-GB" sz="1100" dirty="0" smtClean="0">
              <a:solidFill>
                <a:schemeClr val="tx1"/>
              </a:solidFill>
            </a:endParaRPr>
          </a:p>
          <a:p>
            <a:pPr marL="171450" indent="-171450">
              <a:buFont typeface="Arial" panose="020B0604020202020204" pitchFamily="34" charset="0"/>
              <a:buChar char="•"/>
            </a:pPr>
            <a:r>
              <a:rPr lang="en-GB" sz="1600" dirty="0" smtClean="0">
                <a:solidFill>
                  <a:schemeClr val="tx1"/>
                </a:solidFill>
              </a:rPr>
              <a:t>Improving mental health care in emergency settings</a:t>
            </a:r>
          </a:p>
          <a:p>
            <a:endParaRPr lang="en-GB" sz="1600" b="1" dirty="0">
              <a:solidFill>
                <a:schemeClr val="tx1"/>
              </a:solidFill>
            </a:endParaRPr>
          </a:p>
        </p:txBody>
      </p:sp>
      <p:pic>
        <p:nvPicPr>
          <p:cNvPr id="1026" name="Picture 2" descr="G:\NHS CB\P&amp;I\07 Customer Relations\Branding\Expo\2017\Comms and marketing\Photography\Paul day 1\NHS Expo 2017 day 1-4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327" y="1514221"/>
            <a:ext cx="4254366" cy="273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52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917" r="126" b="47197"/>
          <a:stretch/>
        </p:blipFill>
        <p:spPr>
          <a:xfrm>
            <a:off x="712300" y="2388406"/>
            <a:ext cx="7690553" cy="2409596"/>
          </a:xfrm>
          <a:prstGeom prst="rect">
            <a:avLst/>
          </a:prstGeom>
        </p:spPr>
      </p:pic>
      <p:sp>
        <p:nvSpPr>
          <p:cNvPr id="5" name="Rectangle 4"/>
          <p:cNvSpPr/>
          <p:nvPr/>
        </p:nvSpPr>
        <p:spPr>
          <a:xfrm>
            <a:off x="1984844" y="481284"/>
            <a:ext cx="2303836" cy="523220"/>
          </a:xfrm>
          <a:prstGeom prst="rect">
            <a:avLst/>
          </a:prstGeom>
        </p:spPr>
        <p:txBody>
          <a:bodyPr wrap="none">
            <a:spAutoFit/>
          </a:bodyPr>
          <a:lstStyle/>
          <a:p>
            <a:r>
              <a:rPr lang="en-GB" sz="2800" dirty="0" smtClean="0">
                <a:latin typeface="Arial" panose="020B0604020202020204" pitchFamily="34" charset="0"/>
                <a:cs typeface="Arial" panose="020B0604020202020204" pitchFamily="34" charset="0"/>
              </a:rPr>
              <a:t>#NHS70 Hub</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500514" y="1116531"/>
            <a:ext cx="3907857"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Sharing ideas and plans for celebrating the NHS’s 70</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anniversary on 5 July 2018</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Exploring health technology to imagine how the NHS will look in a further 70 years, in 2088</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4624951" y="1124553"/>
            <a:ext cx="4124413"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Revisiting the first day of the NHS with retired nurse and radiographer Ethel Armstrong (87) who was at work on 5 July 1948</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Charting the history of world-firsts achieved in the NHS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11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863" y="1133286"/>
            <a:ext cx="8110268" cy="421653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Use this presentation to help tell your colleagues and networks about what you learned at Expo 2017</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Download all available speaker presentations from </a:t>
            </a:r>
            <a:r>
              <a:rPr lang="en-GB" sz="1600" dirty="0" err="1" smtClean="0">
                <a:latin typeface="Arial" panose="020B0604020202020204" pitchFamily="34" charset="0"/>
                <a:cs typeface="Arial" panose="020B0604020202020204" pitchFamily="34" charset="0"/>
              </a:rPr>
              <a:t>Glisser</a:t>
            </a:r>
            <a:r>
              <a:rPr lang="en-GB" sz="1600" dirty="0" smtClean="0">
                <a:latin typeface="Arial" panose="020B0604020202020204" pitchFamily="34" charset="0"/>
                <a:cs typeface="Arial" panose="020B0604020202020204" pitchFamily="34" charset="0"/>
              </a:rPr>
              <a:t> via the Expo App and on the Expo website too.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Look out for video clips, main stage speaker videos, and our official Expo highlights video as they become available in the next few weeks</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Follow us </a:t>
            </a:r>
            <a:r>
              <a:rPr lang="en-GB" sz="1600" dirty="0">
                <a:solidFill>
                  <a:srgbClr val="AE2573"/>
                </a:solidFill>
                <a:latin typeface="Arial" panose="020B0604020202020204" pitchFamily="34" charset="0"/>
                <a:cs typeface="Arial" panose="020B0604020202020204" pitchFamily="34" charset="0"/>
                <a:hlinkClick r:id="rId3"/>
              </a:rPr>
              <a:t>@</a:t>
            </a:r>
            <a:r>
              <a:rPr lang="en-GB" sz="1600" dirty="0" err="1" smtClean="0">
                <a:solidFill>
                  <a:srgbClr val="AE2573"/>
                </a:solidFill>
                <a:latin typeface="Arial" panose="020B0604020202020204" pitchFamily="34" charset="0"/>
                <a:cs typeface="Arial" panose="020B0604020202020204" pitchFamily="34" charset="0"/>
                <a:hlinkClick r:id="rId3"/>
              </a:rPr>
              <a:t>ExpoNHS</a:t>
            </a:r>
            <a:r>
              <a:rPr lang="en-GB" sz="1600" dirty="0" smtClean="0">
                <a:solidFill>
                  <a:srgbClr val="AE2573"/>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for the latest updates and more follow-up information from key Expo topics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Subscribe to </a:t>
            </a:r>
            <a:r>
              <a:rPr lang="en-GB" sz="1600" dirty="0" smtClean="0">
                <a:latin typeface="Arial" panose="020B0604020202020204" pitchFamily="34" charset="0"/>
                <a:cs typeface="Arial" panose="020B0604020202020204" pitchFamily="34" charset="0"/>
                <a:hlinkClick r:id="rId4"/>
              </a:rPr>
              <a:t>Informed</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rPr>
              <a:t>https://www.england.nhs.uk/email-bulletins/informed-bulletin</a:t>
            </a:r>
            <a:r>
              <a:rPr lang="en-GB" sz="1600" dirty="0" smtClean="0">
                <a:latin typeface="Arial" panose="020B0604020202020204" pitchFamily="34" charset="0"/>
                <a:cs typeface="Arial" panose="020B0604020202020204" pitchFamily="34" charset="0"/>
                <a:hlinkClick r:id="rId4"/>
              </a:rPr>
              <a:t>/</a:t>
            </a:r>
            <a:r>
              <a:rPr lang="en-GB" sz="16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Save the date for Expo 2018! We return to Manchester Central on </a:t>
            </a:r>
            <a:r>
              <a:rPr lang="en-GB" sz="1600" b="1" dirty="0" smtClean="0">
                <a:latin typeface="Arial" panose="020B0604020202020204" pitchFamily="34" charset="0"/>
                <a:cs typeface="Arial" panose="020B0604020202020204" pitchFamily="34" charset="0"/>
              </a:rPr>
              <a:t>5-6 September 2018</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p:txBody>
      </p:sp>
      <p:sp>
        <p:nvSpPr>
          <p:cNvPr id="5" name="Rectangle 4"/>
          <p:cNvSpPr/>
          <p:nvPr/>
        </p:nvSpPr>
        <p:spPr>
          <a:xfrm>
            <a:off x="1891040" y="503775"/>
            <a:ext cx="6111321" cy="523220"/>
          </a:xfrm>
          <a:prstGeom prst="rect">
            <a:avLst/>
          </a:prstGeom>
        </p:spPr>
        <p:txBody>
          <a:bodyPr wrap="square">
            <a:spAutoFit/>
          </a:bodyPr>
          <a:lstStyle/>
          <a:p>
            <a:pPr>
              <a:spcAft>
                <a:spcPts val="600"/>
              </a:spcAft>
            </a:pPr>
            <a:r>
              <a:rPr lang="en-GB" sz="2800" dirty="0" smtClean="0">
                <a:latin typeface="Arial" panose="020B0604020202020204" pitchFamily="34" charset="0"/>
                <a:cs typeface="Arial" panose="020B0604020202020204" pitchFamily="34" charset="0"/>
              </a:rPr>
              <a:t>What to do now</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624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040400" y="493625"/>
            <a:ext cx="2339049" cy="523220"/>
          </a:xfrm>
          <a:prstGeom prst="rect">
            <a:avLst/>
          </a:prstGeom>
          <a:solidFill>
            <a:schemeClr val="bg1"/>
          </a:solidFill>
        </p:spPr>
        <p:txBody>
          <a:bodyPr vert="horz" wrap="square" lIns="91440" tIns="45720" rIns="91440" bIns="45720" rtlCol="0" anchor="ctr">
            <a:sp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spcAft>
                <a:spcPts val="600"/>
              </a:spcAft>
            </a:pPr>
            <a:r>
              <a:rPr lang="en-GB" sz="2800" b="0" dirty="0" smtClean="0">
                <a:solidFill>
                  <a:schemeClr val="tx1"/>
                </a:solidFill>
                <a:latin typeface="Arial" panose="020B0604020202020204" pitchFamily="34" charset="0"/>
                <a:cs typeface="Arial" panose="020B0604020202020204" pitchFamily="34" charset="0"/>
              </a:rPr>
              <a:t>Headlines</a:t>
            </a:r>
            <a:endParaRPr lang="en-GB" sz="3200" b="0"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347411" y="1120327"/>
            <a:ext cx="5841636" cy="3847207"/>
          </a:xfrm>
          <a:prstGeom prst="rect">
            <a:avLst/>
          </a:prstGeom>
          <a:noFill/>
        </p:spPr>
        <p:txBody>
          <a:bodyPr wrap="square" rtlCol="0">
            <a:spAutoFit/>
          </a:bodyPr>
          <a:lstStyle/>
          <a:p>
            <a:pPr fontAlgn="base"/>
            <a:r>
              <a:rPr lang="en-GB" sz="1600" dirty="0" smtClean="0">
                <a:latin typeface="Arial" panose="020B0604020202020204" pitchFamily="34" charset="0"/>
                <a:cs typeface="Arial" panose="020B0604020202020204" pitchFamily="34" charset="0"/>
              </a:rPr>
              <a:t>Greater Manchester Mayor </a:t>
            </a:r>
            <a:r>
              <a:rPr lang="en-GB" sz="1600" dirty="0">
                <a:latin typeface="Arial" panose="020B0604020202020204" pitchFamily="34" charset="0"/>
                <a:cs typeface="Arial" panose="020B0604020202020204" pitchFamily="34" charset="0"/>
              </a:rPr>
              <a:t>praises “heroic” NHS staff</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smtClean="0">
                <a:latin typeface="Arial" panose="020B0604020202020204" pitchFamily="34" charset="0"/>
                <a:cs typeface="Arial" panose="020B0604020202020204" pitchFamily="34" charset="0"/>
              </a:rPr>
              <a:t>Ethel Armstrong (87) </a:t>
            </a:r>
            <a:r>
              <a:rPr lang="en-GB" sz="1600" dirty="0">
                <a:latin typeface="Arial" panose="020B0604020202020204" pitchFamily="34" charset="0"/>
                <a:cs typeface="Arial" panose="020B0604020202020204" pitchFamily="34" charset="0"/>
              </a:rPr>
              <a:t>at the #NHS70 Hub</a:t>
            </a:r>
          </a:p>
          <a:p>
            <a:endParaRPr lang="en-GB" sz="1200" dirty="0" smtClean="0">
              <a:latin typeface="Arial" panose="020B0604020202020204" pitchFamily="34" charset="0"/>
              <a:cs typeface="Arial" panose="020B0604020202020204" pitchFamily="34" charset="0"/>
            </a:endParaRPr>
          </a:p>
          <a:p>
            <a:pPr fontAlgn="base"/>
            <a:r>
              <a:rPr lang="en-GB" sz="1600" dirty="0" smtClean="0">
                <a:latin typeface="Arial" panose="020B0604020202020204" pitchFamily="34" charset="0"/>
                <a:cs typeface="Arial" panose="020B0604020202020204" pitchFamily="34" charset="0"/>
              </a:rPr>
              <a:t>New </a:t>
            </a:r>
            <a:r>
              <a:rPr lang="en-GB" sz="1600" dirty="0">
                <a:latin typeface="Arial" panose="020B0604020202020204" pitchFamily="34" charset="0"/>
                <a:cs typeface="Arial" panose="020B0604020202020204" pitchFamily="34" charset="0"/>
              </a:rPr>
              <a:t>technology helps tackle frailty in older people</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NHS Digital Academy </a:t>
            </a:r>
            <a:r>
              <a:rPr lang="en-GB" sz="1600" dirty="0" smtClean="0">
                <a:latin typeface="Arial" panose="020B0604020202020204" pitchFamily="34" charset="0"/>
                <a:cs typeface="Arial" panose="020B0604020202020204" pitchFamily="34" charset="0"/>
              </a:rPr>
              <a:t>Launch</a:t>
            </a:r>
          </a:p>
          <a:p>
            <a:pPr fontAlgn="base"/>
            <a:endParaRPr lang="en-GB" sz="1200" dirty="0">
              <a:latin typeface="Arial" panose="020B0604020202020204" pitchFamily="34" charset="0"/>
              <a:cs typeface="Arial" panose="020B0604020202020204" pitchFamily="34" charset="0"/>
            </a:endParaRPr>
          </a:p>
          <a:p>
            <a:pPr fontAlgn="base"/>
            <a:r>
              <a:rPr lang="en-GB" sz="1600" dirty="0">
                <a:latin typeface="Arial" panose="020B0604020202020204" pitchFamily="34" charset="0"/>
                <a:cs typeface="Arial" panose="020B0604020202020204" pitchFamily="34" charset="0"/>
              </a:rPr>
              <a:t>Practical guides to support disabled patients to access GP services online </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Ambulance services </a:t>
            </a:r>
            <a:r>
              <a:rPr lang="en-GB" sz="1600" dirty="0" smtClean="0">
                <a:latin typeface="Arial" panose="020B0604020202020204" pitchFamily="34" charset="0"/>
                <a:cs typeface="Arial" panose="020B0604020202020204" pitchFamily="34" charset="0"/>
              </a:rPr>
              <a:t>begin using </a:t>
            </a:r>
            <a:r>
              <a:rPr lang="en-GB" sz="1600" dirty="0">
                <a:latin typeface="Arial" panose="020B0604020202020204" pitchFamily="34" charset="0"/>
                <a:cs typeface="Arial" panose="020B0604020202020204" pitchFamily="34" charset="0"/>
              </a:rPr>
              <a:t>new response </a:t>
            </a:r>
            <a:r>
              <a:rPr lang="en-GB" sz="1600" dirty="0" smtClean="0">
                <a:latin typeface="Arial" panose="020B0604020202020204" pitchFamily="34" charset="0"/>
                <a:cs typeface="Arial" panose="020B0604020202020204" pitchFamily="34" charset="0"/>
              </a:rPr>
              <a:t>times</a:t>
            </a:r>
          </a:p>
          <a:p>
            <a:pPr fontAlgn="base"/>
            <a:endParaRPr lang="en-GB" sz="1200" dirty="0">
              <a:latin typeface="Arial" panose="020B0604020202020204" pitchFamily="34" charset="0"/>
              <a:cs typeface="Arial" panose="020B0604020202020204" pitchFamily="34" charset="0"/>
            </a:endParaRPr>
          </a:p>
          <a:p>
            <a:pPr fontAlgn="base"/>
            <a:r>
              <a:rPr lang="en-GB" sz="1600" dirty="0">
                <a:latin typeface="Arial" panose="020B0604020202020204" pitchFamily="34" charset="0"/>
                <a:cs typeface="Arial" panose="020B0604020202020204" pitchFamily="34" charset="0"/>
              </a:rPr>
              <a:t>App to help children and young people with their </a:t>
            </a:r>
            <a:r>
              <a:rPr lang="en-GB" sz="1600" dirty="0" smtClean="0">
                <a:latin typeface="Arial" panose="020B0604020202020204" pitchFamily="34" charset="0"/>
                <a:cs typeface="Arial" panose="020B0604020202020204" pitchFamily="34" charset="0"/>
              </a:rPr>
              <a:t>health</a:t>
            </a:r>
            <a:endParaRPr lang="en-GB" sz="16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Launch of 70/70 campaign for volunteering</a:t>
            </a:r>
          </a:p>
          <a:p>
            <a:pPr fontAlgn="base"/>
            <a:endParaRPr lang="en-GB"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663" y="915143"/>
            <a:ext cx="2743200" cy="41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78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900" y="1114759"/>
            <a:ext cx="5880466" cy="3662541"/>
          </a:xfrm>
          <a:prstGeom prst="rect">
            <a:avLst/>
          </a:prstGeom>
        </p:spPr>
        <p:txBody>
          <a:bodyPr wrap="square">
            <a:spAutoFit/>
          </a:bodyPr>
          <a:lstStyle/>
          <a:p>
            <a:pPr fontAlgn="base"/>
            <a:r>
              <a:rPr lang="en-GB" sz="1600" dirty="0">
                <a:latin typeface="Arial" panose="020B0604020202020204" pitchFamily="34" charset="0"/>
                <a:cs typeface="Arial" panose="020B0604020202020204" pitchFamily="34" charset="0"/>
              </a:rPr>
              <a:t>The Kate </a:t>
            </a:r>
            <a:r>
              <a:rPr lang="en-GB" sz="1600" dirty="0" smtClean="0">
                <a:latin typeface="Arial" panose="020B0604020202020204" pitchFamily="34" charset="0"/>
                <a:cs typeface="Arial" panose="020B0604020202020204" pitchFamily="34" charset="0"/>
              </a:rPr>
              <a:t>Granger Compassionate Care Awards</a:t>
            </a:r>
          </a:p>
          <a:p>
            <a:pPr fontAlgn="base"/>
            <a:r>
              <a:rPr lang="en-GB" sz="1400" dirty="0">
                <a:latin typeface="Arial" panose="020B0604020202020204" pitchFamily="34" charset="0"/>
                <a:cs typeface="Arial" panose="020B0604020202020204" pitchFamily="34" charset="0"/>
              </a:rPr>
              <a:t>I</a:t>
            </a:r>
            <a:r>
              <a:rPr lang="en-GB" sz="1400" dirty="0" smtClean="0">
                <a:latin typeface="Arial" panose="020B0604020202020204" pitchFamily="34" charset="0"/>
                <a:cs typeface="Arial" panose="020B0604020202020204" pitchFamily="34" charset="0"/>
              </a:rPr>
              <a:t>ncluding a </a:t>
            </a:r>
            <a:r>
              <a:rPr lang="en-GB" sz="1400" dirty="0">
                <a:latin typeface="Arial" panose="020B0604020202020204" pitchFamily="34" charset="0"/>
                <a:cs typeface="Arial" panose="020B0604020202020204" pitchFamily="34" charset="0"/>
              </a:rPr>
              <a:t>special award for London and Manchester teams involved in response to terror attacks and the Grenfell Tower fire</a:t>
            </a:r>
          </a:p>
          <a:p>
            <a:pPr fontAlgn="base"/>
            <a:endParaRPr lang="en-GB" sz="1200" dirty="0">
              <a:latin typeface="Arial" panose="020B0604020202020204" pitchFamily="34" charset="0"/>
              <a:cs typeface="Arial" panose="020B0604020202020204" pitchFamily="34" charset="0"/>
            </a:endParaRPr>
          </a:p>
          <a:p>
            <a:pPr fontAlgn="base"/>
            <a:r>
              <a:rPr lang="en-GB" sz="1600" dirty="0">
                <a:latin typeface="Arial" panose="020B0604020202020204" pitchFamily="34" charset="0"/>
                <a:cs typeface="Arial" panose="020B0604020202020204" pitchFamily="34" charset="0"/>
              </a:rPr>
              <a:t>NHS to </a:t>
            </a:r>
            <a:r>
              <a:rPr lang="en-GB" sz="1600" dirty="0" smtClean="0">
                <a:latin typeface="Arial" panose="020B0604020202020204" pitchFamily="34" charset="0"/>
                <a:cs typeface="Arial" panose="020B0604020202020204" pitchFamily="34" charset="0"/>
              </a:rPr>
              <a:t>routinely offer cutting-edge </a:t>
            </a:r>
            <a:r>
              <a:rPr lang="en-GB" sz="1600" dirty="0">
                <a:latin typeface="Arial" panose="020B0604020202020204" pitchFamily="34" charset="0"/>
                <a:cs typeface="Arial" panose="020B0604020202020204" pitchFamily="34" charset="0"/>
              </a:rPr>
              <a:t>treatments</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Jeremy Hunt unveils plans for digital-led NHS treatment by 2018</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New quality of life measure for recovering cancer patients</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New drive to save thousands of people from heart attacks and strokes</a:t>
            </a:r>
          </a:p>
          <a:p>
            <a:pPr fontAlgn="base"/>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Leading support for people with mental health issues and learning </a:t>
            </a:r>
            <a:r>
              <a:rPr lang="en-GB" sz="1600" dirty="0" smtClean="0">
                <a:latin typeface="Arial" panose="020B0604020202020204" pitchFamily="34" charset="0"/>
                <a:cs typeface="Arial" panose="020B0604020202020204" pitchFamily="34" charset="0"/>
              </a:rPr>
              <a:t>disabilities</a:t>
            </a:r>
            <a:endParaRPr lang="en-GB" sz="1600" dirty="0">
              <a:latin typeface="Arial" panose="020B0604020202020204" pitchFamily="34" charset="0"/>
              <a:cs typeface="Arial" panose="020B0604020202020204" pitchFamily="34" charset="0"/>
            </a:endParaRPr>
          </a:p>
        </p:txBody>
      </p:sp>
      <p:sp>
        <p:nvSpPr>
          <p:cNvPr id="5" name="Title 3"/>
          <p:cNvSpPr txBox="1">
            <a:spLocks/>
          </p:cNvSpPr>
          <p:nvPr/>
        </p:nvSpPr>
        <p:spPr>
          <a:xfrm>
            <a:off x="2040400" y="462848"/>
            <a:ext cx="2339049" cy="584775"/>
          </a:xfrm>
          <a:prstGeom prst="rect">
            <a:avLst/>
          </a:prstGeom>
          <a:solidFill>
            <a:schemeClr val="bg1"/>
          </a:solidFill>
        </p:spPr>
        <p:txBody>
          <a:bodyPr vert="horz" wrap="square" lIns="91440" tIns="45720" rIns="91440" bIns="45720" rtlCol="0" anchor="ctr">
            <a:sp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spcAft>
                <a:spcPts val="600"/>
              </a:spcAft>
            </a:pPr>
            <a:r>
              <a:rPr lang="en-GB" sz="3200" b="0" dirty="0" smtClean="0">
                <a:solidFill>
                  <a:schemeClr val="tx1"/>
                </a:solidFill>
                <a:latin typeface="Arial" panose="020B0604020202020204" pitchFamily="34" charset="0"/>
                <a:cs typeface="Arial" panose="020B0604020202020204" pitchFamily="34" charset="0"/>
              </a:rPr>
              <a:t>Headlines</a:t>
            </a:r>
            <a:endParaRPr lang="en-GB" sz="3200" b="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059" r="13090"/>
          <a:stretch/>
        </p:blipFill>
        <p:spPr>
          <a:xfrm>
            <a:off x="6265366" y="1511156"/>
            <a:ext cx="2742520" cy="2800952"/>
          </a:xfrm>
          <a:prstGeom prst="rect">
            <a:avLst/>
          </a:prstGeom>
        </p:spPr>
      </p:pic>
    </p:spTree>
    <p:extLst>
      <p:ext uri="{BB962C8B-B14F-4D97-AF65-F5344CB8AC3E}">
        <p14:creationId xmlns:p14="http://schemas.microsoft.com/office/powerpoint/2010/main" val="95864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68161" y="321693"/>
            <a:ext cx="5158241" cy="930383"/>
          </a:xfrm>
          <a:prstGeom prst="rect">
            <a:avLst/>
          </a:prstGeom>
        </p:spPr>
        <p:txBody>
          <a:bodyPr>
            <a:no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Simon Stevens, Chief Executive, NHS England</a:t>
            </a:r>
            <a:endParaRPr lang="en-GB" sz="2800" dirty="0">
              <a:solidFill>
                <a:schemeClr val="tx1"/>
              </a:solidFill>
            </a:endParaRPr>
          </a:p>
        </p:txBody>
      </p:sp>
      <p:sp>
        <p:nvSpPr>
          <p:cNvPr id="5" name="Rectangle 4"/>
          <p:cNvSpPr/>
          <p:nvPr/>
        </p:nvSpPr>
        <p:spPr>
          <a:xfrm>
            <a:off x="3850105" y="1273501"/>
            <a:ext cx="4976261" cy="4139595"/>
          </a:xfrm>
          <a:prstGeom prst="rect">
            <a:avLst/>
          </a:prstGeom>
          <a:noFill/>
        </p:spPr>
        <p:txBody>
          <a:bodyPr wrap="square">
            <a:spAutoFit/>
          </a:bodyPr>
          <a:lstStyle/>
          <a:p>
            <a:pPr>
              <a:spcAft>
                <a:spcPts val="600"/>
              </a:spcAft>
            </a:pPr>
            <a:r>
              <a:rPr lang="en-GB" sz="1600" b="1" dirty="0" smtClean="0">
                <a:latin typeface="Arial" panose="020B0604020202020204" pitchFamily="34" charset="0"/>
                <a:cs typeface="Arial" panose="020B0604020202020204" pitchFamily="34" charset="0"/>
              </a:rPr>
              <a:t>The NHS: a hotbed of innovation</a:t>
            </a:r>
            <a:endParaRPr lang="en-GB" sz="700" u="sng" dirty="0" smtClean="0">
              <a:latin typeface="Arial" panose="020B0604020202020204" pitchFamily="34" charset="0"/>
              <a:cs typeface="Arial" panose="020B0604020202020204" pitchFamily="34" charset="0"/>
            </a:endParaRPr>
          </a:p>
          <a:p>
            <a:pPr>
              <a:spcAft>
                <a:spcPts val="600"/>
              </a:spcAft>
            </a:pPr>
            <a:endParaRPr lang="en-GB" sz="300" u="sng" dirty="0" smtClean="0">
              <a:latin typeface="Arial" panose="020B0604020202020204" pitchFamily="34" charset="0"/>
              <a:cs typeface="Arial" panose="020B0604020202020204" pitchFamily="34" charset="0"/>
            </a:endParaRPr>
          </a:p>
          <a:p>
            <a:pPr>
              <a:spcAft>
                <a:spcPts val="600"/>
              </a:spcAft>
            </a:pPr>
            <a:r>
              <a:rPr lang="en-GB" sz="1400" u="sng" dirty="0" smtClean="0">
                <a:latin typeface="Arial" panose="020B0604020202020204" pitchFamily="34" charset="0"/>
                <a:cs typeface="Arial" panose="020B0604020202020204" pitchFamily="34" charset="0"/>
              </a:rPr>
              <a:t>Medicine</a:t>
            </a:r>
          </a:p>
          <a:p>
            <a:pPr marL="285750" indent="-285750">
              <a:spcAft>
                <a:spcPts val="60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Continue to negotiate best deals with pharmaceutical industry</a:t>
            </a:r>
          </a:p>
          <a:p>
            <a:pPr>
              <a:spcAft>
                <a:spcPts val="600"/>
              </a:spcAft>
            </a:pPr>
            <a:endParaRPr lang="en-GB" sz="700" u="sng" dirty="0" smtClean="0">
              <a:latin typeface="Arial" panose="020B0604020202020204" pitchFamily="34" charset="0"/>
              <a:cs typeface="Arial" panose="020B0604020202020204" pitchFamily="34" charset="0"/>
            </a:endParaRPr>
          </a:p>
          <a:p>
            <a:pPr>
              <a:spcAft>
                <a:spcPts val="600"/>
              </a:spcAft>
            </a:pPr>
            <a:r>
              <a:rPr lang="en-GB" sz="1400" u="sng" dirty="0" smtClean="0">
                <a:latin typeface="Arial" panose="020B0604020202020204" pitchFamily="34" charset="0"/>
                <a:cs typeface="Arial" panose="020B0604020202020204" pitchFamily="34" charset="0"/>
              </a:rPr>
              <a:t>Data</a:t>
            </a:r>
          </a:p>
          <a:p>
            <a:pPr marL="285750" indent="-285750">
              <a:spcAft>
                <a:spcPts val="60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Life Sciences: Industrial Strategy</a:t>
            </a:r>
          </a:p>
          <a:p>
            <a:pPr>
              <a:spcAft>
                <a:spcPts val="600"/>
              </a:spcAft>
            </a:pPr>
            <a:endParaRPr lang="en-GB" sz="700" u="sng" dirty="0" smtClean="0">
              <a:latin typeface="Arial" panose="020B0604020202020204" pitchFamily="34" charset="0"/>
              <a:cs typeface="Arial" panose="020B0604020202020204" pitchFamily="34" charset="0"/>
            </a:endParaRPr>
          </a:p>
          <a:p>
            <a:pPr>
              <a:spcAft>
                <a:spcPts val="600"/>
              </a:spcAft>
            </a:pPr>
            <a:r>
              <a:rPr lang="en-GB" sz="1400" u="sng" dirty="0" smtClean="0">
                <a:latin typeface="Arial" panose="020B0604020202020204" pitchFamily="34" charset="0"/>
                <a:cs typeface="Arial" panose="020B0604020202020204" pitchFamily="34" charset="0"/>
              </a:rPr>
              <a:t>Artificial Intelligence</a:t>
            </a:r>
          </a:p>
          <a:p>
            <a:pPr marL="285750" indent="-285750">
              <a:spcAft>
                <a:spcPts val="60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Make the case for more investment</a:t>
            </a:r>
          </a:p>
          <a:p>
            <a:pPr>
              <a:spcAft>
                <a:spcPts val="600"/>
              </a:spcAft>
            </a:pPr>
            <a:endParaRPr lang="en-GB" sz="700" u="sng" dirty="0" smtClean="0">
              <a:latin typeface="Arial" panose="020B0604020202020204" pitchFamily="34" charset="0"/>
              <a:cs typeface="Arial" panose="020B0604020202020204" pitchFamily="34" charset="0"/>
            </a:endParaRPr>
          </a:p>
          <a:p>
            <a:pPr>
              <a:spcAft>
                <a:spcPts val="600"/>
              </a:spcAft>
            </a:pPr>
            <a:r>
              <a:rPr lang="en-GB" sz="1400" u="sng" dirty="0" smtClean="0">
                <a:latin typeface="Arial" panose="020B0604020202020204" pitchFamily="34" charset="0"/>
                <a:cs typeface="Arial" panose="020B0604020202020204" pitchFamily="34" charset="0"/>
              </a:rPr>
              <a:t>Med tech</a:t>
            </a:r>
          </a:p>
          <a:p>
            <a:pPr marL="285750" indent="-285750">
              <a:spcAft>
                <a:spcPts val="60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Extend Innovation and Technology Tariff to cover primary care</a:t>
            </a:r>
          </a:p>
          <a:p>
            <a:pPr>
              <a:spcAft>
                <a:spcPts val="600"/>
              </a:spcAft>
            </a:pPr>
            <a:endParaRPr lang="en-GB"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6725" t="5770" r="19773" b="310"/>
          <a:stretch/>
        </p:blipFill>
        <p:spPr>
          <a:xfrm>
            <a:off x="589147" y="1339082"/>
            <a:ext cx="2962575" cy="3373205"/>
          </a:xfrm>
          <a:prstGeom prst="rect">
            <a:avLst/>
          </a:prstGeom>
        </p:spPr>
      </p:pic>
    </p:spTree>
    <p:extLst>
      <p:ext uri="{BB962C8B-B14F-4D97-AF65-F5344CB8AC3E}">
        <p14:creationId xmlns:p14="http://schemas.microsoft.com/office/powerpoint/2010/main" val="374581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3984" y="315081"/>
            <a:ext cx="5125456" cy="888080"/>
          </a:xfrm>
          <a:prstGeom prst="rect">
            <a:avLst/>
          </a:prstGeom>
        </p:spPr>
        <p:txBody>
          <a:bodyPr>
            <a:no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err="1" smtClean="0">
                <a:solidFill>
                  <a:schemeClr val="tx1"/>
                </a:solidFill>
                <a:latin typeface="Arial" panose="020B0604020202020204" pitchFamily="34" charset="0"/>
                <a:cs typeface="Arial" panose="020B0604020202020204" pitchFamily="34" charset="0"/>
              </a:rPr>
              <a:t>Rt</a:t>
            </a:r>
            <a:r>
              <a:rPr lang="en-GB" sz="2800" dirty="0" smtClean="0">
                <a:solidFill>
                  <a:schemeClr val="tx1"/>
                </a:solidFill>
                <a:latin typeface="Arial" panose="020B0604020202020204" pitchFamily="34" charset="0"/>
                <a:cs typeface="Arial" panose="020B0604020202020204" pitchFamily="34" charset="0"/>
              </a:rPr>
              <a:t> Hon Jeremy Hunt MP, Secretary of State for Health</a:t>
            </a:r>
            <a:endParaRPr lang="en-GB" sz="2800" dirty="0"/>
          </a:p>
        </p:txBody>
      </p:sp>
      <p:sp>
        <p:nvSpPr>
          <p:cNvPr id="5" name="TextBox 4"/>
          <p:cNvSpPr txBox="1"/>
          <p:nvPr/>
        </p:nvSpPr>
        <p:spPr>
          <a:xfrm>
            <a:off x="577692" y="1278513"/>
            <a:ext cx="4312360" cy="3447098"/>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Digital-led NHS treatment by 2018 – enabling all the following to be done online</a:t>
            </a:r>
          </a:p>
          <a:p>
            <a:endParaRPr lang="en-GB" b="1" dirty="0">
              <a:latin typeface="Arial" panose="020B0604020202020204" pitchFamily="34" charset="0"/>
              <a:cs typeface="Arial" panose="020B0604020202020204" pitchFamily="34" charset="0"/>
            </a:endParaRPr>
          </a:p>
          <a:p>
            <a:pPr marL="342900" indent="-342900">
              <a:buFont typeface="+mj-lt"/>
              <a:buAutoNum type="arabicPeriod"/>
            </a:pPr>
            <a:r>
              <a:rPr lang="en-GB" sz="1600" dirty="0" smtClean="0">
                <a:latin typeface="Arial" panose="020B0604020202020204" pitchFamily="34" charset="0"/>
                <a:cs typeface="Arial" panose="020B0604020202020204" pitchFamily="34" charset="0"/>
              </a:rPr>
              <a:t>Access NHS 111</a:t>
            </a:r>
            <a:endParaRPr lang="en-GB" sz="1600" b="1"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dirty="0" smtClean="0">
                <a:latin typeface="Arial" panose="020B0604020202020204" pitchFamily="34" charset="0"/>
                <a:cs typeface="Arial" panose="020B0604020202020204" pitchFamily="34" charset="0"/>
              </a:rPr>
              <a:t>Access your patient records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Book GP appointments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Order repeat prescriptions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Set and change data sharing preferences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Register for organ donation</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Record end of life care preferences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Receive medical consultations</a:t>
            </a:r>
            <a:endParaRPr lang="en-GB" sz="1600"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404" t="12109"/>
          <a:stretch/>
        </p:blipFill>
        <p:spPr>
          <a:xfrm>
            <a:off x="5044315" y="1275718"/>
            <a:ext cx="3318160" cy="3419115"/>
          </a:xfrm>
          <a:prstGeom prst="rect">
            <a:avLst/>
          </a:prstGeom>
        </p:spPr>
      </p:pic>
    </p:spTree>
    <p:extLst>
      <p:ext uri="{BB962C8B-B14F-4D97-AF65-F5344CB8AC3E}">
        <p14:creationId xmlns:p14="http://schemas.microsoft.com/office/powerpoint/2010/main" val="277696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833" r="14999"/>
          <a:stretch/>
        </p:blipFill>
        <p:spPr>
          <a:xfrm>
            <a:off x="573830" y="1276812"/>
            <a:ext cx="3170397" cy="3445819"/>
          </a:xfrm>
          <a:prstGeom prst="rect">
            <a:avLst/>
          </a:prstGeom>
        </p:spPr>
      </p:pic>
      <p:sp>
        <p:nvSpPr>
          <p:cNvPr id="5" name="Title 1"/>
          <p:cNvSpPr txBox="1">
            <a:spLocks/>
          </p:cNvSpPr>
          <p:nvPr/>
        </p:nvSpPr>
        <p:spPr>
          <a:xfrm>
            <a:off x="1872076" y="295838"/>
            <a:ext cx="6155394" cy="930383"/>
          </a:xfrm>
          <a:prstGeom prst="rect">
            <a:avLst/>
          </a:prstGeom>
        </p:spPr>
        <p:txBody>
          <a:bodyPr>
            <a:no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Prof Sir Bruce Keogh, National Medical Director, NHS England</a:t>
            </a: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endParaRPr lang="en-GB" sz="2800" dirty="0"/>
          </a:p>
        </p:txBody>
      </p:sp>
      <p:sp>
        <p:nvSpPr>
          <p:cNvPr id="6" name="TextBox 5"/>
          <p:cNvSpPr txBox="1"/>
          <p:nvPr/>
        </p:nvSpPr>
        <p:spPr>
          <a:xfrm>
            <a:off x="4081109" y="1276812"/>
            <a:ext cx="4542467" cy="3477875"/>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Drive to save thousands from heart attacks and strokes</a:t>
            </a:r>
          </a:p>
          <a:p>
            <a:endParaRPr lang="en-GB" b="1"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Co-ordinated action to improve cardiovascular care  through:</a:t>
            </a:r>
          </a:p>
          <a:p>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Prevention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a:t>
            </a:r>
            <a:r>
              <a:rPr lang="en-GB" sz="1600" dirty="0" smtClean="0">
                <a:latin typeface="Arial" panose="020B0604020202020204" pitchFamily="34" charset="0"/>
                <a:cs typeface="Arial" panose="020B0604020202020204" pitchFamily="34" charset="0"/>
              </a:rPr>
              <a:t>iagnosis </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Treatment</a:t>
            </a:r>
          </a:p>
          <a:p>
            <a:pPr marL="285750" indent="-2857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Over the next three years this could stop:</a:t>
            </a:r>
          </a:p>
          <a:p>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At least 14,000 strokes</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More than 9,000 heart </a:t>
            </a:r>
            <a:r>
              <a:rPr lang="en-GB" sz="1600" dirty="0" smtClean="0">
                <a:latin typeface="Arial" panose="020B0604020202020204" pitchFamily="34" charset="0"/>
                <a:cs typeface="Arial" panose="020B0604020202020204" pitchFamily="34" charset="0"/>
              </a:rPr>
              <a:t>attacks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774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72076" y="295838"/>
            <a:ext cx="6155394" cy="930383"/>
          </a:xfrm>
          <a:prstGeom prst="rect">
            <a:avLst/>
          </a:prstGeom>
        </p:spPr>
        <p:txBody>
          <a:bodyPr>
            <a:no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400" dirty="0" smtClean="0">
                <a:solidFill>
                  <a:schemeClr val="tx1"/>
                </a:solidFill>
                <a:latin typeface="Arial" panose="020B0604020202020204" pitchFamily="34" charset="0"/>
                <a:cs typeface="Arial" panose="020B0604020202020204" pitchFamily="34" charset="0"/>
              </a:rPr>
              <a:t>Matthew </a:t>
            </a:r>
            <a:r>
              <a:rPr lang="en-GB" sz="2400" dirty="0" err="1" smtClean="0">
                <a:solidFill>
                  <a:schemeClr val="tx1"/>
                </a:solidFill>
                <a:latin typeface="Arial" panose="020B0604020202020204" pitchFamily="34" charset="0"/>
                <a:cs typeface="Arial" panose="020B0604020202020204" pitchFamily="34" charset="0"/>
              </a:rPr>
              <a:t>Swindells</a:t>
            </a:r>
            <a:r>
              <a:rPr lang="en-GB" sz="2400" dirty="0" smtClean="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N</a:t>
            </a:r>
            <a:r>
              <a:rPr lang="en-GB" sz="2400" dirty="0" smtClean="0">
                <a:solidFill>
                  <a:schemeClr val="tx1"/>
                </a:solidFill>
                <a:latin typeface="Arial" panose="020B0604020202020204" pitchFamily="34" charset="0"/>
                <a:cs typeface="Arial" panose="020B0604020202020204" pitchFamily="34" charset="0"/>
              </a:rPr>
              <a:t>ational Director Operations and Information, NHS England</a:t>
            </a:r>
            <a:endParaRPr lang="en-GB"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956" b="-13917"/>
          <a:stretch/>
        </p:blipFill>
        <p:spPr>
          <a:xfrm>
            <a:off x="5545622" y="1264992"/>
            <a:ext cx="2938621" cy="4372970"/>
          </a:xfrm>
          <a:prstGeom prst="rect">
            <a:avLst/>
          </a:prstGeom>
        </p:spPr>
      </p:pic>
      <p:sp>
        <p:nvSpPr>
          <p:cNvPr id="7" name="TextBox 6"/>
          <p:cNvSpPr txBox="1"/>
          <p:nvPr/>
        </p:nvSpPr>
        <p:spPr>
          <a:xfrm>
            <a:off x="497711" y="1172637"/>
            <a:ext cx="4699666"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Let's come together and redesign the system </a:t>
            </a:r>
            <a:endParaRPr lang="en-GB" b="1" dirty="0" smtClean="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Work across NHS and care organisations in STPs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Shift the system so patients go to the right place, first time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Use opportunity of longer planning round to take long-term view</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Use technology to improve care and efficiency</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Financial situation will keep getting tougher: we can’t afford not to act</a:t>
            </a:r>
          </a:p>
        </p:txBody>
      </p:sp>
    </p:spTree>
    <p:extLst>
      <p:ext uri="{BB962C8B-B14F-4D97-AF65-F5344CB8AC3E}">
        <p14:creationId xmlns:p14="http://schemas.microsoft.com/office/powerpoint/2010/main" val="167985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0577" y="169956"/>
            <a:ext cx="3941583" cy="1264215"/>
          </a:xfrm>
          <a:prstGeom prst="rect">
            <a:avLst/>
          </a:prstGeom>
        </p:spPr>
        <p:txBody>
          <a:bodyPr>
            <a:norm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Digital Health Zone</a:t>
            </a:r>
          </a:p>
          <a:p>
            <a:r>
              <a:rPr lang="en-GB" sz="1600" dirty="0" smtClean="0">
                <a:solidFill>
                  <a:schemeClr val="tx1"/>
                </a:solidFill>
                <a:latin typeface="Arial" panose="020B0604020202020204" pitchFamily="34" charset="0"/>
                <a:cs typeface="Arial" panose="020B0604020202020204" pitchFamily="34" charset="0"/>
              </a:rPr>
              <a:t>Led by NHS England and NHS Digital, with sponsorship from </a:t>
            </a:r>
            <a:r>
              <a:rPr lang="en-GB" sz="1600" dirty="0" err="1" smtClean="0">
                <a:solidFill>
                  <a:schemeClr val="tx1"/>
                </a:solidFill>
                <a:latin typeface="Arial" panose="020B0604020202020204" pitchFamily="34" charset="0"/>
                <a:cs typeface="Arial" panose="020B0604020202020204" pitchFamily="34" charset="0"/>
              </a:rPr>
              <a:t>Teva</a:t>
            </a:r>
            <a:endParaRPr lang="en-GB" sz="1600" dirty="0">
              <a:solidFill>
                <a:schemeClr val="tx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706" r="17348"/>
          <a:stretch/>
        </p:blipFill>
        <p:spPr>
          <a:xfrm>
            <a:off x="5024389" y="1140329"/>
            <a:ext cx="3397714" cy="3546234"/>
          </a:xfrm>
          <a:prstGeom prst="rect">
            <a:avLst/>
          </a:prstGeom>
        </p:spPr>
      </p:pic>
      <p:sp>
        <p:nvSpPr>
          <p:cNvPr id="6" name="Content Placeholder 2"/>
          <p:cNvSpPr txBox="1">
            <a:spLocks/>
          </p:cNvSpPr>
          <p:nvPr/>
        </p:nvSpPr>
        <p:spPr>
          <a:xfrm>
            <a:off x="557642" y="1296917"/>
            <a:ext cx="4091360" cy="3169200"/>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dirty="0" smtClean="0">
                <a:solidFill>
                  <a:schemeClr val="tx1"/>
                </a:solidFill>
              </a:rPr>
              <a:t>How technology and information is modernising and future-proofing the NHS</a:t>
            </a:r>
          </a:p>
          <a:p>
            <a:endParaRPr lang="en-GB" sz="1100" dirty="0" smtClean="0">
              <a:solidFill>
                <a:schemeClr val="tx1"/>
              </a:solidFill>
            </a:endParaRPr>
          </a:p>
          <a:p>
            <a:pPr marL="285750" indent="-285750">
              <a:buFont typeface="Arial" panose="020B0604020202020204" pitchFamily="34" charset="0"/>
              <a:buChar char="•"/>
            </a:pPr>
            <a:r>
              <a:rPr lang="en-GB" sz="1600" dirty="0" err="1" smtClean="0">
                <a:solidFill>
                  <a:schemeClr val="tx1"/>
                </a:solidFill>
              </a:rPr>
              <a:t>ProReal</a:t>
            </a:r>
            <a:r>
              <a:rPr lang="en-GB" sz="1600" dirty="0" smtClean="0">
                <a:solidFill>
                  <a:schemeClr val="tx1"/>
                </a:solidFill>
              </a:rPr>
              <a:t> – computer game technology  helping people make their feelings known</a:t>
            </a:r>
          </a:p>
          <a:p>
            <a:pPr marL="285750" indent="-285750">
              <a:buFont typeface="Arial" panose="020B0604020202020204" pitchFamily="34" charset="0"/>
              <a:buChar char="•"/>
            </a:pPr>
            <a:r>
              <a:rPr lang="en-GB" sz="1600" dirty="0" smtClean="0">
                <a:solidFill>
                  <a:schemeClr val="tx1"/>
                </a:solidFill>
              </a:rPr>
              <a:t>Basic Charity – hi-tech vest assisting people with neurological disorders and brain injuries</a:t>
            </a:r>
          </a:p>
          <a:p>
            <a:pPr marL="285750" indent="-285750">
              <a:buFont typeface="Arial" panose="020B0604020202020204" pitchFamily="34" charset="0"/>
              <a:buChar char="•"/>
            </a:pPr>
            <a:r>
              <a:rPr lang="en-GB" sz="1600" dirty="0" smtClean="0">
                <a:solidFill>
                  <a:schemeClr val="tx1"/>
                </a:solidFill>
              </a:rPr>
              <a:t>#</a:t>
            </a:r>
            <a:r>
              <a:rPr lang="en-GB" sz="1600" dirty="0" err="1" smtClean="0">
                <a:solidFill>
                  <a:schemeClr val="tx1"/>
                </a:solidFill>
              </a:rPr>
              <a:t>datasaveslives</a:t>
            </a:r>
            <a:r>
              <a:rPr lang="en-GB" sz="1600" dirty="0" smtClean="0">
                <a:solidFill>
                  <a:schemeClr val="tx1"/>
                </a:solidFill>
              </a:rPr>
              <a:t> – campaign for the safe re-use of health data</a:t>
            </a:r>
          </a:p>
        </p:txBody>
      </p:sp>
    </p:spTree>
    <p:extLst>
      <p:ext uri="{BB962C8B-B14F-4D97-AF65-F5344CB8AC3E}">
        <p14:creationId xmlns:p14="http://schemas.microsoft.com/office/powerpoint/2010/main" val="3777482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6236" y="227706"/>
            <a:ext cx="6155356" cy="1158336"/>
          </a:xfrm>
          <a:prstGeom prst="rect">
            <a:avLst/>
          </a:prstGeom>
        </p:spPr>
        <p:txBody>
          <a:bodyPr>
            <a:normAutofit/>
          </a:bodyPr>
          <a:lstStyle>
            <a:lvl1pPr algn="l" defTabSz="457200" rtl="0" eaLnBrk="1" latinLnBrk="0" hangingPunct="1">
              <a:spcBef>
                <a:spcPct val="0"/>
              </a:spcBef>
              <a:buNone/>
              <a:defRPr sz="3600" kern="1200">
                <a:solidFill>
                  <a:srgbClr val="0374C6"/>
                </a:solidFill>
                <a:latin typeface="Arial"/>
                <a:ea typeface="+mj-ea"/>
                <a:cs typeface="Arial"/>
              </a:defRPr>
            </a:lvl1pPr>
          </a:lstStyle>
          <a:p>
            <a:r>
              <a:rPr lang="en-GB" sz="2800" dirty="0" smtClean="0">
                <a:solidFill>
                  <a:schemeClr val="tx1"/>
                </a:solidFill>
                <a:latin typeface="Arial" panose="020B0604020202020204" pitchFamily="34" charset="0"/>
                <a:cs typeface="Arial" panose="020B0604020202020204" pitchFamily="34" charset="0"/>
              </a:rPr>
              <a:t>Transformation of Care Zone</a:t>
            </a:r>
          </a:p>
          <a:p>
            <a:r>
              <a:rPr lang="en-GB" sz="1600" dirty="0" smtClean="0">
                <a:solidFill>
                  <a:schemeClr val="tx1"/>
                </a:solidFill>
              </a:rPr>
              <a:t>Led by NHS England in partnership with local NHS and local government leaders. With sponsorship from MSD</a:t>
            </a:r>
            <a:endParaRPr lang="en-GB" sz="1600" dirty="0">
              <a:solidFill>
                <a:schemeClr val="tx1"/>
              </a:solidFill>
            </a:endParaRPr>
          </a:p>
        </p:txBody>
      </p:sp>
      <p:sp>
        <p:nvSpPr>
          <p:cNvPr id="5" name="Content Placeholder 2"/>
          <p:cNvSpPr txBox="1">
            <a:spLocks/>
          </p:cNvSpPr>
          <p:nvPr/>
        </p:nvSpPr>
        <p:spPr>
          <a:xfrm>
            <a:off x="346509" y="1286215"/>
            <a:ext cx="4135393" cy="4022744"/>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dirty="0" smtClean="0">
                <a:solidFill>
                  <a:schemeClr val="tx1"/>
                </a:solidFill>
              </a:rPr>
              <a:t>The changing face of care</a:t>
            </a:r>
          </a:p>
          <a:p>
            <a:endParaRPr lang="en-GB" sz="1100" u="sng"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New Care Models – adopting change across the health and care system</a:t>
            </a:r>
          </a:p>
          <a:p>
            <a:pPr marL="171450" indent="-171450">
              <a:buFont typeface="Arial" panose="020B0604020202020204" pitchFamily="34" charset="0"/>
              <a:buChar char="•"/>
            </a:pPr>
            <a:endParaRPr lang="en-GB" sz="11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Sustainability and transformation partnerships (STPs) – successes and challenges implementing change locally</a:t>
            </a:r>
          </a:p>
          <a:p>
            <a:pPr marL="285750" indent="-285750">
              <a:buFont typeface="Arial" panose="020B0604020202020204" pitchFamily="34" charset="0"/>
              <a:buChar char="•"/>
            </a:pPr>
            <a:endParaRPr lang="en-GB" sz="1100" dirty="0">
              <a:solidFill>
                <a:schemeClr val="tx1"/>
              </a:solidFill>
            </a:endParaRPr>
          </a:p>
          <a:p>
            <a:pPr marL="285750" indent="-285750">
              <a:buFont typeface="Arial" panose="020B0604020202020204" pitchFamily="34" charset="0"/>
              <a:buChar char="•"/>
            </a:pPr>
            <a:r>
              <a:rPr lang="en-GB" sz="1600" dirty="0" smtClean="0">
                <a:solidFill>
                  <a:schemeClr val="tx1"/>
                </a:solidFill>
              </a:rPr>
              <a:t>Accountable Care Systems (ACSs) – how shared place-based responsibility is leading to new ways of treating and caring for patients</a:t>
            </a:r>
            <a:endParaRPr lang="en-GB" sz="1400" dirty="0">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123" t="4848" r="13852"/>
          <a:stretch/>
        </p:blipFill>
        <p:spPr>
          <a:xfrm>
            <a:off x="4781122" y="1289788"/>
            <a:ext cx="3558143" cy="3630149"/>
          </a:xfrm>
          <a:prstGeom prst="rect">
            <a:avLst/>
          </a:prstGeom>
        </p:spPr>
      </p:pic>
    </p:spTree>
    <p:extLst>
      <p:ext uri="{BB962C8B-B14F-4D97-AF65-F5344CB8AC3E}">
        <p14:creationId xmlns:p14="http://schemas.microsoft.com/office/powerpoint/2010/main" val="2653607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1517</TotalTime>
  <Words>4143</Words>
  <Application>Microsoft Office PowerPoint</Application>
  <PresentationFormat>On-screen Show (16:9)</PresentationFormat>
  <Paragraphs>321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 Integrated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Sutcliffe, Camilla</cp:lastModifiedBy>
  <cp:revision>97</cp:revision>
  <cp:lastPrinted>2017-09-18T13:07:51Z</cp:lastPrinted>
  <dcterms:created xsi:type="dcterms:W3CDTF">2013-12-05T11:49:45Z</dcterms:created>
  <dcterms:modified xsi:type="dcterms:W3CDTF">2017-09-20T19:37:46Z</dcterms:modified>
</cp:coreProperties>
</file>