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Lst>
  <p:notesMasterIdLst>
    <p:notesMasterId r:id="rId3"/>
  </p:notesMasterIdLst>
  <p:sldIdLst>
    <p:sldId id="291" r:id="rId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BC29"/>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14" autoAdjust="0"/>
    <p:restoredTop sz="90929"/>
  </p:normalViewPr>
  <p:slideViewPr>
    <p:cSldViewPr>
      <p:cViewPr varScale="1">
        <p:scale>
          <a:sx n="72" d="100"/>
          <a:sy n="72" d="100"/>
        </p:scale>
        <p:origin x="-123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8F6A5E8-BE16-48B4-9596-BD8FD5C92EEB}" type="datetimeFigureOut">
              <a:rPr lang="en-US"/>
              <a:pPr>
                <a:defRPr/>
              </a:pPr>
              <a:t>1/4/2012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C1ED3D9-8FE0-4495-9260-2006A2D663DF}"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4"/>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defRPr sz="32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85750" y="0"/>
            <a:ext cx="7772400" cy="1143000"/>
          </a:xfrm>
        </p:spPr>
        <p:txBody>
          <a:bodyPr/>
          <a:lstStyle/>
          <a:p>
            <a:pPr algn="ctr"/>
            <a:r>
              <a:rPr lang="en-GB" sz="4000" smtClean="0">
                <a:solidFill>
                  <a:srgbClr val="66BC29"/>
                </a:solidFill>
              </a:rPr>
              <a:t>Critical Success Factors</a:t>
            </a:r>
            <a:endParaRPr lang="en-GB" sz="4000" smtClean="0"/>
          </a:p>
        </p:txBody>
      </p:sp>
      <p:grpSp>
        <p:nvGrpSpPr>
          <p:cNvPr id="7171" name="Group 3"/>
          <p:cNvGrpSpPr>
            <a:grpSpLocks/>
          </p:cNvGrpSpPr>
          <p:nvPr/>
        </p:nvGrpSpPr>
        <p:grpSpPr bwMode="auto">
          <a:xfrm>
            <a:off x="214313" y="1214438"/>
            <a:ext cx="2044700" cy="615950"/>
            <a:chOff x="77346" y="207665"/>
            <a:chExt cx="2044959" cy="616068"/>
          </a:xfrm>
        </p:grpSpPr>
        <p:sp>
          <p:nvSpPr>
            <p:cNvPr id="5" name="Rounded Rectangle 4"/>
            <p:cNvSpPr/>
            <p:nvPr/>
          </p:nvSpPr>
          <p:spPr>
            <a:xfrm>
              <a:off x="77346" y="207665"/>
              <a:ext cx="2044959" cy="616068"/>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6" name="Rounded Rectangle 4"/>
            <p:cNvSpPr/>
            <p:nvPr/>
          </p:nvSpPr>
          <p:spPr>
            <a:xfrm>
              <a:off x="107512" y="237833"/>
              <a:ext cx="1984626" cy="555731"/>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Leadership</a:t>
              </a:r>
            </a:p>
            <a:p>
              <a:pPr algn="ctr" defTabSz="711200">
                <a:lnSpc>
                  <a:spcPct val="90000"/>
                </a:lnSpc>
                <a:spcAft>
                  <a:spcPct val="35000"/>
                </a:spcAft>
                <a:defRPr/>
              </a:pPr>
              <a:r>
                <a:rPr lang="en-GB" sz="1600" dirty="0"/>
                <a:t>Engagement</a:t>
              </a:r>
            </a:p>
          </p:txBody>
        </p:sp>
      </p:grpSp>
      <p:grpSp>
        <p:nvGrpSpPr>
          <p:cNvPr id="7172" name="Group 6"/>
          <p:cNvGrpSpPr>
            <a:grpSpLocks/>
          </p:cNvGrpSpPr>
          <p:nvPr/>
        </p:nvGrpSpPr>
        <p:grpSpPr bwMode="auto">
          <a:xfrm>
            <a:off x="214313" y="1928813"/>
            <a:ext cx="2044700" cy="615950"/>
            <a:chOff x="293323" y="996595"/>
            <a:chExt cx="2044959" cy="615342"/>
          </a:xfrm>
        </p:grpSpPr>
        <p:sp>
          <p:nvSpPr>
            <p:cNvPr id="8" name="Rounded Rectangle 7"/>
            <p:cNvSpPr/>
            <p:nvPr/>
          </p:nvSpPr>
          <p:spPr>
            <a:xfrm>
              <a:off x="293323" y="996595"/>
              <a:ext cx="2044959" cy="615342"/>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9" name="Rounded Rectangle 4"/>
            <p:cNvSpPr/>
            <p:nvPr/>
          </p:nvSpPr>
          <p:spPr>
            <a:xfrm>
              <a:off x="323489" y="1026727"/>
              <a:ext cx="1984626" cy="555077"/>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Strategic</a:t>
              </a:r>
            </a:p>
            <a:p>
              <a:pPr algn="ctr" defTabSz="711200">
                <a:lnSpc>
                  <a:spcPct val="90000"/>
                </a:lnSpc>
                <a:spcAft>
                  <a:spcPct val="35000"/>
                </a:spcAft>
                <a:defRPr/>
              </a:pPr>
              <a:r>
                <a:rPr lang="en-GB" sz="1600" dirty="0"/>
                <a:t>Alignment</a:t>
              </a:r>
            </a:p>
          </p:txBody>
        </p:sp>
      </p:grpSp>
      <p:grpSp>
        <p:nvGrpSpPr>
          <p:cNvPr id="7173" name="Group 9"/>
          <p:cNvGrpSpPr>
            <a:grpSpLocks/>
          </p:cNvGrpSpPr>
          <p:nvPr/>
        </p:nvGrpSpPr>
        <p:grpSpPr bwMode="auto">
          <a:xfrm>
            <a:off x="214313" y="2643188"/>
            <a:ext cx="2044700" cy="615950"/>
            <a:chOff x="293323" y="1878028"/>
            <a:chExt cx="2044959" cy="616068"/>
          </a:xfrm>
        </p:grpSpPr>
        <p:sp>
          <p:nvSpPr>
            <p:cNvPr id="11" name="Rounded Rectangle 10"/>
            <p:cNvSpPr/>
            <p:nvPr/>
          </p:nvSpPr>
          <p:spPr>
            <a:xfrm>
              <a:off x="293323" y="1878028"/>
              <a:ext cx="2044959" cy="616068"/>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12" name="Rounded Rectangle 4"/>
            <p:cNvSpPr/>
            <p:nvPr/>
          </p:nvSpPr>
          <p:spPr>
            <a:xfrm>
              <a:off x="323489" y="1908196"/>
              <a:ext cx="1984626" cy="555731"/>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Governance</a:t>
              </a:r>
            </a:p>
          </p:txBody>
        </p:sp>
      </p:grpSp>
      <p:grpSp>
        <p:nvGrpSpPr>
          <p:cNvPr id="7174" name="Group 12"/>
          <p:cNvGrpSpPr>
            <a:grpSpLocks/>
          </p:cNvGrpSpPr>
          <p:nvPr/>
        </p:nvGrpSpPr>
        <p:grpSpPr bwMode="auto">
          <a:xfrm>
            <a:off x="214313" y="3357563"/>
            <a:ext cx="2044700" cy="615950"/>
            <a:chOff x="293323" y="2759316"/>
            <a:chExt cx="2044959" cy="616068"/>
          </a:xfrm>
        </p:grpSpPr>
        <p:sp>
          <p:nvSpPr>
            <p:cNvPr id="14" name="Rounded Rectangle 13"/>
            <p:cNvSpPr/>
            <p:nvPr/>
          </p:nvSpPr>
          <p:spPr>
            <a:xfrm>
              <a:off x="293323" y="2759316"/>
              <a:ext cx="2044959" cy="616068"/>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15" name="Rounded Rectangle 4"/>
            <p:cNvSpPr/>
            <p:nvPr/>
          </p:nvSpPr>
          <p:spPr>
            <a:xfrm>
              <a:off x="323489" y="2789484"/>
              <a:ext cx="1984626" cy="555731"/>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Measurement</a:t>
              </a:r>
            </a:p>
          </p:txBody>
        </p:sp>
      </p:grpSp>
      <p:grpSp>
        <p:nvGrpSpPr>
          <p:cNvPr id="7175" name="Group 15"/>
          <p:cNvGrpSpPr>
            <a:grpSpLocks/>
          </p:cNvGrpSpPr>
          <p:nvPr/>
        </p:nvGrpSpPr>
        <p:grpSpPr bwMode="auto">
          <a:xfrm>
            <a:off x="214313" y="4071938"/>
            <a:ext cx="2044700" cy="615950"/>
            <a:chOff x="216000" y="3641683"/>
            <a:chExt cx="2044959" cy="616068"/>
          </a:xfrm>
        </p:grpSpPr>
        <p:sp>
          <p:nvSpPr>
            <p:cNvPr id="17" name="Rounded Rectangle 16"/>
            <p:cNvSpPr/>
            <p:nvPr/>
          </p:nvSpPr>
          <p:spPr>
            <a:xfrm>
              <a:off x="216000" y="3641683"/>
              <a:ext cx="2044959" cy="616068"/>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18" name="Rounded Rectangle 4"/>
            <p:cNvSpPr/>
            <p:nvPr/>
          </p:nvSpPr>
          <p:spPr>
            <a:xfrm>
              <a:off x="246166" y="3671851"/>
              <a:ext cx="1984626" cy="555731"/>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Capability and Learning</a:t>
              </a:r>
            </a:p>
          </p:txBody>
        </p:sp>
      </p:grpSp>
      <p:grpSp>
        <p:nvGrpSpPr>
          <p:cNvPr id="7176" name="Group 18"/>
          <p:cNvGrpSpPr>
            <a:grpSpLocks/>
          </p:cNvGrpSpPr>
          <p:nvPr/>
        </p:nvGrpSpPr>
        <p:grpSpPr bwMode="auto">
          <a:xfrm>
            <a:off x="214313" y="4786313"/>
            <a:ext cx="2044700" cy="615950"/>
            <a:chOff x="216000" y="4360288"/>
            <a:chExt cx="2044959" cy="616068"/>
          </a:xfrm>
        </p:grpSpPr>
        <p:sp>
          <p:nvSpPr>
            <p:cNvPr id="20" name="Rounded Rectangle 19"/>
            <p:cNvSpPr/>
            <p:nvPr/>
          </p:nvSpPr>
          <p:spPr>
            <a:xfrm>
              <a:off x="216000" y="4360288"/>
              <a:ext cx="2044959" cy="616068"/>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21" name="Rounded Rectangle 4"/>
            <p:cNvSpPr/>
            <p:nvPr/>
          </p:nvSpPr>
          <p:spPr>
            <a:xfrm>
              <a:off x="246166" y="4390456"/>
              <a:ext cx="1984626" cy="555731"/>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Resourcing</a:t>
              </a:r>
            </a:p>
          </p:txBody>
        </p:sp>
      </p:grpSp>
      <p:grpSp>
        <p:nvGrpSpPr>
          <p:cNvPr id="7177" name="Group 21"/>
          <p:cNvGrpSpPr>
            <a:grpSpLocks/>
          </p:cNvGrpSpPr>
          <p:nvPr/>
        </p:nvGrpSpPr>
        <p:grpSpPr bwMode="auto">
          <a:xfrm>
            <a:off x="214313" y="5500688"/>
            <a:ext cx="2044700" cy="615950"/>
            <a:chOff x="154669" y="4992992"/>
            <a:chExt cx="2044959" cy="616068"/>
          </a:xfrm>
        </p:grpSpPr>
        <p:sp>
          <p:nvSpPr>
            <p:cNvPr id="23" name="Rounded Rectangle 22"/>
            <p:cNvSpPr/>
            <p:nvPr/>
          </p:nvSpPr>
          <p:spPr>
            <a:xfrm>
              <a:off x="154669" y="4992992"/>
              <a:ext cx="2044959" cy="616068"/>
            </a:xfrm>
            <a:prstGeom prst="roundRect">
              <a:avLst/>
            </a:prstGeom>
            <a:solidFill>
              <a:srgbClr val="66BC29"/>
            </a:solidFill>
            <a:ln>
              <a:solidFill>
                <a:srgbClr val="66BC29"/>
              </a:solidFill>
            </a:ln>
          </p:spPr>
          <p:style>
            <a:lnRef idx="2">
              <a:schemeClr val="lt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24" name="Rounded Rectangle 4"/>
            <p:cNvSpPr/>
            <p:nvPr/>
          </p:nvSpPr>
          <p:spPr>
            <a:xfrm>
              <a:off x="184835" y="5023160"/>
              <a:ext cx="1984626" cy="555731"/>
            </a:xfrm>
            <a:prstGeom prst="rect">
              <a:avLst/>
            </a:prstGeom>
            <a:ln>
              <a:solidFill>
                <a:srgbClr val="66BC29"/>
              </a:solidFill>
            </a:ln>
          </p:spPr>
          <p:style>
            <a:lnRef idx="0">
              <a:scrgbClr r="0" g="0" b="0"/>
            </a:lnRef>
            <a:fillRef idx="0">
              <a:scrgbClr r="0" g="0" b="0"/>
            </a:fillRef>
            <a:effectRef idx="0">
              <a:scrgbClr r="0" g="0" b="0"/>
            </a:effectRef>
            <a:fontRef idx="minor">
              <a:schemeClr val="lt1"/>
            </a:fontRef>
          </p:style>
          <p:txBody>
            <a:bodyPr lIns="60960" tIns="30480" rIns="60960" bIns="30480" spcCol="1270" anchor="ctr"/>
            <a:lstStyle/>
            <a:p>
              <a:pPr algn="ctr" defTabSz="711200">
                <a:lnSpc>
                  <a:spcPct val="90000"/>
                </a:lnSpc>
                <a:spcAft>
                  <a:spcPct val="35000"/>
                </a:spcAft>
                <a:defRPr/>
              </a:pPr>
              <a:r>
                <a:rPr lang="en-GB" sz="1600" dirty="0"/>
                <a:t>Clinical Engagement </a:t>
              </a:r>
            </a:p>
          </p:txBody>
        </p:sp>
      </p:grpSp>
      <p:sp>
        <p:nvSpPr>
          <p:cNvPr id="25" name="Rounded Rectangle 24"/>
          <p:cNvSpPr/>
          <p:nvPr/>
        </p:nvSpPr>
        <p:spPr bwMode="auto">
          <a:xfrm>
            <a:off x="2357438" y="1214438"/>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a:latin typeface="+mn-lt"/>
              </a:rPr>
              <a:t>Demonstrate visible executive leadership to encourage and empower operational staff to deliver the programme. </a:t>
            </a:r>
          </a:p>
        </p:txBody>
      </p:sp>
      <p:sp>
        <p:nvSpPr>
          <p:cNvPr id="26" name="Rounded Rectangle 25"/>
          <p:cNvSpPr/>
          <p:nvPr/>
        </p:nvSpPr>
        <p:spPr bwMode="auto">
          <a:xfrm>
            <a:off x="2357438" y="1928813"/>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a:latin typeface="+mn-lt"/>
              </a:rPr>
              <a:t>Establish and cascade a clear link between the strategic objectives of the organisation and the aims of The Productive Operating Theatre, encouraging staff at all levels to drive the relevant change that supports and delivers the organisations objectives.</a:t>
            </a:r>
          </a:p>
        </p:txBody>
      </p:sp>
      <p:sp>
        <p:nvSpPr>
          <p:cNvPr id="27" name="Rounded Rectangle 26"/>
          <p:cNvSpPr/>
          <p:nvPr/>
        </p:nvSpPr>
        <p:spPr bwMode="auto">
          <a:xfrm>
            <a:off x="2357438" y="2643188"/>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a:latin typeface="+mn-lt"/>
              </a:rPr>
              <a:t>Clarify the expectations of the board to include taking an active role in the operation of a robust governance mechanism.  This will provide clear visibility of the progress and outcomes of the programme and the means to resolves issues where senior intervention is required.</a:t>
            </a:r>
          </a:p>
        </p:txBody>
      </p:sp>
      <p:sp>
        <p:nvSpPr>
          <p:cNvPr id="28" name="Rounded Rectangle 27"/>
          <p:cNvSpPr/>
          <p:nvPr/>
        </p:nvSpPr>
        <p:spPr bwMode="auto">
          <a:xfrm>
            <a:off x="2357438" y="3357563"/>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a:latin typeface="+mn-lt"/>
              </a:rPr>
              <a:t>Engage staff in collecting and owning appropriate measures and actively analysing and responding to changes in measurements, in order to ensure that processes and metrics continue at a desired pace.</a:t>
            </a:r>
          </a:p>
        </p:txBody>
      </p:sp>
      <p:sp>
        <p:nvSpPr>
          <p:cNvPr id="29" name="Rounded Rectangle 28"/>
          <p:cNvSpPr/>
          <p:nvPr/>
        </p:nvSpPr>
        <p:spPr bwMode="auto">
          <a:xfrm>
            <a:off x="2357438" y="4071938"/>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a:latin typeface="+mn-lt"/>
              </a:rPr>
              <a:t>Develop staff knowledge and skills to change the work processes and coach others; grow a shared knowledge across organisations and nationally.    </a:t>
            </a:r>
          </a:p>
        </p:txBody>
      </p:sp>
      <p:sp>
        <p:nvSpPr>
          <p:cNvPr id="30" name="Rounded Rectangle 29"/>
          <p:cNvSpPr/>
          <p:nvPr/>
        </p:nvSpPr>
        <p:spPr bwMode="auto">
          <a:xfrm>
            <a:off x="2357438" y="4786313"/>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a:latin typeface="+mn-lt"/>
              </a:rPr>
              <a:t>Ensure that staff have adequate time to dedicate to The Productive Operating Theatre, with support resource committed to delivering capability and learning. </a:t>
            </a:r>
          </a:p>
        </p:txBody>
      </p:sp>
      <p:sp>
        <p:nvSpPr>
          <p:cNvPr id="31" name="Rounded Rectangle 30"/>
          <p:cNvSpPr/>
          <p:nvPr/>
        </p:nvSpPr>
        <p:spPr bwMode="auto">
          <a:xfrm>
            <a:off x="2357438" y="5500688"/>
            <a:ext cx="6572250" cy="642937"/>
          </a:xfrm>
          <a:prstGeom prst="roundRect">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a:lstStyle/>
          <a:p>
            <a:pPr>
              <a:defRPr/>
            </a:pPr>
            <a:r>
              <a:rPr lang="en-GB" sz="1100" dirty="0" smtClean="0">
                <a:latin typeface="+mn-lt"/>
              </a:rPr>
              <a:t>Establish positive partnerships between clinician's and managers at all levels within the organisation. Clinical leadership and participation is actively sought to initiate, test and sustain a culture </a:t>
            </a:r>
            <a:r>
              <a:rPr lang="en-GB" sz="1100" smtClean="0">
                <a:latin typeface="+mn-lt"/>
              </a:rPr>
              <a:t>of continuous </a:t>
            </a:r>
            <a:r>
              <a:rPr lang="en-GB" sz="1100" dirty="0" smtClean="0">
                <a:latin typeface="+mn-lt"/>
              </a:rPr>
              <a:t>improvement </a:t>
            </a:r>
            <a:endParaRPr lang="en-GB" sz="1100"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T_TEMPLATE_03">
  <a:themeElements>
    <a:clrScheme name="OT_TEMPLATE_0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T_TEMPLATE_0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2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24" charset="0"/>
          </a:defRPr>
        </a:defPPr>
      </a:lstStyle>
    </a:lnDef>
  </a:objectDefaults>
  <a:extraClrSchemeLst>
    <a:extraClrScheme>
      <a:clrScheme name="OT_TEMPLATE_0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T_TEMPLATE_0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T_TEMPLATE_0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T_TEMPLATE_0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T_TEMPLATE_0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T_TEMPLATE_0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T_TEMPLATE_0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T_TEMPLATE_0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T_TEMPLATE_0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T_TEMPLATE_0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T_TEMPLATE_0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T_TEMPLATE_0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ROB BACKUP:120 Gb Backup:back up 40 gig:MO498_NHSI PRODUCTIVE SERIES:PRO_THEATRE: OT_TEMPLATES:OT_PPT_TEMP:OT_TEMPLATES:OT_TEMPLATE_03</Template>
  <TotalTime>358</TotalTime>
  <Words>227</Words>
  <Application>Microsoft Office PowerPoint</Application>
  <PresentationFormat>On-screen Show (4:3)</PresentationFormat>
  <Paragraphs>17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OT_TEMPLATE_03</vt:lpstr>
      <vt:lpstr>Critical Success Factors</vt:lpstr>
    </vt:vector>
  </TitlesOfParts>
  <Company>Motion 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Productive Operating Theatre</dc:title>
  <dc:creator>Scott Henderson</dc:creator>
  <cp:lastModifiedBy> Yesret Bi</cp:lastModifiedBy>
  <cp:revision>46</cp:revision>
  <dcterms:created xsi:type="dcterms:W3CDTF">2008-07-29T12:09:52Z</dcterms:created>
  <dcterms:modified xsi:type="dcterms:W3CDTF">2012-01-04T14:42:12Z</dcterms:modified>
</cp:coreProperties>
</file>