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6858000" cy="9906000" type="A4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ona Ash" initials="S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9A1"/>
    <a:srgbClr val="F7FBC9"/>
    <a:srgbClr val="F6FBC9"/>
    <a:srgbClr val="F0F8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38" y="24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0266-3563-4BC5-A3A8-D018C3F1B829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6F62-5F2F-493E-8F3E-ACE7DBA81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09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0266-3563-4BC5-A3A8-D018C3F1B829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6F62-5F2F-493E-8F3E-ACE7DBA81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03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0266-3563-4BC5-A3A8-D018C3F1B829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6F62-5F2F-493E-8F3E-ACE7DBA81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535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0266-3563-4BC5-A3A8-D018C3F1B829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6F62-5F2F-493E-8F3E-ACE7DBA81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00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0266-3563-4BC5-A3A8-D018C3F1B829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6F62-5F2F-493E-8F3E-ACE7DBA81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27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0266-3563-4BC5-A3A8-D018C3F1B829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6F62-5F2F-493E-8F3E-ACE7DBA81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799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0266-3563-4BC5-A3A8-D018C3F1B829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6F62-5F2F-493E-8F3E-ACE7DBA81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25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0266-3563-4BC5-A3A8-D018C3F1B829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6F62-5F2F-493E-8F3E-ACE7DBA81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545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0266-3563-4BC5-A3A8-D018C3F1B829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6F62-5F2F-493E-8F3E-ACE7DBA81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96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0266-3563-4BC5-A3A8-D018C3F1B829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6F62-5F2F-493E-8F3E-ACE7DBA81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94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0266-3563-4BC5-A3A8-D018C3F1B829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6F62-5F2F-493E-8F3E-ACE7DBA81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03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50266-3563-4BC5-A3A8-D018C3F1B829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66F62-5F2F-493E-8F3E-ACE7DBA81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29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england.dbskits-london@nhs.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ngland.londonscreening-incidents@nhs.ne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6100" y="560512"/>
            <a:ext cx="3284908" cy="2157327"/>
          </a:xfrm>
          <a:prstGeom prst="rect">
            <a:avLst/>
          </a:prstGeom>
          <a:solidFill>
            <a:srgbClr val="FBF9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88640" y="3224808"/>
            <a:ext cx="3262634" cy="61926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94771" y="1002175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Hep B positive mother identified and Hep B notification L1 sent to appropriate CHIS and GP	</a:t>
            </a:r>
            <a:endParaRPr lang="en-GB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88640" y="632520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2">
                    <a:lumMod val="50000"/>
                  </a:schemeClr>
                </a:solidFill>
              </a:rPr>
              <a:t>Maternity Unit</a:t>
            </a:r>
            <a:endParaRPr lang="en-GB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02071" y="1856656"/>
            <a:ext cx="2924868" cy="7158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At Birth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1</a:t>
            </a:r>
            <a:r>
              <a:rPr lang="en-GB" sz="1600" b="1" baseline="30000" dirty="0" smtClean="0">
                <a:solidFill>
                  <a:schemeClr val="tx1"/>
                </a:solidFill>
              </a:rPr>
              <a:t>st</a:t>
            </a:r>
            <a:r>
              <a:rPr lang="en-GB" sz="1600" b="1" dirty="0" smtClean="0">
                <a:solidFill>
                  <a:schemeClr val="tx1"/>
                </a:solidFill>
              </a:rPr>
              <a:t> dose </a:t>
            </a:r>
            <a:r>
              <a:rPr lang="en-GB" sz="1600" dirty="0" smtClean="0">
                <a:solidFill>
                  <a:schemeClr val="tx1"/>
                </a:solidFill>
              </a:rPr>
              <a:t>Hep B immunization</a:t>
            </a:r>
            <a:endParaRPr lang="en-GB" sz="16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814771" y="2572552"/>
            <a:ext cx="0" cy="1084304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3311" y="3658852"/>
            <a:ext cx="2924868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Check 1</a:t>
            </a:r>
            <a:r>
              <a:rPr lang="en-GB" sz="1600" b="1" baseline="30000" dirty="0" smtClean="0"/>
              <a:t>st</a:t>
            </a:r>
            <a:r>
              <a:rPr lang="en-GB" sz="1600" b="1" dirty="0" smtClean="0"/>
              <a:t> dose was given and Book 2</a:t>
            </a:r>
            <a:r>
              <a:rPr lang="en-GB" sz="1600" b="1" baseline="30000" dirty="0" smtClean="0"/>
              <a:t>nd</a:t>
            </a:r>
            <a:r>
              <a:rPr lang="en-GB" sz="1600" b="1" dirty="0" smtClean="0"/>
              <a:t> dose appointment </a:t>
            </a:r>
            <a:endParaRPr lang="en-GB" sz="16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374611" y="4520952"/>
            <a:ext cx="2924868" cy="7158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4 weeks old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2</a:t>
            </a:r>
            <a:r>
              <a:rPr lang="en-GB" sz="1600" b="1" baseline="30000" dirty="0" smtClean="0">
                <a:solidFill>
                  <a:schemeClr val="tx1"/>
                </a:solidFill>
              </a:rPr>
              <a:t>nd</a:t>
            </a:r>
            <a:r>
              <a:rPr lang="en-GB" sz="1600" b="1" dirty="0" smtClean="0">
                <a:solidFill>
                  <a:schemeClr val="tx1"/>
                </a:solidFill>
              </a:rPr>
              <a:t> dose </a:t>
            </a:r>
            <a:r>
              <a:rPr lang="en-GB" sz="1600" dirty="0" smtClean="0">
                <a:solidFill>
                  <a:schemeClr val="tx1"/>
                </a:solidFill>
              </a:rPr>
              <a:t>neonatal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dirty="0" smtClean="0">
                <a:solidFill>
                  <a:schemeClr val="tx1"/>
                </a:solidFill>
              </a:rPr>
              <a:t>Hep B immunization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52337" y="5601072"/>
            <a:ext cx="2924868" cy="7158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8, 12 &amp; 16 weeks old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3 doses of 6-in-1 (Hep B containing) vaccine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30063" y="7473280"/>
            <a:ext cx="2924868" cy="7158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Order DBS kits </a:t>
            </a:r>
            <a:r>
              <a:rPr lang="en-GB" sz="1600" dirty="0">
                <a:solidFill>
                  <a:schemeClr val="tx1"/>
                </a:solidFill>
              </a:rPr>
              <a:t>in advance from  </a:t>
            </a:r>
            <a:r>
              <a:rPr lang="en-GB" sz="1600" dirty="0" smtClean="0">
                <a:solidFill>
                  <a:schemeClr val="tx1"/>
                </a:solidFill>
                <a:hlinkClick r:id="rId2"/>
              </a:rPr>
              <a:t>england.dbskits-london@nhs.net</a:t>
            </a:r>
            <a:r>
              <a:rPr lang="en-GB" sz="1600" dirty="0" smtClean="0">
                <a:solidFill>
                  <a:schemeClr val="tx1"/>
                </a:solidFill>
              </a:rPr>
              <a:t>. 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57523" y="8553400"/>
            <a:ext cx="2924868" cy="8640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12 months old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Final  </a:t>
            </a:r>
            <a:r>
              <a:rPr lang="en-GB" sz="1600" b="1" dirty="0">
                <a:solidFill>
                  <a:schemeClr val="tx1"/>
                </a:solidFill>
              </a:rPr>
              <a:t>dose </a:t>
            </a:r>
            <a:r>
              <a:rPr lang="en-GB" sz="1600" dirty="0">
                <a:solidFill>
                  <a:schemeClr val="tx1"/>
                </a:solidFill>
              </a:rPr>
              <a:t>Hep B immunization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Dried Blood Spot (DBS)  </a:t>
            </a:r>
            <a:r>
              <a:rPr lang="en-GB" sz="1600" dirty="0">
                <a:solidFill>
                  <a:schemeClr val="tx1"/>
                </a:solidFill>
              </a:rPr>
              <a:t>or </a:t>
            </a:r>
            <a:r>
              <a:rPr lang="en-GB" sz="1600" dirty="0" smtClean="0">
                <a:solidFill>
                  <a:schemeClr val="tx1"/>
                </a:solidFill>
              </a:rPr>
              <a:t>serology test</a:t>
            </a:r>
            <a:endParaRPr lang="en-GB" sz="1600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814771" y="4160912"/>
            <a:ext cx="0" cy="368424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814771" y="5241032"/>
            <a:ext cx="0" cy="368424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804358" y="7193776"/>
            <a:ext cx="10413" cy="300464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814771" y="8193360"/>
            <a:ext cx="0" cy="368424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16100" y="3320298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2">
                    <a:lumMod val="50000"/>
                  </a:schemeClr>
                </a:solidFill>
              </a:rPr>
              <a:t>General Practice</a:t>
            </a:r>
            <a:endParaRPr lang="en-GB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6632" y="128464"/>
            <a:ext cx="6517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Section 7a Infant Hepatitis B Immunisation Protocol 17/18</a:t>
            </a:r>
            <a:endParaRPr lang="en-GB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186047" y="6681192"/>
            <a:ext cx="3255776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Book  appointment for </a:t>
            </a:r>
            <a:r>
              <a:rPr lang="en-GB" sz="1600" b="1" dirty="0" smtClean="0"/>
              <a:t>final dose of infant </a:t>
            </a:r>
            <a:r>
              <a:rPr lang="en-GB" sz="1600" b="1" dirty="0" smtClean="0"/>
              <a:t>Hep B vaccine &amp; test</a:t>
            </a:r>
            <a:endParaRPr lang="en-GB" sz="1600" b="1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1824348" y="6316968"/>
            <a:ext cx="0" cy="368424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814771" y="2936776"/>
            <a:ext cx="2075039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657846" y="561067"/>
            <a:ext cx="2782135" cy="12955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GB" sz="1400" dirty="0">
                <a:solidFill>
                  <a:schemeClr val="tx1"/>
                </a:solidFill>
              </a:rPr>
              <a:t>Babies born to Hep B positive mothers </a:t>
            </a:r>
            <a:r>
              <a:rPr lang="en-GB" sz="1400" dirty="0" smtClean="0">
                <a:solidFill>
                  <a:schemeClr val="tx1"/>
                </a:solidFill>
              </a:rPr>
              <a:t>before September 2017 should </a:t>
            </a:r>
            <a:r>
              <a:rPr lang="en-GB" sz="1400" dirty="0">
                <a:solidFill>
                  <a:schemeClr val="tx1"/>
                </a:solidFill>
              </a:rPr>
              <a:t>be immunized at birth following the 0,1,2 and 12 month accelerated schedule +/- HBIG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88640" y="9417496"/>
            <a:ext cx="65527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Incomplete immunization</a:t>
            </a:r>
            <a:r>
              <a:rPr lang="en-GB" sz="1200" dirty="0" smtClean="0"/>
              <a:t>: For any baby, infant or child with missed/ incomplete Hep B immunization please refer to Public Health England management algorithms overleaf</a:t>
            </a:r>
            <a:endParaRPr lang="en-GB" sz="12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3435188" y="5912306"/>
            <a:ext cx="565722" cy="312435"/>
            <a:chOff x="3453740" y="5936709"/>
            <a:chExt cx="565722" cy="312435"/>
          </a:xfrm>
        </p:grpSpPr>
        <p:cxnSp>
          <p:nvCxnSpPr>
            <p:cNvPr id="49" name="Straight Arrow Connector 48"/>
            <p:cNvCxnSpPr/>
            <p:nvPr/>
          </p:nvCxnSpPr>
          <p:spPr>
            <a:xfrm>
              <a:off x="3453740" y="6249144"/>
              <a:ext cx="565722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H="1">
              <a:off x="3469826" y="5936709"/>
              <a:ext cx="549636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Rounded Rectangle 63"/>
          <p:cNvSpPr/>
          <p:nvPr/>
        </p:nvSpPr>
        <p:spPr>
          <a:xfrm>
            <a:off x="6454114" y="2904540"/>
            <a:ext cx="360040" cy="628560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SIT</a:t>
            </a:r>
            <a:endParaRPr lang="en-GB" dirty="0"/>
          </a:p>
        </p:txBody>
      </p:sp>
      <p:grpSp>
        <p:nvGrpSpPr>
          <p:cNvPr id="29" name="Group 28"/>
          <p:cNvGrpSpPr/>
          <p:nvPr/>
        </p:nvGrpSpPr>
        <p:grpSpPr>
          <a:xfrm>
            <a:off x="5907248" y="5936709"/>
            <a:ext cx="576960" cy="288032"/>
            <a:chOff x="5877154" y="5961112"/>
            <a:chExt cx="576960" cy="288032"/>
          </a:xfrm>
        </p:grpSpPr>
        <p:cxnSp>
          <p:nvCxnSpPr>
            <p:cNvPr id="68" name="Straight Arrow Connector 67"/>
            <p:cNvCxnSpPr/>
            <p:nvPr/>
          </p:nvCxnSpPr>
          <p:spPr>
            <a:xfrm>
              <a:off x="5877154" y="6249144"/>
              <a:ext cx="576960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H="1">
              <a:off x="5963613" y="5961112"/>
              <a:ext cx="446274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4" name="Picture 2" descr="\\ims.gov.uk\data\Users\GBEXPVD\EXPHOME24\CHeffernan\Data\Desktop\not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5" y="2792760"/>
            <a:ext cx="397480" cy="397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TextBox 84"/>
          <p:cNvSpPr txBox="1"/>
          <p:nvPr/>
        </p:nvSpPr>
        <p:spPr>
          <a:xfrm>
            <a:off x="0" y="2792761"/>
            <a:ext cx="1638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2"/>
                </a:solidFill>
              </a:rPr>
              <a:t>Hep B notification L2 to CHIS &amp; GP. NBR to CHIS </a:t>
            </a:r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19463" y="2677189"/>
            <a:ext cx="2016477" cy="67403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312456" y="2735263"/>
            <a:ext cx="12579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accent2">
                    <a:lumMod val="50000"/>
                  </a:schemeClr>
                </a:solidFill>
              </a:rPr>
              <a:t>CHIS Failsafe</a:t>
            </a:r>
            <a:endParaRPr lang="en-GB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19463" y="3207385"/>
            <a:ext cx="1846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dirty="0" smtClean="0">
                <a:solidFill>
                  <a:prstClr val="white"/>
                </a:solidFill>
              </a:rPr>
              <a:t>Checks </a:t>
            </a:r>
            <a:r>
              <a:rPr lang="en-GB" sz="1400" dirty="0">
                <a:solidFill>
                  <a:prstClr val="white"/>
                </a:solidFill>
              </a:rPr>
              <a:t>baby is registered with </a:t>
            </a:r>
            <a:r>
              <a:rPr lang="en-GB" sz="1400" dirty="0" smtClean="0">
                <a:solidFill>
                  <a:prstClr val="white"/>
                </a:solidFill>
              </a:rPr>
              <a:t>practice</a:t>
            </a:r>
            <a:r>
              <a:rPr lang="en-GB" sz="1400" dirty="0">
                <a:solidFill>
                  <a:prstClr val="white"/>
                </a:solidFill>
              </a:rPr>
              <a:t> </a:t>
            </a:r>
            <a:r>
              <a:rPr lang="en-GB" sz="1400" dirty="0" smtClean="0">
                <a:solidFill>
                  <a:prstClr val="white"/>
                </a:solidFill>
              </a:rPr>
              <a:t> and  monitors when 1</a:t>
            </a:r>
            <a:r>
              <a:rPr lang="en-GB" sz="1400" baseline="30000" dirty="0" smtClean="0">
                <a:solidFill>
                  <a:prstClr val="white"/>
                </a:solidFill>
              </a:rPr>
              <a:t>st</a:t>
            </a:r>
            <a:r>
              <a:rPr lang="en-GB" sz="1400" dirty="0" smtClean="0">
                <a:solidFill>
                  <a:prstClr val="white"/>
                </a:solidFill>
              </a:rPr>
              <a:t> </a:t>
            </a:r>
            <a:r>
              <a:rPr lang="en-GB" sz="1400" dirty="0">
                <a:solidFill>
                  <a:prstClr val="white"/>
                </a:solidFill>
              </a:rPr>
              <a:t>dose </a:t>
            </a:r>
            <a:r>
              <a:rPr lang="en-GB" sz="1400" dirty="0" smtClean="0">
                <a:solidFill>
                  <a:prstClr val="white"/>
                </a:solidFill>
              </a:rPr>
              <a:t>is given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0738" y="4418106"/>
            <a:ext cx="18465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dirty="0">
                <a:solidFill>
                  <a:prstClr val="white"/>
                </a:solidFill>
              </a:rPr>
              <a:t>Checks vaccine appointments are </a:t>
            </a:r>
            <a:r>
              <a:rPr lang="en-GB" sz="1400" dirty="0" smtClean="0">
                <a:solidFill>
                  <a:prstClr val="white"/>
                </a:solidFill>
              </a:rPr>
              <a:t>scheduled and that GP practices are sending proactive reminders to parent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7193" y="6047923"/>
            <a:ext cx="17786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Checks progression of schedule on </a:t>
            </a:r>
            <a:r>
              <a:rPr lang="en-GB" sz="1400" dirty="0" smtClean="0">
                <a:solidFill>
                  <a:schemeClr val="bg1"/>
                </a:solidFill>
              </a:rPr>
              <a:t>a weekly basis</a:t>
            </a:r>
            <a:r>
              <a:rPr lang="en-GB" sz="1400" dirty="0">
                <a:solidFill>
                  <a:schemeClr val="bg1"/>
                </a:solidFill>
              </a:rPr>
              <a:t>. Alerts </a:t>
            </a:r>
            <a:r>
              <a:rPr lang="en-GB" sz="1400" dirty="0" smtClean="0">
                <a:solidFill>
                  <a:schemeClr val="bg1"/>
                </a:solidFill>
              </a:rPr>
              <a:t>SIT</a:t>
            </a:r>
            <a:r>
              <a:rPr lang="en-GB" sz="1400" dirty="0">
                <a:solidFill>
                  <a:schemeClr val="bg1"/>
                </a:solidFill>
              </a:rPr>
              <a:t> </a:t>
            </a:r>
            <a:r>
              <a:rPr lang="en-GB" sz="1400" dirty="0" smtClean="0">
                <a:solidFill>
                  <a:schemeClr val="bg1"/>
                </a:solidFill>
              </a:rPr>
              <a:t>if dose missed.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3616" y="7193776"/>
            <a:ext cx="1873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dirty="0">
                <a:solidFill>
                  <a:prstClr val="white"/>
                </a:solidFill>
              </a:rPr>
              <a:t>Requests GP practice to confirm course completion. Informs SIT</a:t>
            </a:r>
            <a:r>
              <a:rPr lang="en-GB" sz="1400" dirty="0" smtClean="0">
                <a:solidFill>
                  <a:prstClr val="white"/>
                </a:solidFill>
              </a:rPr>
              <a:t>.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00910" y="8377573"/>
            <a:ext cx="2070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dirty="0" smtClean="0">
                <a:solidFill>
                  <a:prstClr val="white"/>
                </a:solidFill>
              </a:rPr>
              <a:t>Report vaccine incident if dose/DBS  is missed to </a:t>
            </a:r>
            <a:r>
              <a:rPr lang="en-GB" sz="1400" dirty="0" smtClean="0">
                <a:solidFill>
                  <a:prstClr val="white"/>
                </a:solidFill>
                <a:hlinkClick r:id="rId4"/>
              </a:rPr>
              <a:t>england.londonscreening-incidents@nhs.net</a:t>
            </a:r>
            <a:r>
              <a:rPr lang="en-GB" sz="1400" dirty="0" smtClean="0">
                <a:solidFill>
                  <a:prstClr val="white"/>
                </a:solidFill>
              </a:rPr>
              <a:t> 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3463299" y="3224808"/>
            <a:ext cx="556163" cy="238659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dirty="0" smtClean="0"/>
              <a:t>Health  visitor help</a:t>
            </a:r>
            <a:endParaRPr lang="en-GB" dirty="0"/>
          </a:p>
        </p:txBody>
      </p:sp>
      <p:pic>
        <p:nvPicPr>
          <p:cNvPr id="41" name="Picture 2" descr="\\ims.gov.uk\data\Users\GBEXPVD\EXPHOME24\CHeffernan\Data\Desktop\not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716" y="2011143"/>
            <a:ext cx="397480" cy="397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4509120" y="1979053"/>
            <a:ext cx="2125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2"/>
                </a:solidFill>
              </a:rPr>
              <a:t>Notification of high risk Hep B positive mothers from Colindale to CHIS Hubs </a:t>
            </a:r>
            <a:endParaRPr lang="en-GB" sz="1200" dirty="0">
              <a:solidFill>
                <a:schemeClr val="tx2"/>
              </a:solidFill>
            </a:endParaRPr>
          </a:p>
        </p:txBody>
      </p:sp>
      <p:cxnSp>
        <p:nvCxnSpPr>
          <p:cNvPr id="47" name="Straight Arrow Connector 46"/>
          <p:cNvCxnSpPr>
            <a:stCxn id="41" idx="2"/>
          </p:cNvCxnSpPr>
          <p:nvPr/>
        </p:nvCxnSpPr>
        <p:spPr>
          <a:xfrm>
            <a:off x="4312456" y="2408623"/>
            <a:ext cx="0" cy="3092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72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1" y="590204"/>
            <a:ext cx="6760248" cy="8755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26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32" y="272480"/>
            <a:ext cx="6237312" cy="934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127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253</Words>
  <Application>Microsoft Office PowerPoint</Application>
  <PresentationFormat>A4 Paper (210x297 mm)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IMS3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Heffernan, Catherine</dc:creator>
  <cp:lastModifiedBy>Heffernan, Catherine</cp:lastModifiedBy>
  <cp:revision>43</cp:revision>
  <cp:lastPrinted>2016-08-08T14:37:21Z</cp:lastPrinted>
  <dcterms:created xsi:type="dcterms:W3CDTF">2016-08-08T13:02:22Z</dcterms:created>
  <dcterms:modified xsi:type="dcterms:W3CDTF">2018-02-26T15:10:10Z</dcterms:modified>
</cp:coreProperties>
</file>