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72" r:id="rId5"/>
    <p:sldId id="264" r:id="rId6"/>
    <p:sldId id="257" r:id="rId7"/>
    <p:sldId id="273" r:id="rId8"/>
    <p:sldId id="266" r:id="rId9"/>
    <p:sldId id="270" r:id="rId10"/>
    <p:sldId id="271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" initials="A" lastIdx="2" clrIdx="0">
    <p:extLst>
      <p:ext uri="{19B8F6BF-5375-455C-9EA6-DF929625EA0E}">
        <p15:presenceInfo xmlns:p15="http://schemas.microsoft.com/office/powerpoint/2012/main" xmlns="" userId="Al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A4805-A81C-4E7A-9C94-D305DAFE4B21}" v="49" dt="2019-04-30T20:54:03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15" autoAdjust="0"/>
  </p:normalViewPr>
  <p:slideViewPr>
    <p:cSldViewPr>
      <p:cViewPr varScale="1">
        <p:scale>
          <a:sx n="85" d="100"/>
          <a:sy n="85" d="100"/>
        </p:scale>
        <p:origin x="-14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Pascoe" userId="e7ad654696288f47" providerId="LiveId" clId="{8F99A68C-DB0D-4226-BEDA-18CFD9EF456A}"/>
    <pc:docChg chg="undo custSel addSld delSld modSld sldOrd">
      <pc:chgData name="Sue Pascoe" userId="e7ad654696288f47" providerId="LiveId" clId="{8F99A68C-DB0D-4226-BEDA-18CFD9EF456A}" dt="2019-04-30T20:57:02.120" v="6015" actId="6549"/>
      <pc:docMkLst>
        <pc:docMk/>
      </pc:docMkLst>
      <pc:sldChg chg="modNotes">
        <pc:chgData name="Sue Pascoe" userId="e7ad654696288f47" providerId="LiveId" clId="{8F99A68C-DB0D-4226-BEDA-18CFD9EF456A}" dt="2019-04-30T19:42:42.435" v="1546" actId="20577"/>
        <pc:sldMkLst>
          <pc:docMk/>
          <pc:sldMk cId="2653905573" sldId="256"/>
        </pc:sldMkLst>
      </pc:sldChg>
      <pc:sldChg chg="modSp modNotes">
        <pc:chgData name="Sue Pascoe" userId="e7ad654696288f47" providerId="LiveId" clId="{8F99A68C-DB0D-4226-BEDA-18CFD9EF456A}" dt="2019-04-30T20:49:23.431" v="5835" actId="6549"/>
        <pc:sldMkLst>
          <pc:docMk/>
          <pc:sldMk cId="3633879935" sldId="257"/>
        </pc:sldMkLst>
        <pc:spChg chg="mod">
          <ac:chgData name="Sue Pascoe" userId="e7ad654696288f47" providerId="LiveId" clId="{8F99A68C-DB0D-4226-BEDA-18CFD9EF456A}" dt="2019-04-30T20:49:23.431" v="5835" actId="6549"/>
          <ac:spMkLst>
            <pc:docMk/>
            <pc:sldMk cId="3633879935" sldId="257"/>
            <ac:spMk id="7" creationId="{71441A47-D431-4756-A878-83E61FA4F200}"/>
          </ac:spMkLst>
        </pc:spChg>
      </pc:sldChg>
      <pc:sldChg chg="modSp del modNotes">
        <pc:chgData name="Sue Pascoe" userId="e7ad654696288f47" providerId="LiveId" clId="{8F99A68C-DB0D-4226-BEDA-18CFD9EF456A}" dt="2019-04-30T19:17:05.810" v="265" actId="2696"/>
        <pc:sldMkLst>
          <pc:docMk/>
          <pc:sldMk cId="3582244487" sldId="260"/>
        </pc:sldMkLst>
        <pc:spChg chg="mod">
          <ac:chgData name="Sue Pascoe" userId="e7ad654696288f47" providerId="LiveId" clId="{8F99A68C-DB0D-4226-BEDA-18CFD9EF456A}" dt="2019-04-30T19:13:17.537" v="0"/>
          <ac:spMkLst>
            <pc:docMk/>
            <pc:sldMk cId="3582244487" sldId="260"/>
            <ac:spMk id="3" creationId="{7054D901-C622-4304-A740-A18F0E6A2FFC}"/>
          </ac:spMkLst>
        </pc:spChg>
      </pc:sldChg>
      <pc:sldChg chg="ord modNotes">
        <pc:chgData name="Sue Pascoe" userId="e7ad654696288f47" providerId="LiveId" clId="{8F99A68C-DB0D-4226-BEDA-18CFD9EF456A}" dt="2019-04-30T19:18:27.074" v="312" actId="20577"/>
        <pc:sldMkLst>
          <pc:docMk/>
          <pc:sldMk cId="2322693905" sldId="262"/>
        </pc:sldMkLst>
      </pc:sldChg>
      <pc:sldChg chg="ord modNotes">
        <pc:chgData name="Sue Pascoe" userId="e7ad654696288f47" providerId="LiveId" clId="{8F99A68C-DB0D-4226-BEDA-18CFD9EF456A}" dt="2019-04-30T19:18:35.558" v="329" actId="20577"/>
        <pc:sldMkLst>
          <pc:docMk/>
          <pc:sldMk cId="3761662852" sldId="263"/>
        </pc:sldMkLst>
      </pc:sldChg>
      <pc:sldChg chg="ord modNotes">
        <pc:chgData name="Sue Pascoe" userId="e7ad654696288f47" providerId="LiveId" clId="{8F99A68C-DB0D-4226-BEDA-18CFD9EF456A}" dt="2019-04-30T19:19:42.428" v="462" actId="20577"/>
        <pc:sldMkLst>
          <pc:docMk/>
          <pc:sldMk cId="1575535129" sldId="264"/>
        </pc:sldMkLst>
      </pc:sldChg>
      <pc:sldChg chg="modSp modNotes">
        <pc:chgData name="Sue Pascoe" userId="e7ad654696288f47" providerId="LiveId" clId="{8F99A68C-DB0D-4226-BEDA-18CFD9EF456A}" dt="2019-04-30T20:51:15.563" v="5878" actId="6549"/>
        <pc:sldMkLst>
          <pc:docMk/>
          <pc:sldMk cId="1384551572" sldId="266"/>
        </pc:sldMkLst>
        <pc:spChg chg="mod">
          <ac:chgData name="Sue Pascoe" userId="e7ad654696288f47" providerId="LiveId" clId="{8F99A68C-DB0D-4226-BEDA-18CFD9EF456A}" dt="2019-04-30T19:40:24.626" v="1485" actId="6549"/>
          <ac:spMkLst>
            <pc:docMk/>
            <pc:sldMk cId="1384551572" sldId="266"/>
            <ac:spMk id="2" creationId="{E8288F39-5C76-4F74-B93C-24276662120B}"/>
          </ac:spMkLst>
        </pc:spChg>
        <pc:spChg chg="mod">
          <ac:chgData name="Sue Pascoe" userId="e7ad654696288f47" providerId="LiveId" clId="{8F99A68C-DB0D-4226-BEDA-18CFD9EF456A}" dt="2019-04-30T20:51:15.563" v="5878" actId="6549"/>
          <ac:spMkLst>
            <pc:docMk/>
            <pc:sldMk cId="1384551572" sldId="266"/>
            <ac:spMk id="7" creationId="{71441A47-D431-4756-A878-83E61FA4F200}"/>
          </ac:spMkLst>
        </pc:spChg>
      </pc:sldChg>
      <pc:sldChg chg="modSp modNotes">
        <pc:chgData name="Sue Pascoe" userId="e7ad654696288f47" providerId="LiveId" clId="{8F99A68C-DB0D-4226-BEDA-18CFD9EF456A}" dt="2019-04-30T20:52:28.019" v="5916" actId="6549"/>
        <pc:sldMkLst>
          <pc:docMk/>
          <pc:sldMk cId="194847660" sldId="270"/>
        </pc:sldMkLst>
        <pc:spChg chg="mod">
          <ac:chgData name="Sue Pascoe" userId="e7ad654696288f47" providerId="LiveId" clId="{8F99A68C-DB0D-4226-BEDA-18CFD9EF456A}" dt="2019-04-30T20:52:28.019" v="5916" actId="6549"/>
          <ac:spMkLst>
            <pc:docMk/>
            <pc:sldMk cId="194847660" sldId="270"/>
            <ac:spMk id="7" creationId="{71441A47-D431-4756-A878-83E61FA4F200}"/>
          </ac:spMkLst>
        </pc:spChg>
      </pc:sldChg>
      <pc:sldChg chg="modSp modNotes">
        <pc:chgData name="Sue Pascoe" userId="e7ad654696288f47" providerId="LiveId" clId="{8F99A68C-DB0D-4226-BEDA-18CFD9EF456A}" dt="2019-04-30T20:52:50.273" v="5937" actId="20577"/>
        <pc:sldMkLst>
          <pc:docMk/>
          <pc:sldMk cId="1175974412" sldId="271"/>
        </pc:sldMkLst>
        <pc:spChg chg="mod">
          <ac:chgData name="Sue Pascoe" userId="e7ad654696288f47" providerId="LiveId" clId="{8F99A68C-DB0D-4226-BEDA-18CFD9EF456A}" dt="2019-04-30T20:52:50.273" v="5937" actId="20577"/>
          <ac:spMkLst>
            <pc:docMk/>
            <pc:sldMk cId="1175974412" sldId="271"/>
            <ac:spMk id="7" creationId="{71441A47-D431-4756-A878-83E61FA4F200}"/>
          </ac:spMkLst>
        </pc:spChg>
      </pc:sldChg>
      <pc:sldChg chg="ord modNotes">
        <pc:chgData name="Sue Pascoe" userId="e7ad654696288f47" providerId="LiveId" clId="{8F99A68C-DB0D-4226-BEDA-18CFD9EF456A}" dt="2019-04-30T19:19:13.073" v="392" actId="6549"/>
        <pc:sldMkLst>
          <pc:docMk/>
          <pc:sldMk cId="1021499654" sldId="272"/>
        </pc:sldMkLst>
      </pc:sldChg>
      <pc:sldChg chg="modSp add ord modNotes">
        <pc:chgData name="Sue Pascoe" userId="e7ad654696288f47" providerId="LiveId" clId="{8F99A68C-DB0D-4226-BEDA-18CFD9EF456A}" dt="2019-04-30T20:57:02.120" v="6015" actId="6549"/>
        <pc:sldMkLst>
          <pc:docMk/>
          <pc:sldMk cId="578949352" sldId="273"/>
        </pc:sldMkLst>
        <pc:spChg chg="mod">
          <ac:chgData name="Sue Pascoe" userId="e7ad654696288f47" providerId="LiveId" clId="{8F99A68C-DB0D-4226-BEDA-18CFD9EF456A}" dt="2019-04-30T19:26:18.869" v="819" actId="20577"/>
          <ac:spMkLst>
            <pc:docMk/>
            <pc:sldMk cId="578949352" sldId="273"/>
            <ac:spMk id="2" creationId="{621D81EF-F578-4726-9D97-F9AF9C922721}"/>
          </ac:spMkLst>
        </pc:spChg>
        <pc:spChg chg="mod">
          <ac:chgData name="Sue Pascoe" userId="e7ad654696288f47" providerId="LiveId" clId="{8F99A68C-DB0D-4226-BEDA-18CFD9EF456A}" dt="2019-04-30T20:57:02.120" v="6015" actId="6549"/>
          <ac:spMkLst>
            <pc:docMk/>
            <pc:sldMk cId="578949352" sldId="273"/>
            <ac:spMk id="3" creationId="{331A520E-BC1E-4AFB-821C-92340E033588}"/>
          </ac:spMkLst>
        </pc:spChg>
      </pc:sldChg>
      <pc:sldChg chg="delSp modSp">
        <pc:chgData name="Sue Pascoe" userId="e7ad654696288f47" providerId="LiveId" clId="{8F99A68C-DB0D-4226-BEDA-18CFD9EF456A}" dt="2019-04-30T20:54:03.410" v="5991" actId="478"/>
        <pc:sldMkLst>
          <pc:docMk/>
          <pc:sldMk cId="1390957915" sldId="274"/>
        </pc:sldMkLst>
        <pc:spChg chg="mod">
          <ac:chgData name="Sue Pascoe" userId="e7ad654696288f47" providerId="LiveId" clId="{8F99A68C-DB0D-4226-BEDA-18CFD9EF456A}" dt="2019-04-30T20:53:33.314" v="5982" actId="6549"/>
          <ac:spMkLst>
            <pc:docMk/>
            <pc:sldMk cId="1390957915" sldId="274"/>
            <ac:spMk id="2" creationId="{00000000-0000-0000-0000-000000000000}"/>
          </ac:spMkLst>
        </pc:spChg>
        <pc:spChg chg="del mod">
          <ac:chgData name="Sue Pascoe" userId="e7ad654696288f47" providerId="LiveId" clId="{8F99A68C-DB0D-4226-BEDA-18CFD9EF456A}" dt="2019-04-30T20:54:03.410" v="5991" actId="478"/>
          <ac:spMkLst>
            <pc:docMk/>
            <pc:sldMk cId="1390957915" sldId="2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84CDB-2723-45DB-9FF6-0C6B44DFB941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7C76-4E29-4C0B-954E-9B7D845A8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Introduce myself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the next 15 minutes let’s look at the word through a different lens – that of a patient /carer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people that I have recent experience of caring for in the last phase of their lives can’t be in this room with us today – so let me share a bit about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they 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7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43858"/>
          </a:xfrm>
        </p:spPr>
        <p:txBody>
          <a:bodyPr/>
          <a:lstStyle/>
          <a:p>
            <a:r>
              <a:rPr lang="en-US" dirty="0"/>
              <a:t>Let’s finish on a positive note</a:t>
            </a:r>
          </a:p>
          <a:p>
            <a:endParaRPr lang="en-US" dirty="0"/>
          </a:p>
          <a:p>
            <a:r>
              <a:rPr lang="en-US" dirty="0"/>
              <a:t>There are some things that helped – both Mum and Dad had a good 80 years / lots of happy times. Managing the final stage of life is not easy / often messy.</a:t>
            </a:r>
          </a:p>
          <a:p>
            <a:endParaRPr lang="en-US" dirty="0"/>
          </a:p>
          <a:p>
            <a:r>
              <a:rPr lang="en-US" dirty="0"/>
              <a:t>Talking to those in a similar position – colleagues / other relatives</a:t>
            </a:r>
          </a:p>
          <a:p>
            <a:endParaRPr lang="en-US" dirty="0"/>
          </a:p>
          <a:p>
            <a:r>
              <a:rPr lang="en-US" dirty="0"/>
              <a:t>The kindness of others – words / gestures</a:t>
            </a:r>
          </a:p>
          <a:p>
            <a:endParaRPr lang="en-US" dirty="0"/>
          </a:p>
          <a:p>
            <a:r>
              <a:rPr lang="en-US" dirty="0"/>
              <a:t>Sharing the responsibility with others – my husband and brother</a:t>
            </a:r>
          </a:p>
          <a:p>
            <a:endParaRPr lang="en-US" dirty="0"/>
          </a:p>
          <a:p>
            <a:r>
              <a:rPr lang="en-US" dirty="0"/>
              <a:t>Developing meaningful relationships – with key people GP / care home staff not always those you expect. The person that sorted the laundry often had more time to talk to Mum that those providing her care</a:t>
            </a:r>
          </a:p>
          <a:p>
            <a:endParaRPr lang="en-US" dirty="0"/>
          </a:p>
          <a:p>
            <a:r>
              <a:rPr lang="en-US" dirty="0"/>
              <a:t>These people made me feel </a:t>
            </a:r>
            <a:r>
              <a:rPr lang="en-US" dirty="0" err="1"/>
              <a:t>ssafe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Communication / reinforced messages</a:t>
            </a:r>
          </a:p>
          <a:p>
            <a:endParaRPr lang="en-US" dirty="0"/>
          </a:p>
          <a:p>
            <a:r>
              <a:rPr lang="en-US" dirty="0"/>
              <a:t>Delivering on promises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Introduce myself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the next 15 minutes let’s look at the word through a different lens – that of a patient /carer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people that I have recent experience of caring for in the last phase of their lives can’t be in this room with us today – so let me share a bit about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they 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8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Shortly after they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Their wedding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Beginning to age - at the wedding of their eldest grandchild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1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the care home where they spent the last 9- 12 months of their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5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slide</a:t>
            </a:r>
          </a:p>
          <a:p>
            <a:endParaRPr lang="en-GB" dirty="0"/>
          </a:p>
          <a:p>
            <a:r>
              <a:rPr lang="en-GB" dirty="0"/>
              <a:t>I know that this story is not unique to me </a:t>
            </a:r>
          </a:p>
          <a:p>
            <a:r>
              <a:rPr lang="en-GB" dirty="0"/>
              <a:t>This helped me</a:t>
            </a:r>
          </a:p>
          <a:p>
            <a:r>
              <a:rPr lang="en-GB" dirty="0"/>
              <a:t>Our parents die before we do</a:t>
            </a:r>
          </a:p>
          <a:p>
            <a:endParaRPr lang="en-GB" dirty="0"/>
          </a:p>
          <a:p>
            <a:r>
              <a:rPr lang="en-GB" dirty="0"/>
              <a:t>My guess is that I am not the only carer in this room today</a:t>
            </a:r>
          </a:p>
          <a:p>
            <a:endParaRPr lang="en-GB" dirty="0"/>
          </a:p>
          <a:p>
            <a:r>
              <a:rPr lang="en-GB" dirty="0"/>
              <a:t>Let’s check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Number of people caring for someone in the last phase of their life?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Number of people in the room caring for someone that is living with dementia?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Number of people in the room caring for someone whose living in a care home </a:t>
            </a:r>
            <a:r>
              <a:rPr lang="en-GB" dirty="0" err="1"/>
              <a:t>home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5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4400549"/>
            <a:ext cx="6048672" cy="4743451"/>
          </a:xfrm>
        </p:spPr>
        <p:txBody>
          <a:bodyPr/>
          <a:lstStyle/>
          <a:p>
            <a:r>
              <a:rPr lang="en-GB" dirty="0"/>
              <a:t>So ……………………..  the focus of this event today is the End of Life but let me focus for a minute or two on the last phase of Mum and Dad’s lives which spanned around 5 years which helps to provide context</a:t>
            </a:r>
          </a:p>
          <a:p>
            <a:endParaRPr lang="en-GB" dirty="0"/>
          </a:p>
          <a:p>
            <a:r>
              <a:rPr lang="en-GB" dirty="0"/>
              <a:t>Both had long term conditions 5 / 7 years – slow deterioration</a:t>
            </a:r>
          </a:p>
          <a:p>
            <a:r>
              <a:rPr lang="en-GB" dirty="0"/>
              <a:t>We talked, whilst they were still able, about what they wanted / how best to manage this.</a:t>
            </a:r>
          </a:p>
          <a:p>
            <a:endParaRPr lang="en-GB" dirty="0"/>
          </a:p>
          <a:p>
            <a:r>
              <a:rPr lang="en-GB" dirty="0"/>
              <a:t>Put all of the necessary paperwork in place DNAR / LPAs</a:t>
            </a:r>
          </a:p>
          <a:p>
            <a:endParaRPr lang="en-GB" dirty="0"/>
          </a:p>
          <a:p>
            <a:r>
              <a:rPr lang="en-GB" dirty="0"/>
              <a:t>As they began to deteriorate </a:t>
            </a:r>
          </a:p>
          <a:p>
            <a:endParaRPr lang="en-GB" dirty="0"/>
          </a:p>
          <a:p>
            <a:r>
              <a:rPr lang="en-GB" dirty="0"/>
              <a:t>Sought help – homecare / respite - not easy to find support / waiting lists when you do find it</a:t>
            </a:r>
          </a:p>
          <a:p>
            <a:endParaRPr lang="en-GB" dirty="0"/>
          </a:p>
          <a:p>
            <a:r>
              <a:rPr lang="en-GB" dirty="0"/>
              <a:t>Increasing conveyances to hospital – of which there would have been more without my intervention</a:t>
            </a:r>
          </a:p>
          <a:p>
            <a:r>
              <a:rPr lang="en-GB" dirty="0"/>
              <a:t>Catheter management</a:t>
            </a:r>
          </a:p>
          <a:p>
            <a:r>
              <a:rPr lang="en-GB" dirty="0"/>
              <a:t>Falls</a:t>
            </a:r>
          </a:p>
          <a:p>
            <a:endParaRPr lang="en-GB" dirty="0"/>
          </a:p>
          <a:p>
            <a:r>
              <a:rPr lang="en-GB" dirty="0"/>
              <a:t>Mum could cope but Dad really could not </a:t>
            </a:r>
          </a:p>
          <a:p>
            <a:endParaRPr lang="en-GB" dirty="0"/>
          </a:p>
          <a:p>
            <a:r>
              <a:rPr lang="en-GB" dirty="0"/>
              <a:t>Disorientation increased post admissions</a:t>
            </a:r>
          </a:p>
          <a:p>
            <a:endParaRPr lang="en-GB" dirty="0"/>
          </a:p>
          <a:p>
            <a:r>
              <a:rPr lang="en-GB" dirty="0"/>
              <a:t>Increased care until eventually we were looking for a 24 hr carer 7 days a week – continuity a real issue</a:t>
            </a:r>
          </a:p>
          <a:p>
            <a:r>
              <a:rPr lang="en-GB" dirty="0"/>
              <a:t>Living with risk – a high level of risk, exhausting for everyone!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4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91930"/>
          </a:xfrm>
        </p:spPr>
        <p:txBody>
          <a:bodyPr/>
          <a:lstStyle/>
          <a:p>
            <a:r>
              <a:rPr lang="en-GB" dirty="0"/>
              <a:t>We did manage to keep them at home as long as possible</a:t>
            </a:r>
          </a:p>
          <a:p>
            <a:endParaRPr lang="en-GB" dirty="0"/>
          </a:p>
          <a:p>
            <a:r>
              <a:rPr lang="en-GB" dirty="0"/>
              <a:t>Search for a care home – dual registered.</a:t>
            </a:r>
          </a:p>
          <a:p>
            <a:endParaRPr lang="en-GB" dirty="0"/>
          </a:p>
          <a:p>
            <a:r>
              <a:rPr lang="en-GB" dirty="0"/>
              <a:t>Dad admitted following a hospital admission – not the way we wanted it to be</a:t>
            </a:r>
          </a:p>
          <a:p>
            <a:endParaRPr lang="en-GB" dirty="0"/>
          </a:p>
          <a:p>
            <a:r>
              <a:rPr lang="en-GB" dirty="0"/>
              <a:t>By this stage totally unable to express his own needs</a:t>
            </a:r>
          </a:p>
          <a:p>
            <a:r>
              <a:rPr lang="en-GB" dirty="0"/>
              <a:t>By this I mean say that he was uncomfortable / needed a drink / needed the toilet</a:t>
            </a:r>
          </a:p>
          <a:p>
            <a:r>
              <a:rPr lang="en-GB" dirty="0"/>
              <a:t>Not the dignified man I knew </a:t>
            </a:r>
          </a:p>
          <a:p>
            <a:endParaRPr lang="en-GB" dirty="0"/>
          </a:p>
          <a:p>
            <a:r>
              <a:rPr lang="en-GB" dirty="0"/>
              <a:t>Mum followed – just could not manage at home without him</a:t>
            </a:r>
          </a:p>
          <a:p>
            <a:r>
              <a:rPr lang="en-GB" dirty="0"/>
              <a:t>Worried about him constantly</a:t>
            </a:r>
          </a:p>
          <a:p>
            <a:endParaRPr lang="en-GB" dirty="0"/>
          </a:p>
          <a:p>
            <a:r>
              <a:rPr lang="en-GB" dirty="0"/>
              <a:t>We found somewhere – somewhere for them to live and then die </a:t>
            </a:r>
          </a:p>
          <a:p>
            <a:r>
              <a:rPr lang="en-GB" dirty="0"/>
              <a:t>They were safe but did not get to spend as much time together as Mum in particular would have liked</a:t>
            </a:r>
          </a:p>
          <a:p>
            <a:endParaRPr lang="en-GB" dirty="0"/>
          </a:p>
          <a:p>
            <a:r>
              <a:rPr lang="en-GB" dirty="0"/>
              <a:t>Mum very unhappy - sad</a:t>
            </a:r>
          </a:p>
          <a:p>
            <a:endParaRPr lang="en-GB" dirty="0"/>
          </a:p>
          <a:p>
            <a:r>
              <a:rPr lang="en-GB" dirty="0"/>
              <a:t>Avoidable conveyances to hospital did not stop and I was willing to live with a much higher level of risk than most</a:t>
            </a:r>
          </a:p>
          <a:p>
            <a:endParaRPr lang="en-GB" dirty="0"/>
          </a:p>
          <a:p>
            <a:r>
              <a:rPr lang="en-GB" dirty="0"/>
              <a:t>They both ended up dying in hospital Dad on a medical ward following a Bank Holiday Admission and Mum in A&amp;E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1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r>
              <a:rPr lang="en-GB" dirty="0"/>
              <a:t>I have been asked to think about what the system could do differently</a:t>
            </a:r>
          </a:p>
          <a:p>
            <a:endParaRPr lang="en-GB" dirty="0"/>
          </a:p>
          <a:p>
            <a:r>
              <a:rPr lang="en-GB" dirty="0"/>
              <a:t>I have tried to extrapolate form my experience the things that would make the most difference for the most number of people</a:t>
            </a:r>
          </a:p>
          <a:p>
            <a:r>
              <a:rPr lang="en-GB" dirty="0"/>
              <a:t>I am a commissioner that commission care for a population – not in general for individuals</a:t>
            </a:r>
          </a:p>
          <a:p>
            <a:endParaRPr lang="en-GB" dirty="0"/>
          </a:p>
          <a:p>
            <a:r>
              <a:rPr lang="en-GB" dirty="0"/>
              <a:t>I struggled to navigate the system – what is it like for others?</a:t>
            </a:r>
          </a:p>
          <a:p>
            <a:endParaRPr lang="en-US" dirty="0"/>
          </a:p>
          <a:p>
            <a:r>
              <a:rPr lang="en-US" dirty="0"/>
              <a:t>How we minimize conveyances to hospital</a:t>
            </a:r>
          </a:p>
          <a:p>
            <a:endParaRPr lang="en-US" dirty="0"/>
          </a:p>
          <a:p>
            <a:r>
              <a:rPr lang="en-US" dirty="0"/>
              <a:t>Risk adverse / many avoidable / long waits – how do we give staff (care home / GPs /out of ours LAS) time and skills to mange this?</a:t>
            </a:r>
          </a:p>
          <a:p>
            <a:endParaRPr lang="en-US" dirty="0"/>
          </a:p>
          <a:p>
            <a:r>
              <a:rPr lang="en-US" dirty="0"/>
              <a:t>Primary care – continuity  of care (Dr Small)                     </a:t>
            </a:r>
          </a:p>
          <a:p>
            <a:endParaRPr lang="en-US" dirty="0"/>
          </a:p>
          <a:p>
            <a:r>
              <a:rPr lang="en-US" dirty="0"/>
              <a:t>Medications management</a:t>
            </a:r>
            <a:r>
              <a:rPr lang="en-GB" dirty="0"/>
              <a:t> – could and should have been reviewed.  Anticoagulants in particular.</a:t>
            </a:r>
          </a:p>
          <a:p>
            <a:endParaRPr lang="en-GB" dirty="0"/>
          </a:p>
          <a:p>
            <a:r>
              <a:rPr lang="en-GB" dirty="0"/>
              <a:t>Treat care homes as part of the system</a:t>
            </a:r>
          </a:p>
          <a:p>
            <a:r>
              <a:rPr lang="en-GB" dirty="0"/>
              <a:t>Support the workforce</a:t>
            </a:r>
          </a:p>
          <a:p>
            <a:endParaRPr lang="en-US" dirty="0"/>
          </a:p>
          <a:p>
            <a:r>
              <a:rPr lang="en-US" dirty="0"/>
              <a:t>Commission care for couples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7C76-4E29-4C0B-954E-9B7D845A88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4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1066800"/>
            <a:ext cx="6934200" cy="1143000"/>
          </a:xfrm>
          <a:effectLst/>
        </p:spPr>
        <p:txBody>
          <a:bodyPr/>
          <a:lstStyle>
            <a:lvl1pPr algn="l">
              <a:defRPr b="1" cap="all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4724400" cy="685796"/>
          </a:xfrm>
          <a:effectLst/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C70A9C-B071-413E-9019-2ABAE73680B1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85800" y="2221871"/>
            <a:ext cx="1371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9600"/>
            <a:ext cx="478821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286000"/>
            <a:ext cx="4788218" cy="3809999"/>
          </a:xfrm>
        </p:spPr>
        <p:txBody>
          <a:bodyPr/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1014" y="6400799"/>
            <a:ext cx="2895600" cy="29725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95D632-C58E-42E5-9157-E85550AE9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941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2CCE64-0EC3-4C91-B8CA-BED101581C37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7391400" y="6369866"/>
            <a:ext cx="9352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975EC7-9458-428F-9C2D-4E48814C80A8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505200" y="1981200"/>
            <a:ext cx="1371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204CEE-29BF-408C-8957-85539EBC5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9"/>
            <a:ext cx="9144000" cy="706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CC1CD34-47C6-4FEC-B6E6-A33B951E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2" y="281618"/>
            <a:ext cx="785689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81C4404-15B5-4B18-A231-689D8586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2" y="1676400"/>
            <a:ext cx="7856898" cy="3809999"/>
          </a:xfrm>
        </p:spPr>
        <p:txBody>
          <a:bodyPr/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7389DD-EA97-4942-A6BC-32AD00AABEE5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525102" y="1448212"/>
            <a:ext cx="1371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F1C06F6-079F-4D7D-A1E2-15A1EB1F5D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31014" y="6400799"/>
            <a:ext cx="2895600" cy="2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www.website.com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0F83EA3-4AD2-428A-818C-0EB9BE12E8C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7391400" y="6369866"/>
            <a:ext cx="9352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1B7B90-D6F7-48FD-A715-B92E4DF9FD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7" y="228600"/>
            <a:ext cx="8579222" cy="66294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019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019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10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085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/>
              <a:t>End of Life Care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4724400" cy="9144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/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Carer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Perspective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Sue Pascoe</a:t>
            </a:r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8F39-5C76-4F74-B93C-24276662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609600"/>
            <a:ext cx="5387280" cy="1143000"/>
          </a:xfrm>
        </p:spPr>
        <p:txBody>
          <a:bodyPr/>
          <a:lstStyle/>
          <a:p>
            <a:r>
              <a:rPr lang="en-US" dirty="0"/>
              <a:t>What helped?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1441A47-D431-4756-A878-83E61FA4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86000"/>
            <a:ext cx="4955232" cy="3809999"/>
          </a:xfrm>
        </p:spPr>
        <p:txBody>
          <a:bodyPr/>
          <a:lstStyle/>
          <a:p>
            <a:r>
              <a:rPr lang="en-US" dirty="0"/>
              <a:t>Long and happy lives</a:t>
            </a:r>
          </a:p>
          <a:p>
            <a:r>
              <a:rPr lang="en-US" dirty="0" smtClean="0"/>
              <a:t>Talking </a:t>
            </a:r>
            <a:r>
              <a:rPr lang="en-US" dirty="0"/>
              <a:t>to those in a similar position</a:t>
            </a:r>
          </a:p>
          <a:p>
            <a:r>
              <a:rPr lang="en-US" dirty="0"/>
              <a:t>Sharing the responsibility with </a:t>
            </a:r>
            <a:r>
              <a:rPr lang="en-US" dirty="0" smtClean="0"/>
              <a:t>others</a:t>
            </a:r>
          </a:p>
          <a:p>
            <a:r>
              <a:rPr lang="en-US" sz="1800" dirty="0" smtClean="0"/>
              <a:t>Individuals </a:t>
            </a:r>
            <a:r>
              <a:rPr lang="en-US" dirty="0" smtClean="0"/>
              <a:t>– regardless of sector                                  </a:t>
            </a:r>
            <a:r>
              <a:rPr lang="en-US" sz="1000" dirty="0" smtClean="0"/>
              <a:t>The </a:t>
            </a:r>
            <a:r>
              <a:rPr lang="en-US" sz="1000" dirty="0"/>
              <a:t>kindness of </a:t>
            </a:r>
            <a:r>
              <a:rPr lang="en-US" sz="1000" dirty="0" smtClean="0"/>
              <a:t>others                                                      Developing </a:t>
            </a:r>
            <a:r>
              <a:rPr lang="en-US" sz="1000" dirty="0"/>
              <a:t>meaningful </a:t>
            </a:r>
            <a:r>
              <a:rPr lang="en-US" sz="1000" dirty="0" smtClean="0"/>
              <a:t>relationships                                 Communication </a:t>
            </a:r>
            <a:r>
              <a:rPr lang="en-US" sz="1000" dirty="0"/>
              <a:t>/ reinforced </a:t>
            </a:r>
            <a:r>
              <a:rPr lang="en-US" sz="1000" dirty="0" smtClean="0"/>
              <a:t>messages                                    Delivering </a:t>
            </a:r>
            <a:r>
              <a:rPr lang="en-US" sz="1000" dirty="0"/>
              <a:t>on promises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7597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3909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DFB08E-48F9-4070-8454-ED0F5B63565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0"/>
            <a:ext cx="4371975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EC8E70-CFC1-49C2-8597-70BDFB09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9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79AC11-021D-4E75-B275-85CC94762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0"/>
            <a:ext cx="746449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FB839C-A5DD-4E11-8DF3-4A4F74AE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6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4640561-0F39-413F-9C8B-8EC8C019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960D-7E0F-4A16-8181-649AAE80A3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80F081-61F1-4A6B-A740-2015A0845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D5218C-4F52-4A79-A8E2-3AE46A8D8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92"/>
            <a:ext cx="9144000" cy="51492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40FBB5-EBB1-47E8-8681-B04B07A7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3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8F39-5C76-4F74-B93C-24276662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-       Mum and Dad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1441A47-D431-4756-A878-83E61FA4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86000"/>
            <a:ext cx="5099248" cy="4095328"/>
          </a:xfrm>
        </p:spPr>
        <p:txBody>
          <a:bodyPr/>
          <a:lstStyle/>
          <a:p>
            <a:r>
              <a:rPr lang="en-GB" dirty="0"/>
              <a:t>A couple of EastEnders</a:t>
            </a:r>
          </a:p>
          <a:p>
            <a:r>
              <a:rPr lang="en-GB" dirty="0"/>
              <a:t>They met at the wedding of a friend  </a:t>
            </a:r>
            <a:r>
              <a:rPr lang="en-GB" sz="1200" dirty="0"/>
              <a:t>The bridesmaid who went on to become a bride</a:t>
            </a:r>
          </a:p>
          <a:p>
            <a:r>
              <a:rPr lang="en-GB" dirty="0"/>
              <a:t>Akin to others of their generation        </a:t>
            </a:r>
            <a:r>
              <a:rPr lang="en-GB" sz="1200" dirty="0"/>
              <a:t>Dad worked, successful career</a:t>
            </a:r>
          </a:p>
          <a:p>
            <a:pPr marL="0" indent="0">
              <a:buNone/>
            </a:pPr>
            <a:r>
              <a:rPr lang="en-GB" sz="1200" dirty="0"/>
              <a:t>     </a:t>
            </a:r>
            <a:r>
              <a:rPr lang="en-GB" sz="1200" dirty="0" smtClean="0"/>
              <a:t> Mum </a:t>
            </a:r>
            <a:r>
              <a:rPr lang="en-GB" sz="1200" dirty="0"/>
              <a:t>cared for us and once we had left home their parents  </a:t>
            </a:r>
          </a:p>
          <a:p>
            <a:r>
              <a:rPr lang="en-GB" dirty="0" smtClean="0"/>
              <a:t>Went </a:t>
            </a:r>
            <a:r>
              <a:rPr lang="en-GB" dirty="0"/>
              <a:t>on to own their own home         </a:t>
            </a:r>
            <a:r>
              <a:rPr lang="en-GB" sz="1200" dirty="0"/>
              <a:t>1</a:t>
            </a:r>
            <a:r>
              <a:rPr lang="en-GB" sz="1200" baseline="30000" dirty="0"/>
              <a:t>st</a:t>
            </a:r>
            <a:r>
              <a:rPr lang="en-GB" sz="1200" dirty="0"/>
              <a:t> in their families to do this </a:t>
            </a:r>
          </a:p>
          <a:p>
            <a:r>
              <a:rPr lang="en-GB" dirty="0" smtClean="0"/>
              <a:t>Had </a:t>
            </a:r>
            <a:r>
              <a:rPr lang="en-GB" dirty="0"/>
              <a:t>3 children                                  </a:t>
            </a:r>
            <a:r>
              <a:rPr lang="en-GB" sz="1200" dirty="0" smtClean="0"/>
              <a:t> </a:t>
            </a:r>
            <a:r>
              <a:rPr lang="en-GB" sz="1200" dirty="0"/>
              <a:t>grandparents and great grandparents</a:t>
            </a:r>
          </a:p>
          <a:p>
            <a:pPr marL="0" indent="0">
              <a:buNone/>
            </a:pP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8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D81EF-F578-4726-9D97-F9AF9C92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phase of their </a:t>
            </a:r>
            <a:r>
              <a:rPr lang="en-GB" dirty="0" smtClean="0"/>
              <a:t>lives, 5 - 7 years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A520E-BC1E-4AFB-821C-92340E033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86000"/>
            <a:ext cx="4788218" cy="4239344"/>
          </a:xfrm>
        </p:spPr>
        <p:txBody>
          <a:bodyPr/>
          <a:lstStyle/>
          <a:p>
            <a:r>
              <a:rPr lang="en-GB" dirty="0"/>
              <a:t>Long term conditions                   </a:t>
            </a:r>
            <a:r>
              <a:rPr lang="en-GB" sz="1200" dirty="0"/>
              <a:t>Dementia and Progressive Cerebellar </a:t>
            </a:r>
            <a:r>
              <a:rPr lang="en-GB" sz="1200" dirty="0" smtClean="0"/>
              <a:t>Syndrome     </a:t>
            </a:r>
            <a:r>
              <a:rPr lang="en-GB" sz="1200" dirty="0" smtClean="0"/>
              <a:t>Slow deterioration</a:t>
            </a:r>
            <a:endParaRPr lang="en-GB" sz="1200" dirty="0"/>
          </a:p>
          <a:p>
            <a:r>
              <a:rPr lang="en-GB" dirty="0"/>
              <a:t>Their wish                                     </a:t>
            </a:r>
            <a:r>
              <a:rPr lang="en-GB" sz="1200" dirty="0"/>
              <a:t>to stay at home, together, where they felt safe</a:t>
            </a:r>
          </a:p>
          <a:p>
            <a:r>
              <a:rPr lang="en-GB" dirty="0" smtClean="0"/>
              <a:t>Increased support                  </a:t>
            </a:r>
            <a:r>
              <a:rPr lang="en-GB" sz="1200" dirty="0" smtClean="0"/>
              <a:t>Homecare</a:t>
            </a:r>
            <a:r>
              <a:rPr lang="en-GB" sz="1200" dirty="0" smtClean="0"/>
              <a:t>, </a:t>
            </a:r>
            <a:r>
              <a:rPr lang="en-GB" sz="1200" dirty="0" smtClean="0"/>
              <a:t>Respite, Crossroads, Day Care, 24 hour care</a:t>
            </a:r>
          </a:p>
          <a:p>
            <a:pPr marL="0" indent="0">
              <a:buNone/>
            </a:pPr>
            <a:r>
              <a:rPr lang="en-GB" sz="1200" dirty="0" smtClean="0"/>
              <a:t>      </a:t>
            </a:r>
            <a:r>
              <a:rPr lang="en-GB" dirty="0" smtClean="0"/>
              <a:t>Continuity </a:t>
            </a:r>
            <a:r>
              <a:rPr lang="en-GB" dirty="0"/>
              <a:t>of care </a:t>
            </a:r>
          </a:p>
          <a:p>
            <a:r>
              <a:rPr lang="en-GB" dirty="0" smtClean="0"/>
              <a:t>Increasing </a:t>
            </a:r>
            <a:r>
              <a:rPr lang="en-GB" dirty="0"/>
              <a:t>conveyances to hospital</a:t>
            </a:r>
          </a:p>
          <a:p>
            <a:r>
              <a:rPr lang="en-GB" dirty="0"/>
              <a:t>Concerns - what would happen to Dad if something happened to </a:t>
            </a:r>
            <a:r>
              <a:rPr lang="en-GB" dirty="0" smtClean="0"/>
              <a:t>Mum</a:t>
            </a:r>
          </a:p>
          <a:p>
            <a:r>
              <a:rPr lang="en-GB" dirty="0"/>
              <a:t>How do others </a:t>
            </a:r>
            <a:r>
              <a:rPr lang="en-GB" dirty="0" smtClean="0"/>
              <a:t>navigate the </a:t>
            </a:r>
            <a:r>
              <a:rPr lang="en-GB" dirty="0"/>
              <a:t>system?</a:t>
            </a: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4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8F39-5C76-4F74-B93C-24276662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 of their lives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1441A47-D431-4756-A878-83E61FA4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Managed to keep them at home, together, for longer than </a:t>
            </a:r>
            <a:r>
              <a:rPr lang="en-GB" dirty="0" smtClean="0"/>
              <a:t>most</a:t>
            </a:r>
          </a:p>
          <a:p>
            <a:r>
              <a:rPr lang="en-GB" dirty="0" smtClean="0"/>
              <a:t>Increasing levels of need</a:t>
            </a:r>
            <a:endParaRPr lang="en-GB" dirty="0"/>
          </a:p>
          <a:p>
            <a:r>
              <a:rPr lang="en-GB" dirty="0" smtClean="0"/>
              <a:t>Search </a:t>
            </a:r>
            <a:r>
              <a:rPr lang="en-GB" dirty="0"/>
              <a:t>for a care home                </a:t>
            </a:r>
            <a:r>
              <a:rPr lang="en-GB" sz="1200" dirty="0"/>
              <a:t>Very little support available around this</a:t>
            </a:r>
          </a:p>
          <a:p>
            <a:r>
              <a:rPr lang="en-GB" dirty="0"/>
              <a:t>Admission to a care home </a:t>
            </a:r>
          </a:p>
          <a:p>
            <a:r>
              <a:rPr lang="en-GB" dirty="0"/>
              <a:t>Plan in place for them to live and die there</a:t>
            </a:r>
          </a:p>
          <a:p>
            <a:r>
              <a:rPr lang="en-GB" dirty="0"/>
              <a:t>Both of them ended up dying in hospital </a:t>
            </a:r>
            <a:r>
              <a:rPr lang="en-GB" dirty="0" smtClean="0"/>
              <a:t>- </a:t>
            </a:r>
            <a:r>
              <a:rPr lang="en-GB" sz="1200" dirty="0" smtClean="0"/>
              <a:t>Mum </a:t>
            </a:r>
            <a:r>
              <a:rPr lang="en-GB" sz="1200" dirty="0"/>
              <a:t>in </a:t>
            </a:r>
            <a:r>
              <a:rPr lang="en-GB" sz="1200" dirty="0" err="1" smtClean="0"/>
              <a:t>A&amp;E</a:t>
            </a:r>
            <a:endParaRPr lang="en-GB" sz="1200" dirty="0" smtClean="0"/>
          </a:p>
          <a:p>
            <a:r>
              <a:rPr lang="en-GB" dirty="0" smtClean="0"/>
              <a:t>Last </a:t>
            </a:r>
            <a:r>
              <a:rPr lang="en-GB" dirty="0"/>
              <a:t>year of their lives difficult            for </a:t>
            </a:r>
            <a:r>
              <a:rPr lang="en-GB" dirty="0" smtClean="0"/>
              <a:t>all</a:t>
            </a:r>
            <a:endParaRPr lang="en-GB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455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8F39-5C76-4F74-B93C-24276662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609600"/>
            <a:ext cx="5387280" cy="1143000"/>
          </a:xfrm>
        </p:spPr>
        <p:txBody>
          <a:bodyPr/>
          <a:lstStyle/>
          <a:p>
            <a:r>
              <a:rPr lang="en-US" dirty="0"/>
              <a:t>What could the system do differently?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1441A47-D431-4756-A878-83E61FA4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86000"/>
            <a:ext cx="4788218" cy="4167336"/>
          </a:xfrm>
        </p:spPr>
        <p:txBody>
          <a:bodyPr/>
          <a:lstStyle/>
          <a:p>
            <a:r>
              <a:rPr lang="en-GB" dirty="0"/>
              <a:t>Support self funders               </a:t>
            </a:r>
            <a:r>
              <a:rPr lang="en-GB" sz="1200" dirty="0"/>
              <a:t>voluntary services / day care / homecare / residential care</a:t>
            </a:r>
          </a:p>
          <a:p>
            <a:r>
              <a:rPr lang="en-US" dirty="0"/>
              <a:t>Conveyances to hospital                </a:t>
            </a:r>
            <a:r>
              <a:rPr lang="en-US" sz="1200" dirty="0"/>
              <a:t>Risk adverse                                                           Avoidable</a:t>
            </a:r>
          </a:p>
          <a:p>
            <a:r>
              <a:rPr lang="en-US" dirty="0"/>
              <a:t>Primary care – continuity             </a:t>
            </a:r>
            <a:r>
              <a:rPr lang="en-US" sz="1200" dirty="0"/>
              <a:t>skills and competencies                     </a:t>
            </a:r>
          </a:p>
          <a:p>
            <a:r>
              <a:rPr lang="en-US" dirty="0"/>
              <a:t>Medications management</a:t>
            </a:r>
            <a:r>
              <a:rPr lang="en-GB" dirty="0"/>
              <a:t> </a:t>
            </a:r>
          </a:p>
          <a:p>
            <a:r>
              <a:rPr lang="en-GB" dirty="0"/>
              <a:t>Treat care homes as part of the system                                </a:t>
            </a:r>
            <a:r>
              <a:rPr lang="en-GB" sz="1200" dirty="0"/>
              <a:t>Significantly more care home beds than hospital beds Part of the solution not the problem              Workforce</a:t>
            </a:r>
          </a:p>
          <a:p>
            <a:r>
              <a:rPr lang="en-US" dirty="0"/>
              <a:t>Think about how we provide care for couples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5">
      <a:dk1>
        <a:sysClr val="windowText" lastClr="000000"/>
      </a:dk1>
      <a:lt1>
        <a:sysClr val="window" lastClr="FFFFFF"/>
      </a:lt1>
      <a:dk2>
        <a:srgbClr val="0F633D"/>
      </a:dk2>
      <a:lt2>
        <a:srgbClr val="F4F3ED"/>
      </a:lt2>
      <a:accent1>
        <a:srgbClr val="2D7C5A"/>
      </a:accent1>
      <a:accent2>
        <a:srgbClr val="E0C749"/>
      </a:accent2>
      <a:accent3>
        <a:srgbClr val="C2A22E"/>
      </a:accent3>
      <a:accent4>
        <a:srgbClr val="6BB290"/>
      </a:accent4>
      <a:accent5>
        <a:srgbClr val="AFDCC9"/>
      </a:accent5>
      <a:accent6>
        <a:srgbClr val="2D7C5A"/>
      </a:accent6>
      <a:hlink>
        <a:srgbClr val="C2A22E"/>
      </a:hlink>
      <a:folHlink>
        <a:srgbClr val="C2A22E"/>
      </a:folHlink>
    </a:clrScheme>
    <a:fontScheme name="Custom 14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M02810024 - Botany design slides - NEW.potx" id="{CDFB4076-E3FE-4570-A866-0E1887ADC605}" vid="{DA8B6290-EE3C-4116-A067-415C8169B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Botany design slides</Template>
  <TotalTime>201</TotalTime>
  <Words>1183</Words>
  <Application>Microsoft Office PowerPoint</Application>
  <PresentationFormat>On-screen Show (4:3)</PresentationFormat>
  <Paragraphs>156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End of Life Care event</vt:lpstr>
      <vt:lpstr>PowerPoint Presentation</vt:lpstr>
      <vt:lpstr>PowerPoint Presentation</vt:lpstr>
      <vt:lpstr>PowerPoint Presentation</vt:lpstr>
      <vt:lpstr>PowerPoint Presentation</vt:lpstr>
      <vt:lpstr>Introducing -       Mum and Dad</vt:lpstr>
      <vt:lpstr>Last phase of their lives, 5 - 7 years</vt:lpstr>
      <vt:lpstr>Last year of their lives</vt:lpstr>
      <vt:lpstr>What could the system do differently?</vt:lpstr>
      <vt:lpstr>What helped?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Life Care event</dc:title>
  <dc:creator>HP</dc:creator>
  <cp:lastModifiedBy>Sue Pascoe</cp:lastModifiedBy>
  <cp:revision>7</cp:revision>
  <dcterms:created xsi:type="dcterms:W3CDTF">2019-04-28T15:03:05Z</dcterms:created>
  <dcterms:modified xsi:type="dcterms:W3CDTF">2019-05-01T08:25:49Z</dcterms:modified>
</cp:coreProperties>
</file>