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Lst>
  <p:sldIdLst>
    <p:sldId id="285" r:id="rId4"/>
    <p:sldId id="273" r:id="rId5"/>
    <p:sldId id="277" r:id="rId6"/>
    <p:sldId id="283" r:id="rId7"/>
    <p:sldId id="284" r:id="rId8"/>
    <p:sldId id="279" r:id="rId9"/>
    <p:sldId id="281" r:id="rId10"/>
    <p:sldId id="286" r:id="rId11"/>
    <p:sldId id="276" r:id="rId1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nead Dervin" initials="S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FFF1"/>
    <a:srgbClr val="00EEDD"/>
    <a:srgbClr val="00B8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49539"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GB" dirty="0">
                <a:solidFill>
                  <a:srgbClr val="000000"/>
                </a:solidFill>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803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5180" y="1649628"/>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461190" y="854464"/>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fld id="{34F92BC6-D7C3-584B-87F2-0B845776A5AD}" type="slidenum">
              <a:rPr lang="en-US" sz="1200">
                <a:solidFill>
                  <a:srgbClr val="768692">
                    <a:lumMod val="60000"/>
                    <a:lumOff val="40000"/>
                  </a:srgbClr>
                </a:solidFill>
                <a:latin typeface="Arial" panose="020B0604020202020204" pitchFamily="34" charset="0"/>
                <a:cs typeface="Arial" panose="020B0604020202020204" pitchFamily="34" charset="0"/>
              </a:rPr>
              <a:pPr/>
              <a:t>‹#›</a:t>
            </a:fld>
            <a:r>
              <a:rPr lang="en-US" sz="1200" dirty="0">
                <a:solidFill>
                  <a:srgbClr val="768692">
                    <a:lumMod val="60000"/>
                    <a:lumOff val="40000"/>
                  </a:srgbClr>
                </a:solidFill>
                <a:latin typeface="Arial" panose="020B0604020202020204" pitchFamily="34" charset="0"/>
                <a:cs typeface="Arial" panose="020B0604020202020204" pitchFamily="34" charset="0"/>
              </a:rPr>
              <a:t> </a:t>
            </a:r>
            <a:r>
              <a:rPr lang="en-US" sz="1200" dirty="0">
                <a:solidFill>
                  <a:srgbClr val="768692"/>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rgbClr val="768692"/>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solidFill>
                  <a:srgbClr val="768692">
                    <a:lumMod val="60000"/>
                    <a:lumOff val="40000"/>
                  </a:srgbClr>
                </a:solidFill>
              </a:rPr>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extLst>
      <p:ext uri="{BB962C8B-B14F-4D97-AF65-F5344CB8AC3E}">
        <p14:creationId xmlns:p14="http://schemas.microsoft.com/office/powerpoint/2010/main" val="129305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49539"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GB" dirty="0">
                <a:solidFill>
                  <a:srgbClr val="000000"/>
                </a:solidFill>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4106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5180" y="1649628"/>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461190" y="854464"/>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fld id="{34F92BC6-D7C3-584B-87F2-0B845776A5AD}" type="slidenum">
              <a:rPr lang="en-US" sz="1200">
                <a:solidFill>
                  <a:srgbClr val="768692">
                    <a:lumMod val="60000"/>
                    <a:lumOff val="40000"/>
                  </a:srgbClr>
                </a:solidFill>
                <a:latin typeface="Arial" panose="020B0604020202020204" pitchFamily="34" charset="0"/>
                <a:cs typeface="Arial" panose="020B0604020202020204" pitchFamily="34" charset="0"/>
              </a:rPr>
              <a:pPr/>
              <a:t>‹#›</a:t>
            </a:fld>
            <a:r>
              <a:rPr lang="en-US" sz="1200" dirty="0">
                <a:solidFill>
                  <a:srgbClr val="768692">
                    <a:lumMod val="60000"/>
                    <a:lumOff val="40000"/>
                  </a:srgbClr>
                </a:solidFill>
                <a:latin typeface="Arial" panose="020B0604020202020204" pitchFamily="34" charset="0"/>
                <a:cs typeface="Arial" panose="020B0604020202020204" pitchFamily="34" charset="0"/>
              </a:rPr>
              <a:t> </a:t>
            </a:r>
            <a:r>
              <a:rPr lang="en-US" sz="1200" dirty="0">
                <a:solidFill>
                  <a:srgbClr val="768692"/>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rgbClr val="768692"/>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solidFill>
                  <a:srgbClr val="768692">
                    <a:lumMod val="60000"/>
                    <a:lumOff val="40000"/>
                  </a:srgbClr>
                </a:solidFill>
              </a:rPr>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extLst>
      <p:ext uri="{BB962C8B-B14F-4D97-AF65-F5344CB8AC3E}">
        <p14:creationId xmlns:p14="http://schemas.microsoft.com/office/powerpoint/2010/main" val="190604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49539"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GB" dirty="0">
                <a:solidFill>
                  <a:srgbClr val="000000"/>
                </a:solidFill>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133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5180" y="1649628"/>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461190" y="854464"/>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fld id="{34F92BC6-D7C3-584B-87F2-0B845776A5AD}" type="slidenum">
              <a:rPr lang="en-US" sz="1200">
                <a:solidFill>
                  <a:srgbClr val="768692">
                    <a:lumMod val="60000"/>
                    <a:lumOff val="40000"/>
                  </a:srgbClr>
                </a:solidFill>
                <a:latin typeface="Arial" panose="020B0604020202020204" pitchFamily="34" charset="0"/>
                <a:cs typeface="Arial" panose="020B0604020202020204" pitchFamily="34" charset="0"/>
              </a:rPr>
              <a:pPr/>
              <a:t>‹#›</a:t>
            </a:fld>
            <a:r>
              <a:rPr lang="en-US" sz="1200" dirty="0">
                <a:solidFill>
                  <a:srgbClr val="768692">
                    <a:lumMod val="60000"/>
                    <a:lumOff val="40000"/>
                  </a:srgbClr>
                </a:solidFill>
                <a:latin typeface="Arial" panose="020B0604020202020204" pitchFamily="34" charset="0"/>
                <a:cs typeface="Arial" panose="020B0604020202020204" pitchFamily="34" charset="0"/>
              </a:rPr>
              <a:t> </a:t>
            </a:r>
            <a:r>
              <a:rPr lang="en-US" sz="1200" dirty="0">
                <a:solidFill>
                  <a:srgbClr val="768692"/>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rgbClr val="768692"/>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solidFill>
                  <a:srgbClr val="768692">
                    <a:lumMod val="60000"/>
                    <a:lumOff val="40000"/>
                  </a:srgbClr>
                </a:solidFill>
              </a:rPr>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extLst>
      <p:ext uri="{BB962C8B-B14F-4D97-AF65-F5344CB8AC3E}">
        <p14:creationId xmlns:p14="http://schemas.microsoft.com/office/powerpoint/2010/main" val="18443820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291314" y="6372536"/>
            <a:ext cx="647362" cy="276999"/>
          </a:xfrm>
          <a:prstGeom prst="rect">
            <a:avLst/>
          </a:prstGeom>
          <a:noFill/>
        </p:spPr>
        <p:txBody>
          <a:bodyPr wrap="square" rtlCol="0">
            <a:spAutoFit/>
          </a:bodyPr>
          <a:lstStyle/>
          <a:p>
            <a:fld id="{34F92BC6-D7C3-584B-87F2-0B845776A5AD}" type="slidenum">
              <a:rPr lang="en-US" sz="1200">
                <a:solidFill>
                  <a:srgbClr val="768692">
                    <a:lumMod val="60000"/>
                    <a:lumOff val="40000"/>
                  </a:srgbClr>
                </a:solidFill>
                <a:latin typeface="Arial" panose="020B0604020202020204" pitchFamily="34" charset="0"/>
                <a:cs typeface="Arial" panose="020B0604020202020204" pitchFamily="34" charset="0"/>
              </a:rPr>
              <a:pPr/>
              <a:t>‹#›</a:t>
            </a:fld>
            <a:r>
              <a:rPr lang="en-US" sz="1200" dirty="0">
                <a:solidFill>
                  <a:srgbClr val="768692">
                    <a:lumMod val="60000"/>
                    <a:lumOff val="40000"/>
                  </a:srgbClr>
                </a:solidFill>
                <a:latin typeface="Arial" panose="020B0604020202020204" pitchFamily="34" charset="0"/>
                <a:cs typeface="Arial" panose="020B0604020202020204" pitchFamily="34" charset="0"/>
              </a:rPr>
              <a:t> </a:t>
            </a:r>
            <a:r>
              <a:rPr lang="en-US" sz="1200" dirty="0">
                <a:solidFill>
                  <a:srgbClr val="768692"/>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solidFill>
                  <a:srgbClr val="768692">
                    <a:lumMod val="60000"/>
                    <a:lumOff val="40000"/>
                  </a:srgbClr>
                </a:solidFill>
              </a:rPr>
              <a:t>Presentation title</a:t>
            </a:r>
          </a:p>
        </p:txBody>
      </p:sp>
    </p:spTree>
    <p:extLst>
      <p:ext uri="{BB962C8B-B14F-4D97-AF65-F5344CB8AC3E}">
        <p14:creationId xmlns:p14="http://schemas.microsoft.com/office/powerpoint/2010/main" val="1310410383"/>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p:nvSpPr>
        <p:spPr>
          <a:xfrm>
            <a:off x="291314" y="6372536"/>
            <a:ext cx="647362" cy="276999"/>
          </a:xfrm>
          <a:prstGeom prst="rect">
            <a:avLst/>
          </a:prstGeom>
          <a:noFill/>
        </p:spPr>
        <p:txBody>
          <a:bodyPr wrap="square" rtlCol="0">
            <a:spAutoFit/>
          </a:bodyPr>
          <a:lstStyle/>
          <a:p>
            <a:fld id="{34F92BC6-D7C3-584B-87F2-0B845776A5AD}" type="slidenum">
              <a:rPr lang="en-US" sz="1200">
                <a:solidFill>
                  <a:srgbClr val="768692">
                    <a:lumMod val="60000"/>
                    <a:lumOff val="40000"/>
                  </a:srgbClr>
                </a:solidFill>
                <a:latin typeface="Arial" panose="020B0604020202020204" pitchFamily="34" charset="0"/>
                <a:cs typeface="Arial" panose="020B0604020202020204" pitchFamily="34" charset="0"/>
              </a:rPr>
              <a:pPr/>
              <a:t>‹#›</a:t>
            </a:fld>
            <a:r>
              <a:rPr lang="en-US" sz="1200" dirty="0">
                <a:solidFill>
                  <a:srgbClr val="768692">
                    <a:lumMod val="60000"/>
                    <a:lumOff val="40000"/>
                  </a:srgbClr>
                </a:solidFill>
                <a:latin typeface="Arial" panose="020B0604020202020204" pitchFamily="34" charset="0"/>
                <a:cs typeface="Arial" panose="020B0604020202020204" pitchFamily="34" charset="0"/>
              </a:rPr>
              <a:t> </a:t>
            </a:r>
            <a:r>
              <a:rPr lang="en-US" sz="1200" dirty="0">
                <a:solidFill>
                  <a:srgbClr val="768692"/>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solidFill>
                  <a:srgbClr val="768692">
                    <a:lumMod val="60000"/>
                    <a:lumOff val="40000"/>
                  </a:srgbClr>
                </a:solidFill>
              </a:rPr>
              <a:t>Presentation title</a:t>
            </a:r>
          </a:p>
        </p:txBody>
      </p:sp>
    </p:spTree>
    <p:extLst>
      <p:ext uri="{BB962C8B-B14F-4D97-AF65-F5344CB8AC3E}">
        <p14:creationId xmlns:p14="http://schemas.microsoft.com/office/powerpoint/2010/main" val="145798285"/>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291314" y="6372536"/>
            <a:ext cx="647362" cy="276999"/>
          </a:xfrm>
          <a:prstGeom prst="rect">
            <a:avLst/>
          </a:prstGeom>
          <a:noFill/>
        </p:spPr>
        <p:txBody>
          <a:bodyPr wrap="square" rtlCol="0">
            <a:spAutoFit/>
          </a:bodyPr>
          <a:lstStyle/>
          <a:p>
            <a:fld id="{34F92BC6-D7C3-584B-87F2-0B845776A5AD}" type="slidenum">
              <a:rPr lang="en-US" sz="1200">
                <a:solidFill>
                  <a:srgbClr val="768692">
                    <a:lumMod val="60000"/>
                    <a:lumOff val="40000"/>
                  </a:srgbClr>
                </a:solidFill>
                <a:latin typeface="Arial" panose="020B0604020202020204" pitchFamily="34" charset="0"/>
                <a:cs typeface="Arial" panose="020B0604020202020204" pitchFamily="34" charset="0"/>
              </a:rPr>
              <a:pPr/>
              <a:t>‹#›</a:t>
            </a:fld>
            <a:r>
              <a:rPr lang="en-US" sz="1200" dirty="0">
                <a:solidFill>
                  <a:srgbClr val="768692">
                    <a:lumMod val="60000"/>
                    <a:lumOff val="40000"/>
                  </a:srgbClr>
                </a:solidFill>
                <a:latin typeface="Arial" panose="020B0604020202020204" pitchFamily="34" charset="0"/>
                <a:cs typeface="Arial" panose="020B0604020202020204" pitchFamily="34" charset="0"/>
              </a:rPr>
              <a:t> </a:t>
            </a:r>
            <a:r>
              <a:rPr lang="en-US" sz="1200" dirty="0">
                <a:solidFill>
                  <a:srgbClr val="768692"/>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solidFill>
                  <a:srgbClr val="768692">
                    <a:lumMod val="60000"/>
                    <a:lumOff val="40000"/>
                  </a:srgbClr>
                </a:solidFill>
              </a:rPr>
              <a:t>Presentation title</a:t>
            </a:r>
          </a:p>
        </p:txBody>
      </p:sp>
    </p:spTree>
    <p:extLst>
      <p:ext uri="{BB962C8B-B14F-4D97-AF65-F5344CB8AC3E}">
        <p14:creationId xmlns:p14="http://schemas.microsoft.com/office/powerpoint/2010/main" val="3084884667"/>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4.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913273940"/>
              </p:ext>
            </p:extLst>
          </p:nvPr>
        </p:nvGraphicFramePr>
        <p:xfrm>
          <a:off x="395536" y="2061208"/>
          <a:ext cx="8136905" cy="2916000"/>
        </p:xfrm>
        <a:graphic>
          <a:graphicData uri="http://schemas.openxmlformats.org/drawingml/2006/table">
            <a:tbl>
              <a:tblPr>
                <a:tableStyleId>{5C22544A-7EE6-4342-B048-85BDC9FD1C3A}</a:tableStyleId>
              </a:tblPr>
              <a:tblGrid>
                <a:gridCol w="446449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1296145">
                  <a:extLst>
                    <a:ext uri="{9D8B030D-6E8A-4147-A177-3AD203B41FA5}">
                      <a16:colId xmlns:a16="http://schemas.microsoft.com/office/drawing/2014/main" val="20002"/>
                    </a:ext>
                  </a:extLst>
                </a:gridCol>
              </a:tblGrid>
              <a:tr h="324000">
                <a:tc>
                  <a:txBody>
                    <a:bodyPr/>
                    <a:lstStyle/>
                    <a:p>
                      <a:pPr>
                        <a:lnSpc>
                          <a:spcPct val="107000"/>
                        </a:lnSpc>
                        <a:spcAft>
                          <a:spcPts val="0"/>
                        </a:spcAft>
                      </a:pPr>
                      <a:r>
                        <a:rPr lang="en-GB" sz="1200" b="1" dirty="0">
                          <a:effectLst/>
                          <a:latin typeface="Arial" panose="020B0604020202020204" pitchFamily="34" charset="0"/>
                          <a:cs typeface="Arial" panose="020B0604020202020204" pitchFamily="34" charset="0"/>
                        </a:rPr>
                        <a:t>Agenda item</a:t>
                      </a:r>
                      <a:endParaRPr lang="en-GB" sz="1200" b="1" dirty="0">
                        <a:effectLst/>
                        <a:latin typeface="Arial" panose="020B0604020202020204" pitchFamily="34" charset="0"/>
                        <a:ea typeface="Calibri"/>
                        <a:cs typeface="Arial" panose="020B0604020202020204" pitchFamily="34" charset="0"/>
                      </a:endParaRPr>
                    </a:p>
                  </a:txBody>
                  <a:tcPr marL="68580" marR="68580" marT="0" marB="0" anchor="ctr">
                    <a:solidFill>
                      <a:schemeClr val="bg2">
                        <a:lumMod val="20000"/>
                        <a:lumOff val="80000"/>
                      </a:schemeClr>
                    </a:solidFill>
                  </a:tcPr>
                </a:tc>
                <a:tc>
                  <a:txBody>
                    <a:bodyPr/>
                    <a:lstStyle/>
                    <a:p>
                      <a:pPr>
                        <a:lnSpc>
                          <a:spcPct val="107000"/>
                        </a:lnSpc>
                        <a:spcAft>
                          <a:spcPts val="0"/>
                        </a:spcAft>
                      </a:pPr>
                      <a:r>
                        <a:rPr lang="en-GB" sz="1200" b="1" dirty="0">
                          <a:effectLst/>
                          <a:latin typeface="Arial" panose="020B0604020202020204" pitchFamily="34" charset="0"/>
                          <a:cs typeface="Arial" panose="020B0604020202020204" pitchFamily="34" charset="0"/>
                        </a:rPr>
                        <a:t>Lead</a:t>
                      </a:r>
                      <a:endParaRPr lang="en-GB" sz="1200" b="1" dirty="0">
                        <a:effectLst/>
                        <a:latin typeface="Arial" panose="020B0604020202020204" pitchFamily="34" charset="0"/>
                        <a:ea typeface="Calibri"/>
                        <a:cs typeface="Arial" panose="020B0604020202020204" pitchFamily="34" charset="0"/>
                      </a:endParaRPr>
                    </a:p>
                  </a:txBody>
                  <a:tcPr marL="68580" marR="68580" marT="0" marB="0" anchor="ctr">
                    <a:solidFill>
                      <a:schemeClr val="bg2">
                        <a:lumMod val="20000"/>
                        <a:lumOff val="80000"/>
                      </a:schemeClr>
                    </a:solidFill>
                  </a:tcPr>
                </a:tc>
                <a:tc>
                  <a:txBody>
                    <a:bodyPr/>
                    <a:lstStyle/>
                    <a:p>
                      <a:pPr>
                        <a:lnSpc>
                          <a:spcPct val="107000"/>
                        </a:lnSpc>
                        <a:spcAft>
                          <a:spcPts val="0"/>
                        </a:spcAft>
                      </a:pPr>
                      <a:r>
                        <a:rPr lang="en-GB" sz="1200" b="1" dirty="0">
                          <a:effectLst/>
                          <a:latin typeface="Arial" panose="020B0604020202020204" pitchFamily="34" charset="0"/>
                          <a:ea typeface="Calibri"/>
                          <a:cs typeface="Arial" panose="020B0604020202020204" pitchFamily="34" charset="0"/>
                        </a:rPr>
                        <a:t>Slide number</a:t>
                      </a:r>
                    </a:p>
                  </a:txBody>
                  <a:tcPr marL="68580" marR="68580" marT="0" marB="0" anchor="ctr">
                    <a:solidFill>
                      <a:schemeClr val="bg2">
                        <a:lumMod val="20000"/>
                        <a:lumOff val="80000"/>
                      </a:schemeClr>
                    </a:solidFill>
                  </a:tcPr>
                </a:tc>
                <a:extLst>
                  <a:ext uri="{0D108BD9-81ED-4DB2-BD59-A6C34878D82A}">
                    <a16:rowId xmlns:a16="http://schemas.microsoft.com/office/drawing/2014/main" val="10000"/>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Welcome and introductions</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Martin Griffiths</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10001"/>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Background to the programme</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Martin Griffiths</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ea typeface="Calibri"/>
                          <a:cs typeface="Arial" panose="020B0604020202020204" pitchFamily="34" charset="0"/>
                        </a:rPr>
                        <a:t>2</a:t>
                      </a:r>
                    </a:p>
                  </a:txBody>
                  <a:tcPr marL="68580" marR="68580" marT="0" marB="0" anchor="ctr">
                    <a:solidFill>
                      <a:schemeClr val="bg1">
                        <a:lumMod val="95000"/>
                      </a:schemeClr>
                    </a:solidFill>
                  </a:tcPr>
                </a:tc>
                <a:extLst>
                  <a:ext uri="{0D108BD9-81ED-4DB2-BD59-A6C34878D82A}">
                    <a16:rowId xmlns:a16="http://schemas.microsoft.com/office/drawing/2014/main" val="10002"/>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Draft Terms of Reference, Governance and ways of working</a:t>
                      </a:r>
                      <a:r>
                        <a:rPr lang="en-GB" sz="1200" baseline="0" dirty="0">
                          <a:effectLst/>
                          <a:latin typeface="Arial" panose="020B0604020202020204" pitchFamily="34" charset="0"/>
                          <a:cs typeface="Arial" panose="020B0604020202020204" pitchFamily="34" charset="0"/>
                        </a:rPr>
                        <a:t> </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Martin Griffiths / Sinead Dervin</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ea typeface="Calibri"/>
                          <a:cs typeface="Arial" panose="020B0604020202020204" pitchFamily="34" charset="0"/>
                        </a:rPr>
                        <a:t>3 – 5</a:t>
                      </a:r>
                    </a:p>
                  </a:txBody>
                  <a:tcPr marL="68580" marR="68580" marT="0" marB="0" anchor="ctr">
                    <a:solidFill>
                      <a:schemeClr val="bg1">
                        <a:lumMod val="95000"/>
                      </a:schemeClr>
                    </a:solidFill>
                  </a:tcPr>
                </a:tc>
                <a:extLst>
                  <a:ext uri="{0D108BD9-81ED-4DB2-BD59-A6C34878D82A}">
                    <a16:rowId xmlns:a16="http://schemas.microsoft.com/office/drawing/2014/main" val="10003"/>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High level programme plan</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Martin Griffiths</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ea typeface="Calibri"/>
                          <a:cs typeface="Arial" panose="020B0604020202020204" pitchFamily="34" charset="0"/>
                        </a:rPr>
                        <a:t>6</a:t>
                      </a:r>
                    </a:p>
                  </a:txBody>
                  <a:tcPr marL="68580" marR="68580" marT="0" marB="0" anchor="ctr">
                    <a:solidFill>
                      <a:schemeClr val="bg1">
                        <a:lumMod val="95000"/>
                      </a:schemeClr>
                    </a:solidFill>
                  </a:tcPr>
                </a:tc>
                <a:extLst>
                  <a:ext uri="{0D108BD9-81ED-4DB2-BD59-A6C34878D82A}">
                    <a16:rowId xmlns:a16="http://schemas.microsoft.com/office/drawing/2014/main" val="10004"/>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Integrated physical and physiological trauma model</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Sinead Dervin</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ea typeface="Calibri"/>
                          <a:cs typeface="Arial" panose="020B0604020202020204" pitchFamily="34" charset="0"/>
                        </a:rPr>
                        <a:t>7</a:t>
                      </a:r>
                    </a:p>
                  </a:txBody>
                  <a:tcPr marL="68580" marR="68580" marT="0" marB="0" anchor="ctr">
                    <a:solidFill>
                      <a:schemeClr val="bg1">
                        <a:lumMod val="95000"/>
                      </a:schemeClr>
                    </a:solidFill>
                  </a:tcPr>
                </a:tc>
                <a:extLst>
                  <a:ext uri="{0D108BD9-81ED-4DB2-BD59-A6C34878D82A}">
                    <a16:rowId xmlns:a16="http://schemas.microsoft.com/office/drawing/2014/main" val="10005"/>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Violence Reduction Academy</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Martin Griffiths</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ea typeface="Calibri"/>
                          <a:cs typeface="Arial" panose="020B0604020202020204" pitchFamily="34" charset="0"/>
                        </a:rPr>
                        <a:t>8</a:t>
                      </a:r>
                    </a:p>
                  </a:txBody>
                  <a:tcPr marL="68580" marR="68580" marT="0" marB="0" anchor="ctr">
                    <a:solidFill>
                      <a:schemeClr val="bg1">
                        <a:lumMod val="95000"/>
                      </a:schemeClr>
                    </a:solidFill>
                  </a:tcPr>
                </a:tc>
                <a:extLst>
                  <a:ext uri="{0D108BD9-81ED-4DB2-BD59-A6C34878D82A}">
                    <a16:rowId xmlns:a16="http://schemas.microsoft.com/office/drawing/2014/main" val="10006"/>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System data and intelligence</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Emily Treder</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r>
                        <a:rPr lang="en-GB" sz="1200" dirty="0">
                          <a:effectLst/>
                          <a:latin typeface="Arial" panose="020B0604020202020204" pitchFamily="34" charset="0"/>
                          <a:ea typeface="Calibri"/>
                          <a:cs typeface="Arial" panose="020B0604020202020204" pitchFamily="34" charset="0"/>
                        </a:rPr>
                        <a:t>9</a:t>
                      </a:r>
                    </a:p>
                  </a:txBody>
                  <a:tcPr marL="68580" marR="68580" marT="0" marB="0" anchor="ctr">
                    <a:solidFill>
                      <a:schemeClr val="bg1">
                        <a:lumMod val="95000"/>
                      </a:schemeClr>
                    </a:solidFill>
                  </a:tcPr>
                </a:tc>
                <a:extLst>
                  <a:ext uri="{0D108BD9-81ED-4DB2-BD59-A6C34878D82A}">
                    <a16:rowId xmlns:a16="http://schemas.microsoft.com/office/drawing/2014/main" val="10007"/>
                  </a:ext>
                </a:extLst>
              </a:tr>
              <a:tr h="324000">
                <a:tc>
                  <a:txBody>
                    <a:bodyPr/>
                    <a:lstStyle/>
                    <a:p>
                      <a:pPr>
                        <a:lnSpc>
                          <a:spcPct val="107000"/>
                        </a:lnSpc>
                        <a:spcAft>
                          <a:spcPts val="0"/>
                        </a:spcAft>
                      </a:pPr>
                      <a:r>
                        <a:rPr lang="en-GB" sz="1200" dirty="0">
                          <a:effectLst/>
                          <a:latin typeface="Arial" panose="020B0604020202020204" pitchFamily="34" charset="0"/>
                          <a:cs typeface="Arial" panose="020B0604020202020204" pitchFamily="34" charset="0"/>
                        </a:rPr>
                        <a:t>AOB</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GB" sz="1200" dirty="0">
                          <a:effectLst/>
                          <a:latin typeface="Arial" panose="020B0604020202020204" pitchFamily="34" charset="0"/>
                          <a:cs typeface="Arial" panose="020B0604020202020204" pitchFamily="34" charset="0"/>
                        </a:rPr>
                        <a:t> Martin Griffiths</a:t>
                      </a: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tc>
                  <a:txBody>
                    <a:bodyPr/>
                    <a:lstStyle/>
                    <a:p>
                      <a:pPr>
                        <a:lnSpc>
                          <a:spcPct val="107000"/>
                        </a:lnSpc>
                        <a:spcAft>
                          <a:spcPts val="0"/>
                        </a:spcAft>
                      </a:pPr>
                      <a:endParaRPr lang="en-GB" sz="1200" dirty="0">
                        <a:effectLst/>
                        <a:latin typeface="Arial" panose="020B0604020202020204" pitchFamily="34" charset="0"/>
                        <a:ea typeface="Calibri"/>
                        <a:cs typeface="Arial" panose="020B0604020202020204" pitchFamily="34" charset="0"/>
                      </a:endParaRPr>
                    </a:p>
                  </a:txBody>
                  <a:tcPr marL="68580" marR="68580" marT="0" marB="0" anchor="ctr">
                    <a:solidFill>
                      <a:schemeClr val="bg1">
                        <a:lumMod val="95000"/>
                      </a:schemeClr>
                    </a:solidFill>
                  </a:tcPr>
                </a:tc>
                <a:extLst>
                  <a:ext uri="{0D108BD9-81ED-4DB2-BD59-A6C34878D82A}">
                    <a16:rowId xmlns:a16="http://schemas.microsoft.com/office/drawing/2014/main" val="10008"/>
                  </a:ext>
                </a:extLst>
              </a:tr>
            </a:tbl>
          </a:graphicData>
        </a:graphic>
      </p:graphicFrame>
      <p:sp>
        <p:nvSpPr>
          <p:cNvPr id="8" name="Rectangle 7"/>
          <p:cNvSpPr/>
          <p:nvPr/>
        </p:nvSpPr>
        <p:spPr>
          <a:xfrm>
            <a:off x="323528" y="404664"/>
            <a:ext cx="7200800" cy="1415772"/>
          </a:xfrm>
          <a:prstGeom prst="rect">
            <a:avLst/>
          </a:prstGeom>
        </p:spPr>
        <p:txBody>
          <a:bodyPr wrap="square">
            <a:spAutoFit/>
          </a:bodyPr>
          <a:lstStyle/>
          <a:p>
            <a:r>
              <a:rPr lang="en-GB" b="1" dirty="0">
                <a:solidFill>
                  <a:schemeClr val="bg2"/>
                </a:solidFill>
                <a:latin typeface="Arial" panose="020B0604020202020204" pitchFamily="34" charset="0"/>
                <a:cs typeface="Arial" panose="020B0604020202020204" pitchFamily="34" charset="0"/>
              </a:rPr>
              <a:t>NHS London Violence Reduction Clinical and Professional Network</a:t>
            </a:r>
          </a:p>
          <a:p>
            <a:endParaRPr lang="en-GB" sz="1400" dirty="0">
              <a:solidFill>
                <a:schemeClr val="bg2"/>
              </a:solidFill>
              <a:latin typeface="Arial" panose="020B0604020202020204" pitchFamily="34" charset="0"/>
              <a:cs typeface="Arial" panose="020B0604020202020204" pitchFamily="34" charset="0"/>
            </a:endParaRPr>
          </a:p>
          <a:p>
            <a:r>
              <a:rPr lang="en-GB" dirty="0">
                <a:solidFill>
                  <a:schemeClr val="bg2"/>
                </a:solidFill>
                <a:latin typeface="Arial" panose="020B0604020202020204" pitchFamily="34" charset="0"/>
                <a:cs typeface="Arial" panose="020B0604020202020204" pitchFamily="34" charset="0"/>
              </a:rPr>
              <a:t>15th October 2019</a:t>
            </a:r>
          </a:p>
          <a:p>
            <a:r>
              <a:rPr lang="en-GB" dirty="0">
                <a:solidFill>
                  <a:schemeClr val="bg2"/>
                </a:solidFill>
                <a:latin typeface="Arial" panose="020B0604020202020204" pitchFamily="34" charset="0"/>
                <a:cs typeface="Arial" panose="020B0604020202020204" pitchFamily="34" charset="0"/>
              </a:rPr>
              <a:t>9am - 11am</a:t>
            </a:r>
          </a:p>
        </p:txBody>
      </p:sp>
    </p:spTree>
    <p:extLst>
      <p:ext uri="{BB962C8B-B14F-4D97-AF65-F5344CB8AC3E}">
        <p14:creationId xmlns:p14="http://schemas.microsoft.com/office/powerpoint/2010/main" val="118782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34827" y="1268760"/>
            <a:ext cx="8513637" cy="2892200"/>
          </a:xfrm>
        </p:spPr>
        <p:txBody>
          <a:bodyPr/>
          <a:lstStyle/>
          <a:p>
            <a:pPr>
              <a:spcAft>
                <a:spcPts val="800"/>
              </a:spcAft>
            </a:pPr>
            <a:r>
              <a:rPr lang="en-GB" sz="1500" dirty="0"/>
              <a:t>The number of violent incidents in London is unacceptably high and has significant impact on individuals, families, communities and our health service. </a:t>
            </a:r>
          </a:p>
          <a:p>
            <a:pPr>
              <a:spcAft>
                <a:spcPts val="800"/>
              </a:spcAft>
            </a:pPr>
            <a:r>
              <a:rPr lang="en-GB" sz="1500" dirty="0"/>
              <a:t>The Mayor of London has established a Violence Reduction Unit to address this                          by taking a long-term public health approach with key partners such as health,                                social care, education, housing </a:t>
            </a:r>
          </a:p>
          <a:p>
            <a:pPr>
              <a:spcAft>
                <a:spcPts val="800"/>
              </a:spcAft>
            </a:pPr>
            <a:r>
              <a:rPr lang="en-GB" sz="1500" dirty="0"/>
              <a:t>Violence reduction has also been reflected in the recently published Health                                     and Care Vision and is one of London’s ten priority areas. </a:t>
            </a:r>
          </a:p>
          <a:p>
            <a:pPr>
              <a:spcAft>
                <a:spcPts val="800"/>
              </a:spcAft>
            </a:pPr>
            <a:r>
              <a:rPr lang="en-GB" sz="1500" dirty="0"/>
              <a:t>The NHS is a key player within the VRU but as a health service we recognise                                             the need for an independent, coherent health response, looking at                                                 opportunities the health system can take to support violence reduction across                           the capital. </a:t>
            </a:r>
          </a:p>
          <a:p>
            <a:pPr>
              <a:spcAft>
                <a:spcPts val="800"/>
              </a:spcAft>
            </a:pPr>
            <a:r>
              <a:rPr lang="en-GB" sz="1500" dirty="0"/>
              <a:t>To support this a Clinical Director for Violence Reduction has been appointed (Martin Griffiths, Trauma Surgeon at Barts NHS Trust ) as well as NHS London Executive SRO and support from an internal team of NHS and PHE leads and programme management expertise. </a:t>
            </a:r>
          </a:p>
          <a:p>
            <a:pPr marL="0" indent="0">
              <a:buNone/>
            </a:pPr>
            <a:endParaRPr lang="en-GB" sz="1500" dirty="0"/>
          </a:p>
          <a:p>
            <a:endParaRPr lang="en-GB" sz="1500" dirty="0"/>
          </a:p>
          <a:p>
            <a:endParaRPr lang="en-GB" sz="1500" dirty="0"/>
          </a:p>
          <a:p>
            <a:endParaRPr lang="en-GB" sz="1500" dirty="0"/>
          </a:p>
          <a:p>
            <a:endParaRPr lang="en-GB" sz="1500" dirty="0"/>
          </a:p>
        </p:txBody>
      </p:sp>
      <p:sp>
        <p:nvSpPr>
          <p:cNvPr id="4" name="Title 2"/>
          <p:cNvSpPr txBox="1">
            <a:spLocks/>
          </p:cNvSpPr>
          <p:nvPr/>
        </p:nvSpPr>
        <p:spPr>
          <a:xfrm>
            <a:off x="251520" y="657111"/>
            <a:ext cx="8100619" cy="899681"/>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spcAft>
                <a:spcPts val="1200"/>
              </a:spcAft>
            </a:pPr>
            <a:r>
              <a:rPr lang="en-GB" sz="2000" b="1" dirty="0"/>
              <a:t>1. NHSL Violence Reduction Programme: Background</a:t>
            </a:r>
          </a:p>
        </p:txBody>
      </p:sp>
      <p:sp>
        <p:nvSpPr>
          <p:cNvPr id="6" name="Rectangle 5"/>
          <p:cNvSpPr/>
          <p:nvPr/>
        </p:nvSpPr>
        <p:spPr>
          <a:xfrm>
            <a:off x="395536" y="5373216"/>
            <a:ext cx="8352928" cy="856838"/>
          </a:xfrm>
          <a:prstGeom prst="rect">
            <a:avLst/>
          </a:prstGeom>
          <a:solidFill>
            <a:schemeClr val="bg1">
              <a:lumMod val="9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323528" y="5373216"/>
            <a:ext cx="8424936" cy="784830"/>
          </a:xfrm>
          <a:prstGeom prst="rect">
            <a:avLst/>
          </a:prstGeom>
          <a:noFill/>
        </p:spPr>
        <p:txBody>
          <a:bodyPr wrap="square" rtlCol="0">
            <a:spAutoFit/>
          </a:bodyPr>
          <a:lstStyle/>
          <a:p>
            <a:pPr algn="ctr"/>
            <a:r>
              <a:rPr lang="en-GB" sz="1500" dirty="0">
                <a:latin typeface="Arial" panose="020B0604020202020204" pitchFamily="34" charset="0"/>
                <a:cs typeface="Arial" panose="020B0604020202020204" pitchFamily="34" charset="0"/>
              </a:rPr>
              <a:t>Establishing a </a:t>
            </a:r>
            <a:r>
              <a:rPr lang="en-GB" sz="1500" b="1" dirty="0">
                <a:latin typeface="Arial" panose="020B0604020202020204" pitchFamily="34" charset="0"/>
                <a:cs typeface="Arial" panose="020B0604020202020204" pitchFamily="34" charset="0"/>
              </a:rPr>
              <a:t>Violence Reduction Clinical and Professional Network </a:t>
            </a:r>
            <a:r>
              <a:rPr lang="en-GB" sz="1500" dirty="0">
                <a:latin typeface="Arial" panose="020B0604020202020204" pitchFamily="34" charset="0"/>
                <a:cs typeface="Arial" panose="020B0604020202020204" pitchFamily="34" charset="0"/>
              </a:rPr>
              <a:t>is a key part of the programme to provide system leadership and help drive forward the programme deliverables. Draft Terms of Reference for the network are outlined on the following slide. </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2420888"/>
            <a:ext cx="1087120" cy="151347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983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51520" y="1484784"/>
            <a:ext cx="6264696" cy="2244128"/>
          </a:xfrm>
        </p:spPr>
        <p:txBody>
          <a:bodyPr/>
          <a:lstStyle/>
          <a:p>
            <a:r>
              <a:rPr lang="en-GB" sz="1100" dirty="0"/>
              <a:t>The role of the Violence Reduction Clinical &amp; Professional Network is to provide a forum for clinicians and professionals to meet and share their specialist expertise, clinical expertise and strategic knowledge. </a:t>
            </a:r>
          </a:p>
          <a:p>
            <a:pPr>
              <a:spcAft>
                <a:spcPts val="300"/>
              </a:spcAft>
            </a:pPr>
            <a:r>
              <a:rPr lang="en-GB" sz="1100" dirty="0"/>
              <a:t>The network will act as a clinical and professional expert arm of the NHS London Violence Reduction programme and exists to provide collective knowledge and strategic leadership. The network is responsible for:</a:t>
            </a:r>
          </a:p>
          <a:p>
            <a:pPr marL="360000" lvl="0" indent="-144000">
              <a:spcBef>
                <a:spcPts val="600"/>
              </a:spcBef>
              <a:spcAft>
                <a:spcPts val="300"/>
              </a:spcAft>
              <a:buFont typeface="Wingdings" pitchFamily="2" charset="2"/>
              <a:buChar char="Ø"/>
            </a:pPr>
            <a:r>
              <a:rPr lang="en-GB" sz="1100" dirty="0"/>
              <a:t>Providing clinical and professional advice and leadership of system-wide transformation across the violence reduction pathway;</a:t>
            </a:r>
          </a:p>
          <a:p>
            <a:pPr marL="360000" lvl="0" indent="-144000">
              <a:spcBef>
                <a:spcPts val="600"/>
              </a:spcBef>
              <a:spcAft>
                <a:spcPts val="300"/>
              </a:spcAft>
              <a:buFont typeface="Wingdings" pitchFamily="2" charset="2"/>
              <a:buChar char="Ø"/>
            </a:pPr>
            <a:r>
              <a:rPr lang="en-GB" sz="1100" dirty="0"/>
              <a:t>To provide support and advice to local systems on the development of pathways / services in regards to the NHS’ contribution to violence reduction and lead the way in sharing good practice across the capital and nationally;</a:t>
            </a:r>
          </a:p>
          <a:p>
            <a:pPr marL="360000" lvl="0" indent="-144000">
              <a:spcBef>
                <a:spcPts val="600"/>
              </a:spcBef>
              <a:spcAft>
                <a:spcPts val="300"/>
              </a:spcAft>
              <a:buFont typeface="Wingdings" pitchFamily="2" charset="2"/>
              <a:buChar char="Ø"/>
            </a:pPr>
            <a:r>
              <a:rPr lang="en-GB" sz="1100" dirty="0"/>
              <a:t>Give expert advice on best-practice pathways which cross organisational and sector boundaries;</a:t>
            </a:r>
          </a:p>
          <a:p>
            <a:pPr marL="360000" lvl="0" indent="-144000">
              <a:spcBef>
                <a:spcPts val="600"/>
              </a:spcBef>
              <a:spcAft>
                <a:spcPts val="300"/>
              </a:spcAft>
              <a:buFont typeface="Wingdings" pitchFamily="2" charset="2"/>
              <a:buChar char="Ø"/>
            </a:pPr>
            <a:r>
              <a:rPr lang="en-GB" sz="1100" dirty="0"/>
              <a:t>Acting as advocates for London’s violence reduction programme across London’s health and care system and supporting stakeholder engagement;</a:t>
            </a:r>
          </a:p>
          <a:p>
            <a:pPr marL="360000" lvl="0" indent="-144000">
              <a:spcBef>
                <a:spcPts val="600"/>
              </a:spcBef>
              <a:spcAft>
                <a:spcPts val="300"/>
              </a:spcAft>
              <a:buFont typeface="Wingdings" pitchFamily="2" charset="2"/>
              <a:buChar char="Ø"/>
            </a:pPr>
            <a:r>
              <a:rPr lang="en-GB" sz="1100" dirty="0"/>
              <a:t>Leading the development, and providing endorsement, on the deliverables produced by the programme.</a:t>
            </a:r>
          </a:p>
        </p:txBody>
      </p:sp>
      <p:sp>
        <p:nvSpPr>
          <p:cNvPr id="6" name="Rectangle 5"/>
          <p:cNvSpPr/>
          <p:nvPr/>
        </p:nvSpPr>
        <p:spPr>
          <a:xfrm>
            <a:off x="251520" y="1412776"/>
            <a:ext cx="6264696" cy="345638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8" name="Rectangle 7"/>
          <p:cNvSpPr/>
          <p:nvPr/>
        </p:nvSpPr>
        <p:spPr>
          <a:xfrm>
            <a:off x="6660232" y="1143013"/>
            <a:ext cx="2160240" cy="28803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bg2"/>
                </a:solidFill>
                <a:latin typeface="Arial" pitchFamily="34" charset="0"/>
                <a:cs typeface="Arial" pitchFamily="34" charset="0"/>
              </a:rPr>
              <a:t>Membership</a:t>
            </a:r>
          </a:p>
        </p:txBody>
      </p:sp>
      <p:sp>
        <p:nvSpPr>
          <p:cNvPr id="9" name="Rectangle 8"/>
          <p:cNvSpPr/>
          <p:nvPr/>
        </p:nvSpPr>
        <p:spPr>
          <a:xfrm>
            <a:off x="251520" y="1124744"/>
            <a:ext cx="6264696" cy="28803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bg2"/>
                </a:solidFill>
                <a:latin typeface="Arial" pitchFamily="34" charset="0"/>
                <a:cs typeface="Arial" pitchFamily="34" charset="0"/>
              </a:rPr>
              <a:t>Description</a:t>
            </a:r>
          </a:p>
        </p:txBody>
      </p:sp>
      <p:sp>
        <p:nvSpPr>
          <p:cNvPr id="3" name="TextBox 2"/>
          <p:cNvSpPr txBox="1"/>
          <p:nvPr/>
        </p:nvSpPr>
        <p:spPr>
          <a:xfrm>
            <a:off x="6660232" y="1412776"/>
            <a:ext cx="2160240" cy="3477875"/>
          </a:xfrm>
          <a:prstGeom prst="rect">
            <a:avLst/>
          </a:prstGeom>
          <a:noFill/>
        </p:spPr>
        <p:txBody>
          <a:bodyPr wrap="square" rtlCol="0">
            <a:spAutoFit/>
          </a:bodyPr>
          <a:lstStyle/>
          <a:p>
            <a:pPr marL="108000" indent="-108000">
              <a:buFont typeface="Arial" pitchFamily="34" charset="0"/>
              <a:buChar char="•"/>
            </a:pPr>
            <a:r>
              <a:rPr lang="en-GB" sz="1100" dirty="0">
                <a:solidFill>
                  <a:srgbClr val="000000"/>
                </a:solidFill>
                <a:latin typeface="Arial" pitchFamily="34" charset="0"/>
                <a:cs typeface="Arial" pitchFamily="34" charset="0"/>
              </a:rPr>
              <a:t>NHS London Violence Reduction Clinical Director (chair)</a:t>
            </a:r>
          </a:p>
          <a:p>
            <a:pPr marL="108000" indent="-108000">
              <a:buFont typeface="Arial" pitchFamily="34" charset="0"/>
              <a:buChar char="•"/>
            </a:pPr>
            <a:r>
              <a:rPr lang="en-GB" sz="1100" dirty="0">
                <a:solidFill>
                  <a:srgbClr val="000000"/>
                </a:solidFill>
                <a:latin typeface="Arial" pitchFamily="34" charset="0"/>
                <a:cs typeface="Arial" pitchFamily="34" charset="0"/>
              </a:rPr>
              <a:t>Clinical representation from London’s Trauma Networks</a:t>
            </a:r>
          </a:p>
          <a:p>
            <a:pPr marL="108000" indent="-108000">
              <a:buFont typeface="Arial" pitchFamily="34" charset="0"/>
              <a:buChar char="•"/>
            </a:pPr>
            <a:r>
              <a:rPr lang="en-GB" sz="1100" dirty="0">
                <a:solidFill>
                  <a:srgbClr val="000000"/>
                </a:solidFill>
                <a:latin typeface="Arial" pitchFamily="34" charset="0"/>
                <a:cs typeface="Arial" pitchFamily="34" charset="0"/>
              </a:rPr>
              <a:t>Clinical representation from London’s A&amp;Es</a:t>
            </a:r>
          </a:p>
          <a:p>
            <a:pPr marL="108000" indent="-108000">
              <a:buFont typeface="Arial" pitchFamily="34" charset="0"/>
              <a:buChar char="•"/>
            </a:pPr>
            <a:r>
              <a:rPr lang="en-GB" sz="1100" dirty="0">
                <a:solidFill>
                  <a:srgbClr val="000000"/>
                </a:solidFill>
                <a:latin typeface="Arial" pitchFamily="34" charset="0"/>
                <a:cs typeface="Arial" pitchFamily="34" charset="0"/>
              </a:rPr>
              <a:t>Clinical representation from London’s Mental Health Trusts</a:t>
            </a:r>
          </a:p>
          <a:p>
            <a:pPr marL="108000" indent="-108000">
              <a:buFont typeface="Arial" pitchFamily="34" charset="0"/>
              <a:buChar char="•"/>
            </a:pPr>
            <a:r>
              <a:rPr lang="en-GB" sz="1100" dirty="0">
                <a:solidFill>
                  <a:srgbClr val="000000"/>
                </a:solidFill>
                <a:latin typeface="Arial" pitchFamily="34" charset="0"/>
                <a:cs typeface="Arial" pitchFamily="34" charset="0"/>
              </a:rPr>
              <a:t>Clinical representation from primary care</a:t>
            </a:r>
          </a:p>
          <a:p>
            <a:pPr marL="108000" indent="-108000">
              <a:buFont typeface="Arial" pitchFamily="34" charset="0"/>
              <a:buChar char="•"/>
            </a:pPr>
            <a:r>
              <a:rPr lang="en-GB" sz="1100" dirty="0">
                <a:solidFill>
                  <a:srgbClr val="000000"/>
                </a:solidFill>
                <a:latin typeface="Arial" pitchFamily="34" charset="0"/>
                <a:cs typeface="Arial" pitchFamily="34" charset="0"/>
              </a:rPr>
              <a:t>Representation from the London Ambulance Service</a:t>
            </a:r>
          </a:p>
          <a:p>
            <a:pPr marL="108000" indent="-108000">
              <a:buFont typeface="Arial" pitchFamily="34" charset="0"/>
              <a:buChar char="•"/>
            </a:pPr>
            <a:r>
              <a:rPr lang="en-GB" sz="1100" dirty="0">
                <a:solidFill>
                  <a:srgbClr val="000000"/>
                </a:solidFill>
                <a:latin typeface="Arial" pitchFamily="34" charset="0"/>
                <a:cs typeface="Arial" pitchFamily="34" charset="0"/>
              </a:rPr>
              <a:t>Representation from social and community care</a:t>
            </a:r>
          </a:p>
          <a:p>
            <a:pPr marL="108000" indent="-108000">
              <a:buFont typeface="Arial" pitchFamily="34" charset="0"/>
              <a:buChar char="•"/>
            </a:pPr>
            <a:r>
              <a:rPr lang="en-GB" sz="1100" dirty="0">
                <a:solidFill>
                  <a:srgbClr val="000000"/>
                </a:solidFill>
                <a:latin typeface="Arial" pitchFamily="34" charset="0"/>
                <a:cs typeface="Arial" pitchFamily="34" charset="0"/>
              </a:rPr>
              <a:t>Representation from public health</a:t>
            </a:r>
          </a:p>
          <a:p>
            <a:pPr marL="108000" indent="-108000">
              <a:buFont typeface="Arial" pitchFamily="34" charset="0"/>
              <a:buChar char="•"/>
            </a:pPr>
            <a:r>
              <a:rPr lang="en-GB" sz="1100" dirty="0">
                <a:solidFill>
                  <a:srgbClr val="000000"/>
                </a:solidFill>
                <a:latin typeface="Arial" pitchFamily="34" charset="0"/>
                <a:cs typeface="Arial" pitchFamily="34" charset="0"/>
              </a:rPr>
              <a:t>Representation from the third sector</a:t>
            </a:r>
            <a:endParaRPr lang="en-GB" sz="1200" dirty="0">
              <a:solidFill>
                <a:srgbClr val="000000"/>
              </a:solidFill>
              <a:latin typeface="Arial" pitchFamily="34" charset="0"/>
              <a:cs typeface="Arial" pitchFamily="34" charset="0"/>
            </a:endParaRPr>
          </a:p>
        </p:txBody>
      </p:sp>
      <p:sp>
        <p:nvSpPr>
          <p:cNvPr id="10" name="Title 2"/>
          <p:cNvSpPr txBox="1">
            <a:spLocks/>
          </p:cNvSpPr>
          <p:nvPr/>
        </p:nvSpPr>
        <p:spPr>
          <a:xfrm>
            <a:off x="237193" y="332656"/>
            <a:ext cx="7287135" cy="611649"/>
          </a:xfrm>
          <a:prstGeom prst="rect">
            <a:avLst/>
          </a:prstGeom>
        </p:spPr>
        <p:txBody>
          <a:bodyPr/>
          <a:lstStyle>
            <a:defPPr>
              <a:defRPr lang="en-US"/>
            </a:defPPr>
            <a:lvl1pPr>
              <a:lnSpc>
                <a:spcPct val="90000"/>
              </a:lnSpc>
              <a:spcBef>
                <a:spcPct val="0"/>
              </a:spcBef>
              <a:spcAft>
                <a:spcPts val="1200"/>
              </a:spcAft>
              <a:buNone/>
              <a:defRPr sz="2000" b="1">
                <a:solidFill>
                  <a:srgbClr val="005EB8"/>
                </a:solidFill>
                <a:latin typeface="Arial" panose="020B0604020202020204" pitchFamily="34" charset="0"/>
                <a:ea typeface="+mj-ea"/>
                <a:cs typeface="Arial" panose="020B0604020202020204" pitchFamily="34" charset="0"/>
              </a:defRPr>
            </a:lvl1pPr>
          </a:lstStyle>
          <a:p>
            <a:r>
              <a:rPr lang="en-GB" dirty="0"/>
              <a:t>2. London’s Violence Reduction Clinical &amp; Professional Network Terms of Reference and Governance </a:t>
            </a:r>
          </a:p>
        </p:txBody>
      </p:sp>
      <p:sp>
        <p:nvSpPr>
          <p:cNvPr id="14" name="Rectangle 13"/>
          <p:cNvSpPr/>
          <p:nvPr/>
        </p:nvSpPr>
        <p:spPr>
          <a:xfrm>
            <a:off x="251520" y="5013176"/>
            <a:ext cx="8568952" cy="1446550"/>
          </a:xfrm>
          <a:prstGeom prst="rect">
            <a:avLst/>
          </a:prstGeom>
          <a:ln>
            <a:solidFill>
              <a:schemeClr val="tx2"/>
            </a:solidFill>
          </a:ln>
        </p:spPr>
        <p:txBody>
          <a:bodyPr wrap="square">
            <a:spAutoFit/>
          </a:bodyPr>
          <a:lstStyle/>
          <a:p>
            <a:pPr marL="171450" indent="-171450">
              <a:buFont typeface="Arial" panose="020B0604020202020204" pitchFamily="34" charset="0"/>
              <a:buChar char="•"/>
            </a:pPr>
            <a:r>
              <a:rPr lang="en-GB" sz="1100" b="1" dirty="0">
                <a:solidFill>
                  <a:srgbClr val="000000"/>
                </a:solidFill>
                <a:latin typeface="Arial" pitchFamily="34" charset="0"/>
                <a:cs typeface="Arial" pitchFamily="34" charset="0"/>
              </a:rPr>
              <a:t>Frequency - </a:t>
            </a:r>
            <a:r>
              <a:rPr lang="en-GB" sz="1100" dirty="0">
                <a:solidFill>
                  <a:srgbClr val="000000"/>
                </a:solidFill>
                <a:latin typeface="Arial" pitchFamily="34" charset="0"/>
                <a:cs typeface="Arial" pitchFamily="34" charset="0"/>
              </a:rPr>
              <a:t>The network will meet on a quarterly basis for 2-3 hours. It is expected that members will commit the time necessary to understand the issues considered by the network, participate and respectfully in debate and genuinely commit to identifying sustainable strategic decisions on behalf of Londoners. Members are expected to attend most meetings during the year. </a:t>
            </a:r>
          </a:p>
          <a:p>
            <a:pPr marL="171450" indent="-171450">
              <a:buFont typeface="Arial" panose="020B0604020202020204" pitchFamily="34" charset="0"/>
              <a:buChar char="•"/>
            </a:pPr>
            <a:r>
              <a:rPr lang="en-GB" sz="1100" b="1" dirty="0">
                <a:solidFill>
                  <a:srgbClr val="000000"/>
                </a:solidFill>
                <a:latin typeface="Arial" pitchFamily="34" charset="0"/>
                <a:cs typeface="Arial" pitchFamily="34" charset="0"/>
              </a:rPr>
              <a:t>Additional meetings - </a:t>
            </a:r>
            <a:r>
              <a:rPr lang="en-GB" sz="1100" dirty="0">
                <a:solidFill>
                  <a:srgbClr val="000000"/>
                </a:solidFill>
                <a:latin typeface="Arial" pitchFamily="34" charset="0"/>
                <a:cs typeface="Arial" pitchFamily="34" charset="0"/>
              </a:rPr>
              <a:t>Additional Task and Finish groups will be established with network representatives to guide specific programme deliverables outside of the formal meeting structure.</a:t>
            </a:r>
          </a:p>
          <a:p>
            <a:pPr marL="171450" indent="-171450">
              <a:buFont typeface="Arial" panose="020B0604020202020204" pitchFamily="34" charset="0"/>
              <a:buChar char="•"/>
            </a:pPr>
            <a:r>
              <a:rPr lang="en-GB" sz="1100" b="1" dirty="0">
                <a:solidFill>
                  <a:srgbClr val="000000"/>
                </a:solidFill>
                <a:latin typeface="Arial" pitchFamily="34" charset="0"/>
                <a:cs typeface="Arial" pitchFamily="34" charset="0"/>
              </a:rPr>
              <a:t>Review - </a:t>
            </a:r>
            <a:r>
              <a:rPr lang="en-GB" sz="1100" dirty="0">
                <a:solidFill>
                  <a:srgbClr val="000000"/>
                </a:solidFill>
                <a:latin typeface="Arial" pitchFamily="34" charset="0"/>
                <a:cs typeface="Arial" pitchFamily="34" charset="0"/>
              </a:rPr>
              <a:t>The network will review its purpose, function, performance and terms of reference on an annual basis.</a:t>
            </a:r>
          </a:p>
          <a:p>
            <a:pPr marL="171450" indent="-171450">
              <a:buFont typeface="Arial" panose="020B0604020202020204" pitchFamily="34" charset="0"/>
              <a:buChar char="•"/>
            </a:pPr>
            <a:r>
              <a:rPr lang="en-GB" sz="1100" b="1" dirty="0">
                <a:solidFill>
                  <a:srgbClr val="000000"/>
                </a:solidFill>
                <a:latin typeface="Arial" pitchFamily="34" charset="0"/>
                <a:cs typeface="Arial" pitchFamily="34" charset="0"/>
              </a:rPr>
              <a:t>Quorum </a:t>
            </a:r>
            <a:r>
              <a:rPr lang="en-GB" sz="1100" dirty="0">
                <a:solidFill>
                  <a:srgbClr val="000000"/>
                </a:solidFill>
                <a:latin typeface="Arial" pitchFamily="34" charset="0"/>
                <a:cs typeface="Arial" pitchFamily="34" charset="0"/>
              </a:rPr>
              <a:t>- A quorum for meetings will be 50%, including the Chair. As members attend as individuals in their own right, the use of nominated deputies is discouraged.</a:t>
            </a:r>
          </a:p>
        </p:txBody>
      </p:sp>
      <p:sp>
        <p:nvSpPr>
          <p:cNvPr id="4" name="TextBox 3"/>
          <p:cNvSpPr txBox="1"/>
          <p:nvPr/>
        </p:nvSpPr>
        <p:spPr>
          <a:xfrm>
            <a:off x="6084168" y="764704"/>
            <a:ext cx="2736304" cy="369332"/>
          </a:xfrm>
          <a:prstGeom prst="rect">
            <a:avLst/>
          </a:prstGeom>
          <a:noFill/>
        </p:spPr>
        <p:txBody>
          <a:bodyPr wrap="square" rtlCol="0">
            <a:spAutoFit/>
          </a:bodyPr>
          <a:lstStyle/>
          <a:p>
            <a:pPr algn="r"/>
            <a:r>
              <a:rPr lang="en-GB" b="1" dirty="0">
                <a:solidFill>
                  <a:srgbClr val="FF0000"/>
                </a:solidFill>
                <a:latin typeface="Arial" panose="020B0604020202020204" pitchFamily="34" charset="0"/>
                <a:cs typeface="Arial" panose="020B0604020202020204" pitchFamily="34" charset="0"/>
              </a:rPr>
              <a:t>DRAFT</a:t>
            </a:r>
          </a:p>
        </p:txBody>
      </p:sp>
      <p:sp>
        <p:nvSpPr>
          <p:cNvPr id="5" name="Rectangle 4"/>
          <p:cNvSpPr/>
          <p:nvPr/>
        </p:nvSpPr>
        <p:spPr>
          <a:xfrm>
            <a:off x="6660232" y="1143013"/>
            <a:ext cx="2160240" cy="37261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6084168" y="6551766"/>
            <a:ext cx="3024336" cy="261610"/>
          </a:xfrm>
          <a:prstGeom prst="rect">
            <a:avLst/>
          </a:prstGeom>
          <a:noFill/>
        </p:spPr>
        <p:txBody>
          <a:bodyPr wrap="square" rtlCol="0">
            <a:spAutoFit/>
          </a:bodyPr>
          <a:lstStyle/>
          <a:p>
            <a:pPr algn="r"/>
            <a:r>
              <a:rPr lang="en-GB" sz="1050" i="1" dirty="0">
                <a:latin typeface="Arial" panose="020B0604020202020204" pitchFamily="34" charset="0"/>
                <a:cs typeface="Arial" panose="020B0604020202020204" pitchFamily="34" charset="0"/>
              </a:rPr>
              <a:t>*Appendix 1 shows full membership</a:t>
            </a:r>
          </a:p>
        </p:txBody>
      </p:sp>
    </p:spTree>
    <p:extLst>
      <p:ext uri="{BB962C8B-B14F-4D97-AF65-F5344CB8AC3E}">
        <p14:creationId xmlns:p14="http://schemas.microsoft.com/office/powerpoint/2010/main" val="17015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37193" y="3717032"/>
            <a:ext cx="8655287" cy="1812080"/>
          </a:xfrm>
        </p:spPr>
        <p:txBody>
          <a:bodyPr/>
          <a:lstStyle/>
          <a:p>
            <a:r>
              <a:rPr lang="en-GB" sz="1300" dirty="0"/>
              <a:t>Ultimately the programme is accountable to the London Region Executive Team, chaired by Sir David Sloman via the programme’s Senior Responsible Officer (Mark Turner) and Clinical Director.</a:t>
            </a:r>
          </a:p>
          <a:p>
            <a:r>
              <a:rPr lang="en-GB" sz="1300" dirty="0"/>
              <a:t>The London Violence Reduction Clinical and Professional Network serves as a leadership committee that reports and is accountable to the NHS London Violence Reduction Steering Group. </a:t>
            </a:r>
          </a:p>
          <a:p>
            <a:r>
              <a:rPr lang="en-GB" sz="1300" dirty="0"/>
              <a:t>A dedicated Violence Reduction Patient Group is also being established with patients (victims and perpetrators) that have experience and knowledge of health pathways. The patient group will be pivotal in shaping, developing and leading on programme deliverables alongside the network. </a:t>
            </a:r>
          </a:p>
          <a:p>
            <a:endParaRPr lang="en-GB" sz="1300" dirty="0"/>
          </a:p>
        </p:txBody>
      </p:sp>
      <p:sp>
        <p:nvSpPr>
          <p:cNvPr id="4" name="Title 2"/>
          <p:cNvSpPr txBox="1">
            <a:spLocks/>
          </p:cNvSpPr>
          <p:nvPr/>
        </p:nvSpPr>
        <p:spPr>
          <a:xfrm>
            <a:off x="237193" y="260648"/>
            <a:ext cx="7287135" cy="611649"/>
          </a:xfrm>
          <a:prstGeom prst="rect">
            <a:avLst/>
          </a:prstGeom>
        </p:spPr>
        <p:txBody>
          <a:bodyPr/>
          <a:lstStyle>
            <a:defPPr>
              <a:defRPr lang="en-US"/>
            </a:defPPr>
            <a:lvl1pPr>
              <a:lnSpc>
                <a:spcPct val="90000"/>
              </a:lnSpc>
              <a:spcBef>
                <a:spcPct val="0"/>
              </a:spcBef>
              <a:spcAft>
                <a:spcPts val="1200"/>
              </a:spcAft>
              <a:buNone/>
              <a:defRPr sz="2000" b="1">
                <a:solidFill>
                  <a:srgbClr val="005EB8"/>
                </a:solidFill>
                <a:latin typeface="Arial" panose="020B0604020202020204" pitchFamily="34" charset="0"/>
                <a:ea typeface="+mj-ea"/>
                <a:cs typeface="Arial" panose="020B0604020202020204" pitchFamily="34" charset="0"/>
              </a:defRPr>
            </a:lvl1pPr>
          </a:lstStyle>
          <a:p>
            <a:r>
              <a:rPr lang="en-GB" dirty="0"/>
              <a:t>2. London Violence Reduction Clinical &amp; Professional Network Terms of Reference and Governance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8147" y="1072156"/>
            <a:ext cx="6204173" cy="2428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ectangle 19"/>
          <p:cNvSpPr/>
          <p:nvPr/>
        </p:nvSpPr>
        <p:spPr>
          <a:xfrm>
            <a:off x="323528" y="5445224"/>
            <a:ext cx="8568952" cy="936104"/>
          </a:xfrm>
          <a:prstGeom prst="rect">
            <a:avLst/>
          </a:prstGeom>
          <a:solidFill>
            <a:schemeClr val="bg1">
              <a:lumMod val="9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0000" indent="-180000">
              <a:spcAft>
                <a:spcPts val="300"/>
              </a:spcAft>
              <a:buFont typeface="Arial" panose="020B0604020202020204" pitchFamily="34" charset="0"/>
              <a:buChar char="•"/>
            </a:pPr>
            <a:r>
              <a:rPr lang="en-GB" sz="1300" dirty="0">
                <a:solidFill>
                  <a:schemeClr val="tx1"/>
                </a:solidFill>
                <a:latin typeface="Arial" panose="020B0604020202020204" pitchFamily="34" charset="0"/>
                <a:cs typeface="Arial" panose="020B0604020202020204" pitchFamily="34" charset="0"/>
              </a:rPr>
              <a:t>Do representatives on the Clinical and Professional Network agree with the draft Terms of Reference?</a:t>
            </a:r>
          </a:p>
          <a:p>
            <a:pPr marL="180000" indent="-180000">
              <a:spcAft>
                <a:spcPts val="800"/>
              </a:spcAft>
              <a:buFont typeface="Arial" panose="020B0604020202020204" pitchFamily="34" charset="0"/>
              <a:buChar char="•"/>
            </a:pPr>
            <a:r>
              <a:rPr lang="en-GB" sz="1300" dirty="0">
                <a:solidFill>
                  <a:schemeClr val="tx1"/>
                </a:solidFill>
                <a:latin typeface="Arial" panose="020B0604020202020204" pitchFamily="34" charset="0"/>
                <a:cs typeface="Arial" panose="020B0604020202020204" pitchFamily="34" charset="0"/>
              </a:rPr>
              <a:t>Are there additional points and/or responsibilities that need to be outlined?</a:t>
            </a:r>
          </a:p>
          <a:p>
            <a:pPr>
              <a:spcAft>
                <a:spcPts val="300"/>
              </a:spcAft>
            </a:pPr>
            <a:r>
              <a:rPr lang="en-GB" sz="1300" i="1" dirty="0">
                <a:solidFill>
                  <a:schemeClr val="tx1"/>
                </a:solidFill>
                <a:latin typeface="Arial" panose="020B0604020202020204" pitchFamily="34" charset="0"/>
                <a:cs typeface="Arial" panose="020B0604020202020204" pitchFamily="34" charset="0"/>
              </a:rPr>
              <a:t>*Note - Meeting dates for the next 12 months are being scheduled</a:t>
            </a:r>
          </a:p>
        </p:txBody>
      </p:sp>
    </p:spTree>
    <p:extLst>
      <p:ext uri="{BB962C8B-B14F-4D97-AF65-F5344CB8AC3E}">
        <p14:creationId xmlns:p14="http://schemas.microsoft.com/office/powerpoint/2010/main" val="236775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GB" dirty="0"/>
          </a:p>
        </p:txBody>
      </p:sp>
      <p:sp>
        <p:nvSpPr>
          <p:cNvPr id="4" name="Title 2"/>
          <p:cNvSpPr txBox="1">
            <a:spLocks/>
          </p:cNvSpPr>
          <p:nvPr/>
        </p:nvSpPr>
        <p:spPr>
          <a:xfrm>
            <a:off x="237193" y="260648"/>
            <a:ext cx="7287135" cy="611649"/>
          </a:xfrm>
          <a:prstGeom prst="rect">
            <a:avLst/>
          </a:prstGeom>
        </p:spPr>
        <p:txBody>
          <a:bodyPr/>
          <a:lstStyle>
            <a:defPPr>
              <a:defRPr lang="en-US"/>
            </a:defPPr>
            <a:lvl1pPr>
              <a:lnSpc>
                <a:spcPct val="90000"/>
              </a:lnSpc>
              <a:spcBef>
                <a:spcPct val="0"/>
              </a:spcBef>
              <a:spcAft>
                <a:spcPts val="1200"/>
              </a:spcAft>
              <a:buNone/>
              <a:defRPr sz="2000" b="1">
                <a:solidFill>
                  <a:srgbClr val="005EB8"/>
                </a:solidFill>
                <a:latin typeface="Arial" panose="020B0604020202020204" pitchFamily="34" charset="0"/>
                <a:ea typeface="+mj-ea"/>
                <a:cs typeface="Arial" panose="020B0604020202020204" pitchFamily="34" charset="0"/>
              </a:defRPr>
            </a:lvl1pPr>
          </a:lstStyle>
          <a:p>
            <a:r>
              <a:rPr lang="en-GB" dirty="0"/>
              <a:t>3. London’s Violence Reduction Programme: Adopting the NHS Leading Large Scale Change model</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791" y="1052736"/>
            <a:ext cx="8719697" cy="5615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135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79512" y="1538565"/>
            <a:ext cx="8731224" cy="52028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16" name="Rectangle 15"/>
          <p:cNvSpPr/>
          <p:nvPr/>
        </p:nvSpPr>
        <p:spPr>
          <a:xfrm>
            <a:off x="323529" y="1923604"/>
            <a:ext cx="7408030" cy="770917"/>
          </a:xfrm>
          <a:prstGeom prst="rect">
            <a:avLst/>
          </a:prstGeom>
          <a:solidFill>
            <a:schemeClr val="bg1">
              <a:lumMod val="95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lang="en-GB" sz="1000" b="1" dirty="0">
                <a:solidFill>
                  <a:srgbClr val="003087"/>
                </a:solidFill>
                <a:latin typeface="Arial" pitchFamily="34" charset="0"/>
                <a:cs typeface="Arial" pitchFamily="34" charset="0"/>
              </a:rPr>
              <a:t>1. Violence Reduction Clinical and Professional Network and seeking pan-London opportunities</a:t>
            </a:r>
          </a:p>
          <a:p>
            <a:pPr algn="ctr"/>
            <a:r>
              <a:rPr lang="en-GB" sz="1000" dirty="0">
                <a:solidFill>
                  <a:srgbClr val="003087"/>
                </a:solidFill>
                <a:latin typeface="Arial" pitchFamily="34" charset="0"/>
                <a:cs typeface="Arial" pitchFamily="34" charset="0"/>
              </a:rPr>
              <a:t>Establishing a VR clinical and professional network that plays a leading role in motivating and mobilising local systems, acting as advocates for system-wide transformation at all levels, supporting co-production with users and enhancing current service offers of pan-London NHS services. </a:t>
            </a:r>
            <a:endParaRPr lang="en-GB" sz="1050" b="1" dirty="0">
              <a:solidFill>
                <a:srgbClr val="003087"/>
              </a:solidFill>
              <a:latin typeface="Arial" pitchFamily="34" charset="0"/>
              <a:cs typeface="Arial" pitchFamily="34" charset="0"/>
            </a:endParaRPr>
          </a:p>
        </p:txBody>
      </p:sp>
      <p:sp>
        <p:nvSpPr>
          <p:cNvPr id="17" name="Rectangle 16"/>
          <p:cNvSpPr/>
          <p:nvPr/>
        </p:nvSpPr>
        <p:spPr>
          <a:xfrm>
            <a:off x="323529" y="5574842"/>
            <a:ext cx="7408030" cy="657654"/>
          </a:xfrm>
          <a:prstGeom prst="rect">
            <a:avLst/>
          </a:prstGeom>
          <a:solidFill>
            <a:schemeClr val="bg1">
              <a:lumMod val="95000"/>
            </a:schemeClr>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lang="en-GB" sz="1000" b="1" dirty="0">
                <a:solidFill>
                  <a:srgbClr val="003087"/>
                </a:solidFill>
                <a:latin typeface="Arial" pitchFamily="34" charset="0"/>
                <a:cs typeface="Arial" pitchFamily="34" charset="0"/>
              </a:rPr>
              <a:t>3. System data capture and intelligence</a:t>
            </a:r>
          </a:p>
          <a:p>
            <a:pPr algn="ctr">
              <a:spcAft>
                <a:spcPts val="300"/>
              </a:spcAft>
            </a:pPr>
            <a:r>
              <a:rPr lang="en-GB" sz="1000" dirty="0">
                <a:solidFill>
                  <a:srgbClr val="003087"/>
                </a:solidFill>
                <a:latin typeface="Arial" pitchFamily="34" charset="0"/>
                <a:cs typeface="Arial" pitchFamily="34" charset="0"/>
              </a:rPr>
              <a:t>Improving data collection, analysis and sharing mechanisms, ensuring we have a comprehensive dataset across partners looking at  the prevalence of injury, risk and protective factors to inform regional, sub-regional and local policy</a:t>
            </a:r>
          </a:p>
        </p:txBody>
      </p:sp>
      <p:sp>
        <p:nvSpPr>
          <p:cNvPr id="19" name="Rectangle 18"/>
          <p:cNvSpPr/>
          <p:nvPr/>
        </p:nvSpPr>
        <p:spPr>
          <a:xfrm>
            <a:off x="323530" y="2833199"/>
            <a:ext cx="7408030" cy="2640407"/>
          </a:xfrm>
          <a:prstGeom prst="rect">
            <a:avLst/>
          </a:prstGeom>
          <a:solidFill>
            <a:schemeClr val="bg1">
              <a:lumMod val="95000"/>
            </a:schemeClr>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algn="ctr"/>
            <a:endParaRPr lang="en-GB" sz="1100" dirty="0">
              <a:solidFill>
                <a:srgbClr val="003087"/>
              </a:solidFill>
              <a:latin typeface="Arial" pitchFamily="34" charset="0"/>
              <a:cs typeface="Arial" pitchFamily="34" charset="0"/>
            </a:endParaRPr>
          </a:p>
          <a:p>
            <a:pPr algn="ctr"/>
            <a:endParaRPr lang="en-GB" sz="1100" dirty="0">
              <a:solidFill>
                <a:srgbClr val="003087"/>
              </a:solidFill>
              <a:latin typeface="Arial" pitchFamily="34" charset="0"/>
              <a:cs typeface="Arial" pitchFamily="34" charset="0"/>
            </a:endParaRPr>
          </a:p>
        </p:txBody>
      </p:sp>
      <p:sp>
        <p:nvSpPr>
          <p:cNvPr id="22" name="Rectangle 21"/>
          <p:cNvSpPr/>
          <p:nvPr/>
        </p:nvSpPr>
        <p:spPr>
          <a:xfrm>
            <a:off x="179512" y="908720"/>
            <a:ext cx="8731224" cy="553998"/>
          </a:xfrm>
          <a:prstGeom prst="rect">
            <a:avLst/>
          </a:prstGeom>
          <a:solidFill>
            <a:schemeClr val="bg2">
              <a:lumMod val="20000"/>
              <a:lumOff val="80000"/>
            </a:schemeClr>
          </a:solidFill>
          <a:ln>
            <a:solidFill>
              <a:srgbClr val="005EB8"/>
            </a:solidFill>
          </a:ln>
        </p:spPr>
        <p:txBody>
          <a:bodyPr wrap="square" rtlCol="0">
            <a:spAutoFit/>
          </a:bodyPr>
          <a:lstStyle/>
          <a:p>
            <a:pPr algn="ctr"/>
            <a:r>
              <a:rPr lang="en-GB" sz="1000" b="1" dirty="0">
                <a:solidFill>
                  <a:srgbClr val="000000"/>
                </a:solidFill>
                <a:latin typeface="Arial" pitchFamily="34" charset="0"/>
                <a:cs typeface="Arial" pitchFamily="34" charset="0"/>
              </a:rPr>
              <a:t> Mission statement of the NHS London Violence Reduction Programme: </a:t>
            </a:r>
          </a:p>
          <a:p>
            <a:pPr algn="ctr"/>
            <a:r>
              <a:rPr lang="en-GB" sz="1000" dirty="0">
                <a:solidFill>
                  <a:srgbClr val="000000"/>
                </a:solidFill>
                <a:latin typeface="Arial" pitchFamily="34" charset="0"/>
                <a:cs typeface="Arial" pitchFamily="34" charset="0"/>
              </a:rPr>
              <a:t>To lead the way in shaping how the NHS can support violence reduction in order to have better wellbeing in our communities at a population and individual level </a:t>
            </a:r>
            <a:r>
              <a:rPr lang="en-GB" sz="1000" dirty="0">
                <a:solidFill>
                  <a:srgbClr val="000000"/>
                </a:solidFill>
              </a:rPr>
              <a:t>	</a:t>
            </a:r>
          </a:p>
        </p:txBody>
      </p:sp>
      <p:sp>
        <p:nvSpPr>
          <p:cNvPr id="23" name="TextBox 22"/>
          <p:cNvSpPr txBox="1"/>
          <p:nvPr/>
        </p:nvSpPr>
        <p:spPr>
          <a:xfrm>
            <a:off x="144228" y="1551975"/>
            <a:ext cx="4931828" cy="246221"/>
          </a:xfrm>
          <a:prstGeom prst="rect">
            <a:avLst/>
          </a:prstGeom>
          <a:noFill/>
        </p:spPr>
        <p:txBody>
          <a:bodyPr wrap="square" rtlCol="0">
            <a:spAutoFit/>
          </a:bodyPr>
          <a:lstStyle/>
          <a:p>
            <a:r>
              <a:rPr lang="en-GB" sz="1000" b="1" dirty="0">
                <a:solidFill>
                  <a:srgbClr val="000000"/>
                </a:solidFill>
                <a:latin typeface="Arial" pitchFamily="34" charset="0"/>
                <a:cs typeface="Arial" pitchFamily="34" charset="0"/>
              </a:rPr>
              <a:t>Emerging work streams to achieve the programme’s mission:</a:t>
            </a:r>
            <a:endParaRPr lang="en-GB" sz="1000" b="1" dirty="0">
              <a:solidFill>
                <a:srgbClr val="000000"/>
              </a:solidFill>
            </a:endParaRPr>
          </a:p>
        </p:txBody>
      </p:sp>
      <p:sp>
        <p:nvSpPr>
          <p:cNvPr id="29" name="Rectangle 28"/>
          <p:cNvSpPr/>
          <p:nvPr/>
        </p:nvSpPr>
        <p:spPr>
          <a:xfrm>
            <a:off x="2888536" y="3198577"/>
            <a:ext cx="2174337" cy="2068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Supporting emotional wellbeing</a:t>
            </a:r>
          </a:p>
        </p:txBody>
      </p:sp>
      <p:sp>
        <p:nvSpPr>
          <p:cNvPr id="30" name="Rectangle 29"/>
          <p:cNvSpPr/>
          <p:nvPr/>
        </p:nvSpPr>
        <p:spPr>
          <a:xfrm>
            <a:off x="5206214" y="3198577"/>
            <a:ext cx="2021290" cy="2068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Tertiary prevention</a:t>
            </a:r>
          </a:p>
        </p:txBody>
      </p:sp>
      <p:sp>
        <p:nvSpPr>
          <p:cNvPr id="31" name="Rectangle 30"/>
          <p:cNvSpPr/>
          <p:nvPr/>
        </p:nvSpPr>
        <p:spPr>
          <a:xfrm>
            <a:off x="323528" y="2864959"/>
            <a:ext cx="7408031" cy="246221"/>
          </a:xfrm>
          <a:prstGeom prst="rect">
            <a:avLst/>
          </a:prstGeom>
        </p:spPr>
        <p:txBody>
          <a:bodyPr wrap="square">
            <a:spAutoFit/>
          </a:bodyPr>
          <a:lstStyle/>
          <a:p>
            <a:pPr algn="ctr">
              <a:spcAft>
                <a:spcPts val="600"/>
              </a:spcAft>
            </a:pPr>
            <a:r>
              <a:rPr lang="en-GB" sz="1000" b="1" dirty="0">
                <a:solidFill>
                  <a:srgbClr val="003087"/>
                </a:solidFill>
                <a:latin typeface="Arial" pitchFamily="34" charset="0"/>
                <a:cs typeface="Arial" pitchFamily="34" charset="0"/>
              </a:rPr>
              <a:t>2. Establishing a Violence Reduction academy</a:t>
            </a:r>
            <a:endParaRPr lang="en-GB" sz="1000" dirty="0">
              <a:solidFill>
                <a:srgbClr val="003087"/>
              </a:solidFill>
              <a:latin typeface="Arial" pitchFamily="34" charset="0"/>
              <a:cs typeface="Arial" pitchFamily="34" charset="0"/>
            </a:endParaRPr>
          </a:p>
        </p:txBody>
      </p:sp>
      <p:sp>
        <p:nvSpPr>
          <p:cNvPr id="32" name="Rectangle 31"/>
          <p:cNvSpPr/>
          <p:nvPr/>
        </p:nvSpPr>
        <p:spPr>
          <a:xfrm>
            <a:off x="728296" y="3198618"/>
            <a:ext cx="2021290" cy="2068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Early intervention</a:t>
            </a:r>
          </a:p>
        </p:txBody>
      </p:sp>
      <p:sp>
        <p:nvSpPr>
          <p:cNvPr id="20" name="Rectangle 19"/>
          <p:cNvSpPr/>
          <p:nvPr/>
        </p:nvSpPr>
        <p:spPr>
          <a:xfrm>
            <a:off x="458752" y="3529491"/>
            <a:ext cx="1584176" cy="1757318"/>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itchFamily="34" charset="0"/>
              <a:buChar char="•"/>
            </a:pPr>
            <a:endParaRPr lang="en-GB" sz="1200" dirty="0">
              <a:solidFill>
                <a:srgbClr val="3F3F3F"/>
              </a:solidFill>
            </a:endParaRPr>
          </a:p>
        </p:txBody>
      </p:sp>
      <p:sp>
        <p:nvSpPr>
          <p:cNvPr id="2" name="Rectangle 1"/>
          <p:cNvSpPr/>
          <p:nvPr/>
        </p:nvSpPr>
        <p:spPr>
          <a:xfrm>
            <a:off x="458752" y="4002569"/>
            <a:ext cx="1584176" cy="1169551"/>
          </a:xfrm>
          <a:prstGeom prst="rect">
            <a:avLst/>
          </a:prstGeom>
        </p:spPr>
        <p:txBody>
          <a:bodyPr wrap="square">
            <a:spAutoFit/>
          </a:bodyPr>
          <a:lstStyle/>
          <a:p>
            <a:r>
              <a:rPr lang="en-GB" sz="1000" dirty="0">
                <a:solidFill>
                  <a:srgbClr val="003087"/>
                </a:solidFill>
                <a:latin typeface="Arial" pitchFamily="34" charset="0"/>
                <a:cs typeface="Arial" pitchFamily="34" charset="0"/>
              </a:rPr>
              <a:t>Data hub that provides intelligence to inform local interventions and support across different health areas </a:t>
            </a:r>
            <a:r>
              <a:rPr lang="en-GB" sz="1000" i="1" dirty="0">
                <a:solidFill>
                  <a:srgbClr val="003087"/>
                </a:solidFill>
                <a:latin typeface="Arial" pitchFamily="34" charset="0"/>
                <a:cs typeface="Arial" pitchFamily="34" charset="0"/>
              </a:rPr>
              <a:t>(scope to initially focus on areas in blue boxes above) </a:t>
            </a:r>
          </a:p>
        </p:txBody>
      </p:sp>
      <p:sp>
        <p:nvSpPr>
          <p:cNvPr id="27" name="Rectangle 26"/>
          <p:cNvSpPr/>
          <p:nvPr/>
        </p:nvSpPr>
        <p:spPr>
          <a:xfrm>
            <a:off x="458752" y="3529491"/>
            <a:ext cx="1584176" cy="31715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rgbClr val="003087"/>
                </a:solidFill>
                <a:latin typeface="Arial" pitchFamily="34" charset="0"/>
                <a:cs typeface="Arial" pitchFamily="34" charset="0"/>
              </a:rPr>
              <a:t>Data &amp; </a:t>
            </a:r>
          </a:p>
          <a:p>
            <a:r>
              <a:rPr lang="en-GB" sz="1000" b="1" dirty="0">
                <a:solidFill>
                  <a:srgbClr val="003087"/>
                </a:solidFill>
                <a:latin typeface="Arial" pitchFamily="34" charset="0"/>
                <a:cs typeface="Arial" pitchFamily="34" charset="0"/>
              </a:rPr>
              <a:t>intelligence</a:t>
            </a:r>
          </a:p>
        </p:txBody>
      </p:sp>
      <p:sp>
        <p:nvSpPr>
          <p:cNvPr id="33" name="Rectangle 32"/>
          <p:cNvSpPr/>
          <p:nvPr/>
        </p:nvSpPr>
        <p:spPr>
          <a:xfrm>
            <a:off x="2182511" y="3529490"/>
            <a:ext cx="2665324" cy="1757319"/>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1450">
              <a:buFont typeface="Arial" pitchFamily="34" charset="0"/>
              <a:buChar char="•"/>
            </a:pPr>
            <a:endParaRPr lang="en-GB" sz="1100" dirty="0">
              <a:solidFill>
                <a:srgbClr val="003087"/>
              </a:solidFill>
              <a:latin typeface="Arial" pitchFamily="34" charset="0"/>
              <a:cs typeface="Arial" pitchFamily="34" charset="0"/>
            </a:endParaRPr>
          </a:p>
        </p:txBody>
      </p:sp>
      <p:sp>
        <p:nvSpPr>
          <p:cNvPr id="34" name="Rectangle 33"/>
          <p:cNvSpPr/>
          <p:nvPr/>
        </p:nvSpPr>
        <p:spPr>
          <a:xfrm>
            <a:off x="2182511" y="3529489"/>
            <a:ext cx="2666352" cy="31716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rgbClr val="003087"/>
                </a:solidFill>
                <a:latin typeface="Arial" pitchFamily="34" charset="0"/>
                <a:cs typeface="Arial" pitchFamily="34" charset="0"/>
              </a:rPr>
              <a:t>Knowledge &amp; evaluation</a:t>
            </a:r>
          </a:p>
        </p:txBody>
      </p:sp>
      <p:sp>
        <p:nvSpPr>
          <p:cNvPr id="36" name="Rectangle 35"/>
          <p:cNvSpPr/>
          <p:nvPr/>
        </p:nvSpPr>
        <p:spPr>
          <a:xfrm>
            <a:off x="4947074" y="3528049"/>
            <a:ext cx="2568462" cy="1758760"/>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itchFamily="34" charset="0"/>
              <a:buChar char="•"/>
            </a:pPr>
            <a:endParaRPr lang="en-GB" sz="1200" dirty="0">
              <a:solidFill>
                <a:srgbClr val="3F3F3F"/>
              </a:solidFill>
            </a:endParaRPr>
          </a:p>
        </p:txBody>
      </p:sp>
      <p:sp>
        <p:nvSpPr>
          <p:cNvPr id="38" name="Rectangle 37"/>
          <p:cNvSpPr/>
          <p:nvPr/>
        </p:nvSpPr>
        <p:spPr>
          <a:xfrm>
            <a:off x="4947074" y="3528047"/>
            <a:ext cx="2568462" cy="31860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rgbClr val="003087"/>
                </a:solidFill>
                <a:latin typeface="Arial" pitchFamily="34" charset="0"/>
                <a:cs typeface="Arial" pitchFamily="34" charset="0"/>
              </a:rPr>
              <a:t>Capability building</a:t>
            </a:r>
          </a:p>
        </p:txBody>
      </p:sp>
      <p:pic>
        <p:nvPicPr>
          <p:cNvPr id="21" name="Picture 20" descr="138.emf"/>
          <p:cNvPicPr>
            <a:picLocks noChangeAspect="1"/>
          </p:cNvPicPr>
          <p:nvPr/>
        </p:nvPicPr>
        <p:blipFill>
          <a:blip r:embed="rId2">
            <a:duotone>
              <a:prstClr val="black"/>
              <a:schemeClr val="accent1">
                <a:tint val="45000"/>
                <a:satMod val="400000"/>
              </a:schemeClr>
            </a:duotone>
          </a:blip>
          <a:stretch>
            <a:fillRect/>
          </a:stretch>
        </p:blipFill>
        <p:spPr>
          <a:xfrm>
            <a:off x="1682888" y="3570578"/>
            <a:ext cx="287004" cy="276071"/>
          </a:xfrm>
          <a:prstGeom prst="rect">
            <a:avLst/>
          </a:prstGeom>
        </p:spPr>
      </p:pic>
      <p:pic>
        <p:nvPicPr>
          <p:cNvPr id="41" name="Picture 40" descr="34.emf"/>
          <p:cNvPicPr>
            <a:picLocks noChangeAspect="1"/>
          </p:cNvPicPr>
          <p:nvPr/>
        </p:nvPicPr>
        <p:blipFill>
          <a:blip r:embed="rId3">
            <a:duotone>
              <a:prstClr val="black"/>
              <a:schemeClr val="accent1">
                <a:tint val="45000"/>
                <a:satMod val="400000"/>
              </a:schemeClr>
            </a:duotone>
          </a:blip>
          <a:stretch>
            <a:fillRect/>
          </a:stretch>
        </p:blipFill>
        <p:spPr>
          <a:xfrm>
            <a:off x="4348212" y="3537161"/>
            <a:ext cx="189780" cy="309488"/>
          </a:xfrm>
          <a:prstGeom prst="rect">
            <a:avLst/>
          </a:prstGeom>
        </p:spPr>
      </p:pic>
      <p:pic>
        <p:nvPicPr>
          <p:cNvPr id="42" name="Picture 41" descr="4.emf"/>
          <p:cNvPicPr>
            <a:picLocks noChangeAspect="1"/>
          </p:cNvPicPr>
          <p:nvPr/>
        </p:nvPicPr>
        <p:blipFill>
          <a:blip r:embed="rId4">
            <a:duotone>
              <a:prstClr val="black"/>
              <a:schemeClr val="accent1">
                <a:tint val="45000"/>
                <a:satMod val="400000"/>
              </a:schemeClr>
            </a:duotone>
          </a:blip>
          <a:stretch>
            <a:fillRect/>
          </a:stretch>
        </p:blipFill>
        <p:spPr>
          <a:xfrm>
            <a:off x="7094629" y="3558617"/>
            <a:ext cx="276891" cy="250203"/>
          </a:xfrm>
          <a:prstGeom prst="rect">
            <a:avLst/>
          </a:prstGeom>
        </p:spPr>
      </p:pic>
      <p:sp>
        <p:nvSpPr>
          <p:cNvPr id="3" name="Rectangle 2"/>
          <p:cNvSpPr/>
          <p:nvPr/>
        </p:nvSpPr>
        <p:spPr>
          <a:xfrm>
            <a:off x="2183539" y="3840259"/>
            <a:ext cx="2667701" cy="1477328"/>
          </a:xfrm>
          <a:prstGeom prst="rect">
            <a:avLst/>
          </a:prstGeom>
        </p:spPr>
        <p:txBody>
          <a:bodyPr wrap="square">
            <a:spAutoFit/>
          </a:bodyPr>
          <a:lstStyle/>
          <a:p>
            <a:r>
              <a:rPr lang="en-GB" sz="1000" dirty="0">
                <a:solidFill>
                  <a:srgbClr val="003087"/>
                </a:solidFill>
                <a:latin typeface="Arial" pitchFamily="34" charset="0"/>
                <a:cs typeface="Arial" pitchFamily="34" charset="0"/>
              </a:rPr>
              <a:t>Mapping of best practice to provide a central repository of evidence based models. Supporting pilots of new pathways/models across London and communicating success. Supporting how to define key metrics and evaluations across the system and knowledge spread of what works and lessons learnt. Facilitating online communities of practice </a:t>
            </a:r>
          </a:p>
        </p:txBody>
      </p:sp>
      <p:sp>
        <p:nvSpPr>
          <p:cNvPr id="5" name="Rectangle 4"/>
          <p:cNvSpPr/>
          <p:nvPr/>
        </p:nvSpPr>
        <p:spPr>
          <a:xfrm>
            <a:off x="4947074" y="3854152"/>
            <a:ext cx="2568462" cy="1477328"/>
          </a:xfrm>
          <a:prstGeom prst="rect">
            <a:avLst/>
          </a:prstGeom>
        </p:spPr>
        <p:txBody>
          <a:bodyPr wrap="square">
            <a:spAutoFit/>
          </a:bodyPr>
          <a:lstStyle/>
          <a:p>
            <a:r>
              <a:rPr lang="en-GB" sz="1000" dirty="0">
                <a:solidFill>
                  <a:srgbClr val="003087"/>
                </a:solidFill>
                <a:latin typeface="Arial" pitchFamily="34" charset="0"/>
                <a:cs typeface="Arial" pitchFamily="34" charset="0"/>
              </a:rPr>
              <a:t>Identification of local champions to facilitate learning locally. Development of educational programmes which support staff. Links with HEE to incorporate VR into curriculum  Building collaborative networks -  events for  professionals across the system to work collaboratively, problem solve, learn from each other, provide peer support and challenge.  </a:t>
            </a:r>
          </a:p>
        </p:txBody>
      </p:sp>
      <p:sp>
        <p:nvSpPr>
          <p:cNvPr id="7" name="Rectangle 6"/>
          <p:cNvSpPr/>
          <p:nvPr/>
        </p:nvSpPr>
        <p:spPr>
          <a:xfrm>
            <a:off x="7848872" y="1923604"/>
            <a:ext cx="971600" cy="4308892"/>
          </a:xfrm>
          <a:prstGeom prst="rect">
            <a:avLst/>
          </a:prstGeom>
          <a:solidFill>
            <a:schemeClr val="bg1">
              <a:lumMod val="95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lang="en-GB" sz="1000" b="1" dirty="0">
                <a:solidFill>
                  <a:srgbClr val="003087"/>
                </a:solidFill>
                <a:latin typeface="Arial" pitchFamily="34" charset="0"/>
                <a:cs typeface="Arial" pitchFamily="34" charset="0"/>
              </a:rPr>
              <a:t>4. User engagement</a:t>
            </a:r>
          </a:p>
          <a:p>
            <a:pPr algn="ctr">
              <a:spcAft>
                <a:spcPts val="300"/>
              </a:spcAft>
            </a:pPr>
            <a:endParaRPr lang="en-GB" sz="500" b="1" dirty="0">
              <a:solidFill>
                <a:srgbClr val="003087"/>
              </a:solidFill>
              <a:latin typeface="Arial" pitchFamily="34" charset="0"/>
              <a:cs typeface="Arial" pitchFamily="34" charset="0"/>
            </a:endParaRPr>
          </a:p>
          <a:p>
            <a:pPr algn="ctr">
              <a:spcAft>
                <a:spcPts val="300"/>
              </a:spcAft>
            </a:pPr>
            <a:r>
              <a:rPr lang="en-GB" sz="1000" dirty="0">
                <a:solidFill>
                  <a:srgbClr val="003087"/>
                </a:solidFill>
                <a:latin typeface="Arial" pitchFamily="34" charset="0"/>
                <a:cs typeface="Arial" pitchFamily="34" charset="0"/>
              </a:rPr>
              <a:t>Users supporting and guiding the programme deliverables and helping identify further opportunities  </a:t>
            </a:r>
          </a:p>
        </p:txBody>
      </p:sp>
      <p:sp>
        <p:nvSpPr>
          <p:cNvPr id="8" name="Right Arrow 7"/>
          <p:cNvSpPr/>
          <p:nvPr/>
        </p:nvSpPr>
        <p:spPr>
          <a:xfrm rot="10800000">
            <a:off x="7668852" y="2200047"/>
            <a:ext cx="360040" cy="17043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35" name="Right Arrow 34"/>
          <p:cNvSpPr/>
          <p:nvPr/>
        </p:nvSpPr>
        <p:spPr>
          <a:xfrm rot="10800000">
            <a:off x="7668852" y="2893705"/>
            <a:ext cx="360040" cy="17043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37" name="Right Arrow 36"/>
          <p:cNvSpPr/>
          <p:nvPr/>
        </p:nvSpPr>
        <p:spPr>
          <a:xfrm rot="10800000">
            <a:off x="7643723" y="5197960"/>
            <a:ext cx="360040" cy="17043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39" name="Right Arrow 38"/>
          <p:cNvSpPr/>
          <p:nvPr/>
        </p:nvSpPr>
        <p:spPr>
          <a:xfrm rot="10800000">
            <a:off x="7668852" y="5846032"/>
            <a:ext cx="360040" cy="170438"/>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endParaRPr>
          </a:p>
        </p:txBody>
      </p:sp>
      <p:sp>
        <p:nvSpPr>
          <p:cNvPr id="24" name="Left-Right Arrow 23"/>
          <p:cNvSpPr/>
          <p:nvPr/>
        </p:nvSpPr>
        <p:spPr>
          <a:xfrm>
            <a:off x="179512" y="6214605"/>
            <a:ext cx="8731224" cy="454755"/>
          </a:xfrm>
          <a:prstGeom prst="leftRightArrow">
            <a:avLst/>
          </a:prstGeom>
          <a:solidFill>
            <a:schemeClr val="bg1">
              <a:lumMod val="85000"/>
            </a:schemeClr>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5. Communications across the health system</a:t>
            </a:r>
          </a:p>
        </p:txBody>
      </p:sp>
      <p:sp>
        <p:nvSpPr>
          <p:cNvPr id="40" name="Title 2"/>
          <p:cNvSpPr txBox="1">
            <a:spLocks/>
          </p:cNvSpPr>
          <p:nvPr/>
        </p:nvSpPr>
        <p:spPr>
          <a:xfrm>
            <a:off x="208881" y="332656"/>
            <a:ext cx="8215266" cy="899681"/>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spcAft>
                <a:spcPts val="1200"/>
              </a:spcAft>
            </a:pPr>
            <a:r>
              <a:rPr lang="en-GB" sz="2000" b="1" dirty="0"/>
              <a:t>4. London’s Violence Reduction Programme: High Level</a:t>
            </a:r>
            <a:r>
              <a:rPr lang="en-GB" sz="1600" b="1" dirty="0"/>
              <a:t> </a:t>
            </a:r>
          </a:p>
        </p:txBody>
      </p:sp>
    </p:spTree>
    <p:extLst>
      <p:ext uri="{BB962C8B-B14F-4D97-AF65-F5344CB8AC3E}">
        <p14:creationId xmlns:p14="http://schemas.microsoft.com/office/powerpoint/2010/main" val="75193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237193" y="369079"/>
            <a:ext cx="7287135" cy="611649"/>
          </a:xfrm>
          <a:prstGeom prst="rect">
            <a:avLst/>
          </a:prstGeom>
        </p:spPr>
        <p:txBody>
          <a:bodyPr/>
          <a:lstStyle>
            <a:defPPr>
              <a:defRPr lang="en-US"/>
            </a:defPPr>
            <a:lvl1pPr>
              <a:lnSpc>
                <a:spcPct val="90000"/>
              </a:lnSpc>
              <a:spcBef>
                <a:spcPct val="0"/>
              </a:spcBef>
              <a:spcAft>
                <a:spcPts val="1200"/>
              </a:spcAft>
              <a:buNone/>
              <a:defRPr sz="2000" b="1">
                <a:solidFill>
                  <a:srgbClr val="005EB8"/>
                </a:solidFill>
                <a:latin typeface="Arial" panose="020B0604020202020204" pitchFamily="34" charset="0"/>
                <a:ea typeface="+mj-ea"/>
                <a:cs typeface="Arial" panose="020B0604020202020204" pitchFamily="34" charset="0"/>
              </a:defRPr>
            </a:lvl1pPr>
          </a:lstStyle>
          <a:p>
            <a:r>
              <a:rPr lang="en-GB" dirty="0"/>
              <a:t>4a. Violence Reduction Academy </a:t>
            </a:r>
          </a:p>
        </p:txBody>
      </p:sp>
      <p:sp>
        <p:nvSpPr>
          <p:cNvPr id="5" name="Rectangle 4"/>
          <p:cNvSpPr/>
          <p:nvPr/>
        </p:nvSpPr>
        <p:spPr>
          <a:xfrm>
            <a:off x="764370" y="836712"/>
            <a:ext cx="7408030" cy="2640407"/>
          </a:xfrm>
          <a:prstGeom prst="rect">
            <a:avLst/>
          </a:prstGeom>
          <a:solidFill>
            <a:schemeClr val="bg1">
              <a:lumMod val="95000"/>
            </a:schemeClr>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marL="228600" indent="-228600" algn="ctr">
              <a:buFontTx/>
              <a:buAutoNum type="arabicParenR"/>
            </a:pPr>
            <a:endParaRPr lang="en-GB" sz="1100" dirty="0">
              <a:solidFill>
                <a:srgbClr val="003087"/>
              </a:solidFill>
              <a:latin typeface="Arial" pitchFamily="34" charset="0"/>
              <a:cs typeface="Arial" pitchFamily="34" charset="0"/>
            </a:endParaRPr>
          </a:p>
          <a:p>
            <a:pPr algn="ctr"/>
            <a:endParaRPr lang="en-GB" sz="1100" dirty="0">
              <a:solidFill>
                <a:srgbClr val="003087"/>
              </a:solidFill>
              <a:latin typeface="Arial" pitchFamily="34" charset="0"/>
              <a:cs typeface="Arial" pitchFamily="34" charset="0"/>
            </a:endParaRPr>
          </a:p>
          <a:p>
            <a:pPr algn="ctr"/>
            <a:endParaRPr lang="en-GB" sz="1100" dirty="0">
              <a:solidFill>
                <a:srgbClr val="003087"/>
              </a:solidFill>
              <a:latin typeface="Arial" pitchFamily="34" charset="0"/>
              <a:cs typeface="Arial" pitchFamily="34" charset="0"/>
            </a:endParaRPr>
          </a:p>
        </p:txBody>
      </p:sp>
      <p:sp>
        <p:nvSpPr>
          <p:cNvPr id="6" name="Rectangle 5"/>
          <p:cNvSpPr/>
          <p:nvPr/>
        </p:nvSpPr>
        <p:spPr>
          <a:xfrm>
            <a:off x="3320584" y="1202090"/>
            <a:ext cx="2174337" cy="2068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Supporting emotional wellbeing</a:t>
            </a:r>
          </a:p>
        </p:txBody>
      </p:sp>
      <p:sp>
        <p:nvSpPr>
          <p:cNvPr id="7" name="Rectangle 6"/>
          <p:cNvSpPr/>
          <p:nvPr/>
        </p:nvSpPr>
        <p:spPr>
          <a:xfrm>
            <a:off x="5638262" y="1202090"/>
            <a:ext cx="2021290" cy="2068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Tertiary prevention</a:t>
            </a:r>
          </a:p>
        </p:txBody>
      </p:sp>
      <p:sp>
        <p:nvSpPr>
          <p:cNvPr id="8" name="Rectangle 7"/>
          <p:cNvSpPr/>
          <p:nvPr/>
        </p:nvSpPr>
        <p:spPr>
          <a:xfrm>
            <a:off x="755576" y="868472"/>
            <a:ext cx="7408031" cy="246221"/>
          </a:xfrm>
          <a:prstGeom prst="rect">
            <a:avLst/>
          </a:prstGeom>
        </p:spPr>
        <p:txBody>
          <a:bodyPr wrap="square">
            <a:spAutoFit/>
          </a:bodyPr>
          <a:lstStyle/>
          <a:p>
            <a:pPr algn="ctr">
              <a:spcAft>
                <a:spcPts val="600"/>
              </a:spcAft>
            </a:pPr>
            <a:r>
              <a:rPr lang="en-GB" sz="1000" b="1" dirty="0">
                <a:solidFill>
                  <a:srgbClr val="003087"/>
                </a:solidFill>
                <a:latin typeface="Arial" pitchFamily="34" charset="0"/>
                <a:cs typeface="Arial" pitchFamily="34" charset="0"/>
              </a:rPr>
              <a:t>2. Establishing a Violence Reduction academy</a:t>
            </a:r>
            <a:endParaRPr lang="en-GB" sz="1000" dirty="0">
              <a:solidFill>
                <a:srgbClr val="003087"/>
              </a:solidFill>
              <a:latin typeface="Arial" pitchFamily="34" charset="0"/>
              <a:cs typeface="Arial" pitchFamily="34" charset="0"/>
            </a:endParaRPr>
          </a:p>
        </p:txBody>
      </p:sp>
      <p:sp>
        <p:nvSpPr>
          <p:cNvPr id="9" name="Rectangle 8"/>
          <p:cNvSpPr/>
          <p:nvPr/>
        </p:nvSpPr>
        <p:spPr>
          <a:xfrm>
            <a:off x="1160344" y="1202131"/>
            <a:ext cx="2021290" cy="2068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rgbClr val="003087"/>
                </a:solidFill>
                <a:latin typeface="Arial" pitchFamily="34" charset="0"/>
                <a:cs typeface="Arial" pitchFamily="34" charset="0"/>
              </a:rPr>
              <a:t>Early intervention</a:t>
            </a:r>
          </a:p>
        </p:txBody>
      </p:sp>
      <p:sp>
        <p:nvSpPr>
          <p:cNvPr id="10" name="Rectangle 9"/>
          <p:cNvSpPr/>
          <p:nvPr/>
        </p:nvSpPr>
        <p:spPr>
          <a:xfrm>
            <a:off x="890800" y="1533004"/>
            <a:ext cx="1584176" cy="1757318"/>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itchFamily="34" charset="0"/>
              <a:buChar char="•"/>
            </a:pPr>
            <a:endParaRPr lang="en-GB" sz="1200" dirty="0">
              <a:solidFill>
                <a:srgbClr val="3F3F3F"/>
              </a:solidFill>
            </a:endParaRPr>
          </a:p>
        </p:txBody>
      </p:sp>
      <p:sp>
        <p:nvSpPr>
          <p:cNvPr id="11" name="Rectangle 10"/>
          <p:cNvSpPr/>
          <p:nvPr/>
        </p:nvSpPr>
        <p:spPr>
          <a:xfrm>
            <a:off x="890800" y="2006082"/>
            <a:ext cx="1584176" cy="1169551"/>
          </a:xfrm>
          <a:prstGeom prst="rect">
            <a:avLst/>
          </a:prstGeom>
        </p:spPr>
        <p:txBody>
          <a:bodyPr wrap="square">
            <a:spAutoFit/>
          </a:bodyPr>
          <a:lstStyle/>
          <a:p>
            <a:r>
              <a:rPr lang="en-GB" sz="1000" dirty="0">
                <a:solidFill>
                  <a:srgbClr val="003087"/>
                </a:solidFill>
                <a:latin typeface="Arial" pitchFamily="34" charset="0"/>
                <a:cs typeface="Arial" pitchFamily="34" charset="0"/>
              </a:rPr>
              <a:t>Data hub that provides intelligence to inform local interventions and support across different health areas </a:t>
            </a:r>
            <a:r>
              <a:rPr lang="en-GB" sz="1000" i="1" dirty="0">
                <a:solidFill>
                  <a:srgbClr val="003087"/>
                </a:solidFill>
                <a:latin typeface="Arial" pitchFamily="34" charset="0"/>
                <a:cs typeface="Arial" pitchFamily="34" charset="0"/>
              </a:rPr>
              <a:t>(scope to initially focus on areas in blue boxes above) </a:t>
            </a:r>
          </a:p>
        </p:txBody>
      </p:sp>
      <p:sp>
        <p:nvSpPr>
          <p:cNvPr id="12" name="Rectangle 11"/>
          <p:cNvSpPr/>
          <p:nvPr/>
        </p:nvSpPr>
        <p:spPr>
          <a:xfrm>
            <a:off x="890800" y="1533004"/>
            <a:ext cx="1584176" cy="31715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rgbClr val="003087"/>
                </a:solidFill>
                <a:latin typeface="Arial" pitchFamily="34" charset="0"/>
                <a:cs typeface="Arial" pitchFamily="34" charset="0"/>
              </a:rPr>
              <a:t>Data &amp; </a:t>
            </a:r>
          </a:p>
          <a:p>
            <a:r>
              <a:rPr lang="en-GB" sz="1000" b="1" dirty="0">
                <a:solidFill>
                  <a:srgbClr val="003087"/>
                </a:solidFill>
                <a:latin typeface="Arial" pitchFamily="34" charset="0"/>
                <a:cs typeface="Arial" pitchFamily="34" charset="0"/>
              </a:rPr>
              <a:t>intelligence</a:t>
            </a:r>
          </a:p>
        </p:txBody>
      </p:sp>
      <p:sp>
        <p:nvSpPr>
          <p:cNvPr id="13" name="Rectangle 12"/>
          <p:cNvSpPr/>
          <p:nvPr/>
        </p:nvSpPr>
        <p:spPr>
          <a:xfrm>
            <a:off x="2614559" y="1533003"/>
            <a:ext cx="2665324" cy="1757319"/>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171450">
              <a:buFont typeface="Arial" pitchFamily="34" charset="0"/>
              <a:buChar char="•"/>
            </a:pPr>
            <a:endParaRPr lang="en-GB" sz="1100" dirty="0">
              <a:solidFill>
                <a:srgbClr val="003087"/>
              </a:solidFill>
              <a:latin typeface="Arial" pitchFamily="34" charset="0"/>
              <a:cs typeface="Arial" pitchFamily="34" charset="0"/>
            </a:endParaRPr>
          </a:p>
        </p:txBody>
      </p:sp>
      <p:sp>
        <p:nvSpPr>
          <p:cNvPr id="14" name="Rectangle 13"/>
          <p:cNvSpPr/>
          <p:nvPr/>
        </p:nvSpPr>
        <p:spPr>
          <a:xfrm>
            <a:off x="2614559" y="1533002"/>
            <a:ext cx="2666352" cy="31716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rgbClr val="003087"/>
                </a:solidFill>
                <a:latin typeface="Arial" pitchFamily="34" charset="0"/>
                <a:cs typeface="Arial" pitchFamily="34" charset="0"/>
              </a:rPr>
              <a:t>Knowledge &amp; evaluation</a:t>
            </a:r>
          </a:p>
        </p:txBody>
      </p:sp>
      <p:sp>
        <p:nvSpPr>
          <p:cNvPr id="15" name="Rectangle 14"/>
          <p:cNvSpPr/>
          <p:nvPr/>
        </p:nvSpPr>
        <p:spPr>
          <a:xfrm>
            <a:off x="5379122" y="1531562"/>
            <a:ext cx="2568462" cy="1758760"/>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itchFamily="34" charset="0"/>
              <a:buChar char="•"/>
            </a:pPr>
            <a:endParaRPr lang="en-GB" sz="1200" dirty="0">
              <a:solidFill>
                <a:srgbClr val="3F3F3F"/>
              </a:solidFill>
            </a:endParaRPr>
          </a:p>
        </p:txBody>
      </p:sp>
      <p:sp>
        <p:nvSpPr>
          <p:cNvPr id="16" name="Rectangle 15"/>
          <p:cNvSpPr/>
          <p:nvPr/>
        </p:nvSpPr>
        <p:spPr>
          <a:xfrm>
            <a:off x="5379122" y="1531560"/>
            <a:ext cx="2568462" cy="31860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rgbClr val="003087"/>
                </a:solidFill>
                <a:latin typeface="Arial" pitchFamily="34" charset="0"/>
                <a:cs typeface="Arial" pitchFamily="34" charset="0"/>
              </a:rPr>
              <a:t>Capability building</a:t>
            </a:r>
          </a:p>
        </p:txBody>
      </p:sp>
      <p:pic>
        <p:nvPicPr>
          <p:cNvPr id="17" name="Picture 16" descr="138.emf"/>
          <p:cNvPicPr>
            <a:picLocks noChangeAspect="1"/>
          </p:cNvPicPr>
          <p:nvPr/>
        </p:nvPicPr>
        <p:blipFill>
          <a:blip r:embed="rId2">
            <a:duotone>
              <a:prstClr val="black"/>
              <a:schemeClr val="accent1">
                <a:tint val="45000"/>
                <a:satMod val="400000"/>
              </a:schemeClr>
            </a:duotone>
          </a:blip>
          <a:stretch>
            <a:fillRect/>
          </a:stretch>
        </p:blipFill>
        <p:spPr>
          <a:xfrm>
            <a:off x="2114936" y="1574091"/>
            <a:ext cx="287004" cy="276071"/>
          </a:xfrm>
          <a:prstGeom prst="rect">
            <a:avLst/>
          </a:prstGeom>
        </p:spPr>
      </p:pic>
      <p:pic>
        <p:nvPicPr>
          <p:cNvPr id="18" name="Picture 17" descr="34.emf"/>
          <p:cNvPicPr>
            <a:picLocks noChangeAspect="1"/>
          </p:cNvPicPr>
          <p:nvPr/>
        </p:nvPicPr>
        <p:blipFill>
          <a:blip r:embed="rId3">
            <a:duotone>
              <a:prstClr val="black"/>
              <a:schemeClr val="accent1">
                <a:tint val="45000"/>
                <a:satMod val="400000"/>
              </a:schemeClr>
            </a:duotone>
          </a:blip>
          <a:stretch>
            <a:fillRect/>
          </a:stretch>
        </p:blipFill>
        <p:spPr>
          <a:xfrm>
            <a:off x="4780260" y="1540674"/>
            <a:ext cx="189780" cy="309488"/>
          </a:xfrm>
          <a:prstGeom prst="rect">
            <a:avLst/>
          </a:prstGeom>
        </p:spPr>
      </p:pic>
      <p:pic>
        <p:nvPicPr>
          <p:cNvPr id="19" name="Picture 18" descr="4.emf"/>
          <p:cNvPicPr>
            <a:picLocks noChangeAspect="1"/>
          </p:cNvPicPr>
          <p:nvPr/>
        </p:nvPicPr>
        <p:blipFill>
          <a:blip r:embed="rId4">
            <a:duotone>
              <a:prstClr val="black"/>
              <a:schemeClr val="accent1">
                <a:tint val="45000"/>
                <a:satMod val="400000"/>
              </a:schemeClr>
            </a:duotone>
          </a:blip>
          <a:stretch>
            <a:fillRect/>
          </a:stretch>
        </p:blipFill>
        <p:spPr>
          <a:xfrm>
            <a:off x="7526677" y="1562130"/>
            <a:ext cx="276891" cy="250203"/>
          </a:xfrm>
          <a:prstGeom prst="rect">
            <a:avLst/>
          </a:prstGeom>
        </p:spPr>
      </p:pic>
      <p:sp>
        <p:nvSpPr>
          <p:cNvPr id="20" name="Rectangle 19"/>
          <p:cNvSpPr/>
          <p:nvPr/>
        </p:nvSpPr>
        <p:spPr>
          <a:xfrm>
            <a:off x="2615587" y="1843772"/>
            <a:ext cx="2667701" cy="1477328"/>
          </a:xfrm>
          <a:prstGeom prst="rect">
            <a:avLst/>
          </a:prstGeom>
        </p:spPr>
        <p:txBody>
          <a:bodyPr wrap="square">
            <a:spAutoFit/>
          </a:bodyPr>
          <a:lstStyle/>
          <a:p>
            <a:r>
              <a:rPr lang="en-GB" sz="1000" dirty="0">
                <a:solidFill>
                  <a:srgbClr val="003087"/>
                </a:solidFill>
                <a:latin typeface="Arial" pitchFamily="34" charset="0"/>
                <a:cs typeface="Arial" pitchFamily="34" charset="0"/>
              </a:rPr>
              <a:t>Mapping of best practice to provide a central repository of evidence based models. Supporting pilots of new pathways/models across London and communicating success. Supporting how to define key metrics and evaluations across the system and knowledge spread of what works and lessons learnt. Facilitating online communities of practice </a:t>
            </a:r>
          </a:p>
        </p:txBody>
      </p:sp>
      <p:sp>
        <p:nvSpPr>
          <p:cNvPr id="21" name="Rectangle 20"/>
          <p:cNvSpPr/>
          <p:nvPr/>
        </p:nvSpPr>
        <p:spPr>
          <a:xfrm>
            <a:off x="5379122" y="1857665"/>
            <a:ext cx="2568462" cy="1477328"/>
          </a:xfrm>
          <a:prstGeom prst="rect">
            <a:avLst/>
          </a:prstGeom>
        </p:spPr>
        <p:txBody>
          <a:bodyPr wrap="square">
            <a:spAutoFit/>
          </a:bodyPr>
          <a:lstStyle/>
          <a:p>
            <a:r>
              <a:rPr lang="en-GB" sz="1000" dirty="0">
                <a:solidFill>
                  <a:srgbClr val="003087"/>
                </a:solidFill>
                <a:latin typeface="Arial" pitchFamily="34" charset="0"/>
                <a:cs typeface="Arial" pitchFamily="34" charset="0"/>
              </a:rPr>
              <a:t>Identification of local champions to facilitate learning locally. Development of educational programmes which support staff. Links with HEE to incorporate VR into curriculum  Building collaborative networks -  events for  professionals across the system to work collaboratively, problem solve, learn from each other, provide peer support and challenge.  </a:t>
            </a:r>
          </a:p>
        </p:txBody>
      </p:sp>
      <p:sp>
        <p:nvSpPr>
          <p:cNvPr id="23" name="Rectangle 22"/>
          <p:cNvSpPr/>
          <p:nvPr/>
        </p:nvSpPr>
        <p:spPr>
          <a:xfrm>
            <a:off x="323528" y="3573016"/>
            <a:ext cx="8496944" cy="1831271"/>
          </a:xfrm>
          <a:prstGeom prst="rect">
            <a:avLst/>
          </a:prstGeom>
          <a:ln>
            <a:solidFill>
              <a:schemeClr val="tx2"/>
            </a:solidFill>
          </a:ln>
        </p:spPr>
        <p:txBody>
          <a:bodyPr wrap="square">
            <a:spAutoFit/>
          </a:bodyPr>
          <a:lstStyle/>
          <a:p>
            <a:pPr marL="171450" indent="-171450">
              <a:spcAft>
                <a:spcPts val="200"/>
              </a:spcAft>
              <a:buFont typeface="Arial" panose="020B0604020202020204" pitchFamily="34" charset="0"/>
              <a:buChar char="•"/>
            </a:pPr>
            <a:r>
              <a:rPr lang="en-GB" sz="1200" dirty="0">
                <a:solidFill>
                  <a:srgbClr val="000000"/>
                </a:solidFill>
                <a:latin typeface="Arial" pitchFamily="34" charset="0"/>
                <a:cs typeface="Arial" pitchFamily="34" charset="0"/>
              </a:rPr>
              <a:t>In the first instance, the academy will be a virtual space where information and data can be stored and an online community can be built;</a:t>
            </a:r>
          </a:p>
          <a:p>
            <a:pPr marL="171450" indent="-171450">
              <a:spcAft>
                <a:spcPts val="200"/>
              </a:spcAft>
              <a:buFont typeface="Arial" panose="020B0604020202020204" pitchFamily="34" charset="0"/>
              <a:buChar char="•"/>
            </a:pPr>
            <a:r>
              <a:rPr lang="en-GB" sz="1200" dirty="0">
                <a:solidFill>
                  <a:srgbClr val="000000"/>
                </a:solidFill>
                <a:latin typeface="Arial" pitchFamily="34" charset="0"/>
                <a:cs typeface="Arial" pitchFamily="34" charset="0"/>
              </a:rPr>
              <a:t>The first phase of establishing the academy will involve a thorough mapping exercise across the system looking at what is happening and sourcing good practice to build the central repository. This phase will also look at opportunities where the NHS can play a greater role in responding to violence reduction and developing material to support local systems in doing so; </a:t>
            </a:r>
          </a:p>
          <a:p>
            <a:pPr marL="171450" indent="-171450">
              <a:spcAft>
                <a:spcPts val="200"/>
              </a:spcAft>
              <a:buFont typeface="Arial" panose="020B0604020202020204" pitchFamily="34" charset="0"/>
              <a:buChar char="•"/>
            </a:pPr>
            <a:r>
              <a:rPr lang="en-GB" sz="1200" dirty="0">
                <a:solidFill>
                  <a:srgbClr val="000000"/>
                </a:solidFill>
                <a:latin typeface="Arial" pitchFamily="34" charset="0"/>
                <a:cs typeface="Arial" pitchFamily="34" charset="0"/>
              </a:rPr>
              <a:t>The first phase will also include making links with HEE and the Royal Colleges to see what opportunities exist in current curriculum to build capability;</a:t>
            </a:r>
          </a:p>
          <a:p>
            <a:pPr marL="171450" indent="-171450">
              <a:spcAft>
                <a:spcPts val="200"/>
              </a:spcAft>
              <a:buFont typeface="Arial" panose="020B0604020202020204" pitchFamily="34" charset="0"/>
              <a:buChar char="•"/>
            </a:pPr>
            <a:r>
              <a:rPr lang="en-GB" sz="1200" dirty="0">
                <a:solidFill>
                  <a:srgbClr val="000000"/>
                </a:solidFill>
                <a:latin typeface="Arial" pitchFamily="34" charset="0"/>
                <a:cs typeface="Arial" pitchFamily="34" charset="0"/>
              </a:rPr>
              <a:t>It is envisioned that the academy will be more formally launched through a sharing good practice event.</a:t>
            </a:r>
            <a:endParaRPr lang="en-GB" sz="1100" dirty="0">
              <a:solidFill>
                <a:srgbClr val="000000"/>
              </a:solidFill>
              <a:latin typeface="Arial" pitchFamily="34" charset="0"/>
              <a:cs typeface="Arial" pitchFamily="34" charset="0"/>
            </a:endParaRPr>
          </a:p>
        </p:txBody>
      </p:sp>
      <p:sp>
        <p:nvSpPr>
          <p:cNvPr id="24" name="Rectangle 23"/>
          <p:cNvSpPr/>
          <p:nvPr/>
        </p:nvSpPr>
        <p:spPr>
          <a:xfrm>
            <a:off x="323527" y="5517232"/>
            <a:ext cx="8496945" cy="1224136"/>
          </a:xfrm>
          <a:prstGeom prst="rect">
            <a:avLst/>
          </a:prstGeom>
          <a:solidFill>
            <a:schemeClr val="bg1">
              <a:lumMod val="9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63450">
              <a:spcAft>
                <a:spcPts val="300"/>
              </a:spcAft>
            </a:pPr>
            <a:r>
              <a:rPr lang="en-GB" sz="1200" b="1" dirty="0">
                <a:solidFill>
                  <a:schemeClr val="tx1"/>
                </a:solidFill>
                <a:latin typeface="Arial" panose="020B0604020202020204" pitchFamily="34" charset="0"/>
                <a:cs typeface="Arial" panose="020B0604020202020204" pitchFamily="34" charset="0"/>
              </a:rPr>
              <a:t>Representatives on the network to provide comments and feedback on:</a:t>
            </a:r>
          </a:p>
          <a:p>
            <a:pPr marL="171450" indent="-108000">
              <a:spcAft>
                <a:spcPts val="3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The scope of the academy and the three focus areas;</a:t>
            </a:r>
          </a:p>
          <a:p>
            <a:pPr marL="171450" indent="-108000">
              <a:spcAft>
                <a:spcPts val="3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How we progress establishing the academy and in particular phase one, e.g. sourcing best practice and evidence across the system and particular individuals / organisations the programme should tap into; </a:t>
            </a:r>
          </a:p>
          <a:p>
            <a:pPr marL="171450" indent="-108000">
              <a:spcAft>
                <a:spcPts val="3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Particular representatives on the network that want to be more involved in this work stream.</a:t>
            </a:r>
          </a:p>
        </p:txBody>
      </p:sp>
      <p:sp>
        <p:nvSpPr>
          <p:cNvPr id="3" name="Down Arrow 2"/>
          <p:cNvSpPr/>
          <p:nvPr/>
        </p:nvSpPr>
        <p:spPr>
          <a:xfrm>
            <a:off x="4067944" y="3293754"/>
            <a:ext cx="288032" cy="3993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135214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237193" y="369079"/>
            <a:ext cx="7287135" cy="611649"/>
          </a:xfrm>
          <a:prstGeom prst="rect">
            <a:avLst/>
          </a:prstGeom>
        </p:spPr>
        <p:txBody>
          <a:bodyPr/>
          <a:lstStyle>
            <a:defPPr>
              <a:defRPr lang="en-US"/>
            </a:defPPr>
            <a:lvl1pPr>
              <a:lnSpc>
                <a:spcPct val="90000"/>
              </a:lnSpc>
              <a:spcBef>
                <a:spcPct val="0"/>
              </a:spcBef>
              <a:spcAft>
                <a:spcPts val="1200"/>
              </a:spcAft>
              <a:buNone/>
              <a:defRPr sz="2000" b="1">
                <a:solidFill>
                  <a:srgbClr val="005EB8"/>
                </a:solidFill>
                <a:latin typeface="Arial" panose="020B0604020202020204" pitchFamily="34" charset="0"/>
                <a:ea typeface="+mj-ea"/>
                <a:cs typeface="Arial" panose="020B0604020202020204" pitchFamily="34" charset="0"/>
              </a:defRPr>
            </a:lvl1pPr>
          </a:lstStyle>
          <a:p>
            <a:r>
              <a:rPr lang="en-GB" dirty="0"/>
              <a:t>4b. System data capture and intelligence</a:t>
            </a:r>
          </a:p>
        </p:txBody>
      </p:sp>
      <p:sp>
        <p:nvSpPr>
          <p:cNvPr id="2" name="TextBox 1"/>
          <p:cNvSpPr txBox="1"/>
          <p:nvPr/>
        </p:nvSpPr>
        <p:spPr>
          <a:xfrm>
            <a:off x="325193" y="1601505"/>
            <a:ext cx="8550197" cy="1323439"/>
          </a:xfrm>
          <a:prstGeom prst="rect">
            <a:avLst/>
          </a:prstGeom>
          <a:noFill/>
          <a:ln>
            <a:solidFill>
              <a:schemeClr val="tx2"/>
            </a:solidFill>
          </a:ln>
        </p:spPr>
        <p:txBody>
          <a:bodyPr wrap="square" rtlCol="0">
            <a:spAutoFit/>
          </a:bodyPr>
          <a:lstStyle/>
          <a:p>
            <a:r>
              <a:rPr lang="en-GB" sz="1100" b="1" dirty="0">
                <a:latin typeface="Arial" panose="020B0604020202020204" pitchFamily="34" charset="0"/>
                <a:cs typeface="Arial" panose="020B0604020202020204" pitchFamily="34" charset="0"/>
              </a:rPr>
              <a:t>The objectives of the ‘System Data and Intelligence’ work stream involves: </a:t>
            </a:r>
          </a:p>
          <a:p>
            <a:endParaRPr lang="en-GB" sz="600" dirty="0">
              <a:latin typeface="Arial" panose="020B0604020202020204" pitchFamily="34" charset="0"/>
              <a:cs typeface="Arial" panose="020B0604020202020204" pitchFamily="34" charset="0"/>
            </a:endParaRPr>
          </a:p>
          <a:p>
            <a:pPr marL="180000" indent="-180000">
              <a:buFont typeface="Arial" panose="020B0604020202020204" pitchFamily="34" charset="0"/>
              <a:buChar char="•"/>
            </a:pPr>
            <a:r>
              <a:rPr lang="en-GB" sz="1050" dirty="0">
                <a:latin typeface="Arial" panose="020B0604020202020204" pitchFamily="34" charset="0"/>
                <a:cs typeface="Arial" panose="020B0604020202020204" pitchFamily="34" charset="0"/>
              </a:rPr>
              <a:t>Identifying data currently collected across the NHS that informs the prevalence of injury from violent acts, and the risk and protective factors associated with violence,</a:t>
            </a:r>
          </a:p>
          <a:p>
            <a:pPr marL="180000" indent="-180000">
              <a:buFont typeface="Arial" panose="020B0604020202020204" pitchFamily="34" charset="0"/>
              <a:buChar char="•"/>
            </a:pPr>
            <a:r>
              <a:rPr lang="en-GB" sz="1050" dirty="0">
                <a:latin typeface="Arial" panose="020B0604020202020204" pitchFamily="34" charset="0"/>
                <a:cs typeface="Arial" panose="020B0604020202020204" pitchFamily="34" charset="0"/>
              </a:rPr>
              <a:t>Assessing the quality of data currently collected, including its robustness, completeness and comparability across settings and providers, and</a:t>
            </a:r>
          </a:p>
          <a:p>
            <a:pPr marL="180000" indent="-180000">
              <a:buFont typeface="Arial" panose="020B0604020202020204" pitchFamily="34" charset="0"/>
              <a:buChar char="•"/>
            </a:pPr>
            <a:r>
              <a:rPr lang="en-GB" sz="1050" dirty="0">
                <a:latin typeface="Arial" panose="020B0604020202020204" pitchFamily="34" charset="0"/>
                <a:cs typeface="Arial" panose="020B0604020202020204" pitchFamily="34" charset="0"/>
              </a:rPr>
              <a:t>Developing recommendations on opportunities to strengthen and expand the data collected across the NHS, ensuring that any additional ask of system partners is proportionate and practical to implement.</a:t>
            </a:r>
          </a:p>
        </p:txBody>
      </p:sp>
      <p:sp>
        <p:nvSpPr>
          <p:cNvPr id="3" name="Rectangle 2"/>
          <p:cNvSpPr/>
          <p:nvPr/>
        </p:nvSpPr>
        <p:spPr>
          <a:xfrm>
            <a:off x="308279" y="980728"/>
            <a:ext cx="856728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latin typeface="Arial" panose="020B0604020202020204" pitchFamily="34" charset="0"/>
                <a:cs typeface="Arial" panose="020B0604020202020204" pitchFamily="34" charset="0"/>
              </a:rPr>
              <a:t>Data that collects intelligence on violence, vulnerability and other risk factors is variably collected across different parts of the NHS. Largely it is inconsistent and not collated and analysed in a systematic way to inform service improvements. </a:t>
            </a:r>
          </a:p>
        </p:txBody>
      </p:sp>
      <p:sp>
        <p:nvSpPr>
          <p:cNvPr id="7" name="Rectangle 6"/>
          <p:cNvSpPr/>
          <p:nvPr/>
        </p:nvSpPr>
        <p:spPr>
          <a:xfrm>
            <a:off x="308279" y="5733256"/>
            <a:ext cx="8567111" cy="936104"/>
          </a:xfrm>
          <a:prstGeom prst="rect">
            <a:avLst/>
          </a:prstGeom>
          <a:solidFill>
            <a:schemeClr val="bg1">
              <a:lumMod val="9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63450">
              <a:spcAft>
                <a:spcPts val="300"/>
              </a:spcAft>
            </a:pPr>
            <a:r>
              <a:rPr lang="en-GB" sz="1100" b="1" dirty="0">
                <a:solidFill>
                  <a:schemeClr val="tx1"/>
                </a:solidFill>
                <a:latin typeface="Arial" panose="020B0604020202020204" pitchFamily="34" charset="0"/>
                <a:cs typeface="Arial" panose="020B0604020202020204" pitchFamily="34" charset="0"/>
              </a:rPr>
              <a:t>Representatives on the network to provide comments and feedback on:</a:t>
            </a:r>
          </a:p>
          <a:p>
            <a:pPr marL="171450" indent="-108000">
              <a:spcAft>
                <a:spcPts val="300"/>
              </a:spcAft>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The scope of the data work stream and required outputs;</a:t>
            </a:r>
          </a:p>
          <a:p>
            <a:pPr marL="171450" indent="-108000">
              <a:spcAft>
                <a:spcPts val="300"/>
              </a:spcAft>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Any existing work both regionally and nationally to align with;</a:t>
            </a:r>
          </a:p>
          <a:p>
            <a:pPr marL="171450" indent="-108000">
              <a:spcAft>
                <a:spcPts val="300"/>
              </a:spcAft>
              <a:buFont typeface="Arial" panose="020B0604020202020204" pitchFamily="34" charset="0"/>
              <a:buChar char="•"/>
            </a:pPr>
            <a:r>
              <a:rPr lang="en-GB" sz="1100" dirty="0">
                <a:solidFill>
                  <a:schemeClr val="tx1"/>
                </a:solidFill>
                <a:latin typeface="Arial" panose="020B0604020202020204" pitchFamily="34" charset="0"/>
                <a:cs typeface="Arial" panose="020B0604020202020204" pitchFamily="34" charset="0"/>
              </a:rPr>
              <a:t>Particular representatives on the network that want to be more involved.</a:t>
            </a:r>
          </a:p>
        </p:txBody>
      </p:sp>
      <p:sp>
        <p:nvSpPr>
          <p:cNvPr id="8" name="Rectangle 7"/>
          <p:cNvSpPr/>
          <p:nvPr/>
        </p:nvSpPr>
        <p:spPr>
          <a:xfrm>
            <a:off x="539551" y="4722527"/>
            <a:ext cx="8336013" cy="900246"/>
          </a:xfrm>
          <a:prstGeom prst="rect">
            <a:avLst/>
          </a:prstGeom>
          <a:ln>
            <a:solidFill>
              <a:schemeClr val="tx2"/>
            </a:solidFill>
            <a:prstDash val="sysDot"/>
          </a:ln>
        </p:spPr>
        <p:txBody>
          <a:bodyPr wrap="square">
            <a:spAutoFit/>
          </a:bodyPr>
          <a:lstStyle/>
          <a:p>
            <a:pPr marL="144000" indent="-144000">
              <a:buFont typeface="+mj-lt"/>
              <a:buAutoNum type="arabicPeriod" startAt="3"/>
            </a:pPr>
            <a:r>
              <a:rPr lang="en-GB" sz="1050" b="1" dirty="0">
                <a:latin typeface="Arial" panose="020B0604020202020204" pitchFamily="34" charset="0"/>
                <a:cs typeface="Arial" panose="020B0604020202020204" pitchFamily="34" charset="0"/>
              </a:rPr>
              <a:t>Developing recommendations on the possibilities to strengthen existing data capture and/or expand the data collected – </a:t>
            </a:r>
            <a:r>
              <a:rPr lang="en-GB" sz="1050" dirty="0">
                <a:latin typeface="Arial" panose="020B0604020202020204" pitchFamily="34" charset="0"/>
                <a:cs typeface="Arial" panose="020B0604020202020204" pitchFamily="34" charset="0"/>
              </a:rPr>
              <a:t>This phase will build on the data quality assessment and consider what is reasonable and practical to revise or collect from a system partner perspective. This would also explore any possible hurdles to recommendations, such as information sharing rules and legislation, contracts, technology, or existing processes and systems. This phase will also specifically look at the  ISTV programme both locally and nationally and where opportunities lie to improve this.</a:t>
            </a:r>
          </a:p>
        </p:txBody>
      </p:sp>
      <p:sp>
        <p:nvSpPr>
          <p:cNvPr id="9" name="Rectangle 8"/>
          <p:cNvSpPr/>
          <p:nvPr/>
        </p:nvSpPr>
        <p:spPr>
          <a:xfrm>
            <a:off x="539551" y="3078631"/>
            <a:ext cx="8336013" cy="577081"/>
          </a:xfrm>
          <a:prstGeom prst="rect">
            <a:avLst/>
          </a:prstGeom>
          <a:ln>
            <a:solidFill>
              <a:schemeClr val="tx2"/>
            </a:solidFill>
            <a:prstDash val="sysDot"/>
          </a:ln>
        </p:spPr>
        <p:txBody>
          <a:bodyPr wrap="square">
            <a:spAutoFit/>
          </a:bodyPr>
          <a:lstStyle/>
          <a:p>
            <a:pPr marL="144000" indent="-144000">
              <a:buAutoNum type="arabicPeriod"/>
            </a:pPr>
            <a:r>
              <a:rPr lang="en-GB" sz="1050" b="1" dirty="0">
                <a:latin typeface="Arial" panose="020B0604020202020204" pitchFamily="34" charset="0"/>
                <a:cs typeface="Arial" panose="020B0604020202020204" pitchFamily="34" charset="0"/>
              </a:rPr>
              <a:t>Initial discovery phase </a:t>
            </a:r>
            <a:r>
              <a:rPr lang="en-GB" sz="1050" dirty="0">
                <a:latin typeface="Arial" panose="020B0604020202020204" pitchFamily="34" charset="0"/>
                <a:cs typeface="Arial" panose="020B0604020202020204" pitchFamily="34" charset="0"/>
              </a:rPr>
              <a:t>– Develop a greater understanding of the problem to be solved and what the system wants to change or make happen. This will include engagement with members of both the Violence Reduction Steering Group and Clinical and Professional Network </a:t>
            </a:r>
          </a:p>
        </p:txBody>
      </p:sp>
      <p:sp>
        <p:nvSpPr>
          <p:cNvPr id="11" name="Rectangle 10"/>
          <p:cNvSpPr/>
          <p:nvPr/>
        </p:nvSpPr>
        <p:spPr>
          <a:xfrm>
            <a:off x="539552" y="3726703"/>
            <a:ext cx="8335838" cy="900246"/>
          </a:xfrm>
          <a:prstGeom prst="rect">
            <a:avLst/>
          </a:prstGeom>
          <a:ln>
            <a:solidFill>
              <a:schemeClr val="tx2"/>
            </a:solidFill>
            <a:prstDash val="sysDot"/>
          </a:ln>
        </p:spPr>
        <p:txBody>
          <a:bodyPr wrap="square">
            <a:spAutoFit/>
          </a:bodyPr>
          <a:lstStyle/>
          <a:p>
            <a:pPr marL="144000" indent="-144000">
              <a:buFont typeface="+mj-lt"/>
              <a:buAutoNum type="arabicPeriod" startAt="2"/>
            </a:pPr>
            <a:r>
              <a:rPr lang="en-GB" sz="1050" b="1" dirty="0">
                <a:latin typeface="Arial" panose="020B0604020202020204" pitchFamily="34" charset="0"/>
                <a:cs typeface="Arial" panose="020B0604020202020204" pitchFamily="34" charset="0"/>
              </a:rPr>
              <a:t>Stocktake of existing data sources, including an assessment of quality - </a:t>
            </a:r>
            <a:r>
              <a:rPr lang="en-GB" sz="1050" dirty="0">
                <a:latin typeface="Arial" panose="020B0604020202020204" pitchFamily="34" charset="0"/>
                <a:cs typeface="Arial" panose="020B0604020202020204" pitchFamily="34" charset="0"/>
              </a:rPr>
              <a:t>This will cover the range of NHS health settings, including the trauma network and A&amp;Es, LAS, elective care, walk-in centres, GP practices, dentists &amp; liaison and diversion services. This will also include existing data collected in London as part of the Information Sharing to Tackle Violence (ISTV) programme and it is proposed  school nurses are also included in scope. This phase will involve explore data systems on hand as well as conducting a range of interviews with representatives across different NHS settings.</a:t>
            </a:r>
          </a:p>
        </p:txBody>
      </p:sp>
      <p:sp>
        <p:nvSpPr>
          <p:cNvPr id="12" name="TextBox 11"/>
          <p:cNvSpPr txBox="1"/>
          <p:nvPr/>
        </p:nvSpPr>
        <p:spPr>
          <a:xfrm rot="16200000">
            <a:off x="-817737" y="4219898"/>
            <a:ext cx="2544141" cy="261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sz="1100" b="1">
                <a:solidFill>
                  <a:schemeClr val="lt1"/>
                </a:solidFill>
                <a:latin typeface="Arial" panose="020B0604020202020204" pitchFamily="34" charset="0"/>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Approach</a:t>
            </a:r>
          </a:p>
        </p:txBody>
      </p:sp>
    </p:spTree>
    <p:extLst>
      <p:ext uri="{BB962C8B-B14F-4D97-AF65-F5344CB8AC3E}">
        <p14:creationId xmlns:p14="http://schemas.microsoft.com/office/powerpoint/2010/main" val="1390416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116632"/>
            <a:ext cx="7272808" cy="611649"/>
          </a:xfrm>
        </p:spPr>
        <p:txBody>
          <a:bodyPr/>
          <a:lstStyle/>
          <a:p>
            <a:r>
              <a:rPr lang="en-GB" sz="1800" b="1" dirty="0"/>
              <a:t>Appendix 1: Representatives on London’s Violence Reduction Clinical and Professional Network </a:t>
            </a:r>
          </a:p>
        </p:txBody>
      </p:sp>
      <p:graphicFrame>
        <p:nvGraphicFramePr>
          <p:cNvPr id="4" name="Table 3"/>
          <p:cNvGraphicFramePr>
            <a:graphicFrameLocks noGrp="1"/>
          </p:cNvGraphicFramePr>
          <p:nvPr>
            <p:extLst>
              <p:ext uri="{D42A27DB-BD31-4B8C-83A1-F6EECF244321}">
                <p14:modId xmlns:p14="http://schemas.microsoft.com/office/powerpoint/2010/main" val="3562125025"/>
              </p:ext>
            </p:extLst>
          </p:nvPr>
        </p:nvGraphicFramePr>
        <p:xfrm>
          <a:off x="251520" y="764704"/>
          <a:ext cx="8496945" cy="5976664"/>
        </p:xfrm>
        <a:graphic>
          <a:graphicData uri="http://schemas.openxmlformats.org/drawingml/2006/table">
            <a:tbl>
              <a:tblPr firstCol="1">
                <a:tableStyleId>{00A15C55-8517-42AA-B614-E9B94910E393}</a:tableStyleId>
              </a:tblPr>
              <a:tblGrid>
                <a:gridCol w="827136">
                  <a:extLst>
                    <a:ext uri="{9D8B030D-6E8A-4147-A177-3AD203B41FA5}">
                      <a16:colId xmlns:a16="http://schemas.microsoft.com/office/drawing/2014/main" val="20000"/>
                    </a:ext>
                  </a:extLst>
                </a:gridCol>
                <a:gridCol w="1693144">
                  <a:extLst>
                    <a:ext uri="{9D8B030D-6E8A-4147-A177-3AD203B41FA5}">
                      <a16:colId xmlns:a16="http://schemas.microsoft.com/office/drawing/2014/main" val="20001"/>
                    </a:ext>
                  </a:extLst>
                </a:gridCol>
                <a:gridCol w="4172003">
                  <a:extLst>
                    <a:ext uri="{9D8B030D-6E8A-4147-A177-3AD203B41FA5}">
                      <a16:colId xmlns:a16="http://schemas.microsoft.com/office/drawing/2014/main" val="20002"/>
                    </a:ext>
                  </a:extLst>
                </a:gridCol>
                <a:gridCol w="1804662">
                  <a:extLst>
                    <a:ext uri="{9D8B030D-6E8A-4147-A177-3AD203B41FA5}">
                      <a16:colId xmlns:a16="http://schemas.microsoft.com/office/drawing/2014/main" val="20003"/>
                    </a:ext>
                  </a:extLst>
                </a:gridCol>
              </a:tblGrid>
              <a:tr h="399032">
                <a:tc rowSpan="5">
                  <a:txBody>
                    <a:bodyPr/>
                    <a:lstStyle/>
                    <a:p>
                      <a:pPr>
                        <a:spcAft>
                          <a:spcPts val="0"/>
                        </a:spcAft>
                      </a:pPr>
                      <a:r>
                        <a:rPr lang="en-GB" sz="1000" dirty="0">
                          <a:effectLst/>
                          <a:latin typeface="Arial" pitchFamily="34" charset="0"/>
                          <a:cs typeface="Arial" pitchFamily="34" charset="0"/>
                        </a:rPr>
                        <a:t> </a:t>
                      </a:r>
                    </a:p>
                    <a:p>
                      <a:pPr>
                        <a:spcAft>
                          <a:spcPts val="0"/>
                        </a:spcAft>
                      </a:pPr>
                      <a:r>
                        <a:rPr lang="en-GB" sz="1000" dirty="0">
                          <a:effectLst/>
                          <a:latin typeface="Arial" pitchFamily="34" charset="0"/>
                          <a:cs typeface="Arial" pitchFamily="34" charset="0"/>
                        </a:rPr>
                        <a:t> </a:t>
                      </a:r>
                    </a:p>
                    <a:p>
                      <a:pPr>
                        <a:spcAft>
                          <a:spcPts val="0"/>
                        </a:spcAft>
                      </a:pPr>
                      <a:r>
                        <a:rPr lang="en-GB" sz="1000" dirty="0">
                          <a:effectLst/>
                          <a:latin typeface="Arial" pitchFamily="34" charset="0"/>
                          <a:cs typeface="Arial" pitchFamily="34" charset="0"/>
                        </a:rPr>
                        <a:t>  </a:t>
                      </a:r>
                    </a:p>
                    <a:p>
                      <a:pPr>
                        <a:spcAft>
                          <a:spcPts val="0"/>
                        </a:spcAft>
                      </a:pPr>
                      <a:r>
                        <a:rPr lang="en-GB" sz="1000" dirty="0">
                          <a:effectLst/>
                          <a:latin typeface="Arial" pitchFamily="34" charset="0"/>
                          <a:cs typeface="Arial" pitchFamily="34" charset="0"/>
                        </a:rPr>
                        <a:t>Mental Health</a:t>
                      </a:r>
                      <a:endParaRPr lang="en-GB" sz="1000" dirty="0">
                        <a:effectLst/>
                        <a:latin typeface="Arial" pitchFamily="34" charset="0"/>
                        <a:ea typeface="Calibri"/>
                        <a:cs typeface="Arial" pitchFamily="34" charset="0"/>
                      </a:endParaRPr>
                    </a:p>
                  </a:txBody>
                  <a:tcPr marL="40367" marR="40367" marT="0" marB="0"/>
                </a:tc>
                <a:tc>
                  <a:txBody>
                    <a:bodyPr/>
                    <a:lstStyle/>
                    <a:p>
                      <a:pPr>
                        <a:spcAft>
                          <a:spcPts val="0"/>
                        </a:spcAft>
                      </a:pPr>
                      <a:r>
                        <a:rPr lang="en-GB" sz="900" dirty="0">
                          <a:effectLst/>
                          <a:latin typeface="Arial" pitchFamily="34" charset="0"/>
                          <a:cs typeface="Arial" pitchFamily="34" charset="0"/>
                        </a:rPr>
                        <a:t>Idit Albert</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Consultant Clinical Psychologist &amp; PTSD Lead / Clinical Lead for pan-London outreach and screen service</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SLAM</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0"/>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Nigel Blackwood</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Reader in Forensic Psychiatry, Kings College &amp; Consultant Forensic Psychiatrist, HMP Wandsworth</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King’s College </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1"/>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Tara Weeramanthri</a:t>
                      </a:r>
                      <a:endParaRPr lang="en-GB" sz="900" dirty="0">
                        <a:effectLst/>
                        <a:latin typeface="Arial" pitchFamily="34" charset="0"/>
                        <a:ea typeface="Calibri"/>
                        <a:cs typeface="Arial" pitchFamily="34" charset="0"/>
                      </a:endParaRPr>
                    </a:p>
                  </a:txBody>
                  <a:tcPr marL="40367" marR="40367" marT="0" marB="0" anchor="ctr"/>
                </a:tc>
                <a:tc>
                  <a:txBody>
                    <a:bodyPr/>
                    <a:lstStyle/>
                    <a:p>
                      <a:r>
                        <a:rPr lang="en-GB" sz="900" dirty="0">
                          <a:effectLst/>
                          <a:latin typeface="Arial" pitchFamily="34" charset="0"/>
                          <a:cs typeface="Arial" pitchFamily="34" charset="0"/>
                        </a:rPr>
                        <a:t>Consultant Child &amp; Adolescent Psychiatrist </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SLAM</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2"/>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Richard Latham</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Consultant Forensic Psychiatrist</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SLAM</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3"/>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Andy Cruickshank</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Director Of Nursing </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ELFT</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4"/>
                  </a:ext>
                </a:extLst>
              </a:tr>
              <a:tr h="180000">
                <a:tc rowSpan="6">
                  <a:txBody>
                    <a:bodyPr/>
                    <a:lstStyle/>
                    <a:p>
                      <a:pPr>
                        <a:spcAft>
                          <a:spcPts val="0"/>
                        </a:spcAft>
                      </a:pPr>
                      <a:r>
                        <a:rPr lang="en-GB" sz="1000" dirty="0">
                          <a:effectLst/>
                          <a:latin typeface="Arial" pitchFamily="34" charset="0"/>
                          <a:cs typeface="Arial" pitchFamily="34" charset="0"/>
                        </a:rPr>
                        <a:t>Voluntary / Charity</a:t>
                      </a:r>
                      <a:r>
                        <a:rPr lang="en-GB" sz="1000" baseline="0" dirty="0">
                          <a:effectLst/>
                          <a:latin typeface="Arial" pitchFamily="34" charset="0"/>
                          <a:cs typeface="Arial" pitchFamily="34" charset="0"/>
                        </a:rPr>
                        <a:t> Sector</a:t>
                      </a:r>
                      <a:endParaRPr lang="en-GB" sz="1000" dirty="0">
                        <a:effectLst/>
                        <a:latin typeface="Arial" pitchFamily="34" charset="0"/>
                        <a:cs typeface="Arial" pitchFamily="34" charset="0"/>
                      </a:endParaRPr>
                    </a:p>
                    <a:p>
                      <a:pPr>
                        <a:spcAft>
                          <a:spcPts val="0"/>
                        </a:spcAft>
                      </a:pPr>
                      <a:r>
                        <a:rPr lang="en-GB" sz="1000" dirty="0">
                          <a:effectLst/>
                          <a:latin typeface="Arial" pitchFamily="34" charset="0"/>
                          <a:cs typeface="Arial" pitchFamily="34" charset="0"/>
                        </a:rPr>
                        <a:t> </a:t>
                      </a:r>
                      <a:endParaRPr lang="en-GB" sz="10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Sherry Peck</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Chief Executive</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Safer London</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5"/>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Evan Jones</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Head of CCE Development </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St Giles</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6"/>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John Poyton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Chief Executive</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Redthread</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7"/>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Philip Brading / Jo Begent</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Chief Executive / Clinical Lead</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UCLH Charity </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8"/>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Natalie Seymour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Clinical Lead / Clinical Psychologist</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MAC-UK</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09"/>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Lucy Gore / Hannah Stringer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Clinical Psychologists and Project Leads</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Project Future</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0"/>
                  </a:ext>
                </a:extLst>
              </a:tr>
              <a:tr h="180000">
                <a:tc rowSpan="12">
                  <a:txBody>
                    <a:bodyPr/>
                    <a:lstStyle/>
                    <a:p>
                      <a:pPr>
                        <a:spcAft>
                          <a:spcPts val="0"/>
                        </a:spcAft>
                      </a:pPr>
                      <a:r>
                        <a:rPr lang="en-GB" sz="1000" dirty="0">
                          <a:effectLst/>
                          <a:latin typeface="Arial" pitchFamily="34" charset="0"/>
                          <a:cs typeface="Arial" pitchFamily="34" charset="0"/>
                        </a:rPr>
                        <a:t>Acute and Major Trauma Centres</a:t>
                      </a:r>
                      <a:endParaRPr lang="en-GB" sz="10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Fenella Wrigley</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Medical Director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LAS</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1"/>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Trisha Bain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Director of Quality</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LAS</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2"/>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Tricia Fitzgerald</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Director of Nursing</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King's College </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3"/>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Emer Sutherland</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Clinical Director for Emergency Medicine</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King's College </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4"/>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Victoria Golden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Senior Sister, Emergency Department</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Whittington</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5"/>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Martin Griffiths (Chair)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Clinical Director for Violence Reduction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Bart’s Trust</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6"/>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Gayle Hann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Consultant in Emergency Medicine (Paeds)</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North Middlesex</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7"/>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Adam Woodgate</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Consultant in Emergency Medicine</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Bart’s Trust</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8"/>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Michael Carver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Lead Nurse for Violence Reduction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Bart’s Trust</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19"/>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Karim Brohi</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Clinical Lead, London Major Trauma Network</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Bart’s Trust</a:t>
                      </a:r>
                    </a:p>
                  </a:txBody>
                  <a:tcPr marL="40367" marR="40367" marT="0" marB="0" anchor="ctr"/>
                </a:tc>
                <a:extLst>
                  <a:ext uri="{0D108BD9-81ED-4DB2-BD59-A6C34878D82A}">
                    <a16:rowId xmlns:a16="http://schemas.microsoft.com/office/drawing/2014/main" val="10020"/>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Fiona Wisniacki</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Consultant in Emergency Medicine</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Hillingdon Hospital</a:t>
                      </a:r>
                    </a:p>
                  </a:txBody>
                  <a:tcPr marL="40367" marR="40367" marT="0" marB="0" anchor="ctr"/>
                </a:tc>
                <a:extLst>
                  <a:ext uri="{0D108BD9-81ED-4DB2-BD59-A6C34878D82A}">
                    <a16:rowId xmlns:a16="http://schemas.microsoft.com/office/drawing/2014/main" val="10021"/>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Asif Rahman</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Consultant in Adult and Paediatric Emergency Medicine</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Imperial</a:t>
                      </a:r>
                    </a:p>
                  </a:txBody>
                  <a:tcPr marL="40367" marR="40367" marT="0" marB="0" anchor="ctr"/>
                </a:tc>
                <a:extLst>
                  <a:ext uri="{0D108BD9-81ED-4DB2-BD59-A6C34878D82A}">
                    <a16:rowId xmlns:a16="http://schemas.microsoft.com/office/drawing/2014/main" val="10022"/>
                  </a:ext>
                </a:extLst>
              </a:tr>
              <a:tr h="180000">
                <a:tc rowSpan="5">
                  <a:txBody>
                    <a:bodyPr/>
                    <a:lstStyle/>
                    <a:p>
                      <a:pPr>
                        <a:spcAft>
                          <a:spcPts val="0"/>
                        </a:spcAft>
                      </a:pPr>
                      <a:r>
                        <a:rPr lang="en-GB" sz="1000" dirty="0">
                          <a:effectLst/>
                          <a:latin typeface="Arial" pitchFamily="34" charset="0"/>
                          <a:cs typeface="Arial" pitchFamily="34" charset="0"/>
                        </a:rPr>
                        <a:t>Local authority</a:t>
                      </a:r>
                      <a:r>
                        <a:rPr lang="en-GB" sz="1000" baseline="0" dirty="0">
                          <a:effectLst/>
                          <a:latin typeface="Arial" pitchFamily="34" charset="0"/>
                          <a:cs typeface="Arial" pitchFamily="34" charset="0"/>
                        </a:rPr>
                        <a:t> </a:t>
                      </a:r>
                      <a:r>
                        <a:rPr lang="en-GB" sz="1000" dirty="0">
                          <a:effectLst/>
                          <a:latin typeface="Arial" pitchFamily="34" charset="0"/>
                          <a:cs typeface="Arial" pitchFamily="34" charset="0"/>
                        </a:rPr>
                        <a:t>/ Public Health</a:t>
                      </a:r>
                      <a:endParaRPr lang="en-GB" sz="10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Florence Kroll</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Director for Children’s Services</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Royal Borough of Greenwich </a:t>
                      </a:r>
                    </a:p>
                  </a:txBody>
                  <a:tcPr marL="40367" marR="40367" marT="0" marB="0" anchor="ctr"/>
                </a:tc>
                <a:extLst>
                  <a:ext uri="{0D108BD9-81ED-4DB2-BD59-A6C34878D82A}">
                    <a16:rowId xmlns:a16="http://schemas.microsoft.com/office/drawing/2014/main" val="10023"/>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Dagmar Zeuner</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Director of Public Health</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Merton Council</a:t>
                      </a:r>
                    </a:p>
                  </a:txBody>
                  <a:tcPr marL="40367" marR="40367" marT="0" marB="0" anchor="ctr"/>
                </a:tc>
                <a:extLst>
                  <a:ext uri="{0D108BD9-81ED-4DB2-BD59-A6C34878D82A}">
                    <a16:rowId xmlns:a16="http://schemas.microsoft.com/office/drawing/2014/main" val="10024"/>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Ann Graham</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Director for Children’s Services</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Haringey Council</a:t>
                      </a:r>
                    </a:p>
                  </a:txBody>
                  <a:tcPr marL="40367" marR="40367" marT="0" marB="0" anchor="ctr"/>
                </a:tc>
                <a:extLst>
                  <a:ext uri="{0D108BD9-81ED-4DB2-BD59-A6C34878D82A}">
                    <a16:rowId xmlns:a16="http://schemas.microsoft.com/office/drawing/2014/main" val="10025"/>
                  </a:ext>
                </a:extLst>
              </a:tr>
              <a:tr h="180000">
                <a:tc vMerge="1">
                  <a:txBody>
                    <a:bodyPr/>
                    <a:lstStyle/>
                    <a:p>
                      <a:endParaRPr lang="en-GB"/>
                    </a:p>
                  </a:txBody>
                  <a:tcPr/>
                </a:tc>
                <a:tc>
                  <a:txBody>
                    <a:bodyPr/>
                    <a:lstStyle/>
                    <a:p>
                      <a:pPr>
                        <a:spcAft>
                          <a:spcPts val="0"/>
                        </a:spcAft>
                      </a:pPr>
                      <a:r>
                        <a:rPr lang="en-GB" sz="900" dirty="0" err="1">
                          <a:effectLst/>
                          <a:latin typeface="Arial" pitchFamily="34" charset="0"/>
                          <a:ea typeface="Calibri"/>
                          <a:cs typeface="Arial" pitchFamily="34" charset="0"/>
                        </a:rPr>
                        <a:t>Geeta</a:t>
                      </a:r>
                      <a:r>
                        <a:rPr lang="en-GB" sz="900" baseline="0" dirty="0">
                          <a:effectLst/>
                          <a:latin typeface="Arial" pitchFamily="34" charset="0"/>
                          <a:ea typeface="Calibri"/>
                          <a:cs typeface="Arial" pitchFamily="34" charset="0"/>
                        </a:rPr>
                        <a:t> </a:t>
                      </a:r>
                      <a:r>
                        <a:rPr lang="en-GB" sz="900" baseline="0" dirty="0" err="1">
                          <a:effectLst/>
                          <a:latin typeface="Arial" pitchFamily="34" charset="0"/>
                          <a:ea typeface="Calibri"/>
                          <a:cs typeface="Arial" pitchFamily="34" charset="0"/>
                        </a:rPr>
                        <a:t>Subramaniam</a:t>
                      </a:r>
                      <a:endParaRPr lang="en-GB" sz="900" dirty="0">
                        <a:effectLst/>
                        <a:latin typeface="Arial" pitchFamily="34" charset="0"/>
                        <a:ea typeface="Calibri"/>
                        <a:cs typeface="Arial" pitchFamily="34" charset="0"/>
                      </a:endParaRPr>
                    </a:p>
                  </a:txBody>
                  <a:tcPr marL="40367" marR="40367" marT="0" marB="0" anchor="ctr"/>
                </a:tc>
                <a:tc>
                  <a:txBody>
                    <a:bodyPr/>
                    <a:lstStyle/>
                    <a:p>
                      <a:pPr marL="0" algn="l" defTabSz="914400" rtl="0" eaLnBrk="1" latinLnBrk="0" hangingPunct="1">
                        <a:spcAft>
                          <a:spcPts val="0"/>
                        </a:spcAft>
                      </a:pPr>
                      <a:r>
                        <a:rPr lang="en-GB" sz="900" b="0" i="0" kern="1200" dirty="0">
                          <a:solidFill>
                            <a:schemeClr val="dk1"/>
                          </a:solidFill>
                          <a:effectLst/>
                          <a:latin typeface="Arial" panose="020B0604020202020204" pitchFamily="34" charset="0"/>
                          <a:ea typeface="+mn-ea"/>
                          <a:cs typeface="Arial" panose="020B0604020202020204" pitchFamily="34" charset="0"/>
                        </a:rPr>
                        <a:t>Director of Public Protection and Safety </a:t>
                      </a:r>
                      <a:endParaRPr lang="en-GB" sz="900" kern="1200" dirty="0">
                        <a:solidFill>
                          <a:schemeClr val="dk1"/>
                        </a:solidFill>
                        <a:effectLst/>
                        <a:latin typeface="Arial" pitchFamily="34" charset="0"/>
                        <a:ea typeface="+mn-ea"/>
                        <a:cs typeface="Arial" pitchFamily="34" charset="0"/>
                      </a:endParaRP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Lewisham Council</a:t>
                      </a:r>
                    </a:p>
                  </a:txBody>
                  <a:tcPr marL="40367" marR="40367" marT="0" marB="0" anchor="ctr"/>
                </a:tc>
                <a:extLst>
                  <a:ext uri="{0D108BD9-81ED-4DB2-BD59-A6C34878D82A}">
                    <a16:rowId xmlns:a16="http://schemas.microsoft.com/office/drawing/2014/main" val="10030"/>
                  </a:ext>
                </a:extLst>
              </a:tr>
              <a:tr h="180000">
                <a:tc vMerge="1">
                  <a:txBody>
                    <a:bodyPr/>
                    <a:lstStyle/>
                    <a:p>
                      <a:pPr>
                        <a:spcAft>
                          <a:spcPts val="0"/>
                        </a:spcAft>
                      </a:pPr>
                      <a:endParaRPr lang="en-GB" sz="1000" dirty="0">
                        <a:effectLst/>
                        <a:latin typeface="Arial" pitchFamily="34" charset="0"/>
                        <a:ea typeface="Calibri"/>
                        <a:cs typeface="Arial" pitchFamily="34" charset="0"/>
                      </a:endParaRPr>
                    </a:p>
                  </a:txBody>
                  <a:tcPr marL="40367" marR="4036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Arial" pitchFamily="34" charset="0"/>
                          <a:ea typeface="+mn-ea"/>
                          <a:cs typeface="Arial" pitchFamily="34" charset="0"/>
                        </a:rPr>
                        <a:t>Simone Thorn Heathcock</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Health &amp; Justice Public Health Specialist </a:t>
                      </a:r>
                    </a:p>
                  </a:txBody>
                  <a:tcPr marL="40367" marR="40367" marT="0" marB="0" anchor="ctr"/>
                </a:tc>
                <a:tc>
                  <a:txBody>
                    <a:bodyPr/>
                    <a:lstStyle/>
                    <a:p>
                      <a:pPr marL="0" algn="l" defTabSz="914400" rtl="0" eaLnBrk="1" latinLnBrk="0" hangingPunct="1">
                        <a:spcAft>
                          <a:spcPts val="0"/>
                        </a:spcAft>
                      </a:pPr>
                      <a:r>
                        <a:rPr lang="en-GB" sz="900" kern="1200" dirty="0">
                          <a:solidFill>
                            <a:schemeClr val="dk1"/>
                          </a:solidFill>
                          <a:effectLst/>
                          <a:latin typeface="Arial" pitchFamily="34" charset="0"/>
                          <a:ea typeface="+mn-ea"/>
                          <a:cs typeface="Arial" pitchFamily="34" charset="0"/>
                        </a:rPr>
                        <a:t>PHE</a:t>
                      </a:r>
                    </a:p>
                  </a:txBody>
                  <a:tcPr marL="40367" marR="40367" marT="0" marB="0" anchor="ctr"/>
                </a:tc>
                <a:extLst>
                  <a:ext uri="{0D108BD9-81ED-4DB2-BD59-A6C34878D82A}">
                    <a16:rowId xmlns:a16="http://schemas.microsoft.com/office/drawing/2014/main" val="10026"/>
                  </a:ext>
                </a:extLst>
              </a:tr>
              <a:tr h="180000">
                <a:tc rowSpan="3">
                  <a:txBody>
                    <a:bodyPr/>
                    <a:lstStyle/>
                    <a:p>
                      <a:pPr>
                        <a:spcAft>
                          <a:spcPts val="0"/>
                        </a:spcAft>
                      </a:pPr>
                      <a:r>
                        <a:rPr lang="en-GB" sz="1000" dirty="0">
                          <a:effectLst/>
                          <a:latin typeface="Arial" pitchFamily="34" charset="0"/>
                          <a:cs typeface="Arial" pitchFamily="34" charset="0"/>
                        </a:rPr>
                        <a:t>Primary Care</a:t>
                      </a:r>
                      <a:endParaRPr lang="en-GB" sz="10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Raj Kumar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GP Principal and Clinical Lead for Mental Health &amp; Dementia </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BHR CCGs</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27"/>
                  </a:ext>
                </a:extLst>
              </a:tr>
              <a:tr h="180000">
                <a:tc vMerge="1">
                  <a:txBody>
                    <a:bodyPr/>
                    <a:lstStyle/>
                    <a:p>
                      <a:endParaRPr lang="en-GB"/>
                    </a:p>
                  </a:txBody>
                  <a:tcPr/>
                </a:tc>
                <a:tc>
                  <a:txBody>
                    <a:bodyPr/>
                    <a:lstStyle/>
                    <a:p>
                      <a:pPr>
                        <a:spcAft>
                          <a:spcPts val="0"/>
                        </a:spcAft>
                      </a:pPr>
                      <a:r>
                        <a:rPr lang="en-GB" sz="900" dirty="0">
                          <a:effectLst/>
                          <a:latin typeface="Arial" pitchFamily="34" charset="0"/>
                          <a:cs typeface="Arial" pitchFamily="34" charset="0"/>
                        </a:rPr>
                        <a:t>Emma Ryan</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Clinical Director of Bromley Connect &amp; GP Senior Partner at Southview Partnership</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Bromley CCG</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28"/>
                  </a:ext>
                </a:extLst>
              </a:tr>
              <a:tr h="168992">
                <a:tc vMerge="1">
                  <a:txBody>
                    <a:bodyPr/>
                    <a:lstStyle/>
                    <a:p>
                      <a:endParaRPr lang="en-GB"/>
                    </a:p>
                  </a:txBody>
                  <a:tcPr/>
                </a:tc>
                <a:tc>
                  <a:txBody>
                    <a:bodyPr/>
                    <a:lstStyle/>
                    <a:p>
                      <a:r>
                        <a:rPr lang="en-GB" sz="900" dirty="0">
                          <a:effectLst/>
                          <a:latin typeface="Arial" pitchFamily="34" charset="0"/>
                          <a:cs typeface="Arial" pitchFamily="34" charset="0"/>
                        </a:rPr>
                        <a:t>Arundeep Hansi</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GP Partner</a:t>
                      </a:r>
                      <a:endParaRPr lang="en-GB" sz="900" dirty="0">
                        <a:effectLst/>
                        <a:latin typeface="Arial" pitchFamily="34" charset="0"/>
                        <a:ea typeface="Calibri"/>
                        <a:cs typeface="Arial" pitchFamily="34" charset="0"/>
                      </a:endParaRPr>
                    </a:p>
                  </a:txBody>
                  <a:tcPr marL="40367" marR="40367" marT="0" marB="0" anchor="ctr"/>
                </a:tc>
                <a:tc>
                  <a:txBody>
                    <a:bodyPr/>
                    <a:lstStyle/>
                    <a:p>
                      <a:pPr>
                        <a:spcAft>
                          <a:spcPts val="0"/>
                        </a:spcAft>
                      </a:pPr>
                      <a:r>
                        <a:rPr lang="en-GB" sz="900" dirty="0">
                          <a:effectLst/>
                          <a:latin typeface="Arial" pitchFamily="34" charset="0"/>
                          <a:cs typeface="Arial" pitchFamily="34" charset="0"/>
                        </a:rPr>
                        <a:t>Enfield CCG</a:t>
                      </a:r>
                      <a:endParaRPr lang="en-GB" sz="900" dirty="0">
                        <a:effectLst/>
                        <a:latin typeface="Arial" pitchFamily="34" charset="0"/>
                        <a:ea typeface="Calibri"/>
                        <a:cs typeface="Arial" pitchFamily="34" charset="0"/>
                      </a:endParaRPr>
                    </a:p>
                  </a:txBody>
                  <a:tcPr marL="40367" marR="40367" marT="0" marB="0" anchor="ctr"/>
                </a:tc>
                <a:extLst>
                  <a:ext uri="{0D108BD9-81ED-4DB2-BD59-A6C34878D82A}">
                    <a16:rowId xmlns:a16="http://schemas.microsoft.com/office/drawing/2014/main" val="10029"/>
                  </a:ext>
                </a:extLst>
              </a:tr>
            </a:tbl>
          </a:graphicData>
        </a:graphic>
      </p:graphicFrame>
    </p:spTree>
    <p:extLst>
      <p:ext uri="{BB962C8B-B14F-4D97-AF65-F5344CB8AC3E}">
        <p14:creationId xmlns:p14="http://schemas.microsoft.com/office/powerpoint/2010/main" val="2013427337"/>
      </p:ext>
    </p:extLst>
  </p:cSld>
  <p:clrMapOvr>
    <a:masterClrMapping/>
  </p:clrMapOvr>
</p:sld>
</file>

<file path=ppt/theme/theme1.xml><?xml version="1.0" encoding="utf-8"?>
<a:theme xmlns:a="http://schemas.openxmlformats.org/drawingml/2006/main" name="1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10386</TotalTime>
  <Words>2297</Words>
  <Application>Microsoft Office PowerPoint</Application>
  <PresentationFormat>On-screen Show (4:3)</PresentationFormat>
  <Paragraphs>243</Paragraphs>
  <Slides>9</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Times New Roman</vt:lpstr>
      <vt:lpstr>Wingdings</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 1: Representatives on London’s Violence Reduction Clinical and Professional Network </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Treder</dc:creator>
  <cp:lastModifiedBy>Natalie Hagan</cp:lastModifiedBy>
  <cp:revision>186</cp:revision>
  <cp:lastPrinted>2019-09-02T13:03:57Z</cp:lastPrinted>
  <dcterms:created xsi:type="dcterms:W3CDTF">2019-08-02T14:51:40Z</dcterms:created>
  <dcterms:modified xsi:type="dcterms:W3CDTF">2019-12-17T15:27:35Z</dcterms:modified>
</cp:coreProperties>
</file>