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3660488"/>
            <a:ext cx="105156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599385" y="4364955"/>
            <a:ext cx="9144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10261549" y="293024"/>
            <a:ext cx="1440873"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41"/>
            <a:ext cx="12192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3434080" y="5792942"/>
            <a:ext cx="532384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sz="1800" dirty="0">
                <a:solidFill>
                  <a:srgbClr val="000000"/>
                </a:solidFill>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719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1" y="1649628"/>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614922" y="854467"/>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388420" y="6372538"/>
            <a:ext cx="863149" cy="276999"/>
          </a:xfrm>
          <a:prstGeom prst="rect">
            <a:avLst/>
          </a:prstGeom>
          <a:noFill/>
        </p:spPr>
        <p:txBody>
          <a:bodyPr wrap="square" rtlCol="0">
            <a:spAutoFit/>
          </a:bodyPr>
          <a:lstStyle/>
          <a:p>
            <a:fld id="{34F92BC6-D7C3-584B-87F2-0B845776A5AD}" type="slidenum">
              <a:rPr lang="en-US" sz="1200">
                <a:solidFill>
                  <a:srgbClr val="768692">
                    <a:lumMod val="60000"/>
                    <a:lumOff val="40000"/>
                  </a:srgbClr>
                </a:solidFill>
                <a:latin typeface="Arial" panose="020B0604020202020204" pitchFamily="34" charset="0"/>
                <a:cs typeface="Arial" panose="020B0604020202020204" pitchFamily="34" charset="0"/>
              </a:rPr>
              <a:pPr/>
              <a:t>‹#›</a:t>
            </a:fld>
            <a:r>
              <a:rPr lang="en-US" sz="1200" dirty="0">
                <a:solidFill>
                  <a:srgbClr val="768692">
                    <a:lumMod val="60000"/>
                    <a:lumOff val="40000"/>
                  </a:srgbClr>
                </a:solidFill>
                <a:latin typeface="Arial" panose="020B0604020202020204" pitchFamily="34" charset="0"/>
                <a:cs typeface="Arial" panose="020B0604020202020204" pitchFamily="34" charset="0"/>
              </a:rPr>
              <a:t> </a:t>
            </a:r>
            <a:r>
              <a:rPr lang="en-US" sz="1200" dirty="0">
                <a:solidFill>
                  <a:srgbClr val="768692"/>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rgbClr val="768692"/>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3" y="6333442"/>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solidFill>
                  <a:srgbClr val="768692">
                    <a:lumMod val="60000"/>
                    <a:lumOff val="40000"/>
                  </a:srgbClr>
                </a:solidFill>
              </a:rPr>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10261548" y="293024"/>
            <a:ext cx="1440873" cy="436418"/>
          </a:xfrm>
          <a:prstGeom prst="rect">
            <a:avLst/>
          </a:prstGeom>
        </p:spPr>
      </p:pic>
    </p:spTree>
    <p:extLst>
      <p:ext uri="{BB962C8B-B14F-4D97-AF65-F5344CB8AC3E}">
        <p14:creationId xmlns:p14="http://schemas.microsoft.com/office/powerpoint/2010/main" val="37504927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388420" y="6372538"/>
            <a:ext cx="863149" cy="276999"/>
          </a:xfrm>
          <a:prstGeom prst="rect">
            <a:avLst/>
          </a:prstGeom>
          <a:noFill/>
        </p:spPr>
        <p:txBody>
          <a:bodyPr wrap="square" rtlCol="0">
            <a:spAutoFit/>
          </a:bodyPr>
          <a:lstStyle/>
          <a:p>
            <a:fld id="{34F92BC6-D7C3-584B-87F2-0B845776A5AD}" type="slidenum">
              <a:rPr lang="en-US" sz="1200">
                <a:solidFill>
                  <a:srgbClr val="768692">
                    <a:lumMod val="60000"/>
                    <a:lumOff val="40000"/>
                  </a:srgbClr>
                </a:solidFill>
                <a:latin typeface="Arial" panose="020B0604020202020204" pitchFamily="34" charset="0"/>
                <a:cs typeface="Arial" panose="020B0604020202020204" pitchFamily="34" charset="0"/>
              </a:rPr>
              <a:pPr/>
              <a:t>‹#›</a:t>
            </a:fld>
            <a:r>
              <a:rPr lang="en-US" sz="1200" dirty="0">
                <a:solidFill>
                  <a:srgbClr val="768692">
                    <a:lumMod val="60000"/>
                    <a:lumOff val="40000"/>
                  </a:srgbClr>
                </a:solidFill>
                <a:latin typeface="Arial" panose="020B0604020202020204" pitchFamily="34" charset="0"/>
                <a:cs typeface="Arial" panose="020B0604020202020204" pitchFamily="34" charset="0"/>
              </a:rPr>
              <a:t> </a:t>
            </a:r>
            <a:r>
              <a:rPr lang="en-US" sz="1200" dirty="0">
                <a:solidFill>
                  <a:srgbClr val="768692"/>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920903" y="6333442"/>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solidFill>
                  <a:srgbClr val="768692">
                    <a:lumMod val="60000"/>
                    <a:lumOff val="40000"/>
                  </a:srgbClr>
                </a:solidFill>
              </a:rPr>
              <a:t>Presentation title</a:t>
            </a:r>
          </a:p>
        </p:txBody>
      </p:sp>
    </p:spTree>
    <p:extLst>
      <p:ext uri="{BB962C8B-B14F-4D97-AF65-F5344CB8AC3E}">
        <p14:creationId xmlns:p14="http://schemas.microsoft.com/office/powerpoint/2010/main" val="1531770445"/>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1703515" y="332661"/>
            <a:ext cx="7372487"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2400" dirty="0"/>
              <a:t>Overall programme plan recap </a:t>
            </a:r>
          </a:p>
        </p:txBody>
      </p:sp>
      <p:sp>
        <p:nvSpPr>
          <p:cNvPr id="15" name="Rectangle 14"/>
          <p:cNvSpPr/>
          <p:nvPr/>
        </p:nvSpPr>
        <p:spPr>
          <a:xfrm>
            <a:off x="1703512" y="1538567"/>
            <a:ext cx="8731224" cy="52028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latin typeface="Calibri"/>
            </a:endParaRPr>
          </a:p>
        </p:txBody>
      </p:sp>
      <p:sp>
        <p:nvSpPr>
          <p:cNvPr id="16" name="Rectangle 15"/>
          <p:cNvSpPr/>
          <p:nvPr/>
        </p:nvSpPr>
        <p:spPr>
          <a:xfrm>
            <a:off x="1847533" y="1923606"/>
            <a:ext cx="7408031" cy="770917"/>
          </a:xfrm>
          <a:prstGeom prst="rect">
            <a:avLst/>
          </a:prstGeom>
          <a:solidFill>
            <a:schemeClr val="bg1">
              <a:lumMod val="95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300"/>
              </a:spcAft>
            </a:pPr>
            <a:r>
              <a:rPr lang="en-GB" sz="1000" b="1" dirty="0">
                <a:solidFill>
                  <a:srgbClr val="003087"/>
                </a:solidFill>
                <a:latin typeface="Arial" pitchFamily="34" charset="0"/>
                <a:cs typeface="Arial" pitchFamily="34" charset="0"/>
              </a:rPr>
              <a:t>1. Violence Reduction Clinical and Professional Network and seeking pan-London opportunities</a:t>
            </a:r>
          </a:p>
          <a:p>
            <a:pPr algn="ctr"/>
            <a:r>
              <a:rPr lang="en-GB" sz="1000" dirty="0">
                <a:solidFill>
                  <a:srgbClr val="003087"/>
                </a:solidFill>
                <a:latin typeface="Arial" pitchFamily="34" charset="0"/>
                <a:cs typeface="Arial" pitchFamily="34" charset="0"/>
              </a:rPr>
              <a:t>Establishing a VR clinical and professional network that plays a leading role in motivating and mobilising local systems, acting as advocates for system-wide transformation at all levels, supporting co-production with users and enhancing current service offers of pan-London NHS services. </a:t>
            </a:r>
            <a:endParaRPr lang="en-GB" sz="1051" b="1" dirty="0">
              <a:solidFill>
                <a:srgbClr val="003087"/>
              </a:solidFill>
              <a:latin typeface="Arial" pitchFamily="34" charset="0"/>
              <a:cs typeface="Arial" pitchFamily="34" charset="0"/>
            </a:endParaRPr>
          </a:p>
        </p:txBody>
      </p:sp>
      <p:sp>
        <p:nvSpPr>
          <p:cNvPr id="17" name="Rectangle 16"/>
          <p:cNvSpPr/>
          <p:nvPr/>
        </p:nvSpPr>
        <p:spPr>
          <a:xfrm>
            <a:off x="1847531" y="5517232"/>
            <a:ext cx="3743909" cy="792088"/>
          </a:xfrm>
          <a:prstGeom prst="rect">
            <a:avLst/>
          </a:prstGeom>
          <a:solidFill>
            <a:schemeClr val="bg1">
              <a:lumMod val="95000"/>
            </a:schemeClr>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300"/>
              </a:spcAft>
            </a:pPr>
            <a:r>
              <a:rPr lang="en-GB" sz="1000" b="1" dirty="0">
                <a:solidFill>
                  <a:srgbClr val="003087"/>
                </a:solidFill>
                <a:latin typeface="Arial" pitchFamily="34" charset="0"/>
                <a:cs typeface="Arial" pitchFamily="34" charset="0"/>
              </a:rPr>
              <a:t>4. System data capture and intelligence</a:t>
            </a:r>
          </a:p>
          <a:p>
            <a:pPr algn="ctr">
              <a:spcAft>
                <a:spcPts val="300"/>
              </a:spcAft>
            </a:pPr>
            <a:r>
              <a:rPr lang="en-GB" sz="1000" dirty="0">
                <a:solidFill>
                  <a:srgbClr val="003087"/>
                </a:solidFill>
                <a:latin typeface="Arial" pitchFamily="34" charset="0"/>
                <a:cs typeface="Arial" pitchFamily="34" charset="0"/>
              </a:rPr>
              <a:t>Improving data collection, analysis and sharing mechanisms, ensuring we have a comprehensive dataset across partners looking at  the prevalence of injury, risk and protective factors to inform regional, sub-regional and local policy</a:t>
            </a:r>
          </a:p>
        </p:txBody>
      </p:sp>
      <p:sp>
        <p:nvSpPr>
          <p:cNvPr id="19" name="Rectangle 18"/>
          <p:cNvSpPr/>
          <p:nvPr/>
        </p:nvSpPr>
        <p:spPr>
          <a:xfrm>
            <a:off x="1847533" y="2780933"/>
            <a:ext cx="7408031" cy="2640407"/>
          </a:xfrm>
          <a:prstGeom prst="rect">
            <a:avLst/>
          </a:prstGeom>
          <a:solidFill>
            <a:schemeClr val="bg1">
              <a:lumMod val="95000"/>
            </a:schemeClr>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594" indent="-228594" algn="ctr">
              <a:buFontTx/>
              <a:buAutoNum type="arabicParenR"/>
            </a:pPr>
            <a:endParaRPr lang="en-GB" sz="1100" dirty="0">
              <a:solidFill>
                <a:srgbClr val="003087"/>
              </a:solidFill>
              <a:latin typeface="Arial" pitchFamily="34" charset="0"/>
              <a:cs typeface="Arial" pitchFamily="34" charset="0"/>
            </a:endParaRPr>
          </a:p>
          <a:p>
            <a:pPr marL="228594" indent="-228594" algn="ctr">
              <a:buFontTx/>
              <a:buAutoNum type="arabicParenR"/>
            </a:pPr>
            <a:endParaRPr lang="en-GB" sz="1100" dirty="0">
              <a:solidFill>
                <a:srgbClr val="003087"/>
              </a:solidFill>
              <a:latin typeface="Arial" pitchFamily="34" charset="0"/>
              <a:cs typeface="Arial" pitchFamily="34" charset="0"/>
            </a:endParaRPr>
          </a:p>
          <a:p>
            <a:pPr marL="228594" indent="-228594" algn="ctr">
              <a:buFontTx/>
              <a:buAutoNum type="arabicParenR"/>
            </a:pPr>
            <a:endParaRPr lang="en-GB" sz="1100" dirty="0">
              <a:solidFill>
                <a:srgbClr val="003087"/>
              </a:solidFill>
              <a:latin typeface="Arial" pitchFamily="34" charset="0"/>
              <a:cs typeface="Arial" pitchFamily="34" charset="0"/>
            </a:endParaRPr>
          </a:p>
          <a:p>
            <a:pPr marL="228594" indent="-228594" algn="ctr">
              <a:buFontTx/>
              <a:buAutoNum type="arabicParenR"/>
            </a:pPr>
            <a:endParaRPr lang="en-GB" sz="1100" dirty="0">
              <a:solidFill>
                <a:srgbClr val="003087"/>
              </a:solidFill>
              <a:latin typeface="Arial" pitchFamily="34" charset="0"/>
              <a:cs typeface="Arial" pitchFamily="34" charset="0"/>
            </a:endParaRPr>
          </a:p>
          <a:p>
            <a:pPr marL="228594" indent="-228594" algn="ctr">
              <a:buFontTx/>
              <a:buAutoNum type="arabicParenR"/>
            </a:pPr>
            <a:endParaRPr lang="en-GB" sz="1100" dirty="0">
              <a:solidFill>
                <a:srgbClr val="003087"/>
              </a:solidFill>
              <a:latin typeface="Arial" pitchFamily="34" charset="0"/>
              <a:cs typeface="Arial" pitchFamily="34" charset="0"/>
            </a:endParaRPr>
          </a:p>
          <a:p>
            <a:pPr algn="ctr"/>
            <a:endParaRPr lang="en-GB" sz="1100" dirty="0">
              <a:solidFill>
                <a:srgbClr val="003087"/>
              </a:solidFill>
              <a:latin typeface="Arial" pitchFamily="34" charset="0"/>
              <a:cs typeface="Arial" pitchFamily="34" charset="0"/>
            </a:endParaRPr>
          </a:p>
          <a:p>
            <a:pPr algn="ctr"/>
            <a:endParaRPr lang="en-GB" sz="1100" dirty="0">
              <a:solidFill>
                <a:srgbClr val="003087"/>
              </a:solidFill>
              <a:latin typeface="Arial" pitchFamily="34" charset="0"/>
              <a:cs typeface="Arial" pitchFamily="34" charset="0"/>
            </a:endParaRPr>
          </a:p>
        </p:txBody>
      </p:sp>
      <p:sp>
        <p:nvSpPr>
          <p:cNvPr id="22" name="Rectangle 21"/>
          <p:cNvSpPr/>
          <p:nvPr/>
        </p:nvSpPr>
        <p:spPr>
          <a:xfrm>
            <a:off x="1703512" y="908720"/>
            <a:ext cx="8731224" cy="553998"/>
          </a:xfrm>
          <a:prstGeom prst="rect">
            <a:avLst/>
          </a:prstGeom>
          <a:solidFill>
            <a:schemeClr val="bg2">
              <a:lumMod val="20000"/>
              <a:lumOff val="80000"/>
            </a:schemeClr>
          </a:solidFill>
          <a:ln>
            <a:solidFill>
              <a:srgbClr val="005EB8"/>
            </a:solidFill>
          </a:ln>
        </p:spPr>
        <p:txBody>
          <a:bodyPr wrap="square" rtlCol="0">
            <a:spAutoFit/>
          </a:bodyPr>
          <a:lstStyle/>
          <a:p>
            <a:pPr algn="ctr"/>
            <a:r>
              <a:rPr lang="en-GB" sz="1000" b="1" dirty="0">
                <a:solidFill>
                  <a:srgbClr val="000000"/>
                </a:solidFill>
                <a:latin typeface="Arial" pitchFamily="34" charset="0"/>
                <a:cs typeface="Arial" pitchFamily="34" charset="0"/>
              </a:rPr>
              <a:t>Mission statement of the NHS London Violence Reduction Programme: </a:t>
            </a:r>
          </a:p>
          <a:p>
            <a:pPr algn="ctr"/>
            <a:r>
              <a:rPr lang="en-GB" sz="1000" dirty="0">
                <a:solidFill>
                  <a:srgbClr val="000000"/>
                </a:solidFill>
                <a:latin typeface="Arial" pitchFamily="34" charset="0"/>
                <a:cs typeface="Arial" pitchFamily="34" charset="0"/>
              </a:rPr>
              <a:t>To lead the way in shaping how the NHS can support violence reduction in order to have better wellbeing in our communities at a population and individual level </a:t>
            </a:r>
            <a:r>
              <a:rPr lang="en-GB" sz="1000" dirty="0">
                <a:solidFill>
                  <a:srgbClr val="000000"/>
                </a:solidFill>
                <a:latin typeface="Calibri"/>
              </a:rPr>
              <a:t>	</a:t>
            </a:r>
          </a:p>
        </p:txBody>
      </p:sp>
      <p:sp>
        <p:nvSpPr>
          <p:cNvPr id="23" name="TextBox 22"/>
          <p:cNvSpPr txBox="1"/>
          <p:nvPr/>
        </p:nvSpPr>
        <p:spPr>
          <a:xfrm>
            <a:off x="1740239" y="1598607"/>
            <a:ext cx="4931828" cy="246221"/>
          </a:xfrm>
          <a:prstGeom prst="rect">
            <a:avLst/>
          </a:prstGeom>
          <a:noFill/>
        </p:spPr>
        <p:txBody>
          <a:bodyPr wrap="square" rtlCol="0">
            <a:spAutoFit/>
          </a:bodyPr>
          <a:lstStyle/>
          <a:p>
            <a:r>
              <a:rPr lang="en-GB" sz="1000" b="1" dirty="0">
                <a:solidFill>
                  <a:srgbClr val="000000"/>
                </a:solidFill>
                <a:latin typeface="Arial" pitchFamily="34" charset="0"/>
                <a:cs typeface="Arial" pitchFamily="34" charset="0"/>
              </a:rPr>
              <a:t>Work streams to achieve the programme’s mission:</a:t>
            </a:r>
            <a:endParaRPr lang="en-GB" sz="1000" b="1" dirty="0">
              <a:solidFill>
                <a:srgbClr val="000000"/>
              </a:solidFill>
              <a:latin typeface="Calibri"/>
            </a:endParaRPr>
          </a:p>
        </p:txBody>
      </p:sp>
      <p:sp>
        <p:nvSpPr>
          <p:cNvPr id="29" name="Rectangle 28"/>
          <p:cNvSpPr/>
          <p:nvPr/>
        </p:nvSpPr>
        <p:spPr>
          <a:xfrm>
            <a:off x="4412541" y="3146312"/>
            <a:ext cx="2174337" cy="20688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rgbClr val="003087"/>
                </a:solidFill>
                <a:latin typeface="Arial" pitchFamily="34" charset="0"/>
                <a:cs typeface="Arial" pitchFamily="34" charset="0"/>
              </a:rPr>
              <a:t>Supporting emotional wellbeing</a:t>
            </a:r>
          </a:p>
        </p:txBody>
      </p:sp>
      <p:sp>
        <p:nvSpPr>
          <p:cNvPr id="30" name="Rectangle 29"/>
          <p:cNvSpPr/>
          <p:nvPr/>
        </p:nvSpPr>
        <p:spPr>
          <a:xfrm>
            <a:off x="6730213" y="3146312"/>
            <a:ext cx="2021291" cy="20688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rgbClr val="003087"/>
                </a:solidFill>
                <a:latin typeface="Arial" pitchFamily="34" charset="0"/>
                <a:cs typeface="Arial" pitchFamily="34" charset="0"/>
              </a:rPr>
              <a:t>Tertiary prevention</a:t>
            </a:r>
          </a:p>
        </p:txBody>
      </p:sp>
      <p:sp>
        <p:nvSpPr>
          <p:cNvPr id="31" name="Rectangle 30"/>
          <p:cNvSpPr/>
          <p:nvPr/>
        </p:nvSpPr>
        <p:spPr>
          <a:xfrm>
            <a:off x="1847533" y="2812693"/>
            <a:ext cx="7408031" cy="246221"/>
          </a:xfrm>
          <a:prstGeom prst="rect">
            <a:avLst/>
          </a:prstGeom>
        </p:spPr>
        <p:txBody>
          <a:bodyPr wrap="square">
            <a:spAutoFit/>
          </a:bodyPr>
          <a:lstStyle/>
          <a:p>
            <a:pPr algn="ctr">
              <a:spcAft>
                <a:spcPts val="600"/>
              </a:spcAft>
            </a:pPr>
            <a:r>
              <a:rPr lang="en-GB" sz="1000" b="1" dirty="0">
                <a:solidFill>
                  <a:srgbClr val="003087"/>
                </a:solidFill>
                <a:latin typeface="Arial" pitchFamily="34" charset="0"/>
                <a:cs typeface="Arial" pitchFamily="34" charset="0"/>
              </a:rPr>
              <a:t>3. Establishing a Violence Reduction academy</a:t>
            </a:r>
            <a:endParaRPr lang="en-GB" sz="1000" dirty="0">
              <a:solidFill>
                <a:srgbClr val="003087"/>
              </a:solidFill>
              <a:latin typeface="Arial" pitchFamily="34" charset="0"/>
              <a:cs typeface="Arial" pitchFamily="34" charset="0"/>
            </a:endParaRPr>
          </a:p>
        </p:txBody>
      </p:sp>
      <p:sp>
        <p:nvSpPr>
          <p:cNvPr id="32" name="Rectangle 31"/>
          <p:cNvSpPr/>
          <p:nvPr/>
        </p:nvSpPr>
        <p:spPr>
          <a:xfrm>
            <a:off x="2252296" y="3146352"/>
            <a:ext cx="2021291" cy="20688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rgbClr val="003087"/>
                </a:solidFill>
                <a:latin typeface="Arial" pitchFamily="34" charset="0"/>
                <a:cs typeface="Arial" pitchFamily="34" charset="0"/>
              </a:rPr>
              <a:t>Early intervention</a:t>
            </a:r>
          </a:p>
        </p:txBody>
      </p:sp>
      <p:sp>
        <p:nvSpPr>
          <p:cNvPr id="20" name="Rectangle 19"/>
          <p:cNvSpPr/>
          <p:nvPr/>
        </p:nvSpPr>
        <p:spPr>
          <a:xfrm>
            <a:off x="1982752" y="3477223"/>
            <a:ext cx="1584176" cy="1757319"/>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46" indent="-171446">
              <a:buFont typeface="Arial" pitchFamily="34" charset="0"/>
              <a:buChar char="•"/>
            </a:pPr>
            <a:endParaRPr lang="en-GB" sz="1200" dirty="0">
              <a:solidFill>
                <a:srgbClr val="3F3F3F"/>
              </a:solidFill>
              <a:latin typeface="Calibri"/>
            </a:endParaRPr>
          </a:p>
        </p:txBody>
      </p:sp>
      <p:sp>
        <p:nvSpPr>
          <p:cNvPr id="2" name="Rectangle 1"/>
          <p:cNvSpPr/>
          <p:nvPr/>
        </p:nvSpPr>
        <p:spPr>
          <a:xfrm>
            <a:off x="1982752" y="3950299"/>
            <a:ext cx="1584176" cy="1169551"/>
          </a:xfrm>
          <a:prstGeom prst="rect">
            <a:avLst/>
          </a:prstGeom>
        </p:spPr>
        <p:txBody>
          <a:bodyPr wrap="square">
            <a:spAutoFit/>
          </a:bodyPr>
          <a:lstStyle/>
          <a:p>
            <a:r>
              <a:rPr lang="en-GB" sz="1000" dirty="0">
                <a:solidFill>
                  <a:srgbClr val="003087"/>
                </a:solidFill>
                <a:latin typeface="Arial" pitchFamily="34" charset="0"/>
                <a:cs typeface="Arial" pitchFamily="34" charset="0"/>
              </a:rPr>
              <a:t>Data hub that provides intelligence to inform local interventions and support across different health areas </a:t>
            </a:r>
            <a:r>
              <a:rPr lang="en-GB" sz="1000" i="1" dirty="0">
                <a:solidFill>
                  <a:srgbClr val="003087"/>
                </a:solidFill>
                <a:latin typeface="Arial" pitchFamily="34" charset="0"/>
                <a:cs typeface="Arial" pitchFamily="34" charset="0"/>
              </a:rPr>
              <a:t>(scope to initially focus on areas in blue boxes above) </a:t>
            </a:r>
          </a:p>
        </p:txBody>
      </p:sp>
      <p:sp>
        <p:nvSpPr>
          <p:cNvPr id="27" name="Rectangle 26"/>
          <p:cNvSpPr/>
          <p:nvPr/>
        </p:nvSpPr>
        <p:spPr>
          <a:xfrm>
            <a:off x="1982752" y="3477223"/>
            <a:ext cx="1584176" cy="317159"/>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rgbClr val="003087"/>
                </a:solidFill>
                <a:latin typeface="Arial" pitchFamily="34" charset="0"/>
                <a:cs typeface="Arial" pitchFamily="34" charset="0"/>
              </a:rPr>
              <a:t>Data &amp; </a:t>
            </a:r>
          </a:p>
          <a:p>
            <a:r>
              <a:rPr lang="en-GB" sz="1000" b="1" dirty="0">
                <a:solidFill>
                  <a:srgbClr val="003087"/>
                </a:solidFill>
                <a:latin typeface="Arial" pitchFamily="34" charset="0"/>
                <a:cs typeface="Arial" pitchFamily="34" charset="0"/>
              </a:rPr>
              <a:t>intelligence</a:t>
            </a:r>
          </a:p>
        </p:txBody>
      </p:sp>
      <p:sp>
        <p:nvSpPr>
          <p:cNvPr id="33" name="Rectangle 32"/>
          <p:cNvSpPr/>
          <p:nvPr/>
        </p:nvSpPr>
        <p:spPr>
          <a:xfrm>
            <a:off x="3706514" y="3477225"/>
            <a:ext cx="2665324" cy="1757319"/>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71446">
              <a:buFont typeface="Arial" pitchFamily="34" charset="0"/>
              <a:buChar char="•"/>
            </a:pPr>
            <a:endParaRPr lang="en-GB" sz="1100" dirty="0">
              <a:solidFill>
                <a:srgbClr val="003087"/>
              </a:solidFill>
              <a:latin typeface="Arial" pitchFamily="34" charset="0"/>
              <a:cs typeface="Arial" pitchFamily="34" charset="0"/>
            </a:endParaRPr>
          </a:p>
        </p:txBody>
      </p:sp>
      <p:sp>
        <p:nvSpPr>
          <p:cNvPr id="34" name="Rectangle 33"/>
          <p:cNvSpPr/>
          <p:nvPr/>
        </p:nvSpPr>
        <p:spPr>
          <a:xfrm>
            <a:off x="3706511" y="3477219"/>
            <a:ext cx="2666352" cy="31716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rgbClr val="003087"/>
                </a:solidFill>
                <a:latin typeface="Arial" pitchFamily="34" charset="0"/>
                <a:cs typeface="Arial" pitchFamily="34" charset="0"/>
              </a:rPr>
              <a:t>Knowledge &amp; evaluation</a:t>
            </a:r>
          </a:p>
        </p:txBody>
      </p:sp>
      <p:sp>
        <p:nvSpPr>
          <p:cNvPr id="36" name="Rectangle 35"/>
          <p:cNvSpPr/>
          <p:nvPr/>
        </p:nvSpPr>
        <p:spPr>
          <a:xfrm>
            <a:off x="6471077" y="3475779"/>
            <a:ext cx="2568463" cy="1758760"/>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46" indent="-171446">
              <a:buFont typeface="Arial" pitchFamily="34" charset="0"/>
              <a:buChar char="•"/>
            </a:pPr>
            <a:endParaRPr lang="en-GB" sz="1200" dirty="0">
              <a:solidFill>
                <a:srgbClr val="3F3F3F"/>
              </a:solidFill>
              <a:latin typeface="Calibri"/>
            </a:endParaRPr>
          </a:p>
        </p:txBody>
      </p:sp>
      <p:sp>
        <p:nvSpPr>
          <p:cNvPr id="38" name="Rectangle 37"/>
          <p:cNvSpPr/>
          <p:nvPr/>
        </p:nvSpPr>
        <p:spPr>
          <a:xfrm>
            <a:off x="6471077" y="3475776"/>
            <a:ext cx="2568463" cy="318603"/>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rgbClr val="003087"/>
                </a:solidFill>
                <a:latin typeface="Arial" pitchFamily="34" charset="0"/>
                <a:cs typeface="Arial" pitchFamily="34" charset="0"/>
              </a:rPr>
              <a:t>Capability building</a:t>
            </a:r>
          </a:p>
        </p:txBody>
      </p:sp>
      <p:pic>
        <p:nvPicPr>
          <p:cNvPr id="21" name="Picture 20" descr="138.emf"/>
          <p:cNvPicPr>
            <a:picLocks noChangeAspect="1"/>
          </p:cNvPicPr>
          <p:nvPr/>
        </p:nvPicPr>
        <p:blipFill>
          <a:blip r:embed="rId2">
            <a:duotone>
              <a:prstClr val="black"/>
              <a:schemeClr val="accent1">
                <a:tint val="45000"/>
                <a:satMod val="400000"/>
              </a:schemeClr>
            </a:duotone>
          </a:blip>
          <a:stretch>
            <a:fillRect/>
          </a:stretch>
        </p:blipFill>
        <p:spPr>
          <a:xfrm>
            <a:off x="3206891" y="3518313"/>
            <a:ext cx="287004" cy="276071"/>
          </a:xfrm>
          <a:prstGeom prst="rect">
            <a:avLst/>
          </a:prstGeom>
        </p:spPr>
      </p:pic>
      <p:pic>
        <p:nvPicPr>
          <p:cNvPr id="41" name="Picture 40" descr="34.emf"/>
          <p:cNvPicPr>
            <a:picLocks noChangeAspect="1"/>
          </p:cNvPicPr>
          <p:nvPr/>
        </p:nvPicPr>
        <p:blipFill>
          <a:blip r:embed="rId3">
            <a:duotone>
              <a:prstClr val="black"/>
              <a:schemeClr val="accent1">
                <a:tint val="45000"/>
                <a:satMod val="400000"/>
              </a:schemeClr>
            </a:duotone>
          </a:blip>
          <a:stretch>
            <a:fillRect/>
          </a:stretch>
        </p:blipFill>
        <p:spPr>
          <a:xfrm>
            <a:off x="5872215" y="3484891"/>
            <a:ext cx="189780" cy="309488"/>
          </a:xfrm>
          <a:prstGeom prst="rect">
            <a:avLst/>
          </a:prstGeom>
        </p:spPr>
      </p:pic>
      <p:pic>
        <p:nvPicPr>
          <p:cNvPr id="42" name="Picture 41" descr="4.emf"/>
          <p:cNvPicPr>
            <a:picLocks noChangeAspect="1"/>
          </p:cNvPicPr>
          <p:nvPr/>
        </p:nvPicPr>
        <p:blipFill>
          <a:blip r:embed="rId4">
            <a:duotone>
              <a:prstClr val="black"/>
              <a:schemeClr val="accent1">
                <a:tint val="45000"/>
                <a:satMod val="400000"/>
              </a:schemeClr>
            </a:duotone>
          </a:blip>
          <a:stretch>
            <a:fillRect/>
          </a:stretch>
        </p:blipFill>
        <p:spPr>
          <a:xfrm>
            <a:off x="8618631" y="3506348"/>
            <a:ext cx="276891" cy="250203"/>
          </a:xfrm>
          <a:prstGeom prst="rect">
            <a:avLst/>
          </a:prstGeom>
        </p:spPr>
      </p:pic>
      <p:sp>
        <p:nvSpPr>
          <p:cNvPr id="3" name="Rectangle 2"/>
          <p:cNvSpPr/>
          <p:nvPr/>
        </p:nvSpPr>
        <p:spPr>
          <a:xfrm>
            <a:off x="3707540" y="3787991"/>
            <a:ext cx="2667701" cy="1477328"/>
          </a:xfrm>
          <a:prstGeom prst="rect">
            <a:avLst/>
          </a:prstGeom>
        </p:spPr>
        <p:txBody>
          <a:bodyPr wrap="square">
            <a:spAutoFit/>
          </a:bodyPr>
          <a:lstStyle/>
          <a:p>
            <a:r>
              <a:rPr lang="en-GB" sz="1000" dirty="0">
                <a:solidFill>
                  <a:srgbClr val="003087"/>
                </a:solidFill>
                <a:latin typeface="Arial" pitchFamily="34" charset="0"/>
                <a:cs typeface="Arial" pitchFamily="34" charset="0"/>
              </a:rPr>
              <a:t>Mapping of best practice to provide a central repository of evidence based models. Supporting pilots of new pathways/models across London and communicating success. Supporting how to define key metrics and evaluations across the system and knowledge spread of what works and lessons learnt. Facilitating online communities of practice </a:t>
            </a:r>
          </a:p>
        </p:txBody>
      </p:sp>
      <p:sp>
        <p:nvSpPr>
          <p:cNvPr id="5" name="Rectangle 4"/>
          <p:cNvSpPr/>
          <p:nvPr/>
        </p:nvSpPr>
        <p:spPr>
          <a:xfrm>
            <a:off x="6471077" y="3801885"/>
            <a:ext cx="2568463" cy="1477328"/>
          </a:xfrm>
          <a:prstGeom prst="rect">
            <a:avLst/>
          </a:prstGeom>
        </p:spPr>
        <p:txBody>
          <a:bodyPr wrap="square">
            <a:spAutoFit/>
          </a:bodyPr>
          <a:lstStyle/>
          <a:p>
            <a:r>
              <a:rPr lang="en-GB" sz="1000" dirty="0">
                <a:solidFill>
                  <a:srgbClr val="003087"/>
                </a:solidFill>
                <a:latin typeface="Arial" pitchFamily="34" charset="0"/>
                <a:cs typeface="Arial" pitchFamily="34" charset="0"/>
              </a:rPr>
              <a:t>Identification of local champions to facilitate learning locally. Development of educational programmes which support staff. Links with HEE to incorporate VR into curriculum  Building collaborative networks -  events for  professionals across the system to work collaboratively, problem solve, learn from each other, provide peer support and challenge.  </a:t>
            </a:r>
          </a:p>
        </p:txBody>
      </p:sp>
      <p:sp>
        <p:nvSpPr>
          <p:cNvPr id="7" name="Rectangle 6"/>
          <p:cNvSpPr/>
          <p:nvPr/>
        </p:nvSpPr>
        <p:spPr>
          <a:xfrm>
            <a:off x="9372872" y="1923607"/>
            <a:ext cx="971600" cy="4308892"/>
          </a:xfrm>
          <a:prstGeom prst="rect">
            <a:avLst/>
          </a:prstGeom>
          <a:solidFill>
            <a:schemeClr val="bg1">
              <a:lumMod val="95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300"/>
              </a:spcAft>
            </a:pPr>
            <a:r>
              <a:rPr lang="en-GB" sz="1000" b="1" dirty="0">
                <a:solidFill>
                  <a:srgbClr val="003087"/>
                </a:solidFill>
                <a:latin typeface="Arial" pitchFamily="34" charset="0"/>
                <a:cs typeface="Arial" pitchFamily="34" charset="0"/>
              </a:rPr>
              <a:t>2. User engagement</a:t>
            </a:r>
          </a:p>
          <a:p>
            <a:pPr algn="ctr">
              <a:spcAft>
                <a:spcPts val="300"/>
              </a:spcAft>
            </a:pPr>
            <a:endParaRPr lang="en-GB" sz="500" b="1" dirty="0">
              <a:solidFill>
                <a:srgbClr val="003087"/>
              </a:solidFill>
              <a:latin typeface="Arial" pitchFamily="34" charset="0"/>
              <a:cs typeface="Arial" pitchFamily="34" charset="0"/>
            </a:endParaRPr>
          </a:p>
          <a:p>
            <a:pPr algn="ctr">
              <a:spcAft>
                <a:spcPts val="300"/>
              </a:spcAft>
            </a:pPr>
            <a:r>
              <a:rPr lang="en-GB" sz="1000" dirty="0">
                <a:solidFill>
                  <a:srgbClr val="003087"/>
                </a:solidFill>
                <a:latin typeface="Arial" pitchFamily="34" charset="0"/>
                <a:cs typeface="Arial" pitchFamily="34" charset="0"/>
              </a:rPr>
              <a:t>Users supporting and guiding the programme deliverables and helping identify further opportunities  </a:t>
            </a:r>
          </a:p>
        </p:txBody>
      </p:sp>
      <p:sp>
        <p:nvSpPr>
          <p:cNvPr id="8" name="Right Arrow 7"/>
          <p:cNvSpPr/>
          <p:nvPr/>
        </p:nvSpPr>
        <p:spPr>
          <a:xfrm rot="10800000">
            <a:off x="9192852" y="2200050"/>
            <a:ext cx="360040" cy="170439"/>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latin typeface="Calibri"/>
            </a:endParaRPr>
          </a:p>
        </p:txBody>
      </p:sp>
      <p:sp>
        <p:nvSpPr>
          <p:cNvPr id="35" name="Right Arrow 34"/>
          <p:cNvSpPr/>
          <p:nvPr/>
        </p:nvSpPr>
        <p:spPr>
          <a:xfrm rot="10800000">
            <a:off x="9192852" y="2893709"/>
            <a:ext cx="360040" cy="170439"/>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latin typeface="Calibri"/>
            </a:endParaRPr>
          </a:p>
        </p:txBody>
      </p:sp>
      <p:sp>
        <p:nvSpPr>
          <p:cNvPr id="37" name="Right Arrow 36"/>
          <p:cNvSpPr/>
          <p:nvPr/>
        </p:nvSpPr>
        <p:spPr>
          <a:xfrm rot="10800000">
            <a:off x="9167723" y="5197963"/>
            <a:ext cx="360040" cy="170439"/>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latin typeface="Calibri"/>
            </a:endParaRPr>
          </a:p>
        </p:txBody>
      </p:sp>
      <p:sp>
        <p:nvSpPr>
          <p:cNvPr id="24" name="Left-Right Arrow 23"/>
          <p:cNvSpPr/>
          <p:nvPr/>
        </p:nvSpPr>
        <p:spPr>
          <a:xfrm>
            <a:off x="1703512" y="6286615"/>
            <a:ext cx="8731224" cy="454755"/>
          </a:xfrm>
          <a:prstGeom prst="leftRightArrow">
            <a:avLst/>
          </a:prstGeom>
          <a:solidFill>
            <a:schemeClr val="bg1">
              <a:lumMod val="85000"/>
            </a:schemeClr>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rgbClr val="003087"/>
                </a:solidFill>
                <a:latin typeface="Arial" pitchFamily="34" charset="0"/>
                <a:cs typeface="Arial" pitchFamily="34" charset="0"/>
              </a:rPr>
              <a:t>Communications and advocacy across the health system</a:t>
            </a:r>
          </a:p>
        </p:txBody>
      </p:sp>
      <p:sp>
        <p:nvSpPr>
          <p:cNvPr id="40" name="Rectangle 39">
            <a:extLst>
              <a:ext uri="{FF2B5EF4-FFF2-40B4-BE49-F238E27FC236}">
                <a16:creationId xmlns:a16="http://schemas.microsoft.com/office/drawing/2014/main" id="{27506AA6-5CFD-4A8E-B613-6E446821427A}"/>
              </a:ext>
            </a:extLst>
          </p:cNvPr>
          <p:cNvSpPr/>
          <p:nvPr/>
        </p:nvSpPr>
        <p:spPr>
          <a:xfrm>
            <a:off x="5699961" y="5502837"/>
            <a:ext cx="3564396" cy="806487"/>
          </a:xfrm>
          <a:prstGeom prst="rect">
            <a:avLst/>
          </a:prstGeom>
          <a:solidFill>
            <a:schemeClr val="bg1">
              <a:lumMod val="95000"/>
            </a:schemeClr>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300"/>
              </a:spcAft>
            </a:pPr>
            <a:r>
              <a:rPr lang="en-GB" sz="1000" b="1" dirty="0">
                <a:solidFill>
                  <a:srgbClr val="003087"/>
                </a:solidFill>
                <a:latin typeface="Arial" pitchFamily="34" charset="0"/>
                <a:cs typeface="Arial" pitchFamily="34" charset="0"/>
              </a:rPr>
              <a:t>5. Integrated trauma response model </a:t>
            </a:r>
          </a:p>
          <a:p>
            <a:pPr algn="ctr">
              <a:spcAft>
                <a:spcPts val="300"/>
              </a:spcAft>
            </a:pPr>
            <a:r>
              <a:rPr lang="en-GB" sz="1000" dirty="0">
                <a:solidFill>
                  <a:srgbClr val="003087"/>
                </a:solidFill>
                <a:latin typeface="Arial" pitchFamily="34" charset="0"/>
                <a:cs typeface="Arial" pitchFamily="34" charset="0"/>
              </a:rPr>
              <a:t>Exploring an integrated physical and psychological trauma model utilising London’s existing Trauma Networks, pan-London ‘outreach and screen’ service and opportunities within the VR programme.</a:t>
            </a:r>
          </a:p>
        </p:txBody>
      </p:sp>
      <p:sp>
        <p:nvSpPr>
          <p:cNvPr id="39" name="Right Arrow 38"/>
          <p:cNvSpPr/>
          <p:nvPr/>
        </p:nvSpPr>
        <p:spPr>
          <a:xfrm rot="10800000">
            <a:off x="9192852" y="5846035"/>
            <a:ext cx="360040" cy="170439"/>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latin typeface="Calibri"/>
            </a:endParaRPr>
          </a:p>
        </p:txBody>
      </p:sp>
    </p:spTree>
    <p:extLst>
      <p:ext uri="{BB962C8B-B14F-4D97-AF65-F5344CB8AC3E}">
        <p14:creationId xmlns:p14="http://schemas.microsoft.com/office/powerpoint/2010/main" val="573848964"/>
      </p:ext>
    </p:extLst>
  </p:cSld>
  <p:clrMapOvr>
    <a:masterClrMapping/>
  </p:clrMapOvr>
</p:sld>
</file>

<file path=ppt/theme/theme1.xml><?xml version="1.0" encoding="utf-8"?>
<a:theme xmlns:a="http://schemas.openxmlformats.org/drawingml/2006/main" name="1_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347</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TREDER, Emily (HEALTHY LONDON PARTNERSHIP)</dc:creator>
  <cp:lastModifiedBy>Natalie Hagan</cp:lastModifiedBy>
  <cp:revision>2</cp:revision>
  <dcterms:created xsi:type="dcterms:W3CDTF">2019-11-15T15:51:53Z</dcterms:created>
  <dcterms:modified xsi:type="dcterms:W3CDTF">2019-12-17T15:26:59Z</dcterms:modified>
</cp:coreProperties>
</file>