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05" d="100"/>
          <a:sy n="105" d="100"/>
        </p:scale>
        <p:origin x="52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6BDF56-3786-4661-93D5-81A8015BC311}" type="datetimeFigureOut">
              <a:rPr lang="en-GB" smtClean="0"/>
              <a:t>27/10/2020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E4D66C-7B62-42DF-9B64-458048C832AA}" type="slidenum">
              <a:rPr lang="en-GB" smtClean="0"/>
              <a:t>‹#›</a:t>
            </a:fld>
            <a:endParaRPr lang="en-GB"/>
          </a:p>
        </p:txBody>
      </p:sp>
    </p:spTree>
    <p:extLst>
      <p:ext uri="{BB962C8B-B14F-4D97-AF65-F5344CB8AC3E}">
        <p14:creationId xmlns:p14="http://schemas.microsoft.com/office/powerpoint/2010/main" val="53595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5E5371-58B1-4A1B-92B8-DF39A5D4EEA9}" type="datetime1">
              <a:rPr lang="en-GB" smtClean="0"/>
              <a:t>27/10/2020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A5DFAF-DE53-4CBC-9842-799725DB5C34}" type="slidenum">
              <a:rPr lang="en-GB" smtClean="0"/>
              <a:t>‹#›</a:t>
            </a:fld>
            <a:endParaRPr lang="en-GB"/>
          </a:p>
        </p:txBody>
      </p:sp>
    </p:spTree>
    <p:extLst>
      <p:ext uri="{BB962C8B-B14F-4D97-AF65-F5344CB8AC3E}">
        <p14:creationId xmlns:p14="http://schemas.microsoft.com/office/powerpoint/2010/main" val="2128201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E91F22-321D-40E4-9B0C-1201391DB2CB}" type="datetime1">
              <a:rPr lang="en-GB" smtClean="0"/>
              <a:t>27/10/2020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A5DFAF-DE53-4CBC-9842-799725DB5C34}" type="slidenum">
              <a:rPr lang="en-GB" smtClean="0"/>
              <a:t>‹#›</a:t>
            </a:fld>
            <a:endParaRPr lang="en-GB"/>
          </a:p>
        </p:txBody>
      </p:sp>
    </p:spTree>
    <p:extLst>
      <p:ext uri="{BB962C8B-B14F-4D97-AF65-F5344CB8AC3E}">
        <p14:creationId xmlns:p14="http://schemas.microsoft.com/office/powerpoint/2010/main" val="4187404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417DD3-8ADB-4FEC-B227-59D476E2701E}" type="datetime1">
              <a:rPr lang="en-GB" smtClean="0"/>
              <a:t>27/10/2020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A5DFAF-DE53-4CBC-9842-799725DB5C34}" type="slidenum">
              <a:rPr lang="en-GB" smtClean="0"/>
              <a:t>‹#›</a:t>
            </a:fld>
            <a:endParaRPr lang="en-GB"/>
          </a:p>
        </p:txBody>
      </p:sp>
    </p:spTree>
    <p:extLst>
      <p:ext uri="{BB962C8B-B14F-4D97-AF65-F5344CB8AC3E}">
        <p14:creationId xmlns:p14="http://schemas.microsoft.com/office/powerpoint/2010/main" val="4124616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780E47-92F5-4FFB-B755-E853BAD85737}" type="datetime1">
              <a:rPr lang="en-GB" smtClean="0"/>
              <a:t>27/10/2020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A5DFAF-DE53-4CBC-9842-799725DB5C34}" type="slidenum">
              <a:rPr lang="en-GB" smtClean="0"/>
              <a:t>‹#›</a:t>
            </a:fld>
            <a:endParaRPr lang="en-GB"/>
          </a:p>
        </p:txBody>
      </p:sp>
    </p:spTree>
    <p:extLst>
      <p:ext uri="{BB962C8B-B14F-4D97-AF65-F5344CB8AC3E}">
        <p14:creationId xmlns:p14="http://schemas.microsoft.com/office/powerpoint/2010/main" val="2603383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D2B76F-DF77-4826-8BA8-C0A70D2EBA60}" type="datetime1">
              <a:rPr lang="en-GB" smtClean="0"/>
              <a:t>27/10/2020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A5DFAF-DE53-4CBC-9842-799725DB5C34}" type="slidenum">
              <a:rPr lang="en-GB" smtClean="0"/>
              <a:t>‹#›</a:t>
            </a:fld>
            <a:endParaRPr lang="en-GB"/>
          </a:p>
        </p:txBody>
      </p:sp>
    </p:spTree>
    <p:extLst>
      <p:ext uri="{BB962C8B-B14F-4D97-AF65-F5344CB8AC3E}">
        <p14:creationId xmlns:p14="http://schemas.microsoft.com/office/powerpoint/2010/main" val="245667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F80AA1-FF5F-4B81-B271-8D9A5ABF720A}" type="datetime1">
              <a:rPr lang="en-GB" smtClean="0"/>
              <a:t>27/10/2020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A5DFAF-DE53-4CBC-9842-799725DB5C34}" type="slidenum">
              <a:rPr lang="en-GB" smtClean="0"/>
              <a:t>‹#›</a:t>
            </a:fld>
            <a:endParaRPr lang="en-GB"/>
          </a:p>
        </p:txBody>
      </p:sp>
    </p:spTree>
    <p:extLst>
      <p:ext uri="{BB962C8B-B14F-4D97-AF65-F5344CB8AC3E}">
        <p14:creationId xmlns:p14="http://schemas.microsoft.com/office/powerpoint/2010/main" val="565058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3BB6AA-4B04-4360-997D-C3429015564B}" type="datetime1">
              <a:rPr lang="en-GB" smtClean="0"/>
              <a:t>27/10/2020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A5DFAF-DE53-4CBC-9842-799725DB5C34}" type="slidenum">
              <a:rPr lang="en-GB" smtClean="0"/>
              <a:t>‹#›</a:t>
            </a:fld>
            <a:endParaRPr lang="en-GB"/>
          </a:p>
        </p:txBody>
      </p:sp>
    </p:spTree>
    <p:extLst>
      <p:ext uri="{BB962C8B-B14F-4D97-AF65-F5344CB8AC3E}">
        <p14:creationId xmlns:p14="http://schemas.microsoft.com/office/powerpoint/2010/main" val="2097345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3B126B-9814-4141-A278-2338F4F931B5}" type="datetime1">
              <a:rPr lang="en-GB" smtClean="0"/>
              <a:t>27/10/2020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A5DFAF-DE53-4CBC-9842-799725DB5C34}" type="slidenum">
              <a:rPr lang="en-GB" smtClean="0"/>
              <a:t>‹#›</a:t>
            </a:fld>
            <a:endParaRPr lang="en-GB"/>
          </a:p>
        </p:txBody>
      </p:sp>
    </p:spTree>
    <p:extLst>
      <p:ext uri="{BB962C8B-B14F-4D97-AF65-F5344CB8AC3E}">
        <p14:creationId xmlns:p14="http://schemas.microsoft.com/office/powerpoint/2010/main" val="4042174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D664CF-7884-4691-BB60-CF5F7F993498}" type="datetime1">
              <a:rPr lang="en-GB" smtClean="0"/>
              <a:t>27/10/2020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A5DFAF-DE53-4CBC-9842-799725DB5C34}" type="slidenum">
              <a:rPr lang="en-GB" smtClean="0"/>
              <a:t>‹#›</a:t>
            </a:fld>
            <a:endParaRPr lang="en-GB"/>
          </a:p>
        </p:txBody>
      </p:sp>
    </p:spTree>
    <p:extLst>
      <p:ext uri="{BB962C8B-B14F-4D97-AF65-F5344CB8AC3E}">
        <p14:creationId xmlns:p14="http://schemas.microsoft.com/office/powerpoint/2010/main" val="2347279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019F6F-FB1C-42BE-B11B-161FDBFA24F3}" type="datetime1">
              <a:rPr lang="en-GB" smtClean="0"/>
              <a:t>27/10/2020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A5DFAF-DE53-4CBC-9842-799725DB5C34}" type="slidenum">
              <a:rPr lang="en-GB" smtClean="0"/>
              <a:t>‹#›</a:t>
            </a:fld>
            <a:endParaRPr lang="en-GB"/>
          </a:p>
        </p:txBody>
      </p:sp>
    </p:spTree>
    <p:extLst>
      <p:ext uri="{BB962C8B-B14F-4D97-AF65-F5344CB8AC3E}">
        <p14:creationId xmlns:p14="http://schemas.microsoft.com/office/powerpoint/2010/main" val="3190287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43EA8A-F686-4687-B29A-CF849358707C}" type="datetime1">
              <a:rPr lang="en-GB" smtClean="0"/>
              <a:t>27/10/2020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A5DFAF-DE53-4CBC-9842-799725DB5C34}" type="slidenum">
              <a:rPr lang="en-GB" smtClean="0"/>
              <a:t>‹#›</a:t>
            </a:fld>
            <a:endParaRPr lang="en-GB"/>
          </a:p>
        </p:txBody>
      </p:sp>
    </p:spTree>
    <p:extLst>
      <p:ext uri="{BB962C8B-B14F-4D97-AF65-F5344CB8AC3E}">
        <p14:creationId xmlns:p14="http://schemas.microsoft.com/office/powerpoint/2010/main" val="4247020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8780F5-921B-493A-A5C4-592884D5B7D7}" type="datetime1">
              <a:rPr lang="en-GB" smtClean="0"/>
              <a:t>27/10/2020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A5DFAF-DE53-4CBC-9842-799725DB5C34}" type="slidenum">
              <a:rPr lang="en-GB" smtClean="0"/>
              <a:t>‹#›</a:t>
            </a:fld>
            <a:endParaRPr lang="en-GB"/>
          </a:p>
        </p:txBody>
      </p:sp>
    </p:spTree>
    <p:extLst>
      <p:ext uri="{BB962C8B-B14F-4D97-AF65-F5344CB8AC3E}">
        <p14:creationId xmlns:p14="http://schemas.microsoft.com/office/powerpoint/2010/main" val="27454583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53C0A9-0661-430B-95F7-5B755880C6AA}"/>
              </a:ext>
            </a:extLst>
          </p:cNvPr>
          <p:cNvSpPr>
            <a:spLocks noGrp="1"/>
          </p:cNvSpPr>
          <p:nvPr>
            <p:ph idx="1"/>
          </p:nvPr>
        </p:nvSpPr>
        <p:spPr>
          <a:xfrm>
            <a:off x="273517" y="220737"/>
            <a:ext cx="8751520" cy="4351338"/>
          </a:xfrm>
        </p:spPr>
        <p:txBody>
          <a:bodyPr/>
          <a:lstStyle/>
          <a:p>
            <a:pPr marL="0" indent="0">
              <a:buNone/>
            </a:pPr>
            <a:r>
              <a:rPr lang="en-GB" sz="1800" b="1" dirty="0">
                <a:solidFill>
                  <a:srgbClr val="0070C0"/>
                </a:solidFill>
                <a:latin typeface="Arial" panose="020B0604020202020204" pitchFamily="34" charset="0"/>
                <a:cs typeface="Arial" panose="020B0604020202020204" pitchFamily="34" charset="0"/>
              </a:rPr>
              <a:t>NHS England: Violence Reduction priority</a:t>
            </a:r>
          </a:p>
          <a:p>
            <a:pPr marL="0" indent="0">
              <a:buNone/>
            </a:pPr>
            <a:r>
              <a:rPr lang="en-GB" sz="1600" dirty="0">
                <a:latin typeface="Arial" panose="020B0604020202020204" pitchFamily="34" charset="0"/>
                <a:cs typeface="Arial" panose="020B0604020202020204" pitchFamily="34" charset="0"/>
              </a:rPr>
              <a:t>London’s Violence Reduction programme: Operating model and focus areas</a:t>
            </a:r>
          </a:p>
        </p:txBody>
      </p:sp>
      <p:sp>
        <p:nvSpPr>
          <p:cNvPr id="4" name="Rectangle 3">
            <a:extLst>
              <a:ext uri="{FF2B5EF4-FFF2-40B4-BE49-F238E27FC236}">
                <a16:creationId xmlns:a16="http://schemas.microsoft.com/office/drawing/2014/main" id="{149209D9-FCC4-4902-BCEA-B499723D3F2C}"/>
              </a:ext>
            </a:extLst>
          </p:cNvPr>
          <p:cNvSpPr/>
          <p:nvPr/>
        </p:nvSpPr>
        <p:spPr>
          <a:xfrm>
            <a:off x="415383" y="1556465"/>
            <a:ext cx="3899825" cy="10839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latin typeface="Arial" panose="020B0604020202020204" pitchFamily="34" charset="0"/>
                <a:cs typeface="Arial" panose="020B0604020202020204" pitchFamily="34" charset="0"/>
              </a:rPr>
              <a:t>Regional Clinical and Professional Violence Reduction Network </a:t>
            </a:r>
            <a:r>
              <a:rPr lang="en-GB" sz="1200" dirty="0">
                <a:latin typeface="Arial" panose="020B0604020202020204" pitchFamily="34" charset="0"/>
                <a:cs typeface="Arial" panose="020B0604020202020204" pitchFamily="34" charset="0"/>
              </a:rPr>
              <a:t>(includes professionals from acute, MH, primary care NHS services as well as the third sector, social care) </a:t>
            </a:r>
          </a:p>
        </p:txBody>
      </p:sp>
      <p:sp>
        <p:nvSpPr>
          <p:cNvPr id="6" name="Rectangle 5">
            <a:extLst>
              <a:ext uri="{FF2B5EF4-FFF2-40B4-BE49-F238E27FC236}">
                <a16:creationId xmlns:a16="http://schemas.microsoft.com/office/drawing/2014/main" id="{BAF7B42A-B0DA-44B8-A619-67A7C766B78A}"/>
              </a:ext>
            </a:extLst>
          </p:cNvPr>
          <p:cNvSpPr/>
          <p:nvPr/>
        </p:nvSpPr>
        <p:spPr>
          <a:xfrm>
            <a:off x="4649277" y="1536821"/>
            <a:ext cx="3899825" cy="10839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latin typeface="Arial" panose="020B0604020202020204" pitchFamily="34" charset="0"/>
                <a:cs typeface="Arial" panose="020B0604020202020204" pitchFamily="34" charset="0"/>
              </a:rPr>
              <a:t>User Network </a:t>
            </a:r>
            <a:r>
              <a:rPr lang="en-GB" sz="1200" dirty="0">
                <a:latin typeface="Arial" panose="020B0604020202020204" pitchFamily="34" charset="0"/>
                <a:cs typeface="Arial" panose="020B0604020202020204" pitchFamily="34" charset="0"/>
              </a:rPr>
              <a:t>(third sector organisation commissioned to partner with the regional programme to provider user engagement in all work streams)</a:t>
            </a:r>
          </a:p>
        </p:txBody>
      </p:sp>
      <p:sp>
        <p:nvSpPr>
          <p:cNvPr id="7" name="Rectangle 6">
            <a:extLst>
              <a:ext uri="{FF2B5EF4-FFF2-40B4-BE49-F238E27FC236}">
                <a16:creationId xmlns:a16="http://schemas.microsoft.com/office/drawing/2014/main" id="{67B0B34B-AE78-4CAB-BE8E-68A294169687}"/>
              </a:ext>
            </a:extLst>
          </p:cNvPr>
          <p:cNvSpPr/>
          <p:nvPr/>
        </p:nvSpPr>
        <p:spPr>
          <a:xfrm>
            <a:off x="403271" y="1108348"/>
            <a:ext cx="8162988" cy="3270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latin typeface="Arial" panose="020B0604020202020204" pitchFamily="34" charset="0"/>
                <a:cs typeface="Arial" panose="020B0604020202020204" pitchFamily="34" charset="0"/>
              </a:rPr>
              <a:t>Regional Clinical Director (Martin Griffiths)</a:t>
            </a:r>
          </a:p>
        </p:txBody>
      </p:sp>
      <p:sp>
        <p:nvSpPr>
          <p:cNvPr id="8" name="Rectangle 7">
            <a:extLst>
              <a:ext uri="{FF2B5EF4-FFF2-40B4-BE49-F238E27FC236}">
                <a16:creationId xmlns:a16="http://schemas.microsoft.com/office/drawing/2014/main" id="{03485891-8D07-4993-AF1D-578DC47E6F20}"/>
              </a:ext>
            </a:extLst>
          </p:cNvPr>
          <p:cNvSpPr/>
          <p:nvPr/>
        </p:nvSpPr>
        <p:spPr>
          <a:xfrm>
            <a:off x="282156" y="3076441"/>
            <a:ext cx="2034691" cy="131315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i="1" dirty="0">
                <a:solidFill>
                  <a:schemeClr val="tx1"/>
                </a:solidFill>
                <a:latin typeface="Arial" panose="020B0604020202020204" pitchFamily="34" charset="0"/>
                <a:cs typeface="Arial" panose="020B0604020202020204" pitchFamily="34" charset="0"/>
              </a:rPr>
              <a:t>Mental Health: </a:t>
            </a:r>
            <a:r>
              <a:rPr lang="en-GB" sz="1050" dirty="0">
                <a:solidFill>
                  <a:schemeClr val="tx1"/>
                </a:solidFill>
                <a:latin typeface="Arial" panose="020B0604020202020204" pitchFamily="34" charset="0"/>
                <a:cs typeface="Arial" panose="020B0604020202020204" pitchFamily="34" charset="0"/>
              </a:rPr>
              <a:t>Developing a psychological model of care in the community for those at risk/impacted by violence</a:t>
            </a:r>
          </a:p>
        </p:txBody>
      </p:sp>
      <p:sp>
        <p:nvSpPr>
          <p:cNvPr id="15" name="TextBox 14">
            <a:extLst>
              <a:ext uri="{FF2B5EF4-FFF2-40B4-BE49-F238E27FC236}">
                <a16:creationId xmlns:a16="http://schemas.microsoft.com/office/drawing/2014/main" id="{8C9C5999-2767-4EBD-9C74-44899F8D22CD}"/>
              </a:ext>
            </a:extLst>
          </p:cNvPr>
          <p:cNvSpPr txBox="1"/>
          <p:nvPr/>
        </p:nvSpPr>
        <p:spPr>
          <a:xfrm>
            <a:off x="282156" y="2746933"/>
            <a:ext cx="8465771" cy="261610"/>
          </a:xfrm>
          <a:prstGeom prst="rect">
            <a:avLst/>
          </a:prstGeom>
          <a:solidFill>
            <a:schemeClr val="accent1">
              <a:lumMod val="20000"/>
              <a:lumOff val="80000"/>
            </a:schemeClr>
          </a:solidFill>
          <a:ln>
            <a:solidFill>
              <a:schemeClr val="accent1"/>
            </a:solidFill>
            <a:prstDash val="sysDash"/>
          </a:ln>
        </p:spPr>
        <p:txBody>
          <a:bodyPr wrap="square" rtlCol="0">
            <a:spAutoFit/>
          </a:bodyPr>
          <a:lstStyle/>
          <a:p>
            <a:r>
              <a:rPr lang="en-GB" sz="1100" dirty="0">
                <a:latin typeface="Arial" panose="020B0604020202020204" pitchFamily="34" charset="0"/>
                <a:cs typeface="Arial" panose="020B0604020202020204" pitchFamily="34" charset="0"/>
              </a:rPr>
              <a:t>Programmes of work focussed on developing new models of care (led by appointed Clinical Leads):</a:t>
            </a:r>
          </a:p>
        </p:txBody>
      </p:sp>
      <p:sp>
        <p:nvSpPr>
          <p:cNvPr id="17" name="Rectangle 16">
            <a:extLst>
              <a:ext uri="{FF2B5EF4-FFF2-40B4-BE49-F238E27FC236}">
                <a16:creationId xmlns:a16="http://schemas.microsoft.com/office/drawing/2014/main" id="{A67C93C6-2FD7-4F6B-81B6-26D255881588}"/>
              </a:ext>
            </a:extLst>
          </p:cNvPr>
          <p:cNvSpPr/>
          <p:nvPr/>
        </p:nvSpPr>
        <p:spPr>
          <a:xfrm>
            <a:off x="2419793" y="3074694"/>
            <a:ext cx="2034691" cy="131315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i="1" dirty="0">
                <a:solidFill>
                  <a:schemeClr val="tx1"/>
                </a:solidFill>
                <a:latin typeface="Arial" panose="020B0604020202020204" pitchFamily="34" charset="0"/>
                <a:cs typeface="Arial" panose="020B0604020202020204" pitchFamily="34" charset="0"/>
              </a:rPr>
              <a:t>Mental Health Trauma Services: </a:t>
            </a:r>
            <a:r>
              <a:rPr lang="en-GB" sz="1050" dirty="0">
                <a:solidFill>
                  <a:schemeClr val="tx1"/>
                </a:solidFill>
                <a:latin typeface="Arial" panose="020B0604020202020204" pitchFamily="34" charset="0"/>
                <a:cs typeface="Arial" panose="020B0604020202020204" pitchFamily="34" charset="0"/>
              </a:rPr>
              <a:t>Better integrating mental health into Major Trauma clinical pathways and  major incident responses, this work stream is focussed on all trauma patients (not specific to VR) </a:t>
            </a:r>
          </a:p>
        </p:txBody>
      </p:sp>
      <p:sp>
        <p:nvSpPr>
          <p:cNvPr id="19" name="Rectangle 18">
            <a:extLst>
              <a:ext uri="{FF2B5EF4-FFF2-40B4-BE49-F238E27FC236}">
                <a16:creationId xmlns:a16="http://schemas.microsoft.com/office/drawing/2014/main" id="{738C2236-4CE0-404B-96CD-FBC7444B5CA6}"/>
              </a:ext>
            </a:extLst>
          </p:cNvPr>
          <p:cNvSpPr/>
          <p:nvPr/>
        </p:nvSpPr>
        <p:spPr>
          <a:xfrm>
            <a:off x="4557431" y="3074694"/>
            <a:ext cx="2034691" cy="131315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i="1" dirty="0">
                <a:solidFill>
                  <a:schemeClr val="tx1"/>
                </a:solidFill>
                <a:latin typeface="Arial" panose="020B0604020202020204" pitchFamily="34" charset="0"/>
                <a:cs typeface="Arial" panose="020B0604020202020204" pitchFamily="34" charset="0"/>
              </a:rPr>
              <a:t>In-Hospital: </a:t>
            </a:r>
            <a:r>
              <a:rPr lang="en-GB" sz="1050" dirty="0">
                <a:solidFill>
                  <a:schemeClr val="tx1"/>
                </a:solidFill>
                <a:latin typeface="Arial" panose="020B0604020202020204" pitchFamily="34" charset="0"/>
                <a:cs typeface="Arial" panose="020B0604020202020204" pitchFamily="34" charset="0"/>
              </a:rPr>
              <a:t>Defining best practice standards through a NHS specification for in-hospital violence reduction services that are currently embedded within A&amp;Es and MTCs </a:t>
            </a:r>
            <a:endParaRPr lang="en-GB" sz="1050" i="1" dirty="0">
              <a:solidFill>
                <a:schemeClr val="tx1"/>
              </a:solidFill>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692D324E-A160-4963-96A3-48CAE61A4917}"/>
              </a:ext>
            </a:extLst>
          </p:cNvPr>
          <p:cNvSpPr/>
          <p:nvPr/>
        </p:nvSpPr>
        <p:spPr>
          <a:xfrm>
            <a:off x="6713236" y="3069405"/>
            <a:ext cx="2034691" cy="131315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i="1" dirty="0">
                <a:solidFill>
                  <a:schemeClr val="tx1"/>
                </a:solidFill>
                <a:latin typeface="Arial" panose="020B0604020202020204" pitchFamily="34" charset="0"/>
                <a:cs typeface="Arial" panose="020B0604020202020204" pitchFamily="34" charset="0"/>
              </a:rPr>
              <a:t>Social prescribing: </a:t>
            </a:r>
            <a:r>
              <a:rPr lang="en-GB" sz="1050" dirty="0">
                <a:solidFill>
                  <a:schemeClr val="tx1"/>
                </a:solidFill>
                <a:latin typeface="Arial" panose="020B0604020202020204" pitchFamily="34" charset="0"/>
                <a:cs typeface="Arial" panose="020B0604020202020204" pitchFamily="34" charset="0"/>
              </a:rPr>
              <a:t>Defining a specialised social prescribing pathway to support vulnerable youth in the community, through community health professionals (GPs, dentists, pharmacists) working with specialist link workers</a:t>
            </a:r>
            <a:endParaRPr lang="en-GB" sz="1050" i="1" dirty="0">
              <a:solidFill>
                <a:schemeClr val="tx1"/>
              </a:solidFill>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2402323A-B53D-4BBE-A1A0-69FF3D3AEF84}"/>
              </a:ext>
            </a:extLst>
          </p:cNvPr>
          <p:cNvSpPr txBox="1"/>
          <p:nvPr/>
        </p:nvSpPr>
        <p:spPr>
          <a:xfrm>
            <a:off x="285269" y="4581923"/>
            <a:ext cx="8465771" cy="261610"/>
          </a:xfrm>
          <a:prstGeom prst="rect">
            <a:avLst/>
          </a:prstGeom>
          <a:solidFill>
            <a:schemeClr val="accent1">
              <a:lumMod val="20000"/>
              <a:lumOff val="80000"/>
            </a:schemeClr>
          </a:solidFill>
          <a:ln>
            <a:solidFill>
              <a:schemeClr val="accent1"/>
            </a:solidFill>
            <a:prstDash val="sysDash"/>
          </a:ln>
        </p:spPr>
        <p:txBody>
          <a:bodyPr wrap="square" rtlCol="0">
            <a:spAutoFit/>
          </a:bodyPr>
          <a:lstStyle/>
          <a:p>
            <a:r>
              <a:rPr lang="en-GB" sz="1100" dirty="0">
                <a:latin typeface="Arial" panose="020B0604020202020204" pitchFamily="34" charset="0"/>
                <a:cs typeface="Arial" panose="020B0604020202020204" pitchFamily="34" charset="0"/>
              </a:rPr>
              <a:t>Programmes of work focussed on enablers to models of care (led by appointed Clinical Leads):</a:t>
            </a:r>
          </a:p>
        </p:txBody>
      </p:sp>
      <p:sp>
        <p:nvSpPr>
          <p:cNvPr id="33" name="Rectangle 32">
            <a:extLst>
              <a:ext uri="{FF2B5EF4-FFF2-40B4-BE49-F238E27FC236}">
                <a16:creationId xmlns:a16="http://schemas.microsoft.com/office/drawing/2014/main" id="{A690B971-54F6-4ABD-B422-846D2AC530DA}"/>
              </a:ext>
            </a:extLst>
          </p:cNvPr>
          <p:cNvSpPr/>
          <p:nvPr/>
        </p:nvSpPr>
        <p:spPr>
          <a:xfrm>
            <a:off x="276630" y="4916568"/>
            <a:ext cx="8465771" cy="46051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i="1" dirty="0">
                <a:solidFill>
                  <a:schemeClr val="tx1"/>
                </a:solidFill>
                <a:latin typeface="Arial" panose="020B0604020202020204" pitchFamily="34" charset="0"/>
                <a:cs typeface="Arial" panose="020B0604020202020204" pitchFamily="34" charset="0"/>
              </a:rPr>
              <a:t>Data and intelligence:</a:t>
            </a:r>
            <a:r>
              <a:rPr lang="en-GB" sz="1100" dirty="0">
                <a:solidFill>
                  <a:schemeClr val="tx1"/>
                </a:solidFill>
                <a:latin typeface="Arial" panose="020B0604020202020204" pitchFamily="34" charset="0"/>
                <a:cs typeface="Arial" panose="020B0604020202020204" pitchFamily="34" charset="0"/>
              </a:rPr>
              <a:t> Improving the data collection, analysis and feedback mechanisms in regards to violence related data, ensuring London has a more comprehensive dataset looking at the prevalence of injury, risk and protective factors of violence.</a:t>
            </a:r>
          </a:p>
        </p:txBody>
      </p:sp>
      <p:sp>
        <p:nvSpPr>
          <p:cNvPr id="37" name="Rectangle 36">
            <a:extLst>
              <a:ext uri="{FF2B5EF4-FFF2-40B4-BE49-F238E27FC236}">
                <a16:creationId xmlns:a16="http://schemas.microsoft.com/office/drawing/2014/main" id="{1A3A6B3B-89E3-44C8-ABE1-852D04A12BF8}"/>
              </a:ext>
            </a:extLst>
          </p:cNvPr>
          <p:cNvSpPr/>
          <p:nvPr/>
        </p:nvSpPr>
        <p:spPr>
          <a:xfrm>
            <a:off x="276629" y="5462183"/>
            <a:ext cx="8465771" cy="46051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i="1" dirty="0">
                <a:solidFill>
                  <a:schemeClr val="tx1"/>
                </a:solidFill>
                <a:latin typeface="Arial" panose="020B0604020202020204" pitchFamily="34" charset="0"/>
                <a:cs typeface="Arial" panose="020B0604020202020204" pitchFamily="34" charset="0"/>
              </a:rPr>
              <a:t>Training and Education</a:t>
            </a:r>
            <a:r>
              <a:rPr lang="en-GB" sz="1100" dirty="0">
                <a:solidFill>
                  <a:schemeClr val="tx1"/>
                </a:solidFill>
                <a:latin typeface="Arial" panose="020B0604020202020204" pitchFamily="34" charset="0"/>
                <a:cs typeface="Arial" panose="020B0604020202020204" pitchFamily="34" charset="0"/>
              </a:rPr>
              <a:t>: Working with HEE to embed violence reduction content into stat and mandatory training (e.g. safeguarding) as well as developing more specific violence reduction training and education material for all NHS staff</a:t>
            </a:r>
            <a:endParaRPr lang="en-GB" sz="1100" i="1" dirty="0">
              <a:solidFill>
                <a:schemeClr val="tx1"/>
              </a:solidFill>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E0BA5E2A-0AD8-44A5-BAC2-F5647A683E18}"/>
              </a:ext>
            </a:extLst>
          </p:cNvPr>
          <p:cNvSpPr/>
          <p:nvPr/>
        </p:nvSpPr>
        <p:spPr>
          <a:xfrm>
            <a:off x="276628" y="6014148"/>
            <a:ext cx="8465771" cy="46051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i="1" dirty="0">
                <a:solidFill>
                  <a:schemeClr val="tx1"/>
                </a:solidFill>
                <a:latin typeface="Arial" panose="020B0604020202020204" pitchFamily="34" charset="0"/>
                <a:cs typeface="Arial" panose="020B0604020202020204" pitchFamily="34" charset="0"/>
              </a:rPr>
              <a:t>Violence Reduction Academy</a:t>
            </a:r>
            <a:r>
              <a:rPr lang="en-GB" sz="1100" dirty="0">
                <a:solidFill>
                  <a:schemeClr val="tx1"/>
                </a:solidFill>
                <a:latin typeface="Arial" panose="020B0604020202020204" pitchFamily="34" charset="0"/>
                <a:cs typeface="Arial" panose="020B0604020202020204" pitchFamily="34" charset="0"/>
              </a:rPr>
              <a:t>: </a:t>
            </a:r>
            <a:r>
              <a:rPr lang="en-GB" sz="1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Academy aims to share learning of evidence-based models of care to support implementation across the capital as well as the latest research and to encourage collaboration and networking across the health sector.  </a:t>
            </a:r>
            <a:endParaRPr lang="en-GB" sz="1100" i="1" dirty="0">
              <a:solidFill>
                <a:schemeClr val="tx1"/>
              </a:solidFill>
              <a:latin typeface="Arial" panose="020B0604020202020204" pitchFamily="34" charset="0"/>
              <a:cs typeface="Arial" panose="020B0604020202020204" pitchFamily="34" charset="0"/>
            </a:endParaRPr>
          </a:p>
        </p:txBody>
      </p:sp>
      <p:sp>
        <p:nvSpPr>
          <p:cNvPr id="42" name="Slide Number Placeholder 41">
            <a:extLst>
              <a:ext uri="{FF2B5EF4-FFF2-40B4-BE49-F238E27FC236}">
                <a16:creationId xmlns:a16="http://schemas.microsoft.com/office/drawing/2014/main" id="{77115603-70B0-40A3-B11E-579058DD6D31}"/>
              </a:ext>
            </a:extLst>
          </p:cNvPr>
          <p:cNvSpPr>
            <a:spLocks noGrp="1"/>
          </p:cNvSpPr>
          <p:nvPr>
            <p:ph type="sldNum" sz="quarter" idx="12"/>
          </p:nvPr>
        </p:nvSpPr>
        <p:spPr/>
        <p:txBody>
          <a:bodyPr/>
          <a:lstStyle/>
          <a:p>
            <a:fld id="{87A5DFAF-DE53-4CBC-9842-799725DB5C34}" type="slidenum">
              <a:rPr lang="en-GB" smtClean="0"/>
              <a:t>1</a:t>
            </a:fld>
            <a:endParaRPr lang="en-GB"/>
          </a:p>
        </p:txBody>
      </p:sp>
    </p:spTree>
    <p:extLst>
      <p:ext uri="{BB962C8B-B14F-4D97-AF65-F5344CB8AC3E}">
        <p14:creationId xmlns:p14="http://schemas.microsoft.com/office/powerpoint/2010/main" val="1507645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4569</TotalTime>
  <Words>340</Words>
  <Application>Microsoft Office PowerPoint</Application>
  <PresentationFormat>On-screen Show (4:3)</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Treder</dc:creator>
  <cp:lastModifiedBy>Emily Treder</cp:lastModifiedBy>
  <cp:revision>45</cp:revision>
  <dcterms:created xsi:type="dcterms:W3CDTF">2020-10-22T16:27:24Z</dcterms:created>
  <dcterms:modified xsi:type="dcterms:W3CDTF">2020-10-27T14:53:00Z</dcterms:modified>
</cp:coreProperties>
</file>