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4"/>
  </p:notesMasterIdLst>
  <p:handoutMasterIdLst>
    <p:handoutMasterId r:id="rId15"/>
  </p:handoutMasterIdLst>
  <p:sldIdLst>
    <p:sldId id="256" r:id="rId5"/>
    <p:sldId id="564" r:id="rId6"/>
    <p:sldId id="534" r:id="rId7"/>
    <p:sldId id="554" r:id="rId8"/>
    <p:sldId id="556" r:id="rId9"/>
    <p:sldId id="560" r:id="rId10"/>
    <p:sldId id="561" r:id="rId11"/>
    <p:sldId id="563" r:id="rId12"/>
    <p:sldId id="565" r:id="rId13"/>
  </p:sldIdLst>
  <p:sldSz cx="9144000" cy="6858000" type="screen4x3"/>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7"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OPKA, Aleksandra (WEST LONDON NHS TRUST)" initials="KA(LNT" lastIdx="1" clrIdx="0">
    <p:extLst>
      <p:ext uri="{19B8F6BF-5375-455C-9EA6-DF929625EA0E}">
        <p15:presenceInfo xmlns:p15="http://schemas.microsoft.com/office/powerpoint/2012/main" userId="KONOPKA, Aleksandra (WEST LONDON NHS TRUST)" providerId="None"/>
      </p:ext>
    </p:extLst>
  </p:cmAuthor>
  <p:cmAuthor id="2" name="Helen Gilpin" initials="HG" lastIdx="4" clrIdx="1">
    <p:extLst>
      <p:ext uri="{19B8F6BF-5375-455C-9EA6-DF929625EA0E}">
        <p15:presenceInfo xmlns:p15="http://schemas.microsoft.com/office/powerpoint/2012/main" userId="S::Helen.Gilpin@hee.nhs.uk::df6fe001-523e-4e62-be5d-442176396269" providerId="AD"/>
      </p:ext>
    </p:extLst>
  </p:cmAuthor>
  <p:cmAuthor id="3" name="Kirandip Mandar" initials="KM" lastIdx="3" clrIdx="2">
    <p:extLst>
      <p:ext uri="{19B8F6BF-5375-455C-9EA6-DF929625EA0E}">
        <p15:presenceInfo xmlns:p15="http://schemas.microsoft.com/office/powerpoint/2012/main" userId="S::Kiran.mandar@england.nhs.uk::9e15a1c0-bbc9-4c33-901e-610d9f7302d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87"/>
    <a:srgbClr val="385723"/>
    <a:srgbClr val="548235"/>
    <a:srgbClr val="FDEDD7"/>
    <a:srgbClr val="D9FFDA"/>
    <a:srgbClr val="DAEBFE"/>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6595FF-1FEC-49B0-93C7-957616CE2D0E}" v="39" dt="2021-11-17T14:10:01.7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558" autoAdjust="0"/>
  </p:normalViewPr>
  <p:slideViewPr>
    <p:cSldViewPr snapToGrid="0" snapToObjects="1">
      <p:cViewPr varScale="1">
        <p:scale>
          <a:sx n="84" d="100"/>
          <a:sy n="84"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76" d="100"/>
          <a:sy n="76" d="100"/>
        </p:scale>
        <p:origin x="2824" y="36"/>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1094"/>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sz="quarter" idx="1"/>
          </p:nvPr>
        </p:nvSpPr>
        <p:spPr>
          <a:xfrm>
            <a:off x="3902597" y="0"/>
            <a:ext cx="2985558" cy="501094"/>
          </a:xfrm>
          <a:prstGeom prst="rect">
            <a:avLst/>
          </a:prstGeom>
        </p:spPr>
        <p:txBody>
          <a:bodyPr vert="horz" lIns="96634" tIns="48317" rIns="96634" bIns="48317" rtlCol="0"/>
          <a:lstStyle>
            <a:lvl1pPr algn="r">
              <a:defRPr sz="1300"/>
            </a:lvl1pPr>
          </a:lstStyle>
          <a:p>
            <a:fld id="{1790A331-7ADD-4391-8CA5-606C9BFD26F5}" type="datetimeFigureOut">
              <a:rPr lang="en-GB" smtClean="0"/>
              <a:t>22/06/2022</a:t>
            </a:fld>
            <a:endParaRPr lang="en-GB"/>
          </a:p>
        </p:txBody>
      </p:sp>
      <p:sp>
        <p:nvSpPr>
          <p:cNvPr id="4" name="Footer Placeholder 3"/>
          <p:cNvSpPr>
            <a:spLocks noGrp="1"/>
          </p:cNvSpPr>
          <p:nvPr>
            <p:ph type="ftr" sz="quarter" idx="2"/>
          </p:nvPr>
        </p:nvSpPr>
        <p:spPr>
          <a:xfrm>
            <a:off x="0" y="9519054"/>
            <a:ext cx="2985558" cy="501094"/>
          </a:xfrm>
          <a:prstGeom prst="rect">
            <a:avLst/>
          </a:prstGeom>
        </p:spPr>
        <p:txBody>
          <a:bodyPr vert="horz" lIns="96634" tIns="48317" rIns="96634" bIns="48317" rtlCol="0" anchor="b"/>
          <a:lstStyle>
            <a:lvl1pPr algn="l">
              <a:defRPr sz="1300"/>
            </a:lvl1pPr>
          </a:lstStyle>
          <a:p>
            <a:r>
              <a:rPr lang="en-GB"/>
              <a:t>NHS Improvement</a:t>
            </a:r>
          </a:p>
        </p:txBody>
      </p:sp>
      <p:sp>
        <p:nvSpPr>
          <p:cNvPr id="5" name="Slide Number Placeholder 4"/>
          <p:cNvSpPr>
            <a:spLocks noGrp="1"/>
          </p:cNvSpPr>
          <p:nvPr>
            <p:ph type="sldNum" sz="quarter" idx="3"/>
          </p:nvPr>
        </p:nvSpPr>
        <p:spPr>
          <a:xfrm>
            <a:off x="3902597" y="9519054"/>
            <a:ext cx="2985558" cy="501094"/>
          </a:xfrm>
          <a:prstGeom prst="rect">
            <a:avLst/>
          </a:prstGeom>
        </p:spPr>
        <p:txBody>
          <a:bodyPr vert="horz" lIns="96634" tIns="48317" rIns="96634" bIns="48317" rtlCol="0" anchor="b"/>
          <a:lstStyle>
            <a:lvl1pPr algn="r">
              <a:defRPr sz="13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1094"/>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idx="1"/>
          </p:nvPr>
        </p:nvSpPr>
        <p:spPr>
          <a:xfrm>
            <a:off x="3902597" y="0"/>
            <a:ext cx="2985558" cy="501094"/>
          </a:xfrm>
          <a:prstGeom prst="rect">
            <a:avLst/>
          </a:prstGeom>
        </p:spPr>
        <p:txBody>
          <a:bodyPr vert="horz" lIns="96634" tIns="48317" rIns="96634" bIns="48317" rtlCol="0"/>
          <a:lstStyle>
            <a:lvl1pPr algn="r">
              <a:defRPr sz="1300"/>
            </a:lvl1pPr>
          </a:lstStyle>
          <a:p>
            <a:fld id="{002AE991-F138-4FD8-982E-957F3CA6A0F6}" type="datetimeFigureOut">
              <a:rPr lang="en-GB" smtClean="0"/>
              <a:t>22/06/2022</a:t>
            </a:fld>
            <a:endParaRPr lang="en-GB"/>
          </a:p>
        </p:txBody>
      </p:sp>
      <p:sp>
        <p:nvSpPr>
          <p:cNvPr id="4" name="Slide Image Placeholder 3"/>
          <p:cNvSpPr>
            <a:spLocks noGrp="1" noRot="1" noChangeAspect="1"/>
          </p:cNvSpPr>
          <p:nvPr>
            <p:ph type="sldImg" idx="2"/>
          </p:nvPr>
        </p:nvSpPr>
        <p:spPr>
          <a:xfrm>
            <a:off x="939800" y="750888"/>
            <a:ext cx="5010150" cy="3759200"/>
          </a:xfrm>
          <a:prstGeom prst="rect">
            <a:avLst/>
          </a:prstGeom>
          <a:noFill/>
          <a:ln w="12700">
            <a:solidFill>
              <a:prstClr val="black"/>
            </a:solidFill>
          </a:ln>
        </p:spPr>
        <p:txBody>
          <a:bodyPr vert="horz" lIns="96634" tIns="48317" rIns="96634" bIns="48317" rtlCol="0" anchor="ctr"/>
          <a:lstStyle/>
          <a:p>
            <a:endParaRPr lang="en-GB"/>
          </a:p>
        </p:txBody>
      </p:sp>
      <p:sp>
        <p:nvSpPr>
          <p:cNvPr id="5" name="Notes Placeholder 4"/>
          <p:cNvSpPr>
            <a:spLocks noGrp="1"/>
          </p:cNvSpPr>
          <p:nvPr>
            <p:ph type="body" sz="quarter" idx="3"/>
          </p:nvPr>
        </p:nvSpPr>
        <p:spPr>
          <a:xfrm>
            <a:off x="688975" y="4760397"/>
            <a:ext cx="5511800" cy="450985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4"/>
            <a:ext cx="2985558" cy="501094"/>
          </a:xfrm>
          <a:prstGeom prst="rect">
            <a:avLst/>
          </a:prstGeom>
        </p:spPr>
        <p:txBody>
          <a:bodyPr vert="horz" lIns="96634" tIns="48317" rIns="96634" bIns="48317" rtlCol="0" anchor="b"/>
          <a:lstStyle>
            <a:lvl1pPr algn="l">
              <a:defRPr sz="1300"/>
            </a:lvl1pPr>
          </a:lstStyle>
          <a:p>
            <a:r>
              <a:rPr lang="en-GB"/>
              <a:t>NHS Improvement</a:t>
            </a:r>
          </a:p>
        </p:txBody>
      </p:sp>
      <p:sp>
        <p:nvSpPr>
          <p:cNvPr id="7" name="Slide Number Placeholder 6"/>
          <p:cNvSpPr>
            <a:spLocks noGrp="1"/>
          </p:cNvSpPr>
          <p:nvPr>
            <p:ph type="sldNum" sz="quarter" idx="5"/>
          </p:nvPr>
        </p:nvSpPr>
        <p:spPr>
          <a:xfrm>
            <a:off x="3902597" y="9519054"/>
            <a:ext cx="2985558" cy="501094"/>
          </a:xfrm>
          <a:prstGeom prst="rect">
            <a:avLst/>
          </a:prstGeom>
        </p:spPr>
        <p:txBody>
          <a:bodyPr vert="horz" lIns="96634" tIns="48317" rIns="96634" bIns="48317" rtlCol="0" anchor="b"/>
          <a:lstStyle>
            <a:lvl1pPr algn="r">
              <a:defRPr sz="13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The London Respiratory Clinical Network has developed a report outlining the </a:t>
            </a:r>
            <a:r>
              <a:rPr lang="en-GB" sz="1200" b="1" i="0" dirty="0">
                <a:solidFill>
                  <a:srgbClr val="000000"/>
                </a:solidFill>
                <a:effectLst/>
              </a:rPr>
              <a:t>current gaps and challenges in PR provision across London along with key recommendations to improve PR and tackle health inequalities</a:t>
            </a:r>
          </a:p>
          <a:p>
            <a:endParaRPr lang="en-GB"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2</a:t>
            </a:fld>
            <a:endParaRPr lang="en-GB"/>
          </a:p>
        </p:txBody>
      </p:sp>
    </p:spTree>
    <p:extLst>
      <p:ext uri="{BB962C8B-B14F-4D97-AF65-F5344CB8AC3E}">
        <p14:creationId xmlns:p14="http://schemas.microsoft.com/office/powerpoint/2010/main" val="1403487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3</a:t>
            </a:fld>
            <a:endParaRPr lang="en-GB"/>
          </a:p>
        </p:txBody>
      </p:sp>
    </p:spTree>
    <p:extLst>
      <p:ext uri="{BB962C8B-B14F-4D97-AF65-F5344CB8AC3E}">
        <p14:creationId xmlns:p14="http://schemas.microsoft.com/office/powerpoint/2010/main" val="23596728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449539" y="3660487"/>
            <a:ext cx="78867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463726" y="4364955"/>
            <a:ext cx="6858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7696159" y="293024"/>
            <a:ext cx="1080655"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6"/>
            <a:ext cx="9144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2575560" y="5792942"/>
            <a:ext cx="399288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461190" y="1343804"/>
            <a:ext cx="7737674"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itle 10"/>
          <p:cNvSpPr>
            <a:spLocks noGrp="1"/>
          </p:cNvSpPr>
          <p:nvPr>
            <p:ph type="title"/>
          </p:nvPr>
        </p:nvSpPr>
        <p:spPr>
          <a:xfrm>
            <a:off x="457200" y="548640"/>
            <a:ext cx="6567055"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Respiratory Diagnostic Hublets – May 2021</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7696159" y="293024"/>
            <a:ext cx="1080655" cy="43641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266261087"/>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DEC9A-5879-41D4-BB83-720D57265A30}"/>
              </a:ext>
            </a:extLst>
          </p:cNvPr>
          <p:cNvSpPr>
            <a:spLocks noGrp="1"/>
          </p:cNvSpPr>
          <p:nvPr>
            <p:ph type="ctrTitle"/>
          </p:nvPr>
        </p:nvSpPr>
        <p:spPr>
          <a:xfrm>
            <a:off x="1318461" y="2272562"/>
            <a:ext cx="7023227" cy="1764285"/>
          </a:xfrm>
        </p:spPr>
        <p:txBody>
          <a:bodyPr/>
          <a:lstStyle/>
          <a:p>
            <a:r>
              <a:rPr lang="en-GB" b="1" dirty="0"/>
              <a:t>London PR gap analysis</a:t>
            </a:r>
            <a:br>
              <a:rPr lang="en-GB" dirty="0"/>
            </a:br>
            <a:r>
              <a:rPr lang="en-GB" sz="2800" i="1" dirty="0">
                <a:solidFill>
                  <a:srgbClr val="002060"/>
                </a:solidFill>
              </a:rPr>
              <a:t>An overview of progress, challenges and recommendations </a:t>
            </a:r>
            <a:br>
              <a:rPr lang="en-GB" sz="3200" dirty="0"/>
            </a:br>
            <a:br>
              <a:rPr lang="en-GB" sz="3200" dirty="0"/>
            </a:br>
            <a:endParaRPr lang="en-GB" dirty="0"/>
          </a:p>
        </p:txBody>
      </p:sp>
    </p:spTree>
    <p:extLst>
      <p:ext uri="{BB962C8B-B14F-4D97-AF65-F5344CB8AC3E}">
        <p14:creationId xmlns:p14="http://schemas.microsoft.com/office/powerpoint/2010/main" val="680249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F08515-FF35-45F4-B58A-55DA50D4F967}"/>
              </a:ext>
            </a:extLst>
          </p:cNvPr>
          <p:cNvSpPr>
            <a:spLocks noGrp="1"/>
          </p:cNvSpPr>
          <p:nvPr>
            <p:ph type="title"/>
          </p:nvPr>
        </p:nvSpPr>
        <p:spPr>
          <a:xfrm>
            <a:off x="457200" y="315306"/>
            <a:ext cx="6567055" cy="611649"/>
          </a:xfrm>
        </p:spPr>
        <p:txBody>
          <a:bodyPr/>
          <a:lstStyle/>
          <a:p>
            <a:r>
              <a:rPr lang="en-GB" b="1" dirty="0">
                <a:solidFill>
                  <a:schemeClr val="tx2">
                    <a:lumMod val="75000"/>
                  </a:schemeClr>
                </a:solidFill>
              </a:rPr>
              <a:t>Overview</a:t>
            </a:r>
          </a:p>
        </p:txBody>
      </p:sp>
      <p:sp>
        <p:nvSpPr>
          <p:cNvPr id="6" name="TextBox 5">
            <a:extLst>
              <a:ext uri="{FF2B5EF4-FFF2-40B4-BE49-F238E27FC236}">
                <a16:creationId xmlns:a16="http://schemas.microsoft.com/office/drawing/2014/main" id="{39BDE6D8-4FBC-463D-BD6C-19F4531231A7}"/>
              </a:ext>
            </a:extLst>
          </p:cNvPr>
          <p:cNvSpPr txBox="1"/>
          <p:nvPr/>
        </p:nvSpPr>
        <p:spPr>
          <a:xfrm>
            <a:off x="528221" y="2608759"/>
            <a:ext cx="7843422" cy="1901418"/>
          </a:xfrm>
          <a:prstGeom prst="rect">
            <a:avLst/>
          </a:prstGeom>
          <a:noFill/>
        </p:spPr>
        <p:txBody>
          <a:bodyPr wrap="square">
            <a:spAutoFit/>
          </a:bodyPr>
          <a:lstStyle/>
          <a:p>
            <a:pPr>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The London CAG is asked to:</a:t>
            </a:r>
          </a:p>
          <a:p>
            <a:pPr marL="285750" lvl="0" indent="-285750">
              <a:lnSpc>
                <a:spcPct val="106000"/>
              </a:lnSpc>
              <a:spcBef>
                <a:spcPts val="600"/>
              </a:spcBef>
              <a:spcAft>
                <a:spcPts val="800"/>
              </a:spcAft>
              <a:buFont typeface="Arial" panose="020B0604020202020204" pitchFamily="34" charset="0"/>
              <a:buChar char="•"/>
            </a:pPr>
            <a:r>
              <a:rPr lang="en-GB" sz="1800" dirty="0">
                <a:effectLst/>
                <a:latin typeface="Arial" panose="020B0604020202020204" pitchFamily="34" charset="0"/>
                <a:ea typeface="Calibri" panose="020F0502020204030204" pitchFamily="34" charset="0"/>
                <a:cs typeface="Arial" panose="020B0604020202020204" pitchFamily="34" charset="0"/>
              </a:rPr>
              <a:t>Comment on the report and the proposed recommendations to improve PR provision and tackle health inequalities across London</a:t>
            </a:r>
            <a:endParaRPr lang="en-GB" dirty="0">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06000"/>
              </a:lnSpc>
              <a:spcBef>
                <a:spcPts val="600"/>
              </a:spcBef>
              <a:spcAft>
                <a:spcPts val="800"/>
              </a:spcAft>
              <a:buFont typeface="Arial" panose="020B0604020202020204" pitchFamily="34" charset="0"/>
              <a:buChar char="•"/>
            </a:pPr>
            <a:r>
              <a:rPr lang="en-GB" sz="1800" dirty="0">
                <a:effectLst/>
                <a:latin typeface="Arial" panose="020B0604020202020204" pitchFamily="34" charset="0"/>
                <a:ea typeface="Calibri" panose="020F0502020204030204" pitchFamily="34" charset="0"/>
                <a:cs typeface="Arial" panose="020B0604020202020204" pitchFamily="34" charset="0"/>
              </a:rPr>
              <a:t>Provide guidance on </a:t>
            </a:r>
            <a:r>
              <a:rPr lang="en-GB" dirty="0">
                <a:latin typeface="Arial" panose="020B0604020202020204" pitchFamily="34" charset="0"/>
                <a:ea typeface="Calibri" panose="020F0502020204030204" pitchFamily="34" charset="0"/>
                <a:cs typeface="Arial" panose="020B0604020202020204" pitchFamily="34" charset="0"/>
              </a:rPr>
              <a:t>w</a:t>
            </a:r>
            <a:r>
              <a:rPr lang="en-GB" sz="1800" dirty="0">
                <a:effectLst/>
                <a:latin typeface="Arial" panose="020B0604020202020204" pitchFamily="34" charset="0"/>
                <a:ea typeface="Calibri" panose="020F0502020204030204" pitchFamily="34" charset="0"/>
                <a:cs typeface="Arial" panose="020B0604020202020204" pitchFamily="34" charset="0"/>
              </a:rPr>
              <a:t>hat support or further dissemination might be needed within local systems to drive these improvements</a:t>
            </a:r>
          </a:p>
        </p:txBody>
      </p:sp>
      <p:sp>
        <p:nvSpPr>
          <p:cNvPr id="7" name="TextBox 6">
            <a:extLst>
              <a:ext uri="{FF2B5EF4-FFF2-40B4-BE49-F238E27FC236}">
                <a16:creationId xmlns:a16="http://schemas.microsoft.com/office/drawing/2014/main" id="{D79022CB-B9D9-4099-8BCD-5FE65B8A8EAB}"/>
              </a:ext>
            </a:extLst>
          </p:cNvPr>
          <p:cNvSpPr txBox="1"/>
          <p:nvPr/>
        </p:nvSpPr>
        <p:spPr>
          <a:xfrm>
            <a:off x="528221" y="1287542"/>
            <a:ext cx="7843422" cy="1200329"/>
          </a:xfrm>
          <a:prstGeom prst="rect">
            <a:avLst/>
          </a:prstGeom>
          <a:noFill/>
        </p:spPr>
        <p:txBody>
          <a:bodyPr wrap="square" rtlCol="0">
            <a:spAutoFit/>
          </a:bodyPr>
          <a:lstStyle/>
          <a:p>
            <a:pPr marL="0" indent="0" algn="l" fontAlgn="base">
              <a:buNone/>
            </a:pPr>
            <a:r>
              <a:rPr lang="en-GB" sz="1800" b="1" dirty="0">
                <a:solidFill>
                  <a:srgbClr val="000000"/>
                </a:solidFill>
                <a:latin typeface="Arial" panose="020B0604020202020204" pitchFamily="34" charset="0"/>
                <a:cs typeface="Arial" panose="020B0604020202020204" pitchFamily="34" charset="0"/>
              </a:rPr>
              <a:t>Plan:</a:t>
            </a:r>
            <a:endParaRPr lang="en-GB" sz="1800" b="1" i="0" dirty="0">
              <a:solidFill>
                <a:srgbClr val="000000"/>
              </a:solidFill>
              <a:effectLst/>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800" b="0" i="0" dirty="0">
                <a:solidFill>
                  <a:srgbClr val="000000"/>
                </a:solidFill>
                <a:effectLst/>
                <a:latin typeface="Arial" panose="020B0604020202020204" pitchFamily="34" charset="0"/>
                <a:cs typeface="Arial" panose="020B0604020202020204" pitchFamily="34" charset="0"/>
              </a:rPr>
              <a:t>Overview of PR report and key recommendations</a:t>
            </a:r>
          </a:p>
          <a:p>
            <a:pPr marL="285750" indent="-285750" fontAlgn="base">
              <a:buFont typeface="Arial" panose="020B0604020202020204" pitchFamily="34" charset="0"/>
              <a:buChar char="•"/>
            </a:pPr>
            <a:r>
              <a:rPr lang="en-GB" sz="1800" dirty="0">
                <a:solidFill>
                  <a:srgbClr val="000000"/>
                </a:solidFill>
                <a:latin typeface="Arial" panose="020B0604020202020204" pitchFamily="34" charset="0"/>
                <a:cs typeface="Arial" panose="020B0604020202020204" pitchFamily="34" charset="0"/>
              </a:rPr>
              <a:t>Discussion and feedback from London CAG members</a:t>
            </a:r>
            <a:endParaRPr lang="en-GB" sz="1800" b="0" i="0" dirty="0">
              <a:solidFill>
                <a:srgbClr val="000000"/>
              </a:solidFill>
              <a:effectLst/>
              <a:latin typeface="Arial" panose="020B0604020202020204" pitchFamily="34" charset="0"/>
              <a:cs typeface="Arial" panose="020B0604020202020204" pitchFamily="34" charset="0"/>
            </a:endParaRPr>
          </a:p>
          <a:p>
            <a:endParaRPr lang="en-GB" dirty="0"/>
          </a:p>
        </p:txBody>
      </p:sp>
      <p:sp>
        <p:nvSpPr>
          <p:cNvPr id="14" name="Content Placeholder 1">
            <a:extLst>
              <a:ext uri="{FF2B5EF4-FFF2-40B4-BE49-F238E27FC236}">
                <a16:creationId xmlns:a16="http://schemas.microsoft.com/office/drawing/2014/main" id="{3A24D2FD-F7B0-4B7F-86F6-8C7976863F53}"/>
              </a:ext>
            </a:extLst>
          </p:cNvPr>
          <p:cNvSpPr>
            <a:spLocks noGrp="1"/>
          </p:cNvSpPr>
          <p:nvPr>
            <p:ph sz="quarter" idx="10"/>
          </p:nvPr>
        </p:nvSpPr>
        <p:spPr>
          <a:xfrm>
            <a:off x="-3393490" y="4697792"/>
            <a:ext cx="7843422" cy="1106030"/>
          </a:xfrm>
        </p:spPr>
        <p:txBody>
          <a:bodyPr/>
          <a:lstStyle/>
          <a:p>
            <a:pPr marL="0" indent="0" algn="l" fontAlgn="base">
              <a:buNone/>
            </a:pPr>
            <a:endParaRPr lang="en-GB" sz="1800" b="0" i="0" dirty="0">
              <a:solidFill>
                <a:srgbClr val="000000"/>
              </a:solidFill>
              <a:effectLst/>
            </a:endParaRPr>
          </a:p>
          <a:p>
            <a:pPr marL="0" indent="0" algn="l" fontAlgn="base">
              <a:buNone/>
            </a:pPr>
            <a:endParaRPr lang="en-GB" sz="1800" dirty="0">
              <a:solidFill>
                <a:srgbClr val="000000"/>
              </a:solidFill>
            </a:endParaRPr>
          </a:p>
          <a:p>
            <a:pPr marL="0" indent="0" algn="l" fontAlgn="base">
              <a:buNone/>
            </a:pPr>
            <a:endParaRPr lang="en-GB" sz="1800" dirty="0">
              <a:solidFill>
                <a:srgbClr val="000000"/>
              </a:solidFill>
            </a:endParaRPr>
          </a:p>
          <a:p>
            <a:pPr marL="0" indent="0" algn="l" fontAlgn="base">
              <a:buNone/>
            </a:pPr>
            <a:endParaRPr lang="en-GB" sz="1800" b="0" i="0" dirty="0">
              <a:solidFill>
                <a:srgbClr val="201F1E"/>
              </a:solidFill>
              <a:effectLst/>
            </a:endParaRPr>
          </a:p>
          <a:p>
            <a:pPr marL="0" indent="0" algn="l" fontAlgn="base">
              <a:buNone/>
            </a:pPr>
            <a:endParaRPr lang="en-GB" sz="1800" b="0" i="0" dirty="0">
              <a:solidFill>
                <a:srgbClr val="201F1E"/>
              </a:solidFill>
              <a:effectLst/>
              <a:latin typeface="Calibri" panose="020F0502020204030204" pitchFamily="34" charset="0"/>
            </a:endParaRPr>
          </a:p>
          <a:p>
            <a:pPr marL="0" indent="0" algn="l" fontAlgn="base">
              <a:buNone/>
            </a:pPr>
            <a:endParaRPr lang="en-GB" sz="1800" b="0" i="0" dirty="0">
              <a:solidFill>
                <a:srgbClr val="201F1E"/>
              </a:solidFill>
              <a:effectLst/>
              <a:latin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555542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A6ED57-4027-4259-BB2B-36A1C968FEF6}"/>
              </a:ext>
            </a:extLst>
          </p:cNvPr>
          <p:cNvSpPr>
            <a:spLocks noGrp="1"/>
          </p:cNvSpPr>
          <p:nvPr>
            <p:ph type="title"/>
          </p:nvPr>
        </p:nvSpPr>
        <p:spPr>
          <a:xfrm>
            <a:off x="591378" y="324801"/>
            <a:ext cx="7086600" cy="611649"/>
          </a:xfrm>
        </p:spPr>
        <p:txBody>
          <a:bodyPr/>
          <a:lstStyle/>
          <a:p>
            <a:r>
              <a:rPr lang="en-GB" sz="2800" b="1" dirty="0">
                <a:solidFill>
                  <a:schemeClr val="tx2"/>
                </a:solidFill>
              </a:rPr>
              <a:t>Background</a:t>
            </a:r>
          </a:p>
        </p:txBody>
      </p:sp>
      <p:sp>
        <p:nvSpPr>
          <p:cNvPr id="8" name="Content Placeholder 5">
            <a:extLst>
              <a:ext uri="{FF2B5EF4-FFF2-40B4-BE49-F238E27FC236}">
                <a16:creationId xmlns:a16="http://schemas.microsoft.com/office/drawing/2014/main" id="{6CA90F07-D62D-4BD4-B35D-7B5236AB045E}"/>
              </a:ext>
            </a:extLst>
          </p:cNvPr>
          <p:cNvSpPr txBox="1">
            <a:spLocks/>
          </p:cNvSpPr>
          <p:nvPr/>
        </p:nvSpPr>
        <p:spPr>
          <a:xfrm>
            <a:off x="591378" y="1110837"/>
            <a:ext cx="8012976" cy="1550095"/>
          </a:xfrm>
          <a:prstGeom prst="rect">
            <a:avLst/>
          </a:prstGeom>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en-GB" sz="1800" dirty="0"/>
              <a:t>Pulmonary rehabilitation (PR) programmes have been shown to improve quality of life and exercise capacity in up to 90% of patients, and to reduce hospital admissions for COPD exacerbations. </a:t>
            </a:r>
          </a:p>
          <a:p>
            <a:r>
              <a:rPr lang="en-GB" sz="1800" dirty="0"/>
              <a:t>However, there remains a significant proportion of patients unable to access, complete or benefit from PR support.</a:t>
            </a:r>
            <a:endParaRPr lang="en-GB" sz="15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35B9689A-9C3F-49AF-ACE2-DDB4FE660DB0}"/>
              </a:ext>
            </a:extLst>
          </p:cNvPr>
          <p:cNvSpPr/>
          <p:nvPr/>
        </p:nvSpPr>
        <p:spPr>
          <a:xfrm>
            <a:off x="860986" y="2853095"/>
            <a:ext cx="7617094" cy="1550095"/>
          </a:xfrm>
          <a:prstGeom prst="rect">
            <a:avLst/>
          </a:prstGeom>
          <a:solidFill>
            <a:srgbClr val="DDEEFF"/>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tx1"/>
                </a:solidFill>
              </a:rPr>
              <a:t>PR has been named as a priority area in the NHS long-term plan:</a:t>
            </a:r>
          </a:p>
          <a:p>
            <a:pPr marL="285750" indent="-285750">
              <a:buFont typeface="Arial" panose="020B0604020202020204" pitchFamily="34" charset="0"/>
              <a:buChar char="•"/>
            </a:pPr>
            <a:r>
              <a:rPr lang="en-GB" dirty="0">
                <a:solidFill>
                  <a:schemeClr val="tx1"/>
                </a:solidFill>
              </a:rPr>
              <a:t>To expand PR to provide support to a wider group of patients</a:t>
            </a:r>
          </a:p>
          <a:p>
            <a:pPr marL="285750" indent="-285750">
              <a:buFont typeface="Arial" panose="020B0604020202020204" pitchFamily="34" charset="0"/>
              <a:buChar char="•"/>
            </a:pPr>
            <a:r>
              <a:rPr lang="en-GB" dirty="0">
                <a:solidFill>
                  <a:schemeClr val="tx1"/>
                </a:solidFill>
              </a:rPr>
              <a:t>To increase access by providing new models of rehabilitation including digital tools</a:t>
            </a:r>
          </a:p>
          <a:p>
            <a:pPr marL="285750" indent="-285750">
              <a:buFont typeface="Arial" panose="020B0604020202020204" pitchFamily="34" charset="0"/>
              <a:buChar char="•"/>
            </a:pPr>
            <a:r>
              <a:rPr lang="en-GB" dirty="0">
                <a:solidFill>
                  <a:schemeClr val="tx1"/>
                </a:solidFill>
              </a:rPr>
              <a:t>To identify eligible patients from primary and secondary care</a:t>
            </a:r>
          </a:p>
        </p:txBody>
      </p:sp>
      <p:sp>
        <p:nvSpPr>
          <p:cNvPr id="10" name="Content Placeholder 4">
            <a:extLst>
              <a:ext uri="{FF2B5EF4-FFF2-40B4-BE49-F238E27FC236}">
                <a16:creationId xmlns:a16="http://schemas.microsoft.com/office/drawing/2014/main" id="{D4902F04-1184-4CDF-B46A-C1DA222453A2}"/>
              </a:ext>
            </a:extLst>
          </p:cNvPr>
          <p:cNvSpPr>
            <a:spLocks noGrp="1"/>
          </p:cNvSpPr>
          <p:nvPr>
            <p:ph sz="quarter" idx="10"/>
          </p:nvPr>
        </p:nvSpPr>
        <p:spPr>
          <a:xfrm>
            <a:off x="860986" y="4685254"/>
            <a:ext cx="7617094" cy="1201421"/>
          </a:xfrm>
          <a:prstGeom prst="rect">
            <a:avLst/>
          </a:prstGeom>
          <a:solidFill>
            <a:schemeClr val="bg1">
              <a:lumMod val="95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GB" sz="1800" b="1" dirty="0">
                <a:solidFill>
                  <a:schemeClr val="tx1"/>
                </a:solidFill>
              </a:rPr>
              <a:t>Expanding PR services over 10 years could prevent:</a:t>
            </a:r>
          </a:p>
          <a:p>
            <a:pPr marL="0" indent="0" algn="ctr">
              <a:buNone/>
            </a:pPr>
            <a:r>
              <a:rPr lang="en-GB" sz="1800" b="1" dirty="0">
                <a:solidFill>
                  <a:schemeClr val="tx1"/>
                </a:solidFill>
              </a:rPr>
              <a:t>500,000 exacerbations</a:t>
            </a:r>
          </a:p>
          <a:p>
            <a:pPr marL="0" indent="0" algn="ctr">
              <a:buNone/>
            </a:pPr>
            <a:r>
              <a:rPr lang="en-GB" sz="1800" b="1" dirty="0">
                <a:solidFill>
                  <a:schemeClr val="tx1"/>
                </a:solidFill>
              </a:rPr>
              <a:t>80,000 admissions </a:t>
            </a:r>
          </a:p>
        </p:txBody>
      </p:sp>
    </p:spTree>
    <p:extLst>
      <p:ext uri="{BB962C8B-B14F-4D97-AF65-F5344CB8AC3E}">
        <p14:creationId xmlns:p14="http://schemas.microsoft.com/office/powerpoint/2010/main" val="129221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27CB055-1E36-4AC0-A697-D7897C9C3D19}"/>
              </a:ext>
            </a:extLst>
          </p:cNvPr>
          <p:cNvSpPr>
            <a:spLocks noGrp="1"/>
          </p:cNvSpPr>
          <p:nvPr>
            <p:ph type="ftr" sz="quarter" idx="3"/>
          </p:nvPr>
        </p:nvSpPr>
        <p:spPr/>
        <p:txBody>
          <a:bodyPr/>
          <a:lstStyle/>
          <a:p>
            <a:r>
              <a:rPr lang="en-US" dirty="0"/>
              <a:t>London Gap Analysis – September 2021</a:t>
            </a:r>
          </a:p>
        </p:txBody>
      </p:sp>
      <p:sp>
        <p:nvSpPr>
          <p:cNvPr id="6" name="Rectangle 5">
            <a:extLst>
              <a:ext uri="{FF2B5EF4-FFF2-40B4-BE49-F238E27FC236}">
                <a16:creationId xmlns:a16="http://schemas.microsoft.com/office/drawing/2014/main" id="{0EB53394-1788-4CEA-B8A4-2105748DC5C0}"/>
              </a:ext>
            </a:extLst>
          </p:cNvPr>
          <p:cNvSpPr/>
          <p:nvPr/>
        </p:nvSpPr>
        <p:spPr>
          <a:xfrm>
            <a:off x="591337" y="5807939"/>
            <a:ext cx="661312" cy="245460"/>
          </a:xfrm>
          <a:prstGeom prst="rect">
            <a:avLst/>
          </a:prstGeom>
          <a:solidFill>
            <a:srgbClr val="13A5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a:p>
        </p:txBody>
      </p:sp>
      <p:sp>
        <p:nvSpPr>
          <p:cNvPr id="7" name="Rectangle 6">
            <a:extLst>
              <a:ext uri="{FF2B5EF4-FFF2-40B4-BE49-F238E27FC236}">
                <a16:creationId xmlns:a16="http://schemas.microsoft.com/office/drawing/2014/main" id="{3D58E746-B29F-43B8-9546-96979F55C481}"/>
              </a:ext>
            </a:extLst>
          </p:cNvPr>
          <p:cNvSpPr/>
          <p:nvPr/>
        </p:nvSpPr>
        <p:spPr>
          <a:xfrm>
            <a:off x="2798472" y="5807939"/>
            <a:ext cx="661312" cy="2454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a:p>
        </p:txBody>
      </p:sp>
      <p:sp>
        <p:nvSpPr>
          <p:cNvPr id="8" name="Rectangle 7">
            <a:extLst>
              <a:ext uri="{FF2B5EF4-FFF2-40B4-BE49-F238E27FC236}">
                <a16:creationId xmlns:a16="http://schemas.microsoft.com/office/drawing/2014/main" id="{20D80F57-B938-435E-8344-01B2359F1158}"/>
              </a:ext>
            </a:extLst>
          </p:cNvPr>
          <p:cNvSpPr/>
          <p:nvPr/>
        </p:nvSpPr>
        <p:spPr>
          <a:xfrm>
            <a:off x="4871543" y="5807939"/>
            <a:ext cx="661312" cy="24546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a:p>
        </p:txBody>
      </p:sp>
      <p:sp>
        <p:nvSpPr>
          <p:cNvPr id="9" name="Rectangle 8">
            <a:extLst>
              <a:ext uri="{FF2B5EF4-FFF2-40B4-BE49-F238E27FC236}">
                <a16:creationId xmlns:a16="http://schemas.microsoft.com/office/drawing/2014/main" id="{77BB0056-B0D8-4090-82D5-4F7A9E31B90D}"/>
              </a:ext>
            </a:extLst>
          </p:cNvPr>
          <p:cNvSpPr/>
          <p:nvPr/>
        </p:nvSpPr>
        <p:spPr>
          <a:xfrm>
            <a:off x="6881089" y="5819412"/>
            <a:ext cx="661312" cy="24546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a:p>
        </p:txBody>
      </p:sp>
      <p:sp>
        <p:nvSpPr>
          <p:cNvPr id="10" name="TextBox 9">
            <a:extLst>
              <a:ext uri="{FF2B5EF4-FFF2-40B4-BE49-F238E27FC236}">
                <a16:creationId xmlns:a16="http://schemas.microsoft.com/office/drawing/2014/main" id="{F93B8D12-645B-44FF-910E-7B2CBBF99A32}"/>
              </a:ext>
            </a:extLst>
          </p:cNvPr>
          <p:cNvSpPr txBox="1"/>
          <p:nvPr/>
        </p:nvSpPr>
        <p:spPr>
          <a:xfrm>
            <a:off x="1200797" y="5795948"/>
            <a:ext cx="1382607" cy="292388"/>
          </a:xfrm>
          <a:prstGeom prst="rect">
            <a:avLst/>
          </a:prstGeom>
          <a:noFill/>
        </p:spPr>
        <p:txBody>
          <a:bodyPr wrap="square" rtlCol="0">
            <a:spAutoFit/>
          </a:bodyPr>
          <a:lstStyle/>
          <a:p>
            <a:r>
              <a:rPr lang="en-GB" sz="1300" dirty="0"/>
              <a:t>≥ 100% of target</a:t>
            </a:r>
          </a:p>
        </p:txBody>
      </p:sp>
      <p:sp>
        <p:nvSpPr>
          <p:cNvPr id="11" name="TextBox 10">
            <a:extLst>
              <a:ext uri="{FF2B5EF4-FFF2-40B4-BE49-F238E27FC236}">
                <a16:creationId xmlns:a16="http://schemas.microsoft.com/office/drawing/2014/main" id="{1E38F2B2-1498-4581-9501-82601B9A6FAA}"/>
              </a:ext>
            </a:extLst>
          </p:cNvPr>
          <p:cNvSpPr txBox="1"/>
          <p:nvPr/>
        </p:nvSpPr>
        <p:spPr>
          <a:xfrm>
            <a:off x="7514513" y="5808823"/>
            <a:ext cx="2388965" cy="292388"/>
          </a:xfrm>
          <a:prstGeom prst="rect">
            <a:avLst/>
          </a:prstGeom>
          <a:noFill/>
        </p:spPr>
        <p:txBody>
          <a:bodyPr wrap="square" rtlCol="0">
            <a:spAutoFit/>
          </a:bodyPr>
          <a:lstStyle/>
          <a:p>
            <a:r>
              <a:rPr lang="en-GB" sz="1300" dirty="0"/>
              <a:t>&lt; 75% of target</a:t>
            </a:r>
          </a:p>
        </p:txBody>
      </p:sp>
      <p:sp>
        <p:nvSpPr>
          <p:cNvPr id="12" name="TextBox 11">
            <a:extLst>
              <a:ext uri="{FF2B5EF4-FFF2-40B4-BE49-F238E27FC236}">
                <a16:creationId xmlns:a16="http://schemas.microsoft.com/office/drawing/2014/main" id="{0115C7CD-4C0E-48E2-986F-B4A62C7F6148}"/>
              </a:ext>
            </a:extLst>
          </p:cNvPr>
          <p:cNvSpPr txBox="1"/>
          <p:nvPr/>
        </p:nvSpPr>
        <p:spPr>
          <a:xfrm>
            <a:off x="3438126" y="5795948"/>
            <a:ext cx="1382607" cy="292388"/>
          </a:xfrm>
          <a:prstGeom prst="rect">
            <a:avLst/>
          </a:prstGeom>
          <a:noFill/>
        </p:spPr>
        <p:txBody>
          <a:bodyPr wrap="square" rtlCol="0">
            <a:spAutoFit/>
          </a:bodyPr>
          <a:lstStyle/>
          <a:p>
            <a:r>
              <a:rPr lang="en-GB" sz="1300" dirty="0"/>
              <a:t>≥ 95% of target</a:t>
            </a:r>
          </a:p>
        </p:txBody>
      </p:sp>
      <p:sp>
        <p:nvSpPr>
          <p:cNvPr id="16" name="TextBox 15">
            <a:extLst>
              <a:ext uri="{FF2B5EF4-FFF2-40B4-BE49-F238E27FC236}">
                <a16:creationId xmlns:a16="http://schemas.microsoft.com/office/drawing/2014/main" id="{E2187AFF-6049-4DFC-BED0-3187DC90F66C}"/>
              </a:ext>
            </a:extLst>
          </p:cNvPr>
          <p:cNvSpPr txBox="1"/>
          <p:nvPr/>
        </p:nvSpPr>
        <p:spPr>
          <a:xfrm>
            <a:off x="5502442" y="6087979"/>
            <a:ext cx="1121876" cy="646331"/>
          </a:xfrm>
          <a:prstGeom prst="rect">
            <a:avLst/>
          </a:prstGeom>
          <a:noFill/>
        </p:spPr>
        <p:txBody>
          <a:bodyPr wrap="square" rtlCol="0">
            <a:spAutoFit/>
          </a:bodyPr>
          <a:lstStyle/>
          <a:p>
            <a:endParaRPr lang="en-GB" dirty="0"/>
          </a:p>
          <a:p>
            <a:endParaRPr lang="en-GB" dirty="0"/>
          </a:p>
        </p:txBody>
      </p:sp>
      <p:sp>
        <p:nvSpPr>
          <p:cNvPr id="17" name="TextBox 16">
            <a:extLst>
              <a:ext uri="{FF2B5EF4-FFF2-40B4-BE49-F238E27FC236}">
                <a16:creationId xmlns:a16="http://schemas.microsoft.com/office/drawing/2014/main" id="{3F456960-463E-4399-B0EC-4B5EB9274AB3}"/>
              </a:ext>
            </a:extLst>
          </p:cNvPr>
          <p:cNvSpPr txBox="1"/>
          <p:nvPr/>
        </p:nvSpPr>
        <p:spPr>
          <a:xfrm>
            <a:off x="5519171" y="5806880"/>
            <a:ext cx="1382607" cy="292388"/>
          </a:xfrm>
          <a:prstGeom prst="rect">
            <a:avLst/>
          </a:prstGeom>
          <a:noFill/>
        </p:spPr>
        <p:txBody>
          <a:bodyPr wrap="square" rtlCol="0">
            <a:spAutoFit/>
          </a:bodyPr>
          <a:lstStyle/>
          <a:p>
            <a:r>
              <a:rPr lang="en-GB" sz="1300" dirty="0"/>
              <a:t>≥ 75% of target</a:t>
            </a:r>
          </a:p>
        </p:txBody>
      </p:sp>
      <p:graphicFrame>
        <p:nvGraphicFramePr>
          <p:cNvPr id="14" name="Table 13">
            <a:extLst>
              <a:ext uri="{FF2B5EF4-FFF2-40B4-BE49-F238E27FC236}">
                <a16:creationId xmlns:a16="http://schemas.microsoft.com/office/drawing/2014/main" id="{5707102D-C220-4261-B788-7064A9C3B51D}"/>
              </a:ext>
            </a:extLst>
          </p:cNvPr>
          <p:cNvGraphicFramePr>
            <a:graphicFrameLocks noGrp="1"/>
          </p:cNvGraphicFramePr>
          <p:nvPr>
            <p:extLst>
              <p:ext uri="{D42A27DB-BD31-4B8C-83A1-F6EECF244321}">
                <p14:modId xmlns:p14="http://schemas.microsoft.com/office/powerpoint/2010/main" val="2228218560"/>
              </p:ext>
            </p:extLst>
          </p:nvPr>
        </p:nvGraphicFramePr>
        <p:xfrm>
          <a:off x="605005" y="1157449"/>
          <a:ext cx="8103991" cy="4476727"/>
        </p:xfrm>
        <a:graphic>
          <a:graphicData uri="http://schemas.openxmlformats.org/drawingml/2006/table">
            <a:tbl>
              <a:tblPr firstRow="1" bandRow="1"/>
              <a:tblGrid>
                <a:gridCol w="1277061">
                  <a:extLst>
                    <a:ext uri="{9D8B030D-6E8A-4147-A177-3AD203B41FA5}">
                      <a16:colId xmlns:a16="http://schemas.microsoft.com/office/drawing/2014/main" val="3154204138"/>
                    </a:ext>
                  </a:extLst>
                </a:gridCol>
                <a:gridCol w="1500326">
                  <a:extLst>
                    <a:ext uri="{9D8B030D-6E8A-4147-A177-3AD203B41FA5}">
                      <a16:colId xmlns:a16="http://schemas.microsoft.com/office/drawing/2014/main" val="2356151491"/>
                    </a:ext>
                  </a:extLst>
                </a:gridCol>
                <a:gridCol w="683581">
                  <a:extLst>
                    <a:ext uri="{9D8B030D-6E8A-4147-A177-3AD203B41FA5}">
                      <a16:colId xmlns:a16="http://schemas.microsoft.com/office/drawing/2014/main" val="460975729"/>
                    </a:ext>
                  </a:extLst>
                </a:gridCol>
                <a:gridCol w="656947">
                  <a:extLst>
                    <a:ext uri="{9D8B030D-6E8A-4147-A177-3AD203B41FA5}">
                      <a16:colId xmlns:a16="http://schemas.microsoft.com/office/drawing/2014/main" val="1063881877"/>
                    </a:ext>
                  </a:extLst>
                </a:gridCol>
                <a:gridCol w="603682">
                  <a:extLst>
                    <a:ext uri="{9D8B030D-6E8A-4147-A177-3AD203B41FA5}">
                      <a16:colId xmlns:a16="http://schemas.microsoft.com/office/drawing/2014/main" val="149243269"/>
                    </a:ext>
                  </a:extLst>
                </a:gridCol>
                <a:gridCol w="594804">
                  <a:extLst>
                    <a:ext uri="{9D8B030D-6E8A-4147-A177-3AD203B41FA5}">
                      <a16:colId xmlns:a16="http://schemas.microsoft.com/office/drawing/2014/main" val="2074658769"/>
                    </a:ext>
                  </a:extLst>
                </a:gridCol>
                <a:gridCol w="621437">
                  <a:extLst>
                    <a:ext uri="{9D8B030D-6E8A-4147-A177-3AD203B41FA5}">
                      <a16:colId xmlns:a16="http://schemas.microsoft.com/office/drawing/2014/main" val="2393261496"/>
                    </a:ext>
                  </a:extLst>
                </a:gridCol>
                <a:gridCol w="612559">
                  <a:extLst>
                    <a:ext uri="{9D8B030D-6E8A-4147-A177-3AD203B41FA5}">
                      <a16:colId xmlns:a16="http://schemas.microsoft.com/office/drawing/2014/main" val="4140523144"/>
                    </a:ext>
                  </a:extLst>
                </a:gridCol>
                <a:gridCol w="754602">
                  <a:extLst>
                    <a:ext uri="{9D8B030D-6E8A-4147-A177-3AD203B41FA5}">
                      <a16:colId xmlns:a16="http://schemas.microsoft.com/office/drawing/2014/main" val="3063777728"/>
                    </a:ext>
                  </a:extLst>
                </a:gridCol>
                <a:gridCol w="798992">
                  <a:extLst>
                    <a:ext uri="{9D8B030D-6E8A-4147-A177-3AD203B41FA5}">
                      <a16:colId xmlns:a16="http://schemas.microsoft.com/office/drawing/2014/main" val="2240579903"/>
                    </a:ext>
                  </a:extLst>
                </a:gridCol>
              </a:tblGrid>
              <a:tr h="641851">
                <a:tc>
                  <a:txBody>
                    <a:bodyPr/>
                    <a:lstStyle/>
                    <a:p>
                      <a:pPr>
                        <a:lnSpc>
                          <a:spcPct val="115000"/>
                        </a:lnSpc>
                        <a:spcAft>
                          <a:spcPts val="800"/>
                        </a:spcAft>
                      </a:pPr>
                      <a:r>
                        <a:rPr lang="en-GB" sz="1400" b="1">
                          <a:effectLst/>
                          <a:latin typeface="Calibri" panose="020F0502020204030204" pitchFamily="34" charset="0"/>
                          <a:ea typeface="Arial" panose="020B0604020202020204" pitchFamily="34" charset="0"/>
                          <a:cs typeface="Calibri" panose="020F0502020204030204" pitchFamily="34" charset="0"/>
                        </a:rPr>
                        <a:t>Objective</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Metric</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Target</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SWL</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SEL</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NWL</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NEL</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NCL</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London region</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England</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EAAAA"/>
                    </a:solidFill>
                  </a:tcPr>
                </a:tc>
                <a:extLst>
                  <a:ext uri="{0D108BD9-81ED-4DB2-BD59-A6C34878D82A}">
                    <a16:rowId xmlns:a16="http://schemas.microsoft.com/office/drawing/2014/main" val="787199287"/>
                  </a:ext>
                </a:extLst>
              </a:tr>
              <a:tr h="843009">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Improve referrals</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Referral rate (%) </a:t>
                      </a:r>
                      <a:r>
                        <a:rPr lang="en-GB" sz="1400" b="1" i="1">
                          <a:solidFill>
                            <a:srgbClr val="000000"/>
                          </a:solidFill>
                          <a:effectLst/>
                          <a:latin typeface="Calibri" panose="020F0502020204030204" pitchFamily="34" charset="0"/>
                          <a:ea typeface="Arial" panose="020B0604020202020204" pitchFamily="34" charset="0"/>
                          <a:cs typeface="Calibri" panose="020F0502020204030204" pitchFamily="34" charset="0"/>
                        </a:rPr>
                        <a:t>(QOF, 2019)</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60</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50</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dirty="0">
                          <a:solidFill>
                            <a:srgbClr val="000000"/>
                          </a:solidFill>
                          <a:effectLst/>
                          <a:latin typeface="Calibri" panose="020F0502020204030204" pitchFamily="34" charset="0"/>
                          <a:ea typeface="Arial" panose="020B0604020202020204" pitchFamily="34" charset="0"/>
                          <a:cs typeface="Calibri" panose="020F0502020204030204" pitchFamily="34" charset="0"/>
                        </a:rPr>
                        <a:t>52</a:t>
                      </a:r>
                      <a:endParaRPr lang="en-GB" sz="1400" dirty="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dirty="0">
                          <a:solidFill>
                            <a:srgbClr val="000000"/>
                          </a:solidFill>
                          <a:effectLst/>
                          <a:latin typeface="Calibri" panose="020F0502020204030204" pitchFamily="34" charset="0"/>
                          <a:ea typeface="Arial" panose="020B0604020202020204" pitchFamily="34" charset="0"/>
                          <a:cs typeface="Calibri" panose="020F0502020204030204" pitchFamily="34" charset="0"/>
                        </a:rPr>
                        <a:t>58</a:t>
                      </a:r>
                      <a:endParaRPr lang="en-GB" sz="1400" dirty="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52</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51</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53</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dirty="0">
                          <a:solidFill>
                            <a:srgbClr val="000000"/>
                          </a:solidFill>
                          <a:effectLst/>
                          <a:latin typeface="Calibri" panose="020F0502020204030204" pitchFamily="34" charset="0"/>
                          <a:ea typeface="Arial" panose="020B0604020202020204" pitchFamily="34" charset="0"/>
                          <a:cs typeface="Calibri" panose="020F0502020204030204" pitchFamily="34" charset="0"/>
                        </a:rPr>
                        <a:t>43</a:t>
                      </a:r>
                      <a:endParaRPr lang="en-GB" sz="1400" dirty="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2609450680"/>
                  </a:ext>
                </a:extLst>
              </a:tr>
              <a:tr h="969275">
                <a:tc rowSpan="2">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Increase access &amp; completion</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Patients starting within 90 days (%) </a:t>
                      </a:r>
                      <a:r>
                        <a:rPr lang="en-GB" sz="1400" b="1" i="1">
                          <a:solidFill>
                            <a:srgbClr val="000000"/>
                          </a:solidFill>
                          <a:effectLst/>
                          <a:latin typeface="Calibri" panose="020F0502020204030204" pitchFamily="34" charset="0"/>
                          <a:ea typeface="Arial" panose="020B0604020202020204" pitchFamily="34" charset="0"/>
                          <a:cs typeface="Calibri" panose="020F0502020204030204" pitchFamily="34" charset="0"/>
                        </a:rPr>
                        <a:t>(NACAP, 2019)</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85</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84</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51</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64</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62</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86</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3A589"/>
                    </a:solidFill>
                  </a:tcPr>
                </a:tc>
                <a:tc>
                  <a:txBody>
                    <a:bodyPr/>
                    <a:lstStyle/>
                    <a:p>
                      <a:pPr>
                        <a:lnSpc>
                          <a:spcPct val="115000"/>
                        </a:lnSpc>
                        <a:spcAft>
                          <a:spcPts val="800"/>
                        </a:spcAft>
                      </a:pPr>
                      <a:r>
                        <a:rPr lang="en-GB" sz="1400" b="1" dirty="0">
                          <a:solidFill>
                            <a:srgbClr val="000000"/>
                          </a:solidFill>
                          <a:effectLst/>
                          <a:latin typeface="Calibri" panose="020F0502020204030204" pitchFamily="34" charset="0"/>
                          <a:ea typeface="Arial" panose="020B0604020202020204" pitchFamily="34" charset="0"/>
                          <a:cs typeface="Calibri" panose="020F0502020204030204" pitchFamily="34" charset="0"/>
                        </a:rPr>
                        <a:t>67</a:t>
                      </a:r>
                      <a:endParaRPr lang="en-GB" sz="1400" dirty="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dirty="0">
                          <a:solidFill>
                            <a:srgbClr val="000000"/>
                          </a:solidFill>
                          <a:effectLst/>
                          <a:latin typeface="Calibri" panose="020F0502020204030204" pitchFamily="34" charset="0"/>
                          <a:ea typeface="Arial" panose="020B0604020202020204" pitchFamily="34" charset="0"/>
                          <a:cs typeface="Calibri" panose="020F0502020204030204" pitchFamily="34" charset="0"/>
                        </a:rPr>
                        <a:t>54</a:t>
                      </a:r>
                      <a:endParaRPr lang="en-GB" sz="1400" dirty="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3912854571"/>
                  </a:ext>
                </a:extLst>
              </a:tr>
              <a:tr h="879527">
                <a:tc vMerge="1">
                  <a:txBody>
                    <a:bodyPr/>
                    <a:lstStyle/>
                    <a:p>
                      <a:endParaRPr lang="en-GB"/>
                    </a:p>
                  </a:txBody>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Completion rate (%) </a:t>
                      </a:r>
                      <a:r>
                        <a:rPr lang="en-GB" sz="1400" b="1" i="1">
                          <a:solidFill>
                            <a:srgbClr val="000000"/>
                          </a:solidFill>
                          <a:effectLst/>
                          <a:latin typeface="Calibri" panose="020F0502020204030204" pitchFamily="34" charset="0"/>
                          <a:ea typeface="Arial" panose="020B0604020202020204" pitchFamily="34" charset="0"/>
                          <a:cs typeface="Calibri" panose="020F0502020204030204" pitchFamily="34" charset="0"/>
                        </a:rPr>
                        <a:t>(NACAP, 2019)</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70</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62</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58</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67</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48</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67</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60</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67</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228230788"/>
                  </a:ext>
                </a:extLst>
              </a:tr>
              <a:tr h="1017677">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Improve quality &amp; reduce variability</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Services signed up to accreditation (%) </a:t>
                      </a:r>
                      <a:r>
                        <a:rPr lang="en-GB" sz="1400" b="1" i="1">
                          <a:solidFill>
                            <a:srgbClr val="000000"/>
                          </a:solidFill>
                          <a:effectLst/>
                          <a:latin typeface="Calibri" panose="020F0502020204030204" pitchFamily="34" charset="0"/>
                          <a:ea typeface="Arial" panose="020B0604020202020204" pitchFamily="34" charset="0"/>
                          <a:cs typeface="Calibri" panose="020F0502020204030204" pitchFamily="34" charset="0"/>
                        </a:rPr>
                        <a:t>(April 2021)</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70</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100</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3A589"/>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17</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75</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3A589"/>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29</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25</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c>
                  <a:txBody>
                    <a:bodyPr/>
                    <a:lstStyle/>
                    <a:p>
                      <a:pPr>
                        <a:lnSpc>
                          <a:spcPct val="115000"/>
                        </a:lnSpc>
                        <a:spcAft>
                          <a:spcPts val="800"/>
                        </a:spcAft>
                      </a:pPr>
                      <a:r>
                        <a:rPr lang="en-GB" sz="1400" b="1">
                          <a:solidFill>
                            <a:srgbClr val="000000"/>
                          </a:solidFill>
                          <a:effectLst/>
                          <a:latin typeface="Calibri" panose="020F0502020204030204" pitchFamily="34" charset="0"/>
                          <a:ea typeface="Arial" panose="020B0604020202020204" pitchFamily="34" charset="0"/>
                          <a:cs typeface="Calibri" panose="020F0502020204030204" pitchFamily="34" charset="0"/>
                        </a:rPr>
                        <a:t>52</a:t>
                      </a:r>
                      <a:endParaRPr lang="en-GB" sz="140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c>
                  <a:txBody>
                    <a:bodyPr/>
                    <a:lstStyle/>
                    <a:p>
                      <a:pPr>
                        <a:lnSpc>
                          <a:spcPct val="115000"/>
                        </a:lnSpc>
                        <a:spcAft>
                          <a:spcPts val="800"/>
                        </a:spcAft>
                      </a:pPr>
                      <a:r>
                        <a:rPr lang="en-GB" sz="1400" b="1" dirty="0">
                          <a:solidFill>
                            <a:srgbClr val="000000"/>
                          </a:solidFill>
                          <a:effectLst/>
                          <a:latin typeface="Calibri" panose="020F0502020204030204" pitchFamily="34" charset="0"/>
                          <a:ea typeface="Arial" panose="020B0604020202020204" pitchFamily="34" charset="0"/>
                          <a:cs typeface="Calibri" panose="020F0502020204030204" pitchFamily="34" charset="0"/>
                        </a:rPr>
                        <a:t>-</a:t>
                      </a:r>
                      <a:endParaRPr lang="en-GB" sz="1400" dirty="0">
                        <a:effectLst/>
                        <a:latin typeface="Calibri" panose="020F0502020204030204" pitchFamily="34" charset="0"/>
                        <a:ea typeface="Calibri" panose="020F0502020204030204" pitchFamily="34" charset="0"/>
                        <a:cs typeface="Arial" panose="020B0604020202020204" pitchFamily="34" charset="0"/>
                      </a:endParaRPr>
                    </a:p>
                  </a:txBody>
                  <a:tcPr marL="89129" marR="89129" marT="44564" marB="445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extLst>
                  <a:ext uri="{0D108BD9-81ED-4DB2-BD59-A6C34878D82A}">
                    <a16:rowId xmlns:a16="http://schemas.microsoft.com/office/drawing/2014/main" val="1314643220"/>
                  </a:ext>
                </a:extLst>
              </a:tr>
            </a:tbl>
          </a:graphicData>
        </a:graphic>
      </p:graphicFrame>
      <p:sp>
        <p:nvSpPr>
          <p:cNvPr id="19" name="Title 2">
            <a:extLst>
              <a:ext uri="{FF2B5EF4-FFF2-40B4-BE49-F238E27FC236}">
                <a16:creationId xmlns:a16="http://schemas.microsoft.com/office/drawing/2014/main" id="{219B5857-EEE8-4481-A3B0-269F5F01D218}"/>
              </a:ext>
            </a:extLst>
          </p:cNvPr>
          <p:cNvSpPr txBox="1">
            <a:spLocks/>
          </p:cNvSpPr>
          <p:nvPr/>
        </p:nvSpPr>
        <p:spPr>
          <a:xfrm>
            <a:off x="512183" y="203804"/>
            <a:ext cx="6899327" cy="611188"/>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2800" b="1" dirty="0">
                <a:solidFill>
                  <a:schemeClr val="tx2"/>
                </a:solidFill>
              </a:rPr>
              <a:t>Many patients are unable to access and benefit from PR in London</a:t>
            </a:r>
          </a:p>
        </p:txBody>
      </p:sp>
    </p:spTree>
    <p:extLst>
      <p:ext uri="{BB962C8B-B14F-4D97-AF65-F5344CB8AC3E}">
        <p14:creationId xmlns:p14="http://schemas.microsoft.com/office/powerpoint/2010/main" val="667972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a:extLst>
              <a:ext uri="{FF2B5EF4-FFF2-40B4-BE49-F238E27FC236}">
                <a16:creationId xmlns:a16="http://schemas.microsoft.com/office/drawing/2014/main" id="{AABEA364-AC33-4237-B40D-ED18A0AF2D14}"/>
              </a:ext>
            </a:extLst>
          </p:cNvPr>
          <p:cNvSpPr txBox="1">
            <a:spLocks/>
          </p:cNvSpPr>
          <p:nvPr/>
        </p:nvSpPr>
        <p:spPr>
          <a:xfrm>
            <a:off x="637336" y="6331902"/>
            <a:ext cx="5723164" cy="365125"/>
          </a:xfrm>
          <a:prstGeom prst="rect">
            <a:avLst/>
          </a:prstGeom>
        </p:spPr>
        <p:txBody>
          <a:bodyPr vert="horz" lIns="91440" tIns="45720" rIns="91440" bIns="45720" rtlCol="0" anchor="ctr"/>
          <a:lstStyle>
            <a:defPPr>
              <a:defRPr lang="en-US"/>
            </a:defPPr>
            <a:lvl1pPr marL="0" algn="l" defTabSz="914400" rtl="0" eaLnBrk="1" latinLnBrk="0" hangingPunct="1">
              <a:defRPr sz="1200" b="0" kern="1200">
                <a:solidFill>
                  <a:schemeClr val="accent3">
                    <a:lumMod val="60000"/>
                    <a:lumOff val="40000"/>
                  </a:schemeClr>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London Gap Analysis – September 2021</a:t>
            </a:r>
          </a:p>
        </p:txBody>
      </p:sp>
      <p:sp>
        <p:nvSpPr>
          <p:cNvPr id="14" name="Content Placeholder 2">
            <a:extLst>
              <a:ext uri="{FF2B5EF4-FFF2-40B4-BE49-F238E27FC236}">
                <a16:creationId xmlns:a16="http://schemas.microsoft.com/office/drawing/2014/main" id="{66E347C3-4A97-440D-A1D7-7BE7071EF52C}"/>
              </a:ext>
            </a:extLst>
          </p:cNvPr>
          <p:cNvSpPr>
            <a:spLocks noGrp="1"/>
          </p:cNvSpPr>
          <p:nvPr>
            <p:ph sz="quarter" idx="10"/>
          </p:nvPr>
        </p:nvSpPr>
        <p:spPr>
          <a:xfrm>
            <a:off x="377519" y="2497360"/>
            <a:ext cx="8242699" cy="3834542"/>
          </a:xfrm>
          <a:solidFill>
            <a:schemeClr val="bg1"/>
          </a:solidFill>
          <a:ln>
            <a:solidFill>
              <a:schemeClr val="tx2">
                <a:lumMod val="50000"/>
              </a:schemeClr>
            </a:solidFill>
          </a:ln>
        </p:spPr>
        <p:txBody>
          <a:bodyPr/>
          <a:lstStyle/>
          <a:p>
            <a:pPr marL="0" lvl="0" indent="0" rtl="0">
              <a:lnSpc>
                <a:spcPct val="107000"/>
              </a:lnSpc>
              <a:spcBef>
                <a:spcPts val="0"/>
              </a:spcBef>
              <a:spcAft>
                <a:spcPts val="600"/>
              </a:spcAft>
              <a:buNone/>
            </a:pPr>
            <a:r>
              <a:rPr lang="en-GB" sz="1600" b="1" dirty="0">
                <a:effectLst/>
                <a:latin typeface="Calibri" panose="020F0502020204030204" pitchFamily="34" charset="0"/>
                <a:ea typeface="Calibri" panose="020F0502020204030204" pitchFamily="34" charset="0"/>
                <a:cs typeface="Calibri" panose="020F0502020204030204" pitchFamily="34" charset="0"/>
              </a:rPr>
              <a:t>Proposed recommendations:</a:t>
            </a:r>
          </a:p>
          <a:p>
            <a:pPr marL="342900" lvl="0" indent="-342900" rtl="0">
              <a:lnSpc>
                <a:spcPct val="107000"/>
              </a:lnSpc>
              <a:spcBef>
                <a:spcPts val="0"/>
              </a:spcBef>
              <a:spcAft>
                <a:spcPts val="600"/>
              </a:spcAft>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Gathering additional data to accurately estimate numbers of patients who may be likely to benefit from PR </a:t>
            </a:r>
            <a:r>
              <a:rPr lang="en-GB" sz="1600" dirty="0">
                <a:latin typeface="Calibri" panose="020F0502020204030204" pitchFamily="34" charset="0"/>
                <a:ea typeface="Calibri" panose="020F0502020204030204" pitchFamily="34" charset="0"/>
                <a:cs typeface="Calibri" panose="020F0502020204030204" pitchFamily="34" charset="0"/>
              </a:rPr>
              <a:t>within primary care/ community services and as part of the COPD discharge bundle. E.g. developing a coding system with the aim of identifying all eligible patients</a:t>
            </a:r>
          </a:p>
          <a:p>
            <a:pPr marL="342900" lvl="0" indent="-342900" rtl="0">
              <a:lnSpc>
                <a:spcPct val="107000"/>
              </a:lnSpc>
              <a:spcBef>
                <a:spcPts val="0"/>
              </a:spcBef>
              <a:spcAft>
                <a:spcPts val="600"/>
              </a:spcAft>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Developing and delivering referrer education packages and tools</a:t>
            </a:r>
          </a:p>
          <a:p>
            <a:pPr marL="342900" lvl="0" indent="-342900" rtl="0">
              <a:lnSpc>
                <a:spcPct val="107000"/>
              </a:lnSpc>
              <a:spcBef>
                <a:spcPts val="0"/>
              </a:spcBef>
              <a:spcAft>
                <a:spcPts val="600"/>
              </a:spcAft>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Developing integrated referral pathways with community diagnostic hubs and with secondary care via the COPD discharge bundle to ensure accurate diagnosis and time</a:t>
            </a:r>
            <a:r>
              <a:rPr lang="en-GB" sz="1600" dirty="0">
                <a:latin typeface="Calibri" panose="020F0502020204030204" pitchFamily="34" charset="0"/>
                <a:ea typeface="Calibri" panose="020F0502020204030204" pitchFamily="34" charset="0"/>
                <a:cs typeface="Calibri" panose="020F0502020204030204" pitchFamily="34" charset="0"/>
              </a:rPr>
              <a:t>ly referral </a:t>
            </a:r>
            <a:r>
              <a:rPr lang="en-GB" sz="1600" dirty="0">
                <a:effectLst/>
                <a:latin typeface="Calibri" panose="020F0502020204030204" pitchFamily="34" charset="0"/>
                <a:ea typeface="Calibri" panose="020F0502020204030204" pitchFamily="34" charset="0"/>
                <a:cs typeface="Calibri" panose="020F0502020204030204" pitchFamily="34" charset="0"/>
              </a:rPr>
              <a:t>to PR</a:t>
            </a:r>
            <a:endParaRPr lang="en-GB" sz="1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Bef>
                <a:spcPts val="0"/>
              </a:spcBef>
              <a:spcAft>
                <a:spcPts val="600"/>
              </a:spcAft>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Development of a respiratory dashboard to ensure the effective measurement of progress and outcomes in London PR delivery</a:t>
            </a:r>
            <a:endParaRPr lang="en-GB" sz="1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Bef>
                <a:spcPts val="0"/>
              </a:spcBef>
              <a:spcAft>
                <a:spcPts val="600"/>
              </a:spcAft>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London-wide strategy to manage the expected surge in PR referrals post Covid-19 (e.g. development of rehabilitation pathways for post-Covid symptoms and implementation of waiting list management strategies with a focus on addressing health inequalities)</a:t>
            </a:r>
            <a:endParaRPr lang="en-GB"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7EADE758-84F9-4696-98F6-106B91478836}"/>
              </a:ext>
            </a:extLst>
          </p:cNvPr>
          <p:cNvSpPr txBox="1"/>
          <p:nvPr/>
        </p:nvSpPr>
        <p:spPr>
          <a:xfrm>
            <a:off x="248575" y="841332"/>
            <a:ext cx="7222427" cy="461665"/>
          </a:xfrm>
          <a:prstGeom prst="rect">
            <a:avLst/>
          </a:prstGeom>
          <a:noFill/>
        </p:spPr>
        <p:txBody>
          <a:bodyPr wrap="square">
            <a:spAutoFit/>
          </a:bodyPr>
          <a:lstStyle/>
          <a:p>
            <a:r>
              <a:rPr lang="en-GB" sz="2400" b="1" dirty="0">
                <a:solidFill>
                  <a:srgbClr val="003087"/>
                </a:solidFill>
                <a:latin typeface="Arial" panose="020B0604020202020204" pitchFamily="34" charset="0"/>
                <a:cs typeface="Arial" panose="020B0604020202020204" pitchFamily="34" charset="0"/>
              </a:rPr>
              <a:t>Objective 1: improving referrals</a:t>
            </a:r>
            <a:endParaRPr lang="en-GB" sz="2400" dirty="0">
              <a:solidFill>
                <a:srgbClr val="003087"/>
              </a:solidFill>
              <a:latin typeface="Arial" panose="020B0604020202020204" pitchFamily="34" charset="0"/>
              <a:cs typeface="Arial" panose="020B0604020202020204" pitchFamily="34" charset="0"/>
            </a:endParaRPr>
          </a:p>
        </p:txBody>
      </p:sp>
      <p:sp>
        <p:nvSpPr>
          <p:cNvPr id="7" name="Title 2">
            <a:extLst>
              <a:ext uri="{FF2B5EF4-FFF2-40B4-BE49-F238E27FC236}">
                <a16:creationId xmlns:a16="http://schemas.microsoft.com/office/drawing/2014/main" id="{0A6514D7-A5F6-4175-BBB9-4F4F790D54C6}"/>
              </a:ext>
            </a:extLst>
          </p:cNvPr>
          <p:cNvSpPr>
            <a:spLocks noGrp="1"/>
          </p:cNvSpPr>
          <p:nvPr>
            <p:ph type="title"/>
          </p:nvPr>
        </p:nvSpPr>
        <p:spPr>
          <a:xfrm>
            <a:off x="248575" y="200072"/>
            <a:ext cx="8087558" cy="611649"/>
          </a:xfrm>
        </p:spPr>
        <p:txBody>
          <a:bodyPr/>
          <a:lstStyle/>
          <a:p>
            <a:r>
              <a:rPr lang="en-GB" b="1" dirty="0">
                <a:solidFill>
                  <a:schemeClr val="tx2">
                    <a:lumMod val="75000"/>
                  </a:schemeClr>
                </a:solidFill>
              </a:rPr>
              <a:t>How will we address these gaps?</a:t>
            </a:r>
          </a:p>
        </p:txBody>
      </p:sp>
      <p:grpSp>
        <p:nvGrpSpPr>
          <p:cNvPr id="4" name="Group 3">
            <a:extLst>
              <a:ext uri="{FF2B5EF4-FFF2-40B4-BE49-F238E27FC236}">
                <a16:creationId xmlns:a16="http://schemas.microsoft.com/office/drawing/2014/main" id="{1DBA7413-6201-48E0-8247-9B3ABC5E4093}"/>
              </a:ext>
            </a:extLst>
          </p:cNvPr>
          <p:cNvGrpSpPr/>
          <p:nvPr/>
        </p:nvGrpSpPr>
        <p:grpSpPr>
          <a:xfrm>
            <a:off x="4101484" y="1348562"/>
            <a:ext cx="4518734" cy="954137"/>
            <a:chOff x="2073070" y="1375205"/>
            <a:chExt cx="3409867" cy="941578"/>
          </a:xfrm>
        </p:grpSpPr>
        <p:sp>
          <p:nvSpPr>
            <p:cNvPr id="8" name="Rectangle 7">
              <a:extLst>
                <a:ext uri="{FF2B5EF4-FFF2-40B4-BE49-F238E27FC236}">
                  <a16:creationId xmlns:a16="http://schemas.microsoft.com/office/drawing/2014/main" id="{0BFD2D40-076F-499A-AF7F-FBC6D43E9976}"/>
                </a:ext>
              </a:extLst>
            </p:cNvPr>
            <p:cNvSpPr/>
            <p:nvPr/>
          </p:nvSpPr>
          <p:spPr>
            <a:xfrm>
              <a:off x="2073071" y="1739386"/>
              <a:ext cx="3409861" cy="57739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en-GB" sz="1600" dirty="0">
                <a:solidFill>
                  <a:schemeClr val="tx1"/>
                </a:solidFill>
              </a:endParaRPr>
            </a:p>
            <a:p>
              <a:pPr marL="285750" indent="-285750">
                <a:buFont typeface="Arial" panose="020B0604020202020204" pitchFamily="34" charset="0"/>
                <a:buChar char="•"/>
              </a:pPr>
              <a:endParaRPr lang="en-GB" sz="1600" dirty="0">
                <a:solidFill>
                  <a:schemeClr val="tx1"/>
                </a:solidFill>
              </a:endParaRPr>
            </a:p>
            <a:p>
              <a:endParaRPr lang="en-GB" sz="1600" dirty="0">
                <a:solidFill>
                  <a:schemeClr val="tx1"/>
                </a:solidFill>
              </a:endParaRPr>
            </a:p>
            <a:p>
              <a:r>
                <a:rPr lang="en-GB" sz="1600" b="1" dirty="0">
                  <a:solidFill>
                    <a:schemeClr val="tx1"/>
                  </a:solidFill>
                </a:rPr>
                <a:t>52.7% </a:t>
              </a:r>
              <a:r>
                <a:rPr lang="en-GB" sz="1600" dirty="0">
                  <a:solidFill>
                    <a:schemeClr val="tx1"/>
                  </a:solidFill>
                </a:rPr>
                <a:t>of COPD patients with MRC dyspnoea score &gt;=3 were offered referral to PR </a:t>
              </a:r>
              <a:r>
                <a:rPr lang="en-GB" sz="16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(QOF data, 2019/20) </a:t>
              </a:r>
              <a:endParaRPr lang="en-GB" sz="1600" dirty="0">
                <a:solidFill>
                  <a:schemeClr val="tx1"/>
                </a:solidFill>
                <a:latin typeface="Calibri" panose="020F0502020204030204" pitchFamily="34" charset="0"/>
              </a:endParaRPr>
            </a:p>
            <a:p>
              <a:pPr marL="285750" indent="-285750">
                <a:buFont typeface="Arial" panose="020B0604020202020204" pitchFamily="34" charset="0"/>
                <a:buChar char="•"/>
              </a:pPr>
              <a:endParaRPr lang="en-GB" sz="1600" dirty="0">
                <a:solidFill>
                  <a:schemeClr val="tx1"/>
                </a:solidFill>
                <a:latin typeface="Calibri" panose="020F0502020204030204" pitchFamily="34" charset="0"/>
              </a:endParaRPr>
            </a:p>
            <a:p>
              <a:pPr marL="285750" indent="-285750">
                <a:buFont typeface="Arial" panose="020B0604020202020204" pitchFamily="34" charset="0"/>
                <a:buChar char="•"/>
              </a:pPr>
              <a:endParaRPr lang="en-GB" sz="1600" dirty="0">
                <a:solidFill>
                  <a:schemeClr val="tx1"/>
                </a:solidFill>
                <a:latin typeface="Calibri" panose="020F0502020204030204" pitchFamily="34" charset="0"/>
              </a:endParaRPr>
            </a:p>
            <a:p>
              <a:pPr marL="285750" indent="-285750">
                <a:buFont typeface="Arial" panose="020B0604020202020204" pitchFamily="34" charset="0"/>
                <a:buChar char="•"/>
              </a:pPr>
              <a:endParaRPr lang="en-GB" sz="1600" dirty="0">
                <a:solidFill>
                  <a:schemeClr val="tx1"/>
                </a:solidFill>
              </a:endParaRPr>
            </a:p>
          </p:txBody>
        </p:sp>
        <p:sp>
          <p:nvSpPr>
            <p:cNvPr id="9" name="Rectangle 8">
              <a:extLst>
                <a:ext uri="{FF2B5EF4-FFF2-40B4-BE49-F238E27FC236}">
                  <a16:creationId xmlns:a16="http://schemas.microsoft.com/office/drawing/2014/main" id="{854A7EB4-A344-4953-B130-CF3D32BEE2DF}"/>
                </a:ext>
              </a:extLst>
            </p:cNvPr>
            <p:cNvSpPr/>
            <p:nvPr/>
          </p:nvSpPr>
          <p:spPr>
            <a:xfrm>
              <a:off x="2073070" y="1375205"/>
              <a:ext cx="3409867" cy="3284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rPr>
                <a:t>Where is London now?</a:t>
              </a:r>
            </a:p>
          </p:txBody>
        </p:sp>
      </p:grpSp>
      <p:grpSp>
        <p:nvGrpSpPr>
          <p:cNvPr id="3" name="Group 2">
            <a:extLst>
              <a:ext uri="{FF2B5EF4-FFF2-40B4-BE49-F238E27FC236}">
                <a16:creationId xmlns:a16="http://schemas.microsoft.com/office/drawing/2014/main" id="{95F7A17D-D331-4A90-9827-6BA977BC43E3}"/>
              </a:ext>
            </a:extLst>
          </p:cNvPr>
          <p:cNvGrpSpPr/>
          <p:nvPr/>
        </p:nvGrpSpPr>
        <p:grpSpPr>
          <a:xfrm>
            <a:off x="372865" y="1348563"/>
            <a:ext cx="3657597" cy="954137"/>
            <a:chOff x="5616957" y="1358648"/>
            <a:chExt cx="2834585" cy="954137"/>
          </a:xfrm>
        </p:grpSpPr>
        <p:sp>
          <p:nvSpPr>
            <p:cNvPr id="10" name="Rectangle 9">
              <a:extLst>
                <a:ext uri="{FF2B5EF4-FFF2-40B4-BE49-F238E27FC236}">
                  <a16:creationId xmlns:a16="http://schemas.microsoft.com/office/drawing/2014/main" id="{6D862D86-CA68-4F7D-B885-DB4D7505AA7A}"/>
                </a:ext>
              </a:extLst>
            </p:cNvPr>
            <p:cNvSpPr/>
            <p:nvPr/>
          </p:nvSpPr>
          <p:spPr>
            <a:xfrm>
              <a:off x="5620559" y="1721050"/>
              <a:ext cx="2830983" cy="59173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a:solidFill>
                  <a:schemeClr val="tx1"/>
                </a:solidFill>
              </a:endParaRPr>
            </a:p>
            <a:p>
              <a:r>
                <a:rPr lang="en-GB" sz="1600" dirty="0">
                  <a:solidFill>
                    <a:schemeClr val="tx1"/>
                  </a:solidFill>
                </a:rPr>
                <a:t>National objective: Increase referral rate to </a:t>
              </a:r>
              <a:r>
                <a:rPr lang="en-GB" sz="1600" b="1" dirty="0">
                  <a:solidFill>
                    <a:schemeClr val="tx1"/>
                  </a:solidFill>
                </a:rPr>
                <a:t>60% </a:t>
              </a:r>
              <a:r>
                <a:rPr lang="en-GB" sz="1600" dirty="0">
                  <a:solidFill>
                    <a:schemeClr val="tx1"/>
                  </a:solidFill>
                </a:rPr>
                <a:t>by 2022/23</a:t>
              </a:r>
              <a:endParaRPr lang="en-GB" sz="1600" dirty="0">
                <a:solidFill>
                  <a:schemeClr val="tx1"/>
                </a:solidFill>
                <a:latin typeface="Calibri" panose="020F0502020204030204" pitchFamily="34" charset="0"/>
              </a:endParaRPr>
            </a:p>
            <a:p>
              <a:pPr marL="285750" indent="-285750">
                <a:buFont typeface="Arial" panose="020B0604020202020204" pitchFamily="34" charset="0"/>
                <a:buChar char="•"/>
              </a:pPr>
              <a:endParaRPr lang="en-GB" sz="1600" dirty="0">
                <a:solidFill>
                  <a:schemeClr val="tx1"/>
                </a:solidFill>
              </a:endParaRPr>
            </a:p>
          </p:txBody>
        </p:sp>
        <p:sp>
          <p:nvSpPr>
            <p:cNvPr id="11" name="Rectangle 10">
              <a:extLst>
                <a:ext uri="{FF2B5EF4-FFF2-40B4-BE49-F238E27FC236}">
                  <a16:creationId xmlns:a16="http://schemas.microsoft.com/office/drawing/2014/main" id="{4EAF3756-32E2-4A25-BBF7-368FF2FA1348}"/>
                </a:ext>
              </a:extLst>
            </p:cNvPr>
            <p:cNvSpPr/>
            <p:nvPr/>
          </p:nvSpPr>
          <p:spPr>
            <a:xfrm>
              <a:off x="5616957" y="1358648"/>
              <a:ext cx="2834585" cy="3327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rPr>
                <a:t>Key targets</a:t>
              </a:r>
            </a:p>
          </p:txBody>
        </p:sp>
      </p:grpSp>
    </p:spTree>
    <p:extLst>
      <p:ext uri="{BB962C8B-B14F-4D97-AF65-F5344CB8AC3E}">
        <p14:creationId xmlns:p14="http://schemas.microsoft.com/office/powerpoint/2010/main" val="257092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a:extLst>
              <a:ext uri="{FF2B5EF4-FFF2-40B4-BE49-F238E27FC236}">
                <a16:creationId xmlns:a16="http://schemas.microsoft.com/office/drawing/2014/main" id="{AABEA364-AC33-4237-B40D-ED18A0AF2D14}"/>
              </a:ext>
            </a:extLst>
          </p:cNvPr>
          <p:cNvSpPr txBox="1">
            <a:spLocks/>
          </p:cNvSpPr>
          <p:nvPr/>
        </p:nvSpPr>
        <p:spPr>
          <a:xfrm>
            <a:off x="637336" y="6331902"/>
            <a:ext cx="5723164" cy="365125"/>
          </a:xfrm>
          <a:prstGeom prst="rect">
            <a:avLst/>
          </a:prstGeom>
        </p:spPr>
        <p:txBody>
          <a:bodyPr vert="horz" lIns="91440" tIns="45720" rIns="91440" bIns="45720" rtlCol="0" anchor="ctr"/>
          <a:lstStyle>
            <a:defPPr>
              <a:defRPr lang="en-US"/>
            </a:defPPr>
            <a:lvl1pPr marL="0" algn="l" defTabSz="914400" rtl="0" eaLnBrk="1" latinLnBrk="0" hangingPunct="1">
              <a:defRPr sz="1200" b="0" kern="1200">
                <a:solidFill>
                  <a:schemeClr val="accent3">
                    <a:lumMod val="60000"/>
                    <a:lumOff val="40000"/>
                  </a:schemeClr>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London Gap Analysis – September 2021</a:t>
            </a:r>
          </a:p>
        </p:txBody>
      </p:sp>
      <p:sp>
        <p:nvSpPr>
          <p:cNvPr id="14" name="Content Placeholder 2">
            <a:extLst>
              <a:ext uri="{FF2B5EF4-FFF2-40B4-BE49-F238E27FC236}">
                <a16:creationId xmlns:a16="http://schemas.microsoft.com/office/drawing/2014/main" id="{66E347C3-4A97-440D-A1D7-7BE7071EF52C}"/>
              </a:ext>
            </a:extLst>
          </p:cNvPr>
          <p:cNvSpPr>
            <a:spLocks noGrp="1"/>
          </p:cNvSpPr>
          <p:nvPr>
            <p:ph sz="quarter" idx="10"/>
          </p:nvPr>
        </p:nvSpPr>
        <p:spPr>
          <a:xfrm>
            <a:off x="435004" y="2914543"/>
            <a:ext cx="8343235" cy="3399141"/>
          </a:xfrm>
          <a:solidFill>
            <a:schemeClr val="bg1"/>
          </a:solidFill>
          <a:ln>
            <a:solidFill>
              <a:schemeClr val="tx2">
                <a:lumMod val="50000"/>
              </a:schemeClr>
            </a:solidFill>
          </a:ln>
        </p:spPr>
        <p:txBody>
          <a:bodyPr/>
          <a:lstStyle/>
          <a:p>
            <a:pPr marL="0" lvl="0" indent="0" rtl="0">
              <a:lnSpc>
                <a:spcPct val="107000"/>
              </a:lnSpc>
              <a:spcBef>
                <a:spcPts val="600"/>
              </a:spcBef>
              <a:buNone/>
            </a:pPr>
            <a:r>
              <a:rPr lang="en-GB" sz="1500" b="1" dirty="0">
                <a:effectLst/>
                <a:latin typeface="Calibri" panose="020F0502020204030204" pitchFamily="34" charset="0"/>
                <a:ea typeface="Calibri" panose="020F0502020204030204" pitchFamily="34" charset="0"/>
                <a:cs typeface="Calibri" panose="020F0502020204030204" pitchFamily="34" charset="0"/>
              </a:rPr>
              <a:t>Proposed recommendations:</a:t>
            </a:r>
          </a:p>
          <a:p>
            <a:pPr marL="342900" lvl="0" indent="-342900" rtl="0">
              <a:lnSpc>
                <a:spcPct val="107000"/>
              </a:lnSpc>
              <a:spcBef>
                <a:spcPts val="600"/>
              </a:spcBef>
              <a:buFont typeface="Symbol" panose="05050102010706020507" pitchFamily="18" charset="2"/>
              <a:buChar char=""/>
            </a:pPr>
            <a:r>
              <a:rPr lang="en-GB" sz="1500" dirty="0">
                <a:effectLst/>
                <a:latin typeface="Calibri" panose="020F0502020204030204" pitchFamily="34" charset="0"/>
                <a:ea typeface="Calibri" panose="020F0502020204030204" pitchFamily="34" charset="0"/>
                <a:cs typeface="Calibri" panose="020F0502020204030204" pitchFamily="34" charset="0"/>
              </a:rPr>
              <a:t>Implementing strategies to reduce variation in waiting time within each ICS, with a focus on addressing health inequalities</a:t>
            </a:r>
          </a:p>
          <a:p>
            <a:pPr marL="342900" lvl="0" indent="-342900" rtl="0">
              <a:lnSpc>
                <a:spcPct val="107000"/>
              </a:lnSpc>
              <a:spcBef>
                <a:spcPts val="600"/>
              </a:spcBef>
              <a:buFont typeface="Symbol" panose="05050102010706020507" pitchFamily="18" charset="2"/>
              <a:buChar char=""/>
            </a:pPr>
            <a:r>
              <a:rPr lang="en-GB" sz="1500" dirty="0">
                <a:effectLst/>
                <a:latin typeface="Calibri" panose="020F0502020204030204" pitchFamily="34" charset="0"/>
                <a:ea typeface="Calibri" panose="020F0502020204030204" pitchFamily="34" charset="0"/>
                <a:cs typeface="Calibri" panose="020F0502020204030204" pitchFamily="34" charset="0"/>
              </a:rPr>
              <a:t>Recording drop out/ DNA rates along with qualitative patient feedback to understand why patients to not complete PR and how they can be supported</a:t>
            </a:r>
          </a:p>
          <a:p>
            <a:pPr marL="342900" lvl="0" indent="-342900">
              <a:lnSpc>
                <a:spcPct val="107000"/>
              </a:lnSpc>
              <a:spcBef>
                <a:spcPts val="600"/>
              </a:spcBef>
              <a:buFont typeface="Symbol" panose="05050102010706020507" pitchFamily="18" charset="2"/>
              <a:buChar char=""/>
              <a:tabLst>
                <a:tab pos="1257300" algn="l"/>
              </a:tabLst>
            </a:pPr>
            <a:r>
              <a:rPr lang="en-GB" sz="1500" dirty="0">
                <a:effectLst/>
                <a:latin typeface="Calibri" panose="020F0502020204030204" pitchFamily="34" charset="0"/>
                <a:ea typeface="Calibri" panose="020F0502020204030204" pitchFamily="34" charset="0"/>
                <a:cs typeface="Calibri" panose="020F0502020204030204" pitchFamily="34" charset="0"/>
              </a:rPr>
              <a:t>Evaluating innovative alternative models </a:t>
            </a:r>
            <a:r>
              <a:rPr lang="en-GB" sz="1500" dirty="0">
                <a:latin typeface="Calibri" panose="020F0502020204030204" pitchFamily="34" charset="0"/>
                <a:ea typeface="Calibri" panose="020F0502020204030204" pitchFamily="34" charset="0"/>
                <a:cs typeface="Calibri" panose="020F0502020204030204" pitchFamily="34" charset="0"/>
              </a:rPr>
              <a:t>and</a:t>
            </a:r>
            <a:r>
              <a:rPr lang="en-GB" sz="1500" dirty="0">
                <a:effectLst/>
                <a:latin typeface="Calibri" panose="020F0502020204030204" pitchFamily="34" charset="0"/>
                <a:ea typeface="Calibri" panose="020F0502020204030204" pitchFamily="34" charset="0"/>
                <a:cs typeface="Calibri" panose="020F0502020204030204" pitchFamily="34" charset="0"/>
              </a:rPr>
              <a:t> the impact of this on access and completion rates, clinical outcomes and patient experience</a:t>
            </a:r>
            <a:endParaRPr lang="en-GB" sz="15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Bef>
                <a:spcPts val="600"/>
              </a:spcBef>
              <a:buFont typeface="Symbol" panose="05050102010706020507" pitchFamily="18" charset="2"/>
              <a:buChar char=""/>
              <a:tabLst>
                <a:tab pos="1257300" algn="l"/>
              </a:tabLst>
            </a:pPr>
            <a:r>
              <a:rPr lang="en-GB" sz="1500" dirty="0">
                <a:latin typeface="Calibri" panose="020F0502020204030204" pitchFamily="34" charset="0"/>
                <a:ea typeface="Calibri" panose="020F0502020204030204" pitchFamily="34" charset="0"/>
                <a:cs typeface="Calibri" panose="020F0502020204030204" pitchFamily="34" charset="0"/>
              </a:rPr>
              <a:t>I</a:t>
            </a:r>
            <a:r>
              <a:rPr lang="en-GB" sz="1500" dirty="0">
                <a:effectLst/>
                <a:latin typeface="Calibri" panose="020F0502020204030204" pitchFamily="34" charset="0"/>
                <a:ea typeface="Calibri" panose="020F0502020204030204" pitchFamily="34" charset="0"/>
                <a:cs typeface="Calibri" panose="020F0502020204030204" pitchFamily="34" charset="0"/>
              </a:rPr>
              <a:t>dentify health inequalities and putting in place strategies to support those most at risk of dropping out (i.e. those with physical or mental health comorbidities and those within the most deprived areas).</a:t>
            </a:r>
            <a:endParaRPr lang="en-GB" sz="15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Bef>
                <a:spcPts val="600"/>
              </a:spcBef>
              <a:spcAft>
                <a:spcPts val="800"/>
              </a:spcAft>
              <a:buFont typeface="Symbol" panose="05050102010706020507" pitchFamily="18" charset="2"/>
              <a:buChar char=""/>
              <a:tabLst>
                <a:tab pos="1257300" algn="l"/>
              </a:tabLst>
            </a:pPr>
            <a:r>
              <a:rPr lang="en-GB" sz="1500" dirty="0">
                <a:effectLst/>
                <a:latin typeface="Calibri" panose="020F0502020204030204" pitchFamily="34" charset="0"/>
                <a:ea typeface="Calibri" panose="020F0502020204030204" pitchFamily="34" charset="0"/>
                <a:cs typeface="Calibri" panose="020F0502020204030204" pitchFamily="34" charset="0"/>
              </a:rPr>
              <a:t>Exploring alternative staff models and training to ensure a sustainable PR workforce and meet increased demand</a:t>
            </a:r>
            <a:endParaRPr lang="en-GB" sz="15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785D099A-1697-4C23-BA9E-4943AA2F1B5D}"/>
              </a:ext>
            </a:extLst>
          </p:cNvPr>
          <p:cNvSpPr txBox="1"/>
          <p:nvPr/>
        </p:nvSpPr>
        <p:spPr>
          <a:xfrm>
            <a:off x="363983" y="210685"/>
            <a:ext cx="7395099" cy="830997"/>
          </a:xfrm>
          <a:prstGeom prst="rect">
            <a:avLst/>
          </a:prstGeom>
          <a:noFill/>
        </p:spPr>
        <p:txBody>
          <a:bodyPr wrap="square">
            <a:spAutoFit/>
          </a:bodyPr>
          <a:lstStyle/>
          <a:p>
            <a:r>
              <a:rPr lang="en-GB" sz="2400" b="1" dirty="0">
                <a:solidFill>
                  <a:srgbClr val="003087"/>
                </a:solidFill>
                <a:latin typeface="Arial" panose="020B0604020202020204" pitchFamily="34" charset="0"/>
                <a:cs typeface="Arial" panose="020B0604020202020204" pitchFamily="34" charset="0"/>
              </a:rPr>
              <a:t>Objective 2: Improving timely access and completion</a:t>
            </a:r>
            <a:endParaRPr lang="en-GB" sz="2400" dirty="0">
              <a:solidFill>
                <a:srgbClr val="003087"/>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C8A8710C-51A1-4A11-AEFB-5428850695D3}"/>
              </a:ext>
            </a:extLst>
          </p:cNvPr>
          <p:cNvSpPr/>
          <p:nvPr/>
        </p:nvSpPr>
        <p:spPr>
          <a:xfrm>
            <a:off x="4381267" y="2222205"/>
            <a:ext cx="4396972" cy="54652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GB" sz="1600" dirty="0">
              <a:solidFill>
                <a:schemeClr val="tx1"/>
              </a:solidFill>
            </a:endParaRPr>
          </a:p>
          <a:p>
            <a:r>
              <a:rPr lang="en-GB" sz="1600" b="1" dirty="0">
                <a:solidFill>
                  <a:schemeClr val="tx1"/>
                </a:solidFill>
                <a:latin typeface="Calibri" panose="020F0502020204030204" pitchFamily="34" charset="0"/>
              </a:rPr>
              <a:t>60.0% </a:t>
            </a:r>
            <a:r>
              <a:rPr lang="en-GB" sz="1600" dirty="0">
                <a:solidFill>
                  <a:schemeClr val="tx1"/>
                </a:solidFill>
                <a:latin typeface="Calibri" panose="020F0502020204030204" pitchFamily="34" charset="0"/>
              </a:rPr>
              <a:t>of those enrolled in PR went on to complete d/c assessment </a:t>
            </a:r>
            <a:r>
              <a:rPr lang="en-GB" sz="1600" i="1" dirty="0">
                <a:solidFill>
                  <a:schemeClr val="tx1"/>
                </a:solidFill>
                <a:latin typeface="Calibri" panose="020F0502020204030204" pitchFamily="34" charset="0"/>
              </a:rPr>
              <a:t>(NACAP, 2019)</a:t>
            </a:r>
          </a:p>
          <a:p>
            <a:pPr marL="285750" indent="-285750">
              <a:buFont typeface="Arial" panose="020B0604020202020204" pitchFamily="34" charset="0"/>
              <a:buChar char="•"/>
            </a:pPr>
            <a:endParaRPr lang="en-GB" sz="1600" dirty="0">
              <a:solidFill>
                <a:schemeClr val="tx1"/>
              </a:solidFill>
            </a:endParaRPr>
          </a:p>
        </p:txBody>
      </p:sp>
      <p:sp>
        <p:nvSpPr>
          <p:cNvPr id="11" name="Rectangle 10">
            <a:extLst>
              <a:ext uri="{FF2B5EF4-FFF2-40B4-BE49-F238E27FC236}">
                <a16:creationId xmlns:a16="http://schemas.microsoft.com/office/drawing/2014/main" id="{7BCC3726-98BE-4DB1-AB64-538DA031E87B}"/>
              </a:ext>
            </a:extLst>
          </p:cNvPr>
          <p:cNvSpPr/>
          <p:nvPr/>
        </p:nvSpPr>
        <p:spPr>
          <a:xfrm>
            <a:off x="4383791" y="1587171"/>
            <a:ext cx="4394449" cy="58065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rPr>
              <a:t>61% </a:t>
            </a:r>
            <a:r>
              <a:rPr lang="en-GB" sz="1600" dirty="0">
                <a:solidFill>
                  <a:schemeClr val="tx1"/>
                </a:solidFill>
              </a:rPr>
              <a:t>of patients with stable COPD started PR within 90 days </a:t>
            </a:r>
            <a:r>
              <a:rPr lang="en-GB" sz="1600" i="1" dirty="0">
                <a:solidFill>
                  <a:schemeClr val="tx1"/>
                </a:solidFill>
              </a:rPr>
              <a:t>(NACAP, 2019)</a:t>
            </a:r>
            <a:endParaRPr lang="en-GB" sz="1600" dirty="0">
              <a:solidFill>
                <a:schemeClr val="tx1"/>
              </a:solidFill>
              <a:latin typeface="Calibri" panose="020F0502020204030204" pitchFamily="34" charset="0"/>
            </a:endParaRPr>
          </a:p>
        </p:txBody>
      </p:sp>
      <p:sp>
        <p:nvSpPr>
          <p:cNvPr id="22" name="Rectangle 21">
            <a:extLst>
              <a:ext uri="{FF2B5EF4-FFF2-40B4-BE49-F238E27FC236}">
                <a16:creationId xmlns:a16="http://schemas.microsoft.com/office/drawing/2014/main" id="{57B3455E-008E-46D1-9F00-7CDA393F2E0F}"/>
              </a:ext>
            </a:extLst>
          </p:cNvPr>
          <p:cNvSpPr/>
          <p:nvPr/>
        </p:nvSpPr>
        <p:spPr>
          <a:xfrm>
            <a:off x="435004" y="1183311"/>
            <a:ext cx="3826047" cy="346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rPr>
              <a:t>Key targets</a:t>
            </a:r>
          </a:p>
        </p:txBody>
      </p:sp>
      <p:sp>
        <p:nvSpPr>
          <p:cNvPr id="20" name="Rectangle 19">
            <a:extLst>
              <a:ext uri="{FF2B5EF4-FFF2-40B4-BE49-F238E27FC236}">
                <a16:creationId xmlns:a16="http://schemas.microsoft.com/office/drawing/2014/main" id="{5755D3A7-D71C-41FA-B426-5D02EC3A148C}"/>
              </a:ext>
            </a:extLst>
          </p:cNvPr>
          <p:cNvSpPr/>
          <p:nvPr/>
        </p:nvSpPr>
        <p:spPr>
          <a:xfrm>
            <a:off x="4383790" y="1185893"/>
            <a:ext cx="4394449" cy="3327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rPr>
              <a:t>Where is London now?</a:t>
            </a:r>
          </a:p>
        </p:txBody>
      </p:sp>
      <p:sp>
        <p:nvSpPr>
          <p:cNvPr id="23" name="Rectangle 22">
            <a:extLst>
              <a:ext uri="{FF2B5EF4-FFF2-40B4-BE49-F238E27FC236}">
                <a16:creationId xmlns:a16="http://schemas.microsoft.com/office/drawing/2014/main" id="{A74B1C98-8CC6-476E-9C4F-AEBD538644D5}"/>
              </a:ext>
            </a:extLst>
          </p:cNvPr>
          <p:cNvSpPr/>
          <p:nvPr/>
        </p:nvSpPr>
        <p:spPr>
          <a:xfrm>
            <a:off x="435004" y="1584802"/>
            <a:ext cx="3826047" cy="58065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dirty="0">
                <a:solidFill>
                  <a:schemeClr val="tx1"/>
                </a:solidFill>
                <a:latin typeface="Calibri" panose="020F0502020204030204" pitchFamily="34" charset="0"/>
              </a:rPr>
              <a:t>NACAP QI priority: Increase % starting PR within 90 days to </a:t>
            </a:r>
            <a:r>
              <a:rPr lang="en-GB" sz="1600" b="1" dirty="0">
                <a:solidFill>
                  <a:schemeClr val="tx1"/>
                </a:solidFill>
                <a:latin typeface="Calibri" panose="020F0502020204030204" pitchFamily="34" charset="0"/>
              </a:rPr>
              <a:t>85%</a:t>
            </a:r>
            <a:endParaRPr lang="en-GB" sz="1600" dirty="0">
              <a:solidFill>
                <a:schemeClr val="tx1"/>
              </a:solidFill>
            </a:endParaRPr>
          </a:p>
        </p:txBody>
      </p:sp>
      <p:sp>
        <p:nvSpPr>
          <p:cNvPr id="24" name="Rectangle 23">
            <a:extLst>
              <a:ext uri="{FF2B5EF4-FFF2-40B4-BE49-F238E27FC236}">
                <a16:creationId xmlns:a16="http://schemas.microsoft.com/office/drawing/2014/main" id="{DB24EFEB-2BC0-4E08-89FD-04A8C4707006}"/>
              </a:ext>
            </a:extLst>
          </p:cNvPr>
          <p:cNvSpPr/>
          <p:nvPr/>
        </p:nvSpPr>
        <p:spPr>
          <a:xfrm>
            <a:off x="435004" y="2222205"/>
            <a:ext cx="3826047" cy="54652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latin typeface="Calibri" panose="020F0502020204030204" pitchFamily="34" charset="0"/>
              </a:rPr>
              <a:t>NACAP QI priority: Increase completion rate to </a:t>
            </a:r>
            <a:r>
              <a:rPr lang="en-GB" sz="1600" b="1" dirty="0">
                <a:solidFill>
                  <a:schemeClr val="tx1"/>
                </a:solidFill>
                <a:latin typeface="Calibri" panose="020F0502020204030204" pitchFamily="34" charset="0"/>
              </a:rPr>
              <a:t>70%</a:t>
            </a:r>
            <a:endParaRPr lang="en-GB" sz="1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082212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a:extLst>
              <a:ext uri="{FF2B5EF4-FFF2-40B4-BE49-F238E27FC236}">
                <a16:creationId xmlns:a16="http://schemas.microsoft.com/office/drawing/2014/main" id="{AABEA364-AC33-4237-B40D-ED18A0AF2D14}"/>
              </a:ext>
            </a:extLst>
          </p:cNvPr>
          <p:cNvSpPr txBox="1">
            <a:spLocks/>
          </p:cNvSpPr>
          <p:nvPr/>
        </p:nvSpPr>
        <p:spPr>
          <a:xfrm>
            <a:off x="637336" y="6331902"/>
            <a:ext cx="5723164" cy="365125"/>
          </a:xfrm>
          <a:prstGeom prst="rect">
            <a:avLst/>
          </a:prstGeom>
        </p:spPr>
        <p:txBody>
          <a:bodyPr vert="horz" lIns="91440" tIns="45720" rIns="91440" bIns="45720" rtlCol="0" anchor="ctr"/>
          <a:lstStyle>
            <a:defPPr>
              <a:defRPr lang="en-US"/>
            </a:defPPr>
            <a:lvl1pPr marL="0" algn="l" defTabSz="914400" rtl="0" eaLnBrk="1" latinLnBrk="0" hangingPunct="1">
              <a:defRPr sz="1200" b="0" kern="1200">
                <a:solidFill>
                  <a:schemeClr val="accent3">
                    <a:lumMod val="60000"/>
                    <a:lumOff val="40000"/>
                  </a:schemeClr>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London Gap Analysis – September 2021</a:t>
            </a:r>
          </a:p>
        </p:txBody>
      </p:sp>
      <p:sp>
        <p:nvSpPr>
          <p:cNvPr id="14" name="Content Placeholder 2">
            <a:extLst>
              <a:ext uri="{FF2B5EF4-FFF2-40B4-BE49-F238E27FC236}">
                <a16:creationId xmlns:a16="http://schemas.microsoft.com/office/drawing/2014/main" id="{66E347C3-4A97-440D-A1D7-7BE7071EF52C}"/>
              </a:ext>
            </a:extLst>
          </p:cNvPr>
          <p:cNvSpPr>
            <a:spLocks noGrp="1"/>
          </p:cNvSpPr>
          <p:nvPr>
            <p:ph sz="quarter" idx="10"/>
          </p:nvPr>
        </p:nvSpPr>
        <p:spPr>
          <a:xfrm>
            <a:off x="339098" y="2316491"/>
            <a:ext cx="8438685" cy="3876491"/>
          </a:xfrm>
          <a:solidFill>
            <a:schemeClr val="bg1"/>
          </a:solidFill>
          <a:ln>
            <a:solidFill>
              <a:schemeClr val="tx2">
                <a:lumMod val="50000"/>
              </a:schemeClr>
            </a:solidFill>
          </a:ln>
        </p:spPr>
        <p:txBody>
          <a:bodyPr anchor="ctr"/>
          <a:lstStyle/>
          <a:p>
            <a:pPr marL="0" lvl="0" indent="0" rtl="0">
              <a:lnSpc>
                <a:spcPct val="107000"/>
              </a:lnSpc>
              <a:buNone/>
            </a:pPr>
            <a:r>
              <a:rPr lang="en-GB" sz="1800" b="1" dirty="0">
                <a:effectLst/>
                <a:latin typeface="Calibri" panose="020F0502020204030204" pitchFamily="34" charset="0"/>
                <a:ea typeface="Calibri" panose="020F0502020204030204" pitchFamily="34" charset="0"/>
                <a:cs typeface="Calibri" panose="020F0502020204030204" pitchFamily="34" charset="0"/>
              </a:rPr>
              <a:t>Proposed recommendations:</a:t>
            </a:r>
          </a:p>
          <a:p>
            <a:pPr marL="342900" lvl="0" indent="-342900" rtl="0">
              <a:lnSpc>
                <a:spcPct val="107000"/>
              </a:lnSpc>
              <a:spcBef>
                <a:spcPts val="600"/>
              </a:spcBef>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Prioritising commissioning of PR services who have achieved or are engaged with accreditation process and ensuring dedicated funding and resources to support services through accreditation as part of service specification</a:t>
            </a:r>
          </a:p>
          <a:p>
            <a:pPr marL="342900" lvl="0" indent="-342900" rtl="0">
              <a:lnSpc>
                <a:spcPct val="107000"/>
              </a:lnSpc>
              <a:spcBef>
                <a:spcPts val="600"/>
              </a:spcBef>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Establishing ICS-based peer support and review processes to help services undergoing accreditation</a:t>
            </a:r>
          </a:p>
          <a:p>
            <a:pPr marL="342900" lvl="0" indent="-342900" rtl="0">
              <a:lnSpc>
                <a:spcPct val="107000"/>
              </a:lnSpc>
              <a:spcBef>
                <a:spcPts val="600"/>
              </a:spcBef>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Supporting services to return to BAU, including a review of potential increases in estate and workforce resourcing requirements due to the impact of COVID-19</a:t>
            </a:r>
          </a:p>
          <a:p>
            <a:pPr marL="342900" indent="-342900">
              <a:lnSpc>
                <a:spcPct val="107000"/>
              </a:lnSpc>
              <a:spcBef>
                <a:spcPts val="600"/>
              </a:spcBef>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Ensuring face to face assessments are conducted using validated outcome measures to support the objective evaluation of innovative models of care</a:t>
            </a:r>
          </a:p>
        </p:txBody>
      </p:sp>
      <p:sp>
        <p:nvSpPr>
          <p:cNvPr id="6" name="TextBox 5">
            <a:extLst>
              <a:ext uri="{FF2B5EF4-FFF2-40B4-BE49-F238E27FC236}">
                <a16:creationId xmlns:a16="http://schemas.microsoft.com/office/drawing/2014/main" id="{785D099A-1697-4C23-BA9E-4943AA2F1B5D}"/>
              </a:ext>
            </a:extLst>
          </p:cNvPr>
          <p:cNvSpPr txBox="1"/>
          <p:nvPr/>
        </p:nvSpPr>
        <p:spPr>
          <a:xfrm>
            <a:off x="230103" y="182813"/>
            <a:ext cx="7717210" cy="830997"/>
          </a:xfrm>
          <a:prstGeom prst="rect">
            <a:avLst/>
          </a:prstGeom>
          <a:noFill/>
        </p:spPr>
        <p:txBody>
          <a:bodyPr wrap="square">
            <a:spAutoFit/>
          </a:bodyPr>
          <a:lstStyle/>
          <a:p>
            <a:r>
              <a:rPr lang="en-GB" sz="2400" b="1" dirty="0">
                <a:solidFill>
                  <a:srgbClr val="003087"/>
                </a:solidFill>
                <a:latin typeface="Arial" panose="020B0604020202020204" pitchFamily="34" charset="0"/>
                <a:cs typeface="Arial" panose="020B0604020202020204" pitchFamily="34" charset="0"/>
              </a:rPr>
              <a:t>Objective 3: Improving quality and reducing variation</a:t>
            </a:r>
            <a:endParaRPr lang="en-GB" sz="2400" dirty="0">
              <a:solidFill>
                <a:srgbClr val="003087"/>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4574066E-D138-4F52-B7BC-82DC83CBEB92}"/>
              </a:ext>
            </a:extLst>
          </p:cNvPr>
          <p:cNvSpPr/>
          <p:nvPr/>
        </p:nvSpPr>
        <p:spPr>
          <a:xfrm>
            <a:off x="339098" y="1595189"/>
            <a:ext cx="3620343" cy="58467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latin typeface="Calibri" panose="020F0502020204030204" pitchFamily="34" charset="0"/>
              </a:rPr>
              <a:t>National objective: increase uptake of PR accreditation to </a:t>
            </a:r>
            <a:r>
              <a:rPr lang="en-GB" sz="1600" b="1" dirty="0">
                <a:solidFill>
                  <a:schemeClr val="tx1"/>
                </a:solidFill>
                <a:latin typeface="Calibri" panose="020F0502020204030204" pitchFamily="34" charset="0"/>
              </a:rPr>
              <a:t>70% </a:t>
            </a:r>
            <a:r>
              <a:rPr lang="en-GB" sz="1600" dirty="0">
                <a:solidFill>
                  <a:schemeClr val="tx1"/>
                </a:solidFill>
                <a:latin typeface="Calibri" panose="020F0502020204030204" pitchFamily="34" charset="0"/>
              </a:rPr>
              <a:t>by 2022/23</a:t>
            </a:r>
            <a:endParaRPr lang="en-GB" sz="1600" dirty="0">
              <a:solidFill>
                <a:schemeClr val="tx1"/>
              </a:solidFill>
            </a:endParaRPr>
          </a:p>
        </p:txBody>
      </p:sp>
      <p:sp>
        <p:nvSpPr>
          <p:cNvPr id="11" name="Rectangle 10">
            <a:extLst>
              <a:ext uri="{FF2B5EF4-FFF2-40B4-BE49-F238E27FC236}">
                <a16:creationId xmlns:a16="http://schemas.microsoft.com/office/drawing/2014/main" id="{B742F1F5-A804-4D87-BAD1-29391D3AB2EE}"/>
              </a:ext>
            </a:extLst>
          </p:cNvPr>
          <p:cNvSpPr/>
          <p:nvPr/>
        </p:nvSpPr>
        <p:spPr>
          <a:xfrm>
            <a:off x="339099" y="1195292"/>
            <a:ext cx="3620342" cy="346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rPr>
              <a:t>Key targets</a:t>
            </a:r>
          </a:p>
        </p:txBody>
      </p:sp>
      <p:grpSp>
        <p:nvGrpSpPr>
          <p:cNvPr id="2" name="Group 1">
            <a:extLst>
              <a:ext uri="{FF2B5EF4-FFF2-40B4-BE49-F238E27FC236}">
                <a16:creationId xmlns:a16="http://schemas.microsoft.com/office/drawing/2014/main" id="{401513D6-A3EC-4180-8A96-C3690AB0A20A}"/>
              </a:ext>
            </a:extLst>
          </p:cNvPr>
          <p:cNvGrpSpPr/>
          <p:nvPr/>
        </p:nvGrpSpPr>
        <p:grpSpPr>
          <a:xfrm>
            <a:off x="4057096" y="1195292"/>
            <a:ext cx="4720691" cy="984575"/>
            <a:chOff x="4959716" y="4712327"/>
            <a:chExt cx="4571004" cy="984575"/>
          </a:xfrm>
        </p:grpSpPr>
        <p:sp>
          <p:nvSpPr>
            <p:cNvPr id="10" name="Rectangle 9">
              <a:extLst>
                <a:ext uri="{FF2B5EF4-FFF2-40B4-BE49-F238E27FC236}">
                  <a16:creationId xmlns:a16="http://schemas.microsoft.com/office/drawing/2014/main" id="{E14439D4-1E27-44A6-AD1D-AE0E0FA541B3}"/>
                </a:ext>
              </a:extLst>
            </p:cNvPr>
            <p:cNvSpPr/>
            <p:nvPr/>
          </p:nvSpPr>
          <p:spPr>
            <a:xfrm>
              <a:off x="4959716" y="4712327"/>
              <a:ext cx="4571003" cy="346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rPr>
                <a:t>Where is London now?</a:t>
              </a:r>
            </a:p>
          </p:txBody>
        </p:sp>
        <p:sp>
          <p:nvSpPr>
            <p:cNvPr id="12" name="Rectangle 11">
              <a:extLst>
                <a:ext uri="{FF2B5EF4-FFF2-40B4-BE49-F238E27FC236}">
                  <a16:creationId xmlns:a16="http://schemas.microsoft.com/office/drawing/2014/main" id="{2FC6CF4F-A525-4400-B8CF-3355022A3D78}"/>
                </a:ext>
              </a:extLst>
            </p:cNvPr>
            <p:cNvSpPr/>
            <p:nvPr/>
          </p:nvSpPr>
          <p:spPr>
            <a:xfrm>
              <a:off x="4959716" y="5112224"/>
              <a:ext cx="4571004" cy="58467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Calibri" panose="020F0502020204030204" pitchFamily="34" charset="0"/>
                </a:rPr>
                <a:t>52% </a:t>
              </a:r>
              <a:r>
                <a:rPr lang="en-GB" sz="1600" dirty="0">
                  <a:solidFill>
                    <a:schemeClr val="tx1"/>
                  </a:solidFill>
                  <a:latin typeface="Calibri" panose="020F0502020204030204" pitchFamily="34" charset="0"/>
                </a:rPr>
                <a:t>of services were signed up to PR accreditation process </a:t>
              </a:r>
              <a:r>
                <a:rPr lang="en-GB" sz="1600" i="1" dirty="0">
                  <a:solidFill>
                    <a:schemeClr val="tx1"/>
                  </a:solidFill>
                  <a:latin typeface="Calibri" panose="020F0502020204030204" pitchFamily="34" charset="0"/>
                </a:rPr>
                <a:t>(April, 2021, monthly PR survey)</a:t>
              </a:r>
              <a:endParaRPr lang="en-GB" sz="1600" i="1" dirty="0">
                <a:solidFill>
                  <a:schemeClr val="tx1"/>
                </a:solidFill>
              </a:endParaRPr>
            </a:p>
          </p:txBody>
        </p:sp>
      </p:grpSp>
    </p:spTree>
    <p:extLst>
      <p:ext uri="{BB962C8B-B14F-4D97-AF65-F5344CB8AC3E}">
        <p14:creationId xmlns:p14="http://schemas.microsoft.com/office/powerpoint/2010/main" val="1416749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a:extLst>
              <a:ext uri="{FF2B5EF4-FFF2-40B4-BE49-F238E27FC236}">
                <a16:creationId xmlns:a16="http://schemas.microsoft.com/office/drawing/2014/main" id="{AABEA364-AC33-4237-B40D-ED18A0AF2D14}"/>
              </a:ext>
            </a:extLst>
          </p:cNvPr>
          <p:cNvSpPr txBox="1">
            <a:spLocks/>
          </p:cNvSpPr>
          <p:nvPr/>
        </p:nvSpPr>
        <p:spPr>
          <a:xfrm>
            <a:off x="637336" y="6331902"/>
            <a:ext cx="5723164" cy="365125"/>
          </a:xfrm>
          <a:prstGeom prst="rect">
            <a:avLst/>
          </a:prstGeom>
        </p:spPr>
        <p:txBody>
          <a:bodyPr vert="horz" lIns="91440" tIns="45720" rIns="91440" bIns="45720" rtlCol="0" anchor="ctr"/>
          <a:lstStyle>
            <a:defPPr>
              <a:defRPr lang="en-US"/>
            </a:defPPr>
            <a:lvl1pPr marL="0" algn="l" defTabSz="914400" rtl="0" eaLnBrk="1" latinLnBrk="0" hangingPunct="1">
              <a:defRPr sz="1200" b="0" kern="1200">
                <a:solidFill>
                  <a:schemeClr val="accent3">
                    <a:lumMod val="60000"/>
                    <a:lumOff val="40000"/>
                  </a:schemeClr>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London Gap Analysis – September 2021</a:t>
            </a:r>
          </a:p>
        </p:txBody>
      </p:sp>
      <p:sp>
        <p:nvSpPr>
          <p:cNvPr id="14" name="Content Placeholder 2">
            <a:extLst>
              <a:ext uri="{FF2B5EF4-FFF2-40B4-BE49-F238E27FC236}">
                <a16:creationId xmlns:a16="http://schemas.microsoft.com/office/drawing/2014/main" id="{66E347C3-4A97-440D-A1D7-7BE7071EF52C}"/>
              </a:ext>
            </a:extLst>
          </p:cNvPr>
          <p:cNvSpPr>
            <a:spLocks noGrp="1"/>
          </p:cNvSpPr>
          <p:nvPr>
            <p:ph sz="quarter" idx="10"/>
          </p:nvPr>
        </p:nvSpPr>
        <p:spPr>
          <a:xfrm>
            <a:off x="577898" y="1155870"/>
            <a:ext cx="7737475" cy="4880946"/>
          </a:xfrm>
          <a:solidFill>
            <a:schemeClr val="bg1"/>
          </a:solidFill>
          <a:ln>
            <a:solidFill>
              <a:schemeClr val="tx2">
                <a:lumMod val="50000"/>
              </a:schemeClr>
            </a:solidFill>
          </a:ln>
        </p:spPr>
        <p:txBody>
          <a:bodyPr anchor="ctr"/>
          <a:lstStyle/>
          <a:p>
            <a:pPr marL="0" lvl="0" indent="0" rtl="0">
              <a:lnSpc>
                <a:spcPct val="107000"/>
              </a:lnSpc>
              <a:buNone/>
            </a:pPr>
            <a:r>
              <a:rPr lang="en-GB" sz="1700" b="1" dirty="0">
                <a:effectLst/>
                <a:latin typeface="Calibri" panose="020F0502020204030204" pitchFamily="34" charset="0"/>
                <a:ea typeface="Calibri" panose="020F0502020204030204" pitchFamily="34" charset="0"/>
                <a:cs typeface="Calibri" panose="020F0502020204030204" pitchFamily="34" charset="0"/>
              </a:rPr>
              <a:t>Proposed recommendations:</a:t>
            </a:r>
          </a:p>
          <a:p>
            <a:pPr marL="342900" lvl="0" indent="-342900" rtl="0">
              <a:lnSpc>
                <a:spcPct val="107000"/>
              </a:lnSpc>
              <a:buFont typeface="Symbol" panose="05050102010706020507" pitchFamily="18" charset="2"/>
              <a:buChar char=""/>
            </a:pPr>
            <a:r>
              <a:rPr lang="en-GB" sz="1700" dirty="0">
                <a:effectLst/>
                <a:latin typeface="Calibri" panose="020F0502020204030204" pitchFamily="34" charset="0"/>
                <a:ea typeface="Calibri" panose="020F0502020204030204" pitchFamily="34" charset="0"/>
                <a:cs typeface="Calibri" panose="020F0502020204030204" pitchFamily="34" charset="0"/>
              </a:rPr>
              <a:t>Each ICS should identify health inequalities in their area and implement strategies to improve access and completion for specific populations who may have traditionally faced barriers in accessing treatment. </a:t>
            </a:r>
          </a:p>
          <a:p>
            <a:pPr marL="342900" lvl="0" indent="-342900" rtl="0">
              <a:lnSpc>
                <a:spcPct val="107000"/>
              </a:lnSpc>
              <a:buFont typeface="Symbol" panose="05050102010706020507" pitchFamily="18" charset="2"/>
              <a:buChar char=""/>
            </a:pPr>
            <a:r>
              <a:rPr lang="en-GB" sz="1700" dirty="0">
                <a:effectLst/>
                <a:latin typeface="Calibri" panose="020F0502020204030204" pitchFamily="34" charset="0"/>
                <a:ea typeface="Calibri" panose="020F0502020204030204" pitchFamily="34" charset="0"/>
                <a:cs typeface="Calibri" panose="020F0502020204030204" pitchFamily="34" charset="0"/>
              </a:rPr>
              <a:t>Involve consideration of working outside traditional models of healthcare e.g. novel treatment formats, joint work with other professionals or services or providing PR support within community settings.</a:t>
            </a:r>
          </a:p>
          <a:p>
            <a:pPr marL="342900" indent="-342900">
              <a:lnSpc>
                <a:spcPct val="107000"/>
              </a:lnSpc>
              <a:buFont typeface="Symbol" panose="05050102010706020507" pitchFamily="18" charset="2"/>
              <a:buChar char=""/>
            </a:pPr>
            <a:r>
              <a:rPr lang="en-GB" sz="1700" dirty="0">
                <a:effectLst/>
                <a:latin typeface="Calibri" panose="020F0502020204030204" pitchFamily="34" charset="0"/>
                <a:ea typeface="Calibri" panose="020F0502020204030204" pitchFamily="34" charset="0"/>
                <a:cs typeface="Calibri" panose="020F0502020204030204" pitchFamily="34" charset="0"/>
              </a:rPr>
              <a:t>Services should collect data (including patient experience) to evaluate the benefits and challenges of novel delivery methods with a view to identifying how they may be best utilised alongside traditional face to face programmes to support the development of a ‘menu of choice’ designed to meet the needs of the population. This should include a focus on the impact of digital exclusion. </a:t>
            </a:r>
          </a:p>
          <a:p>
            <a:pPr marL="342900" indent="-342900">
              <a:lnSpc>
                <a:spcPct val="107000"/>
              </a:lnSpc>
              <a:buFont typeface="Symbol" panose="05050102010706020507" pitchFamily="18" charset="2"/>
              <a:buChar char=""/>
            </a:pPr>
            <a:r>
              <a:rPr lang="en-GB" sz="1700" dirty="0">
                <a:latin typeface="Calibri" panose="020F0502020204030204" pitchFamily="34" charset="0"/>
                <a:ea typeface="Calibri" panose="020F0502020204030204" pitchFamily="34" charset="0"/>
                <a:cs typeface="Calibri" panose="020F0502020204030204" pitchFamily="34" charset="0"/>
              </a:rPr>
              <a:t>Actively engage with services users and their families to better understand how we can better </a:t>
            </a:r>
            <a:r>
              <a:rPr lang="en-GB" sz="1700" dirty="0">
                <a:effectLst/>
                <a:latin typeface="Calibri" panose="020F0502020204030204" pitchFamily="34" charset="0"/>
                <a:ea typeface="Calibri" panose="020F0502020204030204" pitchFamily="34" charset="0"/>
                <a:cs typeface="Calibri" panose="020F0502020204030204" pitchFamily="34" charset="0"/>
              </a:rPr>
              <a:t>meet the needs of underrepresented groups e.g. via focus groups and patient representatives.</a:t>
            </a:r>
          </a:p>
        </p:txBody>
      </p:sp>
      <p:sp>
        <p:nvSpPr>
          <p:cNvPr id="6" name="TextBox 5">
            <a:extLst>
              <a:ext uri="{FF2B5EF4-FFF2-40B4-BE49-F238E27FC236}">
                <a16:creationId xmlns:a16="http://schemas.microsoft.com/office/drawing/2014/main" id="{785D099A-1697-4C23-BA9E-4943AA2F1B5D}"/>
              </a:ext>
            </a:extLst>
          </p:cNvPr>
          <p:cNvSpPr txBox="1"/>
          <p:nvPr/>
        </p:nvSpPr>
        <p:spPr>
          <a:xfrm>
            <a:off x="485757" y="402728"/>
            <a:ext cx="7374005" cy="461665"/>
          </a:xfrm>
          <a:prstGeom prst="rect">
            <a:avLst/>
          </a:prstGeom>
          <a:noFill/>
        </p:spPr>
        <p:txBody>
          <a:bodyPr wrap="square">
            <a:spAutoFit/>
          </a:bodyPr>
          <a:lstStyle/>
          <a:p>
            <a:r>
              <a:rPr lang="en-GB" sz="2400" b="1" dirty="0">
                <a:solidFill>
                  <a:srgbClr val="003087"/>
                </a:solidFill>
                <a:latin typeface="Arial" panose="020B0604020202020204" pitchFamily="34" charset="0"/>
                <a:cs typeface="Arial" panose="020B0604020202020204" pitchFamily="34" charset="0"/>
              </a:rPr>
              <a:t>Objective 4: Tackling health inequalities</a:t>
            </a:r>
            <a:endParaRPr lang="en-GB" sz="2400" dirty="0">
              <a:solidFill>
                <a:srgbClr val="00308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6075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B80468-6EED-41A7-BC5D-3AC5CFE37808}"/>
              </a:ext>
            </a:extLst>
          </p:cNvPr>
          <p:cNvSpPr>
            <a:spLocks noGrp="1"/>
          </p:cNvSpPr>
          <p:nvPr>
            <p:ph sz="quarter" idx="10"/>
          </p:nvPr>
        </p:nvSpPr>
        <p:spPr>
          <a:xfrm>
            <a:off x="647172" y="2450237"/>
            <a:ext cx="7737674" cy="2617993"/>
          </a:xfrm>
        </p:spPr>
        <p:txBody>
          <a:bodyPr/>
          <a:lstStyle/>
          <a:p>
            <a:pPr marL="0" indent="0">
              <a:buNone/>
            </a:pPr>
            <a:r>
              <a:rPr lang="en-GB" sz="1800" b="1" dirty="0"/>
              <a:t>Points for discussion &amp; feedback:</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We welcome </a:t>
            </a:r>
            <a:r>
              <a:rPr lang="en-GB" sz="1800" dirty="0">
                <a:ea typeface="Calibri" panose="020F0502020204030204" pitchFamily="34" charset="0"/>
                <a:cs typeface="Times New Roman" panose="02020603050405020304" pitchFamily="18" charset="0"/>
              </a:rPr>
              <a:t>your </a:t>
            </a:r>
            <a:r>
              <a:rPr lang="en-GB" sz="1800" dirty="0">
                <a:effectLst/>
                <a:latin typeface="Arial" panose="020B0604020202020204" pitchFamily="34" charset="0"/>
                <a:ea typeface="Calibri" panose="020F0502020204030204" pitchFamily="34" charset="0"/>
                <a:cs typeface="Times New Roman" panose="02020603050405020304" pitchFamily="18" charset="0"/>
              </a:rPr>
              <a:t>comments and feedback on the report and the proposed recommendations</a:t>
            </a:r>
          </a:p>
          <a:p>
            <a:r>
              <a:rPr lang="en-GB" sz="1800" dirty="0"/>
              <a:t>What support or further dissemination might be needed within local systems to drive these improvements? </a:t>
            </a:r>
          </a:p>
          <a:p>
            <a:r>
              <a:rPr lang="en-GB" sz="1800" dirty="0"/>
              <a:t>What barriers do you foresee and how can we work most effectively with local systems to achieve these strategic objectives?</a:t>
            </a:r>
          </a:p>
        </p:txBody>
      </p:sp>
      <p:sp>
        <p:nvSpPr>
          <p:cNvPr id="5" name="TextBox 4">
            <a:extLst>
              <a:ext uri="{FF2B5EF4-FFF2-40B4-BE49-F238E27FC236}">
                <a16:creationId xmlns:a16="http://schemas.microsoft.com/office/drawing/2014/main" id="{83184DE7-2520-411C-912B-69C64F9D31F3}"/>
              </a:ext>
            </a:extLst>
          </p:cNvPr>
          <p:cNvSpPr txBox="1"/>
          <p:nvPr/>
        </p:nvSpPr>
        <p:spPr>
          <a:xfrm>
            <a:off x="3160001" y="1310897"/>
            <a:ext cx="3081001" cy="830997"/>
          </a:xfrm>
          <a:prstGeom prst="rect">
            <a:avLst/>
          </a:prstGeom>
          <a:noFill/>
        </p:spPr>
        <p:txBody>
          <a:bodyPr wrap="square" rtlCol="0">
            <a:spAutoFit/>
          </a:bodyPr>
          <a:lstStyle/>
          <a:p>
            <a:r>
              <a:rPr lang="en-GB" sz="3000" b="1" dirty="0"/>
              <a:t>Any questions?</a:t>
            </a:r>
          </a:p>
          <a:p>
            <a:endParaRPr lang="en-GB" b="1" dirty="0"/>
          </a:p>
        </p:txBody>
      </p:sp>
    </p:spTree>
    <p:extLst>
      <p:ext uri="{BB962C8B-B14F-4D97-AF65-F5344CB8AC3E}">
        <p14:creationId xmlns:p14="http://schemas.microsoft.com/office/powerpoint/2010/main" val="2597073328"/>
      </p:ext>
    </p:extLst>
  </p:cSld>
  <p:clrMapOvr>
    <a:masterClrMapping/>
  </p:clrMapOvr>
</p:sld>
</file>

<file path=ppt/theme/theme1.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4.3 plain template.pptx" id="{2F2F0580-1474-4B7A-A11B-8505B61FADB3}" vid="{956D579C-3B86-4FDD-8A79-810CF4E924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8F02CFB3C8B049BF0DB24185808663" ma:contentTypeVersion="13" ma:contentTypeDescription="Create a new document." ma:contentTypeScope="" ma:versionID="5aac21ec9663a1e0a161a2b2542fa28e">
  <xsd:schema xmlns:xsd="http://www.w3.org/2001/XMLSchema" xmlns:xs="http://www.w3.org/2001/XMLSchema" xmlns:p="http://schemas.microsoft.com/office/2006/metadata/properties" xmlns:ns3="75203e68-5ff1-4ab1-98b1-0eb94931691c" xmlns:ns4="3f2ec7b1-3639-45d2-b781-23cc5fe33ddc" targetNamespace="http://schemas.microsoft.com/office/2006/metadata/properties" ma:root="true" ma:fieldsID="49c2ca2e7117a6e4ce8ef197d0a809c4" ns3:_="" ns4:_="">
    <xsd:import namespace="75203e68-5ff1-4ab1-98b1-0eb94931691c"/>
    <xsd:import namespace="3f2ec7b1-3639-45d2-b781-23cc5fe33dd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203e68-5ff1-4ab1-98b1-0eb9493169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2ec7b1-3639-45d2-b781-23cc5fe33dd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2.xml><?xml version="1.0" encoding="utf-8"?>
<ds:datastoreItem xmlns:ds="http://schemas.openxmlformats.org/officeDocument/2006/customXml" ds:itemID="{737A801A-27E0-4946-9661-4B8E199275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203e68-5ff1-4ab1-98b1-0eb94931691c"/>
    <ds:schemaRef ds:uri="3f2ec7b1-3639-45d2-b781-23cc5fe33d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D9FD49-C1C5-400A-B04D-90A236984D1F}">
  <ds:schemaRefs>
    <ds:schemaRef ds:uri="http://schemas.openxmlformats.org/package/2006/metadata/core-properties"/>
    <ds:schemaRef ds:uri="http://purl.org/dc/elements/1.1/"/>
    <ds:schemaRef ds:uri="3f2ec7b1-3639-45d2-b781-23cc5fe33ddc"/>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dcmitype/"/>
    <ds:schemaRef ds:uri="75203e68-5ff1-4ab1-98b1-0eb94931691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320</TotalTime>
  <Words>1139</Words>
  <Application>Microsoft Office PowerPoint</Application>
  <PresentationFormat>On-screen Show (4:3)</PresentationFormat>
  <Paragraphs>139</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Symbol</vt:lpstr>
      <vt:lpstr>Office Theme</vt:lpstr>
      <vt:lpstr>London PR gap analysis An overview of progress, challenges and recommendations   </vt:lpstr>
      <vt:lpstr>Overview</vt:lpstr>
      <vt:lpstr>Background</vt:lpstr>
      <vt:lpstr>PowerPoint Presentation</vt:lpstr>
      <vt:lpstr>How will we address these gaps?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Howgego</dc:creator>
  <cp:lastModifiedBy>Rachel Lord</cp:lastModifiedBy>
  <cp:revision>215</cp:revision>
  <cp:lastPrinted>2021-07-05T21:57:29Z</cp:lastPrinted>
  <dcterms:created xsi:type="dcterms:W3CDTF">2020-10-16T10:10:44Z</dcterms:created>
  <dcterms:modified xsi:type="dcterms:W3CDTF">2022-06-22T14:18:45Z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0x010100BA8F02CFB3C8B049BF0DB24185808663</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