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7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AD8"/>
    <a:srgbClr val="FCE8CA"/>
    <a:srgbClr val="4472C4"/>
    <a:srgbClr val="F08C00"/>
    <a:srgbClr val="009633"/>
    <a:srgbClr val="CDDFF3"/>
    <a:srgbClr val="98BEE5"/>
    <a:srgbClr val="2D8CDC"/>
    <a:srgbClr val="015BB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32F42A-BC7F-4413-8E07-FB1C8A873211}" v="11" dt="2022-02-25T16:47:29.043"/>
    <p1510:client id="{A032255C-4465-5C14-106C-6F9B9E04C1EC}" v="10" dt="2022-08-23T12:13:09.0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0" d="100"/>
          <a:sy n="90" d="100"/>
        </p:scale>
        <p:origin x="370" y="-409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CE5B6B-AAF2-474B-840A-60E10752823B}" type="datetimeFigureOut">
              <a:rPr lang="en-GB" smtClean="0"/>
              <a:t>23/08/2022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94DFF9-54FC-461F-B6FF-25897A08F6C2}" type="slidenum">
              <a:rPr lang="en-GB" smtClean="0"/>
              <a:t>‹#›</a:t>
            </a:fld>
            <a:endParaRPr lang="en-GB" dirty="0"/>
          </a:p>
        </p:txBody>
      </p:sp>
    </p:spTree>
    <p:extLst>
      <p:ext uri="{BB962C8B-B14F-4D97-AF65-F5344CB8AC3E}">
        <p14:creationId xmlns:p14="http://schemas.microsoft.com/office/powerpoint/2010/main" val="29644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5AF17-F395-4016-886C-F6694AFEE81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71CE0A2-4A4E-4566-A783-9C69039FD9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07A2E6E-69B8-43A8-9036-178F241C96E9}"/>
              </a:ext>
            </a:extLst>
          </p:cNvPr>
          <p:cNvSpPr>
            <a:spLocks noGrp="1"/>
          </p:cNvSpPr>
          <p:nvPr>
            <p:ph type="dt" sz="half" idx="10"/>
          </p:nvPr>
        </p:nvSpPr>
        <p:spPr/>
        <p:txBody>
          <a:bodyPr/>
          <a:lstStyle/>
          <a:p>
            <a:fld id="{A608F240-80CC-4E4E-9F9B-911BD9D92131}" type="datetimeFigureOut">
              <a:rPr lang="en-GB" smtClean="0"/>
              <a:t>23/08/2022</a:t>
            </a:fld>
            <a:endParaRPr lang="en-GB" dirty="0"/>
          </a:p>
        </p:txBody>
      </p:sp>
      <p:sp>
        <p:nvSpPr>
          <p:cNvPr id="5" name="Footer Placeholder 4">
            <a:extLst>
              <a:ext uri="{FF2B5EF4-FFF2-40B4-BE49-F238E27FC236}">
                <a16:creationId xmlns:a16="http://schemas.microsoft.com/office/drawing/2014/main" id="{4185E3A8-0C59-480D-A45B-4CC5D13707D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C3FDB6A-E5DA-44AA-8A00-A35201D15F23}"/>
              </a:ext>
            </a:extLst>
          </p:cNvPr>
          <p:cNvSpPr>
            <a:spLocks noGrp="1"/>
          </p:cNvSpPr>
          <p:nvPr>
            <p:ph type="sldNum" sz="quarter" idx="12"/>
          </p:nvPr>
        </p:nvSpPr>
        <p:spPr/>
        <p:txBody>
          <a:bodyPr/>
          <a:lstStyle/>
          <a:p>
            <a:fld id="{34040EB1-92E0-4F10-BE3C-DAC549717445}" type="slidenum">
              <a:rPr lang="en-GB" smtClean="0"/>
              <a:t>‹#›</a:t>
            </a:fld>
            <a:endParaRPr lang="en-GB" dirty="0"/>
          </a:p>
        </p:txBody>
      </p:sp>
    </p:spTree>
    <p:extLst>
      <p:ext uri="{BB962C8B-B14F-4D97-AF65-F5344CB8AC3E}">
        <p14:creationId xmlns:p14="http://schemas.microsoft.com/office/powerpoint/2010/main" val="3914960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5CF1C-5A4B-4200-91F6-4A54A2E1527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FD3F26C-DE28-4312-820A-BAC8374A07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56F1D0-37DA-4145-AB9B-E22F89D628B5}"/>
              </a:ext>
            </a:extLst>
          </p:cNvPr>
          <p:cNvSpPr>
            <a:spLocks noGrp="1"/>
          </p:cNvSpPr>
          <p:nvPr>
            <p:ph type="dt" sz="half" idx="10"/>
          </p:nvPr>
        </p:nvSpPr>
        <p:spPr/>
        <p:txBody>
          <a:bodyPr/>
          <a:lstStyle/>
          <a:p>
            <a:fld id="{A608F240-80CC-4E4E-9F9B-911BD9D92131}" type="datetimeFigureOut">
              <a:rPr lang="en-GB" smtClean="0"/>
              <a:t>23/08/2022</a:t>
            </a:fld>
            <a:endParaRPr lang="en-GB" dirty="0"/>
          </a:p>
        </p:txBody>
      </p:sp>
      <p:sp>
        <p:nvSpPr>
          <p:cNvPr id="5" name="Footer Placeholder 4">
            <a:extLst>
              <a:ext uri="{FF2B5EF4-FFF2-40B4-BE49-F238E27FC236}">
                <a16:creationId xmlns:a16="http://schemas.microsoft.com/office/drawing/2014/main" id="{805E3DF6-55BB-49C8-BA36-2A6E84584F5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FF77EB1-CFA5-43E0-81F1-06442BBC9626}"/>
              </a:ext>
            </a:extLst>
          </p:cNvPr>
          <p:cNvSpPr>
            <a:spLocks noGrp="1"/>
          </p:cNvSpPr>
          <p:nvPr>
            <p:ph type="sldNum" sz="quarter" idx="12"/>
          </p:nvPr>
        </p:nvSpPr>
        <p:spPr/>
        <p:txBody>
          <a:bodyPr/>
          <a:lstStyle/>
          <a:p>
            <a:fld id="{34040EB1-92E0-4F10-BE3C-DAC549717445}" type="slidenum">
              <a:rPr lang="en-GB" smtClean="0"/>
              <a:t>‹#›</a:t>
            </a:fld>
            <a:endParaRPr lang="en-GB" dirty="0"/>
          </a:p>
        </p:txBody>
      </p:sp>
    </p:spTree>
    <p:extLst>
      <p:ext uri="{BB962C8B-B14F-4D97-AF65-F5344CB8AC3E}">
        <p14:creationId xmlns:p14="http://schemas.microsoft.com/office/powerpoint/2010/main" val="3955692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296382-424D-41D3-9C66-6C2DF762744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BEB4AB7-7FED-42D5-8DB8-8C202A612E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DF4E6B-1776-4A65-B6BB-BDCB1A1D8302}"/>
              </a:ext>
            </a:extLst>
          </p:cNvPr>
          <p:cNvSpPr>
            <a:spLocks noGrp="1"/>
          </p:cNvSpPr>
          <p:nvPr>
            <p:ph type="dt" sz="half" idx="10"/>
          </p:nvPr>
        </p:nvSpPr>
        <p:spPr/>
        <p:txBody>
          <a:bodyPr/>
          <a:lstStyle/>
          <a:p>
            <a:fld id="{A608F240-80CC-4E4E-9F9B-911BD9D92131}" type="datetimeFigureOut">
              <a:rPr lang="en-GB" smtClean="0"/>
              <a:t>23/08/2022</a:t>
            </a:fld>
            <a:endParaRPr lang="en-GB" dirty="0"/>
          </a:p>
        </p:txBody>
      </p:sp>
      <p:sp>
        <p:nvSpPr>
          <p:cNvPr id="5" name="Footer Placeholder 4">
            <a:extLst>
              <a:ext uri="{FF2B5EF4-FFF2-40B4-BE49-F238E27FC236}">
                <a16:creationId xmlns:a16="http://schemas.microsoft.com/office/drawing/2014/main" id="{760D9ABC-0934-485C-A743-5A402443999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CC587A5-3B1E-47FB-B93B-4D3FD62B8EF8}"/>
              </a:ext>
            </a:extLst>
          </p:cNvPr>
          <p:cNvSpPr>
            <a:spLocks noGrp="1"/>
          </p:cNvSpPr>
          <p:nvPr>
            <p:ph type="sldNum" sz="quarter" idx="12"/>
          </p:nvPr>
        </p:nvSpPr>
        <p:spPr/>
        <p:txBody>
          <a:bodyPr/>
          <a:lstStyle/>
          <a:p>
            <a:fld id="{34040EB1-92E0-4F10-BE3C-DAC549717445}" type="slidenum">
              <a:rPr lang="en-GB" smtClean="0"/>
              <a:t>‹#›</a:t>
            </a:fld>
            <a:endParaRPr lang="en-GB" dirty="0"/>
          </a:p>
        </p:txBody>
      </p:sp>
    </p:spTree>
    <p:extLst>
      <p:ext uri="{BB962C8B-B14F-4D97-AF65-F5344CB8AC3E}">
        <p14:creationId xmlns:p14="http://schemas.microsoft.com/office/powerpoint/2010/main" val="2358946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C790B-E3C2-47D8-A93F-0CF2423E9DC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BAD7631-B33D-466D-9844-B837B3EBA1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E2BA3F-D50C-43C1-823D-9EDF9A2870FF}"/>
              </a:ext>
            </a:extLst>
          </p:cNvPr>
          <p:cNvSpPr>
            <a:spLocks noGrp="1"/>
          </p:cNvSpPr>
          <p:nvPr>
            <p:ph type="dt" sz="half" idx="10"/>
          </p:nvPr>
        </p:nvSpPr>
        <p:spPr/>
        <p:txBody>
          <a:bodyPr/>
          <a:lstStyle/>
          <a:p>
            <a:fld id="{A608F240-80CC-4E4E-9F9B-911BD9D92131}" type="datetimeFigureOut">
              <a:rPr lang="en-GB" smtClean="0"/>
              <a:t>23/08/2022</a:t>
            </a:fld>
            <a:endParaRPr lang="en-GB" dirty="0"/>
          </a:p>
        </p:txBody>
      </p:sp>
      <p:sp>
        <p:nvSpPr>
          <p:cNvPr id="5" name="Footer Placeholder 4">
            <a:extLst>
              <a:ext uri="{FF2B5EF4-FFF2-40B4-BE49-F238E27FC236}">
                <a16:creationId xmlns:a16="http://schemas.microsoft.com/office/drawing/2014/main" id="{C7984553-ED32-4336-9882-70DA778F1BB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869F96F-5309-4F2D-8B8C-906A638E9AF7}"/>
              </a:ext>
            </a:extLst>
          </p:cNvPr>
          <p:cNvSpPr>
            <a:spLocks noGrp="1"/>
          </p:cNvSpPr>
          <p:nvPr>
            <p:ph type="sldNum" sz="quarter" idx="12"/>
          </p:nvPr>
        </p:nvSpPr>
        <p:spPr/>
        <p:txBody>
          <a:bodyPr/>
          <a:lstStyle/>
          <a:p>
            <a:fld id="{34040EB1-92E0-4F10-BE3C-DAC549717445}" type="slidenum">
              <a:rPr lang="en-GB" smtClean="0"/>
              <a:t>‹#›</a:t>
            </a:fld>
            <a:endParaRPr lang="en-GB" dirty="0"/>
          </a:p>
        </p:txBody>
      </p:sp>
    </p:spTree>
    <p:extLst>
      <p:ext uri="{BB962C8B-B14F-4D97-AF65-F5344CB8AC3E}">
        <p14:creationId xmlns:p14="http://schemas.microsoft.com/office/powerpoint/2010/main" val="2015768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807CA-AC50-42CC-97EE-F9136D6192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D0F4018-40DD-41AE-A076-D028496F06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3B8ECC1-1DA7-41C3-8CA6-6604A8508BD0}"/>
              </a:ext>
            </a:extLst>
          </p:cNvPr>
          <p:cNvSpPr>
            <a:spLocks noGrp="1"/>
          </p:cNvSpPr>
          <p:nvPr>
            <p:ph type="dt" sz="half" idx="10"/>
          </p:nvPr>
        </p:nvSpPr>
        <p:spPr/>
        <p:txBody>
          <a:bodyPr/>
          <a:lstStyle/>
          <a:p>
            <a:fld id="{A608F240-80CC-4E4E-9F9B-911BD9D92131}" type="datetimeFigureOut">
              <a:rPr lang="en-GB" smtClean="0"/>
              <a:t>23/08/2022</a:t>
            </a:fld>
            <a:endParaRPr lang="en-GB" dirty="0"/>
          </a:p>
        </p:txBody>
      </p:sp>
      <p:sp>
        <p:nvSpPr>
          <p:cNvPr id="5" name="Footer Placeholder 4">
            <a:extLst>
              <a:ext uri="{FF2B5EF4-FFF2-40B4-BE49-F238E27FC236}">
                <a16:creationId xmlns:a16="http://schemas.microsoft.com/office/drawing/2014/main" id="{279276F4-F25B-4FE9-8C06-0D221CE5E82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85D0BC7-5DCE-48AA-9CEB-E9D3A413FA34}"/>
              </a:ext>
            </a:extLst>
          </p:cNvPr>
          <p:cNvSpPr>
            <a:spLocks noGrp="1"/>
          </p:cNvSpPr>
          <p:nvPr>
            <p:ph type="sldNum" sz="quarter" idx="12"/>
          </p:nvPr>
        </p:nvSpPr>
        <p:spPr/>
        <p:txBody>
          <a:bodyPr/>
          <a:lstStyle/>
          <a:p>
            <a:fld id="{34040EB1-92E0-4F10-BE3C-DAC549717445}" type="slidenum">
              <a:rPr lang="en-GB" smtClean="0"/>
              <a:t>‹#›</a:t>
            </a:fld>
            <a:endParaRPr lang="en-GB" dirty="0"/>
          </a:p>
        </p:txBody>
      </p:sp>
    </p:spTree>
    <p:extLst>
      <p:ext uri="{BB962C8B-B14F-4D97-AF65-F5344CB8AC3E}">
        <p14:creationId xmlns:p14="http://schemas.microsoft.com/office/powerpoint/2010/main" val="4109196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40FFA-CE3A-4486-808A-3B1F6E08F64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576ABC7-0A47-4521-9EE2-D863B07A960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26443DF-3289-4550-8465-7A3CE47D7C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74C62CC-EBEB-4F1B-A092-958A5DC65120}"/>
              </a:ext>
            </a:extLst>
          </p:cNvPr>
          <p:cNvSpPr>
            <a:spLocks noGrp="1"/>
          </p:cNvSpPr>
          <p:nvPr>
            <p:ph type="dt" sz="half" idx="10"/>
          </p:nvPr>
        </p:nvSpPr>
        <p:spPr/>
        <p:txBody>
          <a:bodyPr/>
          <a:lstStyle/>
          <a:p>
            <a:fld id="{A608F240-80CC-4E4E-9F9B-911BD9D92131}" type="datetimeFigureOut">
              <a:rPr lang="en-GB" smtClean="0"/>
              <a:t>23/08/2022</a:t>
            </a:fld>
            <a:endParaRPr lang="en-GB" dirty="0"/>
          </a:p>
        </p:txBody>
      </p:sp>
      <p:sp>
        <p:nvSpPr>
          <p:cNvPr id="6" name="Footer Placeholder 5">
            <a:extLst>
              <a:ext uri="{FF2B5EF4-FFF2-40B4-BE49-F238E27FC236}">
                <a16:creationId xmlns:a16="http://schemas.microsoft.com/office/drawing/2014/main" id="{F3EA7A1B-3F3A-4673-B022-55F5A3C1E77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0B92ABA-238A-4CAB-809B-9CB42613CC68}"/>
              </a:ext>
            </a:extLst>
          </p:cNvPr>
          <p:cNvSpPr>
            <a:spLocks noGrp="1"/>
          </p:cNvSpPr>
          <p:nvPr>
            <p:ph type="sldNum" sz="quarter" idx="12"/>
          </p:nvPr>
        </p:nvSpPr>
        <p:spPr/>
        <p:txBody>
          <a:bodyPr/>
          <a:lstStyle/>
          <a:p>
            <a:fld id="{34040EB1-92E0-4F10-BE3C-DAC549717445}" type="slidenum">
              <a:rPr lang="en-GB" smtClean="0"/>
              <a:t>‹#›</a:t>
            </a:fld>
            <a:endParaRPr lang="en-GB" dirty="0"/>
          </a:p>
        </p:txBody>
      </p:sp>
    </p:spTree>
    <p:extLst>
      <p:ext uri="{BB962C8B-B14F-4D97-AF65-F5344CB8AC3E}">
        <p14:creationId xmlns:p14="http://schemas.microsoft.com/office/powerpoint/2010/main" val="989022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18B7F-2CAA-43A6-BD28-E2D621D5A75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C506BA6-A48D-4974-8F4A-4B5F8384AD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C6487B7-0C78-4E69-9498-F56849173D4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9E33601-CA5A-4A1B-AC47-9A17122A1C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1DBAC4-F639-4F35-9C9C-465ACB22232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A6C9348-8CDD-41F3-95BC-9E5A74F27077}"/>
              </a:ext>
            </a:extLst>
          </p:cNvPr>
          <p:cNvSpPr>
            <a:spLocks noGrp="1"/>
          </p:cNvSpPr>
          <p:nvPr>
            <p:ph type="dt" sz="half" idx="10"/>
          </p:nvPr>
        </p:nvSpPr>
        <p:spPr/>
        <p:txBody>
          <a:bodyPr/>
          <a:lstStyle/>
          <a:p>
            <a:fld id="{A608F240-80CC-4E4E-9F9B-911BD9D92131}" type="datetimeFigureOut">
              <a:rPr lang="en-GB" smtClean="0"/>
              <a:t>23/08/2022</a:t>
            </a:fld>
            <a:endParaRPr lang="en-GB" dirty="0"/>
          </a:p>
        </p:txBody>
      </p:sp>
      <p:sp>
        <p:nvSpPr>
          <p:cNvPr id="8" name="Footer Placeholder 7">
            <a:extLst>
              <a:ext uri="{FF2B5EF4-FFF2-40B4-BE49-F238E27FC236}">
                <a16:creationId xmlns:a16="http://schemas.microsoft.com/office/drawing/2014/main" id="{F63E7F9F-EBEA-4EB7-A3EE-5FC772C344DE}"/>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CC2F7D13-25DF-4E7C-B643-54F540375548}"/>
              </a:ext>
            </a:extLst>
          </p:cNvPr>
          <p:cNvSpPr>
            <a:spLocks noGrp="1"/>
          </p:cNvSpPr>
          <p:nvPr>
            <p:ph type="sldNum" sz="quarter" idx="12"/>
          </p:nvPr>
        </p:nvSpPr>
        <p:spPr/>
        <p:txBody>
          <a:bodyPr/>
          <a:lstStyle/>
          <a:p>
            <a:fld id="{34040EB1-92E0-4F10-BE3C-DAC549717445}" type="slidenum">
              <a:rPr lang="en-GB" smtClean="0"/>
              <a:t>‹#›</a:t>
            </a:fld>
            <a:endParaRPr lang="en-GB" dirty="0"/>
          </a:p>
        </p:txBody>
      </p:sp>
    </p:spTree>
    <p:extLst>
      <p:ext uri="{BB962C8B-B14F-4D97-AF65-F5344CB8AC3E}">
        <p14:creationId xmlns:p14="http://schemas.microsoft.com/office/powerpoint/2010/main" val="4113267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EBDD3-D764-45F7-8CF6-381343A3D3B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2DA566A-983E-4F91-81A1-62DDD933176C}"/>
              </a:ext>
            </a:extLst>
          </p:cNvPr>
          <p:cNvSpPr>
            <a:spLocks noGrp="1"/>
          </p:cNvSpPr>
          <p:nvPr>
            <p:ph type="dt" sz="half" idx="10"/>
          </p:nvPr>
        </p:nvSpPr>
        <p:spPr/>
        <p:txBody>
          <a:bodyPr/>
          <a:lstStyle/>
          <a:p>
            <a:fld id="{A608F240-80CC-4E4E-9F9B-911BD9D92131}" type="datetimeFigureOut">
              <a:rPr lang="en-GB" smtClean="0"/>
              <a:t>23/08/2022</a:t>
            </a:fld>
            <a:endParaRPr lang="en-GB" dirty="0"/>
          </a:p>
        </p:txBody>
      </p:sp>
      <p:sp>
        <p:nvSpPr>
          <p:cNvPr id="4" name="Footer Placeholder 3">
            <a:extLst>
              <a:ext uri="{FF2B5EF4-FFF2-40B4-BE49-F238E27FC236}">
                <a16:creationId xmlns:a16="http://schemas.microsoft.com/office/drawing/2014/main" id="{D09AB351-DED5-4C5D-BE9A-244DAE360646}"/>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52544A2-1EA7-44BA-9D8C-33869E94FE18}"/>
              </a:ext>
            </a:extLst>
          </p:cNvPr>
          <p:cNvSpPr>
            <a:spLocks noGrp="1"/>
          </p:cNvSpPr>
          <p:nvPr>
            <p:ph type="sldNum" sz="quarter" idx="12"/>
          </p:nvPr>
        </p:nvSpPr>
        <p:spPr/>
        <p:txBody>
          <a:bodyPr/>
          <a:lstStyle/>
          <a:p>
            <a:fld id="{34040EB1-92E0-4F10-BE3C-DAC549717445}" type="slidenum">
              <a:rPr lang="en-GB" smtClean="0"/>
              <a:t>‹#›</a:t>
            </a:fld>
            <a:endParaRPr lang="en-GB" dirty="0"/>
          </a:p>
        </p:txBody>
      </p:sp>
    </p:spTree>
    <p:extLst>
      <p:ext uri="{BB962C8B-B14F-4D97-AF65-F5344CB8AC3E}">
        <p14:creationId xmlns:p14="http://schemas.microsoft.com/office/powerpoint/2010/main" val="3248507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97FC01-4B7E-4292-BD5B-8CA26E17EDA0}"/>
              </a:ext>
            </a:extLst>
          </p:cNvPr>
          <p:cNvSpPr>
            <a:spLocks noGrp="1"/>
          </p:cNvSpPr>
          <p:nvPr>
            <p:ph type="dt" sz="half" idx="10"/>
          </p:nvPr>
        </p:nvSpPr>
        <p:spPr/>
        <p:txBody>
          <a:bodyPr/>
          <a:lstStyle/>
          <a:p>
            <a:fld id="{A608F240-80CC-4E4E-9F9B-911BD9D92131}" type="datetimeFigureOut">
              <a:rPr lang="en-GB" smtClean="0"/>
              <a:t>23/08/2022</a:t>
            </a:fld>
            <a:endParaRPr lang="en-GB" dirty="0"/>
          </a:p>
        </p:txBody>
      </p:sp>
      <p:sp>
        <p:nvSpPr>
          <p:cNvPr id="3" name="Footer Placeholder 2">
            <a:extLst>
              <a:ext uri="{FF2B5EF4-FFF2-40B4-BE49-F238E27FC236}">
                <a16:creationId xmlns:a16="http://schemas.microsoft.com/office/drawing/2014/main" id="{8A95676B-121D-4573-A2A1-4F4240936CD5}"/>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27AE61D4-AB99-41F7-95E1-F06C5D7E2462}"/>
              </a:ext>
            </a:extLst>
          </p:cNvPr>
          <p:cNvSpPr>
            <a:spLocks noGrp="1"/>
          </p:cNvSpPr>
          <p:nvPr>
            <p:ph type="sldNum" sz="quarter" idx="12"/>
          </p:nvPr>
        </p:nvSpPr>
        <p:spPr/>
        <p:txBody>
          <a:bodyPr/>
          <a:lstStyle/>
          <a:p>
            <a:fld id="{34040EB1-92E0-4F10-BE3C-DAC549717445}" type="slidenum">
              <a:rPr lang="en-GB" smtClean="0"/>
              <a:t>‹#›</a:t>
            </a:fld>
            <a:endParaRPr lang="en-GB" dirty="0"/>
          </a:p>
        </p:txBody>
      </p:sp>
    </p:spTree>
    <p:extLst>
      <p:ext uri="{BB962C8B-B14F-4D97-AF65-F5344CB8AC3E}">
        <p14:creationId xmlns:p14="http://schemas.microsoft.com/office/powerpoint/2010/main" val="1774006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B8ED4-6E40-4C2D-BC4A-8446621876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667DE79-F7C1-4BFC-B5DE-CEA37ADF7C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0AF8702-B35C-4773-81E9-852A223651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5FEE33-D231-46C7-BBA9-C2CA03E3BE95}"/>
              </a:ext>
            </a:extLst>
          </p:cNvPr>
          <p:cNvSpPr>
            <a:spLocks noGrp="1"/>
          </p:cNvSpPr>
          <p:nvPr>
            <p:ph type="dt" sz="half" idx="10"/>
          </p:nvPr>
        </p:nvSpPr>
        <p:spPr/>
        <p:txBody>
          <a:bodyPr/>
          <a:lstStyle/>
          <a:p>
            <a:fld id="{A608F240-80CC-4E4E-9F9B-911BD9D92131}" type="datetimeFigureOut">
              <a:rPr lang="en-GB" smtClean="0"/>
              <a:t>23/08/2022</a:t>
            </a:fld>
            <a:endParaRPr lang="en-GB" dirty="0"/>
          </a:p>
        </p:txBody>
      </p:sp>
      <p:sp>
        <p:nvSpPr>
          <p:cNvPr id="6" name="Footer Placeholder 5">
            <a:extLst>
              <a:ext uri="{FF2B5EF4-FFF2-40B4-BE49-F238E27FC236}">
                <a16:creationId xmlns:a16="http://schemas.microsoft.com/office/drawing/2014/main" id="{2022A5BC-633B-4D61-A38D-282335BE34A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8C29D3B-D7F4-4393-B3A0-E7C6F8A2C6D0}"/>
              </a:ext>
            </a:extLst>
          </p:cNvPr>
          <p:cNvSpPr>
            <a:spLocks noGrp="1"/>
          </p:cNvSpPr>
          <p:nvPr>
            <p:ph type="sldNum" sz="quarter" idx="12"/>
          </p:nvPr>
        </p:nvSpPr>
        <p:spPr/>
        <p:txBody>
          <a:bodyPr/>
          <a:lstStyle/>
          <a:p>
            <a:fld id="{34040EB1-92E0-4F10-BE3C-DAC549717445}" type="slidenum">
              <a:rPr lang="en-GB" smtClean="0"/>
              <a:t>‹#›</a:t>
            </a:fld>
            <a:endParaRPr lang="en-GB" dirty="0"/>
          </a:p>
        </p:txBody>
      </p:sp>
    </p:spTree>
    <p:extLst>
      <p:ext uri="{BB962C8B-B14F-4D97-AF65-F5344CB8AC3E}">
        <p14:creationId xmlns:p14="http://schemas.microsoft.com/office/powerpoint/2010/main" val="3571793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7FD0C-7469-498C-8381-1CA528665D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9015C75-1635-41E9-99B0-1E7D36736F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DD9E3BE0-D28A-47F6-9496-DC4E5B6DCB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A39348-EA81-4983-8174-70100ACB7E3C}"/>
              </a:ext>
            </a:extLst>
          </p:cNvPr>
          <p:cNvSpPr>
            <a:spLocks noGrp="1"/>
          </p:cNvSpPr>
          <p:nvPr>
            <p:ph type="dt" sz="half" idx="10"/>
          </p:nvPr>
        </p:nvSpPr>
        <p:spPr/>
        <p:txBody>
          <a:bodyPr/>
          <a:lstStyle/>
          <a:p>
            <a:fld id="{A608F240-80CC-4E4E-9F9B-911BD9D92131}" type="datetimeFigureOut">
              <a:rPr lang="en-GB" smtClean="0"/>
              <a:t>23/08/2022</a:t>
            </a:fld>
            <a:endParaRPr lang="en-GB" dirty="0"/>
          </a:p>
        </p:txBody>
      </p:sp>
      <p:sp>
        <p:nvSpPr>
          <p:cNvPr id="6" name="Footer Placeholder 5">
            <a:extLst>
              <a:ext uri="{FF2B5EF4-FFF2-40B4-BE49-F238E27FC236}">
                <a16:creationId xmlns:a16="http://schemas.microsoft.com/office/drawing/2014/main" id="{97C655D5-8A44-48E0-9A13-79A455B3667E}"/>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E675D545-AF3E-4ADB-851B-C4DCE5CEA81C}"/>
              </a:ext>
            </a:extLst>
          </p:cNvPr>
          <p:cNvSpPr>
            <a:spLocks noGrp="1"/>
          </p:cNvSpPr>
          <p:nvPr>
            <p:ph type="sldNum" sz="quarter" idx="12"/>
          </p:nvPr>
        </p:nvSpPr>
        <p:spPr/>
        <p:txBody>
          <a:bodyPr/>
          <a:lstStyle/>
          <a:p>
            <a:fld id="{34040EB1-92E0-4F10-BE3C-DAC549717445}" type="slidenum">
              <a:rPr lang="en-GB" smtClean="0"/>
              <a:t>‹#›</a:t>
            </a:fld>
            <a:endParaRPr lang="en-GB" dirty="0"/>
          </a:p>
        </p:txBody>
      </p:sp>
    </p:spTree>
    <p:extLst>
      <p:ext uri="{BB962C8B-B14F-4D97-AF65-F5344CB8AC3E}">
        <p14:creationId xmlns:p14="http://schemas.microsoft.com/office/powerpoint/2010/main" val="1006244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A9EE4E-2C0C-4C67-8647-9981997AE1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33CAAB6-1E46-41B5-9ED3-A3FCA1B0DC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E6D36D-E1BB-4467-9D98-6634F4F644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08F240-80CC-4E4E-9F9B-911BD9D92131}" type="datetimeFigureOut">
              <a:rPr lang="en-GB" smtClean="0"/>
              <a:t>23/08/2022</a:t>
            </a:fld>
            <a:endParaRPr lang="en-GB" dirty="0"/>
          </a:p>
        </p:txBody>
      </p:sp>
      <p:sp>
        <p:nvSpPr>
          <p:cNvPr id="5" name="Footer Placeholder 4">
            <a:extLst>
              <a:ext uri="{FF2B5EF4-FFF2-40B4-BE49-F238E27FC236}">
                <a16:creationId xmlns:a16="http://schemas.microsoft.com/office/drawing/2014/main" id="{24EB4AA8-59D4-4954-9EA4-EE5A9A051C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15C83058-23BD-496B-B424-40EAFD434E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040EB1-92E0-4F10-BE3C-DAC549717445}" type="slidenum">
              <a:rPr lang="en-GB" smtClean="0"/>
              <a:t>‹#›</a:t>
            </a:fld>
            <a:endParaRPr lang="en-GB" dirty="0"/>
          </a:p>
        </p:txBody>
      </p:sp>
    </p:spTree>
    <p:extLst>
      <p:ext uri="{BB962C8B-B14F-4D97-AF65-F5344CB8AC3E}">
        <p14:creationId xmlns:p14="http://schemas.microsoft.com/office/powerpoint/2010/main" val="2366751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01DFF2B-B4FA-4253-9077-D12139D70C1E}"/>
              </a:ext>
            </a:extLst>
          </p:cNvPr>
          <p:cNvGraphicFramePr>
            <a:graphicFrameLocks noGrp="1"/>
          </p:cNvGraphicFramePr>
          <p:nvPr>
            <p:extLst>
              <p:ext uri="{D42A27DB-BD31-4B8C-83A1-F6EECF244321}">
                <p14:modId xmlns:p14="http://schemas.microsoft.com/office/powerpoint/2010/main" val="1657506450"/>
              </p:ext>
            </p:extLst>
          </p:nvPr>
        </p:nvGraphicFramePr>
        <p:xfrm>
          <a:off x="0" y="1420241"/>
          <a:ext cx="12192000" cy="12030426"/>
        </p:xfrm>
        <a:graphic>
          <a:graphicData uri="http://schemas.openxmlformats.org/drawingml/2006/table">
            <a:tbl>
              <a:tblPr firstRow="1" bandRow="1">
                <a:tableStyleId>{5C22544A-7EE6-4342-B048-85BDC9FD1C3A}</a:tableStyleId>
              </a:tblPr>
              <a:tblGrid>
                <a:gridCol w="5768383">
                  <a:extLst>
                    <a:ext uri="{9D8B030D-6E8A-4147-A177-3AD203B41FA5}">
                      <a16:colId xmlns:a16="http://schemas.microsoft.com/office/drawing/2014/main" val="2856877572"/>
                    </a:ext>
                  </a:extLst>
                </a:gridCol>
                <a:gridCol w="4400434">
                  <a:extLst>
                    <a:ext uri="{9D8B030D-6E8A-4147-A177-3AD203B41FA5}">
                      <a16:colId xmlns:a16="http://schemas.microsoft.com/office/drawing/2014/main" val="4033897369"/>
                    </a:ext>
                  </a:extLst>
                </a:gridCol>
                <a:gridCol w="2023183">
                  <a:extLst>
                    <a:ext uri="{9D8B030D-6E8A-4147-A177-3AD203B41FA5}">
                      <a16:colId xmlns:a16="http://schemas.microsoft.com/office/drawing/2014/main" val="568451825"/>
                    </a:ext>
                  </a:extLst>
                </a:gridCol>
              </a:tblGrid>
              <a:tr h="248662">
                <a:tc>
                  <a:txBody>
                    <a:bodyPr/>
                    <a:lstStyle/>
                    <a:p>
                      <a:pPr algn="ctr"/>
                      <a:r>
                        <a:rPr lang="en-GB" sz="1000" b="1" dirty="0">
                          <a:latin typeface="Arial" panose="020B0604020202020204" pitchFamily="34" charset="0"/>
                          <a:cs typeface="Arial" panose="020B0604020202020204" pitchFamily="34" charset="0"/>
                        </a:rPr>
                        <a:t>Proposed Interventions and Outputs</a:t>
                      </a:r>
                    </a:p>
                  </a:txBody>
                  <a:tcPr/>
                </a:tc>
                <a:tc>
                  <a:txBody>
                    <a:bodyPr/>
                    <a:lstStyle/>
                    <a:p>
                      <a:pPr algn="ctr"/>
                      <a:r>
                        <a:rPr lang="en-GB" sz="1000" b="1" dirty="0">
                          <a:latin typeface="Arial" panose="020B0604020202020204" pitchFamily="34" charset="0"/>
                          <a:cs typeface="Arial" panose="020B0604020202020204" pitchFamily="34" charset="0"/>
                        </a:rPr>
                        <a:t>Target Outcomes </a:t>
                      </a:r>
                    </a:p>
                  </a:txBody>
                  <a:tcPr/>
                </a:tc>
                <a:tc>
                  <a:txBody>
                    <a:bodyPr/>
                    <a:lstStyle/>
                    <a:p>
                      <a:pPr algn="ctr"/>
                      <a:r>
                        <a:rPr lang="en-GB" sz="1000" b="1" dirty="0">
                          <a:latin typeface="Arial" panose="020B0604020202020204" pitchFamily="34" charset="0"/>
                          <a:cs typeface="Arial" panose="020B0604020202020204" pitchFamily="34" charset="0"/>
                        </a:rPr>
                        <a:t>Target Impact</a:t>
                      </a:r>
                    </a:p>
                  </a:txBody>
                  <a:tcPr/>
                </a:tc>
                <a:extLst>
                  <a:ext uri="{0D108BD9-81ED-4DB2-BD59-A6C34878D82A}">
                    <a16:rowId xmlns:a16="http://schemas.microsoft.com/office/drawing/2014/main" val="2148367567"/>
                  </a:ext>
                </a:extLst>
              </a:tr>
              <a:tr h="5128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i="0" dirty="0">
                          <a:solidFill>
                            <a:schemeClr val="tx1"/>
                          </a:solidFill>
                          <a:latin typeface="Arial" panose="020B0604020202020204" pitchFamily="34" charset="0"/>
                          <a:cs typeface="Arial" panose="020B0604020202020204" pitchFamily="34" charset="0"/>
                        </a:rPr>
                        <a:t>Meaningful service user involvement and co-production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i="0" dirty="0">
                          <a:solidFill>
                            <a:schemeClr val="tx1"/>
                          </a:solidFill>
                          <a:latin typeface="Arial"/>
                          <a:cs typeface="Arial"/>
                        </a:rPr>
                        <a:t>Continuation of remote and face to face service user groups including specific groups such as LGBTQ+</a:t>
                      </a:r>
                      <a:endParaRPr lang="en-GB" sz="900" b="0" i="0" dirty="0">
                        <a:solidFill>
                          <a:schemeClr val="tx1"/>
                        </a:solidFill>
                        <a:latin typeface="Arial" panose="020B0604020202020204" pitchFamily="34" charset="0"/>
                        <a:cs typeface="Arial" panose="020B0604020202020204" pitchFamily="34" charset="0"/>
                      </a:endParaRPr>
                    </a:p>
                  </a:txBody>
                  <a:tcPr>
                    <a:solidFill>
                      <a:srgbClr val="CBEAD8"/>
                    </a:solidFill>
                  </a:tcPr>
                </a:tc>
                <a:tc>
                  <a:txBody>
                    <a:bodyPr/>
                    <a:lstStyle/>
                    <a:p>
                      <a:pPr marL="171450" indent="-171450">
                        <a:buFont typeface="Arial" panose="020B0604020202020204" pitchFamily="34" charset="0"/>
                        <a:buChar char="•"/>
                      </a:pPr>
                      <a:r>
                        <a:rPr lang="en-GB" sz="900" dirty="0">
                          <a:solidFill>
                            <a:schemeClr val="tx1"/>
                          </a:solidFill>
                          <a:latin typeface="Arial" panose="020B0604020202020204" pitchFamily="34" charset="0"/>
                          <a:cs typeface="Arial" panose="020B0604020202020204" pitchFamily="34" charset="0"/>
                        </a:rPr>
                        <a:t>Meaningful engagement from different groups living with dementia &amp; their carers, who contribute and inform our delivery plans and projects</a:t>
                      </a:r>
                      <a:endParaRPr lang="en-GB" sz="900" b="0" i="0" dirty="0">
                        <a:solidFill>
                          <a:schemeClr val="tx1"/>
                        </a:solidFill>
                        <a:latin typeface="Arial" panose="020B0604020202020204" pitchFamily="34" charset="0"/>
                        <a:cs typeface="Arial" panose="020B0604020202020204" pitchFamily="34" charset="0"/>
                      </a:endParaRPr>
                    </a:p>
                  </a:txBody>
                  <a:tcPr>
                    <a:solidFill>
                      <a:srgbClr val="CBEAD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solidFill>
                            <a:schemeClr val="tx1"/>
                          </a:solidFill>
                          <a:latin typeface="Arial" panose="020B0604020202020204" pitchFamily="34" charset="0"/>
                          <a:cs typeface="Arial" panose="020B0604020202020204" pitchFamily="34" charset="0"/>
                        </a:rPr>
                        <a:t>Delivery plan meets the needs of people with dementia and their carers</a:t>
                      </a:r>
                    </a:p>
                  </a:txBody>
                  <a:tcPr>
                    <a:solidFill>
                      <a:srgbClr val="CBEAD8"/>
                    </a:solidFill>
                  </a:tcPr>
                </a:tc>
                <a:extLst>
                  <a:ext uri="{0D108BD9-81ED-4DB2-BD59-A6C34878D82A}">
                    <a16:rowId xmlns:a16="http://schemas.microsoft.com/office/drawing/2014/main" val="1709932750"/>
                  </a:ext>
                </a:extLst>
              </a:tr>
              <a:tr h="1212228">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Identify the support needs of people living with dementia through stakeholder led QI and co-production</a:t>
                      </a:r>
                    </a:p>
                    <a:p>
                      <a:pPr marL="72000" lvl="0" indent="-72000">
                        <a:buFont typeface="Arial" panose="020B0604020202020204" pitchFamily="34" charset="0"/>
                        <a:buChar char="•"/>
                      </a:pPr>
                      <a:r>
                        <a:rPr lang="en-GB" sz="900" dirty="0">
                          <a:latin typeface="Arial" panose="020B0604020202020204" pitchFamily="34" charset="0"/>
                          <a:cs typeface="Arial" panose="020B0604020202020204" pitchFamily="34" charset="0"/>
                        </a:rPr>
                        <a:t> Mobilise project team in partnership with UCLP</a:t>
                      </a:r>
                    </a:p>
                    <a:p>
                      <a:pPr marL="72000" lvl="0" indent="-72000">
                        <a:buFont typeface="Arial" panose="020B0604020202020204" pitchFamily="34" charset="0"/>
                        <a:buChar char="•"/>
                      </a:pPr>
                      <a:r>
                        <a:rPr lang="en-GB" sz="900" dirty="0">
                          <a:latin typeface="Arial" panose="020B0604020202020204" pitchFamily="34" charset="0"/>
                          <a:cs typeface="Arial" panose="020B0604020202020204" pitchFamily="34" charset="0"/>
                        </a:rPr>
                        <a:t> Map provision of support services across London</a:t>
                      </a:r>
                    </a:p>
                    <a:p>
                      <a:pPr marL="72000" lvl="0" indent="-72000">
                        <a:buFont typeface="Arial" panose="020B0604020202020204" pitchFamily="34" charset="0"/>
                        <a:buChar char="•"/>
                      </a:pPr>
                      <a:r>
                        <a:rPr lang="en-GB" sz="900" dirty="0">
                          <a:latin typeface="Arial" panose="020B0604020202020204" pitchFamily="34" charset="0"/>
                          <a:cs typeface="Arial" panose="020B0604020202020204" pitchFamily="34" charset="0"/>
                        </a:rPr>
                        <a:t> Identify variation in access to support services for those living with dementia across London</a:t>
                      </a:r>
                    </a:p>
                    <a:p>
                      <a:pPr marL="72000" lvl="0" indent="-72000">
                        <a:buFont typeface="Arial" panose="020B0604020202020204" pitchFamily="34" charset="0"/>
                        <a:buChar char="•"/>
                      </a:pPr>
                      <a:r>
                        <a:rPr lang="en-GB" sz="900" dirty="0">
                          <a:latin typeface="Arial" panose="020B0604020202020204" pitchFamily="34" charset="0"/>
                          <a:cs typeface="Arial" panose="020B0604020202020204" pitchFamily="34" charset="0"/>
                        </a:rPr>
                        <a:t> Identify through co-production the support needs of Londoners living with dementia</a:t>
                      </a: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i="0" u="none" strike="noStrike" noProof="0" dirty="0">
                          <a:latin typeface="Arial" panose="020B0604020202020204" pitchFamily="34" charset="0"/>
                          <a:cs typeface="Arial" panose="020B0604020202020204" pitchFamily="34" charset="0"/>
                        </a:rPr>
                        <a:t> Development of an ICS outcomes-based framework that identifies best use of community assets </a:t>
                      </a:r>
                    </a:p>
                  </a:txBody>
                  <a:tcPr>
                    <a:solidFill>
                      <a:srgbClr val="FCE8CA"/>
                    </a:solidFill>
                  </a:tcPr>
                </a:tc>
                <a:tc>
                  <a:txBody>
                    <a:bodyPr/>
                    <a:lstStyle/>
                    <a:p>
                      <a:pPr marL="72000" lvl="0" indent="-72000">
                        <a:buFont typeface="Arial" panose="020B0604020202020204" pitchFamily="34" charset="0"/>
                        <a:buChar char="•"/>
                      </a:pPr>
                      <a:r>
                        <a:rPr lang="en-GB" sz="900" dirty="0">
                          <a:latin typeface="Arial" panose="020B0604020202020204" pitchFamily="34" charset="0"/>
                          <a:cs typeface="Arial" panose="020B0604020202020204" pitchFamily="34" charset="0"/>
                        </a:rPr>
                        <a:t>Reduced variation on equity of access across London for support services needed to navigate patient journey.</a:t>
                      </a:r>
                    </a:p>
                    <a:p>
                      <a:pPr marL="72000" lvl="0" indent="-72000">
                        <a:buFont typeface="Arial" panose="020B0604020202020204" pitchFamily="34" charset="0"/>
                        <a:buChar char="•"/>
                      </a:pPr>
                      <a:r>
                        <a:rPr lang="en-GB" sz="900" dirty="0">
                          <a:latin typeface="Arial" panose="020B0604020202020204" pitchFamily="34" charset="0"/>
                          <a:cs typeface="Arial" panose="020B0604020202020204" pitchFamily="34" charset="0"/>
                        </a:rPr>
                        <a:t>Improved patient experience of support offer locally.</a:t>
                      </a:r>
                    </a:p>
                    <a:p>
                      <a:pPr marL="72000" lvl="0" indent="-72000">
                        <a:buFont typeface="Arial" panose="020B0604020202020204" pitchFamily="34" charset="0"/>
                        <a:buChar char="•"/>
                      </a:pPr>
                      <a:r>
                        <a:rPr lang="en-GB" sz="900" dirty="0">
                          <a:latin typeface="Arial" panose="020B0604020202020204" pitchFamily="34" charset="0"/>
                          <a:cs typeface="Arial" panose="020B0604020202020204" pitchFamily="34" charset="0"/>
                        </a:rPr>
                        <a:t>Reduced crisis access within secondary acute services as a result of limited support services offer in community.</a:t>
                      </a:r>
                    </a:p>
                    <a:p>
                      <a:pPr marL="72000" lvl="0" indent="-72000">
                        <a:buFont typeface="Arial" panose="020B0604020202020204" pitchFamily="34" charset="0"/>
                        <a:buChar char="•"/>
                      </a:pPr>
                      <a:r>
                        <a:rPr lang="en-GB" sz="900" dirty="0">
                          <a:latin typeface="Arial" panose="020B0604020202020204" pitchFamily="34" charset="0"/>
                          <a:cs typeface="Arial" panose="020B0604020202020204" pitchFamily="34" charset="0"/>
                        </a:rPr>
                        <a:t>Improved primary care input to the support needs of those living with dementia.</a:t>
                      </a:r>
                    </a:p>
                  </a:txBody>
                  <a:tcPr>
                    <a:solidFill>
                      <a:srgbClr val="FCE8CA"/>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GB" sz="900" b="0" i="0" u="none" strike="noStrike" noProof="0" dirty="0">
                          <a:latin typeface="Arial" panose="020B0604020202020204" pitchFamily="34" charset="0"/>
                          <a:cs typeface="Arial" panose="020B0604020202020204" pitchFamily="34" charset="0"/>
                        </a:rPr>
                        <a:t>Improved consistency at ICS level through local delivery of support  services for those living with dementia.</a:t>
                      </a:r>
                    </a:p>
                  </a:txBody>
                  <a:tcPr>
                    <a:solidFill>
                      <a:srgbClr val="FCE8CA"/>
                    </a:solidFill>
                  </a:tcPr>
                </a:tc>
                <a:extLst>
                  <a:ext uri="{0D108BD9-81ED-4DB2-BD59-A6C34878D82A}">
                    <a16:rowId xmlns:a16="http://schemas.microsoft.com/office/drawing/2014/main" val="4003903119"/>
                  </a:ext>
                </a:extLst>
              </a:tr>
              <a:tr h="1352099">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Improved equity of access to timely and quality dementia assessment across London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Refine memory services audit tool focussing on waiting times.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Explore variation in waiting time data for access to memory assessment services pan London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Identify variation in dementia diagnosis rate, investigate local discrepancies and implications of variations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Embed roll out of neuropsychological assessment guidance in memory services to support complex dementia diagnosis where appropriate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Share new learning and enablers through community of practice to support the spread and adoption of best practice </a:t>
                      </a:r>
                    </a:p>
                  </a:txBody>
                  <a:tcPr>
                    <a:solidFill>
                      <a:srgbClr val="CBEAD8"/>
                    </a:solidFill>
                  </a:tcPr>
                </a:tc>
                <a:tc>
                  <a:txBody>
                    <a:bodyPr/>
                    <a:lstStyle/>
                    <a:p>
                      <a:pPr marL="72000" lvl="0" indent="-72000">
                        <a:buFont typeface="Arial" panose="020B0604020202020204" pitchFamily="34" charset="0"/>
                        <a:buChar char="•"/>
                      </a:pPr>
                      <a:endParaRPr lang="en-GB" sz="900" dirty="0">
                        <a:latin typeface="Arial" panose="020B0604020202020204" pitchFamily="34" charset="0"/>
                        <a:cs typeface="Arial" panose="020B0604020202020204" pitchFamily="34" charset="0"/>
                      </a:endParaRPr>
                    </a:p>
                    <a:p>
                      <a:pPr marL="72000" lvl="0" indent="-72000">
                        <a:buFont typeface="Arial" panose="020B0604020202020204" pitchFamily="34" charset="0"/>
                        <a:buChar char="•"/>
                      </a:pPr>
                      <a:r>
                        <a:rPr lang="en-GB" sz="900" dirty="0">
                          <a:latin typeface="Arial" panose="020B0604020202020204" pitchFamily="34" charset="0"/>
                          <a:cs typeface="Arial" panose="020B0604020202020204" pitchFamily="34" charset="0"/>
                        </a:rPr>
                        <a:t>Reduced variation in waiting times for assessment &amp; work towards London ambition 85% of people receiving diagnosis &amp; starting treatment within 6 weeks of referral. </a:t>
                      </a:r>
                    </a:p>
                    <a:p>
                      <a:pPr marL="72000" lvl="0" indent="-72000">
                        <a:buFont typeface="Arial" panose="020B0604020202020204" pitchFamily="34" charset="0"/>
                        <a:buChar char="•"/>
                      </a:pPr>
                      <a:r>
                        <a:rPr lang="en-GB" sz="900" dirty="0">
                          <a:latin typeface="Arial" panose="020B0604020202020204" pitchFamily="34" charset="0"/>
                          <a:cs typeface="Arial" panose="020B0604020202020204" pitchFamily="34" charset="0"/>
                        </a:rPr>
                        <a:t>Improved consistent offer across ICS for dementia diagnosis rates aiming for national ambition of 66.7% </a:t>
                      </a:r>
                    </a:p>
                    <a:p>
                      <a:pPr marL="72000" lvl="0" indent="-72000">
                        <a:buFont typeface="Arial" panose="020B0604020202020204" pitchFamily="34" charset="0"/>
                        <a:buChar char="•"/>
                      </a:pPr>
                      <a:r>
                        <a:rPr lang="en-GB" sz="900" dirty="0">
                          <a:latin typeface="Arial" panose="020B0604020202020204" pitchFamily="34" charset="0"/>
                          <a:cs typeface="Arial" panose="020B0604020202020204" pitchFamily="34" charset="0"/>
                        </a:rPr>
                        <a:t>Improved equity of access to neuropsychological assessment for those who need it </a:t>
                      </a:r>
                    </a:p>
                  </a:txBody>
                  <a:tcPr>
                    <a:solidFill>
                      <a:srgbClr val="CBEAD8"/>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GB" sz="900" b="0" i="0" u="none" strike="noStrike" noProof="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GB" sz="900" b="0" i="0" u="none" strike="noStrike" noProof="0" dirty="0">
                          <a:latin typeface="Arial" panose="020B0604020202020204" pitchFamily="34" charset="0"/>
                          <a:cs typeface="Arial" panose="020B0604020202020204" pitchFamily="34" charset="0"/>
                        </a:rPr>
                        <a:t>Improved equity of access for dementia assessment.</a:t>
                      </a:r>
                    </a:p>
                  </a:txBody>
                  <a:tcPr>
                    <a:solidFill>
                      <a:srgbClr val="CBEAD8"/>
                    </a:solidFill>
                  </a:tcPr>
                </a:tc>
                <a:extLst>
                  <a:ext uri="{0D108BD9-81ED-4DB2-BD59-A6C34878D82A}">
                    <a16:rowId xmlns:a16="http://schemas.microsoft.com/office/drawing/2014/main" val="3628840817"/>
                  </a:ext>
                </a:extLst>
              </a:tr>
              <a:tr h="652738">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Identify where health inequalities overlay dementia care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schemeClr val="tx1"/>
                          </a:solidFill>
                          <a:effectLst/>
                          <a:uLnTx/>
                          <a:uFillTx/>
                          <a:latin typeface="Arial"/>
                          <a:ea typeface="+mn-ea"/>
                          <a:cs typeface="Arial"/>
                        </a:rPr>
                        <a:t>Development of a CHIME </a:t>
                      </a:r>
                      <a:r>
                        <a:rPr lang="en-GB" sz="900" b="0" i="0" u="none" strike="noStrike" kern="1200" cap="none" spc="0" normalizeH="0" baseline="0" noProof="0" dirty="0">
                          <a:ln>
                            <a:noFill/>
                          </a:ln>
                          <a:solidFill>
                            <a:schemeClr val="tx1"/>
                          </a:solidFill>
                          <a:effectLst/>
                          <a:uLnTx/>
                          <a:uFillTx/>
                          <a:latin typeface="Arial"/>
                          <a:ea typeface="+mn-ea"/>
                          <a:cs typeface="Arial"/>
                        </a:rPr>
                        <a:t>data-based</a:t>
                      </a:r>
                      <a:r>
                        <a:rPr kumimoji="0" lang="en-GB" sz="900" b="0" i="0" u="none" strike="noStrike" kern="1200" cap="none" spc="0" normalizeH="0" baseline="0" noProof="0" dirty="0">
                          <a:ln>
                            <a:noFill/>
                          </a:ln>
                          <a:solidFill>
                            <a:schemeClr val="tx1"/>
                          </a:solidFill>
                          <a:effectLst/>
                          <a:uLnTx/>
                          <a:uFillTx/>
                          <a:latin typeface="Arial"/>
                          <a:ea typeface="+mn-ea"/>
                          <a:cs typeface="Arial"/>
                        </a:rPr>
                        <a:t> tool to identify aspects of dementia pathway impacted by health inequalities.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Explore with ICS commissioning local needs at sector level.</a:t>
                      </a:r>
                    </a:p>
                  </a:txBody>
                  <a:tcPr>
                    <a:solidFill>
                      <a:srgbClr val="CBEAD8"/>
                    </a:solidFill>
                  </a:tcPr>
                </a:tc>
                <a:tc>
                  <a:txBody>
                    <a:bodyPr/>
                    <a:lstStyle/>
                    <a:p>
                      <a:pPr marL="0" lvl="0" indent="0">
                        <a:buFont typeface="Arial" panose="020B0604020202020204" pitchFamily="34" charset="0"/>
                        <a:buNone/>
                      </a:pPr>
                      <a:endParaRPr lang="en-GB" sz="90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GB" sz="900" dirty="0">
                          <a:latin typeface="Arial"/>
                          <a:cs typeface="Arial"/>
                        </a:rPr>
                        <a:t>Improved used of data to identify areas impacted by health inequalities and target support at those population groups &amp; communities e.g., ethnic minority groups, digital exclusion, homeless etc</a:t>
                      </a:r>
                    </a:p>
                  </a:txBody>
                  <a:tcPr>
                    <a:solidFill>
                      <a:srgbClr val="CBEAD8"/>
                    </a:solidFill>
                  </a:tcPr>
                </a:tc>
                <a:tc>
                  <a:txBody>
                    <a:bodyPr/>
                    <a:lstStyle/>
                    <a:p>
                      <a:pPr marL="0" lvl="0" indent="0">
                        <a:buClr>
                          <a:srgbClr val="000000"/>
                        </a:buClr>
                        <a:buFont typeface="Arial,Sans-Serif"/>
                        <a:buNone/>
                      </a:pPr>
                      <a:endParaRPr lang="en-US" sz="900" b="0" i="0" u="none" strike="noStrike" noProof="0" dirty="0">
                        <a:latin typeface="Arial"/>
                      </a:endParaRPr>
                    </a:p>
                    <a:p>
                      <a:pPr marL="0" lvl="0" indent="0">
                        <a:buClr>
                          <a:srgbClr val="000000"/>
                        </a:buClr>
                        <a:buFont typeface="Arial,Sans-Serif"/>
                        <a:buNone/>
                      </a:pPr>
                      <a:r>
                        <a:rPr lang="en-GB" sz="900" b="0" i="0" u="none" strike="noStrike" noProof="0" dirty="0">
                          <a:latin typeface="Arial"/>
                        </a:rPr>
                        <a:t>Improved knowledge and capabilities in population health management in supporting the frailty population </a:t>
                      </a:r>
                    </a:p>
                  </a:txBody>
                  <a:tcPr>
                    <a:solidFill>
                      <a:srgbClr val="CBEAD8"/>
                    </a:solidFill>
                  </a:tcPr>
                </a:tc>
                <a:extLst>
                  <a:ext uri="{0D108BD9-81ED-4DB2-BD59-A6C34878D82A}">
                    <a16:rowId xmlns:a16="http://schemas.microsoft.com/office/drawing/2014/main" val="2809864222"/>
                  </a:ext>
                </a:extLst>
              </a:tr>
              <a:tr h="79261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Reduced antipsychotic prescribing in dementia care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Continue to build on antipsychotic guidance toolkit with partners in national team and Yorkshire and Humber Dementia Clinical Network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Refine Dementia Antipsychotic Audit tool for pan London implementation.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Support roll out of audit and toolkit across London to reduce over prescribing and sustain improvements </a:t>
                      </a:r>
                    </a:p>
                  </a:txBody>
                  <a:tcPr>
                    <a:solidFill>
                      <a:srgbClr val="CBEAD8"/>
                    </a:solidFill>
                  </a:tcPr>
                </a:tc>
                <a:tc>
                  <a:txBody>
                    <a:bodyPr/>
                    <a:lstStyle/>
                    <a:p>
                      <a:pPr marL="0" lvl="0" indent="0">
                        <a:buFont typeface="Arial" panose="020B0604020202020204" pitchFamily="34" charset="0"/>
                        <a:buNone/>
                      </a:pPr>
                      <a:endParaRPr lang="en-GB" sz="90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Spread and adoption of Antipsychotic guidance toolkit for use in all care sectors</a:t>
                      </a:r>
                    </a:p>
                    <a:p>
                      <a:pPr marL="171450" lvl="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Reduction in antipsychotic prescribing </a:t>
                      </a:r>
                    </a:p>
                  </a:txBody>
                  <a:tcPr>
                    <a:solidFill>
                      <a:srgbClr val="CBEAD8"/>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GB" sz="900" b="0" i="0" u="none" strike="noStrike" noProof="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GB" sz="900" b="0" i="0" u="none" strike="noStrike" noProof="0" dirty="0">
                          <a:latin typeface="Arial" panose="020B0604020202020204" pitchFamily="34" charset="0"/>
                          <a:cs typeface="Arial" panose="020B0604020202020204" pitchFamily="34" charset="0"/>
                        </a:rPr>
                        <a:t>Reduced risk of mortality in dementia population </a:t>
                      </a:r>
                    </a:p>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GB" sz="900" b="0" i="0" u="none" strike="noStrike" noProof="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GB" sz="900" b="0" i="0" u="none" strike="noStrike" noProof="0" dirty="0">
                          <a:latin typeface="Arial" panose="020B0604020202020204" pitchFamily="34" charset="0"/>
                          <a:cs typeface="Arial" panose="020B0604020202020204" pitchFamily="34" charset="0"/>
                        </a:rPr>
                        <a:t>Reduced risk of falls in dementia population </a:t>
                      </a:r>
                    </a:p>
                  </a:txBody>
                  <a:tcPr>
                    <a:solidFill>
                      <a:srgbClr val="CBEAD8"/>
                    </a:solidFill>
                  </a:tcPr>
                </a:tc>
                <a:extLst>
                  <a:ext uri="{0D108BD9-81ED-4DB2-BD59-A6C34878D82A}">
                    <a16:rowId xmlns:a16="http://schemas.microsoft.com/office/drawing/2014/main" val="3172461657"/>
                  </a:ext>
                </a:extLst>
              </a:tr>
              <a:tr h="1771717">
                <a:tc>
                  <a:txBody>
                    <a:bodyPr/>
                    <a:lstStyle/>
                    <a:p>
                      <a:pPr marL="0" indent="0">
                        <a:buFont typeface="Arial" panose="020B0604020202020204" pitchFamily="34" charset="0"/>
                        <a:buNone/>
                      </a:pPr>
                      <a:r>
                        <a:rPr lang="en-GB" sz="900" b="1" i="0" dirty="0">
                          <a:solidFill>
                            <a:schemeClr val="tx1"/>
                          </a:solidFill>
                          <a:latin typeface="Arial" panose="020B0604020202020204" pitchFamily="34" charset="0"/>
                          <a:cs typeface="Arial" panose="020B0604020202020204" pitchFamily="34" charset="0"/>
                        </a:rPr>
                        <a:t>Acute Hospital care</a:t>
                      </a:r>
                    </a:p>
                    <a:p>
                      <a:pPr marL="171450" indent="-171450">
                        <a:buFont typeface="Arial" panose="020B0604020202020204" pitchFamily="34" charset="0"/>
                        <a:buChar char="•"/>
                      </a:pPr>
                      <a:r>
                        <a:rPr lang="en-GB" sz="900" b="0" i="0" dirty="0">
                          <a:solidFill>
                            <a:schemeClr val="tx1"/>
                          </a:solidFill>
                          <a:latin typeface="Arial"/>
                          <a:cs typeface="Arial"/>
                        </a:rPr>
                        <a:t>Bespoke trust support through external audit e.g., nutrition and hydration, site visit and recommendations for improvement.</a:t>
                      </a:r>
                    </a:p>
                    <a:p>
                      <a:pPr marL="171450" indent="-171450">
                        <a:buFont typeface="Arial" panose="020B0604020202020204" pitchFamily="34" charset="0"/>
                        <a:buChar char="•"/>
                      </a:pPr>
                      <a:r>
                        <a:rPr lang="en-GB" sz="900" b="0" i="0" dirty="0">
                          <a:solidFill>
                            <a:schemeClr val="tx1"/>
                          </a:solidFill>
                          <a:latin typeface="Arial" panose="020B0604020202020204" pitchFamily="34" charset="0"/>
                          <a:cs typeface="Arial" panose="020B0604020202020204" pitchFamily="34" charset="0"/>
                        </a:rPr>
                        <a:t>Provide community of practice for shared learning in acute hospital dementia leads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i="0" dirty="0">
                          <a:solidFill>
                            <a:schemeClr val="tx1"/>
                          </a:solidFill>
                          <a:latin typeface="Arial" panose="020B0604020202020204" pitchFamily="34" charset="0"/>
                          <a:cs typeface="Arial" panose="020B0604020202020204" pitchFamily="34" charset="0"/>
                        </a:rPr>
                        <a:t>Review NHS trusts’ staff dementia training data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i="0" dirty="0">
                          <a:solidFill>
                            <a:schemeClr val="tx1"/>
                          </a:solidFill>
                          <a:latin typeface="Arial" panose="020B0604020202020204" pitchFamily="34" charset="0"/>
                          <a:cs typeface="Arial" panose="020B0604020202020204" pitchFamily="34" charset="0"/>
                        </a:rPr>
                        <a:t>Identify variation in education training for acute care staff.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i="0" dirty="0">
                          <a:solidFill>
                            <a:schemeClr val="tx1"/>
                          </a:solidFill>
                          <a:latin typeface="Arial" panose="020B0604020202020204" pitchFamily="34" charset="0"/>
                          <a:cs typeface="Arial" panose="020B0604020202020204" pitchFamily="34" charset="0"/>
                        </a:rPr>
                        <a:t>Explore consistent educational offer across London for acute care staff on dementia knowledge and expertise.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i="0" dirty="0">
                          <a:solidFill>
                            <a:schemeClr val="tx1"/>
                          </a:solidFill>
                          <a:latin typeface="Arial" panose="020B0604020202020204" pitchFamily="34" charset="0"/>
                          <a:cs typeface="Arial" panose="020B0604020202020204" pitchFamily="34" charset="0"/>
                        </a:rPr>
                        <a:t>Collaborate with HEE on a consistent educational offer for London on dementia knowledge and skills.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900" b="0" i="0" dirty="0">
                        <a:solidFill>
                          <a:schemeClr val="tx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900" b="0" i="0" dirty="0">
                        <a:solidFill>
                          <a:schemeClr val="tx1"/>
                        </a:solidFill>
                        <a:highlight>
                          <a:srgbClr val="FFFF00"/>
                        </a:highlight>
                        <a:latin typeface="Arial" panose="020B0604020202020204" pitchFamily="34" charset="0"/>
                        <a:cs typeface="Arial" panose="020B0604020202020204" pitchFamily="34" charset="0"/>
                      </a:endParaRPr>
                    </a:p>
                  </a:txBody>
                  <a:tcPr>
                    <a:solidFill>
                      <a:srgbClr val="CBEAD8"/>
                    </a:solidFill>
                  </a:tcPr>
                </a:tc>
                <a:tc>
                  <a:txBody>
                    <a:bodyPr/>
                    <a:lstStyle/>
                    <a:p>
                      <a:endParaRPr lang="en-GB" sz="900" b="0" i="0" dirty="0">
                        <a:solidFill>
                          <a:schemeClr val="tx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900" b="0" i="0" dirty="0">
                          <a:solidFill>
                            <a:schemeClr val="tx1"/>
                          </a:solidFill>
                          <a:latin typeface="Arial" panose="020B0604020202020204" pitchFamily="34" charset="0"/>
                          <a:cs typeface="Arial" panose="020B0604020202020204" pitchFamily="34" charset="0"/>
                        </a:rPr>
                        <a:t>Improved experience in hospitals within Dementia population </a:t>
                      </a:r>
                    </a:p>
                    <a:p>
                      <a:pPr marL="171450" indent="-171450">
                        <a:buFont typeface="Arial" panose="020B0604020202020204" pitchFamily="34" charset="0"/>
                        <a:buChar char="•"/>
                      </a:pPr>
                      <a:r>
                        <a:rPr lang="en-GB" sz="900" b="0" i="0" dirty="0">
                          <a:solidFill>
                            <a:schemeClr val="tx1"/>
                          </a:solidFill>
                          <a:latin typeface="Arial" panose="020B0604020202020204" pitchFamily="34" charset="0"/>
                          <a:cs typeface="Arial" panose="020B0604020202020204" pitchFamily="34" charset="0"/>
                        </a:rPr>
                        <a:t>Wider spread and adoption of good practice to support implementation </a:t>
                      </a:r>
                    </a:p>
                    <a:p>
                      <a:pPr marL="171450" indent="-171450">
                        <a:buFont typeface="Arial" panose="020B0604020202020204" pitchFamily="34" charset="0"/>
                        <a:buChar char="•"/>
                      </a:pPr>
                      <a:r>
                        <a:rPr lang="en-GB" sz="900" b="0" i="0" dirty="0">
                          <a:solidFill>
                            <a:schemeClr val="tx1"/>
                          </a:solidFill>
                          <a:latin typeface="Arial" panose="020B0604020202020204" pitchFamily="34" charset="0"/>
                          <a:cs typeface="Arial" panose="020B0604020202020204" pitchFamily="34" charset="0"/>
                        </a:rPr>
                        <a:t>Consistent offer on dementia education developed to ensure enhanced workforce capabilities </a:t>
                      </a:r>
                    </a:p>
                  </a:txBody>
                  <a:tcPr>
                    <a:solidFill>
                      <a:srgbClr val="CBEAD8"/>
                    </a:solidFill>
                  </a:tcPr>
                </a:tc>
                <a:tc>
                  <a:txBody>
                    <a:bodyPr/>
                    <a:lstStyle/>
                    <a:p>
                      <a:pPr marL="0" indent="0">
                        <a:buFont typeface="Arial"/>
                        <a:buNone/>
                      </a:pPr>
                      <a:endParaRPr lang="en-GB" sz="900" dirty="0">
                        <a:latin typeface="Arial" panose="020B0604020202020204" pitchFamily="34" charset="0"/>
                        <a:cs typeface="Arial" panose="020B0604020202020204" pitchFamily="34" charset="0"/>
                      </a:endParaRPr>
                    </a:p>
                    <a:p>
                      <a:pPr marL="0" indent="0">
                        <a:buFont typeface="Arial"/>
                        <a:buNone/>
                      </a:pPr>
                      <a:r>
                        <a:rPr lang="en-GB" sz="900" dirty="0">
                          <a:latin typeface="Arial" panose="020B0604020202020204" pitchFamily="34" charset="0"/>
                          <a:cs typeface="Arial" panose="020B0604020202020204" pitchFamily="34" charset="0"/>
                        </a:rPr>
                        <a:t>Improved hospital care leading to reduced length of stay and reduced adverse incidents</a:t>
                      </a:r>
                    </a:p>
                    <a:p>
                      <a:pPr marL="0" indent="0">
                        <a:buFont typeface="Arial"/>
                        <a:buNone/>
                      </a:pPr>
                      <a:endParaRPr lang="en-GB" sz="900" dirty="0">
                        <a:latin typeface="Arial" panose="020B0604020202020204" pitchFamily="34" charset="0"/>
                        <a:cs typeface="Arial" panose="020B0604020202020204" pitchFamily="34" charset="0"/>
                      </a:endParaRPr>
                    </a:p>
                    <a:p>
                      <a:pPr marL="0" indent="0">
                        <a:buFont typeface="Arial"/>
                        <a:buNone/>
                      </a:pPr>
                      <a:r>
                        <a:rPr lang="en-GB" sz="900" dirty="0">
                          <a:latin typeface="Arial" panose="020B0604020202020204" pitchFamily="34" charset="0"/>
                          <a:cs typeface="Arial" panose="020B0604020202020204" pitchFamily="34" charset="0"/>
                        </a:rPr>
                        <a:t>Improved transition of care back to community for people living with dementia </a:t>
                      </a:r>
                    </a:p>
                  </a:txBody>
                  <a:tcPr>
                    <a:solidFill>
                      <a:srgbClr val="CBEAD8"/>
                    </a:solidFill>
                  </a:tcPr>
                </a:tc>
                <a:extLst>
                  <a:ext uri="{0D108BD9-81ED-4DB2-BD59-A6C34878D82A}">
                    <a16:rowId xmlns:a16="http://schemas.microsoft.com/office/drawing/2014/main" val="454202878"/>
                  </a:ext>
                </a:extLst>
              </a:tr>
              <a:tr h="1072355">
                <a:tc>
                  <a:txBody>
                    <a:bodyPr/>
                    <a:lstStyle/>
                    <a:p>
                      <a:pPr marL="0" indent="0">
                        <a:buFont typeface="Arial" panose="020B0604020202020204" pitchFamily="34" charset="0"/>
                        <a:buNone/>
                      </a:pPr>
                      <a:r>
                        <a:rPr lang="en-GB" sz="900" b="1" dirty="0">
                          <a:solidFill>
                            <a:schemeClr val="tx1"/>
                          </a:solidFill>
                          <a:latin typeface="Arial" panose="020B0604020202020204" pitchFamily="34" charset="0"/>
                          <a:cs typeface="Arial" panose="020B0604020202020204" pitchFamily="34" charset="0"/>
                        </a:rPr>
                        <a:t>Audiology and Dementia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dirty="0">
                          <a:solidFill>
                            <a:schemeClr val="tx1"/>
                          </a:solidFill>
                          <a:latin typeface="Arial" panose="020B0604020202020204" pitchFamily="34" charset="0"/>
                          <a:cs typeface="Arial" panose="020B0604020202020204" pitchFamily="34" charset="0"/>
                        </a:rPr>
                        <a:t>Joint working with Health Care Science team to identify gaps in service provision and access to audiology &amp; memory services for those with dementia and hearing loss</a:t>
                      </a:r>
                    </a:p>
                    <a:p>
                      <a:pPr marL="171450" lvl="0" indent="-171450">
                        <a:buFont typeface="Arial" panose="020B0604020202020204" pitchFamily="34" charset="0"/>
                        <a:buChar char="•"/>
                      </a:pPr>
                      <a:r>
                        <a:rPr lang="en-GB" sz="900" b="0" i="0" u="none" strike="noStrike" noProof="0" dirty="0">
                          <a:latin typeface="Arial" panose="020B0604020202020204" pitchFamily="34" charset="0"/>
                          <a:cs typeface="Arial" panose="020B0604020202020204" pitchFamily="34" charset="0"/>
                        </a:rPr>
                        <a:t>Collaboratively design and develop a checklist to detect early signs of memory impairment in audiology and good management of hearing impairment in memory services.</a:t>
                      </a:r>
                    </a:p>
                    <a:p>
                      <a:pPr marL="171450" lvl="0" indent="-171450">
                        <a:buFont typeface="Arial" panose="020B0604020202020204" pitchFamily="34" charset="0"/>
                        <a:buChar char="•"/>
                      </a:pPr>
                      <a:r>
                        <a:rPr lang="en-GB" sz="900" b="0" i="0" u="none" strike="noStrike" noProof="0" dirty="0">
                          <a:latin typeface="Arial" panose="020B0604020202020204" pitchFamily="34" charset="0"/>
                          <a:cs typeface="Arial" panose="020B0604020202020204" pitchFamily="34" charset="0"/>
                        </a:rPr>
                        <a:t>Develop memory service and audiology directory pan London</a:t>
                      </a:r>
                    </a:p>
                    <a:p>
                      <a:pPr marL="171450" lvl="0" indent="-171450">
                        <a:buFont typeface="Arial" panose="020B0604020202020204" pitchFamily="34" charset="0"/>
                        <a:buChar char="•"/>
                      </a:pPr>
                      <a:r>
                        <a:rPr lang="en-GB" sz="900" b="0" i="0" u="none" strike="noStrike" noProof="0" dirty="0">
                          <a:latin typeface="Arial" panose="020B0604020202020204" pitchFamily="34" charset="0"/>
                          <a:cs typeface="Arial" panose="020B0604020202020204" pitchFamily="34" charset="0"/>
                        </a:rPr>
                        <a:t>Suite of resources to support memory services and audiology services to deliver improved provision around dementia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900" b="0" dirty="0">
                        <a:solidFill>
                          <a:schemeClr val="tx1"/>
                        </a:solidFill>
                        <a:latin typeface="Arial" panose="020B0604020202020204" pitchFamily="34" charset="0"/>
                        <a:cs typeface="Arial" panose="020B0604020202020204" pitchFamily="34" charset="0"/>
                      </a:endParaRPr>
                    </a:p>
                  </a:txBody>
                  <a:tcPr>
                    <a:solidFill>
                      <a:schemeClr val="accent2">
                        <a:lumMod val="40000"/>
                        <a:lumOff val="60000"/>
                      </a:schemeClr>
                    </a:solidFill>
                  </a:tcPr>
                </a:tc>
                <a:tc>
                  <a:txBody>
                    <a:bodyPr/>
                    <a:lstStyle/>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Arial" panose="020B0604020202020204" pitchFamily="34" charset="0"/>
                          <a:cs typeface="Arial" panose="020B0604020202020204" pitchFamily="34" charset="0"/>
                        </a:rPr>
                        <a:t>Increased patient experience in access in people living with dementia</a:t>
                      </a: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Arial" panose="020B0604020202020204" pitchFamily="34" charset="0"/>
                          <a:cs typeface="Arial" panose="020B0604020202020204" pitchFamily="34" charset="0"/>
                        </a:rPr>
                        <a:t>Improved access for people living with dementia </a:t>
                      </a: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Arial" panose="020B0604020202020204" pitchFamily="34" charset="0"/>
                          <a:cs typeface="Arial" panose="020B0604020202020204" pitchFamily="34" charset="0"/>
                        </a:rPr>
                        <a:t>Integrated working enhanced between services for patient benefit.</a:t>
                      </a: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900" dirty="0">
                        <a:latin typeface="Arial" panose="020B0604020202020204" pitchFamily="34" charset="0"/>
                        <a:cs typeface="Arial" panose="020B0604020202020204" pitchFamily="34" charset="0"/>
                      </a:endParaRPr>
                    </a:p>
                    <a:p>
                      <a:pPr marL="72000" lvl="0" indent="-72000">
                        <a:buFont typeface="Arial" panose="020B0604020202020204" pitchFamily="34" charset="0"/>
                        <a:buChar char="•"/>
                      </a:pPr>
                      <a:endParaRPr lang="en-GB" sz="900" b="0" i="0" u="none" strike="noStrike" noProof="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a:txBody>
                    <a:bodyPr/>
                    <a:lstStyle/>
                    <a:p>
                      <a:pPr marL="0" lvl="0" indent="0">
                        <a:buFont typeface="Arial" panose="020B0604020202020204" pitchFamily="34" charset="0"/>
                        <a:buNone/>
                      </a:pPr>
                      <a:endParaRPr lang="en-GB" sz="900" b="0" i="0" u="none" strike="noStrike" noProof="0" dirty="0">
                        <a:latin typeface="Arial" panose="020B0604020202020204" pitchFamily="34" charset="0"/>
                        <a:cs typeface="Arial" panose="020B0604020202020204" pitchFamily="34" charset="0"/>
                      </a:endParaRPr>
                    </a:p>
                    <a:p>
                      <a:pPr marL="0" lvl="0" indent="0">
                        <a:buFont typeface="Arial" panose="020B0604020202020204" pitchFamily="34" charset="0"/>
                        <a:buNone/>
                      </a:pPr>
                      <a:r>
                        <a:rPr lang="en-GB" sz="900" b="0" i="0" u="none" strike="noStrike" noProof="0" dirty="0">
                          <a:latin typeface="Arial" panose="020B0604020202020204" pitchFamily="34" charset="0"/>
                          <a:cs typeface="Arial" panose="020B0604020202020204" pitchFamily="34" charset="0"/>
                        </a:rPr>
                        <a:t>Improved prevention and early detection of cognitive impairment and seamless access to both services</a:t>
                      </a:r>
                    </a:p>
                  </a:txBody>
                  <a:tcPr>
                    <a:solidFill>
                      <a:schemeClr val="accent2">
                        <a:lumMod val="40000"/>
                        <a:lumOff val="60000"/>
                      </a:schemeClr>
                    </a:solidFill>
                  </a:tcPr>
                </a:tc>
                <a:extLst>
                  <a:ext uri="{0D108BD9-81ED-4DB2-BD59-A6C34878D82A}">
                    <a16:rowId xmlns:a16="http://schemas.microsoft.com/office/drawing/2014/main" val="2364865563"/>
                  </a:ext>
                </a:extLst>
              </a:tr>
              <a:tr h="9324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i="0" dirty="0">
                          <a:solidFill>
                            <a:schemeClr val="tx1"/>
                          </a:solidFill>
                          <a:latin typeface="Arial" panose="020B0604020202020204" pitchFamily="34" charset="0"/>
                          <a:cs typeface="Arial" panose="020B0604020202020204" pitchFamily="34" charset="0"/>
                        </a:rPr>
                        <a:t>Dementia Friendly London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i="0" dirty="0">
                          <a:solidFill>
                            <a:schemeClr val="tx1"/>
                          </a:solidFill>
                          <a:latin typeface="Arial" panose="020B0604020202020204" pitchFamily="34" charset="0"/>
                          <a:cs typeface="Arial" panose="020B0604020202020204" pitchFamily="34" charset="0"/>
                        </a:rPr>
                        <a:t>Actively engage in the London Vision refresh with OHID, GLA and other partners advocating for updates to reflect London population needs related to dementia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i="0" dirty="0">
                          <a:solidFill>
                            <a:schemeClr val="tx1"/>
                          </a:solidFill>
                          <a:latin typeface="Arial" panose="020B0604020202020204" pitchFamily="34" charset="0"/>
                          <a:cs typeface="Arial" panose="020B0604020202020204" pitchFamily="34" charset="0"/>
                        </a:rPr>
                        <a:t>Work with ADASS and Alzheimer’s Society on the impact of COVID and ongoing needs survey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i="0" dirty="0">
                          <a:solidFill>
                            <a:schemeClr val="tx1"/>
                          </a:solidFill>
                          <a:latin typeface="Arial" panose="020B0604020202020204" pitchFamily="34" charset="0"/>
                          <a:cs typeface="Arial" panose="020B0604020202020204" pitchFamily="34" charset="0"/>
                        </a:rPr>
                        <a:t>Continued work – Dementia Friends and dementia friendly organisations</a:t>
                      </a:r>
                      <a:endParaRPr lang="en-GB" sz="900" b="0" dirty="0">
                        <a:solidFill>
                          <a:schemeClr val="tx1"/>
                        </a:solidFill>
                        <a:latin typeface="Arial" panose="020B0604020202020204" pitchFamily="34" charset="0"/>
                        <a:cs typeface="Arial" panose="020B0604020202020204" pitchFamily="34" charset="0"/>
                      </a:endParaRPr>
                    </a:p>
                  </a:txBody>
                  <a:tcPr>
                    <a:solidFill>
                      <a:srgbClr val="CBEAD8"/>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GB" sz="900" b="0" i="0" dirty="0">
                        <a:solidFill>
                          <a:schemeClr val="tx1"/>
                        </a:solidFill>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i="0" dirty="0">
                          <a:solidFill>
                            <a:schemeClr val="tx1"/>
                          </a:solidFill>
                          <a:latin typeface="Arial" panose="020B0604020202020204" pitchFamily="34" charset="0"/>
                          <a:cs typeface="Arial" panose="020B0604020202020204" pitchFamily="34" charset="0"/>
                        </a:rPr>
                        <a:t>Raise the profile of people living with dementia in London and their specific needs.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i="0" dirty="0">
                          <a:solidFill>
                            <a:schemeClr val="tx1"/>
                          </a:solidFill>
                          <a:latin typeface="Arial" panose="020B0604020202020204" pitchFamily="34" charset="0"/>
                          <a:cs typeface="Arial" panose="020B0604020202020204" pitchFamily="34" charset="0"/>
                        </a:rPr>
                        <a:t>Deliver Dementia Friends training within clinical networks, medical directorate and local requests to assist in achieving London vision ambitions</a:t>
                      </a:r>
                      <a:endParaRPr lang="en-GB" sz="900" b="0" i="0" u="none" strike="noStrike" noProof="0" dirty="0">
                        <a:latin typeface="Arial" panose="020B0604020202020204" pitchFamily="34" charset="0"/>
                        <a:cs typeface="Arial" panose="020B0604020202020204" pitchFamily="34" charset="0"/>
                      </a:endParaRPr>
                    </a:p>
                  </a:txBody>
                  <a:tcPr>
                    <a:solidFill>
                      <a:srgbClr val="CBEAD8"/>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GB" sz="900" b="0" i="0"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GB" sz="900" b="0" i="0" dirty="0">
                          <a:solidFill>
                            <a:schemeClr val="tx1"/>
                          </a:solidFill>
                          <a:latin typeface="Arial" panose="020B0604020202020204" pitchFamily="34" charset="0"/>
                          <a:cs typeface="Arial" panose="020B0604020202020204" pitchFamily="34" charset="0"/>
                        </a:rPr>
                        <a:t>London becomes the world’s first dementia friendly capital city – supporting people to live well and reducing health inequalities</a:t>
                      </a:r>
                    </a:p>
                  </a:txBody>
                  <a:tcPr>
                    <a:solidFill>
                      <a:srgbClr val="CBEAD8"/>
                    </a:solidFill>
                  </a:tcPr>
                </a:tc>
                <a:extLst>
                  <a:ext uri="{0D108BD9-81ED-4DB2-BD59-A6C34878D82A}">
                    <a16:rowId xmlns:a16="http://schemas.microsoft.com/office/drawing/2014/main" val="3447560458"/>
                  </a:ext>
                </a:extLst>
              </a:tr>
              <a:tr h="16318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dirty="0">
                          <a:solidFill>
                            <a:schemeClr val="tx1"/>
                          </a:solidFill>
                          <a:latin typeface="Arial" panose="020B0604020202020204" pitchFamily="34" charset="0"/>
                          <a:cs typeface="Arial" panose="020B0604020202020204" pitchFamily="34" charset="0"/>
                        </a:rPr>
                        <a:t>Inter-network collaboration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dirty="0">
                          <a:solidFill>
                            <a:schemeClr val="tx1"/>
                          </a:solidFill>
                          <a:latin typeface="Arial" panose="020B0604020202020204" pitchFamily="34" charset="0"/>
                          <a:cs typeface="Arial" panose="020B0604020202020204" pitchFamily="34" charset="0"/>
                        </a:rPr>
                        <a:t>Support roll out of PEOLC Early ID toolkit within Dementia forums and primary care networks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dirty="0">
                          <a:solidFill>
                            <a:schemeClr val="tx1"/>
                          </a:solidFill>
                          <a:latin typeface="Arial" panose="020B0604020202020204" pitchFamily="34" charset="0"/>
                          <a:cs typeface="Arial" panose="020B0604020202020204" pitchFamily="34" charset="0"/>
                        </a:rPr>
                        <a:t>Support roll out and uptake of new London Urgent Care Plan in collaboration with PEOLC Clinical Network for those living with advanced dementia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dirty="0">
                          <a:solidFill>
                            <a:schemeClr val="tx1"/>
                          </a:solidFill>
                          <a:latin typeface="Arial" panose="020B0604020202020204" pitchFamily="34" charset="0"/>
                          <a:cs typeface="Arial" panose="020B0604020202020204" pitchFamily="34" charset="0"/>
                        </a:rPr>
                        <a:t>Work with HEE and Frailty Clinical Network; support development of collaborative trainee partnerships between old age psychiatry and geriatric medicine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dirty="0">
                          <a:solidFill>
                            <a:schemeClr val="tx1"/>
                          </a:solidFill>
                          <a:latin typeface="Arial" panose="020B0604020202020204" pitchFamily="34" charset="0"/>
                          <a:cs typeface="Arial" panose="020B0604020202020204" pitchFamily="34" charset="0"/>
                        </a:rPr>
                        <a:t>Explore model of integrated working between Parkinson’s disease and memory services. Test bed pilot completed and identified as scalable.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dirty="0">
                          <a:solidFill>
                            <a:schemeClr val="tx1"/>
                          </a:solidFill>
                          <a:latin typeface="Arial" panose="020B0604020202020204" pitchFamily="34" charset="0"/>
                          <a:cs typeface="Arial" panose="020B0604020202020204" pitchFamily="34" charset="0"/>
                        </a:rPr>
                        <a:t>Support roll out of Virtual Ward/Hospital@Home regarding specialist dementia care needs with the Frailty Clinical Network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dirty="0">
                          <a:solidFill>
                            <a:schemeClr val="tx1"/>
                          </a:solidFill>
                          <a:latin typeface="Arial" panose="020B0604020202020204" pitchFamily="34" charset="0"/>
                          <a:cs typeface="Arial" panose="020B0604020202020204" pitchFamily="34" charset="0"/>
                        </a:rPr>
                        <a:t>Produce framework for commissioned pathways in frailty, dementia and Parkinson’s care</a:t>
                      </a:r>
                    </a:p>
                  </a:txBody>
                  <a:tcPr>
                    <a:solidFill>
                      <a:schemeClr val="accent2">
                        <a:lumMod val="40000"/>
                        <a:lumOff val="60000"/>
                      </a:schemeClr>
                    </a:solidFill>
                  </a:tcPr>
                </a:tc>
                <a:tc>
                  <a:txBody>
                    <a:bodyPr/>
                    <a:lstStyle/>
                    <a:p>
                      <a:pPr marL="72000" indent="-72000">
                        <a:buFont typeface="Arial" panose="020B0604020202020204" pitchFamily="34" charset="0"/>
                        <a:buChar char="•"/>
                      </a:pPr>
                      <a:endParaRPr lang="en-GB" sz="900" dirty="0">
                        <a:latin typeface="Arial" panose="020B0604020202020204" pitchFamily="34" charset="0"/>
                        <a:cs typeface="Arial" panose="020B0604020202020204" pitchFamily="34" charset="0"/>
                      </a:endParaRPr>
                    </a:p>
                    <a:p>
                      <a:pPr marL="72000" indent="-72000">
                        <a:buFont typeface="Arial" panose="020B0604020202020204" pitchFamily="34" charset="0"/>
                        <a:buChar char="•"/>
                      </a:pPr>
                      <a:r>
                        <a:rPr lang="en-GB" sz="900" dirty="0">
                          <a:latin typeface="Arial" panose="020B0604020202020204" pitchFamily="34" charset="0"/>
                          <a:cs typeface="Arial" panose="020B0604020202020204" pitchFamily="34" charset="0"/>
                        </a:rPr>
                        <a:t> Improved joint working between physical and mental health</a:t>
                      </a:r>
                    </a:p>
                    <a:p>
                      <a:pPr marL="72000" indent="-72000">
                        <a:buFont typeface="Arial" panose="020B0604020202020204" pitchFamily="34" charset="0"/>
                        <a:buChar char="•"/>
                      </a:pPr>
                      <a:r>
                        <a:rPr lang="en-GB" sz="900" dirty="0">
                          <a:latin typeface="Arial" panose="020B0604020202020204" pitchFamily="34" charset="0"/>
                          <a:cs typeface="Arial" panose="020B0604020202020204" pitchFamily="34" charset="0"/>
                        </a:rPr>
                        <a:t> Framework for commissioned pathways in frailty, dementia and Parkinson’s care adopted by all London ICSs</a:t>
                      </a:r>
                    </a:p>
                    <a:p>
                      <a:pPr marL="72000" indent="-72000">
                        <a:buFont typeface="Arial" panose="020B0604020202020204" pitchFamily="34" charset="0"/>
                        <a:buChar char="•"/>
                      </a:pPr>
                      <a:r>
                        <a:rPr lang="en-GB" sz="900" dirty="0">
                          <a:latin typeface="Arial" panose="020B0604020202020204" pitchFamily="34" charset="0"/>
                          <a:cs typeface="Arial" panose="020B0604020202020204" pitchFamily="34" charset="0"/>
                        </a:rPr>
                        <a:t>Improved understanding and knowledge within old age psychiatry and gerontology of where collaboration benefits holistic  patient care.</a:t>
                      </a:r>
                    </a:p>
                    <a:p>
                      <a:pPr marL="72000" indent="-72000">
                        <a:buFont typeface="Arial" panose="020B0604020202020204" pitchFamily="34" charset="0"/>
                        <a:buChar char="•"/>
                      </a:pPr>
                      <a:r>
                        <a:rPr lang="en-GB" sz="900" dirty="0">
                          <a:latin typeface="Arial" panose="020B0604020202020204" pitchFamily="34" charset="0"/>
                          <a:cs typeface="Arial" panose="020B0604020202020204" pitchFamily="34" charset="0"/>
                        </a:rPr>
                        <a:t>Improved access for people living with dementia and frailty to Virtual Ward/ Hospital@Home pathway care.</a:t>
                      </a:r>
                    </a:p>
                  </a:txBody>
                  <a:tcPr>
                    <a:solidFill>
                      <a:schemeClr val="accent2">
                        <a:lumMod val="40000"/>
                        <a:lumOff val="60000"/>
                      </a:schemeClr>
                    </a:solidFill>
                  </a:tcPr>
                </a:tc>
                <a:tc>
                  <a:txBody>
                    <a:bodyPr/>
                    <a:lstStyle/>
                    <a:p>
                      <a:pPr marL="0" indent="0">
                        <a:buFont typeface="Arial" panose="020B0604020202020204" pitchFamily="34" charset="0"/>
                        <a:buNone/>
                      </a:pPr>
                      <a:endParaRPr lang="en-GB" sz="9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900" dirty="0">
                          <a:latin typeface="Arial" panose="020B0604020202020204" pitchFamily="34" charset="0"/>
                          <a:cs typeface="Arial" panose="020B0604020202020204" pitchFamily="34" charset="0"/>
                        </a:rPr>
                        <a:t>Adoption and spread of early identification and targeted interventions to support people living with dementia at the end of their life. </a:t>
                      </a:r>
                    </a:p>
                    <a:p>
                      <a:pPr marL="0" indent="0">
                        <a:buFont typeface="Arial" panose="020B0604020202020204" pitchFamily="34" charset="0"/>
                        <a:buNone/>
                      </a:pPr>
                      <a:endParaRPr lang="en-GB" sz="9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900" dirty="0">
                          <a:latin typeface="Arial" panose="020B0604020202020204" pitchFamily="34" charset="0"/>
                          <a:cs typeface="Arial" panose="020B0604020202020204" pitchFamily="34" charset="0"/>
                        </a:rPr>
                        <a:t>Improved alignment and collaborative working across Clinical Networks</a:t>
                      </a:r>
                    </a:p>
                  </a:txBody>
                  <a:tcPr>
                    <a:solidFill>
                      <a:schemeClr val="accent2">
                        <a:lumMod val="40000"/>
                        <a:lumOff val="60000"/>
                      </a:schemeClr>
                    </a:solidFill>
                  </a:tcPr>
                </a:tc>
                <a:extLst>
                  <a:ext uri="{0D108BD9-81ED-4DB2-BD59-A6C34878D82A}">
                    <a16:rowId xmlns:a16="http://schemas.microsoft.com/office/drawing/2014/main" val="3822227608"/>
                  </a:ext>
                </a:extLst>
              </a:tr>
              <a:tr h="1351008">
                <a:tc gridSpan="3">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Sans-Serif"/>
                        <a:buNone/>
                        <a:tabLst/>
                        <a:defRPr/>
                      </a:pPr>
                      <a:endParaRPr lang="en-GB" sz="900" b="1" dirty="0">
                        <a:solidFill>
                          <a:srgbClr val="406BB3"/>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Sans-Serif"/>
                        <a:buNone/>
                        <a:tabLst/>
                        <a:defRPr/>
                      </a:pPr>
                      <a:endParaRPr kumimoji="0" lang="en-US" sz="9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txBody>
                  <a:tcPr>
                    <a:solidFill>
                      <a:schemeClr val="bg1"/>
                    </a:solidFill>
                  </a:tcPr>
                </a:tc>
                <a:tc hMerge="1">
                  <a:txBody>
                    <a:bodyPr/>
                    <a:lstStyle/>
                    <a:p>
                      <a:pPr marL="72000" indent="-72000" algn="l" rtl="0" fontAlgn="base">
                        <a:buFont typeface="Arial" panose="020B0604020202020204" pitchFamily="34" charset="0"/>
                        <a:buChar char="•"/>
                      </a:pPr>
                      <a:endParaRPr lang="en-US" sz="900" b="0" i="0" dirty="0">
                        <a:solidFill>
                          <a:srgbClr val="000000"/>
                        </a:solidFill>
                        <a:effectLst/>
                        <a:latin typeface="Arial" panose="020B0604020202020204" pitchFamily="34" charset="0"/>
                        <a:cs typeface="Arial" panose="020B0604020202020204" pitchFamily="34" charset="0"/>
                      </a:endParaRPr>
                    </a:p>
                  </a:txBody>
                  <a:tcPr>
                    <a:solidFill>
                      <a:schemeClr val="accent2">
                        <a:lumMod val="40000"/>
                        <a:lumOff val="60000"/>
                      </a:schemeClr>
                    </a:solidFill>
                  </a:tcPr>
                </a:tc>
                <a:tc hMerge="1">
                  <a:txBody>
                    <a:bodyPr/>
                    <a:lstStyle/>
                    <a:p>
                      <a:pPr marL="72000" indent="-72000" algn="l" rtl="0" fontAlgn="base">
                        <a:buFont typeface="Arial" panose="020B0604020202020204" pitchFamily="34" charset="0"/>
                        <a:buChar char="•"/>
                      </a:pPr>
                      <a:endParaRPr lang="en-US" sz="900" b="0" i="0" dirty="0">
                        <a:solidFill>
                          <a:srgbClr val="000000"/>
                        </a:solidFill>
                        <a:effectLst/>
                        <a:latin typeface="Arial" panose="020B0604020202020204" pitchFamily="34" charset="0"/>
                        <a:cs typeface="Arial" panose="020B0604020202020204" pitchFamily="34" charset="0"/>
                      </a:endParaRPr>
                    </a:p>
                  </a:txBody>
                  <a:tcPr>
                    <a:solidFill>
                      <a:schemeClr val="accent2">
                        <a:lumMod val="40000"/>
                        <a:lumOff val="60000"/>
                      </a:schemeClr>
                    </a:solidFill>
                  </a:tcPr>
                </a:tc>
                <a:extLst>
                  <a:ext uri="{0D108BD9-81ED-4DB2-BD59-A6C34878D82A}">
                    <a16:rowId xmlns:a16="http://schemas.microsoft.com/office/drawing/2014/main" val="2371475393"/>
                  </a:ext>
                </a:extLst>
              </a:tr>
            </a:tbl>
          </a:graphicData>
        </a:graphic>
      </p:graphicFrame>
      <p:sp>
        <p:nvSpPr>
          <p:cNvPr id="5" name="TextBox 4">
            <a:extLst>
              <a:ext uri="{FF2B5EF4-FFF2-40B4-BE49-F238E27FC236}">
                <a16:creationId xmlns:a16="http://schemas.microsoft.com/office/drawing/2014/main" id="{4D3CE19C-9055-45EA-98CA-607542B0D969}"/>
              </a:ext>
            </a:extLst>
          </p:cNvPr>
          <p:cNvSpPr txBox="1"/>
          <p:nvPr/>
        </p:nvSpPr>
        <p:spPr>
          <a:xfrm>
            <a:off x="1706017" y="591365"/>
            <a:ext cx="8346332" cy="400110"/>
          </a:xfrm>
          <a:prstGeom prst="rect">
            <a:avLst/>
          </a:prstGeom>
          <a:noFill/>
        </p:spPr>
        <p:txBody>
          <a:bodyPr wrap="square" rtlCol="0">
            <a:spAutoFit/>
          </a:bodyPr>
          <a:lstStyle/>
          <a:p>
            <a:pPr algn="ctr"/>
            <a:r>
              <a:rPr lang="en-GB" sz="1000" b="1" i="1" dirty="0">
                <a:latin typeface="Arial" panose="020B0604020202020204" pitchFamily="34" charset="0"/>
                <a:cs typeface="Arial" panose="020B0604020202020204" pitchFamily="34" charset="0"/>
              </a:rPr>
              <a:t>“We have the right to an early and accurate diagnosis, and to receive evidence based, appropriate, compassionate and properly funded care and treatment, from trained people who understand us and how dementia affects us. This must meet our needs wherever we live”</a:t>
            </a:r>
          </a:p>
        </p:txBody>
      </p:sp>
      <p:graphicFrame>
        <p:nvGraphicFramePr>
          <p:cNvPr id="6" name="Table 3">
            <a:extLst>
              <a:ext uri="{FF2B5EF4-FFF2-40B4-BE49-F238E27FC236}">
                <a16:creationId xmlns:a16="http://schemas.microsoft.com/office/drawing/2014/main" id="{F406056E-21E7-40C5-A668-7E2477398BF0}"/>
              </a:ext>
            </a:extLst>
          </p:cNvPr>
          <p:cNvGraphicFramePr>
            <a:graphicFrameLocks noGrp="1"/>
          </p:cNvGraphicFramePr>
          <p:nvPr>
            <p:extLst>
              <p:ext uri="{D42A27DB-BD31-4B8C-83A1-F6EECF244321}">
                <p14:modId xmlns:p14="http://schemas.microsoft.com/office/powerpoint/2010/main" val="3775809577"/>
              </p:ext>
            </p:extLst>
          </p:nvPr>
        </p:nvGraphicFramePr>
        <p:xfrm>
          <a:off x="8928673" y="12550894"/>
          <a:ext cx="3157982" cy="246888"/>
        </p:xfrm>
        <a:graphic>
          <a:graphicData uri="http://schemas.openxmlformats.org/drawingml/2006/table">
            <a:tbl>
              <a:tblPr firstRow="1" bandRow="1">
                <a:tableStyleId>{5C22544A-7EE6-4342-B048-85BDC9FD1C3A}</a:tableStyleId>
              </a:tblPr>
              <a:tblGrid>
                <a:gridCol w="575227">
                  <a:extLst>
                    <a:ext uri="{9D8B030D-6E8A-4147-A177-3AD203B41FA5}">
                      <a16:colId xmlns:a16="http://schemas.microsoft.com/office/drawing/2014/main" val="4139078504"/>
                    </a:ext>
                  </a:extLst>
                </a:gridCol>
                <a:gridCol w="1344602">
                  <a:extLst>
                    <a:ext uri="{9D8B030D-6E8A-4147-A177-3AD203B41FA5}">
                      <a16:colId xmlns:a16="http://schemas.microsoft.com/office/drawing/2014/main" val="3207908574"/>
                    </a:ext>
                  </a:extLst>
                </a:gridCol>
                <a:gridCol w="1238153">
                  <a:extLst>
                    <a:ext uri="{9D8B030D-6E8A-4147-A177-3AD203B41FA5}">
                      <a16:colId xmlns:a16="http://schemas.microsoft.com/office/drawing/2014/main" val="925348680"/>
                    </a:ext>
                  </a:extLst>
                </a:gridCol>
              </a:tblGrid>
              <a:tr h="246888">
                <a:tc>
                  <a:txBody>
                    <a:bodyPr/>
                    <a:lstStyle/>
                    <a:p>
                      <a:pPr algn="ctr"/>
                      <a:r>
                        <a:rPr lang="en-GB" sz="800" b="1" dirty="0">
                          <a:solidFill>
                            <a:schemeClr val="tx1"/>
                          </a:solidFill>
                          <a:latin typeface="Arial" panose="020B0604020202020204" pitchFamily="34" charset="0"/>
                          <a:cs typeface="Arial" panose="020B0604020202020204" pitchFamily="34" charset="0"/>
                        </a:rPr>
                        <a:t>Key</a:t>
                      </a:r>
                    </a:p>
                  </a:txBody>
                  <a:tcPr>
                    <a:solidFill>
                      <a:schemeClr val="bg2">
                        <a:lumMod val="75000"/>
                      </a:schemeClr>
                    </a:solidFill>
                  </a:tcPr>
                </a:tc>
                <a:tc>
                  <a:txBody>
                    <a:bodyPr/>
                    <a:lstStyle/>
                    <a:p>
                      <a:pPr algn="ctr"/>
                      <a:r>
                        <a:rPr lang="en-GB" sz="800" b="1" dirty="0">
                          <a:solidFill>
                            <a:schemeClr val="tx1"/>
                          </a:solidFill>
                          <a:latin typeface="Arial" panose="020B0604020202020204" pitchFamily="34" charset="0"/>
                          <a:cs typeface="Arial" panose="020B0604020202020204" pitchFamily="34" charset="0"/>
                        </a:rPr>
                        <a:t>Commenced activity</a:t>
                      </a:r>
                    </a:p>
                  </a:txBody>
                  <a:tcPr>
                    <a:solidFill>
                      <a:schemeClr val="accent6">
                        <a:lumMod val="40000"/>
                        <a:lumOff val="60000"/>
                      </a:schemeClr>
                    </a:solidFill>
                  </a:tcPr>
                </a:tc>
                <a:tc>
                  <a:txBody>
                    <a:bodyPr/>
                    <a:lstStyle/>
                    <a:p>
                      <a:pPr algn="ctr"/>
                      <a:r>
                        <a:rPr lang="en-GB" sz="800" b="1" kern="1200" dirty="0">
                          <a:solidFill>
                            <a:schemeClr val="tx1"/>
                          </a:solidFill>
                          <a:latin typeface="Arial" panose="020B0604020202020204" pitchFamily="34" charset="0"/>
                          <a:ea typeface="+mn-ea"/>
                          <a:cs typeface="Arial" panose="020B0604020202020204" pitchFamily="34" charset="0"/>
                        </a:rPr>
                        <a:t>Development</a:t>
                      </a:r>
                      <a:r>
                        <a:rPr lang="en-GB" sz="800" b="1" dirty="0">
                          <a:solidFill>
                            <a:schemeClr val="tx1"/>
                          </a:solidFill>
                          <a:latin typeface="Arial" panose="020B0604020202020204" pitchFamily="34" charset="0"/>
                          <a:cs typeface="Arial" panose="020B0604020202020204" pitchFamily="34" charset="0"/>
                        </a:rPr>
                        <a:t> Phase</a:t>
                      </a:r>
                    </a:p>
                  </a:txBody>
                  <a:tcPr>
                    <a:solidFill>
                      <a:srgbClr val="FCE8CA"/>
                    </a:solidFill>
                  </a:tcPr>
                </a:tc>
                <a:extLst>
                  <a:ext uri="{0D108BD9-81ED-4DB2-BD59-A6C34878D82A}">
                    <a16:rowId xmlns:a16="http://schemas.microsoft.com/office/drawing/2014/main" val="419278283"/>
                  </a:ext>
                </a:extLst>
              </a:tr>
            </a:tbl>
          </a:graphicData>
        </a:graphic>
      </p:graphicFrame>
      <p:graphicFrame>
        <p:nvGraphicFramePr>
          <p:cNvPr id="7" name="Table 4">
            <a:extLst>
              <a:ext uri="{FF2B5EF4-FFF2-40B4-BE49-F238E27FC236}">
                <a16:creationId xmlns:a16="http://schemas.microsoft.com/office/drawing/2014/main" id="{09D9F80B-3C3A-43E2-9F1B-958A4685DC2A}"/>
              </a:ext>
            </a:extLst>
          </p:cNvPr>
          <p:cNvGraphicFramePr>
            <a:graphicFrameLocks noGrp="1"/>
          </p:cNvGraphicFramePr>
          <p:nvPr>
            <p:extLst>
              <p:ext uri="{D42A27DB-BD31-4B8C-83A1-F6EECF244321}">
                <p14:modId xmlns:p14="http://schemas.microsoft.com/office/powerpoint/2010/main" val="2228025030"/>
              </p:ext>
            </p:extLst>
          </p:nvPr>
        </p:nvGraphicFramePr>
        <p:xfrm>
          <a:off x="21516" y="-4556"/>
          <a:ext cx="12208530" cy="263636"/>
        </p:xfrm>
        <a:graphic>
          <a:graphicData uri="http://schemas.openxmlformats.org/drawingml/2006/table">
            <a:tbl>
              <a:tblPr firstRow="1" bandRow="1">
                <a:tableStyleId>{5C22544A-7EE6-4342-B048-85BDC9FD1C3A}</a:tableStyleId>
              </a:tblPr>
              <a:tblGrid>
                <a:gridCol w="6104264">
                  <a:extLst>
                    <a:ext uri="{9D8B030D-6E8A-4147-A177-3AD203B41FA5}">
                      <a16:colId xmlns:a16="http://schemas.microsoft.com/office/drawing/2014/main" val="4135356956"/>
                    </a:ext>
                  </a:extLst>
                </a:gridCol>
                <a:gridCol w="6104266">
                  <a:extLst>
                    <a:ext uri="{9D8B030D-6E8A-4147-A177-3AD203B41FA5}">
                      <a16:colId xmlns:a16="http://schemas.microsoft.com/office/drawing/2014/main" val="1896581186"/>
                    </a:ext>
                  </a:extLst>
                </a:gridCol>
              </a:tblGrid>
              <a:tr h="263636">
                <a:tc>
                  <a:txBody>
                    <a:bodyPr/>
                    <a:lstStyle/>
                    <a:p>
                      <a:pPr algn="l"/>
                      <a:r>
                        <a:rPr lang="en-GB" sz="1100" dirty="0">
                          <a:solidFill>
                            <a:schemeClr val="bg1"/>
                          </a:solidFill>
                          <a:latin typeface="Arial" panose="020B0604020202020204" pitchFamily="34" charset="0"/>
                          <a:cs typeface="Arial" panose="020B0604020202020204" pitchFamily="34" charset="0"/>
                        </a:rPr>
                        <a:t>Clinical Network: Dementia</a:t>
                      </a:r>
                    </a:p>
                  </a:txBody>
                  <a:tcPr>
                    <a:solidFill>
                      <a:schemeClr val="accent1"/>
                    </a:solidFill>
                  </a:tcPr>
                </a:tc>
                <a:tc>
                  <a:txBody>
                    <a:bodyPr/>
                    <a:lstStyle/>
                    <a:p>
                      <a:pPr algn="l"/>
                      <a:r>
                        <a:rPr lang="en-GB" sz="1100" dirty="0">
                          <a:solidFill>
                            <a:schemeClr val="bg1"/>
                          </a:solidFill>
                          <a:latin typeface="Arial" panose="020B0604020202020204" pitchFamily="34" charset="0"/>
                          <a:cs typeface="Arial" panose="020B0604020202020204" pitchFamily="34" charset="0"/>
                        </a:rPr>
                        <a:t>Clinical Director: Jeremy Issacs </a:t>
                      </a:r>
                    </a:p>
                  </a:txBody>
                  <a:tcPr>
                    <a:solidFill>
                      <a:schemeClr val="accent1"/>
                    </a:solidFill>
                  </a:tcPr>
                </a:tc>
                <a:extLst>
                  <a:ext uri="{0D108BD9-81ED-4DB2-BD59-A6C34878D82A}">
                    <a16:rowId xmlns:a16="http://schemas.microsoft.com/office/drawing/2014/main" val="3166037862"/>
                  </a:ext>
                </a:extLst>
              </a:tr>
            </a:tbl>
          </a:graphicData>
        </a:graphic>
      </p:graphicFrame>
      <p:graphicFrame>
        <p:nvGraphicFramePr>
          <p:cNvPr id="8" name="Table 5">
            <a:extLst>
              <a:ext uri="{FF2B5EF4-FFF2-40B4-BE49-F238E27FC236}">
                <a16:creationId xmlns:a16="http://schemas.microsoft.com/office/drawing/2014/main" id="{F6958E8B-2592-4B3D-959F-03F06C25A2AE}"/>
              </a:ext>
            </a:extLst>
          </p:cNvPr>
          <p:cNvGraphicFramePr>
            <a:graphicFrameLocks noGrp="1"/>
          </p:cNvGraphicFramePr>
          <p:nvPr>
            <p:extLst>
              <p:ext uri="{D42A27DB-BD31-4B8C-83A1-F6EECF244321}">
                <p14:modId xmlns:p14="http://schemas.microsoft.com/office/powerpoint/2010/main" val="3458464922"/>
              </p:ext>
            </p:extLst>
          </p:nvPr>
        </p:nvGraphicFramePr>
        <p:xfrm>
          <a:off x="-1" y="254524"/>
          <a:ext cx="12191999" cy="263636"/>
        </p:xfrm>
        <a:graphic>
          <a:graphicData uri="http://schemas.openxmlformats.org/drawingml/2006/table">
            <a:tbl>
              <a:tblPr firstRow="1" bandRow="1">
                <a:tableStyleId>{5C22544A-7EE6-4342-B048-85BDC9FD1C3A}</a:tableStyleId>
              </a:tblPr>
              <a:tblGrid>
                <a:gridCol w="2019753">
                  <a:extLst>
                    <a:ext uri="{9D8B030D-6E8A-4147-A177-3AD203B41FA5}">
                      <a16:colId xmlns:a16="http://schemas.microsoft.com/office/drawing/2014/main" val="712757146"/>
                    </a:ext>
                  </a:extLst>
                </a:gridCol>
                <a:gridCol w="4087028">
                  <a:extLst>
                    <a:ext uri="{9D8B030D-6E8A-4147-A177-3AD203B41FA5}">
                      <a16:colId xmlns:a16="http://schemas.microsoft.com/office/drawing/2014/main" val="2994186919"/>
                    </a:ext>
                  </a:extLst>
                </a:gridCol>
                <a:gridCol w="1271504">
                  <a:extLst>
                    <a:ext uri="{9D8B030D-6E8A-4147-A177-3AD203B41FA5}">
                      <a16:colId xmlns:a16="http://schemas.microsoft.com/office/drawing/2014/main" val="64013309"/>
                    </a:ext>
                  </a:extLst>
                </a:gridCol>
                <a:gridCol w="2993739">
                  <a:extLst>
                    <a:ext uri="{9D8B030D-6E8A-4147-A177-3AD203B41FA5}">
                      <a16:colId xmlns:a16="http://schemas.microsoft.com/office/drawing/2014/main" val="1094965419"/>
                    </a:ext>
                  </a:extLst>
                </a:gridCol>
                <a:gridCol w="1819975">
                  <a:extLst>
                    <a:ext uri="{9D8B030D-6E8A-4147-A177-3AD203B41FA5}">
                      <a16:colId xmlns:a16="http://schemas.microsoft.com/office/drawing/2014/main" val="1209947694"/>
                    </a:ext>
                  </a:extLst>
                </a:gridCol>
              </a:tblGrid>
              <a:tr h="263636">
                <a:tc>
                  <a:txBody>
                    <a:bodyPr/>
                    <a:lstStyle/>
                    <a:p>
                      <a:pPr algn="ctr"/>
                      <a:r>
                        <a:rPr lang="en-GB" sz="1000" b="1" dirty="0">
                          <a:solidFill>
                            <a:schemeClr val="tx1"/>
                          </a:solidFill>
                          <a:latin typeface="Arial" panose="020B0604020202020204" pitchFamily="34" charset="0"/>
                          <a:cs typeface="Arial" panose="020B0604020202020204" pitchFamily="34" charset="0"/>
                        </a:rPr>
                        <a:t>NHS Long Term Plan</a:t>
                      </a:r>
                    </a:p>
                  </a:txBody>
                  <a:tcPr>
                    <a:solidFill>
                      <a:schemeClr val="accent3">
                        <a:lumMod val="60000"/>
                        <a:lumOff val="40000"/>
                      </a:schemeClr>
                    </a:solidFill>
                  </a:tcPr>
                </a:tc>
                <a:tc>
                  <a:txBody>
                    <a:bodyPr/>
                    <a:lstStyle/>
                    <a:p>
                      <a:pPr algn="ctr"/>
                      <a:r>
                        <a:rPr lang="en-GB" sz="1000" b="1" dirty="0">
                          <a:solidFill>
                            <a:schemeClr val="tx1"/>
                          </a:solidFill>
                          <a:latin typeface="Arial" panose="020B0604020202020204" pitchFamily="34" charset="0"/>
                          <a:cs typeface="Arial" panose="020B0604020202020204" pitchFamily="34" charset="0"/>
                        </a:rPr>
                        <a:t>2022/23 priorities and operational planning guidance</a:t>
                      </a:r>
                    </a:p>
                  </a:txBody>
                  <a:tcPr>
                    <a:solidFill>
                      <a:schemeClr val="accent3">
                        <a:lumMod val="60000"/>
                        <a:lumOff val="40000"/>
                      </a:schemeClr>
                    </a:solidFill>
                  </a:tcPr>
                </a:tc>
                <a:tc>
                  <a:txBody>
                    <a:bodyPr/>
                    <a:lstStyle/>
                    <a:p>
                      <a:pPr algn="ctr"/>
                      <a:r>
                        <a:rPr lang="en-GB" sz="1000" b="1" dirty="0">
                          <a:solidFill>
                            <a:schemeClr val="tx1"/>
                          </a:solidFill>
                          <a:latin typeface="Arial" panose="020B0604020202020204" pitchFamily="34" charset="0"/>
                          <a:cs typeface="Arial" panose="020B0604020202020204" pitchFamily="34" charset="0"/>
                        </a:rPr>
                        <a:t>CORE20Plus5</a:t>
                      </a:r>
                    </a:p>
                  </a:txBody>
                  <a:tcPr>
                    <a:solidFill>
                      <a:schemeClr val="accent3">
                        <a:lumMod val="60000"/>
                        <a:lumOff val="40000"/>
                      </a:schemeClr>
                    </a:solidFill>
                  </a:tcPr>
                </a:tc>
                <a:tc>
                  <a:txBody>
                    <a:bodyPr/>
                    <a:lstStyle/>
                    <a:p>
                      <a:pPr algn="ctr"/>
                      <a:r>
                        <a:rPr lang="en-GB" sz="1000" b="1" dirty="0">
                          <a:solidFill>
                            <a:schemeClr val="tx1"/>
                          </a:solidFill>
                          <a:latin typeface="Arial" panose="020B0604020202020204" pitchFamily="34" charset="0"/>
                          <a:cs typeface="Arial" panose="020B0604020202020204" pitchFamily="34" charset="0"/>
                        </a:rPr>
                        <a:t>PMs Challenge</a:t>
                      </a:r>
                    </a:p>
                  </a:txBody>
                  <a:tcPr>
                    <a:solidFill>
                      <a:schemeClr val="accent3">
                        <a:lumMod val="60000"/>
                        <a:lumOff val="40000"/>
                      </a:schemeClr>
                    </a:solidFill>
                  </a:tcPr>
                </a:tc>
                <a:tc>
                  <a:txBody>
                    <a:bodyPr/>
                    <a:lstStyle/>
                    <a:p>
                      <a:pPr algn="ctr"/>
                      <a:r>
                        <a:rPr lang="en-GB" sz="1000" b="1" dirty="0">
                          <a:solidFill>
                            <a:schemeClr val="tx1"/>
                          </a:solidFill>
                          <a:latin typeface="Arial" panose="020B0604020202020204" pitchFamily="34" charset="0"/>
                          <a:cs typeface="Arial" panose="020B0604020202020204" pitchFamily="34" charset="0"/>
                        </a:rPr>
                        <a:t>London Vision</a:t>
                      </a:r>
                    </a:p>
                  </a:txBody>
                  <a:tcPr>
                    <a:solidFill>
                      <a:schemeClr val="accent3">
                        <a:lumMod val="60000"/>
                        <a:lumOff val="40000"/>
                      </a:schemeClr>
                    </a:solidFill>
                  </a:tcPr>
                </a:tc>
                <a:extLst>
                  <a:ext uri="{0D108BD9-81ED-4DB2-BD59-A6C34878D82A}">
                    <a16:rowId xmlns:a16="http://schemas.microsoft.com/office/drawing/2014/main" val="4099368898"/>
                  </a:ext>
                </a:extLst>
              </a:tr>
            </a:tbl>
          </a:graphicData>
        </a:graphic>
      </p:graphicFrame>
    </p:spTree>
    <p:extLst>
      <p:ext uri="{BB962C8B-B14F-4D97-AF65-F5344CB8AC3E}">
        <p14:creationId xmlns:p14="http://schemas.microsoft.com/office/powerpoint/2010/main" val="2808497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677967E2C73C0458B07247A9F8F6BE3" ma:contentTypeVersion="36" ma:contentTypeDescription="Create a new document." ma:contentTypeScope="" ma:versionID="62da087668536981bdf2d671e7b3d2e2">
  <xsd:schema xmlns:xsd="http://www.w3.org/2001/XMLSchema" xmlns:xs="http://www.w3.org/2001/XMLSchema" xmlns:p="http://schemas.microsoft.com/office/2006/metadata/properties" xmlns:ns1="http://schemas.microsoft.com/sharepoint/v3" xmlns:ns2="bd7ef9ec-7e81-489d-b94a-7e6cd69fe9af" xmlns:ns3="2047e4d8-50e8-44b2-9ac5-57defb9a14b5" targetNamespace="http://schemas.microsoft.com/office/2006/metadata/properties" ma:root="true" ma:fieldsID="561b6da057347c82ee9f4cc5438b995d" ns1:_="" ns2:_="" ns3:_="">
    <xsd:import namespace="http://schemas.microsoft.com/sharepoint/v3"/>
    <xsd:import namespace="bd7ef9ec-7e81-489d-b94a-7e6cd69fe9af"/>
    <xsd:import namespace="2047e4d8-50e8-44b2-9ac5-57defb9a14b5"/>
    <xsd:element name="properties">
      <xsd:complexType>
        <xsd:sequence>
          <xsd:element name="documentManagement">
            <xsd:complexType>
              <xsd:all>
                <xsd:element ref="ns1:_ip_UnifiedCompliancePolicyProperties" minOccurs="0"/>
                <xsd:element ref="ns1:_ip_UnifiedCompliancePolicyUIAction" minOccurs="0"/>
                <xsd:element ref="ns2:Review_x0020_Dat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d7ef9ec-7e81-489d-b94a-7e6cd69fe9af" elementFormDefault="qualified">
    <xsd:import namespace="http://schemas.microsoft.com/office/2006/documentManagement/types"/>
    <xsd:import namespace="http://schemas.microsoft.com/office/infopath/2007/PartnerControls"/>
    <xsd:element name="Review_x0020_Date" ma:index="10" nillable="true" ma:displayName="Review date" ma:indexed="true" ma:internalName="Review_x0020_Dat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047e4d8-50e8-44b2-9ac5-57defb9a14b5"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Review_x0020_Date xmlns="bd7ef9ec-7e81-489d-b94a-7e6cd69fe9a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7C26DE-3210-44D6-9C70-B12CDF418D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d7ef9ec-7e81-489d-b94a-7e6cd69fe9af"/>
    <ds:schemaRef ds:uri="2047e4d8-50e8-44b2-9ac5-57defb9a14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8D41F39-E4FE-4955-8722-4EC1FB3734B8}">
  <ds:schemaRefs>
    <ds:schemaRef ds:uri="8fb53b4f-1204-4cd9-8a55-a9d7af4fbf3e"/>
    <ds:schemaRef ds:uri="http://purl.org/dc/elements/1.1/"/>
    <ds:schemaRef ds:uri="http://purl.org/dc/dcmitype/"/>
    <ds:schemaRef ds:uri="http://schemas.microsoft.com/office/2006/metadata/properties"/>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schemas.microsoft.com/sharepoint/v3"/>
    <ds:schemaRef ds:uri="bd7ef9ec-7e81-489d-b94a-7e6cd69fe9af"/>
  </ds:schemaRefs>
</ds:datastoreItem>
</file>

<file path=customXml/itemProps3.xml><?xml version="1.0" encoding="utf-8"?>
<ds:datastoreItem xmlns:ds="http://schemas.openxmlformats.org/officeDocument/2006/customXml" ds:itemID="{0E6AEF9D-7EC8-46A5-8CF6-D4FDE517EF2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1432</TotalTime>
  <Words>1170</Words>
  <Application>Microsoft Office PowerPoint</Application>
  <PresentationFormat>Widescreen</PresentationFormat>
  <Paragraphs>109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Owens, Charlotte</dc:creator>
  <cp:lastModifiedBy>Shaun Crowe</cp:lastModifiedBy>
  <cp:revision>181</cp:revision>
  <dcterms:created xsi:type="dcterms:W3CDTF">2021-05-11T15:12:24Z</dcterms:created>
  <dcterms:modified xsi:type="dcterms:W3CDTF">2022-08-23T12:13:10Z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0x0101003677967E2C73C0458B07247A9F8F6BE3</vt:lpwstr>
  </property>
</Properties>
</file>