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37767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9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549A1-2DB8-4638-800D-2BC2FBBBFE0C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8CED1-8041-4658-B28A-46C251599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91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**will need to update these as aims change in the individual work programmes</a:t>
            </a:r>
          </a:p>
          <a:p>
            <a:r>
              <a:rPr lang="en-GB"/>
              <a:t>Questions:</a:t>
            </a:r>
          </a:p>
          <a:p>
            <a:r>
              <a:rPr lang="en-GB"/>
              <a:t>Should this only include those with individual work plans?</a:t>
            </a:r>
          </a:p>
          <a:p>
            <a:r>
              <a:rPr lang="en-GB"/>
              <a:t>i.e. MH, PC, Transition, UEC, keeping children well, SPOT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103DE3-E189-4754-BDEC-3753F2BF075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471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449539" y="3660488"/>
            <a:ext cx="78867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3726" y="4364955"/>
            <a:ext cx="6858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60" y="293024"/>
            <a:ext cx="1080655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8"/>
            <a:ext cx="9144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2575560" y="5792942"/>
            <a:ext cx="399288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/>
            <a:r>
              <a:rPr lang="en-GB" sz="18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461D43-79A3-4D89-A135-4247E5D91E59}"/>
              </a:ext>
            </a:extLst>
          </p:cNvPr>
          <p:cNvSpPr txBox="1"/>
          <p:nvPr userDrawn="1"/>
        </p:nvSpPr>
        <p:spPr>
          <a:xfrm>
            <a:off x="6054694" y="6587188"/>
            <a:ext cx="3089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Cutting Programme Summary Template v0.3</a:t>
            </a:r>
          </a:p>
        </p:txBody>
      </p:sp>
    </p:spTree>
    <p:extLst>
      <p:ext uri="{BB962C8B-B14F-4D97-AF65-F5344CB8AC3E}">
        <p14:creationId xmlns:p14="http://schemas.microsoft.com/office/powerpoint/2010/main" val="2950687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1191" y="1343804"/>
            <a:ext cx="7737674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1" y="548642"/>
            <a:ext cx="6567055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91315" y="6372538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fld id="{34F92BC6-D7C3-584B-87F2-0B845776A5AD}" type="slidenum">
              <a:rPr lang="en-US" sz="1200" smtClean="0">
                <a:solidFill>
                  <a:srgbClr val="768692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14400"/>
              <a:t>‹#›</a:t>
            </a:fld>
            <a:r>
              <a:rPr lang="en-US" sz="1200">
                <a:solidFill>
                  <a:srgbClr val="768692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rgbClr val="7686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7" y="6333441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>
              <a:solidFill>
                <a:srgbClr val="768692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96160" y="293024"/>
            <a:ext cx="1080655" cy="43641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A75F3F5-5647-476B-BB51-9A5592D81C35}"/>
              </a:ext>
            </a:extLst>
          </p:cNvPr>
          <p:cNvSpPr txBox="1"/>
          <p:nvPr userDrawn="1"/>
        </p:nvSpPr>
        <p:spPr>
          <a:xfrm>
            <a:off x="6054694" y="6587188"/>
            <a:ext cx="3089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Cutting Programme Summary Template v0.3</a:t>
            </a:r>
          </a:p>
        </p:txBody>
      </p:sp>
    </p:spTree>
    <p:extLst>
      <p:ext uri="{BB962C8B-B14F-4D97-AF65-F5344CB8AC3E}">
        <p14:creationId xmlns:p14="http://schemas.microsoft.com/office/powerpoint/2010/main" val="371566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91F7-D81B-4E29-958B-9BFF2037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DBAE4-272A-4973-9A1F-24602DF43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A822D-6AC0-4248-831F-DF10C4D1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15350-1EBC-4B7D-9628-85C1E5F72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CBAA6-AA6D-417C-A77F-33C37DC4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9A50-26D2-423F-800A-92D9F47A6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9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4FFF-81B3-4CDA-B0A1-3363FFB22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501" y="622800"/>
            <a:ext cx="8200013" cy="470898"/>
          </a:xfrm>
        </p:spPr>
        <p:txBody>
          <a:bodyPr/>
          <a:lstStyle>
            <a:lvl1pPr>
              <a:defRPr sz="2550">
                <a:solidFill>
                  <a:srgbClr val="005EB8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54B2F8-C51F-4566-BAC0-8A0C8E575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2051" y="2085631"/>
            <a:ext cx="8200351" cy="408913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5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defRPr sz="15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defRPr sz="15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>
                <a:solidFill>
                  <a:srgbClr val="005EB8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479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72501" y="622803"/>
            <a:ext cx="8200013" cy="249299"/>
          </a:xfrm>
        </p:spPr>
        <p:txBody>
          <a:bodyPr/>
          <a:lstStyle>
            <a:lvl1pPr>
              <a:defRPr>
                <a:solidFill>
                  <a:srgbClr val="006747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2357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291315" y="6372538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fld id="{34F92BC6-D7C3-584B-87F2-0B845776A5AD}" type="slidenum">
              <a:rPr lang="en-US" sz="1200" smtClean="0">
                <a:solidFill>
                  <a:srgbClr val="768692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14400"/>
              <a:t>‹#›</a:t>
            </a:fld>
            <a:r>
              <a:rPr lang="en-US" sz="1200">
                <a:solidFill>
                  <a:srgbClr val="768692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7686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7" y="6333441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>
              <a:solidFill>
                <a:srgbClr val="768692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572" y="3522884"/>
            <a:ext cx="588700" cy="97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607" y="2492658"/>
            <a:ext cx="1244287" cy="100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5"/>
          <a:stretch/>
        </p:blipFill>
        <p:spPr bwMode="auto">
          <a:xfrm>
            <a:off x="2989966" y="2873052"/>
            <a:ext cx="1161426" cy="1188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673" y="3500000"/>
            <a:ext cx="939784" cy="137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805" y="3559509"/>
            <a:ext cx="396801" cy="104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394" y="2155419"/>
            <a:ext cx="737742" cy="125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ircle: Hollow 1">
            <a:extLst>
              <a:ext uri="{FF2B5EF4-FFF2-40B4-BE49-F238E27FC236}">
                <a16:creationId xmlns:a16="http://schemas.microsoft.com/office/drawing/2014/main" id="{BF705E70-F760-FDA4-2017-602817F1193D}"/>
              </a:ext>
            </a:extLst>
          </p:cNvPr>
          <p:cNvSpPr/>
          <p:nvPr/>
        </p:nvSpPr>
        <p:spPr>
          <a:xfrm>
            <a:off x="2628416" y="1628703"/>
            <a:ext cx="3799751" cy="3574578"/>
          </a:xfrm>
          <a:prstGeom prst="donut">
            <a:avLst>
              <a:gd name="adj" fmla="val 1428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4430" y="72587"/>
            <a:ext cx="8975594" cy="317163"/>
          </a:xfrm>
          <a:prstGeom prst="roundRect">
            <a:avLst>
              <a:gd name="adj" fmla="val 0"/>
            </a:avLst>
          </a:prstGeom>
          <a:solidFill>
            <a:srgbClr val="0030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defTabSz="457200"/>
            <a:r>
              <a:rPr lang="en-GB" b="1">
                <a:solidFill>
                  <a:srgbClr val="FFFFFF"/>
                </a:solidFill>
                <a:latin typeface="Calibri" panose="020F0502020204030204"/>
              </a:rPr>
              <a:t>Regional Priorities: Transformation for Babies Children and Young People’s Health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EE43D1B-DAE3-47A5-A0CE-D8DAA2ECF1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0" y="6052671"/>
            <a:ext cx="746092" cy="714344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7762485" y="5723603"/>
            <a:ext cx="988942" cy="104754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 defTabSz="457200"/>
            <a:r>
              <a:rPr lang="en-GB" sz="1400" b="1">
                <a:solidFill>
                  <a:srgbClr val="FFFFFF"/>
                </a:solidFill>
                <a:latin typeface="Calibri" panose="020F0502020204030204"/>
              </a:rPr>
              <a:t>System wide enablers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DFC6E75-EB6C-4B1B-8F9C-E006644101A3}"/>
              </a:ext>
            </a:extLst>
          </p:cNvPr>
          <p:cNvGrpSpPr/>
          <p:nvPr/>
        </p:nvGrpSpPr>
        <p:grpSpPr>
          <a:xfrm>
            <a:off x="875786" y="5728061"/>
            <a:ext cx="6810623" cy="1047786"/>
            <a:chOff x="1012487" y="5815973"/>
            <a:chExt cx="7523973" cy="1047786"/>
          </a:xfrm>
          <a:solidFill>
            <a:schemeClr val="tx2"/>
          </a:solidFill>
        </p:grpSpPr>
        <p:sp>
          <p:nvSpPr>
            <p:cNvPr id="20" name="Rounded Rectangle 19"/>
            <p:cNvSpPr/>
            <p:nvPr/>
          </p:nvSpPr>
          <p:spPr>
            <a:xfrm>
              <a:off x="1012960" y="6261727"/>
              <a:ext cx="7523500" cy="18020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0" rIns="91440" bIns="45720" rtlCol="0" anchor="t" anchorCtr="0"/>
            <a:lstStyle/>
            <a:p>
              <a:pPr algn="ctr" defTabSz="457200"/>
              <a:r>
                <a:rPr lang="en-GB" sz="1100" b="1">
                  <a:solidFill>
                    <a:srgbClr val="FFFFFF"/>
                  </a:solidFill>
                  <a:latin typeface="Calibri" panose="020F0502020204030204"/>
                </a:rPr>
                <a:t>Uplifting patient voice and engagement</a:t>
              </a:r>
            </a:p>
            <a:p>
              <a:pPr algn="ctr" defTabSz="457200"/>
              <a:endParaRPr lang="en-GB">
                <a:solidFill>
                  <a:srgbClr val="FFFFFF"/>
                </a:solidFill>
                <a:latin typeface="Calibri" panose="020F0502020204030204"/>
              </a:endParaRPr>
            </a:p>
            <a:p>
              <a:pPr algn="ctr" defTabSz="457200"/>
              <a:endParaRPr lang="en-GB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012487" y="5815973"/>
              <a:ext cx="7523973" cy="17047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 defTabSz="457200"/>
              <a:r>
                <a:rPr lang="en-GB" sz="1100" b="1">
                  <a:solidFill>
                    <a:srgbClr val="FFFFFF"/>
                  </a:solidFill>
                  <a:latin typeface="Calibri" panose="020F0502020204030204"/>
                </a:rPr>
                <a:t>Partnership working</a:t>
              </a:r>
            </a:p>
          </p:txBody>
        </p:sp>
        <p:sp>
          <p:nvSpPr>
            <p:cNvPr id="31" name="Rounded Rectangle 19">
              <a:extLst>
                <a:ext uri="{FF2B5EF4-FFF2-40B4-BE49-F238E27FC236}">
                  <a16:creationId xmlns:a16="http://schemas.microsoft.com/office/drawing/2014/main" id="{7C24E45F-017D-4F8D-9066-8B787E666107}"/>
                </a:ext>
              </a:extLst>
            </p:cNvPr>
            <p:cNvSpPr/>
            <p:nvPr/>
          </p:nvSpPr>
          <p:spPr>
            <a:xfrm>
              <a:off x="1012487" y="6693284"/>
              <a:ext cx="7523973" cy="17047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 defTabSz="457200"/>
              <a:r>
                <a:rPr lang="en-GB" sz="1100" b="1">
                  <a:solidFill>
                    <a:srgbClr val="FFFFFF"/>
                  </a:solidFill>
                  <a:latin typeface="Calibri" panose="020F0502020204030204"/>
                </a:rPr>
                <a:t>Addressing health inequalities</a:t>
              </a:r>
            </a:p>
            <a:p>
              <a:pPr algn="ctr" defTabSz="457200"/>
              <a:endParaRPr lang="en-GB">
                <a:solidFill>
                  <a:srgbClr val="FFFFFF"/>
                </a:solidFill>
                <a:latin typeface="Calibri" panose="020F0502020204030204"/>
              </a:endParaRPr>
            </a:p>
            <a:p>
              <a:pPr algn="ctr" defTabSz="457200"/>
              <a:endParaRPr lang="en-GB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2" name="Rounded Rectangle 20">
              <a:extLst>
                <a:ext uri="{FF2B5EF4-FFF2-40B4-BE49-F238E27FC236}">
                  <a16:creationId xmlns:a16="http://schemas.microsoft.com/office/drawing/2014/main" id="{B172BBA7-D4A9-40EB-A6FF-FE02C14DE93A}"/>
                </a:ext>
              </a:extLst>
            </p:cNvPr>
            <p:cNvSpPr/>
            <p:nvPr/>
          </p:nvSpPr>
          <p:spPr>
            <a:xfrm>
              <a:off x="1012487" y="6469409"/>
              <a:ext cx="7523973" cy="17047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 defTabSz="457200"/>
              <a:r>
                <a:rPr lang="en-GB" sz="1050" b="1">
                  <a:solidFill>
                    <a:srgbClr val="FFFFFF"/>
                  </a:solidFill>
                  <a:latin typeface="Calibri" panose="020F0502020204030204"/>
                </a:rPr>
                <a:t>Data &amp; Digital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5B895CB-7306-40FD-BFC3-D39679FB98F5}"/>
              </a:ext>
            </a:extLst>
          </p:cNvPr>
          <p:cNvGrpSpPr/>
          <p:nvPr/>
        </p:nvGrpSpPr>
        <p:grpSpPr>
          <a:xfrm>
            <a:off x="292501" y="4014718"/>
            <a:ext cx="2760738" cy="1010916"/>
            <a:chOff x="259481" y="117663"/>
            <a:chExt cx="2834537" cy="1025293"/>
          </a:xfrm>
        </p:grpSpPr>
        <p:sp>
          <p:nvSpPr>
            <p:cNvPr id="34" name="Rounded Rectangle 23">
              <a:extLst>
                <a:ext uri="{FF2B5EF4-FFF2-40B4-BE49-F238E27FC236}">
                  <a16:creationId xmlns:a16="http://schemas.microsoft.com/office/drawing/2014/main" id="{464F4E53-B821-416C-B822-C466BABE660B}"/>
                </a:ext>
              </a:extLst>
            </p:cNvPr>
            <p:cNvSpPr/>
            <p:nvPr/>
          </p:nvSpPr>
          <p:spPr>
            <a:xfrm>
              <a:off x="259481" y="124255"/>
              <a:ext cx="2761053" cy="1018701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defTabSz="457200"/>
              <a:r>
                <a:rPr lang="en-GB" sz="1000" dirty="0">
                  <a:solidFill>
                    <a:srgbClr val="002060"/>
                  </a:solidFill>
                  <a:latin typeface="Calibri" panose="020F0502020204030204"/>
                </a:rPr>
                <a:t>To support and provide oversight of the implementation of the Neonatal Critical Care Review recommendations in London which aim to improve neonatal outcomes and the experience of care. </a:t>
              </a:r>
              <a:endParaRPr lang="en-GB" sz="1000" b="1" dirty="0">
                <a:solidFill>
                  <a:srgbClr val="002060"/>
                </a:solidFill>
                <a:latin typeface="Calibri" panose="020F0502020204030204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06490B7-8B7D-46E5-A143-27E8436D737F}"/>
                </a:ext>
              </a:extLst>
            </p:cNvPr>
            <p:cNvSpPr/>
            <p:nvPr/>
          </p:nvSpPr>
          <p:spPr>
            <a:xfrm>
              <a:off x="274587" y="117663"/>
              <a:ext cx="2819431" cy="177987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Neonatal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8BE80A8-9594-4C05-AE70-D4173B9FF237}"/>
              </a:ext>
            </a:extLst>
          </p:cNvPr>
          <p:cNvGrpSpPr/>
          <p:nvPr/>
        </p:nvGrpSpPr>
        <p:grpSpPr>
          <a:xfrm>
            <a:off x="296385" y="2424339"/>
            <a:ext cx="2686960" cy="720448"/>
            <a:chOff x="263365" y="543357"/>
            <a:chExt cx="2686960" cy="720448"/>
          </a:xfrm>
        </p:grpSpPr>
        <p:sp>
          <p:nvSpPr>
            <p:cNvPr id="40" name="Rounded Rectangle 23">
              <a:extLst>
                <a:ext uri="{FF2B5EF4-FFF2-40B4-BE49-F238E27FC236}">
                  <a16:creationId xmlns:a16="http://schemas.microsoft.com/office/drawing/2014/main" id="{6A14EC82-494D-4FA3-9D56-0C9D8901B79D}"/>
                </a:ext>
              </a:extLst>
            </p:cNvPr>
            <p:cNvSpPr/>
            <p:nvPr/>
          </p:nvSpPr>
          <p:spPr>
            <a:xfrm>
              <a:off x="275535" y="543357"/>
              <a:ext cx="2674790" cy="720448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</a:rPr>
                <a:t>To prevent deaths, reduce the number of admissions and improve the quality of </a:t>
              </a:r>
            </a:p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</a:rPr>
                <a:t>life for CYP and asthma.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7ED1CC0D-A027-45A6-A9CC-2C88063B23C2}"/>
                </a:ext>
              </a:extLst>
            </p:cNvPr>
            <p:cNvSpPr/>
            <p:nvPr/>
          </p:nvSpPr>
          <p:spPr>
            <a:xfrm>
              <a:off x="263365" y="543809"/>
              <a:ext cx="2686960" cy="206741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Asthma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129624E-E381-41E8-8B6B-57B546822796}"/>
              </a:ext>
            </a:extLst>
          </p:cNvPr>
          <p:cNvGrpSpPr/>
          <p:nvPr/>
        </p:nvGrpSpPr>
        <p:grpSpPr>
          <a:xfrm>
            <a:off x="296385" y="3254366"/>
            <a:ext cx="2686960" cy="594525"/>
            <a:chOff x="263365" y="543357"/>
            <a:chExt cx="2686960" cy="594525"/>
          </a:xfrm>
        </p:grpSpPr>
        <p:sp>
          <p:nvSpPr>
            <p:cNvPr id="43" name="Rounded Rectangle 23">
              <a:extLst>
                <a:ext uri="{FF2B5EF4-FFF2-40B4-BE49-F238E27FC236}">
                  <a16:creationId xmlns:a16="http://schemas.microsoft.com/office/drawing/2014/main" id="{37A48B5E-C8C7-40D4-9743-A14F556A40F4}"/>
                </a:ext>
              </a:extLst>
            </p:cNvPr>
            <p:cNvSpPr/>
            <p:nvPr/>
          </p:nvSpPr>
          <p:spPr>
            <a:xfrm>
              <a:off x="275535" y="543357"/>
              <a:ext cx="2674790" cy="594525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</a:rPr>
                <a:t>To improve the quality of care and outcomes for children with diabetes and epilepsy.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EB28A7E4-0B0D-4547-80F7-12FE513D27C6}"/>
                </a:ext>
              </a:extLst>
            </p:cNvPr>
            <p:cNvSpPr/>
            <p:nvPr/>
          </p:nvSpPr>
          <p:spPr>
            <a:xfrm>
              <a:off x="263365" y="548805"/>
              <a:ext cx="2686960" cy="206741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Diabetes &amp; Epilepsy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EEC25C4-8828-46AF-AD2B-AEB6910589CE}"/>
              </a:ext>
            </a:extLst>
          </p:cNvPr>
          <p:cNvGrpSpPr/>
          <p:nvPr/>
        </p:nvGrpSpPr>
        <p:grpSpPr>
          <a:xfrm>
            <a:off x="303866" y="596864"/>
            <a:ext cx="2689167" cy="886467"/>
            <a:chOff x="261158" y="539659"/>
            <a:chExt cx="2689167" cy="886467"/>
          </a:xfrm>
        </p:grpSpPr>
        <p:sp>
          <p:nvSpPr>
            <p:cNvPr id="46" name="Rounded Rectangle 23">
              <a:extLst>
                <a:ext uri="{FF2B5EF4-FFF2-40B4-BE49-F238E27FC236}">
                  <a16:creationId xmlns:a16="http://schemas.microsoft.com/office/drawing/2014/main" id="{0E0573C2-B92F-4B27-9F4B-231383A33DD4}"/>
                </a:ext>
              </a:extLst>
            </p:cNvPr>
            <p:cNvSpPr/>
            <p:nvPr/>
          </p:nvSpPr>
          <p:spPr>
            <a:xfrm>
              <a:off x="261158" y="543356"/>
              <a:ext cx="2689167" cy="882770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</a:rPr>
                <a:t>To provide system leadership to enable strategically aligned focus and co-ordination to improve the physical, mental health and well-being of CYP across partners.</a:t>
              </a:r>
              <a:endParaRPr lang="en-GB" sz="1000" b="1">
                <a:solidFill>
                  <a:srgbClr val="002060"/>
                </a:solidFill>
                <a:latin typeface="Calibri" panose="020F0502020204030204"/>
              </a:endParaRP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6572BE44-47A7-42A1-A317-811AD6C90F11}"/>
                </a:ext>
              </a:extLst>
            </p:cNvPr>
            <p:cNvSpPr/>
            <p:nvPr/>
          </p:nvSpPr>
          <p:spPr>
            <a:xfrm>
              <a:off x="261158" y="539659"/>
              <a:ext cx="2686960" cy="177987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System Leadership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2A4C6D4-00A4-3145-6852-068FA00A8B98}"/>
              </a:ext>
            </a:extLst>
          </p:cNvPr>
          <p:cNvGrpSpPr/>
          <p:nvPr/>
        </p:nvGrpSpPr>
        <p:grpSpPr>
          <a:xfrm>
            <a:off x="6187857" y="3304510"/>
            <a:ext cx="2788755" cy="876090"/>
            <a:chOff x="261157" y="718455"/>
            <a:chExt cx="2597588" cy="876090"/>
          </a:xfrm>
        </p:grpSpPr>
        <p:sp>
          <p:nvSpPr>
            <p:cNvPr id="16" name="Rounded Rectangle 23">
              <a:extLst>
                <a:ext uri="{FF2B5EF4-FFF2-40B4-BE49-F238E27FC236}">
                  <a16:creationId xmlns:a16="http://schemas.microsoft.com/office/drawing/2014/main" id="{F7E66958-F20A-E397-1F71-7B842DFCCEA9}"/>
                </a:ext>
              </a:extLst>
            </p:cNvPr>
            <p:cNvSpPr/>
            <p:nvPr/>
          </p:nvSpPr>
          <p:spPr>
            <a:xfrm>
              <a:off x="261157" y="718455"/>
              <a:ext cx="2588527" cy="876090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 dirty="0">
                  <a:solidFill>
                    <a:srgbClr val="002060"/>
                  </a:solidFill>
                  <a:latin typeface="Calibri" panose="020F0502020204030204"/>
                  <a:cs typeface="Calibri"/>
                </a:rPr>
                <a:t>To support and work collaboratively with partners to implement the national service specification requirements and improve cancer care for CYP who receive care in London.</a:t>
              </a:r>
              <a:endParaRPr lang="en-US" dirty="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1D2EE10-2E30-181A-34B3-42317EE3CEA8}"/>
                </a:ext>
              </a:extLst>
            </p:cNvPr>
            <p:cNvSpPr/>
            <p:nvPr/>
          </p:nvSpPr>
          <p:spPr>
            <a:xfrm>
              <a:off x="272426" y="718906"/>
              <a:ext cx="2586319" cy="1923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Cancer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8BA3806-5E9B-6D3E-C7A0-9377DA436EE9}"/>
              </a:ext>
            </a:extLst>
          </p:cNvPr>
          <p:cNvGrpSpPr/>
          <p:nvPr/>
        </p:nvGrpSpPr>
        <p:grpSpPr>
          <a:xfrm>
            <a:off x="3282619" y="4983328"/>
            <a:ext cx="2686568" cy="613610"/>
            <a:chOff x="263365" y="504898"/>
            <a:chExt cx="2608747" cy="613610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89761B47-6121-C307-2914-A0C2A875E7CC}"/>
                </a:ext>
              </a:extLst>
            </p:cNvPr>
            <p:cNvSpPr/>
            <p:nvPr/>
          </p:nvSpPr>
          <p:spPr>
            <a:xfrm>
              <a:off x="283586" y="505257"/>
              <a:ext cx="2588526" cy="613251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</a:rPr>
                <a:t>To work in partnership to reduce infant and childhood mortality in London.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1A8D28A-5C71-262A-32C3-0CE402C17F4B}"/>
                </a:ext>
              </a:extLst>
            </p:cNvPr>
            <p:cNvSpPr/>
            <p:nvPr/>
          </p:nvSpPr>
          <p:spPr>
            <a:xfrm>
              <a:off x="263365" y="504898"/>
              <a:ext cx="2605774" cy="1923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Childhood mortality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08FF3BF-2499-E933-2EA8-E82FB267F160}"/>
              </a:ext>
            </a:extLst>
          </p:cNvPr>
          <p:cNvGrpSpPr/>
          <p:nvPr/>
        </p:nvGrpSpPr>
        <p:grpSpPr>
          <a:xfrm>
            <a:off x="6198364" y="600561"/>
            <a:ext cx="2779026" cy="962609"/>
            <a:chOff x="261158" y="543357"/>
            <a:chExt cx="2588526" cy="720448"/>
          </a:xfrm>
        </p:grpSpPr>
        <p:sp>
          <p:nvSpPr>
            <p:cNvPr id="35" name="Rounded Rectangle 23">
              <a:extLst>
                <a:ext uri="{FF2B5EF4-FFF2-40B4-BE49-F238E27FC236}">
                  <a16:creationId xmlns:a16="http://schemas.microsoft.com/office/drawing/2014/main" id="{4E545026-4652-B43E-265C-EEBE89E86D04}"/>
                </a:ext>
              </a:extLst>
            </p:cNvPr>
            <p:cNvSpPr/>
            <p:nvPr/>
          </p:nvSpPr>
          <p:spPr>
            <a:xfrm>
              <a:off x="261158" y="543357"/>
              <a:ext cx="2588526" cy="720448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  <a:cs typeface="Calibri"/>
                </a:rPr>
                <a:t>To improve the health and wellbeing outcomes for CYP in London through integration, collaboration and a culture of continuous improvement.</a:t>
              </a:r>
              <a:endParaRPr lang="en-US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CD17AA7D-D465-6361-094F-31736B1B5247}"/>
                </a:ext>
              </a:extLst>
            </p:cNvPr>
            <p:cNvSpPr/>
            <p:nvPr/>
          </p:nvSpPr>
          <p:spPr>
            <a:xfrm>
              <a:off x="263365" y="543809"/>
              <a:ext cx="2586319" cy="1923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Integration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9BC3CC8-A7F3-E657-E525-573956258BDE}"/>
              </a:ext>
            </a:extLst>
          </p:cNvPr>
          <p:cNvGrpSpPr/>
          <p:nvPr/>
        </p:nvGrpSpPr>
        <p:grpSpPr>
          <a:xfrm>
            <a:off x="308340" y="1625024"/>
            <a:ext cx="2678385" cy="720448"/>
            <a:chOff x="261158" y="543357"/>
            <a:chExt cx="2588526" cy="720448"/>
          </a:xfrm>
        </p:grpSpPr>
        <p:sp>
          <p:nvSpPr>
            <p:cNvPr id="49" name="Rounded Rectangle 23">
              <a:extLst>
                <a:ext uri="{FF2B5EF4-FFF2-40B4-BE49-F238E27FC236}">
                  <a16:creationId xmlns:a16="http://schemas.microsoft.com/office/drawing/2014/main" id="{0EDB97F9-5B72-A574-A7B9-CE2A38BC5A6B}"/>
                </a:ext>
              </a:extLst>
            </p:cNvPr>
            <p:cNvSpPr/>
            <p:nvPr/>
          </p:nvSpPr>
          <p:spPr>
            <a:xfrm>
              <a:off x="261158" y="543357"/>
              <a:ext cx="2588526" cy="720448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  <a:cs typeface="Calibri"/>
                </a:rPr>
                <a:t>To uplift the voices and experiences of children and young people in London and embed these into the NHS.</a:t>
              </a:r>
              <a:endParaRPr lang="en-US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84E22845-055F-42D9-8EB4-22ABB2864F96}"/>
                </a:ext>
              </a:extLst>
            </p:cNvPr>
            <p:cNvSpPr/>
            <p:nvPr/>
          </p:nvSpPr>
          <p:spPr>
            <a:xfrm>
              <a:off x="263365" y="543809"/>
              <a:ext cx="2586319" cy="1923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Voice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F836E2D-8C01-D30B-45AA-893F517D641E}"/>
              </a:ext>
            </a:extLst>
          </p:cNvPr>
          <p:cNvGrpSpPr/>
          <p:nvPr/>
        </p:nvGrpSpPr>
        <p:grpSpPr>
          <a:xfrm>
            <a:off x="6187001" y="1675306"/>
            <a:ext cx="2779026" cy="822048"/>
            <a:chOff x="261158" y="314757"/>
            <a:chExt cx="2588526" cy="720448"/>
          </a:xfrm>
        </p:grpSpPr>
        <p:sp>
          <p:nvSpPr>
            <p:cNvPr id="52" name="Rounded Rectangle 23">
              <a:extLst>
                <a:ext uri="{FF2B5EF4-FFF2-40B4-BE49-F238E27FC236}">
                  <a16:creationId xmlns:a16="http://schemas.microsoft.com/office/drawing/2014/main" id="{691CB526-054A-01C2-92F4-48CF980BF28B}"/>
                </a:ext>
              </a:extLst>
            </p:cNvPr>
            <p:cNvSpPr/>
            <p:nvPr/>
          </p:nvSpPr>
          <p:spPr>
            <a:xfrm>
              <a:off x="261158" y="314757"/>
              <a:ext cx="2588526" cy="720448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  <a:cs typeface="Calibri"/>
                </a:rPr>
                <a:t>To work collaboratively with whole system across the capital to support CYP and families to achieve healthy weight.</a:t>
              </a:r>
              <a:endParaRPr lang="en-US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90AC408D-9EB9-2E41-C62E-6ECB371968EE}"/>
                </a:ext>
              </a:extLst>
            </p:cNvPr>
            <p:cNvSpPr/>
            <p:nvPr/>
          </p:nvSpPr>
          <p:spPr>
            <a:xfrm>
              <a:off x="263365" y="315209"/>
              <a:ext cx="2586319" cy="1669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Obesity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9C72863-8C67-259A-7ABD-58BE0A06429E}"/>
              </a:ext>
            </a:extLst>
          </p:cNvPr>
          <p:cNvGrpSpPr/>
          <p:nvPr/>
        </p:nvGrpSpPr>
        <p:grpSpPr>
          <a:xfrm>
            <a:off x="6191682" y="2617580"/>
            <a:ext cx="2788720" cy="601685"/>
            <a:chOff x="3313946" y="835639"/>
            <a:chExt cx="2588497" cy="582230"/>
          </a:xfrm>
        </p:grpSpPr>
        <p:sp>
          <p:nvSpPr>
            <p:cNvPr id="55" name="Rounded Rectangle 23">
              <a:extLst>
                <a:ext uri="{FF2B5EF4-FFF2-40B4-BE49-F238E27FC236}">
                  <a16:creationId xmlns:a16="http://schemas.microsoft.com/office/drawing/2014/main" id="{B29822DA-1695-14D9-A5CA-E71D54CBA005}"/>
                </a:ext>
              </a:extLst>
            </p:cNvPr>
            <p:cNvSpPr/>
            <p:nvPr/>
          </p:nvSpPr>
          <p:spPr>
            <a:xfrm>
              <a:off x="3313946" y="837346"/>
              <a:ext cx="2588497" cy="580523"/>
            </a:xfrm>
            <a:prstGeom prst="roundRect">
              <a:avLst>
                <a:gd name="adj" fmla="val 0"/>
              </a:avLst>
            </a:prstGeom>
            <a:solidFill>
              <a:srgbClr val="BEDFFF"/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2060"/>
                  </a:solidFill>
                  <a:latin typeface="Calibri" panose="020F0502020204030204"/>
                  <a:cs typeface="Calibri"/>
                </a:rPr>
                <a:t>To reduce backlogs and increase paediatric activity volumes for elective recovery.</a:t>
              </a:r>
              <a:endParaRPr lang="en-US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A5B7B968-4B93-2B89-F150-1261A0CB0E25}"/>
                </a:ext>
              </a:extLst>
            </p:cNvPr>
            <p:cNvSpPr/>
            <p:nvPr/>
          </p:nvSpPr>
          <p:spPr>
            <a:xfrm>
              <a:off x="3314156" y="835639"/>
              <a:ext cx="2586319" cy="19236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Post Covid &amp; Elective Recovery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8F0400-B358-7868-DB54-D4E8ECE5ED1D}"/>
              </a:ext>
            </a:extLst>
          </p:cNvPr>
          <p:cNvGrpSpPr/>
          <p:nvPr/>
        </p:nvGrpSpPr>
        <p:grpSpPr>
          <a:xfrm>
            <a:off x="3217103" y="497959"/>
            <a:ext cx="2663171" cy="1281615"/>
            <a:chOff x="258634" y="283743"/>
            <a:chExt cx="2651085" cy="1087838"/>
          </a:xfrm>
        </p:grpSpPr>
        <p:sp>
          <p:nvSpPr>
            <p:cNvPr id="26" name="Rounded Rectangle 23">
              <a:extLst>
                <a:ext uri="{FF2B5EF4-FFF2-40B4-BE49-F238E27FC236}">
                  <a16:creationId xmlns:a16="http://schemas.microsoft.com/office/drawing/2014/main" id="{2FED2CD4-04BD-72B5-728F-FDB26A753DE7}"/>
                </a:ext>
              </a:extLst>
            </p:cNvPr>
            <p:cNvSpPr/>
            <p:nvPr/>
          </p:nvSpPr>
          <p:spPr>
            <a:xfrm>
              <a:off x="261158" y="369596"/>
              <a:ext cx="2633624" cy="1001985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algn="ctr" defTabSz="457200"/>
              <a:endParaRPr lang="en-GB" sz="1000" dirty="0">
                <a:solidFill>
                  <a:srgbClr val="003087"/>
                </a:solidFill>
                <a:latin typeface="Calibri" panose="020F0502020204030204"/>
                <a:ea typeface="Calibri"/>
                <a:cs typeface="Calibri" panose="020F0502020204030204"/>
              </a:endParaRPr>
            </a:p>
            <a:p>
              <a:pPr algn="ctr" defTabSz="457200"/>
              <a:r>
                <a:rPr lang="en-GB" sz="1000" b="1" dirty="0">
                  <a:solidFill>
                    <a:srgbClr val="002060"/>
                  </a:solidFill>
                  <a:latin typeface="Calibri" panose="020F0502020204030204"/>
                  <a:ea typeface="+mn-lt"/>
                  <a:cs typeface="Calibri" panose="020F0502020204030204"/>
                </a:rPr>
                <a:t>CYP Mental Health</a:t>
              </a:r>
              <a:endParaRPr lang="en-US" sz="1000" dirty="0">
                <a:solidFill>
                  <a:srgbClr val="FFFFFF"/>
                </a:solidFill>
                <a:latin typeface="Calibri" panose="020F0502020204030204"/>
                <a:ea typeface="+mn-lt"/>
                <a:cs typeface="Calibri" panose="020F0502020204030204"/>
              </a:endParaRPr>
            </a:p>
            <a:p>
              <a:pPr algn="ctr" defTabSz="457200"/>
              <a:r>
                <a:rPr lang="en-GB" sz="1000" b="1" dirty="0">
                  <a:solidFill>
                    <a:srgbClr val="003087"/>
                  </a:solidFill>
                  <a:latin typeface="Calibri" panose="020F0502020204030204"/>
                </a:rPr>
                <a:t>Primary Care </a:t>
              </a:r>
              <a:endParaRPr lang="en-GB" sz="1000" dirty="0">
                <a:solidFill>
                  <a:srgbClr val="003087"/>
                </a:solidFill>
                <a:latin typeface="Calibri" panose="020F0502020204030204"/>
                <a:ea typeface="+mn-lt"/>
                <a:cs typeface="Calibri" panose="020F0502020204030204"/>
              </a:endParaRPr>
            </a:p>
            <a:p>
              <a:pPr algn="ctr" defTabSz="457200"/>
              <a:r>
                <a:rPr lang="en-GB" sz="1000" b="1" dirty="0">
                  <a:solidFill>
                    <a:srgbClr val="002060"/>
                  </a:solidFill>
                  <a:latin typeface="Calibri" panose="020F0502020204030204"/>
                  <a:ea typeface="+mn-lt"/>
                  <a:cs typeface="Calibri" panose="020F0502020204030204"/>
                </a:rPr>
                <a:t>Urgent and Emergency care</a:t>
              </a:r>
            </a:p>
            <a:p>
              <a:pPr algn="ctr" defTabSz="457200"/>
              <a:r>
                <a:rPr lang="en-GB" sz="1000" b="1" dirty="0">
                  <a:solidFill>
                    <a:srgbClr val="002060"/>
                  </a:solidFill>
                  <a:latin typeface="Calibri" panose="020F0502020204030204"/>
                  <a:ea typeface="+mn-lt"/>
                  <a:cs typeface="Calibri" panose="020F0502020204030204"/>
                </a:rPr>
                <a:t>Keeping children well</a:t>
              </a:r>
            </a:p>
            <a:p>
              <a:pPr algn="ctr" defTabSz="457200"/>
              <a:r>
                <a:rPr lang="en-GB" sz="1000" b="1" dirty="0">
                  <a:solidFill>
                    <a:srgbClr val="002060"/>
                  </a:solidFill>
                  <a:latin typeface="Calibri" panose="020F0502020204030204"/>
                  <a:ea typeface="+mn-lt"/>
                  <a:cs typeface="Calibri" panose="020F0502020204030204"/>
                </a:rPr>
                <a:t>Transition</a:t>
              </a:r>
            </a:p>
            <a:p>
              <a:pPr algn="ctr" defTabSz="457200"/>
              <a:r>
                <a:rPr lang="en-GB" sz="1000" b="1" dirty="0">
                  <a:solidFill>
                    <a:srgbClr val="002060"/>
                  </a:solidFill>
                  <a:latin typeface="Calibri" panose="020F0502020204030204"/>
                  <a:ea typeface="+mn-lt"/>
                  <a:cs typeface="Calibri" panose="020F0502020204030204"/>
                </a:rPr>
                <a:t>Complex needs</a:t>
              </a:r>
              <a:endParaRPr lang="en-GB" b="1" dirty="0">
                <a:solidFill>
                  <a:srgbClr val="002060"/>
                </a:solidFill>
                <a:latin typeface="Calibri" panose="020F0502020204030204"/>
                <a:ea typeface="+mn-lt"/>
                <a:cs typeface="Calibri" panose="020F0502020204030204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C43039F-C614-EF75-CE4D-3A1F5324E9D3}"/>
                </a:ext>
              </a:extLst>
            </p:cNvPr>
            <p:cNvSpPr/>
            <p:nvPr/>
          </p:nvSpPr>
          <p:spPr>
            <a:xfrm>
              <a:off x="258634" y="283743"/>
              <a:ext cx="2651085" cy="194401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</a:rPr>
                <a:t>Interdependencies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F2BA015-2EF9-02D0-04AE-0242B397FCB2}"/>
              </a:ext>
            </a:extLst>
          </p:cNvPr>
          <p:cNvGrpSpPr/>
          <p:nvPr/>
        </p:nvGrpSpPr>
        <p:grpSpPr>
          <a:xfrm>
            <a:off x="6185899" y="4272592"/>
            <a:ext cx="2783676" cy="748058"/>
            <a:chOff x="9376571" y="2813443"/>
            <a:chExt cx="2783676" cy="748058"/>
          </a:xfrm>
        </p:grpSpPr>
        <p:sp>
          <p:nvSpPr>
            <p:cNvPr id="12" name="Rounded Rectangle 23">
              <a:extLst>
                <a:ext uri="{FF2B5EF4-FFF2-40B4-BE49-F238E27FC236}">
                  <a16:creationId xmlns:a16="http://schemas.microsoft.com/office/drawing/2014/main" id="{4CA3F3F0-6387-46F6-4203-20A03FE096D2}"/>
                </a:ext>
              </a:extLst>
            </p:cNvPr>
            <p:cNvSpPr/>
            <p:nvPr/>
          </p:nvSpPr>
          <p:spPr>
            <a:xfrm>
              <a:off x="9376571" y="2813443"/>
              <a:ext cx="2779026" cy="748058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b" anchorCtr="0"/>
            <a:lstStyle/>
            <a:p>
              <a:pPr defTabSz="457200"/>
              <a:r>
                <a:rPr lang="en-GB" sz="1000">
                  <a:solidFill>
                    <a:srgbClr val="005EB8"/>
                  </a:solidFill>
                  <a:latin typeface="Calibri" panose="020F0502020204030204"/>
                  <a:cs typeface="Calibri"/>
                </a:rPr>
                <a:t>To work collaboratively with whole system across the capital to support improvements in CYPMH. This work is led by Healthy London Partnership.</a:t>
              </a:r>
              <a:endParaRPr lang="en-US">
                <a:solidFill>
                  <a:srgbClr val="005EB8"/>
                </a:solidFill>
                <a:latin typeface="Calibri" panose="020F0502020204030204"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63B3386-577D-50AD-F93B-4BDCF05E5765}"/>
                </a:ext>
              </a:extLst>
            </p:cNvPr>
            <p:cNvSpPr/>
            <p:nvPr/>
          </p:nvSpPr>
          <p:spPr>
            <a:xfrm>
              <a:off x="9383590" y="2813958"/>
              <a:ext cx="2776657" cy="190510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r>
                <a:rPr lang="en-GB" sz="1400" b="1">
                  <a:solidFill>
                    <a:srgbClr val="FFFFFF"/>
                  </a:solidFill>
                  <a:latin typeface="Calibri" panose="020F0502020204030204"/>
                  <a:cs typeface="Calibri"/>
                </a:rPr>
                <a:t>Mental health, LD &amp; Autism</a:t>
              </a:r>
            </a:p>
          </p:txBody>
        </p:sp>
      </p:grpSp>
      <p:sp>
        <p:nvSpPr>
          <p:cNvPr id="5" name="Rounded Rectangle 12">
            <a:extLst>
              <a:ext uri="{FF2B5EF4-FFF2-40B4-BE49-F238E27FC236}">
                <a16:creationId xmlns:a16="http://schemas.microsoft.com/office/drawing/2014/main" id="{23EC7A67-7F8E-94BA-6948-3D9D7039E707}"/>
              </a:ext>
            </a:extLst>
          </p:cNvPr>
          <p:cNvSpPr/>
          <p:nvPr/>
        </p:nvSpPr>
        <p:spPr>
          <a:xfrm>
            <a:off x="875215" y="5952313"/>
            <a:ext cx="6813597" cy="18993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srgbClr val="FFFFFF"/>
                </a:solidFill>
                <a:latin typeface="Calibri" panose="020F0502020204030204"/>
              </a:rPr>
              <a:t>Supporting workforce &amp; training</a:t>
            </a:r>
            <a:endParaRPr lang="en-GB" sz="1200" b="1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090158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4.3 plain template.pptx" id="{2F2F0580-1474-4B7A-A11B-8505B61FADB3}" vid="{956D579C-3B86-4FDD-8A79-810CF4E924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Walsh</dc:creator>
  <cp:lastModifiedBy>Anna Walsh</cp:lastModifiedBy>
  <cp:revision>1</cp:revision>
  <dcterms:created xsi:type="dcterms:W3CDTF">2022-09-06T18:36:22Z</dcterms:created>
  <dcterms:modified xsi:type="dcterms:W3CDTF">2022-09-06T18:37:20Z</dcterms:modified>
</cp:coreProperties>
</file>