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695" r:id="rId2"/>
    <p:sldId id="69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20865-F499-40F3-9BE2-3F86563A1669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1D2DA-345E-4359-8190-9D9E59631D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99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4FF73-3D0C-4AF2-BCE3-D9D99F5BBDF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4FF73-3D0C-4AF2-BCE3-D9D99F5BBDF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C4F2-BFA5-447F-A24B-6EB5A4D2C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C3A5A-BC5C-4DC6-B1C8-4C6B124E17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6BE12-5AA4-4278-82D5-4F70C991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63C9-E15E-493D-8E7F-A1CB5C0E4B51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340E7-585C-4221-9145-7F6C84A6F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85255-3148-4B62-A991-D4759B21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6B4-0528-4BB7-A6E4-67F7A0825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27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16A64-15EC-4602-A6B5-D53A46CE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738FA3-85EE-4C81-BB0F-5144B268C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C61B7-A3A5-4E60-8193-88184EBA9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63C9-E15E-493D-8E7F-A1CB5C0E4B51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319D3-D1BE-463A-A645-5C7ED8F72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D7087-AA0A-44B8-8887-C6FCD769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6B4-0528-4BB7-A6E4-67F7A0825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13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3309B6-2CF0-4740-922B-A8B54353D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2C80F-3353-494D-A08E-AEBDA7677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D657F-6258-4075-BB9D-7C7443FA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63C9-E15E-493D-8E7F-A1CB5C0E4B51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47D6D-A5B1-4893-B372-7BE8CB557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93C2F-DE44-455F-94CC-B22234DB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6B4-0528-4BB7-A6E4-67F7A0825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411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7B00C-A471-4C37-9BE2-B30D6DB8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D16F-A61E-49D9-A827-C689C4C52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2AAFA-997A-436F-8DA8-5D825A4F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63C9-E15E-493D-8E7F-A1CB5C0E4B51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02BD6-D1B9-437A-99AF-6A6DEBD4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93B66-C3B0-4076-B5CD-F71F4130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6B4-0528-4BB7-A6E4-67F7A0825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84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06F00-81CB-4F99-8330-C9198E5FC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94528-FD3F-420E-B6BC-E64C7BD98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39983-C827-410F-8547-18D43174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63C9-E15E-493D-8E7F-A1CB5C0E4B51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1AAEF-CEAD-4A1D-B696-CBD64772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9E664-B70E-4C3E-8628-C3E159ED2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6B4-0528-4BB7-A6E4-67F7A0825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1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8CB6-66BF-4C66-BF07-8130C708E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ADF97-DB78-4174-A608-51014BE527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EBE017-68FF-4C58-9100-223BDBEA1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F19C2-970F-4539-971D-4580E7B90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63C9-E15E-493D-8E7F-A1CB5C0E4B51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892F1-E4AF-4638-9155-F1D686494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F70D6-89E6-4667-9170-EBA26853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6B4-0528-4BB7-A6E4-67F7A0825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2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EE78F-8598-494D-9E76-0F6F64FA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E7825-9A9E-4AA1-A07B-91EB38AB6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B307D-3387-4E9C-892E-C22FE642E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D96EF6-34D0-47F5-B006-6A68B329D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DFCD7E-D625-4C22-A8AE-FA90B79E0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841854-8718-486A-A20B-1BFEC0F5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63C9-E15E-493D-8E7F-A1CB5C0E4B51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5103F0-8664-49E7-928A-659E5006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1D1401-5F68-4C0B-BA53-C6E20F20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6B4-0528-4BB7-A6E4-67F7A0825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19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77F7-474C-4D1D-953A-8017DB98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CD1F3B-E40E-42B8-B1AC-09896B1D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63C9-E15E-493D-8E7F-A1CB5C0E4B51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A91A8-D36C-434D-BFC7-CBDC7638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D5976-95C0-43F9-AFE6-1712B6A8B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6B4-0528-4BB7-A6E4-67F7A0825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16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BA808-B299-43FF-9792-8BF4642C9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63C9-E15E-493D-8E7F-A1CB5C0E4B51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EBF3C6-E369-4B9F-A988-089EA7D94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4B3D5-70AF-4CB5-A9B1-9D19FCAD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6B4-0528-4BB7-A6E4-67F7A0825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9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8ADC7-4A4D-49AF-A271-561326382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0A94A-06FD-4B09-AB91-09F6D9AE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C35ED-06FB-4329-99AC-284190AE7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F7F96-145A-4F65-835B-2D215DB5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63C9-E15E-493D-8E7F-A1CB5C0E4B51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20DD7-4E0A-48CC-9831-5E14775D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14C83F-433E-4002-A53D-33D5DEEF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6B4-0528-4BB7-A6E4-67F7A0825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4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14DD-4DCC-4BEB-ADEC-68687DFA3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7BFD3-177D-4C6F-8225-B4809BF5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144EE7-18A8-4C23-9E22-00397E9E7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EE77F-4C2F-4C45-B043-C1B3A42D7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63C9-E15E-493D-8E7F-A1CB5C0E4B51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85D17-E67A-4B9C-81E4-4DBB2254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9493C-4C8C-4281-97AF-B3FA8067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6B4-0528-4BB7-A6E4-67F7A0825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4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068ED6-1442-4B2F-B6E5-DD73D88F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C9FD3-DDE6-48BB-A019-6E0D71655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BB5B1-74FA-417D-B7E1-9A923A794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D63C9-E15E-493D-8E7F-A1CB5C0E4B51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FA640-82DA-46FF-BD67-CEEC6AC0EE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F5622-1586-418B-885F-CDD0FB0DD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C6B4-0528-4BB7-A6E4-67F7A08256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52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1" y="84815"/>
            <a:ext cx="8277808" cy="5064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Dalhousie (Rockwood) Clinical Frailty Scale*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24002" y="6664073"/>
            <a:ext cx="9143999" cy="234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US" sz="923" b="1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* 1. Canadian Study on Health &amp; Aging, Revised 2008. 2. K. Rockwood et al. A global clinical measure of fitness and frailty in elderly people. CMAJ 2005;173:489-495.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636" y="5889666"/>
            <a:ext cx="1269502" cy="44425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03125" y="5889667"/>
            <a:ext cx="3519262" cy="603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831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© 2007-2009.  Version 1.2. All rights reserved. </a:t>
            </a:r>
          </a:p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831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Geriatric Medicine Research, </a:t>
            </a:r>
          </a:p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831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Dalhousie University, Halifax, Canada.  </a:t>
            </a:r>
          </a:p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en-GB" sz="831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Permission granted to copy for research and educational purposes only.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3" r="50860" b="23194"/>
          <a:stretch/>
        </p:blipFill>
        <p:spPr>
          <a:xfrm>
            <a:off x="1766429" y="1092503"/>
            <a:ext cx="4153846" cy="43670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18" y="1092503"/>
            <a:ext cx="4153846" cy="397444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238818" y="5015641"/>
            <a:ext cx="4153846" cy="1651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844083" fontAlgn="base">
              <a:spcBef>
                <a:spcPct val="0"/>
              </a:spcBef>
              <a:spcAft>
                <a:spcPts val="277"/>
              </a:spcAft>
            </a:pPr>
            <a:r>
              <a:rPr lang="en-GB" sz="1015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Scoring frailty in people with dementia</a:t>
            </a:r>
            <a:endParaRPr lang="en-GB" sz="101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 defTabSz="844083" fontAlgn="base">
              <a:spcBef>
                <a:spcPct val="0"/>
              </a:spcBef>
              <a:spcAft>
                <a:spcPts val="277"/>
              </a:spcAft>
            </a:pPr>
            <a:r>
              <a:rPr lang="en-GB" sz="1015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The degree of frailty corresponds to the degree of dementia.  </a:t>
            </a:r>
          </a:p>
          <a:p>
            <a:pPr algn="just" defTabSz="844083" fontAlgn="base">
              <a:spcBef>
                <a:spcPct val="0"/>
              </a:spcBef>
              <a:spcAft>
                <a:spcPts val="277"/>
              </a:spcAft>
            </a:pPr>
            <a:r>
              <a:rPr lang="en-GB" sz="1015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Common </a:t>
            </a:r>
            <a:r>
              <a:rPr lang="en-GB" sz="1015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symptoms in mild dementia </a:t>
            </a:r>
            <a:r>
              <a:rPr lang="en-GB" sz="1015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include forgetting the details of a recent event, though still remembering the event itself, repeating the same question/story and social withdrawal.</a:t>
            </a:r>
          </a:p>
          <a:p>
            <a:pPr algn="just" defTabSz="844083" fontAlgn="base">
              <a:spcBef>
                <a:spcPct val="0"/>
              </a:spcBef>
              <a:spcAft>
                <a:spcPts val="277"/>
              </a:spcAft>
            </a:pPr>
            <a:r>
              <a:rPr lang="en-GB" sz="1015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GB" sz="1015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moderate dementia</a:t>
            </a:r>
            <a:r>
              <a:rPr lang="en-GB" sz="1015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, recent memory is very impaired, even though they seemingly can remember their past life events well. They can do personal care with prompting.</a:t>
            </a:r>
          </a:p>
          <a:p>
            <a:pPr algn="just" defTabSz="844083" fontAlgn="base">
              <a:spcBef>
                <a:spcPct val="0"/>
              </a:spcBef>
              <a:spcAft>
                <a:spcPts val="277"/>
              </a:spcAft>
            </a:pPr>
            <a:r>
              <a:rPr lang="en-GB" sz="1015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GB" sz="1015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severe dementia, </a:t>
            </a:r>
            <a:r>
              <a:rPr lang="en-GB" sz="1015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they cannot do personal care without help.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803127" y="1092503"/>
            <a:ext cx="4153846" cy="15016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en-US" sz="1662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03127" y="2639357"/>
            <a:ext cx="4153846" cy="7011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03127" y="3372125"/>
            <a:ext cx="4153846" cy="89170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en-US" sz="1662" dirty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03126" y="4310935"/>
            <a:ext cx="4153847" cy="11814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ectangle 33"/>
          <p:cNvSpPr/>
          <p:nvPr/>
        </p:nvSpPr>
        <p:spPr>
          <a:xfrm>
            <a:off x="6238818" y="1092502"/>
            <a:ext cx="4153846" cy="20765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Rectangle 34"/>
          <p:cNvSpPr/>
          <p:nvPr/>
        </p:nvSpPr>
        <p:spPr>
          <a:xfrm>
            <a:off x="6245046" y="3204287"/>
            <a:ext cx="4147619" cy="17709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Down Arrow 15"/>
          <p:cNvSpPr/>
          <p:nvPr/>
        </p:nvSpPr>
        <p:spPr>
          <a:xfrm>
            <a:off x="1548126" y="1108919"/>
            <a:ext cx="509998" cy="4367034"/>
          </a:xfrm>
          <a:prstGeom prst="downArrow">
            <a:avLst/>
          </a:prstGeom>
          <a:gradFill>
            <a:gsLst>
              <a:gs pos="0">
                <a:srgbClr val="00B050"/>
              </a:gs>
              <a:gs pos="40000">
                <a:srgbClr val="92D050"/>
              </a:gs>
              <a:gs pos="80000">
                <a:srgbClr val="FFC000"/>
              </a:gs>
              <a:gs pos="100000">
                <a:schemeClr val="accent2"/>
              </a:gs>
            </a:gsLst>
            <a:lin ang="5400000" scaled="1"/>
          </a:gradFill>
          <a:ln>
            <a:gradFill>
              <a:gsLst>
                <a:gs pos="0">
                  <a:srgbClr val="00B050"/>
                </a:gs>
                <a:gs pos="40000">
                  <a:srgbClr val="92D050"/>
                </a:gs>
                <a:gs pos="80000">
                  <a:srgbClr val="FFC000"/>
                </a:gs>
                <a:gs pos="99000">
                  <a:schemeClr val="accent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>
                <a:latin typeface="Calibri" charset="0"/>
                <a:ea typeface="Calibri" charset="0"/>
                <a:cs typeface="Calibri" charset="0"/>
              </a:rPr>
              <a:t>Decreasing activity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5960964" y="1092503"/>
            <a:ext cx="541269" cy="3171325"/>
          </a:xfrm>
          <a:prstGeom prst="downArrow">
            <a:avLst/>
          </a:prstGeom>
          <a:gradFill>
            <a:gsLst>
              <a:gs pos="0">
                <a:srgbClr val="FFC000"/>
              </a:gs>
              <a:gs pos="25000">
                <a:schemeClr val="accent2"/>
              </a:gs>
              <a:gs pos="55000">
                <a:srgbClr val="FF0000"/>
              </a:gs>
              <a:gs pos="100000">
                <a:schemeClr val="tx1"/>
              </a:gs>
            </a:gsLst>
            <a:lin ang="5400000" scaled="1"/>
          </a:gradFill>
          <a:ln>
            <a:gradFill>
              <a:gsLst>
                <a:gs pos="0">
                  <a:srgbClr val="FFC000"/>
                </a:gs>
                <a:gs pos="25000">
                  <a:schemeClr val="accent2"/>
                </a:gs>
                <a:gs pos="55000">
                  <a:srgbClr val="FF0000"/>
                </a:gs>
                <a:gs pos="99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>
                <a:latin typeface="Calibri" charset="0"/>
                <a:ea typeface="Calibri" charset="0"/>
                <a:cs typeface="Calibri" charset="0"/>
              </a:rPr>
              <a:t>Increasing dependency</a:t>
            </a:r>
          </a:p>
        </p:txBody>
      </p:sp>
    </p:spTree>
    <p:extLst>
      <p:ext uri="{BB962C8B-B14F-4D97-AF65-F5344CB8AC3E}">
        <p14:creationId xmlns:p14="http://schemas.microsoft.com/office/powerpoint/2010/main" val="418442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DFB822D-75FF-466A-B339-4F8E8156D265}"/>
              </a:ext>
            </a:extLst>
          </p:cNvPr>
          <p:cNvGrpSpPr/>
          <p:nvPr/>
        </p:nvGrpSpPr>
        <p:grpSpPr>
          <a:xfrm>
            <a:off x="805265" y="84815"/>
            <a:ext cx="10634889" cy="6557782"/>
            <a:chOff x="805265" y="84815"/>
            <a:chExt cx="10634889" cy="6557782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A701221-31FD-46B1-9A01-2B963D7A749A}"/>
                </a:ext>
              </a:extLst>
            </p:cNvPr>
            <p:cNvGrpSpPr/>
            <p:nvPr/>
          </p:nvGrpSpPr>
          <p:grpSpPr>
            <a:xfrm>
              <a:off x="6172977" y="4432790"/>
              <a:ext cx="5265971" cy="2209807"/>
              <a:chOff x="6172977" y="4432790"/>
              <a:chExt cx="5265971" cy="2209807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172977" y="4432790"/>
                <a:ext cx="5221735" cy="2616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37500" lnSpcReduction="20000"/>
              </a:bodyPr>
              <a:lstStyle/>
              <a:p>
                <a:pPr algn="just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en-GB" sz="3600" b="1" dirty="0">
                    <a:latin typeface="+mj-lt"/>
                    <a:ea typeface="+mj-ea"/>
                    <a:cs typeface="+mj-cs"/>
                  </a:rPr>
                  <a:t>SCORING FRAILTY IN PEOPLE WITH DEMENTIA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0B349C7-B77B-46E2-8FA9-136A2F4B0637}"/>
                  </a:ext>
                </a:extLst>
              </p:cNvPr>
              <p:cNvSpPr/>
              <p:nvPr/>
            </p:nvSpPr>
            <p:spPr>
              <a:xfrm>
                <a:off x="6231727" y="4659493"/>
                <a:ext cx="261269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844083" fontAlgn="base">
                  <a:spcBef>
                    <a:spcPct val="0"/>
                  </a:spcBef>
                  <a:spcAft>
                    <a:spcPts val="277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+mj-lt"/>
                    <a:ea typeface="Calibri" charset="0"/>
                    <a:cs typeface="Calibri" charset="0"/>
                  </a:rPr>
                  <a:t>The degree of frailty generally corresponds to the degree of dementia. Common symptoms in mid dementia include forgetting the details of a recent event, though still remembering the event itself, repeating the same question/story and social withdrawal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3697A32-5868-4CBA-8437-CB26BDCB16B4}"/>
                  </a:ext>
                </a:extLst>
              </p:cNvPr>
              <p:cNvSpPr/>
              <p:nvPr/>
            </p:nvSpPr>
            <p:spPr>
              <a:xfrm>
                <a:off x="8826253" y="4659961"/>
                <a:ext cx="2612695" cy="12772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844083" fontAlgn="base">
                  <a:spcBef>
                    <a:spcPct val="0"/>
                  </a:spcBef>
                  <a:spcAft>
                    <a:spcPts val="277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+mj-lt"/>
                    <a:ea typeface="Calibri" charset="0"/>
                    <a:cs typeface="Calibri" charset="0"/>
                  </a:rPr>
                  <a:t>In moderate dementia, recent memory is very impaired, even though they seemingly can remember their past life events well. They can do personal care with prompting.</a:t>
                </a:r>
              </a:p>
              <a:p>
                <a:pPr algn="just" defTabSz="844083" fontAlgn="base">
                  <a:spcBef>
                    <a:spcPct val="0"/>
                  </a:spcBef>
                  <a:spcAft>
                    <a:spcPts val="277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+mj-lt"/>
                    <a:ea typeface="Calibri" charset="0"/>
                    <a:cs typeface="Calibri" charset="0"/>
                  </a:rPr>
                  <a:t>In severe dementia, they cannot do personal care without help.</a:t>
                </a:r>
              </a:p>
              <a:p>
                <a:pPr algn="just" defTabSz="844083" fontAlgn="base">
                  <a:spcBef>
                    <a:spcPct val="0"/>
                  </a:spcBef>
                  <a:spcAft>
                    <a:spcPts val="277"/>
                  </a:spcAft>
                </a:pPr>
                <a:r>
                  <a:rPr lang="en-GB" sz="900" dirty="0">
                    <a:solidFill>
                      <a:srgbClr val="000000"/>
                    </a:solidFill>
                    <a:latin typeface="+mj-lt"/>
                    <a:ea typeface="Calibri" charset="0"/>
                    <a:cs typeface="Calibri" charset="0"/>
                  </a:rPr>
                  <a:t>In very severe dementia they are often bedfast. Many are virtually mute.</a:t>
                </a:r>
              </a:p>
            </p:txBody>
          </p:sp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2DADF2C7-0C06-4465-ACCB-C2E1680DB0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4634" y="5969520"/>
                <a:ext cx="3587496" cy="673077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46F7460-924E-4B7A-8565-3BDB2AA2C544}"/>
                </a:ext>
              </a:extLst>
            </p:cNvPr>
            <p:cNvGrpSpPr/>
            <p:nvPr/>
          </p:nvGrpSpPr>
          <p:grpSpPr>
            <a:xfrm>
              <a:off x="805267" y="632818"/>
              <a:ext cx="5151705" cy="844052"/>
              <a:chOff x="805267" y="632818"/>
              <a:chExt cx="5151705" cy="84405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805267" y="641424"/>
                <a:ext cx="5151705" cy="83544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C201ECA-E42F-493B-A8DA-F71EAAB96E5B}"/>
                  </a:ext>
                </a:extLst>
              </p:cNvPr>
              <p:cNvSpPr/>
              <p:nvPr/>
            </p:nvSpPr>
            <p:spPr>
              <a:xfrm>
                <a:off x="2908726" y="696845"/>
                <a:ext cx="2985172" cy="582981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People who are robust, active, energetic and motivated. They tend to exercise regularly and are among the fittest for their age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B9331AE-B186-4EFC-8B45-7DCAB0FCAA96}"/>
                  </a:ext>
                </a:extLst>
              </p:cNvPr>
              <p:cNvSpPr/>
              <p:nvPr/>
            </p:nvSpPr>
            <p:spPr>
              <a:xfrm>
                <a:off x="1997688" y="632818"/>
                <a:ext cx="887715" cy="3157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VERY FIT</a:t>
                </a: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ABBCDE2-65DD-4EA3-9D55-E5E35D97A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299" y="702880"/>
                <a:ext cx="371429" cy="733333"/>
              </a:xfrm>
              <a:prstGeom prst="rect">
                <a:avLst/>
              </a:prstGeom>
            </p:spPr>
          </p:pic>
        </p:grpSp>
        <p:sp>
          <p:nvSpPr>
            <p:cNvPr id="43" name="Title 3">
              <a:extLst>
                <a:ext uri="{FF2B5EF4-FFF2-40B4-BE49-F238E27FC236}">
                  <a16:creationId xmlns:a16="http://schemas.microsoft.com/office/drawing/2014/main" id="{A821F534-05EC-4AFF-8335-9CF878CE279D}"/>
                </a:ext>
              </a:extLst>
            </p:cNvPr>
            <p:cNvSpPr txBox="1">
              <a:spLocks/>
            </p:cNvSpPr>
            <p:nvPr/>
          </p:nvSpPr>
          <p:spPr>
            <a:xfrm>
              <a:off x="1524001" y="84815"/>
              <a:ext cx="8277808" cy="5064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0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/>
                <a:t>CLINICAL FRAILTY SCALE </a:t>
              </a:r>
              <a:r>
                <a:rPr lang="en-US" sz="2700" dirty="0"/>
                <a:t>(2020 update)</a:t>
              </a: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889D60E-15BD-456E-BA0E-31C13043E94D}"/>
                </a:ext>
              </a:extLst>
            </p:cNvPr>
            <p:cNvGrpSpPr/>
            <p:nvPr/>
          </p:nvGrpSpPr>
          <p:grpSpPr>
            <a:xfrm>
              <a:off x="808566" y="4658076"/>
              <a:ext cx="5151709" cy="1603303"/>
              <a:chOff x="808566" y="4658076"/>
              <a:chExt cx="5151709" cy="1603303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808566" y="4670688"/>
                <a:ext cx="5151709" cy="159069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4957573-7686-4990-8B3F-64B10A44F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4190" y="4839966"/>
                <a:ext cx="352381" cy="742857"/>
              </a:xfrm>
              <a:prstGeom prst="rect">
                <a:avLst/>
              </a:prstGeom>
            </p:spPr>
          </p:pic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353792C-69A3-4786-9A32-CE8432A552D2}"/>
                  </a:ext>
                </a:extLst>
              </p:cNvPr>
              <p:cNvSpPr/>
              <p:nvPr/>
            </p:nvSpPr>
            <p:spPr>
              <a:xfrm>
                <a:off x="2927893" y="4694390"/>
                <a:ext cx="2985172" cy="150837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People who often have </a:t>
                </a:r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more evident slowing</a:t>
                </a:r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, and need help with </a:t>
                </a:r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high order instrumental activities of daily living </a:t>
                </a:r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(finances, transportation, heavy housework). Typically, mild frailty progressively impairs shopping and walking outside alone, meal preparation, medications and begins to restrict light housework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D36DC06-0E24-4E10-A951-3EF6367061E1}"/>
                  </a:ext>
                </a:extLst>
              </p:cNvPr>
              <p:cNvSpPr/>
              <p:nvPr/>
            </p:nvSpPr>
            <p:spPr>
              <a:xfrm>
                <a:off x="1965348" y="4658076"/>
                <a:ext cx="887715" cy="8446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LIVING WITH </a:t>
                </a:r>
              </a:p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MILD FRAILTY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BBC51705-45CF-40AE-8CC4-419F3FB1E0BB}"/>
                </a:ext>
              </a:extLst>
            </p:cNvPr>
            <p:cNvGrpSpPr/>
            <p:nvPr/>
          </p:nvGrpSpPr>
          <p:grpSpPr>
            <a:xfrm>
              <a:off x="805266" y="3285694"/>
              <a:ext cx="5151708" cy="1346103"/>
              <a:chOff x="805266" y="3285694"/>
              <a:chExt cx="5151708" cy="1346103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805266" y="3285694"/>
                <a:ext cx="5151708" cy="1346103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 dirty="0">
                  <a:solidFill>
                    <a:srgbClr val="FFFFFF"/>
                  </a:solidFill>
                  <a:latin typeface="+mj-lt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1B59755-6027-454D-B56D-8CD1A2662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5108" y="3488881"/>
                <a:ext cx="314286" cy="666667"/>
              </a:xfrm>
              <a:prstGeom prst="rect">
                <a:avLst/>
              </a:prstGeom>
            </p:spPr>
          </p:pic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20836EA-70AB-4208-B841-AE2A8CC24B3A}"/>
                  </a:ext>
                </a:extLst>
              </p:cNvPr>
              <p:cNvSpPr/>
              <p:nvPr/>
            </p:nvSpPr>
            <p:spPr>
              <a:xfrm>
                <a:off x="2927893" y="3325334"/>
                <a:ext cx="2985172" cy="128674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Previously “vulnerable”, this category marks early transition from complete independence. While </a:t>
                </a:r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not dependent </a:t>
                </a:r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on others for daily help, often </a:t>
                </a:r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symptoms limit activities. </a:t>
                </a:r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A common complaint is being “slowed up” and/or being tired during the day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F23B96C-5CBB-47EF-B817-FC4B20EA1E83}"/>
                  </a:ext>
                </a:extLst>
              </p:cNvPr>
              <p:cNvSpPr/>
              <p:nvPr/>
            </p:nvSpPr>
            <p:spPr>
              <a:xfrm>
                <a:off x="1965348" y="3301219"/>
                <a:ext cx="887715" cy="79238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LIVING WITH </a:t>
                </a:r>
              </a:p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VERY MILD FRAILTY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4022AB5-1727-405F-BA1E-77DB79A32843}"/>
                </a:ext>
              </a:extLst>
            </p:cNvPr>
            <p:cNvGrpSpPr/>
            <p:nvPr/>
          </p:nvGrpSpPr>
          <p:grpSpPr>
            <a:xfrm>
              <a:off x="805266" y="1516967"/>
              <a:ext cx="5142274" cy="845121"/>
              <a:chOff x="805266" y="1516967"/>
              <a:chExt cx="5142274" cy="84512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B1549FE-4C26-43B1-BFC8-B46EA162B34F}"/>
                  </a:ext>
                </a:extLst>
              </p:cNvPr>
              <p:cNvSpPr/>
              <p:nvPr/>
            </p:nvSpPr>
            <p:spPr>
              <a:xfrm>
                <a:off x="805266" y="1526642"/>
                <a:ext cx="5142274" cy="83544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 dirty="0">
                  <a:solidFill>
                    <a:srgbClr val="000000"/>
                  </a:solidFill>
                  <a:latin typeface="+mj-lt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3C51FE6-731B-4B87-9F87-3F61BE7D87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10396" y="1538887"/>
                <a:ext cx="380952" cy="800000"/>
              </a:xfrm>
              <a:prstGeom prst="rect">
                <a:avLst/>
              </a:prstGeom>
            </p:spPr>
          </p:pic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C9941EE-8E5B-4F6F-8071-E081681D438B}"/>
                  </a:ext>
                </a:extLst>
              </p:cNvPr>
              <p:cNvSpPr/>
              <p:nvPr/>
            </p:nvSpPr>
            <p:spPr>
              <a:xfrm>
                <a:off x="2918160" y="1580994"/>
                <a:ext cx="2985172" cy="7578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People who have </a:t>
                </a:r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no active disease symptoms </a:t>
                </a:r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 but are less fit than category 1. Often, they exercise or are very </a:t>
                </a:r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active occasionally, </a:t>
                </a:r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e.g. seasonally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8902022B-5C24-49D0-A5F7-B40B9395230F}"/>
                  </a:ext>
                </a:extLst>
              </p:cNvPr>
              <p:cNvSpPr/>
              <p:nvPr/>
            </p:nvSpPr>
            <p:spPr>
              <a:xfrm>
                <a:off x="2007122" y="1516967"/>
                <a:ext cx="887715" cy="3157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FIT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C540CEC-5400-4C76-9CAE-D46124B50E3E}"/>
                </a:ext>
              </a:extLst>
            </p:cNvPr>
            <p:cNvGrpSpPr/>
            <p:nvPr/>
          </p:nvGrpSpPr>
          <p:grpSpPr>
            <a:xfrm>
              <a:off x="805265" y="2382735"/>
              <a:ext cx="5151708" cy="861906"/>
              <a:chOff x="805265" y="2382735"/>
              <a:chExt cx="5151708" cy="861906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05265" y="2409195"/>
                <a:ext cx="5151708" cy="835446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defTabSz="844083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62" dirty="0">
                  <a:solidFill>
                    <a:srgbClr val="FFFFFF"/>
                  </a:solidFill>
                  <a:latin typeface="+mj-lt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F443684-F50A-4ADB-94B2-1767DFEA94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1299" y="2504486"/>
                <a:ext cx="361905" cy="733333"/>
              </a:xfrm>
              <a:prstGeom prst="rect">
                <a:avLst/>
              </a:prstGeom>
            </p:spPr>
          </p:pic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1190EA4B-74C2-41B8-ADA8-37CD57ECC6DD}"/>
                  </a:ext>
                </a:extLst>
              </p:cNvPr>
              <p:cNvSpPr/>
              <p:nvPr/>
            </p:nvSpPr>
            <p:spPr>
              <a:xfrm>
                <a:off x="2927893" y="2446762"/>
                <a:ext cx="2985172" cy="75789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People whose </a:t>
                </a:r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medical problems are well controlled</a:t>
                </a:r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, even if occasionally symptomatic, but often are </a:t>
                </a:r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not regularly active </a:t>
                </a:r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beyond routine walking.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299A27D-5370-46D5-A7DA-DADF94205330}"/>
                  </a:ext>
                </a:extLst>
              </p:cNvPr>
              <p:cNvSpPr/>
              <p:nvPr/>
            </p:nvSpPr>
            <p:spPr>
              <a:xfrm>
                <a:off x="1881947" y="2382735"/>
                <a:ext cx="1022624" cy="4815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MANAGING WELL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40D4358-CF8D-463E-80BB-8EC7BCE6A3EB}"/>
                </a:ext>
              </a:extLst>
            </p:cNvPr>
            <p:cNvGrpSpPr/>
            <p:nvPr/>
          </p:nvGrpSpPr>
          <p:grpSpPr>
            <a:xfrm>
              <a:off x="6172977" y="638427"/>
              <a:ext cx="5267031" cy="1012686"/>
              <a:chOff x="6172977" y="638427"/>
              <a:chExt cx="5267031" cy="1012686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6172977" y="640194"/>
                <a:ext cx="5267031" cy="1010919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D0BC17EB-522B-4A2F-ACB3-A493AB5B6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01922" y="689539"/>
                <a:ext cx="533333" cy="828571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0D27A18-EA10-4B77-87C9-E742F12A37B5}"/>
                  </a:ext>
                </a:extLst>
              </p:cNvPr>
              <p:cNvSpPr/>
              <p:nvPr/>
            </p:nvSpPr>
            <p:spPr>
              <a:xfrm>
                <a:off x="8301545" y="702455"/>
                <a:ext cx="3085188" cy="87287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People who need help with all outside </a:t>
                </a:r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activities </a:t>
                </a:r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and with </a:t>
                </a:r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keeping house. </a:t>
                </a:r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Inside, they often have problems with stairs and need </a:t>
                </a:r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help with bathing </a:t>
                </a:r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and might need minimal assistance (cuing, standing) with dressing.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C724C8A-BB94-4F0A-A5CC-83D4A39558EE}"/>
                  </a:ext>
                </a:extLst>
              </p:cNvPr>
              <p:cNvSpPr/>
              <p:nvPr/>
            </p:nvSpPr>
            <p:spPr>
              <a:xfrm>
                <a:off x="7327540" y="638427"/>
                <a:ext cx="920362" cy="8785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LIVING WITH</a:t>
                </a:r>
              </a:p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MODERATE</a:t>
                </a:r>
              </a:p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FRAILTY</a:t>
                </a: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21C4894-5824-401E-8DC9-BCBDF46DDF00}"/>
                </a:ext>
              </a:extLst>
            </p:cNvPr>
            <p:cNvGrpSpPr/>
            <p:nvPr/>
          </p:nvGrpSpPr>
          <p:grpSpPr>
            <a:xfrm>
              <a:off x="6173124" y="1674825"/>
              <a:ext cx="5267030" cy="819207"/>
              <a:chOff x="6199240" y="1676771"/>
              <a:chExt cx="5267030" cy="819207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1B41DA5-F197-4A0A-BA78-2FC73E1C9518}"/>
                  </a:ext>
                </a:extLst>
              </p:cNvPr>
              <p:cNvSpPr/>
              <p:nvPr/>
            </p:nvSpPr>
            <p:spPr>
              <a:xfrm>
                <a:off x="6199240" y="1687292"/>
                <a:ext cx="5267030" cy="8086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F257E014-CD38-49AC-8802-92989B2968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1650" y="1777045"/>
                <a:ext cx="628571" cy="628571"/>
              </a:xfrm>
              <a:prstGeom prst="rect">
                <a:avLst/>
              </a:prstGeom>
            </p:spPr>
          </p:pic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6C1F71B-8C04-4E91-A271-1FB774E09842}"/>
                  </a:ext>
                </a:extLst>
              </p:cNvPr>
              <p:cNvSpPr/>
              <p:nvPr/>
            </p:nvSpPr>
            <p:spPr>
              <a:xfrm>
                <a:off x="8316696" y="1740799"/>
                <a:ext cx="3070038" cy="67501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Completely dependent for personal care, </a:t>
                </a:r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from whatever cause (physical or cognitive), Even so, they seem stable and not at high risk of dying (within ~6 months).</a:t>
                </a:r>
                <a:endParaRPr lang="en-GB" sz="1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BACECEC-8649-49B0-BAC9-A38D6C034015}"/>
                  </a:ext>
                </a:extLst>
              </p:cNvPr>
              <p:cNvSpPr/>
              <p:nvPr/>
            </p:nvSpPr>
            <p:spPr>
              <a:xfrm>
                <a:off x="7342691" y="1676771"/>
                <a:ext cx="920362" cy="79058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LIVING WITH</a:t>
                </a:r>
              </a:p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SEVERE</a:t>
                </a:r>
              </a:p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FRAILTY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49ACB55-8CA2-4393-B25F-5D576EE9E735}"/>
                </a:ext>
              </a:extLst>
            </p:cNvPr>
            <p:cNvGrpSpPr/>
            <p:nvPr/>
          </p:nvGrpSpPr>
          <p:grpSpPr>
            <a:xfrm>
              <a:off x="6172977" y="2525416"/>
              <a:ext cx="5267030" cy="818111"/>
              <a:chOff x="6199240" y="2645924"/>
              <a:chExt cx="5258013" cy="818111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32D7E02-1CFC-49A8-92F8-D0AADBD5C5B8}"/>
                  </a:ext>
                </a:extLst>
              </p:cNvPr>
              <p:cNvSpPr/>
              <p:nvPr/>
            </p:nvSpPr>
            <p:spPr>
              <a:xfrm>
                <a:off x="6199240" y="2645924"/>
                <a:ext cx="5258013" cy="818111"/>
              </a:xfrm>
              <a:prstGeom prst="rect">
                <a:avLst/>
              </a:prstGeom>
              <a:noFill/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C87703D7-85A6-4940-B754-BF712689AB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42222" y="2821599"/>
                <a:ext cx="657143" cy="438095"/>
              </a:xfrm>
              <a:prstGeom prst="rect">
                <a:avLst/>
              </a:prstGeom>
            </p:spPr>
          </p:pic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A58D9AF-7557-4104-8991-C499DE71C850}"/>
                  </a:ext>
                </a:extLst>
              </p:cNvPr>
              <p:cNvSpPr/>
              <p:nvPr/>
            </p:nvSpPr>
            <p:spPr>
              <a:xfrm>
                <a:off x="8370339" y="2704874"/>
                <a:ext cx="3016394" cy="537448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Completely dependent for personal care and approaching end of life. Typically, they could not recover even from a minor illness.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E07D7ED8-22EF-4805-BBC2-4E044533F5E1}"/>
                  </a:ext>
                </a:extLst>
              </p:cNvPr>
              <p:cNvSpPr/>
              <p:nvPr/>
            </p:nvSpPr>
            <p:spPr>
              <a:xfrm>
                <a:off x="7396335" y="2648079"/>
                <a:ext cx="920362" cy="79980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LIVING WITH VERY</a:t>
                </a:r>
              </a:p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SEVERE FRAILTY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386D81DA-435B-4741-B800-A62EF856916E}"/>
                </a:ext>
              </a:extLst>
            </p:cNvPr>
            <p:cNvGrpSpPr/>
            <p:nvPr/>
          </p:nvGrpSpPr>
          <p:grpSpPr>
            <a:xfrm>
              <a:off x="6172977" y="3381996"/>
              <a:ext cx="5267030" cy="991638"/>
              <a:chOff x="6202538" y="3640160"/>
              <a:chExt cx="5258013" cy="991638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02538" y="3640160"/>
                <a:ext cx="5258013" cy="99163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5B5CA98-6DCD-458C-A90E-CBDAEF9AD7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26857" y="3726429"/>
                <a:ext cx="514286" cy="799727"/>
              </a:xfrm>
              <a:prstGeom prst="rect">
                <a:avLst/>
              </a:prstGeom>
            </p:spPr>
          </p:pic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772602D-4BEF-44ED-B3A3-CD8A2F0E990F}"/>
                  </a:ext>
                </a:extLst>
              </p:cNvPr>
              <p:cNvSpPr/>
              <p:nvPr/>
            </p:nvSpPr>
            <p:spPr>
              <a:xfrm>
                <a:off x="8370338" y="3744054"/>
                <a:ext cx="3016395" cy="72300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Approaching the end of like. This category applies to people with a </a:t>
                </a:r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life expectancy &lt;6 months. </a:t>
                </a:r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Who are </a:t>
                </a:r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not otherwise living with severe frailty. </a:t>
                </a:r>
                <a:r>
                  <a:rPr lang="en-GB" sz="1200" dirty="0">
                    <a:solidFill>
                      <a:schemeClr val="tx1"/>
                    </a:solidFill>
                    <a:latin typeface="+mj-lt"/>
                  </a:rPr>
                  <a:t>(Many terminally ill people can still exercise until very close to death.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570AE2A-5140-4BA5-8C9B-44B3ABCC91D2}"/>
                  </a:ext>
                </a:extLst>
              </p:cNvPr>
              <p:cNvSpPr/>
              <p:nvPr/>
            </p:nvSpPr>
            <p:spPr>
              <a:xfrm>
                <a:off x="7345990" y="3691428"/>
                <a:ext cx="970705" cy="4008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TERMINALLY</a:t>
                </a:r>
              </a:p>
              <a:p>
                <a:pPr algn="r"/>
                <a:r>
                  <a:rPr lang="en-GB" sz="1200" b="1" dirty="0">
                    <a:solidFill>
                      <a:schemeClr val="tx1"/>
                    </a:solidFill>
                    <a:latin typeface="+mj-lt"/>
                  </a:rPr>
                  <a:t>ILL</a:t>
                </a:r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E48FC5D-EA59-4F07-ABE8-3797C6D42D2A}"/>
                </a:ext>
              </a:extLst>
            </p:cNvPr>
            <p:cNvSpPr/>
            <p:nvPr/>
          </p:nvSpPr>
          <p:spPr>
            <a:xfrm>
              <a:off x="1444752" y="648552"/>
              <a:ext cx="437195" cy="828318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100000">
                  <a:schemeClr val="accent6">
                    <a:lumMod val="7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+mj-lt"/>
                </a:rPr>
                <a:t>1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B5AE4F7-93A4-44D6-A6D1-1B36A84BE4B4}"/>
                </a:ext>
              </a:extLst>
            </p:cNvPr>
            <p:cNvSpPr/>
            <p:nvPr/>
          </p:nvSpPr>
          <p:spPr>
            <a:xfrm>
              <a:off x="1446201" y="1527844"/>
              <a:ext cx="437195" cy="835446"/>
            </a:xfrm>
            <a:prstGeom prst="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+mj-lt"/>
                </a:rPr>
                <a:t>2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D27E06D-6400-4412-AD94-759137C7E7CE}"/>
                </a:ext>
              </a:extLst>
            </p:cNvPr>
            <p:cNvSpPr/>
            <p:nvPr/>
          </p:nvSpPr>
          <p:spPr>
            <a:xfrm>
              <a:off x="1440163" y="2407985"/>
              <a:ext cx="437195" cy="829834"/>
            </a:xfrm>
            <a:prstGeom prst="rect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+mj-lt"/>
                </a:rPr>
                <a:t>3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DBFA5F0-F5D0-4F05-A423-04C16778DB37}"/>
                </a:ext>
              </a:extLst>
            </p:cNvPr>
            <p:cNvSpPr/>
            <p:nvPr/>
          </p:nvSpPr>
          <p:spPr>
            <a:xfrm>
              <a:off x="1440163" y="3290145"/>
              <a:ext cx="437195" cy="1341652"/>
            </a:xfrm>
            <a:prstGeom prst="rect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+mj-lt"/>
                </a:rPr>
                <a:t>4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179F042-F9C0-415A-95E3-194F1FB52D02}"/>
                </a:ext>
              </a:extLst>
            </p:cNvPr>
            <p:cNvSpPr/>
            <p:nvPr/>
          </p:nvSpPr>
          <p:spPr>
            <a:xfrm>
              <a:off x="1444752" y="4682192"/>
              <a:ext cx="437195" cy="1579187"/>
            </a:xfrm>
            <a:prstGeom prst="rect">
              <a:avLst/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+mj-lt"/>
                </a:rPr>
                <a:t>5</a:t>
              </a:r>
            </a:p>
            <a:p>
              <a:pPr algn="ctr"/>
              <a:endParaRPr lang="en-GB" sz="2400" b="1" dirty="0">
                <a:latin typeface="+mj-lt"/>
              </a:endParaRP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F2A27CBD-EC22-4EAB-AFB5-4A0731EF80D2}"/>
                </a:ext>
              </a:extLst>
            </p:cNvPr>
            <p:cNvSpPr/>
            <p:nvPr/>
          </p:nvSpPr>
          <p:spPr>
            <a:xfrm>
              <a:off x="6912607" y="648552"/>
              <a:ext cx="437195" cy="1002561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rgbClr val="FF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+mj-lt"/>
                </a:rPr>
                <a:t>6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4FD7722-65E4-4ADA-9559-4B49FBDD3518}"/>
                </a:ext>
              </a:extLst>
            </p:cNvPr>
            <p:cNvSpPr/>
            <p:nvPr/>
          </p:nvSpPr>
          <p:spPr>
            <a:xfrm>
              <a:off x="6910863" y="1691512"/>
              <a:ext cx="437195" cy="804436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chemeClr val="accent2">
                    <a:lumMod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+mj-lt"/>
                </a:rPr>
                <a:t>7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D1526C60-6B5E-4867-9820-8543A1195198}"/>
                </a:ext>
              </a:extLst>
            </p:cNvPr>
            <p:cNvSpPr/>
            <p:nvPr/>
          </p:nvSpPr>
          <p:spPr>
            <a:xfrm>
              <a:off x="6910863" y="2524568"/>
              <a:ext cx="437195" cy="815147"/>
            </a:xfrm>
            <a:prstGeom prst="rect">
              <a:avLst/>
            </a:prstGeom>
            <a:gradFill>
              <a:gsLst>
                <a:gs pos="0">
                  <a:schemeClr val="accent2">
                    <a:lumMod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+mj-lt"/>
                </a:rPr>
                <a:t>8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6F47E0E-57F3-435D-B96F-F2A956213B4A}"/>
                </a:ext>
              </a:extLst>
            </p:cNvPr>
            <p:cNvSpPr/>
            <p:nvPr/>
          </p:nvSpPr>
          <p:spPr>
            <a:xfrm>
              <a:off x="6910862" y="3391219"/>
              <a:ext cx="437195" cy="982415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>
                  <a:latin typeface="+mj-lt"/>
                </a:rPr>
                <a:t>9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51139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628</Words>
  <Application>Microsoft Office PowerPoint</Application>
  <PresentationFormat>Widescreen</PresentationFormat>
  <Paragraphs>59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Dalhousie (Rockwood) Clinical Frailty Scale*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Dalhousie (Rockwood) Clinical Frailty Scale*</dc:title>
  <dc:creator>Finbarr Martin</dc:creator>
  <cp:lastModifiedBy>Finbarr Martin</cp:lastModifiedBy>
  <cp:revision>5</cp:revision>
  <dcterms:created xsi:type="dcterms:W3CDTF">2020-02-11T10:00:35Z</dcterms:created>
  <dcterms:modified xsi:type="dcterms:W3CDTF">2020-11-13T15:24:36Z</dcterms:modified>
</cp:coreProperties>
</file>