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3" r:id="rId4"/>
  </p:sldMasterIdLst>
  <p:notesMasterIdLst>
    <p:notesMasterId r:id="rId43"/>
  </p:notesMasterIdLst>
  <p:handoutMasterIdLst>
    <p:handoutMasterId r:id="rId44"/>
  </p:handoutMasterIdLst>
  <p:sldIdLst>
    <p:sldId id="1923" r:id="rId5"/>
    <p:sldId id="2146847531" r:id="rId6"/>
    <p:sldId id="2145707267" r:id="rId7"/>
    <p:sldId id="2146847519" r:id="rId8"/>
    <p:sldId id="2145707308" r:id="rId9"/>
    <p:sldId id="2145707288" r:id="rId10"/>
    <p:sldId id="2146847521" r:id="rId11"/>
    <p:sldId id="2145707305" r:id="rId12"/>
    <p:sldId id="2145707313" r:id="rId13"/>
    <p:sldId id="2145707290" r:id="rId14"/>
    <p:sldId id="2145707293" r:id="rId15"/>
    <p:sldId id="2145707302" r:id="rId16"/>
    <p:sldId id="2145707310" r:id="rId17"/>
    <p:sldId id="2146847530" r:id="rId18"/>
    <p:sldId id="2145707314" r:id="rId19"/>
    <p:sldId id="2145707340" r:id="rId20"/>
    <p:sldId id="2146847526" r:id="rId21"/>
    <p:sldId id="2145707298" r:id="rId22"/>
    <p:sldId id="2145707311" r:id="rId23"/>
    <p:sldId id="2145707323" r:id="rId24"/>
    <p:sldId id="2145707324" r:id="rId25"/>
    <p:sldId id="2145707325" r:id="rId26"/>
    <p:sldId id="2145707315" r:id="rId27"/>
    <p:sldId id="2145707294" r:id="rId28"/>
    <p:sldId id="2146847506" r:id="rId29"/>
    <p:sldId id="2146847507" r:id="rId30"/>
    <p:sldId id="2146847508" r:id="rId31"/>
    <p:sldId id="2146847524" r:id="rId32"/>
    <p:sldId id="2146847518" r:id="rId33"/>
    <p:sldId id="2146847522" r:id="rId34"/>
    <p:sldId id="2146847525" r:id="rId35"/>
    <p:sldId id="2146847527" r:id="rId36"/>
    <p:sldId id="2146847528" r:id="rId37"/>
    <p:sldId id="2146847517" r:id="rId38"/>
    <p:sldId id="2145707326" r:id="rId39"/>
    <p:sldId id="2145707327" r:id="rId40"/>
    <p:sldId id="2145707328" r:id="rId41"/>
    <p:sldId id="2145707329"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796F926-609F-ACC9-2EC4-71FE8C938E6D}" name="Alice Luetchford" initials="AL" userId="S::alice.luetchford@england.nhs.uk::bbe28a08-ca88-4495-9132-bed7db462290" providerId="AD"/>
  <p188:author id="{96BA85FC-FBDC-607B-8B9C-D173E111B22D}" name="Joseph Jones" initials="JJ" userId="S::joseph.jones17@england.nhs.uk::c8c5e613-3358-476e-8cf5-2c54fae78df9" providerId="AD"/>
  <p188:author id="{6EB58BFF-9486-9C4D-7298-9FCB93343290}" name="Dan Berry" initials="DB" userId="S::dan.berry1@england.nhs.uk::c24a1996-4711-4ae0-a36d-7031d2f6f94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rah Wilkinson" initials="SW" lastIdx="1" clrIdx="0">
    <p:extLst>
      <p:ext uri="{19B8F6BF-5375-455C-9EA6-DF929625EA0E}">
        <p15:presenceInfo xmlns:p15="http://schemas.microsoft.com/office/powerpoint/2012/main" userId="1186059c3be801a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7D77"/>
    <a:srgbClr val="B3E4E0"/>
    <a:srgbClr val="80D2CC"/>
    <a:srgbClr val="A6A6A6"/>
    <a:srgbClr val="42BBB2"/>
    <a:srgbClr val="7F7F7F"/>
    <a:srgbClr val="99DDEB"/>
    <a:srgbClr val="F6F8F8"/>
    <a:srgbClr val="CCEDEB"/>
    <a:srgbClr val="0030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8" d="100"/>
          <a:sy n="58" d="100"/>
        </p:scale>
        <p:origin x="958" y="2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2EEC95-64DF-BC69-FC71-A682B40486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9611872-9401-5D00-CCCA-46DDE0B8B9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C6D816-94D6-40FC-B977-F8A94C7E4824}" type="datetimeFigureOut">
              <a:rPr lang="en-GB" smtClean="0"/>
              <a:t>17/01/2024</a:t>
            </a:fld>
            <a:endParaRPr lang="en-GB"/>
          </a:p>
        </p:txBody>
      </p:sp>
      <p:sp>
        <p:nvSpPr>
          <p:cNvPr id="4" name="Footer Placeholder 3">
            <a:extLst>
              <a:ext uri="{FF2B5EF4-FFF2-40B4-BE49-F238E27FC236}">
                <a16:creationId xmlns:a16="http://schemas.microsoft.com/office/drawing/2014/main" id="{46056112-4593-5EC1-B7DA-2B07022F7A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19C22BD-2C7D-A062-42A2-EA161F716A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0EB188-56CE-4FCB-8130-436851797F69}" type="slidenum">
              <a:rPr lang="en-GB" smtClean="0"/>
              <a:t>‹#›</a:t>
            </a:fld>
            <a:endParaRPr lang="en-GB"/>
          </a:p>
        </p:txBody>
      </p:sp>
    </p:spTree>
    <p:extLst>
      <p:ext uri="{BB962C8B-B14F-4D97-AF65-F5344CB8AC3E}">
        <p14:creationId xmlns:p14="http://schemas.microsoft.com/office/powerpoint/2010/main" val="3162181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EED4C3-48B6-4E4A-9B0F-8051E56348DC}" type="datetimeFigureOut">
              <a:rPr lang="en-GB" smtClean="0"/>
              <a:t>17/01/2024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4EC7EF-95E1-3D44-A982-BC7A3E9C617E}" type="slidenum">
              <a:rPr lang="en-GB" smtClean="0"/>
              <a:t>‹#›</a:t>
            </a:fld>
            <a:endParaRPr lang="en-GB"/>
          </a:p>
        </p:txBody>
      </p:sp>
    </p:spTree>
    <p:extLst>
      <p:ext uri="{BB962C8B-B14F-4D97-AF65-F5344CB8AC3E}">
        <p14:creationId xmlns:p14="http://schemas.microsoft.com/office/powerpoint/2010/main" val="1501633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Standard title slide</a:t>
            </a:r>
          </a:p>
        </p:txBody>
      </p:sp>
      <p:sp>
        <p:nvSpPr>
          <p:cNvPr id="4" name="Slide Number Placeholder 3"/>
          <p:cNvSpPr>
            <a:spLocks noGrp="1"/>
          </p:cNvSpPr>
          <p:nvPr>
            <p:ph type="sldNum" sz="quarter" idx="5"/>
          </p:nvPr>
        </p:nvSpPr>
        <p:spPr/>
        <p:txBody>
          <a:bodyPr/>
          <a:lstStyle/>
          <a:p>
            <a:fld id="{9A4EC7EF-95E1-3D44-A982-BC7A3E9C617E}" type="slidenum">
              <a:rPr lang="en-GB" smtClean="0"/>
              <a:t>1</a:t>
            </a:fld>
            <a:endParaRPr lang="en-GB"/>
          </a:p>
        </p:txBody>
      </p:sp>
    </p:spTree>
    <p:extLst>
      <p:ext uri="{BB962C8B-B14F-4D97-AF65-F5344CB8AC3E}">
        <p14:creationId xmlns:p14="http://schemas.microsoft.com/office/powerpoint/2010/main" val="2475756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endParaRPr lang="en-GB" sz="800"/>
          </a:p>
        </p:txBody>
      </p:sp>
      <p:sp>
        <p:nvSpPr>
          <p:cNvPr id="4" name="Slide Number Placeholder 3"/>
          <p:cNvSpPr>
            <a:spLocks noGrp="1"/>
          </p:cNvSpPr>
          <p:nvPr>
            <p:ph type="sldNum" sz="quarter" idx="5"/>
          </p:nvPr>
        </p:nvSpPr>
        <p:spPr/>
        <p:txBody>
          <a:bodyPr/>
          <a:lstStyle/>
          <a:p>
            <a:fld id="{9A4EC7EF-95E1-3D44-A982-BC7A3E9C617E}" type="slidenum">
              <a:rPr lang="en-GB" smtClean="0"/>
              <a:t>14</a:t>
            </a:fld>
            <a:endParaRPr lang="en-GB"/>
          </a:p>
        </p:txBody>
      </p:sp>
    </p:spTree>
    <p:extLst>
      <p:ext uri="{BB962C8B-B14F-4D97-AF65-F5344CB8AC3E}">
        <p14:creationId xmlns:p14="http://schemas.microsoft.com/office/powerpoint/2010/main" val="127519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800"/>
          </a:p>
        </p:txBody>
      </p:sp>
      <p:sp>
        <p:nvSpPr>
          <p:cNvPr id="4" name="Slide Number Placeholder 3"/>
          <p:cNvSpPr>
            <a:spLocks noGrp="1"/>
          </p:cNvSpPr>
          <p:nvPr>
            <p:ph type="sldNum" sz="quarter" idx="5"/>
          </p:nvPr>
        </p:nvSpPr>
        <p:spPr/>
        <p:txBody>
          <a:bodyPr/>
          <a:lstStyle/>
          <a:p>
            <a:fld id="{9A4EC7EF-95E1-3D44-A982-BC7A3E9C617E}" type="slidenum">
              <a:rPr lang="en-GB" smtClean="0"/>
              <a:t>16</a:t>
            </a:fld>
            <a:endParaRPr lang="en-GB"/>
          </a:p>
        </p:txBody>
      </p:sp>
    </p:spTree>
    <p:extLst>
      <p:ext uri="{BB962C8B-B14F-4D97-AF65-F5344CB8AC3E}">
        <p14:creationId xmlns:p14="http://schemas.microsoft.com/office/powerpoint/2010/main" val="2411412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800"/>
          </a:p>
        </p:txBody>
      </p:sp>
      <p:sp>
        <p:nvSpPr>
          <p:cNvPr id="4" name="Slide Number Placeholder 3"/>
          <p:cNvSpPr>
            <a:spLocks noGrp="1"/>
          </p:cNvSpPr>
          <p:nvPr>
            <p:ph type="sldNum" sz="quarter" idx="5"/>
          </p:nvPr>
        </p:nvSpPr>
        <p:spPr/>
        <p:txBody>
          <a:bodyPr/>
          <a:lstStyle/>
          <a:p>
            <a:fld id="{9A4EC7EF-95E1-3D44-A982-BC7A3E9C617E}" type="slidenum">
              <a:rPr lang="en-GB" smtClean="0"/>
              <a:t>17</a:t>
            </a:fld>
            <a:endParaRPr lang="en-GB"/>
          </a:p>
        </p:txBody>
      </p:sp>
    </p:spTree>
    <p:extLst>
      <p:ext uri="{BB962C8B-B14F-4D97-AF65-F5344CB8AC3E}">
        <p14:creationId xmlns:p14="http://schemas.microsoft.com/office/powerpoint/2010/main" val="19115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4EC7EF-95E1-3D44-A982-BC7A3E9C617E}" type="slidenum">
              <a:rPr lang="en-GB" smtClean="0"/>
              <a:t>18</a:t>
            </a:fld>
            <a:endParaRPr lang="en-GB"/>
          </a:p>
        </p:txBody>
      </p:sp>
    </p:spTree>
    <p:extLst>
      <p:ext uri="{BB962C8B-B14F-4D97-AF65-F5344CB8AC3E}">
        <p14:creationId xmlns:p14="http://schemas.microsoft.com/office/powerpoint/2010/main" val="819912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a:p>
        </p:txBody>
      </p:sp>
      <p:sp>
        <p:nvSpPr>
          <p:cNvPr id="4" name="Slide Number Placeholder 3"/>
          <p:cNvSpPr>
            <a:spLocks noGrp="1"/>
          </p:cNvSpPr>
          <p:nvPr>
            <p:ph type="sldNum" sz="quarter" idx="5"/>
          </p:nvPr>
        </p:nvSpPr>
        <p:spPr/>
        <p:txBody>
          <a:bodyPr/>
          <a:lstStyle/>
          <a:p>
            <a:fld id="{9A4EC7EF-95E1-3D44-A982-BC7A3E9C617E}" type="slidenum">
              <a:rPr lang="en-GB" smtClean="0"/>
              <a:t>19</a:t>
            </a:fld>
            <a:endParaRPr lang="en-GB"/>
          </a:p>
        </p:txBody>
      </p:sp>
    </p:spTree>
    <p:extLst>
      <p:ext uri="{BB962C8B-B14F-4D97-AF65-F5344CB8AC3E}">
        <p14:creationId xmlns:p14="http://schemas.microsoft.com/office/powerpoint/2010/main" val="3750496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4EC7EF-95E1-3D44-A982-BC7A3E9C617E}" type="slidenum">
              <a:rPr lang="en-GB" smtClean="0"/>
              <a:t>20</a:t>
            </a:fld>
            <a:endParaRPr lang="en-GB"/>
          </a:p>
        </p:txBody>
      </p:sp>
    </p:spTree>
    <p:extLst>
      <p:ext uri="{BB962C8B-B14F-4D97-AF65-F5344CB8AC3E}">
        <p14:creationId xmlns:p14="http://schemas.microsoft.com/office/powerpoint/2010/main" val="3152015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a:p>
        </p:txBody>
      </p:sp>
      <p:sp>
        <p:nvSpPr>
          <p:cNvPr id="4" name="Slide Number Placeholder 3"/>
          <p:cNvSpPr>
            <a:spLocks noGrp="1"/>
          </p:cNvSpPr>
          <p:nvPr>
            <p:ph type="sldNum" sz="quarter" idx="5"/>
          </p:nvPr>
        </p:nvSpPr>
        <p:spPr/>
        <p:txBody>
          <a:bodyPr/>
          <a:lstStyle/>
          <a:p>
            <a:fld id="{9A4EC7EF-95E1-3D44-A982-BC7A3E9C617E}" type="slidenum">
              <a:rPr lang="en-GB" smtClean="0"/>
              <a:t>21</a:t>
            </a:fld>
            <a:endParaRPr lang="en-GB"/>
          </a:p>
        </p:txBody>
      </p:sp>
    </p:spTree>
    <p:extLst>
      <p:ext uri="{BB962C8B-B14F-4D97-AF65-F5344CB8AC3E}">
        <p14:creationId xmlns:p14="http://schemas.microsoft.com/office/powerpoint/2010/main" val="25113535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4EC7EF-95E1-3D44-A982-BC7A3E9C617E}" type="slidenum">
              <a:rPr lang="en-GB" smtClean="0"/>
              <a:t>22</a:t>
            </a:fld>
            <a:endParaRPr lang="en-GB"/>
          </a:p>
        </p:txBody>
      </p:sp>
    </p:spTree>
    <p:extLst>
      <p:ext uri="{BB962C8B-B14F-4D97-AF65-F5344CB8AC3E}">
        <p14:creationId xmlns:p14="http://schemas.microsoft.com/office/powerpoint/2010/main" val="9924881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GB" sz="800"/>
              <a:t>Once we know what are target behaviour is and we've explored barriers to and drivers of this behaviour, what can we do to make it more likely that the target behaviour will be adopted?</a:t>
            </a:r>
          </a:p>
          <a:p>
            <a:pPr marL="0" lvl="0" indent="0" algn="l" rtl="0">
              <a:spcBef>
                <a:spcPts val="600"/>
              </a:spcBef>
              <a:spcAft>
                <a:spcPts val="0"/>
              </a:spcAft>
              <a:buNone/>
            </a:pPr>
            <a:endParaRPr lang="en-GB" sz="800"/>
          </a:p>
          <a:p>
            <a:pPr marL="0" lvl="0" indent="0" algn="l" rtl="0">
              <a:spcBef>
                <a:spcPts val="600"/>
              </a:spcBef>
              <a:spcAft>
                <a:spcPts val="0"/>
              </a:spcAft>
              <a:buNone/>
            </a:pPr>
            <a:r>
              <a:rPr lang="en-GB" sz="800"/>
              <a:t>There are numerous influences on our behaviour and just as many techniques or solutions to address these. There’ve been several attempts to organise these in a way that is easy to remember and use. One of the simplest to use is the EAST framework developed by the Behavioural Insights Team. It highlights four simple ways to apply behavioural insights by making it as Easy, Attractive, Social and Timely as possible for people to adopt a desired  behaviour. Techniques and solutions are grouped under these four headings. </a:t>
            </a:r>
          </a:p>
        </p:txBody>
      </p:sp>
      <p:sp>
        <p:nvSpPr>
          <p:cNvPr id="4" name="Slide Number Placeholder 3"/>
          <p:cNvSpPr>
            <a:spLocks noGrp="1"/>
          </p:cNvSpPr>
          <p:nvPr>
            <p:ph type="sldNum" sz="quarter" idx="5"/>
          </p:nvPr>
        </p:nvSpPr>
        <p:spPr/>
        <p:txBody>
          <a:bodyPr/>
          <a:lstStyle/>
          <a:p>
            <a:fld id="{9A4EC7EF-95E1-3D44-A982-BC7A3E9C617E}" type="slidenum">
              <a:rPr lang="en-GB" smtClean="0"/>
              <a:t>24</a:t>
            </a:fld>
            <a:endParaRPr lang="en-GB"/>
          </a:p>
        </p:txBody>
      </p:sp>
    </p:spTree>
    <p:extLst>
      <p:ext uri="{BB962C8B-B14F-4D97-AF65-F5344CB8AC3E}">
        <p14:creationId xmlns:p14="http://schemas.microsoft.com/office/powerpoint/2010/main" val="28883063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a:t>First, making it easy. When we make decisions about how to behave, we tend to follow the path of least resistance, so we can make it more likely that a desired behaviour is adopted if we: make it the default option – that is, what will happen anyway if you don't make a decision. We can also reduce the hassle associated with the desired behaviour, By removing unnecessary steps in the process or by simplifying the messages about what to do.  </a:t>
            </a:r>
          </a:p>
          <a:p>
            <a:endParaRPr lang="en-GB" sz="800"/>
          </a:p>
          <a:p>
            <a:r>
              <a:rPr lang="en-GB" sz="800"/>
              <a:t>Sometimes this means thinking about a problem in a different way. For example, urging prescribers to write clearly and legibly the units of a medication they wanted to prescribe (micrograms, milligrams etc) failed to avoid errors. Redesigning the prescription form, so that prescribers circled the correct units rather than writing them, was much more successful.</a:t>
            </a:r>
          </a:p>
          <a:p>
            <a:endParaRPr lang="en-GB" sz="800"/>
          </a:p>
          <a:p>
            <a:r>
              <a:rPr lang="en-GB" sz="800"/>
              <a:t>Making something attractive doesn't just mean making it look nice. It also means attracting people's attention so that they notice that desired option. We can do this by personalising an offer, making sure it comes from a influential messenger or by providing incentives. We can also use humour or novelty to get people to take notice. </a:t>
            </a:r>
          </a:p>
          <a:p>
            <a:endParaRPr lang="en-GB" sz="800"/>
          </a:p>
          <a:p>
            <a:r>
              <a:rPr lang="en-GB" sz="800"/>
              <a:t>For example, when visitors to an alcohol awareness website had negative effects of excessive alcohol consumption on their appearance highlighted to them, they were more likely to take action on their drinking than if the more serious, longer term effects (like liver disease) were pointed out.</a:t>
            </a:r>
          </a:p>
          <a:p>
            <a:endParaRPr lang="en-GB" sz="800"/>
          </a:p>
          <a:p>
            <a:r>
              <a:rPr lang="en-GB" sz="800"/>
              <a:t>Our decision making is influenced by what we see people around us doing, especially if we think that those people are like us and if we value what they think of us. We can use this insight to influence behaviour by highlighting what the social norm is , or in other words, how your behaviour compares to everyone else’s. We can also encourage people to “give and take” or to make public commitments to follow through on an activity. </a:t>
            </a:r>
          </a:p>
          <a:p>
            <a:endParaRPr lang="en-GB" sz="800"/>
          </a:p>
          <a:p>
            <a:pPr algn="l" rtl="0" fontAlgn="base"/>
            <a:r>
              <a:rPr lang="en-GB" sz="1050" b="0" i="0" u="none" strike="noStrike">
                <a:solidFill>
                  <a:srgbClr val="000000"/>
                </a:solidFill>
                <a:effectLst/>
                <a:latin typeface="Calibri" panose="020F0502020204030204" pitchFamily="34" charset="0"/>
              </a:rPr>
              <a:t>For example, when GPs at surgeries which were the highest prescribers of antibiotics were told how they compared to other practices in their area, they reduced their prescribing by more than at surgeries which were high prescribers but weren’t given this information. </a:t>
            </a:r>
            <a:endParaRPr lang="en-US" sz="800"/>
          </a:p>
          <a:p>
            <a:pPr algn="l" rtl="0" fontAlgn="base"/>
            <a:r>
              <a:rPr lang="en-GB" sz="1050" b="0" i="0">
                <a:solidFill>
                  <a:srgbClr val="444444"/>
                </a:solidFill>
                <a:effectLst/>
                <a:latin typeface="Calibri" panose="020F0502020204030204" pitchFamily="34" charset="0"/>
              </a:rPr>
              <a:t>​</a:t>
            </a:r>
            <a:endParaRPr lang="en-GB" sz="800" b="0" i="0">
              <a:solidFill>
                <a:srgbClr val="444444"/>
              </a:solidFill>
              <a:effectLst/>
              <a:latin typeface="Calibri" panose="020F0502020204030204" pitchFamily="34" charset="0"/>
            </a:endParaRPr>
          </a:p>
          <a:p>
            <a:r>
              <a:rPr lang="en-GB" sz="800"/>
              <a:t>Making it timely means encouraging people to plan or commit to their future actions, to make it more likely that they'll follow through on them. It means taking account of our tendency to prioritise our present comfort and well-being more highly than that of our future self! And it means reminding people about the need to take action when they're most receptive to that message.</a:t>
            </a:r>
          </a:p>
          <a:p>
            <a:endParaRPr lang="en-GB" sz="800"/>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i="0">
                <a:solidFill>
                  <a:srgbClr val="2D2A26"/>
                </a:solidFill>
                <a:effectLst/>
                <a:latin typeface="Futura PT W01 Book"/>
              </a:rPr>
              <a:t>For example, ethnic minority applicants to the police tended to drop out of the process just before an online test. By sending applicants, at just this stage, an email </a:t>
            </a:r>
            <a:r>
              <a:rPr lang="en-GB" sz="800" b="0" i="0">
                <a:solidFill>
                  <a:srgbClr val="000000"/>
                </a:solidFill>
                <a:effectLst/>
                <a:latin typeface="Futura PT Light"/>
              </a:rPr>
              <a:t>encouraging them to reflect on the values that are most personally meaningful to them and how they incorporate these into their lives (an insight known as </a:t>
            </a:r>
            <a:r>
              <a:rPr lang="en-GB" sz="800" b="1" i="0">
                <a:solidFill>
                  <a:srgbClr val="000000"/>
                </a:solidFill>
                <a:effectLst/>
                <a:latin typeface="inherit"/>
              </a:rPr>
              <a:t>values affirmation</a:t>
            </a:r>
            <a:r>
              <a:rPr lang="en-GB" sz="800" b="0" i="0">
                <a:solidFill>
                  <a:srgbClr val="000000"/>
                </a:solidFill>
                <a:effectLst/>
                <a:latin typeface="Futura PT Light"/>
              </a:rPr>
              <a:t>)</a:t>
            </a:r>
            <a:r>
              <a:rPr lang="en-GB" sz="800" b="0" i="0">
                <a:solidFill>
                  <a:srgbClr val="2D2A26"/>
                </a:solidFill>
                <a:effectLst/>
                <a:latin typeface="Futura PT W01 Book"/>
              </a:rPr>
              <a:t>, the probability of them sticking with the process and passing the test increased. There was no effect on white applicants, so this closed the racial gap in the pass rate without lowering the recruitment standard or changing the assessment questions.</a:t>
            </a:r>
            <a:endParaRPr lang="en-GB" sz="800"/>
          </a:p>
          <a:p>
            <a:pPr marL="0" marR="0" lvl="0" indent="0" algn="l" defTabSz="914400" rtl="0" eaLnBrk="1" fontAlgn="auto" latinLnBrk="0" hangingPunct="1">
              <a:lnSpc>
                <a:spcPct val="100000"/>
              </a:lnSpc>
              <a:spcBef>
                <a:spcPts val="600"/>
              </a:spcBef>
              <a:spcAft>
                <a:spcPts val="0"/>
              </a:spcAft>
              <a:buClrTx/>
              <a:buSzTx/>
              <a:buFontTx/>
              <a:buNone/>
              <a:tabLst/>
              <a:defRPr/>
            </a:pPr>
            <a:endParaRPr lang="en-GB" sz="800"/>
          </a:p>
        </p:txBody>
      </p:sp>
      <p:sp>
        <p:nvSpPr>
          <p:cNvPr id="4" name="Slide Number Placeholder 3"/>
          <p:cNvSpPr>
            <a:spLocks noGrp="1"/>
          </p:cNvSpPr>
          <p:nvPr>
            <p:ph type="sldNum" sz="quarter" idx="5"/>
          </p:nvPr>
        </p:nvSpPr>
        <p:spPr/>
        <p:txBody>
          <a:bodyPr/>
          <a:lstStyle/>
          <a:p>
            <a:fld id="{9A4EC7EF-95E1-3D44-A982-BC7A3E9C617E}" type="slidenum">
              <a:rPr lang="en-GB" smtClean="0"/>
              <a:t>25</a:t>
            </a:fld>
            <a:endParaRPr lang="en-GB"/>
          </a:p>
        </p:txBody>
      </p:sp>
    </p:spTree>
    <p:extLst>
      <p:ext uri="{BB962C8B-B14F-4D97-AF65-F5344CB8AC3E}">
        <p14:creationId xmlns:p14="http://schemas.microsoft.com/office/powerpoint/2010/main" val="1591916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800" dirty="0"/>
          </a:p>
        </p:txBody>
      </p:sp>
      <p:sp>
        <p:nvSpPr>
          <p:cNvPr id="4" name="Slide Number Placeholder 3"/>
          <p:cNvSpPr>
            <a:spLocks noGrp="1"/>
          </p:cNvSpPr>
          <p:nvPr>
            <p:ph type="sldNum" sz="quarter" idx="5"/>
          </p:nvPr>
        </p:nvSpPr>
        <p:spPr/>
        <p:txBody>
          <a:bodyPr/>
          <a:lstStyle/>
          <a:p>
            <a:fld id="{9A4EC7EF-95E1-3D44-A982-BC7A3E9C617E}" type="slidenum">
              <a:rPr lang="en-GB" smtClean="0"/>
              <a:t>2</a:t>
            </a:fld>
            <a:endParaRPr lang="en-GB"/>
          </a:p>
        </p:txBody>
      </p:sp>
    </p:spTree>
    <p:extLst>
      <p:ext uri="{BB962C8B-B14F-4D97-AF65-F5344CB8AC3E}">
        <p14:creationId xmlns:p14="http://schemas.microsoft.com/office/powerpoint/2010/main" val="25928977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endParaRPr lang="en-GB" sz="800"/>
          </a:p>
        </p:txBody>
      </p:sp>
      <p:sp>
        <p:nvSpPr>
          <p:cNvPr id="4" name="Slide Number Placeholder 3"/>
          <p:cNvSpPr>
            <a:spLocks noGrp="1"/>
          </p:cNvSpPr>
          <p:nvPr>
            <p:ph type="sldNum" sz="quarter" idx="5"/>
          </p:nvPr>
        </p:nvSpPr>
        <p:spPr/>
        <p:txBody>
          <a:bodyPr/>
          <a:lstStyle/>
          <a:p>
            <a:fld id="{9A4EC7EF-95E1-3D44-A982-BC7A3E9C617E}" type="slidenum">
              <a:rPr lang="en-GB" smtClean="0"/>
              <a:t>26</a:t>
            </a:fld>
            <a:endParaRPr lang="en-GB"/>
          </a:p>
        </p:txBody>
      </p:sp>
    </p:spTree>
    <p:extLst>
      <p:ext uri="{BB962C8B-B14F-4D97-AF65-F5344CB8AC3E}">
        <p14:creationId xmlns:p14="http://schemas.microsoft.com/office/powerpoint/2010/main" val="13557332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endParaRPr lang="en-GB" sz="800"/>
          </a:p>
        </p:txBody>
      </p:sp>
      <p:sp>
        <p:nvSpPr>
          <p:cNvPr id="4" name="Slide Number Placeholder 3"/>
          <p:cNvSpPr>
            <a:spLocks noGrp="1"/>
          </p:cNvSpPr>
          <p:nvPr>
            <p:ph type="sldNum" sz="quarter" idx="5"/>
          </p:nvPr>
        </p:nvSpPr>
        <p:spPr/>
        <p:txBody>
          <a:bodyPr/>
          <a:lstStyle/>
          <a:p>
            <a:fld id="{9A4EC7EF-95E1-3D44-A982-BC7A3E9C617E}" type="slidenum">
              <a:rPr lang="en-GB" smtClean="0"/>
              <a:t>27</a:t>
            </a:fld>
            <a:endParaRPr lang="en-GB"/>
          </a:p>
        </p:txBody>
      </p:sp>
    </p:spTree>
    <p:extLst>
      <p:ext uri="{BB962C8B-B14F-4D97-AF65-F5344CB8AC3E}">
        <p14:creationId xmlns:p14="http://schemas.microsoft.com/office/powerpoint/2010/main" val="11100896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endParaRPr lang="en-GB" sz="800"/>
          </a:p>
        </p:txBody>
      </p:sp>
      <p:sp>
        <p:nvSpPr>
          <p:cNvPr id="4" name="Slide Number Placeholder 3"/>
          <p:cNvSpPr>
            <a:spLocks noGrp="1"/>
          </p:cNvSpPr>
          <p:nvPr>
            <p:ph type="sldNum" sz="quarter" idx="5"/>
          </p:nvPr>
        </p:nvSpPr>
        <p:spPr/>
        <p:txBody>
          <a:bodyPr/>
          <a:lstStyle/>
          <a:p>
            <a:fld id="{9A4EC7EF-95E1-3D44-A982-BC7A3E9C617E}" type="slidenum">
              <a:rPr lang="en-GB" smtClean="0"/>
              <a:t>28</a:t>
            </a:fld>
            <a:endParaRPr lang="en-GB"/>
          </a:p>
        </p:txBody>
      </p:sp>
    </p:spTree>
    <p:extLst>
      <p:ext uri="{BB962C8B-B14F-4D97-AF65-F5344CB8AC3E}">
        <p14:creationId xmlns:p14="http://schemas.microsoft.com/office/powerpoint/2010/main" val="1883048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endParaRPr lang="en-GB" sz="800"/>
          </a:p>
        </p:txBody>
      </p:sp>
      <p:sp>
        <p:nvSpPr>
          <p:cNvPr id="4" name="Slide Number Placeholder 3"/>
          <p:cNvSpPr>
            <a:spLocks noGrp="1"/>
          </p:cNvSpPr>
          <p:nvPr>
            <p:ph type="sldNum" sz="quarter" idx="5"/>
          </p:nvPr>
        </p:nvSpPr>
        <p:spPr/>
        <p:txBody>
          <a:bodyPr/>
          <a:lstStyle/>
          <a:p>
            <a:fld id="{9A4EC7EF-95E1-3D44-A982-BC7A3E9C617E}" type="slidenum">
              <a:rPr lang="en-GB" smtClean="0"/>
              <a:t>29</a:t>
            </a:fld>
            <a:endParaRPr lang="en-GB"/>
          </a:p>
        </p:txBody>
      </p:sp>
    </p:spTree>
    <p:extLst>
      <p:ext uri="{BB962C8B-B14F-4D97-AF65-F5344CB8AC3E}">
        <p14:creationId xmlns:p14="http://schemas.microsoft.com/office/powerpoint/2010/main" val="18104191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endParaRPr lang="en-GB" sz="800"/>
          </a:p>
        </p:txBody>
      </p:sp>
      <p:sp>
        <p:nvSpPr>
          <p:cNvPr id="4" name="Slide Number Placeholder 3"/>
          <p:cNvSpPr>
            <a:spLocks noGrp="1"/>
          </p:cNvSpPr>
          <p:nvPr>
            <p:ph type="sldNum" sz="quarter" idx="5"/>
          </p:nvPr>
        </p:nvSpPr>
        <p:spPr/>
        <p:txBody>
          <a:bodyPr/>
          <a:lstStyle/>
          <a:p>
            <a:fld id="{9A4EC7EF-95E1-3D44-A982-BC7A3E9C617E}" type="slidenum">
              <a:rPr lang="en-GB" smtClean="0"/>
              <a:t>30</a:t>
            </a:fld>
            <a:endParaRPr lang="en-GB"/>
          </a:p>
        </p:txBody>
      </p:sp>
    </p:spTree>
    <p:extLst>
      <p:ext uri="{BB962C8B-B14F-4D97-AF65-F5344CB8AC3E}">
        <p14:creationId xmlns:p14="http://schemas.microsoft.com/office/powerpoint/2010/main" val="22351170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endParaRPr lang="en-GB" sz="800"/>
          </a:p>
        </p:txBody>
      </p:sp>
      <p:sp>
        <p:nvSpPr>
          <p:cNvPr id="4" name="Slide Number Placeholder 3"/>
          <p:cNvSpPr>
            <a:spLocks noGrp="1"/>
          </p:cNvSpPr>
          <p:nvPr>
            <p:ph type="sldNum" sz="quarter" idx="5"/>
          </p:nvPr>
        </p:nvSpPr>
        <p:spPr/>
        <p:txBody>
          <a:bodyPr/>
          <a:lstStyle/>
          <a:p>
            <a:fld id="{9A4EC7EF-95E1-3D44-A982-BC7A3E9C617E}" type="slidenum">
              <a:rPr lang="en-GB" smtClean="0"/>
              <a:t>31</a:t>
            </a:fld>
            <a:endParaRPr lang="en-GB"/>
          </a:p>
        </p:txBody>
      </p:sp>
    </p:spTree>
    <p:extLst>
      <p:ext uri="{BB962C8B-B14F-4D97-AF65-F5344CB8AC3E}">
        <p14:creationId xmlns:p14="http://schemas.microsoft.com/office/powerpoint/2010/main" val="25353764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endParaRPr lang="en-GB" sz="800"/>
          </a:p>
        </p:txBody>
      </p:sp>
      <p:sp>
        <p:nvSpPr>
          <p:cNvPr id="4" name="Slide Number Placeholder 3"/>
          <p:cNvSpPr>
            <a:spLocks noGrp="1"/>
          </p:cNvSpPr>
          <p:nvPr>
            <p:ph type="sldNum" sz="quarter" idx="5"/>
          </p:nvPr>
        </p:nvSpPr>
        <p:spPr/>
        <p:txBody>
          <a:bodyPr/>
          <a:lstStyle/>
          <a:p>
            <a:fld id="{9A4EC7EF-95E1-3D44-A982-BC7A3E9C617E}" type="slidenum">
              <a:rPr lang="en-GB" smtClean="0"/>
              <a:t>33</a:t>
            </a:fld>
            <a:endParaRPr lang="en-GB"/>
          </a:p>
        </p:txBody>
      </p:sp>
    </p:spTree>
    <p:extLst>
      <p:ext uri="{BB962C8B-B14F-4D97-AF65-F5344CB8AC3E}">
        <p14:creationId xmlns:p14="http://schemas.microsoft.com/office/powerpoint/2010/main" val="12127210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Clr>
                <a:schemeClr val="dk1"/>
              </a:buClr>
              <a:buSzPts val="1100"/>
              <a:buFontTx/>
              <a:buChar char="-"/>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35</a:t>
            </a:fld>
            <a:endParaRPr lang="en-GB"/>
          </a:p>
        </p:txBody>
      </p:sp>
    </p:spTree>
    <p:extLst>
      <p:ext uri="{BB962C8B-B14F-4D97-AF65-F5344CB8AC3E}">
        <p14:creationId xmlns:p14="http://schemas.microsoft.com/office/powerpoint/2010/main" val="5019845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Clr>
                <a:schemeClr val="dk1"/>
              </a:buClr>
              <a:buSzPts val="1100"/>
              <a:buFontTx/>
              <a:buChar char="-"/>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36</a:t>
            </a:fld>
            <a:endParaRPr lang="en-GB"/>
          </a:p>
        </p:txBody>
      </p:sp>
    </p:spTree>
    <p:extLst>
      <p:ext uri="{BB962C8B-B14F-4D97-AF65-F5344CB8AC3E}">
        <p14:creationId xmlns:p14="http://schemas.microsoft.com/office/powerpoint/2010/main" val="20881998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FontTx/>
              <a:buNone/>
            </a:pPr>
            <a:endParaRPr lang="en-GB" sz="800">
              <a:solidFill>
                <a:srgbClr val="FF0000"/>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
                <a:schemeClr val="dk1"/>
              </a:buClr>
              <a:buSzPts val="1100"/>
              <a:buFontTx/>
              <a:buChar char="-"/>
              <a:tabLst/>
              <a:defRPr/>
            </a:pPr>
            <a:endParaRPr lang="en-GB" sz="800" b="0" i="0">
              <a:solidFill>
                <a:srgbClr val="FF0000"/>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
                <a:schemeClr val="dk1"/>
              </a:buClr>
              <a:buSzPts val="1100"/>
              <a:buFontTx/>
              <a:buChar char="-"/>
              <a:tabLst/>
              <a:defRPr/>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37</a:t>
            </a:fld>
            <a:endParaRPr lang="en-GB"/>
          </a:p>
        </p:txBody>
      </p:sp>
    </p:spTree>
    <p:extLst>
      <p:ext uri="{BB962C8B-B14F-4D97-AF65-F5344CB8AC3E}">
        <p14:creationId xmlns:p14="http://schemas.microsoft.com/office/powerpoint/2010/main" val="684771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More information about the criteria for deciding which patients could be supported by the e-wallet is on slide 6: ‘Conditions of the pilot’</a:t>
            </a:r>
          </a:p>
        </p:txBody>
      </p:sp>
      <p:sp>
        <p:nvSpPr>
          <p:cNvPr id="4" name="Slide Number Placeholder 3"/>
          <p:cNvSpPr>
            <a:spLocks noGrp="1"/>
          </p:cNvSpPr>
          <p:nvPr>
            <p:ph type="sldNum" sz="quarter" idx="5"/>
          </p:nvPr>
        </p:nvSpPr>
        <p:spPr/>
        <p:txBody>
          <a:bodyPr/>
          <a:lstStyle/>
          <a:p>
            <a:fld id="{9A4EC7EF-95E1-3D44-A982-BC7A3E9C617E}" type="slidenum">
              <a:rPr lang="en-GB" smtClean="0"/>
              <a:t>4</a:t>
            </a:fld>
            <a:endParaRPr lang="en-GB"/>
          </a:p>
        </p:txBody>
      </p:sp>
    </p:spTree>
    <p:extLst>
      <p:ext uri="{BB962C8B-B14F-4D97-AF65-F5344CB8AC3E}">
        <p14:creationId xmlns:p14="http://schemas.microsoft.com/office/powerpoint/2010/main" val="2591317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FontTx/>
              <a:buNone/>
            </a:pPr>
            <a:endParaRPr lang="en-GB" sz="800">
              <a:solidFill>
                <a:srgbClr val="FF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38</a:t>
            </a:fld>
            <a:endParaRPr lang="en-GB"/>
          </a:p>
        </p:txBody>
      </p:sp>
    </p:spTree>
    <p:extLst>
      <p:ext uri="{BB962C8B-B14F-4D97-AF65-F5344CB8AC3E}">
        <p14:creationId xmlns:p14="http://schemas.microsoft.com/office/powerpoint/2010/main" val="2020549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5</a:t>
            </a:fld>
            <a:endParaRPr lang="en-GB"/>
          </a:p>
        </p:txBody>
      </p:sp>
    </p:spTree>
    <p:extLst>
      <p:ext uri="{BB962C8B-B14F-4D97-AF65-F5344CB8AC3E}">
        <p14:creationId xmlns:p14="http://schemas.microsoft.com/office/powerpoint/2010/main" val="399033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700"/>
              <a:t>Taken from: </a:t>
            </a:r>
            <a:r>
              <a:rPr lang="nn-NO" sz="700"/>
              <a:t>20221019_LCEG_PC_PHB_v1.2_JF document</a:t>
            </a:r>
          </a:p>
          <a:p>
            <a:endParaRPr lang="nn-NO" sz="700"/>
          </a:p>
          <a:p>
            <a:pPr marL="0" marR="0" lvl="0" indent="0" algn="l" defTabSz="914400" rtl="0" eaLnBrk="1" fontAlgn="auto" latinLnBrk="0" hangingPunct="1">
              <a:lnSpc>
                <a:spcPct val="100000"/>
              </a:lnSpc>
              <a:spcBef>
                <a:spcPts val="0"/>
              </a:spcBef>
              <a:spcAft>
                <a:spcPts val="0"/>
              </a:spcAft>
              <a:buClrTx/>
              <a:buSzTx/>
              <a:buFontTx/>
              <a:buNone/>
              <a:tabLst/>
              <a:defRPr/>
            </a:pPr>
            <a:r>
              <a:rPr lang="en-GB" sz="700">
                <a:latin typeface="Arial" panose="020B0604020202020204" pitchFamily="34" charset="0"/>
                <a:cs typeface="Arial" panose="020B0604020202020204" pitchFamily="34" charset="0"/>
              </a:rPr>
              <a:t>If any </a:t>
            </a:r>
            <a:r>
              <a:rPr lang="en-GB" sz="700" u="sng">
                <a:latin typeface="Arial" panose="020B0604020202020204" pitchFamily="34" charset="0"/>
                <a:cs typeface="Arial" panose="020B0604020202020204" pitchFamily="34" charset="0"/>
              </a:rPr>
              <a:t>one</a:t>
            </a:r>
            <a:r>
              <a:rPr lang="en-GB" sz="700">
                <a:latin typeface="Arial" panose="020B0604020202020204" pitchFamily="34" charset="0"/>
                <a:cs typeface="Arial" panose="020B0604020202020204" pitchFamily="34" charset="0"/>
              </a:rPr>
              <a:t> of the above 1-3 qualifying criteria are met, the following criteria must then be met:</a:t>
            </a:r>
            <a:endParaRPr lang="nn-NO" sz="700"/>
          </a:p>
          <a:p>
            <a:pPr marL="0" marR="0" indent="0" algn="l" rtl="0" eaLnBrk="1" fontAlgn="auto" latinLnBrk="0" hangingPunct="1">
              <a:spcBef>
                <a:spcPts val="0"/>
              </a:spcBef>
              <a:spcAft>
                <a:spcPts val="0"/>
              </a:spcAft>
            </a:pPr>
            <a:r>
              <a:rPr lang="en-GB" sz="700" b="0" i="0" u="none" strike="noStrike" kern="1200">
                <a:solidFill>
                  <a:srgbClr val="FFFFFF"/>
                </a:solidFill>
                <a:effectLst/>
                <a:latin typeface="Arial" panose="020B0604020202020204" pitchFamily="34" charset="0"/>
                <a:cs typeface="Arial" panose="020B0604020202020204" pitchFamily="34" charset="0"/>
              </a:rPr>
              <a:t>4. The cost of PHB should not exceed £200 (exceptions up to £400 can be considered). Integrated Care Boards (ICBs) must assure the proposed spend clearly represents value for money: i.e. proposed spend does not exceed cost of saved bed days or alternative commissioned services</a:t>
            </a:r>
            <a:endParaRPr lang="en-GB" sz="700" b="0" i="0" u="none" strike="noStrike">
              <a:effectLst/>
              <a:latin typeface="Arial" panose="020B0604020202020204" pitchFamily="34" charset="0"/>
            </a:endParaRPr>
          </a:p>
          <a:p>
            <a:pPr marL="0" algn="l" rtl="0" eaLnBrk="1" fontAlgn="t" latinLnBrk="0" hangingPunct="1">
              <a:spcBef>
                <a:spcPts val="0"/>
              </a:spcBef>
              <a:spcAft>
                <a:spcPts val="0"/>
              </a:spcAft>
            </a:pPr>
            <a:r>
              <a:rPr lang="en-GB" sz="700" b="0" i="0" u="none" strike="noStrike" kern="1200">
                <a:solidFill>
                  <a:srgbClr val="000000"/>
                </a:solidFill>
                <a:effectLst/>
                <a:latin typeface="Arial" panose="020B0604020202020204" pitchFamily="34" charset="0"/>
                <a:cs typeface="Arial" panose="020B0604020202020204" pitchFamily="34" charset="0"/>
              </a:rPr>
              <a:t>5. The good or service must meet an identified need via a personalised care and support planning conversation.</a:t>
            </a:r>
            <a:endParaRPr lang="en-GB" sz="700" b="0" i="0" u="none" strike="noStrike">
              <a:effectLst/>
              <a:latin typeface="Arial" panose="020B0604020202020204" pitchFamily="34" charset="0"/>
            </a:endParaRPr>
          </a:p>
          <a:p>
            <a:pPr marL="0" algn="l" rtl="0" eaLnBrk="1" fontAlgn="t" latinLnBrk="0" hangingPunct="1">
              <a:spcBef>
                <a:spcPts val="0"/>
              </a:spcBef>
              <a:spcAft>
                <a:spcPts val="0"/>
              </a:spcAft>
            </a:pPr>
            <a:r>
              <a:rPr lang="en-GB" sz="700" b="0" i="0" u="none" strike="noStrike" kern="1200">
                <a:solidFill>
                  <a:srgbClr val="000000"/>
                </a:solidFill>
                <a:effectLst/>
                <a:latin typeface="Arial" panose="020B0604020202020204" pitchFamily="34" charset="0"/>
                <a:cs typeface="Arial" panose="020B0604020202020204" pitchFamily="34" charset="0"/>
              </a:rPr>
              <a:t>6. Payment for the service will enable earlier discharge by at least two days.</a:t>
            </a:r>
            <a:endParaRPr lang="en-GB" sz="700" b="0" i="0" u="none" strike="noStrike">
              <a:effectLst/>
              <a:latin typeface="Arial" panose="020B0604020202020204" pitchFamily="34" charset="0"/>
            </a:endParaRPr>
          </a:p>
          <a:p>
            <a:pPr marL="0" marR="0" indent="0" algn="l" rtl="0" eaLnBrk="1" fontAlgn="auto" latinLnBrk="0" hangingPunct="1">
              <a:spcBef>
                <a:spcPts val="0"/>
              </a:spcBef>
              <a:spcAft>
                <a:spcPts val="0"/>
              </a:spcAft>
            </a:pPr>
            <a:r>
              <a:rPr lang="en-GB" sz="700" b="0" i="0" u="none" strike="noStrike" kern="1200">
                <a:solidFill>
                  <a:srgbClr val="000000"/>
                </a:solidFill>
                <a:effectLst/>
                <a:latin typeface="Arial" panose="020B0604020202020204" pitchFamily="34" charset="0"/>
                <a:cs typeface="Arial" panose="020B0604020202020204" pitchFamily="34" charset="0"/>
              </a:rPr>
              <a:t>7. Spend must be captured and signed off within a personalised care and support plan.</a:t>
            </a:r>
            <a:endParaRPr lang="en-GB" sz="700" b="0" i="0" u="none" strike="noStrike">
              <a:effectLst/>
              <a:latin typeface="Arial" panose="020B0604020202020204" pitchFamily="34" charset="0"/>
            </a:endParaRPr>
          </a:p>
          <a:p>
            <a:pPr marL="0" algn="l" rtl="0" eaLnBrk="1" fontAlgn="t" latinLnBrk="0" hangingPunct="1">
              <a:spcBef>
                <a:spcPts val="0"/>
              </a:spcBef>
              <a:spcAft>
                <a:spcPts val="0"/>
              </a:spcAft>
            </a:pPr>
            <a:r>
              <a:rPr lang="en-GB" sz="700" b="0" i="0" u="none" strike="noStrike" kern="1200">
                <a:solidFill>
                  <a:srgbClr val="000000"/>
                </a:solidFill>
                <a:effectLst/>
                <a:latin typeface="Arial" panose="020B0604020202020204" pitchFamily="34" charset="0"/>
                <a:cs typeface="Arial" panose="020B0604020202020204" pitchFamily="34" charset="0"/>
              </a:rPr>
              <a:t>8. The </a:t>
            </a:r>
            <a:r>
              <a:rPr lang="en-GB" sz="700" b="1" i="0" u="none" strike="noStrike" kern="1200">
                <a:solidFill>
                  <a:srgbClr val="000000"/>
                </a:solidFill>
                <a:effectLst/>
                <a:latin typeface="Arial" panose="020B0604020202020204" pitchFamily="34" charset="0"/>
                <a:cs typeface="Arial" panose="020B0604020202020204" pitchFamily="34" charset="0"/>
              </a:rPr>
              <a:t>payment is not </a:t>
            </a:r>
            <a:r>
              <a:rPr lang="en-GB" sz="700" b="0" i="0" u="none" strike="noStrike" kern="1200">
                <a:solidFill>
                  <a:srgbClr val="000000"/>
                </a:solidFill>
                <a:effectLst/>
                <a:latin typeface="Arial" panose="020B0604020202020204" pitchFamily="34" charset="0"/>
                <a:cs typeface="Arial" panose="020B0604020202020204" pitchFamily="34" charset="0"/>
              </a:rPr>
              <a:t>for:</a:t>
            </a:r>
            <a:endParaRPr lang="en-GB" sz="700" b="0" i="0" u="none" strike="noStrike">
              <a:effectLst/>
              <a:latin typeface="Arial" panose="020B0604020202020204" pitchFamily="34" charset="0"/>
            </a:endParaRPr>
          </a:p>
          <a:p>
            <a:pPr marL="0" algn="l" rtl="0" eaLnBrk="1" fontAlgn="t" latinLnBrk="0" hangingPunct="1">
              <a:spcBef>
                <a:spcPts val="0"/>
              </a:spcBef>
              <a:spcAft>
                <a:spcPts val="0"/>
              </a:spcAft>
            </a:pPr>
            <a:r>
              <a:rPr lang="en-GB" sz="700" b="0" i="0" u="none" strike="noStrike" kern="1200">
                <a:solidFill>
                  <a:srgbClr val="000000"/>
                </a:solidFill>
                <a:effectLst/>
                <a:latin typeface="Arial" panose="020B0604020202020204" pitchFamily="34" charset="0"/>
                <a:cs typeface="Arial" panose="020B0604020202020204" pitchFamily="34" charset="0"/>
              </a:rPr>
              <a:t>    • an item or service prohibited by the National Health Service (Direct Payments) Regulations 2013 (alcohol, tobacco, gambling or debt repayment, or anything that is illegal)</a:t>
            </a:r>
            <a:endParaRPr lang="en-GB" sz="700" b="0" i="0" u="none" strike="noStrike">
              <a:effectLst/>
              <a:latin typeface="Arial" panose="020B0604020202020204" pitchFamily="34" charset="0"/>
            </a:endParaRPr>
          </a:p>
          <a:p>
            <a:pPr marL="0" algn="l" rtl="0" eaLnBrk="1" fontAlgn="t" latinLnBrk="0" hangingPunct="1">
              <a:spcBef>
                <a:spcPts val="0"/>
              </a:spcBef>
              <a:spcAft>
                <a:spcPts val="0"/>
              </a:spcAft>
            </a:pPr>
            <a:r>
              <a:rPr lang="en-GB" sz="700" b="0" i="0" u="none" strike="noStrike" kern="1200">
                <a:solidFill>
                  <a:srgbClr val="000000"/>
                </a:solidFill>
                <a:effectLst/>
                <a:latin typeface="Arial" panose="020B0604020202020204" pitchFamily="34" charset="0"/>
                <a:cs typeface="Arial" panose="020B0604020202020204" pitchFamily="34" charset="0"/>
              </a:rPr>
              <a:t>    • emergency acute care</a:t>
            </a:r>
            <a:endParaRPr lang="en-GB" sz="700" b="0" i="0" u="none" strike="noStrike">
              <a:effectLst/>
              <a:latin typeface="Arial" panose="020B0604020202020204" pitchFamily="34" charset="0"/>
            </a:endParaRPr>
          </a:p>
          <a:p>
            <a:pPr marL="0" algn="l" rtl="0" eaLnBrk="1" fontAlgn="t" latinLnBrk="0" hangingPunct="1">
              <a:spcBef>
                <a:spcPts val="0"/>
              </a:spcBef>
              <a:spcAft>
                <a:spcPts val="0"/>
              </a:spcAft>
            </a:pPr>
            <a:r>
              <a:rPr lang="en-GB" sz="700" b="0" i="0" u="none" strike="noStrike" kern="1200">
                <a:solidFill>
                  <a:srgbClr val="000000"/>
                </a:solidFill>
                <a:effectLst/>
                <a:latin typeface="Arial" panose="020B0604020202020204" pitchFamily="34" charset="0"/>
                <a:cs typeface="Arial" panose="020B0604020202020204" pitchFamily="34" charset="0"/>
              </a:rPr>
              <a:t>    • primary care services such as seeing a GP or buying medication.</a:t>
            </a:r>
            <a:endParaRPr lang="en-GB" sz="700" b="0" i="0" u="none" strike="noStrike">
              <a:effectLst/>
              <a:latin typeface="Arial" panose="020B0604020202020204" pitchFamily="34" charset="0"/>
            </a:endParaRPr>
          </a:p>
          <a:p>
            <a:pPr marL="0" algn="l" rtl="0" eaLnBrk="1" fontAlgn="t" latinLnBrk="0" hangingPunct="1">
              <a:spcBef>
                <a:spcPts val="0"/>
              </a:spcBef>
              <a:spcAft>
                <a:spcPts val="0"/>
              </a:spcAft>
            </a:pPr>
            <a:r>
              <a:rPr lang="en-GB" sz="700" b="0" i="0" u="none" strike="noStrike" kern="1200">
                <a:solidFill>
                  <a:srgbClr val="000000"/>
                </a:solidFill>
                <a:effectLst/>
                <a:latin typeface="Arial" panose="020B0604020202020204" pitchFamily="34" charset="0"/>
                <a:cs typeface="Arial" panose="020B0604020202020204" pitchFamily="34" charset="0"/>
              </a:rPr>
              <a:t>9. PHBs to support the discharge model are one-off rapidly deployed budgets. Timescales, policy and governance requirements mean that employment of PAs through a one-off PHB would not be appropriate</a:t>
            </a:r>
            <a:endParaRPr lang="en-GB" sz="700" b="0" i="0" u="none" strike="noStrike">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6</a:t>
            </a:fld>
            <a:endParaRPr lang="en-GB"/>
          </a:p>
        </p:txBody>
      </p:sp>
    </p:spTree>
    <p:extLst>
      <p:ext uri="{BB962C8B-B14F-4D97-AF65-F5344CB8AC3E}">
        <p14:creationId xmlns:p14="http://schemas.microsoft.com/office/powerpoint/2010/main" val="3712688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8</a:t>
            </a:fld>
            <a:endParaRPr lang="en-GB"/>
          </a:p>
        </p:txBody>
      </p:sp>
    </p:spTree>
    <p:extLst>
      <p:ext uri="{BB962C8B-B14F-4D97-AF65-F5344CB8AC3E}">
        <p14:creationId xmlns:p14="http://schemas.microsoft.com/office/powerpoint/2010/main" val="4285845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a:t>Very simply, Behavioural Science is the scientific study of human behaviour. It uses a systematic approach to understand why we behave the ways we do. What environmental, cognitive and social factors influence people’s behaviour. It’s a multidisciplinary field including elements from social and cognitive psychology, sociology, anthropology, behavioural economics and others. </a:t>
            </a:r>
          </a:p>
          <a:p>
            <a:endParaRPr lang="en-GB" sz="800"/>
          </a:p>
          <a:p>
            <a:r>
              <a:rPr lang="en-GB" sz="800"/>
              <a:t>Applied Behavioural Science is where we take the findings and approaches from behavioural science, and use them to influence a specific behaviour. That might be to encourage people to get vaccinated, to use public transport, or to switch the lights off when they leave the room. It can be applied very widely, but typically focusses on changing a behaviour. </a:t>
            </a:r>
          </a:p>
        </p:txBody>
      </p:sp>
      <p:sp>
        <p:nvSpPr>
          <p:cNvPr id="4" name="Slide Number Placeholder 3"/>
          <p:cNvSpPr>
            <a:spLocks noGrp="1"/>
          </p:cNvSpPr>
          <p:nvPr>
            <p:ph type="sldNum" sz="quarter" idx="5"/>
          </p:nvPr>
        </p:nvSpPr>
        <p:spPr/>
        <p:txBody>
          <a:bodyPr/>
          <a:lstStyle/>
          <a:p>
            <a:fld id="{9A4EC7EF-95E1-3D44-A982-BC7A3E9C617E}" type="slidenum">
              <a:rPr lang="en-GB" smtClean="0"/>
              <a:t>10</a:t>
            </a:fld>
            <a:endParaRPr lang="en-GB"/>
          </a:p>
        </p:txBody>
      </p:sp>
    </p:spTree>
    <p:extLst>
      <p:ext uri="{BB962C8B-B14F-4D97-AF65-F5344CB8AC3E}">
        <p14:creationId xmlns:p14="http://schemas.microsoft.com/office/powerpoint/2010/main" val="3750968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a:solidFill>
                  <a:srgbClr val="000000"/>
                </a:solidFill>
                <a:latin typeface="Calibri"/>
                <a:ea typeface="Calibri"/>
                <a:cs typeface="Calibri"/>
              </a:rPr>
              <a:t>Now that we hopefully have a shared understanding of what behavioural science is, we'll use the rest of this session to share the approach we use to change behaviours. </a:t>
            </a:r>
          </a:p>
          <a:p>
            <a:endParaRPr lang="en-GB" sz="800">
              <a:solidFill>
                <a:srgbClr val="000000"/>
              </a:solidFill>
              <a:latin typeface="Calibri"/>
              <a:ea typeface="Calibri"/>
              <a:cs typeface="Calibri"/>
            </a:endParaRPr>
          </a:p>
          <a:p>
            <a:pPr algn="l"/>
            <a:r>
              <a:rPr lang="en-GB" sz="800">
                <a:solidFill>
                  <a:srgbClr val="000000"/>
                </a:solidFill>
                <a:latin typeface="Calibri"/>
                <a:ea typeface="Calibri"/>
                <a:cs typeface="Calibri"/>
              </a:rPr>
              <a:t>At</a:t>
            </a:r>
            <a:r>
              <a:rPr lang="en-GB" sz="800" b="0" i="0">
                <a:solidFill>
                  <a:srgbClr val="000000"/>
                </a:solidFill>
                <a:effectLst/>
                <a:latin typeface="Calibri"/>
                <a:ea typeface="Calibri"/>
                <a:cs typeface="Calibri"/>
              </a:rPr>
              <a:t> NHS England we typically follow a four step process.</a:t>
            </a:r>
            <a:endParaRPr lang="en-GB" sz="800">
              <a:latin typeface="Calibri"/>
              <a:ea typeface="Calibri"/>
              <a:cs typeface="Calibri"/>
            </a:endParaRPr>
          </a:p>
          <a:p>
            <a:endParaRPr lang="en-GB" sz="800">
              <a:solidFill>
                <a:srgbClr val="000000"/>
              </a:solidFill>
              <a:latin typeface="Calibri"/>
              <a:ea typeface="Calibri"/>
              <a:cs typeface="Calibri"/>
            </a:endParaRPr>
          </a:p>
          <a:p>
            <a:pPr algn="l" rtl="0">
              <a:buFont typeface="+mj-lt"/>
              <a:buAutoNum type="arabicPeriod"/>
            </a:pPr>
            <a:r>
              <a:rPr lang="en-GB" sz="800" b="0" i="0">
                <a:solidFill>
                  <a:srgbClr val="000000"/>
                </a:solidFill>
                <a:effectLst/>
                <a:latin typeface="Calibri"/>
                <a:ea typeface="Calibri"/>
                <a:cs typeface="Calibri"/>
              </a:rPr>
              <a:t>The first is being really clear about what the behaviours are we aim to change – who, doing, what, when and where. There are usually lots of these, so we’d ideally focus on those that are most important to the overall challenge and which might have transferable learning..</a:t>
            </a:r>
          </a:p>
          <a:p>
            <a:pPr>
              <a:buFont typeface="+mj-lt"/>
              <a:buAutoNum type="arabicPeriod"/>
            </a:pPr>
            <a:r>
              <a:rPr lang="en-GB" sz="800" b="0" i="0">
                <a:solidFill>
                  <a:srgbClr val="000000"/>
                </a:solidFill>
                <a:effectLst/>
                <a:latin typeface="Calibri"/>
                <a:ea typeface="Calibri"/>
                <a:cs typeface="Calibri"/>
              </a:rPr>
              <a:t>understanding those behaviours – what are the barriers to them happening, what are the drivers (facilitators). If you think about a physician</a:t>
            </a:r>
            <a:r>
              <a:rPr lang="en-GB" sz="800">
                <a:solidFill>
                  <a:srgbClr val="000000"/>
                </a:solidFill>
                <a:latin typeface="Calibri"/>
                <a:ea typeface="Calibri"/>
                <a:cs typeface="Calibri"/>
              </a:rPr>
              <a:t>,</a:t>
            </a:r>
            <a:r>
              <a:rPr lang="en-GB" sz="800" b="0" i="0">
                <a:solidFill>
                  <a:srgbClr val="000000"/>
                </a:solidFill>
                <a:effectLst/>
                <a:latin typeface="Calibri"/>
                <a:ea typeface="Calibri"/>
                <a:cs typeface="Calibri"/>
              </a:rPr>
              <a:t> if someone came in with a problem they </a:t>
            </a:r>
            <a:r>
              <a:rPr lang="en-GB" sz="800">
                <a:solidFill>
                  <a:srgbClr val="000000"/>
                </a:solidFill>
                <a:latin typeface="Calibri"/>
                <a:ea typeface="Calibri"/>
                <a:cs typeface="Calibri"/>
              </a:rPr>
              <a:t>won’t go</a:t>
            </a:r>
            <a:r>
              <a:rPr lang="en-GB" sz="800" b="0" i="0">
                <a:solidFill>
                  <a:srgbClr val="000000"/>
                </a:solidFill>
                <a:effectLst/>
                <a:latin typeface="Calibri"/>
                <a:ea typeface="Calibri"/>
                <a:cs typeface="Calibri"/>
              </a:rPr>
              <a:t> straight to prescribing a medication – first they need to diagnose the issue.’</a:t>
            </a:r>
          </a:p>
          <a:p>
            <a:pPr algn="l" rtl="0">
              <a:buFont typeface="+mj-lt"/>
              <a:buAutoNum type="arabicPeriod"/>
            </a:pPr>
            <a:r>
              <a:rPr lang="en-GB" sz="800" b="0" i="0">
                <a:solidFill>
                  <a:srgbClr val="000000"/>
                </a:solidFill>
                <a:effectLst/>
                <a:latin typeface="Calibri"/>
                <a:ea typeface="Calibri"/>
                <a:cs typeface="Calibri"/>
              </a:rPr>
              <a:t>Designing potential solutions - Here we’re looking for solutions to overcome the barriers we’ve identified or to leverage the drivers.</a:t>
            </a:r>
          </a:p>
          <a:p>
            <a:pPr algn="l" rtl="0">
              <a:buFont typeface="+mj-lt"/>
              <a:buAutoNum type="arabicPeriod"/>
            </a:pPr>
            <a:r>
              <a:rPr lang="en-GB" sz="800" b="0" i="0">
                <a:solidFill>
                  <a:srgbClr val="000000"/>
                </a:solidFill>
                <a:effectLst/>
                <a:latin typeface="Calibri"/>
                <a:ea typeface="Calibri"/>
                <a:cs typeface="Calibri"/>
              </a:rPr>
              <a:t>Finally to test those – evaluation – and then apply at scale, refine, learn more</a:t>
            </a:r>
          </a:p>
          <a:p>
            <a:pPr>
              <a:buAutoNum type="arabicPeriod"/>
            </a:pPr>
            <a:endParaRPr lang="en-GB" sz="800">
              <a:solidFill>
                <a:srgbClr val="000000"/>
              </a:solidFill>
              <a:latin typeface="Calibri"/>
              <a:ea typeface="Calibri"/>
              <a:cs typeface="Calibri"/>
            </a:endParaRPr>
          </a:p>
        </p:txBody>
      </p:sp>
      <p:sp>
        <p:nvSpPr>
          <p:cNvPr id="4" name="Slide Number Placeholder 3"/>
          <p:cNvSpPr>
            <a:spLocks noGrp="1"/>
          </p:cNvSpPr>
          <p:nvPr>
            <p:ph type="sldNum" sz="quarter" idx="5"/>
          </p:nvPr>
        </p:nvSpPr>
        <p:spPr/>
        <p:txBody>
          <a:bodyPr/>
          <a:lstStyle/>
          <a:p>
            <a:fld id="{9A4EC7EF-95E1-3D44-A982-BC7A3E9C617E}" type="slidenum">
              <a:rPr lang="en-GB" smtClean="0"/>
              <a:t>11</a:t>
            </a:fld>
            <a:endParaRPr lang="en-GB"/>
          </a:p>
        </p:txBody>
      </p:sp>
    </p:spTree>
    <p:extLst>
      <p:ext uri="{BB962C8B-B14F-4D97-AF65-F5344CB8AC3E}">
        <p14:creationId xmlns:p14="http://schemas.microsoft.com/office/powerpoint/2010/main" val="724655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13</a:t>
            </a:fld>
            <a:endParaRPr lang="en-GB"/>
          </a:p>
        </p:txBody>
      </p:sp>
    </p:spTree>
    <p:extLst>
      <p:ext uri="{BB962C8B-B14F-4D97-AF65-F5344CB8AC3E}">
        <p14:creationId xmlns:p14="http://schemas.microsoft.com/office/powerpoint/2010/main" val="2266428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8.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Heading, content, basic text one co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32DDCA5-A307-96EA-64A8-CCBA8E5F6393}"/>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47413" y="3166643"/>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Content Placeholder 2"/>
          <p:cNvSpPr>
            <a:spLocks noGrp="1"/>
          </p:cNvSpPr>
          <p:nvPr>
            <p:ph idx="1" hasCustomPrompt="1"/>
          </p:nvPr>
        </p:nvSpPr>
        <p:spPr>
          <a:xfrm>
            <a:off x="412708" y="2106000"/>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accent6"/>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645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6" name="Picture 5">
            <a:extLst>
              <a:ext uri="{FF2B5EF4-FFF2-40B4-BE49-F238E27FC236}">
                <a16:creationId xmlns:a16="http://schemas.microsoft.com/office/drawing/2014/main" id="{2F244FF8-F4E4-0514-77D0-8D8D69F9337B}"/>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7" name="Straight Connector 6">
            <a:extLst>
              <a:ext uri="{FF2B5EF4-FFF2-40B4-BE49-F238E27FC236}">
                <a16:creationId xmlns:a16="http://schemas.microsoft.com/office/drawing/2014/main" id="{7DBEB741-20EA-C36A-7EF8-DE1CD1F1AA0C}"/>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918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CON Grid Boxes 2UP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B26CA0-4967-284E-42B6-5686F8C6B07B}"/>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2000"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8"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4324378"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661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Top Corners Rounded 17">
            <a:extLst>
              <a:ext uri="{FF2B5EF4-FFF2-40B4-BE49-F238E27FC236}">
                <a16:creationId xmlns:a16="http://schemas.microsoft.com/office/drawing/2014/main" id="{205929B3-ED58-E54F-B724-E24FB5F163DF}"/>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2"/>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27148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Grid Boxes, Titles 2UP +Intro ">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AEEEA08-1C49-6944-6F79-AABE5D4651A9}"/>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290349"/>
            <a:ext cx="3564000" cy="3764374"/>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282349"/>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290349"/>
            <a:ext cx="3564000" cy="3764372"/>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282349"/>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4" name="Content Placeholder 3">
            <a:extLst>
              <a:ext uri="{FF2B5EF4-FFF2-40B4-BE49-F238E27FC236}">
                <a16:creationId xmlns:a16="http://schemas.microsoft.com/office/drawing/2014/main" id="{F17D3740-0A11-F14D-A939-98CD3587271B}"/>
              </a:ext>
            </a:extLst>
          </p:cNvPr>
          <p:cNvSpPr>
            <a:spLocks noGrp="1"/>
          </p:cNvSpPr>
          <p:nvPr>
            <p:ph sz="quarter" idx="4294967295" hasCustomPrompt="1"/>
          </p:nvPr>
        </p:nvSpPr>
        <p:spPr>
          <a:xfrm>
            <a:off x="432000" y="1285014"/>
            <a:ext cx="3564001" cy="4769711"/>
          </a:xfrm>
        </p:spPr>
        <p:txBody>
          <a:bodyPr lIns="0" tIns="0" rIns="0" bIns="0"/>
          <a:lstStyle>
            <a:lvl1pPr marL="0" indent="0">
              <a:buNone/>
              <a:defRPr sz="2200"/>
            </a:lvl1pPr>
          </a:lstStyle>
          <a:p>
            <a:r>
              <a:rPr lang="en-GB"/>
              <a:t>Intro summary text goes here</a:t>
            </a:r>
          </a:p>
        </p:txBody>
      </p:sp>
      <p:sp>
        <p:nvSpPr>
          <p:cNvPr id="15" name="Title 1">
            <a:extLst>
              <a:ext uri="{FF2B5EF4-FFF2-40B4-BE49-F238E27FC236}">
                <a16:creationId xmlns:a16="http://schemas.microsoft.com/office/drawing/2014/main" id="{95347A23-4C56-A54D-96A3-4993B860662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17" name="Text Placeholder 2">
            <a:extLst>
              <a:ext uri="{FF2B5EF4-FFF2-40B4-BE49-F238E27FC236}">
                <a16:creationId xmlns:a16="http://schemas.microsoft.com/office/drawing/2014/main" id="{721EFD07-C8A5-7845-9A8E-928B94195A0F}"/>
              </a:ext>
            </a:extLst>
          </p:cNvPr>
          <p:cNvSpPr>
            <a:spLocks noGrp="1"/>
          </p:cNvSpPr>
          <p:nvPr>
            <p:ph type="body" sz="quarter" idx="18" hasCustomPrompt="1"/>
          </p:nvPr>
        </p:nvSpPr>
        <p:spPr>
          <a:xfrm>
            <a:off x="4474871" y="1426237"/>
            <a:ext cx="3348000" cy="684000"/>
          </a:xfrm>
        </p:spPr>
        <p:txBody>
          <a:bodyPr anchor="ctr"/>
          <a:lstStyle>
            <a:lvl1pPr algn="ctr">
              <a:buNone/>
              <a:defRPr sz="2200" b="1">
                <a:solidFill>
                  <a:schemeClr val="accent6"/>
                </a:solidFill>
              </a:defRPr>
            </a:lvl1pPr>
          </a:lstStyle>
          <a:p>
            <a:pPr lvl="0"/>
            <a:r>
              <a:rPr lang="en-GB"/>
              <a:t>Insert title</a:t>
            </a:r>
          </a:p>
        </p:txBody>
      </p:sp>
      <p:sp>
        <p:nvSpPr>
          <p:cNvPr id="18" name="Text Placeholder 2">
            <a:extLst>
              <a:ext uri="{FF2B5EF4-FFF2-40B4-BE49-F238E27FC236}">
                <a16:creationId xmlns:a16="http://schemas.microsoft.com/office/drawing/2014/main" id="{6076541C-26A7-7147-BAC1-5A229E7C0E3C}"/>
              </a:ext>
            </a:extLst>
          </p:cNvPr>
          <p:cNvSpPr>
            <a:spLocks noGrp="1"/>
          </p:cNvSpPr>
          <p:nvPr>
            <p:ph type="body" sz="quarter" idx="19" hasCustomPrompt="1"/>
          </p:nvPr>
        </p:nvSpPr>
        <p:spPr>
          <a:xfrm>
            <a:off x="8367249" y="1426237"/>
            <a:ext cx="3348000" cy="684000"/>
          </a:xfrm>
        </p:spPr>
        <p:txBody>
          <a:bodyPr anchor="ctr"/>
          <a:lstStyle>
            <a:lvl1pPr algn="ctr">
              <a:buNone/>
              <a:defRPr sz="2200" b="1">
                <a:solidFill>
                  <a:schemeClr val="accent6"/>
                </a:solidFill>
              </a:defRPr>
            </a:lvl1pPr>
          </a:lstStyle>
          <a:p>
            <a:pPr lvl="0"/>
            <a:r>
              <a:rPr lang="en-GB"/>
              <a:t>Insert title</a:t>
            </a:r>
          </a:p>
        </p:txBody>
      </p:sp>
      <p:cxnSp>
        <p:nvCxnSpPr>
          <p:cNvPr id="16" name="Straight Connector 15">
            <a:extLst>
              <a:ext uri="{FF2B5EF4-FFF2-40B4-BE49-F238E27FC236}">
                <a16:creationId xmlns:a16="http://schemas.microsoft.com/office/drawing/2014/main" id="{D3FF391A-F0C8-2846-A025-06D92CB6CD43}"/>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4626D58-3C16-8648-D845-A7F5213188C7}"/>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796752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190978-5FC4-6858-371C-AF3DAD50E21F}"/>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4" y="1314156"/>
            <a:ext cx="7503849" cy="3466727"/>
          </a:xfrm>
          <a:prstGeom prst="rect">
            <a:avLst/>
          </a:prstGeom>
        </p:spPr>
        <p:txBody>
          <a:bodyPr>
            <a:noAutofit/>
          </a:bodyPr>
          <a:lstStyle>
            <a:lvl1pPr marL="288000" indent="-288000" algn="l">
              <a:buNone/>
              <a:defRPr sz="4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0" y="4780883"/>
            <a:ext cx="7503849" cy="896938"/>
          </a:xfrm>
          <a:prstGeom prst="rect">
            <a:avLst/>
          </a:prstGeom>
        </p:spPr>
        <p:txBody>
          <a:bodyPr/>
          <a:lstStyle>
            <a:lvl1pPr marL="0" indent="0" algn="l">
              <a:buNone/>
              <a:defRPr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412778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7" name="TextBox 6">
            <a:extLst>
              <a:ext uri="{FF2B5EF4-FFF2-40B4-BE49-F238E27FC236}">
                <a16:creationId xmlns:a16="http://schemas.microsoft.com/office/drawing/2014/main" id="{2DFAD1B1-54FF-2FC6-D407-337D3737411D}"/>
              </a:ext>
            </a:extLst>
          </p:cNvPr>
          <p:cNvSpPr txBox="1"/>
          <p:nvPr userDrawn="1"/>
        </p:nvSpPr>
        <p:spPr>
          <a:xfrm>
            <a:off x="1245609" y="2349016"/>
            <a:ext cx="3552728" cy="1200329"/>
          </a:xfrm>
          <a:prstGeom prst="rect">
            <a:avLst/>
          </a:prstGeom>
          <a:noFill/>
        </p:spPr>
        <p:txBody>
          <a:bodyPr wrap="square" rtlCol="0">
            <a:spAutoFit/>
          </a:bodyPr>
          <a:lstStyle/>
          <a:p>
            <a:r>
              <a:rPr lang="en-GB"/>
              <a:t>Text content goes over single column. Text content here goes over single column. Text content here goes over single column.  </a:t>
            </a:r>
          </a:p>
        </p:txBody>
      </p:sp>
    </p:spTree>
    <p:extLst>
      <p:ext uri="{BB962C8B-B14F-4D97-AF65-F5344CB8AC3E}">
        <p14:creationId xmlns:p14="http://schemas.microsoft.com/office/powerpoint/2010/main" val="403869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1" y="0"/>
            <a:ext cx="12191998"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6" name="TextBox 5">
            <a:extLst>
              <a:ext uri="{FF2B5EF4-FFF2-40B4-BE49-F238E27FC236}">
                <a16:creationId xmlns:a16="http://schemas.microsoft.com/office/drawing/2014/main" id="{20A68404-D948-7642-8BC6-F42E883389E5}"/>
              </a:ext>
            </a:extLst>
          </p:cNvPr>
          <p:cNvSpPr txBox="1"/>
          <p:nvPr userDrawn="1"/>
        </p:nvSpPr>
        <p:spPr>
          <a:xfrm>
            <a:off x="1245609" y="2349016"/>
            <a:ext cx="3552728" cy="1200329"/>
          </a:xfrm>
          <a:prstGeom prst="rect">
            <a:avLst/>
          </a:prstGeom>
          <a:noFill/>
        </p:spPr>
        <p:txBody>
          <a:bodyPr wrap="square" rtlCol="0">
            <a:spAutoFit/>
          </a:bodyPr>
          <a:lstStyle/>
          <a:p>
            <a:r>
              <a:rPr lang="en-GB"/>
              <a:t>Text content goes over single column. Text content here goes over single column. Text content here goes over single column.  </a:t>
            </a:r>
          </a:p>
        </p:txBody>
      </p:sp>
    </p:spTree>
    <p:extLst>
      <p:ext uri="{BB962C8B-B14F-4D97-AF65-F5344CB8AC3E}">
        <p14:creationId xmlns:p14="http://schemas.microsoft.com/office/powerpoint/2010/main" val="405208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Lst>
          </p:cNvPr>
          <p:cNvPicPr>
            <a:picLocks noChangeAspect="1"/>
          </p:cNvPicPr>
          <p:nvPr userDrawn="1"/>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2" name="TextBox 1">
            <a:extLst>
              <a:ext uri="{FF2B5EF4-FFF2-40B4-BE49-F238E27FC236}">
                <a16:creationId xmlns:a16="http://schemas.microsoft.com/office/drawing/2014/main" id="{B77551A3-9BAE-400C-B485-0F4ED3DB7306}"/>
              </a:ext>
            </a:extLst>
          </p:cNvPr>
          <p:cNvSpPr txBox="1"/>
          <p:nvPr userDrawn="1"/>
        </p:nvSpPr>
        <p:spPr>
          <a:xfrm>
            <a:off x="1245609" y="2349016"/>
            <a:ext cx="3552728" cy="1384995"/>
          </a:xfrm>
          <a:prstGeom prst="rect">
            <a:avLst/>
          </a:prstGeom>
          <a:noFill/>
        </p:spPr>
        <p:txBody>
          <a:bodyPr wrap="square" rtlCol="0">
            <a:spAutoFit/>
          </a:bodyPr>
          <a:lstStyle/>
          <a:p>
            <a:r>
              <a:rPr lang="en-GB" sz="2800" b="1"/>
              <a:t>“Quote text here. Quote text here. Quote text here.”</a:t>
            </a:r>
          </a:p>
        </p:txBody>
      </p:sp>
    </p:spTree>
    <p:extLst>
      <p:ext uri="{BB962C8B-B14F-4D97-AF65-F5344CB8AC3E}">
        <p14:creationId xmlns:p14="http://schemas.microsoft.com/office/powerpoint/2010/main" val="284182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and image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 </a:t>
            </a:r>
          </a:p>
        </p:txBody>
      </p:sp>
      <p:pic>
        <p:nvPicPr>
          <p:cNvPr id="6" name="Picture 5">
            <a:extLst>
              <a:ext uri="{FF2B5EF4-FFF2-40B4-BE49-F238E27FC236}">
                <a16:creationId xmlns:a16="http://schemas.microsoft.com/office/drawing/2014/main" id="{CEB4F947-0C85-DAF2-683C-40847EF7F07B}"/>
              </a:ext>
            </a:extLst>
          </p:cNvPr>
          <p:cNvPicPr>
            <a:picLocks noChangeAspect="1"/>
          </p:cNvPicPr>
          <p:nvPr userDrawn="1"/>
        </p:nvPicPr>
        <p:blipFill>
          <a:blip r:embed="rId2"/>
          <a:srcRect/>
          <a:stretch/>
        </p:blipFill>
        <p:spPr>
          <a:xfrm>
            <a:off x="0" y="0"/>
            <a:ext cx="12192000" cy="6857999"/>
          </a:xfrm>
          <a:prstGeom prst="rect">
            <a:avLst/>
          </a:prstGeom>
        </p:spPr>
      </p:pic>
      <p:sp>
        <p:nvSpPr>
          <p:cNvPr id="3" name="TextBox 2">
            <a:extLst>
              <a:ext uri="{FF2B5EF4-FFF2-40B4-BE49-F238E27FC236}">
                <a16:creationId xmlns:a16="http://schemas.microsoft.com/office/drawing/2014/main" id="{072D8FDB-A40F-9C14-5A8C-BCBBA006B64D}"/>
              </a:ext>
            </a:extLst>
          </p:cNvPr>
          <p:cNvSpPr txBox="1"/>
          <p:nvPr userDrawn="1"/>
        </p:nvSpPr>
        <p:spPr>
          <a:xfrm>
            <a:off x="1245609" y="2349016"/>
            <a:ext cx="3552728" cy="1384995"/>
          </a:xfrm>
          <a:prstGeom prst="rect">
            <a:avLst/>
          </a:prstGeom>
          <a:noFill/>
        </p:spPr>
        <p:txBody>
          <a:bodyPr wrap="square" rtlCol="0">
            <a:spAutoFit/>
          </a:bodyPr>
          <a:lstStyle/>
          <a:p>
            <a:r>
              <a:rPr lang="en-GB" sz="2800" b="1"/>
              <a:t>“Quote text here. Quote text here. Quote text here.”</a:t>
            </a:r>
          </a:p>
        </p:txBody>
      </p:sp>
    </p:spTree>
    <p:extLst>
      <p:ext uri="{BB962C8B-B14F-4D97-AF65-F5344CB8AC3E}">
        <p14:creationId xmlns:p14="http://schemas.microsoft.com/office/powerpoint/2010/main" val="12316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Breaker Heading1-Blue-DarkBlueA">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C30C3909-1482-1013-E118-A2CE0A1DD3D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82932" y="2520000"/>
            <a:ext cx="6948488" cy="96361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341198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userDrawn="1"/>
        </p:nvPicPr>
        <p:blipFill>
          <a:blip r:embed="rId2"/>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7745425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Breaker Heading1-Blue-DarkBlu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92F3-915E-341D-8AD1-B8E398E9BFA4}"/>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Chart&#10;&#10;Description automatically generated with medium confidence">
            <a:extLst>
              <a:ext uri="{FF2B5EF4-FFF2-40B4-BE49-F238E27FC236}">
                <a16:creationId xmlns:a16="http://schemas.microsoft.com/office/drawing/2014/main" id="{0AF6C2AD-0E53-2A94-6EDF-C2BC1C35E66B}"/>
              </a:ext>
            </a:extLst>
          </p:cNvPr>
          <p:cNvPicPr>
            <a:picLocks noChangeAspect="1"/>
          </p:cNvPicPr>
          <p:nvPr userDrawn="1"/>
        </p:nvPicPr>
        <p:blipFill>
          <a:blip r:embed="rId2"/>
          <a:stretch>
            <a:fillRect/>
          </a:stretch>
        </p:blipFill>
        <p:spPr>
          <a:xfrm>
            <a:off x="-216747" y="-121920"/>
            <a:ext cx="12408747" cy="697992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12000"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10589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userDrawn="1"/>
        </p:nvPicPr>
        <p:blipFill>
          <a:blip r:embed="rId2"/>
          <a:stretch>
            <a:fillRect/>
          </a:stretch>
        </p:blipFill>
        <p:spPr>
          <a:xfrm>
            <a:off x="-52265" y="-122410"/>
            <a:ext cx="12499929" cy="703121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36091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Breaker Heading1-Blue-DarkBlueA">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268FFC32-6059-0DED-CEB1-02D4D3CCBC8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54598"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74172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Headline slide with image 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1" name="Rectangle 10">
            <a:extLst>
              <a:ext uri="{FF2B5EF4-FFF2-40B4-BE49-F238E27FC236}">
                <a16:creationId xmlns:a16="http://schemas.microsoft.com/office/drawing/2014/main" id="{72C3761D-E146-5B7A-CD68-6CC98EA19A5F}"/>
              </a:ext>
            </a:extLst>
          </p:cNvPr>
          <p:cNvSpPr/>
          <p:nvPr userDrawn="1"/>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6" name="Text Placeholder 7">
            <a:extLst>
              <a:ext uri="{FF2B5EF4-FFF2-40B4-BE49-F238E27FC236}">
                <a16:creationId xmlns:a16="http://schemas.microsoft.com/office/drawing/2014/main" id="{5B6F326D-0ECB-4952-2659-CD1729198654}"/>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Tree>
    <p:extLst>
      <p:ext uri="{BB962C8B-B14F-4D97-AF65-F5344CB8AC3E}">
        <p14:creationId xmlns:p14="http://schemas.microsoft.com/office/powerpoint/2010/main" val="125684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Slide ACCESSIBL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9D383FB-0467-4241-BEF0-D636E886723B}"/>
              </a:ext>
            </a:extLst>
          </p:cNvPr>
          <p:cNvCxnSpPr/>
          <p:nvPr userDrawn="1"/>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2" name="TextBox 1">
            <a:extLst>
              <a:ext uri="{FF2B5EF4-FFF2-40B4-BE49-F238E27FC236}">
                <a16:creationId xmlns:a16="http://schemas.microsoft.com/office/drawing/2014/main" id="{0390E57B-AF19-8642-9E47-AF887F52887B}"/>
              </a:ext>
            </a:extLst>
          </p:cNvPr>
          <p:cNvSpPr txBox="1"/>
          <p:nvPr userDrawn="1"/>
        </p:nvSpPr>
        <p:spPr>
          <a:xfrm>
            <a:off x="5610770" y="2808746"/>
            <a:ext cx="4343734"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a:t>
            </a:r>
            <a:r>
              <a:rPr kumimoji="0" lang="en-GB" sz="2400" b="1" i="0" u="none" strike="noStrike" kern="1200" cap="none" spc="20" normalizeH="0" baseline="0" noProof="0" err="1">
                <a:ln>
                  <a:noFill/>
                </a:ln>
                <a:solidFill>
                  <a:schemeClr val="tx1"/>
                </a:solidFill>
                <a:effectLst/>
                <a:uLnTx/>
                <a:uFillTx/>
                <a:latin typeface="+mn-lt"/>
                <a:ea typeface="+mn-ea"/>
                <a:cs typeface="+mn-cs"/>
              </a:rPr>
              <a:t>nhsengland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a:extLst>
              <a:ext uri="{FF2B5EF4-FFF2-40B4-BE49-F238E27FC236}">
                <a16:creationId xmlns:a16="http://schemas.microsoft.com/office/drawing/2014/main" id="{6C1B65D7-2EE6-F44F-85AA-7C93787926C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872040" y="3665234"/>
            <a:ext cx="390144" cy="390144"/>
          </a:xfrm>
          <a:prstGeom prst="rect">
            <a:avLst/>
          </a:prstGeom>
        </p:spPr>
      </p:pic>
      <p:pic>
        <p:nvPicPr>
          <p:cNvPr id="8" name="Picture 7">
            <a:extLst>
              <a:ext uri="{FF2B5EF4-FFF2-40B4-BE49-F238E27FC236}">
                <a16:creationId xmlns:a16="http://schemas.microsoft.com/office/drawing/2014/main" id="{F2843EE8-F6F8-9D40-92C1-94FB4DCF14B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885396" y="4266369"/>
            <a:ext cx="390144" cy="390144"/>
          </a:xfrm>
          <a:prstGeom prst="rect">
            <a:avLst/>
          </a:prstGeom>
        </p:spPr>
      </p:pic>
      <p:pic>
        <p:nvPicPr>
          <p:cNvPr id="72" name="Picture 96">
            <a:extLst>
              <a:ext uri="{FF2B5EF4-FFF2-40B4-BE49-F238E27FC236}">
                <a16:creationId xmlns:a16="http://schemas.microsoft.com/office/drawing/2014/main" id="{664BA24D-FA8C-EE4D-A2DC-491BF11D6FA6}"/>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767074" y="4806522"/>
            <a:ext cx="600075" cy="600075"/>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8"/>
          <a:stretch>
            <a:fillRect/>
          </a:stretch>
        </p:blipFill>
        <p:spPr>
          <a:xfrm>
            <a:off x="10551045" y="364425"/>
            <a:ext cx="1208955" cy="979789"/>
          </a:xfrm>
          <a:prstGeom prst="rect">
            <a:avLst/>
          </a:prstGeom>
        </p:spPr>
      </p:pic>
      <p:pic>
        <p:nvPicPr>
          <p:cNvPr id="6" name="Picture 5" descr="Icon&#10;&#10;Description automatically generated">
            <a:extLst>
              <a:ext uri="{FF2B5EF4-FFF2-40B4-BE49-F238E27FC236}">
                <a16:creationId xmlns:a16="http://schemas.microsoft.com/office/drawing/2014/main" id="{76D92FD5-08EA-6BC8-29BC-BCF5EEFE18AA}"/>
              </a:ext>
            </a:extLst>
          </p:cNvPr>
          <p:cNvPicPr>
            <a:picLocks noChangeAspect="1"/>
          </p:cNvPicPr>
          <p:nvPr userDrawn="1"/>
        </p:nvPicPr>
        <p:blipFill>
          <a:blip r:embed="rId9"/>
          <a:stretch>
            <a:fillRect/>
          </a:stretch>
        </p:blipFill>
        <p:spPr>
          <a:xfrm rot="5400000">
            <a:off x="-2509143" y="-71523"/>
            <a:ext cx="10768951" cy="7616239"/>
          </a:xfrm>
          <a:prstGeom prst="rect">
            <a:avLst/>
          </a:prstGeom>
        </p:spPr>
      </p:pic>
    </p:spTree>
    <p:extLst>
      <p:ext uri="{BB962C8B-B14F-4D97-AF65-F5344CB8AC3E}">
        <p14:creationId xmlns:p14="http://schemas.microsoft.com/office/powerpoint/2010/main" val="46152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11083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Headline and image with head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Tree>
    <p:extLst>
      <p:ext uri="{BB962C8B-B14F-4D97-AF65-F5344CB8AC3E}">
        <p14:creationId xmlns:p14="http://schemas.microsoft.com/office/powerpoint/2010/main" val="1562603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Headline and image with head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Tree>
    <p:extLst>
      <p:ext uri="{BB962C8B-B14F-4D97-AF65-F5344CB8AC3E}">
        <p14:creationId xmlns:p14="http://schemas.microsoft.com/office/powerpoint/2010/main" val="91440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TextBox 5">
            <a:extLst>
              <a:ext uri="{FF2B5EF4-FFF2-40B4-BE49-F238E27FC236}">
                <a16:creationId xmlns:a16="http://schemas.microsoft.com/office/drawing/2014/main" id="{17BDFC27-AE77-990E-E3A7-5DF7B8BEB8B0}"/>
              </a:ext>
            </a:extLst>
          </p:cNvPr>
          <p:cNvSpPr txBox="1"/>
          <p:nvPr userDrawn="1"/>
        </p:nvSpPr>
        <p:spPr>
          <a:xfrm>
            <a:off x="7202551" y="2249424"/>
            <a:ext cx="4428148" cy="1200329"/>
          </a:xfrm>
          <a:prstGeom prst="rect">
            <a:avLst/>
          </a:prstGeom>
          <a:noFill/>
        </p:spPr>
        <p:txBody>
          <a:bodyPr wrap="square" rtlCol="0">
            <a:spAutoFit/>
          </a:bodyPr>
          <a:lstStyle/>
          <a:p>
            <a:r>
              <a:rPr lang="en-GB">
                <a:solidFill>
                  <a:schemeClr val="bg1"/>
                </a:solidFill>
              </a:rPr>
              <a:t>Text content goes over single column. Text content here goes over single column. Text content here goes over single column.  </a:t>
            </a:r>
          </a:p>
        </p:txBody>
      </p:sp>
    </p:spTree>
    <p:extLst>
      <p:ext uri="{BB962C8B-B14F-4D97-AF65-F5344CB8AC3E}">
        <p14:creationId xmlns:p14="http://schemas.microsoft.com/office/powerpoint/2010/main" val="3783450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Tree>
    <p:extLst>
      <p:ext uri="{BB962C8B-B14F-4D97-AF65-F5344CB8AC3E}">
        <p14:creationId xmlns:p14="http://schemas.microsoft.com/office/powerpoint/2010/main" val="112546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568E66E-4300-C34D-B490-E2E6A73E585A}"/>
              </a:ext>
            </a:extLst>
          </p:cNvPr>
          <p:cNvSpPr/>
          <p:nvPr userDrawn="1"/>
        </p:nvSpPr>
        <p:spPr>
          <a:xfrm>
            <a:off x="3830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337980B-A75B-014B-A7A8-965882204640}"/>
              </a:ext>
            </a:extLst>
          </p:cNvPr>
          <p:cNvSpPr/>
          <p:nvPr userDrawn="1"/>
        </p:nvSpPr>
        <p:spPr>
          <a:xfrm>
            <a:off x="153452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8B5FF7D-C2EF-9E4C-A4CF-A835052E5DF8}"/>
              </a:ext>
            </a:extLst>
          </p:cNvPr>
          <p:cNvSpPr/>
          <p:nvPr userDrawn="1"/>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77481C1-F4F0-BE4E-B991-152BB9620270}"/>
              </a:ext>
            </a:extLst>
          </p:cNvPr>
          <p:cNvSpPr/>
          <p:nvPr userDrawn="1"/>
        </p:nvSpPr>
        <p:spPr>
          <a:xfrm>
            <a:off x="38374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FBC860F-BE8A-634D-9A96-33CE6D96B9F0}"/>
              </a:ext>
            </a:extLst>
          </p:cNvPr>
          <p:cNvSpPr/>
          <p:nvPr userDrawn="1"/>
        </p:nvSpPr>
        <p:spPr>
          <a:xfrm>
            <a:off x="49889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FA913FF-786C-1944-BF18-E9AB064B3444}"/>
              </a:ext>
            </a:extLst>
          </p:cNvPr>
          <p:cNvSpPr/>
          <p:nvPr userDrawn="1"/>
        </p:nvSpPr>
        <p:spPr>
          <a:xfrm>
            <a:off x="6140393"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C22D839-E390-8340-B649-B4FC5A6CFD70}"/>
              </a:ext>
            </a:extLst>
          </p:cNvPr>
          <p:cNvSpPr/>
          <p:nvPr userDrawn="1"/>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640EE3D-EEFC-874A-A65B-DDDE03FC3221}"/>
              </a:ext>
            </a:extLst>
          </p:cNvPr>
          <p:cNvSpPr/>
          <p:nvPr userDrawn="1"/>
        </p:nvSpPr>
        <p:spPr>
          <a:xfrm>
            <a:off x="84433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A667BF2-B8EF-D949-9F15-FC3B3099AD58}"/>
              </a:ext>
            </a:extLst>
          </p:cNvPr>
          <p:cNvSpPr/>
          <p:nvPr userDrawn="1"/>
        </p:nvSpPr>
        <p:spPr>
          <a:xfrm>
            <a:off x="95947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7201170-3375-514F-99C2-E37C6903968A}"/>
              </a:ext>
            </a:extLst>
          </p:cNvPr>
          <p:cNvSpPr/>
          <p:nvPr userDrawn="1"/>
        </p:nvSpPr>
        <p:spPr>
          <a:xfrm>
            <a:off x="107462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E67BC68-4FB2-EE4A-A33E-6A7AF0CF413F}"/>
              </a:ext>
            </a:extLst>
          </p:cNvPr>
          <p:cNvSpPr/>
          <p:nvPr userDrawn="1"/>
        </p:nvSpPr>
        <p:spPr>
          <a:xfrm>
            <a:off x="49889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277C142-7A53-7A4A-A8FB-FBF33048E364}"/>
              </a:ext>
            </a:extLst>
          </p:cNvPr>
          <p:cNvSpPr/>
          <p:nvPr userDrawn="1"/>
        </p:nvSpPr>
        <p:spPr>
          <a:xfrm>
            <a:off x="6140393"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ADC5831-BE66-5045-87AF-18EBDF02747B}"/>
              </a:ext>
            </a:extLst>
          </p:cNvPr>
          <p:cNvSpPr/>
          <p:nvPr userDrawn="1"/>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CB65DE4-B016-474E-A1C1-495957C7CA04}"/>
              </a:ext>
            </a:extLst>
          </p:cNvPr>
          <p:cNvSpPr/>
          <p:nvPr userDrawn="1"/>
        </p:nvSpPr>
        <p:spPr>
          <a:xfrm>
            <a:off x="84433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58B3AA15-3E6B-C347-B0BE-F416C5684A23}"/>
              </a:ext>
            </a:extLst>
          </p:cNvPr>
          <p:cNvSpPr/>
          <p:nvPr userDrawn="1"/>
        </p:nvSpPr>
        <p:spPr>
          <a:xfrm>
            <a:off x="95947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AC0924D-A95B-1E43-84A3-825886C48DD3}"/>
              </a:ext>
            </a:extLst>
          </p:cNvPr>
          <p:cNvSpPr/>
          <p:nvPr userDrawn="1"/>
        </p:nvSpPr>
        <p:spPr>
          <a:xfrm>
            <a:off x="107462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FF522785-C8F3-734E-AF20-487FED2CEBCA}"/>
              </a:ext>
            </a:extLst>
          </p:cNvPr>
          <p:cNvSpPr/>
          <p:nvPr userDrawn="1"/>
        </p:nvSpPr>
        <p:spPr>
          <a:xfrm>
            <a:off x="49889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798AD1D6-A541-1941-8B56-2FF0936767C6}"/>
              </a:ext>
            </a:extLst>
          </p:cNvPr>
          <p:cNvSpPr/>
          <p:nvPr userDrawn="1"/>
        </p:nvSpPr>
        <p:spPr>
          <a:xfrm>
            <a:off x="6140393"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A844F750-124C-F246-BCDD-67595B93DC88}"/>
              </a:ext>
            </a:extLst>
          </p:cNvPr>
          <p:cNvSpPr/>
          <p:nvPr userDrawn="1"/>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15499656-96AE-C649-B3C1-81D5C6F60DA6}"/>
              </a:ext>
            </a:extLst>
          </p:cNvPr>
          <p:cNvSpPr/>
          <p:nvPr userDrawn="1"/>
        </p:nvSpPr>
        <p:spPr>
          <a:xfrm>
            <a:off x="84433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B3150134-3C23-2A41-8EC0-2D0F308CD2FE}"/>
              </a:ext>
            </a:extLst>
          </p:cNvPr>
          <p:cNvSpPr/>
          <p:nvPr userDrawn="1"/>
        </p:nvSpPr>
        <p:spPr>
          <a:xfrm>
            <a:off x="95947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4A542EAC-EEE9-2748-9DAC-6986FFF6348A}"/>
              </a:ext>
            </a:extLst>
          </p:cNvPr>
          <p:cNvSpPr/>
          <p:nvPr userDrawn="1"/>
        </p:nvSpPr>
        <p:spPr>
          <a:xfrm>
            <a:off x="107462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2D1CDB1A-8B42-520A-323D-5D120AA42E9C}"/>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90919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Tree>
    <p:extLst>
      <p:ext uri="{BB962C8B-B14F-4D97-AF65-F5344CB8AC3E}">
        <p14:creationId xmlns:p14="http://schemas.microsoft.com/office/powerpoint/2010/main" val="1153162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EXT Grid boxes, Titles 4UP +Intro">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EBD2400-C5F8-6FA7-2AD7-D6C6E9D59298}"/>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7">
            <a:extLst>
              <a:ext uri="{FF2B5EF4-FFF2-40B4-BE49-F238E27FC236}">
                <a16:creationId xmlns:a16="http://schemas.microsoft.com/office/drawing/2014/main" id="{BA897845-DFE8-7140-BE24-7AD33E02F2ED}"/>
              </a:ext>
            </a:extLst>
          </p:cNvPr>
          <p:cNvSpPr>
            <a:spLocks noGrp="1"/>
          </p:cNvSpPr>
          <p:nvPr>
            <p:ph type="body" sz="quarter" idx="13"/>
          </p:nvPr>
        </p:nvSpPr>
        <p:spPr>
          <a:xfrm>
            <a:off x="4310428" y="218501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2" name="Rectangle: Top Corners Rounded 11">
            <a:extLst>
              <a:ext uri="{FF2B5EF4-FFF2-40B4-BE49-F238E27FC236}">
                <a16:creationId xmlns:a16="http://schemas.microsoft.com/office/drawing/2014/main" id="{5E206611-9F04-2C46-95B1-573726492E29}"/>
              </a:ext>
            </a:extLst>
          </p:cNvPr>
          <p:cNvSpPr/>
          <p:nvPr userDrawn="1"/>
        </p:nvSpPr>
        <p:spPr>
          <a:xfrm>
            <a:off x="4310428" y="1285014"/>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7">
            <a:extLst>
              <a:ext uri="{FF2B5EF4-FFF2-40B4-BE49-F238E27FC236}">
                <a16:creationId xmlns:a16="http://schemas.microsoft.com/office/drawing/2014/main" id="{9E4DF866-0267-6D4B-8CF4-FAFA97285DCA}"/>
              </a:ext>
            </a:extLst>
          </p:cNvPr>
          <p:cNvSpPr>
            <a:spLocks noGrp="1"/>
          </p:cNvSpPr>
          <p:nvPr>
            <p:ph type="body" sz="quarter" idx="14"/>
          </p:nvPr>
        </p:nvSpPr>
        <p:spPr>
          <a:xfrm>
            <a:off x="8264591" y="2186048"/>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4" name="Rectangle: Top Corners Rounded 13">
            <a:extLst>
              <a:ext uri="{FF2B5EF4-FFF2-40B4-BE49-F238E27FC236}">
                <a16:creationId xmlns:a16="http://schemas.microsoft.com/office/drawing/2014/main" id="{C737232C-EBE9-2647-917F-C7C76B087CA4}"/>
              </a:ext>
            </a:extLst>
          </p:cNvPr>
          <p:cNvSpPr/>
          <p:nvPr userDrawn="1"/>
        </p:nvSpPr>
        <p:spPr>
          <a:xfrm>
            <a:off x="8264591" y="1285014"/>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7">
            <a:extLst>
              <a:ext uri="{FF2B5EF4-FFF2-40B4-BE49-F238E27FC236}">
                <a16:creationId xmlns:a16="http://schemas.microsoft.com/office/drawing/2014/main" id="{B8ADAB78-EE5F-B741-8763-DEC022B42E15}"/>
              </a:ext>
            </a:extLst>
          </p:cNvPr>
          <p:cNvSpPr>
            <a:spLocks noGrp="1"/>
          </p:cNvSpPr>
          <p:nvPr>
            <p:ph type="body" sz="quarter" idx="17"/>
          </p:nvPr>
        </p:nvSpPr>
        <p:spPr>
          <a:xfrm>
            <a:off x="4310428" y="4746281"/>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6" name="Rectangle: Top Corners Rounded 15">
            <a:extLst>
              <a:ext uri="{FF2B5EF4-FFF2-40B4-BE49-F238E27FC236}">
                <a16:creationId xmlns:a16="http://schemas.microsoft.com/office/drawing/2014/main" id="{E29E7FE3-94A7-274E-9C79-62D4A777C7A5}"/>
              </a:ext>
            </a:extLst>
          </p:cNvPr>
          <p:cNvSpPr/>
          <p:nvPr userDrawn="1"/>
        </p:nvSpPr>
        <p:spPr>
          <a:xfrm>
            <a:off x="4310428" y="384628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7">
            <a:extLst>
              <a:ext uri="{FF2B5EF4-FFF2-40B4-BE49-F238E27FC236}">
                <a16:creationId xmlns:a16="http://schemas.microsoft.com/office/drawing/2014/main" id="{827DCFD9-112E-A945-955D-F67D14142C69}"/>
              </a:ext>
            </a:extLst>
          </p:cNvPr>
          <p:cNvSpPr>
            <a:spLocks noGrp="1"/>
          </p:cNvSpPr>
          <p:nvPr>
            <p:ph type="body" sz="quarter" idx="18"/>
          </p:nvPr>
        </p:nvSpPr>
        <p:spPr>
          <a:xfrm>
            <a:off x="8264591" y="4747441"/>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18" name="Rectangle: Top Corners Rounded 17">
            <a:extLst>
              <a:ext uri="{FF2B5EF4-FFF2-40B4-BE49-F238E27FC236}">
                <a16:creationId xmlns:a16="http://schemas.microsoft.com/office/drawing/2014/main" id="{70713629-27C4-A749-B40D-6E3D13CBC59F}"/>
              </a:ext>
            </a:extLst>
          </p:cNvPr>
          <p:cNvSpPr/>
          <p:nvPr userDrawn="1"/>
        </p:nvSpPr>
        <p:spPr>
          <a:xfrm>
            <a:off x="8272154" y="3849215"/>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Content Placeholder 3">
            <a:extLst>
              <a:ext uri="{FF2B5EF4-FFF2-40B4-BE49-F238E27FC236}">
                <a16:creationId xmlns:a16="http://schemas.microsoft.com/office/drawing/2014/main" id="{EA0FBD3D-6E21-E549-967B-395F00EE1908}"/>
              </a:ext>
            </a:extLst>
          </p:cNvPr>
          <p:cNvSpPr>
            <a:spLocks noGrp="1"/>
          </p:cNvSpPr>
          <p:nvPr>
            <p:ph sz="quarter" idx="4294967295" hasCustomPrompt="1"/>
          </p:nvPr>
        </p:nvSpPr>
        <p:spPr>
          <a:xfrm>
            <a:off x="432000" y="1393014"/>
            <a:ext cx="3564001" cy="4865268"/>
          </a:xfrm>
        </p:spPr>
        <p:txBody>
          <a:bodyPr lIns="0" tIns="0" rIns="0" bIns="0"/>
          <a:lstStyle>
            <a:lvl1pPr marL="0" indent="0">
              <a:buNone/>
              <a:defRPr sz="2200"/>
            </a:lvl1pPr>
          </a:lstStyle>
          <a:p>
            <a:r>
              <a:rPr lang="en-GB"/>
              <a:t>Intro summary text goes here</a:t>
            </a:r>
          </a:p>
        </p:txBody>
      </p:sp>
      <p:sp>
        <p:nvSpPr>
          <p:cNvPr id="19" name="Title 1">
            <a:extLst>
              <a:ext uri="{FF2B5EF4-FFF2-40B4-BE49-F238E27FC236}">
                <a16:creationId xmlns:a16="http://schemas.microsoft.com/office/drawing/2014/main" id="{E8CEA5C8-040E-A042-A8BE-B661106C8E75}"/>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26" name="Text Placeholder 2">
            <a:extLst>
              <a:ext uri="{FF2B5EF4-FFF2-40B4-BE49-F238E27FC236}">
                <a16:creationId xmlns:a16="http://schemas.microsoft.com/office/drawing/2014/main" id="{F63E93DE-B0A0-E448-839F-EC15B688DA99}"/>
              </a:ext>
            </a:extLst>
          </p:cNvPr>
          <p:cNvSpPr>
            <a:spLocks noGrp="1"/>
          </p:cNvSpPr>
          <p:nvPr>
            <p:ph type="body" sz="quarter" idx="19" hasCustomPrompt="1"/>
          </p:nvPr>
        </p:nvSpPr>
        <p:spPr>
          <a:xfrm>
            <a:off x="4418428" y="1393014"/>
            <a:ext cx="3348000" cy="684000"/>
          </a:xfrm>
        </p:spPr>
        <p:txBody>
          <a:bodyPr anchor="ctr"/>
          <a:lstStyle>
            <a:lvl1pPr algn="ctr">
              <a:buNone/>
              <a:defRPr sz="2200" b="1">
                <a:solidFill>
                  <a:schemeClr val="accent6"/>
                </a:solidFill>
              </a:defRPr>
            </a:lvl1pPr>
          </a:lstStyle>
          <a:p>
            <a:pPr lvl="0"/>
            <a:r>
              <a:rPr lang="en-GB"/>
              <a:t>Insert title</a:t>
            </a:r>
          </a:p>
        </p:txBody>
      </p:sp>
      <p:sp>
        <p:nvSpPr>
          <p:cNvPr id="27" name="Text Placeholder 2">
            <a:extLst>
              <a:ext uri="{FF2B5EF4-FFF2-40B4-BE49-F238E27FC236}">
                <a16:creationId xmlns:a16="http://schemas.microsoft.com/office/drawing/2014/main" id="{8728E9EF-F5FD-C54D-A0C4-E79B3934E34F}"/>
              </a:ext>
            </a:extLst>
          </p:cNvPr>
          <p:cNvSpPr>
            <a:spLocks noGrp="1"/>
          </p:cNvSpPr>
          <p:nvPr>
            <p:ph type="body" sz="quarter" idx="20" hasCustomPrompt="1"/>
          </p:nvPr>
        </p:nvSpPr>
        <p:spPr>
          <a:xfrm>
            <a:off x="8372591" y="1394399"/>
            <a:ext cx="3348000" cy="684000"/>
          </a:xfrm>
        </p:spPr>
        <p:txBody>
          <a:bodyPr anchor="ctr"/>
          <a:lstStyle>
            <a:lvl1pPr algn="ctr">
              <a:buNone/>
              <a:defRPr sz="2200" b="1">
                <a:solidFill>
                  <a:schemeClr val="accent6"/>
                </a:solidFill>
              </a:defRPr>
            </a:lvl1pPr>
          </a:lstStyle>
          <a:p>
            <a:pPr lvl="0"/>
            <a:r>
              <a:rPr lang="en-GB"/>
              <a:t>Insert title</a:t>
            </a:r>
          </a:p>
        </p:txBody>
      </p:sp>
      <p:sp>
        <p:nvSpPr>
          <p:cNvPr id="28" name="Text Placeholder 2">
            <a:extLst>
              <a:ext uri="{FF2B5EF4-FFF2-40B4-BE49-F238E27FC236}">
                <a16:creationId xmlns:a16="http://schemas.microsoft.com/office/drawing/2014/main" id="{13CE4756-EA5A-644E-8E3C-7A8854117627}"/>
              </a:ext>
            </a:extLst>
          </p:cNvPr>
          <p:cNvSpPr>
            <a:spLocks noGrp="1"/>
          </p:cNvSpPr>
          <p:nvPr>
            <p:ph type="body" sz="quarter" idx="21" hasCustomPrompt="1"/>
          </p:nvPr>
        </p:nvSpPr>
        <p:spPr>
          <a:xfrm>
            <a:off x="4418428" y="3954281"/>
            <a:ext cx="3348000" cy="684000"/>
          </a:xfrm>
        </p:spPr>
        <p:txBody>
          <a:bodyPr anchor="ctr"/>
          <a:lstStyle>
            <a:lvl1pPr algn="ctr">
              <a:buNone/>
              <a:defRPr sz="2200" b="1">
                <a:solidFill>
                  <a:schemeClr val="accent6"/>
                </a:solidFill>
              </a:defRPr>
            </a:lvl1pPr>
          </a:lstStyle>
          <a:p>
            <a:pPr lvl="0"/>
            <a:r>
              <a:rPr lang="en-GB"/>
              <a:t>Insert title</a:t>
            </a:r>
          </a:p>
        </p:txBody>
      </p:sp>
      <p:sp>
        <p:nvSpPr>
          <p:cNvPr id="29" name="Text Placeholder 2">
            <a:extLst>
              <a:ext uri="{FF2B5EF4-FFF2-40B4-BE49-F238E27FC236}">
                <a16:creationId xmlns:a16="http://schemas.microsoft.com/office/drawing/2014/main" id="{A023CEAC-43CB-D349-B655-0C148109A5B5}"/>
              </a:ext>
            </a:extLst>
          </p:cNvPr>
          <p:cNvSpPr>
            <a:spLocks noGrp="1"/>
          </p:cNvSpPr>
          <p:nvPr>
            <p:ph type="body" sz="quarter" idx="22" hasCustomPrompt="1"/>
          </p:nvPr>
        </p:nvSpPr>
        <p:spPr>
          <a:xfrm>
            <a:off x="8380154" y="3954281"/>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1" name="Straight Connector 20">
            <a:extLst>
              <a:ext uri="{FF2B5EF4-FFF2-40B4-BE49-F238E27FC236}">
                <a16:creationId xmlns:a16="http://schemas.microsoft.com/office/drawing/2014/main" id="{7116781D-5A03-6141-8389-E5AB404ECD9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6B9BB60-BD70-1857-B877-C41DEC1AF454}"/>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739382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Sample-Icons-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DF01C83-A866-28AC-7B1F-38947CCF6D80}"/>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5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5"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58"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5"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59"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510BDAA4-2C6C-4E47-9616-5977DD23D840}"/>
              </a:ext>
            </a:extLst>
          </p:cNvPr>
          <p:cNvSpPr/>
          <p:nvPr userDrawn="1"/>
        </p:nvSpPr>
        <p:spPr>
          <a:xfrm>
            <a:off x="5122911"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2691AF0D-B60D-2949-AB30-089AD6A4A5A1}"/>
              </a:ext>
            </a:extLst>
          </p:cNvPr>
          <p:cNvSpPr/>
          <p:nvPr userDrawn="1"/>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D76B0456-3FC3-5D44-A9F1-56A57FD0B992}"/>
              </a:ext>
            </a:extLst>
          </p:cNvPr>
          <p:cNvSpPr/>
          <p:nvPr userDrawn="1"/>
        </p:nvSpPr>
        <p:spPr>
          <a:xfrm>
            <a:off x="9825395"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D569F651-3737-5832-DC5A-9DB8A57B6C79}"/>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Tree>
    <p:extLst>
      <p:ext uri="{BB962C8B-B14F-4D97-AF65-F5344CB8AC3E}">
        <p14:creationId xmlns:p14="http://schemas.microsoft.com/office/powerpoint/2010/main" val="4218441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243720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9FE9CC-24C2-9AAC-6340-A9E7BC324939}"/>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57332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Title, subhead, Three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C4A9B1-8C9A-5B25-6E7A-B9589ECCAD85}"/>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287011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Heading, subhead, bullets on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09CFFC-C421-A97A-14A3-FE2852D11994}"/>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05967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line slide with image 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2C3761D-E146-5B7A-CD68-6CC98EA19A5F}"/>
              </a:ext>
            </a:extLst>
          </p:cNvPr>
          <p:cNvSpPr/>
          <p:nvPr userDrawn="1"/>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3043285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E947E-1F3C-4CE2-B205-42ACABCDF3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34187EB-CD8C-4429-80A8-057E397FF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278BCC8-525B-41FD-8646-596B1960C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574AD-8404-48D7-8DB8-BCC9125C3396}" type="datetimeFigureOut">
              <a:rPr lang="en-GB" smtClean="0"/>
              <a:t>17/01/2024</a:t>
            </a:fld>
            <a:endParaRPr lang="en-GB"/>
          </a:p>
        </p:txBody>
      </p:sp>
      <p:sp>
        <p:nvSpPr>
          <p:cNvPr id="5" name="Footer Placeholder 4">
            <a:extLst>
              <a:ext uri="{FF2B5EF4-FFF2-40B4-BE49-F238E27FC236}">
                <a16:creationId xmlns:a16="http://schemas.microsoft.com/office/drawing/2014/main" id="{882564A6-47BB-43DB-A152-9E1555760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E33BD63-EE18-4132-8F91-68A0A2C0D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67EA4-DCE3-FB49-A794-A4595EF638BC}" type="slidenum">
              <a:rPr lang="en-GB" smtClean="0"/>
              <a:t>‹#›</a:t>
            </a:fld>
            <a:endParaRPr lang="en-GB"/>
          </a:p>
        </p:txBody>
      </p:sp>
    </p:spTree>
    <p:extLst>
      <p:ext uri="{BB962C8B-B14F-4D97-AF65-F5344CB8AC3E}">
        <p14:creationId xmlns:p14="http://schemas.microsoft.com/office/powerpoint/2010/main" val="945044896"/>
      </p:ext>
    </p:extLst>
  </p:cSld>
  <p:clrMap bg1="dk1" tx1="lt1" bg2="dk2" tx2="lt2" accent1="accent1" accent2="accent2" accent3="accent3" accent4="accent4" accent5="accent5" accent6="accent6" hlink="hlink" folHlink="folHlink"/>
  <p:sldLayoutIdLst>
    <p:sldLayoutId id="2147483817" r:id="rId1"/>
    <p:sldLayoutId id="2147483785" r:id="rId2"/>
    <p:sldLayoutId id="2147483833" r:id="rId3"/>
    <p:sldLayoutId id="2147483834" r:id="rId4"/>
    <p:sldLayoutId id="2147483826" r:id="rId5"/>
    <p:sldLayoutId id="2147483931" r:id="rId6"/>
    <p:sldLayoutId id="2147483827" r:id="rId7"/>
    <p:sldLayoutId id="2147483789" r:id="rId8"/>
    <p:sldLayoutId id="2147483818" r:id="rId9"/>
    <p:sldLayoutId id="2147483813" r:id="rId10"/>
    <p:sldLayoutId id="2147483814" r:id="rId11"/>
    <p:sldLayoutId id="2147483815" r:id="rId12"/>
    <p:sldLayoutId id="2147483797" r:id="rId13"/>
    <p:sldLayoutId id="2147483719" r:id="rId14"/>
    <p:sldLayoutId id="2147483938" r:id="rId15"/>
    <p:sldLayoutId id="2147483939" r:id="rId16"/>
    <p:sldLayoutId id="2147483933" r:id="rId17"/>
    <p:sldLayoutId id="2147483824" r:id="rId18"/>
    <p:sldLayoutId id="2147483926" r:id="rId19"/>
    <p:sldLayoutId id="2147483927" r:id="rId20"/>
    <p:sldLayoutId id="2147483929" r:id="rId21"/>
    <p:sldLayoutId id="2147483928" r:id="rId22"/>
    <p:sldLayoutId id="2147483930" r:id="rId23"/>
    <p:sldLayoutId id="2147483924" r:id="rId24"/>
    <p:sldLayoutId id="2147483940" r:id="rId25"/>
    <p:sldLayoutId id="2147483934" r:id="rId26"/>
    <p:sldLayoutId id="2147483936" r:id="rId27"/>
    <p:sldLayoutId id="2147483937" r:id="rId28"/>
    <p:sldLayoutId id="2147483825" r:id="rId29"/>
    <p:sldLayoutId id="2147483935" r:id="rId30"/>
    <p:sldLayoutId id="2147483941"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45.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49.svg"/></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5.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s://www.mysupportmoney.com/" TargetMode="External"/><Relationship Id="rId7"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31.png"/><Relationship Id="rId5" Type="http://schemas.openxmlformats.org/officeDocument/2006/relationships/hyperlink" Target="https://mycarebank.eu/" TargetMode="External"/><Relationship Id="rId4" Type="http://schemas.openxmlformats.org/officeDocument/2006/relationships/hyperlink" Target="http://stage.mysupportbroker.com/yoursupport"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499A9-ADAE-F54A-B49E-F294E7BCE9E8}"/>
              </a:ext>
            </a:extLst>
          </p:cNvPr>
          <p:cNvSpPr>
            <a:spLocks noGrp="1"/>
          </p:cNvSpPr>
          <p:nvPr>
            <p:ph type="ctrTitle"/>
          </p:nvPr>
        </p:nvSpPr>
        <p:spPr/>
        <p:txBody>
          <a:bodyPr/>
          <a:lstStyle/>
          <a:p>
            <a:r>
              <a:rPr lang="en-GB" sz="4000" b="1" dirty="0"/>
              <a:t>Implementing the Discharge Card PHB pilot to support safe and early discharge</a:t>
            </a:r>
            <a:endParaRPr lang="en-GB" sz="6000" dirty="0"/>
          </a:p>
        </p:txBody>
      </p:sp>
      <p:sp>
        <p:nvSpPr>
          <p:cNvPr id="3" name="Subtitle 2">
            <a:extLst>
              <a:ext uri="{FF2B5EF4-FFF2-40B4-BE49-F238E27FC236}">
                <a16:creationId xmlns:a16="http://schemas.microsoft.com/office/drawing/2014/main" id="{2AB96998-8BA0-CF4D-B57F-DEBCAD1141C5}"/>
              </a:ext>
            </a:extLst>
          </p:cNvPr>
          <p:cNvSpPr>
            <a:spLocks noGrp="1"/>
          </p:cNvSpPr>
          <p:nvPr>
            <p:ph type="subTitle" idx="1"/>
          </p:nvPr>
        </p:nvSpPr>
        <p:spPr/>
        <p:txBody>
          <a:bodyPr/>
          <a:lstStyle/>
          <a:p>
            <a:r>
              <a:rPr lang="en-GB" b="1"/>
              <a:t>Phase 2</a:t>
            </a:r>
          </a:p>
        </p:txBody>
      </p:sp>
      <p:sp>
        <p:nvSpPr>
          <p:cNvPr id="9" name="Text Placeholder 8">
            <a:extLst>
              <a:ext uri="{FF2B5EF4-FFF2-40B4-BE49-F238E27FC236}">
                <a16:creationId xmlns:a16="http://schemas.microsoft.com/office/drawing/2014/main" id="{E4F63B5F-2944-6B41-9332-74DB2CCA6FCA}"/>
              </a:ext>
            </a:extLst>
          </p:cNvPr>
          <p:cNvSpPr>
            <a:spLocks noGrp="1"/>
          </p:cNvSpPr>
          <p:nvPr>
            <p:ph type="body" sz="quarter" idx="13"/>
          </p:nvPr>
        </p:nvSpPr>
        <p:spPr>
          <a:xfrm>
            <a:off x="432000" y="5760000"/>
            <a:ext cx="6259513" cy="592674"/>
          </a:xfrm>
        </p:spPr>
        <p:txBody>
          <a:bodyPr>
            <a:normAutofit fontScale="70000" lnSpcReduction="20000"/>
          </a:bodyPr>
          <a:lstStyle/>
          <a:p>
            <a:pPr>
              <a:lnSpc>
                <a:spcPct val="120000"/>
              </a:lnSpc>
            </a:pPr>
            <a:r>
              <a:rPr lang="en-GB"/>
              <a:t>Presented by:</a:t>
            </a:r>
            <a:br>
              <a:rPr lang="en-GB"/>
            </a:br>
            <a:r>
              <a:rPr lang="en-GB" b="1"/>
              <a:t>Behavioural Science Unit, Economics and Strategic Analysis</a:t>
            </a:r>
          </a:p>
        </p:txBody>
      </p:sp>
      <p:sp>
        <p:nvSpPr>
          <p:cNvPr id="4" name="Subtitle 2">
            <a:extLst>
              <a:ext uri="{FF2B5EF4-FFF2-40B4-BE49-F238E27FC236}">
                <a16:creationId xmlns:a16="http://schemas.microsoft.com/office/drawing/2014/main" id="{08F12759-1F51-7CB6-AC05-73C34ABB6202}"/>
              </a:ext>
            </a:extLst>
          </p:cNvPr>
          <p:cNvSpPr txBox="1">
            <a:spLocks/>
          </p:cNvSpPr>
          <p:nvPr/>
        </p:nvSpPr>
        <p:spPr>
          <a:xfrm>
            <a:off x="431999" y="4425500"/>
            <a:ext cx="7973051" cy="1024967"/>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accent6"/>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accent6"/>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accent6"/>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accent6"/>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b="1" dirty="0">
                <a:solidFill>
                  <a:srgbClr val="C00000"/>
                </a:solidFill>
              </a:rPr>
              <a:t>This report is not a statement </a:t>
            </a:r>
          </a:p>
          <a:p>
            <a:r>
              <a:rPr lang="en-GB" b="1" dirty="0">
                <a:solidFill>
                  <a:srgbClr val="C00000"/>
                </a:solidFill>
              </a:rPr>
              <a:t>of NHSE Policy</a:t>
            </a:r>
          </a:p>
        </p:txBody>
      </p:sp>
    </p:spTree>
    <p:extLst>
      <p:ext uri="{BB962C8B-B14F-4D97-AF65-F5344CB8AC3E}">
        <p14:creationId xmlns:p14="http://schemas.microsoft.com/office/powerpoint/2010/main" val="383023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sz="3600" b="1"/>
              <a:t>What is behavioural science?</a:t>
            </a:r>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2114321"/>
            <a:ext cx="11088000" cy="4113678"/>
          </a:xfrm>
        </p:spPr>
        <p:txBody>
          <a:bodyPr>
            <a:normAutofit lnSpcReduction="10000"/>
          </a:bodyPr>
          <a:lstStyle/>
          <a:p>
            <a:r>
              <a:rPr lang="en-GB" sz="2400" i="1"/>
              <a:t>Behavioural Science </a:t>
            </a:r>
            <a:r>
              <a:rPr lang="en-GB" sz="2400"/>
              <a:t>is the scientific study of human behaviour. </a:t>
            </a:r>
            <a:br>
              <a:rPr lang="en-GB" sz="2400"/>
            </a:br>
            <a:br>
              <a:rPr lang="en-GB" sz="2400"/>
            </a:br>
            <a:r>
              <a:rPr lang="en-GB" sz="2400" i="1"/>
              <a:t>Applied Behavioural Science </a:t>
            </a:r>
            <a:r>
              <a:rPr lang="en-GB" sz="2400"/>
              <a:t>uses the findings and approaches from behavioural science systematically to influence a specific behaviour. </a:t>
            </a:r>
            <a:r>
              <a:rPr lang="en-GB" sz="2400" i="1"/>
              <a:t> </a:t>
            </a:r>
            <a:br>
              <a:rPr lang="en-GB" sz="2400" i="1"/>
            </a:br>
            <a:br>
              <a:rPr lang="en-GB" sz="2400" i="1"/>
            </a:br>
            <a:r>
              <a:rPr lang="en-GB" sz="2400"/>
              <a:t>We’re always trying to change behaviours. </a:t>
            </a:r>
            <a:br>
              <a:rPr lang="en-GB" sz="2400"/>
            </a:br>
            <a:br>
              <a:rPr lang="en-GB" sz="2400"/>
            </a:br>
            <a:r>
              <a:rPr lang="en-GB" sz="2400"/>
              <a:t>What we do and how we do it has an impact on those around us. Whether we want it to or not. </a:t>
            </a:r>
            <a:br>
              <a:rPr lang="en-GB" sz="2400"/>
            </a:br>
            <a:br>
              <a:rPr lang="en-GB" sz="2400"/>
            </a:br>
            <a:r>
              <a:rPr lang="en-GB" sz="2400"/>
              <a:t>Understanding behavioural science and applying it can help us to get to desired behavioural outcomes and avoid undesirable ones. </a:t>
            </a:r>
          </a:p>
        </p:txBody>
      </p:sp>
    </p:spTree>
    <p:extLst>
      <p:ext uri="{BB962C8B-B14F-4D97-AF65-F5344CB8AC3E}">
        <p14:creationId xmlns:p14="http://schemas.microsoft.com/office/powerpoint/2010/main" val="406594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sz="3600" b="1"/>
              <a:t>Our approach to changing behaviours</a:t>
            </a:r>
          </a:p>
        </p:txBody>
      </p:sp>
      <p:sp>
        <p:nvSpPr>
          <p:cNvPr id="2" name="TextBox 1">
            <a:extLst>
              <a:ext uri="{FF2B5EF4-FFF2-40B4-BE49-F238E27FC236}">
                <a16:creationId xmlns:a16="http://schemas.microsoft.com/office/drawing/2014/main" id="{C653E110-FF24-E0C7-EB78-8F05B3E48C6E}"/>
              </a:ext>
            </a:extLst>
          </p:cNvPr>
          <p:cNvSpPr txBox="1"/>
          <p:nvPr/>
        </p:nvSpPr>
        <p:spPr>
          <a:xfrm>
            <a:off x="958562" y="4146278"/>
            <a:ext cx="2567516" cy="1401135"/>
          </a:xfrm>
          <a:prstGeom prst="rect">
            <a:avLst/>
          </a:prstGeom>
          <a:noFill/>
        </p:spPr>
        <p:txBody>
          <a:bodyPr wrap="square" lIns="288000" tIns="0" rIns="96000" bIns="144000" rtlCol="0">
            <a:spAutoFit/>
          </a:bodyPr>
          <a:lstStyle/>
          <a:p>
            <a:pPr marL="0" marR="0" lvl="0" indent="0" algn="l" defTabSz="914332" rtl="0" eaLnBrk="1" fontAlgn="auto" latinLnBrk="0" hangingPunct="1">
              <a:lnSpc>
                <a:spcPct val="85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accent6"/>
                </a:solidFill>
                <a:effectLst/>
                <a:uLnTx/>
                <a:uFillTx/>
                <a:latin typeface="Arial"/>
                <a:ea typeface="+mn-ea"/>
                <a:cs typeface="Arial"/>
                <a:sym typeface="Arial"/>
              </a:rPr>
              <a:t>Define</a:t>
            </a:r>
            <a:r>
              <a:rPr kumimoji="0" lang="en-US" sz="2400" b="0" i="0" u="none" strike="noStrike" kern="1200" cap="none" spc="0" normalizeH="0" baseline="0" noProof="0">
                <a:ln>
                  <a:noFill/>
                </a:ln>
                <a:solidFill>
                  <a:schemeClr val="accent6"/>
                </a:solidFill>
                <a:effectLst/>
                <a:uLnTx/>
                <a:uFillTx/>
                <a:latin typeface="Arial"/>
                <a:ea typeface="+mn-ea"/>
                <a:cs typeface="Arial"/>
                <a:sym typeface="Arial"/>
              </a:rPr>
              <a:t> behaviours to change: Who? What? When?</a:t>
            </a:r>
          </a:p>
        </p:txBody>
      </p:sp>
      <p:sp>
        <p:nvSpPr>
          <p:cNvPr id="3" name="TextBox 2">
            <a:extLst>
              <a:ext uri="{FF2B5EF4-FFF2-40B4-BE49-F238E27FC236}">
                <a16:creationId xmlns:a16="http://schemas.microsoft.com/office/drawing/2014/main" id="{4BA203D4-D59D-D715-6DCF-1D24BA38C9D8}"/>
              </a:ext>
            </a:extLst>
          </p:cNvPr>
          <p:cNvSpPr txBox="1"/>
          <p:nvPr/>
        </p:nvSpPr>
        <p:spPr>
          <a:xfrm>
            <a:off x="3747597" y="4146278"/>
            <a:ext cx="2758423" cy="1401135"/>
          </a:xfrm>
          <a:prstGeom prst="rect">
            <a:avLst/>
          </a:prstGeom>
          <a:noFill/>
        </p:spPr>
        <p:txBody>
          <a:bodyPr wrap="square" lIns="288000" tIns="0" rIns="96000" bIns="144000" rtlCol="0">
            <a:spAutoFit/>
          </a:bodyPr>
          <a:lstStyle/>
          <a:p>
            <a:pPr marL="0" marR="0" lvl="0" indent="0" algn="l" defTabSz="914332" rtl="0" eaLnBrk="1" fontAlgn="auto" latinLnBrk="0" hangingPunct="1">
              <a:lnSpc>
                <a:spcPct val="85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accent6"/>
                </a:solidFill>
                <a:effectLst/>
                <a:uLnTx/>
                <a:uFillTx/>
                <a:latin typeface="Arial"/>
                <a:ea typeface="+mn-ea"/>
                <a:cs typeface="Arial"/>
                <a:sym typeface="Arial"/>
              </a:rPr>
              <a:t>Understand</a:t>
            </a:r>
            <a:r>
              <a:rPr kumimoji="0" lang="en-US" sz="2400" b="0" i="0" u="none" strike="noStrike" kern="1200" cap="none" spc="0" normalizeH="0" baseline="0" noProof="0">
                <a:ln>
                  <a:noFill/>
                </a:ln>
                <a:solidFill>
                  <a:schemeClr val="accent6"/>
                </a:solidFill>
                <a:effectLst/>
                <a:uLnTx/>
                <a:uFillTx/>
                <a:latin typeface="Arial"/>
                <a:ea typeface="+mn-ea"/>
                <a:cs typeface="Arial"/>
                <a:sym typeface="Arial"/>
              </a:rPr>
              <a:t> barriers and drivers for those behaviours</a:t>
            </a:r>
          </a:p>
        </p:txBody>
      </p:sp>
      <p:sp>
        <p:nvSpPr>
          <p:cNvPr id="4" name="TextBox 3">
            <a:extLst>
              <a:ext uri="{FF2B5EF4-FFF2-40B4-BE49-F238E27FC236}">
                <a16:creationId xmlns:a16="http://schemas.microsoft.com/office/drawing/2014/main" id="{8C47270B-D8F0-4C45-B972-5DB1DF5F7892}"/>
              </a:ext>
            </a:extLst>
          </p:cNvPr>
          <p:cNvSpPr txBox="1"/>
          <p:nvPr/>
        </p:nvSpPr>
        <p:spPr>
          <a:xfrm>
            <a:off x="6672968" y="4146278"/>
            <a:ext cx="2567516" cy="1087203"/>
          </a:xfrm>
          <a:prstGeom prst="rect">
            <a:avLst/>
          </a:prstGeom>
          <a:noFill/>
        </p:spPr>
        <p:txBody>
          <a:bodyPr wrap="square" lIns="288000" tIns="0" rIns="96000" bIns="144000" rtlCol="0">
            <a:spAutoFit/>
          </a:bodyPr>
          <a:lstStyle/>
          <a:p>
            <a:pPr marL="0" marR="0" lvl="0" indent="0" algn="l" defTabSz="914332" rtl="0" eaLnBrk="1" fontAlgn="auto" latinLnBrk="0" hangingPunct="1">
              <a:lnSpc>
                <a:spcPct val="85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accent6"/>
                </a:solidFill>
                <a:effectLst/>
                <a:uLnTx/>
                <a:uFillTx/>
                <a:latin typeface="Arial"/>
                <a:ea typeface="+mn-ea"/>
                <a:cs typeface="Arial"/>
                <a:sym typeface="Arial"/>
              </a:rPr>
              <a:t>Design </a:t>
            </a:r>
            <a:r>
              <a:rPr kumimoji="0" lang="en-US" sz="2400" b="0" i="0" u="none" strike="noStrike" kern="1200" cap="none" spc="0" normalizeH="0" baseline="0" noProof="0">
                <a:ln>
                  <a:noFill/>
                </a:ln>
                <a:solidFill>
                  <a:schemeClr val="accent6"/>
                </a:solidFill>
                <a:effectLst/>
                <a:uLnTx/>
                <a:uFillTx/>
                <a:latin typeface="Arial"/>
                <a:ea typeface="+mn-ea"/>
                <a:cs typeface="Arial"/>
                <a:sym typeface="Arial"/>
              </a:rPr>
              <a:t> potential solutions </a:t>
            </a:r>
          </a:p>
        </p:txBody>
      </p:sp>
      <p:sp>
        <p:nvSpPr>
          <p:cNvPr id="6" name="TextBox 5">
            <a:extLst>
              <a:ext uri="{FF2B5EF4-FFF2-40B4-BE49-F238E27FC236}">
                <a16:creationId xmlns:a16="http://schemas.microsoft.com/office/drawing/2014/main" id="{F3DF4796-74A4-41BD-6EB1-9A69C41A6CB2}"/>
              </a:ext>
            </a:extLst>
          </p:cNvPr>
          <p:cNvSpPr txBox="1"/>
          <p:nvPr/>
        </p:nvSpPr>
        <p:spPr>
          <a:xfrm>
            <a:off x="9031680" y="4146278"/>
            <a:ext cx="1991186" cy="773270"/>
          </a:xfrm>
          <a:prstGeom prst="rect">
            <a:avLst/>
          </a:prstGeom>
          <a:noFill/>
        </p:spPr>
        <p:txBody>
          <a:bodyPr wrap="square" lIns="288000" tIns="0" rIns="96000" bIns="144000" rtlCol="0">
            <a:spAutoFit/>
          </a:bodyPr>
          <a:lstStyle/>
          <a:p>
            <a:pPr marL="0" marR="0" lvl="0" indent="0" algn="l" defTabSz="914332" rtl="0" eaLnBrk="1" fontAlgn="auto" latinLnBrk="0" hangingPunct="1">
              <a:lnSpc>
                <a:spcPct val="85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accent6"/>
                </a:solidFill>
                <a:effectLst/>
                <a:uLnTx/>
                <a:uFillTx/>
                <a:latin typeface="Arial"/>
                <a:ea typeface="+mn-ea"/>
                <a:cs typeface="Arial"/>
                <a:sym typeface="Arial"/>
              </a:rPr>
              <a:t>Apply</a:t>
            </a:r>
            <a:r>
              <a:rPr kumimoji="0" lang="en-US" sz="2400" b="0" i="0" u="none" strike="noStrike" kern="1200" cap="none" spc="0" normalizeH="0" baseline="0" noProof="0">
                <a:ln>
                  <a:noFill/>
                </a:ln>
                <a:solidFill>
                  <a:schemeClr val="accent6"/>
                </a:solidFill>
                <a:effectLst/>
                <a:uLnTx/>
                <a:uFillTx/>
                <a:latin typeface="Arial"/>
                <a:ea typeface="+mn-ea"/>
                <a:cs typeface="Arial"/>
                <a:sym typeface="Arial"/>
              </a:rPr>
              <a:t>, test and learn</a:t>
            </a:r>
          </a:p>
        </p:txBody>
      </p:sp>
      <p:pic>
        <p:nvPicPr>
          <p:cNvPr id="7" name="Graphic 6" descr="Target with solid fill">
            <a:extLst>
              <a:ext uri="{FF2B5EF4-FFF2-40B4-BE49-F238E27FC236}">
                <a16:creationId xmlns:a16="http://schemas.microsoft.com/office/drawing/2014/main" id="{2AEAEF9C-E5B9-4225-9646-8D343B7D4C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8562" y="1993045"/>
            <a:ext cx="1665963" cy="1665963"/>
          </a:xfrm>
          <a:prstGeom prst="rect">
            <a:avLst/>
          </a:prstGeom>
        </p:spPr>
      </p:pic>
      <p:pic>
        <p:nvPicPr>
          <p:cNvPr id="8" name="Graphic 7" descr="Artificial Intelligence with solid fill">
            <a:extLst>
              <a:ext uri="{FF2B5EF4-FFF2-40B4-BE49-F238E27FC236}">
                <a16:creationId xmlns:a16="http://schemas.microsoft.com/office/drawing/2014/main" id="{19A037D3-2A2B-009B-C1CC-97C072C3216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78885" y="2023673"/>
            <a:ext cx="1602355" cy="1602355"/>
          </a:xfrm>
          <a:prstGeom prst="rect">
            <a:avLst/>
          </a:prstGeom>
        </p:spPr>
      </p:pic>
      <p:pic>
        <p:nvPicPr>
          <p:cNvPr id="9" name="Graphic 8" descr="Rocket with solid fill">
            <a:extLst>
              <a:ext uri="{FF2B5EF4-FFF2-40B4-BE49-F238E27FC236}">
                <a16:creationId xmlns:a16="http://schemas.microsoft.com/office/drawing/2014/main" id="{791E9DC4-07E4-CD4F-1C71-BC8394A1B2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40484" y="1993046"/>
            <a:ext cx="1696791" cy="1696791"/>
          </a:xfrm>
          <a:prstGeom prst="rect">
            <a:avLst/>
          </a:prstGeom>
        </p:spPr>
      </p:pic>
      <p:pic>
        <p:nvPicPr>
          <p:cNvPr id="10" name="Graphic 9" descr="Blueprint with solid fill">
            <a:extLst>
              <a:ext uri="{FF2B5EF4-FFF2-40B4-BE49-F238E27FC236}">
                <a16:creationId xmlns:a16="http://schemas.microsoft.com/office/drawing/2014/main" id="{095FF2AA-EE65-4C71-FE75-C0A843BD56B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633796" y="1989964"/>
            <a:ext cx="1636064" cy="1636064"/>
          </a:xfrm>
          <a:prstGeom prst="rect">
            <a:avLst/>
          </a:prstGeom>
        </p:spPr>
      </p:pic>
    </p:spTree>
    <p:extLst>
      <p:ext uri="{BB962C8B-B14F-4D97-AF65-F5344CB8AC3E}">
        <p14:creationId xmlns:p14="http://schemas.microsoft.com/office/powerpoint/2010/main" val="2616622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48CDDE-81C4-6854-2F36-648A2B54CC0C}"/>
              </a:ext>
            </a:extLst>
          </p:cNvPr>
          <p:cNvSpPr>
            <a:spLocks noGrp="1"/>
          </p:cNvSpPr>
          <p:nvPr>
            <p:ph type="title" idx="4294967295"/>
          </p:nvPr>
        </p:nvSpPr>
        <p:spPr>
          <a:xfrm>
            <a:off x="866774" y="3869120"/>
            <a:ext cx="9281273" cy="15914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800">
                <a:solidFill>
                  <a:schemeClr val="accent6"/>
                </a:solidFill>
              </a:rPr>
              <a:t>Defining behaviours to change: who, what, and when</a:t>
            </a:r>
            <a:endParaRPr kumimoji="0" lang="en-GB" sz="6000" b="1" i="0" u="none" strike="noStrike" kern="1200" cap="none" spc="0" normalizeH="0" baseline="0" noProof="0">
              <a:ln>
                <a:noFill/>
              </a:ln>
              <a:solidFill>
                <a:schemeClr val="accent6"/>
              </a:solidFill>
              <a:effectLst/>
              <a:uLnTx/>
              <a:uFillTx/>
              <a:latin typeface="+mn-lt"/>
              <a:ea typeface="+mn-ea"/>
              <a:cs typeface="+mn-cs"/>
            </a:endParaRPr>
          </a:p>
        </p:txBody>
      </p:sp>
      <p:sp>
        <p:nvSpPr>
          <p:cNvPr id="2" name="Rectangle 1">
            <a:extLst>
              <a:ext uri="{FF2B5EF4-FFF2-40B4-BE49-F238E27FC236}">
                <a16:creationId xmlns:a16="http://schemas.microsoft.com/office/drawing/2014/main" id="{AF6A6196-E4D5-AA3A-C084-F2F6A1A2D683}"/>
              </a:ext>
            </a:extLst>
          </p:cNvPr>
          <p:cNvSpPr/>
          <p:nvPr/>
        </p:nvSpPr>
        <p:spPr>
          <a:xfrm>
            <a:off x="866774" y="1351201"/>
            <a:ext cx="2533887" cy="2298779"/>
          </a:xfrm>
          <a:prstGeom prst="rect">
            <a:avLst/>
          </a:prstGeom>
          <a:solidFill>
            <a:schemeClr val="accent5">
              <a:lumMod val="75000"/>
            </a:schemeClr>
          </a:solidFill>
          <a:ln w="12700" cap="flat" cmpd="sng" algn="ctr">
            <a:noFill/>
            <a:prstDash val="solid"/>
            <a:miter lim="800000"/>
          </a:ln>
          <a:effectLst/>
        </p:spPr>
        <p:txBody>
          <a:bodyPr rtlCol="0" anchor="ctr"/>
          <a:lstStyle/>
          <a:p>
            <a:pPr algn="ctr" defTabSz="1218988">
              <a:lnSpc>
                <a:spcPct val="85000"/>
              </a:lnSpc>
              <a:defRPr/>
            </a:pPr>
            <a:endParaRPr lang="en-GB" sz="2489" kern="0">
              <a:solidFill>
                <a:srgbClr val="FFFFFF"/>
              </a:solidFill>
              <a:latin typeface="Arial"/>
              <a:cs typeface="Arial"/>
              <a:sym typeface="Arial"/>
            </a:endParaRPr>
          </a:p>
        </p:txBody>
      </p:sp>
      <p:sp>
        <p:nvSpPr>
          <p:cNvPr id="4" name="TextBox 3">
            <a:extLst>
              <a:ext uri="{FF2B5EF4-FFF2-40B4-BE49-F238E27FC236}">
                <a16:creationId xmlns:a16="http://schemas.microsoft.com/office/drawing/2014/main" id="{C1AB4CB7-874D-F7E8-08A0-C7015A757049}"/>
              </a:ext>
            </a:extLst>
          </p:cNvPr>
          <p:cNvSpPr txBox="1"/>
          <p:nvPr/>
        </p:nvSpPr>
        <p:spPr>
          <a:xfrm>
            <a:off x="949176" y="1397405"/>
            <a:ext cx="1113487" cy="627864"/>
          </a:xfrm>
          <a:prstGeom prst="rect">
            <a:avLst/>
          </a:prstGeom>
          <a:noFill/>
        </p:spPr>
        <p:txBody>
          <a:bodyPr wrap="square" lIns="0" tIns="0" rIns="0" bIns="0" rtlCol="0">
            <a:spAutoFit/>
          </a:bodyPr>
          <a:lstStyle/>
          <a:p>
            <a:pPr defTabSz="1218988">
              <a:lnSpc>
                <a:spcPct val="85000"/>
              </a:lnSpc>
              <a:defRPr/>
            </a:pPr>
            <a:r>
              <a:rPr lang="en-US" sz="4800" b="1">
                <a:solidFill>
                  <a:schemeClr val="bg1"/>
                </a:solidFill>
                <a:latin typeface="Arial"/>
                <a:cs typeface="Arial"/>
                <a:sym typeface="Arial"/>
              </a:rPr>
              <a:t>1</a:t>
            </a:r>
          </a:p>
        </p:txBody>
      </p:sp>
      <p:pic>
        <p:nvPicPr>
          <p:cNvPr id="5" name="Graphic 4" descr="Target with solid fill">
            <a:extLst>
              <a:ext uri="{FF2B5EF4-FFF2-40B4-BE49-F238E27FC236}">
                <a16:creationId xmlns:a16="http://schemas.microsoft.com/office/drawing/2014/main" id="{A68DDBB0-3593-B61D-FA5B-D0C4544C3C0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29681" y="1667608"/>
            <a:ext cx="1665963" cy="1665963"/>
          </a:xfrm>
          <a:prstGeom prst="rect">
            <a:avLst/>
          </a:prstGeom>
        </p:spPr>
      </p:pic>
    </p:spTree>
    <p:extLst>
      <p:ext uri="{BB962C8B-B14F-4D97-AF65-F5344CB8AC3E}">
        <p14:creationId xmlns:p14="http://schemas.microsoft.com/office/powerpoint/2010/main" val="2156404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a:t>Identifying Key Behaviour</a:t>
            </a:r>
            <a:endParaRPr lang="en-GB" spc="-4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3352800" y="1631576"/>
            <a:ext cx="8141629" cy="4392705"/>
          </a:xfrm>
        </p:spPr>
        <p:txBody>
          <a:bodyPr>
            <a:normAutofit/>
          </a:bodyPr>
          <a:lstStyle/>
          <a:p>
            <a:pPr>
              <a:lnSpc>
                <a:spcPct val="80000"/>
              </a:lnSpc>
            </a:pPr>
            <a:r>
              <a:rPr lang="en-GB" sz="2000"/>
              <a:t>To address the issues in the current state of the e-wallet PHB, our first goal is to identify the main factors associated with using or not using the e-wallet.</a:t>
            </a:r>
          </a:p>
          <a:p>
            <a:pPr>
              <a:lnSpc>
                <a:spcPct val="80000"/>
              </a:lnSpc>
              <a:buNone/>
            </a:pPr>
            <a:endParaRPr lang="en-GB" sz="2000"/>
          </a:p>
          <a:p>
            <a:pPr>
              <a:lnSpc>
                <a:spcPct val="80000"/>
              </a:lnSpc>
            </a:pPr>
            <a:r>
              <a:rPr lang="en-GB" sz="2000"/>
              <a:t>To do this, we must identify the </a:t>
            </a:r>
            <a:r>
              <a:rPr lang="en-GB" sz="2000" b="1"/>
              <a:t>key behaviours / steps </a:t>
            </a:r>
            <a:r>
              <a:rPr lang="en-GB" sz="2000"/>
              <a:t>that matter most on the journey to</a:t>
            </a:r>
            <a:endParaRPr lang="en-GB" sz="2400"/>
          </a:p>
          <a:p>
            <a:pPr marL="447675" lvl="1" indent="-269875">
              <a:lnSpc>
                <a:spcPct val="80000"/>
              </a:lnSpc>
            </a:pPr>
            <a:r>
              <a:rPr lang="en-GB" sz="2000" b="1"/>
              <a:t>Implementing the e-wallet initially</a:t>
            </a:r>
          </a:p>
          <a:p>
            <a:pPr marL="447675" lvl="1" indent="-269875">
              <a:lnSpc>
                <a:spcPct val="80000"/>
              </a:lnSpc>
            </a:pPr>
            <a:r>
              <a:rPr lang="en-GB" sz="2000" b="1"/>
              <a:t>Identifying patients for the e-wallet</a:t>
            </a:r>
          </a:p>
          <a:p>
            <a:pPr marL="447675" lvl="1" indent="-269875">
              <a:lnSpc>
                <a:spcPct val="80000"/>
              </a:lnSpc>
            </a:pPr>
            <a:r>
              <a:rPr lang="en-GB" sz="2000" b="1"/>
              <a:t>Using the e-wallet and discharging patients</a:t>
            </a:r>
          </a:p>
          <a:p>
            <a:pPr marL="0" lvl="1" indent="0">
              <a:lnSpc>
                <a:spcPct val="80000"/>
              </a:lnSpc>
              <a:buNone/>
            </a:pPr>
            <a:endParaRPr lang="en-GB" sz="1800"/>
          </a:p>
          <a:p>
            <a:pPr>
              <a:lnSpc>
                <a:spcPct val="80000"/>
              </a:lnSpc>
            </a:pPr>
            <a:r>
              <a:rPr lang="en-GB" sz="2000"/>
              <a:t>By mapping out this journey in detail, we can target each of the steps in turn, rather than risk overlooking crucial parts of the problem</a:t>
            </a:r>
          </a:p>
          <a:p>
            <a:pPr>
              <a:lnSpc>
                <a:spcPct val="80000"/>
              </a:lnSpc>
              <a:buNone/>
            </a:pPr>
            <a:endParaRPr lang="en-GB" sz="2000"/>
          </a:p>
          <a:p>
            <a:pPr>
              <a:lnSpc>
                <a:spcPct val="80000"/>
              </a:lnSpc>
            </a:pPr>
            <a:r>
              <a:rPr lang="en-GB" sz="2000"/>
              <a:t>This informs what behaviours or steps on the journey are most suitable to target with potential recommendations / interventions in the future.</a:t>
            </a:r>
            <a:endParaRPr lang="en-GB" sz="1800" b="1"/>
          </a:p>
        </p:txBody>
      </p:sp>
      <p:grpSp>
        <p:nvGrpSpPr>
          <p:cNvPr id="2" name="Group 1">
            <a:extLst>
              <a:ext uri="{FF2B5EF4-FFF2-40B4-BE49-F238E27FC236}">
                <a16:creationId xmlns:a16="http://schemas.microsoft.com/office/drawing/2014/main" id="{F7AD531F-0708-F9FA-E034-E0C4A2C95D07}"/>
              </a:ext>
            </a:extLst>
          </p:cNvPr>
          <p:cNvGrpSpPr/>
          <p:nvPr/>
        </p:nvGrpSpPr>
        <p:grpSpPr>
          <a:xfrm>
            <a:off x="697571" y="1896172"/>
            <a:ext cx="2059380" cy="3987795"/>
            <a:chOff x="5620270" y="-392263"/>
            <a:chExt cx="2699419" cy="4401252"/>
          </a:xfrm>
          <a:noFill/>
        </p:grpSpPr>
        <p:sp>
          <p:nvSpPr>
            <p:cNvPr id="3" name="Rectangle: Rounded Corners 2">
              <a:extLst>
                <a:ext uri="{FF2B5EF4-FFF2-40B4-BE49-F238E27FC236}">
                  <a16:creationId xmlns:a16="http://schemas.microsoft.com/office/drawing/2014/main" id="{DAC2274E-C5E4-0229-1F8C-41D65859C656}"/>
                </a:ext>
              </a:extLst>
            </p:cNvPr>
            <p:cNvSpPr/>
            <p:nvPr/>
          </p:nvSpPr>
          <p:spPr>
            <a:xfrm>
              <a:off x="5620270" y="-392263"/>
              <a:ext cx="2699419" cy="4401252"/>
            </a:xfrm>
            <a:prstGeom prst="roundRect">
              <a:avLst>
                <a:gd name="adj" fmla="val 10000"/>
              </a:avLst>
            </a:prstGeom>
            <a:grpFill/>
            <a:ln w="12700" cap="flat" cmpd="sng" algn="ctr">
              <a:noFill/>
              <a:prstDash val="solid"/>
              <a:miter lim="800000"/>
            </a:ln>
            <a:effectLst/>
          </p:spPr>
        </p:sp>
        <p:sp>
          <p:nvSpPr>
            <p:cNvPr id="4" name="Rectangle: Rounded Corners 4">
              <a:extLst>
                <a:ext uri="{FF2B5EF4-FFF2-40B4-BE49-F238E27FC236}">
                  <a16:creationId xmlns:a16="http://schemas.microsoft.com/office/drawing/2014/main" id="{03DBFF88-0677-F82F-E9F6-6232466E2CB6}"/>
                </a:ext>
              </a:extLst>
            </p:cNvPr>
            <p:cNvSpPr txBox="1"/>
            <p:nvPr/>
          </p:nvSpPr>
          <p:spPr>
            <a:xfrm>
              <a:off x="5747071" y="1880923"/>
              <a:ext cx="2445814" cy="1340260"/>
            </a:xfrm>
            <a:prstGeom prst="rect">
              <a:avLst/>
            </a:prstGeom>
            <a:noFill/>
            <a:ln>
              <a:noFill/>
            </a:ln>
            <a:effectLst/>
          </p:spPr>
          <p:txBody>
            <a:bodyPr spcFirstLastPara="0" vert="horz" wrap="square" lIns="163576" tIns="163576" rIns="163576" bIns="163576" numCol="1" spcCol="1270" anchor="t" anchorCtr="1">
              <a:noAutofit/>
            </a:bodyPr>
            <a:lstStyle/>
            <a:p>
              <a:pPr algn="ctr" defTabSz="1022325">
                <a:lnSpc>
                  <a:spcPct val="90000"/>
                </a:lnSpc>
                <a:spcBef>
                  <a:spcPct val="0"/>
                </a:spcBef>
                <a:spcAft>
                  <a:spcPct val="35000"/>
                </a:spcAft>
                <a:defRPr/>
              </a:pPr>
              <a:r>
                <a:rPr lang="en-GB" sz="2667" b="1">
                  <a:solidFill>
                    <a:schemeClr val="accent5">
                      <a:lumMod val="75000"/>
                    </a:schemeClr>
                  </a:solidFill>
                  <a:latin typeface="Calibri" panose="020F0502020204030204"/>
                  <a:cs typeface="Arial"/>
                  <a:sym typeface="Arial"/>
                </a:rPr>
                <a:t>Journey to discharge</a:t>
              </a:r>
            </a:p>
          </p:txBody>
        </p:sp>
      </p:grpSp>
      <p:pic>
        <p:nvPicPr>
          <p:cNvPr id="7" name="Graphic 6" descr="Aspiration outline">
            <a:extLst>
              <a:ext uri="{FF2B5EF4-FFF2-40B4-BE49-F238E27FC236}">
                <a16:creationId xmlns:a16="http://schemas.microsoft.com/office/drawing/2014/main" id="{6BEBBA48-2F8C-F855-AEA0-5E4A203E5E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1853" y="2365002"/>
            <a:ext cx="1590812" cy="1590812"/>
          </a:xfrm>
          <a:prstGeom prst="rect">
            <a:avLst/>
          </a:prstGeom>
        </p:spPr>
      </p:pic>
    </p:spTree>
    <p:extLst>
      <p:ext uri="{BB962C8B-B14F-4D97-AF65-F5344CB8AC3E}">
        <p14:creationId xmlns:p14="http://schemas.microsoft.com/office/powerpoint/2010/main" val="864963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9D574638-B110-6B35-5AD9-BA4D1ED400AE}"/>
              </a:ext>
            </a:extLst>
          </p:cNvPr>
          <p:cNvSpPr txBox="1">
            <a:spLocks/>
          </p:cNvSpPr>
          <p:nvPr/>
        </p:nvSpPr>
        <p:spPr>
          <a:xfrm>
            <a:off x="609601" y="548641"/>
            <a:ext cx="8756073" cy="611649"/>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a:t>E-wallet process (post procurement)</a:t>
            </a:r>
          </a:p>
        </p:txBody>
      </p:sp>
      <p:sp>
        <p:nvSpPr>
          <p:cNvPr id="16" name="ZoneTexte 166">
            <a:extLst>
              <a:ext uri="{FF2B5EF4-FFF2-40B4-BE49-F238E27FC236}">
                <a16:creationId xmlns:a16="http://schemas.microsoft.com/office/drawing/2014/main" id="{FEBFC5B0-82E2-A1C5-B4B2-6480B7026A93}"/>
              </a:ext>
            </a:extLst>
          </p:cNvPr>
          <p:cNvSpPr txBox="1"/>
          <p:nvPr/>
        </p:nvSpPr>
        <p:spPr>
          <a:xfrm>
            <a:off x="3404797" y="5545958"/>
            <a:ext cx="7943784" cy="73866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cs typeface="Arial" panose="020B0604020202020204" pitchFamily="34" charset="0"/>
              </a:rPr>
              <a:t>Feed back about using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Once the e-wallet has been used, staff need confirm it solved the issue, feed back to leads about how it has been used and ideally tell more colleagues about the e-wallet to spread the word</a:t>
            </a:r>
          </a:p>
        </p:txBody>
      </p:sp>
      <p:sp>
        <p:nvSpPr>
          <p:cNvPr id="17" name="ZoneTexte 166 - 1">
            <a:extLst>
              <a:ext uri="{FF2B5EF4-FFF2-40B4-BE49-F238E27FC236}">
                <a16:creationId xmlns:a16="http://schemas.microsoft.com/office/drawing/2014/main" id="{00754DDA-44D1-B50A-EA9A-28F99E4D1077}"/>
              </a:ext>
            </a:extLst>
          </p:cNvPr>
          <p:cNvSpPr txBox="1"/>
          <p:nvPr/>
        </p:nvSpPr>
        <p:spPr>
          <a:xfrm>
            <a:off x="4556779" y="4173015"/>
            <a:ext cx="6791802" cy="1169551"/>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80D2CC"/>
                </a:solidFill>
                <a:effectLst/>
                <a:uLnTx/>
                <a:uFillTx/>
                <a:latin typeface="Arial" panose="020B0604020202020204" pitchFamily="34" charset="0"/>
                <a:cs typeface="Arial" panose="020B0604020202020204" pitchFamily="34" charset="0"/>
              </a:rPr>
              <a:t>Know how to use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Staff must know how the card can be used, for whom and for what, be able to use it and to check that it has solved the barrier to discharge. This includes liaising with other teams; identifying the solution to patient discharge; gaining any necessary approvals and making the purchase</a:t>
            </a:r>
          </a:p>
        </p:txBody>
      </p:sp>
      <p:sp>
        <p:nvSpPr>
          <p:cNvPr id="18" name="ZoneTexte 166 - 1">
            <a:extLst>
              <a:ext uri="{FF2B5EF4-FFF2-40B4-BE49-F238E27FC236}">
                <a16:creationId xmlns:a16="http://schemas.microsoft.com/office/drawing/2014/main" id="{463B2C38-7177-057D-86D1-60A5ED9CE4CC}"/>
              </a:ext>
            </a:extLst>
          </p:cNvPr>
          <p:cNvSpPr txBox="1"/>
          <p:nvPr/>
        </p:nvSpPr>
        <p:spPr>
          <a:xfrm>
            <a:off x="4130203" y="1462151"/>
            <a:ext cx="7473662" cy="95410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2C7D77"/>
                </a:solidFill>
                <a:effectLst/>
                <a:uLnTx/>
                <a:uFillTx/>
                <a:latin typeface="Arial" panose="020B0604020202020204" pitchFamily="34" charset="0"/>
                <a:cs typeface="Arial" panose="020B0604020202020204" pitchFamily="34" charset="0"/>
              </a:rPr>
              <a:t>Know about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To use the e-wallet, staff need to know that it exists and who can use it. Information is often shared by (</a:t>
            </a:r>
            <a:r>
              <a:rPr lang="en-GB" sz="1400">
                <a:solidFill>
                  <a:prstClr val="black"/>
                </a:solidFill>
                <a:latin typeface="Arial" panose="020B0604020202020204" pitchFamily="34" charset="0"/>
                <a:cs typeface="Arial" panose="020B0604020202020204" pitchFamily="34" charset="0"/>
              </a:rPr>
              <a:t>discharge) team leads to other staff who are involved in patient discharge at the trust.</a:t>
            </a:r>
            <a:endParaRPr kumimoji="0" lang="en-GB" sz="1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9" name="ZoneTexte 166">
            <a:extLst>
              <a:ext uri="{FF2B5EF4-FFF2-40B4-BE49-F238E27FC236}">
                <a16:creationId xmlns:a16="http://schemas.microsoft.com/office/drawing/2014/main" id="{B8F0D319-9EA8-9819-629F-8ED3939FBEF9}"/>
              </a:ext>
            </a:extLst>
          </p:cNvPr>
          <p:cNvSpPr txBox="1"/>
          <p:nvPr/>
        </p:nvSpPr>
        <p:spPr>
          <a:xfrm>
            <a:off x="4654997" y="2784016"/>
            <a:ext cx="6791801" cy="954107"/>
          </a:xfrm>
          <a:prstGeom prst="rect">
            <a:avLst/>
          </a:prstGeom>
          <a:noFill/>
          <a:ln>
            <a:no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42BBB2"/>
                </a:solidFill>
                <a:effectLst/>
                <a:uLnTx/>
                <a:uFillTx/>
                <a:latin typeface="Arial" panose="020B0604020202020204" pitchFamily="34" charset="0"/>
                <a:cs typeface="Arial" panose="020B0604020202020204" pitchFamily="34" charset="0"/>
              </a:rPr>
              <a:t>Remember to use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Once staff are aware, they then need to remember to consider using the e-wallet when considering patients who have a delayed discharge and who might be eligible for the e-wallet</a:t>
            </a:r>
          </a:p>
        </p:txBody>
      </p:sp>
      <p:sp>
        <p:nvSpPr>
          <p:cNvPr id="3" name="Arc 2">
            <a:extLst>
              <a:ext uri="{FF2B5EF4-FFF2-40B4-BE49-F238E27FC236}">
                <a16:creationId xmlns:a16="http://schemas.microsoft.com/office/drawing/2014/main" id="{4CFD6BB6-E60D-6467-1DB4-280A03814980}"/>
              </a:ext>
            </a:extLst>
          </p:cNvPr>
          <p:cNvSpPr>
            <a:spLocks noChangeAspect="1"/>
          </p:cNvSpPr>
          <p:nvPr/>
        </p:nvSpPr>
        <p:spPr>
          <a:xfrm>
            <a:off x="1227208" y="2378958"/>
            <a:ext cx="2608891" cy="2608891"/>
          </a:xfrm>
          <a:prstGeom prst="arc">
            <a:avLst>
              <a:gd name="adj1" fmla="val 6337643"/>
              <a:gd name="adj2" fmla="val 0"/>
            </a:avLst>
          </a:prstGeom>
          <a:ln w="381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5" name="Arc 24">
            <a:extLst>
              <a:ext uri="{FF2B5EF4-FFF2-40B4-BE49-F238E27FC236}">
                <a16:creationId xmlns:a16="http://schemas.microsoft.com/office/drawing/2014/main" id="{E20EDC12-A377-061B-9E50-67426A3595AD}"/>
              </a:ext>
            </a:extLst>
          </p:cNvPr>
          <p:cNvSpPr>
            <a:spLocks noChangeAspect="1"/>
          </p:cNvSpPr>
          <p:nvPr/>
        </p:nvSpPr>
        <p:spPr>
          <a:xfrm rot="7470034">
            <a:off x="1551603" y="2703354"/>
            <a:ext cx="1960098" cy="1960098"/>
          </a:xfrm>
          <a:prstGeom prst="arc">
            <a:avLst>
              <a:gd name="adj1" fmla="val 6337643"/>
              <a:gd name="adj2" fmla="val 0"/>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6" name="Arc 25">
            <a:extLst>
              <a:ext uri="{FF2B5EF4-FFF2-40B4-BE49-F238E27FC236}">
                <a16:creationId xmlns:a16="http://schemas.microsoft.com/office/drawing/2014/main" id="{A8488864-CD21-A11B-7A40-BA415EC95B14}"/>
              </a:ext>
            </a:extLst>
          </p:cNvPr>
          <p:cNvSpPr>
            <a:spLocks noChangeAspect="1"/>
          </p:cNvSpPr>
          <p:nvPr/>
        </p:nvSpPr>
        <p:spPr>
          <a:xfrm rot="10507968">
            <a:off x="621815" y="1773564"/>
            <a:ext cx="3819677" cy="3819677"/>
          </a:xfrm>
          <a:prstGeom prst="arc">
            <a:avLst>
              <a:gd name="adj1" fmla="val 6337643"/>
              <a:gd name="adj2" fmla="val 0"/>
            </a:avLst>
          </a:prstGeom>
          <a:noFill/>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7" name="Oval 26">
            <a:extLst>
              <a:ext uri="{FF2B5EF4-FFF2-40B4-BE49-F238E27FC236}">
                <a16:creationId xmlns:a16="http://schemas.microsoft.com/office/drawing/2014/main" id="{CF8B5E26-C66F-32C1-3FC1-DCEC5F5B8BE9}"/>
              </a:ext>
            </a:extLst>
          </p:cNvPr>
          <p:cNvSpPr>
            <a:spLocks noChangeAspect="1"/>
          </p:cNvSpPr>
          <p:nvPr/>
        </p:nvSpPr>
        <p:spPr>
          <a:xfrm>
            <a:off x="3191510" y="1780447"/>
            <a:ext cx="426575" cy="426575"/>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rPr>
              <a:t>1</a:t>
            </a:r>
          </a:p>
        </p:txBody>
      </p:sp>
      <p:sp>
        <p:nvSpPr>
          <p:cNvPr id="28" name="Oval 27">
            <a:extLst>
              <a:ext uri="{FF2B5EF4-FFF2-40B4-BE49-F238E27FC236}">
                <a16:creationId xmlns:a16="http://schemas.microsoft.com/office/drawing/2014/main" id="{8EA805A9-58F4-3DD3-8730-C9D6F4B2CAD7}"/>
              </a:ext>
            </a:extLst>
          </p:cNvPr>
          <p:cNvSpPr>
            <a:spLocks noChangeAspect="1"/>
          </p:cNvSpPr>
          <p:nvPr/>
        </p:nvSpPr>
        <p:spPr>
          <a:xfrm>
            <a:off x="4130204" y="3007668"/>
            <a:ext cx="426575" cy="426575"/>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rPr>
              <a:t>2</a:t>
            </a:r>
          </a:p>
        </p:txBody>
      </p:sp>
      <p:sp>
        <p:nvSpPr>
          <p:cNvPr id="29" name="Oval 28">
            <a:extLst>
              <a:ext uri="{FF2B5EF4-FFF2-40B4-BE49-F238E27FC236}">
                <a16:creationId xmlns:a16="http://schemas.microsoft.com/office/drawing/2014/main" id="{717AB78D-0075-EA61-D83C-9D91959E4C12}"/>
              </a:ext>
            </a:extLst>
          </p:cNvPr>
          <p:cNvSpPr>
            <a:spLocks noChangeAspect="1"/>
          </p:cNvSpPr>
          <p:nvPr/>
        </p:nvSpPr>
        <p:spPr>
          <a:xfrm>
            <a:off x="3965042" y="4396929"/>
            <a:ext cx="426575" cy="4265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rPr>
              <a:t>3</a:t>
            </a:r>
          </a:p>
        </p:txBody>
      </p:sp>
      <p:sp>
        <p:nvSpPr>
          <p:cNvPr id="30" name="Oval 29">
            <a:extLst>
              <a:ext uri="{FF2B5EF4-FFF2-40B4-BE49-F238E27FC236}">
                <a16:creationId xmlns:a16="http://schemas.microsoft.com/office/drawing/2014/main" id="{E082E992-A03A-53E9-BB09-C70C7CBFCE69}"/>
              </a:ext>
            </a:extLst>
          </p:cNvPr>
          <p:cNvSpPr>
            <a:spLocks noChangeAspect="1"/>
          </p:cNvSpPr>
          <p:nvPr/>
        </p:nvSpPr>
        <p:spPr>
          <a:xfrm>
            <a:off x="2504507" y="5330032"/>
            <a:ext cx="426575" cy="426575"/>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1717218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48CDDE-81C4-6854-2F36-648A2B54CC0C}"/>
              </a:ext>
            </a:extLst>
          </p:cNvPr>
          <p:cNvSpPr>
            <a:spLocks noGrp="1"/>
          </p:cNvSpPr>
          <p:nvPr>
            <p:ph type="title" idx="4294967295"/>
          </p:nvPr>
        </p:nvSpPr>
        <p:spPr>
          <a:xfrm>
            <a:off x="866774" y="3869120"/>
            <a:ext cx="9281273" cy="15914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defTabSz="914309">
              <a:lnSpc>
                <a:spcPct val="85000"/>
              </a:lnSpc>
              <a:defRPr/>
            </a:pPr>
            <a:r>
              <a:rPr lang="en-GB" sz="4800">
                <a:solidFill>
                  <a:schemeClr val="accent6"/>
                </a:solidFill>
                <a:sym typeface="Arial"/>
              </a:rPr>
              <a:t>Understand key barriers and drivers for those behaviours</a:t>
            </a:r>
            <a:endParaRPr lang="en-US" sz="4800">
              <a:solidFill>
                <a:schemeClr val="accent6"/>
              </a:solidFill>
              <a:sym typeface="Arial"/>
            </a:endParaRPr>
          </a:p>
        </p:txBody>
      </p:sp>
      <p:sp>
        <p:nvSpPr>
          <p:cNvPr id="2" name="Rectangle 1">
            <a:extLst>
              <a:ext uri="{FF2B5EF4-FFF2-40B4-BE49-F238E27FC236}">
                <a16:creationId xmlns:a16="http://schemas.microsoft.com/office/drawing/2014/main" id="{AF6A6196-E4D5-AA3A-C084-F2F6A1A2D683}"/>
              </a:ext>
            </a:extLst>
          </p:cNvPr>
          <p:cNvSpPr/>
          <p:nvPr/>
        </p:nvSpPr>
        <p:spPr>
          <a:xfrm>
            <a:off x="866774" y="1351201"/>
            <a:ext cx="2533887" cy="2298779"/>
          </a:xfrm>
          <a:prstGeom prst="rect">
            <a:avLst/>
          </a:prstGeom>
          <a:solidFill>
            <a:schemeClr val="accent5">
              <a:lumMod val="75000"/>
            </a:schemeClr>
          </a:solidFill>
          <a:ln w="12700" cap="flat" cmpd="sng" algn="ctr">
            <a:noFill/>
            <a:prstDash val="solid"/>
            <a:miter lim="800000"/>
          </a:ln>
          <a:effectLst/>
        </p:spPr>
        <p:txBody>
          <a:bodyPr rtlCol="0" anchor="ctr"/>
          <a:lstStyle/>
          <a:p>
            <a:pPr algn="ctr" defTabSz="1218988">
              <a:lnSpc>
                <a:spcPct val="85000"/>
              </a:lnSpc>
              <a:defRPr/>
            </a:pPr>
            <a:endParaRPr lang="en-GB" sz="2489" kern="0">
              <a:solidFill>
                <a:srgbClr val="FFFFFF"/>
              </a:solidFill>
              <a:latin typeface="Arial"/>
              <a:cs typeface="Arial"/>
              <a:sym typeface="Arial"/>
            </a:endParaRPr>
          </a:p>
        </p:txBody>
      </p:sp>
      <p:sp>
        <p:nvSpPr>
          <p:cNvPr id="4" name="TextBox 3">
            <a:extLst>
              <a:ext uri="{FF2B5EF4-FFF2-40B4-BE49-F238E27FC236}">
                <a16:creationId xmlns:a16="http://schemas.microsoft.com/office/drawing/2014/main" id="{C1AB4CB7-874D-F7E8-08A0-C7015A757049}"/>
              </a:ext>
            </a:extLst>
          </p:cNvPr>
          <p:cNvSpPr txBox="1"/>
          <p:nvPr/>
        </p:nvSpPr>
        <p:spPr>
          <a:xfrm>
            <a:off x="949176" y="1397405"/>
            <a:ext cx="1113487" cy="627864"/>
          </a:xfrm>
          <a:prstGeom prst="rect">
            <a:avLst/>
          </a:prstGeom>
          <a:noFill/>
        </p:spPr>
        <p:txBody>
          <a:bodyPr wrap="square" lIns="0" tIns="0" rIns="0" bIns="0" rtlCol="0">
            <a:spAutoFit/>
          </a:bodyPr>
          <a:lstStyle/>
          <a:p>
            <a:pPr defTabSz="1218988">
              <a:lnSpc>
                <a:spcPct val="85000"/>
              </a:lnSpc>
              <a:defRPr/>
            </a:pPr>
            <a:r>
              <a:rPr lang="en-US" sz="4800" b="1">
                <a:solidFill>
                  <a:schemeClr val="bg1"/>
                </a:solidFill>
                <a:latin typeface="Arial"/>
                <a:cs typeface="Arial"/>
                <a:sym typeface="Arial"/>
              </a:rPr>
              <a:t>2</a:t>
            </a:r>
          </a:p>
        </p:txBody>
      </p:sp>
      <p:pic>
        <p:nvPicPr>
          <p:cNvPr id="6" name="Graphic 5" descr="Artificial Intelligence with solid fill">
            <a:extLst>
              <a:ext uri="{FF2B5EF4-FFF2-40B4-BE49-F238E27FC236}">
                <a16:creationId xmlns:a16="http://schemas.microsoft.com/office/drawing/2014/main" id="{144CE532-3B93-41A4-9A27-76FA1FD183A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32539" y="1699412"/>
            <a:ext cx="1602355" cy="1602355"/>
          </a:xfrm>
          <a:prstGeom prst="rect">
            <a:avLst/>
          </a:prstGeom>
        </p:spPr>
      </p:pic>
    </p:spTree>
    <p:extLst>
      <p:ext uri="{BB962C8B-B14F-4D97-AF65-F5344CB8AC3E}">
        <p14:creationId xmlns:p14="http://schemas.microsoft.com/office/powerpoint/2010/main" val="28021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a:t>Overall, the e-wallet seems successful</a:t>
            </a:r>
            <a:endParaRPr lang="en-GB" spc="-40"/>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2837046"/>
            <a:ext cx="6380924" cy="3050883"/>
          </a:xfrm>
        </p:spPr>
        <p:txBody>
          <a:bodyPr>
            <a:normAutofit/>
          </a:bodyPr>
          <a:lstStyle/>
          <a:p>
            <a:pPr marL="571500" indent="-571500">
              <a:buFont typeface="+mj-lt"/>
              <a:buAutoNum type="arabicPeriod"/>
            </a:pPr>
            <a:r>
              <a:rPr lang="en-GB" sz="2400" spc="-40"/>
              <a:t>Not enough people know about the e-wallet pilot</a:t>
            </a:r>
          </a:p>
          <a:p>
            <a:pPr marL="571500" indent="-571500">
              <a:buFont typeface="+mj-lt"/>
              <a:buAutoNum type="arabicPeriod"/>
            </a:pPr>
            <a:r>
              <a:rPr lang="en-GB" sz="2400" spc="-40"/>
              <a:t>Staff can struggle to recall the e-wallet in real time</a:t>
            </a:r>
          </a:p>
          <a:p>
            <a:pPr marL="571500" indent="-571500">
              <a:buFont typeface="+mj-lt"/>
              <a:buAutoNum type="arabicPeriod"/>
            </a:pPr>
            <a:r>
              <a:rPr lang="en-GB" sz="2400" spc="-40"/>
              <a:t>Anxiety about doing it ‘wrong’</a:t>
            </a:r>
          </a:p>
          <a:p>
            <a:pPr marL="571500" indent="-571500">
              <a:buFont typeface="+mj-lt"/>
              <a:buAutoNum type="arabicPeriod"/>
            </a:pPr>
            <a:r>
              <a:rPr lang="en-GB" sz="2400" spc="-40"/>
              <a:t>Concerns about who should pay</a:t>
            </a:r>
          </a:p>
          <a:p>
            <a:pPr marL="571500" indent="-571500">
              <a:buFont typeface="+mj-lt"/>
              <a:buAutoNum type="arabicPeriod"/>
            </a:pPr>
            <a:r>
              <a:rPr lang="en-GB" sz="2400" spc="-40"/>
              <a:t>Do not know what money can be spent on</a:t>
            </a:r>
            <a:endParaRPr lang="en-GB" sz="2400"/>
          </a:p>
        </p:txBody>
      </p:sp>
      <p:sp>
        <p:nvSpPr>
          <p:cNvPr id="6" name="Text Placeholder 5">
            <a:extLst>
              <a:ext uri="{FF2B5EF4-FFF2-40B4-BE49-F238E27FC236}">
                <a16:creationId xmlns:a16="http://schemas.microsoft.com/office/drawing/2014/main" id="{90D8699A-B55F-394A-8D26-672B8DCA6C60}"/>
              </a:ext>
            </a:extLst>
          </p:cNvPr>
          <p:cNvSpPr>
            <a:spLocks noGrp="1"/>
          </p:cNvSpPr>
          <p:nvPr>
            <p:ph type="body" sz="quarter" idx="13"/>
          </p:nvPr>
        </p:nvSpPr>
        <p:spPr>
          <a:xfrm>
            <a:off x="432001" y="1416790"/>
            <a:ext cx="6896078" cy="1300652"/>
          </a:xfrm>
        </p:spPr>
        <p:txBody>
          <a:bodyPr/>
          <a:lstStyle/>
          <a:p>
            <a:pPr>
              <a:lnSpc>
                <a:spcPct val="100000"/>
              </a:lnSpc>
              <a:spcAft>
                <a:spcPts val="1200"/>
              </a:spcAft>
              <a:buClr>
                <a:schemeClr val="accent6"/>
              </a:buClr>
            </a:pPr>
            <a:r>
              <a:rPr lang="en-GB" sz="2400"/>
              <a:t>Our research has identified five types of barriers that may be getting in the way of maximising its impact. These are:</a:t>
            </a:r>
          </a:p>
        </p:txBody>
      </p:sp>
      <p:grpSp>
        <p:nvGrpSpPr>
          <p:cNvPr id="2" name="Group 1">
            <a:extLst>
              <a:ext uri="{FF2B5EF4-FFF2-40B4-BE49-F238E27FC236}">
                <a16:creationId xmlns:a16="http://schemas.microsoft.com/office/drawing/2014/main" id="{10F6F593-84B4-2699-7BDD-65ABBB85F225}"/>
              </a:ext>
            </a:extLst>
          </p:cNvPr>
          <p:cNvGrpSpPr/>
          <p:nvPr/>
        </p:nvGrpSpPr>
        <p:grpSpPr>
          <a:xfrm>
            <a:off x="7504684" y="1336430"/>
            <a:ext cx="4362964" cy="2429079"/>
            <a:chOff x="7519029" y="1930411"/>
            <a:chExt cx="4362964" cy="2203709"/>
          </a:xfrm>
        </p:grpSpPr>
        <p:sp>
          <p:nvSpPr>
            <p:cNvPr id="26" name="Rectangle: Folded Corner 25">
              <a:extLst>
                <a:ext uri="{FF2B5EF4-FFF2-40B4-BE49-F238E27FC236}">
                  <a16:creationId xmlns:a16="http://schemas.microsoft.com/office/drawing/2014/main" id="{15ED40AB-85D6-65A0-5369-9AB71BE6E784}"/>
                </a:ext>
              </a:extLst>
            </p:cNvPr>
            <p:cNvSpPr/>
            <p:nvPr/>
          </p:nvSpPr>
          <p:spPr>
            <a:xfrm>
              <a:off x="7798966" y="1983348"/>
              <a:ext cx="4083027" cy="2150772"/>
            </a:xfrm>
            <a:prstGeom prst="foldedCorner">
              <a:avLst>
                <a:gd name="adj" fmla="val 12621"/>
              </a:avLst>
            </a:prstGeom>
            <a:solidFill>
              <a:schemeClr val="bg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sz="1600">
                <a:solidFill>
                  <a:schemeClr val="accent6"/>
                </a:solidFill>
              </a:endParaRPr>
            </a:p>
            <a:p>
              <a:pPr algn="ctr"/>
              <a:r>
                <a:rPr lang="en-GB" sz="1600">
                  <a:solidFill>
                    <a:schemeClr val="accent6"/>
                  </a:solidFill>
                </a:rPr>
                <a:t>I think we felt that it was going to </a:t>
              </a:r>
            </a:p>
            <a:p>
              <a:pPr algn="ctr"/>
              <a:r>
                <a:rPr lang="en-GB" sz="1600">
                  <a:solidFill>
                    <a:schemeClr val="accent6"/>
                  </a:solidFill>
                </a:rPr>
                <a:t>be good in terms of overcoming some of those barriers that result in kind of increased length of stay in hospital even like you said, just small things like food shops, mattresses, heaters, etcetera. I think the reality has been that. </a:t>
              </a:r>
            </a:p>
            <a:p>
              <a:pPr algn="ctr"/>
              <a:r>
                <a:rPr lang="en-GB" sz="1400" i="1">
                  <a:solidFill>
                    <a:schemeClr val="accent6"/>
                  </a:solidFill>
                </a:rPr>
                <a:t>– Physiotherapist</a:t>
              </a:r>
            </a:p>
          </p:txBody>
        </p:sp>
        <p:grpSp>
          <p:nvGrpSpPr>
            <p:cNvPr id="3" name="Group 4">
              <a:extLst>
                <a:ext uri="{FF2B5EF4-FFF2-40B4-BE49-F238E27FC236}">
                  <a16:creationId xmlns:a16="http://schemas.microsoft.com/office/drawing/2014/main" id="{B412153B-8850-360C-4601-F385CAB5213B}"/>
                </a:ext>
              </a:extLst>
            </p:cNvPr>
            <p:cNvGrpSpPr>
              <a:grpSpLocks noChangeAspect="1"/>
            </p:cNvGrpSpPr>
            <p:nvPr/>
          </p:nvGrpSpPr>
          <p:grpSpPr bwMode="auto">
            <a:xfrm>
              <a:off x="7519029" y="1930411"/>
              <a:ext cx="417835" cy="326617"/>
              <a:chOff x="1418" y="1353"/>
              <a:chExt cx="568" cy="444"/>
            </a:xfrm>
            <a:solidFill>
              <a:schemeClr val="accent6"/>
            </a:solidFill>
          </p:grpSpPr>
          <p:sp>
            <p:nvSpPr>
              <p:cNvPr id="4" name="Freeform 5">
                <a:extLst>
                  <a:ext uri="{FF2B5EF4-FFF2-40B4-BE49-F238E27FC236}">
                    <a16:creationId xmlns:a16="http://schemas.microsoft.com/office/drawing/2014/main" id="{AF881BE4-ADAA-2BEE-90A7-E1E68DBD121E}"/>
                  </a:ext>
                </a:extLst>
              </p:cNvPr>
              <p:cNvSpPr>
                <a:spLocks/>
              </p:cNvSpPr>
              <p:nvPr/>
            </p:nvSpPr>
            <p:spPr bwMode="auto">
              <a:xfrm>
                <a:off x="1418" y="1353"/>
                <a:ext cx="274" cy="444"/>
              </a:xfrm>
              <a:custGeom>
                <a:avLst/>
                <a:gdLst>
                  <a:gd name="T0" fmla="*/ 0 w 130"/>
                  <a:gd name="T1" fmla="*/ 121 h 216"/>
                  <a:gd name="T2" fmla="*/ 121 w 130"/>
                  <a:gd name="T3" fmla="*/ 0 h 216"/>
                  <a:gd name="T4" fmla="*/ 130 w 130"/>
                  <a:gd name="T5" fmla="*/ 44 h 216"/>
                  <a:gd name="T6" fmla="*/ 72 w 130"/>
                  <a:gd name="T7" fmla="*/ 100 h 216"/>
                  <a:gd name="T8" fmla="*/ 116 w 130"/>
                  <a:gd name="T9" fmla="*/ 100 h 216"/>
                  <a:gd name="T10" fmla="*/ 116 w 130"/>
                  <a:gd name="T11" fmla="*/ 216 h 216"/>
                  <a:gd name="T12" fmla="*/ 0 w 130"/>
                  <a:gd name="T13" fmla="*/ 216 h 216"/>
                  <a:gd name="T14" fmla="*/ 0 w 130"/>
                  <a:gd name="T15" fmla="*/ 121 h 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 h="216">
                    <a:moveTo>
                      <a:pt x="0" y="121"/>
                    </a:moveTo>
                    <a:cubicBezTo>
                      <a:pt x="0" y="34"/>
                      <a:pt x="47" y="3"/>
                      <a:pt x="121" y="0"/>
                    </a:cubicBezTo>
                    <a:cubicBezTo>
                      <a:pt x="130" y="44"/>
                      <a:pt x="130" y="44"/>
                      <a:pt x="130" y="44"/>
                    </a:cubicBezTo>
                    <a:cubicBezTo>
                      <a:pt x="90" y="48"/>
                      <a:pt x="71" y="68"/>
                      <a:pt x="72" y="100"/>
                    </a:cubicBezTo>
                    <a:cubicBezTo>
                      <a:pt x="116" y="100"/>
                      <a:pt x="116" y="100"/>
                      <a:pt x="116" y="100"/>
                    </a:cubicBezTo>
                    <a:cubicBezTo>
                      <a:pt x="116" y="216"/>
                      <a:pt x="116" y="216"/>
                      <a:pt x="116" y="216"/>
                    </a:cubicBezTo>
                    <a:cubicBezTo>
                      <a:pt x="0" y="216"/>
                      <a:pt x="0" y="216"/>
                      <a:pt x="0" y="216"/>
                    </a:cubicBezTo>
                    <a:lnTo>
                      <a:pt x="0" y="1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a:solidFill>
                    <a:srgbClr val="001965"/>
                  </a:solidFill>
                  <a:latin typeface="Arial" panose="020B0604020202020204" pitchFamily="34" charset="0"/>
                  <a:cs typeface="Arial" panose="020B0604020202020204" pitchFamily="34" charset="0"/>
                </a:endParaRPr>
              </a:p>
            </p:txBody>
          </p:sp>
          <p:sp>
            <p:nvSpPr>
              <p:cNvPr id="7" name="Freeform 6">
                <a:extLst>
                  <a:ext uri="{FF2B5EF4-FFF2-40B4-BE49-F238E27FC236}">
                    <a16:creationId xmlns:a16="http://schemas.microsoft.com/office/drawing/2014/main" id="{14F46393-9FC7-4F49-68EA-4CFA775BABA7}"/>
                  </a:ext>
                </a:extLst>
              </p:cNvPr>
              <p:cNvSpPr>
                <a:spLocks/>
              </p:cNvSpPr>
              <p:nvPr/>
            </p:nvSpPr>
            <p:spPr bwMode="auto">
              <a:xfrm>
                <a:off x="1712" y="1353"/>
                <a:ext cx="274" cy="444"/>
              </a:xfrm>
              <a:custGeom>
                <a:avLst/>
                <a:gdLst>
                  <a:gd name="T0" fmla="*/ 0 w 130"/>
                  <a:gd name="T1" fmla="*/ 121 h 216"/>
                  <a:gd name="T2" fmla="*/ 120 w 130"/>
                  <a:gd name="T3" fmla="*/ 0 h 216"/>
                  <a:gd name="T4" fmla="*/ 130 w 130"/>
                  <a:gd name="T5" fmla="*/ 44 h 216"/>
                  <a:gd name="T6" fmla="*/ 71 w 130"/>
                  <a:gd name="T7" fmla="*/ 100 h 216"/>
                  <a:gd name="T8" fmla="*/ 115 w 130"/>
                  <a:gd name="T9" fmla="*/ 100 h 216"/>
                  <a:gd name="T10" fmla="*/ 115 w 130"/>
                  <a:gd name="T11" fmla="*/ 216 h 216"/>
                  <a:gd name="T12" fmla="*/ 0 w 130"/>
                  <a:gd name="T13" fmla="*/ 216 h 216"/>
                  <a:gd name="T14" fmla="*/ 0 w 130"/>
                  <a:gd name="T15" fmla="*/ 121 h 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 h="216">
                    <a:moveTo>
                      <a:pt x="0" y="121"/>
                    </a:moveTo>
                    <a:cubicBezTo>
                      <a:pt x="0" y="34"/>
                      <a:pt x="46" y="3"/>
                      <a:pt x="120" y="0"/>
                    </a:cubicBezTo>
                    <a:cubicBezTo>
                      <a:pt x="130" y="44"/>
                      <a:pt x="130" y="44"/>
                      <a:pt x="130" y="44"/>
                    </a:cubicBezTo>
                    <a:cubicBezTo>
                      <a:pt x="90" y="48"/>
                      <a:pt x="70" y="68"/>
                      <a:pt x="71" y="100"/>
                    </a:cubicBezTo>
                    <a:cubicBezTo>
                      <a:pt x="115" y="100"/>
                      <a:pt x="115" y="100"/>
                      <a:pt x="115" y="100"/>
                    </a:cubicBezTo>
                    <a:cubicBezTo>
                      <a:pt x="115" y="216"/>
                      <a:pt x="115" y="216"/>
                      <a:pt x="115" y="216"/>
                    </a:cubicBezTo>
                    <a:cubicBezTo>
                      <a:pt x="0" y="216"/>
                      <a:pt x="0" y="216"/>
                      <a:pt x="0" y="216"/>
                    </a:cubicBezTo>
                    <a:lnTo>
                      <a:pt x="0" y="1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a:solidFill>
                    <a:srgbClr val="001965"/>
                  </a:solidFill>
                  <a:latin typeface="Arial" panose="020B0604020202020204" pitchFamily="34" charset="0"/>
                  <a:cs typeface="Arial" panose="020B0604020202020204" pitchFamily="34" charset="0"/>
                </a:endParaRPr>
              </a:p>
            </p:txBody>
          </p:sp>
        </p:grpSp>
      </p:grpSp>
      <p:grpSp>
        <p:nvGrpSpPr>
          <p:cNvPr id="8" name="Group 7">
            <a:extLst>
              <a:ext uri="{FF2B5EF4-FFF2-40B4-BE49-F238E27FC236}">
                <a16:creationId xmlns:a16="http://schemas.microsoft.com/office/drawing/2014/main" id="{AE2553E0-C4B2-47D1-E668-6F9F74AEBF2D}"/>
              </a:ext>
            </a:extLst>
          </p:cNvPr>
          <p:cNvGrpSpPr/>
          <p:nvPr/>
        </p:nvGrpSpPr>
        <p:grpSpPr>
          <a:xfrm>
            <a:off x="7445601" y="3863104"/>
            <a:ext cx="4390553" cy="2163193"/>
            <a:chOff x="7491440" y="4232018"/>
            <a:chExt cx="4390553" cy="2163193"/>
          </a:xfrm>
        </p:grpSpPr>
        <p:sp>
          <p:nvSpPr>
            <p:cNvPr id="28" name="Rectangle: Folded Corner 27">
              <a:extLst>
                <a:ext uri="{FF2B5EF4-FFF2-40B4-BE49-F238E27FC236}">
                  <a16:creationId xmlns:a16="http://schemas.microsoft.com/office/drawing/2014/main" id="{4515A10D-5831-57CC-A487-34760D93256F}"/>
                </a:ext>
              </a:extLst>
            </p:cNvPr>
            <p:cNvSpPr/>
            <p:nvPr/>
          </p:nvSpPr>
          <p:spPr>
            <a:xfrm>
              <a:off x="7798966" y="4271262"/>
              <a:ext cx="4083027" cy="2123949"/>
            </a:xfrm>
            <a:prstGeom prst="foldedCorner">
              <a:avLst/>
            </a:prstGeom>
            <a:solidFill>
              <a:schemeClr val="bg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GB" sz="1600">
                  <a:solidFill>
                    <a:schemeClr val="accent6"/>
                  </a:solidFill>
                </a:rPr>
                <a:t>    </a:t>
              </a:r>
            </a:p>
            <a:p>
              <a:pPr algn="ctr"/>
              <a:r>
                <a:rPr lang="en-GB" sz="1600">
                  <a:solidFill>
                    <a:schemeClr val="accent6"/>
                  </a:solidFill>
                </a:rPr>
                <a:t>Before this wallet idea came up, we </a:t>
              </a:r>
            </a:p>
            <a:p>
              <a:pPr algn="ctr"/>
              <a:r>
                <a:rPr lang="en-GB" sz="1600">
                  <a:solidFill>
                    <a:schemeClr val="accent6"/>
                  </a:solidFill>
                </a:rPr>
                <a:t>had to spend from our own salary. We bought from our own card and then we used to get it refunded by the trust. That's how we were doing. People were a bit reluctant to do that. </a:t>
              </a:r>
            </a:p>
            <a:p>
              <a:pPr algn="ctr"/>
              <a:r>
                <a:rPr lang="en-GB" sz="1400" i="1">
                  <a:solidFill>
                    <a:schemeClr val="accent6"/>
                  </a:solidFill>
                </a:rPr>
                <a:t>– Senior Nurse</a:t>
              </a:r>
            </a:p>
          </p:txBody>
        </p:sp>
        <p:grpSp>
          <p:nvGrpSpPr>
            <p:cNvPr id="29" name="Group 4">
              <a:extLst>
                <a:ext uri="{FF2B5EF4-FFF2-40B4-BE49-F238E27FC236}">
                  <a16:creationId xmlns:a16="http://schemas.microsoft.com/office/drawing/2014/main" id="{4B67B309-1D99-185D-5418-285108925C83}"/>
                </a:ext>
              </a:extLst>
            </p:cNvPr>
            <p:cNvGrpSpPr>
              <a:grpSpLocks noChangeAspect="1"/>
            </p:cNvGrpSpPr>
            <p:nvPr/>
          </p:nvGrpSpPr>
          <p:grpSpPr bwMode="auto">
            <a:xfrm>
              <a:off x="7491440" y="4232018"/>
              <a:ext cx="431075" cy="336916"/>
              <a:chOff x="1400" y="1353"/>
              <a:chExt cx="586" cy="458"/>
            </a:xfrm>
            <a:solidFill>
              <a:schemeClr val="accent6"/>
            </a:solidFill>
          </p:grpSpPr>
          <p:sp>
            <p:nvSpPr>
              <p:cNvPr id="30" name="Freeform 5">
                <a:extLst>
                  <a:ext uri="{FF2B5EF4-FFF2-40B4-BE49-F238E27FC236}">
                    <a16:creationId xmlns:a16="http://schemas.microsoft.com/office/drawing/2014/main" id="{2832E4B5-FC26-0242-ABE7-9EE3CE0B9FE4}"/>
                  </a:ext>
                </a:extLst>
              </p:cNvPr>
              <p:cNvSpPr>
                <a:spLocks/>
              </p:cNvSpPr>
              <p:nvPr/>
            </p:nvSpPr>
            <p:spPr bwMode="auto">
              <a:xfrm>
                <a:off x="1400" y="1353"/>
                <a:ext cx="274" cy="458"/>
              </a:xfrm>
              <a:custGeom>
                <a:avLst/>
                <a:gdLst>
                  <a:gd name="T0" fmla="*/ 0 w 130"/>
                  <a:gd name="T1" fmla="*/ 121 h 216"/>
                  <a:gd name="T2" fmla="*/ 121 w 130"/>
                  <a:gd name="T3" fmla="*/ 0 h 216"/>
                  <a:gd name="T4" fmla="*/ 130 w 130"/>
                  <a:gd name="T5" fmla="*/ 44 h 216"/>
                  <a:gd name="T6" fmla="*/ 72 w 130"/>
                  <a:gd name="T7" fmla="*/ 100 h 216"/>
                  <a:gd name="T8" fmla="*/ 116 w 130"/>
                  <a:gd name="T9" fmla="*/ 100 h 216"/>
                  <a:gd name="T10" fmla="*/ 116 w 130"/>
                  <a:gd name="T11" fmla="*/ 216 h 216"/>
                  <a:gd name="T12" fmla="*/ 0 w 130"/>
                  <a:gd name="T13" fmla="*/ 216 h 216"/>
                  <a:gd name="T14" fmla="*/ 0 w 130"/>
                  <a:gd name="T15" fmla="*/ 121 h 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 h="216">
                    <a:moveTo>
                      <a:pt x="0" y="121"/>
                    </a:moveTo>
                    <a:cubicBezTo>
                      <a:pt x="0" y="34"/>
                      <a:pt x="47" y="3"/>
                      <a:pt x="121" y="0"/>
                    </a:cubicBezTo>
                    <a:cubicBezTo>
                      <a:pt x="130" y="44"/>
                      <a:pt x="130" y="44"/>
                      <a:pt x="130" y="44"/>
                    </a:cubicBezTo>
                    <a:cubicBezTo>
                      <a:pt x="90" y="48"/>
                      <a:pt x="71" y="68"/>
                      <a:pt x="72" y="100"/>
                    </a:cubicBezTo>
                    <a:cubicBezTo>
                      <a:pt x="116" y="100"/>
                      <a:pt x="116" y="100"/>
                      <a:pt x="116" y="100"/>
                    </a:cubicBezTo>
                    <a:cubicBezTo>
                      <a:pt x="116" y="216"/>
                      <a:pt x="116" y="216"/>
                      <a:pt x="116" y="216"/>
                    </a:cubicBezTo>
                    <a:cubicBezTo>
                      <a:pt x="0" y="216"/>
                      <a:pt x="0" y="216"/>
                      <a:pt x="0" y="216"/>
                    </a:cubicBezTo>
                    <a:lnTo>
                      <a:pt x="0" y="1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a:solidFill>
                    <a:srgbClr val="001965"/>
                  </a:solidFill>
                  <a:latin typeface="Arial" panose="020B0604020202020204" pitchFamily="34" charset="0"/>
                  <a:cs typeface="Arial" panose="020B0604020202020204" pitchFamily="34" charset="0"/>
                </a:endParaRPr>
              </a:p>
            </p:txBody>
          </p:sp>
          <p:sp>
            <p:nvSpPr>
              <p:cNvPr id="31" name="Freeform 6">
                <a:extLst>
                  <a:ext uri="{FF2B5EF4-FFF2-40B4-BE49-F238E27FC236}">
                    <a16:creationId xmlns:a16="http://schemas.microsoft.com/office/drawing/2014/main" id="{4055B7DC-BB0E-CBD9-4217-F49C7766B23F}"/>
                  </a:ext>
                </a:extLst>
              </p:cNvPr>
              <p:cNvSpPr>
                <a:spLocks/>
              </p:cNvSpPr>
              <p:nvPr/>
            </p:nvSpPr>
            <p:spPr bwMode="auto">
              <a:xfrm>
                <a:off x="1712" y="1353"/>
                <a:ext cx="274" cy="458"/>
              </a:xfrm>
              <a:custGeom>
                <a:avLst/>
                <a:gdLst>
                  <a:gd name="T0" fmla="*/ 0 w 130"/>
                  <a:gd name="T1" fmla="*/ 121 h 216"/>
                  <a:gd name="T2" fmla="*/ 120 w 130"/>
                  <a:gd name="T3" fmla="*/ 0 h 216"/>
                  <a:gd name="T4" fmla="*/ 130 w 130"/>
                  <a:gd name="T5" fmla="*/ 44 h 216"/>
                  <a:gd name="T6" fmla="*/ 71 w 130"/>
                  <a:gd name="T7" fmla="*/ 100 h 216"/>
                  <a:gd name="T8" fmla="*/ 115 w 130"/>
                  <a:gd name="T9" fmla="*/ 100 h 216"/>
                  <a:gd name="T10" fmla="*/ 115 w 130"/>
                  <a:gd name="T11" fmla="*/ 216 h 216"/>
                  <a:gd name="T12" fmla="*/ 0 w 130"/>
                  <a:gd name="T13" fmla="*/ 216 h 216"/>
                  <a:gd name="T14" fmla="*/ 0 w 130"/>
                  <a:gd name="T15" fmla="*/ 121 h 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 h="216">
                    <a:moveTo>
                      <a:pt x="0" y="121"/>
                    </a:moveTo>
                    <a:cubicBezTo>
                      <a:pt x="0" y="34"/>
                      <a:pt x="46" y="3"/>
                      <a:pt x="120" y="0"/>
                    </a:cubicBezTo>
                    <a:cubicBezTo>
                      <a:pt x="130" y="44"/>
                      <a:pt x="130" y="44"/>
                      <a:pt x="130" y="44"/>
                    </a:cubicBezTo>
                    <a:cubicBezTo>
                      <a:pt x="90" y="48"/>
                      <a:pt x="70" y="68"/>
                      <a:pt x="71" y="100"/>
                    </a:cubicBezTo>
                    <a:cubicBezTo>
                      <a:pt x="115" y="100"/>
                      <a:pt x="115" y="100"/>
                      <a:pt x="115" y="100"/>
                    </a:cubicBezTo>
                    <a:cubicBezTo>
                      <a:pt x="115" y="216"/>
                      <a:pt x="115" y="216"/>
                      <a:pt x="115" y="216"/>
                    </a:cubicBezTo>
                    <a:cubicBezTo>
                      <a:pt x="0" y="216"/>
                      <a:pt x="0" y="216"/>
                      <a:pt x="0" y="216"/>
                    </a:cubicBezTo>
                    <a:lnTo>
                      <a:pt x="0" y="1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a:solidFill>
                    <a:srgbClr val="001965"/>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192214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B0E2D01-A0B0-174B-E882-4C64D389EF85}"/>
              </a:ext>
            </a:extLst>
          </p:cNvPr>
          <p:cNvSpPr/>
          <p:nvPr/>
        </p:nvSpPr>
        <p:spPr>
          <a:xfrm>
            <a:off x="-3464" y="1027343"/>
            <a:ext cx="12195464" cy="5019516"/>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867" b="0" i="0" u="none" strike="noStrike" kern="1200" cap="none" spc="0" normalizeH="0" baseline="0" noProof="0">
              <a:ln>
                <a:noFill/>
              </a:ln>
              <a:solidFill>
                <a:srgbClr val="E0DED8"/>
              </a:solidFill>
              <a:effectLst/>
              <a:uLnTx/>
              <a:uFillTx/>
              <a:latin typeface="Arial" panose="020B0604020202020204" pitchFamily="34" charset="0"/>
              <a:ea typeface="+mn-ea"/>
              <a:cs typeface="Arial" panose="020B0604020202020204" pitchFamily="34" charset="0"/>
            </a:endParaRPr>
          </a:p>
        </p:txBody>
      </p:sp>
      <p:pic>
        <p:nvPicPr>
          <p:cNvPr id="16" name="Graphic 15" descr="School boy">
            <a:extLst>
              <a:ext uri="{FF2B5EF4-FFF2-40B4-BE49-F238E27FC236}">
                <a16:creationId xmlns:a16="http://schemas.microsoft.com/office/drawing/2014/main" id="{8B535EAB-09DB-C716-1512-F9CB61167C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17318" y="2630842"/>
            <a:ext cx="4302744" cy="4302744"/>
          </a:xfrm>
          <a:prstGeom prst="rect">
            <a:avLst/>
          </a:prstGeom>
        </p:spPr>
      </p:pic>
      <p:sp>
        <p:nvSpPr>
          <p:cNvPr id="18" name="TextBox 17">
            <a:extLst>
              <a:ext uri="{FF2B5EF4-FFF2-40B4-BE49-F238E27FC236}">
                <a16:creationId xmlns:a16="http://schemas.microsoft.com/office/drawing/2014/main" id="{070E4B6D-F095-9F93-6393-49CDFACDAE3D}"/>
              </a:ext>
            </a:extLst>
          </p:cNvPr>
          <p:cNvSpPr txBox="1"/>
          <p:nvPr/>
        </p:nvSpPr>
        <p:spPr>
          <a:xfrm>
            <a:off x="1" y="2536854"/>
            <a:ext cx="3695511" cy="276999"/>
          </a:xfrm>
          <a:prstGeom prst="rect">
            <a:avLst/>
          </a:prstGeom>
          <a:noFill/>
        </p:spPr>
        <p:txBody>
          <a:bodyPr wrap="square" lIns="0" rIns="0" rtlCol="0" anchor="ctr">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001965"/>
                </a:solidFill>
                <a:effectLst/>
                <a:uLnTx/>
                <a:uFillTx/>
                <a:latin typeface="Arial" panose="020B0604020202020204" pitchFamily="34" charset="0"/>
                <a:ea typeface="+mn-ea"/>
                <a:cs typeface="Arial" panose="020B0604020202020204" pitchFamily="34" charset="0"/>
              </a:rPr>
              <a:t>.</a:t>
            </a:r>
          </a:p>
        </p:txBody>
      </p:sp>
      <p:grpSp>
        <p:nvGrpSpPr>
          <p:cNvPr id="19" name="Group 18">
            <a:extLst>
              <a:ext uri="{FF2B5EF4-FFF2-40B4-BE49-F238E27FC236}">
                <a16:creationId xmlns:a16="http://schemas.microsoft.com/office/drawing/2014/main" id="{B737786F-BCC5-6BD9-31EA-AB7CE572B55B}"/>
              </a:ext>
            </a:extLst>
          </p:cNvPr>
          <p:cNvGrpSpPr/>
          <p:nvPr/>
        </p:nvGrpSpPr>
        <p:grpSpPr>
          <a:xfrm>
            <a:off x="203493" y="1448623"/>
            <a:ext cx="4491963" cy="830997"/>
            <a:chOff x="232437" y="2056400"/>
            <a:chExt cx="4491963" cy="830997"/>
          </a:xfrm>
        </p:grpSpPr>
        <p:sp>
          <p:nvSpPr>
            <p:cNvPr id="20" name="Oval 19">
              <a:extLst>
                <a:ext uri="{FF2B5EF4-FFF2-40B4-BE49-F238E27FC236}">
                  <a16:creationId xmlns:a16="http://schemas.microsoft.com/office/drawing/2014/main" id="{E38D517E-8C2B-25A1-E600-33911B696BE9}"/>
                </a:ext>
              </a:extLst>
            </p:cNvPr>
            <p:cNvSpPr/>
            <p:nvPr/>
          </p:nvSpPr>
          <p:spPr>
            <a:xfrm>
              <a:off x="4017109" y="2193251"/>
              <a:ext cx="707291" cy="682517"/>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867" b="0" i="0" u="none" strike="noStrike" kern="1200" cap="none" spc="0" normalizeH="0" baseline="0" noProof="0">
                <a:ln>
                  <a:noFill/>
                </a:ln>
                <a:solidFill>
                  <a:srgbClr val="E0DED8"/>
                </a:solidFill>
                <a:effectLst/>
                <a:uLnTx/>
                <a:uFillTx/>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1C08EBC2-205E-B825-C4FC-6F6B09631473}"/>
                </a:ext>
              </a:extLst>
            </p:cNvPr>
            <p:cNvSpPr txBox="1"/>
            <p:nvPr/>
          </p:nvSpPr>
          <p:spPr>
            <a:xfrm>
              <a:off x="232437" y="2056400"/>
              <a:ext cx="3547115" cy="830997"/>
            </a:xfrm>
            <a:prstGeom prst="rect">
              <a:avLst/>
            </a:prstGeom>
            <a:noFill/>
          </p:spPr>
          <p:txBody>
            <a:bodyPr wrap="square" lIns="0" rIns="0" rtlCol="0" anchor="ctr">
              <a:spAutoFit/>
            </a:bodyPr>
            <a:lstStyle/>
            <a:p>
              <a:pPr algn="r" defTabSz="1219170">
                <a:defRPr/>
              </a:pPr>
              <a:r>
                <a:rPr lang="en-GB" sz="1600" b="1">
                  <a:solidFill>
                    <a:schemeClr val="accent1">
                      <a:lumMod val="75000"/>
                    </a:schemeClr>
                  </a:solidFill>
                </a:rPr>
                <a:t>The money isn’t the problem anymore. That’s the easy part</a:t>
              </a:r>
            </a:p>
            <a:p>
              <a:pPr algn="r" defTabSz="1219170">
                <a:defRPr/>
              </a:pPr>
              <a:r>
                <a:rPr lang="en-GB" sz="1400" i="1">
                  <a:solidFill>
                    <a:schemeClr val="accent1">
                      <a:lumMod val="75000"/>
                    </a:schemeClr>
                  </a:solidFill>
                </a:rPr>
                <a:t>Physiotherapist</a:t>
              </a:r>
            </a:p>
          </p:txBody>
        </p:sp>
        <p:grpSp>
          <p:nvGrpSpPr>
            <p:cNvPr id="22" name="Group 4">
              <a:extLst>
                <a:ext uri="{FF2B5EF4-FFF2-40B4-BE49-F238E27FC236}">
                  <a16:creationId xmlns:a16="http://schemas.microsoft.com/office/drawing/2014/main" id="{C4328FB1-0A03-F9B0-A9FC-42D629CB8225}"/>
                </a:ext>
              </a:extLst>
            </p:cNvPr>
            <p:cNvGrpSpPr>
              <a:grpSpLocks noChangeAspect="1"/>
            </p:cNvGrpSpPr>
            <p:nvPr/>
          </p:nvGrpSpPr>
          <p:grpSpPr bwMode="auto">
            <a:xfrm rot="10800000">
              <a:off x="4158066" y="2371314"/>
              <a:ext cx="431811" cy="336916"/>
              <a:chOff x="1400" y="1353"/>
              <a:chExt cx="587" cy="458"/>
            </a:xfrm>
            <a:solidFill>
              <a:schemeClr val="accent1"/>
            </a:solidFill>
          </p:grpSpPr>
          <p:sp>
            <p:nvSpPr>
              <p:cNvPr id="23" name="Freeform 5">
                <a:extLst>
                  <a:ext uri="{FF2B5EF4-FFF2-40B4-BE49-F238E27FC236}">
                    <a16:creationId xmlns:a16="http://schemas.microsoft.com/office/drawing/2014/main" id="{A658CC7D-3827-F990-DDB2-7ECDED362DF8}"/>
                  </a:ext>
                </a:extLst>
              </p:cNvPr>
              <p:cNvSpPr>
                <a:spLocks/>
              </p:cNvSpPr>
              <p:nvPr/>
            </p:nvSpPr>
            <p:spPr bwMode="auto">
              <a:xfrm>
                <a:off x="1400" y="1353"/>
                <a:ext cx="274" cy="458"/>
              </a:xfrm>
              <a:custGeom>
                <a:avLst/>
                <a:gdLst>
                  <a:gd name="T0" fmla="*/ 0 w 130"/>
                  <a:gd name="T1" fmla="*/ 121 h 216"/>
                  <a:gd name="T2" fmla="*/ 121 w 130"/>
                  <a:gd name="T3" fmla="*/ 0 h 216"/>
                  <a:gd name="T4" fmla="*/ 130 w 130"/>
                  <a:gd name="T5" fmla="*/ 44 h 216"/>
                  <a:gd name="T6" fmla="*/ 72 w 130"/>
                  <a:gd name="T7" fmla="*/ 100 h 216"/>
                  <a:gd name="T8" fmla="*/ 116 w 130"/>
                  <a:gd name="T9" fmla="*/ 100 h 216"/>
                  <a:gd name="T10" fmla="*/ 116 w 130"/>
                  <a:gd name="T11" fmla="*/ 216 h 216"/>
                  <a:gd name="T12" fmla="*/ 0 w 130"/>
                  <a:gd name="T13" fmla="*/ 216 h 216"/>
                  <a:gd name="T14" fmla="*/ 0 w 130"/>
                  <a:gd name="T15" fmla="*/ 121 h 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 h="216">
                    <a:moveTo>
                      <a:pt x="0" y="121"/>
                    </a:moveTo>
                    <a:cubicBezTo>
                      <a:pt x="0" y="34"/>
                      <a:pt x="47" y="3"/>
                      <a:pt x="121" y="0"/>
                    </a:cubicBezTo>
                    <a:cubicBezTo>
                      <a:pt x="130" y="44"/>
                      <a:pt x="130" y="44"/>
                      <a:pt x="130" y="44"/>
                    </a:cubicBezTo>
                    <a:cubicBezTo>
                      <a:pt x="90" y="48"/>
                      <a:pt x="71" y="68"/>
                      <a:pt x="72" y="100"/>
                    </a:cubicBezTo>
                    <a:cubicBezTo>
                      <a:pt x="116" y="100"/>
                      <a:pt x="116" y="100"/>
                      <a:pt x="116" y="100"/>
                    </a:cubicBezTo>
                    <a:cubicBezTo>
                      <a:pt x="116" y="216"/>
                      <a:pt x="116" y="216"/>
                      <a:pt x="116" y="216"/>
                    </a:cubicBezTo>
                    <a:cubicBezTo>
                      <a:pt x="0" y="216"/>
                      <a:pt x="0" y="216"/>
                      <a:pt x="0" y="216"/>
                    </a:cubicBezTo>
                    <a:lnTo>
                      <a:pt x="0" y="1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24" name="Freeform 6">
                <a:extLst>
                  <a:ext uri="{FF2B5EF4-FFF2-40B4-BE49-F238E27FC236}">
                    <a16:creationId xmlns:a16="http://schemas.microsoft.com/office/drawing/2014/main" id="{717075A3-8838-ECE9-4900-EEB5CFE65DE1}"/>
                  </a:ext>
                </a:extLst>
              </p:cNvPr>
              <p:cNvSpPr>
                <a:spLocks/>
              </p:cNvSpPr>
              <p:nvPr/>
            </p:nvSpPr>
            <p:spPr bwMode="auto">
              <a:xfrm>
                <a:off x="1712" y="1353"/>
                <a:ext cx="275" cy="458"/>
              </a:xfrm>
              <a:custGeom>
                <a:avLst/>
                <a:gdLst>
                  <a:gd name="T0" fmla="*/ 0 w 130"/>
                  <a:gd name="T1" fmla="*/ 121 h 216"/>
                  <a:gd name="T2" fmla="*/ 120 w 130"/>
                  <a:gd name="T3" fmla="*/ 0 h 216"/>
                  <a:gd name="T4" fmla="*/ 130 w 130"/>
                  <a:gd name="T5" fmla="*/ 44 h 216"/>
                  <a:gd name="T6" fmla="*/ 71 w 130"/>
                  <a:gd name="T7" fmla="*/ 100 h 216"/>
                  <a:gd name="T8" fmla="*/ 115 w 130"/>
                  <a:gd name="T9" fmla="*/ 100 h 216"/>
                  <a:gd name="T10" fmla="*/ 115 w 130"/>
                  <a:gd name="T11" fmla="*/ 216 h 216"/>
                  <a:gd name="T12" fmla="*/ 0 w 130"/>
                  <a:gd name="T13" fmla="*/ 216 h 216"/>
                  <a:gd name="T14" fmla="*/ 0 w 130"/>
                  <a:gd name="T15" fmla="*/ 121 h 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 h="216">
                    <a:moveTo>
                      <a:pt x="0" y="121"/>
                    </a:moveTo>
                    <a:cubicBezTo>
                      <a:pt x="0" y="34"/>
                      <a:pt x="46" y="3"/>
                      <a:pt x="120" y="0"/>
                    </a:cubicBezTo>
                    <a:cubicBezTo>
                      <a:pt x="130" y="44"/>
                      <a:pt x="130" y="44"/>
                      <a:pt x="130" y="44"/>
                    </a:cubicBezTo>
                    <a:cubicBezTo>
                      <a:pt x="90" y="48"/>
                      <a:pt x="70" y="68"/>
                      <a:pt x="71" y="100"/>
                    </a:cubicBezTo>
                    <a:cubicBezTo>
                      <a:pt x="115" y="100"/>
                      <a:pt x="115" y="100"/>
                      <a:pt x="115" y="100"/>
                    </a:cubicBezTo>
                    <a:cubicBezTo>
                      <a:pt x="115" y="216"/>
                      <a:pt x="115" y="216"/>
                      <a:pt x="115" y="216"/>
                    </a:cubicBezTo>
                    <a:cubicBezTo>
                      <a:pt x="0" y="216"/>
                      <a:pt x="0" y="216"/>
                      <a:pt x="0" y="216"/>
                    </a:cubicBezTo>
                    <a:lnTo>
                      <a:pt x="0" y="1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1965"/>
                  </a:solidFill>
                  <a:effectLst/>
                  <a:uLnTx/>
                  <a:uFillTx/>
                  <a:latin typeface="Arial" panose="020B0604020202020204" pitchFamily="34" charset="0"/>
                  <a:ea typeface="+mn-ea"/>
                  <a:cs typeface="Arial" panose="020B0604020202020204" pitchFamily="34" charset="0"/>
                </a:endParaRPr>
              </a:p>
            </p:txBody>
          </p:sp>
        </p:grpSp>
      </p:grpSp>
      <p:grpSp>
        <p:nvGrpSpPr>
          <p:cNvPr id="25" name="Group 24">
            <a:extLst>
              <a:ext uri="{FF2B5EF4-FFF2-40B4-BE49-F238E27FC236}">
                <a16:creationId xmlns:a16="http://schemas.microsoft.com/office/drawing/2014/main" id="{42F16ED2-8562-13A9-2782-33F8A3FD04B1}"/>
              </a:ext>
            </a:extLst>
          </p:cNvPr>
          <p:cNvGrpSpPr/>
          <p:nvPr/>
        </p:nvGrpSpPr>
        <p:grpSpPr>
          <a:xfrm>
            <a:off x="151875" y="2553441"/>
            <a:ext cx="4543580" cy="1046440"/>
            <a:chOff x="180820" y="3270329"/>
            <a:chExt cx="4543580" cy="1046440"/>
          </a:xfrm>
        </p:grpSpPr>
        <p:sp>
          <p:nvSpPr>
            <p:cNvPr id="27" name="Oval 26">
              <a:extLst>
                <a:ext uri="{FF2B5EF4-FFF2-40B4-BE49-F238E27FC236}">
                  <a16:creationId xmlns:a16="http://schemas.microsoft.com/office/drawing/2014/main" id="{FE3018A0-CE84-9E85-C03E-5287165D781E}"/>
                </a:ext>
              </a:extLst>
            </p:cNvPr>
            <p:cNvSpPr/>
            <p:nvPr/>
          </p:nvSpPr>
          <p:spPr>
            <a:xfrm>
              <a:off x="4017109" y="3484454"/>
              <a:ext cx="707291" cy="682517"/>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867" b="0" i="0" u="none" strike="noStrike" kern="1200" cap="none" spc="0" normalizeH="0" baseline="0" noProof="0">
                <a:ln>
                  <a:noFill/>
                </a:ln>
                <a:solidFill>
                  <a:srgbClr val="E0DED8"/>
                </a:solidFill>
                <a:effectLst/>
                <a:uLnTx/>
                <a:uFillTx/>
                <a:latin typeface="Arial" panose="020B0604020202020204" pitchFamily="34" charset="0"/>
                <a:ea typeface="+mn-ea"/>
                <a:cs typeface="Arial" panose="020B0604020202020204" pitchFamily="34" charset="0"/>
              </a:endParaRPr>
            </a:p>
          </p:txBody>
        </p:sp>
        <p:sp>
          <p:nvSpPr>
            <p:cNvPr id="32" name="TextBox 31">
              <a:extLst>
                <a:ext uri="{FF2B5EF4-FFF2-40B4-BE49-F238E27FC236}">
                  <a16:creationId xmlns:a16="http://schemas.microsoft.com/office/drawing/2014/main" id="{4ADF0ADF-63A5-9318-9AB1-CB7F4F809FF4}"/>
                </a:ext>
              </a:extLst>
            </p:cNvPr>
            <p:cNvSpPr txBox="1"/>
            <p:nvPr/>
          </p:nvSpPr>
          <p:spPr>
            <a:xfrm>
              <a:off x="180820" y="3270329"/>
              <a:ext cx="3598734" cy="1046440"/>
            </a:xfrm>
            <a:prstGeom prst="rect">
              <a:avLst/>
            </a:prstGeom>
            <a:noFill/>
          </p:spPr>
          <p:txBody>
            <a:bodyPr wrap="square" lIns="0" rIns="0" rtlCol="0" anchor="ctr">
              <a:spAutoFit/>
            </a:bodyPr>
            <a:lstStyle/>
            <a:p>
              <a:pPr algn="r" defTabSz="1219170">
                <a:defRPr/>
              </a:pPr>
              <a:r>
                <a:rPr lang="en-GB" sz="1600" b="1">
                  <a:solidFill>
                    <a:schemeClr val="accent1">
                      <a:lumMod val="75000"/>
                    </a:schemeClr>
                  </a:solidFill>
                </a:rPr>
                <a:t>One [e-wallet] payment can save a week stay. Or like you said in the first example, a whole month</a:t>
              </a:r>
              <a:endParaRPr lang="en-GB" sz="1200" i="1">
                <a:solidFill>
                  <a:schemeClr val="accent1">
                    <a:lumMod val="75000"/>
                  </a:schemeClr>
                </a:solidFill>
              </a:endParaRPr>
            </a:p>
            <a:p>
              <a:pPr algn="r" defTabSz="1219170">
                <a:defRPr/>
              </a:pPr>
              <a:r>
                <a:rPr lang="en-GB" sz="1400" i="1">
                  <a:solidFill>
                    <a:schemeClr val="accent1">
                      <a:lumMod val="75000"/>
                    </a:schemeClr>
                  </a:solidFill>
                </a:rPr>
                <a:t>Senior Nurse</a:t>
              </a:r>
              <a:endParaRPr lang="en-GB" sz="1400" i="1">
                <a:solidFill>
                  <a:schemeClr val="accent1">
                    <a:lumMod val="75000"/>
                  </a:schemeClr>
                </a:solidFill>
                <a:highlight>
                  <a:srgbClr val="FFFF00"/>
                </a:highlight>
              </a:endParaRPr>
            </a:p>
          </p:txBody>
        </p:sp>
        <p:grpSp>
          <p:nvGrpSpPr>
            <p:cNvPr id="33" name="Group 4">
              <a:extLst>
                <a:ext uri="{FF2B5EF4-FFF2-40B4-BE49-F238E27FC236}">
                  <a16:creationId xmlns:a16="http://schemas.microsoft.com/office/drawing/2014/main" id="{F177CAE4-5FED-9975-8684-99F668A6AD2D}"/>
                </a:ext>
              </a:extLst>
            </p:cNvPr>
            <p:cNvGrpSpPr>
              <a:grpSpLocks noChangeAspect="1"/>
            </p:cNvGrpSpPr>
            <p:nvPr/>
          </p:nvGrpSpPr>
          <p:grpSpPr bwMode="auto">
            <a:xfrm rot="10800000">
              <a:off x="4158066" y="3662517"/>
              <a:ext cx="431811" cy="336916"/>
              <a:chOff x="1400" y="1353"/>
              <a:chExt cx="587" cy="458"/>
            </a:xfrm>
            <a:solidFill>
              <a:schemeClr val="accent1"/>
            </a:solidFill>
          </p:grpSpPr>
          <p:sp>
            <p:nvSpPr>
              <p:cNvPr id="34" name="Freeform 5">
                <a:extLst>
                  <a:ext uri="{FF2B5EF4-FFF2-40B4-BE49-F238E27FC236}">
                    <a16:creationId xmlns:a16="http://schemas.microsoft.com/office/drawing/2014/main" id="{4712BEDC-3A7B-FE07-674C-0A74E18D332F}"/>
                  </a:ext>
                </a:extLst>
              </p:cNvPr>
              <p:cNvSpPr>
                <a:spLocks/>
              </p:cNvSpPr>
              <p:nvPr/>
            </p:nvSpPr>
            <p:spPr bwMode="auto">
              <a:xfrm>
                <a:off x="1400" y="1353"/>
                <a:ext cx="274" cy="458"/>
              </a:xfrm>
              <a:custGeom>
                <a:avLst/>
                <a:gdLst>
                  <a:gd name="T0" fmla="*/ 0 w 130"/>
                  <a:gd name="T1" fmla="*/ 121 h 216"/>
                  <a:gd name="T2" fmla="*/ 121 w 130"/>
                  <a:gd name="T3" fmla="*/ 0 h 216"/>
                  <a:gd name="T4" fmla="*/ 130 w 130"/>
                  <a:gd name="T5" fmla="*/ 44 h 216"/>
                  <a:gd name="T6" fmla="*/ 72 w 130"/>
                  <a:gd name="T7" fmla="*/ 100 h 216"/>
                  <a:gd name="T8" fmla="*/ 116 w 130"/>
                  <a:gd name="T9" fmla="*/ 100 h 216"/>
                  <a:gd name="T10" fmla="*/ 116 w 130"/>
                  <a:gd name="T11" fmla="*/ 216 h 216"/>
                  <a:gd name="T12" fmla="*/ 0 w 130"/>
                  <a:gd name="T13" fmla="*/ 216 h 216"/>
                  <a:gd name="T14" fmla="*/ 0 w 130"/>
                  <a:gd name="T15" fmla="*/ 121 h 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 h="216">
                    <a:moveTo>
                      <a:pt x="0" y="121"/>
                    </a:moveTo>
                    <a:cubicBezTo>
                      <a:pt x="0" y="34"/>
                      <a:pt x="47" y="3"/>
                      <a:pt x="121" y="0"/>
                    </a:cubicBezTo>
                    <a:cubicBezTo>
                      <a:pt x="130" y="44"/>
                      <a:pt x="130" y="44"/>
                      <a:pt x="130" y="44"/>
                    </a:cubicBezTo>
                    <a:cubicBezTo>
                      <a:pt x="90" y="48"/>
                      <a:pt x="71" y="68"/>
                      <a:pt x="72" y="100"/>
                    </a:cubicBezTo>
                    <a:cubicBezTo>
                      <a:pt x="116" y="100"/>
                      <a:pt x="116" y="100"/>
                      <a:pt x="116" y="100"/>
                    </a:cubicBezTo>
                    <a:cubicBezTo>
                      <a:pt x="116" y="216"/>
                      <a:pt x="116" y="216"/>
                      <a:pt x="116" y="216"/>
                    </a:cubicBezTo>
                    <a:cubicBezTo>
                      <a:pt x="0" y="216"/>
                      <a:pt x="0" y="216"/>
                      <a:pt x="0" y="216"/>
                    </a:cubicBezTo>
                    <a:lnTo>
                      <a:pt x="0" y="1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35" name="Freeform 6">
                <a:extLst>
                  <a:ext uri="{FF2B5EF4-FFF2-40B4-BE49-F238E27FC236}">
                    <a16:creationId xmlns:a16="http://schemas.microsoft.com/office/drawing/2014/main" id="{214457A6-20B1-C451-83BD-DA5A60B922E3}"/>
                  </a:ext>
                </a:extLst>
              </p:cNvPr>
              <p:cNvSpPr>
                <a:spLocks/>
              </p:cNvSpPr>
              <p:nvPr/>
            </p:nvSpPr>
            <p:spPr bwMode="auto">
              <a:xfrm>
                <a:off x="1712" y="1353"/>
                <a:ext cx="275" cy="458"/>
              </a:xfrm>
              <a:custGeom>
                <a:avLst/>
                <a:gdLst>
                  <a:gd name="T0" fmla="*/ 0 w 130"/>
                  <a:gd name="T1" fmla="*/ 121 h 216"/>
                  <a:gd name="T2" fmla="*/ 120 w 130"/>
                  <a:gd name="T3" fmla="*/ 0 h 216"/>
                  <a:gd name="T4" fmla="*/ 130 w 130"/>
                  <a:gd name="T5" fmla="*/ 44 h 216"/>
                  <a:gd name="T6" fmla="*/ 71 w 130"/>
                  <a:gd name="T7" fmla="*/ 100 h 216"/>
                  <a:gd name="T8" fmla="*/ 115 w 130"/>
                  <a:gd name="T9" fmla="*/ 100 h 216"/>
                  <a:gd name="T10" fmla="*/ 115 w 130"/>
                  <a:gd name="T11" fmla="*/ 216 h 216"/>
                  <a:gd name="T12" fmla="*/ 0 w 130"/>
                  <a:gd name="T13" fmla="*/ 216 h 216"/>
                  <a:gd name="T14" fmla="*/ 0 w 130"/>
                  <a:gd name="T15" fmla="*/ 121 h 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 h="216">
                    <a:moveTo>
                      <a:pt x="0" y="121"/>
                    </a:moveTo>
                    <a:cubicBezTo>
                      <a:pt x="0" y="34"/>
                      <a:pt x="46" y="3"/>
                      <a:pt x="120" y="0"/>
                    </a:cubicBezTo>
                    <a:cubicBezTo>
                      <a:pt x="130" y="44"/>
                      <a:pt x="130" y="44"/>
                      <a:pt x="130" y="44"/>
                    </a:cubicBezTo>
                    <a:cubicBezTo>
                      <a:pt x="90" y="48"/>
                      <a:pt x="70" y="68"/>
                      <a:pt x="71" y="100"/>
                    </a:cubicBezTo>
                    <a:cubicBezTo>
                      <a:pt x="115" y="100"/>
                      <a:pt x="115" y="100"/>
                      <a:pt x="115" y="100"/>
                    </a:cubicBezTo>
                    <a:cubicBezTo>
                      <a:pt x="115" y="216"/>
                      <a:pt x="115" y="216"/>
                      <a:pt x="115" y="216"/>
                    </a:cubicBezTo>
                    <a:cubicBezTo>
                      <a:pt x="0" y="216"/>
                      <a:pt x="0" y="216"/>
                      <a:pt x="0" y="216"/>
                    </a:cubicBezTo>
                    <a:lnTo>
                      <a:pt x="0" y="1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1965"/>
                  </a:solidFill>
                  <a:effectLst/>
                  <a:uLnTx/>
                  <a:uFillTx/>
                  <a:latin typeface="Arial" panose="020B0604020202020204" pitchFamily="34" charset="0"/>
                  <a:ea typeface="+mn-ea"/>
                  <a:cs typeface="Arial" panose="020B0604020202020204" pitchFamily="34" charset="0"/>
                </a:endParaRPr>
              </a:p>
            </p:txBody>
          </p:sp>
        </p:grpSp>
      </p:grpSp>
      <p:grpSp>
        <p:nvGrpSpPr>
          <p:cNvPr id="36" name="Group 35">
            <a:extLst>
              <a:ext uri="{FF2B5EF4-FFF2-40B4-BE49-F238E27FC236}">
                <a16:creationId xmlns:a16="http://schemas.microsoft.com/office/drawing/2014/main" id="{F457EB2D-8852-3051-A827-39B5C0FF04E7}"/>
              </a:ext>
            </a:extLst>
          </p:cNvPr>
          <p:cNvGrpSpPr/>
          <p:nvPr/>
        </p:nvGrpSpPr>
        <p:grpSpPr>
          <a:xfrm>
            <a:off x="632357" y="3837530"/>
            <a:ext cx="4065921" cy="800219"/>
            <a:chOff x="658479" y="4752966"/>
            <a:chExt cx="4065921" cy="800219"/>
          </a:xfrm>
        </p:grpSpPr>
        <p:sp>
          <p:nvSpPr>
            <p:cNvPr id="37" name="Oval 36">
              <a:extLst>
                <a:ext uri="{FF2B5EF4-FFF2-40B4-BE49-F238E27FC236}">
                  <a16:creationId xmlns:a16="http://schemas.microsoft.com/office/drawing/2014/main" id="{750557D5-9908-AB15-3507-D18DD7A4B986}"/>
                </a:ext>
              </a:extLst>
            </p:cNvPr>
            <p:cNvSpPr/>
            <p:nvPr/>
          </p:nvSpPr>
          <p:spPr>
            <a:xfrm>
              <a:off x="4017109" y="4811818"/>
              <a:ext cx="707291" cy="682517"/>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867" b="0" i="0" u="none" strike="noStrike" kern="1200" cap="none" spc="0" normalizeH="0" baseline="0" noProof="0">
                <a:ln>
                  <a:noFill/>
                </a:ln>
                <a:solidFill>
                  <a:srgbClr val="E0DED8"/>
                </a:solidFill>
                <a:effectLst/>
                <a:uLnTx/>
                <a:uFillTx/>
                <a:latin typeface="Arial" panose="020B0604020202020204" pitchFamily="34" charset="0"/>
                <a:ea typeface="+mn-ea"/>
                <a:cs typeface="Arial" panose="020B0604020202020204" pitchFamily="34" charset="0"/>
              </a:endParaRPr>
            </a:p>
          </p:txBody>
        </p:sp>
        <p:sp>
          <p:nvSpPr>
            <p:cNvPr id="38" name="TextBox 37">
              <a:extLst>
                <a:ext uri="{FF2B5EF4-FFF2-40B4-BE49-F238E27FC236}">
                  <a16:creationId xmlns:a16="http://schemas.microsoft.com/office/drawing/2014/main" id="{806884A5-41BE-2B52-A513-B472014F761B}"/>
                </a:ext>
              </a:extLst>
            </p:cNvPr>
            <p:cNvSpPr txBox="1"/>
            <p:nvPr/>
          </p:nvSpPr>
          <p:spPr>
            <a:xfrm>
              <a:off x="658479" y="4752966"/>
              <a:ext cx="3074902" cy="800219"/>
            </a:xfrm>
            <a:prstGeom prst="rect">
              <a:avLst/>
            </a:prstGeom>
            <a:noFill/>
          </p:spPr>
          <p:txBody>
            <a:bodyPr wrap="square" lIns="0" rIns="0" rtlCol="0" anchor="ctr">
              <a:spAutoFit/>
            </a:bodyPr>
            <a:lstStyle/>
            <a:p>
              <a:pPr algn="r"/>
              <a:r>
                <a:rPr lang="en-GB" sz="1600" b="1">
                  <a:solidFill>
                    <a:srgbClr val="003087"/>
                  </a:solidFill>
                </a:rPr>
                <a:t>I think </a:t>
              </a:r>
              <a:r>
                <a:rPr lang="en-GB" sz="1600" b="1">
                  <a:solidFill>
                    <a:schemeClr val="accent1">
                      <a:lumMod val="75000"/>
                    </a:schemeClr>
                  </a:solidFill>
                </a:rPr>
                <a:t>it’s fantastic. It’s really easy to use</a:t>
              </a:r>
            </a:p>
            <a:p>
              <a:pPr algn="r"/>
              <a:r>
                <a:rPr lang="en-GB" sz="1400" i="1">
                  <a:solidFill>
                    <a:schemeClr val="accent1">
                      <a:lumMod val="75000"/>
                    </a:schemeClr>
                  </a:solidFill>
                </a:rPr>
                <a:t>Senior Nurse</a:t>
              </a:r>
            </a:p>
          </p:txBody>
        </p:sp>
        <p:grpSp>
          <p:nvGrpSpPr>
            <p:cNvPr id="39" name="Group 4">
              <a:extLst>
                <a:ext uri="{FF2B5EF4-FFF2-40B4-BE49-F238E27FC236}">
                  <a16:creationId xmlns:a16="http://schemas.microsoft.com/office/drawing/2014/main" id="{099FC5C8-2126-F6B1-4BB7-E8EC2DD32B30}"/>
                </a:ext>
              </a:extLst>
            </p:cNvPr>
            <p:cNvGrpSpPr>
              <a:grpSpLocks noChangeAspect="1"/>
            </p:cNvGrpSpPr>
            <p:nvPr/>
          </p:nvGrpSpPr>
          <p:grpSpPr bwMode="auto">
            <a:xfrm rot="10800000">
              <a:off x="4158066" y="4989881"/>
              <a:ext cx="431811" cy="336916"/>
              <a:chOff x="1400" y="1353"/>
              <a:chExt cx="587" cy="458"/>
            </a:xfrm>
            <a:solidFill>
              <a:schemeClr val="accent1"/>
            </a:solidFill>
          </p:grpSpPr>
          <p:sp>
            <p:nvSpPr>
              <p:cNvPr id="40" name="Freeform 5">
                <a:extLst>
                  <a:ext uri="{FF2B5EF4-FFF2-40B4-BE49-F238E27FC236}">
                    <a16:creationId xmlns:a16="http://schemas.microsoft.com/office/drawing/2014/main" id="{3B0B8A44-4BAE-0C44-A7D0-8476008EC96C}"/>
                  </a:ext>
                </a:extLst>
              </p:cNvPr>
              <p:cNvSpPr>
                <a:spLocks/>
              </p:cNvSpPr>
              <p:nvPr/>
            </p:nvSpPr>
            <p:spPr bwMode="auto">
              <a:xfrm>
                <a:off x="1400" y="1353"/>
                <a:ext cx="274" cy="458"/>
              </a:xfrm>
              <a:custGeom>
                <a:avLst/>
                <a:gdLst>
                  <a:gd name="T0" fmla="*/ 0 w 130"/>
                  <a:gd name="T1" fmla="*/ 121 h 216"/>
                  <a:gd name="T2" fmla="*/ 121 w 130"/>
                  <a:gd name="T3" fmla="*/ 0 h 216"/>
                  <a:gd name="T4" fmla="*/ 130 w 130"/>
                  <a:gd name="T5" fmla="*/ 44 h 216"/>
                  <a:gd name="T6" fmla="*/ 72 w 130"/>
                  <a:gd name="T7" fmla="*/ 100 h 216"/>
                  <a:gd name="T8" fmla="*/ 116 w 130"/>
                  <a:gd name="T9" fmla="*/ 100 h 216"/>
                  <a:gd name="T10" fmla="*/ 116 w 130"/>
                  <a:gd name="T11" fmla="*/ 216 h 216"/>
                  <a:gd name="T12" fmla="*/ 0 w 130"/>
                  <a:gd name="T13" fmla="*/ 216 h 216"/>
                  <a:gd name="T14" fmla="*/ 0 w 130"/>
                  <a:gd name="T15" fmla="*/ 121 h 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 h="216">
                    <a:moveTo>
                      <a:pt x="0" y="121"/>
                    </a:moveTo>
                    <a:cubicBezTo>
                      <a:pt x="0" y="34"/>
                      <a:pt x="47" y="3"/>
                      <a:pt x="121" y="0"/>
                    </a:cubicBezTo>
                    <a:cubicBezTo>
                      <a:pt x="130" y="44"/>
                      <a:pt x="130" y="44"/>
                      <a:pt x="130" y="44"/>
                    </a:cubicBezTo>
                    <a:cubicBezTo>
                      <a:pt x="90" y="48"/>
                      <a:pt x="71" y="68"/>
                      <a:pt x="72" y="100"/>
                    </a:cubicBezTo>
                    <a:cubicBezTo>
                      <a:pt x="116" y="100"/>
                      <a:pt x="116" y="100"/>
                      <a:pt x="116" y="100"/>
                    </a:cubicBezTo>
                    <a:cubicBezTo>
                      <a:pt x="116" y="216"/>
                      <a:pt x="116" y="216"/>
                      <a:pt x="116" y="216"/>
                    </a:cubicBezTo>
                    <a:cubicBezTo>
                      <a:pt x="0" y="216"/>
                      <a:pt x="0" y="216"/>
                      <a:pt x="0" y="216"/>
                    </a:cubicBezTo>
                    <a:lnTo>
                      <a:pt x="0" y="1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41" name="Freeform 6">
                <a:extLst>
                  <a:ext uri="{FF2B5EF4-FFF2-40B4-BE49-F238E27FC236}">
                    <a16:creationId xmlns:a16="http://schemas.microsoft.com/office/drawing/2014/main" id="{C2259F18-E205-7AE1-4D56-AC26F6C1A37F}"/>
                  </a:ext>
                </a:extLst>
              </p:cNvPr>
              <p:cNvSpPr>
                <a:spLocks/>
              </p:cNvSpPr>
              <p:nvPr/>
            </p:nvSpPr>
            <p:spPr bwMode="auto">
              <a:xfrm>
                <a:off x="1712" y="1353"/>
                <a:ext cx="275" cy="458"/>
              </a:xfrm>
              <a:custGeom>
                <a:avLst/>
                <a:gdLst>
                  <a:gd name="T0" fmla="*/ 0 w 130"/>
                  <a:gd name="T1" fmla="*/ 121 h 216"/>
                  <a:gd name="T2" fmla="*/ 120 w 130"/>
                  <a:gd name="T3" fmla="*/ 0 h 216"/>
                  <a:gd name="T4" fmla="*/ 130 w 130"/>
                  <a:gd name="T5" fmla="*/ 44 h 216"/>
                  <a:gd name="T6" fmla="*/ 71 w 130"/>
                  <a:gd name="T7" fmla="*/ 100 h 216"/>
                  <a:gd name="T8" fmla="*/ 115 w 130"/>
                  <a:gd name="T9" fmla="*/ 100 h 216"/>
                  <a:gd name="T10" fmla="*/ 115 w 130"/>
                  <a:gd name="T11" fmla="*/ 216 h 216"/>
                  <a:gd name="T12" fmla="*/ 0 w 130"/>
                  <a:gd name="T13" fmla="*/ 216 h 216"/>
                  <a:gd name="T14" fmla="*/ 0 w 130"/>
                  <a:gd name="T15" fmla="*/ 121 h 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 h="216">
                    <a:moveTo>
                      <a:pt x="0" y="121"/>
                    </a:moveTo>
                    <a:cubicBezTo>
                      <a:pt x="0" y="34"/>
                      <a:pt x="46" y="3"/>
                      <a:pt x="120" y="0"/>
                    </a:cubicBezTo>
                    <a:cubicBezTo>
                      <a:pt x="130" y="44"/>
                      <a:pt x="130" y="44"/>
                      <a:pt x="130" y="44"/>
                    </a:cubicBezTo>
                    <a:cubicBezTo>
                      <a:pt x="90" y="48"/>
                      <a:pt x="70" y="68"/>
                      <a:pt x="71" y="100"/>
                    </a:cubicBezTo>
                    <a:cubicBezTo>
                      <a:pt x="115" y="100"/>
                      <a:pt x="115" y="100"/>
                      <a:pt x="115" y="100"/>
                    </a:cubicBezTo>
                    <a:cubicBezTo>
                      <a:pt x="115" y="216"/>
                      <a:pt x="115" y="216"/>
                      <a:pt x="115" y="216"/>
                    </a:cubicBezTo>
                    <a:cubicBezTo>
                      <a:pt x="0" y="216"/>
                      <a:pt x="0" y="216"/>
                      <a:pt x="0" y="216"/>
                    </a:cubicBezTo>
                    <a:lnTo>
                      <a:pt x="0" y="1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1965"/>
                  </a:solidFill>
                  <a:effectLst/>
                  <a:uLnTx/>
                  <a:uFillTx/>
                  <a:latin typeface="Arial" panose="020B0604020202020204" pitchFamily="34" charset="0"/>
                  <a:ea typeface="+mn-ea"/>
                  <a:cs typeface="Arial" panose="020B0604020202020204" pitchFamily="34" charset="0"/>
                </a:endParaRPr>
              </a:p>
            </p:txBody>
          </p:sp>
        </p:grpSp>
      </p:grpSp>
      <p:sp>
        <p:nvSpPr>
          <p:cNvPr id="42" name="TextBox 41">
            <a:extLst>
              <a:ext uri="{FF2B5EF4-FFF2-40B4-BE49-F238E27FC236}">
                <a16:creationId xmlns:a16="http://schemas.microsoft.com/office/drawing/2014/main" id="{209F00EE-BF31-927C-4D34-A1248C69DA3A}"/>
              </a:ext>
            </a:extLst>
          </p:cNvPr>
          <p:cNvSpPr txBox="1"/>
          <p:nvPr/>
        </p:nvSpPr>
        <p:spPr>
          <a:xfrm>
            <a:off x="8192108" y="1312883"/>
            <a:ext cx="3547116" cy="553998"/>
          </a:xfrm>
          <a:prstGeom prst="rect">
            <a:avLst/>
          </a:prstGeom>
          <a:noFill/>
        </p:spPr>
        <p:txBody>
          <a:bodyPr wrap="square" lIns="0" rIns="0" rtlCol="0" anchor="ctr">
            <a:spAutoFit/>
          </a:bodyPr>
          <a:lstStyle/>
          <a:p>
            <a:r>
              <a:rPr lang="en-GB" sz="1600" b="1">
                <a:solidFill>
                  <a:schemeClr val="accent1">
                    <a:lumMod val="75000"/>
                  </a:schemeClr>
                </a:solidFill>
              </a:rPr>
              <a:t>Patients feel more valued</a:t>
            </a:r>
          </a:p>
          <a:p>
            <a:r>
              <a:rPr lang="en-GB" sz="1400" i="1">
                <a:solidFill>
                  <a:schemeClr val="accent1">
                    <a:lumMod val="75000"/>
                  </a:schemeClr>
                </a:solidFill>
              </a:rPr>
              <a:t>Senior Nurse</a:t>
            </a:r>
          </a:p>
        </p:txBody>
      </p:sp>
      <p:sp>
        <p:nvSpPr>
          <p:cNvPr id="43" name="Oval 42">
            <a:extLst>
              <a:ext uri="{FF2B5EF4-FFF2-40B4-BE49-F238E27FC236}">
                <a16:creationId xmlns:a16="http://schemas.microsoft.com/office/drawing/2014/main" id="{1A6D724F-6EF7-23CE-FCA2-3CC8E794DA42}"/>
              </a:ext>
            </a:extLst>
          </p:cNvPr>
          <p:cNvSpPr/>
          <p:nvPr/>
        </p:nvSpPr>
        <p:spPr>
          <a:xfrm rot="10800000">
            <a:off x="7170793" y="1244180"/>
            <a:ext cx="707291" cy="682517"/>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867" b="0" i="0" u="none" strike="noStrike" kern="1200" cap="none" spc="0" normalizeH="0" baseline="0" noProof="0">
              <a:ln>
                <a:noFill/>
              </a:ln>
              <a:solidFill>
                <a:srgbClr val="E0DED8"/>
              </a:solidFill>
              <a:effectLst/>
              <a:uLnTx/>
              <a:uFillTx/>
              <a:latin typeface="Arial" panose="020B0604020202020204" pitchFamily="34" charset="0"/>
              <a:ea typeface="+mn-ea"/>
              <a:cs typeface="Arial" panose="020B0604020202020204" pitchFamily="34" charset="0"/>
            </a:endParaRPr>
          </a:p>
        </p:txBody>
      </p:sp>
      <p:grpSp>
        <p:nvGrpSpPr>
          <p:cNvPr id="44" name="Group 4">
            <a:extLst>
              <a:ext uri="{FF2B5EF4-FFF2-40B4-BE49-F238E27FC236}">
                <a16:creationId xmlns:a16="http://schemas.microsoft.com/office/drawing/2014/main" id="{C2528BB6-15C2-84D0-9C5C-DC2C6E33A050}"/>
              </a:ext>
            </a:extLst>
          </p:cNvPr>
          <p:cNvGrpSpPr>
            <a:grpSpLocks noChangeAspect="1"/>
          </p:cNvGrpSpPr>
          <p:nvPr/>
        </p:nvGrpSpPr>
        <p:grpSpPr bwMode="auto">
          <a:xfrm>
            <a:off x="7311745" y="1422243"/>
            <a:ext cx="431812" cy="336916"/>
            <a:chOff x="1400" y="1353"/>
            <a:chExt cx="587" cy="458"/>
          </a:xfrm>
          <a:solidFill>
            <a:schemeClr val="accent1"/>
          </a:solidFill>
        </p:grpSpPr>
        <p:sp>
          <p:nvSpPr>
            <p:cNvPr id="45" name="Freeform 5">
              <a:extLst>
                <a:ext uri="{FF2B5EF4-FFF2-40B4-BE49-F238E27FC236}">
                  <a16:creationId xmlns:a16="http://schemas.microsoft.com/office/drawing/2014/main" id="{91908A2E-5EFE-A5CE-F7CF-E6E87059B4F8}"/>
                </a:ext>
              </a:extLst>
            </p:cNvPr>
            <p:cNvSpPr>
              <a:spLocks/>
            </p:cNvSpPr>
            <p:nvPr/>
          </p:nvSpPr>
          <p:spPr bwMode="auto">
            <a:xfrm>
              <a:off x="1400" y="1353"/>
              <a:ext cx="274" cy="458"/>
            </a:xfrm>
            <a:custGeom>
              <a:avLst/>
              <a:gdLst>
                <a:gd name="T0" fmla="*/ 0 w 130"/>
                <a:gd name="T1" fmla="*/ 121 h 216"/>
                <a:gd name="T2" fmla="*/ 121 w 130"/>
                <a:gd name="T3" fmla="*/ 0 h 216"/>
                <a:gd name="T4" fmla="*/ 130 w 130"/>
                <a:gd name="T5" fmla="*/ 44 h 216"/>
                <a:gd name="T6" fmla="*/ 72 w 130"/>
                <a:gd name="T7" fmla="*/ 100 h 216"/>
                <a:gd name="T8" fmla="*/ 116 w 130"/>
                <a:gd name="T9" fmla="*/ 100 h 216"/>
                <a:gd name="T10" fmla="*/ 116 w 130"/>
                <a:gd name="T11" fmla="*/ 216 h 216"/>
                <a:gd name="T12" fmla="*/ 0 w 130"/>
                <a:gd name="T13" fmla="*/ 216 h 216"/>
                <a:gd name="T14" fmla="*/ 0 w 130"/>
                <a:gd name="T15" fmla="*/ 121 h 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 h="216">
                  <a:moveTo>
                    <a:pt x="0" y="121"/>
                  </a:moveTo>
                  <a:cubicBezTo>
                    <a:pt x="0" y="34"/>
                    <a:pt x="47" y="3"/>
                    <a:pt x="121" y="0"/>
                  </a:cubicBezTo>
                  <a:cubicBezTo>
                    <a:pt x="130" y="44"/>
                    <a:pt x="130" y="44"/>
                    <a:pt x="130" y="44"/>
                  </a:cubicBezTo>
                  <a:cubicBezTo>
                    <a:pt x="90" y="48"/>
                    <a:pt x="71" y="68"/>
                    <a:pt x="72" y="100"/>
                  </a:cubicBezTo>
                  <a:cubicBezTo>
                    <a:pt x="116" y="100"/>
                    <a:pt x="116" y="100"/>
                    <a:pt x="116" y="100"/>
                  </a:cubicBezTo>
                  <a:cubicBezTo>
                    <a:pt x="116" y="216"/>
                    <a:pt x="116" y="216"/>
                    <a:pt x="116" y="216"/>
                  </a:cubicBezTo>
                  <a:cubicBezTo>
                    <a:pt x="0" y="216"/>
                    <a:pt x="0" y="216"/>
                    <a:pt x="0" y="216"/>
                  </a:cubicBezTo>
                  <a:lnTo>
                    <a:pt x="0" y="1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46" name="Freeform 6">
              <a:extLst>
                <a:ext uri="{FF2B5EF4-FFF2-40B4-BE49-F238E27FC236}">
                  <a16:creationId xmlns:a16="http://schemas.microsoft.com/office/drawing/2014/main" id="{8209392D-D8DF-BF3B-DC90-873BD86CD792}"/>
                </a:ext>
              </a:extLst>
            </p:cNvPr>
            <p:cNvSpPr>
              <a:spLocks/>
            </p:cNvSpPr>
            <p:nvPr/>
          </p:nvSpPr>
          <p:spPr bwMode="auto">
            <a:xfrm>
              <a:off x="1712" y="1353"/>
              <a:ext cx="275" cy="458"/>
            </a:xfrm>
            <a:custGeom>
              <a:avLst/>
              <a:gdLst>
                <a:gd name="T0" fmla="*/ 0 w 130"/>
                <a:gd name="T1" fmla="*/ 121 h 216"/>
                <a:gd name="T2" fmla="*/ 120 w 130"/>
                <a:gd name="T3" fmla="*/ 0 h 216"/>
                <a:gd name="T4" fmla="*/ 130 w 130"/>
                <a:gd name="T5" fmla="*/ 44 h 216"/>
                <a:gd name="T6" fmla="*/ 71 w 130"/>
                <a:gd name="T7" fmla="*/ 100 h 216"/>
                <a:gd name="T8" fmla="*/ 115 w 130"/>
                <a:gd name="T9" fmla="*/ 100 h 216"/>
                <a:gd name="T10" fmla="*/ 115 w 130"/>
                <a:gd name="T11" fmla="*/ 216 h 216"/>
                <a:gd name="T12" fmla="*/ 0 w 130"/>
                <a:gd name="T13" fmla="*/ 216 h 216"/>
                <a:gd name="T14" fmla="*/ 0 w 130"/>
                <a:gd name="T15" fmla="*/ 121 h 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 h="216">
                  <a:moveTo>
                    <a:pt x="0" y="121"/>
                  </a:moveTo>
                  <a:cubicBezTo>
                    <a:pt x="0" y="34"/>
                    <a:pt x="46" y="3"/>
                    <a:pt x="120" y="0"/>
                  </a:cubicBezTo>
                  <a:cubicBezTo>
                    <a:pt x="130" y="44"/>
                    <a:pt x="130" y="44"/>
                    <a:pt x="130" y="44"/>
                  </a:cubicBezTo>
                  <a:cubicBezTo>
                    <a:pt x="90" y="48"/>
                    <a:pt x="70" y="68"/>
                    <a:pt x="71" y="100"/>
                  </a:cubicBezTo>
                  <a:cubicBezTo>
                    <a:pt x="115" y="100"/>
                    <a:pt x="115" y="100"/>
                    <a:pt x="115" y="100"/>
                  </a:cubicBezTo>
                  <a:cubicBezTo>
                    <a:pt x="115" y="216"/>
                    <a:pt x="115" y="216"/>
                    <a:pt x="115" y="216"/>
                  </a:cubicBezTo>
                  <a:cubicBezTo>
                    <a:pt x="0" y="216"/>
                    <a:pt x="0" y="216"/>
                    <a:pt x="0" y="216"/>
                  </a:cubicBezTo>
                  <a:lnTo>
                    <a:pt x="0" y="1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1965"/>
                </a:solidFill>
                <a:effectLst/>
                <a:uLnTx/>
                <a:uFillTx/>
                <a:latin typeface="Arial" panose="020B0604020202020204" pitchFamily="34" charset="0"/>
                <a:ea typeface="+mn-ea"/>
                <a:cs typeface="Arial" panose="020B0604020202020204" pitchFamily="34" charset="0"/>
              </a:endParaRPr>
            </a:p>
          </p:txBody>
        </p:sp>
      </p:grpSp>
      <p:grpSp>
        <p:nvGrpSpPr>
          <p:cNvPr id="47" name="Group 46">
            <a:extLst>
              <a:ext uri="{FF2B5EF4-FFF2-40B4-BE49-F238E27FC236}">
                <a16:creationId xmlns:a16="http://schemas.microsoft.com/office/drawing/2014/main" id="{912DDF0D-A9F8-3726-6700-E298AF894DD9}"/>
              </a:ext>
            </a:extLst>
          </p:cNvPr>
          <p:cNvGrpSpPr/>
          <p:nvPr/>
        </p:nvGrpSpPr>
        <p:grpSpPr>
          <a:xfrm>
            <a:off x="7170791" y="2078162"/>
            <a:ext cx="4256572" cy="830997"/>
            <a:chOff x="7170795" y="3368315"/>
            <a:chExt cx="4256572" cy="830997"/>
          </a:xfrm>
        </p:grpSpPr>
        <p:sp>
          <p:nvSpPr>
            <p:cNvPr id="48" name="TextBox 47">
              <a:extLst>
                <a:ext uri="{FF2B5EF4-FFF2-40B4-BE49-F238E27FC236}">
                  <a16:creationId xmlns:a16="http://schemas.microsoft.com/office/drawing/2014/main" id="{DF4A0E19-34DE-AF2C-3DD4-6BDC8C7C4A2F}"/>
                </a:ext>
              </a:extLst>
            </p:cNvPr>
            <p:cNvSpPr txBox="1"/>
            <p:nvPr/>
          </p:nvSpPr>
          <p:spPr>
            <a:xfrm>
              <a:off x="8177078" y="3368315"/>
              <a:ext cx="3250289" cy="830997"/>
            </a:xfrm>
            <a:prstGeom prst="rect">
              <a:avLst/>
            </a:prstGeom>
            <a:noFill/>
          </p:spPr>
          <p:txBody>
            <a:bodyPr wrap="square" lIns="0" rIns="0" rtlCol="0" anchor="ctr">
              <a:spAutoFit/>
            </a:bodyPr>
            <a:lstStyle/>
            <a:p>
              <a:r>
                <a:rPr lang="en-GB" sz="1600" b="1">
                  <a:solidFill>
                    <a:schemeClr val="accent1">
                      <a:lumMod val="75000"/>
                    </a:schemeClr>
                  </a:solidFill>
                </a:rPr>
                <a:t>It’s definitely really good and I don’t want it to be taken away</a:t>
              </a:r>
            </a:p>
            <a:p>
              <a:r>
                <a:rPr lang="en-GB" sz="1400" i="1">
                  <a:solidFill>
                    <a:schemeClr val="accent1">
                      <a:lumMod val="75000"/>
                    </a:schemeClr>
                  </a:solidFill>
                </a:rPr>
                <a:t>Nurse</a:t>
              </a:r>
            </a:p>
          </p:txBody>
        </p:sp>
        <p:sp>
          <p:nvSpPr>
            <p:cNvPr id="49" name="Oval 48">
              <a:extLst>
                <a:ext uri="{FF2B5EF4-FFF2-40B4-BE49-F238E27FC236}">
                  <a16:creationId xmlns:a16="http://schemas.microsoft.com/office/drawing/2014/main" id="{B08A282E-160B-161D-AD3F-7C1A5CBF7612}"/>
                </a:ext>
              </a:extLst>
            </p:cNvPr>
            <p:cNvSpPr/>
            <p:nvPr/>
          </p:nvSpPr>
          <p:spPr>
            <a:xfrm rot="10800000">
              <a:off x="7170795" y="3442556"/>
              <a:ext cx="707291" cy="682517"/>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867" b="0" i="0" u="none" strike="noStrike" kern="1200" cap="none" spc="0" normalizeH="0" baseline="0" noProof="0">
                <a:ln>
                  <a:noFill/>
                </a:ln>
                <a:solidFill>
                  <a:srgbClr val="E0DED8"/>
                </a:solidFill>
                <a:effectLst/>
                <a:uLnTx/>
                <a:uFillTx/>
                <a:latin typeface="Arial" panose="020B0604020202020204" pitchFamily="34" charset="0"/>
                <a:ea typeface="+mn-ea"/>
                <a:cs typeface="Arial" panose="020B0604020202020204" pitchFamily="34" charset="0"/>
              </a:endParaRPr>
            </a:p>
          </p:txBody>
        </p:sp>
        <p:grpSp>
          <p:nvGrpSpPr>
            <p:cNvPr id="50" name="Group 4">
              <a:extLst>
                <a:ext uri="{FF2B5EF4-FFF2-40B4-BE49-F238E27FC236}">
                  <a16:creationId xmlns:a16="http://schemas.microsoft.com/office/drawing/2014/main" id="{22CA4BBD-BA0E-D163-2E36-23948C1C16BE}"/>
                </a:ext>
              </a:extLst>
            </p:cNvPr>
            <p:cNvGrpSpPr>
              <a:grpSpLocks noChangeAspect="1"/>
            </p:cNvGrpSpPr>
            <p:nvPr/>
          </p:nvGrpSpPr>
          <p:grpSpPr bwMode="auto">
            <a:xfrm>
              <a:off x="7311744" y="3620619"/>
              <a:ext cx="431811" cy="336916"/>
              <a:chOff x="1400" y="1353"/>
              <a:chExt cx="587" cy="458"/>
            </a:xfrm>
            <a:solidFill>
              <a:schemeClr val="accent1"/>
            </a:solidFill>
          </p:grpSpPr>
          <p:sp>
            <p:nvSpPr>
              <p:cNvPr id="51" name="Freeform 5">
                <a:extLst>
                  <a:ext uri="{FF2B5EF4-FFF2-40B4-BE49-F238E27FC236}">
                    <a16:creationId xmlns:a16="http://schemas.microsoft.com/office/drawing/2014/main" id="{71A51C1E-C2E5-B40A-C70A-115F1814EDA4}"/>
                  </a:ext>
                </a:extLst>
              </p:cNvPr>
              <p:cNvSpPr>
                <a:spLocks/>
              </p:cNvSpPr>
              <p:nvPr/>
            </p:nvSpPr>
            <p:spPr bwMode="auto">
              <a:xfrm>
                <a:off x="1400" y="1353"/>
                <a:ext cx="274" cy="458"/>
              </a:xfrm>
              <a:custGeom>
                <a:avLst/>
                <a:gdLst>
                  <a:gd name="T0" fmla="*/ 0 w 130"/>
                  <a:gd name="T1" fmla="*/ 121 h 216"/>
                  <a:gd name="T2" fmla="*/ 121 w 130"/>
                  <a:gd name="T3" fmla="*/ 0 h 216"/>
                  <a:gd name="T4" fmla="*/ 130 w 130"/>
                  <a:gd name="T5" fmla="*/ 44 h 216"/>
                  <a:gd name="T6" fmla="*/ 72 w 130"/>
                  <a:gd name="T7" fmla="*/ 100 h 216"/>
                  <a:gd name="T8" fmla="*/ 116 w 130"/>
                  <a:gd name="T9" fmla="*/ 100 h 216"/>
                  <a:gd name="T10" fmla="*/ 116 w 130"/>
                  <a:gd name="T11" fmla="*/ 216 h 216"/>
                  <a:gd name="T12" fmla="*/ 0 w 130"/>
                  <a:gd name="T13" fmla="*/ 216 h 216"/>
                  <a:gd name="T14" fmla="*/ 0 w 130"/>
                  <a:gd name="T15" fmla="*/ 121 h 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 h="216">
                    <a:moveTo>
                      <a:pt x="0" y="121"/>
                    </a:moveTo>
                    <a:cubicBezTo>
                      <a:pt x="0" y="34"/>
                      <a:pt x="47" y="3"/>
                      <a:pt x="121" y="0"/>
                    </a:cubicBezTo>
                    <a:cubicBezTo>
                      <a:pt x="130" y="44"/>
                      <a:pt x="130" y="44"/>
                      <a:pt x="130" y="44"/>
                    </a:cubicBezTo>
                    <a:cubicBezTo>
                      <a:pt x="90" y="48"/>
                      <a:pt x="71" y="68"/>
                      <a:pt x="72" y="100"/>
                    </a:cubicBezTo>
                    <a:cubicBezTo>
                      <a:pt x="116" y="100"/>
                      <a:pt x="116" y="100"/>
                      <a:pt x="116" y="100"/>
                    </a:cubicBezTo>
                    <a:cubicBezTo>
                      <a:pt x="116" y="216"/>
                      <a:pt x="116" y="216"/>
                      <a:pt x="116" y="216"/>
                    </a:cubicBezTo>
                    <a:cubicBezTo>
                      <a:pt x="0" y="216"/>
                      <a:pt x="0" y="216"/>
                      <a:pt x="0" y="216"/>
                    </a:cubicBezTo>
                    <a:lnTo>
                      <a:pt x="0" y="1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52" name="Freeform 6">
                <a:extLst>
                  <a:ext uri="{FF2B5EF4-FFF2-40B4-BE49-F238E27FC236}">
                    <a16:creationId xmlns:a16="http://schemas.microsoft.com/office/drawing/2014/main" id="{72935B94-A867-8A93-CD19-1402E334B099}"/>
                  </a:ext>
                </a:extLst>
              </p:cNvPr>
              <p:cNvSpPr>
                <a:spLocks/>
              </p:cNvSpPr>
              <p:nvPr/>
            </p:nvSpPr>
            <p:spPr bwMode="auto">
              <a:xfrm>
                <a:off x="1712" y="1353"/>
                <a:ext cx="275" cy="458"/>
              </a:xfrm>
              <a:custGeom>
                <a:avLst/>
                <a:gdLst>
                  <a:gd name="T0" fmla="*/ 0 w 130"/>
                  <a:gd name="T1" fmla="*/ 121 h 216"/>
                  <a:gd name="T2" fmla="*/ 120 w 130"/>
                  <a:gd name="T3" fmla="*/ 0 h 216"/>
                  <a:gd name="T4" fmla="*/ 130 w 130"/>
                  <a:gd name="T5" fmla="*/ 44 h 216"/>
                  <a:gd name="T6" fmla="*/ 71 w 130"/>
                  <a:gd name="T7" fmla="*/ 100 h 216"/>
                  <a:gd name="T8" fmla="*/ 115 w 130"/>
                  <a:gd name="T9" fmla="*/ 100 h 216"/>
                  <a:gd name="T10" fmla="*/ 115 w 130"/>
                  <a:gd name="T11" fmla="*/ 216 h 216"/>
                  <a:gd name="T12" fmla="*/ 0 w 130"/>
                  <a:gd name="T13" fmla="*/ 216 h 216"/>
                  <a:gd name="T14" fmla="*/ 0 w 130"/>
                  <a:gd name="T15" fmla="*/ 121 h 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 h="216">
                    <a:moveTo>
                      <a:pt x="0" y="121"/>
                    </a:moveTo>
                    <a:cubicBezTo>
                      <a:pt x="0" y="34"/>
                      <a:pt x="46" y="3"/>
                      <a:pt x="120" y="0"/>
                    </a:cubicBezTo>
                    <a:cubicBezTo>
                      <a:pt x="130" y="44"/>
                      <a:pt x="130" y="44"/>
                      <a:pt x="130" y="44"/>
                    </a:cubicBezTo>
                    <a:cubicBezTo>
                      <a:pt x="90" y="48"/>
                      <a:pt x="70" y="68"/>
                      <a:pt x="71" y="100"/>
                    </a:cubicBezTo>
                    <a:cubicBezTo>
                      <a:pt x="115" y="100"/>
                      <a:pt x="115" y="100"/>
                      <a:pt x="115" y="100"/>
                    </a:cubicBezTo>
                    <a:cubicBezTo>
                      <a:pt x="115" y="216"/>
                      <a:pt x="115" y="216"/>
                      <a:pt x="115" y="216"/>
                    </a:cubicBezTo>
                    <a:cubicBezTo>
                      <a:pt x="0" y="216"/>
                      <a:pt x="0" y="216"/>
                      <a:pt x="0" y="216"/>
                    </a:cubicBezTo>
                    <a:lnTo>
                      <a:pt x="0" y="1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1965"/>
                  </a:solidFill>
                  <a:effectLst/>
                  <a:uLnTx/>
                  <a:uFillTx/>
                  <a:latin typeface="Arial" panose="020B0604020202020204" pitchFamily="34" charset="0"/>
                  <a:ea typeface="+mn-ea"/>
                  <a:cs typeface="Arial" panose="020B0604020202020204" pitchFamily="34" charset="0"/>
                </a:endParaRPr>
              </a:p>
            </p:txBody>
          </p:sp>
        </p:grpSp>
      </p:grpSp>
      <p:grpSp>
        <p:nvGrpSpPr>
          <p:cNvPr id="53" name="Group 52">
            <a:extLst>
              <a:ext uri="{FF2B5EF4-FFF2-40B4-BE49-F238E27FC236}">
                <a16:creationId xmlns:a16="http://schemas.microsoft.com/office/drawing/2014/main" id="{F54B5182-5128-9812-C411-E215AECA0D8C}"/>
              </a:ext>
            </a:extLst>
          </p:cNvPr>
          <p:cNvGrpSpPr/>
          <p:nvPr/>
        </p:nvGrpSpPr>
        <p:grpSpPr>
          <a:xfrm>
            <a:off x="7170792" y="3101285"/>
            <a:ext cx="4337209" cy="682517"/>
            <a:chOff x="7170795" y="4797031"/>
            <a:chExt cx="4337209" cy="682517"/>
          </a:xfrm>
        </p:grpSpPr>
        <p:sp>
          <p:nvSpPr>
            <p:cNvPr id="54" name="TextBox 53">
              <a:extLst>
                <a:ext uri="{FF2B5EF4-FFF2-40B4-BE49-F238E27FC236}">
                  <a16:creationId xmlns:a16="http://schemas.microsoft.com/office/drawing/2014/main" id="{33EBE0B6-B141-E13E-56AD-97CACC6BB4F4}"/>
                </a:ext>
              </a:extLst>
            </p:cNvPr>
            <p:cNvSpPr txBox="1"/>
            <p:nvPr/>
          </p:nvSpPr>
          <p:spPr>
            <a:xfrm>
              <a:off x="8177078" y="4861291"/>
              <a:ext cx="3330926" cy="553998"/>
            </a:xfrm>
            <a:prstGeom prst="rect">
              <a:avLst/>
            </a:prstGeom>
            <a:noFill/>
          </p:spPr>
          <p:txBody>
            <a:bodyPr wrap="square" lIns="0" rIns="0" rtlCol="0" anchor="ctr">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600" b="1">
                  <a:solidFill>
                    <a:schemeClr val="accent1">
                      <a:lumMod val="75000"/>
                    </a:schemeClr>
                  </a:solidFill>
                </a:rPr>
                <a:t>It improves the patient’s journey</a:t>
              </a:r>
            </a:p>
            <a:p>
              <a:pPr marL="0" marR="0" lvl="0" indent="0" algn="l" defTabSz="1219170" rtl="0" eaLnBrk="1" fontAlgn="auto" latinLnBrk="0" hangingPunct="1">
                <a:lnSpc>
                  <a:spcPct val="100000"/>
                </a:lnSpc>
                <a:spcBef>
                  <a:spcPts val="0"/>
                </a:spcBef>
                <a:spcAft>
                  <a:spcPts val="0"/>
                </a:spcAft>
                <a:buClrTx/>
                <a:buSzTx/>
                <a:buFontTx/>
                <a:buNone/>
                <a:tabLst/>
                <a:defRPr/>
              </a:pPr>
              <a:r>
                <a:rPr lang="en-GB" sz="1400" i="1">
                  <a:solidFill>
                    <a:schemeClr val="accent1">
                      <a:lumMod val="75000"/>
                    </a:schemeClr>
                  </a:solidFill>
                </a:rPr>
                <a:t>Senior Nurse</a:t>
              </a:r>
              <a:endParaRPr kumimoji="0" lang="en-US" sz="1400" i="1" u="none" strike="noStrike" kern="1200" cap="none" spc="0" normalizeH="0" baseline="0" noProof="0">
                <a:ln>
                  <a:noFill/>
                </a:ln>
                <a:solidFill>
                  <a:schemeClr val="accent1">
                    <a:lumMod val="75000"/>
                  </a:schemeClr>
                </a:solidFill>
                <a:effectLst/>
                <a:uLnTx/>
                <a:uFillTx/>
                <a:latin typeface="Arial" panose="020B0604020202020204" pitchFamily="34" charset="0"/>
                <a:ea typeface="+mn-ea"/>
                <a:cs typeface="Arial" panose="020B0604020202020204" pitchFamily="34" charset="0"/>
              </a:endParaRPr>
            </a:p>
          </p:txBody>
        </p:sp>
        <p:sp>
          <p:nvSpPr>
            <p:cNvPr id="55" name="Oval 54">
              <a:extLst>
                <a:ext uri="{FF2B5EF4-FFF2-40B4-BE49-F238E27FC236}">
                  <a16:creationId xmlns:a16="http://schemas.microsoft.com/office/drawing/2014/main" id="{4B27C488-8CE4-7C5E-2439-7D42A037677D}"/>
                </a:ext>
              </a:extLst>
            </p:cNvPr>
            <p:cNvSpPr/>
            <p:nvPr/>
          </p:nvSpPr>
          <p:spPr>
            <a:xfrm rot="10800000">
              <a:off x="7170795" y="4797031"/>
              <a:ext cx="707291" cy="682517"/>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867" b="0" i="0" u="none" strike="noStrike" kern="1200" cap="none" spc="0" normalizeH="0" baseline="0" noProof="0">
                <a:ln>
                  <a:noFill/>
                </a:ln>
                <a:solidFill>
                  <a:srgbClr val="E0DED8"/>
                </a:solidFill>
                <a:effectLst/>
                <a:uLnTx/>
                <a:uFillTx/>
                <a:latin typeface="Arial" panose="020B0604020202020204" pitchFamily="34" charset="0"/>
                <a:ea typeface="+mn-ea"/>
                <a:cs typeface="Arial" panose="020B0604020202020204" pitchFamily="34" charset="0"/>
              </a:endParaRPr>
            </a:p>
          </p:txBody>
        </p:sp>
        <p:grpSp>
          <p:nvGrpSpPr>
            <p:cNvPr id="56" name="Group 4">
              <a:extLst>
                <a:ext uri="{FF2B5EF4-FFF2-40B4-BE49-F238E27FC236}">
                  <a16:creationId xmlns:a16="http://schemas.microsoft.com/office/drawing/2014/main" id="{4219CF40-DA43-2238-430C-228CF4AFB81E}"/>
                </a:ext>
              </a:extLst>
            </p:cNvPr>
            <p:cNvGrpSpPr>
              <a:grpSpLocks noChangeAspect="1"/>
            </p:cNvGrpSpPr>
            <p:nvPr/>
          </p:nvGrpSpPr>
          <p:grpSpPr bwMode="auto">
            <a:xfrm>
              <a:off x="7311744" y="4975094"/>
              <a:ext cx="431811" cy="336916"/>
              <a:chOff x="1400" y="1353"/>
              <a:chExt cx="587" cy="458"/>
            </a:xfrm>
            <a:solidFill>
              <a:schemeClr val="accent1"/>
            </a:solidFill>
          </p:grpSpPr>
          <p:sp>
            <p:nvSpPr>
              <p:cNvPr id="57" name="Freeform 5">
                <a:extLst>
                  <a:ext uri="{FF2B5EF4-FFF2-40B4-BE49-F238E27FC236}">
                    <a16:creationId xmlns:a16="http://schemas.microsoft.com/office/drawing/2014/main" id="{F2F72661-2359-8B70-27A9-1AC3BED9CBA1}"/>
                  </a:ext>
                </a:extLst>
              </p:cNvPr>
              <p:cNvSpPr>
                <a:spLocks/>
              </p:cNvSpPr>
              <p:nvPr/>
            </p:nvSpPr>
            <p:spPr bwMode="auto">
              <a:xfrm>
                <a:off x="1400" y="1353"/>
                <a:ext cx="274" cy="458"/>
              </a:xfrm>
              <a:custGeom>
                <a:avLst/>
                <a:gdLst>
                  <a:gd name="T0" fmla="*/ 0 w 130"/>
                  <a:gd name="T1" fmla="*/ 121 h 216"/>
                  <a:gd name="T2" fmla="*/ 121 w 130"/>
                  <a:gd name="T3" fmla="*/ 0 h 216"/>
                  <a:gd name="T4" fmla="*/ 130 w 130"/>
                  <a:gd name="T5" fmla="*/ 44 h 216"/>
                  <a:gd name="T6" fmla="*/ 72 w 130"/>
                  <a:gd name="T7" fmla="*/ 100 h 216"/>
                  <a:gd name="T8" fmla="*/ 116 w 130"/>
                  <a:gd name="T9" fmla="*/ 100 h 216"/>
                  <a:gd name="T10" fmla="*/ 116 w 130"/>
                  <a:gd name="T11" fmla="*/ 216 h 216"/>
                  <a:gd name="T12" fmla="*/ 0 w 130"/>
                  <a:gd name="T13" fmla="*/ 216 h 216"/>
                  <a:gd name="T14" fmla="*/ 0 w 130"/>
                  <a:gd name="T15" fmla="*/ 121 h 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 h="216">
                    <a:moveTo>
                      <a:pt x="0" y="121"/>
                    </a:moveTo>
                    <a:cubicBezTo>
                      <a:pt x="0" y="34"/>
                      <a:pt x="47" y="3"/>
                      <a:pt x="121" y="0"/>
                    </a:cubicBezTo>
                    <a:cubicBezTo>
                      <a:pt x="130" y="44"/>
                      <a:pt x="130" y="44"/>
                      <a:pt x="130" y="44"/>
                    </a:cubicBezTo>
                    <a:cubicBezTo>
                      <a:pt x="90" y="48"/>
                      <a:pt x="71" y="68"/>
                      <a:pt x="72" y="100"/>
                    </a:cubicBezTo>
                    <a:cubicBezTo>
                      <a:pt x="116" y="100"/>
                      <a:pt x="116" y="100"/>
                      <a:pt x="116" y="100"/>
                    </a:cubicBezTo>
                    <a:cubicBezTo>
                      <a:pt x="116" y="216"/>
                      <a:pt x="116" y="216"/>
                      <a:pt x="116" y="216"/>
                    </a:cubicBezTo>
                    <a:cubicBezTo>
                      <a:pt x="0" y="216"/>
                      <a:pt x="0" y="216"/>
                      <a:pt x="0" y="216"/>
                    </a:cubicBezTo>
                    <a:lnTo>
                      <a:pt x="0" y="1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58" name="Freeform 6">
                <a:extLst>
                  <a:ext uri="{FF2B5EF4-FFF2-40B4-BE49-F238E27FC236}">
                    <a16:creationId xmlns:a16="http://schemas.microsoft.com/office/drawing/2014/main" id="{5073C68F-2711-1CF0-0C6A-D880E2B60A1C}"/>
                  </a:ext>
                </a:extLst>
              </p:cNvPr>
              <p:cNvSpPr>
                <a:spLocks/>
              </p:cNvSpPr>
              <p:nvPr/>
            </p:nvSpPr>
            <p:spPr bwMode="auto">
              <a:xfrm>
                <a:off x="1712" y="1353"/>
                <a:ext cx="275" cy="458"/>
              </a:xfrm>
              <a:custGeom>
                <a:avLst/>
                <a:gdLst>
                  <a:gd name="T0" fmla="*/ 0 w 130"/>
                  <a:gd name="T1" fmla="*/ 121 h 216"/>
                  <a:gd name="T2" fmla="*/ 120 w 130"/>
                  <a:gd name="T3" fmla="*/ 0 h 216"/>
                  <a:gd name="T4" fmla="*/ 130 w 130"/>
                  <a:gd name="T5" fmla="*/ 44 h 216"/>
                  <a:gd name="T6" fmla="*/ 71 w 130"/>
                  <a:gd name="T7" fmla="*/ 100 h 216"/>
                  <a:gd name="T8" fmla="*/ 115 w 130"/>
                  <a:gd name="T9" fmla="*/ 100 h 216"/>
                  <a:gd name="T10" fmla="*/ 115 w 130"/>
                  <a:gd name="T11" fmla="*/ 216 h 216"/>
                  <a:gd name="T12" fmla="*/ 0 w 130"/>
                  <a:gd name="T13" fmla="*/ 216 h 216"/>
                  <a:gd name="T14" fmla="*/ 0 w 130"/>
                  <a:gd name="T15" fmla="*/ 121 h 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 h="216">
                    <a:moveTo>
                      <a:pt x="0" y="121"/>
                    </a:moveTo>
                    <a:cubicBezTo>
                      <a:pt x="0" y="34"/>
                      <a:pt x="46" y="3"/>
                      <a:pt x="120" y="0"/>
                    </a:cubicBezTo>
                    <a:cubicBezTo>
                      <a:pt x="130" y="44"/>
                      <a:pt x="130" y="44"/>
                      <a:pt x="130" y="44"/>
                    </a:cubicBezTo>
                    <a:cubicBezTo>
                      <a:pt x="90" y="48"/>
                      <a:pt x="70" y="68"/>
                      <a:pt x="71" y="100"/>
                    </a:cubicBezTo>
                    <a:cubicBezTo>
                      <a:pt x="115" y="100"/>
                      <a:pt x="115" y="100"/>
                      <a:pt x="115" y="100"/>
                    </a:cubicBezTo>
                    <a:cubicBezTo>
                      <a:pt x="115" y="216"/>
                      <a:pt x="115" y="216"/>
                      <a:pt x="115" y="216"/>
                    </a:cubicBezTo>
                    <a:cubicBezTo>
                      <a:pt x="0" y="216"/>
                      <a:pt x="0" y="216"/>
                      <a:pt x="0" y="216"/>
                    </a:cubicBezTo>
                    <a:lnTo>
                      <a:pt x="0" y="1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1965"/>
                  </a:solidFill>
                  <a:effectLst/>
                  <a:uLnTx/>
                  <a:uFillTx/>
                  <a:latin typeface="Arial" panose="020B0604020202020204" pitchFamily="34" charset="0"/>
                  <a:ea typeface="+mn-ea"/>
                  <a:cs typeface="Arial" panose="020B0604020202020204" pitchFamily="34" charset="0"/>
                </a:endParaRPr>
              </a:p>
            </p:txBody>
          </p:sp>
        </p:grpSp>
      </p:grpSp>
      <p:grpSp>
        <p:nvGrpSpPr>
          <p:cNvPr id="59" name="Group 58">
            <a:extLst>
              <a:ext uri="{FF2B5EF4-FFF2-40B4-BE49-F238E27FC236}">
                <a16:creationId xmlns:a16="http://schemas.microsoft.com/office/drawing/2014/main" id="{E9A2A819-F8F5-5BEC-1AF9-FD8D98CF095C}"/>
              </a:ext>
            </a:extLst>
          </p:cNvPr>
          <p:cNvGrpSpPr/>
          <p:nvPr/>
        </p:nvGrpSpPr>
        <p:grpSpPr>
          <a:xfrm>
            <a:off x="151874" y="4879738"/>
            <a:ext cx="4538134" cy="800219"/>
            <a:chOff x="186266" y="4752966"/>
            <a:chExt cx="4538134" cy="800219"/>
          </a:xfrm>
        </p:grpSpPr>
        <p:sp>
          <p:nvSpPr>
            <p:cNvPr id="60" name="Oval 59">
              <a:extLst>
                <a:ext uri="{FF2B5EF4-FFF2-40B4-BE49-F238E27FC236}">
                  <a16:creationId xmlns:a16="http://schemas.microsoft.com/office/drawing/2014/main" id="{591189A9-A62A-D87A-DDB6-8E1DC5882DAB}"/>
                </a:ext>
              </a:extLst>
            </p:cNvPr>
            <p:cNvSpPr/>
            <p:nvPr/>
          </p:nvSpPr>
          <p:spPr>
            <a:xfrm>
              <a:off x="4017109" y="4811818"/>
              <a:ext cx="707291" cy="682517"/>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867" b="0" i="0" u="none" strike="noStrike" kern="1200" cap="none" spc="0" normalizeH="0" baseline="0" noProof="0">
                <a:ln>
                  <a:noFill/>
                </a:ln>
                <a:solidFill>
                  <a:srgbClr val="E0DED8"/>
                </a:solidFill>
                <a:effectLst/>
                <a:uLnTx/>
                <a:uFillTx/>
                <a:latin typeface="Arial" panose="020B0604020202020204" pitchFamily="34" charset="0"/>
                <a:ea typeface="+mn-ea"/>
                <a:cs typeface="Arial" panose="020B0604020202020204" pitchFamily="34" charset="0"/>
              </a:endParaRPr>
            </a:p>
          </p:txBody>
        </p:sp>
        <p:sp>
          <p:nvSpPr>
            <p:cNvPr id="61" name="TextBox 60">
              <a:extLst>
                <a:ext uri="{FF2B5EF4-FFF2-40B4-BE49-F238E27FC236}">
                  <a16:creationId xmlns:a16="http://schemas.microsoft.com/office/drawing/2014/main" id="{FEB92579-1BC2-C4D5-8990-F15D66AA564B}"/>
                </a:ext>
              </a:extLst>
            </p:cNvPr>
            <p:cNvSpPr txBox="1"/>
            <p:nvPr/>
          </p:nvSpPr>
          <p:spPr>
            <a:xfrm>
              <a:off x="186266" y="4752966"/>
              <a:ext cx="3547115" cy="800219"/>
            </a:xfrm>
            <a:prstGeom prst="rect">
              <a:avLst/>
            </a:prstGeom>
            <a:noFill/>
          </p:spPr>
          <p:txBody>
            <a:bodyPr wrap="square" lIns="0" rIns="0" rtlCol="0" anchor="ctr">
              <a:spAutoFit/>
            </a:bodyPr>
            <a:lstStyle/>
            <a:p>
              <a:pPr algn="r" defTabSz="1219170">
                <a:defRPr/>
              </a:pPr>
              <a:r>
                <a:rPr lang="en-GB" sz="1600" b="1">
                  <a:solidFill>
                    <a:schemeClr val="accent1">
                      <a:lumMod val="75000"/>
                    </a:schemeClr>
                  </a:solidFill>
                </a:rPr>
                <a:t>It’s not only saving bed days. It’s improving their quality of care </a:t>
              </a:r>
            </a:p>
            <a:p>
              <a:pPr algn="r" defTabSz="1219170">
                <a:defRPr/>
              </a:pPr>
              <a:r>
                <a:rPr lang="en-GB" sz="1400" i="1">
                  <a:solidFill>
                    <a:schemeClr val="accent1">
                      <a:lumMod val="75000"/>
                    </a:schemeClr>
                  </a:solidFill>
                </a:rPr>
                <a:t>Senior Nurse</a:t>
              </a:r>
            </a:p>
          </p:txBody>
        </p:sp>
        <p:grpSp>
          <p:nvGrpSpPr>
            <p:cNvPr id="62" name="Group 4">
              <a:extLst>
                <a:ext uri="{FF2B5EF4-FFF2-40B4-BE49-F238E27FC236}">
                  <a16:creationId xmlns:a16="http://schemas.microsoft.com/office/drawing/2014/main" id="{457F41AC-4531-B870-EB5C-E11B3293F01D}"/>
                </a:ext>
              </a:extLst>
            </p:cNvPr>
            <p:cNvGrpSpPr>
              <a:grpSpLocks noChangeAspect="1"/>
            </p:cNvGrpSpPr>
            <p:nvPr/>
          </p:nvGrpSpPr>
          <p:grpSpPr bwMode="auto">
            <a:xfrm rot="10800000">
              <a:off x="4158066" y="4989881"/>
              <a:ext cx="431811" cy="336916"/>
              <a:chOff x="1400" y="1353"/>
              <a:chExt cx="587" cy="458"/>
            </a:xfrm>
            <a:solidFill>
              <a:schemeClr val="accent1"/>
            </a:solidFill>
          </p:grpSpPr>
          <p:sp>
            <p:nvSpPr>
              <p:cNvPr id="63" name="Freeform 5">
                <a:extLst>
                  <a:ext uri="{FF2B5EF4-FFF2-40B4-BE49-F238E27FC236}">
                    <a16:creationId xmlns:a16="http://schemas.microsoft.com/office/drawing/2014/main" id="{96771F1F-BDD2-2C92-6667-6C922BFDCBA9}"/>
                  </a:ext>
                </a:extLst>
              </p:cNvPr>
              <p:cNvSpPr>
                <a:spLocks/>
              </p:cNvSpPr>
              <p:nvPr/>
            </p:nvSpPr>
            <p:spPr bwMode="auto">
              <a:xfrm>
                <a:off x="1400" y="1353"/>
                <a:ext cx="274" cy="458"/>
              </a:xfrm>
              <a:custGeom>
                <a:avLst/>
                <a:gdLst>
                  <a:gd name="T0" fmla="*/ 0 w 130"/>
                  <a:gd name="T1" fmla="*/ 121 h 216"/>
                  <a:gd name="T2" fmla="*/ 121 w 130"/>
                  <a:gd name="T3" fmla="*/ 0 h 216"/>
                  <a:gd name="T4" fmla="*/ 130 w 130"/>
                  <a:gd name="T5" fmla="*/ 44 h 216"/>
                  <a:gd name="T6" fmla="*/ 72 w 130"/>
                  <a:gd name="T7" fmla="*/ 100 h 216"/>
                  <a:gd name="T8" fmla="*/ 116 w 130"/>
                  <a:gd name="T9" fmla="*/ 100 h 216"/>
                  <a:gd name="T10" fmla="*/ 116 w 130"/>
                  <a:gd name="T11" fmla="*/ 216 h 216"/>
                  <a:gd name="T12" fmla="*/ 0 w 130"/>
                  <a:gd name="T13" fmla="*/ 216 h 216"/>
                  <a:gd name="T14" fmla="*/ 0 w 130"/>
                  <a:gd name="T15" fmla="*/ 121 h 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 h="216">
                    <a:moveTo>
                      <a:pt x="0" y="121"/>
                    </a:moveTo>
                    <a:cubicBezTo>
                      <a:pt x="0" y="34"/>
                      <a:pt x="47" y="3"/>
                      <a:pt x="121" y="0"/>
                    </a:cubicBezTo>
                    <a:cubicBezTo>
                      <a:pt x="130" y="44"/>
                      <a:pt x="130" y="44"/>
                      <a:pt x="130" y="44"/>
                    </a:cubicBezTo>
                    <a:cubicBezTo>
                      <a:pt x="90" y="48"/>
                      <a:pt x="71" y="68"/>
                      <a:pt x="72" y="100"/>
                    </a:cubicBezTo>
                    <a:cubicBezTo>
                      <a:pt x="116" y="100"/>
                      <a:pt x="116" y="100"/>
                      <a:pt x="116" y="100"/>
                    </a:cubicBezTo>
                    <a:cubicBezTo>
                      <a:pt x="116" y="216"/>
                      <a:pt x="116" y="216"/>
                      <a:pt x="116" y="216"/>
                    </a:cubicBezTo>
                    <a:cubicBezTo>
                      <a:pt x="0" y="216"/>
                      <a:pt x="0" y="216"/>
                      <a:pt x="0" y="216"/>
                    </a:cubicBezTo>
                    <a:lnTo>
                      <a:pt x="0" y="1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64" name="Freeform 6">
                <a:extLst>
                  <a:ext uri="{FF2B5EF4-FFF2-40B4-BE49-F238E27FC236}">
                    <a16:creationId xmlns:a16="http://schemas.microsoft.com/office/drawing/2014/main" id="{0CE19218-76ED-A598-F41B-7DFC37CB911C}"/>
                  </a:ext>
                </a:extLst>
              </p:cNvPr>
              <p:cNvSpPr>
                <a:spLocks/>
              </p:cNvSpPr>
              <p:nvPr/>
            </p:nvSpPr>
            <p:spPr bwMode="auto">
              <a:xfrm>
                <a:off x="1712" y="1353"/>
                <a:ext cx="275" cy="458"/>
              </a:xfrm>
              <a:custGeom>
                <a:avLst/>
                <a:gdLst>
                  <a:gd name="T0" fmla="*/ 0 w 130"/>
                  <a:gd name="T1" fmla="*/ 121 h 216"/>
                  <a:gd name="T2" fmla="*/ 120 w 130"/>
                  <a:gd name="T3" fmla="*/ 0 h 216"/>
                  <a:gd name="T4" fmla="*/ 130 w 130"/>
                  <a:gd name="T5" fmla="*/ 44 h 216"/>
                  <a:gd name="T6" fmla="*/ 71 w 130"/>
                  <a:gd name="T7" fmla="*/ 100 h 216"/>
                  <a:gd name="T8" fmla="*/ 115 w 130"/>
                  <a:gd name="T9" fmla="*/ 100 h 216"/>
                  <a:gd name="T10" fmla="*/ 115 w 130"/>
                  <a:gd name="T11" fmla="*/ 216 h 216"/>
                  <a:gd name="T12" fmla="*/ 0 w 130"/>
                  <a:gd name="T13" fmla="*/ 216 h 216"/>
                  <a:gd name="T14" fmla="*/ 0 w 130"/>
                  <a:gd name="T15" fmla="*/ 121 h 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 h="216">
                    <a:moveTo>
                      <a:pt x="0" y="121"/>
                    </a:moveTo>
                    <a:cubicBezTo>
                      <a:pt x="0" y="34"/>
                      <a:pt x="46" y="3"/>
                      <a:pt x="120" y="0"/>
                    </a:cubicBezTo>
                    <a:cubicBezTo>
                      <a:pt x="130" y="44"/>
                      <a:pt x="130" y="44"/>
                      <a:pt x="130" y="44"/>
                    </a:cubicBezTo>
                    <a:cubicBezTo>
                      <a:pt x="90" y="48"/>
                      <a:pt x="70" y="68"/>
                      <a:pt x="71" y="100"/>
                    </a:cubicBezTo>
                    <a:cubicBezTo>
                      <a:pt x="115" y="100"/>
                      <a:pt x="115" y="100"/>
                      <a:pt x="115" y="100"/>
                    </a:cubicBezTo>
                    <a:cubicBezTo>
                      <a:pt x="115" y="216"/>
                      <a:pt x="115" y="216"/>
                      <a:pt x="115" y="216"/>
                    </a:cubicBezTo>
                    <a:cubicBezTo>
                      <a:pt x="0" y="216"/>
                      <a:pt x="0" y="216"/>
                      <a:pt x="0" y="216"/>
                    </a:cubicBezTo>
                    <a:lnTo>
                      <a:pt x="0" y="1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1965"/>
                  </a:solidFill>
                  <a:effectLst/>
                  <a:uLnTx/>
                  <a:uFillTx/>
                  <a:latin typeface="Arial" panose="020B0604020202020204" pitchFamily="34" charset="0"/>
                  <a:ea typeface="+mn-ea"/>
                  <a:cs typeface="Arial" panose="020B0604020202020204" pitchFamily="34" charset="0"/>
                </a:endParaRPr>
              </a:p>
            </p:txBody>
          </p:sp>
        </p:grpSp>
      </p:grpSp>
      <p:grpSp>
        <p:nvGrpSpPr>
          <p:cNvPr id="65" name="Group 64">
            <a:extLst>
              <a:ext uri="{FF2B5EF4-FFF2-40B4-BE49-F238E27FC236}">
                <a16:creationId xmlns:a16="http://schemas.microsoft.com/office/drawing/2014/main" id="{94C2B4DD-3E61-EF38-29E1-2FE4A50045C0}"/>
              </a:ext>
            </a:extLst>
          </p:cNvPr>
          <p:cNvGrpSpPr/>
          <p:nvPr/>
        </p:nvGrpSpPr>
        <p:grpSpPr>
          <a:xfrm>
            <a:off x="7170792" y="4042110"/>
            <a:ext cx="4352242" cy="682517"/>
            <a:chOff x="7170795" y="4797031"/>
            <a:chExt cx="4352242" cy="682517"/>
          </a:xfrm>
        </p:grpSpPr>
        <p:sp>
          <p:nvSpPr>
            <p:cNvPr id="66" name="TextBox 65">
              <a:extLst>
                <a:ext uri="{FF2B5EF4-FFF2-40B4-BE49-F238E27FC236}">
                  <a16:creationId xmlns:a16="http://schemas.microsoft.com/office/drawing/2014/main" id="{7EB078AA-CF07-664B-A1FA-7E7C0BAB4399}"/>
                </a:ext>
              </a:extLst>
            </p:cNvPr>
            <p:cNvSpPr txBox="1"/>
            <p:nvPr/>
          </p:nvSpPr>
          <p:spPr>
            <a:xfrm>
              <a:off x="8192111" y="4860733"/>
              <a:ext cx="3330926" cy="553998"/>
            </a:xfrm>
            <a:prstGeom prst="rect">
              <a:avLst/>
            </a:prstGeom>
            <a:noFill/>
          </p:spPr>
          <p:txBody>
            <a:bodyPr wrap="square" lIns="0" rIns="0" rtlCol="0" anchor="ctr">
              <a:spAutoFit/>
            </a:bodyPr>
            <a:lstStyle/>
            <a:p>
              <a:r>
                <a:rPr lang="en-GB" sz="1600" b="1">
                  <a:solidFill>
                    <a:schemeClr val="accent1">
                      <a:lumMod val="75000"/>
                    </a:schemeClr>
                  </a:solidFill>
                </a:rPr>
                <a:t>Card is a game changer </a:t>
              </a:r>
            </a:p>
            <a:p>
              <a:r>
                <a:rPr lang="en-GB" sz="1400" i="1">
                  <a:solidFill>
                    <a:schemeClr val="accent1">
                      <a:lumMod val="75000"/>
                    </a:schemeClr>
                  </a:solidFill>
                </a:rPr>
                <a:t>Hub Lead</a:t>
              </a:r>
            </a:p>
          </p:txBody>
        </p:sp>
        <p:sp>
          <p:nvSpPr>
            <p:cNvPr id="67" name="Oval 66">
              <a:extLst>
                <a:ext uri="{FF2B5EF4-FFF2-40B4-BE49-F238E27FC236}">
                  <a16:creationId xmlns:a16="http://schemas.microsoft.com/office/drawing/2014/main" id="{DCA5B73B-ECC2-B390-51EB-F9AC585FF4FD}"/>
                </a:ext>
              </a:extLst>
            </p:cNvPr>
            <p:cNvSpPr/>
            <p:nvPr/>
          </p:nvSpPr>
          <p:spPr>
            <a:xfrm rot="10800000">
              <a:off x="7170795" y="4797031"/>
              <a:ext cx="707291" cy="682517"/>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867" b="0" i="0" u="none" strike="noStrike" kern="1200" cap="none" spc="0" normalizeH="0" baseline="0" noProof="0">
                <a:ln>
                  <a:noFill/>
                </a:ln>
                <a:solidFill>
                  <a:srgbClr val="E0DED8"/>
                </a:solidFill>
                <a:effectLst/>
                <a:uLnTx/>
                <a:uFillTx/>
                <a:latin typeface="Arial" panose="020B0604020202020204" pitchFamily="34" charset="0"/>
                <a:ea typeface="+mn-ea"/>
                <a:cs typeface="Arial" panose="020B0604020202020204" pitchFamily="34" charset="0"/>
              </a:endParaRPr>
            </a:p>
          </p:txBody>
        </p:sp>
        <p:grpSp>
          <p:nvGrpSpPr>
            <p:cNvPr id="68" name="Group 4">
              <a:extLst>
                <a:ext uri="{FF2B5EF4-FFF2-40B4-BE49-F238E27FC236}">
                  <a16:creationId xmlns:a16="http://schemas.microsoft.com/office/drawing/2014/main" id="{374DDB18-B6E2-7486-C0A0-A130B9E00AEA}"/>
                </a:ext>
              </a:extLst>
            </p:cNvPr>
            <p:cNvGrpSpPr>
              <a:grpSpLocks noChangeAspect="1"/>
            </p:cNvGrpSpPr>
            <p:nvPr/>
          </p:nvGrpSpPr>
          <p:grpSpPr bwMode="auto">
            <a:xfrm>
              <a:off x="7311744" y="4975094"/>
              <a:ext cx="431811" cy="336916"/>
              <a:chOff x="1400" y="1353"/>
              <a:chExt cx="587" cy="458"/>
            </a:xfrm>
            <a:solidFill>
              <a:schemeClr val="accent1"/>
            </a:solidFill>
          </p:grpSpPr>
          <p:sp>
            <p:nvSpPr>
              <p:cNvPr id="69" name="Freeform 5">
                <a:extLst>
                  <a:ext uri="{FF2B5EF4-FFF2-40B4-BE49-F238E27FC236}">
                    <a16:creationId xmlns:a16="http://schemas.microsoft.com/office/drawing/2014/main" id="{7FFDDF80-DCF9-6728-481C-93C43F8FB9D4}"/>
                  </a:ext>
                </a:extLst>
              </p:cNvPr>
              <p:cNvSpPr>
                <a:spLocks/>
              </p:cNvSpPr>
              <p:nvPr/>
            </p:nvSpPr>
            <p:spPr bwMode="auto">
              <a:xfrm>
                <a:off x="1400" y="1353"/>
                <a:ext cx="274" cy="458"/>
              </a:xfrm>
              <a:custGeom>
                <a:avLst/>
                <a:gdLst>
                  <a:gd name="T0" fmla="*/ 0 w 130"/>
                  <a:gd name="T1" fmla="*/ 121 h 216"/>
                  <a:gd name="T2" fmla="*/ 121 w 130"/>
                  <a:gd name="T3" fmla="*/ 0 h 216"/>
                  <a:gd name="T4" fmla="*/ 130 w 130"/>
                  <a:gd name="T5" fmla="*/ 44 h 216"/>
                  <a:gd name="T6" fmla="*/ 72 w 130"/>
                  <a:gd name="T7" fmla="*/ 100 h 216"/>
                  <a:gd name="T8" fmla="*/ 116 w 130"/>
                  <a:gd name="T9" fmla="*/ 100 h 216"/>
                  <a:gd name="T10" fmla="*/ 116 w 130"/>
                  <a:gd name="T11" fmla="*/ 216 h 216"/>
                  <a:gd name="T12" fmla="*/ 0 w 130"/>
                  <a:gd name="T13" fmla="*/ 216 h 216"/>
                  <a:gd name="T14" fmla="*/ 0 w 130"/>
                  <a:gd name="T15" fmla="*/ 121 h 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 h="216">
                    <a:moveTo>
                      <a:pt x="0" y="121"/>
                    </a:moveTo>
                    <a:cubicBezTo>
                      <a:pt x="0" y="34"/>
                      <a:pt x="47" y="3"/>
                      <a:pt x="121" y="0"/>
                    </a:cubicBezTo>
                    <a:cubicBezTo>
                      <a:pt x="130" y="44"/>
                      <a:pt x="130" y="44"/>
                      <a:pt x="130" y="44"/>
                    </a:cubicBezTo>
                    <a:cubicBezTo>
                      <a:pt x="90" y="48"/>
                      <a:pt x="71" y="68"/>
                      <a:pt x="72" y="100"/>
                    </a:cubicBezTo>
                    <a:cubicBezTo>
                      <a:pt x="116" y="100"/>
                      <a:pt x="116" y="100"/>
                      <a:pt x="116" y="100"/>
                    </a:cubicBezTo>
                    <a:cubicBezTo>
                      <a:pt x="116" y="216"/>
                      <a:pt x="116" y="216"/>
                      <a:pt x="116" y="216"/>
                    </a:cubicBezTo>
                    <a:cubicBezTo>
                      <a:pt x="0" y="216"/>
                      <a:pt x="0" y="216"/>
                      <a:pt x="0" y="216"/>
                    </a:cubicBezTo>
                    <a:lnTo>
                      <a:pt x="0" y="1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70" name="Freeform 6">
                <a:extLst>
                  <a:ext uri="{FF2B5EF4-FFF2-40B4-BE49-F238E27FC236}">
                    <a16:creationId xmlns:a16="http://schemas.microsoft.com/office/drawing/2014/main" id="{0BD981A3-166D-B99F-F652-1E1F0BB71092}"/>
                  </a:ext>
                </a:extLst>
              </p:cNvPr>
              <p:cNvSpPr>
                <a:spLocks/>
              </p:cNvSpPr>
              <p:nvPr/>
            </p:nvSpPr>
            <p:spPr bwMode="auto">
              <a:xfrm>
                <a:off x="1712" y="1353"/>
                <a:ext cx="275" cy="458"/>
              </a:xfrm>
              <a:custGeom>
                <a:avLst/>
                <a:gdLst>
                  <a:gd name="T0" fmla="*/ 0 w 130"/>
                  <a:gd name="T1" fmla="*/ 121 h 216"/>
                  <a:gd name="T2" fmla="*/ 120 w 130"/>
                  <a:gd name="T3" fmla="*/ 0 h 216"/>
                  <a:gd name="T4" fmla="*/ 130 w 130"/>
                  <a:gd name="T5" fmla="*/ 44 h 216"/>
                  <a:gd name="T6" fmla="*/ 71 w 130"/>
                  <a:gd name="T7" fmla="*/ 100 h 216"/>
                  <a:gd name="T8" fmla="*/ 115 w 130"/>
                  <a:gd name="T9" fmla="*/ 100 h 216"/>
                  <a:gd name="T10" fmla="*/ 115 w 130"/>
                  <a:gd name="T11" fmla="*/ 216 h 216"/>
                  <a:gd name="T12" fmla="*/ 0 w 130"/>
                  <a:gd name="T13" fmla="*/ 216 h 216"/>
                  <a:gd name="T14" fmla="*/ 0 w 130"/>
                  <a:gd name="T15" fmla="*/ 121 h 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 h="216">
                    <a:moveTo>
                      <a:pt x="0" y="121"/>
                    </a:moveTo>
                    <a:cubicBezTo>
                      <a:pt x="0" y="34"/>
                      <a:pt x="46" y="3"/>
                      <a:pt x="120" y="0"/>
                    </a:cubicBezTo>
                    <a:cubicBezTo>
                      <a:pt x="130" y="44"/>
                      <a:pt x="130" y="44"/>
                      <a:pt x="130" y="44"/>
                    </a:cubicBezTo>
                    <a:cubicBezTo>
                      <a:pt x="90" y="48"/>
                      <a:pt x="70" y="68"/>
                      <a:pt x="71" y="100"/>
                    </a:cubicBezTo>
                    <a:cubicBezTo>
                      <a:pt x="115" y="100"/>
                      <a:pt x="115" y="100"/>
                      <a:pt x="115" y="100"/>
                    </a:cubicBezTo>
                    <a:cubicBezTo>
                      <a:pt x="115" y="216"/>
                      <a:pt x="115" y="216"/>
                      <a:pt x="115" y="216"/>
                    </a:cubicBezTo>
                    <a:cubicBezTo>
                      <a:pt x="0" y="216"/>
                      <a:pt x="0" y="216"/>
                      <a:pt x="0" y="216"/>
                    </a:cubicBezTo>
                    <a:lnTo>
                      <a:pt x="0" y="1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1965"/>
                  </a:solidFill>
                  <a:effectLst/>
                  <a:uLnTx/>
                  <a:uFillTx/>
                  <a:latin typeface="Arial" panose="020B0604020202020204" pitchFamily="34" charset="0"/>
                  <a:ea typeface="+mn-ea"/>
                  <a:cs typeface="Arial" panose="020B0604020202020204" pitchFamily="34" charset="0"/>
                </a:endParaRPr>
              </a:p>
            </p:txBody>
          </p:sp>
        </p:grpSp>
      </p:grpSp>
      <p:grpSp>
        <p:nvGrpSpPr>
          <p:cNvPr id="71" name="Group 70">
            <a:extLst>
              <a:ext uri="{FF2B5EF4-FFF2-40B4-BE49-F238E27FC236}">
                <a16:creationId xmlns:a16="http://schemas.microsoft.com/office/drawing/2014/main" id="{91C9A4AE-1624-ED3D-5821-A5BCA84A9EF5}"/>
              </a:ext>
            </a:extLst>
          </p:cNvPr>
          <p:cNvGrpSpPr/>
          <p:nvPr/>
        </p:nvGrpSpPr>
        <p:grpSpPr>
          <a:xfrm>
            <a:off x="7170792" y="4782214"/>
            <a:ext cx="4643743" cy="1077218"/>
            <a:chOff x="7170795" y="4599681"/>
            <a:chExt cx="4643743" cy="1077218"/>
          </a:xfrm>
        </p:grpSpPr>
        <p:sp>
          <p:nvSpPr>
            <p:cNvPr id="72" name="TextBox 71">
              <a:extLst>
                <a:ext uri="{FF2B5EF4-FFF2-40B4-BE49-F238E27FC236}">
                  <a16:creationId xmlns:a16="http://schemas.microsoft.com/office/drawing/2014/main" id="{F4C7E481-5A09-7730-F0B9-FD01166CD86F}"/>
                </a:ext>
              </a:extLst>
            </p:cNvPr>
            <p:cNvSpPr txBox="1"/>
            <p:nvPr/>
          </p:nvSpPr>
          <p:spPr>
            <a:xfrm>
              <a:off x="8177077" y="4599681"/>
              <a:ext cx="3637461" cy="1077218"/>
            </a:xfrm>
            <a:prstGeom prst="rect">
              <a:avLst/>
            </a:prstGeom>
            <a:noFill/>
          </p:spPr>
          <p:txBody>
            <a:bodyPr wrap="square" lIns="0" rIns="0" rtlCol="0" anchor="ctr">
              <a:spAutoFit/>
            </a:bodyPr>
            <a:lstStyle/>
            <a:p>
              <a:r>
                <a:rPr lang="en-GB" sz="1600" b="1">
                  <a:solidFill>
                    <a:schemeClr val="accent1">
                      <a:lumMod val="75000"/>
                    </a:schemeClr>
                  </a:solidFill>
                </a:rPr>
                <a:t>It’s such a good project, it reduces length of stay and we spend less but save more</a:t>
              </a:r>
            </a:p>
            <a:p>
              <a:r>
                <a:rPr lang="en-GB" sz="1400" i="1">
                  <a:solidFill>
                    <a:schemeClr val="accent1">
                      <a:lumMod val="75000"/>
                    </a:schemeClr>
                  </a:solidFill>
                </a:rPr>
                <a:t>Hub Lead</a:t>
              </a:r>
            </a:p>
          </p:txBody>
        </p:sp>
        <p:sp>
          <p:nvSpPr>
            <p:cNvPr id="73" name="Oval 72">
              <a:extLst>
                <a:ext uri="{FF2B5EF4-FFF2-40B4-BE49-F238E27FC236}">
                  <a16:creationId xmlns:a16="http://schemas.microsoft.com/office/drawing/2014/main" id="{B2197534-41AC-C434-34F2-E7B80AEE3DC8}"/>
                </a:ext>
              </a:extLst>
            </p:cNvPr>
            <p:cNvSpPr/>
            <p:nvPr/>
          </p:nvSpPr>
          <p:spPr>
            <a:xfrm rot="10800000">
              <a:off x="7170795" y="4797031"/>
              <a:ext cx="707291" cy="682517"/>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GB" sz="1867" b="0" i="0" u="none" strike="noStrike" kern="1200" cap="none" spc="0" normalizeH="0" baseline="0" noProof="0">
                <a:ln>
                  <a:noFill/>
                </a:ln>
                <a:solidFill>
                  <a:srgbClr val="E0DED8"/>
                </a:solidFill>
                <a:effectLst/>
                <a:uLnTx/>
                <a:uFillTx/>
                <a:latin typeface="Arial" panose="020B0604020202020204" pitchFamily="34" charset="0"/>
                <a:ea typeface="+mn-ea"/>
                <a:cs typeface="Arial" panose="020B0604020202020204" pitchFamily="34" charset="0"/>
              </a:endParaRPr>
            </a:p>
          </p:txBody>
        </p:sp>
        <p:grpSp>
          <p:nvGrpSpPr>
            <p:cNvPr id="74" name="Group 4">
              <a:extLst>
                <a:ext uri="{FF2B5EF4-FFF2-40B4-BE49-F238E27FC236}">
                  <a16:creationId xmlns:a16="http://schemas.microsoft.com/office/drawing/2014/main" id="{735B27E3-6FC7-603B-6B5B-1E2AA3A2E3DE}"/>
                </a:ext>
              </a:extLst>
            </p:cNvPr>
            <p:cNvGrpSpPr>
              <a:grpSpLocks noChangeAspect="1"/>
            </p:cNvGrpSpPr>
            <p:nvPr/>
          </p:nvGrpSpPr>
          <p:grpSpPr bwMode="auto">
            <a:xfrm>
              <a:off x="7311744" y="4975094"/>
              <a:ext cx="431811" cy="336916"/>
              <a:chOff x="1400" y="1353"/>
              <a:chExt cx="587" cy="458"/>
            </a:xfrm>
            <a:solidFill>
              <a:schemeClr val="accent1"/>
            </a:solidFill>
          </p:grpSpPr>
          <p:sp>
            <p:nvSpPr>
              <p:cNvPr id="75" name="Freeform 5">
                <a:extLst>
                  <a:ext uri="{FF2B5EF4-FFF2-40B4-BE49-F238E27FC236}">
                    <a16:creationId xmlns:a16="http://schemas.microsoft.com/office/drawing/2014/main" id="{28AF9DA9-6A11-58DC-1C2D-EF9974CC43E4}"/>
                  </a:ext>
                </a:extLst>
              </p:cNvPr>
              <p:cNvSpPr>
                <a:spLocks/>
              </p:cNvSpPr>
              <p:nvPr/>
            </p:nvSpPr>
            <p:spPr bwMode="auto">
              <a:xfrm>
                <a:off x="1400" y="1353"/>
                <a:ext cx="274" cy="458"/>
              </a:xfrm>
              <a:custGeom>
                <a:avLst/>
                <a:gdLst>
                  <a:gd name="T0" fmla="*/ 0 w 130"/>
                  <a:gd name="T1" fmla="*/ 121 h 216"/>
                  <a:gd name="T2" fmla="*/ 121 w 130"/>
                  <a:gd name="T3" fmla="*/ 0 h 216"/>
                  <a:gd name="T4" fmla="*/ 130 w 130"/>
                  <a:gd name="T5" fmla="*/ 44 h 216"/>
                  <a:gd name="T6" fmla="*/ 72 w 130"/>
                  <a:gd name="T7" fmla="*/ 100 h 216"/>
                  <a:gd name="T8" fmla="*/ 116 w 130"/>
                  <a:gd name="T9" fmla="*/ 100 h 216"/>
                  <a:gd name="T10" fmla="*/ 116 w 130"/>
                  <a:gd name="T11" fmla="*/ 216 h 216"/>
                  <a:gd name="T12" fmla="*/ 0 w 130"/>
                  <a:gd name="T13" fmla="*/ 216 h 216"/>
                  <a:gd name="T14" fmla="*/ 0 w 130"/>
                  <a:gd name="T15" fmla="*/ 121 h 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 h="216">
                    <a:moveTo>
                      <a:pt x="0" y="121"/>
                    </a:moveTo>
                    <a:cubicBezTo>
                      <a:pt x="0" y="34"/>
                      <a:pt x="47" y="3"/>
                      <a:pt x="121" y="0"/>
                    </a:cubicBezTo>
                    <a:cubicBezTo>
                      <a:pt x="130" y="44"/>
                      <a:pt x="130" y="44"/>
                      <a:pt x="130" y="44"/>
                    </a:cubicBezTo>
                    <a:cubicBezTo>
                      <a:pt x="90" y="48"/>
                      <a:pt x="71" y="68"/>
                      <a:pt x="72" y="100"/>
                    </a:cubicBezTo>
                    <a:cubicBezTo>
                      <a:pt x="116" y="100"/>
                      <a:pt x="116" y="100"/>
                      <a:pt x="116" y="100"/>
                    </a:cubicBezTo>
                    <a:cubicBezTo>
                      <a:pt x="116" y="216"/>
                      <a:pt x="116" y="216"/>
                      <a:pt x="116" y="216"/>
                    </a:cubicBezTo>
                    <a:cubicBezTo>
                      <a:pt x="0" y="216"/>
                      <a:pt x="0" y="216"/>
                      <a:pt x="0" y="216"/>
                    </a:cubicBezTo>
                    <a:lnTo>
                      <a:pt x="0" y="1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1965"/>
                  </a:solidFill>
                  <a:effectLst/>
                  <a:uLnTx/>
                  <a:uFillTx/>
                  <a:latin typeface="Arial" panose="020B0604020202020204" pitchFamily="34" charset="0"/>
                  <a:ea typeface="+mn-ea"/>
                  <a:cs typeface="Arial" panose="020B0604020202020204" pitchFamily="34" charset="0"/>
                </a:endParaRPr>
              </a:p>
            </p:txBody>
          </p:sp>
          <p:sp>
            <p:nvSpPr>
              <p:cNvPr id="76" name="Freeform 6">
                <a:extLst>
                  <a:ext uri="{FF2B5EF4-FFF2-40B4-BE49-F238E27FC236}">
                    <a16:creationId xmlns:a16="http://schemas.microsoft.com/office/drawing/2014/main" id="{4681F3F0-943C-65DB-C911-15A9BE828AA4}"/>
                  </a:ext>
                </a:extLst>
              </p:cNvPr>
              <p:cNvSpPr>
                <a:spLocks/>
              </p:cNvSpPr>
              <p:nvPr/>
            </p:nvSpPr>
            <p:spPr bwMode="auto">
              <a:xfrm>
                <a:off x="1712" y="1353"/>
                <a:ext cx="275" cy="458"/>
              </a:xfrm>
              <a:custGeom>
                <a:avLst/>
                <a:gdLst>
                  <a:gd name="T0" fmla="*/ 0 w 130"/>
                  <a:gd name="T1" fmla="*/ 121 h 216"/>
                  <a:gd name="T2" fmla="*/ 120 w 130"/>
                  <a:gd name="T3" fmla="*/ 0 h 216"/>
                  <a:gd name="T4" fmla="*/ 130 w 130"/>
                  <a:gd name="T5" fmla="*/ 44 h 216"/>
                  <a:gd name="T6" fmla="*/ 71 w 130"/>
                  <a:gd name="T7" fmla="*/ 100 h 216"/>
                  <a:gd name="T8" fmla="*/ 115 w 130"/>
                  <a:gd name="T9" fmla="*/ 100 h 216"/>
                  <a:gd name="T10" fmla="*/ 115 w 130"/>
                  <a:gd name="T11" fmla="*/ 216 h 216"/>
                  <a:gd name="T12" fmla="*/ 0 w 130"/>
                  <a:gd name="T13" fmla="*/ 216 h 216"/>
                  <a:gd name="T14" fmla="*/ 0 w 130"/>
                  <a:gd name="T15" fmla="*/ 121 h 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 h="216">
                    <a:moveTo>
                      <a:pt x="0" y="121"/>
                    </a:moveTo>
                    <a:cubicBezTo>
                      <a:pt x="0" y="34"/>
                      <a:pt x="46" y="3"/>
                      <a:pt x="120" y="0"/>
                    </a:cubicBezTo>
                    <a:cubicBezTo>
                      <a:pt x="130" y="44"/>
                      <a:pt x="130" y="44"/>
                      <a:pt x="130" y="44"/>
                    </a:cubicBezTo>
                    <a:cubicBezTo>
                      <a:pt x="90" y="48"/>
                      <a:pt x="70" y="68"/>
                      <a:pt x="71" y="100"/>
                    </a:cubicBezTo>
                    <a:cubicBezTo>
                      <a:pt x="115" y="100"/>
                      <a:pt x="115" y="100"/>
                      <a:pt x="115" y="100"/>
                    </a:cubicBezTo>
                    <a:cubicBezTo>
                      <a:pt x="115" y="216"/>
                      <a:pt x="115" y="216"/>
                      <a:pt x="115" y="216"/>
                    </a:cubicBezTo>
                    <a:cubicBezTo>
                      <a:pt x="0" y="216"/>
                      <a:pt x="0" y="216"/>
                      <a:pt x="0" y="216"/>
                    </a:cubicBezTo>
                    <a:lnTo>
                      <a:pt x="0" y="1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1965"/>
                  </a:solidFill>
                  <a:effectLst/>
                  <a:uLnTx/>
                  <a:uFillTx/>
                  <a:latin typeface="Arial" panose="020B0604020202020204" pitchFamily="34" charset="0"/>
                  <a:ea typeface="+mn-ea"/>
                  <a:cs typeface="Arial" panose="020B0604020202020204" pitchFamily="34" charset="0"/>
                </a:endParaRPr>
              </a:p>
            </p:txBody>
          </p:sp>
        </p:grpSp>
      </p:grpSp>
      <p:sp>
        <p:nvSpPr>
          <p:cNvPr id="77" name="TextBox 76">
            <a:extLst>
              <a:ext uri="{FF2B5EF4-FFF2-40B4-BE49-F238E27FC236}">
                <a16:creationId xmlns:a16="http://schemas.microsoft.com/office/drawing/2014/main" id="{BDAF0C64-725D-8674-2157-69D20F4126CD}"/>
              </a:ext>
            </a:extLst>
          </p:cNvPr>
          <p:cNvSpPr txBox="1"/>
          <p:nvPr/>
        </p:nvSpPr>
        <p:spPr>
          <a:xfrm>
            <a:off x="400918" y="499775"/>
            <a:ext cx="10156243" cy="369332"/>
          </a:xfrm>
          <a:prstGeom prst="rect">
            <a:avLst/>
          </a:prstGeom>
          <a:noFill/>
        </p:spPr>
        <p:txBody>
          <a:bodyPr wrap="square">
            <a:spAutoFit/>
          </a:bodyPr>
          <a:lstStyle/>
          <a:p>
            <a:pPr>
              <a:lnSpc>
                <a:spcPct val="100000"/>
              </a:lnSpc>
              <a:spcAft>
                <a:spcPts val="1200"/>
              </a:spcAft>
              <a:buClr>
                <a:schemeClr val="accent6"/>
              </a:buClr>
            </a:pPr>
            <a:r>
              <a:rPr lang="en-GB" b="1">
                <a:solidFill>
                  <a:schemeClr val="accent6"/>
                </a:solidFill>
              </a:rPr>
              <a:t>Staff were complimentary about the initial success of the e-wallet</a:t>
            </a:r>
            <a:endParaRPr lang="en-GB" sz="1800" b="1">
              <a:solidFill>
                <a:schemeClr val="accent6"/>
              </a:solidFill>
            </a:endParaRPr>
          </a:p>
        </p:txBody>
      </p:sp>
    </p:spTree>
    <p:extLst>
      <p:ext uri="{BB962C8B-B14F-4D97-AF65-F5344CB8AC3E}">
        <p14:creationId xmlns:p14="http://schemas.microsoft.com/office/powerpoint/2010/main" val="726213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C1F6-ABD8-CA47-8A75-DAB2D35214B9}"/>
              </a:ext>
            </a:extLst>
          </p:cNvPr>
          <p:cNvSpPr>
            <a:spLocks noGrp="1"/>
          </p:cNvSpPr>
          <p:nvPr>
            <p:ph type="title"/>
          </p:nvPr>
        </p:nvSpPr>
        <p:spPr/>
        <p:txBody>
          <a:bodyPr/>
          <a:lstStyle/>
          <a:p>
            <a:r>
              <a:rPr lang="en-GB" spc="-40"/>
              <a:t>Barrier 1: Not enough people know about the e-wallet</a:t>
            </a:r>
            <a:endParaRPr lang="en-US"/>
          </a:p>
        </p:txBody>
      </p:sp>
      <p:sp>
        <p:nvSpPr>
          <p:cNvPr id="9" name="Text Placeholder 8">
            <a:extLst>
              <a:ext uri="{FF2B5EF4-FFF2-40B4-BE49-F238E27FC236}">
                <a16:creationId xmlns:a16="http://schemas.microsoft.com/office/drawing/2014/main" id="{E19B27E5-8C52-BB46-8BE0-3F828DA815EC}"/>
              </a:ext>
            </a:extLst>
          </p:cNvPr>
          <p:cNvSpPr>
            <a:spLocks noGrp="1"/>
          </p:cNvSpPr>
          <p:nvPr>
            <p:ph type="body" sz="quarter" idx="15"/>
          </p:nvPr>
        </p:nvSpPr>
        <p:spPr>
          <a:xfrm>
            <a:off x="8259249" y="2290347"/>
            <a:ext cx="3564000" cy="3863127"/>
          </a:xfrm>
        </p:spPr>
        <p:txBody>
          <a:bodyPr/>
          <a:lstStyle/>
          <a:p>
            <a:pPr marL="0" indent="0">
              <a:lnSpc>
                <a:spcPts val="3200"/>
              </a:lnSpc>
              <a:buNone/>
            </a:pPr>
            <a:r>
              <a:rPr lang="en-GB" sz="3200" b="1"/>
              <a:t>  </a:t>
            </a:r>
          </a:p>
        </p:txBody>
      </p:sp>
      <p:sp>
        <p:nvSpPr>
          <p:cNvPr id="3" name="TextBox 2">
            <a:extLst>
              <a:ext uri="{FF2B5EF4-FFF2-40B4-BE49-F238E27FC236}">
                <a16:creationId xmlns:a16="http://schemas.microsoft.com/office/drawing/2014/main" id="{6DE9EED3-CC0A-7E32-2813-E3A75B255078}"/>
              </a:ext>
            </a:extLst>
          </p:cNvPr>
          <p:cNvSpPr txBox="1"/>
          <p:nvPr/>
        </p:nvSpPr>
        <p:spPr>
          <a:xfrm>
            <a:off x="3996001" y="1127727"/>
            <a:ext cx="4106008" cy="1328394"/>
          </a:xfrm>
          <a:prstGeom prst="rect">
            <a:avLst/>
          </a:prstGeom>
          <a:solidFill>
            <a:schemeClr val="tx2"/>
          </a:solidFill>
        </p:spPr>
        <p:txBody>
          <a:bodyPr wrap="square" rtlCol="0">
            <a:spAutoFit/>
          </a:bodyPr>
          <a:lstStyle/>
          <a:p>
            <a:endParaRPr lang="en-GB"/>
          </a:p>
        </p:txBody>
      </p:sp>
      <p:sp>
        <p:nvSpPr>
          <p:cNvPr id="7" name="Content Placeholder 6">
            <a:extLst>
              <a:ext uri="{FF2B5EF4-FFF2-40B4-BE49-F238E27FC236}">
                <a16:creationId xmlns:a16="http://schemas.microsoft.com/office/drawing/2014/main" id="{225EF10A-A168-D144-B744-DC9BE8729CB4}"/>
              </a:ext>
            </a:extLst>
          </p:cNvPr>
          <p:cNvSpPr>
            <a:spLocks noGrp="1"/>
          </p:cNvSpPr>
          <p:nvPr>
            <p:ph sz="quarter" idx="4294967295"/>
          </p:nvPr>
        </p:nvSpPr>
        <p:spPr>
          <a:xfrm>
            <a:off x="432000" y="1635871"/>
            <a:ext cx="7589782" cy="3863127"/>
          </a:xfrm>
        </p:spPr>
        <p:txBody>
          <a:bodyPr>
            <a:normAutofit fontScale="62500" lnSpcReduction="20000"/>
          </a:bodyPr>
          <a:lstStyle/>
          <a:p>
            <a:pPr>
              <a:lnSpc>
                <a:spcPct val="100000"/>
              </a:lnSpc>
            </a:pPr>
            <a:r>
              <a:rPr lang="en-GB"/>
              <a:t>Discharge teams</a:t>
            </a:r>
            <a:r>
              <a:rPr lang="en-GB" sz="2200" baseline="30000"/>
              <a:t>1</a:t>
            </a:r>
            <a:r>
              <a:rPr lang="en-GB"/>
              <a:t> work with many different professionals throughout the hospital, such as physiotherapists, occupational therapists, consultants, individual wards etc</a:t>
            </a:r>
          </a:p>
          <a:p>
            <a:pPr>
              <a:lnSpc>
                <a:spcPct val="100000"/>
              </a:lnSpc>
            </a:pPr>
            <a:r>
              <a:rPr lang="en-GB"/>
              <a:t>Other teams / professionals are not aware of the e-wallet pilot which can lessen the usage of the e-wallet and / or lead to delays in using the e-wallet to discharge patients</a:t>
            </a:r>
          </a:p>
          <a:p>
            <a:pPr>
              <a:lnSpc>
                <a:spcPct val="100000"/>
              </a:lnSpc>
            </a:pPr>
            <a:r>
              <a:rPr lang="en-GB"/>
              <a:t>Other teams / professionals could potentially suggest e-wallet usage at any point from when the patient is admitted to hospital</a:t>
            </a:r>
            <a:r>
              <a:rPr lang="en-GB" sz="2200" baseline="30000"/>
              <a:t>2</a:t>
            </a:r>
          </a:p>
          <a:p>
            <a:pPr>
              <a:lnSpc>
                <a:spcPct val="100000"/>
              </a:lnSpc>
            </a:pPr>
            <a:r>
              <a:rPr lang="en-GB"/>
              <a:t>Some staff are reluctant to promote the pilot due to uncertainty about future funding</a:t>
            </a:r>
          </a:p>
          <a:p>
            <a:pPr>
              <a:lnSpc>
                <a:spcPct val="100000"/>
              </a:lnSpc>
            </a:pPr>
            <a:r>
              <a:rPr lang="en-GB"/>
              <a:t>Staff are extremely busy and may not have the capacity to promote the e-wallet extensively</a:t>
            </a:r>
          </a:p>
          <a:p>
            <a:pPr>
              <a:lnSpc>
                <a:spcPct val="100000"/>
              </a:lnSpc>
            </a:pPr>
            <a:r>
              <a:rPr lang="en-GB"/>
              <a:t>Staff churn can inhibit information flow</a:t>
            </a:r>
          </a:p>
        </p:txBody>
      </p:sp>
      <p:pic>
        <p:nvPicPr>
          <p:cNvPr id="4" name="Graphic 82" descr="Question circle icon">
            <a:extLst>
              <a:ext uri="{FF2B5EF4-FFF2-40B4-BE49-F238E27FC236}">
                <a16:creationId xmlns:a16="http://schemas.microsoft.com/office/drawing/2014/main" id="{9AFF7EE2-6DCC-44B7-5791-02094D86AD3F}"/>
              </a:ext>
            </a:extLst>
          </p:cNvPr>
          <p:cNvPicPr>
            <a:picLocks noChangeAspect="1"/>
          </p:cNvPicPr>
          <p:nvPr/>
        </p:nvPicPr>
        <p:blipFill>
          <a:blip r:embed="rId3">
            <a:duotone>
              <a:schemeClr val="accent2">
                <a:shade val="45000"/>
                <a:satMod val="135000"/>
              </a:schemeClr>
              <a:prstClr val="white"/>
            </a:duotone>
          </a:blip>
          <a:srcRect/>
          <a:stretch/>
        </p:blipFill>
        <p:spPr>
          <a:xfrm>
            <a:off x="9267587" y="1018724"/>
            <a:ext cx="1547324" cy="1547324"/>
          </a:xfrm>
          <a:prstGeom prst="rect">
            <a:avLst/>
          </a:prstGeom>
        </p:spPr>
      </p:pic>
      <p:sp>
        <p:nvSpPr>
          <p:cNvPr id="5" name="TextBox 4">
            <a:extLst>
              <a:ext uri="{FF2B5EF4-FFF2-40B4-BE49-F238E27FC236}">
                <a16:creationId xmlns:a16="http://schemas.microsoft.com/office/drawing/2014/main" id="{01F1381B-5C54-8D6B-2AA6-6B6126AD6B6F}"/>
              </a:ext>
            </a:extLst>
          </p:cNvPr>
          <p:cNvSpPr txBox="1"/>
          <p:nvPr/>
        </p:nvSpPr>
        <p:spPr>
          <a:xfrm>
            <a:off x="432000" y="6369126"/>
            <a:ext cx="10931856" cy="380040"/>
          </a:xfrm>
          <a:prstGeom prst="rect">
            <a:avLst/>
          </a:prstGeom>
          <a:noFill/>
        </p:spPr>
        <p:txBody>
          <a:bodyPr wrap="square" rtlCol="0">
            <a:spAutoFit/>
          </a:bodyPr>
          <a:lstStyle/>
          <a:p>
            <a:pPr>
              <a:lnSpc>
                <a:spcPts val="1100"/>
              </a:lnSpc>
            </a:pPr>
            <a:r>
              <a:rPr lang="en-GB" sz="1400">
                <a:solidFill>
                  <a:schemeClr val="accent6"/>
                </a:solidFill>
              </a:rPr>
              <a:t>1  </a:t>
            </a:r>
            <a:r>
              <a:rPr lang="en-GB" sz="1100">
                <a:solidFill>
                  <a:schemeClr val="accent6"/>
                </a:solidFill>
              </a:rPr>
              <a:t>‘Discharge teams’ also includes homeless teams, inclusion teams; any other teams where card holders are based</a:t>
            </a:r>
          </a:p>
          <a:p>
            <a:pPr>
              <a:lnSpc>
                <a:spcPts val="1100"/>
              </a:lnSpc>
            </a:pPr>
            <a:r>
              <a:rPr lang="en-GB" sz="1400">
                <a:solidFill>
                  <a:schemeClr val="accent6"/>
                </a:solidFill>
              </a:rPr>
              <a:t>2  </a:t>
            </a:r>
            <a:r>
              <a:rPr lang="en-GB" sz="1100">
                <a:solidFill>
                  <a:schemeClr val="accent6"/>
                </a:solidFill>
              </a:rPr>
              <a:t>In some areas the e-wallet could be used to prevent admission</a:t>
            </a:r>
            <a:endParaRPr lang="en-GB" sz="1400">
              <a:solidFill>
                <a:schemeClr val="accent6"/>
              </a:solidFill>
            </a:endParaRPr>
          </a:p>
        </p:txBody>
      </p:sp>
      <p:sp>
        <p:nvSpPr>
          <p:cNvPr id="6" name="Text Placeholder 8">
            <a:extLst>
              <a:ext uri="{FF2B5EF4-FFF2-40B4-BE49-F238E27FC236}">
                <a16:creationId xmlns:a16="http://schemas.microsoft.com/office/drawing/2014/main" id="{F338A193-1D24-9139-F3C9-FAD0772620A9}"/>
              </a:ext>
            </a:extLst>
          </p:cNvPr>
          <p:cNvSpPr txBox="1">
            <a:spLocks/>
          </p:cNvSpPr>
          <p:nvPr/>
        </p:nvSpPr>
        <p:spPr>
          <a:xfrm>
            <a:off x="8259249" y="2209708"/>
            <a:ext cx="3564000" cy="3629568"/>
          </a:xfrm>
          <a:prstGeom prst="rect">
            <a:avLst/>
          </a:prstGeom>
          <a:noFill/>
        </p:spPr>
        <p:txBody>
          <a:bodyPr vert="horz" lIns="216000" tIns="216000" rIns="216000" bIns="216000" rtlCol="0">
            <a:noAutofit/>
          </a:bodyPr>
          <a:lstStyle>
            <a:lvl1pPr marL="0" indent="0" algn="l" defTabSz="914400" rtl="0" eaLnBrk="1" latinLnBrk="0" hangingPunct="1">
              <a:lnSpc>
                <a:spcPts val="2200"/>
              </a:lnSpc>
              <a:spcBef>
                <a:spcPts val="0"/>
              </a:spcBef>
              <a:spcAft>
                <a:spcPts val="900"/>
              </a:spcAft>
              <a:buClr>
                <a:schemeClr val="tx1"/>
              </a:buClr>
              <a:buFont typeface="Arial" panose="020B0604020202020204" pitchFamily="34" charset="0"/>
              <a:buNone/>
              <a:defRPr sz="1800" kern="1200">
                <a:solidFill>
                  <a:schemeClr val="accent6"/>
                </a:solidFill>
                <a:latin typeface="+mn-lt"/>
                <a:ea typeface="+mn-ea"/>
                <a:cs typeface="+mn-cs"/>
              </a:defRPr>
            </a:lvl1pPr>
            <a:lvl2pPr marL="357188"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2pPr>
            <a:lvl3pPr marL="7143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3pPr>
            <a:lvl4pPr marL="1081087"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4pPr>
            <a:lvl5pPr marL="14382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200"/>
              </a:lnSpc>
            </a:pPr>
            <a:r>
              <a:rPr lang="en-GB" sz="2800" b="1"/>
              <a:t>How can information about the e-wallet be shared with people who need to know in the hospital?</a:t>
            </a:r>
          </a:p>
        </p:txBody>
      </p:sp>
      <p:sp>
        <p:nvSpPr>
          <p:cNvPr id="11" name="Rectangle: Folded Corner 10">
            <a:extLst>
              <a:ext uri="{FF2B5EF4-FFF2-40B4-BE49-F238E27FC236}">
                <a16:creationId xmlns:a16="http://schemas.microsoft.com/office/drawing/2014/main" id="{F5621DD0-01CB-292A-9C53-560FD62218AC}"/>
              </a:ext>
            </a:extLst>
          </p:cNvPr>
          <p:cNvSpPr/>
          <p:nvPr/>
        </p:nvSpPr>
        <p:spPr>
          <a:xfrm>
            <a:off x="828144" y="5374080"/>
            <a:ext cx="7193638" cy="773223"/>
          </a:xfrm>
          <a:prstGeom prst="foldedCorner">
            <a:avLst/>
          </a:prstGeom>
          <a:solidFill>
            <a:schemeClr val="bg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GB" sz="1400">
                <a:solidFill>
                  <a:schemeClr val="accent6"/>
                </a:solidFill>
              </a:rPr>
              <a:t>   I think a big part of probably increasing the usage is trying to get the message out to the wards and saying, “don’t let these small things keep people in hospital for extended periods of time.” – </a:t>
            </a:r>
            <a:r>
              <a:rPr lang="en-GB" sz="1400" i="1">
                <a:solidFill>
                  <a:schemeClr val="accent6"/>
                </a:solidFill>
              </a:rPr>
              <a:t>Nurse</a:t>
            </a:r>
            <a:endParaRPr lang="en-GB" sz="1400" i="1">
              <a:solidFill>
                <a:schemeClr val="accent6"/>
              </a:solidFill>
              <a:highlight>
                <a:srgbClr val="FFFF00"/>
              </a:highlight>
            </a:endParaRPr>
          </a:p>
        </p:txBody>
      </p:sp>
      <p:grpSp>
        <p:nvGrpSpPr>
          <p:cNvPr id="12" name="Group 4">
            <a:extLst>
              <a:ext uri="{FF2B5EF4-FFF2-40B4-BE49-F238E27FC236}">
                <a16:creationId xmlns:a16="http://schemas.microsoft.com/office/drawing/2014/main" id="{EE6D8558-09E9-160F-263F-368BE5B84999}"/>
              </a:ext>
            </a:extLst>
          </p:cNvPr>
          <p:cNvGrpSpPr>
            <a:grpSpLocks noChangeAspect="1"/>
          </p:cNvGrpSpPr>
          <p:nvPr/>
        </p:nvGrpSpPr>
        <p:grpSpPr bwMode="auto">
          <a:xfrm>
            <a:off x="590680" y="5331046"/>
            <a:ext cx="314838" cy="245648"/>
            <a:chOff x="1400" y="1353"/>
            <a:chExt cx="587" cy="458"/>
          </a:xfrm>
          <a:solidFill>
            <a:schemeClr val="accent6"/>
          </a:solidFill>
        </p:grpSpPr>
        <p:sp>
          <p:nvSpPr>
            <p:cNvPr id="13" name="Freeform 5">
              <a:extLst>
                <a:ext uri="{FF2B5EF4-FFF2-40B4-BE49-F238E27FC236}">
                  <a16:creationId xmlns:a16="http://schemas.microsoft.com/office/drawing/2014/main" id="{D948E555-6ACF-5B74-7127-608838045D8F}"/>
                </a:ext>
              </a:extLst>
            </p:cNvPr>
            <p:cNvSpPr>
              <a:spLocks/>
            </p:cNvSpPr>
            <p:nvPr/>
          </p:nvSpPr>
          <p:spPr bwMode="auto">
            <a:xfrm>
              <a:off x="1400" y="1353"/>
              <a:ext cx="274" cy="458"/>
            </a:xfrm>
            <a:custGeom>
              <a:avLst/>
              <a:gdLst>
                <a:gd name="T0" fmla="*/ 0 w 130"/>
                <a:gd name="T1" fmla="*/ 121 h 216"/>
                <a:gd name="T2" fmla="*/ 121 w 130"/>
                <a:gd name="T3" fmla="*/ 0 h 216"/>
                <a:gd name="T4" fmla="*/ 130 w 130"/>
                <a:gd name="T5" fmla="*/ 44 h 216"/>
                <a:gd name="T6" fmla="*/ 72 w 130"/>
                <a:gd name="T7" fmla="*/ 100 h 216"/>
                <a:gd name="T8" fmla="*/ 116 w 130"/>
                <a:gd name="T9" fmla="*/ 100 h 216"/>
                <a:gd name="T10" fmla="*/ 116 w 130"/>
                <a:gd name="T11" fmla="*/ 216 h 216"/>
                <a:gd name="T12" fmla="*/ 0 w 130"/>
                <a:gd name="T13" fmla="*/ 216 h 216"/>
                <a:gd name="T14" fmla="*/ 0 w 130"/>
                <a:gd name="T15" fmla="*/ 121 h 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 h="216">
                  <a:moveTo>
                    <a:pt x="0" y="121"/>
                  </a:moveTo>
                  <a:cubicBezTo>
                    <a:pt x="0" y="34"/>
                    <a:pt x="47" y="3"/>
                    <a:pt x="121" y="0"/>
                  </a:cubicBezTo>
                  <a:cubicBezTo>
                    <a:pt x="130" y="44"/>
                    <a:pt x="130" y="44"/>
                    <a:pt x="130" y="44"/>
                  </a:cubicBezTo>
                  <a:cubicBezTo>
                    <a:pt x="90" y="48"/>
                    <a:pt x="71" y="68"/>
                    <a:pt x="72" y="100"/>
                  </a:cubicBezTo>
                  <a:cubicBezTo>
                    <a:pt x="116" y="100"/>
                    <a:pt x="116" y="100"/>
                    <a:pt x="116" y="100"/>
                  </a:cubicBezTo>
                  <a:cubicBezTo>
                    <a:pt x="116" y="216"/>
                    <a:pt x="116" y="216"/>
                    <a:pt x="116" y="216"/>
                  </a:cubicBezTo>
                  <a:cubicBezTo>
                    <a:pt x="0" y="216"/>
                    <a:pt x="0" y="216"/>
                    <a:pt x="0" y="216"/>
                  </a:cubicBezTo>
                  <a:lnTo>
                    <a:pt x="0" y="1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1400">
                <a:solidFill>
                  <a:srgbClr val="001965"/>
                </a:solidFill>
                <a:latin typeface="Arial" panose="020B0604020202020204" pitchFamily="34" charset="0"/>
                <a:cs typeface="Arial" panose="020B0604020202020204" pitchFamily="34" charset="0"/>
              </a:endParaRPr>
            </a:p>
          </p:txBody>
        </p:sp>
        <p:sp>
          <p:nvSpPr>
            <p:cNvPr id="14" name="Freeform 6">
              <a:extLst>
                <a:ext uri="{FF2B5EF4-FFF2-40B4-BE49-F238E27FC236}">
                  <a16:creationId xmlns:a16="http://schemas.microsoft.com/office/drawing/2014/main" id="{4A33E9ED-4DEC-4EC5-04CD-100FE9CA2634}"/>
                </a:ext>
              </a:extLst>
            </p:cNvPr>
            <p:cNvSpPr>
              <a:spLocks/>
            </p:cNvSpPr>
            <p:nvPr/>
          </p:nvSpPr>
          <p:spPr bwMode="auto">
            <a:xfrm>
              <a:off x="1712" y="1353"/>
              <a:ext cx="275" cy="458"/>
            </a:xfrm>
            <a:custGeom>
              <a:avLst/>
              <a:gdLst>
                <a:gd name="T0" fmla="*/ 0 w 130"/>
                <a:gd name="T1" fmla="*/ 121 h 216"/>
                <a:gd name="T2" fmla="*/ 120 w 130"/>
                <a:gd name="T3" fmla="*/ 0 h 216"/>
                <a:gd name="T4" fmla="*/ 130 w 130"/>
                <a:gd name="T5" fmla="*/ 44 h 216"/>
                <a:gd name="T6" fmla="*/ 71 w 130"/>
                <a:gd name="T7" fmla="*/ 100 h 216"/>
                <a:gd name="T8" fmla="*/ 115 w 130"/>
                <a:gd name="T9" fmla="*/ 100 h 216"/>
                <a:gd name="T10" fmla="*/ 115 w 130"/>
                <a:gd name="T11" fmla="*/ 216 h 216"/>
                <a:gd name="T12" fmla="*/ 0 w 130"/>
                <a:gd name="T13" fmla="*/ 216 h 216"/>
                <a:gd name="T14" fmla="*/ 0 w 130"/>
                <a:gd name="T15" fmla="*/ 121 h 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 h="216">
                  <a:moveTo>
                    <a:pt x="0" y="121"/>
                  </a:moveTo>
                  <a:cubicBezTo>
                    <a:pt x="0" y="34"/>
                    <a:pt x="46" y="3"/>
                    <a:pt x="120" y="0"/>
                  </a:cubicBezTo>
                  <a:cubicBezTo>
                    <a:pt x="130" y="44"/>
                    <a:pt x="130" y="44"/>
                    <a:pt x="130" y="44"/>
                  </a:cubicBezTo>
                  <a:cubicBezTo>
                    <a:pt x="90" y="48"/>
                    <a:pt x="70" y="68"/>
                    <a:pt x="71" y="100"/>
                  </a:cubicBezTo>
                  <a:cubicBezTo>
                    <a:pt x="115" y="100"/>
                    <a:pt x="115" y="100"/>
                    <a:pt x="115" y="100"/>
                  </a:cubicBezTo>
                  <a:cubicBezTo>
                    <a:pt x="115" y="216"/>
                    <a:pt x="115" y="216"/>
                    <a:pt x="115" y="216"/>
                  </a:cubicBezTo>
                  <a:cubicBezTo>
                    <a:pt x="0" y="216"/>
                    <a:pt x="0" y="216"/>
                    <a:pt x="0" y="216"/>
                  </a:cubicBezTo>
                  <a:lnTo>
                    <a:pt x="0" y="1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1400">
                <a:solidFill>
                  <a:srgbClr val="001965"/>
                </a:solidFill>
                <a:latin typeface="Arial" panose="020B0604020202020204" pitchFamily="34" charset="0"/>
                <a:cs typeface="Arial" panose="020B0604020202020204" pitchFamily="34" charset="0"/>
              </a:endParaRPr>
            </a:p>
          </p:txBody>
        </p:sp>
      </p:grpSp>
      <p:sp>
        <p:nvSpPr>
          <p:cNvPr id="8" name="TextBox 7">
            <a:extLst>
              <a:ext uri="{FF2B5EF4-FFF2-40B4-BE49-F238E27FC236}">
                <a16:creationId xmlns:a16="http://schemas.microsoft.com/office/drawing/2014/main" id="{3AFB0B74-7313-89A0-7C08-5261F5376A30}"/>
              </a:ext>
            </a:extLst>
          </p:cNvPr>
          <p:cNvSpPr txBox="1"/>
          <p:nvPr/>
        </p:nvSpPr>
        <p:spPr>
          <a:xfrm>
            <a:off x="355846" y="1160785"/>
            <a:ext cx="7665936" cy="307777"/>
          </a:xfrm>
          <a:prstGeom prst="rect">
            <a:avLst/>
          </a:prstGeom>
          <a:noFill/>
        </p:spPr>
        <p:txBody>
          <a:bodyPr wrap="square">
            <a:spAutoFit/>
          </a:bodyPr>
          <a:lstStyle/>
          <a:p>
            <a:pPr>
              <a:lnSpc>
                <a:spcPct val="100000"/>
              </a:lnSpc>
              <a:spcAft>
                <a:spcPts val="1200"/>
              </a:spcAft>
              <a:buClr>
                <a:schemeClr val="accent6"/>
              </a:buClr>
            </a:pPr>
            <a:r>
              <a:rPr lang="en-GB" sz="1400" b="1">
                <a:solidFill>
                  <a:schemeClr val="accent6"/>
                </a:solidFill>
              </a:rPr>
              <a:t>Although staff were complimentary about the e-wallet, some barriers were identified</a:t>
            </a:r>
          </a:p>
        </p:txBody>
      </p:sp>
    </p:spTree>
    <p:extLst>
      <p:ext uri="{BB962C8B-B14F-4D97-AF65-F5344CB8AC3E}">
        <p14:creationId xmlns:p14="http://schemas.microsoft.com/office/powerpoint/2010/main" val="3307725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C1F6-ABD8-CA47-8A75-DAB2D35214B9}"/>
              </a:ext>
            </a:extLst>
          </p:cNvPr>
          <p:cNvSpPr>
            <a:spLocks noGrp="1"/>
          </p:cNvSpPr>
          <p:nvPr>
            <p:ph type="title"/>
          </p:nvPr>
        </p:nvSpPr>
        <p:spPr/>
        <p:txBody>
          <a:bodyPr>
            <a:normAutofit/>
          </a:bodyPr>
          <a:lstStyle/>
          <a:p>
            <a:r>
              <a:rPr lang="en-GB" spc="-40"/>
              <a:t>Barrier 2: Staff can struggle to recall the e-wallet</a:t>
            </a:r>
            <a:endParaRPr lang="en-US"/>
          </a:p>
        </p:txBody>
      </p:sp>
      <p:sp>
        <p:nvSpPr>
          <p:cNvPr id="9" name="Text Placeholder 8">
            <a:extLst>
              <a:ext uri="{FF2B5EF4-FFF2-40B4-BE49-F238E27FC236}">
                <a16:creationId xmlns:a16="http://schemas.microsoft.com/office/drawing/2014/main" id="{E19B27E5-8C52-BB46-8BE0-3F828DA815EC}"/>
              </a:ext>
            </a:extLst>
          </p:cNvPr>
          <p:cNvSpPr>
            <a:spLocks noGrp="1"/>
          </p:cNvSpPr>
          <p:nvPr>
            <p:ph type="body" sz="quarter" idx="15"/>
          </p:nvPr>
        </p:nvSpPr>
        <p:spPr/>
        <p:txBody>
          <a:bodyPr/>
          <a:lstStyle/>
          <a:p>
            <a:pPr marL="0" indent="0">
              <a:lnSpc>
                <a:spcPts val="3200"/>
              </a:lnSpc>
              <a:buNone/>
            </a:pPr>
            <a:r>
              <a:rPr lang="en-GB" sz="3200" b="1"/>
              <a:t>  </a:t>
            </a:r>
          </a:p>
        </p:txBody>
      </p:sp>
      <p:sp>
        <p:nvSpPr>
          <p:cNvPr id="3" name="TextBox 2">
            <a:extLst>
              <a:ext uri="{FF2B5EF4-FFF2-40B4-BE49-F238E27FC236}">
                <a16:creationId xmlns:a16="http://schemas.microsoft.com/office/drawing/2014/main" id="{6DE9EED3-CC0A-7E32-2813-E3A75B255078}"/>
              </a:ext>
            </a:extLst>
          </p:cNvPr>
          <p:cNvSpPr txBox="1"/>
          <p:nvPr/>
        </p:nvSpPr>
        <p:spPr>
          <a:xfrm>
            <a:off x="3996001" y="1127727"/>
            <a:ext cx="4106008" cy="1328394"/>
          </a:xfrm>
          <a:prstGeom prst="rect">
            <a:avLst/>
          </a:prstGeom>
          <a:solidFill>
            <a:schemeClr val="tx2"/>
          </a:solidFill>
        </p:spPr>
        <p:txBody>
          <a:bodyPr wrap="square" rtlCol="0">
            <a:spAutoFit/>
          </a:bodyPr>
          <a:lstStyle/>
          <a:p>
            <a:endParaRPr lang="en-GB"/>
          </a:p>
        </p:txBody>
      </p:sp>
      <p:sp>
        <p:nvSpPr>
          <p:cNvPr id="7" name="Content Placeholder 6">
            <a:extLst>
              <a:ext uri="{FF2B5EF4-FFF2-40B4-BE49-F238E27FC236}">
                <a16:creationId xmlns:a16="http://schemas.microsoft.com/office/drawing/2014/main" id="{225EF10A-A168-D144-B744-DC9BE8729CB4}"/>
              </a:ext>
            </a:extLst>
          </p:cNvPr>
          <p:cNvSpPr>
            <a:spLocks noGrp="1"/>
          </p:cNvSpPr>
          <p:nvPr>
            <p:ph sz="quarter" idx="4294967295"/>
          </p:nvPr>
        </p:nvSpPr>
        <p:spPr>
          <a:xfrm>
            <a:off x="432001" y="1665027"/>
            <a:ext cx="7787320" cy="2969318"/>
          </a:xfrm>
        </p:spPr>
        <p:txBody>
          <a:bodyPr>
            <a:normAutofit/>
          </a:bodyPr>
          <a:lstStyle/>
          <a:p>
            <a:r>
              <a:rPr lang="en-GB" sz="2000"/>
              <a:t>Discharge teams work with many different professionals throughout the hospital. </a:t>
            </a:r>
          </a:p>
          <a:p>
            <a:r>
              <a:rPr lang="en-GB" sz="2000"/>
              <a:t>When discussing patient discharges, the e-wallet is not always easily recalled and staff (discharge teams / other staff working with patients in the hospital) can struggle to remember it exists as a potential solution.</a:t>
            </a:r>
          </a:p>
          <a:p>
            <a:r>
              <a:rPr lang="en-GB" sz="2000"/>
              <a:t>Conversations about discharge can happen at any point in the patient journey through hospital – potentially to even to prevent admissions</a:t>
            </a:r>
          </a:p>
        </p:txBody>
      </p:sp>
      <p:pic>
        <p:nvPicPr>
          <p:cNvPr id="4" name="Graphic 82" descr="Question circle icon">
            <a:extLst>
              <a:ext uri="{FF2B5EF4-FFF2-40B4-BE49-F238E27FC236}">
                <a16:creationId xmlns:a16="http://schemas.microsoft.com/office/drawing/2014/main" id="{9AFF7EE2-6DCC-44B7-5791-02094D86AD3F}"/>
              </a:ext>
            </a:extLst>
          </p:cNvPr>
          <p:cNvPicPr>
            <a:picLocks noChangeAspect="1"/>
          </p:cNvPicPr>
          <p:nvPr/>
        </p:nvPicPr>
        <p:blipFill>
          <a:blip r:embed="rId3">
            <a:duotone>
              <a:schemeClr val="accent2">
                <a:shade val="45000"/>
                <a:satMod val="135000"/>
              </a:schemeClr>
              <a:prstClr val="white"/>
            </a:duotone>
          </a:blip>
          <a:srcRect/>
          <a:stretch/>
        </p:blipFill>
        <p:spPr>
          <a:xfrm>
            <a:off x="9247623" y="1019919"/>
            <a:ext cx="1547324" cy="1547324"/>
          </a:xfrm>
          <a:prstGeom prst="rect">
            <a:avLst/>
          </a:prstGeom>
        </p:spPr>
      </p:pic>
      <p:sp>
        <p:nvSpPr>
          <p:cNvPr id="5" name="Text Placeholder 8">
            <a:extLst>
              <a:ext uri="{FF2B5EF4-FFF2-40B4-BE49-F238E27FC236}">
                <a16:creationId xmlns:a16="http://schemas.microsoft.com/office/drawing/2014/main" id="{13D256CA-A715-8B62-02D7-DE6A27697F69}"/>
              </a:ext>
            </a:extLst>
          </p:cNvPr>
          <p:cNvSpPr txBox="1">
            <a:spLocks/>
          </p:cNvSpPr>
          <p:nvPr/>
        </p:nvSpPr>
        <p:spPr>
          <a:xfrm>
            <a:off x="8252070" y="2290349"/>
            <a:ext cx="3564000" cy="3764372"/>
          </a:xfrm>
          <a:prstGeom prst="rect">
            <a:avLst/>
          </a:prstGeom>
          <a:noFill/>
        </p:spPr>
        <p:txBody>
          <a:bodyPr vert="horz" lIns="216000" tIns="216000" rIns="216000" bIns="216000" rtlCol="0">
            <a:noAutofit/>
          </a:bodyPr>
          <a:lstStyle>
            <a:lvl1pPr marL="0" indent="0" algn="l" defTabSz="914400" rtl="0" eaLnBrk="1" latinLnBrk="0" hangingPunct="1">
              <a:lnSpc>
                <a:spcPts val="2200"/>
              </a:lnSpc>
              <a:spcBef>
                <a:spcPts val="0"/>
              </a:spcBef>
              <a:spcAft>
                <a:spcPts val="900"/>
              </a:spcAft>
              <a:buClr>
                <a:schemeClr val="tx1"/>
              </a:buClr>
              <a:buFont typeface="Arial" panose="020B0604020202020204" pitchFamily="34" charset="0"/>
              <a:buNone/>
              <a:defRPr sz="1800" kern="1200">
                <a:solidFill>
                  <a:schemeClr val="accent6"/>
                </a:solidFill>
                <a:latin typeface="+mn-lt"/>
                <a:ea typeface="+mn-ea"/>
                <a:cs typeface="+mn-cs"/>
              </a:defRPr>
            </a:lvl1pPr>
            <a:lvl2pPr marL="357188"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2pPr>
            <a:lvl3pPr marL="7143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3pPr>
            <a:lvl4pPr marL="1081087"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4pPr>
            <a:lvl5pPr marL="14382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200"/>
              </a:lnSpc>
            </a:pPr>
            <a:r>
              <a:rPr lang="en-GB" sz="2800" b="1"/>
              <a:t>How can the e-wallet be front of mind for discharge teams when discussing patient discharge?</a:t>
            </a:r>
          </a:p>
        </p:txBody>
      </p:sp>
      <p:sp>
        <p:nvSpPr>
          <p:cNvPr id="6" name="Rectangle: Folded Corner 5">
            <a:extLst>
              <a:ext uri="{FF2B5EF4-FFF2-40B4-BE49-F238E27FC236}">
                <a16:creationId xmlns:a16="http://schemas.microsoft.com/office/drawing/2014/main" id="{93739F18-B808-7144-0EDF-92B4CCC39A28}"/>
              </a:ext>
            </a:extLst>
          </p:cNvPr>
          <p:cNvSpPr/>
          <p:nvPr/>
        </p:nvSpPr>
        <p:spPr>
          <a:xfrm>
            <a:off x="604668" y="4565851"/>
            <a:ext cx="3391334" cy="1488869"/>
          </a:xfrm>
          <a:prstGeom prst="foldedCorner">
            <a:avLst/>
          </a:prstGeom>
          <a:solidFill>
            <a:schemeClr val="bg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GB" sz="1600">
                <a:solidFill>
                  <a:schemeClr val="accent6"/>
                </a:solidFill>
              </a:rPr>
              <a:t>    </a:t>
            </a:r>
          </a:p>
          <a:p>
            <a:pPr algn="ctr"/>
            <a:r>
              <a:rPr lang="en-GB" sz="1600">
                <a:solidFill>
                  <a:schemeClr val="accent6"/>
                </a:solidFill>
              </a:rPr>
              <a:t>It doesn't always like pop into my head as a solution when we're problem-solving things. If I'm being honest. But we'll work on that. </a:t>
            </a:r>
          </a:p>
          <a:p>
            <a:pPr algn="ctr"/>
            <a:r>
              <a:rPr lang="en-GB" sz="1600" i="1">
                <a:solidFill>
                  <a:schemeClr val="accent6"/>
                </a:solidFill>
              </a:rPr>
              <a:t>– Nurse</a:t>
            </a:r>
            <a:endParaRPr lang="en-GB" sz="1600" i="1">
              <a:solidFill>
                <a:schemeClr val="accent6"/>
              </a:solidFill>
              <a:highlight>
                <a:srgbClr val="FFFF00"/>
              </a:highlight>
            </a:endParaRPr>
          </a:p>
        </p:txBody>
      </p:sp>
      <p:sp>
        <p:nvSpPr>
          <p:cNvPr id="12" name="Rectangle: Folded Corner 11">
            <a:extLst>
              <a:ext uri="{FF2B5EF4-FFF2-40B4-BE49-F238E27FC236}">
                <a16:creationId xmlns:a16="http://schemas.microsoft.com/office/drawing/2014/main" id="{C789F437-7E90-7F75-FB49-AEDF293A6FA8}"/>
              </a:ext>
            </a:extLst>
          </p:cNvPr>
          <p:cNvSpPr/>
          <p:nvPr/>
        </p:nvSpPr>
        <p:spPr>
          <a:xfrm>
            <a:off x="4344003" y="4403086"/>
            <a:ext cx="3564000" cy="1682262"/>
          </a:xfrm>
          <a:prstGeom prst="foldedCorner">
            <a:avLst>
              <a:gd name="adj" fmla="val 14417"/>
            </a:avLst>
          </a:prstGeom>
          <a:solidFill>
            <a:schemeClr val="bg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sz="1600">
              <a:solidFill>
                <a:schemeClr val="accent6"/>
              </a:solidFill>
            </a:endParaRPr>
          </a:p>
          <a:p>
            <a:pPr algn="ctr"/>
            <a:r>
              <a:rPr lang="en-GB" sz="1600">
                <a:solidFill>
                  <a:schemeClr val="accent6"/>
                </a:solidFill>
              </a:rPr>
              <a:t>But I think so much of it is almost like habitual that even like myself as a card holder, I… do have to remind myself like oh, I could just go and get what we need. </a:t>
            </a:r>
            <a:r>
              <a:rPr lang="en-GB" sz="1600" i="1">
                <a:solidFill>
                  <a:schemeClr val="accent6"/>
                </a:solidFill>
              </a:rPr>
              <a:t>– Nurse </a:t>
            </a:r>
          </a:p>
        </p:txBody>
      </p:sp>
      <p:grpSp>
        <p:nvGrpSpPr>
          <p:cNvPr id="8" name="Group 4">
            <a:extLst>
              <a:ext uri="{FF2B5EF4-FFF2-40B4-BE49-F238E27FC236}">
                <a16:creationId xmlns:a16="http://schemas.microsoft.com/office/drawing/2014/main" id="{25FA5F2F-F864-0674-4514-3C0B65BB45DB}"/>
              </a:ext>
            </a:extLst>
          </p:cNvPr>
          <p:cNvGrpSpPr>
            <a:grpSpLocks noChangeAspect="1"/>
          </p:cNvGrpSpPr>
          <p:nvPr/>
        </p:nvGrpSpPr>
        <p:grpSpPr bwMode="auto">
          <a:xfrm>
            <a:off x="368751" y="4512476"/>
            <a:ext cx="314838" cy="245648"/>
            <a:chOff x="1400" y="1353"/>
            <a:chExt cx="587" cy="458"/>
          </a:xfrm>
          <a:solidFill>
            <a:schemeClr val="accent6"/>
          </a:solidFill>
        </p:grpSpPr>
        <p:sp>
          <p:nvSpPr>
            <p:cNvPr id="10" name="Freeform 5">
              <a:extLst>
                <a:ext uri="{FF2B5EF4-FFF2-40B4-BE49-F238E27FC236}">
                  <a16:creationId xmlns:a16="http://schemas.microsoft.com/office/drawing/2014/main" id="{5E42B46D-E7AF-7FE3-3646-174280A2F7B1}"/>
                </a:ext>
              </a:extLst>
            </p:cNvPr>
            <p:cNvSpPr>
              <a:spLocks/>
            </p:cNvSpPr>
            <p:nvPr/>
          </p:nvSpPr>
          <p:spPr bwMode="auto">
            <a:xfrm>
              <a:off x="1400" y="1353"/>
              <a:ext cx="274" cy="458"/>
            </a:xfrm>
            <a:custGeom>
              <a:avLst/>
              <a:gdLst>
                <a:gd name="T0" fmla="*/ 0 w 130"/>
                <a:gd name="T1" fmla="*/ 121 h 216"/>
                <a:gd name="T2" fmla="*/ 121 w 130"/>
                <a:gd name="T3" fmla="*/ 0 h 216"/>
                <a:gd name="T4" fmla="*/ 130 w 130"/>
                <a:gd name="T5" fmla="*/ 44 h 216"/>
                <a:gd name="T6" fmla="*/ 72 w 130"/>
                <a:gd name="T7" fmla="*/ 100 h 216"/>
                <a:gd name="T8" fmla="*/ 116 w 130"/>
                <a:gd name="T9" fmla="*/ 100 h 216"/>
                <a:gd name="T10" fmla="*/ 116 w 130"/>
                <a:gd name="T11" fmla="*/ 216 h 216"/>
                <a:gd name="T12" fmla="*/ 0 w 130"/>
                <a:gd name="T13" fmla="*/ 216 h 216"/>
                <a:gd name="T14" fmla="*/ 0 w 130"/>
                <a:gd name="T15" fmla="*/ 121 h 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 h="216">
                  <a:moveTo>
                    <a:pt x="0" y="121"/>
                  </a:moveTo>
                  <a:cubicBezTo>
                    <a:pt x="0" y="34"/>
                    <a:pt x="47" y="3"/>
                    <a:pt x="121" y="0"/>
                  </a:cubicBezTo>
                  <a:cubicBezTo>
                    <a:pt x="130" y="44"/>
                    <a:pt x="130" y="44"/>
                    <a:pt x="130" y="44"/>
                  </a:cubicBezTo>
                  <a:cubicBezTo>
                    <a:pt x="90" y="48"/>
                    <a:pt x="71" y="68"/>
                    <a:pt x="72" y="100"/>
                  </a:cubicBezTo>
                  <a:cubicBezTo>
                    <a:pt x="116" y="100"/>
                    <a:pt x="116" y="100"/>
                    <a:pt x="116" y="100"/>
                  </a:cubicBezTo>
                  <a:cubicBezTo>
                    <a:pt x="116" y="216"/>
                    <a:pt x="116" y="216"/>
                    <a:pt x="116" y="216"/>
                  </a:cubicBezTo>
                  <a:cubicBezTo>
                    <a:pt x="0" y="216"/>
                    <a:pt x="0" y="216"/>
                    <a:pt x="0" y="216"/>
                  </a:cubicBezTo>
                  <a:lnTo>
                    <a:pt x="0" y="1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1400">
                <a:solidFill>
                  <a:srgbClr val="001965"/>
                </a:solidFill>
                <a:latin typeface="Arial" panose="020B0604020202020204" pitchFamily="34" charset="0"/>
                <a:cs typeface="Arial" panose="020B0604020202020204" pitchFamily="34" charset="0"/>
              </a:endParaRPr>
            </a:p>
          </p:txBody>
        </p:sp>
        <p:sp>
          <p:nvSpPr>
            <p:cNvPr id="11" name="Freeform 6">
              <a:extLst>
                <a:ext uri="{FF2B5EF4-FFF2-40B4-BE49-F238E27FC236}">
                  <a16:creationId xmlns:a16="http://schemas.microsoft.com/office/drawing/2014/main" id="{AF2B6862-3E74-6025-DFE4-8D8A610D9F04}"/>
                </a:ext>
              </a:extLst>
            </p:cNvPr>
            <p:cNvSpPr>
              <a:spLocks/>
            </p:cNvSpPr>
            <p:nvPr/>
          </p:nvSpPr>
          <p:spPr bwMode="auto">
            <a:xfrm>
              <a:off x="1712" y="1353"/>
              <a:ext cx="275" cy="458"/>
            </a:xfrm>
            <a:custGeom>
              <a:avLst/>
              <a:gdLst>
                <a:gd name="T0" fmla="*/ 0 w 130"/>
                <a:gd name="T1" fmla="*/ 121 h 216"/>
                <a:gd name="T2" fmla="*/ 120 w 130"/>
                <a:gd name="T3" fmla="*/ 0 h 216"/>
                <a:gd name="T4" fmla="*/ 130 w 130"/>
                <a:gd name="T5" fmla="*/ 44 h 216"/>
                <a:gd name="T6" fmla="*/ 71 w 130"/>
                <a:gd name="T7" fmla="*/ 100 h 216"/>
                <a:gd name="T8" fmla="*/ 115 w 130"/>
                <a:gd name="T9" fmla="*/ 100 h 216"/>
                <a:gd name="T10" fmla="*/ 115 w 130"/>
                <a:gd name="T11" fmla="*/ 216 h 216"/>
                <a:gd name="T12" fmla="*/ 0 w 130"/>
                <a:gd name="T13" fmla="*/ 216 h 216"/>
                <a:gd name="T14" fmla="*/ 0 w 130"/>
                <a:gd name="T15" fmla="*/ 121 h 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 h="216">
                  <a:moveTo>
                    <a:pt x="0" y="121"/>
                  </a:moveTo>
                  <a:cubicBezTo>
                    <a:pt x="0" y="34"/>
                    <a:pt x="46" y="3"/>
                    <a:pt x="120" y="0"/>
                  </a:cubicBezTo>
                  <a:cubicBezTo>
                    <a:pt x="130" y="44"/>
                    <a:pt x="130" y="44"/>
                    <a:pt x="130" y="44"/>
                  </a:cubicBezTo>
                  <a:cubicBezTo>
                    <a:pt x="90" y="48"/>
                    <a:pt x="70" y="68"/>
                    <a:pt x="71" y="100"/>
                  </a:cubicBezTo>
                  <a:cubicBezTo>
                    <a:pt x="115" y="100"/>
                    <a:pt x="115" y="100"/>
                    <a:pt x="115" y="100"/>
                  </a:cubicBezTo>
                  <a:cubicBezTo>
                    <a:pt x="115" y="216"/>
                    <a:pt x="115" y="216"/>
                    <a:pt x="115" y="216"/>
                  </a:cubicBezTo>
                  <a:cubicBezTo>
                    <a:pt x="0" y="216"/>
                    <a:pt x="0" y="216"/>
                    <a:pt x="0" y="216"/>
                  </a:cubicBezTo>
                  <a:lnTo>
                    <a:pt x="0" y="1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1400">
                <a:solidFill>
                  <a:srgbClr val="001965"/>
                </a:solidFill>
                <a:latin typeface="Arial" panose="020B0604020202020204" pitchFamily="34" charset="0"/>
                <a:cs typeface="Arial" panose="020B0604020202020204" pitchFamily="34" charset="0"/>
              </a:endParaRPr>
            </a:p>
          </p:txBody>
        </p:sp>
      </p:grpSp>
      <p:grpSp>
        <p:nvGrpSpPr>
          <p:cNvPr id="13" name="Group 4">
            <a:extLst>
              <a:ext uri="{FF2B5EF4-FFF2-40B4-BE49-F238E27FC236}">
                <a16:creationId xmlns:a16="http://schemas.microsoft.com/office/drawing/2014/main" id="{62127D45-AAEC-23A0-E947-1C24B4A93CD0}"/>
              </a:ext>
            </a:extLst>
          </p:cNvPr>
          <p:cNvGrpSpPr>
            <a:grpSpLocks noChangeAspect="1"/>
          </p:cNvGrpSpPr>
          <p:nvPr/>
        </p:nvGrpSpPr>
        <p:grpSpPr bwMode="auto">
          <a:xfrm>
            <a:off x="4127889" y="4341196"/>
            <a:ext cx="314838" cy="245648"/>
            <a:chOff x="1400" y="1353"/>
            <a:chExt cx="587" cy="458"/>
          </a:xfrm>
          <a:solidFill>
            <a:schemeClr val="accent6"/>
          </a:solidFill>
        </p:grpSpPr>
        <p:sp>
          <p:nvSpPr>
            <p:cNvPr id="14" name="Freeform 5">
              <a:extLst>
                <a:ext uri="{FF2B5EF4-FFF2-40B4-BE49-F238E27FC236}">
                  <a16:creationId xmlns:a16="http://schemas.microsoft.com/office/drawing/2014/main" id="{A17F3C42-4DC9-562C-8C03-232C71B9B03C}"/>
                </a:ext>
              </a:extLst>
            </p:cNvPr>
            <p:cNvSpPr>
              <a:spLocks/>
            </p:cNvSpPr>
            <p:nvPr/>
          </p:nvSpPr>
          <p:spPr bwMode="auto">
            <a:xfrm>
              <a:off x="1400" y="1353"/>
              <a:ext cx="274" cy="458"/>
            </a:xfrm>
            <a:custGeom>
              <a:avLst/>
              <a:gdLst>
                <a:gd name="T0" fmla="*/ 0 w 130"/>
                <a:gd name="T1" fmla="*/ 121 h 216"/>
                <a:gd name="T2" fmla="*/ 121 w 130"/>
                <a:gd name="T3" fmla="*/ 0 h 216"/>
                <a:gd name="T4" fmla="*/ 130 w 130"/>
                <a:gd name="T5" fmla="*/ 44 h 216"/>
                <a:gd name="T6" fmla="*/ 72 w 130"/>
                <a:gd name="T7" fmla="*/ 100 h 216"/>
                <a:gd name="T8" fmla="*/ 116 w 130"/>
                <a:gd name="T9" fmla="*/ 100 h 216"/>
                <a:gd name="T10" fmla="*/ 116 w 130"/>
                <a:gd name="T11" fmla="*/ 216 h 216"/>
                <a:gd name="T12" fmla="*/ 0 w 130"/>
                <a:gd name="T13" fmla="*/ 216 h 216"/>
                <a:gd name="T14" fmla="*/ 0 w 130"/>
                <a:gd name="T15" fmla="*/ 121 h 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 h="216">
                  <a:moveTo>
                    <a:pt x="0" y="121"/>
                  </a:moveTo>
                  <a:cubicBezTo>
                    <a:pt x="0" y="34"/>
                    <a:pt x="47" y="3"/>
                    <a:pt x="121" y="0"/>
                  </a:cubicBezTo>
                  <a:cubicBezTo>
                    <a:pt x="130" y="44"/>
                    <a:pt x="130" y="44"/>
                    <a:pt x="130" y="44"/>
                  </a:cubicBezTo>
                  <a:cubicBezTo>
                    <a:pt x="90" y="48"/>
                    <a:pt x="71" y="68"/>
                    <a:pt x="72" y="100"/>
                  </a:cubicBezTo>
                  <a:cubicBezTo>
                    <a:pt x="116" y="100"/>
                    <a:pt x="116" y="100"/>
                    <a:pt x="116" y="100"/>
                  </a:cubicBezTo>
                  <a:cubicBezTo>
                    <a:pt x="116" y="216"/>
                    <a:pt x="116" y="216"/>
                    <a:pt x="116" y="216"/>
                  </a:cubicBezTo>
                  <a:cubicBezTo>
                    <a:pt x="0" y="216"/>
                    <a:pt x="0" y="216"/>
                    <a:pt x="0" y="216"/>
                  </a:cubicBezTo>
                  <a:lnTo>
                    <a:pt x="0" y="1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1400">
                <a:solidFill>
                  <a:srgbClr val="001965"/>
                </a:solidFill>
                <a:latin typeface="Arial" panose="020B0604020202020204" pitchFamily="34" charset="0"/>
                <a:cs typeface="Arial" panose="020B0604020202020204" pitchFamily="34" charset="0"/>
              </a:endParaRPr>
            </a:p>
          </p:txBody>
        </p:sp>
        <p:sp>
          <p:nvSpPr>
            <p:cNvPr id="15" name="Freeform 6">
              <a:extLst>
                <a:ext uri="{FF2B5EF4-FFF2-40B4-BE49-F238E27FC236}">
                  <a16:creationId xmlns:a16="http://schemas.microsoft.com/office/drawing/2014/main" id="{E59AEABC-ABE7-A432-BE46-6B32D3F5243E}"/>
                </a:ext>
              </a:extLst>
            </p:cNvPr>
            <p:cNvSpPr>
              <a:spLocks/>
            </p:cNvSpPr>
            <p:nvPr/>
          </p:nvSpPr>
          <p:spPr bwMode="auto">
            <a:xfrm>
              <a:off x="1712" y="1353"/>
              <a:ext cx="275" cy="458"/>
            </a:xfrm>
            <a:custGeom>
              <a:avLst/>
              <a:gdLst>
                <a:gd name="T0" fmla="*/ 0 w 130"/>
                <a:gd name="T1" fmla="*/ 121 h 216"/>
                <a:gd name="T2" fmla="*/ 120 w 130"/>
                <a:gd name="T3" fmla="*/ 0 h 216"/>
                <a:gd name="T4" fmla="*/ 130 w 130"/>
                <a:gd name="T5" fmla="*/ 44 h 216"/>
                <a:gd name="T6" fmla="*/ 71 w 130"/>
                <a:gd name="T7" fmla="*/ 100 h 216"/>
                <a:gd name="T8" fmla="*/ 115 w 130"/>
                <a:gd name="T9" fmla="*/ 100 h 216"/>
                <a:gd name="T10" fmla="*/ 115 w 130"/>
                <a:gd name="T11" fmla="*/ 216 h 216"/>
                <a:gd name="T12" fmla="*/ 0 w 130"/>
                <a:gd name="T13" fmla="*/ 216 h 216"/>
                <a:gd name="T14" fmla="*/ 0 w 130"/>
                <a:gd name="T15" fmla="*/ 121 h 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 h="216">
                  <a:moveTo>
                    <a:pt x="0" y="121"/>
                  </a:moveTo>
                  <a:cubicBezTo>
                    <a:pt x="0" y="34"/>
                    <a:pt x="46" y="3"/>
                    <a:pt x="120" y="0"/>
                  </a:cubicBezTo>
                  <a:cubicBezTo>
                    <a:pt x="130" y="44"/>
                    <a:pt x="130" y="44"/>
                    <a:pt x="130" y="44"/>
                  </a:cubicBezTo>
                  <a:cubicBezTo>
                    <a:pt x="90" y="48"/>
                    <a:pt x="70" y="68"/>
                    <a:pt x="71" y="100"/>
                  </a:cubicBezTo>
                  <a:cubicBezTo>
                    <a:pt x="115" y="100"/>
                    <a:pt x="115" y="100"/>
                    <a:pt x="115" y="100"/>
                  </a:cubicBezTo>
                  <a:cubicBezTo>
                    <a:pt x="115" y="216"/>
                    <a:pt x="115" y="216"/>
                    <a:pt x="115" y="216"/>
                  </a:cubicBezTo>
                  <a:cubicBezTo>
                    <a:pt x="0" y="216"/>
                    <a:pt x="0" y="216"/>
                    <a:pt x="0" y="216"/>
                  </a:cubicBezTo>
                  <a:lnTo>
                    <a:pt x="0" y="1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1400">
                <a:solidFill>
                  <a:srgbClr val="001965"/>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174195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sz="3600" b="1" dirty="0"/>
              <a:t>Contents </a:t>
            </a:r>
          </a:p>
        </p:txBody>
      </p:sp>
      <p:graphicFrame>
        <p:nvGraphicFramePr>
          <p:cNvPr id="4" name="Table 5">
            <a:extLst>
              <a:ext uri="{FF2B5EF4-FFF2-40B4-BE49-F238E27FC236}">
                <a16:creationId xmlns:a16="http://schemas.microsoft.com/office/drawing/2014/main" id="{126160B5-3721-A607-998C-87316E9818F6}"/>
              </a:ext>
            </a:extLst>
          </p:cNvPr>
          <p:cNvGraphicFramePr>
            <a:graphicFrameLocks noGrp="1"/>
          </p:cNvGraphicFramePr>
          <p:nvPr>
            <p:extLst>
              <p:ext uri="{D42A27DB-BD31-4B8C-83A1-F6EECF244321}">
                <p14:modId xmlns:p14="http://schemas.microsoft.com/office/powerpoint/2010/main" val="352705074"/>
              </p:ext>
            </p:extLst>
          </p:nvPr>
        </p:nvGraphicFramePr>
        <p:xfrm>
          <a:off x="639618" y="1592502"/>
          <a:ext cx="10198100" cy="4267970"/>
        </p:xfrm>
        <a:graphic>
          <a:graphicData uri="http://schemas.openxmlformats.org/drawingml/2006/table">
            <a:tbl>
              <a:tblPr firstRow="1" bandRow="1">
                <a:tableStyleId>{073A0DAA-6AF3-43AB-8588-CEC1D06C72B9}</a:tableStyleId>
              </a:tblPr>
              <a:tblGrid>
                <a:gridCol w="8348518">
                  <a:extLst>
                    <a:ext uri="{9D8B030D-6E8A-4147-A177-3AD203B41FA5}">
                      <a16:colId xmlns:a16="http://schemas.microsoft.com/office/drawing/2014/main" val="1923587429"/>
                    </a:ext>
                  </a:extLst>
                </a:gridCol>
                <a:gridCol w="1849582">
                  <a:extLst>
                    <a:ext uri="{9D8B030D-6E8A-4147-A177-3AD203B41FA5}">
                      <a16:colId xmlns:a16="http://schemas.microsoft.com/office/drawing/2014/main" val="70244151"/>
                    </a:ext>
                  </a:extLst>
                </a:gridCol>
              </a:tblGrid>
              <a:tr h="609710">
                <a:tc>
                  <a:txBody>
                    <a:bodyPr/>
                    <a:lstStyle/>
                    <a:p>
                      <a:r>
                        <a:rPr lang="en-GB" b="0" dirty="0">
                          <a:solidFill>
                            <a:schemeClr val="accent6"/>
                          </a:solidFill>
                        </a:rPr>
                        <a:t>Context and methods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b="0" dirty="0">
                          <a:solidFill>
                            <a:schemeClr val="accent6"/>
                          </a:solidFill>
                        </a:rPr>
                        <a:t>Slide 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31804062"/>
                  </a:ext>
                </a:extLst>
              </a:tr>
              <a:tr h="609710">
                <a:tc>
                  <a:txBody>
                    <a:bodyPr/>
                    <a:lstStyle/>
                    <a:p>
                      <a:r>
                        <a:rPr lang="en-GB" dirty="0">
                          <a:solidFill>
                            <a:schemeClr val="accent6"/>
                          </a:solidFill>
                        </a:rPr>
                        <a:t>Introducing behavioural science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GB" dirty="0">
                          <a:solidFill>
                            <a:schemeClr val="accent6"/>
                          </a:solidFill>
                        </a:rPr>
                        <a:t>Slide 9</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8560247"/>
                  </a:ext>
                </a:extLst>
              </a:tr>
              <a:tr h="609710">
                <a:tc>
                  <a:txBody>
                    <a:bodyPr/>
                    <a:lstStyle/>
                    <a:p>
                      <a:r>
                        <a:rPr lang="en-GB" dirty="0">
                          <a:solidFill>
                            <a:schemeClr val="accent6"/>
                          </a:solidFill>
                        </a:rPr>
                        <a:t>1) Defining behaviours to change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dirty="0">
                          <a:solidFill>
                            <a:schemeClr val="accent6"/>
                          </a:solidFill>
                        </a:rPr>
                        <a:t>Slide 12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69419210"/>
                  </a:ext>
                </a:extLst>
              </a:tr>
              <a:tr h="609710">
                <a:tc>
                  <a:txBody>
                    <a:bodyPr/>
                    <a:lstStyle/>
                    <a:p>
                      <a:r>
                        <a:rPr lang="en-GB" dirty="0">
                          <a:solidFill>
                            <a:schemeClr val="accent6"/>
                          </a:solidFill>
                        </a:rPr>
                        <a:t>2) Understand key barriers and drivers for those behaviours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dirty="0">
                          <a:solidFill>
                            <a:schemeClr val="accent6"/>
                          </a:solidFill>
                        </a:rPr>
                        <a:t>Slide 15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46702175"/>
                  </a:ext>
                </a:extLst>
              </a:tr>
              <a:tr h="609710">
                <a:tc>
                  <a:txBody>
                    <a:bodyPr/>
                    <a:lstStyle/>
                    <a:p>
                      <a:r>
                        <a:rPr lang="en-GB" dirty="0">
                          <a:solidFill>
                            <a:schemeClr val="accent6"/>
                          </a:solidFill>
                        </a:rPr>
                        <a:t>3) Develop potential solutions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dirty="0">
                          <a:solidFill>
                            <a:schemeClr val="accent6"/>
                          </a:solidFill>
                        </a:rPr>
                        <a:t>Slide 23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99833068"/>
                  </a:ext>
                </a:extLst>
              </a:tr>
              <a:tr h="609710">
                <a:tc>
                  <a:txBody>
                    <a:bodyPr/>
                    <a:lstStyle/>
                    <a:p>
                      <a:r>
                        <a:rPr lang="en-GB" dirty="0">
                          <a:solidFill>
                            <a:schemeClr val="accent6"/>
                          </a:solidFill>
                        </a:rPr>
                        <a:t>4) Apply, test and learn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dirty="0">
                          <a:solidFill>
                            <a:schemeClr val="accent6"/>
                          </a:solidFill>
                        </a:rPr>
                        <a:t>Slide 32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23713069"/>
                  </a:ext>
                </a:extLst>
              </a:tr>
              <a:tr h="609710">
                <a:tc>
                  <a:txBody>
                    <a:bodyPr/>
                    <a:lstStyle/>
                    <a:p>
                      <a:r>
                        <a:rPr lang="en-GB" dirty="0">
                          <a:solidFill>
                            <a:schemeClr val="accent6"/>
                          </a:solidFill>
                        </a:rPr>
                        <a:t>Appendices (feedback from workshops)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dirty="0">
                          <a:solidFill>
                            <a:schemeClr val="accent6"/>
                          </a:solidFill>
                        </a:rPr>
                        <a:t>Slide 34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7593742"/>
                  </a:ext>
                </a:extLst>
              </a:tr>
            </a:tbl>
          </a:graphicData>
        </a:graphic>
      </p:graphicFrame>
    </p:spTree>
    <p:extLst>
      <p:ext uri="{BB962C8B-B14F-4D97-AF65-F5344CB8AC3E}">
        <p14:creationId xmlns:p14="http://schemas.microsoft.com/office/powerpoint/2010/main" val="339506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C1F6-ABD8-CA47-8A75-DAB2D35214B9}"/>
              </a:ext>
            </a:extLst>
          </p:cNvPr>
          <p:cNvSpPr>
            <a:spLocks noGrp="1"/>
          </p:cNvSpPr>
          <p:nvPr>
            <p:ph type="title"/>
          </p:nvPr>
        </p:nvSpPr>
        <p:spPr/>
        <p:txBody>
          <a:bodyPr/>
          <a:lstStyle/>
          <a:p>
            <a:r>
              <a:rPr lang="en-GB" spc="-40"/>
              <a:t>Barrier 3: Anxiety about doing it ‘wrong’</a:t>
            </a:r>
            <a:endParaRPr lang="en-US"/>
          </a:p>
        </p:txBody>
      </p:sp>
      <p:sp>
        <p:nvSpPr>
          <p:cNvPr id="9" name="Text Placeholder 8">
            <a:extLst>
              <a:ext uri="{FF2B5EF4-FFF2-40B4-BE49-F238E27FC236}">
                <a16:creationId xmlns:a16="http://schemas.microsoft.com/office/drawing/2014/main" id="{E19B27E5-8C52-BB46-8BE0-3F828DA815EC}"/>
              </a:ext>
            </a:extLst>
          </p:cNvPr>
          <p:cNvSpPr>
            <a:spLocks noGrp="1"/>
          </p:cNvSpPr>
          <p:nvPr>
            <p:ph type="body" sz="quarter" idx="15"/>
          </p:nvPr>
        </p:nvSpPr>
        <p:spPr>
          <a:xfrm>
            <a:off x="8259249" y="2290349"/>
            <a:ext cx="3564000" cy="2894968"/>
          </a:xfrm>
        </p:spPr>
        <p:txBody>
          <a:bodyPr anchor="t"/>
          <a:lstStyle/>
          <a:p>
            <a:pPr marL="0" indent="0">
              <a:lnSpc>
                <a:spcPct val="100000"/>
              </a:lnSpc>
              <a:buNone/>
            </a:pPr>
            <a:r>
              <a:rPr lang="en-GB" sz="2800" b="1"/>
              <a:t>How can discharge staff feel empowered and enabled to use the e-wallet?</a:t>
            </a:r>
          </a:p>
        </p:txBody>
      </p:sp>
      <p:sp>
        <p:nvSpPr>
          <p:cNvPr id="3" name="TextBox 2">
            <a:extLst>
              <a:ext uri="{FF2B5EF4-FFF2-40B4-BE49-F238E27FC236}">
                <a16:creationId xmlns:a16="http://schemas.microsoft.com/office/drawing/2014/main" id="{6DE9EED3-CC0A-7E32-2813-E3A75B255078}"/>
              </a:ext>
            </a:extLst>
          </p:cNvPr>
          <p:cNvSpPr txBox="1"/>
          <p:nvPr/>
        </p:nvSpPr>
        <p:spPr>
          <a:xfrm>
            <a:off x="3996001" y="1127727"/>
            <a:ext cx="4106008" cy="1328394"/>
          </a:xfrm>
          <a:prstGeom prst="rect">
            <a:avLst/>
          </a:prstGeom>
          <a:solidFill>
            <a:schemeClr val="tx2"/>
          </a:solidFill>
        </p:spPr>
        <p:txBody>
          <a:bodyPr wrap="square" rtlCol="0">
            <a:spAutoFit/>
          </a:bodyPr>
          <a:lstStyle/>
          <a:p>
            <a:endParaRPr lang="en-GB"/>
          </a:p>
        </p:txBody>
      </p:sp>
      <p:sp>
        <p:nvSpPr>
          <p:cNvPr id="7" name="Content Placeholder 6">
            <a:extLst>
              <a:ext uri="{FF2B5EF4-FFF2-40B4-BE49-F238E27FC236}">
                <a16:creationId xmlns:a16="http://schemas.microsoft.com/office/drawing/2014/main" id="{225EF10A-A168-D144-B744-DC9BE8729CB4}"/>
              </a:ext>
            </a:extLst>
          </p:cNvPr>
          <p:cNvSpPr>
            <a:spLocks noGrp="1"/>
          </p:cNvSpPr>
          <p:nvPr>
            <p:ph sz="quarter" idx="4294967295"/>
          </p:nvPr>
        </p:nvSpPr>
        <p:spPr>
          <a:xfrm>
            <a:off x="432001" y="1426322"/>
            <a:ext cx="7426848" cy="3580576"/>
          </a:xfrm>
        </p:spPr>
        <p:txBody>
          <a:bodyPr>
            <a:noAutofit/>
          </a:bodyPr>
          <a:lstStyle/>
          <a:p>
            <a:r>
              <a:rPr lang="en-GB" sz="1600"/>
              <a:t>Discharge team staff can feel anxious about spending NHS money, especially without additional layers of bureaucracy</a:t>
            </a:r>
          </a:p>
          <a:p>
            <a:r>
              <a:rPr lang="en-GB" sz="1600"/>
              <a:t>Some discharge staff feel anxious about getting it ‘wrong’ and about being responsible for any potential mistakes / issues / consequences</a:t>
            </a:r>
          </a:p>
          <a:p>
            <a:r>
              <a:rPr lang="en-GB" sz="1600"/>
              <a:t>Other discharge staff (feel they) need to get approval for every item purchased</a:t>
            </a:r>
          </a:p>
          <a:p>
            <a:pPr marL="0" indent="0">
              <a:buNone/>
            </a:pPr>
            <a:r>
              <a:rPr lang="en-GB" sz="1600"/>
              <a:t>Additional information:</a:t>
            </a:r>
          </a:p>
          <a:p>
            <a:r>
              <a:rPr lang="en-GB" sz="1600"/>
              <a:t>Any item over £200 (or £250 with postage) requires additional sign off, which is a simple and quick process with the (ICB) lead</a:t>
            </a:r>
          </a:p>
          <a:p>
            <a:r>
              <a:rPr lang="en-GB" sz="1600"/>
              <a:t>All card holders need to share information about what they have used the card for with their ICB leads regularly, documenting each usage with a simple form.</a:t>
            </a:r>
          </a:p>
        </p:txBody>
      </p:sp>
      <p:pic>
        <p:nvPicPr>
          <p:cNvPr id="4" name="Graphic 82" descr="Question circle icon">
            <a:extLst>
              <a:ext uri="{FF2B5EF4-FFF2-40B4-BE49-F238E27FC236}">
                <a16:creationId xmlns:a16="http://schemas.microsoft.com/office/drawing/2014/main" id="{9AFF7EE2-6DCC-44B7-5791-02094D86AD3F}"/>
              </a:ext>
            </a:extLst>
          </p:cNvPr>
          <p:cNvPicPr>
            <a:picLocks noChangeAspect="1"/>
          </p:cNvPicPr>
          <p:nvPr/>
        </p:nvPicPr>
        <p:blipFill>
          <a:blip r:embed="rId3">
            <a:duotone>
              <a:schemeClr val="accent2">
                <a:shade val="45000"/>
                <a:satMod val="135000"/>
              </a:schemeClr>
              <a:prstClr val="white"/>
            </a:duotone>
          </a:blip>
          <a:srcRect/>
          <a:stretch/>
        </p:blipFill>
        <p:spPr>
          <a:xfrm>
            <a:off x="9267587" y="1018262"/>
            <a:ext cx="1547324" cy="1547324"/>
          </a:xfrm>
          <a:prstGeom prst="rect">
            <a:avLst/>
          </a:prstGeom>
        </p:spPr>
      </p:pic>
      <p:sp>
        <p:nvSpPr>
          <p:cNvPr id="5" name="Rectangle: Folded Corner 4">
            <a:extLst>
              <a:ext uri="{FF2B5EF4-FFF2-40B4-BE49-F238E27FC236}">
                <a16:creationId xmlns:a16="http://schemas.microsoft.com/office/drawing/2014/main" id="{FAF1DB98-0CFA-C15B-8EFB-E619131547F2}"/>
              </a:ext>
            </a:extLst>
          </p:cNvPr>
          <p:cNvSpPr/>
          <p:nvPr/>
        </p:nvSpPr>
        <p:spPr>
          <a:xfrm>
            <a:off x="778671" y="5169454"/>
            <a:ext cx="6562288" cy="919269"/>
          </a:xfrm>
          <a:prstGeom prst="foldedCorner">
            <a:avLst>
              <a:gd name="adj" fmla="val 25745"/>
            </a:avLst>
          </a:prstGeom>
          <a:solidFill>
            <a:schemeClr val="bg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GB" sz="1600">
                <a:solidFill>
                  <a:schemeClr val="accent6"/>
                </a:solidFill>
              </a:rPr>
              <a:t>   </a:t>
            </a:r>
          </a:p>
          <a:p>
            <a:pPr algn="ctr"/>
            <a:r>
              <a:rPr lang="en-GB" sz="1600">
                <a:solidFill>
                  <a:schemeClr val="accent6"/>
                </a:solidFill>
              </a:rPr>
              <a:t> They’re [staff] reluctant to spend money sometimes, or they feel like, </a:t>
            </a:r>
          </a:p>
          <a:p>
            <a:pPr algn="ctr"/>
            <a:r>
              <a:rPr lang="en-GB" sz="1600">
                <a:solidFill>
                  <a:schemeClr val="accent6"/>
                </a:solidFill>
              </a:rPr>
              <a:t>like you said, there's always doubts. – </a:t>
            </a:r>
            <a:r>
              <a:rPr lang="en-GB" sz="1600" i="1">
                <a:solidFill>
                  <a:schemeClr val="accent6"/>
                </a:solidFill>
              </a:rPr>
              <a:t>Senior Nurse</a:t>
            </a:r>
          </a:p>
        </p:txBody>
      </p:sp>
      <p:grpSp>
        <p:nvGrpSpPr>
          <p:cNvPr id="6" name="Group 4">
            <a:extLst>
              <a:ext uri="{FF2B5EF4-FFF2-40B4-BE49-F238E27FC236}">
                <a16:creationId xmlns:a16="http://schemas.microsoft.com/office/drawing/2014/main" id="{2BCDC2E3-B67F-2878-4E51-961951CB5E9F}"/>
              </a:ext>
            </a:extLst>
          </p:cNvPr>
          <p:cNvGrpSpPr>
            <a:grpSpLocks noChangeAspect="1"/>
          </p:cNvGrpSpPr>
          <p:nvPr/>
        </p:nvGrpSpPr>
        <p:grpSpPr bwMode="auto">
          <a:xfrm>
            <a:off x="555510" y="5114009"/>
            <a:ext cx="314838" cy="245648"/>
            <a:chOff x="1400" y="1353"/>
            <a:chExt cx="587" cy="458"/>
          </a:xfrm>
          <a:solidFill>
            <a:schemeClr val="accent6"/>
          </a:solidFill>
        </p:grpSpPr>
        <p:sp>
          <p:nvSpPr>
            <p:cNvPr id="12" name="Freeform 5">
              <a:extLst>
                <a:ext uri="{FF2B5EF4-FFF2-40B4-BE49-F238E27FC236}">
                  <a16:creationId xmlns:a16="http://schemas.microsoft.com/office/drawing/2014/main" id="{D7486D8B-4052-A5E0-AE70-896388280820}"/>
                </a:ext>
              </a:extLst>
            </p:cNvPr>
            <p:cNvSpPr>
              <a:spLocks/>
            </p:cNvSpPr>
            <p:nvPr/>
          </p:nvSpPr>
          <p:spPr bwMode="auto">
            <a:xfrm>
              <a:off x="1400" y="1353"/>
              <a:ext cx="274" cy="458"/>
            </a:xfrm>
            <a:custGeom>
              <a:avLst/>
              <a:gdLst>
                <a:gd name="T0" fmla="*/ 0 w 130"/>
                <a:gd name="T1" fmla="*/ 121 h 216"/>
                <a:gd name="T2" fmla="*/ 121 w 130"/>
                <a:gd name="T3" fmla="*/ 0 h 216"/>
                <a:gd name="T4" fmla="*/ 130 w 130"/>
                <a:gd name="T5" fmla="*/ 44 h 216"/>
                <a:gd name="T6" fmla="*/ 72 w 130"/>
                <a:gd name="T7" fmla="*/ 100 h 216"/>
                <a:gd name="T8" fmla="*/ 116 w 130"/>
                <a:gd name="T9" fmla="*/ 100 h 216"/>
                <a:gd name="T10" fmla="*/ 116 w 130"/>
                <a:gd name="T11" fmla="*/ 216 h 216"/>
                <a:gd name="T12" fmla="*/ 0 w 130"/>
                <a:gd name="T13" fmla="*/ 216 h 216"/>
                <a:gd name="T14" fmla="*/ 0 w 130"/>
                <a:gd name="T15" fmla="*/ 121 h 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 h="216">
                  <a:moveTo>
                    <a:pt x="0" y="121"/>
                  </a:moveTo>
                  <a:cubicBezTo>
                    <a:pt x="0" y="34"/>
                    <a:pt x="47" y="3"/>
                    <a:pt x="121" y="0"/>
                  </a:cubicBezTo>
                  <a:cubicBezTo>
                    <a:pt x="130" y="44"/>
                    <a:pt x="130" y="44"/>
                    <a:pt x="130" y="44"/>
                  </a:cubicBezTo>
                  <a:cubicBezTo>
                    <a:pt x="90" y="48"/>
                    <a:pt x="71" y="68"/>
                    <a:pt x="72" y="100"/>
                  </a:cubicBezTo>
                  <a:cubicBezTo>
                    <a:pt x="116" y="100"/>
                    <a:pt x="116" y="100"/>
                    <a:pt x="116" y="100"/>
                  </a:cubicBezTo>
                  <a:cubicBezTo>
                    <a:pt x="116" y="216"/>
                    <a:pt x="116" y="216"/>
                    <a:pt x="116" y="216"/>
                  </a:cubicBezTo>
                  <a:cubicBezTo>
                    <a:pt x="0" y="216"/>
                    <a:pt x="0" y="216"/>
                    <a:pt x="0" y="216"/>
                  </a:cubicBezTo>
                  <a:lnTo>
                    <a:pt x="0" y="1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1400">
                <a:solidFill>
                  <a:srgbClr val="001965"/>
                </a:solidFill>
                <a:latin typeface="Arial" panose="020B0604020202020204" pitchFamily="34" charset="0"/>
                <a:cs typeface="Arial" panose="020B0604020202020204" pitchFamily="34" charset="0"/>
              </a:endParaRPr>
            </a:p>
          </p:txBody>
        </p:sp>
        <p:sp>
          <p:nvSpPr>
            <p:cNvPr id="13" name="Freeform 6">
              <a:extLst>
                <a:ext uri="{FF2B5EF4-FFF2-40B4-BE49-F238E27FC236}">
                  <a16:creationId xmlns:a16="http://schemas.microsoft.com/office/drawing/2014/main" id="{E376E1A2-B3C2-1C24-B7B2-4DEC35F8E945}"/>
                </a:ext>
              </a:extLst>
            </p:cNvPr>
            <p:cNvSpPr>
              <a:spLocks/>
            </p:cNvSpPr>
            <p:nvPr/>
          </p:nvSpPr>
          <p:spPr bwMode="auto">
            <a:xfrm>
              <a:off x="1712" y="1353"/>
              <a:ext cx="275" cy="458"/>
            </a:xfrm>
            <a:custGeom>
              <a:avLst/>
              <a:gdLst>
                <a:gd name="T0" fmla="*/ 0 w 130"/>
                <a:gd name="T1" fmla="*/ 121 h 216"/>
                <a:gd name="T2" fmla="*/ 120 w 130"/>
                <a:gd name="T3" fmla="*/ 0 h 216"/>
                <a:gd name="T4" fmla="*/ 130 w 130"/>
                <a:gd name="T5" fmla="*/ 44 h 216"/>
                <a:gd name="T6" fmla="*/ 71 w 130"/>
                <a:gd name="T7" fmla="*/ 100 h 216"/>
                <a:gd name="T8" fmla="*/ 115 w 130"/>
                <a:gd name="T9" fmla="*/ 100 h 216"/>
                <a:gd name="T10" fmla="*/ 115 w 130"/>
                <a:gd name="T11" fmla="*/ 216 h 216"/>
                <a:gd name="T12" fmla="*/ 0 w 130"/>
                <a:gd name="T13" fmla="*/ 216 h 216"/>
                <a:gd name="T14" fmla="*/ 0 w 130"/>
                <a:gd name="T15" fmla="*/ 121 h 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 h="216">
                  <a:moveTo>
                    <a:pt x="0" y="121"/>
                  </a:moveTo>
                  <a:cubicBezTo>
                    <a:pt x="0" y="34"/>
                    <a:pt x="46" y="3"/>
                    <a:pt x="120" y="0"/>
                  </a:cubicBezTo>
                  <a:cubicBezTo>
                    <a:pt x="130" y="44"/>
                    <a:pt x="130" y="44"/>
                    <a:pt x="130" y="44"/>
                  </a:cubicBezTo>
                  <a:cubicBezTo>
                    <a:pt x="90" y="48"/>
                    <a:pt x="70" y="68"/>
                    <a:pt x="71" y="100"/>
                  </a:cubicBezTo>
                  <a:cubicBezTo>
                    <a:pt x="115" y="100"/>
                    <a:pt x="115" y="100"/>
                    <a:pt x="115" y="100"/>
                  </a:cubicBezTo>
                  <a:cubicBezTo>
                    <a:pt x="115" y="216"/>
                    <a:pt x="115" y="216"/>
                    <a:pt x="115" y="216"/>
                  </a:cubicBezTo>
                  <a:cubicBezTo>
                    <a:pt x="0" y="216"/>
                    <a:pt x="0" y="216"/>
                    <a:pt x="0" y="216"/>
                  </a:cubicBezTo>
                  <a:lnTo>
                    <a:pt x="0" y="1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1400">
                <a:solidFill>
                  <a:srgbClr val="001965"/>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684389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C1F6-ABD8-CA47-8A75-DAB2D35214B9}"/>
              </a:ext>
            </a:extLst>
          </p:cNvPr>
          <p:cNvSpPr>
            <a:spLocks noGrp="1"/>
          </p:cNvSpPr>
          <p:nvPr>
            <p:ph type="title"/>
          </p:nvPr>
        </p:nvSpPr>
        <p:spPr/>
        <p:txBody>
          <a:bodyPr/>
          <a:lstStyle/>
          <a:p>
            <a:r>
              <a:rPr lang="en-GB" spc="-40"/>
              <a:t>Barrier 4: Concerns about who should pay</a:t>
            </a:r>
            <a:endParaRPr lang="en-US"/>
          </a:p>
        </p:txBody>
      </p:sp>
      <p:sp>
        <p:nvSpPr>
          <p:cNvPr id="9" name="Text Placeholder 8">
            <a:extLst>
              <a:ext uri="{FF2B5EF4-FFF2-40B4-BE49-F238E27FC236}">
                <a16:creationId xmlns:a16="http://schemas.microsoft.com/office/drawing/2014/main" id="{E19B27E5-8C52-BB46-8BE0-3F828DA815EC}"/>
              </a:ext>
            </a:extLst>
          </p:cNvPr>
          <p:cNvSpPr>
            <a:spLocks noGrp="1"/>
          </p:cNvSpPr>
          <p:nvPr>
            <p:ph type="body" sz="quarter" idx="15"/>
          </p:nvPr>
        </p:nvSpPr>
        <p:spPr/>
        <p:txBody>
          <a:bodyPr/>
          <a:lstStyle/>
          <a:p>
            <a:pPr marL="0" indent="0">
              <a:lnSpc>
                <a:spcPts val="3200"/>
              </a:lnSpc>
              <a:buNone/>
            </a:pPr>
            <a:r>
              <a:rPr lang="en-GB" sz="3200" b="1"/>
              <a:t>  </a:t>
            </a:r>
          </a:p>
        </p:txBody>
      </p:sp>
      <p:sp>
        <p:nvSpPr>
          <p:cNvPr id="3" name="TextBox 2">
            <a:extLst>
              <a:ext uri="{FF2B5EF4-FFF2-40B4-BE49-F238E27FC236}">
                <a16:creationId xmlns:a16="http://schemas.microsoft.com/office/drawing/2014/main" id="{6DE9EED3-CC0A-7E32-2813-E3A75B255078}"/>
              </a:ext>
            </a:extLst>
          </p:cNvPr>
          <p:cNvSpPr txBox="1"/>
          <p:nvPr/>
        </p:nvSpPr>
        <p:spPr>
          <a:xfrm>
            <a:off x="3996001" y="1127727"/>
            <a:ext cx="4106008" cy="1328394"/>
          </a:xfrm>
          <a:prstGeom prst="rect">
            <a:avLst/>
          </a:prstGeom>
          <a:solidFill>
            <a:schemeClr val="tx2"/>
          </a:solidFill>
        </p:spPr>
        <p:txBody>
          <a:bodyPr wrap="square" rtlCol="0">
            <a:spAutoFit/>
          </a:bodyPr>
          <a:lstStyle/>
          <a:p>
            <a:endParaRPr lang="en-GB"/>
          </a:p>
        </p:txBody>
      </p:sp>
      <p:sp>
        <p:nvSpPr>
          <p:cNvPr id="7" name="Content Placeholder 6">
            <a:extLst>
              <a:ext uri="{FF2B5EF4-FFF2-40B4-BE49-F238E27FC236}">
                <a16:creationId xmlns:a16="http://schemas.microsoft.com/office/drawing/2014/main" id="{225EF10A-A168-D144-B744-DC9BE8729CB4}"/>
              </a:ext>
            </a:extLst>
          </p:cNvPr>
          <p:cNvSpPr>
            <a:spLocks noGrp="1"/>
          </p:cNvSpPr>
          <p:nvPr>
            <p:ph sz="quarter" idx="4294967295"/>
          </p:nvPr>
        </p:nvSpPr>
        <p:spPr>
          <a:xfrm>
            <a:off x="432000" y="2152185"/>
            <a:ext cx="7807285" cy="3902540"/>
          </a:xfrm>
        </p:spPr>
        <p:txBody>
          <a:bodyPr>
            <a:normAutofit/>
          </a:bodyPr>
          <a:lstStyle/>
          <a:p>
            <a:pPr marL="265113" lvl="1"/>
            <a:r>
              <a:rPr lang="en-GB"/>
              <a:t>Some (discharge team) staff feel that if patients could pay for items, they should rather than the NHS</a:t>
            </a:r>
          </a:p>
          <a:p>
            <a:pPr marL="265113" lvl="1"/>
            <a:r>
              <a:rPr lang="en-GB"/>
              <a:t>Others feel that social care should be buying these items</a:t>
            </a:r>
          </a:p>
          <a:p>
            <a:pPr marL="265113" lvl="1"/>
            <a:r>
              <a:rPr lang="en-GB"/>
              <a:t>Sometimes it is cheaper for the NHS to use the e-wallet to save bed days rather than waiting for the patient / social services to pay</a:t>
            </a:r>
          </a:p>
          <a:p>
            <a:pPr marL="265113" lvl="1"/>
            <a:r>
              <a:rPr lang="en-GB"/>
              <a:t>In these instances, the e-wallet can be used to purchase items / services for patients</a:t>
            </a:r>
          </a:p>
        </p:txBody>
      </p:sp>
      <p:pic>
        <p:nvPicPr>
          <p:cNvPr id="4" name="Graphic 82" descr="Question circle icon">
            <a:extLst>
              <a:ext uri="{FF2B5EF4-FFF2-40B4-BE49-F238E27FC236}">
                <a16:creationId xmlns:a16="http://schemas.microsoft.com/office/drawing/2014/main" id="{9AFF7EE2-6DCC-44B7-5791-02094D86AD3F}"/>
              </a:ext>
            </a:extLst>
          </p:cNvPr>
          <p:cNvPicPr>
            <a:picLocks noChangeAspect="1"/>
          </p:cNvPicPr>
          <p:nvPr/>
        </p:nvPicPr>
        <p:blipFill>
          <a:blip r:embed="rId3">
            <a:duotone>
              <a:schemeClr val="accent2">
                <a:shade val="45000"/>
                <a:satMod val="135000"/>
              </a:schemeClr>
              <a:prstClr val="white"/>
            </a:duotone>
          </a:blip>
          <a:srcRect/>
          <a:stretch/>
        </p:blipFill>
        <p:spPr>
          <a:xfrm>
            <a:off x="9267587" y="1386946"/>
            <a:ext cx="1547324" cy="1547324"/>
          </a:xfrm>
          <a:prstGeom prst="rect">
            <a:avLst/>
          </a:prstGeom>
        </p:spPr>
      </p:pic>
      <p:sp>
        <p:nvSpPr>
          <p:cNvPr id="5" name="Text Placeholder 8">
            <a:extLst>
              <a:ext uri="{FF2B5EF4-FFF2-40B4-BE49-F238E27FC236}">
                <a16:creationId xmlns:a16="http://schemas.microsoft.com/office/drawing/2014/main" id="{EBA44A77-1DE3-CDFE-ED90-68EBBB755816}"/>
              </a:ext>
            </a:extLst>
          </p:cNvPr>
          <p:cNvSpPr txBox="1">
            <a:spLocks/>
          </p:cNvSpPr>
          <p:nvPr/>
        </p:nvSpPr>
        <p:spPr>
          <a:xfrm>
            <a:off x="8279213" y="2661628"/>
            <a:ext cx="3564000" cy="3764372"/>
          </a:xfrm>
          <a:prstGeom prst="rect">
            <a:avLst/>
          </a:prstGeom>
          <a:noFill/>
        </p:spPr>
        <p:txBody>
          <a:bodyPr vert="horz" lIns="216000" tIns="216000" rIns="216000" bIns="216000" rtlCol="0">
            <a:noAutofit/>
          </a:bodyPr>
          <a:lstStyle>
            <a:lvl1pPr marL="0" indent="0" algn="l" defTabSz="914400" rtl="0" eaLnBrk="1" latinLnBrk="0" hangingPunct="1">
              <a:lnSpc>
                <a:spcPts val="2200"/>
              </a:lnSpc>
              <a:spcBef>
                <a:spcPts val="0"/>
              </a:spcBef>
              <a:spcAft>
                <a:spcPts val="900"/>
              </a:spcAft>
              <a:buClr>
                <a:schemeClr val="tx1"/>
              </a:buClr>
              <a:buFont typeface="Arial" panose="020B0604020202020204" pitchFamily="34" charset="0"/>
              <a:buNone/>
              <a:defRPr sz="1800" kern="1200">
                <a:solidFill>
                  <a:schemeClr val="accent6"/>
                </a:solidFill>
                <a:latin typeface="+mn-lt"/>
                <a:ea typeface="+mn-ea"/>
                <a:cs typeface="+mn-cs"/>
              </a:defRPr>
            </a:lvl1pPr>
            <a:lvl2pPr marL="357188"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2pPr>
            <a:lvl3pPr marL="7143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3pPr>
            <a:lvl4pPr marL="1081087"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4pPr>
            <a:lvl5pPr marL="14382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200"/>
              </a:lnSpc>
            </a:pPr>
            <a:r>
              <a:rPr lang="en-GB" sz="2800" b="1"/>
              <a:t>How can discharge staff feel comfortable using the e-wallet when accessing other funds would take longer?</a:t>
            </a:r>
          </a:p>
        </p:txBody>
      </p:sp>
    </p:spTree>
    <p:extLst>
      <p:ext uri="{BB962C8B-B14F-4D97-AF65-F5344CB8AC3E}">
        <p14:creationId xmlns:p14="http://schemas.microsoft.com/office/powerpoint/2010/main" val="442897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C1F6-ABD8-CA47-8A75-DAB2D35214B9}"/>
              </a:ext>
            </a:extLst>
          </p:cNvPr>
          <p:cNvSpPr>
            <a:spLocks noGrp="1"/>
          </p:cNvSpPr>
          <p:nvPr>
            <p:ph type="title"/>
          </p:nvPr>
        </p:nvSpPr>
        <p:spPr/>
        <p:txBody>
          <a:bodyPr>
            <a:normAutofit/>
          </a:bodyPr>
          <a:lstStyle/>
          <a:p>
            <a:r>
              <a:rPr lang="en-GB" spc="-40"/>
              <a:t>Barrier 5: Do not know what money can be spent on</a:t>
            </a:r>
            <a:endParaRPr lang="en-US"/>
          </a:p>
        </p:txBody>
      </p:sp>
      <p:sp>
        <p:nvSpPr>
          <p:cNvPr id="9" name="Text Placeholder 8">
            <a:extLst>
              <a:ext uri="{FF2B5EF4-FFF2-40B4-BE49-F238E27FC236}">
                <a16:creationId xmlns:a16="http://schemas.microsoft.com/office/drawing/2014/main" id="{E19B27E5-8C52-BB46-8BE0-3F828DA815EC}"/>
              </a:ext>
            </a:extLst>
          </p:cNvPr>
          <p:cNvSpPr>
            <a:spLocks noGrp="1"/>
          </p:cNvSpPr>
          <p:nvPr>
            <p:ph type="body" sz="quarter" idx="15"/>
          </p:nvPr>
        </p:nvSpPr>
        <p:spPr>
          <a:xfrm>
            <a:off x="8259249" y="2290349"/>
            <a:ext cx="3564000" cy="2982691"/>
          </a:xfrm>
        </p:spPr>
        <p:txBody>
          <a:bodyPr/>
          <a:lstStyle/>
          <a:p>
            <a:pPr marL="0" indent="0">
              <a:lnSpc>
                <a:spcPts val="3200"/>
              </a:lnSpc>
              <a:buNone/>
            </a:pPr>
            <a:r>
              <a:rPr lang="en-GB" sz="3200" b="1"/>
              <a:t>  </a:t>
            </a:r>
          </a:p>
        </p:txBody>
      </p:sp>
      <p:sp>
        <p:nvSpPr>
          <p:cNvPr id="3" name="TextBox 2">
            <a:extLst>
              <a:ext uri="{FF2B5EF4-FFF2-40B4-BE49-F238E27FC236}">
                <a16:creationId xmlns:a16="http://schemas.microsoft.com/office/drawing/2014/main" id="{6DE9EED3-CC0A-7E32-2813-E3A75B255078}"/>
              </a:ext>
            </a:extLst>
          </p:cNvPr>
          <p:cNvSpPr txBox="1"/>
          <p:nvPr/>
        </p:nvSpPr>
        <p:spPr>
          <a:xfrm>
            <a:off x="3996001" y="1127727"/>
            <a:ext cx="4106008" cy="1328394"/>
          </a:xfrm>
          <a:prstGeom prst="rect">
            <a:avLst/>
          </a:prstGeom>
          <a:solidFill>
            <a:schemeClr val="tx2"/>
          </a:solidFill>
        </p:spPr>
        <p:txBody>
          <a:bodyPr wrap="square" rtlCol="0">
            <a:spAutoFit/>
          </a:bodyPr>
          <a:lstStyle/>
          <a:p>
            <a:endParaRPr lang="en-GB"/>
          </a:p>
        </p:txBody>
      </p:sp>
      <p:sp>
        <p:nvSpPr>
          <p:cNvPr id="7" name="Content Placeholder 6">
            <a:extLst>
              <a:ext uri="{FF2B5EF4-FFF2-40B4-BE49-F238E27FC236}">
                <a16:creationId xmlns:a16="http://schemas.microsoft.com/office/drawing/2014/main" id="{225EF10A-A168-D144-B744-DC9BE8729CB4}"/>
              </a:ext>
            </a:extLst>
          </p:cNvPr>
          <p:cNvSpPr>
            <a:spLocks noGrp="1"/>
          </p:cNvSpPr>
          <p:nvPr>
            <p:ph sz="quarter" idx="4294967295"/>
          </p:nvPr>
        </p:nvSpPr>
        <p:spPr>
          <a:xfrm>
            <a:off x="465101" y="1433564"/>
            <a:ext cx="7568999" cy="3764372"/>
          </a:xfrm>
        </p:spPr>
        <p:txBody>
          <a:bodyPr>
            <a:normAutofit fontScale="92500" lnSpcReduction="10000"/>
          </a:bodyPr>
          <a:lstStyle/>
          <a:p>
            <a:r>
              <a:rPr lang="en-GB" sz="2300"/>
              <a:t>Discharge team staff and other patient facing staff in hospitals often did not know what the e-wallet could be used for</a:t>
            </a:r>
          </a:p>
          <a:p>
            <a:r>
              <a:rPr lang="en-GB" sz="2300"/>
              <a:t>Some were unsure about what other services / options were available within the Trust for patients</a:t>
            </a:r>
          </a:p>
          <a:p>
            <a:r>
              <a:rPr lang="en-GB" sz="2300"/>
              <a:t>Others did not know whether certain items were allowed to be purchased</a:t>
            </a:r>
          </a:p>
          <a:p>
            <a:r>
              <a:rPr lang="en-GB" sz="2300"/>
              <a:t>Some staff wanted to purchase in bulk and needed additional agreement to purchase mobile phones in bulk</a:t>
            </a:r>
          </a:p>
          <a:p>
            <a:r>
              <a:rPr lang="en-GB" sz="2300"/>
              <a:t>Others wanted to pay for handymen services by transferring money / paying with cash and did not know how to do so with the card</a:t>
            </a:r>
          </a:p>
          <a:p>
            <a:pPr lvl="1"/>
            <a:endParaRPr lang="en-GB"/>
          </a:p>
        </p:txBody>
      </p:sp>
      <p:pic>
        <p:nvPicPr>
          <p:cNvPr id="4" name="Graphic 82" descr="Question circle icon">
            <a:extLst>
              <a:ext uri="{FF2B5EF4-FFF2-40B4-BE49-F238E27FC236}">
                <a16:creationId xmlns:a16="http://schemas.microsoft.com/office/drawing/2014/main" id="{9AFF7EE2-6DCC-44B7-5791-02094D86AD3F}"/>
              </a:ext>
            </a:extLst>
          </p:cNvPr>
          <p:cNvPicPr>
            <a:picLocks noChangeAspect="1"/>
          </p:cNvPicPr>
          <p:nvPr/>
        </p:nvPicPr>
        <p:blipFill>
          <a:blip r:embed="rId3">
            <a:duotone>
              <a:schemeClr val="accent2">
                <a:shade val="45000"/>
                <a:satMod val="135000"/>
              </a:schemeClr>
              <a:prstClr val="white"/>
            </a:duotone>
          </a:blip>
          <a:srcRect/>
          <a:stretch/>
        </p:blipFill>
        <p:spPr>
          <a:xfrm>
            <a:off x="9267587" y="1386946"/>
            <a:ext cx="1547324" cy="1547324"/>
          </a:xfrm>
          <a:prstGeom prst="rect">
            <a:avLst/>
          </a:prstGeom>
        </p:spPr>
      </p:pic>
      <p:sp>
        <p:nvSpPr>
          <p:cNvPr id="5" name="Text Placeholder 8">
            <a:extLst>
              <a:ext uri="{FF2B5EF4-FFF2-40B4-BE49-F238E27FC236}">
                <a16:creationId xmlns:a16="http://schemas.microsoft.com/office/drawing/2014/main" id="{34FFBA15-8F68-857B-E948-016C8F5D11BF}"/>
              </a:ext>
            </a:extLst>
          </p:cNvPr>
          <p:cNvSpPr txBox="1">
            <a:spLocks/>
          </p:cNvSpPr>
          <p:nvPr/>
        </p:nvSpPr>
        <p:spPr>
          <a:xfrm>
            <a:off x="8272155" y="2278255"/>
            <a:ext cx="3563999" cy="1997672"/>
          </a:xfrm>
          <a:prstGeom prst="rect">
            <a:avLst/>
          </a:prstGeom>
          <a:noFill/>
        </p:spPr>
        <p:txBody>
          <a:bodyPr vert="horz" lIns="216000" tIns="216000" rIns="216000" bIns="216000" rtlCol="0">
            <a:noAutofit/>
          </a:bodyPr>
          <a:lstStyle>
            <a:lvl1pPr marL="0" indent="0" algn="l" defTabSz="914400" rtl="0" eaLnBrk="1" latinLnBrk="0" hangingPunct="1">
              <a:lnSpc>
                <a:spcPts val="2200"/>
              </a:lnSpc>
              <a:spcBef>
                <a:spcPts val="0"/>
              </a:spcBef>
              <a:spcAft>
                <a:spcPts val="900"/>
              </a:spcAft>
              <a:buClr>
                <a:schemeClr val="tx1"/>
              </a:buClr>
              <a:buFont typeface="Arial" panose="020B0604020202020204" pitchFamily="34" charset="0"/>
              <a:buNone/>
              <a:defRPr sz="1800" kern="1200">
                <a:solidFill>
                  <a:schemeClr val="accent6"/>
                </a:solidFill>
                <a:latin typeface="+mn-lt"/>
                <a:ea typeface="+mn-ea"/>
                <a:cs typeface="+mn-cs"/>
              </a:defRPr>
            </a:lvl1pPr>
            <a:lvl2pPr marL="357188"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2pPr>
            <a:lvl3pPr marL="7143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3pPr>
            <a:lvl4pPr marL="1081087"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4pPr>
            <a:lvl5pPr marL="14382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200"/>
              </a:lnSpc>
            </a:pPr>
            <a:r>
              <a:rPr lang="en-GB" sz="2500" b="1"/>
              <a:t>What is the best way to share with discharge and other hospital staff what the e-wallet has been used on / can be used for?</a:t>
            </a:r>
          </a:p>
        </p:txBody>
      </p:sp>
      <p:sp>
        <p:nvSpPr>
          <p:cNvPr id="6" name="Rectangle: Folded Corner 5">
            <a:extLst>
              <a:ext uri="{FF2B5EF4-FFF2-40B4-BE49-F238E27FC236}">
                <a16:creationId xmlns:a16="http://schemas.microsoft.com/office/drawing/2014/main" id="{0B48CBB4-959F-2119-0328-2FFDF07815E2}"/>
              </a:ext>
            </a:extLst>
          </p:cNvPr>
          <p:cNvSpPr/>
          <p:nvPr/>
        </p:nvSpPr>
        <p:spPr>
          <a:xfrm>
            <a:off x="711858" y="5252346"/>
            <a:ext cx="7322242" cy="955853"/>
          </a:xfrm>
          <a:prstGeom prst="foldedCorner">
            <a:avLst>
              <a:gd name="adj" fmla="val 35079"/>
            </a:avLst>
          </a:prstGeom>
          <a:solidFill>
            <a:schemeClr val="bg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t"/>
          <a:lstStyle/>
          <a:p>
            <a:pPr algn="ctr"/>
            <a:endParaRPr lang="en-GB" sz="200">
              <a:solidFill>
                <a:schemeClr val="accent6"/>
              </a:solidFill>
            </a:endParaRPr>
          </a:p>
          <a:p>
            <a:pPr algn="ctr"/>
            <a:r>
              <a:rPr lang="en-GB" sz="1400">
                <a:solidFill>
                  <a:schemeClr val="accent6"/>
                </a:solidFill>
              </a:rPr>
              <a:t>We see it as it needs to be related to discharge. So, I guess I don't know how to quantify that. Anything that kind of will help to overcome the barriers to get somebody out, […] I don't know if this is right or not is that it wouldn't be for anything that's outside of that. </a:t>
            </a:r>
          </a:p>
          <a:p>
            <a:pPr algn="ctr"/>
            <a:r>
              <a:rPr lang="en-GB" sz="1400">
                <a:solidFill>
                  <a:schemeClr val="accent6"/>
                </a:solidFill>
              </a:rPr>
              <a:t>– </a:t>
            </a:r>
            <a:r>
              <a:rPr lang="en-GB" sz="1400" i="1">
                <a:solidFill>
                  <a:schemeClr val="accent6"/>
                </a:solidFill>
              </a:rPr>
              <a:t>Senior Nurse</a:t>
            </a:r>
          </a:p>
        </p:txBody>
      </p:sp>
      <p:grpSp>
        <p:nvGrpSpPr>
          <p:cNvPr id="8" name="Group 4">
            <a:extLst>
              <a:ext uri="{FF2B5EF4-FFF2-40B4-BE49-F238E27FC236}">
                <a16:creationId xmlns:a16="http://schemas.microsoft.com/office/drawing/2014/main" id="{45601080-DD6D-C5DF-4556-CADBBC7827C6}"/>
              </a:ext>
            </a:extLst>
          </p:cNvPr>
          <p:cNvGrpSpPr>
            <a:grpSpLocks noChangeAspect="1"/>
          </p:cNvGrpSpPr>
          <p:nvPr/>
        </p:nvGrpSpPr>
        <p:grpSpPr bwMode="auto">
          <a:xfrm>
            <a:off x="541534" y="5206117"/>
            <a:ext cx="314838" cy="245648"/>
            <a:chOff x="1400" y="1353"/>
            <a:chExt cx="587" cy="458"/>
          </a:xfrm>
          <a:solidFill>
            <a:schemeClr val="accent6"/>
          </a:solidFill>
        </p:grpSpPr>
        <p:sp>
          <p:nvSpPr>
            <p:cNvPr id="10" name="Freeform 5">
              <a:extLst>
                <a:ext uri="{FF2B5EF4-FFF2-40B4-BE49-F238E27FC236}">
                  <a16:creationId xmlns:a16="http://schemas.microsoft.com/office/drawing/2014/main" id="{21F2A881-EAC2-B1BB-5618-D8A7D06E2D50}"/>
                </a:ext>
              </a:extLst>
            </p:cNvPr>
            <p:cNvSpPr>
              <a:spLocks/>
            </p:cNvSpPr>
            <p:nvPr/>
          </p:nvSpPr>
          <p:spPr bwMode="auto">
            <a:xfrm>
              <a:off x="1400" y="1353"/>
              <a:ext cx="274" cy="458"/>
            </a:xfrm>
            <a:custGeom>
              <a:avLst/>
              <a:gdLst>
                <a:gd name="T0" fmla="*/ 0 w 130"/>
                <a:gd name="T1" fmla="*/ 121 h 216"/>
                <a:gd name="T2" fmla="*/ 121 w 130"/>
                <a:gd name="T3" fmla="*/ 0 h 216"/>
                <a:gd name="T4" fmla="*/ 130 w 130"/>
                <a:gd name="T5" fmla="*/ 44 h 216"/>
                <a:gd name="T6" fmla="*/ 72 w 130"/>
                <a:gd name="T7" fmla="*/ 100 h 216"/>
                <a:gd name="T8" fmla="*/ 116 w 130"/>
                <a:gd name="T9" fmla="*/ 100 h 216"/>
                <a:gd name="T10" fmla="*/ 116 w 130"/>
                <a:gd name="T11" fmla="*/ 216 h 216"/>
                <a:gd name="T12" fmla="*/ 0 w 130"/>
                <a:gd name="T13" fmla="*/ 216 h 216"/>
                <a:gd name="T14" fmla="*/ 0 w 130"/>
                <a:gd name="T15" fmla="*/ 121 h 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 h="216">
                  <a:moveTo>
                    <a:pt x="0" y="121"/>
                  </a:moveTo>
                  <a:cubicBezTo>
                    <a:pt x="0" y="34"/>
                    <a:pt x="47" y="3"/>
                    <a:pt x="121" y="0"/>
                  </a:cubicBezTo>
                  <a:cubicBezTo>
                    <a:pt x="130" y="44"/>
                    <a:pt x="130" y="44"/>
                    <a:pt x="130" y="44"/>
                  </a:cubicBezTo>
                  <a:cubicBezTo>
                    <a:pt x="90" y="48"/>
                    <a:pt x="71" y="68"/>
                    <a:pt x="72" y="100"/>
                  </a:cubicBezTo>
                  <a:cubicBezTo>
                    <a:pt x="116" y="100"/>
                    <a:pt x="116" y="100"/>
                    <a:pt x="116" y="100"/>
                  </a:cubicBezTo>
                  <a:cubicBezTo>
                    <a:pt x="116" y="216"/>
                    <a:pt x="116" y="216"/>
                    <a:pt x="116" y="216"/>
                  </a:cubicBezTo>
                  <a:cubicBezTo>
                    <a:pt x="0" y="216"/>
                    <a:pt x="0" y="216"/>
                    <a:pt x="0" y="216"/>
                  </a:cubicBezTo>
                  <a:lnTo>
                    <a:pt x="0" y="1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1400">
                <a:solidFill>
                  <a:srgbClr val="001965"/>
                </a:solidFill>
                <a:latin typeface="Arial" panose="020B0604020202020204" pitchFamily="34" charset="0"/>
                <a:cs typeface="Arial" panose="020B0604020202020204" pitchFamily="34" charset="0"/>
              </a:endParaRPr>
            </a:p>
          </p:txBody>
        </p:sp>
        <p:sp>
          <p:nvSpPr>
            <p:cNvPr id="11" name="Freeform 6">
              <a:extLst>
                <a:ext uri="{FF2B5EF4-FFF2-40B4-BE49-F238E27FC236}">
                  <a16:creationId xmlns:a16="http://schemas.microsoft.com/office/drawing/2014/main" id="{6BEE834F-8CAB-572F-6339-3E51C3C7E90E}"/>
                </a:ext>
              </a:extLst>
            </p:cNvPr>
            <p:cNvSpPr>
              <a:spLocks/>
            </p:cNvSpPr>
            <p:nvPr/>
          </p:nvSpPr>
          <p:spPr bwMode="auto">
            <a:xfrm>
              <a:off x="1712" y="1353"/>
              <a:ext cx="275" cy="458"/>
            </a:xfrm>
            <a:custGeom>
              <a:avLst/>
              <a:gdLst>
                <a:gd name="T0" fmla="*/ 0 w 130"/>
                <a:gd name="T1" fmla="*/ 121 h 216"/>
                <a:gd name="T2" fmla="*/ 120 w 130"/>
                <a:gd name="T3" fmla="*/ 0 h 216"/>
                <a:gd name="T4" fmla="*/ 130 w 130"/>
                <a:gd name="T5" fmla="*/ 44 h 216"/>
                <a:gd name="T6" fmla="*/ 71 w 130"/>
                <a:gd name="T7" fmla="*/ 100 h 216"/>
                <a:gd name="T8" fmla="*/ 115 w 130"/>
                <a:gd name="T9" fmla="*/ 100 h 216"/>
                <a:gd name="T10" fmla="*/ 115 w 130"/>
                <a:gd name="T11" fmla="*/ 216 h 216"/>
                <a:gd name="T12" fmla="*/ 0 w 130"/>
                <a:gd name="T13" fmla="*/ 216 h 216"/>
                <a:gd name="T14" fmla="*/ 0 w 130"/>
                <a:gd name="T15" fmla="*/ 121 h 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 h="216">
                  <a:moveTo>
                    <a:pt x="0" y="121"/>
                  </a:moveTo>
                  <a:cubicBezTo>
                    <a:pt x="0" y="34"/>
                    <a:pt x="46" y="3"/>
                    <a:pt x="120" y="0"/>
                  </a:cubicBezTo>
                  <a:cubicBezTo>
                    <a:pt x="130" y="44"/>
                    <a:pt x="130" y="44"/>
                    <a:pt x="130" y="44"/>
                  </a:cubicBezTo>
                  <a:cubicBezTo>
                    <a:pt x="90" y="48"/>
                    <a:pt x="70" y="68"/>
                    <a:pt x="71" y="100"/>
                  </a:cubicBezTo>
                  <a:cubicBezTo>
                    <a:pt x="115" y="100"/>
                    <a:pt x="115" y="100"/>
                    <a:pt x="115" y="100"/>
                  </a:cubicBezTo>
                  <a:cubicBezTo>
                    <a:pt x="115" y="216"/>
                    <a:pt x="115" y="216"/>
                    <a:pt x="115" y="216"/>
                  </a:cubicBezTo>
                  <a:cubicBezTo>
                    <a:pt x="0" y="216"/>
                    <a:pt x="0" y="216"/>
                    <a:pt x="0" y="216"/>
                  </a:cubicBezTo>
                  <a:lnTo>
                    <a:pt x="0" y="1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1400">
                <a:solidFill>
                  <a:srgbClr val="001965"/>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637043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48CDDE-81C4-6854-2F36-648A2B54CC0C}"/>
              </a:ext>
            </a:extLst>
          </p:cNvPr>
          <p:cNvSpPr>
            <a:spLocks noGrp="1"/>
          </p:cNvSpPr>
          <p:nvPr>
            <p:ph type="title" idx="4294967295"/>
          </p:nvPr>
        </p:nvSpPr>
        <p:spPr>
          <a:xfrm>
            <a:off x="866774" y="3869120"/>
            <a:ext cx="9281273" cy="15914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defTabSz="914309">
              <a:lnSpc>
                <a:spcPct val="85000"/>
              </a:lnSpc>
              <a:defRPr/>
            </a:pPr>
            <a:r>
              <a:rPr lang="en-GB" sz="4800">
                <a:solidFill>
                  <a:schemeClr val="accent6"/>
                </a:solidFill>
                <a:sym typeface="Arial"/>
              </a:rPr>
              <a:t>Develop potential solutions</a:t>
            </a:r>
            <a:endParaRPr lang="en-US" sz="4800">
              <a:solidFill>
                <a:schemeClr val="accent6"/>
              </a:solidFill>
              <a:sym typeface="Arial"/>
            </a:endParaRPr>
          </a:p>
        </p:txBody>
      </p:sp>
      <p:sp>
        <p:nvSpPr>
          <p:cNvPr id="2" name="Rectangle 1">
            <a:extLst>
              <a:ext uri="{FF2B5EF4-FFF2-40B4-BE49-F238E27FC236}">
                <a16:creationId xmlns:a16="http://schemas.microsoft.com/office/drawing/2014/main" id="{AF6A6196-E4D5-AA3A-C084-F2F6A1A2D683}"/>
              </a:ext>
            </a:extLst>
          </p:cNvPr>
          <p:cNvSpPr/>
          <p:nvPr/>
        </p:nvSpPr>
        <p:spPr>
          <a:xfrm>
            <a:off x="866774" y="1351201"/>
            <a:ext cx="2533887" cy="2298779"/>
          </a:xfrm>
          <a:prstGeom prst="rect">
            <a:avLst/>
          </a:prstGeom>
          <a:solidFill>
            <a:schemeClr val="accent5">
              <a:lumMod val="75000"/>
            </a:schemeClr>
          </a:solidFill>
          <a:ln w="12700" cap="flat" cmpd="sng" algn="ctr">
            <a:noFill/>
            <a:prstDash val="solid"/>
            <a:miter lim="800000"/>
          </a:ln>
          <a:effectLst/>
        </p:spPr>
        <p:txBody>
          <a:bodyPr rtlCol="0" anchor="ctr"/>
          <a:lstStyle/>
          <a:p>
            <a:pPr algn="ctr" defTabSz="1218988">
              <a:lnSpc>
                <a:spcPct val="85000"/>
              </a:lnSpc>
              <a:defRPr/>
            </a:pPr>
            <a:endParaRPr lang="en-GB" sz="2489" kern="0">
              <a:solidFill>
                <a:srgbClr val="FFFFFF"/>
              </a:solidFill>
              <a:latin typeface="Arial"/>
              <a:cs typeface="Arial"/>
              <a:sym typeface="Arial"/>
            </a:endParaRPr>
          </a:p>
        </p:txBody>
      </p:sp>
      <p:sp>
        <p:nvSpPr>
          <p:cNvPr id="4" name="TextBox 3">
            <a:extLst>
              <a:ext uri="{FF2B5EF4-FFF2-40B4-BE49-F238E27FC236}">
                <a16:creationId xmlns:a16="http://schemas.microsoft.com/office/drawing/2014/main" id="{C1AB4CB7-874D-F7E8-08A0-C7015A757049}"/>
              </a:ext>
            </a:extLst>
          </p:cNvPr>
          <p:cNvSpPr txBox="1"/>
          <p:nvPr/>
        </p:nvSpPr>
        <p:spPr>
          <a:xfrm>
            <a:off x="949176" y="1397405"/>
            <a:ext cx="1113487" cy="627864"/>
          </a:xfrm>
          <a:prstGeom prst="rect">
            <a:avLst/>
          </a:prstGeom>
          <a:noFill/>
        </p:spPr>
        <p:txBody>
          <a:bodyPr wrap="square" lIns="0" tIns="0" rIns="0" bIns="0" rtlCol="0">
            <a:spAutoFit/>
          </a:bodyPr>
          <a:lstStyle/>
          <a:p>
            <a:pPr defTabSz="1218988">
              <a:lnSpc>
                <a:spcPct val="85000"/>
              </a:lnSpc>
              <a:defRPr/>
            </a:pPr>
            <a:r>
              <a:rPr lang="en-US" sz="4800" b="1">
                <a:solidFill>
                  <a:schemeClr val="bg1"/>
                </a:solidFill>
                <a:latin typeface="Arial"/>
                <a:cs typeface="Arial"/>
                <a:sym typeface="Arial"/>
              </a:rPr>
              <a:t>3</a:t>
            </a:r>
          </a:p>
        </p:txBody>
      </p:sp>
      <p:pic>
        <p:nvPicPr>
          <p:cNvPr id="5" name="Graphic 4" descr="Blueprint with solid fill">
            <a:extLst>
              <a:ext uri="{FF2B5EF4-FFF2-40B4-BE49-F238E27FC236}">
                <a16:creationId xmlns:a16="http://schemas.microsoft.com/office/drawing/2014/main" id="{8DC174B0-121F-39FA-E787-AD76428C743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27032" y="1682558"/>
            <a:ext cx="1636065" cy="1636064"/>
          </a:xfrm>
          <a:prstGeom prst="rect">
            <a:avLst/>
          </a:prstGeom>
        </p:spPr>
      </p:pic>
    </p:spTree>
    <p:extLst>
      <p:ext uri="{BB962C8B-B14F-4D97-AF65-F5344CB8AC3E}">
        <p14:creationId xmlns:p14="http://schemas.microsoft.com/office/powerpoint/2010/main" val="3386312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sz="3600" b="1"/>
              <a:t>Designing interventions</a:t>
            </a:r>
          </a:p>
        </p:txBody>
      </p:sp>
      <p:sp>
        <p:nvSpPr>
          <p:cNvPr id="6" name="Content Placeholder 6">
            <a:extLst>
              <a:ext uri="{FF2B5EF4-FFF2-40B4-BE49-F238E27FC236}">
                <a16:creationId xmlns:a16="http://schemas.microsoft.com/office/drawing/2014/main" id="{933DB5D6-BB40-0EBE-BFC6-15E95423D299}"/>
              </a:ext>
            </a:extLst>
          </p:cNvPr>
          <p:cNvSpPr txBox="1">
            <a:spLocks/>
          </p:cNvSpPr>
          <p:nvPr/>
        </p:nvSpPr>
        <p:spPr>
          <a:xfrm>
            <a:off x="432000" y="1665027"/>
            <a:ext cx="6367223" cy="43896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t>A common framework we use to identify proven behaviour change techniques for NHS challenges such as these is the EAST framework. </a:t>
            </a:r>
          </a:p>
          <a:p>
            <a:pPr marL="0" indent="0">
              <a:buNone/>
            </a:pPr>
            <a:r>
              <a:rPr lang="en-GB"/>
              <a:t>This framework</a:t>
            </a:r>
            <a:r>
              <a:rPr lang="en-GB" sz="2800"/>
              <a:t> highlights four simple ways to apply behavioural insights by making it as Easy, Attractive, Social and Timely as possible for people to adopt a desired behaviour.</a:t>
            </a:r>
            <a:endParaRPr lang="en-GB"/>
          </a:p>
        </p:txBody>
      </p:sp>
      <p:grpSp>
        <p:nvGrpSpPr>
          <p:cNvPr id="7" name="object 6">
            <a:extLst>
              <a:ext uri="{FF2B5EF4-FFF2-40B4-BE49-F238E27FC236}">
                <a16:creationId xmlns:a16="http://schemas.microsoft.com/office/drawing/2014/main" id="{41BBB14D-C22B-747E-6B44-21BFCC9C7965}"/>
              </a:ext>
            </a:extLst>
          </p:cNvPr>
          <p:cNvGrpSpPr/>
          <p:nvPr/>
        </p:nvGrpSpPr>
        <p:grpSpPr>
          <a:xfrm rot="645018">
            <a:off x="7283490" y="1402337"/>
            <a:ext cx="3477018" cy="4506520"/>
            <a:chOff x="3919728" y="637031"/>
            <a:chExt cx="3098800" cy="4386580"/>
          </a:xfrm>
        </p:grpSpPr>
        <p:pic>
          <p:nvPicPr>
            <p:cNvPr id="8" name="object 7">
              <a:extLst>
                <a:ext uri="{FF2B5EF4-FFF2-40B4-BE49-F238E27FC236}">
                  <a16:creationId xmlns:a16="http://schemas.microsoft.com/office/drawing/2014/main" id="{0D4D9702-7F0E-164F-77CE-4A3CAF7AA814}"/>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3928872" y="646175"/>
              <a:ext cx="3080004" cy="4367784"/>
            </a:xfrm>
            <a:prstGeom prst="rect">
              <a:avLst/>
            </a:prstGeom>
            <a:ln>
              <a:noFill/>
            </a:ln>
          </p:spPr>
        </p:pic>
        <p:sp>
          <p:nvSpPr>
            <p:cNvPr id="9" name="object 8">
              <a:extLst>
                <a:ext uri="{FF2B5EF4-FFF2-40B4-BE49-F238E27FC236}">
                  <a16:creationId xmlns:a16="http://schemas.microsoft.com/office/drawing/2014/main" id="{50A8C9E6-C713-8801-9B7E-4535E9765CE5}"/>
                </a:ext>
              </a:extLst>
            </p:cNvPr>
            <p:cNvSpPr/>
            <p:nvPr/>
          </p:nvSpPr>
          <p:spPr>
            <a:xfrm>
              <a:off x="3924300" y="641603"/>
              <a:ext cx="3089275" cy="4377055"/>
            </a:xfrm>
            <a:custGeom>
              <a:avLst/>
              <a:gdLst/>
              <a:ahLst/>
              <a:cxnLst/>
              <a:rect l="l" t="t" r="r" b="b"/>
              <a:pathLst>
                <a:path w="3089275" h="4377055">
                  <a:moveTo>
                    <a:pt x="0" y="4376928"/>
                  </a:moveTo>
                  <a:lnTo>
                    <a:pt x="3089148" y="4376928"/>
                  </a:lnTo>
                  <a:lnTo>
                    <a:pt x="3089148" y="0"/>
                  </a:lnTo>
                  <a:lnTo>
                    <a:pt x="0" y="0"/>
                  </a:lnTo>
                  <a:lnTo>
                    <a:pt x="0" y="4376928"/>
                  </a:lnTo>
                  <a:close/>
                </a:path>
              </a:pathLst>
            </a:custGeom>
            <a:ln w="9144">
              <a:noFill/>
            </a:ln>
          </p:spPr>
          <p:txBody>
            <a:bodyPr wrap="square" lIns="0" tIns="0" rIns="0" bIns="0" rtlCol="0"/>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64909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8B221DDE-2730-370C-7831-DFD6B4BA8888}"/>
              </a:ext>
            </a:extLst>
          </p:cNvPr>
          <p:cNvSpPr txBox="1">
            <a:spLocks/>
          </p:cNvSpPr>
          <p:nvPr/>
        </p:nvSpPr>
        <p:spPr>
          <a:xfrm>
            <a:off x="609601" y="548641"/>
            <a:ext cx="8756073" cy="611649"/>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800">
                <a:solidFill>
                  <a:schemeClr val="accent6"/>
                </a:solidFill>
              </a:rPr>
              <a:t>The EAST framework</a:t>
            </a:r>
          </a:p>
        </p:txBody>
      </p:sp>
      <p:sp>
        <p:nvSpPr>
          <p:cNvPr id="11" name="Rectangle 10">
            <a:extLst>
              <a:ext uri="{FF2B5EF4-FFF2-40B4-BE49-F238E27FC236}">
                <a16:creationId xmlns:a16="http://schemas.microsoft.com/office/drawing/2014/main" id="{5B1E1817-45A3-5BF8-9B0D-37BDE739DC0C}"/>
              </a:ext>
            </a:extLst>
          </p:cNvPr>
          <p:cNvSpPr/>
          <p:nvPr/>
        </p:nvSpPr>
        <p:spPr>
          <a:xfrm>
            <a:off x="718048" y="1478005"/>
            <a:ext cx="2739136" cy="1045282"/>
          </a:xfrm>
          <a:prstGeom prst="rect">
            <a:avLst/>
          </a:prstGeom>
          <a:solidFill>
            <a:schemeClr val="bg2">
              <a:lumMod val="40000"/>
              <a:lumOff val="60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0" b="0" i="0" u="none" strike="noStrike" kern="0" cap="none" spc="0" normalizeH="0" baseline="0" noProof="0">
              <a:ln>
                <a:noFill/>
              </a:ln>
              <a:solidFill>
                <a:srgbClr val="464646"/>
              </a:solidFill>
              <a:effectLst/>
              <a:uLnTx/>
              <a:uFillTx/>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16A524AF-55F0-0F01-8345-C8BFBC2D24BD}"/>
              </a:ext>
            </a:extLst>
          </p:cNvPr>
          <p:cNvGrpSpPr/>
          <p:nvPr/>
        </p:nvGrpSpPr>
        <p:grpSpPr>
          <a:xfrm>
            <a:off x="3407080" y="1478007"/>
            <a:ext cx="8229600" cy="1045282"/>
            <a:chOff x="4736344" y="1478007"/>
            <a:chExt cx="8229600" cy="1045282"/>
          </a:xfrm>
        </p:grpSpPr>
        <p:sp>
          <p:nvSpPr>
            <p:cNvPr id="10" name="Rectangle 9">
              <a:extLst>
                <a:ext uri="{FF2B5EF4-FFF2-40B4-BE49-F238E27FC236}">
                  <a16:creationId xmlns:a16="http://schemas.microsoft.com/office/drawing/2014/main" id="{3354A30E-EEDF-E1A3-BD39-0E2C8EA1675E}"/>
                </a:ext>
              </a:extLst>
            </p:cNvPr>
            <p:cNvSpPr/>
            <p:nvPr/>
          </p:nvSpPr>
          <p:spPr>
            <a:xfrm>
              <a:off x="4736344" y="1478007"/>
              <a:ext cx="8229600" cy="1045282"/>
            </a:xfrm>
            <a:prstGeom prst="rect">
              <a:avLst/>
            </a:prstGeom>
            <a:solidFill>
              <a:schemeClr val="bg1">
                <a:lumMod val="9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3400"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a:ln>
                    <a:noFill/>
                  </a:ln>
                  <a:solidFill>
                    <a:schemeClr val="accent6"/>
                  </a:solidFill>
                  <a:effectLst/>
                  <a:uLnTx/>
                  <a:uFillTx/>
                  <a:latin typeface="Arial"/>
                  <a:ea typeface="+mn-ea"/>
                  <a:cs typeface="+mn-cs"/>
                </a:rPr>
                <a:t>Defaults</a:t>
              </a:r>
              <a:r>
                <a:rPr kumimoji="0" lang="en-GB" sz="1200" b="0" i="0" u="none" strike="noStrike" kern="1200" cap="none" spc="0" normalizeH="0" baseline="0" noProof="0">
                  <a:ln>
                    <a:noFill/>
                  </a:ln>
                  <a:solidFill>
                    <a:schemeClr val="accent6"/>
                  </a:solidFill>
                  <a:effectLst/>
                  <a:uLnTx/>
                  <a:uFillTx/>
                  <a:latin typeface="Arial"/>
                  <a:ea typeface="+mn-ea"/>
                  <a:cs typeface="+mn-cs"/>
                </a:rPr>
                <a:t>: we have a strong tendency to go with the default or pre-set option as it is easier</a:t>
              </a:r>
            </a:p>
            <a:p>
              <a:pPr marL="533400"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a:ln>
                    <a:noFill/>
                  </a:ln>
                  <a:solidFill>
                    <a:schemeClr val="accent6"/>
                  </a:solidFill>
                  <a:effectLst/>
                  <a:uLnTx/>
                  <a:uFillTx/>
                  <a:latin typeface="Arial"/>
                  <a:ea typeface="+mn-ea"/>
                  <a:cs typeface="+mn-cs"/>
                </a:rPr>
                <a:t>Simplify messages</a:t>
              </a:r>
              <a:r>
                <a:rPr kumimoji="0" lang="en-GB" sz="1200" b="0" i="0" u="none" strike="noStrike" kern="1200" cap="none" spc="0" normalizeH="0" baseline="0" noProof="0">
                  <a:ln>
                    <a:noFill/>
                  </a:ln>
                  <a:solidFill>
                    <a:schemeClr val="accent6"/>
                  </a:solidFill>
                  <a:effectLst/>
                  <a:uLnTx/>
                  <a:uFillTx/>
                  <a:latin typeface="Arial"/>
                  <a:ea typeface="+mn-ea"/>
                  <a:cs typeface="+mn-cs"/>
                </a:rPr>
                <a:t>: making the message clear often results in a significant increase in response rates to communications</a:t>
              </a:r>
            </a:p>
            <a:p>
              <a:pPr marL="533400"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a:solidFill>
                    <a:schemeClr val="accent6"/>
                  </a:solidFill>
                  <a:latin typeface="Arial"/>
                </a:rPr>
                <a:t>Minimum</a:t>
              </a:r>
              <a:r>
                <a:rPr kumimoji="0" lang="en-GB" sz="1200" b="1" i="0" u="none" strike="noStrike" kern="1200" cap="none" spc="0" normalizeH="0" baseline="0" noProof="0">
                  <a:ln>
                    <a:noFill/>
                  </a:ln>
                  <a:solidFill>
                    <a:schemeClr val="accent6"/>
                  </a:solidFill>
                  <a:effectLst/>
                  <a:uLnTx/>
                  <a:uFillTx/>
                  <a:latin typeface="Arial"/>
                  <a:ea typeface="+mn-ea"/>
                  <a:cs typeface="+mn-cs"/>
                </a:rPr>
                <a:t> hassle</a:t>
              </a:r>
              <a:r>
                <a:rPr kumimoji="0" lang="en-GB" sz="1200" b="0" i="0" u="none" strike="noStrike" kern="1200" cap="none" spc="0" normalizeH="0" baseline="0" noProof="0">
                  <a:ln>
                    <a:noFill/>
                  </a:ln>
                  <a:solidFill>
                    <a:schemeClr val="accent6"/>
                  </a:solidFill>
                  <a:effectLst/>
                  <a:uLnTx/>
                  <a:uFillTx/>
                  <a:latin typeface="Arial"/>
                  <a:ea typeface="+mn-ea"/>
                  <a:cs typeface="+mn-cs"/>
                </a:rPr>
                <a:t>: the effort required to perform an action often puts people off. Reducing the effort can increase uptake</a:t>
              </a:r>
              <a:endParaRPr kumimoji="0" lang="en-GB" sz="12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3" name="Isosceles Triangle 12">
              <a:extLst>
                <a:ext uri="{FF2B5EF4-FFF2-40B4-BE49-F238E27FC236}">
                  <a16:creationId xmlns:a16="http://schemas.microsoft.com/office/drawing/2014/main" id="{66802AF6-DE28-0D47-9F5E-7A7E4807BD14}"/>
                </a:ext>
              </a:extLst>
            </p:cNvPr>
            <p:cNvSpPr>
              <a:spLocks noChangeAspect="1"/>
            </p:cNvSpPr>
            <p:nvPr/>
          </p:nvSpPr>
          <p:spPr>
            <a:xfrm rot="5400000">
              <a:off x="4714934" y="1853680"/>
              <a:ext cx="340957" cy="293930"/>
            </a:xfrm>
            <a:prstGeom prst="triangle">
              <a:avLst/>
            </a:prstGeom>
            <a:solidFill>
              <a:schemeClr val="bg2">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sp>
        <p:nvSpPr>
          <p:cNvPr id="14" name="Rectangle 13">
            <a:extLst>
              <a:ext uri="{FF2B5EF4-FFF2-40B4-BE49-F238E27FC236}">
                <a16:creationId xmlns:a16="http://schemas.microsoft.com/office/drawing/2014/main" id="{BE165E2F-2633-D065-2F3A-EAC1F9D3B20B}"/>
              </a:ext>
            </a:extLst>
          </p:cNvPr>
          <p:cNvSpPr/>
          <p:nvPr/>
        </p:nvSpPr>
        <p:spPr>
          <a:xfrm>
            <a:off x="718048" y="2628464"/>
            <a:ext cx="2739136" cy="1045284"/>
          </a:xfrm>
          <a:prstGeom prst="rect">
            <a:avLst/>
          </a:prstGeom>
          <a:solidFill>
            <a:schemeClr val="bg2">
              <a:lumMod val="60000"/>
              <a:lumOff val="40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0" b="0" i="0" u="none" strike="noStrike" kern="0" cap="none" spc="0" normalizeH="0" baseline="0" noProof="0">
              <a:ln>
                <a:noFill/>
              </a:ln>
              <a:solidFill>
                <a:srgbClr val="464646"/>
              </a:solidFill>
              <a:effectLst/>
              <a:uLnTx/>
              <a:uFillTx/>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070ECCBE-6701-4907-75F9-8E038EF95FF2}"/>
              </a:ext>
            </a:extLst>
          </p:cNvPr>
          <p:cNvGrpSpPr/>
          <p:nvPr/>
        </p:nvGrpSpPr>
        <p:grpSpPr>
          <a:xfrm>
            <a:off x="3407079" y="2628464"/>
            <a:ext cx="8229599" cy="1045284"/>
            <a:chOff x="4736343" y="2628464"/>
            <a:chExt cx="8229599" cy="1045284"/>
          </a:xfrm>
        </p:grpSpPr>
        <p:sp>
          <p:nvSpPr>
            <p:cNvPr id="5" name="Rectangle 4">
              <a:extLst>
                <a:ext uri="{FF2B5EF4-FFF2-40B4-BE49-F238E27FC236}">
                  <a16:creationId xmlns:a16="http://schemas.microsoft.com/office/drawing/2014/main" id="{7FAC7918-F2B6-4A06-BF52-A07F4EB9A512}"/>
                </a:ext>
              </a:extLst>
            </p:cNvPr>
            <p:cNvSpPr/>
            <p:nvPr/>
          </p:nvSpPr>
          <p:spPr>
            <a:xfrm>
              <a:off x="4736343" y="2628464"/>
              <a:ext cx="8229599" cy="1045284"/>
            </a:xfrm>
            <a:prstGeom prst="rect">
              <a:avLst/>
            </a:prstGeom>
            <a:solidFill>
              <a:schemeClr val="bg1">
                <a:lumMod val="9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3400"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a:ln>
                    <a:noFill/>
                  </a:ln>
                  <a:solidFill>
                    <a:schemeClr val="accent6"/>
                  </a:solidFill>
                  <a:effectLst/>
                  <a:uLnTx/>
                  <a:uFillTx/>
                  <a:latin typeface="Arial"/>
                  <a:ea typeface="+mn-ea"/>
                  <a:cs typeface="+mn-cs"/>
                </a:rPr>
                <a:t>Attract attention</a:t>
              </a:r>
              <a:r>
                <a:rPr kumimoji="0" lang="en-GB" sz="1200" b="0" i="0" u="none" strike="noStrike" kern="1200" cap="none" spc="0" normalizeH="0" baseline="0" noProof="0">
                  <a:ln>
                    <a:noFill/>
                  </a:ln>
                  <a:solidFill>
                    <a:schemeClr val="accent6"/>
                  </a:solidFill>
                  <a:effectLst/>
                  <a:uLnTx/>
                  <a:uFillTx/>
                  <a:latin typeface="Arial"/>
                  <a:ea typeface="+mn-ea"/>
                  <a:cs typeface="+mn-cs"/>
                </a:rPr>
                <a:t>: we are more likely to do something that our attention is drawn towards, such as by using images, colour or personalisation</a:t>
              </a:r>
            </a:p>
            <a:p>
              <a:pPr marL="533400"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a:ln>
                    <a:noFill/>
                  </a:ln>
                  <a:solidFill>
                    <a:schemeClr val="accent6"/>
                  </a:solidFill>
                  <a:effectLst/>
                  <a:uLnTx/>
                  <a:uFillTx/>
                  <a:latin typeface="Arial"/>
                  <a:ea typeface="+mn-ea"/>
                  <a:cs typeface="+mn-cs"/>
                </a:rPr>
                <a:t>Personalise the message</a:t>
              </a:r>
              <a:r>
                <a:rPr kumimoji="0" lang="en-GB" sz="1200" b="0" i="0" u="none" strike="noStrike" kern="1200" cap="none" spc="0" normalizeH="0" baseline="0" noProof="0">
                  <a:ln>
                    <a:noFill/>
                  </a:ln>
                  <a:solidFill>
                    <a:schemeClr val="accent6"/>
                  </a:solidFill>
                  <a:effectLst/>
                  <a:uLnTx/>
                  <a:uFillTx/>
                  <a:latin typeface="Arial"/>
                  <a:ea typeface="+mn-ea"/>
                  <a:cs typeface="+mn-cs"/>
                </a:rPr>
                <a:t>: such as by using names</a:t>
              </a:r>
            </a:p>
            <a:p>
              <a:pPr marL="533400"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a:ln>
                    <a:noFill/>
                  </a:ln>
                  <a:solidFill>
                    <a:schemeClr val="accent6"/>
                  </a:solidFill>
                  <a:effectLst/>
                  <a:uLnTx/>
                  <a:uFillTx/>
                  <a:latin typeface="Arial"/>
                  <a:ea typeface="+mn-ea"/>
                  <a:cs typeface="+mn-cs"/>
                </a:rPr>
                <a:t>Provide incentives</a:t>
              </a:r>
              <a:r>
                <a:rPr kumimoji="0" lang="en-GB" sz="1200" b="0" i="0" u="none" strike="noStrike" kern="1200" cap="none" spc="0" normalizeH="0" baseline="0" noProof="0">
                  <a:ln>
                    <a:noFill/>
                  </a:ln>
                  <a:solidFill>
                    <a:schemeClr val="accent6"/>
                  </a:solidFill>
                  <a:effectLst/>
                  <a:uLnTx/>
                  <a:uFillTx/>
                  <a:latin typeface="Arial"/>
                  <a:ea typeface="+mn-ea"/>
                  <a:cs typeface="+mn-cs"/>
                </a:rPr>
                <a:t>: financial incentives can be effective, but alternatives such as lotteries also work well and often cost less</a:t>
              </a:r>
              <a:endParaRPr kumimoji="0" lang="en-GB" sz="11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6" name="Isosceles Triangle 15">
              <a:extLst>
                <a:ext uri="{FF2B5EF4-FFF2-40B4-BE49-F238E27FC236}">
                  <a16:creationId xmlns:a16="http://schemas.microsoft.com/office/drawing/2014/main" id="{4AAA9968-473D-0895-6B91-73D1C2F17440}"/>
                </a:ext>
              </a:extLst>
            </p:cNvPr>
            <p:cNvSpPr>
              <a:spLocks noChangeAspect="1"/>
            </p:cNvSpPr>
            <p:nvPr/>
          </p:nvSpPr>
          <p:spPr>
            <a:xfrm rot="5400000">
              <a:off x="4714934" y="3004139"/>
              <a:ext cx="340958" cy="293930"/>
            </a:xfrm>
            <a:prstGeom prst="triangle">
              <a:avLst/>
            </a:prstGeom>
            <a:solidFill>
              <a:schemeClr val="bg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sp>
        <p:nvSpPr>
          <p:cNvPr id="18" name="Rectangle 17">
            <a:extLst>
              <a:ext uri="{FF2B5EF4-FFF2-40B4-BE49-F238E27FC236}">
                <a16:creationId xmlns:a16="http://schemas.microsoft.com/office/drawing/2014/main" id="{465A8853-9D56-1CA6-37E8-BF296D84CD7B}"/>
              </a:ext>
            </a:extLst>
          </p:cNvPr>
          <p:cNvSpPr/>
          <p:nvPr/>
        </p:nvSpPr>
        <p:spPr>
          <a:xfrm>
            <a:off x="718048" y="3769197"/>
            <a:ext cx="2739136" cy="1045284"/>
          </a:xfrm>
          <a:prstGeom prst="rect">
            <a:avLst/>
          </a:prstGeom>
          <a:solidFill>
            <a:schemeClr val="bg2"/>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0" b="0" i="0" u="none" strike="noStrike" kern="0" cap="none" spc="0" normalizeH="0" baseline="0" noProof="0">
              <a:ln>
                <a:noFill/>
              </a:ln>
              <a:solidFill>
                <a:srgbClr val="464646"/>
              </a:solidFill>
              <a:effectLst/>
              <a:uLnTx/>
              <a:uFillTx/>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A9CE0801-8863-01B3-C65A-B17A5348B22A}"/>
              </a:ext>
            </a:extLst>
          </p:cNvPr>
          <p:cNvGrpSpPr/>
          <p:nvPr/>
        </p:nvGrpSpPr>
        <p:grpSpPr>
          <a:xfrm>
            <a:off x="3407080" y="3769197"/>
            <a:ext cx="8229598" cy="1045284"/>
            <a:chOff x="4736344" y="3769197"/>
            <a:chExt cx="8229598" cy="1045284"/>
          </a:xfrm>
        </p:grpSpPr>
        <p:sp>
          <p:nvSpPr>
            <p:cNvPr id="12" name="Rectangle 11">
              <a:extLst>
                <a:ext uri="{FF2B5EF4-FFF2-40B4-BE49-F238E27FC236}">
                  <a16:creationId xmlns:a16="http://schemas.microsoft.com/office/drawing/2014/main" id="{C9B8EA50-DA17-13D9-FDB9-0E802A659724}"/>
                </a:ext>
              </a:extLst>
            </p:cNvPr>
            <p:cNvSpPr/>
            <p:nvPr/>
          </p:nvSpPr>
          <p:spPr>
            <a:xfrm>
              <a:off x="4736344" y="3769197"/>
              <a:ext cx="8229598" cy="1045284"/>
            </a:xfrm>
            <a:prstGeom prst="rect">
              <a:avLst/>
            </a:prstGeom>
            <a:solidFill>
              <a:schemeClr val="bg1">
                <a:lumMod val="9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3400"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a:ln>
                    <a:noFill/>
                  </a:ln>
                  <a:solidFill>
                    <a:schemeClr val="accent6"/>
                  </a:solidFill>
                  <a:effectLst/>
                  <a:uLnTx/>
                  <a:uFillTx/>
                  <a:latin typeface="Arial"/>
                  <a:ea typeface="+mn-ea"/>
                  <a:cs typeface="+mn-cs"/>
                </a:rPr>
                <a:t>Draw attention to social norms</a:t>
              </a:r>
              <a:r>
                <a:rPr kumimoji="0" lang="en-GB" sz="1200" b="0" i="0" u="none" strike="noStrike" kern="1200" cap="none" spc="0" normalizeH="0" baseline="0" noProof="0">
                  <a:ln>
                    <a:noFill/>
                  </a:ln>
                  <a:solidFill>
                    <a:schemeClr val="accent6"/>
                  </a:solidFill>
                  <a:effectLst/>
                  <a:uLnTx/>
                  <a:uFillTx/>
                  <a:latin typeface="Arial"/>
                  <a:ea typeface="+mn-ea"/>
                  <a:cs typeface="+mn-cs"/>
                </a:rPr>
                <a:t>: show that most people perform the desired behaviour</a:t>
              </a:r>
            </a:p>
            <a:p>
              <a:pPr marL="533400"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a:ln>
                    <a:noFill/>
                  </a:ln>
                  <a:solidFill>
                    <a:schemeClr val="accent6"/>
                  </a:solidFill>
                  <a:effectLst/>
                  <a:uLnTx/>
                  <a:uFillTx/>
                  <a:latin typeface="Arial"/>
                  <a:ea typeface="+mn-ea"/>
                  <a:cs typeface="+mn-cs"/>
                </a:rPr>
                <a:t>Use “network nudges”: </a:t>
              </a:r>
              <a:r>
                <a:rPr kumimoji="0" lang="en-GB" sz="1200" b="0" i="0" u="none" strike="noStrike" kern="1200" cap="none" spc="0" normalizeH="0" baseline="0" noProof="0">
                  <a:ln>
                    <a:noFill/>
                  </a:ln>
                  <a:solidFill>
                    <a:schemeClr val="accent6"/>
                  </a:solidFill>
                  <a:effectLst/>
                  <a:uLnTx/>
                  <a:uFillTx/>
                  <a:latin typeface="Arial"/>
                  <a:ea typeface="+mn-ea"/>
                  <a:cs typeface="+mn-cs"/>
                </a:rPr>
                <a:t>those we come into contact with shape our actions. Networks can provide support and encourage behaviours to spread peer to peer.</a:t>
              </a:r>
            </a:p>
            <a:p>
              <a:pPr marL="533400"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a:ln>
                    <a:noFill/>
                  </a:ln>
                  <a:solidFill>
                    <a:schemeClr val="accent6"/>
                  </a:solidFill>
                  <a:effectLst/>
                  <a:uLnTx/>
                  <a:uFillTx/>
                  <a:latin typeface="Arial"/>
                  <a:ea typeface="+mn-ea"/>
                  <a:cs typeface="+mn-cs"/>
                </a:rPr>
                <a:t>Encourage commitment and reciprocity</a:t>
              </a:r>
              <a:r>
                <a:rPr kumimoji="0" lang="en-GB" sz="1200" b="0" i="0" u="none" strike="noStrike" kern="1200" cap="none" spc="0" normalizeH="0" baseline="0" noProof="0">
                  <a:ln>
                    <a:noFill/>
                  </a:ln>
                  <a:solidFill>
                    <a:schemeClr val="accent6"/>
                  </a:solidFill>
                  <a:effectLst/>
                  <a:uLnTx/>
                  <a:uFillTx/>
                  <a:latin typeface="Arial"/>
                  <a:ea typeface="+mn-ea"/>
                  <a:cs typeface="+mn-cs"/>
                </a:rPr>
                <a:t>: we often use commitment devices to voluntary ‘lock ourselves’ into doing something in advance</a:t>
              </a:r>
            </a:p>
          </p:txBody>
        </p:sp>
        <p:sp>
          <p:nvSpPr>
            <p:cNvPr id="19" name="Isosceles Triangle 18">
              <a:extLst>
                <a:ext uri="{FF2B5EF4-FFF2-40B4-BE49-F238E27FC236}">
                  <a16:creationId xmlns:a16="http://schemas.microsoft.com/office/drawing/2014/main" id="{43E7F67B-888F-932B-FCC7-580EDA202629}"/>
                </a:ext>
              </a:extLst>
            </p:cNvPr>
            <p:cNvSpPr>
              <a:spLocks noChangeAspect="1"/>
            </p:cNvSpPr>
            <p:nvPr/>
          </p:nvSpPr>
          <p:spPr>
            <a:xfrm rot="5400000">
              <a:off x="4714934" y="4144873"/>
              <a:ext cx="340958" cy="293930"/>
            </a:xfrm>
            <a:prstGeom prst="triangle">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sp>
        <p:nvSpPr>
          <p:cNvPr id="20" name="Rectangle 19">
            <a:extLst>
              <a:ext uri="{FF2B5EF4-FFF2-40B4-BE49-F238E27FC236}">
                <a16:creationId xmlns:a16="http://schemas.microsoft.com/office/drawing/2014/main" id="{95035E8A-E1B2-CE73-4DE7-5D7AC56DC891}"/>
              </a:ext>
            </a:extLst>
          </p:cNvPr>
          <p:cNvSpPr/>
          <p:nvPr/>
        </p:nvSpPr>
        <p:spPr>
          <a:xfrm>
            <a:off x="718048" y="4939111"/>
            <a:ext cx="2739136" cy="1045284"/>
          </a:xfrm>
          <a:prstGeom prst="rect">
            <a:avLst/>
          </a:prstGeom>
          <a:solidFill>
            <a:schemeClr val="bg2">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0" b="0" i="0" u="none" strike="noStrike" kern="0" cap="none" spc="0" normalizeH="0" baseline="0" noProof="0">
              <a:ln>
                <a:noFill/>
              </a:ln>
              <a:solidFill>
                <a:srgbClr val="464646"/>
              </a:solidFill>
              <a:effectLst/>
              <a:uLnTx/>
              <a:uFillTx/>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0B03D8D1-0DFC-87DF-F289-CD06745E5B33}"/>
              </a:ext>
            </a:extLst>
          </p:cNvPr>
          <p:cNvGrpSpPr/>
          <p:nvPr/>
        </p:nvGrpSpPr>
        <p:grpSpPr>
          <a:xfrm>
            <a:off x="3407080" y="4939111"/>
            <a:ext cx="8229598" cy="1045284"/>
            <a:chOff x="4736344" y="4939111"/>
            <a:chExt cx="6988018" cy="1045284"/>
          </a:xfrm>
        </p:grpSpPr>
        <p:sp>
          <p:nvSpPr>
            <p:cNvPr id="15" name="Rectangle 14">
              <a:extLst>
                <a:ext uri="{FF2B5EF4-FFF2-40B4-BE49-F238E27FC236}">
                  <a16:creationId xmlns:a16="http://schemas.microsoft.com/office/drawing/2014/main" id="{C60D1A9F-B14F-C29C-4E66-AC8BA538D885}"/>
                </a:ext>
              </a:extLst>
            </p:cNvPr>
            <p:cNvSpPr/>
            <p:nvPr/>
          </p:nvSpPr>
          <p:spPr>
            <a:xfrm>
              <a:off x="4736344" y="4939111"/>
              <a:ext cx="6988018" cy="1045284"/>
            </a:xfrm>
            <a:prstGeom prst="rect">
              <a:avLst/>
            </a:prstGeom>
            <a:solidFill>
              <a:schemeClr val="bg1">
                <a:lumMod val="9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3400"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a:ln>
                    <a:noFill/>
                  </a:ln>
                  <a:solidFill>
                    <a:schemeClr val="accent6"/>
                  </a:solidFill>
                  <a:effectLst/>
                  <a:uLnTx/>
                  <a:uFillTx/>
                  <a:latin typeface="Arial"/>
                  <a:ea typeface="+mn-ea"/>
                  <a:cs typeface="+mn-cs"/>
                </a:rPr>
                <a:t>Encourage planning</a:t>
              </a:r>
              <a:r>
                <a:rPr kumimoji="0" lang="en-GB" sz="1200" b="0" i="0" u="none" strike="noStrike" kern="1200" cap="none" spc="0" normalizeH="0" baseline="0" noProof="0">
                  <a:ln>
                    <a:noFill/>
                  </a:ln>
                  <a:solidFill>
                    <a:schemeClr val="accent6"/>
                  </a:solidFill>
                  <a:effectLst/>
                  <a:uLnTx/>
                  <a:uFillTx/>
                  <a:latin typeface="Arial"/>
                  <a:ea typeface="+mn-ea"/>
                  <a:cs typeface="+mn-cs"/>
                </a:rPr>
                <a:t>: prompt people to identify the barriers to action and develop a specific plan to address them to decrease the gap between intentions and behaviour</a:t>
              </a:r>
            </a:p>
            <a:p>
              <a:pPr marL="533400"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a:ln>
                    <a:noFill/>
                  </a:ln>
                  <a:solidFill>
                    <a:schemeClr val="accent6"/>
                  </a:solidFill>
                  <a:effectLst/>
                  <a:uLnTx/>
                  <a:uFillTx/>
                  <a:latin typeface="Arial"/>
                  <a:ea typeface="+mn-ea"/>
                  <a:cs typeface="+mn-cs"/>
                </a:rPr>
                <a:t>Be aware of future discounting: </a:t>
              </a:r>
              <a:r>
                <a:rPr kumimoji="0" lang="en-GB" sz="1200" i="0" u="none" strike="noStrike" kern="1200" cap="none" spc="0" normalizeH="0" baseline="0" noProof="0">
                  <a:ln>
                    <a:noFill/>
                  </a:ln>
                  <a:solidFill>
                    <a:schemeClr val="accent6"/>
                  </a:solidFill>
                  <a:effectLst/>
                  <a:uLnTx/>
                  <a:uFillTx/>
                  <a:latin typeface="Arial"/>
                  <a:ea typeface="+mn-ea"/>
                  <a:cs typeface="+mn-cs"/>
                </a:rPr>
                <a:t>we are more influenced by costs and benefits that happen immediate rather than those that happen later</a:t>
              </a:r>
              <a:endParaRPr kumimoji="0" lang="en-GB" sz="1200" b="1" i="0" u="none" strike="noStrike" kern="1200" cap="none" spc="0" normalizeH="0" baseline="0" noProof="0">
                <a:ln>
                  <a:noFill/>
                </a:ln>
                <a:solidFill>
                  <a:schemeClr val="accent6"/>
                </a:solidFill>
                <a:effectLst/>
                <a:uLnTx/>
                <a:uFillTx/>
                <a:latin typeface="Arial"/>
                <a:ea typeface="+mn-ea"/>
                <a:cs typeface="+mn-cs"/>
              </a:endParaRPr>
            </a:p>
            <a:p>
              <a:pPr marL="533400"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a:ln>
                    <a:noFill/>
                  </a:ln>
                  <a:solidFill>
                    <a:schemeClr val="accent6"/>
                  </a:solidFill>
                  <a:effectLst/>
                  <a:uLnTx/>
                  <a:uFillTx/>
                  <a:latin typeface="Arial"/>
                  <a:ea typeface="+mn-ea"/>
                  <a:cs typeface="+mn-cs"/>
                </a:rPr>
                <a:t>Use timely prompts: </a:t>
              </a:r>
              <a:r>
                <a:rPr kumimoji="0" lang="en-GB" sz="1200" i="0" u="none" strike="noStrike" kern="1200" cap="none" spc="0" normalizeH="0" baseline="0" noProof="0">
                  <a:ln>
                    <a:noFill/>
                  </a:ln>
                  <a:solidFill>
                    <a:schemeClr val="accent6"/>
                  </a:solidFill>
                  <a:effectLst/>
                  <a:uLnTx/>
                  <a:uFillTx/>
                  <a:latin typeface="Arial"/>
                  <a:ea typeface="+mn-ea"/>
                  <a:cs typeface="+mn-cs"/>
                </a:rPr>
                <a:t>prompt people when they are likely to be most receptive</a:t>
              </a:r>
              <a:endParaRPr kumimoji="0" lang="en-GB" sz="1600" b="1" i="0" u="none" strike="noStrike" kern="1200" cap="none" spc="0" normalizeH="0" baseline="0" noProof="0">
                <a:ln>
                  <a:noFill/>
                </a:ln>
                <a:solidFill>
                  <a:schemeClr val="accent6"/>
                </a:solidFill>
                <a:effectLst/>
                <a:uLnTx/>
                <a:uFillTx/>
                <a:latin typeface="Arial"/>
                <a:ea typeface="+mn-ea"/>
                <a:cs typeface="+mn-cs"/>
              </a:endParaRPr>
            </a:p>
          </p:txBody>
        </p:sp>
        <p:sp>
          <p:nvSpPr>
            <p:cNvPr id="21" name="Isosceles Triangle 20">
              <a:extLst>
                <a:ext uri="{FF2B5EF4-FFF2-40B4-BE49-F238E27FC236}">
                  <a16:creationId xmlns:a16="http://schemas.microsoft.com/office/drawing/2014/main" id="{562EC4E5-AF84-D38F-6B80-F6C6B3651233}"/>
                </a:ext>
              </a:extLst>
            </p:cNvPr>
            <p:cNvSpPr>
              <a:spLocks noChangeAspect="1"/>
            </p:cNvSpPr>
            <p:nvPr/>
          </p:nvSpPr>
          <p:spPr>
            <a:xfrm rot="5400000">
              <a:off x="4714934" y="5314788"/>
              <a:ext cx="340958" cy="293930"/>
            </a:xfrm>
            <a:prstGeom prst="triangle">
              <a:avLst/>
            </a:prstGeom>
            <a:solidFill>
              <a:schemeClr val="bg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sp>
        <p:nvSpPr>
          <p:cNvPr id="22" name="TextBox 21">
            <a:extLst>
              <a:ext uri="{FF2B5EF4-FFF2-40B4-BE49-F238E27FC236}">
                <a16:creationId xmlns:a16="http://schemas.microsoft.com/office/drawing/2014/main" id="{1339C61B-72EE-4697-DFAB-0EF01FB825CB}"/>
              </a:ext>
            </a:extLst>
          </p:cNvPr>
          <p:cNvSpPr txBox="1"/>
          <p:nvPr/>
        </p:nvSpPr>
        <p:spPr>
          <a:xfrm>
            <a:off x="888104" y="1670699"/>
            <a:ext cx="2418767" cy="646331"/>
          </a:xfrm>
          <a:prstGeom prst="rect">
            <a:avLst/>
          </a:prstGeom>
          <a:solidFill>
            <a:schemeClr val="bg2">
              <a:lumMod val="40000"/>
              <a:lumOff val="60000"/>
            </a:schemeClr>
          </a:solidFill>
        </p:spPr>
        <p:txBody>
          <a:bodyPr wrap="square" rtlCol="0">
            <a:spAutoFit/>
          </a:bodyPr>
          <a:lstStyle/>
          <a:p>
            <a:r>
              <a:rPr lang="en-GB" sz="3600" b="1">
                <a:solidFill>
                  <a:schemeClr val="bg1"/>
                </a:solidFill>
                <a:latin typeface="Arial" panose="020B0604020202020204" pitchFamily="34" charset="0"/>
                <a:cs typeface="Arial" panose="020B0604020202020204" pitchFamily="34" charset="0"/>
              </a:rPr>
              <a:t>Easy</a:t>
            </a:r>
            <a:endParaRPr lang="en-GB">
              <a:solidFill>
                <a:schemeClr val="bg1"/>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95C45974-F8E1-8812-BDCF-4EF14C717B46}"/>
              </a:ext>
            </a:extLst>
          </p:cNvPr>
          <p:cNvSpPr txBox="1"/>
          <p:nvPr/>
        </p:nvSpPr>
        <p:spPr>
          <a:xfrm>
            <a:off x="836934" y="4007678"/>
            <a:ext cx="2469937" cy="646331"/>
          </a:xfrm>
          <a:prstGeom prst="rect">
            <a:avLst/>
          </a:prstGeom>
          <a:solidFill>
            <a:schemeClr val="bg2"/>
          </a:solidFill>
        </p:spPr>
        <p:txBody>
          <a:bodyPr wrap="square" rtlCol="0">
            <a:spAutoFit/>
          </a:bodyPr>
          <a:lstStyle/>
          <a:p>
            <a:r>
              <a:rPr lang="en-GB" sz="3600" b="1">
                <a:solidFill>
                  <a:schemeClr val="bg1"/>
                </a:solidFill>
                <a:latin typeface="Arial" panose="020B0604020202020204" pitchFamily="34" charset="0"/>
                <a:cs typeface="Arial" panose="020B0604020202020204" pitchFamily="34" charset="0"/>
              </a:rPr>
              <a:t>Social</a:t>
            </a:r>
            <a:endParaRPr lang="en-GB">
              <a:solidFill>
                <a:schemeClr val="bg1"/>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0205DA98-B926-361D-1EA7-C2E165E084DC}"/>
              </a:ext>
            </a:extLst>
          </p:cNvPr>
          <p:cNvSpPr txBox="1"/>
          <p:nvPr/>
        </p:nvSpPr>
        <p:spPr>
          <a:xfrm>
            <a:off x="836934" y="2841002"/>
            <a:ext cx="2469937" cy="646331"/>
          </a:xfrm>
          <a:prstGeom prst="rect">
            <a:avLst/>
          </a:prstGeom>
          <a:solidFill>
            <a:schemeClr val="bg2">
              <a:lumMod val="60000"/>
              <a:lumOff val="40000"/>
            </a:schemeClr>
          </a:solidFill>
        </p:spPr>
        <p:txBody>
          <a:bodyPr wrap="square" rtlCol="0">
            <a:spAutoFit/>
          </a:bodyPr>
          <a:lstStyle/>
          <a:p>
            <a:r>
              <a:rPr lang="en-GB" sz="3600" b="1">
                <a:solidFill>
                  <a:schemeClr val="bg1"/>
                </a:solidFill>
                <a:latin typeface="Arial" panose="020B0604020202020204" pitchFamily="34" charset="0"/>
                <a:cs typeface="Arial" panose="020B0604020202020204" pitchFamily="34" charset="0"/>
              </a:rPr>
              <a:t>Attractive</a:t>
            </a:r>
            <a:endParaRPr lang="en-GB" sz="3600">
              <a:solidFill>
                <a:schemeClr val="bg1"/>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A20B7495-308D-03EE-3684-CA4FF5A9AF28}"/>
              </a:ext>
            </a:extLst>
          </p:cNvPr>
          <p:cNvSpPr txBox="1"/>
          <p:nvPr/>
        </p:nvSpPr>
        <p:spPr>
          <a:xfrm>
            <a:off x="888106" y="5145469"/>
            <a:ext cx="2418766" cy="646331"/>
          </a:xfrm>
          <a:prstGeom prst="rect">
            <a:avLst/>
          </a:prstGeom>
          <a:solidFill>
            <a:schemeClr val="bg2">
              <a:lumMod val="75000"/>
            </a:schemeClr>
          </a:solidFill>
        </p:spPr>
        <p:txBody>
          <a:bodyPr wrap="square" rtlCol="0">
            <a:spAutoFit/>
          </a:bodyPr>
          <a:lstStyle/>
          <a:p>
            <a:r>
              <a:rPr lang="en-GB" sz="3600" b="1">
                <a:solidFill>
                  <a:schemeClr val="bg1"/>
                </a:solidFill>
                <a:latin typeface="Arial" panose="020B0604020202020204" pitchFamily="34" charset="0"/>
                <a:cs typeface="Arial" panose="020B0604020202020204" pitchFamily="34" charset="0"/>
              </a:rPr>
              <a:t>Timely</a:t>
            </a:r>
            <a:endParaRPr lang="en-GB">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0959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D973AF57-4428-3C72-2415-194603777481}"/>
              </a:ext>
            </a:extLst>
          </p:cNvPr>
          <p:cNvSpPr txBox="1">
            <a:spLocks/>
          </p:cNvSpPr>
          <p:nvPr/>
        </p:nvSpPr>
        <p:spPr>
          <a:xfrm>
            <a:off x="609601" y="548641"/>
            <a:ext cx="8756073" cy="611649"/>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a:t>How we’ve used the EAST framework</a:t>
            </a:r>
          </a:p>
        </p:txBody>
      </p:sp>
      <p:grpSp>
        <p:nvGrpSpPr>
          <p:cNvPr id="4" name="Group 3">
            <a:extLst>
              <a:ext uri="{FF2B5EF4-FFF2-40B4-BE49-F238E27FC236}">
                <a16:creationId xmlns:a16="http://schemas.microsoft.com/office/drawing/2014/main" id="{EAC1711D-73A2-4862-3AFB-85046BDA5D9E}"/>
              </a:ext>
            </a:extLst>
          </p:cNvPr>
          <p:cNvGrpSpPr/>
          <p:nvPr/>
        </p:nvGrpSpPr>
        <p:grpSpPr>
          <a:xfrm>
            <a:off x="609601" y="1524000"/>
            <a:ext cx="10367746" cy="4594859"/>
            <a:chOff x="596901" y="1301587"/>
            <a:chExt cx="10943791" cy="5083778"/>
          </a:xfrm>
        </p:grpSpPr>
        <p:sp>
          <p:nvSpPr>
            <p:cNvPr id="5" name="Rectangle 4">
              <a:extLst>
                <a:ext uri="{FF2B5EF4-FFF2-40B4-BE49-F238E27FC236}">
                  <a16:creationId xmlns:a16="http://schemas.microsoft.com/office/drawing/2014/main" id="{75F52F8B-A0CD-B12F-4EC1-FE8B8A777691}"/>
                </a:ext>
              </a:extLst>
            </p:cNvPr>
            <p:cNvSpPr/>
            <p:nvPr/>
          </p:nvSpPr>
          <p:spPr>
            <a:xfrm>
              <a:off x="4244794" y="3778184"/>
              <a:ext cx="3154699" cy="1889503"/>
            </a:xfrm>
            <a:prstGeom prst="rect">
              <a:avLst/>
            </a:prstGeom>
            <a:noFill/>
            <a:ln w="12700">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schemeClr val="accent6"/>
                  </a:solidFill>
                  <a:latin typeface="Arial" panose="020B0604020202020204" pitchFamily="34" charset="0"/>
                  <a:cs typeface="Arial" panose="020B0604020202020204" pitchFamily="34" charset="0"/>
                </a:rPr>
                <a:t>The feedback was reviewed, grouped by themes and summarised into key points for each of the barriers to using the e-wallet. Dominant and frequent themes were prioritised</a:t>
              </a:r>
              <a:endParaRPr kumimoji="0" lang="en-GB" sz="1400" b="0" i="0" u="none" strike="noStrike" kern="1200" cap="none" spc="0" normalizeH="0" baseline="0" noProof="0">
                <a:ln>
                  <a:noFill/>
                </a:ln>
                <a:solidFill>
                  <a:schemeClr val="accent6"/>
                </a:solidFill>
                <a:effectLst/>
                <a:uLnTx/>
                <a:uFillTx/>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071CCE1A-7D0D-95C7-692D-AB713E0523FD}"/>
                </a:ext>
              </a:extLst>
            </p:cNvPr>
            <p:cNvSpPr/>
            <p:nvPr/>
          </p:nvSpPr>
          <p:spPr>
            <a:xfrm>
              <a:off x="596901" y="1333500"/>
              <a:ext cx="4640870" cy="932606"/>
            </a:xfrm>
            <a:prstGeom prst="rect">
              <a:avLst/>
            </a:prstGeom>
            <a:solidFill>
              <a:schemeClr val="bg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88900" marR="0" lvl="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Gathered feedback</a:t>
              </a:r>
            </a:p>
          </p:txBody>
        </p:sp>
        <p:sp>
          <p:nvSpPr>
            <p:cNvPr id="7" name="Parallelogram 6">
              <a:extLst>
                <a:ext uri="{FF2B5EF4-FFF2-40B4-BE49-F238E27FC236}">
                  <a16:creationId xmlns:a16="http://schemas.microsoft.com/office/drawing/2014/main" id="{73DA3F8E-D3F2-E757-8F63-DCD3B1D25BC4}"/>
                </a:ext>
              </a:extLst>
            </p:cNvPr>
            <p:cNvSpPr/>
            <p:nvPr/>
          </p:nvSpPr>
          <p:spPr>
            <a:xfrm rot="16200000" flipV="1">
              <a:off x="3671291" y="1381898"/>
              <a:ext cx="1646791" cy="1486169"/>
            </a:xfrm>
            <a:prstGeom prst="parallelogram">
              <a:avLst>
                <a:gd name="adj" fmla="val 46003"/>
              </a:avLst>
            </a:prstGeom>
            <a:solidFill>
              <a:schemeClr val="accent1">
                <a:lumMod val="7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7191C74C-C0C6-AAE5-88B2-14E895B1B89D}"/>
                </a:ext>
              </a:extLst>
            </p:cNvPr>
            <p:cNvSpPr/>
            <p:nvPr/>
          </p:nvSpPr>
          <p:spPr>
            <a:xfrm>
              <a:off x="3748362" y="2015773"/>
              <a:ext cx="4640870" cy="932606"/>
            </a:xfrm>
            <a:prstGeom prst="rect">
              <a:avLst/>
            </a:prstGeom>
            <a:solidFill>
              <a:schemeClr val="bg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7800" marR="0" lvl="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Summarised key points</a:t>
              </a:r>
            </a:p>
          </p:txBody>
        </p:sp>
        <p:sp>
          <p:nvSpPr>
            <p:cNvPr id="9" name="Parallelogram 8">
              <a:extLst>
                <a:ext uri="{FF2B5EF4-FFF2-40B4-BE49-F238E27FC236}">
                  <a16:creationId xmlns:a16="http://schemas.microsoft.com/office/drawing/2014/main" id="{ACCCDE58-AB36-5841-587C-536ABEDA6AEC}"/>
                </a:ext>
              </a:extLst>
            </p:cNvPr>
            <p:cNvSpPr/>
            <p:nvPr/>
          </p:nvSpPr>
          <p:spPr>
            <a:xfrm rot="16200000" flipV="1">
              <a:off x="6822750" y="2049042"/>
              <a:ext cx="1646791" cy="1486171"/>
            </a:xfrm>
            <a:prstGeom prst="parallelogram">
              <a:avLst>
                <a:gd name="adj" fmla="val 46003"/>
              </a:avLst>
            </a:prstGeom>
            <a:solidFill>
              <a:schemeClr val="accent1">
                <a:lumMod val="7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0" name="Pentagon 4">
              <a:extLst>
                <a:ext uri="{FF2B5EF4-FFF2-40B4-BE49-F238E27FC236}">
                  <a16:creationId xmlns:a16="http://schemas.microsoft.com/office/drawing/2014/main" id="{5C7D6A13-2008-A2AF-97B0-C0B8A87E7926}"/>
                </a:ext>
              </a:extLst>
            </p:cNvPr>
            <p:cNvSpPr/>
            <p:nvPr/>
          </p:nvSpPr>
          <p:spPr>
            <a:xfrm>
              <a:off x="6899822" y="2698045"/>
              <a:ext cx="4640870" cy="932606"/>
            </a:xfrm>
            <a:prstGeom prst="homePlate">
              <a:avLst/>
            </a:prstGeom>
            <a:solidFill>
              <a:schemeClr val="bg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7800" marR="0" lvl="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Used the EAST framework when making recommendations </a:t>
              </a:r>
            </a:p>
          </p:txBody>
        </p:sp>
        <p:sp>
          <p:nvSpPr>
            <p:cNvPr id="11" name="Rectangle 10">
              <a:extLst>
                <a:ext uri="{FF2B5EF4-FFF2-40B4-BE49-F238E27FC236}">
                  <a16:creationId xmlns:a16="http://schemas.microsoft.com/office/drawing/2014/main" id="{6B1B28A6-5AAE-D76F-E3D0-D607AE540376}"/>
                </a:ext>
              </a:extLst>
            </p:cNvPr>
            <p:cNvSpPr/>
            <p:nvPr/>
          </p:nvSpPr>
          <p:spPr>
            <a:xfrm>
              <a:off x="598424" y="3086899"/>
              <a:ext cx="3154699" cy="1889503"/>
            </a:xfrm>
            <a:prstGeom prst="rect">
              <a:avLst/>
            </a:prstGeom>
            <a:noFill/>
            <a:ln w="12700">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chemeClr val="accent6"/>
                  </a:solidFill>
                  <a:effectLst/>
                  <a:uLnTx/>
                  <a:uFillTx/>
                  <a:latin typeface="Arial" panose="020B0604020202020204" pitchFamily="34" charset="0"/>
                  <a:cs typeface="Arial" panose="020B0604020202020204" pitchFamily="34" charset="0"/>
                </a:rPr>
                <a:t>Listened to staff during interviews and focus groups, gathering their opinions, hearing their experiences and collating ideas about potential solutions. These have been recorded and are listed in the appendices</a:t>
              </a:r>
            </a:p>
          </p:txBody>
        </p:sp>
        <p:sp>
          <p:nvSpPr>
            <p:cNvPr id="12" name="Rectangle 11">
              <a:extLst>
                <a:ext uri="{FF2B5EF4-FFF2-40B4-BE49-F238E27FC236}">
                  <a16:creationId xmlns:a16="http://schemas.microsoft.com/office/drawing/2014/main" id="{135E2A8E-797D-B1C9-7098-B8B19CB4CE5B}"/>
                </a:ext>
              </a:extLst>
            </p:cNvPr>
            <p:cNvSpPr/>
            <p:nvPr/>
          </p:nvSpPr>
          <p:spPr>
            <a:xfrm>
              <a:off x="7935137" y="4495862"/>
              <a:ext cx="3154699" cy="1889503"/>
            </a:xfrm>
            <a:prstGeom prst="rect">
              <a:avLst/>
            </a:prstGeom>
            <a:noFill/>
            <a:ln w="12700">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schemeClr val="accent6"/>
                  </a:solidFill>
                  <a:latin typeface="Arial" panose="020B0604020202020204" pitchFamily="34" charset="0"/>
                  <a:cs typeface="Arial" panose="020B0604020202020204" pitchFamily="34" charset="0"/>
                </a:rPr>
                <a:t>Using the EAST framework, we have made recommendations that can help colleagues to use and scale up the e-wallet</a:t>
              </a:r>
              <a:endParaRPr kumimoji="0" lang="en-GB" sz="1400" b="0" i="0" u="none" strike="noStrike" kern="1200" cap="none" spc="0" normalizeH="0" baseline="0" noProof="0">
                <a:ln>
                  <a:noFill/>
                </a:ln>
                <a:solidFill>
                  <a:schemeClr val="accent6"/>
                </a:solidFill>
                <a:effectLst/>
                <a:uLnTx/>
                <a:uFillTx/>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B829B263-86D0-8017-6CC9-DCE1B2EA59A5}"/>
                </a:ext>
              </a:extLst>
            </p:cNvPr>
            <p:cNvCxnSpPr>
              <a:cxnSpLocks/>
              <a:stCxn id="11" idx="0"/>
            </p:cNvCxnSpPr>
            <p:nvPr/>
          </p:nvCxnSpPr>
          <p:spPr>
            <a:xfrm flipV="1">
              <a:off x="2175774" y="2266106"/>
              <a:ext cx="0" cy="820792"/>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55B8D52-4E42-DE78-FEDC-C5B099AEEEF9}"/>
                </a:ext>
              </a:extLst>
            </p:cNvPr>
            <p:cNvCxnSpPr>
              <a:cxnSpLocks/>
              <a:stCxn id="5" idx="0"/>
            </p:cNvCxnSpPr>
            <p:nvPr/>
          </p:nvCxnSpPr>
          <p:spPr>
            <a:xfrm flipV="1">
              <a:off x="5822144" y="2957391"/>
              <a:ext cx="1619" cy="820793"/>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15" name="Straight Connector 14">
            <a:extLst>
              <a:ext uri="{FF2B5EF4-FFF2-40B4-BE49-F238E27FC236}">
                <a16:creationId xmlns:a16="http://schemas.microsoft.com/office/drawing/2014/main" id="{D6358305-2C5B-4E69-F04A-113C6FC48803}"/>
              </a:ext>
            </a:extLst>
          </p:cNvPr>
          <p:cNvCxnSpPr>
            <a:cxnSpLocks/>
            <a:stCxn id="12" idx="0"/>
          </p:cNvCxnSpPr>
          <p:nvPr/>
        </p:nvCxnSpPr>
        <p:spPr>
          <a:xfrm flipH="1" flipV="1">
            <a:off x="9017398" y="3457136"/>
            <a:ext cx="38502" cy="953938"/>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1424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9D574638-B110-6B35-5AD9-BA4D1ED400AE}"/>
              </a:ext>
            </a:extLst>
          </p:cNvPr>
          <p:cNvSpPr txBox="1">
            <a:spLocks/>
          </p:cNvSpPr>
          <p:nvPr/>
        </p:nvSpPr>
        <p:spPr>
          <a:xfrm>
            <a:off x="609601" y="548641"/>
            <a:ext cx="8756073" cy="611649"/>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a:t>Framing the recommendations</a:t>
            </a:r>
          </a:p>
        </p:txBody>
      </p:sp>
      <p:sp>
        <p:nvSpPr>
          <p:cNvPr id="16" name="ZoneTexte 166">
            <a:extLst>
              <a:ext uri="{FF2B5EF4-FFF2-40B4-BE49-F238E27FC236}">
                <a16:creationId xmlns:a16="http://schemas.microsoft.com/office/drawing/2014/main" id="{FEBFC5B0-82E2-A1C5-B4B2-6480B7026A93}"/>
              </a:ext>
            </a:extLst>
          </p:cNvPr>
          <p:cNvSpPr txBox="1"/>
          <p:nvPr/>
        </p:nvSpPr>
        <p:spPr>
          <a:xfrm>
            <a:off x="3819418" y="5578495"/>
            <a:ext cx="7631609" cy="73866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99DDEB"/>
                </a:solidFill>
                <a:effectLst/>
                <a:uLnTx/>
                <a:uFillTx/>
                <a:latin typeface="Arial" panose="020B0604020202020204" pitchFamily="34" charset="0"/>
                <a:cs typeface="Arial" panose="020B0604020202020204" pitchFamily="34" charset="0"/>
              </a:rPr>
              <a:t>Feed back about using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Once the e-wallet has been used, staff need to feed back to leads about how it has been used, on what and ideally tell more colleagues about the e-wallet to spread the word</a:t>
            </a:r>
          </a:p>
        </p:txBody>
      </p:sp>
      <p:sp>
        <p:nvSpPr>
          <p:cNvPr id="17" name="ZoneTexte 166 - 1">
            <a:extLst>
              <a:ext uri="{FF2B5EF4-FFF2-40B4-BE49-F238E27FC236}">
                <a16:creationId xmlns:a16="http://schemas.microsoft.com/office/drawing/2014/main" id="{00754DDA-44D1-B50A-EA9A-28F99E4D1077}"/>
              </a:ext>
            </a:extLst>
          </p:cNvPr>
          <p:cNvSpPr txBox="1"/>
          <p:nvPr/>
        </p:nvSpPr>
        <p:spPr>
          <a:xfrm>
            <a:off x="4556776" y="4615809"/>
            <a:ext cx="7561012" cy="73866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80D2CC"/>
                </a:solidFill>
                <a:effectLst/>
                <a:uLnTx/>
                <a:uFillTx/>
                <a:latin typeface="Arial" panose="020B0604020202020204" pitchFamily="34" charset="0"/>
                <a:cs typeface="Arial" panose="020B0604020202020204" pitchFamily="34" charset="0"/>
              </a:rPr>
              <a:t>Know how to use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Staff must also know how the card can be used, for whom and for what, and to check that it has solved the barrier to discharge</a:t>
            </a:r>
          </a:p>
        </p:txBody>
      </p:sp>
      <p:sp>
        <p:nvSpPr>
          <p:cNvPr id="18" name="ZoneTexte 166 - 1">
            <a:extLst>
              <a:ext uri="{FF2B5EF4-FFF2-40B4-BE49-F238E27FC236}">
                <a16:creationId xmlns:a16="http://schemas.microsoft.com/office/drawing/2014/main" id="{463B2C38-7177-057D-86D1-60A5ED9CE4CC}"/>
              </a:ext>
            </a:extLst>
          </p:cNvPr>
          <p:cNvSpPr txBox="1"/>
          <p:nvPr/>
        </p:nvSpPr>
        <p:spPr>
          <a:xfrm>
            <a:off x="4133603" y="2064499"/>
            <a:ext cx="7077321" cy="52322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2C7D77"/>
                </a:solidFill>
                <a:effectLst/>
                <a:uLnTx/>
                <a:uFillTx/>
                <a:latin typeface="Arial" panose="020B0604020202020204" pitchFamily="34" charset="0"/>
                <a:cs typeface="Arial" panose="020B0604020202020204" pitchFamily="34" charset="0"/>
              </a:rPr>
              <a:t>Know about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To use the e-wallet, staff need to know that it exists and who can use it</a:t>
            </a:r>
          </a:p>
        </p:txBody>
      </p:sp>
      <p:sp>
        <p:nvSpPr>
          <p:cNvPr id="19" name="ZoneTexte 166">
            <a:extLst>
              <a:ext uri="{FF2B5EF4-FFF2-40B4-BE49-F238E27FC236}">
                <a16:creationId xmlns:a16="http://schemas.microsoft.com/office/drawing/2014/main" id="{B8F0D319-9EA8-9819-629F-8ED3939FBEF9}"/>
              </a:ext>
            </a:extLst>
          </p:cNvPr>
          <p:cNvSpPr txBox="1"/>
          <p:nvPr/>
        </p:nvSpPr>
        <p:spPr>
          <a:xfrm>
            <a:off x="4687891" y="3160004"/>
            <a:ext cx="7077321" cy="95410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42BBB2"/>
                </a:solidFill>
                <a:effectLst/>
                <a:uLnTx/>
                <a:uFillTx/>
                <a:latin typeface="Arial" panose="020B0604020202020204" pitchFamily="34" charset="0"/>
                <a:cs typeface="Arial" panose="020B0604020202020204" pitchFamily="34" charset="0"/>
              </a:rPr>
              <a:t>Remember to use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Once staff are aware, they then need to remember to consider using the e-wallet when considering patients who have a delayed discharge and who might be eligible for the e-wallet</a:t>
            </a:r>
          </a:p>
        </p:txBody>
      </p:sp>
      <p:sp>
        <p:nvSpPr>
          <p:cNvPr id="25" name="Title 2">
            <a:extLst>
              <a:ext uri="{FF2B5EF4-FFF2-40B4-BE49-F238E27FC236}">
                <a16:creationId xmlns:a16="http://schemas.microsoft.com/office/drawing/2014/main" id="{8DC78DD0-A66B-C0A5-7124-74FE9FF70805}"/>
              </a:ext>
            </a:extLst>
          </p:cNvPr>
          <p:cNvSpPr txBox="1">
            <a:spLocks/>
          </p:cNvSpPr>
          <p:nvPr/>
        </p:nvSpPr>
        <p:spPr>
          <a:xfrm>
            <a:off x="622301" y="1218054"/>
            <a:ext cx="11099800" cy="611649"/>
          </a:xfrm>
          <a:prstGeom prst="rect">
            <a:avLst/>
          </a:prstGeom>
        </p:spPr>
        <p:txBody>
          <a:bodyPr vert="horz" lIns="0" tIns="0" rIns="0" bIns="0" rtlCol="0" anchor="ctr">
            <a:normAutofit lnSpcReduction="10000"/>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2400">
                <a:solidFill>
                  <a:schemeClr val="accent6"/>
                </a:solidFill>
              </a:rPr>
              <a:t>Recommendations are shown according to the stages of using the </a:t>
            </a:r>
          </a:p>
          <a:p>
            <a:r>
              <a:rPr lang="en-GB" sz="2400">
                <a:solidFill>
                  <a:schemeClr val="accent6"/>
                </a:solidFill>
              </a:rPr>
              <a:t>e-wallet, which are:</a:t>
            </a:r>
          </a:p>
        </p:txBody>
      </p:sp>
      <p:grpSp>
        <p:nvGrpSpPr>
          <p:cNvPr id="32" name="Group 31">
            <a:extLst>
              <a:ext uri="{FF2B5EF4-FFF2-40B4-BE49-F238E27FC236}">
                <a16:creationId xmlns:a16="http://schemas.microsoft.com/office/drawing/2014/main" id="{73EB8DCB-07B8-85ED-91D5-AF6CD44CB4AC}"/>
              </a:ext>
            </a:extLst>
          </p:cNvPr>
          <p:cNvGrpSpPr/>
          <p:nvPr/>
        </p:nvGrpSpPr>
        <p:grpSpPr>
          <a:xfrm>
            <a:off x="581945" y="2181185"/>
            <a:ext cx="3934964" cy="3983043"/>
            <a:chOff x="581945" y="2181185"/>
            <a:chExt cx="3934964" cy="3983043"/>
          </a:xfrm>
        </p:grpSpPr>
        <p:sp>
          <p:nvSpPr>
            <p:cNvPr id="3" name="Arc 2">
              <a:extLst>
                <a:ext uri="{FF2B5EF4-FFF2-40B4-BE49-F238E27FC236}">
                  <a16:creationId xmlns:a16="http://schemas.microsoft.com/office/drawing/2014/main" id="{5D976902-3D3B-D562-69A6-F9E9E72A5790}"/>
                </a:ext>
              </a:extLst>
            </p:cNvPr>
            <p:cNvSpPr>
              <a:spLocks noChangeAspect="1"/>
            </p:cNvSpPr>
            <p:nvPr/>
          </p:nvSpPr>
          <p:spPr>
            <a:xfrm>
              <a:off x="1187338" y="2786579"/>
              <a:ext cx="2608891" cy="2608891"/>
            </a:xfrm>
            <a:prstGeom prst="arc">
              <a:avLst>
                <a:gd name="adj1" fmla="val 6337643"/>
                <a:gd name="adj2" fmla="val 0"/>
              </a:avLst>
            </a:prstGeom>
            <a:ln w="381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6" name="Arc 25">
              <a:extLst>
                <a:ext uri="{FF2B5EF4-FFF2-40B4-BE49-F238E27FC236}">
                  <a16:creationId xmlns:a16="http://schemas.microsoft.com/office/drawing/2014/main" id="{C7A16E61-41B9-070F-0F3A-6E81FCC16160}"/>
                </a:ext>
              </a:extLst>
            </p:cNvPr>
            <p:cNvSpPr>
              <a:spLocks noChangeAspect="1"/>
            </p:cNvSpPr>
            <p:nvPr/>
          </p:nvSpPr>
          <p:spPr>
            <a:xfrm rot="7470034">
              <a:off x="1511733" y="3110975"/>
              <a:ext cx="1960098" cy="1960098"/>
            </a:xfrm>
            <a:prstGeom prst="arc">
              <a:avLst>
                <a:gd name="adj1" fmla="val 6337643"/>
                <a:gd name="adj2" fmla="val 0"/>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7" name="Arc 26">
              <a:extLst>
                <a:ext uri="{FF2B5EF4-FFF2-40B4-BE49-F238E27FC236}">
                  <a16:creationId xmlns:a16="http://schemas.microsoft.com/office/drawing/2014/main" id="{674C79B7-4D75-1871-6786-421DF94A07D9}"/>
                </a:ext>
              </a:extLst>
            </p:cNvPr>
            <p:cNvSpPr>
              <a:spLocks noChangeAspect="1"/>
            </p:cNvSpPr>
            <p:nvPr/>
          </p:nvSpPr>
          <p:spPr>
            <a:xfrm rot="10507968">
              <a:off x="581945" y="2181185"/>
              <a:ext cx="3819677" cy="3819677"/>
            </a:xfrm>
            <a:prstGeom prst="arc">
              <a:avLst>
                <a:gd name="adj1" fmla="val 6337643"/>
                <a:gd name="adj2" fmla="val 0"/>
              </a:avLst>
            </a:prstGeom>
            <a:noFill/>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8" name="Oval 27">
              <a:extLst>
                <a:ext uri="{FF2B5EF4-FFF2-40B4-BE49-F238E27FC236}">
                  <a16:creationId xmlns:a16="http://schemas.microsoft.com/office/drawing/2014/main" id="{E772E9FB-2D47-6015-7708-61FD5DE747C0}"/>
                </a:ext>
              </a:extLst>
            </p:cNvPr>
            <p:cNvSpPr>
              <a:spLocks noChangeAspect="1"/>
            </p:cNvSpPr>
            <p:nvPr/>
          </p:nvSpPr>
          <p:spPr>
            <a:xfrm>
              <a:off x="3151640" y="2188068"/>
              <a:ext cx="426575" cy="426575"/>
            </a:xfrm>
            <a:prstGeom prst="ellipse">
              <a:avLst/>
            </a:prstGeom>
            <a:solidFill>
              <a:srgbClr val="2C7D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rPr>
                <a:t>1</a:t>
              </a:r>
            </a:p>
          </p:txBody>
        </p:sp>
        <p:sp>
          <p:nvSpPr>
            <p:cNvPr id="29" name="Oval 28">
              <a:extLst>
                <a:ext uri="{FF2B5EF4-FFF2-40B4-BE49-F238E27FC236}">
                  <a16:creationId xmlns:a16="http://schemas.microsoft.com/office/drawing/2014/main" id="{0438EDFE-0A23-BBCB-AA84-77682C1F6884}"/>
                </a:ext>
              </a:extLst>
            </p:cNvPr>
            <p:cNvSpPr>
              <a:spLocks noChangeAspect="1"/>
            </p:cNvSpPr>
            <p:nvPr/>
          </p:nvSpPr>
          <p:spPr>
            <a:xfrm>
              <a:off x="4090334" y="3415289"/>
              <a:ext cx="426575" cy="426575"/>
            </a:xfrm>
            <a:prstGeom prst="ellipse">
              <a:avLst/>
            </a:prstGeom>
            <a:solidFill>
              <a:srgbClr val="42BB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rPr>
                <a:t>2</a:t>
              </a:r>
            </a:p>
          </p:txBody>
        </p:sp>
        <p:sp>
          <p:nvSpPr>
            <p:cNvPr id="30" name="Oval 29">
              <a:extLst>
                <a:ext uri="{FF2B5EF4-FFF2-40B4-BE49-F238E27FC236}">
                  <a16:creationId xmlns:a16="http://schemas.microsoft.com/office/drawing/2014/main" id="{734FE3D7-9805-8004-4C6A-62228C07DE98}"/>
                </a:ext>
              </a:extLst>
            </p:cNvPr>
            <p:cNvSpPr>
              <a:spLocks noChangeAspect="1"/>
            </p:cNvSpPr>
            <p:nvPr/>
          </p:nvSpPr>
          <p:spPr>
            <a:xfrm>
              <a:off x="3925172" y="4804550"/>
              <a:ext cx="426575" cy="426575"/>
            </a:xfrm>
            <a:prstGeom prst="ellipse">
              <a:avLst/>
            </a:prstGeom>
            <a:solidFill>
              <a:srgbClr val="80D2C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rPr>
                <a:t>3</a:t>
              </a:r>
            </a:p>
          </p:txBody>
        </p:sp>
        <p:sp>
          <p:nvSpPr>
            <p:cNvPr id="31" name="Oval 30">
              <a:extLst>
                <a:ext uri="{FF2B5EF4-FFF2-40B4-BE49-F238E27FC236}">
                  <a16:creationId xmlns:a16="http://schemas.microsoft.com/office/drawing/2014/main" id="{8E6E317D-528C-C31D-0ACE-31D09E253ECB}"/>
                </a:ext>
              </a:extLst>
            </p:cNvPr>
            <p:cNvSpPr>
              <a:spLocks noChangeAspect="1"/>
            </p:cNvSpPr>
            <p:nvPr/>
          </p:nvSpPr>
          <p:spPr>
            <a:xfrm>
              <a:off x="2464637" y="5737653"/>
              <a:ext cx="426575" cy="42657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rPr>
                <a:t>4</a:t>
              </a:r>
            </a:p>
          </p:txBody>
        </p:sp>
      </p:grpSp>
    </p:spTree>
    <p:extLst>
      <p:ext uri="{BB962C8B-B14F-4D97-AF65-F5344CB8AC3E}">
        <p14:creationId xmlns:p14="http://schemas.microsoft.com/office/powerpoint/2010/main" val="895207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71F3A937-2A2A-441C-9320-4BCDE6557033}"/>
              </a:ext>
            </a:extLst>
          </p:cNvPr>
          <p:cNvSpPr txBox="1"/>
          <p:nvPr/>
        </p:nvSpPr>
        <p:spPr>
          <a:xfrm>
            <a:off x="2122768" y="590979"/>
            <a:ext cx="7936730" cy="646331"/>
          </a:xfrm>
          <a:prstGeom prst="rect">
            <a:avLst/>
          </a:prstGeom>
          <a:noFill/>
        </p:spPr>
        <p:txBody>
          <a:bodyPr wrap="square">
            <a:spAutoFit/>
          </a:bodyPr>
          <a:lstStyle/>
          <a:p>
            <a:r>
              <a:rPr lang="en-GB" sz="3600" b="1"/>
              <a:t>1 Know about the e-wallet</a:t>
            </a:r>
          </a:p>
        </p:txBody>
      </p:sp>
      <p:sp>
        <p:nvSpPr>
          <p:cNvPr id="21" name="TextBox 20">
            <a:extLst>
              <a:ext uri="{FF2B5EF4-FFF2-40B4-BE49-F238E27FC236}">
                <a16:creationId xmlns:a16="http://schemas.microsoft.com/office/drawing/2014/main" id="{B4576B8A-F015-3D2C-58E1-A8039EB444D6}"/>
              </a:ext>
            </a:extLst>
          </p:cNvPr>
          <p:cNvSpPr txBox="1"/>
          <p:nvPr/>
        </p:nvSpPr>
        <p:spPr>
          <a:xfrm>
            <a:off x="2143143" y="1237310"/>
            <a:ext cx="7267555" cy="584775"/>
          </a:xfrm>
          <a:prstGeom prst="rect">
            <a:avLst/>
          </a:prstGeom>
          <a:noFill/>
        </p:spPr>
        <p:txBody>
          <a:bodyPr wrap="square" rtlCol="0">
            <a:spAutoFit/>
          </a:bodyPr>
          <a:lstStyle/>
          <a:p>
            <a:r>
              <a:rPr lang="en-GB" sz="1600" b="1">
                <a:solidFill>
                  <a:schemeClr val="accent6"/>
                </a:solidFill>
              </a:rPr>
              <a:t>In interviews and workshops, we heard that staff are not always aware that the e-wallet exists or know what it can be used for. We recommend:</a:t>
            </a:r>
          </a:p>
        </p:txBody>
      </p:sp>
      <p:graphicFrame>
        <p:nvGraphicFramePr>
          <p:cNvPr id="41" name="Table 41">
            <a:extLst>
              <a:ext uri="{FF2B5EF4-FFF2-40B4-BE49-F238E27FC236}">
                <a16:creationId xmlns:a16="http://schemas.microsoft.com/office/drawing/2014/main" id="{AE499A82-6140-781E-DC5A-239C1563CF91}"/>
              </a:ext>
            </a:extLst>
          </p:cNvPr>
          <p:cNvGraphicFramePr>
            <a:graphicFrameLocks noGrp="1"/>
          </p:cNvGraphicFramePr>
          <p:nvPr>
            <p:extLst>
              <p:ext uri="{D42A27DB-BD31-4B8C-83A1-F6EECF244321}">
                <p14:modId xmlns:p14="http://schemas.microsoft.com/office/powerpoint/2010/main" val="1903742852"/>
              </p:ext>
            </p:extLst>
          </p:nvPr>
        </p:nvGraphicFramePr>
        <p:xfrm>
          <a:off x="460375" y="2034235"/>
          <a:ext cx="8836025" cy="4308899"/>
        </p:xfrm>
        <a:graphic>
          <a:graphicData uri="http://schemas.openxmlformats.org/drawingml/2006/table">
            <a:tbl>
              <a:tblPr firstRow="1" bandRow="1">
                <a:tableStyleId>{69012ECD-51FC-41F1-AA8D-1B2483CD663E}</a:tableStyleId>
              </a:tblPr>
              <a:tblGrid>
                <a:gridCol w="1394257">
                  <a:extLst>
                    <a:ext uri="{9D8B030D-6E8A-4147-A177-3AD203B41FA5}">
                      <a16:colId xmlns:a16="http://schemas.microsoft.com/office/drawing/2014/main" val="2241505590"/>
                    </a:ext>
                  </a:extLst>
                </a:gridCol>
                <a:gridCol w="7441768">
                  <a:extLst>
                    <a:ext uri="{9D8B030D-6E8A-4147-A177-3AD203B41FA5}">
                      <a16:colId xmlns:a16="http://schemas.microsoft.com/office/drawing/2014/main" val="3811054540"/>
                    </a:ext>
                  </a:extLst>
                </a:gridCol>
              </a:tblGrid>
              <a:tr h="1456876">
                <a:tc>
                  <a:txBody>
                    <a:bodyPr/>
                    <a:lstStyle/>
                    <a:p>
                      <a:r>
                        <a:rPr lang="en-GB" b="0" dirty="0">
                          <a:solidFill>
                            <a:schemeClr val="bg2">
                              <a:lumMod val="40000"/>
                              <a:lumOff val="60000"/>
                            </a:schemeClr>
                          </a:solidFill>
                        </a:rPr>
                        <a:t>Easy</a:t>
                      </a:r>
                      <a:endParaRPr lang="en-GB" b="0" dirty="0"/>
                    </a:p>
                  </a:txBody>
                  <a:tcPr>
                    <a:lnL w="6350" cap="flat" cmpd="sng" algn="ctr">
                      <a:noFill/>
                      <a:prstDash val="solid"/>
                      <a:miter lim="800000"/>
                    </a:lnL>
                    <a:lnR w="12700" cap="flat" cmpd="sng" algn="ctr">
                      <a:solidFill>
                        <a:schemeClr val="accent6">
                          <a:lumMod val="40000"/>
                          <a:lumOff val="60000"/>
                        </a:schemeClr>
                      </a:solidFill>
                      <a:prstDash val="solid"/>
                      <a:round/>
                      <a:headEnd type="none" w="med" len="med"/>
                      <a:tailEnd type="none" w="med" len="med"/>
                    </a:lnR>
                    <a:lnT w="6350" cap="flat" cmpd="sng" algn="ctr">
                      <a:noFill/>
                      <a:prstDash val="solid"/>
                      <a:miter lim="800000"/>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1950" lvl="1" indent="-342900">
                        <a:buFont typeface="Arial" panose="020B0604020202020204" pitchFamily="34" charset="0"/>
                        <a:buChar char="•"/>
                      </a:pPr>
                      <a:r>
                        <a:rPr lang="en-GB" sz="1600" b="0" dirty="0">
                          <a:solidFill>
                            <a:schemeClr val="accent6"/>
                          </a:solidFill>
                        </a:rPr>
                        <a:t>Talk about the e-wallet as the default option: embed information about it into core documents</a:t>
                      </a:r>
                      <a:r>
                        <a:rPr lang="en-GB" sz="1600" b="0" dirty="0">
                          <a:solidFill>
                            <a:schemeClr val="bg2">
                              <a:lumMod val="60000"/>
                              <a:lumOff val="40000"/>
                            </a:schemeClr>
                          </a:solidFill>
                        </a:rPr>
                        <a:t>, </a:t>
                      </a:r>
                      <a:r>
                        <a:rPr lang="en-GB" sz="1600" b="0" dirty="0">
                          <a:solidFill>
                            <a:schemeClr val="accent6"/>
                          </a:solidFill>
                        </a:rPr>
                        <a:t>routine meetings and regular and preferred communication channels. It could also be embedded into (</a:t>
                      </a:r>
                      <a:r>
                        <a:rPr lang="en-GB" sz="1600" b="0" dirty="0" err="1">
                          <a:solidFill>
                            <a:schemeClr val="accent6"/>
                          </a:solidFill>
                        </a:rPr>
                        <a:t>eg</a:t>
                      </a:r>
                      <a:r>
                        <a:rPr lang="en-GB" sz="1600" b="0" dirty="0">
                          <a:solidFill>
                            <a:schemeClr val="accent6"/>
                          </a:solidFill>
                        </a:rPr>
                        <a:t> Emergency Department) handover processes</a:t>
                      </a:r>
                    </a:p>
                    <a:p>
                      <a:pPr marL="361950" lvl="1" indent="-342900">
                        <a:buFont typeface="Arial" panose="020B0604020202020204" pitchFamily="34" charset="0"/>
                        <a:buChar char="•"/>
                      </a:pPr>
                      <a:r>
                        <a:rPr lang="en-GB" sz="1600" b="0" dirty="0">
                          <a:solidFill>
                            <a:schemeClr val="accent6"/>
                          </a:solidFill>
                        </a:rPr>
                        <a:t>Reassure staff when funding has been secured for longer, so they want to invest the effort and energy to tell colleagues about it</a:t>
                      </a:r>
                    </a:p>
                  </a:txBody>
                  <a:tcPr>
                    <a:lnL w="12700" cap="flat" cmpd="sng" algn="ctr">
                      <a:solidFill>
                        <a:schemeClr val="accent6">
                          <a:lumMod val="40000"/>
                          <a:lumOff val="60000"/>
                        </a:schemeClr>
                      </a:solidFill>
                      <a:prstDash val="solid"/>
                      <a:round/>
                      <a:headEnd type="none" w="med" len="med"/>
                      <a:tailEnd type="none" w="med" len="med"/>
                    </a:lnL>
                    <a:lnR w="6350" cap="flat" cmpd="sng" algn="ctr">
                      <a:noFill/>
                      <a:prstDash val="solid"/>
                      <a:miter lim="800000"/>
                    </a:lnR>
                    <a:lnT w="6350" cap="flat" cmpd="sng" algn="ctr">
                      <a:noFill/>
                      <a:prstDash val="solid"/>
                      <a:miter lim="800000"/>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6932705"/>
                  </a:ext>
                </a:extLst>
              </a:tr>
              <a:tr h="7712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bg2">
                              <a:lumMod val="60000"/>
                              <a:lumOff val="40000"/>
                            </a:schemeClr>
                          </a:solidFill>
                        </a:rPr>
                        <a:t>Attractive </a:t>
                      </a:r>
                    </a:p>
                  </a:txBody>
                  <a:tcPr>
                    <a:lnL w="6350" cap="flat" cmpd="sng" algn="ctr">
                      <a:noFill/>
                      <a:prstDash val="solid"/>
                      <a:miter lim="800000"/>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lvl="1" indent="-342900">
                        <a:buFont typeface="Arial" panose="020B0604020202020204" pitchFamily="34" charset="0"/>
                        <a:buChar char="•"/>
                      </a:pPr>
                      <a:r>
                        <a:rPr lang="en-GB" sz="1600" dirty="0">
                          <a:solidFill>
                            <a:schemeClr val="accent6"/>
                          </a:solidFill>
                        </a:rPr>
                        <a:t>Call the e-wallet something fun, memorable and catchy (see appendix)</a:t>
                      </a:r>
                    </a:p>
                    <a:p>
                      <a:pPr marL="342900" lvl="1" indent="-342900">
                        <a:buFont typeface="Arial" panose="020B0604020202020204" pitchFamily="34" charset="0"/>
                        <a:buChar char="•"/>
                      </a:pPr>
                      <a:r>
                        <a:rPr lang="en-GB" sz="1600" dirty="0">
                          <a:solidFill>
                            <a:schemeClr val="accent6"/>
                          </a:solidFill>
                        </a:rPr>
                        <a:t>Share information about the e-wallet in attractive ways that will grab staff attention. Use what works locally and preferred communication channels</a:t>
                      </a:r>
                    </a:p>
                  </a:txBody>
                  <a:tcPr>
                    <a:lnL w="12700" cap="flat" cmpd="sng" algn="ctr">
                      <a:solidFill>
                        <a:schemeClr val="accent6">
                          <a:lumMod val="40000"/>
                          <a:lumOff val="60000"/>
                        </a:schemeClr>
                      </a:solidFill>
                      <a:prstDash val="solid"/>
                      <a:round/>
                      <a:headEnd type="none" w="med" len="med"/>
                      <a:tailEnd type="none" w="med" len="med"/>
                    </a:lnL>
                    <a:lnR w="6350" cap="flat" cmpd="sng" algn="ctr">
                      <a:noFill/>
                      <a:prstDash val="solid"/>
                      <a:miter lim="800000"/>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74266132"/>
                  </a:ext>
                </a:extLst>
              </a:tr>
              <a:tr h="999817">
                <a:tc>
                  <a:txBody>
                    <a:bodyPr/>
                    <a:lstStyle/>
                    <a:p>
                      <a:r>
                        <a:rPr lang="en-GB">
                          <a:solidFill>
                            <a:schemeClr val="bg2"/>
                          </a:solidFill>
                        </a:rPr>
                        <a:t>Social</a:t>
                      </a:r>
                      <a:endParaRPr lang="en-GB"/>
                    </a:p>
                  </a:txBody>
                  <a:tcPr>
                    <a:lnL w="6350" cap="flat" cmpd="sng" algn="ctr">
                      <a:noFill/>
                      <a:prstDash val="solid"/>
                      <a:miter lim="800000"/>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57188" marR="0" lvl="0" indent="-357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solidFill>
                            <a:schemeClr val="accent6"/>
                          </a:solidFill>
                        </a:rPr>
                        <a:t>Appeal to “network nudges” by sharing attractive and memorable case studies to staff. Reassure staff they too can use the e-wallet by sharing case studies from peers, and emphasise the benefits to the patients, the NHS and themselves by using the e-wallet</a:t>
                      </a:r>
                    </a:p>
                  </a:txBody>
                  <a:tcPr>
                    <a:lnL w="12700" cap="flat" cmpd="sng" algn="ctr">
                      <a:solidFill>
                        <a:schemeClr val="accent6">
                          <a:lumMod val="40000"/>
                          <a:lumOff val="60000"/>
                        </a:schemeClr>
                      </a:solidFill>
                      <a:prstDash val="solid"/>
                      <a:round/>
                      <a:headEnd type="none" w="med" len="med"/>
                      <a:tailEnd type="none" w="med" len="med"/>
                    </a:lnL>
                    <a:lnR w="6350" cap="flat" cmpd="sng" algn="ctr">
                      <a:noFill/>
                      <a:prstDash val="solid"/>
                      <a:miter lim="800000"/>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53887109"/>
                  </a:ext>
                </a:extLst>
              </a:tr>
              <a:tr h="864659">
                <a:tc>
                  <a:txBody>
                    <a:bodyPr/>
                    <a:lstStyle/>
                    <a:p>
                      <a:r>
                        <a:rPr lang="en-GB" dirty="0">
                          <a:solidFill>
                            <a:schemeClr val="bg2">
                              <a:lumMod val="75000"/>
                            </a:schemeClr>
                          </a:solidFill>
                        </a:rPr>
                        <a:t>Timely</a:t>
                      </a:r>
                      <a:endParaRPr lang="en-GB" dirty="0"/>
                    </a:p>
                  </a:txBody>
                  <a:tcPr>
                    <a:lnL w="6350" cap="flat" cmpd="sng" algn="ctr">
                      <a:noFill/>
                      <a:prstDash val="solid"/>
                      <a:miter lim="800000"/>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tcPr>
                </a:tc>
                <a:tc>
                  <a:txBody>
                    <a:bodyPr/>
                    <a:lstStyle/>
                    <a:p>
                      <a:pPr marL="357188" marR="0" lvl="0" indent="-3571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solidFill>
                            <a:schemeClr val="accent6"/>
                          </a:solidFill>
                        </a:rPr>
                        <a:t>Use existing opportunities to talk about the e-wallet (such as protected learning time) where champions could arrange sessions to run through the e-wallet</a:t>
                      </a:r>
                    </a:p>
                  </a:txBody>
                  <a:tcPr>
                    <a:lnL w="12700" cap="flat" cmpd="sng" algn="ctr">
                      <a:solidFill>
                        <a:schemeClr val="accent6">
                          <a:lumMod val="40000"/>
                          <a:lumOff val="60000"/>
                        </a:schemeClr>
                      </a:solidFill>
                      <a:prstDash val="solid"/>
                      <a:round/>
                      <a:headEnd type="none" w="med" len="med"/>
                      <a:tailEnd type="none" w="med" len="med"/>
                    </a:lnL>
                    <a:lnR w="6350" cap="flat" cmpd="sng" algn="ctr">
                      <a:noFill/>
                      <a:prstDash val="solid"/>
                      <a:miter lim="800000"/>
                    </a:lnR>
                    <a:lnT w="12700" cap="flat" cmpd="sng" algn="ctr">
                      <a:solidFill>
                        <a:schemeClr val="accent6">
                          <a:lumMod val="40000"/>
                          <a:lumOff val="60000"/>
                        </a:schemeClr>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2096248893"/>
                  </a:ext>
                </a:extLst>
              </a:tr>
            </a:tbl>
          </a:graphicData>
        </a:graphic>
      </p:graphicFrame>
      <p:grpSp>
        <p:nvGrpSpPr>
          <p:cNvPr id="2" name="Group 1">
            <a:extLst>
              <a:ext uri="{FF2B5EF4-FFF2-40B4-BE49-F238E27FC236}">
                <a16:creationId xmlns:a16="http://schemas.microsoft.com/office/drawing/2014/main" id="{926637CA-CE04-CA73-1F4C-57766339B6A5}"/>
              </a:ext>
            </a:extLst>
          </p:cNvPr>
          <p:cNvGrpSpPr/>
          <p:nvPr/>
        </p:nvGrpSpPr>
        <p:grpSpPr>
          <a:xfrm>
            <a:off x="9433548" y="2472501"/>
            <a:ext cx="2432958" cy="3048937"/>
            <a:chOff x="9422005" y="1961493"/>
            <a:chExt cx="2432958" cy="3048937"/>
          </a:xfrm>
        </p:grpSpPr>
        <p:sp>
          <p:nvSpPr>
            <p:cNvPr id="25" name="Rectangle: Folded Corner 24">
              <a:extLst>
                <a:ext uri="{FF2B5EF4-FFF2-40B4-BE49-F238E27FC236}">
                  <a16:creationId xmlns:a16="http://schemas.microsoft.com/office/drawing/2014/main" id="{74E0AF71-0EE1-8010-640B-2BDA81842284}"/>
                </a:ext>
              </a:extLst>
            </p:cNvPr>
            <p:cNvSpPr/>
            <p:nvPr/>
          </p:nvSpPr>
          <p:spPr>
            <a:xfrm>
              <a:off x="9422006" y="2401454"/>
              <a:ext cx="2432957" cy="1268186"/>
            </a:xfrm>
            <a:prstGeom prst="foldedCorner">
              <a:avLst/>
            </a:prstGeom>
            <a:solidFill>
              <a:schemeClr val="bg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GB" sz="1200">
                  <a:solidFill>
                    <a:schemeClr val="accent6"/>
                  </a:solidFill>
                </a:rPr>
                <a:t>‘</a:t>
              </a:r>
              <a:r>
                <a:rPr lang="en-GB" sz="1400">
                  <a:solidFill>
                    <a:schemeClr val="accent6"/>
                  </a:solidFill>
                </a:rPr>
                <a:t>make them check off whether they've considered an e-wallet before they use any of the other 'fixes'</a:t>
              </a:r>
              <a:endParaRPr lang="en-GB" sz="1200">
                <a:solidFill>
                  <a:schemeClr val="accent6"/>
                </a:solidFill>
              </a:endParaRPr>
            </a:p>
          </p:txBody>
        </p:sp>
        <p:sp>
          <p:nvSpPr>
            <p:cNvPr id="27" name="TextBox 26">
              <a:extLst>
                <a:ext uri="{FF2B5EF4-FFF2-40B4-BE49-F238E27FC236}">
                  <a16:creationId xmlns:a16="http://schemas.microsoft.com/office/drawing/2014/main" id="{3DDBFB6A-B2D1-793A-6093-6AACEF411C41}"/>
                </a:ext>
              </a:extLst>
            </p:cNvPr>
            <p:cNvSpPr txBox="1"/>
            <p:nvPr/>
          </p:nvSpPr>
          <p:spPr>
            <a:xfrm>
              <a:off x="9620545" y="1961493"/>
              <a:ext cx="1984174" cy="346522"/>
            </a:xfrm>
            <a:prstGeom prst="rect">
              <a:avLst/>
            </a:prstGeom>
            <a:noFill/>
          </p:spPr>
          <p:txBody>
            <a:bodyPr wrap="square">
              <a:spAutoFit/>
            </a:bodyPr>
            <a:lstStyle/>
            <a:p>
              <a:pPr algn="ctr"/>
              <a:r>
                <a:rPr lang="en-GB" sz="1600" b="1" dirty="0">
                  <a:solidFill>
                    <a:schemeClr val="accent6">
                      <a:lumMod val="60000"/>
                      <a:lumOff val="40000"/>
                    </a:schemeClr>
                  </a:solidFill>
                </a:rPr>
                <a:t>You said…</a:t>
              </a:r>
            </a:p>
          </p:txBody>
        </p:sp>
        <p:sp>
          <p:nvSpPr>
            <p:cNvPr id="42" name="Rectangle: Folded Corner 41">
              <a:extLst>
                <a:ext uri="{FF2B5EF4-FFF2-40B4-BE49-F238E27FC236}">
                  <a16:creationId xmlns:a16="http://schemas.microsoft.com/office/drawing/2014/main" id="{697871FA-EA1A-DE22-96DE-CD2B70AD3791}"/>
                </a:ext>
              </a:extLst>
            </p:cNvPr>
            <p:cNvSpPr/>
            <p:nvPr/>
          </p:nvSpPr>
          <p:spPr>
            <a:xfrm>
              <a:off x="9422005" y="3862985"/>
              <a:ext cx="2387602" cy="1147445"/>
            </a:xfrm>
            <a:prstGeom prst="foldedCorner">
              <a:avLst/>
            </a:prstGeom>
            <a:solidFill>
              <a:schemeClr val="bg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sz="1400" dirty="0">
                <a:solidFill>
                  <a:schemeClr val="accent6"/>
                </a:solidFill>
              </a:endParaRPr>
            </a:p>
            <a:p>
              <a:pPr algn="ctr"/>
              <a:r>
                <a:rPr lang="en-GB" sz="1400" dirty="0">
                  <a:solidFill>
                    <a:schemeClr val="accent6"/>
                  </a:solidFill>
                </a:rPr>
                <a:t>‘Make time to share great examples of how it's helped - more likely to stick in people's minds’</a:t>
              </a:r>
            </a:p>
          </p:txBody>
        </p:sp>
      </p:grpSp>
      <p:grpSp>
        <p:nvGrpSpPr>
          <p:cNvPr id="19" name="Group 18">
            <a:extLst>
              <a:ext uri="{FF2B5EF4-FFF2-40B4-BE49-F238E27FC236}">
                <a16:creationId xmlns:a16="http://schemas.microsoft.com/office/drawing/2014/main" id="{DE2EEF91-EF35-4C59-40F1-73A59FCA56E1}"/>
              </a:ext>
            </a:extLst>
          </p:cNvPr>
          <p:cNvGrpSpPr/>
          <p:nvPr/>
        </p:nvGrpSpPr>
        <p:grpSpPr>
          <a:xfrm>
            <a:off x="393700" y="510052"/>
            <a:ext cx="1435100" cy="1454515"/>
            <a:chOff x="581945" y="2181185"/>
            <a:chExt cx="3934964" cy="3983043"/>
          </a:xfrm>
        </p:grpSpPr>
        <p:sp>
          <p:nvSpPr>
            <p:cNvPr id="22" name="Arc 21">
              <a:extLst>
                <a:ext uri="{FF2B5EF4-FFF2-40B4-BE49-F238E27FC236}">
                  <a16:creationId xmlns:a16="http://schemas.microsoft.com/office/drawing/2014/main" id="{D912FA88-82AC-4075-4C19-633E399C3565}"/>
                </a:ext>
              </a:extLst>
            </p:cNvPr>
            <p:cNvSpPr>
              <a:spLocks noChangeAspect="1"/>
            </p:cNvSpPr>
            <p:nvPr/>
          </p:nvSpPr>
          <p:spPr>
            <a:xfrm>
              <a:off x="1187338" y="2786579"/>
              <a:ext cx="2608891" cy="2608891"/>
            </a:xfrm>
            <a:prstGeom prst="arc">
              <a:avLst>
                <a:gd name="adj1" fmla="val 6337643"/>
                <a:gd name="adj2" fmla="val 0"/>
              </a:avLst>
            </a:prstGeom>
            <a:ln w="381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3" name="Arc 22">
              <a:extLst>
                <a:ext uri="{FF2B5EF4-FFF2-40B4-BE49-F238E27FC236}">
                  <a16:creationId xmlns:a16="http://schemas.microsoft.com/office/drawing/2014/main" id="{1348E979-1D75-C442-EC64-4038F9137E9D}"/>
                </a:ext>
              </a:extLst>
            </p:cNvPr>
            <p:cNvSpPr>
              <a:spLocks noChangeAspect="1"/>
            </p:cNvSpPr>
            <p:nvPr/>
          </p:nvSpPr>
          <p:spPr>
            <a:xfrm rot="7470034">
              <a:off x="1511733" y="3110975"/>
              <a:ext cx="1960098" cy="1960098"/>
            </a:xfrm>
            <a:prstGeom prst="arc">
              <a:avLst>
                <a:gd name="adj1" fmla="val 6337643"/>
                <a:gd name="adj2" fmla="val 0"/>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4" name="Arc 23">
              <a:extLst>
                <a:ext uri="{FF2B5EF4-FFF2-40B4-BE49-F238E27FC236}">
                  <a16:creationId xmlns:a16="http://schemas.microsoft.com/office/drawing/2014/main" id="{EAE0B305-B30C-BD34-2DE2-BC8AA7D61965}"/>
                </a:ext>
              </a:extLst>
            </p:cNvPr>
            <p:cNvSpPr>
              <a:spLocks noChangeAspect="1"/>
            </p:cNvSpPr>
            <p:nvPr/>
          </p:nvSpPr>
          <p:spPr>
            <a:xfrm rot="10507968">
              <a:off x="581945" y="2181185"/>
              <a:ext cx="3819677" cy="3819677"/>
            </a:xfrm>
            <a:prstGeom prst="arc">
              <a:avLst>
                <a:gd name="adj1" fmla="val 6337643"/>
                <a:gd name="adj2" fmla="val 0"/>
              </a:avLst>
            </a:prstGeom>
            <a:noFill/>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6" name="Oval 25">
              <a:extLst>
                <a:ext uri="{FF2B5EF4-FFF2-40B4-BE49-F238E27FC236}">
                  <a16:creationId xmlns:a16="http://schemas.microsoft.com/office/drawing/2014/main" id="{4ECEC710-E08C-AB05-8251-7E68478CA663}"/>
                </a:ext>
              </a:extLst>
            </p:cNvPr>
            <p:cNvSpPr>
              <a:spLocks noChangeAspect="1"/>
            </p:cNvSpPr>
            <p:nvPr/>
          </p:nvSpPr>
          <p:spPr>
            <a:xfrm>
              <a:off x="3151640" y="2188068"/>
              <a:ext cx="426575" cy="426575"/>
            </a:xfrm>
            <a:prstGeom prst="ellipse">
              <a:avLst/>
            </a:prstGeom>
            <a:solidFill>
              <a:srgbClr val="2C7D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rPr>
                <a:t>1</a:t>
              </a:r>
            </a:p>
          </p:txBody>
        </p:sp>
        <p:sp>
          <p:nvSpPr>
            <p:cNvPr id="28" name="Oval 27">
              <a:extLst>
                <a:ext uri="{FF2B5EF4-FFF2-40B4-BE49-F238E27FC236}">
                  <a16:creationId xmlns:a16="http://schemas.microsoft.com/office/drawing/2014/main" id="{3BA42510-5C85-AC4C-AFBE-AE4F9F9451AD}"/>
                </a:ext>
              </a:extLst>
            </p:cNvPr>
            <p:cNvSpPr>
              <a:spLocks noChangeAspect="1"/>
            </p:cNvSpPr>
            <p:nvPr/>
          </p:nvSpPr>
          <p:spPr>
            <a:xfrm>
              <a:off x="4090334" y="3415289"/>
              <a:ext cx="426575" cy="42657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rPr>
                <a:t>2</a:t>
              </a:r>
            </a:p>
          </p:txBody>
        </p:sp>
        <p:sp>
          <p:nvSpPr>
            <p:cNvPr id="29" name="Oval 28">
              <a:extLst>
                <a:ext uri="{FF2B5EF4-FFF2-40B4-BE49-F238E27FC236}">
                  <a16:creationId xmlns:a16="http://schemas.microsoft.com/office/drawing/2014/main" id="{41A2CFC5-89CD-D80C-B1B4-7791B5295C49}"/>
                </a:ext>
              </a:extLst>
            </p:cNvPr>
            <p:cNvSpPr>
              <a:spLocks noChangeAspect="1"/>
            </p:cNvSpPr>
            <p:nvPr/>
          </p:nvSpPr>
          <p:spPr>
            <a:xfrm>
              <a:off x="3925172" y="4804550"/>
              <a:ext cx="426575" cy="42657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rPr>
                <a:t>3</a:t>
              </a:r>
            </a:p>
          </p:txBody>
        </p:sp>
        <p:sp>
          <p:nvSpPr>
            <p:cNvPr id="30" name="Oval 29">
              <a:extLst>
                <a:ext uri="{FF2B5EF4-FFF2-40B4-BE49-F238E27FC236}">
                  <a16:creationId xmlns:a16="http://schemas.microsoft.com/office/drawing/2014/main" id="{02AAE056-5087-DF80-C84D-C28E84CA8231}"/>
                </a:ext>
              </a:extLst>
            </p:cNvPr>
            <p:cNvSpPr>
              <a:spLocks noChangeAspect="1"/>
            </p:cNvSpPr>
            <p:nvPr/>
          </p:nvSpPr>
          <p:spPr>
            <a:xfrm>
              <a:off x="2464637" y="5737653"/>
              <a:ext cx="426575" cy="42657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rPr>
                <a:t>4</a:t>
              </a:r>
            </a:p>
          </p:txBody>
        </p:sp>
      </p:grpSp>
      <p:grpSp>
        <p:nvGrpSpPr>
          <p:cNvPr id="4" name="Group 3">
            <a:extLst>
              <a:ext uri="{FF2B5EF4-FFF2-40B4-BE49-F238E27FC236}">
                <a16:creationId xmlns:a16="http://schemas.microsoft.com/office/drawing/2014/main" id="{3304EDDB-0F7C-20D8-1EF2-3187F9425A11}"/>
              </a:ext>
            </a:extLst>
          </p:cNvPr>
          <p:cNvGrpSpPr/>
          <p:nvPr/>
        </p:nvGrpSpPr>
        <p:grpSpPr>
          <a:xfrm>
            <a:off x="8406401" y="-11008"/>
            <a:ext cx="3796232" cy="1983133"/>
            <a:chOff x="8395768" y="-21641"/>
            <a:chExt cx="3796232" cy="1983133"/>
          </a:xfrm>
        </p:grpSpPr>
        <p:sp>
          <p:nvSpPr>
            <p:cNvPr id="5" name="Right Triangle 4">
              <a:extLst>
                <a:ext uri="{FF2B5EF4-FFF2-40B4-BE49-F238E27FC236}">
                  <a16:creationId xmlns:a16="http://schemas.microsoft.com/office/drawing/2014/main" id="{3FC9FA6E-C8F8-4810-6092-E8CB9C9ED96E}"/>
                </a:ext>
              </a:extLst>
            </p:cNvPr>
            <p:cNvSpPr/>
            <p:nvPr/>
          </p:nvSpPr>
          <p:spPr>
            <a:xfrm rot="10800000">
              <a:off x="8395768" y="-21641"/>
              <a:ext cx="3796232" cy="1983133"/>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9CABE6F8-25EB-84A3-72CD-E4651B3420B3}"/>
                </a:ext>
              </a:extLst>
            </p:cNvPr>
            <p:cNvSpPr txBox="1"/>
            <p:nvPr/>
          </p:nvSpPr>
          <p:spPr>
            <a:xfrm>
              <a:off x="9477363" y="100830"/>
              <a:ext cx="2590589" cy="1200329"/>
            </a:xfrm>
            <a:prstGeom prst="rect">
              <a:avLst/>
            </a:prstGeom>
            <a:noFill/>
          </p:spPr>
          <p:txBody>
            <a:bodyPr wrap="square" rtlCol="0">
              <a:spAutoFit/>
            </a:bodyPr>
            <a:lstStyle/>
            <a:p>
              <a:pPr algn="r"/>
              <a:r>
                <a:rPr lang="en-GB" dirty="0">
                  <a:solidFill>
                    <a:schemeClr val="bg1"/>
                  </a:solidFill>
                </a:rPr>
                <a:t>Section 1 may be more relevant for newer</a:t>
              </a:r>
            </a:p>
            <a:p>
              <a:pPr algn="r"/>
              <a:r>
                <a:rPr lang="en-GB" dirty="0">
                  <a:solidFill>
                    <a:schemeClr val="bg1"/>
                  </a:solidFill>
                </a:rPr>
                <a:t> users of the </a:t>
              </a:r>
            </a:p>
            <a:p>
              <a:pPr algn="r"/>
              <a:r>
                <a:rPr lang="en-GB" dirty="0">
                  <a:solidFill>
                    <a:schemeClr val="bg1"/>
                  </a:solidFill>
                </a:rPr>
                <a:t>e-wallet</a:t>
              </a:r>
            </a:p>
          </p:txBody>
        </p:sp>
      </p:grpSp>
    </p:spTree>
    <p:extLst>
      <p:ext uri="{BB962C8B-B14F-4D97-AF65-F5344CB8AC3E}">
        <p14:creationId xmlns:p14="http://schemas.microsoft.com/office/powerpoint/2010/main" val="48231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71F3A937-2A2A-441C-9320-4BCDE6557033}"/>
              </a:ext>
            </a:extLst>
          </p:cNvPr>
          <p:cNvSpPr txBox="1"/>
          <p:nvPr/>
        </p:nvSpPr>
        <p:spPr>
          <a:xfrm>
            <a:off x="2122768" y="590979"/>
            <a:ext cx="7936730" cy="646331"/>
          </a:xfrm>
          <a:prstGeom prst="rect">
            <a:avLst/>
          </a:prstGeom>
          <a:noFill/>
        </p:spPr>
        <p:txBody>
          <a:bodyPr wrap="square">
            <a:spAutoFit/>
          </a:bodyPr>
          <a:lstStyle/>
          <a:p>
            <a:r>
              <a:rPr lang="en-GB" sz="3600" b="1"/>
              <a:t>2 Remember to use the e-wallet</a:t>
            </a:r>
          </a:p>
        </p:txBody>
      </p:sp>
      <p:sp>
        <p:nvSpPr>
          <p:cNvPr id="21" name="TextBox 20">
            <a:extLst>
              <a:ext uri="{FF2B5EF4-FFF2-40B4-BE49-F238E27FC236}">
                <a16:creationId xmlns:a16="http://schemas.microsoft.com/office/drawing/2014/main" id="{B4576B8A-F015-3D2C-58E1-A8039EB444D6}"/>
              </a:ext>
            </a:extLst>
          </p:cNvPr>
          <p:cNvSpPr txBox="1"/>
          <p:nvPr/>
        </p:nvSpPr>
        <p:spPr>
          <a:xfrm>
            <a:off x="2143144" y="1237310"/>
            <a:ext cx="6733601" cy="830997"/>
          </a:xfrm>
          <a:prstGeom prst="rect">
            <a:avLst/>
          </a:prstGeom>
          <a:noFill/>
        </p:spPr>
        <p:txBody>
          <a:bodyPr wrap="square" rtlCol="0">
            <a:spAutoFit/>
          </a:bodyPr>
          <a:lstStyle/>
          <a:p>
            <a:r>
              <a:rPr lang="en-GB" sz="1600" b="1" dirty="0">
                <a:solidFill>
                  <a:schemeClr val="accent6"/>
                </a:solidFill>
              </a:rPr>
              <a:t>Staff do not always remember to use the e-wallet in ‘real time’. We recommend:</a:t>
            </a:r>
          </a:p>
          <a:p>
            <a:pPr marL="285750" indent="-285750">
              <a:buFont typeface="Arial" panose="020B0604020202020204" pitchFamily="34" charset="0"/>
              <a:buChar char="•"/>
            </a:pPr>
            <a:endParaRPr lang="en-GB" sz="1600" dirty="0">
              <a:solidFill>
                <a:schemeClr val="accent6"/>
              </a:solidFill>
            </a:endParaRPr>
          </a:p>
        </p:txBody>
      </p:sp>
      <p:sp>
        <p:nvSpPr>
          <p:cNvPr id="24" name="Rectangle: Folded Corner 23">
            <a:extLst>
              <a:ext uri="{FF2B5EF4-FFF2-40B4-BE49-F238E27FC236}">
                <a16:creationId xmlns:a16="http://schemas.microsoft.com/office/drawing/2014/main" id="{42173239-DFC4-1C28-CC4D-08528415A344}"/>
              </a:ext>
            </a:extLst>
          </p:cNvPr>
          <p:cNvSpPr/>
          <p:nvPr/>
        </p:nvSpPr>
        <p:spPr>
          <a:xfrm>
            <a:off x="9410700" y="4237385"/>
            <a:ext cx="2381250" cy="1902275"/>
          </a:xfrm>
          <a:prstGeom prst="foldedCorner">
            <a:avLst/>
          </a:prstGeom>
          <a:solidFill>
            <a:schemeClr val="bg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sz="1200">
              <a:solidFill>
                <a:schemeClr val="accent6"/>
              </a:solidFill>
            </a:endParaRPr>
          </a:p>
          <a:p>
            <a:pPr algn="ctr"/>
            <a:r>
              <a:rPr lang="en-GB" sz="1400">
                <a:solidFill>
                  <a:schemeClr val="accent6"/>
                </a:solidFill>
              </a:rPr>
              <a:t>‘Print out tons of bright </a:t>
            </a:r>
          </a:p>
          <a:p>
            <a:pPr algn="ctr"/>
            <a:r>
              <a:rPr lang="en-GB" sz="1400">
                <a:solidFill>
                  <a:schemeClr val="accent6"/>
                </a:solidFill>
              </a:rPr>
              <a:t>neon stickers and put them on anything that discharge staff carry around e.g. iPads or clipboards (if paper forms), ward phones? pagers?’</a:t>
            </a:r>
          </a:p>
        </p:txBody>
      </p:sp>
      <p:sp>
        <p:nvSpPr>
          <p:cNvPr id="27" name="TextBox 26">
            <a:extLst>
              <a:ext uri="{FF2B5EF4-FFF2-40B4-BE49-F238E27FC236}">
                <a16:creationId xmlns:a16="http://schemas.microsoft.com/office/drawing/2014/main" id="{3DDBFB6A-B2D1-793A-6093-6AACEF411C41}"/>
              </a:ext>
            </a:extLst>
          </p:cNvPr>
          <p:cNvSpPr txBox="1"/>
          <p:nvPr/>
        </p:nvSpPr>
        <p:spPr>
          <a:xfrm>
            <a:off x="9609238" y="2138139"/>
            <a:ext cx="1984174" cy="346522"/>
          </a:xfrm>
          <a:prstGeom prst="rect">
            <a:avLst/>
          </a:prstGeom>
          <a:noFill/>
        </p:spPr>
        <p:txBody>
          <a:bodyPr wrap="square">
            <a:spAutoFit/>
          </a:bodyPr>
          <a:lstStyle/>
          <a:p>
            <a:pPr algn="ctr"/>
            <a:r>
              <a:rPr lang="en-GB" sz="1600" b="1">
                <a:solidFill>
                  <a:schemeClr val="accent6">
                    <a:lumMod val="60000"/>
                    <a:lumOff val="40000"/>
                  </a:schemeClr>
                </a:solidFill>
              </a:rPr>
              <a:t>You said…</a:t>
            </a:r>
          </a:p>
        </p:txBody>
      </p:sp>
      <p:sp>
        <p:nvSpPr>
          <p:cNvPr id="19" name="Rectangle: Folded Corner 18">
            <a:extLst>
              <a:ext uri="{FF2B5EF4-FFF2-40B4-BE49-F238E27FC236}">
                <a16:creationId xmlns:a16="http://schemas.microsoft.com/office/drawing/2014/main" id="{FF18B2BF-CA8C-96B8-BB0C-192CB205FB31}"/>
              </a:ext>
            </a:extLst>
          </p:cNvPr>
          <p:cNvSpPr/>
          <p:nvPr/>
        </p:nvSpPr>
        <p:spPr>
          <a:xfrm>
            <a:off x="9410700" y="2514677"/>
            <a:ext cx="2381250" cy="1564825"/>
          </a:xfrm>
          <a:prstGeom prst="foldedCorner">
            <a:avLst/>
          </a:prstGeom>
          <a:solidFill>
            <a:schemeClr val="bg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sz="1200">
              <a:solidFill>
                <a:schemeClr val="accent6"/>
              </a:solidFill>
            </a:endParaRPr>
          </a:p>
          <a:p>
            <a:pPr algn="ctr"/>
            <a:r>
              <a:rPr lang="en-GB" sz="1400">
                <a:solidFill>
                  <a:schemeClr val="accent6"/>
                </a:solidFill>
              </a:rPr>
              <a:t>‘put the reminders and info wherever they are going to fix the problem. for example, if there's a petty cash spot - cover it with e-wallet stuff.’</a:t>
            </a:r>
          </a:p>
        </p:txBody>
      </p:sp>
      <p:graphicFrame>
        <p:nvGraphicFramePr>
          <p:cNvPr id="23" name="Table 41">
            <a:extLst>
              <a:ext uri="{FF2B5EF4-FFF2-40B4-BE49-F238E27FC236}">
                <a16:creationId xmlns:a16="http://schemas.microsoft.com/office/drawing/2014/main" id="{B14A8A43-C0D1-BEB4-9451-0FE08D7D15DD}"/>
              </a:ext>
            </a:extLst>
          </p:cNvPr>
          <p:cNvGraphicFramePr>
            <a:graphicFrameLocks noGrp="1"/>
          </p:cNvGraphicFramePr>
          <p:nvPr>
            <p:extLst>
              <p:ext uri="{D42A27DB-BD31-4B8C-83A1-F6EECF244321}">
                <p14:modId xmlns:p14="http://schemas.microsoft.com/office/powerpoint/2010/main" val="2791089870"/>
              </p:ext>
            </p:extLst>
          </p:nvPr>
        </p:nvGraphicFramePr>
        <p:xfrm>
          <a:off x="460220" y="2087982"/>
          <a:ext cx="8681604" cy="4028037"/>
        </p:xfrm>
        <a:graphic>
          <a:graphicData uri="http://schemas.openxmlformats.org/drawingml/2006/table">
            <a:tbl>
              <a:tblPr firstRow="1" bandRow="1">
                <a:tableStyleId>{69012ECD-51FC-41F1-AA8D-1B2483CD663E}</a:tableStyleId>
              </a:tblPr>
              <a:tblGrid>
                <a:gridCol w="1369891">
                  <a:extLst>
                    <a:ext uri="{9D8B030D-6E8A-4147-A177-3AD203B41FA5}">
                      <a16:colId xmlns:a16="http://schemas.microsoft.com/office/drawing/2014/main" val="2241505590"/>
                    </a:ext>
                  </a:extLst>
                </a:gridCol>
                <a:gridCol w="7311713">
                  <a:extLst>
                    <a:ext uri="{9D8B030D-6E8A-4147-A177-3AD203B41FA5}">
                      <a16:colId xmlns:a16="http://schemas.microsoft.com/office/drawing/2014/main" val="3811054540"/>
                    </a:ext>
                  </a:extLst>
                </a:gridCol>
              </a:tblGrid>
              <a:tr h="827637">
                <a:tc>
                  <a:txBody>
                    <a:bodyPr/>
                    <a:lstStyle/>
                    <a:p>
                      <a:r>
                        <a:rPr lang="en-GB" b="0" dirty="0">
                          <a:solidFill>
                            <a:schemeClr val="bg2">
                              <a:lumMod val="40000"/>
                              <a:lumOff val="60000"/>
                            </a:schemeClr>
                          </a:solidFill>
                        </a:rPr>
                        <a:t>Easy</a:t>
                      </a:r>
                      <a:endParaRPr lang="en-GB" b="0" dirty="0"/>
                    </a:p>
                  </a:txBody>
                  <a:tcPr>
                    <a:lnL w="6350" cap="flat" cmpd="sng" algn="ctr">
                      <a:noFill/>
                      <a:prstDash val="solid"/>
                      <a:miter lim="800000"/>
                    </a:lnL>
                    <a:lnR w="12700" cap="flat" cmpd="sng" algn="ctr">
                      <a:solidFill>
                        <a:schemeClr val="accent6">
                          <a:lumMod val="40000"/>
                          <a:lumOff val="60000"/>
                        </a:schemeClr>
                      </a:solidFill>
                      <a:prstDash val="solid"/>
                      <a:round/>
                      <a:headEnd type="none" w="med" len="med"/>
                      <a:tailEnd type="none" w="med" len="med"/>
                    </a:lnR>
                    <a:lnT w="6350" cap="flat" cmpd="sng" algn="ctr">
                      <a:noFill/>
                      <a:prstDash val="solid"/>
                      <a:miter lim="800000"/>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buFont typeface="Arial" panose="020B0604020202020204" pitchFamily="34" charset="0"/>
                        <a:buChar char="•"/>
                      </a:pPr>
                      <a:r>
                        <a:rPr lang="en-GB" sz="1600" b="0" dirty="0">
                          <a:solidFill>
                            <a:schemeClr val="accent6"/>
                          </a:solidFill>
                        </a:rPr>
                        <a:t>Put</a:t>
                      </a:r>
                      <a:r>
                        <a:rPr lang="en-GB" sz="1600" dirty="0">
                          <a:solidFill>
                            <a:schemeClr val="accent6"/>
                          </a:solidFill>
                        </a:rPr>
                        <a:t> </a:t>
                      </a:r>
                      <a:r>
                        <a:rPr lang="en-GB" sz="1600" b="0" dirty="0">
                          <a:solidFill>
                            <a:schemeClr val="accent6"/>
                          </a:solidFill>
                        </a:rPr>
                        <a:t>reminders about the e-wallet where staff normally congregate (such as in break areas, meeting rooms) but also where decisions to use the e-wallet are made – and where staff are likely to be most receptive </a:t>
                      </a:r>
                    </a:p>
                  </a:txBody>
                  <a:tcPr>
                    <a:lnL w="12700" cap="flat" cmpd="sng" algn="ctr">
                      <a:solidFill>
                        <a:schemeClr val="accent6">
                          <a:lumMod val="40000"/>
                          <a:lumOff val="60000"/>
                        </a:schemeClr>
                      </a:solidFill>
                      <a:prstDash val="solid"/>
                      <a:round/>
                      <a:headEnd type="none" w="med" len="med"/>
                      <a:tailEnd type="none" w="med" len="med"/>
                    </a:lnL>
                    <a:lnR w="6350" cap="flat" cmpd="sng" algn="ctr">
                      <a:noFill/>
                      <a:prstDash val="solid"/>
                      <a:miter lim="800000"/>
                    </a:lnR>
                    <a:lnT w="6350" cap="flat" cmpd="sng" algn="ctr">
                      <a:noFill/>
                      <a:prstDash val="solid"/>
                      <a:miter lim="800000"/>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6932705"/>
                  </a:ext>
                </a:extLst>
              </a:tr>
              <a:tr h="5733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bg2">
                              <a:lumMod val="60000"/>
                              <a:lumOff val="40000"/>
                            </a:schemeClr>
                          </a:solidFill>
                        </a:rPr>
                        <a:t>Attractive </a:t>
                      </a:r>
                    </a:p>
                  </a:txBody>
                  <a:tcPr>
                    <a:lnL w="6350" cap="flat" cmpd="sng" algn="ctr">
                      <a:noFill/>
                      <a:prstDash val="solid"/>
                      <a:miter lim="800000"/>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lvl="1" indent="-342900">
                        <a:buFont typeface="Arial" panose="020B0604020202020204" pitchFamily="34" charset="0"/>
                        <a:buChar char="•"/>
                      </a:pPr>
                      <a:r>
                        <a:rPr lang="en-GB" sz="1600" dirty="0">
                          <a:solidFill>
                            <a:schemeClr val="accent6"/>
                          </a:solidFill>
                        </a:rPr>
                        <a:t>Make sure reminders are attractive and grab attention, such as colourful stickers, lanyards, screensavers. Champions could even make little videos describing how staff have used the e-wallet and share them with their team</a:t>
                      </a:r>
                    </a:p>
                    <a:p>
                      <a:pPr marL="342900" lvl="1" indent="-342900">
                        <a:buFont typeface="Arial" panose="020B0604020202020204" pitchFamily="34" charset="0"/>
                        <a:buChar char="•"/>
                      </a:pPr>
                      <a:r>
                        <a:rPr lang="en-GB" sz="1600" dirty="0">
                          <a:solidFill>
                            <a:schemeClr val="accent6"/>
                          </a:solidFill>
                        </a:rPr>
                        <a:t>If possible, personalise reminders to staff as much as possible</a:t>
                      </a:r>
                    </a:p>
                  </a:txBody>
                  <a:tcPr>
                    <a:lnL w="12700" cap="flat" cmpd="sng" algn="ctr">
                      <a:solidFill>
                        <a:schemeClr val="accent6">
                          <a:lumMod val="40000"/>
                          <a:lumOff val="60000"/>
                        </a:schemeClr>
                      </a:solidFill>
                      <a:prstDash val="solid"/>
                      <a:round/>
                      <a:headEnd type="none" w="med" len="med"/>
                      <a:tailEnd type="none" w="med" len="med"/>
                    </a:lnL>
                    <a:lnR w="6350" cap="flat" cmpd="sng" algn="ctr">
                      <a:noFill/>
                      <a:prstDash val="solid"/>
                      <a:miter lim="800000"/>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74266132"/>
                  </a:ext>
                </a:extLst>
              </a:tr>
              <a:tr h="992852">
                <a:tc>
                  <a:txBody>
                    <a:bodyPr/>
                    <a:lstStyle/>
                    <a:p>
                      <a:r>
                        <a:rPr lang="en-GB">
                          <a:solidFill>
                            <a:schemeClr val="bg2"/>
                          </a:solidFill>
                        </a:rPr>
                        <a:t>Social</a:t>
                      </a:r>
                      <a:endParaRPr lang="en-GB"/>
                    </a:p>
                  </a:txBody>
                  <a:tcPr>
                    <a:lnL w="6350" cap="flat" cmpd="sng" algn="ctr">
                      <a:noFill/>
                      <a:prstDash val="solid"/>
                      <a:miter lim="800000"/>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57188" indent="-357188">
                        <a:buFont typeface="Arial" panose="020B0604020202020204" pitchFamily="34" charset="0"/>
                        <a:buChar char="•"/>
                        <a:tabLst>
                          <a:tab pos="901700" algn="l"/>
                        </a:tabLst>
                      </a:pPr>
                      <a:r>
                        <a:rPr lang="en-GB" sz="1600">
                          <a:solidFill>
                            <a:schemeClr val="accent6"/>
                          </a:solidFill>
                        </a:rPr>
                        <a:t>Nominate a champion to spread the word and promote e-wallet use. Be selective when choosing a champion; nominate a proactive, credible person who is enthusiastic about the e-wallet to spread the word. The more talkative and connected the person, the more the message will spread!</a:t>
                      </a:r>
                    </a:p>
                  </a:txBody>
                  <a:tcPr>
                    <a:lnL w="12700" cap="flat" cmpd="sng" algn="ctr">
                      <a:solidFill>
                        <a:schemeClr val="accent6">
                          <a:lumMod val="40000"/>
                          <a:lumOff val="60000"/>
                        </a:schemeClr>
                      </a:solidFill>
                      <a:prstDash val="solid"/>
                      <a:round/>
                      <a:headEnd type="none" w="med" len="med"/>
                      <a:tailEnd type="none" w="med" len="med"/>
                    </a:lnL>
                    <a:lnR w="6350" cap="flat" cmpd="sng" algn="ctr">
                      <a:noFill/>
                      <a:prstDash val="solid"/>
                      <a:miter lim="800000"/>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53887109"/>
                  </a:ext>
                </a:extLst>
              </a:tr>
              <a:tr h="998290">
                <a:tc>
                  <a:txBody>
                    <a:bodyPr/>
                    <a:lstStyle/>
                    <a:p>
                      <a:r>
                        <a:rPr lang="en-GB" dirty="0">
                          <a:solidFill>
                            <a:schemeClr val="bg2">
                              <a:lumMod val="75000"/>
                            </a:schemeClr>
                          </a:solidFill>
                        </a:rPr>
                        <a:t>Timely</a:t>
                      </a:r>
                    </a:p>
                  </a:txBody>
                  <a:tcPr>
                    <a:lnL w="6350" cap="flat" cmpd="sng" algn="ctr">
                      <a:noFill/>
                      <a:prstDash val="solid"/>
                      <a:miter lim="800000"/>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tcPr>
                </a:tc>
                <a:tc>
                  <a:txBody>
                    <a:bodyPr/>
                    <a:lstStyle/>
                    <a:p>
                      <a:pPr marL="357188" marR="0" lvl="0" indent="-357188"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901700" algn="l"/>
                        </a:tabLst>
                        <a:defRPr/>
                      </a:pPr>
                      <a:r>
                        <a:rPr lang="en-GB" sz="1600" dirty="0">
                          <a:solidFill>
                            <a:schemeClr val="accent6"/>
                          </a:solidFill>
                        </a:rPr>
                        <a:t>Help staff to use if/then rules to create a prompt to remember the e-wallet. For example, </a:t>
                      </a:r>
                      <a:r>
                        <a:rPr lang="en-GB" sz="1600" b="1" dirty="0">
                          <a:solidFill>
                            <a:schemeClr val="accent6"/>
                          </a:solidFill>
                        </a:rPr>
                        <a:t>if</a:t>
                      </a:r>
                      <a:r>
                        <a:rPr lang="en-GB" sz="1600" dirty="0">
                          <a:solidFill>
                            <a:schemeClr val="accent6"/>
                          </a:solidFill>
                        </a:rPr>
                        <a:t> I see a homeless patient, I should </a:t>
                      </a:r>
                      <a:r>
                        <a:rPr lang="en-GB" sz="1600" b="1" dirty="0">
                          <a:solidFill>
                            <a:schemeClr val="accent6"/>
                          </a:solidFill>
                        </a:rPr>
                        <a:t>then</a:t>
                      </a:r>
                      <a:r>
                        <a:rPr lang="en-GB" sz="1600" dirty="0">
                          <a:solidFill>
                            <a:schemeClr val="accent6"/>
                          </a:solidFill>
                        </a:rPr>
                        <a:t> consider whether an e-wallet is suitable to use. </a:t>
                      </a:r>
                      <a:r>
                        <a:rPr lang="en-GB" sz="1600" b="1" dirty="0">
                          <a:solidFill>
                            <a:schemeClr val="accent6"/>
                          </a:solidFill>
                        </a:rPr>
                        <a:t>If</a:t>
                      </a:r>
                      <a:r>
                        <a:rPr lang="en-GB" sz="1600" dirty="0">
                          <a:solidFill>
                            <a:schemeClr val="accent6"/>
                          </a:solidFill>
                        </a:rPr>
                        <a:t> I hear a colleague talking about a discharge, </a:t>
                      </a:r>
                      <a:r>
                        <a:rPr lang="en-GB" sz="1600" b="1" dirty="0">
                          <a:solidFill>
                            <a:schemeClr val="accent6"/>
                          </a:solidFill>
                        </a:rPr>
                        <a:t>then</a:t>
                      </a:r>
                      <a:r>
                        <a:rPr lang="en-GB" sz="1600" dirty="0">
                          <a:solidFill>
                            <a:schemeClr val="accent6"/>
                          </a:solidFill>
                        </a:rPr>
                        <a:t> I will ask if the e-wallet has been considered. </a:t>
                      </a:r>
                    </a:p>
                  </a:txBody>
                  <a:tcPr>
                    <a:lnL w="12700" cap="flat" cmpd="sng" algn="ctr">
                      <a:solidFill>
                        <a:schemeClr val="accent6">
                          <a:lumMod val="40000"/>
                          <a:lumOff val="60000"/>
                        </a:schemeClr>
                      </a:solidFill>
                      <a:prstDash val="solid"/>
                      <a:round/>
                      <a:headEnd type="none" w="med" len="med"/>
                      <a:tailEnd type="none" w="med" len="med"/>
                    </a:lnL>
                    <a:lnR w="6350" cap="flat" cmpd="sng" algn="ctr">
                      <a:noFill/>
                      <a:prstDash val="solid"/>
                      <a:miter lim="800000"/>
                    </a:lnR>
                    <a:lnT w="12700" cap="flat" cmpd="sng" algn="ctr">
                      <a:solidFill>
                        <a:schemeClr val="accent6">
                          <a:lumMod val="40000"/>
                          <a:lumOff val="60000"/>
                        </a:schemeClr>
                      </a:solidFill>
                      <a:prstDash val="solid"/>
                      <a:round/>
                      <a:headEnd type="none" w="med" len="med"/>
                      <a:tailEnd type="none" w="med" len="med"/>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999268208"/>
                  </a:ext>
                </a:extLst>
              </a:tr>
            </a:tbl>
          </a:graphicData>
        </a:graphic>
      </p:graphicFrame>
      <p:grpSp>
        <p:nvGrpSpPr>
          <p:cNvPr id="25" name="Group 24">
            <a:extLst>
              <a:ext uri="{FF2B5EF4-FFF2-40B4-BE49-F238E27FC236}">
                <a16:creationId xmlns:a16="http://schemas.microsoft.com/office/drawing/2014/main" id="{C4C67024-CFD6-BD58-A754-CC6D932FCFC1}"/>
              </a:ext>
            </a:extLst>
          </p:cNvPr>
          <p:cNvGrpSpPr/>
          <p:nvPr/>
        </p:nvGrpSpPr>
        <p:grpSpPr>
          <a:xfrm>
            <a:off x="393700" y="510052"/>
            <a:ext cx="1435100" cy="1454515"/>
            <a:chOff x="581945" y="2181185"/>
            <a:chExt cx="3934964" cy="3983043"/>
          </a:xfrm>
        </p:grpSpPr>
        <p:sp>
          <p:nvSpPr>
            <p:cNvPr id="26" name="Arc 25">
              <a:extLst>
                <a:ext uri="{FF2B5EF4-FFF2-40B4-BE49-F238E27FC236}">
                  <a16:creationId xmlns:a16="http://schemas.microsoft.com/office/drawing/2014/main" id="{1365436F-3039-E23A-3432-A8405E7B1D6B}"/>
                </a:ext>
              </a:extLst>
            </p:cNvPr>
            <p:cNvSpPr>
              <a:spLocks noChangeAspect="1"/>
            </p:cNvSpPr>
            <p:nvPr/>
          </p:nvSpPr>
          <p:spPr>
            <a:xfrm>
              <a:off x="1187338" y="2786579"/>
              <a:ext cx="2608891" cy="2608891"/>
            </a:xfrm>
            <a:prstGeom prst="arc">
              <a:avLst>
                <a:gd name="adj1" fmla="val 6337643"/>
                <a:gd name="adj2" fmla="val 0"/>
              </a:avLst>
            </a:prstGeom>
            <a:ln w="381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8" name="Arc 27">
              <a:extLst>
                <a:ext uri="{FF2B5EF4-FFF2-40B4-BE49-F238E27FC236}">
                  <a16:creationId xmlns:a16="http://schemas.microsoft.com/office/drawing/2014/main" id="{F8677F36-633A-337C-06A1-5299389AC1C5}"/>
                </a:ext>
              </a:extLst>
            </p:cNvPr>
            <p:cNvSpPr>
              <a:spLocks noChangeAspect="1"/>
            </p:cNvSpPr>
            <p:nvPr/>
          </p:nvSpPr>
          <p:spPr>
            <a:xfrm rot="7470034">
              <a:off x="1511733" y="3110975"/>
              <a:ext cx="1960098" cy="1960098"/>
            </a:xfrm>
            <a:prstGeom prst="arc">
              <a:avLst>
                <a:gd name="adj1" fmla="val 6337643"/>
                <a:gd name="adj2" fmla="val 0"/>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9" name="Arc 28">
              <a:extLst>
                <a:ext uri="{FF2B5EF4-FFF2-40B4-BE49-F238E27FC236}">
                  <a16:creationId xmlns:a16="http://schemas.microsoft.com/office/drawing/2014/main" id="{97486973-698A-FA51-D2BB-02694F3AC5B8}"/>
                </a:ext>
              </a:extLst>
            </p:cNvPr>
            <p:cNvSpPr>
              <a:spLocks noChangeAspect="1"/>
            </p:cNvSpPr>
            <p:nvPr/>
          </p:nvSpPr>
          <p:spPr>
            <a:xfrm rot="10507968">
              <a:off x="581945" y="2181185"/>
              <a:ext cx="3819677" cy="3819677"/>
            </a:xfrm>
            <a:prstGeom prst="arc">
              <a:avLst>
                <a:gd name="adj1" fmla="val 6337643"/>
                <a:gd name="adj2" fmla="val 0"/>
              </a:avLst>
            </a:prstGeom>
            <a:noFill/>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0" name="Oval 29">
              <a:extLst>
                <a:ext uri="{FF2B5EF4-FFF2-40B4-BE49-F238E27FC236}">
                  <a16:creationId xmlns:a16="http://schemas.microsoft.com/office/drawing/2014/main" id="{ABD639F5-6468-596D-2186-4DFD82615414}"/>
                </a:ext>
              </a:extLst>
            </p:cNvPr>
            <p:cNvSpPr>
              <a:spLocks noChangeAspect="1"/>
            </p:cNvSpPr>
            <p:nvPr/>
          </p:nvSpPr>
          <p:spPr>
            <a:xfrm>
              <a:off x="3151640" y="2188068"/>
              <a:ext cx="426575" cy="42657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rPr>
                <a:t>1</a:t>
              </a:r>
            </a:p>
          </p:txBody>
        </p:sp>
        <p:sp>
          <p:nvSpPr>
            <p:cNvPr id="31" name="Oval 30">
              <a:extLst>
                <a:ext uri="{FF2B5EF4-FFF2-40B4-BE49-F238E27FC236}">
                  <a16:creationId xmlns:a16="http://schemas.microsoft.com/office/drawing/2014/main" id="{FC1E0CDF-51DD-6BFD-519A-404CFF0BA43D}"/>
                </a:ext>
              </a:extLst>
            </p:cNvPr>
            <p:cNvSpPr>
              <a:spLocks noChangeAspect="1"/>
            </p:cNvSpPr>
            <p:nvPr/>
          </p:nvSpPr>
          <p:spPr>
            <a:xfrm>
              <a:off x="4090334" y="3415289"/>
              <a:ext cx="426575" cy="426575"/>
            </a:xfrm>
            <a:prstGeom prst="ellipse">
              <a:avLst/>
            </a:prstGeom>
            <a:solidFill>
              <a:srgbClr val="42BB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rPr>
                <a:t>2</a:t>
              </a:r>
            </a:p>
          </p:txBody>
        </p:sp>
        <p:sp>
          <p:nvSpPr>
            <p:cNvPr id="32" name="Oval 31">
              <a:extLst>
                <a:ext uri="{FF2B5EF4-FFF2-40B4-BE49-F238E27FC236}">
                  <a16:creationId xmlns:a16="http://schemas.microsoft.com/office/drawing/2014/main" id="{32769051-A7D0-3E5B-3639-454C15DE4F99}"/>
                </a:ext>
              </a:extLst>
            </p:cNvPr>
            <p:cNvSpPr>
              <a:spLocks noChangeAspect="1"/>
            </p:cNvSpPr>
            <p:nvPr/>
          </p:nvSpPr>
          <p:spPr>
            <a:xfrm>
              <a:off x="3925172" y="4804550"/>
              <a:ext cx="426575" cy="42657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rPr>
                <a:t>3</a:t>
              </a:r>
            </a:p>
          </p:txBody>
        </p:sp>
        <p:sp>
          <p:nvSpPr>
            <p:cNvPr id="33" name="Oval 32">
              <a:extLst>
                <a:ext uri="{FF2B5EF4-FFF2-40B4-BE49-F238E27FC236}">
                  <a16:creationId xmlns:a16="http://schemas.microsoft.com/office/drawing/2014/main" id="{C64B014F-67EA-DF6A-C0A6-938340206454}"/>
                </a:ext>
              </a:extLst>
            </p:cNvPr>
            <p:cNvSpPr>
              <a:spLocks noChangeAspect="1"/>
            </p:cNvSpPr>
            <p:nvPr/>
          </p:nvSpPr>
          <p:spPr>
            <a:xfrm>
              <a:off x="2464637" y="5737653"/>
              <a:ext cx="426575" cy="42657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rPr>
                <a:t>4</a:t>
              </a:r>
            </a:p>
          </p:txBody>
        </p:sp>
      </p:grpSp>
      <p:grpSp>
        <p:nvGrpSpPr>
          <p:cNvPr id="3" name="Group 2">
            <a:extLst>
              <a:ext uri="{FF2B5EF4-FFF2-40B4-BE49-F238E27FC236}">
                <a16:creationId xmlns:a16="http://schemas.microsoft.com/office/drawing/2014/main" id="{7B3F1DF5-5F9E-BC0C-6AD5-1500663FD8C2}"/>
              </a:ext>
            </a:extLst>
          </p:cNvPr>
          <p:cNvGrpSpPr/>
          <p:nvPr/>
        </p:nvGrpSpPr>
        <p:grpSpPr>
          <a:xfrm>
            <a:off x="8406401" y="-11008"/>
            <a:ext cx="3796232" cy="1983133"/>
            <a:chOff x="8395768" y="-21641"/>
            <a:chExt cx="3796232" cy="1983133"/>
          </a:xfrm>
        </p:grpSpPr>
        <p:sp>
          <p:nvSpPr>
            <p:cNvPr id="4" name="Right Triangle 3">
              <a:extLst>
                <a:ext uri="{FF2B5EF4-FFF2-40B4-BE49-F238E27FC236}">
                  <a16:creationId xmlns:a16="http://schemas.microsoft.com/office/drawing/2014/main" id="{60E19A44-F65D-C207-F9BA-C4DCECDA260D}"/>
                </a:ext>
              </a:extLst>
            </p:cNvPr>
            <p:cNvSpPr/>
            <p:nvPr/>
          </p:nvSpPr>
          <p:spPr>
            <a:xfrm rot="10800000">
              <a:off x="8395768" y="-21641"/>
              <a:ext cx="3796232" cy="1983133"/>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96968F1C-033A-6618-D93D-32CDB547F4AA}"/>
                </a:ext>
              </a:extLst>
            </p:cNvPr>
            <p:cNvSpPr txBox="1"/>
            <p:nvPr/>
          </p:nvSpPr>
          <p:spPr>
            <a:xfrm>
              <a:off x="9477363" y="100830"/>
              <a:ext cx="2590589" cy="923330"/>
            </a:xfrm>
            <a:prstGeom prst="rect">
              <a:avLst/>
            </a:prstGeom>
            <a:noFill/>
            <a:ln>
              <a:noFill/>
            </a:ln>
          </p:spPr>
          <p:txBody>
            <a:bodyPr wrap="square" rtlCol="0">
              <a:spAutoFit/>
            </a:bodyPr>
            <a:lstStyle/>
            <a:p>
              <a:pPr algn="r"/>
              <a:r>
                <a:rPr lang="en-GB" dirty="0">
                  <a:solidFill>
                    <a:schemeClr val="bg1"/>
                  </a:solidFill>
                </a:rPr>
                <a:t>Section 2 is relevant </a:t>
              </a:r>
            </a:p>
            <a:p>
              <a:pPr algn="r"/>
              <a:r>
                <a:rPr lang="en-GB" dirty="0">
                  <a:solidFill>
                    <a:schemeClr val="bg1"/>
                  </a:solidFill>
                </a:rPr>
                <a:t>for all users of the </a:t>
              </a:r>
            </a:p>
            <a:p>
              <a:pPr algn="r"/>
              <a:r>
                <a:rPr lang="en-GB" dirty="0">
                  <a:solidFill>
                    <a:schemeClr val="bg1"/>
                  </a:solidFill>
                </a:rPr>
                <a:t>e-wallet</a:t>
              </a:r>
            </a:p>
          </p:txBody>
        </p:sp>
      </p:grpSp>
    </p:spTree>
    <p:extLst>
      <p:ext uri="{BB962C8B-B14F-4D97-AF65-F5344CB8AC3E}">
        <p14:creationId xmlns:p14="http://schemas.microsoft.com/office/powerpoint/2010/main" val="2448518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48CDDE-81C4-6854-2F36-648A2B54CC0C}"/>
              </a:ext>
            </a:extLst>
          </p:cNvPr>
          <p:cNvSpPr>
            <a:spLocks noGrp="1"/>
          </p:cNvSpPr>
          <p:nvPr>
            <p:ph type="title" idx="4294967295"/>
          </p:nvPr>
        </p:nvSpPr>
        <p:spPr>
          <a:xfrm>
            <a:off x="866774" y="2519362"/>
            <a:ext cx="7273615" cy="273286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6000" b="1" i="0" u="none" strike="noStrike" kern="1200" cap="none" spc="0" normalizeH="0" baseline="0" noProof="0">
                <a:ln>
                  <a:noFill/>
                </a:ln>
                <a:solidFill>
                  <a:schemeClr val="tx1"/>
                </a:solidFill>
                <a:effectLst/>
                <a:uLnTx/>
                <a:uFillTx/>
                <a:latin typeface="+mn-lt"/>
                <a:ea typeface="+mn-ea"/>
                <a:cs typeface="+mn-cs"/>
              </a:rPr>
              <a:t>Context and methods</a:t>
            </a:r>
          </a:p>
        </p:txBody>
      </p:sp>
    </p:spTree>
    <p:extLst>
      <p:ext uri="{BB962C8B-B14F-4D97-AF65-F5344CB8AC3E}">
        <p14:creationId xmlns:p14="http://schemas.microsoft.com/office/powerpoint/2010/main" val="1007139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71F3A937-2A2A-441C-9320-4BCDE6557033}"/>
              </a:ext>
            </a:extLst>
          </p:cNvPr>
          <p:cNvSpPr txBox="1"/>
          <p:nvPr/>
        </p:nvSpPr>
        <p:spPr>
          <a:xfrm>
            <a:off x="2122768" y="590979"/>
            <a:ext cx="7936730" cy="646331"/>
          </a:xfrm>
          <a:prstGeom prst="rect">
            <a:avLst/>
          </a:prstGeom>
          <a:noFill/>
        </p:spPr>
        <p:txBody>
          <a:bodyPr wrap="square">
            <a:spAutoFit/>
          </a:bodyPr>
          <a:lstStyle/>
          <a:p>
            <a:r>
              <a:rPr lang="en-GB" sz="3600" b="1"/>
              <a:t>3 Know how to use it</a:t>
            </a:r>
          </a:p>
        </p:txBody>
      </p:sp>
      <p:sp>
        <p:nvSpPr>
          <p:cNvPr id="21" name="TextBox 20">
            <a:extLst>
              <a:ext uri="{FF2B5EF4-FFF2-40B4-BE49-F238E27FC236}">
                <a16:creationId xmlns:a16="http://schemas.microsoft.com/office/drawing/2014/main" id="{B4576B8A-F015-3D2C-58E1-A8039EB444D6}"/>
              </a:ext>
            </a:extLst>
          </p:cNvPr>
          <p:cNvSpPr txBox="1"/>
          <p:nvPr/>
        </p:nvSpPr>
        <p:spPr>
          <a:xfrm>
            <a:off x="2143144" y="1237310"/>
            <a:ext cx="7343756" cy="830997"/>
          </a:xfrm>
          <a:prstGeom prst="rect">
            <a:avLst/>
          </a:prstGeom>
          <a:noFill/>
        </p:spPr>
        <p:txBody>
          <a:bodyPr wrap="square" rtlCol="0">
            <a:spAutoFit/>
          </a:bodyPr>
          <a:lstStyle/>
          <a:p>
            <a:r>
              <a:rPr lang="en-GB" sz="1600" b="1">
                <a:solidFill>
                  <a:schemeClr val="accent6"/>
                </a:solidFill>
              </a:rPr>
              <a:t>Staff do not always know how to use the e-wallet or what it can be used for. We recommend:</a:t>
            </a:r>
          </a:p>
          <a:p>
            <a:pPr marL="285750" indent="-285750">
              <a:buFont typeface="Arial" panose="020B0604020202020204" pitchFamily="34" charset="0"/>
              <a:buChar char="•"/>
            </a:pPr>
            <a:endParaRPr lang="en-GB" sz="1600">
              <a:solidFill>
                <a:schemeClr val="accent6"/>
              </a:solidFill>
            </a:endParaRPr>
          </a:p>
        </p:txBody>
      </p:sp>
      <p:sp>
        <p:nvSpPr>
          <p:cNvPr id="24" name="Rectangle: Folded Corner 23">
            <a:extLst>
              <a:ext uri="{FF2B5EF4-FFF2-40B4-BE49-F238E27FC236}">
                <a16:creationId xmlns:a16="http://schemas.microsoft.com/office/drawing/2014/main" id="{42173239-DFC4-1C28-CC4D-08528415A344}"/>
              </a:ext>
            </a:extLst>
          </p:cNvPr>
          <p:cNvSpPr/>
          <p:nvPr/>
        </p:nvSpPr>
        <p:spPr>
          <a:xfrm>
            <a:off x="9410700" y="4237385"/>
            <a:ext cx="2381250" cy="1902275"/>
          </a:xfrm>
          <a:prstGeom prst="foldedCorner">
            <a:avLst/>
          </a:prstGeom>
          <a:solidFill>
            <a:schemeClr val="bg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sz="1200"/>
          </a:p>
          <a:p>
            <a:pPr algn="ctr"/>
            <a:r>
              <a:rPr lang="en-GB" sz="1400">
                <a:solidFill>
                  <a:schemeClr val="accent6"/>
                </a:solidFill>
              </a:rPr>
              <a:t> </a:t>
            </a:r>
          </a:p>
          <a:p>
            <a:pPr algn="ctr"/>
            <a:r>
              <a:rPr lang="en-GB" sz="1400">
                <a:solidFill>
                  <a:schemeClr val="accent6"/>
                </a:solidFill>
              </a:rPr>
              <a:t> ‘</a:t>
            </a:r>
            <a:r>
              <a:rPr lang="en-GB" sz="1400">
                <a:solidFill>
                  <a:schemeClr val="accent6"/>
                </a:solidFill>
                <a:latin typeface="Arial" panose="020B0604020202020204" pitchFamily="34" charset="0"/>
                <a:cs typeface="Arial" panose="020B0604020202020204" pitchFamily="34" charset="0"/>
              </a:rPr>
              <a:t>In a positive way, share case studies when the use was wrong (e.g. over £200 without ICB approval) and yet the sky didn't fall in. Errors are OK, so long as we learn from them’</a:t>
            </a:r>
            <a:endParaRPr lang="en-GB" sz="1400">
              <a:solidFill>
                <a:schemeClr val="accent6"/>
              </a:solidFill>
            </a:endParaRPr>
          </a:p>
          <a:p>
            <a:pPr algn="ctr"/>
            <a:endParaRPr lang="en-GB" sz="1400"/>
          </a:p>
        </p:txBody>
      </p:sp>
      <p:sp>
        <p:nvSpPr>
          <p:cNvPr id="27" name="TextBox 26">
            <a:extLst>
              <a:ext uri="{FF2B5EF4-FFF2-40B4-BE49-F238E27FC236}">
                <a16:creationId xmlns:a16="http://schemas.microsoft.com/office/drawing/2014/main" id="{3DDBFB6A-B2D1-793A-6093-6AACEF411C41}"/>
              </a:ext>
            </a:extLst>
          </p:cNvPr>
          <p:cNvSpPr txBox="1"/>
          <p:nvPr/>
        </p:nvSpPr>
        <p:spPr>
          <a:xfrm>
            <a:off x="9609238" y="2138139"/>
            <a:ext cx="1984174" cy="346522"/>
          </a:xfrm>
          <a:prstGeom prst="rect">
            <a:avLst/>
          </a:prstGeom>
          <a:noFill/>
        </p:spPr>
        <p:txBody>
          <a:bodyPr wrap="square">
            <a:spAutoFit/>
          </a:bodyPr>
          <a:lstStyle/>
          <a:p>
            <a:pPr algn="ctr"/>
            <a:r>
              <a:rPr lang="en-GB" sz="1600" b="1">
                <a:solidFill>
                  <a:schemeClr val="accent6">
                    <a:lumMod val="60000"/>
                    <a:lumOff val="40000"/>
                  </a:schemeClr>
                </a:solidFill>
              </a:rPr>
              <a:t>You said…</a:t>
            </a:r>
          </a:p>
        </p:txBody>
      </p:sp>
      <p:sp>
        <p:nvSpPr>
          <p:cNvPr id="19" name="Rectangle: Folded Corner 18">
            <a:extLst>
              <a:ext uri="{FF2B5EF4-FFF2-40B4-BE49-F238E27FC236}">
                <a16:creationId xmlns:a16="http://schemas.microsoft.com/office/drawing/2014/main" id="{FF18B2BF-CA8C-96B8-BB0C-192CB205FB31}"/>
              </a:ext>
            </a:extLst>
          </p:cNvPr>
          <p:cNvSpPr/>
          <p:nvPr/>
        </p:nvSpPr>
        <p:spPr>
          <a:xfrm>
            <a:off x="9410700" y="2514677"/>
            <a:ext cx="2381250" cy="1564825"/>
          </a:xfrm>
          <a:prstGeom prst="foldedCorner">
            <a:avLst>
              <a:gd name="adj" fmla="val 12609"/>
            </a:avLst>
          </a:prstGeom>
          <a:solidFill>
            <a:schemeClr val="bg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sz="1200"/>
          </a:p>
          <a:p>
            <a:pPr algn="ctr"/>
            <a:r>
              <a:rPr lang="en-GB" sz="1400">
                <a:solidFill>
                  <a:schemeClr val="accent6"/>
                </a:solidFill>
              </a:rPr>
              <a:t>‘</a:t>
            </a:r>
            <a:r>
              <a:rPr lang="en-GB" sz="1400">
                <a:solidFill>
                  <a:schemeClr val="accent6"/>
                </a:solidFill>
                <a:latin typeface="Arial" panose="020B0604020202020204" pitchFamily="34" charset="0"/>
                <a:cs typeface="Arial" panose="020B0604020202020204" pitchFamily="34" charset="0"/>
              </a:rPr>
              <a:t>Outline what you can't spend PHB on: no alcohol, tobacco, gambling, primary healthcare, or prescription charges. Otherwise, everything else is possible!</a:t>
            </a:r>
            <a:r>
              <a:rPr lang="en-GB" sz="1400">
                <a:solidFill>
                  <a:schemeClr val="accent6"/>
                </a:solidFill>
              </a:rPr>
              <a:t>’</a:t>
            </a:r>
          </a:p>
        </p:txBody>
      </p:sp>
      <p:graphicFrame>
        <p:nvGraphicFramePr>
          <p:cNvPr id="23" name="Table 41">
            <a:extLst>
              <a:ext uri="{FF2B5EF4-FFF2-40B4-BE49-F238E27FC236}">
                <a16:creationId xmlns:a16="http://schemas.microsoft.com/office/drawing/2014/main" id="{2C51FF9F-2170-D12E-DE91-86DCFF769F4C}"/>
              </a:ext>
            </a:extLst>
          </p:cNvPr>
          <p:cNvGraphicFramePr>
            <a:graphicFrameLocks noGrp="1"/>
          </p:cNvGraphicFramePr>
          <p:nvPr>
            <p:extLst>
              <p:ext uri="{D42A27DB-BD31-4B8C-83A1-F6EECF244321}">
                <p14:modId xmlns:p14="http://schemas.microsoft.com/office/powerpoint/2010/main" val="3593580990"/>
              </p:ext>
            </p:extLst>
          </p:nvPr>
        </p:nvGraphicFramePr>
        <p:xfrm>
          <a:off x="460770" y="2029628"/>
          <a:ext cx="8597505" cy="4245829"/>
        </p:xfrm>
        <a:graphic>
          <a:graphicData uri="http://schemas.openxmlformats.org/drawingml/2006/table">
            <a:tbl>
              <a:tblPr firstRow="1" bandRow="1">
                <a:tableStyleId>{69012ECD-51FC-41F1-AA8D-1B2483CD663E}</a:tableStyleId>
              </a:tblPr>
              <a:tblGrid>
                <a:gridCol w="1356620">
                  <a:extLst>
                    <a:ext uri="{9D8B030D-6E8A-4147-A177-3AD203B41FA5}">
                      <a16:colId xmlns:a16="http://schemas.microsoft.com/office/drawing/2014/main" val="2241505590"/>
                    </a:ext>
                  </a:extLst>
                </a:gridCol>
                <a:gridCol w="7240885">
                  <a:extLst>
                    <a:ext uri="{9D8B030D-6E8A-4147-A177-3AD203B41FA5}">
                      <a16:colId xmlns:a16="http://schemas.microsoft.com/office/drawing/2014/main" val="3811054540"/>
                    </a:ext>
                  </a:extLst>
                </a:gridCol>
              </a:tblGrid>
              <a:tr h="1036852">
                <a:tc>
                  <a:txBody>
                    <a:bodyPr/>
                    <a:lstStyle/>
                    <a:p>
                      <a:r>
                        <a:rPr lang="en-GB" b="0" dirty="0">
                          <a:solidFill>
                            <a:schemeClr val="bg2">
                              <a:lumMod val="40000"/>
                              <a:lumOff val="60000"/>
                            </a:schemeClr>
                          </a:solidFill>
                        </a:rPr>
                        <a:t>Easy</a:t>
                      </a:r>
                      <a:endParaRPr lang="en-GB" b="0" dirty="0"/>
                    </a:p>
                  </a:txBody>
                  <a:tcPr>
                    <a:lnL w="6350" cap="flat" cmpd="sng" algn="ctr">
                      <a:noFill/>
                      <a:prstDash val="solid"/>
                      <a:miter lim="800000"/>
                    </a:lnL>
                    <a:lnR w="12700" cap="flat" cmpd="sng" algn="ctr">
                      <a:solidFill>
                        <a:schemeClr val="accent6">
                          <a:lumMod val="40000"/>
                          <a:lumOff val="60000"/>
                        </a:schemeClr>
                      </a:solidFill>
                      <a:prstDash val="solid"/>
                      <a:round/>
                      <a:headEnd type="none" w="med" len="med"/>
                      <a:tailEnd type="none" w="med" len="med"/>
                    </a:lnR>
                    <a:lnT w="6350" cap="flat" cmpd="sng" algn="ctr">
                      <a:noFill/>
                      <a:prstDash val="solid"/>
                      <a:miter lim="800000"/>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buFont typeface="Arial" panose="020B0604020202020204" pitchFamily="34" charset="0"/>
                        <a:buChar char="•"/>
                      </a:pPr>
                      <a:r>
                        <a:rPr lang="en-GB" sz="1600" b="0">
                          <a:solidFill>
                            <a:schemeClr val="accent6"/>
                          </a:solidFill>
                        </a:rPr>
                        <a:t>People learn by doing, so let staff practice using the e-wallet to gain confidence. Start with smaller purchases then move to larger purchases to learn that the process itself is easy and straightforward. Be creative in your scenario to encourage creative thinking and problem-solving. </a:t>
                      </a:r>
                    </a:p>
                  </a:txBody>
                  <a:tcPr>
                    <a:lnL w="12700" cap="flat" cmpd="sng" algn="ctr">
                      <a:solidFill>
                        <a:schemeClr val="accent6">
                          <a:lumMod val="40000"/>
                          <a:lumOff val="60000"/>
                        </a:schemeClr>
                      </a:solidFill>
                      <a:prstDash val="solid"/>
                      <a:round/>
                      <a:headEnd type="none" w="med" len="med"/>
                      <a:tailEnd type="none" w="med" len="med"/>
                    </a:lnL>
                    <a:lnR w="6350" cap="flat" cmpd="sng" algn="ctr">
                      <a:noFill/>
                      <a:prstDash val="solid"/>
                      <a:miter lim="800000"/>
                    </a:lnR>
                    <a:lnT w="6350" cap="flat" cmpd="sng" algn="ctr">
                      <a:noFill/>
                      <a:prstDash val="solid"/>
                      <a:miter lim="800000"/>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6932705"/>
                  </a:ext>
                </a:extLst>
              </a:tr>
              <a:tr h="7998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bg2">
                              <a:lumMod val="60000"/>
                              <a:lumOff val="40000"/>
                            </a:schemeClr>
                          </a:solidFill>
                        </a:rPr>
                        <a:t>Attractive </a:t>
                      </a:r>
                    </a:p>
                  </a:txBody>
                  <a:tcPr>
                    <a:lnL w="6350" cap="flat" cmpd="sng" algn="ctr">
                      <a:noFill/>
                      <a:prstDash val="solid"/>
                      <a:miter lim="800000"/>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61950" lvl="1" indent="-342900">
                        <a:buFont typeface="Arial" panose="020B0604020202020204" pitchFamily="34" charset="0"/>
                        <a:buChar char="•"/>
                      </a:pPr>
                      <a:r>
                        <a:rPr lang="en-GB" sz="1600">
                          <a:solidFill>
                            <a:schemeClr val="accent6"/>
                          </a:solidFill>
                        </a:rPr>
                        <a:t>Encourage a learning mindset, particularly from leaders. Share mistakes and normalise making errors: if we do not occasionally make mistakes, we aren’t being creative enough! </a:t>
                      </a:r>
                    </a:p>
                  </a:txBody>
                  <a:tcPr>
                    <a:lnL w="12700" cap="flat" cmpd="sng" algn="ctr">
                      <a:solidFill>
                        <a:schemeClr val="accent6">
                          <a:lumMod val="40000"/>
                          <a:lumOff val="60000"/>
                        </a:schemeClr>
                      </a:solidFill>
                      <a:prstDash val="solid"/>
                      <a:round/>
                      <a:headEnd type="none" w="med" len="med"/>
                      <a:tailEnd type="none" w="med" len="med"/>
                    </a:lnL>
                    <a:lnR w="6350" cap="flat" cmpd="sng" algn="ctr">
                      <a:noFill/>
                      <a:prstDash val="solid"/>
                      <a:miter lim="800000"/>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74266132"/>
                  </a:ext>
                </a:extLst>
              </a:tr>
              <a:tr h="2356069">
                <a:tc>
                  <a:txBody>
                    <a:bodyPr/>
                    <a:lstStyle/>
                    <a:p>
                      <a:r>
                        <a:rPr lang="en-GB">
                          <a:solidFill>
                            <a:schemeClr val="bg2"/>
                          </a:solidFill>
                        </a:rPr>
                        <a:t>Social</a:t>
                      </a:r>
                      <a:endParaRPr lang="en-GB"/>
                    </a:p>
                  </a:txBody>
                  <a:tcPr>
                    <a:lnL w="6350" cap="flat" cmpd="sng" algn="ctr">
                      <a:noFill/>
                      <a:prstDash val="solid"/>
                      <a:miter lim="800000"/>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361950" indent="-285750">
                        <a:buFont typeface="Arial" panose="020B0604020202020204" pitchFamily="34" charset="0"/>
                        <a:buChar char="•"/>
                        <a:tabLst>
                          <a:tab pos="361950" algn="l"/>
                          <a:tab pos="901700" algn="l"/>
                        </a:tabLst>
                      </a:pPr>
                      <a:r>
                        <a:rPr lang="en-GB" sz="1600" dirty="0">
                          <a:solidFill>
                            <a:schemeClr val="accent6"/>
                          </a:solidFill>
                        </a:rPr>
                        <a:t>Encourage staff to support each other. If support groups do not emerge organically, (or even if they do!) then set them up. For example, fortnightly meetings between card holders and approvers can be useful for creating solutions to challenges and learning from peers. WhatsApp groups can help to share info quickly about potential solutions</a:t>
                      </a:r>
                    </a:p>
                    <a:p>
                      <a:pPr marL="3619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361950" algn="l"/>
                          <a:tab pos="901700" algn="l"/>
                        </a:tabLst>
                        <a:defRPr/>
                      </a:pPr>
                      <a:r>
                        <a:rPr lang="en-GB" sz="1600" dirty="0">
                          <a:solidFill>
                            <a:schemeClr val="accent6"/>
                          </a:solidFill>
                        </a:rPr>
                        <a:t>Create friendly competition between sites / staff to encourage use (it will also spread success stories and give other card users ideas about how they can use the e-wallet). Review regularly and reward creative thinking </a:t>
                      </a:r>
                    </a:p>
                  </a:txBody>
                  <a:tcPr>
                    <a:lnL w="12700" cap="flat" cmpd="sng" algn="ctr">
                      <a:solidFill>
                        <a:schemeClr val="accent6">
                          <a:lumMod val="40000"/>
                          <a:lumOff val="60000"/>
                        </a:schemeClr>
                      </a:solidFill>
                      <a:prstDash val="solid"/>
                      <a:round/>
                      <a:headEnd type="none" w="med" len="med"/>
                      <a:tailEnd type="none" w="med" len="med"/>
                    </a:lnL>
                    <a:lnR w="6350" cap="flat" cmpd="sng" algn="ctr">
                      <a:noFill/>
                      <a:prstDash val="solid"/>
                      <a:miter lim="800000"/>
                    </a:lnR>
                    <a:lnT w="12700" cap="flat" cmpd="sng" algn="ctr">
                      <a:solidFill>
                        <a:schemeClr val="accent6">
                          <a:lumMod val="40000"/>
                          <a:lumOff val="6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53887109"/>
                  </a:ext>
                </a:extLst>
              </a:tr>
            </a:tbl>
          </a:graphicData>
        </a:graphic>
      </p:graphicFrame>
      <p:grpSp>
        <p:nvGrpSpPr>
          <p:cNvPr id="25" name="Group 24">
            <a:extLst>
              <a:ext uri="{FF2B5EF4-FFF2-40B4-BE49-F238E27FC236}">
                <a16:creationId xmlns:a16="http://schemas.microsoft.com/office/drawing/2014/main" id="{E4AE4307-4511-8344-1D0A-8038A7446324}"/>
              </a:ext>
            </a:extLst>
          </p:cNvPr>
          <p:cNvGrpSpPr/>
          <p:nvPr/>
        </p:nvGrpSpPr>
        <p:grpSpPr>
          <a:xfrm>
            <a:off x="393700" y="510052"/>
            <a:ext cx="1435100" cy="1454515"/>
            <a:chOff x="581945" y="2181185"/>
            <a:chExt cx="3934964" cy="3983043"/>
          </a:xfrm>
        </p:grpSpPr>
        <p:sp>
          <p:nvSpPr>
            <p:cNvPr id="26" name="Arc 25">
              <a:extLst>
                <a:ext uri="{FF2B5EF4-FFF2-40B4-BE49-F238E27FC236}">
                  <a16:creationId xmlns:a16="http://schemas.microsoft.com/office/drawing/2014/main" id="{53080E14-AE34-2DE9-A55F-250E5052C06E}"/>
                </a:ext>
              </a:extLst>
            </p:cNvPr>
            <p:cNvSpPr>
              <a:spLocks noChangeAspect="1"/>
            </p:cNvSpPr>
            <p:nvPr/>
          </p:nvSpPr>
          <p:spPr>
            <a:xfrm>
              <a:off x="1187338" y="2786579"/>
              <a:ext cx="2608891" cy="2608891"/>
            </a:xfrm>
            <a:prstGeom prst="arc">
              <a:avLst>
                <a:gd name="adj1" fmla="val 6337643"/>
                <a:gd name="adj2" fmla="val 0"/>
              </a:avLst>
            </a:prstGeom>
            <a:ln w="381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8" name="Arc 27">
              <a:extLst>
                <a:ext uri="{FF2B5EF4-FFF2-40B4-BE49-F238E27FC236}">
                  <a16:creationId xmlns:a16="http://schemas.microsoft.com/office/drawing/2014/main" id="{2819B94F-9F0D-1367-B1B2-4E558E61032B}"/>
                </a:ext>
              </a:extLst>
            </p:cNvPr>
            <p:cNvSpPr>
              <a:spLocks noChangeAspect="1"/>
            </p:cNvSpPr>
            <p:nvPr/>
          </p:nvSpPr>
          <p:spPr>
            <a:xfrm rot="7470034">
              <a:off x="1511733" y="3110975"/>
              <a:ext cx="1960098" cy="1960098"/>
            </a:xfrm>
            <a:prstGeom prst="arc">
              <a:avLst>
                <a:gd name="adj1" fmla="val 6337643"/>
                <a:gd name="adj2" fmla="val 0"/>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9" name="Arc 28">
              <a:extLst>
                <a:ext uri="{FF2B5EF4-FFF2-40B4-BE49-F238E27FC236}">
                  <a16:creationId xmlns:a16="http://schemas.microsoft.com/office/drawing/2014/main" id="{8E721299-9987-3C2A-39E2-E20A298C676F}"/>
                </a:ext>
              </a:extLst>
            </p:cNvPr>
            <p:cNvSpPr>
              <a:spLocks noChangeAspect="1"/>
            </p:cNvSpPr>
            <p:nvPr/>
          </p:nvSpPr>
          <p:spPr>
            <a:xfrm rot="10507968">
              <a:off x="581945" y="2181185"/>
              <a:ext cx="3819677" cy="3819677"/>
            </a:xfrm>
            <a:prstGeom prst="arc">
              <a:avLst>
                <a:gd name="adj1" fmla="val 6337643"/>
                <a:gd name="adj2" fmla="val 0"/>
              </a:avLst>
            </a:prstGeom>
            <a:noFill/>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0" name="Oval 29">
              <a:extLst>
                <a:ext uri="{FF2B5EF4-FFF2-40B4-BE49-F238E27FC236}">
                  <a16:creationId xmlns:a16="http://schemas.microsoft.com/office/drawing/2014/main" id="{9CBAA816-3A36-113E-EBA5-0DCB100248B5}"/>
                </a:ext>
              </a:extLst>
            </p:cNvPr>
            <p:cNvSpPr>
              <a:spLocks noChangeAspect="1"/>
            </p:cNvSpPr>
            <p:nvPr/>
          </p:nvSpPr>
          <p:spPr>
            <a:xfrm>
              <a:off x="3151640" y="2188068"/>
              <a:ext cx="426575" cy="42657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rPr>
                <a:t>1</a:t>
              </a:r>
            </a:p>
          </p:txBody>
        </p:sp>
        <p:sp>
          <p:nvSpPr>
            <p:cNvPr id="31" name="Oval 30">
              <a:extLst>
                <a:ext uri="{FF2B5EF4-FFF2-40B4-BE49-F238E27FC236}">
                  <a16:creationId xmlns:a16="http://schemas.microsoft.com/office/drawing/2014/main" id="{027DF6B4-25A3-F799-7B83-6456DFB66594}"/>
                </a:ext>
              </a:extLst>
            </p:cNvPr>
            <p:cNvSpPr>
              <a:spLocks noChangeAspect="1"/>
            </p:cNvSpPr>
            <p:nvPr/>
          </p:nvSpPr>
          <p:spPr>
            <a:xfrm>
              <a:off x="4090334" y="3415289"/>
              <a:ext cx="426575" cy="42657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rPr>
                <a:t>2</a:t>
              </a:r>
            </a:p>
          </p:txBody>
        </p:sp>
        <p:sp>
          <p:nvSpPr>
            <p:cNvPr id="32" name="Oval 31">
              <a:extLst>
                <a:ext uri="{FF2B5EF4-FFF2-40B4-BE49-F238E27FC236}">
                  <a16:creationId xmlns:a16="http://schemas.microsoft.com/office/drawing/2014/main" id="{8D1809FF-0905-2083-A462-4E246AFCFEE1}"/>
                </a:ext>
              </a:extLst>
            </p:cNvPr>
            <p:cNvSpPr>
              <a:spLocks noChangeAspect="1"/>
            </p:cNvSpPr>
            <p:nvPr/>
          </p:nvSpPr>
          <p:spPr>
            <a:xfrm>
              <a:off x="3925172" y="4804550"/>
              <a:ext cx="426575" cy="4265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rPr>
                <a:t>3</a:t>
              </a:r>
            </a:p>
          </p:txBody>
        </p:sp>
        <p:sp>
          <p:nvSpPr>
            <p:cNvPr id="33" name="Oval 32">
              <a:extLst>
                <a:ext uri="{FF2B5EF4-FFF2-40B4-BE49-F238E27FC236}">
                  <a16:creationId xmlns:a16="http://schemas.microsoft.com/office/drawing/2014/main" id="{BC36DB3D-5666-4B0F-B22A-B203B8A11789}"/>
                </a:ext>
              </a:extLst>
            </p:cNvPr>
            <p:cNvSpPr>
              <a:spLocks noChangeAspect="1"/>
            </p:cNvSpPr>
            <p:nvPr/>
          </p:nvSpPr>
          <p:spPr>
            <a:xfrm>
              <a:off x="2464637" y="5737653"/>
              <a:ext cx="426575" cy="42657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rPr>
                <a:t>4</a:t>
              </a:r>
            </a:p>
          </p:txBody>
        </p:sp>
      </p:grpSp>
      <p:grpSp>
        <p:nvGrpSpPr>
          <p:cNvPr id="3" name="Group 2">
            <a:extLst>
              <a:ext uri="{FF2B5EF4-FFF2-40B4-BE49-F238E27FC236}">
                <a16:creationId xmlns:a16="http://schemas.microsoft.com/office/drawing/2014/main" id="{892BA20A-7922-B905-E4A5-030D7BA89F44}"/>
              </a:ext>
            </a:extLst>
          </p:cNvPr>
          <p:cNvGrpSpPr/>
          <p:nvPr/>
        </p:nvGrpSpPr>
        <p:grpSpPr>
          <a:xfrm>
            <a:off x="8406401" y="-11008"/>
            <a:ext cx="3796232" cy="1983133"/>
            <a:chOff x="8395768" y="-21641"/>
            <a:chExt cx="3796232" cy="1983133"/>
          </a:xfrm>
        </p:grpSpPr>
        <p:sp>
          <p:nvSpPr>
            <p:cNvPr id="4" name="Right Triangle 3">
              <a:extLst>
                <a:ext uri="{FF2B5EF4-FFF2-40B4-BE49-F238E27FC236}">
                  <a16:creationId xmlns:a16="http://schemas.microsoft.com/office/drawing/2014/main" id="{80586ECB-9A2E-9C0A-5636-9D13107E2388}"/>
                </a:ext>
              </a:extLst>
            </p:cNvPr>
            <p:cNvSpPr/>
            <p:nvPr/>
          </p:nvSpPr>
          <p:spPr>
            <a:xfrm rot="10800000">
              <a:off x="8395768" y="-21641"/>
              <a:ext cx="3796232" cy="1983133"/>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E2A85E5-CF29-EBC9-53C8-E12F505B52C2}"/>
                </a:ext>
              </a:extLst>
            </p:cNvPr>
            <p:cNvSpPr txBox="1"/>
            <p:nvPr/>
          </p:nvSpPr>
          <p:spPr>
            <a:xfrm>
              <a:off x="9477363" y="100830"/>
              <a:ext cx="2590589" cy="1200329"/>
            </a:xfrm>
            <a:prstGeom prst="rect">
              <a:avLst/>
            </a:prstGeom>
            <a:noFill/>
            <a:ln>
              <a:noFill/>
            </a:ln>
          </p:spPr>
          <p:txBody>
            <a:bodyPr wrap="square" rtlCol="0">
              <a:spAutoFit/>
            </a:bodyPr>
            <a:lstStyle/>
            <a:p>
              <a:pPr algn="r"/>
              <a:r>
                <a:rPr lang="en-GB" dirty="0">
                  <a:solidFill>
                    <a:schemeClr val="bg1"/>
                  </a:solidFill>
                </a:rPr>
                <a:t>Section 3 may be more relevant for newer</a:t>
              </a:r>
            </a:p>
            <a:p>
              <a:pPr algn="r"/>
              <a:r>
                <a:rPr lang="en-GB" dirty="0">
                  <a:solidFill>
                    <a:schemeClr val="bg1"/>
                  </a:solidFill>
                </a:rPr>
                <a:t> users of the </a:t>
              </a:r>
            </a:p>
            <a:p>
              <a:pPr algn="r"/>
              <a:r>
                <a:rPr lang="en-GB" dirty="0">
                  <a:solidFill>
                    <a:schemeClr val="bg1"/>
                  </a:solidFill>
                </a:rPr>
                <a:t>e-wallet</a:t>
              </a:r>
            </a:p>
          </p:txBody>
        </p:sp>
      </p:grpSp>
    </p:spTree>
    <p:extLst>
      <p:ext uri="{BB962C8B-B14F-4D97-AF65-F5344CB8AC3E}">
        <p14:creationId xmlns:p14="http://schemas.microsoft.com/office/powerpoint/2010/main" val="74646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71F3A937-2A2A-441C-9320-4BCDE6557033}"/>
              </a:ext>
            </a:extLst>
          </p:cNvPr>
          <p:cNvSpPr txBox="1"/>
          <p:nvPr/>
        </p:nvSpPr>
        <p:spPr>
          <a:xfrm>
            <a:off x="2122768" y="590979"/>
            <a:ext cx="7936730" cy="646331"/>
          </a:xfrm>
          <a:prstGeom prst="rect">
            <a:avLst/>
          </a:prstGeom>
          <a:noFill/>
        </p:spPr>
        <p:txBody>
          <a:bodyPr wrap="square">
            <a:spAutoFit/>
          </a:bodyPr>
          <a:lstStyle/>
          <a:p>
            <a:r>
              <a:rPr lang="en-GB" sz="3600" b="1"/>
              <a:t>4 Feed back about using it</a:t>
            </a:r>
          </a:p>
        </p:txBody>
      </p:sp>
      <p:sp>
        <p:nvSpPr>
          <p:cNvPr id="21" name="TextBox 20">
            <a:extLst>
              <a:ext uri="{FF2B5EF4-FFF2-40B4-BE49-F238E27FC236}">
                <a16:creationId xmlns:a16="http://schemas.microsoft.com/office/drawing/2014/main" id="{B4576B8A-F015-3D2C-58E1-A8039EB444D6}"/>
              </a:ext>
            </a:extLst>
          </p:cNvPr>
          <p:cNvSpPr txBox="1"/>
          <p:nvPr/>
        </p:nvSpPr>
        <p:spPr>
          <a:xfrm>
            <a:off x="2143144" y="1237310"/>
            <a:ext cx="7034492" cy="830997"/>
          </a:xfrm>
          <a:prstGeom prst="rect">
            <a:avLst/>
          </a:prstGeom>
          <a:noFill/>
        </p:spPr>
        <p:txBody>
          <a:bodyPr wrap="square" rtlCol="0">
            <a:spAutoFit/>
          </a:bodyPr>
          <a:lstStyle/>
          <a:p>
            <a:r>
              <a:rPr lang="en-GB" sz="1600" b="1" dirty="0">
                <a:solidFill>
                  <a:schemeClr val="accent6"/>
                </a:solidFill>
              </a:rPr>
              <a:t>Staff do not always know what the e-wallet can be used on and need to feed back where it has been used for monitoring purposes. We recommend:</a:t>
            </a:r>
          </a:p>
        </p:txBody>
      </p:sp>
      <p:sp>
        <p:nvSpPr>
          <p:cNvPr id="24" name="Rectangle: Folded Corner 23">
            <a:extLst>
              <a:ext uri="{FF2B5EF4-FFF2-40B4-BE49-F238E27FC236}">
                <a16:creationId xmlns:a16="http://schemas.microsoft.com/office/drawing/2014/main" id="{42173239-DFC4-1C28-CC4D-08528415A344}"/>
              </a:ext>
            </a:extLst>
          </p:cNvPr>
          <p:cNvSpPr/>
          <p:nvPr/>
        </p:nvSpPr>
        <p:spPr>
          <a:xfrm>
            <a:off x="9410699" y="4421226"/>
            <a:ext cx="2381250" cy="1119484"/>
          </a:xfrm>
          <a:prstGeom prst="foldedCorner">
            <a:avLst/>
          </a:prstGeom>
          <a:solidFill>
            <a:schemeClr val="bg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sz="1200"/>
          </a:p>
          <a:p>
            <a:pPr algn="ctr"/>
            <a:r>
              <a:rPr lang="en-GB" sz="1400">
                <a:solidFill>
                  <a:schemeClr val="accent6"/>
                </a:solidFill>
              </a:rPr>
              <a:t> ‘</a:t>
            </a:r>
            <a:r>
              <a:rPr lang="en-GB" sz="1400">
                <a:solidFill>
                  <a:schemeClr val="accent6"/>
                </a:solidFill>
                <a:latin typeface="Arial" panose="020B0604020202020204" pitchFamily="34" charset="0"/>
                <a:cs typeface="Arial" panose="020B0604020202020204" pitchFamily="34" charset="0"/>
              </a:rPr>
              <a:t>Leaders highlighting the most imaginative/impactful uses of the e-wallet.’</a:t>
            </a:r>
            <a:endParaRPr lang="en-GB" sz="1400"/>
          </a:p>
        </p:txBody>
      </p:sp>
      <p:sp>
        <p:nvSpPr>
          <p:cNvPr id="27" name="TextBox 26">
            <a:extLst>
              <a:ext uri="{FF2B5EF4-FFF2-40B4-BE49-F238E27FC236}">
                <a16:creationId xmlns:a16="http://schemas.microsoft.com/office/drawing/2014/main" id="{3DDBFB6A-B2D1-793A-6093-6AACEF411C41}"/>
              </a:ext>
            </a:extLst>
          </p:cNvPr>
          <p:cNvSpPr txBox="1"/>
          <p:nvPr/>
        </p:nvSpPr>
        <p:spPr>
          <a:xfrm>
            <a:off x="9609237" y="2321979"/>
            <a:ext cx="1984174" cy="346522"/>
          </a:xfrm>
          <a:prstGeom prst="rect">
            <a:avLst/>
          </a:prstGeom>
          <a:noFill/>
        </p:spPr>
        <p:txBody>
          <a:bodyPr wrap="square">
            <a:spAutoFit/>
          </a:bodyPr>
          <a:lstStyle/>
          <a:p>
            <a:pPr algn="ctr"/>
            <a:r>
              <a:rPr lang="en-GB" sz="1600" b="1">
                <a:solidFill>
                  <a:schemeClr val="accent6">
                    <a:lumMod val="60000"/>
                    <a:lumOff val="40000"/>
                  </a:schemeClr>
                </a:solidFill>
              </a:rPr>
              <a:t>You said…</a:t>
            </a:r>
          </a:p>
        </p:txBody>
      </p:sp>
      <p:sp>
        <p:nvSpPr>
          <p:cNvPr id="19" name="Rectangle: Folded Corner 18">
            <a:extLst>
              <a:ext uri="{FF2B5EF4-FFF2-40B4-BE49-F238E27FC236}">
                <a16:creationId xmlns:a16="http://schemas.microsoft.com/office/drawing/2014/main" id="{FF18B2BF-CA8C-96B8-BB0C-192CB205FB31}"/>
              </a:ext>
            </a:extLst>
          </p:cNvPr>
          <p:cNvSpPr/>
          <p:nvPr/>
        </p:nvSpPr>
        <p:spPr>
          <a:xfrm>
            <a:off x="9410699" y="2698517"/>
            <a:ext cx="2381250" cy="1564825"/>
          </a:xfrm>
          <a:prstGeom prst="foldedCorner">
            <a:avLst/>
          </a:prstGeom>
          <a:solidFill>
            <a:schemeClr val="bg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sz="1200" dirty="0"/>
          </a:p>
          <a:p>
            <a:pPr algn="ctr"/>
            <a:r>
              <a:rPr lang="en-GB" sz="1400" dirty="0"/>
              <a:t>‘</a:t>
            </a:r>
            <a:r>
              <a:rPr lang="en-GB" sz="1400" dirty="0">
                <a:solidFill>
                  <a:schemeClr val="accent6"/>
                </a:solidFill>
              </a:rPr>
              <a:t>‘</a:t>
            </a:r>
            <a:r>
              <a:rPr lang="en-GB" sz="1400" dirty="0">
                <a:solidFill>
                  <a:schemeClr val="accent6"/>
                </a:solidFill>
                <a:latin typeface="Arial" panose="020B0604020202020204" pitchFamily="34" charset="0"/>
                <a:cs typeface="Arial" panose="020B0604020202020204" pitchFamily="34" charset="0"/>
              </a:rPr>
              <a:t>Share a 'spend of the week' story to make newsworthy. Include in existing comms channel.’</a:t>
            </a:r>
            <a:endParaRPr lang="en-GB" sz="1400" dirty="0"/>
          </a:p>
        </p:txBody>
      </p:sp>
      <p:graphicFrame>
        <p:nvGraphicFramePr>
          <p:cNvPr id="23" name="Table 41">
            <a:extLst>
              <a:ext uri="{FF2B5EF4-FFF2-40B4-BE49-F238E27FC236}">
                <a16:creationId xmlns:a16="http://schemas.microsoft.com/office/drawing/2014/main" id="{2C51FF9F-2170-D12E-DE91-86DCFF769F4C}"/>
              </a:ext>
            </a:extLst>
          </p:cNvPr>
          <p:cNvGraphicFramePr>
            <a:graphicFrameLocks noGrp="1"/>
          </p:cNvGraphicFramePr>
          <p:nvPr>
            <p:extLst>
              <p:ext uri="{D42A27DB-BD31-4B8C-83A1-F6EECF244321}">
                <p14:modId xmlns:p14="http://schemas.microsoft.com/office/powerpoint/2010/main" val="1573173211"/>
              </p:ext>
            </p:extLst>
          </p:nvPr>
        </p:nvGraphicFramePr>
        <p:xfrm>
          <a:off x="465831" y="2212128"/>
          <a:ext cx="8597505" cy="3866417"/>
        </p:xfrm>
        <a:graphic>
          <a:graphicData uri="http://schemas.openxmlformats.org/drawingml/2006/table">
            <a:tbl>
              <a:tblPr firstRow="1" bandRow="1">
                <a:tableStyleId>{69012ECD-51FC-41F1-AA8D-1B2483CD663E}</a:tableStyleId>
              </a:tblPr>
              <a:tblGrid>
                <a:gridCol w="1356620">
                  <a:extLst>
                    <a:ext uri="{9D8B030D-6E8A-4147-A177-3AD203B41FA5}">
                      <a16:colId xmlns:a16="http://schemas.microsoft.com/office/drawing/2014/main" val="2241505590"/>
                    </a:ext>
                  </a:extLst>
                </a:gridCol>
                <a:gridCol w="7240885">
                  <a:extLst>
                    <a:ext uri="{9D8B030D-6E8A-4147-A177-3AD203B41FA5}">
                      <a16:colId xmlns:a16="http://schemas.microsoft.com/office/drawing/2014/main" val="3811054540"/>
                    </a:ext>
                  </a:extLst>
                </a:gridCol>
              </a:tblGrid>
              <a:tr h="750984">
                <a:tc>
                  <a:txBody>
                    <a:bodyPr/>
                    <a:lstStyle/>
                    <a:p>
                      <a:r>
                        <a:rPr lang="en-GB" b="0" dirty="0">
                          <a:solidFill>
                            <a:schemeClr val="bg2">
                              <a:lumMod val="40000"/>
                              <a:lumOff val="60000"/>
                            </a:schemeClr>
                          </a:solidFill>
                        </a:rPr>
                        <a:t>Easy</a:t>
                      </a:r>
                      <a:endParaRPr lang="en-GB" b="0" dirty="0"/>
                    </a:p>
                  </a:txBody>
                  <a:tcPr>
                    <a:lnL w="6350" cap="flat" cmpd="sng" algn="ctr">
                      <a:noFill/>
                      <a:prstDash val="solid"/>
                      <a:miter lim="800000"/>
                    </a:lnL>
                    <a:lnR w="12700" cap="flat" cmpd="sng" algn="ctr">
                      <a:solidFill>
                        <a:schemeClr val="accent6">
                          <a:lumMod val="40000"/>
                          <a:lumOff val="60000"/>
                        </a:schemeClr>
                      </a:solidFill>
                      <a:prstDash val="solid"/>
                      <a:round/>
                      <a:headEnd type="none" w="med" len="med"/>
                      <a:tailEnd type="none" w="med" len="med"/>
                    </a:lnR>
                    <a:lnT w="6350" cap="flat" cmpd="sng" algn="ctr">
                      <a:noFill/>
                      <a:prstDash val="solid"/>
                      <a:miter lim="800000"/>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dirty="0">
                          <a:solidFill>
                            <a:schemeClr val="accent6"/>
                          </a:solidFill>
                        </a:rPr>
                        <a:t>Share FAQs to bust myths and share workarounds (</a:t>
                      </a:r>
                      <a:r>
                        <a:rPr lang="en-GB" sz="1600" b="0" dirty="0" err="1">
                          <a:solidFill>
                            <a:schemeClr val="accent6"/>
                          </a:solidFill>
                        </a:rPr>
                        <a:t>eg</a:t>
                      </a:r>
                      <a:r>
                        <a:rPr lang="en-GB" sz="1600" b="0" dirty="0">
                          <a:solidFill>
                            <a:schemeClr val="accent6"/>
                          </a:solidFill>
                        </a:rPr>
                        <a:t> allowed to buy items in bulk such as bedding where it makes sense and saves time; can buy smartphones that are valued less than £200, can transfer money)</a:t>
                      </a:r>
                    </a:p>
                  </a:txBody>
                  <a:tcPr>
                    <a:lnL w="12700" cap="flat" cmpd="sng" algn="ctr">
                      <a:solidFill>
                        <a:schemeClr val="accent6">
                          <a:lumMod val="40000"/>
                          <a:lumOff val="60000"/>
                        </a:schemeClr>
                      </a:solidFill>
                      <a:prstDash val="solid"/>
                      <a:round/>
                      <a:headEnd type="none" w="med" len="med"/>
                      <a:tailEnd type="none" w="med" len="med"/>
                    </a:lnL>
                    <a:lnR w="6350" cap="flat" cmpd="sng" algn="ctr">
                      <a:noFill/>
                      <a:prstDash val="solid"/>
                      <a:miter lim="800000"/>
                    </a:lnR>
                    <a:lnT w="6350" cap="flat" cmpd="sng" algn="ctr">
                      <a:noFill/>
                      <a:prstDash val="solid"/>
                      <a:miter lim="800000"/>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6932705"/>
                  </a:ext>
                </a:extLst>
              </a:tr>
              <a:tr h="7509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solidFill>
                            <a:schemeClr val="bg2">
                              <a:lumMod val="60000"/>
                              <a:lumOff val="40000"/>
                            </a:schemeClr>
                          </a:solidFill>
                        </a:rPr>
                        <a:t>Attractive </a:t>
                      </a:r>
                    </a:p>
                  </a:txBody>
                  <a:tcPr>
                    <a:lnL w="6350" cap="flat" cmpd="sng" algn="ctr">
                      <a:noFill/>
                      <a:prstDash val="solid"/>
                      <a:miter lim="800000"/>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61950" lvl="1" indent="-342900">
                        <a:buFont typeface="Arial" panose="020B0604020202020204" pitchFamily="34" charset="0"/>
                        <a:buChar char="•"/>
                      </a:pPr>
                      <a:r>
                        <a:rPr lang="en-GB" sz="1600" dirty="0">
                          <a:solidFill>
                            <a:schemeClr val="accent6"/>
                          </a:solidFill>
                        </a:rPr>
                        <a:t>Create visually appealing case studies that celebrate successes. These may not be the cases with the most bed days saved, but the most creative or innovative use of the e-wallet</a:t>
                      </a:r>
                    </a:p>
                  </a:txBody>
                  <a:tcPr>
                    <a:lnL w="12700" cap="flat" cmpd="sng" algn="ctr">
                      <a:solidFill>
                        <a:schemeClr val="accent6">
                          <a:lumMod val="40000"/>
                          <a:lumOff val="60000"/>
                        </a:schemeClr>
                      </a:solidFill>
                      <a:prstDash val="solid"/>
                      <a:round/>
                      <a:headEnd type="none" w="med" len="med"/>
                      <a:tailEnd type="none" w="med" len="med"/>
                    </a:lnL>
                    <a:lnR w="6350" cap="flat" cmpd="sng" algn="ctr">
                      <a:noFill/>
                      <a:prstDash val="solid"/>
                      <a:miter lim="800000"/>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74266132"/>
                  </a:ext>
                </a:extLst>
              </a:tr>
              <a:tr h="1418525">
                <a:tc>
                  <a:txBody>
                    <a:bodyPr/>
                    <a:lstStyle/>
                    <a:p>
                      <a:r>
                        <a:rPr lang="en-GB">
                          <a:solidFill>
                            <a:schemeClr val="bg2"/>
                          </a:solidFill>
                        </a:rPr>
                        <a:t>Social</a:t>
                      </a:r>
                      <a:endParaRPr lang="en-GB"/>
                    </a:p>
                  </a:txBody>
                  <a:tcPr>
                    <a:lnL w="6350" cap="flat" cmpd="sng" algn="ctr">
                      <a:noFill/>
                      <a:prstDash val="solid"/>
                      <a:miter lim="800000"/>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61950" marR="0" lvl="0" indent="-3619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361950" algn="l"/>
                          <a:tab pos="901700" algn="l"/>
                        </a:tabLst>
                        <a:defRPr/>
                      </a:pPr>
                      <a:r>
                        <a:rPr lang="en-GB" sz="1600" dirty="0">
                          <a:solidFill>
                            <a:schemeClr val="accent6"/>
                          </a:solidFill>
                        </a:rPr>
                        <a:t>As before, encourage staff to support each other. If support groups do not emerge organically, (or even if they do!) then set them up. For example North West London had a fortnightly call with those involved with the e-wallet and it was a constructive forum to brainstorm solutions to challenges, get approvals for purchases, feed back learnings and connect with fellow colleagues doing similar work</a:t>
                      </a:r>
                    </a:p>
                  </a:txBody>
                  <a:tcPr>
                    <a:lnL w="12700" cap="flat" cmpd="sng" algn="ctr">
                      <a:solidFill>
                        <a:schemeClr val="accent6">
                          <a:lumMod val="40000"/>
                          <a:lumOff val="60000"/>
                        </a:schemeClr>
                      </a:solidFill>
                      <a:prstDash val="solid"/>
                      <a:round/>
                      <a:headEnd type="none" w="med" len="med"/>
                      <a:tailEnd type="none" w="med" len="med"/>
                    </a:lnL>
                    <a:lnR w="6350" cap="flat" cmpd="sng" algn="ctr">
                      <a:noFill/>
                      <a:prstDash val="solid"/>
                      <a:miter lim="800000"/>
                    </a:lnR>
                    <a:lnT w="12700" cap="flat" cmpd="sng" algn="ctr">
                      <a:solidFill>
                        <a:schemeClr val="accent6">
                          <a:lumMod val="40000"/>
                          <a:lumOff val="60000"/>
                        </a:schemeClr>
                      </a:solidFill>
                      <a:prstDash val="solid"/>
                      <a:round/>
                      <a:headEnd type="none" w="med" len="med"/>
                      <a:tailEnd type="none" w="med" len="med"/>
                    </a:lnT>
                    <a:lnB w="12700"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53887109"/>
                  </a:ext>
                </a:extLst>
              </a:tr>
              <a:tr h="666017">
                <a:tc>
                  <a:txBody>
                    <a:bodyPr/>
                    <a:lstStyle/>
                    <a:p>
                      <a:r>
                        <a:rPr lang="en-GB">
                          <a:solidFill>
                            <a:schemeClr val="bg2">
                              <a:lumMod val="75000"/>
                            </a:schemeClr>
                          </a:solidFill>
                        </a:rPr>
                        <a:t>Timely</a:t>
                      </a:r>
                      <a:endParaRPr lang="en-GB"/>
                    </a:p>
                  </a:txBody>
                  <a:tcPr>
                    <a:lnL w="6350" cap="flat" cmpd="sng" algn="ctr">
                      <a:noFill/>
                      <a:prstDash val="solid"/>
                      <a:miter lim="800000"/>
                    </a:lnL>
                    <a:lnR w="12700" cap="flat" cmpd="sng" algn="ctr">
                      <a:solidFill>
                        <a:schemeClr val="accent6">
                          <a:lumMod val="40000"/>
                          <a:lumOff val="60000"/>
                        </a:schemeClr>
                      </a:solidFill>
                      <a:prstDash val="solid"/>
                      <a:round/>
                      <a:headEnd type="none" w="med" len="med"/>
                      <a:tailEnd type="none" w="med" len="med"/>
                    </a:lnR>
                    <a:lnT w="12700" cap="flat" cmpd="sng" algn="ctr">
                      <a:solidFill>
                        <a:schemeClr val="accent6">
                          <a:lumMod val="40000"/>
                          <a:lumOff val="6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361950" marR="0" lvl="0" indent="-3619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361950" algn="l"/>
                          <a:tab pos="901700" algn="l"/>
                        </a:tabLst>
                        <a:defRPr/>
                      </a:pPr>
                      <a:r>
                        <a:rPr lang="en-GB" sz="1600" dirty="0">
                          <a:solidFill>
                            <a:schemeClr val="accent6"/>
                          </a:solidFill>
                        </a:rPr>
                        <a:t>Continue to work with responsive card providers and e-wallet leads to ensure (approvals) processes are as quick and simple as possible</a:t>
                      </a:r>
                    </a:p>
                  </a:txBody>
                  <a:tcPr>
                    <a:lnL w="12700" cap="flat" cmpd="sng" algn="ctr">
                      <a:solidFill>
                        <a:schemeClr val="accent6">
                          <a:lumMod val="40000"/>
                          <a:lumOff val="60000"/>
                        </a:schemeClr>
                      </a:solidFill>
                      <a:prstDash val="solid"/>
                      <a:round/>
                      <a:headEnd type="none" w="med" len="med"/>
                      <a:tailEnd type="none" w="med" len="med"/>
                    </a:lnL>
                    <a:lnR w="6350" cap="flat" cmpd="sng" algn="ctr">
                      <a:noFill/>
                      <a:prstDash val="solid"/>
                      <a:miter lim="800000"/>
                    </a:lnR>
                    <a:lnT w="12700" cap="flat" cmpd="sng" algn="ctr">
                      <a:solidFill>
                        <a:schemeClr val="accent6">
                          <a:lumMod val="40000"/>
                          <a:lumOff val="6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0676242"/>
                  </a:ext>
                </a:extLst>
              </a:tr>
            </a:tbl>
          </a:graphicData>
        </a:graphic>
      </p:graphicFrame>
      <p:grpSp>
        <p:nvGrpSpPr>
          <p:cNvPr id="25" name="Group 24">
            <a:extLst>
              <a:ext uri="{FF2B5EF4-FFF2-40B4-BE49-F238E27FC236}">
                <a16:creationId xmlns:a16="http://schemas.microsoft.com/office/drawing/2014/main" id="{E58E1369-C977-877A-B36A-00E887617616}"/>
              </a:ext>
            </a:extLst>
          </p:cNvPr>
          <p:cNvGrpSpPr/>
          <p:nvPr/>
        </p:nvGrpSpPr>
        <p:grpSpPr>
          <a:xfrm>
            <a:off x="393700" y="510052"/>
            <a:ext cx="1435100" cy="1454515"/>
            <a:chOff x="581945" y="2181185"/>
            <a:chExt cx="3934964" cy="3983043"/>
          </a:xfrm>
        </p:grpSpPr>
        <p:sp>
          <p:nvSpPr>
            <p:cNvPr id="26" name="Arc 25">
              <a:extLst>
                <a:ext uri="{FF2B5EF4-FFF2-40B4-BE49-F238E27FC236}">
                  <a16:creationId xmlns:a16="http://schemas.microsoft.com/office/drawing/2014/main" id="{0986E359-5330-D3FE-FFDD-59F34B801B2A}"/>
                </a:ext>
              </a:extLst>
            </p:cNvPr>
            <p:cNvSpPr>
              <a:spLocks noChangeAspect="1"/>
            </p:cNvSpPr>
            <p:nvPr/>
          </p:nvSpPr>
          <p:spPr>
            <a:xfrm>
              <a:off x="1187338" y="2786579"/>
              <a:ext cx="2608891" cy="2608891"/>
            </a:xfrm>
            <a:prstGeom prst="arc">
              <a:avLst>
                <a:gd name="adj1" fmla="val 6337643"/>
                <a:gd name="adj2" fmla="val 0"/>
              </a:avLst>
            </a:prstGeom>
            <a:ln w="381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8" name="Arc 27">
              <a:extLst>
                <a:ext uri="{FF2B5EF4-FFF2-40B4-BE49-F238E27FC236}">
                  <a16:creationId xmlns:a16="http://schemas.microsoft.com/office/drawing/2014/main" id="{49EFC923-9231-356F-BC95-56BD619ABA81}"/>
                </a:ext>
              </a:extLst>
            </p:cNvPr>
            <p:cNvSpPr>
              <a:spLocks noChangeAspect="1"/>
            </p:cNvSpPr>
            <p:nvPr/>
          </p:nvSpPr>
          <p:spPr>
            <a:xfrm rot="7470034">
              <a:off x="1511733" y="3110975"/>
              <a:ext cx="1960098" cy="1960098"/>
            </a:xfrm>
            <a:prstGeom prst="arc">
              <a:avLst>
                <a:gd name="adj1" fmla="val 6337643"/>
                <a:gd name="adj2" fmla="val 0"/>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9" name="Arc 28">
              <a:extLst>
                <a:ext uri="{FF2B5EF4-FFF2-40B4-BE49-F238E27FC236}">
                  <a16:creationId xmlns:a16="http://schemas.microsoft.com/office/drawing/2014/main" id="{F9D32BD6-D281-8521-6887-A939996025D9}"/>
                </a:ext>
              </a:extLst>
            </p:cNvPr>
            <p:cNvSpPr>
              <a:spLocks noChangeAspect="1"/>
            </p:cNvSpPr>
            <p:nvPr/>
          </p:nvSpPr>
          <p:spPr>
            <a:xfrm rot="10507968">
              <a:off x="581945" y="2181185"/>
              <a:ext cx="3819677" cy="3819677"/>
            </a:xfrm>
            <a:prstGeom prst="arc">
              <a:avLst>
                <a:gd name="adj1" fmla="val 6337643"/>
                <a:gd name="adj2" fmla="val 0"/>
              </a:avLst>
            </a:prstGeom>
            <a:noFill/>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30" name="Oval 29">
              <a:extLst>
                <a:ext uri="{FF2B5EF4-FFF2-40B4-BE49-F238E27FC236}">
                  <a16:creationId xmlns:a16="http://schemas.microsoft.com/office/drawing/2014/main" id="{F6FE603C-2893-9921-7E4E-95DCE47EE362}"/>
                </a:ext>
              </a:extLst>
            </p:cNvPr>
            <p:cNvSpPr>
              <a:spLocks noChangeAspect="1"/>
            </p:cNvSpPr>
            <p:nvPr/>
          </p:nvSpPr>
          <p:spPr>
            <a:xfrm>
              <a:off x="3151640" y="2188068"/>
              <a:ext cx="426575" cy="42657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rPr>
                <a:t>1</a:t>
              </a:r>
            </a:p>
          </p:txBody>
        </p:sp>
        <p:sp>
          <p:nvSpPr>
            <p:cNvPr id="31" name="Oval 30">
              <a:extLst>
                <a:ext uri="{FF2B5EF4-FFF2-40B4-BE49-F238E27FC236}">
                  <a16:creationId xmlns:a16="http://schemas.microsoft.com/office/drawing/2014/main" id="{35ADBF44-BE50-3BC6-5978-9592F30AC26E}"/>
                </a:ext>
              </a:extLst>
            </p:cNvPr>
            <p:cNvSpPr>
              <a:spLocks noChangeAspect="1"/>
            </p:cNvSpPr>
            <p:nvPr/>
          </p:nvSpPr>
          <p:spPr>
            <a:xfrm>
              <a:off x="4090334" y="3415289"/>
              <a:ext cx="426575" cy="42657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rPr>
                <a:t>2</a:t>
              </a:r>
            </a:p>
          </p:txBody>
        </p:sp>
        <p:sp>
          <p:nvSpPr>
            <p:cNvPr id="32" name="Oval 31">
              <a:extLst>
                <a:ext uri="{FF2B5EF4-FFF2-40B4-BE49-F238E27FC236}">
                  <a16:creationId xmlns:a16="http://schemas.microsoft.com/office/drawing/2014/main" id="{C0963C2A-7752-F541-87E2-7086F3F73D6C}"/>
                </a:ext>
              </a:extLst>
            </p:cNvPr>
            <p:cNvSpPr>
              <a:spLocks noChangeAspect="1"/>
            </p:cNvSpPr>
            <p:nvPr/>
          </p:nvSpPr>
          <p:spPr>
            <a:xfrm>
              <a:off x="3925172" y="4804550"/>
              <a:ext cx="426575" cy="42657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rPr>
                <a:t>3</a:t>
              </a:r>
            </a:p>
          </p:txBody>
        </p:sp>
        <p:sp>
          <p:nvSpPr>
            <p:cNvPr id="33" name="Oval 32">
              <a:extLst>
                <a:ext uri="{FF2B5EF4-FFF2-40B4-BE49-F238E27FC236}">
                  <a16:creationId xmlns:a16="http://schemas.microsoft.com/office/drawing/2014/main" id="{AD333B2C-71D9-D41C-6FEF-8BDF2238B3B2}"/>
                </a:ext>
              </a:extLst>
            </p:cNvPr>
            <p:cNvSpPr>
              <a:spLocks noChangeAspect="1"/>
            </p:cNvSpPr>
            <p:nvPr/>
          </p:nvSpPr>
          <p:spPr>
            <a:xfrm>
              <a:off x="2464637" y="5737653"/>
              <a:ext cx="426575" cy="426575"/>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rPr>
                <a:t>4</a:t>
              </a:r>
            </a:p>
          </p:txBody>
        </p:sp>
      </p:grpSp>
      <p:grpSp>
        <p:nvGrpSpPr>
          <p:cNvPr id="6" name="Group 5">
            <a:extLst>
              <a:ext uri="{FF2B5EF4-FFF2-40B4-BE49-F238E27FC236}">
                <a16:creationId xmlns:a16="http://schemas.microsoft.com/office/drawing/2014/main" id="{268BBF57-DA2E-101F-82D9-50193A350249}"/>
              </a:ext>
            </a:extLst>
          </p:cNvPr>
          <p:cNvGrpSpPr/>
          <p:nvPr/>
        </p:nvGrpSpPr>
        <p:grpSpPr>
          <a:xfrm>
            <a:off x="8406401" y="-11008"/>
            <a:ext cx="3796232" cy="1983133"/>
            <a:chOff x="8395768" y="-21641"/>
            <a:chExt cx="3796232" cy="1983133"/>
          </a:xfrm>
        </p:grpSpPr>
        <p:sp>
          <p:nvSpPr>
            <p:cNvPr id="4" name="Right Triangle 3">
              <a:extLst>
                <a:ext uri="{FF2B5EF4-FFF2-40B4-BE49-F238E27FC236}">
                  <a16:creationId xmlns:a16="http://schemas.microsoft.com/office/drawing/2014/main" id="{3565A9C8-F44C-F2D0-4C24-9E8FF7130E88}"/>
                </a:ext>
              </a:extLst>
            </p:cNvPr>
            <p:cNvSpPr/>
            <p:nvPr/>
          </p:nvSpPr>
          <p:spPr>
            <a:xfrm rot="10800000">
              <a:off x="8395768" y="-21641"/>
              <a:ext cx="3796232" cy="1983133"/>
            </a:xfrm>
            <a:prstGeom prst="r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C0ECB822-9BC5-C65F-70F3-35A128FB3993}"/>
                </a:ext>
              </a:extLst>
            </p:cNvPr>
            <p:cNvSpPr txBox="1"/>
            <p:nvPr/>
          </p:nvSpPr>
          <p:spPr>
            <a:xfrm>
              <a:off x="9477363" y="100830"/>
              <a:ext cx="2590589" cy="1200329"/>
            </a:xfrm>
            <a:prstGeom prst="rect">
              <a:avLst/>
            </a:prstGeom>
            <a:noFill/>
            <a:ln>
              <a:noFill/>
            </a:ln>
          </p:spPr>
          <p:txBody>
            <a:bodyPr wrap="square" rtlCol="0">
              <a:spAutoFit/>
            </a:bodyPr>
            <a:lstStyle/>
            <a:p>
              <a:pPr algn="r"/>
              <a:r>
                <a:rPr lang="en-GB" dirty="0">
                  <a:solidFill>
                    <a:schemeClr val="bg1"/>
                  </a:solidFill>
                </a:rPr>
                <a:t>Section 4 may be more relevant for newer</a:t>
              </a:r>
            </a:p>
            <a:p>
              <a:pPr algn="r"/>
              <a:r>
                <a:rPr lang="en-GB" dirty="0">
                  <a:solidFill>
                    <a:schemeClr val="bg1"/>
                  </a:solidFill>
                </a:rPr>
                <a:t> users of the </a:t>
              </a:r>
            </a:p>
            <a:p>
              <a:pPr algn="r"/>
              <a:r>
                <a:rPr lang="en-GB" dirty="0">
                  <a:solidFill>
                    <a:schemeClr val="bg1"/>
                  </a:solidFill>
                </a:rPr>
                <a:t>e-wallet</a:t>
              </a:r>
            </a:p>
          </p:txBody>
        </p:sp>
      </p:grpSp>
    </p:spTree>
    <p:extLst>
      <p:ext uri="{BB962C8B-B14F-4D97-AF65-F5344CB8AC3E}">
        <p14:creationId xmlns:p14="http://schemas.microsoft.com/office/powerpoint/2010/main" val="1809150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48CDDE-81C4-6854-2F36-648A2B54CC0C}"/>
              </a:ext>
            </a:extLst>
          </p:cNvPr>
          <p:cNvSpPr>
            <a:spLocks noGrp="1"/>
          </p:cNvSpPr>
          <p:nvPr>
            <p:ph type="title" idx="4294967295"/>
          </p:nvPr>
        </p:nvSpPr>
        <p:spPr>
          <a:xfrm>
            <a:off x="866774" y="3869120"/>
            <a:ext cx="9281273" cy="15914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defTabSz="914309">
              <a:lnSpc>
                <a:spcPct val="85000"/>
              </a:lnSpc>
              <a:defRPr/>
            </a:pPr>
            <a:r>
              <a:rPr lang="en-GB" sz="4800">
                <a:solidFill>
                  <a:schemeClr val="accent6"/>
                </a:solidFill>
                <a:sym typeface="Arial"/>
              </a:rPr>
              <a:t>Apply, test and learn</a:t>
            </a:r>
            <a:endParaRPr lang="en-US" sz="4800">
              <a:solidFill>
                <a:schemeClr val="accent6"/>
              </a:solidFill>
              <a:sym typeface="Arial"/>
            </a:endParaRPr>
          </a:p>
        </p:txBody>
      </p:sp>
      <p:sp>
        <p:nvSpPr>
          <p:cNvPr id="2" name="Rectangle 1">
            <a:extLst>
              <a:ext uri="{FF2B5EF4-FFF2-40B4-BE49-F238E27FC236}">
                <a16:creationId xmlns:a16="http://schemas.microsoft.com/office/drawing/2014/main" id="{AF6A6196-E4D5-AA3A-C084-F2F6A1A2D683}"/>
              </a:ext>
            </a:extLst>
          </p:cNvPr>
          <p:cNvSpPr/>
          <p:nvPr/>
        </p:nvSpPr>
        <p:spPr>
          <a:xfrm>
            <a:off x="866774" y="1351201"/>
            <a:ext cx="2533887" cy="2298779"/>
          </a:xfrm>
          <a:prstGeom prst="rect">
            <a:avLst/>
          </a:prstGeom>
          <a:solidFill>
            <a:schemeClr val="accent5">
              <a:lumMod val="75000"/>
            </a:schemeClr>
          </a:solidFill>
          <a:ln w="12700" cap="flat" cmpd="sng" algn="ctr">
            <a:noFill/>
            <a:prstDash val="solid"/>
            <a:miter lim="800000"/>
          </a:ln>
          <a:effectLst/>
        </p:spPr>
        <p:txBody>
          <a:bodyPr rtlCol="0" anchor="ctr"/>
          <a:lstStyle/>
          <a:p>
            <a:pPr algn="ctr" defTabSz="1218988">
              <a:lnSpc>
                <a:spcPct val="85000"/>
              </a:lnSpc>
              <a:defRPr/>
            </a:pPr>
            <a:endParaRPr lang="en-GB" sz="2489" kern="0">
              <a:solidFill>
                <a:srgbClr val="FFFFFF"/>
              </a:solidFill>
              <a:latin typeface="Arial"/>
              <a:cs typeface="Arial"/>
              <a:sym typeface="Arial"/>
            </a:endParaRPr>
          </a:p>
        </p:txBody>
      </p:sp>
      <p:sp>
        <p:nvSpPr>
          <p:cNvPr id="4" name="TextBox 3">
            <a:extLst>
              <a:ext uri="{FF2B5EF4-FFF2-40B4-BE49-F238E27FC236}">
                <a16:creationId xmlns:a16="http://schemas.microsoft.com/office/drawing/2014/main" id="{C1AB4CB7-874D-F7E8-08A0-C7015A757049}"/>
              </a:ext>
            </a:extLst>
          </p:cNvPr>
          <p:cNvSpPr txBox="1"/>
          <p:nvPr/>
        </p:nvSpPr>
        <p:spPr>
          <a:xfrm>
            <a:off x="949176" y="1397405"/>
            <a:ext cx="1113487" cy="627864"/>
          </a:xfrm>
          <a:prstGeom prst="rect">
            <a:avLst/>
          </a:prstGeom>
          <a:noFill/>
        </p:spPr>
        <p:txBody>
          <a:bodyPr wrap="square" lIns="0" tIns="0" rIns="0" bIns="0" rtlCol="0">
            <a:spAutoFit/>
          </a:bodyPr>
          <a:lstStyle/>
          <a:p>
            <a:pPr defTabSz="1218988">
              <a:lnSpc>
                <a:spcPct val="85000"/>
              </a:lnSpc>
              <a:defRPr/>
            </a:pPr>
            <a:r>
              <a:rPr lang="en-US" sz="4800" b="1">
                <a:solidFill>
                  <a:schemeClr val="bg1"/>
                </a:solidFill>
                <a:latin typeface="Arial"/>
                <a:cs typeface="Arial"/>
                <a:sym typeface="Arial"/>
              </a:rPr>
              <a:t>4</a:t>
            </a:r>
          </a:p>
        </p:txBody>
      </p:sp>
      <p:pic>
        <p:nvPicPr>
          <p:cNvPr id="6" name="Graphic 5" descr="Rocket with solid fill">
            <a:extLst>
              <a:ext uri="{FF2B5EF4-FFF2-40B4-BE49-F238E27FC236}">
                <a16:creationId xmlns:a16="http://schemas.microsoft.com/office/drawing/2014/main" id="{D7F09298-F109-9F09-CC98-94B7D56591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85321" y="1732209"/>
            <a:ext cx="1696791" cy="1696791"/>
          </a:xfrm>
          <a:prstGeom prst="rect">
            <a:avLst/>
          </a:prstGeom>
        </p:spPr>
      </p:pic>
    </p:spTree>
    <p:extLst>
      <p:ext uri="{BB962C8B-B14F-4D97-AF65-F5344CB8AC3E}">
        <p14:creationId xmlns:p14="http://schemas.microsoft.com/office/powerpoint/2010/main" val="79468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71F3A937-2A2A-441C-9320-4BCDE6557033}"/>
              </a:ext>
            </a:extLst>
          </p:cNvPr>
          <p:cNvSpPr txBox="1"/>
          <p:nvPr/>
        </p:nvSpPr>
        <p:spPr>
          <a:xfrm>
            <a:off x="594593" y="603505"/>
            <a:ext cx="7936730" cy="646331"/>
          </a:xfrm>
          <a:prstGeom prst="rect">
            <a:avLst/>
          </a:prstGeom>
          <a:noFill/>
        </p:spPr>
        <p:txBody>
          <a:bodyPr wrap="square">
            <a:spAutoFit/>
          </a:bodyPr>
          <a:lstStyle/>
          <a:p>
            <a:r>
              <a:rPr lang="en-GB" sz="3600" b="1"/>
              <a:t>Potential following steps</a:t>
            </a:r>
          </a:p>
        </p:txBody>
      </p:sp>
      <p:sp>
        <p:nvSpPr>
          <p:cNvPr id="22" name="Content Placeholder 6">
            <a:extLst>
              <a:ext uri="{FF2B5EF4-FFF2-40B4-BE49-F238E27FC236}">
                <a16:creationId xmlns:a16="http://schemas.microsoft.com/office/drawing/2014/main" id="{4441E6EB-978B-106D-8FAA-D629BB7E95A9}"/>
              </a:ext>
            </a:extLst>
          </p:cNvPr>
          <p:cNvSpPr txBox="1">
            <a:spLocks/>
          </p:cNvSpPr>
          <p:nvPr/>
        </p:nvSpPr>
        <p:spPr>
          <a:xfrm>
            <a:off x="594593" y="1603333"/>
            <a:ext cx="10716410" cy="44968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77">
              <a:lnSpc>
                <a:spcPct val="110000"/>
              </a:lnSpc>
              <a:spcBef>
                <a:spcPts val="1000"/>
              </a:spcBef>
              <a:buNone/>
              <a:defRPr/>
            </a:pPr>
            <a:r>
              <a:rPr lang="en-GB" sz="2000">
                <a:sym typeface="Arial"/>
              </a:rPr>
              <a:t>The most effective interventions/solutions are often those that are first </a:t>
            </a:r>
            <a:r>
              <a:rPr lang="en-GB" sz="2000" b="1">
                <a:sym typeface="Arial"/>
              </a:rPr>
              <a:t>pre-tested</a:t>
            </a:r>
            <a:r>
              <a:rPr lang="en-GB" sz="2000">
                <a:sym typeface="Arial"/>
              </a:rPr>
              <a:t> in a controlled environment. Such tests allow us to</a:t>
            </a:r>
          </a:p>
          <a:p>
            <a:pPr marL="228594" indent="-228594" defTabSz="914377">
              <a:lnSpc>
                <a:spcPct val="110000"/>
              </a:lnSpc>
              <a:spcBef>
                <a:spcPts val="133"/>
              </a:spcBef>
              <a:defRPr/>
            </a:pPr>
            <a:r>
              <a:rPr lang="en-GB" sz="2000" b="1">
                <a:sym typeface="Arial"/>
              </a:rPr>
              <a:t>apply our solutions</a:t>
            </a:r>
          </a:p>
          <a:p>
            <a:pPr marL="228594" indent="-228594" defTabSz="914377">
              <a:lnSpc>
                <a:spcPct val="110000"/>
              </a:lnSpc>
              <a:spcBef>
                <a:spcPts val="133"/>
              </a:spcBef>
              <a:defRPr/>
            </a:pPr>
            <a:r>
              <a:rPr lang="en-GB" sz="2000" b="1">
                <a:sym typeface="Arial"/>
              </a:rPr>
              <a:t>test their efficacy </a:t>
            </a:r>
          </a:p>
          <a:p>
            <a:pPr marL="228594" indent="-228594" defTabSz="914377">
              <a:lnSpc>
                <a:spcPct val="110000"/>
              </a:lnSpc>
              <a:spcBef>
                <a:spcPts val="133"/>
              </a:spcBef>
              <a:defRPr/>
            </a:pPr>
            <a:r>
              <a:rPr lang="en-GB" sz="2000" b="1">
                <a:sym typeface="Arial"/>
              </a:rPr>
              <a:t>learn </a:t>
            </a:r>
            <a:r>
              <a:rPr lang="en-GB" sz="2000">
                <a:sym typeface="Arial"/>
              </a:rPr>
              <a:t>which solution may be most effective before wider rollout. </a:t>
            </a:r>
          </a:p>
          <a:p>
            <a:pPr marL="0" indent="0" defTabSz="914377">
              <a:lnSpc>
                <a:spcPct val="110000"/>
              </a:lnSpc>
              <a:spcBef>
                <a:spcPts val="1000"/>
              </a:spcBef>
              <a:buNone/>
              <a:defRPr/>
            </a:pPr>
            <a:r>
              <a:rPr lang="en-GB" sz="2000">
                <a:sym typeface="Arial"/>
              </a:rPr>
              <a:t>For example, pre-testing could be used to identify the optimal way to present information about the e-wallet.</a:t>
            </a:r>
          </a:p>
          <a:p>
            <a:pPr marL="0" indent="0" defTabSz="914377">
              <a:lnSpc>
                <a:spcPct val="110000"/>
              </a:lnSpc>
              <a:spcBef>
                <a:spcPts val="1000"/>
              </a:spcBef>
              <a:buNone/>
              <a:defRPr/>
            </a:pPr>
            <a:r>
              <a:rPr lang="en-GB" sz="2000">
                <a:sym typeface="Arial"/>
              </a:rPr>
              <a:t>In an experimental setup, we could divide a sample of staff into subgroups, </a:t>
            </a:r>
            <a:r>
              <a:rPr lang="en-GB" sz="2000" b="1">
                <a:sym typeface="Arial"/>
              </a:rPr>
              <a:t>varying the interventions </a:t>
            </a:r>
            <a:r>
              <a:rPr lang="en-GB" sz="2000">
                <a:sym typeface="Arial"/>
              </a:rPr>
              <a:t>(e.g. different ways of framing and presenting information about the e-wallet) between those groups.​ </a:t>
            </a:r>
          </a:p>
          <a:p>
            <a:pPr marL="0" indent="0" defTabSz="914377">
              <a:lnSpc>
                <a:spcPct val="110000"/>
              </a:lnSpc>
              <a:spcBef>
                <a:spcPts val="1000"/>
              </a:spcBef>
              <a:buNone/>
              <a:defRPr/>
            </a:pPr>
            <a:r>
              <a:rPr lang="en-GB" sz="2000">
                <a:sym typeface="Arial"/>
              </a:rPr>
              <a:t>This could then </a:t>
            </a:r>
            <a:r>
              <a:rPr lang="en-GB" sz="2000" b="1">
                <a:sym typeface="Arial"/>
              </a:rPr>
              <a:t>provide a measure of which solutions are most positive </a:t>
            </a:r>
            <a:r>
              <a:rPr lang="en-GB" sz="2000">
                <a:sym typeface="Arial"/>
              </a:rPr>
              <a:t>for improving understanding of the e-wallet and likelihood to use it.</a:t>
            </a:r>
          </a:p>
        </p:txBody>
      </p:sp>
    </p:spTree>
    <p:extLst>
      <p:ext uri="{BB962C8B-B14F-4D97-AF65-F5344CB8AC3E}">
        <p14:creationId xmlns:p14="http://schemas.microsoft.com/office/powerpoint/2010/main" val="1310050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48CDDE-81C4-6854-2F36-648A2B54CC0C}"/>
              </a:ext>
            </a:extLst>
          </p:cNvPr>
          <p:cNvSpPr>
            <a:spLocks noGrp="1"/>
          </p:cNvSpPr>
          <p:nvPr>
            <p:ph type="title" idx="4294967295"/>
          </p:nvPr>
        </p:nvSpPr>
        <p:spPr>
          <a:xfrm>
            <a:off x="866775" y="2519363"/>
            <a:ext cx="6948488" cy="96361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6000" b="1" i="0" u="none" strike="noStrike" kern="1200" cap="none" spc="0" normalizeH="0" baseline="0" noProof="0" dirty="0">
                <a:ln>
                  <a:noFill/>
                </a:ln>
                <a:solidFill>
                  <a:schemeClr val="tx1"/>
                </a:solidFill>
                <a:effectLst/>
                <a:uLnTx/>
                <a:uFillTx/>
                <a:latin typeface="+mn-lt"/>
                <a:ea typeface="+mn-ea"/>
                <a:cs typeface="+mn-cs"/>
              </a:rPr>
              <a:t>Appendix</a:t>
            </a:r>
          </a:p>
        </p:txBody>
      </p:sp>
      <p:sp>
        <p:nvSpPr>
          <p:cNvPr id="2" name="Text Placeholder 1">
            <a:extLst>
              <a:ext uri="{FF2B5EF4-FFF2-40B4-BE49-F238E27FC236}">
                <a16:creationId xmlns:a16="http://schemas.microsoft.com/office/drawing/2014/main" id="{407C8806-82CB-9D95-F99A-A8F4B41BE772}"/>
              </a:ext>
            </a:extLst>
          </p:cNvPr>
          <p:cNvSpPr>
            <a:spLocks noGrp="1"/>
          </p:cNvSpPr>
          <p:nvPr>
            <p:ph type="body" sz="quarter" idx="13"/>
          </p:nvPr>
        </p:nvSpPr>
        <p:spPr>
          <a:xfrm>
            <a:off x="866832" y="3564000"/>
            <a:ext cx="6092767" cy="1223900"/>
          </a:xfrm>
        </p:spPr>
        <p:txBody>
          <a:bodyPr>
            <a:normAutofit/>
          </a:bodyPr>
          <a:lstStyle/>
          <a:p>
            <a:r>
              <a:rPr lang="en-GB" dirty="0"/>
              <a:t>Feedback from workshops where barriers to using the e-wallet were explored</a:t>
            </a:r>
          </a:p>
        </p:txBody>
      </p:sp>
    </p:spTree>
    <p:extLst>
      <p:ext uri="{BB962C8B-B14F-4D97-AF65-F5344CB8AC3E}">
        <p14:creationId xmlns:p14="http://schemas.microsoft.com/office/powerpoint/2010/main" val="1979663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noAutofit/>
          </a:bodyPr>
          <a:lstStyle/>
          <a:p>
            <a:r>
              <a:rPr lang="en-GB" sz="2400" spc="-40"/>
              <a:t>The first barrier to using the e-wallet was that not enough people </a:t>
            </a:r>
            <a:br>
              <a:rPr lang="en-GB" sz="2400" spc="-40"/>
            </a:br>
            <a:r>
              <a:rPr lang="en-GB" sz="2400" spc="-40"/>
              <a:t>know about it which links to recommendation 1</a:t>
            </a:r>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690890"/>
            <a:ext cx="5664000" cy="4951210"/>
          </a:xfrm>
        </p:spPr>
        <p:txBody>
          <a:bodyPr>
            <a:normAutofit fontScale="62500" lnSpcReduction="20000"/>
          </a:bodyPr>
          <a:lstStyle/>
          <a:p>
            <a:pPr marL="266700" indent="-266700">
              <a:buFont typeface="Arial" panose="020B0604020202020204" pitchFamily="34" charset="0"/>
              <a:buChar char="•"/>
            </a:pPr>
            <a:r>
              <a:rPr lang="en-GB" sz="2000"/>
              <a:t>Framing the e-wallet as the first port of call or the default option</a:t>
            </a:r>
          </a:p>
          <a:p>
            <a:pPr marL="266700" indent="-266700">
              <a:buFont typeface="Arial" panose="020B0604020202020204" pitchFamily="34" charset="0"/>
              <a:buChar char="•"/>
            </a:pPr>
            <a:r>
              <a:rPr lang="en-GB" sz="2000"/>
              <a:t>Make language more accurate and desirable when discussing the e-wallet. It is not a budget; it’s a grant but not a grant. </a:t>
            </a:r>
          </a:p>
          <a:p>
            <a:pPr marL="266700" indent="-266700">
              <a:buFont typeface="Arial" panose="020B0604020202020204" pitchFamily="34" charset="0"/>
              <a:buChar char="•"/>
            </a:pPr>
            <a:r>
              <a:rPr lang="en-GB" sz="2000"/>
              <a:t>Name it something catchy / funny / clever</a:t>
            </a:r>
          </a:p>
          <a:p>
            <a:pPr marL="266700" indent="-266700">
              <a:buFont typeface="Arial" panose="020B0604020202020204" pitchFamily="34" charset="0"/>
              <a:buChar char="•"/>
            </a:pPr>
            <a:r>
              <a:rPr lang="en-GB" sz="2000"/>
              <a:t>Stop describing the e-wallet as 'new’ or a 'pilot’ as this leads to staff fearing it may end, sometimes limiting the effort and energy they invest when promoting the e-wallet to colleagues</a:t>
            </a:r>
          </a:p>
          <a:p>
            <a:pPr marL="266700" indent="-266700">
              <a:buFont typeface="Arial" panose="020B0604020202020204" pitchFamily="34" charset="0"/>
              <a:buChar char="•"/>
            </a:pPr>
            <a:r>
              <a:rPr lang="en-GB" sz="2000"/>
              <a:t>Use champions (or extra staff) to promote the e-wallet &amp; collect case studies. The e-wallet needs a ‘d</a:t>
            </a:r>
            <a:r>
              <a:rPr lang="en-GB" sz="2000">
                <a:latin typeface="Arial" panose="020B0604020202020204" pitchFamily="34" charset="0"/>
                <a:cs typeface="Arial" panose="020B0604020202020204" pitchFamily="34" charset="0"/>
              </a:rPr>
              <a:t>edicated team member who knows the process inside out and can collect learning and story telling’</a:t>
            </a:r>
            <a:endParaRPr lang="en-GB" sz="2000"/>
          </a:p>
          <a:p>
            <a:pPr marL="266700" indent="-266700">
              <a:buFont typeface="Arial" panose="020B0604020202020204" pitchFamily="34" charset="0"/>
              <a:buChar char="•"/>
            </a:pPr>
            <a:r>
              <a:rPr lang="en-GB" sz="2000"/>
              <a:t>Share the case studies with staff. Tell stories in three bullet points: ‘problem, solution, impact’ such as bed days saved. ‘If something works and is easy, it’ll get used!’</a:t>
            </a:r>
          </a:p>
          <a:p>
            <a:pPr marL="266700" indent="-266700">
              <a:buFont typeface="Arial" panose="020B0604020202020204" pitchFamily="34" charset="0"/>
              <a:buChar char="•"/>
            </a:pPr>
            <a:r>
              <a:rPr lang="en-GB" sz="2000"/>
              <a:t>Get senior leadership buy-in and ‘make the case for change’ by focusing on patient flow, bed days saved and / or costs saved</a:t>
            </a:r>
          </a:p>
          <a:p>
            <a:pPr marL="266700" indent="-266700">
              <a:buFont typeface="Arial" panose="020B0604020202020204" pitchFamily="34" charset="0"/>
              <a:buChar char="•"/>
            </a:pPr>
            <a:r>
              <a:rPr lang="en-GB" sz="2000"/>
              <a:t>Embed info about e-wallet into routine meetings &amp; core documentation, but also share information in new and innovative ways (see clipboard)</a:t>
            </a:r>
          </a:p>
          <a:p>
            <a:pPr marL="266700" indent="-266700">
              <a:buFont typeface="Arial" panose="020B0604020202020204" pitchFamily="34" charset="0"/>
              <a:buChar char="•"/>
            </a:pPr>
            <a:r>
              <a:rPr lang="en-GB" sz="2000"/>
              <a:t>Identify who needs to know about the e-wallet such as departments; teams; individuals and voluntary and share information with them regularly in a ‘drumbeat’. Work with comms departments to support the message</a:t>
            </a:r>
          </a:p>
          <a:p>
            <a:pPr marL="266700" indent="-266700">
              <a:buFont typeface="Arial" panose="020B0604020202020204" pitchFamily="34" charset="0"/>
              <a:buChar char="•"/>
            </a:pPr>
            <a:r>
              <a:rPr lang="en-GB" sz="2000"/>
              <a:t>Train staff about it &amp; share (searchable) info on intranet</a:t>
            </a:r>
          </a:p>
          <a:p>
            <a:pPr marL="266700" indent="-266700">
              <a:buFont typeface="Arial" panose="020B0604020202020204" pitchFamily="34" charset="0"/>
              <a:buChar char="•"/>
            </a:pPr>
            <a:r>
              <a:rPr lang="en-GB" sz="2000"/>
              <a:t>Share information about e-wallet at start of patient journey through hospital, </a:t>
            </a:r>
            <a:r>
              <a:rPr lang="en-GB" sz="2000" err="1"/>
              <a:t>ie</a:t>
            </a:r>
            <a:r>
              <a:rPr lang="en-GB" sz="2000"/>
              <a:t> through A&amp;E to pick up need earlier and start process earlier</a:t>
            </a:r>
          </a:p>
        </p:txBody>
      </p:sp>
      <p:sp>
        <p:nvSpPr>
          <p:cNvPr id="6" name="Text Placeholder 5">
            <a:extLst>
              <a:ext uri="{FF2B5EF4-FFF2-40B4-BE49-F238E27FC236}">
                <a16:creationId xmlns:a16="http://schemas.microsoft.com/office/drawing/2014/main" id="{90D8699A-B55F-394A-8D26-672B8DCA6C60}"/>
              </a:ext>
            </a:extLst>
          </p:cNvPr>
          <p:cNvSpPr>
            <a:spLocks noGrp="1"/>
          </p:cNvSpPr>
          <p:nvPr>
            <p:ph type="body" sz="quarter" idx="13"/>
          </p:nvPr>
        </p:nvSpPr>
        <p:spPr>
          <a:xfrm>
            <a:off x="432000" y="1297186"/>
            <a:ext cx="11328000" cy="245864"/>
          </a:xfrm>
        </p:spPr>
        <p:txBody>
          <a:bodyPr/>
          <a:lstStyle/>
          <a:p>
            <a:pPr>
              <a:lnSpc>
                <a:spcPct val="100000"/>
              </a:lnSpc>
              <a:spcAft>
                <a:spcPts val="1200"/>
              </a:spcAft>
              <a:buClr>
                <a:schemeClr val="accent6"/>
              </a:buClr>
            </a:pPr>
            <a:r>
              <a:rPr lang="en-GB" sz="1800"/>
              <a:t>In interviews and focus groups, you suggested</a:t>
            </a:r>
          </a:p>
        </p:txBody>
      </p:sp>
      <p:sp>
        <p:nvSpPr>
          <p:cNvPr id="21" name="Rectangle: Folded Corner 20">
            <a:extLst>
              <a:ext uri="{FF2B5EF4-FFF2-40B4-BE49-F238E27FC236}">
                <a16:creationId xmlns:a16="http://schemas.microsoft.com/office/drawing/2014/main" id="{9F0FA85E-633C-40B3-4DAD-41EE3365196A}"/>
              </a:ext>
            </a:extLst>
          </p:cNvPr>
          <p:cNvSpPr/>
          <p:nvPr/>
        </p:nvSpPr>
        <p:spPr>
          <a:xfrm>
            <a:off x="6245323" y="2417240"/>
            <a:ext cx="2413293" cy="3601831"/>
          </a:xfrm>
          <a:prstGeom prst="foldedCorner">
            <a:avLst>
              <a:gd name="adj" fmla="val 10615"/>
            </a:avLst>
          </a:prstGeom>
          <a:solidFill>
            <a:schemeClr val="bg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GB" sz="1200">
                <a:solidFill>
                  <a:schemeClr val="accent6"/>
                </a:solidFill>
              </a:rPr>
              <a:t> </a:t>
            </a:r>
          </a:p>
          <a:p>
            <a:pPr marL="0" marR="0" lvl="0" indent="0" algn="ctr" defTabSz="914354" rtl="0" eaLnBrk="1" fontAlgn="auto" latinLnBrk="0" hangingPunct="1">
              <a:lnSpc>
                <a:spcPct val="100000"/>
              </a:lnSpc>
              <a:spcBef>
                <a:spcPts val="600"/>
              </a:spcBef>
              <a:spcAft>
                <a:spcPts val="600"/>
              </a:spcAft>
              <a:buClr>
                <a:srgbClr val="FF0000"/>
              </a:buClr>
              <a:buSzTx/>
              <a:buFontTx/>
              <a:buNone/>
              <a:tabLst/>
              <a:defRPr/>
            </a:pPr>
            <a:r>
              <a:rPr kumimoji="0" lang="en-GB" sz="1600" b="1" i="0" u="none" strike="noStrike" kern="1200" cap="none" spc="0" normalizeH="0" baseline="0" noProof="0">
                <a:ln>
                  <a:noFill/>
                </a:ln>
                <a:solidFill>
                  <a:schemeClr val="accent6"/>
                </a:solidFill>
                <a:effectLst/>
                <a:uLnTx/>
                <a:uFillTx/>
                <a:latin typeface="Arial" panose="020B0604020202020204" pitchFamily="34" charset="0"/>
                <a:cs typeface="Arial" panose="020B0604020202020204" pitchFamily="34" charset="0"/>
              </a:rPr>
              <a:t>E-wallet </a:t>
            </a:r>
            <a:r>
              <a:rPr lang="en-GB" sz="1600" b="1">
                <a:solidFill>
                  <a:schemeClr val="accent6"/>
                </a:solidFill>
                <a:latin typeface="Arial" panose="020B0604020202020204" pitchFamily="34" charset="0"/>
                <a:cs typeface="Arial" panose="020B0604020202020204" pitchFamily="34" charset="0"/>
              </a:rPr>
              <a:t>language ideas</a:t>
            </a:r>
            <a:endParaRPr kumimoji="0" lang="en-GB" sz="1600" b="1" i="0" u="none" strike="noStrike" kern="1200" cap="none" spc="0" normalizeH="0" baseline="0" noProof="0">
              <a:ln>
                <a:noFill/>
              </a:ln>
              <a:solidFill>
                <a:schemeClr val="accent6"/>
              </a:solidFill>
              <a:effectLst/>
              <a:uLnTx/>
              <a:uFillTx/>
              <a:latin typeface="Arial" panose="020B0604020202020204" pitchFamily="34" charset="0"/>
              <a:cs typeface="Arial" panose="020B0604020202020204" pitchFamily="34" charset="0"/>
            </a:endParaRPr>
          </a:p>
          <a:p>
            <a:pPr marL="177796" marR="0" lvl="0" indent="-177796" algn="l" defTabSz="914354" rtl="0" eaLnBrk="1" fontAlgn="auto" latinLnBrk="0" hangingPunct="1">
              <a:lnSpc>
                <a:spcPct val="100000"/>
              </a:lnSpc>
              <a:spcBef>
                <a:spcPts val="600"/>
              </a:spcBef>
              <a:buClr>
                <a:srgbClr val="005EB8"/>
              </a:buClr>
              <a:buSzTx/>
              <a:buFont typeface="Wingdings" panose="05000000000000000000" pitchFamily="2" charset="2"/>
              <a:buChar char="§"/>
              <a:tabLst/>
              <a:defRPr/>
            </a:pPr>
            <a:r>
              <a:rPr kumimoji="0" lang="en-GB" sz="1200" b="0" i="0" u="none" strike="noStrike" kern="1200" cap="none" spc="0" normalizeH="0" baseline="0" noProof="0">
                <a:ln>
                  <a:noFill/>
                </a:ln>
                <a:solidFill>
                  <a:schemeClr val="accent6"/>
                </a:solidFill>
                <a:effectLst/>
                <a:uLnTx/>
                <a:uFillTx/>
                <a:latin typeface="Arial" panose="020B0604020202020204" pitchFamily="34" charset="0"/>
                <a:cs typeface="Arial" panose="020B0604020202020204" pitchFamily="34" charset="0"/>
              </a:rPr>
              <a:t>The magic card that makes it less hard</a:t>
            </a:r>
          </a:p>
          <a:p>
            <a:pPr marL="177796" marR="0" lvl="0" indent="-177796" algn="l" defTabSz="914354" rtl="0" eaLnBrk="1" fontAlgn="auto" latinLnBrk="0" hangingPunct="1">
              <a:lnSpc>
                <a:spcPct val="100000"/>
              </a:lnSpc>
              <a:spcBef>
                <a:spcPts val="600"/>
              </a:spcBef>
              <a:buClr>
                <a:srgbClr val="005EB8"/>
              </a:buClr>
              <a:buSzTx/>
              <a:buFont typeface="Wingdings" panose="05000000000000000000" pitchFamily="2" charset="2"/>
              <a:buChar char="§"/>
              <a:tabLst/>
              <a:defRPr/>
            </a:pPr>
            <a:r>
              <a:rPr lang="en-GB" sz="1200">
                <a:solidFill>
                  <a:schemeClr val="accent6"/>
                </a:solidFill>
                <a:latin typeface="Arial" panose="020B0604020202020204" pitchFamily="34" charset="0"/>
                <a:cs typeface="Arial" panose="020B0604020202020204" pitchFamily="34" charset="0"/>
              </a:rPr>
              <a:t>Spend your way out!</a:t>
            </a:r>
          </a:p>
          <a:p>
            <a:pPr marL="177796" marR="0" lvl="0" indent="-177796" algn="l" defTabSz="914354" rtl="0" eaLnBrk="1" fontAlgn="auto" latinLnBrk="0" hangingPunct="1">
              <a:lnSpc>
                <a:spcPct val="100000"/>
              </a:lnSpc>
              <a:spcBef>
                <a:spcPts val="600"/>
              </a:spcBef>
              <a:buClr>
                <a:srgbClr val="005EB8"/>
              </a:buClr>
              <a:buSzTx/>
              <a:buFont typeface="Wingdings" panose="05000000000000000000" pitchFamily="2" charset="2"/>
              <a:buChar char="§"/>
              <a:tabLst/>
              <a:defRPr/>
            </a:pPr>
            <a:r>
              <a:rPr kumimoji="0" lang="en-GB" sz="1200" b="0" i="0" u="none" strike="noStrike" kern="1200" cap="none" spc="0" normalizeH="0" baseline="0" noProof="0">
                <a:ln>
                  <a:noFill/>
                </a:ln>
                <a:solidFill>
                  <a:schemeClr val="accent6"/>
                </a:solidFill>
                <a:effectLst/>
                <a:uLnTx/>
                <a:uFillTx/>
                <a:latin typeface="Arial" panose="020B0604020202020204" pitchFamily="34" charset="0"/>
                <a:cs typeface="Arial" panose="020B0604020202020204" pitchFamily="34" charset="0"/>
              </a:rPr>
              <a:t>Spend to save</a:t>
            </a:r>
          </a:p>
          <a:p>
            <a:pPr marL="177796" marR="0" lvl="0" indent="-177796" algn="l" defTabSz="914354" rtl="0" eaLnBrk="1" fontAlgn="auto" latinLnBrk="0" hangingPunct="1">
              <a:lnSpc>
                <a:spcPct val="100000"/>
              </a:lnSpc>
              <a:spcBef>
                <a:spcPts val="600"/>
              </a:spcBef>
              <a:buClr>
                <a:srgbClr val="005EB8"/>
              </a:buClr>
              <a:buSzTx/>
              <a:buFont typeface="Wingdings" panose="05000000000000000000" pitchFamily="2" charset="2"/>
              <a:buChar char="§"/>
              <a:tabLst/>
              <a:defRPr/>
            </a:pPr>
            <a:r>
              <a:rPr lang="en-GB" sz="1200">
                <a:solidFill>
                  <a:schemeClr val="accent6"/>
                </a:solidFill>
                <a:latin typeface="Arial" panose="020B0604020202020204" pitchFamily="34" charset="0"/>
                <a:cs typeface="Arial" panose="020B0604020202020204" pitchFamily="34" charset="0"/>
              </a:rPr>
              <a:t>Get discharge done</a:t>
            </a:r>
          </a:p>
          <a:p>
            <a:pPr marL="177796" marR="0" lvl="0" indent="-177796" algn="l" defTabSz="914354" rtl="0" eaLnBrk="1" fontAlgn="auto" latinLnBrk="0" hangingPunct="1">
              <a:lnSpc>
                <a:spcPct val="100000"/>
              </a:lnSpc>
              <a:spcBef>
                <a:spcPts val="600"/>
              </a:spcBef>
              <a:buClr>
                <a:srgbClr val="005EB8"/>
              </a:buClr>
              <a:buSzTx/>
              <a:buFont typeface="Wingdings" panose="05000000000000000000" pitchFamily="2" charset="2"/>
              <a:buChar char="§"/>
              <a:tabLst/>
              <a:defRPr/>
            </a:pPr>
            <a:r>
              <a:rPr kumimoji="0" lang="en-GB" sz="1200" b="0" i="0" u="none" strike="noStrike" kern="1200" cap="none" spc="0" normalizeH="0" baseline="0" noProof="0">
                <a:ln>
                  <a:noFill/>
                </a:ln>
                <a:solidFill>
                  <a:schemeClr val="accent6"/>
                </a:solidFill>
                <a:effectLst/>
                <a:uLnTx/>
                <a:uFillTx/>
                <a:latin typeface="Arial" panose="020B0604020202020204" pitchFamily="34" charset="0"/>
                <a:cs typeface="Arial" panose="020B0604020202020204" pitchFamily="34" charset="0"/>
              </a:rPr>
              <a:t>E-wallet: the solution in your pocket</a:t>
            </a:r>
          </a:p>
          <a:p>
            <a:pPr marL="177796" marR="0" lvl="0" indent="-177796" algn="l" defTabSz="914354" rtl="0" eaLnBrk="1" fontAlgn="auto" latinLnBrk="0" hangingPunct="1">
              <a:lnSpc>
                <a:spcPct val="100000"/>
              </a:lnSpc>
              <a:spcBef>
                <a:spcPts val="600"/>
              </a:spcBef>
              <a:buClr>
                <a:srgbClr val="005EB8"/>
              </a:buClr>
              <a:buSzTx/>
              <a:buFont typeface="Wingdings" panose="05000000000000000000" pitchFamily="2" charset="2"/>
              <a:buChar char="§"/>
              <a:tabLst/>
              <a:defRPr/>
            </a:pPr>
            <a:r>
              <a:rPr kumimoji="0" lang="en-GB" sz="1200" b="0" i="0" u="none" strike="noStrike" kern="1200" cap="none" spc="0" normalizeH="0" baseline="0" noProof="0">
                <a:ln>
                  <a:noFill/>
                </a:ln>
                <a:solidFill>
                  <a:schemeClr val="accent6"/>
                </a:solidFill>
                <a:effectLst/>
                <a:uLnTx/>
                <a:uFillTx/>
                <a:latin typeface="Arial" panose="020B0604020202020204" pitchFamily="34" charset="0"/>
                <a:cs typeface="Arial" panose="020B0604020202020204" pitchFamily="34" charset="0"/>
              </a:rPr>
              <a:t>See it, e-wallet it, sorted!</a:t>
            </a:r>
          </a:p>
          <a:p>
            <a:pPr marL="177796" marR="0" lvl="0" indent="-177796" algn="l" defTabSz="914354" rtl="0" eaLnBrk="1" fontAlgn="auto" latinLnBrk="0" hangingPunct="1">
              <a:lnSpc>
                <a:spcPct val="100000"/>
              </a:lnSpc>
              <a:spcBef>
                <a:spcPts val="600"/>
              </a:spcBef>
              <a:buClr>
                <a:srgbClr val="005EB8"/>
              </a:buClr>
              <a:buSzTx/>
              <a:buFont typeface="Wingdings" panose="05000000000000000000" pitchFamily="2" charset="2"/>
              <a:buChar char="§"/>
              <a:tabLst/>
              <a:defRPr/>
            </a:pPr>
            <a:r>
              <a:rPr lang="en-GB" sz="1200">
                <a:solidFill>
                  <a:schemeClr val="accent6"/>
                </a:solidFill>
                <a:latin typeface="Arial" panose="020B0604020202020204" pitchFamily="34" charset="0"/>
                <a:cs typeface="Arial" panose="020B0604020202020204" pitchFamily="34" charset="0"/>
              </a:rPr>
              <a:t>Speedy discharge</a:t>
            </a:r>
          </a:p>
          <a:p>
            <a:pPr marL="177796" marR="0" lvl="0" indent="-177796" algn="l" defTabSz="914354" rtl="0" eaLnBrk="1" fontAlgn="auto" latinLnBrk="0" hangingPunct="1">
              <a:lnSpc>
                <a:spcPct val="100000"/>
              </a:lnSpc>
              <a:spcBef>
                <a:spcPts val="600"/>
              </a:spcBef>
              <a:buClr>
                <a:srgbClr val="005EB8"/>
              </a:buClr>
              <a:buSzTx/>
              <a:buFont typeface="Wingdings" panose="05000000000000000000" pitchFamily="2" charset="2"/>
              <a:buChar char="§"/>
              <a:tabLst/>
              <a:defRPr/>
            </a:pPr>
            <a:r>
              <a:rPr kumimoji="0" lang="en-GB" sz="1200" b="0" i="0" u="none" strike="noStrike" kern="1200" cap="none" spc="0" normalizeH="0" baseline="0" noProof="0">
                <a:ln>
                  <a:noFill/>
                </a:ln>
                <a:solidFill>
                  <a:schemeClr val="accent6"/>
                </a:solidFill>
                <a:effectLst/>
                <a:uLnTx/>
                <a:uFillTx/>
                <a:latin typeface="Arial" panose="020B0604020202020204" pitchFamily="34" charset="0"/>
                <a:cs typeface="Arial" panose="020B0604020202020204" pitchFamily="34" charset="0"/>
              </a:rPr>
              <a:t>Expedited discharge</a:t>
            </a:r>
          </a:p>
          <a:p>
            <a:pPr marL="177796" marR="0" lvl="0" indent="-177796" algn="l" defTabSz="914354" rtl="0" eaLnBrk="1" fontAlgn="auto" latinLnBrk="0" hangingPunct="1">
              <a:lnSpc>
                <a:spcPct val="100000"/>
              </a:lnSpc>
              <a:spcBef>
                <a:spcPts val="600"/>
              </a:spcBef>
              <a:buClr>
                <a:srgbClr val="005EB8"/>
              </a:buClr>
              <a:buSzTx/>
              <a:buFont typeface="Wingdings" panose="05000000000000000000" pitchFamily="2" charset="2"/>
              <a:buChar char="§"/>
              <a:tabLst/>
              <a:defRPr/>
            </a:pPr>
            <a:r>
              <a:rPr lang="en-GB" sz="1200">
                <a:solidFill>
                  <a:schemeClr val="accent6"/>
                </a:solidFill>
                <a:latin typeface="Arial" panose="020B0604020202020204" pitchFamily="34" charset="0"/>
                <a:cs typeface="Arial" panose="020B0604020202020204" pitchFamily="34" charset="0"/>
              </a:rPr>
              <a:t>Discharge wallet / card</a:t>
            </a:r>
            <a:endParaRPr kumimoji="0" lang="en-GB" sz="1200" b="0" i="0" u="none" strike="noStrike" kern="1200" cap="none" spc="0" normalizeH="0" baseline="0" noProof="0">
              <a:ln>
                <a:noFill/>
              </a:ln>
              <a:solidFill>
                <a:schemeClr val="accent6"/>
              </a:solidFill>
              <a:effectLst/>
              <a:uLnTx/>
              <a:uFillTx/>
              <a:latin typeface="Arial" panose="020B0604020202020204" pitchFamily="34" charset="0"/>
              <a:cs typeface="Arial" panose="020B0604020202020204" pitchFamily="34" charset="0"/>
            </a:endParaRPr>
          </a:p>
        </p:txBody>
      </p:sp>
      <p:sp>
        <p:nvSpPr>
          <p:cNvPr id="22" name="Rectangle: Folded Corner 21">
            <a:extLst>
              <a:ext uri="{FF2B5EF4-FFF2-40B4-BE49-F238E27FC236}">
                <a16:creationId xmlns:a16="http://schemas.microsoft.com/office/drawing/2014/main" id="{82D11911-A04A-E933-A535-90612A7DB095}"/>
              </a:ext>
            </a:extLst>
          </p:cNvPr>
          <p:cNvSpPr/>
          <p:nvPr/>
        </p:nvSpPr>
        <p:spPr>
          <a:xfrm>
            <a:off x="8765563" y="2407723"/>
            <a:ext cx="3005755" cy="3601831"/>
          </a:xfrm>
          <a:prstGeom prst="foldedCorner">
            <a:avLst>
              <a:gd name="adj" fmla="val 11132"/>
            </a:avLst>
          </a:prstGeom>
          <a:solidFill>
            <a:schemeClr val="bg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GB" sz="1000">
                <a:solidFill>
                  <a:schemeClr val="accent6"/>
                </a:solidFill>
              </a:rPr>
              <a:t> </a:t>
            </a:r>
          </a:p>
          <a:p>
            <a:pPr marL="0" marR="0" lvl="0" indent="0" algn="ctr" defTabSz="914354" rtl="0" eaLnBrk="1" fontAlgn="auto" latinLnBrk="0" hangingPunct="1">
              <a:lnSpc>
                <a:spcPct val="100000"/>
              </a:lnSpc>
              <a:spcBef>
                <a:spcPts val="600"/>
              </a:spcBef>
              <a:spcAft>
                <a:spcPts val="600"/>
              </a:spcAft>
              <a:buClr>
                <a:srgbClr val="FF0000"/>
              </a:buClr>
              <a:buSzTx/>
              <a:buFontTx/>
              <a:buNone/>
              <a:tabLst/>
              <a:defRPr/>
            </a:pPr>
            <a:r>
              <a:rPr kumimoji="0" lang="en-GB" sz="1600" b="1" i="0" u="none" strike="noStrike" kern="1200" cap="none" spc="0" normalizeH="0" baseline="0" noProof="0">
                <a:ln>
                  <a:noFill/>
                </a:ln>
                <a:solidFill>
                  <a:schemeClr val="accent6"/>
                </a:solidFill>
                <a:effectLst/>
                <a:uLnTx/>
                <a:uFillTx/>
                <a:latin typeface="Arial" panose="020B0604020202020204" pitchFamily="34" charset="0"/>
                <a:cs typeface="Arial" panose="020B0604020202020204" pitchFamily="34" charset="0"/>
              </a:rPr>
              <a:t>Ways to share info</a:t>
            </a:r>
            <a:endParaRPr kumimoji="0" lang="en-GB" sz="1100" b="1" i="0" u="none" strike="noStrike" kern="1200" cap="none" spc="0" normalizeH="0" baseline="0" noProof="0">
              <a:ln>
                <a:noFill/>
              </a:ln>
              <a:solidFill>
                <a:schemeClr val="accent6"/>
              </a:solidFill>
              <a:effectLst/>
              <a:uLnTx/>
              <a:uFillTx/>
              <a:latin typeface="Arial" panose="020B0604020202020204" pitchFamily="34" charset="0"/>
              <a:cs typeface="Arial" panose="020B0604020202020204" pitchFamily="34" charset="0"/>
            </a:endParaRPr>
          </a:p>
          <a:p>
            <a:pPr marL="177796" marR="0" lvl="0" indent="-177796" algn="l" defTabSz="914354" rtl="0" eaLnBrk="1" fontAlgn="auto" latinLnBrk="0" hangingPunct="1">
              <a:lnSpc>
                <a:spcPct val="100000"/>
              </a:lnSpc>
              <a:spcBef>
                <a:spcPts val="600"/>
              </a:spcBef>
              <a:buClr>
                <a:srgbClr val="005EB8"/>
              </a:buClr>
              <a:buSzTx/>
              <a:buFont typeface="Wingdings" panose="05000000000000000000" pitchFamily="2" charset="2"/>
              <a:buChar char="§"/>
              <a:tabLst/>
              <a:defRPr/>
            </a:pPr>
            <a:r>
              <a:rPr kumimoji="0" lang="en-GB" sz="1200" b="0" i="0" u="none" strike="noStrike" kern="1200" cap="none" spc="0" normalizeH="0" baseline="0" noProof="0">
                <a:ln>
                  <a:noFill/>
                </a:ln>
                <a:solidFill>
                  <a:schemeClr val="accent6"/>
                </a:solidFill>
                <a:effectLst/>
                <a:uLnTx/>
                <a:uFillTx/>
                <a:latin typeface="Arial" panose="020B0604020202020204" pitchFamily="34" charset="0"/>
                <a:cs typeface="Arial" panose="020B0604020202020204" pitchFamily="34" charset="0"/>
              </a:rPr>
              <a:t>Create staff videos about e-wallet and impact on their work and patient flow</a:t>
            </a:r>
          </a:p>
          <a:p>
            <a:pPr marL="177796" indent="-177796" defTabSz="914354">
              <a:spcBef>
                <a:spcPts val="600"/>
              </a:spcBef>
              <a:buClr>
                <a:srgbClr val="005EB8"/>
              </a:buClr>
              <a:buFont typeface="Wingdings" panose="05000000000000000000" pitchFamily="2" charset="2"/>
              <a:buChar char="§"/>
              <a:defRPr/>
            </a:pPr>
            <a:r>
              <a:rPr kumimoji="0" lang="en-GB" sz="1200" b="0" i="0" u="none" strike="noStrike" kern="1200" cap="none" spc="0" normalizeH="0" baseline="0" noProof="0">
                <a:ln>
                  <a:noFill/>
                </a:ln>
                <a:solidFill>
                  <a:schemeClr val="accent6"/>
                </a:solidFill>
                <a:effectLst/>
                <a:uLnTx/>
                <a:uFillTx/>
                <a:latin typeface="Arial" panose="020B0604020202020204" pitchFamily="34" charset="0"/>
                <a:cs typeface="Arial" panose="020B0604020202020204" pitchFamily="34" charset="0"/>
              </a:rPr>
              <a:t>Share </a:t>
            </a:r>
            <a:r>
              <a:rPr lang="en-GB" sz="1200" strike="noStrike">
                <a:solidFill>
                  <a:schemeClr val="accent6"/>
                </a:solidFill>
                <a:latin typeface="Arial" panose="020B0604020202020204" pitchFamily="34" charset="0"/>
                <a:cs typeface="Arial" panose="020B0604020202020204" pitchFamily="34" charset="0"/>
              </a:rPr>
              <a:t>via whatever means possible: poster; word of mouth; screensavers. Talk about it daily</a:t>
            </a:r>
          </a:p>
          <a:p>
            <a:pPr marL="177796" indent="-177796" defTabSz="914354">
              <a:spcBef>
                <a:spcPts val="600"/>
              </a:spcBef>
              <a:buClr>
                <a:srgbClr val="005EB8"/>
              </a:buClr>
              <a:buFont typeface="Wingdings" panose="05000000000000000000" pitchFamily="2" charset="2"/>
              <a:buChar char="§"/>
              <a:defRPr/>
            </a:pPr>
            <a:r>
              <a:rPr lang="en-GB" sz="1200" strike="noStrike">
                <a:solidFill>
                  <a:schemeClr val="accent6"/>
                </a:solidFill>
                <a:latin typeface="Arial" panose="020B0604020202020204" pitchFamily="34" charset="0"/>
                <a:cs typeface="Arial" panose="020B0604020202020204" pitchFamily="34" charset="0"/>
              </a:rPr>
              <a:t>Use a QR code for an intranet page on PHBs: </a:t>
            </a:r>
            <a:r>
              <a:rPr lang="en-GB" sz="1200">
                <a:solidFill>
                  <a:schemeClr val="accent6"/>
                </a:solidFill>
                <a:latin typeface="Arial" panose="020B0604020202020204" pitchFamily="34" charset="0"/>
                <a:cs typeface="Arial" panose="020B0604020202020204" pitchFamily="34" charset="0"/>
              </a:rPr>
              <a:t>-  "Does your patient need something bought for them to enable them to go home?“ and show pictures of shoes, keys, mobile phones etc</a:t>
            </a:r>
          </a:p>
          <a:p>
            <a:pPr marL="177796" indent="-177796" defTabSz="914354">
              <a:spcBef>
                <a:spcPts val="600"/>
              </a:spcBef>
              <a:buClr>
                <a:srgbClr val="005EB8"/>
              </a:buClr>
              <a:buFont typeface="Wingdings" panose="05000000000000000000" pitchFamily="2" charset="2"/>
              <a:buChar char="§"/>
              <a:defRPr/>
            </a:pPr>
            <a:r>
              <a:rPr lang="en-GB" sz="1200" strike="noStrike">
                <a:solidFill>
                  <a:schemeClr val="accent6"/>
                </a:solidFill>
                <a:latin typeface="Arial" panose="020B0604020202020204" pitchFamily="34" charset="0"/>
                <a:cs typeface="Arial" panose="020B0604020202020204" pitchFamily="34" charset="0"/>
              </a:rPr>
              <a:t>Use repeated, simple messages in person and in written form, linked to searchable intranet info on how to access</a:t>
            </a:r>
          </a:p>
        </p:txBody>
      </p:sp>
      <p:grpSp>
        <p:nvGrpSpPr>
          <p:cNvPr id="23" name="Group 22">
            <a:extLst>
              <a:ext uri="{FF2B5EF4-FFF2-40B4-BE49-F238E27FC236}">
                <a16:creationId xmlns:a16="http://schemas.microsoft.com/office/drawing/2014/main" id="{889DBD94-175C-A072-427A-A16D814E1B50}"/>
              </a:ext>
            </a:extLst>
          </p:cNvPr>
          <p:cNvGrpSpPr/>
          <p:nvPr/>
        </p:nvGrpSpPr>
        <p:grpSpPr>
          <a:xfrm>
            <a:off x="10268440" y="692860"/>
            <a:ext cx="1435100" cy="1454515"/>
            <a:chOff x="581945" y="2181185"/>
            <a:chExt cx="3934964" cy="3983043"/>
          </a:xfrm>
        </p:grpSpPr>
        <p:sp>
          <p:nvSpPr>
            <p:cNvPr id="24" name="Arc 23">
              <a:extLst>
                <a:ext uri="{FF2B5EF4-FFF2-40B4-BE49-F238E27FC236}">
                  <a16:creationId xmlns:a16="http://schemas.microsoft.com/office/drawing/2014/main" id="{41B8A7A9-985B-736F-0B35-F234CD7181EB}"/>
                </a:ext>
              </a:extLst>
            </p:cNvPr>
            <p:cNvSpPr>
              <a:spLocks noChangeAspect="1"/>
            </p:cNvSpPr>
            <p:nvPr/>
          </p:nvSpPr>
          <p:spPr>
            <a:xfrm>
              <a:off x="1187338" y="2786579"/>
              <a:ext cx="2608891" cy="2608891"/>
            </a:xfrm>
            <a:prstGeom prst="arc">
              <a:avLst>
                <a:gd name="adj1" fmla="val 6337643"/>
                <a:gd name="adj2" fmla="val 0"/>
              </a:avLst>
            </a:prstGeom>
            <a:ln w="381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5" name="Arc 24">
              <a:extLst>
                <a:ext uri="{FF2B5EF4-FFF2-40B4-BE49-F238E27FC236}">
                  <a16:creationId xmlns:a16="http://schemas.microsoft.com/office/drawing/2014/main" id="{638B6463-09F2-C4B8-2AB6-4B665B13550A}"/>
                </a:ext>
              </a:extLst>
            </p:cNvPr>
            <p:cNvSpPr>
              <a:spLocks noChangeAspect="1"/>
            </p:cNvSpPr>
            <p:nvPr/>
          </p:nvSpPr>
          <p:spPr>
            <a:xfrm rot="7470034">
              <a:off x="1511733" y="3110975"/>
              <a:ext cx="1960098" cy="1960098"/>
            </a:xfrm>
            <a:prstGeom prst="arc">
              <a:avLst>
                <a:gd name="adj1" fmla="val 6337643"/>
                <a:gd name="adj2" fmla="val 0"/>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6" name="Arc 25">
              <a:extLst>
                <a:ext uri="{FF2B5EF4-FFF2-40B4-BE49-F238E27FC236}">
                  <a16:creationId xmlns:a16="http://schemas.microsoft.com/office/drawing/2014/main" id="{88533D06-F764-E562-1830-B1884B9798B8}"/>
                </a:ext>
              </a:extLst>
            </p:cNvPr>
            <p:cNvSpPr>
              <a:spLocks noChangeAspect="1"/>
            </p:cNvSpPr>
            <p:nvPr/>
          </p:nvSpPr>
          <p:spPr>
            <a:xfrm rot="10507968">
              <a:off x="581945" y="2181185"/>
              <a:ext cx="3819677" cy="3819677"/>
            </a:xfrm>
            <a:prstGeom prst="arc">
              <a:avLst>
                <a:gd name="adj1" fmla="val 6337643"/>
                <a:gd name="adj2" fmla="val 0"/>
              </a:avLst>
            </a:prstGeom>
            <a:noFill/>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7" name="Oval 26">
              <a:extLst>
                <a:ext uri="{FF2B5EF4-FFF2-40B4-BE49-F238E27FC236}">
                  <a16:creationId xmlns:a16="http://schemas.microsoft.com/office/drawing/2014/main" id="{B62AE1D9-D77C-9191-DFDA-B9D51FB680F7}"/>
                </a:ext>
              </a:extLst>
            </p:cNvPr>
            <p:cNvSpPr>
              <a:spLocks noChangeAspect="1"/>
            </p:cNvSpPr>
            <p:nvPr/>
          </p:nvSpPr>
          <p:spPr>
            <a:xfrm>
              <a:off x="3151640" y="2188068"/>
              <a:ext cx="426575" cy="426575"/>
            </a:xfrm>
            <a:prstGeom prst="ellipse">
              <a:avLst/>
            </a:prstGeom>
            <a:solidFill>
              <a:srgbClr val="2C7D7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rPr>
                <a:t>1</a:t>
              </a:r>
            </a:p>
          </p:txBody>
        </p:sp>
        <p:sp>
          <p:nvSpPr>
            <p:cNvPr id="28" name="Oval 27">
              <a:extLst>
                <a:ext uri="{FF2B5EF4-FFF2-40B4-BE49-F238E27FC236}">
                  <a16:creationId xmlns:a16="http://schemas.microsoft.com/office/drawing/2014/main" id="{4F3B5940-518D-1544-0056-82E2B56CCB28}"/>
                </a:ext>
              </a:extLst>
            </p:cNvPr>
            <p:cNvSpPr>
              <a:spLocks noChangeAspect="1"/>
            </p:cNvSpPr>
            <p:nvPr/>
          </p:nvSpPr>
          <p:spPr>
            <a:xfrm>
              <a:off x="4090334" y="3415289"/>
              <a:ext cx="426575" cy="426575"/>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rPr>
                <a:t>2</a:t>
              </a:r>
            </a:p>
          </p:txBody>
        </p:sp>
        <p:sp>
          <p:nvSpPr>
            <p:cNvPr id="29" name="Oval 28">
              <a:extLst>
                <a:ext uri="{FF2B5EF4-FFF2-40B4-BE49-F238E27FC236}">
                  <a16:creationId xmlns:a16="http://schemas.microsoft.com/office/drawing/2014/main" id="{3CA02891-2AA0-D14D-BC3B-B3DEE93FA702}"/>
                </a:ext>
              </a:extLst>
            </p:cNvPr>
            <p:cNvSpPr>
              <a:spLocks noChangeAspect="1"/>
            </p:cNvSpPr>
            <p:nvPr/>
          </p:nvSpPr>
          <p:spPr>
            <a:xfrm>
              <a:off x="3925172" y="4804550"/>
              <a:ext cx="426575" cy="42657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rPr>
                <a:t>3</a:t>
              </a:r>
            </a:p>
          </p:txBody>
        </p:sp>
        <p:sp>
          <p:nvSpPr>
            <p:cNvPr id="30" name="Oval 29">
              <a:extLst>
                <a:ext uri="{FF2B5EF4-FFF2-40B4-BE49-F238E27FC236}">
                  <a16:creationId xmlns:a16="http://schemas.microsoft.com/office/drawing/2014/main" id="{540C1EBD-D13F-EB6D-5223-1A5712A7BF06}"/>
                </a:ext>
              </a:extLst>
            </p:cNvPr>
            <p:cNvSpPr>
              <a:spLocks noChangeAspect="1"/>
            </p:cNvSpPr>
            <p:nvPr/>
          </p:nvSpPr>
          <p:spPr>
            <a:xfrm>
              <a:off x="2464637" y="5737653"/>
              <a:ext cx="426575" cy="42657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rPr>
                <a:t>4</a:t>
              </a:r>
            </a:p>
          </p:txBody>
        </p:sp>
      </p:grpSp>
    </p:spTree>
    <p:extLst>
      <p:ext uri="{BB962C8B-B14F-4D97-AF65-F5344CB8AC3E}">
        <p14:creationId xmlns:p14="http://schemas.microsoft.com/office/powerpoint/2010/main" val="755245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noAutofit/>
          </a:bodyPr>
          <a:lstStyle/>
          <a:p>
            <a:r>
              <a:rPr lang="en-GB" sz="2400" spc="-40"/>
              <a:t>The 2</a:t>
            </a:r>
            <a:r>
              <a:rPr lang="en-GB" sz="2400" spc="-40" baseline="30000"/>
              <a:t>nd</a:t>
            </a:r>
            <a:r>
              <a:rPr lang="en-GB" sz="2400" spc="-40"/>
              <a:t> barrier identified was that not enough people remember</a:t>
            </a:r>
            <a:br>
              <a:rPr lang="en-GB" sz="2400" spc="-40"/>
            </a:br>
            <a:r>
              <a:rPr lang="en-GB" sz="2400" spc="-40"/>
              <a:t>to use the e-wallet in real time which links to recommendation 2</a:t>
            </a:r>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805756"/>
            <a:ext cx="6159300" cy="4315644"/>
          </a:xfrm>
        </p:spPr>
        <p:txBody>
          <a:bodyPr>
            <a:normAutofit fontScale="70000" lnSpcReduction="20000"/>
          </a:bodyPr>
          <a:lstStyle/>
          <a:p>
            <a:pPr marL="266700" indent="-266700">
              <a:buFont typeface="Arial" panose="020B0604020202020204" pitchFamily="34" charset="0"/>
              <a:buChar char="•"/>
            </a:pPr>
            <a:r>
              <a:rPr lang="en-GB" sz="2000"/>
              <a:t>Stop describing as 'new' / 'pilot'</a:t>
            </a:r>
          </a:p>
          <a:p>
            <a:pPr marL="266700" indent="-266700">
              <a:buFont typeface="Arial" panose="020B0604020202020204" pitchFamily="34" charset="0"/>
              <a:buChar char="•"/>
            </a:pPr>
            <a:r>
              <a:rPr lang="en-GB" sz="2000"/>
              <a:t>Create case studies of successes; use show and tell</a:t>
            </a:r>
          </a:p>
          <a:p>
            <a:pPr marL="266700" indent="-266700">
              <a:buFont typeface="Arial" panose="020B0604020202020204" pitchFamily="34" charset="0"/>
              <a:buChar char="•"/>
            </a:pPr>
            <a:r>
              <a:rPr lang="en-GB" sz="2000"/>
              <a:t>Share cost of inaction by sharing ‘bed day cost - so the e-wallet spend seems more Value For Money’</a:t>
            </a:r>
          </a:p>
          <a:p>
            <a:pPr marL="266700" indent="-266700">
              <a:buFont typeface="Arial" panose="020B0604020202020204" pitchFamily="34" charset="0"/>
              <a:buChar char="•"/>
            </a:pPr>
            <a:r>
              <a:rPr lang="en-GB" sz="2000"/>
              <a:t>Create if/then rule, </a:t>
            </a:r>
            <a:r>
              <a:rPr lang="en-GB" sz="2000" err="1"/>
              <a:t>eg</a:t>
            </a:r>
            <a:r>
              <a:rPr lang="en-GB" sz="2000"/>
              <a:t> if you see X type of patient, then you should consider the e-wallet</a:t>
            </a:r>
          </a:p>
          <a:p>
            <a:pPr marL="266700" indent="-266700">
              <a:buFont typeface="Arial" panose="020B0604020202020204" pitchFamily="34" charset="0"/>
              <a:buChar char="•"/>
            </a:pPr>
            <a:r>
              <a:rPr lang="en-GB" sz="2000"/>
              <a:t>Name it something catchy / funny / clever / rhyming – maybe with a jingle!</a:t>
            </a:r>
          </a:p>
          <a:p>
            <a:pPr marL="266700" indent="-266700">
              <a:buFont typeface="Arial" panose="020B0604020202020204" pitchFamily="34" charset="0"/>
              <a:buChar char="•"/>
            </a:pPr>
            <a:r>
              <a:rPr lang="en-GB" sz="2000"/>
              <a:t>Share reminders / info / visual prompts (including both all colleagues in discharge teams and colleagues in wider teams)</a:t>
            </a:r>
          </a:p>
          <a:p>
            <a:pPr marL="266700" indent="-266700">
              <a:buFont typeface="Arial" panose="020B0604020202020204" pitchFamily="34" charset="0"/>
              <a:buChar char="•"/>
            </a:pPr>
            <a:r>
              <a:rPr lang="en-GB" sz="2000"/>
              <a:t>Train / educate staff &amp; let them practice. ‘If people are more confident that they are using it in the right way, they will probably use it more frequently’</a:t>
            </a:r>
          </a:p>
          <a:p>
            <a:pPr marL="266700" indent="-266700">
              <a:buFont typeface="Arial" panose="020B0604020202020204" pitchFamily="34" charset="0"/>
              <a:buChar char="•"/>
            </a:pPr>
            <a:r>
              <a:rPr lang="en-GB" sz="2000"/>
              <a:t>Expand card usage to wider teams, </a:t>
            </a:r>
            <a:r>
              <a:rPr lang="en-GB" sz="2000" err="1"/>
              <a:t>eg</a:t>
            </a:r>
            <a:r>
              <a:rPr lang="en-GB" sz="2000"/>
              <a:t> to shift leads</a:t>
            </a:r>
          </a:p>
          <a:p>
            <a:pPr marL="266700" indent="-266700">
              <a:buFont typeface="Arial" panose="020B0604020202020204" pitchFamily="34" charset="0"/>
              <a:buChar char="•"/>
            </a:pPr>
            <a:r>
              <a:rPr lang="en-GB" sz="2000"/>
              <a:t>Flag delayed discharge patients to champions to flag potential use cases</a:t>
            </a:r>
          </a:p>
          <a:p>
            <a:pPr marL="266700" indent="-266700">
              <a:buFont typeface="Arial" panose="020B0604020202020204" pitchFamily="34" charset="0"/>
              <a:buChar char="•"/>
            </a:pPr>
            <a:r>
              <a:rPr lang="en-GB" sz="2000"/>
              <a:t>Put information in core documentation (e.g., discharge checklist; change ‘forms / computer systems to include “e-wallet considered” checkbox before more complex things can be requested’)</a:t>
            </a:r>
          </a:p>
          <a:p>
            <a:pPr marL="266700" indent="-266700">
              <a:buFont typeface="Arial" panose="020B0604020202020204" pitchFamily="34" charset="0"/>
              <a:buChar char="•"/>
            </a:pPr>
            <a:r>
              <a:rPr lang="en-GB" sz="2000"/>
              <a:t>Put prompts in team spaces, break rooms, offices, wards, discharge hubs etc</a:t>
            </a:r>
          </a:p>
          <a:p>
            <a:pPr marL="266700" indent="-266700">
              <a:buFont typeface="Arial" panose="020B0604020202020204" pitchFamily="34" charset="0"/>
              <a:buChar char="•"/>
            </a:pPr>
            <a:r>
              <a:rPr lang="en-GB" sz="2000"/>
              <a:t>Share info about e-wallet in ward meetings such as multi disciplinary team meetings. </a:t>
            </a:r>
          </a:p>
        </p:txBody>
      </p:sp>
      <p:sp>
        <p:nvSpPr>
          <p:cNvPr id="4" name="Rectangle: Folded Corner 3">
            <a:extLst>
              <a:ext uri="{FF2B5EF4-FFF2-40B4-BE49-F238E27FC236}">
                <a16:creationId xmlns:a16="http://schemas.microsoft.com/office/drawing/2014/main" id="{B290E5DC-4165-0041-57DA-811EF131446C}"/>
              </a:ext>
            </a:extLst>
          </p:cNvPr>
          <p:cNvSpPr/>
          <p:nvPr/>
        </p:nvSpPr>
        <p:spPr>
          <a:xfrm>
            <a:off x="7113940" y="2415533"/>
            <a:ext cx="2476500" cy="1409701"/>
          </a:xfrm>
          <a:prstGeom prst="foldedCorner">
            <a:avLst/>
          </a:prstGeom>
          <a:solidFill>
            <a:schemeClr val="bg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sz="1400">
              <a:solidFill>
                <a:schemeClr val="accent6"/>
              </a:solidFill>
            </a:endParaRPr>
          </a:p>
          <a:p>
            <a:pPr algn="ctr"/>
            <a:r>
              <a:rPr lang="en-GB" sz="1400">
                <a:solidFill>
                  <a:schemeClr val="accent6"/>
                </a:solidFill>
              </a:rPr>
              <a:t>‘put the reminders and info wherever they are going to fix the problem. for example, if there's a petty cash spot - cover it with e-wallet stuff.’</a:t>
            </a:r>
          </a:p>
        </p:txBody>
      </p:sp>
      <p:sp>
        <p:nvSpPr>
          <p:cNvPr id="7" name="Rectangle: Folded Corner 6">
            <a:extLst>
              <a:ext uri="{FF2B5EF4-FFF2-40B4-BE49-F238E27FC236}">
                <a16:creationId xmlns:a16="http://schemas.microsoft.com/office/drawing/2014/main" id="{85C79FA1-3B98-C3D6-193B-1A150151514B}"/>
              </a:ext>
            </a:extLst>
          </p:cNvPr>
          <p:cNvSpPr/>
          <p:nvPr/>
        </p:nvSpPr>
        <p:spPr>
          <a:xfrm>
            <a:off x="9679094" y="2408236"/>
            <a:ext cx="2133600" cy="1409701"/>
          </a:xfrm>
          <a:prstGeom prst="foldedCorner">
            <a:avLst/>
          </a:prstGeom>
          <a:solidFill>
            <a:schemeClr val="bg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sz="1400">
              <a:solidFill>
                <a:schemeClr val="accent6"/>
              </a:solidFill>
            </a:endParaRPr>
          </a:p>
          <a:p>
            <a:pPr algn="ctr"/>
            <a:r>
              <a:rPr lang="en-GB" sz="1400">
                <a:solidFill>
                  <a:schemeClr val="accent6"/>
                </a:solidFill>
              </a:rPr>
              <a:t>‘Make time to share great examples of how it's helped - more likely to stick in people's minds’</a:t>
            </a:r>
          </a:p>
        </p:txBody>
      </p:sp>
      <p:sp>
        <p:nvSpPr>
          <p:cNvPr id="8" name="Rectangle: Folded Corner 7">
            <a:extLst>
              <a:ext uri="{FF2B5EF4-FFF2-40B4-BE49-F238E27FC236}">
                <a16:creationId xmlns:a16="http://schemas.microsoft.com/office/drawing/2014/main" id="{415199A0-E104-B3C4-29F2-FB04DBFC25C4}"/>
              </a:ext>
            </a:extLst>
          </p:cNvPr>
          <p:cNvSpPr/>
          <p:nvPr/>
        </p:nvSpPr>
        <p:spPr>
          <a:xfrm>
            <a:off x="7113940" y="3899507"/>
            <a:ext cx="2476500" cy="1775131"/>
          </a:xfrm>
          <a:prstGeom prst="foldedCorner">
            <a:avLst/>
          </a:prstGeom>
          <a:solidFill>
            <a:schemeClr val="bg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sz="1400">
              <a:solidFill>
                <a:schemeClr val="accent6"/>
              </a:solidFill>
            </a:endParaRPr>
          </a:p>
          <a:p>
            <a:pPr algn="ctr"/>
            <a:r>
              <a:rPr lang="en-GB" sz="1400">
                <a:solidFill>
                  <a:schemeClr val="accent6"/>
                </a:solidFill>
              </a:rPr>
              <a:t>‘Print out tons of bright </a:t>
            </a:r>
          </a:p>
          <a:p>
            <a:pPr algn="ctr"/>
            <a:r>
              <a:rPr lang="en-GB" sz="1400">
                <a:solidFill>
                  <a:schemeClr val="accent6"/>
                </a:solidFill>
              </a:rPr>
              <a:t>neon stickers and put them on anything that discharge staff carry around e.g. </a:t>
            </a:r>
            <a:r>
              <a:rPr lang="en-GB" sz="1400" err="1">
                <a:solidFill>
                  <a:schemeClr val="accent6"/>
                </a:solidFill>
              </a:rPr>
              <a:t>ipads</a:t>
            </a:r>
            <a:r>
              <a:rPr lang="en-GB" sz="1400">
                <a:solidFill>
                  <a:schemeClr val="accent6"/>
                </a:solidFill>
              </a:rPr>
              <a:t> or clipboards (if paper forms), ward phones? pagers?’</a:t>
            </a:r>
          </a:p>
        </p:txBody>
      </p:sp>
      <p:sp>
        <p:nvSpPr>
          <p:cNvPr id="9" name="Rectangle: Folded Corner 8">
            <a:extLst>
              <a:ext uri="{FF2B5EF4-FFF2-40B4-BE49-F238E27FC236}">
                <a16:creationId xmlns:a16="http://schemas.microsoft.com/office/drawing/2014/main" id="{3C380B00-B342-D8A9-DC3E-FD625465E8B9}"/>
              </a:ext>
            </a:extLst>
          </p:cNvPr>
          <p:cNvSpPr/>
          <p:nvPr/>
        </p:nvSpPr>
        <p:spPr>
          <a:xfrm>
            <a:off x="9679094" y="3899507"/>
            <a:ext cx="2133600" cy="1775131"/>
          </a:xfrm>
          <a:prstGeom prst="foldedCorner">
            <a:avLst/>
          </a:prstGeom>
          <a:solidFill>
            <a:schemeClr val="bg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GB" sz="1400">
                <a:solidFill>
                  <a:schemeClr val="accent6"/>
                </a:solidFill>
              </a:rPr>
              <a:t>‘make them check off whether they've considered an e-wallet before they use any of the other 'fixes'</a:t>
            </a:r>
          </a:p>
        </p:txBody>
      </p:sp>
      <p:sp>
        <p:nvSpPr>
          <p:cNvPr id="12" name="Text Placeholder 5">
            <a:extLst>
              <a:ext uri="{FF2B5EF4-FFF2-40B4-BE49-F238E27FC236}">
                <a16:creationId xmlns:a16="http://schemas.microsoft.com/office/drawing/2014/main" id="{F4C92C7F-DACF-12A0-F2C6-8E9D107806AE}"/>
              </a:ext>
            </a:extLst>
          </p:cNvPr>
          <p:cNvSpPr txBox="1">
            <a:spLocks/>
          </p:cNvSpPr>
          <p:nvPr/>
        </p:nvSpPr>
        <p:spPr>
          <a:xfrm>
            <a:off x="432000" y="1297186"/>
            <a:ext cx="11328000" cy="245864"/>
          </a:xfrm>
          <a:prstGeom prst="rect">
            <a:avLst/>
          </a:prstGeom>
        </p:spPr>
        <p:txBody>
          <a:bodyPr vert="horz" lIns="0" tIns="0" rIns="0" bIns="0" rtlCol="0">
            <a:noAutofit/>
          </a:bodyPr>
          <a:lstStyle>
            <a:lvl1pPr marL="0" indent="0" algn="l" defTabSz="914400" rtl="0" eaLnBrk="1" latinLnBrk="0" hangingPunct="1">
              <a:lnSpc>
                <a:spcPts val="2200"/>
              </a:lnSpc>
              <a:spcBef>
                <a:spcPts val="0"/>
              </a:spcBef>
              <a:spcAft>
                <a:spcPts val="900"/>
              </a:spcAft>
              <a:buClr>
                <a:schemeClr val="tx1"/>
              </a:buClr>
              <a:buFont typeface="Arial" panose="020B0604020202020204" pitchFamily="34" charset="0"/>
              <a:buNone/>
              <a:defRPr sz="2400" b="1" kern="1200">
                <a:solidFill>
                  <a:schemeClr val="accent6"/>
                </a:solidFill>
                <a:latin typeface="+mn-lt"/>
                <a:ea typeface="+mn-ea"/>
                <a:cs typeface="+mn-cs"/>
              </a:defRPr>
            </a:lvl1pPr>
            <a:lvl2pPr marL="357188"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2pPr>
            <a:lvl3pPr marL="7143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3pPr>
            <a:lvl4pPr marL="1081087"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4pPr>
            <a:lvl5pPr marL="14382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1200"/>
              </a:spcAft>
              <a:buClr>
                <a:schemeClr val="accent6"/>
              </a:buClr>
            </a:pPr>
            <a:r>
              <a:rPr lang="en-GB" sz="1800"/>
              <a:t>In interviews and focus groups, you suggested</a:t>
            </a:r>
          </a:p>
        </p:txBody>
      </p:sp>
      <p:grpSp>
        <p:nvGrpSpPr>
          <p:cNvPr id="25" name="Group 24">
            <a:extLst>
              <a:ext uri="{FF2B5EF4-FFF2-40B4-BE49-F238E27FC236}">
                <a16:creationId xmlns:a16="http://schemas.microsoft.com/office/drawing/2014/main" id="{67BE2C4F-5B95-148C-E9F1-76125C8EBFED}"/>
              </a:ext>
            </a:extLst>
          </p:cNvPr>
          <p:cNvGrpSpPr/>
          <p:nvPr/>
        </p:nvGrpSpPr>
        <p:grpSpPr>
          <a:xfrm>
            <a:off x="10268440" y="692860"/>
            <a:ext cx="1435100" cy="1454515"/>
            <a:chOff x="581945" y="2181185"/>
            <a:chExt cx="3934964" cy="3983043"/>
          </a:xfrm>
        </p:grpSpPr>
        <p:sp>
          <p:nvSpPr>
            <p:cNvPr id="26" name="Arc 25">
              <a:extLst>
                <a:ext uri="{FF2B5EF4-FFF2-40B4-BE49-F238E27FC236}">
                  <a16:creationId xmlns:a16="http://schemas.microsoft.com/office/drawing/2014/main" id="{958A809A-A548-5875-B430-64C188EA238D}"/>
                </a:ext>
              </a:extLst>
            </p:cNvPr>
            <p:cNvSpPr>
              <a:spLocks noChangeAspect="1"/>
            </p:cNvSpPr>
            <p:nvPr/>
          </p:nvSpPr>
          <p:spPr>
            <a:xfrm>
              <a:off x="1187338" y="2786579"/>
              <a:ext cx="2608891" cy="2608891"/>
            </a:xfrm>
            <a:prstGeom prst="arc">
              <a:avLst>
                <a:gd name="adj1" fmla="val 6337643"/>
                <a:gd name="adj2" fmla="val 0"/>
              </a:avLst>
            </a:prstGeom>
            <a:ln w="381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7" name="Arc 26">
              <a:extLst>
                <a:ext uri="{FF2B5EF4-FFF2-40B4-BE49-F238E27FC236}">
                  <a16:creationId xmlns:a16="http://schemas.microsoft.com/office/drawing/2014/main" id="{F5320DA9-6258-E857-85A1-6E667A1FBAF2}"/>
                </a:ext>
              </a:extLst>
            </p:cNvPr>
            <p:cNvSpPr>
              <a:spLocks noChangeAspect="1"/>
            </p:cNvSpPr>
            <p:nvPr/>
          </p:nvSpPr>
          <p:spPr>
            <a:xfrm rot="7470034">
              <a:off x="1511733" y="3110975"/>
              <a:ext cx="1960098" cy="1960098"/>
            </a:xfrm>
            <a:prstGeom prst="arc">
              <a:avLst>
                <a:gd name="adj1" fmla="val 6337643"/>
                <a:gd name="adj2" fmla="val 0"/>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8" name="Arc 27">
              <a:extLst>
                <a:ext uri="{FF2B5EF4-FFF2-40B4-BE49-F238E27FC236}">
                  <a16:creationId xmlns:a16="http://schemas.microsoft.com/office/drawing/2014/main" id="{BE104D5F-2E06-56DC-D67A-DAD3F265D6E7}"/>
                </a:ext>
              </a:extLst>
            </p:cNvPr>
            <p:cNvSpPr>
              <a:spLocks noChangeAspect="1"/>
            </p:cNvSpPr>
            <p:nvPr/>
          </p:nvSpPr>
          <p:spPr>
            <a:xfrm rot="10507968">
              <a:off x="581945" y="2181185"/>
              <a:ext cx="3819677" cy="3819677"/>
            </a:xfrm>
            <a:prstGeom prst="arc">
              <a:avLst>
                <a:gd name="adj1" fmla="val 6337643"/>
                <a:gd name="adj2" fmla="val 0"/>
              </a:avLst>
            </a:prstGeom>
            <a:noFill/>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9" name="Oval 28">
              <a:extLst>
                <a:ext uri="{FF2B5EF4-FFF2-40B4-BE49-F238E27FC236}">
                  <a16:creationId xmlns:a16="http://schemas.microsoft.com/office/drawing/2014/main" id="{A2E0A24D-EAC4-DB13-B7B7-1BED785411D1}"/>
                </a:ext>
              </a:extLst>
            </p:cNvPr>
            <p:cNvSpPr>
              <a:spLocks noChangeAspect="1"/>
            </p:cNvSpPr>
            <p:nvPr/>
          </p:nvSpPr>
          <p:spPr>
            <a:xfrm>
              <a:off x="3151640" y="2188068"/>
              <a:ext cx="426575" cy="426575"/>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rPr>
                <a:t>1</a:t>
              </a:r>
            </a:p>
          </p:txBody>
        </p:sp>
        <p:sp>
          <p:nvSpPr>
            <p:cNvPr id="30" name="Oval 29">
              <a:extLst>
                <a:ext uri="{FF2B5EF4-FFF2-40B4-BE49-F238E27FC236}">
                  <a16:creationId xmlns:a16="http://schemas.microsoft.com/office/drawing/2014/main" id="{A21ED892-4808-9851-EC69-6F31A89980F9}"/>
                </a:ext>
              </a:extLst>
            </p:cNvPr>
            <p:cNvSpPr>
              <a:spLocks noChangeAspect="1"/>
            </p:cNvSpPr>
            <p:nvPr/>
          </p:nvSpPr>
          <p:spPr>
            <a:xfrm>
              <a:off x="4090334" y="3415289"/>
              <a:ext cx="426575" cy="426575"/>
            </a:xfrm>
            <a:prstGeom prst="ellipse">
              <a:avLst/>
            </a:prstGeom>
            <a:solidFill>
              <a:srgbClr val="42BB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rPr>
                <a:t>2</a:t>
              </a:r>
            </a:p>
          </p:txBody>
        </p:sp>
        <p:sp>
          <p:nvSpPr>
            <p:cNvPr id="31" name="Oval 30">
              <a:extLst>
                <a:ext uri="{FF2B5EF4-FFF2-40B4-BE49-F238E27FC236}">
                  <a16:creationId xmlns:a16="http://schemas.microsoft.com/office/drawing/2014/main" id="{A8EE7F8D-33B1-2320-435F-302FD9749F9F}"/>
                </a:ext>
              </a:extLst>
            </p:cNvPr>
            <p:cNvSpPr>
              <a:spLocks noChangeAspect="1"/>
            </p:cNvSpPr>
            <p:nvPr/>
          </p:nvSpPr>
          <p:spPr>
            <a:xfrm>
              <a:off x="3925172" y="4804550"/>
              <a:ext cx="426575" cy="42657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rPr>
                <a:t>3</a:t>
              </a:r>
            </a:p>
          </p:txBody>
        </p:sp>
        <p:sp>
          <p:nvSpPr>
            <p:cNvPr id="32" name="Oval 31">
              <a:extLst>
                <a:ext uri="{FF2B5EF4-FFF2-40B4-BE49-F238E27FC236}">
                  <a16:creationId xmlns:a16="http://schemas.microsoft.com/office/drawing/2014/main" id="{5F3137B8-1C67-9AE4-F042-A803343B14EE}"/>
                </a:ext>
              </a:extLst>
            </p:cNvPr>
            <p:cNvSpPr>
              <a:spLocks noChangeAspect="1"/>
            </p:cNvSpPr>
            <p:nvPr/>
          </p:nvSpPr>
          <p:spPr>
            <a:xfrm>
              <a:off x="2464637" y="5737653"/>
              <a:ext cx="426575" cy="42657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rPr>
                <a:t>4</a:t>
              </a:r>
            </a:p>
          </p:txBody>
        </p:sp>
      </p:grpSp>
    </p:spTree>
    <p:extLst>
      <p:ext uri="{BB962C8B-B14F-4D97-AF65-F5344CB8AC3E}">
        <p14:creationId xmlns:p14="http://schemas.microsoft.com/office/powerpoint/2010/main" val="2485561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9816900" cy="865186"/>
          </a:xfrm>
        </p:spPr>
        <p:txBody>
          <a:bodyPr>
            <a:noAutofit/>
          </a:bodyPr>
          <a:lstStyle/>
          <a:p>
            <a:r>
              <a:rPr lang="en-GB" sz="2400" spc="-40"/>
              <a:t>The 3</a:t>
            </a:r>
            <a:r>
              <a:rPr lang="en-GB" sz="2400" spc="-40" baseline="30000"/>
              <a:t>rd</a:t>
            </a:r>
            <a:r>
              <a:rPr lang="en-GB" sz="2400" spc="-40"/>
              <a:t> barrier identified was that staff feel anxious about doing it ‘wrong’, which feeds into recommendations 3 &amp; 4</a:t>
            </a:r>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1639914"/>
            <a:ext cx="6159299" cy="4902200"/>
          </a:xfrm>
        </p:spPr>
        <p:txBody>
          <a:bodyPr>
            <a:normAutofit fontScale="62500" lnSpcReduction="20000"/>
          </a:bodyPr>
          <a:lstStyle/>
          <a:p>
            <a:pPr marL="266700" indent="-266700">
              <a:buFont typeface="Arial" panose="020B0604020202020204" pitchFamily="34" charset="0"/>
              <a:buChar char="•"/>
            </a:pPr>
            <a:r>
              <a:rPr lang="en-GB" sz="2000"/>
              <a:t>Simplify the process. ‘</a:t>
            </a:r>
            <a:r>
              <a:rPr lang="en-GB" sz="2000" err="1"/>
              <a:t>eg</a:t>
            </a:r>
            <a:r>
              <a:rPr lang="en-GB" sz="2000"/>
              <a:t> below a certain threshold the team does not have to do a lot of justification/paperwork. This will empower and will make the process less scary’. Streamline paperwork; combining consent and support plan for example.</a:t>
            </a:r>
          </a:p>
          <a:p>
            <a:pPr marL="266700" indent="-266700">
              <a:buFont typeface="Arial" panose="020B0604020202020204" pitchFamily="34" charset="0"/>
              <a:buChar char="•"/>
            </a:pPr>
            <a:r>
              <a:rPr lang="en-GB" sz="2000"/>
              <a:t>Practice (using card) and provide reassurance: ‘as a transition, introduce some fake approval processes to help reassure staff. maybe remove it after a period when the ward / hospital can show there has been no actual problems’</a:t>
            </a:r>
          </a:p>
          <a:p>
            <a:pPr marL="266700" indent="-266700">
              <a:buFont typeface="Arial" panose="020B0604020202020204" pitchFamily="34" charset="0"/>
              <a:buChar char="•"/>
            </a:pPr>
            <a:r>
              <a:rPr lang="en-GB" sz="2000"/>
              <a:t>Share (short) case studies and examples of how the e-wallet has been used, and the number of different types of purchases made</a:t>
            </a:r>
          </a:p>
          <a:p>
            <a:pPr marL="266700" indent="-266700">
              <a:buFont typeface="Arial" panose="020B0604020202020204" pitchFamily="34" charset="0"/>
              <a:buChar char="•"/>
            </a:pPr>
            <a:r>
              <a:rPr lang="en-GB" sz="2000"/>
              <a:t>Feed back (when things go right </a:t>
            </a:r>
            <a:r>
              <a:rPr lang="en-GB" sz="2000" i="1"/>
              <a:t>and</a:t>
            </a:r>
            <a:r>
              <a:rPr lang="en-GB" sz="2000"/>
              <a:t> ‘wrong’)</a:t>
            </a:r>
          </a:p>
          <a:p>
            <a:pPr marL="266700" indent="-266700">
              <a:buFont typeface="Arial" panose="020B0604020202020204" pitchFamily="34" charset="0"/>
              <a:buChar char="•"/>
            </a:pPr>
            <a:r>
              <a:rPr lang="en-GB" sz="2000"/>
              <a:t>Make forms available if helpful, and ‘have the forms they need to use printed and outside the office of whoever has to sign off to encourage discussion’</a:t>
            </a:r>
          </a:p>
          <a:p>
            <a:pPr marL="266700" indent="-266700">
              <a:buFont typeface="Arial" panose="020B0604020202020204" pitchFamily="34" charset="0"/>
              <a:buChar char="•"/>
            </a:pPr>
            <a:r>
              <a:rPr lang="en-GB" sz="2000"/>
              <a:t>Provide clear communication about the e-wallet and make sure staff can access all relevant documents easily</a:t>
            </a:r>
          </a:p>
          <a:p>
            <a:pPr marL="266700" indent="-266700">
              <a:buFont typeface="Arial" panose="020B0604020202020204" pitchFamily="34" charset="0"/>
              <a:buChar char="•"/>
            </a:pPr>
            <a:r>
              <a:rPr lang="en-GB" sz="2000"/>
              <a:t>Have a champion in each team and/or nominated person to arrange purchases and handle admin</a:t>
            </a:r>
          </a:p>
          <a:p>
            <a:pPr marL="266700" indent="-266700">
              <a:buFont typeface="Arial" panose="020B0604020202020204" pitchFamily="34" charset="0"/>
              <a:buChar char="•"/>
            </a:pPr>
            <a:r>
              <a:rPr lang="en-GB" sz="2000"/>
              <a:t>Use a peer checking process</a:t>
            </a:r>
          </a:p>
          <a:p>
            <a:pPr marL="266700" indent="-266700">
              <a:buFont typeface="Arial" panose="020B0604020202020204" pitchFamily="34" charset="0"/>
              <a:buChar char="•"/>
            </a:pPr>
            <a:r>
              <a:rPr lang="en-GB" sz="2000"/>
              <a:t>Provide support internally and / or from ICB ‘</a:t>
            </a:r>
            <a:r>
              <a:rPr lang="en-GB" sz="2000" b="0" i="0">
                <a:latin typeface="Arial" panose="020B0604020202020204" pitchFamily="34" charset="0"/>
                <a:cs typeface="Arial" panose="020B0604020202020204" pitchFamily="34" charset="0"/>
              </a:rPr>
              <a:t>to debrief and share challenges, reflect on how it’s being used’. Could also ‘embed a “peer checking” process… [an] informal quick chat with a peer before purchasing’</a:t>
            </a:r>
          </a:p>
          <a:p>
            <a:pPr marL="266700" indent="-266700">
              <a:buFont typeface="Arial" panose="020B0604020202020204" pitchFamily="34" charset="0"/>
              <a:buChar char="•"/>
            </a:pPr>
            <a:r>
              <a:rPr lang="en-GB" sz="2000"/>
              <a:t>Emphasise the cost / benefit of using the e-wallet.</a:t>
            </a:r>
          </a:p>
          <a:p>
            <a:pPr marL="266700" indent="-266700">
              <a:buFont typeface="Arial" panose="020B0604020202020204" pitchFamily="34" charset="0"/>
              <a:buChar char="•"/>
            </a:pPr>
            <a:r>
              <a:rPr lang="en-GB" sz="2000"/>
              <a:t>Be pragmatic especially around who ‘should’ pay (health/social care an arbitrary divide; priority is earlier discharge / patient flow / bed days saved). </a:t>
            </a:r>
            <a:r>
              <a:rPr lang="en-GB" sz="2000">
                <a:latin typeface="Arial" panose="020B0604020202020204" pitchFamily="34" charset="0"/>
                <a:cs typeface="Arial" panose="020B0604020202020204" pitchFamily="34" charset="0"/>
              </a:rPr>
              <a:t>Go with the fastest route to facilitate discharge; e-wallet is the fastest/easiest.</a:t>
            </a:r>
          </a:p>
          <a:p>
            <a:pPr marL="266700" indent="-266700">
              <a:buFont typeface="Arial" panose="020B0604020202020204" pitchFamily="34" charset="0"/>
              <a:buChar char="•"/>
            </a:pPr>
            <a:r>
              <a:rPr lang="en-GB" sz="2000"/>
              <a:t>Use a leaderboard and friendly competition</a:t>
            </a:r>
          </a:p>
          <a:p>
            <a:endParaRPr lang="en-GB" sz="2000"/>
          </a:p>
        </p:txBody>
      </p:sp>
      <p:sp>
        <p:nvSpPr>
          <p:cNvPr id="7" name="Text Placeholder 5">
            <a:extLst>
              <a:ext uri="{FF2B5EF4-FFF2-40B4-BE49-F238E27FC236}">
                <a16:creationId xmlns:a16="http://schemas.microsoft.com/office/drawing/2014/main" id="{C24A57F3-39E2-1703-C7C4-EC84FD049D67}"/>
              </a:ext>
            </a:extLst>
          </p:cNvPr>
          <p:cNvSpPr txBox="1">
            <a:spLocks/>
          </p:cNvSpPr>
          <p:nvPr/>
        </p:nvSpPr>
        <p:spPr>
          <a:xfrm>
            <a:off x="432000" y="1297186"/>
            <a:ext cx="5143300" cy="379214"/>
          </a:xfrm>
          <a:prstGeom prst="rect">
            <a:avLst/>
          </a:prstGeom>
        </p:spPr>
        <p:txBody>
          <a:bodyPr vert="horz" lIns="0" tIns="0" rIns="0" bIns="0" rtlCol="0">
            <a:noAutofit/>
          </a:bodyPr>
          <a:lstStyle>
            <a:lvl1pPr marL="0" indent="0" algn="l" defTabSz="914400" rtl="0" eaLnBrk="1" latinLnBrk="0" hangingPunct="1">
              <a:lnSpc>
                <a:spcPts val="2200"/>
              </a:lnSpc>
              <a:spcBef>
                <a:spcPts val="0"/>
              </a:spcBef>
              <a:spcAft>
                <a:spcPts val="900"/>
              </a:spcAft>
              <a:buClr>
                <a:schemeClr val="tx1"/>
              </a:buClr>
              <a:buFont typeface="Arial" panose="020B0604020202020204" pitchFamily="34" charset="0"/>
              <a:buNone/>
              <a:defRPr sz="2400" b="1" kern="1200">
                <a:solidFill>
                  <a:schemeClr val="accent6"/>
                </a:solidFill>
                <a:latin typeface="+mn-lt"/>
                <a:ea typeface="+mn-ea"/>
                <a:cs typeface="+mn-cs"/>
              </a:defRPr>
            </a:lvl1pPr>
            <a:lvl2pPr marL="357188"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2pPr>
            <a:lvl3pPr marL="7143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3pPr>
            <a:lvl4pPr marL="1081087"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4pPr>
            <a:lvl5pPr marL="14382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1200"/>
              </a:spcAft>
              <a:buClr>
                <a:schemeClr val="accent6"/>
              </a:buClr>
            </a:pPr>
            <a:r>
              <a:rPr lang="en-GB" sz="1800"/>
              <a:t>In interviews and focus groups, you suggested</a:t>
            </a:r>
          </a:p>
        </p:txBody>
      </p:sp>
      <p:sp>
        <p:nvSpPr>
          <p:cNvPr id="2" name="Rectangle: Folded Corner 1">
            <a:extLst>
              <a:ext uri="{FF2B5EF4-FFF2-40B4-BE49-F238E27FC236}">
                <a16:creationId xmlns:a16="http://schemas.microsoft.com/office/drawing/2014/main" id="{79C2939B-7E20-4791-E94E-19B298CA3F60}"/>
              </a:ext>
            </a:extLst>
          </p:cNvPr>
          <p:cNvSpPr/>
          <p:nvPr/>
        </p:nvSpPr>
        <p:spPr>
          <a:xfrm>
            <a:off x="6883400" y="1676400"/>
            <a:ext cx="2308223" cy="1460500"/>
          </a:xfrm>
          <a:prstGeom prst="foldedCorner">
            <a:avLst/>
          </a:prstGeom>
          <a:solidFill>
            <a:schemeClr val="bg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GB" sz="1200">
                <a:solidFill>
                  <a:schemeClr val="accent6"/>
                </a:solidFill>
              </a:rPr>
              <a:t> </a:t>
            </a:r>
          </a:p>
          <a:p>
            <a:pPr algn="ctr"/>
            <a:r>
              <a:rPr lang="en-GB" sz="1200">
                <a:solidFill>
                  <a:schemeClr val="accent6"/>
                </a:solidFill>
              </a:rPr>
              <a:t>   ‘</a:t>
            </a:r>
            <a:r>
              <a:rPr lang="en-GB" sz="1200">
                <a:solidFill>
                  <a:schemeClr val="accent6"/>
                </a:solidFill>
                <a:latin typeface="Arial" panose="020B0604020202020204" pitchFamily="34" charset="0"/>
                <a:cs typeface="Arial" panose="020B0604020202020204" pitchFamily="34" charset="0"/>
              </a:rPr>
              <a:t>Outline what you can't spend PHB on: no alcohol, tobacco, gambling, primary healthcare, or prescription charges. Otherwise, everything else is possible!</a:t>
            </a:r>
            <a:r>
              <a:rPr lang="en-GB" sz="1200">
                <a:solidFill>
                  <a:schemeClr val="accent6"/>
                </a:solidFill>
              </a:rPr>
              <a:t>’</a:t>
            </a:r>
          </a:p>
        </p:txBody>
      </p:sp>
      <p:sp>
        <p:nvSpPr>
          <p:cNvPr id="8" name="Rectangle: Folded Corner 7">
            <a:extLst>
              <a:ext uri="{FF2B5EF4-FFF2-40B4-BE49-F238E27FC236}">
                <a16:creationId xmlns:a16="http://schemas.microsoft.com/office/drawing/2014/main" id="{DB59D0A9-D448-C217-7019-B30D35560AEC}"/>
              </a:ext>
            </a:extLst>
          </p:cNvPr>
          <p:cNvSpPr/>
          <p:nvPr/>
        </p:nvSpPr>
        <p:spPr>
          <a:xfrm>
            <a:off x="6883399" y="3224015"/>
            <a:ext cx="2308224" cy="1141214"/>
          </a:xfrm>
          <a:prstGeom prst="foldedCorner">
            <a:avLst/>
          </a:prstGeom>
          <a:solidFill>
            <a:schemeClr val="bg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sz="1200">
              <a:solidFill>
                <a:schemeClr val="accent6"/>
              </a:solidFill>
            </a:endParaRPr>
          </a:p>
          <a:p>
            <a:pPr algn="ctr"/>
            <a:r>
              <a:rPr lang="en-GB" sz="1200">
                <a:solidFill>
                  <a:schemeClr val="accent6"/>
                </a:solidFill>
              </a:rPr>
              <a:t>‘</a:t>
            </a:r>
            <a:r>
              <a:rPr lang="en-GB" sz="1200">
                <a:solidFill>
                  <a:schemeClr val="accent6"/>
                </a:solidFill>
                <a:latin typeface="Arial" panose="020B0604020202020204" pitchFamily="34" charset="0"/>
                <a:cs typeface="Arial" panose="020B0604020202020204" pitchFamily="34" charset="0"/>
              </a:rPr>
              <a:t>you wouldn't worry </a:t>
            </a:r>
          </a:p>
          <a:p>
            <a:pPr algn="ctr"/>
            <a:r>
              <a:rPr lang="en-GB" sz="1200">
                <a:solidFill>
                  <a:schemeClr val="accent6"/>
                </a:solidFill>
                <a:latin typeface="Arial" panose="020B0604020202020204" pitchFamily="34" charset="0"/>
                <a:cs typeface="Arial" panose="020B0604020202020204" pitchFamily="34" charset="0"/>
              </a:rPr>
              <a:t>about getting a piece of kit </a:t>
            </a:r>
          </a:p>
          <a:p>
            <a:pPr algn="ctr"/>
            <a:r>
              <a:rPr lang="en-GB" sz="1200">
                <a:solidFill>
                  <a:schemeClr val="accent6"/>
                </a:solidFill>
                <a:latin typeface="Arial" panose="020B0604020202020204" pitchFamily="34" charset="0"/>
                <a:cs typeface="Arial" panose="020B0604020202020204" pitchFamily="34" charset="0"/>
              </a:rPr>
              <a:t>for a patient out of the store room - this should feel the same - not over complicated</a:t>
            </a:r>
            <a:r>
              <a:rPr lang="en-GB" sz="1200">
                <a:solidFill>
                  <a:schemeClr val="accent6"/>
                </a:solidFill>
              </a:rPr>
              <a:t>’</a:t>
            </a:r>
          </a:p>
        </p:txBody>
      </p:sp>
      <p:sp>
        <p:nvSpPr>
          <p:cNvPr id="9" name="Rectangle: Folded Corner 8">
            <a:extLst>
              <a:ext uri="{FF2B5EF4-FFF2-40B4-BE49-F238E27FC236}">
                <a16:creationId xmlns:a16="http://schemas.microsoft.com/office/drawing/2014/main" id="{5DB99DEF-0E50-C865-FD1D-7A6E39CD8476}"/>
              </a:ext>
            </a:extLst>
          </p:cNvPr>
          <p:cNvSpPr/>
          <p:nvPr/>
        </p:nvSpPr>
        <p:spPr>
          <a:xfrm>
            <a:off x="9283500" y="2347866"/>
            <a:ext cx="2476500" cy="939800"/>
          </a:xfrm>
          <a:prstGeom prst="foldedCorner">
            <a:avLst>
              <a:gd name="adj" fmla="val 24406"/>
            </a:avLst>
          </a:prstGeom>
          <a:solidFill>
            <a:schemeClr val="bg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sz="1200">
              <a:solidFill>
                <a:schemeClr val="accent6"/>
              </a:solidFill>
            </a:endParaRPr>
          </a:p>
          <a:p>
            <a:pPr algn="ctr"/>
            <a:r>
              <a:rPr lang="en-GB" sz="1200">
                <a:solidFill>
                  <a:schemeClr val="accent6"/>
                </a:solidFill>
              </a:rPr>
              <a:t>‘</a:t>
            </a:r>
            <a:r>
              <a:rPr lang="en-GB" sz="1200">
                <a:solidFill>
                  <a:schemeClr val="accent6"/>
                </a:solidFill>
                <a:latin typeface="Arial" panose="020B0604020202020204" pitchFamily="34" charset="0"/>
                <a:cs typeface="Arial" panose="020B0604020202020204" pitchFamily="34" charset="0"/>
              </a:rPr>
              <a:t>Get leaders on board with making mistakes, </a:t>
            </a:r>
            <a:r>
              <a:rPr lang="en-GB" sz="1200" err="1">
                <a:solidFill>
                  <a:schemeClr val="accent6"/>
                </a:solidFill>
                <a:latin typeface="Arial" panose="020B0604020202020204" pitchFamily="34" charset="0"/>
                <a:cs typeface="Arial" panose="020B0604020202020204" pitchFamily="34" charset="0"/>
              </a:rPr>
              <a:t>eg</a:t>
            </a:r>
            <a:r>
              <a:rPr lang="en-GB" sz="1200">
                <a:solidFill>
                  <a:schemeClr val="accent6"/>
                </a:solidFill>
                <a:latin typeface="Arial" panose="020B0604020202020204" pitchFamily="34" charset="0"/>
                <a:cs typeface="Arial" panose="020B0604020202020204" pitchFamily="34" charset="0"/>
              </a:rPr>
              <a:t> it's allowed, it's going to happen at some point...</a:t>
            </a:r>
            <a:r>
              <a:rPr lang="en-GB" sz="1200">
                <a:solidFill>
                  <a:schemeClr val="accent6"/>
                </a:solidFill>
              </a:rPr>
              <a:t>’</a:t>
            </a:r>
          </a:p>
        </p:txBody>
      </p:sp>
      <p:sp>
        <p:nvSpPr>
          <p:cNvPr id="10" name="Rectangle: Folded Corner 9">
            <a:extLst>
              <a:ext uri="{FF2B5EF4-FFF2-40B4-BE49-F238E27FC236}">
                <a16:creationId xmlns:a16="http://schemas.microsoft.com/office/drawing/2014/main" id="{92B378E1-986A-0682-B4EF-EE1A003CABB0}"/>
              </a:ext>
            </a:extLst>
          </p:cNvPr>
          <p:cNvSpPr/>
          <p:nvPr/>
        </p:nvSpPr>
        <p:spPr>
          <a:xfrm>
            <a:off x="9283500" y="4907062"/>
            <a:ext cx="2476500" cy="1236861"/>
          </a:xfrm>
          <a:prstGeom prst="foldedCorner">
            <a:avLst/>
          </a:prstGeom>
          <a:solidFill>
            <a:schemeClr val="bg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sz="1200">
              <a:solidFill>
                <a:schemeClr val="accent6"/>
              </a:solidFill>
            </a:endParaRPr>
          </a:p>
          <a:p>
            <a:pPr algn="ctr"/>
            <a:r>
              <a:rPr lang="en-GB" sz="1200">
                <a:solidFill>
                  <a:schemeClr val="accent6"/>
                </a:solidFill>
              </a:rPr>
              <a:t>‘</a:t>
            </a:r>
            <a:r>
              <a:rPr lang="en-GB" sz="1200">
                <a:solidFill>
                  <a:schemeClr val="accent6"/>
                </a:solidFill>
                <a:latin typeface="Arial" panose="020B0604020202020204" pitchFamily="34" charset="0"/>
                <a:cs typeface="Arial" panose="020B0604020202020204" pitchFamily="34" charset="0"/>
              </a:rPr>
              <a:t>show what happens if </a:t>
            </a:r>
          </a:p>
          <a:p>
            <a:pPr algn="ctr"/>
            <a:r>
              <a:rPr lang="en-GB" sz="1200">
                <a:solidFill>
                  <a:schemeClr val="accent6"/>
                </a:solidFill>
                <a:latin typeface="Arial" panose="020B0604020202020204" pitchFamily="34" charset="0"/>
                <a:cs typeface="Arial" panose="020B0604020202020204" pitchFamily="34" charset="0"/>
              </a:rPr>
              <a:t>a mistake is made emphasising that it's really not that bad. 'we can fix it together' not 'you'll be on a disciplinary'</a:t>
            </a:r>
            <a:endParaRPr lang="en-GB" sz="1200">
              <a:solidFill>
                <a:schemeClr val="accent6"/>
              </a:solidFill>
            </a:endParaRPr>
          </a:p>
        </p:txBody>
      </p:sp>
      <p:sp>
        <p:nvSpPr>
          <p:cNvPr id="11" name="Rectangle: Folded Corner 10">
            <a:extLst>
              <a:ext uri="{FF2B5EF4-FFF2-40B4-BE49-F238E27FC236}">
                <a16:creationId xmlns:a16="http://schemas.microsoft.com/office/drawing/2014/main" id="{E4773BD8-6AB0-7289-0862-FBA750767A0F}"/>
              </a:ext>
            </a:extLst>
          </p:cNvPr>
          <p:cNvSpPr/>
          <p:nvPr/>
        </p:nvSpPr>
        <p:spPr>
          <a:xfrm>
            <a:off x="9283500" y="3360764"/>
            <a:ext cx="2476500" cy="1460500"/>
          </a:xfrm>
          <a:prstGeom prst="foldedCorner">
            <a:avLst/>
          </a:prstGeom>
          <a:solidFill>
            <a:schemeClr val="bg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GB" sz="1200">
                <a:solidFill>
                  <a:schemeClr val="accent6"/>
                </a:solidFill>
              </a:rPr>
              <a:t> </a:t>
            </a:r>
          </a:p>
          <a:p>
            <a:pPr algn="ctr"/>
            <a:r>
              <a:rPr lang="en-GB" sz="1200">
                <a:solidFill>
                  <a:schemeClr val="accent6"/>
                </a:solidFill>
              </a:rPr>
              <a:t> ‘</a:t>
            </a:r>
            <a:r>
              <a:rPr lang="en-GB" sz="1200">
                <a:solidFill>
                  <a:schemeClr val="accent6"/>
                </a:solidFill>
                <a:latin typeface="Arial" panose="020B0604020202020204" pitchFamily="34" charset="0"/>
                <a:cs typeface="Arial" panose="020B0604020202020204" pitchFamily="34" charset="0"/>
              </a:rPr>
              <a:t>In a positive way, share case studies when the use was wrong (e.g. over £200 without ICB approval) and yet the sky didn't fall in. Errors are OK, so long as we learn from them’</a:t>
            </a:r>
            <a:endParaRPr lang="en-GB" sz="1200">
              <a:solidFill>
                <a:schemeClr val="accent6"/>
              </a:solidFill>
            </a:endParaRPr>
          </a:p>
        </p:txBody>
      </p:sp>
      <p:sp>
        <p:nvSpPr>
          <p:cNvPr id="12" name="Rectangle: Folded Corner 11">
            <a:extLst>
              <a:ext uri="{FF2B5EF4-FFF2-40B4-BE49-F238E27FC236}">
                <a16:creationId xmlns:a16="http://schemas.microsoft.com/office/drawing/2014/main" id="{27C02497-D722-DF35-57BF-C61C6D88D4C0}"/>
              </a:ext>
            </a:extLst>
          </p:cNvPr>
          <p:cNvSpPr/>
          <p:nvPr/>
        </p:nvSpPr>
        <p:spPr>
          <a:xfrm>
            <a:off x="6883399" y="4434683"/>
            <a:ext cx="2308224" cy="1062631"/>
          </a:xfrm>
          <a:prstGeom prst="foldedCorner">
            <a:avLst/>
          </a:prstGeom>
          <a:solidFill>
            <a:schemeClr val="bg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GB" sz="1200">
                <a:solidFill>
                  <a:schemeClr val="accent6"/>
                </a:solidFill>
              </a:rPr>
              <a:t>‘</a:t>
            </a:r>
            <a:r>
              <a:rPr lang="en-GB" sz="1200">
                <a:solidFill>
                  <a:schemeClr val="accent6"/>
                </a:solidFill>
                <a:latin typeface="Arial" panose="020B0604020202020204" pitchFamily="34" charset="0"/>
                <a:cs typeface="Arial" panose="020B0604020202020204" pitchFamily="34" charset="0"/>
              </a:rPr>
              <a:t>Encourage idea of "having a go" and sharing successes and failures as a team'</a:t>
            </a:r>
            <a:endParaRPr lang="en-GB" sz="1200">
              <a:solidFill>
                <a:schemeClr val="accent6"/>
              </a:solidFill>
            </a:endParaRPr>
          </a:p>
        </p:txBody>
      </p:sp>
      <p:sp>
        <p:nvSpPr>
          <p:cNvPr id="14" name="Rectangle: Folded Corner 13">
            <a:extLst>
              <a:ext uri="{FF2B5EF4-FFF2-40B4-BE49-F238E27FC236}">
                <a16:creationId xmlns:a16="http://schemas.microsoft.com/office/drawing/2014/main" id="{1BB83CBF-57DE-992B-8A69-97C67EA8938B}"/>
              </a:ext>
            </a:extLst>
          </p:cNvPr>
          <p:cNvSpPr/>
          <p:nvPr/>
        </p:nvSpPr>
        <p:spPr>
          <a:xfrm>
            <a:off x="6883399" y="5566768"/>
            <a:ext cx="2308224" cy="594988"/>
          </a:xfrm>
          <a:prstGeom prst="foldedCorner">
            <a:avLst>
              <a:gd name="adj" fmla="val 35878"/>
            </a:avLst>
          </a:prstGeom>
          <a:solidFill>
            <a:schemeClr val="bg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sz="1200">
              <a:solidFill>
                <a:schemeClr val="accent6"/>
              </a:solidFill>
            </a:endParaRPr>
          </a:p>
          <a:p>
            <a:pPr algn="ctr"/>
            <a:r>
              <a:rPr lang="en-GB" sz="1200">
                <a:solidFill>
                  <a:schemeClr val="accent6"/>
                </a:solidFill>
              </a:rPr>
              <a:t>‘</a:t>
            </a:r>
            <a:r>
              <a:rPr lang="en-GB" sz="1200">
                <a:solidFill>
                  <a:schemeClr val="accent6"/>
                </a:solidFill>
                <a:latin typeface="Arial" panose="020B0604020202020204" pitchFamily="34" charset="0"/>
                <a:cs typeface="Arial" panose="020B0604020202020204" pitchFamily="34" charset="0"/>
              </a:rPr>
              <a:t>be clear about what misuse of the card’ would look like.'</a:t>
            </a:r>
            <a:endParaRPr lang="en-GB" sz="1200">
              <a:solidFill>
                <a:schemeClr val="accent6"/>
              </a:solidFill>
            </a:endParaRPr>
          </a:p>
        </p:txBody>
      </p:sp>
      <p:grpSp>
        <p:nvGrpSpPr>
          <p:cNvPr id="44" name="Group 43">
            <a:extLst>
              <a:ext uri="{FF2B5EF4-FFF2-40B4-BE49-F238E27FC236}">
                <a16:creationId xmlns:a16="http://schemas.microsoft.com/office/drawing/2014/main" id="{AD1C7C46-D56B-4FEF-962F-1C0A0FE31093}"/>
              </a:ext>
            </a:extLst>
          </p:cNvPr>
          <p:cNvGrpSpPr/>
          <p:nvPr/>
        </p:nvGrpSpPr>
        <p:grpSpPr>
          <a:xfrm>
            <a:off x="10268440" y="692860"/>
            <a:ext cx="1435100" cy="1454515"/>
            <a:chOff x="581945" y="2181185"/>
            <a:chExt cx="3934964" cy="3983043"/>
          </a:xfrm>
        </p:grpSpPr>
        <p:sp>
          <p:nvSpPr>
            <p:cNvPr id="45" name="Arc 44">
              <a:extLst>
                <a:ext uri="{FF2B5EF4-FFF2-40B4-BE49-F238E27FC236}">
                  <a16:creationId xmlns:a16="http://schemas.microsoft.com/office/drawing/2014/main" id="{007417E6-1477-3555-DB70-F0BDA3375514}"/>
                </a:ext>
              </a:extLst>
            </p:cNvPr>
            <p:cNvSpPr>
              <a:spLocks noChangeAspect="1"/>
            </p:cNvSpPr>
            <p:nvPr/>
          </p:nvSpPr>
          <p:spPr>
            <a:xfrm>
              <a:off x="1187338" y="2786579"/>
              <a:ext cx="2608891" cy="2608891"/>
            </a:xfrm>
            <a:prstGeom prst="arc">
              <a:avLst>
                <a:gd name="adj1" fmla="val 6337643"/>
                <a:gd name="adj2" fmla="val 0"/>
              </a:avLst>
            </a:prstGeom>
            <a:ln w="381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46" name="Arc 45">
              <a:extLst>
                <a:ext uri="{FF2B5EF4-FFF2-40B4-BE49-F238E27FC236}">
                  <a16:creationId xmlns:a16="http://schemas.microsoft.com/office/drawing/2014/main" id="{A4E34D46-A09E-0919-818A-1A3018F15C54}"/>
                </a:ext>
              </a:extLst>
            </p:cNvPr>
            <p:cNvSpPr>
              <a:spLocks noChangeAspect="1"/>
            </p:cNvSpPr>
            <p:nvPr/>
          </p:nvSpPr>
          <p:spPr>
            <a:xfrm rot="7470034">
              <a:off x="1511733" y="3110975"/>
              <a:ext cx="1960098" cy="1960098"/>
            </a:xfrm>
            <a:prstGeom prst="arc">
              <a:avLst>
                <a:gd name="adj1" fmla="val 6337643"/>
                <a:gd name="adj2" fmla="val 0"/>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47" name="Arc 46">
              <a:extLst>
                <a:ext uri="{FF2B5EF4-FFF2-40B4-BE49-F238E27FC236}">
                  <a16:creationId xmlns:a16="http://schemas.microsoft.com/office/drawing/2014/main" id="{83C628EE-FD61-6922-551B-0FB83819DC09}"/>
                </a:ext>
              </a:extLst>
            </p:cNvPr>
            <p:cNvSpPr>
              <a:spLocks noChangeAspect="1"/>
            </p:cNvSpPr>
            <p:nvPr/>
          </p:nvSpPr>
          <p:spPr>
            <a:xfrm rot="10507968">
              <a:off x="581945" y="2181185"/>
              <a:ext cx="3819677" cy="3819677"/>
            </a:xfrm>
            <a:prstGeom prst="arc">
              <a:avLst>
                <a:gd name="adj1" fmla="val 6337643"/>
                <a:gd name="adj2" fmla="val 0"/>
              </a:avLst>
            </a:prstGeom>
            <a:noFill/>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48" name="Oval 47">
              <a:extLst>
                <a:ext uri="{FF2B5EF4-FFF2-40B4-BE49-F238E27FC236}">
                  <a16:creationId xmlns:a16="http://schemas.microsoft.com/office/drawing/2014/main" id="{AF92524F-85B1-5344-EABF-47D5512526C7}"/>
                </a:ext>
              </a:extLst>
            </p:cNvPr>
            <p:cNvSpPr>
              <a:spLocks noChangeAspect="1"/>
            </p:cNvSpPr>
            <p:nvPr/>
          </p:nvSpPr>
          <p:spPr>
            <a:xfrm>
              <a:off x="3151640" y="2188068"/>
              <a:ext cx="426575" cy="426575"/>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rPr>
                <a:t>1</a:t>
              </a:r>
            </a:p>
          </p:txBody>
        </p:sp>
        <p:sp>
          <p:nvSpPr>
            <p:cNvPr id="49" name="Oval 48">
              <a:extLst>
                <a:ext uri="{FF2B5EF4-FFF2-40B4-BE49-F238E27FC236}">
                  <a16:creationId xmlns:a16="http://schemas.microsoft.com/office/drawing/2014/main" id="{9A3A3978-2BD5-B330-EA5B-74D7172455F6}"/>
                </a:ext>
              </a:extLst>
            </p:cNvPr>
            <p:cNvSpPr>
              <a:spLocks noChangeAspect="1"/>
            </p:cNvSpPr>
            <p:nvPr/>
          </p:nvSpPr>
          <p:spPr>
            <a:xfrm>
              <a:off x="4090334" y="3415289"/>
              <a:ext cx="426575" cy="426575"/>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rPr>
                <a:t>2</a:t>
              </a:r>
            </a:p>
          </p:txBody>
        </p:sp>
        <p:sp>
          <p:nvSpPr>
            <p:cNvPr id="50" name="Oval 49">
              <a:extLst>
                <a:ext uri="{FF2B5EF4-FFF2-40B4-BE49-F238E27FC236}">
                  <a16:creationId xmlns:a16="http://schemas.microsoft.com/office/drawing/2014/main" id="{AEC225BF-CF5C-F9CE-0159-057676180C07}"/>
                </a:ext>
              </a:extLst>
            </p:cNvPr>
            <p:cNvSpPr>
              <a:spLocks noChangeAspect="1"/>
            </p:cNvSpPr>
            <p:nvPr/>
          </p:nvSpPr>
          <p:spPr>
            <a:xfrm>
              <a:off x="3925172" y="4804550"/>
              <a:ext cx="426575" cy="426575"/>
            </a:xfrm>
            <a:prstGeom prst="ellipse">
              <a:avLst/>
            </a:prstGeom>
            <a:solidFill>
              <a:srgbClr val="80D2C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rPr>
                <a:t>3</a:t>
              </a:r>
            </a:p>
          </p:txBody>
        </p:sp>
        <p:sp>
          <p:nvSpPr>
            <p:cNvPr id="51" name="Oval 50">
              <a:extLst>
                <a:ext uri="{FF2B5EF4-FFF2-40B4-BE49-F238E27FC236}">
                  <a16:creationId xmlns:a16="http://schemas.microsoft.com/office/drawing/2014/main" id="{16CD9B81-5C63-E53B-CC77-13FE3A86CE64}"/>
                </a:ext>
              </a:extLst>
            </p:cNvPr>
            <p:cNvSpPr>
              <a:spLocks noChangeAspect="1"/>
            </p:cNvSpPr>
            <p:nvPr/>
          </p:nvSpPr>
          <p:spPr>
            <a:xfrm>
              <a:off x="2464637" y="5737653"/>
              <a:ext cx="426575" cy="426575"/>
            </a:xfrm>
            <a:prstGeom prst="ellipse">
              <a:avLst/>
            </a:prstGeom>
            <a:solidFill>
              <a:srgbClr val="B3E4E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rPr>
                <a:t>4</a:t>
              </a:r>
            </a:p>
          </p:txBody>
        </p:sp>
      </p:grpSp>
    </p:spTree>
    <p:extLst>
      <p:ext uri="{BB962C8B-B14F-4D97-AF65-F5344CB8AC3E}">
        <p14:creationId xmlns:p14="http://schemas.microsoft.com/office/powerpoint/2010/main" val="3073740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9258100" cy="865186"/>
          </a:xfrm>
        </p:spPr>
        <p:txBody>
          <a:bodyPr>
            <a:noAutofit/>
          </a:bodyPr>
          <a:lstStyle/>
          <a:p>
            <a:r>
              <a:rPr lang="en-GB" sz="2400"/>
              <a:t>The 4</a:t>
            </a:r>
            <a:r>
              <a:rPr lang="en-GB" sz="2400" baseline="30000"/>
              <a:t>th</a:t>
            </a:r>
            <a:r>
              <a:rPr lang="en-GB" sz="2400"/>
              <a:t> barrier was that staff are unsure about what can be bought, </a:t>
            </a:r>
            <a:r>
              <a:rPr lang="en-GB" sz="2400" spc="-40"/>
              <a:t>which feeds into recommendations 3 &amp; 4</a:t>
            </a:r>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1999" y="1981200"/>
            <a:ext cx="6278245" cy="4293762"/>
          </a:xfrm>
        </p:spPr>
        <p:txBody>
          <a:bodyPr>
            <a:normAutofit fontScale="70000" lnSpcReduction="20000"/>
          </a:bodyPr>
          <a:lstStyle/>
          <a:p>
            <a:pPr marL="266700" indent="-266700">
              <a:buFont typeface="Arial" panose="020B0604020202020204" pitchFamily="34" charset="0"/>
              <a:buChar char="•"/>
            </a:pPr>
            <a:r>
              <a:rPr lang="en-GB" sz="2000"/>
              <a:t>Give explicit rules about how e-wallet can be used and keep it simple</a:t>
            </a:r>
          </a:p>
          <a:p>
            <a:pPr marL="266700" indent="-266700">
              <a:buFont typeface="Arial" panose="020B0604020202020204" pitchFamily="34" charset="0"/>
              <a:buChar char="•"/>
            </a:pPr>
            <a:r>
              <a:rPr lang="en-GB" sz="2000"/>
              <a:t>Give case studies of what works for whom and in what circumstances, and examples of items that can / have been bought, (although give just a few spend examples; </a:t>
            </a:r>
            <a:r>
              <a:rPr lang="en-GB" sz="2000" err="1"/>
              <a:t>eg</a:t>
            </a:r>
            <a:r>
              <a:rPr lang="en-GB" sz="2000"/>
              <a:t> ‘don't bother sharing the obvious stuff)’. </a:t>
            </a:r>
          </a:p>
          <a:p>
            <a:pPr marL="266700" indent="-266700">
              <a:buFont typeface="Arial" panose="020B0604020202020204" pitchFamily="34" charset="0"/>
              <a:buChar char="•"/>
            </a:pPr>
            <a:r>
              <a:rPr lang="en-GB" sz="2000"/>
              <a:t>Share the value to the patient of the e-wallet purchase</a:t>
            </a:r>
          </a:p>
          <a:p>
            <a:pPr marL="266700" indent="-266700">
              <a:buFont typeface="Arial" panose="020B0604020202020204" pitchFamily="34" charset="0"/>
              <a:buChar char="•"/>
            </a:pPr>
            <a:r>
              <a:rPr lang="en-GB" sz="2000"/>
              <a:t>Feed back the benefits to senior leaders</a:t>
            </a:r>
          </a:p>
          <a:p>
            <a:pPr marL="266700" indent="-266700">
              <a:buFont typeface="Arial" panose="020B0604020202020204" pitchFamily="34" charset="0"/>
              <a:buChar char="•"/>
            </a:pPr>
            <a:r>
              <a:rPr lang="en-GB" sz="2000"/>
              <a:t>Create FAQs</a:t>
            </a:r>
          </a:p>
          <a:p>
            <a:pPr marL="266700" indent="-266700">
              <a:buFont typeface="Arial" panose="020B0604020202020204" pitchFamily="34" charset="0"/>
              <a:buChar char="•"/>
            </a:pPr>
            <a:r>
              <a:rPr lang="en-GB" sz="2000"/>
              <a:t>Bulk buy items where it makes sense and saves time or money</a:t>
            </a:r>
          </a:p>
          <a:p>
            <a:pPr marL="266700" indent="-266700">
              <a:buFont typeface="Arial" panose="020B0604020202020204" pitchFamily="34" charset="0"/>
              <a:buChar char="•"/>
            </a:pPr>
            <a:r>
              <a:rPr lang="en-GB" sz="2000"/>
              <a:t>Celebrate successes (daily): ‘today I got Mr X home by…’</a:t>
            </a:r>
          </a:p>
          <a:p>
            <a:pPr marL="266700" indent="-266700">
              <a:buFont typeface="Arial" panose="020B0604020202020204" pitchFamily="34" charset="0"/>
              <a:buChar char="•"/>
            </a:pPr>
            <a:r>
              <a:rPr lang="en-GB" sz="2000"/>
              <a:t>Create friendly competition, </a:t>
            </a:r>
            <a:r>
              <a:rPr lang="en-GB" sz="2000" err="1"/>
              <a:t>eg</a:t>
            </a:r>
            <a:r>
              <a:rPr lang="en-GB" sz="2000"/>
              <a:t> ‘biggest saving made’</a:t>
            </a:r>
          </a:p>
          <a:p>
            <a:pPr marL="266700" indent="-266700">
              <a:buFont typeface="Arial" panose="020B0604020202020204" pitchFamily="34" charset="0"/>
              <a:buChar char="•"/>
            </a:pPr>
            <a:r>
              <a:rPr lang="en-GB" sz="2000"/>
              <a:t>Promote creativity: show ‘”top ten purchases” for each trust and “bottom ten purchases” to provoke more creative use’</a:t>
            </a:r>
          </a:p>
          <a:p>
            <a:pPr marL="266700" indent="-266700">
              <a:buFont typeface="Arial" panose="020B0604020202020204" pitchFamily="34" charset="0"/>
              <a:buChar char="•"/>
            </a:pPr>
            <a:r>
              <a:rPr lang="en-GB" sz="2000"/>
              <a:t>Work with colleagues early in the patient journey through hospital to encourage earlier usage of the e-wallet</a:t>
            </a:r>
          </a:p>
          <a:p>
            <a:pPr marL="266700" indent="-266700">
              <a:buFont typeface="Arial" panose="020B0604020202020204" pitchFamily="34" charset="0"/>
              <a:buChar char="•"/>
            </a:pPr>
            <a:r>
              <a:rPr lang="en-GB" sz="2000"/>
              <a:t>Have regular (multidisciplinary team) meetings and brainstorm what can be bought</a:t>
            </a:r>
          </a:p>
          <a:p>
            <a:pPr marL="266700" indent="-266700">
              <a:buFont typeface="Arial" panose="020B0604020202020204" pitchFamily="34" charset="0"/>
              <a:buChar char="•"/>
            </a:pPr>
            <a:r>
              <a:rPr lang="en-GB" sz="2000"/>
              <a:t>Put information in core documentation</a:t>
            </a:r>
          </a:p>
          <a:p>
            <a:pPr marL="266700" indent="-266700">
              <a:buFont typeface="Arial" panose="020B0604020202020204" pitchFamily="34" charset="0"/>
              <a:buChar char="•"/>
            </a:pPr>
            <a:r>
              <a:rPr lang="en-GB" sz="2000"/>
              <a:t>Share existing services / framework of providers &amp; what options are available</a:t>
            </a:r>
          </a:p>
        </p:txBody>
      </p:sp>
      <p:sp>
        <p:nvSpPr>
          <p:cNvPr id="8" name="Text Placeholder 5">
            <a:extLst>
              <a:ext uri="{FF2B5EF4-FFF2-40B4-BE49-F238E27FC236}">
                <a16:creationId xmlns:a16="http://schemas.microsoft.com/office/drawing/2014/main" id="{4AACD0B1-151E-14BE-4F99-8DB619518C8C}"/>
              </a:ext>
            </a:extLst>
          </p:cNvPr>
          <p:cNvSpPr txBox="1">
            <a:spLocks/>
          </p:cNvSpPr>
          <p:nvPr/>
        </p:nvSpPr>
        <p:spPr>
          <a:xfrm>
            <a:off x="431999" y="1449586"/>
            <a:ext cx="5143300" cy="379214"/>
          </a:xfrm>
          <a:prstGeom prst="rect">
            <a:avLst/>
          </a:prstGeom>
        </p:spPr>
        <p:txBody>
          <a:bodyPr vert="horz" lIns="0" tIns="0" rIns="0" bIns="0" rtlCol="0">
            <a:noAutofit/>
          </a:bodyPr>
          <a:lstStyle>
            <a:lvl1pPr marL="0" indent="0" algn="l" defTabSz="914400" rtl="0" eaLnBrk="1" latinLnBrk="0" hangingPunct="1">
              <a:lnSpc>
                <a:spcPts val="2200"/>
              </a:lnSpc>
              <a:spcBef>
                <a:spcPts val="0"/>
              </a:spcBef>
              <a:spcAft>
                <a:spcPts val="900"/>
              </a:spcAft>
              <a:buClr>
                <a:schemeClr val="tx1"/>
              </a:buClr>
              <a:buFont typeface="Arial" panose="020B0604020202020204" pitchFamily="34" charset="0"/>
              <a:buNone/>
              <a:defRPr sz="2400" b="1" kern="1200">
                <a:solidFill>
                  <a:schemeClr val="accent6"/>
                </a:solidFill>
                <a:latin typeface="+mn-lt"/>
                <a:ea typeface="+mn-ea"/>
                <a:cs typeface="+mn-cs"/>
              </a:defRPr>
            </a:lvl1pPr>
            <a:lvl2pPr marL="357188"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2pPr>
            <a:lvl3pPr marL="7143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3pPr>
            <a:lvl4pPr marL="1081087"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4pPr>
            <a:lvl5pPr marL="14382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1200"/>
              </a:spcAft>
              <a:buClr>
                <a:schemeClr val="accent6"/>
              </a:buClr>
            </a:pPr>
            <a:r>
              <a:rPr lang="en-GB" sz="1800"/>
              <a:t>In interviews and focus groups, you suggested</a:t>
            </a:r>
          </a:p>
        </p:txBody>
      </p:sp>
      <p:sp>
        <p:nvSpPr>
          <p:cNvPr id="2" name="Rectangle: Folded Corner 1">
            <a:extLst>
              <a:ext uri="{FF2B5EF4-FFF2-40B4-BE49-F238E27FC236}">
                <a16:creationId xmlns:a16="http://schemas.microsoft.com/office/drawing/2014/main" id="{2289D063-3DF8-7BD8-42AB-C6C3B368F90C}"/>
              </a:ext>
            </a:extLst>
          </p:cNvPr>
          <p:cNvSpPr/>
          <p:nvPr/>
        </p:nvSpPr>
        <p:spPr>
          <a:xfrm>
            <a:off x="7048500" y="2429144"/>
            <a:ext cx="2308223" cy="1684121"/>
          </a:xfrm>
          <a:prstGeom prst="foldedCorner">
            <a:avLst/>
          </a:prstGeom>
          <a:solidFill>
            <a:schemeClr val="bg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GB" sz="1200">
                <a:solidFill>
                  <a:schemeClr val="accent6"/>
                </a:solidFill>
              </a:rPr>
              <a:t>   </a:t>
            </a:r>
          </a:p>
          <a:p>
            <a:pPr algn="ctr"/>
            <a:r>
              <a:rPr lang="en-GB" sz="1200">
                <a:solidFill>
                  <a:schemeClr val="accent6"/>
                </a:solidFill>
              </a:rPr>
              <a:t> ‘</a:t>
            </a:r>
            <a:r>
              <a:rPr lang="en-GB" sz="1200">
                <a:solidFill>
                  <a:schemeClr val="accent6"/>
                </a:solidFill>
                <a:latin typeface="Arial" panose="020B0604020202020204" pitchFamily="34" charset="0"/>
                <a:cs typeface="Arial" panose="020B0604020202020204" pitchFamily="34" charset="0"/>
              </a:rPr>
              <a:t>show some items as 'pre-purchased' (they aren't, but showing that they are might make people more comfortable selecting items and easily understanding what can/can't be bought)’</a:t>
            </a:r>
            <a:endParaRPr lang="en-GB" sz="1200">
              <a:solidFill>
                <a:schemeClr val="accent6"/>
              </a:solidFill>
            </a:endParaRPr>
          </a:p>
        </p:txBody>
      </p:sp>
      <p:sp>
        <p:nvSpPr>
          <p:cNvPr id="9" name="Rectangle: Folded Corner 8">
            <a:extLst>
              <a:ext uri="{FF2B5EF4-FFF2-40B4-BE49-F238E27FC236}">
                <a16:creationId xmlns:a16="http://schemas.microsoft.com/office/drawing/2014/main" id="{A42D2872-0600-E6EA-2078-9B92EBF98D43}"/>
              </a:ext>
            </a:extLst>
          </p:cNvPr>
          <p:cNvSpPr/>
          <p:nvPr/>
        </p:nvSpPr>
        <p:spPr>
          <a:xfrm>
            <a:off x="9567979" y="2429144"/>
            <a:ext cx="2308223" cy="1684121"/>
          </a:xfrm>
          <a:prstGeom prst="foldedCorner">
            <a:avLst/>
          </a:prstGeom>
          <a:solidFill>
            <a:schemeClr val="bg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GB" sz="1200">
                <a:solidFill>
                  <a:schemeClr val="accent6"/>
                </a:solidFill>
              </a:rPr>
              <a:t>    ‘</a:t>
            </a:r>
            <a:r>
              <a:rPr lang="en-GB" sz="1200">
                <a:solidFill>
                  <a:schemeClr val="accent6"/>
                </a:solidFill>
                <a:latin typeface="Arial" panose="020B0604020202020204" pitchFamily="34" charset="0"/>
                <a:cs typeface="Arial" panose="020B0604020202020204" pitchFamily="34" charset="0"/>
              </a:rPr>
              <a:t>Leaders highlighting the most imaginative/impactful uses of the e-wallet.’</a:t>
            </a:r>
            <a:endParaRPr lang="en-GB" sz="1200">
              <a:solidFill>
                <a:schemeClr val="accent6"/>
              </a:solidFill>
            </a:endParaRPr>
          </a:p>
        </p:txBody>
      </p:sp>
      <p:sp>
        <p:nvSpPr>
          <p:cNvPr id="14" name="Rectangle: Folded Corner 13">
            <a:extLst>
              <a:ext uri="{FF2B5EF4-FFF2-40B4-BE49-F238E27FC236}">
                <a16:creationId xmlns:a16="http://schemas.microsoft.com/office/drawing/2014/main" id="{7AD6846E-A9A8-E28F-8CEA-8D599FBF7623}"/>
              </a:ext>
            </a:extLst>
          </p:cNvPr>
          <p:cNvSpPr/>
          <p:nvPr/>
        </p:nvSpPr>
        <p:spPr>
          <a:xfrm>
            <a:off x="7048500" y="4359544"/>
            <a:ext cx="2308223" cy="1684121"/>
          </a:xfrm>
          <a:prstGeom prst="foldedCorner">
            <a:avLst/>
          </a:prstGeom>
          <a:solidFill>
            <a:schemeClr val="bg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GB" sz="1200">
                <a:solidFill>
                  <a:schemeClr val="accent6"/>
                </a:solidFill>
              </a:rPr>
              <a:t>   </a:t>
            </a:r>
          </a:p>
          <a:p>
            <a:pPr algn="ctr"/>
            <a:r>
              <a:rPr lang="en-GB" sz="1200">
                <a:solidFill>
                  <a:schemeClr val="accent6"/>
                </a:solidFill>
              </a:rPr>
              <a:t> ‘</a:t>
            </a:r>
            <a:r>
              <a:rPr lang="en-GB" sz="1200">
                <a:solidFill>
                  <a:schemeClr val="accent6"/>
                </a:solidFill>
                <a:latin typeface="Arial" panose="020B0604020202020204" pitchFamily="34" charset="0"/>
                <a:cs typeface="Arial" panose="020B0604020202020204" pitchFamily="34" charset="0"/>
              </a:rPr>
              <a:t>incorporate examples in the checklist. so it's not just 'have you thought about using the e-wallet' but 'would clothing help? Y/N', 'would improving their home help? Y/N' etc’</a:t>
            </a:r>
            <a:endParaRPr lang="en-GB" sz="1200">
              <a:solidFill>
                <a:schemeClr val="accent6"/>
              </a:solidFill>
            </a:endParaRPr>
          </a:p>
        </p:txBody>
      </p:sp>
      <p:sp>
        <p:nvSpPr>
          <p:cNvPr id="18" name="Rectangle: Folded Corner 17">
            <a:extLst>
              <a:ext uri="{FF2B5EF4-FFF2-40B4-BE49-F238E27FC236}">
                <a16:creationId xmlns:a16="http://schemas.microsoft.com/office/drawing/2014/main" id="{6040224E-5250-46D7-5B72-C2E18AE85FBF}"/>
              </a:ext>
            </a:extLst>
          </p:cNvPr>
          <p:cNvSpPr/>
          <p:nvPr/>
        </p:nvSpPr>
        <p:spPr>
          <a:xfrm>
            <a:off x="9567979" y="4358651"/>
            <a:ext cx="2308223" cy="1684121"/>
          </a:xfrm>
          <a:prstGeom prst="foldedCorner">
            <a:avLst/>
          </a:prstGeom>
          <a:solidFill>
            <a:schemeClr val="bg2">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GB" sz="1200">
                <a:solidFill>
                  <a:schemeClr val="accent6"/>
                </a:solidFill>
              </a:rPr>
              <a:t>    ‘</a:t>
            </a:r>
            <a:r>
              <a:rPr lang="en-GB" sz="1200">
                <a:solidFill>
                  <a:schemeClr val="accent6"/>
                </a:solidFill>
                <a:latin typeface="Arial" panose="020B0604020202020204" pitchFamily="34" charset="0"/>
                <a:cs typeface="Arial" panose="020B0604020202020204" pitchFamily="34" charset="0"/>
              </a:rPr>
              <a:t>Share a 'spend of the week' story to make newsworthy. include in existing comms channel.’</a:t>
            </a:r>
            <a:endParaRPr lang="en-GB" sz="1200">
              <a:solidFill>
                <a:schemeClr val="accent6"/>
              </a:solidFill>
            </a:endParaRPr>
          </a:p>
        </p:txBody>
      </p:sp>
      <p:grpSp>
        <p:nvGrpSpPr>
          <p:cNvPr id="15" name="Group 14">
            <a:extLst>
              <a:ext uri="{FF2B5EF4-FFF2-40B4-BE49-F238E27FC236}">
                <a16:creationId xmlns:a16="http://schemas.microsoft.com/office/drawing/2014/main" id="{D4C88D57-DAC7-445C-8C3F-86C41E94D991}"/>
              </a:ext>
            </a:extLst>
          </p:cNvPr>
          <p:cNvGrpSpPr/>
          <p:nvPr/>
        </p:nvGrpSpPr>
        <p:grpSpPr>
          <a:xfrm>
            <a:off x="10268440" y="692860"/>
            <a:ext cx="1435100" cy="1454515"/>
            <a:chOff x="581945" y="2181185"/>
            <a:chExt cx="3934964" cy="3983043"/>
          </a:xfrm>
        </p:grpSpPr>
        <p:sp>
          <p:nvSpPr>
            <p:cNvPr id="16" name="Arc 15">
              <a:extLst>
                <a:ext uri="{FF2B5EF4-FFF2-40B4-BE49-F238E27FC236}">
                  <a16:creationId xmlns:a16="http://schemas.microsoft.com/office/drawing/2014/main" id="{F70E438A-4161-D532-B259-4D1619162833}"/>
                </a:ext>
              </a:extLst>
            </p:cNvPr>
            <p:cNvSpPr>
              <a:spLocks noChangeAspect="1"/>
            </p:cNvSpPr>
            <p:nvPr/>
          </p:nvSpPr>
          <p:spPr>
            <a:xfrm>
              <a:off x="1187338" y="2786579"/>
              <a:ext cx="2608891" cy="2608891"/>
            </a:xfrm>
            <a:prstGeom prst="arc">
              <a:avLst>
                <a:gd name="adj1" fmla="val 6337643"/>
                <a:gd name="adj2" fmla="val 0"/>
              </a:avLst>
            </a:prstGeom>
            <a:ln w="381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9" name="Arc 18">
              <a:extLst>
                <a:ext uri="{FF2B5EF4-FFF2-40B4-BE49-F238E27FC236}">
                  <a16:creationId xmlns:a16="http://schemas.microsoft.com/office/drawing/2014/main" id="{FD56B720-B5AD-3532-EC23-C19D3DFA7325}"/>
                </a:ext>
              </a:extLst>
            </p:cNvPr>
            <p:cNvSpPr>
              <a:spLocks noChangeAspect="1"/>
            </p:cNvSpPr>
            <p:nvPr/>
          </p:nvSpPr>
          <p:spPr>
            <a:xfrm rot="7470034">
              <a:off x="1511733" y="3110975"/>
              <a:ext cx="1960098" cy="1960098"/>
            </a:xfrm>
            <a:prstGeom prst="arc">
              <a:avLst>
                <a:gd name="adj1" fmla="val 6337643"/>
                <a:gd name="adj2" fmla="val 0"/>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0" name="Arc 19">
              <a:extLst>
                <a:ext uri="{FF2B5EF4-FFF2-40B4-BE49-F238E27FC236}">
                  <a16:creationId xmlns:a16="http://schemas.microsoft.com/office/drawing/2014/main" id="{234D39E1-F685-F341-DA40-ADA1CF088C0A}"/>
                </a:ext>
              </a:extLst>
            </p:cNvPr>
            <p:cNvSpPr>
              <a:spLocks noChangeAspect="1"/>
            </p:cNvSpPr>
            <p:nvPr/>
          </p:nvSpPr>
          <p:spPr>
            <a:xfrm rot="10507968">
              <a:off x="581945" y="2181185"/>
              <a:ext cx="3819677" cy="3819677"/>
            </a:xfrm>
            <a:prstGeom prst="arc">
              <a:avLst>
                <a:gd name="adj1" fmla="val 6337643"/>
                <a:gd name="adj2" fmla="val 0"/>
              </a:avLst>
            </a:prstGeom>
            <a:noFill/>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1" name="Oval 20">
              <a:extLst>
                <a:ext uri="{FF2B5EF4-FFF2-40B4-BE49-F238E27FC236}">
                  <a16:creationId xmlns:a16="http://schemas.microsoft.com/office/drawing/2014/main" id="{07B637CD-9D35-EFF4-50E1-401EB6E593D8}"/>
                </a:ext>
              </a:extLst>
            </p:cNvPr>
            <p:cNvSpPr>
              <a:spLocks noChangeAspect="1"/>
            </p:cNvSpPr>
            <p:nvPr/>
          </p:nvSpPr>
          <p:spPr>
            <a:xfrm>
              <a:off x="3151640" y="2188068"/>
              <a:ext cx="426575" cy="426575"/>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rPr>
                <a:t>1</a:t>
              </a:r>
            </a:p>
          </p:txBody>
        </p:sp>
        <p:sp>
          <p:nvSpPr>
            <p:cNvPr id="22" name="Oval 21">
              <a:extLst>
                <a:ext uri="{FF2B5EF4-FFF2-40B4-BE49-F238E27FC236}">
                  <a16:creationId xmlns:a16="http://schemas.microsoft.com/office/drawing/2014/main" id="{6823B98E-1189-7497-95FD-8743C25D86D6}"/>
                </a:ext>
              </a:extLst>
            </p:cNvPr>
            <p:cNvSpPr>
              <a:spLocks noChangeAspect="1"/>
            </p:cNvSpPr>
            <p:nvPr/>
          </p:nvSpPr>
          <p:spPr>
            <a:xfrm>
              <a:off x="4090334" y="3415289"/>
              <a:ext cx="426575" cy="426575"/>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rPr>
                <a:t>2</a:t>
              </a:r>
            </a:p>
          </p:txBody>
        </p:sp>
        <p:sp>
          <p:nvSpPr>
            <p:cNvPr id="23" name="Oval 22">
              <a:extLst>
                <a:ext uri="{FF2B5EF4-FFF2-40B4-BE49-F238E27FC236}">
                  <a16:creationId xmlns:a16="http://schemas.microsoft.com/office/drawing/2014/main" id="{31DB9123-894E-06E2-4DAC-95E699C48878}"/>
                </a:ext>
              </a:extLst>
            </p:cNvPr>
            <p:cNvSpPr>
              <a:spLocks noChangeAspect="1"/>
            </p:cNvSpPr>
            <p:nvPr/>
          </p:nvSpPr>
          <p:spPr>
            <a:xfrm>
              <a:off x="3925172" y="4804550"/>
              <a:ext cx="426575" cy="426575"/>
            </a:xfrm>
            <a:prstGeom prst="ellipse">
              <a:avLst/>
            </a:prstGeom>
            <a:solidFill>
              <a:srgbClr val="80D2C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rPr>
                <a:t>3</a:t>
              </a:r>
            </a:p>
          </p:txBody>
        </p:sp>
        <p:sp>
          <p:nvSpPr>
            <p:cNvPr id="24" name="Oval 23">
              <a:extLst>
                <a:ext uri="{FF2B5EF4-FFF2-40B4-BE49-F238E27FC236}">
                  <a16:creationId xmlns:a16="http://schemas.microsoft.com/office/drawing/2014/main" id="{9DAAB97D-BAAE-1525-5CAC-F75AFABE3D4F}"/>
                </a:ext>
              </a:extLst>
            </p:cNvPr>
            <p:cNvSpPr>
              <a:spLocks noChangeAspect="1"/>
            </p:cNvSpPr>
            <p:nvPr/>
          </p:nvSpPr>
          <p:spPr>
            <a:xfrm>
              <a:off x="2464637" y="5737653"/>
              <a:ext cx="426575" cy="426575"/>
            </a:xfrm>
            <a:prstGeom prst="ellipse">
              <a:avLst/>
            </a:prstGeom>
            <a:solidFill>
              <a:srgbClr val="B3E4E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rPr>
                <a:t>4</a:t>
              </a:r>
            </a:p>
          </p:txBody>
        </p:sp>
      </p:grpSp>
    </p:spTree>
    <p:extLst>
      <p:ext uri="{BB962C8B-B14F-4D97-AF65-F5344CB8AC3E}">
        <p14:creationId xmlns:p14="http://schemas.microsoft.com/office/powerpoint/2010/main" val="3294035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A829C6B-9753-A1F6-DDD9-C1FD11706EE1}"/>
              </a:ext>
            </a:extLst>
          </p:cNvPr>
          <p:cNvSpPr/>
          <p:nvPr/>
        </p:nvSpPr>
        <p:spPr>
          <a:xfrm>
            <a:off x="0" y="1268664"/>
            <a:ext cx="12192000" cy="1442720"/>
          </a:xfrm>
          <a:prstGeom prst="rect">
            <a:avLst/>
          </a:prstGeom>
          <a:solidFill>
            <a:srgbClr val="003087"/>
          </a:solidFill>
          <a:ln w="12700">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lIns="96000" tIns="96000" rIns="96000" bIns="96000" rtlCol="0" anchor="ctr"/>
          <a:lstStyle/>
          <a:p>
            <a:pPr algn="ctr" defTabSz="1219170"/>
            <a:endParaRPr lang="en-GB" sz="1867">
              <a:solidFill>
                <a:prstClr val="black"/>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ACA9D920-22CD-019C-B574-A46C87DD7BAC}"/>
              </a:ext>
            </a:extLst>
          </p:cNvPr>
          <p:cNvSpPr/>
          <p:nvPr/>
        </p:nvSpPr>
        <p:spPr>
          <a:xfrm>
            <a:off x="696285" y="2223703"/>
            <a:ext cx="3405279" cy="3918517"/>
          </a:xfrm>
          <a:prstGeom prst="rect">
            <a:avLst/>
          </a:prstGeom>
          <a:solidFill>
            <a:schemeClr val="bg2">
              <a:lumMod val="20000"/>
              <a:lumOff val="80000"/>
              <a:alpha val="74902"/>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40000" tIns="240000" rIns="240000" bIns="240000" rtlCol="0" anchor="t"/>
          <a:lstStyle/>
          <a:p>
            <a:pPr lvl="0">
              <a:defRPr/>
            </a:pPr>
            <a:endParaRPr lang="en-GB" sz="1200" dirty="0">
              <a:solidFill>
                <a:prstClr val="black"/>
              </a:solidFill>
              <a:latin typeface="Arial" panose="020B0604020202020204" pitchFamily="34" charset="0"/>
              <a:cs typeface="Arial" panose="020B0604020202020204" pitchFamily="34" charset="0"/>
            </a:endParaRPr>
          </a:p>
          <a:p>
            <a:pPr lvl="0">
              <a:defRPr/>
            </a:pPr>
            <a:endParaRPr lang="en-GB" sz="1200" dirty="0">
              <a:solidFill>
                <a:prstClr val="black"/>
              </a:solidFill>
              <a:latin typeface="Arial" panose="020B0604020202020204" pitchFamily="34" charset="0"/>
              <a:cs typeface="Arial" panose="020B0604020202020204" pitchFamily="34" charset="0"/>
            </a:endParaRPr>
          </a:p>
          <a:p>
            <a:r>
              <a:rPr lang="en-GB" sz="1230" dirty="0">
                <a:solidFill>
                  <a:schemeClr val="accent6"/>
                </a:solidFill>
              </a:rPr>
              <a:t>Most patients are discharged from hospital in a safe and timely way, however some cannot due to a lack of suitable support or accommodation. These fit and healthy patients are unnecessarily using hospital beds which others could use. This is a particularly acute problem during the winter months with considerable impact on patient flows and experience.</a:t>
            </a:r>
          </a:p>
          <a:p>
            <a:endParaRPr lang="en-GB" sz="1230" dirty="0">
              <a:solidFill>
                <a:schemeClr val="accent6"/>
              </a:solidFill>
              <a:cs typeface="Arial" panose="020B0604020202020204" pitchFamily="34" charset="0"/>
            </a:endParaRPr>
          </a:p>
          <a:p>
            <a:r>
              <a:rPr lang="en-GB" sz="1230" dirty="0">
                <a:solidFill>
                  <a:schemeClr val="accent6"/>
                </a:solidFill>
                <a:cs typeface="Arial" panose="020B0604020202020204" pitchFamily="34" charset="0"/>
              </a:rPr>
              <a:t>London offered five London Integrated Care Boards (ICBs) funding for a discharge Personal Health Budget (e-wallet) to pilot. The e-wallet allows staff to purchase one off items to enable faster and safer discharge for medically optimised patients in pathways 0 and 1.</a:t>
            </a:r>
          </a:p>
          <a:p>
            <a:endParaRPr lang="en-GB" sz="2000" dirty="0">
              <a:solidFill>
                <a:schemeClr val="accent6"/>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7565453F-944D-8542-760C-2C6B5935C258}"/>
              </a:ext>
            </a:extLst>
          </p:cNvPr>
          <p:cNvSpPr/>
          <p:nvPr/>
        </p:nvSpPr>
        <p:spPr>
          <a:xfrm>
            <a:off x="4383525" y="2223703"/>
            <a:ext cx="3405279" cy="3918517"/>
          </a:xfrm>
          <a:prstGeom prst="rect">
            <a:avLst/>
          </a:prstGeom>
          <a:solidFill>
            <a:schemeClr val="bg2">
              <a:lumMod val="20000"/>
              <a:lumOff val="80000"/>
              <a:alpha val="74902"/>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40000" tIns="240000" rIns="240000" bIns="240000" rtlCol="0" anchor="t"/>
          <a:lstStyle/>
          <a:p>
            <a:pPr defTabSz="609570">
              <a:defRPr/>
            </a:pPr>
            <a:endParaRPr lang="en-US" sz="1200">
              <a:solidFill>
                <a:srgbClr val="003366"/>
              </a:solidFill>
              <a:latin typeface="Arial" panose="020B0604020202020204" pitchFamily="34" charset="0"/>
              <a:cs typeface="Arial" panose="020B0604020202020204" pitchFamily="34" charset="0"/>
            </a:endParaRPr>
          </a:p>
          <a:p>
            <a:pPr defTabSz="609570">
              <a:defRPr/>
            </a:pPr>
            <a:endParaRPr lang="en-US" sz="1200">
              <a:solidFill>
                <a:srgbClr val="003366"/>
              </a:solidFill>
              <a:latin typeface="Arial" panose="020B0604020202020204" pitchFamily="34" charset="0"/>
              <a:cs typeface="Arial" panose="020B0604020202020204" pitchFamily="34" charset="0"/>
            </a:endParaRPr>
          </a:p>
          <a:p>
            <a:endParaRPr lang="en-GB" sz="1200"/>
          </a:p>
          <a:p>
            <a:r>
              <a:rPr lang="en-GB" sz="1400">
                <a:solidFill>
                  <a:schemeClr val="accent6"/>
                </a:solidFill>
              </a:rPr>
              <a:t>The London region is unsure about how the five ICBs are using the e-wallet, or if it is being used at all.</a:t>
            </a:r>
          </a:p>
          <a:p>
            <a:endParaRPr lang="en-GB" sz="1400">
              <a:solidFill>
                <a:schemeClr val="accent6"/>
              </a:solidFill>
            </a:endParaRPr>
          </a:p>
          <a:p>
            <a:r>
              <a:rPr lang="en-GB" sz="1400">
                <a:solidFill>
                  <a:schemeClr val="accent6"/>
                </a:solidFill>
              </a:rPr>
              <a:t>The region wants to better understand who is using the e-wallet, how the e-wallets are being used and how usage could be increased.</a:t>
            </a:r>
          </a:p>
        </p:txBody>
      </p:sp>
      <p:sp>
        <p:nvSpPr>
          <p:cNvPr id="12" name="Rectangle 11">
            <a:extLst>
              <a:ext uri="{FF2B5EF4-FFF2-40B4-BE49-F238E27FC236}">
                <a16:creationId xmlns:a16="http://schemas.microsoft.com/office/drawing/2014/main" id="{2948EFC4-8E84-6854-DF7F-A65A68199205}"/>
              </a:ext>
            </a:extLst>
          </p:cNvPr>
          <p:cNvSpPr/>
          <p:nvPr/>
        </p:nvSpPr>
        <p:spPr>
          <a:xfrm>
            <a:off x="8070766" y="2223704"/>
            <a:ext cx="3405279" cy="3918519"/>
          </a:xfrm>
          <a:prstGeom prst="rect">
            <a:avLst/>
          </a:prstGeom>
          <a:solidFill>
            <a:schemeClr val="bg2">
              <a:lumMod val="20000"/>
              <a:lumOff val="80000"/>
              <a:alpha val="74902"/>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40000" tIns="240000" rIns="240000" bIns="240000" rtlCol="0" anchor="t"/>
          <a:lstStyle/>
          <a:p>
            <a:pPr defTabSz="1219170"/>
            <a:endParaRPr lang="en-GB" sz="1200">
              <a:solidFill>
                <a:srgbClr val="003366"/>
              </a:solidFill>
              <a:latin typeface="Arial" panose="020B0604020202020204" pitchFamily="34" charset="0"/>
              <a:cs typeface="Arial" panose="020B0604020202020204" pitchFamily="34" charset="0"/>
            </a:endParaRPr>
          </a:p>
          <a:p>
            <a:pPr defTabSz="1219170"/>
            <a:endParaRPr lang="en-GB" sz="1200" strike="sngStrike">
              <a:solidFill>
                <a:srgbClr val="FF0000"/>
              </a:solidFill>
              <a:latin typeface="Arial" panose="020B0604020202020204" pitchFamily="34" charset="0"/>
              <a:cs typeface="Arial" panose="020B0604020202020204" pitchFamily="34" charset="0"/>
            </a:endParaRPr>
          </a:p>
          <a:p>
            <a:pPr defTabSz="1219170"/>
            <a:endParaRPr lang="en-GB" sz="1200">
              <a:solidFill>
                <a:prstClr val="black"/>
              </a:solidFill>
              <a:latin typeface="Arial" panose="020B0604020202020204" pitchFamily="34" charset="0"/>
              <a:cs typeface="Arial" panose="020B0604020202020204" pitchFamily="34" charset="0"/>
            </a:endParaRPr>
          </a:p>
          <a:p>
            <a:pPr defTabSz="1219170"/>
            <a:r>
              <a:rPr lang="en-GB" sz="1400">
                <a:solidFill>
                  <a:schemeClr val="accent6"/>
                </a:solidFill>
                <a:latin typeface="Arial" panose="020B0604020202020204" pitchFamily="34" charset="0"/>
                <a:cs typeface="Arial" panose="020B0604020202020204" pitchFamily="34" charset="0"/>
              </a:rPr>
              <a:t>1) What are the real-world barriers for optimal e-wallet use in London?</a:t>
            </a:r>
          </a:p>
          <a:p>
            <a:pPr defTabSz="1219170"/>
            <a:endParaRPr lang="en-GB" sz="1400">
              <a:solidFill>
                <a:schemeClr val="accent6"/>
              </a:solidFill>
              <a:latin typeface="Arial" panose="020B0604020202020204" pitchFamily="34" charset="0"/>
              <a:cs typeface="Arial" panose="020B0604020202020204" pitchFamily="34" charset="0"/>
            </a:endParaRPr>
          </a:p>
          <a:p>
            <a:pPr defTabSz="1219170"/>
            <a:r>
              <a:rPr lang="en-GB" sz="1400">
                <a:solidFill>
                  <a:schemeClr val="accent6"/>
                </a:solidFill>
                <a:latin typeface="Arial" panose="020B0604020202020204" pitchFamily="34" charset="0"/>
                <a:cs typeface="Arial" panose="020B0604020202020204" pitchFamily="34" charset="0"/>
              </a:rPr>
              <a:t>2) What are the real-world opportunities for optimal e-wallet use in London?</a:t>
            </a:r>
          </a:p>
        </p:txBody>
      </p:sp>
      <p:sp>
        <p:nvSpPr>
          <p:cNvPr id="13" name="Text Placeholder 15">
            <a:extLst>
              <a:ext uri="{FF2B5EF4-FFF2-40B4-BE49-F238E27FC236}">
                <a16:creationId xmlns:a16="http://schemas.microsoft.com/office/drawing/2014/main" id="{261E91E9-B9E7-419B-9550-1A34C6D33CEA}"/>
              </a:ext>
            </a:extLst>
          </p:cNvPr>
          <p:cNvSpPr txBox="1">
            <a:spLocks/>
          </p:cNvSpPr>
          <p:nvPr/>
        </p:nvSpPr>
        <p:spPr>
          <a:xfrm>
            <a:off x="1475503" y="1440072"/>
            <a:ext cx="1845165" cy="485753"/>
          </a:xfrm>
          <a:prstGeom prst="rect">
            <a:avLst/>
          </a:prstGeom>
        </p:spPr>
        <p:txBody>
          <a:bodyPr vert="horz" lIns="0" tIns="0" rIns="0" bIns="0" rtlCol="0">
            <a:noAutofit/>
          </a:bodyPr>
          <a:lstStyle>
            <a:lvl1pPr marL="0" indent="0" algn="l" defTabSz="914400" rtl="0" eaLnBrk="1" fontAlgn="base" latinLnBrk="0" hangingPunct="1">
              <a:spcBef>
                <a:spcPct val="20000"/>
              </a:spcBef>
              <a:spcAft>
                <a:spcPct val="0"/>
              </a:spcAft>
              <a:buFont typeface="Arial" panose="020B0604020202020204" pitchFamily="34" charset="0"/>
              <a:buNone/>
              <a:defRPr lang="en-US" sz="1400" b="1" kern="1200" baseline="0">
                <a:solidFill>
                  <a:schemeClr val="accent1"/>
                </a:solidFill>
                <a:latin typeface="Arial" pitchFamily="34" charset="0"/>
                <a:ea typeface="+mn-ea"/>
                <a:cs typeface="Arial" pitchFamily="34" charset="0"/>
              </a:defRPr>
            </a:lvl1pPr>
            <a:lvl2pPr marL="6350" indent="0" algn="l" defTabSz="914400" rtl="0" eaLnBrk="1" fontAlgn="base" latinLnBrk="0" hangingPunct="1">
              <a:spcBef>
                <a:spcPct val="20000"/>
              </a:spcBef>
              <a:spcAft>
                <a:spcPct val="0"/>
              </a:spcAft>
              <a:buFont typeface="Wingdings" panose="05000000000000000000" pitchFamily="2" charset="2"/>
              <a:buNone/>
              <a:defRPr lang="en-GB" sz="1400" b="0" kern="1200" baseline="0" dirty="0" smtClean="0">
                <a:solidFill>
                  <a:schemeClr val="accent4"/>
                </a:solidFill>
                <a:latin typeface="Arial" pitchFamily="34" charset="0"/>
                <a:ea typeface="+mn-ea"/>
                <a:cs typeface="Arial" pitchFamily="34" charset="0"/>
              </a:defRPr>
            </a:lvl2pPr>
            <a:lvl3pPr marL="180975" indent="-174625" algn="l" defTabSz="914400" rtl="0" eaLnBrk="1" fontAlgn="base" latinLnBrk="0" hangingPunct="1">
              <a:spcBef>
                <a:spcPct val="20000"/>
              </a:spcBef>
              <a:spcAft>
                <a:spcPct val="0"/>
              </a:spcAft>
              <a:buClr>
                <a:schemeClr val="accent4"/>
              </a:buClr>
              <a:buFont typeface="Arial" panose="020B0604020202020204" pitchFamily="34" charset="0"/>
              <a:buChar char="▪"/>
              <a:defRPr lang="en-US" altLang="en-US" sz="1400" b="0" kern="1200" baseline="0">
                <a:solidFill>
                  <a:schemeClr val="accent4"/>
                </a:solidFill>
                <a:latin typeface="Arial" pitchFamily="34" charset="0"/>
                <a:ea typeface="+mn-ea"/>
                <a:cs typeface="Arial" pitchFamily="34" charset="0"/>
              </a:defRPr>
            </a:lvl3pPr>
            <a:lvl4pPr marL="361950" indent="-180975" algn="l" defTabSz="914400" rtl="0" eaLnBrk="1" fontAlgn="base" latinLnBrk="0" hangingPunct="1">
              <a:spcBef>
                <a:spcPct val="20000"/>
              </a:spcBef>
              <a:spcAft>
                <a:spcPct val="0"/>
              </a:spcAft>
              <a:buClr>
                <a:schemeClr val="accent4"/>
              </a:buClr>
              <a:buFont typeface="Arial" panose="020B0604020202020204" pitchFamily="34" charset="0"/>
              <a:buChar char="▪"/>
              <a:defRPr lang="en-US" altLang="en-US" sz="1400" b="0" kern="1200" baseline="0" dirty="0" smtClean="0">
                <a:solidFill>
                  <a:schemeClr val="accent4"/>
                </a:solidFill>
                <a:latin typeface="Arial" pitchFamily="34" charset="0"/>
                <a:ea typeface="+mn-ea"/>
                <a:cs typeface="Arial" pitchFamily="34" charset="0"/>
              </a:defRPr>
            </a:lvl4pPr>
            <a:lvl5pPr marL="542925" indent="-180975" algn="l" defTabSz="914400" rtl="0" eaLnBrk="1" fontAlgn="base" latinLnBrk="0" hangingPunct="1">
              <a:spcBef>
                <a:spcPct val="20000"/>
              </a:spcBef>
              <a:spcAft>
                <a:spcPct val="0"/>
              </a:spcAft>
              <a:buClr>
                <a:schemeClr val="accent4"/>
              </a:buClr>
              <a:buFont typeface="Arial" panose="020B0604020202020204" pitchFamily="34" charset="0"/>
              <a:buChar char="▪"/>
              <a:defRPr lang="en-GB" altLang="en-US" sz="1400" b="0" kern="1200" baseline="0" dirty="0" smtClean="0">
                <a:solidFill>
                  <a:schemeClr val="accent4"/>
                </a:solidFill>
                <a:latin typeface="Arial" pitchFamily="34" charset="0"/>
                <a:ea typeface="+mn-ea"/>
                <a:cs typeface="Arial" pitchFamily="34" charset="0"/>
              </a:defRPr>
            </a:lvl5pPr>
            <a:lvl6pPr marL="714375" indent="-171450" algn="l" defTabSz="914400" rtl="0" eaLnBrk="1" latinLnBrk="0" hangingPunct="1">
              <a:spcBef>
                <a:spcPct val="20000"/>
              </a:spcBef>
              <a:buFont typeface="Wingdings" panose="05000000000000000000" pitchFamily="2" charset="2"/>
              <a:buChar char="§"/>
              <a:defRPr sz="1400" kern="1200">
                <a:solidFill>
                  <a:schemeClr val="accent4"/>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defTabSz="1219140">
              <a:defRPr/>
            </a:pPr>
            <a:r>
              <a:rPr lang="en-GB" sz="2400">
                <a:solidFill>
                  <a:prstClr val="white"/>
                </a:solidFill>
              </a:rPr>
              <a:t>SITUATION</a:t>
            </a:r>
          </a:p>
        </p:txBody>
      </p:sp>
      <p:sp>
        <p:nvSpPr>
          <p:cNvPr id="14" name="Text Placeholder 15">
            <a:extLst>
              <a:ext uri="{FF2B5EF4-FFF2-40B4-BE49-F238E27FC236}">
                <a16:creationId xmlns:a16="http://schemas.microsoft.com/office/drawing/2014/main" id="{CE626A5E-34E6-2E52-3253-CF6FF52F74D6}"/>
              </a:ext>
            </a:extLst>
          </p:cNvPr>
          <p:cNvSpPr txBox="1">
            <a:spLocks/>
          </p:cNvSpPr>
          <p:nvPr/>
        </p:nvSpPr>
        <p:spPr>
          <a:xfrm>
            <a:off x="8778864" y="1415879"/>
            <a:ext cx="1845165" cy="485753"/>
          </a:xfrm>
          <a:prstGeom prst="rect">
            <a:avLst/>
          </a:prstGeom>
        </p:spPr>
        <p:txBody>
          <a:bodyPr vert="horz" lIns="0" tIns="0" rIns="0" bIns="0" rtlCol="0">
            <a:noAutofit/>
          </a:bodyPr>
          <a:lstStyle>
            <a:lvl1pPr marL="0" indent="0" algn="l" defTabSz="914400" rtl="0" eaLnBrk="1" fontAlgn="base" latinLnBrk="0" hangingPunct="1">
              <a:spcBef>
                <a:spcPct val="20000"/>
              </a:spcBef>
              <a:spcAft>
                <a:spcPct val="0"/>
              </a:spcAft>
              <a:buFont typeface="Arial" panose="020B0604020202020204" pitchFamily="34" charset="0"/>
              <a:buNone/>
              <a:defRPr lang="en-US" sz="1400" b="1" kern="1200" baseline="0">
                <a:solidFill>
                  <a:schemeClr val="accent1"/>
                </a:solidFill>
                <a:latin typeface="Arial" pitchFamily="34" charset="0"/>
                <a:ea typeface="+mn-ea"/>
                <a:cs typeface="Arial" pitchFamily="34" charset="0"/>
              </a:defRPr>
            </a:lvl1pPr>
            <a:lvl2pPr marL="6350" indent="0" algn="l" defTabSz="914400" rtl="0" eaLnBrk="1" fontAlgn="base" latinLnBrk="0" hangingPunct="1">
              <a:spcBef>
                <a:spcPct val="20000"/>
              </a:spcBef>
              <a:spcAft>
                <a:spcPct val="0"/>
              </a:spcAft>
              <a:buFont typeface="Wingdings" panose="05000000000000000000" pitchFamily="2" charset="2"/>
              <a:buNone/>
              <a:defRPr lang="en-GB" sz="1400" b="0" kern="1200" baseline="0" dirty="0" smtClean="0">
                <a:solidFill>
                  <a:schemeClr val="accent4"/>
                </a:solidFill>
                <a:latin typeface="Arial" pitchFamily="34" charset="0"/>
                <a:ea typeface="+mn-ea"/>
                <a:cs typeface="Arial" pitchFamily="34" charset="0"/>
              </a:defRPr>
            </a:lvl2pPr>
            <a:lvl3pPr marL="180975" indent="-174625" algn="l" defTabSz="914400" rtl="0" eaLnBrk="1" fontAlgn="base" latinLnBrk="0" hangingPunct="1">
              <a:spcBef>
                <a:spcPct val="20000"/>
              </a:spcBef>
              <a:spcAft>
                <a:spcPct val="0"/>
              </a:spcAft>
              <a:buClr>
                <a:schemeClr val="accent4"/>
              </a:buClr>
              <a:buFont typeface="Arial" panose="020B0604020202020204" pitchFamily="34" charset="0"/>
              <a:buChar char="▪"/>
              <a:defRPr lang="en-US" altLang="en-US" sz="1400" b="0" kern="1200" baseline="0">
                <a:solidFill>
                  <a:schemeClr val="accent4"/>
                </a:solidFill>
                <a:latin typeface="Arial" pitchFamily="34" charset="0"/>
                <a:ea typeface="+mn-ea"/>
                <a:cs typeface="Arial" pitchFamily="34" charset="0"/>
              </a:defRPr>
            </a:lvl3pPr>
            <a:lvl4pPr marL="361950" indent="-180975" algn="l" defTabSz="914400" rtl="0" eaLnBrk="1" fontAlgn="base" latinLnBrk="0" hangingPunct="1">
              <a:spcBef>
                <a:spcPct val="20000"/>
              </a:spcBef>
              <a:spcAft>
                <a:spcPct val="0"/>
              </a:spcAft>
              <a:buClr>
                <a:schemeClr val="accent4"/>
              </a:buClr>
              <a:buFont typeface="Arial" panose="020B0604020202020204" pitchFamily="34" charset="0"/>
              <a:buChar char="▪"/>
              <a:defRPr lang="en-US" altLang="en-US" sz="1400" b="0" kern="1200" baseline="0" dirty="0" smtClean="0">
                <a:solidFill>
                  <a:schemeClr val="accent4"/>
                </a:solidFill>
                <a:latin typeface="Arial" pitchFamily="34" charset="0"/>
                <a:ea typeface="+mn-ea"/>
                <a:cs typeface="Arial" pitchFamily="34" charset="0"/>
              </a:defRPr>
            </a:lvl4pPr>
            <a:lvl5pPr marL="542925" indent="-180975" algn="l" defTabSz="914400" rtl="0" eaLnBrk="1" fontAlgn="base" latinLnBrk="0" hangingPunct="1">
              <a:spcBef>
                <a:spcPct val="20000"/>
              </a:spcBef>
              <a:spcAft>
                <a:spcPct val="0"/>
              </a:spcAft>
              <a:buClr>
                <a:schemeClr val="accent4"/>
              </a:buClr>
              <a:buFont typeface="Arial" panose="020B0604020202020204" pitchFamily="34" charset="0"/>
              <a:buChar char="▪"/>
              <a:defRPr lang="en-GB" altLang="en-US" sz="1400" b="0" kern="1200" baseline="0" dirty="0" smtClean="0">
                <a:solidFill>
                  <a:schemeClr val="accent4"/>
                </a:solidFill>
                <a:latin typeface="Arial" pitchFamily="34" charset="0"/>
                <a:ea typeface="+mn-ea"/>
                <a:cs typeface="Arial" pitchFamily="34" charset="0"/>
              </a:defRPr>
            </a:lvl5pPr>
            <a:lvl6pPr marL="714375" indent="-171450" algn="l" defTabSz="914400" rtl="0" eaLnBrk="1" latinLnBrk="0" hangingPunct="1">
              <a:spcBef>
                <a:spcPct val="20000"/>
              </a:spcBef>
              <a:buFont typeface="Wingdings" panose="05000000000000000000" pitchFamily="2" charset="2"/>
              <a:buChar char="§"/>
              <a:defRPr sz="1400" kern="1200">
                <a:solidFill>
                  <a:schemeClr val="accent4"/>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defTabSz="1219140">
              <a:defRPr/>
            </a:pPr>
            <a:r>
              <a:rPr lang="en-GB" sz="2400">
                <a:solidFill>
                  <a:prstClr val="white"/>
                </a:solidFill>
              </a:rPr>
              <a:t>QUESTION</a:t>
            </a:r>
          </a:p>
        </p:txBody>
      </p:sp>
      <p:sp>
        <p:nvSpPr>
          <p:cNvPr id="15" name="Text Placeholder 15">
            <a:extLst>
              <a:ext uri="{FF2B5EF4-FFF2-40B4-BE49-F238E27FC236}">
                <a16:creationId xmlns:a16="http://schemas.microsoft.com/office/drawing/2014/main" id="{59F8C7FC-FC44-8199-5FA8-55A5A681C682}"/>
              </a:ext>
            </a:extLst>
          </p:cNvPr>
          <p:cNvSpPr txBox="1">
            <a:spLocks/>
          </p:cNvSpPr>
          <p:nvPr/>
        </p:nvSpPr>
        <p:spPr>
          <a:xfrm>
            <a:off x="4740773" y="1424193"/>
            <a:ext cx="2710453" cy="485753"/>
          </a:xfrm>
          <a:prstGeom prst="rect">
            <a:avLst/>
          </a:prstGeom>
        </p:spPr>
        <p:txBody>
          <a:bodyPr vert="horz" lIns="0" tIns="0" rIns="0" bIns="0" rtlCol="0">
            <a:noAutofit/>
          </a:bodyPr>
          <a:lstStyle>
            <a:lvl1pPr marL="0" indent="0" algn="l" defTabSz="914400" rtl="0" eaLnBrk="1" fontAlgn="base" latinLnBrk="0" hangingPunct="1">
              <a:spcBef>
                <a:spcPct val="20000"/>
              </a:spcBef>
              <a:spcAft>
                <a:spcPct val="0"/>
              </a:spcAft>
              <a:buFont typeface="Arial" panose="020B0604020202020204" pitchFamily="34" charset="0"/>
              <a:buNone/>
              <a:defRPr lang="en-US" sz="1400" b="1" kern="1200" baseline="0">
                <a:solidFill>
                  <a:schemeClr val="accent1"/>
                </a:solidFill>
                <a:latin typeface="Arial" pitchFamily="34" charset="0"/>
                <a:ea typeface="+mn-ea"/>
                <a:cs typeface="Arial" pitchFamily="34" charset="0"/>
              </a:defRPr>
            </a:lvl1pPr>
            <a:lvl2pPr marL="6350" indent="0" algn="l" defTabSz="914400" rtl="0" eaLnBrk="1" fontAlgn="base" latinLnBrk="0" hangingPunct="1">
              <a:spcBef>
                <a:spcPct val="20000"/>
              </a:spcBef>
              <a:spcAft>
                <a:spcPct val="0"/>
              </a:spcAft>
              <a:buFont typeface="Wingdings" panose="05000000000000000000" pitchFamily="2" charset="2"/>
              <a:buNone/>
              <a:defRPr lang="en-GB" sz="1400" b="0" kern="1200" baseline="0" dirty="0" smtClean="0">
                <a:solidFill>
                  <a:schemeClr val="accent4"/>
                </a:solidFill>
                <a:latin typeface="Arial" pitchFamily="34" charset="0"/>
                <a:ea typeface="+mn-ea"/>
                <a:cs typeface="Arial" pitchFamily="34" charset="0"/>
              </a:defRPr>
            </a:lvl2pPr>
            <a:lvl3pPr marL="180975" indent="-174625" algn="l" defTabSz="914400" rtl="0" eaLnBrk="1" fontAlgn="base" latinLnBrk="0" hangingPunct="1">
              <a:spcBef>
                <a:spcPct val="20000"/>
              </a:spcBef>
              <a:spcAft>
                <a:spcPct val="0"/>
              </a:spcAft>
              <a:buClr>
                <a:schemeClr val="accent4"/>
              </a:buClr>
              <a:buFont typeface="Arial" panose="020B0604020202020204" pitchFamily="34" charset="0"/>
              <a:buChar char="▪"/>
              <a:defRPr lang="en-US" altLang="en-US" sz="1400" b="0" kern="1200" baseline="0">
                <a:solidFill>
                  <a:schemeClr val="accent4"/>
                </a:solidFill>
                <a:latin typeface="Arial" pitchFamily="34" charset="0"/>
                <a:ea typeface="+mn-ea"/>
                <a:cs typeface="Arial" pitchFamily="34" charset="0"/>
              </a:defRPr>
            </a:lvl3pPr>
            <a:lvl4pPr marL="361950" indent="-180975" algn="l" defTabSz="914400" rtl="0" eaLnBrk="1" fontAlgn="base" latinLnBrk="0" hangingPunct="1">
              <a:spcBef>
                <a:spcPct val="20000"/>
              </a:spcBef>
              <a:spcAft>
                <a:spcPct val="0"/>
              </a:spcAft>
              <a:buClr>
                <a:schemeClr val="accent4"/>
              </a:buClr>
              <a:buFont typeface="Arial" panose="020B0604020202020204" pitchFamily="34" charset="0"/>
              <a:buChar char="▪"/>
              <a:defRPr lang="en-US" altLang="en-US" sz="1400" b="0" kern="1200" baseline="0" dirty="0" smtClean="0">
                <a:solidFill>
                  <a:schemeClr val="accent4"/>
                </a:solidFill>
                <a:latin typeface="Arial" pitchFamily="34" charset="0"/>
                <a:ea typeface="+mn-ea"/>
                <a:cs typeface="Arial" pitchFamily="34" charset="0"/>
              </a:defRPr>
            </a:lvl4pPr>
            <a:lvl5pPr marL="542925" indent="-180975" algn="l" defTabSz="914400" rtl="0" eaLnBrk="1" fontAlgn="base" latinLnBrk="0" hangingPunct="1">
              <a:spcBef>
                <a:spcPct val="20000"/>
              </a:spcBef>
              <a:spcAft>
                <a:spcPct val="0"/>
              </a:spcAft>
              <a:buClr>
                <a:schemeClr val="accent4"/>
              </a:buClr>
              <a:buFont typeface="Arial" panose="020B0604020202020204" pitchFamily="34" charset="0"/>
              <a:buChar char="▪"/>
              <a:defRPr lang="en-GB" altLang="en-US" sz="1400" b="0" kern="1200" baseline="0" dirty="0" smtClean="0">
                <a:solidFill>
                  <a:schemeClr val="accent4"/>
                </a:solidFill>
                <a:latin typeface="Arial" pitchFamily="34" charset="0"/>
                <a:ea typeface="+mn-ea"/>
                <a:cs typeface="Arial" pitchFamily="34" charset="0"/>
              </a:defRPr>
            </a:lvl5pPr>
            <a:lvl6pPr marL="714375" indent="-171450" algn="l" defTabSz="914400" rtl="0" eaLnBrk="1" latinLnBrk="0" hangingPunct="1">
              <a:spcBef>
                <a:spcPct val="20000"/>
              </a:spcBef>
              <a:buFont typeface="Wingdings" panose="05000000000000000000" pitchFamily="2" charset="2"/>
              <a:buChar char="§"/>
              <a:defRPr sz="1400" kern="1200">
                <a:solidFill>
                  <a:schemeClr val="accent4"/>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defTabSz="1219140">
              <a:defRPr/>
            </a:pPr>
            <a:r>
              <a:rPr lang="en-GB" sz="2400">
                <a:solidFill>
                  <a:prstClr val="white"/>
                </a:solidFill>
              </a:rPr>
              <a:t>COMPLICATION</a:t>
            </a:r>
          </a:p>
        </p:txBody>
      </p:sp>
      <p:sp>
        <p:nvSpPr>
          <p:cNvPr id="16" name="Rounded Rectangle 36">
            <a:extLst>
              <a:ext uri="{FF2B5EF4-FFF2-40B4-BE49-F238E27FC236}">
                <a16:creationId xmlns:a16="http://schemas.microsoft.com/office/drawing/2014/main" id="{129CBC05-97AE-820C-B484-FFDACF383C6D}"/>
              </a:ext>
            </a:extLst>
          </p:cNvPr>
          <p:cNvSpPr/>
          <p:nvPr/>
        </p:nvSpPr>
        <p:spPr>
          <a:xfrm rot="2720572">
            <a:off x="2093310" y="1918092"/>
            <a:ext cx="611225" cy="611225"/>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prstClr val="white"/>
              </a:solidFill>
              <a:latin typeface="Arial" panose="020B0604020202020204" pitchFamily="34" charset="0"/>
              <a:cs typeface="Arial" panose="020B0604020202020204" pitchFamily="34" charset="0"/>
            </a:endParaRPr>
          </a:p>
        </p:txBody>
      </p:sp>
      <p:sp>
        <p:nvSpPr>
          <p:cNvPr id="18" name="Rounded Rectangle 38">
            <a:extLst>
              <a:ext uri="{FF2B5EF4-FFF2-40B4-BE49-F238E27FC236}">
                <a16:creationId xmlns:a16="http://schemas.microsoft.com/office/drawing/2014/main" id="{52BA9787-B617-7A6B-39FB-F0B2BFCBED11}"/>
              </a:ext>
            </a:extLst>
          </p:cNvPr>
          <p:cNvSpPr/>
          <p:nvPr/>
        </p:nvSpPr>
        <p:spPr>
          <a:xfrm rot="2720572">
            <a:off x="5780552" y="1918091"/>
            <a:ext cx="611225" cy="611225"/>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prstClr val="white"/>
              </a:solidFill>
              <a:latin typeface="Arial" panose="020B0604020202020204" pitchFamily="34" charset="0"/>
              <a:cs typeface="Arial" panose="020B0604020202020204" pitchFamily="34" charset="0"/>
            </a:endParaRPr>
          </a:p>
        </p:txBody>
      </p:sp>
      <p:sp>
        <p:nvSpPr>
          <p:cNvPr id="19" name="Rounded Rectangle 38">
            <a:extLst>
              <a:ext uri="{FF2B5EF4-FFF2-40B4-BE49-F238E27FC236}">
                <a16:creationId xmlns:a16="http://schemas.microsoft.com/office/drawing/2014/main" id="{2A3EDBF3-C801-338C-F0E5-D9C56B36CC6B}"/>
              </a:ext>
            </a:extLst>
          </p:cNvPr>
          <p:cNvSpPr/>
          <p:nvPr/>
        </p:nvSpPr>
        <p:spPr>
          <a:xfrm rot="2720572">
            <a:off x="9487465" y="1901482"/>
            <a:ext cx="611225" cy="611225"/>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GB" sz="2400">
              <a:solidFill>
                <a:prstClr val="white"/>
              </a:solidFill>
              <a:latin typeface="Arial" panose="020B0604020202020204" pitchFamily="34" charset="0"/>
              <a:cs typeface="Arial" panose="020B0604020202020204" pitchFamily="34" charset="0"/>
            </a:endParaRPr>
          </a:p>
        </p:txBody>
      </p:sp>
      <p:pic>
        <p:nvPicPr>
          <p:cNvPr id="21" name="Graphic 20" descr="Fence">
            <a:extLst>
              <a:ext uri="{FF2B5EF4-FFF2-40B4-BE49-F238E27FC236}">
                <a16:creationId xmlns:a16="http://schemas.microsoft.com/office/drawing/2014/main" id="{60209E04-EA41-8511-DD3D-F95F755297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35694" y="1987650"/>
            <a:ext cx="465195" cy="465195"/>
          </a:xfrm>
          <a:prstGeom prst="rect">
            <a:avLst/>
          </a:prstGeom>
        </p:spPr>
      </p:pic>
      <p:pic>
        <p:nvPicPr>
          <p:cNvPr id="22" name="Graphic 21" descr="Question mark">
            <a:extLst>
              <a:ext uri="{FF2B5EF4-FFF2-40B4-BE49-F238E27FC236}">
                <a16:creationId xmlns:a16="http://schemas.microsoft.com/office/drawing/2014/main" id="{8BB113AA-F06E-2982-0C8C-99A8DE02492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49436" y="1973282"/>
            <a:ext cx="487282" cy="487282"/>
          </a:xfrm>
          <a:prstGeom prst="rect">
            <a:avLst/>
          </a:prstGeom>
        </p:spPr>
      </p:pic>
      <p:pic>
        <p:nvPicPr>
          <p:cNvPr id="23" name="Graphic 22" descr="Magnifying glass">
            <a:extLst>
              <a:ext uri="{FF2B5EF4-FFF2-40B4-BE49-F238E27FC236}">
                <a16:creationId xmlns:a16="http://schemas.microsoft.com/office/drawing/2014/main" id="{158C3C60-C7FE-D52B-5157-33970A84C5A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124692" y="1959571"/>
            <a:ext cx="543440" cy="543440"/>
          </a:xfrm>
          <a:prstGeom prst="rect">
            <a:avLst/>
          </a:prstGeom>
        </p:spPr>
      </p:pic>
      <p:sp>
        <p:nvSpPr>
          <p:cNvPr id="25" name="Title 2">
            <a:extLst>
              <a:ext uri="{FF2B5EF4-FFF2-40B4-BE49-F238E27FC236}">
                <a16:creationId xmlns:a16="http://schemas.microsoft.com/office/drawing/2014/main" id="{B928E90A-5D5D-A9DC-80E3-C55888747CC1}"/>
              </a:ext>
            </a:extLst>
          </p:cNvPr>
          <p:cNvSpPr>
            <a:spLocks noGrp="1"/>
          </p:cNvSpPr>
          <p:nvPr>
            <p:ph type="title"/>
          </p:nvPr>
        </p:nvSpPr>
        <p:spPr>
          <a:xfrm>
            <a:off x="609601" y="548641"/>
            <a:ext cx="8756073" cy="611649"/>
          </a:xfrm>
        </p:spPr>
        <p:txBody>
          <a:bodyPr/>
          <a:lstStyle/>
          <a:p>
            <a:r>
              <a:rPr lang="en-GB" sz="3200"/>
              <a:t>Research objectives</a:t>
            </a:r>
          </a:p>
        </p:txBody>
      </p:sp>
    </p:spTree>
    <p:extLst>
      <p:ext uri="{BB962C8B-B14F-4D97-AF65-F5344CB8AC3E}">
        <p14:creationId xmlns:p14="http://schemas.microsoft.com/office/powerpoint/2010/main" val="338779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581AC65-5909-E7DF-5D0E-2C7BC5DE0C11}"/>
              </a:ext>
            </a:extLst>
          </p:cNvPr>
          <p:cNvSpPr/>
          <p:nvPr/>
        </p:nvSpPr>
        <p:spPr>
          <a:xfrm>
            <a:off x="0" y="3225085"/>
            <a:ext cx="12192000" cy="1442720"/>
          </a:xfrm>
          <a:prstGeom prst="rect">
            <a:avLst/>
          </a:prstGeom>
          <a:solidFill>
            <a:srgbClr val="003087"/>
          </a:solidFill>
          <a:ln w="12700" cap="flat" cmpd="sng" algn="ctr">
            <a:noFill/>
            <a:prstDash val="solid"/>
            <a:miter lim="800000"/>
          </a:ln>
          <a:effectLst/>
        </p:spPr>
        <p:txBody>
          <a:bodyPr lIns="96000" tIns="96000" rIns="96000" bIns="96000" rtlCol="0" anchor="ctr"/>
          <a:lstStyle/>
          <a:p>
            <a:pPr algn="ctr" defTabSz="1219140">
              <a:defRPr/>
            </a:pPr>
            <a:endParaRPr lang="en-GB" sz="2400">
              <a:solidFill>
                <a:prstClr val="black"/>
              </a:solidFill>
              <a:latin typeface="Arial" panose="020B0604020202020204"/>
              <a:cs typeface="Arial" panose="020B0604020202020204" pitchFamily="34" charset="0"/>
              <a:sym typeface="Arial"/>
            </a:endParaRPr>
          </a:p>
        </p:txBody>
      </p:sp>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dirty="0"/>
              <a:t>Methods</a:t>
            </a:r>
            <a:endParaRPr lang="en-GB" spc="-40" dirty="0"/>
          </a:p>
        </p:txBody>
      </p:sp>
      <p:sp>
        <p:nvSpPr>
          <p:cNvPr id="2" name="TextBox 1">
            <a:extLst>
              <a:ext uri="{FF2B5EF4-FFF2-40B4-BE49-F238E27FC236}">
                <a16:creationId xmlns:a16="http://schemas.microsoft.com/office/drawing/2014/main" id="{80A1000A-4FFC-51BA-4F24-B13963DBC6D9}"/>
              </a:ext>
            </a:extLst>
          </p:cNvPr>
          <p:cNvSpPr txBox="1"/>
          <p:nvPr/>
        </p:nvSpPr>
        <p:spPr>
          <a:xfrm>
            <a:off x="574827" y="1292059"/>
            <a:ext cx="10735911" cy="738664"/>
          </a:xfrm>
          <a:prstGeom prst="rect">
            <a:avLst/>
          </a:prstGeom>
          <a:noFill/>
        </p:spPr>
        <p:txBody>
          <a:bodyPr wrap="square" rtlCol="0">
            <a:spAutoFit/>
          </a:bodyPr>
          <a:lstStyle/>
          <a:p>
            <a:pPr defTabSz="1219170">
              <a:buClr>
                <a:srgbClr val="000000"/>
              </a:buClr>
              <a:defRPr/>
            </a:pPr>
            <a:r>
              <a:rPr lang="en-GB" sz="1400" dirty="0">
                <a:solidFill>
                  <a:schemeClr val="accent6"/>
                </a:solidFill>
                <a:latin typeface="Arial" panose="020B0604020202020204" pitchFamily="34" charset="0"/>
                <a:cs typeface="Arial" panose="020B0604020202020204" pitchFamily="34" charset="0"/>
                <a:sym typeface="Arial"/>
              </a:rPr>
              <a:t>Building on other rapid research undertaken in 2022, we conducted 11 explorative, semi-structured qualitative interviews between April – June 2023. We also attended two peer reviews made up of discharge teams from across North West London. Our interviews explored topics such as:</a:t>
            </a:r>
          </a:p>
        </p:txBody>
      </p:sp>
      <p:sp>
        <p:nvSpPr>
          <p:cNvPr id="3" name="TextBox 2">
            <a:extLst>
              <a:ext uri="{FF2B5EF4-FFF2-40B4-BE49-F238E27FC236}">
                <a16:creationId xmlns:a16="http://schemas.microsoft.com/office/drawing/2014/main" id="{F7B945D3-BFDD-2E38-9EA7-4714E05D1164}"/>
              </a:ext>
            </a:extLst>
          </p:cNvPr>
          <p:cNvSpPr txBox="1"/>
          <p:nvPr/>
        </p:nvSpPr>
        <p:spPr>
          <a:xfrm>
            <a:off x="574827" y="2071072"/>
            <a:ext cx="10779760" cy="954107"/>
          </a:xfrm>
          <a:prstGeom prst="rect">
            <a:avLst/>
          </a:prstGeom>
          <a:solidFill>
            <a:schemeClr val="bg2">
              <a:lumMod val="20000"/>
              <a:lumOff val="80000"/>
            </a:schemeClr>
          </a:solidFill>
          <a:ln>
            <a:solidFill>
              <a:schemeClr val="bg1">
                <a:lumMod val="20000"/>
                <a:lumOff val="80000"/>
              </a:schemeClr>
            </a:solidFill>
          </a:ln>
        </p:spPr>
        <p:txBody>
          <a:bodyPr wrap="square" numCol="2" rtlCol="0" anchor="b" anchorCtr="1">
            <a:spAutoFit/>
          </a:bodyPr>
          <a:lstStyle/>
          <a:p>
            <a:pPr marL="174625" indent="-174625" defTabSz="914377">
              <a:buFont typeface="Arial" panose="020B0604020202020204" pitchFamily="34" charset="0"/>
              <a:buChar char="•"/>
              <a:defRPr/>
            </a:pPr>
            <a:r>
              <a:rPr lang="en-GB" sz="1400">
                <a:solidFill>
                  <a:schemeClr val="accent6"/>
                </a:solidFill>
                <a:latin typeface="Arial" panose="020B0604020202020204" pitchFamily="34" charset="0"/>
                <a:cs typeface="Arial" panose="020B0604020202020204" pitchFamily="34" charset="0"/>
                <a:sym typeface="Arial"/>
              </a:rPr>
              <a:t>Current state of e-wallet implementation in the ICB/trust</a:t>
            </a:r>
          </a:p>
          <a:p>
            <a:pPr marL="174625" indent="-174625" defTabSz="914377">
              <a:buFont typeface="Arial" panose="020B0604020202020204" pitchFamily="34" charset="0"/>
              <a:buChar char="•"/>
              <a:defRPr/>
            </a:pPr>
            <a:r>
              <a:rPr lang="en-GB" sz="1400">
                <a:solidFill>
                  <a:schemeClr val="accent6"/>
                </a:solidFill>
                <a:latin typeface="Arial" panose="020B0604020202020204" pitchFamily="34" charset="0"/>
                <a:cs typeface="Arial" panose="020B0604020202020204" pitchFamily="34" charset="0"/>
                <a:sym typeface="Arial"/>
              </a:rPr>
              <a:t>How staff found out about the e-wallet</a:t>
            </a:r>
          </a:p>
          <a:p>
            <a:pPr marL="174625" indent="-174625" defTabSz="914377">
              <a:buFont typeface="Arial" panose="020B0604020202020204" pitchFamily="34" charset="0"/>
              <a:buChar char="•"/>
              <a:defRPr/>
            </a:pPr>
            <a:r>
              <a:rPr lang="en-GB" sz="1400">
                <a:solidFill>
                  <a:schemeClr val="accent6"/>
                </a:solidFill>
                <a:latin typeface="Arial" panose="020B0604020202020204" pitchFamily="34" charset="0"/>
                <a:cs typeface="Arial" panose="020B0604020202020204" pitchFamily="34" charset="0"/>
                <a:sym typeface="Arial"/>
              </a:rPr>
              <a:t>Who was using the e-wallet</a:t>
            </a:r>
          </a:p>
          <a:p>
            <a:pPr marL="174625" indent="-174625" defTabSz="914377">
              <a:buFont typeface="Arial" panose="020B0604020202020204" pitchFamily="34" charset="0"/>
              <a:buChar char="•"/>
              <a:defRPr/>
            </a:pPr>
            <a:r>
              <a:rPr lang="en-GB" sz="1400">
                <a:solidFill>
                  <a:schemeClr val="accent6"/>
                </a:solidFill>
                <a:latin typeface="Arial" panose="020B0604020202020204" pitchFamily="34" charset="0"/>
                <a:cs typeface="Arial" panose="020B0604020202020204" pitchFamily="34" charset="0"/>
                <a:sym typeface="Arial"/>
              </a:rPr>
              <a:t>Which patients the e-wallet was being used for</a:t>
            </a:r>
          </a:p>
          <a:p>
            <a:pPr marL="174625" indent="-174625" defTabSz="914377">
              <a:buFont typeface="Arial" panose="020B0604020202020204" pitchFamily="34" charset="0"/>
              <a:buChar char="•"/>
              <a:defRPr/>
            </a:pPr>
            <a:r>
              <a:rPr lang="en-GB" sz="1400">
                <a:solidFill>
                  <a:schemeClr val="accent6"/>
                </a:solidFill>
                <a:latin typeface="Arial" panose="020B0604020202020204" pitchFamily="34" charset="0"/>
                <a:cs typeface="Arial" panose="020B0604020202020204" pitchFamily="34" charset="0"/>
                <a:sym typeface="Arial"/>
              </a:rPr>
              <a:t>How staff were using the e-wallet</a:t>
            </a:r>
          </a:p>
          <a:p>
            <a:pPr marL="174625" indent="-174625" defTabSz="914377">
              <a:buFont typeface="Arial" panose="020B0604020202020204" pitchFamily="34" charset="0"/>
              <a:buChar char="•"/>
              <a:defRPr/>
            </a:pPr>
            <a:r>
              <a:rPr lang="en-GB" sz="1400">
                <a:solidFill>
                  <a:schemeClr val="accent6"/>
                </a:solidFill>
                <a:latin typeface="Arial" panose="020B0604020202020204" pitchFamily="34" charset="0"/>
                <a:cs typeface="Arial" panose="020B0604020202020204" pitchFamily="34" charset="0"/>
                <a:sym typeface="Arial"/>
              </a:rPr>
              <a:t>Barriers to implementation</a:t>
            </a:r>
          </a:p>
          <a:p>
            <a:pPr marL="174625" indent="-174625" defTabSz="914377">
              <a:buFont typeface="Arial" panose="020B0604020202020204" pitchFamily="34" charset="0"/>
              <a:buChar char="•"/>
              <a:defRPr/>
            </a:pPr>
            <a:r>
              <a:rPr lang="en-GB" sz="1400">
                <a:solidFill>
                  <a:schemeClr val="accent6"/>
                </a:solidFill>
                <a:latin typeface="Arial" panose="020B0604020202020204" pitchFamily="34" charset="0"/>
                <a:cs typeface="Arial" panose="020B0604020202020204" pitchFamily="34" charset="0"/>
                <a:sym typeface="Arial"/>
              </a:rPr>
              <a:t>What was working well</a:t>
            </a:r>
          </a:p>
          <a:p>
            <a:pPr marL="174625" indent="-174625" defTabSz="914377">
              <a:buFont typeface="Arial" panose="020B0604020202020204" pitchFamily="34" charset="0"/>
              <a:buChar char="•"/>
              <a:defRPr/>
            </a:pPr>
            <a:r>
              <a:rPr lang="en-GB" sz="1400">
                <a:solidFill>
                  <a:schemeClr val="accent6"/>
                </a:solidFill>
                <a:latin typeface="Arial" panose="020B0604020202020204" pitchFamily="34" charset="0"/>
                <a:cs typeface="Arial" panose="020B0604020202020204" pitchFamily="34" charset="0"/>
                <a:sym typeface="Arial"/>
              </a:rPr>
              <a:t>Recommendations for the future</a:t>
            </a:r>
          </a:p>
        </p:txBody>
      </p:sp>
      <p:sp>
        <p:nvSpPr>
          <p:cNvPr id="20" name="Rectangle 19">
            <a:extLst>
              <a:ext uri="{FF2B5EF4-FFF2-40B4-BE49-F238E27FC236}">
                <a16:creationId xmlns:a16="http://schemas.microsoft.com/office/drawing/2014/main" id="{8D7C99FD-BF57-8C1B-CC79-5D4984A08F0F}"/>
              </a:ext>
            </a:extLst>
          </p:cNvPr>
          <p:cNvSpPr/>
          <p:nvPr/>
        </p:nvSpPr>
        <p:spPr>
          <a:xfrm>
            <a:off x="574827" y="4273237"/>
            <a:ext cx="3405279" cy="1956113"/>
          </a:xfrm>
          <a:prstGeom prst="rect">
            <a:avLst/>
          </a:prstGeom>
          <a:solidFill>
            <a:schemeClr val="bg2">
              <a:lumMod val="20000"/>
              <a:lumOff val="80000"/>
              <a:alpha val="74902"/>
            </a:schemeClr>
          </a:solidFill>
          <a:ln w="12700" cap="flat" cmpd="sng" algn="ctr">
            <a:noFill/>
            <a:prstDash val="solid"/>
            <a:miter lim="800000"/>
          </a:ln>
          <a:effectLst/>
        </p:spPr>
        <p:txBody>
          <a:bodyPr lIns="240000" tIns="240000" rIns="240000" bIns="240000" rtlCol="0" anchor="t"/>
          <a:lstStyle/>
          <a:p>
            <a:pPr marL="228594" lvl="1" indent="-228594" defTabSz="914377">
              <a:buFont typeface="Arial" panose="020B0604020202020204" pitchFamily="34" charset="0"/>
              <a:buChar char="•"/>
              <a:defRPr/>
            </a:pPr>
            <a:endParaRPr lang="en-GB" sz="1200">
              <a:solidFill>
                <a:schemeClr val="accent6"/>
              </a:solidFill>
              <a:latin typeface="Arial"/>
              <a:ea typeface="+mn-lt"/>
              <a:cs typeface="Arial"/>
              <a:sym typeface="Arial"/>
            </a:endParaRPr>
          </a:p>
          <a:p>
            <a:pPr marL="228594" lvl="1" indent="-228594" defTabSz="914377">
              <a:buFont typeface="Arial" panose="020B0604020202020204" pitchFamily="34" charset="0"/>
              <a:buChar char="•"/>
              <a:defRPr/>
            </a:pPr>
            <a:endParaRPr lang="en-GB" sz="1200">
              <a:solidFill>
                <a:schemeClr val="accent6"/>
              </a:solidFill>
              <a:latin typeface="Arial"/>
              <a:ea typeface="+mn-lt"/>
              <a:cs typeface="Arial"/>
              <a:sym typeface="Arial"/>
            </a:endParaRPr>
          </a:p>
          <a:p>
            <a:pPr marL="228594" lvl="1" indent="-228594" defTabSz="914377">
              <a:buFont typeface="Arial" panose="020B0604020202020204" pitchFamily="34" charset="0"/>
              <a:buChar char="•"/>
              <a:defRPr/>
            </a:pPr>
            <a:r>
              <a:rPr lang="en-GB" sz="1200">
                <a:solidFill>
                  <a:schemeClr val="accent6"/>
                </a:solidFill>
                <a:latin typeface="Arial"/>
                <a:ea typeface="+mn-lt"/>
                <a:cs typeface="Arial"/>
                <a:sym typeface="Arial"/>
              </a:rPr>
              <a:t>North West London</a:t>
            </a:r>
          </a:p>
          <a:p>
            <a:pPr marL="228594" lvl="1" indent="-228594" defTabSz="914377">
              <a:buFont typeface="Arial" panose="020B0604020202020204" pitchFamily="34" charset="0"/>
              <a:buChar char="•"/>
              <a:defRPr/>
            </a:pPr>
            <a:r>
              <a:rPr lang="en-GB" sz="1200">
                <a:solidFill>
                  <a:schemeClr val="accent6"/>
                </a:solidFill>
                <a:latin typeface="Arial"/>
                <a:ea typeface="+mn-lt"/>
                <a:cs typeface="Arial"/>
                <a:sym typeface="Arial"/>
              </a:rPr>
              <a:t>North Central London</a:t>
            </a:r>
          </a:p>
          <a:p>
            <a:pPr marL="228594" lvl="1" indent="-228594" defTabSz="914377">
              <a:buFont typeface="Arial" panose="020B0604020202020204" pitchFamily="34" charset="0"/>
              <a:buChar char="•"/>
              <a:defRPr/>
            </a:pPr>
            <a:r>
              <a:rPr lang="en-GB" sz="1200">
                <a:solidFill>
                  <a:schemeClr val="accent6"/>
                </a:solidFill>
                <a:latin typeface="Arial"/>
                <a:ea typeface="+mn-lt"/>
                <a:cs typeface="Arial"/>
                <a:sym typeface="Arial"/>
              </a:rPr>
              <a:t>South West London</a:t>
            </a:r>
          </a:p>
          <a:p>
            <a:pPr marL="228594" lvl="1" indent="-228594" defTabSz="914377">
              <a:buFont typeface="Arial" panose="020B0604020202020204" pitchFamily="34" charset="0"/>
              <a:buChar char="•"/>
              <a:defRPr/>
            </a:pPr>
            <a:r>
              <a:rPr lang="en-GB" sz="1200">
                <a:solidFill>
                  <a:schemeClr val="accent6"/>
                </a:solidFill>
                <a:latin typeface="Arial"/>
                <a:ea typeface="+mn-lt"/>
                <a:cs typeface="Arial"/>
                <a:sym typeface="Arial"/>
              </a:rPr>
              <a:t>North East London</a:t>
            </a:r>
          </a:p>
          <a:p>
            <a:pPr marL="228594" lvl="1" indent="-228594" defTabSz="914377">
              <a:buFont typeface="Arial" panose="020B0604020202020204" pitchFamily="34" charset="0"/>
              <a:buChar char="•"/>
              <a:defRPr/>
            </a:pPr>
            <a:r>
              <a:rPr lang="en-GB" sz="1200">
                <a:solidFill>
                  <a:schemeClr val="accent6"/>
                </a:solidFill>
                <a:latin typeface="Arial"/>
                <a:ea typeface="+mn-lt"/>
                <a:cs typeface="Arial"/>
                <a:sym typeface="Arial"/>
              </a:rPr>
              <a:t>South East London </a:t>
            </a:r>
          </a:p>
          <a:p>
            <a:pPr marL="0" lvl="1" defTabSz="914377">
              <a:defRPr/>
            </a:pPr>
            <a:endParaRPr lang="en-GB" sz="1200">
              <a:solidFill>
                <a:schemeClr val="accent6"/>
              </a:solidFill>
              <a:latin typeface="Arial" panose="020B0604020202020204"/>
              <a:cs typeface="Arial" panose="020B0604020202020204" pitchFamily="34" charset="0"/>
              <a:sym typeface="Arial"/>
            </a:endParaRPr>
          </a:p>
          <a:p>
            <a:pPr defTabSz="914377">
              <a:defRPr/>
            </a:pPr>
            <a:endParaRPr lang="en-GB" sz="1200">
              <a:solidFill>
                <a:schemeClr val="accent6"/>
              </a:solidFill>
              <a:latin typeface="Arial" panose="020B0604020202020204"/>
              <a:cs typeface="Arial" panose="020B0604020202020204" pitchFamily="34" charset="0"/>
              <a:sym typeface="Arial"/>
            </a:endParaRPr>
          </a:p>
        </p:txBody>
      </p:sp>
      <p:sp>
        <p:nvSpPr>
          <p:cNvPr id="21" name="Rectangle 20">
            <a:extLst>
              <a:ext uri="{FF2B5EF4-FFF2-40B4-BE49-F238E27FC236}">
                <a16:creationId xmlns:a16="http://schemas.microsoft.com/office/drawing/2014/main" id="{1787F56E-DFA0-BA29-B9AC-55CC52D36608}"/>
              </a:ext>
            </a:extLst>
          </p:cNvPr>
          <p:cNvSpPr/>
          <p:nvPr/>
        </p:nvSpPr>
        <p:spPr>
          <a:xfrm>
            <a:off x="4262067" y="4273237"/>
            <a:ext cx="3405279" cy="1956113"/>
          </a:xfrm>
          <a:prstGeom prst="rect">
            <a:avLst/>
          </a:prstGeom>
          <a:solidFill>
            <a:schemeClr val="bg2">
              <a:lumMod val="20000"/>
              <a:lumOff val="80000"/>
              <a:alpha val="74902"/>
            </a:schemeClr>
          </a:solidFill>
          <a:ln w="12700" cap="flat" cmpd="sng" algn="ctr">
            <a:noFill/>
            <a:prstDash val="solid"/>
            <a:miter lim="800000"/>
          </a:ln>
          <a:effectLst/>
        </p:spPr>
        <p:txBody>
          <a:bodyPr lIns="240000" tIns="240000" rIns="240000" bIns="240000" rtlCol="0" anchor="t"/>
          <a:lstStyle/>
          <a:p>
            <a:pPr defTabSz="914377">
              <a:defRPr/>
            </a:pPr>
            <a:endParaRPr lang="en-GB" sz="1200" b="1" u="sng" dirty="0">
              <a:solidFill>
                <a:schemeClr val="accent6"/>
              </a:solidFill>
              <a:latin typeface="Arial" panose="020B0604020202020204"/>
              <a:cs typeface="Arial"/>
              <a:sym typeface="Arial"/>
            </a:endParaRPr>
          </a:p>
          <a:p>
            <a:pPr marL="228594" indent="-228594" defTabSz="914377">
              <a:buFont typeface="Arial" panose="020B0604020202020204" pitchFamily="34" charset="0"/>
              <a:buChar char="•"/>
              <a:defRPr/>
            </a:pPr>
            <a:r>
              <a:rPr lang="en-GB" sz="1050" dirty="0">
                <a:solidFill>
                  <a:schemeClr val="accent6"/>
                </a:solidFill>
                <a:latin typeface="Arial" panose="020B0604020202020204"/>
                <a:cs typeface="Arial"/>
                <a:sym typeface="Arial"/>
              </a:rPr>
              <a:t>Charing Cross Hospital</a:t>
            </a:r>
          </a:p>
          <a:p>
            <a:pPr marL="228594" indent="-228594" defTabSz="914377">
              <a:buFont typeface="Arial" panose="020B0604020202020204" pitchFamily="34" charset="0"/>
              <a:buChar char="•"/>
              <a:defRPr/>
            </a:pPr>
            <a:r>
              <a:rPr lang="en-GB" sz="1050" dirty="0">
                <a:solidFill>
                  <a:schemeClr val="accent6"/>
                </a:solidFill>
                <a:latin typeface="Arial" panose="020B0604020202020204"/>
                <a:cs typeface="Arial"/>
                <a:sym typeface="Arial"/>
              </a:rPr>
              <a:t>Chelsea and Westminster</a:t>
            </a:r>
          </a:p>
          <a:p>
            <a:pPr marL="228594" indent="-228594" defTabSz="914377">
              <a:buFont typeface="Arial" panose="020B0604020202020204" pitchFamily="34" charset="0"/>
              <a:buChar char="•"/>
              <a:defRPr/>
            </a:pPr>
            <a:r>
              <a:rPr lang="en-GB" sz="1050" dirty="0">
                <a:solidFill>
                  <a:schemeClr val="accent6"/>
                </a:solidFill>
                <a:latin typeface="Arial" panose="020B0604020202020204"/>
                <a:cs typeface="Arial"/>
                <a:sym typeface="Arial"/>
              </a:rPr>
              <a:t>Hillingdon </a:t>
            </a:r>
          </a:p>
          <a:p>
            <a:pPr marL="228594" indent="-228594" defTabSz="914377">
              <a:buFont typeface="Arial" panose="020B0604020202020204" pitchFamily="34" charset="0"/>
              <a:buChar char="•"/>
              <a:defRPr/>
            </a:pPr>
            <a:r>
              <a:rPr lang="en-GB" sz="1050" dirty="0">
                <a:solidFill>
                  <a:schemeClr val="accent6"/>
                </a:solidFill>
                <a:latin typeface="Arial" panose="020B0604020202020204"/>
                <a:cs typeface="Arial"/>
                <a:sym typeface="Arial"/>
              </a:rPr>
              <a:t>Imperial College Healthcare</a:t>
            </a:r>
          </a:p>
          <a:p>
            <a:pPr marL="228594" indent="-228594" defTabSz="914377">
              <a:buFont typeface="Arial" panose="020B0604020202020204" pitchFamily="34" charset="0"/>
              <a:buChar char="•"/>
              <a:defRPr/>
            </a:pPr>
            <a:r>
              <a:rPr lang="en-GB" sz="1050" dirty="0">
                <a:solidFill>
                  <a:schemeClr val="accent6"/>
                </a:solidFill>
                <a:latin typeface="Arial" panose="020B0604020202020204"/>
                <a:cs typeface="Arial"/>
                <a:sym typeface="Arial"/>
              </a:rPr>
              <a:t>Northwick Park</a:t>
            </a:r>
          </a:p>
          <a:p>
            <a:pPr marL="228594" indent="-228594" defTabSz="914377">
              <a:buFont typeface="Arial" panose="020B0604020202020204" pitchFamily="34" charset="0"/>
              <a:buChar char="•"/>
              <a:defRPr/>
            </a:pPr>
            <a:r>
              <a:rPr lang="en-GB" sz="1050" dirty="0">
                <a:solidFill>
                  <a:schemeClr val="accent6"/>
                </a:solidFill>
                <a:latin typeface="Arial" panose="020B0604020202020204"/>
                <a:cs typeface="Arial"/>
                <a:sym typeface="Arial"/>
              </a:rPr>
              <a:t>North Middlesex University Hospital</a:t>
            </a:r>
          </a:p>
          <a:p>
            <a:pPr marL="228594" indent="-228594" defTabSz="914377">
              <a:buFont typeface="Arial" panose="020B0604020202020204" pitchFamily="34" charset="0"/>
              <a:buChar char="•"/>
              <a:defRPr/>
            </a:pPr>
            <a:r>
              <a:rPr lang="en-GB" sz="1050" dirty="0">
                <a:solidFill>
                  <a:schemeClr val="accent6"/>
                </a:solidFill>
                <a:latin typeface="Arial" panose="020B0604020202020204"/>
                <a:cs typeface="Arial"/>
                <a:sym typeface="Arial"/>
              </a:rPr>
              <a:t>Royal Free London </a:t>
            </a:r>
          </a:p>
          <a:p>
            <a:pPr marL="228594" indent="-228594" defTabSz="914377">
              <a:buFont typeface="Arial" panose="020B0604020202020204" pitchFamily="34" charset="0"/>
              <a:buChar char="•"/>
              <a:defRPr/>
            </a:pPr>
            <a:r>
              <a:rPr lang="en-GB" sz="1050" dirty="0">
                <a:solidFill>
                  <a:schemeClr val="accent6"/>
                </a:solidFill>
                <a:latin typeface="Arial" panose="020B0604020202020204"/>
                <a:cs typeface="Arial"/>
                <a:sym typeface="Arial"/>
              </a:rPr>
              <a:t>University College London Hospital</a:t>
            </a:r>
          </a:p>
          <a:p>
            <a:pPr marL="228594" indent="-228594" defTabSz="914377">
              <a:buFont typeface="Arial" panose="020B0604020202020204" pitchFamily="34" charset="0"/>
              <a:buChar char="•"/>
              <a:defRPr/>
            </a:pPr>
            <a:r>
              <a:rPr lang="en-GB" sz="1050" dirty="0">
                <a:solidFill>
                  <a:schemeClr val="accent6"/>
                </a:solidFill>
                <a:latin typeface="Arial" panose="020B0604020202020204"/>
                <a:cs typeface="Arial"/>
                <a:sym typeface="Arial"/>
              </a:rPr>
              <a:t>Whittington Health</a:t>
            </a:r>
          </a:p>
        </p:txBody>
      </p:sp>
      <p:sp>
        <p:nvSpPr>
          <p:cNvPr id="22" name="Rectangle 21">
            <a:extLst>
              <a:ext uri="{FF2B5EF4-FFF2-40B4-BE49-F238E27FC236}">
                <a16:creationId xmlns:a16="http://schemas.microsoft.com/office/drawing/2014/main" id="{D4796D92-0776-D84C-13A5-463675453AE9}"/>
              </a:ext>
            </a:extLst>
          </p:cNvPr>
          <p:cNvSpPr/>
          <p:nvPr/>
        </p:nvSpPr>
        <p:spPr>
          <a:xfrm>
            <a:off x="7949308" y="4273239"/>
            <a:ext cx="3405279" cy="1956111"/>
          </a:xfrm>
          <a:prstGeom prst="rect">
            <a:avLst/>
          </a:prstGeom>
          <a:solidFill>
            <a:schemeClr val="bg2">
              <a:lumMod val="20000"/>
              <a:lumOff val="80000"/>
              <a:alpha val="74902"/>
            </a:schemeClr>
          </a:solidFill>
          <a:ln w="12700" cap="flat" cmpd="sng" algn="ctr">
            <a:noFill/>
            <a:prstDash val="solid"/>
            <a:miter lim="800000"/>
          </a:ln>
          <a:effectLst/>
        </p:spPr>
        <p:txBody>
          <a:bodyPr lIns="240000" tIns="240000" rIns="240000" bIns="240000" rtlCol="0" anchor="t"/>
          <a:lstStyle/>
          <a:p>
            <a:pPr defTabSz="1219140">
              <a:defRPr/>
            </a:pPr>
            <a:endParaRPr lang="en-GB" sz="1200" dirty="0">
              <a:solidFill>
                <a:schemeClr val="accent6"/>
              </a:solidFill>
              <a:latin typeface="Arial" panose="020B0604020202020204"/>
              <a:cs typeface="Arial" panose="020B0604020202020204" pitchFamily="34" charset="0"/>
              <a:sym typeface="Arial"/>
            </a:endParaRPr>
          </a:p>
          <a:p>
            <a:pPr defTabSz="1219140">
              <a:defRPr/>
            </a:pPr>
            <a:r>
              <a:rPr lang="en-GB" sz="1200" dirty="0">
                <a:solidFill>
                  <a:schemeClr val="accent6"/>
                </a:solidFill>
                <a:latin typeface="Arial" panose="020B0604020202020204"/>
                <a:cs typeface="Arial" panose="020B0604020202020204" pitchFamily="34" charset="0"/>
                <a:sym typeface="Arial"/>
              </a:rPr>
              <a:t>Roles interviewed include:</a:t>
            </a:r>
          </a:p>
          <a:p>
            <a:pPr marL="228594" indent="-228594" defTabSz="1219140">
              <a:buFont typeface="Arial" panose="020B0604020202020204" pitchFamily="34" charset="0"/>
              <a:buChar char="•"/>
              <a:defRPr/>
            </a:pPr>
            <a:r>
              <a:rPr lang="en-GB" sz="1200" dirty="0">
                <a:solidFill>
                  <a:schemeClr val="accent6"/>
                </a:solidFill>
                <a:latin typeface="Arial" panose="020B0604020202020204"/>
                <a:cs typeface="Arial" panose="020B0604020202020204" pitchFamily="34" charset="0"/>
                <a:sym typeface="Arial"/>
              </a:rPr>
              <a:t>ICB leads</a:t>
            </a:r>
          </a:p>
          <a:p>
            <a:pPr marL="228594" indent="-228594" defTabSz="1219140">
              <a:buFont typeface="Arial" panose="020B0604020202020204" pitchFamily="34" charset="0"/>
              <a:buChar char="•"/>
              <a:defRPr/>
            </a:pPr>
            <a:r>
              <a:rPr lang="en-GB" sz="1200" dirty="0">
                <a:solidFill>
                  <a:schemeClr val="accent6"/>
                </a:solidFill>
                <a:latin typeface="Arial" panose="020B0604020202020204"/>
                <a:cs typeface="Arial" panose="020B0604020202020204" pitchFamily="34" charset="0"/>
                <a:sym typeface="Arial"/>
              </a:rPr>
              <a:t>Discharge (hub) team leads</a:t>
            </a:r>
          </a:p>
          <a:p>
            <a:pPr marL="228594" indent="-228594" defTabSz="1219140">
              <a:buFont typeface="Arial" panose="020B0604020202020204" pitchFamily="34" charset="0"/>
              <a:buChar char="•"/>
              <a:defRPr/>
            </a:pPr>
            <a:r>
              <a:rPr lang="en-GB" sz="1200" dirty="0">
                <a:solidFill>
                  <a:schemeClr val="accent6"/>
                </a:solidFill>
                <a:latin typeface="Arial" panose="020B0604020202020204"/>
                <a:cs typeface="Arial" panose="020B0604020202020204" pitchFamily="34" charset="0"/>
                <a:sym typeface="Arial"/>
              </a:rPr>
              <a:t>Inclusion Nurses</a:t>
            </a:r>
          </a:p>
          <a:p>
            <a:pPr marL="228594" indent="-228594" defTabSz="1219140">
              <a:buFont typeface="Arial" panose="020B0604020202020204" pitchFamily="34" charset="0"/>
              <a:buChar char="•"/>
              <a:defRPr/>
            </a:pPr>
            <a:r>
              <a:rPr lang="en-GB" sz="1200" dirty="0">
                <a:solidFill>
                  <a:schemeClr val="accent6"/>
                </a:solidFill>
                <a:latin typeface="Arial" panose="020B0604020202020204"/>
                <a:cs typeface="Arial" panose="020B0604020202020204" pitchFamily="34" charset="0"/>
                <a:sym typeface="Arial"/>
              </a:rPr>
              <a:t>Project Managers (ICB level)</a:t>
            </a:r>
          </a:p>
          <a:p>
            <a:pPr marL="228594" indent="-228594" defTabSz="1219140">
              <a:buFont typeface="Arial" panose="020B0604020202020204" pitchFamily="34" charset="0"/>
              <a:buChar char="•"/>
              <a:defRPr/>
            </a:pPr>
            <a:r>
              <a:rPr lang="en-GB" sz="1200" dirty="0">
                <a:solidFill>
                  <a:schemeClr val="accent6"/>
                </a:solidFill>
                <a:latin typeface="Arial" panose="020B0604020202020204"/>
                <a:cs typeface="Arial" panose="020B0604020202020204" pitchFamily="34" charset="0"/>
                <a:sym typeface="Arial"/>
              </a:rPr>
              <a:t>ICB Clinical Lead</a:t>
            </a:r>
          </a:p>
          <a:p>
            <a:pPr marL="228594" indent="-228594" defTabSz="1219140">
              <a:buFont typeface="Arial" panose="020B0604020202020204" pitchFamily="34" charset="0"/>
              <a:buChar char="•"/>
              <a:defRPr/>
            </a:pPr>
            <a:r>
              <a:rPr lang="en-GB" sz="1200" dirty="0">
                <a:solidFill>
                  <a:schemeClr val="accent6"/>
                </a:solidFill>
                <a:latin typeface="Arial" panose="020B0604020202020204"/>
                <a:cs typeface="Arial" panose="020B0604020202020204" pitchFamily="34" charset="0"/>
                <a:sym typeface="Arial"/>
              </a:rPr>
              <a:t>Personalised Care Lead</a:t>
            </a:r>
          </a:p>
          <a:p>
            <a:pPr defTabSz="1219140">
              <a:defRPr/>
            </a:pPr>
            <a:endParaRPr lang="en-GB" sz="1200" dirty="0">
              <a:solidFill>
                <a:schemeClr val="accent6"/>
              </a:solidFill>
              <a:latin typeface="Arial" panose="020B0604020202020204"/>
              <a:cs typeface="Arial" panose="020B0604020202020204" pitchFamily="34" charset="0"/>
              <a:sym typeface="Arial"/>
            </a:endParaRPr>
          </a:p>
        </p:txBody>
      </p:sp>
      <p:sp>
        <p:nvSpPr>
          <p:cNvPr id="23" name="Text Placeholder 15">
            <a:extLst>
              <a:ext uri="{FF2B5EF4-FFF2-40B4-BE49-F238E27FC236}">
                <a16:creationId xmlns:a16="http://schemas.microsoft.com/office/drawing/2014/main" id="{4B663FE7-E22D-6173-F125-EBD6EED3F204}"/>
              </a:ext>
            </a:extLst>
          </p:cNvPr>
          <p:cNvSpPr txBox="1">
            <a:spLocks/>
          </p:cNvSpPr>
          <p:nvPr/>
        </p:nvSpPr>
        <p:spPr>
          <a:xfrm>
            <a:off x="1311640" y="3489606"/>
            <a:ext cx="1937632" cy="485753"/>
          </a:xfrm>
          <a:prstGeom prst="rect">
            <a:avLst/>
          </a:prstGeom>
        </p:spPr>
        <p:txBody>
          <a:bodyPr vert="horz" lIns="0" tIns="0" rIns="0" bIns="0" rtlCol="0">
            <a:noAutofit/>
          </a:bodyPr>
          <a:lstStyle>
            <a:lvl1pPr marL="0" indent="0" algn="l" defTabSz="914400" rtl="0" eaLnBrk="1" fontAlgn="base" latinLnBrk="0" hangingPunct="1">
              <a:spcBef>
                <a:spcPct val="20000"/>
              </a:spcBef>
              <a:spcAft>
                <a:spcPct val="0"/>
              </a:spcAft>
              <a:buFont typeface="Arial" panose="020B0604020202020204" pitchFamily="34" charset="0"/>
              <a:buNone/>
              <a:defRPr lang="en-US" sz="1400" b="1" kern="1200" baseline="0">
                <a:solidFill>
                  <a:schemeClr val="accent1"/>
                </a:solidFill>
                <a:latin typeface="Arial" pitchFamily="34" charset="0"/>
                <a:ea typeface="+mn-ea"/>
                <a:cs typeface="Arial" pitchFamily="34" charset="0"/>
              </a:defRPr>
            </a:lvl1pPr>
            <a:lvl2pPr marL="6350" indent="0" algn="l" defTabSz="914400" rtl="0" eaLnBrk="1" fontAlgn="base" latinLnBrk="0" hangingPunct="1">
              <a:spcBef>
                <a:spcPct val="20000"/>
              </a:spcBef>
              <a:spcAft>
                <a:spcPct val="0"/>
              </a:spcAft>
              <a:buFont typeface="Wingdings" panose="05000000000000000000" pitchFamily="2" charset="2"/>
              <a:buNone/>
              <a:defRPr lang="en-GB" sz="1400" b="0" kern="1200" baseline="0" dirty="0" smtClean="0">
                <a:solidFill>
                  <a:schemeClr val="accent4"/>
                </a:solidFill>
                <a:latin typeface="Arial" pitchFamily="34" charset="0"/>
                <a:ea typeface="+mn-ea"/>
                <a:cs typeface="Arial" pitchFamily="34" charset="0"/>
              </a:defRPr>
            </a:lvl2pPr>
            <a:lvl3pPr marL="180975" indent="-174625" algn="l" defTabSz="914400" rtl="0" eaLnBrk="1" fontAlgn="base" latinLnBrk="0" hangingPunct="1">
              <a:spcBef>
                <a:spcPct val="20000"/>
              </a:spcBef>
              <a:spcAft>
                <a:spcPct val="0"/>
              </a:spcAft>
              <a:buClr>
                <a:schemeClr val="accent4"/>
              </a:buClr>
              <a:buFont typeface="Arial" panose="020B0604020202020204" pitchFamily="34" charset="0"/>
              <a:buChar char="▪"/>
              <a:defRPr lang="en-US" altLang="en-US" sz="1400" b="0" kern="1200" baseline="0">
                <a:solidFill>
                  <a:schemeClr val="accent4"/>
                </a:solidFill>
                <a:latin typeface="Arial" pitchFamily="34" charset="0"/>
                <a:ea typeface="+mn-ea"/>
                <a:cs typeface="Arial" pitchFamily="34" charset="0"/>
              </a:defRPr>
            </a:lvl3pPr>
            <a:lvl4pPr marL="361950" indent="-180975" algn="l" defTabSz="914400" rtl="0" eaLnBrk="1" fontAlgn="base" latinLnBrk="0" hangingPunct="1">
              <a:spcBef>
                <a:spcPct val="20000"/>
              </a:spcBef>
              <a:spcAft>
                <a:spcPct val="0"/>
              </a:spcAft>
              <a:buClr>
                <a:schemeClr val="accent4"/>
              </a:buClr>
              <a:buFont typeface="Arial" panose="020B0604020202020204" pitchFamily="34" charset="0"/>
              <a:buChar char="▪"/>
              <a:defRPr lang="en-US" altLang="en-US" sz="1400" b="0" kern="1200" baseline="0" dirty="0" smtClean="0">
                <a:solidFill>
                  <a:schemeClr val="accent4"/>
                </a:solidFill>
                <a:latin typeface="Arial" pitchFamily="34" charset="0"/>
                <a:ea typeface="+mn-ea"/>
                <a:cs typeface="Arial" pitchFamily="34" charset="0"/>
              </a:defRPr>
            </a:lvl4pPr>
            <a:lvl5pPr marL="542925" indent="-180975" algn="l" defTabSz="914400" rtl="0" eaLnBrk="1" fontAlgn="base" latinLnBrk="0" hangingPunct="1">
              <a:spcBef>
                <a:spcPct val="20000"/>
              </a:spcBef>
              <a:spcAft>
                <a:spcPct val="0"/>
              </a:spcAft>
              <a:buClr>
                <a:schemeClr val="accent4"/>
              </a:buClr>
              <a:buFont typeface="Arial" panose="020B0604020202020204" pitchFamily="34" charset="0"/>
              <a:buChar char="▪"/>
              <a:defRPr lang="en-GB" altLang="en-US" sz="1400" b="0" kern="1200" baseline="0" dirty="0" smtClean="0">
                <a:solidFill>
                  <a:schemeClr val="accent4"/>
                </a:solidFill>
                <a:latin typeface="Arial" pitchFamily="34" charset="0"/>
                <a:ea typeface="+mn-ea"/>
                <a:cs typeface="Arial" pitchFamily="34" charset="0"/>
              </a:defRPr>
            </a:lvl5pPr>
            <a:lvl6pPr marL="714375" indent="-171450" algn="l" defTabSz="914400" rtl="0" eaLnBrk="1" latinLnBrk="0" hangingPunct="1">
              <a:spcBef>
                <a:spcPct val="20000"/>
              </a:spcBef>
              <a:buFont typeface="Wingdings" panose="05000000000000000000" pitchFamily="2" charset="2"/>
              <a:buChar char="§"/>
              <a:defRPr sz="1400" kern="1200">
                <a:solidFill>
                  <a:schemeClr val="accent4"/>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defTabSz="1219110">
              <a:defRPr/>
            </a:pPr>
            <a:r>
              <a:rPr lang="en-GB" sz="2400">
                <a:solidFill>
                  <a:prstClr val="white"/>
                </a:solidFill>
                <a:sym typeface="Arial"/>
              </a:rPr>
              <a:t>ICBs</a:t>
            </a:r>
          </a:p>
        </p:txBody>
      </p:sp>
      <p:sp>
        <p:nvSpPr>
          <p:cNvPr id="24" name="Text Placeholder 15">
            <a:extLst>
              <a:ext uri="{FF2B5EF4-FFF2-40B4-BE49-F238E27FC236}">
                <a16:creationId xmlns:a16="http://schemas.microsoft.com/office/drawing/2014/main" id="{3132D4BF-7CCE-1CFD-3C7A-49BE35600802}"/>
              </a:ext>
            </a:extLst>
          </p:cNvPr>
          <p:cNvSpPr txBox="1">
            <a:spLocks/>
          </p:cNvSpPr>
          <p:nvPr/>
        </p:nvSpPr>
        <p:spPr>
          <a:xfrm>
            <a:off x="8661928" y="3421805"/>
            <a:ext cx="1980037" cy="485753"/>
          </a:xfrm>
          <a:prstGeom prst="rect">
            <a:avLst/>
          </a:prstGeom>
        </p:spPr>
        <p:txBody>
          <a:bodyPr vert="horz" lIns="0" tIns="0" rIns="0" bIns="0" rtlCol="0" anchor="ctr">
            <a:noAutofit/>
          </a:bodyPr>
          <a:lstStyle>
            <a:lvl1pPr marL="0" indent="0" algn="l" defTabSz="914400" rtl="0" eaLnBrk="1" fontAlgn="base" latinLnBrk="0" hangingPunct="1">
              <a:spcBef>
                <a:spcPct val="20000"/>
              </a:spcBef>
              <a:spcAft>
                <a:spcPct val="0"/>
              </a:spcAft>
              <a:buFont typeface="Arial" panose="020B0604020202020204" pitchFamily="34" charset="0"/>
              <a:buNone/>
              <a:defRPr lang="en-US" sz="1400" b="1" kern="1200" baseline="0">
                <a:solidFill>
                  <a:schemeClr val="accent1"/>
                </a:solidFill>
                <a:latin typeface="Arial" pitchFamily="34" charset="0"/>
                <a:ea typeface="+mn-ea"/>
                <a:cs typeface="Arial" pitchFamily="34" charset="0"/>
              </a:defRPr>
            </a:lvl1pPr>
            <a:lvl2pPr marL="6350" indent="0" algn="l" defTabSz="914400" rtl="0" eaLnBrk="1" fontAlgn="base" latinLnBrk="0" hangingPunct="1">
              <a:spcBef>
                <a:spcPct val="20000"/>
              </a:spcBef>
              <a:spcAft>
                <a:spcPct val="0"/>
              </a:spcAft>
              <a:buFont typeface="Wingdings" panose="05000000000000000000" pitchFamily="2" charset="2"/>
              <a:buNone/>
              <a:defRPr lang="en-GB" sz="1400" b="0" kern="1200" baseline="0" dirty="0" smtClean="0">
                <a:solidFill>
                  <a:schemeClr val="accent4"/>
                </a:solidFill>
                <a:latin typeface="Arial" pitchFamily="34" charset="0"/>
                <a:ea typeface="+mn-ea"/>
                <a:cs typeface="Arial" pitchFamily="34" charset="0"/>
              </a:defRPr>
            </a:lvl2pPr>
            <a:lvl3pPr marL="180975" indent="-174625" algn="l" defTabSz="914400" rtl="0" eaLnBrk="1" fontAlgn="base" latinLnBrk="0" hangingPunct="1">
              <a:spcBef>
                <a:spcPct val="20000"/>
              </a:spcBef>
              <a:spcAft>
                <a:spcPct val="0"/>
              </a:spcAft>
              <a:buClr>
                <a:schemeClr val="accent4"/>
              </a:buClr>
              <a:buFont typeface="Arial" panose="020B0604020202020204" pitchFamily="34" charset="0"/>
              <a:buChar char="▪"/>
              <a:defRPr lang="en-US" altLang="en-US" sz="1400" b="0" kern="1200" baseline="0">
                <a:solidFill>
                  <a:schemeClr val="accent4"/>
                </a:solidFill>
                <a:latin typeface="Arial" pitchFamily="34" charset="0"/>
                <a:ea typeface="+mn-ea"/>
                <a:cs typeface="Arial" pitchFamily="34" charset="0"/>
              </a:defRPr>
            </a:lvl3pPr>
            <a:lvl4pPr marL="361950" indent="-180975" algn="l" defTabSz="914400" rtl="0" eaLnBrk="1" fontAlgn="base" latinLnBrk="0" hangingPunct="1">
              <a:spcBef>
                <a:spcPct val="20000"/>
              </a:spcBef>
              <a:spcAft>
                <a:spcPct val="0"/>
              </a:spcAft>
              <a:buClr>
                <a:schemeClr val="accent4"/>
              </a:buClr>
              <a:buFont typeface="Arial" panose="020B0604020202020204" pitchFamily="34" charset="0"/>
              <a:buChar char="▪"/>
              <a:defRPr lang="en-US" altLang="en-US" sz="1400" b="0" kern="1200" baseline="0" dirty="0" smtClean="0">
                <a:solidFill>
                  <a:schemeClr val="accent4"/>
                </a:solidFill>
                <a:latin typeface="Arial" pitchFamily="34" charset="0"/>
                <a:ea typeface="+mn-ea"/>
                <a:cs typeface="Arial" pitchFamily="34" charset="0"/>
              </a:defRPr>
            </a:lvl4pPr>
            <a:lvl5pPr marL="542925" indent="-180975" algn="l" defTabSz="914400" rtl="0" eaLnBrk="1" fontAlgn="base" latinLnBrk="0" hangingPunct="1">
              <a:spcBef>
                <a:spcPct val="20000"/>
              </a:spcBef>
              <a:spcAft>
                <a:spcPct val="0"/>
              </a:spcAft>
              <a:buClr>
                <a:schemeClr val="accent4"/>
              </a:buClr>
              <a:buFont typeface="Arial" panose="020B0604020202020204" pitchFamily="34" charset="0"/>
              <a:buChar char="▪"/>
              <a:defRPr lang="en-GB" altLang="en-US" sz="1400" b="0" kern="1200" baseline="0" dirty="0" smtClean="0">
                <a:solidFill>
                  <a:schemeClr val="accent4"/>
                </a:solidFill>
                <a:latin typeface="Arial" pitchFamily="34" charset="0"/>
                <a:ea typeface="+mn-ea"/>
                <a:cs typeface="Arial" pitchFamily="34" charset="0"/>
              </a:defRPr>
            </a:lvl5pPr>
            <a:lvl6pPr marL="714375" indent="-171450" algn="l" defTabSz="914400" rtl="0" eaLnBrk="1" latinLnBrk="0" hangingPunct="1">
              <a:spcBef>
                <a:spcPct val="20000"/>
              </a:spcBef>
              <a:buFont typeface="Wingdings" panose="05000000000000000000" pitchFamily="2" charset="2"/>
              <a:buChar char="§"/>
              <a:defRPr sz="1400" kern="1200">
                <a:solidFill>
                  <a:schemeClr val="accent4"/>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defTabSz="1219110">
              <a:defRPr/>
            </a:pPr>
            <a:r>
              <a:rPr lang="en-GB" sz="2400">
                <a:solidFill>
                  <a:prstClr val="white"/>
                </a:solidFill>
                <a:sym typeface="Arial"/>
              </a:rPr>
              <a:t>Roles</a:t>
            </a:r>
          </a:p>
        </p:txBody>
      </p:sp>
      <p:sp>
        <p:nvSpPr>
          <p:cNvPr id="25" name="Text Placeholder 15">
            <a:extLst>
              <a:ext uri="{FF2B5EF4-FFF2-40B4-BE49-F238E27FC236}">
                <a16:creationId xmlns:a16="http://schemas.microsoft.com/office/drawing/2014/main" id="{4A362117-2DBA-385A-5134-D41AE93895F1}"/>
              </a:ext>
            </a:extLst>
          </p:cNvPr>
          <p:cNvSpPr txBox="1">
            <a:spLocks/>
          </p:cNvSpPr>
          <p:nvPr/>
        </p:nvSpPr>
        <p:spPr>
          <a:xfrm>
            <a:off x="4290663" y="3473727"/>
            <a:ext cx="3329993" cy="485753"/>
          </a:xfrm>
          <a:prstGeom prst="rect">
            <a:avLst/>
          </a:prstGeom>
        </p:spPr>
        <p:txBody>
          <a:bodyPr vert="horz" lIns="0" tIns="0" rIns="0" bIns="0" rtlCol="0">
            <a:noAutofit/>
          </a:bodyPr>
          <a:lstStyle>
            <a:lvl1pPr marL="0" indent="0" algn="l" defTabSz="914400" rtl="0" eaLnBrk="1" fontAlgn="base" latinLnBrk="0" hangingPunct="1">
              <a:spcBef>
                <a:spcPct val="20000"/>
              </a:spcBef>
              <a:spcAft>
                <a:spcPct val="0"/>
              </a:spcAft>
              <a:buFont typeface="Arial" panose="020B0604020202020204" pitchFamily="34" charset="0"/>
              <a:buNone/>
              <a:defRPr lang="en-US" sz="1400" b="1" kern="1200" baseline="0">
                <a:solidFill>
                  <a:schemeClr val="accent1"/>
                </a:solidFill>
                <a:latin typeface="Arial" pitchFamily="34" charset="0"/>
                <a:ea typeface="+mn-ea"/>
                <a:cs typeface="Arial" pitchFamily="34" charset="0"/>
              </a:defRPr>
            </a:lvl1pPr>
            <a:lvl2pPr marL="6350" indent="0" algn="l" defTabSz="914400" rtl="0" eaLnBrk="1" fontAlgn="base" latinLnBrk="0" hangingPunct="1">
              <a:spcBef>
                <a:spcPct val="20000"/>
              </a:spcBef>
              <a:spcAft>
                <a:spcPct val="0"/>
              </a:spcAft>
              <a:buFont typeface="Wingdings" panose="05000000000000000000" pitchFamily="2" charset="2"/>
              <a:buNone/>
              <a:defRPr lang="en-GB" sz="1400" b="0" kern="1200" baseline="0" dirty="0" smtClean="0">
                <a:solidFill>
                  <a:schemeClr val="accent4"/>
                </a:solidFill>
                <a:latin typeface="Arial" pitchFamily="34" charset="0"/>
                <a:ea typeface="+mn-ea"/>
                <a:cs typeface="Arial" pitchFamily="34" charset="0"/>
              </a:defRPr>
            </a:lvl2pPr>
            <a:lvl3pPr marL="180975" indent="-174625" algn="l" defTabSz="914400" rtl="0" eaLnBrk="1" fontAlgn="base" latinLnBrk="0" hangingPunct="1">
              <a:spcBef>
                <a:spcPct val="20000"/>
              </a:spcBef>
              <a:spcAft>
                <a:spcPct val="0"/>
              </a:spcAft>
              <a:buClr>
                <a:schemeClr val="accent4"/>
              </a:buClr>
              <a:buFont typeface="Arial" panose="020B0604020202020204" pitchFamily="34" charset="0"/>
              <a:buChar char="▪"/>
              <a:defRPr lang="en-US" altLang="en-US" sz="1400" b="0" kern="1200" baseline="0">
                <a:solidFill>
                  <a:schemeClr val="accent4"/>
                </a:solidFill>
                <a:latin typeface="Arial" pitchFamily="34" charset="0"/>
                <a:ea typeface="+mn-ea"/>
                <a:cs typeface="Arial" pitchFamily="34" charset="0"/>
              </a:defRPr>
            </a:lvl3pPr>
            <a:lvl4pPr marL="361950" indent="-180975" algn="l" defTabSz="914400" rtl="0" eaLnBrk="1" fontAlgn="base" latinLnBrk="0" hangingPunct="1">
              <a:spcBef>
                <a:spcPct val="20000"/>
              </a:spcBef>
              <a:spcAft>
                <a:spcPct val="0"/>
              </a:spcAft>
              <a:buClr>
                <a:schemeClr val="accent4"/>
              </a:buClr>
              <a:buFont typeface="Arial" panose="020B0604020202020204" pitchFamily="34" charset="0"/>
              <a:buChar char="▪"/>
              <a:defRPr lang="en-US" altLang="en-US" sz="1400" b="0" kern="1200" baseline="0" dirty="0" smtClean="0">
                <a:solidFill>
                  <a:schemeClr val="accent4"/>
                </a:solidFill>
                <a:latin typeface="Arial" pitchFamily="34" charset="0"/>
                <a:ea typeface="+mn-ea"/>
                <a:cs typeface="Arial" pitchFamily="34" charset="0"/>
              </a:defRPr>
            </a:lvl4pPr>
            <a:lvl5pPr marL="542925" indent="-180975" algn="l" defTabSz="914400" rtl="0" eaLnBrk="1" fontAlgn="base" latinLnBrk="0" hangingPunct="1">
              <a:spcBef>
                <a:spcPct val="20000"/>
              </a:spcBef>
              <a:spcAft>
                <a:spcPct val="0"/>
              </a:spcAft>
              <a:buClr>
                <a:schemeClr val="accent4"/>
              </a:buClr>
              <a:buFont typeface="Arial" panose="020B0604020202020204" pitchFamily="34" charset="0"/>
              <a:buChar char="▪"/>
              <a:defRPr lang="en-GB" altLang="en-US" sz="1400" b="0" kern="1200" baseline="0" dirty="0" smtClean="0">
                <a:solidFill>
                  <a:schemeClr val="accent4"/>
                </a:solidFill>
                <a:latin typeface="Arial" pitchFamily="34" charset="0"/>
                <a:ea typeface="+mn-ea"/>
                <a:cs typeface="Arial" pitchFamily="34" charset="0"/>
              </a:defRPr>
            </a:lvl5pPr>
            <a:lvl6pPr marL="714375" indent="-171450" algn="l" defTabSz="914400" rtl="0" eaLnBrk="1" latinLnBrk="0" hangingPunct="1">
              <a:spcBef>
                <a:spcPct val="20000"/>
              </a:spcBef>
              <a:buFont typeface="Wingdings" panose="05000000000000000000" pitchFamily="2" charset="2"/>
              <a:buChar char="§"/>
              <a:defRPr sz="1400" kern="1200">
                <a:solidFill>
                  <a:schemeClr val="accent4"/>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defTabSz="1219110">
              <a:defRPr/>
            </a:pPr>
            <a:r>
              <a:rPr lang="en-GB" sz="2400">
                <a:solidFill>
                  <a:prstClr val="white"/>
                </a:solidFill>
                <a:sym typeface="Arial"/>
              </a:rPr>
              <a:t>Sites</a:t>
            </a:r>
          </a:p>
        </p:txBody>
      </p:sp>
      <p:sp>
        <p:nvSpPr>
          <p:cNvPr id="26" name="Rounded Rectangle 36">
            <a:extLst>
              <a:ext uri="{FF2B5EF4-FFF2-40B4-BE49-F238E27FC236}">
                <a16:creationId xmlns:a16="http://schemas.microsoft.com/office/drawing/2014/main" id="{9C45BD42-D1C0-23FA-CA94-2FFF9BD3D9B3}"/>
              </a:ext>
            </a:extLst>
          </p:cNvPr>
          <p:cNvSpPr/>
          <p:nvPr/>
        </p:nvSpPr>
        <p:spPr>
          <a:xfrm rot="2720572">
            <a:off x="1971853" y="3967626"/>
            <a:ext cx="611225" cy="611225"/>
          </a:xfrm>
          <a:prstGeom prst="roundRect">
            <a:avLst/>
          </a:prstGeom>
          <a:solidFill>
            <a:srgbClr val="FFFFFF"/>
          </a:solidFill>
          <a:ln w="12700" cap="flat" cmpd="sng" algn="ctr">
            <a:solidFill>
              <a:srgbClr val="015BBB"/>
            </a:solidFill>
            <a:prstDash val="solid"/>
            <a:miter lim="800000"/>
          </a:ln>
          <a:effectLst/>
        </p:spPr>
        <p:txBody>
          <a:bodyPr rtlCol="0" anchor="ctr"/>
          <a:lstStyle/>
          <a:p>
            <a:pPr algn="ctr" defTabSz="1219140">
              <a:defRPr/>
            </a:pPr>
            <a:endParaRPr lang="en-GB" sz="2400">
              <a:solidFill>
                <a:prstClr val="white"/>
              </a:solidFill>
              <a:latin typeface="Arial" panose="020B0604020202020204"/>
              <a:cs typeface="Arial" panose="020B0604020202020204" pitchFamily="34" charset="0"/>
              <a:sym typeface="Arial"/>
            </a:endParaRPr>
          </a:p>
        </p:txBody>
      </p:sp>
      <p:sp>
        <p:nvSpPr>
          <p:cNvPr id="27" name="Rounded Rectangle 38">
            <a:extLst>
              <a:ext uri="{FF2B5EF4-FFF2-40B4-BE49-F238E27FC236}">
                <a16:creationId xmlns:a16="http://schemas.microsoft.com/office/drawing/2014/main" id="{5C0C6050-649E-0645-C5D1-FB77B744C0F7}"/>
              </a:ext>
            </a:extLst>
          </p:cNvPr>
          <p:cNvSpPr/>
          <p:nvPr/>
        </p:nvSpPr>
        <p:spPr>
          <a:xfrm rot="2720572">
            <a:off x="5659094" y="3967626"/>
            <a:ext cx="611225" cy="611225"/>
          </a:xfrm>
          <a:prstGeom prst="roundRect">
            <a:avLst/>
          </a:prstGeom>
          <a:solidFill>
            <a:srgbClr val="FFFFFF"/>
          </a:solidFill>
          <a:ln w="12700" cap="flat" cmpd="sng" algn="ctr">
            <a:solidFill>
              <a:srgbClr val="015BBB"/>
            </a:solidFill>
            <a:prstDash val="solid"/>
            <a:miter lim="800000"/>
          </a:ln>
          <a:effectLst/>
        </p:spPr>
        <p:txBody>
          <a:bodyPr rtlCol="0" anchor="ctr"/>
          <a:lstStyle/>
          <a:p>
            <a:pPr algn="ctr" defTabSz="1219140">
              <a:defRPr/>
            </a:pPr>
            <a:endParaRPr lang="en-GB" sz="2400">
              <a:solidFill>
                <a:prstClr val="white"/>
              </a:solidFill>
              <a:latin typeface="Arial" panose="020B0604020202020204"/>
              <a:cs typeface="Arial" panose="020B0604020202020204" pitchFamily="34" charset="0"/>
              <a:sym typeface="Arial"/>
            </a:endParaRPr>
          </a:p>
        </p:txBody>
      </p:sp>
      <p:sp>
        <p:nvSpPr>
          <p:cNvPr id="28" name="Rounded Rectangle 38">
            <a:extLst>
              <a:ext uri="{FF2B5EF4-FFF2-40B4-BE49-F238E27FC236}">
                <a16:creationId xmlns:a16="http://schemas.microsoft.com/office/drawing/2014/main" id="{D99DA5E1-5131-5E30-64EB-77A44880C94B}"/>
              </a:ext>
            </a:extLst>
          </p:cNvPr>
          <p:cNvSpPr/>
          <p:nvPr/>
        </p:nvSpPr>
        <p:spPr>
          <a:xfrm rot="2720572">
            <a:off x="9366007" y="3951016"/>
            <a:ext cx="611225" cy="611225"/>
          </a:xfrm>
          <a:prstGeom prst="roundRect">
            <a:avLst/>
          </a:prstGeom>
          <a:solidFill>
            <a:srgbClr val="FFFFFF"/>
          </a:solidFill>
          <a:ln w="12700" cap="flat" cmpd="sng" algn="ctr">
            <a:solidFill>
              <a:srgbClr val="015BBB"/>
            </a:solidFill>
            <a:prstDash val="solid"/>
            <a:miter lim="800000"/>
          </a:ln>
          <a:effectLst/>
        </p:spPr>
        <p:txBody>
          <a:bodyPr rtlCol="0" anchor="ctr"/>
          <a:lstStyle/>
          <a:p>
            <a:pPr algn="ctr" defTabSz="1219140">
              <a:defRPr/>
            </a:pPr>
            <a:endParaRPr lang="en-GB" sz="2400">
              <a:solidFill>
                <a:prstClr val="white"/>
              </a:solidFill>
              <a:latin typeface="Arial" panose="020B0604020202020204"/>
              <a:cs typeface="Arial" panose="020B0604020202020204" pitchFamily="34" charset="0"/>
              <a:sym typeface="Arial"/>
            </a:endParaRPr>
          </a:p>
        </p:txBody>
      </p:sp>
      <p:pic>
        <p:nvPicPr>
          <p:cNvPr id="29" name="Graphic 28" descr="Management with solid fill">
            <a:extLst>
              <a:ext uri="{FF2B5EF4-FFF2-40B4-BE49-F238E27FC236}">
                <a16:creationId xmlns:a16="http://schemas.microsoft.com/office/drawing/2014/main" id="{8E2EFA14-F4B5-79E3-1E44-5E01F9DDD2C5}"/>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732993" y="4018426"/>
            <a:ext cx="465195" cy="465195"/>
          </a:xfrm>
          <a:prstGeom prst="rect">
            <a:avLst/>
          </a:prstGeom>
        </p:spPr>
      </p:pic>
      <p:pic>
        <p:nvPicPr>
          <p:cNvPr id="30" name="Graphic 29" descr="Document with solid fill">
            <a:extLst>
              <a:ext uri="{FF2B5EF4-FFF2-40B4-BE49-F238E27FC236}">
                <a16:creationId xmlns:a16="http://schemas.microsoft.com/office/drawing/2014/main" id="{60F67084-3108-2B36-245B-76C6B3A85C4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9449619" y="3990683"/>
            <a:ext cx="485753" cy="485753"/>
          </a:xfrm>
          <a:prstGeom prst="rect">
            <a:avLst/>
          </a:prstGeom>
        </p:spPr>
      </p:pic>
      <p:pic>
        <p:nvPicPr>
          <p:cNvPr id="5" name="Graphic 4" descr="Ambulance with solid fill">
            <a:extLst>
              <a:ext uri="{FF2B5EF4-FFF2-40B4-BE49-F238E27FC236}">
                <a16:creationId xmlns:a16="http://schemas.microsoft.com/office/drawing/2014/main" id="{72BBCA7E-0A48-18CA-C1F8-B7628C15F81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06811" y="3988637"/>
            <a:ext cx="562090" cy="562090"/>
          </a:xfrm>
          <a:prstGeom prst="rect">
            <a:avLst/>
          </a:prstGeom>
        </p:spPr>
      </p:pic>
    </p:spTree>
    <p:extLst>
      <p:ext uri="{BB962C8B-B14F-4D97-AF65-F5344CB8AC3E}">
        <p14:creationId xmlns:p14="http://schemas.microsoft.com/office/powerpoint/2010/main" val="52475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normAutofit/>
          </a:bodyPr>
          <a:lstStyle/>
          <a:p>
            <a:r>
              <a:rPr lang="en-GB" spc="-40"/>
              <a:t>Conditions of the pilot</a:t>
            </a:r>
          </a:p>
        </p:txBody>
      </p:sp>
      <p:sp>
        <p:nvSpPr>
          <p:cNvPr id="22" name="Title 2">
            <a:extLst>
              <a:ext uri="{FF2B5EF4-FFF2-40B4-BE49-F238E27FC236}">
                <a16:creationId xmlns:a16="http://schemas.microsoft.com/office/drawing/2014/main" id="{581B9196-BCFA-BE2B-E525-1C4EDEEEB3C6}"/>
              </a:ext>
            </a:extLst>
          </p:cNvPr>
          <p:cNvSpPr txBox="1">
            <a:spLocks/>
          </p:cNvSpPr>
          <p:nvPr/>
        </p:nvSpPr>
        <p:spPr>
          <a:xfrm>
            <a:off x="475453" y="1385456"/>
            <a:ext cx="10807621" cy="1269094"/>
          </a:xfrm>
          <a:prstGeom prst="rect">
            <a:avLst/>
          </a:prstGeom>
        </p:spPr>
        <p:txBody>
          <a:bodyPr/>
          <a:lstStyle>
            <a:lvl1pPr algn="l" defTabSz="914400" rtl="0" eaLnBrk="1" latinLnBrk="0" hangingPunct="1">
              <a:lnSpc>
                <a:spcPct val="90000"/>
              </a:lnSpc>
              <a:spcBef>
                <a:spcPct val="0"/>
              </a:spcBef>
              <a:buNone/>
              <a:defRPr sz="3600" b="0" kern="1200">
                <a:solidFill>
                  <a:srgbClr val="005EB8"/>
                </a:solidFill>
                <a:latin typeface="Arial" panose="020B0604020202020204" pitchFamily="34" charset="0"/>
                <a:ea typeface="+mj-ea"/>
                <a:cs typeface="Arial" panose="020B0604020202020204" pitchFamily="34" charset="0"/>
              </a:defRPr>
            </a:lvl1pPr>
          </a:lstStyle>
          <a:p>
            <a:r>
              <a:rPr lang="en-GB" sz="2000" b="1">
                <a:latin typeface="Arial" panose="020B0604020202020204" pitchFamily="34" charset="0"/>
                <a:cs typeface="Arial" panose="020B0604020202020204" pitchFamily="34" charset="0"/>
              </a:rPr>
              <a:t>Initial analysis of the e-wallet undertaken before this pilot proposed that:</a:t>
            </a:r>
          </a:p>
          <a:p>
            <a:r>
              <a:rPr lang="en-GB" sz="500">
                <a:latin typeface="Arial" panose="020B0604020202020204" pitchFamily="34" charset="0"/>
                <a:cs typeface="Arial" panose="020B0604020202020204" pitchFamily="34" charset="0"/>
              </a:rPr>
              <a:t> </a:t>
            </a:r>
          </a:p>
          <a:p>
            <a:pPr marL="742950" lvl="1" indent="-285750">
              <a:buFont typeface="Arial" panose="020B0604020202020204" pitchFamily="34" charset="0"/>
              <a:buChar char="•"/>
            </a:pPr>
            <a:r>
              <a:rPr lang="en-GB" sz="1300">
                <a:latin typeface="Arial" panose="020B0604020202020204" pitchFamily="34" charset="0"/>
                <a:cs typeface="Arial" panose="020B0604020202020204" pitchFamily="34" charset="0"/>
              </a:rPr>
              <a:t>Timely and safely discharge could be enabled in </a:t>
            </a:r>
            <a:r>
              <a:rPr lang="en-GB" sz="1300" b="1">
                <a:latin typeface="Arial" panose="020B0604020202020204" pitchFamily="34" charset="0"/>
                <a:cs typeface="Arial" panose="020B0604020202020204" pitchFamily="34" charset="0"/>
              </a:rPr>
              <a:t>up to 28.1%</a:t>
            </a:r>
            <a:r>
              <a:rPr lang="en-GB" sz="1300">
                <a:latin typeface="Arial" panose="020B0604020202020204" pitchFamily="34" charset="0"/>
                <a:cs typeface="Arial" panose="020B0604020202020204" pitchFamily="34" charset="0"/>
              </a:rPr>
              <a:t> of instances where </a:t>
            </a:r>
            <a:r>
              <a:rPr lang="en-GB" sz="1300" err="1">
                <a:latin typeface="Arial" panose="020B0604020202020204" pitchFamily="34" charset="0"/>
                <a:cs typeface="Arial" panose="020B0604020202020204" pitchFamily="34" charset="0"/>
              </a:rPr>
              <a:t>LoS</a:t>
            </a:r>
            <a:r>
              <a:rPr lang="en-GB" sz="1300">
                <a:latin typeface="Arial" panose="020B0604020202020204" pitchFamily="34" charset="0"/>
                <a:cs typeface="Arial" panose="020B0604020202020204" pitchFamily="34" charset="0"/>
              </a:rPr>
              <a:t> ≥ 7 days</a:t>
            </a:r>
          </a:p>
          <a:p>
            <a:pPr marL="742950" lvl="1" indent="-285750">
              <a:buFont typeface="Arial" panose="020B0604020202020204" pitchFamily="34" charset="0"/>
              <a:buChar char="•"/>
            </a:pPr>
            <a:r>
              <a:rPr lang="en-GB" sz="1300">
                <a:latin typeface="Arial" panose="020B0604020202020204" pitchFamily="34" charset="0"/>
                <a:cs typeface="Arial" panose="020B0604020202020204" pitchFamily="34" charset="0"/>
              </a:rPr>
              <a:t>This equates to </a:t>
            </a:r>
            <a:r>
              <a:rPr lang="en-GB" sz="1300" b="1">
                <a:latin typeface="Arial" panose="020B0604020202020204" pitchFamily="34" charset="0"/>
                <a:cs typeface="Arial" panose="020B0604020202020204" pitchFamily="34" charset="0"/>
              </a:rPr>
              <a:t>up to 399 bed days per week</a:t>
            </a:r>
            <a:r>
              <a:rPr lang="en-GB" sz="1300">
                <a:latin typeface="Arial" panose="020B0604020202020204" pitchFamily="34" charset="0"/>
                <a:cs typeface="Arial" panose="020B0604020202020204" pitchFamily="34" charset="0"/>
              </a:rPr>
              <a:t>.</a:t>
            </a:r>
          </a:p>
          <a:p>
            <a:pPr marL="742950" lvl="1" indent="-285750">
              <a:buFont typeface="Arial" panose="020B0604020202020204" pitchFamily="34" charset="0"/>
              <a:buChar char="•"/>
            </a:pPr>
            <a:r>
              <a:rPr lang="en-GB" sz="1300">
                <a:latin typeface="Arial" panose="020B0604020202020204" pitchFamily="34" charset="0"/>
                <a:cs typeface="Arial" panose="020B0604020202020204" pitchFamily="34" charset="0"/>
              </a:rPr>
              <a:t>Saving anything </a:t>
            </a:r>
            <a:r>
              <a:rPr lang="en-GB" sz="1300" b="1">
                <a:latin typeface="Arial" panose="020B0604020202020204" pitchFamily="34" charset="0"/>
                <a:cs typeface="Arial" panose="020B0604020202020204" pitchFamily="34" charset="0"/>
              </a:rPr>
              <a:t>over 225 bed days </a:t>
            </a:r>
            <a:r>
              <a:rPr lang="en-GB" sz="1300">
                <a:latin typeface="Arial" panose="020B0604020202020204" pitchFamily="34" charset="0"/>
                <a:cs typeface="Arial" panose="020B0604020202020204" pitchFamily="34" charset="0"/>
              </a:rPr>
              <a:t>(45 per ICB) </a:t>
            </a:r>
            <a:r>
              <a:rPr lang="en-GB" sz="1300" b="1">
                <a:latin typeface="Arial" panose="020B0604020202020204" pitchFamily="34" charset="0"/>
                <a:cs typeface="Arial" panose="020B0604020202020204" pitchFamily="34" charset="0"/>
              </a:rPr>
              <a:t>over the remainder of the financial year (2.6 bed days /week/ ICB) </a:t>
            </a:r>
            <a:r>
              <a:rPr lang="en-GB" sz="1300">
                <a:latin typeface="Arial" panose="020B0604020202020204" pitchFamily="34" charset="0"/>
                <a:cs typeface="Arial" panose="020B0604020202020204" pitchFamily="34" charset="0"/>
              </a:rPr>
              <a:t>would represent </a:t>
            </a:r>
            <a:r>
              <a:rPr lang="en-GB" sz="1300" b="1">
                <a:latin typeface="Arial" panose="020B0604020202020204" pitchFamily="34" charset="0"/>
                <a:cs typeface="Arial" panose="020B0604020202020204" pitchFamily="34" charset="0"/>
              </a:rPr>
              <a:t>Value for Money.</a:t>
            </a:r>
            <a:endParaRPr lang="en-GB" sz="1300">
              <a:latin typeface="Arial" panose="020B0604020202020204" pitchFamily="34" charset="0"/>
              <a:cs typeface="Arial" panose="020B0604020202020204" pitchFamily="34" charset="0"/>
            </a:endParaRPr>
          </a:p>
        </p:txBody>
      </p:sp>
      <p:grpSp>
        <p:nvGrpSpPr>
          <p:cNvPr id="23" name="Group 22">
            <a:extLst>
              <a:ext uri="{FF2B5EF4-FFF2-40B4-BE49-F238E27FC236}">
                <a16:creationId xmlns:a16="http://schemas.microsoft.com/office/drawing/2014/main" id="{90F412A6-9B5B-7726-0217-B6AB612A6DA4}"/>
              </a:ext>
            </a:extLst>
          </p:cNvPr>
          <p:cNvGrpSpPr/>
          <p:nvPr/>
        </p:nvGrpSpPr>
        <p:grpSpPr>
          <a:xfrm>
            <a:off x="851579" y="3296667"/>
            <a:ext cx="3092931" cy="2856189"/>
            <a:chOff x="623392" y="1228238"/>
            <a:chExt cx="3092931" cy="5206117"/>
          </a:xfrm>
        </p:grpSpPr>
        <p:sp>
          <p:nvSpPr>
            <p:cNvPr id="24" name="Rectangle 23">
              <a:extLst>
                <a:ext uri="{FF2B5EF4-FFF2-40B4-BE49-F238E27FC236}">
                  <a16:creationId xmlns:a16="http://schemas.microsoft.com/office/drawing/2014/main" id="{D609B1C9-C6D7-F6D4-2539-B5FCBC8AB384}"/>
                </a:ext>
              </a:extLst>
            </p:cNvPr>
            <p:cNvSpPr/>
            <p:nvPr/>
          </p:nvSpPr>
          <p:spPr>
            <a:xfrm>
              <a:off x="623392" y="1610856"/>
              <a:ext cx="3092931" cy="4823499"/>
            </a:xfrm>
            <a:prstGeom prst="rect">
              <a:avLst/>
            </a:prstGeom>
            <a:noFill/>
            <a:ln w="3175">
              <a:solidFill>
                <a:srgbClr val="00A9CE"/>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marL="176213">
                <a:defRPr/>
              </a:pPr>
              <a:r>
                <a:rPr lang="en-GB" sz="1200" b="1">
                  <a:solidFill>
                    <a:schemeClr val="tx1"/>
                  </a:solidFill>
                  <a:latin typeface="Arial" panose="020B0604020202020204"/>
                </a:rPr>
                <a:t>£18,000 </a:t>
              </a:r>
              <a:r>
                <a:rPr lang="en-GB" sz="1200">
                  <a:solidFill>
                    <a:schemeClr val="tx1"/>
                  </a:solidFill>
                  <a:latin typeface="Arial" panose="020B0604020202020204"/>
                </a:rPr>
                <a:t>via an MOU with each London system to set up a model and </a:t>
              </a:r>
              <a:r>
                <a:rPr lang="en-GB" sz="1200" b="1">
                  <a:solidFill>
                    <a:schemeClr val="tx1"/>
                  </a:solidFill>
                  <a:latin typeface="Arial" panose="020B0604020202020204"/>
                </a:rPr>
                <a:t>e-wallet infrastructure to enable one-off PHBs </a:t>
              </a:r>
              <a:r>
                <a:rPr lang="en-GB" sz="1200">
                  <a:solidFill>
                    <a:schemeClr val="tx1"/>
                  </a:solidFill>
                  <a:latin typeface="Arial" panose="020B0604020202020204"/>
                </a:rPr>
                <a:t>to be offered </a:t>
              </a:r>
              <a:r>
                <a:rPr lang="en-GB" sz="1200">
                  <a:solidFill>
                    <a:schemeClr val="tx1"/>
                  </a:solidFill>
                  <a:latin typeface="Arial" panose="020B0604020202020204" pitchFamily="34" charset="0"/>
                  <a:cs typeface="Arial" panose="020B0604020202020204" pitchFamily="34" charset="0"/>
                </a:rPr>
                <a:t>in </a:t>
              </a:r>
              <a:r>
                <a:rPr lang="en-GB" sz="1200" b="1">
                  <a:solidFill>
                    <a:schemeClr val="tx1"/>
                  </a:solidFill>
                  <a:latin typeface="Arial" panose="020B0604020202020204" pitchFamily="34" charset="0"/>
                  <a:cs typeface="Arial" panose="020B0604020202020204" pitchFamily="34" charset="0"/>
                </a:rPr>
                <a:t>at least one hospital discharge team </a:t>
              </a:r>
              <a:r>
                <a:rPr lang="en-GB" sz="1200">
                  <a:solidFill>
                    <a:schemeClr val="tx1"/>
                  </a:solidFill>
                  <a:latin typeface="Arial" panose="020B0604020202020204" pitchFamily="34" charset="0"/>
                  <a:cs typeface="Arial" panose="020B0604020202020204" pitchFamily="34" charset="0"/>
                </a:rPr>
                <a:t>in their area by </a:t>
              </a:r>
              <a:r>
                <a:rPr lang="en-GB" sz="1200" b="1">
                  <a:solidFill>
                    <a:schemeClr val="tx1"/>
                  </a:solidFill>
                  <a:latin typeface="Arial" panose="020B0604020202020204" pitchFamily="34" charset="0"/>
                  <a:cs typeface="Arial" panose="020B0604020202020204" pitchFamily="34" charset="0"/>
                </a:rPr>
                <a:t>December 2022</a:t>
              </a:r>
              <a:r>
                <a:rPr lang="en-GB" sz="1200">
                  <a:solidFill>
                    <a:schemeClr val="tx1"/>
                  </a:solidFill>
                  <a:latin typeface="Arial" panose="020B0604020202020204" pitchFamily="34" charset="0"/>
                  <a:cs typeface="Arial" panose="020B0604020202020204" pitchFamily="34" charset="0"/>
                </a:rPr>
                <a:t>.</a:t>
              </a:r>
              <a:r>
                <a:rPr kumimoji="0" lang="en-GB" sz="1200" b="0" i="0" u="none" strike="noStrike" kern="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p>
            <a:p>
              <a:pPr marL="176213">
                <a:defRPr/>
              </a:pPr>
              <a:endParaRPr kumimoji="0" lang="en-GB" sz="1200" b="0" i="0" u="none" strike="noStrike" kern="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5" name="Rectangle 24">
              <a:extLst>
                <a:ext uri="{FF2B5EF4-FFF2-40B4-BE49-F238E27FC236}">
                  <a16:creationId xmlns:a16="http://schemas.microsoft.com/office/drawing/2014/main" id="{BF366EB4-E492-E16D-4570-7AEE5A2A2BEF}"/>
                </a:ext>
              </a:extLst>
            </p:cNvPr>
            <p:cNvSpPr/>
            <p:nvPr/>
          </p:nvSpPr>
          <p:spPr>
            <a:xfrm>
              <a:off x="1406126" y="1228238"/>
              <a:ext cx="1527462" cy="765238"/>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003087"/>
                  </a:solidFill>
                  <a:effectLst/>
                  <a:uLnTx/>
                  <a:uFillTx/>
                  <a:latin typeface="Arial" panose="020B0604020202020204" pitchFamily="34" charset="0"/>
                  <a:ea typeface="+mn-ea"/>
                  <a:cs typeface="Arial" panose="020B0604020202020204" pitchFamily="34" charset="0"/>
                </a:rPr>
                <a:t>Offer includes</a:t>
              </a:r>
            </a:p>
          </p:txBody>
        </p:sp>
      </p:grpSp>
      <p:grpSp>
        <p:nvGrpSpPr>
          <p:cNvPr id="26" name="Group 25">
            <a:extLst>
              <a:ext uri="{FF2B5EF4-FFF2-40B4-BE49-F238E27FC236}">
                <a16:creationId xmlns:a16="http://schemas.microsoft.com/office/drawing/2014/main" id="{693B2205-E57C-4B6B-C627-B93060577FDE}"/>
              </a:ext>
            </a:extLst>
          </p:cNvPr>
          <p:cNvGrpSpPr/>
          <p:nvPr/>
        </p:nvGrpSpPr>
        <p:grpSpPr>
          <a:xfrm>
            <a:off x="4346387" y="3363552"/>
            <a:ext cx="3092931" cy="2789304"/>
            <a:chOff x="623392" y="1350152"/>
            <a:chExt cx="3092931" cy="5084203"/>
          </a:xfrm>
        </p:grpSpPr>
        <p:sp>
          <p:nvSpPr>
            <p:cNvPr id="27" name="Rectangle 26">
              <a:extLst>
                <a:ext uri="{FF2B5EF4-FFF2-40B4-BE49-F238E27FC236}">
                  <a16:creationId xmlns:a16="http://schemas.microsoft.com/office/drawing/2014/main" id="{A6209A61-6516-B52C-94B0-3965145EE355}"/>
                </a:ext>
              </a:extLst>
            </p:cNvPr>
            <p:cNvSpPr/>
            <p:nvPr/>
          </p:nvSpPr>
          <p:spPr>
            <a:xfrm>
              <a:off x="623392" y="1610856"/>
              <a:ext cx="3092931" cy="4823499"/>
            </a:xfrm>
            <a:prstGeom prst="rect">
              <a:avLst/>
            </a:prstGeom>
            <a:noFill/>
            <a:ln w="3175">
              <a:solidFill>
                <a:srgbClr val="00A9CE"/>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marL="176213" indent="-176213">
                <a:buFont typeface="Arial" panose="020B0604020202020204" pitchFamily="34" charset="0"/>
                <a:buChar char="•"/>
              </a:pPr>
              <a:r>
                <a:rPr lang="en-GB" sz="1200">
                  <a:solidFill>
                    <a:schemeClr val="tx1"/>
                  </a:solidFill>
                  <a:latin typeface="Arial" panose="020B0604020202020204" pitchFamily="34" charset="0"/>
                  <a:cs typeface="Arial" panose="020B0604020202020204" pitchFamily="34" charset="0"/>
                </a:rPr>
                <a:t>ICBs should have their support offer in place from the </a:t>
              </a:r>
              <a:r>
                <a:rPr lang="en-GB" sz="1200" b="1">
                  <a:solidFill>
                    <a:schemeClr val="tx1"/>
                  </a:solidFill>
                  <a:latin typeface="Arial" panose="020B0604020202020204" pitchFamily="34" charset="0"/>
                  <a:cs typeface="Arial" panose="020B0604020202020204" pitchFamily="34" charset="0"/>
                </a:rPr>
                <a:t>start of December 2022</a:t>
              </a:r>
              <a:r>
                <a:rPr lang="en-GB" sz="1200">
                  <a:solidFill>
                    <a:schemeClr val="tx1"/>
                  </a:solidFill>
                  <a:latin typeface="Arial" panose="020B0604020202020204" pitchFamily="34" charset="0"/>
                  <a:cs typeface="Arial" panose="020B0604020202020204" pitchFamily="34" charset="0"/>
                </a:rPr>
                <a:t>. </a:t>
              </a:r>
            </a:p>
            <a:p>
              <a:pPr marL="176213" indent="-176213">
                <a:buFont typeface="Arial" panose="020B0604020202020204" pitchFamily="34" charset="0"/>
                <a:buChar char="•"/>
              </a:pPr>
              <a:r>
                <a:rPr lang="en-GB" sz="1200" b="1">
                  <a:solidFill>
                    <a:schemeClr val="tx1"/>
                  </a:solidFill>
                  <a:latin typeface="Arial" panose="020B0604020202020204" pitchFamily="34" charset="0"/>
                  <a:cs typeface="Arial" panose="020B0604020202020204" pitchFamily="34" charset="0"/>
                </a:rPr>
                <a:t>No set target for the number of bed days saved</a:t>
              </a:r>
              <a:r>
                <a:rPr lang="en-GB" sz="1200">
                  <a:solidFill>
                    <a:schemeClr val="tx1"/>
                  </a:solidFill>
                  <a:latin typeface="Arial" panose="020B0604020202020204" pitchFamily="34" charset="0"/>
                  <a:cs typeface="Arial" panose="020B0604020202020204" pitchFamily="34" charset="0"/>
                </a:rPr>
                <a:t>. </a:t>
              </a:r>
            </a:p>
            <a:p>
              <a:pPr marL="176213" indent="-176213">
                <a:buFont typeface="Arial" panose="020B0604020202020204" pitchFamily="34" charset="0"/>
                <a:buChar char="•"/>
              </a:pPr>
              <a:r>
                <a:rPr lang="en-GB" sz="1200">
                  <a:solidFill>
                    <a:schemeClr val="tx1"/>
                  </a:solidFill>
                  <a:latin typeface="Arial" panose="020B0604020202020204" pitchFamily="34" charset="0"/>
                  <a:cs typeface="Arial" panose="020B0604020202020204" pitchFamily="34" charset="0"/>
                </a:rPr>
                <a:t>Timely and safely discharge could be enabled in </a:t>
              </a:r>
              <a:r>
                <a:rPr lang="en-GB" sz="1200" b="1">
                  <a:solidFill>
                    <a:schemeClr val="tx1"/>
                  </a:solidFill>
                  <a:latin typeface="Arial" panose="020B0604020202020204" pitchFamily="34" charset="0"/>
                  <a:cs typeface="Arial" panose="020B0604020202020204" pitchFamily="34" charset="0"/>
                </a:rPr>
                <a:t>up to 28.1%</a:t>
              </a:r>
              <a:r>
                <a:rPr lang="en-GB" sz="1200">
                  <a:solidFill>
                    <a:schemeClr val="tx1"/>
                  </a:solidFill>
                  <a:latin typeface="Arial" panose="020B0604020202020204" pitchFamily="34" charset="0"/>
                  <a:cs typeface="Arial" panose="020B0604020202020204" pitchFamily="34" charset="0"/>
                </a:rPr>
                <a:t> of instances where </a:t>
              </a:r>
              <a:r>
                <a:rPr lang="en-GB" sz="1200" err="1">
                  <a:solidFill>
                    <a:schemeClr val="tx1"/>
                  </a:solidFill>
                  <a:latin typeface="Arial" panose="020B0604020202020204" pitchFamily="34" charset="0"/>
                  <a:cs typeface="Arial" panose="020B0604020202020204" pitchFamily="34" charset="0"/>
                </a:rPr>
                <a:t>LoS</a:t>
              </a:r>
              <a:r>
                <a:rPr lang="en-GB" sz="1200">
                  <a:solidFill>
                    <a:schemeClr val="tx1"/>
                  </a:solidFill>
                  <a:latin typeface="Arial" panose="020B0604020202020204" pitchFamily="34" charset="0"/>
                  <a:cs typeface="Arial" panose="020B0604020202020204" pitchFamily="34" charset="0"/>
                </a:rPr>
                <a:t> ≥ 7 days</a:t>
              </a:r>
            </a:p>
            <a:p>
              <a:pPr>
                <a:buFont typeface="Arial" panose="020B0604020202020204" pitchFamily="34" charset="0"/>
                <a:buChar char="•"/>
              </a:pPr>
              <a:endParaRPr kumimoji="0" lang="en-GB" sz="1100" b="0" i="0" u="none" strike="noStrike" kern="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p>
              <a:pPr marL="93663"/>
              <a:r>
                <a:rPr lang="en-GB" sz="1100">
                  <a:solidFill>
                    <a:schemeClr val="tx1">
                      <a:lumMod val="50000"/>
                      <a:lumOff val="50000"/>
                    </a:schemeClr>
                  </a:solidFill>
                  <a:latin typeface="Arial" panose="020B0604020202020204" pitchFamily="34" charset="0"/>
                  <a:cs typeface="Arial" panose="020B0604020202020204" pitchFamily="34" charset="0"/>
                </a:rPr>
                <a:t>(To ‘</a:t>
              </a:r>
              <a:r>
                <a:rPr lang="en-GB" sz="1100" b="1">
                  <a:solidFill>
                    <a:schemeClr val="tx1">
                      <a:lumMod val="50000"/>
                      <a:lumOff val="50000"/>
                    </a:schemeClr>
                  </a:solidFill>
                  <a:latin typeface="Arial" panose="020B0604020202020204" pitchFamily="34" charset="0"/>
                  <a:cs typeface="Arial" panose="020B0604020202020204" pitchFamily="34" charset="0"/>
                </a:rPr>
                <a:t>break even</a:t>
              </a:r>
              <a:r>
                <a:rPr lang="en-GB" sz="1100">
                  <a:solidFill>
                    <a:schemeClr val="tx1">
                      <a:lumMod val="50000"/>
                      <a:lumOff val="50000"/>
                    </a:schemeClr>
                  </a:solidFill>
                  <a:latin typeface="Arial" panose="020B0604020202020204" pitchFamily="34" charset="0"/>
                  <a:cs typeface="Arial" panose="020B0604020202020204" pitchFamily="34" charset="0"/>
                </a:rPr>
                <a:t>’, a saving of </a:t>
              </a:r>
              <a:r>
                <a:rPr lang="en-GB" sz="1100" b="1">
                  <a:solidFill>
                    <a:schemeClr val="tx1">
                      <a:lumMod val="50000"/>
                      <a:lumOff val="50000"/>
                    </a:schemeClr>
                  </a:solidFill>
                  <a:latin typeface="Arial" panose="020B0604020202020204" pitchFamily="34" charset="0"/>
                  <a:cs typeface="Arial" panose="020B0604020202020204" pitchFamily="34" charset="0"/>
                </a:rPr>
                <a:t>at least 45 bed days/ ICB </a:t>
              </a:r>
              <a:r>
                <a:rPr lang="en-GB" sz="1100">
                  <a:solidFill>
                    <a:schemeClr val="tx1">
                      <a:lumMod val="50000"/>
                      <a:lumOff val="50000"/>
                    </a:schemeClr>
                  </a:solidFill>
                  <a:latin typeface="Arial" panose="020B0604020202020204" pitchFamily="34" charset="0"/>
                  <a:cs typeface="Arial" panose="020B0604020202020204" pitchFamily="34" charset="0"/>
                </a:rPr>
                <a:t>before the end of March would be required (based on each bed day estimated to cost £400, and our support offer being £18,000))</a:t>
              </a:r>
              <a:endParaRPr kumimoji="0" lang="en-GB" sz="1100" b="0" i="0" u="none" strike="noStrike" kern="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8" name="Rectangle 27">
              <a:extLst>
                <a:ext uri="{FF2B5EF4-FFF2-40B4-BE49-F238E27FC236}">
                  <a16:creationId xmlns:a16="http://schemas.microsoft.com/office/drawing/2014/main" id="{E8FD1B0E-1177-8DBE-7D5B-8A01171CB060}"/>
                </a:ext>
              </a:extLst>
            </p:cNvPr>
            <p:cNvSpPr/>
            <p:nvPr/>
          </p:nvSpPr>
          <p:spPr>
            <a:xfrm>
              <a:off x="1297066" y="1350152"/>
              <a:ext cx="1745583" cy="521408"/>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003087"/>
                  </a:solidFill>
                  <a:effectLst/>
                  <a:uLnTx/>
                  <a:uFillTx/>
                  <a:latin typeface="Arial" panose="020B0604020202020204" pitchFamily="34" charset="0"/>
                  <a:ea typeface="+mn-ea"/>
                  <a:cs typeface="Arial" panose="020B0604020202020204" pitchFamily="34" charset="0"/>
                </a:rPr>
                <a:t>Success</a:t>
              </a:r>
              <a:r>
                <a:rPr kumimoji="0" lang="en-GB" sz="1400" b="1" i="0" u="none" strike="noStrike" kern="0" cap="none" spc="0" normalizeH="0" baseline="0" noProof="0">
                  <a:ln>
                    <a:noFill/>
                  </a:ln>
                  <a:solidFill>
                    <a:srgbClr val="005EB8"/>
                  </a:solidFill>
                  <a:effectLst/>
                  <a:uLnTx/>
                  <a:uFillTx/>
                  <a:latin typeface="Arial" panose="020B0604020202020204" pitchFamily="34" charset="0"/>
                  <a:ea typeface="+mn-ea"/>
                  <a:cs typeface="Arial" panose="020B0604020202020204" pitchFamily="34" charset="0"/>
                </a:rPr>
                <a:t> </a:t>
              </a:r>
              <a:r>
                <a:rPr kumimoji="0" lang="en-GB" sz="1400" b="1" i="0" u="none" strike="noStrike" kern="0" cap="none" spc="0" normalizeH="0" baseline="0" noProof="0">
                  <a:ln>
                    <a:noFill/>
                  </a:ln>
                  <a:solidFill>
                    <a:srgbClr val="003087"/>
                  </a:solidFill>
                  <a:effectLst/>
                  <a:uLnTx/>
                  <a:uFillTx/>
                  <a:latin typeface="Arial" panose="020B0604020202020204" pitchFamily="34" charset="0"/>
                  <a:ea typeface="+mn-ea"/>
                  <a:cs typeface="Arial" panose="020B0604020202020204" pitchFamily="34" charset="0"/>
                </a:rPr>
                <a:t>Criteria</a:t>
              </a:r>
            </a:p>
          </p:txBody>
        </p:sp>
      </p:grpSp>
      <p:grpSp>
        <p:nvGrpSpPr>
          <p:cNvPr id="29" name="Group 28">
            <a:extLst>
              <a:ext uri="{FF2B5EF4-FFF2-40B4-BE49-F238E27FC236}">
                <a16:creationId xmlns:a16="http://schemas.microsoft.com/office/drawing/2014/main" id="{ACF24167-10CE-414B-AB1A-E6E6A22CB65B}"/>
              </a:ext>
            </a:extLst>
          </p:cNvPr>
          <p:cNvGrpSpPr/>
          <p:nvPr/>
        </p:nvGrpSpPr>
        <p:grpSpPr>
          <a:xfrm>
            <a:off x="7841195" y="3363552"/>
            <a:ext cx="3092931" cy="2789304"/>
            <a:chOff x="623392" y="1350152"/>
            <a:chExt cx="3092931" cy="5084203"/>
          </a:xfrm>
          <a:solidFill>
            <a:schemeClr val="accent5"/>
          </a:solidFill>
        </p:grpSpPr>
        <p:sp>
          <p:nvSpPr>
            <p:cNvPr id="30" name="Rectangle 29">
              <a:extLst>
                <a:ext uri="{FF2B5EF4-FFF2-40B4-BE49-F238E27FC236}">
                  <a16:creationId xmlns:a16="http://schemas.microsoft.com/office/drawing/2014/main" id="{307005F6-B58F-EF64-2D2E-A086565FA889}"/>
                </a:ext>
              </a:extLst>
            </p:cNvPr>
            <p:cNvSpPr/>
            <p:nvPr/>
          </p:nvSpPr>
          <p:spPr>
            <a:xfrm>
              <a:off x="623392" y="1610856"/>
              <a:ext cx="3092931" cy="4823499"/>
            </a:xfrm>
            <a:prstGeom prst="rect">
              <a:avLst/>
            </a:prstGeom>
            <a:no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marL="93663">
                <a:defRPr/>
              </a:pPr>
              <a:r>
                <a:rPr lang="en-GB" sz="1100" b="1">
                  <a:solidFill>
                    <a:schemeClr val="tx1"/>
                  </a:solidFill>
                  <a:latin typeface="Arial" panose="020B0604020202020204" pitchFamily="34" charset="0"/>
                  <a:cs typeface="Arial" panose="020B0604020202020204" pitchFamily="34" charset="0"/>
                </a:rPr>
                <a:t>In addition to Pathway 0 or 1, one of three criteria needs to be met:</a:t>
              </a:r>
            </a:p>
            <a:p>
              <a:pPr marL="269875" marR="0" lvl="0" indent="-176213" algn="l" defTabSz="914400" rtl="0" eaLnBrk="1" fontAlgn="auto" latinLnBrk="0" hangingPunct="1">
                <a:lnSpc>
                  <a:spcPct val="100000"/>
                </a:lnSpc>
                <a:spcBef>
                  <a:spcPts val="0"/>
                </a:spcBef>
                <a:spcAft>
                  <a:spcPts val="0"/>
                </a:spcAft>
                <a:buClrTx/>
                <a:buSzTx/>
                <a:buAutoNum type="arabicPeriod"/>
                <a:tabLst/>
                <a:defRPr/>
              </a:pPr>
              <a:r>
                <a:rPr kumimoji="0" lang="en-GB" sz="1100" b="0" i="0" u="none" strike="noStrike" kern="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Payment for a good or service would enable early and safe discharge</a:t>
              </a:r>
            </a:p>
            <a:p>
              <a:pPr marL="269875" indent="-176213">
                <a:buFontTx/>
                <a:buAutoNum type="arabicPeriod"/>
                <a:defRPr/>
              </a:pPr>
              <a:r>
                <a:rPr lang="en-GB" sz="1100">
                  <a:solidFill>
                    <a:schemeClr val="tx1"/>
                  </a:solidFill>
                  <a:latin typeface="Arial" panose="020B0604020202020204" pitchFamily="34" charset="0"/>
                  <a:cs typeface="Arial" panose="020B0604020202020204" pitchFamily="34" charset="0"/>
                </a:rPr>
                <a:t>The good or service cannot be provided via existing commissioned services or cannot be provided in a timely manner.</a:t>
              </a:r>
              <a:endParaRPr lang="en-GB" sz="1100" kern="0">
                <a:solidFill>
                  <a:schemeClr val="tx1"/>
                </a:solidFill>
                <a:latin typeface="Arial" panose="020B0604020202020204" pitchFamily="34" charset="0"/>
                <a:cs typeface="Arial" panose="020B0604020202020204" pitchFamily="34" charset="0"/>
              </a:endParaRPr>
            </a:p>
            <a:p>
              <a:pPr marL="269875" indent="-176213">
                <a:buFontTx/>
                <a:buAutoNum type="arabicPeriod"/>
                <a:defRPr/>
              </a:pPr>
              <a:r>
                <a:rPr lang="en-GB" sz="1100">
                  <a:solidFill>
                    <a:schemeClr val="tx1"/>
                  </a:solidFill>
                  <a:latin typeface="Arial" panose="020B0604020202020204" pitchFamily="34" charset="0"/>
                  <a:cs typeface="Arial" panose="020B0604020202020204" pitchFamily="34" charset="0"/>
                </a:rPr>
                <a:t>The good or service cannot be provided through unpaid care or voluntary sector or cannot be provided by them without this additional support.</a:t>
              </a:r>
            </a:p>
            <a:p>
              <a:pPr marL="228600" indent="-228600">
                <a:buFontTx/>
                <a:buAutoNum type="arabicPeriod"/>
                <a:defRPr/>
              </a:pPr>
              <a:endParaRPr lang="en-GB" sz="500">
                <a:solidFill>
                  <a:schemeClr val="tx1"/>
                </a:solidFill>
                <a:latin typeface="Arial" panose="020B0604020202020204" pitchFamily="34" charset="0"/>
                <a:cs typeface="Arial" panose="020B0604020202020204" pitchFamily="34" charset="0"/>
              </a:endParaRPr>
            </a:p>
            <a:p>
              <a:pPr marL="93663">
                <a:defRPr/>
              </a:pPr>
              <a:r>
                <a:rPr lang="en-GB" sz="1100">
                  <a:solidFill>
                    <a:schemeClr val="tx1">
                      <a:lumMod val="50000"/>
                      <a:lumOff val="50000"/>
                    </a:schemeClr>
                  </a:solidFill>
                  <a:latin typeface="Arial" panose="020B0604020202020204" pitchFamily="34" charset="0"/>
                  <a:cs typeface="Arial" panose="020B0604020202020204" pitchFamily="34" charset="0"/>
                </a:rPr>
                <a:t>(If any </a:t>
              </a:r>
              <a:r>
                <a:rPr lang="en-GB" sz="1100" u="sng">
                  <a:solidFill>
                    <a:schemeClr val="tx1">
                      <a:lumMod val="50000"/>
                      <a:lumOff val="50000"/>
                    </a:schemeClr>
                  </a:solidFill>
                  <a:latin typeface="Arial" panose="020B0604020202020204" pitchFamily="34" charset="0"/>
                  <a:cs typeface="Arial" panose="020B0604020202020204" pitchFamily="34" charset="0"/>
                </a:rPr>
                <a:t>one</a:t>
              </a:r>
              <a:r>
                <a:rPr lang="en-GB" sz="1100">
                  <a:solidFill>
                    <a:schemeClr val="tx1">
                      <a:lumMod val="50000"/>
                      <a:lumOff val="50000"/>
                    </a:schemeClr>
                  </a:solidFill>
                  <a:latin typeface="Arial" panose="020B0604020202020204" pitchFamily="34" charset="0"/>
                  <a:cs typeface="Arial" panose="020B0604020202020204" pitchFamily="34" charset="0"/>
                </a:rPr>
                <a:t> of the above met, then additional criteria must then be met: see notes.)</a:t>
              </a:r>
            </a:p>
          </p:txBody>
        </p:sp>
        <p:sp>
          <p:nvSpPr>
            <p:cNvPr id="31" name="Rectangle 30">
              <a:extLst>
                <a:ext uri="{FF2B5EF4-FFF2-40B4-BE49-F238E27FC236}">
                  <a16:creationId xmlns:a16="http://schemas.microsoft.com/office/drawing/2014/main" id="{9CD55F45-C3BA-167C-3104-8CD0D9171005}"/>
                </a:ext>
              </a:extLst>
            </p:cNvPr>
            <p:cNvSpPr/>
            <p:nvPr/>
          </p:nvSpPr>
          <p:spPr>
            <a:xfrm>
              <a:off x="877745" y="1350152"/>
              <a:ext cx="2584223" cy="521408"/>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003087"/>
                  </a:solidFill>
                  <a:effectLst/>
                  <a:uLnTx/>
                  <a:uFillTx/>
                  <a:latin typeface="Arial" panose="020B0604020202020204" pitchFamily="34" charset="0"/>
                  <a:ea typeface="+mn-ea"/>
                  <a:cs typeface="Arial" panose="020B0604020202020204" pitchFamily="34" charset="0"/>
                </a:rPr>
                <a:t>Qualifying criteria includes</a:t>
              </a:r>
            </a:p>
          </p:txBody>
        </p:sp>
      </p:grpSp>
      <p:cxnSp>
        <p:nvCxnSpPr>
          <p:cNvPr id="32" name="Straight Connector 31">
            <a:extLst>
              <a:ext uri="{FF2B5EF4-FFF2-40B4-BE49-F238E27FC236}">
                <a16:creationId xmlns:a16="http://schemas.microsoft.com/office/drawing/2014/main" id="{66173312-C428-D883-A7A9-CCA55AF90746}"/>
              </a:ext>
            </a:extLst>
          </p:cNvPr>
          <p:cNvCxnSpPr/>
          <p:nvPr/>
        </p:nvCxnSpPr>
        <p:spPr>
          <a:xfrm>
            <a:off x="475453" y="2743199"/>
            <a:ext cx="11097553"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3" name="Title 2">
            <a:extLst>
              <a:ext uri="{FF2B5EF4-FFF2-40B4-BE49-F238E27FC236}">
                <a16:creationId xmlns:a16="http://schemas.microsoft.com/office/drawing/2014/main" id="{7C590F3D-8D7E-7CDD-43C6-F65C54EB7F32}"/>
              </a:ext>
            </a:extLst>
          </p:cNvPr>
          <p:cNvSpPr txBox="1">
            <a:spLocks/>
          </p:cNvSpPr>
          <p:nvPr/>
        </p:nvSpPr>
        <p:spPr>
          <a:xfrm>
            <a:off x="475452" y="2890054"/>
            <a:ext cx="10807621" cy="407327"/>
          </a:xfrm>
          <a:prstGeom prst="rect">
            <a:avLst/>
          </a:prstGeom>
        </p:spPr>
        <p:txBody>
          <a:bodyPr/>
          <a:lstStyle>
            <a:lvl1pPr algn="l" defTabSz="914400" rtl="0" eaLnBrk="1" latinLnBrk="0" hangingPunct="1">
              <a:lnSpc>
                <a:spcPct val="90000"/>
              </a:lnSpc>
              <a:spcBef>
                <a:spcPct val="0"/>
              </a:spcBef>
              <a:buNone/>
              <a:defRPr sz="3600" b="0" kern="1200">
                <a:solidFill>
                  <a:srgbClr val="005EB8"/>
                </a:solidFill>
                <a:latin typeface="Arial" panose="020B0604020202020204" pitchFamily="34" charset="0"/>
                <a:ea typeface="+mj-ea"/>
                <a:cs typeface="Arial" panose="020B0604020202020204" pitchFamily="34" charset="0"/>
              </a:defRPr>
            </a:lvl1pPr>
          </a:lstStyle>
          <a:p>
            <a:r>
              <a:rPr lang="en-GB" sz="2000" b="1">
                <a:latin typeface="Arial" panose="020B0604020202020204" pitchFamily="34" charset="0"/>
                <a:cs typeface="Arial" panose="020B0604020202020204" pitchFamily="34" charset="0"/>
              </a:rPr>
              <a:t>Proposed intervention: </a:t>
            </a:r>
            <a:endParaRPr lang="en-GB" sz="13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8394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0552A-3F4D-694C-A1EF-6A6EFEB20033}"/>
              </a:ext>
            </a:extLst>
          </p:cNvPr>
          <p:cNvSpPr>
            <a:spLocks noGrp="1"/>
          </p:cNvSpPr>
          <p:nvPr>
            <p:ph type="title"/>
          </p:nvPr>
        </p:nvSpPr>
        <p:spPr/>
        <p:txBody>
          <a:bodyPr>
            <a:normAutofit/>
          </a:bodyPr>
          <a:lstStyle/>
          <a:p>
            <a:r>
              <a:rPr lang="en-US"/>
              <a:t>Without the e-wallet, ICBs use the following</a:t>
            </a:r>
          </a:p>
        </p:txBody>
      </p:sp>
      <p:sp>
        <p:nvSpPr>
          <p:cNvPr id="11" name="Content Placeholder 10">
            <a:extLst>
              <a:ext uri="{FF2B5EF4-FFF2-40B4-BE49-F238E27FC236}">
                <a16:creationId xmlns:a16="http://schemas.microsoft.com/office/drawing/2014/main" id="{B2F72D3C-E0C1-F041-BE19-F116F7C64FC7}"/>
              </a:ext>
            </a:extLst>
          </p:cNvPr>
          <p:cNvSpPr>
            <a:spLocks noGrp="1"/>
          </p:cNvSpPr>
          <p:nvPr>
            <p:ph sz="quarter" idx="4294967295"/>
          </p:nvPr>
        </p:nvSpPr>
        <p:spPr>
          <a:xfrm>
            <a:off x="432000" y="1393014"/>
            <a:ext cx="3564001" cy="4865268"/>
          </a:xfrm>
        </p:spPr>
        <p:txBody>
          <a:bodyPr>
            <a:normAutofit fontScale="85000" lnSpcReduction="10000"/>
          </a:bodyPr>
          <a:lstStyle/>
          <a:p>
            <a:pPr marL="0" indent="0">
              <a:buNone/>
            </a:pPr>
            <a:r>
              <a:rPr lang="en-GB" sz="2800"/>
              <a:t>Discharge and inclusion teams work within hospitals to support and organise patient discharge. </a:t>
            </a:r>
            <a:endParaRPr lang="en-GB"/>
          </a:p>
          <a:p>
            <a:pPr marL="0" indent="0">
              <a:buNone/>
            </a:pPr>
            <a:r>
              <a:rPr lang="en-GB" b="1"/>
              <a:t>Occasionally patients experience a low-cost issue which stops or delays their discharge. </a:t>
            </a:r>
          </a:p>
          <a:p>
            <a:pPr marL="0" indent="0">
              <a:buNone/>
            </a:pPr>
            <a:r>
              <a:rPr lang="en-GB"/>
              <a:t>In this instance, patients either wait in hospital until this is resolved, or discharge team staff within the hospital look for alternatives</a:t>
            </a:r>
          </a:p>
        </p:txBody>
      </p:sp>
      <p:sp>
        <p:nvSpPr>
          <p:cNvPr id="7" name="Text Placeholder 6">
            <a:extLst>
              <a:ext uri="{FF2B5EF4-FFF2-40B4-BE49-F238E27FC236}">
                <a16:creationId xmlns:a16="http://schemas.microsoft.com/office/drawing/2014/main" id="{C88F6A59-BB44-2548-B610-114AC2C99457}"/>
              </a:ext>
            </a:extLst>
          </p:cNvPr>
          <p:cNvSpPr>
            <a:spLocks noGrp="1"/>
          </p:cNvSpPr>
          <p:nvPr>
            <p:ph type="body" sz="quarter" idx="19"/>
          </p:nvPr>
        </p:nvSpPr>
        <p:spPr/>
        <p:txBody>
          <a:bodyPr/>
          <a:lstStyle/>
          <a:p>
            <a:r>
              <a:rPr lang="en-GB"/>
              <a:t>Nothing</a:t>
            </a:r>
          </a:p>
        </p:txBody>
      </p:sp>
      <p:sp>
        <p:nvSpPr>
          <p:cNvPr id="3" name="Text Placeholder 2">
            <a:extLst>
              <a:ext uri="{FF2B5EF4-FFF2-40B4-BE49-F238E27FC236}">
                <a16:creationId xmlns:a16="http://schemas.microsoft.com/office/drawing/2014/main" id="{74D29C60-C2CA-244A-B6D5-E4E347ACADE5}"/>
              </a:ext>
            </a:extLst>
          </p:cNvPr>
          <p:cNvSpPr>
            <a:spLocks noGrp="1"/>
          </p:cNvSpPr>
          <p:nvPr>
            <p:ph type="body" sz="quarter" idx="13"/>
          </p:nvPr>
        </p:nvSpPr>
        <p:spPr/>
        <p:txBody>
          <a:bodyPr/>
          <a:lstStyle/>
          <a:p>
            <a:r>
              <a:rPr lang="en-GB"/>
              <a:t>Patients wait for the issue to be resolved, </a:t>
            </a:r>
            <a:r>
              <a:rPr lang="en-GB" err="1"/>
              <a:t>eg</a:t>
            </a:r>
            <a:r>
              <a:rPr lang="en-GB"/>
              <a:t> wait for social care to provide the item or service. </a:t>
            </a:r>
          </a:p>
          <a:p>
            <a:endParaRPr lang="en-GB"/>
          </a:p>
        </p:txBody>
      </p:sp>
      <p:sp>
        <p:nvSpPr>
          <p:cNvPr id="8" name="Text Placeholder 7">
            <a:extLst>
              <a:ext uri="{FF2B5EF4-FFF2-40B4-BE49-F238E27FC236}">
                <a16:creationId xmlns:a16="http://schemas.microsoft.com/office/drawing/2014/main" id="{78D4038A-1F27-134C-8522-F08ED37C7937}"/>
              </a:ext>
            </a:extLst>
          </p:cNvPr>
          <p:cNvSpPr>
            <a:spLocks noGrp="1"/>
          </p:cNvSpPr>
          <p:nvPr>
            <p:ph type="body" sz="quarter" idx="20"/>
          </p:nvPr>
        </p:nvSpPr>
        <p:spPr/>
        <p:txBody>
          <a:bodyPr/>
          <a:lstStyle/>
          <a:p>
            <a:r>
              <a:rPr lang="en-GB"/>
              <a:t>Personal cash</a:t>
            </a:r>
          </a:p>
        </p:txBody>
      </p:sp>
      <p:sp>
        <p:nvSpPr>
          <p:cNvPr id="4" name="Text Placeholder 3">
            <a:extLst>
              <a:ext uri="{FF2B5EF4-FFF2-40B4-BE49-F238E27FC236}">
                <a16:creationId xmlns:a16="http://schemas.microsoft.com/office/drawing/2014/main" id="{32EA4735-DF01-7A4E-95EE-B65C0375017A}"/>
              </a:ext>
            </a:extLst>
          </p:cNvPr>
          <p:cNvSpPr>
            <a:spLocks noGrp="1"/>
          </p:cNvSpPr>
          <p:nvPr>
            <p:ph type="body" sz="quarter" idx="14"/>
          </p:nvPr>
        </p:nvSpPr>
        <p:spPr/>
        <p:txBody>
          <a:bodyPr/>
          <a:lstStyle/>
          <a:p>
            <a:pPr>
              <a:lnSpc>
                <a:spcPct val="100000"/>
              </a:lnSpc>
            </a:pPr>
            <a:r>
              <a:rPr lang="en-GB" sz="1600"/>
              <a:t>Discharge team staff use their own cash to purchase the solution to the barrier, and then claim the money back from the hospital.</a:t>
            </a:r>
          </a:p>
        </p:txBody>
      </p:sp>
      <p:sp>
        <p:nvSpPr>
          <p:cNvPr id="9" name="Text Placeholder 8">
            <a:extLst>
              <a:ext uri="{FF2B5EF4-FFF2-40B4-BE49-F238E27FC236}">
                <a16:creationId xmlns:a16="http://schemas.microsoft.com/office/drawing/2014/main" id="{A8D64350-C111-944E-B3AE-C8A017FB009E}"/>
              </a:ext>
            </a:extLst>
          </p:cNvPr>
          <p:cNvSpPr>
            <a:spLocks noGrp="1"/>
          </p:cNvSpPr>
          <p:nvPr>
            <p:ph type="body" sz="quarter" idx="21"/>
          </p:nvPr>
        </p:nvSpPr>
        <p:spPr/>
        <p:txBody>
          <a:bodyPr>
            <a:normAutofit lnSpcReduction="10000"/>
          </a:bodyPr>
          <a:lstStyle/>
          <a:p>
            <a:r>
              <a:rPr lang="en-GB"/>
              <a:t>Petty cash / credit cards</a:t>
            </a:r>
          </a:p>
        </p:txBody>
      </p:sp>
      <p:sp>
        <p:nvSpPr>
          <p:cNvPr id="5" name="Text Placeholder 4">
            <a:extLst>
              <a:ext uri="{FF2B5EF4-FFF2-40B4-BE49-F238E27FC236}">
                <a16:creationId xmlns:a16="http://schemas.microsoft.com/office/drawing/2014/main" id="{8A25B485-C8C1-844B-9CAC-D5400F70D96E}"/>
              </a:ext>
            </a:extLst>
          </p:cNvPr>
          <p:cNvSpPr>
            <a:spLocks noGrp="1"/>
          </p:cNvSpPr>
          <p:nvPr>
            <p:ph type="body" sz="quarter" idx="17"/>
          </p:nvPr>
        </p:nvSpPr>
        <p:spPr/>
        <p:txBody>
          <a:bodyPr/>
          <a:lstStyle/>
          <a:p>
            <a:r>
              <a:rPr lang="en-GB" sz="1600"/>
              <a:t>Discharge team staff have access to petty cash or a credit card they can use (sometimes with limited or preapproved companies) </a:t>
            </a:r>
          </a:p>
        </p:txBody>
      </p:sp>
      <p:sp>
        <p:nvSpPr>
          <p:cNvPr id="10" name="Text Placeholder 9">
            <a:extLst>
              <a:ext uri="{FF2B5EF4-FFF2-40B4-BE49-F238E27FC236}">
                <a16:creationId xmlns:a16="http://schemas.microsoft.com/office/drawing/2014/main" id="{B74C44BC-8E2D-B241-9BA0-8F34F56C4AAF}"/>
              </a:ext>
            </a:extLst>
          </p:cNvPr>
          <p:cNvSpPr>
            <a:spLocks noGrp="1"/>
          </p:cNvSpPr>
          <p:nvPr>
            <p:ph type="body" sz="quarter" idx="22"/>
          </p:nvPr>
        </p:nvSpPr>
        <p:spPr/>
        <p:txBody>
          <a:bodyPr>
            <a:normAutofit/>
          </a:bodyPr>
          <a:lstStyle/>
          <a:p>
            <a:r>
              <a:rPr lang="en-GB"/>
              <a:t>Donations</a:t>
            </a:r>
          </a:p>
        </p:txBody>
      </p:sp>
      <p:sp>
        <p:nvSpPr>
          <p:cNvPr id="6" name="Text Placeholder 5">
            <a:extLst>
              <a:ext uri="{FF2B5EF4-FFF2-40B4-BE49-F238E27FC236}">
                <a16:creationId xmlns:a16="http://schemas.microsoft.com/office/drawing/2014/main" id="{676AE040-0B44-0F4E-A298-BD7158668301}"/>
              </a:ext>
            </a:extLst>
          </p:cNvPr>
          <p:cNvSpPr>
            <a:spLocks noGrp="1"/>
          </p:cNvSpPr>
          <p:nvPr>
            <p:ph type="body" sz="quarter" idx="18"/>
          </p:nvPr>
        </p:nvSpPr>
        <p:spPr/>
        <p:txBody>
          <a:bodyPr/>
          <a:lstStyle/>
          <a:p>
            <a:r>
              <a:rPr lang="en-GB"/>
              <a:t>Discharge team staff use local Facebook groups to ask if residents have </a:t>
            </a:r>
            <a:r>
              <a:rPr lang="en-GB" err="1"/>
              <a:t>eg</a:t>
            </a:r>
            <a:r>
              <a:rPr lang="en-GB"/>
              <a:t> clothing to donate to the patient</a:t>
            </a:r>
          </a:p>
        </p:txBody>
      </p:sp>
    </p:spTree>
    <p:extLst>
      <p:ext uri="{BB962C8B-B14F-4D97-AF65-F5344CB8AC3E}">
        <p14:creationId xmlns:p14="http://schemas.microsoft.com/office/powerpoint/2010/main" val="2223428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a:t>E-wallet PHB status </a:t>
            </a:r>
            <a:r>
              <a:rPr lang="en-GB" sz="2800" b="0"/>
              <a:t>(as of September 2023)</a:t>
            </a:r>
            <a:endParaRPr lang="en-GB" sz="2800" b="0" spc="-40"/>
          </a:p>
        </p:txBody>
      </p:sp>
      <p:sp>
        <p:nvSpPr>
          <p:cNvPr id="3" name="Content Placeholder 2">
            <a:extLst>
              <a:ext uri="{FF2B5EF4-FFF2-40B4-BE49-F238E27FC236}">
                <a16:creationId xmlns:a16="http://schemas.microsoft.com/office/drawing/2014/main" id="{C1B6FF0E-AF01-AD80-943E-E9E69793C4AD}"/>
              </a:ext>
            </a:extLst>
          </p:cNvPr>
          <p:cNvSpPr>
            <a:spLocks noGrp="1"/>
          </p:cNvSpPr>
          <p:nvPr>
            <p:ph idx="1"/>
          </p:nvPr>
        </p:nvSpPr>
        <p:spPr>
          <a:xfrm>
            <a:off x="5734050" y="1541042"/>
            <a:ext cx="5766900" cy="4456349"/>
          </a:xfrm>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latin typeface="Arial" panose="020B0604020202020204" pitchFamily="34" charset="0"/>
                <a:cs typeface="Arial" panose="020B0604020202020204" pitchFamily="34" charset="0"/>
              </a:rPr>
              <a:t>North West London </a:t>
            </a:r>
            <a:r>
              <a:rPr lang="en-GB">
                <a:latin typeface="Arial" panose="020B0604020202020204" pitchFamily="34" charset="0"/>
                <a:cs typeface="Arial" panose="020B0604020202020204" pitchFamily="34" charset="0"/>
              </a:rPr>
              <a:t>and </a:t>
            </a:r>
            <a:r>
              <a:rPr lang="en-GB" b="1">
                <a:latin typeface="Arial" panose="020B0604020202020204" pitchFamily="34" charset="0"/>
                <a:cs typeface="Arial" panose="020B0604020202020204" pitchFamily="34" charset="0"/>
              </a:rPr>
              <a:t>North Central London </a:t>
            </a:r>
            <a:r>
              <a:rPr lang="en-GB">
                <a:latin typeface="Arial" panose="020B0604020202020204" pitchFamily="34" charset="0"/>
                <a:cs typeface="Arial" panose="020B0604020202020204" pitchFamily="34" charset="0"/>
              </a:rPr>
              <a:t>use </a:t>
            </a:r>
            <a:r>
              <a:rPr lang="en-GB" err="1">
                <a:latin typeface="Arial" panose="020B0604020202020204" pitchFamily="34" charset="0"/>
                <a:cs typeface="Arial" panose="020B0604020202020204" pitchFamily="34" charset="0"/>
                <a:hlinkClick r:id="rId3"/>
              </a:rPr>
              <a:t>MySupport</a:t>
            </a:r>
            <a:r>
              <a:rPr lang="en-GB">
                <a:latin typeface="Arial" panose="020B0604020202020204" pitchFamily="34" charset="0"/>
                <a:cs typeface="Arial" panose="020B0604020202020204" pitchFamily="34" charset="0"/>
                <a:hlinkClick r:id="rId3"/>
              </a:rPr>
              <a:t> Money</a:t>
            </a:r>
            <a:r>
              <a:rPr lang="en-GB">
                <a:latin typeface="Arial" panose="020B0604020202020204" pitchFamily="34" charset="0"/>
                <a:cs typeface="Arial" panose="020B0604020202020204" pitchFamily="34" charset="0"/>
              </a:rPr>
              <a:t> or </a:t>
            </a:r>
            <a:r>
              <a:rPr lang="en-GB" err="1">
                <a:latin typeface="Arial" panose="020B0604020202020204" pitchFamily="34" charset="0"/>
                <a:cs typeface="Arial" panose="020B0604020202020204" pitchFamily="34" charset="0"/>
                <a:hlinkClick r:id="rId4"/>
              </a:rPr>
              <a:t>MySupport</a:t>
            </a:r>
            <a:r>
              <a:rPr lang="en-GB">
                <a:latin typeface="Arial" panose="020B0604020202020204" pitchFamily="34" charset="0"/>
                <a:cs typeface="Arial" panose="020B0604020202020204" pitchFamily="34" charset="0"/>
                <a:hlinkClick r:id="rId4"/>
              </a:rPr>
              <a:t> Broker</a:t>
            </a:r>
            <a:r>
              <a:rPr lang="en-GB">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latin typeface="Arial" panose="020B0604020202020204" pitchFamily="34" charset="0"/>
                <a:cs typeface="Arial" panose="020B0604020202020204" pitchFamily="34" charset="0"/>
              </a:rPr>
              <a:t>South West London </a:t>
            </a:r>
            <a:r>
              <a:rPr lang="en-GB">
                <a:latin typeface="Arial" panose="020B0604020202020204" pitchFamily="34" charset="0"/>
                <a:cs typeface="Arial" panose="020B0604020202020204" pitchFamily="34" charset="0"/>
              </a:rPr>
              <a:t>uses </a:t>
            </a:r>
            <a:r>
              <a:rPr lang="en-GB">
                <a:latin typeface="Arial" panose="020B0604020202020204" pitchFamily="34" charset="0"/>
                <a:cs typeface="Arial" panose="020B0604020202020204" pitchFamily="34" charset="0"/>
                <a:hlinkClick r:id="rId5"/>
              </a:rPr>
              <a:t>Care Banking</a:t>
            </a:r>
            <a:r>
              <a:rPr lang="en-GB">
                <a:latin typeface="Arial" panose="020B0604020202020204" pitchFamily="34" charset="0"/>
                <a:cs typeface="Arial" panose="020B0604020202020204" pitchFamily="34" charset="0"/>
              </a:rPr>
              <a:t> (launched in May 2023).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latin typeface="Arial" panose="020B0604020202020204" pitchFamily="34" charset="0"/>
                <a:cs typeface="Arial" panose="020B0604020202020204" pitchFamily="34" charset="0"/>
              </a:rPr>
              <a:t>South East London </a:t>
            </a:r>
            <a:r>
              <a:rPr lang="en-GB">
                <a:latin typeface="Arial" panose="020B0604020202020204" pitchFamily="34" charset="0"/>
                <a:cs typeface="Arial" panose="020B0604020202020204" pitchFamily="34" charset="0"/>
              </a:rPr>
              <a:t>has not procured an e-wallet and instead is using an existing scheme, “Safely Home” in two Trusts. Staff are able to purchase similar items using a credit card and approved suppliers. There have been procurement challenges for a separate e-wallet.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latin typeface="Arial" panose="020B0604020202020204" pitchFamily="34" charset="0"/>
                <a:cs typeface="Arial" panose="020B0604020202020204" pitchFamily="34" charset="0"/>
              </a:rPr>
              <a:t>North East London</a:t>
            </a:r>
            <a:r>
              <a:rPr lang="en-GB">
                <a:latin typeface="Arial" panose="020B0604020202020204" pitchFamily="34" charset="0"/>
                <a:cs typeface="Arial" panose="020B0604020202020204" pitchFamily="34" charset="0"/>
              </a:rPr>
              <a:t> has not yet procured an e-wallet due to </a:t>
            </a:r>
            <a:r>
              <a:rPr kumimoji="0" lang="en-GB" b="0" i="0" u="none" strike="noStrike" kern="0" cap="none" spc="0" normalizeH="0" baseline="0" noProof="0">
                <a:ln>
                  <a:noFill/>
                </a:ln>
                <a:effectLst/>
                <a:uLnTx/>
                <a:uFillTx/>
                <a:latin typeface="Arial" panose="020B0604020202020204" pitchFamily="34" charset="0"/>
                <a:ea typeface="+mn-ea"/>
                <a:cs typeface="Arial" panose="020B0604020202020204" pitchFamily="34" charset="0"/>
              </a:rPr>
              <a:t>organisational restructuring and procurement challenges.</a:t>
            </a:r>
            <a:endParaRPr lang="en-GB"/>
          </a:p>
        </p:txBody>
      </p:sp>
      <p:pic>
        <p:nvPicPr>
          <p:cNvPr id="4" name="Picture 3">
            <a:extLst>
              <a:ext uri="{FF2B5EF4-FFF2-40B4-BE49-F238E27FC236}">
                <a16:creationId xmlns:a16="http://schemas.microsoft.com/office/drawing/2014/main" id="{C6E465EF-B82C-0C4D-395E-14B393135D7B}"/>
              </a:ext>
            </a:extLst>
          </p:cNvPr>
          <p:cNvPicPr>
            <a:picLocks noChangeAspect="1"/>
          </p:cNvPicPr>
          <p:nvPr/>
        </p:nvPicPr>
        <p:blipFill rotWithShape="1">
          <a:blip r:embed="rId6"/>
          <a:srcRect l="7140" t="11348" r="19457" b="38582"/>
          <a:stretch/>
        </p:blipFill>
        <p:spPr>
          <a:xfrm rot="21303647">
            <a:off x="1203003" y="1467302"/>
            <a:ext cx="2998986" cy="1310544"/>
          </a:xfrm>
          <a:prstGeom prst="rect">
            <a:avLst/>
          </a:prstGeom>
        </p:spPr>
      </p:pic>
      <p:pic>
        <p:nvPicPr>
          <p:cNvPr id="6" name="Picture 5">
            <a:extLst>
              <a:ext uri="{FF2B5EF4-FFF2-40B4-BE49-F238E27FC236}">
                <a16:creationId xmlns:a16="http://schemas.microsoft.com/office/drawing/2014/main" id="{DC9231D6-0B5E-B471-F99A-86442171C057}"/>
              </a:ext>
            </a:extLst>
          </p:cNvPr>
          <p:cNvPicPr>
            <a:picLocks noChangeAspect="1"/>
          </p:cNvPicPr>
          <p:nvPr/>
        </p:nvPicPr>
        <p:blipFill rotWithShape="1">
          <a:blip r:embed="rId7"/>
          <a:srcRect l="6075" t="12735" r="17235" b="27410"/>
          <a:stretch/>
        </p:blipFill>
        <p:spPr>
          <a:xfrm>
            <a:off x="2062448" y="2840914"/>
            <a:ext cx="3127777" cy="1563889"/>
          </a:xfrm>
          <a:prstGeom prst="rect">
            <a:avLst/>
          </a:prstGeom>
        </p:spPr>
      </p:pic>
      <p:pic>
        <p:nvPicPr>
          <p:cNvPr id="7" name="Picture 6">
            <a:extLst>
              <a:ext uri="{FF2B5EF4-FFF2-40B4-BE49-F238E27FC236}">
                <a16:creationId xmlns:a16="http://schemas.microsoft.com/office/drawing/2014/main" id="{96857D83-9CA9-68A0-C779-39BDFCEF0F38}"/>
              </a:ext>
            </a:extLst>
          </p:cNvPr>
          <p:cNvPicPr>
            <a:picLocks noChangeAspect="1"/>
          </p:cNvPicPr>
          <p:nvPr/>
        </p:nvPicPr>
        <p:blipFill rotWithShape="1">
          <a:blip r:embed="rId8"/>
          <a:srcRect l="598" t="12199" r="4990" b="15319"/>
          <a:stretch/>
        </p:blipFill>
        <p:spPr>
          <a:xfrm rot="417496">
            <a:off x="1052120" y="4379624"/>
            <a:ext cx="3278228" cy="1612295"/>
          </a:xfrm>
          <a:prstGeom prst="rect">
            <a:avLst/>
          </a:prstGeom>
        </p:spPr>
      </p:pic>
    </p:spTree>
    <p:extLst>
      <p:ext uri="{BB962C8B-B14F-4D97-AF65-F5344CB8AC3E}">
        <p14:creationId xmlns:p14="http://schemas.microsoft.com/office/powerpoint/2010/main" val="926541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48CDDE-81C4-6854-2F36-648A2B54CC0C}"/>
              </a:ext>
            </a:extLst>
          </p:cNvPr>
          <p:cNvSpPr>
            <a:spLocks noGrp="1"/>
          </p:cNvSpPr>
          <p:nvPr>
            <p:ph type="title" idx="4294967295"/>
          </p:nvPr>
        </p:nvSpPr>
        <p:spPr>
          <a:xfrm>
            <a:off x="866775" y="2519363"/>
            <a:ext cx="6948488" cy="96361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6000" b="1" i="0" u="none" strike="noStrike" kern="1200" cap="none" spc="0" normalizeH="0" baseline="0" noProof="0">
                <a:ln>
                  <a:noFill/>
                </a:ln>
                <a:solidFill>
                  <a:schemeClr val="tx1"/>
                </a:solidFill>
                <a:effectLst/>
                <a:uLnTx/>
                <a:uFillTx/>
                <a:latin typeface="+mn-lt"/>
                <a:ea typeface="+mn-ea"/>
                <a:cs typeface="+mn-cs"/>
              </a:rPr>
              <a:t>Introducing Behavioural Science</a:t>
            </a:r>
          </a:p>
        </p:txBody>
      </p:sp>
    </p:spTree>
    <p:extLst>
      <p:ext uri="{BB962C8B-B14F-4D97-AF65-F5344CB8AC3E}">
        <p14:creationId xmlns:p14="http://schemas.microsoft.com/office/powerpoint/2010/main" val="2717479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HSD-Refresh-Theme-NOV1120B">
  <a:themeElements>
    <a:clrScheme name="Custom 2">
      <a:dk1>
        <a:srgbClr val="FFFFFF"/>
      </a:dk1>
      <a:lt1>
        <a:srgbClr val="231F20"/>
      </a:lt1>
      <a:dk2>
        <a:srgbClr val="005EB8"/>
      </a:dk2>
      <a:lt2>
        <a:srgbClr val="F4F6F8"/>
      </a:lt2>
      <a:accent1>
        <a:srgbClr val="003087"/>
      </a:accent1>
      <a:accent2>
        <a:srgbClr val="768692"/>
      </a:accent2>
      <a:accent3>
        <a:srgbClr val="C7CED3"/>
      </a:accent3>
      <a:accent4>
        <a:srgbClr val="99DDEB"/>
      </a:accent4>
      <a:accent5>
        <a:srgbClr val="80D2CC"/>
      </a:accent5>
      <a:accent6>
        <a:srgbClr val="425563"/>
      </a:accent6>
      <a:hlink>
        <a:srgbClr val="005EB8"/>
      </a:hlink>
      <a:folHlink>
        <a:srgbClr val="0030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D-PPT-Template-Refresh_NOV2020-B" id="{06B772CD-B1AE-2743-BE7F-0BA8B46714EA}" vid="{16F65E12-3586-BC44-90B1-43C17D3850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ccaf3ac-2de9-44d4-aa31-54302fceb5f7" xsi:nil="true"/>
    <lcf76f155ced4ddcb4097134ff3c332f xmlns="b172dec4-1e87-4fb6-9abd-5505c22dfc3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960E655D054B741A240AD34860E18A5" ma:contentTypeVersion="16" ma:contentTypeDescription="Create a new document." ma:contentTypeScope="" ma:versionID="bdc919602cb04f7d8ed7614caba1052f">
  <xsd:schema xmlns:xsd="http://www.w3.org/2001/XMLSchema" xmlns:xs="http://www.w3.org/2001/XMLSchema" xmlns:p="http://schemas.microsoft.com/office/2006/metadata/properties" xmlns:ns2="6f75b2f3-0005-4074-865c-d0f13e6ceb4e" xmlns:ns3="b172dec4-1e87-4fb6-9abd-5505c22dfc3c" xmlns:ns4="cccaf3ac-2de9-44d4-aa31-54302fceb5f7" targetNamespace="http://schemas.microsoft.com/office/2006/metadata/properties" ma:root="true" ma:fieldsID="234380dfacfe0fa1492a90c011aa2c2d" ns2:_="" ns3:_="" ns4:_="">
    <xsd:import namespace="6f75b2f3-0005-4074-865c-d0f13e6ceb4e"/>
    <xsd:import namespace="b172dec4-1e87-4fb6-9abd-5505c22dfc3c"/>
    <xsd:import namespace="cccaf3ac-2de9-44d4-aa31-54302fceb5f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lcf76f155ced4ddcb4097134ff3c332f" minOccurs="0"/>
                <xsd:element ref="ns4:TaxCatchAll"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75b2f3-0005-4074-865c-d0f13e6ceb4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172dec4-1e87-4fb6-9abd-5505c22dfc3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73faf989-c6fa-4223-8c06-f96d12ae080c}" ma:internalName="TaxCatchAll" ma:showField="CatchAllData" ma:web="6f75b2f3-0005-4074-865c-d0f13e6ceb4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B6D4F5-ECA0-4A22-A4DD-3335756FD664}">
  <ds:schemaRefs>
    <ds:schemaRef ds:uri="http://schemas.microsoft.com/sharepoint/v3/contenttype/forms"/>
  </ds:schemaRefs>
</ds:datastoreItem>
</file>

<file path=customXml/itemProps2.xml><?xml version="1.0" encoding="utf-8"?>
<ds:datastoreItem xmlns:ds="http://schemas.openxmlformats.org/officeDocument/2006/customXml" ds:itemID="{A12B3C52-C4E5-4003-8240-632FDE102EAB}">
  <ds:schemaRefs>
    <ds:schemaRef ds:uri="6f75b2f3-0005-4074-865c-d0f13e6ceb4e"/>
    <ds:schemaRef ds:uri="b172dec4-1e87-4fb6-9abd-5505c22dfc3c"/>
    <ds:schemaRef ds:uri="cccaf3ac-2de9-44d4-aa31-54302fceb5f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3D59540-0988-4F6F-A51E-EF4B991E4A1B}">
  <ds:schemaRefs>
    <ds:schemaRef ds:uri="6f75b2f3-0005-4074-865c-d0f13e6ceb4e"/>
    <ds:schemaRef ds:uri="b172dec4-1e87-4fb6-9abd-5505c22dfc3c"/>
    <ds:schemaRef ds:uri="cccaf3ac-2de9-44d4-aa31-54302fceb5f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NHSD-Refresh-Theme-NOV1120B</Template>
  <TotalTime>89</TotalTime>
  <Words>7471</Words>
  <Application>Microsoft Office PowerPoint</Application>
  <PresentationFormat>Widescreen</PresentationFormat>
  <Paragraphs>590</Paragraphs>
  <Slides>38</Slides>
  <Notes>30</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Futura PT Light</vt:lpstr>
      <vt:lpstr>Futura PT W01 Book</vt:lpstr>
      <vt:lpstr>inherit</vt:lpstr>
      <vt:lpstr>Wingdings</vt:lpstr>
      <vt:lpstr>NHSD-Refresh-Theme-NOV1120B</vt:lpstr>
      <vt:lpstr>Implementing the Discharge Card PHB pilot to support safe and early discharge</vt:lpstr>
      <vt:lpstr>Contents </vt:lpstr>
      <vt:lpstr>Context and methods</vt:lpstr>
      <vt:lpstr>Research objectives</vt:lpstr>
      <vt:lpstr>Methods</vt:lpstr>
      <vt:lpstr>Conditions of the pilot</vt:lpstr>
      <vt:lpstr>Without the e-wallet, ICBs use the following</vt:lpstr>
      <vt:lpstr>E-wallet PHB status (as of September 2023)</vt:lpstr>
      <vt:lpstr>Introducing Behavioural Science</vt:lpstr>
      <vt:lpstr>What is behavioural science?</vt:lpstr>
      <vt:lpstr>Our approach to changing behaviours</vt:lpstr>
      <vt:lpstr>Defining behaviours to change: who, what, and when</vt:lpstr>
      <vt:lpstr>Identifying Key Behaviour</vt:lpstr>
      <vt:lpstr>PowerPoint Presentation</vt:lpstr>
      <vt:lpstr>Understand key barriers and drivers for those behaviours</vt:lpstr>
      <vt:lpstr>Overall, the e-wallet seems successful</vt:lpstr>
      <vt:lpstr>PowerPoint Presentation</vt:lpstr>
      <vt:lpstr>Barrier 1: Not enough people know about the e-wallet</vt:lpstr>
      <vt:lpstr>Barrier 2: Staff can struggle to recall the e-wallet</vt:lpstr>
      <vt:lpstr>Barrier 3: Anxiety about doing it ‘wrong’</vt:lpstr>
      <vt:lpstr>Barrier 4: Concerns about who should pay</vt:lpstr>
      <vt:lpstr>Barrier 5: Do not know what money can be spent on</vt:lpstr>
      <vt:lpstr>Develop potential solutions</vt:lpstr>
      <vt:lpstr>Designing interventions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Apply, test and learn</vt:lpstr>
      <vt:lpstr>PowerPoint Presentation</vt:lpstr>
      <vt:lpstr>Appendix</vt:lpstr>
      <vt:lpstr>The first barrier to using the e-wallet was that not enough people  know about it which links to recommendation 1</vt:lpstr>
      <vt:lpstr>The 2nd barrier identified was that not enough people remember to use the e-wallet in real time which links to recommendation 2</vt:lpstr>
      <vt:lpstr>The 3rd barrier identified was that staff feel anxious about doing it ‘wrong’, which feeds into recommendations 3 &amp; 4</vt:lpstr>
      <vt:lpstr>The 4th barrier was that staff are unsure about what can be bought, which feeds into recommendations 3 &amp; 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template</dc:title>
  <dc:creator>Gregory Wye</dc:creator>
  <cp:lastModifiedBy>Jaimee Lewis</cp:lastModifiedBy>
  <cp:revision>3</cp:revision>
  <dcterms:created xsi:type="dcterms:W3CDTF">2020-11-30T10:49:03Z</dcterms:created>
  <dcterms:modified xsi:type="dcterms:W3CDTF">2024-01-17T11:04:10Z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0x0101004960E655D054B741A240AD34860E18A5</vt:lpwstr>
  </property>
  <property fmtid="{D5CDD505-2E9C-101B-9397-08002B2CF9AE}" pid="3" name="_dlc_DocIdItemGuid">
    <vt:lpwstr>56579ddb-1cdf-4035-9a3d-2da04fab6c26</vt:lpwstr>
  </property>
  <property fmtid="{D5CDD505-2E9C-101B-9397-08002B2CF9AE}" pid="4" name="MediaServiceImageTags">
    <vt:lpwstr/>
  </property>
</Properties>
</file>