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18"/>
  </p:notesMasterIdLst>
  <p:handoutMasterIdLst>
    <p:handoutMasterId r:id="rId19"/>
  </p:handoutMasterIdLst>
  <p:sldIdLst>
    <p:sldId id="1923" r:id="rId5"/>
    <p:sldId id="2145707289" r:id="rId6"/>
    <p:sldId id="1946" r:id="rId7"/>
    <p:sldId id="2145707299" r:id="rId8"/>
    <p:sldId id="2145707307" r:id="rId9"/>
    <p:sldId id="2145707304" r:id="rId10"/>
    <p:sldId id="2145707302" r:id="rId11"/>
    <p:sldId id="2145707310" r:id="rId12"/>
    <p:sldId id="2145707309" r:id="rId13"/>
    <p:sldId id="2145707308" r:id="rId14"/>
    <p:sldId id="2145707303" r:id="rId15"/>
    <p:sldId id="2145707306" r:id="rId16"/>
    <p:sldId id="214570731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E1E88-437F-5476-B36C-B968513ED513}" name="SPOONER, Oliver (BARTS HEALTH NHS TRUST)" initials="ST" userId="S::o.spooner@nhs.net::2dd5e686-d3c4-4ce8-8980-66c6faf90769" providerId="AD"/>
  <p188:author id="{0ED4228E-4240-1605-45E2-568BDAD77C55}" name="D'ANNA, Lucio (IMPERIAL COLLEGE HEALTHCARE NHS TRUST)" initials="DT" userId="S::lucio.d'anna@nhs.net::de429109-fcba-4d8d-97dc-9b92bd84defe" providerId="AD"/>
  <p188:author id="{648BBBB4-C59C-799E-5B68-ED1A1D262B33}" name="TURTIAINEN, Tarita (NHS ENGLAND)" initials="TT" userId="S::tarita.turtiainen@nhs.net::31207249-a194-404e-8897-6540a95be39f" providerId="AD"/>
  <p188:author id="{5B6B6CE2-DDDC-8496-011A-FEFDBD421227}" name="CLUCKIE, Gillian (ST GEORGE'S UNIVERSITY HOSPITALS NHS FOUNDATION TRUST)" initials="CT" userId="S::gillian.cluckie@nhs.net::ffccfbf4-d81b-4f3a-827f-a39ce986a8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DEB"/>
    <a:srgbClr val="DDE1E4"/>
    <a:srgbClr val="005EB8"/>
    <a:srgbClr val="E8EDEE"/>
    <a:srgbClr val="425563"/>
    <a:srgbClr val="80D4E7"/>
    <a:srgbClr val="82D1CB"/>
    <a:srgbClr val="F6F8F8"/>
    <a:srgbClr val="80D2CC"/>
    <a:srgbClr val="99D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3" autoAdjust="0"/>
    <p:restoredTop sz="96723" autoAdjust="0"/>
  </p:normalViewPr>
  <p:slideViewPr>
    <p:cSldViewPr snapToGrid="0">
      <p:cViewPr varScale="1">
        <p:scale>
          <a:sx n="113" d="100"/>
          <a:sy n="113" d="100"/>
        </p:scale>
        <p:origin x="84" y="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TIAINEN, Tarita (NHS ENGLAND)" userId="31207249-a194-404e-8897-6540a95be39f" providerId="ADAL" clId="{EFC5B74A-DB93-4B0D-A3DD-3D8D43CE64EB}"/>
    <pc:docChg chg="modSld">
      <pc:chgData name="TURTIAINEN, Tarita (NHS ENGLAND)" userId="31207249-a194-404e-8897-6540a95be39f" providerId="ADAL" clId="{EFC5B74A-DB93-4B0D-A3DD-3D8D43CE64EB}" dt="2026-04-20T10:15:33.812" v="164" actId="6549"/>
      <pc:docMkLst>
        <pc:docMk/>
      </pc:docMkLst>
      <pc:sldChg chg="modSp mod">
        <pc:chgData name="TURTIAINEN, Tarita (NHS ENGLAND)" userId="31207249-a194-404e-8897-6540a95be39f" providerId="ADAL" clId="{EFC5B74A-DB93-4B0D-A3DD-3D8D43CE64EB}" dt="2026-04-20T10:15:33.812" v="164" actId="6549"/>
        <pc:sldMkLst>
          <pc:docMk/>
          <pc:sldMk cId="3830231407" sldId="1923"/>
        </pc:sldMkLst>
        <pc:spChg chg="mod">
          <ac:chgData name="TURTIAINEN, Tarita (NHS ENGLAND)" userId="31207249-a194-404e-8897-6540a95be39f" providerId="ADAL" clId="{EFC5B74A-DB93-4B0D-A3DD-3D8D43CE64EB}" dt="2026-04-20T10:15:33.812" v="164" actId="6549"/>
          <ac:spMkLst>
            <pc:docMk/>
            <pc:sldMk cId="3830231407" sldId="1923"/>
            <ac:spMk id="9" creationId="{E4F63B5F-2944-6B41-9332-74DB2CCA6FCA}"/>
          </ac:spMkLst>
        </pc:spChg>
      </pc:sldChg>
      <pc:sldChg chg="modSp mod">
        <pc:chgData name="TURTIAINEN, Tarita (NHS ENGLAND)" userId="31207249-a194-404e-8897-6540a95be39f" providerId="ADAL" clId="{EFC5B74A-DB93-4B0D-A3DD-3D8D43CE64EB}" dt="2026-04-20T10:09:35.522" v="155" actId="20577"/>
        <pc:sldMkLst>
          <pc:docMk/>
          <pc:sldMk cId="782480855" sldId="2145707289"/>
        </pc:sldMkLst>
        <pc:spChg chg="mod">
          <ac:chgData name="TURTIAINEN, Tarita (NHS ENGLAND)" userId="31207249-a194-404e-8897-6540a95be39f" providerId="ADAL" clId="{EFC5B74A-DB93-4B0D-A3DD-3D8D43CE64EB}" dt="2026-04-20T10:09:35.522" v="155" actId="20577"/>
          <ac:spMkLst>
            <pc:docMk/>
            <pc:sldMk cId="782480855" sldId="2145707289"/>
            <ac:spMk id="5" creationId="{70EA478D-3E0F-3C6E-516F-857295349F54}"/>
          </ac:spMkLst>
        </pc:spChg>
      </pc:sldChg>
      <pc:sldChg chg="modSp mod">
        <pc:chgData name="TURTIAINEN, Tarita (NHS ENGLAND)" userId="31207249-a194-404e-8897-6540a95be39f" providerId="ADAL" clId="{EFC5B74A-DB93-4B0D-A3DD-3D8D43CE64EB}" dt="2026-04-17T12:38:02.457" v="1" actId="207"/>
        <pc:sldMkLst>
          <pc:docMk/>
          <pc:sldMk cId="1429914219" sldId="2145707307"/>
        </pc:sldMkLst>
        <pc:spChg chg="mod">
          <ac:chgData name="TURTIAINEN, Tarita (NHS ENGLAND)" userId="31207249-a194-404e-8897-6540a95be39f" providerId="ADAL" clId="{EFC5B74A-DB93-4B0D-A3DD-3D8D43CE64EB}" dt="2026-04-17T12:38:02.457" v="1" actId="207"/>
          <ac:spMkLst>
            <pc:docMk/>
            <pc:sldMk cId="1429914219" sldId="2145707307"/>
            <ac:spMk id="11" creationId="{21D1FBFF-EE55-B1CE-3F27-2C74A1D39273}"/>
          </ac:spMkLst>
        </pc:spChg>
        <pc:cxnChg chg="mod">
          <ac:chgData name="TURTIAINEN, Tarita (NHS ENGLAND)" userId="31207249-a194-404e-8897-6540a95be39f" providerId="ADAL" clId="{EFC5B74A-DB93-4B0D-A3DD-3D8D43CE64EB}" dt="2026-04-17T12:22:25.230" v="0" actId="1038"/>
          <ac:cxnSpMkLst>
            <pc:docMk/>
            <pc:sldMk cId="1429914219" sldId="2145707307"/>
            <ac:cxnSpMk id="52" creationId="{F1E2E2A7-117B-823C-A46C-CF490FBC8FDF}"/>
          </ac:cxnSpMkLst>
        </pc:cxnChg>
      </pc:sldChg>
      <pc:sldChg chg="addSp modSp mod">
        <pc:chgData name="TURTIAINEN, Tarita (NHS ENGLAND)" userId="31207249-a194-404e-8897-6540a95be39f" providerId="ADAL" clId="{EFC5B74A-DB93-4B0D-A3DD-3D8D43CE64EB}" dt="2026-04-17T13:00:08.050" v="142" actId="14100"/>
        <pc:sldMkLst>
          <pc:docMk/>
          <pc:sldMk cId="1125554058" sldId="2145707311"/>
        </pc:sldMkLst>
        <pc:spChg chg="add mod">
          <ac:chgData name="TURTIAINEN, Tarita (NHS ENGLAND)" userId="31207249-a194-404e-8897-6540a95be39f" providerId="ADAL" clId="{EFC5B74A-DB93-4B0D-A3DD-3D8D43CE64EB}" dt="2026-04-17T12:58:18.868" v="109" actId="14100"/>
          <ac:spMkLst>
            <pc:docMk/>
            <pc:sldMk cId="1125554058" sldId="2145707311"/>
            <ac:spMk id="6" creationId="{A0EEB893-BB07-6132-C6ED-724B81AE1EB7}"/>
          </ac:spMkLst>
        </pc:spChg>
        <pc:graphicFrameChg chg="mod modGraphic">
          <ac:chgData name="TURTIAINEN, Tarita (NHS ENGLAND)" userId="31207249-a194-404e-8897-6540a95be39f" providerId="ADAL" clId="{EFC5B74A-DB93-4B0D-A3DD-3D8D43CE64EB}" dt="2026-04-17T12:59:50.722" v="140" actId="14100"/>
          <ac:graphicFrameMkLst>
            <pc:docMk/>
            <pc:sldMk cId="1125554058" sldId="2145707311"/>
            <ac:graphicFrameMk id="2" creationId="{E270EBD1-122C-8104-B9B2-72D91E2D19B0}"/>
          </ac:graphicFrameMkLst>
        </pc:graphicFrameChg>
        <pc:graphicFrameChg chg="mod">
          <ac:chgData name="TURTIAINEN, Tarita (NHS ENGLAND)" userId="31207249-a194-404e-8897-6540a95be39f" providerId="ADAL" clId="{EFC5B74A-DB93-4B0D-A3DD-3D8D43CE64EB}" dt="2026-04-17T12:59:26.688" v="127" actId="1037"/>
          <ac:graphicFrameMkLst>
            <pc:docMk/>
            <pc:sldMk cId="1125554058" sldId="2145707311"/>
            <ac:graphicFrameMk id="3" creationId="{CC3CBE5A-7C18-E607-F237-C84DEBEDBD5F}"/>
          </ac:graphicFrameMkLst>
        </pc:graphicFrameChg>
        <pc:graphicFrameChg chg="modGraphic">
          <ac:chgData name="TURTIAINEN, Tarita (NHS ENGLAND)" userId="31207249-a194-404e-8897-6540a95be39f" providerId="ADAL" clId="{EFC5B74A-DB93-4B0D-A3DD-3D8D43CE64EB}" dt="2026-04-17T13:00:08.050" v="142" actId="14100"/>
          <ac:graphicFrameMkLst>
            <pc:docMk/>
            <pc:sldMk cId="1125554058" sldId="2145707311"/>
            <ac:graphicFrameMk id="4" creationId="{4FB7035B-1820-14F5-842A-837B7EFAEE19}"/>
          </ac:graphicFrameMkLst>
        </pc:graphicFrameChg>
        <pc:graphicFrameChg chg="mod">
          <ac:chgData name="TURTIAINEN, Tarita (NHS ENGLAND)" userId="31207249-a194-404e-8897-6540a95be39f" providerId="ADAL" clId="{EFC5B74A-DB93-4B0D-A3DD-3D8D43CE64EB}" dt="2026-04-17T12:59:19.911" v="125" actId="1038"/>
          <ac:graphicFrameMkLst>
            <pc:docMk/>
            <pc:sldMk cId="1125554058" sldId="2145707311"/>
            <ac:graphicFrameMk id="5" creationId="{45D91A3F-2C52-41A8-ECEC-E0C0871DFEF4}"/>
          </ac:graphicFrameMkLst>
        </pc:graphicFrameChg>
        <pc:cxnChg chg="mod">
          <ac:chgData name="TURTIAINEN, Tarita (NHS ENGLAND)" userId="31207249-a194-404e-8897-6540a95be39f" providerId="ADAL" clId="{EFC5B74A-DB93-4B0D-A3DD-3D8D43CE64EB}" dt="2026-04-17T12:59:30.671" v="132" actId="1037"/>
          <ac:cxnSpMkLst>
            <pc:docMk/>
            <pc:sldMk cId="1125554058" sldId="2145707311"/>
            <ac:cxnSpMk id="11" creationId="{CA74C9E2-6441-23C0-EA0B-C859CA0820CA}"/>
          </ac:cxnSpMkLst>
        </pc:cxnChg>
        <pc:cxnChg chg="mod">
          <ac:chgData name="TURTIAINEN, Tarita (NHS ENGLAND)" userId="31207249-a194-404e-8897-6540a95be39f" providerId="ADAL" clId="{EFC5B74A-DB93-4B0D-A3DD-3D8D43CE64EB}" dt="2026-04-17T12:59:43.093" v="139" actId="1038"/>
          <ac:cxnSpMkLst>
            <pc:docMk/>
            <pc:sldMk cId="1125554058" sldId="2145707311"/>
            <ac:cxnSpMk id="13" creationId="{78B3CF45-DCD1-210E-A5F9-42D0930B6B65}"/>
          </ac:cxnSpMkLst>
        </pc:cxnChg>
        <pc:cxnChg chg="mod">
          <ac:chgData name="TURTIAINEN, Tarita (NHS ENGLAND)" userId="31207249-a194-404e-8897-6540a95be39f" providerId="ADAL" clId="{EFC5B74A-DB93-4B0D-A3DD-3D8D43CE64EB}" dt="2026-04-17T12:59:59.630" v="141" actId="1076"/>
          <ac:cxnSpMkLst>
            <pc:docMk/>
            <pc:sldMk cId="1125554058" sldId="2145707311"/>
            <ac:cxnSpMk id="14" creationId="{524F8F77-D0E0-CEDE-0D14-A9211A96EA9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20/04/2026</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052F-8714-61C5-B6C5-8DCB2764A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0B7F8-F8AA-A68E-ED8A-C39C19A22F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F7DB21-06C5-4D26-BC41-9BDF5B3AE5FB}"/>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034AD15-E8CA-7C1C-29CE-10D74048A263}"/>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98104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55DCB-2A84-91F2-F252-829E2056E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273B9-10BD-545E-5BBE-12431CAAD6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D6E224-074D-61BB-1685-E749CE0A784C}"/>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62DF1E23-9BAC-92F6-D8A9-E2756F49023A}"/>
              </a:ext>
            </a:extLst>
          </p:cNvPr>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226484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2DFE8-BAE8-4CD0-E074-654092FF1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28FF0-1A4A-04FF-8B3D-48510153D0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5C6CB9-A33E-F7F5-A998-DB1D96F013FE}"/>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9CBFC22-E3D3-E2F7-1F5F-E1734E5764EA}"/>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3931485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0F952-E013-3399-A408-217E06CDEA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BA251-DB25-A82F-B422-1BBE83A3D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8B028-E1EC-86A4-DB9D-90B269186545}"/>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9A8ACAD0-43E2-1B64-60B3-7A2231EE5174}"/>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1129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0DC1-D2B2-0580-6052-325DE7743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B2B03-21FD-FD13-A46C-076927DF6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6B7ED2-A791-9576-3F34-090D78A9E917}"/>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A89F635D-F36B-0581-D782-86811B86FE33}"/>
              </a:ext>
            </a:extLst>
          </p:cNvPr>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926878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0EE0A-E127-7900-F781-5E5609F58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542B-68C6-85C2-FE1E-049562D91D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38A62-EA0D-127A-BD7C-CED8EF7A5E32}"/>
              </a:ext>
            </a:extLst>
          </p:cNvPr>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a:extLst>
              <a:ext uri="{FF2B5EF4-FFF2-40B4-BE49-F238E27FC236}">
                <a16:creationId xmlns:a16="http://schemas.microsoft.com/office/drawing/2014/main" id="{DADC10BA-29E3-B455-2148-194A0A77D773}"/>
              </a:ext>
            </a:extLst>
          </p:cNvPr>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641374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ront title slide">
    <p:bg>
      <p:bgPr>
        <a:solidFill>
          <a:srgbClr val="F6F8F8"/>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8E9D71-498A-0294-DB92-FA8A45963CA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 uri="{C183D7F6-B498-43B3-948B-1728B52AA6E4}">
                <adec:decorative xmlns:adec="http://schemas.microsoft.com/office/drawing/2017/decorative" val="1"/>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205929B3-ED58-E54F-B724-E24FB5F163DF}"/>
              </a:ext>
              <a:ext uri="{C183D7F6-B498-43B3-948B-1728B52AA6E4}">
                <adec:decorative xmlns:adec="http://schemas.microsoft.com/office/drawing/2017/decorative" val="1"/>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rgbClr val="F6F8F8"/>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8" name="Content Placeholder 2">
            <a:extLst>
              <a:ext uri="{FF2B5EF4-FFF2-40B4-BE49-F238E27FC236}">
                <a16:creationId xmlns:a16="http://schemas.microsoft.com/office/drawing/2014/main" id="{7F337CE4-9082-D695-8AD8-89148114EBDF}"/>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0"/>
            <a:ext cx="12191998" cy="6857999"/>
          </a:xfrm>
          <a:prstGeom prst="rect">
            <a:avLst/>
          </a:prstGeom>
        </p:spPr>
      </p:pic>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Content Placeholder 2">
            <a:extLst>
              <a:ext uri="{FF2B5EF4-FFF2-40B4-BE49-F238E27FC236}">
                <a16:creationId xmlns:a16="http://schemas.microsoft.com/office/drawing/2014/main" id="{4542D69F-C459-8ECE-06A1-66E418FF3EC1}"/>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18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4" name="Content Placeholder 2">
            <a:extLst>
              <a:ext uri="{FF2B5EF4-FFF2-40B4-BE49-F238E27FC236}">
                <a16:creationId xmlns:a16="http://schemas.microsoft.com/office/drawing/2014/main" id="{7558B23E-2241-0C04-DC3A-1FCFC1EF8A24}"/>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B4F947-0C85-DAF2-683C-40847EF7F07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7999"/>
          </a:xfrm>
          <a:prstGeom prst="rect">
            <a:avLst/>
          </a:prstGeom>
        </p:spPr>
      </p:pic>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Content Placeholder 2">
            <a:extLst>
              <a:ext uri="{FF2B5EF4-FFF2-40B4-BE49-F238E27FC236}">
                <a16:creationId xmlns:a16="http://schemas.microsoft.com/office/drawing/2014/main" id="{7A22BD2E-E9C2-A15B-06FB-553974CDE6CE}"/>
              </a:ext>
            </a:extLst>
          </p:cNvPr>
          <p:cNvSpPr>
            <a:spLocks noGrp="1"/>
          </p:cNvSpPr>
          <p:nvPr>
            <p:ph idx="1" hasCustomPrompt="1"/>
          </p:nvPr>
        </p:nvSpPr>
        <p:spPr>
          <a:xfrm>
            <a:off x="1337052" y="2331691"/>
            <a:ext cx="3461285" cy="3110530"/>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800" b="1">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“Add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C3909-1482-1013-E118-A2CE0A1DD3D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E3119AD-4AAB-8B34-F6C1-8D76F0D453BB}"/>
              </a:ext>
            </a:extLst>
          </p:cNvPr>
          <p:cNvSpPr>
            <a:spLocks noGrp="1"/>
          </p:cNvSpPr>
          <p:nvPr>
            <p:ph type="title" hasCustomPrompt="1"/>
          </p:nvPr>
        </p:nvSpPr>
        <p:spPr>
          <a:xfrm>
            <a:off x="770042" y="2242938"/>
            <a:ext cx="10515600" cy="1325563"/>
          </a:xfrm>
        </p:spPr>
        <p:txBody>
          <a:bodyPr>
            <a:noAutofit/>
          </a:bodyPr>
          <a:lstStyle>
            <a:lvl1pPr>
              <a:defRPr sz="6000" b="1"/>
            </a:lvl1pPr>
          </a:lstStyle>
          <a:p>
            <a:r>
              <a:rPr lang="en-US"/>
              <a:t>Breaker slide 1</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F6C2AD-0E53-2A94-6EDF-C2BC1C35E6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1914" y="-121920"/>
            <a:ext cx="12408747" cy="6979920"/>
          </a:xfrm>
          <a:prstGeom prst="rect">
            <a:avLst/>
          </a:prstGeom>
        </p:spPr>
      </p:pic>
      <p:sp>
        <p:nvSpPr>
          <p:cNvPr id="4" name="Title 1">
            <a:extLst>
              <a:ext uri="{FF2B5EF4-FFF2-40B4-BE49-F238E27FC236}">
                <a16:creationId xmlns:a16="http://schemas.microsoft.com/office/drawing/2014/main" id="{3D1B5349-CF21-E9D2-92A0-6C58C15A043A}"/>
              </a:ext>
            </a:extLst>
          </p:cNvPr>
          <p:cNvSpPr>
            <a:spLocks noGrp="1"/>
          </p:cNvSpPr>
          <p:nvPr>
            <p:ph type="title" hasCustomPrompt="1"/>
          </p:nvPr>
        </p:nvSpPr>
        <p:spPr>
          <a:xfrm>
            <a:off x="521688" y="2165645"/>
            <a:ext cx="10515600" cy="1325563"/>
          </a:xfrm>
        </p:spPr>
        <p:txBody>
          <a:bodyPr>
            <a:noAutofit/>
          </a:bodyPr>
          <a:lstStyle>
            <a:lvl1pPr>
              <a:defRPr sz="6000" b="1"/>
            </a:lvl1pPr>
          </a:lstStyle>
          <a:p>
            <a:r>
              <a:rPr lang="en-US"/>
              <a:t>Breaker </a:t>
            </a:r>
            <a:br>
              <a:rPr lang="en-US"/>
            </a:br>
            <a:r>
              <a:rPr lang="en-US"/>
              <a:t>slide 2</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bg>
      <p:bgPr>
        <a:solidFill>
          <a:srgbClr val="F6F8F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07C2D6-AB1B-B84B-BC13-7D79E8BCFC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16318" y="-148043"/>
            <a:ext cx="12499929" cy="7031210"/>
          </a:xfrm>
          <a:prstGeom prst="rect">
            <a:avLst/>
          </a:prstGeom>
        </p:spPr>
      </p:pic>
      <p:sp>
        <p:nvSpPr>
          <p:cNvPr id="2" name="Title 1">
            <a:extLst>
              <a:ext uri="{FF2B5EF4-FFF2-40B4-BE49-F238E27FC236}">
                <a16:creationId xmlns:a16="http://schemas.microsoft.com/office/drawing/2014/main" id="{8506D8CC-65FF-0E59-2392-2C0EBC0605F9}"/>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3</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5138" y="414734"/>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375138" y="1415778"/>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bg>
      <p:bgPr>
        <a:solidFill>
          <a:srgbClr val="F6F8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6489-9A30-702B-3E26-D81845892857}"/>
              </a:ext>
            </a:extLst>
          </p:cNvPr>
          <p:cNvSpPr>
            <a:spLocks noGrp="1"/>
          </p:cNvSpPr>
          <p:nvPr>
            <p:ph type="title" hasCustomPrompt="1"/>
          </p:nvPr>
        </p:nvSpPr>
        <p:spPr>
          <a:xfrm>
            <a:off x="747468" y="2165645"/>
            <a:ext cx="10515600" cy="1325563"/>
          </a:xfrm>
        </p:spPr>
        <p:txBody>
          <a:bodyPr>
            <a:noAutofit/>
          </a:bodyPr>
          <a:lstStyle>
            <a:lvl1pPr>
              <a:defRPr sz="6000" b="1"/>
            </a:lvl1pPr>
          </a:lstStyle>
          <a:p>
            <a:r>
              <a:rPr lang="en-US"/>
              <a:t>Breaker </a:t>
            </a:r>
            <a:br>
              <a:rPr lang="en-US"/>
            </a:br>
            <a:r>
              <a:rPr lang="en-US"/>
              <a:t>slide 4</a:t>
            </a:r>
            <a:endParaRPr lang="en-GB"/>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5" name="Picture 4" descr="A blue rectangle with black background&#10;&#10;Description automatically generated">
            <a:extLst>
              <a:ext uri="{FF2B5EF4-FFF2-40B4-BE49-F238E27FC236}">
                <a16:creationId xmlns:a16="http://schemas.microsoft.com/office/drawing/2014/main" id="{D115B473-1B85-DD59-52BE-0E90A80C940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bg>
      <p:bgPr>
        <a:solidFill>
          <a:srgbClr val="F6F8F8"/>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2" name="Title 1">
            <a:extLst>
              <a:ext uri="{FF2B5EF4-FFF2-40B4-BE49-F238E27FC236}">
                <a16:creationId xmlns:a16="http://schemas.microsoft.com/office/drawing/2014/main" id="{77E577A8-7F18-CBCC-319C-10DC2550A76F}"/>
              </a:ext>
            </a:extLst>
          </p:cNvPr>
          <p:cNvSpPr>
            <a:spLocks noGrp="1"/>
          </p:cNvSpPr>
          <p:nvPr>
            <p:ph type="title" hasCustomPrompt="1"/>
          </p:nvPr>
        </p:nvSpPr>
        <p:spPr>
          <a:xfrm>
            <a:off x="747468" y="2165645"/>
            <a:ext cx="4716354" cy="1325563"/>
          </a:xfrm>
        </p:spPr>
        <p:txBody>
          <a:bodyPr>
            <a:noAutofit/>
          </a:bodyPr>
          <a:lstStyle>
            <a:lvl1pPr>
              <a:defRPr sz="6000" b="1"/>
            </a:lvl1pPr>
          </a:lstStyle>
          <a:p>
            <a:r>
              <a:rPr lang="en-US"/>
              <a:t>Breaker </a:t>
            </a:r>
            <a:br>
              <a:rPr lang="en-US"/>
            </a:br>
            <a:r>
              <a:rPr lang="en-US"/>
              <a:t>slide 5</a:t>
            </a:r>
            <a:endParaRPr lang="en-GB"/>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D92FD5-08EA-6BC8-29BC-BCF5EEFE18A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5400000">
            <a:off x="-2509143" y="-71523"/>
            <a:ext cx="10768951" cy="7616239"/>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3"/>
          <a:stretch>
            <a:fillRect/>
          </a:stretch>
        </p:blipFill>
        <p:spPr>
          <a:xfrm>
            <a:off x="10551045" y="364425"/>
            <a:ext cx="1208955" cy="979789"/>
          </a:xfrm>
          <a:prstGeom prst="rect">
            <a:avLst/>
          </a:prstGeom>
        </p:spPr>
      </p:pic>
      <p:cxnSp>
        <p:nvCxnSpPr>
          <p:cNvPr id="9" name="Straight Connector 8">
            <a:extLst>
              <a:ext uri="{FF2B5EF4-FFF2-40B4-BE49-F238E27FC236}">
                <a16:creationId xmlns:a16="http://schemas.microsoft.com/office/drawing/2014/main" id="{F9D383FB-0467-4241-BEF0-D636E886723B}"/>
              </a:ext>
              <a:ext uri="{C183D7F6-B498-43B3-948B-1728B52AA6E4}">
                <adec:decorative xmlns:adec="http://schemas.microsoft.com/office/drawing/2017/decorative" val="1"/>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descr="Twitter symbol">
            <a:extLst>
              <a:ext uri="{FF2B5EF4-FFF2-40B4-BE49-F238E27FC236}">
                <a16:creationId xmlns:a16="http://schemas.microsoft.com/office/drawing/2014/main" id="{6C1B65D7-2EE6-F44F-85AA-7C93787926C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72040" y="3665234"/>
            <a:ext cx="390144" cy="390144"/>
          </a:xfrm>
          <a:prstGeom prst="rect">
            <a:avLst/>
          </a:prstGeom>
        </p:spPr>
      </p:pic>
      <p:pic>
        <p:nvPicPr>
          <p:cNvPr id="8" name="Picture 7" descr="LinkedIn symbol">
            <a:extLst>
              <a:ext uri="{FF2B5EF4-FFF2-40B4-BE49-F238E27FC236}">
                <a16:creationId xmlns:a16="http://schemas.microsoft.com/office/drawing/2014/main" id="{F2843EE8-F6F8-9D40-92C1-94FB4DCF14B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885396" y="4266369"/>
            <a:ext cx="390144" cy="390144"/>
          </a:xfrm>
          <a:prstGeom prst="rect">
            <a:avLst/>
          </a:prstGeom>
        </p:spPr>
      </p:pic>
      <p:pic>
        <p:nvPicPr>
          <p:cNvPr id="72" name="Picture 96" descr="World-wide web symbol">
            <a:extLst>
              <a:ext uri="{FF2B5EF4-FFF2-40B4-BE49-F238E27FC236}">
                <a16:creationId xmlns:a16="http://schemas.microsoft.com/office/drawing/2014/main" id="{664BA24D-FA8C-EE4D-A2DC-491BF11D6FA6}"/>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5767074" y="4806522"/>
            <a:ext cx="600075" cy="600075"/>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 uri="{C183D7F6-B498-43B3-948B-1728B52AA6E4}">
                <adec:decorative xmlns:adec="http://schemas.microsoft.com/office/drawing/2017/decorative" val="1"/>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 uri="{C183D7F6-B498-43B3-948B-1728B52AA6E4}">
                <adec:decorative xmlns:adec="http://schemas.microsoft.com/office/drawing/2017/decorative" val="1"/>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 uri="{C183D7F6-B498-43B3-948B-1728B52AA6E4}">
                <adec:decorative xmlns:adec="http://schemas.microsoft.com/office/drawing/2017/decorative" val="1"/>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 uri="{C183D7F6-B498-43B3-948B-1728B52AA6E4}">
                <adec:decorative xmlns:adec="http://schemas.microsoft.com/office/drawing/2017/decorative" val="1"/>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 uri="{C183D7F6-B498-43B3-948B-1728B52AA6E4}">
                <adec:decorative xmlns:adec="http://schemas.microsoft.com/office/drawing/2017/decorative" val="1"/>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 uri="{C183D7F6-B498-43B3-948B-1728B52AA6E4}">
                <adec:decorative xmlns:adec="http://schemas.microsoft.com/office/drawing/2017/decorative" val="1"/>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 uri="{C183D7F6-B498-43B3-948B-1728B52AA6E4}">
                <adec:decorative xmlns:adec="http://schemas.microsoft.com/office/drawing/2017/decorative" val="1"/>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 uri="{C183D7F6-B498-43B3-948B-1728B52AA6E4}">
                <adec:decorative xmlns:adec="http://schemas.microsoft.com/office/drawing/2017/decorative" val="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 uri="{C183D7F6-B498-43B3-948B-1728B52AA6E4}">
                <adec:decorative xmlns:adec="http://schemas.microsoft.com/office/drawing/2017/decorative" val="1"/>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 uri="{C183D7F6-B498-43B3-948B-1728B52AA6E4}">
                <adec:decorative xmlns:adec="http://schemas.microsoft.com/office/drawing/2017/decorative" val="1"/>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 uri="{C183D7F6-B498-43B3-948B-1728B52AA6E4}">
                <adec:decorative xmlns:adec="http://schemas.microsoft.com/office/drawing/2017/decorative" val="1"/>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 uri="{C183D7F6-B498-43B3-948B-1728B52AA6E4}">
                <adec:decorative xmlns:adec="http://schemas.microsoft.com/office/drawing/2017/decorative" val="1"/>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 uri="{C183D7F6-B498-43B3-948B-1728B52AA6E4}">
                <adec:decorative xmlns:adec="http://schemas.microsoft.com/office/drawing/2017/decorative" val="1"/>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 uri="{C183D7F6-B498-43B3-948B-1728B52AA6E4}">
                <adec:decorative xmlns:adec="http://schemas.microsoft.com/office/drawing/2017/decorative" val="1"/>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 uri="{C183D7F6-B498-43B3-948B-1728B52AA6E4}">
                <adec:decorative xmlns:adec="http://schemas.microsoft.com/office/drawing/2017/decorative" val="1"/>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 uri="{C183D7F6-B498-43B3-948B-1728B52AA6E4}">
                <adec:decorative xmlns:adec="http://schemas.microsoft.com/office/drawing/2017/decorative" val="1"/>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 uri="{C183D7F6-B498-43B3-948B-1728B52AA6E4}">
                <adec:decorative xmlns:adec="http://schemas.microsoft.com/office/drawing/2017/decorative" val="1"/>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 uri="{C183D7F6-B498-43B3-948B-1728B52AA6E4}">
                <adec:decorative xmlns:adec="http://schemas.microsoft.com/office/drawing/2017/decorative" val="1"/>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 uri="{C183D7F6-B498-43B3-948B-1728B52AA6E4}">
                <adec:decorative xmlns:adec="http://schemas.microsoft.com/office/drawing/2017/decorative" val="1"/>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 uri="{C183D7F6-B498-43B3-948B-1728B52AA6E4}">
                <adec:decorative xmlns:adec="http://schemas.microsoft.com/office/drawing/2017/decorative" val="1"/>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 uri="{C183D7F6-B498-43B3-948B-1728B52AA6E4}">
                <adec:decorative xmlns:adec="http://schemas.microsoft.com/office/drawing/2017/decorative" val="1"/>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 uri="{C183D7F6-B498-43B3-948B-1728B52AA6E4}">
                <adec:decorative xmlns:adec="http://schemas.microsoft.com/office/drawing/2017/decorative" val="1"/>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bg>
      <p:bgPr>
        <a:solidFill>
          <a:srgbClr val="F6F8F8"/>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 uri="{C183D7F6-B498-43B3-948B-1728B52AA6E4}">
                <adec:decorative xmlns:adec="http://schemas.microsoft.com/office/drawing/2017/decorative" val="1"/>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 uri="{C183D7F6-B498-43B3-948B-1728B52AA6E4}">
                <adec:decorative xmlns:adec="http://schemas.microsoft.com/office/drawing/2017/decorative" val="1"/>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 uri="{C183D7F6-B498-43B3-948B-1728B52AA6E4}">
                <adec:decorative xmlns:adec="http://schemas.microsoft.com/office/drawing/2017/decorative" val="1"/>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 uri="{C183D7F6-B498-43B3-948B-1728B52AA6E4}">
                <adec:decorative xmlns:adec="http://schemas.microsoft.com/office/drawing/2017/decorative" val="1"/>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 uri="{C183D7F6-B498-43B3-948B-1728B52AA6E4}">
                <adec:decorative xmlns:adec="http://schemas.microsoft.com/office/drawing/2017/decorative" val="1"/>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 uri="{C183D7F6-B498-43B3-948B-1728B52AA6E4}">
                <adec:decorative xmlns:adec="http://schemas.microsoft.com/office/drawing/2017/decorative" val="1"/>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 uri="{C183D7F6-B498-43B3-948B-1728B52AA6E4}">
                <adec:decorative xmlns:adec="http://schemas.microsoft.com/office/drawing/2017/decorative" val="1"/>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 uri="{C183D7F6-B498-43B3-948B-1728B52AA6E4}">
                <adec:decorative xmlns:adec="http://schemas.microsoft.com/office/drawing/2017/decorative" val="1"/>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 uri="{C183D7F6-B498-43B3-948B-1728B52AA6E4}">
                <adec:decorative xmlns:adec="http://schemas.microsoft.com/office/drawing/2017/decorative" val="1"/>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 uri="{C183D7F6-B498-43B3-948B-1728B52AA6E4}">
                <adec:decorative xmlns:adec="http://schemas.microsoft.com/office/drawing/2017/decorative" val="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 uri="{C183D7F6-B498-43B3-948B-1728B52AA6E4}">
                <adec:decorative xmlns:adec="http://schemas.microsoft.com/office/drawing/2017/decorative" val="1"/>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bg>
      <p:bgPr>
        <a:solidFill>
          <a:srgbClr val="F6F8F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B79D01-2A70-DAF1-6A65-BC0424C2FE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cxnSp>
        <p:nvCxnSpPr>
          <p:cNvPr id="12" name="Straight Connector 11">
            <a:extLst>
              <a:ext uri="{FF2B5EF4-FFF2-40B4-BE49-F238E27FC236}">
                <a16:creationId xmlns:a16="http://schemas.microsoft.com/office/drawing/2014/main" id="{18E2133D-2149-6B45-BEAB-A2D5E225B5AD}"/>
              </a:ext>
              <a:ext uri="{C183D7F6-B498-43B3-948B-1728B52AA6E4}">
                <adec:decorative xmlns:adec="http://schemas.microsoft.com/office/drawing/2017/decorative" val="1"/>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 uri="{C183D7F6-B498-43B3-948B-1728B52AA6E4}">
                <adec:decorative xmlns:adec="http://schemas.microsoft.com/office/drawing/2017/decorative" val="1"/>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bg>
      <p:bgPr>
        <a:solidFill>
          <a:srgbClr val="F6F8F8"/>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tx1"/>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bg>
      <p:bgPr>
        <a:solidFill>
          <a:srgbClr val="F6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44FF8-F4E4-0514-77D0-8D8D69F9337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4" name="Rectangle: Top Corners Rounded 3">
            <a:extLst>
              <a:ext uri="{FF2B5EF4-FFF2-40B4-BE49-F238E27FC236}">
                <a16:creationId xmlns:a16="http://schemas.microsoft.com/office/drawing/2014/main" id="{B540671A-ED56-3548-A508-080ABBDB5E58}"/>
              </a:ext>
              <a:ext uri="{C183D7F6-B498-43B3-948B-1728B52AA6E4}">
                <adec:decorative xmlns:adec="http://schemas.microsoft.com/office/drawing/2017/decorative" val="1"/>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 uri="{C183D7F6-B498-43B3-948B-1728B52AA6E4}">
                <adec:decorative xmlns:adec="http://schemas.microsoft.com/office/drawing/2017/decorative" val="1"/>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5" name="Rectangle: Top Corners Rounded 24">
            <a:extLst>
              <a:ext uri="{FF2B5EF4-FFF2-40B4-BE49-F238E27FC236}">
                <a16:creationId xmlns:a16="http://schemas.microsoft.com/office/drawing/2014/main" id="{8FD6A08D-6DD3-C845-8B17-CC9297B607DC}"/>
              </a:ext>
              <a:ext uri="{C183D7F6-B498-43B3-948B-1728B52AA6E4}">
                <adec:decorative xmlns:adec="http://schemas.microsoft.com/office/drawing/2017/decorative" val="1"/>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 uri="{C183D7F6-B498-43B3-948B-1728B52AA6E4}">
                <adec:decorative xmlns:adec="http://schemas.microsoft.com/office/drawing/2017/decorative" val="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7DBEB741-20EA-C36A-7EF8-DE1CD1F1AA0C}"/>
              </a:ext>
              <a:ext uri="{C183D7F6-B498-43B3-948B-1728B52AA6E4}">
                <adec:decorative xmlns:adec="http://schemas.microsoft.com/office/drawing/2017/decorative" val="1"/>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20/04/2026</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785" r:id="rId1"/>
    <p:sldLayoutId id="2147483817" r:id="rId2"/>
    <p:sldLayoutId id="2147483833" r:id="rId3"/>
    <p:sldLayoutId id="2147483834" r:id="rId4"/>
    <p:sldLayoutId id="2147483826" r:id="rId5"/>
    <p:sldLayoutId id="2147483827" r:id="rId6"/>
    <p:sldLayoutId id="2147483789"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england.nhs.uk/wp-content/uploads/2021/05/stroke-service-model-may-2021.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strokeguideline.org/content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sv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svg"/><Relationship Id="rId9" Type="http://schemas.openxmlformats.org/officeDocument/2006/relationships/image" Target="../media/image25.svg"/></Relationships>
</file>

<file path=ppt/slides/_rels/slide4.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oleObject" Target="../embeddings/oleObject2.bin"/><Relationship Id="rId4" Type="http://schemas.openxmlformats.org/officeDocument/2006/relationships/image" Target="../media/image34.emf"/></Relationships>
</file>

<file path=ppt/slides/_rels/slide7.xml.rels><?xml version="1.0" encoding="UTF-8" standalone="yes"?>
<Relationships xmlns="http://schemas.openxmlformats.org/package/2006/relationships"><Relationship Id="rId2" Type="http://schemas.openxmlformats.org/officeDocument/2006/relationships/hyperlink" Target="https://ucp.onelondon.online/about/"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3600" dirty="0"/>
              <a:t>London Acute Stroke Pathways</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dirty="0"/>
              <a:t>System Guidance</a:t>
            </a:r>
          </a:p>
          <a:p>
            <a:r>
              <a:rPr lang="en-GB" sz="2000" b="1" dirty="0"/>
              <a:t>April 2026</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dirty="0"/>
              <a:t>London Stroke Clinical Network</a:t>
            </a:r>
            <a:endParaRPr lang="en-GB" b="1" dirty="0"/>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B0CE73-E627-96EA-2F4B-A0A5FDC4ECAC}"/>
              </a:ext>
            </a:extLst>
          </p:cNvPr>
          <p:cNvSpPr>
            <a:spLocks noGrp="1"/>
          </p:cNvSpPr>
          <p:nvPr>
            <p:ph type="title"/>
          </p:nvPr>
        </p:nvSpPr>
        <p:spPr>
          <a:xfrm>
            <a:off x="393923" y="213169"/>
            <a:ext cx="11404154" cy="865186"/>
          </a:xfrm>
        </p:spPr>
        <p:txBody>
          <a:bodyPr/>
          <a:lstStyle/>
          <a:p>
            <a:r>
              <a:rPr lang="en-GB" dirty="0"/>
              <a:t>Outpatients and non-stroke</a:t>
            </a:r>
          </a:p>
        </p:txBody>
      </p:sp>
      <p:graphicFrame>
        <p:nvGraphicFramePr>
          <p:cNvPr id="16" name="Table 15">
            <a:extLst>
              <a:ext uri="{FF2B5EF4-FFF2-40B4-BE49-F238E27FC236}">
                <a16:creationId xmlns:a16="http://schemas.microsoft.com/office/drawing/2014/main" id="{436FEC31-9261-3B07-3312-B95F5ED3BB35}"/>
              </a:ext>
            </a:extLst>
          </p:cNvPr>
          <p:cNvGraphicFramePr>
            <a:graphicFrameLocks noGrp="1"/>
          </p:cNvGraphicFramePr>
          <p:nvPr>
            <p:extLst>
              <p:ext uri="{D42A27DB-BD31-4B8C-83A1-F6EECF244321}">
                <p14:modId xmlns:p14="http://schemas.microsoft.com/office/powerpoint/2010/main" val="262806992"/>
              </p:ext>
            </p:extLst>
          </p:nvPr>
        </p:nvGraphicFramePr>
        <p:xfrm>
          <a:off x="393922" y="1747984"/>
          <a:ext cx="11404154" cy="2849567"/>
        </p:xfrm>
        <a:graphic>
          <a:graphicData uri="http://schemas.openxmlformats.org/drawingml/2006/table">
            <a:tbl>
              <a:tblPr firstRow="1" bandRow="1">
                <a:tableStyleId>{69012ECD-51FC-41F1-AA8D-1B2483CD663E}</a:tableStyleId>
              </a:tblPr>
              <a:tblGrid>
                <a:gridCol w="1799312">
                  <a:extLst>
                    <a:ext uri="{9D8B030D-6E8A-4147-A177-3AD203B41FA5}">
                      <a16:colId xmlns:a16="http://schemas.microsoft.com/office/drawing/2014/main" val="3895695798"/>
                    </a:ext>
                  </a:extLst>
                </a:gridCol>
                <a:gridCol w="9604842">
                  <a:extLst>
                    <a:ext uri="{9D8B030D-6E8A-4147-A177-3AD203B41FA5}">
                      <a16:colId xmlns:a16="http://schemas.microsoft.com/office/drawing/2014/main" val="4038655853"/>
                    </a:ext>
                  </a:extLst>
                </a:gridCol>
              </a:tblGrid>
              <a:tr h="6502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Stroke mimics</a:t>
                      </a:r>
                    </a:p>
                    <a:p>
                      <a:pPr marL="0" algn="l" defTabSz="914400" rtl="0" eaLnBrk="1" latinLnBrk="0" hangingPunct="1"/>
                      <a:endParaRPr lang="en-GB" sz="1800" b="1" kern="1200" dirty="0">
                        <a:solidFill>
                          <a:schemeClr val="tx1"/>
                        </a:solidFill>
                        <a:latin typeface="+mn-lt"/>
                        <a:ea typeface="+mn-ea"/>
                        <a:cs typeface="+mn-cs"/>
                      </a:endParaRPr>
                    </a:p>
                  </a:txBody>
                  <a:tcPr>
                    <a:solidFill>
                      <a:schemeClr val="bg1">
                        <a:lumMod val="85000"/>
                      </a:schemeClr>
                    </a:solidFill>
                  </a:tcPr>
                </a:tc>
                <a:tc>
                  <a:txBody>
                    <a:bodyPr/>
                    <a:lstStyle/>
                    <a:p>
                      <a:r>
                        <a:rPr lang="en-GB" sz="1400" b="0" dirty="0">
                          <a:solidFill>
                            <a:schemeClr val="tx1"/>
                          </a:solidFill>
                        </a:rPr>
                        <a:t>Patients identified as stroke mimics should be repatriated to the most appropriate setting without unnecessary delay, and no later than 24 hours following confirmation of a non-stroke diagnosis. This could be to the medical assessment unit (MAU) in the HASU centre or MAU in the patient’s local hospital. </a:t>
                      </a:r>
                    </a:p>
                  </a:txBody>
                  <a:tcPr>
                    <a:noFill/>
                  </a:tcPr>
                </a:tc>
                <a:extLst>
                  <a:ext uri="{0D108BD9-81ED-4DB2-BD59-A6C34878D82A}">
                    <a16:rowId xmlns:a16="http://schemas.microsoft.com/office/drawing/2014/main" val="1324093807"/>
                  </a:ext>
                </a:extLst>
              </a:tr>
              <a:tr h="650227">
                <a:tc>
                  <a:txBody>
                    <a:bodyPr/>
                    <a:lstStyle/>
                    <a:p>
                      <a:pPr marL="0" algn="l" defTabSz="914400" rtl="0" eaLnBrk="1" latinLnBrk="0" hangingPunct="1"/>
                      <a:r>
                        <a:rPr lang="en-GB" sz="1800" b="1" kern="1200" dirty="0">
                          <a:solidFill>
                            <a:schemeClr val="tx1"/>
                          </a:solidFill>
                          <a:latin typeface="+mn-lt"/>
                          <a:ea typeface="+mn-ea"/>
                          <a:cs typeface="+mn-cs"/>
                        </a:rPr>
                        <a:t>TIA</a:t>
                      </a:r>
                    </a:p>
                  </a:txBody>
                  <a:tcPr>
                    <a:solidFill>
                      <a:schemeClr val="bg1">
                        <a:lumMod val="85000"/>
                      </a:schemeClr>
                    </a:solidFill>
                  </a:tcPr>
                </a:tc>
                <a:tc>
                  <a:txBody>
                    <a:bodyPr/>
                    <a:lstStyle/>
                    <a:p>
                      <a:r>
                        <a:rPr lang="en-GB" sz="1400" dirty="0">
                          <a:solidFill>
                            <a:schemeClr val="tx1"/>
                          </a:solidFill>
                        </a:rPr>
                        <a:t>Patients with suspected Transient Ischaemic Attack (TIA) should be referred promptly to a designated TIA clinic to prevent unnecessary delays in assessment and management and utilise weekend clinics within the Integrated Care System (ICS). Where ambulance services attend a patient with suspected TIA, referral to a next-day TIA clinic may be considered, but only if there is an established pathway in place and confirmed appointment is available at the time of referral.</a:t>
                      </a:r>
                    </a:p>
                  </a:txBody>
                  <a:tcPr/>
                </a:tc>
                <a:extLst>
                  <a:ext uri="{0D108BD9-81ED-4DB2-BD59-A6C34878D82A}">
                    <a16:rowId xmlns:a16="http://schemas.microsoft.com/office/drawing/2014/main" val="1327941548"/>
                  </a:ext>
                </a:extLst>
              </a:tr>
              <a:tr h="959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latin typeface="+mn-lt"/>
                          <a:ea typeface="+mn-ea"/>
                          <a:cs typeface="+mn-cs"/>
                        </a:rPr>
                        <a:t>Follow up to inpatient stay</a:t>
                      </a:r>
                    </a:p>
                    <a:p>
                      <a:pPr marL="0" algn="l" defTabSz="914400" rtl="0" eaLnBrk="1" latinLnBrk="0" hangingPunct="1"/>
                      <a:endParaRPr lang="en-GB" sz="1800" b="1" kern="1200" dirty="0">
                        <a:solidFill>
                          <a:schemeClr val="tx1"/>
                        </a:solidFill>
                        <a:latin typeface="+mn-lt"/>
                        <a:ea typeface="+mn-ea"/>
                        <a:cs typeface="+mn-cs"/>
                      </a:endParaRPr>
                    </a:p>
                  </a:txBody>
                  <a:tcPr>
                    <a:solidFill>
                      <a:schemeClr val="bg1">
                        <a:lumMod val="85000"/>
                      </a:schemeClr>
                    </a:solidFill>
                  </a:tcPr>
                </a:tc>
                <a:tc>
                  <a:txBody>
                    <a:bodyPr/>
                    <a:lstStyle/>
                    <a:p>
                      <a:r>
                        <a:rPr lang="en-GB" sz="1400" dirty="0">
                          <a:solidFill>
                            <a:schemeClr val="tx1"/>
                          </a:solidFill>
                        </a:rPr>
                        <a:t>Stroke patient follow-up appointments may be delivered either by the clinic affiliated with the HASU or at the patient’s local SU. The determination of follow-up location must be made through shared agreement between acute stroke services within the Integrated Care System (ICS), ensuring alignment with clinical pathways, service capacity, and continuity of care.</a:t>
                      </a:r>
                    </a:p>
                  </a:txBody>
                  <a:tcPr/>
                </a:tc>
                <a:extLst>
                  <a:ext uri="{0D108BD9-81ED-4DB2-BD59-A6C34878D82A}">
                    <a16:rowId xmlns:a16="http://schemas.microsoft.com/office/drawing/2014/main" val="3063672328"/>
                  </a:ext>
                </a:extLst>
              </a:tr>
            </a:tbl>
          </a:graphicData>
        </a:graphic>
      </p:graphicFrame>
      <p:sp>
        <p:nvSpPr>
          <p:cNvPr id="20" name="TextBox 19">
            <a:extLst>
              <a:ext uri="{FF2B5EF4-FFF2-40B4-BE49-F238E27FC236}">
                <a16:creationId xmlns:a16="http://schemas.microsoft.com/office/drawing/2014/main" id="{6841AB10-32E1-C865-240D-AAED2DA84DE4}"/>
              </a:ext>
            </a:extLst>
          </p:cNvPr>
          <p:cNvSpPr txBox="1"/>
          <p:nvPr/>
        </p:nvSpPr>
        <p:spPr>
          <a:xfrm>
            <a:off x="393922" y="1052018"/>
            <a:ext cx="11404153" cy="584775"/>
          </a:xfrm>
          <a:prstGeom prst="rect">
            <a:avLst/>
          </a:prstGeom>
          <a:solidFill>
            <a:schemeClr val="bg1"/>
          </a:solidFill>
          <a:ln>
            <a:solidFill>
              <a:srgbClr val="FF0000"/>
            </a:solidFill>
          </a:ln>
        </p:spPr>
        <p:txBody>
          <a:bodyPr wrap="square">
            <a:spAutoFit/>
          </a:bodyPr>
          <a:lstStyle/>
          <a:p>
            <a:pPr algn="ctr"/>
            <a:r>
              <a:rPr lang="en-GB" sz="1600" b="1" i="1" dirty="0"/>
              <a:t>No necessary assessment, care or treatment should be refused or delayed because of uncertainty or ambiguity as to which NHS commissioner is responsible for funding an individual’s healthcare provision. </a:t>
            </a:r>
          </a:p>
        </p:txBody>
      </p:sp>
      <p:sp>
        <p:nvSpPr>
          <p:cNvPr id="21" name="TextBox 20">
            <a:extLst>
              <a:ext uri="{FF2B5EF4-FFF2-40B4-BE49-F238E27FC236}">
                <a16:creationId xmlns:a16="http://schemas.microsoft.com/office/drawing/2014/main" id="{576858F1-1EA8-D8A5-4D2A-BBECA97870A4}"/>
              </a:ext>
            </a:extLst>
          </p:cNvPr>
          <p:cNvSpPr txBox="1"/>
          <p:nvPr/>
        </p:nvSpPr>
        <p:spPr>
          <a:xfrm>
            <a:off x="310281" y="4830076"/>
            <a:ext cx="11571433" cy="1200329"/>
          </a:xfrm>
          <a:prstGeom prst="rect">
            <a:avLst/>
          </a:prstGeom>
          <a:noFill/>
        </p:spPr>
        <p:txBody>
          <a:bodyPr wrap="square" rtlCol="0">
            <a:spAutoFit/>
          </a:bodyPr>
          <a:lstStyle/>
          <a:p>
            <a:pPr marL="285750" indent="-285750">
              <a:buFont typeface="Arial" panose="020B0604020202020204" pitchFamily="34" charset="0"/>
              <a:buChar char="•"/>
            </a:pPr>
            <a:r>
              <a:rPr lang="en-GB" dirty="0"/>
              <a:t>The London Stroke Look-Up Tool is used for identifying the appropriate SRU at patient’s HASU discharge. The tool may also be used to inform responsibility for patient follow-up care, but whichever method is used, it should be collaboratively agreed by the stroke services within ICS.</a:t>
            </a:r>
          </a:p>
          <a:p>
            <a:pPr marL="285750" indent="-285750">
              <a:buFont typeface="Arial" panose="020B0604020202020204" pitchFamily="34" charset="0"/>
              <a:buChar char="•"/>
            </a:pPr>
            <a:r>
              <a:rPr lang="en-GB" dirty="0"/>
              <a:t>The ICBs retain overarching responsibility for stroke pathways within their respective geographies.</a:t>
            </a:r>
          </a:p>
        </p:txBody>
      </p:sp>
      <p:sp>
        <p:nvSpPr>
          <p:cNvPr id="2" name="TextBox 1">
            <a:extLst>
              <a:ext uri="{FF2B5EF4-FFF2-40B4-BE49-F238E27FC236}">
                <a16:creationId xmlns:a16="http://schemas.microsoft.com/office/drawing/2014/main" id="{FB2AD9FA-68B9-9560-7D93-5491F5E58F8D}"/>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263551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C4C66-678D-ABA2-9BD3-8A8A919E046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CA45C553-24BE-AB44-E9E9-8A9D3221D28D}"/>
              </a:ext>
            </a:extLst>
          </p:cNvPr>
          <p:cNvSpPr>
            <a:spLocks noGrp="1"/>
          </p:cNvSpPr>
          <p:nvPr>
            <p:ph type="title"/>
          </p:nvPr>
        </p:nvSpPr>
        <p:spPr>
          <a:xfrm>
            <a:off x="393923" y="240369"/>
            <a:ext cx="11404154" cy="865186"/>
          </a:xfrm>
        </p:spPr>
        <p:txBody>
          <a:bodyPr/>
          <a:lstStyle/>
          <a:p>
            <a:r>
              <a:rPr lang="en-GB" spc="-40" dirty="0"/>
              <a:t>Advisory notes</a:t>
            </a:r>
            <a:endParaRPr lang="en-GB" spc="-40" dirty="0">
              <a:solidFill>
                <a:srgbClr val="FF0000"/>
              </a:solidFill>
            </a:endParaRPr>
          </a:p>
        </p:txBody>
      </p:sp>
      <p:sp>
        <p:nvSpPr>
          <p:cNvPr id="5" name="Content Placeholder 4">
            <a:extLst>
              <a:ext uri="{FF2B5EF4-FFF2-40B4-BE49-F238E27FC236}">
                <a16:creationId xmlns:a16="http://schemas.microsoft.com/office/drawing/2014/main" id="{9B46A4FD-C39F-D697-8F2B-7B4891D10E7F}"/>
              </a:ext>
            </a:extLst>
          </p:cNvPr>
          <p:cNvSpPr>
            <a:spLocks noGrp="1"/>
          </p:cNvSpPr>
          <p:nvPr>
            <p:ph idx="1"/>
          </p:nvPr>
        </p:nvSpPr>
        <p:spPr>
          <a:xfrm>
            <a:off x="355846" y="1105555"/>
            <a:ext cx="11442232" cy="5415347"/>
          </a:xfrm>
        </p:spPr>
        <p:txBody>
          <a:bodyPr>
            <a:normAutofit fontScale="92500" lnSpcReduction="20000"/>
          </a:bodyPr>
          <a:lstStyle/>
          <a:p>
            <a:pPr algn="just">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Patient choice</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Following the hyper-acute phase, patients will be transferred from a HASU to a stroke unit closer to their home, if the stroke unit linked to the HASU is not their local unit.</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latin typeface="Arial" panose="020B0604020202020204" pitchFamily="34" charset="0"/>
                <a:cs typeface="Arial" panose="020B0604020202020204" pitchFamily="34" charset="0"/>
              </a:rPr>
              <a:t>As the acute stroke pathway is not an elective process, the statutory definition of patient choice does not apply. However, patients may express a preference for transfer to a different stroke unit, for example one closer to relatives rather than their home address, and this will be considered where feasible. If the preferred unit is outside the patient’s usual catchment area, it will be at the discretion of that stroke unit to decide whether to accept the patient.</a:t>
            </a:r>
            <a:endPar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People experiencing homelessness</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The responsibility for people experiencing homelessness lies with the SRU in the area the patient ordinarily resides and should therefore be distributed across different SRUs.</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nSpc>
                <a:spcPct val="116000"/>
              </a:lnSpc>
              <a:spcAft>
                <a:spcPts val="800"/>
              </a:spcAft>
              <a:buNone/>
            </a:pPr>
            <a:r>
              <a:rPr lang="en-GB" sz="19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Patients not entitled to NHS care</a:t>
            </a:r>
            <a:endParaRPr lang="en-GB" sz="19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buNone/>
            </a:pPr>
            <a:r>
              <a:rPr lang="en-GB" sz="1900" dirty="0">
                <a:effectLst/>
                <a:latin typeface="Arial" panose="020B0604020202020204" pitchFamily="34" charset="0"/>
                <a:ea typeface="Times New Roman" panose="02020603050405020304" pitchFamily="18" charset="0"/>
                <a:cs typeface="Arial" panose="020B0604020202020204" pitchFamily="34" charset="0"/>
              </a:rPr>
              <a:t>Patients living outside London but within the UK should be repatriated directly to their local SRU, under the same principles as operate for patients living within London or just outside its borders. </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algn="just">
              <a:lnSpc>
                <a:spcPct val="116000"/>
              </a:lnSpc>
              <a:spcAft>
                <a:spcPts val="800"/>
              </a:spcAft>
            </a:pPr>
            <a:r>
              <a:rPr lang="en-GB" sz="1900" dirty="0">
                <a:effectLst/>
                <a:latin typeface="Arial" panose="020B0604020202020204" pitchFamily="34" charset="0"/>
                <a:ea typeface="Times New Roman" panose="02020603050405020304" pitchFamily="18" charset="0"/>
                <a:cs typeface="Arial" panose="020B0604020202020204" pitchFamily="34" charset="0"/>
              </a:rPr>
              <a:t>Patients who live outside the UK, who need further SRU care before repatriation, will be managed in one of the sector’s SRUs. The unit is determined by the geographical area they were staying in prior to their stroke</a:t>
            </a:r>
            <a:r>
              <a:rPr lang="en-GB" sz="1900" dirty="0">
                <a:latin typeface="Arial" panose="020B0604020202020204" pitchFamily="34" charset="0"/>
                <a:ea typeface="Times New Roman" panose="02020603050405020304" pitchFamily="18" charset="0"/>
                <a:cs typeface="Arial" panose="020B0604020202020204" pitchFamily="34" charset="0"/>
              </a:rPr>
              <a:t>, e.g. local to their hotel/family or original address in the UK.</a:t>
            </a:r>
            <a:endParaRPr lang="en-GB" sz="1900" dirty="0">
              <a:effectLst/>
              <a:latin typeface="Aptos" panose="020B0004020202020204" pitchFamily="34" charset="0"/>
              <a:ea typeface="Times New Roman" panose="02020603050405020304" pitchFamily="18" charset="0"/>
              <a:cs typeface="Arial" panose="020B0604020202020204" pitchFamily="34" charset="0"/>
            </a:endParaRPr>
          </a:p>
          <a:p>
            <a:pPr marL="285750" indent="-285750">
              <a:lnSpc>
                <a:spcPct val="116000"/>
              </a:lnSpc>
              <a:spcAft>
                <a:spcPts val="800"/>
              </a:spcAft>
              <a:buFont typeface="Arial" panose="020B0604020202020204" pitchFamily="34" charset="0"/>
              <a:buChar char="•"/>
            </a:pP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55C2FC25-B623-F1AB-8697-84A24813144D}"/>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8548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9F07E-399D-9A9D-17B2-62E3C72EC723}"/>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3B39032-04C9-18B0-D451-A820CC929ED4}"/>
              </a:ext>
            </a:extLst>
          </p:cNvPr>
          <p:cNvSpPr>
            <a:spLocks noGrp="1"/>
          </p:cNvSpPr>
          <p:nvPr>
            <p:ph type="title"/>
          </p:nvPr>
        </p:nvSpPr>
        <p:spPr>
          <a:xfrm>
            <a:off x="355846" y="201932"/>
            <a:ext cx="7880727" cy="865186"/>
          </a:xfrm>
        </p:spPr>
        <p:txBody>
          <a:bodyPr/>
          <a:lstStyle/>
          <a:p>
            <a:r>
              <a:rPr lang="en-GB" dirty="0"/>
              <a:t>Designated stroke units in London</a:t>
            </a:r>
            <a:endParaRPr lang="en-GB" spc="-40" dirty="0"/>
          </a:p>
        </p:txBody>
      </p:sp>
      <p:graphicFrame>
        <p:nvGraphicFramePr>
          <p:cNvPr id="3" name="Table 2">
            <a:extLst>
              <a:ext uri="{FF2B5EF4-FFF2-40B4-BE49-F238E27FC236}">
                <a16:creationId xmlns:a16="http://schemas.microsoft.com/office/drawing/2014/main" id="{386D6287-8D56-2607-A39B-433773399332}"/>
              </a:ext>
            </a:extLst>
          </p:cNvPr>
          <p:cNvGraphicFramePr>
            <a:graphicFrameLocks noGrp="1"/>
          </p:cNvGraphicFramePr>
          <p:nvPr>
            <p:extLst>
              <p:ext uri="{D42A27DB-BD31-4B8C-83A1-F6EECF244321}">
                <p14:modId xmlns:p14="http://schemas.microsoft.com/office/powerpoint/2010/main" val="4142927810"/>
              </p:ext>
            </p:extLst>
          </p:nvPr>
        </p:nvGraphicFramePr>
        <p:xfrm>
          <a:off x="355846" y="1157389"/>
          <a:ext cx="11617981" cy="4144359"/>
        </p:xfrm>
        <a:graphic>
          <a:graphicData uri="http://schemas.openxmlformats.org/drawingml/2006/table">
            <a:tbl>
              <a:tblPr firstRow="1" firstCol="1" bandRow="1">
                <a:tableStyleId>{8799B23B-EC83-4686-B30A-512413B5E67A}</a:tableStyleId>
              </a:tblPr>
              <a:tblGrid>
                <a:gridCol w="3571112">
                  <a:extLst>
                    <a:ext uri="{9D8B030D-6E8A-4147-A177-3AD203B41FA5}">
                      <a16:colId xmlns:a16="http://schemas.microsoft.com/office/drawing/2014/main" val="258547669"/>
                    </a:ext>
                  </a:extLst>
                </a:gridCol>
                <a:gridCol w="3565451">
                  <a:extLst>
                    <a:ext uri="{9D8B030D-6E8A-4147-A177-3AD203B41FA5}">
                      <a16:colId xmlns:a16="http://schemas.microsoft.com/office/drawing/2014/main" val="3552201383"/>
                    </a:ext>
                  </a:extLst>
                </a:gridCol>
                <a:gridCol w="4481418">
                  <a:extLst>
                    <a:ext uri="{9D8B030D-6E8A-4147-A177-3AD203B41FA5}">
                      <a16:colId xmlns:a16="http://schemas.microsoft.com/office/drawing/2014/main" val="2026068162"/>
                    </a:ext>
                  </a:extLst>
                </a:gridCol>
              </a:tblGrid>
              <a:tr h="320069">
                <a:tc gridSpan="2">
                  <a:txBody>
                    <a:bodyPr/>
                    <a:lstStyle/>
                    <a:p>
                      <a:pPr algn="ctr">
                        <a:lnSpc>
                          <a:spcPct val="100000"/>
                        </a:lnSpc>
                        <a:spcAft>
                          <a:spcPts val="0"/>
                        </a:spcAft>
                        <a:buNone/>
                      </a:pPr>
                      <a:r>
                        <a:rPr lang="en-GB" sz="1600" dirty="0">
                          <a:effectLst/>
                          <a:latin typeface="+mn-lt"/>
                          <a:ea typeface="Times New Roman" panose="02020603050405020304" pitchFamily="18" charset="0"/>
                          <a:cs typeface="Arial" panose="020B0604020202020204" pitchFamily="34" charset="0"/>
                        </a:rPr>
                        <a:t>Hyperacute stroke units (HASUs)</a:t>
                      </a:r>
                    </a:p>
                  </a:txBody>
                  <a:tcPr marL="39184" marR="39184" marT="0" marB="0" anchor="ctr"/>
                </a:tc>
                <a:tc hMerge="1">
                  <a:txBody>
                    <a:bodyPr/>
                    <a:lstStyle/>
                    <a:p>
                      <a:pPr>
                        <a:lnSpc>
                          <a:spcPct val="100000"/>
                        </a:lnSpc>
                        <a:spcAft>
                          <a:spcPts val="0"/>
                        </a:spcAft>
                        <a:buNone/>
                      </a:pPr>
                      <a:endParaRPr lang="en-GB" sz="1400" dirty="0">
                        <a:effectLst/>
                        <a:latin typeface="+mn-lt"/>
                        <a:ea typeface="Times New Roman" panose="02020603050405020304" pitchFamily="18" charset="0"/>
                        <a:cs typeface="Arial" panose="020B0604020202020204" pitchFamily="34" charset="0"/>
                      </a:endParaRPr>
                    </a:p>
                  </a:txBody>
                  <a:tcPr marL="39184" marR="39184" marT="0" marB="0"/>
                </a:tc>
                <a:tc>
                  <a:txBody>
                    <a:bodyPr/>
                    <a:lstStyle/>
                    <a:p>
                      <a:pPr marL="0" algn="ctr" defTabSz="914400" rtl="0" eaLnBrk="1" latinLnBrk="0" hangingPunct="1">
                        <a:lnSpc>
                          <a:spcPct val="100000"/>
                        </a:lnSpc>
                        <a:spcAft>
                          <a:spcPts val="0"/>
                        </a:spcAft>
                        <a:buNone/>
                      </a:pPr>
                      <a:r>
                        <a:rPr lang="en-GB" sz="1600" b="1" kern="1200" dirty="0">
                          <a:solidFill>
                            <a:schemeClr val="tx1"/>
                          </a:solidFill>
                          <a:effectLst/>
                          <a:latin typeface="+mn-lt"/>
                          <a:cs typeface="Arial" panose="020B0604020202020204" pitchFamily="34" charset="0"/>
                        </a:rPr>
                        <a:t>Stroke units (SUs)</a:t>
                      </a:r>
                    </a:p>
                  </a:txBody>
                  <a:tcPr marL="39184" marR="39184" marT="0" marB="0" anchor="ctr"/>
                </a:tc>
                <a:extLst>
                  <a:ext uri="{0D108BD9-81ED-4DB2-BD59-A6C34878D82A}">
                    <a16:rowId xmlns:a16="http://schemas.microsoft.com/office/drawing/2014/main" val="426192664"/>
                  </a:ext>
                </a:extLst>
              </a:tr>
              <a:tr h="273370">
                <a:tc>
                  <a:txBody>
                    <a:bodyPr/>
                    <a:lstStyle/>
                    <a:p>
                      <a:pPr>
                        <a:lnSpc>
                          <a:spcPct val="100000"/>
                        </a:lnSpc>
                        <a:spcAft>
                          <a:spcPts val="0"/>
                        </a:spcAft>
                        <a:buNone/>
                      </a:pPr>
                      <a:r>
                        <a:rPr lang="en-GB" sz="1400" b="1" dirty="0">
                          <a:effectLst/>
                        </a:rPr>
                        <a:t>Comprehensive stroke centres (CSC)*</a:t>
                      </a:r>
                      <a:endParaRPr lang="en-GB" sz="1400" dirty="0">
                        <a:effectLst/>
                        <a:latin typeface="+mn-lt"/>
                        <a:ea typeface="Times New Roman" panose="02020603050405020304" pitchFamily="18" charset="0"/>
                        <a:cs typeface="Arial" panose="020B0604020202020204" pitchFamily="34" charset="0"/>
                      </a:endParaRPr>
                    </a:p>
                  </a:txBody>
                  <a:tcPr marL="39184" marR="39184" marT="0" marB="0" anchor="ctr"/>
                </a:tc>
                <a:tc>
                  <a:txBody>
                    <a:bodyPr/>
                    <a:lstStyle/>
                    <a:p>
                      <a:pPr>
                        <a:lnSpc>
                          <a:spcPct val="100000"/>
                        </a:lnSpc>
                        <a:spcAft>
                          <a:spcPts val="0"/>
                        </a:spcAft>
                        <a:buNone/>
                      </a:pPr>
                      <a:r>
                        <a:rPr lang="en-GB" sz="1400" b="1" dirty="0">
                          <a:effectLst/>
                        </a:rPr>
                        <a:t>Acute stroke centre (ASC)*</a:t>
                      </a:r>
                      <a:endParaRPr lang="en-GB" sz="1400" dirty="0">
                        <a:effectLst/>
                        <a:latin typeface="+mn-lt"/>
                        <a:ea typeface="Times New Roman" panose="02020603050405020304" pitchFamily="18" charset="0"/>
                        <a:cs typeface="Arial" panose="020B0604020202020204" pitchFamily="34" charset="0"/>
                      </a:endParaRPr>
                    </a:p>
                  </a:txBody>
                  <a:tcPr marL="39184" marR="39184" marT="0" marB="0" anchor="ctr"/>
                </a:tc>
                <a:tc>
                  <a:txBody>
                    <a:bodyPr/>
                    <a:lstStyle/>
                    <a:p>
                      <a:pPr>
                        <a:lnSpc>
                          <a:spcPct val="100000"/>
                        </a:lnSpc>
                        <a:spcAft>
                          <a:spcPts val="0"/>
                        </a:spcAft>
                        <a:buNone/>
                      </a:pPr>
                      <a:r>
                        <a:rPr lang="en-GB" sz="1400" b="1" dirty="0">
                          <a:effectLst/>
                        </a:rPr>
                        <a:t>Stroke recovery units (SRU)*</a:t>
                      </a:r>
                    </a:p>
                  </a:txBody>
                  <a:tcPr marL="39184" marR="39184" marT="0" marB="0" anchor="ctr"/>
                </a:tc>
                <a:extLst>
                  <a:ext uri="{0D108BD9-81ED-4DB2-BD59-A6C34878D82A}">
                    <a16:rowId xmlns:a16="http://schemas.microsoft.com/office/drawing/2014/main" val="637265434"/>
                  </a:ext>
                </a:extLst>
              </a:tr>
              <a:tr h="2508201">
                <a:tc>
                  <a:txBody>
                    <a:bodyPr/>
                    <a:lstStyle/>
                    <a:p>
                      <a:pPr>
                        <a:lnSpc>
                          <a:spcPct val="100000"/>
                        </a:lnSpc>
                        <a:spcBef>
                          <a:spcPts val="0"/>
                        </a:spcBef>
                        <a:spcAft>
                          <a:spcPts val="600"/>
                        </a:spcAft>
                        <a:buNone/>
                      </a:pPr>
                      <a:r>
                        <a:rPr lang="en-GB" sz="1200" b="0" dirty="0">
                          <a:effectLst/>
                        </a:rPr>
                        <a:t>National Hospital for Neurology and Neurosurgery</a:t>
                      </a:r>
                    </a:p>
                    <a:p>
                      <a:pPr>
                        <a:lnSpc>
                          <a:spcPct val="100000"/>
                        </a:lnSpc>
                        <a:spcBef>
                          <a:spcPts val="0"/>
                        </a:spcBef>
                        <a:spcAft>
                          <a:spcPts val="600"/>
                        </a:spcAft>
                        <a:buNone/>
                      </a:pPr>
                      <a:r>
                        <a:rPr lang="en-GB" sz="1200" b="0" dirty="0">
                          <a:effectLst/>
                          <a:latin typeface="+mn-lt"/>
                          <a:ea typeface="Times New Roman" panose="02020603050405020304" pitchFamily="18" charset="0"/>
                          <a:cs typeface="Arial" panose="020B0604020202020204" pitchFamily="34" charset="0"/>
                        </a:rPr>
                        <a:t>Queen's Hospital</a:t>
                      </a:r>
                    </a:p>
                    <a:p>
                      <a:pPr>
                        <a:lnSpc>
                          <a:spcPct val="100000"/>
                        </a:lnSpc>
                        <a:spcBef>
                          <a:spcPts val="0"/>
                        </a:spcBef>
                        <a:spcAft>
                          <a:spcPts val="600"/>
                        </a:spcAft>
                        <a:buNone/>
                      </a:pPr>
                      <a:r>
                        <a:rPr lang="en-GB" sz="1200" b="0" dirty="0">
                          <a:effectLst/>
                          <a:latin typeface="+mn-lt"/>
                          <a:ea typeface="Times New Roman" panose="02020603050405020304" pitchFamily="18" charset="0"/>
                          <a:cs typeface="Arial" panose="020B0604020202020204" pitchFamily="34" charset="0"/>
                        </a:rPr>
                        <a:t>The Royal London Hospital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effectLst/>
                        </a:rPr>
                        <a:t>Charing Cross Hospital</a:t>
                      </a:r>
                      <a:endParaRPr lang="en-GB" sz="1200" b="0" dirty="0">
                        <a:effectLst/>
                        <a:latin typeface="+mn-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dirty="0">
                          <a:effectLst/>
                        </a:rPr>
                        <a:t>King’s College Hospital</a:t>
                      </a:r>
                      <a:endParaRPr lang="en-GB" sz="1200" b="0" dirty="0">
                        <a:effectLst/>
                        <a:latin typeface="+mn-lt"/>
                        <a:ea typeface="Times New Roman" panose="02020603050405020304" pitchFamily="18" charset="0"/>
                        <a:cs typeface="Arial" panose="020B0604020202020204" pitchFamily="34" charset="0"/>
                      </a:endParaRPr>
                    </a:p>
                    <a:p>
                      <a:pPr>
                        <a:lnSpc>
                          <a:spcPct val="100000"/>
                        </a:lnSpc>
                        <a:spcBef>
                          <a:spcPts val="0"/>
                        </a:spcBef>
                        <a:spcAft>
                          <a:spcPts val="600"/>
                        </a:spcAft>
                        <a:buNone/>
                      </a:pPr>
                      <a:r>
                        <a:rPr lang="en-GB" sz="1200" b="0" dirty="0">
                          <a:effectLst/>
                          <a:latin typeface="+mn-lt"/>
                          <a:ea typeface="Times New Roman" panose="02020603050405020304" pitchFamily="18" charset="0"/>
                          <a:cs typeface="Arial" panose="020B0604020202020204" pitchFamily="34" charset="0"/>
                        </a:rPr>
                        <a:t>St George’s Hospital</a:t>
                      </a:r>
                    </a:p>
                  </a:txBody>
                  <a:tcPr marL="39184" marR="39184" marT="0" marB="0"/>
                </a:tc>
                <a:tc>
                  <a:txBody>
                    <a:bodyPr/>
                    <a:lstStyle/>
                    <a:p>
                      <a:pPr>
                        <a:lnSpc>
                          <a:spcPct val="100000"/>
                        </a:lnSpc>
                        <a:spcBef>
                          <a:spcPts val="0"/>
                        </a:spcBef>
                        <a:spcAft>
                          <a:spcPts val="600"/>
                        </a:spcAft>
                        <a:buNone/>
                      </a:pPr>
                      <a:r>
                        <a:rPr lang="en-GB" sz="1200" dirty="0">
                          <a:effectLst/>
                        </a:rPr>
                        <a:t>Northwick Park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Princess Royal University Hospital</a:t>
                      </a:r>
                    </a:p>
                    <a:p>
                      <a:pPr>
                        <a:lnSpc>
                          <a:spcPct val="100000"/>
                        </a:lnSpc>
                        <a:spcBef>
                          <a:spcPts val="0"/>
                        </a:spcBef>
                        <a:spcAft>
                          <a:spcPts val="600"/>
                        </a:spcAft>
                        <a:buNone/>
                      </a:pPr>
                      <a:endParaRPr lang="en-GB" sz="1200" dirty="0">
                        <a:effectLst/>
                        <a:latin typeface="+mn-lt"/>
                        <a:ea typeface="Times New Roman" panose="02020603050405020304" pitchFamily="18" charset="0"/>
                        <a:cs typeface="Arial" panose="020B0604020202020204" pitchFamily="34" charset="0"/>
                      </a:endParaRPr>
                    </a:p>
                  </a:txBody>
                  <a:tcPr marL="39184" marR="39184" marT="0" marB="0"/>
                </a:tc>
                <a:tc>
                  <a:txBody>
                    <a:bodyPr/>
                    <a:lstStyle/>
                    <a:p>
                      <a:pPr>
                        <a:lnSpc>
                          <a:spcPct val="100000"/>
                        </a:lnSpc>
                        <a:spcBef>
                          <a:spcPts val="0"/>
                        </a:spcBef>
                        <a:spcAft>
                          <a:spcPts val="600"/>
                        </a:spcAft>
                        <a:buNone/>
                      </a:pPr>
                      <a:r>
                        <a:rPr lang="en-GB" sz="1200" dirty="0">
                          <a:effectLst/>
                        </a:rPr>
                        <a:t>Barnet Hospital</a:t>
                      </a:r>
                    </a:p>
                    <a:p>
                      <a:pPr>
                        <a:lnSpc>
                          <a:spcPct val="100000"/>
                        </a:lnSpc>
                        <a:spcBef>
                          <a:spcPts val="0"/>
                        </a:spcBef>
                        <a:spcAft>
                          <a:spcPts val="600"/>
                        </a:spcAft>
                        <a:buNone/>
                      </a:pPr>
                      <a:r>
                        <a:rPr lang="en-GB" sz="1200" dirty="0">
                          <a:effectLst/>
                        </a:rPr>
                        <a:t>North Middlesex University Hospital</a:t>
                      </a:r>
                    </a:p>
                    <a:p>
                      <a:pPr>
                        <a:lnSpc>
                          <a:spcPct val="100000"/>
                        </a:lnSpc>
                        <a:spcBef>
                          <a:spcPts val="0"/>
                        </a:spcBef>
                        <a:spcAft>
                          <a:spcPts val="600"/>
                        </a:spcAft>
                        <a:buNone/>
                      </a:pPr>
                      <a:r>
                        <a:rPr lang="en-GB" sz="1200" dirty="0">
                          <a:effectLst/>
                        </a:rPr>
                        <a:t>Royal Free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Homerton University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Newham General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Whipps Cross University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Chelsea and Westminster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Hillingdon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West Middlesex University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University Hospital Lewisham</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St </a:t>
                      </a:r>
                      <a:r>
                        <a:rPr lang="en-GB" sz="1200" dirty="0" err="1">
                          <a:effectLst/>
                          <a:latin typeface="+mn-lt"/>
                          <a:ea typeface="Times New Roman" panose="02020603050405020304" pitchFamily="18" charset="0"/>
                          <a:cs typeface="Arial" panose="020B0604020202020204" pitchFamily="34" charset="0"/>
                        </a:rPr>
                        <a:t>Thomas'</a:t>
                      </a:r>
                      <a:r>
                        <a:rPr lang="en-GB" sz="1200" dirty="0">
                          <a:effectLst/>
                          <a:latin typeface="+mn-lt"/>
                          <a:ea typeface="Times New Roman" panose="02020603050405020304" pitchFamily="18" charset="0"/>
                          <a:cs typeface="Arial" panose="020B0604020202020204" pitchFamily="34" charset="0"/>
                        </a:rPr>
                        <a:t>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Croydon University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Kingston Hospital</a:t>
                      </a:r>
                    </a:p>
                    <a:p>
                      <a:pPr>
                        <a:lnSpc>
                          <a:spcPct val="100000"/>
                        </a:lnSpc>
                        <a:spcBef>
                          <a:spcPts val="0"/>
                        </a:spcBef>
                        <a:spcAft>
                          <a:spcPts val="600"/>
                        </a:spcAft>
                        <a:buNone/>
                      </a:pPr>
                      <a:r>
                        <a:rPr lang="en-GB" sz="1200" dirty="0">
                          <a:effectLst/>
                          <a:latin typeface="+mn-lt"/>
                          <a:ea typeface="Times New Roman" panose="02020603050405020304" pitchFamily="18" charset="0"/>
                          <a:cs typeface="Arial" panose="020B0604020202020204" pitchFamily="34" charset="0"/>
                        </a:rPr>
                        <a:t>St Helier Hospital (currently located at Epsom Hospital)</a:t>
                      </a:r>
                    </a:p>
                  </a:txBody>
                  <a:tcPr marL="39184" marR="39184" marT="0" marB="0"/>
                </a:tc>
                <a:extLst>
                  <a:ext uri="{0D108BD9-81ED-4DB2-BD59-A6C34878D82A}">
                    <a16:rowId xmlns:a16="http://schemas.microsoft.com/office/drawing/2014/main" val="4281134105"/>
                  </a:ext>
                </a:extLst>
              </a:tr>
            </a:tbl>
          </a:graphicData>
        </a:graphic>
      </p:graphicFrame>
      <p:sp>
        <p:nvSpPr>
          <p:cNvPr id="2" name="TextBox 1">
            <a:extLst>
              <a:ext uri="{FF2B5EF4-FFF2-40B4-BE49-F238E27FC236}">
                <a16:creationId xmlns:a16="http://schemas.microsoft.com/office/drawing/2014/main" id="{4CCF64D5-6367-A34B-0D59-9154A0F2C555}"/>
              </a:ext>
            </a:extLst>
          </p:cNvPr>
          <p:cNvSpPr txBox="1"/>
          <p:nvPr/>
        </p:nvSpPr>
        <p:spPr>
          <a:xfrm>
            <a:off x="355845" y="5621079"/>
            <a:ext cx="11617981" cy="523220"/>
          </a:xfrm>
          <a:prstGeom prst="rect">
            <a:avLst/>
          </a:prstGeom>
          <a:noFill/>
        </p:spPr>
        <p:txBody>
          <a:bodyPr wrap="square" rtlCol="0">
            <a:spAutoFit/>
          </a:bodyPr>
          <a:lstStyle/>
          <a:p>
            <a:r>
              <a:rPr lang="en-GB" sz="1400" dirty="0"/>
              <a:t>*This nomenclature aligns to the </a:t>
            </a:r>
            <a:r>
              <a:rPr lang="en-GB" sz="1400" dirty="0">
                <a:hlinkClick r:id="rId3"/>
              </a:rPr>
              <a:t>National Stroke </a:t>
            </a:r>
            <a:r>
              <a:rPr lang="en-GB" sz="1400">
                <a:hlinkClick r:id="rId3"/>
              </a:rPr>
              <a:t>Service Model</a:t>
            </a:r>
            <a:r>
              <a:rPr lang="en-GB" sz="1400"/>
              <a:t> and </a:t>
            </a:r>
            <a:r>
              <a:rPr lang="en-GB" sz="1400" dirty="0">
                <a:hlinkClick r:id="rId4"/>
              </a:rPr>
              <a:t>National Clinical Guideline for Stroke for the UK and Ireland</a:t>
            </a:r>
            <a:r>
              <a:rPr lang="en-GB" sz="1400" dirty="0"/>
              <a:t>. Please refer to service functions on the next page.</a:t>
            </a:r>
          </a:p>
        </p:txBody>
      </p:sp>
    </p:spTree>
    <p:extLst>
      <p:ext uri="{BB962C8B-B14F-4D97-AF65-F5344CB8AC3E}">
        <p14:creationId xmlns:p14="http://schemas.microsoft.com/office/powerpoint/2010/main" val="146998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A140-B519-132C-93E1-C8BAF165C74B}"/>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AB1ACD6-F469-04DF-0196-8BDE78A002BD}"/>
              </a:ext>
            </a:extLst>
          </p:cNvPr>
          <p:cNvSpPr>
            <a:spLocks noGrp="1"/>
          </p:cNvSpPr>
          <p:nvPr>
            <p:ph type="title"/>
          </p:nvPr>
        </p:nvSpPr>
        <p:spPr>
          <a:xfrm>
            <a:off x="355845" y="154487"/>
            <a:ext cx="7880727" cy="729790"/>
          </a:xfrm>
        </p:spPr>
        <p:txBody>
          <a:bodyPr/>
          <a:lstStyle/>
          <a:p>
            <a:r>
              <a:rPr lang="en-GB" spc="-40" dirty="0"/>
              <a:t>London stroke model</a:t>
            </a:r>
          </a:p>
        </p:txBody>
      </p:sp>
      <p:graphicFrame>
        <p:nvGraphicFramePr>
          <p:cNvPr id="3" name="Table 2">
            <a:extLst>
              <a:ext uri="{FF2B5EF4-FFF2-40B4-BE49-F238E27FC236}">
                <a16:creationId xmlns:a16="http://schemas.microsoft.com/office/drawing/2014/main" id="{CC3CBE5A-7C18-E607-F237-C84DEBEDBD5F}"/>
              </a:ext>
            </a:extLst>
          </p:cNvPr>
          <p:cNvGraphicFramePr>
            <a:graphicFrameLocks noGrp="1"/>
          </p:cNvGraphicFramePr>
          <p:nvPr>
            <p:extLst>
              <p:ext uri="{D42A27DB-BD31-4B8C-83A1-F6EECF244321}">
                <p14:modId xmlns:p14="http://schemas.microsoft.com/office/powerpoint/2010/main" val="3961858377"/>
              </p:ext>
            </p:extLst>
          </p:nvPr>
        </p:nvGraphicFramePr>
        <p:xfrm>
          <a:off x="314280" y="2428422"/>
          <a:ext cx="3567013" cy="1581668"/>
        </p:xfrm>
        <a:graphic>
          <a:graphicData uri="http://schemas.openxmlformats.org/drawingml/2006/table">
            <a:tbl>
              <a:tblPr firstRow="1" firstCol="1" bandRow="1">
                <a:tableStyleId>{8799B23B-EC83-4686-B30A-512413B5E67A}</a:tableStyleId>
              </a:tblPr>
              <a:tblGrid>
                <a:gridCol w="3567013">
                  <a:extLst>
                    <a:ext uri="{9D8B030D-6E8A-4147-A177-3AD203B41FA5}">
                      <a16:colId xmlns:a16="http://schemas.microsoft.com/office/drawing/2014/main" val="258547669"/>
                    </a:ext>
                  </a:extLst>
                </a:gridCol>
              </a:tblGrid>
              <a:tr h="320069">
                <a:tc>
                  <a:txBody>
                    <a:bodyPr/>
                    <a:lstStyle/>
                    <a:p>
                      <a:pPr algn="ctr">
                        <a:lnSpc>
                          <a:spcPct val="100000"/>
                        </a:lnSpc>
                        <a:spcAft>
                          <a:spcPts val="0"/>
                        </a:spcAft>
                        <a:buNone/>
                      </a:pPr>
                      <a:r>
                        <a:rPr lang="en-GB" sz="1400" dirty="0">
                          <a:effectLst/>
                          <a:latin typeface="+mn-lt"/>
                          <a:ea typeface="Times New Roman" panose="02020603050405020304" pitchFamily="18" charset="0"/>
                          <a:cs typeface="Arial" panose="020B0604020202020204" pitchFamily="34" charset="0"/>
                        </a:rPr>
                        <a:t>Hyperacute stroke units (HASUs)</a:t>
                      </a:r>
                    </a:p>
                    <a:p>
                      <a:pPr algn="ctr">
                        <a:lnSpc>
                          <a:spcPct val="100000"/>
                        </a:lnSpc>
                        <a:spcAft>
                          <a:spcPts val="0"/>
                        </a:spcAft>
                        <a:buNone/>
                      </a:pPr>
                      <a:r>
                        <a:rPr lang="en-GB" sz="1200" b="0" dirty="0">
                          <a:effectLst/>
                          <a:latin typeface="+mn-lt"/>
                          <a:ea typeface="Times New Roman" panose="02020603050405020304" pitchFamily="18" charset="0"/>
                          <a:cs typeface="Arial" panose="020B0604020202020204" pitchFamily="34" charset="0"/>
                        </a:rPr>
                        <a:t>First 72 hours of care</a:t>
                      </a:r>
                    </a:p>
                  </a:txBody>
                  <a:tcPr marL="39184" marR="39184" marT="0" marB="0" anchor="ctr">
                    <a:solidFill>
                      <a:schemeClr val="tx1">
                        <a:lumMod val="10000"/>
                        <a:lumOff val="90000"/>
                      </a:schemeClr>
                    </a:solidFill>
                  </a:tcPr>
                </a:tc>
                <a:extLst>
                  <a:ext uri="{0D108BD9-81ED-4DB2-BD59-A6C34878D82A}">
                    <a16:rowId xmlns:a16="http://schemas.microsoft.com/office/drawing/2014/main" val="426192664"/>
                  </a:ext>
                </a:extLst>
              </a:tr>
              <a:tr h="215242">
                <a:tc>
                  <a:txBody>
                    <a:bodyPr/>
                    <a:lstStyle/>
                    <a:p>
                      <a:pPr>
                        <a:lnSpc>
                          <a:spcPct val="100000"/>
                        </a:lnSpc>
                        <a:spcAft>
                          <a:spcPts val="0"/>
                        </a:spcAft>
                        <a:buNone/>
                      </a:pPr>
                      <a:r>
                        <a:rPr lang="en-GB" sz="1400" b="1" dirty="0">
                          <a:effectLst/>
                        </a:rPr>
                        <a:t>Comprehensive stroke centres (CSCs)</a:t>
                      </a:r>
                      <a:endParaRPr lang="en-GB" sz="1400" dirty="0">
                        <a:effectLst/>
                        <a:latin typeface="+mn-lt"/>
                        <a:ea typeface="Times New Roman" panose="02020603050405020304" pitchFamily="18" charset="0"/>
                        <a:cs typeface="Arial" panose="020B0604020202020204" pitchFamily="34" charset="0"/>
                      </a:endParaRPr>
                    </a:p>
                  </a:txBody>
                  <a:tcPr marL="39184" marR="39184" marT="0" marB="0"/>
                </a:tc>
                <a:extLst>
                  <a:ext uri="{0D108BD9-81ED-4DB2-BD59-A6C34878D82A}">
                    <a16:rowId xmlns:a16="http://schemas.microsoft.com/office/drawing/2014/main" val="637265434"/>
                  </a:ext>
                </a:extLst>
              </a:tr>
              <a:tr h="234690">
                <a:tc>
                  <a:txBody>
                    <a:bodyPr/>
                    <a:lstStyle/>
                    <a:p>
                      <a:pPr marL="171450" indent="-171450" algn="l" defTabSz="914400" rtl="0" eaLnBrk="1" latinLnBrk="0" hangingPunct="1">
                        <a:lnSpc>
                          <a:spcPct val="100000"/>
                        </a:lnSpc>
                        <a:spcAft>
                          <a:spcPts val="0"/>
                        </a:spcAft>
                        <a:buFont typeface="Arial" panose="020B0604020202020204" pitchFamily="34" charset="0"/>
                        <a:buChar char="•"/>
                      </a:pPr>
                      <a:r>
                        <a:rPr lang="en-GB" sz="1200" b="0" i="0" kern="1200" dirty="0">
                          <a:solidFill>
                            <a:srgbClr val="000000"/>
                          </a:solidFill>
                          <a:effectLst/>
                          <a:latin typeface="+mn-lt"/>
                          <a:ea typeface="+mn-ea"/>
                          <a:cs typeface="+mn-cs"/>
                        </a:rPr>
                        <a:t>Emergency diagnosis and time-critical treatment, including thrombectomy</a:t>
                      </a:r>
                    </a:p>
                  </a:txBody>
                  <a:tcPr marL="39184" marR="39184" marT="0" marB="0">
                    <a:solidFill>
                      <a:schemeClr val="bg1"/>
                    </a:solidFill>
                  </a:tcPr>
                </a:tc>
                <a:extLst>
                  <a:ext uri="{0D108BD9-81ED-4DB2-BD59-A6C34878D82A}">
                    <a16:rowId xmlns:a16="http://schemas.microsoft.com/office/drawing/2014/main" val="4281134105"/>
                  </a:ext>
                </a:extLst>
              </a:tr>
              <a:tr h="14177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kern="1200" dirty="0">
                          <a:solidFill>
                            <a:schemeClr val="tx1"/>
                          </a:solidFill>
                          <a:effectLst/>
                          <a:latin typeface="+mn-lt"/>
                          <a:ea typeface="+mn-ea"/>
                          <a:cs typeface="+mn-cs"/>
                        </a:rPr>
                        <a:t>Acute stroke centres (ASC)</a:t>
                      </a:r>
                    </a:p>
                  </a:txBody>
                  <a:tcPr marL="39184" marR="39184" marT="0" marB="0"/>
                </a:tc>
                <a:extLst>
                  <a:ext uri="{0D108BD9-81ED-4DB2-BD59-A6C34878D82A}">
                    <a16:rowId xmlns:a16="http://schemas.microsoft.com/office/drawing/2014/main" val="822322447"/>
                  </a:ext>
                </a:extLst>
              </a:tr>
              <a:tr h="391066">
                <a:tc>
                  <a:txBody>
                    <a:bodyPr/>
                    <a:lstStyle/>
                    <a:p>
                      <a:pPr marL="171450" indent="-171450" algn="l" defTabSz="914400" rtl="0" eaLnBrk="1" latinLnBrk="0" hangingPunct="1">
                        <a:lnSpc>
                          <a:spcPct val="100000"/>
                        </a:lnSpc>
                        <a:spcAft>
                          <a:spcPts val="0"/>
                        </a:spcAft>
                        <a:buFont typeface="Arial" panose="020B0604020202020204" pitchFamily="34" charset="0"/>
                        <a:buChar char="•"/>
                      </a:pPr>
                      <a:r>
                        <a:rPr lang="en-GB" sz="1200" b="0" i="0" kern="1200" dirty="0">
                          <a:solidFill>
                            <a:srgbClr val="000000"/>
                          </a:solidFill>
                          <a:effectLst/>
                          <a:latin typeface="+mn-lt"/>
                          <a:ea typeface="+mn-ea"/>
                          <a:cs typeface="+mn-cs"/>
                        </a:rPr>
                        <a:t>Emergency diagnosis and time-critical treatment, but not including thrombectomy</a:t>
                      </a:r>
                    </a:p>
                  </a:txBody>
                  <a:tcPr marL="39184" marR="39184" marT="0" marB="0">
                    <a:solidFill>
                      <a:schemeClr val="bg1"/>
                    </a:solidFill>
                  </a:tcPr>
                </a:tc>
                <a:extLst>
                  <a:ext uri="{0D108BD9-81ED-4DB2-BD59-A6C34878D82A}">
                    <a16:rowId xmlns:a16="http://schemas.microsoft.com/office/drawing/2014/main" val="3921576234"/>
                  </a:ext>
                </a:extLst>
              </a:tr>
            </a:tbl>
          </a:graphicData>
        </a:graphic>
      </p:graphicFrame>
      <p:graphicFrame>
        <p:nvGraphicFramePr>
          <p:cNvPr id="2" name="Table 1">
            <a:extLst>
              <a:ext uri="{FF2B5EF4-FFF2-40B4-BE49-F238E27FC236}">
                <a16:creationId xmlns:a16="http://schemas.microsoft.com/office/drawing/2014/main" id="{E270EBD1-122C-8104-B9B2-72D91E2D19B0}"/>
              </a:ext>
            </a:extLst>
          </p:cNvPr>
          <p:cNvGraphicFramePr>
            <a:graphicFrameLocks noGrp="1"/>
          </p:cNvGraphicFramePr>
          <p:nvPr>
            <p:extLst>
              <p:ext uri="{D42A27DB-BD31-4B8C-83A1-F6EECF244321}">
                <p14:modId xmlns:p14="http://schemas.microsoft.com/office/powerpoint/2010/main" val="30773449"/>
              </p:ext>
            </p:extLst>
          </p:nvPr>
        </p:nvGraphicFramePr>
        <p:xfrm>
          <a:off x="4344863" y="2442592"/>
          <a:ext cx="3617136" cy="1581668"/>
        </p:xfrm>
        <a:graphic>
          <a:graphicData uri="http://schemas.openxmlformats.org/drawingml/2006/table">
            <a:tbl>
              <a:tblPr firstRow="1" firstCol="1" bandRow="1">
                <a:tableStyleId>{8799B23B-EC83-4686-B30A-512413B5E67A}</a:tableStyleId>
              </a:tblPr>
              <a:tblGrid>
                <a:gridCol w="3617136">
                  <a:extLst>
                    <a:ext uri="{9D8B030D-6E8A-4147-A177-3AD203B41FA5}">
                      <a16:colId xmlns:a16="http://schemas.microsoft.com/office/drawing/2014/main" val="2026068162"/>
                    </a:ext>
                  </a:extLst>
                </a:gridCol>
              </a:tblGrid>
              <a:tr h="401601">
                <a:tc>
                  <a:txBody>
                    <a:bodyPr/>
                    <a:lstStyle/>
                    <a:p>
                      <a:pPr marL="0" algn="ctr" defTabSz="914400" rtl="0" eaLnBrk="1" latinLnBrk="0" hangingPunct="1">
                        <a:lnSpc>
                          <a:spcPct val="100000"/>
                        </a:lnSpc>
                        <a:spcAft>
                          <a:spcPts val="0"/>
                        </a:spcAft>
                        <a:buNone/>
                      </a:pPr>
                      <a:r>
                        <a:rPr lang="en-GB" sz="1400" b="1" kern="1200" dirty="0">
                          <a:solidFill>
                            <a:schemeClr val="tx1"/>
                          </a:solidFill>
                          <a:effectLst/>
                          <a:latin typeface="+mn-lt"/>
                          <a:cs typeface="Arial" panose="020B0604020202020204" pitchFamily="34" charset="0"/>
                        </a:rPr>
                        <a:t>Stroke units (SUs)</a:t>
                      </a:r>
                    </a:p>
                    <a:p>
                      <a:pPr marL="0" algn="ctr" defTabSz="914400" rtl="0" eaLnBrk="1" latinLnBrk="0" hangingPunct="1">
                        <a:lnSpc>
                          <a:spcPct val="100000"/>
                        </a:lnSpc>
                        <a:spcAft>
                          <a:spcPts val="0"/>
                        </a:spcAft>
                        <a:buNone/>
                      </a:pPr>
                      <a:r>
                        <a:rPr lang="en-GB" sz="1200" b="0" kern="1200" dirty="0">
                          <a:solidFill>
                            <a:schemeClr val="tx1"/>
                          </a:solidFill>
                          <a:effectLst/>
                          <a:latin typeface="+mn-lt"/>
                          <a:cs typeface="Arial" panose="020B0604020202020204" pitchFamily="34" charset="0"/>
                        </a:rPr>
                        <a:t>Care after hyperacute stay</a:t>
                      </a:r>
                    </a:p>
                  </a:txBody>
                  <a:tcPr marL="39184" marR="39184" marT="0" marB="0" anchor="ctr">
                    <a:solidFill>
                      <a:schemeClr val="tx1">
                        <a:lumMod val="10000"/>
                        <a:lumOff val="90000"/>
                      </a:schemeClr>
                    </a:solidFill>
                  </a:tcPr>
                </a:tc>
                <a:extLst>
                  <a:ext uri="{0D108BD9-81ED-4DB2-BD59-A6C34878D82A}">
                    <a16:rowId xmlns:a16="http://schemas.microsoft.com/office/drawing/2014/main" val="426192664"/>
                  </a:ext>
                </a:extLst>
              </a:tr>
              <a:tr h="216247">
                <a:tc>
                  <a:txBody>
                    <a:bodyPr/>
                    <a:lstStyle/>
                    <a:p>
                      <a:pPr>
                        <a:lnSpc>
                          <a:spcPct val="100000"/>
                        </a:lnSpc>
                        <a:spcAft>
                          <a:spcPts val="0"/>
                        </a:spcAft>
                        <a:buNone/>
                      </a:pPr>
                      <a:r>
                        <a:rPr lang="en-GB" sz="1400" b="1" dirty="0">
                          <a:effectLst/>
                        </a:rPr>
                        <a:t>Stroke recovery units (SRUs)</a:t>
                      </a:r>
                    </a:p>
                  </a:txBody>
                  <a:tcPr marL="39184" marR="39184" marT="0" marB="0"/>
                </a:tc>
                <a:extLst>
                  <a:ext uri="{0D108BD9-81ED-4DB2-BD59-A6C34878D82A}">
                    <a16:rowId xmlns:a16="http://schemas.microsoft.com/office/drawing/2014/main" val="637265434"/>
                  </a:ext>
                </a:extLst>
              </a:tr>
              <a:tr h="963820">
                <a:tc>
                  <a:txBody>
                    <a:bodyPr/>
                    <a:lstStyle/>
                    <a:p>
                      <a:pPr marL="171450" indent="-171450">
                        <a:lnSpc>
                          <a:spcPct val="100000"/>
                        </a:lnSpc>
                        <a:spcAft>
                          <a:spcPts val="0"/>
                        </a:spcAft>
                        <a:buFont typeface="Arial" panose="020B0604020202020204" pitchFamily="34" charset="0"/>
                        <a:buChar char="•"/>
                      </a:pPr>
                      <a:r>
                        <a:rPr lang="en-GB" sz="1200" b="0" i="0" dirty="0">
                          <a:solidFill>
                            <a:srgbClr val="000000"/>
                          </a:solidFill>
                          <a:effectLst/>
                        </a:rPr>
                        <a:t>Specialist stroke medical and nursing care and optimisation of treatment</a:t>
                      </a:r>
                    </a:p>
                    <a:p>
                      <a:pPr marL="171450" indent="-171450">
                        <a:lnSpc>
                          <a:spcPct val="100000"/>
                        </a:lnSpc>
                        <a:spcAft>
                          <a:spcPts val="0"/>
                        </a:spcAft>
                        <a:buFont typeface="Arial" panose="020B0604020202020204" pitchFamily="34" charset="0"/>
                        <a:buChar char="•"/>
                      </a:pPr>
                      <a:r>
                        <a:rPr lang="en-GB" sz="1200" b="0" i="0" dirty="0">
                          <a:solidFill>
                            <a:srgbClr val="000000"/>
                          </a:solidFill>
                          <a:effectLst/>
                        </a:rPr>
                        <a:t>Early structured rehabilitation</a:t>
                      </a:r>
                    </a:p>
                    <a:p>
                      <a:pPr marL="171450" indent="-171450">
                        <a:lnSpc>
                          <a:spcPct val="100000"/>
                        </a:lnSpc>
                        <a:spcAft>
                          <a:spcPts val="0"/>
                        </a:spcAft>
                        <a:buFont typeface="Arial" panose="020B0604020202020204" pitchFamily="34" charset="0"/>
                        <a:buChar char="•"/>
                      </a:pPr>
                      <a:r>
                        <a:rPr lang="en-GB" sz="1200" b="0" i="0" dirty="0">
                          <a:solidFill>
                            <a:srgbClr val="000000"/>
                          </a:solidFill>
                          <a:effectLst/>
                        </a:rPr>
                        <a:t>Planning of onward care and discharge</a:t>
                      </a:r>
                    </a:p>
                    <a:p>
                      <a:pPr marL="171450" indent="-171450">
                        <a:lnSpc>
                          <a:spcPct val="100000"/>
                        </a:lnSpc>
                        <a:spcAft>
                          <a:spcPts val="0"/>
                        </a:spcAft>
                        <a:buFont typeface="Arial" panose="020B0604020202020204" pitchFamily="34" charset="0"/>
                        <a:buChar char="•"/>
                      </a:pPr>
                      <a:r>
                        <a:rPr lang="en-GB" sz="1200" b="0" i="0" dirty="0">
                          <a:solidFill>
                            <a:srgbClr val="000000"/>
                          </a:solidFill>
                          <a:effectLst/>
                        </a:rPr>
                        <a:t>Average of 3 weeks but according to patient need</a:t>
                      </a:r>
                    </a:p>
                  </a:txBody>
                  <a:tcPr marL="39184" marR="39184" marT="0" marB="0">
                    <a:solidFill>
                      <a:schemeClr val="bg1"/>
                    </a:solidFill>
                  </a:tcPr>
                </a:tc>
                <a:extLst>
                  <a:ext uri="{0D108BD9-81ED-4DB2-BD59-A6C34878D82A}">
                    <a16:rowId xmlns:a16="http://schemas.microsoft.com/office/drawing/2014/main" val="4281134105"/>
                  </a:ext>
                </a:extLst>
              </a:tr>
            </a:tbl>
          </a:graphicData>
        </a:graphic>
      </p:graphicFrame>
      <p:graphicFrame>
        <p:nvGraphicFramePr>
          <p:cNvPr id="4" name="Table 3">
            <a:extLst>
              <a:ext uri="{FF2B5EF4-FFF2-40B4-BE49-F238E27FC236}">
                <a16:creationId xmlns:a16="http://schemas.microsoft.com/office/drawing/2014/main" id="{4FB7035B-1820-14F5-842A-837B7EFAEE19}"/>
              </a:ext>
            </a:extLst>
          </p:cNvPr>
          <p:cNvGraphicFramePr>
            <a:graphicFrameLocks noGrp="1"/>
          </p:cNvGraphicFramePr>
          <p:nvPr>
            <p:extLst>
              <p:ext uri="{D42A27DB-BD31-4B8C-83A1-F6EECF244321}">
                <p14:modId xmlns:p14="http://schemas.microsoft.com/office/powerpoint/2010/main" val="3727819042"/>
              </p:ext>
            </p:extLst>
          </p:nvPr>
        </p:nvGraphicFramePr>
        <p:xfrm>
          <a:off x="3281464" y="4348260"/>
          <a:ext cx="5696281" cy="1947470"/>
        </p:xfrm>
        <a:graphic>
          <a:graphicData uri="http://schemas.openxmlformats.org/drawingml/2006/table">
            <a:tbl>
              <a:tblPr firstRow="1" firstCol="1" bandRow="1">
                <a:tableStyleId>{8799B23B-EC83-4686-B30A-512413B5E67A}</a:tableStyleId>
              </a:tblPr>
              <a:tblGrid>
                <a:gridCol w="5696281">
                  <a:extLst>
                    <a:ext uri="{9D8B030D-6E8A-4147-A177-3AD203B41FA5}">
                      <a16:colId xmlns:a16="http://schemas.microsoft.com/office/drawing/2014/main" val="2026068162"/>
                    </a:ext>
                  </a:extLst>
                </a:gridCol>
              </a:tblGrid>
              <a:tr h="180643">
                <a:tc>
                  <a:txBody>
                    <a:bodyPr/>
                    <a:lstStyle/>
                    <a:p>
                      <a:pPr marL="0" algn="ctr" defTabSz="914400" rtl="0" eaLnBrk="1" latinLnBrk="0" hangingPunct="1">
                        <a:lnSpc>
                          <a:spcPct val="100000"/>
                        </a:lnSpc>
                        <a:spcAft>
                          <a:spcPts val="0"/>
                        </a:spcAft>
                        <a:buNone/>
                      </a:pPr>
                      <a:r>
                        <a:rPr lang="en-GB" sz="1400" b="1" kern="1200" dirty="0">
                          <a:solidFill>
                            <a:schemeClr val="tx1"/>
                          </a:solidFill>
                          <a:effectLst/>
                          <a:latin typeface="+mn-lt"/>
                          <a:ea typeface="+mn-ea"/>
                          <a:cs typeface="Arial" panose="020B0604020202020204" pitchFamily="34" charset="0"/>
                        </a:rPr>
                        <a:t>Community rehabilitation</a:t>
                      </a:r>
                    </a:p>
                  </a:txBody>
                  <a:tcPr marL="39184" marR="39184" marT="0" marB="0" anchor="ctr">
                    <a:solidFill>
                      <a:schemeClr val="tx1">
                        <a:lumMod val="10000"/>
                        <a:lumOff val="90000"/>
                      </a:schemeClr>
                    </a:solidFill>
                  </a:tcPr>
                </a:tc>
                <a:extLst>
                  <a:ext uri="{0D108BD9-81ED-4DB2-BD59-A6C34878D82A}">
                    <a16:rowId xmlns:a16="http://schemas.microsoft.com/office/drawing/2014/main" val="426192664"/>
                  </a:ext>
                </a:extLst>
              </a:tr>
              <a:tr h="170783">
                <a:tc>
                  <a:txBody>
                    <a:bodyPr/>
                    <a:lstStyle/>
                    <a:p>
                      <a:pPr>
                        <a:lnSpc>
                          <a:spcPct val="100000"/>
                        </a:lnSpc>
                        <a:spcAft>
                          <a:spcPts val="0"/>
                        </a:spcAft>
                        <a:buNone/>
                      </a:pPr>
                      <a:r>
                        <a:rPr lang="en-GB" sz="1400" b="1" dirty="0">
                          <a:effectLst/>
                        </a:rPr>
                        <a:t>Early supported discharge (ESD)</a:t>
                      </a:r>
                    </a:p>
                  </a:txBody>
                  <a:tcPr marL="39184" marR="39184" marT="0" marB="0"/>
                </a:tc>
                <a:extLst>
                  <a:ext uri="{0D108BD9-81ED-4DB2-BD59-A6C34878D82A}">
                    <a16:rowId xmlns:a16="http://schemas.microsoft.com/office/drawing/2014/main" val="637265434"/>
                  </a:ext>
                </a:extLst>
              </a:tr>
              <a:tr h="731928">
                <a:tc>
                  <a:txBody>
                    <a:bodyPr/>
                    <a:lstStyle/>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Goal‑oriented, intensive, and time‑limited rehabilitation, mirroring inpatient stroke unit care</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Continues immediately after inpatient stay</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Key enabler to reduce acute length of stay, improve flow across the pathway and release specialist beds without compromising safety or outcomes</a:t>
                      </a:r>
                    </a:p>
                  </a:txBody>
                  <a:tcPr marL="39184" marR="39184" marT="0" marB="0">
                    <a:solidFill>
                      <a:schemeClr val="bg1"/>
                    </a:solidFill>
                  </a:tcPr>
                </a:tc>
                <a:extLst>
                  <a:ext uri="{0D108BD9-81ED-4DB2-BD59-A6C34878D82A}">
                    <a16:rowId xmlns:a16="http://schemas.microsoft.com/office/drawing/2014/main" val="4281134105"/>
                  </a:ext>
                </a:extLst>
              </a:tr>
              <a:tr h="170783">
                <a:tc>
                  <a:txBody>
                    <a:bodyPr/>
                    <a:lstStyle/>
                    <a:p>
                      <a:pPr marL="0" algn="l" defTabSz="914400" rtl="0" eaLnBrk="1" latinLnBrk="0" hangingPunct="1">
                        <a:lnSpc>
                          <a:spcPct val="100000"/>
                        </a:lnSpc>
                        <a:spcBef>
                          <a:spcPts val="0"/>
                        </a:spcBef>
                        <a:spcAft>
                          <a:spcPts val="0"/>
                        </a:spcAft>
                        <a:buNone/>
                      </a:pPr>
                      <a:r>
                        <a:rPr lang="en-GB" sz="1400" b="1" kern="1200" dirty="0">
                          <a:solidFill>
                            <a:schemeClr val="tx1"/>
                          </a:solidFill>
                          <a:effectLst/>
                          <a:latin typeface="+mn-lt"/>
                          <a:ea typeface="+mn-ea"/>
                          <a:cs typeface="+mn-cs"/>
                        </a:rPr>
                        <a:t>Community stroke rehabilitation teams</a:t>
                      </a:r>
                    </a:p>
                  </a:txBody>
                  <a:tcPr marL="39184" marR="39184" marT="0" marB="0"/>
                </a:tc>
                <a:extLst>
                  <a:ext uri="{0D108BD9-81ED-4DB2-BD59-A6C34878D82A}">
                    <a16:rowId xmlns:a16="http://schemas.microsoft.com/office/drawing/2014/main" val="1291640142"/>
                  </a:ext>
                </a:extLst>
              </a:tr>
              <a:tr h="392990">
                <a:tc>
                  <a:txBody>
                    <a:bodyPr/>
                    <a:lstStyle/>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Ongoing, needs‑based stroke-specialist rehabilitation beyond ESD or for those not suitable for ESD</a:t>
                      </a:r>
                    </a:p>
                  </a:txBody>
                  <a:tcPr marL="39184" marR="39184" marT="0" marB="0">
                    <a:solidFill>
                      <a:schemeClr val="bg1"/>
                    </a:solidFill>
                  </a:tcPr>
                </a:tc>
                <a:extLst>
                  <a:ext uri="{0D108BD9-81ED-4DB2-BD59-A6C34878D82A}">
                    <a16:rowId xmlns:a16="http://schemas.microsoft.com/office/drawing/2014/main" val="3255803246"/>
                  </a:ext>
                </a:extLst>
              </a:tr>
            </a:tbl>
          </a:graphicData>
        </a:graphic>
      </p:graphicFrame>
      <p:graphicFrame>
        <p:nvGraphicFramePr>
          <p:cNvPr id="5" name="Table 4">
            <a:extLst>
              <a:ext uri="{FF2B5EF4-FFF2-40B4-BE49-F238E27FC236}">
                <a16:creationId xmlns:a16="http://schemas.microsoft.com/office/drawing/2014/main" id="{45D91A3F-2C52-41A8-ECEC-E0C0871DFEF4}"/>
              </a:ext>
            </a:extLst>
          </p:cNvPr>
          <p:cNvGraphicFramePr>
            <a:graphicFrameLocks noGrp="1"/>
          </p:cNvGraphicFramePr>
          <p:nvPr>
            <p:extLst>
              <p:ext uri="{D42A27DB-BD31-4B8C-83A1-F6EECF244321}">
                <p14:modId xmlns:p14="http://schemas.microsoft.com/office/powerpoint/2010/main" val="2906884533"/>
              </p:ext>
            </p:extLst>
          </p:nvPr>
        </p:nvGraphicFramePr>
        <p:xfrm>
          <a:off x="8435495" y="2428422"/>
          <a:ext cx="3476849" cy="1581668"/>
        </p:xfrm>
        <a:graphic>
          <a:graphicData uri="http://schemas.openxmlformats.org/drawingml/2006/table">
            <a:tbl>
              <a:tblPr firstRow="1" firstCol="1" bandRow="1">
                <a:tableStyleId>{8799B23B-EC83-4686-B30A-512413B5E67A}</a:tableStyleId>
              </a:tblPr>
              <a:tblGrid>
                <a:gridCol w="3476849">
                  <a:extLst>
                    <a:ext uri="{9D8B030D-6E8A-4147-A177-3AD203B41FA5}">
                      <a16:colId xmlns:a16="http://schemas.microsoft.com/office/drawing/2014/main" val="2026068162"/>
                    </a:ext>
                  </a:extLst>
                </a:gridCol>
              </a:tblGrid>
              <a:tr h="221433">
                <a:tc>
                  <a:txBody>
                    <a:bodyPr/>
                    <a:lstStyle/>
                    <a:p>
                      <a:pPr marL="0" algn="ctr" defTabSz="914400" rtl="0" eaLnBrk="1" latinLnBrk="0" hangingPunct="1">
                        <a:lnSpc>
                          <a:spcPct val="100000"/>
                        </a:lnSpc>
                        <a:spcAft>
                          <a:spcPts val="0"/>
                        </a:spcAft>
                        <a:buNone/>
                      </a:pPr>
                      <a:r>
                        <a:rPr lang="en-GB" sz="1400" b="1" kern="1200" dirty="0">
                          <a:solidFill>
                            <a:schemeClr val="tx1"/>
                          </a:solidFill>
                          <a:effectLst/>
                          <a:latin typeface="+mn-lt"/>
                          <a:ea typeface="+mn-ea"/>
                          <a:cs typeface="Arial" panose="020B0604020202020204" pitchFamily="34" charset="0"/>
                        </a:rPr>
                        <a:t>Bedded rehabilitation</a:t>
                      </a:r>
                    </a:p>
                  </a:txBody>
                  <a:tcPr marL="39184" marR="39184" marT="0" marB="0" anchor="ctr">
                    <a:solidFill>
                      <a:schemeClr val="tx1">
                        <a:lumMod val="10000"/>
                        <a:lumOff val="90000"/>
                      </a:schemeClr>
                    </a:solidFill>
                  </a:tcPr>
                </a:tc>
                <a:extLst>
                  <a:ext uri="{0D108BD9-81ED-4DB2-BD59-A6C34878D82A}">
                    <a16:rowId xmlns:a16="http://schemas.microsoft.com/office/drawing/2014/main" val="426192664"/>
                  </a:ext>
                </a:extLst>
              </a:tr>
              <a:tr h="221433">
                <a:tc>
                  <a:txBody>
                    <a:bodyPr/>
                    <a:lstStyle/>
                    <a:p>
                      <a:pPr>
                        <a:lnSpc>
                          <a:spcPct val="100000"/>
                        </a:lnSpc>
                        <a:spcAft>
                          <a:spcPts val="0"/>
                        </a:spcAft>
                        <a:buNone/>
                      </a:pPr>
                      <a:r>
                        <a:rPr lang="en-GB" sz="1400" b="1" dirty="0">
                          <a:effectLst/>
                        </a:rPr>
                        <a:t>Consortium beds - level 1/2/3</a:t>
                      </a:r>
                    </a:p>
                  </a:txBody>
                  <a:tcPr marL="39184" marR="39184" marT="0" marB="0"/>
                </a:tc>
                <a:extLst>
                  <a:ext uri="{0D108BD9-81ED-4DB2-BD59-A6C34878D82A}">
                    <a16:rowId xmlns:a16="http://schemas.microsoft.com/office/drawing/2014/main" val="637265434"/>
                  </a:ext>
                </a:extLst>
              </a:tr>
              <a:tr h="1138802">
                <a:tc>
                  <a:txBody>
                    <a:bodyPr/>
                    <a:lstStyle/>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Level 1: high‑intensity rehabilitation for moderate to severe stroke</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Level 2: moderate intensity rehabilitation</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Level 3: low-intensity, short-term inpatient reablement</a:t>
                      </a:r>
                    </a:p>
                    <a:p>
                      <a:pPr marL="171450" indent="-171450" algn="l" defTabSz="914400" rtl="0" eaLnBrk="1" latinLnBrk="0" hangingPunct="1">
                        <a:lnSpc>
                          <a:spcPct val="100000"/>
                        </a:lnSpc>
                        <a:spcBef>
                          <a:spcPts val="0"/>
                        </a:spcBef>
                        <a:spcAft>
                          <a:spcPts val="0"/>
                        </a:spcAft>
                        <a:buFont typeface="Arial" panose="020B0604020202020204" pitchFamily="34" charset="0"/>
                        <a:buChar char="•"/>
                      </a:pPr>
                      <a:r>
                        <a:rPr lang="en-GB" sz="1200" b="0" i="0" kern="1200" dirty="0">
                          <a:solidFill>
                            <a:srgbClr val="000000"/>
                          </a:solidFill>
                          <a:effectLst/>
                          <a:latin typeface="+mn-lt"/>
                          <a:ea typeface="+mn-ea"/>
                          <a:cs typeface="+mn-cs"/>
                        </a:rPr>
                        <a:t>Support timely discharge from HASUs and SUs</a:t>
                      </a:r>
                    </a:p>
                  </a:txBody>
                  <a:tcPr marL="39184" marR="39184" marT="0" marB="0">
                    <a:solidFill>
                      <a:schemeClr val="bg1"/>
                    </a:solidFill>
                  </a:tcPr>
                </a:tc>
                <a:extLst>
                  <a:ext uri="{0D108BD9-81ED-4DB2-BD59-A6C34878D82A}">
                    <a16:rowId xmlns:a16="http://schemas.microsoft.com/office/drawing/2014/main" val="4281134105"/>
                  </a:ext>
                </a:extLst>
              </a:tr>
            </a:tbl>
          </a:graphicData>
        </a:graphic>
      </p:graphicFrame>
      <p:sp>
        <p:nvSpPr>
          <p:cNvPr id="7" name="TextBox 6">
            <a:extLst>
              <a:ext uri="{FF2B5EF4-FFF2-40B4-BE49-F238E27FC236}">
                <a16:creationId xmlns:a16="http://schemas.microsoft.com/office/drawing/2014/main" id="{A58A92EC-9759-DE8B-F9B8-09EA4DB08AA4}"/>
              </a:ext>
            </a:extLst>
          </p:cNvPr>
          <p:cNvSpPr txBox="1"/>
          <p:nvPr/>
        </p:nvSpPr>
        <p:spPr>
          <a:xfrm>
            <a:off x="327609" y="880362"/>
            <a:ext cx="11499131" cy="646331"/>
          </a:xfrm>
          <a:prstGeom prst="rect">
            <a:avLst/>
          </a:prstGeom>
          <a:solidFill>
            <a:schemeClr val="bg2">
              <a:lumMod val="20000"/>
              <a:lumOff val="80000"/>
            </a:schemeClr>
          </a:solidFill>
          <a:ln w="9525">
            <a:solidFill>
              <a:srgbClr val="DDE1E4"/>
            </a:solidFill>
          </a:ln>
        </p:spPr>
        <p:txBody>
          <a:bodyPr wrap="square" rtlCol="0">
            <a:spAutoFit/>
          </a:bodyPr>
          <a:lstStyle/>
          <a:p>
            <a:pPr algn="ctr"/>
            <a:r>
              <a:rPr lang="en-GB" sz="1200" dirty="0"/>
              <a:t>The London stroke model and the components of the Integrated Community Stroke Service (ICSS) model have a strong direct evidence for:</a:t>
            </a:r>
          </a:p>
          <a:p>
            <a:pPr algn="ctr"/>
            <a:r>
              <a:rPr lang="en-GB" sz="1200" b="1" dirty="0"/>
              <a:t>reduced length of hospital stay - improved patient flow - reduced long-term dependency - reduced recurrent stroke - improved health outcomes</a:t>
            </a:r>
          </a:p>
          <a:p>
            <a:pPr algn="ctr"/>
            <a:r>
              <a:rPr lang="en-GB" sz="1200" dirty="0"/>
              <a:t>and as such should be available for all stroke patients in each London borough.</a:t>
            </a:r>
          </a:p>
        </p:txBody>
      </p:sp>
      <p:cxnSp>
        <p:nvCxnSpPr>
          <p:cNvPr id="11" name="Straight Arrow Connector 10">
            <a:extLst>
              <a:ext uri="{FF2B5EF4-FFF2-40B4-BE49-F238E27FC236}">
                <a16:creationId xmlns:a16="http://schemas.microsoft.com/office/drawing/2014/main" id="{CA74C9E2-6441-23C0-EA0B-C859CA0820CA}"/>
              </a:ext>
            </a:extLst>
          </p:cNvPr>
          <p:cNvCxnSpPr>
            <a:cxnSpLocks/>
          </p:cNvCxnSpPr>
          <p:nvPr/>
        </p:nvCxnSpPr>
        <p:spPr>
          <a:xfrm>
            <a:off x="3874922" y="3098627"/>
            <a:ext cx="468000" cy="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8B3CF45-DCD1-210E-A5F9-42D0930B6B65}"/>
              </a:ext>
            </a:extLst>
          </p:cNvPr>
          <p:cNvCxnSpPr>
            <a:cxnSpLocks/>
          </p:cNvCxnSpPr>
          <p:nvPr/>
        </p:nvCxnSpPr>
        <p:spPr>
          <a:xfrm>
            <a:off x="7964747" y="3098627"/>
            <a:ext cx="468000" cy="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4F8F77-D0E0-CEDE-0D14-A9211A96EA9D}"/>
              </a:ext>
            </a:extLst>
          </p:cNvPr>
          <p:cNvCxnSpPr>
            <a:cxnSpLocks/>
          </p:cNvCxnSpPr>
          <p:nvPr/>
        </p:nvCxnSpPr>
        <p:spPr>
          <a:xfrm>
            <a:off x="6033542" y="4024260"/>
            <a:ext cx="0" cy="32400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09E9B06-F5B1-0DA9-3073-34729B765BB5}"/>
              </a:ext>
            </a:extLst>
          </p:cNvPr>
          <p:cNvCxnSpPr>
            <a:cxnSpLocks/>
          </p:cNvCxnSpPr>
          <p:nvPr/>
        </p:nvCxnSpPr>
        <p:spPr>
          <a:xfrm>
            <a:off x="3656279" y="4024260"/>
            <a:ext cx="0" cy="32400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DB2C00C-65B7-260B-774C-1CC128A3F363}"/>
              </a:ext>
            </a:extLst>
          </p:cNvPr>
          <p:cNvCxnSpPr>
            <a:cxnSpLocks/>
          </p:cNvCxnSpPr>
          <p:nvPr/>
        </p:nvCxnSpPr>
        <p:spPr>
          <a:xfrm>
            <a:off x="8688722" y="4024260"/>
            <a:ext cx="0" cy="32400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D5E32BF-94F2-8EEF-D082-8DC13C5205F8}"/>
              </a:ext>
            </a:extLst>
          </p:cNvPr>
          <p:cNvSpPr/>
          <p:nvPr/>
        </p:nvSpPr>
        <p:spPr>
          <a:xfrm>
            <a:off x="732083" y="1782167"/>
            <a:ext cx="2814536" cy="305849"/>
          </a:xfrm>
          <a:prstGeom prst="rect">
            <a:avLst/>
          </a:prstGeom>
          <a:solidFill>
            <a:schemeClr val="bg1"/>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dirty="0"/>
              <a:t>Pre-hospital video triage</a:t>
            </a:r>
          </a:p>
        </p:txBody>
      </p:sp>
      <p:cxnSp>
        <p:nvCxnSpPr>
          <p:cNvPr id="23" name="Straight Arrow Connector 22">
            <a:extLst>
              <a:ext uri="{FF2B5EF4-FFF2-40B4-BE49-F238E27FC236}">
                <a16:creationId xmlns:a16="http://schemas.microsoft.com/office/drawing/2014/main" id="{1277316F-EADF-8C63-6FA6-13D152E2BCB9}"/>
              </a:ext>
            </a:extLst>
          </p:cNvPr>
          <p:cNvCxnSpPr>
            <a:cxnSpLocks/>
          </p:cNvCxnSpPr>
          <p:nvPr/>
        </p:nvCxnSpPr>
        <p:spPr>
          <a:xfrm>
            <a:off x="2005819" y="2104422"/>
            <a:ext cx="0" cy="324000"/>
          </a:xfrm>
          <a:prstGeom prst="straightConnector1">
            <a:avLst/>
          </a:prstGeom>
          <a:ln w="12700">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0EEB893-BB07-6132-C6ED-724B81AE1EB7}"/>
              </a:ext>
            </a:extLst>
          </p:cNvPr>
          <p:cNvSpPr txBox="1"/>
          <p:nvPr/>
        </p:nvSpPr>
        <p:spPr>
          <a:xfrm>
            <a:off x="355844" y="6378548"/>
            <a:ext cx="3692453" cy="230832"/>
          </a:xfrm>
          <a:prstGeom prst="rect">
            <a:avLst/>
          </a:prstGeom>
          <a:noFill/>
        </p:spPr>
        <p:txBody>
          <a:bodyPr wrap="square" rtlCol="0">
            <a:spAutoFit/>
          </a:bodyPr>
          <a:lstStyle/>
          <a:p>
            <a:r>
              <a:rPr lang="en-GB" sz="900" dirty="0"/>
              <a:t>This configuration may vary by ICS as per locally identified need.</a:t>
            </a:r>
          </a:p>
        </p:txBody>
      </p:sp>
    </p:spTree>
    <p:extLst>
      <p:ext uri="{BB962C8B-B14F-4D97-AF65-F5344CB8AC3E}">
        <p14:creationId xmlns:p14="http://schemas.microsoft.com/office/powerpoint/2010/main" val="112555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9246-7AB0-7C5F-7228-CCD82708299B}"/>
              </a:ext>
            </a:extLst>
          </p:cNvPr>
          <p:cNvSpPr>
            <a:spLocks noGrp="1"/>
          </p:cNvSpPr>
          <p:nvPr>
            <p:ph type="title"/>
          </p:nvPr>
        </p:nvSpPr>
        <p:spPr>
          <a:xfrm>
            <a:off x="503697" y="580440"/>
            <a:ext cx="4106756" cy="1325563"/>
          </a:xfrm>
        </p:spPr>
        <p:txBody>
          <a:bodyPr/>
          <a:lstStyle/>
          <a:p>
            <a:r>
              <a:rPr lang="en-GB" dirty="0"/>
              <a:t>Content</a:t>
            </a:r>
          </a:p>
        </p:txBody>
      </p:sp>
      <p:sp>
        <p:nvSpPr>
          <p:cNvPr id="3" name="Text Placeholder 2">
            <a:extLst>
              <a:ext uri="{FF2B5EF4-FFF2-40B4-BE49-F238E27FC236}">
                <a16:creationId xmlns:a16="http://schemas.microsoft.com/office/drawing/2014/main" id="{E0AB15D7-4219-E216-1AD1-DE7C510ADA87}"/>
              </a:ext>
            </a:extLst>
          </p:cNvPr>
          <p:cNvSpPr>
            <a:spLocks noGrp="1"/>
          </p:cNvSpPr>
          <p:nvPr>
            <p:ph type="body" sz="quarter" idx="13"/>
          </p:nvPr>
        </p:nvSpPr>
        <p:spPr>
          <a:xfrm>
            <a:off x="503697" y="1844584"/>
            <a:ext cx="6253884" cy="2435754"/>
          </a:xfrm>
        </p:spPr>
        <p:txBody>
          <a:bodyPr>
            <a:normAutofit/>
          </a:bodyPr>
          <a:lstStyle/>
          <a:p>
            <a:pPr lvl="0">
              <a:lnSpc>
                <a:spcPct val="116000"/>
              </a:lnSpc>
            </a:pPr>
            <a:r>
              <a:rPr lang="en-GB" sz="2400" dirty="0">
                <a:effectLst/>
                <a:ea typeface="Times New Roman" panose="02020603050405020304" pitchFamily="18" charset="0"/>
                <a:cs typeface="Arial" panose="020B0604020202020204" pitchFamily="34" charset="0"/>
              </a:rPr>
              <a:t>1. Principles of the stroke model</a:t>
            </a:r>
          </a:p>
          <a:p>
            <a:pPr lvl="0">
              <a:lnSpc>
                <a:spcPct val="116000"/>
              </a:lnSpc>
            </a:pPr>
            <a:r>
              <a:rPr lang="en-GB" sz="2400" dirty="0">
                <a:ea typeface="Times New Roman" panose="02020603050405020304" pitchFamily="18" charset="0"/>
                <a:cs typeface="Arial" panose="020B0604020202020204" pitchFamily="34" charset="0"/>
              </a:rPr>
              <a:t>2. </a:t>
            </a:r>
            <a:r>
              <a:rPr lang="en-GB" sz="2400" dirty="0">
                <a:effectLst/>
                <a:ea typeface="Times New Roman" panose="02020603050405020304" pitchFamily="18" charset="0"/>
                <a:cs typeface="Arial" panose="020B0604020202020204" pitchFamily="34" charset="0"/>
              </a:rPr>
              <a:t>Pathways into stroke care</a:t>
            </a:r>
          </a:p>
          <a:p>
            <a:pPr>
              <a:lnSpc>
                <a:spcPct val="116000"/>
              </a:lnSpc>
            </a:pPr>
            <a:r>
              <a:rPr lang="en-GB" sz="2400" dirty="0">
                <a:ea typeface="Times New Roman" panose="02020603050405020304" pitchFamily="18" charset="0"/>
                <a:cs typeface="Arial" panose="020B0604020202020204" pitchFamily="34" charset="0"/>
              </a:rPr>
              <a:t>3. </a:t>
            </a:r>
            <a:r>
              <a:rPr lang="en-GB" sz="2400" dirty="0">
                <a:effectLst/>
                <a:ea typeface="Times New Roman" panose="02020603050405020304" pitchFamily="18" charset="0"/>
                <a:cs typeface="Arial" panose="020B0604020202020204" pitchFamily="34" charset="0"/>
              </a:rPr>
              <a:t>Repatriation</a:t>
            </a:r>
            <a:endParaRPr lang="en-GB" sz="2400" dirty="0">
              <a:ea typeface="Times New Roman" panose="02020603050405020304" pitchFamily="18" charset="0"/>
              <a:cs typeface="Arial" panose="020B0604020202020204" pitchFamily="34" charset="0"/>
            </a:endParaRPr>
          </a:p>
          <a:p>
            <a:pPr>
              <a:lnSpc>
                <a:spcPct val="116000"/>
              </a:lnSpc>
            </a:pPr>
            <a:r>
              <a:rPr lang="en-GB" sz="2400" dirty="0">
                <a:ea typeface="Times New Roman" panose="02020603050405020304" pitchFamily="18" charset="0"/>
                <a:cs typeface="Arial" panose="020B0604020202020204" pitchFamily="34" charset="0"/>
              </a:rPr>
              <a:t>4. </a:t>
            </a:r>
            <a:r>
              <a:rPr lang="en-GB" sz="2400" dirty="0">
                <a:cs typeface="Arial" panose="020B0604020202020204" pitchFamily="34" charset="0"/>
              </a:rPr>
              <a:t>Outpatients and non-stroke</a:t>
            </a:r>
            <a:endParaRPr lang="en-GB" dirty="0"/>
          </a:p>
        </p:txBody>
      </p:sp>
      <p:sp>
        <p:nvSpPr>
          <p:cNvPr id="5" name="TextBox 4">
            <a:extLst>
              <a:ext uri="{FF2B5EF4-FFF2-40B4-BE49-F238E27FC236}">
                <a16:creationId xmlns:a16="http://schemas.microsoft.com/office/drawing/2014/main" id="{70EA478D-3E0F-3C6E-516F-857295349F54}"/>
              </a:ext>
            </a:extLst>
          </p:cNvPr>
          <p:cNvSpPr txBox="1"/>
          <p:nvPr/>
        </p:nvSpPr>
        <p:spPr>
          <a:xfrm>
            <a:off x="503697" y="4672326"/>
            <a:ext cx="5022117" cy="1200329"/>
          </a:xfrm>
          <a:prstGeom prst="rect">
            <a:avLst/>
          </a:prstGeom>
          <a:noFill/>
        </p:spPr>
        <p:txBody>
          <a:bodyPr wrap="square">
            <a:spAutoFit/>
          </a:bodyPr>
          <a:lstStyle/>
          <a:p>
            <a:r>
              <a:rPr lang="en-GB" sz="1200" b="1" dirty="0"/>
              <a:t>Document control</a:t>
            </a:r>
          </a:p>
          <a:p>
            <a:r>
              <a:rPr lang="en-GB" sz="1200" dirty="0"/>
              <a:t>This document is produced by the London Stroke Clinical Network.   The controlled copy of this document is maintained by the Network. Copies of this document held outside of that area, in whatever format (e.g. paper, email attachment), are considered to have passed out of control and should be checked for currency and validity.</a:t>
            </a:r>
          </a:p>
        </p:txBody>
      </p:sp>
    </p:spTree>
    <p:extLst>
      <p:ext uri="{BB962C8B-B14F-4D97-AF65-F5344CB8AC3E}">
        <p14:creationId xmlns:p14="http://schemas.microsoft.com/office/powerpoint/2010/main" val="78248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60121"/>
            <a:ext cx="11404154" cy="865186"/>
          </a:xfrm>
        </p:spPr>
        <p:txBody>
          <a:bodyPr/>
          <a:lstStyle/>
          <a:p>
            <a:r>
              <a:rPr lang="en-GB" spc="-40" dirty="0"/>
              <a:t>Principles of the stroke model</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55845" y="1105556"/>
            <a:ext cx="11539593" cy="4224326"/>
          </a:xfrm>
        </p:spPr>
        <p:txBody>
          <a:bodyPr vert="horz" lIns="0" tIns="0" rIns="0" bIns="0" rtlCol="0" anchor="t">
            <a:normAutofit fontScale="92500" lnSpcReduction="20000"/>
          </a:bodyPr>
          <a:lstStyle/>
          <a:p>
            <a:pPr marL="457200" indent="-457200">
              <a:spcAft>
                <a:spcPts val="1200"/>
              </a:spcAft>
              <a:buFont typeface="+mj-lt"/>
              <a:buAutoNum type="arabicPeriod"/>
            </a:pPr>
            <a:r>
              <a:rPr lang="en-GB" sz="1900" dirty="0">
                <a:cs typeface="Arial" panose="020B0604020202020204" pitchFamily="34" charset="0"/>
              </a:rPr>
              <a:t>The underlying principle is that patients with an acute stroke should be admitted to a HASU. When the onset of stroke is beyond 48 hours, the decision to admit the patient to a HASU should be made on a case-by-case basis with the HASU team.</a:t>
            </a:r>
          </a:p>
          <a:p>
            <a:pPr marL="457200" indent="-457200">
              <a:spcAft>
                <a:spcPts val="1200"/>
              </a:spcAft>
              <a:buFont typeface="+mj-lt"/>
              <a:buAutoNum type="arabicPeriod"/>
            </a:pPr>
            <a:r>
              <a:rPr lang="en-GB" sz="1900" dirty="0">
                <a:ea typeface="Arial" panose="020B0604020202020204" pitchFamily="34" charset="0"/>
                <a:cs typeface="Arial"/>
              </a:rPr>
              <a:t>Patients outside of this time window should still expect to receive acute care as per the stroke guidelines (e.g. access to diagnostic testing, access to specialist consultant STROKE medical review within 24 hours of admission).</a:t>
            </a:r>
            <a:endParaRPr lang="en-GB" sz="1900" dirty="0">
              <a:cs typeface="Arial"/>
            </a:endParaRPr>
          </a:p>
          <a:p>
            <a:pPr marL="457200" indent="-457200">
              <a:lnSpc>
                <a:spcPct val="116000"/>
              </a:lnSpc>
              <a:spcAft>
                <a:spcPts val="800"/>
              </a:spcAft>
              <a:buFont typeface="+mj-lt"/>
              <a:buAutoNum type="arabicPeriod"/>
            </a:pPr>
            <a:r>
              <a:rPr lang="en-GB" sz="1900" dirty="0">
                <a:effectLst/>
                <a:ea typeface="Arial" panose="020B0604020202020204" pitchFamily="34" charset="0"/>
                <a:cs typeface="Arial" panose="020B0604020202020204" pitchFamily="34" charset="0"/>
              </a:rPr>
              <a:t>Patients with </a:t>
            </a:r>
            <a:r>
              <a:rPr lang="en-GB" sz="1900" b="1" dirty="0">
                <a:effectLst/>
                <a:ea typeface="Arial" panose="020B0604020202020204" pitchFamily="34" charset="0"/>
                <a:cs typeface="Arial" panose="020B0604020202020204" pitchFamily="34" charset="0"/>
              </a:rPr>
              <a:t>other conditions which take precedence over stroke </a:t>
            </a:r>
            <a:r>
              <a:rPr lang="en-GB" sz="1900" dirty="0">
                <a:effectLst/>
                <a:ea typeface="Arial" panose="020B0604020202020204" pitchFamily="34" charset="0"/>
                <a:cs typeface="Arial" panose="020B0604020202020204" pitchFamily="34" charset="0"/>
              </a:rPr>
              <a:t>should not be admitted to a HASU.</a:t>
            </a:r>
          </a:p>
          <a:p>
            <a:pPr marL="457200" indent="-457200">
              <a:lnSpc>
                <a:spcPct val="116000"/>
              </a:lnSpc>
              <a:spcAft>
                <a:spcPts val="800"/>
              </a:spcAft>
              <a:buFont typeface="+mj-lt"/>
              <a:buAutoNum type="arabicPeriod"/>
            </a:pPr>
            <a:r>
              <a:rPr lang="en-GB" sz="1900" dirty="0">
                <a:effectLst/>
                <a:ea typeface="Arial" panose="020B0604020202020204" pitchFamily="34" charset="0"/>
                <a:cs typeface="Arial" panose="020B0604020202020204" pitchFamily="34" charset="0"/>
              </a:rPr>
              <a:t>Care on HASU is provided for up to 72 hours, according to clinical need. After </a:t>
            </a:r>
            <a:r>
              <a:rPr lang="en-GB" sz="1900" dirty="0">
                <a:ea typeface="Arial" panose="020B0604020202020204" pitchFamily="34" charset="0"/>
                <a:cs typeface="Arial" panose="020B0604020202020204" pitchFamily="34" charset="0"/>
              </a:rPr>
              <a:t>the HASU stay</a:t>
            </a:r>
            <a:r>
              <a:rPr lang="en-GB" sz="1900" dirty="0">
                <a:effectLst/>
                <a:ea typeface="Arial" panose="020B0604020202020204" pitchFamily="34" charset="0"/>
                <a:cs typeface="Arial" panose="020B0604020202020204" pitchFamily="34" charset="0"/>
              </a:rPr>
              <a:t> </a:t>
            </a:r>
            <a:r>
              <a:rPr lang="en-GB" sz="1900" dirty="0">
                <a:ea typeface="Arial" panose="020B0604020202020204" pitchFamily="34" charset="0"/>
                <a:cs typeface="Arial" panose="020B0604020202020204" pitchFamily="34" charset="0"/>
              </a:rPr>
              <a:t>patients</a:t>
            </a:r>
            <a:r>
              <a:rPr lang="en-GB" sz="1900" dirty="0">
                <a:effectLst/>
                <a:ea typeface="Arial" panose="020B0604020202020204" pitchFamily="34" charset="0"/>
                <a:cs typeface="Arial" panose="020B0604020202020204" pitchFamily="34" charset="0"/>
              </a:rPr>
              <a:t> are either:</a:t>
            </a:r>
            <a:endParaRPr lang="en-GB" sz="1900" dirty="0">
              <a:effectLst/>
              <a:ea typeface="Times New Roman" panose="02020603050405020304" pitchFamily="18" charset="0"/>
              <a:cs typeface="Arial" panose="020B0604020202020204" pitchFamily="34" charset="0"/>
            </a:endParaRPr>
          </a:p>
          <a:p>
            <a:pPr marL="1028700" lvl="1" indent="-342900">
              <a:lnSpc>
                <a:spcPct val="116000"/>
              </a:lnSpc>
            </a:pPr>
            <a:r>
              <a:rPr lang="en-GB" sz="1900" dirty="0">
                <a:effectLst/>
                <a:ea typeface="Arial" panose="020B0604020202020204" pitchFamily="34" charset="0"/>
                <a:cs typeface="Arial"/>
              </a:rPr>
              <a:t>Transferred to a stroke unit that is local to their home if they require further inpatient rehabilitation. The local unit is determined by the London Stroke Postcode Look Up.</a:t>
            </a:r>
          </a:p>
          <a:p>
            <a:pPr marL="1028700" lvl="1" indent="-342900">
              <a:lnSpc>
                <a:spcPct val="116000"/>
              </a:lnSpc>
            </a:pPr>
            <a:r>
              <a:rPr lang="en-GB" sz="1900" dirty="0">
                <a:effectLst/>
                <a:ea typeface="Arial" panose="020B0604020202020204" pitchFamily="34" charset="0"/>
                <a:cs typeface="Arial"/>
              </a:rPr>
              <a:t>Discharged home to a stroke specific community team which can deliver rehabilitation of an intensity and responsiveness that meets individual need, as per the ICSS specification</a:t>
            </a:r>
          </a:p>
          <a:p>
            <a:pPr marL="1028700" lvl="1" indent="-342900">
              <a:lnSpc>
                <a:spcPct val="116000"/>
              </a:lnSpc>
            </a:pPr>
            <a:r>
              <a:rPr lang="en-GB" sz="1900" dirty="0">
                <a:effectLst/>
                <a:ea typeface="Arial" panose="020B0604020202020204" pitchFamily="34" charset="0"/>
                <a:cs typeface="Arial"/>
              </a:rPr>
              <a:t>Discharged home with no rehabilitation follow up</a:t>
            </a:r>
          </a:p>
          <a:p>
            <a:pPr marL="285750" indent="-285750">
              <a:lnSpc>
                <a:spcPct val="116000"/>
              </a:lnSpc>
              <a:spcAft>
                <a:spcPts val="800"/>
              </a:spcAft>
              <a:buFont typeface="Arial" panose="020B0604020202020204" pitchFamily="34" charset="0"/>
              <a:buChar char="•"/>
            </a:pPr>
            <a:endParaRPr lang="en-GB" sz="2000" dirty="0">
              <a:effectLst/>
              <a:latin typeface="Aptos" panose="020B00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817D160-D842-6635-F53D-3C598C806D8B}"/>
              </a:ext>
            </a:extLst>
          </p:cNvPr>
          <p:cNvSpPr txBox="1"/>
          <p:nvPr/>
        </p:nvSpPr>
        <p:spPr>
          <a:xfrm>
            <a:off x="432000" y="6361003"/>
            <a:ext cx="10981038" cy="430887"/>
          </a:xfrm>
          <a:prstGeom prst="rect">
            <a:avLst/>
          </a:prstGeom>
          <a:noFill/>
        </p:spPr>
        <p:txBody>
          <a:bodyPr wrap="square">
            <a:spAutoFit/>
          </a:bodyPr>
          <a:lstStyle/>
          <a:p>
            <a:r>
              <a:rPr lang="en-GB" sz="1100" b="1" dirty="0">
                <a:solidFill>
                  <a:schemeClr val="bg1">
                    <a:lumMod val="50000"/>
                  </a:schemeClr>
                </a:solidFill>
              </a:rPr>
              <a:t>Standard pathway</a:t>
            </a:r>
            <a:r>
              <a:rPr lang="en-GB" sz="1100" dirty="0">
                <a:solidFill>
                  <a:schemeClr val="bg1">
                    <a:lumMod val="50000"/>
                  </a:schemeClr>
                </a:solidFill>
              </a:rPr>
              <a:t>: The inpatient pathway may differ according to patient need but variation to this guidance remains the responsibility of the Trust concerned. </a:t>
            </a:r>
            <a:r>
              <a:rPr lang="en-GB" sz="1100" dirty="0">
                <a:solidFill>
                  <a:schemeClr val="bg1">
                    <a:lumMod val="50000"/>
                  </a:schemeClr>
                </a:solidFill>
                <a:effectLst/>
                <a:ea typeface="Arial" panose="020B0604020202020204" pitchFamily="34" charset="0"/>
              </a:rPr>
              <a:t>This guidance does not include transfers of patients outside the London region. </a:t>
            </a:r>
            <a:endParaRPr lang="en-GB" sz="1100" dirty="0">
              <a:solidFill>
                <a:schemeClr val="bg1">
                  <a:lumMod val="50000"/>
                </a:schemeClr>
              </a:solidFill>
            </a:endParaRPr>
          </a:p>
        </p:txBody>
      </p:sp>
      <p:pic>
        <p:nvPicPr>
          <p:cNvPr id="4" name="Graphic 3" descr="Ambulance with solid fill">
            <a:extLst>
              <a:ext uri="{FF2B5EF4-FFF2-40B4-BE49-F238E27FC236}">
                <a16:creationId xmlns:a16="http://schemas.microsoft.com/office/drawing/2014/main" id="{D05F7BDF-F364-0AC1-92D5-783FB04DED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5118" y="5392972"/>
            <a:ext cx="914400" cy="914400"/>
          </a:xfrm>
          <a:prstGeom prst="rect">
            <a:avLst/>
          </a:prstGeom>
        </p:spPr>
      </p:pic>
      <p:pic>
        <p:nvPicPr>
          <p:cNvPr id="7" name="Graphic 6" descr="Inpatient with solid fill">
            <a:extLst>
              <a:ext uri="{FF2B5EF4-FFF2-40B4-BE49-F238E27FC236}">
                <a16:creationId xmlns:a16="http://schemas.microsoft.com/office/drawing/2014/main" id="{9165A741-709D-CBD3-3F49-C2103B2080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1999" y="5316841"/>
            <a:ext cx="879762" cy="879762"/>
          </a:xfrm>
          <a:prstGeom prst="rect">
            <a:avLst/>
          </a:prstGeom>
        </p:spPr>
      </p:pic>
      <p:pic>
        <p:nvPicPr>
          <p:cNvPr id="9" name="Picture 8">
            <a:extLst>
              <a:ext uri="{FF2B5EF4-FFF2-40B4-BE49-F238E27FC236}">
                <a16:creationId xmlns:a16="http://schemas.microsoft.com/office/drawing/2014/main" id="{2751A14F-0A50-3C64-69DF-C10CBDB32192}"/>
              </a:ext>
            </a:extLst>
          </p:cNvPr>
          <p:cNvPicPr>
            <a:picLocks noChangeAspect="1"/>
          </p:cNvPicPr>
          <p:nvPr/>
        </p:nvPicPr>
        <p:blipFill>
          <a:blip r:embed="rId7"/>
          <a:stretch>
            <a:fillRect/>
          </a:stretch>
        </p:blipFill>
        <p:spPr>
          <a:xfrm>
            <a:off x="3549572" y="5432478"/>
            <a:ext cx="879762" cy="792753"/>
          </a:xfrm>
          <a:prstGeom prst="rect">
            <a:avLst/>
          </a:prstGeom>
        </p:spPr>
      </p:pic>
      <p:pic>
        <p:nvPicPr>
          <p:cNvPr id="11" name="Graphic 10" descr="House with solid fill">
            <a:extLst>
              <a:ext uri="{FF2B5EF4-FFF2-40B4-BE49-F238E27FC236}">
                <a16:creationId xmlns:a16="http://schemas.microsoft.com/office/drawing/2014/main" id="{997DEB5B-89EE-E3D6-45F4-2AFD46E3E6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8783" y="5471796"/>
            <a:ext cx="738905" cy="738905"/>
          </a:xfrm>
          <a:prstGeom prst="rect">
            <a:avLst/>
          </a:prstGeom>
        </p:spPr>
      </p:pic>
      <p:sp>
        <p:nvSpPr>
          <p:cNvPr id="12" name="TextBox 11">
            <a:extLst>
              <a:ext uri="{FF2B5EF4-FFF2-40B4-BE49-F238E27FC236}">
                <a16:creationId xmlns:a16="http://schemas.microsoft.com/office/drawing/2014/main" id="{D1238DEC-9CE6-0430-5A29-48ACC4BCFEB9}"/>
              </a:ext>
            </a:extLst>
          </p:cNvPr>
          <p:cNvSpPr txBox="1"/>
          <p:nvPr/>
        </p:nvSpPr>
        <p:spPr>
          <a:xfrm>
            <a:off x="1485565" y="6058760"/>
            <a:ext cx="729049" cy="200055"/>
          </a:xfrm>
          <a:prstGeom prst="rect">
            <a:avLst/>
          </a:prstGeom>
          <a:noFill/>
        </p:spPr>
        <p:txBody>
          <a:bodyPr wrap="square" rtlCol="0">
            <a:spAutoFit/>
          </a:bodyPr>
          <a:lstStyle/>
          <a:p>
            <a:r>
              <a:rPr lang="en-GB" sz="700" dirty="0"/>
              <a:t>999 call</a:t>
            </a:r>
          </a:p>
        </p:txBody>
      </p:sp>
      <p:sp>
        <p:nvSpPr>
          <p:cNvPr id="13" name="Arrow: Right 12">
            <a:extLst>
              <a:ext uri="{FF2B5EF4-FFF2-40B4-BE49-F238E27FC236}">
                <a16:creationId xmlns:a16="http://schemas.microsoft.com/office/drawing/2014/main" id="{5169789D-2BBA-B9AC-EB17-B1443906CCE2}"/>
              </a:ext>
            </a:extLst>
          </p:cNvPr>
          <p:cNvSpPr/>
          <p:nvPr/>
        </p:nvSpPr>
        <p:spPr>
          <a:xfrm>
            <a:off x="2448011" y="5603514"/>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Conveyance to A&amp;E</a:t>
            </a:r>
          </a:p>
        </p:txBody>
      </p:sp>
      <p:sp>
        <p:nvSpPr>
          <p:cNvPr id="14" name="Arrow: Right 13">
            <a:extLst>
              <a:ext uri="{FF2B5EF4-FFF2-40B4-BE49-F238E27FC236}">
                <a16:creationId xmlns:a16="http://schemas.microsoft.com/office/drawing/2014/main" id="{90AF9C5E-AA83-BCB1-44C4-E007001F5A05}"/>
              </a:ext>
            </a:extLst>
          </p:cNvPr>
          <p:cNvSpPr/>
          <p:nvPr/>
        </p:nvSpPr>
        <p:spPr>
          <a:xfrm>
            <a:off x="4716717" y="5596535"/>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Admission to HASU</a:t>
            </a:r>
          </a:p>
        </p:txBody>
      </p:sp>
      <p:pic>
        <p:nvPicPr>
          <p:cNvPr id="16" name="Graphic 15" descr="Inpatient outline">
            <a:extLst>
              <a:ext uri="{FF2B5EF4-FFF2-40B4-BE49-F238E27FC236}">
                <a16:creationId xmlns:a16="http://schemas.microsoft.com/office/drawing/2014/main" id="{3D30551B-1B27-8C92-470C-C10498BF3DD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92801" y="5356978"/>
            <a:ext cx="879762" cy="879762"/>
          </a:xfrm>
          <a:prstGeom prst="rect">
            <a:avLst/>
          </a:prstGeom>
        </p:spPr>
      </p:pic>
      <p:sp>
        <p:nvSpPr>
          <p:cNvPr id="18" name="Arrow: Right 17">
            <a:extLst>
              <a:ext uri="{FF2B5EF4-FFF2-40B4-BE49-F238E27FC236}">
                <a16:creationId xmlns:a16="http://schemas.microsoft.com/office/drawing/2014/main" id="{F8FCDE2D-AE09-6B34-8AE3-BCBB80772340}"/>
              </a:ext>
            </a:extLst>
          </p:cNvPr>
          <p:cNvSpPr/>
          <p:nvPr/>
        </p:nvSpPr>
        <p:spPr>
          <a:xfrm>
            <a:off x="7038629" y="5603514"/>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Transfer to SRU</a:t>
            </a:r>
          </a:p>
        </p:txBody>
      </p:sp>
      <p:sp>
        <p:nvSpPr>
          <p:cNvPr id="19" name="Arrow: Right 18">
            <a:extLst>
              <a:ext uri="{FF2B5EF4-FFF2-40B4-BE49-F238E27FC236}">
                <a16:creationId xmlns:a16="http://schemas.microsoft.com/office/drawing/2014/main" id="{B8697D47-76A3-BBB4-9D4E-567021B98399}"/>
              </a:ext>
            </a:extLst>
          </p:cNvPr>
          <p:cNvSpPr/>
          <p:nvPr/>
        </p:nvSpPr>
        <p:spPr>
          <a:xfrm>
            <a:off x="9359946" y="5667952"/>
            <a:ext cx="866789" cy="490836"/>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700" dirty="0"/>
              <a:t>Discharge</a:t>
            </a:r>
          </a:p>
        </p:txBody>
      </p:sp>
      <p:sp>
        <p:nvSpPr>
          <p:cNvPr id="20" name="TextBox 19">
            <a:extLst>
              <a:ext uri="{FF2B5EF4-FFF2-40B4-BE49-F238E27FC236}">
                <a16:creationId xmlns:a16="http://schemas.microsoft.com/office/drawing/2014/main" id="{E852160A-8A4D-218C-71C2-6B69490DCB50}"/>
              </a:ext>
            </a:extLst>
          </p:cNvPr>
          <p:cNvSpPr txBox="1"/>
          <p:nvPr/>
        </p:nvSpPr>
        <p:spPr>
          <a:xfrm>
            <a:off x="5922519" y="6019034"/>
            <a:ext cx="729049" cy="200055"/>
          </a:xfrm>
          <a:prstGeom prst="rect">
            <a:avLst/>
          </a:prstGeom>
          <a:noFill/>
        </p:spPr>
        <p:txBody>
          <a:bodyPr wrap="square" rtlCol="0">
            <a:spAutoFit/>
          </a:bodyPr>
          <a:lstStyle/>
          <a:p>
            <a:r>
              <a:rPr lang="en-GB" sz="700" dirty="0"/>
              <a:t>First 72 hours</a:t>
            </a:r>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EE8F3-F1E0-1A94-B405-41F04C87A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9ED41-73D1-C91F-4EE4-4662F3CABFF2}"/>
              </a:ext>
            </a:extLst>
          </p:cNvPr>
          <p:cNvSpPr>
            <a:spLocks noGrp="1"/>
          </p:cNvSpPr>
          <p:nvPr>
            <p:ph type="title"/>
          </p:nvPr>
        </p:nvSpPr>
        <p:spPr>
          <a:xfrm>
            <a:off x="432000" y="310075"/>
            <a:ext cx="11404154" cy="645576"/>
          </a:xfrm>
        </p:spPr>
        <p:txBody>
          <a:bodyPr>
            <a:normAutofit/>
          </a:bodyPr>
          <a:lstStyle/>
          <a:p>
            <a:r>
              <a:rPr lang="en-GB" sz="3600" dirty="0"/>
              <a:t>Pathways into acute stroke care</a:t>
            </a:r>
          </a:p>
        </p:txBody>
      </p:sp>
      <p:graphicFrame>
        <p:nvGraphicFramePr>
          <p:cNvPr id="5" name="Table 10">
            <a:extLst>
              <a:ext uri="{FF2B5EF4-FFF2-40B4-BE49-F238E27FC236}">
                <a16:creationId xmlns:a16="http://schemas.microsoft.com/office/drawing/2014/main" id="{42FC3EF0-5F1D-3BE3-21F6-943AF6F68742}"/>
              </a:ext>
            </a:extLst>
          </p:cNvPr>
          <p:cNvGraphicFramePr>
            <a:graphicFrameLocks/>
          </p:cNvGraphicFramePr>
          <p:nvPr>
            <p:extLst>
              <p:ext uri="{D42A27DB-BD31-4B8C-83A1-F6EECF244321}">
                <p14:modId xmlns:p14="http://schemas.microsoft.com/office/powerpoint/2010/main" val="3173797109"/>
              </p:ext>
            </p:extLst>
          </p:nvPr>
        </p:nvGraphicFramePr>
        <p:xfrm>
          <a:off x="220706" y="878686"/>
          <a:ext cx="11750586" cy="3949036"/>
        </p:xfrm>
        <a:graphic>
          <a:graphicData uri="http://schemas.openxmlformats.org/drawingml/2006/table">
            <a:tbl>
              <a:tblPr firstRow="1" bandRow="1">
                <a:tableStyleId>{F5AB1C69-6EDB-4FF4-983F-18BD219EF322}</a:tableStyleId>
              </a:tblPr>
              <a:tblGrid>
                <a:gridCol w="3584128">
                  <a:extLst>
                    <a:ext uri="{9D8B030D-6E8A-4147-A177-3AD203B41FA5}">
                      <a16:colId xmlns:a16="http://schemas.microsoft.com/office/drawing/2014/main" val="2259043759"/>
                    </a:ext>
                  </a:extLst>
                </a:gridCol>
                <a:gridCol w="209227">
                  <a:extLst>
                    <a:ext uri="{9D8B030D-6E8A-4147-A177-3AD203B41FA5}">
                      <a16:colId xmlns:a16="http://schemas.microsoft.com/office/drawing/2014/main" val="1489486026"/>
                    </a:ext>
                  </a:extLst>
                </a:gridCol>
                <a:gridCol w="4806360">
                  <a:extLst>
                    <a:ext uri="{9D8B030D-6E8A-4147-A177-3AD203B41FA5}">
                      <a16:colId xmlns:a16="http://schemas.microsoft.com/office/drawing/2014/main" val="1826419986"/>
                    </a:ext>
                  </a:extLst>
                </a:gridCol>
                <a:gridCol w="208280">
                  <a:extLst>
                    <a:ext uri="{9D8B030D-6E8A-4147-A177-3AD203B41FA5}">
                      <a16:colId xmlns:a16="http://schemas.microsoft.com/office/drawing/2014/main" val="4234133005"/>
                    </a:ext>
                  </a:extLst>
                </a:gridCol>
                <a:gridCol w="2942591">
                  <a:extLst>
                    <a:ext uri="{9D8B030D-6E8A-4147-A177-3AD203B41FA5}">
                      <a16:colId xmlns:a16="http://schemas.microsoft.com/office/drawing/2014/main" val="755450709"/>
                    </a:ext>
                  </a:extLst>
                </a:gridCol>
              </a:tblGrid>
              <a:tr h="616180">
                <a:tc>
                  <a:txBody>
                    <a:bodyPr/>
                    <a:lstStyle/>
                    <a:p>
                      <a:r>
                        <a:rPr lang="en-GB" sz="1600" dirty="0">
                          <a:solidFill>
                            <a:schemeClr val="bg1"/>
                          </a:solidFill>
                        </a:rPr>
                        <a:t>999 call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endParaRPr lang="en-GB" sz="16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GB" sz="1600" dirty="0">
                          <a:solidFill>
                            <a:schemeClr val="bg1"/>
                          </a:solidFill>
                        </a:rPr>
                        <a:t>A&amp;E of a hospital with no </a:t>
                      </a:r>
                    </a:p>
                    <a:p>
                      <a:r>
                        <a:rPr lang="en-GB" sz="1600" dirty="0">
                          <a:solidFill>
                            <a:schemeClr val="bg1"/>
                          </a:solidFill>
                        </a:rPr>
                        <a:t>hyperacute stroke unit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endParaRPr lang="en-GB" sz="160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en-GB" sz="1600" dirty="0">
                          <a:solidFill>
                            <a:schemeClr val="bg1"/>
                          </a:solidFill>
                        </a:rPr>
                        <a:t>Inpatient having </a:t>
                      </a:r>
                    </a:p>
                    <a:p>
                      <a:r>
                        <a:rPr lang="en-GB" sz="1600" dirty="0">
                          <a:solidFill>
                            <a:schemeClr val="bg1"/>
                          </a:solidFill>
                        </a:rPr>
                        <a:t>Stroke on a ward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4543303"/>
                  </a:ext>
                </a:extLst>
              </a:tr>
              <a:tr h="3332856">
                <a:tc>
                  <a:txBody>
                    <a:bodyPr/>
                    <a:lstStyle/>
                    <a:p>
                      <a:r>
                        <a:rPr lang="en-GB" sz="1100" dirty="0">
                          <a:solidFill>
                            <a:schemeClr val="tx1"/>
                          </a:solidFill>
                        </a:rPr>
                        <a:t>LAS will attend and assess the patient. If found to be FAST positive they will be taken to the nearest HASU, if FAST negative and a stroke is still suspected they may also go to the nearest HASU.</a:t>
                      </a:r>
                    </a:p>
                    <a:p>
                      <a:endParaRPr lang="en-GB" sz="1100" dirty="0">
                        <a:solidFill>
                          <a:schemeClr val="tx1"/>
                        </a:solidFill>
                      </a:endParaRPr>
                    </a:p>
                    <a:p>
                      <a:r>
                        <a:rPr lang="en-GB" sz="1100" dirty="0">
                          <a:solidFill>
                            <a:schemeClr val="tx1"/>
                          </a:solidFill>
                        </a:rPr>
                        <a:t>FAST negative patients, where a stroke is not suspected, should be taken to the nearest A&amp;E department as per current arrangements.</a:t>
                      </a:r>
                    </a:p>
                    <a:p>
                      <a:endParaRPr lang="en-GB" sz="1100" dirty="0">
                        <a:solidFill>
                          <a:schemeClr val="tx1"/>
                        </a:solidFill>
                      </a:endParaRPr>
                    </a:p>
                    <a:p>
                      <a:r>
                        <a:rPr lang="en-GB" sz="1100" b="1" dirty="0">
                          <a:solidFill>
                            <a:schemeClr val="tx1"/>
                          </a:solidFill>
                        </a:rPr>
                        <a:t>Pre-hospital video triage </a:t>
                      </a:r>
                      <a:r>
                        <a:rPr lang="en-GB" sz="1100" dirty="0">
                          <a:solidFill>
                            <a:schemeClr val="tx1"/>
                          </a:solidFill>
                        </a:rPr>
                        <a:t>service is developed across the London region, to support making appropriate conveyance decisions.  Those with a suspected stroke will be conveyed to nearest hyperacute stroke unit (HASU), and where clinically appropriate, direct to a thrombectomy centre. </a:t>
                      </a:r>
                    </a:p>
                    <a:p>
                      <a:endParaRPr lang="en-GB" sz="1100" dirty="0">
                        <a:solidFill>
                          <a:schemeClr val="tx1"/>
                        </a:solidFill>
                        <a:highlight>
                          <a:srgbClr val="FFFF00"/>
                        </a:highlight>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100" dirty="0">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Patients with a suspected stroke should be reviewed by A&amp;E / UCC staff for a diagnosis.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The A&amp;E / UCC staff should contact the HASU team to hand over clinical information and discuss the urgency of the transfer, prior to carrying out scans.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sz="1100" dirty="0">
                          <a:solidFill>
                            <a:schemeClr val="tx1"/>
                          </a:solidFill>
                        </a:rPr>
                        <a:t>The patient should be bluelighted to the HASU, if</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dirty="0">
                          <a:solidFill>
                            <a:schemeClr val="tx1"/>
                          </a:solidFill>
                        </a:rPr>
                        <a:t>the primary diagnosis is acute stroke</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dirty="0">
                          <a:solidFill>
                            <a:schemeClr val="tx1"/>
                          </a:solidFill>
                        </a:rPr>
                        <a:t>the patient is </a:t>
                      </a:r>
                      <a:r>
                        <a:rPr lang="en-GB" sz="1100" b="1" dirty="0">
                          <a:solidFill>
                            <a:schemeClr val="tx1"/>
                          </a:solidFill>
                        </a:rPr>
                        <a:t>considered eligible for hyperacute treatment </a:t>
                      </a:r>
                      <a:r>
                        <a:rPr lang="en-GB" sz="1100" b="0" dirty="0">
                          <a:solidFill>
                            <a:schemeClr val="tx1"/>
                          </a:solidFill>
                        </a:rPr>
                        <a:t>by the receiving team (up to 24 hours within symptom onset), </a:t>
                      </a:r>
                      <a:r>
                        <a:rPr lang="en-GB" sz="1100" b="0" u="sng" dirty="0">
                          <a:solidFill>
                            <a:schemeClr val="tx1"/>
                          </a:solidFill>
                        </a:rPr>
                        <a:t>and</a:t>
                      </a:r>
                    </a:p>
                    <a:p>
                      <a:pPr marL="452438" marR="0" lvl="1" indent="-182563" algn="l" defTabSz="914400" rtl="0" eaLnBrk="1" fontAlgn="auto" latinLnBrk="0" hangingPunct="1">
                        <a:lnSpc>
                          <a:spcPct val="100000"/>
                        </a:lnSpc>
                        <a:spcBef>
                          <a:spcPts val="0"/>
                        </a:spcBef>
                        <a:spcAft>
                          <a:spcPts val="0"/>
                        </a:spcAft>
                        <a:buClrTx/>
                        <a:buSzTx/>
                        <a:buFont typeface="+mj-lt"/>
                        <a:buAutoNum type="alphaLcParenR"/>
                        <a:tabLst/>
                        <a:defRPr/>
                      </a:pPr>
                      <a:r>
                        <a:rPr lang="en-GB" sz="1100" b="0" dirty="0">
                          <a:solidFill>
                            <a:schemeClr val="tx1"/>
                          </a:solidFill>
                        </a:rPr>
                        <a:t>the referring team can assure </a:t>
                      </a:r>
                      <a:r>
                        <a:rPr lang="en-GB" sz="1100" b="1" dirty="0">
                          <a:solidFill>
                            <a:schemeClr val="tx1"/>
                          </a:solidFill>
                        </a:rPr>
                        <a:t>safe transfer</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solidFill>
                            <a:schemeClr val="tx1"/>
                          </a:solidFill>
                        </a:rPr>
                        <a:t>To transfer the above patients, </a:t>
                      </a:r>
                      <a:r>
                        <a:rPr lang="en-GB" sz="1100" b="1" dirty="0">
                          <a:solidFill>
                            <a:schemeClr val="tx1"/>
                          </a:solidFill>
                        </a:rPr>
                        <a:t>LAS should be informed by calling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b="1" dirty="0">
                          <a:solidFill>
                            <a:schemeClr val="tx1"/>
                          </a:solidFill>
                        </a:rPr>
                        <a:t>0203 162 7525.</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1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dirty="0">
                          <a:solidFill>
                            <a:schemeClr val="tx1"/>
                          </a:solidFill>
                        </a:rPr>
                        <a:t>Patients whose symptoms are more than 24 hours from symptom onset should be transferred via the trust hospital transport  provider as an interfacility level transfer level 3 (IFT3). The decision to transfer </a:t>
                      </a:r>
                      <a:r>
                        <a:rPr lang="en-GB" sz="1100" b="1" dirty="0">
                          <a:solidFill>
                            <a:schemeClr val="tx1"/>
                          </a:solidFill>
                        </a:rPr>
                        <a:t>patients beyond 48 hours of symptom onset </a:t>
                      </a:r>
                      <a:r>
                        <a:rPr lang="en-GB" sz="1100" dirty="0">
                          <a:solidFill>
                            <a:schemeClr val="tx1"/>
                          </a:solidFill>
                        </a:rPr>
                        <a:t>should be made on a case-by-case basis.</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If stroke is the predominant problem the patient should be transferred to the nearest HASU, using the same transport options as those presenting at an A&amp;E of a hospital with no hyperacute stroke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rPr>
                        <a:t>If the patient has other more dominant medical or surgical problems, they should remain at the admitting hospital and the team providing their care should seek advice from clinicians at the local HASU.</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1896094"/>
                  </a:ext>
                </a:extLst>
              </a:tr>
            </a:tbl>
          </a:graphicData>
        </a:graphic>
      </p:graphicFrame>
      <p:pic>
        <p:nvPicPr>
          <p:cNvPr id="6" name="Graphic 5" descr="Ambulance outline">
            <a:extLst>
              <a:ext uri="{FF2B5EF4-FFF2-40B4-BE49-F238E27FC236}">
                <a16:creationId xmlns:a16="http://schemas.microsoft.com/office/drawing/2014/main" id="{5E80B52A-CF91-1120-BE2C-129B5DD2BF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2112" y="776755"/>
            <a:ext cx="914400" cy="914400"/>
          </a:xfrm>
          <a:prstGeom prst="rect">
            <a:avLst/>
          </a:prstGeom>
        </p:spPr>
      </p:pic>
      <p:pic>
        <p:nvPicPr>
          <p:cNvPr id="8" name="Graphic 7" descr="Medical outline">
            <a:extLst>
              <a:ext uri="{FF2B5EF4-FFF2-40B4-BE49-F238E27FC236}">
                <a16:creationId xmlns:a16="http://schemas.microsoft.com/office/drawing/2014/main" id="{C1806BE5-2473-A12E-6A41-D71C202212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06718" y="859432"/>
            <a:ext cx="744206" cy="683823"/>
          </a:xfrm>
          <a:prstGeom prst="rect">
            <a:avLst/>
          </a:prstGeom>
        </p:spPr>
      </p:pic>
      <p:pic>
        <p:nvPicPr>
          <p:cNvPr id="10" name="Graphic 9" descr="Inpatient outline">
            <a:extLst>
              <a:ext uri="{FF2B5EF4-FFF2-40B4-BE49-F238E27FC236}">
                <a16:creationId xmlns:a16="http://schemas.microsoft.com/office/drawing/2014/main" id="{294D2018-2A8A-7B74-D735-0E542E0901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56356" y="894708"/>
            <a:ext cx="847367" cy="645577"/>
          </a:xfrm>
          <a:prstGeom prst="rect">
            <a:avLst/>
          </a:prstGeom>
        </p:spPr>
      </p:pic>
      <p:sp>
        <p:nvSpPr>
          <p:cNvPr id="3" name="TextBox 2">
            <a:extLst>
              <a:ext uri="{FF2B5EF4-FFF2-40B4-BE49-F238E27FC236}">
                <a16:creationId xmlns:a16="http://schemas.microsoft.com/office/drawing/2014/main" id="{D4E4BAE6-E1FA-3A48-161B-2F587366F8D5}"/>
              </a:ext>
            </a:extLst>
          </p:cNvPr>
          <p:cNvSpPr txBox="1"/>
          <p:nvPr/>
        </p:nvSpPr>
        <p:spPr>
          <a:xfrm>
            <a:off x="153136" y="4929653"/>
            <a:ext cx="11750587" cy="1354217"/>
          </a:xfrm>
          <a:prstGeom prst="rect">
            <a:avLst/>
          </a:prstGeom>
          <a:noFill/>
        </p:spPr>
        <p:txBody>
          <a:bodyPr wrap="square">
            <a:spAutoFit/>
          </a:bodyPr>
          <a:lstStyle/>
          <a:p>
            <a:pPr marL="271463" lvl="0" indent="-180975" rtl="0">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Requests for critical and immediate transfers must be made by a healthcare professional with knowledge of the patient’s condition. You must provide contact details for someone responsible for the patient to LAS so LAS can call back if there is any delay or need for further information.</a:t>
            </a:r>
          </a:p>
          <a:p>
            <a:pPr marL="271463" lvl="0" indent="-180975" algn="just">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LAS will undertake these transfers without an escort where no clinical intervention is required </a:t>
            </a:r>
            <a:r>
              <a:rPr lang="en-GB" sz="1200" dirty="0" err="1">
                <a:effectLst/>
                <a:ea typeface="Times New Roman" panose="02020603050405020304" pitchFamily="18" charset="0"/>
                <a:cs typeface="Arial" panose="020B0604020202020204" pitchFamily="34" charset="0"/>
              </a:rPr>
              <a:t>en</a:t>
            </a:r>
            <a:r>
              <a:rPr lang="en-GB" sz="1200" dirty="0">
                <a:effectLst/>
                <a:ea typeface="Times New Roman" panose="02020603050405020304" pitchFamily="18" charset="0"/>
                <a:cs typeface="Arial" panose="020B0604020202020204" pitchFamily="34" charset="0"/>
              </a:rPr>
              <a:t> route. An appropriately trained healthcare professional will be required for any patient with airway compromise, fitting or on essential infusions or monitoring. The decision as to whether an escort is required lies with the attending LAS crew.</a:t>
            </a:r>
          </a:p>
          <a:p>
            <a:pPr marL="271463" lvl="0" indent="-180975">
              <a:spcBef>
                <a:spcPts val="600"/>
              </a:spcBef>
              <a:buFont typeface="Arial" panose="020B0604020202020204" pitchFamily="34" charset="0"/>
              <a:buChar char="•"/>
            </a:pPr>
            <a:r>
              <a:rPr lang="en-GB" sz="1200" dirty="0">
                <a:effectLst/>
                <a:ea typeface="Times New Roman" panose="02020603050405020304" pitchFamily="18" charset="0"/>
                <a:cs typeface="Arial" panose="020B0604020202020204" pitchFamily="34" charset="0"/>
              </a:rPr>
              <a:t>The patient and healthcare professional must be ready for transfer when the crew arrive. If they are not ready within 15 minutes the call will be cancelled and will need to be re-booked.</a:t>
            </a:r>
          </a:p>
        </p:txBody>
      </p:sp>
      <p:sp>
        <p:nvSpPr>
          <p:cNvPr id="4" name="TextBox 3">
            <a:extLst>
              <a:ext uri="{FF2B5EF4-FFF2-40B4-BE49-F238E27FC236}">
                <a16:creationId xmlns:a16="http://schemas.microsoft.com/office/drawing/2014/main" id="{C1E5C7DE-7D8B-23D4-5D02-9FC120016859}"/>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8254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a:extLst>
            <a:ext uri="{FF2B5EF4-FFF2-40B4-BE49-F238E27FC236}">
              <a16:creationId xmlns:a16="http://schemas.microsoft.com/office/drawing/2014/main" id="{A10C01E9-25CB-C603-8147-898E6B91B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DFA983-B510-4D4D-06E0-0A6611AB228D}"/>
              </a:ext>
            </a:extLst>
          </p:cNvPr>
          <p:cNvSpPr>
            <a:spLocks noGrp="1"/>
          </p:cNvSpPr>
          <p:nvPr>
            <p:ph type="title"/>
          </p:nvPr>
        </p:nvSpPr>
        <p:spPr>
          <a:xfrm>
            <a:off x="258841" y="350542"/>
            <a:ext cx="11404154" cy="645576"/>
          </a:xfrm>
        </p:spPr>
        <p:txBody>
          <a:bodyPr>
            <a:normAutofit fontScale="90000"/>
          </a:bodyPr>
          <a:lstStyle/>
          <a:p>
            <a:r>
              <a:rPr lang="en-GB" sz="3600" dirty="0"/>
              <a:t>Pathways into acute stroke care</a:t>
            </a:r>
            <a:br>
              <a:rPr lang="en-GB" sz="3600" dirty="0"/>
            </a:br>
            <a:r>
              <a:rPr lang="en-GB" sz="2000" b="0" dirty="0"/>
              <a:t>Patient presents at </a:t>
            </a:r>
            <a:r>
              <a:rPr lang="en-GB" sz="2000" dirty="0"/>
              <a:t>A&amp;E of a hospital with no hyperacute stroke unit</a:t>
            </a:r>
            <a:br>
              <a:rPr lang="en-GB" sz="3600" b="0" dirty="0"/>
            </a:br>
            <a:endParaRPr lang="en-GB" sz="3600" b="0" dirty="0"/>
          </a:p>
        </p:txBody>
      </p:sp>
      <p:sp>
        <p:nvSpPr>
          <p:cNvPr id="7" name="Rectangle 6">
            <a:extLst>
              <a:ext uri="{FF2B5EF4-FFF2-40B4-BE49-F238E27FC236}">
                <a16:creationId xmlns:a16="http://schemas.microsoft.com/office/drawing/2014/main" id="{0C77B1A5-1827-367B-0778-7D2BB5EC2BF5}"/>
              </a:ext>
            </a:extLst>
          </p:cNvPr>
          <p:cNvSpPr/>
          <p:nvPr/>
        </p:nvSpPr>
        <p:spPr>
          <a:xfrm>
            <a:off x="404331" y="2954676"/>
            <a:ext cx="1167615" cy="125344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Symptom onset</a:t>
            </a:r>
          </a:p>
        </p:txBody>
      </p:sp>
      <p:sp>
        <p:nvSpPr>
          <p:cNvPr id="11" name="Rectangle 10">
            <a:extLst>
              <a:ext uri="{FF2B5EF4-FFF2-40B4-BE49-F238E27FC236}">
                <a16:creationId xmlns:a16="http://schemas.microsoft.com/office/drawing/2014/main" id="{21D1FBFF-EE55-B1CE-3F27-2C74A1D39273}"/>
              </a:ext>
            </a:extLst>
          </p:cNvPr>
          <p:cNvSpPr/>
          <p:nvPr/>
        </p:nvSpPr>
        <p:spPr>
          <a:xfrm>
            <a:off x="3568751" y="1361558"/>
            <a:ext cx="2929693" cy="1532990"/>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6213" indent="-176213"/>
            <a:r>
              <a:rPr lang="en-GB" sz="1200" dirty="0"/>
              <a:t>1. primary diagnosis is acute stroke AND</a:t>
            </a:r>
          </a:p>
          <a:p>
            <a:pPr marL="176213" indent="-176213"/>
            <a:r>
              <a:rPr lang="en-GB" sz="1200" dirty="0"/>
              <a:t>2. patient would </a:t>
            </a:r>
            <a:r>
              <a:rPr lang="en-GB" sz="1200" dirty="0">
                <a:solidFill>
                  <a:schemeClr val="tx1"/>
                </a:solidFill>
              </a:rPr>
              <a:t>benefit from hyperacute stroke care which may or may not include reperfusion therapies</a:t>
            </a:r>
            <a:r>
              <a:rPr lang="en-GB" sz="1200" dirty="0"/>
              <a:t>, as per the receiving team AND</a:t>
            </a:r>
          </a:p>
          <a:p>
            <a:pPr marL="176213" indent="-176213"/>
            <a:r>
              <a:rPr lang="en-GB" sz="1200" dirty="0"/>
              <a:t>3. the referring team can assure safe transfer</a:t>
            </a:r>
          </a:p>
        </p:txBody>
      </p:sp>
      <p:sp>
        <p:nvSpPr>
          <p:cNvPr id="12" name="Rectangle 11">
            <a:extLst>
              <a:ext uri="{FF2B5EF4-FFF2-40B4-BE49-F238E27FC236}">
                <a16:creationId xmlns:a16="http://schemas.microsoft.com/office/drawing/2014/main" id="{99F5BA8F-950A-1219-D0AB-D14A0ADBF375}"/>
              </a:ext>
            </a:extLst>
          </p:cNvPr>
          <p:cNvSpPr/>
          <p:nvPr/>
        </p:nvSpPr>
        <p:spPr>
          <a:xfrm>
            <a:off x="3560116" y="4746005"/>
            <a:ext cx="2938327" cy="97431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These patients are not normally transferred to hyperacute stroke care. The decision should be made on a case-by-case basis.</a:t>
            </a:r>
          </a:p>
        </p:txBody>
      </p:sp>
      <p:sp>
        <p:nvSpPr>
          <p:cNvPr id="13" name="Rectangle 12">
            <a:extLst>
              <a:ext uri="{FF2B5EF4-FFF2-40B4-BE49-F238E27FC236}">
                <a16:creationId xmlns:a16="http://schemas.microsoft.com/office/drawing/2014/main" id="{63D1D5FF-B3F9-DEF2-B080-9EEDB37F0EC1}"/>
              </a:ext>
            </a:extLst>
          </p:cNvPr>
          <p:cNvSpPr/>
          <p:nvPr/>
        </p:nvSpPr>
        <p:spPr>
          <a:xfrm>
            <a:off x="9409222" y="1589648"/>
            <a:ext cx="1952684" cy="994642"/>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Arrange emergency transfer to hyperacute stroke care via LAS or ACCESS</a:t>
            </a:r>
          </a:p>
        </p:txBody>
      </p:sp>
      <p:sp>
        <p:nvSpPr>
          <p:cNvPr id="15" name="Rectangle 14">
            <a:extLst>
              <a:ext uri="{FF2B5EF4-FFF2-40B4-BE49-F238E27FC236}">
                <a16:creationId xmlns:a16="http://schemas.microsoft.com/office/drawing/2014/main" id="{52971E6D-B7D3-F47E-5C94-54CE94AD1628}"/>
              </a:ext>
            </a:extLst>
          </p:cNvPr>
          <p:cNvSpPr/>
          <p:nvPr/>
        </p:nvSpPr>
        <p:spPr>
          <a:xfrm>
            <a:off x="7025260" y="1589648"/>
            <a:ext cx="1952684" cy="994642"/>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Contact the HASU team to hand over clinical information and discuss urgency of the transfer</a:t>
            </a:r>
          </a:p>
        </p:txBody>
      </p:sp>
      <p:sp>
        <p:nvSpPr>
          <p:cNvPr id="16" name="Rectangle 15">
            <a:extLst>
              <a:ext uri="{FF2B5EF4-FFF2-40B4-BE49-F238E27FC236}">
                <a16:creationId xmlns:a16="http://schemas.microsoft.com/office/drawing/2014/main" id="{0C96622F-A61A-3F0F-B575-323EB08CEC16}"/>
              </a:ext>
            </a:extLst>
          </p:cNvPr>
          <p:cNvSpPr/>
          <p:nvPr/>
        </p:nvSpPr>
        <p:spPr>
          <a:xfrm>
            <a:off x="1987134" y="1873997"/>
            <a:ext cx="1082386" cy="474322"/>
          </a:xfrm>
          <a:prstGeom prst="rect">
            <a:avLst/>
          </a:prstGeom>
          <a:solidFill>
            <a:schemeClr val="bg1">
              <a:lumMod val="95000"/>
            </a:schemeClr>
          </a:solid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Less than 24 hours</a:t>
            </a:r>
          </a:p>
        </p:txBody>
      </p:sp>
      <p:sp>
        <p:nvSpPr>
          <p:cNvPr id="17" name="Rectangle 16">
            <a:extLst>
              <a:ext uri="{FF2B5EF4-FFF2-40B4-BE49-F238E27FC236}">
                <a16:creationId xmlns:a16="http://schemas.microsoft.com/office/drawing/2014/main" id="{22C3C6B5-96C1-C720-8641-67282DA615F3}"/>
              </a:ext>
            </a:extLst>
          </p:cNvPr>
          <p:cNvSpPr/>
          <p:nvPr/>
        </p:nvSpPr>
        <p:spPr>
          <a:xfrm>
            <a:off x="1987134" y="3429360"/>
            <a:ext cx="1082386" cy="42750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24-48 hours</a:t>
            </a:r>
          </a:p>
        </p:txBody>
      </p:sp>
      <p:sp>
        <p:nvSpPr>
          <p:cNvPr id="18" name="Rectangle 17">
            <a:extLst>
              <a:ext uri="{FF2B5EF4-FFF2-40B4-BE49-F238E27FC236}">
                <a16:creationId xmlns:a16="http://schemas.microsoft.com/office/drawing/2014/main" id="{76FF4A7C-0607-0414-3395-81FF345C663B}"/>
              </a:ext>
            </a:extLst>
          </p:cNvPr>
          <p:cNvSpPr/>
          <p:nvPr/>
        </p:nvSpPr>
        <p:spPr>
          <a:xfrm>
            <a:off x="1987134" y="4958512"/>
            <a:ext cx="1082386" cy="50934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More than 48 hours</a:t>
            </a:r>
          </a:p>
        </p:txBody>
      </p:sp>
      <p:cxnSp>
        <p:nvCxnSpPr>
          <p:cNvPr id="20" name="Straight Connector 19">
            <a:extLst>
              <a:ext uri="{FF2B5EF4-FFF2-40B4-BE49-F238E27FC236}">
                <a16:creationId xmlns:a16="http://schemas.microsoft.com/office/drawing/2014/main" id="{386BCB48-16AE-6702-FB8C-18D314342C3B}"/>
              </a:ext>
            </a:extLst>
          </p:cNvPr>
          <p:cNvCxnSpPr>
            <a:cxnSpLocks/>
            <a:endCxn id="16" idx="1"/>
          </p:cNvCxnSpPr>
          <p:nvPr/>
        </p:nvCxnSpPr>
        <p:spPr>
          <a:xfrm flipV="1">
            <a:off x="1571946" y="2111158"/>
            <a:ext cx="415188" cy="1115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B0187F-F4D8-C776-5C34-5988BAC5EDE5}"/>
              </a:ext>
            </a:extLst>
          </p:cNvPr>
          <p:cNvCxnSpPr>
            <a:cxnSpLocks/>
            <a:endCxn id="18" idx="1"/>
          </p:cNvCxnSpPr>
          <p:nvPr/>
        </p:nvCxnSpPr>
        <p:spPr>
          <a:xfrm>
            <a:off x="1571946" y="3994643"/>
            <a:ext cx="415188" cy="12185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B5C6EB-7E9D-3289-0CCD-000F57E2A37A}"/>
              </a:ext>
            </a:extLst>
          </p:cNvPr>
          <p:cNvCxnSpPr>
            <a:cxnSpLocks/>
          </p:cNvCxnSpPr>
          <p:nvPr/>
        </p:nvCxnSpPr>
        <p:spPr>
          <a:xfrm>
            <a:off x="3069520" y="2113718"/>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FA96DDDC-D6BA-3C1F-E684-3EE4787B5531}"/>
              </a:ext>
            </a:extLst>
          </p:cNvPr>
          <p:cNvSpPr/>
          <p:nvPr/>
        </p:nvSpPr>
        <p:spPr>
          <a:xfrm>
            <a:off x="9409222" y="3139692"/>
            <a:ext cx="1952684" cy="99464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Arrange transfer to hyperacute stroke care via hospital transport service</a:t>
            </a:r>
          </a:p>
        </p:txBody>
      </p:sp>
      <p:sp>
        <p:nvSpPr>
          <p:cNvPr id="29" name="Rectangle 28">
            <a:extLst>
              <a:ext uri="{FF2B5EF4-FFF2-40B4-BE49-F238E27FC236}">
                <a16:creationId xmlns:a16="http://schemas.microsoft.com/office/drawing/2014/main" id="{7C39DC3B-911E-8F7F-88E2-4D36095507F8}"/>
              </a:ext>
            </a:extLst>
          </p:cNvPr>
          <p:cNvSpPr/>
          <p:nvPr/>
        </p:nvSpPr>
        <p:spPr>
          <a:xfrm>
            <a:off x="3560117" y="3336094"/>
            <a:ext cx="2938327" cy="6455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Contact the HASU team to hand over clinical information</a:t>
            </a:r>
          </a:p>
        </p:txBody>
      </p:sp>
      <p:sp>
        <p:nvSpPr>
          <p:cNvPr id="30" name="Rectangle 29">
            <a:extLst>
              <a:ext uri="{FF2B5EF4-FFF2-40B4-BE49-F238E27FC236}">
                <a16:creationId xmlns:a16="http://schemas.microsoft.com/office/drawing/2014/main" id="{FE6494C7-DAD3-68BA-1951-169944C0B337}"/>
              </a:ext>
            </a:extLst>
          </p:cNvPr>
          <p:cNvSpPr/>
          <p:nvPr/>
        </p:nvSpPr>
        <p:spPr>
          <a:xfrm>
            <a:off x="7025260" y="3145792"/>
            <a:ext cx="1952684" cy="99464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The referring team can assure safe transfer</a:t>
            </a:r>
          </a:p>
        </p:txBody>
      </p:sp>
      <p:cxnSp>
        <p:nvCxnSpPr>
          <p:cNvPr id="34" name="Straight Connector 33">
            <a:extLst>
              <a:ext uri="{FF2B5EF4-FFF2-40B4-BE49-F238E27FC236}">
                <a16:creationId xmlns:a16="http://schemas.microsoft.com/office/drawing/2014/main" id="{40C96AD2-77A4-5D86-1B32-3B46DF439681}"/>
              </a:ext>
            </a:extLst>
          </p:cNvPr>
          <p:cNvCxnSpPr>
            <a:cxnSpLocks/>
          </p:cNvCxnSpPr>
          <p:nvPr/>
        </p:nvCxnSpPr>
        <p:spPr>
          <a:xfrm>
            <a:off x="6521304" y="2107057"/>
            <a:ext cx="5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ABB8C7-3B0C-731C-F60C-E0C2A3036295}"/>
              </a:ext>
            </a:extLst>
          </p:cNvPr>
          <p:cNvCxnSpPr>
            <a:cxnSpLocks/>
          </p:cNvCxnSpPr>
          <p:nvPr/>
        </p:nvCxnSpPr>
        <p:spPr>
          <a:xfrm>
            <a:off x="8980967" y="3666842"/>
            <a:ext cx="4282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28AC444-D218-79A7-796C-B63174A8850A}"/>
              </a:ext>
            </a:extLst>
          </p:cNvPr>
          <p:cNvCxnSpPr>
            <a:cxnSpLocks/>
            <a:endCxn id="13" idx="1"/>
          </p:cNvCxnSpPr>
          <p:nvPr/>
        </p:nvCxnSpPr>
        <p:spPr>
          <a:xfrm>
            <a:off x="8980967" y="2086969"/>
            <a:ext cx="42825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1881A6F-0364-F3C5-9C3F-36455C7250B2}"/>
              </a:ext>
            </a:extLst>
          </p:cNvPr>
          <p:cNvCxnSpPr>
            <a:cxnSpLocks/>
          </p:cNvCxnSpPr>
          <p:nvPr/>
        </p:nvCxnSpPr>
        <p:spPr>
          <a:xfrm>
            <a:off x="6494379" y="3658882"/>
            <a:ext cx="5362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75C57E6-1684-E558-C651-0007E1FB214C}"/>
              </a:ext>
            </a:extLst>
          </p:cNvPr>
          <p:cNvCxnSpPr>
            <a:cxnSpLocks/>
          </p:cNvCxnSpPr>
          <p:nvPr/>
        </p:nvCxnSpPr>
        <p:spPr>
          <a:xfrm>
            <a:off x="3069518" y="3658975"/>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D18DDD-DDC6-F38E-C885-F6A68D56DDFA}"/>
              </a:ext>
            </a:extLst>
          </p:cNvPr>
          <p:cNvCxnSpPr>
            <a:cxnSpLocks/>
          </p:cNvCxnSpPr>
          <p:nvPr/>
        </p:nvCxnSpPr>
        <p:spPr>
          <a:xfrm>
            <a:off x="3069519" y="5222549"/>
            <a:ext cx="49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1E2E2A7-117B-823C-A46C-CF490FBC8FDF}"/>
              </a:ext>
            </a:extLst>
          </p:cNvPr>
          <p:cNvCxnSpPr>
            <a:cxnSpLocks/>
          </p:cNvCxnSpPr>
          <p:nvPr/>
        </p:nvCxnSpPr>
        <p:spPr>
          <a:xfrm>
            <a:off x="1580259" y="3658882"/>
            <a:ext cx="3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9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CCFBF-704F-5764-18CD-C78C7A4C509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1A10EB2-9750-C0E9-E06F-0D92170F1A7F}"/>
              </a:ext>
            </a:extLst>
          </p:cNvPr>
          <p:cNvSpPr>
            <a:spLocks noGrp="1"/>
          </p:cNvSpPr>
          <p:nvPr>
            <p:ph type="title"/>
          </p:nvPr>
        </p:nvSpPr>
        <p:spPr>
          <a:xfrm>
            <a:off x="393923" y="240369"/>
            <a:ext cx="11404154" cy="865186"/>
          </a:xfrm>
        </p:spPr>
        <p:txBody>
          <a:bodyPr>
            <a:normAutofit/>
          </a:bodyPr>
          <a:lstStyle/>
          <a:p>
            <a:r>
              <a:rPr lang="en-GB" spc="-40" dirty="0"/>
              <a:t>Choosing the right transport service</a:t>
            </a:r>
          </a:p>
        </p:txBody>
      </p:sp>
      <p:graphicFrame>
        <p:nvGraphicFramePr>
          <p:cNvPr id="6" name="Table 5">
            <a:extLst>
              <a:ext uri="{FF2B5EF4-FFF2-40B4-BE49-F238E27FC236}">
                <a16:creationId xmlns:a16="http://schemas.microsoft.com/office/drawing/2014/main" id="{95F340A7-7FF5-F5FB-C0F9-8DA49542A1AD}"/>
              </a:ext>
            </a:extLst>
          </p:cNvPr>
          <p:cNvGraphicFramePr>
            <a:graphicFrameLocks noGrp="1"/>
          </p:cNvGraphicFramePr>
          <p:nvPr>
            <p:extLst>
              <p:ext uri="{D42A27DB-BD31-4B8C-83A1-F6EECF244321}">
                <p14:modId xmlns:p14="http://schemas.microsoft.com/office/powerpoint/2010/main" val="541534277"/>
              </p:ext>
            </p:extLst>
          </p:nvPr>
        </p:nvGraphicFramePr>
        <p:xfrm>
          <a:off x="308198" y="1359218"/>
          <a:ext cx="11367771" cy="4663440"/>
        </p:xfrm>
        <a:graphic>
          <a:graphicData uri="http://schemas.openxmlformats.org/drawingml/2006/table">
            <a:tbl>
              <a:tblPr firstRow="1" bandRow="1">
                <a:tableStyleId>{073A0DAA-6AF3-43AB-8588-CEC1D06C72B9}</a:tableStyleId>
              </a:tblPr>
              <a:tblGrid>
                <a:gridCol w="5289701">
                  <a:extLst>
                    <a:ext uri="{9D8B030D-6E8A-4147-A177-3AD203B41FA5}">
                      <a16:colId xmlns:a16="http://schemas.microsoft.com/office/drawing/2014/main" val="3103856921"/>
                    </a:ext>
                  </a:extLst>
                </a:gridCol>
                <a:gridCol w="2124635">
                  <a:extLst>
                    <a:ext uri="{9D8B030D-6E8A-4147-A177-3AD203B41FA5}">
                      <a16:colId xmlns:a16="http://schemas.microsoft.com/office/drawing/2014/main" val="1011285739"/>
                    </a:ext>
                  </a:extLst>
                </a:gridCol>
                <a:gridCol w="3953435">
                  <a:extLst>
                    <a:ext uri="{9D8B030D-6E8A-4147-A177-3AD203B41FA5}">
                      <a16:colId xmlns:a16="http://schemas.microsoft.com/office/drawing/2014/main" val="1640880216"/>
                    </a:ext>
                  </a:extLst>
                </a:gridCol>
              </a:tblGrid>
              <a:tr h="215882">
                <a:tc>
                  <a:txBody>
                    <a:bodyPr/>
                    <a:lstStyle/>
                    <a:p>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LAS Inter-facility transfers</a:t>
                      </a:r>
                    </a:p>
                    <a:p>
                      <a:r>
                        <a:rPr lang="en-GB" b="0" dirty="0"/>
                        <a:t>Intended for patients who require transfer by emergency ambulance between healthcare sites due to an increase in their medical or nursing care need. </a:t>
                      </a:r>
                      <a:r>
                        <a:rPr lang="en-GB" b="0" u="sng" dirty="0"/>
                        <a:t>Not</a:t>
                      </a:r>
                      <a:r>
                        <a:rPr lang="en-GB" b="0" dirty="0"/>
                        <a:t> for patients with stroke diagnosis with onset over 24 hours.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0203 162 7525</a:t>
                      </a:r>
                      <a:endParaRPr lang="en-GB" sz="1800" dirty="0">
                        <a:solidFill>
                          <a:schemeClr val="bg2"/>
                        </a:solidFill>
                        <a:effectLst/>
                        <a:latin typeface="Aptos" panose="020B0004020202020204" pitchFamily="34" charset="0"/>
                        <a:ea typeface="Times New Roman" panose="02020603050405020304" pitchFamily="18" charset="0"/>
                        <a:cs typeface="Arial" panose="020B0604020202020204" pitchFamily="34" charset="0"/>
                      </a:endParaRPr>
                    </a:p>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4401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The Adult Critical Care Emergency Support Service (ACCESS)</a:t>
                      </a:r>
                    </a:p>
                    <a:p>
                      <a:r>
                        <a:rPr lang="en-GB" dirty="0">
                          <a:solidFill>
                            <a:schemeClr val="tx1"/>
                          </a:solidFill>
                        </a:rPr>
                        <a:t>A specialist ambulance service in London which will move the sickest patients to centres where they can receive specifically tailored care, such as a hyper-acute stroke unit. </a:t>
                      </a:r>
                    </a:p>
                  </a:txBody>
                  <a:tcPr>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effectLst/>
                          <a:latin typeface="Arial" panose="020B0604020202020204" pitchFamily="34" charset="0"/>
                          <a:ea typeface="Times New Roman" panose="02020603050405020304" pitchFamily="18" charset="0"/>
                          <a:cs typeface="Arial" panose="020B0604020202020204" pitchFamily="34" charset="0"/>
                        </a:rPr>
                        <a:t>0330 330 4357</a:t>
                      </a:r>
                    </a:p>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endParaRPr lang="en-GB"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93854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2"/>
                          </a:solidFill>
                          <a:latin typeface="Arial" panose="020B0604020202020204" pitchFamily="34" charset="0"/>
                          <a:cs typeface="Arial" panose="020B0604020202020204" pitchFamily="34" charset="0"/>
                        </a:rPr>
                        <a:t>Hospital transport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latin typeface="+mn-lt"/>
                          <a:ea typeface="+mn-ea"/>
                          <a:cs typeface="+mn-cs"/>
                        </a:rPr>
                        <a:t>Non-urgent transfers should be directed to the patient transport service within the individual hospital Trust.</a:t>
                      </a:r>
                    </a:p>
                  </a:txBody>
                  <a:tcPr/>
                </a:tc>
                <a:tc>
                  <a:txBody>
                    <a:bodyPr/>
                    <a:lstStyle/>
                    <a:p>
                      <a:pPr algn="ctr"/>
                      <a:endParaRPr lang="en-GB" dirty="0"/>
                    </a:p>
                  </a:txBody>
                  <a:tcPr anchor="ct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3382478703"/>
                  </a:ext>
                </a:extLst>
              </a:tr>
            </a:tbl>
          </a:graphicData>
        </a:graphic>
      </p:graphicFrame>
      <p:graphicFrame>
        <p:nvGraphicFramePr>
          <p:cNvPr id="8" name="Object 7">
            <a:extLst>
              <a:ext uri="{FF2B5EF4-FFF2-40B4-BE49-F238E27FC236}">
                <a16:creationId xmlns:a16="http://schemas.microsoft.com/office/drawing/2014/main" id="{39B5B118-D62B-74E1-AA6A-1BCA342D8860}"/>
              </a:ext>
            </a:extLst>
          </p:cNvPr>
          <p:cNvGraphicFramePr>
            <a:graphicFrameLocks noChangeAspect="1"/>
          </p:cNvGraphicFramePr>
          <p:nvPr>
            <p:extLst>
              <p:ext uri="{D42A27DB-BD31-4B8C-83A1-F6EECF244321}">
                <p14:modId xmlns:p14="http://schemas.microsoft.com/office/powerpoint/2010/main" val="570549243"/>
              </p:ext>
            </p:extLst>
          </p:nvPr>
        </p:nvGraphicFramePr>
        <p:xfrm>
          <a:off x="8318500" y="2012950"/>
          <a:ext cx="2616200" cy="527050"/>
        </p:xfrm>
        <a:graphic>
          <a:graphicData uri="http://schemas.openxmlformats.org/presentationml/2006/ole">
            <mc:AlternateContent xmlns:mc="http://schemas.openxmlformats.org/markup-compatibility/2006">
              <mc:Choice xmlns:v="urn:schemas-microsoft-com:vml" Requires="v">
                <p:oleObj name="Packager Shell Object" showAsIcon="1" r:id="rId3" imgW="2616307" imgH="527283" progId="Package">
                  <p:embed/>
                </p:oleObj>
              </mc:Choice>
              <mc:Fallback>
                <p:oleObj name="Packager Shell Object" showAsIcon="1" r:id="rId3" imgW="2616307" imgH="527283" progId="Package">
                  <p:embed/>
                  <p:pic>
                    <p:nvPicPr>
                      <p:cNvPr id="8" name="Object 7">
                        <a:extLst>
                          <a:ext uri="{FF2B5EF4-FFF2-40B4-BE49-F238E27FC236}">
                            <a16:creationId xmlns:a16="http://schemas.microsoft.com/office/drawing/2014/main" id="{39B5B118-D62B-74E1-AA6A-1BCA342D8860}"/>
                          </a:ext>
                        </a:extLst>
                      </p:cNvPr>
                      <p:cNvPicPr/>
                      <p:nvPr/>
                    </p:nvPicPr>
                    <p:blipFill>
                      <a:blip r:embed="rId4"/>
                      <a:stretch>
                        <a:fillRect/>
                      </a:stretch>
                    </p:blipFill>
                    <p:spPr>
                      <a:xfrm>
                        <a:off x="8318500" y="2012950"/>
                        <a:ext cx="2616200" cy="5270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5E5067A-9B32-82AD-73E8-B4B365EF76DD}"/>
              </a:ext>
            </a:extLst>
          </p:cNvPr>
          <p:cNvGraphicFramePr>
            <a:graphicFrameLocks noChangeAspect="1"/>
          </p:cNvGraphicFramePr>
          <p:nvPr>
            <p:extLst>
              <p:ext uri="{D42A27DB-BD31-4B8C-83A1-F6EECF244321}">
                <p14:modId xmlns:p14="http://schemas.microsoft.com/office/powerpoint/2010/main" val="2967668327"/>
              </p:ext>
            </p:extLst>
          </p:nvPr>
        </p:nvGraphicFramePr>
        <p:xfrm>
          <a:off x="8845550" y="3790951"/>
          <a:ext cx="1562100" cy="527050"/>
        </p:xfrm>
        <a:graphic>
          <a:graphicData uri="http://schemas.openxmlformats.org/presentationml/2006/ole">
            <mc:AlternateContent xmlns:mc="http://schemas.openxmlformats.org/markup-compatibility/2006">
              <mc:Choice xmlns:v="urn:schemas-microsoft-com:vml" Requires="v">
                <p:oleObj name="Packager Shell Object" showAsIcon="1" r:id="rId5" imgW="1562244" imgH="527283" progId="Package">
                  <p:embed/>
                </p:oleObj>
              </mc:Choice>
              <mc:Fallback>
                <p:oleObj name="Packager Shell Object" showAsIcon="1" r:id="rId5" imgW="1562244" imgH="527283" progId="Package">
                  <p:embed/>
                  <p:pic>
                    <p:nvPicPr>
                      <p:cNvPr id="9" name="Object 8">
                        <a:extLst>
                          <a:ext uri="{FF2B5EF4-FFF2-40B4-BE49-F238E27FC236}">
                            <a16:creationId xmlns:a16="http://schemas.microsoft.com/office/drawing/2014/main" id="{F5E5067A-9B32-82AD-73E8-B4B365EF76DD}"/>
                          </a:ext>
                        </a:extLst>
                      </p:cNvPr>
                      <p:cNvPicPr/>
                      <p:nvPr/>
                    </p:nvPicPr>
                    <p:blipFill>
                      <a:blip r:embed="rId6"/>
                      <a:stretch>
                        <a:fillRect/>
                      </a:stretch>
                    </p:blipFill>
                    <p:spPr>
                      <a:xfrm>
                        <a:off x="8845550" y="3790951"/>
                        <a:ext cx="1562100" cy="527050"/>
                      </a:xfrm>
                      <a:prstGeom prst="rect">
                        <a:avLst/>
                      </a:prstGeom>
                    </p:spPr>
                  </p:pic>
                </p:oleObj>
              </mc:Fallback>
            </mc:AlternateContent>
          </a:graphicData>
        </a:graphic>
      </p:graphicFrame>
    </p:spTree>
    <p:extLst>
      <p:ext uri="{BB962C8B-B14F-4D97-AF65-F5344CB8AC3E}">
        <p14:creationId xmlns:p14="http://schemas.microsoft.com/office/powerpoint/2010/main" val="26148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5F8EE-4C7D-5C2B-A370-5CF434440A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D8112-D9E9-EE64-B308-E18C9E668091}"/>
              </a:ext>
            </a:extLst>
          </p:cNvPr>
          <p:cNvSpPr>
            <a:spLocks noGrp="1"/>
          </p:cNvSpPr>
          <p:nvPr>
            <p:ph type="title"/>
          </p:nvPr>
        </p:nvSpPr>
        <p:spPr>
          <a:xfrm>
            <a:off x="243559" y="285272"/>
            <a:ext cx="11404154" cy="495729"/>
          </a:xfrm>
        </p:spPr>
        <p:txBody>
          <a:bodyPr>
            <a:normAutofit/>
          </a:bodyPr>
          <a:lstStyle/>
          <a:p>
            <a:r>
              <a:rPr lang="en-GB" sz="2800" dirty="0"/>
              <a:t>Repatriation to local stroke rehabilitation unit (SRU)</a:t>
            </a:r>
          </a:p>
        </p:txBody>
      </p:sp>
      <p:sp>
        <p:nvSpPr>
          <p:cNvPr id="3" name="TextBox 2">
            <a:extLst>
              <a:ext uri="{FF2B5EF4-FFF2-40B4-BE49-F238E27FC236}">
                <a16:creationId xmlns:a16="http://schemas.microsoft.com/office/drawing/2014/main" id="{3D9C2B64-1BA7-A314-5693-6EBDF91E642D}"/>
              </a:ext>
            </a:extLst>
          </p:cNvPr>
          <p:cNvSpPr txBox="1"/>
          <p:nvPr/>
        </p:nvSpPr>
        <p:spPr>
          <a:xfrm>
            <a:off x="6146625" y="886510"/>
            <a:ext cx="5724000" cy="1169551"/>
          </a:xfrm>
          <a:prstGeom prst="rect">
            <a:avLst/>
          </a:prstGeom>
          <a:solidFill>
            <a:srgbClr val="E8EDEE"/>
          </a:solidFill>
          <a:ln>
            <a:noFill/>
          </a:ln>
        </p:spPr>
        <p:txBody>
          <a:bodyPr wrap="square" rtlCol="0">
            <a:spAutoFit/>
          </a:bodyPr>
          <a:lstStyle/>
          <a:p>
            <a:pPr marL="180975" indent="-180975">
              <a:buFont typeface="Arial" panose="020B0604020202020204" pitchFamily="34" charset="0"/>
              <a:buChar char="•"/>
            </a:pPr>
            <a:r>
              <a:rPr lang="en-GB" sz="1400" dirty="0"/>
              <a:t>The transfer of patients should take place 8am-8pm, 7 days a week.</a:t>
            </a:r>
          </a:p>
          <a:p>
            <a:pPr marL="180975" indent="-180975">
              <a:buFont typeface="Arial" panose="020B0604020202020204" pitchFamily="34" charset="0"/>
              <a:buChar char="•"/>
            </a:pPr>
            <a:r>
              <a:rPr lang="en-GB" sz="1400" dirty="0"/>
              <a:t>Transfer from a HASU should be directly to an SRU.</a:t>
            </a:r>
          </a:p>
          <a:p>
            <a:pPr marL="180975" indent="-180975">
              <a:buFont typeface="Arial" panose="020B0604020202020204" pitchFamily="34" charset="0"/>
              <a:buChar char="•"/>
            </a:pPr>
            <a:r>
              <a:rPr lang="en-GB" sz="1400" dirty="0"/>
              <a:t>Any unstable patients or patients with complex clinical needs should have a doctor-to-doctor handover.</a:t>
            </a:r>
          </a:p>
          <a:p>
            <a:pPr marL="180975" indent="-180975">
              <a:buFont typeface="Arial" panose="020B0604020202020204" pitchFamily="34" charset="0"/>
              <a:buChar char="•"/>
            </a:pPr>
            <a:r>
              <a:rPr lang="en-GB" sz="1400" dirty="0"/>
              <a:t>Patients need to be reviewed on admission to SRU.</a:t>
            </a:r>
          </a:p>
        </p:txBody>
      </p:sp>
      <p:sp>
        <p:nvSpPr>
          <p:cNvPr id="7" name="TextBox 6">
            <a:extLst>
              <a:ext uri="{FF2B5EF4-FFF2-40B4-BE49-F238E27FC236}">
                <a16:creationId xmlns:a16="http://schemas.microsoft.com/office/drawing/2014/main" id="{829DB4B8-9C09-63E4-5F20-38D2CE041BC6}"/>
              </a:ext>
            </a:extLst>
          </p:cNvPr>
          <p:cNvSpPr txBox="1"/>
          <p:nvPr/>
        </p:nvSpPr>
        <p:spPr>
          <a:xfrm>
            <a:off x="282194" y="4514785"/>
            <a:ext cx="11584473" cy="1169551"/>
          </a:xfrm>
          <a:prstGeom prst="rect">
            <a:avLst/>
          </a:prstGeom>
          <a:noFill/>
        </p:spPr>
        <p:txBody>
          <a:bodyPr wrap="square">
            <a:spAutoFit/>
          </a:bodyPr>
          <a:lstStyle/>
          <a:p>
            <a:r>
              <a:rPr lang="en-GB" sz="1400" b="1" dirty="0"/>
              <a:t>Palliative care</a:t>
            </a:r>
          </a:p>
          <a:p>
            <a:r>
              <a:rPr lang="en-GB" sz="1400" dirty="0"/>
              <a:t>For patients at the end of life, advanced care planning should be discussed with the patient, their family and the palliative care team. If stable for transfer they should be repatriated to their local SRU for these plans to be confirmed and enacted. Where a patient is actively dying, the most appropriate destination of care should be agreed by the HASU team in collaboration with palliative care services and in discussion with the patient and family. In some cases, continued care at the HASU may be the best option.</a:t>
            </a:r>
          </a:p>
        </p:txBody>
      </p:sp>
      <p:sp>
        <p:nvSpPr>
          <p:cNvPr id="4" name="TextBox 3">
            <a:extLst>
              <a:ext uri="{FF2B5EF4-FFF2-40B4-BE49-F238E27FC236}">
                <a16:creationId xmlns:a16="http://schemas.microsoft.com/office/drawing/2014/main" id="{9BCA6369-CEA9-CDC2-FAC3-D1B13470EF0B}"/>
              </a:ext>
            </a:extLst>
          </p:cNvPr>
          <p:cNvSpPr txBox="1"/>
          <p:nvPr/>
        </p:nvSpPr>
        <p:spPr>
          <a:xfrm>
            <a:off x="432000" y="6361003"/>
            <a:ext cx="5370284"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
        <p:nvSpPr>
          <p:cNvPr id="6" name="Arrow: Right 5">
            <a:extLst>
              <a:ext uri="{FF2B5EF4-FFF2-40B4-BE49-F238E27FC236}">
                <a16:creationId xmlns:a16="http://schemas.microsoft.com/office/drawing/2014/main" id="{5A5B8803-310C-A789-FE29-37851834E3D4}"/>
              </a:ext>
            </a:extLst>
          </p:cNvPr>
          <p:cNvSpPr/>
          <p:nvPr/>
        </p:nvSpPr>
        <p:spPr>
          <a:xfrm>
            <a:off x="4508314" y="3036212"/>
            <a:ext cx="416512" cy="392788"/>
          </a:xfrm>
          <a:prstGeom prst="rightArrow">
            <a:avLst/>
          </a:prstGeom>
          <a:solidFill>
            <a:schemeClr val="bg2">
              <a:lumMod val="60000"/>
              <a:lumOff val="4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85326FE-E1BB-95FB-6585-EB199B23A510}"/>
              </a:ext>
            </a:extLst>
          </p:cNvPr>
          <p:cNvSpPr txBox="1"/>
          <p:nvPr/>
        </p:nvSpPr>
        <p:spPr>
          <a:xfrm>
            <a:off x="318542" y="2134334"/>
            <a:ext cx="4064400"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Medically stable for transfer</a:t>
            </a:r>
          </a:p>
        </p:txBody>
      </p:sp>
      <p:sp>
        <p:nvSpPr>
          <p:cNvPr id="10" name="TextBox 9">
            <a:extLst>
              <a:ext uri="{FF2B5EF4-FFF2-40B4-BE49-F238E27FC236}">
                <a16:creationId xmlns:a16="http://schemas.microsoft.com/office/drawing/2014/main" id="{DAF0AFC7-D5BC-EE2D-E650-EF3BC11FD6A3}"/>
              </a:ext>
            </a:extLst>
          </p:cNvPr>
          <p:cNvSpPr txBox="1"/>
          <p:nvPr/>
        </p:nvSpPr>
        <p:spPr>
          <a:xfrm>
            <a:off x="5051122" y="2134334"/>
            <a:ext cx="3080993"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Repatriation referral</a:t>
            </a:r>
          </a:p>
        </p:txBody>
      </p:sp>
      <p:sp>
        <p:nvSpPr>
          <p:cNvPr id="11" name="TextBox 10">
            <a:extLst>
              <a:ext uri="{FF2B5EF4-FFF2-40B4-BE49-F238E27FC236}">
                <a16:creationId xmlns:a16="http://schemas.microsoft.com/office/drawing/2014/main" id="{9360D227-DC56-224A-3596-B4809CD45F3A}"/>
              </a:ext>
            </a:extLst>
          </p:cNvPr>
          <p:cNvSpPr txBox="1"/>
          <p:nvPr/>
        </p:nvSpPr>
        <p:spPr>
          <a:xfrm>
            <a:off x="8742584" y="2134334"/>
            <a:ext cx="3132000" cy="369332"/>
          </a:xfrm>
          <a:prstGeom prst="rect">
            <a:avLst/>
          </a:prstGeom>
          <a:solidFill>
            <a:schemeClr val="bg2">
              <a:lumMod val="60000"/>
              <a:lumOff val="40000"/>
            </a:schemeClr>
          </a:solidFill>
        </p:spPr>
        <p:txBody>
          <a:bodyPr wrap="square" rtlCol="0">
            <a:spAutoFit/>
          </a:bodyPr>
          <a:lstStyle/>
          <a:p>
            <a:r>
              <a:rPr lang="en-GB" b="1" dirty="0">
                <a:solidFill>
                  <a:schemeClr val="bg1"/>
                </a:solidFill>
              </a:rPr>
              <a:t>Discharge process</a:t>
            </a:r>
          </a:p>
        </p:txBody>
      </p:sp>
      <p:sp>
        <p:nvSpPr>
          <p:cNvPr id="13" name="TextBox 12">
            <a:extLst>
              <a:ext uri="{FF2B5EF4-FFF2-40B4-BE49-F238E27FC236}">
                <a16:creationId xmlns:a16="http://schemas.microsoft.com/office/drawing/2014/main" id="{3D59E2B9-D2C2-21C5-DD55-3DAF577C8379}"/>
              </a:ext>
            </a:extLst>
          </p:cNvPr>
          <p:cNvSpPr txBox="1"/>
          <p:nvPr/>
        </p:nvSpPr>
        <p:spPr>
          <a:xfrm>
            <a:off x="319004" y="2491910"/>
            <a:ext cx="4063475" cy="1938992"/>
          </a:xfrm>
          <a:prstGeom prst="rect">
            <a:avLst/>
          </a:prstGeom>
          <a:noFill/>
          <a:ln>
            <a:solidFill>
              <a:schemeClr val="tx1"/>
            </a:solidFill>
          </a:ln>
        </p:spPr>
        <p:txBody>
          <a:bodyPr wrap="square" rtlCol="0">
            <a:spAutoFit/>
          </a:bodyPr>
          <a:lstStyle/>
          <a:p>
            <a:r>
              <a:rPr lang="en-GB" sz="1200" dirty="0"/>
              <a:t>Once the hyperacute phase of care is over the HASU medical team decides if a patient is medically stable for transfer:</a:t>
            </a:r>
          </a:p>
          <a:p>
            <a:pPr marL="342900" indent="-342900">
              <a:buFont typeface="+mj-lt"/>
              <a:buAutoNum type="arabicPeriod"/>
            </a:pPr>
            <a:r>
              <a:rPr lang="en-GB" sz="1200" dirty="0"/>
              <a:t>Clear diagnosis of stroke and secondary prevention plan (including appropriate referral for carotid intervention)</a:t>
            </a:r>
          </a:p>
          <a:p>
            <a:pPr marL="342900" indent="-342900">
              <a:buFont typeface="+mj-lt"/>
              <a:buAutoNum type="arabicPeriod"/>
            </a:pPr>
            <a:r>
              <a:rPr lang="en-GB" sz="1200" dirty="0"/>
              <a:t>Not dependent on inotropic or ventilator support</a:t>
            </a:r>
          </a:p>
          <a:p>
            <a:pPr marL="342900" indent="-342900">
              <a:buFont typeface="+mj-lt"/>
              <a:buAutoNum type="arabicPeriod"/>
            </a:pPr>
            <a:r>
              <a:rPr lang="en-GB" sz="1200" dirty="0"/>
              <a:t>Stable level of consciousness</a:t>
            </a:r>
          </a:p>
          <a:p>
            <a:pPr marL="342900" indent="-342900">
              <a:spcAft>
                <a:spcPts val="600"/>
              </a:spcAft>
              <a:buFont typeface="+mj-lt"/>
              <a:buAutoNum type="arabicPeriod"/>
            </a:pPr>
            <a:r>
              <a:rPr lang="en-GB" sz="1200" dirty="0"/>
              <a:t>Reliable route of nutrition and/or hydration is established (NG tube in situ would suffice)</a:t>
            </a:r>
          </a:p>
        </p:txBody>
      </p:sp>
      <p:sp>
        <p:nvSpPr>
          <p:cNvPr id="14" name="TextBox 13">
            <a:extLst>
              <a:ext uri="{FF2B5EF4-FFF2-40B4-BE49-F238E27FC236}">
                <a16:creationId xmlns:a16="http://schemas.microsoft.com/office/drawing/2014/main" id="{B82C36B9-E295-66F1-EFBA-C51BA54522AD}"/>
              </a:ext>
            </a:extLst>
          </p:cNvPr>
          <p:cNvSpPr txBox="1"/>
          <p:nvPr/>
        </p:nvSpPr>
        <p:spPr>
          <a:xfrm>
            <a:off x="5051121" y="2503666"/>
            <a:ext cx="3080993" cy="1938992"/>
          </a:xfrm>
          <a:prstGeom prst="rect">
            <a:avLst/>
          </a:prstGeom>
          <a:noFill/>
          <a:ln>
            <a:solidFill>
              <a:schemeClr val="tx1"/>
            </a:solidFill>
          </a:ln>
        </p:spPr>
        <p:txBody>
          <a:bodyPr wrap="square" rtlCol="0">
            <a:spAutoFit/>
          </a:bodyPr>
          <a:lstStyle/>
          <a:p>
            <a:r>
              <a:rPr lang="en-GB" sz="1200" dirty="0"/>
              <a:t>The HASU team will contact the appropriate person(s) at the SRU to inform the patient is safe to transfer and to refer. The SRU has 24 hours to receive the patient.</a:t>
            </a:r>
          </a:p>
          <a:p>
            <a:endParaRPr lang="en-GB" sz="1200" b="1" dirty="0"/>
          </a:p>
          <a:p>
            <a:r>
              <a:rPr lang="en-GB" sz="1200" b="1" dirty="0"/>
              <a:t>Referral to SRU should include</a:t>
            </a:r>
            <a:endParaRPr lang="en-GB" sz="1200" dirty="0"/>
          </a:p>
          <a:p>
            <a:pPr marL="171450" indent="-171450">
              <a:buFont typeface="Arial" panose="020B0604020202020204" pitchFamily="34" charset="0"/>
              <a:buChar char="•"/>
            </a:pPr>
            <a:r>
              <a:rPr lang="en-GB" sz="1200" dirty="0"/>
              <a:t>Infection status, e.g. MRSA</a:t>
            </a:r>
          </a:p>
          <a:p>
            <a:pPr marL="171450" indent="-171450">
              <a:buFont typeface="Arial" panose="020B0604020202020204" pitchFamily="34" charset="0"/>
              <a:buChar char="•"/>
            </a:pPr>
            <a:r>
              <a:rPr lang="en-GB" sz="1200" dirty="0"/>
              <a:t>Special requirements (e.g. mattresses)</a:t>
            </a:r>
          </a:p>
          <a:p>
            <a:endParaRPr lang="en-GB" sz="1200" dirty="0"/>
          </a:p>
        </p:txBody>
      </p:sp>
      <p:sp>
        <p:nvSpPr>
          <p:cNvPr id="15" name="TextBox 14">
            <a:extLst>
              <a:ext uri="{FF2B5EF4-FFF2-40B4-BE49-F238E27FC236}">
                <a16:creationId xmlns:a16="http://schemas.microsoft.com/office/drawing/2014/main" id="{802F5CCF-F08E-01C0-FA0B-227BE1F00709}"/>
              </a:ext>
            </a:extLst>
          </p:cNvPr>
          <p:cNvSpPr txBox="1"/>
          <p:nvPr/>
        </p:nvSpPr>
        <p:spPr>
          <a:xfrm>
            <a:off x="8738626" y="2503666"/>
            <a:ext cx="3128041" cy="1938992"/>
          </a:xfrm>
          <a:prstGeom prst="rect">
            <a:avLst/>
          </a:prstGeom>
          <a:noFill/>
          <a:ln>
            <a:solidFill>
              <a:schemeClr val="tx1"/>
            </a:solidFill>
          </a:ln>
        </p:spPr>
        <p:txBody>
          <a:bodyPr wrap="square" rtlCol="0">
            <a:spAutoFit/>
          </a:bodyPr>
          <a:lstStyle/>
          <a:p>
            <a:pPr marL="171450" lvl="0" indent="-171450">
              <a:buFont typeface="Arial" panose="020B0604020202020204" pitchFamily="34" charset="0"/>
              <a:buChar char="•"/>
              <a:defRPr/>
            </a:pPr>
            <a:r>
              <a:rPr lang="en-GB" sz="1200" dirty="0"/>
              <a:t>Notification of transfer (2 hours before transfer)</a:t>
            </a:r>
          </a:p>
          <a:p>
            <a:pPr marL="171450" lvl="0" indent="-171450">
              <a:buFont typeface="Arial" panose="020B0604020202020204" pitchFamily="34" charset="0"/>
              <a:buChar char="•"/>
              <a:defRPr/>
            </a:pPr>
            <a:r>
              <a:rPr lang="en-GB" sz="1200" dirty="0"/>
              <a:t>Arrange transport</a:t>
            </a:r>
          </a:p>
          <a:p>
            <a:pPr marL="171450" lvl="0" indent="-171450">
              <a:buFont typeface="Arial" panose="020B0604020202020204" pitchFamily="34" charset="0"/>
              <a:buChar char="•"/>
              <a:defRPr/>
            </a:pPr>
            <a:endParaRPr lang="en-GB" sz="1200" dirty="0"/>
          </a:p>
          <a:p>
            <a:pPr lvl="0">
              <a:defRPr/>
            </a:pPr>
            <a:r>
              <a:rPr lang="en-GB" sz="1200" dirty="0"/>
              <a:t>Handover should include:</a:t>
            </a:r>
          </a:p>
          <a:p>
            <a:pPr marL="171450" lvl="0" indent="-171450">
              <a:buFont typeface="Arial" panose="020B0604020202020204" pitchFamily="34" charset="0"/>
              <a:buChar char="•"/>
              <a:defRPr/>
            </a:pPr>
            <a:r>
              <a:rPr lang="en-GB" sz="1200" dirty="0"/>
              <a:t>Imaging</a:t>
            </a:r>
          </a:p>
          <a:p>
            <a:pPr marL="171450" lvl="0" indent="-171450">
              <a:buFont typeface="Arial" panose="020B0604020202020204" pitchFamily="34" charset="0"/>
              <a:buChar char="•"/>
              <a:defRPr/>
            </a:pPr>
            <a:r>
              <a:rPr lang="en-GB" sz="1200" dirty="0"/>
              <a:t>Medical, nursing and rehabilitation information</a:t>
            </a:r>
          </a:p>
          <a:p>
            <a:pPr marL="171450" indent="-171450">
              <a:buFont typeface="Arial" panose="020B0604020202020204" pitchFamily="34" charset="0"/>
              <a:buChar char="•"/>
              <a:defRPr/>
            </a:pPr>
            <a:r>
              <a:rPr lang="en-GB" sz="1200" dirty="0"/>
              <a:t>Record of the information given to the patient and carers</a:t>
            </a:r>
          </a:p>
        </p:txBody>
      </p:sp>
      <p:sp>
        <p:nvSpPr>
          <p:cNvPr id="16" name="Arrow: Right 15">
            <a:extLst>
              <a:ext uri="{FF2B5EF4-FFF2-40B4-BE49-F238E27FC236}">
                <a16:creationId xmlns:a16="http://schemas.microsoft.com/office/drawing/2014/main" id="{DA15CE7B-F181-3C24-3A6C-AC2A40B231A5}"/>
              </a:ext>
            </a:extLst>
          </p:cNvPr>
          <p:cNvSpPr/>
          <p:nvPr/>
        </p:nvSpPr>
        <p:spPr>
          <a:xfrm>
            <a:off x="8227114" y="3036212"/>
            <a:ext cx="416512" cy="392788"/>
          </a:xfrm>
          <a:prstGeom prst="rightArrow">
            <a:avLst/>
          </a:prstGeom>
          <a:solidFill>
            <a:schemeClr val="bg2">
              <a:lumMod val="60000"/>
              <a:lumOff val="4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321EE6C1-E2B8-D7E7-1394-867A95DCF0CB}"/>
              </a:ext>
            </a:extLst>
          </p:cNvPr>
          <p:cNvSpPr txBox="1"/>
          <p:nvPr/>
        </p:nvSpPr>
        <p:spPr>
          <a:xfrm>
            <a:off x="318542" y="872892"/>
            <a:ext cx="5724000" cy="1169551"/>
          </a:xfrm>
          <a:prstGeom prst="rect">
            <a:avLst/>
          </a:prstGeom>
          <a:solidFill>
            <a:srgbClr val="E8EDEE"/>
          </a:solidFill>
          <a:ln>
            <a:noFill/>
          </a:ln>
        </p:spPr>
        <p:txBody>
          <a:bodyPr wrap="square" rtlCol="0">
            <a:spAutoFit/>
          </a:bodyPr>
          <a:lstStyle/>
          <a:p>
            <a:r>
              <a:rPr lang="en-GB" sz="1400" dirty="0"/>
              <a:t>The HASU should keep the SRUs regularly appraised of the likelihood of repatriation for patients to their unit via a single point of contact and provide early notification of those patients who will need specialist care (e.g. renal) to enable them to plan accordingly and allow for better coordination of transfer.</a:t>
            </a:r>
          </a:p>
        </p:txBody>
      </p:sp>
      <p:sp>
        <p:nvSpPr>
          <p:cNvPr id="9" name="TextBox 8">
            <a:extLst>
              <a:ext uri="{FF2B5EF4-FFF2-40B4-BE49-F238E27FC236}">
                <a16:creationId xmlns:a16="http://schemas.microsoft.com/office/drawing/2014/main" id="{E8048553-E87A-C7B7-D79B-290CC44BC7E1}"/>
              </a:ext>
            </a:extLst>
          </p:cNvPr>
          <p:cNvSpPr txBox="1"/>
          <p:nvPr/>
        </p:nvSpPr>
        <p:spPr>
          <a:xfrm>
            <a:off x="350993" y="5683798"/>
            <a:ext cx="11515674" cy="523220"/>
          </a:xfrm>
          <a:prstGeom prst="rect">
            <a:avLst/>
          </a:prstGeom>
          <a:solidFill>
            <a:schemeClr val="accent4">
              <a:lumMod val="40000"/>
              <a:lumOff val="60000"/>
            </a:schemeClr>
          </a:solidFill>
        </p:spPr>
        <p:txBody>
          <a:bodyPr wrap="square">
            <a:spAutoFit/>
          </a:bodyPr>
          <a:lstStyle/>
          <a:p>
            <a:r>
              <a:rPr lang="en-GB" sz="1400" dirty="0"/>
              <a:t>Completion of a </a:t>
            </a:r>
            <a:r>
              <a:rPr lang="en-GB" sz="1400" b="1" dirty="0">
                <a:hlinkClick r:id="rId2"/>
              </a:rPr>
              <a:t>Universal Care Plan (UCP)</a:t>
            </a:r>
            <a:r>
              <a:rPr lang="en-GB" sz="1400" b="1" dirty="0"/>
              <a:t> </a:t>
            </a:r>
            <a:r>
              <a:rPr lang="en-GB" sz="1400" dirty="0"/>
              <a:t>is recommended for all patients following stroke and should be considered throughout the stroke pathway, from the acute setting through rehabilitation and into community care.</a:t>
            </a:r>
          </a:p>
        </p:txBody>
      </p:sp>
    </p:spTree>
    <p:extLst>
      <p:ext uri="{BB962C8B-B14F-4D97-AF65-F5344CB8AC3E}">
        <p14:creationId xmlns:p14="http://schemas.microsoft.com/office/powerpoint/2010/main" val="296935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E912-6201-C352-9E37-BEF9EC661D8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B9B6E170-38FA-EE52-B3DB-C7E11C670518}"/>
              </a:ext>
            </a:extLst>
          </p:cNvPr>
          <p:cNvSpPr>
            <a:spLocks noGrp="1"/>
          </p:cNvSpPr>
          <p:nvPr>
            <p:ph type="title"/>
          </p:nvPr>
        </p:nvSpPr>
        <p:spPr>
          <a:xfrm>
            <a:off x="432000" y="260121"/>
            <a:ext cx="11404154" cy="865186"/>
          </a:xfrm>
        </p:spPr>
        <p:txBody>
          <a:bodyPr/>
          <a:lstStyle/>
          <a:p>
            <a:r>
              <a:rPr lang="en-GB" spc="-40" dirty="0"/>
              <a:t>Escalation policy for HASU to SRU transfer</a:t>
            </a:r>
          </a:p>
        </p:txBody>
      </p:sp>
      <p:sp>
        <p:nvSpPr>
          <p:cNvPr id="7" name="Rectangle: Rounded Corners 6">
            <a:extLst>
              <a:ext uri="{FF2B5EF4-FFF2-40B4-BE49-F238E27FC236}">
                <a16:creationId xmlns:a16="http://schemas.microsoft.com/office/drawing/2014/main" id="{2CB50AAE-2147-6ED2-3618-BD36A68E651E}"/>
              </a:ext>
            </a:extLst>
          </p:cNvPr>
          <p:cNvSpPr/>
          <p:nvPr/>
        </p:nvSpPr>
        <p:spPr>
          <a:xfrm>
            <a:off x="310091" y="2500311"/>
            <a:ext cx="1466441" cy="1279347"/>
          </a:xfrm>
          <a:prstGeom prst="roundRect">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FF0000"/>
                </a:solidFill>
              </a:rPr>
              <a:t>START</a:t>
            </a:r>
          </a:p>
          <a:p>
            <a:pPr algn="ctr"/>
            <a:r>
              <a:rPr lang="en-GB" sz="1200" dirty="0"/>
              <a:t>HASU requests transfer on the day of transfer (before 10am)</a:t>
            </a:r>
          </a:p>
        </p:txBody>
      </p:sp>
      <p:sp>
        <p:nvSpPr>
          <p:cNvPr id="8" name="Rectangle: Rounded Corners 7">
            <a:extLst>
              <a:ext uri="{FF2B5EF4-FFF2-40B4-BE49-F238E27FC236}">
                <a16:creationId xmlns:a16="http://schemas.microsoft.com/office/drawing/2014/main" id="{81903CAB-2340-6236-AED0-7A7A6655EE27}"/>
              </a:ext>
            </a:extLst>
          </p:cNvPr>
          <p:cNvSpPr/>
          <p:nvPr/>
        </p:nvSpPr>
        <p:spPr>
          <a:xfrm>
            <a:off x="2166433" y="3236219"/>
            <a:ext cx="1779373" cy="7578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SRU doesn’t accept the patient for a </a:t>
            </a:r>
            <a:r>
              <a:rPr lang="en-GB" sz="1200" b="1" dirty="0"/>
              <a:t>non-medical reason</a:t>
            </a:r>
          </a:p>
        </p:txBody>
      </p:sp>
      <p:sp>
        <p:nvSpPr>
          <p:cNvPr id="9" name="Rectangle: Rounded Corners 8">
            <a:extLst>
              <a:ext uri="{FF2B5EF4-FFF2-40B4-BE49-F238E27FC236}">
                <a16:creationId xmlns:a16="http://schemas.microsoft.com/office/drawing/2014/main" id="{F458EEE8-09E2-0B80-5E32-842E707FAB02}"/>
              </a:ext>
            </a:extLst>
          </p:cNvPr>
          <p:cNvSpPr/>
          <p:nvPr/>
        </p:nvSpPr>
        <p:spPr>
          <a:xfrm>
            <a:off x="2159054" y="2398401"/>
            <a:ext cx="1779373" cy="75788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SRU does not accept the patient for a </a:t>
            </a:r>
            <a:r>
              <a:rPr lang="en-GB" sz="1200" b="1" dirty="0"/>
              <a:t>medical reason</a:t>
            </a:r>
          </a:p>
        </p:txBody>
      </p:sp>
      <p:sp>
        <p:nvSpPr>
          <p:cNvPr id="10" name="Rectangle: Rounded Corners 9">
            <a:extLst>
              <a:ext uri="{FF2B5EF4-FFF2-40B4-BE49-F238E27FC236}">
                <a16:creationId xmlns:a16="http://schemas.microsoft.com/office/drawing/2014/main" id="{D553A2D3-699A-EDE8-A444-D7A1FF544EE7}"/>
              </a:ext>
            </a:extLst>
          </p:cNvPr>
          <p:cNvSpPr/>
          <p:nvPr/>
        </p:nvSpPr>
        <p:spPr>
          <a:xfrm>
            <a:off x="2159054" y="1189143"/>
            <a:ext cx="1779373" cy="75788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On call consultant to consultant contact within 2 hours of notification</a:t>
            </a:r>
          </a:p>
        </p:txBody>
      </p:sp>
      <p:sp>
        <p:nvSpPr>
          <p:cNvPr id="12" name="Rectangle: Rounded Corners 11">
            <a:extLst>
              <a:ext uri="{FF2B5EF4-FFF2-40B4-BE49-F238E27FC236}">
                <a16:creationId xmlns:a16="http://schemas.microsoft.com/office/drawing/2014/main" id="{1969DC34-4D7F-6532-2FDB-12279260C3AA}"/>
              </a:ext>
            </a:extLst>
          </p:cNvPr>
          <p:cNvSpPr/>
          <p:nvPr/>
        </p:nvSpPr>
        <p:spPr>
          <a:xfrm>
            <a:off x="4335654" y="3230903"/>
            <a:ext cx="1779373" cy="757881"/>
          </a:xfrm>
          <a:prstGeom prst="round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Coordinator to coordinator contact within 2 hours of notification</a:t>
            </a:r>
          </a:p>
        </p:txBody>
      </p:sp>
      <p:sp>
        <p:nvSpPr>
          <p:cNvPr id="13" name="Rectangle: Rounded Corners 12">
            <a:extLst>
              <a:ext uri="{FF2B5EF4-FFF2-40B4-BE49-F238E27FC236}">
                <a16:creationId xmlns:a16="http://schemas.microsoft.com/office/drawing/2014/main" id="{9389D7C3-8203-4ED6-0A96-4863F6540224}"/>
              </a:ext>
            </a:extLst>
          </p:cNvPr>
          <p:cNvSpPr/>
          <p:nvPr/>
        </p:nvSpPr>
        <p:spPr>
          <a:xfrm>
            <a:off x="6471177" y="3227872"/>
            <a:ext cx="900934" cy="757881"/>
          </a:xfrm>
          <a:prstGeom prst="roundRect">
            <a:avLst/>
          </a:prstGeom>
          <a:solidFill>
            <a:srgbClr val="FF0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24-hour delay</a:t>
            </a:r>
          </a:p>
        </p:txBody>
      </p:sp>
      <p:sp>
        <p:nvSpPr>
          <p:cNvPr id="19" name="Rectangle: Rounded Corners 18">
            <a:extLst>
              <a:ext uri="{FF2B5EF4-FFF2-40B4-BE49-F238E27FC236}">
                <a16:creationId xmlns:a16="http://schemas.microsoft.com/office/drawing/2014/main" id="{0B999C45-492C-C1AC-12B6-411FD2A68FD5}"/>
              </a:ext>
            </a:extLst>
          </p:cNvPr>
          <p:cNvSpPr/>
          <p:nvPr/>
        </p:nvSpPr>
        <p:spPr>
          <a:xfrm>
            <a:off x="9670709" y="3092110"/>
            <a:ext cx="1795851" cy="1058065"/>
          </a:xfrm>
          <a:prstGeom prst="roundRect">
            <a:avLst/>
          </a:prstGeom>
          <a:solidFill>
            <a:schemeClr val="tx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sz="1200" b="1" dirty="0">
                <a:solidFill>
                  <a:schemeClr val="bg1"/>
                </a:solidFill>
              </a:rPr>
              <a:t>HASU escalates the issue to the Trust according to local policies</a:t>
            </a:r>
          </a:p>
        </p:txBody>
      </p:sp>
      <p:sp>
        <p:nvSpPr>
          <p:cNvPr id="20" name="Arrow: Right 19">
            <a:extLst>
              <a:ext uri="{FF2B5EF4-FFF2-40B4-BE49-F238E27FC236}">
                <a16:creationId xmlns:a16="http://schemas.microsoft.com/office/drawing/2014/main" id="{A2A6BC53-C45A-C26A-8BC5-3BE0BAB9C21C}"/>
              </a:ext>
            </a:extLst>
          </p:cNvPr>
          <p:cNvSpPr/>
          <p:nvPr/>
        </p:nvSpPr>
        <p:spPr>
          <a:xfrm>
            <a:off x="1835204" y="2759667"/>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324B07EB-6875-D3C2-4150-C19C6731B57A}"/>
              </a:ext>
            </a:extLst>
          </p:cNvPr>
          <p:cNvSpPr/>
          <p:nvPr/>
        </p:nvSpPr>
        <p:spPr>
          <a:xfrm>
            <a:off x="9370259" y="3506957"/>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386F0608-BADC-3447-46B0-8C72C85F8B61}"/>
              </a:ext>
            </a:extLst>
          </p:cNvPr>
          <p:cNvSpPr/>
          <p:nvPr/>
        </p:nvSpPr>
        <p:spPr>
          <a:xfrm>
            <a:off x="6164377" y="3514014"/>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799A6B1C-7D80-F28A-8A68-1B82921A7083}"/>
              </a:ext>
            </a:extLst>
          </p:cNvPr>
          <p:cNvSpPr/>
          <p:nvPr/>
        </p:nvSpPr>
        <p:spPr>
          <a:xfrm>
            <a:off x="4004060" y="3519934"/>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251CF823-34A7-6023-B333-7CA8E8C4A3F7}"/>
              </a:ext>
            </a:extLst>
          </p:cNvPr>
          <p:cNvSpPr/>
          <p:nvPr/>
        </p:nvSpPr>
        <p:spPr>
          <a:xfrm>
            <a:off x="7417188" y="3506958"/>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6D205C32-DF87-5810-3DEB-7CE7B3109446}"/>
              </a:ext>
            </a:extLst>
          </p:cNvPr>
          <p:cNvSpPr/>
          <p:nvPr/>
        </p:nvSpPr>
        <p:spPr>
          <a:xfrm rot="16200000">
            <a:off x="2867400" y="2089556"/>
            <a:ext cx="362679" cy="185839"/>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BBDEEC52-C1B5-A462-C372-00D8D3D5CF07}"/>
              </a:ext>
            </a:extLst>
          </p:cNvPr>
          <p:cNvSpPr txBox="1"/>
          <p:nvPr/>
        </p:nvSpPr>
        <p:spPr>
          <a:xfrm>
            <a:off x="432000" y="5461331"/>
            <a:ext cx="11404154" cy="830997"/>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GB" sz="1600" dirty="0"/>
              <a:t>If an SRU repeatedly does not accept patients for non-medical reasons or with delays of more than 24 hours, this should be escalated to the Trust COO, and if unresolved, then via the ICS Stroke Operational Network Lead1) the ICB and 2) the London Stroke Clinical Network.</a:t>
            </a:r>
          </a:p>
        </p:txBody>
      </p:sp>
      <p:sp>
        <p:nvSpPr>
          <p:cNvPr id="3" name="Arrow: Right 2">
            <a:extLst>
              <a:ext uri="{FF2B5EF4-FFF2-40B4-BE49-F238E27FC236}">
                <a16:creationId xmlns:a16="http://schemas.microsoft.com/office/drawing/2014/main" id="{D56097FA-7B25-8074-8CFE-FEA8AAB7E001}"/>
              </a:ext>
            </a:extLst>
          </p:cNvPr>
          <p:cNvSpPr/>
          <p:nvPr/>
        </p:nvSpPr>
        <p:spPr>
          <a:xfrm>
            <a:off x="1840106" y="3435509"/>
            <a:ext cx="255373" cy="181233"/>
          </a:xfrm>
          <a:prstGeom prst="rightArrow">
            <a:avLst/>
          </a:prstGeom>
          <a:no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289DAE04-0B50-580D-F3DC-895BBEBA5455}"/>
              </a:ext>
            </a:extLst>
          </p:cNvPr>
          <p:cNvSpPr/>
          <p:nvPr/>
        </p:nvSpPr>
        <p:spPr>
          <a:xfrm>
            <a:off x="5301840" y="2139423"/>
            <a:ext cx="1968481" cy="952687"/>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1050" dirty="0"/>
              <a:t>HASU continues to escalate issue with 1</a:t>
            </a:r>
            <a:r>
              <a:rPr lang="en-GB" sz="1050" baseline="30000" dirty="0"/>
              <a:t>st</a:t>
            </a:r>
            <a:r>
              <a:rPr lang="en-GB" sz="1050" dirty="0"/>
              <a:t>/2</a:t>
            </a:r>
            <a:r>
              <a:rPr lang="en-GB" sz="1050" baseline="30000" dirty="0"/>
              <a:t>nd</a:t>
            </a:r>
            <a:r>
              <a:rPr lang="en-GB" sz="1050" dirty="0"/>
              <a:t>/3</a:t>
            </a:r>
            <a:r>
              <a:rPr lang="en-GB" sz="1050" baseline="30000" dirty="0"/>
              <a:t>rd</a:t>
            </a:r>
            <a:r>
              <a:rPr lang="en-GB" sz="1050" dirty="0"/>
              <a:t> contacts at SRU</a:t>
            </a:r>
          </a:p>
        </p:txBody>
      </p:sp>
      <p:sp>
        <p:nvSpPr>
          <p:cNvPr id="27" name="Arrow: Bent 26">
            <a:extLst>
              <a:ext uri="{FF2B5EF4-FFF2-40B4-BE49-F238E27FC236}">
                <a16:creationId xmlns:a16="http://schemas.microsoft.com/office/drawing/2014/main" id="{3F38FD63-126F-B160-5FF6-CD365EB6F1DD}"/>
              </a:ext>
            </a:extLst>
          </p:cNvPr>
          <p:cNvSpPr/>
          <p:nvPr/>
        </p:nvSpPr>
        <p:spPr>
          <a:xfrm>
            <a:off x="4857750" y="2574648"/>
            <a:ext cx="401557" cy="605503"/>
          </a:xfrm>
          <a:prstGeom prst="ben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5" name="Rectangle: Rounded Corners 34">
            <a:extLst>
              <a:ext uri="{FF2B5EF4-FFF2-40B4-BE49-F238E27FC236}">
                <a16:creationId xmlns:a16="http://schemas.microsoft.com/office/drawing/2014/main" id="{38B38BF2-D708-60E3-C8D4-C670354A6B17}"/>
              </a:ext>
            </a:extLst>
          </p:cNvPr>
          <p:cNvSpPr/>
          <p:nvPr/>
        </p:nvSpPr>
        <p:spPr>
          <a:xfrm>
            <a:off x="7718195" y="3099457"/>
            <a:ext cx="1606430" cy="1058065"/>
          </a:xfrm>
          <a:prstGeom prst="roundRect">
            <a:avLst/>
          </a:prstGeom>
          <a:noFill/>
          <a:ln>
            <a:solidFill>
              <a:schemeClr val="bg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HASU is at capacity and at risk of not being able to accept new stroke patients</a:t>
            </a:r>
          </a:p>
        </p:txBody>
      </p:sp>
      <p:sp>
        <p:nvSpPr>
          <p:cNvPr id="40" name="TextBox 39">
            <a:extLst>
              <a:ext uri="{FF2B5EF4-FFF2-40B4-BE49-F238E27FC236}">
                <a16:creationId xmlns:a16="http://schemas.microsoft.com/office/drawing/2014/main" id="{DB584C98-F383-B64D-557C-3D1DCEFAE9BA}"/>
              </a:ext>
            </a:extLst>
          </p:cNvPr>
          <p:cNvSpPr txBox="1"/>
          <p:nvPr/>
        </p:nvSpPr>
        <p:spPr>
          <a:xfrm>
            <a:off x="432000" y="4218850"/>
            <a:ext cx="11404154" cy="1077218"/>
          </a:xfrm>
          <a:prstGeom prst="rect">
            <a:avLst/>
          </a:prstGeom>
          <a:noFill/>
        </p:spPr>
        <p:txBody>
          <a:bodyPr wrap="square">
            <a:spAutoFit/>
          </a:bodyPr>
          <a:lstStyle/>
          <a:p>
            <a:r>
              <a:rPr lang="en-GB" sz="1600" dirty="0"/>
              <a:t>Stroke units should work together to:</a:t>
            </a:r>
          </a:p>
          <a:p>
            <a:pPr marL="342900" indent="-342900">
              <a:buFont typeface="+mj-lt"/>
              <a:buAutoNum type="arabicPeriod"/>
            </a:pPr>
            <a:r>
              <a:rPr lang="en-GB" sz="1600" dirty="0"/>
              <a:t>Maintain flow across the stroke pathway so that patients are accommodated in the most appropriate care setting</a:t>
            </a:r>
          </a:p>
          <a:p>
            <a:pPr marL="342900" indent="-342900">
              <a:buFont typeface="+mj-lt"/>
              <a:buAutoNum type="arabicPeriod"/>
            </a:pPr>
            <a:r>
              <a:rPr lang="en-GB" sz="1600" dirty="0"/>
              <a:t>Work flexibly to distribute demand across the SRUs in the sector when needed to manage system pressures, e.g. bed pooling and step down of SRU patients to non-stroke beds.</a:t>
            </a:r>
          </a:p>
        </p:txBody>
      </p:sp>
      <p:sp>
        <p:nvSpPr>
          <p:cNvPr id="41" name="TextBox 40">
            <a:extLst>
              <a:ext uri="{FF2B5EF4-FFF2-40B4-BE49-F238E27FC236}">
                <a16:creationId xmlns:a16="http://schemas.microsoft.com/office/drawing/2014/main" id="{4BAB0E0F-B4EA-63F7-9075-1186C5A07B66}"/>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a:t>
            </a:r>
            <a:r>
              <a:rPr lang="en-GB" sz="1100">
                <a:solidFill>
                  <a:schemeClr val="bg1">
                    <a:lumMod val="50000"/>
                  </a:schemeClr>
                </a:solidFill>
              </a:rPr>
              <a:t>this guidance </a:t>
            </a:r>
            <a:r>
              <a:rPr lang="en-GB" sz="1100" dirty="0">
                <a:solidFill>
                  <a:schemeClr val="bg1">
                    <a:lumMod val="50000"/>
                  </a:schemeClr>
                </a:solidFill>
              </a:rPr>
              <a:t>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202790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4BC6F-633B-5C3C-94B8-0A81E7ACA44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71C00CB1-E23D-C062-387B-28E2EBC006B7}"/>
              </a:ext>
            </a:extLst>
          </p:cNvPr>
          <p:cNvSpPr>
            <a:spLocks noGrp="1"/>
          </p:cNvSpPr>
          <p:nvPr>
            <p:ph type="title"/>
          </p:nvPr>
        </p:nvSpPr>
        <p:spPr>
          <a:xfrm>
            <a:off x="432000" y="260121"/>
            <a:ext cx="11404154" cy="865186"/>
          </a:xfrm>
        </p:spPr>
        <p:txBody>
          <a:bodyPr/>
          <a:lstStyle/>
          <a:p>
            <a:r>
              <a:rPr lang="en-GB" spc="-40" dirty="0"/>
              <a:t>Rapid repatriation for thrombectomy</a:t>
            </a:r>
          </a:p>
        </p:txBody>
      </p:sp>
      <p:sp>
        <p:nvSpPr>
          <p:cNvPr id="5" name="Content Placeholder 4">
            <a:extLst>
              <a:ext uri="{FF2B5EF4-FFF2-40B4-BE49-F238E27FC236}">
                <a16:creationId xmlns:a16="http://schemas.microsoft.com/office/drawing/2014/main" id="{E5A2D315-B9E5-79B8-9E32-604CD1A49851}"/>
              </a:ext>
            </a:extLst>
          </p:cNvPr>
          <p:cNvSpPr>
            <a:spLocks noGrp="1"/>
          </p:cNvSpPr>
          <p:nvPr>
            <p:ph idx="1"/>
          </p:nvPr>
        </p:nvSpPr>
        <p:spPr>
          <a:xfrm>
            <a:off x="296561" y="1379095"/>
            <a:ext cx="11539593" cy="4224326"/>
          </a:xfrm>
        </p:spPr>
        <p:txBody>
          <a:bodyPr vert="horz" lIns="0" tIns="0" rIns="0" bIns="0" rtlCol="0" anchor="t">
            <a:normAutofit fontScale="85000" lnSpcReduction="10000"/>
          </a:bodyPr>
          <a:lstStyle/>
          <a:p>
            <a:pPr marL="457200" indent="-457200">
              <a:lnSpc>
                <a:spcPct val="110000"/>
              </a:lnSpc>
              <a:spcAft>
                <a:spcPts val="1200"/>
              </a:spcAft>
              <a:buFont typeface="+mj-lt"/>
              <a:buAutoNum type="arabicPeriod"/>
            </a:pPr>
            <a:r>
              <a:rPr lang="en-GB" sz="2100" dirty="0">
                <a:cs typeface="Arial"/>
              </a:rPr>
              <a:t>Patients who have been transferred to a London centre for mechanical thrombectomy should be repatriated to the referring hyperacute stroke unit within 24 hours, if they are clinically stable and the receiving HASU is not on divert. Patients may be transferred immediately after the procedure if deemed clinically appropriate by the thrombectomy team (consultant stroke physician/neurologist, anaesthetist and consultant interventional neuroradiologist). </a:t>
            </a:r>
          </a:p>
          <a:p>
            <a:pPr marL="457200" indent="-457200">
              <a:lnSpc>
                <a:spcPct val="110000"/>
              </a:lnSpc>
              <a:spcAft>
                <a:spcPts val="1200"/>
              </a:spcAft>
              <a:buFont typeface="+mj-lt"/>
              <a:buAutoNum type="arabicPeriod"/>
            </a:pPr>
            <a:r>
              <a:rPr lang="en-GB" sz="2100" dirty="0">
                <a:cs typeface="Arial" panose="020B0604020202020204" pitchFamily="34" charset="0"/>
              </a:rPr>
              <a:t>A local hyperacute stroke bed at the external referring hospital must be allocated at the time of the initial referral for the patient’s return. Any failure to comply and delays to repatriation should be escalated to service management and for discussion with the referring site.</a:t>
            </a:r>
          </a:p>
          <a:p>
            <a:pPr marL="457200" indent="-457200">
              <a:lnSpc>
                <a:spcPct val="110000"/>
              </a:lnSpc>
              <a:spcAft>
                <a:spcPts val="1200"/>
              </a:spcAft>
              <a:buFont typeface="+mj-lt"/>
              <a:buAutoNum type="arabicPeriod"/>
            </a:pPr>
            <a:r>
              <a:rPr lang="en-GB" sz="2100" dirty="0">
                <a:cs typeface="Arial"/>
              </a:rPr>
              <a:t>If following assessment, the procedure is not performed at the receiving centre and the patient is stable for repatriation, appropriate transport back to the referring hospital should be arranged on the same day. </a:t>
            </a:r>
          </a:p>
          <a:p>
            <a:pPr marL="457200" indent="-457200">
              <a:lnSpc>
                <a:spcPct val="110000"/>
              </a:lnSpc>
              <a:spcAft>
                <a:spcPts val="1200"/>
              </a:spcAft>
              <a:buAutoNum type="arabicPeriod"/>
            </a:pPr>
            <a:r>
              <a:rPr lang="en-GB" sz="2100" dirty="0">
                <a:cs typeface="Arial"/>
              </a:rPr>
              <a:t>All London thrombectomy services should implement a systematic process for tracking and reviewing clinical outcomes, such as modified Rankin Scale at 90 days, of every patient who undergoes thrombectomy within their service.</a:t>
            </a:r>
            <a:endParaRPr lang="en-GB" sz="2100" dirty="0">
              <a:effectLst/>
              <a:ea typeface="Times New Roman" panose="02020603050405020304" pitchFamily="18" charset="0"/>
              <a:cs typeface="Arial"/>
            </a:endParaRPr>
          </a:p>
          <a:p>
            <a:pPr marL="457200" indent="-457200">
              <a:lnSpc>
                <a:spcPct val="110000"/>
              </a:lnSpc>
              <a:spcAft>
                <a:spcPts val="1200"/>
              </a:spcAft>
              <a:buAutoNum type="arabicPeriod"/>
            </a:pPr>
            <a:endParaRPr lang="en-GB" sz="2100" dirty="0">
              <a:solidFill>
                <a:srgbClr val="FF0000"/>
              </a:solidFill>
              <a:effectLst/>
              <a:latin typeface="Arial"/>
              <a:ea typeface="Times New Roman" panose="02020603050405020304" pitchFamily="18" charset="0"/>
              <a:cs typeface="Arial" panose="020B0604020202020204" pitchFamily="34" charset="0"/>
            </a:endParaRPr>
          </a:p>
          <a:p>
            <a:pPr>
              <a:lnSpc>
                <a:spcPct val="116000"/>
              </a:lnSpc>
              <a:spcAft>
                <a:spcPts val="800"/>
              </a:spcAft>
            </a:pPr>
            <a:endParaRPr lang="en-GB" sz="2000" dirty="0">
              <a:latin typeface="Aptos" panose="020B00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C91EBC03-50E4-D258-58E4-08F301E5D47E}"/>
              </a:ext>
            </a:extLst>
          </p:cNvPr>
          <p:cNvSpPr txBox="1"/>
          <p:nvPr/>
        </p:nvSpPr>
        <p:spPr>
          <a:xfrm>
            <a:off x="432000" y="6361003"/>
            <a:ext cx="10981038" cy="261610"/>
          </a:xfrm>
          <a:prstGeom prst="rect">
            <a:avLst/>
          </a:prstGeom>
          <a:noFill/>
        </p:spPr>
        <p:txBody>
          <a:bodyPr wrap="square">
            <a:spAutoFit/>
          </a:bodyPr>
          <a:lstStyle/>
          <a:p>
            <a:r>
              <a:rPr lang="en-GB" sz="1100" dirty="0">
                <a:solidFill>
                  <a:schemeClr val="bg1">
                    <a:lumMod val="50000"/>
                  </a:schemeClr>
                </a:solidFill>
              </a:rPr>
              <a:t>Variation to this guidance remains the responsibility of the Trust concerned.</a:t>
            </a:r>
            <a:r>
              <a:rPr lang="en-GB" sz="1100" dirty="0">
                <a:solidFill>
                  <a:schemeClr val="bg1">
                    <a:lumMod val="50000"/>
                  </a:schemeClr>
                </a:solidFill>
                <a:effectLst/>
                <a:ea typeface="Arial" panose="020B0604020202020204" pitchFamily="34" charset="0"/>
              </a:rPr>
              <a:t> </a:t>
            </a:r>
            <a:endParaRPr lang="en-GB" sz="1100" dirty="0">
              <a:solidFill>
                <a:schemeClr val="bg1">
                  <a:lumMod val="50000"/>
                </a:schemeClr>
              </a:solidFill>
            </a:endParaRPr>
          </a:p>
        </p:txBody>
      </p:sp>
    </p:spTree>
    <p:extLst>
      <p:ext uri="{BB962C8B-B14F-4D97-AF65-F5344CB8AC3E}">
        <p14:creationId xmlns:p14="http://schemas.microsoft.com/office/powerpoint/2010/main" val="344146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0B79FA31CD694F8F56EC9531749E70" ma:contentTypeVersion="17" ma:contentTypeDescription="Create a new document." ma:contentTypeScope="" ma:versionID="0e3fd67aa8a19730f9a13eb84fc5bff1">
  <xsd:schema xmlns:xsd="http://www.w3.org/2001/XMLSchema" xmlns:xs="http://www.w3.org/2001/XMLSchema" xmlns:p="http://schemas.microsoft.com/office/2006/metadata/properties" xmlns:ns2="b424d8da-7342-445b-b2e2-ff64309eedcc" xmlns:ns3="e5e4dbf6-565d-4406-8fdd-77d94833c6da" targetNamespace="http://schemas.microsoft.com/office/2006/metadata/properties" ma:root="true" ma:fieldsID="462ccfca11b27cfa2b6a73ea0cc6d22c" ns2:_="" ns3:_="">
    <xsd:import namespace="b424d8da-7342-445b-b2e2-ff64309eedcc"/>
    <xsd:import namespace="e5e4dbf6-565d-4406-8fdd-77d94833c6da"/>
    <xsd:element name="properties">
      <xsd:complexType>
        <xsd:sequence>
          <xsd:element name="documentManagement">
            <xsd:complexType>
              <xsd:all>
                <xsd:element ref="ns2:Review_x0020_Date"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4d8da-7342-445b-b2e2-ff64309eedcc" elementFormDefault="qualified">
    <xsd:import namespace="http://schemas.microsoft.com/office/2006/documentManagement/types"/>
    <xsd:import namespace="http://schemas.microsoft.com/office/infopath/2007/PartnerControls"/>
    <xsd:element name="Review_x0020_Date" ma:index="5" nillable="true" ma:displayName="Review date" ma:indexed="true" ma:internalName="Review_x0020_Date" ma:readOnly="fals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e4dbf6-565d-4406-8fdd-77d94833c6da"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internalName="_ip_UnifiedCompliancePolicyProperties" ma:readOnly="false">
      <xsd:simpleType>
        <xsd:restriction base="dms:Note"/>
      </xsd:simpleType>
    </xsd:element>
    <xsd:element name="_ip_UnifiedCompliancePolicyUIAction" ma:index="14" nillable="true" ma:displayName="Unified Compliance Policy UI Action" ma:hidden="true" ma:internalName="_ip_UnifiedCompliancePolicyUIAction" ma:readOnly="false">
      <xsd:simpleType>
        <xsd:restriction base="dms:Text"/>
      </xsd:simpleType>
    </xsd:element>
    <xsd:element name="TaxCatchAll" ma:index="17" nillable="true" ma:displayName="Taxonomy Catch All Column" ma:hidden="true" ma:list="{e857c73d-935c-47f9-ae2f-0098558f0582}" ma:internalName="TaxCatchAll" ma:showField="CatchAllData" ma:web="e5e4dbf6-565d-4406-8fdd-77d94833c6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e5e4dbf6-565d-4406-8fdd-77d94833c6da" xsi:nil="true"/>
    <lcf76f155ced4ddcb4097134ff3c332f xmlns="b424d8da-7342-445b-b2e2-ff64309eedcc">
      <Terms xmlns="http://schemas.microsoft.com/office/infopath/2007/PartnerControls"/>
    </lcf76f155ced4ddcb4097134ff3c332f>
    <TaxCatchAll xmlns="e5e4dbf6-565d-4406-8fdd-77d94833c6da" xsi:nil="true"/>
    <_ip_UnifiedCompliancePolicyProperties xmlns="e5e4dbf6-565d-4406-8fdd-77d94833c6da" xsi:nil="true"/>
    <Review_x0020_Date xmlns="b424d8da-7342-445b-b2e2-ff64309eedcc" xsi:nil="true"/>
  </documentManagement>
</p:properties>
</file>

<file path=customXml/itemProps1.xml><?xml version="1.0" encoding="utf-8"?>
<ds:datastoreItem xmlns:ds="http://schemas.openxmlformats.org/officeDocument/2006/customXml" ds:itemID="{7DDEB76F-0AFD-4D48-A1CE-68C9312AF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4d8da-7342-445b-b2e2-ff64309eedcc"/>
    <ds:schemaRef ds:uri="e5e4dbf6-565d-4406-8fdd-77d94833c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A12B3C52-C4E5-4003-8240-632FDE102EAB}">
  <ds:schemaRefs>
    <ds:schemaRef ds:uri="http://purl.org/dc/dcmitype/"/>
    <ds:schemaRef ds:uri="http://purl.org/dc/terms/"/>
    <ds:schemaRef ds:uri="http://www.w3.org/XML/1998/namespace"/>
    <ds:schemaRef ds:uri="e5e4dbf6-565d-4406-8fdd-77d94833c6da"/>
    <ds:schemaRef ds:uri="b424d8da-7342-445b-b2e2-ff64309eedc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3030</Words>
  <Application>Microsoft Office PowerPoint</Application>
  <PresentationFormat>Widescreen</PresentationFormat>
  <Paragraphs>228</Paragraphs>
  <Slides>13</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Aptos</vt:lpstr>
      <vt:lpstr>Arial</vt:lpstr>
      <vt:lpstr>Calibri</vt:lpstr>
      <vt:lpstr>Times New Roman</vt:lpstr>
      <vt:lpstr>NHSD-Refresh-Theme-NOV1120B</vt:lpstr>
      <vt:lpstr>Packager Shell Object</vt:lpstr>
      <vt:lpstr>London Acute Stroke Pathways</vt:lpstr>
      <vt:lpstr>Content</vt:lpstr>
      <vt:lpstr>Principles of the stroke model</vt:lpstr>
      <vt:lpstr>Pathways into acute stroke care</vt:lpstr>
      <vt:lpstr>Pathways into acute stroke care Patient presents at A&amp;E of a hospital with no hyperacute stroke unit </vt:lpstr>
      <vt:lpstr>Choosing the right transport service</vt:lpstr>
      <vt:lpstr>Repatriation to local stroke rehabilitation unit (SRU)</vt:lpstr>
      <vt:lpstr>Escalation policy for HASU to SRU transfer</vt:lpstr>
      <vt:lpstr>Rapid repatriation for thrombectomy</vt:lpstr>
      <vt:lpstr>Outpatients and non-stroke</vt:lpstr>
      <vt:lpstr>Advisory notes</vt:lpstr>
      <vt:lpstr>Designated stroke units in London</vt:lpstr>
      <vt:lpstr>London stroke model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Gregory Wye</dc:creator>
  <cp:lastModifiedBy>TURTIAINEN, Tarita (NHS ENGLAND)</cp:lastModifiedBy>
  <cp:revision>57</cp:revision>
  <dcterms:created xsi:type="dcterms:W3CDTF">2020-11-30T10:49:03Z</dcterms:created>
  <dcterms:modified xsi:type="dcterms:W3CDTF">2026-04-20T10:15:42Z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0x010100880B79FA31CD694F8F56EC9531749E70</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Order">
    <vt:r8>15100</vt:r8>
  </property>
  <property fmtid="{D5CDD505-2E9C-101B-9397-08002B2CF9AE}" pid="6" name="_ExtendedDescription">
    <vt:lpwstr/>
  </property>
</Properties>
</file>