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319" r:id="rId3"/>
    <p:sldId id="341" r:id="rId4"/>
    <p:sldId id="340" r:id="rId5"/>
    <p:sldId id="337" r:id="rId6"/>
    <p:sldId id="321" r:id="rId7"/>
    <p:sldId id="322" r:id="rId8"/>
    <p:sldId id="296" r:id="rId9"/>
    <p:sldId id="270" r:id="rId10"/>
    <p:sldId id="293" r:id="rId11"/>
    <p:sldId id="305" r:id="rId12"/>
    <p:sldId id="304" r:id="rId13"/>
    <p:sldId id="306" r:id="rId14"/>
    <p:sldId id="336" r:id="rId15"/>
    <p:sldId id="335" r:id="rId16"/>
    <p:sldId id="338" r:id="rId17"/>
    <p:sldId id="330" r:id="rId18"/>
    <p:sldId id="343" r:id="rId19"/>
    <p:sldId id="339" r:id="rId20"/>
    <p:sldId id="342" r:id="rId21"/>
    <p:sldId id="325" r:id="rId22"/>
    <p:sldId id="326" r:id="rId23"/>
    <p:sldId id="334" r:id="rId24"/>
    <p:sldId id="328" r:id="rId25"/>
    <p:sldId id="291" r:id="rId26"/>
  </p:sldIdLst>
  <p:sldSz cx="9144000" cy="5143500" type="screen16x9"/>
  <p:notesSz cx="6669088"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96B"/>
    <a:srgbClr val="009D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9"/>
    <p:restoredTop sz="69528" autoAdjust="0"/>
  </p:normalViewPr>
  <p:slideViewPr>
    <p:cSldViewPr snapToGrid="0" snapToObjects="1">
      <p:cViewPr varScale="1">
        <p:scale>
          <a:sx n="67" d="100"/>
          <a:sy n="67" d="100"/>
        </p:scale>
        <p:origin x="1368" y="60"/>
      </p:cViewPr>
      <p:guideLst>
        <p:guide orient="horz" pos="1620"/>
        <p:guide pos="2880"/>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5E4275C7-446D-4EB8-AAB4-A5EF913500BE}" type="datetimeFigureOut">
              <a:rPr lang="en-GB" smtClean="0"/>
              <a:t>12/09/2019</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E650F02-5253-4A75-B89C-1250BA55E90D}" type="slidenum">
              <a:rPr lang="en-GB" smtClean="0"/>
              <a:t>‹#›</a:t>
            </a:fld>
            <a:endParaRPr lang="en-GB"/>
          </a:p>
        </p:txBody>
      </p:sp>
    </p:spTree>
    <p:extLst>
      <p:ext uri="{BB962C8B-B14F-4D97-AF65-F5344CB8AC3E}">
        <p14:creationId xmlns:p14="http://schemas.microsoft.com/office/powerpoint/2010/main" val="1994188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CE07FB7-F95A-B842-ABE4-A82B6C9DDBD4}" type="datetimeFigureOut">
              <a:rPr lang="en-US" smtClean="0"/>
              <a:t>9/12/2019</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04D3BB0-A5EB-0643-9F3F-2A03DEB1CD3D}" type="slidenum">
              <a:rPr lang="en-US" smtClean="0"/>
              <a:t>‹#›</a:t>
            </a:fld>
            <a:endParaRPr lang="en-US"/>
          </a:p>
        </p:txBody>
      </p:sp>
    </p:spTree>
    <p:extLst>
      <p:ext uri="{BB962C8B-B14F-4D97-AF65-F5344CB8AC3E}">
        <p14:creationId xmlns:p14="http://schemas.microsoft.com/office/powerpoint/2010/main" val="20567381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D3BB0-A5EB-0643-9F3F-2A03DEB1CD3D}" type="slidenum">
              <a:rPr lang="en-US" smtClean="0"/>
              <a:t>1</a:t>
            </a:fld>
            <a:endParaRPr lang="en-US"/>
          </a:p>
        </p:txBody>
      </p:sp>
    </p:spTree>
    <p:extLst>
      <p:ext uri="{BB962C8B-B14F-4D97-AF65-F5344CB8AC3E}">
        <p14:creationId xmlns:p14="http://schemas.microsoft.com/office/powerpoint/2010/main" val="145862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already seen</a:t>
            </a:r>
            <a:r>
              <a:rPr lang="en-GB" baseline="0" dirty="0"/>
              <a:t> areas starting to take action on the report</a:t>
            </a:r>
          </a:p>
          <a:p>
            <a:pPr marL="171450" indent="-171450">
              <a:buFont typeface="Arial" panose="020B0604020202020204" pitchFamily="34" charset="0"/>
              <a:buChar char="•"/>
            </a:pPr>
            <a:r>
              <a:rPr lang="en-GB" baseline="0" dirty="0"/>
              <a:t>The Clinical Networks are using it to take stock and to see if there is a particular area of care hospitals in their patch are struggling with. The London Clinical Network have asked all hospitals to fill out the checklist and will be taking a pan-London approach, they’ve already identified self-management as something they want to tackle</a:t>
            </a:r>
          </a:p>
          <a:p>
            <a:pPr marL="171450" indent="-171450">
              <a:buFont typeface="Arial" panose="020B0604020202020204" pitchFamily="34" charset="0"/>
              <a:buChar char="•"/>
            </a:pPr>
            <a:r>
              <a:rPr lang="en-GB" baseline="0" dirty="0"/>
              <a:t>We are working with NHS Digital to see how the annual national diabetes inpatient audit can reflect our recommendations</a:t>
            </a:r>
          </a:p>
          <a:p>
            <a:pPr marL="171450" indent="-171450">
              <a:buFont typeface="Arial" panose="020B0604020202020204" pitchFamily="34" charset="0"/>
              <a:buChar char="•"/>
            </a:pPr>
            <a:r>
              <a:rPr lang="en-GB" baseline="0" dirty="0"/>
              <a:t>We met with the CQC who will be using the checklist to inform future inspections</a:t>
            </a:r>
          </a:p>
          <a:p>
            <a:pPr marL="171450" indent="-171450">
              <a:buFont typeface="Arial" panose="020B0604020202020204" pitchFamily="34" charset="0"/>
              <a:buChar char="•"/>
            </a:pPr>
            <a:r>
              <a:rPr lang="en-GB" baseline="0" dirty="0"/>
              <a:t>Individual hospitals are using the checklist to take stock and decide on next steps</a:t>
            </a:r>
          </a:p>
          <a:p>
            <a:pPr marL="171450" indent="-171450">
              <a:buFont typeface="Arial" panose="020B0604020202020204" pitchFamily="34" charset="0"/>
              <a:buChar char="•"/>
            </a:pPr>
            <a:r>
              <a:rPr lang="en-GB" baseline="0" dirty="0"/>
              <a:t>People have got in touch to discuss the best practice laid out in the report. In Kingston they have a ward champions programme which is a version of a link nurse programme where non-specialists come to training and take ownership for diabetes care on their ward. This takes away the responsibility for people with diabetes sitting solely with the inpatient team</a:t>
            </a:r>
            <a:endParaRPr lang="en-GB" dirty="0"/>
          </a:p>
        </p:txBody>
      </p:sp>
      <p:sp>
        <p:nvSpPr>
          <p:cNvPr id="4" name="Slide Number Placeholder 3"/>
          <p:cNvSpPr>
            <a:spLocks noGrp="1"/>
          </p:cNvSpPr>
          <p:nvPr>
            <p:ph type="sldNum" sz="quarter" idx="10"/>
          </p:nvPr>
        </p:nvSpPr>
        <p:spPr/>
        <p:txBody>
          <a:bodyPr/>
          <a:lstStyle/>
          <a:p>
            <a:fld id="{B04D3BB0-A5EB-0643-9F3F-2A03DEB1CD3D}" type="slidenum">
              <a:rPr lang="en-US" smtClean="0"/>
              <a:t>13</a:t>
            </a:fld>
            <a:endParaRPr lang="en-US"/>
          </a:p>
        </p:txBody>
      </p:sp>
    </p:spTree>
    <p:extLst>
      <p:ext uri="{BB962C8B-B14F-4D97-AF65-F5344CB8AC3E}">
        <p14:creationId xmlns:p14="http://schemas.microsoft.com/office/powerpoint/2010/main" val="80127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examples of staff training that we have seen:</a:t>
            </a:r>
          </a:p>
          <a:p>
            <a:pPr marL="171450" indent="-171450">
              <a:buFont typeface="Arial" panose="020B0604020202020204" pitchFamily="34" charset="0"/>
              <a:buChar char="•"/>
            </a:pPr>
            <a:r>
              <a:rPr lang="en-GB" dirty="0"/>
              <a:t>The 10 point training programme was</a:t>
            </a:r>
            <a:r>
              <a:rPr lang="en-GB" baseline="0" dirty="0"/>
              <a:t> developed by one of our Clinical Champions. It covers the essentials about diabetes that everyone must know, it recognises that not everyone can be experts in diabetes but staff must know the basics. This has been rolled out across a number of trusts now and is a quick way of delivering training on the wards</a:t>
            </a:r>
          </a:p>
          <a:p>
            <a:pPr marL="171450" indent="-171450">
              <a:buFont typeface="Arial" panose="020B0604020202020204" pitchFamily="34" charset="0"/>
              <a:buChar char="•"/>
            </a:pPr>
            <a:r>
              <a:rPr lang="en-GB" baseline="0" dirty="0"/>
              <a:t>There is a training tool app called Microguide for ward staff that can be downloaded. One of our Clinical Champions was involved in setting this up and we can put you in contact or the e-mail address is in our report. </a:t>
            </a:r>
          </a:p>
          <a:p>
            <a:pPr marL="171450" indent="-171450">
              <a:buFont typeface="Arial" panose="020B0604020202020204" pitchFamily="34" charset="0"/>
              <a:buChar char="•"/>
            </a:pPr>
            <a:r>
              <a:rPr lang="en-GB" baseline="0" dirty="0"/>
              <a:t>Teams have thought of fun and engaging ways to involve staff such as an insulin safety advent calendar</a:t>
            </a:r>
          </a:p>
          <a:p>
            <a:pPr marL="171450" indent="-171450">
              <a:buFont typeface="Arial" panose="020B0604020202020204" pitchFamily="34" charset="0"/>
              <a:buChar char="•"/>
            </a:pPr>
            <a:r>
              <a:rPr lang="en-GB" baseline="0" dirty="0"/>
              <a:t>Another training tool we’ve seen is a swatch which people can attached to lanyards.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We can send people these tools and there are more examples on our shared practice library, </a:t>
            </a:r>
            <a:endParaRPr lang="en-GB" dirty="0"/>
          </a:p>
        </p:txBody>
      </p:sp>
      <p:sp>
        <p:nvSpPr>
          <p:cNvPr id="4" name="Slide Number Placeholder 3"/>
          <p:cNvSpPr>
            <a:spLocks noGrp="1"/>
          </p:cNvSpPr>
          <p:nvPr>
            <p:ph type="sldNum" sz="quarter" idx="10"/>
          </p:nvPr>
        </p:nvSpPr>
        <p:spPr/>
        <p:txBody>
          <a:bodyPr/>
          <a:lstStyle/>
          <a:p>
            <a:fld id="{B04D3BB0-A5EB-0643-9F3F-2A03DEB1CD3D}" type="slidenum">
              <a:rPr lang="en-US" smtClean="0"/>
              <a:t>17</a:t>
            </a:fld>
            <a:endParaRPr lang="en-US"/>
          </a:p>
        </p:txBody>
      </p:sp>
    </p:spTree>
    <p:extLst>
      <p:ext uri="{BB962C8B-B14F-4D97-AF65-F5344CB8AC3E}">
        <p14:creationId xmlns:p14="http://schemas.microsoft.com/office/powerpoint/2010/main" val="173031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E9822C"/>
              </a:buClr>
              <a:buSzTx/>
              <a:buFont typeface="Arial" panose="020B0604020202020204" pitchFamily="34" charset="0"/>
              <a:buNone/>
              <a:tabLst/>
              <a:defRPr/>
            </a:pPr>
            <a:r>
              <a:rPr lang="en-US" sz="1100" dirty="0">
                <a:latin typeface="Helvetica Neue LT Std 45 Light" charset="0"/>
                <a:ea typeface="Helvetica Neue LT Std 75" charset="0"/>
                <a:cs typeface="Helvetica Neue LT Std 75" charset="0"/>
              </a:rPr>
              <a:t>What else can we</a:t>
            </a:r>
            <a:r>
              <a:rPr lang="en-US" sz="1100" baseline="0" dirty="0">
                <a:latin typeface="Helvetica Neue LT Std 45 Light" charset="0"/>
                <a:ea typeface="Helvetica Neue LT Std 75" charset="0"/>
                <a:cs typeface="Helvetica Neue LT Std 75" charset="0"/>
              </a:rPr>
              <a:t> do to support hospitals?</a:t>
            </a:r>
            <a:endParaRPr lang="en-US" sz="1100" dirty="0">
              <a:latin typeface="Helvetica Neue LT Std 45 Light" charset="0"/>
              <a:ea typeface="Helvetica Neue LT Std 75" charset="0"/>
              <a:cs typeface="Helvetica Neue LT Std 75" charset="0"/>
            </a:endParaRPr>
          </a:p>
        </p:txBody>
      </p:sp>
      <p:sp>
        <p:nvSpPr>
          <p:cNvPr id="4" name="Slide Number Placeholder 3"/>
          <p:cNvSpPr>
            <a:spLocks noGrp="1"/>
          </p:cNvSpPr>
          <p:nvPr>
            <p:ph type="sldNum" sz="quarter" idx="10"/>
          </p:nvPr>
        </p:nvSpPr>
        <p:spPr/>
        <p:txBody>
          <a:bodyPr/>
          <a:lstStyle/>
          <a:p>
            <a:fld id="{B04D3BB0-A5EB-0643-9F3F-2A03DEB1CD3D}" type="slidenum">
              <a:rPr lang="en-US" smtClean="0"/>
              <a:t>21</a:t>
            </a:fld>
            <a:endParaRPr lang="en-US"/>
          </a:p>
        </p:txBody>
      </p:sp>
    </p:spTree>
    <p:extLst>
      <p:ext uri="{BB962C8B-B14F-4D97-AF65-F5344CB8AC3E}">
        <p14:creationId xmlns:p14="http://schemas.microsoft.com/office/powerpoint/2010/main" val="197595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B04D3BB0-A5EB-0643-9F3F-2A03DEB1CD3D}" type="slidenum">
              <a:rPr lang="en-US" smtClean="0"/>
              <a:t>22</a:t>
            </a:fld>
            <a:endParaRPr lang="en-US"/>
          </a:p>
        </p:txBody>
      </p:sp>
    </p:spTree>
    <p:extLst>
      <p:ext uri="{BB962C8B-B14F-4D97-AF65-F5344CB8AC3E}">
        <p14:creationId xmlns:p14="http://schemas.microsoft.com/office/powerpoint/2010/main" val="868688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D3BB0-A5EB-0643-9F3F-2A03DEB1CD3D}" type="slidenum">
              <a:rPr lang="en-US" smtClean="0"/>
              <a:t>23</a:t>
            </a:fld>
            <a:endParaRPr lang="en-US"/>
          </a:p>
        </p:txBody>
      </p:sp>
    </p:spTree>
    <p:extLst>
      <p:ext uri="{BB962C8B-B14F-4D97-AF65-F5344CB8AC3E}">
        <p14:creationId xmlns:p14="http://schemas.microsoft.com/office/powerpoint/2010/main" val="2486978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E9822C"/>
              </a:buClr>
              <a:buSzTx/>
              <a:buFont typeface="Arial" panose="020B0604020202020204" pitchFamily="34" charset="0"/>
              <a:buNone/>
              <a:tabLst/>
              <a:defRPr/>
            </a:pPr>
            <a:r>
              <a:rPr lang="en-US" sz="1100" dirty="0">
                <a:latin typeface="Helvetica Neue LT Std 45 Light" charset="0"/>
                <a:ea typeface="Helvetica Neue LT Std 75" charset="0"/>
                <a:cs typeface="Helvetica Neue LT Std 75" charset="0"/>
              </a:rPr>
              <a:t>Finally we</a:t>
            </a:r>
            <a:r>
              <a:rPr lang="en-US" sz="1100" baseline="0" dirty="0">
                <a:latin typeface="Helvetica Neue LT Std 45 Light" charset="0"/>
                <a:ea typeface="Helvetica Neue LT Std 75" charset="0"/>
                <a:cs typeface="Helvetica Neue LT Std 75" charset="0"/>
              </a:rPr>
              <a:t> want to share the good news that loads is happening nationally to support improvements in diabetes inpatient care</a:t>
            </a:r>
          </a:p>
          <a:p>
            <a:pPr marL="0" marR="0" indent="0" algn="l" defTabSz="914400" rtl="0" eaLnBrk="1" fontAlgn="auto" latinLnBrk="0" hangingPunct="1">
              <a:lnSpc>
                <a:spcPct val="100000"/>
              </a:lnSpc>
              <a:spcBef>
                <a:spcPts val="0"/>
              </a:spcBef>
              <a:spcAft>
                <a:spcPts val="0"/>
              </a:spcAft>
              <a:buClr>
                <a:srgbClr val="E9822C"/>
              </a:buClr>
              <a:buSzTx/>
              <a:buFont typeface="Arial" panose="020B0604020202020204" pitchFamily="34" charset="0"/>
              <a:buNone/>
              <a:tabLst/>
              <a:defRPr/>
            </a:pPr>
            <a:endParaRPr lang="en-US" sz="1100" baseline="0" dirty="0">
              <a:latin typeface="Helvetica Neue LT Std 45 Light" charset="0"/>
              <a:ea typeface="Helvetica Neue LT Std 75" charset="0"/>
              <a:cs typeface="Helvetica Neue LT Std 75" charset="0"/>
            </a:endParaRPr>
          </a:p>
          <a:p>
            <a:pPr marL="171450" marR="0" indent="-171450" algn="l" defTabSz="914400" rtl="0" eaLnBrk="1" fontAlgn="auto" latinLnBrk="0" hangingPunct="1">
              <a:lnSpc>
                <a:spcPct val="100000"/>
              </a:lnSpc>
              <a:spcBef>
                <a:spcPts val="0"/>
              </a:spcBef>
              <a:spcAft>
                <a:spcPts val="0"/>
              </a:spcAft>
              <a:buClr>
                <a:srgbClr val="E9822C"/>
              </a:buClr>
              <a:buSzTx/>
              <a:buFont typeface="Arial" panose="020B0604020202020204" pitchFamily="34" charset="0"/>
              <a:buChar char="•"/>
              <a:tabLst/>
              <a:defRPr/>
            </a:pPr>
            <a:r>
              <a:rPr lang="en-US" sz="1100" baseline="0" dirty="0">
                <a:latin typeface="Helvetica Neue LT Std 45 Light" charset="0"/>
                <a:ea typeface="Helvetica Neue LT Std 75" charset="0"/>
                <a:cs typeface="Helvetica Neue LT Std 75" charset="0"/>
              </a:rPr>
              <a:t>GIRFT – Your hospital will have or will be getting a visit from Dr Partha Karr or Professor Gerry Rayman, both diabetes consultants, to talk to you about your hospital data and what you can do based on national evidence to improve care. This should be a positive learning experience and is not an inspection </a:t>
            </a:r>
          </a:p>
          <a:p>
            <a:pPr marL="171450" marR="0" indent="-171450" algn="l" defTabSz="914400" rtl="0" eaLnBrk="1" fontAlgn="auto" latinLnBrk="0" hangingPunct="1">
              <a:lnSpc>
                <a:spcPct val="100000"/>
              </a:lnSpc>
              <a:spcBef>
                <a:spcPts val="0"/>
              </a:spcBef>
              <a:spcAft>
                <a:spcPts val="0"/>
              </a:spcAft>
              <a:buClr>
                <a:srgbClr val="E9822C"/>
              </a:buClr>
              <a:buSzTx/>
              <a:buFont typeface="Arial" panose="020B0604020202020204" pitchFamily="34" charset="0"/>
              <a:buChar char="•"/>
              <a:tabLst/>
              <a:defRPr/>
            </a:pPr>
            <a:r>
              <a:rPr lang="en-US" sz="1100" baseline="0" dirty="0">
                <a:latin typeface="Helvetica Neue LT Std 45 Light" charset="0"/>
                <a:ea typeface="Helvetica Neue LT Std 75" charset="0"/>
                <a:cs typeface="Helvetica Neue LT Std 75" charset="0"/>
              </a:rPr>
              <a:t>The Joint British Diabetes Society have guidelines for diabetes inpatient care that can be downloaded on our website</a:t>
            </a:r>
          </a:p>
          <a:p>
            <a:pPr marL="171450" marR="0" indent="-171450" algn="l" defTabSz="914400" rtl="0" eaLnBrk="1" fontAlgn="auto" latinLnBrk="0" hangingPunct="1">
              <a:lnSpc>
                <a:spcPct val="100000"/>
              </a:lnSpc>
              <a:spcBef>
                <a:spcPts val="0"/>
              </a:spcBef>
              <a:spcAft>
                <a:spcPts val="0"/>
              </a:spcAft>
              <a:buClr>
                <a:srgbClr val="E9822C"/>
              </a:buClr>
              <a:buSzTx/>
              <a:buFont typeface="Arial" panose="020B0604020202020204" pitchFamily="34" charset="0"/>
              <a:buChar char="•"/>
              <a:tabLst/>
              <a:defRPr/>
            </a:pPr>
            <a:r>
              <a:rPr lang="en-US" sz="1100" baseline="0" dirty="0">
                <a:latin typeface="Helvetica Neue LT Std 45 Light" charset="0"/>
                <a:ea typeface="Helvetica Neue LT Std 75" charset="0"/>
                <a:cs typeface="Helvetica Neue LT Std 75" charset="0"/>
              </a:rPr>
              <a:t>I’m sure your diabetes team will be taking part in insulin safety week and hypo awareness week. NHS England has committed to transformation funding for DiSNs</a:t>
            </a:r>
          </a:p>
          <a:p>
            <a:pPr marL="0" marR="0" indent="0" algn="l" defTabSz="914400" rtl="0" eaLnBrk="1" fontAlgn="auto" latinLnBrk="0" hangingPunct="1">
              <a:lnSpc>
                <a:spcPct val="100000"/>
              </a:lnSpc>
              <a:spcBef>
                <a:spcPts val="0"/>
              </a:spcBef>
              <a:spcAft>
                <a:spcPts val="0"/>
              </a:spcAft>
              <a:buClr>
                <a:srgbClr val="E9822C"/>
              </a:buClr>
              <a:buSzTx/>
              <a:buFont typeface="Arial" panose="020B0604020202020204" pitchFamily="34" charset="0"/>
              <a:buNone/>
              <a:tabLst/>
              <a:defRPr/>
            </a:pPr>
            <a:endParaRPr lang="en-US" sz="1100" dirty="0">
              <a:latin typeface="Helvetica Neue LT Std 45 Light" charset="0"/>
              <a:ea typeface="Helvetica Neue LT Std 75" charset="0"/>
              <a:cs typeface="Helvetica Neue LT Std 75" charset="0"/>
            </a:endParaRPr>
          </a:p>
        </p:txBody>
      </p:sp>
      <p:sp>
        <p:nvSpPr>
          <p:cNvPr id="4" name="Slide Number Placeholder 3"/>
          <p:cNvSpPr>
            <a:spLocks noGrp="1"/>
          </p:cNvSpPr>
          <p:nvPr>
            <p:ph type="sldNum" sz="quarter" idx="10"/>
          </p:nvPr>
        </p:nvSpPr>
        <p:spPr/>
        <p:txBody>
          <a:bodyPr/>
          <a:lstStyle/>
          <a:p>
            <a:fld id="{B04D3BB0-A5EB-0643-9F3F-2A03DEB1CD3D}" type="slidenum">
              <a:rPr lang="en-US" smtClean="0"/>
              <a:t>24</a:t>
            </a:fld>
            <a:endParaRPr lang="en-US"/>
          </a:p>
        </p:txBody>
      </p:sp>
    </p:spTree>
    <p:extLst>
      <p:ext uri="{BB962C8B-B14F-4D97-AF65-F5344CB8AC3E}">
        <p14:creationId xmlns:p14="http://schemas.microsoft.com/office/powerpoint/2010/main" val="423122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D3BB0-A5EB-0643-9F3F-2A03DEB1CD3D}" type="slidenum">
              <a:rPr lang="en-US" smtClean="0"/>
              <a:t>25</a:t>
            </a:fld>
            <a:endParaRPr lang="en-US"/>
          </a:p>
        </p:txBody>
      </p:sp>
    </p:spTree>
    <p:extLst>
      <p:ext uri="{BB962C8B-B14F-4D97-AF65-F5344CB8AC3E}">
        <p14:creationId xmlns:p14="http://schemas.microsoft.com/office/powerpoint/2010/main" val="22884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figures come from the 2017 National Diabetes Inpatient Audit. (They can access the audit through our inpatient page on the shared practice library)</a:t>
            </a:r>
          </a:p>
          <a:p>
            <a:r>
              <a:rPr lang="en-GB" b="1" baseline="0" dirty="0"/>
              <a:t>Some key things to notes</a:t>
            </a:r>
          </a:p>
          <a:p>
            <a:pPr marL="171450" indent="-171450">
              <a:buFont typeface="Arial" panose="020B0604020202020204" pitchFamily="34" charset="0"/>
              <a:buChar char="•"/>
            </a:pPr>
            <a:r>
              <a:rPr lang="en-GB" baseline="0" dirty="0"/>
              <a:t>1 in 25 people experiencing DKA means people with diabetes are more likely to suffer from DKA whilst in hospital than they are out</a:t>
            </a:r>
          </a:p>
          <a:p>
            <a:pPr marL="171450" indent="-171450">
              <a:buFont typeface="Arial" panose="020B0604020202020204" pitchFamily="34" charset="0"/>
              <a:buChar char="•"/>
            </a:pPr>
            <a:r>
              <a:rPr lang="en-GB" baseline="0" dirty="0"/>
              <a:t>Medication errors can lead to long lasting harm and death. </a:t>
            </a:r>
          </a:p>
          <a:p>
            <a:pPr marL="171450" indent="-171450">
              <a:buFont typeface="Arial" panose="020B0604020202020204" pitchFamily="34" charset="0"/>
              <a:buChar char="•"/>
            </a:pPr>
            <a:r>
              <a:rPr lang="en-GB" baseline="0" dirty="0"/>
              <a:t>Currently one in six hospital beds is occupied by people with diabetes, this is predicted to rise to 1 in 4 by 2030 according to the NaDIA data</a:t>
            </a:r>
          </a:p>
        </p:txBody>
      </p:sp>
      <p:sp>
        <p:nvSpPr>
          <p:cNvPr id="4" name="Slide Number Placeholder 3"/>
          <p:cNvSpPr>
            <a:spLocks noGrp="1"/>
          </p:cNvSpPr>
          <p:nvPr>
            <p:ph type="sldNum" sz="quarter" idx="10"/>
          </p:nvPr>
        </p:nvSpPr>
        <p:spPr/>
        <p:txBody>
          <a:bodyPr/>
          <a:lstStyle/>
          <a:p>
            <a:fld id="{B04D3BB0-A5EB-0643-9F3F-2A03DEB1CD3D}" type="slidenum">
              <a:rPr lang="en-US" smtClean="0"/>
              <a:t>2</a:t>
            </a:fld>
            <a:endParaRPr lang="en-US"/>
          </a:p>
        </p:txBody>
      </p:sp>
    </p:spTree>
    <p:extLst>
      <p:ext uri="{BB962C8B-B14F-4D97-AF65-F5344CB8AC3E}">
        <p14:creationId xmlns:p14="http://schemas.microsoft.com/office/powerpoint/2010/main" val="200251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For</a:t>
            </a:r>
            <a:r>
              <a:rPr lang="en-US" sz="900" kern="1200" baseline="0" dirty="0">
                <a:solidFill>
                  <a:schemeClr val="tx1"/>
                </a:solidFill>
                <a:effectLst/>
                <a:latin typeface="+mn-lt"/>
                <a:ea typeface="+mn-ea"/>
                <a:cs typeface="+mn-cs"/>
              </a:rPr>
              <a:t> our inpatient programme we wanted to understand the challenges facing the inpatient community.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baseline="0" dirty="0">
                <a:solidFill>
                  <a:schemeClr val="tx1"/>
                </a:solidFill>
                <a:effectLst/>
                <a:latin typeface="+mn-lt"/>
                <a:ea typeface="+mn-ea"/>
                <a:cs typeface="+mn-cs"/>
              </a:rPr>
              <a:t>We visited over 20 hospitals to generate a picture of the state of inpatient care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baseline="0" dirty="0">
                <a:solidFill>
                  <a:schemeClr val="tx1"/>
                </a:solidFill>
                <a:effectLst/>
                <a:latin typeface="+mn-lt"/>
                <a:ea typeface="+mn-ea"/>
                <a:cs typeface="+mn-cs"/>
              </a:rPr>
              <a:t>We asked teams what was going well, what they wanted to change and what they thought needed to happen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4D3BB0-A5EB-0643-9F3F-2A03DEB1CD3D}" type="slidenum">
              <a:rPr lang="en-US" smtClean="0"/>
              <a:t>6</a:t>
            </a:fld>
            <a:endParaRPr lang="en-US"/>
          </a:p>
        </p:txBody>
      </p:sp>
    </p:spTree>
    <p:extLst>
      <p:ext uri="{BB962C8B-B14F-4D97-AF65-F5344CB8AC3E}">
        <p14:creationId xmlns:p14="http://schemas.microsoft.com/office/powerpoint/2010/main" val="150946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spoke</a:t>
            </a:r>
            <a:r>
              <a:rPr lang="en-GB" baseline="0" dirty="0"/>
              <a:t> to a wide range of stakeholders to make sure we had a complete picture of the challenges hospitals are facing in delivering safe inpatient care. Diabetes inpatient teams have a different perspective to say hospital managers so it was important we spoke to all the groups involved in delivering inpatient care.</a:t>
            </a:r>
          </a:p>
          <a:p>
            <a:pPr marL="171450" indent="-171450">
              <a:buFont typeface="Arial" panose="020B0604020202020204" pitchFamily="34" charset="0"/>
              <a:buChar char="•"/>
            </a:pPr>
            <a:r>
              <a:rPr lang="en-GB" baseline="0" dirty="0"/>
              <a:t>Through this process we gathered rich insights which helped us to understand what constitutes a good diabetes inpatient service. </a:t>
            </a:r>
          </a:p>
          <a:p>
            <a:endParaRPr lang="en-GB" dirty="0"/>
          </a:p>
        </p:txBody>
      </p:sp>
      <p:sp>
        <p:nvSpPr>
          <p:cNvPr id="4" name="Slide Number Placeholder 3"/>
          <p:cNvSpPr>
            <a:spLocks noGrp="1"/>
          </p:cNvSpPr>
          <p:nvPr>
            <p:ph type="sldNum" sz="quarter" idx="10"/>
          </p:nvPr>
        </p:nvSpPr>
        <p:spPr/>
        <p:txBody>
          <a:bodyPr/>
          <a:lstStyle/>
          <a:p>
            <a:fld id="{B04D3BB0-A5EB-0643-9F3F-2A03DEB1CD3D}" type="slidenum">
              <a:rPr lang="en-US" smtClean="0"/>
              <a:t>7</a:t>
            </a:fld>
            <a:endParaRPr lang="en-US"/>
          </a:p>
        </p:txBody>
      </p:sp>
    </p:spTree>
    <p:extLst>
      <p:ext uri="{BB962C8B-B14F-4D97-AF65-F5344CB8AC3E}">
        <p14:creationId xmlns:p14="http://schemas.microsoft.com/office/powerpoint/2010/main" val="352457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reached 39 million people through press showing</a:t>
            </a:r>
            <a:r>
              <a:rPr lang="en-GB" baseline="0" dirty="0"/>
              <a:t> how emotive this topic is. Here are some headlines. </a:t>
            </a:r>
            <a:endParaRPr lang="en-GB" dirty="0"/>
          </a:p>
        </p:txBody>
      </p:sp>
      <p:sp>
        <p:nvSpPr>
          <p:cNvPr id="4" name="Slide Number Placeholder 3"/>
          <p:cNvSpPr>
            <a:spLocks noGrp="1"/>
          </p:cNvSpPr>
          <p:nvPr>
            <p:ph type="sldNum" sz="quarter" idx="10"/>
          </p:nvPr>
        </p:nvSpPr>
        <p:spPr/>
        <p:txBody>
          <a:bodyPr/>
          <a:lstStyle/>
          <a:p>
            <a:fld id="{B04D3BB0-A5EB-0643-9F3F-2A03DEB1CD3D}" type="slidenum">
              <a:rPr lang="en-US" smtClean="0"/>
              <a:t>8</a:t>
            </a:fld>
            <a:endParaRPr lang="en-US"/>
          </a:p>
        </p:txBody>
      </p:sp>
    </p:spTree>
    <p:extLst>
      <p:ext uri="{BB962C8B-B14F-4D97-AF65-F5344CB8AC3E}">
        <p14:creationId xmlns:p14="http://schemas.microsoft.com/office/powerpoint/2010/main" val="273454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report is summarised into 6 themes. For people in hospital to be safe we need the following:</a:t>
            </a:r>
          </a:p>
          <a:p>
            <a:pPr marL="171450" indent="-171450">
              <a:buFont typeface="Arial" panose="020B0604020202020204" pitchFamily="34" charset="0"/>
              <a:buChar char="•"/>
            </a:pPr>
            <a:r>
              <a:rPr lang="en-GB" baseline="0" dirty="0"/>
              <a:t>Multi-disciplinary diabetes inpatient teams in all hospitals – diabetes is complex and we know people with diabetes want to see people who understand their condition</a:t>
            </a:r>
          </a:p>
          <a:p>
            <a:pPr marL="171450" indent="-171450">
              <a:buFont typeface="Arial" panose="020B0604020202020204" pitchFamily="34" charset="0"/>
              <a:buChar char="•"/>
            </a:pPr>
            <a:r>
              <a:rPr lang="en-GB" baseline="0" dirty="0"/>
              <a:t>Strong clinical leadership from inpatient teams – we know good leadership leads to good care. Hospitals that have outstanding services have leaders who are visible and champion diabetes care</a:t>
            </a:r>
          </a:p>
          <a:p>
            <a:pPr marL="171450" indent="-171450">
              <a:buFont typeface="Arial" panose="020B0604020202020204" pitchFamily="34" charset="0"/>
              <a:buChar char="•"/>
            </a:pPr>
            <a:r>
              <a:rPr lang="en-GB" baseline="0" dirty="0"/>
              <a:t>Knowledgeable healthcare professionals who understand diabetes – we heard from a lot of teams that they were worried about diabetes knowledges among staff on the wards. Frontline staff can’t access training and we know there is a limited amount of training on diabetes for undergraduate nurses and medics.  </a:t>
            </a:r>
          </a:p>
        </p:txBody>
      </p:sp>
      <p:sp>
        <p:nvSpPr>
          <p:cNvPr id="4" name="Slide Number Placeholder 3"/>
          <p:cNvSpPr>
            <a:spLocks noGrp="1"/>
          </p:cNvSpPr>
          <p:nvPr>
            <p:ph type="sldNum" sz="quarter" idx="10"/>
          </p:nvPr>
        </p:nvSpPr>
        <p:spPr/>
        <p:txBody>
          <a:bodyPr/>
          <a:lstStyle/>
          <a:p>
            <a:fld id="{B04D3BB0-A5EB-0643-9F3F-2A03DEB1CD3D}" type="slidenum">
              <a:rPr lang="en-US" smtClean="0"/>
              <a:t>9</a:t>
            </a:fld>
            <a:endParaRPr lang="en-US"/>
          </a:p>
        </p:txBody>
      </p:sp>
    </p:spTree>
    <p:extLst>
      <p:ext uri="{BB962C8B-B14F-4D97-AF65-F5344CB8AC3E}">
        <p14:creationId xmlns:p14="http://schemas.microsoft.com/office/powerpoint/2010/main" val="195103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Better support in</a:t>
            </a:r>
            <a:r>
              <a:rPr lang="en-GB" baseline="0" dirty="0"/>
              <a:t> hospitals for people to take ownership of their diabetes – people with diabetes want to be able to self-manage their diabetes in hospital where appropriate, they are scared they will have their insulin taken away from them and will be treated by staff who don’t understand their individual needs. They are worried that the food provided won’t allow them to manage their diabetes and that they won’t be able to access it at the time they need</a:t>
            </a:r>
          </a:p>
          <a:p>
            <a:pPr marL="171450" indent="-171450">
              <a:buFont typeface="Arial" panose="020B0604020202020204" pitchFamily="34" charset="0"/>
              <a:buChar char="•"/>
            </a:pPr>
            <a:r>
              <a:rPr lang="en-GB" baseline="0" dirty="0"/>
              <a:t>Better access to systems and technology – we know things like electronic prescribing and electronic patient records lead to safer care. We also know when teams use remote glucose monitoring they are able to prioritise their workload and see those people most at risk</a:t>
            </a:r>
          </a:p>
          <a:p>
            <a:pPr marL="171450" indent="-171450">
              <a:buFont typeface="Arial" panose="020B0604020202020204" pitchFamily="34" charset="0"/>
              <a:buChar char="•"/>
            </a:pPr>
            <a:r>
              <a:rPr lang="en-GB" baseline="0" dirty="0"/>
              <a:t>More support to help hospitals learn from mistakes – the NaDIA is a fantastic audit but it is just a snapshot audit that occurs annually. For teams to make real improvements we need them to be continuously auditing care and identifying where improvements need to be made</a:t>
            </a:r>
          </a:p>
        </p:txBody>
      </p:sp>
      <p:sp>
        <p:nvSpPr>
          <p:cNvPr id="4" name="Slide Number Placeholder 3"/>
          <p:cNvSpPr>
            <a:spLocks noGrp="1"/>
          </p:cNvSpPr>
          <p:nvPr>
            <p:ph type="sldNum" sz="quarter" idx="10"/>
          </p:nvPr>
        </p:nvSpPr>
        <p:spPr/>
        <p:txBody>
          <a:bodyPr/>
          <a:lstStyle/>
          <a:p>
            <a:fld id="{B04D3BB0-A5EB-0643-9F3F-2A03DEB1CD3D}" type="slidenum">
              <a:rPr lang="en-US" smtClean="0"/>
              <a:t>10</a:t>
            </a:fld>
            <a:endParaRPr lang="en-US"/>
          </a:p>
        </p:txBody>
      </p:sp>
    </p:spTree>
    <p:extLst>
      <p:ext uri="{BB962C8B-B14F-4D97-AF65-F5344CB8AC3E}">
        <p14:creationId xmlns:p14="http://schemas.microsoft.com/office/powerpoint/2010/main" val="161047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a:t>
            </a:r>
            <a:r>
              <a:rPr lang="en-GB" baseline="0" dirty="0"/>
              <a:t> report has 25 recommendations that align with the 6 goals we have set out.</a:t>
            </a:r>
          </a:p>
          <a:p>
            <a:pPr marL="171450" indent="-171450">
              <a:buFont typeface="Arial" panose="020B0604020202020204" pitchFamily="34" charset="0"/>
              <a:buChar char="•"/>
            </a:pPr>
            <a:r>
              <a:rPr lang="en-GB" baseline="0" dirty="0"/>
              <a:t>The checklist is to help teams identify what their priorities should be. This checklist is aspirational but we know possible as every recommendation is based on a model we know exists in a trust across the country.</a:t>
            </a:r>
          </a:p>
          <a:p>
            <a:pPr marL="171450" indent="-171450">
              <a:buFont typeface="Arial" panose="020B0604020202020204" pitchFamily="34" charset="0"/>
              <a:buChar char="•"/>
            </a:pPr>
            <a:r>
              <a:rPr lang="en-GB" baseline="0" dirty="0"/>
              <a:t>We want teams to work on this checklist over a 5-10 year period, we know it won’t be easy but it is possible</a:t>
            </a:r>
          </a:p>
          <a:p>
            <a:pPr marL="171450" indent="-171450">
              <a:buFont typeface="Arial" panose="020B0604020202020204" pitchFamily="34" charset="0"/>
              <a:buChar char="•"/>
            </a:pPr>
            <a:r>
              <a:rPr lang="en-GB" baseline="0" dirty="0"/>
              <a:t>We’ve also given ownership to the different recommendations as this can’t all fall onto the diabetes inpatient team. Diabetes is the whole hospitals challenge</a:t>
            </a:r>
            <a:endParaRPr lang="en-GB" dirty="0"/>
          </a:p>
        </p:txBody>
      </p:sp>
      <p:sp>
        <p:nvSpPr>
          <p:cNvPr id="4" name="Slide Number Placeholder 3"/>
          <p:cNvSpPr>
            <a:spLocks noGrp="1"/>
          </p:cNvSpPr>
          <p:nvPr>
            <p:ph type="sldNum" sz="quarter" idx="10"/>
          </p:nvPr>
        </p:nvSpPr>
        <p:spPr/>
        <p:txBody>
          <a:bodyPr/>
          <a:lstStyle/>
          <a:p>
            <a:fld id="{B04D3BB0-A5EB-0643-9F3F-2A03DEB1CD3D}" type="slidenum">
              <a:rPr lang="en-US" smtClean="0"/>
              <a:t>11</a:t>
            </a:fld>
            <a:endParaRPr lang="en-US"/>
          </a:p>
        </p:txBody>
      </p:sp>
    </p:spTree>
    <p:extLst>
      <p:ext uri="{BB962C8B-B14F-4D97-AF65-F5344CB8AC3E}">
        <p14:creationId xmlns:p14="http://schemas.microsoft.com/office/powerpoint/2010/main" val="387881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4D3BB0-A5EB-0643-9F3F-2A03DEB1CD3D}" type="slidenum">
              <a:rPr lang="en-US" smtClean="0"/>
              <a:t>12</a:t>
            </a:fld>
            <a:endParaRPr lang="en-US"/>
          </a:p>
        </p:txBody>
      </p:sp>
    </p:spTree>
    <p:extLst>
      <p:ext uri="{BB962C8B-B14F-4D97-AF65-F5344CB8AC3E}">
        <p14:creationId xmlns:p14="http://schemas.microsoft.com/office/powerpoint/2010/main" val="3537031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A0AD7-3586-EC4D-9B59-9178360A747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816C-B1C4-704E-9C2F-B7933C25C4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A0AD7-3586-EC4D-9B59-9178360A747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816C-B1C4-704E-9C2F-B7933C25C4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C3FA28-091B-8648-B76E-D4BFFF5FD9D7}"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319C-E5CA-704C-ADE5-6AB52F37FC25}" type="slidenum">
              <a:rPr lang="en-US" smtClean="0"/>
              <a:t>‹#›</a:t>
            </a:fld>
            <a:endParaRPr lang="en-US"/>
          </a:p>
        </p:txBody>
      </p:sp>
    </p:spTree>
    <p:extLst>
      <p:ext uri="{BB962C8B-B14F-4D97-AF65-F5344CB8AC3E}">
        <p14:creationId xmlns:p14="http://schemas.microsoft.com/office/powerpoint/2010/main" val="375410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3A0AD7-3586-EC4D-9B59-9178360A747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816C-B1C4-704E-9C2F-B7933C25C4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3A0AD7-3586-EC4D-9B59-9178360A747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816C-B1C4-704E-9C2F-B7933C25C4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3A0AD7-3586-EC4D-9B59-9178360A747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816C-B1C4-704E-9C2F-B7933C25C4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3A0AD7-3586-EC4D-9B59-9178360A747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C816C-B1C4-704E-9C2F-B7933C25C4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3A0AD7-3586-EC4D-9B59-9178360A747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C816C-B1C4-704E-9C2F-B7933C25C4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A0AD7-3586-EC4D-9B59-9178360A7474}"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C816C-B1C4-704E-9C2F-B7933C25C4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3A0AD7-3586-EC4D-9B59-9178360A747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816C-B1C4-704E-9C2F-B7933C25C4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3A0AD7-3586-EC4D-9B59-9178360A747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816C-B1C4-704E-9C2F-B7933C25C4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03A0AD7-3586-EC4D-9B59-9178360A7474}" type="datetimeFigureOut">
              <a:rPr lang="en-US" smtClean="0"/>
              <a:t>9/12/2019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B8C816C-B1C4-704E-9C2F-B7933C25C4E6}" type="slidenum">
              <a:rPr lang="en-US" smtClean="0"/>
              <a:t>‹#›</a:t>
            </a:fld>
            <a:endParaRPr lang="en-US"/>
          </a:p>
        </p:txBody>
      </p:sp>
    </p:spTree>
    <p:extLst>
      <p:ext uri="{BB962C8B-B14F-4D97-AF65-F5344CB8AC3E}">
        <p14:creationId xmlns:p14="http://schemas.microsoft.com/office/powerpoint/2010/main" val="591313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www.youtube.com/embed/sKR3BPx662E" TargetMode="Externa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971" y="608466"/>
            <a:ext cx="6096000" cy="1284967"/>
          </a:xfrm>
          <a:prstGeom prst="rect">
            <a:avLst/>
          </a:prstGeom>
          <a:noFill/>
        </p:spPr>
        <p:txBody>
          <a:bodyPr wrap="square" rtlCol="0">
            <a:spAutoFit/>
          </a:bodyPr>
          <a:lstStyle/>
          <a:p>
            <a:r>
              <a:rPr lang="en-US" sz="3200" dirty="0">
                <a:solidFill>
                  <a:srgbClr val="009DE0"/>
                </a:solidFill>
                <a:latin typeface="Helvetica Neue LT Std 55 Roman" charset="0"/>
                <a:ea typeface="Helvetica Neue LT Std 55 Roman" charset="0"/>
                <a:cs typeface="Helvetica Neue LT Std 55 Roman" charset="0"/>
              </a:rPr>
              <a:t>Making hospitals safe for people with diabetes</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6919" r="51905"/>
          <a:stretch/>
        </p:blipFill>
        <p:spPr>
          <a:xfrm>
            <a:off x="0" y="1988204"/>
            <a:ext cx="4397829" cy="2729084"/>
          </a:xfrm>
          <a:prstGeom prst="rect">
            <a:avLst/>
          </a:prstGeom>
        </p:spPr>
      </p:pic>
    </p:spTree>
    <p:extLst>
      <p:ext uri="{BB962C8B-B14F-4D97-AF65-F5344CB8AC3E}">
        <p14:creationId xmlns:p14="http://schemas.microsoft.com/office/powerpoint/2010/main" val="6775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504398-6A27-B446-BCF4-E6D3FE1C8E40}"/>
              </a:ext>
            </a:extLst>
          </p:cNvPr>
          <p:cNvSpPr txBox="1"/>
          <p:nvPr/>
        </p:nvSpPr>
        <p:spPr>
          <a:xfrm>
            <a:off x="1580321" y="1640966"/>
            <a:ext cx="4994650" cy="707886"/>
          </a:xfrm>
          <a:prstGeom prst="rect">
            <a:avLst/>
          </a:prstGeom>
          <a:noFill/>
        </p:spPr>
        <p:txBody>
          <a:bodyPr wrap="square" rtlCol="0">
            <a:spAutoFit/>
          </a:bodyPr>
          <a:lstStyle/>
          <a:p>
            <a:r>
              <a:rPr lang="en-GB" sz="2000" dirty="0">
                <a:solidFill>
                  <a:srgbClr val="11296B"/>
                </a:solidFill>
                <a:latin typeface="Helvetica Neue LT Std 55 Roman" charset="0"/>
                <a:ea typeface="Helvetica Neue LT Std 55 Roman" charset="0"/>
                <a:cs typeface="Helvetica Neue LT Std 55 Roman" charset="0"/>
              </a:rPr>
              <a:t>Better support in hospitals for people to take ownership of their diabetes.</a:t>
            </a:r>
            <a:endParaRPr lang="en-US" sz="2000" dirty="0">
              <a:solidFill>
                <a:srgbClr val="11296B"/>
              </a:solidFill>
              <a:latin typeface="Helvetica Neue LT Std 55 Roman" charset="0"/>
              <a:ea typeface="Helvetica Neue LT Std 55 Roman" charset="0"/>
              <a:cs typeface="Helvetica Neue LT Std 55 Roman" charset="0"/>
            </a:endParaRPr>
          </a:p>
        </p:txBody>
      </p:sp>
      <p:sp>
        <p:nvSpPr>
          <p:cNvPr id="6" name="TextBox 5">
            <a:extLst>
              <a:ext uri="{FF2B5EF4-FFF2-40B4-BE49-F238E27FC236}">
                <a16:creationId xmlns:a16="http://schemas.microsoft.com/office/drawing/2014/main" id="{6ADBCCEC-1EE9-7048-877A-33CDDD93AFDB}"/>
              </a:ext>
            </a:extLst>
          </p:cNvPr>
          <p:cNvSpPr txBox="1"/>
          <p:nvPr/>
        </p:nvSpPr>
        <p:spPr>
          <a:xfrm>
            <a:off x="1580320" y="2931728"/>
            <a:ext cx="4994651" cy="400110"/>
          </a:xfrm>
          <a:prstGeom prst="rect">
            <a:avLst/>
          </a:prstGeom>
          <a:noFill/>
        </p:spPr>
        <p:txBody>
          <a:bodyPr wrap="square" rtlCol="0">
            <a:spAutoFit/>
          </a:bodyPr>
          <a:lstStyle/>
          <a:p>
            <a:r>
              <a:rPr lang="en-GB" sz="2000" dirty="0">
                <a:solidFill>
                  <a:srgbClr val="11296B"/>
                </a:solidFill>
                <a:latin typeface="Helvetica Neue LT Std 55 Roman" charset="0"/>
                <a:ea typeface="Helvetica Neue LT Std 55 Roman" charset="0"/>
                <a:cs typeface="Helvetica Neue LT Std 55 Roman" charset="0"/>
              </a:rPr>
              <a:t>Better access to systems and technology.</a:t>
            </a:r>
            <a:endParaRPr lang="en-US" sz="2000" dirty="0">
              <a:solidFill>
                <a:srgbClr val="11296B"/>
              </a:solidFill>
              <a:latin typeface="Helvetica Neue LT Std 55 Roman" charset="0"/>
              <a:ea typeface="Helvetica Neue LT Std 55 Roman" charset="0"/>
              <a:cs typeface="Helvetica Neue LT Std 55 Roman" charset="0"/>
            </a:endParaRPr>
          </a:p>
        </p:txBody>
      </p:sp>
      <p:sp>
        <p:nvSpPr>
          <p:cNvPr id="7" name="TextBox 6">
            <a:extLst>
              <a:ext uri="{FF2B5EF4-FFF2-40B4-BE49-F238E27FC236}">
                <a16:creationId xmlns:a16="http://schemas.microsoft.com/office/drawing/2014/main" id="{4202E414-F847-914A-BEF4-F4A00AACE4EA}"/>
              </a:ext>
            </a:extLst>
          </p:cNvPr>
          <p:cNvSpPr txBox="1"/>
          <p:nvPr/>
        </p:nvSpPr>
        <p:spPr>
          <a:xfrm>
            <a:off x="1580318" y="4108254"/>
            <a:ext cx="6142385" cy="421654"/>
          </a:xfrm>
          <a:prstGeom prst="rect">
            <a:avLst/>
          </a:prstGeom>
          <a:noFill/>
        </p:spPr>
        <p:txBody>
          <a:bodyPr wrap="square" rtlCol="0">
            <a:spAutoFit/>
          </a:bodyPr>
          <a:lstStyle/>
          <a:p>
            <a:pPr lvl="0">
              <a:lnSpc>
                <a:spcPct val="107000"/>
              </a:lnSpc>
              <a:spcAft>
                <a:spcPts val="0"/>
              </a:spcAft>
            </a:pPr>
            <a:r>
              <a:rPr lang="en-GB" sz="2000" dirty="0">
                <a:solidFill>
                  <a:srgbClr val="11296B"/>
                </a:solidFill>
                <a:latin typeface="Helvetica Neue LT Std 55 Roman" charset="0"/>
                <a:ea typeface="Helvetica Neue LT Std 55 Roman" charset="0"/>
                <a:cs typeface="Helvetica Neue LT Std 55 Roman" charset="0"/>
              </a:rPr>
              <a:t>More support to help hospitals learn from mistakes.</a:t>
            </a:r>
          </a:p>
        </p:txBody>
      </p:sp>
      <p:pic>
        <p:nvPicPr>
          <p:cNvPr id="8" name="Picture 7">
            <a:extLst>
              <a:ext uri="{FF2B5EF4-FFF2-40B4-BE49-F238E27FC236}">
                <a16:creationId xmlns:a16="http://schemas.microsoft.com/office/drawing/2014/main" id="{61CAF8E4-7A94-6449-A94C-698FC604F983}"/>
              </a:ext>
            </a:extLst>
          </p:cNvPr>
          <p:cNvPicPr>
            <a:picLocks noChangeAspect="1"/>
          </p:cNvPicPr>
          <p:nvPr/>
        </p:nvPicPr>
        <p:blipFill rotWithShape="1">
          <a:blip r:embed="rId3">
            <a:extLst>
              <a:ext uri="{28A0092B-C50C-407E-A947-70E740481C1C}">
                <a14:useLocalDpi xmlns:a14="http://schemas.microsoft.com/office/drawing/2010/main" val="0"/>
              </a:ext>
            </a:extLst>
          </a:blip>
          <a:srcRect l="48716" t="30931" r="39240" b="48191"/>
          <a:stretch/>
        </p:blipFill>
        <p:spPr>
          <a:xfrm>
            <a:off x="478970" y="1325570"/>
            <a:ext cx="1101351" cy="1073426"/>
          </a:xfrm>
          <a:prstGeom prst="rect">
            <a:avLst/>
          </a:prstGeom>
        </p:spPr>
      </p:pic>
      <p:pic>
        <p:nvPicPr>
          <p:cNvPr id="10" name="Picture 9">
            <a:extLst>
              <a:ext uri="{FF2B5EF4-FFF2-40B4-BE49-F238E27FC236}">
                <a16:creationId xmlns:a16="http://schemas.microsoft.com/office/drawing/2014/main" id="{7144B979-42BD-F349-BFC4-8EC4A73AD0DD}"/>
              </a:ext>
            </a:extLst>
          </p:cNvPr>
          <p:cNvPicPr>
            <a:picLocks noChangeAspect="1"/>
          </p:cNvPicPr>
          <p:nvPr/>
        </p:nvPicPr>
        <p:blipFill rotWithShape="1">
          <a:blip r:embed="rId3">
            <a:extLst>
              <a:ext uri="{28A0092B-C50C-407E-A947-70E740481C1C}">
                <a14:useLocalDpi xmlns:a14="http://schemas.microsoft.com/office/drawing/2010/main" val="0"/>
              </a:ext>
            </a:extLst>
          </a:blip>
          <a:srcRect l="48715" t="71155" r="37936" b="7967"/>
          <a:stretch/>
        </p:blipFill>
        <p:spPr>
          <a:xfrm>
            <a:off x="478971" y="3782368"/>
            <a:ext cx="1210682" cy="1064686"/>
          </a:xfrm>
          <a:prstGeom prst="rect">
            <a:avLst/>
          </a:prstGeom>
        </p:spPr>
      </p:pic>
      <p:pic>
        <p:nvPicPr>
          <p:cNvPr id="12" name="Picture 11">
            <a:extLst>
              <a:ext uri="{FF2B5EF4-FFF2-40B4-BE49-F238E27FC236}">
                <a16:creationId xmlns:a16="http://schemas.microsoft.com/office/drawing/2014/main" id="{53DE54F7-00D2-3B47-A61E-D8C0F19841B1}"/>
              </a:ext>
            </a:extLst>
          </p:cNvPr>
          <p:cNvPicPr>
            <a:picLocks noChangeAspect="1"/>
          </p:cNvPicPr>
          <p:nvPr/>
        </p:nvPicPr>
        <p:blipFill rotWithShape="1">
          <a:blip r:embed="rId4"/>
          <a:srcRect l="47583" t="51799" r="38241" b="29662"/>
          <a:stretch/>
        </p:blipFill>
        <p:spPr>
          <a:xfrm>
            <a:off x="334320" y="2552254"/>
            <a:ext cx="1296238" cy="953160"/>
          </a:xfrm>
          <a:prstGeom prst="rect">
            <a:avLst/>
          </a:prstGeom>
        </p:spPr>
      </p:pic>
    </p:spTree>
    <p:extLst>
      <p:ext uri="{BB962C8B-B14F-4D97-AF65-F5344CB8AC3E}">
        <p14:creationId xmlns:p14="http://schemas.microsoft.com/office/powerpoint/2010/main" val="392725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400" t="8651" r="15001" b="3535"/>
          <a:stretch/>
        </p:blipFill>
        <p:spPr>
          <a:xfrm>
            <a:off x="786384" y="420624"/>
            <a:ext cx="6547104" cy="4315968"/>
          </a:xfrm>
          <a:prstGeom prst="rect">
            <a:avLst/>
          </a:prstGeom>
        </p:spPr>
      </p:pic>
    </p:spTree>
    <p:extLst>
      <p:ext uri="{BB962C8B-B14F-4D97-AF65-F5344CB8AC3E}">
        <p14:creationId xmlns:p14="http://schemas.microsoft.com/office/powerpoint/2010/main" val="1750866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400" t="8838" r="15300" b="1488"/>
          <a:stretch/>
        </p:blipFill>
        <p:spPr>
          <a:xfrm>
            <a:off x="1316736" y="329184"/>
            <a:ext cx="6428232" cy="4407408"/>
          </a:xfrm>
          <a:prstGeom prst="rect">
            <a:avLst/>
          </a:prstGeom>
        </p:spPr>
      </p:pic>
    </p:spTree>
    <p:extLst>
      <p:ext uri="{BB962C8B-B14F-4D97-AF65-F5344CB8AC3E}">
        <p14:creationId xmlns:p14="http://schemas.microsoft.com/office/powerpoint/2010/main" val="64156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hs clinical ne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 y="422910"/>
            <a:ext cx="1905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Q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39" y="274726"/>
            <a:ext cx="2877439" cy="11509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nhs digi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468" y="2611228"/>
            <a:ext cx="1887601" cy="1494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a:srcRect l="29300" t="15907" r="30400" b="25302"/>
          <a:stretch/>
        </p:blipFill>
        <p:spPr>
          <a:xfrm>
            <a:off x="4190564" y="1913864"/>
            <a:ext cx="3685032" cy="2889504"/>
          </a:xfrm>
          <a:prstGeom prst="rect">
            <a:avLst/>
          </a:prstGeom>
        </p:spPr>
      </p:pic>
    </p:spTree>
    <p:extLst>
      <p:ext uri="{BB962C8B-B14F-4D97-AF65-F5344CB8AC3E}">
        <p14:creationId xmlns:p14="http://schemas.microsoft.com/office/powerpoint/2010/main" val="1417175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971" y="382335"/>
            <a:ext cx="6096000" cy="461665"/>
          </a:xfrm>
          <a:prstGeom prst="rect">
            <a:avLst/>
          </a:prstGeom>
          <a:noFill/>
        </p:spPr>
        <p:txBody>
          <a:bodyPr wrap="square" rtlCol="0">
            <a:spAutoFit/>
          </a:bodyPr>
          <a:lstStyle/>
          <a:p>
            <a:r>
              <a:rPr lang="en-US" sz="2400" dirty="0">
                <a:solidFill>
                  <a:srgbClr val="009DE0"/>
                </a:solidFill>
                <a:latin typeface="Helvetica Neue LT Std 55 Roman" charset="0"/>
                <a:ea typeface="Helvetica Neue LT Std 55 Roman" charset="0"/>
                <a:cs typeface="Helvetica Neue LT Std 55 Roman" charset="0"/>
              </a:rPr>
              <a:t>Some good practice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6919" r="51905"/>
          <a:stretch/>
        </p:blipFill>
        <p:spPr>
          <a:xfrm>
            <a:off x="1328056" y="1460665"/>
            <a:ext cx="4397829" cy="2729084"/>
          </a:xfrm>
          <a:prstGeom prst="rect">
            <a:avLst/>
          </a:prstGeom>
        </p:spPr>
      </p:pic>
    </p:spTree>
    <p:extLst>
      <p:ext uri="{BB962C8B-B14F-4D97-AF65-F5344CB8AC3E}">
        <p14:creationId xmlns:p14="http://schemas.microsoft.com/office/powerpoint/2010/main" val="3816213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855" t="14530" r="10331" b="1539"/>
          <a:stretch/>
        </p:blipFill>
        <p:spPr>
          <a:xfrm>
            <a:off x="580293" y="1107430"/>
            <a:ext cx="3200400" cy="3587663"/>
          </a:xfrm>
          <a:prstGeom prst="rect">
            <a:avLst/>
          </a:prstGeom>
        </p:spPr>
      </p:pic>
      <p:pic>
        <p:nvPicPr>
          <p:cNvPr id="3" name="Picture 2"/>
          <p:cNvPicPr>
            <a:picLocks noChangeAspect="1"/>
          </p:cNvPicPr>
          <p:nvPr/>
        </p:nvPicPr>
        <p:blipFill rotWithShape="1">
          <a:blip r:embed="rId3"/>
          <a:srcRect l="15289" t="19172" r="37307" b="-19172"/>
          <a:stretch/>
        </p:blipFill>
        <p:spPr>
          <a:xfrm>
            <a:off x="4251343" y="1107430"/>
            <a:ext cx="3863958" cy="4415203"/>
          </a:xfrm>
          <a:prstGeom prst="rect">
            <a:avLst/>
          </a:prstGeom>
        </p:spPr>
      </p:pic>
      <p:sp>
        <p:nvSpPr>
          <p:cNvPr id="4" name="Oval 3"/>
          <p:cNvSpPr/>
          <p:nvPr/>
        </p:nvSpPr>
        <p:spPr>
          <a:xfrm>
            <a:off x="4352455" y="1273420"/>
            <a:ext cx="3538641" cy="24889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1CAF8E4-7A94-6449-A94C-698FC604F983}"/>
              </a:ext>
            </a:extLst>
          </p:cNvPr>
          <p:cNvPicPr>
            <a:picLocks noChangeAspect="1"/>
          </p:cNvPicPr>
          <p:nvPr/>
        </p:nvPicPr>
        <p:blipFill rotWithShape="1">
          <a:blip r:embed="rId4">
            <a:extLst>
              <a:ext uri="{28A0092B-C50C-407E-A947-70E740481C1C}">
                <a14:useLocalDpi xmlns:a14="http://schemas.microsoft.com/office/drawing/2010/main" val="0"/>
              </a:ext>
            </a:extLst>
          </a:blip>
          <a:srcRect l="48716" t="30931" r="39240" b="48191"/>
          <a:stretch/>
        </p:blipFill>
        <p:spPr>
          <a:xfrm>
            <a:off x="175583" y="0"/>
            <a:ext cx="1101351" cy="1073426"/>
          </a:xfrm>
          <a:prstGeom prst="rect">
            <a:avLst/>
          </a:prstGeom>
        </p:spPr>
      </p:pic>
      <p:sp>
        <p:nvSpPr>
          <p:cNvPr id="6" name="TextBox 5">
            <a:extLst>
              <a:ext uri="{FF2B5EF4-FFF2-40B4-BE49-F238E27FC236}">
                <a16:creationId xmlns:a16="http://schemas.microsoft.com/office/drawing/2014/main" id="{AF504398-6A27-B446-BCF4-E6D3FE1C8E40}"/>
              </a:ext>
            </a:extLst>
          </p:cNvPr>
          <p:cNvSpPr txBox="1"/>
          <p:nvPr/>
        </p:nvSpPr>
        <p:spPr>
          <a:xfrm>
            <a:off x="1395682" y="182770"/>
            <a:ext cx="4994650" cy="707886"/>
          </a:xfrm>
          <a:prstGeom prst="rect">
            <a:avLst/>
          </a:prstGeom>
          <a:noFill/>
        </p:spPr>
        <p:txBody>
          <a:bodyPr wrap="square" rtlCol="0">
            <a:spAutoFit/>
          </a:bodyPr>
          <a:lstStyle/>
          <a:p>
            <a:r>
              <a:rPr lang="en-GB" sz="2000" dirty="0">
                <a:solidFill>
                  <a:srgbClr val="11296B"/>
                </a:solidFill>
                <a:latin typeface="Helvetica Neue LT Std 55 Roman" charset="0"/>
                <a:ea typeface="Helvetica Neue LT Std 55 Roman" charset="0"/>
                <a:cs typeface="Helvetica Neue LT Std 55 Roman" charset="0"/>
              </a:rPr>
              <a:t>Better support in hospitals for people to take ownership of their diabetes.</a:t>
            </a:r>
            <a:endParaRPr lang="en-US" sz="2000" dirty="0">
              <a:solidFill>
                <a:srgbClr val="11296B"/>
              </a:solidFill>
              <a:latin typeface="Helvetica Neue LT Std 55 Roman" charset="0"/>
              <a:ea typeface="Helvetica Neue LT Std 55 Roman" charset="0"/>
              <a:cs typeface="Helvetica Neue LT Std 55 Roman" charset="0"/>
            </a:endParaRPr>
          </a:p>
        </p:txBody>
      </p:sp>
    </p:spTree>
    <p:extLst>
      <p:ext uri="{BB962C8B-B14F-4D97-AF65-F5344CB8AC3E}">
        <p14:creationId xmlns:p14="http://schemas.microsoft.com/office/powerpoint/2010/main" val="240766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423" t="14763" r="30192"/>
          <a:stretch/>
        </p:blipFill>
        <p:spPr>
          <a:xfrm>
            <a:off x="844061" y="501161"/>
            <a:ext cx="3692769" cy="4221773"/>
          </a:xfrm>
          <a:prstGeom prst="rect">
            <a:avLst/>
          </a:prstGeom>
        </p:spPr>
      </p:pic>
      <p:sp>
        <p:nvSpPr>
          <p:cNvPr id="3" name="TextBox 2"/>
          <p:cNvSpPr txBox="1"/>
          <p:nvPr/>
        </p:nvSpPr>
        <p:spPr>
          <a:xfrm>
            <a:off x="4614963" y="2824127"/>
            <a:ext cx="5555974" cy="461665"/>
          </a:xfrm>
          <a:prstGeom prst="rect">
            <a:avLst/>
          </a:prstGeom>
          <a:noFill/>
        </p:spPr>
        <p:txBody>
          <a:bodyPr wrap="square" rtlCol="0">
            <a:spAutoFit/>
          </a:bodyPr>
          <a:lstStyle/>
          <a:p>
            <a:r>
              <a:rPr lang="en-US" sz="2400" dirty="0">
                <a:solidFill>
                  <a:srgbClr val="009DE0"/>
                </a:solidFill>
                <a:latin typeface="Helvetica Neue LT Std 55 Roman" charset="0"/>
                <a:ea typeface="Helvetica Neue LT Std 55 Roman" charset="0"/>
                <a:cs typeface="Helvetica Neue LT Std 55 Roman" charset="0"/>
              </a:rPr>
              <a:t>Information Prescriptions</a:t>
            </a:r>
          </a:p>
        </p:txBody>
      </p:sp>
    </p:spTree>
    <p:extLst>
      <p:ext uri="{BB962C8B-B14F-4D97-AF65-F5344CB8AC3E}">
        <p14:creationId xmlns:p14="http://schemas.microsoft.com/office/powerpoint/2010/main" val="96410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30875" y="1631463"/>
            <a:ext cx="3193779" cy="3327399"/>
            <a:chOff x="367106" y="1659862"/>
            <a:chExt cx="2394858" cy="3257008"/>
          </a:xfrm>
        </p:grpSpPr>
        <p:pic>
          <p:nvPicPr>
            <p:cNvPr id="2" name="Picture 1"/>
            <p:cNvPicPr>
              <a:picLocks noChangeAspect="1"/>
            </p:cNvPicPr>
            <p:nvPr/>
          </p:nvPicPr>
          <p:blipFill rotWithShape="1">
            <a:blip r:embed="rId3"/>
            <a:srcRect l="34530" t="16447" r="35356" b="45456"/>
            <a:stretch/>
          </p:blipFill>
          <p:spPr>
            <a:xfrm>
              <a:off x="367106" y="1659862"/>
              <a:ext cx="2394858" cy="1628504"/>
            </a:xfrm>
            <a:prstGeom prst="rect">
              <a:avLst/>
            </a:prstGeom>
          </p:spPr>
        </p:pic>
        <p:pic>
          <p:nvPicPr>
            <p:cNvPr id="6" name="Picture 5"/>
            <p:cNvPicPr>
              <a:picLocks noChangeAspect="1"/>
            </p:cNvPicPr>
            <p:nvPr/>
          </p:nvPicPr>
          <p:blipFill rotWithShape="1">
            <a:blip r:embed="rId3"/>
            <a:srcRect l="34530" t="61063" r="35356" b="840"/>
            <a:stretch/>
          </p:blipFill>
          <p:spPr>
            <a:xfrm>
              <a:off x="367106" y="3288366"/>
              <a:ext cx="2394858" cy="1628504"/>
            </a:xfrm>
            <a:prstGeom prst="rect">
              <a:avLst/>
            </a:prstGeom>
          </p:spPr>
        </p:pic>
      </p:grpSp>
      <p:sp>
        <p:nvSpPr>
          <p:cNvPr id="10" name="TextBox 9"/>
          <p:cNvSpPr txBox="1"/>
          <p:nvPr/>
        </p:nvSpPr>
        <p:spPr>
          <a:xfrm>
            <a:off x="1484901" y="608466"/>
            <a:ext cx="5555974" cy="830997"/>
          </a:xfrm>
          <a:prstGeom prst="rect">
            <a:avLst/>
          </a:prstGeom>
          <a:noFill/>
        </p:spPr>
        <p:txBody>
          <a:bodyPr wrap="square" rtlCol="0">
            <a:spAutoFit/>
          </a:bodyPr>
          <a:lstStyle/>
          <a:p>
            <a:r>
              <a:rPr lang="en-US" sz="2400" dirty="0">
                <a:solidFill>
                  <a:srgbClr val="009DE0"/>
                </a:solidFill>
                <a:latin typeface="Helvetica Neue LT Std 55 Roman" charset="0"/>
                <a:ea typeface="Helvetica Neue LT Std 55 Roman" charset="0"/>
                <a:cs typeface="Helvetica Neue LT Std 55 Roman" charset="0"/>
              </a:rPr>
              <a:t>Knowledgeable healthcare professionals who understand diabetes</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000" t="71905" r="80762" b="3282"/>
          <a:stretch/>
        </p:blipFill>
        <p:spPr>
          <a:xfrm>
            <a:off x="182881" y="458870"/>
            <a:ext cx="1397440" cy="1130980"/>
          </a:xfrm>
          <a:prstGeom prst="rect">
            <a:avLst/>
          </a:prstGeom>
        </p:spPr>
      </p:pic>
      <p:pic>
        <p:nvPicPr>
          <p:cNvPr id="7" name="Picture 6"/>
          <p:cNvPicPr>
            <a:picLocks noChangeAspect="1"/>
          </p:cNvPicPr>
          <p:nvPr/>
        </p:nvPicPr>
        <p:blipFill rotWithShape="1">
          <a:blip r:embed="rId5"/>
          <a:srcRect l="12788" t="13343" r="66058" b="49201"/>
          <a:stretch/>
        </p:blipFill>
        <p:spPr>
          <a:xfrm>
            <a:off x="4256925" y="1824894"/>
            <a:ext cx="2864843" cy="2747645"/>
          </a:xfrm>
          <a:prstGeom prst="rect">
            <a:avLst/>
          </a:prstGeom>
        </p:spPr>
      </p:pic>
    </p:spTree>
    <p:extLst>
      <p:ext uri="{BB962C8B-B14F-4D97-AF65-F5344CB8AC3E}">
        <p14:creationId xmlns:p14="http://schemas.microsoft.com/office/powerpoint/2010/main" val="270028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021" t="8116" r="12449"/>
          <a:stretch/>
        </p:blipFill>
        <p:spPr>
          <a:xfrm>
            <a:off x="951723" y="242597"/>
            <a:ext cx="7147249" cy="4612358"/>
          </a:xfrm>
          <a:prstGeom prst="rect">
            <a:avLst/>
          </a:prstGeom>
        </p:spPr>
      </p:pic>
    </p:spTree>
    <p:extLst>
      <p:ext uri="{BB962C8B-B14F-4D97-AF65-F5344CB8AC3E}">
        <p14:creationId xmlns:p14="http://schemas.microsoft.com/office/powerpoint/2010/main" val="67228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565e15be-1583-44f0-9646-4a748af7fc7e@eurp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8942" y="926977"/>
            <a:ext cx="4243548" cy="318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4574344" y="1472980"/>
            <a:ext cx="4274385" cy="2703444"/>
            <a:chOff x="1319463" y="1704027"/>
            <a:chExt cx="6229568" cy="394005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8770" t="21593" r="19597" b="9103"/>
            <a:stretch>
              <a:fillRect/>
            </a:stretch>
          </p:blipFill>
          <p:spPr bwMode="auto">
            <a:xfrm>
              <a:off x="1319463" y="1704027"/>
              <a:ext cx="6229568" cy="3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5497" r="1993" b="18203"/>
            <a:stretch/>
          </p:blipFill>
          <p:spPr>
            <a:xfrm>
              <a:off x="1525458" y="1938694"/>
              <a:ext cx="1096055" cy="257854"/>
            </a:xfrm>
            <a:prstGeom prst="rect">
              <a:avLst/>
            </a:prstGeom>
          </p:spPr>
        </p:pic>
      </p:grpSp>
    </p:spTree>
    <p:extLst>
      <p:ext uri="{BB962C8B-B14F-4D97-AF65-F5344CB8AC3E}">
        <p14:creationId xmlns:p14="http://schemas.microsoft.com/office/powerpoint/2010/main" val="115179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5" y="180563"/>
            <a:ext cx="4017656" cy="11285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75" y="1570676"/>
            <a:ext cx="4229467" cy="142506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175" y="291447"/>
            <a:ext cx="2591025" cy="123454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260" y="3370800"/>
            <a:ext cx="2408129" cy="124216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175" y="1796465"/>
            <a:ext cx="3303454" cy="1199274"/>
          </a:xfrm>
          <a:prstGeom prst="rect">
            <a:avLst/>
          </a:prstGeom>
        </p:spPr>
      </p:pic>
      <p:sp>
        <p:nvSpPr>
          <p:cNvPr id="5" name="Rectangle 4"/>
          <p:cNvSpPr/>
          <p:nvPr/>
        </p:nvSpPr>
        <p:spPr>
          <a:xfrm>
            <a:off x="3118463" y="3370800"/>
            <a:ext cx="5295776" cy="1244893"/>
          </a:xfrm>
          <a:prstGeom prst="rect">
            <a:avLst/>
          </a:prstGeom>
        </p:spPr>
        <p:txBody>
          <a:bodyPr wrap="square">
            <a:spAutoFit/>
          </a:bodyPr>
          <a:lstStyle/>
          <a:p>
            <a:pPr>
              <a:lnSpc>
                <a:spcPct val="107000"/>
              </a:lnSpc>
              <a:spcAft>
                <a:spcPts val="800"/>
              </a:spcAft>
            </a:pPr>
            <a:r>
              <a:rPr lang="en-US" sz="1400" dirty="0">
                <a:solidFill>
                  <a:srgbClr val="11296B"/>
                </a:solidFill>
                <a:latin typeface="Helvetica Neue LT Std 55 Roman" charset="0"/>
                <a:ea typeface="Helvetica Neue LT Std 55 Roman" charset="0"/>
                <a:cs typeface="Helvetica Neue LT Std 55 Roman" charset="0"/>
              </a:rPr>
              <a:t>“Healthcare professionals are generally very ignorant on the subject of Type 1 diabetes. I always have a spare secret supply of meds and food when I’m in hospital. I’ve had so many awful incidents with doctors and nurses over the years – from stand up rows to nearly dying under general anesthetic from a hypo.”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87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99" t="14542" r="2401" b="7810"/>
          <a:stretch/>
        </p:blipFill>
        <p:spPr>
          <a:xfrm>
            <a:off x="419876" y="830028"/>
            <a:ext cx="8056797" cy="3540617"/>
          </a:xfrm>
          <a:prstGeom prst="rect">
            <a:avLst/>
          </a:prstGeom>
        </p:spPr>
      </p:pic>
    </p:spTree>
    <p:extLst>
      <p:ext uri="{BB962C8B-B14F-4D97-AF65-F5344CB8AC3E}">
        <p14:creationId xmlns:p14="http://schemas.microsoft.com/office/powerpoint/2010/main" val="403236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25557" y="1789043"/>
            <a:ext cx="6380922" cy="400110"/>
          </a:xfrm>
          <a:prstGeom prst="rect">
            <a:avLst/>
          </a:prstGeom>
          <a:noFill/>
        </p:spPr>
        <p:txBody>
          <a:bodyPr wrap="square" rtlCol="0">
            <a:spAutoFit/>
          </a:bodyPr>
          <a:lstStyle/>
          <a:p>
            <a:r>
              <a:rPr lang="en-US" sz="2000" b="1" dirty="0">
                <a:solidFill>
                  <a:schemeClr val="bg1"/>
                </a:solidFill>
                <a:latin typeface="Helvetica Neue LT Std 75" charset="0"/>
                <a:ea typeface="Helvetica Neue LT Std 75" charset="0"/>
                <a:cs typeface="Helvetica Neue LT Std 75" charset="0"/>
              </a:rPr>
              <a:t>Our goal</a:t>
            </a:r>
          </a:p>
        </p:txBody>
      </p:sp>
      <p:sp>
        <p:nvSpPr>
          <p:cNvPr id="7" name="TextBox 6"/>
          <p:cNvSpPr txBox="1"/>
          <p:nvPr/>
        </p:nvSpPr>
        <p:spPr>
          <a:xfrm>
            <a:off x="478971" y="1563952"/>
            <a:ext cx="6120613" cy="2657138"/>
          </a:xfrm>
          <a:prstGeom prst="rect">
            <a:avLst/>
          </a:prstGeom>
          <a:noFill/>
        </p:spPr>
        <p:txBody>
          <a:bodyPr wrap="square" rtlCol="0">
            <a:spAutoFit/>
          </a:bodyPr>
          <a:lstStyle/>
          <a:p>
            <a:pPr marL="214313" indent="-214313">
              <a:spcBef>
                <a:spcPts val="800"/>
              </a:spcBef>
              <a:buClr>
                <a:srgbClr val="E9822C"/>
              </a:buClr>
              <a:buSzPct val="110000"/>
              <a:buFont typeface="Arial" panose="020B0604020202020204" pitchFamily="34" charset="0"/>
              <a:buChar char="•"/>
            </a:pPr>
            <a:r>
              <a:rPr lang="en-US" sz="2000" dirty="0">
                <a:solidFill>
                  <a:srgbClr val="11296B"/>
                </a:solidFill>
                <a:latin typeface="Helvetica Neue LT Std 55 Roman" charset="0"/>
                <a:ea typeface="Helvetica Neue LT Std 55 Roman" charset="0"/>
                <a:cs typeface="Helvetica Neue LT Std 55 Roman" charset="0"/>
              </a:rPr>
              <a:t>Develop clinicians into leaders</a:t>
            </a:r>
          </a:p>
          <a:p>
            <a:pPr marL="214313" lvl="0" indent="-214313">
              <a:spcBef>
                <a:spcPts val="800"/>
              </a:spcBef>
              <a:buClr>
                <a:srgbClr val="E9822C"/>
              </a:buClr>
              <a:buSzPct val="110000"/>
              <a:buFont typeface="Arial" panose="020B0604020202020204" pitchFamily="34" charset="0"/>
              <a:buChar char="•"/>
            </a:pPr>
            <a:r>
              <a:rPr lang="en-GB" sz="2000" dirty="0">
                <a:solidFill>
                  <a:srgbClr val="11296B"/>
                </a:solidFill>
                <a:latin typeface="Helvetica Neue LT Std 55 Roman" charset="0"/>
                <a:ea typeface="Helvetica Neue LT Std 55 Roman" charset="0"/>
                <a:cs typeface="Helvetica Neue LT Std 55 Roman" charset="0"/>
              </a:rPr>
              <a:t>Support Champions to implement improvement projects in their local areas</a:t>
            </a:r>
          </a:p>
          <a:p>
            <a:pPr marL="214313" indent="-214313">
              <a:spcBef>
                <a:spcPts val="800"/>
              </a:spcBef>
              <a:buClr>
                <a:srgbClr val="E9822C"/>
              </a:buClr>
              <a:buSzPct val="110000"/>
              <a:buFont typeface="Arial" panose="020B0604020202020204" pitchFamily="34" charset="0"/>
              <a:buChar char="•"/>
            </a:pPr>
            <a:r>
              <a:rPr lang="en-GB" sz="2000" dirty="0">
                <a:solidFill>
                  <a:srgbClr val="11296B"/>
                </a:solidFill>
                <a:latin typeface="Helvetica Neue LT Std 55 Roman" charset="0"/>
                <a:ea typeface="Helvetica Neue LT Std 55 Roman" charset="0"/>
                <a:cs typeface="Helvetica Neue LT Std 55 Roman" charset="0"/>
              </a:rPr>
              <a:t>Multi-disciplinary</a:t>
            </a:r>
          </a:p>
          <a:p>
            <a:pPr marL="214313" indent="-214313">
              <a:spcBef>
                <a:spcPts val="800"/>
              </a:spcBef>
              <a:buClr>
                <a:srgbClr val="E9822C"/>
              </a:buClr>
              <a:buSzPct val="110000"/>
              <a:buFont typeface="Arial" panose="020B0604020202020204" pitchFamily="34" charset="0"/>
              <a:buChar char="•"/>
            </a:pPr>
            <a:r>
              <a:rPr lang="en-GB" sz="2000" dirty="0">
                <a:solidFill>
                  <a:srgbClr val="11296B"/>
                </a:solidFill>
                <a:latin typeface="Helvetica Neue LT Std 55 Roman" charset="0"/>
                <a:ea typeface="Helvetica Neue LT Std 55 Roman" charset="0"/>
                <a:cs typeface="Helvetica Neue LT Std 55 Roman" charset="0"/>
              </a:rPr>
              <a:t>Two year appointment</a:t>
            </a:r>
          </a:p>
          <a:p>
            <a:pPr marL="214313" indent="-214313">
              <a:spcBef>
                <a:spcPts val="800"/>
              </a:spcBef>
              <a:buClr>
                <a:srgbClr val="E9822C"/>
              </a:buClr>
              <a:buSzPct val="110000"/>
              <a:buFont typeface="Arial" panose="020B0604020202020204" pitchFamily="34" charset="0"/>
              <a:buChar char="•"/>
            </a:pPr>
            <a:r>
              <a:rPr lang="en-GB" sz="2000" dirty="0">
                <a:solidFill>
                  <a:srgbClr val="11296B"/>
                </a:solidFill>
                <a:latin typeface="Helvetica Neue LT Std 55 Roman" charset="0"/>
                <a:ea typeface="Helvetica Neue LT Std 55 Roman" charset="0"/>
                <a:cs typeface="Helvetica Neue LT Std 55 Roman" charset="0"/>
              </a:rPr>
              <a:t>Leadership training at the world-renowned Ashridge Business School</a:t>
            </a:r>
          </a:p>
        </p:txBody>
      </p:sp>
      <p:sp>
        <p:nvSpPr>
          <p:cNvPr id="8" name="Rounded Rectangle 7"/>
          <p:cNvSpPr/>
          <p:nvPr/>
        </p:nvSpPr>
        <p:spPr>
          <a:xfrm>
            <a:off x="622391" y="4225822"/>
            <a:ext cx="6484087" cy="450514"/>
          </a:xfrm>
          <a:prstGeom prst="roundRect">
            <a:avLst>
              <a:gd name="adj" fmla="val 22865"/>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8497" y="4276226"/>
            <a:ext cx="6437981" cy="400110"/>
          </a:xfrm>
          <a:prstGeom prst="rect">
            <a:avLst/>
          </a:prstGeom>
          <a:noFill/>
        </p:spPr>
        <p:txBody>
          <a:bodyPr wrap="square" rtlCol="0">
            <a:spAutoFit/>
          </a:bodyPr>
          <a:lstStyle/>
          <a:p>
            <a:r>
              <a:rPr lang="en-GB" altLang="en-US" sz="2000" b="1" dirty="0" err="1">
                <a:solidFill>
                  <a:schemeClr val="bg1"/>
                </a:solidFill>
                <a:latin typeface="Helvetica Neue LT Std 75" charset="0"/>
                <a:ea typeface="Helvetica Neue LT Std 75" charset="0"/>
                <a:cs typeface="Helvetica Neue LT Std 75" charset="0"/>
              </a:rPr>
              <a:t>www.diabetes.org.uk</a:t>
            </a:r>
            <a:r>
              <a:rPr lang="en-GB" altLang="en-US" sz="2000" b="1" dirty="0">
                <a:solidFill>
                  <a:schemeClr val="bg1"/>
                </a:solidFill>
                <a:latin typeface="Helvetica Neue LT Std 75" charset="0"/>
                <a:ea typeface="Helvetica Neue LT Std 75" charset="0"/>
                <a:cs typeface="Helvetica Neue LT Std 75" charset="0"/>
              </a:rPr>
              <a:t>/clinical-champions-networks</a:t>
            </a:r>
            <a:endParaRPr lang="en-US" sz="2000" b="1" dirty="0">
              <a:solidFill>
                <a:schemeClr val="bg1"/>
              </a:solidFill>
              <a:latin typeface="Helvetica Neue LT Std 75" charset="0"/>
              <a:ea typeface="Helvetica Neue LT Std 75" charset="0"/>
              <a:cs typeface="Helvetica Neue LT Std 75" charset="0"/>
            </a:endParaRPr>
          </a:p>
        </p:txBody>
      </p:sp>
      <p:sp>
        <p:nvSpPr>
          <p:cNvPr id="11" name="TextBox 10"/>
          <p:cNvSpPr txBox="1"/>
          <p:nvPr/>
        </p:nvSpPr>
        <p:spPr>
          <a:xfrm>
            <a:off x="478971" y="486734"/>
            <a:ext cx="6096000" cy="1077218"/>
          </a:xfrm>
          <a:prstGeom prst="rect">
            <a:avLst/>
          </a:prstGeom>
          <a:noFill/>
        </p:spPr>
        <p:txBody>
          <a:bodyPr wrap="square" rtlCol="0">
            <a:spAutoFit/>
          </a:bodyPr>
          <a:lstStyle/>
          <a:p>
            <a:r>
              <a:rPr lang="en-US" sz="3200" dirty="0">
                <a:solidFill>
                  <a:srgbClr val="009DE0"/>
                </a:solidFill>
                <a:latin typeface="Helvetica Neue LT Std 55 Roman" charset="0"/>
                <a:ea typeface="Helvetica Neue LT Std 55 Roman" charset="0"/>
                <a:cs typeface="Helvetica Neue LT Std 55 Roman" charset="0"/>
              </a:rPr>
              <a:t>Developing leadership skills – Clinical Champions</a:t>
            </a:r>
          </a:p>
        </p:txBody>
      </p:sp>
    </p:spTree>
    <p:extLst>
      <p:ext uri="{BB962C8B-B14F-4D97-AF65-F5344CB8AC3E}">
        <p14:creationId xmlns:p14="http://schemas.microsoft.com/office/powerpoint/2010/main" val="4045786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25557" y="1789043"/>
            <a:ext cx="6380922" cy="400110"/>
          </a:xfrm>
          <a:prstGeom prst="rect">
            <a:avLst/>
          </a:prstGeom>
          <a:noFill/>
        </p:spPr>
        <p:txBody>
          <a:bodyPr wrap="square" rtlCol="0">
            <a:spAutoFit/>
          </a:bodyPr>
          <a:lstStyle/>
          <a:p>
            <a:r>
              <a:rPr lang="en-US" sz="2000" b="1" dirty="0">
                <a:solidFill>
                  <a:schemeClr val="bg1"/>
                </a:solidFill>
                <a:latin typeface="Helvetica Neue LT Std 75" charset="0"/>
                <a:ea typeface="Helvetica Neue LT Std 75" charset="0"/>
                <a:cs typeface="Helvetica Neue LT Std 75" charset="0"/>
              </a:rPr>
              <a:t>Our goal</a:t>
            </a:r>
          </a:p>
        </p:txBody>
      </p:sp>
      <p:sp>
        <p:nvSpPr>
          <p:cNvPr id="7" name="TextBox 6"/>
          <p:cNvSpPr txBox="1"/>
          <p:nvPr/>
        </p:nvSpPr>
        <p:spPr>
          <a:xfrm>
            <a:off x="478970" y="1771876"/>
            <a:ext cx="6408847" cy="2144177"/>
          </a:xfrm>
          <a:prstGeom prst="rect">
            <a:avLst/>
          </a:prstGeom>
          <a:noFill/>
        </p:spPr>
        <p:txBody>
          <a:bodyPr wrap="square" rtlCol="0">
            <a:spAutoFit/>
          </a:bodyPr>
          <a:lstStyle/>
          <a:p>
            <a:pPr marL="285750" indent="-285750">
              <a:spcBef>
                <a:spcPts val="800"/>
              </a:spcBef>
              <a:buClr>
                <a:srgbClr val="E9822C"/>
              </a:buClr>
              <a:buFont typeface="Arial" panose="020B0604020202020204" pitchFamily="34" charset="0"/>
              <a:buChar char="•"/>
            </a:pPr>
            <a:r>
              <a:rPr lang="en-GB" sz="2000" dirty="0">
                <a:solidFill>
                  <a:srgbClr val="122A5D"/>
                </a:solidFill>
                <a:latin typeface="Helvetica Neue LT Std 55 Roman" charset="0"/>
                <a:ea typeface="Helvetica Neue LT Std 55 Roman" charset="0"/>
                <a:cs typeface="Helvetica Neue LT Std 55 Roman" charset="0"/>
              </a:rPr>
              <a:t>Three day free leadership course for diabetes specialist nurses (DSNs) and dieticians </a:t>
            </a:r>
          </a:p>
          <a:p>
            <a:pPr marL="285750" indent="-285750">
              <a:spcBef>
                <a:spcPts val="800"/>
              </a:spcBef>
              <a:buClr>
                <a:srgbClr val="E9822C"/>
              </a:buClr>
              <a:buFont typeface="Arial" panose="020B0604020202020204" pitchFamily="34" charset="0"/>
              <a:buChar char="•"/>
            </a:pPr>
            <a:r>
              <a:rPr lang="en-GB" sz="2000" dirty="0">
                <a:solidFill>
                  <a:srgbClr val="122A5D"/>
                </a:solidFill>
                <a:latin typeface="Helvetica Neue LT Std 55 Roman" charset="0"/>
                <a:ea typeface="Helvetica Neue LT Std 55 Roman" charset="0"/>
                <a:cs typeface="Helvetica Neue LT Std 55 Roman" charset="0"/>
              </a:rPr>
              <a:t>Delivered in partnership with Leicester Diabetes Centre and TREND-UK</a:t>
            </a:r>
          </a:p>
          <a:p>
            <a:pPr marL="285750" indent="-285750">
              <a:spcBef>
                <a:spcPts val="800"/>
              </a:spcBef>
              <a:buClr>
                <a:srgbClr val="E9822C"/>
              </a:buClr>
              <a:buFont typeface="Arial" panose="020B0604020202020204" pitchFamily="34" charset="0"/>
              <a:buChar char="•"/>
            </a:pPr>
            <a:r>
              <a:rPr lang="en-GB" sz="2000" dirty="0">
                <a:solidFill>
                  <a:srgbClr val="122A5D"/>
                </a:solidFill>
                <a:latin typeface="Helvetica Neue LT Std 55 Roman" charset="0"/>
                <a:ea typeface="Helvetica Neue LT Std 55 Roman" charset="0"/>
                <a:cs typeface="Helvetica Neue LT Std 55 Roman" charset="0"/>
              </a:rPr>
              <a:t>Programme to support participants to develop and deliver an action plan to improve diabetes care.</a:t>
            </a:r>
          </a:p>
        </p:txBody>
      </p:sp>
      <p:sp>
        <p:nvSpPr>
          <p:cNvPr id="8" name="Rounded Rectangle 7"/>
          <p:cNvSpPr/>
          <p:nvPr/>
        </p:nvSpPr>
        <p:spPr>
          <a:xfrm>
            <a:off x="622392" y="4225822"/>
            <a:ext cx="5321208" cy="450514"/>
          </a:xfrm>
          <a:prstGeom prst="roundRect">
            <a:avLst>
              <a:gd name="adj" fmla="val 22865"/>
            </a:avLst>
          </a:prstGeom>
          <a:solidFill>
            <a:srgbClr val="009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8498" y="4276226"/>
            <a:ext cx="5195590" cy="400110"/>
          </a:xfrm>
          <a:prstGeom prst="rect">
            <a:avLst/>
          </a:prstGeom>
          <a:noFill/>
        </p:spPr>
        <p:txBody>
          <a:bodyPr wrap="square" rtlCol="0">
            <a:spAutoFit/>
          </a:bodyPr>
          <a:lstStyle/>
          <a:p>
            <a:r>
              <a:rPr lang="en-GB" altLang="en-US" sz="2000" b="1" dirty="0" err="1">
                <a:solidFill>
                  <a:schemeClr val="bg1"/>
                </a:solidFill>
                <a:latin typeface="Helvetica Neue LT Std 75" charset="0"/>
                <a:ea typeface="Helvetica Neue LT Std 75" charset="0"/>
                <a:cs typeface="Helvetica Neue LT Std 75" charset="0"/>
              </a:rPr>
              <a:t>www.diabetes.org.uk</a:t>
            </a:r>
            <a:r>
              <a:rPr lang="en-GB" altLang="en-US" sz="2000" b="1" dirty="0">
                <a:solidFill>
                  <a:schemeClr val="bg1"/>
                </a:solidFill>
                <a:latin typeface="Helvetica Neue LT Std 75" charset="0"/>
                <a:ea typeface="Helvetica Neue LT Std 75" charset="0"/>
                <a:cs typeface="Helvetica Neue LT Std 75" charset="0"/>
              </a:rPr>
              <a:t>/tomorrows-leaders</a:t>
            </a:r>
            <a:endParaRPr lang="en-US" sz="2000" b="1" dirty="0">
              <a:solidFill>
                <a:schemeClr val="bg1"/>
              </a:solidFill>
              <a:latin typeface="Helvetica Neue LT Std 75" charset="0"/>
              <a:ea typeface="Helvetica Neue LT Std 75" charset="0"/>
              <a:cs typeface="Helvetica Neue LT Std 75" charset="0"/>
            </a:endParaRPr>
          </a:p>
        </p:txBody>
      </p:sp>
      <p:sp>
        <p:nvSpPr>
          <p:cNvPr id="11" name="TextBox 10"/>
          <p:cNvSpPr txBox="1"/>
          <p:nvPr/>
        </p:nvSpPr>
        <p:spPr>
          <a:xfrm>
            <a:off x="478971" y="608466"/>
            <a:ext cx="6096000" cy="1077218"/>
          </a:xfrm>
          <a:prstGeom prst="rect">
            <a:avLst/>
          </a:prstGeom>
          <a:noFill/>
        </p:spPr>
        <p:txBody>
          <a:bodyPr wrap="square" rtlCol="0">
            <a:spAutoFit/>
          </a:bodyPr>
          <a:lstStyle/>
          <a:p>
            <a:r>
              <a:rPr lang="en-US" sz="3200" dirty="0">
                <a:solidFill>
                  <a:srgbClr val="009DE0"/>
                </a:solidFill>
                <a:latin typeface="Helvetica Neue LT Std 55 Roman" charset="0"/>
                <a:ea typeface="Helvetica Neue LT Std 55 Roman" charset="0"/>
                <a:cs typeface="Helvetica Neue LT Std 55 Roman" charset="0"/>
              </a:rPr>
              <a:t>Leadership course – Tomorrow’s leaders</a:t>
            </a:r>
          </a:p>
        </p:txBody>
      </p:sp>
    </p:spTree>
    <p:extLst>
      <p:ext uri="{BB962C8B-B14F-4D97-AF65-F5344CB8AC3E}">
        <p14:creationId xmlns:p14="http://schemas.microsoft.com/office/powerpoint/2010/main" val="3012038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971" y="608466"/>
            <a:ext cx="6096000" cy="584775"/>
          </a:xfrm>
          <a:prstGeom prst="rect">
            <a:avLst/>
          </a:prstGeom>
          <a:noFill/>
        </p:spPr>
        <p:txBody>
          <a:bodyPr wrap="square" rtlCol="0">
            <a:spAutoFit/>
          </a:bodyPr>
          <a:lstStyle/>
          <a:p>
            <a:r>
              <a:rPr lang="en-US" sz="3200" dirty="0">
                <a:solidFill>
                  <a:srgbClr val="009DE0"/>
                </a:solidFill>
                <a:latin typeface="Helvetica Neue LT Std 55 Roman" charset="0"/>
                <a:ea typeface="Helvetica Neue LT Std 55 Roman" charset="0"/>
                <a:cs typeface="Helvetica Neue LT Std 55 Roman" charset="0"/>
              </a:rPr>
              <a:t>Patient stories</a:t>
            </a:r>
          </a:p>
        </p:txBody>
      </p:sp>
      <p:pic>
        <p:nvPicPr>
          <p:cNvPr id="4" name="sKR3BPx662E"/>
          <p:cNvPicPr>
            <a:picLocks noRot="1" noChangeAspect="1"/>
          </p:cNvPicPr>
          <p:nvPr>
            <a:videoFile r:link="rId1"/>
          </p:nvPr>
        </p:nvPicPr>
        <p:blipFill>
          <a:blip r:embed="rId4"/>
          <a:stretch>
            <a:fillRect/>
          </a:stretch>
        </p:blipFill>
        <p:spPr>
          <a:xfrm>
            <a:off x="596348" y="1331015"/>
            <a:ext cx="4638261" cy="2609022"/>
          </a:xfrm>
          <a:prstGeom prst="rect">
            <a:avLst/>
          </a:prstGeom>
        </p:spPr>
      </p:pic>
    </p:spTree>
    <p:extLst>
      <p:ext uri="{BB962C8B-B14F-4D97-AF65-F5344CB8AC3E}">
        <p14:creationId xmlns:p14="http://schemas.microsoft.com/office/powerpoint/2010/main" val="2020870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25557" y="1789043"/>
            <a:ext cx="6380922" cy="400110"/>
          </a:xfrm>
          <a:prstGeom prst="rect">
            <a:avLst/>
          </a:prstGeom>
          <a:noFill/>
        </p:spPr>
        <p:txBody>
          <a:bodyPr wrap="square" rtlCol="0">
            <a:spAutoFit/>
          </a:bodyPr>
          <a:lstStyle/>
          <a:p>
            <a:r>
              <a:rPr lang="en-US" sz="2000" b="1" dirty="0">
                <a:solidFill>
                  <a:schemeClr val="bg1"/>
                </a:solidFill>
                <a:latin typeface="Helvetica Neue LT Std 75" charset="0"/>
                <a:ea typeface="Helvetica Neue LT Std 75" charset="0"/>
                <a:cs typeface="Helvetica Neue LT Std 75" charset="0"/>
              </a:rPr>
              <a:t>Our goal</a:t>
            </a:r>
          </a:p>
        </p:txBody>
      </p:sp>
      <p:sp>
        <p:nvSpPr>
          <p:cNvPr id="11" name="TextBox 10"/>
          <p:cNvSpPr txBox="1"/>
          <p:nvPr/>
        </p:nvSpPr>
        <p:spPr>
          <a:xfrm>
            <a:off x="478971" y="608466"/>
            <a:ext cx="6096000" cy="584775"/>
          </a:xfrm>
          <a:prstGeom prst="rect">
            <a:avLst/>
          </a:prstGeom>
          <a:noFill/>
        </p:spPr>
        <p:txBody>
          <a:bodyPr wrap="square" rtlCol="0">
            <a:spAutoFit/>
          </a:bodyPr>
          <a:lstStyle/>
          <a:p>
            <a:r>
              <a:rPr lang="en-US" sz="3200" dirty="0">
                <a:solidFill>
                  <a:srgbClr val="009DE0"/>
                </a:solidFill>
                <a:latin typeface="Helvetica Neue LT Std 55 Roman" charset="0"/>
                <a:ea typeface="Helvetica Neue LT Std 55 Roman" charset="0"/>
                <a:cs typeface="Helvetica Neue LT Std 55 Roman" charset="0"/>
              </a:rPr>
              <a:t>The national picture</a:t>
            </a:r>
          </a:p>
        </p:txBody>
      </p:sp>
      <p:pic>
        <p:nvPicPr>
          <p:cNvPr id="18" name="Picture 2" descr="Image result for the getting it right first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842" y="3160783"/>
            <a:ext cx="2416915" cy="12084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mage result for joint british diabetes socie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11" y="1320826"/>
            <a:ext cx="1284409" cy="18416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Image result for transformation funding diabetes"/>
          <p:cNvPicPr>
            <a:picLocks noChangeAspect="1" noChangeArrowheads="1"/>
          </p:cNvPicPr>
          <p:nvPr/>
        </p:nvPicPr>
        <p:blipFill rotWithShape="1">
          <a:blip r:embed="rId5">
            <a:extLst>
              <a:ext uri="{28A0092B-C50C-407E-A947-70E740481C1C}">
                <a14:useLocalDpi xmlns:a14="http://schemas.microsoft.com/office/drawing/2010/main" val="0"/>
              </a:ext>
            </a:extLst>
          </a:blip>
          <a:srcRect t="14540"/>
          <a:stretch/>
        </p:blipFill>
        <p:spPr bwMode="auto">
          <a:xfrm>
            <a:off x="2655794" y="2057595"/>
            <a:ext cx="1972360" cy="16855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insulinsafetyweek.com/wp-content/uploads/2017/12/logo_ISW18_CO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707" y="1077817"/>
            <a:ext cx="2318593" cy="7280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hypoawarenessweek.com/wp-content/uploads/2017/11/logo_col_HAW1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0577" y="4141068"/>
            <a:ext cx="2556465" cy="70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35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971" y="608466"/>
            <a:ext cx="6096000" cy="584775"/>
          </a:xfrm>
          <a:prstGeom prst="rect">
            <a:avLst/>
          </a:prstGeom>
          <a:noFill/>
        </p:spPr>
        <p:txBody>
          <a:bodyPr wrap="square" rtlCol="0">
            <a:spAutoFit/>
          </a:bodyPr>
          <a:lstStyle/>
          <a:p>
            <a:r>
              <a:rPr lang="en-US" sz="3200" dirty="0">
                <a:solidFill>
                  <a:srgbClr val="009DE0"/>
                </a:solidFill>
                <a:latin typeface="Helvetica Neue LT Std 55 Roman" charset="0"/>
                <a:ea typeface="Helvetica Neue LT Std 55 Roman" charset="0"/>
                <a:cs typeface="Helvetica Neue LT Std 55 Roman" charset="0"/>
              </a:rPr>
              <a:t>Questions</a:t>
            </a:r>
          </a:p>
        </p:txBody>
      </p:sp>
      <p:sp>
        <p:nvSpPr>
          <p:cNvPr id="6" name="TextBox 5"/>
          <p:cNvSpPr txBox="1"/>
          <p:nvPr/>
        </p:nvSpPr>
        <p:spPr>
          <a:xfrm>
            <a:off x="1365176" y="2167757"/>
            <a:ext cx="6380922" cy="1139799"/>
          </a:xfrm>
          <a:prstGeom prst="rect">
            <a:avLst/>
          </a:prstGeom>
          <a:noFill/>
        </p:spPr>
        <p:txBody>
          <a:bodyPr wrap="square" rtlCol="0">
            <a:spAutoFit/>
          </a:bodyPr>
          <a:lstStyle/>
          <a:p>
            <a:pPr>
              <a:lnSpc>
                <a:spcPct val="107000"/>
              </a:lnSpc>
              <a:spcAft>
                <a:spcPts val="800"/>
              </a:spcAft>
            </a:pPr>
            <a:r>
              <a:rPr lang="en-GB" sz="2000" b="1" dirty="0">
                <a:solidFill>
                  <a:srgbClr val="11296B"/>
                </a:solidFill>
                <a:latin typeface="Helvetica Neue LT Std 55 Roman" charset="0"/>
                <a:ea typeface="Helvetica Neue LT Std 55 Roman" charset="0"/>
                <a:cs typeface="Helvetica Neue LT Std 55 Roman" charset="0"/>
              </a:rPr>
              <a:t>inpatientcare@diabetes.org.uk</a:t>
            </a:r>
          </a:p>
          <a:p>
            <a:pPr>
              <a:lnSpc>
                <a:spcPct val="200000"/>
              </a:lnSpc>
              <a:spcAft>
                <a:spcPts val="800"/>
              </a:spcAft>
            </a:pPr>
            <a:r>
              <a:rPr lang="en-GB" sz="2000" b="1" dirty="0">
                <a:solidFill>
                  <a:srgbClr val="11296B"/>
                </a:solidFill>
                <a:latin typeface="Helvetica Neue LT Std 55 Roman" charset="0"/>
                <a:ea typeface="Helvetica Neue LT Std 55 Roman" charset="0"/>
                <a:cs typeface="Helvetica Neue LT Std 55 Roman" charset="0"/>
              </a:rPr>
              <a:t>020 7424 1896</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7429" r="84780" b="39386"/>
          <a:stretch/>
        </p:blipFill>
        <p:spPr>
          <a:xfrm>
            <a:off x="-26127" y="1884216"/>
            <a:ext cx="1391303" cy="1706880"/>
          </a:xfrm>
          <a:prstGeom prst="rect">
            <a:avLst/>
          </a:prstGeom>
        </p:spPr>
      </p:pic>
    </p:spTree>
    <p:extLst>
      <p:ext uri="{BB962C8B-B14F-4D97-AF65-F5344CB8AC3E}">
        <p14:creationId xmlns:p14="http://schemas.microsoft.com/office/powerpoint/2010/main" val="63517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w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195" y="1175278"/>
            <a:ext cx="4823927" cy="321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18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463" y="854964"/>
            <a:ext cx="6958585" cy="3600986"/>
          </a:xfrm>
          <a:prstGeom prst="rect">
            <a:avLst/>
          </a:prstGeom>
          <a:noFill/>
        </p:spPr>
        <p:txBody>
          <a:bodyPr wrap="square" rtlCol="0">
            <a:spAutoFit/>
          </a:bodyPr>
          <a:lstStyle/>
          <a:p>
            <a:r>
              <a:rPr lang="en-GB" sz="2800" dirty="0">
                <a:solidFill>
                  <a:srgbClr val="002060"/>
                </a:solidFill>
              </a:rPr>
              <a:t>What are the </a:t>
            </a:r>
            <a:r>
              <a:rPr lang="en-GB" sz="2800" b="1" dirty="0">
                <a:solidFill>
                  <a:srgbClr val="002060"/>
                </a:solidFill>
              </a:rPr>
              <a:t>barriers</a:t>
            </a:r>
            <a:r>
              <a:rPr lang="en-GB" sz="2800" dirty="0">
                <a:solidFill>
                  <a:srgbClr val="002060"/>
                </a:solidFill>
              </a:rPr>
              <a:t> that can prevent a person with diabetes having a positive inpatient experience?</a:t>
            </a:r>
          </a:p>
          <a:p>
            <a:endParaRPr lang="en-GB" sz="2800" dirty="0">
              <a:solidFill>
                <a:srgbClr val="002060"/>
              </a:solidFill>
            </a:endParaRPr>
          </a:p>
          <a:p>
            <a:r>
              <a:rPr lang="en-GB" sz="2000" dirty="0">
                <a:solidFill>
                  <a:srgbClr val="002060"/>
                </a:solidFill>
              </a:rPr>
              <a:t>C </a:t>
            </a:r>
            <a:r>
              <a:rPr lang="en-GB" sz="2000" dirty="0">
                <a:solidFill>
                  <a:srgbClr val="002060"/>
                </a:solidFill>
                <a:sym typeface="Wingdings" panose="05000000000000000000" pitchFamily="2" charset="2"/>
              </a:rPr>
              <a:t> the barriers </a:t>
            </a:r>
            <a:r>
              <a:rPr lang="en-GB" sz="2000" b="1" dirty="0">
                <a:solidFill>
                  <a:srgbClr val="002060"/>
                </a:solidFill>
                <a:sym typeface="Wingdings" panose="05000000000000000000" pitchFamily="2" charset="2"/>
              </a:rPr>
              <a:t>you</a:t>
            </a:r>
            <a:r>
              <a:rPr lang="en-GB" sz="2000" dirty="0">
                <a:solidFill>
                  <a:srgbClr val="002060"/>
                </a:solidFill>
                <a:sym typeface="Wingdings" panose="05000000000000000000" pitchFamily="2" charset="2"/>
              </a:rPr>
              <a:t> have some control over</a:t>
            </a:r>
          </a:p>
          <a:p>
            <a:r>
              <a:rPr lang="en-GB" sz="2000" dirty="0">
                <a:solidFill>
                  <a:srgbClr val="002060"/>
                </a:solidFill>
                <a:sym typeface="Wingdings" panose="05000000000000000000" pitchFamily="2" charset="2"/>
              </a:rPr>
              <a:t>I  those </a:t>
            </a:r>
            <a:r>
              <a:rPr lang="en-GB" sz="2000" b="1" dirty="0">
                <a:solidFill>
                  <a:srgbClr val="002060"/>
                </a:solidFill>
                <a:sym typeface="Wingdings" panose="05000000000000000000" pitchFamily="2" charset="2"/>
              </a:rPr>
              <a:t>you</a:t>
            </a:r>
            <a:r>
              <a:rPr lang="en-GB" sz="2000" dirty="0">
                <a:solidFill>
                  <a:srgbClr val="002060"/>
                </a:solidFill>
                <a:sym typeface="Wingdings" panose="05000000000000000000" pitchFamily="2" charset="2"/>
              </a:rPr>
              <a:t> can influence</a:t>
            </a:r>
          </a:p>
          <a:p>
            <a:r>
              <a:rPr lang="en-GB" sz="2000" dirty="0">
                <a:solidFill>
                  <a:srgbClr val="002060"/>
                </a:solidFill>
                <a:sym typeface="Wingdings" panose="05000000000000000000" pitchFamily="2" charset="2"/>
              </a:rPr>
              <a:t>X  those </a:t>
            </a:r>
            <a:r>
              <a:rPr lang="en-GB" sz="2000" b="1" dirty="0">
                <a:solidFill>
                  <a:srgbClr val="002060"/>
                </a:solidFill>
                <a:sym typeface="Wingdings" panose="05000000000000000000" pitchFamily="2" charset="2"/>
              </a:rPr>
              <a:t>you</a:t>
            </a:r>
            <a:r>
              <a:rPr lang="en-GB" sz="2000" dirty="0">
                <a:solidFill>
                  <a:srgbClr val="002060"/>
                </a:solidFill>
                <a:sym typeface="Wingdings" panose="05000000000000000000" pitchFamily="2" charset="2"/>
              </a:rPr>
              <a:t> have no control or influence over</a:t>
            </a:r>
            <a:endParaRPr lang="en-GB" sz="20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237689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100" t="8465" r="13900"/>
          <a:stretch/>
        </p:blipFill>
        <p:spPr>
          <a:xfrm>
            <a:off x="1005840" y="493776"/>
            <a:ext cx="6254533" cy="4215384"/>
          </a:xfrm>
          <a:prstGeom prst="rect">
            <a:avLst/>
          </a:prstGeom>
        </p:spPr>
      </p:pic>
    </p:spTree>
    <p:extLst>
      <p:ext uri="{BB962C8B-B14F-4D97-AF65-F5344CB8AC3E}">
        <p14:creationId xmlns:p14="http://schemas.microsoft.com/office/powerpoint/2010/main" val="19223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478971" y="608466"/>
            <a:ext cx="6096000" cy="584775"/>
          </a:xfrm>
          <a:prstGeom prst="rect">
            <a:avLst/>
          </a:prstGeom>
          <a:noFill/>
        </p:spPr>
        <p:txBody>
          <a:bodyPr wrap="square" rtlCol="0">
            <a:spAutoFit/>
          </a:bodyPr>
          <a:lstStyle/>
          <a:p>
            <a:r>
              <a:rPr lang="en-US" sz="3200" dirty="0">
                <a:solidFill>
                  <a:srgbClr val="009DE0"/>
                </a:solidFill>
                <a:latin typeface="Helvetica Neue LT Std 55 Roman" charset="0"/>
                <a:ea typeface="Helvetica Neue LT Std 55 Roman" charset="0"/>
                <a:cs typeface="Helvetica Neue LT Std 55 Roman" charset="0"/>
              </a:rPr>
              <a:t>Understanding the challenges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2761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3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971" y="608466"/>
            <a:ext cx="6096000" cy="584775"/>
          </a:xfrm>
          <a:prstGeom prst="rect">
            <a:avLst/>
          </a:prstGeom>
          <a:noFill/>
        </p:spPr>
        <p:txBody>
          <a:bodyPr wrap="square" rtlCol="0">
            <a:spAutoFit/>
          </a:bodyPr>
          <a:lstStyle/>
          <a:p>
            <a:r>
              <a:rPr lang="en-US" sz="3200" dirty="0">
                <a:solidFill>
                  <a:srgbClr val="009DE0"/>
                </a:solidFill>
                <a:latin typeface="Helvetica Neue LT Std 55 Roman" charset="0"/>
                <a:ea typeface="Helvetica Neue LT Std 55 Roman" charset="0"/>
                <a:cs typeface="Helvetica Neue LT Std 55 Roman" charset="0"/>
              </a:rPr>
              <a:t>Understanding the challenges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2232" r="77065" b="47225"/>
          <a:stretch/>
        </p:blipFill>
        <p:spPr>
          <a:xfrm>
            <a:off x="0" y="1143000"/>
            <a:ext cx="2097157" cy="157038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1739" t="24754" r="60978" b="47225"/>
          <a:stretch/>
        </p:blipFill>
        <p:spPr>
          <a:xfrm>
            <a:off x="1835662" y="1272753"/>
            <a:ext cx="1580322" cy="144063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0109" t="24754" r="38478" b="47225"/>
          <a:stretch/>
        </p:blipFill>
        <p:spPr>
          <a:xfrm>
            <a:off x="3667538" y="1272753"/>
            <a:ext cx="1958009" cy="144063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61522" t="24754" r="25000" b="47225"/>
          <a:stretch/>
        </p:blipFill>
        <p:spPr>
          <a:xfrm>
            <a:off x="5625548" y="1272753"/>
            <a:ext cx="1232452" cy="1440630"/>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2065" t="60315" r="81087" b="11654"/>
          <a:stretch/>
        </p:blipFill>
        <p:spPr>
          <a:xfrm>
            <a:off x="188843" y="3101008"/>
            <a:ext cx="1540566" cy="1441175"/>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22935" t="58188" r="63913" b="11654"/>
          <a:stretch/>
        </p:blipFill>
        <p:spPr>
          <a:xfrm>
            <a:off x="1944993" y="2991678"/>
            <a:ext cx="1202634" cy="1550505"/>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42391" t="60315" r="41956" b="11654"/>
          <a:stretch/>
        </p:blipFill>
        <p:spPr>
          <a:xfrm>
            <a:off x="3876260" y="3101009"/>
            <a:ext cx="1431235" cy="1441174"/>
          </a:xfrm>
          <a:prstGeom prst="rect">
            <a:avLst/>
          </a:prstGeom>
        </p:spPr>
      </p:pic>
      <p:sp>
        <p:nvSpPr>
          <p:cNvPr id="11" name="TextBox 10"/>
          <p:cNvSpPr txBox="1"/>
          <p:nvPr/>
        </p:nvSpPr>
        <p:spPr>
          <a:xfrm>
            <a:off x="445130" y="2613264"/>
            <a:ext cx="1652026" cy="353943"/>
          </a:xfrm>
          <a:prstGeom prst="rect">
            <a:avLst/>
          </a:prstGeom>
          <a:noFill/>
        </p:spPr>
        <p:txBody>
          <a:bodyPr wrap="square" rtlCol="0">
            <a:spAutoFit/>
          </a:bodyPr>
          <a:lstStyle/>
          <a:p>
            <a:r>
              <a:rPr lang="en-US" sz="1700" dirty="0">
                <a:solidFill>
                  <a:srgbClr val="11296B"/>
                </a:solidFill>
                <a:latin typeface="Helvetica Neue LT Std 55 Roman" charset="0"/>
                <a:ea typeface="Helvetica Neue LT Std 55 Roman" charset="0"/>
                <a:cs typeface="Helvetica Neue LT Std 55 Roman" charset="0"/>
              </a:rPr>
              <a:t>Ward nurses</a:t>
            </a:r>
          </a:p>
        </p:txBody>
      </p:sp>
      <p:sp>
        <p:nvSpPr>
          <p:cNvPr id="12" name="TextBox 11"/>
          <p:cNvSpPr txBox="1"/>
          <p:nvPr/>
        </p:nvSpPr>
        <p:spPr>
          <a:xfrm>
            <a:off x="2004626" y="2613264"/>
            <a:ext cx="1888435" cy="353943"/>
          </a:xfrm>
          <a:prstGeom prst="rect">
            <a:avLst/>
          </a:prstGeom>
          <a:noFill/>
        </p:spPr>
        <p:txBody>
          <a:bodyPr wrap="square" rtlCol="0">
            <a:spAutoFit/>
          </a:bodyPr>
          <a:lstStyle/>
          <a:p>
            <a:r>
              <a:rPr lang="en-US" sz="1700">
                <a:solidFill>
                  <a:srgbClr val="11296B"/>
                </a:solidFill>
                <a:latin typeface="Helvetica Neue LT Std 55 Roman" charset="0"/>
                <a:ea typeface="Helvetica Neue LT Std 55 Roman" charset="0"/>
                <a:cs typeface="Helvetica Neue LT Std 55 Roman" charset="0"/>
              </a:rPr>
              <a:t>Junior doctors</a:t>
            </a:r>
            <a:endParaRPr lang="en-US" sz="1700" dirty="0">
              <a:solidFill>
                <a:srgbClr val="11296B"/>
              </a:solidFill>
              <a:latin typeface="Helvetica Neue LT Std 55 Roman" charset="0"/>
              <a:ea typeface="Helvetica Neue LT Std 55 Roman" charset="0"/>
              <a:cs typeface="Helvetica Neue LT Std 55 Roman" charset="0"/>
            </a:endParaRPr>
          </a:p>
        </p:txBody>
      </p:sp>
      <p:sp>
        <p:nvSpPr>
          <p:cNvPr id="13" name="TextBox 12"/>
          <p:cNvSpPr txBox="1"/>
          <p:nvPr/>
        </p:nvSpPr>
        <p:spPr>
          <a:xfrm>
            <a:off x="5675242" y="2613264"/>
            <a:ext cx="1888435" cy="353943"/>
          </a:xfrm>
          <a:prstGeom prst="rect">
            <a:avLst/>
          </a:prstGeom>
          <a:noFill/>
        </p:spPr>
        <p:txBody>
          <a:bodyPr wrap="square" rtlCol="0">
            <a:spAutoFit/>
          </a:bodyPr>
          <a:lstStyle/>
          <a:p>
            <a:r>
              <a:rPr lang="en-US" sz="1700">
                <a:solidFill>
                  <a:srgbClr val="11296B"/>
                </a:solidFill>
                <a:latin typeface="Helvetica Neue LT Std 55 Roman" charset="0"/>
                <a:ea typeface="Helvetica Neue LT Std 55 Roman" charset="0"/>
                <a:cs typeface="Helvetica Neue LT Std 55 Roman" charset="0"/>
              </a:rPr>
              <a:t>Other charities</a:t>
            </a:r>
            <a:endParaRPr lang="en-US" sz="1700" dirty="0">
              <a:solidFill>
                <a:srgbClr val="11296B"/>
              </a:solidFill>
              <a:latin typeface="Helvetica Neue LT Std 55 Roman" charset="0"/>
              <a:ea typeface="Helvetica Neue LT Std 55 Roman" charset="0"/>
              <a:cs typeface="Helvetica Neue LT Std 55 Roman" charset="0"/>
            </a:endParaRPr>
          </a:p>
        </p:txBody>
      </p:sp>
      <p:sp>
        <p:nvSpPr>
          <p:cNvPr id="15" name="TextBox 14"/>
          <p:cNvSpPr txBox="1"/>
          <p:nvPr/>
        </p:nvSpPr>
        <p:spPr>
          <a:xfrm>
            <a:off x="445130" y="4490903"/>
            <a:ext cx="1652026" cy="615553"/>
          </a:xfrm>
          <a:prstGeom prst="rect">
            <a:avLst/>
          </a:prstGeom>
          <a:noFill/>
        </p:spPr>
        <p:txBody>
          <a:bodyPr wrap="square" rtlCol="0">
            <a:spAutoFit/>
          </a:bodyPr>
          <a:lstStyle/>
          <a:p>
            <a:r>
              <a:rPr lang="en-US" sz="1700" dirty="0">
                <a:solidFill>
                  <a:srgbClr val="11296B"/>
                </a:solidFill>
                <a:latin typeface="Helvetica Neue LT Std 55 Roman" charset="0"/>
                <a:ea typeface="Helvetica Neue LT Std 55 Roman" charset="0"/>
                <a:cs typeface="Helvetica Neue LT Std 55 Roman" charset="0"/>
              </a:rPr>
              <a:t>Hospital managers</a:t>
            </a:r>
          </a:p>
        </p:txBody>
      </p:sp>
      <p:sp>
        <p:nvSpPr>
          <p:cNvPr id="16" name="TextBox 15"/>
          <p:cNvSpPr txBox="1"/>
          <p:nvPr/>
        </p:nvSpPr>
        <p:spPr>
          <a:xfrm>
            <a:off x="2032314" y="4490903"/>
            <a:ext cx="1860748" cy="615553"/>
          </a:xfrm>
          <a:prstGeom prst="rect">
            <a:avLst/>
          </a:prstGeom>
          <a:noFill/>
        </p:spPr>
        <p:txBody>
          <a:bodyPr wrap="square" rtlCol="0">
            <a:spAutoFit/>
          </a:bodyPr>
          <a:lstStyle/>
          <a:p>
            <a:r>
              <a:rPr lang="en-US" sz="1700" dirty="0">
                <a:solidFill>
                  <a:srgbClr val="11296B"/>
                </a:solidFill>
                <a:latin typeface="Helvetica Neue LT Std 55 Roman" charset="0"/>
                <a:ea typeface="Helvetica Neue LT Std 55 Roman" charset="0"/>
                <a:cs typeface="Helvetica Neue LT Std 55 Roman" charset="0"/>
              </a:rPr>
              <a:t>Diabetes inpatient teams</a:t>
            </a:r>
          </a:p>
        </p:txBody>
      </p:sp>
      <p:sp>
        <p:nvSpPr>
          <p:cNvPr id="17" name="TextBox 16"/>
          <p:cNvSpPr txBox="1"/>
          <p:nvPr/>
        </p:nvSpPr>
        <p:spPr>
          <a:xfrm>
            <a:off x="3876260" y="4490903"/>
            <a:ext cx="2295940" cy="615553"/>
          </a:xfrm>
          <a:prstGeom prst="rect">
            <a:avLst/>
          </a:prstGeom>
          <a:noFill/>
        </p:spPr>
        <p:txBody>
          <a:bodyPr wrap="square" rtlCol="0">
            <a:spAutoFit/>
          </a:bodyPr>
          <a:lstStyle/>
          <a:p>
            <a:r>
              <a:rPr lang="en-US" sz="1700" dirty="0">
                <a:solidFill>
                  <a:srgbClr val="11296B"/>
                </a:solidFill>
                <a:latin typeface="Helvetica Neue LT Std 55 Roman" charset="0"/>
                <a:ea typeface="Helvetica Neue LT Std 55 Roman" charset="0"/>
                <a:cs typeface="Helvetica Neue LT Std 55 Roman" charset="0"/>
              </a:rPr>
              <a:t>Diabetes </a:t>
            </a:r>
            <a:r>
              <a:rPr lang="en-US" sz="1700">
                <a:solidFill>
                  <a:srgbClr val="11296B"/>
                </a:solidFill>
                <a:latin typeface="Helvetica Neue LT Std 55 Roman" charset="0"/>
                <a:ea typeface="Helvetica Neue LT Std 55 Roman" charset="0"/>
                <a:cs typeface="Helvetica Neue LT Std 55 Roman" charset="0"/>
              </a:rPr>
              <a:t>inpatient groups</a:t>
            </a:r>
            <a:endParaRPr lang="en-US" sz="1700" dirty="0">
              <a:solidFill>
                <a:srgbClr val="11296B"/>
              </a:solidFill>
              <a:latin typeface="Helvetica Neue LT Std 55 Roman" charset="0"/>
              <a:ea typeface="Helvetica Neue LT Std 55 Roman" charset="0"/>
              <a:cs typeface="Helvetica Neue LT Std 55 Roman" charset="0"/>
            </a:endParaRPr>
          </a:p>
        </p:txBody>
      </p:sp>
      <p:sp>
        <p:nvSpPr>
          <p:cNvPr id="18" name="TextBox 17"/>
          <p:cNvSpPr txBox="1"/>
          <p:nvPr/>
        </p:nvSpPr>
        <p:spPr>
          <a:xfrm>
            <a:off x="3896136" y="2613264"/>
            <a:ext cx="1888435" cy="615553"/>
          </a:xfrm>
          <a:prstGeom prst="rect">
            <a:avLst/>
          </a:prstGeom>
          <a:noFill/>
        </p:spPr>
        <p:txBody>
          <a:bodyPr wrap="square" rtlCol="0">
            <a:spAutoFit/>
          </a:bodyPr>
          <a:lstStyle/>
          <a:p>
            <a:r>
              <a:rPr lang="en-US" sz="1700" dirty="0">
                <a:solidFill>
                  <a:srgbClr val="11296B"/>
                </a:solidFill>
                <a:latin typeface="Helvetica Neue LT Std 55 Roman" charset="0"/>
                <a:ea typeface="Helvetica Neue LT Std 55 Roman" charset="0"/>
                <a:cs typeface="Helvetica Neue LT Std 55 Roman" charset="0"/>
              </a:rPr>
              <a:t>People with diabetes</a:t>
            </a:r>
          </a:p>
        </p:txBody>
      </p:sp>
    </p:spTree>
    <p:extLst>
      <p:ext uri="{BB962C8B-B14F-4D97-AF65-F5344CB8AC3E}">
        <p14:creationId xmlns:p14="http://schemas.microsoft.com/office/powerpoint/2010/main" val="176671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2600" t="42140" r="11900"/>
          <a:stretch/>
        </p:blipFill>
        <p:spPr>
          <a:xfrm>
            <a:off x="397764" y="287554"/>
            <a:ext cx="5989320" cy="2843784"/>
          </a:xfrm>
          <a:prstGeom prst="rect">
            <a:avLst/>
          </a:prstGeom>
        </p:spPr>
      </p:pic>
      <p:pic>
        <p:nvPicPr>
          <p:cNvPr id="4" name="Picture 3"/>
          <p:cNvPicPr>
            <a:picLocks noChangeAspect="1"/>
          </p:cNvPicPr>
          <p:nvPr/>
        </p:nvPicPr>
        <p:blipFill rotWithShape="1">
          <a:blip r:embed="rId4"/>
          <a:srcRect l="32800" t="9396" r="32400" b="8000"/>
          <a:stretch/>
        </p:blipFill>
        <p:spPr>
          <a:xfrm>
            <a:off x="5961888" y="0"/>
            <a:ext cx="3182112" cy="4059936"/>
          </a:xfrm>
          <a:prstGeom prst="rect">
            <a:avLst/>
          </a:prstGeom>
        </p:spPr>
      </p:pic>
      <p:pic>
        <p:nvPicPr>
          <p:cNvPr id="5" name="Picture 4"/>
          <p:cNvPicPr>
            <a:picLocks noChangeAspect="1"/>
          </p:cNvPicPr>
          <p:nvPr/>
        </p:nvPicPr>
        <p:blipFill rotWithShape="1">
          <a:blip r:embed="rId5"/>
          <a:srcRect l="14700" t="30046" r="14200" b="19163"/>
          <a:stretch/>
        </p:blipFill>
        <p:spPr>
          <a:xfrm>
            <a:off x="822960" y="3073348"/>
            <a:ext cx="5138928" cy="1973175"/>
          </a:xfrm>
          <a:prstGeom prst="rect">
            <a:avLst/>
          </a:prstGeom>
        </p:spPr>
      </p:pic>
    </p:spTree>
    <p:extLst>
      <p:ext uri="{BB962C8B-B14F-4D97-AF65-F5344CB8AC3E}">
        <p14:creationId xmlns:p14="http://schemas.microsoft.com/office/powerpoint/2010/main" val="52286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971" y="382335"/>
            <a:ext cx="6096000" cy="830997"/>
          </a:xfrm>
          <a:prstGeom prst="rect">
            <a:avLst/>
          </a:prstGeom>
          <a:noFill/>
        </p:spPr>
        <p:txBody>
          <a:bodyPr wrap="square" rtlCol="0">
            <a:spAutoFit/>
          </a:bodyPr>
          <a:lstStyle/>
          <a:p>
            <a:r>
              <a:rPr lang="en-US" sz="2400" dirty="0">
                <a:solidFill>
                  <a:srgbClr val="009DE0"/>
                </a:solidFill>
                <a:latin typeface="Helvetica Neue LT Std 55 Roman" charset="0"/>
                <a:ea typeface="Helvetica Neue LT Std 55 Roman" charset="0"/>
                <a:cs typeface="Helvetica Neue LT Std 55 Roman" charset="0"/>
              </a:rPr>
              <a:t>For people with diabetes to be safe in hospital we need: </a:t>
            </a:r>
          </a:p>
        </p:txBody>
      </p:sp>
      <p:sp>
        <p:nvSpPr>
          <p:cNvPr id="19" name="TextBox 18"/>
          <p:cNvSpPr txBox="1"/>
          <p:nvPr/>
        </p:nvSpPr>
        <p:spPr>
          <a:xfrm>
            <a:off x="1580321" y="1640966"/>
            <a:ext cx="4994650" cy="707886"/>
          </a:xfrm>
          <a:prstGeom prst="rect">
            <a:avLst/>
          </a:prstGeom>
          <a:noFill/>
        </p:spPr>
        <p:txBody>
          <a:bodyPr wrap="square" rtlCol="0">
            <a:spAutoFit/>
          </a:bodyPr>
          <a:lstStyle/>
          <a:p>
            <a:r>
              <a:rPr lang="en-GB" sz="2000" dirty="0">
                <a:solidFill>
                  <a:srgbClr val="11296B"/>
                </a:solidFill>
                <a:latin typeface="Helvetica Neue LT Std 55 Roman" charset="0"/>
                <a:ea typeface="Helvetica Neue LT Std 55 Roman" charset="0"/>
                <a:cs typeface="Helvetica Neue LT Std 55 Roman" charset="0"/>
              </a:rPr>
              <a:t>Multidisciplinary diabetes inpatient teams in all hospitals.</a:t>
            </a:r>
            <a:endParaRPr lang="en-US" sz="2000" dirty="0">
              <a:solidFill>
                <a:srgbClr val="11296B"/>
              </a:solidFill>
              <a:latin typeface="Helvetica Neue LT Std 55 Roman" charset="0"/>
              <a:ea typeface="Helvetica Neue LT Std 55 Roman" charset="0"/>
              <a:cs typeface="Helvetica Neue LT Std 55 Roman" charset="0"/>
            </a:endParaRPr>
          </a:p>
        </p:txBody>
      </p:sp>
      <p:sp>
        <p:nvSpPr>
          <p:cNvPr id="20" name="TextBox 19"/>
          <p:cNvSpPr txBox="1"/>
          <p:nvPr/>
        </p:nvSpPr>
        <p:spPr>
          <a:xfrm>
            <a:off x="1580320" y="2806242"/>
            <a:ext cx="4994651" cy="707886"/>
          </a:xfrm>
          <a:prstGeom prst="rect">
            <a:avLst/>
          </a:prstGeom>
          <a:noFill/>
        </p:spPr>
        <p:txBody>
          <a:bodyPr wrap="square" rtlCol="0">
            <a:spAutoFit/>
          </a:bodyPr>
          <a:lstStyle/>
          <a:p>
            <a:r>
              <a:rPr lang="en-GB" sz="2000" dirty="0">
                <a:solidFill>
                  <a:srgbClr val="11296B"/>
                </a:solidFill>
                <a:latin typeface="Helvetica Neue LT Std 55 Roman" charset="0"/>
                <a:ea typeface="Helvetica Neue LT Std 55 Roman" charset="0"/>
                <a:cs typeface="Helvetica Neue LT Std 55 Roman" charset="0"/>
              </a:rPr>
              <a:t>Strong clinical leadership from diabetes inpatient teams.</a:t>
            </a:r>
            <a:endParaRPr lang="en-US" sz="2000" dirty="0">
              <a:solidFill>
                <a:srgbClr val="11296B"/>
              </a:solidFill>
              <a:latin typeface="Helvetica Neue LT Std 55 Roman" charset="0"/>
              <a:ea typeface="Helvetica Neue LT Std 55 Roman" charset="0"/>
              <a:cs typeface="Helvetica Neue LT Std 55 Roman" charset="0"/>
            </a:endParaRPr>
          </a:p>
        </p:txBody>
      </p:sp>
      <p:sp>
        <p:nvSpPr>
          <p:cNvPr id="26" name="TextBox 25"/>
          <p:cNvSpPr txBox="1"/>
          <p:nvPr/>
        </p:nvSpPr>
        <p:spPr>
          <a:xfrm>
            <a:off x="1580319" y="3975653"/>
            <a:ext cx="5695124" cy="750975"/>
          </a:xfrm>
          <a:prstGeom prst="rect">
            <a:avLst/>
          </a:prstGeom>
          <a:noFill/>
        </p:spPr>
        <p:txBody>
          <a:bodyPr wrap="square" rtlCol="0">
            <a:spAutoFit/>
          </a:bodyPr>
          <a:lstStyle/>
          <a:p>
            <a:pPr lvl="0">
              <a:lnSpc>
                <a:spcPct val="107000"/>
              </a:lnSpc>
              <a:spcAft>
                <a:spcPts val="0"/>
              </a:spcAft>
            </a:pPr>
            <a:r>
              <a:rPr lang="en-GB" sz="2000" dirty="0">
                <a:solidFill>
                  <a:srgbClr val="11296B"/>
                </a:solidFill>
                <a:latin typeface="Helvetica Neue LT Std 55 Roman" charset="0"/>
                <a:ea typeface="Helvetica Neue LT Std 55 Roman" charset="0"/>
                <a:cs typeface="Helvetica Neue LT Std 55 Roman" charset="0"/>
              </a:rPr>
              <a:t>Knowledgeable healthcare professionals who </a:t>
            </a:r>
            <a:br>
              <a:rPr lang="en-GB" sz="2000" dirty="0">
                <a:solidFill>
                  <a:srgbClr val="11296B"/>
                </a:solidFill>
                <a:latin typeface="Helvetica Neue LT Std 55 Roman" charset="0"/>
                <a:ea typeface="Helvetica Neue LT Std 55 Roman" charset="0"/>
                <a:cs typeface="Helvetica Neue LT Std 55 Roman" charset="0"/>
              </a:rPr>
            </a:br>
            <a:r>
              <a:rPr lang="en-GB" sz="2000" dirty="0">
                <a:solidFill>
                  <a:srgbClr val="11296B"/>
                </a:solidFill>
                <a:latin typeface="Helvetica Neue LT Std 55 Roman" charset="0"/>
                <a:ea typeface="Helvetica Neue LT Std 55 Roman" charset="0"/>
                <a:cs typeface="Helvetica Neue LT Std 55 Roman" charset="0"/>
              </a:rPr>
              <a:t>understand diabetes.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39" t="30931" r="82717" b="48191"/>
          <a:stretch/>
        </p:blipFill>
        <p:spPr>
          <a:xfrm>
            <a:off x="478970" y="1325570"/>
            <a:ext cx="1101351" cy="1073426"/>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239" t="52525" r="82717" b="26597"/>
          <a:stretch/>
        </p:blipFill>
        <p:spPr>
          <a:xfrm>
            <a:off x="478970" y="2623472"/>
            <a:ext cx="1101351" cy="107342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000" t="71905" r="80762" b="3282"/>
          <a:stretch/>
        </p:blipFill>
        <p:spPr>
          <a:xfrm>
            <a:off x="182881" y="3770810"/>
            <a:ext cx="1484924" cy="1201783"/>
          </a:xfrm>
          <a:prstGeom prst="rect">
            <a:avLst/>
          </a:prstGeom>
        </p:spPr>
      </p:pic>
    </p:spTree>
    <p:extLst>
      <p:ext uri="{BB962C8B-B14F-4D97-AF65-F5344CB8AC3E}">
        <p14:creationId xmlns:p14="http://schemas.microsoft.com/office/powerpoint/2010/main" val="1120303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2353</TotalTime>
  <Words>1474</Words>
  <Application>Microsoft Office PowerPoint</Application>
  <PresentationFormat>On-screen Show (16:9)</PresentationFormat>
  <Paragraphs>104</Paragraphs>
  <Slides>25</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Helvetica Neue LT Std 45 Light</vt:lpstr>
      <vt:lpstr>Helvetica Neue LT Std 55 Roman</vt:lpstr>
      <vt:lpstr>Helvetica Neue LT Std 75</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Rebecca Read</cp:lastModifiedBy>
  <cp:revision>98</cp:revision>
  <cp:lastPrinted>2018-11-23T11:46:46Z</cp:lastPrinted>
  <dcterms:created xsi:type="dcterms:W3CDTF">2018-07-13T09:14:09Z</dcterms:created>
  <dcterms:modified xsi:type="dcterms:W3CDTF">2019-09-12T10:34:31Z</dcterms:modified>
</cp:coreProperties>
</file>