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1252" r:id="rId3"/>
    <p:sldId id="1236" r:id="rId4"/>
    <p:sldId id="317" r:id="rId5"/>
    <p:sldId id="332" r:id="rId6"/>
    <p:sldId id="335" r:id="rId7"/>
    <p:sldId id="330" r:id="rId8"/>
    <p:sldId id="331" r:id="rId9"/>
    <p:sldId id="320" r:id="rId10"/>
    <p:sldId id="321" r:id="rId11"/>
    <p:sldId id="257" r:id="rId12"/>
    <p:sldId id="258" r:id="rId13"/>
    <p:sldId id="1243" r:id="rId14"/>
    <p:sldId id="1244" r:id="rId15"/>
    <p:sldId id="1250" r:id="rId16"/>
    <p:sldId id="1255" r:id="rId17"/>
    <p:sldId id="1256" r:id="rId18"/>
    <p:sldId id="1257" r:id="rId19"/>
    <p:sldId id="1246" r:id="rId20"/>
    <p:sldId id="1245" r:id="rId21"/>
    <p:sldId id="1247" r:id="rId22"/>
    <p:sldId id="1248" r:id="rId23"/>
    <p:sldId id="1254" r:id="rId24"/>
    <p:sldId id="1240" r:id="rId25"/>
    <p:sldId id="1237" r:id="rId26"/>
    <p:sldId id="1238" r:id="rId27"/>
    <p:sldId id="1239" r:id="rId28"/>
    <p:sldId id="1241" r:id="rId29"/>
    <p:sldId id="125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37" autoAdjust="0"/>
  </p:normalViewPr>
  <p:slideViewPr>
    <p:cSldViewPr snapToGrid="0">
      <p:cViewPr varScale="1">
        <p:scale>
          <a:sx n="85" d="100"/>
          <a:sy n="85" d="100"/>
        </p:scale>
        <p:origin x="72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E9CDF-26EE-4233-9FA7-0C94B0672C46}" type="datetimeFigureOut">
              <a:rPr lang="en-GB" smtClean="0"/>
              <a:t>12/09/2019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3D765-2754-4F4A-9D59-E13CC8950145}" type="slidenum">
              <a:rPr lang="en-GB" smtClean="0"/>
              <a:t>‹#›</a:t>
            </a:fld>
            <a:endParaRPr lang="en-GB"/>
          </a:p>
        </p:txBody>
      </p:sp>
    </p:spTree>
    <p:extLst>
      <p:ext uri="{BB962C8B-B14F-4D97-AF65-F5344CB8AC3E}">
        <p14:creationId xmlns:p14="http://schemas.microsoft.com/office/powerpoint/2010/main" val="148982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1CB781-6FE6-4AF4-85CD-FCA0E2CCED3E}" type="slidenum">
              <a:rPr kumimoji="0" lang="en-GB"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AutoNum type="arabicPeriod"/>
            </a:pPr>
            <a:endParaRPr lang="en-US" dirty="0"/>
          </a:p>
        </p:txBody>
      </p:sp>
    </p:spTree>
    <p:extLst>
      <p:ext uri="{BB962C8B-B14F-4D97-AF65-F5344CB8AC3E}">
        <p14:creationId xmlns:p14="http://schemas.microsoft.com/office/powerpoint/2010/main" val="89697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tool allows the interaction of multiple risk factors in a single individual, multiple interventions acting on a risk factor and cross-cutting interventions integrated into the tool</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54906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tool considers changes in a single risk factor by modelling the impact on a cohort of patients and considering the proportion with other risk factors that could progress to future health events (or complications). The tool then models and accrues associated costs and potential benefits from treatment of all these risk factors. For example,  increasing detection of people with previously undiagnosed hypertension will also find with a proportion of these to have undiagnosed diabetes. These ‘incidentally’ diagnosed people with diabetes will then require additional treatments for diabetes as well as hypertension and some may go on to develop complications such as amputations and blindness.</a:t>
            </a:r>
          </a:p>
          <a:p>
            <a:r>
              <a:rPr lang="en-GB" sz="1200" b="1" kern="1200" dirty="0">
                <a:solidFill>
                  <a:schemeClr val="tx1"/>
                </a:solidFill>
                <a:effectLst/>
                <a:latin typeface="+mn-lt"/>
                <a:ea typeface="+mn-ea"/>
                <a:cs typeface="+mn-cs"/>
              </a:rPr>
              <a:t>How this tool can help decision makers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tool can be used to estimate the effect of strategic changes (e.g. increasing opportunities to diagnose atrial fibrillation across a population), taking account of multiple risk factors and associated changes in service provision (e.g. increasing provision of smoking cessation interventions resulting from incidental identification of smokers). The ability to take account of multiple diagnoses from one programme (and their subsequent effect on treatment costs and benefits) distinguishes this tool from other approaches that just consider individual risk factors individually.</a:t>
            </a:r>
          </a:p>
          <a:p>
            <a:r>
              <a:rPr lang="en-GB" sz="1200" kern="1200" dirty="0">
                <a:solidFill>
                  <a:schemeClr val="tx1"/>
                </a:solidFill>
                <a:effectLst/>
                <a:latin typeface="+mn-lt"/>
                <a:ea typeface="+mn-ea"/>
                <a:cs typeface="+mn-cs"/>
              </a:rPr>
              <a:t>The tool can also be used to assess the relative benefits of strategies addressing individual risk factors (and combinations of risk factors) to identify interventions of greatest value. </a:t>
            </a:r>
          </a:p>
          <a:p>
            <a:r>
              <a:rPr lang="en-GB" sz="1200" kern="1200" dirty="0">
                <a:solidFill>
                  <a:schemeClr val="tx1"/>
                </a:solidFill>
                <a:effectLst/>
                <a:latin typeface="+mn-lt"/>
                <a:ea typeface="+mn-ea"/>
                <a:cs typeface="+mn-cs"/>
              </a:rPr>
              <a:t>The tool can also be used to consider the impact of the modelled changes on some inequalities (e.g. deprivation and gender).</a:t>
            </a:r>
          </a:p>
          <a:p>
            <a:r>
              <a:rPr lang="en-GB" sz="1200" b="1" kern="1200" dirty="0">
                <a:solidFill>
                  <a:schemeClr val="tx1"/>
                </a:solidFill>
                <a:effectLst/>
                <a:latin typeface="+mn-lt"/>
                <a:ea typeface="+mn-ea"/>
                <a:cs typeface="+mn-cs"/>
              </a:rPr>
              <a:t>Limitations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tool is not suited for evaluating single interventions for single risk factors without considering wider impacts.</a:t>
            </a:r>
          </a:p>
          <a:p>
            <a:r>
              <a:rPr lang="en-GB" sz="1200" kern="1200" dirty="0">
                <a:solidFill>
                  <a:schemeClr val="tx1"/>
                </a:solidFill>
                <a:effectLst/>
                <a:latin typeface="+mn-lt"/>
                <a:ea typeface="+mn-ea"/>
                <a:cs typeface="+mn-cs"/>
              </a:rPr>
              <a:t>In considering ‘incidentally’ diagnosed risk factors the tool estimates a wider range of costs and potentially benefits, but is restricted by the available evidence for considering benefits that can be attributed to the intervention or strategy.</a:t>
            </a:r>
          </a:p>
          <a:p>
            <a:r>
              <a:rPr lang="en-GB" sz="1200" kern="1200" dirty="0">
                <a:solidFill>
                  <a:schemeClr val="tx1"/>
                </a:solidFill>
                <a:effectLst/>
                <a:latin typeface="+mn-lt"/>
                <a:ea typeface="+mn-ea"/>
                <a:cs typeface="+mn-cs"/>
              </a:rPr>
              <a:t>’Incidental’ diagnoses of risk factors and increases in management of one risk factor leading to increased uptake of all associated NICE interventions, the scale of the savings demonstrated from the tool are perhaps smaller that intuitively expected. For example, Improving management of hypertension leads to an increase in the number of people having smoking cessation interventions, but not all benefits from this are modelled such as reduction in lung cancer.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3863D765-2754-4F4A-9D59-E13CC8950145}" type="slidenum">
              <a:rPr lang="en-GB" smtClean="0"/>
              <a:t>3</a:t>
            </a:fld>
            <a:endParaRPr lang="en-GB"/>
          </a:p>
        </p:txBody>
      </p:sp>
    </p:spTree>
    <p:extLst>
      <p:ext uri="{BB962C8B-B14F-4D97-AF65-F5344CB8AC3E}">
        <p14:creationId xmlns:p14="http://schemas.microsoft.com/office/powerpoint/2010/main" val="466812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the </a:t>
            </a:r>
            <a:r>
              <a:rPr lang="en-GB" dirty="0" err="1"/>
              <a:t>RightCare</a:t>
            </a:r>
            <a:r>
              <a:rPr lang="en-GB" dirty="0"/>
              <a:t> pathway, these conditions are identified as undiagnosed and/or insufficiently managed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tool allows the interaction of multiple risk factors in a single individual, multiple interventions acting on a risk factor and cross-cutting interventions integrated into the tool</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453C17-9DD3-4390-BB26-EF7AFCE56D3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3032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Tool is based on an adaptation of the School for Public Health Research (SPHR) Diabetes Prevention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NHS management/treatment of risks, as well as expected detection are estimated using administrative data and estimates from a structured evidence review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453C17-9DD3-4390-BB26-EF7AFCE56D3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4263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baseline population is aged 20 years</a:t>
            </a:r>
          </a:p>
          <a:p>
            <a:endParaRPr lang="en-GB" dirty="0"/>
          </a:p>
          <a:p>
            <a:endParaRPr lang="en-GB" dirty="0"/>
          </a:p>
          <a:p>
            <a:r>
              <a:rPr lang="en-GB" dirty="0"/>
              <a:t>Note: management of each high risk condition is defined through optimisation of the subset list of interventions that relate to the management of specific high risk individuals, so if users choose to improve management of a condition, this will impact on the proportion of individuals using certain interventions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4BEC23-E637-49AA-8CAC-61169AA45F2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611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CB2D0-CA31-4B9F-93EB-2CCFFE3217A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5471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CB2D0-CA31-4B9F-93EB-2CCFFE3217A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133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CE66-43AD-4076-A46D-DA4089BA83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F7C0DA-8CE0-413A-A8E4-76258A9766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132B5E-B293-47BE-AFB4-84DCFC4C8DF4}"/>
              </a:ext>
            </a:extLst>
          </p:cNvPr>
          <p:cNvSpPr>
            <a:spLocks noGrp="1"/>
          </p:cNvSpPr>
          <p:nvPr>
            <p:ph type="dt" sz="half" idx="10"/>
          </p:nvPr>
        </p:nvSpPr>
        <p:spPr/>
        <p:txBody>
          <a:bodyPr/>
          <a:lstStyle/>
          <a:p>
            <a:fld id="{7C89D3DA-3DC1-4D6A-859F-9F04400CFFB5}" type="datetimeFigureOut">
              <a:rPr lang="en-GB" smtClean="0"/>
              <a:t>12/09/2019</a:t>
            </a:fld>
            <a:endParaRPr lang="en-GB"/>
          </a:p>
        </p:txBody>
      </p:sp>
      <p:sp>
        <p:nvSpPr>
          <p:cNvPr id="5" name="Footer Placeholder 4">
            <a:extLst>
              <a:ext uri="{FF2B5EF4-FFF2-40B4-BE49-F238E27FC236}">
                <a16:creationId xmlns:a16="http://schemas.microsoft.com/office/drawing/2014/main" id="{38E8545D-519B-47F0-B20D-768CE5507E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663109-3F9D-4179-98FD-BB46ABD437D2}"/>
              </a:ext>
            </a:extLst>
          </p:cNvPr>
          <p:cNvSpPr>
            <a:spLocks noGrp="1"/>
          </p:cNvSpPr>
          <p:nvPr>
            <p:ph type="sldNum" sz="quarter" idx="12"/>
          </p:nvPr>
        </p:nvSpPr>
        <p:spPr/>
        <p:txBody>
          <a:bodyPr/>
          <a:lstStyle/>
          <a:p>
            <a:fld id="{B3F10D12-0AD0-4413-B86F-BE20CAC95945}" type="slidenum">
              <a:rPr lang="en-GB" smtClean="0"/>
              <a:t>‹#›</a:t>
            </a:fld>
            <a:endParaRPr lang="en-GB"/>
          </a:p>
        </p:txBody>
      </p:sp>
    </p:spTree>
    <p:extLst>
      <p:ext uri="{BB962C8B-B14F-4D97-AF65-F5344CB8AC3E}">
        <p14:creationId xmlns:p14="http://schemas.microsoft.com/office/powerpoint/2010/main" val="427613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F59CC-7474-4989-BA5B-AF9F973B063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ACF54A-34A4-4CDE-8A6B-91F20A7E09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EC4274-D376-427B-A110-567F2329E777}"/>
              </a:ext>
            </a:extLst>
          </p:cNvPr>
          <p:cNvSpPr>
            <a:spLocks noGrp="1"/>
          </p:cNvSpPr>
          <p:nvPr>
            <p:ph type="dt" sz="half" idx="10"/>
          </p:nvPr>
        </p:nvSpPr>
        <p:spPr/>
        <p:txBody>
          <a:bodyPr/>
          <a:lstStyle/>
          <a:p>
            <a:fld id="{7C89D3DA-3DC1-4D6A-859F-9F04400CFFB5}" type="datetimeFigureOut">
              <a:rPr lang="en-GB" smtClean="0"/>
              <a:t>12/09/2019</a:t>
            </a:fld>
            <a:endParaRPr lang="en-GB"/>
          </a:p>
        </p:txBody>
      </p:sp>
      <p:sp>
        <p:nvSpPr>
          <p:cNvPr id="5" name="Footer Placeholder 4">
            <a:extLst>
              <a:ext uri="{FF2B5EF4-FFF2-40B4-BE49-F238E27FC236}">
                <a16:creationId xmlns:a16="http://schemas.microsoft.com/office/drawing/2014/main" id="{0C0693D2-B525-4CE3-9012-C6A66AEA67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2A67B8-9F7A-4F38-B240-B0C7A65322BB}"/>
              </a:ext>
            </a:extLst>
          </p:cNvPr>
          <p:cNvSpPr>
            <a:spLocks noGrp="1"/>
          </p:cNvSpPr>
          <p:nvPr>
            <p:ph type="sldNum" sz="quarter" idx="12"/>
          </p:nvPr>
        </p:nvSpPr>
        <p:spPr/>
        <p:txBody>
          <a:bodyPr/>
          <a:lstStyle/>
          <a:p>
            <a:fld id="{B3F10D12-0AD0-4413-B86F-BE20CAC95945}" type="slidenum">
              <a:rPr lang="en-GB" smtClean="0"/>
              <a:t>‹#›</a:t>
            </a:fld>
            <a:endParaRPr lang="en-GB"/>
          </a:p>
        </p:txBody>
      </p:sp>
    </p:spTree>
    <p:extLst>
      <p:ext uri="{BB962C8B-B14F-4D97-AF65-F5344CB8AC3E}">
        <p14:creationId xmlns:p14="http://schemas.microsoft.com/office/powerpoint/2010/main" val="239628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4C8D09-81DC-4C1D-899E-36046C6E34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BDD5BC-0B48-478F-A53F-42F2FF28519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08E275-F7DB-4F2F-8950-91BFAA9E70C0}"/>
              </a:ext>
            </a:extLst>
          </p:cNvPr>
          <p:cNvSpPr>
            <a:spLocks noGrp="1"/>
          </p:cNvSpPr>
          <p:nvPr>
            <p:ph type="dt" sz="half" idx="10"/>
          </p:nvPr>
        </p:nvSpPr>
        <p:spPr/>
        <p:txBody>
          <a:bodyPr/>
          <a:lstStyle/>
          <a:p>
            <a:fld id="{7C89D3DA-3DC1-4D6A-859F-9F04400CFFB5}" type="datetimeFigureOut">
              <a:rPr lang="en-GB" smtClean="0"/>
              <a:t>12/09/2019</a:t>
            </a:fld>
            <a:endParaRPr lang="en-GB"/>
          </a:p>
        </p:txBody>
      </p:sp>
      <p:sp>
        <p:nvSpPr>
          <p:cNvPr id="5" name="Footer Placeholder 4">
            <a:extLst>
              <a:ext uri="{FF2B5EF4-FFF2-40B4-BE49-F238E27FC236}">
                <a16:creationId xmlns:a16="http://schemas.microsoft.com/office/drawing/2014/main" id="{85D9FE0D-3163-4A13-A899-55FF2EF030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D8E44A-975F-4BF3-9777-9159FCDA64BF}"/>
              </a:ext>
            </a:extLst>
          </p:cNvPr>
          <p:cNvSpPr>
            <a:spLocks noGrp="1"/>
          </p:cNvSpPr>
          <p:nvPr>
            <p:ph type="sldNum" sz="quarter" idx="12"/>
          </p:nvPr>
        </p:nvSpPr>
        <p:spPr/>
        <p:txBody>
          <a:bodyPr/>
          <a:lstStyle/>
          <a:p>
            <a:fld id="{B3F10D12-0AD0-4413-B86F-BE20CAC95945}" type="slidenum">
              <a:rPr lang="en-GB" smtClean="0"/>
              <a:t>‹#›</a:t>
            </a:fld>
            <a:endParaRPr lang="en-GB"/>
          </a:p>
        </p:txBody>
      </p:sp>
    </p:spTree>
    <p:extLst>
      <p:ext uri="{BB962C8B-B14F-4D97-AF65-F5344CB8AC3E}">
        <p14:creationId xmlns:p14="http://schemas.microsoft.com/office/powerpoint/2010/main" val="809901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773238"/>
            <a:ext cx="12192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latin typeface="Gill Sans MT" panose="020B0502020104020203" pitchFamily="34" charset="0"/>
            </a:endParaRPr>
          </a:p>
        </p:txBody>
      </p:sp>
      <p:sp>
        <p:nvSpPr>
          <p:cNvPr id="5" name="Rectangle 4"/>
          <p:cNvSpPr>
            <a:spLocks noChangeArrowheads="1"/>
          </p:cNvSpPr>
          <p:nvPr userDrawn="1"/>
        </p:nvSpPr>
        <p:spPr bwMode="auto">
          <a:xfrm>
            <a:off x="0" y="1628776"/>
            <a:ext cx="12192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sz="1800" dirty="0">
              <a:solidFill>
                <a:prstClr val="white"/>
              </a:solidFill>
              <a:latin typeface="Gill Sans MT" panose="020B0502020104020203" pitchFamily="34" charset="0"/>
              <a:ea typeface="ヒラギノ角ゴ Pro W3" pitchFamily="84" charset="-128"/>
            </a:endParaRPr>
          </a:p>
        </p:txBody>
      </p:sp>
      <p:pic>
        <p:nvPicPr>
          <p:cNvPr id="6" name="Picture 7" descr="PHE_3268_SML_AW.png"/>
          <p:cNvPicPr>
            <a:picLocks noChangeAspect="1"/>
          </p:cNvPicPr>
          <p:nvPr userDrawn="1"/>
        </p:nvPicPr>
        <p:blipFill>
          <a:blip r:embed="rId2" cstate="print"/>
          <a:srcRect/>
          <a:stretch>
            <a:fillRect/>
          </a:stretch>
        </p:blipFill>
        <p:spPr bwMode="auto">
          <a:xfrm>
            <a:off x="719668" y="333375"/>
            <a:ext cx="1680633" cy="782638"/>
          </a:xfrm>
          <a:prstGeom prst="rect">
            <a:avLst/>
          </a:prstGeom>
          <a:noFill/>
          <a:ln w="9525">
            <a:noFill/>
            <a:miter lim="800000"/>
            <a:headEnd/>
            <a:tailEnd/>
          </a:ln>
        </p:spPr>
      </p:pic>
      <p:sp>
        <p:nvSpPr>
          <p:cNvPr id="2" name="Title 1"/>
          <p:cNvSpPr>
            <a:spLocks noGrp="1"/>
          </p:cNvSpPr>
          <p:nvPr>
            <p:ph type="ctrTitle"/>
          </p:nvPr>
        </p:nvSpPr>
        <p:spPr>
          <a:xfrm>
            <a:off x="744000" y="2132857"/>
            <a:ext cx="10178197" cy="2084543"/>
          </a:xfrm>
          <a:ln>
            <a:noFill/>
          </a:ln>
        </p:spPr>
        <p:txBody>
          <a:bodyPr anchor="t">
            <a:noAutofit/>
          </a:bodyPr>
          <a:lstStyle>
            <a:lvl1pPr algn="l">
              <a:defRPr sz="4500" baseline="0">
                <a:solidFill>
                  <a:schemeClr val="bg1"/>
                </a:solidFill>
                <a:latin typeface="Gill Sans MT" panose="020B0502020104020203" pitchFamily="34" charset="0"/>
              </a:defRPr>
            </a:lvl1pPr>
          </a:lstStyle>
          <a:p>
            <a:r>
              <a:rPr lang="en-US" dirty="0"/>
              <a:t>Click to edit Master title style</a:t>
            </a:r>
          </a:p>
        </p:txBody>
      </p:sp>
      <p:sp>
        <p:nvSpPr>
          <p:cNvPr id="3" name="Subtitle 2"/>
          <p:cNvSpPr>
            <a:spLocks noGrp="1"/>
          </p:cNvSpPr>
          <p:nvPr>
            <p:ph type="subTitle" idx="1"/>
          </p:nvPr>
        </p:nvSpPr>
        <p:spPr>
          <a:xfrm>
            <a:off x="744000" y="6021288"/>
            <a:ext cx="10178197" cy="338336"/>
          </a:xfrm>
        </p:spPr>
        <p:txBody>
          <a:bodyPr anchor="b">
            <a:normAutofit/>
          </a:bodyPr>
          <a:lstStyle>
            <a:lvl1pPr marL="0" indent="0" algn="l">
              <a:spcBef>
                <a:spcPts val="0"/>
              </a:spcBef>
              <a:buNone/>
              <a:defRPr sz="2000" b="0" i="0">
                <a:solidFill>
                  <a:schemeClr val="bg1"/>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8574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719668" y="333375"/>
            <a:ext cx="1680633" cy="782638"/>
          </a:xfrm>
          <a:prstGeom prst="rect">
            <a:avLst/>
          </a:prstGeom>
          <a:noFill/>
          <a:ln w="9525">
            <a:noFill/>
            <a:miter lim="800000"/>
            <a:headEnd/>
            <a:tailEnd/>
          </a:ln>
        </p:spPr>
      </p:pic>
      <p:sp>
        <p:nvSpPr>
          <p:cNvPr id="2" name="Title 1"/>
          <p:cNvSpPr>
            <a:spLocks noGrp="1"/>
          </p:cNvSpPr>
          <p:nvPr>
            <p:ph type="title"/>
          </p:nvPr>
        </p:nvSpPr>
        <p:spPr>
          <a:xfrm>
            <a:off x="744000" y="1368000"/>
            <a:ext cx="10704000" cy="648072"/>
          </a:xfrm>
        </p:spPr>
        <p:txBody>
          <a:bodyPr anchor="t" anchorCtr="0"/>
          <a:lstStyle>
            <a:lvl1pPr>
              <a:defRPr sz="4000" baseline="0">
                <a:solidFill>
                  <a:srgbClr val="00AE9E"/>
                </a:solidFill>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a:xfrm>
            <a:off x="744000" y="2088001"/>
            <a:ext cx="10704000" cy="4064455"/>
          </a:xfrm>
        </p:spPr>
        <p:txBody>
          <a:bodyPr/>
          <a:lstStyle>
            <a:lvl1pPr>
              <a:spcBef>
                <a:spcPts val="1200"/>
              </a:spcBef>
              <a:defRPr sz="1800" b="0">
                <a:solidFill>
                  <a:schemeClr val="tx1"/>
                </a:solidFill>
                <a:latin typeface="Gill Sans MT" panose="020B0502020104020203" pitchFamily="34" charset="0"/>
              </a:defRPr>
            </a:lvl1pPr>
            <a:lvl2pPr>
              <a:defRPr>
                <a:latin typeface="Gill Sans MT" panose="020B0502020104020203" pitchFamily="34" charset="0"/>
              </a:defRPr>
            </a:lvl2pPr>
            <a:lvl4pPr>
              <a:defRPr>
                <a:latin typeface="Gill Sans MT" panose="020B0502020104020203" pitchFamily="34" charset="0"/>
              </a:defRPr>
            </a:lvl4pPr>
            <a:lvl5pPr>
              <a:defRPr>
                <a:latin typeface="Gill Sans MT" panose="020B0502020104020203" pitchFamily="34" charset="0"/>
              </a:defRPr>
            </a:lvl5pPr>
            <a:lvl6pPr>
              <a:defRPr>
                <a:latin typeface="Gill Sans MT" panose="020B0502020104020203" pitchFamily="34" charset="0"/>
              </a:defRPr>
            </a:lvl6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atin typeface="Gill Sans MT" panose="020B0502020104020203" pitchFamily="34" charset="0"/>
              </a:defRPr>
            </a:lvl1pPr>
          </a:lstStyle>
          <a:p>
            <a:pPr>
              <a:defRPr/>
            </a:pPr>
            <a:r>
              <a:rPr lang="en-US" dirty="0">
                <a:solidFill>
                  <a:prstClr val="white"/>
                </a:solidFill>
              </a:rPr>
              <a:t> </a:t>
            </a:r>
            <a:fld id="{2565FA6D-D4C8-4C4C-AC4B-3269734D34D8}" type="slidenum">
              <a:rPr lang="en-US" smtClean="0">
                <a:solidFill>
                  <a:prstClr val="white"/>
                </a:solidFill>
              </a:rPr>
              <a:pPr>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Gill Sans MT" panose="020B0502020104020203" pitchFamily="34" charset="0"/>
              </a:defRPr>
            </a:lvl1pPr>
          </a:lstStyle>
          <a:p>
            <a:pPr>
              <a:defRPr/>
            </a:pPr>
            <a:r>
              <a:rPr lang="en-GB">
                <a:solidFill>
                  <a:prstClr val="white"/>
                </a:solidFill>
              </a:rPr>
              <a:t>GBD workshop October 2018 section What is GBD?</a:t>
            </a:r>
            <a:endParaRPr lang="en-US" dirty="0">
              <a:solidFill>
                <a:prstClr val="white"/>
              </a:solidFill>
            </a:endParaRPr>
          </a:p>
        </p:txBody>
      </p:sp>
    </p:spTree>
    <p:extLst>
      <p:ext uri="{BB962C8B-B14F-4D97-AF65-F5344CB8AC3E}">
        <p14:creationId xmlns:p14="http://schemas.microsoft.com/office/powerpoint/2010/main" val="1276965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719668" y="333375"/>
            <a:ext cx="1680633" cy="782638"/>
          </a:xfrm>
          <a:prstGeom prst="rect">
            <a:avLst/>
          </a:prstGeom>
          <a:noFill/>
          <a:ln w="9525">
            <a:noFill/>
            <a:miter lim="800000"/>
            <a:headEnd/>
            <a:tailEnd/>
          </a:ln>
        </p:spPr>
      </p:pic>
      <p:sp>
        <p:nvSpPr>
          <p:cNvPr id="2" name="Title 1"/>
          <p:cNvSpPr>
            <a:spLocks noGrp="1"/>
          </p:cNvSpPr>
          <p:nvPr>
            <p:ph type="title"/>
          </p:nvPr>
        </p:nvSpPr>
        <p:spPr>
          <a:xfrm>
            <a:off x="744000" y="1368000"/>
            <a:ext cx="10704000" cy="1188000"/>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744000" y="2628000"/>
            <a:ext cx="10704000" cy="3537304"/>
          </a:xfrm>
        </p:spPr>
        <p:txBody>
          <a:bodyPr/>
          <a:lstStyle>
            <a:lvl1pPr>
              <a:spcBef>
                <a:spcPts val="1200"/>
              </a:spcBef>
              <a:defRPr>
                <a:solidFill>
                  <a:srgbClr val="00AE9E"/>
                </a:solidFill>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dirty="0">
                <a:solidFill>
                  <a:prstClr val="white"/>
                </a:solidFill>
              </a:rPr>
              <a:t> </a:t>
            </a:r>
            <a:fld id="{F71B5A3E-AB5C-4394-BB97-07D04CB99A29}" type="slidenum">
              <a:rPr lang="en-US" smtClean="0">
                <a:solidFill>
                  <a:prstClr val="white"/>
                </a:solidFill>
              </a:rPr>
              <a:pPr>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GBD workshop October 2018 section What is GBD?</a:t>
            </a:r>
            <a:endParaRPr lang="en-US" dirty="0">
              <a:solidFill>
                <a:prstClr val="white"/>
              </a:solidFill>
            </a:endParaRPr>
          </a:p>
        </p:txBody>
      </p:sp>
    </p:spTree>
    <p:extLst>
      <p:ext uri="{BB962C8B-B14F-4D97-AF65-F5344CB8AC3E}">
        <p14:creationId xmlns:p14="http://schemas.microsoft.com/office/powerpoint/2010/main" val="3086625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719668" y="333375"/>
            <a:ext cx="1680633" cy="782638"/>
          </a:xfrm>
          <a:prstGeom prst="rect">
            <a:avLst/>
          </a:prstGeom>
          <a:noFill/>
          <a:ln w="9525">
            <a:noFill/>
            <a:miter lim="800000"/>
            <a:headEnd/>
            <a:tailEnd/>
          </a:ln>
        </p:spPr>
      </p:pic>
      <p:sp>
        <p:nvSpPr>
          <p:cNvPr id="2" name="Title 1"/>
          <p:cNvSpPr>
            <a:spLocks noGrp="1"/>
          </p:cNvSpPr>
          <p:nvPr>
            <p:ph type="title"/>
          </p:nvPr>
        </p:nvSpPr>
        <p:spPr>
          <a:xfrm>
            <a:off x="744000" y="1368000"/>
            <a:ext cx="10704000" cy="648000"/>
          </a:xfrm>
        </p:spPr>
        <p:txBody>
          <a:bodyPr anchor="t" anchorCtr="0"/>
          <a:lstStyle/>
          <a:p>
            <a:r>
              <a:rPr lang="en-US" dirty="0"/>
              <a:t>Click to edit Master title style</a:t>
            </a:r>
          </a:p>
        </p:txBody>
      </p:sp>
      <p:sp>
        <p:nvSpPr>
          <p:cNvPr id="3" name="Content Placeholder 2"/>
          <p:cNvSpPr>
            <a:spLocks noGrp="1"/>
          </p:cNvSpPr>
          <p:nvPr>
            <p:ph sz="half" idx="1"/>
          </p:nvPr>
        </p:nvSpPr>
        <p:spPr>
          <a:xfrm>
            <a:off x="744000" y="2088000"/>
            <a:ext cx="5232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p:nvPr>
        </p:nvSpPr>
        <p:spPr>
          <a:xfrm>
            <a:off x="6216000" y="2088000"/>
            <a:ext cx="5232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r>
              <a:rPr lang="en-US" dirty="0">
                <a:solidFill>
                  <a:prstClr val="white"/>
                </a:solidFill>
              </a:rPr>
              <a:t> </a:t>
            </a:r>
            <a:fld id="{BAADB3B0-2D09-4AA3-A340-09780B82849B}" type="slidenum">
              <a:rPr lang="en-US" smtClean="0">
                <a:solidFill>
                  <a:prstClr val="white"/>
                </a:solidFill>
              </a:rPr>
              <a:pPr>
                <a:defRPr/>
              </a:pPr>
              <a:t>‹#›</a:t>
            </a:fld>
            <a:endParaRPr lang="en-US" dirty="0">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GBD workshop October 2018 section What is GBD?</a:t>
            </a:r>
            <a:endParaRPr lang="en-US" dirty="0">
              <a:solidFill>
                <a:prstClr val="white"/>
              </a:solidFill>
            </a:endParaRPr>
          </a:p>
        </p:txBody>
      </p:sp>
    </p:spTree>
    <p:extLst>
      <p:ext uri="{BB962C8B-B14F-4D97-AF65-F5344CB8AC3E}">
        <p14:creationId xmlns:p14="http://schemas.microsoft.com/office/powerpoint/2010/main" val="1589439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719668" y="333375"/>
            <a:ext cx="1680633" cy="782638"/>
          </a:xfrm>
          <a:prstGeom prst="rect">
            <a:avLst/>
          </a:prstGeom>
          <a:noFill/>
          <a:ln w="9525">
            <a:noFill/>
            <a:miter lim="800000"/>
            <a:headEnd/>
            <a:tailEnd/>
          </a:ln>
        </p:spPr>
      </p:pic>
      <p:sp>
        <p:nvSpPr>
          <p:cNvPr id="2" name="Title 1"/>
          <p:cNvSpPr>
            <a:spLocks noGrp="1"/>
          </p:cNvSpPr>
          <p:nvPr>
            <p:ph type="title"/>
          </p:nvPr>
        </p:nvSpPr>
        <p:spPr>
          <a:xfrm>
            <a:off x="744000" y="1368000"/>
            <a:ext cx="10704000" cy="1188000"/>
          </a:xfrm>
        </p:spPr>
        <p:txBody>
          <a:bodyPr anchor="t" anchorCtr="0"/>
          <a:lstStyle/>
          <a:p>
            <a:r>
              <a:rPr lang="en-US" dirty="0"/>
              <a:t>Click to edit Master title style</a:t>
            </a:r>
          </a:p>
        </p:txBody>
      </p:sp>
      <p:sp>
        <p:nvSpPr>
          <p:cNvPr id="3" name="Content Placeholder 2"/>
          <p:cNvSpPr>
            <a:spLocks noGrp="1"/>
          </p:cNvSpPr>
          <p:nvPr>
            <p:ph sz="half" idx="1"/>
          </p:nvPr>
        </p:nvSpPr>
        <p:spPr>
          <a:xfrm>
            <a:off x="744000" y="2628000"/>
            <a:ext cx="5232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p:nvPr>
        </p:nvSpPr>
        <p:spPr>
          <a:xfrm>
            <a:off x="6216000" y="2628000"/>
            <a:ext cx="5232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r>
              <a:rPr lang="en-US" dirty="0">
                <a:solidFill>
                  <a:prstClr val="white"/>
                </a:solidFill>
              </a:rPr>
              <a:t> </a:t>
            </a:r>
            <a:fld id="{55FD54BE-53AE-43A8-A8D2-A8E4EFCA2A62}" type="slidenum">
              <a:rPr lang="en-US" smtClean="0">
                <a:solidFill>
                  <a:prstClr val="white"/>
                </a:solidFill>
              </a:rPr>
              <a:pPr>
                <a:defRPr/>
              </a:pPr>
              <a:t>‹#›</a:t>
            </a:fld>
            <a:endParaRPr lang="en-US" dirty="0">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GBD workshop October 2018 section What is GBD?</a:t>
            </a:r>
            <a:endParaRPr lang="en-US" dirty="0">
              <a:solidFill>
                <a:prstClr val="white"/>
              </a:solidFill>
            </a:endParaRPr>
          </a:p>
        </p:txBody>
      </p:sp>
    </p:spTree>
    <p:extLst>
      <p:ext uri="{BB962C8B-B14F-4D97-AF65-F5344CB8AC3E}">
        <p14:creationId xmlns:p14="http://schemas.microsoft.com/office/powerpoint/2010/main" val="1529900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719668" y="333375"/>
            <a:ext cx="1680633" cy="782638"/>
          </a:xfrm>
          <a:prstGeom prst="rect">
            <a:avLst/>
          </a:prstGeom>
          <a:noFill/>
          <a:ln w="9525">
            <a:noFill/>
            <a:miter lim="800000"/>
            <a:headEnd/>
            <a:tailEnd/>
          </a:ln>
        </p:spPr>
      </p:pic>
      <p:sp>
        <p:nvSpPr>
          <p:cNvPr id="3" name="Content Placeholder 2"/>
          <p:cNvSpPr>
            <a:spLocks noGrp="1"/>
          </p:cNvSpPr>
          <p:nvPr>
            <p:ph idx="1"/>
          </p:nvPr>
        </p:nvSpPr>
        <p:spPr>
          <a:xfrm>
            <a:off x="744000" y="1367999"/>
            <a:ext cx="10704000" cy="4788000"/>
          </a:xfrm>
        </p:spPr>
        <p:txBody>
          <a:bodyPr/>
          <a:lstStyle>
            <a:lvl1pPr>
              <a:spcBef>
                <a:spcPts val="1200"/>
              </a:spcBef>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dirty="0">
                <a:solidFill>
                  <a:prstClr val="white"/>
                </a:solidFill>
              </a:rPr>
              <a:t> </a:t>
            </a:r>
            <a:fld id="{3C92E8B8-980F-4FD9-89A2-235B13F5AFD1}" type="slidenum">
              <a:rPr lang="en-US" smtClean="0">
                <a:solidFill>
                  <a:prstClr val="white"/>
                </a:solidFill>
              </a:rPr>
              <a:pPr>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GBD workshop October 2018 section What is GBD?</a:t>
            </a:r>
            <a:endParaRPr lang="en-US" dirty="0">
              <a:solidFill>
                <a:prstClr val="white"/>
              </a:solidFill>
            </a:endParaRPr>
          </a:p>
        </p:txBody>
      </p:sp>
    </p:spTree>
    <p:extLst>
      <p:ext uri="{BB962C8B-B14F-4D97-AF65-F5344CB8AC3E}">
        <p14:creationId xmlns:p14="http://schemas.microsoft.com/office/powerpoint/2010/main" val="681821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719668" y="333375"/>
            <a:ext cx="1680633" cy="782638"/>
          </a:xfrm>
          <a:prstGeom prst="rect">
            <a:avLst/>
          </a:prstGeom>
          <a:noFill/>
          <a:ln w="9525">
            <a:noFill/>
            <a:miter lim="800000"/>
            <a:headEnd/>
            <a:tailEnd/>
          </a:ln>
        </p:spPr>
      </p:pic>
      <p:sp>
        <p:nvSpPr>
          <p:cNvPr id="2" name="Title 1"/>
          <p:cNvSpPr>
            <a:spLocks noGrp="1"/>
          </p:cNvSpPr>
          <p:nvPr>
            <p:ph type="title"/>
          </p:nvPr>
        </p:nvSpPr>
        <p:spPr>
          <a:xfrm>
            <a:off x="744000" y="1368000"/>
            <a:ext cx="4103861" cy="670396"/>
          </a:xfrm>
        </p:spPr>
        <p:txBody>
          <a:bodyPr anchor="t" anchorCtr="0"/>
          <a:lstStyle>
            <a:lvl1pPr algn="l">
              <a:defRPr sz="1800" b="0" i="0" spc="0" baseline="0">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039883" y="1368001"/>
            <a:ext cx="6398851"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Text Placeholder 3"/>
          <p:cNvSpPr>
            <a:spLocks noGrp="1"/>
          </p:cNvSpPr>
          <p:nvPr>
            <p:ph type="body" sz="half" idx="2"/>
          </p:nvPr>
        </p:nvSpPr>
        <p:spPr>
          <a:xfrm>
            <a:off x="744000" y="2132856"/>
            <a:ext cx="4103861"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r>
              <a:rPr lang="en-US" dirty="0">
                <a:solidFill>
                  <a:prstClr val="white"/>
                </a:solidFill>
              </a:rPr>
              <a:t> </a:t>
            </a:r>
            <a:fld id="{D02A3ABA-32EC-4D50-B075-F06DC786BAF9}" type="slidenum">
              <a:rPr lang="en-US" smtClean="0">
                <a:solidFill>
                  <a:prstClr val="white"/>
                </a:solidFill>
              </a:rPr>
              <a:pPr>
                <a:defRPr/>
              </a:pPr>
              <a:t>‹#›</a:t>
            </a:fld>
            <a:endParaRPr lang="en-US" dirty="0">
              <a:solidFill>
                <a:prstClr val="white"/>
              </a:solidFill>
            </a:endParaRPr>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GBD workshop October 2018 section What is GBD?</a:t>
            </a:r>
            <a:endParaRPr lang="en-US" dirty="0">
              <a:solidFill>
                <a:prstClr val="white"/>
              </a:solidFill>
            </a:endParaRPr>
          </a:p>
        </p:txBody>
      </p:sp>
    </p:spTree>
    <p:extLst>
      <p:ext uri="{BB962C8B-B14F-4D97-AF65-F5344CB8AC3E}">
        <p14:creationId xmlns:p14="http://schemas.microsoft.com/office/powerpoint/2010/main" val="1833640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12192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sp>
        <p:nvSpPr>
          <p:cNvPr id="5" name="Rectangle 4"/>
          <p:cNvSpPr/>
          <p:nvPr userDrawn="1"/>
        </p:nvSpPr>
        <p:spPr>
          <a:xfrm>
            <a:off x="0" y="1628776"/>
            <a:ext cx="12192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prstClr val="white"/>
              </a:solidFill>
            </a:endParaRPr>
          </a:p>
        </p:txBody>
      </p:sp>
      <p:pic>
        <p:nvPicPr>
          <p:cNvPr id="6" name="Picture 9" descr="PHE_3268_SML_AW.png"/>
          <p:cNvPicPr>
            <a:picLocks noChangeAspect="1"/>
          </p:cNvPicPr>
          <p:nvPr userDrawn="1"/>
        </p:nvPicPr>
        <p:blipFill>
          <a:blip r:embed="rId2" cstate="print"/>
          <a:srcRect/>
          <a:stretch>
            <a:fillRect/>
          </a:stretch>
        </p:blipFill>
        <p:spPr bwMode="auto">
          <a:xfrm>
            <a:off x="719668" y="333375"/>
            <a:ext cx="1680633" cy="782638"/>
          </a:xfrm>
          <a:prstGeom prst="rect">
            <a:avLst/>
          </a:prstGeom>
          <a:noFill/>
          <a:ln w="9525">
            <a:noFill/>
            <a:miter lim="800000"/>
            <a:headEnd/>
            <a:tailEnd/>
          </a:ln>
        </p:spPr>
      </p:pic>
      <p:sp>
        <p:nvSpPr>
          <p:cNvPr id="3" name="Text Placeholder 2"/>
          <p:cNvSpPr>
            <a:spLocks noGrp="1"/>
          </p:cNvSpPr>
          <p:nvPr>
            <p:ph type="body" idx="1"/>
          </p:nvPr>
        </p:nvSpPr>
        <p:spPr>
          <a:xfrm>
            <a:off x="744000" y="1800000"/>
            <a:ext cx="10704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dirty="0">
                <a:solidFill>
                  <a:prstClr val="white"/>
                </a:solidFill>
              </a:rPr>
              <a:t> </a:t>
            </a:r>
            <a:fld id="{34F5B560-165B-4748-8F10-4294154EB5E9}" type="slidenum">
              <a:rPr lang="en-US" smtClean="0">
                <a:solidFill>
                  <a:prstClr val="white"/>
                </a:solidFill>
              </a:rPr>
              <a:pPr>
                <a:defRPr/>
              </a:pPr>
              <a:t>‹#›</a:t>
            </a:fld>
            <a:endParaRPr lang="en-US" dirty="0">
              <a:solidFill>
                <a:prstClr val="white"/>
              </a:solidFill>
            </a:endParaRPr>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GBD workshop October 2018 section What is GBD?</a:t>
            </a:r>
            <a:endParaRPr lang="en-US" dirty="0">
              <a:solidFill>
                <a:prstClr val="white"/>
              </a:solidFill>
            </a:endParaRPr>
          </a:p>
        </p:txBody>
      </p:sp>
    </p:spTree>
    <p:extLst>
      <p:ext uri="{BB962C8B-B14F-4D97-AF65-F5344CB8AC3E}">
        <p14:creationId xmlns:p14="http://schemas.microsoft.com/office/powerpoint/2010/main" val="309404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8990-6F23-40F0-9589-5766B9F70E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F1C22A-CA66-4BE0-A526-51C28974ED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A897A0-59B1-4452-8530-D1FEF7C3FD55}"/>
              </a:ext>
            </a:extLst>
          </p:cNvPr>
          <p:cNvSpPr>
            <a:spLocks noGrp="1"/>
          </p:cNvSpPr>
          <p:nvPr>
            <p:ph type="dt" sz="half" idx="10"/>
          </p:nvPr>
        </p:nvSpPr>
        <p:spPr/>
        <p:txBody>
          <a:bodyPr/>
          <a:lstStyle/>
          <a:p>
            <a:fld id="{7C89D3DA-3DC1-4D6A-859F-9F04400CFFB5}" type="datetimeFigureOut">
              <a:rPr lang="en-GB" smtClean="0"/>
              <a:t>12/09/2019</a:t>
            </a:fld>
            <a:endParaRPr lang="en-GB"/>
          </a:p>
        </p:txBody>
      </p:sp>
      <p:sp>
        <p:nvSpPr>
          <p:cNvPr id="5" name="Footer Placeholder 4">
            <a:extLst>
              <a:ext uri="{FF2B5EF4-FFF2-40B4-BE49-F238E27FC236}">
                <a16:creationId xmlns:a16="http://schemas.microsoft.com/office/drawing/2014/main" id="{D203FC38-FCA2-41D9-9E71-B9C0E9951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67A263-ECBA-434A-B617-31DEB433C082}"/>
              </a:ext>
            </a:extLst>
          </p:cNvPr>
          <p:cNvSpPr>
            <a:spLocks noGrp="1"/>
          </p:cNvSpPr>
          <p:nvPr>
            <p:ph type="sldNum" sz="quarter" idx="12"/>
          </p:nvPr>
        </p:nvSpPr>
        <p:spPr/>
        <p:txBody>
          <a:bodyPr/>
          <a:lstStyle/>
          <a:p>
            <a:fld id="{B3F10D12-0AD0-4413-B86F-BE20CAC95945}" type="slidenum">
              <a:rPr lang="en-GB" smtClean="0"/>
              <a:t>‹#›</a:t>
            </a:fld>
            <a:endParaRPr lang="en-GB"/>
          </a:p>
        </p:txBody>
      </p:sp>
    </p:spTree>
    <p:extLst>
      <p:ext uri="{BB962C8B-B14F-4D97-AF65-F5344CB8AC3E}">
        <p14:creationId xmlns:p14="http://schemas.microsoft.com/office/powerpoint/2010/main" val="2738001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a:solidFill>
                  <a:prstClr val="white"/>
                </a:solidFill>
              </a:rPr>
              <a:t> </a:t>
            </a:r>
            <a:fld id="{EB4B846C-37E1-4198-8614-DFE920AB1F04}" type="slidenum">
              <a:rPr lang="en-US" smtClean="0">
                <a:solidFill>
                  <a:prstClr val="white"/>
                </a:solidFill>
              </a:rPr>
              <a:pPr>
                <a:defRPr/>
              </a:pPr>
              <a:t>‹#›</a:t>
            </a:fld>
            <a:endParaRPr lang="en-US" dirty="0">
              <a:solidFill>
                <a:prstClr val="white"/>
              </a:solidFill>
            </a:endParaRPr>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GB">
                <a:solidFill>
                  <a:prstClr val="white"/>
                </a:solidFill>
              </a:rPr>
              <a:t>GBD workshop October 2018 section What is GBD?</a:t>
            </a:r>
            <a:endParaRPr lang="en-US" dirty="0">
              <a:solidFill>
                <a:prstClr val="white"/>
              </a:solidFill>
            </a:endParaRPr>
          </a:p>
        </p:txBody>
      </p:sp>
    </p:spTree>
    <p:extLst>
      <p:ext uri="{BB962C8B-B14F-4D97-AF65-F5344CB8AC3E}">
        <p14:creationId xmlns:p14="http://schemas.microsoft.com/office/powerpoint/2010/main" val="2092956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512EC0F-349B-0F4E-8249-906D432000A1}"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E0B23F-942A-9744-8397-4F78BB787D56}" type="slidenum">
              <a:rPr lang="en-US" smtClean="0"/>
              <a:t>‹#›</a:t>
            </a:fld>
            <a:endParaRPr lang="en-US"/>
          </a:p>
        </p:txBody>
      </p:sp>
    </p:spTree>
    <p:extLst>
      <p:ext uri="{BB962C8B-B14F-4D97-AF65-F5344CB8AC3E}">
        <p14:creationId xmlns:p14="http://schemas.microsoft.com/office/powerpoint/2010/main" val="352181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F438-D536-43F0-9137-2A92F4DFD0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A8196C-C00F-4626-A6A4-A6A1AC6AF3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F658A4-8272-4A72-A4EA-E78CAF585265}"/>
              </a:ext>
            </a:extLst>
          </p:cNvPr>
          <p:cNvSpPr>
            <a:spLocks noGrp="1"/>
          </p:cNvSpPr>
          <p:nvPr>
            <p:ph type="dt" sz="half" idx="10"/>
          </p:nvPr>
        </p:nvSpPr>
        <p:spPr/>
        <p:txBody>
          <a:bodyPr/>
          <a:lstStyle/>
          <a:p>
            <a:fld id="{7C89D3DA-3DC1-4D6A-859F-9F04400CFFB5}" type="datetimeFigureOut">
              <a:rPr lang="en-GB" smtClean="0"/>
              <a:t>12/09/2019</a:t>
            </a:fld>
            <a:endParaRPr lang="en-GB"/>
          </a:p>
        </p:txBody>
      </p:sp>
      <p:sp>
        <p:nvSpPr>
          <p:cNvPr id="5" name="Footer Placeholder 4">
            <a:extLst>
              <a:ext uri="{FF2B5EF4-FFF2-40B4-BE49-F238E27FC236}">
                <a16:creationId xmlns:a16="http://schemas.microsoft.com/office/drawing/2014/main" id="{DAB0F1DB-9788-463F-9E2D-392C2556B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034EB2-51FB-49BD-82EE-13B1DD031066}"/>
              </a:ext>
            </a:extLst>
          </p:cNvPr>
          <p:cNvSpPr>
            <a:spLocks noGrp="1"/>
          </p:cNvSpPr>
          <p:nvPr>
            <p:ph type="sldNum" sz="quarter" idx="12"/>
          </p:nvPr>
        </p:nvSpPr>
        <p:spPr/>
        <p:txBody>
          <a:bodyPr/>
          <a:lstStyle/>
          <a:p>
            <a:fld id="{B3F10D12-0AD0-4413-B86F-BE20CAC95945}" type="slidenum">
              <a:rPr lang="en-GB" smtClean="0"/>
              <a:t>‹#›</a:t>
            </a:fld>
            <a:endParaRPr lang="en-GB"/>
          </a:p>
        </p:txBody>
      </p:sp>
    </p:spTree>
    <p:extLst>
      <p:ext uri="{BB962C8B-B14F-4D97-AF65-F5344CB8AC3E}">
        <p14:creationId xmlns:p14="http://schemas.microsoft.com/office/powerpoint/2010/main" val="375306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9AE0-CC55-4E2E-99E8-50F4F76EF1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62AA03-FE6A-471D-B870-739D82BD6C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4779E4-40FB-4238-92AD-3D986CFB1A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A0A17F-783A-4F26-A8E4-7AB959DCA80C}"/>
              </a:ext>
            </a:extLst>
          </p:cNvPr>
          <p:cNvSpPr>
            <a:spLocks noGrp="1"/>
          </p:cNvSpPr>
          <p:nvPr>
            <p:ph type="dt" sz="half" idx="10"/>
          </p:nvPr>
        </p:nvSpPr>
        <p:spPr/>
        <p:txBody>
          <a:bodyPr/>
          <a:lstStyle/>
          <a:p>
            <a:fld id="{7C89D3DA-3DC1-4D6A-859F-9F04400CFFB5}" type="datetimeFigureOut">
              <a:rPr lang="en-GB" smtClean="0"/>
              <a:t>12/09/2019</a:t>
            </a:fld>
            <a:endParaRPr lang="en-GB"/>
          </a:p>
        </p:txBody>
      </p:sp>
      <p:sp>
        <p:nvSpPr>
          <p:cNvPr id="6" name="Footer Placeholder 5">
            <a:extLst>
              <a:ext uri="{FF2B5EF4-FFF2-40B4-BE49-F238E27FC236}">
                <a16:creationId xmlns:a16="http://schemas.microsoft.com/office/drawing/2014/main" id="{4CEA236E-8AB3-4514-A257-DF579C9CAD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8E3D3A-F51B-4414-AD75-9CBB49466B51}"/>
              </a:ext>
            </a:extLst>
          </p:cNvPr>
          <p:cNvSpPr>
            <a:spLocks noGrp="1"/>
          </p:cNvSpPr>
          <p:nvPr>
            <p:ph type="sldNum" sz="quarter" idx="12"/>
          </p:nvPr>
        </p:nvSpPr>
        <p:spPr/>
        <p:txBody>
          <a:bodyPr/>
          <a:lstStyle/>
          <a:p>
            <a:fld id="{B3F10D12-0AD0-4413-B86F-BE20CAC95945}" type="slidenum">
              <a:rPr lang="en-GB" smtClean="0"/>
              <a:t>‹#›</a:t>
            </a:fld>
            <a:endParaRPr lang="en-GB"/>
          </a:p>
        </p:txBody>
      </p:sp>
    </p:spTree>
    <p:extLst>
      <p:ext uri="{BB962C8B-B14F-4D97-AF65-F5344CB8AC3E}">
        <p14:creationId xmlns:p14="http://schemas.microsoft.com/office/powerpoint/2010/main" val="402273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9E67-16A8-45C0-A667-6C78CAFEC98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538836-4787-4773-9903-46D38C55A9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67A20E-A988-41B3-B647-2C79439B1B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B4D0B3A-7DE7-4E71-8852-4351BC1C41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F0BC05-40DB-48FE-A35A-E402E29D0E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46ED3B-B146-451F-BE79-DB46AE5DCCFA}"/>
              </a:ext>
            </a:extLst>
          </p:cNvPr>
          <p:cNvSpPr>
            <a:spLocks noGrp="1"/>
          </p:cNvSpPr>
          <p:nvPr>
            <p:ph type="dt" sz="half" idx="10"/>
          </p:nvPr>
        </p:nvSpPr>
        <p:spPr/>
        <p:txBody>
          <a:bodyPr/>
          <a:lstStyle/>
          <a:p>
            <a:fld id="{7C89D3DA-3DC1-4D6A-859F-9F04400CFFB5}" type="datetimeFigureOut">
              <a:rPr lang="en-GB" smtClean="0"/>
              <a:t>12/09/2019</a:t>
            </a:fld>
            <a:endParaRPr lang="en-GB"/>
          </a:p>
        </p:txBody>
      </p:sp>
      <p:sp>
        <p:nvSpPr>
          <p:cNvPr id="8" name="Footer Placeholder 7">
            <a:extLst>
              <a:ext uri="{FF2B5EF4-FFF2-40B4-BE49-F238E27FC236}">
                <a16:creationId xmlns:a16="http://schemas.microsoft.com/office/drawing/2014/main" id="{0C2BBE81-ECF0-4A5F-A2EB-85D0A664800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0562F7-9263-4E35-8B94-227A9931CC60}"/>
              </a:ext>
            </a:extLst>
          </p:cNvPr>
          <p:cNvSpPr>
            <a:spLocks noGrp="1"/>
          </p:cNvSpPr>
          <p:nvPr>
            <p:ph type="sldNum" sz="quarter" idx="12"/>
          </p:nvPr>
        </p:nvSpPr>
        <p:spPr/>
        <p:txBody>
          <a:bodyPr/>
          <a:lstStyle/>
          <a:p>
            <a:fld id="{B3F10D12-0AD0-4413-B86F-BE20CAC95945}" type="slidenum">
              <a:rPr lang="en-GB" smtClean="0"/>
              <a:t>‹#›</a:t>
            </a:fld>
            <a:endParaRPr lang="en-GB"/>
          </a:p>
        </p:txBody>
      </p:sp>
    </p:spTree>
    <p:extLst>
      <p:ext uri="{BB962C8B-B14F-4D97-AF65-F5344CB8AC3E}">
        <p14:creationId xmlns:p14="http://schemas.microsoft.com/office/powerpoint/2010/main" val="234246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AC82-8E20-4A0A-992F-D08D96F1E7C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EE24AD0-D12C-42C5-AC53-5A0826FEF26C}"/>
              </a:ext>
            </a:extLst>
          </p:cNvPr>
          <p:cNvSpPr>
            <a:spLocks noGrp="1"/>
          </p:cNvSpPr>
          <p:nvPr>
            <p:ph type="dt" sz="half" idx="10"/>
          </p:nvPr>
        </p:nvSpPr>
        <p:spPr/>
        <p:txBody>
          <a:bodyPr/>
          <a:lstStyle/>
          <a:p>
            <a:fld id="{7C89D3DA-3DC1-4D6A-859F-9F04400CFFB5}" type="datetimeFigureOut">
              <a:rPr lang="en-GB" smtClean="0"/>
              <a:t>12/09/2019</a:t>
            </a:fld>
            <a:endParaRPr lang="en-GB"/>
          </a:p>
        </p:txBody>
      </p:sp>
      <p:sp>
        <p:nvSpPr>
          <p:cNvPr id="4" name="Footer Placeholder 3">
            <a:extLst>
              <a:ext uri="{FF2B5EF4-FFF2-40B4-BE49-F238E27FC236}">
                <a16:creationId xmlns:a16="http://schemas.microsoft.com/office/drawing/2014/main" id="{37425010-6D9A-4CB8-8C67-91C32BFAFC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D7698A-A9AD-4773-974E-6764BAE45F4B}"/>
              </a:ext>
            </a:extLst>
          </p:cNvPr>
          <p:cNvSpPr>
            <a:spLocks noGrp="1"/>
          </p:cNvSpPr>
          <p:nvPr>
            <p:ph type="sldNum" sz="quarter" idx="12"/>
          </p:nvPr>
        </p:nvSpPr>
        <p:spPr/>
        <p:txBody>
          <a:bodyPr/>
          <a:lstStyle/>
          <a:p>
            <a:fld id="{B3F10D12-0AD0-4413-B86F-BE20CAC95945}" type="slidenum">
              <a:rPr lang="en-GB" smtClean="0"/>
              <a:t>‹#›</a:t>
            </a:fld>
            <a:endParaRPr lang="en-GB"/>
          </a:p>
        </p:txBody>
      </p:sp>
    </p:spTree>
    <p:extLst>
      <p:ext uri="{BB962C8B-B14F-4D97-AF65-F5344CB8AC3E}">
        <p14:creationId xmlns:p14="http://schemas.microsoft.com/office/powerpoint/2010/main" val="422129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5E5806-17D9-4FD3-A85E-07F455416242}"/>
              </a:ext>
            </a:extLst>
          </p:cNvPr>
          <p:cNvSpPr>
            <a:spLocks noGrp="1"/>
          </p:cNvSpPr>
          <p:nvPr>
            <p:ph type="dt" sz="half" idx="10"/>
          </p:nvPr>
        </p:nvSpPr>
        <p:spPr/>
        <p:txBody>
          <a:bodyPr/>
          <a:lstStyle/>
          <a:p>
            <a:fld id="{7C89D3DA-3DC1-4D6A-859F-9F04400CFFB5}" type="datetimeFigureOut">
              <a:rPr lang="en-GB" smtClean="0"/>
              <a:t>12/09/2019</a:t>
            </a:fld>
            <a:endParaRPr lang="en-GB"/>
          </a:p>
        </p:txBody>
      </p:sp>
      <p:sp>
        <p:nvSpPr>
          <p:cNvPr id="3" name="Footer Placeholder 2">
            <a:extLst>
              <a:ext uri="{FF2B5EF4-FFF2-40B4-BE49-F238E27FC236}">
                <a16:creationId xmlns:a16="http://schemas.microsoft.com/office/drawing/2014/main" id="{F24D205F-6D12-4C7A-B16F-069F4BD14B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45F55D2-03C3-428F-AF56-38B1660A8F83}"/>
              </a:ext>
            </a:extLst>
          </p:cNvPr>
          <p:cNvSpPr>
            <a:spLocks noGrp="1"/>
          </p:cNvSpPr>
          <p:nvPr>
            <p:ph type="sldNum" sz="quarter" idx="12"/>
          </p:nvPr>
        </p:nvSpPr>
        <p:spPr/>
        <p:txBody>
          <a:bodyPr/>
          <a:lstStyle/>
          <a:p>
            <a:fld id="{B3F10D12-0AD0-4413-B86F-BE20CAC95945}" type="slidenum">
              <a:rPr lang="en-GB" smtClean="0"/>
              <a:t>‹#›</a:t>
            </a:fld>
            <a:endParaRPr lang="en-GB"/>
          </a:p>
        </p:txBody>
      </p:sp>
    </p:spTree>
    <p:extLst>
      <p:ext uri="{BB962C8B-B14F-4D97-AF65-F5344CB8AC3E}">
        <p14:creationId xmlns:p14="http://schemas.microsoft.com/office/powerpoint/2010/main" val="194351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68ED-F1F8-4CE7-A3B6-4AC8FF43FD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167E97-F259-4138-9580-957DEA3974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6A51284-A240-4974-9C32-D0AB708DD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F30101-2DE2-4DDC-ACB2-F969373FEE23}"/>
              </a:ext>
            </a:extLst>
          </p:cNvPr>
          <p:cNvSpPr>
            <a:spLocks noGrp="1"/>
          </p:cNvSpPr>
          <p:nvPr>
            <p:ph type="dt" sz="half" idx="10"/>
          </p:nvPr>
        </p:nvSpPr>
        <p:spPr/>
        <p:txBody>
          <a:bodyPr/>
          <a:lstStyle/>
          <a:p>
            <a:fld id="{7C89D3DA-3DC1-4D6A-859F-9F04400CFFB5}" type="datetimeFigureOut">
              <a:rPr lang="en-GB" smtClean="0"/>
              <a:t>12/09/2019</a:t>
            </a:fld>
            <a:endParaRPr lang="en-GB"/>
          </a:p>
        </p:txBody>
      </p:sp>
      <p:sp>
        <p:nvSpPr>
          <p:cNvPr id="6" name="Footer Placeholder 5">
            <a:extLst>
              <a:ext uri="{FF2B5EF4-FFF2-40B4-BE49-F238E27FC236}">
                <a16:creationId xmlns:a16="http://schemas.microsoft.com/office/drawing/2014/main" id="{0627E31A-0C02-40D1-A967-6DB46F2D3E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4F2F63-8966-4829-8BE3-7077481F53C3}"/>
              </a:ext>
            </a:extLst>
          </p:cNvPr>
          <p:cNvSpPr>
            <a:spLocks noGrp="1"/>
          </p:cNvSpPr>
          <p:nvPr>
            <p:ph type="sldNum" sz="quarter" idx="12"/>
          </p:nvPr>
        </p:nvSpPr>
        <p:spPr/>
        <p:txBody>
          <a:bodyPr/>
          <a:lstStyle/>
          <a:p>
            <a:fld id="{B3F10D12-0AD0-4413-B86F-BE20CAC95945}" type="slidenum">
              <a:rPr lang="en-GB" smtClean="0"/>
              <a:t>‹#›</a:t>
            </a:fld>
            <a:endParaRPr lang="en-GB"/>
          </a:p>
        </p:txBody>
      </p:sp>
    </p:spTree>
    <p:extLst>
      <p:ext uri="{BB962C8B-B14F-4D97-AF65-F5344CB8AC3E}">
        <p14:creationId xmlns:p14="http://schemas.microsoft.com/office/powerpoint/2010/main" val="2884819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09F2-FC74-41AF-A7CA-37191C685C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18DBDE-91E7-497B-A549-19DABB7F6A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E63F1B-70CC-4B1C-888C-C0F6E88BF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D979D7-A72D-44C0-9A14-9F35655227C1}"/>
              </a:ext>
            </a:extLst>
          </p:cNvPr>
          <p:cNvSpPr>
            <a:spLocks noGrp="1"/>
          </p:cNvSpPr>
          <p:nvPr>
            <p:ph type="dt" sz="half" idx="10"/>
          </p:nvPr>
        </p:nvSpPr>
        <p:spPr/>
        <p:txBody>
          <a:bodyPr/>
          <a:lstStyle/>
          <a:p>
            <a:fld id="{7C89D3DA-3DC1-4D6A-859F-9F04400CFFB5}" type="datetimeFigureOut">
              <a:rPr lang="en-GB" smtClean="0"/>
              <a:t>12/09/2019</a:t>
            </a:fld>
            <a:endParaRPr lang="en-GB"/>
          </a:p>
        </p:txBody>
      </p:sp>
      <p:sp>
        <p:nvSpPr>
          <p:cNvPr id="6" name="Footer Placeholder 5">
            <a:extLst>
              <a:ext uri="{FF2B5EF4-FFF2-40B4-BE49-F238E27FC236}">
                <a16:creationId xmlns:a16="http://schemas.microsoft.com/office/drawing/2014/main" id="{B7D369C2-5F52-4800-BFF1-F967E27177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A7667A-8F31-4E2D-8D5D-CA32CE21FFC5}"/>
              </a:ext>
            </a:extLst>
          </p:cNvPr>
          <p:cNvSpPr>
            <a:spLocks noGrp="1"/>
          </p:cNvSpPr>
          <p:nvPr>
            <p:ph type="sldNum" sz="quarter" idx="12"/>
          </p:nvPr>
        </p:nvSpPr>
        <p:spPr/>
        <p:txBody>
          <a:bodyPr/>
          <a:lstStyle/>
          <a:p>
            <a:fld id="{B3F10D12-0AD0-4413-B86F-BE20CAC95945}" type="slidenum">
              <a:rPr lang="en-GB" smtClean="0"/>
              <a:t>‹#›</a:t>
            </a:fld>
            <a:endParaRPr lang="en-GB"/>
          </a:p>
        </p:txBody>
      </p:sp>
    </p:spTree>
    <p:extLst>
      <p:ext uri="{BB962C8B-B14F-4D97-AF65-F5344CB8AC3E}">
        <p14:creationId xmlns:p14="http://schemas.microsoft.com/office/powerpoint/2010/main" val="300345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18C50E-C0B7-4103-A24F-103C9AE006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50E58B-D491-4A28-A534-2FD5896514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604575-955F-49C5-BB6D-7770F0F805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89D3DA-3DC1-4D6A-859F-9F04400CFFB5}" type="datetimeFigureOut">
              <a:rPr lang="en-GB" smtClean="0"/>
              <a:t>12/09/2019</a:t>
            </a:fld>
            <a:endParaRPr lang="en-GB"/>
          </a:p>
        </p:txBody>
      </p:sp>
      <p:sp>
        <p:nvSpPr>
          <p:cNvPr id="5" name="Footer Placeholder 4">
            <a:extLst>
              <a:ext uri="{FF2B5EF4-FFF2-40B4-BE49-F238E27FC236}">
                <a16:creationId xmlns:a16="http://schemas.microsoft.com/office/drawing/2014/main" id="{F751B1FB-9D0E-4420-8C62-497CC50E26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79187D-8CC3-4D0A-B2FD-2E1B5CAB86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10D12-0AD0-4413-B86F-BE20CAC95945}" type="slidenum">
              <a:rPr lang="en-GB" smtClean="0"/>
              <a:t>‹#›</a:t>
            </a:fld>
            <a:endParaRPr lang="en-GB"/>
          </a:p>
        </p:txBody>
      </p:sp>
    </p:spTree>
    <p:extLst>
      <p:ext uri="{BB962C8B-B14F-4D97-AF65-F5344CB8AC3E}">
        <p14:creationId xmlns:p14="http://schemas.microsoft.com/office/powerpoint/2010/main" val="3130479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951" y="274638"/>
            <a:ext cx="10706100"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742951" y="1600201"/>
            <a:ext cx="107061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6"/>
            <a:ext cx="12192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latin typeface="Gill Sans MT" panose="020B0502020104020203" pitchFamily="34" charset="0"/>
              </a:defRPr>
            </a:lvl1pPr>
          </a:lstStyle>
          <a:p>
            <a:pPr fontAlgn="base">
              <a:spcBef>
                <a:spcPct val="0"/>
              </a:spcBef>
              <a:spcAft>
                <a:spcPct val="0"/>
              </a:spcAft>
              <a:defRPr/>
            </a:pPr>
            <a:r>
              <a:rPr lang="en-US">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a:solidFill>
                  <a:prstClr val="white"/>
                </a:solidFill>
                <a:ea typeface="ヒラギノ角ゴ Pro W3" pitchFamily="84" charset="-128"/>
              </a:rPr>
              <a:t> </a:t>
            </a:r>
            <a:endParaRPr lang="en-US" dirty="0">
              <a:solidFill>
                <a:prstClr val="white"/>
              </a:solidFill>
              <a:ea typeface="ヒラギノ角ゴ Pro W3" pitchFamily="84" charset="-128"/>
            </a:endParaRPr>
          </a:p>
        </p:txBody>
      </p:sp>
      <p:sp>
        <p:nvSpPr>
          <p:cNvPr id="6" name="Footer Placeholder 5"/>
          <p:cNvSpPr>
            <a:spLocks noGrp="1"/>
          </p:cNvSpPr>
          <p:nvPr>
            <p:ph type="ftr" sz="quarter" idx="3"/>
          </p:nvPr>
        </p:nvSpPr>
        <p:spPr>
          <a:xfrm>
            <a:off x="1200151" y="6308726"/>
            <a:ext cx="10752500"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Gill Sans MT" panose="020B0502020104020203" pitchFamily="34" charset="0"/>
                <a:ea typeface="+mn-ea"/>
                <a:cs typeface="+mn-cs"/>
              </a:defRPr>
            </a:lvl1pPr>
          </a:lstStyle>
          <a:p>
            <a:pPr>
              <a:defRPr/>
            </a:pPr>
            <a:r>
              <a:rPr lang="en-GB">
                <a:solidFill>
                  <a:prstClr val="white"/>
                </a:solidFill>
              </a:rPr>
              <a:t>GBD workshop October 2018 section What is GBD?</a:t>
            </a:r>
            <a:endParaRPr lang="en-US" dirty="0">
              <a:solidFill>
                <a:prstClr val="white"/>
              </a:solidFill>
            </a:endParaRPr>
          </a:p>
        </p:txBody>
      </p:sp>
    </p:spTree>
    <p:extLst>
      <p:ext uri="{BB962C8B-B14F-4D97-AF65-F5344CB8AC3E}">
        <p14:creationId xmlns:p14="http://schemas.microsoft.com/office/powerpoint/2010/main" val="3362954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rtl="0" eaLnBrk="0" fontAlgn="base" hangingPunct="0">
        <a:spcBef>
          <a:spcPct val="0"/>
        </a:spcBef>
        <a:spcAft>
          <a:spcPct val="0"/>
        </a:spcAft>
        <a:defRPr sz="4000" kern="1200" spc="-150">
          <a:solidFill>
            <a:srgbClr val="00AE9E"/>
          </a:solidFill>
          <a:latin typeface="Gill Sans MT" panose="020B0502020104020203" pitchFamily="34" charset="0"/>
          <a:ea typeface="ヒラギノ角ゴ Pro W3" pitchFamily="84" charset="-128"/>
          <a:cs typeface="Gill Sans MT" panose="020B0502020104020203" pitchFamily="34" charset="0"/>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Gill Sans MT" panose="020B0502020104020203" pitchFamily="34" charset="0"/>
          <a:ea typeface="ヒラギノ角ゴ Pro W3" pitchFamily="84" charset="-128"/>
          <a:cs typeface="Gill Sans MT" panose="020B0502020104020203" pitchFamily="34" charset="0"/>
        </a:defRPr>
      </a:lvl1pPr>
      <a:lvl2pPr marL="354013" indent="-176213" algn="l" rtl="0" eaLnBrk="0" fontAlgn="base" hangingPunct="0">
        <a:spcBef>
          <a:spcPts val="600"/>
        </a:spcBef>
        <a:spcAft>
          <a:spcPct val="0"/>
        </a:spcAft>
        <a:defRPr kern="1200" baseline="0">
          <a:solidFill>
            <a:schemeClr val="tx1"/>
          </a:solidFill>
          <a:latin typeface="Gill Sans MT" panose="020B0502020104020203"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Gill Sans MT" panose="020B0502020104020203"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Gill Sans MT" panose="020B0502020104020203"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Gill Sans MT" panose="020B0502020104020203"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shapeatlas.net/CVD/"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cvd-prevention.shef.ac.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812032" y="2132856"/>
            <a:ext cx="8676456" cy="4104456"/>
          </a:xfrm>
        </p:spPr>
        <p:txBody>
          <a:bodyPr/>
          <a:lstStyle/>
          <a:p>
            <a:r>
              <a:rPr lang="en-GB" sz="4000" dirty="0"/>
              <a:t>Tools to support development of interventions</a:t>
            </a:r>
            <a:br>
              <a:rPr lang="en-GB" sz="4000" dirty="0"/>
            </a:br>
            <a:br>
              <a:rPr lang="en-GB" sz="4000" dirty="0"/>
            </a:br>
            <a:br>
              <a:rPr lang="en-GB" sz="4000" dirty="0"/>
            </a:br>
            <a:br>
              <a:rPr lang="en-GB" sz="4000" dirty="0"/>
            </a:br>
            <a:r>
              <a:rPr lang="en-GB" sz="2000" dirty="0"/>
              <a:t>Soili Larkin &amp; Mohammed Vaqar </a:t>
            </a:r>
            <a:br>
              <a:rPr lang="en-GB" sz="2000" dirty="0"/>
            </a:br>
            <a:r>
              <a:rPr lang="en-GB" sz="2000" dirty="0"/>
              <a:t>Public Health England  West Midlands</a:t>
            </a:r>
            <a:br>
              <a:rPr lang="en-GB" sz="2000" dirty="0"/>
            </a:br>
            <a:endParaRPr lang="en-GB" sz="2000" b="1" dirty="0">
              <a:effectLst>
                <a:outerShdw blurRad="38100" dist="38100" dir="2700000" algn="tl">
                  <a:srgbClr val="000000"/>
                </a:outerShdw>
              </a:effectLst>
            </a:endParaRPr>
          </a:p>
        </p:txBody>
      </p:sp>
    </p:spTree>
    <p:extLst>
      <p:ext uri="{BB962C8B-B14F-4D97-AF65-F5344CB8AC3E}">
        <p14:creationId xmlns:p14="http://schemas.microsoft.com/office/powerpoint/2010/main" val="883663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9864B4-AE54-4B95-8393-45F62FFA0268}"/>
              </a:ext>
            </a:extLst>
          </p:cNvPr>
          <p:cNvPicPr>
            <a:picLocks noChangeAspect="1"/>
          </p:cNvPicPr>
          <p:nvPr/>
        </p:nvPicPr>
        <p:blipFill>
          <a:blip r:embed="rId2"/>
          <a:stretch>
            <a:fillRect/>
          </a:stretch>
        </p:blipFill>
        <p:spPr>
          <a:xfrm>
            <a:off x="0" y="0"/>
            <a:ext cx="12192000" cy="6858000"/>
          </a:xfrm>
          <a:prstGeom prst="rect">
            <a:avLst/>
          </a:prstGeom>
          <a:ln w="38100">
            <a:solidFill>
              <a:schemeClr val="tx1"/>
            </a:solidFill>
          </a:ln>
        </p:spPr>
      </p:pic>
      <p:sp>
        <p:nvSpPr>
          <p:cNvPr id="3" name="Oval 2">
            <a:extLst>
              <a:ext uri="{FF2B5EF4-FFF2-40B4-BE49-F238E27FC236}">
                <a16:creationId xmlns:a16="http://schemas.microsoft.com/office/drawing/2014/main" id="{81A2FC3F-B84F-4BBF-80F4-5A53073C8033}"/>
              </a:ext>
            </a:extLst>
          </p:cNvPr>
          <p:cNvSpPr/>
          <p:nvPr/>
        </p:nvSpPr>
        <p:spPr>
          <a:xfrm>
            <a:off x="2164702" y="4870579"/>
            <a:ext cx="7305869" cy="951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224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23421D-C5E6-4609-9602-368169FB268C}"/>
              </a:ext>
            </a:extLst>
          </p:cNvPr>
          <p:cNvPicPr>
            <a:picLocks noChangeAspect="1"/>
          </p:cNvPicPr>
          <p:nvPr/>
        </p:nvPicPr>
        <p:blipFill>
          <a:blip r:embed="rId2"/>
          <a:stretch>
            <a:fillRect/>
          </a:stretch>
        </p:blipFill>
        <p:spPr>
          <a:xfrm>
            <a:off x="0" y="0"/>
            <a:ext cx="12192000" cy="6858000"/>
          </a:xfrm>
          <a:prstGeom prst="rect">
            <a:avLst/>
          </a:prstGeom>
        </p:spPr>
      </p:pic>
      <p:sp>
        <p:nvSpPr>
          <p:cNvPr id="3" name="Oval 2">
            <a:extLst>
              <a:ext uri="{FF2B5EF4-FFF2-40B4-BE49-F238E27FC236}">
                <a16:creationId xmlns:a16="http://schemas.microsoft.com/office/drawing/2014/main" id="{A206F96A-63F9-45F9-A69F-040EE508EBDF}"/>
              </a:ext>
            </a:extLst>
          </p:cNvPr>
          <p:cNvSpPr/>
          <p:nvPr/>
        </p:nvSpPr>
        <p:spPr>
          <a:xfrm>
            <a:off x="7203233" y="3429000"/>
            <a:ext cx="1912775" cy="769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4578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7485DA-7705-4A1F-9D77-01A0522F17A7}"/>
              </a:ext>
            </a:extLst>
          </p:cNvPr>
          <p:cNvPicPr>
            <a:picLocks noChangeAspect="1"/>
          </p:cNvPicPr>
          <p:nvPr/>
        </p:nvPicPr>
        <p:blipFill rotWithShape="1">
          <a:blip r:embed="rId2"/>
          <a:srcRect l="1720" t="7211" b="4219"/>
          <a:stretch/>
        </p:blipFill>
        <p:spPr>
          <a:xfrm>
            <a:off x="1" y="92279"/>
            <a:ext cx="12191999" cy="6493079"/>
          </a:xfrm>
          <a:prstGeom prst="rect">
            <a:avLst/>
          </a:prstGeom>
        </p:spPr>
      </p:pic>
    </p:spTree>
    <p:extLst>
      <p:ext uri="{BB962C8B-B14F-4D97-AF65-F5344CB8AC3E}">
        <p14:creationId xmlns:p14="http://schemas.microsoft.com/office/powerpoint/2010/main" val="55941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B9327A-40FB-4AFB-8E1F-84A9199FAB5C}"/>
              </a:ext>
            </a:extLst>
          </p:cNvPr>
          <p:cNvPicPr>
            <a:picLocks noChangeAspect="1"/>
          </p:cNvPicPr>
          <p:nvPr/>
        </p:nvPicPr>
        <p:blipFill rotWithShape="1">
          <a:blip r:embed="rId2"/>
          <a:srcRect t="26178" b="10092"/>
          <a:stretch/>
        </p:blipFill>
        <p:spPr>
          <a:xfrm>
            <a:off x="0" y="1895911"/>
            <a:ext cx="12192000" cy="4370665"/>
          </a:xfrm>
          <a:prstGeom prst="rect">
            <a:avLst/>
          </a:prstGeom>
        </p:spPr>
      </p:pic>
      <p:sp>
        <p:nvSpPr>
          <p:cNvPr id="3" name="Title 2">
            <a:extLst>
              <a:ext uri="{FF2B5EF4-FFF2-40B4-BE49-F238E27FC236}">
                <a16:creationId xmlns:a16="http://schemas.microsoft.com/office/drawing/2014/main" id="{7DA2E3E4-E879-465F-93D9-CE81DDB78676}"/>
              </a:ext>
            </a:extLst>
          </p:cNvPr>
          <p:cNvSpPr>
            <a:spLocks noGrp="1"/>
          </p:cNvSpPr>
          <p:nvPr>
            <p:ph type="title"/>
          </p:nvPr>
        </p:nvSpPr>
        <p:spPr/>
        <p:txBody>
          <a:bodyPr/>
          <a:lstStyle/>
          <a:p>
            <a:r>
              <a:rPr lang="en-GB" dirty="0"/>
              <a:t>Prevalence estimates</a:t>
            </a:r>
          </a:p>
        </p:txBody>
      </p:sp>
    </p:spTree>
    <p:extLst>
      <p:ext uri="{BB962C8B-B14F-4D97-AF65-F5344CB8AC3E}">
        <p14:creationId xmlns:p14="http://schemas.microsoft.com/office/powerpoint/2010/main" val="2353231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A0B90D-66D8-403A-A6FA-5C5B97E682B3}"/>
              </a:ext>
            </a:extLst>
          </p:cNvPr>
          <p:cNvPicPr>
            <a:picLocks noChangeAspect="1"/>
          </p:cNvPicPr>
          <p:nvPr/>
        </p:nvPicPr>
        <p:blipFill rotWithShape="1">
          <a:blip r:embed="rId2"/>
          <a:srcRect l="14243" t="37674" r="15849" b="23549"/>
          <a:stretch/>
        </p:blipFill>
        <p:spPr>
          <a:xfrm>
            <a:off x="1484851" y="2365695"/>
            <a:ext cx="8523216" cy="2659310"/>
          </a:xfrm>
          <a:prstGeom prst="rect">
            <a:avLst/>
          </a:prstGeom>
        </p:spPr>
      </p:pic>
      <p:sp>
        <p:nvSpPr>
          <p:cNvPr id="3" name="Title 2">
            <a:extLst>
              <a:ext uri="{FF2B5EF4-FFF2-40B4-BE49-F238E27FC236}">
                <a16:creationId xmlns:a16="http://schemas.microsoft.com/office/drawing/2014/main" id="{24E9B1FF-9F28-47D2-9E8C-B181B354A9A6}"/>
              </a:ext>
            </a:extLst>
          </p:cNvPr>
          <p:cNvSpPr>
            <a:spLocks noGrp="1"/>
          </p:cNvSpPr>
          <p:nvPr>
            <p:ph type="title"/>
          </p:nvPr>
        </p:nvSpPr>
        <p:spPr/>
        <p:txBody>
          <a:bodyPr/>
          <a:lstStyle/>
          <a:p>
            <a:r>
              <a:rPr lang="en-GB" dirty="0"/>
              <a:t>Key results </a:t>
            </a:r>
          </a:p>
        </p:txBody>
      </p:sp>
    </p:spTree>
    <p:extLst>
      <p:ext uri="{BB962C8B-B14F-4D97-AF65-F5344CB8AC3E}">
        <p14:creationId xmlns:p14="http://schemas.microsoft.com/office/powerpoint/2010/main" val="403837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E9B1FF-9F28-47D2-9E8C-B181B354A9A6}"/>
              </a:ext>
            </a:extLst>
          </p:cNvPr>
          <p:cNvSpPr>
            <a:spLocks noGrp="1"/>
          </p:cNvSpPr>
          <p:nvPr>
            <p:ph type="title"/>
          </p:nvPr>
        </p:nvSpPr>
        <p:spPr/>
        <p:txBody>
          <a:bodyPr/>
          <a:lstStyle/>
          <a:p>
            <a:r>
              <a:rPr lang="en-GB" dirty="0"/>
              <a:t>Key results - Costs </a:t>
            </a:r>
          </a:p>
        </p:txBody>
      </p:sp>
      <p:pic>
        <p:nvPicPr>
          <p:cNvPr id="4" name="Picture 3">
            <a:extLst>
              <a:ext uri="{FF2B5EF4-FFF2-40B4-BE49-F238E27FC236}">
                <a16:creationId xmlns:a16="http://schemas.microsoft.com/office/drawing/2014/main" id="{AE2DAADC-6CBD-4F04-877C-FDE6FDC4F79B}"/>
              </a:ext>
            </a:extLst>
          </p:cNvPr>
          <p:cNvPicPr>
            <a:picLocks noChangeAspect="1"/>
          </p:cNvPicPr>
          <p:nvPr/>
        </p:nvPicPr>
        <p:blipFill>
          <a:blip r:embed="rId2"/>
          <a:stretch>
            <a:fillRect/>
          </a:stretch>
        </p:blipFill>
        <p:spPr>
          <a:xfrm>
            <a:off x="1970274" y="1627934"/>
            <a:ext cx="7229475" cy="4391025"/>
          </a:xfrm>
          <a:prstGeom prst="rect">
            <a:avLst/>
          </a:prstGeom>
        </p:spPr>
      </p:pic>
    </p:spTree>
    <p:extLst>
      <p:ext uri="{BB962C8B-B14F-4D97-AF65-F5344CB8AC3E}">
        <p14:creationId xmlns:p14="http://schemas.microsoft.com/office/powerpoint/2010/main" val="2199362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E9B1FF-9F28-47D2-9E8C-B181B354A9A6}"/>
              </a:ext>
            </a:extLst>
          </p:cNvPr>
          <p:cNvSpPr>
            <a:spLocks noGrp="1"/>
          </p:cNvSpPr>
          <p:nvPr>
            <p:ph type="title"/>
          </p:nvPr>
        </p:nvSpPr>
        <p:spPr/>
        <p:txBody>
          <a:bodyPr/>
          <a:lstStyle/>
          <a:p>
            <a:r>
              <a:rPr lang="en-GB" dirty="0"/>
              <a:t>Key results - Costs </a:t>
            </a:r>
          </a:p>
        </p:txBody>
      </p:sp>
      <p:pic>
        <p:nvPicPr>
          <p:cNvPr id="2" name="Picture 1">
            <a:extLst>
              <a:ext uri="{FF2B5EF4-FFF2-40B4-BE49-F238E27FC236}">
                <a16:creationId xmlns:a16="http://schemas.microsoft.com/office/drawing/2014/main" id="{A5E6381F-B1AC-4A4B-A322-2FD9FC1CAB66}"/>
              </a:ext>
            </a:extLst>
          </p:cNvPr>
          <p:cNvPicPr>
            <a:picLocks noChangeAspect="1"/>
          </p:cNvPicPr>
          <p:nvPr/>
        </p:nvPicPr>
        <p:blipFill>
          <a:blip r:embed="rId2"/>
          <a:stretch>
            <a:fillRect/>
          </a:stretch>
        </p:blipFill>
        <p:spPr>
          <a:xfrm>
            <a:off x="2304901" y="1422301"/>
            <a:ext cx="7219950" cy="5295900"/>
          </a:xfrm>
          <a:prstGeom prst="rect">
            <a:avLst/>
          </a:prstGeom>
        </p:spPr>
      </p:pic>
    </p:spTree>
    <p:extLst>
      <p:ext uri="{BB962C8B-B14F-4D97-AF65-F5344CB8AC3E}">
        <p14:creationId xmlns:p14="http://schemas.microsoft.com/office/powerpoint/2010/main" val="101377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E9B1FF-9F28-47D2-9E8C-B181B354A9A6}"/>
              </a:ext>
            </a:extLst>
          </p:cNvPr>
          <p:cNvSpPr>
            <a:spLocks noGrp="1"/>
          </p:cNvSpPr>
          <p:nvPr>
            <p:ph type="title"/>
          </p:nvPr>
        </p:nvSpPr>
        <p:spPr/>
        <p:txBody>
          <a:bodyPr/>
          <a:lstStyle/>
          <a:p>
            <a:r>
              <a:rPr lang="en-GB" dirty="0"/>
              <a:t>Key results - Savings </a:t>
            </a:r>
          </a:p>
        </p:txBody>
      </p:sp>
      <p:pic>
        <p:nvPicPr>
          <p:cNvPr id="4" name="Picture 3">
            <a:extLst>
              <a:ext uri="{FF2B5EF4-FFF2-40B4-BE49-F238E27FC236}">
                <a16:creationId xmlns:a16="http://schemas.microsoft.com/office/drawing/2014/main" id="{8D627ACE-84B8-4EB7-8328-DFFD779FC413}"/>
              </a:ext>
            </a:extLst>
          </p:cNvPr>
          <p:cNvPicPr>
            <a:picLocks noChangeAspect="1"/>
          </p:cNvPicPr>
          <p:nvPr/>
        </p:nvPicPr>
        <p:blipFill>
          <a:blip r:embed="rId2"/>
          <a:stretch>
            <a:fillRect/>
          </a:stretch>
        </p:blipFill>
        <p:spPr>
          <a:xfrm>
            <a:off x="1342645" y="1892267"/>
            <a:ext cx="8643443" cy="3491496"/>
          </a:xfrm>
          <a:prstGeom prst="rect">
            <a:avLst/>
          </a:prstGeom>
        </p:spPr>
      </p:pic>
    </p:spTree>
    <p:extLst>
      <p:ext uri="{BB962C8B-B14F-4D97-AF65-F5344CB8AC3E}">
        <p14:creationId xmlns:p14="http://schemas.microsoft.com/office/powerpoint/2010/main" val="371919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FC2ED7-260A-4341-A6D6-5E11C0E181B7}"/>
              </a:ext>
            </a:extLst>
          </p:cNvPr>
          <p:cNvPicPr>
            <a:picLocks noChangeAspect="1"/>
          </p:cNvPicPr>
          <p:nvPr/>
        </p:nvPicPr>
        <p:blipFill rotWithShape="1">
          <a:blip r:embed="rId2"/>
          <a:srcRect l="8600" t="7756" r="9931" b="19144"/>
          <a:stretch/>
        </p:blipFill>
        <p:spPr>
          <a:xfrm>
            <a:off x="1048624" y="531844"/>
            <a:ext cx="9932565" cy="5013279"/>
          </a:xfrm>
          <a:prstGeom prst="rect">
            <a:avLst/>
          </a:prstGeom>
        </p:spPr>
      </p:pic>
    </p:spTree>
    <p:extLst>
      <p:ext uri="{BB962C8B-B14F-4D97-AF65-F5344CB8AC3E}">
        <p14:creationId xmlns:p14="http://schemas.microsoft.com/office/powerpoint/2010/main" val="3517049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1CB01A-1AC1-4F93-B55E-3BBBD348E781}"/>
              </a:ext>
            </a:extLst>
          </p:cNvPr>
          <p:cNvPicPr>
            <a:picLocks noChangeAspect="1"/>
          </p:cNvPicPr>
          <p:nvPr/>
        </p:nvPicPr>
        <p:blipFill rotWithShape="1">
          <a:blip r:embed="rId2"/>
          <a:srcRect l="6537" t="18104" r="8761" b="23180"/>
          <a:stretch/>
        </p:blipFill>
        <p:spPr>
          <a:xfrm>
            <a:off x="796955" y="1241571"/>
            <a:ext cx="10326848" cy="4026716"/>
          </a:xfrm>
          <a:prstGeom prst="rect">
            <a:avLst/>
          </a:prstGeom>
        </p:spPr>
      </p:pic>
    </p:spTree>
    <p:extLst>
      <p:ext uri="{BB962C8B-B14F-4D97-AF65-F5344CB8AC3E}">
        <p14:creationId xmlns:p14="http://schemas.microsoft.com/office/powerpoint/2010/main" val="37363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a:xfrm>
            <a:off x="961053" y="1628801"/>
            <a:ext cx="9023379" cy="4307631"/>
          </a:xfrm>
        </p:spPr>
        <p:txBody>
          <a:bodyPr>
            <a:normAutofit/>
          </a:bodyPr>
          <a:lstStyle/>
          <a:p>
            <a:pPr marL="0" indent="0">
              <a:buNone/>
            </a:pPr>
            <a:r>
              <a:rPr lang="en-GB" dirty="0"/>
              <a:t>Demonstrate the CVD ROI tool</a:t>
            </a:r>
          </a:p>
          <a:p>
            <a:pPr marL="0" indent="0">
              <a:buNone/>
            </a:pPr>
            <a:endParaRPr lang="en-GB" dirty="0"/>
          </a:p>
          <a:p>
            <a:pPr marL="457200" lvl="1" indent="0">
              <a:buNone/>
            </a:pPr>
            <a:r>
              <a:rPr lang="en-GB" dirty="0"/>
              <a:t>Estimate the potential benefits to an STP area for: </a:t>
            </a:r>
          </a:p>
          <a:p>
            <a:pPr marL="457200" lvl="1" indent="0"/>
            <a:endParaRPr lang="en-GB" dirty="0"/>
          </a:p>
          <a:p>
            <a:pPr marL="809625" lvl="1" indent="-352425">
              <a:buAutoNum type="arabicPeriod"/>
            </a:pPr>
            <a:r>
              <a:rPr lang="en-GB" dirty="0">
                <a:solidFill>
                  <a:srgbClr val="98002E"/>
                </a:solidFill>
              </a:rPr>
              <a:t>Improving detection or management of pre-diabetes and diabetes </a:t>
            </a:r>
            <a:r>
              <a:rPr lang="en-GB" dirty="0"/>
              <a:t> </a:t>
            </a:r>
          </a:p>
          <a:p>
            <a:pPr marL="809625" lvl="4" indent="-352425">
              <a:buNone/>
            </a:pPr>
            <a:endParaRPr lang="en-GB" dirty="0"/>
          </a:p>
          <a:p>
            <a:pPr marL="809625" lvl="1" indent="-352425">
              <a:buFont typeface="+mj-lt"/>
              <a:buAutoNum type="arabicPeriod"/>
            </a:pPr>
            <a:r>
              <a:rPr lang="en-GB" dirty="0">
                <a:solidFill>
                  <a:srgbClr val="98002E"/>
                </a:solidFill>
              </a:rPr>
              <a:t>Improving the usage of key interventions </a:t>
            </a:r>
            <a:r>
              <a:rPr lang="en-GB" dirty="0"/>
              <a:t> </a:t>
            </a:r>
          </a:p>
          <a:p>
            <a:pPr marL="809625" lvl="1" indent="-352425">
              <a:buFont typeface="+mj-lt"/>
              <a:buAutoNum type="arabicPeriod"/>
            </a:pPr>
            <a:endParaRPr lang="en-GB" dirty="0"/>
          </a:p>
          <a:p>
            <a:pPr marL="0" indent="0">
              <a:buNone/>
            </a:pPr>
            <a:r>
              <a:rPr lang="en-GB" dirty="0"/>
              <a:t>Demonstrate the SHAPE CVD tool</a:t>
            </a:r>
          </a:p>
          <a:p>
            <a:pPr marL="0" lvl="2" indent="-53975">
              <a:buNone/>
            </a:pPr>
            <a:endParaRPr lang="en-GB" dirty="0"/>
          </a:p>
          <a:p>
            <a:pPr marL="0" lvl="3" indent="0">
              <a:buNone/>
            </a:pPr>
            <a:endParaRPr lang="en-GB" dirty="0">
              <a:solidFill>
                <a:srgbClr val="FF0000"/>
              </a:solidFill>
            </a:endParaRPr>
          </a:p>
        </p:txBody>
      </p:sp>
      <p:sp>
        <p:nvSpPr>
          <p:cNvPr id="4" name="Slide Number Placeholder 3"/>
          <p:cNvSpPr>
            <a:spLocks noGrp="1"/>
          </p:cNvSpPr>
          <p:nvPr>
            <p:ph type="sldNum" sz="quarter" idx="10"/>
          </p:nvPr>
        </p:nvSpPr>
        <p:spPr/>
        <p:txBody>
          <a:bodyPr/>
          <a:lstStyle/>
          <a:p>
            <a:pPr marL="531813" indent="-265113">
              <a:defRPr/>
            </a:pPr>
            <a:r>
              <a:rPr lang="en-US" sz="1600" dirty="0">
                <a:solidFill>
                  <a:prstClr val="white"/>
                </a:solidFill>
              </a:rPr>
              <a:t>  </a:t>
            </a:r>
            <a:fld id="{2565FA6D-D4C8-4C4C-AC4B-3269734D34D8}" type="slidenum">
              <a:rPr lang="en-US" sz="1600">
                <a:solidFill>
                  <a:prstClr val="white"/>
                </a:solidFill>
              </a:rPr>
              <a:pPr marL="531813" indent="-265113">
                <a:defRPr/>
              </a:pPr>
              <a:t>2</a:t>
            </a:fld>
            <a:endParaRPr lang="en-US" sz="1600" dirty="0">
              <a:solidFill>
                <a:prstClr val="white"/>
              </a:solidFill>
            </a:endParaRPr>
          </a:p>
        </p:txBody>
      </p:sp>
      <p:sp>
        <p:nvSpPr>
          <p:cNvPr id="5" name="Footer Placeholder 4"/>
          <p:cNvSpPr>
            <a:spLocks noGrp="1"/>
          </p:cNvSpPr>
          <p:nvPr>
            <p:ph type="ftr" sz="quarter" idx="11"/>
          </p:nvPr>
        </p:nvSpPr>
        <p:spPr/>
        <p:txBody>
          <a:bodyPr/>
          <a:lstStyle/>
          <a:p>
            <a:pPr>
              <a:defRPr/>
            </a:pPr>
            <a:r>
              <a:rPr lang="en-GB" dirty="0"/>
              <a:t>CVD ROI  BSOL modelling example</a:t>
            </a:r>
            <a:endParaRPr lang="en-US" dirty="0"/>
          </a:p>
        </p:txBody>
      </p:sp>
    </p:spTree>
    <p:extLst>
      <p:ext uri="{BB962C8B-B14F-4D97-AF65-F5344CB8AC3E}">
        <p14:creationId xmlns:p14="http://schemas.microsoft.com/office/powerpoint/2010/main" val="314992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A708B7-6D5F-4543-8FEE-479AF93D12B7}"/>
              </a:ext>
            </a:extLst>
          </p:cNvPr>
          <p:cNvSpPr>
            <a:spLocks noGrp="1"/>
          </p:cNvSpPr>
          <p:nvPr>
            <p:ph type="title"/>
          </p:nvPr>
        </p:nvSpPr>
        <p:spPr/>
        <p:txBody>
          <a:bodyPr/>
          <a:lstStyle/>
          <a:p>
            <a:r>
              <a:rPr lang="en-GB" dirty="0"/>
              <a:t>Benefits</a:t>
            </a:r>
          </a:p>
        </p:txBody>
      </p:sp>
      <p:pic>
        <p:nvPicPr>
          <p:cNvPr id="3" name="Picture 2">
            <a:extLst>
              <a:ext uri="{FF2B5EF4-FFF2-40B4-BE49-F238E27FC236}">
                <a16:creationId xmlns:a16="http://schemas.microsoft.com/office/drawing/2014/main" id="{D8179505-B90E-45CC-87A1-5C7F7DB0D21B}"/>
              </a:ext>
            </a:extLst>
          </p:cNvPr>
          <p:cNvPicPr>
            <a:picLocks noChangeAspect="1"/>
          </p:cNvPicPr>
          <p:nvPr/>
        </p:nvPicPr>
        <p:blipFill>
          <a:blip r:embed="rId2"/>
          <a:stretch>
            <a:fillRect/>
          </a:stretch>
        </p:blipFill>
        <p:spPr>
          <a:xfrm>
            <a:off x="493290" y="1261684"/>
            <a:ext cx="11205419" cy="4334632"/>
          </a:xfrm>
          <a:prstGeom prst="rect">
            <a:avLst/>
          </a:prstGeom>
        </p:spPr>
      </p:pic>
    </p:spTree>
    <p:extLst>
      <p:ext uri="{BB962C8B-B14F-4D97-AF65-F5344CB8AC3E}">
        <p14:creationId xmlns:p14="http://schemas.microsoft.com/office/powerpoint/2010/main" val="4087890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92592F-6BE6-446B-87A3-A898D3DCFFD3}"/>
              </a:ext>
            </a:extLst>
          </p:cNvPr>
          <p:cNvPicPr>
            <a:picLocks noChangeAspect="1"/>
          </p:cNvPicPr>
          <p:nvPr/>
        </p:nvPicPr>
        <p:blipFill rotWithShape="1">
          <a:blip r:embed="rId2"/>
          <a:srcRect l="9556" t="11963" r="22384" b="4049"/>
          <a:stretch/>
        </p:blipFill>
        <p:spPr>
          <a:xfrm>
            <a:off x="854579" y="752029"/>
            <a:ext cx="8297967" cy="5759867"/>
          </a:xfrm>
          <a:prstGeom prst="rect">
            <a:avLst/>
          </a:prstGeom>
        </p:spPr>
      </p:pic>
    </p:spTree>
    <p:extLst>
      <p:ext uri="{BB962C8B-B14F-4D97-AF65-F5344CB8AC3E}">
        <p14:creationId xmlns:p14="http://schemas.microsoft.com/office/powerpoint/2010/main" val="515249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EDF0CD-74FD-4E67-84FC-DF848C8ADE93}"/>
              </a:ext>
            </a:extLst>
          </p:cNvPr>
          <p:cNvPicPr>
            <a:picLocks noChangeAspect="1"/>
          </p:cNvPicPr>
          <p:nvPr/>
        </p:nvPicPr>
        <p:blipFill>
          <a:blip r:embed="rId2"/>
          <a:stretch>
            <a:fillRect/>
          </a:stretch>
        </p:blipFill>
        <p:spPr>
          <a:xfrm>
            <a:off x="1334277" y="169214"/>
            <a:ext cx="8621777" cy="6167802"/>
          </a:xfrm>
          <a:prstGeom prst="rect">
            <a:avLst/>
          </a:prstGeom>
        </p:spPr>
      </p:pic>
    </p:spTree>
    <p:extLst>
      <p:ext uri="{BB962C8B-B14F-4D97-AF65-F5344CB8AC3E}">
        <p14:creationId xmlns:p14="http://schemas.microsoft.com/office/powerpoint/2010/main" val="4244366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FA0E-98E6-4613-BFE6-056BA28C6782}"/>
              </a:ext>
            </a:extLst>
          </p:cNvPr>
          <p:cNvSpPr>
            <a:spLocks noGrp="1"/>
          </p:cNvSpPr>
          <p:nvPr>
            <p:ph type="title"/>
          </p:nvPr>
        </p:nvSpPr>
        <p:spPr/>
        <p:txBody>
          <a:bodyPr/>
          <a:lstStyle/>
          <a:p>
            <a:r>
              <a:rPr lang="en-GB" dirty="0"/>
              <a:t>Shape tool CVD</a:t>
            </a:r>
            <a:br>
              <a:rPr lang="en-GB" dirty="0"/>
            </a:br>
            <a:r>
              <a:rPr lang="en-GB" sz="3200" dirty="0">
                <a:hlinkClick r:id="rId2"/>
              </a:rPr>
              <a:t>https://shapeatlas.net/CVD/</a:t>
            </a:r>
            <a:r>
              <a:rPr lang="en-GB" sz="3200" dirty="0"/>
              <a:t> </a:t>
            </a:r>
          </a:p>
        </p:txBody>
      </p:sp>
    </p:spTree>
    <p:extLst>
      <p:ext uri="{BB962C8B-B14F-4D97-AF65-F5344CB8AC3E}">
        <p14:creationId xmlns:p14="http://schemas.microsoft.com/office/powerpoint/2010/main" val="477735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0571C4-86E8-4B59-9C7F-B960312BFEFE}"/>
              </a:ext>
            </a:extLst>
          </p:cNvPr>
          <p:cNvPicPr>
            <a:picLocks noChangeAspect="1"/>
          </p:cNvPicPr>
          <p:nvPr/>
        </p:nvPicPr>
        <p:blipFill>
          <a:blip r:embed="rId2"/>
          <a:stretch>
            <a:fillRect/>
          </a:stretch>
        </p:blipFill>
        <p:spPr>
          <a:xfrm>
            <a:off x="97872" y="0"/>
            <a:ext cx="12192000" cy="6858000"/>
          </a:xfrm>
          <a:prstGeom prst="rect">
            <a:avLst/>
          </a:prstGeom>
        </p:spPr>
      </p:pic>
      <p:sp>
        <p:nvSpPr>
          <p:cNvPr id="3" name="Oval 2">
            <a:extLst>
              <a:ext uri="{FF2B5EF4-FFF2-40B4-BE49-F238E27FC236}">
                <a16:creationId xmlns:a16="http://schemas.microsoft.com/office/drawing/2014/main" id="{6D68D53C-3A4E-49CD-8315-CDAE51CE5720}"/>
              </a:ext>
            </a:extLst>
          </p:cNvPr>
          <p:cNvSpPr/>
          <p:nvPr/>
        </p:nvSpPr>
        <p:spPr>
          <a:xfrm>
            <a:off x="10125511" y="872455"/>
            <a:ext cx="2239861" cy="12835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5316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010088-7849-484D-AD13-088EF3CA9C4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04826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A31879-8324-4827-8769-F3CEC4937753}"/>
              </a:ext>
            </a:extLst>
          </p:cNvPr>
          <p:cNvPicPr>
            <a:picLocks noChangeAspect="1"/>
          </p:cNvPicPr>
          <p:nvPr/>
        </p:nvPicPr>
        <p:blipFill>
          <a:blip r:embed="rId2"/>
          <a:stretch>
            <a:fillRect/>
          </a:stretch>
        </p:blipFill>
        <p:spPr>
          <a:xfrm>
            <a:off x="0" y="0"/>
            <a:ext cx="12192000" cy="6858000"/>
          </a:xfrm>
          <a:prstGeom prst="rect">
            <a:avLst/>
          </a:prstGeom>
        </p:spPr>
      </p:pic>
      <p:sp>
        <p:nvSpPr>
          <p:cNvPr id="3" name="Oval 2">
            <a:extLst>
              <a:ext uri="{FF2B5EF4-FFF2-40B4-BE49-F238E27FC236}">
                <a16:creationId xmlns:a16="http://schemas.microsoft.com/office/drawing/2014/main" id="{31B7007C-AC93-4D77-82F5-5551EB80F1B2}"/>
              </a:ext>
            </a:extLst>
          </p:cNvPr>
          <p:cNvSpPr/>
          <p:nvPr/>
        </p:nvSpPr>
        <p:spPr>
          <a:xfrm>
            <a:off x="-226503" y="1572936"/>
            <a:ext cx="2265028" cy="578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3159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5003EA-3255-4092-8DF8-474E656CAB94}"/>
              </a:ext>
            </a:extLst>
          </p:cNvPr>
          <p:cNvPicPr>
            <a:picLocks noChangeAspect="1"/>
          </p:cNvPicPr>
          <p:nvPr/>
        </p:nvPicPr>
        <p:blipFill>
          <a:blip r:embed="rId2"/>
          <a:stretch>
            <a:fillRect/>
          </a:stretch>
        </p:blipFill>
        <p:spPr>
          <a:xfrm>
            <a:off x="0" y="0"/>
            <a:ext cx="12192000" cy="6858000"/>
          </a:xfrm>
          <a:prstGeom prst="rect">
            <a:avLst/>
          </a:prstGeom>
        </p:spPr>
      </p:pic>
      <p:sp>
        <p:nvSpPr>
          <p:cNvPr id="3" name="Oval 2">
            <a:extLst>
              <a:ext uri="{FF2B5EF4-FFF2-40B4-BE49-F238E27FC236}">
                <a16:creationId xmlns:a16="http://schemas.microsoft.com/office/drawing/2014/main" id="{58C58433-319B-4051-B2CC-ECBD93B26BEE}"/>
              </a:ext>
            </a:extLst>
          </p:cNvPr>
          <p:cNvSpPr/>
          <p:nvPr/>
        </p:nvSpPr>
        <p:spPr>
          <a:xfrm>
            <a:off x="0" y="4723002"/>
            <a:ext cx="2189527" cy="2852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2563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BB456C-227E-4914-84C9-847DD9C5C7BB}"/>
              </a:ext>
            </a:extLst>
          </p:cNvPr>
          <p:cNvPicPr>
            <a:picLocks noChangeAspect="1"/>
          </p:cNvPicPr>
          <p:nvPr/>
        </p:nvPicPr>
        <p:blipFill>
          <a:blip r:embed="rId2"/>
          <a:stretch>
            <a:fillRect/>
          </a:stretch>
        </p:blipFill>
        <p:spPr>
          <a:xfrm>
            <a:off x="1143001" y="782053"/>
            <a:ext cx="8939464" cy="5912494"/>
          </a:xfrm>
          <a:prstGeom prst="rect">
            <a:avLst/>
          </a:prstGeom>
        </p:spPr>
      </p:pic>
      <p:sp>
        <p:nvSpPr>
          <p:cNvPr id="5" name="TextBox 4">
            <a:extLst>
              <a:ext uri="{FF2B5EF4-FFF2-40B4-BE49-F238E27FC236}">
                <a16:creationId xmlns:a16="http://schemas.microsoft.com/office/drawing/2014/main" id="{AAC62102-0502-4BD1-B6D2-AA71B3DA1A6C}"/>
              </a:ext>
            </a:extLst>
          </p:cNvPr>
          <p:cNvSpPr txBox="1"/>
          <p:nvPr/>
        </p:nvSpPr>
        <p:spPr>
          <a:xfrm>
            <a:off x="1997242" y="144379"/>
            <a:ext cx="6978316" cy="369332"/>
          </a:xfrm>
          <a:prstGeom prst="rect">
            <a:avLst/>
          </a:prstGeom>
          <a:noFill/>
        </p:spPr>
        <p:txBody>
          <a:bodyPr wrap="square" rtlCol="0">
            <a:spAutoFit/>
          </a:bodyPr>
          <a:lstStyle/>
          <a:p>
            <a:r>
              <a:rPr lang="en-GB" dirty="0"/>
              <a:t>Diabetes Prevalence QOF: 2017/18 </a:t>
            </a:r>
          </a:p>
        </p:txBody>
      </p:sp>
    </p:spTree>
    <p:extLst>
      <p:ext uri="{BB962C8B-B14F-4D97-AF65-F5344CB8AC3E}">
        <p14:creationId xmlns:p14="http://schemas.microsoft.com/office/powerpoint/2010/main" val="109535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6120" y="548680"/>
            <a:ext cx="2933880" cy="648072"/>
          </a:xfrm>
        </p:spPr>
        <p:txBody>
          <a:bodyPr>
            <a:normAutofit/>
          </a:bodyPr>
          <a:lstStyle/>
          <a:p>
            <a:pPr algn="r"/>
            <a:r>
              <a:rPr lang="en-GB" sz="3200" dirty="0"/>
              <a:t>Aim of ROI tool</a:t>
            </a:r>
          </a:p>
        </p:txBody>
      </p:sp>
      <p:sp>
        <p:nvSpPr>
          <p:cNvPr id="5" name="Footer Placeholder 4"/>
          <p:cNvSpPr>
            <a:spLocks noGrp="1"/>
          </p:cNvSpPr>
          <p:nvPr>
            <p:ph type="ftr" sz="quarter" idx="11"/>
          </p:nvPr>
        </p:nvSpPr>
        <p:spPr/>
        <p:txBody>
          <a:bodyPr/>
          <a:lstStyle/>
          <a:p>
            <a:pPr>
              <a:defRPr/>
            </a:pPr>
            <a:r>
              <a:rPr lang="en-GB" dirty="0">
                <a:solidFill>
                  <a:prstClr val="white"/>
                </a:solidFill>
              </a:rPr>
              <a:t>CVD ROI tool</a:t>
            </a:r>
            <a:endParaRPr lang="en-US" dirty="0">
              <a:solidFill>
                <a:prstClr val="white"/>
              </a:solidFill>
            </a:endParaRPr>
          </a:p>
        </p:txBody>
      </p:sp>
      <p:sp>
        <p:nvSpPr>
          <p:cNvPr id="6" name="Content Placeholder 5"/>
          <p:cNvSpPr>
            <a:spLocks noGrp="1"/>
          </p:cNvSpPr>
          <p:nvPr>
            <p:ph idx="1"/>
          </p:nvPr>
        </p:nvSpPr>
        <p:spPr>
          <a:xfrm>
            <a:off x="2082000" y="1484784"/>
            <a:ext cx="8028000" cy="4536504"/>
          </a:xfrm>
        </p:spPr>
        <p:txBody>
          <a:bodyPr/>
          <a:lstStyle/>
          <a:p>
            <a:pPr marL="0" indent="0"/>
            <a:r>
              <a:rPr lang="en-GB" dirty="0"/>
              <a:t>To develop an integrated, single platform, local and national ROI tool for CVD prevention in high risk individuals, based on an up-to-date evidence review of interventions for detection or management of high risk conditions</a:t>
            </a:r>
          </a:p>
          <a:p>
            <a:pPr marL="0" indent="0"/>
            <a:endParaRPr lang="en-GB" dirty="0"/>
          </a:p>
          <a:p>
            <a:pPr marL="0" indent="0"/>
            <a:r>
              <a:rPr lang="en-GB" sz="2000" i="1" dirty="0"/>
              <a:t>Allows the user to explore CVD prevention strategies in patients with one or more of 6 key CVD risk factors, without existing CVD</a:t>
            </a:r>
          </a:p>
          <a:p>
            <a:pPr marL="0" indent="0"/>
            <a:endParaRPr lang="en-GB" sz="1600" dirty="0"/>
          </a:p>
          <a:p>
            <a:pPr marL="0" indent="0"/>
            <a:endParaRPr lang="en-GB" sz="1600" dirty="0"/>
          </a:p>
          <a:p>
            <a:pPr marL="0" indent="0"/>
            <a:r>
              <a:rPr lang="en-GB" dirty="0"/>
              <a:t>Key exclusions:</a:t>
            </a:r>
          </a:p>
          <a:p>
            <a:pPr marL="0" indent="0"/>
            <a:r>
              <a:rPr lang="en-GB" dirty="0"/>
              <a:t>Primary prevention in the general population, or prevention of subsequent events in people with pre-existing CVD not included in the scope of the tool</a:t>
            </a:r>
          </a:p>
        </p:txBody>
      </p:sp>
    </p:spTree>
    <p:extLst>
      <p:ext uri="{BB962C8B-B14F-4D97-AF65-F5344CB8AC3E}">
        <p14:creationId xmlns:p14="http://schemas.microsoft.com/office/powerpoint/2010/main" val="399555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2000" y="1556793"/>
            <a:ext cx="8028000" cy="3996743"/>
          </a:xfrm>
        </p:spPr>
        <p:txBody>
          <a:bodyPr/>
          <a:lstStyle/>
          <a:p>
            <a:pPr marL="0" indent="0"/>
            <a:r>
              <a:rPr lang="en-US" sz="2400" dirty="0"/>
              <a:t>Six key CVD risk factors included in the ROI population of interest are:</a:t>
            </a:r>
          </a:p>
          <a:p>
            <a:pPr>
              <a:spcBef>
                <a:spcPts val="600"/>
              </a:spcBef>
              <a:buFont typeface="Arial" panose="020B0604020202020204" pitchFamily="34" charset="0"/>
              <a:buChar char="•"/>
            </a:pPr>
            <a:r>
              <a:rPr lang="en-US" sz="2400" dirty="0"/>
              <a:t>High blood pressure; </a:t>
            </a:r>
          </a:p>
          <a:p>
            <a:pPr>
              <a:spcBef>
                <a:spcPts val="600"/>
              </a:spcBef>
              <a:buFont typeface="Arial" panose="020B0604020202020204" pitchFamily="34" charset="0"/>
              <a:buChar char="•"/>
            </a:pPr>
            <a:r>
              <a:rPr lang="en-US" sz="2400" dirty="0"/>
              <a:t>Atrial fibrillation (AF); </a:t>
            </a:r>
          </a:p>
          <a:p>
            <a:pPr>
              <a:spcBef>
                <a:spcPts val="600"/>
              </a:spcBef>
              <a:buFont typeface="Arial" panose="020B0604020202020204" pitchFamily="34" charset="0"/>
              <a:buChar char="•"/>
            </a:pPr>
            <a:r>
              <a:rPr lang="en-US" sz="2400" dirty="0"/>
              <a:t>High cholesterol/high CVD risk; and familial hypercholesterolemia (FH); </a:t>
            </a:r>
          </a:p>
          <a:p>
            <a:pPr>
              <a:spcBef>
                <a:spcPts val="600"/>
              </a:spcBef>
              <a:buFont typeface="Arial" panose="020B0604020202020204" pitchFamily="34" charset="0"/>
              <a:buChar char="•"/>
            </a:pPr>
            <a:r>
              <a:rPr lang="en-US" sz="2400" dirty="0"/>
              <a:t>Diabetes (Type 2 and Type 1); </a:t>
            </a:r>
          </a:p>
          <a:p>
            <a:pPr>
              <a:spcBef>
                <a:spcPts val="600"/>
              </a:spcBef>
              <a:buFont typeface="Arial" panose="020B0604020202020204" pitchFamily="34" charset="0"/>
              <a:buChar char="•"/>
            </a:pPr>
            <a:r>
              <a:rPr lang="en-US" sz="2400" dirty="0"/>
              <a:t>Non-diabetic </a:t>
            </a:r>
            <a:r>
              <a:rPr lang="en-US" sz="2400" dirty="0" err="1"/>
              <a:t>hyperglycaemia</a:t>
            </a:r>
            <a:r>
              <a:rPr lang="en-US" sz="2400" dirty="0"/>
              <a:t>;</a:t>
            </a:r>
          </a:p>
          <a:p>
            <a:pPr>
              <a:spcBef>
                <a:spcPts val="600"/>
              </a:spcBef>
              <a:buFont typeface="Arial" panose="020B0604020202020204" pitchFamily="34" charset="0"/>
              <a:buChar char="•"/>
            </a:pPr>
            <a:r>
              <a:rPr lang="en-US" sz="2400" dirty="0"/>
              <a:t>Chronic kidney disease (CKD</a:t>
            </a:r>
          </a:p>
        </p:txBody>
      </p:sp>
      <p:sp>
        <p:nvSpPr>
          <p:cNvPr id="6" name="Title 1"/>
          <p:cNvSpPr txBox="1">
            <a:spLocks/>
          </p:cNvSpPr>
          <p:nvPr/>
        </p:nvSpPr>
        <p:spPr>
          <a:xfrm>
            <a:off x="5087888" y="548680"/>
            <a:ext cx="5022112" cy="576064"/>
          </a:xfrm>
          <a:prstGeom prst="rect">
            <a:avLst/>
          </a:prstGeom>
        </p:spPr>
        <p:txBody>
          <a:bodyPr vert="horz" lIns="0" tIns="0" rIns="0" bIns="0" rtlCol="0" anchor="t" anchorCtr="0">
            <a:noAutofit/>
          </a:bodyPr>
          <a:lstStyle>
            <a:lvl1pPr algn="l" rtl="0" eaLnBrk="1" fontAlgn="base" hangingPunct="1">
              <a:spcBef>
                <a:spcPct val="0"/>
              </a:spcBef>
              <a:spcAft>
                <a:spcPct val="0"/>
              </a:spcAft>
              <a:defRPr sz="4000" kern="1200" spc="-150" baseline="0">
                <a:solidFill>
                  <a:srgbClr val="00AE9E"/>
                </a:solidFill>
                <a:latin typeface="Gill Sans MT" panose="020B0502020104020203" pitchFamily="34" charset="0"/>
                <a:ea typeface="ヒラギノ角ゴ Pro W3" pitchFamily="84" charset="-128"/>
                <a:cs typeface="Gill Sans MT" panose="020B0502020104020203" pitchFamily="34" charset="0"/>
              </a:defRPr>
            </a:lvl1pPr>
            <a:lvl2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pPr algn="r"/>
            <a:r>
              <a:rPr lang="en-GB" sz="3200" spc="-100" dirty="0"/>
              <a:t>CVD ROI population of interest</a:t>
            </a:r>
            <a:endParaRPr lang="en-GB" sz="3200" dirty="0"/>
          </a:p>
        </p:txBody>
      </p:sp>
      <p:sp>
        <p:nvSpPr>
          <p:cNvPr id="5" name="Footer Placeholder 4">
            <a:extLst>
              <a:ext uri="{FF2B5EF4-FFF2-40B4-BE49-F238E27FC236}">
                <a16:creationId xmlns:a16="http://schemas.microsoft.com/office/drawing/2014/main" id="{104B0262-C2D5-4016-97CE-A055A24F1EBB}"/>
              </a:ext>
            </a:extLst>
          </p:cNvPr>
          <p:cNvSpPr>
            <a:spLocks noGrp="1"/>
          </p:cNvSpPr>
          <p:nvPr>
            <p:ph type="ftr" sz="quarter" idx="11"/>
          </p:nvPr>
        </p:nvSpPr>
        <p:spPr>
          <a:xfrm>
            <a:off x="2424114" y="6308726"/>
            <a:ext cx="8064375" cy="549275"/>
          </a:xfrm>
        </p:spPr>
        <p:txBody>
          <a:bodyPr/>
          <a:lstStyle/>
          <a:p>
            <a:pPr>
              <a:defRPr/>
            </a:pPr>
            <a:r>
              <a:rPr lang="en-GB" dirty="0">
                <a:solidFill>
                  <a:prstClr val="white"/>
                </a:solidFill>
              </a:rPr>
              <a:t>CVD ROI tool</a:t>
            </a:r>
            <a:endParaRPr lang="en-US" dirty="0">
              <a:solidFill>
                <a:prstClr val="white"/>
              </a:solidFill>
            </a:endParaRPr>
          </a:p>
        </p:txBody>
      </p:sp>
    </p:spTree>
    <p:extLst>
      <p:ext uri="{BB962C8B-B14F-4D97-AF65-F5344CB8AC3E}">
        <p14:creationId xmlns:p14="http://schemas.microsoft.com/office/powerpoint/2010/main" val="4015203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2000" y="1468615"/>
            <a:ext cx="8028000" cy="4696689"/>
          </a:xfrm>
        </p:spPr>
        <p:txBody>
          <a:bodyPr/>
          <a:lstStyle/>
          <a:p>
            <a:pPr marL="0" indent="0"/>
            <a:r>
              <a:rPr lang="en-US" sz="2400" dirty="0"/>
              <a:t>The underlying model is a microsimulation model</a:t>
            </a:r>
          </a:p>
          <a:p>
            <a:pPr marL="457200" indent="-457200">
              <a:buFont typeface="+mj-lt"/>
              <a:buAutoNum type="arabicPeriod"/>
            </a:pPr>
            <a:r>
              <a:rPr lang="en-US" sz="2400" dirty="0"/>
              <a:t>The model simulates the population (16 years+), based initially on the Health Survey for England.</a:t>
            </a:r>
          </a:p>
          <a:p>
            <a:pPr marL="457200" indent="-457200">
              <a:buFont typeface="+mj-lt"/>
              <a:buAutoNum type="arabicPeriod"/>
            </a:pPr>
            <a:r>
              <a:rPr lang="en-US" sz="2400" dirty="0"/>
              <a:t>Baseline characteristics and risks coupled with diagnosis and treatment provide probability of CVD events, diabetes complications, as well as other conditions</a:t>
            </a:r>
          </a:p>
          <a:p>
            <a:pPr marL="457200" indent="-457200">
              <a:buFont typeface="+mj-lt"/>
              <a:buAutoNum type="arabicPeriod"/>
            </a:pPr>
            <a:r>
              <a:rPr lang="en-US" sz="2400" dirty="0"/>
              <a:t>Population cohort is aged over 20 years. Health trajectories of baseline populations defined by Whitehall II cohort</a:t>
            </a:r>
          </a:p>
          <a:p>
            <a:pPr marL="457200" indent="-457200">
              <a:buFont typeface="+mj-lt"/>
              <a:buAutoNum type="arabicPeriod"/>
            </a:pPr>
            <a:r>
              <a:rPr lang="en-US" sz="2400" dirty="0"/>
              <a:t>Interventions are applied to individuals that alter risk factors. CVD risk is measured using modified risk scores (QRISK and </a:t>
            </a:r>
            <a:r>
              <a:rPr lang="en-US" sz="2400" dirty="0" err="1"/>
              <a:t>QStroke</a:t>
            </a:r>
            <a:r>
              <a:rPr lang="en-US" sz="2400" dirty="0"/>
              <a:t>).</a:t>
            </a:r>
          </a:p>
          <a:p>
            <a:pPr marL="0" indent="0"/>
            <a:endParaRPr lang="en-US" sz="2400" dirty="0"/>
          </a:p>
          <a:p>
            <a:pPr marL="0" indent="0"/>
            <a:endParaRPr lang="en-US" sz="2400" dirty="0"/>
          </a:p>
        </p:txBody>
      </p:sp>
      <p:sp>
        <p:nvSpPr>
          <p:cNvPr id="6" name="Title 1"/>
          <p:cNvSpPr txBox="1">
            <a:spLocks/>
          </p:cNvSpPr>
          <p:nvPr/>
        </p:nvSpPr>
        <p:spPr>
          <a:xfrm>
            <a:off x="5231904" y="548680"/>
            <a:ext cx="4878096" cy="576064"/>
          </a:xfrm>
          <a:prstGeom prst="rect">
            <a:avLst/>
          </a:prstGeom>
        </p:spPr>
        <p:txBody>
          <a:bodyPr vert="horz" lIns="0" tIns="0" rIns="0" bIns="0" rtlCol="0" anchor="t" anchorCtr="0">
            <a:noAutofit/>
          </a:bodyPr>
          <a:lstStyle>
            <a:lvl1pPr algn="l" rtl="0" eaLnBrk="1" fontAlgn="base" hangingPunct="1">
              <a:spcBef>
                <a:spcPct val="0"/>
              </a:spcBef>
              <a:spcAft>
                <a:spcPct val="0"/>
              </a:spcAft>
              <a:defRPr sz="4000" kern="1200" spc="-150" baseline="0">
                <a:solidFill>
                  <a:srgbClr val="00AE9E"/>
                </a:solidFill>
                <a:latin typeface="Gill Sans MT" panose="020B0502020104020203" pitchFamily="34" charset="0"/>
                <a:ea typeface="ヒラギノ角ゴ Pro W3" pitchFamily="84" charset="-128"/>
                <a:cs typeface="Gill Sans MT" panose="020B0502020104020203" pitchFamily="34" charset="0"/>
              </a:defRPr>
            </a:lvl1pPr>
            <a:lvl2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pPr algn="r"/>
            <a:r>
              <a:rPr lang="en-GB" sz="3200" spc="-100" dirty="0"/>
              <a:t>CVD ROI tool - overview</a:t>
            </a:r>
            <a:endParaRPr lang="en-GB" sz="3200" dirty="0"/>
          </a:p>
        </p:txBody>
      </p:sp>
      <p:sp>
        <p:nvSpPr>
          <p:cNvPr id="5" name="Footer Placeholder 4">
            <a:extLst>
              <a:ext uri="{FF2B5EF4-FFF2-40B4-BE49-F238E27FC236}">
                <a16:creationId xmlns:a16="http://schemas.microsoft.com/office/drawing/2014/main" id="{A518C94A-B817-4D7B-8490-E7580542B704}"/>
              </a:ext>
            </a:extLst>
          </p:cNvPr>
          <p:cNvSpPr>
            <a:spLocks noGrp="1"/>
          </p:cNvSpPr>
          <p:nvPr>
            <p:ph type="ftr" sz="quarter" idx="11"/>
          </p:nvPr>
        </p:nvSpPr>
        <p:spPr>
          <a:xfrm>
            <a:off x="2424114" y="6308726"/>
            <a:ext cx="8064375" cy="549275"/>
          </a:xfrm>
        </p:spPr>
        <p:txBody>
          <a:bodyPr/>
          <a:lstStyle/>
          <a:p>
            <a:pPr>
              <a:defRPr/>
            </a:pPr>
            <a:r>
              <a:rPr lang="en-GB" dirty="0">
                <a:solidFill>
                  <a:prstClr val="white"/>
                </a:solidFill>
              </a:rPr>
              <a:t>CVD ROI tool</a:t>
            </a:r>
            <a:endParaRPr lang="en-US" dirty="0">
              <a:solidFill>
                <a:prstClr val="white"/>
              </a:solidFill>
            </a:endParaRPr>
          </a:p>
        </p:txBody>
      </p:sp>
    </p:spTree>
    <p:extLst>
      <p:ext uri="{BB962C8B-B14F-4D97-AF65-F5344CB8AC3E}">
        <p14:creationId xmlns:p14="http://schemas.microsoft.com/office/powerpoint/2010/main" val="3587243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576" y="298777"/>
            <a:ext cx="2933880" cy="549275"/>
          </a:xfrm>
        </p:spPr>
        <p:txBody>
          <a:bodyPr>
            <a:normAutofit/>
          </a:bodyPr>
          <a:lstStyle/>
          <a:p>
            <a:pPr algn="r"/>
            <a:r>
              <a:rPr lang="en-GB" sz="3200" dirty="0"/>
              <a:t>Model progression</a:t>
            </a:r>
          </a:p>
        </p:txBody>
      </p:sp>
      <p:sp>
        <p:nvSpPr>
          <p:cNvPr id="5" name="Footer Placeholder 4"/>
          <p:cNvSpPr>
            <a:spLocks noGrp="1"/>
          </p:cNvSpPr>
          <p:nvPr>
            <p:ph type="ftr" sz="quarter" idx="11"/>
          </p:nvPr>
        </p:nvSpPr>
        <p:spPr/>
        <p:txBody>
          <a:bodyPr/>
          <a:lstStyle/>
          <a:p>
            <a:pPr>
              <a:defRPr/>
            </a:pPr>
            <a:r>
              <a:rPr lang="en-GB" dirty="0">
                <a:solidFill>
                  <a:prstClr val="white"/>
                </a:solidFill>
              </a:rPr>
              <a:t>CVD ROI tool</a:t>
            </a:r>
            <a:endParaRPr lang="en-US" dirty="0">
              <a:solidFill>
                <a:prstClr val="white"/>
              </a:solidFill>
            </a:endParaRPr>
          </a:p>
        </p:txBody>
      </p:sp>
      <p:sp>
        <p:nvSpPr>
          <p:cNvPr id="3" name="Oval 2">
            <a:extLst>
              <a:ext uri="{FF2B5EF4-FFF2-40B4-BE49-F238E27FC236}">
                <a16:creationId xmlns:a16="http://schemas.microsoft.com/office/drawing/2014/main" id="{411B0F3D-2000-47C1-8226-7D6C9E8E7BCB}"/>
              </a:ext>
            </a:extLst>
          </p:cNvPr>
          <p:cNvSpPr/>
          <p:nvPr/>
        </p:nvSpPr>
        <p:spPr>
          <a:xfrm>
            <a:off x="1785563" y="1267726"/>
            <a:ext cx="2374807" cy="111648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a:rPr>
              <a:t>Population</a:t>
            </a:r>
          </a:p>
        </p:txBody>
      </p:sp>
      <p:sp>
        <p:nvSpPr>
          <p:cNvPr id="6" name="Rectangle 5">
            <a:extLst>
              <a:ext uri="{FF2B5EF4-FFF2-40B4-BE49-F238E27FC236}">
                <a16:creationId xmlns:a16="http://schemas.microsoft.com/office/drawing/2014/main" id="{911DC258-E170-4394-BD57-7EEACC2F70F4}"/>
              </a:ext>
            </a:extLst>
          </p:cNvPr>
          <p:cNvSpPr/>
          <p:nvPr/>
        </p:nvSpPr>
        <p:spPr>
          <a:xfrm>
            <a:off x="4700339" y="1383440"/>
            <a:ext cx="2285808"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a:rPr>
              <a:t>Risk factor progression</a:t>
            </a:r>
          </a:p>
        </p:txBody>
      </p:sp>
      <p:sp>
        <p:nvSpPr>
          <p:cNvPr id="11" name="TextBox 10">
            <a:extLst>
              <a:ext uri="{FF2B5EF4-FFF2-40B4-BE49-F238E27FC236}">
                <a16:creationId xmlns:a16="http://schemas.microsoft.com/office/drawing/2014/main" id="{BECF87C9-CDE9-4465-9DBF-47420183FBE8}"/>
              </a:ext>
            </a:extLst>
          </p:cNvPr>
          <p:cNvSpPr txBox="1"/>
          <p:nvPr/>
        </p:nvSpPr>
        <p:spPr>
          <a:xfrm>
            <a:off x="7498316" y="1309868"/>
            <a:ext cx="2952328" cy="923330"/>
          </a:xfrm>
          <a:prstGeom prst="rect">
            <a:avLst/>
          </a:prstGeom>
          <a:noFill/>
        </p:spPr>
        <p:txBody>
          <a:bodyPr wrap="square" rtlCol="0">
            <a:spAutoFit/>
          </a:bodyPr>
          <a:lstStyle/>
          <a:p>
            <a:r>
              <a:rPr lang="en-GB" dirty="0">
                <a:solidFill>
                  <a:prstClr val="black"/>
                </a:solidFill>
                <a:latin typeface="Arial"/>
              </a:rPr>
              <a:t>Update age and metabolic risk status of each individual</a:t>
            </a:r>
          </a:p>
        </p:txBody>
      </p:sp>
      <p:sp>
        <p:nvSpPr>
          <p:cNvPr id="12" name="Rectangle 11">
            <a:extLst>
              <a:ext uri="{FF2B5EF4-FFF2-40B4-BE49-F238E27FC236}">
                <a16:creationId xmlns:a16="http://schemas.microsoft.com/office/drawing/2014/main" id="{6CCF192B-B7C4-4076-9EF7-67F36A598DBB}"/>
              </a:ext>
            </a:extLst>
          </p:cNvPr>
          <p:cNvSpPr/>
          <p:nvPr/>
        </p:nvSpPr>
        <p:spPr>
          <a:xfrm>
            <a:off x="4700339" y="2550236"/>
            <a:ext cx="2285808"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a:rPr>
              <a:t>Detection</a:t>
            </a:r>
          </a:p>
        </p:txBody>
      </p:sp>
      <p:sp>
        <p:nvSpPr>
          <p:cNvPr id="13" name="Rectangle 12">
            <a:extLst>
              <a:ext uri="{FF2B5EF4-FFF2-40B4-BE49-F238E27FC236}">
                <a16:creationId xmlns:a16="http://schemas.microsoft.com/office/drawing/2014/main" id="{7B27720B-F0E2-4526-86A6-E7A749FC21B9}"/>
              </a:ext>
            </a:extLst>
          </p:cNvPr>
          <p:cNvSpPr/>
          <p:nvPr/>
        </p:nvSpPr>
        <p:spPr>
          <a:xfrm>
            <a:off x="4700339" y="3717032"/>
            <a:ext cx="2285808"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a:rPr>
              <a:t>Management</a:t>
            </a:r>
          </a:p>
        </p:txBody>
      </p:sp>
      <p:sp>
        <p:nvSpPr>
          <p:cNvPr id="14" name="TextBox 13">
            <a:extLst>
              <a:ext uri="{FF2B5EF4-FFF2-40B4-BE49-F238E27FC236}">
                <a16:creationId xmlns:a16="http://schemas.microsoft.com/office/drawing/2014/main" id="{A86B6ED9-B2A9-4BD2-9015-2F5DC201F0B1}"/>
              </a:ext>
            </a:extLst>
          </p:cNvPr>
          <p:cNvSpPr txBox="1"/>
          <p:nvPr/>
        </p:nvSpPr>
        <p:spPr>
          <a:xfrm>
            <a:off x="7464152" y="2633717"/>
            <a:ext cx="2952328" cy="646331"/>
          </a:xfrm>
          <a:prstGeom prst="rect">
            <a:avLst/>
          </a:prstGeom>
          <a:noFill/>
        </p:spPr>
        <p:txBody>
          <a:bodyPr wrap="square" rtlCol="0">
            <a:spAutoFit/>
          </a:bodyPr>
          <a:lstStyle/>
          <a:p>
            <a:r>
              <a:rPr lang="en-GB" dirty="0">
                <a:solidFill>
                  <a:prstClr val="black"/>
                </a:solidFill>
                <a:latin typeface="Arial"/>
              </a:rPr>
              <a:t>Detection and diagnosis of high risk individuals</a:t>
            </a:r>
          </a:p>
        </p:txBody>
      </p:sp>
      <p:sp>
        <p:nvSpPr>
          <p:cNvPr id="15" name="TextBox 14">
            <a:extLst>
              <a:ext uri="{FF2B5EF4-FFF2-40B4-BE49-F238E27FC236}">
                <a16:creationId xmlns:a16="http://schemas.microsoft.com/office/drawing/2014/main" id="{31BA2EAE-8EE0-46ED-A5C4-D42C5221CCF6}"/>
              </a:ext>
            </a:extLst>
          </p:cNvPr>
          <p:cNvSpPr txBox="1"/>
          <p:nvPr/>
        </p:nvSpPr>
        <p:spPr>
          <a:xfrm>
            <a:off x="7464152" y="3818284"/>
            <a:ext cx="2952328" cy="646331"/>
          </a:xfrm>
          <a:prstGeom prst="rect">
            <a:avLst/>
          </a:prstGeom>
          <a:noFill/>
        </p:spPr>
        <p:txBody>
          <a:bodyPr wrap="square" rtlCol="0">
            <a:spAutoFit/>
          </a:bodyPr>
          <a:lstStyle/>
          <a:p>
            <a:r>
              <a:rPr lang="en-GB" dirty="0">
                <a:solidFill>
                  <a:prstClr val="black"/>
                </a:solidFill>
                <a:latin typeface="Arial"/>
              </a:rPr>
              <a:t>Management of high risk individuals</a:t>
            </a:r>
          </a:p>
        </p:txBody>
      </p:sp>
      <p:sp>
        <p:nvSpPr>
          <p:cNvPr id="16" name="Rectangle 15">
            <a:extLst>
              <a:ext uri="{FF2B5EF4-FFF2-40B4-BE49-F238E27FC236}">
                <a16:creationId xmlns:a16="http://schemas.microsoft.com/office/drawing/2014/main" id="{DB152707-7984-48C3-B667-BAD6C3A63CDD}"/>
              </a:ext>
            </a:extLst>
          </p:cNvPr>
          <p:cNvSpPr/>
          <p:nvPr/>
        </p:nvSpPr>
        <p:spPr>
          <a:xfrm>
            <a:off x="4700339" y="4870717"/>
            <a:ext cx="2285808" cy="8640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latin typeface="Arial"/>
              </a:rPr>
              <a:t>Disease outcome</a:t>
            </a:r>
          </a:p>
        </p:txBody>
      </p:sp>
      <p:sp>
        <p:nvSpPr>
          <p:cNvPr id="17" name="TextBox 16">
            <a:extLst>
              <a:ext uri="{FF2B5EF4-FFF2-40B4-BE49-F238E27FC236}">
                <a16:creationId xmlns:a16="http://schemas.microsoft.com/office/drawing/2014/main" id="{7BE32EBA-C144-4F23-BC8D-6A3C803F4CF8}"/>
              </a:ext>
            </a:extLst>
          </p:cNvPr>
          <p:cNvSpPr txBox="1"/>
          <p:nvPr/>
        </p:nvSpPr>
        <p:spPr>
          <a:xfrm>
            <a:off x="7464152" y="4963536"/>
            <a:ext cx="2952328" cy="646331"/>
          </a:xfrm>
          <a:prstGeom prst="rect">
            <a:avLst/>
          </a:prstGeom>
          <a:noFill/>
        </p:spPr>
        <p:txBody>
          <a:bodyPr wrap="square" rtlCol="0">
            <a:spAutoFit/>
          </a:bodyPr>
          <a:lstStyle/>
          <a:p>
            <a:r>
              <a:rPr lang="en-GB" dirty="0">
                <a:solidFill>
                  <a:prstClr val="black"/>
                </a:solidFill>
                <a:latin typeface="Arial"/>
              </a:rPr>
              <a:t>Progression to disease and mortality events</a:t>
            </a:r>
          </a:p>
        </p:txBody>
      </p:sp>
      <p:cxnSp>
        <p:nvCxnSpPr>
          <p:cNvPr id="19" name="Connector: Elbow 18">
            <a:extLst>
              <a:ext uri="{FF2B5EF4-FFF2-40B4-BE49-F238E27FC236}">
                <a16:creationId xmlns:a16="http://schemas.microsoft.com/office/drawing/2014/main" id="{9F29ED0E-5E89-418D-805F-7B71812FF887}"/>
              </a:ext>
            </a:extLst>
          </p:cNvPr>
          <p:cNvCxnSpPr>
            <a:cxnSpLocks/>
          </p:cNvCxnSpPr>
          <p:nvPr/>
        </p:nvCxnSpPr>
        <p:spPr>
          <a:xfrm rot="16200000" flipV="1">
            <a:off x="2751707" y="2785628"/>
            <a:ext cx="3225486" cy="3000628"/>
          </a:xfrm>
          <a:prstGeom prst="bentConnector3">
            <a:avLst>
              <a:gd name="adj1" fmla="val -7365"/>
            </a:avLst>
          </a:prstGeom>
          <a:ln w="920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Arrow: Right 28">
            <a:extLst>
              <a:ext uri="{FF2B5EF4-FFF2-40B4-BE49-F238E27FC236}">
                <a16:creationId xmlns:a16="http://schemas.microsoft.com/office/drawing/2014/main" id="{21EFEBD1-4ACB-4188-A0D9-AAF9A6D5B346}"/>
              </a:ext>
            </a:extLst>
          </p:cNvPr>
          <p:cNvSpPr/>
          <p:nvPr/>
        </p:nvSpPr>
        <p:spPr>
          <a:xfrm>
            <a:off x="4364450" y="1656804"/>
            <a:ext cx="193774" cy="317368"/>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
        <p:nvSpPr>
          <p:cNvPr id="34" name="Arrow: Down 33">
            <a:extLst>
              <a:ext uri="{FF2B5EF4-FFF2-40B4-BE49-F238E27FC236}">
                <a16:creationId xmlns:a16="http://schemas.microsoft.com/office/drawing/2014/main" id="{E191CEC9-0CEC-4A9E-8ED2-5CAD2CCDF6E4}"/>
              </a:ext>
            </a:extLst>
          </p:cNvPr>
          <p:cNvSpPr/>
          <p:nvPr/>
        </p:nvSpPr>
        <p:spPr>
          <a:xfrm>
            <a:off x="5663224" y="2315534"/>
            <a:ext cx="360040" cy="153592"/>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
        <p:nvSpPr>
          <p:cNvPr id="35" name="Arrow: Down 34">
            <a:extLst>
              <a:ext uri="{FF2B5EF4-FFF2-40B4-BE49-F238E27FC236}">
                <a16:creationId xmlns:a16="http://schemas.microsoft.com/office/drawing/2014/main" id="{EAD81267-23C1-4B97-AD90-D592D2B60AB4}"/>
              </a:ext>
            </a:extLst>
          </p:cNvPr>
          <p:cNvSpPr/>
          <p:nvPr/>
        </p:nvSpPr>
        <p:spPr>
          <a:xfrm>
            <a:off x="5663224" y="3495442"/>
            <a:ext cx="360040" cy="153592"/>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
        <p:nvSpPr>
          <p:cNvPr id="36" name="Arrow: Down 35">
            <a:extLst>
              <a:ext uri="{FF2B5EF4-FFF2-40B4-BE49-F238E27FC236}">
                <a16:creationId xmlns:a16="http://schemas.microsoft.com/office/drawing/2014/main" id="{4DFCBAB5-4BF8-4698-8603-DCEE591D8356}"/>
              </a:ext>
            </a:extLst>
          </p:cNvPr>
          <p:cNvSpPr/>
          <p:nvPr/>
        </p:nvSpPr>
        <p:spPr>
          <a:xfrm>
            <a:off x="5655034" y="4649800"/>
            <a:ext cx="360040" cy="153592"/>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
        <p:nvSpPr>
          <p:cNvPr id="37" name="TextBox 36">
            <a:extLst>
              <a:ext uri="{FF2B5EF4-FFF2-40B4-BE49-F238E27FC236}">
                <a16:creationId xmlns:a16="http://schemas.microsoft.com/office/drawing/2014/main" id="{9766281C-5040-4C68-AF6D-64BAAD272EED}"/>
              </a:ext>
            </a:extLst>
          </p:cNvPr>
          <p:cNvSpPr txBox="1"/>
          <p:nvPr/>
        </p:nvSpPr>
        <p:spPr>
          <a:xfrm>
            <a:off x="3706751" y="847555"/>
            <a:ext cx="1748518" cy="369332"/>
          </a:xfrm>
          <a:prstGeom prst="rect">
            <a:avLst/>
          </a:prstGeom>
          <a:noFill/>
        </p:spPr>
        <p:txBody>
          <a:bodyPr wrap="square" rtlCol="0">
            <a:spAutoFit/>
          </a:bodyPr>
          <a:lstStyle/>
          <a:p>
            <a:r>
              <a:rPr lang="en-GB" dirty="0">
                <a:solidFill>
                  <a:prstClr val="black"/>
                </a:solidFill>
                <a:latin typeface="Arial"/>
              </a:rPr>
              <a:t>Over 20 years</a:t>
            </a:r>
          </a:p>
        </p:txBody>
      </p:sp>
      <p:sp>
        <p:nvSpPr>
          <p:cNvPr id="7" name="Rectangle: Rounded Corners 6">
            <a:extLst>
              <a:ext uri="{FF2B5EF4-FFF2-40B4-BE49-F238E27FC236}">
                <a16:creationId xmlns:a16="http://schemas.microsoft.com/office/drawing/2014/main" id="{CC633A68-3FB7-4003-813C-072EC258D55A}"/>
              </a:ext>
            </a:extLst>
          </p:cNvPr>
          <p:cNvSpPr/>
          <p:nvPr/>
        </p:nvSpPr>
        <p:spPr>
          <a:xfrm>
            <a:off x="3431704" y="2797618"/>
            <a:ext cx="932746" cy="36933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latin typeface="Arial"/>
              </a:rPr>
              <a:t>Patients &amp; cost</a:t>
            </a:r>
          </a:p>
        </p:txBody>
      </p:sp>
      <p:sp>
        <p:nvSpPr>
          <p:cNvPr id="22" name="Rectangle: Rounded Corners 21">
            <a:extLst>
              <a:ext uri="{FF2B5EF4-FFF2-40B4-BE49-F238E27FC236}">
                <a16:creationId xmlns:a16="http://schemas.microsoft.com/office/drawing/2014/main" id="{B1E66B9A-8A27-4BD5-9D1B-929E1BE8CCCB}"/>
              </a:ext>
            </a:extLst>
          </p:cNvPr>
          <p:cNvSpPr/>
          <p:nvPr/>
        </p:nvSpPr>
        <p:spPr>
          <a:xfrm>
            <a:off x="3431704" y="3948373"/>
            <a:ext cx="932746" cy="36933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latin typeface="Arial"/>
              </a:rPr>
              <a:t>Patients &amp; cost</a:t>
            </a:r>
          </a:p>
        </p:txBody>
      </p:sp>
      <p:sp>
        <p:nvSpPr>
          <p:cNvPr id="32" name="Rectangle: Rounded Corners 31">
            <a:extLst>
              <a:ext uri="{FF2B5EF4-FFF2-40B4-BE49-F238E27FC236}">
                <a16:creationId xmlns:a16="http://schemas.microsoft.com/office/drawing/2014/main" id="{E8EC2127-F798-40E7-93D5-40029DD34735}"/>
              </a:ext>
            </a:extLst>
          </p:cNvPr>
          <p:cNvSpPr/>
          <p:nvPr/>
        </p:nvSpPr>
        <p:spPr>
          <a:xfrm>
            <a:off x="3440144" y="5097275"/>
            <a:ext cx="932746" cy="387133"/>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latin typeface="Arial"/>
              </a:rPr>
              <a:t>Patients &amp; cost </a:t>
            </a:r>
          </a:p>
        </p:txBody>
      </p:sp>
      <p:sp>
        <p:nvSpPr>
          <p:cNvPr id="27" name="Arrow: Left 26">
            <a:extLst>
              <a:ext uri="{FF2B5EF4-FFF2-40B4-BE49-F238E27FC236}">
                <a16:creationId xmlns:a16="http://schemas.microsoft.com/office/drawing/2014/main" id="{59F5F386-F57C-4B8F-81BF-0EC5FA159D4B}"/>
              </a:ext>
            </a:extLst>
          </p:cNvPr>
          <p:cNvSpPr/>
          <p:nvPr/>
        </p:nvSpPr>
        <p:spPr>
          <a:xfrm>
            <a:off x="4431176" y="2844184"/>
            <a:ext cx="127048" cy="276200"/>
          </a:xfrm>
          <a:prstGeom prst="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
        <p:nvSpPr>
          <p:cNvPr id="38" name="Arrow: Left 37">
            <a:extLst>
              <a:ext uri="{FF2B5EF4-FFF2-40B4-BE49-F238E27FC236}">
                <a16:creationId xmlns:a16="http://schemas.microsoft.com/office/drawing/2014/main" id="{60965D91-63F9-45B7-B9E5-772500215A8D}"/>
              </a:ext>
            </a:extLst>
          </p:cNvPr>
          <p:cNvSpPr/>
          <p:nvPr/>
        </p:nvSpPr>
        <p:spPr>
          <a:xfrm>
            <a:off x="4453962" y="4009742"/>
            <a:ext cx="127048" cy="276200"/>
          </a:xfrm>
          <a:prstGeom prst="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
        <p:nvSpPr>
          <p:cNvPr id="39" name="Arrow: Left 38">
            <a:extLst>
              <a:ext uri="{FF2B5EF4-FFF2-40B4-BE49-F238E27FC236}">
                <a16:creationId xmlns:a16="http://schemas.microsoft.com/office/drawing/2014/main" id="{578BC942-1DDD-483F-A9B2-536FDD91C13C}"/>
              </a:ext>
            </a:extLst>
          </p:cNvPr>
          <p:cNvSpPr/>
          <p:nvPr/>
        </p:nvSpPr>
        <p:spPr>
          <a:xfrm>
            <a:off x="4439690" y="5176073"/>
            <a:ext cx="127048" cy="276200"/>
          </a:xfrm>
          <a:prstGeom prst="lef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Tree>
    <p:extLst>
      <p:ext uri="{BB962C8B-B14F-4D97-AF65-F5344CB8AC3E}">
        <p14:creationId xmlns:p14="http://schemas.microsoft.com/office/powerpoint/2010/main" val="357316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6120" y="548680"/>
            <a:ext cx="2933880" cy="648072"/>
          </a:xfrm>
        </p:spPr>
        <p:txBody>
          <a:bodyPr>
            <a:normAutofit/>
          </a:bodyPr>
          <a:lstStyle/>
          <a:p>
            <a:pPr algn="r"/>
            <a:r>
              <a:rPr lang="en-GB" sz="3200" dirty="0"/>
              <a:t>User intervention</a:t>
            </a:r>
          </a:p>
        </p:txBody>
      </p:sp>
      <p:sp>
        <p:nvSpPr>
          <p:cNvPr id="5" name="Footer Placeholder 4"/>
          <p:cNvSpPr>
            <a:spLocks noGrp="1"/>
          </p:cNvSpPr>
          <p:nvPr>
            <p:ph type="ftr" sz="quarter" idx="11"/>
          </p:nvPr>
        </p:nvSpPr>
        <p:spPr/>
        <p:txBody>
          <a:bodyPr/>
          <a:lstStyle/>
          <a:p>
            <a:pPr>
              <a:defRPr/>
            </a:pPr>
            <a:r>
              <a:rPr lang="en-GB" dirty="0">
                <a:solidFill>
                  <a:prstClr val="white"/>
                </a:solidFill>
              </a:rPr>
              <a:t>CVD ROI tool</a:t>
            </a:r>
            <a:endParaRPr lang="en-US" dirty="0">
              <a:solidFill>
                <a:prstClr val="white"/>
              </a:solidFill>
            </a:endParaRPr>
          </a:p>
        </p:txBody>
      </p:sp>
      <p:sp>
        <p:nvSpPr>
          <p:cNvPr id="6" name="Content Placeholder 5"/>
          <p:cNvSpPr>
            <a:spLocks noGrp="1"/>
          </p:cNvSpPr>
          <p:nvPr>
            <p:ph idx="1"/>
          </p:nvPr>
        </p:nvSpPr>
        <p:spPr>
          <a:xfrm>
            <a:off x="2082000" y="1709983"/>
            <a:ext cx="8028000" cy="4064455"/>
          </a:xfrm>
        </p:spPr>
        <p:txBody>
          <a:bodyPr/>
          <a:lstStyle/>
          <a:p>
            <a:pPr marL="0" indent="0"/>
            <a:r>
              <a:rPr lang="en-GB" sz="2400" dirty="0"/>
              <a:t>Each model run by the user simulates the whole population </a:t>
            </a:r>
            <a:r>
              <a:rPr lang="en-GB" sz="2400" b="1" dirty="0"/>
              <a:t>twice</a:t>
            </a:r>
            <a:endParaRPr lang="en-GB" sz="2400" dirty="0"/>
          </a:p>
          <a:p>
            <a:pPr>
              <a:buFont typeface="Arial" panose="020B0604020202020204" pitchFamily="34" charset="0"/>
              <a:buChar char="•"/>
            </a:pPr>
            <a:r>
              <a:rPr lang="en-GB" sz="2400" dirty="0"/>
              <a:t>firstly under the assumption of current care and;</a:t>
            </a:r>
          </a:p>
          <a:p>
            <a:pPr>
              <a:buFont typeface="Arial" panose="020B0604020202020204" pitchFamily="34" charset="0"/>
              <a:buChar char="•"/>
            </a:pPr>
            <a:r>
              <a:rPr lang="en-GB" sz="2400" dirty="0"/>
              <a:t>secondly under the assumption of target care (inputted by the tool user)</a:t>
            </a:r>
          </a:p>
          <a:p>
            <a:pPr marL="0" indent="0"/>
            <a:r>
              <a:rPr lang="en-GB" sz="2400" dirty="0"/>
              <a:t>The difference between these simulations then calculated to produce incremental results</a:t>
            </a:r>
          </a:p>
        </p:txBody>
      </p:sp>
    </p:spTree>
    <p:extLst>
      <p:ext uri="{BB962C8B-B14F-4D97-AF65-F5344CB8AC3E}">
        <p14:creationId xmlns:p14="http://schemas.microsoft.com/office/powerpoint/2010/main" val="217209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28209" y="140695"/>
            <a:ext cx="8697709" cy="5491440"/>
          </a:xfrm>
          <a:prstGeom prst="rect">
            <a:avLst/>
          </a:prstGeom>
        </p:spPr>
      </p:pic>
      <p:sp>
        <p:nvSpPr>
          <p:cNvPr id="2" name="Rectangle 1">
            <a:extLst>
              <a:ext uri="{FF2B5EF4-FFF2-40B4-BE49-F238E27FC236}">
                <a16:creationId xmlns:a16="http://schemas.microsoft.com/office/drawing/2014/main" id="{E017C53D-8F98-4FC9-B26A-90041F02CEC0}"/>
              </a:ext>
            </a:extLst>
          </p:cNvPr>
          <p:cNvSpPr/>
          <p:nvPr/>
        </p:nvSpPr>
        <p:spPr>
          <a:xfrm>
            <a:off x="3177833" y="5877272"/>
            <a:ext cx="6021200" cy="523220"/>
          </a:xfrm>
          <a:prstGeom prst="rect">
            <a:avLst/>
          </a:prstGeom>
        </p:spPr>
        <p:txBody>
          <a:bodyPr wrap="none">
            <a:spAutoFit/>
          </a:bodyPr>
          <a:lstStyle/>
          <a:p>
            <a:pPr algn="ctr"/>
            <a:r>
              <a:rPr lang="en-US" sz="2800" b="1" dirty="0">
                <a:solidFill>
                  <a:prstClr val="black"/>
                </a:solidFill>
                <a:latin typeface="Arial"/>
                <a:hlinkClick r:id="rId4"/>
              </a:rPr>
              <a:t>https://cvd-prevention.shef.ac.uk/</a:t>
            </a:r>
            <a:r>
              <a:rPr lang="en-US" sz="2800" b="1" dirty="0">
                <a:solidFill>
                  <a:prstClr val="black"/>
                </a:solidFill>
                <a:latin typeface="Arial"/>
              </a:rPr>
              <a:t> </a:t>
            </a:r>
          </a:p>
        </p:txBody>
      </p:sp>
    </p:spTree>
    <p:extLst>
      <p:ext uri="{BB962C8B-B14F-4D97-AF65-F5344CB8AC3E}">
        <p14:creationId xmlns:p14="http://schemas.microsoft.com/office/powerpoint/2010/main" val="1086800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524000" y="1215736"/>
            <a:ext cx="9144000" cy="5410200"/>
          </a:xfrm>
          <a:prstGeom prst="rect">
            <a:avLst/>
          </a:prstGeom>
        </p:spPr>
      </p:pic>
      <p:sp>
        <p:nvSpPr>
          <p:cNvPr id="4" name="Title 1">
            <a:extLst>
              <a:ext uri="{FF2B5EF4-FFF2-40B4-BE49-F238E27FC236}">
                <a16:creationId xmlns:a16="http://schemas.microsoft.com/office/drawing/2014/main" id="{8C32DEBB-8A9A-478C-9882-B097163C9F8B}"/>
              </a:ext>
            </a:extLst>
          </p:cNvPr>
          <p:cNvSpPr>
            <a:spLocks noGrp="1"/>
          </p:cNvSpPr>
          <p:nvPr>
            <p:ph type="title"/>
          </p:nvPr>
        </p:nvSpPr>
        <p:spPr>
          <a:xfrm>
            <a:off x="6960096" y="338627"/>
            <a:ext cx="3437936" cy="648072"/>
          </a:xfrm>
        </p:spPr>
        <p:txBody>
          <a:bodyPr>
            <a:normAutofit/>
          </a:bodyPr>
          <a:lstStyle/>
          <a:p>
            <a:pPr algn="r"/>
            <a:r>
              <a:rPr lang="en-GB" sz="3200" dirty="0"/>
              <a:t>Setting up a model run</a:t>
            </a:r>
          </a:p>
        </p:txBody>
      </p:sp>
    </p:spTree>
    <p:extLst>
      <p:ext uri="{BB962C8B-B14F-4D97-AF65-F5344CB8AC3E}">
        <p14:creationId xmlns:p14="http://schemas.microsoft.com/office/powerpoint/2010/main" val="2299311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1030</Words>
  <Application>Microsoft Office PowerPoint</Application>
  <PresentationFormat>Widescreen</PresentationFormat>
  <Paragraphs>99</Paragraphs>
  <Slides>28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Gill Sans MT</vt:lpstr>
      <vt:lpstr>Times New Roman</vt:lpstr>
      <vt:lpstr>ヒラギノ角ゴ Pro W3</vt:lpstr>
      <vt:lpstr>Office Theme</vt:lpstr>
      <vt:lpstr>1_Office Theme</vt:lpstr>
      <vt:lpstr>Tools to support development of interventions    Soili Larkin &amp; Mohammed Vaqar  Public Health England  West Midlands </vt:lpstr>
      <vt:lpstr>Objectives</vt:lpstr>
      <vt:lpstr>Aim of ROI tool</vt:lpstr>
      <vt:lpstr>PowerPoint Presentation</vt:lpstr>
      <vt:lpstr>PowerPoint Presentation</vt:lpstr>
      <vt:lpstr>Model progression</vt:lpstr>
      <vt:lpstr>User intervention</vt:lpstr>
      <vt:lpstr>PowerPoint Presentation</vt:lpstr>
      <vt:lpstr>Setting up a model run</vt:lpstr>
      <vt:lpstr>PowerPoint Presentation</vt:lpstr>
      <vt:lpstr>PowerPoint Presentation</vt:lpstr>
      <vt:lpstr>PowerPoint Presentation</vt:lpstr>
      <vt:lpstr>Prevalence estimates</vt:lpstr>
      <vt:lpstr>Key results </vt:lpstr>
      <vt:lpstr>Key results - Costs </vt:lpstr>
      <vt:lpstr>Key results - Costs </vt:lpstr>
      <vt:lpstr>Key results - Savings </vt:lpstr>
      <vt:lpstr>PowerPoint Presentation</vt:lpstr>
      <vt:lpstr>PowerPoint Presentation</vt:lpstr>
      <vt:lpstr>Benefits</vt:lpstr>
      <vt:lpstr>PowerPoint Presentation</vt:lpstr>
      <vt:lpstr>PowerPoint Presentation</vt:lpstr>
      <vt:lpstr>Shape tool CVD https://shapeatlas.net/CVD/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dc:title>
  <dc:creator>Soili Larkin</dc:creator>
  <cp:lastModifiedBy>Rebecca Read</cp:lastModifiedBy>
  <cp:revision>13</cp:revision>
  <dcterms:created xsi:type="dcterms:W3CDTF">2019-01-22T08:48:44Z</dcterms:created>
  <dcterms:modified xsi:type="dcterms:W3CDTF">2019-09-12T10:17:03Z</dcterms:modified>
</cp:coreProperties>
</file>