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302" r:id="rId4"/>
    <p:sldId id="292" r:id="rId5"/>
    <p:sldId id="258" r:id="rId6"/>
    <p:sldId id="312" r:id="rId7"/>
    <p:sldId id="293" r:id="rId8"/>
    <p:sldId id="291" r:id="rId9"/>
    <p:sldId id="266" r:id="rId10"/>
    <p:sldId id="311" r:id="rId11"/>
    <p:sldId id="296" r:id="rId12"/>
    <p:sldId id="297" r:id="rId13"/>
    <p:sldId id="268" r:id="rId14"/>
    <p:sldId id="298" r:id="rId15"/>
    <p:sldId id="300" r:id="rId16"/>
    <p:sldId id="299" r:id="rId17"/>
    <p:sldId id="269" r:id="rId18"/>
    <p:sldId id="267" r:id="rId19"/>
    <p:sldId id="301" r:id="rId20"/>
    <p:sldId id="313" r:id="rId21"/>
    <p:sldId id="264" r:id="rId22"/>
    <p:sldId id="263" r:id="rId23"/>
    <p:sldId id="270" r:id="rId24"/>
    <p:sldId id="261" r:id="rId25"/>
    <p:sldId id="271" r:id="rId26"/>
    <p:sldId id="272" r:id="rId27"/>
    <p:sldId id="273" r:id="rId28"/>
    <p:sldId id="303" r:id="rId29"/>
    <p:sldId id="309" r:id="rId30"/>
    <p:sldId id="304" r:id="rId31"/>
    <p:sldId id="306" r:id="rId32"/>
    <p:sldId id="310" r:id="rId33"/>
    <p:sldId id="305" r:id="rId34"/>
    <p:sldId id="307" r:id="rId35"/>
    <p:sldId id="274" r:id="rId36"/>
    <p:sldId id="275" r:id="rId37"/>
    <p:sldId id="276" r:id="rId38"/>
    <p:sldId id="27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00" autoAdjust="0"/>
  </p:normalViewPr>
  <p:slideViewPr>
    <p:cSldViewPr snapToGrid="0" snapToObjects="1"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etappbch05\COMMUNAL$\Diabetes%20Network\Joint%20East%20&amp;%20West%20Midlands%20Project\Transition%20(Moving%20on%20Clinic)%20Data%20Collection%20Spreadsheet%20(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etappbch05\COMMUNAL$\Diabetes%20Network\Joint%20East%20&amp;%20West%20Midlands%20Project\Transition%20(Moving%20on%20Clinic)%20Data%20Collection%20Spreadsheet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'[2]Corrected daa'!$E$112</c:f>
              <c:strCache>
                <c:ptCount val="1"/>
                <c:pt idx="0">
                  <c:v>EM%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'[2]Corrected daa'!$D$113:$D$124</c:f>
              <c:strCache>
                <c:ptCount val="12"/>
                <c:pt idx="0">
                  <c:v>Consultant Paediatric</c:v>
                </c:pt>
                <c:pt idx="1">
                  <c:v>PDSN</c:v>
                </c:pt>
                <c:pt idx="2">
                  <c:v>Children's Dietitian</c:v>
                </c:pt>
                <c:pt idx="3">
                  <c:v>Children's Psychologist</c:v>
                </c:pt>
                <c:pt idx="4">
                  <c:v>Consultant Adult</c:v>
                </c:pt>
                <c:pt idx="5">
                  <c:v>Adult DSN</c:v>
                </c:pt>
                <c:pt idx="6">
                  <c:v>Adult Dietitian</c:v>
                </c:pt>
                <c:pt idx="7">
                  <c:v>Adult Psychologist</c:v>
                </c:pt>
                <c:pt idx="8">
                  <c:v>Youth Worker</c:v>
                </c:pt>
                <c:pt idx="9">
                  <c:v>Social Worker</c:v>
                </c:pt>
                <c:pt idx="10">
                  <c:v>Other</c:v>
                </c:pt>
                <c:pt idx="11">
                  <c:v>No Reply</c:v>
                </c:pt>
              </c:strCache>
            </c:strRef>
          </c:cat>
          <c:val>
            <c:numRef>
              <c:f>'[2]Corrected daa'!$E$113:$E$124</c:f>
              <c:numCache>
                <c:formatCode>0</c:formatCode>
                <c:ptCount val="12"/>
                <c:pt idx="0">
                  <c:v>48.550724637681142</c:v>
                </c:pt>
                <c:pt idx="1">
                  <c:v>49.2753623188406</c:v>
                </c:pt>
                <c:pt idx="2">
                  <c:v>23.913043478260871</c:v>
                </c:pt>
                <c:pt idx="3">
                  <c:v>2.8985507246376812</c:v>
                </c:pt>
                <c:pt idx="4">
                  <c:v>18.840579710144929</c:v>
                </c:pt>
                <c:pt idx="5">
                  <c:v>7.9710144927536302</c:v>
                </c:pt>
                <c:pt idx="6">
                  <c:v>1.449275362318841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0.72463768115941996</c:v>
                </c:pt>
                <c:pt idx="11">
                  <c:v>23.913043478260871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2B-479A-8C84-BAA92A7FA25F}"/>
            </c:ext>
          </c:extLst>
        </c:ser>
        <c:ser>
          <c:idx val="1"/>
          <c:order val="1"/>
          <c:tx>
            <c:strRef>
              <c:f>'[2]Corrected daa'!$F$112</c:f>
              <c:strCache>
                <c:ptCount val="1"/>
                <c:pt idx="0">
                  <c:v>WM%</c:v>
                </c:pt>
              </c:strCache>
            </c:strRef>
          </c:tx>
          <c:spPr>
            <a:solidFill>
              <a:srgbClr val="66006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'[2]Corrected daa'!$D$113:$D$124</c:f>
              <c:strCache>
                <c:ptCount val="12"/>
                <c:pt idx="0">
                  <c:v>Consultant Paediatric</c:v>
                </c:pt>
                <c:pt idx="1">
                  <c:v>PDSN</c:v>
                </c:pt>
                <c:pt idx="2">
                  <c:v>Children's Dietitian</c:v>
                </c:pt>
                <c:pt idx="3">
                  <c:v>Children's Psychologist</c:v>
                </c:pt>
                <c:pt idx="4">
                  <c:v>Consultant Adult</c:v>
                </c:pt>
                <c:pt idx="5">
                  <c:v>Adult DSN</c:v>
                </c:pt>
                <c:pt idx="6">
                  <c:v>Adult Dietitian</c:v>
                </c:pt>
                <c:pt idx="7">
                  <c:v>Adult Psychologist</c:v>
                </c:pt>
                <c:pt idx="8">
                  <c:v>Youth Worker</c:v>
                </c:pt>
                <c:pt idx="9">
                  <c:v>Social Worker</c:v>
                </c:pt>
                <c:pt idx="10">
                  <c:v>Other</c:v>
                </c:pt>
                <c:pt idx="11">
                  <c:v>No Reply</c:v>
                </c:pt>
              </c:strCache>
            </c:strRef>
          </c:cat>
          <c:val>
            <c:numRef>
              <c:f>'[2]Corrected daa'!$F$113:$F$124</c:f>
              <c:numCache>
                <c:formatCode>0</c:formatCode>
                <c:ptCount val="12"/>
                <c:pt idx="0">
                  <c:v>53.082191780821923</c:v>
                </c:pt>
                <c:pt idx="1">
                  <c:v>66.09589041095883</c:v>
                </c:pt>
                <c:pt idx="2">
                  <c:v>13.35616438356165</c:v>
                </c:pt>
                <c:pt idx="3">
                  <c:v>4.1095890410958864</c:v>
                </c:pt>
                <c:pt idx="4">
                  <c:v>14.726027397260269</c:v>
                </c:pt>
                <c:pt idx="5">
                  <c:v>11.643835616438359</c:v>
                </c:pt>
                <c:pt idx="6">
                  <c:v>1.3698630136986301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15.75342465753425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2B-479A-8C84-BAA92A7FA2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3034496"/>
        <c:axId val="233036032"/>
        <c:axId val="232556736"/>
      </c:bar3DChart>
      <c:catAx>
        <c:axId val="233034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3036032"/>
        <c:crosses val="autoZero"/>
        <c:auto val="1"/>
        <c:lblAlgn val="ctr"/>
        <c:lblOffset val="100"/>
        <c:noMultiLvlLbl val="0"/>
      </c:catAx>
      <c:valAx>
        <c:axId val="23303603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33034496"/>
        <c:crosses val="autoZero"/>
        <c:crossBetween val="between"/>
      </c:valAx>
      <c:serAx>
        <c:axId val="232556736"/>
        <c:scaling>
          <c:orientation val="minMax"/>
        </c:scaling>
        <c:delete val="0"/>
        <c:axPos val="b"/>
        <c:majorTickMark val="out"/>
        <c:minorTickMark val="none"/>
        <c:tickLblPos val="nextTo"/>
        <c:crossAx val="233036032"/>
        <c:crosses val="autoZero"/>
      </c:ser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528228852699"/>
          <c:y val="4.0435458786936197E-2"/>
          <c:w val="0.58911454317468503"/>
          <c:h val="0.6591205104027629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'[2]Corrected daa'!$B$83</c:f>
              <c:strCache>
                <c:ptCount val="1"/>
                <c:pt idx="0">
                  <c:v>WM seen %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'[2]Corrected daa'!$A$84:$A$95</c:f>
              <c:strCache>
                <c:ptCount val="12"/>
                <c:pt idx="0">
                  <c:v>Consultant Paediatric</c:v>
                </c:pt>
                <c:pt idx="1">
                  <c:v>PDSN</c:v>
                </c:pt>
                <c:pt idx="2">
                  <c:v>Children's Dietitian</c:v>
                </c:pt>
                <c:pt idx="3">
                  <c:v>Children's Psychologist</c:v>
                </c:pt>
                <c:pt idx="4">
                  <c:v>Consultant Adult</c:v>
                </c:pt>
                <c:pt idx="5">
                  <c:v>Adult DSN</c:v>
                </c:pt>
                <c:pt idx="6">
                  <c:v>Adult Dietitian</c:v>
                </c:pt>
                <c:pt idx="7">
                  <c:v>Adult Psychologist</c:v>
                </c:pt>
                <c:pt idx="8">
                  <c:v>Youth Worker</c:v>
                </c:pt>
                <c:pt idx="9">
                  <c:v>Social Worker</c:v>
                </c:pt>
                <c:pt idx="10">
                  <c:v>Other</c:v>
                </c:pt>
                <c:pt idx="11">
                  <c:v>No Reply</c:v>
                </c:pt>
              </c:strCache>
            </c:strRef>
          </c:cat>
          <c:val>
            <c:numRef>
              <c:f>'[2]Corrected daa'!$B$84:$B$95</c:f>
              <c:numCache>
                <c:formatCode>0</c:formatCode>
                <c:ptCount val="12"/>
                <c:pt idx="0">
                  <c:v>67.808219178082183</c:v>
                </c:pt>
                <c:pt idx="1">
                  <c:v>70.205479452054675</c:v>
                </c:pt>
                <c:pt idx="2">
                  <c:v>43.493150684931507</c:v>
                </c:pt>
                <c:pt idx="3">
                  <c:v>13.35616438356165</c:v>
                </c:pt>
                <c:pt idx="4">
                  <c:v>34.93150684931507</c:v>
                </c:pt>
                <c:pt idx="5">
                  <c:v>20.547945205479451</c:v>
                </c:pt>
                <c:pt idx="6">
                  <c:v>5.8219178082191734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3.4246575342465748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4-4593-A996-1D3AECCF9964}"/>
            </c:ext>
          </c:extLst>
        </c:ser>
        <c:ser>
          <c:idx val="1"/>
          <c:order val="1"/>
          <c:tx>
            <c:strRef>
              <c:f>'[2]Corrected daa'!$C$83</c:f>
              <c:strCache>
                <c:ptCount val="1"/>
                <c:pt idx="0">
                  <c:v>WM want to see %</c:v>
                </c:pt>
              </c:strCache>
            </c:strRef>
          </c:tx>
          <c:spPr>
            <a:solidFill>
              <a:srgbClr val="66006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'[2]Corrected daa'!$A$84:$A$95</c:f>
              <c:strCache>
                <c:ptCount val="12"/>
                <c:pt idx="0">
                  <c:v>Consultant Paediatric</c:v>
                </c:pt>
                <c:pt idx="1">
                  <c:v>PDSN</c:v>
                </c:pt>
                <c:pt idx="2">
                  <c:v>Children's Dietitian</c:v>
                </c:pt>
                <c:pt idx="3">
                  <c:v>Children's Psychologist</c:v>
                </c:pt>
                <c:pt idx="4">
                  <c:v>Consultant Adult</c:v>
                </c:pt>
                <c:pt idx="5">
                  <c:v>Adult DSN</c:v>
                </c:pt>
                <c:pt idx="6">
                  <c:v>Adult Dietitian</c:v>
                </c:pt>
                <c:pt idx="7">
                  <c:v>Adult Psychologist</c:v>
                </c:pt>
                <c:pt idx="8">
                  <c:v>Youth Worker</c:v>
                </c:pt>
                <c:pt idx="9">
                  <c:v>Social Worker</c:v>
                </c:pt>
                <c:pt idx="10">
                  <c:v>Other</c:v>
                </c:pt>
                <c:pt idx="11">
                  <c:v>No Reply</c:v>
                </c:pt>
              </c:strCache>
            </c:strRef>
          </c:cat>
          <c:val>
            <c:numRef>
              <c:f>'[2]Corrected daa'!$C$84:$C$95</c:f>
              <c:numCache>
                <c:formatCode>0</c:formatCode>
                <c:ptCount val="12"/>
                <c:pt idx="0">
                  <c:v>47.602739726027401</c:v>
                </c:pt>
                <c:pt idx="1">
                  <c:v>56.164383561643781</c:v>
                </c:pt>
                <c:pt idx="2">
                  <c:v>18.4931506849315</c:v>
                </c:pt>
                <c:pt idx="3">
                  <c:v>5.8219178082191734</c:v>
                </c:pt>
                <c:pt idx="4">
                  <c:v>35.61643835616438</c:v>
                </c:pt>
                <c:pt idx="5">
                  <c:v>29.452054794520549</c:v>
                </c:pt>
                <c:pt idx="6">
                  <c:v>8.9041095890410968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0.68493150684931503</c:v>
                </c:pt>
                <c:pt idx="11">
                  <c:v>8.9041095890410968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04-4593-A996-1D3AECCF99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4570496"/>
        <c:axId val="234572032"/>
        <c:axId val="234597440"/>
      </c:bar3DChart>
      <c:catAx>
        <c:axId val="234570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34572032"/>
        <c:crosses val="autoZero"/>
        <c:auto val="1"/>
        <c:lblAlgn val="ctr"/>
        <c:lblOffset val="100"/>
        <c:noMultiLvlLbl val="0"/>
      </c:catAx>
      <c:valAx>
        <c:axId val="23457203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34570496"/>
        <c:crosses val="autoZero"/>
        <c:crossBetween val="between"/>
      </c:valAx>
      <c:serAx>
        <c:axId val="234597440"/>
        <c:scaling>
          <c:orientation val="minMax"/>
        </c:scaling>
        <c:delete val="1"/>
        <c:axPos val="b"/>
        <c:majorTickMark val="out"/>
        <c:minorTickMark val="none"/>
        <c:tickLblPos val="nextTo"/>
        <c:crossAx val="234572032"/>
        <c:crosses val="autoZero"/>
      </c:serAx>
    </c:plotArea>
    <c:legend>
      <c:legendPos val="r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Thursday, September 12,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Thursday, September 12,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Thursday, September 12,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Thursday, September 12,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Thursday, September 12,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Thursday, September 12,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Thursday, September 12,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Thursday, September 12,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Thursday, September 12,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Thursday, September 12,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Thursday, September 12,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Thursday, September 12,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/>
              <a:t>Transitional Care</a:t>
            </a:r>
            <a:br>
              <a:rPr lang="en-GB" sz="4400" dirty="0"/>
            </a:br>
            <a:br>
              <a:rPr lang="en-GB" sz="4400" dirty="0">
                <a:latin typeface="+mn-lt"/>
              </a:rPr>
            </a:br>
            <a:r>
              <a:rPr lang="en-GB" sz="4400" dirty="0">
                <a:latin typeface="+mn-lt"/>
              </a:rPr>
              <a:t>West Midlands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2000" dirty="0"/>
          </a:p>
          <a:p>
            <a:r>
              <a:rPr lang="en-GB" dirty="0"/>
              <a:t>Nisha Pargass</a:t>
            </a:r>
          </a:p>
          <a:p>
            <a:r>
              <a:rPr lang="en-GB" dirty="0"/>
              <a:t>5/2/2019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7494" y="4677325"/>
            <a:ext cx="21082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24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organise a joint paediatric and adult study day to facilitate communication and discussion of these findings.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To develop a resource of transition materials and good practice for sharing across the network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To undertake an audit of transition outcomes in 2016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269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Transition Outcomes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To determine outcome as measured by HbA1c pre- and post-transition to adult services.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To determine possible factors influencing HbA1c outcome in the West Midlands.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To determine completion of follow up preceding and during the move from paediatric service to transition clinic to adult/ young adult service.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42880" y="5328299"/>
            <a:ext cx="1432814" cy="138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000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Follow up completion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42880" y="5328299"/>
            <a:ext cx="1432814" cy="1381026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839787"/>
              </p:ext>
            </p:extLst>
          </p:nvPr>
        </p:nvGraphicFramePr>
        <p:xfrm>
          <a:off x="457200" y="1940969"/>
          <a:ext cx="8229600" cy="290726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908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Regular 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Discharged</a:t>
                      </a:r>
                      <a:r>
                        <a:rPr lang="en-GB" baseline="0" dirty="0"/>
                        <a:t> to GP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Non local units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Lost</a:t>
                      </a:r>
                      <a:r>
                        <a:rPr lang="en-GB" baseline="0" dirty="0"/>
                        <a:t> to FU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087">
                <a:tc>
                  <a:txBody>
                    <a:bodyPr/>
                    <a:lstStyle/>
                    <a:p>
                      <a:r>
                        <a:rPr lang="en-GB" dirty="0"/>
                        <a:t>Children’s to Transition</a:t>
                      </a:r>
                    </a:p>
                    <a:p>
                      <a:r>
                        <a:rPr lang="en-GB" dirty="0"/>
                        <a:t>( 298)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9087">
                <a:tc>
                  <a:txBody>
                    <a:bodyPr/>
                    <a:lstStyle/>
                    <a:p>
                      <a:r>
                        <a:rPr lang="en-GB" dirty="0"/>
                        <a:t>Transition to Young Adult/ Adult ( 195)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7.7.%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832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HbA1c and Clinic transfer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No significant change in median HbA1c 1 </a:t>
            </a:r>
            <a:r>
              <a:rPr lang="en-GB" dirty="0" err="1"/>
              <a:t>yr</a:t>
            </a:r>
            <a:r>
              <a:rPr lang="en-GB" dirty="0"/>
              <a:t> pre and 2 </a:t>
            </a:r>
            <a:r>
              <a:rPr lang="en-GB" dirty="0" err="1"/>
              <a:t>yrs</a:t>
            </a:r>
            <a:r>
              <a:rPr lang="en-GB" dirty="0"/>
              <a:t> post transfer  ( 75 </a:t>
            </a:r>
            <a:r>
              <a:rPr lang="en-GB" dirty="0" err="1"/>
              <a:t>mmol</a:t>
            </a:r>
            <a:r>
              <a:rPr lang="en-GB" dirty="0"/>
              <a:t>/</a:t>
            </a:r>
            <a:r>
              <a:rPr lang="en-GB" dirty="0" err="1"/>
              <a:t>mol</a:t>
            </a:r>
            <a:r>
              <a:rPr lang="en-GB" dirty="0"/>
              <a:t> to 78 </a:t>
            </a:r>
            <a:r>
              <a:rPr lang="en-GB" dirty="0" err="1"/>
              <a:t>mmol</a:t>
            </a:r>
            <a:r>
              <a:rPr lang="en-GB" dirty="0"/>
              <a:t>/</a:t>
            </a:r>
            <a:r>
              <a:rPr lang="en-GB" dirty="0" err="1"/>
              <a:t>mol</a:t>
            </a:r>
            <a:r>
              <a:rPr lang="en-GB" dirty="0"/>
              <a:t>)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Significant change in median HbA1c for females during same period</a:t>
            </a:r>
          </a:p>
          <a:p>
            <a:endParaRPr lang="en-GB" dirty="0"/>
          </a:p>
          <a:p>
            <a:r>
              <a:rPr lang="en-GB" dirty="0"/>
              <a:t>Higher the HbA1c  ( &gt; 75 </a:t>
            </a:r>
            <a:r>
              <a:rPr lang="en-GB" dirty="0" err="1"/>
              <a:t>mmol</a:t>
            </a:r>
            <a:r>
              <a:rPr lang="en-GB" dirty="0"/>
              <a:t>/</a:t>
            </a:r>
            <a:r>
              <a:rPr lang="en-GB" dirty="0" err="1"/>
              <a:t>mol</a:t>
            </a:r>
            <a:r>
              <a:rPr lang="en-GB" dirty="0"/>
              <a:t> ) in last </a:t>
            </a:r>
            <a:r>
              <a:rPr lang="en-GB" dirty="0" err="1"/>
              <a:t>yr</a:t>
            </a:r>
            <a:r>
              <a:rPr lang="en-GB" dirty="0"/>
              <a:t> of  transition, greater tendency for reduction in first 18 months of adult care</a:t>
            </a:r>
          </a:p>
          <a:p>
            <a:endParaRPr lang="en-GB" dirty="0"/>
          </a:p>
          <a:p>
            <a:r>
              <a:rPr lang="en-GB" dirty="0"/>
              <a:t>In over 19’s  with HbA1c &lt; 75: transfer </a:t>
            </a:r>
            <a:r>
              <a:rPr lang="en-GB" dirty="0" err="1"/>
              <a:t>assoc’d</a:t>
            </a:r>
            <a:r>
              <a:rPr lang="en-GB" dirty="0"/>
              <a:t> with improved glycaemic control</a:t>
            </a:r>
          </a:p>
          <a:p>
            <a:endParaRPr lang="en-GB" dirty="0"/>
          </a:p>
          <a:p>
            <a:r>
              <a:rPr lang="en-GB" dirty="0"/>
              <a:t>Those with HbA1c &lt; 53 , showed a tendency to rise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42880" y="5328299"/>
            <a:ext cx="1432814" cy="138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434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Impact of gender on HbA1c during transition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729093" y="462230"/>
            <a:ext cx="1432814" cy="13810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843256"/>
            <a:ext cx="7759700" cy="4507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352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1 in 4.5 seen in adult/YAC within 3 months of transfer</a:t>
            </a:r>
          </a:p>
          <a:p>
            <a:endParaRPr lang="en-GB" dirty="0"/>
          </a:p>
          <a:p>
            <a:r>
              <a:rPr lang="en-GB" dirty="0"/>
              <a:t>1 in 2 waited for at least 6 months after their transfer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Median age of transfer to adults 18.1 yrs. 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42880" y="5328299"/>
            <a:ext cx="1432814" cy="138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308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Share and develop strategies to reduce lost to FU rates</a:t>
            </a:r>
          </a:p>
          <a:p>
            <a:endParaRPr lang="en-GB" dirty="0"/>
          </a:p>
          <a:p>
            <a:r>
              <a:rPr lang="en-GB" dirty="0"/>
              <a:t>Consider  and minimise factors contributing to higher HbA1c in females in transition </a:t>
            </a:r>
          </a:p>
          <a:p>
            <a:endParaRPr lang="en-GB" dirty="0"/>
          </a:p>
          <a:p>
            <a:r>
              <a:rPr lang="en-GB" dirty="0"/>
              <a:t>To improve the number of patients seen in young adult/ adult clinic within 3 months of transfer.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Consideration to be given for earlier transfer to YADC/ adult services for those patients who are 17 to 18 years olds with high HbA1c.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42880" y="400699"/>
            <a:ext cx="1432814" cy="138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821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NDTA 2011-2017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2</a:t>
            </a:r>
            <a:r>
              <a:rPr lang="en-GB" baseline="30000" dirty="0"/>
              <a:t>nd</a:t>
            </a:r>
            <a:r>
              <a:rPr lang="en-GB" dirty="0"/>
              <a:t> report published Jan 2019</a:t>
            </a:r>
          </a:p>
          <a:p>
            <a:endParaRPr lang="en-GB" dirty="0"/>
          </a:p>
          <a:p>
            <a:r>
              <a:rPr lang="en-GB" dirty="0"/>
              <a:t>Key Findings:</a:t>
            </a:r>
          </a:p>
          <a:p>
            <a:pPr marL="0" indent="0">
              <a:buNone/>
            </a:pPr>
            <a:r>
              <a:rPr lang="en-GB" dirty="0"/>
              <a:t>	Deterioration in care processes completion rate,</a:t>
            </a:r>
          </a:p>
          <a:p>
            <a:pPr marL="0" indent="0">
              <a:buNone/>
            </a:pPr>
            <a:r>
              <a:rPr lang="en-GB" dirty="0"/>
              <a:t>	glycaemic control and DKA admissions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Service levels report available on NHS digital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45188" y="5330525"/>
            <a:ext cx="1430505" cy="137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171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2992" y="5328407"/>
            <a:ext cx="1432702" cy="138091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0800"/>
            <a:ext cx="9144000" cy="6751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507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Treatment target : Variation by Unit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9499" b="949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77840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What is Transition?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West Midlands service provision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West Midlands Outcome Data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NDTA  2011-2017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Group work and feedback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West </a:t>
            </a:r>
            <a:r>
              <a:rPr lang="en-GB" dirty="0" err="1"/>
              <a:t>Mids</a:t>
            </a:r>
            <a:r>
              <a:rPr lang="en-GB" dirty="0"/>
              <a:t> </a:t>
            </a:r>
            <a:r>
              <a:rPr lang="en-GB" dirty="0" err="1"/>
              <a:t>workplan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Summary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15412" y="5301823"/>
            <a:ext cx="1460282" cy="140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359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Group 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Based on the information presented on outcomes and     service provision, what can you consider implementing in your service to improve the care you provide?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are some of the barriers that may prevent you from doing so? </a:t>
            </a:r>
          </a:p>
        </p:txBody>
      </p:sp>
    </p:spTree>
    <p:extLst>
      <p:ext uri="{BB962C8B-B14F-4D97-AF65-F5344CB8AC3E}">
        <p14:creationId xmlns:p14="http://schemas.microsoft.com/office/powerpoint/2010/main" val="1176760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COLLABORATIVE 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4300"/>
            <a:ext cx="8229600" cy="50927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2  Transition study days in Feb 2016/ July 2017</a:t>
            </a:r>
          </a:p>
          <a:p>
            <a:endParaRPr lang="en-GB" dirty="0"/>
          </a:p>
          <a:p>
            <a:r>
              <a:rPr lang="en-GB" dirty="0"/>
              <a:t>Joint Paediatric and Adult services </a:t>
            </a:r>
          </a:p>
          <a:p>
            <a:endParaRPr lang="en-GB" dirty="0"/>
          </a:p>
          <a:p>
            <a:r>
              <a:rPr lang="en-GB" dirty="0"/>
              <a:t>Protected speciality time looking at implementation and barriers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Workshops </a:t>
            </a:r>
          </a:p>
          <a:p>
            <a:endParaRPr lang="en-GB" dirty="0"/>
          </a:p>
          <a:p>
            <a:r>
              <a:rPr lang="en-GB" dirty="0"/>
              <a:t>Launch of Transition booklet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25224" y="5311281"/>
            <a:ext cx="1450470" cy="139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851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48794" y="5333999"/>
            <a:ext cx="1426900" cy="13753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00" y="215900"/>
            <a:ext cx="8801100" cy="642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0836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8260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000"/>
            <a:ext cx="8229600" cy="546100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61970" y="5346699"/>
            <a:ext cx="1413723" cy="13626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0" y="673100"/>
            <a:ext cx="8737600" cy="55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34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2700"/>
            <a:ext cx="8229600" cy="51943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0900"/>
            <a:ext cx="9144000" cy="514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7145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Transition PREMS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>
                <a:solidFill>
                  <a:srgbClr val="000000"/>
                </a:solidFill>
              </a:rPr>
              <a:t>Outcome specification on NHS England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   Diabetes  Transition Service Specification 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   ( Quality Standard 2)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35618" y="5321299"/>
            <a:ext cx="1440076" cy="138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7105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Paediatric preparation: Staged and timely </a:t>
            </a:r>
          </a:p>
          <a:p>
            <a:r>
              <a:rPr lang="en-GB" dirty="0"/>
              <a:t>Independence and autonomy </a:t>
            </a:r>
          </a:p>
          <a:p>
            <a:r>
              <a:rPr lang="en-GB" dirty="0"/>
              <a:t>Person centred and responsive </a:t>
            </a:r>
          </a:p>
          <a:p>
            <a:r>
              <a:rPr lang="en-GB" dirty="0"/>
              <a:t>Structures and systems </a:t>
            </a:r>
          </a:p>
          <a:p>
            <a:r>
              <a:rPr lang="en-GB" dirty="0"/>
              <a:t>Access and engagement </a:t>
            </a:r>
          </a:p>
          <a:p>
            <a:r>
              <a:rPr lang="en-GB" dirty="0"/>
              <a:t>Continuing care and assessment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433542" y="823637"/>
            <a:ext cx="1453252" cy="14007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4900" y="2772979"/>
            <a:ext cx="2794000" cy="408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0291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Conducted from Dec 2016-Oct 2017</a:t>
            </a:r>
          </a:p>
          <a:p>
            <a:r>
              <a:rPr lang="en-GB" dirty="0"/>
              <a:t>All 8 Trusts in East Midlands submitted (138 )</a:t>
            </a:r>
          </a:p>
          <a:p>
            <a:r>
              <a:rPr lang="en-GB" dirty="0"/>
              <a:t>11/14 West Midlands Trusts submitted ( 292)</a:t>
            </a:r>
          </a:p>
          <a:p>
            <a:r>
              <a:rPr lang="en-GB" dirty="0"/>
              <a:t>Total of 419 questionnaires</a:t>
            </a:r>
          </a:p>
          <a:p>
            <a:r>
              <a:rPr lang="en-GB" dirty="0"/>
              <a:t> 198 females: 229 males</a:t>
            </a:r>
          </a:p>
          <a:p>
            <a:r>
              <a:rPr lang="en-GB" dirty="0"/>
              <a:t>Age range 12-20</a:t>
            </a:r>
          </a:p>
          <a:p>
            <a:r>
              <a:rPr lang="en-GB" dirty="0"/>
              <a:t>Majority of respondents were in School/ College</a:t>
            </a:r>
          </a:p>
          <a:p>
            <a:pPr marL="0" indent="0">
              <a:buNone/>
            </a:pPr>
            <a:r>
              <a:rPr lang="en-GB" dirty="0"/>
              <a:t>    with 8-11% of the respective cohorts employed</a:t>
            </a:r>
          </a:p>
          <a:p>
            <a:pPr lvl="1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22442" y="5308599"/>
            <a:ext cx="1453252" cy="140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678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Transition 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Majority of patients surveyed bet 15-19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Good work on paediatric preparation for transition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Approximately 10% not aware of transition process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61970" y="5346699"/>
            <a:ext cx="1413723" cy="13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44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Who discussed transition with you?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1672190"/>
              </p:ext>
            </p:extLst>
          </p:nvPr>
        </p:nvGraphicFramePr>
        <p:xfrm>
          <a:off x="207818" y="1384299"/>
          <a:ext cx="8728363" cy="5030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2661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Transition</a:t>
            </a:r>
          </a:p>
          <a:p>
            <a:pPr marL="0" indent="0">
              <a:buNone/>
            </a:pPr>
            <a:r>
              <a:rPr lang="en-GB" dirty="0"/>
              <a:t> “a purposeful, planned process for adolescents with</a:t>
            </a:r>
          </a:p>
          <a:p>
            <a:pPr marL="0" indent="0">
              <a:buNone/>
            </a:pPr>
            <a:r>
              <a:rPr lang="en-GB" dirty="0"/>
              <a:t>  chronic physical &amp; medical conditions as they move</a:t>
            </a:r>
          </a:p>
          <a:p>
            <a:pPr marL="0" indent="0">
              <a:buNone/>
            </a:pPr>
            <a:r>
              <a:rPr lang="en-GB" dirty="0"/>
              <a:t>  from child-centred to adult orientated health care.”</a:t>
            </a:r>
          </a:p>
          <a:p>
            <a:pPr marL="274320" lvl="1" indent="0">
              <a:buNone/>
            </a:pPr>
            <a:r>
              <a:rPr lang="en-GB" dirty="0"/>
              <a:t>						Blum et al 1993</a:t>
            </a:r>
          </a:p>
          <a:p>
            <a:pPr marL="274320" lvl="1" indent="0">
              <a:buNone/>
            </a:pPr>
            <a:endParaRPr lang="en-GB" dirty="0"/>
          </a:p>
          <a:p>
            <a:r>
              <a:rPr lang="en-GB" dirty="0"/>
              <a:t>A process that addresses their</a:t>
            </a:r>
          </a:p>
          <a:p>
            <a:pPr marL="0" indent="0">
              <a:buNone/>
            </a:pPr>
            <a:r>
              <a:rPr lang="en-GB" dirty="0"/>
              <a:t>– Medical needs</a:t>
            </a:r>
          </a:p>
          <a:p>
            <a:pPr marL="0" indent="0">
              <a:buNone/>
            </a:pPr>
            <a:r>
              <a:rPr lang="en-GB" dirty="0"/>
              <a:t>– Psychosocial needs</a:t>
            </a:r>
          </a:p>
          <a:p>
            <a:pPr marL="0" indent="0">
              <a:buNone/>
            </a:pPr>
            <a:r>
              <a:rPr lang="en-GB" dirty="0"/>
              <a:t>– Educational/vocational needs</a:t>
            </a:r>
          </a:p>
          <a:p>
            <a:pPr marL="27432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40844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Independence/ Autonomy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30"/>
          </a:xfrm>
        </p:spPr>
        <p:txBody>
          <a:bodyPr>
            <a:normAutofit fontScale="40000" lnSpcReduction="20000"/>
          </a:bodyPr>
          <a:lstStyle/>
          <a:p>
            <a:r>
              <a:rPr lang="en-GB" sz="6000" dirty="0"/>
              <a:t>Overall good access to information</a:t>
            </a:r>
          </a:p>
          <a:p>
            <a:pPr marL="0" indent="0">
              <a:buNone/>
            </a:pPr>
            <a:endParaRPr lang="en-GB" sz="6000" dirty="0"/>
          </a:p>
          <a:p>
            <a:r>
              <a:rPr lang="en-US" sz="6000" dirty="0"/>
              <a:t>Need to provide more education to young people regarding the term ‘confidentiality’. </a:t>
            </a:r>
            <a:endParaRPr lang="en-GB" sz="6000" dirty="0"/>
          </a:p>
          <a:p>
            <a:pPr marL="0" indent="0">
              <a:buNone/>
            </a:pPr>
            <a:endParaRPr lang="en-GB" sz="6000" dirty="0"/>
          </a:p>
          <a:p>
            <a:pPr marL="0" indent="0">
              <a:buNone/>
            </a:pPr>
            <a:r>
              <a:rPr lang="en-GB" sz="6000" dirty="0"/>
              <a:t>Barriers:</a:t>
            </a:r>
          </a:p>
          <a:p>
            <a:pPr marL="0" indent="0">
              <a:buNone/>
            </a:pPr>
            <a:endParaRPr lang="en-GB" sz="6000" dirty="0"/>
          </a:p>
          <a:p>
            <a:r>
              <a:rPr lang="en-GB" sz="6000" dirty="0"/>
              <a:t>HCP </a:t>
            </a:r>
            <a:r>
              <a:rPr lang="en-GB" sz="6000" i="1" dirty="0"/>
              <a:t>uneasy</a:t>
            </a:r>
            <a:r>
              <a:rPr lang="en-GB" sz="6000" dirty="0"/>
              <a:t> discussing sensitive issues</a:t>
            </a:r>
          </a:p>
          <a:p>
            <a:r>
              <a:rPr lang="en-GB" sz="6000" dirty="0"/>
              <a:t>HCP Lack of detailed knowledge </a:t>
            </a:r>
          </a:p>
          <a:p>
            <a:r>
              <a:rPr lang="en-GB" sz="6000" dirty="0"/>
              <a:t>Issues with accessibility of information</a:t>
            </a:r>
          </a:p>
          <a:p>
            <a:r>
              <a:rPr lang="en-GB" sz="6000" dirty="0"/>
              <a:t>Parents being present in clinic barrier to discussions</a:t>
            </a:r>
          </a:p>
          <a:p>
            <a:pPr marL="0" indent="0">
              <a:buNone/>
            </a:pPr>
            <a:endParaRPr lang="en-GB" sz="6000" dirty="0"/>
          </a:p>
          <a:p>
            <a:endParaRPr lang="en-GB" sz="6000" dirty="0"/>
          </a:p>
          <a:p>
            <a:pPr marL="0" indent="0">
              <a:buNone/>
            </a:pPr>
            <a:r>
              <a:rPr lang="en-GB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5627727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Patient Centred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Patients requesting more adult led input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Indication that transition process is correct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Consider analysing individual units for age range of patients requesting adult input- 18-19 </a:t>
            </a:r>
            <a:r>
              <a:rPr lang="en-GB" dirty="0" err="1"/>
              <a:t>yo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61970" y="5346699"/>
            <a:ext cx="1413723" cy="13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1045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West Midlands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414891"/>
              </p:ext>
            </p:extLst>
          </p:nvPr>
        </p:nvGraphicFramePr>
        <p:xfrm>
          <a:off x="0" y="533400"/>
          <a:ext cx="9144000" cy="6158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68143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 and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Majority confirm weekday afternoon clinics in hospital appropriate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Time major constraint in attending </a:t>
            </a:r>
            <a:r>
              <a:rPr lang="en-GB" dirty="0" err="1"/>
              <a:t>appts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61970" y="5346699"/>
            <a:ext cx="1413723" cy="13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574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and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Good relationship with the team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Relatively poor knowledge  of how to access team in and out of hours.</a:t>
            </a:r>
          </a:p>
          <a:p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61970" y="5346699"/>
            <a:ext cx="1413723" cy="13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7041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Continuing Care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Majority preferred care with ‘home’ team</a:t>
            </a:r>
          </a:p>
          <a:p>
            <a:endParaRPr lang="en-GB" dirty="0"/>
          </a:p>
          <a:p>
            <a:r>
              <a:rPr lang="en-GB" dirty="0"/>
              <a:t>High proportion would like care by team close to work/ college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61970" y="5346699"/>
            <a:ext cx="1413723" cy="13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6233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Transition booklet- standardised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Education- access to t1resources.uk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HCP training day for topics e.g. pregnancy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Include details on confidentiality on transition booklet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Local information dissemination regarding out of hours/ in hours care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Use of network Transition services booklet to inform YP of nearby transition services.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48794" y="5333999"/>
            <a:ext cx="1426900" cy="137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5445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We are committed to improving care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We have a long way to go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Collaborative working is pivotal in maintaining continuity of care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22442" y="5308599"/>
            <a:ext cx="1453252" cy="140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4000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35618" y="5321299"/>
            <a:ext cx="1440076" cy="1388025"/>
          </a:xfrm>
          <a:prstGeom prst="rect">
            <a:avLst/>
          </a:prstGeom>
        </p:spPr>
      </p:pic>
      <p:pic>
        <p:nvPicPr>
          <p:cNvPr id="4" name="Picture 3" descr="GettyImages-rh526-653-5b54f08b46e0fb00370f2c57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7899"/>
            <a:ext cx="9144000" cy="5880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17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transition?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“Transition” is used to describe the preparation and settling in period pre- and post the move to adult services</a:t>
            </a:r>
          </a:p>
          <a:p>
            <a:endParaRPr lang="en-GB" dirty="0"/>
          </a:p>
          <a:p>
            <a:r>
              <a:rPr lang="en-GB" dirty="0"/>
              <a:t> </a:t>
            </a:r>
            <a:r>
              <a:rPr lang="en-US" dirty="0"/>
              <a:t>Movement between different adult services including to primary care / different locations</a:t>
            </a:r>
          </a:p>
          <a:p>
            <a:endParaRPr lang="en-GB" dirty="0"/>
          </a:p>
          <a:p>
            <a:r>
              <a:rPr lang="en-GB" dirty="0"/>
              <a:t>“Transfer” is the point at which named consultant care has moved to the adult/ young adult diabetes team.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30352" y="5316225"/>
            <a:ext cx="1445341" cy="139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556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Why is transition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marL="0" indent="0">
              <a:lnSpc>
                <a:spcPct val="60000"/>
              </a:lnSpc>
              <a:buNone/>
            </a:pPr>
            <a:endParaRPr lang="en-GB" dirty="0"/>
          </a:p>
          <a:p>
            <a:r>
              <a:rPr lang="en-GB" dirty="0"/>
              <a:t>Supporting lifelong management of diabetes is essential in achieving most positive outcomes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Transition from Paediatric to adult services: disruption in care both acutely and in long term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NHS Long Term Plan: selectively moving to a ‘0-25 years service to improve children’s experience of care, outcomes and continuity of care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BPT: clear policy for transition to adult services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886700" y="5546525"/>
            <a:ext cx="1130299" cy="108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429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21590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894" b="2040"/>
          <a:stretch/>
        </p:blipFill>
        <p:spPr>
          <a:xfrm>
            <a:off x="457200" y="876300"/>
            <a:ext cx="8356600" cy="5981700"/>
          </a:xfrm>
        </p:spPr>
      </p:pic>
    </p:spTree>
    <p:extLst>
      <p:ext uri="{BB962C8B-B14F-4D97-AF65-F5344CB8AC3E}">
        <p14:creationId xmlns:p14="http://schemas.microsoft.com/office/powerpoint/2010/main" val="988898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West Midlands Transition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Steering group set up in 2015</a:t>
            </a:r>
          </a:p>
          <a:p>
            <a:pPr>
              <a:lnSpc>
                <a:spcPct val="150000"/>
              </a:lnSpc>
            </a:pPr>
            <a:r>
              <a:rPr lang="en-GB" dirty="0"/>
              <a:t>Survey into transition service provision</a:t>
            </a:r>
          </a:p>
          <a:p>
            <a:pPr>
              <a:lnSpc>
                <a:spcPct val="150000"/>
              </a:lnSpc>
            </a:pPr>
            <a:r>
              <a:rPr lang="en-GB" dirty="0"/>
              <a:t>Set future standards of transition delivery</a:t>
            </a:r>
          </a:p>
          <a:p>
            <a:pPr>
              <a:lnSpc>
                <a:spcPct val="150000"/>
              </a:lnSpc>
            </a:pPr>
            <a:r>
              <a:rPr lang="en-GB" dirty="0"/>
              <a:t>Survey on Outcomes, follow up pre and post transition</a:t>
            </a:r>
          </a:p>
          <a:p>
            <a:pPr>
              <a:lnSpc>
                <a:spcPct val="150000"/>
              </a:lnSpc>
            </a:pPr>
            <a:r>
              <a:rPr lang="en-GB" dirty="0"/>
              <a:t>Transition objectives for West Midlands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30352" y="5316225"/>
            <a:ext cx="1445341" cy="139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556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 of services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50000"/>
              </a:lnSpc>
              <a:buNone/>
            </a:pPr>
            <a:endParaRPr lang="en-GB" dirty="0"/>
          </a:p>
          <a:p>
            <a:r>
              <a:rPr lang="en-GB" dirty="0"/>
              <a:t>2 out of 14 Trusts had  a “transfer” service </a:t>
            </a:r>
            <a:r>
              <a:rPr lang="en-GB" dirty="0" err="1"/>
              <a:t>vs</a:t>
            </a:r>
            <a:r>
              <a:rPr lang="en-GB" dirty="0"/>
              <a:t> transition service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1/3 do not have a preparation period for transition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2/3 of units did not use a transition document to evaluate or record progress over this period.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In 57% of services transition to adult services was followed by a move at the age of 19 years onwards to an adult clinic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517792" y="351117"/>
            <a:ext cx="1457902" cy="146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296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All CYP will be offered a transition services for their diabetes care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All Trusts will work towards the development of dedicated young adult clinics in addition to their diabetes transition services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CYP will be offered a visit to their preferred adult centre in the year prior to transfer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74320" lvl="1" indent="0" algn="r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801112" y="369047"/>
            <a:ext cx="1342888" cy="1420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371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1552</TotalTime>
  <Words>1109</Words>
  <Application>Microsoft Office PowerPoint</Application>
  <PresentationFormat>On-screen Show (4:3)</PresentationFormat>
  <Paragraphs>383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Arial</vt:lpstr>
      <vt:lpstr>Clarity</vt:lpstr>
      <vt:lpstr>Transitional Care  West Midlands</vt:lpstr>
      <vt:lpstr>Outline</vt:lpstr>
      <vt:lpstr>Definition</vt:lpstr>
      <vt:lpstr>What is transition? </vt:lpstr>
      <vt:lpstr>Why is transition important?</vt:lpstr>
      <vt:lpstr>PowerPoint Presentation</vt:lpstr>
      <vt:lpstr>West Midlands Transition </vt:lpstr>
      <vt:lpstr>Assessment of services 2015</vt:lpstr>
      <vt:lpstr>Standards</vt:lpstr>
      <vt:lpstr>Standards</vt:lpstr>
      <vt:lpstr>Transition Outcomes data</vt:lpstr>
      <vt:lpstr>Follow up completion</vt:lpstr>
      <vt:lpstr>HbA1c and Clinic transfer outcomes</vt:lpstr>
      <vt:lpstr>Impact of gender on HbA1c during transition </vt:lpstr>
      <vt:lpstr>Other outcomes</vt:lpstr>
      <vt:lpstr>Recommendations</vt:lpstr>
      <vt:lpstr>NDTA 2011-2017</vt:lpstr>
      <vt:lpstr>PowerPoint Presentation</vt:lpstr>
      <vt:lpstr>Treatment target : Variation by Unit</vt:lpstr>
      <vt:lpstr>Group Work </vt:lpstr>
      <vt:lpstr>COLLABORATIVE WORKING</vt:lpstr>
      <vt:lpstr>PowerPoint Presentation</vt:lpstr>
      <vt:lpstr>PowerPoint Presentation</vt:lpstr>
      <vt:lpstr>PowerPoint Presentation</vt:lpstr>
      <vt:lpstr>Transition PREMS</vt:lpstr>
      <vt:lpstr>Themes</vt:lpstr>
      <vt:lpstr>Survey</vt:lpstr>
      <vt:lpstr>Transition Preparation</vt:lpstr>
      <vt:lpstr>Who discussed transition with you?</vt:lpstr>
      <vt:lpstr>Independence/ Autonomy</vt:lpstr>
      <vt:lpstr>Patient Centred</vt:lpstr>
      <vt:lpstr>West Midlands</vt:lpstr>
      <vt:lpstr>Structure and Systems</vt:lpstr>
      <vt:lpstr>Access and Engagement</vt:lpstr>
      <vt:lpstr>Continuing Care </vt:lpstr>
      <vt:lpstr>Recommendations</vt:lpstr>
      <vt:lpstr>Summary</vt:lpstr>
      <vt:lpstr>PowerPoint Presentation</vt:lpstr>
    </vt:vector>
  </TitlesOfParts>
  <Company>TROB18PH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Transitional Care West Midlands</dc:title>
  <dc:creator>Nisha Pargass</dc:creator>
  <cp:lastModifiedBy>Rebecca Read</cp:lastModifiedBy>
  <cp:revision>52</cp:revision>
  <dcterms:created xsi:type="dcterms:W3CDTF">2019-01-30T21:35:54Z</dcterms:created>
  <dcterms:modified xsi:type="dcterms:W3CDTF">2019-09-12T10:00:23Z</dcterms:modified>
</cp:coreProperties>
</file>