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ileems05.phe.gov.uk\health_Improvement\Knowledge&amp;Intelligence\Local%20Knowledge%20and%20Intelligence%20Service\Local%20Analysis\Diabetes%20targets\QOF%202017.18\Midlands%20and%20East%20QOF%20analysis_1011%20to%2017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'1. Trend - Numbers'!$D$17</c:f>
              <c:strCache>
                <c:ptCount val="1"/>
                <c:pt idx="0">
                  <c:v>NHS England West Midlands</c:v>
                </c:pt>
              </c:strCache>
            </c:strRef>
          </c:tx>
          <c:spPr>
            <a:ln>
              <a:solidFill>
                <a:srgbClr val="822433"/>
              </a:solidFill>
            </a:ln>
          </c:spPr>
          <c:marker>
            <c:symbol val="none"/>
          </c:marker>
          <c:cat>
            <c:strRef>
              <c:f>'1. Trend - Numbers'!$E$14:$L$14</c:f>
              <c:strCache>
                <c:ptCount val="8"/>
                <c:pt idx="0">
                  <c:v>2010-11</c:v>
                </c:pt>
                <c:pt idx="1">
                  <c:v>2011-12</c:v>
                </c:pt>
                <c:pt idx="2">
                  <c:v>2012-13</c:v>
                </c:pt>
                <c:pt idx="3">
                  <c:v>2013-14 </c:v>
                </c:pt>
                <c:pt idx="4">
                  <c:v>2014-15 </c:v>
                </c:pt>
                <c:pt idx="5">
                  <c:v>2015-16</c:v>
                </c:pt>
                <c:pt idx="6">
                  <c:v>2016-17*</c:v>
                </c:pt>
                <c:pt idx="7">
                  <c:v>2017-18</c:v>
                </c:pt>
              </c:strCache>
            </c:strRef>
          </c:cat>
          <c:val>
            <c:numRef>
              <c:f>'1. Trend - Numbers'!$E$17:$L$17</c:f>
              <c:numCache>
                <c:formatCode>#,##0</c:formatCode>
                <c:ptCount val="8"/>
                <c:pt idx="0">
                  <c:v>209480</c:v>
                </c:pt>
                <c:pt idx="1">
                  <c:v>219899</c:v>
                </c:pt>
                <c:pt idx="2">
                  <c:v>234012</c:v>
                </c:pt>
                <c:pt idx="3">
                  <c:v>248765</c:v>
                </c:pt>
                <c:pt idx="4">
                  <c:v>257043</c:v>
                </c:pt>
                <c:pt idx="5">
                  <c:v>267178</c:v>
                </c:pt>
                <c:pt idx="6">
                  <c:v>256990</c:v>
                </c:pt>
                <c:pt idx="7">
                  <c:v>280912</c:v>
                </c:pt>
              </c:numCache>
            </c:numRef>
          </c:val>
          <c:smooth val="0"/>
          <c:extLst>
            <c:ext xmlns:c16="http://schemas.microsoft.com/office/drawing/2014/chart" uri="{C3380CC4-5D6E-409C-BE32-E72D297353CC}">
              <c16:uniqueId val="{00000001-B3DC-4344-9096-77BA0718DE97}"/>
            </c:ext>
          </c:extLst>
        </c:ser>
        <c:dLbls>
          <c:showLegendKey val="0"/>
          <c:showVal val="0"/>
          <c:showCatName val="0"/>
          <c:showSerName val="0"/>
          <c:showPercent val="0"/>
          <c:showBubbleSize val="0"/>
        </c:dLbls>
        <c:smooth val="0"/>
        <c:axId val="414506368"/>
        <c:axId val="414516352"/>
      </c:lineChart>
      <c:catAx>
        <c:axId val="414506368"/>
        <c:scaling>
          <c:orientation val="minMax"/>
        </c:scaling>
        <c:delete val="0"/>
        <c:axPos val="b"/>
        <c:numFmt formatCode="General" sourceLinked="0"/>
        <c:majorTickMark val="out"/>
        <c:minorTickMark val="none"/>
        <c:tickLblPos val="nextTo"/>
        <c:crossAx val="414516352"/>
        <c:crosses val="autoZero"/>
        <c:auto val="1"/>
        <c:lblAlgn val="ctr"/>
        <c:lblOffset val="100"/>
        <c:noMultiLvlLbl val="0"/>
      </c:catAx>
      <c:valAx>
        <c:axId val="414516352"/>
        <c:scaling>
          <c:orientation val="minMax"/>
        </c:scaling>
        <c:delete val="0"/>
        <c:axPos val="l"/>
        <c:majorGridlines/>
        <c:title>
          <c:tx>
            <c:rich>
              <a:bodyPr rot="-5400000" vert="horz"/>
              <a:lstStyle/>
              <a:p>
                <a:pPr>
                  <a:defRPr b="0"/>
                </a:pPr>
                <a:r>
                  <a:rPr lang="en-GB" b="0"/>
                  <a:t>Number of patients on the Diabetes</a:t>
                </a:r>
                <a:r>
                  <a:rPr lang="en-GB" b="0" baseline="0"/>
                  <a:t> register (ages 17+)</a:t>
                </a:r>
                <a:endParaRPr lang="en-GB" b="0"/>
              </a:p>
            </c:rich>
          </c:tx>
          <c:layout>
            <c:manualLayout>
              <c:xMode val="edge"/>
              <c:yMode val="edge"/>
              <c:x val="9.2112854929143825E-3"/>
              <c:y val="7.3706346011613674E-2"/>
            </c:manualLayout>
          </c:layout>
          <c:overlay val="0"/>
        </c:title>
        <c:numFmt formatCode="#,##0" sourceLinked="1"/>
        <c:majorTickMark val="out"/>
        <c:minorTickMark val="none"/>
        <c:tickLblPos val="nextTo"/>
        <c:crossAx val="414506368"/>
        <c:crossesAt val="1"/>
        <c:crossBetween val="between"/>
      </c:valAx>
    </c:plotArea>
    <c:legend>
      <c:legendPos val="r"/>
      <c:overlay val="0"/>
    </c:legend>
    <c:plotVisOnly val="1"/>
    <c:dispBlanksAs val="gap"/>
    <c:showDLblsOverMax val="0"/>
  </c:chart>
  <c:spPr>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F83976-F752-4BB4-AF42-D900A945A6C7}" type="datetimeFigureOut">
              <a:rPr lang="en-GB" smtClean="0"/>
              <a:t>12/09/2019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47C202-9119-4361-86C7-9844C3CC7C92}" type="slidenum">
              <a:rPr lang="en-GB" smtClean="0"/>
              <a:t>‹#›</a:t>
            </a:fld>
            <a:endParaRPr lang="en-GB"/>
          </a:p>
        </p:txBody>
      </p:sp>
    </p:spTree>
    <p:extLst>
      <p:ext uri="{BB962C8B-B14F-4D97-AF65-F5344CB8AC3E}">
        <p14:creationId xmlns:p14="http://schemas.microsoft.com/office/powerpoint/2010/main" val="3244607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the NDA tells us about diabetes</a:t>
            </a:r>
            <a:r>
              <a:rPr lang="en-GB" baseline="0" dirty="0"/>
              <a:t> in the </a:t>
            </a:r>
            <a:r>
              <a:rPr lang="en-GB" dirty="0"/>
              <a:t>West </a:t>
            </a:r>
            <a:r>
              <a:rPr lang="en-GB" dirty="0" err="1"/>
              <a:t>Mids</a:t>
            </a:r>
            <a:endParaRPr lang="en-GB" dirty="0"/>
          </a:p>
          <a:p>
            <a:r>
              <a:rPr lang="en-GB" dirty="0"/>
              <a:t>Treatment and Care, progress</a:t>
            </a:r>
          </a:p>
          <a:p>
            <a:r>
              <a:rPr lang="en-GB" dirty="0"/>
              <a:t>Diabetes prevention programme, progress</a:t>
            </a:r>
          </a:p>
          <a:p>
            <a:r>
              <a:rPr lang="en-GB" dirty="0"/>
              <a:t>Diabetes EAG, priorities and successes</a:t>
            </a:r>
          </a:p>
          <a:p>
            <a:endParaRPr lang="en-GB" dirty="0"/>
          </a:p>
        </p:txBody>
      </p:sp>
      <p:sp>
        <p:nvSpPr>
          <p:cNvPr id="4" name="Slide Number Placeholder 3"/>
          <p:cNvSpPr>
            <a:spLocks noGrp="1"/>
          </p:cNvSpPr>
          <p:nvPr>
            <p:ph type="sldNum" sz="quarter" idx="10"/>
          </p:nvPr>
        </p:nvSpPr>
        <p:spPr/>
        <p:txBody>
          <a:bodyPr/>
          <a:lstStyle/>
          <a:p>
            <a:fld id="{BE3CA007-24E2-4806-B9B0-58189A662431}" type="slidenum">
              <a:rPr lang="en-GB" smtClean="0"/>
              <a:t>1</a:t>
            </a:fld>
            <a:endParaRPr lang="en-GB"/>
          </a:p>
        </p:txBody>
      </p:sp>
    </p:spTree>
    <p:extLst>
      <p:ext uri="{BB962C8B-B14F-4D97-AF65-F5344CB8AC3E}">
        <p14:creationId xmlns:p14="http://schemas.microsoft.com/office/powerpoint/2010/main" val="50837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 got work to</a:t>
            </a:r>
            <a:r>
              <a:rPr lang="en-GB" baseline="0" dirty="0"/>
              <a:t> do, great that we have outstanding CCGs in our patch, is lots of variation.</a:t>
            </a:r>
          </a:p>
          <a:p>
            <a:r>
              <a:rPr lang="en-GB" baseline="0" dirty="0"/>
              <a:t>These ratings relate to time period before the transformation funding has taken full effect</a:t>
            </a:r>
            <a:endParaRPr lang="en-GB" dirty="0"/>
          </a:p>
        </p:txBody>
      </p:sp>
      <p:sp>
        <p:nvSpPr>
          <p:cNvPr id="4" name="Slide Number Placeholder 3"/>
          <p:cNvSpPr>
            <a:spLocks noGrp="1"/>
          </p:cNvSpPr>
          <p:nvPr>
            <p:ph type="sldNum" sz="quarter" idx="10"/>
          </p:nvPr>
        </p:nvSpPr>
        <p:spPr/>
        <p:txBody>
          <a:bodyPr/>
          <a:lstStyle/>
          <a:p>
            <a:fld id="{BE3CA007-24E2-4806-B9B0-58189A662431}" type="slidenum">
              <a:rPr lang="en-GB" smtClean="0"/>
              <a:t>13</a:t>
            </a:fld>
            <a:endParaRPr lang="en-GB"/>
          </a:p>
        </p:txBody>
      </p:sp>
    </p:spTree>
    <p:extLst>
      <p:ext uri="{BB962C8B-B14F-4D97-AF65-F5344CB8AC3E}">
        <p14:creationId xmlns:p14="http://schemas.microsoft.com/office/powerpoint/2010/main" val="306059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700" dirty="0"/>
              <a:t>1. Improving uptake of structured education </a:t>
            </a:r>
          </a:p>
          <a:p>
            <a:endParaRPr lang="en-GB" sz="1700" dirty="0"/>
          </a:p>
          <a:p>
            <a:pPr marL="0" indent="0">
              <a:buNone/>
            </a:pPr>
            <a:r>
              <a:rPr lang="en-GB" sz="1700" dirty="0"/>
              <a:t>2. Improving achievement of the NICE recommended treatment targets (HbA1c, cholesterol and blood pressure) and reducing variation </a:t>
            </a:r>
          </a:p>
          <a:p>
            <a:endParaRPr lang="en-GB" sz="1700" dirty="0"/>
          </a:p>
          <a:p>
            <a:pPr marL="0" indent="0">
              <a:buNone/>
            </a:pPr>
            <a:r>
              <a:rPr lang="en-GB" sz="1700" dirty="0"/>
              <a:t>3. Reducing amputations by increasing availability of multidisciplinary foot care teams </a:t>
            </a:r>
          </a:p>
          <a:p>
            <a:endParaRPr lang="en-GB" sz="1700" dirty="0"/>
          </a:p>
          <a:p>
            <a:pPr marL="0" indent="0">
              <a:buNone/>
            </a:pPr>
            <a:r>
              <a:rPr lang="en-GB" sz="1700" dirty="0"/>
              <a:t>4. Reducing lengths of stay for inpatients with diabetes by increasing availability of diabetes inpatient specialist nurses</a:t>
            </a:r>
          </a:p>
          <a:p>
            <a:endParaRPr lang="en-GB" sz="1600" dirty="0"/>
          </a:p>
          <a:p>
            <a:pPr marL="0" indent="0">
              <a:buNone/>
            </a:pPr>
            <a:r>
              <a:rPr lang="en-GB" sz="1600" dirty="0"/>
              <a:t>Good evidence to suggest that these priorities will: </a:t>
            </a:r>
          </a:p>
          <a:p>
            <a:pPr lvl="1"/>
            <a:r>
              <a:rPr lang="en-GB" sz="1600" dirty="0"/>
              <a:t>Have the most clinical impact </a:t>
            </a:r>
          </a:p>
          <a:p>
            <a:pPr lvl="1"/>
            <a:r>
              <a:rPr lang="en-GB" sz="1600" dirty="0"/>
              <a:t>Are most likely to offer the highest return on investment and be sustainable </a:t>
            </a:r>
          </a:p>
          <a:p>
            <a:pPr lvl="1"/>
            <a:r>
              <a:rPr lang="en-GB" sz="1600" dirty="0"/>
              <a:t>Will lead to improved outcomes for patients </a:t>
            </a:r>
          </a:p>
          <a:p>
            <a:endParaRPr lang="en-GB" dirty="0"/>
          </a:p>
          <a:p>
            <a:r>
              <a:rPr lang="en-GB" dirty="0"/>
              <a:t>Total investment in</a:t>
            </a:r>
            <a:r>
              <a:rPr lang="en-GB" baseline="0" dirty="0"/>
              <a:t> West Midlands for 17/18 and 18/19 is £6.7 million.</a:t>
            </a:r>
          </a:p>
          <a:p>
            <a:r>
              <a:rPr lang="en-GB" dirty="0"/>
              <a:t>Projects vary in size and scale,</a:t>
            </a:r>
            <a:r>
              <a:rPr lang="en-GB" baseline="0" dirty="0"/>
              <a:t> from £20k to almost £600k. </a:t>
            </a:r>
          </a:p>
          <a:p>
            <a:r>
              <a:rPr lang="en-GB" baseline="0" dirty="0"/>
              <a:t>Some on single CCG footprints, others on whole STP footprints.</a:t>
            </a:r>
          </a:p>
          <a:p>
            <a:r>
              <a:rPr lang="en-GB" baseline="0" dirty="0"/>
              <a:t>Hear about your successes later on this afternoon in the West </a:t>
            </a:r>
            <a:r>
              <a:rPr lang="en-GB" baseline="0" dirty="0" err="1"/>
              <a:t>Mids</a:t>
            </a:r>
            <a:r>
              <a:rPr lang="en-GB" baseline="0" dirty="0"/>
              <a:t> Newsround session</a:t>
            </a:r>
            <a:endParaRPr lang="en-GB" dirty="0"/>
          </a:p>
          <a:p>
            <a:endParaRPr lang="en-GB" dirty="0"/>
          </a:p>
        </p:txBody>
      </p:sp>
      <p:sp>
        <p:nvSpPr>
          <p:cNvPr id="4" name="Slide Number Placeholder 3"/>
          <p:cNvSpPr>
            <a:spLocks noGrp="1"/>
          </p:cNvSpPr>
          <p:nvPr>
            <p:ph type="sldNum" sz="quarter" idx="10"/>
          </p:nvPr>
        </p:nvSpPr>
        <p:spPr/>
        <p:txBody>
          <a:bodyPr/>
          <a:lstStyle/>
          <a:p>
            <a:fld id="{BE3CA007-24E2-4806-B9B0-58189A662431}" type="slidenum">
              <a:rPr lang="en-GB" smtClean="0"/>
              <a:t>14</a:t>
            </a:fld>
            <a:endParaRPr lang="en-GB"/>
          </a:p>
        </p:txBody>
      </p:sp>
    </p:spTree>
    <p:extLst>
      <p:ext uri="{BB962C8B-B14F-4D97-AF65-F5344CB8AC3E}">
        <p14:creationId xmlns:p14="http://schemas.microsoft.com/office/powerpoint/2010/main" val="230873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from Worcestershire CCG’s</a:t>
            </a:r>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03500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E5605C-B1D8-44A5-A5C5-67D026B299A1}"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28726-06A8-4A09-9998-432AA4648DCC}" type="slidenum">
              <a:rPr lang="en-GB" smtClean="0"/>
              <a:t>‹#›</a:t>
            </a:fld>
            <a:endParaRPr lang="en-GB"/>
          </a:p>
        </p:txBody>
      </p:sp>
    </p:spTree>
    <p:extLst>
      <p:ext uri="{BB962C8B-B14F-4D97-AF65-F5344CB8AC3E}">
        <p14:creationId xmlns:p14="http://schemas.microsoft.com/office/powerpoint/2010/main" val="58294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E5605C-B1D8-44A5-A5C5-67D026B299A1}"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28726-06A8-4A09-9998-432AA4648DCC}" type="slidenum">
              <a:rPr lang="en-GB" smtClean="0"/>
              <a:t>‹#›</a:t>
            </a:fld>
            <a:endParaRPr lang="en-GB"/>
          </a:p>
        </p:txBody>
      </p:sp>
    </p:spTree>
    <p:extLst>
      <p:ext uri="{BB962C8B-B14F-4D97-AF65-F5344CB8AC3E}">
        <p14:creationId xmlns:p14="http://schemas.microsoft.com/office/powerpoint/2010/main" val="172834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E5605C-B1D8-44A5-A5C5-67D026B299A1}"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28726-06A8-4A09-9998-432AA4648DCC}" type="slidenum">
              <a:rPr lang="en-GB" smtClean="0"/>
              <a:t>‹#›</a:t>
            </a:fld>
            <a:endParaRPr lang="en-GB"/>
          </a:p>
        </p:txBody>
      </p:sp>
    </p:spTree>
    <p:extLst>
      <p:ext uri="{BB962C8B-B14F-4D97-AF65-F5344CB8AC3E}">
        <p14:creationId xmlns:p14="http://schemas.microsoft.com/office/powerpoint/2010/main" val="79433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6">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684647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731606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E5605C-B1D8-44A5-A5C5-67D026B299A1}"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28726-06A8-4A09-9998-432AA4648DCC}" type="slidenum">
              <a:rPr lang="en-GB" smtClean="0"/>
              <a:t>‹#›</a:t>
            </a:fld>
            <a:endParaRPr lang="en-GB"/>
          </a:p>
        </p:txBody>
      </p:sp>
    </p:spTree>
    <p:extLst>
      <p:ext uri="{BB962C8B-B14F-4D97-AF65-F5344CB8AC3E}">
        <p14:creationId xmlns:p14="http://schemas.microsoft.com/office/powerpoint/2010/main" val="303657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5605C-B1D8-44A5-A5C5-67D026B299A1}"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28726-06A8-4A09-9998-432AA4648DCC}" type="slidenum">
              <a:rPr lang="en-GB" smtClean="0"/>
              <a:t>‹#›</a:t>
            </a:fld>
            <a:endParaRPr lang="en-GB"/>
          </a:p>
        </p:txBody>
      </p:sp>
    </p:spTree>
    <p:extLst>
      <p:ext uri="{BB962C8B-B14F-4D97-AF65-F5344CB8AC3E}">
        <p14:creationId xmlns:p14="http://schemas.microsoft.com/office/powerpoint/2010/main" val="376200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E5605C-B1D8-44A5-A5C5-67D026B299A1}"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F28726-06A8-4A09-9998-432AA4648DCC}" type="slidenum">
              <a:rPr lang="en-GB" smtClean="0"/>
              <a:t>‹#›</a:t>
            </a:fld>
            <a:endParaRPr lang="en-GB"/>
          </a:p>
        </p:txBody>
      </p:sp>
    </p:spTree>
    <p:extLst>
      <p:ext uri="{BB962C8B-B14F-4D97-AF65-F5344CB8AC3E}">
        <p14:creationId xmlns:p14="http://schemas.microsoft.com/office/powerpoint/2010/main" val="235179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E5605C-B1D8-44A5-A5C5-67D026B299A1}" type="datetimeFigureOut">
              <a:rPr lang="en-GB" smtClean="0"/>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F28726-06A8-4A09-9998-432AA4648DCC}" type="slidenum">
              <a:rPr lang="en-GB" smtClean="0"/>
              <a:t>‹#›</a:t>
            </a:fld>
            <a:endParaRPr lang="en-GB"/>
          </a:p>
        </p:txBody>
      </p:sp>
    </p:spTree>
    <p:extLst>
      <p:ext uri="{BB962C8B-B14F-4D97-AF65-F5344CB8AC3E}">
        <p14:creationId xmlns:p14="http://schemas.microsoft.com/office/powerpoint/2010/main" val="347266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E5605C-B1D8-44A5-A5C5-67D026B299A1}"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F28726-06A8-4A09-9998-432AA4648DCC}" type="slidenum">
              <a:rPr lang="en-GB" smtClean="0"/>
              <a:t>‹#›</a:t>
            </a:fld>
            <a:endParaRPr lang="en-GB"/>
          </a:p>
        </p:txBody>
      </p:sp>
    </p:spTree>
    <p:extLst>
      <p:ext uri="{BB962C8B-B14F-4D97-AF65-F5344CB8AC3E}">
        <p14:creationId xmlns:p14="http://schemas.microsoft.com/office/powerpoint/2010/main" val="291398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5605C-B1D8-44A5-A5C5-67D026B299A1}"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F28726-06A8-4A09-9998-432AA4648DCC}" type="slidenum">
              <a:rPr lang="en-GB" smtClean="0"/>
              <a:t>‹#›</a:t>
            </a:fld>
            <a:endParaRPr lang="en-GB"/>
          </a:p>
        </p:txBody>
      </p:sp>
    </p:spTree>
    <p:extLst>
      <p:ext uri="{BB962C8B-B14F-4D97-AF65-F5344CB8AC3E}">
        <p14:creationId xmlns:p14="http://schemas.microsoft.com/office/powerpoint/2010/main" val="214662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E5605C-B1D8-44A5-A5C5-67D026B299A1}"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F28726-06A8-4A09-9998-432AA4648DCC}" type="slidenum">
              <a:rPr lang="en-GB" smtClean="0"/>
              <a:t>‹#›</a:t>
            </a:fld>
            <a:endParaRPr lang="en-GB"/>
          </a:p>
        </p:txBody>
      </p:sp>
    </p:spTree>
    <p:extLst>
      <p:ext uri="{BB962C8B-B14F-4D97-AF65-F5344CB8AC3E}">
        <p14:creationId xmlns:p14="http://schemas.microsoft.com/office/powerpoint/2010/main" val="273721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E5605C-B1D8-44A5-A5C5-67D026B299A1}" type="datetimeFigureOut">
              <a:rPr lang="en-GB" smtClean="0"/>
              <a:t>12/09/2019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F28726-06A8-4A09-9998-432AA4648DCC}" type="slidenum">
              <a:rPr lang="en-GB" smtClean="0"/>
              <a:t>‹#›</a:t>
            </a:fld>
            <a:endParaRPr lang="en-GB"/>
          </a:p>
        </p:txBody>
      </p:sp>
    </p:spTree>
    <p:extLst>
      <p:ext uri="{BB962C8B-B14F-4D97-AF65-F5344CB8AC3E}">
        <p14:creationId xmlns:p14="http://schemas.microsoft.com/office/powerpoint/2010/main" val="133163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5605C-B1D8-44A5-A5C5-67D026B299A1}" type="datetimeFigureOut">
              <a:rPr lang="en-GB" smtClean="0"/>
              <a:t>12/09/2019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28726-06A8-4A09-9998-432AA4648DCC}" type="slidenum">
              <a:rPr lang="en-GB" smtClean="0"/>
              <a:t>‹#›</a:t>
            </a:fld>
            <a:endParaRPr lang="en-GB"/>
          </a:p>
        </p:txBody>
      </p:sp>
    </p:spTree>
    <p:extLst>
      <p:ext uri="{BB962C8B-B14F-4D97-AF65-F5344CB8AC3E}">
        <p14:creationId xmlns:p14="http://schemas.microsoft.com/office/powerpoint/2010/main" val="137794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jpe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Twitchin\AppData\Local\Microsoft\Windows\Temporary Internet Files\Content.Word\diabetes-uk-logo-16a-277.png"/>
          <p:cNvPicPr/>
          <p:nvPr/>
        </p:nvPicPr>
        <p:blipFill>
          <a:blip r:embed="rId3">
            <a:extLst>
              <a:ext uri="{28A0092B-C50C-407E-A947-70E740481C1C}">
                <a14:useLocalDpi xmlns:a14="http://schemas.microsoft.com/office/drawing/2010/main" val="0"/>
              </a:ext>
            </a:extLst>
          </a:blip>
          <a:srcRect/>
          <a:stretch>
            <a:fillRect/>
          </a:stretch>
        </p:blipFill>
        <p:spPr bwMode="auto">
          <a:xfrm>
            <a:off x="222679" y="332656"/>
            <a:ext cx="2189081" cy="432048"/>
          </a:xfrm>
          <a:prstGeom prst="rect">
            <a:avLst/>
          </a:prstGeom>
          <a:noFill/>
          <a:ln>
            <a:noFill/>
          </a:ln>
        </p:spPr>
      </p:pic>
      <p:pic>
        <p:nvPicPr>
          <p:cNvPr id="7" name="Picture 6" descr="\\ims.gov.uk\data\Users\GBBULVD\BULHOME23\JBurrows1\My Documents\My Pictures\clinical.jpg"/>
          <p:cNvPicPr/>
          <p:nvPr/>
        </p:nvPicPr>
        <p:blipFill>
          <a:blip r:embed="rId4">
            <a:extLst>
              <a:ext uri="{28A0092B-C50C-407E-A947-70E740481C1C}">
                <a14:useLocalDpi xmlns:a14="http://schemas.microsoft.com/office/drawing/2010/main" val="0"/>
              </a:ext>
            </a:extLst>
          </a:blip>
          <a:srcRect/>
          <a:stretch>
            <a:fillRect/>
          </a:stretch>
        </p:blipFill>
        <p:spPr bwMode="auto">
          <a:xfrm>
            <a:off x="7295227" y="111800"/>
            <a:ext cx="1692275" cy="873760"/>
          </a:xfrm>
          <a:prstGeom prst="rect">
            <a:avLst/>
          </a:prstGeom>
          <a:noFill/>
          <a:ln>
            <a:noFill/>
          </a:ln>
        </p:spPr>
      </p:pic>
      <p:sp>
        <p:nvSpPr>
          <p:cNvPr id="2" name="Title 1"/>
          <p:cNvSpPr>
            <a:spLocks noGrp="1"/>
          </p:cNvSpPr>
          <p:nvPr>
            <p:ph type="title"/>
          </p:nvPr>
        </p:nvSpPr>
        <p:spPr>
          <a:xfrm>
            <a:off x="497517" y="908720"/>
            <a:ext cx="8229600" cy="1143000"/>
          </a:xfrm>
        </p:spPr>
        <p:txBody>
          <a:bodyPr>
            <a:normAutofit/>
          </a:bodyPr>
          <a:lstStyle/>
          <a:p>
            <a:r>
              <a:rPr lang="en-GB" dirty="0"/>
              <a:t>West Midlands Diabetes Priorities</a:t>
            </a:r>
          </a:p>
        </p:txBody>
      </p:sp>
      <p:sp>
        <p:nvSpPr>
          <p:cNvPr id="3" name="Content Placeholder 2"/>
          <p:cNvSpPr>
            <a:spLocks noGrp="1"/>
          </p:cNvSpPr>
          <p:nvPr>
            <p:ph idx="1"/>
          </p:nvPr>
        </p:nvSpPr>
        <p:spPr>
          <a:xfrm>
            <a:off x="719143" y="4653136"/>
            <a:ext cx="8229600" cy="1916223"/>
          </a:xfrm>
        </p:spPr>
        <p:txBody>
          <a:bodyPr/>
          <a:lstStyle/>
          <a:p>
            <a:pPr marL="0" indent="0" algn="ctr">
              <a:buNone/>
            </a:pPr>
            <a:endParaRPr lang="en-GB" dirty="0"/>
          </a:p>
          <a:p>
            <a:pPr marL="0" indent="0" algn="ctr">
              <a:buNone/>
            </a:pPr>
            <a:r>
              <a:rPr lang="en-GB" sz="2800" dirty="0"/>
              <a:t>Prof Vinod Patel</a:t>
            </a:r>
          </a:p>
          <a:p>
            <a:pPr marL="0" indent="0" algn="ctr">
              <a:buNone/>
            </a:pPr>
            <a:r>
              <a:rPr lang="en-GB" sz="2000" dirty="0"/>
              <a:t>Clinical Lead for Diabetes  </a:t>
            </a:r>
          </a:p>
          <a:p>
            <a:pPr marL="0" indent="0" algn="ctr">
              <a:buNone/>
            </a:pPr>
            <a:r>
              <a:rPr lang="en-GB" sz="2000" dirty="0"/>
              <a:t>West Midlands CVD Clinical Network</a:t>
            </a:r>
          </a:p>
          <a:p>
            <a:pPr>
              <a:buFontTx/>
              <a:buChar char="-"/>
            </a:pPr>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1032" y="1772816"/>
            <a:ext cx="3565821" cy="3312368"/>
          </a:xfrm>
          <a:prstGeom prst="rect">
            <a:avLst/>
          </a:prstGeom>
        </p:spPr>
      </p:pic>
    </p:spTree>
    <p:extLst>
      <p:ext uri="{BB962C8B-B14F-4D97-AF65-F5344CB8AC3E}">
        <p14:creationId xmlns:p14="http://schemas.microsoft.com/office/powerpoint/2010/main" val="111532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C:\Users\ATwitchin\AppData\Local\Microsoft\Windows\Temporary Internet Files\Content.Word\diabetes-uk-logo-16a-277.png"/>
          <p:cNvPicPr/>
          <p:nvPr/>
        </p:nvPicPr>
        <p:blipFill>
          <a:blip r:embed="rId2">
            <a:extLst>
              <a:ext uri="{28A0092B-C50C-407E-A947-70E740481C1C}">
                <a14:useLocalDpi xmlns:a14="http://schemas.microsoft.com/office/drawing/2010/main" val="0"/>
              </a:ext>
            </a:extLst>
          </a:blip>
          <a:srcRect/>
          <a:stretch>
            <a:fillRect/>
          </a:stretch>
        </p:blipFill>
        <p:spPr bwMode="auto">
          <a:xfrm>
            <a:off x="222679" y="332656"/>
            <a:ext cx="2189081" cy="432048"/>
          </a:xfrm>
          <a:prstGeom prst="rect">
            <a:avLst/>
          </a:prstGeom>
          <a:noFill/>
          <a:ln>
            <a:noFill/>
          </a:ln>
        </p:spPr>
      </p:pic>
      <p:pic>
        <p:nvPicPr>
          <p:cNvPr id="7" name="Picture 6" descr="\\ims.gov.uk\data\Users\GBBULVD\BULHOME23\JBurrows1\My Documents\My Pictures\clinical.jpg"/>
          <p:cNvPicPr/>
          <p:nvPr/>
        </p:nvPicPr>
        <p:blipFill>
          <a:blip r:embed="rId3">
            <a:extLst>
              <a:ext uri="{28A0092B-C50C-407E-A947-70E740481C1C}">
                <a14:useLocalDpi xmlns:a14="http://schemas.microsoft.com/office/drawing/2010/main" val="0"/>
              </a:ext>
            </a:extLst>
          </a:blip>
          <a:srcRect/>
          <a:stretch>
            <a:fillRect/>
          </a:stretch>
        </p:blipFill>
        <p:spPr bwMode="auto">
          <a:xfrm>
            <a:off x="7295227" y="111800"/>
            <a:ext cx="1692275" cy="873760"/>
          </a:xfrm>
          <a:prstGeom prst="rect">
            <a:avLst/>
          </a:prstGeom>
          <a:noFill/>
          <a:ln>
            <a:noFill/>
          </a:ln>
        </p:spPr>
      </p:pic>
      <p:sp>
        <p:nvSpPr>
          <p:cNvPr id="4" name="Title 3"/>
          <p:cNvSpPr>
            <a:spLocks noGrp="1"/>
          </p:cNvSpPr>
          <p:nvPr>
            <p:ph type="title"/>
          </p:nvPr>
        </p:nvSpPr>
        <p:spPr>
          <a:xfrm>
            <a:off x="467544" y="543146"/>
            <a:ext cx="8229600" cy="1143000"/>
          </a:xfrm>
        </p:spPr>
        <p:txBody>
          <a:bodyPr>
            <a:normAutofit/>
          </a:bodyPr>
          <a:lstStyle/>
          <a:p>
            <a:r>
              <a:rPr lang="en-GB" dirty="0"/>
              <a:t>NDA 17/18 – Care processes</a:t>
            </a:r>
          </a:p>
        </p:txBody>
      </p:sp>
      <p:sp>
        <p:nvSpPr>
          <p:cNvPr id="3" name="Content Placeholder 2"/>
          <p:cNvSpPr>
            <a:spLocks noGrp="1"/>
          </p:cNvSpPr>
          <p:nvPr>
            <p:ph sz="half" idx="1"/>
          </p:nvPr>
        </p:nvSpPr>
        <p:spPr/>
        <p:txBody>
          <a:bodyPr>
            <a:normAutofit fontScale="70000" lnSpcReduction="20000"/>
          </a:bodyPr>
          <a:lstStyle/>
          <a:p>
            <a:pPr marL="0" indent="0">
              <a:buNone/>
            </a:pPr>
            <a:r>
              <a:rPr lang="en-GB" b="1" dirty="0"/>
              <a:t>National picture - Care processes</a:t>
            </a:r>
          </a:p>
          <a:p>
            <a:r>
              <a:rPr lang="en-GB" dirty="0"/>
              <a:t>Fewer people with Type 1 than with Type 2 and other diabetes receive their annual checks. </a:t>
            </a:r>
          </a:p>
          <a:p>
            <a:r>
              <a:rPr lang="en-GB" dirty="0"/>
              <a:t>Urine albumin and foot surveillance are most often missed out. </a:t>
            </a:r>
          </a:p>
          <a:p>
            <a:r>
              <a:rPr lang="en-GB" dirty="0"/>
              <a:t>A change to the smoking care process calculation method and potentially the way BMI data were collected may account for the increase in percentages for these checks, and for the eight care processes. </a:t>
            </a:r>
          </a:p>
          <a:p>
            <a:endParaRPr lang="en-GB" dirty="0"/>
          </a:p>
          <a:p>
            <a:endParaRPr lang="en-GB" dirty="0"/>
          </a:p>
          <a:p>
            <a:pPr>
              <a:buFontTx/>
              <a:buChar char="-"/>
            </a:pPr>
            <a:endParaRPr lang="en-GB" dirty="0"/>
          </a:p>
        </p:txBody>
      </p:sp>
      <p:sp>
        <p:nvSpPr>
          <p:cNvPr id="2" name="Content Placeholder 1"/>
          <p:cNvSpPr>
            <a:spLocks noGrp="1"/>
          </p:cNvSpPr>
          <p:nvPr>
            <p:ph sz="half" idx="2"/>
          </p:nvPr>
        </p:nvSpPr>
        <p:spPr/>
        <p:txBody>
          <a:bodyPr>
            <a:normAutofit fontScale="70000" lnSpcReduction="20000"/>
          </a:bodyPr>
          <a:lstStyle/>
          <a:p>
            <a:pPr marL="0" indent="0">
              <a:buNone/>
            </a:pPr>
            <a:r>
              <a:rPr lang="en-GB" b="1" dirty="0"/>
              <a:t>West Midlands</a:t>
            </a:r>
          </a:p>
          <a:p>
            <a:r>
              <a:rPr lang="en-GB" dirty="0"/>
              <a:t>Mirrors national picture</a:t>
            </a:r>
          </a:p>
          <a:p>
            <a:r>
              <a:rPr lang="en-GB" dirty="0"/>
              <a:t>% completion of all eight NICE care process in West </a:t>
            </a:r>
            <a:r>
              <a:rPr lang="en-GB" dirty="0" err="1"/>
              <a:t>Mids</a:t>
            </a:r>
            <a:r>
              <a:rPr lang="en-GB" dirty="0"/>
              <a:t> = 57.3%</a:t>
            </a:r>
          </a:p>
        </p:txBody>
      </p:sp>
    </p:spTree>
    <p:extLst>
      <p:ext uri="{BB962C8B-B14F-4D97-AF65-F5344CB8AC3E}">
        <p14:creationId xmlns:p14="http://schemas.microsoft.com/office/powerpoint/2010/main" val="408244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Twitchin\AppData\Local\Microsoft\Windows\Temporary Internet Files\Content.Word\diabetes-uk-logo-16a-277.png"/>
          <p:cNvPicPr/>
          <p:nvPr/>
        </p:nvPicPr>
        <p:blipFill>
          <a:blip r:embed="rId2">
            <a:extLst>
              <a:ext uri="{28A0092B-C50C-407E-A947-70E740481C1C}">
                <a14:useLocalDpi xmlns:a14="http://schemas.microsoft.com/office/drawing/2010/main" val="0"/>
              </a:ext>
            </a:extLst>
          </a:blip>
          <a:srcRect/>
          <a:stretch>
            <a:fillRect/>
          </a:stretch>
        </p:blipFill>
        <p:spPr bwMode="auto">
          <a:xfrm>
            <a:off x="222679" y="332656"/>
            <a:ext cx="2189081" cy="432048"/>
          </a:xfrm>
          <a:prstGeom prst="rect">
            <a:avLst/>
          </a:prstGeom>
          <a:noFill/>
          <a:ln>
            <a:noFill/>
          </a:ln>
        </p:spPr>
      </p:pic>
      <p:pic>
        <p:nvPicPr>
          <p:cNvPr id="7" name="Picture 6" descr="\\ims.gov.uk\data\Users\GBBULVD\BULHOME23\JBurrows1\My Documents\My Pictures\clinical.jpg"/>
          <p:cNvPicPr/>
          <p:nvPr/>
        </p:nvPicPr>
        <p:blipFill>
          <a:blip r:embed="rId3">
            <a:extLst>
              <a:ext uri="{28A0092B-C50C-407E-A947-70E740481C1C}">
                <a14:useLocalDpi xmlns:a14="http://schemas.microsoft.com/office/drawing/2010/main" val="0"/>
              </a:ext>
            </a:extLst>
          </a:blip>
          <a:srcRect/>
          <a:stretch>
            <a:fillRect/>
          </a:stretch>
        </p:blipFill>
        <p:spPr bwMode="auto">
          <a:xfrm>
            <a:off x="7295227" y="111800"/>
            <a:ext cx="1692275" cy="873760"/>
          </a:xfrm>
          <a:prstGeom prst="rect">
            <a:avLst/>
          </a:prstGeom>
          <a:noFill/>
          <a:ln>
            <a:noFill/>
          </a:ln>
        </p:spPr>
      </p:pic>
      <p:sp>
        <p:nvSpPr>
          <p:cNvPr id="4" name="Title 3"/>
          <p:cNvSpPr>
            <a:spLocks noGrp="1"/>
          </p:cNvSpPr>
          <p:nvPr>
            <p:ph type="title"/>
          </p:nvPr>
        </p:nvSpPr>
        <p:spPr>
          <a:xfrm>
            <a:off x="467544" y="543146"/>
            <a:ext cx="8229600" cy="1143000"/>
          </a:xfrm>
        </p:spPr>
        <p:txBody>
          <a:bodyPr/>
          <a:lstStyle/>
          <a:p>
            <a:r>
              <a:rPr lang="en-GB" dirty="0"/>
              <a:t>NDA 17/18 - Treatment Targets</a:t>
            </a:r>
          </a:p>
        </p:txBody>
      </p:sp>
      <p:graphicFrame>
        <p:nvGraphicFramePr>
          <p:cNvPr id="9" name="Table 8"/>
          <p:cNvGraphicFramePr>
            <a:graphicFrameLocks noGrp="1"/>
          </p:cNvGraphicFramePr>
          <p:nvPr>
            <p:extLst>
              <p:ext uri="{D42A27DB-BD31-4B8C-83A1-F6EECF244321}">
                <p14:modId xmlns:p14="http://schemas.microsoft.com/office/powerpoint/2010/main" val="3710149911"/>
              </p:ext>
            </p:extLst>
          </p:nvPr>
        </p:nvGraphicFramePr>
        <p:xfrm>
          <a:off x="539552" y="1844824"/>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68476041"/>
                    </a:ext>
                  </a:extLst>
                </a:gridCol>
                <a:gridCol w="2032000">
                  <a:extLst>
                    <a:ext uri="{9D8B030D-6E8A-4147-A177-3AD203B41FA5}">
                      <a16:colId xmlns:a16="http://schemas.microsoft.com/office/drawing/2014/main" val="3865585763"/>
                    </a:ext>
                  </a:extLst>
                </a:gridCol>
                <a:gridCol w="2032000">
                  <a:extLst>
                    <a:ext uri="{9D8B030D-6E8A-4147-A177-3AD203B41FA5}">
                      <a16:colId xmlns:a16="http://schemas.microsoft.com/office/drawing/2014/main" val="4204089800"/>
                    </a:ext>
                  </a:extLst>
                </a:gridCol>
              </a:tblGrid>
              <a:tr h="370840">
                <a:tc>
                  <a:txBody>
                    <a:bodyPr/>
                    <a:lstStyle/>
                    <a:p>
                      <a:pPr algn="l"/>
                      <a:r>
                        <a:rPr lang="en-GB" dirty="0"/>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2016/17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2017/18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3546893"/>
                  </a:ext>
                </a:extLst>
              </a:tr>
              <a:tr h="370840">
                <a:tc>
                  <a:txBody>
                    <a:bodyPr/>
                    <a:lstStyle/>
                    <a:p>
                      <a:pPr algn="l"/>
                      <a:r>
                        <a:rPr lang="en-GB" dirty="0"/>
                        <a:t>West Midlands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3855857"/>
                  </a:ext>
                </a:extLst>
              </a:tr>
              <a:tr h="370840">
                <a:tc>
                  <a:txBody>
                    <a:bodyPr/>
                    <a:lstStyle/>
                    <a:p>
                      <a:pPr algn="l"/>
                      <a:r>
                        <a:rPr lang="en-GB" dirty="0"/>
                        <a:t>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41.1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40.1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437056"/>
                  </a:ext>
                </a:extLst>
              </a:tr>
            </a:tbl>
          </a:graphicData>
        </a:graphic>
      </p:graphicFrame>
      <p:sp>
        <p:nvSpPr>
          <p:cNvPr id="2" name="Content Placeholder 1"/>
          <p:cNvSpPr>
            <a:spLocks noGrp="1"/>
          </p:cNvSpPr>
          <p:nvPr>
            <p:ph sz="half" idx="1"/>
          </p:nvPr>
        </p:nvSpPr>
        <p:spPr>
          <a:xfrm>
            <a:off x="467544" y="1340769"/>
            <a:ext cx="7992888" cy="4320480"/>
          </a:xfrm>
        </p:spPr>
        <p:txBody>
          <a:bodyPr/>
          <a:lstStyle/>
          <a:p>
            <a:pPr marL="0" indent="0">
              <a:buNone/>
            </a:pPr>
            <a:r>
              <a:rPr lang="en-GB" dirty="0"/>
              <a:t>Meeting the three treatment targets</a:t>
            </a:r>
          </a:p>
        </p:txBody>
      </p:sp>
      <p:sp>
        <p:nvSpPr>
          <p:cNvPr id="10" name="Content Placeholder 5"/>
          <p:cNvSpPr>
            <a:spLocks noGrp="1"/>
          </p:cNvSpPr>
          <p:nvPr>
            <p:ph sz="half" idx="2"/>
          </p:nvPr>
        </p:nvSpPr>
        <p:spPr>
          <a:xfrm>
            <a:off x="539552" y="3140968"/>
            <a:ext cx="8147248" cy="2985195"/>
          </a:xfrm>
        </p:spPr>
        <p:txBody>
          <a:bodyPr>
            <a:normAutofit fontScale="47500" lnSpcReduction="20000"/>
          </a:bodyPr>
          <a:lstStyle/>
          <a:p>
            <a:pPr marL="0" indent="0">
              <a:buNone/>
            </a:pPr>
            <a:r>
              <a:rPr lang="en-GB" b="1" dirty="0"/>
              <a:t>Treatment targets</a:t>
            </a:r>
          </a:p>
          <a:p>
            <a:r>
              <a:rPr lang="en-GB" dirty="0"/>
              <a:t>NICE recommends treatment targets for HbA1c (glucose control), blood pressure and statins: </a:t>
            </a:r>
          </a:p>
          <a:p>
            <a:pPr>
              <a:buFont typeface="Wingdings" panose="05000000000000000000" pitchFamily="2" charset="2"/>
              <a:buChar char="Ø"/>
            </a:pPr>
            <a:r>
              <a:rPr lang="en-GB" dirty="0"/>
              <a:t>Target HbA1c reduces the risk of all diabetic complications. </a:t>
            </a:r>
          </a:p>
          <a:p>
            <a:pPr>
              <a:buFont typeface="Wingdings" panose="05000000000000000000" pitchFamily="2" charset="2"/>
              <a:buChar char="Ø"/>
            </a:pPr>
            <a:r>
              <a:rPr lang="en-GB" dirty="0"/>
              <a:t>Target blood pressure reduces the risk of cardiovascular complications and reduces the progression of eye disease and kidney disease. </a:t>
            </a:r>
          </a:p>
          <a:p>
            <a:pPr>
              <a:buFont typeface="Wingdings" panose="05000000000000000000" pitchFamily="2" charset="2"/>
              <a:buChar char="Ø"/>
            </a:pPr>
            <a:r>
              <a:rPr lang="en-GB" dirty="0"/>
              <a:t>Target statins prescription reduces the risk of cardiovascular complications. </a:t>
            </a:r>
          </a:p>
          <a:p>
            <a:endParaRPr lang="en-GB" dirty="0"/>
          </a:p>
          <a:p>
            <a:r>
              <a:rPr lang="en-GB" dirty="0"/>
              <a:t>This is a change from the treatment targets used up to 2016-17, which covered HbA1c, blood pressure and cholesterol. This measure is still calculated.</a:t>
            </a:r>
          </a:p>
          <a:p>
            <a:r>
              <a:rPr lang="en-GB" dirty="0"/>
              <a:t>The “meeting all three treatment” measure has changed from HbA1c, blood pressure and cholesterol to HbA1c, blood pressure, and statin prescription. This measure is indicated as ‘NEW’ in table 2. </a:t>
            </a:r>
          </a:p>
          <a:p>
            <a:r>
              <a:rPr lang="en-GB" dirty="0"/>
              <a:t>Nationally, 17.1% of people with Type 1 diabetes achieving the treatment targets using ‘NEW’ criteria</a:t>
            </a:r>
          </a:p>
          <a:p>
            <a:r>
              <a:rPr lang="en-GB" dirty="0"/>
              <a:t>Nationally, 39.5% of people with Type 2 diabetes achieving the treatment targets using ‘NEW’ criteria</a:t>
            </a:r>
          </a:p>
        </p:txBody>
      </p:sp>
    </p:spTree>
    <p:extLst>
      <p:ext uri="{BB962C8B-B14F-4D97-AF65-F5344CB8AC3E}">
        <p14:creationId xmlns:p14="http://schemas.microsoft.com/office/powerpoint/2010/main" val="562682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Twitchin\AppData\Local\Microsoft\Windows\Temporary Internet Files\Content.Word\diabetes-uk-logo-16a-277.png"/>
          <p:cNvPicPr/>
          <p:nvPr/>
        </p:nvPicPr>
        <p:blipFill>
          <a:blip r:embed="rId2">
            <a:extLst>
              <a:ext uri="{28A0092B-C50C-407E-A947-70E740481C1C}">
                <a14:useLocalDpi xmlns:a14="http://schemas.microsoft.com/office/drawing/2010/main" val="0"/>
              </a:ext>
            </a:extLst>
          </a:blip>
          <a:srcRect/>
          <a:stretch>
            <a:fillRect/>
          </a:stretch>
        </p:blipFill>
        <p:spPr bwMode="auto">
          <a:xfrm>
            <a:off x="222679" y="332656"/>
            <a:ext cx="2189081" cy="432048"/>
          </a:xfrm>
          <a:prstGeom prst="rect">
            <a:avLst/>
          </a:prstGeom>
          <a:noFill/>
          <a:ln>
            <a:noFill/>
          </a:ln>
        </p:spPr>
      </p:pic>
      <p:pic>
        <p:nvPicPr>
          <p:cNvPr id="7" name="Picture 6" descr="\\ims.gov.uk\data\Users\GBBULVD\BULHOME23\JBurrows1\My Documents\My Pictures\clinical.jpg"/>
          <p:cNvPicPr/>
          <p:nvPr/>
        </p:nvPicPr>
        <p:blipFill>
          <a:blip r:embed="rId3">
            <a:extLst>
              <a:ext uri="{28A0092B-C50C-407E-A947-70E740481C1C}">
                <a14:useLocalDpi xmlns:a14="http://schemas.microsoft.com/office/drawing/2010/main" val="0"/>
              </a:ext>
            </a:extLst>
          </a:blip>
          <a:srcRect/>
          <a:stretch>
            <a:fillRect/>
          </a:stretch>
        </p:blipFill>
        <p:spPr bwMode="auto">
          <a:xfrm>
            <a:off x="7295227" y="111800"/>
            <a:ext cx="1692275" cy="873760"/>
          </a:xfrm>
          <a:prstGeom prst="rect">
            <a:avLst/>
          </a:prstGeom>
          <a:noFill/>
          <a:ln>
            <a:noFill/>
          </a:ln>
        </p:spPr>
      </p:pic>
      <p:sp>
        <p:nvSpPr>
          <p:cNvPr id="4" name="Title 3"/>
          <p:cNvSpPr>
            <a:spLocks noGrp="1"/>
          </p:cNvSpPr>
          <p:nvPr>
            <p:ph type="title"/>
          </p:nvPr>
        </p:nvSpPr>
        <p:spPr>
          <a:xfrm>
            <a:off x="467544" y="692696"/>
            <a:ext cx="8229600" cy="1143000"/>
          </a:xfrm>
        </p:spPr>
        <p:txBody>
          <a:bodyPr>
            <a:normAutofit/>
          </a:bodyPr>
          <a:lstStyle/>
          <a:p>
            <a:r>
              <a:rPr lang="en-GB" dirty="0"/>
              <a:t>NDA 17/18 – Structured Education</a:t>
            </a:r>
          </a:p>
        </p:txBody>
      </p:sp>
      <p:sp>
        <p:nvSpPr>
          <p:cNvPr id="3" name="Content Placeholder 2"/>
          <p:cNvSpPr>
            <a:spLocks noGrp="1"/>
          </p:cNvSpPr>
          <p:nvPr>
            <p:ph sz="half" idx="1"/>
          </p:nvPr>
        </p:nvSpPr>
        <p:spPr>
          <a:xfrm>
            <a:off x="457200" y="1600201"/>
            <a:ext cx="8219256" cy="2260847"/>
          </a:xfrm>
        </p:spPr>
        <p:txBody>
          <a:bodyPr>
            <a:normAutofit fontScale="77500" lnSpcReduction="20000"/>
          </a:bodyPr>
          <a:lstStyle/>
          <a:p>
            <a:pPr marL="0" indent="0">
              <a:buNone/>
            </a:pPr>
            <a:r>
              <a:rPr lang="en-GB" b="1" dirty="0"/>
              <a:t>Structured Education</a:t>
            </a:r>
          </a:p>
          <a:p>
            <a:r>
              <a:rPr lang="en-GB" dirty="0"/>
              <a:t>Timely offers of structured education have improved over the last three years. </a:t>
            </a:r>
          </a:p>
          <a:p>
            <a:r>
              <a:rPr lang="en-GB" dirty="0"/>
              <a:t>Nationally, 74.5% of people with Type 2 diabetes offered within 12 months of diagnosis, 8.3% attended.</a:t>
            </a:r>
          </a:p>
          <a:p>
            <a:r>
              <a:rPr lang="en-GB" dirty="0"/>
              <a:t>The apparently low rates of attendance may be due to incomplete recording of attendance data in GP electronic records. </a:t>
            </a:r>
          </a:p>
        </p:txBody>
      </p:sp>
      <p:graphicFrame>
        <p:nvGraphicFramePr>
          <p:cNvPr id="8" name="Table 7"/>
          <p:cNvGraphicFramePr>
            <a:graphicFrameLocks noGrp="1"/>
          </p:cNvGraphicFramePr>
          <p:nvPr>
            <p:extLst>
              <p:ext uri="{D42A27DB-BD31-4B8C-83A1-F6EECF244321}">
                <p14:modId xmlns:p14="http://schemas.microsoft.com/office/powerpoint/2010/main" val="708958145"/>
              </p:ext>
            </p:extLst>
          </p:nvPr>
        </p:nvGraphicFramePr>
        <p:xfrm>
          <a:off x="899592" y="4221088"/>
          <a:ext cx="7416825" cy="1381760"/>
        </p:xfrm>
        <a:graphic>
          <a:graphicData uri="http://schemas.openxmlformats.org/drawingml/2006/table">
            <a:tbl>
              <a:tblPr firstRow="1" bandRow="1">
                <a:tableStyleId>{5C22544A-7EE6-4342-B048-85BDC9FD1C3A}</a:tableStyleId>
              </a:tblPr>
              <a:tblGrid>
                <a:gridCol w="2472275">
                  <a:extLst>
                    <a:ext uri="{9D8B030D-6E8A-4147-A177-3AD203B41FA5}">
                      <a16:colId xmlns:a16="http://schemas.microsoft.com/office/drawing/2014/main" val="3868476041"/>
                    </a:ext>
                  </a:extLst>
                </a:gridCol>
                <a:gridCol w="2472275">
                  <a:extLst>
                    <a:ext uri="{9D8B030D-6E8A-4147-A177-3AD203B41FA5}">
                      <a16:colId xmlns:a16="http://schemas.microsoft.com/office/drawing/2014/main" val="3865585763"/>
                    </a:ext>
                  </a:extLst>
                </a:gridCol>
                <a:gridCol w="2472275">
                  <a:extLst>
                    <a:ext uri="{9D8B030D-6E8A-4147-A177-3AD203B41FA5}">
                      <a16:colId xmlns:a16="http://schemas.microsoft.com/office/drawing/2014/main" val="4204089800"/>
                    </a:ext>
                  </a:extLst>
                </a:gridCol>
              </a:tblGrid>
              <a:tr h="370840">
                <a:tc>
                  <a:txBody>
                    <a:bodyPr/>
                    <a:lstStyle/>
                    <a:p>
                      <a:r>
                        <a:rPr lang="en-GB" dirty="0"/>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Offered</a:t>
                      </a:r>
                      <a:r>
                        <a:rPr lang="en-GB" baseline="0" dirty="0"/>
                        <a:t> within 12 months of diagnosis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Attended within 12 months of diagnosis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3546893"/>
                  </a:ext>
                </a:extLst>
              </a:tr>
              <a:tr h="370840">
                <a:tc>
                  <a:txBody>
                    <a:bodyPr/>
                    <a:lstStyle/>
                    <a:p>
                      <a:r>
                        <a:rPr lang="en-GB" dirty="0"/>
                        <a:t>West Midlands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74.7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3855857"/>
                  </a:ext>
                </a:extLst>
              </a:tr>
              <a:tr h="370840">
                <a:tc>
                  <a:txBody>
                    <a:bodyPr/>
                    <a:lstStyle/>
                    <a:p>
                      <a:r>
                        <a:rPr lang="en-GB" dirty="0"/>
                        <a:t>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75.1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437056"/>
                  </a:ext>
                </a:extLst>
              </a:tr>
            </a:tbl>
          </a:graphicData>
        </a:graphic>
      </p:graphicFrame>
    </p:spTree>
    <p:extLst>
      <p:ext uri="{BB962C8B-B14F-4D97-AF65-F5344CB8AC3E}">
        <p14:creationId xmlns:p14="http://schemas.microsoft.com/office/powerpoint/2010/main" val="165410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Twitchin\AppData\Local\Microsoft\Windows\Temporary Internet Files\Content.Word\diabetes-uk-logo-16a-277.png"/>
          <p:cNvPicPr/>
          <p:nvPr/>
        </p:nvPicPr>
        <p:blipFill>
          <a:blip r:embed="rId3">
            <a:extLst>
              <a:ext uri="{28A0092B-C50C-407E-A947-70E740481C1C}">
                <a14:useLocalDpi xmlns:a14="http://schemas.microsoft.com/office/drawing/2010/main" val="0"/>
              </a:ext>
            </a:extLst>
          </a:blip>
          <a:srcRect/>
          <a:stretch>
            <a:fillRect/>
          </a:stretch>
        </p:blipFill>
        <p:spPr bwMode="auto">
          <a:xfrm>
            <a:off x="222679" y="332656"/>
            <a:ext cx="2189081" cy="432048"/>
          </a:xfrm>
          <a:prstGeom prst="rect">
            <a:avLst/>
          </a:prstGeom>
          <a:noFill/>
          <a:ln>
            <a:noFill/>
          </a:ln>
        </p:spPr>
      </p:pic>
      <p:pic>
        <p:nvPicPr>
          <p:cNvPr id="7" name="Picture 6" descr="\\ims.gov.uk\data\Users\GBBULVD\BULHOME23\JBurrows1\My Documents\My Pictures\clinical.jpg"/>
          <p:cNvPicPr/>
          <p:nvPr/>
        </p:nvPicPr>
        <p:blipFill>
          <a:blip r:embed="rId4">
            <a:extLst>
              <a:ext uri="{28A0092B-C50C-407E-A947-70E740481C1C}">
                <a14:useLocalDpi xmlns:a14="http://schemas.microsoft.com/office/drawing/2010/main" val="0"/>
              </a:ext>
            </a:extLst>
          </a:blip>
          <a:srcRect/>
          <a:stretch>
            <a:fillRect/>
          </a:stretch>
        </p:blipFill>
        <p:spPr bwMode="auto">
          <a:xfrm>
            <a:off x="7295227" y="111800"/>
            <a:ext cx="1692275" cy="873760"/>
          </a:xfrm>
          <a:prstGeom prst="rect">
            <a:avLst/>
          </a:prstGeom>
          <a:noFill/>
          <a:ln>
            <a:noFill/>
          </a:ln>
        </p:spPr>
      </p:pic>
      <p:sp>
        <p:nvSpPr>
          <p:cNvPr id="2" name="Title 1"/>
          <p:cNvSpPr>
            <a:spLocks noGrp="1"/>
          </p:cNvSpPr>
          <p:nvPr>
            <p:ph type="title"/>
          </p:nvPr>
        </p:nvSpPr>
        <p:spPr>
          <a:xfrm>
            <a:off x="467544" y="607871"/>
            <a:ext cx="8229600" cy="1143000"/>
          </a:xfrm>
        </p:spPr>
        <p:txBody>
          <a:bodyPr>
            <a:normAutofit/>
          </a:bodyPr>
          <a:lstStyle/>
          <a:p>
            <a:r>
              <a:rPr lang="en-GB" dirty="0"/>
              <a:t>West Midlands Diabetes Priorities</a:t>
            </a:r>
          </a:p>
        </p:txBody>
      </p:sp>
      <p:sp>
        <p:nvSpPr>
          <p:cNvPr id="3" name="Content Placeholder 2"/>
          <p:cNvSpPr>
            <a:spLocks noGrp="1"/>
          </p:cNvSpPr>
          <p:nvPr>
            <p:ph idx="1"/>
          </p:nvPr>
        </p:nvSpPr>
        <p:spPr/>
        <p:txBody>
          <a:bodyPr/>
          <a:lstStyle/>
          <a:p>
            <a:pPr>
              <a:buFontTx/>
              <a:buChar char="-"/>
            </a:pPr>
            <a:r>
              <a:rPr lang="en-GB" dirty="0"/>
              <a:t>NDA data feeds into the CCG Diabetes Assessment 2017/18</a:t>
            </a:r>
          </a:p>
          <a:p>
            <a:pPr>
              <a:buFontTx/>
              <a:buChar char="-"/>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59503786"/>
              </p:ext>
            </p:extLst>
          </p:nvPr>
        </p:nvGraphicFramePr>
        <p:xfrm>
          <a:off x="1306634" y="2996952"/>
          <a:ext cx="7215221" cy="3017520"/>
        </p:xfrm>
        <a:graphic>
          <a:graphicData uri="http://schemas.openxmlformats.org/drawingml/2006/table">
            <a:tbl>
              <a:tblPr firstRow="1" firstCol="1" bandRow="1"/>
              <a:tblGrid>
                <a:gridCol w="1803415">
                  <a:extLst>
                    <a:ext uri="{9D8B030D-6E8A-4147-A177-3AD203B41FA5}">
                      <a16:colId xmlns:a16="http://schemas.microsoft.com/office/drawing/2014/main" val="20000"/>
                    </a:ext>
                  </a:extLst>
                </a:gridCol>
                <a:gridCol w="1803415">
                  <a:extLst>
                    <a:ext uri="{9D8B030D-6E8A-4147-A177-3AD203B41FA5}">
                      <a16:colId xmlns:a16="http://schemas.microsoft.com/office/drawing/2014/main" val="20001"/>
                    </a:ext>
                  </a:extLst>
                </a:gridCol>
                <a:gridCol w="2651457">
                  <a:extLst>
                    <a:ext uri="{9D8B030D-6E8A-4147-A177-3AD203B41FA5}">
                      <a16:colId xmlns:a16="http://schemas.microsoft.com/office/drawing/2014/main" val="20002"/>
                    </a:ext>
                  </a:extLst>
                </a:gridCol>
                <a:gridCol w="956934">
                  <a:extLst>
                    <a:ext uri="{9D8B030D-6E8A-4147-A177-3AD203B41FA5}">
                      <a16:colId xmlns:a16="http://schemas.microsoft.com/office/drawing/2014/main" val="20003"/>
                    </a:ext>
                  </a:extLst>
                </a:gridCol>
              </a:tblGrid>
              <a:tr h="0">
                <a:tc>
                  <a:txBody>
                    <a:bodyPr/>
                    <a:lstStyle/>
                    <a:p>
                      <a:pPr>
                        <a:spcAft>
                          <a:spcPts val="0"/>
                        </a:spcAft>
                      </a:pPr>
                      <a:r>
                        <a:rPr lang="en-GB" sz="1100" b="1" dirty="0">
                          <a:solidFill>
                            <a:srgbClr val="000000"/>
                          </a:solidFill>
                          <a:effectLst/>
                          <a:latin typeface="Arial"/>
                          <a:ea typeface="Times New Roman"/>
                          <a:cs typeface="Arial"/>
                        </a:rPr>
                        <a:t>Outstanding</a:t>
                      </a:r>
                      <a:endParaRPr lang="en-GB" sz="1200" dirty="0">
                        <a:solidFill>
                          <a:srgbClr val="00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GB" sz="1100" b="1">
                          <a:solidFill>
                            <a:srgbClr val="000000"/>
                          </a:solidFill>
                          <a:effectLst/>
                          <a:latin typeface="Arial"/>
                          <a:ea typeface="Times New Roman"/>
                          <a:cs typeface="Arial"/>
                        </a:rPr>
                        <a:t>Good</a:t>
                      </a:r>
                      <a:endParaRPr lang="en-GB" sz="1200">
                        <a:solidFill>
                          <a:srgbClr val="00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1100" b="1">
                          <a:solidFill>
                            <a:srgbClr val="000000"/>
                          </a:solidFill>
                          <a:effectLst/>
                          <a:latin typeface="Arial"/>
                          <a:ea typeface="Times New Roman"/>
                          <a:cs typeface="Arial"/>
                        </a:rPr>
                        <a:t>Requires Improvement</a:t>
                      </a:r>
                      <a:endParaRPr lang="en-GB" sz="1200">
                        <a:solidFill>
                          <a:srgbClr val="00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n-GB" sz="1100" b="1">
                          <a:solidFill>
                            <a:srgbClr val="000000"/>
                          </a:solidFill>
                          <a:effectLst/>
                          <a:latin typeface="Arial"/>
                          <a:ea typeface="Times New Roman"/>
                          <a:cs typeface="Arial"/>
                        </a:rPr>
                        <a:t>Inadequate</a:t>
                      </a:r>
                      <a:endParaRPr lang="en-GB" sz="1200">
                        <a:solidFill>
                          <a:srgbClr val="00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val="10000"/>
                  </a:ext>
                </a:extLst>
              </a:tr>
              <a:tr h="0">
                <a:tc>
                  <a:txBody>
                    <a:bodyPr/>
                    <a:lstStyle/>
                    <a:p>
                      <a:pPr>
                        <a:spcAft>
                          <a:spcPts val="0"/>
                        </a:spcAft>
                      </a:pPr>
                      <a:r>
                        <a:rPr lang="en-GB" sz="1100">
                          <a:solidFill>
                            <a:srgbClr val="000000"/>
                          </a:solidFill>
                          <a:effectLst/>
                          <a:latin typeface="Arial"/>
                          <a:ea typeface="Times New Roman"/>
                          <a:cs typeface="Arial"/>
                        </a:rPr>
                        <a:t>Dudley</a:t>
                      </a:r>
                      <a:endParaRPr lang="en-GB" sz="1200">
                        <a:solidFill>
                          <a:srgbClr val="000000"/>
                        </a:solidFill>
                        <a:effectLst/>
                        <a:latin typeface="Arial"/>
                        <a:ea typeface="Times New Roman"/>
                        <a:cs typeface="Times New Roman"/>
                      </a:endParaRPr>
                    </a:p>
                    <a:p>
                      <a:pPr>
                        <a:spcAft>
                          <a:spcPts val="0"/>
                        </a:spcAft>
                      </a:pPr>
                      <a:r>
                        <a:rPr lang="en-GB" sz="1100">
                          <a:solidFill>
                            <a:srgbClr val="000000"/>
                          </a:solidFill>
                          <a:effectLst/>
                          <a:latin typeface="Arial"/>
                          <a:ea typeface="Times New Roman"/>
                          <a:cs typeface="Arial"/>
                        </a:rPr>
                        <a:t>North Staffordshire</a:t>
                      </a:r>
                      <a:endParaRPr lang="en-GB" sz="1200">
                        <a:solidFill>
                          <a:srgbClr val="000000"/>
                        </a:solidFill>
                        <a:effectLst/>
                        <a:latin typeface="Arial"/>
                        <a:ea typeface="Times New Roman"/>
                        <a:cs typeface="Times New Roman"/>
                      </a:endParaRPr>
                    </a:p>
                    <a:p>
                      <a:pPr>
                        <a:spcAft>
                          <a:spcPts val="0"/>
                        </a:spcAft>
                      </a:pPr>
                      <a:r>
                        <a:rPr lang="en-GB" sz="1100">
                          <a:solidFill>
                            <a:srgbClr val="000000"/>
                          </a:solidFill>
                          <a:effectLst/>
                          <a:latin typeface="Arial"/>
                          <a:ea typeface="Times New Roman"/>
                          <a:cs typeface="Arial"/>
                        </a:rPr>
                        <a:t>Stoke on Trent</a:t>
                      </a:r>
                      <a:endParaRPr lang="en-GB" sz="1200">
                        <a:solidFill>
                          <a:srgbClr val="00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GB" sz="1100" dirty="0">
                          <a:solidFill>
                            <a:srgbClr val="000000"/>
                          </a:solidFill>
                          <a:effectLst/>
                          <a:latin typeface="Arial"/>
                          <a:ea typeface="Times New Roman"/>
                          <a:cs typeface="Arial"/>
                        </a:rPr>
                        <a:t>South Warwickshire</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Wyre Forest</a:t>
                      </a:r>
                      <a:endParaRPr lang="en-GB" sz="1200" dirty="0">
                        <a:solidFill>
                          <a:srgbClr val="00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1100" dirty="0">
                          <a:solidFill>
                            <a:srgbClr val="000000"/>
                          </a:solidFill>
                          <a:effectLst/>
                          <a:latin typeface="Arial"/>
                          <a:ea typeface="Times New Roman"/>
                          <a:cs typeface="Arial"/>
                        </a:rPr>
                        <a:t>Birmingham </a:t>
                      </a:r>
                      <a:r>
                        <a:rPr lang="en-GB" sz="1100" dirty="0" err="1">
                          <a:solidFill>
                            <a:srgbClr val="000000"/>
                          </a:solidFill>
                          <a:effectLst/>
                          <a:latin typeface="Arial"/>
                          <a:ea typeface="Times New Roman"/>
                          <a:cs typeface="Arial"/>
                        </a:rPr>
                        <a:t>CrossCity</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Birmingham South &amp; Central</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Cannock Chase</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Coventry &amp; Rugby</a:t>
                      </a:r>
                    </a:p>
                    <a:p>
                      <a:pPr>
                        <a:spcAft>
                          <a:spcPts val="0"/>
                        </a:spcAft>
                      </a:pPr>
                      <a:r>
                        <a:rPr lang="en-GB" sz="1100" dirty="0">
                          <a:solidFill>
                            <a:srgbClr val="000000"/>
                          </a:solidFill>
                          <a:effectLst/>
                          <a:latin typeface="Arial"/>
                          <a:ea typeface="Times New Roman"/>
                          <a:cs typeface="Arial"/>
                        </a:rPr>
                        <a:t>East Staffordshire</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Herefordshire</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Redditch &amp; Bromsgrove</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Sandwell &amp; West Birmingham</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Shropshire  </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Solihull</a:t>
                      </a:r>
                    </a:p>
                    <a:p>
                      <a:pPr>
                        <a:spcAft>
                          <a:spcPts val="0"/>
                        </a:spcAft>
                      </a:pPr>
                      <a:r>
                        <a:rPr lang="en-GB" sz="1100" dirty="0">
                          <a:solidFill>
                            <a:srgbClr val="000000"/>
                          </a:solidFill>
                          <a:effectLst/>
                          <a:latin typeface="Arial"/>
                          <a:ea typeface="Times New Roman"/>
                          <a:cs typeface="Arial"/>
                        </a:rPr>
                        <a:t>South East Staffs &amp; </a:t>
                      </a:r>
                      <a:r>
                        <a:rPr lang="en-GB" sz="1100" dirty="0" err="1">
                          <a:solidFill>
                            <a:srgbClr val="000000"/>
                          </a:solidFill>
                          <a:effectLst/>
                          <a:latin typeface="Arial"/>
                          <a:ea typeface="Times New Roman"/>
                          <a:cs typeface="Arial"/>
                        </a:rPr>
                        <a:t>Seisdon</a:t>
                      </a:r>
                      <a:r>
                        <a:rPr lang="en-GB" sz="1100" baseline="0" dirty="0">
                          <a:solidFill>
                            <a:srgbClr val="000000"/>
                          </a:solidFill>
                          <a:effectLst/>
                          <a:latin typeface="Arial"/>
                          <a:ea typeface="Times New Roman"/>
                          <a:cs typeface="Arial"/>
                        </a:rPr>
                        <a:t> Peninsula</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South Worcestershire</a:t>
                      </a:r>
                    </a:p>
                    <a:p>
                      <a:pPr>
                        <a:spcAft>
                          <a:spcPts val="0"/>
                        </a:spcAft>
                      </a:pPr>
                      <a:r>
                        <a:rPr lang="en-GB" sz="1100" dirty="0">
                          <a:solidFill>
                            <a:srgbClr val="000000"/>
                          </a:solidFill>
                          <a:effectLst/>
                          <a:latin typeface="Arial"/>
                          <a:ea typeface="Times New Roman"/>
                          <a:cs typeface="Arial"/>
                        </a:rPr>
                        <a:t>Stafford &amp; Surrounds</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Walsall</a:t>
                      </a:r>
                    </a:p>
                    <a:p>
                      <a:pPr>
                        <a:spcAft>
                          <a:spcPts val="0"/>
                        </a:spcAft>
                      </a:pPr>
                      <a:r>
                        <a:rPr lang="en-GB" sz="1100" dirty="0">
                          <a:solidFill>
                            <a:srgbClr val="000000"/>
                          </a:solidFill>
                          <a:effectLst/>
                          <a:latin typeface="Arial"/>
                          <a:ea typeface="Times New Roman"/>
                          <a:cs typeface="Arial"/>
                        </a:rPr>
                        <a:t>Warwickshire North</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Wolverhampton</a:t>
                      </a:r>
                      <a:endParaRPr lang="en-GB" sz="1200" dirty="0">
                        <a:solidFill>
                          <a:srgbClr val="000000"/>
                        </a:solidFill>
                        <a:effectLst/>
                        <a:latin typeface="Arial"/>
                        <a:ea typeface="Times New Roman"/>
                        <a:cs typeface="Times New Roman"/>
                      </a:endParaRPr>
                    </a:p>
                    <a:p>
                      <a:pPr>
                        <a:spcAft>
                          <a:spcPts val="0"/>
                        </a:spcAft>
                      </a:pPr>
                      <a:r>
                        <a:rPr lang="en-GB" sz="1100" dirty="0">
                          <a:solidFill>
                            <a:srgbClr val="000000"/>
                          </a:solidFill>
                          <a:effectLst/>
                          <a:latin typeface="Arial"/>
                          <a:ea typeface="Times New Roman"/>
                          <a:cs typeface="Arial"/>
                        </a:rPr>
                        <a:t> </a:t>
                      </a:r>
                      <a:endParaRPr lang="en-GB" sz="1200" dirty="0">
                        <a:solidFill>
                          <a:srgbClr val="00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n-GB" sz="1100" dirty="0">
                          <a:solidFill>
                            <a:srgbClr val="000000"/>
                          </a:solidFill>
                          <a:effectLst/>
                          <a:latin typeface="Arial"/>
                          <a:ea typeface="Times New Roman"/>
                          <a:cs typeface="Arial"/>
                        </a:rPr>
                        <a:t>Telford &amp; Wrekin</a:t>
                      </a:r>
                      <a:endParaRPr lang="en-GB" sz="1200" dirty="0">
                        <a:solidFill>
                          <a:srgbClr val="00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43140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Twitchin\AppData\Local\Microsoft\Windows\Temporary Internet Files\Content.Word\diabetes-uk-logo-16a-277.png"/>
          <p:cNvPicPr/>
          <p:nvPr/>
        </p:nvPicPr>
        <p:blipFill>
          <a:blip r:embed="rId3">
            <a:extLst>
              <a:ext uri="{28A0092B-C50C-407E-A947-70E740481C1C}">
                <a14:useLocalDpi xmlns:a14="http://schemas.microsoft.com/office/drawing/2010/main" val="0"/>
              </a:ext>
            </a:extLst>
          </a:blip>
          <a:srcRect/>
          <a:stretch>
            <a:fillRect/>
          </a:stretch>
        </p:blipFill>
        <p:spPr bwMode="auto">
          <a:xfrm>
            <a:off x="222679" y="332656"/>
            <a:ext cx="2189081" cy="432048"/>
          </a:xfrm>
          <a:prstGeom prst="rect">
            <a:avLst/>
          </a:prstGeom>
          <a:noFill/>
          <a:ln>
            <a:noFill/>
          </a:ln>
        </p:spPr>
      </p:pic>
      <p:pic>
        <p:nvPicPr>
          <p:cNvPr id="7" name="Picture 6" descr="\\ims.gov.uk\data\Users\GBBULVD\BULHOME23\JBurrows1\My Documents\My Pictures\clinical.jpg"/>
          <p:cNvPicPr/>
          <p:nvPr/>
        </p:nvPicPr>
        <p:blipFill>
          <a:blip r:embed="rId4">
            <a:extLst>
              <a:ext uri="{28A0092B-C50C-407E-A947-70E740481C1C}">
                <a14:useLocalDpi xmlns:a14="http://schemas.microsoft.com/office/drawing/2010/main" val="0"/>
              </a:ext>
            </a:extLst>
          </a:blip>
          <a:srcRect/>
          <a:stretch>
            <a:fillRect/>
          </a:stretch>
        </p:blipFill>
        <p:spPr bwMode="auto">
          <a:xfrm>
            <a:off x="7295227" y="111800"/>
            <a:ext cx="1692275" cy="873760"/>
          </a:xfrm>
          <a:prstGeom prst="rect">
            <a:avLst/>
          </a:prstGeom>
          <a:noFill/>
          <a:ln>
            <a:noFill/>
          </a:ln>
        </p:spPr>
      </p:pic>
      <p:sp>
        <p:nvSpPr>
          <p:cNvPr id="2" name="Title 1"/>
          <p:cNvSpPr>
            <a:spLocks noGrp="1"/>
          </p:cNvSpPr>
          <p:nvPr>
            <p:ph type="title"/>
          </p:nvPr>
        </p:nvSpPr>
        <p:spPr>
          <a:xfrm>
            <a:off x="576469" y="895742"/>
            <a:ext cx="8229600" cy="1143000"/>
          </a:xfrm>
        </p:spPr>
        <p:txBody>
          <a:bodyPr>
            <a:normAutofit fontScale="90000"/>
          </a:bodyPr>
          <a:lstStyle/>
          <a:p>
            <a:r>
              <a:rPr lang="en-GB" dirty="0"/>
              <a:t>Diabetes transformation fund – treatment and care – 17/18-18/19</a:t>
            </a:r>
          </a:p>
        </p:txBody>
      </p:sp>
      <p:pic>
        <p:nvPicPr>
          <p:cNvPr id="9" name="Picture 136"/>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604070" y="2276872"/>
            <a:ext cx="3216664" cy="369451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0" name="TextBox 9"/>
          <p:cNvSpPr txBox="1"/>
          <p:nvPr/>
        </p:nvSpPr>
        <p:spPr>
          <a:xfrm>
            <a:off x="238540" y="2082637"/>
            <a:ext cx="2605268" cy="923330"/>
          </a:xfrm>
          <a:prstGeom prst="rect">
            <a:avLst/>
          </a:prstGeom>
          <a:noFill/>
        </p:spPr>
        <p:txBody>
          <a:bodyPr wrap="square" rtlCol="0">
            <a:spAutoFit/>
          </a:bodyPr>
          <a:lstStyle/>
          <a:p>
            <a:r>
              <a:rPr lang="en-GB" b="1" dirty="0"/>
              <a:t>£2.2 million for Structured Education </a:t>
            </a:r>
          </a:p>
          <a:p>
            <a:r>
              <a:rPr lang="en-GB" b="1" dirty="0"/>
              <a:t>17 CCGs</a:t>
            </a:r>
          </a:p>
        </p:txBody>
      </p:sp>
      <p:sp>
        <p:nvSpPr>
          <p:cNvPr id="11" name="TextBox 10"/>
          <p:cNvSpPr txBox="1"/>
          <p:nvPr/>
        </p:nvSpPr>
        <p:spPr>
          <a:xfrm>
            <a:off x="5327373" y="2038742"/>
            <a:ext cx="2845027" cy="923330"/>
          </a:xfrm>
          <a:prstGeom prst="rect">
            <a:avLst/>
          </a:prstGeom>
          <a:noFill/>
        </p:spPr>
        <p:txBody>
          <a:bodyPr wrap="square" rtlCol="0">
            <a:spAutoFit/>
          </a:bodyPr>
          <a:lstStyle/>
          <a:p>
            <a:r>
              <a:rPr lang="en-GB" b="1" dirty="0"/>
              <a:t>£2.1million for </a:t>
            </a:r>
          </a:p>
          <a:p>
            <a:r>
              <a:rPr lang="en-GB" b="1" dirty="0"/>
              <a:t>Treatment Targets</a:t>
            </a:r>
          </a:p>
          <a:p>
            <a:r>
              <a:rPr lang="en-GB" b="1" dirty="0"/>
              <a:t>10 CCGs</a:t>
            </a:r>
          </a:p>
        </p:txBody>
      </p:sp>
      <p:sp>
        <p:nvSpPr>
          <p:cNvPr id="12" name="TextBox 11"/>
          <p:cNvSpPr txBox="1"/>
          <p:nvPr/>
        </p:nvSpPr>
        <p:spPr>
          <a:xfrm>
            <a:off x="159670" y="4581128"/>
            <a:ext cx="2843403" cy="923330"/>
          </a:xfrm>
          <a:prstGeom prst="rect">
            <a:avLst/>
          </a:prstGeom>
          <a:noFill/>
        </p:spPr>
        <p:txBody>
          <a:bodyPr wrap="square" rtlCol="0">
            <a:spAutoFit/>
          </a:bodyPr>
          <a:lstStyle/>
          <a:p>
            <a:r>
              <a:rPr lang="en-GB" b="1" dirty="0"/>
              <a:t>Almost £1.6m to improve Diabetes Footcare</a:t>
            </a:r>
          </a:p>
          <a:p>
            <a:r>
              <a:rPr lang="en-GB" b="1" dirty="0"/>
              <a:t>3 projects</a:t>
            </a:r>
          </a:p>
        </p:txBody>
      </p:sp>
      <p:sp>
        <p:nvSpPr>
          <p:cNvPr id="13" name="TextBox 12"/>
          <p:cNvSpPr txBox="1"/>
          <p:nvPr/>
        </p:nvSpPr>
        <p:spPr>
          <a:xfrm>
            <a:off x="5493231" y="5147233"/>
            <a:ext cx="3811521" cy="923330"/>
          </a:xfrm>
          <a:prstGeom prst="rect">
            <a:avLst/>
          </a:prstGeom>
          <a:noFill/>
        </p:spPr>
        <p:txBody>
          <a:bodyPr wrap="square" rtlCol="0">
            <a:spAutoFit/>
          </a:bodyPr>
          <a:lstStyle/>
          <a:p>
            <a:r>
              <a:rPr lang="en-GB" b="1" dirty="0"/>
              <a:t>£915k for </a:t>
            </a:r>
          </a:p>
          <a:p>
            <a:r>
              <a:rPr lang="en-GB" b="1" dirty="0"/>
              <a:t>Diabetes Inpatient Specialist Nurses</a:t>
            </a:r>
          </a:p>
          <a:p>
            <a:r>
              <a:rPr lang="en-GB" b="1" dirty="0"/>
              <a:t>3 projects </a:t>
            </a:r>
          </a:p>
        </p:txBody>
      </p:sp>
      <p:sp>
        <p:nvSpPr>
          <p:cNvPr id="14" name="TextBox 13"/>
          <p:cNvSpPr txBox="1"/>
          <p:nvPr/>
        </p:nvSpPr>
        <p:spPr>
          <a:xfrm>
            <a:off x="7177460" y="3429000"/>
            <a:ext cx="1858619" cy="1200329"/>
          </a:xfrm>
          <a:prstGeom prst="rect">
            <a:avLst/>
          </a:prstGeom>
          <a:noFill/>
          <a:ln>
            <a:solidFill>
              <a:schemeClr val="accent1"/>
            </a:solidFill>
          </a:ln>
        </p:spPr>
        <p:txBody>
          <a:bodyPr wrap="square" rtlCol="0">
            <a:spAutoFit/>
          </a:bodyPr>
          <a:lstStyle/>
          <a:p>
            <a:r>
              <a:rPr lang="en-GB" b="1" dirty="0">
                <a:solidFill>
                  <a:srgbClr val="C00000"/>
                </a:solidFill>
              </a:rPr>
              <a:t>20 out of 22 CCGs in West </a:t>
            </a:r>
            <a:r>
              <a:rPr lang="en-GB" b="1" dirty="0" err="1">
                <a:solidFill>
                  <a:srgbClr val="C00000"/>
                </a:solidFill>
              </a:rPr>
              <a:t>Mids</a:t>
            </a:r>
            <a:r>
              <a:rPr lang="en-GB" b="1" dirty="0">
                <a:solidFill>
                  <a:srgbClr val="C00000"/>
                </a:solidFill>
              </a:rPr>
              <a:t> benefiting from project funding</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4792" y="5803979"/>
            <a:ext cx="960437" cy="84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7871" y="2962072"/>
            <a:ext cx="739775" cy="96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2962072"/>
            <a:ext cx="1112837" cy="122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5008" y="5819853"/>
            <a:ext cx="968375" cy="83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72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Twitchin\AppData\Local\Microsoft\Windows\Temporary Internet Files\Content.Word\diabetes-uk-logo-16a-277.png"/>
          <p:cNvPicPr/>
          <p:nvPr/>
        </p:nvPicPr>
        <p:blipFill>
          <a:blip r:embed="rId2">
            <a:extLst>
              <a:ext uri="{28A0092B-C50C-407E-A947-70E740481C1C}">
                <a14:useLocalDpi xmlns:a14="http://schemas.microsoft.com/office/drawing/2010/main" val="0"/>
              </a:ext>
            </a:extLst>
          </a:blip>
          <a:srcRect/>
          <a:stretch>
            <a:fillRect/>
          </a:stretch>
        </p:blipFill>
        <p:spPr bwMode="auto">
          <a:xfrm>
            <a:off x="222679" y="332656"/>
            <a:ext cx="2189081" cy="432048"/>
          </a:xfrm>
          <a:prstGeom prst="rect">
            <a:avLst/>
          </a:prstGeom>
          <a:noFill/>
          <a:ln>
            <a:noFill/>
          </a:ln>
        </p:spPr>
      </p:pic>
      <p:pic>
        <p:nvPicPr>
          <p:cNvPr id="7" name="Picture 6" descr="\\ims.gov.uk\data\Users\GBBULVD\BULHOME23\JBurrows1\My Documents\My Pictures\clinical.jpg"/>
          <p:cNvPicPr/>
          <p:nvPr/>
        </p:nvPicPr>
        <p:blipFill>
          <a:blip r:embed="rId3">
            <a:extLst>
              <a:ext uri="{28A0092B-C50C-407E-A947-70E740481C1C}">
                <a14:useLocalDpi xmlns:a14="http://schemas.microsoft.com/office/drawing/2010/main" val="0"/>
              </a:ext>
            </a:extLst>
          </a:blip>
          <a:srcRect/>
          <a:stretch>
            <a:fillRect/>
          </a:stretch>
        </p:blipFill>
        <p:spPr bwMode="auto">
          <a:xfrm>
            <a:off x="7295227" y="111800"/>
            <a:ext cx="1692275" cy="873760"/>
          </a:xfrm>
          <a:prstGeom prst="rect">
            <a:avLst/>
          </a:prstGeom>
          <a:noFill/>
          <a:ln>
            <a:noFill/>
          </a:ln>
        </p:spPr>
      </p:pic>
      <p:sp>
        <p:nvSpPr>
          <p:cNvPr id="3" name="Title 2"/>
          <p:cNvSpPr>
            <a:spLocks noGrp="1"/>
          </p:cNvSpPr>
          <p:nvPr>
            <p:ph type="title"/>
          </p:nvPr>
        </p:nvSpPr>
        <p:spPr>
          <a:xfrm>
            <a:off x="434003" y="805013"/>
            <a:ext cx="8229600" cy="1143000"/>
          </a:xfrm>
        </p:spPr>
        <p:txBody>
          <a:bodyPr>
            <a:normAutofit fontScale="90000"/>
          </a:bodyPr>
          <a:lstStyle/>
          <a:p>
            <a:r>
              <a:rPr lang="en-GB" dirty="0"/>
              <a:t>Healthier You: </a:t>
            </a:r>
            <a:br>
              <a:rPr lang="en-GB" dirty="0"/>
            </a:br>
            <a:r>
              <a:rPr lang="en-GB" dirty="0"/>
              <a:t>NHS Diabetes Prevention Programme</a:t>
            </a:r>
          </a:p>
        </p:txBody>
      </p:sp>
      <p:sp>
        <p:nvSpPr>
          <p:cNvPr id="4" name="Content Placeholder 3"/>
          <p:cNvSpPr>
            <a:spLocks noGrp="1"/>
          </p:cNvSpPr>
          <p:nvPr>
            <p:ph idx="1"/>
          </p:nvPr>
        </p:nvSpPr>
        <p:spPr>
          <a:xfrm>
            <a:off x="539552" y="2348880"/>
            <a:ext cx="8241918" cy="4669979"/>
          </a:xfrm>
        </p:spPr>
        <p:txBody>
          <a:bodyPr>
            <a:normAutofit/>
          </a:bodyPr>
          <a:lstStyle/>
          <a:p>
            <a:r>
              <a:rPr lang="en-GB" sz="2800" dirty="0"/>
              <a:t>Rolled out across all 6 STPs in the West Midlands</a:t>
            </a:r>
          </a:p>
          <a:p>
            <a:r>
              <a:rPr lang="en-GB" sz="2800" b="1" dirty="0"/>
              <a:t>29,184 r</a:t>
            </a:r>
            <a:r>
              <a:rPr lang="en-GB" sz="2800" dirty="0"/>
              <a:t>eferrals made and </a:t>
            </a:r>
            <a:r>
              <a:rPr lang="en-GB" sz="2800" b="1" dirty="0"/>
              <a:t>10,090 </a:t>
            </a:r>
            <a:r>
              <a:rPr lang="en-GB" sz="2800" dirty="0"/>
              <a:t>initial assessments have taken place (end November 2018)</a:t>
            </a:r>
          </a:p>
          <a:p>
            <a:r>
              <a:rPr lang="en-GB" sz="2800" dirty="0"/>
              <a:t>Priorities for West Midlands; promotion of the programme to primary care to encourage take up of the programme</a:t>
            </a:r>
          </a:p>
          <a:p>
            <a:r>
              <a:rPr lang="en-GB" sz="2800" dirty="0"/>
              <a:t>Diabetes prevention week </a:t>
            </a:r>
            <a:r>
              <a:rPr lang="en-GB" sz="2800" b="1" dirty="0"/>
              <a:t>1-7 April</a:t>
            </a:r>
            <a:endParaRPr lang="en-GB" b="1" dirty="0"/>
          </a:p>
        </p:txBody>
      </p:sp>
      <p:pic>
        <p:nvPicPr>
          <p:cNvPr id="10" name="Picture 2" descr="\\ims.gov.uk\data\Users\GBEXPVD\EXPHOME30\LFeare\Data\Desktop\HY_Diabetes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l="14347" t="80550" r="62426" b="6023"/>
          <a:stretch/>
        </p:blipFill>
        <p:spPr bwMode="auto">
          <a:xfrm>
            <a:off x="6768935" y="5860472"/>
            <a:ext cx="2375065" cy="99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23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rotWithShape="1">
          <a:blip r:embed="rId3"/>
          <a:srcRect l="23645" t="8916" r="37951" b="4338"/>
          <a:stretch/>
        </p:blipFill>
        <p:spPr bwMode="auto">
          <a:xfrm>
            <a:off x="416320" y="476673"/>
            <a:ext cx="4659736" cy="6048672"/>
          </a:xfrm>
          <a:prstGeom prst="rect">
            <a:avLst/>
          </a:prstGeom>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7" name="TextBox 6"/>
          <p:cNvSpPr txBox="1"/>
          <p:nvPr/>
        </p:nvSpPr>
        <p:spPr>
          <a:xfrm>
            <a:off x="5580112" y="1196752"/>
            <a:ext cx="3228975" cy="3816429"/>
          </a:xfrm>
          <a:prstGeom prst="rect">
            <a:avLst/>
          </a:prstGeom>
          <a:noFill/>
        </p:spPr>
        <p:txBody>
          <a:bodyPr wrap="square" rtlCol="0">
            <a:spAutoFit/>
          </a:bodyPr>
          <a:lstStyle/>
          <a:p>
            <a:pPr defTabSz="457200"/>
            <a:endParaRPr lang="en-GB" dirty="0">
              <a:solidFill>
                <a:prstClr val="black"/>
              </a:solidFill>
              <a:ea typeface="ＭＳ Ｐゴシック" pitchFamily="34" charset="-128"/>
            </a:endParaRPr>
          </a:p>
          <a:p>
            <a:pPr defTabSz="457200"/>
            <a:r>
              <a:rPr lang="en-GB" sz="3200" dirty="0">
                <a:solidFill>
                  <a:prstClr val="black"/>
                </a:solidFill>
                <a:ea typeface="ＭＳ Ｐゴシック" pitchFamily="34" charset="-128"/>
              </a:rPr>
              <a:t>“The programme has been a great way for me to implement small changes which lead to a healthier lifestyle</a:t>
            </a:r>
            <a:r>
              <a:rPr lang="en-GB" sz="3200" i="1" dirty="0">
                <a:solidFill>
                  <a:prstClr val="black"/>
                </a:solidFill>
                <a:ea typeface="ＭＳ Ｐゴシック" pitchFamily="34" charset="-128"/>
              </a:rPr>
              <a:t>”</a:t>
            </a:r>
            <a:endParaRPr lang="en-GB" sz="3200" dirty="0">
              <a:solidFill>
                <a:prstClr val="black"/>
              </a:solidFill>
              <a:ea typeface="ＭＳ Ｐゴシック" pitchFamily="34" charset="-128"/>
            </a:endParaRPr>
          </a:p>
        </p:txBody>
      </p:sp>
    </p:spTree>
    <p:extLst>
      <p:ext uri="{BB962C8B-B14F-4D97-AF65-F5344CB8AC3E}">
        <p14:creationId xmlns:p14="http://schemas.microsoft.com/office/powerpoint/2010/main" val="259244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5787" y="1115790"/>
            <a:ext cx="3746684" cy="2160734"/>
          </a:xfrm>
        </p:spPr>
        <p:txBody>
          <a:bodyPr/>
          <a:lstStyle/>
          <a:p>
            <a:r>
              <a:rPr lang="en-US" dirty="0"/>
              <a:t>Pharmacy LPN</a:t>
            </a:r>
          </a:p>
        </p:txBody>
      </p:sp>
      <p:sp>
        <p:nvSpPr>
          <p:cNvPr id="9" name="Content Placeholder 8"/>
          <p:cNvSpPr>
            <a:spLocks noGrp="1"/>
          </p:cNvSpPr>
          <p:nvPr>
            <p:ph sz="quarter" idx="11"/>
          </p:nvPr>
        </p:nvSpPr>
        <p:spPr>
          <a:xfrm>
            <a:off x="167423" y="4558339"/>
            <a:ext cx="4165426" cy="991523"/>
          </a:xfrm>
        </p:spPr>
        <p:txBody>
          <a:bodyPr>
            <a:normAutofit/>
          </a:bodyPr>
          <a:lstStyle/>
          <a:p>
            <a:r>
              <a:rPr lang="en-US" sz="1900" i="1" dirty="0"/>
              <a:t>With </a:t>
            </a:r>
            <a:r>
              <a:rPr lang="en-US" sz="1900" i="1" dirty="0" err="1"/>
              <a:t>Satyan</a:t>
            </a:r>
            <a:r>
              <a:rPr lang="en-US" sz="1900" i="1" dirty="0"/>
              <a:t> Kotecha</a:t>
            </a:r>
          </a:p>
          <a:p>
            <a:r>
              <a:rPr lang="en-US" sz="1900" i="1" dirty="0"/>
              <a:t>Pharmacy LPN Chair WM</a:t>
            </a:r>
          </a:p>
        </p:txBody>
      </p:sp>
    </p:spTree>
    <p:extLst>
      <p:ext uri="{BB962C8B-B14F-4D97-AF65-F5344CB8AC3E}">
        <p14:creationId xmlns:p14="http://schemas.microsoft.com/office/powerpoint/2010/main" val="586711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8" y="1745096"/>
            <a:ext cx="7841707" cy="4427793"/>
          </a:xfrm>
        </p:spPr>
        <p:txBody>
          <a:bodyPr>
            <a:normAutofit fontScale="77500" lnSpcReduction="20000"/>
          </a:bodyPr>
          <a:lstStyle/>
          <a:p>
            <a:pPr marL="0" indent="0" algn="ctr" eaLnBrk="0" hangingPunct="0">
              <a:buNone/>
              <a:defRPr/>
            </a:pPr>
            <a:endParaRPr lang="en-GB" sz="2800" dirty="0">
              <a:solidFill>
                <a:prstClr val="black"/>
              </a:solidFill>
              <a:effectLst>
                <a:outerShdw blurRad="38100" dist="38100" dir="2700000" algn="tl">
                  <a:srgbClr val="C0C0C0"/>
                </a:outerShdw>
              </a:effectLst>
              <a:cs typeface="Arial" panose="020B0604020202020204" pitchFamily="34" charset="0"/>
            </a:endParaRPr>
          </a:p>
          <a:p>
            <a:pPr algn="ctr" eaLnBrk="0" hangingPunct="0">
              <a:defRPr/>
            </a:pPr>
            <a:endParaRPr lang="en-GB" sz="3600" dirty="0">
              <a:solidFill>
                <a:prstClr val="black"/>
              </a:solidFill>
              <a:effectLst>
                <a:outerShdw blurRad="38100" dist="38100" dir="2700000" algn="tl">
                  <a:srgbClr val="C0C0C0"/>
                </a:outerShdw>
              </a:effectLst>
              <a:cs typeface="Arial" panose="020B0604020202020204" pitchFamily="34" charset="0"/>
            </a:endParaRPr>
          </a:p>
          <a:p>
            <a:pPr algn="ctr" eaLnBrk="0" hangingPunct="0">
              <a:defRPr/>
            </a:pPr>
            <a:endParaRPr lang="en-GB" sz="3600" dirty="0">
              <a:solidFill>
                <a:prstClr val="black"/>
              </a:solidFill>
              <a:effectLst>
                <a:outerShdw blurRad="38100" dist="38100" dir="2700000" algn="tl">
                  <a:srgbClr val="C0C0C0"/>
                </a:outerShdw>
              </a:effectLst>
              <a:cs typeface="Arial" panose="020B0604020202020204" pitchFamily="34" charset="0"/>
            </a:endParaRPr>
          </a:p>
          <a:p>
            <a:pPr marL="0" indent="0" algn="ctr" eaLnBrk="0" hangingPunct="0">
              <a:buNone/>
              <a:defRPr/>
            </a:pPr>
            <a:endParaRPr lang="en-GB" sz="2800" i="1" dirty="0">
              <a:solidFill>
                <a:prstClr val="black"/>
              </a:solidFill>
              <a:effectLst>
                <a:outerShdw blurRad="38100" dist="38100" dir="2700000" algn="tl">
                  <a:srgbClr val="C0C0C0"/>
                </a:outerShdw>
              </a:effectLst>
              <a:cs typeface="Arial" panose="020B0604020202020204" pitchFamily="34" charset="0"/>
            </a:endParaRPr>
          </a:p>
          <a:p>
            <a:pPr marL="0" indent="0" algn="ctr" eaLnBrk="0" hangingPunct="0">
              <a:buNone/>
              <a:defRPr/>
            </a:pPr>
            <a:br>
              <a:rPr lang="en-GB" sz="2800" i="1" dirty="0">
                <a:solidFill>
                  <a:prstClr val="black"/>
                </a:solidFill>
                <a:effectLst>
                  <a:outerShdw blurRad="38100" dist="38100" dir="2700000" algn="tl">
                    <a:srgbClr val="C0C0C0"/>
                  </a:outerShdw>
                </a:effectLst>
                <a:cs typeface="Arial" panose="020B0604020202020204" pitchFamily="34" charset="0"/>
              </a:rPr>
            </a:br>
            <a:br>
              <a:rPr lang="en-GB" sz="2800" i="1" dirty="0">
                <a:solidFill>
                  <a:prstClr val="black"/>
                </a:solidFill>
                <a:effectLst>
                  <a:outerShdw blurRad="38100" dist="38100" dir="2700000" algn="tl">
                    <a:srgbClr val="C0C0C0"/>
                  </a:outerShdw>
                </a:effectLst>
                <a:cs typeface="Arial" panose="020B0604020202020204" pitchFamily="34" charset="0"/>
              </a:rPr>
            </a:br>
            <a:endParaRPr lang="en-GB" sz="2800" i="1" dirty="0">
              <a:solidFill>
                <a:prstClr val="black"/>
              </a:solidFill>
              <a:effectLst>
                <a:outerShdw blurRad="38100" dist="38100" dir="2700000" algn="tl">
                  <a:srgbClr val="C0C0C0"/>
                </a:outerShdw>
              </a:effectLst>
              <a:cs typeface="Arial" panose="020B0604020202020204" pitchFamily="34" charset="0"/>
            </a:endParaRPr>
          </a:p>
          <a:p>
            <a:pPr marL="0" indent="0" algn="ctr" eaLnBrk="0" hangingPunct="0">
              <a:buNone/>
              <a:defRPr/>
            </a:pPr>
            <a:r>
              <a:rPr lang="en-GB" sz="2300" i="1" dirty="0">
                <a:solidFill>
                  <a:prstClr val="black"/>
                </a:solidFill>
                <a:effectLst>
                  <a:outerShdw blurRad="38100" dist="38100" dir="2700000" algn="tl">
                    <a:srgbClr val="C0C0C0"/>
                  </a:outerShdw>
                </a:effectLst>
                <a:cs typeface="Arial" panose="020B0604020202020204" pitchFamily="34" charset="0"/>
              </a:rPr>
              <a:t>The Alphabet Strategy Diabetes Care </a:t>
            </a:r>
          </a:p>
          <a:p>
            <a:pPr marL="0" indent="0" algn="ctr" eaLnBrk="0" hangingPunct="0">
              <a:buNone/>
              <a:defRPr/>
            </a:pPr>
            <a:r>
              <a:rPr lang="en-GB" sz="2300" dirty="0">
                <a:solidFill>
                  <a:srgbClr val="C00000"/>
                </a:solidFill>
                <a:effectLst>
                  <a:outerShdw blurRad="38100" dist="38100" dir="2700000" algn="tl">
                    <a:srgbClr val="C0C0C0"/>
                  </a:outerShdw>
                </a:effectLst>
                <a:cs typeface="Arial" panose="020B0604020202020204" pitchFamily="34" charset="0"/>
              </a:rPr>
              <a:t>IMPACT Diabetes</a:t>
            </a:r>
            <a:br>
              <a:rPr lang="en-GB" sz="2300" dirty="0">
                <a:solidFill>
                  <a:prstClr val="black"/>
                </a:solidFill>
                <a:effectLst>
                  <a:outerShdw blurRad="38100" dist="38100" dir="2700000" algn="tl">
                    <a:srgbClr val="C0C0C0"/>
                  </a:outerShdw>
                </a:effectLst>
                <a:cs typeface="Arial" panose="020B0604020202020204" pitchFamily="34" charset="0"/>
              </a:rPr>
            </a:br>
            <a:r>
              <a:rPr lang="en-GB" sz="2300" b="1" u="sng" dirty="0">
                <a:solidFill>
                  <a:srgbClr val="C00000"/>
                </a:solidFill>
                <a:cs typeface="Arial" panose="020B0604020202020204" pitchFamily="34" charset="0"/>
              </a:rPr>
              <a:t>I</a:t>
            </a:r>
            <a:r>
              <a:rPr lang="en-GB" sz="2300" dirty="0">
                <a:solidFill>
                  <a:prstClr val="black"/>
                </a:solidFill>
                <a:cs typeface="Arial" panose="020B0604020202020204" pitchFamily="34" charset="0"/>
              </a:rPr>
              <a:t>ntegrated  </a:t>
            </a:r>
            <a:r>
              <a:rPr lang="en-GB" sz="2300" b="1" u="sng" dirty="0">
                <a:solidFill>
                  <a:srgbClr val="C00000"/>
                </a:solidFill>
                <a:cs typeface="Arial" panose="020B0604020202020204" pitchFamily="34" charset="0"/>
              </a:rPr>
              <a:t>M</a:t>
            </a:r>
            <a:r>
              <a:rPr lang="en-GB" sz="2300" dirty="0">
                <a:solidFill>
                  <a:prstClr val="black"/>
                </a:solidFill>
                <a:cs typeface="Arial" panose="020B0604020202020204" pitchFamily="34" charset="0"/>
              </a:rPr>
              <a:t>ulti-source Resource for </a:t>
            </a:r>
            <a:r>
              <a:rPr lang="en-GB" sz="2300" b="1" u="sng" dirty="0">
                <a:solidFill>
                  <a:srgbClr val="C00000"/>
                </a:solidFill>
                <a:cs typeface="Arial" panose="020B0604020202020204" pitchFamily="34" charset="0"/>
              </a:rPr>
              <a:t>P</a:t>
            </a:r>
            <a:r>
              <a:rPr lang="en-GB" sz="2300" dirty="0">
                <a:solidFill>
                  <a:prstClr val="black"/>
                </a:solidFill>
                <a:cs typeface="Arial" panose="020B0604020202020204" pitchFamily="34" charset="0"/>
              </a:rPr>
              <a:t>atient and </a:t>
            </a:r>
            <a:r>
              <a:rPr lang="en-GB" sz="2300" b="1" u="sng" dirty="0">
                <a:solidFill>
                  <a:srgbClr val="C00000"/>
                </a:solidFill>
                <a:cs typeface="Arial" panose="020B0604020202020204" pitchFamily="34" charset="0"/>
              </a:rPr>
              <a:t>C</a:t>
            </a:r>
            <a:r>
              <a:rPr lang="en-GB" sz="2300" dirty="0">
                <a:solidFill>
                  <a:prstClr val="black"/>
                </a:solidFill>
                <a:cs typeface="Arial" panose="020B0604020202020204" pitchFamily="34" charset="0"/>
              </a:rPr>
              <a:t>linician </a:t>
            </a:r>
            <a:r>
              <a:rPr lang="en-GB" sz="2300" b="1" u="sng" dirty="0">
                <a:solidFill>
                  <a:srgbClr val="C00000"/>
                </a:solidFill>
                <a:cs typeface="Arial" panose="020B0604020202020204" pitchFamily="34" charset="0"/>
              </a:rPr>
              <a:t>T</a:t>
            </a:r>
            <a:r>
              <a:rPr lang="en-GB" sz="2300" dirty="0">
                <a:solidFill>
                  <a:prstClr val="black"/>
                </a:solidFill>
                <a:cs typeface="Arial" panose="020B0604020202020204" pitchFamily="34" charset="0"/>
              </a:rPr>
              <a:t>eaching</a:t>
            </a:r>
          </a:p>
          <a:p>
            <a:pPr marL="0" indent="0" algn="ctr" eaLnBrk="0" hangingPunct="0">
              <a:buNone/>
              <a:defRPr/>
            </a:pPr>
            <a:endParaRPr lang="en-GB" sz="3600" dirty="0">
              <a:solidFill>
                <a:prstClr val="black"/>
              </a:solidFill>
              <a:effectLst>
                <a:outerShdw blurRad="38100" dist="38100" dir="2700000" algn="tl">
                  <a:srgbClr val="C0C0C0"/>
                </a:outerShdw>
              </a:effectLst>
              <a:cs typeface="Arial" panose="020B0604020202020204" pitchFamily="34" charset="0"/>
            </a:endParaRPr>
          </a:p>
          <a:p>
            <a:pPr marL="0" indent="0" algn="ctr" eaLnBrk="0" hangingPunct="0">
              <a:buNone/>
              <a:defRPr/>
            </a:pPr>
            <a:br>
              <a:rPr lang="en-GB" sz="1400" dirty="0">
                <a:solidFill>
                  <a:prstClr val="black"/>
                </a:solidFill>
                <a:effectLst>
                  <a:outerShdw blurRad="38100" dist="38100" dir="2700000" algn="tl">
                    <a:srgbClr val="C0C0C0"/>
                  </a:outerShdw>
                </a:effectLst>
                <a:cs typeface="Arial" panose="020B0604020202020204" pitchFamily="34" charset="0"/>
              </a:rPr>
            </a:br>
            <a:r>
              <a:rPr lang="en-GB" sz="1400" dirty="0">
                <a:solidFill>
                  <a:prstClr val="black"/>
                </a:solidFill>
                <a:effectLst>
                  <a:outerShdw blurRad="38100" dist="38100" dir="2700000" algn="tl">
                    <a:srgbClr val="C0C0C0"/>
                  </a:outerShdw>
                </a:effectLst>
                <a:cs typeface="Arial" panose="020B0604020202020204" pitchFamily="34" charset="0"/>
              </a:rPr>
              <a:t>Multisource educational resource compiled by George Eliot Hospital NHS Trust Diabetes Care Team </a:t>
            </a:r>
          </a:p>
          <a:p>
            <a:pPr marL="0" indent="0" algn="ctr" eaLnBrk="0" hangingPunct="0">
              <a:buNone/>
              <a:defRPr/>
            </a:pPr>
            <a:r>
              <a:rPr lang="en-GB" sz="1400" dirty="0">
                <a:solidFill>
                  <a:prstClr val="black"/>
                </a:solidFill>
                <a:effectLst>
                  <a:outerShdw blurRad="38100" dist="38100" dir="2700000" algn="tl">
                    <a:srgbClr val="C0C0C0"/>
                  </a:outerShdw>
                </a:effectLst>
                <a:cs typeface="Arial" panose="020B0604020202020204" pitchFamily="34" charset="0"/>
              </a:rPr>
              <a:t>and Diabetes Teaching Team (CPD), Warwick Medical School. </a:t>
            </a:r>
          </a:p>
          <a:p>
            <a:pPr>
              <a:buNone/>
            </a:pPr>
            <a:endParaRPr lang="en-GB" sz="1400" i="1" dirty="0"/>
          </a:p>
        </p:txBody>
      </p:sp>
      <p:pic>
        <p:nvPicPr>
          <p:cNvPr id="4" name="Picture 195" descr="Image result for alphabet strategy">
            <a:extLst>
              <a:ext uri="{FF2B5EF4-FFF2-40B4-BE49-F238E27FC236}">
                <a16:creationId xmlns:a16="http://schemas.microsoft.com/office/drawing/2014/main" id="{45704A04-1508-47EA-83CF-576D64F1B9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511"/>
          <a:stretch/>
        </p:blipFill>
        <p:spPr bwMode="auto">
          <a:xfrm>
            <a:off x="2078664" y="1680294"/>
            <a:ext cx="4598777" cy="177779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13">
            <a:extLst>
              <a:ext uri="{FF2B5EF4-FFF2-40B4-BE49-F238E27FC236}">
                <a16:creationId xmlns:a16="http://schemas.microsoft.com/office/drawing/2014/main" id="{A08B5F71-DD86-4BA3-85B2-B3EF0E131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12" y="3573984"/>
            <a:ext cx="707439" cy="770019"/>
          </a:xfrm>
          <a:prstGeom prst="rect">
            <a:avLst/>
          </a:prstGeom>
        </p:spPr>
      </p:pic>
      <p:pic>
        <p:nvPicPr>
          <p:cNvPr id="6" name="Content Placeholder 13">
            <a:extLst>
              <a:ext uri="{FF2B5EF4-FFF2-40B4-BE49-F238E27FC236}">
                <a16:creationId xmlns:a16="http://schemas.microsoft.com/office/drawing/2014/main" id="{D1348704-CD12-4A8E-B3CA-02B276CF3A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913" y="3509180"/>
            <a:ext cx="707439" cy="770019"/>
          </a:xfrm>
          <a:prstGeom prst="rect">
            <a:avLst/>
          </a:prstGeom>
        </p:spPr>
      </p:pic>
      <p:sp>
        <p:nvSpPr>
          <p:cNvPr id="9" name="Title 3">
            <a:extLst>
              <a:ext uri="{FF2B5EF4-FFF2-40B4-BE49-F238E27FC236}">
                <a16:creationId xmlns:a16="http://schemas.microsoft.com/office/drawing/2014/main" id="{429B0743-773E-4872-BBED-DCBA5658F398}"/>
              </a:ext>
            </a:extLst>
          </p:cNvPr>
          <p:cNvSpPr>
            <a:spLocks noGrp="1"/>
          </p:cNvSpPr>
          <p:nvPr>
            <p:ph type="title"/>
          </p:nvPr>
        </p:nvSpPr>
        <p:spPr>
          <a:xfrm>
            <a:off x="457201" y="530837"/>
            <a:ext cx="7356815" cy="667725"/>
          </a:xfrm>
        </p:spPr>
        <p:txBody>
          <a:bodyPr>
            <a:normAutofit fontScale="90000"/>
          </a:bodyPr>
          <a:lstStyle/>
          <a:p>
            <a:r>
              <a:rPr lang="en-GB" dirty="0"/>
              <a:t>ADEPT Training Programme</a:t>
            </a:r>
          </a:p>
        </p:txBody>
      </p:sp>
      <p:sp>
        <p:nvSpPr>
          <p:cNvPr id="10" name="Rectangle 9">
            <a:extLst>
              <a:ext uri="{FF2B5EF4-FFF2-40B4-BE49-F238E27FC236}">
                <a16:creationId xmlns:a16="http://schemas.microsoft.com/office/drawing/2014/main" id="{2A9FACED-0036-4027-938B-08C03F19FA2C}"/>
              </a:ext>
            </a:extLst>
          </p:cNvPr>
          <p:cNvSpPr/>
          <p:nvPr/>
        </p:nvSpPr>
        <p:spPr>
          <a:xfrm>
            <a:off x="457201" y="1010335"/>
            <a:ext cx="6715125"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A</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chieving</a:t>
            </a:r>
            <a:r>
              <a:rPr kumimoji="0" lang="en-GB" sz="1800" b="0"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a:ea typeface="+mn-ea"/>
                <a:cs typeface="+mn-cs"/>
              </a:rPr>
              <a:t>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D</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iabetes Care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E</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xcellence through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P</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harmacy</a:t>
            </a:r>
            <a:r>
              <a:rPr kumimoji="0" lang="en-GB" sz="1800" b="0"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a:ea typeface="+mn-ea"/>
                <a:cs typeface="+mn-cs"/>
              </a:rPr>
              <a:t>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T</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eams</a:t>
            </a:r>
            <a:endParaRPr kumimoji="0" lang="en-GB" sz="1800" b="0" i="0" u="none" strike="noStrike" kern="1200" cap="none" spc="0" normalizeH="0" baseline="0" noProof="0" dirty="0">
              <a:ln>
                <a:noFill/>
              </a:ln>
              <a:solidFill>
                <a:srgbClr val="0072C6"/>
              </a:solidFill>
              <a:effectLst/>
              <a:uLnTx/>
              <a:uFillTx/>
              <a:latin typeface="Arial"/>
              <a:ea typeface="+mn-ea"/>
              <a:cs typeface="+mn-cs"/>
            </a:endParaRPr>
          </a:p>
        </p:txBody>
      </p:sp>
    </p:spTree>
    <p:extLst>
      <p:ext uri="{BB962C8B-B14F-4D97-AF65-F5344CB8AC3E}">
        <p14:creationId xmlns:p14="http://schemas.microsoft.com/office/powerpoint/2010/main" val="36396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71935B5-024E-4E66-ABFB-8A1E9E56B5B1}"/>
              </a:ext>
            </a:extLst>
          </p:cNvPr>
          <p:cNvSpPr>
            <a:spLocks noGrp="1"/>
          </p:cNvSpPr>
          <p:nvPr>
            <p:ph type="title"/>
          </p:nvPr>
        </p:nvSpPr>
        <p:spPr>
          <a:xfrm>
            <a:off x="457201" y="530837"/>
            <a:ext cx="7356815" cy="667725"/>
          </a:xfrm>
        </p:spPr>
        <p:txBody>
          <a:bodyPr>
            <a:normAutofit fontScale="90000"/>
          </a:bodyPr>
          <a:lstStyle/>
          <a:p>
            <a:r>
              <a:rPr lang="en-GB" dirty="0"/>
              <a:t>ADEPT Training Programme</a:t>
            </a:r>
          </a:p>
        </p:txBody>
      </p:sp>
      <p:sp>
        <p:nvSpPr>
          <p:cNvPr id="6" name="Rectangle 5">
            <a:extLst>
              <a:ext uri="{FF2B5EF4-FFF2-40B4-BE49-F238E27FC236}">
                <a16:creationId xmlns:a16="http://schemas.microsoft.com/office/drawing/2014/main" id="{A739FED2-641A-4D88-AAA2-4708DB58EEF4}"/>
              </a:ext>
            </a:extLst>
          </p:cNvPr>
          <p:cNvSpPr/>
          <p:nvPr/>
        </p:nvSpPr>
        <p:spPr>
          <a:xfrm>
            <a:off x="457201" y="1010335"/>
            <a:ext cx="6715125"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A</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chieving</a:t>
            </a:r>
            <a:r>
              <a:rPr kumimoji="0" lang="en-GB" sz="1800" b="0"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a:ea typeface="+mn-ea"/>
                <a:cs typeface="+mn-cs"/>
              </a:rPr>
              <a:t>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D</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iabetes Care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E</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xcellence through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P</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harmacy</a:t>
            </a:r>
            <a:r>
              <a:rPr kumimoji="0" lang="en-GB" sz="1800" b="0"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a:ea typeface="+mn-ea"/>
                <a:cs typeface="+mn-cs"/>
              </a:rPr>
              <a:t>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T</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eams</a:t>
            </a:r>
            <a:endParaRPr kumimoji="0" lang="en-GB" sz="1800" b="0" i="0" u="none" strike="noStrike" kern="1200" cap="none" spc="0" normalizeH="0" baseline="0" noProof="0" dirty="0">
              <a:ln>
                <a:noFill/>
              </a:ln>
              <a:solidFill>
                <a:srgbClr val="0072C6"/>
              </a:solidFill>
              <a:effectLst/>
              <a:uLnTx/>
              <a:uFillTx/>
              <a:latin typeface="Arial"/>
              <a:ea typeface="+mn-ea"/>
              <a:cs typeface="+mn-cs"/>
            </a:endParaRPr>
          </a:p>
        </p:txBody>
      </p:sp>
      <p:sp>
        <p:nvSpPr>
          <p:cNvPr id="7" name="Rectangle 6">
            <a:extLst>
              <a:ext uri="{FF2B5EF4-FFF2-40B4-BE49-F238E27FC236}">
                <a16:creationId xmlns:a16="http://schemas.microsoft.com/office/drawing/2014/main" id="{FEB253A5-A5DD-4418-892C-12FABC26E193}"/>
              </a:ext>
            </a:extLst>
          </p:cNvPr>
          <p:cNvSpPr/>
          <p:nvPr/>
        </p:nvSpPr>
        <p:spPr>
          <a:xfrm>
            <a:off x="457201" y="1842705"/>
            <a:ext cx="8229598" cy="3170099"/>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Session 1</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Diabetes Care Essentials:</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Opportunities for making a difference</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Objectives</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Understand the burden of diabetes at the patient and societal level</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To be appraised of the essential clinical processes and targets in diabetes care</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To understand the evidence-base for the Alphabet Strategy approach to care</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To learn to implement Care plans and enhance consultation skills</a:t>
            </a:r>
          </a:p>
        </p:txBody>
      </p:sp>
      <p:pic>
        <p:nvPicPr>
          <p:cNvPr id="8" name="Picture 195" descr="Image result for alphabet strategy">
            <a:extLst>
              <a:ext uri="{FF2B5EF4-FFF2-40B4-BE49-F238E27FC236}">
                <a16:creationId xmlns:a16="http://schemas.microsoft.com/office/drawing/2014/main" id="{13AEBADC-A034-4A7B-A2D4-2D766B0A76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511"/>
          <a:stretch/>
        </p:blipFill>
        <p:spPr bwMode="auto">
          <a:xfrm>
            <a:off x="3422306" y="5403217"/>
            <a:ext cx="2299388" cy="88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60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Twitchin\AppData\Local\Microsoft\Windows\Temporary Internet Files\Content.Word\diabetes-uk-logo-16a-277.png"/>
          <p:cNvPicPr/>
          <p:nvPr/>
        </p:nvPicPr>
        <p:blipFill>
          <a:blip r:embed="rId2">
            <a:extLst>
              <a:ext uri="{28A0092B-C50C-407E-A947-70E740481C1C}">
                <a14:useLocalDpi xmlns:a14="http://schemas.microsoft.com/office/drawing/2010/main" val="0"/>
              </a:ext>
            </a:extLst>
          </a:blip>
          <a:srcRect/>
          <a:stretch>
            <a:fillRect/>
          </a:stretch>
        </p:blipFill>
        <p:spPr bwMode="auto">
          <a:xfrm>
            <a:off x="222679" y="332656"/>
            <a:ext cx="2189081" cy="432048"/>
          </a:xfrm>
          <a:prstGeom prst="rect">
            <a:avLst/>
          </a:prstGeom>
          <a:noFill/>
          <a:ln>
            <a:noFill/>
          </a:ln>
        </p:spPr>
      </p:pic>
      <p:pic>
        <p:nvPicPr>
          <p:cNvPr id="7" name="Picture 6" descr="\\ims.gov.uk\data\Users\GBBULVD\BULHOME23\JBurrows1\My Documents\My Pictures\clinical.jpg"/>
          <p:cNvPicPr/>
          <p:nvPr/>
        </p:nvPicPr>
        <p:blipFill>
          <a:blip r:embed="rId3">
            <a:extLst>
              <a:ext uri="{28A0092B-C50C-407E-A947-70E740481C1C}">
                <a14:useLocalDpi xmlns:a14="http://schemas.microsoft.com/office/drawing/2010/main" val="0"/>
              </a:ext>
            </a:extLst>
          </a:blip>
          <a:srcRect/>
          <a:stretch>
            <a:fillRect/>
          </a:stretch>
        </p:blipFill>
        <p:spPr bwMode="auto">
          <a:xfrm>
            <a:off x="7295227" y="111800"/>
            <a:ext cx="1692275" cy="873760"/>
          </a:xfrm>
          <a:prstGeom prst="rect">
            <a:avLst/>
          </a:prstGeom>
          <a:noFill/>
          <a:ln>
            <a:noFill/>
          </a:ln>
        </p:spPr>
      </p:pic>
      <p:sp>
        <p:nvSpPr>
          <p:cNvPr id="2" name="Title 1"/>
          <p:cNvSpPr>
            <a:spLocks noGrp="1"/>
          </p:cNvSpPr>
          <p:nvPr>
            <p:ph type="title"/>
          </p:nvPr>
        </p:nvSpPr>
        <p:spPr>
          <a:xfrm>
            <a:off x="602189" y="1120813"/>
            <a:ext cx="8229600" cy="778098"/>
          </a:xfrm>
        </p:spPr>
        <p:txBody>
          <a:bodyPr>
            <a:normAutofit fontScale="90000"/>
          </a:bodyPr>
          <a:lstStyle/>
          <a:p>
            <a:r>
              <a:rPr lang="en-GB" dirty="0"/>
              <a:t>NHS England Diabetes Population</a:t>
            </a:r>
            <a:br>
              <a:rPr lang="en-GB" dirty="0"/>
            </a:br>
            <a:r>
              <a:rPr lang="en-GB" sz="1600" dirty="0"/>
              <a:t>2017/18 Quality and Outcomes Framework Data (1)</a:t>
            </a:r>
            <a:br>
              <a:rPr lang="en-GB" dirty="0"/>
            </a:br>
            <a:endParaRPr lang="en-GB" dirty="0"/>
          </a:p>
        </p:txBody>
      </p:sp>
      <p:sp>
        <p:nvSpPr>
          <p:cNvPr id="8" name="Title 1"/>
          <p:cNvSpPr txBox="1">
            <a:spLocks/>
          </p:cNvSpPr>
          <p:nvPr/>
        </p:nvSpPr>
        <p:spPr>
          <a:xfrm>
            <a:off x="602189" y="54931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p>
        </p:txBody>
      </p:sp>
      <p:graphicFrame>
        <p:nvGraphicFramePr>
          <p:cNvPr id="9" name="Chart 8">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4166876445"/>
              </p:ext>
            </p:extLst>
          </p:nvPr>
        </p:nvGraphicFramePr>
        <p:xfrm>
          <a:off x="1979712" y="1700808"/>
          <a:ext cx="5514974" cy="27574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47811077"/>
              </p:ext>
            </p:extLst>
          </p:nvPr>
        </p:nvGraphicFramePr>
        <p:xfrm>
          <a:off x="395536" y="4623052"/>
          <a:ext cx="8496944" cy="1323172"/>
        </p:xfrm>
        <a:graphic>
          <a:graphicData uri="http://schemas.openxmlformats.org/drawingml/2006/table">
            <a:tbl>
              <a:tblPr>
                <a:tableStyleId>{5C22544A-7EE6-4342-B048-85BDC9FD1C3A}</a:tableStyleId>
              </a:tblPr>
              <a:tblGrid>
                <a:gridCol w="1872208">
                  <a:extLst>
                    <a:ext uri="{9D8B030D-6E8A-4147-A177-3AD203B41FA5}">
                      <a16:colId xmlns:a16="http://schemas.microsoft.com/office/drawing/2014/main" val="1064939326"/>
                    </a:ext>
                  </a:extLst>
                </a:gridCol>
                <a:gridCol w="1377180">
                  <a:extLst>
                    <a:ext uri="{9D8B030D-6E8A-4147-A177-3AD203B41FA5}">
                      <a16:colId xmlns:a16="http://schemas.microsoft.com/office/drawing/2014/main" val="551850012"/>
                    </a:ext>
                  </a:extLst>
                </a:gridCol>
                <a:gridCol w="666226">
                  <a:extLst>
                    <a:ext uri="{9D8B030D-6E8A-4147-A177-3AD203B41FA5}">
                      <a16:colId xmlns:a16="http://schemas.microsoft.com/office/drawing/2014/main" val="665007017"/>
                    </a:ext>
                  </a:extLst>
                </a:gridCol>
                <a:gridCol w="619198">
                  <a:extLst>
                    <a:ext uri="{9D8B030D-6E8A-4147-A177-3AD203B41FA5}">
                      <a16:colId xmlns:a16="http://schemas.microsoft.com/office/drawing/2014/main" val="3010113827"/>
                    </a:ext>
                  </a:extLst>
                </a:gridCol>
                <a:gridCol w="697578">
                  <a:extLst>
                    <a:ext uri="{9D8B030D-6E8A-4147-A177-3AD203B41FA5}">
                      <a16:colId xmlns:a16="http://schemas.microsoft.com/office/drawing/2014/main" val="4113923104"/>
                    </a:ext>
                  </a:extLst>
                </a:gridCol>
                <a:gridCol w="564333">
                  <a:extLst>
                    <a:ext uri="{9D8B030D-6E8A-4147-A177-3AD203B41FA5}">
                      <a16:colId xmlns:a16="http://schemas.microsoft.com/office/drawing/2014/main" val="1895988611"/>
                    </a:ext>
                  </a:extLst>
                </a:gridCol>
                <a:gridCol w="564333">
                  <a:extLst>
                    <a:ext uri="{9D8B030D-6E8A-4147-A177-3AD203B41FA5}">
                      <a16:colId xmlns:a16="http://schemas.microsoft.com/office/drawing/2014/main" val="1500817917"/>
                    </a:ext>
                  </a:extLst>
                </a:gridCol>
                <a:gridCol w="564333">
                  <a:extLst>
                    <a:ext uri="{9D8B030D-6E8A-4147-A177-3AD203B41FA5}">
                      <a16:colId xmlns:a16="http://schemas.microsoft.com/office/drawing/2014/main" val="2038397834"/>
                    </a:ext>
                  </a:extLst>
                </a:gridCol>
                <a:gridCol w="995491">
                  <a:extLst>
                    <a:ext uri="{9D8B030D-6E8A-4147-A177-3AD203B41FA5}">
                      <a16:colId xmlns:a16="http://schemas.microsoft.com/office/drawing/2014/main" val="741379587"/>
                    </a:ext>
                  </a:extLst>
                </a:gridCol>
                <a:gridCol w="576064">
                  <a:extLst>
                    <a:ext uri="{9D8B030D-6E8A-4147-A177-3AD203B41FA5}">
                      <a16:colId xmlns:a16="http://schemas.microsoft.com/office/drawing/2014/main" val="2809494030"/>
                    </a:ext>
                  </a:extLst>
                </a:gridCol>
              </a:tblGrid>
              <a:tr h="360040">
                <a:tc rowSpan="2">
                  <a:txBody>
                    <a:bodyPr/>
                    <a:lstStyle/>
                    <a:p>
                      <a:pPr algn="ctr" fontAlgn="ctr"/>
                      <a:r>
                        <a:rPr lang="en-GB" sz="1400" b="1" u="none" strike="noStrike" dirty="0">
                          <a:effectLst/>
                        </a:rPr>
                        <a:t>NHS sub-region </a:t>
                      </a:r>
                      <a:endParaRPr lang="en-GB" sz="1400" b="1" i="0" u="none" strike="noStrike" dirty="0">
                        <a:solidFill>
                          <a:srgbClr val="FFFFFF"/>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8">
                  <a:txBody>
                    <a:bodyPr/>
                    <a:lstStyle/>
                    <a:p>
                      <a:pPr algn="ctr" fontAlgn="ctr"/>
                      <a:r>
                        <a:rPr lang="en-GB" sz="1000" b="1" u="none" strike="noStrike" dirty="0">
                          <a:effectLst/>
                        </a:rPr>
                        <a:t>Number of patients on the Diabetes register (ages 17+)</a:t>
                      </a:r>
                      <a:endParaRPr lang="en-GB" sz="1000" b="1" i="0" u="none" strike="noStrike" dirty="0">
                        <a:solidFill>
                          <a:srgbClr val="FFFFFF"/>
                        </a:solidFill>
                        <a:effectLst/>
                        <a:latin typeface="Arial" panose="020B060402020202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000" b="1" i="0" u="none" strike="noStrike" dirty="0">
                          <a:solidFill>
                            <a:srgbClr val="C00000"/>
                          </a:solidFill>
                          <a:effectLst/>
                          <a:latin typeface="Arial" panose="020B0604020202020204" pitchFamily="34" charset="0"/>
                        </a:rPr>
                        <a:t>%</a:t>
                      </a: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2531752"/>
                  </a:ext>
                </a:extLst>
              </a:tr>
              <a:tr h="214615">
                <a:tc vMerge="1">
                  <a:txBody>
                    <a:bodyPr/>
                    <a:lstStyle/>
                    <a:p>
                      <a:endParaRPr lang="en-GB"/>
                    </a:p>
                  </a:txBody>
                  <a:tcPr/>
                </a:tc>
                <a:tc>
                  <a:txBody>
                    <a:bodyPr/>
                    <a:lstStyle/>
                    <a:p>
                      <a:pPr algn="ctr" fontAlgn="ctr"/>
                      <a:r>
                        <a:rPr lang="en-GB" sz="1100" b="1" u="none" strike="noStrike" dirty="0">
                          <a:effectLst/>
                        </a:rPr>
                        <a:t>2010-11</a:t>
                      </a:r>
                      <a:endParaRPr lang="en-GB" sz="1100" b="1" i="0" u="none" strike="noStrike" dirty="0">
                        <a:solidFill>
                          <a:srgbClr val="FFFFFF"/>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GB" sz="1100" b="1" u="none" strike="noStrike" dirty="0">
                          <a:effectLst/>
                        </a:rPr>
                        <a:t>2011-12</a:t>
                      </a:r>
                      <a:endParaRPr lang="en-GB" sz="1100" b="1" i="0" u="none" strike="noStrike" dirty="0">
                        <a:solidFill>
                          <a:srgbClr val="FFFFFF"/>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GB" sz="1100" b="1" u="none" strike="noStrike" dirty="0">
                          <a:effectLst/>
                        </a:rPr>
                        <a:t>2012-13</a:t>
                      </a:r>
                      <a:endParaRPr lang="en-GB" sz="1100" b="1" i="0" u="none" strike="noStrike" dirty="0">
                        <a:solidFill>
                          <a:srgbClr val="FFFFFF"/>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GB" sz="1100" b="1" u="none" strike="noStrike" dirty="0">
                          <a:effectLst/>
                        </a:rPr>
                        <a:t>2013-14 </a:t>
                      </a:r>
                      <a:endParaRPr lang="en-GB" sz="1100" b="1" i="0" u="none" strike="noStrike" dirty="0">
                        <a:solidFill>
                          <a:srgbClr val="FFFFFF"/>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GB" sz="1100" b="1" u="none" strike="noStrike" dirty="0">
                          <a:effectLst/>
                        </a:rPr>
                        <a:t>2014-15 </a:t>
                      </a:r>
                      <a:endParaRPr lang="en-GB" sz="1100" b="1" i="0" u="none" strike="noStrike" dirty="0">
                        <a:solidFill>
                          <a:srgbClr val="FFFFFF"/>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GB" sz="1100" b="1" u="none" strike="noStrike" dirty="0">
                          <a:effectLst/>
                        </a:rPr>
                        <a:t>2015-16</a:t>
                      </a:r>
                      <a:endParaRPr lang="en-GB" sz="1100" b="1" i="0" u="none" strike="noStrike" dirty="0">
                        <a:solidFill>
                          <a:srgbClr val="FFFFFF"/>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GB" sz="1100" b="1" u="none" strike="noStrike" dirty="0">
                          <a:effectLst/>
                        </a:rPr>
                        <a:t>2016-17*</a:t>
                      </a:r>
                      <a:endParaRPr lang="en-GB" sz="1100" b="1" i="0" u="none" strike="noStrike" dirty="0">
                        <a:solidFill>
                          <a:srgbClr val="FFFFFF"/>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GB" sz="1100" b="1" u="none" strike="noStrike" dirty="0">
                          <a:effectLst/>
                        </a:rPr>
                        <a:t>2017-18</a:t>
                      </a:r>
                      <a:endParaRPr lang="en-GB" sz="1100" b="1" i="0" u="none" strike="noStrike" dirty="0">
                        <a:solidFill>
                          <a:srgbClr val="FFFFFF"/>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endParaRPr lang="en-GB" sz="1100" b="1" i="0" u="none" strike="noStrike" dirty="0">
                        <a:solidFill>
                          <a:srgbClr val="C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80632859"/>
                  </a:ext>
                </a:extLst>
              </a:tr>
              <a:tr h="214615">
                <a:tc>
                  <a:txBody>
                    <a:bodyPr/>
                    <a:lstStyle/>
                    <a:p>
                      <a:pPr algn="l" fontAlgn="b"/>
                      <a:r>
                        <a:rPr lang="en-GB" sz="1400" b="1" u="none" strike="noStrike" dirty="0">
                          <a:effectLst/>
                        </a:rPr>
                        <a:t>England</a:t>
                      </a:r>
                      <a:endParaRPr lang="en-GB" sz="1400" b="1" i="0" u="none" strike="noStrike" dirty="0">
                        <a:solidFill>
                          <a:srgbClr val="000000"/>
                        </a:solidFill>
                        <a:effectLst/>
                        <a:latin typeface="Calibri" panose="020F0502020204030204" pitchFamily="34" charset="0"/>
                      </a:endParaRPr>
                    </a:p>
                  </a:txBody>
                  <a:tcPr marL="7401" marR="7401" marT="7401" marB="444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u="none" strike="noStrike" dirty="0">
                          <a:effectLst/>
                        </a:rPr>
                        <a:t>2,455,937</a:t>
                      </a:r>
                      <a:endParaRPr lang="en-GB" sz="1050" b="1" i="0" u="none" strike="noStrike" dirty="0">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dirty="0">
                          <a:effectLst/>
                        </a:rPr>
                        <a:t>2,566,436</a:t>
                      </a:r>
                      <a:endParaRPr lang="en-GB" sz="1000" b="0" i="0" u="none" strike="noStrike" dirty="0">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dirty="0">
                          <a:effectLst/>
                        </a:rPr>
                        <a:t>2,703,044</a:t>
                      </a:r>
                      <a:endParaRPr lang="en-GB" sz="1000" b="0" i="0" u="none" strike="noStrike" dirty="0">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a:effectLst/>
                        </a:rPr>
                        <a:t>2,814,004</a:t>
                      </a:r>
                      <a:endParaRPr lang="en-GB" sz="1000" b="0" i="0" u="none" strike="noStrike">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a:effectLst/>
                        </a:rPr>
                        <a:t>2,913,538</a:t>
                      </a:r>
                      <a:endParaRPr lang="en-GB" sz="1000" b="0" i="0" u="none" strike="noStrike">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a:effectLst/>
                        </a:rPr>
                        <a:t>3,033,529</a:t>
                      </a:r>
                      <a:endParaRPr lang="en-GB" sz="1000" b="0" i="0" u="none" strike="noStrike">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a:effectLst/>
                        </a:rPr>
                        <a:t>3,116,399</a:t>
                      </a:r>
                      <a:endParaRPr lang="en-GB" sz="1000" b="0" i="0" u="none" strike="noStrike">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u="none" strike="noStrike" dirty="0">
                          <a:effectLst/>
                        </a:rPr>
                        <a:t>3,196,124</a:t>
                      </a:r>
                      <a:endParaRPr lang="en-GB" sz="1050" b="1" i="0" u="none" strike="noStrike" dirty="0">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C00000"/>
                          </a:solidFill>
                          <a:effectLst/>
                          <a:latin typeface="Calibri" panose="020F0502020204030204" pitchFamily="34" charset="0"/>
                        </a:rPr>
                        <a:t>30.1%</a:t>
                      </a: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003751"/>
                  </a:ext>
                </a:extLst>
              </a:tr>
              <a:tr h="214615">
                <a:tc>
                  <a:txBody>
                    <a:bodyPr/>
                    <a:lstStyle/>
                    <a:p>
                      <a:pPr algn="l" fontAlgn="ctr"/>
                      <a:r>
                        <a:rPr lang="en-GB" sz="1400" b="1" u="none" strike="noStrike" dirty="0">
                          <a:effectLst/>
                        </a:rPr>
                        <a:t>NHS England West Midlands</a:t>
                      </a:r>
                      <a:endParaRPr lang="en-GB" sz="1400" b="1" i="0" u="none" strike="noStrike" dirty="0">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u="none" strike="noStrike" dirty="0">
                          <a:effectLst/>
                        </a:rPr>
                        <a:t>209,480</a:t>
                      </a:r>
                      <a:endParaRPr lang="en-GB" sz="1050" b="1" i="0" u="none" strike="noStrike" dirty="0">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a:effectLst/>
                        </a:rPr>
                        <a:t>219,899</a:t>
                      </a:r>
                      <a:endParaRPr lang="en-GB" sz="1000" b="0" i="0" u="none" strike="noStrike">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a:effectLst/>
                        </a:rPr>
                        <a:t>234,012</a:t>
                      </a:r>
                      <a:endParaRPr lang="en-GB" sz="1000" b="0" i="0" u="none" strike="noStrike">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dirty="0">
                          <a:effectLst/>
                        </a:rPr>
                        <a:t>248,765</a:t>
                      </a:r>
                      <a:endParaRPr lang="en-GB" sz="1000" b="0" i="0" u="none" strike="noStrike" dirty="0">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dirty="0">
                          <a:effectLst/>
                        </a:rPr>
                        <a:t>257,043</a:t>
                      </a:r>
                      <a:endParaRPr lang="en-GB" sz="1000" b="0" i="0" u="none" strike="noStrike" dirty="0">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dirty="0">
                          <a:effectLst/>
                        </a:rPr>
                        <a:t>267,178</a:t>
                      </a:r>
                      <a:endParaRPr lang="en-GB" sz="1000" b="0" i="0" u="none" strike="noStrike" dirty="0">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u="none" strike="noStrike">
                          <a:effectLst/>
                        </a:rPr>
                        <a:t>256,990</a:t>
                      </a:r>
                      <a:endParaRPr lang="en-GB" sz="1000" b="0" i="0" u="none" strike="noStrike">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u="none" strike="noStrike" dirty="0">
                          <a:effectLst/>
                        </a:rPr>
                        <a:t>280,912</a:t>
                      </a:r>
                      <a:endParaRPr lang="en-GB" sz="1050" b="1" i="0" u="none" strike="noStrike" dirty="0">
                        <a:solidFill>
                          <a:srgbClr val="000000"/>
                        </a:solidFill>
                        <a:effectLst/>
                        <a:latin typeface="Calibri" panose="020F0502020204030204" pitchFamily="34" charset="0"/>
                      </a:endParaRP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C00000"/>
                          </a:solidFill>
                          <a:effectLst/>
                          <a:latin typeface="Calibri" panose="020F0502020204030204" pitchFamily="34" charset="0"/>
                        </a:rPr>
                        <a:t>34.0%</a:t>
                      </a:r>
                    </a:p>
                  </a:txBody>
                  <a:tcPr marL="7401" marR="7401" marT="7401" marB="444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259967"/>
                  </a:ext>
                </a:extLst>
              </a:tr>
            </a:tbl>
          </a:graphicData>
        </a:graphic>
      </p:graphicFrame>
    </p:spTree>
    <p:extLst>
      <p:ext uri="{BB962C8B-B14F-4D97-AF65-F5344CB8AC3E}">
        <p14:creationId xmlns:p14="http://schemas.microsoft.com/office/powerpoint/2010/main" val="3285324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568D6E0-D723-4C3F-87BA-72DE9237B372}"/>
              </a:ext>
            </a:extLst>
          </p:cNvPr>
          <p:cNvSpPr>
            <a:spLocks noGrp="1"/>
          </p:cNvSpPr>
          <p:nvPr>
            <p:ph type="title"/>
          </p:nvPr>
        </p:nvSpPr>
        <p:spPr>
          <a:xfrm>
            <a:off x="457201" y="530837"/>
            <a:ext cx="7356815" cy="667725"/>
          </a:xfrm>
        </p:spPr>
        <p:txBody>
          <a:bodyPr>
            <a:normAutofit fontScale="90000"/>
          </a:bodyPr>
          <a:lstStyle/>
          <a:p>
            <a:r>
              <a:rPr lang="en-GB" dirty="0"/>
              <a:t>ADEPT Training Programme</a:t>
            </a:r>
          </a:p>
        </p:txBody>
      </p:sp>
      <p:sp>
        <p:nvSpPr>
          <p:cNvPr id="7" name="Rectangle 6">
            <a:extLst>
              <a:ext uri="{FF2B5EF4-FFF2-40B4-BE49-F238E27FC236}">
                <a16:creationId xmlns:a16="http://schemas.microsoft.com/office/drawing/2014/main" id="{20D16FA8-8C5A-4B02-B006-A4438C4B5A0E}"/>
              </a:ext>
            </a:extLst>
          </p:cNvPr>
          <p:cNvSpPr/>
          <p:nvPr/>
        </p:nvSpPr>
        <p:spPr>
          <a:xfrm>
            <a:off x="457201" y="1842705"/>
            <a:ext cx="8229599" cy="3385542"/>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Session 2</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Setting up your Community Pharmacy-based Diabetes Care initiative: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Medicines optimisation and patient empowerment</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Objectives</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Understand the rational for the use of pharmacological interventions in diabetes care</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Learn and discuss NICE guidelines for Advice on lifestyle, Blood pressure control, Cholesterol and Diabetes Control</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To teach a reflection framework to enhance delivery of high quality impactful interventions in diabetes care</a:t>
            </a:r>
          </a:p>
        </p:txBody>
      </p:sp>
      <p:pic>
        <p:nvPicPr>
          <p:cNvPr id="8" name="Picture 195" descr="Image result for alphabet strategy">
            <a:extLst>
              <a:ext uri="{FF2B5EF4-FFF2-40B4-BE49-F238E27FC236}">
                <a16:creationId xmlns:a16="http://schemas.microsoft.com/office/drawing/2014/main" id="{7C9850D3-E41C-46D0-BD22-A89428FAEE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511"/>
          <a:stretch/>
        </p:blipFill>
        <p:spPr bwMode="auto">
          <a:xfrm>
            <a:off x="3422306" y="5403217"/>
            <a:ext cx="2299388" cy="8888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1EF347-89F5-44CB-A142-73FB1B22C9E1}"/>
              </a:ext>
            </a:extLst>
          </p:cNvPr>
          <p:cNvSpPr/>
          <p:nvPr/>
        </p:nvSpPr>
        <p:spPr>
          <a:xfrm>
            <a:off x="457201" y="1010335"/>
            <a:ext cx="6715125"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A</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chieving</a:t>
            </a:r>
            <a:r>
              <a:rPr kumimoji="0" lang="en-GB" sz="1800" b="0"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a:ea typeface="+mn-ea"/>
                <a:cs typeface="+mn-cs"/>
              </a:rPr>
              <a:t>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D</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iabetes Care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E</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xcellence through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P</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harmacy</a:t>
            </a:r>
            <a:r>
              <a:rPr kumimoji="0" lang="en-GB" sz="1800" b="0"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a:ea typeface="+mn-ea"/>
                <a:cs typeface="+mn-cs"/>
              </a:rPr>
              <a:t>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T</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eams</a:t>
            </a:r>
            <a:endParaRPr kumimoji="0" lang="en-GB" sz="1800" b="0" i="0" u="none" strike="noStrike" kern="1200" cap="none" spc="0" normalizeH="0" baseline="0" noProof="0" dirty="0">
              <a:ln>
                <a:noFill/>
              </a:ln>
              <a:solidFill>
                <a:srgbClr val="0072C6"/>
              </a:solidFill>
              <a:effectLst/>
              <a:uLnTx/>
              <a:uFillTx/>
              <a:latin typeface="Arial"/>
              <a:ea typeface="+mn-ea"/>
              <a:cs typeface="+mn-cs"/>
            </a:endParaRPr>
          </a:p>
        </p:txBody>
      </p:sp>
    </p:spTree>
    <p:extLst>
      <p:ext uri="{BB962C8B-B14F-4D97-AF65-F5344CB8AC3E}">
        <p14:creationId xmlns:p14="http://schemas.microsoft.com/office/powerpoint/2010/main" val="96224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9DAD710-A98E-453C-89A5-64325B650DBD}"/>
              </a:ext>
            </a:extLst>
          </p:cNvPr>
          <p:cNvSpPr>
            <a:spLocks noGrp="1"/>
          </p:cNvSpPr>
          <p:nvPr>
            <p:ph type="title"/>
          </p:nvPr>
        </p:nvSpPr>
        <p:spPr>
          <a:xfrm>
            <a:off x="457201" y="530837"/>
            <a:ext cx="7356815" cy="667725"/>
          </a:xfrm>
        </p:spPr>
        <p:txBody>
          <a:bodyPr>
            <a:normAutofit fontScale="90000"/>
          </a:bodyPr>
          <a:lstStyle/>
          <a:p>
            <a:r>
              <a:rPr lang="en-GB" dirty="0"/>
              <a:t>ADEPT Training Programme</a:t>
            </a:r>
          </a:p>
        </p:txBody>
      </p:sp>
      <p:sp>
        <p:nvSpPr>
          <p:cNvPr id="7" name="Rectangle 6">
            <a:extLst>
              <a:ext uri="{FF2B5EF4-FFF2-40B4-BE49-F238E27FC236}">
                <a16:creationId xmlns:a16="http://schemas.microsoft.com/office/drawing/2014/main" id="{F13E6F91-C424-4AF5-B3C6-E2138DEEC3C4}"/>
              </a:ext>
            </a:extLst>
          </p:cNvPr>
          <p:cNvSpPr/>
          <p:nvPr/>
        </p:nvSpPr>
        <p:spPr>
          <a:xfrm>
            <a:off x="457201" y="1847282"/>
            <a:ext cx="8229598" cy="3385542"/>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Session 3</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Diabetes Complications: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Objectives</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Learn about diabetes complications and emergencies</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Learn Foot Examination and record findings</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Learn about the local pathway for referring patients for further footcare</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Learn about local Diabetic Retinopathy Screening Programmes and patterns of referral</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Translate learning into clinical practice through case discussion</a:t>
            </a:r>
          </a:p>
        </p:txBody>
      </p:sp>
      <p:pic>
        <p:nvPicPr>
          <p:cNvPr id="8" name="Picture 195" descr="Image result for alphabet strategy">
            <a:extLst>
              <a:ext uri="{FF2B5EF4-FFF2-40B4-BE49-F238E27FC236}">
                <a16:creationId xmlns:a16="http://schemas.microsoft.com/office/drawing/2014/main" id="{A97FE198-8288-44E6-95B6-6ABF97CDD0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511"/>
          <a:stretch/>
        </p:blipFill>
        <p:spPr bwMode="auto">
          <a:xfrm>
            <a:off x="3422306" y="5403217"/>
            <a:ext cx="2299388" cy="8888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22DD6FE-7BEC-4100-8B26-356C4BA88985}"/>
              </a:ext>
            </a:extLst>
          </p:cNvPr>
          <p:cNvSpPr/>
          <p:nvPr/>
        </p:nvSpPr>
        <p:spPr>
          <a:xfrm>
            <a:off x="457201" y="1010335"/>
            <a:ext cx="6715125"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A</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chieving</a:t>
            </a:r>
            <a:r>
              <a:rPr kumimoji="0" lang="en-GB" sz="1800" b="0"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a:ea typeface="+mn-ea"/>
                <a:cs typeface="+mn-cs"/>
              </a:rPr>
              <a:t>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D</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iabetes Care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E</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xcellence through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P</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harmacy</a:t>
            </a:r>
            <a:r>
              <a:rPr kumimoji="0" lang="en-GB" sz="1800" b="0"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a:ea typeface="+mn-ea"/>
                <a:cs typeface="+mn-cs"/>
              </a:rPr>
              <a:t>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T</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eams</a:t>
            </a:r>
            <a:endParaRPr kumimoji="0" lang="en-GB" sz="1800" b="0" i="0" u="none" strike="noStrike" kern="1200" cap="none" spc="0" normalizeH="0" baseline="0" noProof="0" dirty="0">
              <a:ln>
                <a:noFill/>
              </a:ln>
              <a:solidFill>
                <a:srgbClr val="0072C6"/>
              </a:solidFill>
              <a:effectLst/>
              <a:uLnTx/>
              <a:uFillTx/>
              <a:latin typeface="Arial"/>
              <a:ea typeface="+mn-ea"/>
              <a:cs typeface="+mn-cs"/>
            </a:endParaRPr>
          </a:p>
        </p:txBody>
      </p:sp>
    </p:spTree>
    <p:extLst>
      <p:ext uri="{BB962C8B-B14F-4D97-AF65-F5344CB8AC3E}">
        <p14:creationId xmlns:p14="http://schemas.microsoft.com/office/powerpoint/2010/main" val="1676774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54D1AF-F46E-41AE-9CF1-CF1C9FA1CFBF}"/>
              </a:ext>
            </a:extLst>
          </p:cNvPr>
          <p:cNvSpPr/>
          <p:nvPr/>
        </p:nvSpPr>
        <p:spPr>
          <a:xfrm>
            <a:off x="457200" y="1842705"/>
            <a:ext cx="8229599" cy="3108543"/>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Session 4</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Diabetes Care moving forward: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rPr>
              <a:t>managing challenges and bringing it all together </a:t>
            </a:r>
          </a:p>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GB" sz="1800" b="1" i="1"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Arial" panose="020B0604020202020204" pitchFamily="34" charset="0"/>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Objectives</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Learn about diabetes care in special circumstances: pregnancy, Ramadan, driving and occupation</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Review of local practice</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Discuss your cases for personal and shared learning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Prepare for clinical audit, case reflection and final accreditation</a:t>
            </a:r>
          </a:p>
        </p:txBody>
      </p:sp>
      <p:pic>
        <p:nvPicPr>
          <p:cNvPr id="8" name="Picture 195" descr="Image result for alphabet strategy">
            <a:extLst>
              <a:ext uri="{FF2B5EF4-FFF2-40B4-BE49-F238E27FC236}">
                <a16:creationId xmlns:a16="http://schemas.microsoft.com/office/drawing/2014/main" id="{F6DDCBE2-F02F-4BFB-9CE3-ACAB9DEFC3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511"/>
          <a:stretch/>
        </p:blipFill>
        <p:spPr bwMode="auto">
          <a:xfrm>
            <a:off x="3422306" y="5403217"/>
            <a:ext cx="2299388" cy="88889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3">
            <a:extLst>
              <a:ext uri="{FF2B5EF4-FFF2-40B4-BE49-F238E27FC236}">
                <a16:creationId xmlns:a16="http://schemas.microsoft.com/office/drawing/2014/main" id="{0F86B987-AF76-4F2E-9624-2A7187355C8E}"/>
              </a:ext>
            </a:extLst>
          </p:cNvPr>
          <p:cNvSpPr>
            <a:spLocks noGrp="1"/>
          </p:cNvSpPr>
          <p:nvPr>
            <p:ph type="title"/>
          </p:nvPr>
        </p:nvSpPr>
        <p:spPr>
          <a:xfrm>
            <a:off x="457201" y="530837"/>
            <a:ext cx="7356815" cy="667725"/>
          </a:xfrm>
        </p:spPr>
        <p:txBody>
          <a:bodyPr>
            <a:normAutofit fontScale="90000"/>
          </a:bodyPr>
          <a:lstStyle/>
          <a:p>
            <a:r>
              <a:rPr lang="en-GB" dirty="0"/>
              <a:t>ADEPT Training Programme</a:t>
            </a:r>
          </a:p>
        </p:txBody>
      </p:sp>
      <p:sp>
        <p:nvSpPr>
          <p:cNvPr id="15" name="Rectangle 14">
            <a:extLst>
              <a:ext uri="{FF2B5EF4-FFF2-40B4-BE49-F238E27FC236}">
                <a16:creationId xmlns:a16="http://schemas.microsoft.com/office/drawing/2014/main" id="{F756AC44-E24F-4F57-9F34-F8D4D6E4C4E6}"/>
              </a:ext>
            </a:extLst>
          </p:cNvPr>
          <p:cNvSpPr/>
          <p:nvPr/>
        </p:nvSpPr>
        <p:spPr>
          <a:xfrm>
            <a:off x="457201" y="1010335"/>
            <a:ext cx="6715125"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A</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chieving</a:t>
            </a:r>
            <a:r>
              <a:rPr kumimoji="0" lang="en-GB" sz="1800" b="0"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a:ea typeface="+mn-ea"/>
                <a:cs typeface="+mn-cs"/>
              </a:rPr>
              <a:t>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D</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iabetes Care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E</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xcellence through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P</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harmacy</a:t>
            </a:r>
            <a:r>
              <a:rPr kumimoji="0" lang="en-GB" sz="1800" b="0"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a:ea typeface="+mn-ea"/>
                <a:cs typeface="+mn-cs"/>
              </a:rPr>
              <a:t> </a:t>
            </a:r>
            <a:r>
              <a:rPr kumimoji="0" lang="en-GB" sz="18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T</a:t>
            </a:r>
            <a:r>
              <a:rPr kumimoji="0" lang="en-GB" sz="1800" b="0" i="0" u="none" strike="noStrike" kern="1200" cap="none" spc="0" normalizeH="0" baseline="0" noProof="0" dirty="0">
                <a:ln>
                  <a:noFill/>
                </a:ln>
                <a:solidFill>
                  <a:srgbClr val="0072C6"/>
                </a:solidFill>
                <a:effectLst>
                  <a:outerShdw blurRad="38100" dist="38100" dir="2700000" algn="tl">
                    <a:srgbClr val="C0C0C0"/>
                  </a:outerShdw>
                </a:effectLst>
                <a:uLnTx/>
                <a:uFillTx/>
                <a:latin typeface="Arial"/>
                <a:ea typeface="+mn-ea"/>
                <a:cs typeface="+mn-cs"/>
              </a:rPr>
              <a:t>eams</a:t>
            </a:r>
            <a:endParaRPr kumimoji="0" lang="en-GB" sz="1800" b="0" i="0" u="none" strike="noStrike" kern="1200" cap="none" spc="0" normalizeH="0" baseline="0" noProof="0" dirty="0">
              <a:ln>
                <a:noFill/>
              </a:ln>
              <a:solidFill>
                <a:srgbClr val="0072C6"/>
              </a:solidFill>
              <a:effectLst/>
              <a:uLnTx/>
              <a:uFillTx/>
              <a:latin typeface="Arial"/>
              <a:ea typeface="+mn-ea"/>
              <a:cs typeface="+mn-cs"/>
            </a:endParaRPr>
          </a:p>
        </p:txBody>
      </p:sp>
    </p:spTree>
    <p:extLst>
      <p:ext uri="{BB962C8B-B14F-4D97-AF65-F5344CB8AC3E}">
        <p14:creationId xmlns:p14="http://schemas.microsoft.com/office/powerpoint/2010/main" val="2359694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0C48-B2E8-457B-996D-F1C898FF722B}"/>
              </a:ext>
            </a:extLst>
          </p:cNvPr>
          <p:cNvSpPr>
            <a:spLocks noGrp="1"/>
          </p:cNvSpPr>
          <p:nvPr>
            <p:ph type="title"/>
          </p:nvPr>
        </p:nvSpPr>
        <p:spPr/>
        <p:txBody>
          <a:bodyPr/>
          <a:lstStyle/>
          <a:p>
            <a:r>
              <a:rPr lang="en-GB" dirty="0"/>
              <a:t>Next Steps</a:t>
            </a:r>
          </a:p>
        </p:txBody>
      </p:sp>
      <p:sp>
        <p:nvSpPr>
          <p:cNvPr id="3" name="Slide Number Placeholder 2">
            <a:extLst>
              <a:ext uri="{FF2B5EF4-FFF2-40B4-BE49-F238E27FC236}">
                <a16:creationId xmlns:a16="http://schemas.microsoft.com/office/drawing/2014/main" id="{299108F8-8110-497F-B0DE-E586B083DC7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DE7D0A-5CC0-CD4F-AD63-02ED5F8284D6}" type="slidenum">
              <a:rPr kumimoji="0" lang="en-US" sz="1200" b="0" i="0" u="none" strike="noStrike" kern="1200" cap="none" spc="0" normalizeH="0" baseline="0" noProof="0" smtClean="0">
                <a:ln>
                  <a:noFill/>
                </a:ln>
                <a:solidFill>
                  <a:srgbClr val="0072C6"/>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72C6"/>
              </a:solidFill>
              <a:effectLst/>
              <a:uLnTx/>
              <a:uFillTx/>
              <a:latin typeface="Arial"/>
              <a:ea typeface="+mn-ea"/>
              <a:cs typeface="Arial"/>
            </a:endParaRPr>
          </a:p>
        </p:txBody>
      </p:sp>
      <p:sp>
        <p:nvSpPr>
          <p:cNvPr id="4" name="Content Placeholder 3">
            <a:extLst>
              <a:ext uri="{FF2B5EF4-FFF2-40B4-BE49-F238E27FC236}">
                <a16:creationId xmlns:a16="http://schemas.microsoft.com/office/drawing/2014/main" id="{26B803CE-AE83-418E-A585-58926DF757A4}"/>
              </a:ext>
            </a:extLst>
          </p:cNvPr>
          <p:cNvSpPr>
            <a:spLocks noGrp="1"/>
          </p:cNvSpPr>
          <p:nvPr>
            <p:ph idx="1"/>
          </p:nvPr>
        </p:nvSpPr>
        <p:spPr>
          <a:xfrm>
            <a:off x="473428" y="2060848"/>
            <a:ext cx="7841707" cy="3950736"/>
          </a:xfrm>
        </p:spPr>
        <p:txBody>
          <a:bodyPr>
            <a:normAutofit fontScale="92500" lnSpcReduction="20000"/>
          </a:bodyPr>
          <a:lstStyle/>
          <a:p>
            <a:r>
              <a:rPr lang="en-GB" dirty="0"/>
              <a:t>First site agreed – Arden STP footprint- completed</a:t>
            </a:r>
          </a:p>
          <a:p>
            <a:r>
              <a:rPr lang="en-GB" dirty="0"/>
              <a:t>Work with local leads across WM – 6 events booked</a:t>
            </a:r>
          </a:p>
          <a:p>
            <a:r>
              <a:rPr lang="en-GB" dirty="0"/>
              <a:t>Accreditation of programme- on line with Coventry Uni</a:t>
            </a:r>
          </a:p>
          <a:p>
            <a:r>
              <a:rPr lang="en-GB" dirty="0"/>
              <a:t>Agree outcome measures </a:t>
            </a:r>
          </a:p>
          <a:p>
            <a:r>
              <a:rPr lang="en-GB" dirty="0"/>
              <a:t>Roll out across WM (c955 Community Pharmacies)</a:t>
            </a:r>
          </a:p>
        </p:txBody>
      </p:sp>
    </p:spTree>
    <p:extLst>
      <p:ext uri="{BB962C8B-B14F-4D97-AF65-F5344CB8AC3E}">
        <p14:creationId xmlns:p14="http://schemas.microsoft.com/office/powerpoint/2010/main" val="3171771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Twitchin\AppData\Local\Microsoft\Windows\Temporary Internet Files\Content.Word\diabetes-uk-logo-16a-277.png"/>
          <p:cNvPicPr/>
          <p:nvPr/>
        </p:nvPicPr>
        <p:blipFill>
          <a:blip r:embed="rId2">
            <a:extLst>
              <a:ext uri="{28A0092B-C50C-407E-A947-70E740481C1C}">
                <a14:useLocalDpi xmlns:a14="http://schemas.microsoft.com/office/drawing/2010/main" val="0"/>
              </a:ext>
            </a:extLst>
          </a:blip>
          <a:srcRect/>
          <a:stretch>
            <a:fillRect/>
          </a:stretch>
        </p:blipFill>
        <p:spPr bwMode="auto">
          <a:xfrm>
            <a:off x="222679" y="332656"/>
            <a:ext cx="2189081" cy="432048"/>
          </a:xfrm>
          <a:prstGeom prst="rect">
            <a:avLst/>
          </a:prstGeom>
          <a:noFill/>
          <a:ln>
            <a:noFill/>
          </a:ln>
        </p:spPr>
      </p:pic>
      <p:pic>
        <p:nvPicPr>
          <p:cNvPr id="7" name="Picture 6" descr="\\ims.gov.uk\data\Users\GBBULVD\BULHOME23\JBurrows1\My Documents\My Pictures\clinical.jpg"/>
          <p:cNvPicPr/>
          <p:nvPr/>
        </p:nvPicPr>
        <p:blipFill>
          <a:blip r:embed="rId3">
            <a:extLst>
              <a:ext uri="{28A0092B-C50C-407E-A947-70E740481C1C}">
                <a14:useLocalDpi xmlns:a14="http://schemas.microsoft.com/office/drawing/2010/main" val="0"/>
              </a:ext>
            </a:extLst>
          </a:blip>
          <a:srcRect/>
          <a:stretch>
            <a:fillRect/>
          </a:stretch>
        </p:blipFill>
        <p:spPr bwMode="auto">
          <a:xfrm>
            <a:off x="7295227" y="111800"/>
            <a:ext cx="1692275" cy="873760"/>
          </a:xfrm>
          <a:prstGeom prst="rect">
            <a:avLst/>
          </a:prstGeom>
          <a:noFill/>
          <a:ln>
            <a:noFill/>
          </a:ln>
        </p:spPr>
      </p:pic>
      <p:sp>
        <p:nvSpPr>
          <p:cNvPr id="3" name="Title 2"/>
          <p:cNvSpPr>
            <a:spLocks noGrp="1"/>
          </p:cNvSpPr>
          <p:nvPr>
            <p:ph type="title"/>
          </p:nvPr>
        </p:nvSpPr>
        <p:spPr/>
        <p:txBody>
          <a:bodyPr/>
          <a:lstStyle/>
          <a:p>
            <a:r>
              <a:rPr lang="en-GB" dirty="0"/>
              <a:t>Diabetes EAG</a:t>
            </a:r>
          </a:p>
        </p:txBody>
      </p:sp>
      <p:sp>
        <p:nvSpPr>
          <p:cNvPr id="2" name="Content Placeholder 1"/>
          <p:cNvSpPr>
            <a:spLocks noGrp="1"/>
          </p:cNvSpPr>
          <p:nvPr>
            <p:ph idx="1"/>
          </p:nvPr>
        </p:nvSpPr>
        <p:spPr>
          <a:xfrm>
            <a:off x="107504" y="1417638"/>
            <a:ext cx="8229600" cy="4525963"/>
          </a:xfrm>
        </p:spPr>
        <p:txBody>
          <a:bodyPr>
            <a:normAutofit/>
          </a:bodyPr>
          <a:lstStyle/>
          <a:p>
            <a:r>
              <a:rPr lang="en-GB" dirty="0"/>
              <a:t>Expert Advisory Group, steer our work in the West Midlands, share learning, agree priorities</a:t>
            </a:r>
          </a:p>
          <a:p>
            <a:r>
              <a:rPr lang="en-GB" dirty="0"/>
              <a:t>Care plan and One Page Guidelines</a:t>
            </a:r>
          </a:p>
          <a:p>
            <a:r>
              <a:rPr lang="en-GB" dirty="0"/>
              <a:t>ADEPT training programme for Community Pharmacists and GPs</a:t>
            </a:r>
          </a:p>
          <a:p>
            <a:r>
              <a:rPr lang="en-GB" dirty="0"/>
              <a:t>Diabetes Improvement &amp; </a:t>
            </a:r>
          </a:p>
          <a:p>
            <a:pPr marL="0" indent="0">
              <a:buNone/>
            </a:pPr>
            <a:r>
              <a:rPr lang="en-GB" dirty="0"/>
              <a:t>    Assurance Framework</a:t>
            </a:r>
          </a:p>
          <a:p>
            <a:pPr marL="0" indent="0">
              <a:buNone/>
            </a:pPr>
            <a:endParaRPr lang="en-GB" dirty="0"/>
          </a:p>
          <a:p>
            <a:endParaRPr lang="en-GB" dirty="0"/>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641153" y="4293096"/>
            <a:ext cx="3019425" cy="2127885"/>
          </a:xfrm>
          <a:prstGeom prst="rect">
            <a:avLst/>
          </a:prstGeom>
        </p:spPr>
      </p:pic>
      <p:grpSp>
        <p:nvGrpSpPr>
          <p:cNvPr id="4" name="Group 3"/>
          <p:cNvGrpSpPr/>
          <p:nvPr/>
        </p:nvGrpSpPr>
        <p:grpSpPr>
          <a:xfrm>
            <a:off x="7236296" y="2057916"/>
            <a:ext cx="1684082" cy="1585975"/>
            <a:chOff x="3402268" y="2763837"/>
            <a:chExt cx="1684082" cy="1585975"/>
          </a:xfrm>
        </p:grpSpPr>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rot="855338">
              <a:off x="4057650" y="2763837"/>
              <a:ext cx="1028700" cy="1330325"/>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rot="20401065">
              <a:off x="3402268" y="3044252"/>
              <a:ext cx="1009650" cy="1305560"/>
            </a:xfrm>
            <a:prstGeom prst="rect">
              <a:avLst/>
            </a:prstGeom>
          </p:spPr>
        </p:pic>
      </p:grpSp>
    </p:spTree>
    <p:extLst>
      <p:ext uri="{BB962C8B-B14F-4D97-AF65-F5344CB8AC3E}">
        <p14:creationId xmlns:p14="http://schemas.microsoft.com/office/powerpoint/2010/main" val="3780619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Twitchin\AppData\Local\Microsoft\Windows\Temporary Internet Files\Content.Word\diabetes-uk-logo-16a-277.png"/>
          <p:cNvPicPr/>
          <p:nvPr/>
        </p:nvPicPr>
        <p:blipFill>
          <a:blip r:embed="rId2">
            <a:extLst>
              <a:ext uri="{28A0092B-C50C-407E-A947-70E740481C1C}">
                <a14:useLocalDpi xmlns:a14="http://schemas.microsoft.com/office/drawing/2010/main" val="0"/>
              </a:ext>
            </a:extLst>
          </a:blip>
          <a:srcRect/>
          <a:stretch>
            <a:fillRect/>
          </a:stretch>
        </p:blipFill>
        <p:spPr bwMode="auto">
          <a:xfrm>
            <a:off x="222679" y="332656"/>
            <a:ext cx="2189081" cy="432048"/>
          </a:xfrm>
          <a:prstGeom prst="rect">
            <a:avLst/>
          </a:prstGeom>
          <a:noFill/>
          <a:ln>
            <a:noFill/>
          </a:ln>
        </p:spPr>
      </p:pic>
      <p:pic>
        <p:nvPicPr>
          <p:cNvPr id="7" name="Picture 6" descr="\\ims.gov.uk\data\Users\GBBULVD\BULHOME23\JBurrows1\My Documents\My Pictures\clinical.jpg"/>
          <p:cNvPicPr/>
          <p:nvPr/>
        </p:nvPicPr>
        <p:blipFill>
          <a:blip r:embed="rId3">
            <a:extLst>
              <a:ext uri="{28A0092B-C50C-407E-A947-70E740481C1C}">
                <a14:useLocalDpi xmlns:a14="http://schemas.microsoft.com/office/drawing/2010/main" val="0"/>
              </a:ext>
            </a:extLst>
          </a:blip>
          <a:srcRect/>
          <a:stretch>
            <a:fillRect/>
          </a:stretch>
        </p:blipFill>
        <p:spPr bwMode="auto">
          <a:xfrm>
            <a:off x="7295227" y="111800"/>
            <a:ext cx="1692275" cy="873760"/>
          </a:xfrm>
          <a:prstGeom prst="rect">
            <a:avLst/>
          </a:prstGeom>
          <a:noFill/>
          <a:ln>
            <a:noFill/>
          </a:ln>
        </p:spPr>
      </p:pic>
      <p:sp>
        <p:nvSpPr>
          <p:cNvPr id="3" name="Title 2"/>
          <p:cNvSpPr>
            <a:spLocks noGrp="1"/>
          </p:cNvSpPr>
          <p:nvPr>
            <p:ph type="title"/>
          </p:nvPr>
        </p:nvSpPr>
        <p:spPr/>
        <p:txBody>
          <a:bodyPr/>
          <a:lstStyle/>
          <a:p>
            <a:r>
              <a:rPr lang="en-GB" dirty="0"/>
              <a:t>Into 2019…</a:t>
            </a:r>
          </a:p>
        </p:txBody>
      </p:sp>
      <p:sp>
        <p:nvSpPr>
          <p:cNvPr id="2" name="Content Placeholder 1"/>
          <p:cNvSpPr>
            <a:spLocks noGrp="1"/>
          </p:cNvSpPr>
          <p:nvPr>
            <p:ph idx="1"/>
          </p:nvPr>
        </p:nvSpPr>
        <p:spPr>
          <a:xfrm>
            <a:off x="457200" y="1844824"/>
            <a:ext cx="8229600" cy="4525963"/>
          </a:xfrm>
        </p:spPr>
        <p:txBody>
          <a:bodyPr>
            <a:normAutofit fontScale="92500" lnSpcReduction="10000"/>
          </a:bodyPr>
          <a:lstStyle/>
          <a:p>
            <a:r>
              <a:rPr lang="en-GB" dirty="0"/>
              <a:t>Continue to support CCGs/STPs to improve diabetes care and reduce unwarranted variation, continue implementation of ambitions laid out in the long term plan</a:t>
            </a:r>
          </a:p>
          <a:p>
            <a:r>
              <a:rPr lang="en-GB" dirty="0"/>
              <a:t>Shared resources: website</a:t>
            </a:r>
          </a:p>
          <a:p>
            <a:r>
              <a:rPr lang="en-GB" dirty="0"/>
              <a:t>Accreditation of HCPs in Diabetes Care</a:t>
            </a:r>
          </a:p>
          <a:p>
            <a:r>
              <a:rPr lang="en-GB" dirty="0"/>
              <a:t>Promotion of Patient Education and Care Plans</a:t>
            </a:r>
          </a:p>
          <a:p>
            <a:r>
              <a:rPr lang="en-GB" dirty="0"/>
              <a:t>Implement cost efficiencies: meters, medications</a:t>
            </a:r>
          </a:p>
          <a:p>
            <a:r>
              <a:rPr lang="en-GB" dirty="0"/>
              <a:t>Diabetes remission clinics: pilots</a:t>
            </a:r>
          </a:p>
          <a:p>
            <a:endParaRPr lang="en-GB" dirty="0"/>
          </a:p>
        </p:txBody>
      </p:sp>
    </p:spTree>
    <p:extLst>
      <p:ext uri="{BB962C8B-B14F-4D97-AF65-F5344CB8AC3E}">
        <p14:creationId xmlns:p14="http://schemas.microsoft.com/office/powerpoint/2010/main" val="1660517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Twitchin\AppData\Local\Microsoft\Windows\Temporary Internet Files\Content.Word\diabetes-uk-logo-16a-277.png"/>
          <p:cNvPicPr/>
          <p:nvPr/>
        </p:nvPicPr>
        <p:blipFill>
          <a:blip r:embed="rId2">
            <a:extLst>
              <a:ext uri="{28A0092B-C50C-407E-A947-70E740481C1C}">
                <a14:useLocalDpi xmlns:a14="http://schemas.microsoft.com/office/drawing/2010/main" val="0"/>
              </a:ext>
            </a:extLst>
          </a:blip>
          <a:srcRect/>
          <a:stretch>
            <a:fillRect/>
          </a:stretch>
        </p:blipFill>
        <p:spPr bwMode="auto">
          <a:xfrm>
            <a:off x="222679" y="332656"/>
            <a:ext cx="2189081" cy="432048"/>
          </a:xfrm>
          <a:prstGeom prst="rect">
            <a:avLst/>
          </a:prstGeom>
          <a:noFill/>
          <a:ln>
            <a:noFill/>
          </a:ln>
        </p:spPr>
      </p:pic>
      <p:pic>
        <p:nvPicPr>
          <p:cNvPr id="7" name="Picture 6" descr="\\ims.gov.uk\data\Users\GBBULVD\BULHOME23\JBurrows1\My Documents\My Pictures\clinical.jpg"/>
          <p:cNvPicPr/>
          <p:nvPr/>
        </p:nvPicPr>
        <p:blipFill>
          <a:blip r:embed="rId3">
            <a:extLst>
              <a:ext uri="{28A0092B-C50C-407E-A947-70E740481C1C}">
                <a14:useLocalDpi xmlns:a14="http://schemas.microsoft.com/office/drawing/2010/main" val="0"/>
              </a:ext>
            </a:extLst>
          </a:blip>
          <a:srcRect/>
          <a:stretch>
            <a:fillRect/>
          </a:stretch>
        </p:blipFill>
        <p:spPr bwMode="auto">
          <a:xfrm>
            <a:off x="7295227" y="111800"/>
            <a:ext cx="1692275" cy="873760"/>
          </a:xfrm>
          <a:prstGeom prst="rect">
            <a:avLst/>
          </a:prstGeom>
          <a:noFill/>
          <a:ln>
            <a:noFill/>
          </a:ln>
        </p:spPr>
      </p:pic>
      <p:sp>
        <p:nvSpPr>
          <p:cNvPr id="4" name="Title 3"/>
          <p:cNvSpPr>
            <a:spLocks noGrp="1"/>
          </p:cNvSpPr>
          <p:nvPr>
            <p:ph type="title"/>
          </p:nvPr>
        </p:nvSpPr>
        <p:spPr>
          <a:xfrm>
            <a:off x="467544" y="548680"/>
            <a:ext cx="8229600" cy="1143000"/>
          </a:xfrm>
        </p:spPr>
        <p:txBody>
          <a:bodyPr/>
          <a:lstStyle/>
          <a:p>
            <a:r>
              <a:rPr lang="en-GB" dirty="0"/>
              <a:t>National Diabetes Audit</a:t>
            </a:r>
          </a:p>
        </p:txBody>
      </p:sp>
      <p:sp>
        <p:nvSpPr>
          <p:cNvPr id="6" name="Content Placeholder 5"/>
          <p:cNvSpPr>
            <a:spLocks noGrp="1"/>
          </p:cNvSpPr>
          <p:nvPr>
            <p:ph idx="1"/>
          </p:nvPr>
        </p:nvSpPr>
        <p:spPr/>
        <p:txBody>
          <a:bodyPr/>
          <a:lstStyle/>
          <a:p>
            <a:r>
              <a:rPr lang="en-GB" dirty="0"/>
              <a:t>Collects information from general practices and specialist diabetes out-patient services to look at whether people with diabetes are</a:t>
            </a:r>
          </a:p>
          <a:p>
            <a:pPr>
              <a:buFont typeface="Wingdings" panose="05000000000000000000" pitchFamily="2" charset="2"/>
              <a:buChar char="ü"/>
            </a:pPr>
            <a:r>
              <a:rPr lang="en-GB" dirty="0"/>
              <a:t>receiving their annual care checks </a:t>
            </a:r>
          </a:p>
          <a:p>
            <a:pPr>
              <a:buFont typeface="Wingdings" panose="05000000000000000000" pitchFamily="2" charset="2"/>
              <a:buChar char="ü"/>
            </a:pPr>
            <a:r>
              <a:rPr lang="en-GB" dirty="0"/>
              <a:t>achieving their treatment targets  </a:t>
            </a:r>
          </a:p>
          <a:p>
            <a:pPr>
              <a:buFont typeface="Wingdings" panose="05000000000000000000" pitchFamily="2" charset="2"/>
              <a:buChar char="ü"/>
            </a:pPr>
            <a:r>
              <a:rPr lang="en-GB" dirty="0"/>
              <a:t>looks at their health outcomes, along with</a:t>
            </a:r>
          </a:p>
          <a:p>
            <a:pPr>
              <a:buFont typeface="Wingdings" panose="05000000000000000000" pitchFamily="2" charset="2"/>
              <a:buChar char="ü"/>
            </a:pPr>
            <a:r>
              <a:rPr lang="en-GB" dirty="0"/>
              <a:t>whether they have been offered and attended structured education</a:t>
            </a:r>
          </a:p>
          <a:p>
            <a:endParaRPr lang="en-GB" dirty="0"/>
          </a:p>
        </p:txBody>
      </p:sp>
    </p:spTree>
    <p:extLst>
      <p:ext uri="{BB962C8B-B14F-4D97-AF65-F5344CB8AC3E}">
        <p14:creationId xmlns:p14="http://schemas.microsoft.com/office/powerpoint/2010/main" val="144005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5486400"/>
            <a:ext cx="15621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040" y="381000"/>
            <a:ext cx="73914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43255"/>
            <a:ext cx="84867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614987"/>
            <a:ext cx="17621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29" y="5791200"/>
            <a:ext cx="18192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913" y="5588829"/>
            <a:ext cx="16478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35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533400"/>
            <a:ext cx="68199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88" y="1371600"/>
            <a:ext cx="80010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708920"/>
            <a:ext cx="804862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091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533400"/>
            <a:ext cx="68199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162050"/>
            <a:ext cx="75438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2095500"/>
            <a:ext cx="80962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a:extLst>
              <a:ext uri="{FF2B5EF4-FFF2-40B4-BE49-F238E27FC236}">
                <a16:creationId xmlns:a16="http://schemas.microsoft.com/office/drawing/2014/main" id="{A51F1ABB-0712-43F0-BB3A-3A795BCCEFE5}"/>
              </a:ext>
            </a:extLst>
          </p:cNvPr>
          <p:cNvSpPr/>
          <p:nvPr/>
        </p:nvSpPr>
        <p:spPr>
          <a:xfrm>
            <a:off x="4644008" y="5733256"/>
            <a:ext cx="504056" cy="519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6C4F71B-2B56-4A10-978E-C4A2747A69EF}"/>
              </a:ext>
            </a:extLst>
          </p:cNvPr>
          <p:cNvSpPr/>
          <p:nvPr/>
        </p:nvSpPr>
        <p:spPr>
          <a:xfrm>
            <a:off x="8028384" y="5733256"/>
            <a:ext cx="504056" cy="519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FAF288A-8693-4FC4-BA1C-9910ACD97C12}"/>
              </a:ext>
            </a:extLst>
          </p:cNvPr>
          <p:cNvSpPr/>
          <p:nvPr/>
        </p:nvSpPr>
        <p:spPr>
          <a:xfrm>
            <a:off x="5796136" y="4277816"/>
            <a:ext cx="504056" cy="5193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504157B-54E5-4FC6-92FF-8CA292F852B5}"/>
              </a:ext>
            </a:extLst>
          </p:cNvPr>
          <p:cNvSpPr/>
          <p:nvPr/>
        </p:nvSpPr>
        <p:spPr>
          <a:xfrm>
            <a:off x="8028384" y="4293096"/>
            <a:ext cx="504056" cy="519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8E46D06-85EC-4B27-BD6B-82B68AA52DFA}"/>
              </a:ext>
            </a:extLst>
          </p:cNvPr>
          <p:cNvSpPr/>
          <p:nvPr/>
        </p:nvSpPr>
        <p:spPr>
          <a:xfrm>
            <a:off x="4644008" y="4277816"/>
            <a:ext cx="504056" cy="519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226F15C-61F6-4AC1-B7D3-8DC744464511}"/>
              </a:ext>
            </a:extLst>
          </p:cNvPr>
          <p:cNvSpPr/>
          <p:nvPr/>
        </p:nvSpPr>
        <p:spPr>
          <a:xfrm>
            <a:off x="2447764" y="4293096"/>
            <a:ext cx="504056" cy="5193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262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533400"/>
            <a:ext cx="68199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44158"/>
            <a:ext cx="37719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62050"/>
            <a:ext cx="4857750" cy="288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 y="4517849"/>
            <a:ext cx="80391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15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533400"/>
            <a:ext cx="68199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295400"/>
            <a:ext cx="26860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132856"/>
            <a:ext cx="8563660" cy="357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65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511" y="260648"/>
            <a:ext cx="68199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48" y="836712"/>
            <a:ext cx="78105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264" y="1892238"/>
            <a:ext cx="8579867" cy="393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302EEE33-8880-4E5E-BDEF-4302B231A6CB}"/>
              </a:ext>
            </a:extLst>
          </p:cNvPr>
          <p:cNvSpPr/>
          <p:nvPr/>
        </p:nvSpPr>
        <p:spPr>
          <a:xfrm>
            <a:off x="5508104" y="3789040"/>
            <a:ext cx="504056" cy="519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D9500F9-E75C-4C14-8CCF-0038A2C6B674}"/>
              </a:ext>
            </a:extLst>
          </p:cNvPr>
          <p:cNvSpPr/>
          <p:nvPr/>
        </p:nvSpPr>
        <p:spPr>
          <a:xfrm>
            <a:off x="8388424" y="3845768"/>
            <a:ext cx="504056" cy="519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629CFD3D-8367-41CD-9C0F-9AC87F8228B4}"/>
              </a:ext>
            </a:extLst>
          </p:cNvPr>
          <p:cNvGraphicFramePr>
            <a:graphicFrameLocks noGrp="1"/>
          </p:cNvGraphicFramePr>
          <p:nvPr>
            <p:extLst>
              <p:ext uri="{D42A27DB-BD31-4B8C-83A1-F6EECF244321}">
                <p14:modId xmlns:p14="http://schemas.microsoft.com/office/powerpoint/2010/main" val="1887380503"/>
              </p:ext>
            </p:extLst>
          </p:nvPr>
        </p:nvGraphicFramePr>
        <p:xfrm>
          <a:off x="2771800" y="5412824"/>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68476041"/>
                    </a:ext>
                  </a:extLst>
                </a:gridCol>
                <a:gridCol w="2032000">
                  <a:extLst>
                    <a:ext uri="{9D8B030D-6E8A-4147-A177-3AD203B41FA5}">
                      <a16:colId xmlns:a16="http://schemas.microsoft.com/office/drawing/2014/main" val="3865585763"/>
                    </a:ext>
                  </a:extLst>
                </a:gridCol>
                <a:gridCol w="2032000">
                  <a:extLst>
                    <a:ext uri="{9D8B030D-6E8A-4147-A177-3AD203B41FA5}">
                      <a16:colId xmlns:a16="http://schemas.microsoft.com/office/drawing/2014/main" val="4204089800"/>
                    </a:ext>
                  </a:extLst>
                </a:gridCol>
              </a:tblGrid>
              <a:tr h="370840">
                <a:tc>
                  <a:txBody>
                    <a:bodyPr/>
                    <a:lstStyle/>
                    <a:p>
                      <a:pPr algn="l"/>
                      <a:r>
                        <a:rPr lang="en-GB" dirty="0"/>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2016/17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2017/18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3546893"/>
                  </a:ext>
                </a:extLst>
              </a:tr>
              <a:tr h="370840">
                <a:tc>
                  <a:txBody>
                    <a:bodyPr/>
                    <a:lstStyle/>
                    <a:p>
                      <a:pPr algn="l"/>
                      <a:r>
                        <a:rPr lang="en-GB" dirty="0"/>
                        <a:t>West Midlands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3855857"/>
                  </a:ext>
                </a:extLst>
              </a:tr>
              <a:tr h="370840">
                <a:tc>
                  <a:txBody>
                    <a:bodyPr/>
                    <a:lstStyle/>
                    <a:p>
                      <a:pPr algn="l"/>
                      <a:r>
                        <a:rPr lang="en-GB" dirty="0"/>
                        <a:t>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41.1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dirty="0"/>
                        <a:t>40.1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437056"/>
                  </a:ext>
                </a:extLst>
              </a:tr>
            </a:tbl>
          </a:graphicData>
        </a:graphic>
      </p:graphicFrame>
      <p:sp>
        <p:nvSpPr>
          <p:cNvPr id="2" name="Rectangle 1">
            <a:extLst>
              <a:ext uri="{FF2B5EF4-FFF2-40B4-BE49-F238E27FC236}">
                <a16:creationId xmlns:a16="http://schemas.microsoft.com/office/drawing/2014/main" id="{542342A9-486F-4EF7-9388-EFC355792904}"/>
              </a:ext>
            </a:extLst>
          </p:cNvPr>
          <p:cNvSpPr/>
          <p:nvPr/>
        </p:nvSpPr>
        <p:spPr>
          <a:xfrm>
            <a:off x="276200" y="5409229"/>
            <a:ext cx="2520280" cy="481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170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533400"/>
            <a:ext cx="68199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33475"/>
            <a:ext cx="32194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447800"/>
            <a:ext cx="78009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587" y="5638800"/>
            <a:ext cx="76866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093" y="2905125"/>
            <a:ext cx="78486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a:extLst>
              <a:ext uri="{FF2B5EF4-FFF2-40B4-BE49-F238E27FC236}">
                <a16:creationId xmlns:a16="http://schemas.microsoft.com/office/drawing/2014/main" id="{2208F560-C6C6-4A64-955D-BF1517D3EF11}"/>
              </a:ext>
            </a:extLst>
          </p:cNvPr>
          <p:cNvSpPr/>
          <p:nvPr/>
        </p:nvSpPr>
        <p:spPr>
          <a:xfrm>
            <a:off x="5220072" y="3933056"/>
            <a:ext cx="576064" cy="519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3A43FBC-9EC8-4BE6-AE70-50C1C44173BA}"/>
              </a:ext>
            </a:extLst>
          </p:cNvPr>
          <p:cNvSpPr/>
          <p:nvPr/>
        </p:nvSpPr>
        <p:spPr>
          <a:xfrm>
            <a:off x="7884368" y="4853880"/>
            <a:ext cx="576064" cy="519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7F13997-048C-404E-8A6D-9642C8E19B96}"/>
              </a:ext>
            </a:extLst>
          </p:cNvPr>
          <p:cNvSpPr/>
          <p:nvPr/>
        </p:nvSpPr>
        <p:spPr>
          <a:xfrm>
            <a:off x="5220072" y="4853880"/>
            <a:ext cx="576064" cy="519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A6A0B80-FF74-40B4-AB2C-D68935670C86}"/>
              </a:ext>
            </a:extLst>
          </p:cNvPr>
          <p:cNvSpPr/>
          <p:nvPr/>
        </p:nvSpPr>
        <p:spPr>
          <a:xfrm>
            <a:off x="7884368" y="3989784"/>
            <a:ext cx="576064" cy="519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0762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1325</Words>
  <Application>Microsoft Office PowerPoint</Application>
  <PresentationFormat>On-screen Show (4:3)</PresentationFormat>
  <Paragraphs>250</Paragraphs>
  <Slides>26</Slides>
  <Notes>4</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Times New Roman</vt:lpstr>
      <vt:lpstr>Wingdings</vt:lpstr>
      <vt:lpstr>Office Theme</vt:lpstr>
      <vt:lpstr>West Midlands Diabetes Priorities</vt:lpstr>
      <vt:lpstr>NHS England Diabetes Population 2017/18 Quality and Outcomes Framework Data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NDA 17/18 – Care processes</vt:lpstr>
      <vt:lpstr>NDA 17/18 - Treatment Targets</vt:lpstr>
      <vt:lpstr>NDA 17/18 – Structured Education</vt:lpstr>
      <vt:lpstr>West Midlands Diabetes Priorities</vt:lpstr>
      <vt:lpstr>Diabetes transformation fund – treatment and care – 17/18-18/19</vt:lpstr>
      <vt:lpstr>Healthier You:  NHS Diabetes Prevention Programme</vt:lpstr>
      <vt:lpstr>PowerPoint Presentation</vt:lpstr>
      <vt:lpstr>Pharmacy LPN</vt:lpstr>
      <vt:lpstr>ADEPT Training Programme</vt:lpstr>
      <vt:lpstr>ADEPT Training Programme</vt:lpstr>
      <vt:lpstr>ADEPT Training Programme</vt:lpstr>
      <vt:lpstr>ADEPT Training Programme</vt:lpstr>
      <vt:lpstr>ADEPT Training Programme</vt:lpstr>
      <vt:lpstr>Next Steps</vt:lpstr>
      <vt:lpstr>Diabetes EAG</vt:lpstr>
      <vt:lpstr>Into 2019…</vt:lpstr>
      <vt:lpstr>National Diabetes Audit</vt:lpstr>
    </vt:vector>
  </TitlesOfParts>
  <Company>IMS3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Midlands Diabetes Priorities</dc:title>
  <dc:creator>Chris Parsons</dc:creator>
  <cp:lastModifiedBy>Rebecca Read</cp:lastModifiedBy>
  <cp:revision>2</cp:revision>
  <dcterms:created xsi:type="dcterms:W3CDTF">2019-02-28T10:37:42Z</dcterms:created>
  <dcterms:modified xsi:type="dcterms:W3CDTF">2019-09-12T10:12:38Z</dcterms:modified>
</cp:coreProperties>
</file>