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69" r:id="rId5"/>
  </p:sldMasterIdLst>
  <p:notesMasterIdLst>
    <p:notesMasterId r:id="rId20"/>
  </p:notesMasterIdLst>
  <p:handoutMasterIdLst>
    <p:handoutMasterId r:id="rId21"/>
  </p:handoutMasterIdLst>
  <p:sldIdLst>
    <p:sldId id="263" r:id="rId6"/>
    <p:sldId id="274" r:id="rId7"/>
    <p:sldId id="278" r:id="rId8"/>
    <p:sldId id="279" r:id="rId9"/>
    <p:sldId id="1350" r:id="rId10"/>
    <p:sldId id="280" r:id="rId11"/>
    <p:sldId id="267" r:id="rId12"/>
    <p:sldId id="268" r:id="rId13"/>
    <p:sldId id="269" r:id="rId14"/>
    <p:sldId id="270" r:id="rId15"/>
    <p:sldId id="271" r:id="rId16"/>
    <p:sldId id="1351" r:id="rId17"/>
    <p:sldId id="265"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2" autoAdjust="0"/>
    <p:restoredTop sz="94674" autoAdjust="0"/>
  </p:normalViewPr>
  <p:slideViewPr>
    <p:cSldViewPr snapToGrid="0" snapToObjects="1">
      <p:cViewPr varScale="1">
        <p:scale>
          <a:sx n="72" d="100"/>
          <a:sy n="72" d="100"/>
        </p:scale>
        <p:origin x="43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05/06/2020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05/06/2020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211F-0E31-43C5-B069-2438B00F4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86CEE1-2073-4420-B72F-694112B8D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E35DE2-71B9-4C2F-BE45-419FB62CA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0EE7-C62A-432A-8779-AADF449360CB}"/>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6" name="Footer Placeholder 5">
            <a:extLst>
              <a:ext uri="{FF2B5EF4-FFF2-40B4-BE49-F238E27FC236}">
                <a16:creationId xmlns:a16="http://schemas.microsoft.com/office/drawing/2014/main" id="{8641E1C6-4F5E-4245-8C4C-9ECCD52095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086241-AABC-4608-B70B-4AE961361E31}"/>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89390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3D63-DF1F-4170-95CE-A4578C16E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F8FEB8-B33A-4B5D-9909-498102F18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9D5BE7-5BE5-43A0-B813-7AB339BCE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78832-0A99-4B2A-99A9-A9991D30AF8E}"/>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6" name="Footer Placeholder 5">
            <a:extLst>
              <a:ext uri="{FF2B5EF4-FFF2-40B4-BE49-F238E27FC236}">
                <a16:creationId xmlns:a16="http://schemas.microsoft.com/office/drawing/2014/main" id="{031949AF-6D99-473A-9E16-99B12FDF6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15364E-133B-4025-B5BD-4F3912AFF582}"/>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5919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4398-19CB-4790-88DA-D90684F9A0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F043C5-2218-411C-BCB2-B5A086055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FADA3-A5AB-4649-88C7-80A3D6770A07}"/>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B3884920-A6D2-4909-93A7-DCAD26CF0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9D5AD-5BD4-4B92-974D-364A95A28206}"/>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29029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90744-3E2E-457D-9DAC-1BC05DF10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DBF411-C677-416C-926F-1A9E47F16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EEFBB-2D3D-4EA2-93A1-FF49B0803493}"/>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2A521747-A826-405D-81C6-002A1590F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F0C121-19EF-4A69-AF35-509ED3A76B2B}"/>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270241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013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34B2-BA62-4026-A114-087DBE536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E418F2-BD2E-4CD6-863A-F4D19821D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A9AB65-132F-4930-8584-49B6481BFA50}"/>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910443AC-DE26-4762-BED5-58145F8A8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9D958-14AC-4E52-8F00-FAD76055F18E}"/>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36891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2249-062A-465A-9670-6BEF73FCB2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E4263-D56B-4864-97EE-CAB13C318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1DE08-F872-4718-9E6A-6646CF81A8FB}"/>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201201DD-4A5E-43F6-8BF5-212BEC400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500A3-C121-431A-B9EE-5C8EE0C3E0E8}"/>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356017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5FE5-217B-407A-BB81-BF4A85C1B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71406C-AF2B-4195-8AD8-04211052B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94EDD-77D6-4264-ABF9-04837F06A636}"/>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3F5D4D75-B642-49A4-BC4B-33B57D21A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11F76-20FF-4028-85CB-3E7014653D84}"/>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425528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3D45-B14D-450C-8573-C48825C5E1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E53986-2FC0-45D6-9461-DED9BA49B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A20B99-0FCD-490E-923A-4505AD87B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CD7CDF-B4A4-463E-BC9D-CC1256FBFAA4}"/>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6" name="Footer Placeholder 5">
            <a:extLst>
              <a:ext uri="{FF2B5EF4-FFF2-40B4-BE49-F238E27FC236}">
                <a16:creationId xmlns:a16="http://schemas.microsoft.com/office/drawing/2014/main" id="{803F5571-8047-4C12-9E61-D7EA048D0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43CD5-7671-4B64-AE8C-809C785C20F6}"/>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115864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C0C0-26D0-4730-9087-DD66A268C7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5BD576-10EE-4C16-8E77-1A4646E73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1307C-7C84-4FB3-B1A4-6D6406E56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73B6AC-A1FC-41CD-95A6-F3C779ED0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23D43-488F-4C20-924F-FAB2362146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7556AD-5ED1-45F9-BF33-AE0E82DFF27A}"/>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8" name="Footer Placeholder 7">
            <a:extLst>
              <a:ext uri="{FF2B5EF4-FFF2-40B4-BE49-F238E27FC236}">
                <a16:creationId xmlns:a16="http://schemas.microsoft.com/office/drawing/2014/main" id="{F164CAFE-81F9-4B5D-B46B-7A530E060C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11C185-3DE9-4979-BF48-5B71F53B883D}"/>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404945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3FA8-E6DD-45EC-A759-627D7BE096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0BBE4-CD0E-474E-9850-CE2D1CEF11EF}"/>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4" name="Footer Placeholder 3">
            <a:extLst>
              <a:ext uri="{FF2B5EF4-FFF2-40B4-BE49-F238E27FC236}">
                <a16:creationId xmlns:a16="http://schemas.microsoft.com/office/drawing/2014/main" id="{7CCCBB2F-58C0-4CF6-BED6-D4E2BE91F2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34C76F-FFCC-4985-942B-59587B5D8707}"/>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159562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F1E49-0A63-4948-9C38-C0A25A64B8BB}"/>
              </a:ext>
            </a:extLst>
          </p:cNvPr>
          <p:cNvSpPr>
            <a:spLocks noGrp="1"/>
          </p:cNvSpPr>
          <p:nvPr>
            <p:ph type="dt" sz="half" idx="10"/>
          </p:nvPr>
        </p:nvSpPr>
        <p:spPr/>
        <p:txBody>
          <a:bodyPr/>
          <a:lstStyle/>
          <a:p>
            <a:fld id="{9A6A07F4-F62F-4671-BBA9-C06AC0728A5C}" type="datetimeFigureOut">
              <a:rPr lang="en-GB" smtClean="0"/>
              <a:t>05/06/2020</a:t>
            </a:fld>
            <a:endParaRPr lang="en-GB"/>
          </a:p>
        </p:txBody>
      </p:sp>
      <p:sp>
        <p:nvSpPr>
          <p:cNvPr id="3" name="Footer Placeholder 2">
            <a:extLst>
              <a:ext uri="{FF2B5EF4-FFF2-40B4-BE49-F238E27FC236}">
                <a16:creationId xmlns:a16="http://schemas.microsoft.com/office/drawing/2014/main" id="{222ACF71-40D1-4F86-8A67-E36A22501B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B655A0-82D9-42AB-A86A-B2D3893199A4}"/>
              </a:ext>
            </a:extLst>
          </p:cNvPr>
          <p:cNvSpPr>
            <a:spLocks noGrp="1"/>
          </p:cNvSpPr>
          <p:nvPr>
            <p:ph type="sldNum" sz="quarter" idx="12"/>
          </p:nvPr>
        </p:nvSpPr>
        <p:spPr/>
        <p:txBody>
          <a:bodyPr/>
          <a:lstStyle/>
          <a:p>
            <a:fld id="{427E6B06-7282-4CE7-BF85-2C2AAC459228}" type="slidenum">
              <a:rPr lang="en-GB" smtClean="0"/>
              <a:t>‹#›</a:t>
            </a:fld>
            <a:endParaRPr lang="en-GB"/>
          </a:p>
        </p:txBody>
      </p:sp>
    </p:spTree>
    <p:extLst>
      <p:ext uri="{BB962C8B-B14F-4D97-AF65-F5344CB8AC3E}">
        <p14:creationId xmlns:p14="http://schemas.microsoft.com/office/powerpoint/2010/main" val="166131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05/06/2020</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3ABBD-713B-414D-B54E-185552EFD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9F846-F64D-46BF-8053-9ED0FEB05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955DF-B49A-4DE6-9692-DBBB812B5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A07F4-F62F-4671-BBA9-C06AC0728A5C}" type="datetimeFigureOut">
              <a:rPr lang="en-GB" smtClean="0"/>
              <a:t>05/06/2020</a:t>
            </a:fld>
            <a:endParaRPr lang="en-GB"/>
          </a:p>
        </p:txBody>
      </p:sp>
      <p:sp>
        <p:nvSpPr>
          <p:cNvPr id="5" name="Footer Placeholder 4">
            <a:extLst>
              <a:ext uri="{FF2B5EF4-FFF2-40B4-BE49-F238E27FC236}">
                <a16:creationId xmlns:a16="http://schemas.microsoft.com/office/drawing/2014/main" id="{EFB7C5CE-F0A2-4F77-9D5E-D47568E12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ECF20C-F92D-4A09-9F0D-A4C39BD37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E6B06-7282-4CE7-BF85-2C2AAC459228}" type="slidenum">
              <a:rPr lang="en-GB" smtClean="0"/>
              <a:t>‹#›</a:t>
            </a:fld>
            <a:endParaRPr lang="en-GB"/>
          </a:p>
        </p:txBody>
      </p:sp>
    </p:spTree>
    <p:extLst>
      <p:ext uri="{BB962C8B-B14F-4D97-AF65-F5344CB8AC3E}">
        <p14:creationId xmlns:p14="http://schemas.microsoft.com/office/powerpoint/2010/main" val="11322326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cpsych.ac.uk/docs/default-source/about-us/covid-19/impact-of-covid19-on-bame-staff-in-mental-healthcare-settings_assessment-and-management-of-risk_13052020v2.pdf?sfvrsn=1068965_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hyperlink" Target="https://people.nhs.uk/help/" TargetMode="External"/><Relationship Id="rId2" Type="http://schemas.openxmlformats.org/officeDocument/2006/relationships/hyperlink" Target="https://people.nhs.uk/lookingafteryouto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om.ac.uk/wp-content/uploads/Risk-Reduction-Framework-for-NHS-staff-at-risk-of-COVID-19-infection-12-05-20.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cpsych.ac.uk/docs/default-source/about-us/covid-19/impact-of-covid19-on-bame-staff-in-mental-healthcare-settings_assessment-and-management-of-risk_13052020v2.pdf?sfvrsn=1068965_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cpsych.ac.uk/docs/default-source/about-us/covid-19/impact-of-covid19-on-bame-staff-in-mental-healthcare-settings_assessment-and-management-of-risk_13052020v2.pdf?sfvrsn=1068965_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cpsych.ac.uk/docs/default-source/about-us/covid-19/impact-of-covid19-on-bame-staff-in-mental-healthcare-settings_assessment-and-management-of-risk_13052020v2.pdf?sfvrsn=1068965_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4333" y="2970176"/>
            <a:ext cx="7886700" cy="689541"/>
          </a:xfrm>
        </p:spPr>
        <p:txBody>
          <a:bodyPr>
            <a:normAutofit fontScale="90000"/>
          </a:bodyPr>
          <a:lstStyle/>
          <a:p>
            <a:r>
              <a:rPr lang="en-GB" b="1" dirty="0"/>
              <a:t>Covid-19 Response - BAME Staff Support and Risk Assessment</a:t>
            </a:r>
            <a:br>
              <a:rPr lang="en-GB" b="1" dirty="0"/>
            </a:br>
            <a:br>
              <a:rPr lang="en-GB" dirty="0"/>
            </a:br>
            <a:r>
              <a:rPr lang="en-GB" dirty="0"/>
              <a:t>Guidance for Dental Practices</a:t>
            </a:r>
          </a:p>
        </p:txBody>
      </p:sp>
      <p:sp>
        <p:nvSpPr>
          <p:cNvPr id="3" name="Subtitle 2"/>
          <p:cNvSpPr>
            <a:spLocks noGrp="1"/>
          </p:cNvSpPr>
          <p:nvPr>
            <p:ph type="subTitle" idx="1"/>
          </p:nvPr>
        </p:nvSpPr>
        <p:spPr>
          <a:xfrm>
            <a:off x="2078005" y="3860390"/>
            <a:ext cx="6858000" cy="473244"/>
          </a:xfrm>
        </p:spPr>
        <p:txBody>
          <a:bodyPr/>
          <a:lstStyle/>
          <a:p>
            <a:r>
              <a:rPr lang="en-GB" dirty="0"/>
              <a:t>June 2020</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D654A1-4C6D-4C64-B9D5-082673298A95}"/>
              </a:ext>
            </a:extLst>
          </p:cNvPr>
          <p:cNvSpPr>
            <a:spLocks noGrp="1"/>
          </p:cNvSpPr>
          <p:nvPr>
            <p:ph sz="quarter" idx="10"/>
          </p:nvPr>
        </p:nvSpPr>
        <p:spPr>
          <a:xfrm>
            <a:off x="160032" y="1167286"/>
            <a:ext cx="10333083" cy="3119901"/>
          </a:xfrm>
        </p:spPr>
        <p:txBody>
          <a:bodyPr>
            <a:normAutofit/>
          </a:bodyPr>
          <a:lstStyle/>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lvl="0"/>
            <a:endParaRPr lang="en-GB" sz="1800" dirty="0"/>
          </a:p>
          <a:p>
            <a:pPr marL="0" lvl="0" indent="0">
              <a:buNone/>
            </a:pPr>
            <a:endParaRPr lang="en-GB" sz="1800" dirty="0"/>
          </a:p>
          <a:p>
            <a:pPr marL="0" indent="0">
              <a:buNone/>
            </a:pPr>
            <a:endParaRPr lang="en-GB" dirty="0"/>
          </a:p>
        </p:txBody>
      </p:sp>
      <p:sp>
        <p:nvSpPr>
          <p:cNvPr id="5" name="TextBox 4">
            <a:extLst>
              <a:ext uri="{FF2B5EF4-FFF2-40B4-BE49-F238E27FC236}">
                <a16:creationId xmlns:a16="http://schemas.microsoft.com/office/drawing/2014/main" id="{5D31FB71-1D9D-48EE-ABEC-9A95CF4527AE}"/>
              </a:ext>
            </a:extLst>
          </p:cNvPr>
          <p:cNvSpPr txBox="1"/>
          <p:nvPr/>
        </p:nvSpPr>
        <p:spPr>
          <a:xfrm>
            <a:off x="316992" y="1072896"/>
            <a:ext cx="11284982" cy="5478423"/>
          </a:xfrm>
          <a:prstGeom prst="rect">
            <a:avLst/>
          </a:prstGeom>
          <a:noFill/>
        </p:spPr>
        <p:txBody>
          <a:bodyPr wrap="square" rtlCol="0">
            <a:spAutoFit/>
          </a:bodyPr>
          <a:lstStyle/>
          <a:p>
            <a:pPr lvl="0"/>
            <a:r>
              <a:rPr lang="en-GB" b="1" dirty="0">
                <a:latin typeface="Arial" panose="020B0604020202020204" pitchFamily="34" charset="0"/>
                <a:cs typeface="Arial" panose="020B0604020202020204" pitchFamily="34" charset="0"/>
              </a:rPr>
              <a:t>Support for BAME healthcare workers to manage additional impact of COVID </a:t>
            </a:r>
            <a:r>
              <a:rPr lang="en-GB"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Vitamin D supplements: Although there is no evidence to suggest that Vitamin D confers specific protection towards COVID -19 or prevents respiratory complications of COVID-19, low levels of Vitamin D may predispose to severe infections.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Psychological Safety</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Reminders of avenues available to speak out, e.g. about poor access to equipment, bullying, and links between the Freedom to Speak Up Guardian (FTSU) and BAME staff to reduce fear of raising concerns, should be shared with staff. </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Healthy Organisational Responses to COVID and inequalities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Inclusive leadership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PPE and IPC Champions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Quality Improvement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 for line managers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Data</a:t>
            </a:r>
          </a:p>
          <a:p>
            <a:pPr lvl="0"/>
            <a:endParaRPr lang="en-GB" sz="1600" dirty="0">
              <a:latin typeface="Arial" panose="020B0604020202020204" pitchFamily="34" charset="0"/>
              <a:cs typeface="Arial" panose="020B0604020202020204" pitchFamily="34" charset="0"/>
            </a:endParaRPr>
          </a:p>
          <a:p>
            <a:pPr lvl="0"/>
            <a:r>
              <a:rPr lang="fr-FR" sz="1400" dirty="0">
                <a:latin typeface="Arial" panose="020B0604020202020204" pitchFamily="34" charset="0"/>
                <a:cs typeface="Arial" panose="020B0604020202020204" pitchFamily="34" charset="0"/>
              </a:rPr>
              <a:t>Source: </a:t>
            </a:r>
            <a:r>
              <a:rPr lang="fr-FR" sz="1400" dirty="0">
                <a:latin typeface="Arial" panose="020B0604020202020204" pitchFamily="34" charset="0"/>
                <a:cs typeface="Arial" panose="020B0604020202020204" pitchFamily="34" charset="0"/>
                <a:hlinkClick r:id="rId2"/>
              </a:rPr>
              <a:t>https://www.rcpsych.ac.uk/docs/default-source/about-us/covid-19/impact-of-covid19-on-bame-staff-in-mental-healthcare-settings_assessment-and-management-of-risk_13052020v2.pdf?sfvrsn=1068965_2</a:t>
            </a:r>
            <a:r>
              <a:rPr lang="fr-FR" sz="1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66636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E55177-79D6-4B59-8975-4460F3020377}"/>
              </a:ext>
            </a:extLst>
          </p:cNvPr>
          <p:cNvSpPr>
            <a:spLocks noGrp="1"/>
          </p:cNvSpPr>
          <p:nvPr>
            <p:ph type="title"/>
          </p:nvPr>
        </p:nvSpPr>
        <p:spPr>
          <a:xfrm>
            <a:off x="416878" y="209169"/>
            <a:ext cx="10641012" cy="611188"/>
          </a:xfrm>
        </p:spPr>
        <p:txBody>
          <a:bodyPr/>
          <a:lstStyle/>
          <a:p>
            <a:r>
              <a:rPr lang="en-GB" dirty="0"/>
              <a:t>Examples of Best Practice</a:t>
            </a:r>
          </a:p>
        </p:txBody>
      </p:sp>
      <p:sp>
        <p:nvSpPr>
          <p:cNvPr id="5" name="TextBox 4">
            <a:extLst>
              <a:ext uri="{FF2B5EF4-FFF2-40B4-BE49-F238E27FC236}">
                <a16:creationId xmlns:a16="http://schemas.microsoft.com/office/drawing/2014/main" id="{B1DA2F25-8B4F-40E2-A9C7-EEB3FFA68A57}"/>
              </a:ext>
            </a:extLst>
          </p:cNvPr>
          <p:cNvSpPr txBox="1"/>
          <p:nvPr/>
        </p:nvSpPr>
        <p:spPr>
          <a:xfrm>
            <a:off x="316992" y="900548"/>
            <a:ext cx="9386772" cy="535531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Any issues raised by staff need to be addressed with a bilateral discussion on what solutions are available to address the concerns raised with a documented plan with time line and review date to implement any solutions.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employee should be offered the opportunity to have an assessment done by someone other than their manager if they do not want to disclose certain issues to them.  LDCs may be able to provide support by linking practices to provide access to an independent person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Staff should be made aware that concerns about their safety or lack of mitigation can be escalated to the freedom to speak up champion or to the local commissioner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Any residual risk identified by the manager and staff member, particularly where a staff member is identified as at risk, should be documented including where a staff member has been offered mitigation (redeployment) but wishes to remain on the point of care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Staff need reassurance about the risk assessment process and that anything noted on the assessment will not have an adverse impact or detrimental on their current or future working conditions</a:t>
            </a:r>
          </a:p>
        </p:txBody>
      </p:sp>
    </p:spTree>
    <p:extLst>
      <p:ext uri="{BB962C8B-B14F-4D97-AF65-F5344CB8AC3E}">
        <p14:creationId xmlns:p14="http://schemas.microsoft.com/office/powerpoint/2010/main" val="279460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8CDD-05A9-4E25-86D2-827234770EF7}"/>
              </a:ext>
            </a:extLst>
          </p:cNvPr>
          <p:cNvSpPr>
            <a:spLocks noGrp="1"/>
          </p:cNvSpPr>
          <p:nvPr>
            <p:ph type="title"/>
          </p:nvPr>
        </p:nvSpPr>
        <p:spPr/>
        <p:txBody>
          <a:bodyPr/>
          <a:lstStyle/>
          <a:p>
            <a:r>
              <a:rPr lang="en-GB" dirty="0"/>
              <a:t>Support available to practices in managing impact</a:t>
            </a:r>
          </a:p>
        </p:txBody>
      </p:sp>
      <p:sp>
        <p:nvSpPr>
          <p:cNvPr id="3" name="Content Placeholder 2">
            <a:extLst>
              <a:ext uri="{FF2B5EF4-FFF2-40B4-BE49-F238E27FC236}">
                <a16:creationId xmlns:a16="http://schemas.microsoft.com/office/drawing/2014/main" id="{F4BE18EA-C46F-42F3-85D1-7283D4B80789}"/>
              </a:ext>
            </a:extLst>
          </p:cNvPr>
          <p:cNvSpPr>
            <a:spLocks noGrp="1"/>
          </p:cNvSpPr>
          <p:nvPr>
            <p:ph sz="quarter" idx="10"/>
          </p:nvPr>
        </p:nvSpPr>
        <p:spPr>
          <a:xfrm>
            <a:off x="781878" y="1833143"/>
            <a:ext cx="10641498" cy="3986878"/>
          </a:xfrm>
        </p:spPr>
        <p:txBody>
          <a:bodyPr>
            <a:normAutofit/>
          </a:bodyPr>
          <a:lstStyle/>
          <a:p>
            <a:pPr marL="0" indent="0">
              <a:buNone/>
            </a:pPr>
            <a:r>
              <a:rPr lang="en-GB" sz="1800" dirty="0"/>
              <a:t>If risk assessments and adjustments for staff are likely to have a significant impact on the ability of the service to provide care to patients then action will need to be taken:</a:t>
            </a:r>
          </a:p>
          <a:p>
            <a:pPr lvl="1">
              <a:spcBef>
                <a:spcPts val="1200"/>
              </a:spcBef>
            </a:pPr>
            <a:r>
              <a:rPr lang="en-GB" sz="1800" dirty="0"/>
              <a:t>Consider your practice business continuity plan and ensure you have undertaken a prioritisation of activities and are implementing a phased approach to resuming services</a:t>
            </a:r>
          </a:p>
          <a:p>
            <a:pPr lvl="1">
              <a:spcBef>
                <a:spcPts val="1200"/>
              </a:spcBef>
            </a:pPr>
            <a:r>
              <a:rPr lang="en-GB" sz="1800" dirty="0"/>
              <a:t>Consider “buddying” arrangements or mutual aid from other local practices - you may have staff who can undertake remote triage and they may have surplus staff unable to work due to social distancing restrictions and reduced throughput in the practice</a:t>
            </a:r>
          </a:p>
          <a:p>
            <a:pPr lvl="1">
              <a:spcBef>
                <a:spcPts val="1200"/>
              </a:spcBef>
            </a:pPr>
            <a:r>
              <a:rPr lang="en-GB" sz="1800" dirty="0"/>
              <a:t>Seek support or advice from your professional body or local dental committee</a:t>
            </a:r>
          </a:p>
          <a:p>
            <a:pPr lvl="1">
              <a:spcBef>
                <a:spcPts val="1200"/>
              </a:spcBef>
            </a:pPr>
            <a:r>
              <a:rPr lang="en-GB" sz="1800" dirty="0"/>
              <a:t>Notify the local commissioning team so that support can be provided to ensure ongoing care to your patients – Urgent Dental Centres will remain in place but special arrangements may need to be put in place if non AGP is restricted due to staffing difficulties</a:t>
            </a:r>
          </a:p>
        </p:txBody>
      </p:sp>
    </p:spTree>
    <p:extLst>
      <p:ext uri="{BB962C8B-B14F-4D97-AF65-F5344CB8AC3E}">
        <p14:creationId xmlns:p14="http://schemas.microsoft.com/office/powerpoint/2010/main" val="129451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E0C7-2C01-40AF-AC40-D2301AB5789A}"/>
              </a:ext>
            </a:extLst>
          </p:cNvPr>
          <p:cNvSpPr>
            <a:spLocks noGrp="1"/>
          </p:cNvSpPr>
          <p:nvPr>
            <p:ph type="title"/>
          </p:nvPr>
        </p:nvSpPr>
        <p:spPr>
          <a:xfrm>
            <a:off x="440702" y="151571"/>
            <a:ext cx="11310596" cy="2003800"/>
          </a:xfrm>
        </p:spPr>
        <p:txBody>
          <a:bodyPr>
            <a:normAutofit/>
          </a:bodyPr>
          <a:lstStyle/>
          <a:p>
            <a:r>
              <a:rPr lang="en-GB" b="1" dirty="0"/>
              <a:t>Caring for yourself while you care for others:</a:t>
            </a:r>
            <a:br>
              <a:rPr lang="en-GB" b="1" dirty="0"/>
            </a:br>
            <a:r>
              <a:rPr lang="en-GB" dirty="0"/>
              <a:t>A toolkit for nursing ambassadors</a:t>
            </a:r>
            <a:br>
              <a:rPr lang="en-GB" dirty="0"/>
            </a:br>
            <a:r>
              <a:rPr lang="en-GB" dirty="0"/>
              <a:t>to look after their own health</a:t>
            </a:r>
          </a:p>
        </p:txBody>
      </p:sp>
      <p:graphicFrame>
        <p:nvGraphicFramePr>
          <p:cNvPr id="4" name="Content Placeholder 3">
            <a:extLst>
              <a:ext uri="{FF2B5EF4-FFF2-40B4-BE49-F238E27FC236}">
                <a16:creationId xmlns:a16="http://schemas.microsoft.com/office/drawing/2014/main" id="{1A5AA635-898B-4B8F-ADDB-D743E3AB19DA}"/>
              </a:ext>
            </a:extLst>
          </p:cNvPr>
          <p:cNvGraphicFramePr>
            <a:graphicFrameLocks noGrp="1" noChangeAspect="1"/>
          </p:cNvGraphicFramePr>
          <p:nvPr>
            <p:ph sz="quarter" idx="10"/>
            <p:extLst>
              <p:ext uri="{D42A27DB-BD31-4B8C-83A1-F6EECF244321}">
                <p14:modId xmlns:p14="http://schemas.microsoft.com/office/powerpoint/2010/main" val="4031852708"/>
              </p:ext>
            </p:extLst>
          </p:nvPr>
        </p:nvGraphicFramePr>
        <p:xfrm>
          <a:off x="4705350" y="2586038"/>
          <a:ext cx="1947863" cy="1685925"/>
        </p:xfrm>
        <a:graphic>
          <a:graphicData uri="http://schemas.openxmlformats.org/presentationml/2006/ole">
            <mc:AlternateContent xmlns:mc="http://schemas.openxmlformats.org/markup-compatibility/2006">
              <mc:Choice xmlns:v="urn:schemas-microsoft-com:vml" Requires="v">
                <p:oleObj spid="_x0000_s1074"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705350" y="2586038"/>
                        <a:ext cx="1947863" cy="1685925"/>
                      </a:xfrm>
                      <a:prstGeom prst="rect">
                        <a:avLst/>
                      </a:prstGeom>
                    </p:spPr>
                  </p:pic>
                </p:oleObj>
              </mc:Fallback>
            </mc:AlternateContent>
          </a:graphicData>
        </a:graphic>
      </p:graphicFrame>
    </p:spTree>
    <p:extLst>
      <p:ext uri="{BB962C8B-B14F-4D97-AF65-F5344CB8AC3E}">
        <p14:creationId xmlns:p14="http://schemas.microsoft.com/office/powerpoint/2010/main" val="78393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84D-17C4-421C-A402-B4E854B4C8DE}"/>
              </a:ext>
            </a:extLst>
          </p:cNvPr>
          <p:cNvSpPr>
            <a:spLocks noGrp="1"/>
          </p:cNvSpPr>
          <p:nvPr>
            <p:ph type="title"/>
          </p:nvPr>
        </p:nvSpPr>
        <p:spPr>
          <a:xfrm>
            <a:off x="259363" y="239693"/>
            <a:ext cx="10641498" cy="611649"/>
          </a:xfrm>
        </p:spPr>
        <p:txBody>
          <a:bodyPr/>
          <a:lstStyle/>
          <a:p>
            <a:r>
              <a:rPr lang="en-GB" dirty="0"/>
              <a:t>Suggested Health and Wellbeing Offer</a:t>
            </a:r>
          </a:p>
        </p:txBody>
      </p:sp>
      <p:sp>
        <p:nvSpPr>
          <p:cNvPr id="4" name="TextBox 3">
            <a:extLst>
              <a:ext uri="{FF2B5EF4-FFF2-40B4-BE49-F238E27FC236}">
                <a16:creationId xmlns:a16="http://schemas.microsoft.com/office/drawing/2014/main" id="{04747319-F721-4746-9907-1445F24B98C1}"/>
              </a:ext>
            </a:extLst>
          </p:cNvPr>
          <p:cNvSpPr txBox="1"/>
          <p:nvPr/>
        </p:nvSpPr>
        <p:spPr>
          <a:xfrm>
            <a:off x="418592" y="1045691"/>
            <a:ext cx="9386772" cy="5324535"/>
          </a:xfrm>
          <a:prstGeom prst="rect">
            <a:avLst/>
          </a:prstGeom>
          <a:noFill/>
        </p:spPr>
        <p:txBody>
          <a:bodyPr wrap="square" rtlCol="0">
            <a:spAutoFit/>
          </a:bodyPr>
          <a:lstStyle/>
          <a:p>
            <a:pPr marL="285750" indent="-285750">
              <a:buFont typeface="Arial" panose="020B0604020202020204" pitchFamily="34" charset="0"/>
              <a:buChar char="•"/>
            </a:pPr>
            <a:endParaRPr lang="en-GB" sz="1600"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England and NHS Improvement is also providing NHS employees with free access to psychological and practical support:</a:t>
            </a:r>
          </a:p>
          <a:p>
            <a:endParaRPr lang="en-GB" dirty="0"/>
          </a:p>
          <a:p>
            <a:pPr marL="742950" lvl="1" indent="-285750">
              <a:spcBef>
                <a:spcPts val="1200"/>
              </a:spcBef>
              <a:buFont typeface="Arial" panose="020B0604020202020204" pitchFamily="34" charset="0"/>
              <a:buChar char="•"/>
            </a:pPr>
            <a:r>
              <a:rPr lang="en-GB" b="1" dirty="0">
                <a:latin typeface="Arial" panose="020B0604020202020204" pitchFamily="34" charset="0"/>
                <a:cs typeface="Arial" panose="020B0604020202020204" pitchFamily="34" charset="0"/>
              </a:rPr>
              <a:t>Support Helpline - </a:t>
            </a:r>
            <a:r>
              <a:rPr lang="en-GB" dirty="0">
                <a:latin typeface="Arial" panose="020B0604020202020204" pitchFamily="34" charset="0"/>
                <a:cs typeface="Arial" panose="020B0604020202020204" pitchFamily="34" charset="0"/>
              </a:rPr>
              <a:t>A free wellbeing support helpline 0300 131 7000 available from 7am to 11pm seven days a week, providing confidential listening from trained professionals</a:t>
            </a:r>
          </a:p>
          <a:p>
            <a:pPr marL="742950" lvl="1" indent="-285750">
              <a:spcBef>
                <a:spcPts val="1200"/>
              </a:spcBef>
              <a:buFont typeface="Arial" panose="020B0604020202020204" pitchFamily="34" charset="0"/>
              <a:buChar char="•"/>
            </a:pPr>
            <a:r>
              <a:rPr lang="en-GB" b="1" dirty="0">
                <a:latin typeface="Arial" panose="020B0604020202020204" pitchFamily="34" charset="0"/>
                <a:cs typeface="Arial" panose="020B0604020202020204" pitchFamily="34" charset="0"/>
              </a:rPr>
              <a:t>Wellbeing apps - </a:t>
            </a:r>
            <a:r>
              <a:rPr lang="en-GB" dirty="0">
                <a:latin typeface="Arial" panose="020B0604020202020204" pitchFamily="34" charset="0"/>
                <a:cs typeface="Arial" panose="020B0604020202020204" pitchFamily="34" charset="0"/>
              </a:rPr>
              <a:t>NHS staff have been given free access to a number of wellbeing apps from now until the end of December 2020 to support their mental health and wellbeing. Apps include </a:t>
            </a:r>
            <a:r>
              <a:rPr lang="en-GB" dirty="0" err="1">
                <a:latin typeface="Arial" panose="020B0604020202020204" pitchFamily="34" charset="0"/>
                <a:cs typeface="Arial" panose="020B0604020202020204" pitchFamily="34" charset="0"/>
              </a:rPr>
              <a:t>SilverCloud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Sleepio</a:t>
            </a:r>
            <a:r>
              <a:rPr lang="en-GB" dirty="0">
                <a:latin typeface="Arial" panose="020B0604020202020204" pitchFamily="34" charset="0"/>
                <a:cs typeface="Arial" panose="020B0604020202020204" pitchFamily="34" charset="0"/>
              </a:rPr>
              <a:t>, Daylight, Unmind and Headspace</a:t>
            </a:r>
          </a:p>
          <a:p>
            <a:pPr marL="742950" lvl="1" indent="-285750">
              <a:spcBef>
                <a:spcPts val="1200"/>
              </a:spcBef>
              <a:buFont typeface="Arial" panose="020B0604020202020204" pitchFamily="34" charset="0"/>
              <a:buChar char="•"/>
            </a:pPr>
            <a:r>
              <a:rPr lang="en-GB" b="1" dirty="0">
                <a:latin typeface="Arial" panose="020B0604020202020204" pitchFamily="34" charset="0"/>
                <a:cs typeface="Arial" panose="020B0604020202020204" pitchFamily="34" charset="0"/>
              </a:rPr>
              <a:t>#</a:t>
            </a:r>
            <a:r>
              <a:rPr lang="en-GB" b="1" dirty="0" err="1">
                <a:latin typeface="Arial" panose="020B0604020202020204" pitchFamily="34" charset="0"/>
                <a:cs typeface="Arial" panose="020B0604020202020204" pitchFamily="34" charset="0"/>
              </a:rPr>
              <a:t>LookingAfterYouToo</a:t>
            </a:r>
            <a:r>
              <a:rPr lang="en-GB" b="1"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Individual coaching support for primary care staff - Register at </a:t>
            </a:r>
            <a:r>
              <a:rPr lang="en-GB"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https://people.nhs.uk/lookingafteryoutoo/</a:t>
            </a:r>
            <a:r>
              <a:rPr lang="en-GB" dirty="0">
                <a:latin typeface="Arial" panose="020B0604020202020204" pitchFamily="34" charset="0"/>
                <a:cs typeface="Arial" panose="020B0604020202020204" pitchFamily="34" charset="0"/>
              </a:rPr>
              <a:t> and book individual coaching in a way and at a time of day that suits them.  </a:t>
            </a:r>
          </a:p>
          <a:p>
            <a:pPr marL="742950" lvl="1"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Any other local arrangements in place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hlinkClick r:id="rId3"/>
              </a:rPr>
              <a:t>https://people.nhs.uk/help/</a:t>
            </a: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840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0B99-71B0-4B35-8687-D5A38C3F1A48}"/>
              </a:ext>
            </a:extLst>
          </p:cNvPr>
          <p:cNvSpPr>
            <a:spLocks noGrp="1"/>
          </p:cNvSpPr>
          <p:nvPr>
            <p:ph type="title"/>
          </p:nvPr>
        </p:nvSpPr>
        <p:spPr>
          <a:xfrm>
            <a:off x="184718" y="132910"/>
            <a:ext cx="10641498" cy="611649"/>
          </a:xfrm>
        </p:spPr>
        <p:txBody>
          <a:bodyPr/>
          <a:lstStyle/>
          <a:p>
            <a:r>
              <a:rPr lang="en-GB" dirty="0"/>
              <a:t>Faculty of Medicine </a:t>
            </a:r>
          </a:p>
        </p:txBody>
      </p:sp>
      <p:pic>
        <p:nvPicPr>
          <p:cNvPr id="4" name="Picture 3">
            <a:extLst>
              <a:ext uri="{FF2B5EF4-FFF2-40B4-BE49-F238E27FC236}">
                <a16:creationId xmlns:a16="http://schemas.microsoft.com/office/drawing/2014/main" id="{5C16A5B3-B4C3-4C98-9B84-83E225206EDD}"/>
              </a:ext>
            </a:extLst>
          </p:cNvPr>
          <p:cNvPicPr>
            <a:picLocks noChangeAspect="1"/>
          </p:cNvPicPr>
          <p:nvPr/>
        </p:nvPicPr>
        <p:blipFill>
          <a:blip r:embed="rId2"/>
          <a:stretch>
            <a:fillRect/>
          </a:stretch>
        </p:blipFill>
        <p:spPr>
          <a:xfrm>
            <a:off x="5134803" y="0"/>
            <a:ext cx="5298536" cy="6858000"/>
          </a:xfrm>
          <a:prstGeom prst="rect">
            <a:avLst/>
          </a:prstGeom>
        </p:spPr>
      </p:pic>
      <p:sp>
        <p:nvSpPr>
          <p:cNvPr id="5" name="TextBox 4">
            <a:extLst>
              <a:ext uri="{FF2B5EF4-FFF2-40B4-BE49-F238E27FC236}">
                <a16:creationId xmlns:a16="http://schemas.microsoft.com/office/drawing/2014/main" id="{F456E3B9-26C4-4D35-A7C5-515AEE762F2B}"/>
              </a:ext>
            </a:extLst>
          </p:cNvPr>
          <p:cNvSpPr txBox="1"/>
          <p:nvPr/>
        </p:nvSpPr>
        <p:spPr>
          <a:xfrm>
            <a:off x="184718" y="6003476"/>
            <a:ext cx="4068147"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Source: </a:t>
            </a:r>
            <a:r>
              <a:rPr lang="en-GB" sz="1400" dirty="0">
                <a:hlinkClick r:id="rId3"/>
              </a:rPr>
              <a:t>https://www.fom.ac.uk/wp-content/uploads/Risk-Reduction-Framework-for-NHS-staff-at-risk-of-COVID-19-infection-12-05-20.pdf</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23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F2BB-2D6A-484C-9423-7629DB96D9C5}"/>
              </a:ext>
            </a:extLst>
          </p:cNvPr>
          <p:cNvSpPr>
            <a:spLocks noGrp="1"/>
          </p:cNvSpPr>
          <p:nvPr>
            <p:ph type="title"/>
          </p:nvPr>
        </p:nvSpPr>
        <p:spPr>
          <a:xfrm>
            <a:off x="583096" y="138093"/>
            <a:ext cx="9607826" cy="611649"/>
          </a:xfrm>
        </p:spPr>
        <p:txBody>
          <a:bodyPr>
            <a:normAutofit/>
          </a:bodyPr>
          <a:lstStyle/>
          <a:p>
            <a:r>
              <a:rPr lang="en-GB" dirty="0"/>
              <a:t>NHS Employers Guidance - risk assessments</a:t>
            </a:r>
          </a:p>
        </p:txBody>
      </p:sp>
      <p:sp>
        <p:nvSpPr>
          <p:cNvPr id="3" name="Content Placeholder 2">
            <a:extLst>
              <a:ext uri="{FF2B5EF4-FFF2-40B4-BE49-F238E27FC236}">
                <a16:creationId xmlns:a16="http://schemas.microsoft.com/office/drawing/2014/main" id="{D77A11F1-978F-4619-89DD-CD321714A18C}"/>
              </a:ext>
            </a:extLst>
          </p:cNvPr>
          <p:cNvSpPr>
            <a:spLocks noGrp="1"/>
          </p:cNvSpPr>
          <p:nvPr>
            <p:ph sz="quarter" idx="10"/>
          </p:nvPr>
        </p:nvSpPr>
        <p:spPr>
          <a:xfrm>
            <a:off x="448996" y="1130797"/>
            <a:ext cx="11294008" cy="5177238"/>
          </a:xfrm>
        </p:spPr>
        <p:txBody>
          <a:bodyPr>
            <a:normAutofit fontScale="40000" lnSpcReduction="20000"/>
          </a:bodyPr>
          <a:lstStyle/>
          <a:p>
            <a:endParaRPr lang="en-GB" sz="3400" dirty="0"/>
          </a:p>
          <a:p>
            <a:pPr>
              <a:spcBef>
                <a:spcPts val="600"/>
              </a:spcBef>
            </a:pPr>
            <a:r>
              <a:rPr lang="en-GB" sz="4900" dirty="0"/>
              <a:t>Communicate to all workers, whatever their professional background or work area, describing the approach being taken to risk assessment, reassuring them as to the nature of the assessment being undertaken and the support available to them.</a:t>
            </a:r>
          </a:p>
          <a:p>
            <a:pPr>
              <a:spcBef>
                <a:spcPts val="600"/>
              </a:spcBef>
            </a:pPr>
            <a:endParaRPr lang="en-GB" sz="4900" dirty="0"/>
          </a:p>
          <a:p>
            <a:pPr>
              <a:spcBef>
                <a:spcPts val="600"/>
              </a:spcBef>
            </a:pPr>
            <a:r>
              <a:rPr lang="en-GB" sz="4900" dirty="0"/>
              <a:t>Share the agreed local risk assessment tool or guidance with all team members to help them identify whether they are in an at-risk group</a:t>
            </a:r>
          </a:p>
          <a:p>
            <a:pPr>
              <a:spcBef>
                <a:spcPts val="600"/>
              </a:spcBef>
            </a:pPr>
            <a:endParaRPr lang="en-GB" sz="4900" dirty="0"/>
          </a:p>
          <a:p>
            <a:pPr>
              <a:spcBef>
                <a:spcPts val="600"/>
              </a:spcBef>
            </a:pPr>
            <a:r>
              <a:rPr lang="en-GB" sz="4900" dirty="0"/>
              <a:t>Explain the need for staff to discuss with their manager/employer any concerns as a result of the risk assessment guide or any concern or anxiety they might have (and offer them alternative routes of support prior to these discussions)</a:t>
            </a:r>
          </a:p>
          <a:p>
            <a:pPr>
              <a:spcBef>
                <a:spcPts val="600"/>
              </a:spcBef>
            </a:pPr>
            <a:endParaRPr lang="en-GB" sz="4900" dirty="0"/>
          </a:p>
          <a:p>
            <a:pPr>
              <a:spcBef>
                <a:spcPts val="600"/>
              </a:spcBef>
            </a:pPr>
            <a:r>
              <a:rPr lang="en-GB" sz="4900" dirty="0"/>
              <a:t>Agree alternative routes through which individuals might raise concerns or flag the need for a risk assessment discussion</a:t>
            </a:r>
          </a:p>
          <a:p>
            <a:pPr>
              <a:spcBef>
                <a:spcPts val="600"/>
              </a:spcBef>
            </a:pPr>
            <a:endParaRPr lang="en-GB" sz="4900" dirty="0"/>
          </a:p>
          <a:p>
            <a:pPr>
              <a:spcBef>
                <a:spcPts val="600"/>
              </a:spcBef>
            </a:pPr>
            <a:r>
              <a:rPr lang="en-GB" sz="4900" dirty="0"/>
              <a:t>Provide guidance to those managing services regarding the follow-up conversations about risk with their team members, including the potential responses to protect or support staff</a:t>
            </a:r>
          </a:p>
          <a:p>
            <a:pPr>
              <a:spcBef>
                <a:spcPts val="600"/>
              </a:spcBef>
            </a:pPr>
            <a:endParaRPr lang="en-GB" sz="4900" dirty="0"/>
          </a:p>
          <a:p>
            <a:pPr>
              <a:spcBef>
                <a:spcPts val="600"/>
              </a:spcBef>
            </a:pPr>
            <a:r>
              <a:rPr lang="en-GB" sz="4900" dirty="0"/>
              <a:t>Review and repeat risk assessments as necessary in line with individual circumstances, emerging evidence, and/or national guidance</a:t>
            </a:r>
          </a:p>
        </p:txBody>
      </p:sp>
    </p:spTree>
    <p:extLst>
      <p:ext uri="{BB962C8B-B14F-4D97-AF65-F5344CB8AC3E}">
        <p14:creationId xmlns:p14="http://schemas.microsoft.com/office/powerpoint/2010/main" val="424717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40CF-F70F-4548-8D3F-F00E10320B98}"/>
              </a:ext>
            </a:extLst>
          </p:cNvPr>
          <p:cNvSpPr>
            <a:spLocks noGrp="1"/>
          </p:cNvSpPr>
          <p:nvPr>
            <p:ph type="title"/>
          </p:nvPr>
        </p:nvSpPr>
        <p:spPr>
          <a:xfrm>
            <a:off x="186792" y="210665"/>
            <a:ext cx="10641498" cy="611649"/>
          </a:xfrm>
        </p:spPr>
        <p:txBody>
          <a:bodyPr/>
          <a:lstStyle/>
          <a:p>
            <a:r>
              <a:rPr lang="en-GB" dirty="0"/>
              <a:t>NHS Employers Guidance – Outputs and actions </a:t>
            </a:r>
          </a:p>
        </p:txBody>
      </p:sp>
      <p:sp>
        <p:nvSpPr>
          <p:cNvPr id="4" name="TextBox 3">
            <a:extLst>
              <a:ext uri="{FF2B5EF4-FFF2-40B4-BE49-F238E27FC236}">
                <a16:creationId xmlns:a16="http://schemas.microsoft.com/office/drawing/2014/main" id="{55EDDF3D-5F07-4A69-92D5-47DE034D589B}"/>
              </a:ext>
            </a:extLst>
          </p:cNvPr>
          <p:cNvSpPr txBox="1"/>
          <p:nvPr/>
        </p:nvSpPr>
        <p:spPr>
          <a:xfrm>
            <a:off x="261257" y="822314"/>
            <a:ext cx="11743951" cy="184665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Organisations should gather the relevant information through one-to-one conversations with their teams. Those managing services should listen carefully to concerns and provide support and consider adjustments or redeployment for any staff who are identified as being at greater risk.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Adjustments may include:</a:t>
            </a:r>
          </a:p>
          <a:p>
            <a:endParaRPr lang="en-GB"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87BF2A1-9873-48FA-AC60-3F820B41E340}"/>
              </a:ext>
            </a:extLst>
          </p:cNvPr>
          <p:cNvGraphicFramePr>
            <a:graphicFrameLocks noGrp="1"/>
          </p:cNvGraphicFramePr>
          <p:nvPr>
            <p:extLst>
              <p:ext uri="{D42A27DB-BD31-4B8C-83A1-F6EECF244321}">
                <p14:modId xmlns:p14="http://schemas.microsoft.com/office/powerpoint/2010/main" val="3838130526"/>
              </p:ext>
            </p:extLst>
          </p:nvPr>
        </p:nvGraphicFramePr>
        <p:xfrm>
          <a:off x="3308350" y="1646388"/>
          <a:ext cx="6178550" cy="5081742"/>
        </p:xfrm>
        <a:graphic>
          <a:graphicData uri="http://schemas.openxmlformats.org/drawingml/2006/table">
            <a:tbl>
              <a:tblPr/>
              <a:tblGrid>
                <a:gridCol w="6178550">
                  <a:extLst>
                    <a:ext uri="{9D8B030D-6E8A-4147-A177-3AD203B41FA5}">
                      <a16:colId xmlns:a16="http://schemas.microsoft.com/office/drawing/2014/main" val="1220555703"/>
                    </a:ext>
                  </a:extLst>
                </a:gridCol>
              </a:tblGrid>
              <a:tr h="626527">
                <a:tc>
                  <a:txBody>
                    <a:bodyPr/>
                    <a:lstStyle/>
                    <a:p>
                      <a:pPr fontAlgn="t"/>
                      <a:r>
                        <a:rPr lang="en-GB" sz="1400">
                          <a:solidFill>
                            <a:srgbClr val="676D6D"/>
                          </a:solidFill>
                          <a:effectLst/>
                          <a:latin typeface="Arial" panose="020B0604020202020204" pitchFamily="34" charset="0"/>
                          <a:cs typeface="Arial" panose="020B0604020202020204" pitchFamily="34" charset="0"/>
                        </a:rPr>
                        <a:t>1. Limiting duration of close interaction with the patient (for example, preparing everything in advance away from them). </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FFFFF"/>
                    </a:solidFill>
                  </a:tcPr>
                </a:tc>
                <a:extLst>
                  <a:ext uri="{0D108BD9-81ED-4DB2-BD59-A6C34878D82A}">
                    <a16:rowId xmlns:a16="http://schemas.microsoft.com/office/drawing/2014/main" val="3768372521"/>
                  </a:ext>
                </a:extLst>
              </a:tr>
              <a:tr h="454880">
                <a:tc>
                  <a:txBody>
                    <a:bodyPr/>
                    <a:lstStyle/>
                    <a:p>
                      <a:pPr fontAlgn="t"/>
                      <a:r>
                        <a:rPr lang="en-GB" sz="1400" dirty="0">
                          <a:solidFill>
                            <a:srgbClr val="676D6D"/>
                          </a:solidFill>
                          <a:effectLst/>
                          <a:latin typeface="Arial" panose="020B0604020202020204" pitchFamily="34" charset="0"/>
                          <a:cs typeface="Arial" panose="020B0604020202020204" pitchFamily="34" charset="0"/>
                        </a:rPr>
                        <a:t> 2. If possible, maintaining a two-metre distance from the patient.</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7F7F7"/>
                    </a:solidFill>
                  </a:tcPr>
                </a:tc>
                <a:extLst>
                  <a:ext uri="{0D108BD9-81ED-4DB2-BD59-A6C34878D82A}">
                    <a16:rowId xmlns:a16="http://schemas.microsoft.com/office/drawing/2014/main" val="3988906182"/>
                  </a:ext>
                </a:extLst>
              </a:tr>
              <a:tr h="569772">
                <a:tc>
                  <a:txBody>
                    <a:bodyPr/>
                    <a:lstStyle/>
                    <a:p>
                      <a:pPr fontAlgn="t"/>
                      <a:r>
                        <a:rPr lang="en-GB" sz="1400">
                          <a:solidFill>
                            <a:srgbClr val="676D6D"/>
                          </a:solidFill>
                          <a:effectLst/>
                          <a:latin typeface="Arial" panose="020B0604020202020204" pitchFamily="34" charset="0"/>
                          <a:cs typeface="Arial" panose="020B0604020202020204" pitchFamily="34" charset="0"/>
                        </a:rPr>
                        <a:t> 3. Avoiding public transport/rush hour through adjustments to work hours.  </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FFFFF"/>
                    </a:solidFill>
                  </a:tcPr>
                </a:tc>
                <a:extLst>
                  <a:ext uri="{0D108BD9-81ED-4DB2-BD59-A6C34878D82A}">
                    <a16:rowId xmlns:a16="http://schemas.microsoft.com/office/drawing/2014/main" val="2164395633"/>
                  </a:ext>
                </a:extLst>
              </a:tr>
              <a:tr h="454880">
                <a:tc>
                  <a:txBody>
                    <a:bodyPr/>
                    <a:lstStyle/>
                    <a:p>
                      <a:pPr fontAlgn="t"/>
                      <a:r>
                        <a:rPr lang="en-GB" sz="1400" dirty="0">
                          <a:solidFill>
                            <a:srgbClr val="676D6D"/>
                          </a:solidFill>
                          <a:effectLst/>
                          <a:latin typeface="Arial" panose="020B0604020202020204" pitchFamily="34" charset="0"/>
                          <a:cs typeface="Arial" panose="020B0604020202020204" pitchFamily="34" charset="0"/>
                        </a:rPr>
                        <a:t> 4. Asking patients to wear a mask for staff member interaction.  </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7F7F7"/>
                    </a:solidFill>
                  </a:tcPr>
                </a:tc>
                <a:extLst>
                  <a:ext uri="{0D108BD9-81ED-4DB2-BD59-A6C34878D82A}">
                    <a16:rowId xmlns:a16="http://schemas.microsoft.com/office/drawing/2014/main" val="1483449109"/>
                  </a:ext>
                </a:extLst>
              </a:tr>
              <a:tr h="569772">
                <a:tc>
                  <a:txBody>
                    <a:bodyPr/>
                    <a:lstStyle/>
                    <a:p>
                      <a:pPr fontAlgn="t"/>
                      <a:r>
                        <a:rPr lang="en-GB" sz="1400" dirty="0">
                          <a:solidFill>
                            <a:srgbClr val="676D6D"/>
                          </a:solidFill>
                          <a:effectLst/>
                          <a:latin typeface="Arial" panose="020B0604020202020204" pitchFamily="34" charset="0"/>
                          <a:cs typeface="Arial" panose="020B0604020202020204" pitchFamily="34" charset="0"/>
                        </a:rPr>
                        <a:t> 5. Asking that only the patient is in attendance for home visits/outreach where possible.</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FFFFF"/>
                    </a:solidFill>
                  </a:tcPr>
                </a:tc>
                <a:extLst>
                  <a:ext uri="{0D108BD9-81ED-4DB2-BD59-A6C34878D82A}">
                    <a16:rowId xmlns:a16="http://schemas.microsoft.com/office/drawing/2014/main" val="38738845"/>
                  </a:ext>
                </a:extLst>
              </a:tr>
              <a:tr h="569772">
                <a:tc>
                  <a:txBody>
                    <a:bodyPr/>
                    <a:lstStyle/>
                    <a:p>
                      <a:pPr fontAlgn="t"/>
                      <a:r>
                        <a:rPr lang="en-GB" sz="1400">
                          <a:solidFill>
                            <a:srgbClr val="676D6D"/>
                          </a:solidFill>
                          <a:effectLst/>
                          <a:latin typeface="Arial" panose="020B0604020202020204" pitchFamily="34" charset="0"/>
                          <a:cs typeface="Arial" panose="020B0604020202020204" pitchFamily="34" charset="0"/>
                        </a:rPr>
                        <a:t> 6. Providing surgical mask for staff members for all interactions with patients or specimens.</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7F7F7"/>
                    </a:solidFill>
                  </a:tcPr>
                </a:tc>
                <a:extLst>
                  <a:ext uri="{0D108BD9-81ED-4DB2-BD59-A6C34878D82A}">
                    <a16:rowId xmlns:a16="http://schemas.microsoft.com/office/drawing/2014/main" val="1455923542"/>
                  </a:ext>
                </a:extLst>
              </a:tr>
              <a:tr h="478975">
                <a:tc>
                  <a:txBody>
                    <a:bodyPr/>
                    <a:lstStyle/>
                    <a:p>
                      <a:pPr fontAlgn="t"/>
                      <a:r>
                        <a:rPr lang="en-GB" sz="1400" dirty="0">
                          <a:solidFill>
                            <a:srgbClr val="676D6D"/>
                          </a:solidFill>
                          <a:effectLst/>
                          <a:latin typeface="Arial" panose="020B0604020202020204" pitchFamily="34" charset="0"/>
                          <a:cs typeface="Arial" panose="020B0604020202020204" pitchFamily="34" charset="0"/>
                        </a:rPr>
                        <a:t> 7. Redeploying staff to a lower risk area.</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FFFFF"/>
                    </a:solidFill>
                  </a:tcPr>
                </a:tc>
                <a:extLst>
                  <a:ext uri="{0D108BD9-81ED-4DB2-BD59-A6C34878D82A}">
                    <a16:rowId xmlns:a16="http://schemas.microsoft.com/office/drawing/2014/main" val="3942953898"/>
                  </a:ext>
                </a:extLst>
              </a:tr>
              <a:tr h="46793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400" dirty="0">
                          <a:solidFill>
                            <a:srgbClr val="676D6D"/>
                          </a:solidFill>
                          <a:effectLst/>
                          <a:latin typeface="Arial" panose="020B0604020202020204" pitchFamily="34" charset="0"/>
                          <a:cs typeface="Arial" panose="020B0604020202020204" pitchFamily="34" charset="0"/>
                        </a:rPr>
                        <a:t> 8. Encouraging remote working where possible.</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7F7F7"/>
                    </a:solidFill>
                  </a:tcPr>
                </a:tc>
                <a:extLst>
                  <a:ext uri="{0D108BD9-81ED-4DB2-BD59-A6C34878D82A}">
                    <a16:rowId xmlns:a16="http://schemas.microsoft.com/office/drawing/2014/main" val="3128836149"/>
                  </a:ext>
                </a:extLst>
              </a:tr>
              <a:tr h="368854">
                <a:tc>
                  <a:txBody>
                    <a:bodyPr/>
                    <a:lstStyle/>
                    <a:p>
                      <a:pPr fontAlgn="t"/>
                      <a:r>
                        <a:rPr lang="en-GB" sz="1400" dirty="0">
                          <a:solidFill>
                            <a:srgbClr val="676D6D"/>
                          </a:solidFill>
                          <a:effectLst/>
                          <a:latin typeface="Arial" panose="020B0604020202020204" pitchFamily="34" charset="0"/>
                          <a:cs typeface="Arial" panose="020B0604020202020204" pitchFamily="34" charset="0"/>
                        </a:rPr>
                        <a:t>9. Varying working patterns.</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FFFFF"/>
                    </a:solidFill>
                  </a:tcPr>
                </a:tc>
                <a:extLst>
                  <a:ext uri="{0D108BD9-81ED-4DB2-BD59-A6C34878D82A}">
                    <a16:rowId xmlns:a16="http://schemas.microsoft.com/office/drawing/2014/main" val="418893258"/>
                  </a:ext>
                </a:extLst>
              </a:tr>
              <a:tr h="368854">
                <a:tc>
                  <a:txBody>
                    <a:bodyPr/>
                    <a:lstStyle/>
                    <a:p>
                      <a:pPr fontAlgn="t"/>
                      <a:r>
                        <a:rPr lang="en-GB" sz="1400" dirty="0">
                          <a:solidFill>
                            <a:srgbClr val="676D6D"/>
                          </a:solidFill>
                          <a:effectLst/>
                          <a:latin typeface="Arial" panose="020B0604020202020204" pitchFamily="34" charset="0"/>
                          <a:cs typeface="Arial" panose="020B0604020202020204" pitchFamily="34" charset="0"/>
                        </a:rPr>
                        <a:t> </a:t>
                      </a:r>
                    </a:p>
                  </a:txBody>
                  <a:tcPr marL="178334" marR="178334" marT="89167" marB="89167">
                    <a:lnL w="7620" cap="flat" cmpd="sng" algn="ctr">
                      <a:solidFill>
                        <a:srgbClr val="E8EAEB"/>
                      </a:solidFill>
                      <a:prstDash val="solid"/>
                      <a:round/>
                      <a:headEnd type="none" w="med" len="med"/>
                      <a:tailEnd type="none" w="med" len="med"/>
                    </a:lnL>
                    <a:lnR w="7620" cap="flat" cmpd="sng" algn="ctr">
                      <a:solidFill>
                        <a:srgbClr val="E8EAEB"/>
                      </a:solidFill>
                      <a:prstDash val="solid"/>
                      <a:round/>
                      <a:headEnd type="none" w="med" len="med"/>
                      <a:tailEnd type="none" w="med" len="med"/>
                    </a:lnR>
                    <a:lnT w="7620" cap="flat" cmpd="sng" algn="ctr">
                      <a:solidFill>
                        <a:srgbClr val="E8EAEB"/>
                      </a:solidFill>
                      <a:prstDash val="solid"/>
                      <a:round/>
                      <a:headEnd type="none" w="med" len="med"/>
                      <a:tailEnd type="none" w="med" len="med"/>
                    </a:lnT>
                    <a:lnB w="7620" cap="flat" cmpd="sng" algn="ctr">
                      <a:solidFill>
                        <a:srgbClr val="E8EAEB"/>
                      </a:solidFill>
                      <a:prstDash val="solid"/>
                      <a:round/>
                      <a:headEnd type="none" w="med" len="med"/>
                      <a:tailEnd type="none" w="med" len="med"/>
                    </a:lnB>
                    <a:solidFill>
                      <a:srgbClr val="F7F7F7"/>
                    </a:solidFill>
                  </a:tcPr>
                </a:tc>
                <a:extLst>
                  <a:ext uri="{0D108BD9-81ED-4DB2-BD59-A6C34878D82A}">
                    <a16:rowId xmlns:a16="http://schemas.microsoft.com/office/drawing/2014/main" val="1971927461"/>
                  </a:ext>
                </a:extLst>
              </a:tr>
            </a:tbl>
          </a:graphicData>
        </a:graphic>
      </p:graphicFrame>
    </p:spTree>
    <p:extLst>
      <p:ext uri="{BB962C8B-B14F-4D97-AF65-F5344CB8AC3E}">
        <p14:creationId xmlns:p14="http://schemas.microsoft.com/office/powerpoint/2010/main" val="285149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08CC-FD73-4AEB-95D5-5B1174F87742}"/>
              </a:ext>
            </a:extLst>
          </p:cNvPr>
          <p:cNvSpPr txBox="1">
            <a:spLocks/>
          </p:cNvSpPr>
          <p:nvPr/>
        </p:nvSpPr>
        <p:spPr>
          <a:xfrm>
            <a:off x="101082" y="43962"/>
            <a:ext cx="9601200" cy="369332"/>
          </a:xfrm>
          <a:prstGeom prst="rect">
            <a:avLst/>
          </a:prstGeom>
        </p:spPr>
        <p:txBody>
          <a:bodyPr wrap="square" lIns="0" tIns="0" rIns="0" bIns="0">
            <a:spAutoFit/>
          </a:bodyPr>
          <a:lstStyle>
            <a:lvl1pPr>
              <a:defRPr sz="2400" b="0" i="0" dirty="0">
                <a:solidFill>
                  <a:srgbClr val="0071C5"/>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1C5"/>
                </a:solidFill>
                <a:effectLst/>
                <a:uLnTx/>
                <a:uFillTx/>
                <a:latin typeface="Arial"/>
                <a:ea typeface="+mj-ea"/>
                <a:cs typeface="Arial"/>
              </a:rPr>
              <a:t>Maintaining social distancing in </a:t>
            </a:r>
            <a:r>
              <a:rPr lang="en-GB" kern="0" dirty="0"/>
              <a:t>a practice setting</a:t>
            </a:r>
            <a:endParaRPr kumimoji="0" lang="en-GB" sz="2400" b="0" i="0" u="none" strike="noStrike" kern="0" cap="none" spc="0" normalizeH="0" baseline="0" noProof="0" dirty="0">
              <a:ln>
                <a:noFill/>
              </a:ln>
              <a:solidFill>
                <a:srgbClr val="0071C5"/>
              </a:solidFill>
              <a:effectLst/>
              <a:uLnTx/>
              <a:uFillTx/>
              <a:latin typeface="Arial"/>
              <a:ea typeface="+mj-ea"/>
              <a:cs typeface="Arial"/>
            </a:endParaRPr>
          </a:p>
        </p:txBody>
      </p:sp>
      <p:pic>
        <p:nvPicPr>
          <p:cNvPr id="3" name="Picture 2">
            <a:extLst>
              <a:ext uri="{FF2B5EF4-FFF2-40B4-BE49-F238E27FC236}">
                <a16:creationId xmlns:a16="http://schemas.microsoft.com/office/drawing/2014/main" id="{BCBD646F-B295-461D-B23C-012913BD77A1}"/>
              </a:ext>
            </a:extLst>
          </p:cNvPr>
          <p:cNvPicPr>
            <a:picLocks noChangeAspect="1"/>
          </p:cNvPicPr>
          <p:nvPr/>
        </p:nvPicPr>
        <p:blipFill>
          <a:blip r:embed="rId2"/>
          <a:stretch>
            <a:fillRect/>
          </a:stretch>
        </p:blipFill>
        <p:spPr>
          <a:xfrm>
            <a:off x="194388" y="1881183"/>
            <a:ext cx="2743200" cy="3647550"/>
          </a:xfrm>
          <a:prstGeom prst="rect">
            <a:avLst/>
          </a:prstGeom>
        </p:spPr>
      </p:pic>
      <p:pic>
        <p:nvPicPr>
          <p:cNvPr id="4" name="Picture 3">
            <a:extLst>
              <a:ext uri="{FF2B5EF4-FFF2-40B4-BE49-F238E27FC236}">
                <a16:creationId xmlns:a16="http://schemas.microsoft.com/office/drawing/2014/main" id="{DF907CB7-964A-4462-956E-01BF5AD81FF3}"/>
              </a:ext>
            </a:extLst>
          </p:cNvPr>
          <p:cNvPicPr>
            <a:picLocks noChangeAspect="1"/>
          </p:cNvPicPr>
          <p:nvPr/>
        </p:nvPicPr>
        <p:blipFill>
          <a:blip r:embed="rId3"/>
          <a:stretch>
            <a:fillRect/>
          </a:stretch>
        </p:blipFill>
        <p:spPr>
          <a:xfrm>
            <a:off x="8610600" y="3061009"/>
            <a:ext cx="2743200" cy="3652547"/>
          </a:xfrm>
          <a:prstGeom prst="rect">
            <a:avLst/>
          </a:prstGeom>
        </p:spPr>
      </p:pic>
      <p:pic>
        <p:nvPicPr>
          <p:cNvPr id="5" name="Picture 4">
            <a:extLst>
              <a:ext uri="{FF2B5EF4-FFF2-40B4-BE49-F238E27FC236}">
                <a16:creationId xmlns:a16="http://schemas.microsoft.com/office/drawing/2014/main" id="{9FEF94DF-38A5-4B11-8999-F0B1362916A5}"/>
              </a:ext>
            </a:extLst>
          </p:cNvPr>
          <p:cNvPicPr>
            <a:picLocks noChangeAspect="1"/>
          </p:cNvPicPr>
          <p:nvPr/>
        </p:nvPicPr>
        <p:blipFill>
          <a:blip r:embed="rId4"/>
          <a:stretch>
            <a:fillRect/>
          </a:stretch>
        </p:blipFill>
        <p:spPr>
          <a:xfrm>
            <a:off x="8157194" y="228628"/>
            <a:ext cx="3653806" cy="2743200"/>
          </a:xfrm>
          <a:prstGeom prst="rect">
            <a:avLst/>
          </a:prstGeom>
        </p:spPr>
      </p:pic>
      <p:sp>
        <p:nvSpPr>
          <p:cNvPr id="6" name="Rectangle 5">
            <a:extLst>
              <a:ext uri="{FF2B5EF4-FFF2-40B4-BE49-F238E27FC236}">
                <a16:creationId xmlns:a16="http://schemas.microsoft.com/office/drawing/2014/main" id="{787D93AE-0F97-4766-9272-E2C9363DCE38}"/>
              </a:ext>
            </a:extLst>
          </p:cNvPr>
          <p:cNvSpPr/>
          <p:nvPr/>
        </p:nvSpPr>
        <p:spPr>
          <a:xfrm>
            <a:off x="3070891" y="590111"/>
            <a:ext cx="495300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F1230"/>
                </a:solidFill>
                <a:effectLst/>
                <a:uLnTx/>
                <a:uFillTx/>
                <a:latin typeface="Arial" panose="020B0604020202020204" pitchFamily="34" charset="0"/>
                <a:ea typeface="Calibri" panose="020F0502020204030204" pitchFamily="34" charset="0"/>
                <a:cs typeface="Arial" panose="020B0604020202020204" pitchFamily="34" charset="0"/>
              </a:rPr>
              <a:t>Work area</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rPr>
              <a:t>You should think about how you can organise your work area so that you can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keep people 2 m apart, where possible:</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physically arrange work areas to keep people 2 m apart;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mark areas using floor paint or tape to help people keep a 2 m distance;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provide signage to remind people to keep a 2 m distance;</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avoid people working face-to-face, for example working side-by-side.</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rPr>
              <a:t>Where you cannot keep a 2 m physical distance, you should think about: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assigning one person per work area;</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reducing the number of people in the work area;</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assigning and keeping people to shift teams (sometimes known as a cohort), that is people on the same shift working in the same teams, to limit social interaction;</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keeping the number of people working less than 2 m apart to a minimum;</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using screens to create a physical barrier between people.</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rPr>
              <a:t>You need to think about how to keep the work area clean and prevent transmission by touching contaminated surfaces. You should consider the following: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decide on how frequently you need to clean the work area, equipment and vehicles, for example cleaning at the end of each use if equipment is shared between people or between shift changeovers;</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identify objects and surfaces that are touched regularly and decide how frequently you clean them;</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Times New Roman" panose="02020603050405020304" pitchFamily="18" charset="0"/>
                <a:cs typeface="Arial" panose="020B0604020202020204" pitchFamily="34" charset="0"/>
              </a:rPr>
              <a:t>provide hand sanitiser for people getting in and out of vehicles or handling deliveries, if they are unable to wash their hands.</a:t>
            </a:r>
            <a:endParaRPr kumimoji="0" lang="en-GB" sz="1200" b="0" i="0" u="none" strike="noStrike" kern="1200" cap="none" spc="0" normalizeH="0" baseline="0" noProof="0" dirty="0">
              <a:ln>
                <a:noFill/>
              </a:ln>
              <a:solidFill>
                <a:srgbClr val="3C3C3C"/>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57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D8A5-7936-4956-A3F8-7BB2A87720EF}"/>
              </a:ext>
            </a:extLst>
          </p:cNvPr>
          <p:cNvSpPr>
            <a:spLocks noGrp="1"/>
          </p:cNvSpPr>
          <p:nvPr>
            <p:ph type="title"/>
          </p:nvPr>
        </p:nvSpPr>
        <p:spPr>
          <a:xfrm>
            <a:off x="230334" y="196150"/>
            <a:ext cx="10641498" cy="611649"/>
          </a:xfrm>
        </p:spPr>
        <p:txBody>
          <a:bodyPr/>
          <a:lstStyle/>
          <a:p>
            <a:r>
              <a:rPr lang="en-GB" dirty="0"/>
              <a:t>NHS Employers Guidance – Ongoing Actions</a:t>
            </a:r>
          </a:p>
        </p:txBody>
      </p:sp>
      <p:sp>
        <p:nvSpPr>
          <p:cNvPr id="4" name="TextBox 3">
            <a:extLst>
              <a:ext uri="{FF2B5EF4-FFF2-40B4-BE49-F238E27FC236}">
                <a16:creationId xmlns:a16="http://schemas.microsoft.com/office/drawing/2014/main" id="{5707E18F-ABE1-4B2A-B18D-3A9CA813768E}"/>
              </a:ext>
            </a:extLst>
          </p:cNvPr>
          <p:cNvSpPr txBox="1"/>
          <p:nvPr/>
        </p:nvSpPr>
        <p:spPr>
          <a:xfrm>
            <a:off x="230334" y="1001485"/>
            <a:ext cx="11758466"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Practices should keep their workplace and workforce risk assessments updated and ensure managers engage and communicate regularly with workers identified as being at higher risk. Risk assessments should be repeated where new information becomes available or where an individual requests a review. Practices should also continue to consider any updates to national or local guidance regarding the testing of staff.</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following steps can also be taken to ensure ongoing review of the deployment of staff from higher risk groups: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Ongoing engagement with relevant staff networks to ensure that there is an ongoing awareness of any concerns, questions and advice.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Advice from a freedom to speak up guardian to ensure that colleagues from higher-risk groups can candidly raise any concerns about the application of the risk assessment process.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Assessment of data about the local incidence of COVID-19, particularly as more information becomes available through greater access to testing.</a:t>
            </a:r>
          </a:p>
        </p:txBody>
      </p:sp>
    </p:spTree>
    <p:extLst>
      <p:ext uri="{BB962C8B-B14F-4D97-AF65-F5344CB8AC3E}">
        <p14:creationId xmlns:p14="http://schemas.microsoft.com/office/powerpoint/2010/main" val="35429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A2C5-628B-4C2F-AC0A-23A720E289ED}"/>
              </a:ext>
            </a:extLst>
          </p:cNvPr>
          <p:cNvSpPr>
            <a:spLocks noGrp="1"/>
          </p:cNvSpPr>
          <p:nvPr>
            <p:ph type="title"/>
          </p:nvPr>
        </p:nvSpPr>
        <p:spPr>
          <a:xfrm>
            <a:off x="0" y="120505"/>
            <a:ext cx="10641498" cy="611649"/>
          </a:xfrm>
        </p:spPr>
        <p:txBody>
          <a:bodyPr/>
          <a:lstStyle/>
          <a:p>
            <a:r>
              <a:rPr lang="en-GB" dirty="0"/>
              <a:t>Advice on conducting conversations</a:t>
            </a:r>
          </a:p>
        </p:txBody>
      </p:sp>
      <p:sp>
        <p:nvSpPr>
          <p:cNvPr id="4" name="Rectangle 3">
            <a:extLst>
              <a:ext uri="{FF2B5EF4-FFF2-40B4-BE49-F238E27FC236}">
                <a16:creationId xmlns:a16="http://schemas.microsoft.com/office/drawing/2014/main" id="{0E6C9C78-3AEB-4812-B3C5-74838971DCED}"/>
              </a:ext>
            </a:extLst>
          </p:cNvPr>
          <p:cNvSpPr/>
          <p:nvPr/>
        </p:nvSpPr>
        <p:spPr>
          <a:xfrm>
            <a:off x="265981" y="1028343"/>
            <a:ext cx="10804789" cy="4678204"/>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Risk assessment should be carried out for all BAME staff as a priority so that a personalised risk mitigation plan can be put in place for each member of staff.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requires an </a:t>
            </a:r>
            <a:r>
              <a:rPr lang="en-GB" b="1" dirty="0">
                <a:latin typeface="Arial" panose="020B0604020202020204" pitchFamily="34" charset="0"/>
                <a:cs typeface="Arial" panose="020B0604020202020204" pitchFamily="34" charset="0"/>
              </a:rPr>
              <a:t>open collaborative conversation </a:t>
            </a:r>
            <a:r>
              <a:rPr lang="en-GB" dirty="0">
                <a:latin typeface="Arial" panose="020B0604020202020204" pitchFamily="34" charset="0"/>
                <a:cs typeface="Arial" panose="020B0604020202020204" pitchFamily="34" charset="0"/>
              </a:rPr>
              <a:t>between the staff member and line manager, aided by the Health and Safety Lead or Occupational Health as required.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 open-ended question like “What can I do to help, how can we help you?” is a good starting point.</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risk assessment tool is intended to aid a structured conversation, in a safe space, exploring all potential risks.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No template can fully capture the sensitivity of the discussion and it must avoid becoming rigid, reductionist or a tick-box exercise.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review, which acknowledges concerns as understandable, validating and respecting staff is likely to promote consensus. </a:t>
            </a:r>
          </a:p>
          <a:p>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hlinkClick r:id="rId2"/>
              </a:rPr>
              <a:t>https://www.rcpsych.ac.uk/docs/default-source/about-us/covid-19/impact-of-covid19-on-bame-staff-in-mental-healthcare-settings_assessment-and-management-of-risk_13052020v2.pdf?sfvrsn=1068965_2</a:t>
            </a: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1034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DF2B8-28B4-4749-B1EB-4D3E2BD0EA23}"/>
              </a:ext>
            </a:extLst>
          </p:cNvPr>
          <p:cNvSpPr>
            <a:spLocks noGrp="1"/>
          </p:cNvSpPr>
          <p:nvPr>
            <p:ph type="title"/>
          </p:nvPr>
        </p:nvSpPr>
        <p:spPr>
          <a:xfrm>
            <a:off x="129495" y="65542"/>
            <a:ext cx="10641012" cy="611188"/>
          </a:xfrm>
        </p:spPr>
        <p:txBody>
          <a:bodyPr/>
          <a:lstStyle/>
          <a:p>
            <a:r>
              <a:rPr lang="en-GB" dirty="0"/>
              <a:t>Examples of mitigation</a:t>
            </a:r>
          </a:p>
        </p:txBody>
      </p:sp>
      <p:sp>
        <p:nvSpPr>
          <p:cNvPr id="5" name="Rectangle 4">
            <a:extLst>
              <a:ext uri="{FF2B5EF4-FFF2-40B4-BE49-F238E27FC236}">
                <a16:creationId xmlns:a16="http://schemas.microsoft.com/office/drawing/2014/main" id="{905DC82F-D6B4-420E-AB7B-A167D0BA6BC5}"/>
              </a:ext>
            </a:extLst>
          </p:cNvPr>
          <p:cNvSpPr/>
          <p:nvPr/>
        </p:nvSpPr>
        <p:spPr>
          <a:xfrm>
            <a:off x="0" y="714439"/>
            <a:ext cx="10402434" cy="5786199"/>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Some immediate steps that can be taken by organisations to mitigate risks for all staff, including BAME, older male and pregnant staff.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hlinkClick r:id="rId2"/>
              </a:rPr>
              <a:t>https://www.rcpsych.ac.uk/docs/default-source/about-us/covid-19/impact-of-covid19-on-bame-staff-in-mental-healthcare-settings_assessment-and-management-of-risk_13052020v2.pdf?sfvrsn=1068965_2</a:t>
            </a:r>
            <a:r>
              <a:rPr lang="en-GB" sz="14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AB77F5C-D799-4C30-BFB3-8776D9D0AA42}"/>
              </a:ext>
            </a:extLst>
          </p:cNvPr>
          <p:cNvPicPr>
            <a:picLocks noChangeAspect="1"/>
          </p:cNvPicPr>
          <p:nvPr/>
        </p:nvPicPr>
        <p:blipFill>
          <a:blip r:embed="rId3"/>
          <a:stretch>
            <a:fillRect/>
          </a:stretch>
        </p:blipFill>
        <p:spPr>
          <a:xfrm>
            <a:off x="4568689" y="1242898"/>
            <a:ext cx="5833745" cy="5199828"/>
          </a:xfrm>
          <a:prstGeom prst="rect">
            <a:avLst/>
          </a:prstGeom>
        </p:spPr>
      </p:pic>
    </p:spTree>
    <p:extLst>
      <p:ext uri="{BB962C8B-B14F-4D97-AF65-F5344CB8AC3E}">
        <p14:creationId xmlns:p14="http://schemas.microsoft.com/office/powerpoint/2010/main" val="177202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DF2B8-28B4-4749-B1EB-4D3E2BD0EA23}"/>
              </a:ext>
            </a:extLst>
          </p:cNvPr>
          <p:cNvSpPr>
            <a:spLocks noGrp="1"/>
          </p:cNvSpPr>
          <p:nvPr>
            <p:ph type="title"/>
          </p:nvPr>
        </p:nvSpPr>
        <p:spPr>
          <a:xfrm>
            <a:off x="129495" y="65542"/>
            <a:ext cx="10641012" cy="611188"/>
          </a:xfrm>
        </p:spPr>
        <p:txBody>
          <a:bodyPr/>
          <a:lstStyle/>
          <a:p>
            <a:r>
              <a:rPr lang="en-GB" dirty="0"/>
              <a:t>Guidance on how to reduce risk</a:t>
            </a:r>
          </a:p>
        </p:txBody>
      </p:sp>
      <p:sp>
        <p:nvSpPr>
          <p:cNvPr id="2" name="Rectangle 1">
            <a:extLst>
              <a:ext uri="{FF2B5EF4-FFF2-40B4-BE49-F238E27FC236}">
                <a16:creationId xmlns:a16="http://schemas.microsoft.com/office/drawing/2014/main" id="{FC57A98A-B2E1-49DF-A48B-2DFAF2DBB3BF}"/>
              </a:ext>
            </a:extLst>
          </p:cNvPr>
          <p:cNvSpPr/>
          <p:nvPr/>
        </p:nvSpPr>
        <p:spPr>
          <a:xfrm>
            <a:off x="129494" y="676730"/>
            <a:ext cx="11673816" cy="6063198"/>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PPE</a:t>
            </a:r>
            <a:r>
              <a:rPr lang="en-GB"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Appropriate PPE should be made available as a priority for all staff in all clinical settings, in keeping with national guidance with clear requirements for each.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Clear instructions are needed about the correct PPE garments and how to don and doff them.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Sensitive conversations about cultural factors and PPE are required.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Staff testing</a:t>
            </a:r>
            <a:r>
              <a:rPr lang="en-GB"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Should be offered to all staff with consideration given to prioritising BAME staff and their families, as a means of identifying those who are infected and to rule out infections, to enable healthy staff to attend work.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Aids for remote working</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is advised that organisations provide resources for remote working (audio and video consultations and assessments) for all staff as a priority.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Redeployment</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Older male, BAME staff should be considered for redeployment to lower risk areas.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proactive offer by the manager as part of an ongoing review, keeping staffing needs in mind, will engender confidence that the staff member’s needs are being taken seriously.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hlinkClick r:id="rId2"/>
              </a:rPr>
              <a:t>https://www.rcpsych.ac.uk/docs/default-source/about-us/covid-19/impact-of-covid19-on-bame-staff-in-mental-healthcare-settings_assessment-and-management-of-risk_13052020v2.pdf?sfvrsn=1068965_2</a:t>
            </a:r>
            <a:r>
              <a:rPr lang="en-GB" sz="14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2922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9" ma:contentTypeDescription="Create a new document." ma:contentTypeScope="" ma:versionID="8169ffbeba509925200f3a3d0b494290">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6a69e71d600c1e148d8985e5128b887"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5d66da30-c57e-467e-bd92-94ce3dcc2d9c">2020-02-06T00:00:00+00:00</Date>
    <TaxKeywordTaxHTField xmlns="f90e7bc6-a3db-487f-b513-bfabef5bed32">
      <Terms xmlns="http://schemas.microsoft.com/office/infopath/2007/PartnerControls"/>
    </TaxKeywordTaxHTField>
    <template xmlns="5d66da30-c57e-467e-bd92-94ce3dcc2d9c">Presentation</template>
    <TaxCatchAll xmlns="cccaf3ac-2de9-44d4-aa31-54302fceb5f7"/>
  </documentManagement>
</p:properties>
</file>

<file path=customXml/itemProps1.xml><?xml version="1.0" encoding="utf-8"?>
<ds:datastoreItem xmlns:ds="http://schemas.openxmlformats.org/officeDocument/2006/customXml" ds:itemID="{29CE14AB-F942-4F81-98BA-13239629B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purl.org/dc/elements/1.1/"/>
    <ds:schemaRef ds:uri="http://schemas.microsoft.com/office/2006/metadata/properties"/>
    <ds:schemaRef ds:uri="f90e7bc6-a3db-487f-b513-bfabef5bed3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d66da30-c57e-467e-bd92-94ce3dcc2d9c"/>
    <ds:schemaRef ds:uri="cccaf3ac-2de9-44d4-aa31-54302fceb5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2270</TotalTime>
  <Words>1009</Words>
  <Application>Microsoft Office PowerPoint</Application>
  <PresentationFormat>Widescreen</PresentationFormat>
  <Paragraphs>160</Paragraphs>
  <Slides>14</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Symbol</vt:lpstr>
      <vt:lpstr>Custom Design</vt:lpstr>
      <vt:lpstr>Office Theme</vt:lpstr>
      <vt:lpstr>Acrobat Document</vt:lpstr>
      <vt:lpstr>Covid-19 Response - BAME Staff Support and Risk Assessment  Guidance for Dental Practices</vt:lpstr>
      <vt:lpstr>Faculty of Medicine </vt:lpstr>
      <vt:lpstr>NHS Employers Guidance - risk assessments</vt:lpstr>
      <vt:lpstr>NHS Employers Guidance – Outputs and actions </vt:lpstr>
      <vt:lpstr>PowerPoint Presentation</vt:lpstr>
      <vt:lpstr>NHS Employers Guidance – Ongoing Actions</vt:lpstr>
      <vt:lpstr>Advice on conducting conversations</vt:lpstr>
      <vt:lpstr>Examples of mitigation</vt:lpstr>
      <vt:lpstr>Guidance on how to reduce risk</vt:lpstr>
      <vt:lpstr>PowerPoint Presentation</vt:lpstr>
      <vt:lpstr>Examples of Best Practice</vt:lpstr>
      <vt:lpstr>Support available to practices in managing impact</vt:lpstr>
      <vt:lpstr>Caring for yourself while you care for others: A toolkit for nursing ambassadors to look after their own health</vt:lpstr>
      <vt:lpstr>Suggested Health and Wellbeing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Nuala Woodman</cp:lastModifiedBy>
  <cp:revision>102</cp:revision>
  <dcterms:created xsi:type="dcterms:W3CDTF">2017-05-03T08:06:17Z</dcterms:created>
  <dcterms:modified xsi:type="dcterms:W3CDTF">2020-06-05T10:09:03Z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