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73"/>
  </p:notesMasterIdLst>
  <p:handoutMasterIdLst>
    <p:handoutMasterId r:id="rId74"/>
  </p:handoutMasterIdLst>
  <p:sldIdLst>
    <p:sldId id="263" r:id="rId5"/>
    <p:sldId id="380" r:id="rId6"/>
    <p:sldId id="464" r:id="rId7"/>
    <p:sldId id="465" r:id="rId8"/>
    <p:sldId id="423" r:id="rId9"/>
    <p:sldId id="427" r:id="rId10"/>
    <p:sldId id="416" r:id="rId11"/>
    <p:sldId id="420" r:id="rId12"/>
    <p:sldId id="458" r:id="rId13"/>
    <p:sldId id="424" r:id="rId14"/>
    <p:sldId id="262" r:id="rId15"/>
    <p:sldId id="411" r:id="rId16"/>
    <p:sldId id="500" r:id="rId17"/>
    <p:sldId id="428" r:id="rId18"/>
    <p:sldId id="429" r:id="rId19"/>
    <p:sldId id="433" r:id="rId20"/>
    <p:sldId id="483" r:id="rId21"/>
    <p:sldId id="501" r:id="rId22"/>
    <p:sldId id="438" r:id="rId23"/>
    <p:sldId id="481" r:id="rId24"/>
    <p:sldId id="502" r:id="rId25"/>
    <p:sldId id="482" r:id="rId26"/>
    <p:sldId id="400" r:id="rId27"/>
    <p:sldId id="404" r:id="rId28"/>
    <p:sldId id="382" r:id="rId29"/>
    <p:sldId id="387" r:id="rId30"/>
    <p:sldId id="497" r:id="rId31"/>
    <p:sldId id="419" r:id="rId32"/>
    <p:sldId id="466" r:id="rId33"/>
    <p:sldId id="467" r:id="rId34"/>
    <p:sldId id="477" r:id="rId35"/>
    <p:sldId id="388" r:id="rId36"/>
    <p:sldId id="389" r:id="rId37"/>
    <p:sldId id="462" r:id="rId38"/>
    <p:sldId id="489" r:id="rId39"/>
    <p:sldId id="417" r:id="rId40"/>
    <p:sldId id="470" r:id="rId41"/>
    <p:sldId id="469" r:id="rId42"/>
    <p:sldId id="488" r:id="rId43"/>
    <p:sldId id="440" r:id="rId44"/>
    <p:sldId id="390" r:id="rId45"/>
    <p:sldId id="391" r:id="rId46"/>
    <p:sldId id="415" r:id="rId47"/>
    <p:sldId id="461" r:id="rId48"/>
    <p:sldId id="459" r:id="rId49"/>
    <p:sldId id="460" r:id="rId50"/>
    <p:sldId id="487" r:id="rId51"/>
    <p:sldId id="486" r:id="rId52"/>
    <p:sldId id="478" r:id="rId53"/>
    <p:sldId id="479" r:id="rId54"/>
    <p:sldId id="392" r:id="rId55"/>
    <p:sldId id="393" r:id="rId56"/>
    <p:sldId id="498" r:id="rId57"/>
    <p:sldId id="499" r:id="rId58"/>
    <p:sldId id="452" r:id="rId59"/>
    <p:sldId id="453" r:id="rId60"/>
    <p:sldId id="485" r:id="rId61"/>
    <p:sldId id="490" r:id="rId62"/>
    <p:sldId id="473" r:id="rId63"/>
    <p:sldId id="491" r:id="rId64"/>
    <p:sldId id="409" r:id="rId65"/>
    <p:sldId id="493" r:id="rId66"/>
    <p:sldId id="492" r:id="rId67"/>
    <p:sldId id="494" r:id="rId68"/>
    <p:sldId id="463" r:id="rId69"/>
    <p:sldId id="414" r:id="rId70"/>
    <p:sldId id="495" r:id="rId71"/>
    <p:sldId id="455"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B3"/>
    <a:srgbClr val="32BCEE"/>
    <a:srgbClr val="98012E"/>
    <a:srgbClr val="7880E7"/>
    <a:srgbClr val="0065B9"/>
    <a:srgbClr val="0465B4"/>
    <a:srgbClr val="0164B5"/>
    <a:srgbClr val="0065B7"/>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07" autoAdjust="0"/>
  </p:normalViewPr>
  <p:slideViewPr>
    <p:cSldViewPr snapToGrid="0" snapToObjects="1">
      <p:cViewPr varScale="1">
        <p:scale>
          <a:sx n="67" d="100"/>
          <a:sy n="67" d="100"/>
        </p:scale>
        <p:origin x="64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9" d="100"/>
          <a:sy n="49" d="100"/>
        </p:scale>
        <p:origin x="2668" y="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0F9BD-CFA3-465F-8B31-A05DCABC81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6A2AA39-1197-4594-BF4A-BF97A14C26CE}">
      <dgm:prSet custT="1"/>
      <dgm:spPr/>
      <dgm:t>
        <a:bodyPr/>
        <a:lstStyle/>
        <a:p>
          <a:r>
            <a:rPr lang="en-GB" sz="1550" dirty="0">
              <a:latin typeface="Tw Cen MT" panose="020B0602020104020603" pitchFamily="34" charset="0"/>
            </a:rPr>
            <a:t>aged 70 or older (regardless of medical conditions)</a:t>
          </a:r>
        </a:p>
      </dgm:t>
    </dgm:pt>
    <dgm:pt modelId="{56CC8439-DEEA-45DC-9211-178379ED7FD4}" type="parTrans" cxnId="{60AA1D8B-4BC3-45E1-AB52-7030DE434059}">
      <dgm:prSet/>
      <dgm:spPr/>
      <dgm:t>
        <a:bodyPr/>
        <a:lstStyle/>
        <a:p>
          <a:endParaRPr lang="en-GB"/>
        </a:p>
      </dgm:t>
    </dgm:pt>
    <dgm:pt modelId="{5179DDAF-8599-41CE-B8A5-0160A53A0212}" type="sibTrans" cxnId="{60AA1D8B-4BC3-45E1-AB52-7030DE434059}">
      <dgm:prSet/>
      <dgm:spPr/>
      <dgm:t>
        <a:bodyPr/>
        <a:lstStyle/>
        <a:p>
          <a:endParaRPr lang="en-GB"/>
        </a:p>
      </dgm:t>
    </dgm:pt>
    <dgm:pt modelId="{A1EE1DE8-7BB3-4254-889F-364327420FA1}">
      <dgm:prSet custT="1"/>
      <dgm:spPr/>
      <dgm:t>
        <a:bodyPr/>
        <a:lstStyle/>
        <a:p>
          <a:r>
            <a:rPr lang="en-GB" sz="1550" dirty="0">
              <a:latin typeface="Tw Cen MT" panose="020B0602020104020603" pitchFamily="34" charset="0"/>
            </a:rPr>
            <a:t>under 70 with an underlying health condition listed below (that is, anyone instructed to get a flu jab each year on medical grounds):</a:t>
          </a:r>
        </a:p>
      </dgm:t>
    </dgm:pt>
    <dgm:pt modelId="{37166803-7C19-4A40-89BA-AC216DB65658}" type="parTrans" cxnId="{AF25788F-ED1B-40E2-931E-5EACBC3F0280}">
      <dgm:prSet/>
      <dgm:spPr/>
      <dgm:t>
        <a:bodyPr/>
        <a:lstStyle/>
        <a:p>
          <a:endParaRPr lang="en-GB"/>
        </a:p>
      </dgm:t>
    </dgm:pt>
    <dgm:pt modelId="{824183C1-5CC7-433B-A4EE-C3CDDE00A85F}" type="sibTrans" cxnId="{AF25788F-ED1B-40E2-931E-5EACBC3F0280}">
      <dgm:prSet/>
      <dgm:spPr/>
      <dgm:t>
        <a:bodyPr/>
        <a:lstStyle/>
        <a:p>
          <a:endParaRPr lang="en-GB"/>
        </a:p>
      </dgm:t>
    </dgm:pt>
    <dgm:pt modelId="{E19B2DB4-6F42-4182-AAB9-2FDDDA9D96D7}">
      <dgm:prSet/>
      <dgm:spPr>
        <a:solidFill>
          <a:srgbClr val="32BCEE"/>
        </a:solidFill>
      </dgm:spPr>
      <dgm:t>
        <a:bodyPr/>
        <a:lstStyle/>
        <a:p>
          <a:pPr algn="l"/>
          <a:r>
            <a:rPr lang="en-GB" dirty="0">
              <a:latin typeface="Tw Cen MT" panose="020B0602020104020603" pitchFamily="34" charset="0"/>
            </a:rPr>
            <a:t>chronic (long-term) mild to moderate respiratory diseases, such as asthma, chronic obstructive pulmonary disease (COPD), emphysema or bronchitis</a:t>
          </a:r>
        </a:p>
      </dgm:t>
    </dgm:pt>
    <dgm:pt modelId="{040CE34A-2037-42F4-B28E-A4D7A7398951}" type="parTrans" cxnId="{A97B21EA-E707-4A5E-90E1-E11CD69F4AB7}">
      <dgm:prSet/>
      <dgm:spPr/>
      <dgm:t>
        <a:bodyPr/>
        <a:lstStyle/>
        <a:p>
          <a:endParaRPr lang="en-GB"/>
        </a:p>
      </dgm:t>
    </dgm:pt>
    <dgm:pt modelId="{88EB712B-8409-4CBE-B1DB-B8757EDB1300}" type="sibTrans" cxnId="{A97B21EA-E707-4A5E-90E1-E11CD69F4AB7}">
      <dgm:prSet/>
      <dgm:spPr/>
      <dgm:t>
        <a:bodyPr/>
        <a:lstStyle/>
        <a:p>
          <a:endParaRPr lang="en-GB"/>
        </a:p>
      </dgm:t>
    </dgm:pt>
    <dgm:pt modelId="{C1604A7F-510B-40D0-A4F7-F6028B3B602F}">
      <dgm:prSet/>
      <dgm:spPr>
        <a:solidFill>
          <a:srgbClr val="32BCEE"/>
        </a:solidFill>
      </dgm:spPr>
      <dgm:t>
        <a:bodyPr/>
        <a:lstStyle/>
        <a:p>
          <a:pPr algn="l"/>
          <a:r>
            <a:rPr lang="en-GB" dirty="0">
              <a:latin typeface="Tw Cen MT" panose="020B0602020104020603" pitchFamily="34" charset="0"/>
            </a:rPr>
            <a:t>chronic heart disease, such as heart failure</a:t>
          </a:r>
        </a:p>
      </dgm:t>
    </dgm:pt>
    <dgm:pt modelId="{849BA1D9-5A8C-49FB-8C7D-5A760C45130E}" type="parTrans" cxnId="{DCE1A92A-003D-458F-BB53-A720769077D4}">
      <dgm:prSet/>
      <dgm:spPr/>
      <dgm:t>
        <a:bodyPr/>
        <a:lstStyle/>
        <a:p>
          <a:endParaRPr lang="en-GB"/>
        </a:p>
      </dgm:t>
    </dgm:pt>
    <dgm:pt modelId="{9CE86353-650F-4CB4-B7DC-B81FD84F5757}" type="sibTrans" cxnId="{DCE1A92A-003D-458F-BB53-A720769077D4}">
      <dgm:prSet/>
      <dgm:spPr/>
      <dgm:t>
        <a:bodyPr/>
        <a:lstStyle/>
        <a:p>
          <a:endParaRPr lang="en-GB"/>
        </a:p>
      </dgm:t>
    </dgm:pt>
    <dgm:pt modelId="{EB0902F9-A98B-418C-B190-B033EA38BD82}">
      <dgm:prSet/>
      <dgm:spPr>
        <a:solidFill>
          <a:srgbClr val="32BCEE"/>
        </a:solidFill>
      </dgm:spPr>
      <dgm:t>
        <a:bodyPr/>
        <a:lstStyle/>
        <a:p>
          <a:pPr algn="l"/>
          <a:r>
            <a:rPr lang="en-GB" dirty="0">
              <a:latin typeface="Tw Cen MT" panose="020B0602020104020603" pitchFamily="34" charset="0"/>
            </a:rPr>
            <a:t>chronic kidney disease</a:t>
          </a:r>
        </a:p>
      </dgm:t>
    </dgm:pt>
    <dgm:pt modelId="{43019190-7DDF-4BDB-80B9-27A46989B2B8}" type="parTrans" cxnId="{CB00408E-55EA-4552-95F1-C446B8DEED87}">
      <dgm:prSet/>
      <dgm:spPr/>
      <dgm:t>
        <a:bodyPr/>
        <a:lstStyle/>
        <a:p>
          <a:endParaRPr lang="en-GB"/>
        </a:p>
      </dgm:t>
    </dgm:pt>
    <dgm:pt modelId="{C1765C63-7195-4D62-9B6C-4199328FD0D9}" type="sibTrans" cxnId="{CB00408E-55EA-4552-95F1-C446B8DEED87}">
      <dgm:prSet/>
      <dgm:spPr/>
      <dgm:t>
        <a:bodyPr/>
        <a:lstStyle/>
        <a:p>
          <a:endParaRPr lang="en-GB"/>
        </a:p>
      </dgm:t>
    </dgm:pt>
    <dgm:pt modelId="{4482D4BA-CC4B-4845-9B1B-E0B74543CCC6}">
      <dgm:prSet/>
      <dgm:spPr>
        <a:solidFill>
          <a:srgbClr val="32BCEE"/>
        </a:solidFill>
      </dgm:spPr>
      <dgm:t>
        <a:bodyPr/>
        <a:lstStyle/>
        <a:p>
          <a:pPr algn="l"/>
          <a:r>
            <a:rPr lang="en-GB" dirty="0">
              <a:latin typeface="Tw Cen MT" panose="020B0602020104020603" pitchFamily="34" charset="0"/>
            </a:rPr>
            <a:t>chronic liver disease, such as hepatitis</a:t>
          </a:r>
        </a:p>
      </dgm:t>
    </dgm:pt>
    <dgm:pt modelId="{47857BDF-498B-4196-BF5A-60540A7FB36E}" type="parTrans" cxnId="{990D9EDC-B9A2-4C00-A5B8-DCB0A80C5A17}">
      <dgm:prSet/>
      <dgm:spPr/>
      <dgm:t>
        <a:bodyPr/>
        <a:lstStyle/>
        <a:p>
          <a:endParaRPr lang="en-GB"/>
        </a:p>
      </dgm:t>
    </dgm:pt>
    <dgm:pt modelId="{E44F74DA-4DC7-4297-90DF-D090CA474827}" type="sibTrans" cxnId="{990D9EDC-B9A2-4C00-A5B8-DCB0A80C5A17}">
      <dgm:prSet/>
      <dgm:spPr/>
      <dgm:t>
        <a:bodyPr/>
        <a:lstStyle/>
        <a:p>
          <a:endParaRPr lang="en-GB"/>
        </a:p>
      </dgm:t>
    </dgm:pt>
    <dgm:pt modelId="{EFCDC16B-B861-48BA-B92C-C7DD4923E254}">
      <dgm:prSet/>
      <dgm:spPr>
        <a:solidFill>
          <a:srgbClr val="32BCEE"/>
        </a:solidFill>
      </dgm:spPr>
      <dgm:t>
        <a:bodyPr/>
        <a:lstStyle/>
        <a:p>
          <a:pPr algn="l"/>
          <a:r>
            <a:rPr lang="en-GB" dirty="0">
              <a:latin typeface="Tw Cen MT" panose="020B0602020104020603" pitchFamily="34" charset="0"/>
            </a:rPr>
            <a:t>chronic neurological conditions, such as Parkinson’s disease, motor neurone disease, multiple sclerosis (MS), or cerebral palsy</a:t>
          </a:r>
        </a:p>
      </dgm:t>
    </dgm:pt>
    <dgm:pt modelId="{B817767B-12CE-4125-8D35-207B8B10A7E2}" type="parTrans" cxnId="{0E723461-9BE8-4108-84A8-E3B44BB80DC7}">
      <dgm:prSet/>
      <dgm:spPr/>
      <dgm:t>
        <a:bodyPr/>
        <a:lstStyle/>
        <a:p>
          <a:endParaRPr lang="en-GB"/>
        </a:p>
      </dgm:t>
    </dgm:pt>
    <dgm:pt modelId="{1AEC75EC-070C-4747-ACD2-420F7A66FD3D}" type="sibTrans" cxnId="{0E723461-9BE8-4108-84A8-E3B44BB80DC7}">
      <dgm:prSet/>
      <dgm:spPr/>
      <dgm:t>
        <a:bodyPr/>
        <a:lstStyle/>
        <a:p>
          <a:endParaRPr lang="en-GB"/>
        </a:p>
      </dgm:t>
    </dgm:pt>
    <dgm:pt modelId="{B29A007C-4733-4244-B90D-B04CAAC02E40}">
      <dgm:prSet/>
      <dgm:spPr>
        <a:solidFill>
          <a:srgbClr val="32BCEE"/>
        </a:solidFill>
      </dgm:spPr>
      <dgm:t>
        <a:bodyPr/>
        <a:lstStyle/>
        <a:p>
          <a:pPr algn="l"/>
          <a:r>
            <a:rPr lang="en-GB" dirty="0">
              <a:latin typeface="Tw Cen MT" panose="020B0602020104020603" pitchFamily="34" charset="0"/>
            </a:rPr>
            <a:t>diabetes</a:t>
          </a:r>
        </a:p>
      </dgm:t>
    </dgm:pt>
    <dgm:pt modelId="{C98313A2-5090-4FFE-B957-E2FE848C3F7C}" type="parTrans" cxnId="{CB78814D-9A81-4E4F-B0A7-85F5722C2931}">
      <dgm:prSet/>
      <dgm:spPr/>
      <dgm:t>
        <a:bodyPr/>
        <a:lstStyle/>
        <a:p>
          <a:endParaRPr lang="en-GB"/>
        </a:p>
      </dgm:t>
    </dgm:pt>
    <dgm:pt modelId="{FE61C691-53B7-4086-A351-72FFE7B98F14}" type="sibTrans" cxnId="{CB78814D-9A81-4E4F-B0A7-85F5722C2931}">
      <dgm:prSet/>
      <dgm:spPr/>
      <dgm:t>
        <a:bodyPr/>
        <a:lstStyle/>
        <a:p>
          <a:endParaRPr lang="en-GB"/>
        </a:p>
      </dgm:t>
    </dgm:pt>
    <dgm:pt modelId="{7F30FACB-F6AA-4F8D-B748-05823A2DE262}">
      <dgm:prSet/>
      <dgm:spPr>
        <a:solidFill>
          <a:srgbClr val="32BCEE"/>
        </a:solidFill>
      </dgm:spPr>
      <dgm:t>
        <a:bodyPr/>
        <a:lstStyle/>
        <a:p>
          <a:pPr algn="l"/>
          <a:r>
            <a:rPr lang="en-GB" dirty="0">
              <a:latin typeface="Tw Cen MT" panose="020B0602020104020603" pitchFamily="34" charset="0"/>
            </a:rPr>
            <a:t>a weakened immune system as the result of certain conditions, treatments like chemotherapy, or medicines such as steroid tablets</a:t>
          </a:r>
        </a:p>
      </dgm:t>
    </dgm:pt>
    <dgm:pt modelId="{DDFD363E-0BD2-48DC-A32B-608F40DF2B72}" type="parTrans" cxnId="{75E2E060-0ABB-4FF8-A4DA-FA69429B9570}">
      <dgm:prSet/>
      <dgm:spPr/>
      <dgm:t>
        <a:bodyPr/>
        <a:lstStyle/>
        <a:p>
          <a:endParaRPr lang="en-GB"/>
        </a:p>
      </dgm:t>
    </dgm:pt>
    <dgm:pt modelId="{1A913CDE-8B2B-4721-B52B-5EECFEA04181}" type="sibTrans" cxnId="{75E2E060-0ABB-4FF8-A4DA-FA69429B9570}">
      <dgm:prSet/>
      <dgm:spPr/>
      <dgm:t>
        <a:bodyPr/>
        <a:lstStyle/>
        <a:p>
          <a:endParaRPr lang="en-GB"/>
        </a:p>
      </dgm:t>
    </dgm:pt>
    <dgm:pt modelId="{F64DF47F-3D2F-4556-A180-1F9A22DB5496}">
      <dgm:prSet/>
      <dgm:spPr>
        <a:solidFill>
          <a:srgbClr val="32BCEE"/>
        </a:solidFill>
      </dgm:spPr>
      <dgm:t>
        <a:bodyPr/>
        <a:lstStyle/>
        <a:p>
          <a:pPr algn="l"/>
          <a:r>
            <a:rPr lang="en-GB" dirty="0">
              <a:latin typeface="Tw Cen MT" panose="020B0602020104020603" pitchFamily="34" charset="0"/>
            </a:rPr>
            <a:t>being seriously overweight (a body mass index (BMI) of 40 or above)</a:t>
          </a:r>
        </a:p>
      </dgm:t>
    </dgm:pt>
    <dgm:pt modelId="{1C5B0D2B-5757-44FC-AED9-9D21E08609FC}" type="parTrans" cxnId="{B548C0E6-BBF3-4BBC-84D0-94ABD9E218CA}">
      <dgm:prSet/>
      <dgm:spPr/>
      <dgm:t>
        <a:bodyPr/>
        <a:lstStyle/>
        <a:p>
          <a:endParaRPr lang="en-GB"/>
        </a:p>
      </dgm:t>
    </dgm:pt>
    <dgm:pt modelId="{8A0ACB16-1476-4916-90AF-1BCB873454FA}" type="sibTrans" cxnId="{B548C0E6-BBF3-4BBC-84D0-94ABD9E218CA}">
      <dgm:prSet/>
      <dgm:spPr/>
      <dgm:t>
        <a:bodyPr/>
        <a:lstStyle/>
        <a:p>
          <a:endParaRPr lang="en-GB"/>
        </a:p>
      </dgm:t>
    </dgm:pt>
    <dgm:pt modelId="{50AEFA30-5848-47AD-89A5-4AC4F87811E2}">
      <dgm:prSet/>
      <dgm:spPr>
        <a:solidFill>
          <a:srgbClr val="32BCEE"/>
        </a:solidFill>
      </dgm:spPr>
      <dgm:t>
        <a:bodyPr/>
        <a:lstStyle/>
        <a:p>
          <a:pPr algn="l"/>
          <a:r>
            <a:rPr lang="en-GB" dirty="0">
              <a:latin typeface="Tw Cen MT" panose="020B0602020104020603" pitchFamily="34" charset="0"/>
            </a:rPr>
            <a:t>pregnant women</a:t>
          </a:r>
        </a:p>
      </dgm:t>
    </dgm:pt>
    <dgm:pt modelId="{C1412798-B131-442D-8F34-01994CFE2170}" type="parTrans" cxnId="{ED3FD095-C912-4B84-837C-896C0B36B796}">
      <dgm:prSet/>
      <dgm:spPr/>
      <dgm:t>
        <a:bodyPr/>
        <a:lstStyle/>
        <a:p>
          <a:endParaRPr lang="en-GB"/>
        </a:p>
      </dgm:t>
    </dgm:pt>
    <dgm:pt modelId="{B73738C5-DF05-4407-A6E4-90BDA7EF0812}" type="sibTrans" cxnId="{ED3FD095-C912-4B84-837C-896C0B36B796}">
      <dgm:prSet/>
      <dgm:spPr/>
      <dgm:t>
        <a:bodyPr/>
        <a:lstStyle/>
        <a:p>
          <a:endParaRPr lang="en-GB"/>
        </a:p>
      </dgm:t>
    </dgm:pt>
    <dgm:pt modelId="{5BC05F5F-B87D-4345-93FD-EC1329C969C6}" type="pres">
      <dgm:prSet presAssocID="{60F0F9BD-CFA3-465F-8B31-A05DCABC8162}" presName="linear" presStyleCnt="0">
        <dgm:presLayoutVars>
          <dgm:animLvl val="lvl"/>
          <dgm:resizeHandles val="exact"/>
        </dgm:presLayoutVars>
      </dgm:prSet>
      <dgm:spPr/>
    </dgm:pt>
    <dgm:pt modelId="{132EC6E7-F710-47F4-B55F-E8F03F90BC99}" type="pres">
      <dgm:prSet presAssocID="{06A2AA39-1197-4594-BF4A-BF97A14C26CE}" presName="parentText" presStyleLbl="node1" presStyleIdx="0" presStyleCnt="11">
        <dgm:presLayoutVars>
          <dgm:chMax val="0"/>
          <dgm:bulletEnabled val="1"/>
        </dgm:presLayoutVars>
      </dgm:prSet>
      <dgm:spPr/>
    </dgm:pt>
    <dgm:pt modelId="{C53A89BB-F207-4953-AD0E-9D4993F2E5AB}" type="pres">
      <dgm:prSet presAssocID="{5179DDAF-8599-41CE-B8A5-0160A53A0212}" presName="spacer" presStyleCnt="0"/>
      <dgm:spPr/>
    </dgm:pt>
    <dgm:pt modelId="{86F1E455-E603-459E-9C5E-41EA3751050B}" type="pres">
      <dgm:prSet presAssocID="{A1EE1DE8-7BB3-4254-889F-364327420FA1}" presName="parentText" presStyleLbl="node1" presStyleIdx="1" presStyleCnt="11">
        <dgm:presLayoutVars>
          <dgm:chMax val="0"/>
          <dgm:bulletEnabled val="1"/>
        </dgm:presLayoutVars>
      </dgm:prSet>
      <dgm:spPr/>
    </dgm:pt>
    <dgm:pt modelId="{1A748B28-E200-4804-986B-A51ACB967914}" type="pres">
      <dgm:prSet presAssocID="{824183C1-5CC7-433B-A4EE-C3CDDE00A85F}" presName="spacer" presStyleCnt="0"/>
      <dgm:spPr/>
    </dgm:pt>
    <dgm:pt modelId="{BD49EE9F-61BE-4D59-ACDD-C3F0E6891BB3}" type="pres">
      <dgm:prSet presAssocID="{E19B2DB4-6F42-4182-AAB9-2FDDDA9D96D7}" presName="parentText" presStyleLbl="node1" presStyleIdx="2" presStyleCnt="11">
        <dgm:presLayoutVars>
          <dgm:chMax val="0"/>
          <dgm:bulletEnabled val="1"/>
        </dgm:presLayoutVars>
      </dgm:prSet>
      <dgm:spPr/>
    </dgm:pt>
    <dgm:pt modelId="{65ACF4AB-1574-44F3-9978-6B20BCF0AC76}" type="pres">
      <dgm:prSet presAssocID="{88EB712B-8409-4CBE-B1DB-B8757EDB1300}" presName="spacer" presStyleCnt="0"/>
      <dgm:spPr/>
    </dgm:pt>
    <dgm:pt modelId="{BA238C7D-8560-43C2-B3E8-DC93829BA92D}" type="pres">
      <dgm:prSet presAssocID="{C1604A7F-510B-40D0-A4F7-F6028B3B602F}" presName="parentText" presStyleLbl="node1" presStyleIdx="3" presStyleCnt="11">
        <dgm:presLayoutVars>
          <dgm:chMax val="0"/>
          <dgm:bulletEnabled val="1"/>
        </dgm:presLayoutVars>
      </dgm:prSet>
      <dgm:spPr/>
    </dgm:pt>
    <dgm:pt modelId="{7AC053FF-18FB-4435-88BD-51932E9CBC28}" type="pres">
      <dgm:prSet presAssocID="{9CE86353-650F-4CB4-B7DC-B81FD84F5757}" presName="spacer" presStyleCnt="0"/>
      <dgm:spPr/>
    </dgm:pt>
    <dgm:pt modelId="{68C3E5CD-EA09-44C5-B6A5-A7F39CB016DC}" type="pres">
      <dgm:prSet presAssocID="{EB0902F9-A98B-418C-B190-B033EA38BD82}" presName="parentText" presStyleLbl="node1" presStyleIdx="4" presStyleCnt="11">
        <dgm:presLayoutVars>
          <dgm:chMax val="0"/>
          <dgm:bulletEnabled val="1"/>
        </dgm:presLayoutVars>
      </dgm:prSet>
      <dgm:spPr/>
    </dgm:pt>
    <dgm:pt modelId="{CCA8684D-F362-498D-A3F2-8BDC1253BC5E}" type="pres">
      <dgm:prSet presAssocID="{C1765C63-7195-4D62-9B6C-4199328FD0D9}" presName="spacer" presStyleCnt="0"/>
      <dgm:spPr/>
    </dgm:pt>
    <dgm:pt modelId="{58CF2FE6-2ACD-45FA-8169-F43470958227}" type="pres">
      <dgm:prSet presAssocID="{4482D4BA-CC4B-4845-9B1B-E0B74543CCC6}" presName="parentText" presStyleLbl="node1" presStyleIdx="5" presStyleCnt="11">
        <dgm:presLayoutVars>
          <dgm:chMax val="0"/>
          <dgm:bulletEnabled val="1"/>
        </dgm:presLayoutVars>
      </dgm:prSet>
      <dgm:spPr/>
    </dgm:pt>
    <dgm:pt modelId="{16147A9E-B18F-462D-BEFE-28A9E7B4DD90}" type="pres">
      <dgm:prSet presAssocID="{E44F74DA-4DC7-4297-90DF-D090CA474827}" presName="spacer" presStyleCnt="0"/>
      <dgm:spPr/>
    </dgm:pt>
    <dgm:pt modelId="{222E1C10-02CE-4E80-BDB3-E6621469FD59}" type="pres">
      <dgm:prSet presAssocID="{EFCDC16B-B861-48BA-B92C-C7DD4923E254}" presName="parentText" presStyleLbl="node1" presStyleIdx="6" presStyleCnt="11">
        <dgm:presLayoutVars>
          <dgm:chMax val="0"/>
          <dgm:bulletEnabled val="1"/>
        </dgm:presLayoutVars>
      </dgm:prSet>
      <dgm:spPr/>
    </dgm:pt>
    <dgm:pt modelId="{09B79C6B-1068-4F9B-BB4C-0C127E68254A}" type="pres">
      <dgm:prSet presAssocID="{1AEC75EC-070C-4747-ACD2-420F7A66FD3D}" presName="spacer" presStyleCnt="0"/>
      <dgm:spPr/>
    </dgm:pt>
    <dgm:pt modelId="{CA6CC974-6D75-4A47-A65B-FF3AA6EF5788}" type="pres">
      <dgm:prSet presAssocID="{B29A007C-4733-4244-B90D-B04CAAC02E40}" presName="parentText" presStyleLbl="node1" presStyleIdx="7" presStyleCnt="11">
        <dgm:presLayoutVars>
          <dgm:chMax val="0"/>
          <dgm:bulletEnabled val="1"/>
        </dgm:presLayoutVars>
      </dgm:prSet>
      <dgm:spPr/>
    </dgm:pt>
    <dgm:pt modelId="{540A2C0C-0685-4C28-B887-2915D360E9E1}" type="pres">
      <dgm:prSet presAssocID="{FE61C691-53B7-4086-A351-72FFE7B98F14}" presName="spacer" presStyleCnt="0"/>
      <dgm:spPr/>
    </dgm:pt>
    <dgm:pt modelId="{730BEA10-5F33-4597-A9E3-8DEE3AF92007}" type="pres">
      <dgm:prSet presAssocID="{7F30FACB-F6AA-4F8D-B748-05823A2DE262}" presName="parentText" presStyleLbl="node1" presStyleIdx="8" presStyleCnt="11">
        <dgm:presLayoutVars>
          <dgm:chMax val="0"/>
          <dgm:bulletEnabled val="1"/>
        </dgm:presLayoutVars>
      </dgm:prSet>
      <dgm:spPr/>
    </dgm:pt>
    <dgm:pt modelId="{90527D79-1F65-4488-9B94-9BBEB8373AB9}" type="pres">
      <dgm:prSet presAssocID="{1A913CDE-8B2B-4721-B52B-5EECFEA04181}" presName="spacer" presStyleCnt="0"/>
      <dgm:spPr/>
    </dgm:pt>
    <dgm:pt modelId="{5A849BDE-753B-42A1-9F5E-1D728B8D8517}" type="pres">
      <dgm:prSet presAssocID="{F64DF47F-3D2F-4556-A180-1F9A22DB5496}" presName="parentText" presStyleLbl="node1" presStyleIdx="9" presStyleCnt="11">
        <dgm:presLayoutVars>
          <dgm:chMax val="0"/>
          <dgm:bulletEnabled val="1"/>
        </dgm:presLayoutVars>
      </dgm:prSet>
      <dgm:spPr/>
    </dgm:pt>
    <dgm:pt modelId="{14D6DBD1-58AD-4E9B-810B-AD46B388E253}" type="pres">
      <dgm:prSet presAssocID="{8A0ACB16-1476-4916-90AF-1BCB873454FA}" presName="spacer" presStyleCnt="0"/>
      <dgm:spPr/>
    </dgm:pt>
    <dgm:pt modelId="{9E7048FD-3987-4909-ABDD-E9438F8F92CD}" type="pres">
      <dgm:prSet presAssocID="{50AEFA30-5848-47AD-89A5-4AC4F87811E2}" presName="parentText" presStyleLbl="node1" presStyleIdx="10" presStyleCnt="11">
        <dgm:presLayoutVars>
          <dgm:chMax val="0"/>
          <dgm:bulletEnabled val="1"/>
        </dgm:presLayoutVars>
      </dgm:prSet>
      <dgm:spPr/>
    </dgm:pt>
  </dgm:ptLst>
  <dgm:cxnLst>
    <dgm:cxn modelId="{1C426C04-672C-4275-BDE7-CA289291FF0C}" type="presOf" srcId="{E19B2DB4-6F42-4182-AAB9-2FDDDA9D96D7}" destId="{BD49EE9F-61BE-4D59-ACDD-C3F0E6891BB3}" srcOrd="0" destOrd="0" presId="urn:microsoft.com/office/officeart/2005/8/layout/vList2"/>
    <dgm:cxn modelId="{B799960E-DBF9-4E48-B783-CD58E8603592}" type="presOf" srcId="{60F0F9BD-CFA3-465F-8B31-A05DCABC8162}" destId="{5BC05F5F-B87D-4345-93FD-EC1329C969C6}" srcOrd="0" destOrd="0" presId="urn:microsoft.com/office/officeart/2005/8/layout/vList2"/>
    <dgm:cxn modelId="{D196F710-CD5C-4419-B492-4159E030E37C}" type="presOf" srcId="{EB0902F9-A98B-418C-B190-B033EA38BD82}" destId="{68C3E5CD-EA09-44C5-B6A5-A7F39CB016DC}" srcOrd="0" destOrd="0" presId="urn:microsoft.com/office/officeart/2005/8/layout/vList2"/>
    <dgm:cxn modelId="{DCE1A92A-003D-458F-BB53-A720769077D4}" srcId="{60F0F9BD-CFA3-465F-8B31-A05DCABC8162}" destId="{C1604A7F-510B-40D0-A4F7-F6028B3B602F}" srcOrd="3" destOrd="0" parTransId="{849BA1D9-5A8C-49FB-8C7D-5A760C45130E}" sibTransId="{9CE86353-650F-4CB4-B7DC-B81FD84F5757}"/>
    <dgm:cxn modelId="{4C48543D-E204-47C7-8EEC-287CF0A130EE}" type="presOf" srcId="{EFCDC16B-B861-48BA-B92C-C7DD4923E254}" destId="{222E1C10-02CE-4E80-BDB3-E6621469FD59}" srcOrd="0" destOrd="0" presId="urn:microsoft.com/office/officeart/2005/8/layout/vList2"/>
    <dgm:cxn modelId="{75E2E060-0ABB-4FF8-A4DA-FA69429B9570}" srcId="{60F0F9BD-CFA3-465F-8B31-A05DCABC8162}" destId="{7F30FACB-F6AA-4F8D-B748-05823A2DE262}" srcOrd="8" destOrd="0" parTransId="{DDFD363E-0BD2-48DC-A32B-608F40DF2B72}" sibTransId="{1A913CDE-8B2B-4721-B52B-5EECFEA04181}"/>
    <dgm:cxn modelId="{0E723461-9BE8-4108-84A8-E3B44BB80DC7}" srcId="{60F0F9BD-CFA3-465F-8B31-A05DCABC8162}" destId="{EFCDC16B-B861-48BA-B92C-C7DD4923E254}" srcOrd="6" destOrd="0" parTransId="{B817767B-12CE-4125-8D35-207B8B10A7E2}" sibTransId="{1AEC75EC-070C-4747-ACD2-420F7A66FD3D}"/>
    <dgm:cxn modelId="{90DDE766-3487-440E-BA39-0E49E14C5B0E}" type="presOf" srcId="{06A2AA39-1197-4594-BF4A-BF97A14C26CE}" destId="{132EC6E7-F710-47F4-B55F-E8F03F90BC99}" srcOrd="0" destOrd="0" presId="urn:microsoft.com/office/officeart/2005/8/layout/vList2"/>
    <dgm:cxn modelId="{CB78814D-9A81-4E4F-B0A7-85F5722C2931}" srcId="{60F0F9BD-CFA3-465F-8B31-A05DCABC8162}" destId="{B29A007C-4733-4244-B90D-B04CAAC02E40}" srcOrd="7" destOrd="0" parTransId="{C98313A2-5090-4FFE-B957-E2FE848C3F7C}" sibTransId="{FE61C691-53B7-4086-A351-72FFE7B98F14}"/>
    <dgm:cxn modelId="{6A57924F-D6F3-4747-951A-83E688E7653E}" type="presOf" srcId="{F64DF47F-3D2F-4556-A180-1F9A22DB5496}" destId="{5A849BDE-753B-42A1-9F5E-1D728B8D8517}" srcOrd="0" destOrd="0" presId="urn:microsoft.com/office/officeart/2005/8/layout/vList2"/>
    <dgm:cxn modelId="{705F3089-6550-4BE6-8D60-FF3BA975B52A}" type="presOf" srcId="{A1EE1DE8-7BB3-4254-889F-364327420FA1}" destId="{86F1E455-E603-459E-9C5E-41EA3751050B}" srcOrd="0" destOrd="0" presId="urn:microsoft.com/office/officeart/2005/8/layout/vList2"/>
    <dgm:cxn modelId="{60AA1D8B-4BC3-45E1-AB52-7030DE434059}" srcId="{60F0F9BD-CFA3-465F-8B31-A05DCABC8162}" destId="{06A2AA39-1197-4594-BF4A-BF97A14C26CE}" srcOrd="0" destOrd="0" parTransId="{56CC8439-DEEA-45DC-9211-178379ED7FD4}" sibTransId="{5179DDAF-8599-41CE-B8A5-0160A53A0212}"/>
    <dgm:cxn modelId="{CB00408E-55EA-4552-95F1-C446B8DEED87}" srcId="{60F0F9BD-CFA3-465F-8B31-A05DCABC8162}" destId="{EB0902F9-A98B-418C-B190-B033EA38BD82}" srcOrd="4" destOrd="0" parTransId="{43019190-7DDF-4BDB-80B9-27A46989B2B8}" sibTransId="{C1765C63-7195-4D62-9B6C-4199328FD0D9}"/>
    <dgm:cxn modelId="{AF25788F-ED1B-40E2-931E-5EACBC3F0280}" srcId="{60F0F9BD-CFA3-465F-8B31-A05DCABC8162}" destId="{A1EE1DE8-7BB3-4254-889F-364327420FA1}" srcOrd="1" destOrd="0" parTransId="{37166803-7C19-4A40-89BA-AC216DB65658}" sibTransId="{824183C1-5CC7-433B-A4EE-C3CDDE00A85F}"/>
    <dgm:cxn modelId="{ED3FD095-C912-4B84-837C-896C0B36B796}" srcId="{60F0F9BD-CFA3-465F-8B31-A05DCABC8162}" destId="{50AEFA30-5848-47AD-89A5-4AC4F87811E2}" srcOrd="10" destOrd="0" parTransId="{C1412798-B131-442D-8F34-01994CFE2170}" sibTransId="{B73738C5-DF05-4407-A6E4-90BDA7EF0812}"/>
    <dgm:cxn modelId="{37F9AFB0-F0FE-4E27-A139-30B7E62ADAE4}" type="presOf" srcId="{7F30FACB-F6AA-4F8D-B748-05823A2DE262}" destId="{730BEA10-5F33-4597-A9E3-8DEE3AF92007}" srcOrd="0" destOrd="0" presId="urn:microsoft.com/office/officeart/2005/8/layout/vList2"/>
    <dgm:cxn modelId="{3B15EAD2-AA8C-443D-AC83-1922AF4F620D}" type="presOf" srcId="{50AEFA30-5848-47AD-89A5-4AC4F87811E2}" destId="{9E7048FD-3987-4909-ABDD-E9438F8F92CD}" srcOrd="0" destOrd="0" presId="urn:microsoft.com/office/officeart/2005/8/layout/vList2"/>
    <dgm:cxn modelId="{990D9EDC-B9A2-4C00-A5B8-DCB0A80C5A17}" srcId="{60F0F9BD-CFA3-465F-8B31-A05DCABC8162}" destId="{4482D4BA-CC4B-4845-9B1B-E0B74543CCC6}" srcOrd="5" destOrd="0" parTransId="{47857BDF-498B-4196-BF5A-60540A7FB36E}" sibTransId="{E44F74DA-4DC7-4297-90DF-D090CA474827}"/>
    <dgm:cxn modelId="{B548C0E6-BBF3-4BBC-84D0-94ABD9E218CA}" srcId="{60F0F9BD-CFA3-465F-8B31-A05DCABC8162}" destId="{F64DF47F-3D2F-4556-A180-1F9A22DB5496}" srcOrd="9" destOrd="0" parTransId="{1C5B0D2B-5757-44FC-AED9-9D21E08609FC}" sibTransId="{8A0ACB16-1476-4916-90AF-1BCB873454FA}"/>
    <dgm:cxn modelId="{FF231AE8-CDF9-4154-8B0F-1D43A4E17531}" type="presOf" srcId="{C1604A7F-510B-40D0-A4F7-F6028B3B602F}" destId="{BA238C7D-8560-43C2-B3E8-DC93829BA92D}" srcOrd="0" destOrd="0" presId="urn:microsoft.com/office/officeart/2005/8/layout/vList2"/>
    <dgm:cxn modelId="{A97B21EA-E707-4A5E-90E1-E11CD69F4AB7}" srcId="{60F0F9BD-CFA3-465F-8B31-A05DCABC8162}" destId="{E19B2DB4-6F42-4182-AAB9-2FDDDA9D96D7}" srcOrd="2" destOrd="0" parTransId="{040CE34A-2037-42F4-B28E-A4D7A7398951}" sibTransId="{88EB712B-8409-4CBE-B1DB-B8757EDB1300}"/>
    <dgm:cxn modelId="{409BECFC-5C5C-44CE-ACA9-A3F07F4C9B20}" type="presOf" srcId="{B29A007C-4733-4244-B90D-B04CAAC02E40}" destId="{CA6CC974-6D75-4A47-A65B-FF3AA6EF5788}" srcOrd="0" destOrd="0" presId="urn:microsoft.com/office/officeart/2005/8/layout/vList2"/>
    <dgm:cxn modelId="{4AC90FFD-77BE-4772-8B25-3C769F7D8402}" type="presOf" srcId="{4482D4BA-CC4B-4845-9B1B-E0B74543CCC6}" destId="{58CF2FE6-2ACD-45FA-8169-F43470958227}" srcOrd="0" destOrd="0" presId="urn:microsoft.com/office/officeart/2005/8/layout/vList2"/>
    <dgm:cxn modelId="{84F43DE2-8689-4725-9C7A-F114254BFF16}" type="presParOf" srcId="{5BC05F5F-B87D-4345-93FD-EC1329C969C6}" destId="{132EC6E7-F710-47F4-B55F-E8F03F90BC99}" srcOrd="0" destOrd="0" presId="urn:microsoft.com/office/officeart/2005/8/layout/vList2"/>
    <dgm:cxn modelId="{E2BEB883-D921-4AE6-B159-20910A647F77}" type="presParOf" srcId="{5BC05F5F-B87D-4345-93FD-EC1329C969C6}" destId="{C53A89BB-F207-4953-AD0E-9D4993F2E5AB}" srcOrd="1" destOrd="0" presId="urn:microsoft.com/office/officeart/2005/8/layout/vList2"/>
    <dgm:cxn modelId="{3F92F69E-F513-4110-8DE8-C1CE7EBD6E77}" type="presParOf" srcId="{5BC05F5F-B87D-4345-93FD-EC1329C969C6}" destId="{86F1E455-E603-459E-9C5E-41EA3751050B}" srcOrd="2" destOrd="0" presId="urn:microsoft.com/office/officeart/2005/8/layout/vList2"/>
    <dgm:cxn modelId="{C7D4E358-EC81-4319-AA35-B94AC318F709}" type="presParOf" srcId="{5BC05F5F-B87D-4345-93FD-EC1329C969C6}" destId="{1A748B28-E200-4804-986B-A51ACB967914}" srcOrd="3" destOrd="0" presId="urn:microsoft.com/office/officeart/2005/8/layout/vList2"/>
    <dgm:cxn modelId="{86A6771A-FB1C-4C6C-92BF-5175FD40FE6D}" type="presParOf" srcId="{5BC05F5F-B87D-4345-93FD-EC1329C969C6}" destId="{BD49EE9F-61BE-4D59-ACDD-C3F0E6891BB3}" srcOrd="4" destOrd="0" presId="urn:microsoft.com/office/officeart/2005/8/layout/vList2"/>
    <dgm:cxn modelId="{B4974FD9-7DF1-4FC1-A684-C7510CAE5618}" type="presParOf" srcId="{5BC05F5F-B87D-4345-93FD-EC1329C969C6}" destId="{65ACF4AB-1574-44F3-9978-6B20BCF0AC76}" srcOrd="5" destOrd="0" presId="urn:microsoft.com/office/officeart/2005/8/layout/vList2"/>
    <dgm:cxn modelId="{7EA8D10D-1CF2-4CB4-AD6B-49B9F0C61318}" type="presParOf" srcId="{5BC05F5F-B87D-4345-93FD-EC1329C969C6}" destId="{BA238C7D-8560-43C2-B3E8-DC93829BA92D}" srcOrd="6" destOrd="0" presId="urn:microsoft.com/office/officeart/2005/8/layout/vList2"/>
    <dgm:cxn modelId="{BE9C2DDC-238E-41B5-92A7-CA108113C708}" type="presParOf" srcId="{5BC05F5F-B87D-4345-93FD-EC1329C969C6}" destId="{7AC053FF-18FB-4435-88BD-51932E9CBC28}" srcOrd="7" destOrd="0" presId="urn:microsoft.com/office/officeart/2005/8/layout/vList2"/>
    <dgm:cxn modelId="{693E5D45-8A50-4C5C-B638-671EF980DE1A}" type="presParOf" srcId="{5BC05F5F-B87D-4345-93FD-EC1329C969C6}" destId="{68C3E5CD-EA09-44C5-B6A5-A7F39CB016DC}" srcOrd="8" destOrd="0" presId="urn:microsoft.com/office/officeart/2005/8/layout/vList2"/>
    <dgm:cxn modelId="{D441911B-CD81-4450-9C5B-F126504E6575}" type="presParOf" srcId="{5BC05F5F-B87D-4345-93FD-EC1329C969C6}" destId="{CCA8684D-F362-498D-A3F2-8BDC1253BC5E}" srcOrd="9" destOrd="0" presId="urn:microsoft.com/office/officeart/2005/8/layout/vList2"/>
    <dgm:cxn modelId="{7A0AE74B-A8B5-48E7-A0F2-9CCCCE7B5BC0}" type="presParOf" srcId="{5BC05F5F-B87D-4345-93FD-EC1329C969C6}" destId="{58CF2FE6-2ACD-45FA-8169-F43470958227}" srcOrd="10" destOrd="0" presId="urn:microsoft.com/office/officeart/2005/8/layout/vList2"/>
    <dgm:cxn modelId="{AE61B314-2628-4DF5-9740-D380A3F00292}" type="presParOf" srcId="{5BC05F5F-B87D-4345-93FD-EC1329C969C6}" destId="{16147A9E-B18F-462D-BEFE-28A9E7B4DD90}" srcOrd="11" destOrd="0" presId="urn:microsoft.com/office/officeart/2005/8/layout/vList2"/>
    <dgm:cxn modelId="{0D5F9431-48DD-4DC5-8700-189DE97C7AE3}" type="presParOf" srcId="{5BC05F5F-B87D-4345-93FD-EC1329C969C6}" destId="{222E1C10-02CE-4E80-BDB3-E6621469FD59}" srcOrd="12" destOrd="0" presId="urn:microsoft.com/office/officeart/2005/8/layout/vList2"/>
    <dgm:cxn modelId="{0AFE50E9-8028-43F5-A5D2-F993CAE9D914}" type="presParOf" srcId="{5BC05F5F-B87D-4345-93FD-EC1329C969C6}" destId="{09B79C6B-1068-4F9B-BB4C-0C127E68254A}" srcOrd="13" destOrd="0" presId="urn:microsoft.com/office/officeart/2005/8/layout/vList2"/>
    <dgm:cxn modelId="{AA014519-8BFF-43DA-956B-7DBCAA6E3641}" type="presParOf" srcId="{5BC05F5F-B87D-4345-93FD-EC1329C969C6}" destId="{CA6CC974-6D75-4A47-A65B-FF3AA6EF5788}" srcOrd="14" destOrd="0" presId="urn:microsoft.com/office/officeart/2005/8/layout/vList2"/>
    <dgm:cxn modelId="{BF5C787D-117A-4118-AC44-8375A0D6BA72}" type="presParOf" srcId="{5BC05F5F-B87D-4345-93FD-EC1329C969C6}" destId="{540A2C0C-0685-4C28-B887-2915D360E9E1}" srcOrd="15" destOrd="0" presId="urn:microsoft.com/office/officeart/2005/8/layout/vList2"/>
    <dgm:cxn modelId="{BEB3F704-13E2-47BA-A56D-B75B18C00201}" type="presParOf" srcId="{5BC05F5F-B87D-4345-93FD-EC1329C969C6}" destId="{730BEA10-5F33-4597-A9E3-8DEE3AF92007}" srcOrd="16" destOrd="0" presId="urn:microsoft.com/office/officeart/2005/8/layout/vList2"/>
    <dgm:cxn modelId="{AEA446AA-D76F-4A5E-9526-170117F26C92}" type="presParOf" srcId="{5BC05F5F-B87D-4345-93FD-EC1329C969C6}" destId="{90527D79-1F65-4488-9B94-9BBEB8373AB9}" srcOrd="17" destOrd="0" presId="urn:microsoft.com/office/officeart/2005/8/layout/vList2"/>
    <dgm:cxn modelId="{7836BD45-9292-47F0-BFAB-315697ED35CE}" type="presParOf" srcId="{5BC05F5F-B87D-4345-93FD-EC1329C969C6}" destId="{5A849BDE-753B-42A1-9F5E-1D728B8D8517}" srcOrd="18" destOrd="0" presId="urn:microsoft.com/office/officeart/2005/8/layout/vList2"/>
    <dgm:cxn modelId="{2122F0A6-8041-4504-984F-3CD7866F9227}" type="presParOf" srcId="{5BC05F5F-B87D-4345-93FD-EC1329C969C6}" destId="{14D6DBD1-58AD-4E9B-810B-AD46B388E253}" srcOrd="19" destOrd="0" presId="urn:microsoft.com/office/officeart/2005/8/layout/vList2"/>
    <dgm:cxn modelId="{CDFD56A5-7B7D-4B63-9DCC-E70FAF93FF94}" type="presParOf" srcId="{5BC05F5F-B87D-4345-93FD-EC1329C969C6}" destId="{9E7048FD-3987-4909-ABDD-E9438F8F92CD}"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0FCAB1-247C-4B01-B47A-78327B4B06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A1DE287-5503-4424-BEBC-1B0B3EA1C29C}">
      <dgm:prSet custT="1"/>
      <dgm:spPr>
        <a:solidFill>
          <a:srgbClr val="0161B3"/>
        </a:solidFill>
      </dgm:spPr>
      <dgm:t>
        <a:bodyPr/>
        <a:lstStyle/>
        <a:p>
          <a:r>
            <a:rPr lang="en-US" sz="2000" b="0" i="0" baseline="0" dirty="0">
              <a:latin typeface="Tw Cen MT" panose="020B0602020104020603" pitchFamily="34" charset="0"/>
            </a:rPr>
            <a:t>Solid organ transplant recipients</a:t>
          </a:r>
          <a:endParaRPr lang="en-GB" sz="2000" dirty="0">
            <a:latin typeface="Tw Cen MT" panose="020B0602020104020603" pitchFamily="34" charset="0"/>
          </a:endParaRPr>
        </a:p>
      </dgm:t>
    </dgm:pt>
    <dgm:pt modelId="{5DEDF7AB-C2FF-4231-9DC1-4A4F3B84C512}" type="parTrans" cxnId="{FA706DAF-F5EB-49DF-9BAB-80247B494CCF}">
      <dgm:prSet/>
      <dgm:spPr/>
      <dgm:t>
        <a:bodyPr/>
        <a:lstStyle/>
        <a:p>
          <a:endParaRPr lang="en-GB"/>
        </a:p>
      </dgm:t>
    </dgm:pt>
    <dgm:pt modelId="{0CCF6F1D-8B13-496B-85BD-9A2C69433C0C}" type="sibTrans" cxnId="{FA706DAF-F5EB-49DF-9BAB-80247B494CCF}">
      <dgm:prSet/>
      <dgm:spPr/>
      <dgm:t>
        <a:bodyPr/>
        <a:lstStyle/>
        <a:p>
          <a:endParaRPr lang="en-GB"/>
        </a:p>
      </dgm:t>
    </dgm:pt>
    <dgm:pt modelId="{E331FF4A-D530-43B2-826E-218204C8A8C7}">
      <dgm:prSet custT="1"/>
      <dgm:spPr>
        <a:solidFill>
          <a:srgbClr val="0161B3"/>
        </a:solidFill>
      </dgm:spPr>
      <dgm:t>
        <a:bodyPr/>
        <a:lstStyle/>
        <a:p>
          <a:r>
            <a:rPr lang="en-US" sz="2000" b="0" i="0" baseline="0" dirty="0">
              <a:latin typeface="Tw Cen MT" panose="020B0602020104020603" pitchFamily="34" charset="0"/>
            </a:rPr>
            <a:t>People with specific cancers:</a:t>
          </a:r>
          <a:endParaRPr lang="en-GB" sz="2000" dirty="0">
            <a:latin typeface="Tw Cen MT" panose="020B0602020104020603" pitchFamily="34" charset="0"/>
          </a:endParaRPr>
        </a:p>
      </dgm:t>
    </dgm:pt>
    <dgm:pt modelId="{E0315983-C621-435B-B2FF-430AF4AA78AD}" type="parTrans" cxnId="{71996181-5402-49D2-A8C2-D41455C54F0D}">
      <dgm:prSet/>
      <dgm:spPr/>
      <dgm:t>
        <a:bodyPr/>
        <a:lstStyle/>
        <a:p>
          <a:endParaRPr lang="en-GB"/>
        </a:p>
      </dgm:t>
    </dgm:pt>
    <dgm:pt modelId="{97E277A8-3555-4BCD-8B13-1980A577F081}" type="sibTrans" cxnId="{71996181-5402-49D2-A8C2-D41455C54F0D}">
      <dgm:prSet/>
      <dgm:spPr/>
      <dgm:t>
        <a:bodyPr/>
        <a:lstStyle/>
        <a:p>
          <a:endParaRPr lang="en-GB"/>
        </a:p>
      </dgm:t>
    </dgm:pt>
    <dgm:pt modelId="{2A92077B-7AA9-4BA1-A460-E20D1DFC8228}">
      <dgm:prSet custT="1"/>
      <dgm:spPr>
        <a:solidFill>
          <a:srgbClr val="32BCEE"/>
        </a:solidFill>
      </dgm:spPr>
      <dgm:t>
        <a:bodyPr/>
        <a:lstStyle/>
        <a:p>
          <a:r>
            <a:rPr lang="en-US" sz="1400" b="0" i="0" baseline="0" dirty="0">
              <a:solidFill>
                <a:schemeClr val="bg1"/>
              </a:solidFill>
              <a:latin typeface="Tw Cen MT" panose="020B0602020104020603" pitchFamily="34" charset="0"/>
            </a:rPr>
            <a:t>people with cancer who are undergoing active chemotherapy</a:t>
          </a:r>
          <a:endParaRPr lang="en-GB" sz="1400" dirty="0">
            <a:solidFill>
              <a:schemeClr val="bg1"/>
            </a:solidFill>
            <a:latin typeface="Tw Cen MT" panose="020B0602020104020603" pitchFamily="34" charset="0"/>
          </a:endParaRPr>
        </a:p>
      </dgm:t>
    </dgm:pt>
    <dgm:pt modelId="{4C76996C-1431-4F3C-8C88-FC2192E97CE7}" type="parTrans" cxnId="{01E4D609-7F26-4D3A-A620-41A8A4549C9E}">
      <dgm:prSet/>
      <dgm:spPr/>
      <dgm:t>
        <a:bodyPr/>
        <a:lstStyle/>
        <a:p>
          <a:endParaRPr lang="en-GB"/>
        </a:p>
      </dgm:t>
    </dgm:pt>
    <dgm:pt modelId="{D0B14F6D-8CCC-4056-8380-418481712CCA}" type="sibTrans" cxnId="{01E4D609-7F26-4D3A-A620-41A8A4549C9E}">
      <dgm:prSet/>
      <dgm:spPr/>
      <dgm:t>
        <a:bodyPr/>
        <a:lstStyle/>
        <a:p>
          <a:endParaRPr lang="en-GB"/>
        </a:p>
      </dgm:t>
    </dgm:pt>
    <dgm:pt modelId="{C44BEEDA-4534-48A4-996D-88AB3D65E5D1}">
      <dgm:prSet custT="1"/>
      <dgm:spPr>
        <a:solidFill>
          <a:srgbClr val="32BCEE"/>
        </a:solidFill>
      </dgm:spPr>
      <dgm:t>
        <a:bodyPr/>
        <a:lstStyle/>
        <a:p>
          <a:r>
            <a:rPr lang="en-US" sz="1400" b="0" i="0" baseline="0" dirty="0">
              <a:solidFill>
                <a:schemeClr val="bg1"/>
              </a:solidFill>
              <a:latin typeface="Tw Cen MT" panose="020B0602020104020603" pitchFamily="34" charset="0"/>
            </a:rPr>
            <a:t>people with lung cancer who are undergoing radical radiotherapy</a:t>
          </a:r>
          <a:endParaRPr lang="en-GB" sz="1400" dirty="0">
            <a:solidFill>
              <a:schemeClr val="bg1"/>
            </a:solidFill>
            <a:latin typeface="Tw Cen MT" panose="020B0602020104020603" pitchFamily="34" charset="0"/>
          </a:endParaRPr>
        </a:p>
      </dgm:t>
    </dgm:pt>
    <dgm:pt modelId="{6F79D967-FD41-4573-9824-490EC0862854}" type="parTrans" cxnId="{54BD434C-6D01-4B4E-93F0-715350FD7DA9}">
      <dgm:prSet/>
      <dgm:spPr/>
      <dgm:t>
        <a:bodyPr/>
        <a:lstStyle/>
        <a:p>
          <a:endParaRPr lang="en-GB"/>
        </a:p>
      </dgm:t>
    </dgm:pt>
    <dgm:pt modelId="{F2D52099-42D7-4E4E-BD60-30E74A6DB65A}" type="sibTrans" cxnId="{54BD434C-6D01-4B4E-93F0-715350FD7DA9}">
      <dgm:prSet/>
      <dgm:spPr/>
      <dgm:t>
        <a:bodyPr/>
        <a:lstStyle/>
        <a:p>
          <a:endParaRPr lang="en-GB"/>
        </a:p>
      </dgm:t>
    </dgm:pt>
    <dgm:pt modelId="{451AAD63-158E-457A-A4B5-334E600C847F}">
      <dgm:prSet custT="1"/>
      <dgm:spPr>
        <a:solidFill>
          <a:srgbClr val="32BCEE"/>
        </a:solidFill>
      </dgm:spPr>
      <dgm:t>
        <a:bodyPr/>
        <a:lstStyle/>
        <a:p>
          <a:r>
            <a:rPr lang="en-US" sz="1400" b="0" i="0" baseline="0" dirty="0">
              <a:solidFill>
                <a:schemeClr val="bg1"/>
              </a:solidFill>
              <a:latin typeface="Tw Cen MT" panose="020B0602020104020603" pitchFamily="34" charset="0"/>
            </a:rPr>
            <a:t>people with cancers of the blood or bone marrow such as </a:t>
          </a:r>
          <a:r>
            <a:rPr lang="en-US" sz="1400" b="0" i="0" baseline="0" dirty="0" err="1">
              <a:solidFill>
                <a:schemeClr val="bg1"/>
              </a:solidFill>
              <a:latin typeface="Tw Cen MT" panose="020B0602020104020603" pitchFamily="34" charset="0"/>
            </a:rPr>
            <a:t>leukaemia</a:t>
          </a:r>
          <a:r>
            <a:rPr lang="en-US" sz="1400" b="0" i="0" baseline="0" dirty="0">
              <a:solidFill>
                <a:schemeClr val="bg1"/>
              </a:solidFill>
              <a:latin typeface="Tw Cen MT" panose="020B0602020104020603" pitchFamily="34" charset="0"/>
            </a:rPr>
            <a:t>, lymphoma or myeloma who are at any stage of treatment</a:t>
          </a:r>
          <a:endParaRPr lang="en-GB" sz="1400" dirty="0">
            <a:solidFill>
              <a:schemeClr val="bg1"/>
            </a:solidFill>
            <a:latin typeface="Tw Cen MT" panose="020B0602020104020603" pitchFamily="34" charset="0"/>
          </a:endParaRPr>
        </a:p>
      </dgm:t>
    </dgm:pt>
    <dgm:pt modelId="{98E08AD0-0A7C-43C5-82D2-05190A7BB47E}" type="parTrans" cxnId="{2A3F0AEC-BD4D-48A0-861D-18ABECCBEAA1}">
      <dgm:prSet/>
      <dgm:spPr/>
      <dgm:t>
        <a:bodyPr/>
        <a:lstStyle/>
        <a:p>
          <a:endParaRPr lang="en-GB"/>
        </a:p>
      </dgm:t>
    </dgm:pt>
    <dgm:pt modelId="{7067C2DF-7A35-4D5D-AC97-09C47DA1C940}" type="sibTrans" cxnId="{2A3F0AEC-BD4D-48A0-861D-18ABECCBEAA1}">
      <dgm:prSet/>
      <dgm:spPr/>
      <dgm:t>
        <a:bodyPr/>
        <a:lstStyle/>
        <a:p>
          <a:endParaRPr lang="en-GB"/>
        </a:p>
      </dgm:t>
    </dgm:pt>
    <dgm:pt modelId="{3BE149D2-147B-4FD0-A733-18EE534992B7}">
      <dgm:prSet custT="1"/>
      <dgm:spPr>
        <a:solidFill>
          <a:srgbClr val="32BCEE"/>
        </a:solidFill>
      </dgm:spPr>
      <dgm:t>
        <a:bodyPr/>
        <a:lstStyle/>
        <a:p>
          <a:r>
            <a:rPr lang="en-US" sz="1400" b="0" i="0" baseline="0" dirty="0">
              <a:solidFill>
                <a:schemeClr val="bg1"/>
              </a:solidFill>
              <a:latin typeface="Tw Cen MT" panose="020B0602020104020603" pitchFamily="34" charset="0"/>
            </a:rPr>
            <a:t>people having immunotherapy or other continuing antibody treatments for cancer</a:t>
          </a:r>
          <a:endParaRPr lang="en-GB" sz="1400" dirty="0">
            <a:solidFill>
              <a:schemeClr val="bg1"/>
            </a:solidFill>
            <a:latin typeface="Tw Cen MT" panose="020B0602020104020603" pitchFamily="34" charset="0"/>
          </a:endParaRPr>
        </a:p>
      </dgm:t>
    </dgm:pt>
    <dgm:pt modelId="{C69973FF-8634-4A48-9459-9181C1DC7FA0}" type="parTrans" cxnId="{AC074A2A-07CE-4FAF-A4CF-6B8C500F15E6}">
      <dgm:prSet/>
      <dgm:spPr/>
      <dgm:t>
        <a:bodyPr/>
        <a:lstStyle/>
        <a:p>
          <a:endParaRPr lang="en-GB"/>
        </a:p>
      </dgm:t>
    </dgm:pt>
    <dgm:pt modelId="{687C2D77-2914-4E13-8243-C47C820220E3}" type="sibTrans" cxnId="{AC074A2A-07CE-4FAF-A4CF-6B8C500F15E6}">
      <dgm:prSet/>
      <dgm:spPr/>
      <dgm:t>
        <a:bodyPr/>
        <a:lstStyle/>
        <a:p>
          <a:endParaRPr lang="en-GB"/>
        </a:p>
      </dgm:t>
    </dgm:pt>
    <dgm:pt modelId="{BC105956-CD36-4C03-8195-BE5166778CA1}">
      <dgm:prSet custT="1"/>
      <dgm:spPr>
        <a:solidFill>
          <a:srgbClr val="32BCEE"/>
        </a:solidFill>
      </dgm:spPr>
      <dgm:t>
        <a:bodyPr/>
        <a:lstStyle/>
        <a:p>
          <a:r>
            <a:rPr lang="en-US" sz="1400" b="0" i="0" baseline="0" dirty="0">
              <a:solidFill>
                <a:schemeClr val="bg1"/>
              </a:solidFill>
              <a:latin typeface="Tw Cen MT" panose="020B0602020104020603" pitchFamily="34" charset="0"/>
            </a:rPr>
            <a:t>people having other targeted cancer treatments which can affect the immune system, such as protein kinase inhibitors or PARP inhibitors</a:t>
          </a:r>
          <a:endParaRPr lang="en-GB" sz="1400" dirty="0">
            <a:solidFill>
              <a:schemeClr val="bg1"/>
            </a:solidFill>
            <a:latin typeface="Tw Cen MT" panose="020B0602020104020603" pitchFamily="34" charset="0"/>
          </a:endParaRPr>
        </a:p>
      </dgm:t>
    </dgm:pt>
    <dgm:pt modelId="{716C4528-B94F-425A-B357-3C51E4E95ABD}" type="parTrans" cxnId="{7BA5E91B-80E7-4BFC-A928-1C60C952D1C8}">
      <dgm:prSet/>
      <dgm:spPr/>
      <dgm:t>
        <a:bodyPr/>
        <a:lstStyle/>
        <a:p>
          <a:endParaRPr lang="en-GB"/>
        </a:p>
      </dgm:t>
    </dgm:pt>
    <dgm:pt modelId="{B128BB74-B7A3-4A59-AE0D-3A1E56C7186F}" type="sibTrans" cxnId="{7BA5E91B-80E7-4BFC-A928-1C60C952D1C8}">
      <dgm:prSet/>
      <dgm:spPr/>
      <dgm:t>
        <a:bodyPr/>
        <a:lstStyle/>
        <a:p>
          <a:endParaRPr lang="en-GB"/>
        </a:p>
      </dgm:t>
    </dgm:pt>
    <dgm:pt modelId="{0F87082B-9ED4-474A-835E-45814CB8D2BD}">
      <dgm:prSet custT="1"/>
      <dgm:spPr>
        <a:solidFill>
          <a:srgbClr val="32BCEE"/>
        </a:solidFill>
      </dgm:spPr>
      <dgm:t>
        <a:bodyPr/>
        <a:lstStyle/>
        <a:p>
          <a:r>
            <a:rPr lang="en-US" sz="1400" b="0" i="0" baseline="0" dirty="0">
              <a:solidFill>
                <a:schemeClr val="bg1"/>
              </a:solidFill>
              <a:latin typeface="Tw Cen MT" panose="020B0602020104020603" pitchFamily="34" charset="0"/>
            </a:rPr>
            <a:t>people who have had bone marrow or stem cell transplants in the last 6 months, or who are still taking immunosuppression drugs</a:t>
          </a:r>
          <a:endParaRPr lang="en-GB" sz="1400" dirty="0">
            <a:solidFill>
              <a:schemeClr val="bg1"/>
            </a:solidFill>
            <a:latin typeface="Tw Cen MT" panose="020B0602020104020603" pitchFamily="34" charset="0"/>
          </a:endParaRPr>
        </a:p>
      </dgm:t>
    </dgm:pt>
    <dgm:pt modelId="{4B1095A0-EC6E-476F-92C2-B36FFFB00612}" type="parTrans" cxnId="{B81FEE25-131F-4A29-B229-FA0F913C239D}">
      <dgm:prSet/>
      <dgm:spPr/>
      <dgm:t>
        <a:bodyPr/>
        <a:lstStyle/>
        <a:p>
          <a:endParaRPr lang="en-GB"/>
        </a:p>
      </dgm:t>
    </dgm:pt>
    <dgm:pt modelId="{12512D5B-FB09-468A-989E-5685BDAD27FD}" type="sibTrans" cxnId="{B81FEE25-131F-4A29-B229-FA0F913C239D}">
      <dgm:prSet/>
      <dgm:spPr/>
      <dgm:t>
        <a:bodyPr/>
        <a:lstStyle/>
        <a:p>
          <a:endParaRPr lang="en-GB"/>
        </a:p>
      </dgm:t>
    </dgm:pt>
    <dgm:pt modelId="{10A54959-52E4-4DB6-9166-F9372BC6BC2F}">
      <dgm:prSet custT="1"/>
      <dgm:spPr>
        <a:solidFill>
          <a:srgbClr val="0161B3"/>
        </a:solidFill>
      </dgm:spPr>
      <dgm:t>
        <a:bodyPr/>
        <a:lstStyle/>
        <a:p>
          <a:r>
            <a:rPr lang="en-US" sz="2000" b="0" i="0" baseline="0" dirty="0">
              <a:latin typeface="Tw Cen MT" panose="020B0602020104020603" pitchFamily="34" charset="0"/>
            </a:rPr>
            <a:t>People with severe respiratory conditions including all cystic fibrosis, severe asthma and severe chronic obstructive pulmonary (COPD)</a:t>
          </a:r>
          <a:endParaRPr lang="en-GB" sz="2000" dirty="0">
            <a:latin typeface="Tw Cen MT" panose="020B0602020104020603" pitchFamily="34" charset="0"/>
          </a:endParaRPr>
        </a:p>
      </dgm:t>
    </dgm:pt>
    <dgm:pt modelId="{A58DD476-66EA-4FCC-97D6-9D0B25D71DC7}" type="parTrans" cxnId="{CE940F55-9C98-40E0-917C-3B3E32975363}">
      <dgm:prSet/>
      <dgm:spPr/>
      <dgm:t>
        <a:bodyPr/>
        <a:lstStyle/>
        <a:p>
          <a:endParaRPr lang="en-GB"/>
        </a:p>
      </dgm:t>
    </dgm:pt>
    <dgm:pt modelId="{0BD65D06-3039-4928-9A78-E8FED9569669}" type="sibTrans" cxnId="{CE940F55-9C98-40E0-917C-3B3E32975363}">
      <dgm:prSet/>
      <dgm:spPr/>
      <dgm:t>
        <a:bodyPr/>
        <a:lstStyle/>
        <a:p>
          <a:endParaRPr lang="en-GB"/>
        </a:p>
      </dgm:t>
    </dgm:pt>
    <dgm:pt modelId="{F235A42E-7233-4961-BDA6-7904A2341ADA}">
      <dgm:prSet custT="1"/>
      <dgm:spPr>
        <a:solidFill>
          <a:srgbClr val="0161B3"/>
        </a:solidFill>
      </dgm:spPr>
      <dgm:t>
        <a:bodyPr/>
        <a:lstStyle/>
        <a:p>
          <a:r>
            <a:rPr lang="en-US" sz="2000" b="0" i="0" baseline="0" dirty="0">
              <a:latin typeface="Tw Cen MT" panose="020B0602020104020603" pitchFamily="34" charset="0"/>
            </a:rPr>
            <a:t>People with rare diseases that significantly increase the risk of infections (such as severe combined immunodeficiency (SCID), homozygous sickle cell</a:t>
          </a:r>
          <a:r>
            <a:rPr lang="en-US" sz="500" b="0" i="0" baseline="0" dirty="0">
              <a:latin typeface="Tw Cen MT" panose="020B0602020104020603" pitchFamily="34" charset="0"/>
            </a:rPr>
            <a:t>)</a:t>
          </a:r>
          <a:endParaRPr lang="en-GB" sz="500" dirty="0">
            <a:latin typeface="Tw Cen MT" panose="020B0602020104020603" pitchFamily="34" charset="0"/>
          </a:endParaRPr>
        </a:p>
      </dgm:t>
    </dgm:pt>
    <dgm:pt modelId="{116932B5-005F-4457-BCCB-A2BF4FECAD29}" type="parTrans" cxnId="{DE6E1499-3A5D-4F48-B7A0-7DBBF4DD5764}">
      <dgm:prSet/>
      <dgm:spPr/>
      <dgm:t>
        <a:bodyPr/>
        <a:lstStyle/>
        <a:p>
          <a:endParaRPr lang="en-GB"/>
        </a:p>
      </dgm:t>
    </dgm:pt>
    <dgm:pt modelId="{451A7816-9F5E-468D-BFFC-758BD6C94DBC}" type="sibTrans" cxnId="{DE6E1499-3A5D-4F48-B7A0-7DBBF4DD5764}">
      <dgm:prSet/>
      <dgm:spPr/>
      <dgm:t>
        <a:bodyPr/>
        <a:lstStyle/>
        <a:p>
          <a:endParaRPr lang="en-GB"/>
        </a:p>
      </dgm:t>
    </dgm:pt>
    <dgm:pt modelId="{06C01162-24C2-4F5C-B698-2D2E9A0D9CD9}">
      <dgm:prSet custT="1"/>
      <dgm:spPr>
        <a:solidFill>
          <a:srgbClr val="0161B3"/>
        </a:solidFill>
      </dgm:spPr>
      <dgm:t>
        <a:bodyPr/>
        <a:lstStyle/>
        <a:p>
          <a:r>
            <a:rPr lang="en-US" sz="2000" b="0" i="0" baseline="0" dirty="0">
              <a:latin typeface="Tw Cen MT" panose="020B0602020104020603" pitchFamily="34" charset="0"/>
            </a:rPr>
            <a:t>People on immunosuppression therapies sufficient to significantly increase risk of infection</a:t>
          </a:r>
          <a:endParaRPr lang="en-GB" sz="2000" dirty="0">
            <a:latin typeface="Tw Cen MT" panose="020B0602020104020603" pitchFamily="34" charset="0"/>
          </a:endParaRPr>
        </a:p>
      </dgm:t>
    </dgm:pt>
    <dgm:pt modelId="{8019855F-FB3E-4CB7-BC89-DED30A592D53}" type="parTrans" cxnId="{489E63FD-4645-4178-8865-C6F35822B0F2}">
      <dgm:prSet/>
      <dgm:spPr/>
      <dgm:t>
        <a:bodyPr/>
        <a:lstStyle/>
        <a:p>
          <a:endParaRPr lang="en-GB"/>
        </a:p>
      </dgm:t>
    </dgm:pt>
    <dgm:pt modelId="{CFE4D7F6-DCDF-434E-ABAC-CE6090C25424}" type="sibTrans" cxnId="{489E63FD-4645-4178-8865-C6F35822B0F2}">
      <dgm:prSet/>
      <dgm:spPr/>
      <dgm:t>
        <a:bodyPr/>
        <a:lstStyle/>
        <a:p>
          <a:endParaRPr lang="en-GB"/>
        </a:p>
      </dgm:t>
    </dgm:pt>
    <dgm:pt modelId="{750271AA-734F-4762-BB7E-BDC497893449}">
      <dgm:prSet custT="1"/>
      <dgm:spPr>
        <a:solidFill>
          <a:srgbClr val="0161B3"/>
        </a:solidFill>
      </dgm:spPr>
      <dgm:t>
        <a:bodyPr/>
        <a:lstStyle/>
        <a:p>
          <a:r>
            <a:rPr lang="en-US" sz="2000" b="0" i="0" baseline="0" dirty="0">
              <a:latin typeface="Tw Cen MT" panose="020B0602020104020603" pitchFamily="34" charset="0"/>
            </a:rPr>
            <a:t>Women who are pregnant with significant heart disease (congenital or acquired)</a:t>
          </a:r>
          <a:endParaRPr lang="en-GB" sz="2000" dirty="0">
            <a:latin typeface="Tw Cen MT" panose="020B0602020104020603" pitchFamily="34" charset="0"/>
          </a:endParaRPr>
        </a:p>
      </dgm:t>
    </dgm:pt>
    <dgm:pt modelId="{FF597BCB-EBEE-4A50-B317-2B62EA509713}" type="parTrans" cxnId="{8D77AEA8-6C8D-4C79-9BD5-711AB18AE514}">
      <dgm:prSet/>
      <dgm:spPr/>
      <dgm:t>
        <a:bodyPr/>
        <a:lstStyle/>
        <a:p>
          <a:endParaRPr lang="en-GB"/>
        </a:p>
      </dgm:t>
    </dgm:pt>
    <dgm:pt modelId="{1C2F37CE-24B0-433C-8BAC-EDCA86E3885E}" type="sibTrans" cxnId="{8D77AEA8-6C8D-4C79-9BD5-711AB18AE514}">
      <dgm:prSet/>
      <dgm:spPr/>
      <dgm:t>
        <a:bodyPr/>
        <a:lstStyle/>
        <a:p>
          <a:endParaRPr lang="en-GB"/>
        </a:p>
      </dgm:t>
    </dgm:pt>
    <dgm:pt modelId="{A369DBBB-ACC4-4FC3-ACB9-BD52464B93D8}" type="pres">
      <dgm:prSet presAssocID="{A10FCAB1-247C-4B01-B47A-78327B4B0611}" presName="linear" presStyleCnt="0">
        <dgm:presLayoutVars>
          <dgm:animLvl val="lvl"/>
          <dgm:resizeHandles val="exact"/>
        </dgm:presLayoutVars>
      </dgm:prSet>
      <dgm:spPr/>
    </dgm:pt>
    <dgm:pt modelId="{169D0FE0-9913-4849-A980-9AFF525A20D1}" type="pres">
      <dgm:prSet presAssocID="{1A1DE287-5503-4424-BEBC-1B0B3EA1C29C}" presName="parentText" presStyleLbl="node1" presStyleIdx="0" presStyleCnt="6" custLinFactNeighborX="-125" custLinFactNeighborY="48660">
        <dgm:presLayoutVars>
          <dgm:chMax val="0"/>
          <dgm:bulletEnabled val="1"/>
        </dgm:presLayoutVars>
      </dgm:prSet>
      <dgm:spPr/>
    </dgm:pt>
    <dgm:pt modelId="{212976EC-6204-4647-897D-4F6DC9F56344}" type="pres">
      <dgm:prSet presAssocID="{0CCF6F1D-8B13-496B-85BD-9A2C69433C0C}" presName="spacer" presStyleCnt="0"/>
      <dgm:spPr/>
    </dgm:pt>
    <dgm:pt modelId="{230C6EEB-C2C7-45ED-BDAA-01F517AF4290}" type="pres">
      <dgm:prSet presAssocID="{E331FF4A-D530-43B2-826E-218204C8A8C7}" presName="parentText" presStyleLbl="node1" presStyleIdx="1" presStyleCnt="6">
        <dgm:presLayoutVars>
          <dgm:chMax val="0"/>
          <dgm:bulletEnabled val="1"/>
        </dgm:presLayoutVars>
      </dgm:prSet>
      <dgm:spPr/>
    </dgm:pt>
    <dgm:pt modelId="{35E5ECA4-DC11-4708-99C4-5835E9DE3B9F}" type="pres">
      <dgm:prSet presAssocID="{E331FF4A-D530-43B2-826E-218204C8A8C7}" presName="childText" presStyleLbl="revTx" presStyleIdx="0" presStyleCnt="1">
        <dgm:presLayoutVars>
          <dgm:bulletEnabled val="1"/>
        </dgm:presLayoutVars>
      </dgm:prSet>
      <dgm:spPr/>
    </dgm:pt>
    <dgm:pt modelId="{FD3EC6F6-11CB-41DA-A857-04E8CE81CF90}" type="pres">
      <dgm:prSet presAssocID="{10A54959-52E4-4DB6-9166-F9372BC6BC2F}" presName="parentText" presStyleLbl="node1" presStyleIdx="2" presStyleCnt="6">
        <dgm:presLayoutVars>
          <dgm:chMax val="0"/>
          <dgm:bulletEnabled val="1"/>
        </dgm:presLayoutVars>
      </dgm:prSet>
      <dgm:spPr/>
    </dgm:pt>
    <dgm:pt modelId="{50C1E78A-2EBA-468F-9B82-0EED54C70B78}" type="pres">
      <dgm:prSet presAssocID="{0BD65D06-3039-4928-9A78-E8FED9569669}" presName="spacer" presStyleCnt="0"/>
      <dgm:spPr/>
    </dgm:pt>
    <dgm:pt modelId="{3BD39FC0-B523-466A-8456-FB35B3FA8FBB}" type="pres">
      <dgm:prSet presAssocID="{F235A42E-7233-4961-BDA6-7904A2341ADA}" presName="parentText" presStyleLbl="node1" presStyleIdx="3" presStyleCnt="6">
        <dgm:presLayoutVars>
          <dgm:chMax val="0"/>
          <dgm:bulletEnabled val="1"/>
        </dgm:presLayoutVars>
      </dgm:prSet>
      <dgm:spPr/>
    </dgm:pt>
    <dgm:pt modelId="{0009E884-5B41-4EFE-BB18-94BCE7ECFC5C}" type="pres">
      <dgm:prSet presAssocID="{451A7816-9F5E-468D-BFFC-758BD6C94DBC}" presName="spacer" presStyleCnt="0"/>
      <dgm:spPr/>
    </dgm:pt>
    <dgm:pt modelId="{FA9722B2-A995-4771-AB44-A81D09145C84}" type="pres">
      <dgm:prSet presAssocID="{06C01162-24C2-4F5C-B698-2D2E9A0D9CD9}" presName="parentText" presStyleLbl="node1" presStyleIdx="4" presStyleCnt="6">
        <dgm:presLayoutVars>
          <dgm:chMax val="0"/>
          <dgm:bulletEnabled val="1"/>
        </dgm:presLayoutVars>
      </dgm:prSet>
      <dgm:spPr/>
    </dgm:pt>
    <dgm:pt modelId="{FEEACA7E-193C-4367-AF20-C4B1CD7EDDDA}" type="pres">
      <dgm:prSet presAssocID="{CFE4D7F6-DCDF-434E-ABAC-CE6090C25424}" presName="spacer" presStyleCnt="0"/>
      <dgm:spPr/>
    </dgm:pt>
    <dgm:pt modelId="{3E9538A2-F802-4ACD-8BB0-E8396378BB38}" type="pres">
      <dgm:prSet presAssocID="{750271AA-734F-4762-BB7E-BDC497893449}" presName="parentText" presStyleLbl="node1" presStyleIdx="5" presStyleCnt="6">
        <dgm:presLayoutVars>
          <dgm:chMax val="0"/>
          <dgm:bulletEnabled val="1"/>
        </dgm:presLayoutVars>
      </dgm:prSet>
      <dgm:spPr/>
    </dgm:pt>
  </dgm:ptLst>
  <dgm:cxnLst>
    <dgm:cxn modelId="{01E4D609-7F26-4D3A-A620-41A8A4549C9E}" srcId="{E331FF4A-D530-43B2-826E-218204C8A8C7}" destId="{2A92077B-7AA9-4BA1-A460-E20D1DFC8228}" srcOrd="0" destOrd="0" parTransId="{4C76996C-1431-4F3C-8C88-FC2192E97CE7}" sibTransId="{D0B14F6D-8CCC-4056-8380-418481712CCA}"/>
    <dgm:cxn modelId="{7BA5E91B-80E7-4BFC-A928-1C60C952D1C8}" srcId="{E331FF4A-D530-43B2-826E-218204C8A8C7}" destId="{BC105956-CD36-4C03-8195-BE5166778CA1}" srcOrd="4" destOrd="0" parTransId="{716C4528-B94F-425A-B357-3C51E4E95ABD}" sibTransId="{B128BB74-B7A3-4A59-AE0D-3A1E56C7186F}"/>
    <dgm:cxn modelId="{B81FEE25-131F-4A29-B229-FA0F913C239D}" srcId="{E331FF4A-D530-43B2-826E-218204C8A8C7}" destId="{0F87082B-9ED4-474A-835E-45814CB8D2BD}" srcOrd="5" destOrd="0" parTransId="{4B1095A0-EC6E-476F-92C2-B36FFFB00612}" sibTransId="{12512D5B-FB09-468A-989E-5685BDAD27FD}"/>
    <dgm:cxn modelId="{F02ADC28-D546-47AF-BA6B-5825244CEDC4}" type="presOf" srcId="{0F87082B-9ED4-474A-835E-45814CB8D2BD}" destId="{35E5ECA4-DC11-4708-99C4-5835E9DE3B9F}" srcOrd="0" destOrd="5" presId="urn:microsoft.com/office/officeart/2005/8/layout/vList2"/>
    <dgm:cxn modelId="{AC074A2A-07CE-4FAF-A4CF-6B8C500F15E6}" srcId="{E331FF4A-D530-43B2-826E-218204C8A8C7}" destId="{3BE149D2-147B-4FD0-A733-18EE534992B7}" srcOrd="3" destOrd="0" parTransId="{C69973FF-8634-4A48-9459-9181C1DC7FA0}" sibTransId="{687C2D77-2914-4E13-8243-C47C820220E3}"/>
    <dgm:cxn modelId="{4D6DC337-E3E7-4AA8-B1EF-4ECABB495F1F}" type="presOf" srcId="{E331FF4A-D530-43B2-826E-218204C8A8C7}" destId="{230C6EEB-C2C7-45ED-BDAA-01F517AF4290}" srcOrd="0" destOrd="0" presId="urn:microsoft.com/office/officeart/2005/8/layout/vList2"/>
    <dgm:cxn modelId="{A56FD741-D194-491C-96CE-F2E0842FD27C}" type="presOf" srcId="{451AAD63-158E-457A-A4B5-334E600C847F}" destId="{35E5ECA4-DC11-4708-99C4-5835E9DE3B9F}" srcOrd="0" destOrd="2" presId="urn:microsoft.com/office/officeart/2005/8/layout/vList2"/>
    <dgm:cxn modelId="{54BD434C-6D01-4B4E-93F0-715350FD7DA9}" srcId="{E331FF4A-D530-43B2-826E-218204C8A8C7}" destId="{C44BEEDA-4534-48A4-996D-88AB3D65E5D1}" srcOrd="1" destOrd="0" parTransId="{6F79D967-FD41-4573-9824-490EC0862854}" sibTransId="{F2D52099-42D7-4E4E-BD60-30E74A6DB65A}"/>
    <dgm:cxn modelId="{F9EFFE52-414E-4F5D-80FC-32E80E1B2075}" type="presOf" srcId="{F235A42E-7233-4961-BDA6-7904A2341ADA}" destId="{3BD39FC0-B523-466A-8456-FB35B3FA8FBB}" srcOrd="0" destOrd="0" presId="urn:microsoft.com/office/officeart/2005/8/layout/vList2"/>
    <dgm:cxn modelId="{CE940F55-9C98-40E0-917C-3B3E32975363}" srcId="{A10FCAB1-247C-4B01-B47A-78327B4B0611}" destId="{10A54959-52E4-4DB6-9166-F9372BC6BC2F}" srcOrd="2" destOrd="0" parTransId="{A58DD476-66EA-4FCC-97D6-9D0B25D71DC7}" sibTransId="{0BD65D06-3039-4928-9A78-E8FED9569669}"/>
    <dgm:cxn modelId="{A4624A55-E0D2-4381-9441-65D7149CC19E}" type="presOf" srcId="{3BE149D2-147B-4FD0-A733-18EE534992B7}" destId="{35E5ECA4-DC11-4708-99C4-5835E9DE3B9F}" srcOrd="0" destOrd="3" presId="urn:microsoft.com/office/officeart/2005/8/layout/vList2"/>
    <dgm:cxn modelId="{D3DA0756-E249-4AA4-A122-335E693CD3F3}" type="presOf" srcId="{2A92077B-7AA9-4BA1-A460-E20D1DFC8228}" destId="{35E5ECA4-DC11-4708-99C4-5835E9DE3B9F}" srcOrd="0" destOrd="0" presId="urn:microsoft.com/office/officeart/2005/8/layout/vList2"/>
    <dgm:cxn modelId="{71996181-5402-49D2-A8C2-D41455C54F0D}" srcId="{A10FCAB1-247C-4B01-B47A-78327B4B0611}" destId="{E331FF4A-D530-43B2-826E-218204C8A8C7}" srcOrd="1" destOrd="0" parTransId="{E0315983-C621-435B-B2FF-430AF4AA78AD}" sibTransId="{97E277A8-3555-4BCD-8B13-1980A577F081}"/>
    <dgm:cxn modelId="{58181583-FB9A-4BBF-B4D7-191F31F4DBA5}" type="presOf" srcId="{10A54959-52E4-4DB6-9166-F9372BC6BC2F}" destId="{FD3EC6F6-11CB-41DA-A857-04E8CE81CF90}" srcOrd="0" destOrd="0" presId="urn:microsoft.com/office/officeart/2005/8/layout/vList2"/>
    <dgm:cxn modelId="{EA3B0F89-431B-46D2-8B52-BFF186928AF8}" type="presOf" srcId="{A10FCAB1-247C-4B01-B47A-78327B4B0611}" destId="{A369DBBB-ACC4-4FC3-ACB9-BD52464B93D8}" srcOrd="0" destOrd="0" presId="urn:microsoft.com/office/officeart/2005/8/layout/vList2"/>
    <dgm:cxn modelId="{DE6E1499-3A5D-4F48-B7A0-7DBBF4DD5764}" srcId="{A10FCAB1-247C-4B01-B47A-78327B4B0611}" destId="{F235A42E-7233-4961-BDA6-7904A2341ADA}" srcOrd="3" destOrd="0" parTransId="{116932B5-005F-4457-BCCB-A2BF4FECAD29}" sibTransId="{451A7816-9F5E-468D-BFFC-758BD6C94DBC}"/>
    <dgm:cxn modelId="{2829C99B-3323-418A-9DD5-CABAB5423F2D}" type="presOf" srcId="{750271AA-734F-4762-BB7E-BDC497893449}" destId="{3E9538A2-F802-4ACD-8BB0-E8396378BB38}" srcOrd="0" destOrd="0" presId="urn:microsoft.com/office/officeart/2005/8/layout/vList2"/>
    <dgm:cxn modelId="{2D41DDA1-7E67-4310-9054-FBB8A38232CF}" type="presOf" srcId="{1A1DE287-5503-4424-BEBC-1B0B3EA1C29C}" destId="{169D0FE0-9913-4849-A980-9AFF525A20D1}" srcOrd="0" destOrd="0" presId="urn:microsoft.com/office/officeart/2005/8/layout/vList2"/>
    <dgm:cxn modelId="{8D77AEA8-6C8D-4C79-9BD5-711AB18AE514}" srcId="{A10FCAB1-247C-4B01-B47A-78327B4B0611}" destId="{750271AA-734F-4762-BB7E-BDC497893449}" srcOrd="5" destOrd="0" parTransId="{FF597BCB-EBEE-4A50-B317-2B62EA509713}" sibTransId="{1C2F37CE-24B0-433C-8BAC-EDCA86E3885E}"/>
    <dgm:cxn modelId="{FA706DAF-F5EB-49DF-9BAB-80247B494CCF}" srcId="{A10FCAB1-247C-4B01-B47A-78327B4B0611}" destId="{1A1DE287-5503-4424-BEBC-1B0B3EA1C29C}" srcOrd="0" destOrd="0" parTransId="{5DEDF7AB-C2FF-4231-9DC1-4A4F3B84C512}" sibTransId="{0CCF6F1D-8B13-496B-85BD-9A2C69433C0C}"/>
    <dgm:cxn modelId="{9BFB92B6-9320-4807-A23C-F590C59B30E8}" type="presOf" srcId="{C44BEEDA-4534-48A4-996D-88AB3D65E5D1}" destId="{35E5ECA4-DC11-4708-99C4-5835E9DE3B9F}" srcOrd="0" destOrd="1" presId="urn:microsoft.com/office/officeart/2005/8/layout/vList2"/>
    <dgm:cxn modelId="{9FB51FD9-6B04-4BF5-B557-706E2F31F4CE}" type="presOf" srcId="{BC105956-CD36-4C03-8195-BE5166778CA1}" destId="{35E5ECA4-DC11-4708-99C4-5835E9DE3B9F}" srcOrd="0" destOrd="4" presId="urn:microsoft.com/office/officeart/2005/8/layout/vList2"/>
    <dgm:cxn modelId="{2A3F0AEC-BD4D-48A0-861D-18ABECCBEAA1}" srcId="{E331FF4A-D530-43B2-826E-218204C8A8C7}" destId="{451AAD63-158E-457A-A4B5-334E600C847F}" srcOrd="2" destOrd="0" parTransId="{98E08AD0-0A7C-43C5-82D2-05190A7BB47E}" sibTransId="{7067C2DF-7A35-4D5D-AC97-09C47DA1C940}"/>
    <dgm:cxn modelId="{AFB9E0F8-40F6-42E3-AEBA-25834D0AEA40}" type="presOf" srcId="{06C01162-24C2-4F5C-B698-2D2E9A0D9CD9}" destId="{FA9722B2-A995-4771-AB44-A81D09145C84}" srcOrd="0" destOrd="0" presId="urn:microsoft.com/office/officeart/2005/8/layout/vList2"/>
    <dgm:cxn modelId="{489E63FD-4645-4178-8865-C6F35822B0F2}" srcId="{A10FCAB1-247C-4B01-B47A-78327B4B0611}" destId="{06C01162-24C2-4F5C-B698-2D2E9A0D9CD9}" srcOrd="4" destOrd="0" parTransId="{8019855F-FB3E-4CB7-BC89-DED30A592D53}" sibTransId="{CFE4D7F6-DCDF-434E-ABAC-CE6090C25424}"/>
    <dgm:cxn modelId="{927E1711-D03C-47AE-8EC4-5E4B6997469D}" type="presParOf" srcId="{A369DBBB-ACC4-4FC3-ACB9-BD52464B93D8}" destId="{169D0FE0-9913-4849-A980-9AFF525A20D1}" srcOrd="0" destOrd="0" presId="urn:microsoft.com/office/officeart/2005/8/layout/vList2"/>
    <dgm:cxn modelId="{F208BA02-A88D-4BBB-B84C-391FEDB3D2EB}" type="presParOf" srcId="{A369DBBB-ACC4-4FC3-ACB9-BD52464B93D8}" destId="{212976EC-6204-4647-897D-4F6DC9F56344}" srcOrd="1" destOrd="0" presId="urn:microsoft.com/office/officeart/2005/8/layout/vList2"/>
    <dgm:cxn modelId="{DD870577-62D1-4EB0-BB00-1DFA7B84DFCD}" type="presParOf" srcId="{A369DBBB-ACC4-4FC3-ACB9-BD52464B93D8}" destId="{230C6EEB-C2C7-45ED-BDAA-01F517AF4290}" srcOrd="2" destOrd="0" presId="urn:microsoft.com/office/officeart/2005/8/layout/vList2"/>
    <dgm:cxn modelId="{DFE9FB59-68FB-4DA2-9EDB-55BAB5DF9D94}" type="presParOf" srcId="{A369DBBB-ACC4-4FC3-ACB9-BD52464B93D8}" destId="{35E5ECA4-DC11-4708-99C4-5835E9DE3B9F}" srcOrd="3" destOrd="0" presId="urn:microsoft.com/office/officeart/2005/8/layout/vList2"/>
    <dgm:cxn modelId="{9A693A48-D022-4A20-86F0-DBB92E393150}" type="presParOf" srcId="{A369DBBB-ACC4-4FC3-ACB9-BD52464B93D8}" destId="{FD3EC6F6-11CB-41DA-A857-04E8CE81CF90}" srcOrd="4" destOrd="0" presId="urn:microsoft.com/office/officeart/2005/8/layout/vList2"/>
    <dgm:cxn modelId="{F91C1AF1-FBE6-4570-992B-850828814F9D}" type="presParOf" srcId="{A369DBBB-ACC4-4FC3-ACB9-BD52464B93D8}" destId="{50C1E78A-2EBA-468F-9B82-0EED54C70B78}" srcOrd="5" destOrd="0" presId="urn:microsoft.com/office/officeart/2005/8/layout/vList2"/>
    <dgm:cxn modelId="{75CF83EB-83AE-4E0C-BD7D-04AD8CDFEE57}" type="presParOf" srcId="{A369DBBB-ACC4-4FC3-ACB9-BD52464B93D8}" destId="{3BD39FC0-B523-466A-8456-FB35B3FA8FBB}" srcOrd="6" destOrd="0" presId="urn:microsoft.com/office/officeart/2005/8/layout/vList2"/>
    <dgm:cxn modelId="{8D11CA42-8816-43A5-8BC5-1C2BDE520154}" type="presParOf" srcId="{A369DBBB-ACC4-4FC3-ACB9-BD52464B93D8}" destId="{0009E884-5B41-4EFE-BB18-94BCE7ECFC5C}" srcOrd="7" destOrd="0" presId="urn:microsoft.com/office/officeart/2005/8/layout/vList2"/>
    <dgm:cxn modelId="{E7CB27CC-0E8C-45EE-911F-661CCEDD7DCB}" type="presParOf" srcId="{A369DBBB-ACC4-4FC3-ACB9-BD52464B93D8}" destId="{FA9722B2-A995-4771-AB44-A81D09145C84}" srcOrd="8" destOrd="0" presId="urn:microsoft.com/office/officeart/2005/8/layout/vList2"/>
    <dgm:cxn modelId="{18573A30-A951-4852-8FF2-1B595D806AA6}" type="presParOf" srcId="{A369DBBB-ACC4-4FC3-ACB9-BD52464B93D8}" destId="{FEEACA7E-193C-4367-AF20-C4B1CD7EDDDA}" srcOrd="9" destOrd="0" presId="urn:microsoft.com/office/officeart/2005/8/layout/vList2"/>
    <dgm:cxn modelId="{5B8E68EA-C7DB-462A-9427-D25FC9A1958D}" type="presParOf" srcId="{A369DBBB-ACC4-4FC3-ACB9-BD52464B93D8}" destId="{3E9538A2-F802-4ACD-8BB0-E8396378BB3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87CEE-6FFE-4E1E-B7C2-6029EF2B948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C2F646C-F0D6-4A2D-A544-3D6700E42D6B}">
      <dgm:prSet custT="1"/>
      <dgm:spPr>
        <a:solidFill>
          <a:srgbClr val="0161B3"/>
        </a:solidFill>
      </dgm:spPr>
      <dgm:t>
        <a:bodyPr/>
        <a:lstStyle/>
        <a:p>
          <a:r>
            <a:rPr lang="en-GB" sz="2800" b="1" dirty="0">
              <a:latin typeface="Tw Cen MT" panose="020B0602020104020603" pitchFamily="34" charset="0"/>
            </a:rPr>
            <a:t>Possible or confirmed </a:t>
          </a:r>
        </a:p>
        <a:p>
          <a:r>
            <a:rPr lang="en-GB" sz="2800" b="1" dirty="0">
              <a:latin typeface="Tw Cen MT" panose="020B0602020104020603" pitchFamily="34" charset="0"/>
            </a:rPr>
            <a:t>COVID-19 patients </a:t>
          </a:r>
        </a:p>
        <a:p>
          <a:r>
            <a:rPr lang="en-GB" sz="1800" b="1" dirty="0">
              <a:latin typeface="Tw Cen MT" panose="020B0602020104020603" pitchFamily="34" charset="0"/>
            </a:rPr>
            <a:t>(including asymptomatic contacts)</a:t>
          </a:r>
          <a:endParaRPr lang="en-GB" sz="1800" dirty="0">
            <a:latin typeface="Tw Cen MT" panose="020B0602020104020603" pitchFamily="34" charset="0"/>
          </a:endParaRPr>
        </a:p>
      </dgm:t>
    </dgm:pt>
    <dgm:pt modelId="{E62E2F24-DC61-4F4B-8CB0-EA126540548C}" type="parTrans" cxnId="{F1C79FB1-27DF-497D-8AB1-203A3D602710}">
      <dgm:prSet/>
      <dgm:spPr/>
      <dgm:t>
        <a:bodyPr/>
        <a:lstStyle/>
        <a:p>
          <a:endParaRPr lang="en-GB"/>
        </a:p>
      </dgm:t>
    </dgm:pt>
    <dgm:pt modelId="{D4F8408F-1C20-4390-9904-B1D5653E92BE}" type="sibTrans" cxnId="{F1C79FB1-27DF-497D-8AB1-203A3D602710}">
      <dgm:prSet/>
      <dgm:spPr/>
      <dgm:t>
        <a:bodyPr/>
        <a:lstStyle/>
        <a:p>
          <a:endParaRPr lang="en-GB"/>
        </a:p>
      </dgm:t>
    </dgm:pt>
    <dgm:pt modelId="{20C90B02-B819-47AB-97FA-AF1164EC3143}">
      <dgm:prSet custT="1"/>
      <dgm:spPr>
        <a:solidFill>
          <a:srgbClr val="0161B3"/>
        </a:solidFill>
      </dgm:spPr>
      <dgm:t>
        <a:bodyPr/>
        <a:lstStyle/>
        <a:p>
          <a:r>
            <a:rPr lang="en-GB" sz="2800" b="1" dirty="0">
              <a:latin typeface="Tw Cen MT" panose="020B0602020104020603" pitchFamily="34" charset="0"/>
            </a:rPr>
            <a:t>Asymptomatic patients</a:t>
          </a:r>
          <a:endParaRPr lang="en-GB" sz="2800" dirty="0">
            <a:latin typeface="Tw Cen MT" panose="020B0602020104020603" pitchFamily="34" charset="0"/>
          </a:endParaRPr>
        </a:p>
      </dgm:t>
    </dgm:pt>
    <dgm:pt modelId="{5A17113C-5992-45F2-A32E-B54CF7C87DC1}" type="parTrans" cxnId="{EE1BD909-CA39-469D-A692-2271253244E9}">
      <dgm:prSet/>
      <dgm:spPr/>
      <dgm:t>
        <a:bodyPr/>
        <a:lstStyle/>
        <a:p>
          <a:endParaRPr lang="en-GB"/>
        </a:p>
      </dgm:t>
    </dgm:pt>
    <dgm:pt modelId="{A1446672-F526-4E28-A43D-6DDD2961EB08}" type="sibTrans" cxnId="{EE1BD909-CA39-469D-A692-2271253244E9}">
      <dgm:prSet/>
      <dgm:spPr/>
      <dgm:t>
        <a:bodyPr/>
        <a:lstStyle/>
        <a:p>
          <a:endParaRPr lang="en-GB"/>
        </a:p>
      </dgm:t>
    </dgm:pt>
    <dgm:pt modelId="{042A5072-7D8F-4B53-A24B-9D218D22ADF2}">
      <dgm:prSet custT="1"/>
      <dgm:spPr>
        <a:solidFill>
          <a:srgbClr val="32BCEE">
            <a:alpha val="90000"/>
          </a:srgbClr>
        </a:solidFill>
      </dgm:spPr>
      <dgm:t>
        <a:bodyPr/>
        <a:lstStyle/>
        <a:p>
          <a:r>
            <a:rPr lang="en-GB" sz="3200" dirty="0">
              <a:solidFill>
                <a:schemeClr val="bg1"/>
              </a:solidFill>
              <a:latin typeface="Tw Cen MT" panose="020B0602020104020603" pitchFamily="34" charset="0"/>
            </a:rPr>
            <a:t>In Hours – OMFS on call</a:t>
          </a:r>
        </a:p>
      </dgm:t>
    </dgm:pt>
    <dgm:pt modelId="{448F26D3-A47C-45E3-B609-150CFB1725EE}" type="parTrans" cxnId="{DAB3766C-323C-4324-83BD-7AEE95C385CA}">
      <dgm:prSet/>
      <dgm:spPr/>
      <dgm:t>
        <a:bodyPr/>
        <a:lstStyle/>
        <a:p>
          <a:endParaRPr lang="en-GB"/>
        </a:p>
      </dgm:t>
    </dgm:pt>
    <dgm:pt modelId="{65F67FD0-52E9-40D6-A628-60803A3ECDAA}" type="sibTrans" cxnId="{DAB3766C-323C-4324-83BD-7AEE95C385CA}">
      <dgm:prSet/>
      <dgm:spPr/>
      <dgm:t>
        <a:bodyPr/>
        <a:lstStyle/>
        <a:p>
          <a:endParaRPr lang="en-GB"/>
        </a:p>
      </dgm:t>
    </dgm:pt>
    <dgm:pt modelId="{137580D3-FD64-4E3F-AE11-7E821C196401}">
      <dgm:prSet custT="1"/>
      <dgm:spPr>
        <a:solidFill>
          <a:srgbClr val="32BCEE">
            <a:alpha val="90000"/>
          </a:srgbClr>
        </a:solidFill>
      </dgm:spPr>
      <dgm:t>
        <a:bodyPr/>
        <a:lstStyle/>
        <a:p>
          <a:r>
            <a:rPr lang="en-GB" sz="2800" dirty="0">
              <a:solidFill>
                <a:schemeClr val="bg1"/>
              </a:solidFill>
              <a:latin typeface="Tw Cen MT" panose="020B0602020104020603" pitchFamily="34" charset="0"/>
            </a:rPr>
            <a:t>In Hours – OMFS department</a:t>
          </a:r>
        </a:p>
      </dgm:t>
    </dgm:pt>
    <dgm:pt modelId="{68CB789D-2056-4179-AE8E-915EF80AC18F}" type="parTrans" cxnId="{6E559608-08B3-4A38-B8F0-3A6BF00FBB9A}">
      <dgm:prSet/>
      <dgm:spPr/>
      <dgm:t>
        <a:bodyPr/>
        <a:lstStyle/>
        <a:p>
          <a:endParaRPr lang="en-GB"/>
        </a:p>
      </dgm:t>
    </dgm:pt>
    <dgm:pt modelId="{D50C9311-ACA0-4875-B2AF-B166BF2FD8FC}" type="sibTrans" cxnId="{6E559608-08B3-4A38-B8F0-3A6BF00FBB9A}">
      <dgm:prSet/>
      <dgm:spPr/>
      <dgm:t>
        <a:bodyPr/>
        <a:lstStyle/>
        <a:p>
          <a:endParaRPr lang="en-GB"/>
        </a:p>
      </dgm:t>
    </dgm:pt>
    <dgm:pt modelId="{2A99D8C1-46DE-4167-81CE-6C76D8BDD0D8}">
      <dgm:prSet custT="1"/>
      <dgm:spPr>
        <a:solidFill>
          <a:srgbClr val="32BCEE">
            <a:alpha val="90000"/>
          </a:srgbClr>
        </a:solidFill>
      </dgm:spPr>
      <dgm:t>
        <a:bodyPr/>
        <a:lstStyle/>
        <a:p>
          <a:r>
            <a:rPr lang="en-GB" sz="3200" dirty="0">
              <a:solidFill>
                <a:schemeClr val="bg1"/>
              </a:solidFill>
              <a:latin typeface="Tw Cen MT" panose="020B0602020104020603" pitchFamily="34" charset="0"/>
            </a:rPr>
            <a:t>Out of Hours – COVID ED</a:t>
          </a:r>
        </a:p>
      </dgm:t>
    </dgm:pt>
    <dgm:pt modelId="{92FB7DBD-DCBE-4D41-8276-5C82409E8D16}" type="parTrans" cxnId="{2C3A9800-3CDD-463B-BB5B-9568928B8EA6}">
      <dgm:prSet/>
      <dgm:spPr/>
      <dgm:t>
        <a:bodyPr/>
        <a:lstStyle/>
        <a:p>
          <a:endParaRPr lang="en-GB"/>
        </a:p>
      </dgm:t>
    </dgm:pt>
    <dgm:pt modelId="{475E5F55-7DF7-404F-BF86-147EDB90957E}" type="sibTrans" cxnId="{2C3A9800-3CDD-463B-BB5B-9568928B8EA6}">
      <dgm:prSet/>
      <dgm:spPr/>
      <dgm:t>
        <a:bodyPr/>
        <a:lstStyle/>
        <a:p>
          <a:endParaRPr lang="en-GB"/>
        </a:p>
      </dgm:t>
    </dgm:pt>
    <dgm:pt modelId="{69C68C2F-7F60-448F-97CB-3B698C146EBE}">
      <dgm:prSet custT="1"/>
      <dgm:spPr>
        <a:solidFill>
          <a:srgbClr val="32BCEE">
            <a:alpha val="90000"/>
          </a:srgbClr>
        </a:solidFill>
      </dgm:spPr>
      <dgm:t>
        <a:bodyPr/>
        <a:lstStyle/>
        <a:p>
          <a:r>
            <a:rPr lang="en-GB" sz="2800" dirty="0">
              <a:solidFill>
                <a:schemeClr val="bg1"/>
              </a:solidFill>
              <a:latin typeface="Tw Cen MT" panose="020B0602020104020603" pitchFamily="34" charset="0"/>
            </a:rPr>
            <a:t>Out of Hours - OMFS on call</a:t>
          </a:r>
        </a:p>
      </dgm:t>
    </dgm:pt>
    <dgm:pt modelId="{E4008B65-B4D7-46F5-911B-2DC009CBAE5E}" type="parTrans" cxnId="{C59AF99C-3E09-42AE-A73D-E96765894689}">
      <dgm:prSet/>
      <dgm:spPr/>
      <dgm:t>
        <a:bodyPr/>
        <a:lstStyle/>
        <a:p>
          <a:endParaRPr lang="en-GB"/>
        </a:p>
      </dgm:t>
    </dgm:pt>
    <dgm:pt modelId="{B059676F-300D-4CAE-B8C8-2F95F16C2AAD}" type="sibTrans" cxnId="{C59AF99C-3E09-42AE-A73D-E96765894689}">
      <dgm:prSet/>
      <dgm:spPr/>
      <dgm:t>
        <a:bodyPr/>
        <a:lstStyle/>
        <a:p>
          <a:endParaRPr lang="en-GB"/>
        </a:p>
      </dgm:t>
    </dgm:pt>
    <dgm:pt modelId="{C01FEFFF-3607-486B-ADC7-D151948C0B5F}">
      <dgm:prSet custT="1"/>
      <dgm:spPr>
        <a:solidFill>
          <a:srgbClr val="32BCEE">
            <a:alpha val="90000"/>
          </a:srgbClr>
        </a:solidFill>
      </dgm:spPr>
      <dgm:t>
        <a:bodyPr/>
        <a:lstStyle/>
        <a:p>
          <a:endParaRPr lang="en-GB" sz="2800" dirty="0">
            <a:solidFill>
              <a:schemeClr val="bg1"/>
            </a:solidFill>
            <a:latin typeface="Tw Cen MT" panose="020B0602020104020603" pitchFamily="34" charset="0"/>
          </a:endParaRPr>
        </a:p>
      </dgm:t>
    </dgm:pt>
    <dgm:pt modelId="{770E4A84-1DF8-4408-89F8-E41A51152550}" type="parTrans" cxnId="{73E93D2F-0BFD-4261-B1C0-0E1ABBF2A3E1}">
      <dgm:prSet/>
      <dgm:spPr/>
      <dgm:t>
        <a:bodyPr/>
        <a:lstStyle/>
        <a:p>
          <a:endParaRPr lang="en-GB"/>
        </a:p>
      </dgm:t>
    </dgm:pt>
    <dgm:pt modelId="{38F2EA71-8CAB-480F-A649-2C5C9163637D}" type="sibTrans" cxnId="{73E93D2F-0BFD-4261-B1C0-0E1ABBF2A3E1}">
      <dgm:prSet/>
      <dgm:spPr/>
      <dgm:t>
        <a:bodyPr/>
        <a:lstStyle/>
        <a:p>
          <a:endParaRPr lang="en-GB"/>
        </a:p>
      </dgm:t>
    </dgm:pt>
    <dgm:pt modelId="{E77CC2B4-7EAA-4C03-BB4F-E803DF7FBEA5}">
      <dgm:prSet custT="1"/>
      <dgm:spPr>
        <a:solidFill>
          <a:srgbClr val="32BCEE">
            <a:alpha val="90000"/>
          </a:srgbClr>
        </a:solidFill>
      </dgm:spPr>
      <dgm:t>
        <a:bodyPr/>
        <a:lstStyle/>
        <a:p>
          <a:endParaRPr lang="en-GB" sz="3200" dirty="0">
            <a:solidFill>
              <a:schemeClr val="bg1"/>
            </a:solidFill>
            <a:latin typeface="Tw Cen MT" panose="020B0602020104020603" pitchFamily="34" charset="0"/>
          </a:endParaRPr>
        </a:p>
      </dgm:t>
    </dgm:pt>
    <dgm:pt modelId="{D7865DA8-7756-4A05-8D87-0B7175B4815E}" type="parTrans" cxnId="{9F3274C5-26E1-42AB-A8D3-4618C7809614}">
      <dgm:prSet/>
      <dgm:spPr/>
      <dgm:t>
        <a:bodyPr/>
        <a:lstStyle/>
        <a:p>
          <a:endParaRPr lang="en-GB"/>
        </a:p>
      </dgm:t>
    </dgm:pt>
    <dgm:pt modelId="{92B30075-C3C3-41F4-AA6B-155CB53BD4FE}" type="sibTrans" cxnId="{9F3274C5-26E1-42AB-A8D3-4618C7809614}">
      <dgm:prSet/>
      <dgm:spPr/>
      <dgm:t>
        <a:bodyPr/>
        <a:lstStyle/>
        <a:p>
          <a:endParaRPr lang="en-GB"/>
        </a:p>
      </dgm:t>
    </dgm:pt>
    <dgm:pt modelId="{F6F43E5D-A9C5-4634-B2C8-33E7E5788A4C}" type="pres">
      <dgm:prSet presAssocID="{94C87CEE-6FFE-4E1E-B7C2-6029EF2B948C}" presName="Name0" presStyleCnt="0">
        <dgm:presLayoutVars>
          <dgm:dir/>
          <dgm:animLvl val="lvl"/>
          <dgm:resizeHandles val="exact"/>
        </dgm:presLayoutVars>
      </dgm:prSet>
      <dgm:spPr/>
    </dgm:pt>
    <dgm:pt modelId="{36FA40EF-68F2-4D36-83AA-661E702E8120}" type="pres">
      <dgm:prSet presAssocID="{3C2F646C-F0D6-4A2D-A544-3D6700E42D6B}" presName="composite" presStyleCnt="0"/>
      <dgm:spPr/>
    </dgm:pt>
    <dgm:pt modelId="{284113D6-CE5B-4E0A-A486-51C3EF996D9B}" type="pres">
      <dgm:prSet presAssocID="{3C2F646C-F0D6-4A2D-A544-3D6700E42D6B}" presName="parTx" presStyleLbl="alignNode1" presStyleIdx="0" presStyleCnt="2">
        <dgm:presLayoutVars>
          <dgm:chMax val="0"/>
          <dgm:chPref val="0"/>
          <dgm:bulletEnabled val="1"/>
        </dgm:presLayoutVars>
      </dgm:prSet>
      <dgm:spPr/>
    </dgm:pt>
    <dgm:pt modelId="{1D91DC78-7D7B-48C8-B38B-83E117D3AAAE}" type="pres">
      <dgm:prSet presAssocID="{3C2F646C-F0D6-4A2D-A544-3D6700E42D6B}" presName="desTx" presStyleLbl="alignAccFollowNode1" presStyleIdx="0" presStyleCnt="2">
        <dgm:presLayoutVars>
          <dgm:bulletEnabled val="1"/>
        </dgm:presLayoutVars>
      </dgm:prSet>
      <dgm:spPr/>
    </dgm:pt>
    <dgm:pt modelId="{1E11D873-421D-4548-A060-77A3C90542F1}" type="pres">
      <dgm:prSet presAssocID="{D4F8408F-1C20-4390-9904-B1D5653E92BE}" presName="space" presStyleCnt="0"/>
      <dgm:spPr/>
    </dgm:pt>
    <dgm:pt modelId="{AFB028B3-6CBF-48A3-B161-33E1F8BBAA97}" type="pres">
      <dgm:prSet presAssocID="{20C90B02-B819-47AB-97FA-AF1164EC3143}" presName="composite" presStyleCnt="0"/>
      <dgm:spPr/>
    </dgm:pt>
    <dgm:pt modelId="{261001D9-EAC7-47A0-B1F1-8EDFB4F6CDE2}" type="pres">
      <dgm:prSet presAssocID="{20C90B02-B819-47AB-97FA-AF1164EC3143}" presName="parTx" presStyleLbl="alignNode1" presStyleIdx="1" presStyleCnt="2">
        <dgm:presLayoutVars>
          <dgm:chMax val="0"/>
          <dgm:chPref val="0"/>
          <dgm:bulletEnabled val="1"/>
        </dgm:presLayoutVars>
      </dgm:prSet>
      <dgm:spPr/>
    </dgm:pt>
    <dgm:pt modelId="{D1012775-A032-44A9-914B-1C04E0D1D37A}" type="pres">
      <dgm:prSet presAssocID="{20C90B02-B819-47AB-97FA-AF1164EC3143}" presName="desTx" presStyleLbl="alignAccFollowNode1" presStyleIdx="1" presStyleCnt="2">
        <dgm:presLayoutVars>
          <dgm:bulletEnabled val="1"/>
        </dgm:presLayoutVars>
      </dgm:prSet>
      <dgm:spPr/>
    </dgm:pt>
  </dgm:ptLst>
  <dgm:cxnLst>
    <dgm:cxn modelId="{2C3A9800-3CDD-463B-BB5B-9568928B8EA6}" srcId="{3C2F646C-F0D6-4A2D-A544-3D6700E42D6B}" destId="{2A99D8C1-46DE-4167-81CE-6C76D8BDD0D8}" srcOrd="2" destOrd="0" parTransId="{92FB7DBD-DCBE-4D41-8276-5C82409E8D16}" sibTransId="{475E5F55-7DF7-404F-BF86-147EDB90957E}"/>
    <dgm:cxn modelId="{6E559608-08B3-4A38-B8F0-3A6BF00FBB9A}" srcId="{20C90B02-B819-47AB-97FA-AF1164EC3143}" destId="{137580D3-FD64-4E3F-AE11-7E821C196401}" srcOrd="0" destOrd="0" parTransId="{68CB789D-2056-4179-AE8E-915EF80AC18F}" sibTransId="{D50C9311-ACA0-4875-B2AF-B166BF2FD8FC}"/>
    <dgm:cxn modelId="{EE1BD909-CA39-469D-A692-2271253244E9}" srcId="{94C87CEE-6FFE-4E1E-B7C2-6029EF2B948C}" destId="{20C90B02-B819-47AB-97FA-AF1164EC3143}" srcOrd="1" destOrd="0" parTransId="{5A17113C-5992-45F2-A32E-B54CF7C87DC1}" sibTransId="{A1446672-F526-4E28-A43D-6DDD2961EB08}"/>
    <dgm:cxn modelId="{73E93D2F-0BFD-4261-B1C0-0E1ABBF2A3E1}" srcId="{20C90B02-B819-47AB-97FA-AF1164EC3143}" destId="{C01FEFFF-3607-486B-ADC7-D151948C0B5F}" srcOrd="1" destOrd="0" parTransId="{770E4A84-1DF8-4408-89F8-E41A51152550}" sibTransId="{38F2EA71-8CAB-480F-A649-2C5C9163637D}"/>
    <dgm:cxn modelId="{DAB3766C-323C-4324-83BD-7AEE95C385CA}" srcId="{3C2F646C-F0D6-4A2D-A544-3D6700E42D6B}" destId="{042A5072-7D8F-4B53-A24B-9D218D22ADF2}" srcOrd="0" destOrd="0" parTransId="{448F26D3-A47C-45E3-B609-150CFB1725EE}" sibTransId="{65F67FD0-52E9-40D6-A628-60803A3ECDAA}"/>
    <dgm:cxn modelId="{B880F14D-918A-47C6-AC93-0D487D440EB0}" type="presOf" srcId="{042A5072-7D8F-4B53-A24B-9D218D22ADF2}" destId="{1D91DC78-7D7B-48C8-B38B-83E117D3AAAE}" srcOrd="0" destOrd="0" presId="urn:microsoft.com/office/officeart/2005/8/layout/hList1"/>
    <dgm:cxn modelId="{A7EF464E-95E0-4893-8119-8966BC6E4442}" type="presOf" srcId="{2A99D8C1-46DE-4167-81CE-6C76D8BDD0D8}" destId="{1D91DC78-7D7B-48C8-B38B-83E117D3AAAE}" srcOrd="0" destOrd="2" presId="urn:microsoft.com/office/officeart/2005/8/layout/hList1"/>
    <dgm:cxn modelId="{B216E251-1E26-4B0F-B4D9-02E2767A3E12}" type="presOf" srcId="{20C90B02-B819-47AB-97FA-AF1164EC3143}" destId="{261001D9-EAC7-47A0-B1F1-8EDFB4F6CDE2}" srcOrd="0" destOrd="0" presId="urn:microsoft.com/office/officeart/2005/8/layout/hList1"/>
    <dgm:cxn modelId="{14FCFB52-79BC-4B05-BBA4-0A4DF3A31B19}" type="presOf" srcId="{137580D3-FD64-4E3F-AE11-7E821C196401}" destId="{D1012775-A032-44A9-914B-1C04E0D1D37A}" srcOrd="0" destOrd="0" presId="urn:microsoft.com/office/officeart/2005/8/layout/hList1"/>
    <dgm:cxn modelId="{3013FA57-5AF2-4D55-BED6-9F6B841045B7}" type="presOf" srcId="{69C68C2F-7F60-448F-97CB-3B698C146EBE}" destId="{D1012775-A032-44A9-914B-1C04E0D1D37A}" srcOrd="0" destOrd="2" presId="urn:microsoft.com/office/officeart/2005/8/layout/hList1"/>
    <dgm:cxn modelId="{9DBC5258-76C3-4325-9802-A433D0B73323}" type="presOf" srcId="{94C87CEE-6FFE-4E1E-B7C2-6029EF2B948C}" destId="{F6F43E5D-A9C5-4634-B2C8-33E7E5788A4C}" srcOrd="0" destOrd="0" presId="urn:microsoft.com/office/officeart/2005/8/layout/hList1"/>
    <dgm:cxn modelId="{C59AF99C-3E09-42AE-A73D-E96765894689}" srcId="{20C90B02-B819-47AB-97FA-AF1164EC3143}" destId="{69C68C2F-7F60-448F-97CB-3B698C146EBE}" srcOrd="2" destOrd="0" parTransId="{E4008B65-B4D7-46F5-911B-2DC009CBAE5E}" sibTransId="{B059676F-300D-4CAE-B8C8-2F95F16C2AAD}"/>
    <dgm:cxn modelId="{F1C79FB1-27DF-497D-8AB1-203A3D602710}" srcId="{94C87CEE-6FFE-4E1E-B7C2-6029EF2B948C}" destId="{3C2F646C-F0D6-4A2D-A544-3D6700E42D6B}" srcOrd="0" destOrd="0" parTransId="{E62E2F24-DC61-4F4B-8CB0-EA126540548C}" sibTransId="{D4F8408F-1C20-4390-9904-B1D5653E92BE}"/>
    <dgm:cxn modelId="{9F3274C5-26E1-42AB-A8D3-4618C7809614}" srcId="{3C2F646C-F0D6-4A2D-A544-3D6700E42D6B}" destId="{E77CC2B4-7EAA-4C03-BB4F-E803DF7FBEA5}" srcOrd="1" destOrd="0" parTransId="{D7865DA8-7756-4A05-8D87-0B7175B4815E}" sibTransId="{92B30075-C3C3-41F4-AA6B-155CB53BD4FE}"/>
    <dgm:cxn modelId="{148382D2-8BE1-4F5F-8DB1-E00786770EE1}" type="presOf" srcId="{E77CC2B4-7EAA-4C03-BB4F-E803DF7FBEA5}" destId="{1D91DC78-7D7B-48C8-B38B-83E117D3AAAE}" srcOrd="0" destOrd="1" presId="urn:microsoft.com/office/officeart/2005/8/layout/hList1"/>
    <dgm:cxn modelId="{813B86D5-3A95-4C82-B209-782A3501E917}" type="presOf" srcId="{3C2F646C-F0D6-4A2D-A544-3D6700E42D6B}" destId="{284113D6-CE5B-4E0A-A486-51C3EF996D9B}" srcOrd="0" destOrd="0" presId="urn:microsoft.com/office/officeart/2005/8/layout/hList1"/>
    <dgm:cxn modelId="{8FD839DE-0EC8-4747-9F00-C5989EC9E76D}" type="presOf" srcId="{C01FEFFF-3607-486B-ADC7-D151948C0B5F}" destId="{D1012775-A032-44A9-914B-1C04E0D1D37A}" srcOrd="0" destOrd="1" presId="urn:microsoft.com/office/officeart/2005/8/layout/hList1"/>
    <dgm:cxn modelId="{45C7361F-F6A1-4B9C-9382-9C4B62BC4FFE}" type="presParOf" srcId="{F6F43E5D-A9C5-4634-B2C8-33E7E5788A4C}" destId="{36FA40EF-68F2-4D36-83AA-661E702E8120}" srcOrd="0" destOrd="0" presId="urn:microsoft.com/office/officeart/2005/8/layout/hList1"/>
    <dgm:cxn modelId="{63B85008-CAF3-46A5-836B-5194D3098A86}" type="presParOf" srcId="{36FA40EF-68F2-4D36-83AA-661E702E8120}" destId="{284113D6-CE5B-4E0A-A486-51C3EF996D9B}" srcOrd="0" destOrd="0" presId="urn:microsoft.com/office/officeart/2005/8/layout/hList1"/>
    <dgm:cxn modelId="{7AA4891A-4593-4430-96A8-240A00B6B9D6}" type="presParOf" srcId="{36FA40EF-68F2-4D36-83AA-661E702E8120}" destId="{1D91DC78-7D7B-48C8-B38B-83E117D3AAAE}" srcOrd="1" destOrd="0" presId="urn:microsoft.com/office/officeart/2005/8/layout/hList1"/>
    <dgm:cxn modelId="{A7A4A971-96E0-43C4-B5BB-F30548BC3102}" type="presParOf" srcId="{F6F43E5D-A9C5-4634-B2C8-33E7E5788A4C}" destId="{1E11D873-421D-4548-A060-77A3C90542F1}" srcOrd="1" destOrd="0" presId="urn:microsoft.com/office/officeart/2005/8/layout/hList1"/>
    <dgm:cxn modelId="{BA569C2A-E450-480A-BF3F-436FE2E66487}" type="presParOf" srcId="{F6F43E5D-A9C5-4634-B2C8-33E7E5788A4C}" destId="{AFB028B3-6CBF-48A3-B161-33E1F8BBAA97}" srcOrd="2" destOrd="0" presId="urn:microsoft.com/office/officeart/2005/8/layout/hList1"/>
    <dgm:cxn modelId="{E87743DB-85C8-44B4-86B1-4BF3E5CCB656}" type="presParOf" srcId="{AFB028B3-6CBF-48A3-B161-33E1F8BBAA97}" destId="{261001D9-EAC7-47A0-B1F1-8EDFB4F6CDE2}" srcOrd="0" destOrd="0" presId="urn:microsoft.com/office/officeart/2005/8/layout/hList1"/>
    <dgm:cxn modelId="{7E21FD6C-323C-44F5-AA23-E475D64913D4}" type="presParOf" srcId="{AFB028B3-6CBF-48A3-B161-33E1F8BBAA97}" destId="{D1012775-A032-44A9-914B-1C04E0D1D37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4653A2-DF5E-4055-B941-860220CFB54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2EA70829-7595-4E77-8985-F60F036EA934}">
      <dgm:prSet custT="1"/>
      <dgm:spPr>
        <a:solidFill>
          <a:srgbClr val="0161B3"/>
        </a:solidFill>
      </dgm:spPr>
      <dgm:t>
        <a:bodyPr/>
        <a:lstStyle/>
        <a:p>
          <a:r>
            <a:rPr lang="en-GB" sz="2300" dirty="0">
              <a:latin typeface="Tw Cen MT" panose="020B0602020104020603" pitchFamily="34" charset="0"/>
            </a:rPr>
            <a:t>in the morning only </a:t>
          </a:r>
          <a:r>
            <a:rPr lang="en-GB" sz="1800" dirty="0">
              <a:latin typeface="Tw Cen MT" panose="020B0602020104020603" pitchFamily="34" charset="0"/>
            </a:rPr>
            <a:t>(allowing maximum time for air clearance/ventilation overnight)</a:t>
          </a:r>
        </a:p>
      </dgm:t>
    </dgm:pt>
    <dgm:pt modelId="{84B72458-6544-43CD-A153-4A989E1DF119}" type="parTrans" cxnId="{FBD998B1-B920-40A5-ACD0-DD4672747779}">
      <dgm:prSet/>
      <dgm:spPr/>
      <dgm:t>
        <a:bodyPr/>
        <a:lstStyle/>
        <a:p>
          <a:endParaRPr lang="en-GB"/>
        </a:p>
      </dgm:t>
    </dgm:pt>
    <dgm:pt modelId="{E81AFE73-3054-4732-A295-2406F1D525B0}" type="sibTrans" cxnId="{FBD998B1-B920-40A5-ACD0-DD4672747779}">
      <dgm:prSet/>
      <dgm:spPr/>
      <dgm:t>
        <a:bodyPr/>
        <a:lstStyle/>
        <a:p>
          <a:endParaRPr lang="en-GB"/>
        </a:p>
      </dgm:t>
    </dgm:pt>
    <dgm:pt modelId="{693C6915-E184-4BAE-83AF-CC059CBB68BD}">
      <dgm:prSet custT="1"/>
      <dgm:spPr>
        <a:solidFill>
          <a:srgbClr val="0161B3"/>
        </a:solidFill>
      </dgm:spPr>
      <dgm:t>
        <a:bodyPr/>
        <a:lstStyle/>
        <a:p>
          <a:r>
            <a:rPr lang="en-GB" sz="2300" dirty="0">
              <a:latin typeface="Tw Cen MT" panose="020B0602020104020603" pitchFamily="34" charset="0"/>
            </a:rPr>
            <a:t>in a surgery which minimises the number of people passing</a:t>
          </a:r>
        </a:p>
      </dgm:t>
    </dgm:pt>
    <dgm:pt modelId="{CF909C3B-BE97-467C-94F4-98F115718B9D}" type="parTrans" cxnId="{371472C0-8C9C-4CE8-8483-E4CB7AF9CAA1}">
      <dgm:prSet/>
      <dgm:spPr/>
      <dgm:t>
        <a:bodyPr/>
        <a:lstStyle/>
        <a:p>
          <a:endParaRPr lang="en-GB"/>
        </a:p>
      </dgm:t>
    </dgm:pt>
    <dgm:pt modelId="{D0ED9F23-4692-43EC-92C3-898F4F308284}" type="sibTrans" cxnId="{371472C0-8C9C-4CE8-8483-E4CB7AF9CAA1}">
      <dgm:prSet/>
      <dgm:spPr/>
      <dgm:t>
        <a:bodyPr/>
        <a:lstStyle/>
        <a:p>
          <a:endParaRPr lang="en-GB"/>
        </a:p>
      </dgm:t>
    </dgm:pt>
    <dgm:pt modelId="{63D29F42-A653-4627-9F91-DE5EEAD49BFF}">
      <dgm:prSet custT="1"/>
      <dgm:spPr>
        <a:solidFill>
          <a:srgbClr val="0161B3"/>
        </a:solidFill>
      </dgm:spPr>
      <dgm:t>
        <a:bodyPr/>
        <a:lstStyle/>
        <a:p>
          <a:r>
            <a:rPr lang="en-GB" sz="2300" dirty="0">
              <a:latin typeface="Tw Cen MT" panose="020B0602020104020603" pitchFamily="34" charset="0"/>
            </a:rPr>
            <a:t>provided with a domiciliary visit by a dedicated dental team</a:t>
          </a:r>
        </a:p>
      </dgm:t>
    </dgm:pt>
    <dgm:pt modelId="{8CA05BD0-AC52-430A-9B1D-D9CCDAB73946}" type="parTrans" cxnId="{97027678-D2AF-4B94-8E19-6782B5FD10EE}">
      <dgm:prSet/>
      <dgm:spPr/>
      <dgm:t>
        <a:bodyPr/>
        <a:lstStyle/>
        <a:p>
          <a:endParaRPr lang="en-GB"/>
        </a:p>
      </dgm:t>
    </dgm:pt>
    <dgm:pt modelId="{92826440-35BD-43E3-814A-89E6596D1BE9}" type="sibTrans" cxnId="{97027678-D2AF-4B94-8E19-6782B5FD10EE}">
      <dgm:prSet/>
      <dgm:spPr/>
      <dgm:t>
        <a:bodyPr/>
        <a:lstStyle/>
        <a:p>
          <a:endParaRPr lang="en-GB"/>
        </a:p>
      </dgm:t>
    </dgm:pt>
    <dgm:pt modelId="{7B5BE787-1194-4914-9A55-8A037A28B2EC}" type="pres">
      <dgm:prSet presAssocID="{644653A2-DF5E-4055-B941-860220CFB54A}" presName="hierChild1" presStyleCnt="0">
        <dgm:presLayoutVars>
          <dgm:orgChart val="1"/>
          <dgm:chPref val="1"/>
          <dgm:dir/>
          <dgm:animOne val="branch"/>
          <dgm:animLvl val="lvl"/>
          <dgm:resizeHandles/>
        </dgm:presLayoutVars>
      </dgm:prSet>
      <dgm:spPr/>
    </dgm:pt>
    <dgm:pt modelId="{3416C005-E33E-4ACD-9C67-35F4AC9ED2CC}" type="pres">
      <dgm:prSet presAssocID="{2EA70829-7595-4E77-8985-F60F036EA934}" presName="hierRoot1" presStyleCnt="0">
        <dgm:presLayoutVars>
          <dgm:hierBranch val="init"/>
        </dgm:presLayoutVars>
      </dgm:prSet>
      <dgm:spPr/>
    </dgm:pt>
    <dgm:pt modelId="{BE982175-8D01-471F-A0F1-587345A9F53E}" type="pres">
      <dgm:prSet presAssocID="{2EA70829-7595-4E77-8985-F60F036EA934}" presName="rootComposite1" presStyleCnt="0"/>
      <dgm:spPr/>
    </dgm:pt>
    <dgm:pt modelId="{4DFC01B9-FD4F-4400-A5EA-94EAE5F1F3AB}" type="pres">
      <dgm:prSet presAssocID="{2EA70829-7595-4E77-8985-F60F036EA934}" presName="rootText1" presStyleLbl="node0" presStyleIdx="0" presStyleCnt="3">
        <dgm:presLayoutVars>
          <dgm:chPref val="3"/>
        </dgm:presLayoutVars>
      </dgm:prSet>
      <dgm:spPr/>
    </dgm:pt>
    <dgm:pt modelId="{5830B1C2-DDED-4D5C-A865-D5BE5497FBD0}" type="pres">
      <dgm:prSet presAssocID="{2EA70829-7595-4E77-8985-F60F036EA934}" presName="rootConnector1" presStyleLbl="node1" presStyleIdx="0" presStyleCnt="0"/>
      <dgm:spPr/>
    </dgm:pt>
    <dgm:pt modelId="{33FAE31F-25C4-47E6-8D87-A163B6AAE0D6}" type="pres">
      <dgm:prSet presAssocID="{2EA70829-7595-4E77-8985-F60F036EA934}" presName="hierChild2" presStyleCnt="0"/>
      <dgm:spPr/>
    </dgm:pt>
    <dgm:pt modelId="{E5502B1C-EE62-4906-A980-A21AE2C21046}" type="pres">
      <dgm:prSet presAssocID="{2EA70829-7595-4E77-8985-F60F036EA934}" presName="hierChild3" presStyleCnt="0"/>
      <dgm:spPr/>
    </dgm:pt>
    <dgm:pt modelId="{CD4A7D38-6290-4A44-A568-EF3ABF025A38}" type="pres">
      <dgm:prSet presAssocID="{693C6915-E184-4BAE-83AF-CC059CBB68BD}" presName="hierRoot1" presStyleCnt="0">
        <dgm:presLayoutVars>
          <dgm:hierBranch val="init"/>
        </dgm:presLayoutVars>
      </dgm:prSet>
      <dgm:spPr/>
    </dgm:pt>
    <dgm:pt modelId="{F45300E8-EC55-47AC-BC52-487836A6E5BF}" type="pres">
      <dgm:prSet presAssocID="{693C6915-E184-4BAE-83AF-CC059CBB68BD}" presName="rootComposite1" presStyleCnt="0"/>
      <dgm:spPr/>
    </dgm:pt>
    <dgm:pt modelId="{33716D4B-A094-4DB0-B80B-5A3826885066}" type="pres">
      <dgm:prSet presAssocID="{693C6915-E184-4BAE-83AF-CC059CBB68BD}" presName="rootText1" presStyleLbl="node0" presStyleIdx="1" presStyleCnt="3">
        <dgm:presLayoutVars>
          <dgm:chPref val="3"/>
        </dgm:presLayoutVars>
      </dgm:prSet>
      <dgm:spPr/>
    </dgm:pt>
    <dgm:pt modelId="{A73694FB-EF28-475F-B86B-3775DE4A1809}" type="pres">
      <dgm:prSet presAssocID="{693C6915-E184-4BAE-83AF-CC059CBB68BD}" presName="rootConnector1" presStyleLbl="node1" presStyleIdx="0" presStyleCnt="0"/>
      <dgm:spPr/>
    </dgm:pt>
    <dgm:pt modelId="{0642178C-287C-4286-AC6C-DFC5223DCF90}" type="pres">
      <dgm:prSet presAssocID="{693C6915-E184-4BAE-83AF-CC059CBB68BD}" presName="hierChild2" presStyleCnt="0"/>
      <dgm:spPr/>
    </dgm:pt>
    <dgm:pt modelId="{7807D107-D0D3-4280-8199-627345F82A6D}" type="pres">
      <dgm:prSet presAssocID="{693C6915-E184-4BAE-83AF-CC059CBB68BD}" presName="hierChild3" presStyleCnt="0"/>
      <dgm:spPr/>
    </dgm:pt>
    <dgm:pt modelId="{7ED8B446-87D8-452C-9DDD-58F99FA93A8F}" type="pres">
      <dgm:prSet presAssocID="{63D29F42-A653-4627-9F91-DE5EEAD49BFF}" presName="hierRoot1" presStyleCnt="0">
        <dgm:presLayoutVars>
          <dgm:hierBranch val="init"/>
        </dgm:presLayoutVars>
      </dgm:prSet>
      <dgm:spPr/>
    </dgm:pt>
    <dgm:pt modelId="{9DD6C507-724F-461E-8776-A7D3593EB3BC}" type="pres">
      <dgm:prSet presAssocID="{63D29F42-A653-4627-9F91-DE5EEAD49BFF}" presName="rootComposite1" presStyleCnt="0"/>
      <dgm:spPr/>
    </dgm:pt>
    <dgm:pt modelId="{C508A9C0-8CC8-439E-AE09-BF6284FD0A5F}" type="pres">
      <dgm:prSet presAssocID="{63D29F42-A653-4627-9F91-DE5EEAD49BFF}" presName="rootText1" presStyleLbl="node0" presStyleIdx="2" presStyleCnt="3">
        <dgm:presLayoutVars>
          <dgm:chPref val="3"/>
        </dgm:presLayoutVars>
      </dgm:prSet>
      <dgm:spPr/>
    </dgm:pt>
    <dgm:pt modelId="{FD4835FD-8598-4D78-9AC7-D59E4763F451}" type="pres">
      <dgm:prSet presAssocID="{63D29F42-A653-4627-9F91-DE5EEAD49BFF}" presName="rootConnector1" presStyleLbl="node1" presStyleIdx="0" presStyleCnt="0"/>
      <dgm:spPr/>
    </dgm:pt>
    <dgm:pt modelId="{8B5B5C06-0D98-4D5C-8617-0AB38317B59A}" type="pres">
      <dgm:prSet presAssocID="{63D29F42-A653-4627-9F91-DE5EEAD49BFF}" presName="hierChild2" presStyleCnt="0"/>
      <dgm:spPr/>
    </dgm:pt>
    <dgm:pt modelId="{88ECE532-3052-4335-A938-6F6812EC9579}" type="pres">
      <dgm:prSet presAssocID="{63D29F42-A653-4627-9F91-DE5EEAD49BFF}" presName="hierChild3" presStyleCnt="0"/>
      <dgm:spPr/>
    </dgm:pt>
  </dgm:ptLst>
  <dgm:cxnLst>
    <dgm:cxn modelId="{9E344E37-3403-4656-97BC-8AA22EA7CDF2}" type="presOf" srcId="{693C6915-E184-4BAE-83AF-CC059CBB68BD}" destId="{33716D4B-A094-4DB0-B80B-5A3826885066}" srcOrd="0" destOrd="0" presId="urn:microsoft.com/office/officeart/2005/8/layout/orgChart1"/>
    <dgm:cxn modelId="{A7381640-7689-4871-9170-4A235A8758A1}" type="presOf" srcId="{2EA70829-7595-4E77-8985-F60F036EA934}" destId="{4DFC01B9-FD4F-4400-A5EA-94EAE5F1F3AB}" srcOrd="0" destOrd="0" presId="urn:microsoft.com/office/officeart/2005/8/layout/orgChart1"/>
    <dgm:cxn modelId="{97027678-D2AF-4B94-8E19-6782B5FD10EE}" srcId="{644653A2-DF5E-4055-B941-860220CFB54A}" destId="{63D29F42-A653-4627-9F91-DE5EEAD49BFF}" srcOrd="2" destOrd="0" parTransId="{8CA05BD0-AC52-430A-9B1D-D9CCDAB73946}" sibTransId="{92826440-35BD-43E3-814A-89E6596D1BE9}"/>
    <dgm:cxn modelId="{933C217D-1E80-4094-8A58-1323E6D798DE}" type="presOf" srcId="{644653A2-DF5E-4055-B941-860220CFB54A}" destId="{7B5BE787-1194-4914-9A55-8A037A28B2EC}" srcOrd="0" destOrd="0" presId="urn:microsoft.com/office/officeart/2005/8/layout/orgChart1"/>
    <dgm:cxn modelId="{D2342E86-7EEA-45D8-8445-29A6BF075629}" type="presOf" srcId="{693C6915-E184-4BAE-83AF-CC059CBB68BD}" destId="{A73694FB-EF28-475F-B86B-3775DE4A1809}" srcOrd="1" destOrd="0" presId="urn:microsoft.com/office/officeart/2005/8/layout/orgChart1"/>
    <dgm:cxn modelId="{DD422D89-4544-4004-8468-C88F7807AC9B}" type="presOf" srcId="{2EA70829-7595-4E77-8985-F60F036EA934}" destId="{5830B1C2-DDED-4D5C-A865-D5BE5497FBD0}" srcOrd="1" destOrd="0" presId="urn:microsoft.com/office/officeart/2005/8/layout/orgChart1"/>
    <dgm:cxn modelId="{EC5AC99B-EB0E-4CFC-AB15-6F7CA5F9B630}" type="presOf" srcId="{63D29F42-A653-4627-9F91-DE5EEAD49BFF}" destId="{FD4835FD-8598-4D78-9AC7-D59E4763F451}" srcOrd="1" destOrd="0" presId="urn:microsoft.com/office/officeart/2005/8/layout/orgChart1"/>
    <dgm:cxn modelId="{FBD998B1-B920-40A5-ACD0-DD4672747779}" srcId="{644653A2-DF5E-4055-B941-860220CFB54A}" destId="{2EA70829-7595-4E77-8985-F60F036EA934}" srcOrd="0" destOrd="0" parTransId="{84B72458-6544-43CD-A153-4A989E1DF119}" sibTransId="{E81AFE73-3054-4732-A295-2406F1D525B0}"/>
    <dgm:cxn modelId="{371472C0-8C9C-4CE8-8483-E4CB7AF9CAA1}" srcId="{644653A2-DF5E-4055-B941-860220CFB54A}" destId="{693C6915-E184-4BAE-83AF-CC059CBB68BD}" srcOrd="1" destOrd="0" parTransId="{CF909C3B-BE97-467C-94F4-98F115718B9D}" sibTransId="{D0ED9F23-4692-43EC-92C3-898F4F308284}"/>
    <dgm:cxn modelId="{7549A9CC-E11D-469D-A16A-50EA74A220EF}" type="presOf" srcId="{63D29F42-A653-4627-9F91-DE5EEAD49BFF}" destId="{C508A9C0-8CC8-439E-AE09-BF6284FD0A5F}" srcOrd="0" destOrd="0" presId="urn:microsoft.com/office/officeart/2005/8/layout/orgChart1"/>
    <dgm:cxn modelId="{F3E83190-94A3-4C1A-9826-B0490B949F14}" type="presParOf" srcId="{7B5BE787-1194-4914-9A55-8A037A28B2EC}" destId="{3416C005-E33E-4ACD-9C67-35F4AC9ED2CC}" srcOrd="0" destOrd="0" presId="urn:microsoft.com/office/officeart/2005/8/layout/orgChart1"/>
    <dgm:cxn modelId="{158C542E-E4E7-4471-8616-A06F3C1E7976}" type="presParOf" srcId="{3416C005-E33E-4ACD-9C67-35F4AC9ED2CC}" destId="{BE982175-8D01-471F-A0F1-587345A9F53E}" srcOrd="0" destOrd="0" presId="urn:microsoft.com/office/officeart/2005/8/layout/orgChart1"/>
    <dgm:cxn modelId="{BD45F5CD-D7D8-4F26-81D3-C87F7BE1F52F}" type="presParOf" srcId="{BE982175-8D01-471F-A0F1-587345A9F53E}" destId="{4DFC01B9-FD4F-4400-A5EA-94EAE5F1F3AB}" srcOrd="0" destOrd="0" presId="urn:microsoft.com/office/officeart/2005/8/layout/orgChart1"/>
    <dgm:cxn modelId="{4203416F-328C-4194-BF6E-EBAC53C4D81C}" type="presParOf" srcId="{BE982175-8D01-471F-A0F1-587345A9F53E}" destId="{5830B1C2-DDED-4D5C-A865-D5BE5497FBD0}" srcOrd="1" destOrd="0" presId="urn:microsoft.com/office/officeart/2005/8/layout/orgChart1"/>
    <dgm:cxn modelId="{0B5BD21B-489B-46D8-B2F0-B48D07874F48}" type="presParOf" srcId="{3416C005-E33E-4ACD-9C67-35F4AC9ED2CC}" destId="{33FAE31F-25C4-47E6-8D87-A163B6AAE0D6}" srcOrd="1" destOrd="0" presId="urn:microsoft.com/office/officeart/2005/8/layout/orgChart1"/>
    <dgm:cxn modelId="{6CBAA7D1-8A66-4A10-B0A1-E8193CB64AC7}" type="presParOf" srcId="{3416C005-E33E-4ACD-9C67-35F4AC9ED2CC}" destId="{E5502B1C-EE62-4906-A980-A21AE2C21046}" srcOrd="2" destOrd="0" presId="urn:microsoft.com/office/officeart/2005/8/layout/orgChart1"/>
    <dgm:cxn modelId="{88BFC454-380F-4E40-855E-DB9AFEF72230}" type="presParOf" srcId="{7B5BE787-1194-4914-9A55-8A037A28B2EC}" destId="{CD4A7D38-6290-4A44-A568-EF3ABF025A38}" srcOrd="1" destOrd="0" presId="urn:microsoft.com/office/officeart/2005/8/layout/orgChart1"/>
    <dgm:cxn modelId="{84B08DE3-B434-4B95-A081-0C4C47C2D532}" type="presParOf" srcId="{CD4A7D38-6290-4A44-A568-EF3ABF025A38}" destId="{F45300E8-EC55-47AC-BC52-487836A6E5BF}" srcOrd="0" destOrd="0" presId="urn:microsoft.com/office/officeart/2005/8/layout/orgChart1"/>
    <dgm:cxn modelId="{5483AB22-CA14-4DD1-9A34-71C0E1F8D533}" type="presParOf" srcId="{F45300E8-EC55-47AC-BC52-487836A6E5BF}" destId="{33716D4B-A094-4DB0-B80B-5A3826885066}" srcOrd="0" destOrd="0" presId="urn:microsoft.com/office/officeart/2005/8/layout/orgChart1"/>
    <dgm:cxn modelId="{0BDF57FB-52F7-4569-8FAA-4A6C2B117FED}" type="presParOf" srcId="{F45300E8-EC55-47AC-BC52-487836A6E5BF}" destId="{A73694FB-EF28-475F-B86B-3775DE4A1809}" srcOrd="1" destOrd="0" presId="urn:microsoft.com/office/officeart/2005/8/layout/orgChart1"/>
    <dgm:cxn modelId="{38AE8204-B0B8-44CA-926A-8F1B81104A60}" type="presParOf" srcId="{CD4A7D38-6290-4A44-A568-EF3ABF025A38}" destId="{0642178C-287C-4286-AC6C-DFC5223DCF90}" srcOrd="1" destOrd="0" presId="urn:microsoft.com/office/officeart/2005/8/layout/orgChart1"/>
    <dgm:cxn modelId="{AC564B54-9113-46F9-B0D7-3C5E984E6C37}" type="presParOf" srcId="{CD4A7D38-6290-4A44-A568-EF3ABF025A38}" destId="{7807D107-D0D3-4280-8199-627345F82A6D}" srcOrd="2" destOrd="0" presId="urn:microsoft.com/office/officeart/2005/8/layout/orgChart1"/>
    <dgm:cxn modelId="{54CFF56B-3A44-4FB6-B721-A7AA87DC364E}" type="presParOf" srcId="{7B5BE787-1194-4914-9A55-8A037A28B2EC}" destId="{7ED8B446-87D8-452C-9DDD-58F99FA93A8F}" srcOrd="2" destOrd="0" presId="urn:microsoft.com/office/officeart/2005/8/layout/orgChart1"/>
    <dgm:cxn modelId="{D2DB76C8-A3D6-4E56-906C-E0F7420D1852}" type="presParOf" srcId="{7ED8B446-87D8-452C-9DDD-58F99FA93A8F}" destId="{9DD6C507-724F-461E-8776-A7D3593EB3BC}" srcOrd="0" destOrd="0" presId="urn:microsoft.com/office/officeart/2005/8/layout/orgChart1"/>
    <dgm:cxn modelId="{B84F5F0E-2390-4395-95D4-2EC3897D52A2}" type="presParOf" srcId="{9DD6C507-724F-461E-8776-A7D3593EB3BC}" destId="{C508A9C0-8CC8-439E-AE09-BF6284FD0A5F}" srcOrd="0" destOrd="0" presId="urn:microsoft.com/office/officeart/2005/8/layout/orgChart1"/>
    <dgm:cxn modelId="{B56AAD04-BB40-4209-AF24-ED933CE1525D}" type="presParOf" srcId="{9DD6C507-724F-461E-8776-A7D3593EB3BC}" destId="{FD4835FD-8598-4D78-9AC7-D59E4763F451}" srcOrd="1" destOrd="0" presId="urn:microsoft.com/office/officeart/2005/8/layout/orgChart1"/>
    <dgm:cxn modelId="{ED5904D2-7F61-4C29-AF62-D867615AB3AF}" type="presParOf" srcId="{7ED8B446-87D8-452C-9DDD-58F99FA93A8F}" destId="{8B5B5C06-0D98-4D5C-8617-0AB38317B59A}" srcOrd="1" destOrd="0" presId="urn:microsoft.com/office/officeart/2005/8/layout/orgChart1"/>
    <dgm:cxn modelId="{BF38FC8B-FE1E-4F31-84E1-49E35D191922}" type="presParOf" srcId="{7ED8B446-87D8-452C-9DDD-58F99FA93A8F}" destId="{88ECE532-3052-4335-A938-6F6812EC957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EC6E7-F710-47F4-B55F-E8F03F90BC99}">
      <dsp:nvSpPr>
        <dsp:cNvPr id="0" name=""/>
        <dsp:cNvSpPr/>
      </dsp:nvSpPr>
      <dsp:spPr>
        <a:xfrm>
          <a:off x="0" y="1072594"/>
          <a:ext cx="10641498" cy="352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688975">
            <a:lnSpc>
              <a:spcPct val="90000"/>
            </a:lnSpc>
            <a:spcBef>
              <a:spcPct val="0"/>
            </a:spcBef>
            <a:spcAft>
              <a:spcPct val="35000"/>
            </a:spcAft>
            <a:buNone/>
          </a:pPr>
          <a:r>
            <a:rPr lang="en-GB" sz="1550" kern="1200" dirty="0">
              <a:latin typeface="Tw Cen MT" panose="020B0602020104020603" pitchFamily="34" charset="0"/>
            </a:rPr>
            <a:t>aged 70 or older (regardless of medical conditions)</a:t>
          </a:r>
        </a:p>
      </dsp:txBody>
      <dsp:txXfrm>
        <a:off x="17191" y="1089785"/>
        <a:ext cx="10607116" cy="317787"/>
      </dsp:txXfrm>
    </dsp:sp>
    <dsp:sp modelId="{86F1E455-E603-459E-9C5E-41EA3751050B}">
      <dsp:nvSpPr>
        <dsp:cNvPr id="0" name=""/>
        <dsp:cNvSpPr/>
      </dsp:nvSpPr>
      <dsp:spPr>
        <a:xfrm>
          <a:off x="0" y="1465084"/>
          <a:ext cx="10641498" cy="352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688975">
            <a:lnSpc>
              <a:spcPct val="90000"/>
            </a:lnSpc>
            <a:spcBef>
              <a:spcPct val="0"/>
            </a:spcBef>
            <a:spcAft>
              <a:spcPct val="35000"/>
            </a:spcAft>
            <a:buNone/>
          </a:pPr>
          <a:r>
            <a:rPr lang="en-GB" sz="1550" kern="1200" dirty="0">
              <a:latin typeface="Tw Cen MT" panose="020B0602020104020603" pitchFamily="34" charset="0"/>
            </a:rPr>
            <a:t>under 70 with an underlying health condition listed below (that is, anyone instructed to get a flu jab each year on medical grounds):</a:t>
          </a:r>
        </a:p>
      </dsp:txBody>
      <dsp:txXfrm>
        <a:off x="17191" y="1482275"/>
        <a:ext cx="10607116" cy="317787"/>
      </dsp:txXfrm>
    </dsp:sp>
    <dsp:sp modelId="{BD49EE9F-61BE-4D59-ACDD-C3F0E6891BB3}">
      <dsp:nvSpPr>
        <dsp:cNvPr id="0" name=""/>
        <dsp:cNvSpPr/>
      </dsp:nvSpPr>
      <dsp:spPr>
        <a:xfrm>
          <a:off x="0" y="1857574"/>
          <a:ext cx="10641498" cy="352169"/>
        </a:xfrm>
        <a:prstGeom prst="roundRect">
          <a:avLst/>
        </a:prstGeom>
        <a:solidFill>
          <a:srgbClr val="32BC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Tw Cen MT" panose="020B0602020104020603" pitchFamily="34" charset="0"/>
            </a:rPr>
            <a:t>chronic (long-term) mild to moderate respiratory diseases, such as asthma, chronic obstructive pulmonary disease (COPD), emphysema or bronchitis</a:t>
          </a:r>
        </a:p>
      </dsp:txBody>
      <dsp:txXfrm>
        <a:off x="17191" y="1874765"/>
        <a:ext cx="10607116" cy="317787"/>
      </dsp:txXfrm>
    </dsp:sp>
    <dsp:sp modelId="{BA238C7D-8560-43C2-B3E8-DC93829BA92D}">
      <dsp:nvSpPr>
        <dsp:cNvPr id="0" name=""/>
        <dsp:cNvSpPr/>
      </dsp:nvSpPr>
      <dsp:spPr>
        <a:xfrm>
          <a:off x="0" y="2250064"/>
          <a:ext cx="10641498" cy="352169"/>
        </a:xfrm>
        <a:prstGeom prst="roundRect">
          <a:avLst/>
        </a:prstGeom>
        <a:solidFill>
          <a:srgbClr val="32BC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Tw Cen MT" panose="020B0602020104020603" pitchFamily="34" charset="0"/>
            </a:rPr>
            <a:t>chronic heart disease, such as heart failure</a:t>
          </a:r>
        </a:p>
      </dsp:txBody>
      <dsp:txXfrm>
        <a:off x="17191" y="2267255"/>
        <a:ext cx="10607116" cy="317787"/>
      </dsp:txXfrm>
    </dsp:sp>
    <dsp:sp modelId="{68C3E5CD-EA09-44C5-B6A5-A7F39CB016DC}">
      <dsp:nvSpPr>
        <dsp:cNvPr id="0" name=""/>
        <dsp:cNvSpPr/>
      </dsp:nvSpPr>
      <dsp:spPr>
        <a:xfrm>
          <a:off x="0" y="2642554"/>
          <a:ext cx="10641498" cy="352169"/>
        </a:xfrm>
        <a:prstGeom prst="roundRect">
          <a:avLst/>
        </a:prstGeom>
        <a:solidFill>
          <a:srgbClr val="32BC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Tw Cen MT" panose="020B0602020104020603" pitchFamily="34" charset="0"/>
            </a:rPr>
            <a:t>chronic kidney disease</a:t>
          </a:r>
        </a:p>
      </dsp:txBody>
      <dsp:txXfrm>
        <a:off x="17191" y="2659745"/>
        <a:ext cx="10607116" cy="317787"/>
      </dsp:txXfrm>
    </dsp:sp>
    <dsp:sp modelId="{58CF2FE6-2ACD-45FA-8169-F43470958227}">
      <dsp:nvSpPr>
        <dsp:cNvPr id="0" name=""/>
        <dsp:cNvSpPr/>
      </dsp:nvSpPr>
      <dsp:spPr>
        <a:xfrm>
          <a:off x="0" y="3035044"/>
          <a:ext cx="10641498" cy="352169"/>
        </a:xfrm>
        <a:prstGeom prst="roundRect">
          <a:avLst/>
        </a:prstGeom>
        <a:solidFill>
          <a:srgbClr val="32BC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Tw Cen MT" panose="020B0602020104020603" pitchFamily="34" charset="0"/>
            </a:rPr>
            <a:t>chronic liver disease, such as hepatitis</a:t>
          </a:r>
        </a:p>
      </dsp:txBody>
      <dsp:txXfrm>
        <a:off x="17191" y="3052235"/>
        <a:ext cx="10607116" cy="317787"/>
      </dsp:txXfrm>
    </dsp:sp>
    <dsp:sp modelId="{222E1C10-02CE-4E80-BDB3-E6621469FD59}">
      <dsp:nvSpPr>
        <dsp:cNvPr id="0" name=""/>
        <dsp:cNvSpPr/>
      </dsp:nvSpPr>
      <dsp:spPr>
        <a:xfrm>
          <a:off x="0" y="3427534"/>
          <a:ext cx="10641498" cy="352169"/>
        </a:xfrm>
        <a:prstGeom prst="roundRect">
          <a:avLst/>
        </a:prstGeom>
        <a:solidFill>
          <a:srgbClr val="32BC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Tw Cen MT" panose="020B0602020104020603" pitchFamily="34" charset="0"/>
            </a:rPr>
            <a:t>chronic neurological conditions, such as Parkinson’s disease, motor neurone disease, multiple sclerosis (MS), or cerebral palsy</a:t>
          </a:r>
        </a:p>
      </dsp:txBody>
      <dsp:txXfrm>
        <a:off x="17191" y="3444725"/>
        <a:ext cx="10607116" cy="317787"/>
      </dsp:txXfrm>
    </dsp:sp>
    <dsp:sp modelId="{CA6CC974-6D75-4A47-A65B-FF3AA6EF5788}">
      <dsp:nvSpPr>
        <dsp:cNvPr id="0" name=""/>
        <dsp:cNvSpPr/>
      </dsp:nvSpPr>
      <dsp:spPr>
        <a:xfrm>
          <a:off x="0" y="3820024"/>
          <a:ext cx="10641498" cy="352169"/>
        </a:xfrm>
        <a:prstGeom prst="roundRect">
          <a:avLst/>
        </a:prstGeom>
        <a:solidFill>
          <a:srgbClr val="32BC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Tw Cen MT" panose="020B0602020104020603" pitchFamily="34" charset="0"/>
            </a:rPr>
            <a:t>diabetes</a:t>
          </a:r>
        </a:p>
      </dsp:txBody>
      <dsp:txXfrm>
        <a:off x="17191" y="3837215"/>
        <a:ext cx="10607116" cy="317787"/>
      </dsp:txXfrm>
    </dsp:sp>
    <dsp:sp modelId="{730BEA10-5F33-4597-A9E3-8DEE3AF92007}">
      <dsp:nvSpPr>
        <dsp:cNvPr id="0" name=""/>
        <dsp:cNvSpPr/>
      </dsp:nvSpPr>
      <dsp:spPr>
        <a:xfrm>
          <a:off x="0" y="4212514"/>
          <a:ext cx="10641498" cy="352169"/>
        </a:xfrm>
        <a:prstGeom prst="roundRect">
          <a:avLst/>
        </a:prstGeom>
        <a:solidFill>
          <a:srgbClr val="32BC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Tw Cen MT" panose="020B0602020104020603" pitchFamily="34" charset="0"/>
            </a:rPr>
            <a:t>a weakened immune system as the result of certain conditions, treatments like chemotherapy, or medicines such as steroid tablets</a:t>
          </a:r>
        </a:p>
      </dsp:txBody>
      <dsp:txXfrm>
        <a:off x="17191" y="4229705"/>
        <a:ext cx="10607116" cy="317787"/>
      </dsp:txXfrm>
    </dsp:sp>
    <dsp:sp modelId="{5A849BDE-753B-42A1-9F5E-1D728B8D8517}">
      <dsp:nvSpPr>
        <dsp:cNvPr id="0" name=""/>
        <dsp:cNvSpPr/>
      </dsp:nvSpPr>
      <dsp:spPr>
        <a:xfrm>
          <a:off x="0" y="4605004"/>
          <a:ext cx="10641498" cy="352169"/>
        </a:xfrm>
        <a:prstGeom prst="roundRect">
          <a:avLst/>
        </a:prstGeom>
        <a:solidFill>
          <a:srgbClr val="32BC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Tw Cen MT" panose="020B0602020104020603" pitchFamily="34" charset="0"/>
            </a:rPr>
            <a:t>being seriously overweight (a body mass index (BMI) of 40 or above)</a:t>
          </a:r>
        </a:p>
      </dsp:txBody>
      <dsp:txXfrm>
        <a:off x="17191" y="4622195"/>
        <a:ext cx="10607116" cy="317787"/>
      </dsp:txXfrm>
    </dsp:sp>
    <dsp:sp modelId="{9E7048FD-3987-4909-ABDD-E9438F8F92CD}">
      <dsp:nvSpPr>
        <dsp:cNvPr id="0" name=""/>
        <dsp:cNvSpPr/>
      </dsp:nvSpPr>
      <dsp:spPr>
        <a:xfrm>
          <a:off x="0" y="4997494"/>
          <a:ext cx="10641498" cy="352169"/>
        </a:xfrm>
        <a:prstGeom prst="roundRect">
          <a:avLst/>
        </a:prstGeom>
        <a:solidFill>
          <a:srgbClr val="32BC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Tw Cen MT" panose="020B0602020104020603" pitchFamily="34" charset="0"/>
            </a:rPr>
            <a:t>pregnant women</a:t>
          </a:r>
        </a:p>
      </dsp:txBody>
      <dsp:txXfrm>
        <a:off x="17191" y="5014685"/>
        <a:ext cx="10607116" cy="31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D0FE0-9913-4849-A980-9AFF525A20D1}">
      <dsp:nvSpPr>
        <dsp:cNvPr id="0" name=""/>
        <dsp:cNvSpPr/>
      </dsp:nvSpPr>
      <dsp:spPr>
        <a:xfrm>
          <a:off x="0" y="10264"/>
          <a:ext cx="10641498" cy="620094"/>
        </a:xfrm>
        <a:prstGeom prst="roundRect">
          <a:avLst/>
        </a:prstGeom>
        <a:solidFill>
          <a:srgbClr val="016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latin typeface="Tw Cen MT" panose="020B0602020104020603" pitchFamily="34" charset="0"/>
            </a:rPr>
            <a:t>Solid organ transplant recipients</a:t>
          </a:r>
          <a:endParaRPr lang="en-GB" sz="2000" kern="1200" dirty="0">
            <a:latin typeface="Tw Cen MT" panose="020B0602020104020603" pitchFamily="34" charset="0"/>
          </a:endParaRPr>
        </a:p>
      </dsp:txBody>
      <dsp:txXfrm>
        <a:off x="30270" y="40534"/>
        <a:ext cx="10580958" cy="559554"/>
      </dsp:txXfrm>
    </dsp:sp>
    <dsp:sp modelId="{230C6EEB-C2C7-45ED-BDAA-01F517AF4290}">
      <dsp:nvSpPr>
        <dsp:cNvPr id="0" name=""/>
        <dsp:cNvSpPr/>
      </dsp:nvSpPr>
      <dsp:spPr>
        <a:xfrm>
          <a:off x="0" y="636662"/>
          <a:ext cx="10641498" cy="620094"/>
        </a:xfrm>
        <a:prstGeom prst="roundRect">
          <a:avLst/>
        </a:prstGeom>
        <a:solidFill>
          <a:srgbClr val="016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latin typeface="Tw Cen MT" panose="020B0602020104020603" pitchFamily="34" charset="0"/>
            </a:rPr>
            <a:t>People with specific cancers:</a:t>
          </a:r>
          <a:endParaRPr lang="en-GB" sz="2000" kern="1200" dirty="0">
            <a:latin typeface="Tw Cen MT" panose="020B0602020104020603" pitchFamily="34" charset="0"/>
          </a:endParaRPr>
        </a:p>
      </dsp:txBody>
      <dsp:txXfrm>
        <a:off x="30270" y="666932"/>
        <a:ext cx="10580958" cy="559554"/>
      </dsp:txXfrm>
    </dsp:sp>
    <dsp:sp modelId="{35E5ECA4-DC11-4708-99C4-5835E9DE3B9F}">
      <dsp:nvSpPr>
        <dsp:cNvPr id="0" name=""/>
        <dsp:cNvSpPr/>
      </dsp:nvSpPr>
      <dsp:spPr>
        <a:xfrm>
          <a:off x="0" y="1256756"/>
          <a:ext cx="10641498" cy="1094332"/>
        </a:xfrm>
        <a:prstGeom prst="rect">
          <a:avLst/>
        </a:prstGeom>
        <a:solidFill>
          <a:srgbClr val="32BCEE"/>
        </a:solidFill>
        <a:ln>
          <a:noFill/>
        </a:ln>
        <a:effectLst/>
      </dsp:spPr>
      <dsp:style>
        <a:lnRef idx="0">
          <a:scrgbClr r="0" g="0" b="0"/>
        </a:lnRef>
        <a:fillRef idx="0">
          <a:scrgbClr r="0" g="0" b="0"/>
        </a:fillRef>
        <a:effectRef idx="0">
          <a:scrgbClr r="0" g="0" b="0"/>
        </a:effectRef>
        <a:fontRef idx="minor"/>
      </dsp:style>
      <dsp:txBody>
        <a:bodyPr spcFirstLastPara="0" vert="horz" wrap="square" lIns="33786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0" i="0" kern="1200" baseline="0" dirty="0">
              <a:solidFill>
                <a:schemeClr val="bg1"/>
              </a:solidFill>
              <a:latin typeface="Tw Cen MT" panose="020B0602020104020603" pitchFamily="34" charset="0"/>
            </a:rPr>
            <a:t>people with cancer who are undergoing active chemotherapy</a:t>
          </a:r>
          <a:endParaRPr lang="en-GB" sz="1400" kern="1200" dirty="0">
            <a:solidFill>
              <a:schemeClr val="bg1"/>
            </a:solidFill>
            <a:latin typeface="Tw Cen MT" panose="020B0602020104020603" pitchFamily="34" charset="0"/>
          </a:endParaRPr>
        </a:p>
        <a:p>
          <a:pPr marL="114300" lvl="1" indent="-114300" algn="l" defTabSz="622300">
            <a:lnSpc>
              <a:spcPct val="90000"/>
            </a:lnSpc>
            <a:spcBef>
              <a:spcPct val="0"/>
            </a:spcBef>
            <a:spcAft>
              <a:spcPct val="20000"/>
            </a:spcAft>
            <a:buChar char="•"/>
          </a:pPr>
          <a:r>
            <a:rPr lang="en-US" sz="1400" b="0" i="0" kern="1200" baseline="0" dirty="0">
              <a:solidFill>
                <a:schemeClr val="bg1"/>
              </a:solidFill>
              <a:latin typeface="Tw Cen MT" panose="020B0602020104020603" pitchFamily="34" charset="0"/>
            </a:rPr>
            <a:t>people with lung cancer who are undergoing radical radiotherapy</a:t>
          </a:r>
          <a:endParaRPr lang="en-GB" sz="1400" kern="1200" dirty="0">
            <a:solidFill>
              <a:schemeClr val="bg1"/>
            </a:solidFill>
            <a:latin typeface="Tw Cen MT" panose="020B0602020104020603" pitchFamily="34" charset="0"/>
          </a:endParaRPr>
        </a:p>
        <a:p>
          <a:pPr marL="114300" lvl="1" indent="-114300" algn="l" defTabSz="622300">
            <a:lnSpc>
              <a:spcPct val="90000"/>
            </a:lnSpc>
            <a:spcBef>
              <a:spcPct val="0"/>
            </a:spcBef>
            <a:spcAft>
              <a:spcPct val="20000"/>
            </a:spcAft>
            <a:buChar char="•"/>
          </a:pPr>
          <a:r>
            <a:rPr lang="en-US" sz="1400" b="0" i="0" kern="1200" baseline="0" dirty="0">
              <a:solidFill>
                <a:schemeClr val="bg1"/>
              </a:solidFill>
              <a:latin typeface="Tw Cen MT" panose="020B0602020104020603" pitchFamily="34" charset="0"/>
            </a:rPr>
            <a:t>people with cancers of the blood or bone marrow such as </a:t>
          </a:r>
          <a:r>
            <a:rPr lang="en-US" sz="1400" b="0" i="0" kern="1200" baseline="0" dirty="0" err="1">
              <a:solidFill>
                <a:schemeClr val="bg1"/>
              </a:solidFill>
              <a:latin typeface="Tw Cen MT" panose="020B0602020104020603" pitchFamily="34" charset="0"/>
            </a:rPr>
            <a:t>leukaemia</a:t>
          </a:r>
          <a:r>
            <a:rPr lang="en-US" sz="1400" b="0" i="0" kern="1200" baseline="0" dirty="0">
              <a:solidFill>
                <a:schemeClr val="bg1"/>
              </a:solidFill>
              <a:latin typeface="Tw Cen MT" panose="020B0602020104020603" pitchFamily="34" charset="0"/>
            </a:rPr>
            <a:t>, lymphoma or myeloma who are at any stage of treatment</a:t>
          </a:r>
          <a:endParaRPr lang="en-GB" sz="1400" kern="1200" dirty="0">
            <a:solidFill>
              <a:schemeClr val="bg1"/>
            </a:solidFill>
            <a:latin typeface="Tw Cen MT" panose="020B0602020104020603" pitchFamily="34" charset="0"/>
          </a:endParaRPr>
        </a:p>
        <a:p>
          <a:pPr marL="114300" lvl="1" indent="-114300" algn="l" defTabSz="622300">
            <a:lnSpc>
              <a:spcPct val="90000"/>
            </a:lnSpc>
            <a:spcBef>
              <a:spcPct val="0"/>
            </a:spcBef>
            <a:spcAft>
              <a:spcPct val="20000"/>
            </a:spcAft>
            <a:buChar char="•"/>
          </a:pPr>
          <a:r>
            <a:rPr lang="en-US" sz="1400" b="0" i="0" kern="1200" baseline="0" dirty="0">
              <a:solidFill>
                <a:schemeClr val="bg1"/>
              </a:solidFill>
              <a:latin typeface="Tw Cen MT" panose="020B0602020104020603" pitchFamily="34" charset="0"/>
            </a:rPr>
            <a:t>people having immunotherapy or other continuing antibody treatments for cancer</a:t>
          </a:r>
          <a:endParaRPr lang="en-GB" sz="1400" kern="1200" dirty="0">
            <a:solidFill>
              <a:schemeClr val="bg1"/>
            </a:solidFill>
            <a:latin typeface="Tw Cen MT" panose="020B0602020104020603" pitchFamily="34" charset="0"/>
          </a:endParaRPr>
        </a:p>
        <a:p>
          <a:pPr marL="114300" lvl="1" indent="-114300" algn="l" defTabSz="622300">
            <a:lnSpc>
              <a:spcPct val="90000"/>
            </a:lnSpc>
            <a:spcBef>
              <a:spcPct val="0"/>
            </a:spcBef>
            <a:spcAft>
              <a:spcPct val="20000"/>
            </a:spcAft>
            <a:buChar char="•"/>
          </a:pPr>
          <a:r>
            <a:rPr lang="en-US" sz="1400" b="0" i="0" kern="1200" baseline="0" dirty="0">
              <a:solidFill>
                <a:schemeClr val="bg1"/>
              </a:solidFill>
              <a:latin typeface="Tw Cen MT" panose="020B0602020104020603" pitchFamily="34" charset="0"/>
            </a:rPr>
            <a:t>people having other targeted cancer treatments which can affect the immune system, such as protein kinase inhibitors or PARP inhibitors</a:t>
          </a:r>
          <a:endParaRPr lang="en-GB" sz="1400" kern="1200" dirty="0">
            <a:solidFill>
              <a:schemeClr val="bg1"/>
            </a:solidFill>
            <a:latin typeface="Tw Cen MT" panose="020B0602020104020603" pitchFamily="34" charset="0"/>
          </a:endParaRPr>
        </a:p>
        <a:p>
          <a:pPr marL="114300" lvl="1" indent="-114300" algn="l" defTabSz="622300">
            <a:lnSpc>
              <a:spcPct val="90000"/>
            </a:lnSpc>
            <a:spcBef>
              <a:spcPct val="0"/>
            </a:spcBef>
            <a:spcAft>
              <a:spcPct val="20000"/>
            </a:spcAft>
            <a:buChar char="•"/>
          </a:pPr>
          <a:r>
            <a:rPr lang="en-US" sz="1400" b="0" i="0" kern="1200" baseline="0" dirty="0">
              <a:solidFill>
                <a:schemeClr val="bg1"/>
              </a:solidFill>
              <a:latin typeface="Tw Cen MT" panose="020B0602020104020603" pitchFamily="34" charset="0"/>
            </a:rPr>
            <a:t>people who have had bone marrow or stem cell transplants in the last 6 months, or who are still taking immunosuppression drugs</a:t>
          </a:r>
          <a:endParaRPr lang="en-GB" sz="1400" kern="1200" dirty="0">
            <a:solidFill>
              <a:schemeClr val="bg1"/>
            </a:solidFill>
            <a:latin typeface="Tw Cen MT" panose="020B0602020104020603" pitchFamily="34" charset="0"/>
          </a:endParaRPr>
        </a:p>
      </dsp:txBody>
      <dsp:txXfrm>
        <a:off x="0" y="1256756"/>
        <a:ext cx="10641498" cy="1094332"/>
      </dsp:txXfrm>
    </dsp:sp>
    <dsp:sp modelId="{FD3EC6F6-11CB-41DA-A857-04E8CE81CF90}">
      <dsp:nvSpPr>
        <dsp:cNvPr id="0" name=""/>
        <dsp:cNvSpPr/>
      </dsp:nvSpPr>
      <dsp:spPr>
        <a:xfrm>
          <a:off x="0" y="2351089"/>
          <a:ext cx="10641498" cy="620094"/>
        </a:xfrm>
        <a:prstGeom prst="roundRect">
          <a:avLst/>
        </a:prstGeom>
        <a:solidFill>
          <a:srgbClr val="016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latin typeface="Tw Cen MT" panose="020B0602020104020603" pitchFamily="34" charset="0"/>
            </a:rPr>
            <a:t>People with severe respiratory conditions including all cystic fibrosis, severe asthma and severe chronic obstructive pulmonary (COPD)</a:t>
          </a:r>
          <a:endParaRPr lang="en-GB" sz="2000" kern="1200" dirty="0">
            <a:latin typeface="Tw Cen MT" panose="020B0602020104020603" pitchFamily="34" charset="0"/>
          </a:endParaRPr>
        </a:p>
      </dsp:txBody>
      <dsp:txXfrm>
        <a:off x="30270" y="2381359"/>
        <a:ext cx="10580958" cy="559554"/>
      </dsp:txXfrm>
    </dsp:sp>
    <dsp:sp modelId="{3BD39FC0-B523-466A-8456-FB35B3FA8FBB}">
      <dsp:nvSpPr>
        <dsp:cNvPr id="0" name=""/>
        <dsp:cNvSpPr/>
      </dsp:nvSpPr>
      <dsp:spPr>
        <a:xfrm>
          <a:off x="0" y="2983462"/>
          <a:ext cx="10641498" cy="620094"/>
        </a:xfrm>
        <a:prstGeom prst="roundRect">
          <a:avLst/>
        </a:prstGeom>
        <a:solidFill>
          <a:srgbClr val="016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latin typeface="Tw Cen MT" panose="020B0602020104020603" pitchFamily="34" charset="0"/>
            </a:rPr>
            <a:t>People with rare diseases that significantly increase the risk of infections (such as severe combined immunodeficiency (SCID), homozygous sickle cell</a:t>
          </a:r>
          <a:r>
            <a:rPr lang="en-US" sz="500" b="0" i="0" kern="1200" baseline="0" dirty="0">
              <a:latin typeface="Tw Cen MT" panose="020B0602020104020603" pitchFamily="34" charset="0"/>
            </a:rPr>
            <a:t>)</a:t>
          </a:r>
          <a:endParaRPr lang="en-GB" sz="500" kern="1200" dirty="0">
            <a:latin typeface="Tw Cen MT" panose="020B0602020104020603" pitchFamily="34" charset="0"/>
          </a:endParaRPr>
        </a:p>
      </dsp:txBody>
      <dsp:txXfrm>
        <a:off x="30270" y="3013732"/>
        <a:ext cx="10580958" cy="559554"/>
      </dsp:txXfrm>
    </dsp:sp>
    <dsp:sp modelId="{FA9722B2-A995-4771-AB44-A81D09145C84}">
      <dsp:nvSpPr>
        <dsp:cNvPr id="0" name=""/>
        <dsp:cNvSpPr/>
      </dsp:nvSpPr>
      <dsp:spPr>
        <a:xfrm>
          <a:off x="0" y="3615835"/>
          <a:ext cx="10641498" cy="620094"/>
        </a:xfrm>
        <a:prstGeom prst="roundRect">
          <a:avLst/>
        </a:prstGeom>
        <a:solidFill>
          <a:srgbClr val="016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latin typeface="Tw Cen MT" panose="020B0602020104020603" pitchFamily="34" charset="0"/>
            </a:rPr>
            <a:t>People on immunosuppression therapies sufficient to significantly increase risk of infection</a:t>
          </a:r>
          <a:endParaRPr lang="en-GB" sz="2000" kern="1200" dirty="0">
            <a:latin typeface="Tw Cen MT" panose="020B0602020104020603" pitchFamily="34" charset="0"/>
          </a:endParaRPr>
        </a:p>
      </dsp:txBody>
      <dsp:txXfrm>
        <a:off x="30270" y="3646105"/>
        <a:ext cx="10580958" cy="559554"/>
      </dsp:txXfrm>
    </dsp:sp>
    <dsp:sp modelId="{3E9538A2-F802-4ACD-8BB0-E8396378BB38}">
      <dsp:nvSpPr>
        <dsp:cNvPr id="0" name=""/>
        <dsp:cNvSpPr/>
      </dsp:nvSpPr>
      <dsp:spPr>
        <a:xfrm>
          <a:off x="0" y="4248208"/>
          <a:ext cx="10641498" cy="620094"/>
        </a:xfrm>
        <a:prstGeom prst="roundRect">
          <a:avLst/>
        </a:prstGeom>
        <a:solidFill>
          <a:srgbClr val="016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latin typeface="Tw Cen MT" panose="020B0602020104020603" pitchFamily="34" charset="0"/>
            </a:rPr>
            <a:t>Women who are pregnant with significant heart disease (congenital or acquired)</a:t>
          </a:r>
          <a:endParaRPr lang="en-GB" sz="2000" kern="1200" dirty="0">
            <a:latin typeface="Tw Cen MT" panose="020B0602020104020603" pitchFamily="34" charset="0"/>
          </a:endParaRPr>
        </a:p>
      </dsp:txBody>
      <dsp:txXfrm>
        <a:off x="30270" y="4278478"/>
        <a:ext cx="10580958" cy="559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113D6-CE5B-4E0A-A486-51C3EF996D9B}">
      <dsp:nvSpPr>
        <dsp:cNvPr id="0" name=""/>
        <dsp:cNvSpPr/>
      </dsp:nvSpPr>
      <dsp:spPr>
        <a:xfrm>
          <a:off x="51" y="16766"/>
          <a:ext cx="4972614" cy="1843200"/>
        </a:xfrm>
        <a:prstGeom prst="rect">
          <a:avLst/>
        </a:prstGeom>
        <a:solidFill>
          <a:srgbClr val="0161B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Tw Cen MT" panose="020B0602020104020603" pitchFamily="34" charset="0"/>
            </a:rPr>
            <a:t>Possible or confirmed </a:t>
          </a:r>
        </a:p>
        <a:p>
          <a:pPr marL="0" lvl="0" indent="0" algn="ctr" defTabSz="1244600">
            <a:lnSpc>
              <a:spcPct val="90000"/>
            </a:lnSpc>
            <a:spcBef>
              <a:spcPct val="0"/>
            </a:spcBef>
            <a:spcAft>
              <a:spcPct val="35000"/>
            </a:spcAft>
            <a:buNone/>
          </a:pPr>
          <a:r>
            <a:rPr lang="en-GB" sz="2800" b="1" kern="1200" dirty="0">
              <a:latin typeface="Tw Cen MT" panose="020B0602020104020603" pitchFamily="34" charset="0"/>
            </a:rPr>
            <a:t>COVID-19 patients </a:t>
          </a:r>
        </a:p>
        <a:p>
          <a:pPr marL="0" lvl="0" indent="0" algn="ctr" defTabSz="1244600">
            <a:lnSpc>
              <a:spcPct val="90000"/>
            </a:lnSpc>
            <a:spcBef>
              <a:spcPct val="0"/>
            </a:spcBef>
            <a:spcAft>
              <a:spcPct val="35000"/>
            </a:spcAft>
            <a:buNone/>
          </a:pPr>
          <a:r>
            <a:rPr lang="en-GB" sz="1800" b="1" kern="1200" dirty="0">
              <a:latin typeface="Tw Cen MT" panose="020B0602020104020603" pitchFamily="34" charset="0"/>
            </a:rPr>
            <a:t>(including asymptomatic contacts)</a:t>
          </a:r>
          <a:endParaRPr lang="en-GB" sz="1800" kern="1200" dirty="0">
            <a:latin typeface="Tw Cen MT" panose="020B0602020104020603" pitchFamily="34" charset="0"/>
          </a:endParaRPr>
        </a:p>
      </dsp:txBody>
      <dsp:txXfrm>
        <a:off x="51" y="16766"/>
        <a:ext cx="4972614" cy="1843200"/>
      </dsp:txXfrm>
    </dsp:sp>
    <dsp:sp modelId="{1D91DC78-7D7B-48C8-B38B-83E117D3AAAE}">
      <dsp:nvSpPr>
        <dsp:cNvPr id="0" name=""/>
        <dsp:cNvSpPr/>
      </dsp:nvSpPr>
      <dsp:spPr>
        <a:xfrm>
          <a:off x="51" y="1859967"/>
          <a:ext cx="4972614" cy="2810880"/>
        </a:xfrm>
        <a:prstGeom prst="rect">
          <a:avLst/>
        </a:prstGeom>
        <a:solidFill>
          <a:srgbClr val="32BCE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GB" sz="3200" kern="1200" dirty="0">
              <a:solidFill>
                <a:schemeClr val="bg1"/>
              </a:solidFill>
              <a:latin typeface="Tw Cen MT" panose="020B0602020104020603" pitchFamily="34" charset="0"/>
            </a:rPr>
            <a:t>In Hours – OMFS on call</a:t>
          </a:r>
        </a:p>
        <a:p>
          <a:pPr marL="285750" lvl="1" indent="-285750" algn="l" defTabSz="1422400">
            <a:lnSpc>
              <a:spcPct val="90000"/>
            </a:lnSpc>
            <a:spcBef>
              <a:spcPct val="0"/>
            </a:spcBef>
            <a:spcAft>
              <a:spcPct val="15000"/>
            </a:spcAft>
            <a:buChar char="•"/>
          </a:pPr>
          <a:endParaRPr lang="en-GB" sz="3200" kern="1200" dirty="0">
            <a:solidFill>
              <a:schemeClr val="bg1"/>
            </a:solidFill>
            <a:latin typeface="Tw Cen MT" panose="020B0602020104020603" pitchFamily="34" charset="0"/>
          </a:endParaRPr>
        </a:p>
        <a:p>
          <a:pPr marL="285750" lvl="1" indent="-285750" algn="l" defTabSz="1422400">
            <a:lnSpc>
              <a:spcPct val="90000"/>
            </a:lnSpc>
            <a:spcBef>
              <a:spcPct val="0"/>
            </a:spcBef>
            <a:spcAft>
              <a:spcPct val="15000"/>
            </a:spcAft>
            <a:buChar char="•"/>
          </a:pPr>
          <a:r>
            <a:rPr lang="en-GB" sz="3200" kern="1200" dirty="0">
              <a:solidFill>
                <a:schemeClr val="bg1"/>
              </a:solidFill>
              <a:latin typeface="Tw Cen MT" panose="020B0602020104020603" pitchFamily="34" charset="0"/>
            </a:rPr>
            <a:t>Out of Hours – COVID ED</a:t>
          </a:r>
        </a:p>
      </dsp:txBody>
      <dsp:txXfrm>
        <a:off x="51" y="1859967"/>
        <a:ext cx="4972614" cy="2810880"/>
      </dsp:txXfrm>
    </dsp:sp>
    <dsp:sp modelId="{261001D9-EAC7-47A0-B1F1-8EDFB4F6CDE2}">
      <dsp:nvSpPr>
        <dsp:cNvPr id="0" name=""/>
        <dsp:cNvSpPr/>
      </dsp:nvSpPr>
      <dsp:spPr>
        <a:xfrm>
          <a:off x="5668831" y="16766"/>
          <a:ext cx="4972614" cy="1843200"/>
        </a:xfrm>
        <a:prstGeom prst="rect">
          <a:avLst/>
        </a:prstGeom>
        <a:solidFill>
          <a:srgbClr val="0161B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Tw Cen MT" panose="020B0602020104020603" pitchFamily="34" charset="0"/>
            </a:rPr>
            <a:t>Asymptomatic patients</a:t>
          </a:r>
          <a:endParaRPr lang="en-GB" sz="2800" kern="1200" dirty="0">
            <a:latin typeface="Tw Cen MT" panose="020B0602020104020603" pitchFamily="34" charset="0"/>
          </a:endParaRPr>
        </a:p>
      </dsp:txBody>
      <dsp:txXfrm>
        <a:off x="5668831" y="16766"/>
        <a:ext cx="4972614" cy="1843200"/>
      </dsp:txXfrm>
    </dsp:sp>
    <dsp:sp modelId="{D1012775-A032-44A9-914B-1C04E0D1D37A}">
      <dsp:nvSpPr>
        <dsp:cNvPr id="0" name=""/>
        <dsp:cNvSpPr/>
      </dsp:nvSpPr>
      <dsp:spPr>
        <a:xfrm>
          <a:off x="5668831" y="1859967"/>
          <a:ext cx="4972614" cy="2810880"/>
        </a:xfrm>
        <a:prstGeom prst="rect">
          <a:avLst/>
        </a:prstGeom>
        <a:solidFill>
          <a:srgbClr val="32BCE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solidFill>
                <a:schemeClr val="bg1"/>
              </a:solidFill>
              <a:latin typeface="Tw Cen MT" panose="020B0602020104020603" pitchFamily="34" charset="0"/>
            </a:rPr>
            <a:t>In Hours – OMFS department</a:t>
          </a:r>
        </a:p>
        <a:p>
          <a:pPr marL="285750" lvl="1" indent="-285750" algn="l" defTabSz="1244600">
            <a:lnSpc>
              <a:spcPct val="90000"/>
            </a:lnSpc>
            <a:spcBef>
              <a:spcPct val="0"/>
            </a:spcBef>
            <a:spcAft>
              <a:spcPct val="15000"/>
            </a:spcAft>
            <a:buChar char="•"/>
          </a:pPr>
          <a:endParaRPr lang="en-GB" sz="2800" kern="1200" dirty="0">
            <a:solidFill>
              <a:schemeClr val="bg1"/>
            </a:solidFill>
            <a:latin typeface="Tw Cen MT" panose="020B0602020104020603" pitchFamily="34" charset="0"/>
          </a:endParaRPr>
        </a:p>
        <a:p>
          <a:pPr marL="285750" lvl="1" indent="-285750" algn="l" defTabSz="1244600">
            <a:lnSpc>
              <a:spcPct val="90000"/>
            </a:lnSpc>
            <a:spcBef>
              <a:spcPct val="0"/>
            </a:spcBef>
            <a:spcAft>
              <a:spcPct val="15000"/>
            </a:spcAft>
            <a:buChar char="•"/>
          </a:pPr>
          <a:r>
            <a:rPr lang="en-GB" sz="2800" kern="1200" dirty="0">
              <a:solidFill>
                <a:schemeClr val="bg1"/>
              </a:solidFill>
              <a:latin typeface="Tw Cen MT" panose="020B0602020104020603" pitchFamily="34" charset="0"/>
            </a:rPr>
            <a:t>Out of Hours - OMFS on call</a:t>
          </a:r>
        </a:p>
      </dsp:txBody>
      <dsp:txXfrm>
        <a:off x="5668831" y="1859967"/>
        <a:ext cx="4972614" cy="281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01B9-FD4F-4400-A5EA-94EAE5F1F3AB}">
      <dsp:nvSpPr>
        <dsp:cNvPr id="0" name=""/>
        <dsp:cNvSpPr/>
      </dsp:nvSpPr>
      <dsp:spPr>
        <a:xfrm>
          <a:off x="593" y="388450"/>
          <a:ext cx="2582307" cy="1291153"/>
        </a:xfrm>
        <a:prstGeom prst="rect">
          <a:avLst/>
        </a:prstGeom>
        <a:solidFill>
          <a:srgbClr val="016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Tw Cen MT" panose="020B0602020104020603" pitchFamily="34" charset="0"/>
            </a:rPr>
            <a:t>in the morning only </a:t>
          </a:r>
          <a:r>
            <a:rPr lang="en-GB" sz="1800" kern="1200" dirty="0">
              <a:latin typeface="Tw Cen MT" panose="020B0602020104020603" pitchFamily="34" charset="0"/>
            </a:rPr>
            <a:t>(allowing maximum time for air clearance/ventilation overnight)</a:t>
          </a:r>
        </a:p>
      </dsp:txBody>
      <dsp:txXfrm>
        <a:off x="593" y="388450"/>
        <a:ext cx="2582307" cy="1291153"/>
      </dsp:txXfrm>
    </dsp:sp>
    <dsp:sp modelId="{33716D4B-A094-4DB0-B80B-5A3826885066}">
      <dsp:nvSpPr>
        <dsp:cNvPr id="0" name=""/>
        <dsp:cNvSpPr/>
      </dsp:nvSpPr>
      <dsp:spPr>
        <a:xfrm>
          <a:off x="3125184" y="388450"/>
          <a:ext cx="2582307" cy="1291153"/>
        </a:xfrm>
        <a:prstGeom prst="rect">
          <a:avLst/>
        </a:prstGeom>
        <a:solidFill>
          <a:srgbClr val="016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Tw Cen MT" panose="020B0602020104020603" pitchFamily="34" charset="0"/>
            </a:rPr>
            <a:t>in a surgery which minimises the number of people passing</a:t>
          </a:r>
        </a:p>
      </dsp:txBody>
      <dsp:txXfrm>
        <a:off x="3125184" y="388450"/>
        <a:ext cx="2582307" cy="1291153"/>
      </dsp:txXfrm>
    </dsp:sp>
    <dsp:sp modelId="{C508A9C0-8CC8-439E-AE09-BF6284FD0A5F}">
      <dsp:nvSpPr>
        <dsp:cNvPr id="0" name=""/>
        <dsp:cNvSpPr/>
      </dsp:nvSpPr>
      <dsp:spPr>
        <a:xfrm>
          <a:off x="6249775" y="388450"/>
          <a:ext cx="2582307" cy="1291153"/>
        </a:xfrm>
        <a:prstGeom prst="rect">
          <a:avLst/>
        </a:prstGeom>
        <a:solidFill>
          <a:srgbClr val="016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Tw Cen MT" panose="020B0602020104020603" pitchFamily="34" charset="0"/>
            </a:rPr>
            <a:t>provided with a domiciliary visit by a dedicated dental team</a:t>
          </a:r>
        </a:p>
      </dsp:txBody>
      <dsp:txXfrm>
        <a:off x="6249775" y="388450"/>
        <a:ext cx="2582307" cy="12911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10/06/2020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10/06/2020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10/06/2020</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0.png"/><Relationship Id="rId18" Type="http://schemas.openxmlformats.org/officeDocument/2006/relationships/slide" Target="slide18.xml"/><Relationship Id="rId21" Type="http://schemas.openxmlformats.org/officeDocument/2006/relationships/slide" Target="slide21.xml"/><Relationship Id="rId7" Type="http://schemas.openxmlformats.org/officeDocument/2006/relationships/image" Target="../media/image23.png"/><Relationship Id="rId12" Type="http://schemas.openxmlformats.org/officeDocument/2006/relationships/slide" Target="slide22.xml"/><Relationship Id="rId17" Type="http://schemas.openxmlformats.org/officeDocument/2006/relationships/image" Target="../media/image27.png"/><Relationship Id="rId2" Type="http://schemas.openxmlformats.org/officeDocument/2006/relationships/image" Target="../media/image22.png"/><Relationship Id="rId16" Type="http://schemas.openxmlformats.org/officeDocument/2006/relationships/image" Target="../media/image260.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image" Target="../media/image25.png"/><Relationship Id="rId15" Type="http://schemas.openxmlformats.org/officeDocument/2006/relationships/slide" Target="slide17.xml"/><Relationship Id="rId10" Type="http://schemas.openxmlformats.org/officeDocument/2006/relationships/image" Target="../media/image240.png"/><Relationship Id="rId19" Type="http://schemas.openxmlformats.org/officeDocument/2006/relationships/image" Target="../media/image270.png"/><Relationship Id="rId9" Type="http://schemas.openxmlformats.org/officeDocument/2006/relationships/slide" Target="slide20.xml"/><Relationship Id="rId14" Type="http://schemas.openxmlformats.org/officeDocument/2006/relationships/image" Target="../media/image26.png"/><Relationship Id="rId22" Type="http://schemas.openxmlformats.org/officeDocument/2006/relationships/image" Target="../media/image28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self-referral.test-for-coronavirus.service.gov.uk/eligibility" TargetMode="External"/><Relationship Id="rId3" Type="http://schemas.openxmlformats.org/officeDocument/2006/relationships/slide" Target="slide29.xml"/><Relationship Id="rId7"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49.JPG"/><Relationship Id="rId4" Type="http://schemas.openxmlformats.org/officeDocument/2006/relationships/image" Target="../media/image48.JP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people.nhs.uk/lookingafteryouto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image" Target="../media/image53.JPG"/><Relationship Id="rId12" Type="http://schemas.openxmlformats.org/officeDocument/2006/relationships/slide" Target="slide36.xml"/><Relationship Id="rId2" Type="http://schemas.openxmlformats.org/officeDocument/2006/relationships/image" Target="../media/image52.JPG"/><Relationship Id="rId1" Type="http://schemas.openxmlformats.org/officeDocument/2006/relationships/slideLayout" Target="../slideLayouts/slideLayout2.xml"/><Relationship Id="rId11" Type="http://schemas.openxmlformats.org/officeDocument/2006/relationships/image" Target="../media/image53.JPG"/><Relationship Id="rId10" Type="http://schemas.openxmlformats.org/officeDocument/2006/relationships/image" Target="../media/image52.JPG"/><Relationship Id="rId9" Type="http://schemas.openxmlformats.org/officeDocument/2006/relationships/slide" Target="slide34.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image" Target="../media/image51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image" Target="../media/image56.png"/><Relationship Id="rId4" Type="http://schemas.openxmlformats.org/officeDocument/2006/relationships/image" Target="../media/image50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60.JPG"/><Relationship Id="rId4" Type="http://schemas.openxmlformats.org/officeDocument/2006/relationships/image" Target="../media/image59.JPG"/></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73.JPG"/><Relationship Id="rId26" Type="http://schemas.openxmlformats.org/officeDocument/2006/relationships/image" Target="../media/image75.JPG"/><Relationship Id="rId3" Type="http://schemas.openxmlformats.org/officeDocument/2006/relationships/slide" Target="slide55.xml"/><Relationship Id="rId7" Type="http://schemas.openxmlformats.org/officeDocument/2006/relationships/image" Target="../media/image72.JPG"/><Relationship Id="rId25" Type="http://schemas.openxmlformats.org/officeDocument/2006/relationships/image" Target="../media/image74.JPG"/><Relationship Id="rId33" Type="http://schemas.openxmlformats.org/officeDocument/2006/relationships/image" Target="../media/image77.JPG"/><Relationship Id="rId2" Type="http://schemas.openxmlformats.org/officeDocument/2006/relationships/image" Target="../media/image71.JPG"/><Relationship Id="rId29" Type="http://schemas.openxmlformats.org/officeDocument/2006/relationships/image" Target="../media/image76.JPG"/><Relationship Id="rId1" Type="http://schemas.openxmlformats.org/officeDocument/2006/relationships/slideLayout" Target="../slideLayouts/slideLayout2.xml"/><Relationship Id="rId6" Type="http://schemas.openxmlformats.org/officeDocument/2006/relationships/slide" Target="slide56.xml"/><Relationship Id="rId11" Type="http://schemas.openxmlformats.org/officeDocument/2006/relationships/image" Target="../media/image74.JPG"/><Relationship Id="rId24" Type="http://schemas.openxmlformats.org/officeDocument/2006/relationships/slide" Target="slide58.xml"/><Relationship Id="rId32" Type="http://schemas.openxmlformats.org/officeDocument/2006/relationships/image" Target="../media/image77.JPG"/><Relationship Id="rId5" Type="http://schemas.openxmlformats.org/officeDocument/2006/relationships/image" Target="../media/image72.JPG"/><Relationship Id="rId28" Type="http://schemas.openxmlformats.org/officeDocument/2006/relationships/image" Target="../media/image75.JPG"/><Relationship Id="rId10" Type="http://schemas.openxmlformats.org/officeDocument/2006/relationships/image" Target="../media/image73.JPG"/><Relationship Id="rId31" Type="http://schemas.openxmlformats.org/officeDocument/2006/relationships/image" Target="../media/image76.JPG"/><Relationship Id="rId4" Type="http://schemas.openxmlformats.org/officeDocument/2006/relationships/image" Target="../media/image71.JPG"/><Relationship Id="rId9" Type="http://schemas.openxmlformats.org/officeDocument/2006/relationships/slide" Target="slide59.xml"/><Relationship Id="rId27" Type="http://schemas.openxmlformats.org/officeDocument/2006/relationships/slide" Target="slide62.xml"/><Relationship Id="rId30" Type="http://schemas.openxmlformats.org/officeDocument/2006/relationships/slide" Target="slide64.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81.JPG"/><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image" Target="../media/image84.JPG"/><Relationship Id="rId4" Type="http://schemas.openxmlformats.org/officeDocument/2006/relationships/image" Target="../media/image83.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ENGLAND.dentalcontractswm@nhs.net" TargetMode="External"/><Relationship Id="rId2" Type="http://schemas.openxmlformats.org/officeDocument/2006/relationships/hyperlink" Target="mailto:england.em-pcdental@nhs.net" TargetMode="External"/><Relationship Id="rId1" Type="http://schemas.openxmlformats.org/officeDocument/2006/relationships/slideLayout" Target="../slideLayouts/slideLayout2.xml"/><Relationship Id="rId5" Type="http://schemas.openxmlformats.org/officeDocument/2006/relationships/image" Target="../media/image87.svg"/><Relationship Id="rId4" Type="http://schemas.openxmlformats.org/officeDocument/2006/relationships/image" Target="../media/image8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9.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3539" y="3683603"/>
            <a:ext cx="7886700" cy="689541"/>
          </a:xfrm>
        </p:spPr>
        <p:txBody>
          <a:bodyPr>
            <a:normAutofit/>
          </a:bodyPr>
          <a:lstStyle/>
          <a:p>
            <a:r>
              <a:rPr lang="en-GB" sz="2800" b="1" dirty="0"/>
              <a:t>Resumption of NHS Dentistry</a:t>
            </a:r>
          </a:p>
        </p:txBody>
      </p:sp>
      <p:sp>
        <p:nvSpPr>
          <p:cNvPr id="3" name="Subtitle 2"/>
          <p:cNvSpPr>
            <a:spLocks noGrp="1"/>
          </p:cNvSpPr>
          <p:nvPr>
            <p:ph type="subTitle" idx="1"/>
          </p:nvPr>
        </p:nvSpPr>
        <p:spPr>
          <a:xfrm>
            <a:off x="2667000" y="4515316"/>
            <a:ext cx="6858000" cy="1245870"/>
          </a:xfrm>
        </p:spPr>
        <p:txBody>
          <a:bodyPr>
            <a:normAutofit/>
          </a:bodyPr>
          <a:lstStyle/>
          <a:p>
            <a:pPr algn="ctr"/>
            <a:r>
              <a:rPr lang="en-GB" sz="2000" dirty="0"/>
              <a:t>Jasmine Murphy, Consultant in Dental Public Health</a:t>
            </a:r>
          </a:p>
          <a:p>
            <a:pPr algn="ctr"/>
            <a:r>
              <a:rPr lang="en-GB" sz="2000" dirty="0"/>
              <a:t>Christine </a:t>
            </a:r>
            <a:r>
              <a:rPr lang="en-GB" sz="2000" dirty="0" err="1"/>
              <a:t>Utting</a:t>
            </a:r>
            <a:r>
              <a:rPr lang="en-GB" sz="2000" dirty="0"/>
              <a:t>, Local Dental Network Chair</a:t>
            </a:r>
          </a:p>
          <a:p>
            <a:pPr algn="ctr"/>
            <a:r>
              <a:rPr lang="en-GB" sz="2000" dirty="0"/>
              <a:t>Catriona Peterson, Associate Medical Director</a:t>
            </a:r>
          </a:p>
        </p:txBody>
      </p:sp>
      <p:sp>
        <p:nvSpPr>
          <p:cNvPr id="7" name="Oval 6">
            <a:extLst>
              <a:ext uri="{FF2B5EF4-FFF2-40B4-BE49-F238E27FC236}">
                <a16:creationId xmlns:a16="http://schemas.microsoft.com/office/drawing/2014/main" id="{F5D1C673-803D-4E83-B7B9-95BC01E31BB0}"/>
              </a:ext>
            </a:extLst>
          </p:cNvPr>
          <p:cNvSpPr/>
          <p:nvPr/>
        </p:nvSpPr>
        <p:spPr>
          <a:xfrm>
            <a:off x="1687445" y="-739445"/>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8" name="Oval 7">
            <a:extLst>
              <a:ext uri="{FF2B5EF4-FFF2-40B4-BE49-F238E27FC236}">
                <a16:creationId xmlns:a16="http://schemas.microsoft.com/office/drawing/2014/main" id="{1A7585DB-87DE-489B-9EC4-EE0F299FA6EC}"/>
              </a:ext>
            </a:extLst>
          </p:cNvPr>
          <p:cNvSpPr/>
          <p:nvPr/>
        </p:nvSpPr>
        <p:spPr>
          <a:xfrm>
            <a:off x="5907634" y="30488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9" name="Rectangle 8">
            <a:extLst>
              <a:ext uri="{FF2B5EF4-FFF2-40B4-BE49-F238E27FC236}">
                <a16:creationId xmlns:a16="http://schemas.microsoft.com/office/drawing/2014/main" id="{91058191-2DD8-4B39-AA42-9EFE0DFE2235}"/>
              </a:ext>
            </a:extLst>
          </p:cNvPr>
          <p:cNvSpPr/>
          <p:nvPr/>
        </p:nvSpPr>
        <p:spPr>
          <a:xfrm flipH="1">
            <a:off x="7654258" y="3727643"/>
            <a:ext cx="2995659" cy="704078"/>
          </a:xfrm>
          <a:prstGeom prst="rect">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800" dirty="0">
                <a:gradFill>
                  <a:gsLst>
                    <a:gs pos="0">
                      <a:srgbClr val="75D1FF">
                        <a:lumMod val="5000"/>
                        <a:lumOff val="95000"/>
                      </a:srgbClr>
                    </a:gs>
                    <a:gs pos="100000">
                      <a:srgbClr val="FFFFFF"/>
                    </a:gs>
                  </a:gsLst>
                  <a:lin ang="5400000" scaled="1"/>
                </a:gradFill>
              </a:rPr>
              <a:t>COVID-19 response</a:t>
            </a:r>
          </a:p>
        </p:txBody>
      </p:sp>
      <p:sp>
        <p:nvSpPr>
          <p:cNvPr id="10" name="Freeform: Shape 9">
            <a:extLst>
              <a:ext uri="{FF2B5EF4-FFF2-40B4-BE49-F238E27FC236}">
                <a16:creationId xmlns:a16="http://schemas.microsoft.com/office/drawing/2014/main" id="{CA74CDB4-AB59-4E73-B7FF-ABCFD63F6502}"/>
              </a:ext>
            </a:extLst>
          </p:cNvPr>
          <p:cNvSpPr/>
          <p:nvPr/>
        </p:nvSpPr>
        <p:spPr>
          <a:xfrm>
            <a:off x="7087771" y="38638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rgbClr val="006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1" name="Oval 10">
            <a:extLst>
              <a:ext uri="{FF2B5EF4-FFF2-40B4-BE49-F238E27FC236}">
                <a16:creationId xmlns:a16="http://schemas.microsoft.com/office/drawing/2014/main" id="{97112D60-547E-423E-99DA-D4A0E1069762}"/>
              </a:ext>
            </a:extLst>
          </p:cNvPr>
          <p:cNvSpPr/>
          <p:nvPr/>
        </p:nvSpPr>
        <p:spPr>
          <a:xfrm>
            <a:off x="1677116"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2" name="Oval 11">
            <a:extLst>
              <a:ext uri="{FF2B5EF4-FFF2-40B4-BE49-F238E27FC236}">
                <a16:creationId xmlns:a16="http://schemas.microsoft.com/office/drawing/2014/main" id="{4AB29E26-22A8-49C6-A1C5-508C27AE04DB}"/>
              </a:ext>
            </a:extLst>
          </p:cNvPr>
          <p:cNvSpPr/>
          <p:nvPr/>
        </p:nvSpPr>
        <p:spPr>
          <a:xfrm>
            <a:off x="1677116" y="-739444"/>
            <a:ext cx="9107555" cy="9034439"/>
          </a:xfrm>
          <a:prstGeom prst="ellipse">
            <a:avLst/>
          </a:prstGeom>
          <a:noFill/>
          <a:ln w="19050">
            <a:solidFill>
              <a:srgbClr val="0465B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3" name="Oval 12">
            <a:extLst>
              <a:ext uri="{FF2B5EF4-FFF2-40B4-BE49-F238E27FC236}">
                <a16:creationId xmlns:a16="http://schemas.microsoft.com/office/drawing/2014/main" id="{0F392DFB-FC0B-4520-BF5C-505E98392B02}"/>
              </a:ext>
            </a:extLst>
          </p:cNvPr>
          <p:cNvSpPr/>
          <p:nvPr/>
        </p:nvSpPr>
        <p:spPr>
          <a:xfrm>
            <a:off x="5885153" y="3036170"/>
            <a:ext cx="2805809" cy="2783284"/>
          </a:xfrm>
          <a:prstGeom prst="ellipse">
            <a:avLst/>
          </a:prstGeom>
          <a:noFill/>
          <a:ln w="19050" cmpd="thinThick">
            <a:solidFill>
              <a:srgbClr val="0065B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4" name="Oval 13">
            <a:extLst>
              <a:ext uri="{FF2B5EF4-FFF2-40B4-BE49-F238E27FC236}">
                <a16:creationId xmlns:a16="http://schemas.microsoft.com/office/drawing/2014/main" id="{C8FAF001-5694-46DC-8A53-1963EF41C09B}"/>
              </a:ext>
            </a:extLst>
          </p:cNvPr>
          <p:cNvSpPr/>
          <p:nvPr/>
        </p:nvSpPr>
        <p:spPr>
          <a:xfrm>
            <a:off x="5907634" y="3021999"/>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CB231EF3-1060-4F48-B2E2-CC2C1C97FC61}"/>
              </a:ext>
            </a:extLst>
          </p:cNvPr>
          <p:cNvSpPr txBox="1"/>
          <p:nvPr/>
        </p:nvSpPr>
        <p:spPr>
          <a:xfrm>
            <a:off x="4443945" y="6555743"/>
            <a:ext cx="3304110"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Developed in the Midlands Region</a:t>
            </a:r>
          </a:p>
        </p:txBody>
      </p:sp>
    </p:spTree>
    <p:extLst>
      <p:ext uri="{BB962C8B-B14F-4D97-AF65-F5344CB8AC3E}">
        <p14:creationId xmlns:p14="http://schemas.microsoft.com/office/powerpoint/2010/main" val="31441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0" presetClass="exit" presetSubtype="0" fill="hold" grpId="1" nodeType="withEffect">
                                  <p:stCondLst>
                                    <p:cond delay="25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10" presetClass="exit" presetSubtype="0" fill="hold" grpId="1" nodeType="withEffect">
                                  <p:stCondLst>
                                    <p:cond delay="50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10" presetClass="exit" presetSubtype="0" fill="hold" grpId="1" nodeType="withEffect">
                                  <p:stCondLst>
                                    <p:cond delay="75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10" presetClass="exit" presetSubtype="0" fill="hold" grpId="1" nodeType="withEffect">
                                  <p:stCondLst>
                                    <p:cond delay="25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53" presetClass="entr" presetSubtype="16" fill="hold" grpId="0" nodeType="with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10" presetClass="exit" presetSubtype="0" fill="hold" grpId="1" nodeType="withEffect">
                                  <p:stCondLst>
                                    <p:cond delay="50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10" presetClass="exit" presetSubtype="0" fill="hold" grpId="1" nodeType="withEffect">
                                  <p:stCondLst>
                                    <p:cond delay="75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Effect transition="in" filter="wipe(left)">
                                      <p:cBhvr>
                                        <p:cTn id="67" dur="500"/>
                                        <p:tgtEl>
                                          <p:spTgt spid="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
                                            <p:txEl>
                                              <p:pRg st="1" end="1"/>
                                            </p:txEl>
                                          </p:spTgt>
                                        </p:tgtEl>
                                        <p:attrNameLst>
                                          <p:attrName>style.visibility</p:attrName>
                                        </p:attrNameLst>
                                      </p:cBhvr>
                                      <p:to>
                                        <p:strVal val="visible"/>
                                      </p:to>
                                    </p:set>
                                    <p:animEffect transition="in" filter="wipe(left)">
                                      <p:cBhvr>
                                        <p:cTn id="72" dur="500"/>
                                        <p:tgtEl>
                                          <p:spTgt spid="3">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animEffect transition="in" filter="wipe(left)">
                                      <p:cBhvr>
                                        <p:cTn id="7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ABF7776-ECD2-4A2E-A74F-A88581B6B925}"/>
              </a:ext>
            </a:extLst>
          </p:cNvPr>
          <p:cNvSpPr txBox="1"/>
          <p:nvPr/>
        </p:nvSpPr>
        <p:spPr>
          <a:xfrm>
            <a:off x="599318" y="5662801"/>
            <a:ext cx="3259026" cy="461665"/>
          </a:xfrm>
          <a:prstGeom prst="rect">
            <a:avLst/>
          </a:prstGeom>
          <a:noFill/>
        </p:spPr>
        <p:txBody>
          <a:bodyPr wrap="square" rtlCol="0">
            <a:spAutoFit/>
          </a:bodyPr>
          <a:lstStyle/>
          <a:p>
            <a:pPr algn="ctr"/>
            <a:r>
              <a:rPr lang="en-GB" sz="2400" dirty="0">
                <a:solidFill>
                  <a:srgbClr val="0161B3"/>
                </a:solidFill>
                <a:latin typeface="Tw Cen MT" panose="020B0602020104020603" pitchFamily="34" charset="0"/>
                <a:cs typeface="Segoe UI" panose="020B0502040204020203" pitchFamily="34" charset="0"/>
              </a:rPr>
              <a:t>new continuous cough</a:t>
            </a:r>
          </a:p>
        </p:txBody>
      </p:sp>
      <p:sp>
        <p:nvSpPr>
          <p:cNvPr id="21" name="TextBox 20">
            <a:extLst>
              <a:ext uri="{FF2B5EF4-FFF2-40B4-BE49-F238E27FC236}">
                <a16:creationId xmlns:a16="http://schemas.microsoft.com/office/drawing/2014/main" id="{6E4B6E55-E744-4E18-A4B3-0667729D1342}"/>
              </a:ext>
            </a:extLst>
          </p:cNvPr>
          <p:cNvSpPr txBox="1"/>
          <p:nvPr/>
        </p:nvSpPr>
        <p:spPr>
          <a:xfrm>
            <a:off x="5135955" y="5662802"/>
            <a:ext cx="2286395" cy="461665"/>
          </a:xfrm>
          <a:prstGeom prst="rect">
            <a:avLst/>
          </a:prstGeom>
          <a:noFill/>
        </p:spPr>
        <p:txBody>
          <a:bodyPr wrap="none" rtlCol="0">
            <a:spAutoFit/>
          </a:bodyPr>
          <a:lstStyle/>
          <a:p>
            <a:r>
              <a:rPr lang="en-GB" sz="2400" dirty="0">
                <a:solidFill>
                  <a:srgbClr val="0161B3"/>
                </a:solidFill>
                <a:latin typeface="Tw Cen MT" panose="020B0602020104020603" pitchFamily="34" charset="0"/>
                <a:cs typeface="Segoe UI" panose="020B0502040204020203" pitchFamily="34" charset="0"/>
              </a:rPr>
              <a:t>high temperature</a:t>
            </a:r>
          </a:p>
        </p:txBody>
      </p:sp>
      <p:sp>
        <p:nvSpPr>
          <p:cNvPr id="22" name="TextBox 21">
            <a:extLst>
              <a:ext uri="{FF2B5EF4-FFF2-40B4-BE49-F238E27FC236}">
                <a16:creationId xmlns:a16="http://schemas.microsoft.com/office/drawing/2014/main" id="{9946FE38-313D-4D17-967F-D8E822457902}"/>
              </a:ext>
            </a:extLst>
          </p:cNvPr>
          <p:cNvSpPr txBox="1"/>
          <p:nvPr/>
        </p:nvSpPr>
        <p:spPr>
          <a:xfrm>
            <a:off x="8529484" y="5374719"/>
            <a:ext cx="2962323" cy="1200329"/>
          </a:xfrm>
          <a:prstGeom prst="rect">
            <a:avLst/>
          </a:prstGeom>
          <a:noFill/>
        </p:spPr>
        <p:txBody>
          <a:bodyPr wrap="square" rtlCol="0">
            <a:spAutoFit/>
          </a:bodyPr>
          <a:lstStyle/>
          <a:p>
            <a:pPr algn="ctr"/>
            <a:r>
              <a:rPr lang="en-GB" sz="2400" dirty="0">
                <a:solidFill>
                  <a:srgbClr val="0161B3"/>
                </a:solidFill>
                <a:latin typeface="Tw Cen MT" panose="020B0602020104020603" pitchFamily="34" charset="0"/>
                <a:cs typeface="Segoe UI" panose="020B0502040204020203" pitchFamily="34" charset="0"/>
              </a:rPr>
              <a:t>a loss of, or change in, normal sense of taste or smell (anosmia)</a:t>
            </a:r>
          </a:p>
        </p:txBody>
      </p:sp>
      <p:sp>
        <p:nvSpPr>
          <p:cNvPr id="23" name="Title 1">
            <a:extLst>
              <a:ext uri="{FF2B5EF4-FFF2-40B4-BE49-F238E27FC236}">
                <a16:creationId xmlns:a16="http://schemas.microsoft.com/office/drawing/2014/main" id="{B6C5D8D1-97CD-4AFF-8805-43EFFB71948D}"/>
              </a:ext>
            </a:extLst>
          </p:cNvPr>
          <p:cNvSpPr txBox="1">
            <a:spLocks/>
          </p:cNvSpPr>
          <p:nvPr/>
        </p:nvSpPr>
        <p:spPr>
          <a:xfrm>
            <a:off x="735981" y="625220"/>
            <a:ext cx="10641498" cy="6116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05EB8"/>
                </a:solidFill>
                <a:latin typeface="Arial" panose="020B0604020202020204" pitchFamily="34" charset="0"/>
                <a:ea typeface="+mj-ea"/>
                <a:cs typeface="Arial" panose="020B0604020202020204" pitchFamily="34" charset="0"/>
              </a:defRPr>
            </a:lvl1pPr>
          </a:lstStyle>
          <a:p>
            <a:r>
              <a:rPr lang="en-GB" sz="4000" b="1" dirty="0">
                <a:latin typeface="Tw Cen MT" panose="020B0602020104020603" pitchFamily="34" charset="0"/>
              </a:rPr>
              <a:t>COVID-19 symptoms</a:t>
            </a:r>
          </a:p>
        </p:txBody>
      </p:sp>
      <p:sp>
        <p:nvSpPr>
          <p:cNvPr id="24" name="Rectangle 23">
            <a:extLst>
              <a:ext uri="{FF2B5EF4-FFF2-40B4-BE49-F238E27FC236}">
                <a16:creationId xmlns:a16="http://schemas.microsoft.com/office/drawing/2014/main" id="{F2FB77AB-F636-4862-BC1B-E5DE66234ECA}"/>
              </a:ext>
            </a:extLst>
          </p:cNvPr>
          <p:cNvSpPr/>
          <p:nvPr/>
        </p:nvSpPr>
        <p:spPr>
          <a:xfrm>
            <a:off x="4819521" y="6575048"/>
            <a:ext cx="2988319" cy="215444"/>
          </a:xfrm>
          <a:prstGeom prst="rect">
            <a:avLst/>
          </a:prstGeom>
        </p:spPr>
        <p:txBody>
          <a:bodyPr wrap="none">
            <a:spAutoFit/>
          </a:bodyPr>
          <a:lstStyle/>
          <a:p>
            <a:r>
              <a:rPr lang="en-GB" sz="800" dirty="0">
                <a:latin typeface="Tw Cen MT" panose="020B0602020104020603" pitchFamily="34" charset="0"/>
              </a:rPr>
              <a:t>Cough, Fever and Smelling by Gan </a:t>
            </a:r>
            <a:r>
              <a:rPr lang="en-GB" sz="800" dirty="0" err="1">
                <a:latin typeface="Tw Cen MT" panose="020B0602020104020603" pitchFamily="34" charset="0"/>
              </a:rPr>
              <a:t>Khoon</a:t>
            </a:r>
            <a:r>
              <a:rPr lang="en-GB" sz="800" dirty="0">
                <a:latin typeface="Tw Cen MT" panose="020B0602020104020603" pitchFamily="34" charset="0"/>
              </a:rPr>
              <a:t> Lay from the Noun Project</a:t>
            </a:r>
          </a:p>
        </p:txBody>
      </p:sp>
      <p:grpSp>
        <p:nvGrpSpPr>
          <p:cNvPr id="25" name="Group 24">
            <a:extLst>
              <a:ext uri="{FF2B5EF4-FFF2-40B4-BE49-F238E27FC236}">
                <a16:creationId xmlns:a16="http://schemas.microsoft.com/office/drawing/2014/main" id="{1AA18ED0-B8D6-4163-BB81-3E1804521ED2}"/>
              </a:ext>
            </a:extLst>
          </p:cNvPr>
          <p:cNvGrpSpPr/>
          <p:nvPr/>
        </p:nvGrpSpPr>
        <p:grpSpPr>
          <a:xfrm>
            <a:off x="883758" y="1411084"/>
            <a:ext cx="2480732" cy="3771213"/>
            <a:chOff x="883758" y="1521648"/>
            <a:chExt cx="2690147" cy="3771213"/>
          </a:xfrm>
        </p:grpSpPr>
        <p:sp>
          <p:nvSpPr>
            <p:cNvPr id="26" name="Freeform: Shape 25">
              <a:extLst>
                <a:ext uri="{FF2B5EF4-FFF2-40B4-BE49-F238E27FC236}">
                  <a16:creationId xmlns:a16="http://schemas.microsoft.com/office/drawing/2014/main" id="{3FA502EA-C194-448D-B047-73FD3CB0AB13}"/>
                </a:ext>
              </a:extLst>
            </p:cNvPr>
            <p:cNvSpPr/>
            <p:nvPr/>
          </p:nvSpPr>
          <p:spPr>
            <a:xfrm>
              <a:off x="883758" y="2137971"/>
              <a:ext cx="2690147" cy="3154890"/>
            </a:xfrm>
            <a:custGeom>
              <a:avLst/>
              <a:gdLst>
                <a:gd name="connsiteX0" fmla="*/ 2360976 w 3125091"/>
                <a:gd name="connsiteY0" fmla="*/ 147703 h 3154889"/>
                <a:gd name="connsiteX1" fmla="*/ 2011841 w 3125091"/>
                <a:gd name="connsiteY1" fmla="*/ 193602 h 3154889"/>
                <a:gd name="connsiteX2" fmla="*/ 1380416 w 3125091"/>
                <a:gd name="connsiteY2" fmla="*/ 12721 h 3154889"/>
                <a:gd name="connsiteX3" fmla="*/ 23439 w 3125091"/>
                <a:gd name="connsiteY3" fmla="*/ 758581 h 3154889"/>
                <a:gd name="connsiteX4" fmla="*/ 82159 w 3125091"/>
                <a:gd name="connsiteY4" fmla="*/ 973148 h 3154889"/>
                <a:gd name="connsiteX5" fmla="*/ 82159 w 3125091"/>
                <a:gd name="connsiteY5" fmla="*/ 973148 h 3154889"/>
                <a:gd name="connsiteX6" fmla="*/ 82222 w 3125091"/>
                <a:gd name="connsiteY6" fmla="*/ 973216 h 3154889"/>
                <a:gd name="connsiteX7" fmla="*/ 82222 w 3125091"/>
                <a:gd name="connsiteY7" fmla="*/ 973182 h 3154889"/>
                <a:gd name="connsiteX8" fmla="*/ 741741 w 3125091"/>
                <a:gd name="connsiteY8" fmla="*/ 1466108 h 3154889"/>
                <a:gd name="connsiteX9" fmla="*/ 897152 w 3125091"/>
                <a:gd name="connsiteY9" fmla="*/ 1495587 h 3154889"/>
                <a:gd name="connsiteX10" fmla="*/ 1093033 w 3125091"/>
                <a:gd name="connsiteY10" fmla="*/ 1444346 h 3154889"/>
                <a:gd name="connsiteX11" fmla="*/ 1052938 w 3125091"/>
                <a:gd name="connsiteY11" fmla="*/ 1253696 h 3154889"/>
                <a:gd name="connsiteX12" fmla="*/ 561173 w 3125091"/>
                <a:gd name="connsiteY12" fmla="*/ 895242 h 3154889"/>
                <a:gd name="connsiteX13" fmla="*/ 561173 w 3125091"/>
                <a:gd name="connsiteY13" fmla="*/ 895242 h 3154889"/>
                <a:gd name="connsiteX14" fmla="*/ 561236 w 3125091"/>
                <a:gd name="connsiteY14" fmla="*/ 895225 h 3154889"/>
                <a:gd name="connsiteX15" fmla="*/ 523578 w 3125091"/>
                <a:gd name="connsiteY15" fmla="*/ 758581 h 3154889"/>
                <a:gd name="connsiteX16" fmla="*/ 626550 w 3125091"/>
                <a:gd name="connsiteY16" fmla="*/ 541013 h 3154889"/>
                <a:gd name="connsiteX17" fmla="*/ 677520 w 3125091"/>
                <a:gd name="connsiteY17" fmla="*/ 940276 h 3154889"/>
                <a:gd name="connsiteX18" fmla="*/ 1091970 w 3125091"/>
                <a:gd name="connsiteY18" fmla="*/ 1227184 h 3154889"/>
                <a:gd name="connsiteX19" fmla="*/ 1142034 w 3125091"/>
                <a:gd name="connsiteY19" fmla="*/ 1465446 h 3154889"/>
                <a:gd name="connsiteX20" fmla="*/ 897214 w 3125091"/>
                <a:gd name="connsiteY20" fmla="*/ 1529511 h 3154889"/>
                <a:gd name="connsiteX21" fmla="*/ 895089 w 3125091"/>
                <a:gd name="connsiteY21" fmla="*/ 1529460 h 3154889"/>
                <a:gd name="connsiteX22" fmla="*/ 918152 w 3125091"/>
                <a:gd name="connsiteY22" fmla="*/ 1766026 h 3154889"/>
                <a:gd name="connsiteX23" fmla="*/ 460326 w 3125091"/>
                <a:gd name="connsiteY23" fmla="*/ 2853394 h 3154889"/>
                <a:gd name="connsiteX24" fmla="*/ 648020 w 3125091"/>
                <a:gd name="connsiteY24" fmla="*/ 3135418 h 3154889"/>
                <a:gd name="connsiteX25" fmla="*/ 813743 w 3125091"/>
                <a:gd name="connsiteY25" fmla="*/ 3155551 h 3154889"/>
                <a:gd name="connsiteX26" fmla="*/ 1167691 w 3125091"/>
                <a:gd name="connsiteY26" fmla="*/ 3033545 h 3154889"/>
                <a:gd name="connsiteX27" fmla="*/ 1699457 w 3125091"/>
                <a:gd name="connsiteY27" fmla="*/ 1766043 h 3154889"/>
                <a:gd name="connsiteX28" fmla="*/ 1696050 w 3125091"/>
                <a:gd name="connsiteY28" fmla="*/ 1666087 h 3154889"/>
                <a:gd name="connsiteX29" fmla="*/ 1879150 w 3125091"/>
                <a:gd name="connsiteY29" fmla="*/ 1874683 h 3154889"/>
                <a:gd name="connsiteX30" fmla="*/ 2198565 w 3125091"/>
                <a:gd name="connsiteY30" fmla="*/ 2704589 h 3154889"/>
                <a:gd name="connsiteX31" fmla="*/ 2175971 w 3125091"/>
                <a:gd name="connsiteY31" fmla="*/ 2919189 h 3154889"/>
                <a:gd name="connsiteX32" fmla="*/ 2519356 w 3125091"/>
                <a:gd name="connsiteY32" fmla="*/ 3154127 h 3154889"/>
                <a:gd name="connsiteX33" fmla="*/ 2564513 w 3125091"/>
                <a:gd name="connsiteY33" fmla="*/ 3155534 h 3154889"/>
                <a:gd name="connsiteX34" fmla="*/ 2952150 w 3125091"/>
                <a:gd name="connsiteY34" fmla="*/ 2967734 h 3154889"/>
                <a:gd name="connsiteX35" fmla="*/ 2979807 w 3125091"/>
                <a:gd name="connsiteY35" fmla="*/ 2704589 h 3154889"/>
                <a:gd name="connsiteX36" fmla="*/ 2581608 w 3125091"/>
                <a:gd name="connsiteY36" fmla="*/ 1687493 h 3154889"/>
                <a:gd name="connsiteX37" fmla="*/ 2355695 w 3125091"/>
                <a:gd name="connsiteY37" fmla="*/ 1437154 h 3154889"/>
                <a:gd name="connsiteX38" fmla="*/ 2311694 w 3125091"/>
                <a:gd name="connsiteY38" fmla="*/ 1370393 h 3154889"/>
                <a:gd name="connsiteX39" fmla="*/ 2331538 w 3125091"/>
                <a:gd name="connsiteY39" fmla="*/ 614813 h 3154889"/>
                <a:gd name="connsiteX40" fmla="*/ 2603202 w 3125091"/>
                <a:gd name="connsiteY40" fmla="*/ 1318880 h 3154889"/>
                <a:gd name="connsiteX41" fmla="*/ 2593421 w 3125091"/>
                <a:gd name="connsiteY41" fmla="*/ 1460053 h 3154889"/>
                <a:gd name="connsiteX42" fmla="*/ 2824271 w 3125091"/>
                <a:gd name="connsiteY42" fmla="*/ 1605466 h 3154889"/>
                <a:gd name="connsiteX43" fmla="*/ 2843084 w 3125091"/>
                <a:gd name="connsiteY43" fmla="*/ 1605856 h 3154889"/>
                <a:gd name="connsiteX44" fmla="*/ 3092123 w 3125091"/>
                <a:gd name="connsiteY44" fmla="*/ 1480203 h 3154889"/>
                <a:gd name="connsiteX45" fmla="*/ 3103217 w 3125091"/>
                <a:gd name="connsiteY45" fmla="*/ 1318880 h 3154889"/>
                <a:gd name="connsiteX46" fmla="*/ 2427885 w 3125091"/>
                <a:gd name="connsiteY46" fmla="*/ 177318 h 3154889"/>
                <a:gd name="connsiteX47" fmla="*/ 2360976 w 3125091"/>
                <a:gd name="connsiteY47" fmla="*/ 147703 h 315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25091" h="3154889">
                  <a:moveTo>
                    <a:pt x="2360976" y="147703"/>
                  </a:moveTo>
                  <a:cubicBezTo>
                    <a:pt x="2256161" y="176979"/>
                    <a:pt x="2137563" y="193602"/>
                    <a:pt x="2011841" y="193602"/>
                  </a:cubicBezTo>
                  <a:cubicBezTo>
                    <a:pt x="1749989" y="193602"/>
                    <a:pt x="1518545" y="121853"/>
                    <a:pt x="1380416" y="12721"/>
                  </a:cubicBezTo>
                  <a:cubicBezTo>
                    <a:pt x="606268" y="35942"/>
                    <a:pt x="22845" y="366646"/>
                    <a:pt x="23439" y="758581"/>
                  </a:cubicBezTo>
                  <a:cubicBezTo>
                    <a:pt x="23439" y="829227"/>
                    <a:pt x="42470" y="901467"/>
                    <a:pt x="82159" y="973148"/>
                  </a:cubicBezTo>
                  <a:lnTo>
                    <a:pt x="82159" y="973148"/>
                  </a:lnTo>
                  <a:cubicBezTo>
                    <a:pt x="82159" y="973165"/>
                    <a:pt x="82222" y="973199"/>
                    <a:pt x="82222" y="973216"/>
                  </a:cubicBezTo>
                  <a:lnTo>
                    <a:pt x="82222" y="973182"/>
                  </a:lnTo>
                  <a:cubicBezTo>
                    <a:pt x="175849" y="1143529"/>
                    <a:pt x="388137" y="1313944"/>
                    <a:pt x="741741" y="1466108"/>
                  </a:cubicBezTo>
                  <a:cubicBezTo>
                    <a:pt x="787774" y="1485953"/>
                    <a:pt x="842650" y="1495587"/>
                    <a:pt x="897152" y="1495587"/>
                  </a:cubicBezTo>
                  <a:cubicBezTo>
                    <a:pt x="970748" y="1495587"/>
                    <a:pt x="1043656" y="1478032"/>
                    <a:pt x="1093033" y="1444346"/>
                  </a:cubicBezTo>
                  <a:cubicBezTo>
                    <a:pt x="1178973" y="1385675"/>
                    <a:pt x="1161035" y="1300340"/>
                    <a:pt x="1052938" y="1253696"/>
                  </a:cubicBezTo>
                  <a:cubicBezTo>
                    <a:pt x="763429" y="1128399"/>
                    <a:pt x="622738" y="1005867"/>
                    <a:pt x="561173" y="895242"/>
                  </a:cubicBezTo>
                  <a:lnTo>
                    <a:pt x="561173" y="895242"/>
                  </a:lnTo>
                  <a:lnTo>
                    <a:pt x="561236" y="895225"/>
                  </a:lnTo>
                  <a:cubicBezTo>
                    <a:pt x="535360" y="848496"/>
                    <a:pt x="523578" y="802869"/>
                    <a:pt x="523578" y="758581"/>
                  </a:cubicBezTo>
                  <a:cubicBezTo>
                    <a:pt x="523766" y="681524"/>
                    <a:pt x="560079" y="607164"/>
                    <a:pt x="626550" y="541013"/>
                  </a:cubicBezTo>
                  <a:cubicBezTo>
                    <a:pt x="615862" y="680235"/>
                    <a:pt x="636488" y="807754"/>
                    <a:pt x="677520" y="940276"/>
                  </a:cubicBezTo>
                  <a:cubicBezTo>
                    <a:pt x="759617" y="1016383"/>
                    <a:pt x="920934" y="1153146"/>
                    <a:pt x="1091970" y="1227184"/>
                  </a:cubicBezTo>
                  <a:cubicBezTo>
                    <a:pt x="1226693" y="1285363"/>
                    <a:pt x="1249131" y="1392222"/>
                    <a:pt x="1142034" y="1465446"/>
                  </a:cubicBezTo>
                  <a:cubicBezTo>
                    <a:pt x="1082345" y="1506155"/>
                    <a:pt x="993155" y="1529511"/>
                    <a:pt x="897214" y="1529511"/>
                  </a:cubicBezTo>
                  <a:cubicBezTo>
                    <a:pt x="896496" y="1529511"/>
                    <a:pt x="895808" y="1529460"/>
                    <a:pt x="895089" y="1529460"/>
                  </a:cubicBezTo>
                  <a:cubicBezTo>
                    <a:pt x="908152" y="1594797"/>
                    <a:pt x="918152" y="1674381"/>
                    <a:pt x="918152" y="1766026"/>
                  </a:cubicBezTo>
                  <a:cubicBezTo>
                    <a:pt x="917965" y="2043673"/>
                    <a:pt x="827681" y="2428197"/>
                    <a:pt x="460326" y="2853394"/>
                  </a:cubicBezTo>
                  <a:cubicBezTo>
                    <a:pt x="368699" y="2959405"/>
                    <a:pt x="452764" y="3085669"/>
                    <a:pt x="648020" y="3135418"/>
                  </a:cubicBezTo>
                  <a:cubicBezTo>
                    <a:pt x="701677" y="3149072"/>
                    <a:pt x="758148" y="3155551"/>
                    <a:pt x="813743" y="3155551"/>
                  </a:cubicBezTo>
                  <a:cubicBezTo>
                    <a:pt x="960529" y="3155551"/>
                    <a:pt x="1101220" y="3110433"/>
                    <a:pt x="1167691" y="3033545"/>
                  </a:cubicBezTo>
                  <a:cubicBezTo>
                    <a:pt x="1591891" y="2542756"/>
                    <a:pt x="1699550" y="2093337"/>
                    <a:pt x="1699457" y="1766043"/>
                  </a:cubicBezTo>
                  <a:cubicBezTo>
                    <a:pt x="1699457" y="1731305"/>
                    <a:pt x="1698175" y="1698009"/>
                    <a:pt x="1696050" y="1666087"/>
                  </a:cubicBezTo>
                  <a:cubicBezTo>
                    <a:pt x="1751458" y="1721756"/>
                    <a:pt x="1815679" y="1792028"/>
                    <a:pt x="1879150" y="1874683"/>
                  </a:cubicBezTo>
                  <a:cubicBezTo>
                    <a:pt x="2042561" y="2086790"/>
                    <a:pt x="2198971" y="2377837"/>
                    <a:pt x="2198565" y="2704589"/>
                  </a:cubicBezTo>
                  <a:cubicBezTo>
                    <a:pt x="2198565" y="2774420"/>
                    <a:pt x="2191534" y="2846050"/>
                    <a:pt x="2175971" y="2919189"/>
                  </a:cubicBezTo>
                  <a:cubicBezTo>
                    <a:pt x="2151251" y="3035547"/>
                    <a:pt x="2305068" y="3140710"/>
                    <a:pt x="2519356" y="3154127"/>
                  </a:cubicBezTo>
                  <a:cubicBezTo>
                    <a:pt x="2534481" y="3155076"/>
                    <a:pt x="2549576" y="3155534"/>
                    <a:pt x="2564513" y="3155534"/>
                  </a:cubicBezTo>
                  <a:cubicBezTo>
                    <a:pt x="2760332" y="3155551"/>
                    <a:pt x="2929212" y="3075831"/>
                    <a:pt x="2952150" y="2967734"/>
                  </a:cubicBezTo>
                  <a:cubicBezTo>
                    <a:pt x="2971119" y="2877904"/>
                    <a:pt x="2979869" y="2790042"/>
                    <a:pt x="2979807" y="2704589"/>
                  </a:cubicBezTo>
                  <a:cubicBezTo>
                    <a:pt x="2979432" y="2291688"/>
                    <a:pt x="2779489" y="1938680"/>
                    <a:pt x="2581608" y="1687493"/>
                  </a:cubicBezTo>
                  <a:cubicBezTo>
                    <a:pt x="2502199" y="1586961"/>
                    <a:pt x="2423041" y="1502864"/>
                    <a:pt x="2355695" y="1437154"/>
                  </a:cubicBezTo>
                  <a:cubicBezTo>
                    <a:pt x="2337819" y="1412916"/>
                    <a:pt x="2320037" y="1389390"/>
                    <a:pt x="2311694" y="1370393"/>
                  </a:cubicBezTo>
                  <a:cubicBezTo>
                    <a:pt x="2083530" y="1021608"/>
                    <a:pt x="2140064" y="820797"/>
                    <a:pt x="2331538" y="614813"/>
                  </a:cubicBezTo>
                  <a:cubicBezTo>
                    <a:pt x="2468636" y="779970"/>
                    <a:pt x="2603827" y="1018996"/>
                    <a:pt x="2603202" y="1318880"/>
                  </a:cubicBezTo>
                  <a:cubicBezTo>
                    <a:pt x="2603202" y="1364456"/>
                    <a:pt x="2600140" y="1411508"/>
                    <a:pt x="2593421" y="1460053"/>
                  </a:cubicBezTo>
                  <a:cubicBezTo>
                    <a:pt x="2583233" y="1534786"/>
                    <a:pt x="2686517" y="1599885"/>
                    <a:pt x="2824271" y="1605466"/>
                  </a:cubicBezTo>
                  <a:cubicBezTo>
                    <a:pt x="2830552" y="1605720"/>
                    <a:pt x="2836834" y="1605856"/>
                    <a:pt x="2843084" y="1605856"/>
                  </a:cubicBezTo>
                  <a:cubicBezTo>
                    <a:pt x="2972713" y="1605856"/>
                    <a:pt x="3082341" y="1551527"/>
                    <a:pt x="3092123" y="1480203"/>
                  </a:cubicBezTo>
                  <a:cubicBezTo>
                    <a:pt x="3099685" y="1424891"/>
                    <a:pt x="3103217" y="1371122"/>
                    <a:pt x="3103217" y="1318880"/>
                  </a:cubicBezTo>
                  <a:cubicBezTo>
                    <a:pt x="3101654" y="606180"/>
                    <a:pt x="2448916" y="190939"/>
                    <a:pt x="2427885" y="177318"/>
                  </a:cubicBezTo>
                  <a:cubicBezTo>
                    <a:pt x="2408384" y="165004"/>
                    <a:pt x="2385571" y="155234"/>
                    <a:pt x="2360976" y="147703"/>
                  </a:cubicBezTo>
                  <a:close/>
                </a:path>
              </a:pathLst>
            </a:custGeom>
            <a:solidFill>
              <a:srgbClr val="000000"/>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FD338B6-8E12-487F-80C8-877A6F0DE915}"/>
                </a:ext>
              </a:extLst>
            </p:cNvPr>
            <p:cNvSpPr/>
            <p:nvPr/>
          </p:nvSpPr>
          <p:spPr>
            <a:xfrm>
              <a:off x="1990190" y="1521648"/>
              <a:ext cx="1237468" cy="780242"/>
            </a:xfrm>
            <a:custGeom>
              <a:avLst/>
              <a:gdLst>
                <a:gd name="connsiteX0" fmla="*/ 1429730 w 1437542"/>
                <a:gd name="connsiteY0" fmla="*/ 394361 h 780241"/>
                <a:gd name="connsiteX1" fmla="*/ 726584 w 1437542"/>
                <a:gd name="connsiteY1" fmla="*/ 776001 h 780241"/>
                <a:gd name="connsiteX2" fmla="*/ 23438 w 1437542"/>
                <a:gd name="connsiteY2" fmla="*/ 394361 h 780241"/>
                <a:gd name="connsiteX3" fmla="*/ 726584 w 1437542"/>
                <a:gd name="connsiteY3" fmla="*/ 12721 h 780241"/>
                <a:gd name="connsiteX4" fmla="*/ 1429730 w 1437542"/>
                <a:gd name="connsiteY4" fmla="*/ 394361 h 78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542" h="780241">
                  <a:moveTo>
                    <a:pt x="1429730" y="394361"/>
                  </a:moveTo>
                  <a:cubicBezTo>
                    <a:pt x="1429730" y="605135"/>
                    <a:pt x="1114920" y="776001"/>
                    <a:pt x="726584" y="776001"/>
                  </a:cubicBezTo>
                  <a:cubicBezTo>
                    <a:pt x="338247" y="776001"/>
                    <a:pt x="23438" y="605135"/>
                    <a:pt x="23438" y="394361"/>
                  </a:cubicBezTo>
                  <a:cubicBezTo>
                    <a:pt x="23438" y="183587"/>
                    <a:pt x="338247" y="12721"/>
                    <a:pt x="726584" y="12721"/>
                  </a:cubicBezTo>
                  <a:cubicBezTo>
                    <a:pt x="1114920" y="12721"/>
                    <a:pt x="1429730" y="183587"/>
                    <a:pt x="1429730" y="394361"/>
                  </a:cubicBezTo>
                  <a:close/>
                </a:path>
              </a:pathLst>
            </a:custGeom>
            <a:solidFill>
              <a:srgbClr val="000000"/>
            </a:solidFill>
            <a:ln w="9525" cap="flat">
              <a:noFill/>
              <a:prstDash val="solid"/>
              <a:miter/>
            </a:ln>
          </p:spPr>
          <p:txBody>
            <a:bodyPr rtlCol="0" anchor="ctr"/>
            <a:lstStyle/>
            <a:p>
              <a:endParaRPr lang="en-GB"/>
            </a:p>
          </p:txBody>
        </p:sp>
      </p:grpSp>
      <p:cxnSp>
        <p:nvCxnSpPr>
          <p:cNvPr id="30" name="Straight Connector 29">
            <a:extLst>
              <a:ext uri="{FF2B5EF4-FFF2-40B4-BE49-F238E27FC236}">
                <a16:creationId xmlns:a16="http://schemas.microsoft.com/office/drawing/2014/main" id="{130C6BAB-7A0A-49B3-A949-AF07D92F7A0D}"/>
              </a:ext>
            </a:extLst>
          </p:cNvPr>
          <p:cNvCxnSpPr/>
          <p:nvPr/>
        </p:nvCxnSpPr>
        <p:spPr>
          <a:xfrm>
            <a:off x="4292600" y="1411084"/>
            <a:ext cx="0" cy="41134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30016A8-78A0-4CD4-AB51-B1AFABBEFCD7}"/>
              </a:ext>
            </a:extLst>
          </p:cNvPr>
          <p:cNvCxnSpPr/>
          <p:nvPr/>
        </p:nvCxnSpPr>
        <p:spPr>
          <a:xfrm>
            <a:off x="8102600" y="1372292"/>
            <a:ext cx="0" cy="4113416"/>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4" name="Graphic 32">
            <a:extLst>
              <a:ext uri="{FF2B5EF4-FFF2-40B4-BE49-F238E27FC236}">
                <a16:creationId xmlns:a16="http://schemas.microsoft.com/office/drawing/2014/main" id="{C0B6BA79-71B3-43F6-8D04-78F5BFDDDBF2}"/>
              </a:ext>
            </a:extLst>
          </p:cNvPr>
          <p:cNvGrpSpPr/>
          <p:nvPr/>
        </p:nvGrpSpPr>
        <p:grpSpPr>
          <a:xfrm>
            <a:off x="8595075" y="1055665"/>
            <a:ext cx="2881600" cy="4169161"/>
            <a:chOff x="9088509" y="2102193"/>
            <a:chExt cx="1510362" cy="2050778"/>
          </a:xfrm>
        </p:grpSpPr>
        <p:sp>
          <p:nvSpPr>
            <p:cNvPr id="35" name="Freeform: Shape 34">
              <a:extLst>
                <a:ext uri="{FF2B5EF4-FFF2-40B4-BE49-F238E27FC236}">
                  <a16:creationId xmlns:a16="http://schemas.microsoft.com/office/drawing/2014/main" id="{26F4FB00-B899-4C5B-82A2-5F7CFA01B692}"/>
                </a:ext>
              </a:extLst>
            </p:cNvPr>
            <p:cNvSpPr/>
            <p:nvPr/>
          </p:nvSpPr>
          <p:spPr>
            <a:xfrm>
              <a:off x="9684471" y="3238571"/>
              <a:ext cx="914400" cy="914400"/>
            </a:xfrm>
            <a:custGeom>
              <a:avLst/>
              <a:gdLst>
                <a:gd name="connsiteX0" fmla="*/ 207112 w 914400"/>
                <a:gd name="connsiteY0" fmla="*/ 94755 h 914400"/>
                <a:gd name="connsiteX1" fmla="*/ 137693 w 914400"/>
                <a:gd name="connsiteY1" fmla="*/ 65570 h 914400"/>
                <a:gd name="connsiteX2" fmla="*/ 83610 w 914400"/>
                <a:gd name="connsiteY2" fmla="*/ 7144 h 914400"/>
                <a:gd name="connsiteX3" fmla="*/ 7144 w 914400"/>
                <a:gd name="connsiteY3" fmla="*/ 7144 h 914400"/>
                <a:gd name="connsiteX4" fmla="*/ 7144 w 914400"/>
                <a:gd name="connsiteY4" fmla="*/ 915191 h 914400"/>
                <a:gd name="connsiteX5" fmla="*/ 915191 w 914400"/>
                <a:gd name="connsiteY5" fmla="*/ 915191 h 914400"/>
                <a:gd name="connsiteX6" fmla="*/ 915191 w 914400"/>
                <a:gd name="connsiteY6" fmla="*/ 7144 h 914400"/>
                <a:gd name="connsiteX7" fmla="*/ 303781 w 914400"/>
                <a:gd name="connsiteY7" fmla="*/ 7144 h 914400"/>
                <a:gd name="connsiteX8" fmla="*/ 275063 w 914400"/>
                <a:gd name="connsiteY8" fmla="*/ 67056 h 914400"/>
                <a:gd name="connsiteX9" fmla="*/ 207112 w 914400"/>
                <a:gd name="connsiteY9" fmla="*/ 94755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 h="914400">
                  <a:moveTo>
                    <a:pt x="207112" y="94755"/>
                  </a:moveTo>
                  <a:cubicBezTo>
                    <a:pt x="180746" y="94755"/>
                    <a:pt x="156105" y="84392"/>
                    <a:pt x="137693" y="65570"/>
                  </a:cubicBezTo>
                  <a:cubicBezTo>
                    <a:pt x="118491" y="45968"/>
                    <a:pt x="100527" y="26479"/>
                    <a:pt x="83610" y="7144"/>
                  </a:cubicBezTo>
                  <a:lnTo>
                    <a:pt x="7144" y="7144"/>
                  </a:lnTo>
                  <a:lnTo>
                    <a:pt x="7144" y="915191"/>
                  </a:lnTo>
                  <a:lnTo>
                    <a:pt x="915191" y="915191"/>
                  </a:lnTo>
                  <a:lnTo>
                    <a:pt x="915191" y="7144"/>
                  </a:lnTo>
                  <a:lnTo>
                    <a:pt x="303781" y="7144"/>
                  </a:lnTo>
                  <a:cubicBezTo>
                    <a:pt x="301571" y="29870"/>
                    <a:pt x="291579" y="50911"/>
                    <a:pt x="275063" y="67056"/>
                  </a:cubicBezTo>
                  <a:cubicBezTo>
                    <a:pt x="256813" y="84934"/>
                    <a:pt x="232686" y="94755"/>
                    <a:pt x="207112" y="94755"/>
                  </a:cubicBezTo>
                  <a:close/>
                </a:path>
              </a:pathLst>
            </a:custGeom>
            <a:solidFill>
              <a:srgbClr val="000000"/>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9CD42FB-4F85-4C38-B72B-E4D3EFBA61C3}"/>
                </a:ext>
              </a:extLst>
            </p:cNvPr>
            <p:cNvSpPr/>
            <p:nvPr/>
          </p:nvSpPr>
          <p:spPr>
            <a:xfrm>
              <a:off x="9682082" y="2102193"/>
              <a:ext cx="600075" cy="600075"/>
            </a:xfrm>
            <a:custGeom>
              <a:avLst/>
              <a:gdLst>
                <a:gd name="connsiteX0" fmla="*/ 487628 w 600075"/>
                <a:gd name="connsiteY0" fmla="*/ 193973 h 600075"/>
                <a:gd name="connsiteX1" fmla="*/ 412944 w 600075"/>
                <a:gd name="connsiteY1" fmla="*/ 487640 h 600075"/>
                <a:gd name="connsiteX2" fmla="*/ 119281 w 600075"/>
                <a:gd name="connsiteY2" fmla="*/ 412942 h 600075"/>
                <a:gd name="connsiteX3" fmla="*/ 193965 w 600075"/>
                <a:gd name="connsiteY3" fmla="*/ 119276 h 600075"/>
                <a:gd name="connsiteX4" fmla="*/ 487628 w 600075"/>
                <a:gd name="connsiteY4" fmla="*/ 193973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487628" y="193973"/>
                  </a:moveTo>
                  <a:cubicBezTo>
                    <a:pt x="548098" y="295694"/>
                    <a:pt x="514660" y="427173"/>
                    <a:pt x="412944" y="487640"/>
                  </a:cubicBezTo>
                  <a:cubicBezTo>
                    <a:pt x="311227" y="548107"/>
                    <a:pt x="179750" y="514663"/>
                    <a:pt x="119281" y="412942"/>
                  </a:cubicBezTo>
                  <a:cubicBezTo>
                    <a:pt x="58811" y="311221"/>
                    <a:pt x="92249" y="179742"/>
                    <a:pt x="193965" y="119276"/>
                  </a:cubicBezTo>
                  <a:cubicBezTo>
                    <a:pt x="295682" y="58809"/>
                    <a:pt x="427159" y="92252"/>
                    <a:pt x="487628" y="193973"/>
                  </a:cubicBezTo>
                  <a:close/>
                </a:path>
              </a:pathLst>
            </a:custGeom>
            <a:solidFill>
              <a:srgbClr val="000000"/>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01F3F310-53E2-4B78-98EC-7534FE44578E}"/>
                </a:ext>
              </a:extLst>
            </p:cNvPr>
            <p:cNvSpPr/>
            <p:nvPr/>
          </p:nvSpPr>
          <p:spPr>
            <a:xfrm>
              <a:off x="9088509" y="2494254"/>
              <a:ext cx="685800" cy="1657350"/>
            </a:xfrm>
            <a:custGeom>
              <a:avLst/>
              <a:gdLst>
                <a:gd name="connsiteX0" fmla="*/ 87061 w 685800"/>
                <a:gd name="connsiteY0" fmla="*/ 721800 h 1657350"/>
                <a:gd name="connsiteX1" fmla="*/ 137458 w 685800"/>
                <a:gd name="connsiteY1" fmla="*/ 1077835 h 1657350"/>
                <a:gd name="connsiteX2" fmla="*/ 63515 w 685800"/>
                <a:gd name="connsiteY2" fmla="*/ 1495049 h 1657350"/>
                <a:gd name="connsiteX3" fmla="*/ 133810 w 685800"/>
                <a:gd name="connsiteY3" fmla="*/ 1648058 h 1657350"/>
                <a:gd name="connsiteX4" fmla="*/ 175139 w 685800"/>
                <a:gd name="connsiteY4" fmla="*/ 1655497 h 1657350"/>
                <a:gd name="connsiteX5" fmla="*/ 286819 w 685800"/>
                <a:gd name="connsiteY5" fmla="*/ 1577735 h 1657350"/>
                <a:gd name="connsiteX6" fmla="*/ 375564 w 685800"/>
                <a:gd name="connsiteY6" fmla="*/ 1077844 h 1657350"/>
                <a:gd name="connsiteX7" fmla="*/ 316537 w 685800"/>
                <a:gd name="connsiteY7" fmla="*/ 657982 h 1657350"/>
                <a:gd name="connsiteX8" fmla="*/ 479920 w 685800"/>
                <a:gd name="connsiteY8" fmla="*/ 434869 h 1657350"/>
                <a:gd name="connsiteX9" fmla="*/ 421741 w 685800"/>
                <a:gd name="connsiteY9" fmla="*/ 188019 h 1657350"/>
                <a:gd name="connsiteX10" fmla="*/ 426770 w 685800"/>
                <a:gd name="connsiteY10" fmla="*/ 157653 h 1657350"/>
                <a:gd name="connsiteX11" fmla="*/ 518886 w 685800"/>
                <a:gd name="connsiteY11" fmla="*/ 91311 h 1657350"/>
                <a:gd name="connsiteX12" fmla="*/ 549624 w 685800"/>
                <a:gd name="connsiteY12" fmla="*/ 96312 h 1657350"/>
                <a:gd name="connsiteX13" fmla="*/ 616051 w 685800"/>
                <a:gd name="connsiteY13" fmla="*/ 189438 h 1657350"/>
                <a:gd name="connsiteX14" fmla="*/ 616403 w 685800"/>
                <a:gd name="connsiteY14" fmla="*/ 195039 h 1657350"/>
                <a:gd name="connsiteX15" fmla="*/ 619537 w 685800"/>
                <a:gd name="connsiteY15" fmla="*/ 221918 h 1657350"/>
                <a:gd name="connsiteX16" fmla="*/ 630624 w 685800"/>
                <a:gd name="connsiteY16" fmla="*/ 274401 h 1657350"/>
                <a:gd name="connsiteX17" fmla="*/ 649846 w 685800"/>
                <a:gd name="connsiteY17" fmla="*/ 61431 h 1657350"/>
                <a:gd name="connsiteX18" fmla="*/ 353666 w 685800"/>
                <a:gd name="connsiteY18" fmla="*/ 67994 h 1657350"/>
                <a:gd name="connsiteX19" fmla="*/ 26120 w 685800"/>
                <a:gd name="connsiteY19" fmla="*/ 486694 h 1657350"/>
                <a:gd name="connsiteX20" fmla="*/ 87061 w 685800"/>
                <a:gd name="connsiteY20" fmla="*/ 72180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 h="1657350">
                  <a:moveTo>
                    <a:pt x="87061" y="721800"/>
                  </a:moveTo>
                  <a:cubicBezTo>
                    <a:pt x="110531" y="802572"/>
                    <a:pt x="137667" y="928416"/>
                    <a:pt x="137458" y="1077835"/>
                  </a:cubicBezTo>
                  <a:cubicBezTo>
                    <a:pt x="137420" y="1203746"/>
                    <a:pt x="118617" y="1346182"/>
                    <a:pt x="63515" y="1495049"/>
                  </a:cubicBezTo>
                  <a:cubicBezTo>
                    <a:pt x="40655" y="1556714"/>
                    <a:pt x="72145" y="1625217"/>
                    <a:pt x="133810" y="1648058"/>
                  </a:cubicBezTo>
                  <a:cubicBezTo>
                    <a:pt x="147450" y="1653097"/>
                    <a:pt x="161413" y="1655497"/>
                    <a:pt x="175139" y="1655497"/>
                  </a:cubicBezTo>
                  <a:cubicBezTo>
                    <a:pt x="223535" y="1655497"/>
                    <a:pt x="269017" y="1625770"/>
                    <a:pt x="286819" y="1577735"/>
                  </a:cubicBezTo>
                  <a:cubicBezTo>
                    <a:pt x="353066" y="1398846"/>
                    <a:pt x="375592" y="1227453"/>
                    <a:pt x="375564" y="1077844"/>
                  </a:cubicBezTo>
                  <a:cubicBezTo>
                    <a:pt x="375345" y="901613"/>
                    <a:pt x="344731" y="755480"/>
                    <a:pt x="316537" y="657982"/>
                  </a:cubicBezTo>
                  <a:cubicBezTo>
                    <a:pt x="358676" y="577963"/>
                    <a:pt x="419388" y="502306"/>
                    <a:pt x="479920" y="434869"/>
                  </a:cubicBezTo>
                  <a:cubicBezTo>
                    <a:pt x="420360" y="289127"/>
                    <a:pt x="421693" y="189714"/>
                    <a:pt x="421741" y="188019"/>
                  </a:cubicBezTo>
                  <a:cubicBezTo>
                    <a:pt x="421684" y="178246"/>
                    <a:pt x="423427" y="167521"/>
                    <a:pt x="426770" y="157653"/>
                  </a:cubicBezTo>
                  <a:cubicBezTo>
                    <a:pt x="439962" y="118029"/>
                    <a:pt x="477005" y="91311"/>
                    <a:pt x="518886" y="91311"/>
                  </a:cubicBezTo>
                  <a:cubicBezTo>
                    <a:pt x="529307" y="91311"/>
                    <a:pt x="539651" y="93007"/>
                    <a:pt x="549624" y="96312"/>
                  </a:cubicBezTo>
                  <a:cubicBezTo>
                    <a:pt x="589762" y="109723"/>
                    <a:pt x="616470" y="147128"/>
                    <a:pt x="616051" y="189438"/>
                  </a:cubicBezTo>
                  <a:cubicBezTo>
                    <a:pt x="616099" y="190381"/>
                    <a:pt x="616203" y="192333"/>
                    <a:pt x="616403" y="195039"/>
                  </a:cubicBezTo>
                  <a:cubicBezTo>
                    <a:pt x="616794" y="200535"/>
                    <a:pt x="617651" y="209640"/>
                    <a:pt x="619537" y="221918"/>
                  </a:cubicBezTo>
                  <a:cubicBezTo>
                    <a:pt x="621585" y="235044"/>
                    <a:pt x="625043" y="252951"/>
                    <a:pt x="630624" y="274401"/>
                  </a:cubicBezTo>
                  <a:cubicBezTo>
                    <a:pt x="684012" y="207650"/>
                    <a:pt x="700233" y="113943"/>
                    <a:pt x="649846" y="61431"/>
                  </a:cubicBezTo>
                  <a:cubicBezTo>
                    <a:pt x="591838" y="948"/>
                    <a:pt x="468566" y="-24465"/>
                    <a:pt x="353666" y="67994"/>
                  </a:cubicBezTo>
                  <a:cubicBezTo>
                    <a:pt x="196427" y="196077"/>
                    <a:pt x="118008" y="294499"/>
                    <a:pt x="26120" y="486694"/>
                  </a:cubicBezTo>
                  <a:cubicBezTo>
                    <a:pt x="-20819" y="607719"/>
                    <a:pt x="26873" y="676013"/>
                    <a:pt x="87061" y="721800"/>
                  </a:cubicBezTo>
                  <a:close/>
                </a:path>
              </a:pathLst>
            </a:custGeom>
            <a:solidFill>
              <a:srgbClr val="000000"/>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EBB901ED-2BB0-4DDE-8255-ED09E1D19EE3}"/>
                </a:ext>
              </a:extLst>
            </p:cNvPr>
            <p:cNvSpPr/>
            <p:nvPr/>
          </p:nvSpPr>
          <p:spPr>
            <a:xfrm>
              <a:off x="9524031" y="2599389"/>
              <a:ext cx="447675" cy="714375"/>
            </a:xfrm>
            <a:custGeom>
              <a:avLst/>
              <a:gdLst>
                <a:gd name="connsiteX0" fmla="*/ 163307 w 447675"/>
                <a:gd name="connsiteY0" fmla="*/ 119965 h 714375"/>
                <a:gd name="connsiteX1" fmla="*/ 159954 w 447675"/>
                <a:gd name="connsiteY1" fmla="*/ 91428 h 714375"/>
                <a:gd name="connsiteX2" fmla="*/ 159592 w 447675"/>
                <a:gd name="connsiteY2" fmla="*/ 84703 h 714375"/>
                <a:gd name="connsiteX3" fmla="*/ 159573 w 447675"/>
                <a:gd name="connsiteY3" fmla="*/ 84103 h 714375"/>
                <a:gd name="connsiteX4" fmla="*/ 107462 w 447675"/>
                <a:gd name="connsiteY4" fmla="*/ 11075 h 714375"/>
                <a:gd name="connsiteX5" fmla="*/ 11079 w 447675"/>
                <a:gd name="connsiteY5" fmla="*/ 59272 h 714375"/>
                <a:gd name="connsiteX6" fmla="*/ 11079 w 447675"/>
                <a:gd name="connsiteY6" fmla="*/ 59253 h 714375"/>
                <a:gd name="connsiteX7" fmla="*/ 7164 w 447675"/>
                <a:gd name="connsiteY7" fmla="*/ 83437 h 714375"/>
                <a:gd name="connsiteX8" fmla="*/ 313107 w 447675"/>
                <a:gd name="connsiteY8" fmla="*/ 690093 h 714375"/>
                <a:gd name="connsiteX9" fmla="*/ 367561 w 447675"/>
                <a:gd name="connsiteY9" fmla="*/ 712991 h 714375"/>
                <a:gd name="connsiteX10" fmla="*/ 420844 w 447675"/>
                <a:gd name="connsiteY10" fmla="*/ 691265 h 714375"/>
                <a:gd name="connsiteX11" fmla="*/ 422035 w 447675"/>
                <a:gd name="connsiteY11" fmla="*/ 583518 h 714375"/>
                <a:gd name="connsiteX12" fmla="*/ 191330 w 447675"/>
                <a:gd name="connsiteY12" fmla="*/ 228521 h 714375"/>
                <a:gd name="connsiteX13" fmla="*/ 163307 w 447675"/>
                <a:gd name="connsiteY13" fmla="*/ 11996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75" h="714375">
                  <a:moveTo>
                    <a:pt x="163307" y="119965"/>
                  </a:moveTo>
                  <a:cubicBezTo>
                    <a:pt x="161355" y="107316"/>
                    <a:pt x="160412" y="97657"/>
                    <a:pt x="159954" y="91428"/>
                  </a:cubicBezTo>
                  <a:cubicBezTo>
                    <a:pt x="159735" y="88304"/>
                    <a:pt x="159631" y="86056"/>
                    <a:pt x="159592" y="84703"/>
                  </a:cubicBezTo>
                  <a:cubicBezTo>
                    <a:pt x="159583" y="84475"/>
                    <a:pt x="159573" y="84265"/>
                    <a:pt x="159573" y="84103"/>
                  </a:cubicBezTo>
                  <a:cubicBezTo>
                    <a:pt x="159878" y="51909"/>
                    <a:pt x="139628" y="21800"/>
                    <a:pt x="107462" y="11075"/>
                  </a:cubicBezTo>
                  <a:cubicBezTo>
                    <a:pt x="67533" y="-2231"/>
                    <a:pt x="24376" y="19333"/>
                    <a:pt x="11079" y="59272"/>
                  </a:cubicBezTo>
                  <a:lnTo>
                    <a:pt x="11079" y="59253"/>
                  </a:lnTo>
                  <a:cubicBezTo>
                    <a:pt x="8631" y="66472"/>
                    <a:pt x="7116" y="74921"/>
                    <a:pt x="7164" y="83437"/>
                  </a:cubicBezTo>
                  <a:cubicBezTo>
                    <a:pt x="6649" y="102153"/>
                    <a:pt x="13660" y="384484"/>
                    <a:pt x="313107" y="690093"/>
                  </a:cubicBezTo>
                  <a:cubicBezTo>
                    <a:pt x="328014" y="705352"/>
                    <a:pt x="347787" y="712991"/>
                    <a:pt x="367561" y="712991"/>
                  </a:cubicBezTo>
                  <a:cubicBezTo>
                    <a:pt x="386792" y="712991"/>
                    <a:pt x="406023" y="705771"/>
                    <a:pt x="420844" y="691265"/>
                  </a:cubicBezTo>
                  <a:cubicBezTo>
                    <a:pt x="450943" y="661852"/>
                    <a:pt x="451457" y="613598"/>
                    <a:pt x="422035" y="583518"/>
                  </a:cubicBezTo>
                  <a:cubicBezTo>
                    <a:pt x="288647" y="447072"/>
                    <a:pt x="223734" y="320457"/>
                    <a:pt x="191330" y="228521"/>
                  </a:cubicBezTo>
                  <a:cubicBezTo>
                    <a:pt x="175147" y="182573"/>
                    <a:pt x="167212" y="145282"/>
                    <a:pt x="163307" y="119965"/>
                  </a:cubicBezTo>
                  <a:close/>
                </a:path>
              </a:pathLst>
            </a:custGeom>
            <a:solidFill>
              <a:srgbClr val="000000"/>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7D24E20-D3A6-481B-A97D-894F12B04A96}"/>
                </a:ext>
              </a:extLst>
            </p:cNvPr>
            <p:cNvSpPr/>
            <p:nvPr/>
          </p:nvSpPr>
          <p:spPr>
            <a:xfrm>
              <a:off x="9976575" y="3024259"/>
              <a:ext cx="333375" cy="190500"/>
            </a:xfrm>
            <a:custGeom>
              <a:avLst/>
              <a:gdLst>
                <a:gd name="connsiteX0" fmla="*/ 233363 w 333375"/>
                <a:gd name="connsiteY0" fmla="*/ 185738 h 190500"/>
                <a:gd name="connsiteX1" fmla="*/ 233363 w 333375"/>
                <a:gd name="connsiteY1" fmla="*/ 155743 h 190500"/>
                <a:gd name="connsiteX2" fmla="*/ 330994 w 333375"/>
                <a:gd name="connsiteY2" fmla="*/ 7144 h 190500"/>
                <a:gd name="connsiteX3" fmla="*/ 7144 w 333375"/>
                <a:gd name="connsiteY3" fmla="*/ 7144 h 190500"/>
                <a:gd name="connsiteX4" fmla="*/ 104775 w 333375"/>
                <a:gd name="connsiteY4" fmla="*/ 155743 h 190500"/>
                <a:gd name="connsiteX5" fmla="*/ 104775 w 333375"/>
                <a:gd name="connsiteY5" fmla="*/ 185738 h 190500"/>
                <a:gd name="connsiteX6" fmla="*/ 233363 w 333375"/>
                <a:gd name="connsiteY6" fmla="*/ 18573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75" h="190500">
                  <a:moveTo>
                    <a:pt x="233363" y="185738"/>
                  </a:moveTo>
                  <a:lnTo>
                    <a:pt x="233363" y="155743"/>
                  </a:lnTo>
                  <a:cubicBezTo>
                    <a:pt x="290789" y="130854"/>
                    <a:pt x="330994" y="73723"/>
                    <a:pt x="330994" y="7144"/>
                  </a:cubicBezTo>
                  <a:lnTo>
                    <a:pt x="7144" y="7144"/>
                  </a:lnTo>
                  <a:cubicBezTo>
                    <a:pt x="7144" y="73714"/>
                    <a:pt x="47349" y="130845"/>
                    <a:pt x="104775" y="155743"/>
                  </a:cubicBezTo>
                  <a:lnTo>
                    <a:pt x="104775" y="185738"/>
                  </a:lnTo>
                  <a:lnTo>
                    <a:pt x="233363" y="185738"/>
                  </a:lnTo>
                  <a:close/>
                </a:path>
              </a:pathLst>
            </a:custGeom>
            <a:solidFill>
              <a:srgbClr val="000000"/>
            </a:solidFill>
            <a:ln w="9525" cap="flat">
              <a:noFill/>
              <a:prstDash val="solid"/>
              <a:miter/>
            </a:ln>
          </p:spPr>
          <p:txBody>
            <a:bodyPr rtlCol="0" anchor="ctr"/>
            <a:lstStyle/>
            <a:p>
              <a:endParaRPr lang="en-GB"/>
            </a:p>
          </p:txBody>
        </p:sp>
      </p:grpSp>
      <p:grpSp>
        <p:nvGrpSpPr>
          <p:cNvPr id="47" name="Graphic 45">
            <a:extLst>
              <a:ext uri="{FF2B5EF4-FFF2-40B4-BE49-F238E27FC236}">
                <a16:creationId xmlns:a16="http://schemas.microsoft.com/office/drawing/2014/main" id="{B5DCFFFB-83F3-41B1-9618-90EAFCF022C6}"/>
              </a:ext>
            </a:extLst>
          </p:cNvPr>
          <p:cNvGrpSpPr/>
          <p:nvPr/>
        </p:nvGrpSpPr>
        <p:grpSpPr>
          <a:xfrm>
            <a:off x="4678706" y="1804144"/>
            <a:ext cx="2997011" cy="3673847"/>
            <a:chOff x="5076704" y="-1289292"/>
            <a:chExt cx="4156071" cy="5268029"/>
          </a:xfrm>
        </p:grpSpPr>
        <p:sp>
          <p:nvSpPr>
            <p:cNvPr id="48" name="Freeform: Shape 47">
              <a:extLst>
                <a:ext uri="{FF2B5EF4-FFF2-40B4-BE49-F238E27FC236}">
                  <a16:creationId xmlns:a16="http://schemas.microsoft.com/office/drawing/2014/main" id="{A051E92C-AEAC-451E-8BA5-15BCC9CC454F}"/>
                </a:ext>
              </a:extLst>
            </p:cNvPr>
            <p:cNvSpPr/>
            <p:nvPr/>
          </p:nvSpPr>
          <p:spPr>
            <a:xfrm>
              <a:off x="6434345" y="-1289292"/>
              <a:ext cx="1851715" cy="1057010"/>
            </a:xfrm>
            <a:custGeom>
              <a:avLst/>
              <a:gdLst>
                <a:gd name="connsiteX0" fmla="*/ 716243 w 1851714"/>
                <a:gd name="connsiteY0" fmla="*/ 115053 h 1057010"/>
                <a:gd name="connsiteX1" fmla="*/ 1120164 w 1851714"/>
                <a:gd name="connsiteY1" fmla="*/ 301822 h 1057010"/>
                <a:gd name="connsiteX2" fmla="*/ 793151 w 1851714"/>
                <a:gd name="connsiteY2" fmla="*/ 570602 h 1057010"/>
                <a:gd name="connsiteX3" fmla="*/ 30862 w 1851714"/>
                <a:gd name="connsiteY3" fmla="*/ 670214 h 1057010"/>
                <a:gd name="connsiteX4" fmla="*/ 924088 w 1851714"/>
                <a:gd name="connsiteY4" fmla="*/ 1051266 h 1057010"/>
                <a:gd name="connsiteX5" fmla="*/ 1849945 w 1851714"/>
                <a:gd name="connsiteY5" fmla="*/ 534250 h 1057010"/>
                <a:gd name="connsiteX6" fmla="*/ 924088 w 1851714"/>
                <a:gd name="connsiteY6" fmla="*/ 17234 h 1057010"/>
                <a:gd name="connsiteX7" fmla="*/ 285946 w 1851714"/>
                <a:gd name="connsiteY7" fmla="*/ 159838 h 1057010"/>
                <a:gd name="connsiteX8" fmla="*/ 638759 w 1851714"/>
                <a:gd name="connsiteY8" fmla="*/ 119166 h 1057010"/>
                <a:gd name="connsiteX9" fmla="*/ 716243 w 1851714"/>
                <a:gd name="connsiteY9" fmla="*/ 115053 h 10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1714" h="1057010">
                  <a:moveTo>
                    <a:pt x="716243" y="115053"/>
                  </a:moveTo>
                  <a:cubicBezTo>
                    <a:pt x="913389" y="115053"/>
                    <a:pt x="1083212" y="193571"/>
                    <a:pt x="1120164" y="301822"/>
                  </a:cubicBezTo>
                  <a:cubicBezTo>
                    <a:pt x="1162671" y="426205"/>
                    <a:pt x="1015933" y="546773"/>
                    <a:pt x="793151" y="570602"/>
                  </a:cubicBezTo>
                  <a:cubicBezTo>
                    <a:pt x="498111" y="601967"/>
                    <a:pt x="243603" y="635355"/>
                    <a:pt x="30862" y="670214"/>
                  </a:cubicBezTo>
                  <a:cubicBezTo>
                    <a:pt x="137768" y="889773"/>
                    <a:pt x="497083" y="1051266"/>
                    <a:pt x="924088" y="1051266"/>
                  </a:cubicBezTo>
                  <a:cubicBezTo>
                    <a:pt x="1435491" y="1051266"/>
                    <a:pt x="1849945" y="819780"/>
                    <a:pt x="1849945" y="534250"/>
                  </a:cubicBezTo>
                  <a:cubicBezTo>
                    <a:pt x="1849945" y="248673"/>
                    <a:pt x="1435491" y="17234"/>
                    <a:pt x="924088" y="17234"/>
                  </a:cubicBezTo>
                  <a:cubicBezTo>
                    <a:pt x="676658" y="17234"/>
                    <a:pt x="452065" y="71532"/>
                    <a:pt x="285946" y="159838"/>
                  </a:cubicBezTo>
                  <a:cubicBezTo>
                    <a:pt x="397172" y="145982"/>
                    <a:pt x="514365" y="132448"/>
                    <a:pt x="638759" y="119166"/>
                  </a:cubicBezTo>
                  <a:cubicBezTo>
                    <a:pt x="664354" y="116478"/>
                    <a:pt x="690443" y="115053"/>
                    <a:pt x="716243" y="115053"/>
                  </a:cubicBezTo>
                  <a:close/>
                </a:path>
              </a:pathLst>
            </a:custGeom>
            <a:solidFill>
              <a:srgbClr val="000000"/>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1F3872-7267-49D8-B607-AC21F6EA2B6E}"/>
                </a:ext>
              </a:extLst>
            </p:cNvPr>
            <p:cNvSpPr/>
            <p:nvPr/>
          </p:nvSpPr>
          <p:spPr>
            <a:xfrm>
              <a:off x="5076704" y="-1145465"/>
              <a:ext cx="4156071" cy="5124202"/>
            </a:xfrm>
            <a:custGeom>
              <a:avLst/>
              <a:gdLst>
                <a:gd name="connsiteX0" fmla="*/ 1168807 w 4156071"/>
                <a:gd name="connsiteY0" fmla="*/ 1193085 h 5124202"/>
                <a:gd name="connsiteX1" fmla="*/ 1168807 w 4156071"/>
                <a:gd name="connsiteY1" fmla="*/ 4843723 h 5124202"/>
                <a:gd name="connsiteX2" fmla="*/ 1677535 w 4156071"/>
                <a:gd name="connsiteY2" fmla="*/ 5127807 h 5124202"/>
                <a:gd name="connsiteX3" fmla="*/ 2186345 w 4156071"/>
                <a:gd name="connsiteY3" fmla="*/ 4843723 h 5124202"/>
                <a:gd name="connsiteX4" fmla="*/ 2186345 w 4156071"/>
                <a:gd name="connsiteY4" fmla="*/ 2781266 h 5124202"/>
                <a:gd name="connsiteX5" fmla="*/ 2377072 w 4156071"/>
                <a:gd name="connsiteY5" fmla="*/ 2781266 h 5124202"/>
                <a:gd name="connsiteX6" fmla="*/ 2377072 w 4156071"/>
                <a:gd name="connsiteY6" fmla="*/ 4843723 h 5124202"/>
                <a:gd name="connsiteX7" fmla="*/ 2885799 w 4156071"/>
                <a:gd name="connsiteY7" fmla="*/ 5127807 h 5124202"/>
                <a:gd name="connsiteX8" fmla="*/ 3394610 w 4156071"/>
                <a:gd name="connsiteY8" fmla="*/ 4843723 h 5124202"/>
                <a:gd name="connsiteX9" fmla="*/ 3394610 w 4156071"/>
                <a:gd name="connsiteY9" fmla="*/ 2654609 h 5124202"/>
                <a:gd name="connsiteX10" fmla="*/ 3164174 w 4156071"/>
                <a:gd name="connsiteY10" fmla="*/ 2694201 h 5124202"/>
                <a:gd name="connsiteX11" fmla="*/ 2840206 w 4156071"/>
                <a:gd name="connsiteY11" fmla="*/ 2606285 h 5124202"/>
                <a:gd name="connsiteX12" fmla="*/ 2755398 w 4156071"/>
                <a:gd name="connsiteY12" fmla="*/ 2436911 h 5124202"/>
                <a:gd name="connsiteX13" fmla="*/ 2909872 w 4156071"/>
                <a:gd name="connsiteY13" fmla="*/ 2283690 h 5124202"/>
                <a:gd name="connsiteX14" fmla="*/ 3394569 w 4156071"/>
                <a:gd name="connsiteY14" fmla="*/ 1908130 h 5124202"/>
                <a:gd name="connsiteX15" fmla="*/ 3394569 w 4156071"/>
                <a:gd name="connsiteY15" fmla="*/ 1513635 h 5124202"/>
                <a:gd name="connsiteX16" fmla="*/ 3493039 w 4156071"/>
                <a:gd name="connsiteY16" fmla="*/ 1708860 h 5124202"/>
                <a:gd name="connsiteX17" fmla="*/ 3502585 w 4156071"/>
                <a:gd name="connsiteY17" fmla="*/ 1788159 h 5124202"/>
                <a:gd name="connsiteX18" fmla="*/ 3500075 w 4156071"/>
                <a:gd name="connsiteY18" fmla="*/ 1828509 h 5124202"/>
                <a:gd name="connsiteX19" fmla="*/ 2960650 w 4156071"/>
                <a:gd name="connsiteY19" fmla="*/ 2319835 h 5124202"/>
                <a:gd name="connsiteX20" fmla="*/ 2904934 w 4156071"/>
                <a:gd name="connsiteY20" fmla="*/ 2577952 h 5124202"/>
                <a:gd name="connsiteX21" fmla="*/ 3164133 w 4156071"/>
                <a:gd name="connsiteY21" fmla="*/ 2648267 h 5124202"/>
                <a:gd name="connsiteX22" fmla="*/ 3367245 w 4156071"/>
                <a:gd name="connsiteY22" fmla="*/ 2609042 h 5124202"/>
                <a:gd name="connsiteX23" fmla="*/ 4156817 w 4156071"/>
                <a:gd name="connsiteY23" fmla="*/ 1854980 h 5124202"/>
                <a:gd name="connsiteX24" fmla="*/ 4156981 w 4156071"/>
                <a:gd name="connsiteY24" fmla="*/ 1854107 h 5124202"/>
                <a:gd name="connsiteX25" fmla="*/ 4161055 w 4156071"/>
                <a:gd name="connsiteY25" fmla="*/ 1788159 h 5124202"/>
                <a:gd name="connsiteX26" fmla="*/ 4153442 w 4156071"/>
                <a:gd name="connsiteY26" fmla="*/ 1700887 h 5124202"/>
                <a:gd name="connsiteX27" fmla="*/ 3800094 w 4156071"/>
                <a:gd name="connsiteY27" fmla="*/ 1161742 h 5124202"/>
                <a:gd name="connsiteX28" fmla="*/ 3523324 w 4156071"/>
                <a:gd name="connsiteY28" fmla="*/ 971366 h 5124202"/>
                <a:gd name="connsiteX29" fmla="*/ 3388931 w 4156071"/>
                <a:gd name="connsiteY29" fmla="*/ 908060 h 5124202"/>
                <a:gd name="connsiteX30" fmla="*/ 3305522 w 4156071"/>
                <a:gd name="connsiteY30" fmla="*/ 881014 h 5124202"/>
                <a:gd name="connsiteX31" fmla="*/ 3157261 w 4156071"/>
                <a:gd name="connsiteY31" fmla="*/ 860540 h 5124202"/>
                <a:gd name="connsiteX32" fmla="*/ 3076526 w 4156071"/>
                <a:gd name="connsiteY32" fmla="*/ 854543 h 5124202"/>
                <a:gd name="connsiteX33" fmla="*/ 2851316 w 4156071"/>
                <a:gd name="connsiteY33" fmla="*/ 854543 h 5124202"/>
                <a:gd name="connsiteX34" fmla="*/ 2281564 w 4156071"/>
                <a:gd name="connsiteY34" fmla="*/ 953373 h 5124202"/>
                <a:gd name="connsiteX35" fmla="*/ 1711853 w 4156071"/>
                <a:gd name="connsiteY35" fmla="*/ 854543 h 5124202"/>
                <a:gd name="connsiteX36" fmla="*/ 1486685 w 4156071"/>
                <a:gd name="connsiteY36" fmla="*/ 854543 h 5124202"/>
                <a:gd name="connsiteX37" fmla="*/ 1447387 w 4156071"/>
                <a:gd name="connsiteY37" fmla="*/ 856036 h 5124202"/>
                <a:gd name="connsiteX38" fmla="*/ 1287934 w 4156071"/>
                <a:gd name="connsiteY38" fmla="*/ 827336 h 5124202"/>
                <a:gd name="connsiteX39" fmla="*/ 829573 w 4156071"/>
                <a:gd name="connsiteY39" fmla="*/ 702402 h 5124202"/>
                <a:gd name="connsiteX40" fmla="*/ 706619 w 4156071"/>
                <a:gd name="connsiteY40" fmla="*/ 645140 h 5124202"/>
                <a:gd name="connsiteX41" fmla="*/ 894918 w 4156071"/>
                <a:gd name="connsiteY41" fmla="*/ 579031 h 5124202"/>
                <a:gd name="connsiteX42" fmla="*/ 1108811 w 4156071"/>
                <a:gd name="connsiteY42" fmla="*/ 528892 h 5124202"/>
                <a:gd name="connsiteX43" fmla="*/ 1109635 w 4156071"/>
                <a:gd name="connsiteY43" fmla="*/ 528708 h 5124202"/>
                <a:gd name="connsiteX44" fmla="*/ 2135197 w 4156071"/>
                <a:gd name="connsiteY44" fmla="*/ 381669 h 5124202"/>
                <a:gd name="connsiteX45" fmla="*/ 2396782 w 4156071"/>
                <a:gd name="connsiteY45" fmla="*/ 166636 h 5124202"/>
                <a:gd name="connsiteX46" fmla="*/ 2011667 w 4156071"/>
                <a:gd name="connsiteY46" fmla="*/ 20539 h 5124202"/>
                <a:gd name="connsiteX47" fmla="*/ 882079 w 4156071"/>
                <a:gd name="connsiteY47" fmla="*/ 183778 h 5124202"/>
                <a:gd name="connsiteX48" fmla="*/ 881421 w 4156071"/>
                <a:gd name="connsiteY48" fmla="*/ 183939 h 5124202"/>
                <a:gd name="connsiteX49" fmla="*/ 641686 w 4156071"/>
                <a:gd name="connsiteY49" fmla="*/ 239340 h 5124202"/>
                <a:gd name="connsiteX50" fmla="*/ 288296 w 4156071"/>
                <a:gd name="connsiteY50" fmla="*/ 361195 h 5124202"/>
                <a:gd name="connsiteX51" fmla="*/ 104565 w 4156071"/>
                <a:gd name="connsiteY51" fmla="*/ 484291 h 5124202"/>
                <a:gd name="connsiteX52" fmla="*/ 30867 w 4156071"/>
                <a:gd name="connsiteY52" fmla="*/ 642061 h 5124202"/>
                <a:gd name="connsiteX53" fmla="*/ 117815 w 4156071"/>
                <a:gd name="connsiteY53" fmla="*/ 815158 h 5124202"/>
                <a:gd name="connsiteX54" fmla="*/ 446309 w 4156071"/>
                <a:gd name="connsiteY54" fmla="*/ 1001375 h 5124202"/>
                <a:gd name="connsiteX55" fmla="*/ 1012234 w 4156071"/>
                <a:gd name="connsiteY55" fmla="*/ 1162317 h 5124202"/>
                <a:gd name="connsiteX56" fmla="*/ 1168807 w 4156071"/>
                <a:gd name="connsiteY56" fmla="*/ 1193085 h 51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156071" h="5124202">
                  <a:moveTo>
                    <a:pt x="1168807" y="1193085"/>
                  </a:moveTo>
                  <a:lnTo>
                    <a:pt x="1168807" y="4843723"/>
                  </a:lnTo>
                  <a:cubicBezTo>
                    <a:pt x="1168807" y="5000666"/>
                    <a:pt x="1396650" y="5127807"/>
                    <a:pt x="1677535" y="5127807"/>
                  </a:cubicBezTo>
                  <a:cubicBezTo>
                    <a:pt x="1958502" y="5127807"/>
                    <a:pt x="2186345" y="5000666"/>
                    <a:pt x="2186345" y="4843723"/>
                  </a:cubicBezTo>
                  <a:lnTo>
                    <a:pt x="2186345" y="2781266"/>
                  </a:lnTo>
                  <a:lnTo>
                    <a:pt x="2377072" y="2781266"/>
                  </a:lnTo>
                  <a:lnTo>
                    <a:pt x="2377072" y="4843723"/>
                  </a:lnTo>
                  <a:cubicBezTo>
                    <a:pt x="2377072" y="5000666"/>
                    <a:pt x="2604915" y="5127807"/>
                    <a:pt x="2885799" y="5127807"/>
                  </a:cubicBezTo>
                  <a:cubicBezTo>
                    <a:pt x="3166766" y="5127807"/>
                    <a:pt x="3394610" y="5000666"/>
                    <a:pt x="3394610" y="4843723"/>
                  </a:cubicBezTo>
                  <a:lnTo>
                    <a:pt x="3394610" y="2654609"/>
                  </a:lnTo>
                  <a:cubicBezTo>
                    <a:pt x="3326549" y="2680436"/>
                    <a:pt x="3247460" y="2694201"/>
                    <a:pt x="3164174" y="2694201"/>
                  </a:cubicBezTo>
                  <a:cubicBezTo>
                    <a:pt x="3036941" y="2694201"/>
                    <a:pt x="2918883" y="2662192"/>
                    <a:pt x="2840206" y="2606285"/>
                  </a:cubicBezTo>
                  <a:cubicBezTo>
                    <a:pt x="2772351" y="2558030"/>
                    <a:pt x="2742230" y="2497849"/>
                    <a:pt x="2755398" y="2436911"/>
                  </a:cubicBezTo>
                  <a:cubicBezTo>
                    <a:pt x="2768565" y="2376018"/>
                    <a:pt x="2823458" y="2321558"/>
                    <a:pt x="2909872" y="2283690"/>
                  </a:cubicBezTo>
                  <a:cubicBezTo>
                    <a:pt x="3234169" y="2139293"/>
                    <a:pt x="3350498" y="2012199"/>
                    <a:pt x="3394569" y="1908130"/>
                  </a:cubicBezTo>
                  <a:lnTo>
                    <a:pt x="3394569" y="1513635"/>
                  </a:lnTo>
                  <a:cubicBezTo>
                    <a:pt x="3441684" y="1575355"/>
                    <a:pt x="3477032" y="1641418"/>
                    <a:pt x="3493039" y="1708860"/>
                  </a:cubicBezTo>
                  <a:cubicBezTo>
                    <a:pt x="3499211" y="1735170"/>
                    <a:pt x="3502668" y="1761642"/>
                    <a:pt x="3502585" y="1788159"/>
                  </a:cubicBezTo>
                  <a:cubicBezTo>
                    <a:pt x="3502585" y="1801325"/>
                    <a:pt x="3501762" y="1814745"/>
                    <a:pt x="3500075" y="1828509"/>
                  </a:cubicBezTo>
                  <a:cubicBezTo>
                    <a:pt x="3477196" y="1979983"/>
                    <a:pt x="3360785" y="2141706"/>
                    <a:pt x="2960650" y="2319835"/>
                  </a:cubicBezTo>
                  <a:cubicBezTo>
                    <a:pt x="2817656" y="2382498"/>
                    <a:pt x="2792761" y="2498102"/>
                    <a:pt x="2904934" y="2577952"/>
                  </a:cubicBezTo>
                  <a:cubicBezTo>
                    <a:pt x="2969867" y="2624139"/>
                    <a:pt x="3066568" y="2648267"/>
                    <a:pt x="3164133" y="2648267"/>
                  </a:cubicBezTo>
                  <a:cubicBezTo>
                    <a:pt x="3235280" y="2648267"/>
                    <a:pt x="3306962" y="2635467"/>
                    <a:pt x="3367245" y="2609042"/>
                  </a:cubicBezTo>
                  <a:cubicBezTo>
                    <a:pt x="3885849" y="2384474"/>
                    <a:pt x="4127477" y="2110202"/>
                    <a:pt x="4156817" y="1854980"/>
                  </a:cubicBezTo>
                  <a:cubicBezTo>
                    <a:pt x="4156817" y="1854682"/>
                    <a:pt x="4156940" y="1854406"/>
                    <a:pt x="4156981" y="1854107"/>
                  </a:cubicBezTo>
                  <a:cubicBezTo>
                    <a:pt x="4159697" y="1832163"/>
                    <a:pt x="4161055" y="1810149"/>
                    <a:pt x="4161055" y="1788159"/>
                  </a:cubicBezTo>
                  <a:cubicBezTo>
                    <a:pt x="4160849" y="1758517"/>
                    <a:pt x="4158134" y="1729449"/>
                    <a:pt x="4153442" y="1700887"/>
                  </a:cubicBezTo>
                  <a:cubicBezTo>
                    <a:pt x="4118178" y="1484383"/>
                    <a:pt x="3962181" y="1299613"/>
                    <a:pt x="3800094" y="1161742"/>
                  </a:cubicBezTo>
                  <a:cubicBezTo>
                    <a:pt x="3707385" y="1083386"/>
                    <a:pt x="3611836" y="1019850"/>
                    <a:pt x="3523324" y="971366"/>
                  </a:cubicBezTo>
                  <a:cubicBezTo>
                    <a:pt x="3478513" y="947008"/>
                    <a:pt x="3436376" y="926511"/>
                    <a:pt x="3388931" y="908060"/>
                  </a:cubicBezTo>
                  <a:cubicBezTo>
                    <a:pt x="3364735" y="898799"/>
                    <a:pt x="3339634" y="889930"/>
                    <a:pt x="3305522" y="881014"/>
                  </a:cubicBezTo>
                  <a:cubicBezTo>
                    <a:pt x="3272355" y="873339"/>
                    <a:pt x="3233757" y="862792"/>
                    <a:pt x="3157261" y="860540"/>
                  </a:cubicBezTo>
                  <a:cubicBezTo>
                    <a:pt x="3131419" y="856749"/>
                    <a:pt x="3104508" y="854543"/>
                    <a:pt x="3076526" y="854543"/>
                  </a:cubicBezTo>
                  <a:lnTo>
                    <a:pt x="2851316" y="854543"/>
                  </a:lnTo>
                  <a:cubicBezTo>
                    <a:pt x="2689147" y="916815"/>
                    <a:pt x="2492907" y="953373"/>
                    <a:pt x="2281564" y="953373"/>
                  </a:cubicBezTo>
                  <a:cubicBezTo>
                    <a:pt x="2070263" y="953373"/>
                    <a:pt x="1874105" y="916815"/>
                    <a:pt x="1711853" y="854543"/>
                  </a:cubicBezTo>
                  <a:lnTo>
                    <a:pt x="1486685" y="854543"/>
                  </a:lnTo>
                  <a:cubicBezTo>
                    <a:pt x="1473352" y="854543"/>
                    <a:pt x="1460267" y="855140"/>
                    <a:pt x="1447387" y="856036"/>
                  </a:cubicBezTo>
                  <a:cubicBezTo>
                    <a:pt x="1410147" y="850384"/>
                    <a:pt x="1351180" y="840388"/>
                    <a:pt x="1287934" y="827336"/>
                  </a:cubicBezTo>
                  <a:cubicBezTo>
                    <a:pt x="1142348" y="798062"/>
                    <a:pt x="956312" y="750864"/>
                    <a:pt x="829573" y="702402"/>
                  </a:cubicBezTo>
                  <a:cubicBezTo>
                    <a:pt x="773281" y="681331"/>
                    <a:pt x="729663" y="659869"/>
                    <a:pt x="706619" y="645140"/>
                  </a:cubicBezTo>
                  <a:cubicBezTo>
                    <a:pt x="735712" y="629675"/>
                    <a:pt x="797435" y="605847"/>
                    <a:pt x="894918" y="579031"/>
                  </a:cubicBezTo>
                  <a:cubicBezTo>
                    <a:pt x="953185" y="562992"/>
                    <a:pt x="1024250" y="545919"/>
                    <a:pt x="1108811" y="528892"/>
                  </a:cubicBezTo>
                  <a:cubicBezTo>
                    <a:pt x="1109100" y="528823"/>
                    <a:pt x="1109346" y="528754"/>
                    <a:pt x="1109635" y="528708"/>
                  </a:cubicBezTo>
                  <a:cubicBezTo>
                    <a:pt x="1344514" y="480522"/>
                    <a:pt x="1681033" y="429969"/>
                    <a:pt x="2135197" y="381669"/>
                  </a:cubicBezTo>
                  <a:cubicBezTo>
                    <a:pt x="2313702" y="362597"/>
                    <a:pt x="2430895" y="266317"/>
                    <a:pt x="2396782" y="166636"/>
                  </a:cubicBezTo>
                  <a:cubicBezTo>
                    <a:pt x="2362711" y="66886"/>
                    <a:pt x="2190213" y="1467"/>
                    <a:pt x="2011667" y="20539"/>
                  </a:cubicBezTo>
                  <a:cubicBezTo>
                    <a:pt x="1533101" y="71620"/>
                    <a:pt x="1166256" y="125596"/>
                    <a:pt x="882079" y="183778"/>
                  </a:cubicBezTo>
                  <a:cubicBezTo>
                    <a:pt x="881832" y="183824"/>
                    <a:pt x="881627" y="183893"/>
                    <a:pt x="881421" y="183939"/>
                  </a:cubicBezTo>
                  <a:cubicBezTo>
                    <a:pt x="793979" y="202000"/>
                    <a:pt x="714684" y="220314"/>
                    <a:pt x="641686" y="239340"/>
                  </a:cubicBezTo>
                  <a:cubicBezTo>
                    <a:pt x="501367" y="275899"/>
                    <a:pt x="385449" y="315192"/>
                    <a:pt x="288296" y="361195"/>
                  </a:cubicBezTo>
                  <a:cubicBezTo>
                    <a:pt x="214804" y="396352"/>
                    <a:pt x="151351" y="436495"/>
                    <a:pt x="104565" y="484291"/>
                  </a:cubicBezTo>
                  <a:cubicBezTo>
                    <a:pt x="57737" y="531649"/>
                    <a:pt x="30455" y="587579"/>
                    <a:pt x="30867" y="642061"/>
                  </a:cubicBezTo>
                  <a:cubicBezTo>
                    <a:pt x="30784" y="708331"/>
                    <a:pt x="68477" y="767983"/>
                    <a:pt x="117815" y="815158"/>
                  </a:cubicBezTo>
                  <a:cubicBezTo>
                    <a:pt x="206039" y="898064"/>
                    <a:pt x="323808" y="953213"/>
                    <a:pt x="446309" y="1001375"/>
                  </a:cubicBezTo>
                  <a:cubicBezTo>
                    <a:pt x="630946" y="1072402"/>
                    <a:pt x="836280" y="1124425"/>
                    <a:pt x="1012234" y="1162317"/>
                  </a:cubicBezTo>
                  <a:cubicBezTo>
                    <a:pt x="1068197" y="1174220"/>
                    <a:pt x="1120457" y="1184353"/>
                    <a:pt x="1168807" y="1193085"/>
                  </a:cubicBezTo>
                  <a:close/>
                </a:path>
              </a:pathLst>
            </a:custGeom>
            <a:solidFill>
              <a:srgbClr val="000000"/>
            </a:solidFill>
            <a:ln w="9525" cap="flat">
              <a:noFill/>
              <a:prstDash val="solid"/>
              <a:miter/>
            </a:ln>
          </p:spPr>
          <p:txBody>
            <a:bodyPr rtlCol="0" anchor="ctr"/>
            <a:lstStyle/>
            <a:p>
              <a:endParaRPr lang="en-GB"/>
            </a:p>
          </p:txBody>
        </p:sp>
      </p:grpSp>
      <p:sp>
        <p:nvSpPr>
          <p:cNvPr id="53" name="Freeform: Shape 52">
            <a:extLst>
              <a:ext uri="{FF2B5EF4-FFF2-40B4-BE49-F238E27FC236}">
                <a16:creationId xmlns:a16="http://schemas.microsoft.com/office/drawing/2014/main" id="{5288C85F-4970-41F1-82C5-0E5751FE41E7}"/>
              </a:ext>
            </a:extLst>
          </p:cNvPr>
          <p:cNvSpPr/>
          <p:nvPr/>
        </p:nvSpPr>
        <p:spPr>
          <a:xfrm>
            <a:off x="5969599" y="1276762"/>
            <a:ext cx="114300" cy="393700"/>
          </a:xfrm>
          <a:custGeom>
            <a:avLst/>
            <a:gdLst>
              <a:gd name="connsiteX0" fmla="*/ 50800 w 114300"/>
              <a:gd name="connsiteY0" fmla="*/ 393700 h 393700"/>
              <a:gd name="connsiteX1" fmla="*/ 114300 w 114300"/>
              <a:gd name="connsiteY1" fmla="*/ 292100 h 393700"/>
              <a:gd name="connsiteX2" fmla="*/ 101600 w 114300"/>
              <a:gd name="connsiteY2" fmla="*/ 241300 h 393700"/>
              <a:gd name="connsiteX3" fmla="*/ 63500 w 114300"/>
              <a:gd name="connsiteY3" fmla="*/ 228600 h 393700"/>
              <a:gd name="connsiteX4" fmla="*/ 12700 w 114300"/>
              <a:gd name="connsiteY4" fmla="*/ 177800 h 393700"/>
              <a:gd name="connsiteX5" fmla="*/ 0 w 114300"/>
              <a:gd name="connsiteY5" fmla="*/ 139700 h 393700"/>
              <a:gd name="connsiteX6" fmla="*/ 12700 w 114300"/>
              <a:gd name="connsiteY6" fmla="*/ 63500 h 393700"/>
              <a:gd name="connsiteX7" fmla="*/ 63500 w 114300"/>
              <a:gd name="connsiteY7" fmla="*/ 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393700">
                <a:moveTo>
                  <a:pt x="50800" y="393700"/>
                </a:moveTo>
                <a:cubicBezTo>
                  <a:pt x="66891" y="373587"/>
                  <a:pt x="114300" y="329326"/>
                  <a:pt x="114300" y="292100"/>
                </a:cubicBezTo>
                <a:cubicBezTo>
                  <a:pt x="114300" y="274646"/>
                  <a:pt x="112504" y="254930"/>
                  <a:pt x="101600" y="241300"/>
                </a:cubicBezTo>
                <a:cubicBezTo>
                  <a:pt x="93237" y="230847"/>
                  <a:pt x="76200" y="232833"/>
                  <a:pt x="63500" y="228600"/>
                </a:cubicBezTo>
                <a:cubicBezTo>
                  <a:pt x="29633" y="127000"/>
                  <a:pt x="80433" y="245533"/>
                  <a:pt x="12700" y="177800"/>
                </a:cubicBezTo>
                <a:cubicBezTo>
                  <a:pt x="3234" y="168334"/>
                  <a:pt x="4233" y="152400"/>
                  <a:pt x="0" y="139700"/>
                </a:cubicBezTo>
                <a:cubicBezTo>
                  <a:pt x="4233" y="114300"/>
                  <a:pt x="4557" y="87929"/>
                  <a:pt x="12700" y="63500"/>
                </a:cubicBezTo>
                <a:cubicBezTo>
                  <a:pt x="20710" y="39469"/>
                  <a:pt x="46159" y="17341"/>
                  <a:pt x="63500" y="0"/>
                </a:cubicBezTo>
              </a:path>
            </a:pathLst>
          </a:custGeom>
          <a:solidFill>
            <a:srgbClr val="0161B3"/>
          </a:solidFill>
          <a:ln w="57150">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Shape 53">
            <a:extLst>
              <a:ext uri="{FF2B5EF4-FFF2-40B4-BE49-F238E27FC236}">
                <a16:creationId xmlns:a16="http://schemas.microsoft.com/office/drawing/2014/main" id="{54BE28F6-4124-4114-8419-E033FA68BF10}"/>
              </a:ext>
            </a:extLst>
          </p:cNvPr>
          <p:cNvSpPr/>
          <p:nvPr/>
        </p:nvSpPr>
        <p:spPr>
          <a:xfrm>
            <a:off x="6230172" y="1293750"/>
            <a:ext cx="114300" cy="393700"/>
          </a:xfrm>
          <a:custGeom>
            <a:avLst/>
            <a:gdLst>
              <a:gd name="connsiteX0" fmla="*/ 50800 w 114300"/>
              <a:gd name="connsiteY0" fmla="*/ 393700 h 393700"/>
              <a:gd name="connsiteX1" fmla="*/ 114300 w 114300"/>
              <a:gd name="connsiteY1" fmla="*/ 292100 h 393700"/>
              <a:gd name="connsiteX2" fmla="*/ 101600 w 114300"/>
              <a:gd name="connsiteY2" fmla="*/ 241300 h 393700"/>
              <a:gd name="connsiteX3" fmla="*/ 63500 w 114300"/>
              <a:gd name="connsiteY3" fmla="*/ 228600 h 393700"/>
              <a:gd name="connsiteX4" fmla="*/ 12700 w 114300"/>
              <a:gd name="connsiteY4" fmla="*/ 177800 h 393700"/>
              <a:gd name="connsiteX5" fmla="*/ 0 w 114300"/>
              <a:gd name="connsiteY5" fmla="*/ 139700 h 393700"/>
              <a:gd name="connsiteX6" fmla="*/ 12700 w 114300"/>
              <a:gd name="connsiteY6" fmla="*/ 63500 h 393700"/>
              <a:gd name="connsiteX7" fmla="*/ 63500 w 114300"/>
              <a:gd name="connsiteY7" fmla="*/ 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393700">
                <a:moveTo>
                  <a:pt x="50800" y="393700"/>
                </a:moveTo>
                <a:cubicBezTo>
                  <a:pt x="66891" y="373587"/>
                  <a:pt x="114300" y="329326"/>
                  <a:pt x="114300" y="292100"/>
                </a:cubicBezTo>
                <a:cubicBezTo>
                  <a:pt x="114300" y="274646"/>
                  <a:pt x="112504" y="254930"/>
                  <a:pt x="101600" y="241300"/>
                </a:cubicBezTo>
                <a:cubicBezTo>
                  <a:pt x="93237" y="230847"/>
                  <a:pt x="76200" y="232833"/>
                  <a:pt x="63500" y="228600"/>
                </a:cubicBezTo>
                <a:cubicBezTo>
                  <a:pt x="29633" y="127000"/>
                  <a:pt x="80433" y="245533"/>
                  <a:pt x="12700" y="177800"/>
                </a:cubicBezTo>
                <a:cubicBezTo>
                  <a:pt x="3234" y="168334"/>
                  <a:pt x="4233" y="152400"/>
                  <a:pt x="0" y="139700"/>
                </a:cubicBezTo>
                <a:cubicBezTo>
                  <a:pt x="4233" y="114300"/>
                  <a:pt x="4557" y="87929"/>
                  <a:pt x="12700" y="63500"/>
                </a:cubicBezTo>
                <a:cubicBezTo>
                  <a:pt x="20710" y="39469"/>
                  <a:pt x="46159" y="17341"/>
                  <a:pt x="63500" y="0"/>
                </a:cubicBezTo>
              </a:path>
            </a:pathLst>
          </a:custGeom>
          <a:solidFill>
            <a:srgbClr val="0161B3"/>
          </a:solidFill>
          <a:ln w="57150">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Shape 54">
            <a:extLst>
              <a:ext uri="{FF2B5EF4-FFF2-40B4-BE49-F238E27FC236}">
                <a16:creationId xmlns:a16="http://schemas.microsoft.com/office/drawing/2014/main" id="{78FB2D4C-50F5-4020-B0E6-B0F80668E6C6}"/>
              </a:ext>
            </a:extLst>
          </p:cNvPr>
          <p:cNvSpPr/>
          <p:nvPr/>
        </p:nvSpPr>
        <p:spPr>
          <a:xfrm>
            <a:off x="6490745" y="1280462"/>
            <a:ext cx="114300" cy="393700"/>
          </a:xfrm>
          <a:custGeom>
            <a:avLst/>
            <a:gdLst>
              <a:gd name="connsiteX0" fmla="*/ 50800 w 114300"/>
              <a:gd name="connsiteY0" fmla="*/ 393700 h 393700"/>
              <a:gd name="connsiteX1" fmla="*/ 114300 w 114300"/>
              <a:gd name="connsiteY1" fmla="*/ 292100 h 393700"/>
              <a:gd name="connsiteX2" fmla="*/ 101600 w 114300"/>
              <a:gd name="connsiteY2" fmla="*/ 241300 h 393700"/>
              <a:gd name="connsiteX3" fmla="*/ 63500 w 114300"/>
              <a:gd name="connsiteY3" fmla="*/ 228600 h 393700"/>
              <a:gd name="connsiteX4" fmla="*/ 12700 w 114300"/>
              <a:gd name="connsiteY4" fmla="*/ 177800 h 393700"/>
              <a:gd name="connsiteX5" fmla="*/ 0 w 114300"/>
              <a:gd name="connsiteY5" fmla="*/ 139700 h 393700"/>
              <a:gd name="connsiteX6" fmla="*/ 12700 w 114300"/>
              <a:gd name="connsiteY6" fmla="*/ 63500 h 393700"/>
              <a:gd name="connsiteX7" fmla="*/ 63500 w 114300"/>
              <a:gd name="connsiteY7" fmla="*/ 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393700">
                <a:moveTo>
                  <a:pt x="50800" y="393700"/>
                </a:moveTo>
                <a:cubicBezTo>
                  <a:pt x="66891" y="373587"/>
                  <a:pt x="114300" y="329326"/>
                  <a:pt x="114300" y="292100"/>
                </a:cubicBezTo>
                <a:cubicBezTo>
                  <a:pt x="114300" y="274646"/>
                  <a:pt x="112504" y="254930"/>
                  <a:pt x="101600" y="241300"/>
                </a:cubicBezTo>
                <a:cubicBezTo>
                  <a:pt x="93237" y="230847"/>
                  <a:pt x="76200" y="232833"/>
                  <a:pt x="63500" y="228600"/>
                </a:cubicBezTo>
                <a:cubicBezTo>
                  <a:pt x="29633" y="127000"/>
                  <a:pt x="80433" y="245533"/>
                  <a:pt x="12700" y="177800"/>
                </a:cubicBezTo>
                <a:cubicBezTo>
                  <a:pt x="3234" y="168334"/>
                  <a:pt x="4233" y="152400"/>
                  <a:pt x="0" y="139700"/>
                </a:cubicBezTo>
                <a:cubicBezTo>
                  <a:pt x="4233" y="114300"/>
                  <a:pt x="4557" y="87929"/>
                  <a:pt x="12700" y="63500"/>
                </a:cubicBezTo>
                <a:cubicBezTo>
                  <a:pt x="20710" y="39469"/>
                  <a:pt x="46159" y="17341"/>
                  <a:pt x="63500" y="0"/>
                </a:cubicBezTo>
              </a:path>
            </a:pathLst>
          </a:custGeom>
          <a:solidFill>
            <a:srgbClr val="0161B3"/>
          </a:solidFill>
          <a:ln w="57150">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288901B3-6855-4B21-BF51-BC07DE874053}"/>
              </a:ext>
            </a:extLst>
          </p:cNvPr>
          <p:cNvSpPr/>
          <p:nvPr/>
        </p:nvSpPr>
        <p:spPr>
          <a:xfrm>
            <a:off x="10332004" y="2322603"/>
            <a:ext cx="110247" cy="517000"/>
          </a:xfrm>
          <a:custGeom>
            <a:avLst/>
            <a:gdLst>
              <a:gd name="connsiteX0" fmla="*/ 50800 w 114300"/>
              <a:gd name="connsiteY0" fmla="*/ 393700 h 393700"/>
              <a:gd name="connsiteX1" fmla="*/ 114300 w 114300"/>
              <a:gd name="connsiteY1" fmla="*/ 292100 h 393700"/>
              <a:gd name="connsiteX2" fmla="*/ 101600 w 114300"/>
              <a:gd name="connsiteY2" fmla="*/ 241300 h 393700"/>
              <a:gd name="connsiteX3" fmla="*/ 63500 w 114300"/>
              <a:gd name="connsiteY3" fmla="*/ 228600 h 393700"/>
              <a:gd name="connsiteX4" fmla="*/ 12700 w 114300"/>
              <a:gd name="connsiteY4" fmla="*/ 177800 h 393700"/>
              <a:gd name="connsiteX5" fmla="*/ 0 w 114300"/>
              <a:gd name="connsiteY5" fmla="*/ 139700 h 393700"/>
              <a:gd name="connsiteX6" fmla="*/ 12700 w 114300"/>
              <a:gd name="connsiteY6" fmla="*/ 63500 h 393700"/>
              <a:gd name="connsiteX7" fmla="*/ 63500 w 114300"/>
              <a:gd name="connsiteY7" fmla="*/ 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393700">
                <a:moveTo>
                  <a:pt x="50800" y="393700"/>
                </a:moveTo>
                <a:cubicBezTo>
                  <a:pt x="66891" y="373587"/>
                  <a:pt x="114300" y="329326"/>
                  <a:pt x="114300" y="292100"/>
                </a:cubicBezTo>
                <a:cubicBezTo>
                  <a:pt x="114300" y="274646"/>
                  <a:pt x="112504" y="254930"/>
                  <a:pt x="101600" y="241300"/>
                </a:cubicBezTo>
                <a:cubicBezTo>
                  <a:pt x="93237" y="230847"/>
                  <a:pt x="76200" y="232833"/>
                  <a:pt x="63500" y="228600"/>
                </a:cubicBezTo>
                <a:cubicBezTo>
                  <a:pt x="29633" y="127000"/>
                  <a:pt x="80433" y="245533"/>
                  <a:pt x="12700" y="177800"/>
                </a:cubicBezTo>
                <a:cubicBezTo>
                  <a:pt x="3234" y="168334"/>
                  <a:pt x="4233" y="152400"/>
                  <a:pt x="0" y="139700"/>
                </a:cubicBezTo>
                <a:cubicBezTo>
                  <a:pt x="4233" y="114300"/>
                  <a:pt x="4557" y="87929"/>
                  <a:pt x="12700" y="63500"/>
                </a:cubicBezTo>
                <a:cubicBezTo>
                  <a:pt x="20710" y="39469"/>
                  <a:pt x="46159" y="17341"/>
                  <a:pt x="63500" y="0"/>
                </a:cubicBezTo>
              </a:path>
            </a:pathLst>
          </a:custGeom>
          <a:solidFill>
            <a:srgbClr val="0161B3"/>
          </a:solidFill>
          <a:ln w="57150">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3D541A60-E880-4678-A0EE-2E0F5E69CFF5}"/>
              </a:ext>
            </a:extLst>
          </p:cNvPr>
          <p:cNvSpPr/>
          <p:nvPr/>
        </p:nvSpPr>
        <p:spPr>
          <a:xfrm>
            <a:off x="10603320" y="2336857"/>
            <a:ext cx="110247" cy="517000"/>
          </a:xfrm>
          <a:custGeom>
            <a:avLst/>
            <a:gdLst>
              <a:gd name="connsiteX0" fmla="*/ 50800 w 114300"/>
              <a:gd name="connsiteY0" fmla="*/ 393700 h 393700"/>
              <a:gd name="connsiteX1" fmla="*/ 114300 w 114300"/>
              <a:gd name="connsiteY1" fmla="*/ 292100 h 393700"/>
              <a:gd name="connsiteX2" fmla="*/ 101600 w 114300"/>
              <a:gd name="connsiteY2" fmla="*/ 241300 h 393700"/>
              <a:gd name="connsiteX3" fmla="*/ 63500 w 114300"/>
              <a:gd name="connsiteY3" fmla="*/ 228600 h 393700"/>
              <a:gd name="connsiteX4" fmla="*/ 12700 w 114300"/>
              <a:gd name="connsiteY4" fmla="*/ 177800 h 393700"/>
              <a:gd name="connsiteX5" fmla="*/ 0 w 114300"/>
              <a:gd name="connsiteY5" fmla="*/ 139700 h 393700"/>
              <a:gd name="connsiteX6" fmla="*/ 12700 w 114300"/>
              <a:gd name="connsiteY6" fmla="*/ 63500 h 393700"/>
              <a:gd name="connsiteX7" fmla="*/ 63500 w 114300"/>
              <a:gd name="connsiteY7" fmla="*/ 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393700">
                <a:moveTo>
                  <a:pt x="50800" y="393700"/>
                </a:moveTo>
                <a:cubicBezTo>
                  <a:pt x="66891" y="373587"/>
                  <a:pt x="114300" y="329326"/>
                  <a:pt x="114300" y="292100"/>
                </a:cubicBezTo>
                <a:cubicBezTo>
                  <a:pt x="114300" y="274646"/>
                  <a:pt x="112504" y="254930"/>
                  <a:pt x="101600" y="241300"/>
                </a:cubicBezTo>
                <a:cubicBezTo>
                  <a:pt x="93237" y="230847"/>
                  <a:pt x="76200" y="232833"/>
                  <a:pt x="63500" y="228600"/>
                </a:cubicBezTo>
                <a:cubicBezTo>
                  <a:pt x="29633" y="127000"/>
                  <a:pt x="80433" y="245533"/>
                  <a:pt x="12700" y="177800"/>
                </a:cubicBezTo>
                <a:cubicBezTo>
                  <a:pt x="3234" y="168334"/>
                  <a:pt x="4233" y="152400"/>
                  <a:pt x="0" y="139700"/>
                </a:cubicBezTo>
                <a:cubicBezTo>
                  <a:pt x="4233" y="114300"/>
                  <a:pt x="4557" y="87929"/>
                  <a:pt x="12700" y="63500"/>
                </a:cubicBezTo>
                <a:cubicBezTo>
                  <a:pt x="20710" y="39469"/>
                  <a:pt x="46159" y="17341"/>
                  <a:pt x="63500" y="0"/>
                </a:cubicBezTo>
              </a:path>
            </a:pathLst>
          </a:custGeom>
          <a:solidFill>
            <a:srgbClr val="0161B3"/>
          </a:solidFill>
          <a:ln w="57150">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787E0B67-4049-48E1-8E68-AC196C5CA91E}"/>
              </a:ext>
            </a:extLst>
          </p:cNvPr>
          <p:cNvSpPr/>
          <p:nvPr/>
        </p:nvSpPr>
        <p:spPr>
          <a:xfrm>
            <a:off x="10870323" y="2344395"/>
            <a:ext cx="110247" cy="517000"/>
          </a:xfrm>
          <a:custGeom>
            <a:avLst/>
            <a:gdLst>
              <a:gd name="connsiteX0" fmla="*/ 50800 w 114300"/>
              <a:gd name="connsiteY0" fmla="*/ 393700 h 393700"/>
              <a:gd name="connsiteX1" fmla="*/ 114300 w 114300"/>
              <a:gd name="connsiteY1" fmla="*/ 292100 h 393700"/>
              <a:gd name="connsiteX2" fmla="*/ 101600 w 114300"/>
              <a:gd name="connsiteY2" fmla="*/ 241300 h 393700"/>
              <a:gd name="connsiteX3" fmla="*/ 63500 w 114300"/>
              <a:gd name="connsiteY3" fmla="*/ 228600 h 393700"/>
              <a:gd name="connsiteX4" fmla="*/ 12700 w 114300"/>
              <a:gd name="connsiteY4" fmla="*/ 177800 h 393700"/>
              <a:gd name="connsiteX5" fmla="*/ 0 w 114300"/>
              <a:gd name="connsiteY5" fmla="*/ 139700 h 393700"/>
              <a:gd name="connsiteX6" fmla="*/ 12700 w 114300"/>
              <a:gd name="connsiteY6" fmla="*/ 63500 h 393700"/>
              <a:gd name="connsiteX7" fmla="*/ 63500 w 114300"/>
              <a:gd name="connsiteY7" fmla="*/ 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393700">
                <a:moveTo>
                  <a:pt x="50800" y="393700"/>
                </a:moveTo>
                <a:cubicBezTo>
                  <a:pt x="66891" y="373587"/>
                  <a:pt x="114300" y="329326"/>
                  <a:pt x="114300" y="292100"/>
                </a:cubicBezTo>
                <a:cubicBezTo>
                  <a:pt x="114300" y="274646"/>
                  <a:pt x="112504" y="254930"/>
                  <a:pt x="101600" y="241300"/>
                </a:cubicBezTo>
                <a:cubicBezTo>
                  <a:pt x="93237" y="230847"/>
                  <a:pt x="76200" y="232833"/>
                  <a:pt x="63500" y="228600"/>
                </a:cubicBezTo>
                <a:cubicBezTo>
                  <a:pt x="29633" y="127000"/>
                  <a:pt x="80433" y="245533"/>
                  <a:pt x="12700" y="177800"/>
                </a:cubicBezTo>
                <a:cubicBezTo>
                  <a:pt x="3234" y="168334"/>
                  <a:pt x="4233" y="152400"/>
                  <a:pt x="0" y="139700"/>
                </a:cubicBezTo>
                <a:cubicBezTo>
                  <a:pt x="4233" y="114300"/>
                  <a:pt x="4557" y="87929"/>
                  <a:pt x="12700" y="63500"/>
                </a:cubicBezTo>
                <a:cubicBezTo>
                  <a:pt x="20710" y="39469"/>
                  <a:pt x="46159" y="17341"/>
                  <a:pt x="63500" y="0"/>
                </a:cubicBezTo>
              </a:path>
            </a:pathLst>
          </a:custGeom>
          <a:solidFill>
            <a:srgbClr val="0161B3"/>
          </a:solidFill>
          <a:ln w="57150">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66BB4808-BF42-4BB8-B4AD-592DA1A73C14}"/>
              </a:ext>
            </a:extLst>
          </p:cNvPr>
          <p:cNvSpPr/>
          <p:nvPr/>
        </p:nvSpPr>
        <p:spPr>
          <a:xfrm>
            <a:off x="3035329" y="2021228"/>
            <a:ext cx="396348" cy="90437"/>
          </a:xfrm>
          <a:custGeom>
            <a:avLst/>
            <a:gdLst>
              <a:gd name="connsiteX0" fmla="*/ 0 w 396348"/>
              <a:gd name="connsiteY0" fmla="*/ 0 h 90437"/>
              <a:gd name="connsiteX1" fmla="*/ 241300 w 396348"/>
              <a:gd name="connsiteY1" fmla="*/ 12700 h 90437"/>
              <a:gd name="connsiteX2" fmla="*/ 393700 w 396348"/>
              <a:gd name="connsiteY2" fmla="*/ 88900 h 90437"/>
              <a:gd name="connsiteX3" fmla="*/ 355600 w 396348"/>
              <a:gd name="connsiteY3" fmla="*/ 63500 h 90437"/>
              <a:gd name="connsiteX4" fmla="*/ 215900 w 396348"/>
              <a:gd name="connsiteY4" fmla="*/ 25400 h 90437"/>
              <a:gd name="connsiteX5" fmla="*/ 203200 w 396348"/>
              <a:gd name="connsiteY5" fmla="*/ 25400 h 9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348" h="90437">
                <a:moveTo>
                  <a:pt x="0" y="0"/>
                </a:moveTo>
                <a:cubicBezTo>
                  <a:pt x="80433" y="4233"/>
                  <a:pt x="161329" y="3103"/>
                  <a:pt x="241300" y="12700"/>
                </a:cubicBezTo>
                <a:cubicBezTo>
                  <a:pt x="305422" y="20395"/>
                  <a:pt x="342014" y="54442"/>
                  <a:pt x="393700" y="88900"/>
                </a:cubicBezTo>
                <a:cubicBezTo>
                  <a:pt x="406400" y="97367"/>
                  <a:pt x="370080" y="68327"/>
                  <a:pt x="355600" y="63500"/>
                </a:cubicBezTo>
                <a:cubicBezTo>
                  <a:pt x="281187" y="38696"/>
                  <a:pt x="287703" y="37367"/>
                  <a:pt x="215900" y="25400"/>
                </a:cubicBezTo>
                <a:cubicBezTo>
                  <a:pt x="211724" y="24704"/>
                  <a:pt x="207433" y="25400"/>
                  <a:pt x="203200" y="25400"/>
                </a:cubicBezTo>
              </a:path>
            </a:pathLst>
          </a:custGeom>
          <a:solidFill>
            <a:srgbClr val="0161B3"/>
          </a:solidFill>
          <a:ln w="57150">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BB5CADA2-FFC2-412A-A7B1-FB9525322F60}"/>
              </a:ext>
            </a:extLst>
          </p:cNvPr>
          <p:cNvSpPr/>
          <p:nvPr/>
        </p:nvSpPr>
        <p:spPr>
          <a:xfrm>
            <a:off x="3124673" y="1852712"/>
            <a:ext cx="709683" cy="596900"/>
          </a:xfrm>
          <a:custGeom>
            <a:avLst/>
            <a:gdLst>
              <a:gd name="connsiteX0" fmla="*/ 139700 w 709683"/>
              <a:gd name="connsiteY0" fmla="*/ 88900 h 596900"/>
              <a:gd name="connsiteX1" fmla="*/ 177800 w 709683"/>
              <a:gd name="connsiteY1" fmla="*/ 25400 h 596900"/>
              <a:gd name="connsiteX2" fmla="*/ 254000 w 709683"/>
              <a:gd name="connsiteY2" fmla="*/ 0 h 596900"/>
              <a:gd name="connsiteX3" fmla="*/ 381000 w 709683"/>
              <a:gd name="connsiteY3" fmla="*/ 12700 h 596900"/>
              <a:gd name="connsiteX4" fmla="*/ 393700 w 709683"/>
              <a:gd name="connsiteY4" fmla="*/ 50800 h 596900"/>
              <a:gd name="connsiteX5" fmla="*/ 419100 w 709683"/>
              <a:gd name="connsiteY5" fmla="*/ 88900 h 596900"/>
              <a:gd name="connsiteX6" fmla="*/ 495300 w 709683"/>
              <a:gd name="connsiteY6" fmla="*/ 114300 h 596900"/>
              <a:gd name="connsiteX7" fmla="*/ 558800 w 709683"/>
              <a:gd name="connsiteY7" fmla="*/ 101600 h 596900"/>
              <a:gd name="connsiteX8" fmla="*/ 596900 w 709683"/>
              <a:gd name="connsiteY8" fmla="*/ 76200 h 596900"/>
              <a:gd name="connsiteX9" fmla="*/ 673100 w 709683"/>
              <a:gd name="connsiteY9" fmla="*/ 88900 h 596900"/>
              <a:gd name="connsiteX10" fmla="*/ 685800 w 709683"/>
              <a:gd name="connsiteY10" fmla="*/ 139700 h 596900"/>
              <a:gd name="connsiteX11" fmla="*/ 685800 w 709683"/>
              <a:gd name="connsiteY11" fmla="*/ 317500 h 596900"/>
              <a:gd name="connsiteX12" fmla="*/ 635000 w 709683"/>
              <a:gd name="connsiteY12" fmla="*/ 330200 h 596900"/>
              <a:gd name="connsiteX13" fmla="*/ 558800 w 709683"/>
              <a:gd name="connsiteY13" fmla="*/ 355600 h 596900"/>
              <a:gd name="connsiteX14" fmla="*/ 520700 w 709683"/>
              <a:gd name="connsiteY14" fmla="*/ 368300 h 596900"/>
              <a:gd name="connsiteX15" fmla="*/ 482600 w 709683"/>
              <a:gd name="connsiteY15" fmla="*/ 381000 h 596900"/>
              <a:gd name="connsiteX16" fmla="*/ 457200 w 709683"/>
              <a:gd name="connsiteY16" fmla="*/ 520700 h 596900"/>
              <a:gd name="connsiteX17" fmla="*/ 431800 w 709683"/>
              <a:gd name="connsiteY17" fmla="*/ 558800 h 596900"/>
              <a:gd name="connsiteX18" fmla="*/ 393700 w 709683"/>
              <a:gd name="connsiteY18" fmla="*/ 584200 h 596900"/>
              <a:gd name="connsiteX19" fmla="*/ 203200 w 709683"/>
              <a:gd name="connsiteY19" fmla="*/ 596900 h 596900"/>
              <a:gd name="connsiteX20" fmla="*/ 50800 w 709683"/>
              <a:gd name="connsiteY20" fmla="*/ 584200 h 596900"/>
              <a:gd name="connsiteX21" fmla="*/ 38100 w 709683"/>
              <a:gd name="connsiteY21" fmla="*/ 533400 h 596900"/>
              <a:gd name="connsiteX22" fmla="*/ 25400 w 709683"/>
              <a:gd name="connsiteY22" fmla="*/ 495300 h 596900"/>
              <a:gd name="connsiteX23" fmla="*/ 0 w 709683"/>
              <a:gd name="connsiteY23" fmla="*/ 406400 h 596900"/>
              <a:gd name="connsiteX24" fmla="*/ 50800 w 709683"/>
              <a:gd name="connsiteY24" fmla="*/ 304800 h 596900"/>
              <a:gd name="connsiteX25" fmla="*/ 88900 w 709683"/>
              <a:gd name="connsiteY25" fmla="*/ 30480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9683" h="596900">
                <a:moveTo>
                  <a:pt x="139700" y="88900"/>
                </a:moveTo>
                <a:cubicBezTo>
                  <a:pt x="152400" y="67733"/>
                  <a:pt x="158315" y="40555"/>
                  <a:pt x="177800" y="25400"/>
                </a:cubicBezTo>
                <a:cubicBezTo>
                  <a:pt x="198934" y="8962"/>
                  <a:pt x="254000" y="0"/>
                  <a:pt x="254000" y="0"/>
                </a:cubicBezTo>
                <a:cubicBezTo>
                  <a:pt x="296333" y="4233"/>
                  <a:pt x="341017" y="-1839"/>
                  <a:pt x="381000" y="12700"/>
                </a:cubicBezTo>
                <a:cubicBezTo>
                  <a:pt x="393581" y="17275"/>
                  <a:pt x="387713" y="38826"/>
                  <a:pt x="393700" y="50800"/>
                </a:cubicBezTo>
                <a:cubicBezTo>
                  <a:pt x="400526" y="64452"/>
                  <a:pt x="406157" y="80810"/>
                  <a:pt x="419100" y="88900"/>
                </a:cubicBezTo>
                <a:cubicBezTo>
                  <a:pt x="441804" y="103090"/>
                  <a:pt x="495300" y="114300"/>
                  <a:pt x="495300" y="114300"/>
                </a:cubicBezTo>
                <a:cubicBezTo>
                  <a:pt x="516467" y="110067"/>
                  <a:pt x="538589" y="109179"/>
                  <a:pt x="558800" y="101600"/>
                </a:cubicBezTo>
                <a:cubicBezTo>
                  <a:pt x="573092" y="96241"/>
                  <a:pt x="581730" y="77886"/>
                  <a:pt x="596900" y="76200"/>
                </a:cubicBezTo>
                <a:cubicBezTo>
                  <a:pt x="622493" y="73356"/>
                  <a:pt x="647700" y="84667"/>
                  <a:pt x="673100" y="88900"/>
                </a:cubicBezTo>
                <a:cubicBezTo>
                  <a:pt x="677333" y="105833"/>
                  <a:pt x="681005" y="122917"/>
                  <a:pt x="685800" y="139700"/>
                </a:cubicBezTo>
                <a:cubicBezTo>
                  <a:pt x="705151" y="207430"/>
                  <a:pt x="728127" y="215916"/>
                  <a:pt x="685800" y="317500"/>
                </a:cubicBezTo>
                <a:cubicBezTo>
                  <a:pt x="679087" y="333612"/>
                  <a:pt x="651718" y="325184"/>
                  <a:pt x="635000" y="330200"/>
                </a:cubicBezTo>
                <a:cubicBezTo>
                  <a:pt x="609355" y="337893"/>
                  <a:pt x="584200" y="347133"/>
                  <a:pt x="558800" y="355600"/>
                </a:cubicBezTo>
                <a:lnTo>
                  <a:pt x="520700" y="368300"/>
                </a:lnTo>
                <a:lnTo>
                  <a:pt x="482600" y="381000"/>
                </a:lnTo>
                <a:cubicBezTo>
                  <a:pt x="478222" y="416023"/>
                  <a:pt x="476777" y="481545"/>
                  <a:pt x="457200" y="520700"/>
                </a:cubicBezTo>
                <a:cubicBezTo>
                  <a:pt x="450374" y="534352"/>
                  <a:pt x="442593" y="548007"/>
                  <a:pt x="431800" y="558800"/>
                </a:cubicBezTo>
                <a:cubicBezTo>
                  <a:pt x="421007" y="569593"/>
                  <a:pt x="408756" y="581691"/>
                  <a:pt x="393700" y="584200"/>
                </a:cubicBezTo>
                <a:cubicBezTo>
                  <a:pt x="330925" y="594663"/>
                  <a:pt x="266700" y="592667"/>
                  <a:pt x="203200" y="596900"/>
                </a:cubicBezTo>
                <a:cubicBezTo>
                  <a:pt x="152400" y="592667"/>
                  <a:pt x="98378" y="602499"/>
                  <a:pt x="50800" y="584200"/>
                </a:cubicBezTo>
                <a:cubicBezTo>
                  <a:pt x="34509" y="577934"/>
                  <a:pt x="42895" y="550183"/>
                  <a:pt x="38100" y="533400"/>
                </a:cubicBezTo>
                <a:cubicBezTo>
                  <a:pt x="34422" y="520528"/>
                  <a:pt x="29078" y="508172"/>
                  <a:pt x="25400" y="495300"/>
                </a:cubicBezTo>
                <a:cubicBezTo>
                  <a:pt x="-6494" y="383672"/>
                  <a:pt x="30450" y="497751"/>
                  <a:pt x="0" y="406400"/>
                </a:cubicBezTo>
                <a:cubicBezTo>
                  <a:pt x="10967" y="329634"/>
                  <a:pt x="-14076" y="315613"/>
                  <a:pt x="50800" y="304800"/>
                </a:cubicBezTo>
                <a:cubicBezTo>
                  <a:pt x="63327" y="302712"/>
                  <a:pt x="76200" y="304800"/>
                  <a:pt x="88900" y="304800"/>
                </a:cubicBezTo>
              </a:path>
            </a:pathLst>
          </a:custGeom>
          <a:noFill/>
          <a:ln w="57150">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903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22" presetClass="entr" presetSubtype="8" repeatCount="400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wipe(left)">
                                      <p:cBhvr>
                                        <p:cTn id="9" dur="500"/>
                                        <p:tgtEl>
                                          <p:spTgt spid="65"/>
                                        </p:tgtEl>
                                      </p:cBhvr>
                                    </p:animEffect>
                                  </p:childTnLst>
                                </p:cTn>
                              </p:par>
                              <p:par>
                                <p:cTn id="10" presetID="22" presetClass="entr" presetSubtype="8" repeatCount="400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4" repeatCount="400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1000"/>
                                        <p:tgtEl>
                                          <p:spTgt spid="53"/>
                                        </p:tgtEl>
                                      </p:cBhvr>
                                    </p:animEffect>
                                  </p:childTnLst>
                                </p:cTn>
                              </p:par>
                              <p:par>
                                <p:cTn id="20" presetID="22" presetClass="entr" presetSubtype="4" repeatCount="4000" fill="hold" grpId="0" nodeType="withEffect">
                                  <p:stCondLst>
                                    <p:cond delay="10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1000"/>
                                        <p:tgtEl>
                                          <p:spTgt spid="54"/>
                                        </p:tgtEl>
                                      </p:cBhvr>
                                    </p:animEffect>
                                  </p:childTnLst>
                                </p:cTn>
                              </p:par>
                              <p:par>
                                <p:cTn id="23" presetID="22" presetClass="entr" presetSubtype="4" repeatCount="4000" fill="hold" grpId="0" nodeType="withEffect">
                                  <p:stCondLst>
                                    <p:cond delay="20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10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22" presetClass="entr" presetSubtype="4" repeatCount="400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down)">
                                      <p:cBhvr>
                                        <p:cTn id="32" dur="1000"/>
                                        <p:tgtEl>
                                          <p:spTgt spid="61"/>
                                        </p:tgtEl>
                                      </p:cBhvr>
                                    </p:animEffect>
                                  </p:childTnLst>
                                </p:cTn>
                              </p:par>
                              <p:par>
                                <p:cTn id="33" presetID="22" presetClass="entr" presetSubtype="4" repeatCount="4000" fill="hold" grpId="0" nodeType="withEffect">
                                  <p:stCondLst>
                                    <p:cond delay="100"/>
                                  </p:stCondLst>
                                  <p:childTnLst>
                                    <p:set>
                                      <p:cBhvr>
                                        <p:cTn id="34" dur="1" fill="hold">
                                          <p:stCondLst>
                                            <p:cond delay="0"/>
                                          </p:stCondLst>
                                        </p:cTn>
                                        <p:tgtEl>
                                          <p:spTgt spid="62"/>
                                        </p:tgtEl>
                                        <p:attrNameLst>
                                          <p:attrName>style.visibility</p:attrName>
                                        </p:attrNameLst>
                                      </p:cBhvr>
                                      <p:to>
                                        <p:strVal val="visible"/>
                                      </p:to>
                                    </p:set>
                                    <p:animEffect transition="in" filter="wipe(down)">
                                      <p:cBhvr>
                                        <p:cTn id="35" dur="1000"/>
                                        <p:tgtEl>
                                          <p:spTgt spid="62"/>
                                        </p:tgtEl>
                                      </p:cBhvr>
                                    </p:animEffect>
                                  </p:childTnLst>
                                </p:cTn>
                              </p:par>
                              <p:par>
                                <p:cTn id="36" presetID="22" presetClass="entr" presetSubtype="4" repeatCount="4000" fill="hold" grpId="0" nodeType="withEffect">
                                  <p:stCondLst>
                                    <p:cond delay="200"/>
                                  </p:stCondLst>
                                  <p:childTnLst>
                                    <p:set>
                                      <p:cBhvr>
                                        <p:cTn id="37" dur="1" fill="hold">
                                          <p:stCondLst>
                                            <p:cond delay="0"/>
                                          </p:stCondLst>
                                        </p:cTn>
                                        <p:tgtEl>
                                          <p:spTgt spid="63"/>
                                        </p:tgtEl>
                                        <p:attrNameLst>
                                          <p:attrName>style.visibility</p:attrName>
                                        </p:attrNameLst>
                                      </p:cBhvr>
                                      <p:to>
                                        <p:strVal val="visible"/>
                                      </p:to>
                                    </p:set>
                                    <p:animEffect transition="in" filter="wipe(down)">
                                      <p:cBhvr>
                                        <p:cTn id="38"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53" grpId="0" animBg="1"/>
      <p:bldP spid="54" grpId="0" animBg="1"/>
      <p:bldP spid="55" grpId="0" animBg="1"/>
      <p:bldP spid="61" grpId="0" animBg="1"/>
      <p:bldP spid="62" grpId="0" animBg="1"/>
      <p:bldP spid="63"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05FC83-01D1-46D3-9A5B-13A0A385347D}"/>
              </a:ext>
            </a:extLst>
          </p:cNvPr>
          <p:cNvPicPr>
            <a:picLocks noChangeAspect="1"/>
          </p:cNvPicPr>
          <p:nvPr/>
        </p:nvPicPr>
        <p:blipFill>
          <a:blip r:embed="rId2"/>
          <a:stretch>
            <a:fillRect/>
          </a:stretch>
        </p:blipFill>
        <p:spPr>
          <a:xfrm>
            <a:off x="1531210" y="3429000"/>
            <a:ext cx="2407158" cy="2601194"/>
          </a:xfrm>
          <a:prstGeom prst="rect">
            <a:avLst/>
          </a:prstGeom>
        </p:spPr>
      </p:pic>
      <p:pic>
        <p:nvPicPr>
          <p:cNvPr id="6" name="Picture 5">
            <a:extLst>
              <a:ext uri="{FF2B5EF4-FFF2-40B4-BE49-F238E27FC236}">
                <a16:creationId xmlns:a16="http://schemas.microsoft.com/office/drawing/2014/main" id="{BA6ECD4C-1B77-499D-B26F-C66B5694AF53}"/>
              </a:ext>
            </a:extLst>
          </p:cNvPr>
          <p:cNvPicPr>
            <a:picLocks noChangeAspect="1"/>
          </p:cNvPicPr>
          <p:nvPr/>
        </p:nvPicPr>
        <p:blipFill>
          <a:blip r:embed="rId3"/>
          <a:stretch>
            <a:fillRect/>
          </a:stretch>
        </p:blipFill>
        <p:spPr>
          <a:xfrm>
            <a:off x="8145309" y="3631586"/>
            <a:ext cx="2407158" cy="2601194"/>
          </a:xfrm>
          <a:prstGeom prst="rect">
            <a:avLst/>
          </a:prstGeom>
        </p:spPr>
      </p:pic>
      <p:sp>
        <p:nvSpPr>
          <p:cNvPr id="7" name="TextBox 6">
            <a:extLst>
              <a:ext uri="{FF2B5EF4-FFF2-40B4-BE49-F238E27FC236}">
                <a16:creationId xmlns:a16="http://schemas.microsoft.com/office/drawing/2014/main" id="{130B8B55-1522-4E10-AF90-B96EDB456B39}"/>
              </a:ext>
            </a:extLst>
          </p:cNvPr>
          <p:cNvSpPr txBox="1"/>
          <p:nvPr/>
        </p:nvSpPr>
        <p:spPr>
          <a:xfrm>
            <a:off x="1323277" y="1464731"/>
            <a:ext cx="2490746" cy="1938992"/>
          </a:xfrm>
          <a:prstGeom prst="rect">
            <a:avLst/>
          </a:prstGeom>
          <a:noFill/>
        </p:spPr>
        <p:txBody>
          <a:bodyPr wrap="none" rtlCol="0">
            <a:spAutoFit/>
          </a:bodyPr>
          <a:lstStyle/>
          <a:p>
            <a:pPr algn="ctr"/>
            <a:r>
              <a:rPr lang="en-GB" sz="4000" dirty="0">
                <a:latin typeface="Tw Cen MT" panose="020B0602020104020603" pitchFamily="34" charset="0"/>
              </a:rPr>
              <a:t>Those with </a:t>
            </a:r>
          </a:p>
          <a:p>
            <a:pPr algn="ctr"/>
            <a:r>
              <a:rPr lang="en-GB" sz="4000" dirty="0">
                <a:solidFill>
                  <a:schemeClr val="accent1"/>
                </a:solidFill>
                <a:latin typeface="Tw Cen MT" panose="020B0602020104020603" pitchFamily="34" charset="0"/>
              </a:rPr>
              <a:t>COVID-19</a:t>
            </a:r>
            <a:r>
              <a:rPr lang="en-GB" sz="4000" dirty="0">
                <a:latin typeface="Tw Cen MT" panose="020B0602020104020603" pitchFamily="34" charset="0"/>
              </a:rPr>
              <a:t> </a:t>
            </a:r>
          </a:p>
          <a:p>
            <a:pPr algn="ctr"/>
            <a:r>
              <a:rPr lang="en-GB" sz="4000" dirty="0">
                <a:latin typeface="Tw Cen MT" panose="020B0602020104020603" pitchFamily="34" charset="0"/>
              </a:rPr>
              <a:t>symptoms</a:t>
            </a:r>
          </a:p>
        </p:txBody>
      </p:sp>
      <p:sp>
        <p:nvSpPr>
          <p:cNvPr id="8" name="TextBox 7">
            <a:extLst>
              <a:ext uri="{FF2B5EF4-FFF2-40B4-BE49-F238E27FC236}">
                <a16:creationId xmlns:a16="http://schemas.microsoft.com/office/drawing/2014/main" id="{192EEDB5-AB9A-4CF2-8059-76BF9B2512A5}"/>
              </a:ext>
            </a:extLst>
          </p:cNvPr>
          <p:cNvSpPr txBox="1"/>
          <p:nvPr/>
        </p:nvSpPr>
        <p:spPr>
          <a:xfrm>
            <a:off x="4616292" y="1870549"/>
            <a:ext cx="2809745" cy="1323439"/>
          </a:xfrm>
          <a:prstGeom prst="rect">
            <a:avLst/>
          </a:prstGeom>
          <a:noFill/>
        </p:spPr>
        <p:txBody>
          <a:bodyPr wrap="none" rtlCol="0">
            <a:spAutoFit/>
          </a:bodyPr>
          <a:lstStyle/>
          <a:p>
            <a:pPr algn="ctr"/>
            <a:r>
              <a:rPr lang="en-GB" sz="4000" dirty="0">
                <a:latin typeface="Tw Cen MT" panose="020B0602020104020603" pitchFamily="34" charset="0"/>
              </a:rPr>
              <a:t>Need to </a:t>
            </a:r>
          </a:p>
          <a:p>
            <a:pPr algn="ctr"/>
            <a:r>
              <a:rPr lang="en-GB" sz="4000" dirty="0">
                <a:solidFill>
                  <a:schemeClr val="accent1"/>
                </a:solidFill>
                <a:latin typeface="Tw Cen MT" panose="020B0602020104020603" pitchFamily="34" charset="0"/>
              </a:rPr>
              <a:t>stay at home</a:t>
            </a:r>
          </a:p>
        </p:txBody>
      </p:sp>
      <p:sp>
        <p:nvSpPr>
          <p:cNvPr id="9" name="TextBox 8">
            <a:extLst>
              <a:ext uri="{FF2B5EF4-FFF2-40B4-BE49-F238E27FC236}">
                <a16:creationId xmlns:a16="http://schemas.microsoft.com/office/drawing/2014/main" id="{A266025C-4BD9-4BD5-A838-9BE9FD9310D4}"/>
              </a:ext>
            </a:extLst>
          </p:cNvPr>
          <p:cNvSpPr txBox="1"/>
          <p:nvPr/>
        </p:nvSpPr>
        <p:spPr>
          <a:xfrm>
            <a:off x="8196770" y="1047930"/>
            <a:ext cx="2524217" cy="2554545"/>
          </a:xfrm>
          <a:prstGeom prst="rect">
            <a:avLst/>
          </a:prstGeom>
          <a:noFill/>
        </p:spPr>
        <p:txBody>
          <a:bodyPr wrap="none" rtlCol="0">
            <a:spAutoFit/>
          </a:bodyPr>
          <a:lstStyle/>
          <a:p>
            <a:pPr algn="ctr"/>
            <a:r>
              <a:rPr lang="en-GB" sz="4000" dirty="0">
                <a:latin typeface="Tw Cen MT" panose="020B0602020104020603" pitchFamily="34" charset="0"/>
              </a:rPr>
              <a:t>For </a:t>
            </a:r>
            <a:r>
              <a:rPr lang="en-GB" sz="4000" dirty="0">
                <a:solidFill>
                  <a:schemeClr val="accent1"/>
                </a:solidFill>
                <a:latin typeface="Tw Cen MT" panose="020B0602020104020603" pitchFamily="34" charset="0"/>
              </a:rPr>
              <a:t>7 days </a:t>
            </a:r>
          </a:p>
          <a:p>
            <a:pPr algn="ctr"/>
            <a:r>
              <a:rPr lang="en-GB" sz="4000" dirty="0">
                <a:latin typeface="Tw Cen MT" panose="020B0602020104020603" pitchFamily="34" charset="0"/>
              </a:rPr>
              <a:t>from when </a:t>
            </a:r>
          </a:p>
          <a:p>
            <a:pPr algn="ctr"/>
            <a:r>
              <a:rPr lang="en-GB" sz="4000" dirty="0">
                <a:latin typeface="Tw Cen MT" panose="020B0602020104020603" pitchFamily="34" charset="0"/>
              </a:rPr>
              <a:t>symptoms </a:t>
            </a:r>
          </a:p>
          <a:p>
            <a:pPr algn="ctr"/>
            <a:r>
              <a:rPr lang="en-GB" sz="4000" dirty="0">
                <a:latin typeface="Tw Cen MT" panose="020B0602020104020603" pitchFamily="34" charset="0"/>
              </a:rPr>
              <a:t>started </a:t>
            </a:r>
          </a:p>
        </p:txBody>
      </p:sp>
      <p:pic>
        <p:nvPicPr>
          <p:cNvPr id="10" name="Picture 9">
            <a:extLst>
              <a:ext uri="{FF2B5EF4-FFF2-40B4-BE49-F238E27FC236}">
                <a16:creationId xmlns:a16="http://schemas.microsoft.com/office/drawing/2014/main" id="{B89F09CD-DD67-4E3D-8E79-FDED1ABB7EAB}"/>
              </a:ext>
            </a:extLst>
          </p:cNvPr>
          <p:cNvPicPr>
            <a:picLocks noChangeAspect="1"/>
          </p:cNvPicPr>
          <p:nvPr/>
        </p:nvPicPr>
        <p:blipFill>
          <a:blip r:embed="rId4"/>
          <a:stretch>
            <a:fillRect/>
          </a:stretch>
        </p:blipFill>
        <p:spPr>
          <a:xfrm>
            <a:off x="4763797" y="3429000"/>
            <a:ext cx="2330895" cy="2660456"/>
          </a:xfrm>
          <a:prstGeom prst="rect">
            <a:avLst/>
          </a:prstGeom>
        </p:spPr>
      </p:pic>
      <p:sp>
        <p:nvSpPr>
          <p:cNvPr id="20" name="Title 1">
            <a:extLst>
              <a:ext uri="{FF2B5EF4-FFF2-40B4-BE49-F238E27FC236}">
                <a16:creationId xmlns:a16="http://schemas.microsoft.com/office/drawing/2014/main" id="{79009AB2-4AD2-4413-9C1B-B76F441488CB}"/>
              </a:ext>
            </a:extLst>
          </p:cNvPr>
          <p:cNvSpPr txBox="1">
            <a:spLocks/>
          </p:cNvSpPr>
          <p:nvPr/>
        </p:nvSpPr>
        <p:spPr>
          <a:xfrm>
            <a:off x="735981" y="625220"/>
            <a:ext cx="10641498" cy="6116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05EB8"/>
                </a:solidFill>
                <a:latin typeface="Arial" panose="020B0604020202020204" pitchFamily="34" charset="0"/>
                <a:ea typeface="+mj-ea"/>
                <a:cs typeface="Arial" panose="020B0604020202020204" pitchFamily="34" charset="0"/>
              </a:defRPr>
            </a:lvl1pPr>
          </a:lstStyle>
          <a:p>
            <a:r>
              <a:rPr lang="en-GB" sz="4000" b="1" dirty="0">
                <a:latin typeface="Tw Cen MT" panose="020B0602020104020603" pitchFamily="34" charset="0"/>
              </a:rPr>
              <a:t>Self-isolation</a:t>
            </a:r>
          </a:p>
        </p:txBody>
      </p:sp>
      <p:cxnSp>
        <p:nvCxnSpPr>
          <p:cNvPr id="24" name="Straight Connector 23">
            <a:extLst>
              <a:ext uri="{FF2B5EF4-FFF2-40B4-BE49-F238E27FC236}">
                <a16:creationId xmlns:a16="http://schemas.microsoft.com/office/drawing/2014/main" id="{F35051F8-3721-4162-B9FE-FA4FA796D8CC}"/>
              </a:ext>
            </a:extLst>
          </p:cNvPr>
          <p:cNvCxnSpPr>
            <a:cxnSpLocks/>
          </p:cNvCxnSpPr>
          <p:nvPr/>
        </p:nvCxnSpPr>
        <p:spPr>
          <a:xfrm>
            <a:off x="4457700" y="1236869"/>
            <a:ext cx="0" cy="499591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321EB3-FBF1-48AF-93E6-C2BFBD8360D5}"/>
              </a:ext>
            </a:extLst>
          </p:cNvPr>
          <p:cNvCxnSpPr>
            <a:cxnSpLocks/>
          </p:cNvCxnSpPr>
          <p:nvPr/>
        </p:nvCxnSpPr>
        <p:spPr>
          <a:xfrm>
            <a:off x="7620000" y="1236869"/>
            <a:ext cx="0" cy="499591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2D6C01-F505-4A0E-9035-BC922F7C9389}"/>
              </a:ext>
            </a:extLst>
          </p:cNvPr>
          <p:cNvSpPr txBox="1"/>
          <p:nvPr/>
        </p:nvSpPr>
        <p:spPr>
          <a:xfrm>
            <a:off x="5132391" y="6642556"/>
            <a:ext cx="1593706" cy="215444"/>
          </a:xfrm>
          <a:prstGeom prst="rect">
            <a:avLst/>
          </a:prstGeom>
          <a:noFill/>
        </p:spPr>
        <p:txBody>
          <a:bodyPr wrap="none" rtlCol="0">
            <a:spAutoFit/>
          </a:bodyPr>
          <a:lstStyle/>
          <a:p>
            <a:r>
              <a:rPr lang="en-GB" sz="800" dirty="0">
                <a:latin typeface="Tw Cen MT" panose="020B0602020104020603" pitchFamily="34" charset="0"/>
              </a:rPr>
              <a:t>Infographics from the Noun Project</a:t>
            </a:r>
          </a:p>
        </p:txBody>
      </p:sp>
    </p:spTree>
    <p:extLst>
      <p:ext uri="{BB962C8B-B14F-4D97-AF65-F5344CB8AC3E}">
        <p14:creationId xmlns:p14="http://schemas.microsoft.com/office/powerpoint/2010/main" val="8388175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9B2FE7-0E25-4C94-BA29-F6B4DAFAE9EB}"/>
              </a:ext>
            </a:extLst>
          </p:cNvPr>
          <p:cNvPicPr>
            <a:picLocks noChangeAspect="1"/>
          </p:cNvPicPr>
          <p:nvPr/>
        </p:nvPicPr>
        <p:blipFill>
          <a:blip r:embed="rId2"/>
          <a:stretch>
            <a:fillRect/>
          </a:stretch>
        </p:blipFill>
        <p:spPr>
          <a:xfrm>
            <a:off x="1625605" y="2264206"/>
            <a:ext cx="3571941" cy="3272222"/>
          </a:xfrm>
          <a:prstGeom prst="rect">
            <a:avLst/>
          </a:prstGeom>
        </p:spPr>
      </p:pic>
      <p:pic>
        <p:nvPicPr>
          <p:cNvPr id="5" name="Picture 4">
            <a:extLst>
              <a:ext uri="{FF2B5EF4-FFF2-40B4-BE49-F238E27FC236}">
                <a16:creationId xmlns:a16="http://schemas.microsoft.com/office/drawing/2014/main" id="{2EE9A0ED-2575-40FA-8679-24B58991C62E}"/>
              </a:ext>
            </a:extLst>
          </p:cNvPr>
          <p:cNvPicPr>
            <a:picLocks noChangeAspect="1"/>
          </p:cNvPicPr>
          <p:nvPr/>
        </p:nvPicPr>
        <p:blipFill>
          <a:blip r:embed="rId3"/>
          <a:stretch>
            <a:fillRect/>
          </a:stretch>
        </p:blipFill>
        <p:spPr>
          <a:xfrm>
            <a:off x="6994455" y="2213020"/>
            <a:ext cx="3368737" cy="3374594"/>
          </a:xfrm>
          <a:prstGeom prst="rect">
            <a:avLst/>
          </a:prstGeom>
        </p:spPr>
      </p:pic>
      <p:sp>
        <p:nvSpPr>
          <p:cNvPr id="6" name="TextBox 5">
            <a:extLst>
              <a:ext uri="{FF2B5EF4-FFF2-40B4-BE49-F238E27FC236}">
                <a16:creationId xmlns:a16="http://schemas.microsoft.com/office/drawing/2014/main" id="{5D87A338-1E92-403C-91B3-6DB9CADD7351}"/>
              </a:ext>
            </a:extLst>
          </p:cNvPr>
          <p:cNvSpPr txBox="1"/>
          <p:nvPr/>
        </p:nvSpPr>
        <p:spPr>
          <a:xfrm>
            <a:off x="508734" y="1427431"/>
            <a:ext cx="10868745" cy="523220"/>
          </a:xfrm>
          <a:prstGeom prst="rect">
            <a:avLst/>
          </a:prstGeom>
          <a:noFill/>
        </p:spPr>
        <p:txBody>
          <a:bodyPr wrap="none" rtlCol="0">
            <a:spAutoFit/>
          </a:bodyPr>
          <a:lstStyle/>
          <a:p>
            <a:pPr lvl="1" algn="ctr"/>
            <a:r>
              <a:rPr lang="en-GB" sz="2800" dirty="0">
                <a:latin typeface="Tw Cen MT" panose="020B0602020104020603" pitchFamily="34" charset="0"/>
              </a:rPr>
              <a:t>All household members who remain well must stay at home for </a:t>
            </a:r>
            <a:r>
              <a:rPr lang="en-GB" sz="2800" b="1" dirty="0">
                <a:solidFill>
                  <a:schemeClr val="accent1"/>
                </a:solidFill>
                <a:latin typeface="Tw Cen MT" panose="020B0602020104020603" pitchFamily="34" charset="0"/>
              </a:rPr>
              <a:t>14 days</a:t>
            </a:r>
            <a:endParaRPr lang="en-GB" sz="2800" dirty="0">
              <a:solidFill>
                <a:schemeClr val="accent1"/>
              </a:solidFill>
              <a:latin typeface="Tw Cen MT" panose="020B0602020104020603" pitchFamily="34" charset="0"/>
            </a:endParaRPr>
          </a:p>
        </p:txBody>
      </p:sp>
      <p:sp>
        <p:nvSpPr>
          <p:cNvPr id="7" name="TextBox 6">
            <a:extLst>
              <a:ext uri="{FF2B5EF4-FFF2-40B4-BE49-F238E27FC236}">
                <a16:creationId xmlns:a16="http://schemas.microsoft.com/office/drawing/2014/main" id="{DC0C7211-C446-4697-9F0E-7E36EC94223A}"/>
              </a:ext>
            </a:extLst>
          </p:cNvPr>
          <p:cNvSpPr txBox="1"/>
          <p:nvPr/>
        </p:nvSpPr>
        <p:spPr>
          <a:xfrm>
            <a:off x="961438" y="5829362"/>
            <a:ext cx="10553402" cy="461665"/>
          </a:xfrm>
          <a:prstGeom prst="rect">
            <a:avLst/>
          </a:prstGeom>
          <a:noFill/>
        </p:spPr>
        <p:txBody>
          <a:bodyPr wrap="none" rtlCol="0">
            <a:spAutoFit/>
          </a:bodyPr>
          <a:lstStyle/>
          <a:p>
            <a:r>
              <a:rPr lang="en-GB" sz="2400" dirty="0">
                <a:latin typeface="Tw Cen MT" panose="020B0602020104020603" pitchFamily="34" charset="0"/>
              </a:rPr>
              <a:t>The 14-day period starts from the day when the first person in the house became ill </a:t>
            </a:r>
          </a:p>
        </p:txBody>
      </p:sp>
      <p:sp>
        <p:nvSpPr>
          <p:cNvPr id="9" name="Title 1">
            <a:extLst>
              <a:ext uri="{FF2B5EF4-FFF2-40B4-BE49-F238E27FC236}">
                <a16:creationId xmlns:a16="http://schemas.microsoft.com/office/drawing/2014/main" id="{46149DA2-6948-402B-AB8B-EE48C743CB53}"/>
              </a:ext>
            </a:extLst>
          </p:cNvPr>
          <p:cNvSpPr txBox="1">
            <a:spLocks/>
          </p:cNvSpPr>
          <p:nvPr/>
        </p:nvSpPr>
        <p:spPr>
          <a:xfrm>
            <a:off x="735981" y="625220"/>
            <a:ext cx="10641498" cy="6116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05EB8"/>
                </a:solidFill>
                <a:latin typeface="Arial" panose="020B0604020202020204" pitchFamily="34" charset="0"/>
                <a:ea typeface="+mj-ea"/>
                <a:cs typeface="Arial" panose="020B0604020202020204" pitchFamily="34" charset="0"/>
              </a:defRPr>
            </a:lvl1pPr>
          </a:lstStyle>
          <a:p>
            <a:r>
              <a:rPr lang="en-GB" sz="4000" b="1" dirty="0">
                <a:latin typeface="Tw Cen MT" panose="020B0602020104020603" pitchFamily="34" charset="0"/>
              </a:rPr>
              <a:t>Household contacts</a:t>
            </a:r>
          </a:p>
        </p:txBody>
      </p:sp>
      <p:cxnSp>
        <p:nvCxnSpPr>
          <p:cNvPr id="11" name="Straight Connector 10">
            <a:extLst>
              <a:ext uri="{FF2B5EF4-FFF2-40B4-BE49-F238E27FC236}">
                <a16:creationId xmlns:a16="http://schemas.microsoft.com/office/drawing/2014/main" id="{57C3F5DE-B014-46B3-A43D-BDA8862C7EE7}"/>
              </a:ext>
            </a:extLst>
          </p:cNvPr>
          <p:cNvCxnSpPr>
            <a:cxnSpLocks/>
          </p:cNvCxnSpPr>
          <p:nvPr/>
        </p:nvCxnSpPr>
        <p:spPr>
          <a:xfrm>
            <a:off x="5994400" y="2124830"/>
            <a:ext cx="0" cy="346278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705F110-AEBE-47AD-8B2C-ACE6678E43FF}"/>
              </a:ext>
            </a:extLst>
          </p:cNvPr>
          <p:cNvSpPr txBox="1"/>
          <p:nvPr/>
        </p:nvSpPr>
        <p:spPr>
          <a:xfrm>
            <a:off x="5197547" y="6660922"/>
            <a:ext cx="1593706" cy="215444"/>
          </a:xfrm>
          <a:prstGeom prst="rect">
            <a:avLst/>
          </a:prstGeom>
          <a:noFill/>
        </p:spPr>
        <p:txBody>
          <a:bodyPr wrap="none" rtlCol="0">
            <a:spAutoFit/>
          </a:bodyPr>
          <a:lstStyle/>
          <a:p>
            <a:r>
              <a:rPr lang="en-GB" sz="800" dirty="0">
                <a:latin typeface="Tw Cen MT" panose="020B0602020104020603" pitchFamily="34" charset="0"/>
              </a:rPr>
              <a:t>Infographics from the Noun Project</a:t>
            </a:r>
          </a:p>
        </p:txBody>
      </p:sp>
    </p:spTree>
    <p:extLst>
      <p:ext uri="{BB962C8B-B14F-4D97-AF65-F5344CB8AC3E}">
        <p14:creationId xmlns:p14="http://schemas.microsoft.com/office/powerpoint/2010/main" val="11560352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E9A0ED-2575-40FA-8679-24B58991C62E}"/>
              </a:ext>
            </a:extLst>
          </p:cNvPr>
          <p:cNvPicPr>
            <a:picLocks noChangeAspect="1"/>
          </p:cNvPicPr>
          <p:nvPr/>
        </p:nvPicPr>
        <p:blipFill>
          <a:blip r:embed="rId2"/>
          <a:stretch>
            <a:fillRect/>
          </a:stretch>
        </p:blipFill>
        <p:spPr>
          <a:xfrm>
            <a:off x="6441001" y="2732182"/>
            <a:ext cx="4311082" cy="2855432"/>
          </a:xfrm>
          <a:prstGeom prst="rect">
            <a:avLst/>
          </a:prstGeom>
        </p:spPr>
      </p:pic>
      <p:sp>
        <p:nvSpPr>
          <p:cNvPr id="6" name="TextBox 5">
            <a:extLst>
              <a:ext uri="{FF2B5EF4-FFF2-40B4-BE49-F238E27FC236}">
                <a16:creationId xmlns:a16="http://schemas.microsoft.com/office/drawing/2014/main" id="{5D87A338-1E92-403C-91B3-6DB9CADD7351}"/>
              </a:ext>
            </a:extLst>
          </p:cNvPr>
          <p:cNvSpPr txBox="1"/>
          <p:nvPr/>
        </p:nvSpPr>
        <p:spPr>
          <a:xfrm>
            <a:off x="963175" y="1437404"/>
            <a:ext cx="9959906" cy="954107"/>
          </a:xfrm>
          <a:prstGeom prst="rect">
            <a:avLst/>
          </a:prstGeom>
          <a:noFill/>
        </p:spPr>
        <p:txBody>
          <a:bodyPr wrap="none" rtlCol="0">
            <a:spAutoFit/>
          </a:bodyPr>
          <a:lstStyle/>
          <a:p>
            <a:pPr lvl="1" algn="ctr"/>
            <a:r>
              <a:rPr lang="en-GB" sz="2800" dirty="0">
                <a:latin typeface="Tw Cen MT" panose="020B0602020104020603" pitchFamily="34" charset="0"/>
              </a:rPr>
              <a:t>People who have been in contact with a person who has had a </a:t>
            </a:r>
          </a:p>
          <a:p>
            <a:pPr lvl="1" algn="ctr"/>
            <a:r>
              <a:rPr lang="en-GB" sz="2800" dirty="0">
                <a:latin typeface="Tw Cen MT" panose="020B0602020104020603" pitchFamily="34" charset="0"/>
              </a:rPr>
              <a:t>positive test result for COVID-19 need to self-isolate for </a:t>
            </a:r>
            <a:r>
              <a:rPr lang="en-GB" sz="2800" b="1" dirty="0">
                <a:solidFill>
                  <a:schemeClr val="accent1"/>
                </a:solidFill>
                <a:latin typeface="Tw Cen MT" panose="020B0602020104020603" pitchFamily="34" charset="0"/>
              </a:rPr>
              <a:t>14 days</a:t>
            </a:r>
            <a:endParaRPr lang="en-GB" sz="2800" dirty="0">
              <a:solidFill>
                <a:schemeClr val="accent1"/>
              </a:solidFill>
              <a:latin typeface="Tw Cen MT" panose="020B0602020104020603" pitchFamily="34" charset="0"/>
            </a:endParaRPr>
          </a:p>
        </p:txBody>
      </p:sp>
      <p:sp>
        <p:nvSpPr>
          <p:cNvPr id="7" name="TextBox 6">
            <a:extLst>
              <a:ext uri="{FF2B5EF4-FFF2-40B4-BE49-F238E27FC236}">
                <a16:creationId xmlns:a16="http://schemas.microsoft.com/office/drawing/2014/main" id="{DC0C7211-C446-4697-9F0E-7E36EC94223A}"/>
              </a:ext>
            </a:extLst>
          </p:cNvPr>
          <p:cNvSpPr txBox="1"/>
          <p:nvPr/>
        </p:nvSpPr>
        <p:spPr>
          <a:xfrm>
            <a:off x="482668" y="5838246"/>
            <a:ext cx="11226663" cy="461665"/>
          </a:xfrm>
          <a:prstGeom prst="rect">
            <a:avLst/>
          </a:prstGeom>
          <a:noFill/>
        </p:spPr>
        <p:txBody>
          <a:bodyPr wrap="none" rtlCol="0">
            <a:spAutoFit/>
          </a:bodyPr>
          <a:lstStyle/>
          <a:p>
            <a:r>
              <a:rPr lang="en-GB" sz="2400" dirty="0">
                <a:latin typeface="Tw Cen MT" panose="020B0602020104020603" pitchFamily="34" charset="0"/>
              </a:rPr>
              <a:t>The 14-day period starts from the day when the first person had last contact with the case</a:t>
            </a:r>
          </a:p>
        </p:txBody>
      </p:sp>
      <p:sp>
        <p:nvSpPr>
          <p:cNvPr id="9" name="Title 1">
            <a:extLst>
              <a:ext uri="{FF2B5EF4-FFF2-40B4-BE49-F238E27FC236}">
                <a16:creationId xmlns:a16="http://schemas.microsoft.com/office/drawing/2014/main" id="{46149DA2-6948-402B-AB8B-EE48C743CB53}"/>
              </a:ext>
            </a:extLst>
          </p:cNvPr>
          <p:cNvSpPr txBox="1">
            <a:spLocks/>
          </p:cNvSpPr>
          <p:nvPr/>
        </p:nvSpPr>
        <p:spPr>
          <a:xfrm>
            <a:off x="735981" y="625220"/>
            <a:ext cx="10641498" cy="6116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05EB8"/>
                </a:solidFill>
                <a:latin typeface="Arial" panose="020B0604020202020204" pitchFamily="34" charset="0"/>
                <a:ea typeface="+mj-ea"/>
                <a:cs typeface="Arial" panose="020B0604020202020204" pitchFamily="34" charset="0"/>
              </a:defRPr>
            </a:lvl1pPr>
          </a:lstStyle>
          <a:p>
            <a:r>
              <a:rPr lang="en-GB" sz="4000" b="1" dirty="0">
                <a:latin typeface="Tw Cen MT" panose="020B0602020104020603" pitchFamily="34" charset="0"/>
              </a:rPr>
              <a:t>Contacts notified by NHS Test and Trace </a:t>
            </a:r>
          </a:p>
        </p:txBody>
      </p:sp>
      <p:cxnSp>
        <p:nvCxnSpPr>
          <p:cNvPr id="11" name="Straight Connector 10">
            <a:extLst>
              <a:ext uri="{FF2B5EF4-FFF2-40B4-BE49-F238E27FC236}">
                <a16:creationId xmlns:a16="http://schemas.microsoft.com/office/drawing/2014/main" id="{57C3F5DE-B014-46B3-A43D-BDA8862C7EE7}"/>
              </a:ext>
            </a:extLst>
          </p:cNvPr>
          <p:cNvCxnSpPr>
            <a:cxnSpLocks/>
          </p:cNvCxnSpPr>
          <p:nvPr/>
        </p:nvCxnSpPr>
        <p:spPr>
          <a:xfrm>
            <a:off x="5994400" y="2732183"/>
            <a:ext cx="0" cy="285543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705F110-AEBE-47AD-8B2C-ACE6678E43FF}"/>
              </a:ext>
            </a:extLst>
          </p:cNvPr>
          <p:cNvSpPr txBox="1"/>
          <p:nvPr/>
        </p:nvSpPr>
        <p:spPr>
          <a:xfrm>
            <a:off x="5197547" y="6660922"/>
            <a:ext cx="1933543" cy="215444"/>
          </a:xfrm>
          <a:prstGeom prst="rect">
            <a:avLst/>
          </a:prstGeom>
          <a:noFill/>
        </p:spPr>
        <p:txBody>
          <a:bodyPr wrap="none" rtlCol="0">
            <a:spAutoFit/>
          </a:bodyPr>
          <a:lstStyle/>
          <a:p>
            <a:r>
              <a:rPr lang="en-GB" sz="800" dirty="0" err="1">
                <a:latin typeface="Tw Cen MT" panose="020B0602020104020603" pitchFamily="34" charset="0"/>
              </a:rPr>
              <a:t>Icontact</a:t>
            </a:r>
            <a:r>
              <a:rPr lang="en-GB" sz="800" dirty="0">
                <a:latin typeface="Tw Cen MT" panose="020B0602020104020603" pitchFamily="34" charset="0"/>
              </a:rPr>
              <a:t> by </a:t>
            </a:r>
            <a:r>
              <a:rPr lang="en-GB" sz="800" dirty="0" err="1">
                <a:latin typeface="Tw Cen MT" panose="020B0602020104020603" pitchFamily="34" charset="0"/>
              </a:rPr>
              <a:t>Binpodo</a:t>
            </a:r>
            <a:r>
              <a:rPr lang="en-GB" sz="800" dirty="0">
                <a:latin typeface="Tw Cen MT" panose="020B0602020104020603" pitchFamily="34" charset="0"/>
              </a:rPr>
              <a:t> from the Noun Project</a:t>
            </a:r>
          </a:p>
        </p:txBody>
      </p:sp>
      <p:grpSp>
        <p:nvGrpSpPr>
          <p:cNvPr id="12" name="Graphic 9">
            <a:extLst>
              <a:ext uri="{FF2B5EF4-FFF2-40B4-BE49-F238E27FC236}">
                <a16:creationId xmlns:a16="http://schemas.microsoft.com/office/drawing/2014/main" id="{A4AF5525-13B4-4199-BE8D-CC6C98703FF3}"/>
              </a:ext>
            </a:extLst>
          </p:cNvPr>
          <p:cNvGrpSpPr/>
          <p:nvPr/>
        </p:nvGrpSpPr>
        <p:grpSpPr>
          <a:xfrm>
            <a:off x="650000" y="2391511"/>
            <a:ext cx="2519394" cy="4269411"/>
            <a:chOff x="2330985" y="2827670"/>
            <a:chExt cx="2207955" cy="2759944"/>
          </a:xfrm>
        </p:grpSpPr>
        <p:sp>
          <p:nvSpPr>
            <p:cNvPr id="13" name="Freeform: Shape 12">
              <a:extLst>
                <a:ext uri="{FF2B5EF4-FFF2-40B4-BE49-F238E27FC236}">
                  <a16:creationId xmlns:a16="http://schemas.microsoft.com/office/drawing/2014/main" id="{74997D8C-8220-48E5-AEAF-68098D831250}"/>
                </a:ext>
              </a:extLst>
            </p:cNvPr>
            <p:cNvSpPr/>
            <p:nvPr/>
          </p:nvSpPr>
          <p:spPr>
            <a:xfrm>
              <a:off x="2664478" y="3989146"/>
              <a:ext cx="505990" cy="505990"/>
            </a:xfrm>
            <a:custGeom>
              <a:avLst/>
              <a:gdLst>
                <a:gd name="connsiteX0" fmla="*/ 448491 w 505989"/>
                <a:gd name="connsiteY0" fmla="*/ 218496 h 505989"/>
                <a:gd name="connsiteX1" fmla="*/ 310494 w 505989"/>
                <a:gd name="connsiteY1" fmla="*/ 218496 h 505989"/>
                <a:gd name="connsiteX2" fmla="*/ 310494 w 505989"/>
                <a:gd name="connsiteY2" fmla="*/ 80498 h 505989"/>
                <a:gd name="connsiteX3" fmla="*/ 264495 w 505989"/>
                <a:gd name="connsiteY3" fmla="*/ 34499 h 505989"/>
                <a:gd name="connsiteX4" fmla="*/ 218496 w 505989"/>
                <a:gd name="connsiteY4" fmla="*/ 80498 h 505989"/>
                <a:gd name="connsiteX5" fmla="*/ 218496 w 505989"/>
                <a:gd name="connsiteY5" fmla="*/ 218496 h 505989"/>
                <a:gd name="connsiteX6" fmla="*/ 80498 w 505989"/>
                <a:gd name="connsiteY6" fmla="*/ 218496 h 505989"/>
                <a:gd name="connsiteX7" fmla="*/ 34499 w 505989"/>
                <a:gd name="connsiteY7" fmla="*/ 264495 h 505989"/>
                <a:gd name="connsiteX8" fmla="*/ 80498 w 505989"/>
                <a:gd name="connsiteY8" fmla="*/ 310494 h 505989"/>
                <a:gd name="connsiteX9" fmla="*/ 218496 w 505989"/>
                <a:gd name="connsiteY9" fmla="*/ 310494 h 505989"/>
                <a:gd name="connsiteX10" fmla="*/ 218496 w 505989"/>
                <a:gd name="connsiteY10" fmla="*/ 448491 h 505989"/>
                <a:gd name="connsiteX11" fmla="*/ 264495 w 505989"/>
                <a:gd name="connsiteY11" fmla="*/ 494490 h 505989"/>
                <a:gd name="connsiteX12" fmla="*/ 310494 w 505989"/>
                <a:gd name="connsiteY12" fmla="*/ 448491 h 505989"/>
                <a:gd name="connsiteX13" fmla="*/ 310494 w 505989"/>
                <a:gd name="connsiteY13" fmla="*/ 310494 h 505989"/>
                <a:gd name="connsiteX14" fmla="*/ 448491 w 505989"/>
                <a:gd name="connsiteY14" fmla="*/ 310494 h 505989"/>
                <a:gd name="connsiteX15" fmla="*/ 494490 w 505989"/>
                <a:gd name="connsiteY15" fmla="*/ 264495 h 505989"/>
                <a:gd name="connsiteX16" fmla="*/ 448491 w 505989"/>
                <a:gd name="connsiteY16" fmla="*/ 218496 h 50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5989" h="505989">
                  <a:moveTo>
                    <a:pt x="448491" y="218496"/>
                  </a:moveTo>
                  <a:lnTo>
                    <a:pt x="310494" y="218496"/>
                  </a:lnTo>
                  <a:lnTo>
                    <a:pt x="310494" y="80498"/>
                  </a:lnTo>
                  <a:cubicBezTo>
                    <a:pt x="310494" y="55061"/>
                    <a:pt x="289932" y="34499"/>
                    <a:pt x="264495" y="34499"/>
                  </a:cubicBezTo>
                  <a:cubicBezTo>
                    <a:pt x="239057" y="34499"/>
                    <a:pt x="218496" y="55061"/>
                    <a:pt x="218496" y="80498"/>
                  </a:cubicBezTo>
                  <a:lnTo>
                    <a:pt x="218496" y="218496"/>
                  </a:lnTo>
                  <a:lnTo>
                    <a:pt x="80498" y="218496"/>
                  </a:lnTo>
                  <a:cubicBezTo>
                    <a:pt x="55061" y="218496"/>
                    <a:pt x="34499" y="239057"/>
                    <a:pt x="34499" y="264495"/>
                  </a:cubicBezTo>
                  <a:cubicBezTo>
                    <a:pt x="34499" y="289932"/>
                    <a:pt x="55061" y="310494"/>
                    <a:pt x="80498" y="310494"/>
                  </a:cubicBezTo>
                  <a:lnTo>
                    <a:pt x="218496" y="310494"/>
                  </a:lnTo>
                  <a:lnTo>
                    <a:pt x="218496" y="448491"/>
                  </a:lnTo>
                  <a:cubicBezTo>
                    <a:pt x="218496" y="473928"/>
                    <a:pt x="239057" y="494490"/>
                    <a:pt x="264495" y="494490"/>
                  </a:cubicBezTo>
                  <a:cubicBezTo>
                    <a:pt x="289932" y="494490"/>
                    <a:pt x="310494" y="473928"/>
                    <a:pt x="310494" y="448491"/>
                  </a:cubicBezTo>
                  <a:lnTo>
                    <a:pt x="310494" y="310494"/>
                  </a:lnTo>
                  <a:lnTo>
                    <a:pt x="448491" y="310494"/>
                  </a:lnTo>
                  <a:cubicBezTo>
                    <a:pt x="473928" y="310494"/>
                    <a:pt x="494490" y="289932"/>
                    <a:pt x="494490" y="264495"/>
                  </a:cubicBezTo>
                  <a:cubicBezTo>
                    <a:pt x="494490" y="239057"/>
                    <a:pt x="473928" y="218496"/>
                    <a:pt x="448491" y="218496"/>
                  </a:cubicBezTo>
                  <a:close/>
                </a:path>
              </a:pathLst>
            </a:custGeom>
            <a:solidFill>
              <a:srgbClr val="0161B3"/>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C4E2C37-85F7-4643-8C5D-D11ABB508B75}"/>
                </a:ext>
              </a:extLst>
            </p:cNvPr>
            <p:cNvSpPr/>
            <p:nvPr/>
          </p:nvSpPr>
          <p:spPr>
            <a:xfrm>
              <a:off x="2388484" y="3069165"/>
              <a:ext cx="2069958" cy="1701965"/>
            </a:xfrm>
            <a:custGeom>
              <a:avLst/>
              <a:gdLst>
                <a:gd name="connsiteX0" fmla="*/ 1489726 w 2069957"/>
                <a:gd name="connsiteY0" fmla="*/ 770990 h 1701965"/>
                <a:gd name="connsiteX1" fmla="*/ 1644467 w 2069957"/>
                <a:gd name="connsiteY1" fmla="*/ 448491 h 1701965"/>
                <a:gd name="connsiteX2" fmla="*/ 1230475 w 2069957"/>
                <a:gd name="connsiteY2" fmla="*/ 34499 h 1701965"/>
                <a:gd name="connsiteX3" fmla="*/ 816483 w 2069957"/>
                <a:gd name="connsiteY3" fmla="*/ 448491 h 1701965"/>
                <a:gd name="connsiteX4" fmla="*/ 971500 w 2069957"/>
                <a:gd name="connsiteY4" fmla="*/ 771220 h 1701965"/>
                <a:gd name="connsiteX5" fmla="*/ 881388 w 2069957"/>
                <a:gd name="connsiteY5" fmla="*/ 811700 h 1701965"/>
                <a:gd name="connsiteX6" fmla="*/ 540489 w 2069957"/>
                <a:gd name="connsiteY6" fmla="*/ 678486 h 1701965"/>
                <a:gd name="connsiteX7" fmla="*/ 34499 w 2069957"/>
                <a:gd name="connsiteY7" fmla="*/ 1184476 h 1701965"/>
                <a:gd name="connsiteX8" fmla="*/ 540489 w 2069957"/>
                <a:gd name="connsiteY8" fmla="*/ 1690466 h 1701965"/>
                <a:gd name="connsiteX9" fmla="*/ 864046 w 2069957"/>
                <a:gd name="connsiteY9" fmla="*/ 1573076 h 1701965"/>
                <a:gd name="connsiteX10" fmla="*/ 967958 w 2069957"/>
                <a:gd name="connsiteY10" fmla="*/ 1676988 h 1701965"/>
                <a:gd name="connsiteX11" fmla="*/ 1000480 w 2069957"/>
                <a:gd name="connsiteY11" fmla="*/ 1690466 h 1701965"/>
                <a:gd name="connsiteX12" fmla="*/ 1033001 w 2069957"/>
                <a:gd name="connsiteY12" fmla="*/ 1676988 h 1701965"/>
                <a:gd name="connsiteX13" fmla="*/ 1033001 w 2069957"/>
                <a:gd name="connsiteY13" fmla="*/ 1611945 h 1701965"/>
                <a:gd name="connsiteX14" fmla="*/ 929089 w 2069957"/>
                <a:gd name="connsiteY14" fmla="*/ 1508033 h 1701965"/>
                <a:gd name="connsiteX15" fmla="*/ 1046479 w 2069957"/>
                <a:gd name="connsiteY15" fmla="*/ 1184476 h 1701965"/>
                <a:gd name="connsiteX16" fmla="*/ 945143 w 2069957"/>
                <a:gd name="connsiteY16" fmla="*/ 881986 h 1701965"/>
                <a:gd name="connsiteX17" fmla="*/ 1094364 w 2069957"/>
                <a:gd name="connsiteY17" fmla="*/ 831065 h 1701965"/>
                <a:gd name="connsiteX18" fmla="*/ 1130427 w 2069957"/>
                <a:gd name="connsiteY18" fmla="*/ 790586 h 1701965"/>
                <a:gd name="connsiteX19" fmla="*/ 1102920 w 2069957"/>
                <a:gd name="connsiteY19" fmla="*/ 743897 h 1701965"/>
                <a:gd name="connsiteX20" fmla="*/ 908482 w 2069957"/>
                <a:gd name="connsiteY20" fmla="*/ 448491 h 1701965"/>
                <a:gd name="connsiteX21" fmla="*/ 1230475 w 2069957"/>
                <a:gd name="connsiteY21" fmla="*/ 126497 h 1701965"/>
                <a:gd name="connsiteX22" fmla="*/ 1552468 w 2069957"/>
                <a:gd name="connsiteY22" fmla="*/ 448491 h 1701965"/>
                <a:gd name="connsiteX23" fmla="*/ 1357984 w 2069957"/>
                <a:gd name="connsiteY23" fmla="*/ 743897 h 1701965"/>
                <a:gd name="connsiteX24" fmla="*/ 1330477 w 2069957"/>
                <a:gd name="connsiteY24" fmla="*/ 790678 h 1701965"/>
                <a:gd name="connsiteX25" fmla="*/ 1366678 w 2069957"/>
                <a:gd name="connsiteY25" fmla="*/ 831065 h 1701965"/>
                <a:gd name="connsiteX26" fmla="*/ 1965356 w 2069957"/>
                <a:gd name="connsiteY26" fmla="*/ 1598468 h 1701965"/>
                <a:gd name="connsiteX27" fmla="*/ 1184476 w 2069957"/>
                <a:gd name="connsiteY27" fmla="*/ 1598468 h 1701965"/>
                <a:gd name="connsiteX28" fmla="*/ 1138477 w 2069957"/>
                <a:gd name="connsiteY28" fmla="*/ 1644467 h 1701965"/>
                <a:gd name="connsiteX29" fmla="*/ 1184476 w 2069957"/>
                <a:gd name="connsiteY29" fmla="*/ 1690466 h 1701965"/>
                <a:gd name="connsiteX30" fmla="*/ 2012459 w 2069957"/>
                <a:gd name="connsiteY30" fmla="*/ 1690466 h 1701965"/>
                <a:gd name="connsiteX31" fmla="*/ 2058458 w 2069957"/>
                <a:gd name="connsiteY31" fmla="*/ 1644467 h 1701965"/>
                <a:gd name="connsiteX32" fmla="*/ 1489726 w 2069957"/>
                <a:gd name="connsiteY32" fmla="*/ 770990 h 1701965"/>
                <a:gd name="connsiteX33" fmla="*/ 540489 w 2069957"/>
                <a:gd name="connsiteY33" fmla="*/ 1598468 h 1701965"/>
                <a:gd name="connsiteX34" fmla="*/ 126497 w 2069957"/>
                <a:gd name="connsiteY34" fmla="*/ 1184476 h 1701965"/>
                <a:gd name="connsiteX35" fmla="*/ 540489 w 2069957"/>
                <a:gd name="connsiteY35" fmla="*/ 770484 h 1701965"/>
                <a:gd name="connsiteX36" fmla="*/ 954481 w 2069957"/>
                <a:gd name="connsiteY36" fmla="*/ 1184476 h 1701965"/>
                <a:gd name="connsiteX37" fmla="*/ 540489 w 2069957"/>
                <a:gd name="connsiteY37" fmla="*/ 1598468 h 170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69957" h="1701965">
                  <a:moveTo>
                    <a:pt x="1489726" y="770990"/>
                  </a:moveTo>
                  <a:cubicBezTo>
                    <a:pt x="1586048" y="693620"/>
                    <a:pt x="1644467" y="575770"/>
                    <a:pt x="1644467" y="448491"/>
                  </a:cubicBezTo>
                  <a:cubicBezTo>
                    <a:pt x="1644467" y="220244"/>
                    <a:pt x="1458768" y="34499"/>
                    <a:pt x="1230475" y="34499"/>
                  </a:cubicBezTo>
                  <a:cubicBezTo>
                    <a:pt x="1002182" y="34499"/>
                    <a:pt x="816483" y="220244"/>
                    <a:pt x="816483" y="448491"/>
                  </a:cubicBezTo>
                  <a:cubicBezTo>
                    <a:pt x="816483" y="575908"/>
                    <a:pt x="874948" y="693804"/>
                    <a:pt x="971500" y="771220"/>
                  </a:cubicBezTo>
                  <a:cubicBezTo>
                    <a:pt x="940681" y="782536"/>
                    <a:pt x="910827" y="796474"/>
                    <a:pt x="881388" y="811700"/>
                  </a:cubicBezTo>
                  <a:cubicBezTo>
                    <a:pt x="791368" y="729269"/>
                    <a:pt x="671862" y="678486"/>
                    <a:pt x="540489" y="678486"/>
                  </a:cubicBezTo>
                  <a:cubicBezTo>
                    <a:pt x="261505" y="678486"/>
                    <a:pt x="34499" y="905492"/>
                    <a:pt x="34499" y="1184476"/>
                  </a:cubicBezTo>
                  <a:cubicBezTo>
                    <a:pt x="34499" y="1463460"/>
                    <a:pt x="261505" y="1690466"/>
                    <a:pt x="540489" y="1690466"/>
                  </a:cubicBezTo>
                  <a:cubicBezTo>
                    <a:pt x="663490" y="1690466"/>
                    <a:pt x="776234" y="1646261"/>
                    <a:pt x="864046" y="1573076"/>
                  </a:cubicBezTo>
                  <a:lnTo>
                    <a:pt x="967958" y="1676988"/>
                  </a:lnTo>
                  <a:cubicBezTo>
                    <a:pt x="976928" y="1685958"/>
                    <a:pt x="988704" y="1690466"/>
                    <a:pt x="1000480" y="1690466"/>
                  </a:cubicBezTo>
                  <a:cubicBezTo>
                    <a:pt x="1012255" y="1690466"/>
                    <a:pt x="1024031" y="1685958"/>
                    <a:pt x="1033001" y="1676988"/>
                  </a:cubicBezTo>
                  <a:cubicBezTo>
                    <a:pt x="1050987" y="1659002"/>
                    <a:pt x="1050987" y="1629931"/>
                    <a:pt x="1033001" y="1611945"/>
                  </a:cubicBezTo>
                  <a:lnTo>
                    <a:pt x="929089" y="1508033"/>
                  </a:lnTo>
                  <a:cubicBezTo>
                    <a:pt x="1002274" y="1420221"/>
                    <a:pt x="1046479" y="1307478"/>
                    <a:pt x="1046479" y="1184476"/>
                  </a:cubicBezTo>
                  <a:cubicBezTo>
                    <a:pt x="1046479" y="1070996"/>
                    <a:pt x="1008483" y="966486"/>
                    <a:pt x="945143" y="881986"/>
                  </a:cubicBezTo>
                  <a:cubicBezTo>
                    <a:pt x="993074" y="859263"/>
                    <a:pt x="1043029" y="842151"/>
                    <a:pt x="1094364" y="831065"/>
                  </a:cubicBezTo>
                  <a:cubicBezTo>
                    <a:pt x="1113913" y="826833"/>
                    <a:pt x="1128495" y="810504"/>
                    <a:pt x="1130427" y="790586"/>
                  </a:cubicBezTo>
                  <a:cubicBezTo>
                    <a:pt x="1132405" y="770714"/>
                    <a:pt x="1121273" y="751809"/>
                    <a:pt x="1102920" y="743897"/>
                  </a:cubicBezTo>
                  <a:cubicBezTo>
                    <a:pt x="984794" y="692746"/>
                    <a:pt x="908482" y="576782"/>
                    <a:pt x="908482" y="448491"/>
                  </a:cubicBezTo>
                  <a:cubicBezTo>
                    <a:pt x="908482" y="270935"/>
                    <a:pt x="1052965" y="126497"/>
                    <a:pt x="1230475" y="126497"/>
                  </a:cubicBezTo>
                  <a:cubicBezTo>
                    <a:pt x="1407985" y="126497"/>
                    <a:pt x="1552468" y="270935"/>
                    <a:pt x="1552468" y="448491"/>
                  </a:cubicBezTo>
                  <a:cubicBezTo>
                    <a:pt x="1552468" y="576782"/>
                    <a:pt x="1476156" y="692746"/>
                    <a:pt x="1357984" y="743897"/>
                  </a:cubicBezTo>
                  <a:cubicBezTo>
                    <a:pt x="1339631" y="751855"/>
                    <a:pt x="1328499" y="770760"/>
                    <a:pt x="1330477" y="790678"/>
                  </a:cubicBezTo>
                  <a:cubicBezTo>
                    <a:pt x="1332501" y="810596"/>
                    <a:pt x="1347129" y="826925"/>
                    <a:pt x="1366678" y="831065"/>
                  </a:cubicBezTo>
                  <a:cubicBezTo>
                    <a:pt x="1700769" y="901996"/>
                    <a:pt x="1946726" y="1220815"/>
                    <a:pt x="1965356" y="1598468"/>
                  </a:cubicBezTo>
                  <a:lnTo>
                    <a:pt x="1184476" y="1598468"/>
                  </a:lnTo>
                  <a:cubicBezTo>
                    <a:pt x="1159038" y="1598468"/>
                    <a:pt x="1138477" y="1619029"/>
                    <a:pt x="1138477" y="1644467"/>
                  </a:cubicBezTo>
                  <a:cubicBezTo>
                    <a:pt x="1138477" y="1669904"/>
                    <a:pt x="1159038" y="1690466"/>
                    <a:pt x="1184476" y="1690466"/>
                  </a:cubicBezTo>
                  <a:lnTo>
                    <a:pt x="2012459" y="1690466"/>
                  </a:lnTo>
                  <a:cubicBezTo>
                    <a:pt x="2037897" y="1690466"/>
                    <a:pt x="2058458" y="1669904"/>
                    <a:pt x="2058458" y="1644467"/>
                  </a:cubicBezTo>
                  <a:cubicBezTo>
                    <a:pt x="2058458" y="1243953"/>
                    <a:pt x="1824829" y="893670"/>
                    <a:pt x="1489726" y="770990"/>
                  </a:cubicBezTo>
                  <a:close/>
                  <a:moveTo>
                    <a:pt x="540489" y="1598468"/>
                  </a:moveTo>
                  <a:cubicBezTo>
                    <a:pt x="312196" y="1598468"/>
                    <a:pt x="126497" y="1412769"/>
                    <a:pt x="126497" y="1184476"/>
                  </a:cubicBezTo>
                  <a:cubicBezTo>
                    <a:pt x="126497" y="956183"/>
                    <a:pt x="312196" y="770484"/>
                    <a:pt x="540489" y="770484"/>
                  </a:cubicBezTo>
                  <a:cubicBezTo>
                    <a:pt x="768782" y="770484"/>
                    <a:pt x="954481" y="956183"/>
                    <a:pt x="954481" y="1184476"/>
                  </a:cubicBezTo>
                  <a:cubicBezTo>
                    <a:pt x="954481" y="1412769"/>
                    <a:pt x="768782" y="1598468"/>
                    <a:pt x="540489" y="1598468"/>
                  </a:cubicBezTo>
                  <a:close/>
                </a:path>
              </a:pathLst>
            </a:custGeom>
            <a:solidFill>
              <a:srgbClr val="000000"/>
            </a:solidFill>
            <a:ln w="9525" cap="flat">
              <a:noFill/>
              <a:prstDash val="solid"/>
              <a:miter/>
            </a:ln>
          </p:spPr>
          <p:txBody>
            <a:bodyPr rtlCol="0" anchor="ctr"/>
            <a:lstStyle/>
            <a:p>
              <a:endParaRPr lang="en-GB"/>
            </a:p>
          </p:txBody>
        </p:sp>
      </p:grpSp>
      <p:sp>
        <p:nvSpPr>
          <p:cNvPr id="17" name="Freeform: Shape 16">
            <a:extLst>
              <a:ext uri="{FF2B5EF4-FFF2-40B4-BE49-F238E27FC236}">
                <a16:creationId xmlns:a16="http://schemas.microsoft.com/office/drawing/2014/main" id="{D4620EEE-E6DC-4F4F-B87D-48DF170E1CD9}"/>
              </a:ext>
            </a:extLst>
          </p:cNvPr>
          <p:cNvSpPr/>
          <p:nvPr/>
        </p:nvSpPr>
        <p:spPr>
          <a:xfrm>
            <a:off x="3185869" y="2952520"/>
            <a:ext cx="2361932" cy="2468076"/>
          </a:xfrm>
          <a:custGeom>
            <a:avLst/>
            <a:gdLst>
              <a:gd name="connsiteX0" fmla="*/ 1489726 w 2069957"/>
              <a:gd name="connsiteY0" fmla="*/ 770990 h 1701965"/>
              <a:gd name="connsiteX1" fmla="*/ 1644467 w 2069957"/>
              <a:gd name="connsiteY1" fmla="*/ 448491 h 1701965"/>
              <a:gd name="connsiteX2" fmla="*/ 1230475 w 2069957"/>
              <a:gd name="connsiteY2" fmla="*/ 34499 h 1701965"/>
              <a:gd name="connsiteX3" fmla="*/ 816483 w 2069957"/>
              <a:gd name="connsiteY3" fmla="*/ 448491 h 1701965"/>
              <a:gd name="connsiteX4" fmla="*/ 971500 w 2069957"/>
              <a:gd name="connsiteY4" fmla="*/ 771220 h 1701965"/>
              <a:gd name="connsiteX5" fmla="*/ 881388 w 2069957"/>
              <a:gd name="connsiteY5" fmla="*/ 811700 h 1701965"/>
              <a:gd name="connsiteX6" fmla="*/ 540489 w 2069957"/>
              <a:gd name="connsiteY6" fmla="*/ 678486 h 1701965"/>
              <a:gd name="connsiteX7" fmla="*/ 34499 w 2069957"/>
              <a:gd name="connsiteY7" fmla="*/ 1184476 h 1701965"/>
              <a:gd name="connsiteX8" fmla="*/ 540489 w 2069957"/>
              <a:gd name="connsiteY8" fmla="*/ 1690466 h 1701965"/>
              <a:gd name="connsiteX9" fmla="*/ 864046 w 2069957"/>
              <a:gd name="connsiteY9" fmla="*/ 1573076 h 1701965"/>
              <a:gd name="connsiteX10" fmla="*/ 967958 w 2069957"/>
              <a:gd name="connsiteY10" fmla="*/ 1676988 h 1701965"/>
              <a:gd name="connsiteX11" fmla="*/ 1000480 w 2069957"/>
              <a:gd name="connsiteY11" fmla="*/ 1690466 h 1701965"/>
              <a:gd name="connsiteX12" fmla="*/ 1033001 w 2069957"/>
              <a:gd name="connsiteY12" fmla="*/ 1676988 h 1701965"/>
              <a:gd name="connsiteX13" fmla="*/ 1033001 w 2069957"/>
              <a:gd name="connsiteY13" fmla="*/ 1611945 h 1701965"/>
              <a:gd name="connsiteX14" fmla="*/ 929089 w 2069957"/>
              <a:gd name="connsiteY14" fmla="*/ 1508033 h 1701965"/>
              <a:gd name="connsiteX15" fmla="*/ 1046479 w 2069957"/>
              <a:gd name="connsiteY15" fmla="*/ 1184476 h 1701965"/>
              <a:gd name="connsiteX16" fmla="*/ 945143 w 2069957"/>
              <a:gd name="connsiteY16" fmla="*/ 881986 h 1701965"/>
              <a:gd name="connsiteX17" fmla="*/ 1094364 w 2069957"/>
              <a:gd name="connsiteY17" fmla="*/ 831065 h 1701965"/>
              <a:gd name="connsiteX18" fmla="*/ 1130427 w 2069957"/>
              <a:gd name="connsiteY18" fmla="*/ 790586 h 1701965"/>
              <a:gd name="connsiteX19" fmla="*/ 1102920 w 2069957"/>
              <a:gd name="connsiteY19" fmla="*/ 743897 h 1701965"/>
              <a:gd name="connsiteX20" fmla="*/ 908482 w 2069957"/>
              <a:gd name="connsiteY20" fmla="*/ 448491 h 1701965"/>
              <a:gd name="connsiteX21" fmla="*/ 1230475 w 2069957"/>
              <a:gd name="connsiteY21" fmla="*/ 126497 h 1701965"/>
              <a:gd name="connsiteX22" fmla="*/ 1552468 w 2069957"/>
              <a:gd name="connsiteY22" fmla="*/ 448491 h 1701965"/>
              <a:gd name="connsiteX23" fmla="*/ 1357984 w 2069957"/>
              <a:gd name="connsiteY23" fmla="*/ 743897 h 1701965"/>
              <a:gd name="connsiteX24" fmla="*/ 1330477 w 2069957"/>
              <a:gd name="connsiteY24" fmla="*/ 790678 h 1701965"/>
              <a:gd name="connsiteX25" fmla="*/ 1366678 w 2069957"/>
              <a:gd name="connsiteY25" fmla="*/ 831065 h 1701965"/>
              <a:gd name="connsiteX26" fmla="*/ 1965356 w 2069957"/>
              <a:gd name="connsiteY26" fmla="*/ 1598468 h 1701965"/>
              <a:gd name="connsiteX27" fmla="*/ 1184476 w 2069957"/>
              <a:gd name="connsiteY27" fmla="*/ 1598468 h 1701965"/>
              <a:gd name="connsiteX28" fmla="*/ 1138477 w 2069957"/>
              <a:gd name="connsiteY28" fmla="*/ 1644467 h 1701965"/>
              <a:gd name="connsiteX29" fmla="*/ 1184476 w 2069957"/>
              <a:gd name="connsiteY29" fmla="*/ 1690466 h 1701965"/>
              <a:gd name="connsiteX30" fmla="*/ 2012459 w 2069957"/>
              <a:gd name="connsiteY30" fmla="*/ 1690466 h 1701965"/>
              <a:gd name="connsiteX31" fmla="*/ 2058458 w 2069957"/>
              <a:gd name="connsiteY31" fmla="*/ 1644467 h 1701965"/>
              <a:gd name="connsiteX32" fmla="*/ 1489726 w 2069957"/>
              <a:gd name="connsiteY32" fmla="*/ 770990 h 1701965"/>
              <a:gd name="connsiteX33" fmla="*/ 540489 w 2069957"/>
              <a:gd name="connsiteY33" fmla="*/ 1598468 h 1701965"/>
              <a:gd name="connsiteX34" fmla="*/ 126497 w 2069957"/>
              <a:gd name="connsiteY34" fmla="*/ 1184476 h 1701965"/>
              <a:gd name="connsiteX35" fmla="*/ 540489 w 2069957"/>
              <a:gd name="connsiteY35" fmla="*/ 770484 h 1701965"/>
              <a:gd name="connsiteX36" fmla="*/ 954481 w 2069957"/>
              <a:gd name="connsiteY36" fmla="*/ 1184476 h 1701965"/>
              <a:gd name="connsiteX37" fmla="*/ 540489 w 2069957"/>
              <a:gd name="connsiteY37" fmla="*/ 1598468 h 170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69957" h="1701965">
                <a:moveTo>
                  <a:pt x="1489726" y="770990"/>
                </a:moveTo>
                <a:cubicBezTo>
                  <a:pt x="1586048" y="693620"/>
                  <a:pt x="1644467" y="575770"/>
                  <a:pt x="1644467" y="448491"/>
                </a:cubicBezTo>
                <a:cubicBezTo>
                  <a:pt x="1644467" y="220244"/>
                  <a:pt x="1458768" y="34499"/>
                  <a:pt x="1230475" y="34499"/>
                </a:cubicBezTo>
                <a:cubicBezTo>
                  <a:pt x="1002182" y="34499"/>
                  <a:pt x="816483" y="220244"/>
                  <a:pt x="816483" y="448491"/>
                </a:cubicBezTo>
                <a:cubicBezTo>
                  <a:pt x="816483" y="575908"/>
                  <a:pt x="874948" y="693804"/>
                  <a:pt x="971500" y="771220"/>
                </a:cubicBezTo>
                <a:cubicBezTo>
                  <a:pt x="940681" y="782536"/>
                  <a:pt x="910827" y="796474"/>
                  <a:pt x="881388" y="811700"/>
                </a:cubicBezTo>
                <a:cubicBezTo>
                  <a:pt x="791368" y="729269"/>
                  <a:pt x="671862" y="678486"/>
                  <a:pt x="540489" y="678486"/>
                </a:cubicBezTo>
                <a:cubicBezTo>
                  <a:pt x="261505" y="678486"/>
                  <a:pt x="34499" y="905492"/>
                  <a:pt x="34499" y="1184476"/>
                </a:cubicBezTo>
                <a:cubicBezTo>
                  <a:pt x="34499" y="1463460"/>
                  <a:pt x="261505" y="1690466"/>
                  <a:pt x="540489" y="1690466"/>
                </a:cubicBezTo>
                <a:cubicBezTo>
                  <a:pt x="663490" y="1690466"/>
                  <a:pt x="776234" y="1646261"/>
                  <a:pt x="864046" y="1573076"/>
                </a:cubicBezTo>
                <a:lnTo>
                  <a:pt x="967958" y="1676988"/>
                </a:lnTo>
                <a:cubicBezTo>
                  <a:pt x="976928" y="1685958"/>
                  <a:pt x="988704" y="1690466"/>
                  <a:pt x="1000480" y="1690466"/>
                </a:cubicBezTo>
                <a:cubicBezTo>
                  <a:pt x="1012255" y="1690466"/>
                  <a:pt x="1024031" y="1685958"/>
                  <a:pt x="1033001" y="1676988"/>
                </a:cubicBezTo>
                <a:cubicBezTo>
                  <a:pt x="1050987" y="1659002"/>
                  <a:pt x="1050987" y="1629931"/>
                  <a:pt x="1033001" y="1611945"/>
                </a:cubicBezTo>
                <a:lnTo>
                  <a:pt x="929089" y="1508033"/>
                </a:lnTo>
                <a:cubicBezTo>
                  <a:pt x="1002274" y="1420221"/>
                  <a:pt x="1046479" y="1307478"/>
                  <a:pt x="1046479" y="1184476"/>
                </a:cubicBezTo>
                <a:cubicBezTo>
                  <a:pt x="1046479" y="1070996"/>
                  <a:pt x="1008483" y="966486"/>
                  <a:pt x="945143" y="881986"/>
                </a:cubicBezTo>
                <a:cubicBezTo>
                  <a:pt x="993074" y="859263"/>
                  <a:pt x="1043029" y="842151"/>
                  <a:pt x="1094364" y="831065"/>
                </a:cubicBezTo>
                <a:cubicBezTo>
                  <a:pt x="1113913" y="826833"/>
                  <a:pt x="1128495" y="810504"/>
                  <a:pt x="1130427" y="790586"/>
                </a:cubicBezTo>
                <a:cubicBezTo>
                  <a:pt x="1132405" y="770714"/>
                  <a:pt x="1121273" y="751809"/>
                  <a:pt x="1102920" y="743897"/>
                </a:cubicBezTo>
                <a:cubicBezTo>
                  <a:pt x="984794" y="692746"/>
                  <a:pt x="908482" y="576782"/>
                  <a:pt x="908482" y="448491"/>
                </a:cubicBezTo>
                <a:cubicBezTo>
                  <a:pt x="908482" y="270935"/>
                  <a:pt x="1052965" y="126497"/>
                  <a:pt x="1230475" y="126497"/>
                </a:cubicBezTo>
                <a:cubicBezTo>
                  <a:pt x="1407985" y="126497"/>
                  <a:pt x="1552468" y="270935"/>
                  <a:pt x="1552468" y="448491"/>
                </a:cubicBezTo>
                <a:cubicBezTo>
                  <a:pt x="1552468" y="576782"/>
                  <a:pt x="1476156" y="692746"/>
                  <a:pt x="1357984" y="743897"/>
                </a:cubicBezTo>
                <a:cubicBezTo>
                  <a:pt x="1339631" y="751855"/>
                  <a:pt x="1328499" y="770760"/>
                  <a:pt x="1330477" y="790678"/>
                </a:cubicBezTo>
                <a:cubicBezTo>
                  <a:pt x="1332501" y="810596"/>
                  <a:pt x="1347129" y="826925"/>
                  <a:pt x="1366678" y="831065"/>
                </a:cubicBezTo>
                <a:cubicBezTo>
                  <a:pt x="1700769" y="901996"/>
                  <a:pt x="1946726" y="1220815"/>
                  <a:pt x="1965356" y="1598468"/>
                </a:cubicBezTo>
                <a:lnTo>
                  <a:pt x="1184476" y="1598468"/>
                </a:lnTo>
                <a:cubicBezTo>
                  <a:pt x="1159038" y="1598468"/>
                  <a:pt x="1138477" y="1619029"/>
                  <a:pt x="1138477" y="1644467"/>
                </a:cubicBezTo>
                <a:cubicBezTo>
                  <a:pt x="1138477" y="1669904"/>
                  <a:pt x="1159038" y="1690466"/>
                  <a:pt x="1184476" y="1690466"/>
                </a:cubicBezTo>
                <a:lnTo>
                  <a:pt x="2012459" y="1690466"/>
                </a:lnTo>
                <a:cubicBezTo>
                  <a:pt x="2037897" y="1690466"/>
                  <a:pt x="2058458" y="1669904"/>
                  <a:pt x="2058458" y="1644467"/>
                </a:cubicBezTo>
                <a:cubicBezTo>
                  <a:pt x="2058458" y="1243953"/>
                  <a:pt x="1824829" y="893670"/>
                  <a:pt x="1489726" y="770990"/>
                </a:cubicBezTo>
                <a:close/>
                <a:moveTo>
                  <a:pt x="540489" y="1598468"/>
                </a:moveTo>
                <a:cubicBezTo>
                  <a:pt x="312196" y="1598468"/>
                  <a:pt x="126497" y="1412769"/>
                  <a:pt x="126497" y="1184476"/>
                </a:cubicBezTo>
                <a:cubicBezTo>
                  <a:pt x="126497" y="956183"/>
                  <a:pt x="312196" y="770484"/>
                  <a:pt x="540489" y="770484"/>
                </a:cubicBezTo>
                <a:cubicBezTo>
                  <a:pt x="768782" y="770484"/>
                  <a:pt x="954481" y="956183"/>
                  <a:pt x="954481" y="1184476"/>
                </a:cubicBezTo>
                <a:cubicBezTo>
                  <a:pt x="954481" y="1412769"/>
                  <a:pt x="768782" y="1598468"/>
                  <a:pt x="540489" y="1598468"/>
                </a:cubicBezTo>
                <a:close/>
              </a:path>
            </a:pathLst>
          </a:custGeom>
          <a:solidFill>
            <a:srgbClr val="000000"/>
          </a:solidFill>
          <a:ln w="9525" cap="flat">
            <a:noFill/>
            <a:prstDash val="solid"/>
            <a:miter/>
          </a:ln>
        </p:spPr>
        <p:txBody>
          <a:bodyPr rtlCol="0" anchor="ctr"/>
          <a:lstStyle/>
          <a:p>
            <a:endParaRPr lang="en-GB"/>
          </a:p>
        </p:txBody>
      </p:sp>
      <p:cxnSp>
        <p:nvCxnSpPr>
          <p:cNvPr id="19" name="Straight Connector 18">
            <a:extLst>
              <a:ext uri="{FF2B5EF4-FFF2-40B4-BE49-F238E27FC236}">
                <a16:creationId xmlns:a16="http://schemas.microsoft.com/office/drawing/2014/main" id="{1F3F69C9-A0F3-499B-8BE0-4EA42214A4EE}"/>
              </a:ext>
            </a:extLst>
          </p:cNvPr>
          <p:cNvCxnSpPr/>
          <p:nvPr/>
        </p:nvCxnSpPr>
        <p:spPr>
          <a:xfrm>
            <a:off x="3552939" y="4653958"/>
            <a:ext cx="473726" cy="0"/>
          </a:xfrm>
          <a:prstGeom prst="line">
            <a:avLst/>
          </a:prstGeom>
          <a:ln w="76200">
            <a:solidFill>
              <a:srgbClr val="32BC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3081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F733-395C-4FE2-B282-730073362C08}"/>
              </a:ext>
            </a:extLst>
          </p:cNvPr>
          <p:cNvSpPr>
            <a:spLocks noGrp="1"/>
          </p:cNvSpPr>
          <p:nvPr>
            <p:ph type="title"/>
          </p:nvPr>
        </p:nvSpPr>
        <p:spPr/>
        <p:txBody>
          <a:bodyPr>
            <a:noAutofit/>
          </a:bodyPr>
          <a:lstStyle/>
          <a:p>
            <a:r>
              <a:rPr lang="en-GB" sz="4000" b="1" dirty="0">
                <a:latin typeface="Tw Cen MT" panose="020B0602020104020603" pitchFamily="34" charset="0"/>
              </a:rPr>
              <a:t>Care Home residents</a:t>
            </a:r>
          </a:p>
        </p:txBody>
      </p:sp>
      <p:sp>
        <p:nvSpPr>
          <p:cNvPr id="4" name="Rectangle 3">
            <a:extLst>
              <a:ext uri="{FF2B5EF4-FFF2-40B4-BE49-F238E27FC236}">
                <a16:creationId xmlns:a16="http://schemas.microsoft.com/office/drawing/2014/main" id="{4038C1CC-7F7E-4B0D-B0E5-C4EA750D01D2}"/>
              </a:ext>
            </a:extLst>
          </p:cNvPr>
          <p:cNvSpPr/>
          <p:nvPr/>
        </p:nvSpPr>
        <p:spPr>
          <a:xfrm>
            <a:off x="4071246" y="6620063"/>
            <a:ext cx="4049507" cy="215444"/>
          </a:xfrm>
          <a:prstGeom prst="rect">
            <a:avLst/>
          </a:prstGeom>
        </p:spPr>
        <p:txBody>
          <a:bodyPr wrap="none">
            <a:spAutoFit/>
          </a:bodyPr>
          <a:lstStyle/>
          <a:p>
            <a:r>
              <a:rPr lang="en-GB" sz="800" dirty="0">
                <a:latin typeface="Tw Cen MT" panose="020B0602020104020603" pitchFamily="34" charset="0"/>
              </a:rPr>
              <a:t>elderly care by Gan </a:t>
            </a:r>
            <a:r>
              <a:rPr lang="en-GB" sz="800" dirty="0" err="1">
                <a:latin typeface="Tw Cen MT" panose="020B0602020104020603" pitchFamily="34" charset="0"/>
              </a:rPr>
              <a:t>Khoon</a:t>
            </a:r>
            <a:r>
              <a:rPr lang="en-GB" sz="800" dirty="0">
                <a:latin typeface="Tw Cen MT" panose="020B0602020104020603" pitchFamily="34" charset="0"/>
              </a:rPr>
              <a:t> Lay and home support by Mohammed Salim from the Noun Project</a:t>
            </a:r>
          </a:p>
        </p:txBody>
      </p:sp>
      <p:grpSp>
        <p:nvGrpSpPr>
          <p:cNvPr id="23" name="Group 22">
            <a:extLst>
              <a:ext uri="{FF2B5EF4-FFF2-40B4-BE49-F238E27FC236}">
                <a16:creationId xmlns:a16="http://schemas.microsoft.com/office/drawing/2014/main" id="{07885C31-9B03-46A0-9D1E-665BD72D9A57}"/>
              </a:ext>
            </a:extLst>
          </p:cNvPr>
          <p:cNvGrpSpPr/>
          <p:nvPr/>
        </p:nvGrpSpPr>
        <p:grpSpPr>
          <a:xfrm>
            <a:off x="3348331" y="2589290"/>
            <a:ext cx="5294003" cy="2965231"/>
            <a:chOff x="4617508" y="2377741"/>
            <a:chExt cx="5943931" cy="3202523"/>
          </a:xfrm>
        </p:grpSpPr>
        <p:grpSp>
          <p:nvGrpSpPr>
            <p:cNvPr id="7" name="Graphic 5">
              <a:extLst>
                <a:ext uri="{FF2B5EF4-FFF2-40B4-BE49-F238E27FC236}">
                  <a16:creationId xmlns:a16="http://schemas.microsoft.com/office/drawing/2014/main" id="{0E1B8D0F-26F4-436A-B6EA-49DB5EFEFC1D}"/>
                </a:ext>
              </a:extLst>
            </p:cNvPr>
            <p:cNvGrpSpPr/>
            <p:nvPr/>
          </p:nvGrpSpPr>
          <p:grpSpPr>
            <a:xfrm>
              <a:off x="4711065" y="2549631"/>
              <a:ext cx="1695450" cy="2262207"/>
              <a:chOff x="5248275" y="2009775"/>
              <a:chExt cx="1695450" cy="2838450"/>
            </a:xfrm>
          </p:grpSpPr>
          <p:sp>
            <p:nvSpPr>
              <p:cNvPr id="8" name="Freeform: Shape 7">
                <a:extLst>
                  <a:ext uri="{FF2B5EF4-FFF2-40B4-BE49-F238E27FC236}">
                    <a16:creationId xmlns:a16="http://schemas.microsoft.com/office/drawing/2014/main" id="{D3EB4AB1-7314-40CD-991C-79AAB9726FC6}"/>
                  </a:ext>
                </a:extLst>
              </p:cNvPr>
              <p:cNvSpPr/>
              <p:nvPr/>
            </p:nvSpPr>
            <p:spPr>
              <a:xfrm>
                <a:off x="5553770" y="2002631"/>
                <a:ext cx="219075" cy="104775"/>
              </a:xfrm>
              <a:custGeom>
                <a:avLst/>
                <a:gdLst>
                  <a:gd name="connsiteX0" fmla="*/ 213751 w 219075"/>
                  <a:gd name="connsiteY0" fmla="*/ 105166 h 104775"/>
                  <a:gd name="connsiteX1" fmla="*/ 110452 w 219075"/>
                  <a:gd name="connsiteY1" fmla="*/ 7144 h 104775"/>
                  <a:gd name="connsiteX2" fmla="*/ 7144 w 219075"/>
                  <a:gd name="connsiteY2" fmla="*/ 105166 h 104775"/>
                  <a:gd name="connsiteX3" fmla="*/ 110452 w 219075"/>
                  <a:gd name="connsiteY3" fmla="*/ 80039 h 104775"/>
                  <a:gd name="connsiteX4" fmla="*/ 213751 w 219075"/>
                  <a:gd name="connsiteY4" fmla="*/ 105166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104775">
                    <a:moveTo>
                      <a:pt x="213751" y="105166"/>
                    </a:moveTo>
                    <a:cubicBezTo>
                      <a:pt x="210845" y="50559"/>
                      <a:pt x="165783" y="7144"/>
                      <a:pt x="110452" y="7144"/>
                    </a:cubicBezTo>
                    <a:cubicBezTo>
                      <a:pt x="55121" y="7144"/>
                      <a:pt x="10058" y="50559"/>
                      <a:pt x="7144" y="105166"/>
                    </a:cubicBezTo>
                    <a:cubicBezTo>
                      <a:pt x="38129" y="89144"/>
                      <a:pt x="73228" y="80039"/>
                      <a:pt x="110452" y="80039"/>
                    </a:cubicBezTo>
                    <a:cubicBezTo>
                      <a:pt x="147666" y="80039"/>
                      <a:pt x="182775" y="89154"/>
                      <a:pt x="213751" y="105166"/>
                    </a:cubicBezTo>
                    <a:close/>
                  </a:path>
                </a:pathLst>
              </a:custGeom>
              <a:solidFill>
                <a:srgbClr val="000000"/>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8AF25D9F-3E5A-4543-BFBD-189B92BDB2A9}"/>
                  </a:ext>
                </a:extLst>
              </p:cNvPr>
              <p:cNvSpPr/>
              <p:nvPr/>
            </p:nvSpPr>
            <p:spPr>
              <a:xfrm>
                <a:off x="5452291" y="2096491"/>
                <a:ext cx="419100" cy="419100"/>
              </a:xfrm>
              <a:custGeom>
                <a:avLst/>
                <a:gdLst>
                  <a:gd name="connsiteX0" fmla="*/ 416719 w 419100"/>
                  <a:gd name="connsiteY0" fmla="*/ 211931 h 419100"/>
                  <a:gd name="connsiteX1" fmla="*/ 211931 w 419100"/>
                  <a:gd name="connsiteY1" fmla="*/ 416719 h 419100"/>
                  <a:gd name="connsiteX2" fmla="*/ 7144 w 419100"/>
                  <a:gd name="connsiteY2" fmla="*/ 211931 h 419100"/>
                  <a:gd name="connsiteX3" fmla="*/ 211931 w 419100"/>
                  <a:gd name="connsiteY3" fmla="*/ 7144 h 419100"/>
                  <a:gd name="connsiteX4" fmla="*/ 416719 w 419100"/>
                  <a:gd name="connsiteY4" fmla="*/ 211931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 h="419100">
                    <a:moveTo>
                      <a:pt x="416719" y="211931"/>
                    </a:moveTo>
                    <a:cubicBezTo>
                      <a:pt x="416719" y="325032"/>
                      <a:pt x="325032" y="416719"/>
                      <a:pt x="211931" y="416719"/>
                    </a:cubicBezTo>
                    <a:cubicBezTo>
                      <a:pt x="98830" y="416719"/>
                      <a:pt x="7144" y="325032"/>
                      <a:pt x="7144" y="211931"/>
                    </a:cubicBezTo>
                    <a:cubicBezTo>
                      <a:pt x="7144" y="98830"/>
                      <a:pt x="98830" y="7144"/>
                      <a:pt x="211931" y="7144"/>
                    </a:cubicBezTo>
                    <a:cubicBezTo>
                      <a:pt x="325032" y="7144"/>
                      <a:pt x="416719" y="98830"/>
                      <a:pt x="416719" y="211931"/>
                    </a:cubicBezTo>
                    <a:close/>
                  </a:path>
                </a:pathLst>
              </a:custGeom>
              <a:solidFill>
                <a:srgbClr val="000000"/>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D80F945B-3A73-47D7-9A16-701AEFC68571}"/>
                  </a:ext>
                </a:extLst>
              </p:cNvPr>
              <p:cNvSpPr/>
              <p:nvPr/>
            </p:nvSpPr>
            <p:spPr>
              <a:xfrm>
                <a:off x="5454929" y="3681384"/>
                <a:ext cx="200025" cy="590550"/>
              </a:xfrm>
              <a:custGeom>
                <a:avLst/>
                <a:gdLst>
                  <a:gd name="connsiteX0" fmla="*/ 197644 w 200025"/>
                  <a:gd name="connsiteY0" fmla="*/ 24660 h 590550"/>
                  <a:gd name="connsiteX1" fmla="*/ 7144 w 200025"/>
                  <a:gd name="connsiteY1" fmla="*/ 7144 h 590550"/>
                  <a:gd name="connsiteX2" fmla="*/ 7144 w 200025"/>
                  <a:gd name="connsiteY2" fmla="*/ 495767 h 590550"/>
                  <a:gd name="connsiteX3" fmla="*/ 102394 w 200025"/>
                  <a:gd name="connsiteY3" fmla="*/ 591017 h 590550"/>
                  <a:gd name="connsiteX4" fmla="*/ 197644 w 200025"/>
                  <a:gd name="connsiteY4" fmla="*/ 495767 h 590550"/>
                  <a:gd name="connsiteX5" fmla="*/ 197644 w 200025"/>
                  <a:gd name="connsiteY5" fmla="*/ 2466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590550">
                    <a:moveTo>
                      <a:pt x="197644" y="24660"/>
                    </a:moveTo>
                    <a:cubicBezTo>
                      <a:pt x="121444" y="23765"/>
                      <a:pt x="54769" y="16831"/>
                      <a:pt x="7144" y="7144"/>
                    </a:cubicBezTo>
                    <a:lnTo>
                      <a:pt x="7144" y="495767"/>
                    </a:lnTo>
                    <a:cubicBezTo>
                      <a:pt x="7144" y="548373"/>
                      <a:pt x="49787" y="591017"/>
                      <a:pt x="102394" y="591017"/>
                    </a:cubicBezTo>
                    <a:cubicBezTo>
                      <a:pt x="154981" y="591017"/>
                      <a:pt x="197644" y="548373"/>
                      <a:pt x="197644" y="495767"/>
                    </a:cubicBezTo>
                    <a:lnTo>
                      <a:pt x="197644" y="24660"/>
                    </a:lnTo>
                    <a:close/>
                  </a:path>
                </a:pathLst>
              </a:custGeom>
              <a:solidFill>
                <a:srgbClr val="000000"/>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7AED598-7BB3-4858-A0BC-195892938A8F}"/>
                  </a:ext>
                </a:extLst>
              </p:cNvPr>
              <p:cNvSpPr/>
              <p:nvPr/>
            </p:nvSpPr>
            <p:spPr>
              <a:xfrm>
                <a:off x="5674004" y="3681384"/>
                <a:ext cx="200025" cy="590550"/>
              </a:xfrm>
              <a:custGeom>
                <a:avLst/>
                <a:gdLst>
                  <a:gd name="connsiteX0" fmla="*/ 7144 w 200025"/>
                  <a:gd name="connsiteY0" fmla="*/ 495767 h 590550"/>
                  <a:gd name="connsiteX1" fmla="*/ 102394 w 200025"/>
                  <a:gd name="connsiteY1" fmla="*/ 591017 h 590550"/>
                  <a:gd name="connsiteX2" fmla="*/ 197644 w 200025"/>
                  <a:gd name="connsiteY2" fmla="*/ 495767 h 590550"/>
                  <a:gd name="connsiteX3" fmla="*/ 197644 w 200025"/>
                  <a:gd name="connsiteY3" fmla="*/ 7144 h 590550"/>
                  <a:gd name="connsiteX4" fmla="*/ 7144 w 200025"/>
                  <a:gd name="connsiteY4" fmla="*/ 24660 h 590550"/>
                  <a:gd name="connsiteX5" fmla="*/ 7144 w 200025"/>
                  <a:gd name="connsiteY5" fmla="*/ 49576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590550">
                    <a:moveTo>
                      <a:pt x="7144" y="495767"/>
                    </a:moveTo>
                    <a:cubicBezTo>
                      <a:pt x="7144" y="548373"/>
                      <a:pt x="49778" y="591017"/>
                      <a:pt x="102394" y="591017"/>
                    </a:cubicBezTo>
                    <a:cubicBezTo>
                      <a:pt x="154972" y="591017"/>
                      <a:pt x="197644" y="548373"/>
                      <a:pt x="197644" y="495767"/>
                    </a:cubicBezTo>
                    <a:lnTo>
                      <a:pt x="197644" y="7144"/>
                    </a:lnTo>
                    <a:cubicBezTo>
                      <a:pt x="140494" y="16831"/>
                      <a:pt x="83344" y="23765"/>
                      <a:pt x="7144" y="24660"/>
                    </a:cubicBezTo>
                    <a:lnTo>
                      <a:pt x="7144" y="495767"/>
                    </a:lnTo>
                    <a:close/>
                  </a:path>
                </a:pathLst>
              </a:custGeom>
              <a:solidFill>
                <a:srgbClr val="000000"/>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F0C231DE-A8F7-4E48-B262-9AF0A162EE58}"/>
                  </a:ext>
                </a:extLst>
              </p:cNvPr>
              <p:cNvSpPr/>
              <p:nvPr/>
            </p:nvSpPr>
            <p:spPr>
              <a:xfrm>
                <a:off x="5244322" y="3027197"/>
                <a:ext cx="838200" cy="657225"/>
              </a:xfrm>
              <a:custGeom>
                <a:avLst/>
                <a:gdLst>
                  <a:gd name="connsiteX0" fmla="*/ 419900 w 838200"/>
                  <a:gd name="connsiteY0" fmla="*/ 650424 h 657225"/>
                  <a:gd name="connsiteX1" fmla="*/ 832656 w 838200"/>
                  <a:gd name="connsiteY1" fmla="*/ 564699 h 657225"/>
                  <a:gd name="connsiteX2" fmla="*/ 766696 w 838200"/>
                  <a:gd name="connsiteY2" fmla="*/ 240525 h 657225"/>
                  <a:gd name="connsiteX3" fmla="*/ 747646 w 838200"/>
                  <a:gd name="connsiteY3" fmla="*/ 360969 h 657225"/>
                  <a:gd name="connsiteX4" fmla="*/ 671341 w 838200"/>
                  <a:gd name="connsiteY4" fmla="*/ 427187 h 657225"/>
                  <a:gd name="connsiteX5" fmla="*/ 660349 w 838200"/>
                  <a:gd name="connsiteY5" fmla="*/ 426396 h 657225"/>
                  <a:gd name="connsiteX6" fmla="*/ 594893 w 838200"/>
                  <a:gd name="connsiteY6" fmla="*/ 339071 h 657225"/>
                  <a:gd name="connsiteX7" fmla="*/ 618944 w 838200"/>
                  <a:gd name="connsiteY7" fmla="*/ 189671 h 657225"/>
                  <a:gd name="connsiteX8" fmla="*/ 153667 w 838200"/>
                  <a:gd name="connsiteY8" fmla="*/ 27880 h 657225"/>
                  <a:gd name="connsiteX9" fmla="*/ 120587 w 838200"/>
                  <a:gd name="connsiteY9" fmla="*/ 7144 h 657225"/>
                  <a:gd name="connsiteX10" fmla="*/ 7144 w 838200"/>
                  <a:gd name="connsiteY10" fmla="*/ 564709 h 657225"/>
                  <a:gd name="connsiteX11" fmla="*/ 419900 w 838200"/>
                  <a:gd name="connsiteY11" fmla="*/ 65042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0" h="657225">
                    <a:moveTo>
                      <a:pt x="419900" y="650424"/>
                    </a:moveTo>
                    <a:cubicBezTo>
                      <a:pt x="689648" y="650424"/>
                      <a:pt x="832656" y="564699"/>
                      <a:pt x="832656" y="564699"/>
                    </a:cubicBezTo>
                    <a:lnTo>
                      <a:pt x="766696" y="240525"/>
                    </a:lnTo>
                    <a:cubicBezTo>
                      <a:pt x="760247" y="277530"/>
                      <a:pt x="753875" y="317554"/>
                      <a:pt x="747646" y="360969"/>
                    </a:cubicBezTo>
                    <a:cubicBezTo>
                      <a:pt x="742236" y="398707"/>
                      <a:pt x="709432" y="427177"/>
                      <a:pt x="671341" y="427187"/>
                    </a:cubicBezTo>
                    <a:cubicBezTo>
                      <a:pt x="667712" y="427187"/>
                      <a:pt x="664007" y="426920"/>
                      <a:pt x="660349" y="426396"/>
                    </a:cubicBezTo>
                    <a:cubicBezTo>
                      <a:pt x="618211" y="420348"/>
                      <a:pt x="588864" y="381181"/>
                      <a:pt x="594893" y="339071"/>
                    </a:cubicBezTo>
                    <a:cubicBezTo>
                      <a:pt x="602504" y="285979"/>
                      <a:pt x="610524" y="236268"/>
                      <a:pt x="618944" y="189671"/>
                    </a:cubicBezTo>
                    <a:cubicBezTo>
                      <a:pt x="413833" y="142837"/>
                      <a:pt x="257566" y="88535"/>
                      <a:pt x="153667" y="27880"/>
                    </a:cubicBezTo>
                    <a:cubicBezTo>
                      <a:pt x="141884" y="21003"/>
                      <a:pt x="130893" y="14078"/>
                      <a:pt x="120587" y="7144"/>
                    </a:cubicBezTo>
                    <a:lnTo>
                      <a:pt x="7144" y="564709"/>
                    </a:lnTo>
                    <a:cubicBezTo>
                      <a:pt x="7153" y="564699"/>
                      <a:pt x="150152" y="650424"/>
                      <a:pt x="419900" y="650424"/>
                    </a:cubicBezTo>
                    <a:close/>
                  </a:path>
                </a:pathLst>
              </a:custGeom>
              <a:solidFill>
                <a:srgbClr val="000000"/>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0E4C5AD-E9B5-45D7-BAAD-C6D98760D80D}"/>
                  </a:ext>
                </a:extLst>
              </p:cNvPr>
              <p:cNvSpPr/>
              <p:nvPr/>
            </p:nvSpPr>
            <p:spPr>
              <a:xfrm>
                <a:off x="5851289" y="3214078"/>
                <a:ext cx="152400" cy="219075"/>
              </a:xfrm>
              <a:custGeom>
                <a:avLst/>
                <a:gdLst>
                  <a:gd name="connsiteX0" fmla="*/ 56192 w 152400"/>
                  <a:gd name="connsiteY0" fmla="*/ 219713 h 219075"/>
                  <a:gd name="connsiteX1" fmla="*/ 64374 w 152400"/>
                  <a:gd name="connsiteY1" fmla="*/ 220304 h 219075"/>
                  <a:gd name="connsiteX2" fmla="*/ 120876 w 152400"/>
                  <a:gd name="connsiteY2" fmla="*/ 171260 h 219075"/>
                  <a:gd name="connsiteX3" fmla="*/ 145270 w 152400"/>
                  <a:gd name="connsiteY3" fmla="*/ 21031 h 219075"/>
                  <a:gd name="connsiteX4" fmla="*/ 121676 w 152400"/>
                  <a:gd name="connsiteY4" fmla="*/ 24517 h 219075"/>
                  <a:gd name="connsiteX5" fmla="*/ 104903 w 152400"/>
                  <a:gd name="connsiteY5" fmla="*/ 22822 h 219075"/>
                  <a:gd name="connsiteX6" fmla="*/ 31570 w 152400"/>
                  <a:gd name="connsiteY6" fmla="*/ 7144 h 219075"/>
                  <a:gd name="connsiteX7" fmla="*/ 7729 w 152400"/>
                  <a:gd name="connsiteY7" fmla="*/ 155029 h 219075"/>
                  <a:gd name="connsiteX8" fmla="*/ 56192 w 152400"/>
                  <a:gd name="connsiteY8" fmla="*/ 21971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219075">
                    <a:moveTo>
                      <a:pt x="56192" y="219713"/>
                    </a:moveTo>
                    <a:cubicBezTo>
                      <a:pt x="58945" y="220104"/>
                      <a:pt x="61669" y="220304"/>
                      <a:pt x="64374" y="220304"/>
                    </a:cubicBezTo>
                    <a:cubicBezTo>
                      <a:pt x="92339" y="220304"/>
                      <a:pt x="116790" y="199749"/>
                      <a:pt x="120876" y="171260"/>
                    </a:cubicBezTo>
                    <a:cubicBezTo>
                      <a:pt x="128782" y="116110"/>
                      <a:pt x="136954" y="66237"/>
                      <a:pt x="145270" y="21031"/>
                    </a:cubicBezTo>
                    <a:cubicBezTo>
                      <a:pt x="137736" y="23270"/>
                      <a:pt x="129830" y="24517"/>
                      <a:pt x="121676" y="24517"/>
                    </a:cubicBezTo>
                    <a:cubicBezTo>
                      <a:pt x="116085" y="24517"/>
                      <a:pt x="110437" y="23946"/>
                      <a:pt x="104903" y="22822"/>
                    </a:cubicBezTo>
                    <a:cubicBezTo>
                      <a:pt x="79757" y="17707"/>
                      <a:pt x="55430" y="12459"/>
                      <a:pt x="31570" y="7144"/>
                    </a:cubicBezTo>
                    <a:cubicBezTo>
                      <a:pt x="23197" y="53292"/>
                      <a:pt x="15263" y="102527"/>
                      <a:pt x="7729" y="155029"/>
                    </a:cubicBezTo>
                    <a:cubicBezTo>
                      <a:pt x="3252" y="186271"/>
                      <a:pt x="24950" y="215227"/>
                      <a:pt x="56192" y="219713"/>
                    </a:cubicBezTo>
                    <a:close/>
                  </a:path>
                </a:pathLst>
              </a:custGeom>
              <a:solidFill>
                <a:srgbClr val="000000"/>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D8858E0-BD61-408D-8632-60F26514D09B}"/>
                  </a:ext>
                </a:extLst>
              </p:cNvPr>
              <p:cNvSpPr/>
              <p:nvPr/>
            </p:nvSpPr>
            <p:spPr>
              <a:xfrm>
                <a:off x="6031040" y="3260846"/>
                <a:ext cx="666750" cy="1019175"/>
              </a:xfrm>
              <a:custGeom>
                <a:avLst/>
                <a:gdLst>
                  <a:gd name="connsiteX0" fmla="*/ 335384 w 666750"/>
                  <a:gd name="connsiteY0" fmla="*/ 59169 h 1019175"/>
                  <a:gd name="connsiteX1" fmla="*/ 99107 w 666750"/>
                  <a:gd name="connsiteY1" fmla="*/ 7144 h 1019175"/>
                  <a:gd name="connsiteX2" fmla="*/ 99183 w 666750"/>
                  <a:gd name="connsiteY2" fmla="*/ 11859 h 1019175"/>
                  <a:gd name="connsiteX3" fmla="*/ 82695 w 666750"/>
                  <a:gd name="connsiteY3" fmla="*/ 51330 h 1019175"/>
                  <a:gd name="connsiteX4" fmla="*/ 59921 w 666750"/>
                  <a:gd name="connsiteY4" fmla="*/ 256480 h 1019175"/>
                  <a:gd name="connsiteX5" fmla="*/ 50329 w 666750"/>
                  <a:gd name="connsiteY5" fmla="*/ 361217 h 1019175"/>
                  <a:gd name="connsiteX6" fmla="*/ 7267 w 666750"/>
                  <a:gd name="connsiteY6" fmla="*/ 926106 h 1019175"/>
                  <a:gd name="connsiteX7" fmla="*/ 92973 w 666750"/>
                  <a:gd name="connsiteY7" fmla="*/ 1021137 h 1019175"/>
                  <a:gd name="connsiteX8" fmla="*/ 97707 w 666750"/>
                  <a:gd name="connsiteY8" fmla="*/ 1021261 h 1019175"/>
                  <a:gd name="connsiteX9" fmla="*/ 187994 w 666750"/>
                  <a:gd name="connsiteY9" fmla="*/ 935231 h 1019175"/>
                  <a:gd name="connsiteX10" fmla="*/ 241839 w 666750"/>
                  <a:gd name="connsiteY10" fmla="*/ 254089 h 1019175"/>
                  <a:gd name="connsiteX11" fmla="*/ 428872 w 666750"/>
                  <a:gd name="connsiteY11" fmla="*/ 254089 h 1019175"/>
                  <a:gd name="connsiteX12" fmla="*/ 482717 w 666750"/>
                  <a:gd name="connsiteY12" fmla="*/ 935231 h 1019175"/>
                  <a:gd name="connsiteX13" fmla="*/ 573004 w 666750"/>
                  <a:gd name="connsiteY13" fmla="*/ 1021156 h 1019175"/>
                  <a:gd name="connsiteX14" fmla="*/ 577738 w 666750"/>
                  <a:gd name="connsiteY14" fmla="*/ 1021090 h 1019175"/>
                  <a:gd name="connsiteX15" fmla="*/ 663444 w 666750"/>
                  <a:gd name="connsiteY15" fmla="*/ 926087 h 1019175"/>
                  <a:gd name="connsiteX16" fmla="*/ 588016 w 666750"/>
                  <a:gd name="connsiteY16" fmla="*/ 51321 h 1019175"/>
                  <a:gd name="connsiteX17" fmla="*/ 571537 w 666750"/>
                  <a:gd name="connsiteY17" fmla="*/ 11849 h 1019175"/>
                  <a:gd name="connsiteX18" fmla="*/ 571613 w 666750"/>
                  <a:gd name="connsiteY18" fmla="*/ 7163 h 1019175"/>
                  <a:gd name="connsiteX19" fmla="*/ 335384 w 666750"/>
                  <a:gd name="connsiteY19" fmla="*/ 5916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750" h="1019175">
                    <a:moveTo>
                      <a:pt x="335384" y="59169"/>
                    </a:moveTo>
                    <a:cubicBezTo>
                      <a:pt x="226399" y="59169"/>
                      <a:pt x="138207" y="25165"/>
                      <a:pt x="99107" y="7144"/>
                    </a:cubicBezTo>
                    <a:cubicBezTo>
                      <a:pt x="99126" y="8611"/>
                      <a:pt x="99154" y="10192"/>
                      <a:pt x="99183" y="11859"/>
                    </a:cubicBezTo>
                    <a:cubicBezTo>
                      <a:pt x="90877" y="23155"/>
                      <a:pt x="85019" y="36519"/>
                      <a:pt x="82695" y="51330"/>
                    </a:cubicBezTo>
                    <a:cubicBezTo>
                      <a:pt x="76742" y="89202"/>
                      <a:pt x="68636" y="164554"/>
                      <a:pt x="59921" y="256480"/>
                    </a:cubicBezTo>
                    <a:cubicBezTo>
                      <a:pt x="56778" y="289570"/>
                      <a:pt x="53558" y="324793"/>
                      <a:pt x="50329" y="361217"/>
                    </a:cubicBezTo>
                    <a:cubicBezTo>
                      <a:pt x="31527" y="573319"/>
                      <a:pt x="12448" y="825494"/>
                      <a:pt x="7267" y="926106"/>
                    </a:cubicBezTo>
                    <a:cubicBezTo>
                      <a:pt x="4685" y="976017"/>
                      <a:pt x="43062" y="1018556"/>
                      <a:pt x="92973" y="1021137"/>
                    </a:cubicBezTo>
                    <a:cubicBezTo>
                      <a:pt x="94563" y="1021223"/>
                      <a:pt x="96144" y="1021261"/>
                      <a:pt x="97707" y="1021261"/>
                    </a:cubicBezTo>
                    <a:cubicBezTo>
                      <a:pt x="145541" y="1021261"/>
                      <a:pt x="185508" y="983552"/>
                      <a:pt x="187994" y="935231"/>
                    </a:cubicBezTo>
                    <a:cubicBezTo>
                      <a:pt x="194033" y="818102"/>
                      <a:pt x="220550" y="473164"/>
                      <a:pt x="241839" y="254089"/>
                    </a:cubicBezTo>
                    <a:lnTo>
                      <a:pt x="428872" y="254089"/>
                    </a:lnTo>
                    <a:cubicBezTo>
                      <a:pt x="450170" y="473164"/>
                      <a:pt x="476678" y="818093"/>
                      <a:pt x="482717" y="935231"/>
                    </a:cubicBezTo>
                    <a:cubicBezTo>
                      <a:pt x="485212" y="983552"/>
                      <a:pt x="525169" y="1021156"/>
                      <a:pt x="573004" y="1021156"/>
                    </a:cubicBezTo>
                    <a:cubicBezTo>
                      <a:pt x="574576" y="1021156"/>
                      <a:pt x="576157" y="1021166"/>
                      <a:pt x="577738" y="1021090"/>
                    </a:cubicBezTo>
                    <a:cubicBezTo>
                      <a:pt x="627649" y="1018508"/>
                      <a:pt x="666025" y="975998"/>
                      <a:pt x="663444" y="926087"/>
                    </a:cubicBezTo>
                    <a:cubicBezTo>
                      <a:pt x="654891" y="760181"/>
                      <a:pt x="608571" y="182204"/>
                      <a:pt x="588016" y="51321"/>
                    </a:cubicBezTo>
                    <a:cubicBezTo>
                      <a:pt x="585691" y="36509"/>
                      <a:pt x="579843" y="23146"/>
                      <a:pt x="571537" y="11849"/>
                    </a:cubicBezTo>
                    <a:cubicBezTo>
                      <a:pt x="571566" y="10192"/>
                      <a:pt x="571594" y="8620"/>
                      <a:pt x="571613" y="7163"/>
                    </a:cubicBezTo>
                    <a:cubicBezTo>
                      <a:pt x="532513" y="25175"/>
                      <a:pt x="444340" y="59169"/>
                      <a:pt x="335384" y="59169"/>
                    </a:cubicBezTo>
                    <a:close/>
                  </a:path>
                </a:pathLst>
              </a:custGeom>
              <a:solidFill>
                <a:srgbClr val="000000"/>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111EB88-B3D3-4119-A5F0-348B72C734A9}"/>
                  </a:ext>
                </a:extLst>
              </p:cNvPr>
              <p:cNvSpPr/>
              <p:nvPr/>
            </p:nvSpPr>
            <p:spPr>
              <a:xfrm>
                <a:off x="5910520" y="2586018"/>
                <a:ext cx="1038225" cy="1695450"/>
              </a:xfrm>
              <a:custGeom>
                <a:avLst/>
                <a:gdLst>
                  <a:gd name="connsiteX0" fmla="*/ 455886 w 1038225"/>
                  <a:gd name="connsiteY0" fmla="*/ 204606 h 1695450"/>
                  <a:gd name="connsiteX1" fmla="*/ 303019 w 1038225"/>
                  <a:gd name="connsiteY1" fmla="*/ 109185 h 1695450"/>
                  <a:gd name="connsiteX2" fmla="*/ 229181 w 1038225"/>
                  <a:gd name="connsiteY2" fmla="*/ 106185 h 1695450"/>
                  <a:gd name="connsiteX3" fmla="*/ 7144 w 1038225"/>
                  <a:gd name="connsiteY3" fmla="*/ 471259 h 1695450"/>
                  <a:gd name="connsiteX4" fmla="*/ 79086 w 1038225"/>
                  <a:gd name="connsiteY4" fmla="*/ 486613 h 1695450"/>
                  <a:gd name="connsiteX5" fmla="*/ 116634 w 1038225"/>
                  <a:gd name="connsiteY5" fmla="*/ 504882 h 1695450"/>
                  <a:gd name="connsiteX6" fmla="*/ 239125 w 1038225"/>
                  <a:gd name="connsiteY6" fmla="*/ 226238 h 1695450"/>
                  <a:gd name="connsiteX7" fmla="*/ 236258 w 1038225"/>
                  <a:gd name="connsiteY7" fmla="*/ 256499 h 1695450"/>
                  <a:gd name="connsiteX8" fmla="*/ 219837 w 1038225"/>
                  <a:gd name="connsiteY8" fmla="*/ 650319 h 1695450"/>
                  <a:gd name="connsiteX9" fmla="*/ 455905 w 1038225"/>
                  <a:gd name="connsiteY9" fmla="*/ 705431 h 1695450"/>
                  <a:gd name="connsiteX10" fmla="*/ 691934 w 1038225"/>
                  <a:gd name="connsiteY10" fmla="*/ 650329 h 1695450"/>
                  <a:gd name="connsiteX11" fmla="*/ 672722 w 1038225"/>
                  <a:gd name="connsiteY11" fmla="*/ 226933 h 1695450"/>
                  <a:gd name="connsiteX12" fmla="*/ 845801 w 1038225"/>
                  <a:gd name="connsiteY12" fmla="*/ 769963 h 1695450"/>
                  <a:gd name="connsiteX13" fmla="*/ 789737 w 1038225"/>
                  <a:gd name="connsiteY13" fmla="*/ 872642 h 1695450"/>
                  <a:gd name="connsiteX14" fmla="*/ 821065 w 1038225"/>
                  <a:gd name="connsiteY14" fmla="*/ 903970 h 1695450"/>
                  <a:gd name="connsiteX15" fmla="*/ 852411 w 1038225"/>
                  <a:gd name="connsiteY15" fmla="*/ 872642 h 1695450"/>
                  <a:gd name="connsiteX16" fmla="*/ 867775 w 1038225"/>
                  <a:gd name="connsiteY16" fmla="*/ 832866 h 1695450"/>
                  <a:gd name="connsiteX17" fmla="*/ 906609 w 1038225"/>
                  <a:gd name="connsiteY17" fmla="*/ 848373 h 1695450"/>
                  <a:gd name="connsiteX18" fmla="*/ 914790 w 1038225"/>
                  <a:gd name="connsiteY18" fmla="*/ 847782 h 1695450"/>
                  <a:gd name="connsiteX19" fmla="*/ 950347 w 1038225"/>
                  <a:gd name="connsiteY19" fmla="*/ 827532 h 1695450"/>
                  <a:gd name="connsiteX20" fmla="*/ 970759 w 1038225"/>
                  <a:gd name="connsiteY20" fmla="*/ 872633 h 1695450"/>
                  <a:gd name="connsiteX21" fmla="*/ 970759 w 1038225"/>
                  <a:gd name="connsiteY21" fmla="*/ 1657979 h 1695450"/>
                  <a:gd name="connsiteX22" fmla="*/ 1002478 w 1038225"/>
                  <a:gd name="connsiteY22" fmla="*/ 1689325 h 1695450"/>
                  <a:gd name="connsiteX23" fmla="*/ 1034015 w 1038225"/>
                  <a:gd name="connsiteY23" fmla="*/ 1657979 h 1695450"/>
                  <a:gd name="connsiteX24" fmla="*/ 1034091 w 1038225"/>
                  <a:gd name="connsiteY24" fmla="*/ 872633 h 1695450"/>
                  <a:gd name="connsiteX25" fmla="*/ 959825 w 1038225"/>
                  <a:gd name="connsiteY25" fmla="*/ 760162 h 1695450"/>
                  <a:gd name="connsiteX26" fmla="*/ 754637 w 1038225"/>
                  <a:gd name="connsiteY26" fmla="*/ 146504 h 1695450"/>
                  <a:gd name="connsiteX27" fmla="*/ 795814 w 1038225"/>
                  <a:gd name="connsiteY27" fmla="*/ 101536 h 1695450"/>
                  <a:gd name="connsiteX28" fmla="*/ 749265 w 1038225"/>
                  <a:gd name="connsiteY28" fmla="*/ 27375 h 1695450"/>
                  <a:gd name="connsiteX29" fmla="*/ 651767 w 1038225"/>
                  <a:gd name="connsiteY29" fmla="*/ 7144 h 1695450"/>
                  <a:gd name="connsiteX30" fmla="*/ 455886 w 1038225"/>
                  <a:gd name="connsiteY30" fmla="*/ 204606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38225" h="1695450">
                    <a:moveTo>
                      <a:pt x="455886" y="204606"/>
                    </a:moveTo>
                    <a:cubicBezTo>
                      <a:pt x="394525" y="204606"/>
                      <a:pt x="339795" y="164040"/>
                      <a:pt x="303019" y="109185"/>
                    </a:cubicBezTo>
                    <a:cubicBezTo>
                      <a:pt x="280759" y="102070"/>
                      <a:pt x="255880" y="99736"/>
                      <a:pt x="229181" y="106185"/>
                    </a:cubicBezTo>
                    <a:cubicBezTo>
                      <a:pt x="135769" y="128740"/>
                      <a:pt x="63389" y="246507"/>
                      <a:pt x="7144" y="471259"/>
                    </a:cubicBezTo>
                    <a:cubicBezTo>
                      <a:pt x="30166" y="476402"/>
                      <a:pt x="54102" y="481527"/>
                      <a:pt x="79086" y="486613"/>
                    </a:cubicBezTo>
                    <a:cubicBezTo>
                      <a:pt x="93174" y="489480"/>
                      <a:pt x="105975" y="495805"/>
                      <a:pt x="116634" y="504882"/>
                    </a:cubicBezTo>
                    <a:cubicBezTo>
                      <a:pt x="164849" y="308962"/>
                      <a:pt x="213017" y="246259"/>
                      <a:pt x="239125" y="226238"/>
                    </a:cubicBezTo>
                    <a:cubicBezTo>
                      <a:pt x="238125" y="235934"/>
                      <a:pt x="237163" y="246021"/>
                      <a:pt x="236258" y="256499"/>
                    </a:cubicBezTo>
                    <a:cubicBezTo>
                      <a:pt x="224561" y="391725"/>
                      <a:pt x="220809" y="584949"/>
                      <a:pt x="219837" y="650319"/>
                    </a:cubicBezTo>
                    <a:cubicBezTo>
                      <a:pt x="246736" y="663693"/>
                      <a:pt x="339995" y="705431"/>
                      <a:pt x="455905" y="705431"/>
                    </a:cubicBezTo>
                    <a:cubicBezTo>
                      <a:pt x="571776" y="705431"/>
                      <a:pt x="665016" y="663712"/>
                      <a:pt x="691934" y="650329"/>
                    </a:cubicBezTo>
                    <a:cubicBezTo>
                      <a:pt x="690886" y="580025"/>
                      <a:pt x="686629" y="361798"/>
                      <a:pt x="672722" y="226933"/>
                    </a:cubicBezTo>
                    <a:cubicBezTo>
                      <a:pt x="707193" y="254860"/>
                      <a:pt x="784450" y="361845"/>
                      <a:pt x="845801" y="769963"/>
                    </a:cubicBezTo>
                    <a:cubicBezTo>
                      <a:pt x="812111" y="791728"/>
                      <a:pt x="789756" y="829532"/>
                      <a:pt x="789737" y="872642"/>
                    </a:cubicBezTo>
                    <a:cubicBezTo>
                      <a:pt x="789737" y="889940"/>
                      <a:pt x="803767" y="903970"/>
                      <a:pt x="821065" y="903970"/>
                    </a:cubicBezTo>
                    <a:cubicBezTo>
                      <a:pt x="838381" y="903970"/>
                      <a:pt x="852411" y="889940"/>
                      <a:pt x="852411" y="872642"/>
                    </a:cubicBezTo>
                    <a:cubicBezTo>
                      <a:pt x="852440" y="857326"/>
                      <a:pt x="858279" y="843410"/>
                      <a:pt x="867775" y="832866"/>
                    </a:cubicBezTo>
                    <a:cubicBezTo>
                      <a:pt x="878110" y="842505"/>
                      <a:pt x="891807" y="848373"/>
                      <a:pt x="906609" y="848373"/>
                    </a:cubicBezTo>
                    <a:cubicBezTo>
                      <a:pt x="909304" y="848373"/>
                      <a:pt x="912038" y="848173"/>
                      <a:pt x="914790" y="847782"/>
                    </a:cubicBezTo>
                    <a:cubicBezTo>
                      <a:pt x="929459" y="845677"/>
                      <a:pt x="941603" y="838133"/>
                      <a:pt x="950347" y="827532"/>
                    </a:cubicBezTo>
                    <a:cubicBezTo>
                      <a:pt x="963035" y="838448"/>
                      <a:pt x="970759" y="854583"/>
                      <a:pt x="970759" y="872633"/>
                    </a:cubicBezTo>
                    <a:lnTo>
                      <a:pt x="970759" y="1657979"/>
                    </a:lnTo>
                    <a:cubicBezTo>
                      <a:pt x="970759" y="1675276"/>
                      <a:pt x="985161" y="1689325"/>
                      <a:pt x="1002478" y="1689325"/>
                    </a:cubicBezTo>
                    <a:cubicBezTo>
                      <a:pt x="1019785" y="1689325"/>
                      <a:pt x="1034015" y="1675276"/>
                      <a:pt x="1034015" y="1657979"/>
                    </a:cubicBezTo>
                    <a:lnTo>
                      <a:pt x="1034091" y="872633"/>
                    </a:lnTo>
                    <a:cubicBezTo>
                      <a:pt x="1034082" y="822112"/>
                      <a:pt x="1003516" y="778793"/>
                      <a:pt x="959825" y="760162"/>
                    </a:cubicBezTo>
                    <a:cubicBezTo>
                      <a:pt x="910600" y="428406"/>
                      <a:pt x="844334" y="228924"/>
                      <a:pt x="754637" y="146504"/>
                    </a:cubicBezTo>
                    <a:cubicBezTo>
                      <a:pt x="774602" y="139960"/>
                      <a:pt x="790785" y="123511"/>
                      <a:pt x="795814" y="101536"/>
                    </a:cubicBezTo>
                    <a:cubicBezTo>
                      <a:pt x="803443" y="68199"/>
                      <a:pt x="782603" y="35004"/>
                      <a:pt x="749265" y="27375"/>
                    </a:cubicBezTo>
                    <a:cubicBezTo>
                      <a:pt x="716099" y="19783"/>
                      <a:pt x="683638" y="13135"/>
                      <a:pt x="651767" y="7144"/>
                    </a:cubicBezTo>
                    <a:cubicBezTo>
                      <a:pt x="631803" y="105251"/>
                      <a:pt x="551945" y="204606"/>
                      <a:pt x="455886" y="204606"/>
                    </a:cubicBezTo>
                    <a:close/>
                  </a:path>
                </a:pathLst>
              </a:custGeom>
              <a:solidFill>
                <a:srgbClr val="000000"/>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FD2A99D-7704-4DA1-A416-DCEF36A8C330}"/>
                  </a:ext>
                </a:extLst>
              </p:cNvPr>
              <p:cNvSpPr/>
              <p:nvPr/>
            </p:nvSpPr>
            <p:spPr>
              <a:xfrm>
                <a:off x="6179458" y="2360295"/>
                <a:ext cx="371475" cy="409575"/>
              </a:xfrm>
              <a:custGeom>
                <a:avLst/>
                <a:gdLst>
                  <a:gd name="connsiteX0" fmla="*/ 186947 w 371475"/>
                  <a:gd name="connsiteY0" fmla="*/ 409365 h 409575"/>
                  <a:gd name="connsiteX1" fmla="*/ 366751 w 371475"/>
                  <a:gd name="connsiteY1" fmla="*/ 186957 h 409575"/>
                  <a:gd name="connsiteX2" fmla="*/ 186947 w 371475"/>
                  <a:gd name="connsiteY2" fmla="*/ 7144 h 409575"/>
                  <a:gd name="connsiteX3" fmla="*/ 7144 w 371475"/>
                  <a:gd name="connsiteY3" fmla="*/ 186957 h 409575"/>
                  <a:gd name="connsiteX4" fmla="*/ 186947 w 371475"/>
                  <a:gd name="connsiteY4" fmla="*/ 40936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409575">
                    <a:moveTo>
                      <a:pt x="186947" y="409365"/>
                    </a:moveTo>
                    <a:cubicBezTo>
                      <a:pt x="286245" y="409365"/>
                      <a:pt x="366751" y="286255"/>
                      <a:pt x="366751" y="186957"/>
                    </a:cubicBezTo>
                    <a:cubicBezTo>
                      <a:pt x="366751" y="87649"/>
                      <a:pt x="286245" y="7144"/>
                      <a:pt x="186947" y="7144"/>
                    </a:cubicBezTo>
                    <a:cubicBezTo>
                      <a:pt x="87659" y="7144"/>
                      <a:pt x="7144" y="87649"/>
                      <a:pt x="7144" y="186957"/>
                    </a:cubicBezTo>
                    <a:cubicBezTo>
                      <a:pt x="7144" y="286264"/>
                      <a:pt x="87659" y="409365"/>
                      <a:pt x="186947" y="409365"/>
                    </a:cubicBezTo>
                    <a:close/>
                  </a:path>
                </a:pathLst>
              </a:custGeom>
              <a:solidFill>
                <a:srgbClr val="000000"/>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D6CFD7D-24E0-4265-AC68-6A0CFF38F042}"/>
                  </a:ext>
                </a:extLst>
              </p:cNvPr>
              <p:cNvSpPr/>
              <p:nvPr/>
            </p:nvSpPr>
            <p:spPr>
              <a:xfrm>
                <a:off x="5241132" y="2543343"/>
                <a:ext cx="962025" cy="676275"/>
              </a:xfrm>
              <a:custGeom>
                <a:avLst/>
                <a:gdLst>
                  <a:gd name="connsiteX0" fmla="*/ 167906 w 962025"/>
                  <a:gd name="connsiteY0" fmla="*/ 492808 h 676275"/>
                  <a:gd name="connsiteX1" fmla="*/ 719422 w 962025"/>
                  <a:gd name="connsiteY1" fmla="*/ 672088 h 676275"/>
                  <a:gd name="connsiteX2" fmla="*/ 731833 w 962025"/>
                  <a:gd name="connsiteY2" fmla="*/ 673345 h 676275"/>
                  <a:gd name="connsiteX3" fmla="*/ 792431 w 962025"/>
                  <a:gd name="connsiteY3" fmla="*/ 623758 h 676275"/>
                  <a:gd name="connsiteX4" fmla="*/ 744111 w 962025"/>
                  <a:gd name="connsiteY4" fmla="*/ 550739 h 676275"/>
                  <a:gd name="connsiteX5" fmla="*/ 131234 w 962025"/>
                  <a:gd name="connsiteY5" fmla="*/ 275810 h 676275"/>
                  <a:gd name="connsiteX6" fmla="*/ 131253 w 962025"/>
                  <a:gd name="connsiteY6" fmla="*/ 275619 h 676275"/>
                  <a:gd name="connsiteX7" fmla="*/ 144598 w 962025"/>
                  <a:gd name="connsiteY7" fmla="*/ 245339 h 676275"/>
                  <a:gd name="connsiteX8" fmla="*/ 180850 w 962025"/>
                  <a:gd name="connsiteY8" fmla="*/ 210506 h 676275"/>
                  <a:gd name="connsiteX9" fmla="*/ 162076 w 962025"/>
                  <a:gd name="connsiteY9" fmla="*/ 302794 h 676275"/>
                  <a:gd name="connsiteX10" fmla="*/ 656843 w 962025"/>
                  <a:gd name="connsiteY10" fmla="*/ 509458 h 676275"/>
                  <a:gd name="connsiteX11" fmla="*/ 697991 w 962025"/>
                  <a:gd name="connsiteY11" fmla="*/ 371041 h 676275"/>
                  <a:gd name="connsiteX12" fmla="*/ 651690 w 962025"/>
                  <a:gd name="connsiteY12" fmla="*/ 143488 h 676275"/>
                  <a:gd name="connsiteX13" fmla="*/ 680227 w 962025"/>
                  <a:gd name="connsiteY13" fmla="*/ 140440 h 676275"/>
                  <a:gd name="connsiteX14" fmla="*/ 886300 w 962025"/>
                  <a:gd name="connsiteY14" fmla="*/ 131563 h 676275"/>
                  <a:gd name="connsiteX15" fmla="*/ 893882 w 962025"/>
                  <a:gd name="connsiteY15" fmla="*/ 129401 h 676275"/>
                  <a:gd name="connsiteX16" fmla="*/ 930353 w 962025"/>
                  <a:gd name="connsiteY16" fmla="*/ 125019 h 676275"/>
                  <a:gd name="connsiteX17" fmla="*/ 957795 w 962025"/>
                  <a:gd name="connsiteY17" fmla="*/ 127591 h 676275"/>
                  <a:gd name="connsiteX18" fmla="*/ 924610 w 962025"/>
                  <a:gd name="connsiteY18" fmla="*/ 7767 h 676275"/>
                  <a:gd name="connsiteX19" fmla="*/ 621886 w 962025"/>
                  <a:gd name="connsiteY19" fmla="*/ 22083 h 676275"/>
                  <a:gd name="connsiteX20" fmla="*/ 604217 w 962025"/>
                  <a:gd name="connsiteY20" fmla="*/ 24483 h 676275"/>
                  <a:gd name="connsiteX21" fmla="*/ 440549 w 962025"/>
                  <a:gd name="connsiteY21" fmla="*/ 121276 h 676275"/>
                  <a:gd name="connsiteX22" fmla="*/ 487765 w 962025"/>
                  <a:gd name="connsiteY22" fmla="*/ 16634 h 676275"/>
                  <a:gd name="connsiteX23" fmla="*/ 423881 w 962025"/>
                  <a:gd name="connsiteY23" fmla="*/ 12672 h 676275"/>
                  <a:gd name="connsiteX24" fmla="*/ 357901 w 962025"/>
                  <a:gd name="connsiteY24" fmla="*/ 15491 h 676275"/>
                  <a:gd name="connsiteX25" fmla="*/ 405631 w 962025"/>
                  <a:gd name="connsiteY25" fmla="*/ 121266 h 676275"/>
                  <a:gd name="connsiteX26" fmla="*/ 261222 w 962025"/>
                  <a:gd name="connsiteY26" fmla="*/ 35875 h 676275"/>
                  <a:gd name="connsiteX27" fmla="*/ 180907 w 962025"/>
                  <a:gd name="connsiteY27" fmla="*/ 66936 h 676275"/>
                  <a:gd name="connsiteX28" fmla="*/ 8391 w 962025"/>
                  <a:gd name="connsiteY28" fmla="*/ 260217 h 676275"/>
                  <a:gd name="connsiteX29" fmla="*/ 7238 w 962025"/>
                  <a:gd name="connsiteY29" fmla="*/ 285858 h 676275"/>
                  <a:gd name="connsiteX30" fmla="*/ 167906 w 962025"/>
                  <a:gd name="connsiteY30" fmla="*/ 492808 h 676275"/>
                  <a:gd name="connsiteX31" fmla="*/ 611466 w 962025"/>
                  <a:gd name="connsiteY31" fmla="*/ 295307 h 676275"/>
                  <a:gd name="connsiteX32" fmla="*/ 497166 w 962025"/>
                  <a:gd name="connsiteY32" fmla="*/ 295307 h 676275"/>
                  <a:gd name="connsiteX33" fmla="*/ 497166 w 962025"/>
                  <a:gd name="connsiteY33" fmla="*/ 257207 h 676275"/>
                  <a:gd name="connsiteX34" fmla="*/ 611466 w 962025"/>
                  <a:gd name="connsiteY34" fmla="*/ 257207 h 676275"/>
                  <a:gd name="connsiteX35" fmla="*/ 611466 w 962025"/>
                  <a:gd name="connsiteY35" fmla="*/ 295307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62025" h="676275">
                    <a:moveTo>
                      <a:pt x="167906" y="492808"/>
                    </a:moveTo>
                    <a:cubicBezTo>
                      <a:pt x="284901" y="561102"/>
                      <a:pt x="470467" y="621424"/>
                      <a:pt x="719422" y="672088"/>
                    </a:cubicBezTo>
                    <a:cubicBezTo>
                      <a:pt x="723594" y="672935"/>
                      <a:pt x="727738" y="673345"/>
                      <a:pt x="731833" y="673345"/>
                    </a:cubicBezTo>
                    <a:cubicBezTo>
                      <a:pt x="760656" y="673345"/>
                      <a:pt x="786459" y="653104"/>
                      <a:pt x="792431" y="623758"/>
                    </a:cubicBezTo>
                    <a:cubicBezTo>
                      <a:pt x="799251" y="590249"/>
                      <a:pt x="777610" y="557559"/>
                      <a:pt x="744111" y="550739"/>
                    </a:cubicBezTo>
                    <a:cubicBezTo>
                      <a:pt x="246392" y="449460"/>
                      <a:pt x="124710" y="330369"/>
                      <a:pt x="131234" y="275810"/>
                    </a:cubicBezTo>
                    <a:cubicBezTo>
                      <a:pt x="131244" y="275743"/>
                      <a:pt x="131244" y="275676"/>
                      <a:pt x="131253" y="275619"/>
                    </a:cubicBezTo>
                    <a:cubicBezTo>
                      <a:pt x="132501" y="265665"/>
                      <a:pt x="137207" y="255464"/>
                      <a:pt x="144598" y="245339"/>
                    </a:cubicBezTo>
                    <a:cubicBezTo>
                      <a:pt x="153256" y="233461"/>
                      <a:pt x="165686" y="221698"/>
                      <a:pt x="180850" y="210506"/>
                    </a:cubicBezTo>
                    <a:lnTo>
                      <a:pt x="162076" y="302794"/>
                    </a:lnTo>
                    <a:cubicBezTo>
                      <a:pt x="193699" y="347752"/>
                      <a:pt x="315591" y="431096"/>
                      <a:pt x="656843" y="509458"/>
                    </a:cubicBezTo>
                    <a:cubicBezTo>
                      <a:pt x="669683" y="457861"/>
                      <a:pt x="683370" y="411760"/>
                      <a:pt x="697991" y="371041"/>
                    </a:cubicBezTo>
                    <a:lnTo>
                      <a:pt x="651690" y="143488"/>
                    </a:lnTo>
                    <a:cubicBezTo>
                      <a:pt x="660482" y="142469"/>
                      <a:pt x="669978" y="141450"/>
                      <a:pt x="680227" y="140440"/>
                    </a:cubicBezTo>
                    <a:cubicBezTo>
                      <a:pt x="731995" y="135373"/>
                      <a:pt x="801956" y="131020"/>
                      <a:pt x="886300" y="131563"/>
                    </a:cubicBezTo>
                    <a:cubicBezTo>
                      <a:pt x="888824" y="130830"/>
                      <a:pt x="891320" y="130020"/>
                      <a:pt x="893882" y="129401"/>
                    </a:cubicBezTo>
                    <a:cubicBezTo>
                      <a:pt x="905922" y="126496"/>
                      <a:pt x="918190" y="125019"/>
                      <a:pt x="930353" y="125019"/>
                    </a:cubicBezTo>
                    <a:cubicBezTo>
                      <a:pt x="939755" y="125019"/>
                      <a:pt x="948899" y="125972"/>
                      <a:pt x="957795" y="127591"/>
                    </a:cubicBezTo>
                    <a:cubicBezTo>
                      <a:pt x="937430" y="89710"/>
                      <a:pt x="925353" y="47400"/>
                      <a:pt x="924610" y="7767"/>
                    </a:cubicBezTo>
                    <a:cubicBezTo>
                      <a:pt x="789850" y="4642"/>
                      <a:pt x="685275" y="13872"/>
                      <a:pt x="621886" y="22083"/>
                    </a:cubicBezTo>
                    <a:cubicBezTo>
                      <a:pt x="615571" y="22902"/>
                      <a:pt x="609713" y="23702"/>
                      <a:pt x="604217" y="24483"/>
                    </a:cubicBezTo>
                    <a:lnTo>
                      <a:pt x="440549" y="121276"/>
                    </a:lnTo>
                    <a:lnTo>
                      <a:pt x="487765" y="16634"/>
                    </a:lnTo>
                    <a:cubicBezTo>
                      <a:pt x="467648" y="14310"/>
                      <a:pt x="445826" y="12710"/>
                      <a:pt x="423881" y="12672"/>
                    </a:cubicBezTo>
                    <a:cubicBezTo>
                      <a:pt x="403249" y="11796"/>
                      <a:pt x="381009" y="12786"/>
                      <a:pt x="357901" y="15491"/>
                    </a:cubicBezTo>
                    <a:lnTo>
                      <a:pt x="405631" y="121266"/>
                    </a:lnTo>
                    <a:lnTo>
                      <a:pt x="261222" y="35875"/>
                    </a:lnTo>
                    <a:cubicBezTo>
                      <a:pt x="233847" y="44171"/>
                      <a:pt x="206701" y="54553"/>
                      <a:pt x="180907" y="66936"/>
                    </a:cubicBezTo>
                    <a:cubicBezTo>
                      <a:pt x="91896" y="109675"/>
                      <a:pt x="18963" y="175902"/>
                      <a:pt x="8391" y="260217"/>
                    </a:cubicBezTo>
                    <a:cubicBezTo>
                      <a:pt x="7381" y="268247"/>
                      <a:pt x="6933" y="276838"/>
                      <a:pt x="7238" y="285858"/>
                    </a:cubicBezTo>
                    <a:cubicBezTo>
                      <a:pt x="9124" y="343437"/>
                      <a:pt x="42290" y="419475"/>
                      <a:pt x="167906" y="492808"/>
                    </a:cubicBezTo>
                    <a:close/>
                    <a:moveTo>
                      <a:pt x="611466" y="295307"/>
                    </a:moveTo>
                    <a:lnTo>
                      <a:pt x="497166" y="295307"/>
                    </a:lnTo>
                    <a:lnTo>
                      <a:pt x="497166" y="257207"/>
                    </a:lnTo>
                    <a:lnTo>
                      <a:pt x="611466" y="257207"/>
                    </a:lnTo>
                    <a:lnTo>
                      <a:pt x="611466" y="295307"/>
                    </a:lnTo>
                    <a:close/>
                  </a:path>
                </a:pathLst>
              </a:custGeom>
              <a:solidFill>
                <a:srgbClr val="000000"/>
              </a:solidFill>
              <a:ln w="9525" cap="flat">
                <a:noFill/>
                <a:prstDash val="solid"/>
                <a:miter/>
              </a:ln>
            </p:spPr>
            <p:txBody>
              <a:bodyPr rtlCol="0" anchor="ctr"/>
              <a:lstStyle/>
              <a:p>
                <a:endParaRPr lang="en-GB"/>
              </a:p>
            </p:txBody>
          </p:sp>
        </p:grpSp>
        <p:grpSp>
          <p:nvGrpSpPr>
            <p:cNvPr id="20" name="Graphic 18">
              <a:extLst>
                <a:ext uri="{FF2B5EF4-FFF2-40B4-BE49-F238E27FC236}">
                  <a16:creationId xmlns:a16="http://schemas.microsoft.com/office/drawing/2014/main" id="{A8145519-FA74-40F0-B6C6-4E450E2C68D4}"/>
                </a:ext>
              </a:extLst>
            </p:cNvPr>
            <p:cNvGrpSpPr/>
            <p:nvPr/>
          </p:nvGrpSpPr>
          <p:grpSpPr>
            <a:xfrm>
              <a:off x="4617508" y="2377741"/>
              <a:ext cx="5943931" cy="3202523"/>
              <a:chOff x="6240165" y="2127296"/>
              <a:chExt cx="3126169" cy="3202523"/>
            </a:xfrm>
          </p:grpSpPr>
          <p:sp>
            <p:nvSpPr>
              <p:cNvPr id="21" name="Freeform: Shape 20">
                <a:extLst>
                  <a:ext uri="{FF2B5EF4-FFF2-40B4-BE49-F238E27FC236}">
                    <a16:creationId xmlns:a16="http://schemas.microsoft.com/office/drawing/2014/main" id="{A81CD491-0E21-4EBD-B7E9-3EAECC78A234}"/>
                  </a:ext>
                </a:extLst>
              </p:cNvPr>
              <p:cNvSpPr/>
              <p:nvPr/>
            </p:nvSpPr>
            <p:spPr>
              <a:xfrm>
                <a:off x="7163618" y="2127296"/>
                <a:ext cx="2026857" cy="2103653"/>
              </a:xfrm>
              <a:custGeom>
                <a:avLst/>
                <a:gdLst>
                  <a:gd name="connsiteX0" fmla="*/ 224249 w 2026856"/>
                  <a:gd name="connsiteY0" fmla="*/ 799755 h 1511554"/>
                  <a:gd name="connsiteX1" fmla="*/ 224249 w 2026856"/>
                  <a:gd name="connsiteY1" fmla="*/ 1434718 h 1511554"/>
                  <a:gd name="connsiteX2" fmla="*/ 296821 w 2026856"/>
                  <a:gd name="connsiteY2" fmla="*/ 1453039 h 1511554"/>
                  <a:gd name="connsiteX3" fmla="*/ 419569 w 2026856"/>
                  <a:gd name="connsiteY3" fmla="*/ 1483916 h 1511554"/>
                  <a:gd name="connsiteX4" fmla="*/ 419569 w 2026856"/>
                  <a:gd name="connsiteY4" fmla="*/ 1309341 h 1511554"/>
                  <a:gd name="connsiteX5" fmla="*/ 1633543 w 2026856"/>
                  <a:gd name="connsiteY5" fmla="*/ 1309341 h 1511554"/>
                  <a:gd name="connsiteX6" fmla="*/ 1633543 w 2026856"/>
                  <a:gd name="connsiteY6" fmla="*/ 1486334 h 1511554"/>
                  <a:gd name="connsiteX7" fmla="*/ 1828863 w 2026856"/>
                  <a:gd name="connsiteY7" fmla="*/ 1338150 h 1511554"/>
                  <a:gd name="connsiteX8" fmla="*/ 1828863 w 2026856"/>
                  <a:gd name="connsiteY8" fmla="*/ 799755 h 1511554"/>
                  <a:gd name="connsiteX9" fmla="*/ 1894660 w 2026856"/>
                  <a:gd name="connsiteY9" fmla="*/ 817561 h 1511554"/>
                  <a:gd name="connsiteX10" fmla="*/ 2008446 w 2026856"/>
                  <a:gd name="connsiteY10" fmla="*/ 753570 h 1511554"/>
                  <a:gd name="connsiteX11" fmla="*/ 1963292 w 2026856"/>
                  <a:gd name="connsiteY11" fmla="*/ 571408 h 1511554"/>
                  <a:gd name="connsiteX12" fmla="*/ 1092482 w 2026856"/>
                  <a:gd name="connsiteY12" fmla="*/ 44796 h 1511554"/>
                  <a:gd name="connsiteX13" fmla="*/ 954958 w 2026856"/>
                  <a:gd name="connsiteY13" fmla="*/ 45053 h 1511554"/>
                  <a:gd name="connsiteX14" fmla="*/ 89562 w 2026856"/>
                  <a:gd name="connsiteY14" fmla="*/ 571669 h 1511554"/>
                  <a:gd name="connsiteX15" fmla="*/ 45185 w 2026856"/>
                  <a:gd name="connsiteY15" fmla="*/ 753828 h 1511554"/>
                  <a:gd name="connsiteX16" fmla="*/ 224249 w 2026856"/>
                  <a:gd name="connsiteY16" fmla="*/ 799755 h 1511554"/>
                  <a:gd name="connsiteX17" fmla="*/ 419569 w 2026856"/>
                  <a:gd name="connsiteY17" fmla="*/ 681325 h 1511554"/>
                  <a:gd name="connsiteX18" fmla="*/ 1024105 w 2026856"/>
                  <a:gd name="connsiteY18" fmla="*/ 313392 h 1511554"/>
                  <a:gd name="connsiteX19" fmla="*/ 1633543 w 2026856"/>
                  <a:gd name="connsiteY19" fmla="*/ 681840 h 1511554"/>
                  <a:gd name="connsiteX20" fmla="*/ 1633543 w 2026856"/>
                  <a:gd name="connsiteY20" fmla="*/ 683390 h 1511554"/>
                  <a:gd name="connsiteX21" fmla="*/ 419569 w 2026856"/>
                  <a:gd name="connsiteY21" fmla="*/ 683390 h 1511554"/>
                  <a:gd name="connsiteX22" fmla="*/ 419569 w 2026856"/>
                  <a:gd name="connsiteY22" fmla="*/ 681325 h 1511554"/>
                  <a:gd name="connsiteX23" fmla="*/ 419569 w 2026856"/>
                  <a:gd name="connsiteY23" fmla="*/ 808010 h 1511554"/>
                  <a:gd name="connsiteX24" fmla="*/ 1633543 w 2026856"/>
                  <a:gd name="connsiteY24" fmla="*/ 808010 h 1511554"/>
                  <a:gd name="connsiteX25" fmla="*/ 1633543 w 2026856"/>
                  <a:gd name="connsiteY25" fmla="*/ 933926 h 1511554"/>
                  <a:gd name="connsiteX26" fmla="*/ 419569 w 2026856"/>
                  <a:gd name="connsiteY26" fmla="*/ 933926 h 1511554"/>
                  <a:gd name="connsiteX27" fmla="*/ 419569 w 2026856"/>
                  <a:gd name="connsiteY27" fmla="*/ 808010 h 1511554"/>
                  <a:gd name="connsiteX28" fmla="*/ 419569 w 2026856"/>
                  <a:gd name="connsiteY28" fmla="*/ 1058547 h 1511554"/>
                  <a:gd name="connsiteX29" fmla="*/ 1633543 w 2026856"/>
                  <a:gd name="connsiteY29" fmla="*/ 1058547 h 1511554"/>
                  <a:gd name="connsiteX30" fmla="*/ 1633543 w 2026856"/>
                  <a:gd name="connsiteY30" fmla="*/ 1184721 h 1511554"/>
                  <a:gd name="connsiteX31" fmla="*/ 419569 w 2026856"/>
                  <a:gd name="connsiteY31" fmla="*/ 1184721 h 1511554"/>
                  <a:gd name="connsiteX32" fmla="*/ 419569 w 2026856"/>
                  <a:gd name="connsiteY32" fmla="*/ 1058547 h 15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26856" h="1511554">
                    <a:moveTo>
                      <a:pt x="224249" y="799755"/>
                    </a:moveTo>
                    <a:lnTo>
                      <a:pt x="224249" y="1434718"/>
                    </a:lnTo>
                    <a:cubicBezTo>
                      <a:pt x="248114" y="1440726"/>
                      <a:pt x="272278" y="1446828"/>
                      <a:pt x="296821" y="1453039"/>
                    </a:cubicBezTo>
                    <a:cubicBezTo>
                      <a:pt x="335874" y="1462912"/>
                      <a:pt x="377194" y="1473338"/>
                      <a:pt x="419569" y="1483916"/>
                    </a:cubicBezTo>
                    <a:lnTo>
                      <a:pt x="419569" y="1309341"/>
                    </a:lnTo>
                    <a:lnTo>
                      <a:pt x="1633543" y="1309341"/>
                    </a:lnTo>
                    <a:lnTo>
                      <a:pt x="1633543" y="1486334"/>
                    </a:lnTo>
                    <a:cubicBezTo>
                      <a:pt x="1707976" y="1422997"/>
                      <a:pt x="1772458" y="1374709"/>
                      <a:pt x="1828863" y="1338150"/>
                    </a:cubicBezTo>
                    <a:lnTo>
                      <a:pt x="1828863" y="799755"/>
                    </a:lnTo>
                    <a:cubicBezTo>
                      <a:pt x="1849764" y="811624"/>
                      <a:pt x="1872471" y="817561"/>
                      <a:pt x="1894660" y="817561"/>
                    </a:cubicBezTo>
                    <a:cubicBezTo>
                      <a:pt x="1939811" y="817561"/>
                      <a:pt x="1983416" y="794595"/>
                      <a:pt x="2008446" y="753570"/>
                    </a:cubicBezTo>
                    <a:cubicBezTo>
                      <a:pt x="2046115" y="690872"/>
                      <a:pt x="2025990" y="609337"/>
                      <a:pt x="1963292" y="571408"/>
                    </a:cubicBezTo>
                    <a:lnTo>
                      <a:pt x="1092482" y="44796"/>
                    </a:lnTo>
                    <a:cubicBezTo>
                      <a:pt x="1050165" y="19250"/>
                      <a:pt x="997271" y="19508"/>
                      <a:pt x="954958" y="45053"/>
                    </a:cubicBezTo>
                    <a:lnTo>
                      <a:pt x="89562" y="571669"/>
                    </a:lnTo>
                    <a:cubicBezTo>
                      <a:pt x="26864" y="609852"/>
                      <a:pt x="6997" y="691387"/>
                      <a:pt x="45185" y="753828"/>
                    </a:cubicBezTo>
                    <a:cubicBezTo>
                      <a:pt x="82596" y="815238"/>
                      <a:pt x="162065" y="835363"/>
                      <a:pt x="224249" y="799755"/>
                    </a:cubicBezTo>
                    <a:close/>
                    <a:moveTo>
                      <a:pt x="419569" y="681325"/>
                    </a:moveTo>
                    <a:lnTo>
                      <a:pt x="1024105" y="313392"/>
                    </a:lnTo>
                    <a:lnTo>
                      <a:pt x="1633543" y="681840"/>
                    </a:lnTo>
                    <a:lnTo>
                      <a:pt x="1633543" y="683390"/>
                    </a:lnTo>
                    <a:lnTo>
                      <a:pt x="419569" y="683390"/>
                    </a:lnTo>
                    <a:lnTo>
                      <a:pt x="419569" y="681325"/>
                    </a:lnTo>
                    <a:close/>
                    <a:moveTo>
                      <a:pt x="419569" y="808010"/>
                    </a:moveTo>
                    <a:lnTo>
                      <a:pt x="1633543" y="808010"/>
                    </a:lnTo>
                    <a:lnTo>
                      <a:pt x="1633543" y="933926"/>
                    </a:lnTo>
                    <a:lnTo>
                      <a:pt x="419569" y="933926"/>
                    </a:lnTo>
                    <a:lnTo>
                      <a:pt x="419569" y="808010"/>
                    </a:lnTo>
                    <a:close/>
                    <a:moveTo>
                      <a:pt x="419569" y="1058547"/>
                    </a:moveTo>
                    <a:lnTo>
                      <a:pt x="1633543" y="1058547"/>
                    </a:lnTo>
                    <a:lnTo>
                      <a:pt x="1633543" y="1184721"/>
                    </a:lnTo>
                    <a:lnTo>
                      <a:pt x="419569" y="1184721"/>
                    </a:lnTo>
                    <a:lnTo>
                      <a:pt x="419569" y="1058547"/>
                    </a:lnTo>
                    <a:close/>
                  </a:path>
                </a:pathLst>
              </a:custGeom>
              <a:solidFill>
                <a:srgbClr val="000000"/>
              </a:solidFill>
              <a:ln w="9525"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AFDA0C71-4849-4DA5-9EB0-54798140A142}"/>
                  </a:ext>
                </a:extLst>
              </p:cNvPr>
              <p:cNvSpPr/>
              <p:nvPr/>
            </p:nvSpPr>
            <p:spPr>
              <a:xfrm>
                <a:off x="6240165" y="4024386"/>
                <a:ext cx="3126169" cy="1305433"/>
              </a:xfrm>
              <a:custGeom>
                <a:avLst/>
                <a:gdLst>
                  <a:gd name="connsiteX0" fmla="*/ 3119427 w 3126168"/>
                  <a:gd name="connsiteY0" fmla="*/ 75476 h 1305433"/>
                  <a:gd name="connsiteX1" fmla="*/ 1833270 w 3126168"/>
                  <a:gd name="connsiteY1" fmla="*/ 1234034 h 1305433"/>
                  <a:gd name="connsiteX2" fmla="*/ 1533780 w 3126168"/>
                  <a:gd name="connsiteY2" fmla="*/ 1257676 h 1305433"/>
                  <a:gd name="connsiteX3" fmla="*/ 25765 w 3126168"/>
                  <a:gd name="connsiteY3" fmla="*/ 1113748 h 1305433"/>
                  <a:gd name="connsiteX4" fmla="*/ 25765 w 3126168"/>
                  <a:gd name="connsiteY4" fmla="*/ 450393 h 1305433"/>
                  <a:gd name="connsiteX5" fmla="*/ 843975 w 3126168"/>
                  <a:gd name="connsiteY5" fmla="*/ 166674 h 1305433"/>
                  <a:gd name="connsiteX6" fmla="*/ 2096356 w 3126168"/>
                  <a:gd name="connsiteY6" fmla="*/ 404617 h 1305433"/>
                  <a:gd name="connsiteX7" fmla="*/ 2350060 w 3126168"/>
                  <a:gd name="connsiteY7" fmla="*/ 394108 h 1305433"/>
                  <a:gd name="connsiteX8" fmla="*/ 2538462 w 3126168"/>
                  <a:gd name="connsiteY8" fmla="*/ 537097 h 1305433"/>
                  <a:gd name="connsiteX9" fmla="*/ 1500752 w 3126168"/>
                  <a:gd name="connsiteY9" fmla="*/ 728127 h 1305433"/>
                  <a:gd name="connsiteX10" fmla="*/ 1500378 w 3126168"/>
                  <a:gd name="connsiteY10" fmla="*/ 728127 h 1305433"/>
                  <a:gd name="connsiteX11" fmla="*/ 1379904 w 3126168"/>
                  <a:gd name="connsiteY11" fmla="*/ 791554 h 1305433"/>
                  <a:gd name="connsiteX12" fmla="*/ 2496052 w 3126168"/>
                  <a:gd name="connsiteY12" fmla="*/ 724372 h 1305433"/>
                  <a:gd name="connsiteX13" fmla="*/ 2522322 w 3126168"/>
                  <a:gd name="connsiteY13" fmla="*/ 399364 h 1305433"/>
                  <a:gd name="connsiteX14" fmla="*/ 3117552 w 3126168"/>
                  <a:gd name="connsiteY14" fmla="*/ 53331 h 1305433"/>
                  <a:gd name="connsiteX15" fmla="*/ 3119427 w 3126168"/>
                  <a:gd name="connsiteY15" fmla="*/ 75476 h 130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6168" h="1305433">
                    <a:moveTo>
                      <a:pt x="3119427" y="75476"/>
                    </a:moveTo>
                    <a:cubicBezTo>
                      <a:pt x="2956169" y="456408"/>
                      <a:pt x="2201440" y="1039627"/>
                      <a:pt x="1833270" y="1234034"/>
                    </a:cubicBezTo>
                    <a:cubicBezTo>
                      <a:pt x="1740945" y="1282823"/>
                      <a:pt x="1627228" y="1303462"/>
                      <a:pt x="1533780" y="1257676"/>
                    </a:cubicBezTo>
                    <a:cubicBezTo>
                      <a:pt x="880380" y="937920"/>
                      <a:pt x="262206" y="1023677"/>
                      <a:pt x="25765" y="1113748"/>
                    </a:cubicBezTo>
                    <a:lnTo>
                      <a:pt x="25765" y="450393"/>
                    </a:lnTo>
                    <a:cubicBezTo>
                      <a:pt x="202159" y="319039"/>
                      <a:pt x="559752" y="105298"/>
                      <a:pt x="843975" y="166674"/>
                    </a:cubicBezTo>
                    <a:cubicBezTo>
                      <a:pt x="1183532" y="240001"/>
                      <a:pt x="1862543" y="447400"/>
                      <a:pt x="2096356" y="404617"/>
                    </a:cubicBezTo>
                    <a:cubicBezTo>
                      <a:pt x="2174792" y="390727"/>
                      <a:pt x="2271621" y="380597"/>
                      <a:pt x="2350060" y="394108"/>
                    </a:cubicBezTo>
                    <a:cubicBezTo>
                      <a:pt x="2455896" y="412123"/>
                      <a:pt x="2535834" y="447775"/>
                      <a:pt x="2538462" y="537097"/>
                    </a:cubicBezTo>
                    <a:cubicBezTo>
                      <a:pt x="2542591" y="688717"/>
                      <a:pt x="1998404" y="729250"/>
                      <a:pt x="1500752" y="728127"/>
                    </a:cubicBezTo>
                    <a:cubicBezTo>
                      <a:pt x="1500752" y="728127"/>
                      <a:pt x="1500752" y="728127"/>
                      <a:pt x="1500378" y="728127"/>
                    </a:cubicBezTo>
                    <a:cubicBezTo>
                      <a:pt x="1457594" y="728127"/>
                      <a:pt x="1403924" y="756647"/>
                      <a:pt x="1379904" y="791554"/>
                    </a:cubicBezTo>
                    <a:cubicBezTo>
                      <a:pt x="1379904" y="791554"/>
                      <a:pt x="2260363" y="884628"/>
                      <a:pt x="2496052" y="724372"/>
                    </a:cubicBezTo>
                    <a:cubicBezTo>
                      <a:pt x="2496052" y="724372"/>
                      <a:pt x="2739996" y="556239"/>
                      <a:pt x="2522322" y="399364"/>
                    </a:cubicBezTo>
                    <a:cubicBezTo>
                      <a:pt x="2988073" y="-56253"/>
                      <a:pt x="3095033" y="17305"/>
                      <a:pt x="3117552" y="53331"/>
                    </a:cubicBezTo>
                    <a:cubicBezTo>
                      <a:pt x="3121681" y="60089"/>
                      <a:pt x="3122430" y="68347"/>
                      <a:pt x="3119427" y="75476"/>
                    </a:cubicBezTo>
                    <a:close/>
                  </a:path>
                </a:pathLst>
              </a:custGeom>
              <a:solidFill>
                <a:srgbClr val="000000"/>
              </a:solidFill>
              <a:ln w="9525" cap="flat">
                <a:noFill/>
                <a:prstDash val="solid"/>
                <a:miter/>
              </a:ln>
            </p:spPr>
            <p:txBody>
              <a:bodyPr rtlCol="0" anchor="ctr"/>
              <a:lstStyle/>
              <a:p>
                <a:endParaRPr lang="en-GB"/>
              </a:p>
            </p:txBody>
          </p:sp>
        </p:grpSp>
      </p:grpSp>
      <p:sp>
        <p:nvSpPr>
          <p:cNvPr id="24" name="Rectangle 23">
            <a:extLst>
              <a:ext uri="{FF2B5EF4-FFF2-40B4-BE49-F238E27FC236}">
                <a16:creationId xmlns:a16="http://schemas.microsoft.com/office/drawing/2014/main" id="{86454631-0EEA-4573-A57F-479D95223F8F}"/>
              </a:ext>
            </a:extLst>
          </p:cNvPr>
          <p:cNvSpPr/>
          <p:nvPr/>
        </p:nvSpPr>
        <p:spPr>
          <a:xfrm>
            <a:off x="320746" y="1854304"/>
            <a:ext cx="11563760" cy="469487"/>
          </a:xfrm>
          <a:prstGeom prst="rect">
            <a:avLst/>
          </a:prstGeom>
        </p:spPr>
        <p:txBody>
          <a:bodyPr wrap="square">
            <a:spAutoFit/>
          </a:bodyPr>
          <a:lstStyle/>
          <a:p>
            <a:pPr algn="ctr">
              <a:lnSpc>
                <a:spcPct val="107000"/>
              </a:lnSpc>
              <a:spcAft>
                <a:spcPts val="800"/>
              </a:spcAft>
            </a:pPr>
            <a:r>
              <a:rPr lang="en-GB" sz="2400" dirty="0">
                <a:solidFill>
                  <a:srgbClr val="4472C4"/>
                </a:solidFill>
                <a:latin typeface="Tw Cen MT" panose="020B0602020104020603" pitchFamily="34" charset="0"/>
                <a:ea typeface="Calibri" panose="020F0502020204030204" pitchFamily="34" charset="0"/>
                <a:cs typeface="Times New Roman" panose="02020603050405020304" pitchFamily="18" charset="0"/>
              </a:rPr>
              <a:t>If symptomatic, isolation period is for </a:t>
            </a:r>
            <a:r>
              <a:rPr lang="en-GB" sz="2400" b="1" dirty="0">
                <a:latin typeface="Tw Cen MT" panose="020B0602020104020603" pitchFamily="34" charset="0"/>
                <a:ea typeface="Calibri" panose="020F0502020204030204" pitchFamily="34" charset="0"/>
                <a:cs typeface="Times New Roman" panose="02020603050405020304" pitchFamily="18" charset="0"/>
              </a:rPr>
              <a:t>14 days (not 7 days) </a:t>
            </a:r>
            <a:r>
              <a:rPr lang="en-GB" sz="2400" dirty="0">
                <a:solidFill>
                  <a:srgbClr val="4472C4"/>
                </a:solidFill>
                <a:latin typeface="Tw Cen MT" panose="020B0602020104020603" pitchFamily="34" charset="0"/>
                <a:ea typeface="Calibri" panose="020F0502020204030204" pitchFamily="34" charset="0"/>
                <a:cs typeface="Times New Roman" panose="02020603050405020304" pitchFamily="18" charset="0"/>
              </a:rPr>
              <a:t>from onset of symptoms</a:t>
            </a:r>
            <a:endParaRPr lang="en-GB" sz="2400" dirty="0"/>
          </a:p>
        </p:txBody>
      </p:sp>
      <p:sp>
        <p:nvSpPr>
          <p:cNvPr id="25" name="Rectangle 24">
            <a:extLst>
              <a:ext uri="{FF2B5EF4-FFF2-40B4-BE49-F238E27FC236}">
                <a16:creationId xmlns:a16="http://schemas.microsoft.com/office/drawing/2014/main" id="{0BADF9BE-CDE8-4ACB-9BB3-A18A78776C03}"/>
              </a:ext>
            </a:extLst>
          </p:cNvPr>
          <p:cNvSpPr/>
          <p:nvPr/>
        </p:nvSpPr>
        <p:spPr>
          <a:xfrm>
            <a:off x="781877" y="5820021"/>
            <a:ext cx="10940223" cy="461665"/>
          </a:xfrm>
          <a:prstGeom prst="rect">
            <a:avLst/>
          </a:prstGeom>
        </p:spPr>
        <p:txBody>
          <a:bodyPr wrap="square">
            <a:spAutoFit/>
          </a:bodyPr>
          <a:lstStyle/>
          <a:p>
            <a:pPr algn="ctr"/>
            <a:r>
              <a:rPr lang="en-GB" sz="2400" dirty="0">
                <a:solidFill>
                  <a:srgbClr val="4472C4"/>
                </a:solidFill>
                <a:latin typeface="Tw Cen MT" panose="020B0602020104020603" pitchFamily="34" charset="0"/>
                <a:ea typeface="Calibri" panose="020F0502020204030204" pitchFamily="34" charset="0"/>
                <a:cs typeface="Times New Roman" panose="02020603050405020304" pitchFamily="18" charset="0"/>
              </a:rPr>
              <a:t>Residents who have been in close contact should also isolate for </a:t>
            </a:r>
            <a:r>
              <a:rPr lang="en-GB" sz="2400" b="1" dirty="0">
                <a:latin typeface="Tw Cen MT" panose="020B0602020104020603" pitchFamily="34" charset="0"/>
                <a:ea typeface="Calibri" panose="020F0502020204030204" pitchFamily="34" charset="0"/>
                <a:cs typeface="Times New Roman" panose="02020603050405020304" pitchFamily="18" charset="0"/>
              </a:rPr>
              <a:t>14 days </a:t>
            </a:r>
            <a:r>
              <a:rPr lang="en-GB" sz="2400" dirty="0">
                <a:solidFill>
                  <a:srgbClr val="4472C4"/>
                </a:solidFill>
                <a:latin typeface="Tw Cen MT" panose="020B0602020104020603" pitchFamily="34" charset="0"/>
                <a:ea typeface="Calibri" panose="020F0502020204030204" pitchFamily="34" charset="0"/>
                <a:cs typeface="Times New Roman" panose="02020603050405020304" pitchFamily="18" charset="0"/>
              </a:rPr>
              <a:t>since contact</a:t>
            </a:r>
            <a:endParaRPr lang="en-GB" sz="2400" dirty="0"/>
          </a:p>
        </p:txBody>
      </p:sp>
    </p:spTree>
    <p:extLst>
      <p:ext uri="{BB962C8B-B14F-4D97-AF65-F5344CB8AC3E}">
        <p14:creationId xmlns:p14="http://schemas.microsoft.com/office/powerpoint/2010/main" val="15304753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0F80-1FD8-4399-B055-299D63C3BA7D}"/>
              </a:ext>
            </a:extLst>
          </p:cNvPr>
          <p:cNvSpPr>
            <a:spLocks noGrp="1"/>
          </p:cNvSpPr>
          <p:nvPr>
            <p:ph type="title"/>
          </p:nvPr>
        </p:nvSpPr>
        <p:spPr/>
        <p:txBody>
          <a:bodyPr>
            <a:noAutofit/>
          </a:bodyPr>
          <a:lstStyle/>
          <a:p>
            <a:r>
              <a:rPr lang="en-GB" sz="4000" b="1" dirty="0">
                <a:latin typeface="Tw Cen MT" panose="020B0602020104020603" pitchFamily="34" charset="0"/>
              </a:rPr>
              <a:t>Smoking and COVID-19</a:t>
            </a:r>
          </a:p>
        </p:txBody>
      </p:sp>
      <p:sp>
        <p:nvSpPr>
          <p:cNvPr id="3" name="Content Placeholder 2">
            <a:extLst>
              <a:ext uri="{FF2B5EF4-FFF2-40B4-BE49-F238E27FC236}">
                <a16:creationId xmlns:a16="http://schemas.microsoft.com/office/drawing/2014/main" id="{F048A28C-AEBA-4117-8DDB-9F8F241D5143}"/>
              </a:ext>
            </a:extLst>
          </p:cNvPr>
          <p:cNvSpPr>
            <a:spLocks noGrp="1"/>
          </p:cNvSpPr>
          <p:nvPr>
            <p:ph sz="quarter" idx="10"/>
          </p:nvPr>
        </p:nvSpPr>
        <p:spPr>
          <a:xfrm>
            <a:off x="5219700" y="1748583"/>
            <a:ext cx="6203676" cy="4504157"/>
          </a:xfrm>
        </p:spPr>
        <p:txBody>
          <a:bodyPr>
            <a:noAutofit/>
          </a:bodyPr>
          <a:lstStyle/>
          <a:p>
            <a:pPr marL="0" indent="0" algn="ctr">
              <a:lnSpc>
                <a:spcPct val="107000"/>
              </a:lnSpc>
              <a:spcAft>
                <a:spcPts val="0"/>
              </a:spcAft>
              <a:buNone/>
            </a:pPr>
            <a:r>
              <a:rPr lang="en-GB" sz="2200" dirty="0">
                <a:latin typeface="Tw Cen MT" panose="020B0602020104020603" pitchFamily="34" charset="0"/>
                <a:ea typeface="Calibri" panose="020F0502020204030204" pitchFamily="34" charset="0"/>
                <a:cs typeface="Times New Roman" panose="02020603050405020304" pitchFamily="18" charset="0"/>
              </a:rPr>
              <a:t>There have been some media reports that smoking is protective against COVID-19. The quality of these studies is low and there are problems with confounding errors </a:t>
            </a:r>
          </a:p>
          <a:p>
            <a:pPr marL="0" indent="0" algn="ctr">
              <a:lnSpc>
                <a:spcPct val="107000"/>
              </a:lnSpc>
              <a:spcAft>
                <a:spcPts val="0"/>
              </a:spcAft>
              <a:buNone/>
            </a:pPr>
            <a:endParaRPr lang="en-GB" sz="800" dirty="0">
              <a:latin typeface="Tw Cen MT" panose="020B0602020104020603" pitchFamily="34" charset="0"/>
              <a:ea typeface="Calibri" panose="020F0502020204030204" pitchFamily="34" charset="0"/>
              <a:cs typeface="Times New Roman" panose="02020603050405020304" pitchFamily="18" charset="0"/>
            </a:endParaRPr>
          </a:p>
          <a:p>
            <a:pPr marL="0" indent="0" algn="ctr">
              <a:lnSpc>
                <a:spcPct val="107000"/>
              </a:lnSpc>
              <a:buNone/>
            </a:pPr>
            <a:r>
              <a:rPr lang="en-GB" sz="2200" b="1" dirty="0">
                <a:solidFill>
                  <a:srgbClr val="0161B3"/>
                </a:solidFill>
                <a:latin typeface="Tw Cen MT" panose="020B0602020104020603" pitchFamily="34" charset="0"/>
                <a:ea typeface="Calibri" panose="020F0502020204030204" pitchFamily="34" charset="0"/>
                <a:cs typeface="Times New Roman" panose="02020603050405020304" pitchFamily="18" charset="0"/>
              </a:rPr>
              <a:t>For now, there is NO evidence that smoking is protective</a:t>
            </a:r>
          </a:p>
          <a:p>
            <a:pPr marL="0" indent="0" algn="ctr">
              <a:lnSpc>
                <a:spcPct val="107000"/>
              </a:lnSpc>
              <a:buNone/>
            </a:pPr>
            <a:endParaRPr lang="en-GB" sz="800" dirty="0">
              <a:solidFill>
                <a:srgbClr val="0161B3"/>
              </a:solidFill>
              <a:latin typeface="Tw Cen MT" panose="020B0602020104020603" pitchFamily="34" charset="0"/>
              <a:ea typeface="Calibri" panose="020F0502020204030204" pitchFamily="34" charset="0"/>
              <a:cs typeface="Times New Roman" panose="02020603050405020304" pitchFamily="18" charset="0"/>
            </a:endParaRPr>
          </a:p>
          <a:p>
            <a:pPr marL="0" indent="0" algn="ctr">
              <a:lnSpc>
                <a:spcPct val="107000"/>
              </a:lnSpc>
              <a:spcAft>
                <a:spcPts val="0"/>
              </a:spcAft>
              <a:buNone/>
            </a:pPr>
            <a:r>
              <a:rPr lang="en-GB" sz="2200" b="1" u="sng" dirty="0">
                <a:solidFill>
                  <a:srgbClr val="0161B3"/>
                </a:solidFill>
                <a:latin typeface="Tw Cen MT" panose="020B0602020104020603" pitchFamily="34" charset="0"/>
                <a:ea typeface="Calibri" panose="020F0502020204030204" pitchFamily="34" charset="0"/>
                <a:cs typeface="Times New Roman" panose="02020603050405020304" pitchFamily="18" charset="0"/>
              </a:rPr>
              <a:t>It is still the case that smokers have more severe symptoms</a:t>
            </a:r>
            <a:endParaRPr lang="en-GB" sz="2200" dirty="0">
              <a:solidFill>
                <a:srgbClr val="0161B3"/>
              </a:solidFill>
              <a:latin typeface="Tw Cen MT" panose="020B0602020104020603" pitchFamily="34" charset="0"/>
              <a:ea typeface="Calibri" panose="020F0502020204030204" pitchFamily="34" charset="0"/>
              <a:cs typeface="Times New Roman" panose="02020603050405020304" pitchFamily="18" charset="0"/>
            </a:endParaRPr>
          </a:p>
          <a:p>
            <a:pPr marL="0" indent="0" algn="ctr">
              <a:lnSpc>
                <a:spcPct val="107000"/>
              </a:lnSpc>
              <a:spcAft>
                <a:spcPts val="0"/>
              </a:spcAft>
              <a:buNone/>
            </a:pPr>
            <a:r>
              <a:rPr lang="en-GB" sz="2200" dirty="0">
                <a:latin typeface="Tw Cen MT" panose="020B0602020104020603" pitchFamily="34" charset="0"/>
                <a:ea typeface="Calibri" panose="020F0502020204030204" pitchFamily="34" charset="0"/>
                <a:cs typeface="Times New Roman" panose="02020603050405020304" pitchFamily="18" charset="0"/>
              </a:rPr>
              <a:t>Smokers should still be encouraged to quit smoking</a:t>
            </a:r>
            <a:endParaRPr lang="en-GB" sz="2200" dirty="0"/>
          </a:p>
        </p:txBody>
      </p:sp>
      <p:grpSp>
        <p:nvGrpSpPr>
          <p:cNvPr id="5" name="Graphic 3" descr="Smoking">
            <a:extLst>
              <a:ext uri="{FF2B5EF4-FFF2-40B4-BE49-F238E27FC236}">
                <a16:creationId xmlns:a16="http://schemas.microsoft.com/office/drawing/2014/main" id="{248DCB2E-3BFE-4887-ACAE-09DABFBA9E83}"/>
              </a:ext>
            </a:extLst>
          </p:cNvPr>
          <p:cNvGrpSpPr/>
          <p:nvPr/>
        </p:nvGrpSpPr>
        <p:grpSpPr>
          <a:xfrm>
            <a:off x="901700" y="1833142"/>
            <a:ext cx="4191000" cy="4212058"/>
            <a:chOff x="901700" y="1833142"/>
            <a:chExt cx="4191000" cy="4212058"/>
          </a:xfrm>
        </p:grpSpPr>
        <p:sp>
          <p:nvSpPr>
            <p:cNvPr id="6" name="Freeform: Shape 5">
              <a:extLst>
                <a:ext uri="{FF2B5EF4-FFF2-40B4-BE49-F238E27FC236}">
                  <a16:creationId xmlns:a16="http://schemas.microsoft.com/office/drawing/2014/main" id="{8CA306D4-950C-4C8F-8BE6-28631C1BEB6D}"/>
                </a:ext>
              </a:extLst>
            </p:cNvPr>
            <p:cNvSpPr/>
            <p:nvPr/>
          </p:nvSpPr>
          <p:spPr>
            <a:xfrm>
              <a:off x="969913" y="4687798"/>
              <a:ext cx="960438" cy="789761"/>
            </a:xfrm>
            <a:custGeom>
              <a:avLst/>
              <a:gdLst>
                <a:gd name="connsiteX0" fmla="*/ 150068 w 960437"/>
                <a:gd name="connsiteY0" fmla="*/ 150822 h 789760"/>
                <a:gd name="connsiteX1" fmla="*/ 848568 w 960437"/>
                <a:gd name="connsiteY1" fmla="*/ 150822 h 789760"/>
                <a:gd name="connsiteX2" fmla="*/ 848568 w 960437"/>
                <a:gd name="connsiteY2" fmla="*/ 677330 h 789760"/>
                <a:gd name="connsiteX3" fmla="*/ 150068 w 960437"/>
                <a:gd name="connsiteY3" fmla="*/ 677330 h 789760"/>
              </a:gdLst>
              <a:ahLst/>
              <a:cxnLst>
                <a:cxn ang="0">
                  <a:pos x="connsiteX0" y="connsiteY0"/>
                </a:cxn>
                <a:cxn ang="0">
                  <a:pos x="connsiteX1" y="connsiteY1"/>
                </a:cxn>
                <a:cxn ang="0">
                  <a:pos x="connsiteX2" y="connsiteY2"/>
                </a:cxn>
                <a:cxn ang="0">
                  <a:pos x="connsiteX3" y="connsiteY3"/>
                </a:cxn>
              </a:cxnLst>
              <a:rect l="l" t="t" r="r" b="b"/>
              <a:pathLst>
                <a:path w="960437" h="789760">
                  <a:moveTo>
                    <a:pt x="150068" y="150822"/>
                  </a:moveTo>
                  <a:lnTo>
                    <a:pt x="848568" y="150822"/>
                  </a:lnTo>
                  <a:lnTo>
                    <a:pt x="848568" y="677330"/>
                  </a:lnTo>
                  <a:lnTo>
                    <a:pt x="150068" y="677330"/>
                  </a:lnTo>
                  <a:close/>
                </a:path>
              </a:pathLst>
            </a:custGeom>
            <a:solidFill>
              <a:srgbClr val="000000"/>
            </a:solidFill>
            <a:ln w="43656"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562B9E3-BE46-41C2-A7B9-954EA2771A3E}"/>
                </a:ext>
              </a:extLst>
            </p:cNvPr>
            <p:cNvSpPr/>
            <p:nvPr/>
          </p:nvSpPr>
          <p:spPr>
            <a:xfrm>
              <a:off x="1843038" y="4687798"/>
              <a:ext cx="2706688" cy="789761"/>
            </a:xfrm>
            <a:custGeom>
              <a:avLst/>
              <a:gdLst>
                <a:gd name="connsiteX0" fmla="*/ 150068 w 2706687"/>
                <a:gd name="connsiteY0" fmla="*/ 150822 h 789760"/>
                <a:gd name="connsiteX1" fmla="*/ 2594818 w 2706687"/>
                <a:gd name="connsiteY1" fmla="*/ 150822 h 789760"/>
                <a:gd name="connsiteX2" fmla="*/ 2594818 w 2706687"/>
                <a:gd name="connsiteY2" fmla="*/ 677330 h 789760"/>
                <a:gd name="connsiteX3" fmla="*/ 150068 w 2706687"/>
                <a:gd name="connsiteY3" fmla="*/ 677330 h 789760"/>
              </a:gdLst>
              <a:ahLst/>
              <a:cxnLst>
                <a:cxn ang="0">
                  <a:pos x="connsiteX0" y="connsiteY0"/>
                </a:cxn>
                <a:cxn ang="0">
                  <a:pos x="connsiteX1" y="connsiteY1"/>
                </a:cxn>
                <a:cxn ang="0">
                  <a:pos x="connsiteX2" y="connsiteY2"/>
                </a:cxn>
                <a:cxn ang="0">
                  <a:pos x="connsiteX3" y="connsiteY3"/>
                </a:cxn>
              </a:cxnLst>
              <a:rect l="l" t="t" r="r" b="b"/>
              <a:pathLst>
                <a:path w="2706687" h="789760">
                  <a:moveTo>
                    <a:pt x="150068" y="150822"/>
                  </a:moveTo>
                  <a:lnTo>
                    <a:pt x="2594818" y="150822"/>
                  </a:lnTo>
                  <a:lnTo>
                    <a:pt x="2594818" y="677330"/>
                  </a:lnTo>
                  <a:lnTo>
                    <a:pt x="150068" y="677330"/>
                  </a:lnTo>
                  <a:close/>
                </a:path>
              </a:pathLst>
            </a:custGeom>
            <a:solidFill>
              <a:srgbClr val="000000"/>
            </a:solidFill>
            <a:ln w="4365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F018B712-D605-4190-B6B8-261A36632CE7}"/>
                </a:ext>
              </a:extLst>
            </p:cNvPr>
            <p:cNvSpPr/>
            <p:nvPr/>
          </p:nvSpPr>
          <p:spPr>
            <a:xfrm>
              <a:off x="2454225" y="2362391"/>
              <a:ext cx="2532063" cy="2457034"/>
            </a:xfrm>
            <a:custGeom>
              <a:avLst/>
              <a:gdLst>
                <a:gd name="connsiteX0" fmla="*/ 2420193 w 2532062"/>
                <a:gd name="connsiteY0" fmla="*/ 1993598 h 2457033"/>
                <a:gd name="connsiteX1" fmla="*/ 2420193 w 2532062"/>
                <a:gd name="connsiteY1" fmla="*/ 1993598 h 2457033"/>
                <a:gd name="connsiteX2" fmla="*/ 2420193 w 2532062"/>
                <a:gd name="connsiteY2" fmla="*/ 1993598 h 2457033"/>
                <a:gd name="connsiteX3" fmla="*/ 2415828 w 2532062"/>
                <a:gd name="connsiteY3" fmla="*/ 1936560 h 2457033"/>
                <a:gd name="connsiteX4" fmla="*/ 2415828 w 2532062"/>
                <a:gd name="connsiteY4" fmla="*/ 1932172 h 2457033"/>
                <a:gd name="connsiteX5" fmla="*/ 2411462 w 2532062"/>
                <a:gd name="connsiteY5" fmla="*/ 1888296 h 2457033"/>
                <a:gd name="connsiteX6" fmla="*/ 1852662 w 2532062"/>
                <a:gd name="connsiteY6" fmla="*/ 1423215 h 2457033"/>
                <a:gd name="connsiteX7" fmla="*/ 1721693 w 2532062"/>
                <a:gd name="connsiteY7" fmla="*/ 1291588 h 2457033"/>
                <a:gd name="connsiteX8" fmla="*/ 1721693 w 2532062"/>
                <a:gd name="connsiteY8" fmla="*/ 1291588 h 2457033"/>
                <a:gd name="connsiteX9" fmla="*/ 1721693 w 2532062"/>
                <a:gd name="connsiteY9" fmla="*/ 1291588 h 2457033"/>
                <a:gd name="connsiteX10" fmla="*/ 1721693 w 2532062"/>
                <a:gd name="connsiteY10" fmla="*/ 1291588 h 2457033"/>
                <a:gd name="connsiteX11" fmla="*/ 1721693 w 2532062"/>
                <a:gd name="connsiteY11" fmla="*/ 1247713 h 2457033"/>
                <a:gd name="connsiteX12" fmla="*/ 1285131 w 2532062"/>
                <a:gd name="connsiteY12" fmla="*/ 808956 h 2457033"/>
                <a:gd name="connsiteX13" fmla="*/ 1154162 w 2532062"/>
                <a:gd name="connsiteY13" fmla="*/ 677330 h 2457033"/>
                <a:gd name="connsiteX14" fmla="*/ 652115 w 2532062"/>
                <a:gd name="connsiteY14" fmla="*/ 150822 h 2457033"/>
                <a:gd name="connsiteX15" fmla="*/ 150068 w 2532062"/>
                <a:gd name="connsiteY15" fmla="*/ 677330 h 2457033"/>
                <a:gd name="connsiteX16" fmla="*/ 429468 w 2532062"/>
                <a:gd name="connsiteY16" fmla="*/ 1146799 h 2457033"/>
                <a:gd name="connsiteX17" fmla="*/ 416371 w 2532062"/>
                <a:gd name="connsiteY17" fmla="*/ 1252100 h 2457033"/>
                <a:gd name="connsiteX18" fmla="*/ 831106 w 2532062"/>
                <a:gd name="connsiteY18" fmla="*/ 1686469 h 2457033"/>
                <a:gd name="connsiteX19" fmla="*/ 1088678 w 2532062"/>
                <a:gd name="connsiteY19" fmla="*/ 1594330 h 2457033"/>
                <a:gd name="connsiteX20" fmla="*/ 1464121 w 2532062"/>
                <a:gd name="connsiteY20" fmla="*/ 1774220 h 2457033"/>
                <a:gd name="connsiteX21" fmla="*/ 1944340 w 2532062"/>
                <a:gd name="connsiteY21" fmla="*/ 1774220 h 2457033"/>
                <a:gd name="connsiteX22" fmla="*/ 2162622 w 2532062"/>
                <a:gd name="connsiteY22" fmla="*/ 1993598 h 2457033"/>
                <a:gd name="connsiteX23" fmla="*/ 2162622 w 2532062"/>
                <a:gd name="connsiteY23" fmla="*/ 2344603 h 2457033"/>
                <a:gd name="connsiteX24" fmla="*/ 2424559 w 2532062"/>
                <a:gd name="connsiteY24" fmla="*/ 2344603 h 2457033"/>
                <a:gd name="connsiteX25" fmla="*/ 2420193 w 2532062"/>
                <a:gd name="connsiteY25" fmla="*/ 1993598 h 245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32062" h="2457033">
                  <a:moveTo>
                    <a:pt x="2420193" y="1993598"/>
                  </a:moveTo>
                  <a:lnTo>
                    <a:pt x="2420193" y="1993598"/>
                  </a:lnTo>
                  <a:cubicBezTo>
                    <a:pt x="2420193" y="1993598"/>
                    <a:pt x="2420193" y="1989210"/>
                    <a:pt x="2420193" y="1993598"/>
                  </a:cubicBezTo>
                  <a:cubicBezTo>
                    <a:pt x="2420193" y="1971660"/>
                    <a:pt x="2420193" y="1954110"/>
                    <a:pt x="2415828" y="1936560"/>
                  </a:cubicBezTo>
                  <a:cubicBezTo>
                    <a:pt x="2415828" y="1936560"/>
                    <a:pt x="2415828" y="1936560"/>
                    <a:pt x="2415828" y="1932172"/>
                  </a:cubicBezTo>
                  <a:cubicBezTo>
                    <a:pt x="2415828" y="1919009"/>
                    <a:pt x="2411462" y="1901459"/>
                    <a:pt x="2411462" y="1888296"/>
                  </a:cubicBezTo>
                  <a:cubicBezTo>
                    <a:pt x="2363440" y="1625043"/>
                    <a:pt x="2132062" y="1423215"/>
                    <a:pt x="1852662" y="1423215"/>
                  </a:cubicBezTo>
                  <a:cubicBezTo>
                    <a:pt x="1778447" y="1423215"/>
                    <a:pt x="1721693" y="1366177"/>
                    <a:pt x="1721693" y="1291588"/>
                  </a:cubicBezTo>
                  <a:lnTo>
                    <a:pt x="1721693" y="1291588"/>
                  </a:lnTo>
                  <a:cubicBezTo>
                    <a:pt x="1721693" y="1291588"/>
                    <a:pt x="1721693" y="1291588"/>
                    <a:pt x="1721693" y="1291588"/>
                  </a:cubicBezTo>
                  <a:lnTo>
                    <a:pt x="1721693" y="1291588"/>
                  </a:lnTo>
                  <a:lnTo>
                    <a:pt x="1721693" y="1247713"/>
                  </a:lnTo>
                  <a:cubicBezTo>
                    <a:pt x="1721693" y="1006397"/>
                    <a:pt x="1525240" y="808956"/>
                    <a:pt x="1285131" y="808956"/>
                  </a:cubicBezTo>
                  <a:cubicBezTo>
                    <a:pt x="1210915" y="808956"/>
                    <a:pt x="1154162" y="751918"/>
                    <a:pt x="1154162" y="677330"/>
                  </a:cubicBezTo>
                  <a:cubicBezTo>
                    <a:pt x="1154162" y="387751"/>
                    <a:pt x="931515" y="150822"/>
                    <a:pt x="652115" y="150822"/>
                  </a:cubicBezTo>
                  <a:cubicBezTo>
                    <a:pt x="372715" y="150822"/>
                    <a:pt x="150068" y="387751"/>
                    <a:pt x="150068" y="677330"/>
                  </a:cubicBezTo>
                  <a:cubicBezTo>
                    <a:pt x="150068" y="883545"/>
                    <a:pt x="263575" y="1063435"/>
                    <a:pt x="429468" y="1146799"/>
                  </a:cubicBezTo>
                  <a:cubicBezTo>
                    <a:pt x="420737" y="1181899"/>
                    <a:pt x="416371" y="1217000"/>
                    <a:pt x="416371" y="1252100"/>
                  </a:cubicBezTo>
                  <a:cubicBezTo>
                    <a:pt x="416371" y="1493416"/>
                    <a:pt x="599728" y="1686469"/>
                    <a:pt x="831106" y="1686469"/>
                  </a:cubicBezTo>
                  <a:cubicBezTo>
                    <a:pt x="927150" y="1686469"/>
                    <a:pt x="1018828" y="1651368"/>
                    <a:pt x="1088678" y="1594330"/>
                  </a:cubicBezTo>
                  <a:cubicBezTo>
                    <a:pt x="1175990" y="1704019"/>
                    <a:pt x="1311325" y="1774220"/>
                    <a:pt x="1464121" y="1774220"/>
                  </a:cubicBezTo>
                  <a:lnTo>
                    <a:pt x="1944340" y="1774220"/>
                  </a:lnTo>
                  <a:cubicBezTo>
                    <a:pt x="2066578" y="1774220"/>
                    <a:pt x="2162622" y="1870746"/>
                    <a:pt x="2162622" y="1993598"/>
                  </a:cubicBezTo>
                  <a:lnTo>
                    <a:pt x="2162622" y="2344603"/>
                  </a:lnTo>
                  <a:lnTo>
                    <a:pt x="2424559" y="2344603"/>
                  </a:lnTo>
                  <a:lnTo>
                    <a:pt x="2420193" y="1993598"/>
                  </a:lnTo>
                  <a:close/>
                </a:path>
              </a:pathLst>
            </a:custGeom>
            <a:solidFill>
              <a:srgbClr val="000000"/>
            </a:solidFill>
            <a:ln w="43656"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9D0EB0D-A850-40E5-A87B-D836D6DA9E24}"/>
                </a:ext>
              </a:extLst>
            </p:cNvPr>
            <p:cNvSpPr/>
            <p:nvPr/>
          </p:nvSpPr>
          <p:spPr>
            <a:xfrm>
              <a:off x="4462413" y="4687798"/>
              <a:ext cx="523875" cy="789761"/>
            </a:xfrm>
            <a:custGeom>
              <a:avLst/>
              <a:gdLst>
                <a:gd name="connsiteX0" fmla="*/ 150068 w 523875"/>
                <a:gd name="connsiteY0" fmla="*/ 150822 h 789760"/>
                <a:gd name="connsiteX1" fmla="*/ 412006 w 523875"/>
                <a:gd name="connsiteY1" fmla="*/ 150822 h 789760"/>
                <a:gd name="connsiteX2" fmla="*/ 412006 w 523875"/>
                <a:gd name="connsiteY2" fmla="*/ 677330 h 789760"/>
                <a:gd name="connsiteX3" fmla="*/ 150068 w 523875"/>
                <a:gd name="connsiteY3" fmla="*/ 677330 h 789760"/>
              </a:gdLst>
              <a:ahLst/>
              <a:cxnLst>
                <a:cxn ang="0">
                  <a:pos x="connsiteX0" y="connsiteY0"/>
                </a:cxn>
                <a:cxn ang="0">
                  <a:pos x="connsiteX1" y="connsiteY1"/>
                </a:cxn>
                <a:cxn ang="0">
                  <a:pos x="connsiteX2" y="connsiteY2"/>
                </a:cxn>
                <a:cxn ang="0">
                  <a:pos x="connsiteX3" y="connsiteY3"/>
                </a:cxn>
              </a:cxnLst>
              <a:rect l="l" t="t" r="r" b="b"/>
              <a:pathLst>
                <a:path w="523875" h="789760">
                  <a:moveTo>
                    <a:pt x="150068" y="150822"/>
                  </a:moveTo>
                  <a:lnTo>
                    <a:pt x="412006" y="150822"/>
                  </a:lnTo>
                  <a:lnTo>
                    <a:pt x="412006" y="677330"/>
                  </a:lnTo>
                  <a:lnTo>
                    <a:pt x="150068" y="677330"/>
                  </a:lnTo>
                  <a:close/>
                </a:path>
              </a:pathLst>
            </a:custGeom>
            <a:solidFill>
              <a:srgbClr val="000000"/>
            </a:solidFill>
            <a:ln w="43656" cap="flat">
              <a:noFill/>
              <a:prstDash val="solid"/>
              <a:miter/>
            </a:ln>
          </p:spPr>
          <p:txBody>
            <a:bodyPr rtlCol="0" anchor="ctr"/>
            <a:lstStyle/>
            <a:p>
              <a:endParaRPr lang="en-GB"/>
            </a:p>
          </p:txBody>
        </p:sp>
      </p:grpSp>
      <p:sp>
        <p:nvSpPr>
          <p:cNvPr id="10" name="Oval 9">
            <a:extLst>
              <a:ext uri="{FF2B5EF4-FFF2-40B4-BE49-F238E27FC236}">
                <a16:creationId xmlns:a16="http://schemas.microsoft.com/office/drawing/2014/main" id="{0811BFD4-8828-459F-AB6C-1037DD9ADA30}"/>
              </a:ext>
            </a:extLst>
          </p:cNvPr>
          <p:cNvSpPr/>
          <p:nvPr/>
        </p:nvSpPr>
        <p:spPr>
          <a:xfrm>
            <a:off x="2647926" y="2540000"/>
            <a:ext cx="927100" cy="7897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581DC79-5E4E-4752-8460-F69234D65584}"/>
              </a:ext>
            </a:extLst>
          </p:cNvPr>
          <p:cNvSpPr/>
          <p:nvPr/>
        </p:nvSpPr>
        <p:spPr>
          <a:xfrm>
            <a:off x="2643908" y="2717609"/>
            <a:ext cx="927100" cy="7897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E288775-B6EE-4A15-B8CD-DB46404BB816}"/>
              </a:ext>
            </a:extLst>
          </p:cNvPr>
          <p:cNvSpPr/>
          <p:nvPr/>
        </p:nvSpPr>
        <p:spPr>
          <a:xfrm>
            <a:off x="2877320" y="3239903"/>
            <a:ext cx="927100" cy="7897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492E556-C00B-4D02-BEEF-4CEF196683BD}"/>
              </a:ext>
            </a:extLst>
          </p:cNvPr>
          <p:cNvSpPr/>
          <p:nvPr/>
        </p:nvSpPr>
        <p:spPr>
          <a:xfrm>
            <a:off x="3250358" y="3165888"/>
            <a:ext cx="927100" cy="7897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619F3BF-D99F-420C-9B41-01A6733C4341}"/>
              </a:ext>
            </a:extLst>
          </p:cNvPr>
          <p:cNvSpPr/>
          <p:nvPr/>
        </p:nvSpPr>
        <p:spPr>
          <a:xfrm>
            <a:off x="4594045" y="4241800"/>
            <a:ext cx="300192" cy="4459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Flowchart: Terminator 14">
            <a:extLst>
              <a:ext uri="{FF2B5EF4-FFF2-40B4-BE49-F238E27FC236}">
                <a16:creationId xmlns:a16="http://schemas.microsoft.com/office/drawing/2014/main" id="{0F80A3DD-13FC-4DFF-974D-238D1FBD2EE1}"/>
              </a:ext>
            </a:extLst>
          </p:cNvPr>
          <p:cNvSpPr/>
          <p:nvPr/>
        </p:nvSpPr>
        <p:spPr>
          <a:xfrm>
            <a:off x="3579044" y="3901019"/>
            <a:ext cx="1122288" cy="202659"/>
          </a:xfrm>
          <a:prstGeom prst="flowChartTermina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77767D1-D467-4B42-BF67-9A4C167FCA72}"/>
              </a:ext>
            </a:extLst>
          </p:cNvPr>
          <p:cNvSpPr/>
          <p:nvPr/>
        </p:nvSpPr>
        <p:spPr>
          <a:xfrm>
            <a:off x="4033814" y="3752990"/>
            <a:ext cx="515912" cy="1480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8CD9646-C189-47F4-AA11-B3D530361E97}"/>
              </a:ext>
            </a:extLst>
          </p:cNvPr>
          <p:cNvSpPr/>
          <p:nvPr/>
        </p:nvSpPr>
        <p:spPr>
          <a:xfrm rot="2550847">
            <a:off x="4206811" y="3959550"/>
            <a:ext cx="794444" cy="2647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44097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1000"/>
                                        <p:tgtEl>
                                          <p:spTgt spid="17"/>
                                        </p:tgtEl>
                                      </p:cBhvr>
                                    </p:animEffect>
                                  </p:childTnLst>
                                </p:cTn>
                              </p:par>
                              <p:par>
                                <p:cTn id="11" presetID="22" presetClass="entr" presetSubtype="4" repeatCount="indefinite"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000"/>
                                        <p:tgtEl>
                                          <p:spTgt spid="15"/>
                                        </p:tgtEl>
                                      </p:cBhvr>
                                    </p:animEffect>
                                  </p:childTnLst>
                                </p:cTn>
                              </p:par>
                              <p:par>
                                <p:cTn id="14" presetID="22" presetClass="entr" presetSubtype="4" repeatCount="indefinite"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3000"/>
                                        <p:tgtEl>
                                          <p:spTgt spid="16"/>
                                        </p:tgtEl>
                                      </p:cBhvr>
                                    </p:animEffect>
                                  </p:childTnLst>
                                </p:cTn>
                              </p:par>
                              <p:par>
                                <p:cTn id="17" presetID="6" presetClass="emph" presetSubtype="0" repeatCount="indefinite" fill="hold" grpId="0" nodeType="withEffect">
                                  <p:stCondLst>
                                    <p:cond delay="0"/>
                                  </p:stCondLst>
                                  <p:childTnLst>
                                    <p:animScale>
                                      <p:cBhvr>
                                        <p:cTn id="18" dur="5000" fill="hold"/>
                                        <p:tgtEl>
                                          <p:spTgt spid="13"/>
                                        </p:tgtEl>
                                      </p:cBhvr>
                                      <p:by x="150000" y="150000"/>
                                    </p:animScale>
                                  </p:childTnLst>
                                </p:cTn>
                              </p:par>
                              <p:par>
                                <p:cTn id="19" presetID="6" presetClass="emph" presetSubtype="0" repeatCount="indefinite" fill="hold" grpId="0" nodeType="withEffect">
                                  <p:stCondLst>
                                    <p:cond delay="0"/>
                                  </p:stCondLst>
                                  <p:childTnLst>
                                    <p:animScale>
                                      <p:cBhvr>
                                        <p:cTn id="20" dur="20000" fill="hold"/>
                                        <p:tgtEl>
                                          <p:spTgt spid="12"/>
                                        </p:tgtEl>
                                      </p:cBhvr>
                                      <p:by x="150000" y="150000"/>
                                    </p:animScale>
                                  </p:childTnLst>
                                </p:cTn>
                              </p:par>
                              <p:par>
                                <p:cTn id="21" presetID="6" presetClass="emph" presetSubtype="0" repeatCount="indefinite" fill="hold" grpId="0" nodeType="withEffect">
                                  <p:stCondLst>
                                    <p:cond delay="0"/>
                                  </p:stCondLst>
                                  <p:childTnLst>
                                    <p:animScale>
                                      <p:cBhvr>
                                        <p:cTn id="22" dur="2000" fill="hold"/>
                                        <p:tgtEl>
                                          <p:spTgt spid="11"/>
                                        </p:tgtEl>
                                      </p:cBhvr>
                                      <p:by x="150000" y="150000"/>
                                    </p:animScale>
                                  </p:childTnLst>
                                </p:cTn>
                              </p:par>
                              <p:par>
                                <p:cTn id="23" presetID="6" presetClass="emph" presetSubtype="0" repeatCount="indefinite" fill="hold" grpId="0" nodeType="withEffect">
                                  <p:stCondLst>
                                    <p:cond delay="0"/>
                                  </p:stCondLst>
                                  <p:childTnLst>
                                    <p:animScale>
                                      <p:cBhvr>
                                        <p:cTn id="24" dur="1000" fill="hold"/>
                                        <p:tgtEl>
                                          <p:spTgt spid="10"/>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left)">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98EE-F487-4D45-8905-B8F16A7DBCDD}"/>
              </a:ext>
            </a:extLst>
          </p:cNvPr>
          <p:cNvSpPr>
            <a:spLocks noGrp="1"/>
          </p:cNvSpPr>
          <p:nvPr>
            <p:ph type="title"/>
          </p:nvPr>
        </p:nvSpPr>
        <p:spPr/>
        <p:txBody>
          <a:bodyPr>
            <a:noAutofit/>
          </a:bodyPr>
          <a:lstStyle/>
          <a:p>
            <a:r>
              <a:rPr lang="en-GB" sz="4000" b="1" dirty="0">
                <a:latin typeface="Tw Cen MT" panose="020B0602020104020603" pitchFamily="34" charset="0"/>
              </a:rPr>
              <a:t>Essential guidance documents</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35DD401E-C0C7-49D2-890B-EA972B68DEB4}"/>
                  </a:ext>
                </a:extLst>
              </p:cNvPr>
              <p:cNvGraphicFramePr>
                <a:graphicFrameLocks noChangeAspect="1"/>
              </p:cNvGraphicFramePr>
              <p:nvPr>
                <p:extLst>
                  <p:ext uri="{D42A27DB-BD31-4B8C-83A1-F6EECF244321}">
                    <p14:modId xmlns:p14="http://schemas.microsoft.com/office/powerpoint/2010/main" val="1867729471"/>
                  </p:ext>
                </p:extLst>
              </p:nvPr>
            </p:nvGraphicFramePr>
            <p:xfrm>
              <a:off x="8298426" y="2222500"/>
              <a:ext cx="3048000" cy="1714500"/>
            </p:xfrm>
            <a:graphic>
              <a:graphicData uri="http://schemas.microsoft.com/office/powerpoint/2016/slidezoom">
                <pslz:sldZm>
                  <pslz:sldZmObj sldId="438" cId="3994912079">
                    <pslz:zmPr id="{A6F3F2B6-5ED0-451F-A6A0-1083FF53430F}" returnToParent="0" transitionDur="1000" showBg="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noFill/>
                        </a:ln>
                      </p166:spPr>
                    </pslz:zmPr>
                  </pslz:sldZmObj>
                </pslz:sldZm>
              </a:graphicData>
            </a:graphic>
          </p:graphicFrame>
        </mc:Choice>
        <mc:Fallback xmlns="">
          <p:pic>
            <p:nvPicPr>
              <p:cNvPr id="4" name="Slide Zoom 3">
                <a:hlinkClick r:id="rId6" action="ppaction://hlinksldjump"/>
                <a:extLst>
                  <a:ext uri="{FF2B5EF4-FFF2-40B4-BE49-F238E27FC236}">
                    <a16:creationId xmlns:a16="http://schemas.microsoft.com/office/drawing/2014/main" id="{35DD401E-C0C7-49D2-890B-EA972B68DEB4}"/>
                  </a:ext>
                </a:extLst>
              </p:cNvPr>
              <p:cNvPicPr>
                <a:picLocks noGrp="1" noRot="1" noChangeAspect="1" noMove="1" noResize="1" noEditPoints="1" noAdjustHandles="1" noChangeArrowheads="1" noChangeShapeType="1"/>
              </p:cNvPicPr>
              <p:nvPr/>
            </p:nvPicPr>
            <p:blipFill>
              <a:blip r:embed="rId7"/>
              <a:stretch>
                <a:fillRect/>
              </a:stretch>
            </p:blipFill>
            <p:spPr>
              <a:xfrm>
                <a:off x="8298426" y="2222500"/>
                <a:ext cx="3048000" cy="17145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E64A4513-A432-49A5-BF29-48E3B941A75D}"/>
                  </a:ext>
                </a:extLst>
              </p:cNvPr>
              <p:cNvGraphicFramePr>
                <a:graphicFrameLocks noChangeAspect="1"/>
              </p:cNvGraphicFramePr>
              <p:nvPr>
                <p:extLst>
                  <p:ext uri="{D42A27DB-BD31-4B8C-83A1-F6EECF244321}">
                    <p14:modId xmlns:p14="http://schemas.microsoft.com/office/powerpoint/2010/main" val="2866116117"/>
                  </p:ext>
                </p:extLst>
              </p:nvPr>
            </p:nvGraphicFramePr>
            <p:xfrm>
              <a:off x="1038773" y="4509872"/>
              <a:ext cx="3048000" cy="1714500"/>
            </p:xfrm>
            <a:graphic>
              <a:graphicData uri="http://schemas.microsoft.com/office/powerpoint/2016/slidezoom">
                <pslz:sldZm>
                  <pslz:sldZmObj sldId="481" cId="2082676076">
                    <pslz:zmPr id="{6C7FAE5B-74AE-4447-8C25-F0C14D7BFE77}" returnToParent="0" transitionDur="1000" showBg="0">
                      <p166:blipFill xmlns:p166="http://schemas.microsoft.com/office/powerpoint/2016/6/main">
                        <a:blip r:embed="rId8"/>
                        <a:stretch>
                          <a:fillRect/>
                        </a:stretch>
                      </p166:blipFill>
                      <p166:spPr xmlns:p166="http://schemas.microsoft.com/office/powerpoint/2016/6/main">
                        <a:xfrm>
                          <a:off x="0" y="0"/>
                          <a:ext cx="3048000" cy="1714500"/>
                        </a:xfrm>
                        <a:prstGeom prst="rect">
                          <a:avLst/>
                        </a:prstGeom>
                        <a:ln w="3175">
                          <a:noFill/>
                        </a:ln>
                      </p166:spPr>
                    </pslz:zmPr>
                  </pslz:sldZmObj>
                </pslz:sldZm>
              </a:graphicData>
            </a:graphic>
          </p:graphicFrame>
        </mc:Choice>
        <mc:Fallback xmlns="">
          <p:pic>
            <p:nvPicPr>
              <p:cNvPr id="6" name="Slide Zoom 5">
                <a:hlinkClick r:id="rId9" action="ppaction://hlinksldjump"/>
                <a:extLst>
                  <a:ext uri="{FF2B5EF4-FFF2-40B4-BE49-F238E27FC236}">
                    <a16:creationId xmlns:a16="http://schemas.microsoft.com/office/drawing/2014/main" id="{E64A4513-A432-49A5-BF29-48E3B941A75D}"/>
                  </a:ext>
                </a:extLst>
              </p:cNvPr>
              <p:cNvPicPr>
                <a:picLocks noGrp="1" noRot="1" noChangeAspect="1" noMove="1" noResize="1" noEditPoints="1" noAdjustHandles="1" noChangeArrowheads="1" noChangeShapeType="1"/>
              </p:cNvPicPr>
              <p:nvPr/>
            </p:nvPicPr>
            <p:blipFill>
              <a:blip r:embed="rId10"/>
              <a:stretch>
                <a:fillRect/>
              </a:stretch>
            </p:blipFill>
            <p:spPr>
              <a:xfrm>
                <a:off x="1038773" y="4509872"/>
                <a:ext cx="3048000" cy="17145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DB748BDC-5790-4589-A6E2-5AF32E06C272}"/>
                  </a:ext>
                </a:extLst>
              </p:cNvPr>
              <p:cNvGraphicFramePr>
                <a:graphicFrameLocks noChangeAspect="1"/>
              </p:cNvGraphicFramePr>
              <p:nvPr>
                <p:extLst>
                  <p:ext uri="{D42A27DB-BD31-4B8C-83A1-F6EECF244321}">
                    <p14:modId xmlns:p14="http://schemas.microsoft.com/office/powerpoint/2010/main" val="1888620829"/>
                  </p:ext>
                </p:extLst>
              </p:nvPr>
            </p:nvGraphicFramePr>
            <p:xfrm>
              <a:off x="8298426" y="4509872"/>
              <a:ext cx="3048000" cy="1714500"/>
            </p:xfrm>
            <a:graphic>
              <a:graphicData uri="http://schemas.microsoft.com/office/powerpoint/2016/slidezoom">
                <pslz:sldZm>
                  <pslz:sldZmObj sldId="482" cId="1824485268">
                    <pslz:zmPr id="{6CE090A7-3FEA-497A-8565-1227ABBECEAA}" returnToParent="0" transitionDur="1000" showBg="0">
                      <p166:blipFill xmlns:p166="http://schemas.microsoft.com/office/powerpoint/2016/6/main">
                        <a:blip r:embed="rId11"/>
                        <a:stretch>
                          <a:fillRect/>
                        </a:stretch>
                      </p166:blipFill>
                      <p166:spPr xmlns:p166="http://schemas.microsoft.com/office/powerpoint/2016/6/main">
                        <a:xfrm>
                          <a:off x="0" y="0"/>
                          <a:ext cx="3048000" cy="1714500"/>
                        </a:xfrm>
                        <a:prstGeom prst="rect">
                          <a:avLst/>
                        </a:prstGeom>
                        <a:ln w="3175">
                          <a:noFill/>
                        </a:ln>
                      </p166:spPr>
                    </pslz:zmPr>
                  </pslz:sldZmObj>
                </pslz:sldZm>
              </a:graphicData>
            </a:graphic>
          </p:graphicFrame>
        </mc:Choice>
        <mc:Fallback xmlns="">
          <p:pic>
            <p:nvPicPr>
              <p:cNvPr id="10" name="Slide Zoom 9">
                <a:hlinkClick r:id="rId12" action="ppaction://hlinksldjump"/>
                <a:extLst>
                  <a:ext uri="{FF2B5EF4-FFF2-40B4-BE49-F238E27FC236}">
                    <a16:creationId xmlns:a16="http://schemas.microsoft.com/office/drawing/2014/main" id="{DB748BDC-5790-4589-A6E2-5AF32E06C272}"/>
                  </a:ext>
                </a:extLst>
              </p:cNvPr>
              <p:cNvPicPr>
                <a:picLocks noGrp="1" noRot="1" noChangeAspect="1" noMove="1" noResize="1" noEditPoints="1" noAdjustHandles="1" noChangeArrowheads="1" noChangeShapeType="1"/>
              </p:cNvPicPr>
              <p:nvPr/>
            </p:nvPicPr>
            <p:blipFill>
              <a:blip r:embed="rId13"/>
              <a:stretch>
                <a:fillRect/>
              </a:stretch>
            </p:blipFill>
            <p:spPr>
              <a:xfrm>
                <a:off x="8298426" y="4509872"/>
                <a:ext cx="3048000" cy="17145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9581FE90-8EE5-4D23-B10D-995B13A32813}"/>
                  </a:ext>
                </a:extLst>
              </p:cNvPr>
              <p:cNvGraphicFramePr>
                <a:graphicFrameLocks noChangeAspect="1"/>
              </p:cNvGraphicFramePr>
              <p:nvPr>
                <p:extLst>
                  <p:ext uri="{D42A27DB-BD31-4B8C-83A1-F6EECF244321}">
                    <p14:modId xmlns:p14="http://schemas.microsoft.com/office/powerpoint/2010/main" val="1485109114"/>
                  </p:ext>
                </p:extLst>
              </p:nvPr>
            </p:nvGraphicFramePr>
            <p:xfrm>
              <a:off x="1038773" y="2222500"/>
              <a:ext cx="3048000" cy="1714500"/>
            </p:xfrm>
            <a:graphic>
              <a:graphicData uri="http://schemas.microsoft.com/office/powerpoint/2016/slidezoom">
                <pslz:sldZm>
                  <pslz:sldZmObj sldId="483" cId="1617116386">
                    <pslz:zmPr id="{708CB0F2-09BF-4AAD-8E6C-CA739FB35F49}" returnToParent="0" transitionDur="1000" showBg="0">
                      <p166:blipFill xmlns:p166="http://schemas.microsoft.com/office/powerpoint/2016/6/main">
                        <a:blip r:embed="rId14"/>
                        <a:stretch>
                          <a:fillRect/>
                        </a:stretch>
                      </p166:blipFill>
                      <p166:spPr xmlns:p166="http://schemas.microsoft.com/office/powerpoint/2016/6/main">
                        <a:xfrm>
                          <a:off x="0" y="0"/>
                          <a:ext cx="3048000" cy="1714500"/>
                        </a:xfrm>
                        <a:prstGeom prst="rect">
                          <a:avLst/>
                        </a:prstGeom>
                        <a:ln w="3175">
                          <a:noFill/>
                        </a:ln>
                      </p166:spPr>
                    </pslz:zmPr>
                  </pslz:sldZmObj>
                </pslz:sldZm>
              </a:graphicData>
            </a:graphic>
          </p:graphicFrame>
        </mc:Choice>
        <mc:Fallback xmlns="">
          <p:pic>
            <p:nvPicPr>
              <p:cNvPr id="14" name="Slide Zoom 13">
                <a:hlinkClick r:id="rId15" action="ppaction://hlinksldjump"/>
                <a:extLst>
                  <a:ext uri="{FF2B5EF4-FFF2-40B4-BE49-F238E27FC236}">
                    <a16:creationId xmlns:a16="http://schemas.microsoft.com/office/drawing/2014/main" id="{9581FE90-8EE5-4D23-B10D-995B13A32813}"/>
                  </a:ext>
                </a:extLst>
              </p:cNvPr>
              <p:cNvPicPr>
                <a:picLocks noGrp="1" noRot="1" noChangeAspect="1" noMove="1" noResize="1" noEditPoints="1" noAdjustHandles="1" noChangeArrowheads="1" noChangeShapeType="1"/>
              </p:cNvPicPr>
              <p:nvPr/>
            </p:nvPicPr>
            <p:blipFill>
              <a:blip r:embed="rId16"/>
              <a:stretch>
                <a:fillRect/>
              </a:stretch>
            </p:blipFill>
            <p:spPr>
              <a:xfrm>
                <a:off x="1038773" y="2222500"/>
                <a:ext cx="3048000" cy="17145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0AA40913-030C-46C4-BDCC-51018A8BE7D2}"/>
                  </a:ext>
                </a:extLst>
              </p:cNvPr>
              <p:cNvGraphicFramePr>
                <a:graphicFrameLocks noChangeAspect="1"/>
              </p:cNvGraphicFramePr>
              <p:nvPr>
                <p:extLst>
                  <p:ext uri="{D42A27DB-BD31-4B8C-83A1-F6EECF244321}">
                    <p14:modId xmlns:p14="http://schemas.microsoft.com/office/powerpoint/2010/main" val="3811530518"/>
                  </p:ext>
                </p:extLst>
              </p:nvPr>
            </p:nvGraphicFramePr>
            <p:xfrm>
              <a:off x="4668599" y="2222500"/>
              <a:ext cx="3048000" cy="1714500"/>
            </p:xfrm>
            <a:graphic>
              <a:graphicData uri="http://schemas.microsoft.com/office/powerpoint/2016/slidezoom">
                <pslz:sldZm>
                  <pslz:sldZmObj sldId="501" cId="2811585967">
                    <pslz:zmPr id="{0FB16006-85D0-4690-A7FA-17D510C4AF8C}" returnToParent="0" transitionDur="1000" showBg="0">
                      <p166:blipFill xmlns:p166="http://schemas.microsoft.com/office/powerpoint/2016/6/main">
                        <a:blip r:embed="rId17"/>
                        <a:stretch>
                          <a:fillRect/>
                        </a:stretch>
                      </p166:blipFill>
                      <p166:spPr xmlns:p166="http://schemas.microsoft.com/office/powerpoint/2016/6/main">
                        <a:xfrm>
                          <a:off x="0" y="0"/>
                          <a:ext cx="3048000" cy="1714500"/>
                        </a:xfrm>
                        <a:prstGeom prst="rect">
                          <a:avLst/>
                        </a:prstGeom>
                        <a:ln>
                          <a:noFill/>
                        </a:ln>
                      </p166:spPr>
                    </pslz:zmPr>
                  </pslz:sldZmObj>
                </pslz:sldZm>
              </a:graphicData>
            </a:graphic>
          </p:graphicFrame>
        </mc:Choice>
        <mc:Fallback xmlns="">
          <p:pic>
            <p:nvPicPr>
              <p:cNvPr id="5" name="Slide Zoom 4">
                <a:hlinkClick r:id="rId18" action="ppaction://hlinksldjump"/>
                <a:extLst>
                  <a:ext uri="{FF2B5EF4-FFF2-40B4-BE49-F238E27FC236}">
                    <a16:creationId xmlns:a16="http://schemas.microsoft.com/office/drawing/2014/main" id="{0AA40913-030C-46C4-BDCC-51018A8BE7D2}"/>
                  </a:ext>
                </a:extLst>
              </p:cNvPr>
              <p:cNvPicPr>
                <a:picLocks noGrp="1" noRot="1" noChangeAspect="1" noMove="1" noResize="1" noEditPoints="1" noAdjustHandles="1" noChangeArrowheads="1" noChangeShapeType="1"/>
              </p:cNvPicPr>
              <p:nvPr/>
            </p:nvPicPr>
            <p:blipFill>
              <a:blip r:embed="rId19"/>
              <a:stretch>
                <a:fillRect/>
              </a:stretch>
            </p:blipFill>
            <p:spPr>
              <a:xfrm>
                <a:off x="4668599" y="2222500"/>
                <a:ext cx="3048000" cy="1714500"/>
              </a:xfrm>
              <a:prstGeom prst="rect">
                <a:avLst/>
              </a:prstGeom>
              <a:ln>
                <a:noFill/>
              </a:ln>
            </p:spPr>
          </p:pic>
        </mc:Fallback>
      </mc:AlternateContent>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676599D3-4053-4840-87D2-3FF3559E9316}"/>
                  </a:ext>
                </a:extLst>
              </p:cNvPr>
              <p:cNvGraphicFramePr>
                <a:graphicFrameLocks noChangeAspect="1"/>
              </p:cNvGraphicFramePr>
              <p:nvPr>
                <p:extLst>
                  <p:ext uri="{D42A27DB-BD31-4B8C-83A1-F6EECF244321}">
                    <p14:modId xmlns:p14="http://schemas.microsoft.com/office/powerpoint/2010/main" val="1792536303"/>
                  </p:ext>
                </p:extLst>
              </p:nvPr>
            </p:nvGraphicFramePr>
            <p:xfrm>
              <a:off x="4668599" y="4509872"/>
              <a:ext cx="3048000" cy="1714500"/>
            </p:xfrm>
            <a:graphic>
              <a:graphicData uri="http://schemas.microsoft.com/office/powerpoint/2016/slidezoom">
                <pslz:sldZm>
                  <pslz:sldZmObj sldId="502" cId="841354326">
                    <pslz:zmPr id="{882E29E7-0F13-4E3F-9F5F-96B78C55D662}" returnToParent="0" transitionDur="1000" showBg="0">
                      <p166:blipFill xmlns:p166="http://schemas.microsoft.com/office/powerpoint/2016/6/main">
                        <a:blip r:embed="rId20"/>
                        <a:stretch>
                          <a:fillRect/>
                        </a:stretch>
                      </p166:blipFill>
                      <p166:spPr xmlns:p166="http://schemas.microsoft.com/office/powerpoint/2016/6/main">
                        <a:xfrm>
                          <a:off x="0" y="0"/>
                          <a:ext cx="3048000" cy="1714500"/>
                        </a:xfrm>
                        <a:prstGeom prst="rect">
                          <a:avLst/>
                        </a:prstGeom>
                        <a:ln>
                          <a:noFill/>
                        </a:ln>
                      </p166:spPr>
                    </pslz:zmPr>
                  </pslz:sldZmObj>
                </pslz:sldZm>
              </a:graphicData>
            </a:graphic>
          </p:graphicFrame>
        </mc:Choice>
        <mc:Fallback xmlns="">
          <p:pic>
            <p:nvPicPr>
              <p:cNvPr id="8" name="Slide Zoom 7">
                <a:hlinkClick r:id="rId21" action="ppaction://hlinksldjump"/>
                <a:extLst>
                  <a:ext uri="{FF2B5EF4-FFF2-40B4-BE49-F238E27FC236}">
                    <a16:creationId xmlns:a16="http://schemas.microsoft.com/office/drawing/2014/main" id="{676599D3-4053-4840-87D2-3FF3559E9316}"/>
                  </a:ext>
                </a:extLst>
              </p:cNvPr>
              <p:cNvPicPr>
                <a:picLocks noGrp="1" noRot="1" noChangeAspect="1" noMove="1" noResize="1" noEditPoints="1" noAdjustHandles="1" noChangeArrowheads="1" noChangeShapeType="1"/>
              </p:cNvPicPr>
              <p:nvPr/>
            </p:nvPicPr>
            <p:blipFill>
              <a:blip r:embed="rId22"/>
              <a:stretch>
                <a:fillRect/>
              </a:stretch>
            </p:blipFill>
            <p:spPr>
              <a:xfrm>
                <a:off x="4668599" y="4509872"/>
                <a:ext cx="3048000" cy="1714500"/>
              </a:xfrm>
              <a:prstGeom prst="rect">
                <a:avLst/>
              </a:prstGeom>
              <a:ln>
                <a:noFill/>
              </a:ln>
            </p:spPr>
          </p:pic>
        </mc:Fallback>
      </mc:AlternateContent>
    </p:spTree>
    <p:extLst>
      <p:ext uri="{BB962C8B-B14F-4D97-AF65-F5344CB8AC3E}">
        <p14:creationId xmlns:p14="http://schemas.microsoft.com/office/powerpoint/2010/main" val="297842681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4B59FC-5121-47ED-A188-64E8E2FD29F2}"/>
              </a:ext>
            </a:extLst>
          </p:cNvPr>
          <p:cNvSpPr txBox="1"/>
          <p:nvPr/>
        </p:nvSpPr>
        <p:spPr>
          <a:xfrm>
            <a:off x="4502357" y="1230086"/>
            <a:ext cx="3153617" cy="4365171"/>
          </a:xfrm>
          <a:prstGeom prst="rect">
            <a:avLst/>
          </a:prstGeom>
          <a:solidFill>
            <a:schemeClr val="bg1"/>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022B19FC-7FAD-450F-8434-A362433642D3}"/>
              </a:ext>
            </a:extLst>
          </p:cNvPr>
          <p:cNvPicPr>
            <a:picLocks noChangeAspect="1"/>
          </p:cNvPicPr>
          <p:nvPr/>
        </p:nvPicPr>
        <p:blipFill>
          <a:blip r:embed="rId2"/>
          <a:stretch>
            <a:fillRect/>
          </a:stretch>
        </p:blipFill>
        <p:spPr>
          <a:xfrm>
            <a:off x="8231589" y="1123528"/>
            <a:ext cx="3280919" cy="4604800"/>
          </a:xfrm>
          <a:prstGeom prst="rect">
            <a:avLst/>
          </a:prstGeom>
        </p:spPr>
      </p:pic>
      <p:pic>
        <p:nvPicPr>
          <p:cNvPr id="11" name="Picture 10">
            <a:extLst>
              <a:ext uri="{FF2B5EF4-FFF2-40B4-BE49-F238E27FC236}">
                <a16:creationId xmlns:a16="http://schemas.microsoft.com/office/drawing/2014/main" id="{31B6CF04-40D3-4F02-A69D-1D5F1D999443}"/>
              </a:ext>
            </a:extLst>
          </p:cNvPr>
          <p:cNvPicPr>
            <a:picLocks noChangeAspect="1"/>
          </p:cNvPicPr>
          <p:nvPr/>
        </p:nvPicPr>
        <p:blipFill>
          <a:blip r:embed="rId3"/>
          <a:stretch>
            <a:fillRect/>
          </a:stretch>
        </p:blipFill>
        <p:spPr>
          <a:xfrm>
            <a:off x="4467821" y="1123528"/>
            <a:ext cx="3292431" cy="4604800"/>
          </a:xfrm>
          <a:prstGeom prst="rect">
            <a:avLst/>
          </a:prstGeom>
        </p:spPr>
      </p:pic>
      <p:pic>
        <p:nvPicPr>
          <p:cNvPr id="13" name="Picture 12">
            <a:extLst>
              <a:ext uri="{FF2B5EF4-FFF2-40B4-BE49-F238E27FC236}">
                <a16:creationId xmlns:a16="http://schemas.microsoft.com/office/drawing/2014/main" id="{B88A2A5B-F052-4BED-831C-91ADDD751076}"/>
              </a:ext>
            </a:extLst>
          </p:cNvPr>
          <p:cNvPicPr>
            <a:picLocks noChangeAspect="1"/>
          </p:cNvPicPr>
          <p:nvPr/>
        </p:nvPicPr>
        <p:blipFill>
          <a:blip r:embed="rId4"/>
          <a:stretch>
            <a:fillRect/>
          </a:stretch>
        </p:blipFill>
        <p:spPr>
          <a:xfrm>
            <a:off x="679492" y="1123528"/>
            <a:ext cx="3250440" cy="4604800"/>
          </a:xfrm>
          <a:prstGeom prst="rect">
            <a:avLst/>
          </a:prstGeom>
        </p:spPr>
      </p:pic>
    </p:spTree>
    <p:extLst>
      <p:ext uri="{BB962C8B-B14F-4D97-AF65-F5344CB8AC3E}">
        <p14:creationId xmlns:p14="http://schemas.microsoft.com/office/powerpoint/2010/main" val="161711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4B59FC-5121-47ED-A188-64E8E2FD29F2}"/>
              </a:ext>
            </a:extLst>
          </p:cNvPr>
          <p:cNvSpPr txBox="1"/>
          <p:nvPr/>
        </p:nvSpPr>
        <p:spPr>
          <a:xfrm>
            <a:off x="4502357" y="1230086"/>
            <a:ext cx="3153617" cy="4365171"/>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F4216BC1-A4D2-4D69-8818-85545016CA50}"/>
              </a:ext>
            </a:extLst>
          </p:cNvPr>
          <p:cNvPicPr>
            <a:picLocks noChangeAspect="1"/>
          </p:cNvPicPr>
          <p:nvPr/>
        </p:nvPicPr>
        <p:blipFill>
          <a:blip r:embed="rId2"/>
          <a:stretch>
            <a:fillRect/>
          </a:stretch>
        </p:blipFill>
        <p:spPr>
          <a:xfrm>
            <a:off x="643467" y="1001057"/>
            <a:ext cx="3182188" cy="4855885"/>
          </a:xfrm>
          <a:prstGeom prst="rect">
            <a:avLst/>
          </a:prstGeom>
        </p:spPr>
      </p:pic>
      <p:pic>
        <p:nvPicPr>
          <p:cNvPr id="14" name="Picture 13">
            <a:extLst>
              <a:ext uri="{FF2B5EF4-FFF2-40B4-BE49-F238E27FC236}">
                <a16:creationId xmlns:a16="http://schemas.microsoft.com/office/drawing/2014/main" id="{C51BFC4A-2ED3-4AEE-A297-712B2A4E2233}"/>
              </a:ext>
            </a:extLst>
          </p:cNvPr>
          <p:cNvPicPr>
            <a:picLocks noChangeAspect="1"/>
          </p:cNvPicPr>
          <p:nvPr/>
        </p:nvPicPr>
        <p:blipFill>
          <a:blip r:embed="rId3"/>
          <a:stretch>
            <a:fillRect/>
          </a:stretch>
        </p:blipFill>
        <p:spPr>
          <a:xfrm>
            <a:off x="4473787" y="1088570"/>
            <a:ext cx="3182187" cy="4680858"/>
          </a:xfrm>
          <a:prstGeom prst="rect">
            <a:avLst/>
          </a:prstGeom>
        </p:spPr>
      </p:pic>
      <p:pic>
        <p:nvPicPr>
          <p:cNvPr id="15" name="Picture 14">
            <a:extLst>
              <a:ext uri="{FF2B5EF4-FFF2-40B4-BE49-F238E27FC236}">
                <a16:creationId xmlns:a16="http://schemas.microsoft.com/office/drawing/2014/main" id="{9F878B10-9594-4C4B-B038-0DC084A2835F}"/>
              </a:ext>
            </a:extLst>
          </p:cNvPr>
          <p:cNvPicPr>
            <a:picLocks noChangeAspect="1"/>
          </p:cNvPicPr>
          <p:nvPr/>
        </p:nvPicPr>
        <p:blipFill>
          <a:blip r:embed="rId4"/>
          <a:stretch>
            <a:fillRect/>
          </a:stretch>
        </p:blipFill>
        <p:spPr>
          <a:xfrm>
            <a:off x="8304106" y="1088570"/>
            <a:ext cx="3314700" cy="4648200"/>
          </a:xfrm>
          <a:prstGeom prst="rect">
            <a:avLst/>
          </a:prstGeom>
        </p:spPr>
      </p:pic>
    </p:spTree>
    <p:extLst>
      <p:ext uri="{BB962C8B-B14F-4D97-AF65-F5344CB8AC3E}">
        <p14:creationId xmlns:p14="http://schemas.microsoft.com/office/powerpoint/2010/main" val="281158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F9F71-C18D-4F59-A1C5-0560889801BF}"/>
              </a:ext>
            </a:extLst>
          </p:cNvPr>
          <p:cNvPicPr>
            <a:picLocks noChangeAspect="1"/>
          </p:cNvPicPr>
          <p:nvPr/>
        </p:nvPicPr>
        <p:blipFill>
          <a:blip r:embed="rId2"/>
          <a:stretch>
            <a:fillRect/>
          </a:stretch>
        </p:blipFill>
        <p:spPr>
          <a:xfrm>
            <a:off x="614244" y="1123527"/>
            <a:ext cx="3257895" cy="4604800"/>
          </a:xfrm>
          <a:prstGeom prst="rect">
            <a:avLst/>
          </a:prstGeom>
        </p:spPr>
      </p:pic>
      <p:cxnSp>
        <p:nvCxnSpPr>
          <p:cNvPr id="10" name="Straight Connector 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4B59FC-5121-47ED-A188-64E8E2FD29F2}"/>
              </a:ext>
            </a:extLst>
          </p:cNvPr>
          <p:cNvSpPr txBox="1"/>
          <p:nvPr/>
        </p:nvSpPr>
        <p:spPr>
          <a:xfrm>
            <a:off x="4502357" y="1230086"/>
            <a:ext cx="3153617" cy="4365171"/>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9D1CD95B-6A0C-4741-BEE6-48B912DEA51A}"/>
              </a:ext>
            </a:extLst>
          </p:cNvPr>
          <p:cNvPicPr>
            <a:picLocks noChangeAspect="1"/>
          </p:cNvPicPr>
          <p:nvPr/>
        </p:nvPicPr>
        <p:blipFill>
          <a:blip r:embed="rId3"/>
          <a:stretch>
            <a:fillRect/>
          </a:stretch>
        </p:blipFill>
        <p:spPr>
          <a:xfrm>
            <a:off x="8139333" y="1123528"/>
            <a:ext cx="3297498" cy="4604800"/>
          </a:xfrm>
          <a:prstGeom prst="rect">
            <a:avLst/>
          </a:prstGeom>
        </p:spPr>
      </p:pic>
      <p:pic>
        <p:nvPicPr>
          <p:cNvPr id="9" name="Picture 8">
            <a:extLst>
              <a:ext uri="{FF2B5EF4-FFF2-40B4-BE49-F238E27FC236}">
                <a16:creationId xmlns:a16="http://schemas.microsoft.com/office/drawing/2014/main" id="{6550B96F-769B-4C81-83EE-32803204A2F4}"/>
              </a:ext>
            </a:extLst>
          </p:cNvPr>
          <p:cNvPicPr>
            <a:picLocks noChangeAspect="1"/>
          </p:cNvPicPr>
          <p:nvPr/>
        </p:nvPicPr>
        <p:blipFill>
          <a:blip r:embed="rId4"/>
          <a:stretch>
            <a:fillRect/>
          </a:stretch>
        </p:blipFill>
        <p:spPr>
          <a:xfrm>
            <a:off x="4346732" y="1123528"/>
            <a:ext cx="3505776" cy="4604800"/>
          </a:xfrm>
          <a:prstGeom prst="rect">
            <a:avLst/>
          </a:prstGeom>
        </p:spPr>
      </p:pic>
    </p:spTree>
    <p:extLst>
      <p:ext uri="{BB962C8B-B14F-4D97-AF65-F5344CB8AC3E}">
        <p14:creationId xmlns:p14="http://schemas.microsoft.com/office/powerpoint/2010/main" val="399491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4FE4-E4A4-4130-B668-B340B312F4AD}"/>
              </a:ext>
            </a:extLst>
          </p:cNvPr>
          <p:cNvSpPr>
            <a:spLocks noGrp="1"/>
          </p:cNvSpPr>
          <p:nvPr>
            <p:ph type="title"/>
          </p:nvPr>
        </p:nvSpPr>
        <p:spPr/>
        <p:txBody>
          <a:bodyPr>
            <a:noAutofit/>
          </a:bodyPr>
          <a:lstStyle/>
          <a:p>
            <a:r>
              <a:rPr lang="en-GB" sz="4000" b="1" dirty="0">
                <a:latin typeface="Tw Cen MT" panose="020B0602020104020603" pitchFamily="34" charset="0"/>
              </a:rPr>
              <a:t>Coronavirus</a:t>
            </a:r>
          </a:p>
        </p:txBody>
      </p:sp>
      <p:sp>
        <p:nvSpPr>
          <p:cNvPr id="3" name="Content Placeholder 2">
            <a:extLst>
              <a:ext uri="{FF2B5EF4-FFF2-40B4-BE49-F238E27FC236}">
                <a16:creationId xmlns:a16="http://schemas.microsoft.com/office/drawing/2014/main" id="{F27AC7A1-51C9-4D39-86CD-5294AEB149D4}"/>
              </a:ext>
            </a:extLst>
          </p:cNvPr>
          <p:cNvSpPr>
            <a:spLocks noGrp="1"/>
          </p:cNvSpPr>
          <p:nvPr>
            <p:ph sz="quarter" idx="10"/>
          </p:nvPr>
        </p:nvSpPr>
        <p:spPr>
          <a:xfrm>
            <a:off x="3877002" y="1833142"/>
            <a:ext cx="7546374" cy="4384778"/>
          </a:xfrm>
        </p:spPr>
        <p:txBody>
          <a:bodyPr>
            <a:normAutofit/>
          </a:bodyPr>
          <a:lstStyle/>
          <a:p>
            <a:r>
              <a:rPr lang="en-GB" sz="2500" dirty="0">
                <a:latin typeface="Tw Cen MT" panose="020B0602020104020603" pitchFamily="34" charset="0"/>
              </a:rPr>
              <a:t>COVID-19 disease is caused by SARS-CoV-2 which is from the family of coronaviruses.  As it is a novel virus evidence is still emerging</a:t>
            </a:r>
          </a:p>
          <a:p>
            <a:pPr marL="0" indent="0">
              <a:buNone/>
            </a:pPr>
            <a:endParaRPr lang="en-GB" sz="900" dirty="0">
              <a:latin typeface="Tw Cen MT" panose="020B0602020104020603" pitchFamily="34" charset="0"/>
            </a:endParaRPr>
          </a:p>
          <a:p>
            <a:pPr lvl="0"/>
            <a:r>
              <a:rPr lang="en-GB" sz="2500" dirty="0">
                <a:latin typeface="Tw Cen MT" panose="020B0602020104020603" pitchFamily="34" charset="0"/>
              </a:rPr>
              <a:t>The current national approach is to ensure that </a:t>
            </a:r>
            <a:r>
              <a:rPr lang="en-GB" sz="2500" b="1" dirty="0">
                <a:solidFill>
                  <a:srgbClr val="0161B3"/>
                </a:solidFill>
                <a:latin typeface="Tw Cen MT" panose="020B0602020104020603" pitchFamily="34" charset="0"/>
              </a:rPr>
              <a:t>social distancing measures</a:t>
            </a:r>
            <a:r>
              <a:rPr lang="en-GB" sz="2500" dirty="0">
                <a:latin typeface="Tw Cen MT" panose="020B0602020104020603" pitchFamily="34" charset="0"/>
              </a:rPr>
              <a:t> are observed to reduce social interaction between people in order to reduce the transmission of coronavirus (COVID-19)</a:t>
            </a:r>
          </a:p>
          <a:p>
            <a:pPr marL="0" indent="0">
              <a:buNone/>
            </a:pPr>
            <a:endParaRPr lang="en-GB" sz="800" dirty="0">
              <a:latin typeface="Tw Cen MT" panose="020B0602020104020603" pitchFamily="34" charset="0"/>
            </a:endParaRPr>
          </a:p>
          <a:p>
            <a:pPr lvl="0"/>
            <a:r>
              <a:rPr lang="en-GB" sz="2500" dirty="0">
                <a:latin typeface="Tw Cen MT" panose="020B0602020104020603" pitchFamily="34" charset="0"/>
              </a:rPr>
              <a:t>Stringent social distancing measures are required for the following population groups:</a:t>
            </a:r>
          </a:p>
          <a:p>
            <a:pPr marL="0" indent="0">
              <a:buNone/>
            </a:pPr>
            <a:endParaRPr lang="en-GB" dirty="0"/>
          </a:p>
        </p:txBody>
      </p:sp>
      <p:grpSp>
        <p:nvGrpSpPr>
          <p:cNvPr id="4" name="Group 3">
            <a:extLst>
              <a:ext uri="{FF2B5EF4-FFF2-40B4-BE49-F238E27FC236}">
                <a16:creationId xmlns:a16="http://schemas.microsoft.com/office/drawing/2014/main" id="{B1053BC4-C648-4AE9-955C-5B5A55C82058}"/>
              </a:ext>
            </a:extLst>
          </p:cNvPr>
          <p:cNvGrpSpPr/>
          <p:nvPr/>
        </p:nvGrpSpPr>
        <p:grpSpPr>
          <a:xfrm>
            <a:off x="800521" y="2304354"/>
            <a:ext cx="2818615" cy="2842407"/>
            <a:chOff x="3131604" y="1694132"/>
            <a:chExt cx="2818615" cy="2842407"/>
          </a:xfrm>
        </p:grpSpPr>
        <p:sp>
          <p:nvSpPr>
            <p:cNvPr id="5" name="Freeform: Shape 4">
              <a:extLst>
                <a:ext uri="{FF2B5EF4-FFF2-40B4-BE49-F238E27FC236}">
                  <a16:creationId xmlns:a16="http://schemas.microsoft.com/office/drawing/2014/main" id="{3987852E-F253-46EB-9ACB-19F403FBE193}"/>
                </a:ext>
              </a:extLst>
            </p:cNvPr>
            <p:cNvSpPr/>
            <p:nvPr/>
          </p:nvSpPr>
          <p:spPr>
            <a:xfrm rot="12558623">
              <a:off x="5143626" y="1991827"/>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Freeform: Shape 5">
              <a:extLst>
                <a:ext uri="{FF2B5EF4-FFF2-40B4-BE49-F238E27FC236}">
                  <a16:creationId xmlns:a16="http://schemas.microsoft.com/office/drawing/2014/main" id="{1B60DFC2-8623-46D1-ADBD-CF8067FE9EA0}"/>
                </a:ext>
              </a:extLst>
            </p:cNvPr>
            <p:cNvSpPr/>
            <p:nvPr/>
          </p:nvSpPr>
          <p:spPr>
            <a:xfrm rot="10173567">
              <a:off x="4221606" y="1801327"/>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reeform: Shape 6">
              <a:extLst>
                <a:ext uri="{FF2B5EF4-FFF2-40B4-BE49-F238E27FC236}">
                  <a16:creationId xmlns:a16="http://schemas.microsoft.com/office/drawing/2014/main" id="{9E13094C-EB64-4A59-97C2-A50B6109AFF4}"/>
                </a:ext>
              </a:extLst>
            </p:cNvPr>
            <p:cNvSpPr/>
            <p:nvPr/>
          </p:nvSpPr>
          <p:spPr>
            <a:xfrm rot="3746235">
              <a:off x="3285919" y="3307910"/>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Shape 7">
              <a:extLst>
                <a:ext uri="{FF2B5EF4-FFF2-40B4-BE49-F238E27FC236}">
                  <a16:creationId xmlns:a16="http://schemas.microsoft.com/office/drawing/2014/main" id="{20E0E111-3537-4FB5-8B67-697C099ED963}"/>
                </a:ext>
              </a:extLst>
            </p:cNvPr>
            <p:cNvSpPr/>
            <p:nvPr/>
          </p:nvSpPr>
          <p:spPr>
            <a:xfrm rot="11344092">
              <a:off x="4679075" y="1817916"/>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eform: Shape 8">
              <a:extLst>
                <a:ext uri="{FF2B5EF4-FFF2-40B4-BE49-F238E27FC236}">
                  <a16:creationId xmlns:a16="http://schemas.microsoft.com/office/drawing/2014/main" id="{4909D4CB-4AB7-4F88-9586-32D9434A7392}"/>
                </a:ext>
              </a:extLst>
            </p:cNvPr>
            <p:cNvSpPr/>
            <p:nvPr/>
          </p:nvSpPr>
          <p:spPr>
            <a:xfrm rot="8377683">
              <a:off x="3612005" y="2212808"/>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Shape 9">
              <a:extLst>
                <a:ext uri="{FF2B5EF4-FFF2-40B4-BE49-F238E27FC236}">
                  <a16:creationId xmlns:a16="http://schemas.microsoft.com/office/drawing/2014/main" id="{A59368F1-1F02-4944-9935-C0C07F8DBB3A}"/>
                </a:ext>
              </a:extLst>
            </p:cNvPr>
            <p:cNvSpPr/>
            <p:nvPr/>
          </p:nvSpPr>
          <p:spPr>
            <a:xfrm rot="13994504">
              <a:off x="5401071" y="2267829"/>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Shape 10">
              <a:extLst>
                <a:ext uri="{FF2B5EF4-FFF2-40B4-BE49-F238E27FC236}">
                  <a16:creationId xmlns:a16="http://schemas.microsoft.com/office/drawing/2014/main" id="{D99A7550-B7B9-4EEB-82F7-98909A107266}"/>
                </a:ext>
              </a:extLst>
            </p:cNvPr>
            <p:cNvSpPr/>
            <p:nvPr/>
          </p:nvSpPr>
          <p:spPr>
            <a:xfrm rot="6104029">
              <a:off x="3288567" y="2663602"/>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573188C3-B7B2-45D6-8C8C-CEFB6558A3AD}"/>
                </a:ext>
              </a:extLst>
            </p:cNvPr>
            <p:cNvSpPr/>
            <p:nvPr/>
          </p:nvSpPr>
          <p:spPr>
            <a:xfrm rot="17759567">
              <a:off x="5584502" y="3503956"/>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Shape 12">
              <a:extLst>
                <a:ext uri="{FF2B5EF4-FFF2-40B4-BE49-F238E27FC236}">
                  <a16:creationId xmlns:a16="http://schemas.microsoft.com/office/drawing/2014/main" id="{0C25E045-43A3-431C-9536-F5AC4A7912F5}"/>
                </a:ext>
              </a:extLst>
            </p:cNvPr>
            <p:cNvSpPr/>
            <p:nvPr/>
          </p:nvSpPr>
          <p:spPr>
            <a:xfrm rot="19125075">
              <a:off x="5337804" y="3879345"/>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5B6E9424-F51F-4C51-99E0-A5AB237FC5A3}"/>
                </a:ext>
              </a:extLst>
            </p:cNvPr>
            <p:cNvSpPr/>
            <p:nvPr/>
          </p:nvSpPr>
          <p:spPr>
            <a:xfrm rot="15397907">
              <a:off x="5622361" y="2707086"/>
              <a:ext cx="150790" cy="183506"/>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834193 w 838171"/>
                <a:gd name="connsiteY0" fmla="*/ 1090559 h 1114087"/>
                <a:gd name="connsiteX1" fmla="*/ 394570 w 838171"/>
                <a:gd name="connsiteY1" fmla="*/ 1044012 h 1114087"/>
                <a:gd name="connsiteX2" fmla="*/ 4707 w 838171"/>
                <a:gd name="connsiteY2" fmla="*/ 1038407 h 1114087"/>
                <a:gd name="connsiteX3" fmla="*/ 181619 w 838171"/>
                <a:gd name="connsiteY3" fmla="*/ 568167 h 1114087"/>
                <a:gd name="connsiteX4" fmla="*/ 225493 w 838171"/>
                <a:gd name="connsiteY4" fmla="*/ 96447 h 1114087"/>
                <a:gd name="connsiteX5" fmla="*/ 550291 w 838171"/>
                <a:gd name="connsiteY5" fmla="*/ 43869 h 1114087"/>
                <a:gd name="connsiteX6" fmla="*/ 608392 w 838171"/>
                <a:gd name="connsiteY6" fmla="*/ 607285 h 1114087"/>
                <a:gd name="connsiteX7" fmla="*/ 834193 w 838171"/>
                <a:gd name="connsiteY7" fmla="*/ 1090559 h 1114087"/>
                <a:gd name="connsiteX0" fmla="*/ 834193 w 835490"/>
                <a:gd name="connsiteY0" fmla="*/ 1084802 h 1113746"/>
                <a:gd name="connsiteX1" fmla="*/ 394570 w 835490"/>
                <a:gd name="connsiteY1" fmla="*/ 1038255 h 1113746"/>
                <a:gd name="connsiteX2" fmla="*/ 4707 w 835490"/>
                <a:gd name="connsiteY2" fmla="*/ 1032650 h 1113746"/>
                <a:gd name="connsiteX3" fmla="*/ 181619 w 835490"/>
                <a:gd name="connsiteY3" fmla="*/ 562410 h 1113746"/>
                <a:gd name="connsiteX4" fmla="*/ 225493 w 835490"/>
                <a:gd name="connsiteY4" fmla="*/ 90690 h 1113746"/>
                <a:gd name="connsiteX5" fmla="*/ 550291 w 835490"/>
                <a:gd name="connsiteY5" fmla="*/ 38112 h 1113746"/>
                <a:gd name="connsiteX6" fmla="*/ 530166 w 835490"/>
                <a:gd name="connsiteY6" fmla="*/ 523302 h 1113746"/>
                <a:gd name="connsiteX7" fmla="*/ 834193 w 835490"/>
                <a:gd name="connsiteY7" fmla="*/ 1084802 h 1113746"/>
                <a:gd name="connsiteX0" fmla="*/ 834193 w 835564"/>
                <a:gd name="connsiteY0" fmla="*/ 1033887 h 1062831"/>
                <a:gd name="connsiteX1" fmla="*/ 394570 w 835564"/>
                <a:gd name="connsiteY1" fmla="*/ 987340 h 1062831"/>
                <a:gd name="connsiteX2" fmla="*/ 4707 w 835564"/>
                <a:gd name="connsiteY2" fmla="*/ 981735 h 1062831"/>
                <a:gd name="connsiteX3" fmla="*/ 181619 w 835564"/>
                <a:gd name="connsiteY3" fmla="*/ 511495 h 1062831"/>
                <a:gd name="connsiteX4" fmla="*/ 225493 w 835564"/>
                <a:gd name="connsiteY4" fmla="*/ 39775 h 1062831"/>
                <a:gd name="connsiteX5" fmla="*/ 452511 w 835564"/>
                <a:gd name="connsiteY5" fmla="*/ 75203 h 1062831"/>
                <a:gd name="connsiteX6" fmla="*/ 530166 w 835564"/>
                <a:gd name="connsiteY6" fmla="*/ 472387 h 1062831"/>
                <a:gd name="connsiteX7" fmla="*/ 834193 w 835564"/>
                <a:gd name="connsiteY7" fmla="*/ 1033887 h 1062831"/>
                <a:gd name="connsiteX0" fmla="*/ 834271 w 835642"/>
                <a:gd name="connsiteY0" fmla="*/ 1003430 h 1032374"/>
                <a:gd name="connsiteX1" fmla="*/ 394648 w 835642"/>
                <a:gd name="connsiteY1" fmla="*/ 956883 h 1032374"/>
                <a:gd name="connsiteX2" fmla="*/ 4785 w 835642"/>
                <a:gd name="connsiteY2" fmla="*/ 951278 h 1032374"/>
                <a:gd name="connsiteX3" fmla="*/ 181697 w 835642"/>
                <a:gd name="connsiteY3" fmla="*/ 481038 h 1032374"/>
                <a:gd name="connsiteX4" fmla="*/ 245124 w 835642"/>
                <a:gd name="connsiteY4" fmla="*/ 58207 h 1032374"/>
                <a:gd name="connsiteX5" fmla="*/ 452589 w 835642"/>
                <a:gd name="connsiteY5" fmla="*/ 44746 h 1032374"/>
                <a:gd name="connsiteX6" fmla="*/ 530244 w 835642"/>
                <a:gd name="connsiteY6" fmla="*/ 441930 h 1032374"/>
                <a:gd name="connsiteX7" fmla="*/ 834271 w 835642"/>
                <a:gd name="connsiteY7" fmla="*/ 1003430 h 1032374"/>
                <a:gd name="connsiteX0" fmla="*/ 831253 w 832624"/>
                <a:gd name="connsiteY0" fmla="*/ 1008711 h 1037655"/>
                <a:gd name="connsiteX1" fmla="*/ 391630 w 832624"/>
                <a:gd name="connsiteY1" fmla="*/ 962164 h 1037655"/>
                <a:gd name="connsiteX2" fmla="*/ 1767 w 832624"/>
                <a:gd name="connsiteY2" fmla="*/ 956559 h 1037655"/>
                <a:gd name="connsiteX3" fmla="*/ 247128 w 832624"/>
                <a:gd name="connsiteY3" fmla="*/ 574327 h 1037655"/>
                <a:gd name="connsiteX4" fmla="*/ 242106 w 832624"/>
                <a:gd name="connsiteY4" fmla="*/ 63488 h 1037655"/>
                <a:gd name="connsiteX5" fmla="*/ 449571 w 832624"/>
                <a:gd name="connsiteY5" fmla="*/ 50027 h 1037655"/>
                <a:gd name="connsiteX6" fmla="*/ 527226 w 832624"/>
                <a:gd name="connsiteY6" fmla="*/ 447211 h 1037655"/>
                <a:gd name="connsiteX7" fmla="*/ 831253 w 832624"/>
                <a:gd name="connsiteY7" fmla="*/ 1008711 h 1037655"/>
                <a:gd name="connsiteX0" fmla="*/ 831253 w 844323"/>
                <a:gd name="connsiteY0" fmla="*/ 1008711 h 1079778"/>
                <a:gd name="connsiteX1" fmla="*/ 391630 w 844323"/>
                <a:gd name="connsiteY1" fmla="*/ 962164 h 1079778"/>
                <a:gd name="connsiteX2" fmla="*/ 1767 w 844323"/>
                <a:gd name="connsiteY2" fmla="*/ 956559 h 1079778"/>
                <a:gd name="connsiteX3" fmla="*/ 247128 w 844323"/>
                <a:gd name="connsiteY3" fmla="*/ 574327 h 1079778"/>
                <a:gd name="connsiteX4" fmla="*/ 242106 w 844323"/>
                <a:gd name="connsiteY4" fmla="*/ 63488 h 1079778"/>
                <a:gd name="connsiteX5" fmla="*/ 449571 w 844323"/>
                <a:gd name="connsiteY5" fmla="*/ 50027 h 1079778"/>
                <a:gd name="connsiteX6" fmla="*/ 527226 w 844323"/>
                <a:gd name="connsiteY6" fmla="*/ 447211 h 1079778"/>
                <a:gd name="connsiteX7" fmla="*/ 831253 w 844323"/>
                <a:gd name="connsiteY7" fmla="*/ 1008711 h 1079778"/>
                <a:gd name="connsiteX0" fmla="*/ 831479 w 832673"/>
                <a:gd name="connsiteY0" fmla="*/ 1008711 h 1058437"/>
                <a:gd name="connsiteX1" fmla="*/ 401634 w 832673"/>
                <a:gd name="connsiteY1" fmla="*/ 1030613 h 1058437"/>
                <a:gd name="connsiteX2" fmla="*/ 1993 w 832673"/>
                <a:gd name="connsiteY2" fmla="*/ 956559 h 1058437"/>
                <a:gd name="connsiteX3" fmla="*/ 247354 w 832673"/>
                <a:gd name="connsiteY3" fmla="*/ 574327 h 1058437"/>
                <a:gd name="connsiteX4" fmla="*/ 242332 w 832673"/>
                <a:gd name="connsiteY4" fmla="*/ 63488 h 1058437"/>
                <a:gd name="connsiteX5" fmla="*/ 449797 w 832673"/>
                <a:gd name="connsiteY5" fmla="*/ 50027 h 1058437"/>
                <a:gd name="connsiteX6" fmla="*/ 527452 w 832673"/>
                <a:gd name="connsiteY6" fmla="*/ 447211 h 1058437"/>
                <a:gd name="connsiteX7" fmla="*/ 831479 w 832673"/>
                <a:gd name="connsiteY7" fmla="*/ 1008711 h 1058437"/>
                <a:gd name="connsiteX0" fmla="*/ 860634 w 861828"/>
                <a:gd name="connsiteY0" fmla="*/ 1008711 h 1058437"/>
                <a:gd name="connsiteX1" fmla="*/ 430789 w 861828"/>
                <a:gd name="connsiteY1" fmla="*/ 1030613 h 1058437"/>
                <a:gd name="connsiteX2" fmla="*/ 1811 w 861828"/>
                <a:gd name="connsiteY2" fmla="*/ 966336 h 1058437"/>
                <a:gd name="connsiteX3" fmla="*/ 276509 w 861828"/>
                <a:gd name="connsiteY3" fmla="*/ 574327 h 1058437"/>
                <a:gd name="connsiteX4" fmla="*/ 271487 w 861828"/>
                <a:gd name="connsiteY4" fmla="*/ 63488 h 1058437"/>
                <a:gd name="connsiteX5" fmla="*/ 478952 w 861828"/>
                <a:gd name="connsiteY5" fmla="*/ 50027 h 1058437"/>
                <a:gd name="connsiteX6" fmla="*/ 556607 w 861828"/>
                <a:gd name="connsiteY6" fmla="*/ 447211 h 1058437"/>
                <a:gd name="connsiteX7" fmla="*/ 860634 w 861828"/>
                <a:gd name="connsiteY7" fmla="*/ 1008711 h 1058437"/>
                <a:gd name="connsiteX0" fmla="*/ 860634 w 861828"/>
                <a:gd name="connsiteY0" fmla="*/ 1008711 h 1064675"/>
                <a:gd name="connsiteX1" fmla="*/ 430789 w 861828"/>
                <a:gd name="connsiteY1" fmla="*/ 1030613 h 1064675"/>
                <a:gd name="connsiteX2" fmla="*/ 1811 w 861828"/>
                <a:gd name="connsiteY2" fmla="*/ 966336 h 1064675"/>
                <a:gd name="connsiteX3" fmla="*/ 276509 w 861828"/>
                <a:gd name="connsiteY3" fmla="*/ 574327 h 1064675"/>
                <a:gd name="connsiteX4" fmla="*/ 271487 w 861828"/>
                <a:gd name="connsiteY4" fmla="*/ 63488 h 1064675"/>
                <a:gd name="connsiteX5" fmla="*/ 478952 w 861828"/>
                <a:gd name="connsiteY5" fmla="*/ 50027 h 1064675"/>
                <a:gd name="connsiteX6" fmla="*/ 556607 w 861828"/>
                <a:gd name="connsiteY6" fmla="*/ 447211 h 1064675"/>
                <a:gd name="connsiteX7" fmla="*/ 860634 w 861828"/>
                <a:gd name="connsiteY7" fmla="*/ 1008711 h 1064675"/>
                <a:gd name="connsiteX0" fmla="*/ 861997 w 863191"/>
                <a:gd name="connsiteY0" fmla="*/ 1004576 h 1054302"/>
                <a:gd name="connsiteX1" fmla="*/ 432152 w 863191"/>
                <a:gd name="connsiteY1" fmla="*/ 1026478 h 1054302"/>
                <a:gd name="connsiteX2" fmla="*/ 3174 w 863191"/>
                <a:gd name="connsiteY2" fmla="*/ 962201 h 1054302"/>
                <a:gd name="connsiteX3" fmla="*/ 238759 w 863191"/>
                <a:gd name="connsiteY3" fmla="*/ 501743 h 1054302"/>
                <a:gd name="connsiteX4" fmla="*/ 272850 w 863191"/>
                <a:gd name="connsiteY4" fmla="*/ 59353 h 1054302"/>
                <a:gd name="connsiteX5" fmla="*/ 480315 w 863191"/>
                <a:gd name="connsiteY5" fmla="*/ 45892 h 1054302"/>
                <a:gd name="connsiteX6" fmla="*/ 557970 w 863191"/>
                <a:gd name="connsiteY6" fmla="*/ 443076 h 1054302"/>
                <a:gd name="connsiteX7" fmla="*/ 861997 w 863191"/>
                <a:gd name="connsiteY7" fmla="*/ 1004576 h 1054302"/>
                <a:gd name="connsiteX0" fmla="*/ 861997 w 865926"/>
                <a:gd name="connsiteY0" fmla="*/ 1011117 h 1053801"/>
                <a:gd name="connsiteX1" fmla="*/ 432152 w 865926"/>
                <a:gd name="connsiteY1" fmla="*/ 1033019 h 1053801"/>
                <a:gd name="connsiteX2" fmla="*/ 3174 w 865926"/>
                <a:gd name="connsiteY2" fmla="*/ 968742 h 1053801"/>
                <a:gd name="connsiteX3" fmla="*/ 238759 w 865926"/>
                <a:gd name="connsiteY3" fmla="*/ 508284 h 1053801"/>
                <a:gd name="connsiteX4" fmla="*/ 272850 w 865926"/>
                <a:gd name="connsiteY4" fmla="*/ 65894 h 1053801"/>
                <a:gd name="connsiteX5" fmla="*/ 480315 w 865926"/>
                <a:gd name="connsiteY5" fmla="*/ 52433 h 1053801"/>
                <a:gd name="connsiteX6" fmla="*/ 636196 w 865926"/>
                <a:gd name="connsiteY6" fmla="*/ 547397 h 1053801"/>
                <a:gd name="connsiteX7" fmla="*/ 861997 w 865926"/>
                <a:gd name="connsiteY7" fmla="*/ 1011117 h 105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926" h="1053801">
                  <a:moveTo>
                    <a:pt x="861997" y="1011117"/>
                  </a:moveTo>
                  <a:cubicBezTo>
                    <a:pt x="827990" y="1092054"/>
                    <a:pt x="563881" y="1033019"/>
                    <a:pt x="432152" y="1033019"/>
                  </a:cubicBezTo>
                  <a:cubicBezTo>
                    <a:pt x="300423" y="1033019"/>
                    <a:pt x="35406" y="1056198"/>
                    <a:pt x="3174" y="968742"/>
                  </a:cubicBezTo>
                  <a:cubicBezTo>
                    <a:pt x="-29058" y="881286"/>
                    <a:pt x="193813" y="658759"/>
                    <a:pt x="238759" y="508284"/>
                  </a:cubicBezTo>
                  <a:cubicBezTo>
                    <a:pt x="283705" y="357809"/>
                    <a:pt x="232591" y="141869"/>
                    <a:pt x="272850" y="65894"/>
                  </a:cubicBezTo>
                  <a:cubicBezTo>
                    <a:pt x="313109" y="-10081"/>
                    <a:pt x="419757" y="-27818"/>
                    <a:pt x="480315" y="52433"/>
                  </a:cubicBezTo>
                  <a:cubicBezTo>
                    <a:pt x="540873" y="132684"/>
                    <a:pt x="572582" y="387616"/>
                    <a:pt x="636196" y="547397"/>
                  </a:cubicBezTo>
                  <a:cubicBezTo>
                    <a:pt x="699810" y="707178"/>
                    <a:pt x="896004" y="930180"/>
                    <a:pt x="861997" y="1011117"/>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Shape 14">
              <a:extLst>
                <a:ext uri="{FF2B5EF4-FFF2-40B4-BE49-F238E27FC236}">
                  <a16:creationId xmlns:a16="http://schemas.microsoft.com/office/drawing/2014/main" id="{4D87F8DA-CC57-41C8-AA6E-3B14FA0104C6}"/>
                </a:ext>
              </a:extLst>
            </p:cNvPr>
            <p:cNvSpPr/>
            <p:nvPr/>
          </p:nvSpPr>
          <p:spPr>
            <a:xfrm rot="20352481">
              <a:off x="4867143" y="4162746"/>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9EAAFFDC-34DC-4BC3-9A4C-428781EF5240}"/>
                </a:ext>
              </a:extLst>
            </p:cNvPr>
            <p:cNvSpPr/>
            <p:nvPr/>
          </p:nvSpPr>
          <p:spPr>
            <a:xfrm rot="948166">
              <a:off x="4168543" y="4221792"/>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A4128675-9472-4CAA-AF0B-2E6E86A090C0}"/>
                </a:ext>
              </a:extLst>
            </p:cNvPr>
            <p:cNvSpPr/>
            <p:nvPr/>
          </p:nvSpPr>
          <p:spPr>
            <a:xfrm rot="2212874">
              <a:off x="3578547" y="3886932"/>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Shape 17">
              <a:extLst>
                <a:ext uri="{FF2B5EF4-FFF2-40B4-BE49-F238E27FC236}">
                  <a16:creationId xmlns:a16="http://schemas.microsoft.com/office/drawing/2014/main" id="{5FBE11B2-930D-4A33-A9AC-9721096738D4}"/>
                </a:ext>
              </a:extLst>
            </p:cNvPr>
            <p:cNvSpPr/>
            <p:nvPr/>
          </p:nvSpPr>
          <p:spPr>
            <a:xfrm rot="9114826">
              <a:off x="3861907" y="1973858"/>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
              <a:extLst>
                <a:ext uri="{FF2B5EF4-FFF2-40B4-BE49-F238E27FC236}">
                  <a16:creationId xmlns:a16="http://schemas.microsoft.com/office/drawing/2014/main" id="{8AFE517C-FF4D-471C-B88B-6B0812FC1271}"/>
                </a:ext>
              </a:extLst>
            </p:cNvPr>
            <p:cNvSpPr/>
            <p:nvPr/>
          </p:nvSpPr>
          <p:spPr>
            <a:xfrm>
              <a:off x="3297115" y="1872802"/>
              <a:ext cx="2491425" cy="2505812"/>
            </a:xfrm>
            <a:custGeom>
              <a:avLst/>
              <a:gdLst>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0 w 2736304"/>
                <a:gd name="connsiteY4" fmla="*/ 1368152 h 2736304"/>
                <a:gd name="connsiteX0" fmla="*/ 2125 w 2738429"/>
                <a:gd name="connsiteY0" fmla="*/ 1522980 h 2891132"/>
                <a:gd name="connsiteX1" fmla="*/ 1063766 w 2738429"/>
                <a:gd name="connsiteY1" fmla="*/ 184718 h 2891132"/>
                <a:gd name="connsiteX2" fmla="*/ 1370277 w 2738429"/>
                <a:gd name="connsiteY2" fmla="*/ 154828 h 2891132"/>
                <a:gd name="connsiteX3" fmla="*/ 2738429 w 2738429"/>
                <a:gd name="connsiteY3" fmla="*/ 1522980 h 2891132"/>
                <a:gd name="connsiteX4" fmla="*/ 1370277 w 2738429"/>
                <a:gd name="connsiteY4" fmla="*/ 2891132 h 2891132"/>
                <a:gd name="connsiteX5" fmla="*/ 2125 w 2738429"/>
                <a:gd name="connsiteY5" fmla="*/ 1522980 h 2891132"/>
                <a:gd name="connsiteX0" fmla="*/ 11173 w 2747477"/>
                <a:gd name="connsiteY0" fmla="*/ 1471283 h 2839435"/>
                <a:gd name="connsiteX1" fmla="*/ 748965 w 2747477"/>
                <a:gd name="connsiteY1" fmla="*/ 418771 h 2839435"/>
                <a:gd name="connsiteX2" fmla="*/ 1072814 w 2747477"/>
                <a:gd name="connsiteY2" fmla="*/ 133021 h 2839435"/>
                <a:gd name="connsiteX3" fmla="*/ 1379325 w 2747477"/>
                <a:gd name="connsiteY3" fmla="*/ 103131 h 2839435"/>
                <a:gd name="connsiteX4" fmla="*/ 2747477 w 2747477"/>
                <a:gd name="connsiteY4" fmla="*/ 1471283 h 2839435"/>
                <a:gd name="connsiteX5" fmla="*/ 1379325 w 2747477"/>
                <a:gd name="connsiteY5" fmla="*/ 2839435 h 2839435"/>
                <a:gd name="connsiteX6" fmla="*/ 11173 w 2747477"/>
                <a:gd name="connsiteY6" fmla="*/ 1471283 h 2839435"/>
                <a:gd name="connsiteX0" fmla="*/ 34163 w 2770467"/>
                <a:gd name="connsiteY0" fmla="*/ 1471283 h 2839435"/>
                <a:gd name="connsiteX1" fmla="*/ 443342 w 2770467"/>
                <a:gd name="connsiteY1" fmla="*/ 714046 h 2839435"/>
                <a:gd name="connsiteX2" fmla="*/ 771955 w 2770467"/>
                <a:gd name="connsiteY2" fmla="*/ 418771 h 2839435"/>
                <a:gd name="connsiteX3" fmla="*/ 1095804 w 2770467"/>
                <a:gd name="connsiteY3" fmla="*/ 133021 h 2839435"/>
                <a:gd name="connsiteX4" fmla="*/ 1402315 w 2770467"/>
                <a:gd name="connsiteY4" fmla="*/ 103131 h 2839435"/>
                <a:gd name="connsiteX5" fmla="*/ 2770467 w 2770467"/>
                <a:gd name="connsiteY5" fmla="*/ 1471283 h 2839435"/>
                <a:gd name="connsiteX6" fmla="*/ 1402315 w 2770467"/>
                <a:gd name="connsiteY6" fmla="*/ 2839435 h 2839435"/>
                <a:gd name="connsiteX7" fmla="*/ 34163 w 2770467"/>
                <a:gd name="connsiteY7" fmla="*/ 1471283 h 2839435"/>
                <a:gd name="connsiteX0" fmla="*/ 74748 w 2811052"/>
                <a:gd name="connsiteY0" fmla="*/ 1471283 h 2839435"/>
                <a:gd name="connsiteX1" fmla="*/ 212465 w 2811052"/>
                <a:gd name="connsiteY1" fmla="*/ 980746 h 2839435"/>
                <a:gd name="connsiteX2" fmla="*/ 483927 w 2811052"/>
                <a:gd name="connsiteY2" fmla="*/ 714046 h 2839435"/>
                <a:gd name="connsiteX3" fmla="*/ 812540 w 2811052"/>
                <a:gd name="connsiteY3" fmla="*/ 418771 h 2839435"/>
                <a:gd name="connsiteX4" fmla="*/ 1136389 w 2811052"/>
                <a:gd name="connsiteY4" fmla="*/ 133021 h 2839435"/>
                <a:gd name="connsiteX5" fmla="*/ 1442900 w 2811052"/>
                <a:gd name="connsiteY5" fmla="*/ 103131 h 2839435"/>
                <a:gd name="connsiteX6" fmla="*/ 2811052 w 2811052"/>
                <a:gd name="connsiteY6" fmla="*/ 1471283 h 2839435"/>
                <a:gd name="connsiteX7" fmla="*/ 1442900 w 2811052"/>
                <a:gd name="connsiteY7" fmla="*/ 2839435 h 2839435"/>
                <a:gd name="connsiteX8" fmla="*/ 74748 w 2811052"/>
                <a:gd name="connsiteY8" fmla="*/ 1471283 h 2839435"/>
                <a:gd name="connsiteX0" fmla="*/ 74748 w 2812845"/>
                <a:gd name="connsiteY0" fmla="*/ 1383416 h 2751568"/>
                <a:gd name="connsiteX1" fmla="*/ 212465 w 2812845"/>
                <a:gd name="connsiteY1" fmla="*/ 892879 h 2751568"/>
                <a:gd name="connsiteX2" fmla="*/ 483927 w 2812845"/>
                <a:gd name="connsiteY2" fmla="*/ 626179 h 2751568"/>
                <a:gd name="connsiteX3" fmla="*/ 812540 w 2812845"/>
                <a:gd name="connsiteY3" fmla="*/ 330904 h 2751568"/>
                <a:gd name="connsiteX4" fmla="*/ 1136389 w 2812845"/>
                <a:gd name="connsiteY4" fmla="*/ 45154 h 2751568"/>
                <a:gd name="connsiteX5" fmla="*/ 1442900 w 2812845"/>
                <a:gd name="connsiteY5" fmla="*/ 15264 h 2751568"/>
                <a:gd name="connsiteX6" fmla="*/ 1726940 w 2812845"/>
                <a:gd name="connsiteY6" fmla="*/ 192791 h 2751568"/>
                <a:gd name="connsiteX7" fmla="*/ 2811052 w 2812845"/>
                <a:gd name="connsiteY7" fmla="*/ 1383416 h 2751568"/>
                <a:gd name="connsiteX8" fmla="*/ 1442900 w 2812845"/>
                <a:gd name="connsiteY8" fmla="*/ 2751568 h 2751568"/>
                <a:gd name="connsiteX9" fmla="*/ 74748 w 2812845"/>
                <a:gd name="connsiteY9" fmla="*/ 1383416 h 2751568"/>
                <a:gd name="connsiteX0" fmla="*/ 74748 w 2822566"/>
                <a:gd name="connsiteY0" fmla="*/ 1383416 h 2751568"/>
                <a:gd name="connsiteX1" fmla="*/ 212465 w 2822566"/>
                <a:gd name="connsiteY1" fmla="*/ 892879 h 2751568"/>
                <a:gd name="connsiteX2" fmla="*/ 483927 w 2822566"/>
                <a:gd name="connsiteY2" fmla="*/ 626179 h 2751568"/>
                <a:gd name="connsiteX3" fmla="*/ 812540 w 2822566"/>
                <a:gd name="connsiteY3" fmla="*/ 330904 h 2751568"/>
                <a:gd name="connsiteX4" fmla="*/ 1136389 w 2822566"/>
                <a:gd name="connsiteY4" fmla="*/ 45154 h 2751568"/>
                <a:gd name="connsiteX5" fmla="*/ 1442900 w 2822566"/>
                <a:gd name="connsiteY5" fmla="*/ 15264 h 2751568"/>
                <a:gd name="connsiteX6" fmla="*/ 1726940 w 2822566"/>
                <a:gd name="connsiteY6" fmla="*/ 192791 h 2751568"/>
                <a:gd name="connsiteX7" fmla="*/ 2079365 w 2822566"/>
                <a:gd name="connsiteY7" fmla="*/ 473778 h 2751568"/>
                <a:gd name="connsiteX8" fmla="*/ 2811052 w 2822566"/>
                <a:gd name="connsiteY8" fmla="*/ 1383416 h 2751568"/>
                <a:gd name="connsiteX9" fmla="*/ 1442900 w 2822566"/>
                <a:gd name="connsiteY9" fmla="*/ 2751568 h 2751568"/>
                <a:gd name="connsiteX10" fmla="*/ 74748 w 2822566"/>
                <a:gd name="connsiteY10" fmla="*/ 1383416 h 2751568"/>
                <a:gd name="connsiteX0" fmla="*/ 74748 w 2848719"/>
                <a:gd name="connsiteY0" fmla="*/ 1383416 h 2751568"/>
                <a:gd name="connsiteX1" fmla="*/ 212465 w 2848719"/>
                <a:gd name="connsiteY1" fmla="*/ 892879 h 2751568"/>
                <a:gd name="connsiteX2" fmla="*/ 483927 w 2848719"/>
                <a:gd name="connsiteY2" fmla="*/ 626179 h 2751568"/>
                <a:gd name="connsiteX3" fmla="*/ 812540 w 2848719"/>
                <a:gd name="connsiteY3" fmla="*/ 330904 h 2751568"/>
                <a:gd name="connsiteX4" fmla="*/ 1136389 w 2848719"/>
                <a:gd name="connsiteY4" fmla="*/ 45154 h 2751568"/>
                <a:gd name="connsiteX5" fmla="*/ 1442900 w 2848719"/>
                <a:gd name="connsiteY5" fmla="*/ 15264 h 2751568"/>
                <a:gd name="connsiteX6" fmla="*/ 1726940 w 2848719"/>
                <a:gd name="connsiteY6" fmla="*/ 192791 h 2751568"/>
                <a:gd name="connsiteX7" fmla="*/ 2079365 w 2848719"/>
                <a:gd name="connsiteY7" fmla="*/ 473778 h 2751568"/>
                <a:gd name="connsiteX8" fmla="*/ 2431789 w 2848719"/>
                <a:gd name="connsiteY8" fmla="*/ 759528 h 2751568"/>
                <a:gd name="connsiteX9" fmla="*/ 2811052 w 2848719"/>
                <a:gd name="connsiteY9" fmla="*/ 1383416 h 2751568"/>
                <a:gd name="connsiteX10" fmla="*/ 1442900 w 2848719"/>
                <a:gd name="connsiteY10" fmla="*/ 2751568 h 2751568"/>
                <a:gd name="connsiteX11" fmla="*/ 74748 w 2848719"/>
                <a:gd name="connsiteY11" fmla="*/ 1383416 h 2751568"/>
                <a:gd name="connsiteX0" fmla="*/ 74748 w 2822718"/>
                <a:gd name="connsiteY0" fmla="*/ 1383416 h 2755579"/>
                <a:gd name="connsiteX1" fmla="*/ 212465 w 2822718"/>
                <a:gd name="connsiteY1" fmla="*/ 892879 h 2755579"/>
                <a:gd name="connsiteX2" fmla="*/ 483927 w 2822718"/>
                <a:gd name="connsiteY2" fmla="*/ 626179 h 2755579"/>
                <a:gd name="connsiteX3" fmla="*/ 812540 w 2822718"/>
                <a:gd name="connsiteY3" fmla="*/ 330904 h 2755579"/>
                <a:gd name="connsiteX4" fmla="*/ 1136389 w 2822718"/>
                <a:gd name="connsiteY4" fmla="*/ 45154 h 2755579"/>
                <a:gd name="connsiteX5" fmla="*/ 1442900 w 2822718"/>
                <a:gd name="connsiteY5" fmla="*/ 15264 h 2755579"/>
                <a:gd name="connsiteX6" fmla="*/ 1726940 w 2822718"/>
                <a:gd name="connsiteY6" fmla="*/ 192791 h 2755579"/>
                <a:gd name="connsiteX7" fmla="*/ 2079365 w 2822718"/>
                <a:gd name="connsiteY7" fmla="*/ 473778 h 2755579"/>
                <a:gd name="connsiteX8" fmla="*/ 2431789 w 2822718"/>
                <a:gd name="connsiteY8" fmla="*/ 759528 h 2755579"/>
                <a:gd name="connsiteX9" fmla="*/ 2811052 w 2822718"/>
                <a:gd name="connsiteY9" fmla="*/ 1383416 h 2755579"/>
                <a:gd name="connsiteX10" fmla="*/ 2603239 w 2822718"/>
                <a:gd name="connsiteY10" fmla="*/ 1788228 h 2755579"/>
                <a:gd name="connsiteX11" fmla="*/ 1442900 w 2822718"/>
                <a:gd name="connsiteY11" fmla="*/ 2751568 h 2755579"/>
                <a:gd name="connsiteX12" fmla="*/ 74748 w 2822718"/>
                <a:gd name="connsiteY12" fmla="*/ 1383416 h 2755579"/>
                <a:gd name="connsiteX0" fmla="*/ 74748 w 2814582"/>
                <a:gd name="connsiteY0" fmla="*/ 1383416 h 2769795"/>
                <a:gd name="connsiteX1" fmla="*/ 212465 w 2814582"/>
                <a:gd name="connsiteY1" fmla="*/ 892879 h 2769795"/>
                <a:gd name="connsiteX2" fmla="*/ 483927 w 2814582"/>
                <a:gd name="connsiteY2" fmla="*/ 626179 h 2769795"/>
                <a:gd name="connsiteX3" fmla="*/ 812540 w 2814582"/>
                <a:gd name="connsiteY3" fmla="*/ 330904 h 2769795"/>
                <a:gd name="connsiteX4" fmla="*/ 1136389 w 2814582"/>
                <a:gd name="connsiteY4" fmla="*/ 45154 h 2769795"/>
                <a:gd name="connsiteX5" fmla="*/ 1442900 w 2814582"/>
                <a:gd name="connsiteY5" fmla="*/ 15264 h 2769795"/>
                <a:gd name="connsiteX6" fmla="*/ 1726940 w 2814582"/>
                <a:gd name="connsiteY6" fmla="*/ 192791 h 2769795"/>
                <a:gd name="connsiteX7" fmla="*/ 2079365 w 2814582"/>
                <a:gd name="connsiteY7" fmla="*/ 473778 h 2769795"/>
                <a:gd name="connsiteX8" fmla="*/ 2431789 w 2814582"/>
                <a:gd name="connsiteY8" fmla="*/ 759528 h 2769795"/>
                <a:gd name="connsiteX9" fmla="*/ 2811052 w 2814582"/>
                <a:gd name="connsiteY9" fmla="*/ 1383416 h 2769795"/>
                <a:gd name="connsiteX10" fmla="*/ 2603239 w 2814582"/>
                <a:gd name="connsiteY10" fmla="*/ 1788228 h 2769795"/>
                <a:gd name="connsiteX11" fmla="*/ 2303201 w 2814582"/>
                <a:gd name="connsiteY11" fmla="*/ 2145415 h 2769795"/>
                <a:gd name="connsiteX12" fmla="*/ 1442900 w 2814582"/>
                <a:gd name="connsiteY12" fmla="*/ 2751568 h 2769795"/>
                <a:gd name="connsiteX13" fmla="*/ 74748 w 2814582"/>
                <a:gd name="connsiteY13" fmla="*/ 1383416 h 2769795"/>
                <a:gd name="connsiteX0" fmla="*/ 74748 w 2814582"/>
                <a:gd name="connsiteY0" fmla="*/ 1383416 h 2824000"/>
                <a:gd name="connsiteX1" fmla="*/ 212465 w 2814582"/>
                <a:gd name="connsiteY1" fmla="*/ 892879 h 2824000"/>
                <a:gd name="connsiteX2" fmla="*/ 483927 w 2814582"/>
                <a:gd name="connsiteY2" fmla="*/ 626179 h 2824000"/>
                <a:gd name="connsiteX3" fmla="*/ 812540 w 2814582"/>
                <a:gd name="connsiteY3" fmla="*/ 330904 h 2824000"/>
                <a:gd name="connsiteX4" fmla="*/ 1136389 w 2814582"/>
                <a:gd name="connsiteY4" fmla="*/ 45154 h 2824000"/>
                <a:gd name="connsiteX5" fmla="*/ 1442900 w 2814582"/>
                <a:gd name="connsiteY5" fmla="*/ 15264 h 2824000"/>
                <a:gd name="connsiteX6" fmla="*/ 1726940 w 2814582"/>
                <a:gd name="connsiteY6" fmla="*/ 192791 h 2824000"/>
                <a:gd name="connsiteX7" fmla="*/ 2079365 w 2814582"/>
                <a:gd name="connsiteY7" fmla="*/ 473778 h 2824000"/>
                <a:gd name="connsiteX8" fmla="*/ 2431789 w 2814582"/>
                <a:gd name="connsiteY8" fmla="*/ 759528 h 2824000"/>
                <a:gd name="connsiteX9" fmla="*/ 2811052 w 2814582"/>
                <a:gd name="connsiteY9" fmla="*/ 1383416 h 2824000"/>
                <a:gd name="connsiteX10" fmla="*/ 2603239 w 2814582"/>
                <a:gd name="connsiteY10" fmla="*/ 1788228 h 2824000"/>
                <a:gd name="connsiteX11" fmla="*/ 2303201 w 2814582"/>
                <a:gd name="connsiteY11" fmla="*/ 2145415 h 2824000"/>
                <a:gd name="connsiteX12" fmla="*/ 1907914 w 2814582"/>
                <a:gd name="connsiteY12" fmla="*/ 2583565 h 2824000"/>
                <a:gd name="connsiteX13" fmla="*/ 1442900 w 2814582"/>
                <a:gd name="connsiteY13" fmla="*/ 2751568 h 2824000"/>
                <a:gd name="connsiteX14" fmla="*/ 74748 w 2814582"/>
                <a:gd name="connsiteY14" fmla="*/ 1383416 h 2824000"/>
                <a:gd name="connsiteX0" fmla="*/ 74748 w 2814582"/>
                <a:gd name="connsiteY0" fmla="*/ 1383416 h 2802176"/>
                <a:gd name="connsiteX1" fmla="*/ 212465 w 2814582"/>
                <a:gd name="connsiteY1" fmla="*/ 892879 h 2802176"/>
                <a:gd name="connsiteX2" fmla="*/ 483927 w 2814582"/>
                <a:gd name="connsiteY2" fmla="*/ 626179 h 2802176"/>
                <a:gd name="connsiteX3" fmla="*/ 812540 w 2814582"/>
                <a:gd name="connsiteY3" fmla="*/ 330904 h 2802176"/>
                <a:gd name="connsiteX4" fmla="*/ 1136389 w 2814582"/>
                <a:gd name="connsiteY4" fmla="*/ 45154 h 2802176"/>
                <a:gd name="connsiteX5" fmla="*/ 1442900 w 2814582"/>
                <a:gd name="connsiteY5" fmla="*/ 15264 h 2802176"/>
                <a:gd name="connsiteX6" fmla="*/ 1726940 w 2814582"/>
                <a:gd name="connsiteY6" fmla="*/ 192791 h 2802176"/>
                <a:gd name="connsiteX7" fmla="*/ 2079365 w 2814582"/>
                <a:gd name="connsiteY7" fmla="*/ 473778 h 2802176"/>
                <a:gd name="connsiteX8" fmla="*/ 2431789 w 2814582"/>
                <a:gd name="connsiteY8" fmla="*/ 759528 h 2802176"/>
                <a:gd name="connsiteX9" fmla="*/ 2811052 w 2814582"/>
                <a:gd name="connsiteY9" fmla="*/ 1383416 h 2802176"/>
                <a:gd name="connsiteX10" fmla="*/ 2603239 w 2814582"/>
                <a:gd name="connsiteY10" fmla="*/ 1788228 h 2802176"/>
                <a:gd name="connsiteX11" fmla="*/ 2303201 w 2814582"/>
                <a:gd name="connsiteY11" fmla="*/ 2145415 h 2802176"/>
                <a:gd name="connsiteX12" fmla="*/ 1907914 w 2814582"/>
                <a:gd name="connsiteY12" fmla="*/ 2583565 h 2802176"/>
                <a:gd name="connsiteX13" fmla="*/ 1442900 w 2814582"/>
                <a:gd name="connsiteY13" fmla="*/ 2751568 h 2802176"/>
                <a:gd name="connsiteX14" fmla="*/ 988751 w 2814582"/>
                <a:gd name="connsiteY14" fmla="*/ 2669289 h 2802176"/>
                <a:gd name="connsiteX15" fmla="*/ 74748 w 2814582"/>
                <a:gd name="connsiteY15" fmla="*/ 1383416 h 2802176"/>
                <a:gd name="connsiteX0" fmla="*/ 74748 w 2814582"/>
                <a:gd name="connsiteY0" fmla="*/ 1383416 h 2756762"/>
                <a:gd name="connsiteX1" fmla="*/ 212465 w 2814582"/>
                <a:gd name="connsiteY1" fmla="*/ 892879 h 2756762"/>
                <a:gd name="connsiteX2" fmla="*/ 483927 w 2814582"/>
                <a:gd name="connsiteY2" fmla="*/ 626179 h 2756762"/>
                <a:gd name="connsiteX3" fmla="*/ 812540 w 2814582"/>
                <a:gd name="connsiteY3" fmla="*/ 330904 h 2756762"/>
                <a:gd name="connsiteX4" fmla="*/ 1136389 w 2814582"/>
                <a:gd name="connsiteY4" fmla="*/ 45154 h 2756762"/>
                <a:gd name="connsiteX5" fmla="*/ 1442900 w 2814582"/>
                <a:gd name="connsiteY5" fmla="*/ 15264 h 2756762"/>
                <a:gd name="connsiteX6" fmla="*/ 1726940 w 2814582"/>
                <a:gd name="connsiteY6" fmla="*/ 192791 h 2756762"/>
                <a:gd name="connsiteX7" fmla="*/ 2079365 w 2814582"/>
                <a:gd name="connsiteY7" fmla="*/ 473778 h 2756762"/>
                <a:gd name="connsiteX8" fmla="*/ 2431789 w 2814582"/>
                <a:gd name="connsiteY8" fmla="*/ 759528 h 2756762"/>
                <a:gd name="connsiteX9" fmla="*/ 2811052 w 2814582"/>
                <a:gd name="connsiteY9" fmla="*/ 1383416 h 2756762"/>
                <a:gd name="connsiteX10" fmla="*/ 2603239 w 2814582"/>
                <a:gd name="connsiteY10" fmla="*/ 1788228 h 2756762"/>
                <a:gd name="connsiteX11" fmla="*/ 2303201 w 2814582"/>
                <a:gd name="connsiteY11" fmla="*/ 2145415 h 2756762"/>
                <a:gd name="connsiteX12" fmla="*/ 1907914 w 2814582"/>
                <a:gd name="connsiteY12" fmla="*/ 2583565 h 2756762"/>
                <a:gd name="connsiteX13" fmla="*/ 1442900 w 2814582"/>
                <a:gd name="connsiteY13" fmla="*/ 2751568 h 2756762"/>
                <a:gd name="connsiteX14" fmla="*/ 988751 w 2814582"/>
                <a:gd name="connsiteY14" fmla="*/ 2669289 h 2756762"/>
                <a:gd name="connsiteX15" fmla="*/ 626801 w 2814582"/>
                <a:gd name="connsiteY15" fmla="*/ 2240664 h 2756762"/>
                <a:gd name="connsiteX16" fmla="*/ 74748 w 2814582"/>
                <a:gd name="connsiteY16" fmla="*/ 1383416 h 2756762"/>
                <a:gd name="connsiteX0" fmla="*/ 74748 w 2814582"/>
                <a:gd name="connsiteY0" fmla="*/ 1383416 h 2756762"/>
                <a:gd name="connsiteX1" fmla="*/ 212465 w 2814582"/>
                <a:gd name="connsiteY1" fmla="*/ 892879 h 2756762"/>
                <a:gd name="connsiteX2" fmla="*/ 483927 w 2814582"/>
                <a:gd name="connsiteY2" fmla="*/ 626179 h 2756762"/>
                <a:gd name="connsiteX3" fmla="*/ 812540 w 2814582"/>
                <a:gd name="connsiteY3" fmla="*/ 330904 h 2756762"/>
                <a:gd name="connsiteX4" fmla="*/ 1136389 w 2814582"/>
                <a:gd name="connsiteY4" fmla="*/ 45154 h 2756762"/>
                <a:gd name="connsiteX5" fmla="*/ 1442900 w 2814582"/>
                <a:gd name="connsiteY5" fmla="*/ 15264 h 2756762"/>
                <a:gd name="connsiteX6" fmla="*/ 1726940 w 2814582"/>
                <a:gd name="connsiteY6" fmla="*/ 192791 h 2756762"/>
                <a:gd name="connsiteX7" fmla="*/ 2079365 w 2814582"/>
                <a:gd name="connsiteY7" fmla="*/ 473778 h 2756762"/>
                <a:gd name="connsiteX8" fmla="*/ 2431789 w 2814582"/>
                <a:gd name="connsiteY8" fmla="*/ 759528 h 2756762"/>
                <a:gd name="connsiteX9" fmla="*/ 2811052 w 2814582"/>
                <a:gd name="connsiteY9" fmla="*/ 1383416 h 2756762"/>
                <a:gd name="connsiteX10" fmla="*/ 2603239 w 2814582"/>
                <a:gd name="connsiteY10" fmla="*/ 1788228 h 2756762"/>
                <a:gd name="connsiteX11" fmla="*/ 2303201 w 2814582"/>
                <a:gd name="connsiteY11" fmla="*/ 2145415 h 2756762"/>
                <a:gd name="connsiteX12" fmla="*/ 1907914 w 2814582"/>
                <a:gd name="connsiteY12" fmla="*/ 2583565 h 2756762"/>
                <a:gd name="connsiteX13" fmla="*/ 1442900 w 2814582"/>
                <a:gd name="connsiteY13" fmla="*/ 2751568 h 2756762"/>
                <a:gd name="connsiteX14" fmla="*/ 988751 w 2814582"/>
                <a:gd name="connsiteY14" fmla="*/ 2669289 h 2756762"/>
                <a:gd name="connsiteX15" fmla="*/ 626801 w 2814582"/>
                <a:gd name="connsiteY15" fmla="*/ 2240664 h 2756762"/>
                <a:gd name="connsiteX16" fmla="*/ 407726 w 2814582"/>
                <a:gd name="connsiteY16" fmla="*/ 1940627 h 2756762"/>
                <a:gd name="connsiteX17" fmla="*/ 74748 w 2814582"/>
                <a:gd name="connsiteY17" fmla="*/ 1383416 h 2756762"/>
                <a:gd name="connsiteX0" fmla="*/ 74748 w 2814582"/>
                <a:gd name="connsiteY0" fmla="*/ 1383416 h 2756762"/>
                <a:gd name="connsiteX1" fmla="*/ 212465 w 2814582"/>
                <a:gd name="connsiteY1" fmla="*/ 892879 h 2756762"/>
                <a:gd name="connsiteX2" fmla="*/ 483927 w 2814582"/>
                <a:gd name="connsiteY2" fmla="*/ 626179 h 2756762"/>
                <a:gd name="connsiteX3" fmla="*/ 812540 w 2814582"/>
                <a:gd name="connsiteY3" fmla="*/ 330904 h 2756762"/>
                <a:gd name="connsiteX4" fmla="*/ 1136389 w 2814582"/>
                <a:gd name="connsiteY4" fmla="*/ 45154 h 2756762"/>
                <a:gd name="connsiteX5" fmla="*/ 1442900 w 2814582"/>
                <a:gd name="connsiteY5" fmla="*/ 15264 h 2756762"/>
                <a:gd name="connsiteX6" fmla="*/ 1726940 w 2814582"/>
                <a:gd name="connsiteY6" fmla="*/ 192791 h 2756762"/>
                <a:gd name="connsiteX7" fmla="*/ 2079365 w 2814582"/>
                <a:gd name="connsiteY7" fmla="*/ 473778 h 2756762"/>
                <a:gd name="connsiteX8" fmla="*/ 2431789 w 2814582"/>
                <a:gd name="connsiteY8" fmla="*/ 759528 h 2756762"/>
                <a:gd name="connsiteX9" fmla="*/ 2811052 w 2814582"/>
                <a:gd name="connsiteY9" fmla="*/ 1383416 h 2756762"/>
                <a:gd name="connsiteX10" fmla="*/ 2603239 w 2814582"/>
                <a:gd name="connsiteY10" fmla="*/ 1788228 h 2756762"/>
                <a:gd name="connsiteX11" fmla="*/ 2303201 w 2814582"/>
                <a:gd name="connsiteY11" fmla="*/ 2145415 h 2756762"/>
                <a:gd name="connsiteX12" fmla="*/ 1907914 w 2814582"/>
                <a:gd name="connsiteY12" fmla="*/ 2583565 h 2756762"/>
                <a:gd name="connsiteX13" fmla="*/ 1442900 w 2814582"/>
                <a:gd name="connsiteY13" fmla="*/ 2751568 h 2756762"/>
                <a:gd name="connsiteX14" fmla="*/ 988751 w 2814582"/>
                <a:gd name="connsiteY14" fmla="*/ 2669289 h 2756762"/>
                <a:gd name="connsiteX15" fmla="*/ 626801 w 2814582"/>
                <a:gd name="connsiteY15" fmla="*/ 2240664 h 2756762"/>
                <a:gd name="connsiteX16" fmla="*/ 407726 w 2814582"/>
                <a:gd name="connsiteY16" fmla="*/ 1940627 h 2756762"/>
                <a:gd name="connsiteX17" fmla="*/ 221989 w 2814582"/>
                <a:gd name="connsiteY17" fmla="*/ 1683452 h 2756762"/>
                <a:gd name="connsiteX18" fmla="*/ 74748 w 2814582"/>
                <a:gd name="connsiteY18" fmla="*/ 1383416 h 2756762"/>
                <a:gd name="connsiteX0" fmla="*/ 74748 w 2814582"/>
                <a:gd name="connsiteY0" fmla="*/ 1442936 h 2816282"/>
                <a:gd name="connsiteX1" fmla="*/ 212465 w 2814582"/>
                <a:gd name="connsiteY1" fmla="*/ 952399 h 2816282"/>
                <a:gd name="connsiteX2" fmla="*/ 483927 w 2814582"/>
                <a:gd name="connsiteY2" fmla="*/ 685699 h 2816282"/>
                <a:gd name="connsiteX3" fmla="*/ 812540 w 2814582"/>
                <a:gd name="connsiteY3" fmla="*/ 390424 h 2816282"/>
                <a:gd name="connsiteX4" fmla="*/ 1103051 w 2814582"/>
                <a:gd name="connsiteY4" fmla="*/ 18949 h 2816282"/>
                <a:gd name="connsiteX5" fmla="*/ 1442900 w 2814582"/>
                <a:gd name="connsiteY5" fmla="*/ 74784 h 2816282"/>
                <a:gd name="connsiteX6" fmla="*/ 1726940 w 2814582"/>
                <a:gd name="connsiteY6" fmla="*/ 252311 h 2816282"/>
                <a:gd name="connsiteX7" fmla="*/ 2079365 w 2814582"/>
                <a:gd name="connsiteY7" fmla="*/ 533298 h 2816282"/>
                <a:gd name="connsiteX8" fmla="*/ 2431789 w 2814582"/>
                <a:gd name="connsiteY8" fmla="*/ 819048 h 2816282"/>
                <a:gd name="connsiteX9" fmla="*/ 2811052 w 2814582"/>
                <a:gd name="connsiteY9" fmla="*/ 1442936 h 2816282"/>
                <a:gd name="connsiteX10" fmla="*/ 2603239 w 2814582"/>
                <a:gd name="connsiteY10" fmla="*/ 1847748 h 2816282"/>
                <a:gd name="connsiteX11" fmla="*/ 2303201 w 2814582"/>
                <a:gd name="connsiteY11" fmla="*/ 2204935 h 2816282"/>
                <a:gd name="connsiteX12" fmla="*/ 1907914 w 2814582"/>
                <a:gd name="connsiteY12" fmla="*/ 2643085 h 2816282"/>
                <a:gd name="connsiteX13" fmla="*/ 1442900 w 2814582"/>
                <a:gd name="connsiteY13" fmla="*/ 2811088 h 2816282"/>
                <a:gd name="connsiteX14" fmla="*/ 988751 w 2814582"/>
                <a:gd name="connsiteY14" fmla="*/ 2728809 h 2816282"/>
                <a:gd name="connsiteX15" fmla="*/ 626801 w 2814582"/>
                <a:gd name="connsiteY15" fmla="*/ 2300184 h 2816282"/>
                <a:gd name="connsiteX16" fmla="*/ 407726 w 2814582"/>
                <a:gd name="connsiteY16" fmla="*/ 2000147 h 2816282"/>
                <a:gd name="connsiteX17" fmla="*/ 221989 w 2814582"/>
                <a:gd name="connsiteY17" fmla="*/ 1742972 h 2816282"/>
                <a:gd name="connsiteX18" fmla="*/ 74748 w 2814582"/>
                <a:gd name="connsiteY18" fmla="*/ 1442936 h 2816282"/>
                <a:gd name="connsiteX0" fmla="*/ 74748 w 2814582"/>
                <a:gd name="connsiteY0" fmla="*/ 1461340 h 2834686"/>
                <a:gd name="connsiteX1" fmla="*/ 212465 w 2814582"/>
                <a:gd name="connsiteY1" fmla="*/ 970803 h 2834686"/>
                <a:gd name="connsiteX2" fmla="*/ 483927 w 2814582"/>
                <a:gd name="connsiteY2" fmla="*/ 704103 h 2834686"/>
                <a:gd name="connsiteX3" fmla="*/ 812540 w 2814582"/>
                <a:gd name="connsiteY3" fmla="*/ 408828 h 2834686"/>
                <a:gd name="connsiteX4" fmla="*/ 1103051 w 2814582"/>
                <a:gd name="connsiteY4" fmla="*/ 37353 h 2834686"/>
                <a:gd name="connsiteX5" fmla="*/ 1504812 w 2814582"/>
                <a:gd name="connsiteY5" fmla="*/ 31276 h 2834686"/>
                <a:gd name="connsiteX6" fmla="*/ 1726940 w 2814582"/>
                <a:gd name="connsiteY6" fmla="*/ 270715 h 2834686"/>
                <a:gd name="connsiteX7" fmla="*/ 2079365 w 2814582"/>
                <a:gd name="connsiteY7" fmla="*/ 551702 h 2834686"/>
                <a:gd name="connsiteX8" fmla="*/ 2431789 w 2814582"/>
                <a:gd name="connsiteY8" fmla="*/ 837452 h 2834686"/>
                <a:gd name="connsiteX9" fmla="*/ 2811052 w 2814582"/>
                <a:gd name="connsiteY9" fmla="*/ 1461340 h 2834686"/>
                <a:gd name="connsiteX10" fmla="*/ 2603239 w 2814582"/>
                <a:gd name="connsiteY10" fmla="*/ 1866152 h 2834686"/>
                <a:gd name="connsiteX11" fmla="*/ 2303201 w 2814582"/>
                <a:gd name="connsiteY11" fmla="*/ 2223339 h 2834686"/>
                <a:gd name="connsiteX12" fmla="*/ 1907914 w 2814582"/>
                <a:gd name="connsiteY12" fmla="*/ 2661489 h 2834686"/>
                <a:gd name="connsiteX13" fmla="*/ 1442900 w 2814582"/>
                <a:gd name="connsiteY13" fmla="*/ 2829492 h 2834686"/>
                <a:gd name="connsiteX14" fmla="*/ 988751 w 2814582"/>
                <a:gd name="connsiteY14" fmla="*/ 2747213 h 2834686"/>
                <a:gd name="connsiteX15" fmla="*/ 626801 w 2814582"/>
                <a:gd name="connsiteY15" fmla="*/ 2318588 h 2834686"/>
                <a:gd name="connsiteX16" fmla="*/ 407726 w 2814582"/>
                <a:gd name="connsiteY16" fmla="*/ 2018551 h 2834686"/>
                <a:gd name="connsiteX17" fmla="*/ 221989 w 2814582"/>
                <a:gd name="connsiteY17" fmla="*/ 1761376 h 2834686"/>
                <a:gd name="connsiteX18" fmla="*/ 74748 w 2814582"/>
                <a:gd name="connsiteY18" fmla="*/ 1461340 h 2834686"/>
                <a:gd name="connsiteX0" fmla="*/ 74748 w 2814582"/>
                <a:gd name="connsiteY0" fmla="*/ 1452754 h 2826100"/>
                <a:gd name="connsiteX1" fmla="*/ 212465 w 2814582"/>
                <a:gd name="connsiteY1" fmla="*/ 962217 h 2826100"/>
                <a:gd name="connsiteX2" fmla="*/ 483927 w 2814582"/>
                <a:gd name="connsiteY2" fmla="*/ 695517 h 2826100"/>
                <a:gd name="connsiteX3" fmla="*/ 812540 w 2814582"/>
                <a:gd name="connsiteY3" fmla="*/ 400242 h 2826100"/>
                <a:gd name="connsiteX4" fmla="*/ 1103051 w 2814582"/>
                <a:gd name="connsiteY4" fmla="*/ 28767 h 2826100"/>
                <a:gd name="connsiteX5" fmla="*/ 1504812 w 2814582"/>
                <a:gd name="connsiteY5" fmla="*/ 22690 h 2826100"/>
                <a:gd name="connsiteX6" fmla="*/ 1865053 w 2814582"/>
                <a:gd name="connsiteY6" fmla="*/ 109729 h 2826100"/>
                <a:gd name="connsiteX7" fmla="*/ 2079365 w 2814582"/>
                <a:gd name="connsiteY7" fmla="*/ 543116 h 2826100"/>
                <a:gd name="connsiteX8" fmla="*/ 2431789 w 2814582"/>
                <a:gd name="connsiteY8" fmla="*/ 828866 h 2826100"/>
                <a:gd name="connsiteX9" fmla="*/ 2811052 w 2814582"/>
                <a:gd name="connsiteY9" fmla="*/ 1452754 h 2826100"/>
                <a:gd name="connsiteX10" fmla="*/ 2603239 w 2814582"/>
                <a:gd name="connsiteY10" fmla="*/ 1857566 h 2826100"/>
                <a:gd name="connsiteX11" fmla="*/ 2303201 w 2814582"/>
                <a:gd name="connsiteY11" fmla="*/ 2214753 h 2826100"/>
                <a:gd name="connsiteX12" fmla="*/ 1907914 w 2814582"/>
                <a:gd name="connsiteY12" fmla="*/ 2652903 h 2826100"/>
                <a:gd name="connsiteX13" fmla="*/ 1442900 w 2814582"/>
                <a:gd name="connsiteY13" fmla="*/ 2820906 h 2826100"/>
                <a:gd name="connsiteX14" fmla="*/ 988751 w 2814582"/>
                <a:gd name="connsiteY14" fmla="*/ 2738627 h 2826100"/>
                <a:gd name="connsiteX15" fmla="*/ 626801 w 2814582"/>
                <a:gd name="connsiteY15" fmla="*/ 2310002 h 2826100"/>
                <a:gd name="connsiteX16" fmla="*/ 407726 w 2814582"/>
                <a:gd name="connsiteY16" fmla="*/ 2009965 h 2826100"/>
                <a:gd name="connsiteX17" fmla="*/ 221989 w 2814582"/>
                <a:gd name="connsiteY17" fmla="*/ 1752790 h 2826100"/>
                <a:gd name="connsiteX18" fmla="*/ 74748 w 2814582"/>
                <a:gd name="connsiteY18" fmla="*/ 1452754 h 2826100"/>
                <a:gd name="connsiteX0" fmla="*/ 74748 w 2814582"/>
                <a:gd name="connsiteY0" fmla="*/ 1452754 h 2826100"/>
                <a:gd name="connsiteX1" fmla="*/ 212465 w 2814582"/>
                <a:gd name="connsiteY1" fmla="*/ 962217 h 2826100"/>
                <a:gd name="connsiteX2" fmla="*/ 483927 w 2814582"/>
                <a:gd name="connsiteY2" fmla="*/ 695517 h 2826100"/>
                <a:gd name="connsiteX3" fmla="*/ 812540 w 2814582"/>
                <a:gd name="connsiteY3" fmla="*/ 400242 h 2826100"/>
                <a:gd name="connsiteX4" fmla="*/ 1103051 w 2814582"/>
                <a:gd name="connsiteY4" fmla="*/ 28767 h 2826100"/>
                <a:gd name="connsiteX5" fmla="*/ 1504812 w 2814582"/>
                <a:gd name="connsiteY5" fmla="*/ 22690 h 2826100"/>
                <a:gd name="connsiteX6" fmla="*/ 1865053 w 2814582"/>
                <a:gd name="connsiteY6" fmla="*/ 109729 h 2826100"/>
                <a:gd name="connsiteX7" fmla="*/ 2155565 w 2814582"/>
                <a:gd name="connsiteY7" fmla="*/ 252604 h 2826100"/>
                <a:gd name="connsiteX8" fmla="*/ 2431789 w 2814582"/>
                <a:gd name="connsiteY8" fmla="*/ 828866 h 2826100"/>
                <a:gd name="connsiteX9" fmla="*/ 2811052 w 2814582"/>
                <a:gd name="connsiteY9" fmla="*/ 1452754 h 2826100"/>
                <a:gd name="connsiteX10" fmla="*/ 2603239 w 2814582"/>
                <a:gd name="connsiteY10" fmla="*/ 1857566 h 2826100"/>
                <a:gd name="connsiteX11" fmla="*/ 2303201 w 2814582"/>
                <a:gd name="connsiteY11" fmla="*/ 2214753 h 2826100"/>
                <a:gd name="connsiteX12" fmla="*/ 1907914 w 2814582"/>
                <a:gd name="connsiteY12" fmla="*/ 2652903 h 2826100"/>
                <a:gd name="connsiteX13" fmla="*/ 1442900 w 2814582"/>
                <a:gd name="connsiteY13" fmla="*/ 2820906 h 2826100"/>
                <a:gd name="connsiteX14" fmla="*/ 988751 w 2814582"/>
                <a:gd name="connsiteY14" fmla="*/ 2738627 h 2826100"/>
                <a:gd name="connsiteX15" fmla="*/ 626801 w 2814582"/>
                <a:gd name="connsiteY15" fmla="*/ 2310002 h 2826100"/>
                <a:gd name="connsiteX16" fmla="*/ 407726 w 2814582"/>
                <a:gd name="connsiteY16" fmla="*/ 2009965 h 2826100"/>
                <a:gd name="connsiteX17" fmla="*/ 221989 w 2814582"/>
                <a:gd name="connsiteY17" fmla="*/ 1752790 h 2826100"/>
                <a:gd name="connsiteX18" fmla="*/ 74748 w 2814582"/>
                <a:gd name="connsiteY18" fmla="*/ 1452754 h 2826100"/>
                <a:gd name="connsiteX0" fmla="*/ 74748 w 2814582"/>
                <a:gd name="connsiteY0" fmla="*/ 1452754 h 2826100"/>
                <a:gd name="connsiteX1" fmla="*/ 212465 w 2814582"/>
                <a:gd name="connsiteY1" fmla="*/ 962217 h 2826100"/>
                <a:gd name="connsiteX2" fmla="*/ 483927 w 2814582"/>
                <a:gd name="connsiteY2" fmla="*/ 695517 h 2826100"/>
                <a:gd name="connsiteX3" fmla="*/ 812540 w 2814582"/>
                <a:gd name="connsiteY3" fmla="*/ 400242 h 2826100"/>
                <a:gd name="connsiteX4" fmla="*/ 1103051 w 2814582"/>
                <a:gd name="connsiteY4" fmla="*/ 28767 h 2826100"/>
                <a:gd name="connsiteX5" fmla="*/ 1504812 w 2814582"/>
                <a:gd name="connsiteY5" fmla="*/ 22690 h 2826100"/>
                <a:gd name="connsiteX6" fmla="*/ 1865053 w 2814582"/>
                <a:gd name="connsiteY6" fmla="*/ 109729 h 2826100"/>
                <a:gd name="connsiteX7" fmla="*/ 2155565 w 2814582"/>
                <a:gd name="connsiteY7" fmla="*/ 252604 h 2826100"/>
                <a:gd name="connsiteX8" fmla="*/ 2474651 w 2814582"/>
                <a:gd name="connsiteY8" fmla="*/ 547878 h 2826100"/>
                <a:gd name="connsiteX9" fmla="*/ 2811052 w 2814582"/>
                <a:gd name="connsiteY9" fmla="*/ 1452754 h 2826100"/>
                <a:gd name="connsiteX10" fmla="*/ 2603239 w 2814582"/>
                <a:gd name="connsiteY10" fmla="*/ 1857566 h 2826100"/>
                <a:gd name="connsiteX11" fmla="*/ 2303201 w 2814582"/>
                <a:gd name="connsiteY11" fmla="*/ 2214753 h 2826100"/>
                <a:gd name="connsiteX12" fmla="*/ 1907914 w 2814582"/>
                <a:gd name="connsiteY12" fmla="*/ 2652903 h 2826100"/>
                <a:gd name="connsiteX13" fmla="*/ 1442900 w 2814582"/>
                <a:gd name="connsiteY13" fmla="*/ 2820906 h 2826100"/>
                <a:gd name="connsiteX14" fmla="*/ 988751 w 2814582"/>
                <a:gd name="connsiteY14" fmla="*/ 2738627 h 2826100"/>
                <a:gd name="connsiteX15" fmla="*/ 626801 w 2814582"/>
                <a:gd name="connsiteY15" fmla="*/ 2310002 h 2826100"/>
                <a:gd name="connsiteX16" fmla="*/ 407726 w 2814582"/>
                <a:gd name="connsiteY16" fmla="*/ 2009965 h 2826100"/>
                <a:gd name="connsiteX17" fmla="*/ 221989 w 2814582"/>
                <a:gd name="connsiteY17" fmla="*/ 1752790 h 2826100"/>
                <a:gd name="connsiteX18" fmla="*/ 74748 w 2814582"/>
                <a:gd name="connsiteY18" fmla="*/ 1452754 h 2826100"/>
                <a:gd name="connsiteX0" fmla="*/ 74748 w 2813965"/>
                <a:gd name="connsiteY0" fmla="*/ 1452754 h 2826100"/>
                <a:gd name="connsiteX1" fmla="*/ 212465 w 2813965"/>
                <a:gd name="connsiteY1" fmla="*/ 962217 h 2826100"/>
                <a:gd name="connsiteX2" fmla="*/ 483927 w 2813965"/>
                <a:gd name="connsiteY2" fmla="*/ 695517 h 2826100"/>
                <a:gd name="connsiteX3" fmla="*/ 812540 w 2813965"/>
                <a:gd name="connsiteY3" fmla="*/ 400242 h 2826100"/>
                <a:gd name="connsiteX4" fmla="*/ 1103051 w 2813965"/>
                <a:gd name="connsiteY4" fmla="*/ 28767 h 2826100"/>
                <a:gd name="connsiteX5" fmla="*/ 1504812 w 2813965"/>
                <a:gd name="connsiteY5" fmla="*/ 22690 h 2826100"/>
                <a:gd name="connsiteX6" fmla="*/ 1865053 w 2813965"/>
                <a:gd name="connsiteY6" fmla="*/ 109729 h 2826100"/>
                <a:gd name="connsiteX7" fmla="*/ 2155565 w 2813965"/>
                <a:gd name="connsiteY7" fmla="*/ 252604 h 2826100"/>
                <a:gd name="connsiteX8" fmla="*/ 2474651 w 2813965"/>
                <a:gd name="connsiteY8" fmla="*/ 547878 h 2826100"/>
                <a:gd name="connsiteX9" fmla="*/ 2708014 w 2813965"/>
                <a:gd name="connsiteY9" fmla="*/ 1076515 h 2826100"/>
                <a:gd name="connsiteX10" fmla="*/ 2811052 w 2813965"/>
                <a:gd name="connsiteY10" fmla="*/ 1452754 h 2826100"/>
                <a:gd name="connsiteX11" fmla="*/ 2603239 w 2813965"/>
                <a:gd name="connsiteY11" fmla="*/ 1857566 h 2826100"/>
                <a:gd name="connsiteX12" fmla="*/ 2303201 w 2813965"/>
                <a:gd name="connsiteY12" fmla="*/ 2214753 h 2826100"/>
                <a:gd name="connsiteX13" fmla="*/ 1907914 w 2813965"/>
                <a:gd name="connsiteY13" fmla="*/ 2652903 h 2826100"/>
                <a:gd name="connsiteX14" fmla="*/ 1442900 w 2813965"/>
                <a:gd name="connsiteY14" fmla="*/ 2820906 h 2826100"/>
                <a:gd name="connsiteX15" fmla="*/ 988751 w 2813965"/>
                <a:gd name="connsiteY15" fmla="*/ 2738627 h 2826100"/>
                <a:gd name="connsiteX16" fmla="*/ 626801 w 2813965"/>
                <a:gd name="connsiteY16" fmla="*/ 2310002 h 2826100"/>
                <a:gd name="connsiteX17" fmla="*/ 407726 w 2813965"/>
                <a:gd name="connsiteY17" fmla="*/ 2009965 h 2826100"/>
                <a:gd name="connsiteX18" fmla="*/ 221989 w 2813965"/>
                <a:gd name="connsiteY18" fmla="*/ 1752790 h 2826100"/>
                <a:gd name="connsiteX19" fmla="*/ 74748 w 2813965"/>
                <a:gd name="connsiteY19" fmla="*/ 1452754 h 2826100"/>
                <a:gd name="connsiteX0" fmla="*/ 74748 w 2815147"/>
                <a:gd name="connsiteY0" fmla="*/ 1452754 h 2826100"/>
                <a:gd name="connsiteX1" fmla="*/ 212465 w 2815147"/>
                <a:gd name="connsiteY1" fmla="*/ 962217 h 2826100"/>
                <a:gd name="connsiteX2" fmla="*/ 483927 w 2815147"/>
                <a:gd name="connsiteY2" fmla="*/ 695517 h 2826100"/>
                <a:gd name="connsiteX3" fmla="*/ 812540 w 2815147"/>
                <a:gd name="connsiteY3" fmla="*/ 400242 h 2826100"/>
                <a:gd name="connsiteX4" fmla="*/ 1103051 w 2815147"/>
                <a:gd name="connsiteY4" fmla="*/ 28767 h 2826100"/>
                <a:gd name="connsiteX5" fmla="*/ 1504812 w 2815147"/>
                <a:gd name="connsiteY5" fmla="*/ 22690 h 2826100"/>
                <a:gd name="connsiteX6" fmla="*/ 1865053 w 2815147"/>
                <a:gd name="connsiteY6" fmla="*/ 109729 h 2826100"/>
                <a:gd name="connsiteX7" fmla="*/ 2155565 w 2815147"/>
                <a:gd name="connsiteY7" fmla="*/ 252604 h 2826100"/>
                <a:gd name="connsiteX8" fmla="*/ 2474651 w 2815147"/>
                <a:gd name="connsiteY8" fmla="*/ 547878 h 2826100"/>
                <a:gd name="connsiteX9" fmla="*/ 2731826 w 2815147"/>
                <a:gd name="connsiteY9" fmla="*/ 966977 h 2826100"/>
                <a:gd name="connsiteX10" fmla="*/ 2811052 w 2815147"/>
                <a:gd name="connsiteY10" fmla="*/ 1452754 h 2826100"/>
                <a:gd name="connsiteX11" fmla="*/ 2603239 w 2815147"/>
                <a:gd name="connsiteY11" fmla="*/ 1857566 h 2826100"/>
                <a:gd name="connsiteX12" fmla="*/ 2303201 w 2815147"/>
                <a:gd name="connsiteY12" fmla="*/ 2214753 h 2826100"/>
                <a:gd name="connsiteX13" fmla="*/ 1907914 w 2815147"/>
                <a:gd name="connsiteY13" fmla="*/ 2652903 h 2826100"/>
                <a:gd name="connsiteX14" fmla="*/ 1442900 w 2815147"/>
                <a:gd name="connsiteY14" fmla="*/ 2820906 h 2826100"/>
                <a:gd name="connsiteX15" fmla="*/ 988751 w 2815147"/>
                <a:gd name="connsiteY15" fmla="*/ 2738627 h 2826100"/>
                <a:gd name="connsiteX16" fmla="*/ 626801 w 2815147"/>
                <a:gd name="connsiteY16" fmla="*/ 2310002 h 2826100"/>
                <a:gd name="connsiteX17" fmla="*/ 407726 w 2815147"/>
                <a:gd name="connsiteY17" fmla="*/ 2009965 h 2826100"/>
                <a:gd name="connsiteX18" fmla="*/ 221989 w 2815147"/>
                <a:gd name="connsiteY18" fmla="*/ 1752790 h 2826100"/>
                <a:gd name="connsiteX19" fmla="*/ 74748 w 2815147"/>
                <a:gd name="connsiteY19" fmla="*/ 1452754 h 2826100"/>
                <a:gd name="connsiteX0" fmla="*/ 74748 w 2815147"/>
                <a:gd name="connsiteY0" fmla="*/ 1452754 h 2826100"/>
                <a:gd name="connsiteX1" fmla="*/ 212465 w 2815147"/>
                <a:gd name="connsiteY1" fmla="*/ 962217 h 2826100"/>
                <a:gd name="connsiteX2" fmla="*/ 483927 w 2815147"/>
                <a:gd name="connsiteY2" fmla="*/ 695517 h 2826100"/>
                <a:gd name="connsiteX3" fmla="*/ 583940 w 2815147"/>
                <a:gd name="connsiteY3" fmla="*/ 262130 h 2826100"/>
                <a:gd name="connsiteX4" fmla="*/ 1103051 w 2815147"/>
                <a:gd name="connsiteY4" fmla="*/ 28767 h 2826100"/>
                <a:gd name="connsiteX5" fmla="*/ 1504812 w 2815147"/>
                <a:gd name="connsiteY5" fmla="*/ 22690 h 2826100"/>
                <a:gd name="connsiteX6" fmla="*/ 1865053 w 2815147"/>
                <a:gd name="connsiteY6" fmla="*/ 109729 h 2826100"/>
                <a:gd name="connsiteX7" fmla="*/ 2155565 w 2815147"/>
                <a:gd name="connsiteY7" fmla="*/ 252604 h 2826100"/>
                <a:gd name="connsiteX8" fmla="*/ 2474651 w 2815147"/>
                <a:gd name="connsiteY8" fmla="*/ 547878 h 2826100"/>
                <a:gd name="connsiteX9" fmla="*/ 2731826 w 2815147"/>
                <a:gd name="connsiteY9" fmla="*/ 966977 h 2826100"/>
                <a:gd name="connsiteX10" fmla="*/ 2811052 w 2815147"/>
                <a:gd name="connsiteY10" fmla="*/ 1452754 h 2826100"/>
                <a:gd name="connsiteX11" fmla="*/ 2603239 w 2815147"/>
                <a:gd name="connsiteY11" fmla="*/ 1857566 h 2826100"/>
                <a:gd name="connsiteX12" fmla="*/ 2303201 w 2815147"/>
                <a:gd name="connsiteY12" fmla="*/ 2214753 h 2826100"/>
                <a:gd name="connsiteX13" fmla="*/ 1907914 w 2815147"/>
                <a:gd name="connsiteY13" fmla="*/ 2652903 h 2826100"/>
                <a:gd name="connsiteX14" fmla="*/ 1442900 w 2815147"/>
                <a:gd name="connsiteY14" fmla="*/ 2820906 h 2826100"/>
                <a:gd name="connsiteX15" fmla="*/ 988751 w 2815147"/>
                <a:gd name="connsiteY15" fmla="*/ 2738627 h 2826100"/>
                <a:gd name="connsiteX16" fmla="*/ 626801 w 2815147"/>
                <a:gd name="connsiteY16" fmla="*/ 2310002 h 2826100"/>
                <a:gd name="connsiteX17" fmla="*/ 407726 w 2815147"/>
                <a:gd name="connsiteY17" fmla="*/ 2009965 h 2826100"/>
                <a:gd name="connsiteX18" fmla="*/ 221989 w 2815147"/>
                <a:gd name="connsiteY18" fmla="*/ 1752790 h 2826100"/>
                <a:gd name="connsiteX19" fmla="*/ 74748 w 2815147"/>
                <a:gd name="connsiteY19" fmla="*/ 1452754 h 2826100"/>
                <a:gd name="connsiteX0" fmla="*/ 74748 w 2815147"/>
                <a:gd name="connsiteY0" fmla="*/ 1452754 h 2826100"/>
                <a:gd name="connsiteX1" fmla="*/ 212465 w 2815147"/>
                <a:gd name="connsiteY1" fmla="*/ 962217 h 2826100"/>
                <a:gd name="connsiteX2" fmla="*/ 269615 w 2815147"/>
                <a:gd name="connsiteY2" fmla="*/ 576455 h 2826100"/>
                <a:gd name="connsiteX3" fmla="*/ 583940 w 2815147"/>
                <a:gd name="connsiteY3" fmla="*/ 262130 h 2826100"/>
                <a:gd name="connsiteX4" fmla="*/ 1103051 w 2815147"/>
                <a:gd name="connsiteY4" fmla="*/ 28767 h 2826100"/>
                <a:gd name="connsiteX5" fmla="*/ 1504812 w 2815147"/>
                <a:gd name="connsiteY5" fmla="*/ 22690 h 2826100"/>
                <a:gd name="connsiteX6" fmla="*/ 1865053 w 2815147"/>
                <a:gd name="connsiteY6" fmla="*/ 109729 h 2826100"/>
                <a:gd name="connsiteX7" fmla="*/ 2155565 w 2815147"/>
                <a:gd name="connsiteY7" fmla="*/ 252604 h 2826100"/>
                <a:gd name="connsiteX8" fmla="*/ 2474651 w 2815147"/>
                <a:gd name="connsiteY8" fmla="*/ 547878 h 2826100"/>
                <a:gd name="connsiteX9" fmla="*/ 2731826 w 2815147"/>
                <a:gd name="connsiteY9" fmla="*/ 966977 h 2826100"/>
                <a:gd name="connsiteX10" fmla="*/ 2811052 w 2815147"/>
                <a:gd name="connsiteY10" fmla="*/ 1452754 h 2826100"/>
                <a:gd name="connsiteX11" fmla="*/ 2603239 w 2815147"/>
                <a:gd name="connsiteY11" fmla="*/ 1857566 h 2826100"/>
                <a:gd name="connsiteX12" fmla="*/ 2303201 w 2815147"/>
                <a:gd name="connsiteY12" fmla="*/ 2214753 h 2826100"/>
                <a:gd name="connsiteX13" fmla="*/ 1907914 w 2815147"/>
                <a:gd name="connsiteY13" fmla="*/ 2652903 h 2826100"/>
                <a:gd name="connsiteX14" fmla="*/ 1442900 w 2815147"/>
                <a:gd name="connsiteY14" fmla="*/ 2820906 h 2826100"/>
                <a:gd name="connsiteX15" fmla="*/ 988751 w 2815147"/>
                <a:gd name="connsiteY15" fmla="*/ 2738627 h 2826100"/>
                <a:gd name="connsiteX16" fmla="*/ 626801 w 2815147"/>
                <a:gd name="connsiteY16" fmla="*/ 2310002 h 2826100"/>
                <a:gd name="connsiteX17" fmla="*/ 407726 w 2815147"/>
                <a:gd name="connsiteY17" fmla="*/ 2009965 h 2826100"/>
                <a:gd name="connsiteX18" fmla="*/ 221989 w 2815147"/>
                <a:gd name="connsiteY18" fmla="*/ 1752790 h 2826100"/>
                <a:gd name="connsiteX19" fmla="*/ 74748 w 2815147"/>
                <a:gd name="connsiteY19" fmla="*/ 1452754 h 2826100"/>
                <a:gd name="connsiteX0" fmla="*/ 43680 w 2784079"/>
                <a:gd name="connsiteY0" fmla="*/ 1452754 h 2826100"/>
                <a:gd name="connsiteX1" fmla="*/ 33759 w 2784079"/>
                <a:gd name="connsiteY1" fmla="*/ 928879 h 2826100"/>
                <a:gd name="connsiteX2" fmla="*/ 238547 w 2784079"/>
                <a:gd name="connsiteY2" fmla="*/ 576455 h 2826100"/>
                <a:gd name="connsiteX3" fmla="*/ 552872 w 2784079"/>
                <a:gd name="connsiteY3" fmla="*/ 262130 h 2826100"/>
                <a:gd name="connsiteX4" fmla="*/ 1071983 w 2784079"/>
                <a:gd name="connsiteY4" fmla="*/ 28767 h 2826100"/>
                <a:gd name="connsiteX5" fmla="*/ 1473744 w 2784079"/>
                <a:gd name="connsiteY5" fmla="*/ 22690 h 2826100"/>
                <a:gd name="connsiteX6" fmla="*/ 1833985 w 2784079"/>
                <a:gd name="connsiteY6" fmla="*/ 109729 h 2826100"/>
                <a:gd name="connsiteX7" fmla="*/ 2124497 w 2784079"/>
                <a:gd name="connsiteY7" fmla="*/ 252604 h 2826100"/>
                <a:gd name="connsiteX8" fmla="*/ 2443583 w 2784079"/>
                <a:gd name="connsiteY8" fmla="*/ 547878 h 2826100"/>
                <a:gd name="connsiteX9" fmla="*/ 2700758 w 2784079"/>
                <a:gd name="connsiteY9" fmla="*/ 966977 h 2826100"/>
                <a:gd name="connsiteX10" fmla="*/ 2779984 w 2784079"/>
                <a:gd name="connsiteY10" fmla="*/ 1452754 h 2826100"/>
                <a:gd name="connsiteX11" fmla="*/ 2572171 w 2784079"/>
                <a:gd name="connsiteY11" fmla="*/ 1857566 h 2826100"/>
                <a:gd name="connsiteX12" fmla="*/ 2272133 w 2784079"/>
                <a:gd name="connsiteY12" fmla="*/ 2214753 h 2826100"/>
                <a:gd name="connsiteX13" fmla="*/ 1876846 w 2784079"/>
                <a:gd name="connsiteY13" fmla="*/ 2652903 h 2826100"/>
                <a:gd name="connsiteX14" fmla="*/ 1411832 w 2784079"/>
                <a:gd name="connsiteY14" fmla="*/ 2820906 h 2826100"/>
                <a:gd name="connsiteX15" fmla="*/ 957683 w 2784079"/>
                <a:gd name="connsiteY15" fmla="*/ 2738627 h 2826100"/>
                <a:gd name="connsiteX16" fmla="*/ 595733 w 2784079"/>
                <a:gd name="connsiteY16" fmla="*/ 2310002 h 2826100"/>
                <a:gd name="connsiteX17" fmla="*/ 376658 w 2784079"/>
                <a:gd name="connsiteY17" fmla="*/ 2009965 h 2826100"/>
                <a:gd name="connsiteX18" fmla="*/ 190921 w 2784079"/>
                <a:gd name="connsiteY18" fmla="*/ 1752790 h 2826100"/>
                <a:gd name="connsiteX19" fmla="*/ 43680 w 2784079"/>
                <a:gd name="connsiteY19" fmla="*/ 1452754 h 2826100"/>
                <a:gd name="connsiteX0" fmla="*/ 6452 w 2856388"/>
                <a:gd name="connsiteY0" fmla="*/ 1548004 h 2826100"/>
                <a:gd name="connsiteX1" fmla="*/ 106068 w 2856388"/>
                <a:gd name="connsiteY1" fmla="*/ 928879 h 2826100"/>
                <a:gd name="connsiteX2" fmla="*/ 310856 w 2856388"/>
                <a:gd name="connsiteY2" fmla="*/ 576455 h 2826100"/>
                <a:gd name="connsiteX3" fmla="*/ 625181 w 2856388"/>
                <a:gd name="connsiteY3" fmla="*/ 262130 h 2826100"/>
                <a:gd name="connsiteX4" fmla="*/ 1144292 w 2856388"/>
                <a:gd name="connsiteY4" fmla="*/ 28767 h 2826100"/>
                <a:gd name="connsiteX5" fmla="*/ 1546053 w 2856388"/>
                <a:gd name="connsiteY5" fmla="*/ 22690 h 2826100"/>
                <a:gd name="connsiteX6" fmla="*/ 1906294 w 2856388"/>
                <a:gd name="connsiteY6" fmla="*/ 109729 h 2826100"/>
                <a:gd name="connsiteX7" fmla="*/ 2196806 w 2856388"/>
                <a:gd name="connsiteY7" fmla="*/ 252604 h 2826100"/>
                <a:gd name="connsiteX8" fmla="*/ 2515892 w 2856388"/>
                <a:gd name="connsiteY8" fmla="*/ 547878 h 2826100"/>
                <a:gd name="connsiteX9" fmla="*/ 2773067 w 2856388"/>
                <a:gd name="connsiteY9" fmla="*/ 966977 h 2826100"/>
                <a:gd name="connsiteX10" fmla="*/ 2852293 w 2856388"/>
                <a:gd name="connsiteY10" fmla="*/ 1452754 h 2826100"/>
                <a:gd name="connsiteX11" fmla="*/ 2644480 w 2856388"/>
                <a:gd name="connsiteY11" fmla="*/ 1857566 h 2826100"/>
                <a:gd name="connsiteX12" fmla="*/ 2344442 w 2856388"/>
                <a:gd name="connsiteY12" fmla="*/ 2214753 h 2826100"/>
                <a:gd name="connsiteX13" fmla="*/ 1949155 w 2856388"/>
                <a:gd name="connsiteY13" fmla="*/ 2652903 h 2826100"/>
                <a:gd name="connsiteX14" fmla="*/ 1484141 w 2856388"/>
                <a:gd name="connsiteY14" fmla="*/ 2820906 h 2826100"/>
                <a:gd name="connsiteX15" fmla="*/ 1029992 w 2856388"/>
                <a:gd name="connsiteY15" fmla="*/ 2738627 h 2826100"/>
                <a:gd name="connsiteX16" fmla="*/ 668042 w 2856388"/>
                <a:gd name="connsiteY16" fmla="*/ 2310002 h 2826100"/>
                <a:gd name="connsiteX17" fmla="*/ 448967 w 2856388"/>
                <a:gd name="connsiteY17" fmla="*/ 2009965 h 2826100"/>
                <a:gd name="connsiteX18" fmla="*/ 263230 w 2856388"/>
                <a:gd name="connsiteY18" fmla="*/ 1752790 h 2826100"/>
                <a:gd name="connsiteX19" fmla="*/ 6452 w 2856388"/>
                <a:gd name="connsiteY19" fmla="*/ 1548004 h 2826100"/>
                <a:gd name="connsiteX0" fmla="*/ 6109 w 2860808"/>
                <a:gd name="connsiteY0" fmla="*/ 1419416 h 2826100"/>
                <a:gd name="connsiteX1" fmla="*/ 110488 w 2860808"/>
                <a:gd name="connsiteY1" fmla="*/ 928879 h 2826100"/>
                <a:gd name="connsiteX2" fmla="*/ 315276 w 2860808"/>
                <a:gd name="connsiteY2" fmla="*/ 576455 h 2826100"/>
                <a:gd name="connsiteX3" fmla="*/ 629601 w 2860808"/>
                <a:gd name="connsiteY3" fmla="*/ 262130 h 2826100"/>
                <a:gd name="connsiteX4" fmla="*/ 1148712 w 2860808"/>
                <a:gd name="connsiteY4" fmla="*/ 28767 h 2826100"/>
                <a:gd name="connsiteX5" fmla="*/ 1550473 w 2860808"/>
                <a:gd name="connsiteY5" fmla="*/ 22690 h 2826100"/>
                <a:gd name="connsiteX6" fmla="*/ 1910714 w 2860808"/>
                <a:gd name="connsiteY6" fmla="*/ 109729 h 2826100"/>
                <a:gd name="connsiteX7" fmla="*/ 2201226 w 2860808"/>
                <a:gd name="connsiteY7" fmla="*/ 252604 h 2826100"/>
                <a:gd name="connsiteX8" fmla="*/ 2520312 w 2860808"/>
                <a:gd name="connsiteY8" fmla="*/ 547878 h 2826100"/>
                <a:gd name="connsiteX9" fmla="*/ 2777487 w 2860808"/>
                <a:gd name="connsiteY9" fmla="*/ 966977 h 2826100"/>
                <a:gd name="connsiteX10" fmla="*/ 2856713 w 2860808"/>
                <a:gd name="connsiteY10" fmla="*/ 1452754 h 2826100"/>
                <a:gd name="connsiteX11" fmla="*/ 2648900 w 2860808"/>
                <a:gd name="connsiteY11" fmla="*/ 1857566 h 2826100"/>
                <a:gd name="connsiteX12" fmla="*/ 2348862 w 2860808"/>
                <a:gd name="connsiteY12" fmla="*/ 2214753 h 2826100"/>
                <a:gd name="connsiteX13" fmla="*/ 1953575 w 2860808"/>
                <a:gd name="connsiteY13" fmla="*/ 2652903 h 2826100"/>
                <a:gd name="connsiteX14" fmla="*/ 1488561 w 2860808"/>
                <a:gd name="connsiteY14" fmla="*/ 2820906 h 2826100"/>
                <a:gd name="connsiteX15" fmla="*/ 1034412 w 2860808"/>
                <a:gd name="connsiteY15" fmla="*/ 2738627 h 2826100"/>
                <a:gd name="connsiteX16" fmla="*/ 672462 w 2860808"/>
                <a:gd name="connsiteY16" fmla="*/ 2310002 h 2826100"/>
                <a:gd name="connsiteX17" fmla="*/ 453387 w 2860808"/>
                <a:gd name="connsiteY17" fmla="*/ 2009965 h 2826100"/>
                <a:gd name="connsiteX18" fmla="*/ 267650 w 2860808"/>
                <a:gd name="connsiteY18" fmla="*/ 1752790 h 2826100"/>
                <a:gd name="connsiteX19" fmla="*/ 6109 w 2860808"/>
                <a:gd name="connsiteY19" fmla="*/ 1419416 h 2826100"/>
                <a:gd name="connsiteX0" fmla="*/ 211 w 2854910"/>
                <a:gd name="connsiteY0" fmla="*/ 1419416 h 2826100"/>
                <a:gd name="connsiteX1" fmla="*/ 104590 w 2854910"/>
                <a:gd name="connsiteY1" fmla="*/ 928879 h 2826100"/>
                <a:gd name="connsiteX2" fmla="*/ 309378 w 2854910"/>
                <a:gd name="connsiteY2" fmla="*/ 576455 h 2826100"/>
                <a:gd name="connsiteX3" fmla="*/ 623703 w 2854910"/>
                <a:gd name="connsiteY3" fmla="*/ 262130 h 2826100"/>
                <a:gd name="connsiteX4" fmla="*/ 1142814 w 2854910"/>
                <a:gd name="connsiteY4" fmla="*/ 28767 h 2826100"/>
                <a:gd name="connsiteX5" fmla="*/ 1544575 w 2854910"/>
                <a:gd name="connsiteY5" fmla="*/ 22690 h 2826100"/>
                <a:gd name="connsiteX6" fmla="*/ 1904816 w 2854910"/>
                <a:gd name="connsiteY6" fmla="*/ 109729 h 2826100"/>
                <a:gd name="connsiteX7" fmla="*/ 2195328 w 2854910"/>
                <a:gd name="connsiteY7" fmla="*/ 252604 h 2826100"/>
                <a:gd name="connsiteX8" fmla="*/ 2514414 w 2854910"/>
                <a:gd name="connsiteY8" fmla="*/ 547878 h 2826100"/>
                <a:gd name="connsiteX9" fmla="*/ 2771589 w 2854910"/>
                <a:gd name="connsiteY9" fmla="*/ 966977 h 2826100"/>
                <a:gd name="connsiteX10" fmla="*/ 2850815 w 2854910"/>
                <a:gd name="connsiteY10" fmla="*/ 1452754 h 2826100"/>
                <a:gd name="connsiteX11" fmla="*/ 2643002 w 2854910"/>
                <a:gd name="connsiteY11" fmla="*/ 1857566 h 2826100"/>
                <a:gd name="connsiteX12" fmla="*/ 2342964 w 2854910"/>
                <a:gd name="connsiteY12" fmla="*/ 2214753 h 2826100"/>
                <a:gd name="connsiteX13" fmla="*/ 1947677 w 2854910"/>
                <a:gd name="connsiteY13" fmla="*/ 2652903 h 2826100"/>
                <a:gd name="connsiteX14" fmla="*/ 1482663 w 2854910"/>
                <a:gd name="connsiteY14" fmla="*/ 2820906 h 2826100"/>
                <a:gd name="connsiteX15" fmla="*/ 1028514 w 2854910"/>
                <a:gd name="connsiteY15" fmla="*/ 2738627 h 2826100"/>
                <a:gd name="connsiteX16" fmla="*/ 666564 w 2854910"/>
                <a:gd name="connsiteY16" fmla="*/ 2310002 h 2826100"/>
                <a:gd name="connsiteX17" fmla="*/ 447489 w 2854910"/>
                <a:gd name="connsiteY17" fmla="*/ 2009965 h 2826100"/>
                <a:gd name="connsiteX18" fmla="*/ 85539 w 2854910"/>
                <a:gd name="connsiteY18" fmla="*/ 1890902 h 2826100"/>
                <a:gd name="connsiteX19" fmla="*/ 211 w 2854910"/>
                <a:gd name="connsiteY19" fmla="*/ 1419416 h 2826100"/>
                <a:gd name="connsiteX0" fmla="*/ 211 w 2854910"/>
                <a:gd name="connsiteY0" fmla="*/ 1419416 h 2826100"/>
                <a:gd name="connsiteX1" fmla="*/ 104590 w 2854910"/>
                <a:gd name="connsiteY1" fmla="*/ 928879 h 2826100"/>
                <a:gd name="connsiteX2" fmla="*/ 309378 w 2854910"/>
                <a:gd name="connsiteY2" fmla="*/ 576455 h 2826100"/>
                <a:gd name="connsiteX3" fmla="*/ 623703 w 2854910"/>
                <a:gd name="connsiteY3" fmla="*/ 262130 h 2826100"/>
                <a:gd name="connsiteX4" fmla="*/ 1142814 w 2854910"/>
                <a:gd name="connsiteY4" fmla="*/ 28767 h 2826100"/>
                <a:gd name="connsiteX5" fmla="*/ 1544575 w 2854910"/>
                <a:gd name="connsiteY5" fmla="*/ 22690 h 2826100"/>
                <a:gd name="connsiteX6" fmla="*/ 1904816 w 2854910"/>
                <a:gd name="connsiteY6" fmla="*/ 109729 h 2826100"/>
                <a:gd name="connsiteX7" fmla="*/ 2195328 w 2854910"/>
                <a:gd name="connsiteY7" fmla="*/ 252604 h 2826100"/>
                <a:gd name="connsiteX8" fmla="*/ 2514414 w 2854910"/>
                <a:gd name="connsiteY8" fmla="*/ 547878 h 2826100"/>
                <a:gd name="connsiteX9" fmla="*/ 2771589 w 2854910"/>
                <a:gd name="connsiteY9" fmla="*/ 966977 h 2826100"/>
                <a:gd name="connsiteX10" fmla="*/ 2850815 w 2854910"/>
                <a:gd name="connsiteY10" fmla="*/ 1452754 h 2826100"/>
                <a:gd name="connsiteX11" fmla="*/ 2643002 w 2854910"/>
                <a:gd name="connsiteY11" fmla="*/ 1857566 h 2826100"/>
                <a:gd name="connsiteX12" fmla="*/ 2342964 w 2854910"/>
                <a:gd name="connsiteY12" fmla="*/ 2214753 h 2826100"/>
                <a:gd name="connsiteX13" fmla="*/ 1947677 w 2854910"/>
                <a:gd name="connsiteY13" fmla="*/ 2652903 h 2826100"/>
                <a:gd name="connsiteX14" fmla="*/ 1482663 w 2854910"/>
                <a:gd name="connsiteY14" fmla="*/ 2820906 h 2826100"/>
                <a:gd name="connsiteX15" fmla="*/ 1028514 w 2854910"/>
                <a:gd name="connsiteY15" fmla="*/ 2738627 h 2826100"/>
                <a:gd name="connsiteX16" fmla="*/ 666564 w 2854910"/>
                <a:gd name="connsiteY16" fmla="*/ 2310002 h 2826100"/>
                <a:gd name="connsiteX17" fmla="*/ 290326 w 2854910"/>
                <a:gd name="connsiteY17" fmla="*/ 2310002 h 2826100"/>
                <a:gd name="connsiteX18" fmla="*/ 85539 w 2854910"/>
                <a:gd name="connsiteY18" fmla="*/ 1890902 h 2826100"/>
                <a:gd name="connsiteX19" fmla="*/ 211 w 2854910"/>
                <a:gd name="connsiteY19" fmla="*/ 1419416 h 2826100"/>
                <a:gd name="connsiteX0" fmla="*/ 211 w 2854910"/>
                <a:gd name="connsiteY0" fmla="*/ 1419416 h 2826100"/>
                <a:gd name="connsiteX1" fmla="*/ 104590 w 2854910"/>
                <a:gd name="connsiteY1" fmla="*/ 928879 h 2826100"/>
                <a:gd name="connsiteX2" fmla="*/ 309378 w 2854910"/>
                <a:gd name="connsiteY2" fmla="*/ 576455 h 2826100"/>
                <a:gd name="connsiteX3" fmla="*/ 623703 w 2854910"/>
                <a:gd name="connsiteY3" fmla="*/ 262130 h 2826100"/>
                <a:gd name="connsiteX4" fmla="*/ 1142814 w 2854910"/>
                <a:gd name="connsiteY4" fmla="*/ 28767 h 2826100"/>
                <a:gd name="connsiteX5" fmla="*/ 1544575 w 2854910"/>
                <a:gd name="connsiteY5" fmla="*/ 22690 h 2826100"/>
                <a:gd name="connsiteX6" fmla="*/ 1904816 w 2854910"/>
                <a:gd name="connsiteY6" fmla="*/ 109729 h 2826100"/>
                <a:gd name="connsiteX7" fmla="*/ 2195328 w 2854910"/>
                <a:gd name="connsiteY7" fmla="*/ 252604 h 2826100"/>
                <a:gd name="connsiteX8" fmla="*/ 2514414 w 2854910"/>
                <a:gd name="connsiteY8" fmla="*/ 547878 h 2826100"/>
                <a:gd name="connsiteX9" fmla="*/ 2771589 w 2854910"/>
                <a:gd name="connsiteY9" fmla="*/ 966977 h 2826100"/>
                <a:gd name="connsiteX10" fmla="*/ 2850815 w 2854910"/>
                <a:gd name="connsiteY10" fmla="*/ 1452754 h 2826100"/>
                <a:gd name="connsiteX11" fmla="*/ 2643002 w 2854910"/>
                <a:gd name="connsiteY11" fmla="*/ 1857566 h 2826100"/>
                <a:gd name="connsiteX12" fmla="*/ 2342964 w 2854910"/>
                <a:gd name="connsiteY12" fmla="*/ 2214753 h 2826100"/>
                <a:gd name="connsiteX13" fmla="*/ 1947677 w 2854910"/>
                <a:gd name="connsiteY13" fmla="*/ 2652903 h 2826100"/>
                <a:gd name="connsiteX14" fmla="*/ 1482663 w 2854910"/>
                <a:gd name="connsiteY14" fmla="*/ 2820906 h 2826100"/>
                <a:gd name="connsiteX15" fmla="*/ 1028514 w 2854910"/>
                <a:gd name="connsiteY15" fmla="*/ 2738627 h 2826100"/>
                <a:gd name="connsiteX16" fmla="*/ 618939 w 2854910"/>
                <a:gd name="connsiteY16" fmla="*/ 2595752 h 2826100"/>
                <a:gd name="connsiteX17" fmla="*/ 290326 w 2854910"/>
                <a:gd name="connsiteY17" fmla="*/ 2310002 h 2826100"/>
                <a:gd name="connsiteX18" fmla="*/ 85539 w 2854910"/>
                <a:gd name="connsiteY18" fmla="*/ 1890902 h 2826100"/>
                <a:gd name="connsiteX19" fmla="*/ 211 w 2854910"/>
                <a:gd name="connsiteY19" fmla="*/ 1419416 h 2826100"/>
                <a:gd name="connsiteX0" fmla="*/ 211 w 2854910"/>
                <a:gd name="connsiteY0" fmla="*/ 1419416 h 2864844"/>
                <a:gd name="connsiteX1" fmla="*/ 104590 w 2854910"/>
                <a:gd name="connsiteY1" fmla="*/ 928879 h 2864844"/>
                <a:gd name="connsiteX2" fmla="*/ 309378 w 2854910"/>
                <a:gd name="connsiteY2" fmla="*/ 576455 h 2864844"/>
                <a:gd name="connsiteX3" fmla="*/ 623703 w 2854910"/>
                <a:gd name="connsiteY3" fmla="*/ 262130 h 2864844"/>
                <a:gd name="connsiteX4" fmla="*/ 1142814 w 2854910"/>
                <a:gd name="connsiteY4" fmla="*/ 28767 h 2864844"/>
                <a:gd name="connsiteX5" fmla="*/ 1544575 w 2854910"/>
                <a:gd name="connsiteY5" fmla="*/ 22690 h 2864844"/>
                <a:gd name="connsiteX6" fmla="*/ 1904816 w 2854910"/>
                <a:gd name="connsiteY6" fmla="*/ 109729 h 2864844"/>
                <a:gd name="connsiteX7" fmla="*/ 2195328 w 2854910"/>
                <a:gd name="connsiteY7" fmla="*/ 252604 h 2864844"/>
                <a:gd name="connsiteX8" fmla="*/ 2514414 w 2854910"/>
                <a:gd name="connsiteY8" fmla="*/ 547878 h 2864844"/>
                <a:gd name="connsiteX9" fmla="*/ 2771589 w 2854910"/>
                <a:gd name="connsiteY9" fmla="*/ 966977 h 2864844"/>
                <a:gd name="connsiteX10" fmla="*/ 2850815 w 2854910"/>
                <a:gd name="connsiteY10" fmla="*/ 1452754 h 2864844"/>
                <a:gd name="connsiteX11" fmla="*/ 2643002 w 2854910"/>
                <a:gd name="connsiteY11" fmla="*/ 1857566 h 2864844"/>
                <a:gd name="connsiteX12" fmla="*/ 2342964 w 2854910"/>
                <a:gd name="connsiteY12" fmla="*/ 2214753 h 2864844"/>
                <a:gd name="connsiteX13" fmla="*/ 1947677 w 2854910"/>
                <a:gd name="connsiteY13" fmla="*/ 2652903 h 2864844"/>
                <a:gd name="connsiteX14" fmla="*/ 1482663 w 2854910"/>
                <a:gd name="connsiteY14" fmla="*/ 2820906 h 2864844"/>
                <a:gd name="connsiteX15" fmla="*/ 1009464 w 2854910"/>
                <a:gd name="connsiteY15" fmla="*/ 2819590 h 2864844"/>
                <a:gd name="connsiteX16" fmla="*/ 618939 w 2854910"/>
                <a:gd name="connsiteY16" fmla="*/ 2595752 h 2864844"/>
                <a:gd name="connsiteX17" fmla="*/ 290326 w 2854910"/>
                <a:gd name="connsiteY17" fmla="*/ 2310002 h 2864844"/>
                <a:gd name="connsiteX18" fmla="*/ 85539 w 2854910"/>
                <a:gd name="connsiteY18" fmla="*/ 1890902 h 2864844"/>
                <a:gd name="connsiteX19" fmla="*/ 211 w 2854910"/>
                <a:gd name="connsiteY19" fmla="*/ 1419416 h 2864844"/>
                <a:gd name="connsiteX0" fmla="*/ 211 w 2854910"/>
                <a:gd name="connsiteY0" fmla="*/ 1419416 h 2887831"/>
                <a:gd name="connsiteX1" fmla="*/ 104590 w 2854910"/>
                <a:gd name="connsiteY1" fmla="*/ 928879 h 2887831"/>
                <a:gd name="connsiteX2" fmla="*/ 309378 w 2854910"/>
                <a:gd name="connsiteY2" fmla="*/ 576455 h 2887831"/>
                <a:gd name="connsiteX3" fmla="*/ 623703 w 2854910"/>
                <a:gd name="connsiteY3" fmla="*/ 262130 h 2887831"/>
                <a:gd name="connsiteX4" fmla="*/ 1142814 w 2854910"/>
                <a:gd name="connsiteY4" fmla="*/ 28767 h 2887831"/>
                <a:gd name="connsiteX5" fmla="*/ 1544575 w 2854910"/>
                <a:gd name="connsiteY5" fmla="*/ 22690 h 2887831"/>
                <a:gd name="connsiteX6" fmla="*/ 1904816 w 2854910"/>
                <a:gd name="connsiteY6" fmla="*/ 109729 h 2887831"/>
                <a:gd name="connsiteX7" fmla="*/ 2195328 w 2854910"/>
                <a:gd name="connsiteY7" fmla="*/ 252604 h 2887831"/>
                <a:gd name="connsiteX8" fmla="*/ 2514414 w 2854910"/>
                <a:gd name="connsiteY8" fmla="*/ 547878 h 2887831"/>
                <a:gd name="connsiteX9" fmla="*/ 2771589 w 2854910"/>
                <a:gd name="connsiteY9" fmla="*/ 966977 h 2887831"/>
                <a:gd name="connsiteX10" fmla="*/ 2850815 w 2854910"/>
                <a:gd name="connsiteY10" fmla="*/ 1452754 h 2887831"/>
                <a:gd name="connsiteX11" fmla="*/ 2643002 w 2854910"/>
                <a:gd name="connsiteY11" fmla="*/ 1857566 h 2887831"/>
                <a:gd name="connsiteX12" fmla="*/ 2342964 w 2854910"/>
                <a:gd name="connsiteY12" fmla="*/ 2214753 h 2887831"/>
                <a:gd name="connsiteX13" fmla="*/ 1947677 w 2854910"/>
                <a:gd name="connsiteY13" fmla="*/ 2652903 h 2887831"/>
                <a:gd name="connsiteX14" fmla="*/ 1539813 w 2854910"/>
                <a:gd name="connsiteY14" fmla="*/ 2868531 h 2887831"/>
                <a:gd name="connsiteX15" fmla="*/ 1009464 w 2854910"/>
                <a:gd name="connsiteY15" fmla="*/ 2819590 h 2887831"/>
                <a:gd name="connsiteX16" fmla="*/ 618939 w 2854910"/>
                <a:gd name="connsiteY16" fmla="*/ 2595752 h 2887831"/>
                <a:gd name="connsiteX17" fmla="*/ 290326 w 2854910"/>
                <a:gd name="connsiteY17" fmla="*/ 2310002 h 2887831"/>
                <a:gd name="connsiteX18" fmla="*/ 85539 w 2854910"/>
                <a:gd name="connsiteY18" fmla="*/ 1890902 h 2887831"/>
                <a:gd name="connsiteX19" fmla="*/ 211 w 2854910"/>
                <a:gd name="connsiteY19" fmla="*/ 1419416 h 2887831"/>
                <a:gd name="connsiteX0" fmla="*/ 211 w 2854910"/>
                <a:gd name="connsiteY0" fmla="*/ 1419416 h 2868531"/>
                <a:gd name="connsiteX1" fmla="*/ 104590 w 2854910"/>
                <a:gd name="connsiteY1" fmla="*/ 928879 h 2868531"/>
                <a:gd name="connsiteX2" fmla="*/ 309378 w 2854910"/>
                <a:gd name="connsiteY2" fmla="*/ 576455 h 2868531"/>
                <a:gd name="connsiteX3" fmla="*/ 623703 w 2854910"/>
                <a:gd name="connsiteY3" fmla="*/ 262130 h 2868531"/>
                <a:gd name="connsiteX4" fmla="*/ 1142814 w 2854910"/>
                <a:gd name="connsiteY4" fmla="*/ 28767 h 2868531"/>
                <a:gd name="connsiteX5" fmla="*/ 1544575 w 2854910"/>
                <a:gd name="connsiteY5" fmla="*/ 22690 h 2868531"/>
                <a:gd name="connsiteX6" fmla="*/ 1904816 w 2854910"/>
                <a:gd name="connsiteY6" fmla="*/ 109729 h 2868531"/>
                <a:gd name="connsiteX7" fmla="*/ 2195328 w 2854910"/>
                <a:gd name="connsiteY7" fmla="*/ 252604 h 2868531"/>
                <a:gd name="connsiteX8" fmla="*/ 2514414 w 2854910"/>
                <a:gd name="connsiteY8" fmla="*/ 547878 h 2868531"/>
                <a:gd name="connsiteX9" fmla="*/ 2771589 w 2854910"/>
                <a:gd name="connsiteY9" fmla="*/ 966977 h 2868531"/>
                <a:gd name="connsiteX10" fmla="*/ 2850815 w 2854910"/>
                <a:gd name="connsiteY10" fmla="*/ 1452754 h 2868531"/>
                <a:gd name="connsiteX11" fmla="*/ 2643002 w 2854910"/>
                <a:gd name="connsiteY11" fmla="*/ 1857566 h 2868531"/>
                <a:gd name="connsiteX12" fmla="*/ 2342964 w 2854910"/>
                <a:gd name="connsiteY12" fmla="*/ 2214753 h 2868531"/>
                <a:gd name="connsiteX13" fmla="*/ 2066740 w 2854910"/>
                <a:gd name="connsiteY13" fmla="*/ 2714816 h 2868531"/>
                <a:gd name="connsiteX14" fmla="*/ 1539813 w 2854910"/>
                <a:gd name="connsiteY14" fmla="*/ 2868531 h 2868531"/>
                <a:gd name="connsiteX15" fmla="*/ 1009464 w 2854910"/>
                <a:gd name="connsiteY15" fmla="*/ 2819590 h 2868531"/>
                <a:gd name="connsiteX16" fmla="*/ 618939 w 2854910"/>
                <a:gd name="connsiteY16" fmla="*/ 2595752 h 2868531"/>
                <a:gd name="connsiteX17" fmla="*/ 290326 w 2854910"/>
                <a:gd name="connsiteY17" fmla="*/ 2310002 h 2868531"/>
                <a:gd name="connsiteX18" fmla="*/ 85539 w 2854910"/>
                <a:gd name="connsiteY18" fmla="*/ 1890902 h 2868531"/>
                <a:gd name="connsiteX19" fmla="*/ 211 w 2854910"/>
                <a:gd name="connsiteY19" fmla="*/ 1419416 h 2868531"/>
                <a:gd name="connsiteX0" fmla="*/ 211 w 2854910"/>
                <a:gd name="connsiteY0" fmla="*/ 1419416 h 2868531"/>
                <a:gd name="connsiteX1" fmla="*/ 104590 w 2854910"/>
                <a:gd name="connsiteY1" fmla="*/ 928879 h 2868531"/>
                <a:gd name="connsiteX2" fmla="*/ 309378 w 2854910"/>
                <a:gd name="connsiteY2" fmla="*/ 576455 h 2868531"/>
                <a:gd name="connsiteX3" fmla="*/ 623703 w 2854910"/>
                <a:gd name="connsiteY3" fmla="*/ 262130 h 2868531"/>
                <a:gd name="connsiteX4" fmla="*/ 1142814 w 2854910"/>
                <a:gd name="connsiteY4" fmla="*/ 28767 h 2868531"/>
                <a:gd name="connsiteX5" fmla="*/ 1544575 w 2854910"/>
                <a:gd name="connsiteY5" fmla="*/ 22690 h 2868531"/>
                <a:gd name="connsiteX6" fmla="*/ 1904816 w 2854910"/>
                <a:gd name="connsiteY6" fmla="*/ 109729 h 2868531"/>
                <a:gd name="connsiteX7" fmla="*/ 2195328 w 2854910"/>
                <a:gd name="connsiteY7" fmla="*/ 252604 h 2868531"/>
                <a:gd name="connsiteX8" fmla="*/ 2514414 w 2854910"/>
                <a:gd name="connsiteY8" fmla="*/ 547878 h 2868531"/>
                <a:gd name="connsiteX9" fmla="*/ 2771589 w 2854910"/>
                <a:gd name="connsiteY9" fmla="*/ 966977 h 2868531"/>
                <a:gd name="connsiteX10" fmla="*/ 2850815 w 2854910"/>
                <a:gd name="connsiteY10" fmla="*/ 1452754 h 2868531"/>
                <a:gd name="connsiteX11" fmla="*/ 2643002 w 2854910"/>
                <a:gd name="connsiteY11" fmla="*/ 1857566 h 2868531"/>
                <a:gd name="connsiteX12" fmla="*/ 2533464 w 2854910"/>
                <a:gd name="connsiteY12" fmla="*/ 2352866 h 2868531"/>
                <a:gd name="connsiteX13" fmla="*/ 2066740 w 2854910"/>
                <a:gd name="connsiteY13" fmla="*/ 2714816 h 2868531"/>
                <a:gd name="connsiteX14" fmla="*/ 1539813 w 2854910"/>
                <a:gd name="connsiteY14" fmla="*/ 2868531 h 2868531"/>
                <a:gd name="connsiteX15" fmla="*/ 1009464 w 2854910"/>
                <a:gd name="connsiteY15" fmla="*/ 2819590 h 2868531"/>
                <a:gd name="connsiteX16" fmla="*/ 618939 w 2854910"/>
                <a:gd name="connsiteY16" fmla="*/ 2595752 h 2868531"/>
                <a:gd name="connsiteX17" fmla="*/ 290326 w 2854910"/>
                <a:gd name="connsiteY17" fmla="*/ 2310002 h 2868531"/>
                <a:gd name="connsiteX18" fmla="*/ 85539 w 2854910"/>
                <a:gd name="connsiteY18" fmla="*/ 1890902 h 2868531"/>
                <a:gd name="connsiteX19" fmla="*/ 211 w 2854910"/>
                <a:gd name="connsiteY19" fmla="*/ 1419416 h 2868531"/>
                <a:gd name="connsiteX0" fmla="*/ 211 w 2854910"/>
                <a:gd name="connsiteY0" fmla="*/ 1419416 h 2868531"/>
                <a:gd name="connsiteX1" fmla="*/ 104590 w 2854910"/>
                <a:gd name="connsiteY1" fmla="*/ 928879 h 2868531"/>
                <a:gd name="connsiteX2" fmla="*/ 309378 w 2854910"/>
                <a:gd name="connsiteY2" fmla="*/ 576455 h 2868531"/>
                <a:gd name="connsiteX3" fmla="*/ 623703 w 2854910"/>
                <a:gd name="connsiteY3" fmla="*/ 262130 h 2868531"/>
                <a:gd name="connsiteX4" fmla="*/ 1142814 w 2854910"/>
                <a:gd name="connsiteY4" fmla="*/ 28767 h 2868531"/>
                <a:gd name="connsiteX5" fmla="*/ 1544575 w 2854910"/>
                <a:gd name="connsiteY5" fmla="*/ 22690 h 2868531"/>
                <a:gd name="connsiteX6" fmla="*/ 1904816 w 2854910"/>
                <a:gd name="connsiteY6" fmla="*/ 109729 h 2868531"/>
                <a:gd name="connsiteX7" fmla="*/ 2195328 w 2854910"/>
                <a:gd name="connsiteY7" fmla="*/ 252604 h 2868531"/>
                <a:gd name="connsiteX8" fmla="*/ 2514414 w 2854910"/>
                <a:gd name="connsiteY8" fmla="*/ 547878 h 2868531"/>
                <a:gd name="connsiteX9" fmla="*/ 2771589 w 2854910"/>
                <a:gd name="connsiteY9" fmla="*/ 966977 h 2868531"/>
                <a:gd name="connsiteX10" fmla="*/ 2850815 w 2854910"/>
                <a:gd name="connsiteY10" fmla="*/ 1452754 h 2868531"/>
                <a:gd name="connsiteX11" fmla="*/ 2771590 w 2854910"/>
                <a:gd name="connsiteY11" fmla="*/ 1881378 h 2868531"/>
                <a:gd name="connsiteX12" fmla="*/ 2533464 w 2854910"/>
                <a:gd name="connsiteY12" fmla="*/ 2352866 h 2868531"/>
                <a:gd name="connsiteX13" fmla="*/ 2066740 w 2854910"/>
                <a:gd name="connsiteY13" fmla="*/ 2714816 h 2868531"/>
                <a:gd name="connsiteX14" fmla="*/ 1539813 w 2854910"/>
                <a:gd name="connsiteY14" fmla="*/ 2868531 h 2868531"/>
                <a:gd name="connsiteX15" fmla="*/ 1009464 w 2854910"/>
                <a:gd name="connsiteY15" fmla="*/ 2819590 h 2868531"/>
                <a:gd name="connsiteX16" fmla="*/ 618939 w 2854910"/>
                <a:gd name="connsiteY16" fmla="*/ 2595752 h 2868531"/>
                <a:gd name="connsiteX17" fmla="*/ 290326 w 2854910"/>
                <a:gd name="connsiteY17" fmla="*/ 2310002 h 2868531"/>
                <a:gd name="connsiteX18" fmla="*/ 85539 w 2854910"/>
                <a:gd name="connsiteY18" fmla="*/ 1890902 h 2868531"/>
                <a:gd name="connsiteX19" fmla="*/ 211 w 2854910"/>
                <a:gd name="connsiteY19" fmla="*/ 1419416 h 2868531"/>
                <a:gd name="connsiteX0" fmla="*/ 5254 w 2859953"/>
                <a:gd name="connsiteY0" fmla="*/ 1419416 h 2868531"/>
                <a:gd name="connsiteX1" fmla="*/ 109633 w 2859953"/>
                <a:gd name="connsiteY1" fmla="*/ 928879 h 2868531"/>
                <a:gd name="connsiteX2" fmla="*/ 314421 w 2859953"/>
                <a:gd name="connsiteY2" fmla="*/ 576455 h 2868531"/>
                <a:gd name="connsiteX3" fmla="*/ 628746 w 2859953"/>
                <a:gd name="connsiteY3" fmla="*/ 262130 h 2868531"/>
                <a:gd name="connsiteX4" fmla="*/ 1147857 w 2859953"/>
                <a:gd name="connsiteY4" fmla="*/ 28767 h 2868531"/>
                <a:gd name="connsiteX5" fmla="*/ 1549618 w 2859953"/>
                <a:gd name="connsiteY5" fmla="*/ 22690 h 2868531"/>
                <a:gd name="connsiteX6" fmla="*/ 1909859 w 2859953"/>
                <a:gd name="connsiteY6" fmla="*/ 109729 h 2868531"/>
                <a:gd name="connsiteX7" fmla="*/ 2200371 w 2859953"/>
                <a:gd name="connsiteY7" fmla="*/ 252604 h 2868531"/>
                <a:gd name="connsiteX8" fmla="*/ 2519457 w 2859953"/>
                <a:gd name="connsiteY8" fmla="*/ 547878 h 2868531"/>
                <a:gd name="connsiteX9" fmla="*/ 2776632 w 2859953"/>
                <a:gd name="connsiteY9" fmla="*/ 966977 h 2868531"/>
                <a:gd name="connsiteX10" fmla="*/ 2855858 w 2859953"/>
                <a:gd name="connsiteY10" fmla="*/ 1452754 h 2868531"/>
                <a:gd name="connsiteX11" fmla="*/ 2776633 w 2859953"/>
                <a:gd name="connsiteY11" fmla="*/ 1881378 h 2868531"/>
                <a:gd name="connsiteX12" fmla="*/ 2538507 w 2859953"/>
                <a:gd name="connsiteY12" fmla="*/ 2352866 h 2868531"/>
                <a:gd name="connsiteX13" fmla="*/ 2071783 w 2859953"/>
                <a:gd name="connsiteY13" fmla="*/ 2714816 h 2868531"/>
                <a:gd name="connsiteX14" fmla="*/ 1544856 w 2859953"/>
                <a:gd name="connsiteY14" fmla="*/ 2868531 h 2868531"/>
                <a:gd name="connsiteX15" fmla="*/ 1014507 w 2859953"/>
                <a:gd name="connsiteY15" fmla="*/ 2819590 h 2868531"/>
                <a:gd name="connsiteX16" fmla="*/ 623982 w 2859953"/>
                <a:gd name="connsiteY16" fmla="*/ 2595752 h 2868531"/>
                <a:gd name="connsiteX17" fmla="*/ 295369 w 2859953"/>
                <a:gd name="connsiteY17" fmla="*/ 2310002 h 2868531"/>
                <a:gd name="connsiteX18" fmla="*/ 90582 w 2859953"/>
                <a:gd name="connsiteY18" fmla="*/ 1890902 h 2868531"/>
                <a:gd name="connsiteX19" fmla="*/ 5254 w 2859953"/>
                <a:gd name="connsiteY19" fmla="*/ 1419416 h 2868531"/>
                <a:gd name="connsiteX0" fmla="*/ 5254 w 2859953"/>
                <a:gd name="connsiteY0" fmla="*/ 1419416 h 2868531"/>
                <a:gd name="connsiteX1" fmla="*/ 109633 w 2859953"/>
                <a:gd name="connsiteY1" fmla="*/ 928879 h 2868531"/>
                <a:gd name="connsiteX2" fmla="*/ 314421 w 2859953"/>
                <a:gd name="connsiteY2" fmla="*/ 576455 h 2868531"/>
                <a:gd name="connsiteX3" fmla="*/ 628746 w 2859953"/>
                <a:gd name="connsiteY3" fmla="*/ 262130 h 2868531"/>
                <a:gd name="connsiteX4" fmla="*/ 1147857 w 2859953"/>
                <a:gd name="connsiteY4" fmla="*/ 28767 h 2868531"/>
                <a:gd name="connsiteX5" fmla="*/ 1549618 w 2859953"/>
                <a:gd name="connsiteY5" fmla="*/ 22690 h 2868531"/>
                <a:gd name="connsiteX6" fmla="*/ 1909859 w 2859953"/>
                <a:gd name="connsiteY6" fmla="*/ 109729 h 2868531"/>
                <a:gd name="connsiteX7" fmla="*/ 2200371 w 2859953"/>
                <a:gd name="connsiteY7" fmla="*/ 252604 h 2868531"/>
                <a:gd name="connsiteX8" fmla="*/ 2519457 w 2859953"/>
                <a:gd name="connsiteY8" fmla="*/ 547878 h 2868531"/>
                <a:gd name="connsiteX9" fmla="*/ 2776632 w 2859953"/>
                <a:gd name="connsiteY9" fmla="*/ 966977 h 2868531"/>
                <a:gd name="connsiteX10" fmla="*/ 2855858 w 2859953"/>
                <a:gd name="connsiteY10" fmla="*/ 1452754 h 2868531"/>
                <a:gd name="connsiteX11" fmla="*/ 2776633 w 2859953"/>
                <a:gd name="connsiteY11" fmla="*/ 1881378 h 2868531"/>
                <a:gd name="connsiteX12" fmla="*/ 2538507 w 2859953"/>
                <a:gd name="connsiteY12" fmla="*/ 2352866 h 2868531"/>
                <a:gd name="connsiteX13" fmla="*/ 2071783 w 2859953"/>
                <a:gd name="connsiteY13" fmla="*/ 2714816 h 2868531"/>
                <a:gd name="connsiteX14" fmla="*/ 1544856 w 2859953"/>
                <a:gd name="connsiteY14" fmla="*/ 2868531 h 2868531"/>
                <a:gd name="connsiteX15" fmla="*/ 1014507 w 2859953"/>
                <a:gd name="connsiteY15" fmla="*/ 2819590 h 2868531"/>
                <a:gd name="connsiteX16" fmla="*/ 623982 w 2859953"/>
                <a:gd name="connsiteY16" fmla="*/ 2595752 h 2868531"/>
                <a:gd name="connsiteX17" fmla="*/ 295369 w 2859953"/>
                <a:gd name="connsiteY17" fmla="*/ 2310002 h 2868531"/>
                <a:gd name="connsiteX18" fmla="*/ 90582 w 2859953"/>
                <a:gd name="connsiteY18" fmla="*/ 1890902 h 2868531"/>
                <a:gd name="connsiteX19" fmla="*/ 5254 w 2859953"/>
                <a:gd name="connsiteY19" fmla="*/ 1419416 h 2868531"/>
                <a:gd name="connsiteX0" fmla="*/ 5254 w 2859953"/>
                <a:gd name="connsiteY0" fmla="*/ 1419416 h 2868531"/>
                <a:gd name="connsiteX1" fmla="*/ 109633 w 2859953"/>
                <a:gd name="connsiteY1" fmla="*/ 928879 h 2868531"/>
                <a:gd name="connsiteX2" fmla="*/ 314421 w 2859953"/>
                <a:gd name="connsiteY2" fmla="*/ 576455 h 2868531"/>
                <a:gd name="connsiteX3" fmla="*/ 628746 w 2859953"/>
                <a:gd name="connsiteY3" fmla="*/ 262130 h 2868531"/>
                <a:gd name="connsiteX4" fmla="*/ 1147857 w 2859953"/>
                <a:gd name="connsiteY4" fmla="*/ 28767 h 2868531"/>
                <a:gd name="connsiteX5" fmla="*/ 1549618 w 2859953"/>
                <a:gd name="connsiteY5" fmla="*/ 22690 h 2868531"/>
                <a:gd name="connsiteX6" fmla="*/ 1909859 w 2859953"/>
                <a:gd name="connsiteY6" fmla="*/ 109729 h 2868531"/>
                <a:gd name="connsiteX7" fmla="*/ 2200371 w 2859953"/>
                <a:gd name="connsiteY7" fmla="*/ 252604 h 2868531"/>
                <a:gd name="connsiteX8" fmla="*/ 2519457 w 2859953"/>
                <a:gd name="connsiteY8" fmla="*/ 547878 h 2868531"/>
                <a:gd name="connsiteX9" fmla="*/ 2776632 w 2859953"/>
                <a:gd name="connsiteY9" fmla="*/ 966977 h 2868531"/>
                <a:gd name="connsiteX10" fmla="*/ 2855858 w 2859953"/>
                <a:gd name="connsiteY10" fmla="*/ 1452754 h 2868531"/>
                <a:gd name="connsiteX11" fmla="*/ 2776633 w 2859953"/>
                <a:gd name="connsiteY11" fmla="*/ 1881378 h 2868531"/>
                <a:gd name="connsiteX12" fmla="*/ 2538507 w 2859953"/>
                <a:gd name="connsiteY12" fmla="*/ 2352866 h 2868531"/>
                <a:gd name="connsiteX13" fmla="*/ 2071783 w 2859953"/>
                <a:gd name="connsiteY13" fmla="*/ 2714816 h 2868531"/>
                <a:gd name="connsiteX14" fmla="*/ 1544856 w 2859953"/>
                <a:gd name="connsiteY14" fmla="*/ 2868531 h 2868531"/>
                <a:gd name="connsiteX15" fmla="*/ 1014507 w 2859953"/>
                <a:gd name="connsiteY15" fmla="*/ 2819590 h 2868531"/>
                <a:gd name="connsiteX16" fmla="*/ 623982 w 2859953"/>
                <a:gd name="connsiteY16" fmla="*/ 2595752 h 2868531"/>
                <a:gd name="connsiteX17" fmla="*/ 295369 w 2859953"/>
                <a:gd name="connsiteY17" fmla="*/ 2310002 h 2868531"/>
                <a:gd name="connsiteX18" fmla="*/ 90582 w 2859953"/>
                <a:gd name="connsiteY18" fmla="*/ 1890902 h 2868531"/>
                <a:gd name="connsiteX19" fmla="*/ 5254 w 2859953"/>
                <a:gd name="connsiteY19" fmla="*/ 1419416 h 2868531"/>
                <a:gd name="connsiteX0" fmla="*/ 5254 w 2859953"/>
                <a:gd name="connsiteY0" fmla="*/ 1419416 h 2868531"/>
                <a:gd name="connsiteX1" fmla="*/ 109633 w 2859953"/>
                <a:gd name="connsiteY1" fmla="*/ 928879 h 2868531"/>
                <a:gd name="connsiteX2" fmla="*/ 314421 w 2859953"/>
                <a:gd name="connsiteY2" fmla="*/ 576455 h 2868531"/>
                <a:gd name="connsiteX3" fmla="*/ 628746 w 2859953"/>
                <a:gd name="connsiteY3" fmla="*/ 262130 h 2868531"/>
                <a:gd name="connsiteX4" fmla="*/ 1147857 w 2859953"/>
                <a:gd name="connsiteY4" fmla="*/ 28767 h 2868531"/>
                <a:gd name="connsiteX5" fmla="*/ 1549618 w 2859953"/>
                <a:gd name="connsiteY5" fmla="*/ 22690 h 2868531"/>
                <a:gd name="connsiteX6" fmla="*/ 1909859 w 2859953"/>
                <a:gd name="connsiteY6" fmla="*/ 109729 h 2868531"/>
                <a:gd name="connsiteX7" fmla="*/ 2200371 w 2859953"/>
                <a:gd name="connsiteY7" fmla="*/ 252604 h 2868531"/>
                <a:gd name="connsiteX8" fmla="*/ 2519457 w 2859953"/>
                <a:gd name="connsiteY8" fmla="*/ 547878 h 2868531"/>
                <a:gd name="connsiteX9" fmla="*/ 2776632 w 2859953"/>
                <a:gd name="connsiteY9" fmla="*/ 966977 h 2868531"/>
                <a:gd name="connsiteX10" fmla="*/ 2855858 w 2859953"/>
                <a:gd name="connsiteY10" fmla="*/ 1452754 h 2868531"/>
                <a:gd name="connsiteX11" fmla="*/ 2776633 w 2859953"/>
                <a:gd name="connsiteY11" fmla="*/ 1881378 h 2868531"/>
                <a:gd name="connsiteX12" fmla="*/ 2538507 w 2859953"/>
                <a:gd name="connsiteY12" fmla="*/ 2352866 h 2868531"/>
                <a:gd name="connsiteX13" fmla="*/ 2071783 w 2859953"/>
                <a:gd name="connsiteY13" fmla="*/ 2714816 h 2868531"/>
                <a:gd name="connsiteX14" fmla="*/ 1544856 w 2859953"/>
                <a:gd name="connsiteY14" fmla="*/ 2868531 h 2868531"/>
                <a:gd name="connsiteX15" fmla="*/ 1014507 w 2859953"/>
                <a:gd name="connsiteY15" fmla="*/ 2819590 h 2868531"/>
                <a:gd name="connsiteX16" fmla="*/ 623982 w 2859953"/>
                <a:gd name="connsiteY16" fmla="*/ 2595752 h 2868531"/>
                <a:gd name="connsiteX17" fmla="*/ 295369 w 2859953"/>
                <a:gd name="connsiteY17" fmla="*/ 2310002 h 2868531"/>
                <a:gd name="connsiteX18" fmla="*/ 90582 w 2859953"/>
                <a:gd name="connsiteY18" fmla="*/ 1890902 h 2868531"/>
                <a:gd name="connsiteX19" fmla="*/ 5254 w 2859953"/>
                <a:gd name="connsiteY19" fmla="*/ 1419416 h 2868531"/>
                <a:gd name="connsiteX0" fmla="*/ 5254 w 2859953"/>
                <a:gd name="connsiteY0" fmla="*/ 1419416 h 2868531"/>
                <a:gd name="connsiteX1" fmla="*/ 109633 w 2859953"/>
                <a:gd name="connsiteY1" fmla="*/ 928879 h 2868531"/>
                <a:gd name="connsiteX2" fmla="*/ 314421 w 2859953"/>
                <a:gd name="connsiteY2" fmla="*/ 576455 h 2868531"/>
                <a:gd name="connsiteX3" fmla="*/ 628746 w 2859953"/>
                <a:gd name="connsiteY3" fmla="*/ 262130 h 2868531"/>
                <a:gd name="connsiteX4" fmla="*/ 1147857 w 2859953"/>
                <a:gd name="connsiteY4" fmla="*/ 28767 h 2868531"/>
                <a:gd name="connsiteX5" fmla="*/ 1549618 w 2859953"/>
                <a:gd name="connsiteY5" fmla="*/ 22690 h 2868531"/>
                <a:gd name="connsiteX6" fmla="*/ 1909859 w 2859953"/>
                <a:gd name="connsiteY6" fmla="*/ 109729 h 2868531"/>
                <a:gd name="connsiteX7" fmla="*/ 2200371 w 2859953"/>
                <a:gd name="connsiteY7" fmla="*/ 252604 h 2868531"/>
                <a:gd name="connsiteX8" fmla="*/ 2519457 w 2859953"/>
                <a:gd name="connsiteY8" fmla="*/ 547878 h 2868531"/>
                <a:gd name="connsiteX9" fmla="*/ 2776632 w 2859953"/>
                <a:gd name="connsiteY9" fmla="*/ 966977 h 2868531"/>
                <a:gd name="connsiteX10" fmla="*/ 2855858 w 2859953"/>
                <a:gd name="connsiteY10" fmla="*/ 1452754 h 2868531"/>
                <a:gd name="connsiteX11" fmla="*/ 2776633 w 2859953"/>
                <a:gd name="connsiteY11" fmla="*/ 1881378 h 2868531"/>
                <a:gd name="connsiteX12" fmla="*/ 2538507 w 2859953"/>
                <a:gd name="connsiteY12" fmla="*/ 2352866 h 2868531"/>
                <a:gd name="connsiteX13" fmla="*/ 2071783 w 2859953"/>
                <a:gd name="connsiteY13" fmla="*/ 2714816 h 2868531"/>
                <a:gd name="connsiteX14" fmla="*/ 1544856 w 2859953"/>
                <a:gd name="connsiteY14" fmla="*/ 2868531 h 2868531"/>
                <a:gd name="connsiteX15" fmla="*/ 1014507 w 2859953"/>
                <a:gd name="connsiteY15" fmla="*/ 2819590 h 2868531"/>
                <a:gd name="connsiteX16" fmla="*/ 623982 w 2859953"/>
                <a:gd name="connsiteY16" fmla="*/ 2595752 h 2868531"/>
                <a:gd name="connsiteX17" fmla="*/ 295369 w 2859953"/>
                <a:gd name="connsiteY17" fmla="*/ 2310002 h 2868531"/>
                <a:gd name="connsiteX18" fmla="*/ 90582 w 2859953"/>
                <a:gd name="connsiteY18" fmla="*/ 1890902 h 2868531"/>
                <a:gd name="connsiteX19" fmla="*/ 5254 w 2859953"/>
                <a:gd name="connsiteY19" fmla="*/ 1419416 h 2868531"/>
                <a:gd name="connsiteX0" fmla="*/ 5254 w 2859953"/>
                <a:gd name="connsiteY0" fmla="*/ 1419416 h 2868531"/>
                <a:gd name="connsiteX1" fmla="*/ 109633 w 2859953"/>
                <a:gd name="connsiteY1" fmla="*/ 928879 h 2868531"/>
                <a:gd name="connsiteX2" fmla="*/ 314421 w 2859953"/>
                <a:gd name="connsiteY2" fmla="*/ 576455 h 2868531"/>
                <a:gd name="connsiteX3" fmla="*/ 628746 w 2859953"/>
                <a:gd name="connsiteY3" fmla="*/ 262130 h 2868531"/>
                <a:gd name="connsiteX4" fmla="*/ 1147857 w 2859953"/>
                <a:gd name="connsiteY4" fmla="*/ 28767 h 2868531"/>
                <a:gd name="connsiteX5" fmla="*/ 1549618 w 2859953"/>
                <a:gd name="connsiteY5" fmla="*/ 22690 h 2868531"/>
                <a:gd name="connsiteX6" fmla="*/ 1909859 w 2859953"/>
                <a:gd name="connsiteY6" fmla="*/ 109729 h 2868531"/>
                <a:gd name="connsiteX7" fmla="*/ 2200371 w 2859953"/>
                <a:gd name="connsiteY7" fmla="*/ 252604 h 2868531"/>
                <a:gd name="connsiteX8" fmla="*/ 2519457 w 2859953"/>
                <a:gd name="connsiteY8" fmla="*/ 547878 h 2868531"/>
                <a:gd name="connsiteX9" fmla="*/ 2776632 w 2859953"/>
                <a:gd name="connsiteY9" fmla="*/ 966977 h 2868531"/>
                <a:gd name="connsiteX10" fmla="*/ 2855858 w 2859953"/>
                <a:gd name="connsiteY10" fmla="*/ 1452754 h 2868531"/>
                <a:gd name="connsiteX11" fmla="*/ 2776633 w 2859953"/>
                <a:gd name="connsiteY11" fmla="*/ 1881378 h 2868531"/>
                <a:gd name="connsiteX12" fmla="*/ 2538507 w 2859953"/>
                <a:gd name="connsiteY12" fmla="*/ 2352866 h 2868531"/>
                <a:gd name="connsiteX13" fmla="*/ 2071783 w 2859953"/>
                <a:gd name="connsiteY13" fmla="*/ 2714816 h 2868531"/>
                <a:gd name="connsiteX14" fmla="*/ 1544856 w 2859953"/>
                <a:gd name="connsiteY14" fmla="*/ 2868531 h 2868531"/>
                <a:gd name="connsiteX15" fmla="*/ 1014507 w 2859953"/>
                <a:gd name="connsiteY15" fmla="*/ 2819590 h 2868531"/>
                <a:gd name="connsiteX16" fmla="*/ 623982 w 2859953"/>
                <a:gd name="connsiteY16" fmla="*/ 2595752 h 2868531"/>
                <a:gd name="connsiteX17" fmla="*/ 295369 w 2859953"/>
                <a:gd name="connsiteY17" fmla="*/ 2310002 h 2868531"/>
                <a:gd name="connsiteX18" fmla="*/ 90582 w 2859953"/>
                <a:gd name="connsiteY18" fmla="*/ 1890902 h 2868531"/>
                <a:gd name="connsiteX19" fmla="*/ 5254 w 2859953"/>
                <a:gd name="connsiteY19" fmla="*/ 1419416 h 2868531"/>
                <a:gd name="connsiteX0" fmla="*/ 5254 w 2859953"/>
                <a:gd name="connsiteY0" fmla="*/ 1419416 h 2868531"/>
                <a:gd name="connsiteX1" fmla="*/ 109633 w 2859953"/>
                <a:gd name="connsiteY1" fmla="*/ 928879 h 2868531"/>
                <a:gd name="connsiteX2" fmla="*/ 314421 w 2859953"/>
                <a:gd name="connsiteY2" fmla="*/ 576455 h 2868531"/>
                <a:gd name="connsiteX3" fmla="*/ 628746 w 2859953"/>
                <a:gd name="connsiteY3" fmla="*/ 262130 h 2868531"/>
                <a:gd name="connsiteX4" fmla="*/ 1147857 w 2859953"/>
                <a:gd name="connsiteY4" fmla="*/ 28767 h 2868531"/>
                <a:gd name="connsiteX5" fmla="*/ 1549618 w 2859953"/>
                <a:gd name="connsiteY5" fmla="*/ 22690 h 2868531"/>
                <a:gd name="connsiteX6" fmla="*/ 1909859 w 2859953"/>
                <a:gd name="connsiteY6" fmla="*/ 109729 h 2868531"/>
                <a:gd name="connsiteX7" fmla="*/ 2200371 w 2859953"/>
                <a:gd name="connsiteY7" fmla="*/ 252604 h 2868531"/>
                <a:gd name="connsiteX8" fmla="*/ 2519457 w 2859953"/>
                <a:gd name="connsiteY8" fmla="*/ 547878 h 2868531"/>
                <a:gd name="connsiteX9" fmla="*/ 2776632 w 2859953"/>
                <a:gd name="connsiteY9" fmla="*/ 966977 h 2868531"/>
                <a:gd name="connsiteX10" fmla="*/ 2855858 w 2859953"/>
                <a:gd name="connsiteY10" fmla="*/ 1452754 h 2868531"/>
                <a:gd name="connsiteX11" fmla="*/ 2776633 w 2859953"/>
                <a:gd name="connsiteY11" fmla="*/ 1881378 h 2868531"/>
                <a:gd name="connsiteX12" fmla="*/ 2538507 w 2859953"/>
                <a:gd name="connsiteY12" fmla="*/ 2352866 h 2868531"/>
                <a:gd name="connsiteX13" fmla="*/ 2071783 w 2859953"/>
                <a:gd name="connsiteY13" fmla="*/ 2714816 h 2868531"/>
                <a:gd name="connsiteX14" fmla="*/ 1544856 w 2859953"/>
                <a:gd name="connsiteY14" fmla="*/ 2868531 h 2868531"/>
                <a:gd name="connsiteX15" fmla="*/ 1014507 w 2859953"/>
                <a:gd name="connsiteY15" fmla="*/ 2819590 h 2868531"/>
                <a:gd name="connsiteX16" fmla="*/ 623982 w 2859953"/>
                <a:gd name="connsiteY16" fmla="*/ 2595752 h 2868531"/>
                <a:gd name="connsiteX17" fmla="*/ 295369 w 2859953"/>
                <a:gd name="connsiteY17" fmla="*/ 2310002 h 2868531"/>
                <a:gd name="connsiteX18" fmla="*/ 90582 w 2859953"/>
                <a:gd name="connsiteY18" fmla="*/ 1890902 h 2868531"/>
                <a:gd name="connsiteX19" fmla="*/ 5254 w 2859953"/>
                <a:gd name="connsiteY19" fmla="*/ 1419416 h 2868531"/>
                <a:gd name="connsiteX0" fmla="*/ 5254 w 2859953"/>
                <a:gd name="connsiteY0" fmla="*/ 1419416 h 2868531"/>
                <a:gd name="connsiteX1" fmla="*/ 109633 w 2859953"/>
                <a:gd name="connsiteY1" fmla="*/ 928879 h 2868531"/>
                <a:gd name="connsiteX2" fmla="*/ 314421 w 2859953"/>
                <a:gd name="connsiteY2" fmla="*/ 576455 h 2868531"/>
                <a:gd name="connsiteX3" fmla="*/ 628746 w 2859953"/>
                <a:gd name="connsiteY3" fmla="*/ 262130 h 2868531"/>
                <a:gd name="connsiteX4" fmla="*/ 1147857 w 2859953"/>
                <a:gd name="connsiteY4" fmla="*/ 28767 h 2868531"/>
                <a:gd name="connsiteX5" fmla="*/ 1549618 w 2859953"/>
                <a:gd name="connsiteY5" fmla="*/ 22690 h 2868531"/>
                <a:gd name="connsiteX6" fmla="*/ 1909859 w 2859953"/>
                <a:gd name="connsiteY6" fmla="*/ 109729 h 2868531"/>
                <a:gd name="connsiteX7" fmla="*/ 2200371 w 2859953"/>
                <a:gd name="connsiteY7" fmla="*/ 252604 h 2868531"/>
                <a:gd name="connsiteX8" fmla="*/ 2519457 w 2859953"/>
                <a:gd name="connsiteY8" fmla="*/ 547878 h 2868531"/>
                <a:gd name="connsiteX9" fmla="*/ 2776632 w 2859953"/>
                <a:gd name="connsiteY9" fmla="*/ 966977 h 2868531"/>
                <a:gd name="connsiteX10" fmla="*/ 2855858 w 2859953"/>
                <a:gd name="connsiteY10" fmla="*/ 1452754 h 2868531"/>
                <a:gd name="connsiteX11" fmla="*/ 2776633 w 2859953"/>
                <a:gd name="connsiteY11" fmla="*/ 1881378 h 2868531"/>
                <a:gd name="connsiteX12" fmla="*/ 2538507 w 2859953"/>
                <a:gd name="connsiteY12" fmla="*/ 2352866 h 2868531"/>
                <a:gd name="connsiteX13" fmla="*/ 2071783 w 2859953"/>
                <a:gd name="connsiteY13" fmla="*/ 2714816 h 2868531"/>
                <a:gd name="connsiteX14" fmla="*/ 1544856 w 2859953"/>
                <a:gd name="connsiteY14" fmla="*/ 2868531 h 2868531"/>
                <a:gd name="connsiteX15" fmla="*/ 1014507 w 2859953"/>
                <a:gd name="connsiteY15" fmla="*/ 2819590 h 2868531"/>
                <a:gd name="connsiteX16" fmla="*/ 623982 w 2859953"/>
                <a:gd name="connsiteY16" fmla="*/ 2595752 h 2868531"/>
                <a:gd name="connsiteX17" fmla="*/ 295369 w 2859953"/>
                <a:gd name="connsiteY17" fmla="*/ 2310002 h 2868531"/>
                <a:gd name="connsiteX18" fmla="*/ 90582 w 2859953"/>
                <a:gd name="connsiteY18" fmla="*/ 1890902 h 2868531"/>
                <a:gd name="connsiteX19" fmla="*/ 5254 w 2859953"/>
                <a:gd name="connsiteY19" fmla="*/ 1419416 h 2868531"/>
                <a:gd name="connsiteX0" fmla="*/ 5254 w 2858645"/>
                <a:gd name="connsiteY0" fmla="*/ 1419416 h 2868531"/>
                <a:gd name="connsiteX1" fmla="*/ 109633 w 2858645"/>
                <a:gd name="connsiteY1" fmla="*/ 928879 h 2868531"/>
                <a:gd name="connsiteX2" fmla="*/ 314421 w 2858645"/>
                <a:gd name="connsiteY2" fmla="*/ 576455 h 2868531"/>
                <a:gd name="connsiteX3" fmla="*/ 628746 w 2858645"/>
                <a:gd name="connsiteY3" fmla="*/ 262130 h 2868531"/>
                <a:gd name="connsiteX4" fmla="*/ 1147857 w 2858645"/>
                <a:gd name="connsiteY4" fmla="*/ 28767 h 2868531"/>
                <a:gd name="connsiteX5" fmla="*/ 1549618 w 2858645"/>
                <a:gd name="connsiteY5" fmla="*/ 22690 h 2868531"/>
                <a:gd name="connsiteX6" fmla="*/ 1909859 w 2858645"/>
                <a:gd name="connsiteY6" fmla="*/ 109729 h 2868531"/>
                <a:gd name="connsiteX7" fmla="*/ 2200371 w 2858645"/>
                <a:gd name="connsiteY7" fmla="*/ 252604 h 2868531"/>
                <a:gd name="connsiteX8" fmla="*/ 2519457 w 2858645"/>
                <a:gd name="connsiteY8" fmla="*/ 547878 h 2868531"/>
                <a:gd name="connsiteX9" fmla="*/ 2776632 w 2858645"/>
                <a:gd name="connsiteY9" fmla="*/ 966977 h 2868531"/>
                <a:gd name="connsiteX10" fmla="*/ 2855858 w 2858645"/>
                <a:gd name="connsiteY10" fmla="*/ 1452754 h 2868531"/>
                <a:gd name="connsiteX11" fmla="*/ 2776633 w 2858645"/>
                <a:gd name="connsiteY11" fmla="*/ 1881378 h 2868531"/>
                <a:gd name="connsiteX12" fmla="*/ 2538507 w 2858645"/>
                <a:gd name="connsiteY12" fmla="*/ 2352866 h 2868531"/>
                <a:gd name="connsiteX13" fmla="*/ 2071783 w 2858645"/>
                <a:gd name="connsiteY13" fmla="*/ 2714816 h 2868531"/>
                <a:gd name="connsiteX14" fmla="*/ 1544856 w 2858645"/>
                <a:gd name="connsiteY14" fmla="*/ 2868531 h 2868531"/>
                <a:gd name="connsiteX15" fmla="*/ 1014507 w 2858645"/>
                <a:gd name="connsiteY15" fmla="*/ 2819590 h 2868531"/>
                <a:gd name="connsiteX16" fmla="*/ 623982 w 2858645"/>
                <a:gd name="connsiteY16" fmla="*/ 2595752 h 2868531"/>
                <a:gd name="connsiteX17" fmla="*/ 295369 w 2858645"/>
                <a:gd name="connsiteY17" fmla="*/ 2310002 h 2868531"/>
                <a:gd name="connsiteX18" fmla="*/ 90582 w 2858645"/>
                <a:gd name="connsiteY18" fmla="*/ 1890902 h 2868531"/>
                <a:gd name="connsiteX19" fmla="*/ 5254 w 2858645"/>
                <a:gd name="connsiteY19" fmla="*/ 1419416 h 2868531"/>
                <a:gd name="connsiteX0" fmla="*/ 5254 w 2858645"/>
                <a:gd name="connsiteY0" fmla="*/ 1419416 h 2868531"/>
                <a:gd name="connsiteX1" fmla="*/ 109633 w 2858645"/>
                <a:gd name="connsiteY1" fmla="*/ 928879 h 2868531"/>
                <a:gd name="connsiteX2" fmla="*/ 314421 w 2858645"/>
                <a:gd name="connsiteY2" fmla="*/ 576455 h 2868531"/>
                <a:gd name="connsiteX3" fmla="*/ 628746 w 2858645"/>
                <a:gd name="connsiteY3" fmla="*/ 262130 h 2868531"/>
                <a:gd name="connsiteX4" fmla="*/ 1147857 w 2858645"/>
                <a:gd name="connsiteY4" fmla="*/ 28767 h 2868531"/>
                <a:gd name="connsiteX5" fmla="*/ 1549618 w 2858645"/>
                <a:gd name="connsiteY5" fmla="*/ 22690 h 2868531"/>
                <a:gd name="connsiteX6" fmla="*/ 1909859 w 2858645"/>
                <a:gd name="connsiteY6" fmla="*/ 109729 h 2868531"/>
                <a:gd name="connsiteX7" fmla="*/ 2200371 w 2858645"/>
                <a:gd name="connsiteY7" fmla="*/ 252604 h 2868531"/>
                <a:gd name="connsiteX8" fmla="*/ 2519457 w 2858645"/>
                <a:gd name="connsiteY8" fmla="*/ 547878 h 2868531"/>
                <a:gd name="connsiteX9" fmla="*/ 2776632 w 2858645"/>
                <a:gd name="connsiteY9" fmla="*/ 966977 h 2868531"/>
                <a:gd name="connsiteX10" fmla="*/ 2855858 w 2858645"/>
                <a:gd name="connsiteY10" fmla="*/ 1452754 h 2868531"/>
                <a:gd name="connsiteX11" fmla="*/ 2762346 w 2858645"/>
                <a:gd name="connsiteY11" fmla="*/ 1919478 h 2868531"/>
                <a:gd name="connsiteX12" fmla="*/ 2538507 w 2858645"/>
                <a:gd name="connsiteY12" fmla="*/ 2352866 h 2868531"/>
                <a:gd name="connsiteX13" fmla="*/ 2071783 w 2858645"/>
                <a:gd name="connsiteY13" fmla="*/ 2714816 h 2868531"/>
                <a:gd name="connsiteX14" fmla="*/ 1544856 w 2858645"/>
                <a:gd name="connsiteY14" fmla="*/ 2868531 h 2868531"/>
                <a:gd name="connsiteX15" fmla="*/ 1014507 w 2858645"/>
                <a:gd name="connsiteY15" fmla="*/ 2819590 h 2868531"/>
                <a:gd name="connsiteX16" fmla="*/ 623982 w 2858645"/>
                <a:gd name="connsiteY16" fmla="*/ 2595752 h 2868531"/>
                <a:gd name="connsiteX17" fmla="*/ 295369 w 2858645"/>
                <a:gd name="connsiteY17" fmla="*/ 2310002 h 2868531"/>
                <a:gd name="connsiteX18" fmla="*/ 90582 w 2858645"/>
                <a:gd name="connsiteY18" fmla="*/ 1890902 h 2868531"/>
                <a:gd name="connsiteX19" fmla="*/ 5254 w 2858645"/>
                <a:gd name="connsiteY19" fmla="*/ 1419416 h 2868531"/>
                <a:gd name="connsiteX0" fmla="*/ 5254 w 2858645"/>
                <a:gd name="connsiteY0" fmla="*/ 1419416 h 2868531"/>
                <a:gd name="connsiteX1" fmla="*/ 109633 w 2858645"/>
                <a:gd name="connsiteY1" fmla="*/ 928879 h 2868531"/>
                <a:gd name="connsiteX2" fmla="*/ 314421 w 2858645"/>
                <a:gd name="connsiteY2" fmla="*/ 576455 h 2868531"/>
                <a:gd name="connsiteX3" fmla="*/ 628746 w 2858645"/>
                <a:gd name="connsiteY3" fmla="*/ 262130 h 2868531"/>
                <a:gd name="connsiteX4" fmla="*/ 1147857 w 2858645"/>
                <a:gd name="connsiteY4" fmla="*/ 28767 h 2868531"/>
                <a:gd name="connsiteX5" fmla="*/ 1549618 w 2858645"/>
                <a:gd name="connsiteY5" fmla="*/ 22690 h 2868531"/>
                <a:gd name="connsiteX6" fmla="*/ 1909859 w 2858645"/>
                <a:gd name="connsiteY6" fmla="*/ 109729 h 2868531"/>
                <a:gd name="connsiteX7" fmla="*/ 2200371 w 2858645"/>
                <a:gd name="connsiteY7" fmla="*/ 252604 h 2868531"/>
                <a:gd name="connsiteX8" fmla="*/ 2519457 w 2858645"/>
                <a:gd name="connsiteY8" fmla="*/ 547878 h 2868531"/>
                <a:gd name="connsiteX9" fmla="*/ 2776632 w 2858645"/>
                <a:gd name="connsiteY9" fmla="*/ 966977 h 2868531"/>
                <a:gd name="connsiteX10" fmla="*/ 2855858 w 2858645"/>
                <a:gd name="connsiteY10" fmla="*/ 1452754 h 2868531"/>
                <a:gd name="connsiteX11" fmla="*/ 2762346 w 2858645"/>
                <a:gd name="connsiteY11" fmla="*/ 1919478 h 2868531"/>
                <a:gd name="connsiteX12" fmla="*/ 2538507 w 2858645"/>
                <a:gd name="connsiteY12" fmla="*/ 2352866 h 2868531"/>
                <a:gd name="connsiteX13" fmla="*/ 2071783 w 2858645"/>
                <a:gd name="connsiteY13" fmla="*/ 2714816 h 2868531"/>
                <a:gd name="connsiteX14" fmla="*/ 1544856 w 2858645"/>
                <a:gd name="connsiteY14" fmla="*/ 2868531 h 2868531"/>
                <a:gd name="connsiteX15" fmla="*/ 1014507 w 2858645"/>
                <a:gd name="connsiteY15" fmla="*/ 2819590 h 2868531"/>
                <a:gd name="connsiteX16" fmla="*/ 623982 w 2858645"/>
                <a:gd name="connsiteY16" fmla="*/ 2595752 h 2868531"/>
                <a:gd name="connsiteX17" fmla="*/ 295369 w 2858645"/>
                <a:gd name="connsiteY17" fmla="*/ 2310002 h 2868531"/>
                <a:gd name="connsiteX18" fmla="*/ 90582 w 2858645"/>
                <a:gd name="connsiteY18" fmla="*/ 1890902 h 2868531"/>
                <a:gd name="connsiteX19" fmla="*/ 5254 w 2858645"/>
                <a:gd name="connsiteY19" fmla="*/ 1419416 h 2868531"/>
                <a:gd name="connsiteX0" fmla="*/ 5254 w 2858645"/>
                <a:gd name="connsiteY0" fmla="*/ 1419416 h 2868531"/>
                <a:gd name="connsiteX1" fmla="*/ 109633 w 2858645"/>
                <a:gd name="connsiteY1" fmla="*/ 928879 h 2868531"/>
                <a:gd name="connsiteX2" fmla="*/ 314421 w 2858645"/>
                <a:gd name="connsiteY2" fmla="*/ 576455 h 2868531"/>
                <a:gd name="connsiteX3" fmla="*/ 628746 w 2858645"/>
                <a:gd name="connsiteY3" fmla="*/ 262130 h 2868531"/>
                <a:gd name="connsiteX4" fmla="*/ 1147857 w 2858645"/>
                <a:gd name="connsiteY4" fmla="*/ 28767 h 2868531"/>
                <a:gd name="connsiteX5" fmla="*/ 1549618 w 2858645"/>
                <a:gd name="connsiteY5" fmla="*/ 22690 h 2868531"/>
                <a:gd name="connsiteX6" fmla="*/ 1909859 w 2858645"/>
                <a:gd name="connsiteY6" fmla="*/ 109729 h 2868531"/>
                <a:gd name="connsiteX7" fmla="*/ 2200371 w 2858645"/>
                <a:gd name="connsiteY7" fmla="*/ 252604 h 2868531"/>
                <a:gd name="connsiteX8" fmla="*/ 2519457 w 2858645"/>
                <a:gd name="connsiteY8" fmla="*/ 547878 h 2868531"/>
                <a:gd name="connsiteX9" fmla="*/ 2776632 w 2858645"/>
                <a:gd name="connsiteY9" fmla="*/ 966977 h 2868531"/>
                <a:gd name="connsiteX10" fmla="*/ 2855858 w 2858645"/>
                <a:gd name="connsiteY10" fmla="*/ 1452754 h 2868531"/>
                <a:gd name="connsiteX11" fmla="*/ 2762346 w 2858645"/>
                <a:gd name="connsiteY11" fmla="*/ 1919478 h 2868531"/>
                <a:gd name="connsiteX12" fmla="*/ 2538507 w 2858645"/>
                <a:gd name="connsiteY12" fmla="*/ 2352866 h 2868531"/>
                <a:gd name="connsiteX13" fmla="*/ 2071783 w 2858645"/>
                <a:gd name="connsiteY13" fmla="*/ 2714816 h 2868531"/>
                <a:gd name="connsiteX14" fmla="*/ 1544856 w 2858645"/>
                <a:gd name="connsiteY14" fmla="*/ 2868531 h 2868531"/>
                <a:gd name="connsiteX15" fmla="*/ 1014507 w 2858645"/>
                <a:gd name="connsiteY15" fmla="*/ 2819590 h 2868531"/>
                <a:gd name="connsiteX16" fmla="*/ 623982 w 2858645"/>
                <a:gd name="connsiteY16" fmla="*/ 2595752 h 2868531"/>
                <a:gd name="connsiteX17" fmla="*/ 295369 w 2858645"/>
                <a:gd name="connsiteY17" fmla="*/ 2310002 h 2868531"/>
                <a:gd name="connsiteX18" fmla="*/ 90582 w 2858645"/>
                <a:gd name="connsiteY18" fmla="*/ 1890902 h 2868531"/>
                <a:gd name="connsiteX19" fmla="*/ 5254 w 2858645"/>
                <a:gd name="connsiteY19" fmla="*/ 1419416 h 2868531"/>
                <a:gd name="connsiteX0" fmla="*/ 5254 w 2858645"/>
                <a:gd name="connsiteY0" fmla="*/ 1419416 h 2868531"/>
                <a:gd name="connsiteX1" fmla="*/ 109633 w 2858645"/>
                <a:gd name="connsiteY1" fmla="*/ 928879 h 2868531"/>
                <a:gd name="connsiteX2" fmla="*/ 314421 w 2858645"/>
                <a:gd name="connsiteY2" fmla="*/ 576455 h 2868531"/>
                <a:gd name="connsiteX3" fmla="*/ 628746 w 2858645"/>
                <a:gd name="connsiteY3" fmla="*/ 262130 h 2868531"/>
                <a:gd name="connsiteX4" fmla="*/ 1147857 w 2858645"/>
                <a:gd name="connsiteY4" fmla="*/ 28767 h 2868531"/>
                <a:gd name="connsiteX5" fmla="*/ 1549618 w 2858645"/>
                <a:gd name="connsiteY5" fmla="*/ 22690 h 2868531"/>
                <a:gd name="connsiteX6" fmla="*/ 1909859 w 2858645"/>
                <a:gd name="connsiteY6" fmla="*/ 109729 h 2868531"/>
                <a:gd name="connsiteX7" fmla="*/ 2200371 w 2858645"/>
                <a:gd name="connsiteY7" fmla="*/ 252604 h 2868531"/>
                <a:gd name="connsiteX8" fmla="*/ 2519457 w 2858645"/>
                <a:gd name="connsiteY8" fmla="*/ 547878 h 2868531"/>
                <a:gd name="connsiteX9" fmla="*/ 2776632 w 2858645"/>
                <a:gd name="connsiteY9" fmla="*/ 966977 h 2868531"/>
                <a:gd name="connsiteX10" fmla="*/ 2855858 w 2858645"/>
                <a:gd name="connsiteY10" fmla="*/ 1452754 h 2868531"/>
                <a:gd name="connsiteX11" fmla="*/ 2762346 w 2858645"/>
                <a:gd name="connsiteY11" fmla="*/ 1919478 h 2868531"/>
                <a:gd name="connsiteX12" fmla="*/ 2538507 w 2858645"/>
                <a:gd name="connsiteY12" fmla="*/ 2352866 h 2868531"/>
                <a:gd name="connsiteX13" fmla="*/ 2071783 w 2858645"/>
                <a:gd name="connsiteY13" fmla="*/ 2714816 h 2868531"/>
                <a:gd name="connsiteX14" fmla="*/ 1544856 w 2858645"/>
                <a:gd name="connsiteY14" fmla="*/ 2868531 h 2868531"/>
                <a:gd name="connsiteX15" fmla="*/ 1014507 w 2858645"/>
                <a:gd name="connsiteY15" fmla="*/ 2819590 h 2868531"/>
                <a:gd name="connsiteX16" fmla="*/ 623982 w 2858645"/>
                <a:gd name="connsiteY16" fmla="*/ 2595752 h 2868531"/>
                <a:gd name="connsiteX17" fmla="*/ 295369 w 2858645"/>
                <a:gd name="connsiteY17" fmla="*/ 2310002 h 2868531"/>
                <a:gd name="connsiteX18" fmla="*/ 90582 w 2858645"/>
                <a:gd name="connsiteY18" fmla="*/ 1890902 h 2868531"/>
                <a:gd name="connsiteX19" fmla="*/ 5254 w 2858645"/>
                <a:gd name="connsiteY19" fmla="*/ 1419416 h 2868531"/>
                <a:gd name="connsiteX0" fmla="*/ 12353 w 2865744"/>
                <a:gd name="connsiteY0" fmla="*/ 1419416 h 2868531"/>
                <a:gd name="connsiteX1" fmla="*/ 116732 w 2865744"/>
                <a:gd name="connsiteY1" fmla="*/ 928879 h 2868531"/>
                <a:gd name="connsiteX2" fmla="*/ 321520 w 2865744"/>
                <a:gd name="connsiteY2" fmla="*/ 576455 h 2868531"/>
                <a:gd name="connsiteX3" fmla="*/ 635845 w 2865744"/>
                <a:gd name="connsiteY3" fmla="*/ 262130 h 2868531"/>
                <a:gd name="connsiteX4" fmla="*/ 1154956 w 2865744"/>
                <a:gd name="connsiteY4" fmla="*/ 28767 h 2868531"/>
                <a:gd name="connsiteX5" fmla="*/ 1556717 w 2865744"/>
                <a:gd name="connsiteY5" fmla="*/ 22690 h 2868531"/>
                <a:gd name="connsiteX6" fmla="*/ 1916958 w 2865744"/>
                <a:gd name="connsiteY6" fmla="*/ 109729 h 2868531"/>
                <a:gd name="connsiteX7" fmla="*/ 2207470 w 2865744"/>
                <a:gd name="connsiteY7" fmla="*/ 252604 h 2868531"/>
                <a:gd name="connsiteX8" fmla="*/ 2526556 w 2865744"/>
                <a:gd name="connsiteY8" fmla="*/ 547878 h 2868531"/>
                <a:gd name="connsiteX9" fmla="*/ 2783731 w 2865744"/>
                <a:gd name="connsiteY9" fmla="*/ 966977 h 2868531"/>
                <a:gd name="connsiteX10" fmla="*/ 2862957 w 2865744"/>
                <a:gd name="connsiteY10" fmla="*/ 1452754 h 2868531"/>
                <a:gd name="connsiteX11" fmla="*/ 2769445 w 2865744"/>
                <a:gd name="connsiteY11" fmla="*/ 1919478 h 2868531"/>
                <a:gd name="connsiteX12" fmla="*/ 2545606 w 2865744"/>
                <a:gd name="connsiteY12" fmla="*/ 2352866 h 2868531"/>
                <a:gd name="connsiteX13" fmla="*/ 2078882 w 2865744"/>
                <a:gd name="connsiteY13" fmla="*/ 2714816 h 2868531"/>
                <a:gd name="connsiteX14" fmla="*/ 1551955 w 2865744"/>
                <a:gd name="connsiteY14" fmla="*/ 2868531 h 2868531"/>
                <a:gd name="connsiteX15" fmla="*/ 1021606 w 2865744"/>
                <a:gd name="connsiteY15" fmla="*/ 2819590 h 2868531"/>
                <a:gd name="connsiteX16" fmla="*/ 631081 w 2865744"/>
                <a:gd name="connsiteY16" fmla="*/ 2595752 h 2868531"/>
                <a:gd name="connsiteX17" fmla="*/ 302468 w 2865744"/>
                <a:gd name="connsiteY17" fmla="*/ 2310002 h 2868531"/>
                <a:gd name="connsiteX18" fmla="*/ 97681 w 2865744"/>
                <a:gd name="connsiteY18" fmla="*/ 1890902 h 2868531"/>
                <a:gd name="connsiteX19" fmla="*/ 12353 w 2865744"/>
                <a:gd name="connsiteY19" fmla="*/ 1419416 h 2868531"/>
                <a:gd name="connsiteX0" fmla="*/ 860 w 2854251"/>
                <a:gd name="connsiteY0" fmla="*/ 1419416 h 2868531"/>
                <a:gd name="connsiteX1" fmla="*/ 105239 w 2854251"/>
                <a:gd name="connsiteY1" fmla="*/ 928879 h 2868531"/>
                <a:gd name="connsiteX2" fmla="*/ 310027 w 2854251"/>
                <a:gd name="connsiteY2" fmla="*/ 576455 h 2868531"/>
                <a:gd name="connsiteX3" fmla="*/ 624352 w 2854251"/>
                <a:gd name="connsiteY3" fmla="*/ 262130 h 2868531"/>
                <a:gd name="connsiteX4" fmla="*/ 1143463 w 2854251"/>
                <a:gd name="connsiteY4" fmla="*/ 28767 h 2868531"/>
                <a:gd name="connsiteX5" fmla="*/ 1545224 w 2854251"/>
                <a:gd name="connsiteY5" fmla="*/ 22690 h 2868531"/>
                <a:gd name="connsiteX6" fmla="*/ 1905465 w 2854251"/>
                <a:gd name="connsiteY6" fmla="*/ 109729 h 2868531"/>
                <a:gd name="connsiteX7" fmla="*/ 2195977 w 2854251"/>
                <a:gd name="connsiteY7" fmla="*/ 252604 h 2868531"/>
                <a:gd name="connsiteX8" fmla="*/ 2515063 w 2854251"/>
                <a:gd name="connsiteY8" fmla="*/ 547878 h 2868531"/>
                <a:gd name="connsiteX9" fmla="*/ 2772238 w 2854251"/>
                <a:gd name="connsiteY9" fmla="*/ 966977 h 2868531"/>
                <a:gd name="connsiteX10" fmla="*/ 2851464 w 2854251"/>
                <a:gd name="connsiteY10" fmla="*/ 1452754 h 2868531"/>
                <a:gd name="connsiteX11" fmla="*/ 2757952 w 2854251"/>
                <a:gd name="connsiteY11" fmla="*/ 1919478 h 2868531"/>
                <a:gd name="connsiteX12" fmla="*/ 2534113 w 2854251"/>
                <a:gd name="connsiteY12" fmla="*/ 2352866 h 2868531"/>
                <a:gd name="connsiteX13" fmla="*/ 2067389 w 2854251"/>
                <a:gd name="connsiteY13" fmla="*/ 2714816 h 2868531"/>
                <a:gd name="connsiteX14" fmla="*/ 1540462 w 2854251"/>
                <a:gd name="connsiteY14" fmla="*/ 2868531 h 2868531"/>
                <a:gd name="connsiteX15" fmla="*/ 1010113 w 2854251"/>
                <a:gd name="connsiteY15" fmla="*/ 2819590 h 2868531"/>
                <a:gd name="connsiteX16" fmla="*/ 619588 w 2854251"/>
                <a:gd name="connsiteY16" fmla="*/ 2595752 h 2868531"/>
                <a:gd name="connsiteX17" fmla="*/ 290975 w 2854251"/>
                <a:gd name="connsiteY17" fmla="*/ 2310002 h 2868531"/>
                <a:gd name="connsiteX18" fmla="*/ 86188 w 2854251"/>
                <a:gd name="connsiteY18" fmla="*/ 1890902 h 2868531"/>
                <a:gd name="connsiteX19" fmla="*/ 860 w 2854251"/>
                <a:gd name="connsiteY19" fmla="*/ 1419416 h 2868531"/>
                <a:gd name="connsiteX0" fmla="*/ 860 w 2854251"/>
                <a:gd name="connsiteY0" fmla="*/ 1419416 h 2868531"/>
                <a:gd name="connsiteX1" fmla="*/ 105239 w 2854251"/>
                <a:gd name="connsiteY1" fmla="*/ 928879 h 2868531"/>
                <a:gd name="connsiteX2" fmla="*/ 310027 w 2854251"/>
                <a:gd name="connsiteY2" fmla="*/ 576455 h 2868531"/>
                <a:gd name="connsiteX3" fmla="*/ 624352 w 2854251"/>
                <a:gd name="connsiteY3" fmla="*/ 262130 h 2868531"/>
                <a:gd name="connsiteX4" fmla="*/ 1143463 w 2854251"/>
                <a:gd name="connsiteY4" fmla="*/ 28767 h 2868531"/>
                <a:gd name="connsiteX5" fmla="*/ 1545224 w 2854251"/>
                <a:gd name="connsiteY5" fmla="*/ 22690 h 2868531"/>
                <a:gd name="connsiteX6" fmla="*/ 1905465 w 2854251"/>
                <a:gd name="connsiteY6" fmla="*/ 109729 h 2868531"/>
                <a:gd name="connsiteX7" fmla="*/ 2195977 w 2854251"/>
                <a:gd name="connsiteY7" fmla="*/ 252604 h 2868531"/>
                <a:gd name="connsiteX8" fmla="*/ 2515063 w 2854251"/>
                <a:gd name="connsiteY8" fmla="*/ 547878 h 2868531"/>
                <a:gd name="connsiteX9" fmla="*/ 2772238 w 2854251"/>
                <a:gd name="connsiteY9" fmla="*/ 966977 h 2868531"/>
                <a:gd name="connsiteX10" fmla="*/ 2851464 w 2854251"/>
                <a:gd name="connsiteY10" fmla="*/ 1452754 h 2868531"/>
                <a:gd name="connsiteX11" fmla="*/ 2757952 w 2854251"/>
                <a:gd name="connsiteY11" fmla="*/ 1919478 h 2868531"/>
                <a:gd name="connsiteX12" fmla="*/ 2534113 w 2854251"/>
                <a:gd name="connsiteY12" fmla="*/ 2352866 h 2868531"/>
                <a:gd name="connsiteX13" fmla="*/ 2067389 w 2854251"/>
                <a:gd name="connsiteY13" fmla="*/ 2714816 h 2868531"/>
                <a:gd name="connsiteX14" fmla="*/ 1540462 w 2854251"/>
                <a:gd name="connsiteY14" fmla="*/ 2868531 h 2868531"/>
                <a:gd name="connsiteX15" fmla="*/ 1010113 w 2854251"/>
                <a:gd name="connsiteY15" fmla="*/ 2819590 h 2868531"/>
                <a:gd name="connsiteX16" fmla="*/ 619588 w 2854251"/>
                <a:gd name="connsiteY16" fmla="*/ 2595752 h 2868531"/>
                <a:gd name="connsiteX17" fmla="*/ 290975 w 2854251"/>
                <a:gd name="connsiteY17" fmla="*/ 2310002 h 2868531"/>
                <a:gd name="connsiteX18" fmla="*/ 86188 w 2854251"/>
                <a:gd name="connsiteY18" fmla="*/ 1890902 h 2868531"/>
                <a:gd name="connsiteX19" fmla="*/ 860 w 2854251"/>
                <a:gd name="connsiteY19" fmla="*/ 1419416 h 2868531"/>
                <a:gd name="connsiteX0" fmla="*/ 860 w 2851945"/>
                <a:gd name="connsiteY0" fmla="*/ 1419416 h 2868531"/>
                <a:gd name="connsiteX1" fmla="*/ 105239 w 2851945"/>
                <a:gd name="connsiteY1" fmla="*/ 928879 h 2868531"/>
                <a:gd name="connsiteX2" fmla="*/ 310027 w 2851945"/>
                <a:gd name="connsiteY2" fmla="*/ 576455 h 2868531"/>
                <a:gd name="connsiteX3" fmla="*/ 624352 w 2851945"/>
                <a:gd name="connsiteY3" fmla="*/ 262130 h 2868531"/>
                <a:gd name="connsiteX4" fmla="*/ 1143463 w 2851945"/>
                <a:gd name="connsiteY4" fmla="*/ 28767 h 2868531"/>
                <a:gd name="connsiteX5" fmla="*/ 1545224 w 2851945"/>
                <a:gd name="connsiteY5" fmla="*/ 22690 h 2868531"/>
                <a:gd name="connsiteX6" fmla="*/ 1905465 w 2851945"/>
                <a:gd name="connsiteY6" fmla="*/ 109729 h 2868531"/>
                <a:gd name="connsiteX7" fmla="*/ 2195977 w 2851945"/>
                <a:gd name="connsiteY7" fmla="*/ 252604 h 2868531"/>
                <a:gd name="connsiteX8" fmla="*/ 2515063 w 2851945"/>
                <a:gd name="connsiteY8" fmla="*/ 547878 h 2868531"/>
                <a:gd name="connsiteX9" fmla="*/ 2772238 w 2851945"/>
                <a:gd name="connsiteY9" fmla="*/ 966977 h 2868531"/>
                <a:gd name="connsiteX10" fmla="*/ 2851464 w 2851945"/>
                <a:gd name="connsiteY10" fmla="*/ 1452754 h 2868531"/>
                <a:gd name="connsiteX11" fmla="*/ 2757952 w 2851945"/>
                <a:gd name="connsiteY11" fmla="*/ 1919478 h 2868531"/>
                <a:gd name="connsiteX12" fmla="*/ 2534113 w 2851945"/>
                <a:gd name="connsiteY12" fmla="*/ 2352866 h 2868531"/>
                <a:gd name="connsiteX13" fmla="*/ 2067389 w 2851945"/>
                <a:gd name="connsiteY13" fmla="*/ 2714816 h 2868531"/>
                <a:gd name="connsiteX14" fmla="*/ 1540462 w 2851945"/>
                <a:gd name="connsiteY14" fmla="*/ 2868531 h 2868531"/>
                <a:gd name="connsiteX15" fmla="*/ 1010113 w 2851945"/>
                <a:gd name="connsiteY15" fmla="*/ 2819590 h 2868531"/>
                <a:gd name="connsiteX16" fmla="*/ 619588 w 2851945"/>
                <a:gd name="connsiteY16" fmla="*/ 2595752 h 2868531"/>
                <a:gd name="connsiteX17" fmla="*/ 290975 w 2851945"/>
                <a:gd name="connsiteY17" fmla="*/ 2310002 h 2868531"/>
                <a:gd name="connsiteX18" fmla="*/ 86188 w 2851945"/>
                <a:gd name="connsiteY18" fmla="*/ 1890902 h 2868531"/>
                <a:gd name="connsiteX19" fmla="*/ 860 w 2851945"/>
                <a:gd name="connsiteY19" fmla="*/ 1419416 h 2868531"/>
                <a:gd name="connsiteX0" fmla="*/ 860 w 2852062"/>
                <a:gd name="connsiteY0" fmla="*/ 1419416 h 2868531"/>
                <a:gd name="connsiteX1" fmla="*/ 105239 w 2852062"/>
                <a:gd name="connsiteY1" fmla="*/ 928879 h 2868531"/>
                <a:gd name="connsiteX2" fmla="*/ 310027 w 2852062"/>
                <a:gd name="connsiteY2" fmla="*/ 576455 h 2868531"/>
                <a:gd name="connsiteX3" fmla="*/ 624352 w 2852062"/>
                <a:gd name="connsiteY3" fmla="*/ 262130 h 2868531"/>
                <a:gd name="connsiteX4" fmla="*/ 1143463 w 2852062"/>
                <a:gd name="connsiteY4" fmla="*/ 28767 h 2868531"/>
                <a:gd name="connsiteX5" fmla="*/ 1545224 w 2852062"/>
                <a:gd name="connsiteY5" fmla="*/ 22690 h 2868531"/>
                <a:gd name="connsiteX6" fmla="*/ 1905465 w 2852062"/>
                <a:gd name="connsiteY6" fmla="*/ 109729 h 2868531"/>
                <a:gd name="connsiteX7" fmla="*/ 2195977 w 2852062"/>
                <a:gd name="connsiteY7" fmla="*/ 252604 h 2868531"/>
                <a:gd name="connsiteX8" fmla="*/ 2515063 w 2852062"/>
                <a:gd name="connsiteY8" fmla="*/ 547878 h 2868531"/>
                <a:gd name="connsiteX9" fmla="*/ 2772238 w 2852062"/>
                <a:gd name="connsiteY9" fmla="*/ 966977 h 2868531"/>
                <a:gd name="connsiteX10" fmla="*/ 2851464 w 2852062"/>
                <a:gd name="connsiteY10" fmla="*/ 1452754 h 2868531"/>
                <a:gd name="connsiteX11" fmla="*/ 2757952 w 2852062"/>
                <a:gd name="connsiteY11" fmla="*/ 1919478 h 2868531"/>
                <a:gd name="connsiteX12" fmla="*/ 2534113 w 2852062"/>
                <a:gd name="connsiteY12" fmla="*/ 2352866 h 2868531"/>
                <a:gd name="connsiteX13" fmla="*/ 2067389 w 2852062"/>
                <a:gd name="connsiteY13" fmla="*/ 2714816 h 2868531"/>
                <a:gd name="connsiteX14" fmla="*/ 1540462 w 2852062"/>
                <a:gd name="connsiteY14" fmla="*/ 2868531 h 2868531"/>
                <a:gd name="connsiteX15" fmla="*/ 1010113 w 2852062"/>
                <a:gd name="connsiteY15" fmla="*/ 2819590 h 2868531"/>
                <a:gd name="connsiteX16" fmla="*/ 619588 w 2852062"/>
                <a:gd name="connsiteY16" fmla="*/ 2595752 h 2868531"/>
                <a:gd name="connsiteX17" fmla="*/ 290975 w 2852062"/>
                <a:gd name="connsiteY17" fmla="*/ 2310002 h 2868531"/>
                <a:gd name="connsiteX18" fmla="*/ 86188 w 2852062"/>
                <a:gd name="connsiteY18" fmla="*/ 1890902 h 2868531"/>
                <a:gd name="connsiteX19" fmla="*/ 860 w 2852062"/>
                <a:gd name="connsiteY19" fmla="*/ 1419416 h 2868531"/>
                <a:gd name="connsiteX0" fmla="*/ 860 w 2852062"/>
                <a:gd name="connsiteY0" fmla="*/ 1419416 h 2868531"/>
                <a:gd name="connsiteX1" fmla="*/ 105239 w 2852062"/>
                <a:gd name="connsiteY1" fmla="*/ 928879 h 2868531"/>
                <a:gd name="connsiteX2" fmla="*/ 310027 w 2852062"/>
                <a:gd name="connsiteY2" fmla="*/ 576455 h 2868531"/>
                <a:gd name="connsiteX3" fmla="*/ 624352 w 2852062"/>
                <a:gd name="connsiteY3" fmla="*/ 262130 h 2868531"/>
                <a:gd name="connsiteX4" fmla="*/ 1143463 w 2852062"/>
                <a:gd name="connsiteY4" fmla="*/ 28767 h 2868531"/>
                <a:gd name="connsiteX5" fmla="*/ 1545224 w 2852062"/>
                <a:gd name="connsiteY5" fmla="*/ 22690 h 2868531"/>
                <a:gd name="connsiteX6" fmla="*/ 1905465 w 2852062"/>
                <a:gd name="connsiteY6" fmla="*/ 109729 h 2868531"/>
                <a:gd name="connsiteX7" fmla="*/ 2195977 w 2852062"/>
                <a:gd name="connsiteY7" fmla="*/ 252604 h 2868531"/>
                <a:gd name="connsiteX8" fmla="*/ 2515063 w 2852062"/>
                <a:gd name="connsiteY8" fmla="*/ 547878 h 2868531"/>
                <a:gd name="connsiteX9" fmla="*/ 2772238 w 2852062"/>
                <a:gd name="connsiteY9" fmla="*/ 966977 h 2868531"/>
                <a:gd name="connsiteX10" fmla="*/ 2851464 w 2852062"/>
                <a:gd name="connsiteY10" fmla="*/ 1452754 h 2868531"/>
                <a:gd name="connsiteX11" fmla="*/ 2757952 w 2852062"/>
                <a:gd name="connsiteY11" fmla="*/ 1919478 h 2868531"/>
                <a:gd name="connsiteX12" fmla="*/ 2534113 w 2852062"/>
                <a:gd name="connsiteY12" fmla="*/ 2352866 h 2868531"/>
                <a:gd name="connsiteX13" fmla="*/ 2067389 w 2852062"/>
                <a:gd name="connsiteY13" fmla="*/ 2714816 h 2868531"/>
                <a:gd name="connsiteX14" fmla="*/ 1540462 w 2852062"/>
                <a:gd name="connsiteY14" fmla="*/ 2868531 h 2868531"/>
                <a:gd name="connsiteX15" fmla="*/ 1010113 w 2852062"/>
                <a:gd name="connsiteY15" fmla="*/ 2819590 h 2868531"/>
                <a:gd name="connsiteX16" fmla="*/ 619588 w 2852062"/>
                <a:gd name="connsiteY16" fmla="*/ 2595752 h 2868531"/>
                <a:gd name="connsiteX17" fmla="*/ 290975 w 2852062"/>
                <a:gd name="connsiteY17" fmla="*/ 2310002 h 2868531"/>
                <a:gd name="connsiteX18" fmla="*/ 86188 w 2852062"/>
                <a:gd name="connsiteY18" fmla="*/ 1890902 h 2868531"/>
                <a:gd name="connsiteX19" fmla="*/ 860 w 2852062"/>
                <a:gd name="connsiteY19" fmla="*/ 1419416 h 2868531"/>
                <a:gd name="connsiteX0" fmla="*/ 860 w 2852062"/>
                <a:gd name="connsiteY0" fmla="*/ 1419416 h 2868531"/>
                <a:gd name="connsiteX1" fmla="*/ 105239 w 2852062"/>
                <a:gd name="connsiteY1" fmla="*/ 928879 h 2868531"/>
                <a:gd name="connsiteX2" fmla="*/ 310027 w 2852062"/>
                <a:gd name="connsiteY2" fmla="*/ 576455 h 2868531"/>
                <a:gd name="connsiteX3" fmla="*/ 624352 w 2852062"/>
                <a:gd name="connsiteY3" fmla="*/ 262130 h 2868531"/>
                <a:gd name="connsiteX4" fmla="*/ 1143463 w 2852062"/>
                <a:gd name="connsiteY4" fmla="*/ 28767 h 2868531"/>
                <a:gd name="connsiteX5" fmla="*/ 1545224 w 2852062"/>
                <a:gd name="connsiteY5" fmla="*/ 22690 h 2868531"/>
                <a:gd name="connsiteX6" fmla="*/ 1905465 w 2852062"/>
                <a:gd name="connsiteY6" fmla="*/ 109729 h 2868531"/>
                <a:gd name="connsiteX7" fmla="*/ 2195977 w 2852062"/>
                <a:gd name="connsiteY7" fmla="*/ 252604 h 2868531"/>
                <a:gd name="connsiteX8" fmla="*/ 2515063 w 2852062"/>
                <a:gd name="connsiteY8" fmla="*/ 547878 h 2868531"/>
                <a:gd name="connsiteX9" fmla="*/ 2772238 w 2852062"/>
                <a:gd name="connsiteY9" fmla="*/ 966977 h 2868531"/>
                <a:gd name="connsiteX10" fmla="*/ 2851464 w 2852062"/>
                <a:gd name="connsiteY10" fmla="*/ 1452754 h 2868531"/>
                <a:gd name="connsiteX11" fmla="*/ 2757952 w 2852062"/>
                <a:gd name="connsiteY11" fmla="*/ 1919478 h 2868531"/>
                <a:gd name="connsiteX12" fmla="*/ 2534113 w 2852062"/>
                <a:gd name="connsiteY12" fmla="*/ 2352866 h 2868531"/>
                <a:gd name="connsiteX13" fmla="*/ 2067389 w 2852062"/>
                <a:gd name="connsiteY13" fmla="*/ 2714816 h 2868531"/>
                <a:gd name="connsiteX14" fmla="*/ 1540462 w 2852062"/>
                <a:gd name="connsiteY14" fmla="*/ 2868531 h 2868531"/>
                <a:gd name="connsiteX15" fmla="*/ 1010113 w 2852062"/>
                <a:gd name="connsiteY15" fmla="*/ 2819590 h 2868531"/>
                <a:gd name="connsiteX16" fmla="*/ 587838 w 2852062"/>
                <a:gd name="connsiteY16" fmla="*/ 2602102 h 2868531"/>
                <a:gd name="connsiteX17" fmla="*/ 290975 w 2852062"/>
                <a:gd name="connsiteY17" fmla="*/ 2310002 h 2868531"/>
                <a:gd name="connsiteX18" fmla="*/ 86188 w 2852062"/>
                <a:gd name="connsiteY18" fmla="*/ 1890902 h 2868531"/>
                <a:gd name="connsiteX19" fmla="*/ 860 w 2852062"/>
                <a:gd name="connsiteY19" fmla="*/ 1419416 h 2868531"/>
                <a:gd name="connsiteX0" fmla="*/ 860 w 2852062"/>
                <a:gd name="connsiteY0" fmla="*/ 1419416 h 2868531"/>
                <a:gd name="connsiteX1" fmla="*/ 105239 w 2852062"/>
                <a:gd name="connsiteY1" fmla="*/ 928879 h 2868531"/>
                <a:gd name="connsiteX2" fmla="*/ 310027 w 2852062"/>
                <a:gd name="connsiteY2" fmla="*/ 576455 h 2868531"/>
                <a:gd name="connsiteX3" fmla="*/ 624352 w 2852062"/>
                <a:gd name="connsiteY3" fmla="*/ 262130 h 2868531"/>
                <a:gd name="connsiteX4" fmla="*/ 1143463 w 2852062"/>
                <a:gd name="connsiteY4" fmla="*/ 28767 h 2868531"/>
                <a:gd name="connsiteX5" fmla="*/ 1545224 w 2852062"/>
                <a:gd name="connsiteY5" fmla="*/ 22690 h 2868531"/>
                <a:gd name="connsiteX6" fmla="*/ 1905465 w 2852062"/>
                <a:gd name="connsiteY6" fmla="*/ 109729 h 2868531"/>
                <a:gd name="connsiteX7" fmla="*/ 2195977 w 2852062"/>
                <a:gd name="connsiteY7" fmla="*/ 252604 h 2868531"/>
                <a:gd name="connsiteX8" fmla="*/ 2515063 w 2852062"/>
                <a:gd name="connsiteY8" fmla="*/ 547878 h 2868531"/>
                <a:gd name="connsiteX9" fmla="*/ 2772238 w 2852062"/>
                <a:gd name="connsiteY9" fmla="*/ 966977 h 2868531"/>
                <a:gd name="connsiteX10" fmla="*/ 2851464 w 2852062"/>
                <a:gd name="connsiteY10" fmla="*/ 1452754 h 2868531"/>
                <a:gd name="connsiteX11" fmla="*/ 2757952 w 2852062"/>
                <a:gd name="connsiteY11" fmla="*/ 1919478 h 2868531"/>
                <a:gd name="connsiteX12" fmla="*/ 2534113 w 2852062"/>
                <a:gd name="connsiteY12" fmla="*/ 2352866 h 2868531"/>
                <a:gd name="connsiteX13" fmla="*/ 2067389 w 2852062"/>
                <a:gd name="connsiteY13" fmla="*/ 2714816 h 2868531"/>
                <a:gd name="connsiteX14" fmla="*/ 1540462 w 2852062"/>
                <a:gd name="connsiteY14" fmla="*/ 2868531 h 2868531"/>
                <a:gd name="connsiteX15" fmla="*/ 1010113 w 2852062"/>
                <a:gd name="connsiteY15" fmla="*/ 2819590 h 2868531"/>
                <a:gd name="connsiteX16" fmla="*/ 587838 w 2852062"/>
                <a:gd name="connsiteY16" fmla="*/ 2602102 h 2868531"/>
                <a:gd name="connsiteX17" fmla="*/ 290975 w 2852062"/>
                <a:gd name="connsiteY17" fmla="*/ 2310002 h 2868531"/>
                <a:gd name="connsiteX18" fmla="*/ 86188 w 2852062"/>
                <a:gd name="connsiteY18" fmla="*/ 1890902 h 2868531"/>
                <a:gd name="connsiteX19" fmla="*/ 860 w 2852062"/>
                <a:gd name="connsiteY19" fmla="*/ 1419416 h 28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2062" h="2868531">
                  <a:moveTo>
                    <a:pt x="860" y="1419416"/>
                  </a:moveTo>
                  <a:cubicBezTo>
                    <a:pt x="-5490" y="1244790"/>
                    <a:pt x="22756" y="1045560"/>
                    <a:pt x="105239" y="928879"/>
                  </a:cubicBezTo>
                  <a:cubicBezTo>
                    <a:pt x="159148" y="755048"/>
                    <a:pt x="210015" y="670117"/>
                    <a:pt x="310027" y="576455"/>
                  </a:cubicBezTo>
                  <a:cubicBezTo>
                    <a:pt x="410039" y="482793"/>
                    <a:pt x="515608" y="358967"/>
                    <a:pt x="624352" y="262130"/>
                  </a:cubicBezTo>
                  <a:cubicBezTo>
                    <a:pt x="733096" y="165293"/>
                    <a:pt x="1038403" y="81374"/>
                    <a:pt x="1143463" y="28767"/>
                  </a:cubicBezTo>
                  <a:cubicBezTo>
                    <a:pt x="1248523" y="-23840"/>
                    <a:pt x="1418224" y="9196"/>
                    <a:pt x="1545224" y="22690"/>
                  </a:cubicBezTo>
                  <a:cubicBezTo>
                    <a:pt x="1672224" y="36184"/>
                    <a:pt x="1799388" y="33310"/>
                    <a:pt x="1905465" y="109729"/>
                  </a:cubicBezTo>
                  <a:cubicBezTo>
                    <a:pt x="2011543" y="186148"/>
                    <a:pt x="2078502" y="158148"/>
                    <a:pt x="2195977" y="252604"/>
                  </a:cubicBezTo>
                  <a:cubicBezTo>
                    <a:pt x="2313452" y="347060"/>
                    <a:pt x="2422988" y="424848"/>
                    <a:pt x="2515063" y="547878"/>
                  </a:cubicBezTo>
                  <a:cubicBezTo>
                    <a:pt x="2640476" y="742348"/>
                    <a:pt x="2732046" y="792352"/>
                    <a:pt x="2772238" y="966977"/>
                  </a:cubicBezTo>
                  <a:cubicBezTo>
                    <a:pt x="2812430" y="1141602"/>
                    <a:pt x="2857813" y="1290829"/>
                    <a:pt x="2851464" y="1452754"/>
                  </a:cubicBezTo>
                  <a:cubicBezTo>
                    <a:pt x="2845115" y="1614679"/>
                    <a:pt x="2842594" y="1792478"/>
                    <a:pt x="2757952" y="1919478"/>
                  </a:cubicBezTo>
                  <a:cubicBezTo>
                    <a:pt x="2673310" y="2046478"/>
                    <a:pt x="2650001" y="2220310"/>
                    <a:pt x="2534113" y="2352866"/>
                  </a:cubicBezTo>
                  <a:cubicBezTo>
                    <a:pt x="2418225" y="2485422"/>
                    <a:pt x="2248873" y="2601090"/>
                    <a:pt x="2067389" y="2714816"/>
                  </a:cubicBezTo>
                  <a:cubicBezTo>
                    <a:pt x="1885905" y="2828542"/>
                    <a:pt x="1716675" y="2851069"/>
                    <a:pt x="1540462" y="2868531"/>
                  </a:cubicBezTo>
                  <a:cubicBezTo>
                    <a:pt x="1363679" y="2852217"/>
                    <a:pt x="1168884" y="2863995"/>
                    <a:pt x="1010113" y="2819590"/>
                  </a:cubicBezTo>
                  <a:cubicBezTo>
                    <a:pt x="851342" y="2775185"/>
                    <a:pt x="691025" y="2704496"/>
                    <a:pt x="587838" y="2602102"/>
                  </a:cubicBezTo>
                  <a:cubicBezTo>
                    <a:pt x="484651" y="2499708"/>
                    <a:pt x="358444" y="2402871"/>
                    <a:pt x="290975" y="2310002"/>
                  </a:cubicBezTo>
                  <a:cubicBezTo>
                    <a:pt x="223506" y="2217133"/>
                    <a:pt x="141684" y="1983771"/>
                    <a:pt x="86188" y="1890902"/>
                  </a:cubicBezTo>
                  <a:cubicBezTo>
                    <a:pt x="30692" y="1798033"/>
                    <a:pt x="7210" y="1594042"/>
                    <a:pt x="860" y="1419416"/>
                  </a:cubicBezTo>
                  <a:close/>
                </a:path>
              </a:pathLst>
            </a:custGeom>
            <a:gradFill flip="none" rotWithShape="1">
              <a:gsLst>
                <a:gs pos="37000">
                  <a:srgbClr val="FBDDDD"/>
                </a:gs>
                <a:gs pos="83000">
                  <a:srgbClr val="DE7474"/>
                </a:gs>
              </a:gsLst>
              <a:path path="circle">
                <a:fillToRect l="50000" t="50000" r="50000" b="50000"/>
              </a:path>
              <a:tileRect/>
            </a:gradFill>
            <a:ln>
              <a:noFill/>
            </a:ln>
            <a:scene3d>
              <a:camera prst="orthographicFront"/>
              <a:lightRig rig="threePt" dir="t"/>
            </a:scene3d>
            <a:sp3d>
              <a:bevelT w="1035050"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5">
              <a:extLst>
                <a:ext uri="{FF2B5EF4-FFF2-40B4-BE49-F238E27FC236}">
                  <a16:creationId xmlns:a16="http://schemas.microsoft.com/office/drawing/2014/main" id="{3C58CDBC-5E40-4078-9B98-D8FA8FB6F250}"/>
                </a:ext>
              </a:extLst>
            </p:cNvPr>
            <p:cNvSpPr/>
            <p:nvPr/>
          </p:nvSpPr>
          <p:spPr>
            <a:xfrm flipH="1">
              <a:off x="4403123" y="2957294"/>
              <a:ext cx="186340" cy="179606"/>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329" h="1147320">
                  <a:moveTo>
                    <a:pt x="49305" y="1091814"/>
                  </a:moveTo>
                  <a:cubicBezTo>
                    <a:pt x="-132180" y="925139"/>
                    <a:pt x="238046" y="724448"/>
                    <a:pt x="342465" y="541563"/>
                  </a:cubicBezTo>
                  <a:cubicBezTo>
                    <a:pt x="460790" y="340405"/>
                    <a:pt x="371317" y="443"/>
                    <a:pt x="556689" y="0"/>
                  </a:cubicBezTo>
                  <a:cubicBezTo>
                    <a:pt x="742061" y="-443"/>
                    <a:pt x="803694" y="293314"/>
                    <a:pt x="911852" y="478597"/>
                  </a:cubicBezTo>
                  <a:cubicBezTo>
                    <a:pt x="1026439" y="677357"/>
                    <a:pt x="1235698" y="801941"/>
                    <a:pt x="1181541" y="959008"/>
                  </a:cubicBezTo>
                  <a:cubicBezTo>
                    <a:pt x="1127384" y="1116075"/>
                    <a:pt x="926929" y="996453"/>
                    <a:pt x="707567" y="998776"/>
                  </a:cubicBezTo>
                  <a:cubicBezTo>
                    <a:pt x="481439" y="996453"/>
                    <a:pt x="230790" y="1258489"/>
                    <a:pt x="49305" y="1091814"/>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5">
              <a:extLst>
                <a:ext uri="{FF2B5EF4-FFF2-40B4-BE49-F238E27FC236}">
                  <a16:creationId xmlns:a16="http://schemas.microsoft.com/office/drawing/2014/main" id="{D92331EC-55AE-4A02-82F6-9909582C0C40}"/>
                </a:ext>
              </a:extLst>
            </p:cNvPr>
            <p:cNvSpPr/>
            <p:nvPr/>
          </p:nvSpPr>
          <p:spPr>
            <a:xfrm rot="20488693">
              <a:off x="3918689" y="3143477"/>
              <a:ext cx="162968" cy="170024"/>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27" h="1150169">
                  <a:moveTo>
                    <a:pt x="26846" y="1092962"/>
                  </a:moveTo>
                  <a:cubicBezTo>
                    <a:pt x="-74215" y="946391"/>
                    <a:pt x="135165" y="725596"/>
                    <a:pt x="239584" y="542711"/>
                  </a:cubicBezTo>
                  <a:cubicBezTo>
                    <a:pt x="357909" y="341553"/>
                    <a:pt x="300266" y="23371"/>
                    <a:pt x="534230" y="1148"/>
                  </a:cubicBezTo>
                  <a:cubicBezTo>
                    <a:pt x="768194" y="-21075"/>
                    <a:pt x="811391" y="284410"/>
                    <a:pt x="919549" y="469693"/>
                  </a:cubicBezTo>
                  <a:cubicBezTo>
                    <a:pt x="1034136" y="668453"/>
                    <a:pt x="1141189" y="911996"/>
                    <a:pt x="1088712" y="1010420"/>
                  </a:cubicBezTo>
                  <a:cubicBezTo>
                    <a:pt x="1036235" y="1108844"/>
                    <a:pt x="824047" y="1057916"/>
                    <a:pt x="604685" y="1060239"/>
                  </a:cubicBezTo>
                  <a:cubicBezTo>
                    <a:pt x="378557" y="1057916"/>
                    <a:pt x="127907" y="1239533"/>
                    <a:pt x="26846" y="1092962"/>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5">
              <a:extLst>
                <a:ext uri="{FF2B5EF4-FFF2-40B4-BE49-F238E27FC236}">
                  <a16:creationId xmlns:a16="http://schemas.microsoft.com/office/drawing/2014/main" id="{618D69DB-9310-42FB-A43D-E9940D326DA8}"/>
                </a:ext>
              </a:extLst>
            </p:cNvPr>
            <p:cNvSpPr/>
            <p:nvPr/>
          </p:nvSpPr>
          <p:spPr>
            <a:xfrm rot="3148528">
              <a:off x="4919818" y="2878870"/>
              <a:ext cx="174427" cy="18198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27" h="1150169">
                  <a:moveTo>
                    <a:pt x="26846" y="1092962"/>
                  </a:moveTo>
                  <a:cubicBezTo>
                    <a:pt x="-74215" y="946391"/>
                    <a:pt x="135165" y="725596"/>
                    <a:pt x="239584" y="542711"/>
                  </a:cubicBezTo>
                  <a:cubicBezTo>
                    <a:pt x="357909" y="341553"/>
                    <a:pt x="300266" y="23371"/>
                    <a:pt x="534230" y="1148"/>
                  </a:cubicBezTo>
                  <a:cubicBezTo>
                    <a:pt x="768194" y="-21075"/>
                    <a:pt x="811391" y="284410"/>
                    <a:pt x="919549" y="469693"/>
                  </a:cubicBezTo>
                  <a:cubicBezTo>
                    <a:pt x="1034136" y="668453"/>
                    <a:pt x="1141189" y="911996"/>
                    <a:pt x="1088712" y="1010420"/>
                  </a:cubicBezTo>
                  <a:cubicBezTo>
                    <a:pt x="1036235" y="1108844"/>
                    <a:pt x="824047" y="1057916"/>
                    <a:pt x="604685" y="1060239"/>
                  </a:cubicBezTo>
                  <a:cubicBezTo>
                    <a:pt x="378557" y="1057916"/>
                    <a:pt x="127907" y="1239533"/>
                    <a:pt x="26846" y="1092962"/>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5">
              <a:extLst>
                <a:ext uri="{FF2B5EF4-FFF2-40B4-BE49-F238E27FC236}">
                  <a16:creationId xmlns:a16="http://schemas.microsoft.com/office/drawing/2014/main" id="{DCE36E19-D08C-4387-91BF-B2D5AE2A97FE}"/>
                </a:ext>
              </a:extLst>
            </p:cNvPr>
            <p:cNvSpPr/>
            <p:nvPr/>
          </p:nvSpPr>
          <p:spPr>
            <a:xfrm rot="21113424">
              <a:off x="4807423" y="3318675"/>
              <a:ext cx="181458" cy="189316"/>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27" h="1150169">
                  <a:moveTo>
                    <a:pt x="26846" y="1092962"/>
                  </a:moveTo>
                  <a:cubicBezTo>
                    <a:pt x="-74215" y="946391"/>
                    <a:pt x="135165" y="725596"/>
                    <a:pt x="239584" y="542711"/>
                  </a:cubicBezTo>
                  <a:cubicBezTo>
                    <a:pt x="357909" y="341553"/>
                    <a:pt x="300266" y="23371"/>
                    <a:pt x="534230" y="1148"/>
                  </a:cubicBezTo>
                  <a:cubicBezTo>
                    <a:pt x="768194" y="-21075"/>
                    <a:pt x="811391" y="284410"/>
                    <a:pt x="919549" y="469693"/>
                  </a:cubicBezTo>
                  <a:cubicBezTo>
                    <a:pt x="1034136" y="668453"/>
                    <a:pt x="1141189" y="911996"/>
                    <a:pt x="1088712" y="1010420"/>
                  </a:cubicBezTo>
                  <a:cubicBezTo>
                    <a:pt x="1036235" y="1108844"/>
                    <a:pt x="824047" y="1057916"/>
                    <a:pt x="604685" y="1060239"/>
                  </a:cubicBezTo>
                  <a:cubicBezTo>
                    <a:pt x="378557" y="1057916"/>
                    <a:pt x="127907" y="1239533"/>
                    <a:pt x="26846" y="1092962"/>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5">
              <a:extLst>
                <a:ext uri="{FF2B5EF4-FFF2-40B4-BE49-F238E27FC236}">
                  <a16:creationId xmlns:a16="http://schemas.microsoft.com/office/drawing/2014/main" id="{9EC4AF97-AB8D-4E14-A838-5168F91F40B9}"/>
                </a:ext>
              </a:extLst>
            </p:cNvPr>
            <p:cNvSpPr/>
            <p:nvPr/>
          </p:nvSpPr>
          <p:spPr>
            <a:xfrm>
              <a:off x="4114800" y="2615007"/>
              <a:ext cx="203630" cy="1806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0659" h="1216125">
                  <a:moveTo>
                    <a:pt x="23716" y="1152163"/>
                  </a:moveTo>
                  <a:cubicBezTo>
                    <a:pt x="-99580" y="977009"/>
                    <a:pt x="292880" y="754643"/>
                    <a:pt x="397299" y="571758"/>
                  </a:cubicBezTo>
                  <a:cubicBezTo>
                    <a:pt x="515624" y="370600"/>
                    <a:pt x="479225" y="-4198"/>
                    <a:pt x="691950" y="35"/>
                  </a:cubicBezTo>
                  <a:cubicBezTo>
                    <a:pt x="904675" y="4268"/>
                    <a:pt x="898741" y="373775"/>
                    <a:pt x="1006899" y="559058"/>
                  </a:cubicBezTo>
                  <a:cubicBezTo>
                    <a:pt x="1121486" y="757818"/>
                    <a:pt x="1440088" y="936792"/>
                    <a:pt x="1357009" y="1129938"/>
                  </a:cubicBezTo>
                  <a:cubicBezTo>
                    <a:pt x="1273930" y="1323084"/>
                    <a:pt x="861136" y="1086960"/>
                    <a:pt x="641774" y="1089283"/>
                  </a:cubicBezTo>
                  <a:cubicBezTo>
                    <a:pt x="415646" y="1086960"/>
                    <a:pt x="147012" y="1327317"/>
                    <a:pt x="23716" y="1152163"/>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5">
              <a:extLst>
                <a:ext uri="{FF2B5EF4-FFF2-40B4-BE49-F238E27FC236}">
                  <a16:creationId xmlns:a16="http://schemas.microsoft.com/office/drawing/2014/main" id="{FF148523-CBA3-422C-AD5C-FA18E9F90A8C}"/>
                </a:ext>
              </a:extLst>
            </p:cNvPr>
            <p:cNvSpPr/>
            <p:nvPr/>
          </p:nvSpPr>
          <p:spPr>
            <a:xfrm>
              <a:off x="4071348" y="3609975"/>
              <a:ext cx="159768" cy="166687"/>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27" h="1150169">
                  <a:moveTo>
                    <a:pt x="26846" y="1092962"/>
                  </a:moveTo>
                  <a:cubicBezTo>
                    <a:pt x="-74215" y="946391"/>
                    <a:pt x="135165" y="725596"/>
                    <a:pt x="239584" y="542711"/>
                  </a:cubicBezTo>
                  <a:cubicBezTo>
                    <a:pt x="357909" y="341553"/>
                    <a:pt x="300266" y="23371"/>
                    <a:pt x="534230" y="1148"/>
                  </a:cubicBezTo>
                  <a:cubicBezTo>
                    <a:pt x="768194" y="-21075"/>
                    <a:pt x="811391" y="284410"/>
                    <a:pt x="919549" y="469693"/>
                  </a:cubicBezTo>
                  <a:cubicBezTo>
                    <a:pt x="1034136" y="668453"/>
                    <a:pt x="1141189" y="911996"/>
                    <a:pt x="1088712" y="1010420"/>
                  </a:cubicBezTo>
                  <a:cubicBezTo>
                    <a:pt x="1036235" y="1108844"/>
                    <a:pt x="824047" y="1057916"/>
                    <a:pt x="604685" y="1060239"/>
                  </a:cubicBezTo>
                  <a:cubicBezTo>
                    <a:pt x="378557" y="1057916"/>
                    <a:pt x="127907" y="1239533"/>
                    <a:pt x="26846" y="1092962"/>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5">
              <a:extLst>
                <a:ext uri="{FF2B5EF4-FFF2-40B4-BE49-F238E27FC236}">
                  <a16:creationId xmlns:a16="http://schemas.microsoft.com/office/drawing/2014/main" id="{86AE7630-6C01-4B4A-A25B-C65E28A4AD61}"/>
                </a:ext>
              </a:extLst>
            </p:cNvPr>
            <p:cNvSpPr/>
            <p:nvPr/>
          </p:nvSpPr>
          <p:spPr>
            <a:xfrm rot="20375499" flipH="1">
              <a:off x="4611363" y="2538661"/>
              <a:ext cx="207072" cy="199590"/>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329" h="1147320">
                  <a:moveTo>
                    <a:pt x="49305" y="1091814"/>
                  </a:moveTo>
                  <a:cubicBezTo>
                    <a:pt x="-132180" y="925139"/>
                    <a:pt x="238046" y="724448"/>
                    <a:pt x="342465" y="541563"/>
                  </a:cubicBezTo>
                  <a:cubicBezTo>
                    <a:pt x="460790" y="340405"/>
                    <a:pt x="371317" y="443"/>
                    <a:pt x="556689" y="0"/>
                  </a:cubicBezTo>
                  <a:cubicBezTo>
                    <a:pt x="742061" y="-443"/>
                    <a:pt x="803694" y="293314"/>
                    <a:pt x="911852" y="478597"/>
                  </a:cubicBezTo>
                  <a:cubicBezTo>
                    <a:pt x="1026439" y="677357"/>
                    <a:pt x="1235698" y="801941"/>
                    <a:pt x="1181541" y="959008"/>
                  </a:cubicBezTo>
                  <a:cubicBezTo>
                    <a:pt x="1127384" y="1116075"/>
                    <a:pt x="926929" y="996453"/>
                    <a:pt x="707567" y="998776"/>
                  </a:cubicBezTo>
                  <a:cubicBezTo>
                    <a:pt x="481439" y="996453"/>
                    <a:pt x="230790" y="1258489"/>
                    <a:pt x="49305" y="1091814"/>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A05AF8A-9A1B-4695-AAF2-F86239898FE0}"/>
                </a:ext>
              </a:extLst>
            </p:cNvPr>
            <p:cNvGrpSpPr/>
            <p:nvPr/>
          </p:nvGrpSpPr>
          <p:grpSpPr>
            <a:xfrm>
              <a:off x="4336959" y="2205644"/>
              <a:ext cx="220392" cy="186888"/>
              <a:chOff x="984019" y="2205644"/>
              <a:chExt cx="220392" cy="186888"/>
            </a:xfrm>
            <a:solidFill>
              <a:srgbClr val="EA3636"/>
            </a:solidFill>
          </p:grpSpPr>
          <p:sp>
            <p:nvSpPr>
              <p:cNvPr id="98" name="Freeform: Shape 97">
                <a:extLst>
                  <a:ext uri="{FF2B5EF4-FFF2-40B4-BE49-F238E27FC236}">
                    <a16:creationId xmlns:a16="http://schemas.microsoft.com/office/drawing/2014/main" id="{2C49E29C-C2A6-4323-AE4E-48B616D36202}"/>
                  </a:ext>
                </a:extLst>
              </p:cNvPr>
              <p:cNvSpPr/>
              <p:nvPr/>
            </p:nvSpPr>
            <p:spPr>
              <a:xfrm rot="10800000">
                <a:off x="1053639" y="2277848"/>
                <a:ext cx="85913" cy="114684"/>
              </a:xfrm>
              <a:custGeom>
                <a:avLst/>
                <a:gdLst>
                  <a:gd name="connsiteX0" fmla="*/ 85913 w 85913"/>
                  <a:gd name="connsiteY0" fmla="*/ 114684 h 114684"/>
                  <a:gd name="connsiteX1" fmla="*/ 0 w 85913"/>
                  <a:gd name="connsiteY1" fmla="*/ 114684 h 114684"/>
                  <a:gd name="connsiteX2" fmla="*/ 8442 w 85913"/>
                  <a:gd name="connsiteY2" fmla="*/ 98939 h 114684"/>
                  <a:gd name="connsiteX3" fmla="*/ 16083 w 85913"/>
                  <a:gd name="connsiteY3" fmla="*/ 16795 h 114684"/>
                  <a:gd name="connsiteX4" fmla="*/ 72642 w 85913"/>
                  <a:gd name="connsiteY4" fmla="*/ 7639 h 114684"/>
                  <a:gd name="connsiteX5" fmla="*/ 82759 w 85913"/>
                  <a:gd name="connsiteY5" fmla="*/ 105751 h 11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3" h="114684">
                    <a:moveTo>
                      <a:pt x="85913" y="114684"/>
                    </a:moveTo>
                    <a:lnTo>
                      <a:pt x="0" y="114684"/>
                    </a:lnTo>
                    <a:lnTo>
                      <a:pt x="8442" y="98939"/>
                    </a:lnTo>
                    <a:cubicBezTo>
                      <a:pt x="16837" y="69047"/>
                      <a:pt x="5383" y="32012"/>
                      <a:pt x="16083" y="16795"/>
                    </a:cubicBezTo>
                    <a:cubicBezTo>
                      <a:pt x="26782" y="1578"/>
                      <a:pt x="61529" y="-7187"/>
                      <a:pt x="72642" y="7639"/>
                    </a:cubicBezTo>
                    <a:cubicBezTo>
                      <a:pt x="83755" y="22465"/>
                      <a:pt x="77358" y="77360"/>
                      <a:pt x="82759" y="105751"/>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Isosceles Triangle 5">
                <a:extLst>
                  <a:ext uri="{FF2B5EF4-FFF2-40B4-BE49-F238E27FC236}">
                    <a16:creationId xmlns:a16="http://schemas.microsoft.com/office/drawing/2014/main" id="{523E1427-0CCD-4E83-995E-9E6E31CB93EE}"/>
                  </a:ext>
                </a:extLst>
              </p:cNvPr>
              <p:cNvSpPr/>
              <p:nvPr/>
            </p:nvSpPr>
            <p:spPr>
              <a:xfrm>
                <a:off x="984019" y="2205644"/>
                <a:ext cx="220392" cy="148594"/>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6883 w 1344711"/>
                  <a:gd name="connsiteY0" fmla="*/ 1152163 h 1209513"/>
                  <a:gd name="connsiteX1" fmla="*/ 380466 w 1344711"/>
                  <a:gd name="connsiteY1" fmla="*/ 571758 h 1209513"/>
                  <a:gd name="connsiteX2" fmla="*/ 675117 w 1344711"/>
                  <a:gd name="connsiteY2" fmla="*/ 35 h 1209513"/>
                  <a:gd name="connsiteX3" fmla="*/ 990066 w 1344711"/>
                  <a:gd name="connsiteY3" fmla="*/ 559058 h 1209513"/>
                  <a:gd name="connsiteX4" fmla="*/ 1340176 w 1344711"/>
                  <a:gd name="connsiteY4" fmla="*/ 1129938 h 1209513"/>
                  <a:gd name="connsiteX5" fmla="*/ 729873 w 1344711"/>
                  <a:gd name="connsiteY5" fmla="*/ 1189821 h 1209513"/>
                  <a:gd name="connsiteX6" fmla="*/ 6883 w 1344711"/>
                  <a:gd name="connsiteY6" fmla="*/ 1152163 h 1209513"/>
                  <a:gd name="connsiteX0" fmla="*/ 31471 w 1369299"/>
                  <a:gd name="connsiteY0" fmla="*/ 1152163 h 1261758"/>
                  <a:gd name="connsiteX1" fmla="*/ 405054 w 1369299"/>
                  <a:gd name="connsiteY1" fmla="*/ 571758 h 1261758"/>
                  <a:gd name="connsiteX2" fmla="*/ 699705 w 1369299"/>
                  <a:gd name="connsiteY2" fmla="*/ 35 h 1261758"/>
                  <a:gd name="connsiteX3" fmla="*/ 1014654 w 1369299"/>
                  <a:gd name="connsiteY3" fmla="*/ 559058 h 1261758"/>
                  <a:gd name="connsiteX4" fmla="*/ 1364764 w 1369299"/>
                  <a:gd name="connsiteY4" fmla="*/ 1129938 h 1261758"/>
                  <a:gd name="connsiteX5" fmla="*/ 754461 w 1369299"/>
                  <a:gd name="connsiteY5" fmla="*/ 1189821 h 1261758"/>
                  <a:gd name="connsiteX6" fmla="*/ 31471 w 1369299"/>
                  <a:gd name="connsiteY6" fmla="*/ 1152163 h 1261758"/>
                  <a:gd name="connsiteX0" fmla="*/ 31471 w 1388644"/>
                  <a:gd name="connsiteY0" fmla="*/ 1152163 h 1261758"/>
                  <a:gd name="connsiteX1" fmla="*/ 405054 w 1388644"/>
                  <a:gd name="connsiteY1" fmla="*/ 571758 h 1261758"/>
                  <a:gd name="connsiteX2" fmla="*/ 699705 w 1388644"/>
                  <a:gd name="connsiteY2" fmla="*/ 35 h 1261758"/>
                  <a:gd name="connsiteX3" fmla="*/ 1014654 w 1388644"/>
                  <a:gd name="connsiteY3" fmla="*/ 559058 h 1261758"/>
                  <a:gd name="connsiteX4" fmla="*/ 1364764 w 1388644"/>
                  <a:gd name="connsiteY4" fmla="*/ 1129938 h 1261758"/>
                  <a:gd name="connsiteX5" fmla="*/ 754461 w 1388644"/>
                  <a:gd name="connsiteY5" fmla="*/ 1189821 h 1261758"/>
                  <a:gd name="connsiteX6" fmla="*/ 31471 w 1388644"/>
                  <a:gd name="connsiteY6" fmla="*/ 1152163 h 1261758"/>
                  <a:gd name="connsiteX0" fmla="*/ 31471 w 1373813"/>
                  <a:gd name="connsiteY0" fmla="*/ 1152298 h 1261893"/>
                  <a:gd name="connsiteX1" fmla="*/ 405054 w 1373813"/>
                  <a:gd name="connsiteY1" fmla="*/ 571893 h 1261893"/>
                  <a:gd name="connsiteX2" fmla="*/ 699705 w 1373813"/>
                  <a:gd name="connsiteY2" fmla="*/ 170 h 1261893"/>
                  <a:gd name="connsiteX3" fmla="*/ 1089600 w 1373813"/>
                  <a:gd name="connsiteY3" fmla="*/ 518983 h 1261893"/>
                  <a:gd name="connsiteX4" fmla="*/ 1364764 w 1373813"/>
                  <a:gd name="connsiteY4" fmla="*/ 1130073 h 1261893"/>
                  <a:gd name="connsiteX5" fmla="*/ 754461 w 1373813"/>
                  <a:gd name="connsiteY5" fmla="*/ 1189956 h 1261893"/>
                  <a:gd name="connsiteX6" fmla="*/ 31471 w 1373813"/>
                  <a:gd name="connsiteY6" fmla="*/ 1152298 h 1261893"/>
                  <a:gd name="connsiteX0" fmla="*/ 14525 w 1356867"/>
                  <a:gd name="connsiteY0" fmla="*/ 1152197 h 1210940"/>
                  <a:gd name="connsiteX1" fmla="*/ 283174 w 1356867"/>
                  <a:gd name="connsiteY1" fmla="*/ 551680 h 1210940"/>
                  <a:gd name="connsiteX2" fmla="*/ 682759 w 1356867"/>
                  <a:gd name="connsiteY2" fmla="*/ 69 h 1210940"/>
                  <a:gd name="connsiteX3" fmla="*/ 1072654 w 1356867"/>
                  <a:gd name="connsiteY3" fmla="*/ 518882 h 1210940"/>
                  <a:gd name="connsiteX4" fmla="*/ 1347818 w 1356867"/>
                  <a:gd name="connsiteY4" fmla="*/ 1129972 h 1210940"/>
                  <a:gd name="connsiteX5" fmla="*/ 737515 w 1356867"/>
                  <a:gd name="connsiteY5" fmla="*/ 1189855 h 1210940"/>
                  <a:gd name="connsiteX6" fmla="*/ 14525 w 1356867"/>
                  <a:gd name="connsiteY6" fmla="*/ 1152197 h 1210940"/>
                  <a:gd name="connsiteX0" fmla="*/ 14525 w 1356867"/>
                  <a:gd name="connsiteY0" fmla="*/ 1157188 h 1215931"/>
                  <a:gd name="connsiteX1" fmla="*/ 283174 w 1356867"/>
                  <a:gd name="connsiteY1" fmla="*/ 556671 h 1215931"/>
                  <a:gd name="connsiteX2" fmla="*/ 682759 w 1356867"/>
                  <a:gd name="connsiteY2" fmla="*/ 5060 h 1215931"/>
                  <a:gd name="connsiteX3" fmla="*/ 1072654 w 1356867"/>
                  <a:gd name="connsiteY3" fmla="*/ 523873 h 1215931"/>
                  <a:gd name="connsiteX4" fmla="*/ 1347818 w 1356867"/>
                  <a:gd name="connsiteY4" fmla="*/ 1134963 h 1215931"/>
                  <a:gd name="connsiteX5" fmla="*/ 737515 w 1356867"/>
                  <a:gd name="connsiteY5" fmla="*/ 1194846 h 1215931"/>
                  <a:gd name="connsiteX6" fmla="*/ 14525 w 1356867"/>
                  <a:gd name="connsiteY6" fmla="*/ 1157188 h 1215931"/>
                  <a:gd name="connsiteX0" fmla="*/ 14525 w 1342420"/>
                  <a:gd name="connsiteY0" fmla="*/ 1157188 h 1215931"/>
                  <a:gd name="connsiteX1" fmla="*/ 283174 w 1342420"/>
                  <a:gd name="connsiteY1" fmla="*/ 556671 h 1215931"/>
                  <a:gd name="connsiteX2" fmla="*/ 682759 w 1342420"/>
                  <a:gd name="connsiteY2" fmla="*/ 5060 h 1215931"/>
                  <a:gd name="connsiteX3" fmla="*/ 1072654 w 1342420"/>
                  <a:gd name="connsiteY3" fmla="*/ 523873 h 1215931"/>
                  <a:gd name="connsiteX4" fmla="*/ 1332833 w 1342420"/>
                  <a:gd name="connsiteY4" fmla="*/ 1094746 h 1215931"/>
                  <a:gd name="connsiteX5" fmla="*/ 737515 w 1342420"/>
                  <a:gd name="connsiteY5" fmla="*/ 1194846 h 1215931"/>
                  <a:gd name="connsiteX6" fmla="*/ 14525 w 1342420"/>
                  <a:gd name="connsiteY6" fmla="*/ 1157188 h 1215931"/>
                  <a:gd name="connsiteX0" fmla="*/ 14525 w 1361790"/>
                  <a:gd name="connsiteY0" fmla="*/ 1157188 h 1256337"/>
                  <a:gd name="connsiteX1" fmla="*/ 283174 w 1361790"/>
                  <a:gd name="connsiteY1" fmla="*/ 556671 h 1256337"/>
                  <a:gd name="connsiteX2" fmla="*/ 682759 w 1361790"/>
                  <a:gd name="connsiteY2" fmla="*/ 5060 h 1256337"/>
                  <a:gd name="connsiteX3" fmla="*/ 1072654 w 1361790"/>
                  <a:gd name="connsiteY3" fmla="*/ 523873 h 1256337"/>
                  <a:gd name="connsiteX4" fmla="*/ 1332833 w 1361790"/>
                  <a:gd name="connsiteY4" fmla="*/ 1094746 h 1256337"/>
                  <a:gd name="connsiteX5" fmla="*/ 737515 w 1361790"/>
                  <a:gd name="connsiteY5" fmla="*/ 1194846 h 1256337"/>
                  <a:gd name="connsiteX6" fmla="*/ 14525 w 1361790"/>
                  <a:gd name="connsiteY6" fmla="*/ 1157188 h 1256337"/>
                  <a:gd name="connsiteX0" fmla="*/ 40102 w 1387367"/>
                  <a:gd name="connsiteY0" fmla="*/ 1157188 h 1259419"/>
                  <a:gd name="connsiteX1" fmla="*/ 308751 w 1387367"/>
                  <a:gd name="connsiteY1" fmla="*/ 556671 h 1259419"/>
                  <a:gd name="connsiteX2" fmla="*/ 708336 w 1387367"/>
                  <a:gd name="connsiteY2" fmla="*/ 5060 h 1259419"/>
                  <a:gd name="connsiteX3" fmla="*/ 1098231 w 1387367"/>
                  <a:gd name="connsiteY3" fmla="*/ 523873 h 1259419"/>
                  <a:gd name="connsiteX4" fmla="*/ 1358410 w 1387367"/>
                  <a:gd name="connsiteY4" fmla="*/ 1094746 h 1259419"/>
                  <a:gd name="connsiteX5" fmla="*/ 763092 w 1387367"/>
                  <a:gd name="connsiteY5" fmla="*/ 1194846 h 1259419"/>
                  <a:gd name="connsiteX6" fmla="*/ 40102 w 1387367"/>
                  <a:gd name="connsiteY6" fmla="*/ 1157188 h 1259419"/>
                  <a:gd name="connsiteX0" fmla="*/ 40102 w 1387367"/>
                  <a:gd name="connsiteY0" fmla="*/ 1152552 h 1254783"/>
                  <a:gd name="connsiteX1" fmla="*/ 308751 w 1387367"/>
                  <a:gd name="connsiteY1" fmla="*/ 552035 h 1254783"/>
                  <a:gd name="connsiteX2" fmla="*/ 708336 w 1387367"/>
                  <a:gd name="connsiteY2" fmla="*/ 424 h 1254783"/>
                  <a:gd name="connsiteX3" fmla="*/ 1098231 w 1387367"/>
                  <a:gd name="connsiteY3" fmla="*/ 519237 h 1254783"/>
                  <a:gd name="connsiteX4" fmla="*/ 1358410 w 1387367"/>
                  <a:gd name="connsiteY4" fmla="*/ 1090110 h 1254783"/>
                  <a:gd name="connsiteX5" fmla="*/ 763092 w 1387367"/>
                  <a:gd name="connsiteY5" fmla="*/ 1190210 h 1254783"/>
                  <a:gd name="connsiteX6" fmla="*/ 40102 w 1387367"/>
                  <a:gd name="connsiteY6" fmla="*/ 1152552 h 125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367" h="1254783">
                    <a:moveTo>
                      <a:pt x="40102" y="1152552"/>
                    </a:moveTo>
                    <a:cubicBezTo>
                      <a:pt x="-110566" y="945653"/>
                      <a:pt x="204332" y="734920"/>
                      <a:pt x="308751" y="552035"/>
                    </a:cubicBezTo>
                    <a:cubicBezTo>
                      <a:pt x="427076" y="350877"/>
                      <a:pt x="396870" y="-14225"/>
                      <a:pt x="708336" y="424"/>
                    </a:cubicBezTo>
                    <a:cubicBezTo>
                      <a:pt x="1019802" y="15073"/>
                      <a:pt x="990073" y="333954"/>
                      <a:pt x="1098231" y="519237"/>
                    </a:cubicBezTo>
                    <a:cubicBezTo>
                      <a:pt x="1212818" y="717997"/>
                      <a:pt x="1474226" y="797310"/>
                      <a:pt x="1358410" y="1090110"/>
                    </a:cubicBezTo>
                    <a:cubicBezTo>
                      <a:pt x="1242594" y="1382910"/>
                      <a:pt x="982454" y="1187887"/>
                      <a:pt x="763092" y="1190210"/>
                    </a:cubicBezTo>
                    <a:cubicBezTo>
                      <a:pt x="536964" y="1187887"/>
                      <a:pt x="190770" y="1359451"/>
                      <a:pt x="40102" y="115255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F090FB4-E1DF-40D2-B117-9DE9920BCC22}"/>
                </a:ext>
              </a:extLst>
            </p:cNvPr>
            <p:cNvGrpSpPr/>
            <p:nvPr/>
          </p:nvGrpSpPr>
          <p:grpSpPr>
            <a:xfrm rot="7627986">
              <a:off x="5249925" y="3492397"/>
              <a:ext cx="217738" cy="188906"/>
              <a:chOff x="1391106" y="2186081"/>
              <a:chExt cx="217738" cy="188906"/>
            </a:xfrm>
            <a:solidFill>
              <a:srgbClr val="EA3636"/>
            </a:solidFill>
          </p:grpSpPr>
          <p:sp>
            <p:nvSpPr>
              <p:cNvPr id="96" name="Freeform: Shape 95">
                <a:extLst>
                  <a:ext uri="{FF2B5EF4-FFF2-40B4-BE49-F238E27FC236}">
                    <a16:creationId xmlns:a16="http://schemas.microsoft.com/office/drawing/2014/main" id="{E8153618-5AD6-4A11-ACE0-A9EF5D6C21E6}"/>
                  </a:ext>
                </a:extLst>
              </p:cNvPr>
              <p:cNvSpPr/>
              <p:nvPr/>
            </p:nvSpPr>
            <p:spPr>
              <a:xfrm rot="10800000">
                <a:off x="1464285" y="2265702"/>
                <a:ext cx="80903" cy="109285"/>
              </a:xfrm>
              <a:custGeom>
                <a:avLst/>
                <a:gdLst>
                  <a:gd name="connsiteX0" fmla="*/ 80903 w 80903"/>
                  <a:gd name="connsiteY0" fmla="*/ 109285 h 109285"/>
                  <a:gd name="connsiteX1" fmla="*/ 0 w 80903"/>
                  <a:gd name="connsiteY1" fmla="*/ 109285 h 109285"/>
                  <a:gd name="connsiteX2" fmla="*/ 4725 w 80903"/>
                  <a:gd name="connsiteY2" fmla="*/ 98939 h 109285"/>
                  <a:gd name="connsiteX3" fmla="*/ 12365 w 80903"/>
                  <a:gd name="connsiteY3" fmla="*/ 16795 h 109285"/>
                  <a:gd name="connsiteX4" fmla="*/ 68925 w 80903"/>
                  <a:gd name="connsiteY4" fmla="*/ 7639 h 109285"/>
                  <a:gd name="connsiteX5" fmla="*/ 79042 w 80903"/>
                  <a:gd name="connsiteY5" fmla="*/ 105751 h 10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03" h="109285">
                    <a:moveTo>
                      <a:pt x="80903" y="109285"/>
                    </a:moveTo>
                    <a:lnTo>
                      <a:pt x="0" y="109285"/>
                    </a:lnTo>
                    <a:lnTo>
                      <a:pt x="4725" y="98939"/>
                    </a:lnTo>
                    <a:cubicBezTo>
                      <a:pt x="11133" y="71601"/>
                      <a:pt x="1666" y="32012"/>
                      <a:pt x="12365" y="16795"/>
                    </a:cubicBezTo>
                    <a:cubicBezTo>
                      <a:pt x="23065" y="1578"/>
                      <a:pt x="57812" y="-7187"/>
                      <a:pt x="68925" y="7639"/>
                    </a:cubicBezTo>
                    <a:cubicBezTo>
                      <a:pt x="80038" y="22465"/>
                      <a:pt x="70803" y="75373"/>
                      <a:pt x="79042" y="105751"/>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Isosceles Triangle 5">
                <a:extLst>
                  <a:ext uri="{FF2B5EF4-FFF2-40B4-BE49-F238E27FC236}">
                    <a16:creationId xmlns:a16="http://schemas.microsoft.com/office/drawing/2014/main" id="{E8220EBF-FDA9-4B2E-BC91-A68C366C9115}"/>
                  </a:ext>
                </a:extLst>
              </p:cNvPr>
              <p:cNvSpPr/>
              <p:nvPr/>
            </p:nvSpPr>
            <p:spPr>
              <a:xfrm>
                <a:off x="1391106" y="2186081"/>
                <a:ext cx="217738"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27" h="1150169">
                    <a:moveTo>
                      <a:pt x="26846" y="1092962"/>
                    </a:moveTo>
                    <a:cubicBezTo>
                      <a:pt x="-74215" y="946391"/>
                      <a:pt x="135165" y="725596"/>
                      <a:pt x="239584" y="542711"/>
                    </a:cubicBezTo>
                    <a:cubicBezTo>
                      <a:pt x="357909" y="341553"/>
                      <a:pt x="300266" y="23371"/>
                      <a:pt x="534230" y="1148"/>
                    </a:cubicBezTo>
                    <a:cubicBezTo>
                      <a:pt x="768194" y="-21075"/>
                      <a:pt x="811391" y="284410"/>
                      <a:pt x="919549" y="469693"/>
                    </a:cubicBezTo>
                    <a:cubicBezTo>
                      <a:pt x="1034136" y="668453"/>
                      <a:pt x="1141189" y="911996"/>
                      <a:pt x="1088712" y="1010420"/>
                    </a:cubicBezTo>
                    <a:cubicBezTo>
                      <a:pt x="1036235" y="1108844"/>
                      <a:pt x="824047" y="1057916"/>
                      <a:pt x="604685" y="1060239"/>
                    </a:cubicBezTo>
                    <a:cubicBezTo>
                      <a:pt x="378557" y="1057916"/>
                      <a:pt x="127907" y="1239533"/>
                      <a:pt x="26846" y="109296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EB50736E-6884-4D76-BFAC-9164A706B942}"/>
                </a:ext>
              </a:extLst>
            </p:cNvPr>
            <p:cNvGrpSpPr/>
            <p:nvPr/>
          </p:nvGrpSpPr>
          <p:grpSpPr>
            <a:xfrm rot="13522966">
              <a:off x="3701041" y="3662538"/>
              <a:ext cx="179839" cy="186031"/>
              <a:chOff x="1771030" y="2215479"/>
              <a:chExt cx="179839" cy="186031"/>
            </a:xfrm>
            <a:solidFill>
              <a:srgbClr val="EA3636"/>
            </a:solidFill>
          </p:grpSpPr>
          <p:sp>
            <p:nvSpPr>
              <p:cNvPr id="94" name="Freeform: Shape 93">
                <a:extLst>
                  <a:ext uri="{FF2B5EF4-FFF2-40B4-BE49-F238E27FC236}">
                    <a16:creationId xmlns:a16="http://schemas.microsoft.com/office/drawing/2014/main" id="{FA0B6294-E190-4F95-98CB-60722C994E64}"/>
                  </a:ext>
                </a:extLst>
              </p:cNvPr>
              <p:cNvSpPr/>
              <p:nvPr/>
            </p:nvSpPr>
            <p:spPr>
              <a:xfrm rot="10800000">
                <a:off x="1818732" y="2306059"/>
                <a:ext cx="73293" cy="95451"/>
              </a:xfrm>
              <a:custGeom>
                <a:avLst/>
                <a:gdLst>
                  <a:gd name="connsiteX0" fmla="*/ 73293 w 73293"/>
                  <a:gd name="connsiteY0" fmla="*/ 95451 h 95451"/>
                  <a:gd name="connsiteX1" fmla="*/ 0 w 73293"/>
                  <a:gd name="connsiteY1" fmla="*/ 95451 h 95451"/>
                  <a:gd name="connsiteX2" fmla="*/ 4011 w 73293"/>
                  <a:gd name="connsiteY2" fmla="*/ 88511 h 95451"/>
                  <a:gd name="connsiteX3" fmla="*/ 9947 w 73293"/>
                  <a:gd name="connsiteY3" fmla="*/ 11475 h 95451"/>
                  <a:gd name="connsiteX4" fmla="*/ 46075 w 73293"/>
                  <a:gd name="connsiteY4" fmla="*/ 9131 h 95451"/>
                  <a:gd name="connsiteX5" fmla="*/ 73220 w 73293"/>
                  <a:gd name="connsiteY5" fmla="*/ 95322 h 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93" h="95451">
                    <a:moveTo>
                      <a:pt x="73293" y="95451"/>
                    </a:moveTo>
                    <a:lnTo>
                      <a:pt x="0" y="95451"/>
                    </a:lnTo>
                    <a:lnTo>
                      <a:pt x="4011" y="88511"/>
                    </a:lnTo>
                    <a:cubicBezTo>
                      <a:pt x="11838" y="62308"/>
                      <a:pt x="2937" y="24705"/>
                      <a:pt x="9947" y="11475"/>
                    </a:cubicBezTo>
                    <a:cubicBezTo>
                      <a:pt x="16958" y="-1756"/>
                      <a:pt x="35529" y="-4844"/>
                      <a:pt x="46075" y="9131"/>
                    </a:cubicBezTo>
                    <a:cubicBezTo>
                      <a:pt x="56620" y="23105"/>
                      <a:pt x="62142" y="67498"/>
                      <a:pt x="73220" y="9532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Isosceles Triangle 5">
                <a:extLst>
                  <a:ext uri="{FF2B5EF4-FFF2-40B4-BE49-F238E27FC236}">
                    <a16:creationId xmlns:a16="http://schemas.microsoft.com/office/drawing/2014/main" id="{F0650E92-376B-41F3-A81F-24EC427E7A50}"/>
                  </a:ext>
                </a:extLst>
              </p:cNvPr>
              <p:cNvSpPr/>
              <p:nvPr/>
            </p:nvSpPr>
            <p:spPr>
              <a:xfrm flipH="1">
                <a:off x="1771030" y="2215479"/>
                <a:ext cx="179839"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 name="connsiteX0" fmla="*/ 4593 w 1145878"/>
                  <a:gd name="connsiteY0" fmla="*/ 1091814 h 1139684"/>
                  <a:gd name="connsiteX1" fmla="*/ 297753 w 1145878"/>
                  <a:gd name="connsiteY1" fmla="*/ 541563 h 1139684"/>
                  <a:gd name="connsiteX2" fmla="*/ 511977 w 1145878"/>
                  <a:gd name="connsiteY2" fmla="*/ 0 h 1139684"/>
                  <a:gd name="connsiteX3" fmla="*/ 867140 w 1145878"/>
                  <a:gd name="connsiteY3" fmla="*/ 478597 h 1139684"/>
                  <a:gd name="connsiteX4" fmla="*/ 1136829 w 1145878"/>
                  <a:gd name="connsiteY4" fmla="*/ 959008 h 1139684"/>
                  <a:gd name="connsiteX5" fmla="*/ 536227 w 1145878"/>
                  <a:gd name="connsiteY5" fmla="*/ 1112744 h 1139684"/>
                  <a:gd name="connsiteX6" fmla="*/ 4593 w 1145878"/>
                  <a:gd name="connsiteY6" fmla="*/ 1091814 h 1139684"/>
                  <a:gd name="connsiteX0" fmla="*/ 4593 w 1145878"/>
                  <a:gd name="connsiteY0" fmla="*/ 902939 h 950809"/>
                  <a:gd name="connsiteX1" fmla="*/ 297753 w 1145878"/>
                  <a:gd name="connsiteY1" fmla="*/ 352688 h 950809"/>
                  <a:gd name="connsiteX2" fmla="*/ 562631 w 1145878"/>
                  <a:gd name="connsiteY2" fmla="*/ 0 h 950809"/>
                  <a:gd name="connsiteX3" fmla="*/ 867140 w 1145878"/>
                  <a:gd name="connsiteY3" fmla="*/ 289722 h 950809"/>
                  <a:gd name="connsiteX4" fmla="*/ 1136829 w 1145878"/>
                  <a:gd name="connsiteY4" fmla="*/ 770133 h 950809"/>
                  <a:gd name="connsiteX5" fmla="*/ 536227 w 1145878"/>
                  <a:gd name="connsiteY5" fmla="*/ 923869 h 950809"/>
                  <a:gd name="connsiteX6" fmla="*/ 4593 w 1145878"/>
                  <a:gd name="connsiteY6" fmla="*/ 902939 h 950809"/>
                  <a:gd name="connsiteX0" fmla="*/ 7358 w 1145479"/>
                  <a:gd name="connsiteY0" fmla="*/ 902939 h 922562"/>
                  <a:gd name="connsiteX1" fmla="*/ 300518 w 1145479"/>
                  <a:gd name="connsiteY1" fmla="*/ 352688 h 922562"/>
                  <a:gd name="connsiteX2" fmla="*/ 565396 w 1145479"/>
                  <a:gd name="connsiteY2" fmla="*/ 0 h 922562"/>
                  <a:gd name="connsiteX3" fmla="*/ 869905 w 1145479"/>
                  <a:gd name="connsiteY3" fmla="*/ 289722 h 922562"/>
                  <a:gd name="connsiteX4" fmla="*/ 1139594 w 1145479"/>
                  <a:gd name="connsiteY4" fmla="*/ 770133 h 922562"/>
                  <a:gd name="connsiteX5" fmla="*/ 614973 w 1145479"/>
                  <a:gd name="connsiteY5" fmla="*/ 810545 h 922562"/>
                  <a:gd name="connsiteX6" fmla="*/ 7358 w 1145479"/>
                  <a:gd name="connsiteY6" fmla="*/ 902939 h 922562"/>
                  <a:gd name="connsiteX0" fmla="*/ 7358 w 1025398"/>
                  <a:gd name="connsiteY0" fmla="*/ 902939 h 922562"/>
                  <a:gd name="connsiteX1" fmla="*/ 300518 w 1025398"/>
                  <a:gd name="connsiteY1" fmla="*/ 352688 h 922562"/>
                  <a:gd name="connsiteX2" fmla="*/ 565396 w 1025398"/>
                  <a:gd name="connsiteY2" fmla="*/ 0 h 922562"/>
                  <a:gd name="connsiteX3" fmla="*/ 869905 w 1025398"/>
                  <a:gd name="connsiteY3" fmla="*/ 289722 h 922562"/>
                  <a:gd name="connsiteX4" fmla="*/ 1012960 w 1025398"/>
                  <a:gd name="connsiteY4" fmla="*/ 744950 h 922562"/>
                  <a:gd name="connsiteX5" fmla="*/ 614973 w 1025398"/>
                  <a:gd name="connsiteY5" fmla="*/ 810545 h 922562"/>
                  <a:gd name="connsiteX6" fmla="*/ 7358 w 1025398"/>
                  <a:gd name="connsiteY6" fmla="*/ 902939 h 922562"/>
                  <a:gd name="connsiteX0" fmla="*/ 7700 w 1013077"/>
                  <a:gd name="connsiteY0" fmla="*/ 827392 h 857014"/>
                  <a:gd name="connsiteX1" fmla="*/ 288197 w 1013077"/>
                  <a:gd name="connsiteY1" fmla="*/ 352688 h 857014"/>
                  <a:gd name="connsiteX2" fmla="*/ 553075 w 1013077"/>
                  <a:gd name="connsiteY2" fmla="*/ 0 h 857014"/>
                  <a:gd name="connsiteX3" fmla="*/ 857584 w 1013077"/>
                  <a:gd name="connsiteY3" fmla="*/ 289722 h 857014"/>
                  <a:gd name="connsiteX4" fmla="*/ 1000639 w 1013077"/>
                  <a:gd name="connsiteY4" fmla="*/ 744950 h 857014"/>
                  <a:gd name="connsiteX5" fmla="*/ 602652 w 1013077"/>
                  <a:gd name="connsiteY5" fmla="*/ 810545 h 857014"/>
                  <a:gd name="connsiteX6" fmla="*/ 7700 w 1013077"/>
                  <a:gd name="connsiteY6" fmla="*/ 827392 h 857014"/>
                  <a:gd name="connsiteX0" fmla="*/ 31056 w 1036433"/>
                  <a:gd name="connsiteY0" fmla="*/ 827392 h 890317"/>
                  <a:gd name="connsiteX1" fmla="*/ 311553 w 1036433"/>
                  <a:gd name="connsiteY1" fmla="*/ 352688 h 890317"/>
                  <a:gd name="connsiteX2" fmla="*/ 576431 w 1036433"/>
                  <a:gd name="connsiteY2" fmla="*/ 0 h 890317"/>
                  <a:gd name="connsiteX3" fmla="*/ 880940 w 1036433"/>
                  <a:gd name="connsiteY3" fmla="*/ 289722 h 890317"/>
                  <a:gd name="connsiteX4" fmla="*/ 1023995 w 1036433"/>
                  <a:gd name="connsiteY4" fmla="*/ 744950 h 890317"/>
                  <a:gd name="connsiteX5" fmla="*/ 626008 w 1036433"/>
                  <a:gd name="connsiteY5" fmla="*/ 810545 h 890317"/>
                  <a:gd name="connsiteX6" fmla="*/ 31056 w 1036433"/>
                  <a:gd name="connsiteY6" fmla="*/ 827392 h 890317"/>
                  <a:gd name="connsiteX0" fmla="*/ 39607 w 956342"/>
                  <a:gd name="connsiteY0" fmla="*/ 827392 h 890317"/>
                  <a:gd name="connsiteX1" fmla="*/ 231462 w 956342"/>
                  <a:gd name="connsiteY1" fmla="*/ 352688 h 890317"/>
                  <a:gd name="connsiteX2" fmla="*/ 496340 w 956342"/>
                  <a:gd name="connsiteY2" fmla="*/ 0 h 890317"/>
                  <a:gd name="connsiteX3" fmla="*/ 800849 w 956342"/>
                  <a:gd name="connsiteY3" fmla="*/ 289722 h 890317"/>
                  <a:gd name="connsiteX4" fmla="*/ 943904 w 956342"/>
                  <a:gd name="connsiteY4" fmla="*/ 744950 h 890317"/>
                  <a:gd name="connsiteX5" fmla="*/ 545917 w 956342"/>
                  <a:gd name="connsiteY5" fmla="*/ 810545 h 890317"/>
                  <a:gd name="connsiteX6" fmla="*/ 39607 w 956342"/>
                  <a:gd name="connsiteY6" fmla="*/ 827392 h 8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342" h="890317">
                    <a:moveTo>
                      <a:pt x="39607" y="827392"/>
                    </a:moveTo>
                    <a:cubicBezTo>
                      <a:pt x="-88775" y="675537"/>
                      <a:pt x="127043" y="535573"/>
                      <a:pt x="231462" y="352688"/>
                    </a:cubicBezTo>
                    <a:cubicBezTo>
                      <a:pt x="349787" y="151530"/>
                      <a:pt x="310968" y="443"/>
                      <a:pt x="496340" y="0"/>
                    </a:cubicBezTo>
                    <a:cubicBezTo>
                      <a:pt x="681712" y="-443"/>
                      <a:pt x="692691" y="104439"/>
                      <a:pt x="800849" y="289722"/>
                    </a:cubicBezTo>
                    <a:cubicBezTo>
                      <a:pt x="915436" y="488482"/>
                      <a:pt x="986393" y="658146"/>
                      <a:pt x="943904" y="744950"/>
                    </a:cubicBezTo>
                    <a:cubicBezTo>
                      <a:pt x="901415" y="831754"/>
                      <a:pt x="765279" y="808222"/>
                      <a:pt x="545917" y="810545"/>
                    </a:cubicBezTo>
                    <a:cubicBezTo>
                      <a:pt x="319789" y="808222"/>
                      <a:pt x="167989" y="979247"/>
                      <a:pt x="39607" y="82739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A45DFE51-8783-482D-93B6-229E633B80FE}"/>
                </a:ext>
              </a:extLst>
            </p:cNvPr>
            <p:cNvGrpSpPr/>
            <p:nvPr/>
          </p:nvGrpSpPr>
          <p:grpSpPr>
            <a:xfrm rot="16902779">
              <a:off x="3556099" y="2872072"/>
              <a:ext cx="220392" cy="186888"/>
              <a:chOff x="984019" y="2205644"/>
              <a:chExt cx="220392" cy="186888"/>
            </a:xfrm>
            <a:solidFill>
              <a:srgbClr val="EA3636"/>
            </a:solidFill>
          </p:grpSpPr>
          <p:sp>
            <p:nvSpPr>
              <p:cNvPr id="92" name="Freeform: Shape 91">
                <a:extLst>
                  <a:ext uri="{FF2B5EF4-FFF2-40B4-BE49-F238E27FC236}">
                    <a16:creationId xmlns:a16="http://schemas.microsoft.com/office/drawing/2014/main" id="{AC96719C-161E-4972-9B6E-827FE53E3BFE}"/>
                  </a:ext>
                </a:extLst>
              </p:cNvPr>
              <p:cNvSpPr/>
              <p:nvPr/>
            </p:nvSpPr>
            <p:spPr>
              <a:xfrm rot="10800000">
                <a:off x="1053639" y="2277848"/>
                <a:ext cx="85913" cy="114684"/>
              </a:xfrm>
              <a:custGeom>
                <a:avLst/>
                <a:gdLst>
                  <a:gd name="connsiteX0" fmla="*/ 85913 w 85913"/>
                  <a:gd name="connsiteY0" fmla="*/ 114684 h 114684"/>
                  <a:gd name="connsiteX1" fmla="*/ 0 w 85913"/>
                  <a:gd name="connsiteY1" fmla="*/ 114684 h 114684"/>
                  <a:gd name="connsiteX2" fmla="*/ 8442 w 85913"/>
                  <a:gd name="connsiteY2" fmla="*/ 98939 h 114684"/>
                  <a:gd name="connsiteX3" fmla="*/ 16083 w 85913"/>
                  <a:gd name="connsiteY3" fmla="*/ 16795 h 114684"/>
                  <a:gd name="connsiteX4" fmla="*/ 72642 w 85913"/>
                  <a:gd name="connsiteY4" fmla="*/ 7639 h 114684"/>
                  <a:gd name="connsiteX5" fmla="*/ 82759 w 85913"/>
                  <a:gd name="connsiteY5" fmla="*/ 105751 h 11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3" h="114684">
                    <a:moveTo>
                      <a:pt x="85913" y="114684"/>
                    </a:moveTo>
                    <a:lnTo>
                      <a:pt x="0" y="114684"/>
                    </a:lnTo>
                    <a:lnTo>
                      <a:pt x="8442" y="98939"/>
                    </a:lnTo>
                    <a:cubicBezTo>
                      <a:pt x="16837" y="69047"/>
                      <a:pt x="5383" y="32012"/>
                      <a:pt x="16083" y="16795"/>
                    </a:cubicBezTo>
                    <a:cubicBezTo>
                      <a:pt x="26782" y="1578"/>
                      <a:pt x="61529" y="-7187"/>
                      <a:pt x="72642" y="7639"/>
                    </a:cubicBezTo>
                    <a:cubicBezTo>
                      <a:pt x="83755" y="22465"/>
                      <a:pt x="77358" y="77360"/>
                      <a:pt x="82759" y="105751"/>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Isosceles Triangle 5">
                <a:extLst>
                  <a:ext uri="{FF2B5EF4-FFF2-40B4-BE49-F238E27FC236}">
                    <a16:creationId xmlns:a16="http://schemas.microsoft.com/office/drawing/2014/main" id="{D0776207-8017-4F75-BB44-F29A86F9876B}"/>
                  </a:ext>
                </a:extLst>
              </p:cNvPr>
              <p:cNvSpPr/>
              <p:nvPr/>
            </p:nvSpPr>
            <p:spPr>
              <a:xfrm>
                <a:off x="984019" y="2205644"/>
                <a:ext cx="220392" cy="148594"/>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6883 w 1344711"/>
                  <a:gd name="connsiteY0" fmla="*/ 1152163 h 1209513"/>
                  <a:gd name="connsiteX1" fmla="*/ 380466 w 1344711"/>
                  <a:gd name="connsiteY1" fmla="*/ 571758 h 1209513"/>
                  <a:gd name="connsiteX2" fmla="*/ 675117 w 1344711"/>
                  <a:gd name="connsiteY2" fmla="*/ 35 h 1209513"/>
                  <a:gd name="connsiteX3" fmla="*/ 990066 w 1344711"/>
                  <a:gd name="connsiteY3" fmla="*/ 559058 h 1209513"/>
                  <a:gd name="connsiteX4" fmla="*/ 1340176 w 1344711"/>
                  <a:gd name="connsiteY4" fmla="*/ 1129938 h 1209513"/>
                  <a:gd name="connsiteX5" fmla="*/ 729873 w 1344711"/>
                  <a:gd name="connsiteY5" fmla="*/ 1189821 h 1209513"/>
                  <a:gd name="connsiteX6" fmla="*/ 6883 w 1344711"/>
                  <a:gd name="connsiteY6" fmla="*/ 1152163 h 1209513"/>
                  <a:gd name="connsiteX0" fmla="*/ 31471 w 1369299"/>
                  <a:gd name="connsiteY0" fmla="*/ 1152163 h 1261758"/>
                  <a:gd name="connsiteX1" fmla="*/ 405054 w 1369299"/>
                  <a:gd name="connsiteY1" fmla="*/ 571758 h 1261758"/>
                  <a:gd name="connsiteX2" fmla="*/ 699705 w 1369299"/>
                  <a:gd name="connsiteY2" fmla="*/ 35 h 1261758"/>
                  <a:gd name="connsiteX3" fmla="*/ 1014654 w 1369299"/>
                  <a:gd name="connsiteY3" fmla="*/ 559058 h 1261758"/>
                  <a:gd name="connsiteX4" fmla="*/ 1364764 w 1369299"/>
                  <a:gd name="connsiteY4" fmla="*/ 1129938 h 1261758"/>
                  <a:gd name="connsiteX5" fmla="*/ 754461 w 1369299"/>
                  <a:gd name="connsiteY5" fmla="*/ 1189821 h 1261758"/>
                  <a:gd name="connsiteX6" fmla="*/ 31471 w 1369299"/>
                  <a:gd name="connsiteY6" fmla="*/ 1152163 h 1261758"/>
                  <a:gd name="connsiteX0" fmla="*/ 31471 w 1388644"/>
                  <a:gd name="connsiteY0" fmla="*/ 1152163 h 1261758"/>
                  <a:gd name="connsiteX1" fmla="*/ 405054 w 1388644"/>
                  <a:gd name="connsiteY1" fmla="*/ 571758 h 1261758"/>
                  <a:gd name="connsiteX2" fmla="*/ 699705 w 1388644"/>
                  <a:gd name="connsiteY2" fmla="*/ 35 h 1261758"/>
                  <a:gd name="connsiteX3" fmla="*/ 1014654 w 1388644"/>
                  <a:gd name="connsiteY3" fmla="*/ 559058 h 1261758"/>
                  <a:gd name="connsiteX4" fmla="*/ 1364764 w 1388644"/>
                  <a:gd name="connsiteY4" fmla="*/ 1129938 h 1261758"/>
                  <a:gd name="connsiteX5" fmla="*/ 754461 w 1388644"/>
                  <a:gd name="connsiteY5" fmla="*/ 1189821 h 1261758"/>
                  <a:gd name="connsiteX6" fmla="*/ 31471 w 1388644"/>
                  <a:gd name="connsiteY6" fmla="*/ 1152163 h 1261758"/>
                  <a:gd name="connsiteX0" fmla="*/ 31471 w 1373813"/>
                  <a:gd name="connsiteY0" fmla="*/ 1152298 h 1261893"/>
                  <a:gd name="connsiteX1" fmla="*/ 405054 w 1373813"/>
                  <a:gd name="connsiteY1" fmla="*/ 571893 h 1261893"/>
                  <a:gd name="connsiteX2" fmla="*/ 699705 w 1373813"/>
                  <a:gd name="connsiteY2" fmla="*/ 170 h 1261893"/>
                  <a:gd name="connsiteX3" fmla="*/ 1089600 w 1373813"/>
                  <a:gd name="connsiteY3" fmla="*/ 518983 h 1261893"/>
                  <a:gd name="connsiteX4" fmla="*/ 1364764 w 1373813"/>
                  <a:gd name="connsiteY4" fmla="*/ 1130073 h 1261893"/>
                  <a:gd name="connsiteX5" fmla="*/ 754461 w 1373813"/>
                  <a:gd name="connsiteY5" fmla="*/ 1189956 h 1261893"/>
                  <a:gd name="connsiteX6" fmla="*/ 31471 w 1373813"/>
                  <a:gd name="connsiteY6" fmla="*/ 1152298 h 1261893"/>
                  <a:gd name="connsiteX0" fmla="*/ 14525 w 1356867"/>
                  <a:gd name="connsiteY0" fmla="*/ 1152197 h 1210940"/>
                  <a:gd name="connsiteX1" fmla="*/ 283174 w 1356867"/>
                  <a:gd name="connsiteY1" fmla="*/ 551680 h 1210940"/>
                  <a:gd name="connsiteX2" fmla="*/ 682759 w 1356867"/>
                  <a:gd name="connsiteY2" fmla="*/ 69 h 1210940"/>
                  <a:gd name="connsiteX3" fmla="*/ 1072654 w 1356867"/>
                  <a:gd name="connsiteY3" fmla="*/ 518882 h 1210940"/>
                  <a:gd name="connsiteX4" fmla="*/ 1347818 w 1356867"/>
                  <a:gd name="connsiteY4" fmla="*/ 1129972 h 1210940"/>
                  <a:gd name="connsiteX5" fmla="*/ 737515 w 1356867"/>
                  <a:gd name="connsiteY5" fmla="*/ 1189855 h 1210940"/>
                  <a:gd name="connsiteX6" fmla="*/ 14525 w 1356867"/>
                  <a:gd name="connsiteY6" fmla="*/ 1152197 h 1210940"/>
                  <a:gd name="connsiteX0" fmla="*/ 14525 w 1356867"/>
                  <a:gd name="connsiteY0" fmla="*/ 1157188 h 1215931"/>
                  <a:gd name="connsiteX1" fmla="*/ 283174 w 1356867"/>
                  <a:gd name="connsiteY1" fmla="*/ 556671 h 1215931"/>
                  <a:gd name="connsiteX2" fmla="*/ 682759 w 1356867"/>
                  <a:gd name="connsiteY2" fmla="*/ 5060 h 1215931"/>
                  <a:gd name="connsiteX3" fmla="*/ 1072654 w 1356867"/>
                  <a:gd name="connsiteY3" fmla="*/ 523873 h 1215931"/>
                  <a:gd name="connsiteX4" fmla="*/ 1347818 w 1356867"/>
                  <a:gd name="connsiteY4" fmla="*/ 1134963 h 1215931"/>
                  <a:gd name="connsiteX5" fmla="*/ 737515 w 1356867"/>
                  <a:gd name="connsiteY5" fmla="*/ 1194846 h 1215931"/>
                  <a:gd name="connsiteX6" fmla="*/ 14525 w 1356867"/>
                  <a:gd name="connsiteY6" fmla="*/ 1157188 h 1215931"/>
                  <a:gd name="connsiteX0" fmla="*/ 14525 w 1342420"/>
                  <a:gd name="connsiteY0" fmla="*/ 1157188 h 1215931"/>
                  <a:gd name="connsiteX1" fmla="*/ 283174 w 1342420"/>
                  <a:gd name="connsiteY1" fmla="*/ 556671 h 1215931"/>
                  <a:gd name="connsiteX2" fmla="*/ 682759 w 1342420"/>
                  <a:gd name="connsiteY2" fmla="*/ 5060 h 1215931"/>
                  <a:gd name="connsiteX3" fmla="*/ 1072654 w 1342420"/>
                  <a:gd name="connsiteY3" fmla="*/ 523873 h 1215931"/>
                  <a:gd name="connsiteX4" fmla="*/ 1332833 w 1342420"/>
                  <a:gd name="connsiteY4" fmla="*/ 1094746 h 1215931"/>
                  <a:gd name="connsiteX5" fmla="*/ 737515 w 1342420"/>
                  <a:gd name="connsiteY5" fmla="*/ 1194846 h 1215931"/>
                  <a:gd name="connsiteX6" fmla="*/ 14525 w 1342420"/>
                  <a:gd name="connsiteY6" fmla="*/ 1157188 h 1215931"/>
                  <a:gd name="connsiteX0" fmla="*/ 14525 w 1361790"/>
                  <a:gd name="connsiteY0" fmla="*/ 1157188 h 1256337"/>
                  <a:gd name="connsiteX1" fmla="*/ 283174 w 1361790"/>
                  <a:gd name="connsiteY1" fmla="*/ 556671 h 1256337"/>
                  <a:gd name="connsiteX2" fmla="*/ 682759 w 1361790"/>
                  <a:gd name="connsiteY2" fmla="*/ 5060 h 1256337"/>
                  <a:gd name="connsiteX3" fmla="*/ 1072654 w 1361790"/>
                  <a:gd name="connsiteY3" fmla="*/ 523873 h 1256337"/>
                  <a:gd name="connsiteX4" fmla="*/ 1332833 w 1361790"/>
                  <a:gd name="connsiteY4" fmla="*/ 1094746 h 1256337"/>
                  <a:gd name="connsiteX5" fmla="*/ 737515 w 1361790"/>
                  <a:gd name="connsiteY5" fmla="*/ 1194846 h 1256337"/>
                  <a:gd name="connsiteX6" fmla="*/ 14525 w 1361790"/>
                  <a:gd name="connsiteY6" fmla="*/ 1157188 h 1256337"/>
                  <a:gd name="connsiteX0" fmla="*/ 40102 w 1387367"/>
                  <a:gd name="connsiteY0" fmla="*/ 1157188 h 1259419"/>
                  <a:gd name="connsiteX1" fmla="*/ 308751 w 1387367"/>
                  <a:gd name="connsiteY1" fmla="*/ 556671 h 1259419"/>
                  <a:gd name="connsiteX2" fmla="*/ 708336 w 1387367"/>
                  <a:gd name="connsiteY2" fmla="*/ 5060 h 1259419"/>
                  <a:gd name="connsiteX3" fmla="*/ 1098231 w 1387367"/>
                  <a:gd name="connsiteY3" fmla="*/ 523873 h 1259419"/>
                  <a:gd name="connsiteX4" fmla="*/ 1358410 w 1387367"/>
                  <a:gd name="connsiteY4" fmla="*/ 1094746 h 1259419"/>
                  <a:gd name="connsiteX5" fmla="*/ 763092 w 1387367"/>
                  <a:gd name="connsiteY5" fmla="*/ 1194846 h 1259419"/>
                  <a:gd name="connsiteX6" fmla="*/ 40102 w 1387367"/>
                  <a:gd name="connsiteY6" fmla="*/ 1157188 h 1259419"/>
                  <a:gd name="connsiteX0" fmla="*/ 40102 w 1387367"/>
                  <a:gd name="connsiteY0" fmla="*/ 1152552 h 1254783"/>
                  <a:gd name="connsiteX1" fmla="*/ 308751 w 1387367"/>
                  <a:gd name="connsiteY1" fmla="*/ 552035 h 1254783"/>
                  <a:gd name="connsiteX2" fmla="*/ 708336 w 1387367"/>
                  <a:gd name="connsiteY2" fmla="*/ 424 h 1254783"/>
                  <a:gd name="connsiteX3" fmla="*/ 1098231 w 1387367"/>
                  <a:gd name="connsiteY3" fmla="*/ 519237 h 1254783"/>
                  <a:gd name="connsiteX4" fmla="*/ 1358410 w 1387367"/>
                  <a:gd name="connsiteY4" fmla="*/ 1090110 h 1254783"/>
                  <a:gd name="connsiteX5" fmla="*/ 763092 w 1387367"/>
                  <a:gd name="connsiteY5" fmla="*/ 1190210 h 1254783"/>
                  <a:gd name="connsiteX6" fmla="*/ 40102 w 1387367"/>
                  <a:gd name="connsiteY6" fmla="*/ 1152552 h 125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367" h="1254783">
                    <a:moveTo>
                      <a:pt x="40102" y="1152552"/>
                    </a:moveTo>
                    <a:cubicBezTo>
                      <a:pt x="-110566" y="945653"/>
                      <a:pt x="204332" y="734920"/>
                      <a:pt x="308751" y="552035"/>
                    </a:cubicBezTo>
                    <a:cubicBezTo>
                      <a:pt x="427076" y="350877"/>
                      <a:pt x="396870" y="-14225"/>
                      <a:pt x="708336" y="424"/>
                    </a:cubicBezTo>
                    <a:cubicBezTo>
                      <a:pt x="1019802" y="15073"/>
                      <a:pt x="990073" y="333954"/>
                      <a:pt x="1098231" y="519237"/>
                    </a:cubicBezTo>
                    <a:cubicBezTo>
                      <a:pt x="1212818" y="717997"/>
                      <a:pt x="1474226" y="797310"/>
                      <a:pt x="1358410" y="1090110"/>
                    </a:cubicBezTo>
                    <a:cubicBezTo>
                      <a:pt x="1242594" y="1382910"/>
                      <a:pt x="982454" y="1187887"/>
                      <a:pt x="763092" y="1190210"/>
                    </a:cubicBezTo>
                    <a:cubicBezTo>
                      <a:pt x="536964" y="1187887"/>
                      <a:pt x="190770" y="1359451"/>
                      <a:pt x="40102" y="115255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968CA13-C9CD-42E7-8A3D-A59B3671E39C}"/>
                </a:ext>
              </a:extLst>
            </p:cNvPr>
            <p:cNvGrpSpPr/>
            <p:nvPr/>
          </p:nvGrpSpPr>
          <p:grpSpPr>
            <a:xfrm rot="5078644">
              <a:off x="5302515" y="2873821"/>
              <a:ext cx="179839" cy="186031"/>
              <a:chOff x="1771030" y="2215479"/>
              <a:chExt cx="179839" cy="186031"/>
            </a:xfrm>
            <a:solidFill>
              <a:srgbClr val="EA3636"/>
            </a:solidFill>
          </p:grpSpPr>
          <p:sp>
            <p:nvSpPr>
              <p:cNvPr id="90" name="Freeform: Shape 89">
                <a:extLst>
                  <a:ext uri="{FF2B5EF4-FFF2-40B4-BE49-F238E27FC236}">
                    <a16:creationId xmlns:a16="http://schemas.microsoft.com/office/drawing/2014/main" id="{566BDD46-8D6F-4329-8A56-867D67701F54}"/>
                  </a:ext>
                </a:extLst>
              </p:cNvPr>
              <p:cNvSpPr/>
              <p:nvPr/>
            </p:nvSpPr>
            <p:spPr>
              <a:xfrm rot="10800000">
                <a:off x="1818732" y="2306059"/>
                <a:ext cx="73293" cy="95451"/>
              </a:xfrm>
              <a:custGeom>
                <a:avLst/>
                <a:gdLst>
                  <a:gd name="connsiteX0" fmla="*/ 73293 w 73293"/>
                  <a:gd name="connsiteY0" fmla="*/ 95451 h 95451"/>
                  <a:gd name="connsiteX1" fmla="*/ 0 w 73293"/>
                  <a:gd name="connsiteY1" fmla="*/ 95451 h 95451"/>
                  <a:gd name="connsiteX2" fmla="*/ 4011 w 73293"/>
                  <a:gd name="connsiteY2" fmla="*/ 88511 h 95451"/>
                  <a:gd name="connsiteX3" fmla="*/ 9947 w 73293"/>
                  <a:gd name="connsiteY3" fmla="*/ 11475 h 95451"/>
                  <a:gd name="connsiteX4" fmla="*/ 46075 w 73293"/>
                  <a:gd name="connsiteY4" fmla="*/ 9131 h 95451"/>
                  <a:gd name="connsiteX5" fmla="*/ 73220 w 73293"/>
                  <a:gd name="connsiteY5" fmla="*/ 95322 h 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93" h="95451">
                    <a:moveTo>
                      <a:pt x="73293" y="95451"/>
                    </a:moveTo>
                    <a:lnTo>
                      <a:pt x="0" y="95451"/>
                    </a:lnTo>
                    <a:lnTo>
                      <a:pt x="4011" y="88511"/>
                    </a:lnTo>
                    <a:cubicBezTo>
                      <a:pt x="11838" y="62308"/>
                      <a:pt x="2937" y="24705"/>
                      <a:pt x="9947" y="11475"/>
                    </a:cubicBezTo>
                    <a:cubicBezTo>
                      <a:pt x="16958" y="-1756"/>
                      <a:pt x="35529" y="-4844"/>
                      <a:pt x="46075" y="9131"/>
                    </a:cubicBezTo>
                    <a:cubicBezTo>
                      <a:pt x="56620" y="23105"/>
                      <a:pt x="62142" y="67498"/>
                      <a:pt x="73220" y="9532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Isosceles Triangle 5">
                <a:extLst>
                  <a:ext uri="{FF2B5EF4-FFF2-40B4-BE49-F238E27FC236}">
                    <a16:creationId xmlns:a16="http://schemas.microsoft.com/office/drawing/2014/main" id="{CFC3EFAB-3032-4BC1-A2D3-70C7CC162D84}"/>
                  </a:ext>
                </a:extLst>
              </p:cNvPr>
              <p:cNvSpPr/>
              <p:nvPr/>
            </p:nvSpPr>
            <p:spPr>
              <a:xfrm flipH="1">
                <a:off x="1771030" y="2215479"/>
                <a:ext cx="179839"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 name="connsiteX0" fmla="*/ 4593 w 1145878"/>
                  <a:gd name="connsiteY0" fmla="*/ 1091814 h 1139684"/>
                  <a:gd name="connsiteX1" fmla="*/ 297753 w 1145878"/>
                  <a:gd name="connsiteY1" fmla="*/ 541563 h 1139684"/>
                  <a:gd name="connsiteX2" fmla="*/ 511977 w 1145878"/>
                  <a:gd name="connsiteY2" fmla="*/ 0 h 1139684"/>
                  <a:gd name="connsiteX3" fmla="*/ 867140 w 1145878"/>
                  <a:gd name="connsiteY3" fmla="*/ 478597 h 1139684"/>
                  <a:gd name="connsiteX4" fmla="*/ 1136829 w 1145878"/>
                  <a:gd name="connsiteY4" fmla="*/ 959008 h 1139684"/>
                  <a:gd name="connsiteX5" fmla="*/ 536227 w 1145878"/>
                  <a:gd name="connsiteY5" fmla="*/ 1112744 h 1139684"/>
                  <a:gd name="connsiteX6" fmla="*/ 4593 w 1145878"/>
                  <a:gd name="connsiteY6" fmla="*/ 1091814 h 1139684"/>
                  <a:gd name="connsiteX0" fmla="*/ 4593 w 1145878"/>
                  <a:gd name="connsiteY0" fmla="*/ 902939 h 950809"/>
                  <a:gd name="connsiteX1" fmla="*/ 297753 w 1145878"/>
                  <a:gd name="connsiteY1" fmla="*/ 352688 h 950809"/>
                  <a:gd name="connsiteX2" fmla="*/ 562631 w 1145878"/>
                  <a:gd name="connsiteY2" fmla="*/ 0 h 950809"/>
                  <a:gd name="connsiteX3" fmla="*/ 867140 w 1145878"/>
                  <a:gd name="connsiteY3" fmla="*/ 289722 h 950809"/>
                  <a:gd name="connsiteX4" fmla="*/ 1136829 w 1145878"/>
                  <a:gd name="connsiteY4" fmla="*/ 770133 h 950809"/>
                  <a:gd name="connsiteX5" fmla="*/ 536227 w 1145878"/>
                  <a:gd name="connsiteY5" fmla="*/ 923869 h 950809"/>
                  <a:gd name="connsiteX6" fmla="*/ 4593 w 1145878"/>
                  <a:gd name="connsiteY6" fmla="*/ 902939 h 950809"/>
                  <a:gd name="connsiteX0" fmla="*/ 7358 w 1145479"/>
                  <a:gd name="connsiteY0" fmla="*/ 902939 h 922562"/>
                  <a:gd name="connsiteX1" fmla="*/ 300518 w 1145479"/>
                  <a:gd name="connsiteY1" fmla="*/ 352688 h 922562"/>
                  <a:gd name="connsiteX2" fmla="*/ 565396 w 1145479"/>
                  <a:gd name="connsiteY2" fmla="*/ 0 h 922562"/>
                  <a:gd name="connsiteX3" fmla="*/ 869905 w 1145479"/>
                  <a:gd name="connsiteY3" fmla="*/ 289722 h 922562"/>
                  <a:gd name="connsiteX4" fmla="*/ 1139594 w 1145479"/>
                  <a:gd name="connsiteY4" fmla="*/ 770133 h 922562"/>
                  <a:gd name="connsiteX5" fmla="*/ 614973 w 1145479"/>
                  <a:gd name="connsiteY5" fmla="*/ 810545 h 922562"/>
                  <a:gd name="connsiteX6" fmla="*/ 7358 w 1145479"/>
                  <a:gd name="connsiteY6" fmla="*/ 902939 h 922562"/>
                  <a:gd name="connsiteX0" fmla="*/ 7358 w 1025398"/>
                  <a:gd name="connsiteY0" fmla="*/ 902939 h 922562"/>
                  <a:gd name="connsiteX1" fmla="*/ 300518 w 1025398"/>
                  <a:gd name="connsiteY1" fmla="*/ 352688 h 922562"/>
                  <a:gd name="connsiteX2" fmla="*/ 565396 w 1025398"/>
                  <a:gd name="connsiteY2" fmla="*/ 0 h 922562"/>
                  <a:gd name="connsiteX3" fmla="*/ 869905 w 1025398"/>
                  <a:gd name="connsiteY3" fmla="*/ 289722 h 922562"/>
                  <a:gd name="connsiteX4" fmla="*/ 1012960 w 1025398"/>
                  <a:gd name="connsiteY4" fmla="*/ 744950 h 922562"/>
                  <a:gd name="connsiteX5" fmla="*/ 614973 w 1025398"/>
                  <a:gd name="connsiteY5" fmla="*/ 810545 h 922562"/>
                  <a:gd name="connsiteX6" fmla="*/ 7358 w 1025398"/>
                  <a:gd name="connsiteY6" fmla="*/ 902939 h 922562"/>
                  <a:gd name="connsiteX0" fmla="*/ 7700 w 1013077"/>
                  <a:gd name="connsiteY0" fmla="*/ 827392 h 857014"/>
                  <a:gd name="connsiteX1" fmla="*/ 288197 w 1013077"/>
                  <a:gd name="connsiteY1" fmla="*/ 352688 h 857014"/>
                  <a:gd name="connsiteX2" fmla="*/ 553075 w 1013077"/>
                  <a:gd name="connsiteY2" fmla="*/ 0 h 857014"/>
                  <a:gd name="connsiteX3" fmla="*/ 857584 w 1013077"/>
                  <a:gd name="connsiteY3" fmla="*/ 289722 h 857014"/>
                  <a:gd name="connsiteX4" fmla="*/ 1000639 w 1013077"/>
                  <a:gd name="connsiteY4" fmla="*/ 744950 h 857014"/>
                  <a:gd name="connsiteX5" fmla="*/ 602652 w 1013077"/>
                  <a:gd name="connsiteY5" fmla="*/ 810545 h 857014"/>
                  <a:gd name="connsiteX6" fmla="*/ 7700 w 1013077"/>
                  <a:gd name="connsiteY6" fmla="*/ 827392 h 857014"/>
                  <a:gd name="connsiteX0" fmla="*/ 31056 w 1036433"/>
                  <a:gd name="connsiteY0" fmla="*/ 827392 h 890317"/>
                  <a:gd name="connsiteX1" fmla="*/ 311553 w 1036433"/>
                  <a:gd name="connsiteY1" fmla="*/ 352688 h 890317"/>
                  <a:gd name="connsiteX2" fmla="*/ 576431 w 1036433"/>
                  <a:gd name="connsiteY2" fmla="*/ 0 h 890317"/>
                  <a:gd name="connsiteX3" fmla="*/ 880940 w 1036433"/>
                  <a:gd name="connsiteY3" fmla="*/ 289722 h 890317"/>
                  <a:gd name="connsiteX4" fmla="*/ 1023995 w 1036433"/>
                  <a:gd name="connsiteY4" fmla="*/ 744950 h 890317"/>
                  <a:gd name="connsiteX5" fmla="*/ 626008 w 1036433"/>
                  <a:gd name="connsiteY5" fmla="*/ 810545 h 890317"/>
                  <a:gd name="connsiteX6" fmla="*/ 31056 w 1036433"/>
                  <a:gd name="connsiteY6" fmla="*/ 827392 h 890317"/>
                  <a:gd name="connsiteX0" fmla="*/ 39607 w 956342"/>
                  <a:gd name="connsiteY0" fmla="*/ 827392 h 890317"/>
                  <a:gd name="connsiteX1" fmla="*/ 231462 w 956342"/>
                  <a:gd name="connsiteY1" fmla="*/ 352688 h 890317"/>
                  <a:gd name="connsiteX2" fmla="*/ 496340 w 956342"/>
                  <a:gd name="connsiteY2" fmla="*/ 0 h 890317"/>
                  <a:gd name="connsiteX3" fmla="*/ 800849 w 956342"/>
                  <a:gd name="connsiteY3" fmla="*/ 289722 h 890317"/>
                  <a:gd name="connsiteX4" fmla="*/ 943904 w 956342"/>
                  <a:gd name="connsiteY4" fmla="*/ 744950 h 890317"/>
                  <a:gd name="connsiteX5" fmla="*/ 545917 w 956342"/>
                  <a:gd name="connsiteY5" fmla="*/ 810545 h 890317"/>
                  <a:gd name="connsiteX6" fmla="*/ 39607 w 956342"/>
                  <a:gd name="connsiteY6" fmla="*/ 827392 h 8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342" h="890317">
                    <a:moveTo>
                      <a:pt x="39607" y="827392"/>
                    </a:moveTo>
                    <a:cubicBezTo>
                      <a:pt x="-88775" y="675537"/>
                      <a:pt x="127043" y="535573"/>
                      <a:pt x="231462" y="352688"/>
                    </a:cubicBezTo>
                    <a:cubicBezTo>
                      <a:pt x="349787" y="151530"/>
                      <a:pt x="310968" y="443"/>
                      <a:pt x="496340" y="0"/>
                    </a:cubicBezTo>
                    <a:cubicBezTo>
                      <a:pt x="681712" y="-443"/>
                      <a:pt x="692691" y="104439"/>
                      <a:pt x="800849" y="289722"/>
                    </a:cubicBezTo>
                    <a:cubicBezTo>
                      <a:pt x="915436" y="488482"/>
                      <a:pt x="986393" y="658146"/>
                      <a:pt x="943904" y="744950"/>
                    </a:cubicBezTo>
                    <a:cubicBezTo>
                      <a:pt x="901415" y="831754"/>
                      <a:pt x="765279" y="808222"/>
                      <a:pt x="545917" y="810545"/>
                    </a:cubicBezTo>
                    <a:cubicBezTo>
                      <a:pt x="319789" y="808222"/>
                      <a:pt x="167989" y="979247"/>
                      <a:pt x="39607" y="82739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44E7A1D3-5BE9-43AB-8984-F9C3D3537BA5}"/>
                </a:ext>
              </a:extLst>
            </p:cNvPr>
            <p:cNvGrpSpPr/>
            <p:nvPr/>
          </p:nvGrpSpPr>
          <p:grpSpPr>
            <a:xfrm rot="18027479">
              <a:off x="3780278" y="2396198"/>
              <a:ext cx="179839" cy="186031"/>
              <a:chOff x="1771030" y="2215479"/>
              <a:chExt cx="179839" cy="186031"/>
            </a:xfrm>
            <a:solidFill>
              <a:srgbClr val="EA3636"/>
            </a:solidFill>
          </p:grpSpPr>
          <p:sp>
            <p:nvSpPr>
              <p:cNvPr id="88" name="Freeform: Shape 87">
                <a:extLst>
                  <a:ext uri="{FF2B5EF4-FFF2-40B4-BE49-F238E27FC236}">
                    <a16:creationId xmlns:a16="http://schemas.microsoft.com/office/drawing/2014/main" id="{F274AEDD-9167-43AD-B143-EC1E9DBA3F1D}"/>
                  </a:ext>
                </a:extLst>
              </p:cNvPr>
              <p:cNvSpPr/>
              <p:nvPr/>
            </p:nvSpPr>
            <p:spPr>
              <a:xfrm rot="10800000">
                <a:off x="1818732" y="2306059"/>
                <a:ext cx="73293" cy="95451"/>
              </a:xfrm>
              <a:custGeom>
                <a:avLst/>
                <a:gdLst>
                  <a:gd name="connsiteX0" fmla="*/ 73293 w 73293"/>
                  <a:gd name="connsiteY0" fmla="*/ 95451 h 95451"/>
                  <a:gd name="connsiteX1" fmla="*/ 0 w 73293"/>
                  <a:gd name="connsiteY1" fmla="*/ 95451 h 95451"/>
                  <a:gd name="connsiteX2" fmla="*/ 4011 w 73293"/>
                  <a:gd name="connsiteY2" fmla="*/ 88511 h 95451"/>
                  <a:gd name="connsiteX3" fmla="*/ 9947 w 73293"/>
                  <a:gd name="connsiteY3" fmla="*/ 11475 h 95451"/>
                  <a:gd name="connsiteX4" fmla="*/ 46075 w 73293"/>
                  <a:gd name="connsiteY4" fmla="*/ 9131 h 95451"/>
                  <a:gd name="connsiteX5" fmla="*/ 73220 w 73293"/>
                  <a:gd name="connsiteY5" fmla="*/ 95322 h 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93" h="95451">
                    <a:moveTo>
                      <a:pt x="73293" y="95451"/>
                    </a:moveTo>
                    <a:lnTo>
                      <a:pt x="0" y="95451"/>
                    </a:lnTo>
                    <a:lnTo>
                      <a:pt x="4011" y="88511"/>
                    </a:lnTo>
                    <a:cubicBezTo>
                      <a:pt x="11838" y="62308"/>
                      <a:pt x="2937" y="24705"/>
                      <a:pt x="9947" y="11475"/>
                    </a:cubicBezTo>
                    <a:cubicBezTo>
                      <a:pt x="16958" y="-1756"/>
                      <a:pt x="35529" y="-4844"/>
                      <a:pt x="46075" y="9131"/>
                    </a:cubicBezTo>
                    <a:cubicBezTo>
                      <a:pt x="56620" y="23105"/>
                      <a:pt x="62142" y="67498"/>
                      <a:pt x="73220" y="9532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Isosceles Triangle 5">
                <a:extLst>
                  <a:ext uri="{FF2B5EF4-FFF2-40B4-BE49-F238E27FC236}">
                    <a16:creationId xmlns:a16="http://schemas.microsoft.com/office/drawing/2014/main" id="{B1D3A0BB-7FD7-4066-96FA-CA027F6B743E}"/>
                  </a:ext>
                </a:extLst>
              </p:cNvPr>
              <p:cNvSpPr/>
              <p:nvPr/>
            </p:nvSpPr>
            <p:spPr>
              <a:xfrm flipH="1">
                <a:off x="1771030" y="2215479"/>
                <a:ext cx="179839"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 name="connsiteX0" fmla="*/ 4593 w 1145878"/>
                  <a:gd name="connsiteY0" fmla="*/ 1091814 h 1139684"/>
                  <a:gd name="connsiteX1" fmla="*/ 297753 w 1145878"/>
                  <a:gd name="connsiteY1" fmla="*/ 541563 h 1139684"/>
                  <a:gd name="connsiteX2" fmla="*/ 511977 w 1145878"/>
                  <a:gd name="connsiteY2" fmla="*/ 0 h 1139684"/>
                  <a:gd name="connsiteX3" fmla="*/ 867140 w 1145878"/>
                  <a:gd name="connsiteY3" fmla="*/ 478597 h 1139684"/>
                  <a:gd name="connsiteX4" fmla="*/ 1136829 w 1145878"/>
                  <a:gd name="connsiteY4" fmla="*/ 959008 h 1139684"/>
                  <a:gd name="connsiteX5" fmla="*/ 536227 w 1145878"/>
                  <a:gd name="connsiteY5" fmla="*/ 1112744 h 1139684"/>
                  <a:gd name="connsiteX6" fmla="*/ 4593 w 1145878"/>
                  <a:gd name="connsiteY6" fmla="*/ 1091814 h 1139684"/>
                  <a:gd name="connsiteX0" fmla="*/ 4593 w 1145878"/>
                  <a:gd name="connsiteY0" fmla="*/ 902939 h 950809"/>
                  <a:gd name="connsiteX1" fmla="*/ 297753 w 1145878"/>
                  <a:gd name="connsiteY1" fmla="*/ 352688 h 950809"/>
                  <a:gd name="connsiteX2" fmla="*/ 562631 w 1145878"/>
                  <a:gd name="connsiteY2" fmla="*/ 0 h 950809"/>
                  <a:gd name="connsiteX3" fmla="*/ 867140 w 1145878"/>
                  <a:gd name="connsiteY3" fmla="*/ 289722 h 950809"/>
                  <a:gd name="connsiteX4" fmla="*/ 1136829 w 1145878"/>
                  <a:gd name="connsiteY4" fmla="*/ 770133 h 950809"/>
                  <a:gd name="connsiteX5" fmla="*/ 536227 w 1145878"/>
                  <a:gd name="connsiteY5" fmla="*/ 923869 h 950809"/>
                  <a:gd name="connsiteX6" fmla="*/ 4593 w 1145878"/>
                  <a:gd name="connsiteY6" fmla="*/ 902939 h 950809"/>
                  <a:gd name="connsiteX0" fmla="*/ 7358 w 1145479"/>
                  <a:gd name="connsiteY0" fmla="*/ 902939 h 922562"/>
                  <a:gd name="connsiteX1" fmla="*/ 300518 w 1145479"/>
                  <a:gd name="connsiteY1" fmla="*/ 352688 h 922562"/>
                  <a:gd name="connsiteX2" fmla="*/ 565396 w 1145479"/>
                  <a:gd name="connsiteY2" fmla="*/ 0 h 922562"/>
                  <a:gd name="connsiteX3" fmla="*/ 869905 w 1145479"/>
                  <a:gd name="connsiteY3" fmla="*/ 289722 h 922562"/>
                  <a:gd name="connsiteX4" fmla="*/ 1139594 w 1145479"/>
                  <a:gd name="connsiteY4" fmla="*/ 770133 h 922562"/>
                  <a:gd name="connsiteX5" fmla="*/ 614973 w 1145479"/>
                  <a:gd name="connsiteY5" fmla="*/ 810545 h 922562"/>
                  <a:gd name="connsiteX6" fmla="*/ 7358 w 1145479"/>
                  <a:gd name="connsiteY6" fmla="*/ 902939 h 922562"/>
                  <a:gd name="connsiteX0" fmla="*/ 7358 w 1025398"/>
                  <a:gd name="connsiteY0" fmla="*/ 902939 h 922562"/>
                  <a:gd name="connsiteX1" fmla="*/ 300518 w 1025398"/>
                  <a:gd name="connsiteY1" fmla="*/ 352688 h 922562"/>
                  <a:gd name="connsiteX2" fmla="*/ 565396 w 1025398"/>
                  <a:gd name="connsiteY2" fmla="*/ 0 h 922562"/>
                  <a:gd name="connsiteX3" fmla="*/ 869905 w 1025398"/>
                  <a:gd name="connsiteY3" fmla="*/ 289722 h 922562"/>
                  <a:gd name="connsiteX4" fmla="*/ 1012960 w 1025398"/>
                  <a:gd name="connsiteY4" fmla="*/ 744950 h 922562"/>
                  <a:gd name="connsiteX5" fmla="*/ 614973 w 1025398"/>
                  <a:gd name="connsiteY5" fmla="*/ 810545 h 922562"/>
                  <a:gd name="connsiteX6" fmla="*/ 7358 w 1025398"/>
                  <a:gd name="connsiteY6" fmla="*/ 902939 h 922562"/>
                  <a:gd name="connsiteX0" fmla="*/ 7700 w 1013077"/>
                  <a:gd name="connsiteY0" fmla="*/ 827392 h 857014"/>
                  <a:gd name="connsiteX1" fmla="*/ 288197 w 1013077"/>
                  <a:gd name="connsiteY1" fmla="*/ 352688 h 857014"/>
                  <a:gd name="connsiteX2" fmla="*/ 553075 w 1013077"/>
                  <a:gd name="connsiteY2" fmla="*/ 0 h 857014"/>
                  <a:gd name="connsiteX3" fmla="*/ 857584 w 1013077"/>
                  <a:gd name="connsiteY3" fmla="*/ 289722 h 857014"/>
                  <a:gd name="connsiteX4" fmla="*/ 1000639 w 1013077"/>
                  <a:gd name="connsiteY4" fmla="*/ 744950 h 857014"/>
                  <a:gd name="connsiteX5" fmla="*/ 602652 w 1013077"/>
                  <a:gd name="connsiteY5" fmla="*/ 810545 h 857014"/>
                  <a:gd name="connsiteX6" fmla="*/ 7700 w 1013077"/>
                  <a:gd name="connsiteY6" fmla="*/ 827392 h 857014"/>
                  <a:gd name="connsiteX0" fmla="*/ 31056 w 1036433"/>
                  <a:gd name="connsiteY0" fmla="*/ 827392 h 890317"/>
                  <a:gd name="connsiteX1" fmla="*/ 311553 w 1036433"/>
                  <a:gd name="connsiteY1" fmla="*/ 352688 h 890317"/>
                  <a:gd name="connsiteX2" fmla="*/ 576431 w 1036433"/>
                  <a:gd name="connsiteY2" fmla="*/ 0 h 890317"/>
                  <a:gd name="connsiteX3" fmla="*/ 880940 w 1036433"/>
                  <a:gd name="connsiteY3" fmla="*/ 289722 h 890317"/>
                  <a:gd name="connsiteX4" fmla="*/ 1023995 w 1036433"/>
                  <a:gd name="connsiteY4" fmla="*/ 744950 h 890317"/>
                  <a:gd name="connsiteX5" fmla="*/ 626008 w 1036433"/>
                  <a:gd name="connsiteY5" fmla="*/ 810545 h 890317"/>
                  <a:gd name="connsiteX6" fmla="*/ 31056 w 1036433"/>
                  <a:gd name="connsiteY6" fmla="*/ 827392 h 890317"/>
                  <a:gd name="connsiteX0" fmla="*/ 39607 w 956342"/>
                  <a:gd name="connsiteY0" fmla="*/ 827392 h 890317"/>
                  <a:gd name="connsiteX1" fmla="*/ 231462 w 956342"/>
                  <a:gd name="connsiteY1" fmla="*/ 352688 h 890317"/>
                  <a:gd name="connsiteX2" fmla="*/ 496340 w 956342"/>
                  <a:gd name="connsiteY2" fmla="*/ 0 h 890317"/>
                  <a:gd name="connsiteX3" fmla="*/ 800849 w 956342"/>
                  <a:gd name="connsiteY3" fmla="*/ 289722 h 890317"/>
                  <a:gd name="connsiteX4" fmla="*/ 943904 w 956342"/>
                  <a:gd name="connsiteY4" fmla="*/ 744950 h 890317"/>
                  <a:gd name="connsiteX5" fmla="*/ 545917 w 956342"/>
                  <a:gd name="connsiteY5" fmla="*/ 810545 h 890317"/>
                  <a:gd name="connsiteX6" fmla="*/ 39607 w 956342"/>
                  <a:gd name="connsiteY6" fmla="*/ 827392 h 8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342" h="890317">
                    <a:moveTo>
                      <a:pt x="39607" y="827392"/>
                    </a:moveTo>
                    <a:cubicBezTo>
                      <a:pt x="-88775" y="675537"/>
                      <a:pt x="127043" y="535573"/>
                      <a:pt x="231462" y="352688"/>
                    </a:cubicBezTo>
                    <a:cubicBezTo>
                      <a:pt x="349787" y="151530"/>
                      <a:pt x="310968" y="443"/>
                      <a:pt x="496340" y="0"/>
                    </a:cubicBezTo>
                    <a:cubicBezTo>
                      <a:pt x="681712" y="-443"/>
                      <a:pt x="692691" y="104439"/>
                      <a:pt x="800849" y="289722"/>
                    </a:cubicBezTo>
                    <a:cubicBezTo>
                      <a:pt x="915436" y="488482"/>
                      <a:pt x="986393" y="658146"/>
                      <a:pt x="943904" y="744950"/>
                    </a:cubicBezTo>
                    <a:cubicBezTo>
                      <a:pt x="901415" y="831754"/>
                      <a:pt x="765279" y="808222"/>
                      <a:pt x="545917" y="810545"/>
                    </a:cubicBezTo>
                    <a:cubicBezTo>
                      <a:pt x="319789" y="808222"/>
                      <a:pt x="167989" y="979247"/>
                      <a:pt x="39607" y="82739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E7E452A6-B5A2-407F-A015-579588A0BAD4}"/>
                </a:ext>
              </a:extLst>
            </p:cNvPr>
            <p:cNvGrpSpPr/>
            <p:nvPr/>
          </p:nvGrpSpPr>
          <p:grpSpPr>
            <a:xfrm rot="10198286">
              <a:off x="4463934" y="3853009"/>
              <a:ext cx="179839" cy="186031"/>
              <a:chOff x="1771030" y="2215479"/>
              <a:chExt cx="179839" cy="186031"/>
            </a:xfrm>
            <a:solidFill>
              <a:srgbClr val="EA3636"/>
            </a:solidFill>
          </p:grpSpPr>
          <p:sp>
            <p:nvSpPr>
              <p:cNvPr id="86" name="Freeform: Shape 85">
                <a:extLst>
                  <a:ext uri="{FF2B5EF4-FFF2-40B4-BE49-F238E27FC236}">
                    <a16:creationId xmlns:a16="http://schemas.microsoft.com/office/drawing/2014/main" id="{6FA0EDFE-273A-4199-B125-2ED19078DCB0}"/>
                  </a:ext>
                </a:extLst>
              </p:cNvPr>
              <p:cNvSpPr/>
              <p:nvPr/>
            </p:nvSpPr>
            <p:spPr>
              <a:xfrm rot="10800000">
                <a:off x="1818732" y="2306059"/>
                <a:ext cx="73293" cy="95451"/>
              </a:xfrm>
              <a:custGeom>
                <a:avLst/>
                <a:gdLst>
                  <a:gd name="connsiteX0" fmla="*/ 73293 w 73293"/>
                  <a:gd name="connsiteY0" fmla="*/ 95451 h 95451"/>
                  <a:gd name="connsiteX1" fmla="*/ 0 w 73293"/>
                  <a:gd name="connsiteY1" fmla="*/ 95451 h 95451"/>
                  <a:gd name="connsiteX2" fmla="*/ 4011 w 73293"/>
                  <a:gd name="connsiteY2" fmla="*/ 88511 h 95451"/>
                  <a:gd name="connsiteX3" fmla="*/ 9947 w 73293"/>
                  <a:gd name="connsiteY3" fmla="*/ 11475 h 95451"/>
                  <a:gd name="connsiteX4" fmla="*/ 46075 w 73293"/>
                  <a:gd name="connsiteY4" fmla="*/ 9131 h 95451"/>
                  <a:gd name="connsiteX5" fmla="*/ 73220 w 73293"/>
                  <a:gd name="connsiteY5" fmla="*/ 95322 h 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93" h="95451">
                    <a:moveTo>
                      <a:pt x="73293" y="95451"/>
                    </a:moveTo>
                    <a:lnTo>
                      <a:pt x="0" y="95451"/>
                    </a:lnTo>
                    <a:lnTo>
                      <a:pt x="4011" y="88511"/>
                    </a:lnTo>
                    <a:cubicBezTo>
                      <a:pt x="11838" y="62308"/>
                      <a:pt x="2937" y="24705"/>
                      <a:pt x="9947" y="11475"/>
                    </a:cubicBezTo>
                    <a:cubicBezTo>
                      <a:pt x="16958" y="-1756"/>
                      <a:pt x="35529" y="-4844"/>
                      <a:pt x="46075" y="9131"/>
                    </a:cubicBezTo>
                    <a:cubicBezTo>
                      <a:pt x="56620" y="23105"/>
                      <a:pt x="62142" y="67498"/>
                      <a:pt x="73220" y="9532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Isosceles Triangle 5">
                <a:extLst>
                  <a:ext uri="{FF2B5EF4-FFF2-40B4-BE49-F238E27FC236}">
                    <a16:creationId xmlns:a16="http://schemas.microsoft.com/office/drawing/2014/main" id="{D0827F68-CA8C-4B09-A27F-1B85B922074D}"/>
                  </a:ext>
                </a:extLst>
              </p:cNvPr>
              <p:cNvSpPr/>
              <p:nvPr/>
            </p:nvSpPr>
            <p:spPr>
              <a:xfrm flipH="1">
                <a:off x="1771030" y="2215479"/>
                <a:ext cx="179839"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 name="connsiteX0" fmla="*/ 4593 w 1145878"/>
                  <a:gd name="connsiteY0" fmla="*/ 1091814 h 1139684"/>
                  <a:gd name="connsiteX1" fmla="*/ 297753 w 1145878"/>
                  <a:gd name="connsiteY1" fmla="*/ 541563 h 1139684"/>
                  <a:gd name="connsiteX2" fmla="*/ 511977 w 1145878"/>
                  <a:gd name="connsiteY2" fmla="*/ 0 h 1139684"/>
                  <a:gd name="connsiteX3" fmla="*/ 867140 w 1145878"/>
                  <a:gd name="connsiteY3" fmla="*/ 478597 h 1139684"/>
                  <a:gd name="connsiteX4" fmla="*/ 1136829 w 1145878"/>
                  <a:gd name="connsiteY4" fmla="*/ 959008 h 1139684"/>
                  <a:gd name="connsiteX5" fmla="*/ 536227 w 1145878"/>
                  <a:gd name="connsiteY5" fmla="*/ 1112744 h 1139684"/>
                  <a:gd name="connsiteX6" fmla="*/ 4593 w 1145878"/>
                  <a:gd name="connsiteY6" fmla="*/ 1091814 h 1139684"/>
                  <a:gd name="connsiteX0" fmla="*/ 4593 w 1145878"/>
                  <a:gd name="connsiteY0" fmla="*/ 902939 h 950809"/>
                  <a:gd name="connsiteX1" fmla="*/ 297753 w 1145878"/>
                  <a:gd name="connsiteY1" fmla="*/ 352688 h 950809"/>
                  <a:gd name="connsiteX2" fmla="*/ 562631 w 1145878"/>
                  <a:gd name="connsiteY2" fmla="*/ 0 h 950809"/>
                  <a:gd name="connsiteX3" fmla="*/ 867140 w 1145878"/>
                  <a:gd name="connsiteY3" fmla="*/ 289722 h 950809"/>
                  <a:gd name="connsiteX4" fmla="*/ 1136829 w 1145878"/>
                  <a:gd name="connsiteY4" fmla="*/ 770133 h 950809"/>
                  <a:gd name="connsiteX5" fmla="*/ 536227 w 1145878"/>
                  <a:gd name="connsiteY5" fmla="*/ 923869 h 950809"/>
                  <a:gd name="connsiteX6" fmla="*/ 4593 w 1145878"/>
                  <a:gd name="connsiteY6" fmla="*/ 902939 h 950809"/>
                  <a:gd name="connsiteX0" fmla="*/ 7358 w 1145479"/>
                  <a:gd name="connsiteY0" fmla="*/ 902939 h 922562"/>
                  <a:gd name="connsiteX1" fmla="*/ 300518 w 1145479"/>
                  <a:gd name="connsiteY1" fmla="*/ 352688 h 922562"/>
                  <a:gd name="connsiteX2" fmla="*/ 565396 w 1145479"/>
                  <a:gd name="connsiteY2" fmla="*/ 0 h 922562"/>
                  <a:gd name="connsiteX3" fmla="*/ 869905 w 1145479"/>
                  <a:gd name="connsiteY3" fmla="*/ 289722 h 922562"/>
                  <a:gd name="connsiteX4" fmla="*/ 1139594 w 1145479"/>
                  <a:gd name="connsiteY4" fmla="*/ 770133 h 922562"/>
                  <a:gd name="connsiteX5" fmla="*/ 614973 w 1145479"/>
                  <a:gd name="connsiteY5" fmla="*/ 810545 h 922562"/>
                  <a:gd name="connsiteX6" fmla="*/ 7358 w 1145479"/>
                  <a:gd name="connsiteY6" fmla="*/ 902939 h 922562"/>
                  <a:gd name="connsiteX0" fmla="*/ 7358 w 1025398"/>
                  <a:gd name="connsiteY0" fmla="*/ 902939 h 922562"/>
                  <a:gd name="connsiteX1" fmla="*/ 300518 w 1025398"/>
                  <a:gd name="connsiteY1" fmla="*/ 352688 h 922562"/>
                  <a:gd name="connsiteX2" fmla="*/ 565396 w 1025398"/>
                  <a:gd name="connsiteY2" fmla="*/ 0 h 922562"/>
                  <a:gd name="connsiteX3" fmla="*/ 869905 w 1025398"/>
                  <a:gd name="connsiteY3" fmla="*/ 289722 h 922562"/>
                  <a:gd name="connsiteX4" fmla="*/ 1012960 w 1025398"/>
                  <a:gd name="connsiteY4" fmla="*/ 744950 h 922562"/>
                  <a:gd name="connsiteX5" fmla="*/ 614973 w 1025398"/>
                  <a:gd name="connsiteY5" fmla="*/ 810545 h 922562"/>
                  <a:gd name="connsiteX6" fmla="*/ 7358 w 1025398"/>
                  <a:gd name="connsiteY6" fmla="*/ 902939 h 922562"/>
                  <a:gd name="connsiteX0" fmla="*/ 7700 w 1013077"/>
                  <a:gd name="connsiteY0" fmla="*/ 827392 h 857014"/>
                  <a:gd name="connsiteX1" fmla="*/ 288197 w 1013077"/>
                  <a:gd name="connsiteY1" fmla="*/ 352688 h 857014"/>
                  <a:gd name="connsiteX2" fmla="*/ 553075 w 1013077"/>
                  <a:gd name="connsiteY2" fmla="*/ 0 h 857014"/>
                  <a:gd name="connsiteX3" fmla="*/ 857584 w 1013077"/>
                  <a:gd name="connsiteY3" fmla="*/ 289722 h 857014"/>
                  <a:gd name="connsiteX4" fmla="*/ 1000639 w 1013077"/>
                  <a:gd name="connsiteY4" fmla="*/ 744950 h 857014"/>
                  <a:gd name="connsiteX5" fmla="*/ 602652 w 1013077"/>
                  <a:gd name="connsiteY5" fmla="*/ 810545 h 857014"/>
                  <a:gd name="connsiteX6" fmla="*/ 7700 w 1013077"/>
                  <a:gd name="connsiteY6" fmla="*/ 827392 h 857014"/>
                  <a:gd name="connsiteX0" fmla="*/ 31056 w 1036433"/>
                  <a:gd name="connsiteY0" fmla="*/ 827392 h 890317"/>
                  <a:gd name="connsiteX1" fmla="*/ 311553 w 1036433"/>
                  <a:gd name="connsiteY1" fmla="*/ 352688 h 890317"/>
                  <a:gd name="connsiteX2" fmla="*/ 576431 w 1036433"/>
                  <a:gd name="connsiteY2" fmla="*/ 0 h 890317"/>
                  <a:gd name="connsiteX3" fmla="*/ 880940 w 1036433"/>
                  <a:gd name="connsiteY3" fmla="*/ 289722 h 890317"/>
                  <a:gd name="connsiteX4" fmla="*/ 1023995 w 1036433"/>
                  <a:gd name="connsiteY4" fmla="*/ 744950 h 890317"/>
                  <a:gd name="connsiteX5" fmla="*/ 626008 w 1036433"/>
                  <a:gd name="connsiteY5" fmla="*/ 810545 h 890317"/>
                  <a:gd name="connsiteX6" fmla="*/ 31056 w 1036433"/>
                  <a:gd name="connsiteY6" fmla="*/ 827392 h 890317"/>
                  <a:gd name="connsiteX0" fmla="*/ 39607 w 956342"/>
                  <a:gd name="connsiteY0" fmla="*/ 827392 h 890317"/>
                  <a:gd name="connsiteX1" fmla="*/ 231462 w 956342"/>
                  <a:gd name="connsiteY1" fmla="*/ 352688 h 890317"/>
                  <a:gd name="connsiteX2" fmla="*/ 496340 w 956342"/>
                  <a:gd name="connsiteY2" fmla="*/ 0 h 890317"/>
                  <a:gd name="connsiteX3" fmla="*/ 800849 w 956342"/>
                  <a:gd name="connsiteY3" fmla="*/ 289722 h 890317"/>
                  <a:gd name="connsiteX4" fmla="*/ 943904 w 956342"/>
                  <a:gd name="connsiteY4" fmla="*/ 744950 h 890317"/>
                  <a:gd name="connsiteX5" fmla="*/ 545917 w 956342"/>
                  <a:gd name="connsiteY5" fmla="*/ 810545 h 890317"/>
                  <a:gd name="connsiteX6" fmla="*/ 39607 w 956342"/>
                  <a:gd name="connsiteY6" fmla="*/ 827392 h 8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342" h="890317">
                    <a:moveTo>
                      <a:pt x="39607" y="827392"/>
                    </a:moveTo>
                    <a:cubicBezTo>
                      <a:pt x="-88775" y="675537"/>
                      <a:pt x="127043" y="535573"/>
                      <a:pt x="231462" y="352688"/>
                    </a:cubicBezTo>
                    <a:cubicBezTo>
                      <a:pt x="349787" y="151530"/>
                      <a:pt x="310968" y="443"/>
                      <a:pt x="496340" y="0"/>
                    </a:cubicBezTo>
                    <a:cubicBezTo>
                      <a:pt x="681712" y="-443"/>
                      <a:pt x="692691" y="104439"/>
                      <a:pt x="800849" y="289722"/>
                    </a:cubicBezTo>
                    <a:cubicBezTo>
                      <a:pt x="915436" y="488482"/>
                      <a:pt x="986393" y="658146"/>
                      <a:pt x="943904" y="744950"/>
                    </a:cubicBezTo>
                    <a:cubicBezTo>
                      <a:pt x="901415" y="831754"/>
                      <a:pt x="765279" y="808222"/>
                      <a:pt x="545917" y="810545"/>
                    </a:cubicBezTo>
                    <a:cubicBezTo>
                      <a:pt x="319789" y="808222"/>
                      <a:pt x="167989" y="979247"/>
                      <a:pt x="39607" y="82739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E244CC45-F54B-4B1E-9198-0B256A229A97}"/>
                </a:ext>
              </a:extLst>
            </p:cNvPr>
            <p:cNvGrpSpPr/>
            <p:nvPr/>
          </p:nvGrpSpPr>
          <p:grpSpPr>
            <a:xfrm rot="1984981">
              <a:off x="4949312" y="2268720"/>
              <a:ext cx="217738" cy="188906"/>
              <a:chOff x="1391106" y="2186081"/>
              <a:chExt cx="217738" cy="188906"/>
            </a:xfrm>
            <a:solidFill>
              <a:srgbClr val="EA3636"/>
            </a:solidFill>
          </p:grpSpPr>
          <p:sp>
            <p:nvSpPr>
              <p:cNvPr id="84" name="Freeform: Shape 83">
                <a:extLst>
                  <a:ext uri="{FF2B5EF4-FFF2-40B4-BE49-F238E27FC236}">
                    <a16:creationId xmlns:a16="http://schemas.microsoft.com/office/drawing/2014/main" id="{B15B80E0-1925-4AC1-95EC-FF331B7111EF}"/>
                  </a:ext>
                </a:extLst>
              </p:cNvPr>
              <p:cNvSpPr/>
              <p:nvPr/>
            </p:nvSpPr>
            <p:spPr>
              <a:xfrm rot="10800000">
                <a:off x="1464285" y="2265702"/>
                <a:ext cx="80903" cy="109285"/>
              </a:xfrm>
              <a:custGeom>
                <a:avLst/>
                <a:gdLst>
                  <a:gd name="connsiteX0" fmla="*/ 80903 w 80903"/>
                  <a:gd name="connsiteY0" fmla="*/ 109285 h 109285"/>
                  <a:gd name="connsiteX1" fmla="*/ 0 w 80903"/>
                  <a:gd name="connsiteY1" fmla="*/ 109285 h 109285"/>
                  <a:gd name="connsiteX2" fmla="*/ 4725 w 80903"/>
                  <a:gd name="connsiteY2" fmla="*/ 98939 h 109285"/>
                  <a:gd name="connsiteX3" fmla="*/ 12365 w 80903"/>
                  <a:gd name="connsiteY3" fmla="*/ 16795 h 109285"/>
                  <a:gd name="connsiteX4" fmla="*/ 68925 w 80903"/>
                  <a:gd name="connsiteY4" fmla="*/ 7639 h 109285"/>
                  <a:gd name="connsiteX5" fmla="*/ 79042 w 80903"/>
                  <a:gd name="connsiteY5" fmla="*/ 105751 h 10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03" h="109285">
                    <a:moveTo>
                      <a:pt x="80903" y="109285"/>
                    </a:moveTo>
                    <a:lnTo>
                      <a:pt x="0" y="109285"/>
                    </a:lnTo>
                    <a:lnTo>
                      <a:pt x="4725" y="98939"/>
                    </a:lnTo>
                    <a:cubicBezTo>
                      <a:pt x="11133" y="71601"/>
                      <a:pt x="1666" y="32012"/>
                      <a:pt x="12365" y="16795"/>
                    </a:cubicBezTo>
                    <a:cubicBezTo>
                      <a:pt x="23065" y="1578"/>
                      <a:pt x="57812" y="-7187"/>
                      <a:pt x="68925" y="7639"/>
                    </a:cubicBezTo>
                    <a:cubicBezTo>
                      <a:pt x="80038" y="22465"/>
                      <a:pt x="70803" y="75373"/>
                      <a:pt x="79042" y="105751"/>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Isosceles Triangle 5">
                <a:extLst>
                  <a:ext uri="{FF2B5EF4-FFF2-40B4-BE49-F238E27FC236}">
                    <a16:creationId xmlns:a16="http://schemas.microsoft.com/office/drawing/2014/main" id="{384AF0BB-B289-447B-8757-7CB87766991A}"/>
                  </a:ext>
                </a:extLst>
              </p:cNvPr>
              <p:cNvSpPr/>
              <p:nvPr/>
            </p:nvSpPr>
            <p:spPr>
              <a:xfrm>
                <a:off x="1391106" y="2186081"/>
                <a:ext cx="217738"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27" h="1150169">
                    <a:moveTo>
                      <a:pt x="26846" y="1092962"/>
                    </a:moveTo>
                    <a:cubicBezTo>
                      <a:pt x="-74215" y="946391"/>
                      <a:pt x="135165" y="725596"/>
                      <a:pt x="239584" y="542711"/>
                    </a:cubicBezTo>
                    <a:cubicBezTo>
                      <a:pt x="357909" y="341553"/>
                      <a:pt x="300266" y="23371"/>
                      <a:pt x="534230" y="1148"/>
                    </a:cubicBezTo>
                    <a:cubicBezTo>
                      <a:pt x="768194" y="-21075"/>
                      <a:pt x="811391" y="284410"/>
                      <a:pt x="919549" y="469693"/>
                    </a:cubicBezTo>
                    <a:cubicBezTo>
                      <a:pt x="1034136" y="668453"/>
                      <a:pt x="1141189" y="911996"/>
                      <a:pt x="1088712" y="1010420"/>
                    </a:cubicBezTo>
                    <a:cubicBezTo>
                      <a:pt x="1036235" y="1108844"/>
                      <a:pt x="824047" y="1057916"/>
                      <a:pt x="604685" y="1060239"/>
                    </a:cubicBezTo>
                    <a:cubicBezTo>
                      <a:pt x="378557" y="1057916"/>
                      <a:pt x="127907" y="1239533"/>
                      <a:pt x="26846" y="109296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AEA2840-A9DC-4F86-BEA3-C03A833B526E}"/>
                </a:ext>
              </a:extLst>
            </p:cNvPr>
            <p:cNvGrpSpPr/>
            <p:nvPr/>
          </p:nvGrpSpPr>
          <p:grpSpPr>
            <a:xfrm rot="19772271">
              <a:off x="3932685" y="1987962"/>
              <a:ext cx="220392" cy="215460"/>
              <a:chOff x="1025570" y="1628756"/>
              <a:chExt cx="220392" cy="215460"/>
            </a:xfrm>
            <a:solidFill>
              <a:srgbClr val="EA3636"/>
            </a:solidFill>
          </p:grpSpPr>
          <p:sp>
            <p:nvSpPr>
              <p:cNvPr id="82" name="Freeform: Shape 81">
                <a:extLst>
                  <a:ext uri="{FF2B5EF4-FFF2-40B4-BE49-F238E27FC236}">
                    <a16:creationId xmlns:a16="http://schemas.microsoft.com/office/drawing/2014/main" id="{EC817657-6E91-4F75-808D-7E806493DE9B}"/>
                  </a:ext>
                </a:extLst>
              </p:cNvPr>
              <p:cNvSpPr/>
              <p:nvPr/>
            </p:nvSpPr>
            <p:spPr>
              <a:xfrm rot="10800000">
                <a:off x="1095190" y="1729532"/>
                <a:ext cx="85913" cy="114684"/>
              </a:xfrm>
              <a:custGeom>
                <a:avLst/>
                <a:gdLst>
                  <a:gd name="connsiteX0" fmla="*/ 85913 w 85913"/>
                  <a:gd name="connsiteY0" fmla="*/ 114684 h 114684"/>
                  <a:gd name="connsiteX1" fmla="*/ 0 w 85913"/>
                  <a:gd name="connsiteY1" fmla="*/ 114684 h 114684"/>
                  <a:gd name="connsiteX2" fmla="*/ 8442 w 85913"/>
                  <a:gd name="connsiteY2" fmla="*/ 98939 h 114684"/>
                  <a:gd name="connsiteX3" fmla="*/ 16083 w 85913"/>
                  <a:gd name="connsiteY3" fmla="*/ 16795 h 114684"/>
                  <a:gd name="connsiteX4" fmla="*/ 72642 w 85913"/>
                  <a:gd name="connsiteY4" fmla="*/ 7639 h 114684"/>
                  <a:gd name="connsiteX5" fmla="*/ 82759 w 85913"/>
                  <a:gd name="connsiteY5" fmla="*/ 105751 h 11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3" h="114684">
                    <a:moveTo>
                      <a:pt x="85913" y="114684"/>
                    </a:moveTo>
                    <a:lnTo>
                      <a:pt x="0" y="114684"/>
                    </a:lnTo>
                    <a:lnTo>
                      <a:pt x="8442" y="98939"/>
                    </a:lnTo>
                    <a:cubicBezTo>
                      <a:pt x="16837" y="69047"/>
                      <a:pt x="5383" y="32012"/>
                      <a:pt x="16083" y="16795"/>
                    </a:cubicBezTo>
                    <a:cubicBezTo>
                      <a:pt x="26782" y="1578"/>
                      <a:pt x="61529" y="-7187"/>
                      <a:pt x="72642" y="7639"/>
                    </a:cubicBezTo>
                    <a:cubicBezTo>
                      <a:pt x="83755" y="22465"/>
                      <a:pt x="77358" y="77360"/>
                      <a:pt x="82759" y="105751"/>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Isosceles Triangle 5">
                <a:extLst>
                  <a:ext uri="{FF2B5EF4-FFF2-40B4-BE49-F238E27FC236}">
                    <a16:creationId xmlns:a16="http://schemas.microsoft.com/office/drawing/2014/main" id="{8EB9F13A-A9DE-4302-A221-8D6E3257BB37}"/>
                  </a:ext>
                </a:extLst>
              </p:cNvPr>
              <p:cNvSpPr/>
              <p:nvPr/>
            </p:nvSpPr>
            <p:spPr>
              <a:xfrm>
                <a:off x="1025570" y="1628756"/>
                <a:ext cx="220392" cy="148594"/>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6883 w 1344711"/>
                  <a:gd name="connsiteY0" fmla="*/ 1152163 h 1209513"/>
                  <a:gd name="connsiteX1" fmla="*/ 380466 w 1344711"/>
                  <a:gd name="connsiteY1" fmla="*/ 571758 h 1209513"/>
                  <a:gd name="connsiteX2" fmla="*/ 675117 w 1344711"/>
                  <a:gd name="connsiteY2" fmla="*/ 35 h 1209513"/>
                  <a:gd name="connsiteX3" fmla="*/ 990066 w 1344711"/>
                  <a:gd name="connsiteY3" fmla="*/ 559058 h 1209513"/>
                  <a:gd name="connsiteX4" fmla="*/ 1340176 w 1344711"/>
                  <a:gd name="connsiteY4" fmla="*/ 1129938 h 1209513"/>
                  <a:gd name="connsiteX5" fmla="*/ 729873 w 1344711"/>
                  <a:gd name="connsiteY5" fmla="*/ 1189821 h 1209513"/>
                  <a:gd name="connsiteX6" fmla="*/ 6883 w 1344711"/>
                  <a:gd name="connsiteY6" fmla="*/ 1152163 h 1209513"/>
                  <a:gd name="connsiteX0" fmla="*/ 31471 w 1369299"/>
                  <a:gd name="connsiteY0" fmla="*/ 1152163 h 1261758"/>
                  <a:gd name="connsiteX1" fmla="*/ 405054 w 1369299"/>
                  <a:gd name="connsiteY1" fmla="*/ 571758 h 1261758"/>
                  <a:gd name="connsiteX2" fmla="*/ 699705 w 1369299"/>
                  <a:gd name="connsiteY2" fmla="*/ 35 h 1261758"/>
                  <a:gd name="connsiteX3" fmla="*/ 1014654 w 1369299"/>
                  <a:gd name="connsiteY3" fmla="*/ 559058 h 1261758"/>
                  <a:gd name="connsiteX4" fmla="*/ 1364764 w 1369299"/>
                  <a:gd name="connsiteY4" fmla="*/ 1129938 h 1261758"/>
                  <a:gd name="connsiteX5" fmla="*/ 754461 w 1369299"/>
                  <a:gd name="connsiteY5" fmla="*/ 1189821 h 1261758"/>
                  <a:gd name="connsiteX6" fmla="*/ 31471 w 1369299"/>
                  <a:gd name="connsiteY6" fmla="*/ 1152163 h 1261758"/>
                  <a:gd name="connsiteX0" fmla="*/ 31471 w 1388644"/>
                  <a:gd name="connsiteY0" fmla="*/ 1152163 h 1261758"/>
                  <a:gd name="connsiteX1" fmla="*/ 405054 w 1388644"/>
                  <a:gd name="connsiteY1" fmla="*/ 571758 h 1261758"/>
                  <a:gd name="connsiteX2" fmla="*/ 699705 w 1388644"/>
                  <a:gd name="connsiteY2" fmla="*/ 35 h 1261758"/>
                  <a:gd name="connsiteX3" fmla="*/ 1014654 w 1388644"/>
                  <a:gd name="connsiteY3" fmla="*/ 559058 h 1261758"/>
                  <a:gd name="connsiteX4" fmla="*/ 1364764 w 1388644"/>
                  <a:gd name="connsiteY4" fmla="*/ 1129938 h 1261758"/>
                  <a:gd name="connsiteX5" fmla="*/ 754461 w 1388644"/>
                  <a:gd name="connsiteY5" fmla="*/ 1189821 h 1261758"/>
                  <a:gd name="connsiteX6" fmla="*/ 31471 w 1388644"/>
                  <a:gd name="connsiteY6" fmla="*/ 1152163 h 1261758"/>
                  <a:gd name="connsiteX0" fmla="*/ 31471 w 1373813"/>
                  <a:gd name="connsiteY0" fmla="*/ 1152298 h 1261893"/>
                  <a:gd name="connsiteX1" fmla="*/ 405054 w 1373813"/>
                  <a:gd name="connsiteY1" fmla="*/ 571893 h 1261893"/>
                  <a:gd name="connsiteX2" fmla="*/ 699705 w 1373813"/>
                  <a:gd name="connsiteY2" fmla="*/ 170 h 1261893"/>
                  <a:gd name="connsiteX3" fmla="*/ 1089600 w 1373813"/>
                  <a:gd name="connsiteY3" fmla="*/ 518983 h 1261893"/>
                  <a:gd name="connsiteX4" fmla="*/ 1364764 w 1373813"/>
                  <a:gd name="connsiteY4" fmla="*/ 1130073 h 1261893"/>
                  <a:gd name="connsiteX5" fmla="*/ 754461 w 1373813"/>
                  <a:gd name="connsiteY5" fmla="*/ 1189956 h 1261893"/>
                  <a:gd name="connsiteX6" fmla="*/ 31471 w 1373813"/>
                  <a:gd name="connsiteY6" fmla="*/ 1152298 h 1261893"/>
                  <a:gd name="connsiteX0" fmla="*/ 14525 w 1356867"/>
                  <a:gd name="connsiteY0" fmla="*/ 1152197 h 1210940"/>
                  <a:gd name="connsiteX1" fmla="*/ 283174 w 1356867"/>
                  <a:gd name="connsiteY1" fmla="*/ 551680 h 1210940"/>
                  <a:gd name="connsiteX2" fmla="*/ 682759 w 1356867"/>
                  <a:gd name="connsiteY2" fmla="*/ 69 h 1210940"/>
                  <a:gd name="connsiteX3" fmla="*/ 1072654 w 1356867"/>
                  <a:gd name="connsiteY3" fmla="*/ 518882 h 1210940"/>
                  <a:gd name="connsiteX4" fmla="*/ 1347818 w 1356867"/>
                  <a:gd name="connsiteY4" fmla="*/ 1129972 h 1210940"/>
                  <a:gd name="connsiteX5" fmla="*/ 737515 w 1356867"/>
                  <a:gd name="connsiteY5" fmla="*/ 1189855 h 1210940"/>
                  <a:gd name="connsiteX6" fmla="*/ 14525 w 1356867"/>
                  <a:gd name="connsiteY6" fmla="*/ 1152197 h 1210940"/>
                  <a:gd name="connsiteX0" fmla="*/ 14525 w 1356867"/>
                  <a:gd name="connsiteY0" fmla="*/ 1157188 h 1215931"/>
                  <a:gd name="connsiteX1" fmla="*/ 283174 w 1356867"/>
                  <a:gd name="connsiteY1" fmla="*/ 556671 h 1215931"/>
                  <a:gd name="connsiteX2" fmla="*/ 682759 w 1356867"/>
                  <a:gd name="connsiteY2" fmla="*/ 5060 h 1215931"/>
                  <a:gd name="connsiteX3" fmla="*/ 1072654 w 1356867"/>
                  <a:gd name="connsiteY3" fmla="*/ 523873 h 1215931"/>
                  <a:gd name="connsiteX4" fmla="*/ 1347818 w 1356867"/>
                  <a:gd name="connsiteY4" fmla="*/ 1134963 h 1215931"/>
                  <a:gd name="connsiteX5" fmla="*/ 737515 w 1356867"/>
                  <a:gd name="connsiteY5" fmla="*/ 1194846 h 1215931"/>
                  <a:gd name="connsiteX6" fmla="*/ 14525 w 1356867"/>
                  <a:gd name="connsiteY6" fmla="*/ 1157188 h 1215931"/>
                  <a:gd name="connsiteX0" fmla="*/ 14525 w 1342420"/>
                  <a:gd name="connsiteY0" fmla="*/ 1157188 h 1215931"/>
                  <a:gd name="connsiteX1" fmla="*/ 283174 w 1342420"/>
                  <a:gd name="connsiteY1" fmla="*/ 556671 h 1215931"/>
                  <a:gd name="connsiteX2" fmla="*/ 682759 w 1342420"/>
                  <a:gd name="connsiteY2" fmla="*/ 5060 h 1215931"/>
                  <a:gd name="connsiteX3" fmla="*/ 1072654 w 1342420"/>
                  <a:gd name="connsiteY3" fmla="*/ 523873 h 1215931"/>
                  <a:gd name="connsiteX4" fmla="*/ 1332833 w 1342420"/>
                  <a:gd name="connsiteY4" fmla="*/ 1094746 h 1215931"/>
                  <a:gd name="connsiteX5" fmla="*/ 737515 w 1342420"/>
                  <a:gd name="connsiteY5" fmla="*/ 1194846 h 1215931"/>
                  <a:gd name="connsiteX6" fmla="*/ 14525 w 1342420"/>
                  <a:gd name="connsiteY6" fmla="*/ 1157188 h 1215931"/>
                  <a:gd name="connsiteX0" fmla="*/ 14525 w 1361790"/>
                  <a:gd name="connsiteY0" fmla="*/ 1157188 h 1256337"/>
                  <a:gd name="connsiteX1" fmla="*/ 283174 w 1361790"/>
                  <a:gd name="connsiteY1" fmla="*/ 556671 h 1256337"/>
                  <a:gd name="connsiteX2" fmla="*/ 682759 w 1361790"/>
                  <a:gd name="connsiteY2" fmla="*/ 5060 h 1256337"/>
                  <a:gd name="connsiteX3" fmla="*/ 1072654 w 1361790"/>
                  <a:gd name="connsiteY3" fmla="*/ 523873 h 1256337"/>
                  <a:gd name="connsiteX4" fmla="*/ 1332833 w 1361790"/>
                  <a:gd name="connsiteY4" fmla="*/ 1094746 h 1256337"/>
                  <a:gd name="connsiteX5" fmla="*/ 737515 w 1361790"/>
                  <a:gd name="connsiteY5" fmla="*/ 1194846 h 1256337"/>
                  <a:gd name="connsiteX6" fmla="*/ 14525 w 1361790"/>
                  <a:gd name="connsiteY6" fmla="*/ 1157188 h 1256337"/>
                  <a:gd name="connsiteX0" fmla="*/ 40102 w 1387367"/>
                  <a:gd name="connsiteY0" fmla="*/ 1157188 h 1259419"/>
                  <a:gd name="connsiteX1" fmla="*/ 308751 w 1387367"/>
                  <a:gd name="connsiteY1" fmla="*/ 556671 h 1259419"/>
                  <a:gd name="connsiteX2" fmla="*/ 708336 w 1387367"/>
                  <a:gd name="connsiteY2" fmla="*/ 5060 h 1259419"/>
                  <a:gd name="connsiteX3" fmla="*/ 1098231 w 1387367"/>
                  <a:gd name="connsiteY3" fmla="*/ 523873 h 1259419"/>
                  <a:gd name="connsiteX4" fmla="*/ 1358410 w 1387367"/>
                  <a:gd name="connsiteY4" fmla="*/ 1094746 h 1259419"/>
                  <a:gd name="connsiteX5" fmla="*/ 763092 w 1387367"/>
                  <a:gd name="connsiteY5" fmla="*/ 1194846 h 1259419"/>
                  <a:gd name="connsiteX6" fmla="*/ 40102 w 1387367"/>
                  <a:gd name="connsiteY6" fmla="*/ 1157188 h 1259419"/>
                  <a:gd name="connsiteX0" fmla="*/ 40102 w 1387367"/>
                  <a:gd name="connsiteY0" fmla="*/ 1152552 h 1254783"/>
                  <a:gd name="connsiteX1" fmla="*/ 308751 w 1387367"/>
                  <a:gd name="connsiteY1" fmla="*/ 552035 h 1254783"/>
                  <a:gd name="connsiteX2" fmla="*/ 708336 w 1387367"/>
                  <a:gd name="connsiteY2" fmla="*/ 424 h 1254783"/>
                  <a:gd name="connsiteX3" fmla="*/ 1098231 w 1387367"/>
                  <a:gd name="connsiteY3" fmla="*/ 519237 h 1254783"/>
                  <a:gd name="connsiteX4" fmla="*/ 1358410 w 1387367"/>
                  <a:gd name="connsiteY4" fmla="*/ 1090110 h 1254783"/>
                  <a:gd name="connsiteX5" fmla="*/ 763092 w 1387367"/>
                  <a:gd name="connsiteY5" fmla="*/ 1190210 h 1254783"/>
                  <a:gd name="connsiteX6" fmla="*/ 40102 w 1387367"/>
                  <a:gd name="connsiteY6" fmla="*/ 1152552 h 125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367" h="1254783">
                    <a:moveTo>
                      <a:pt x="40102" y="1152552"/>
                    </a:moveTo>
                    <a:cubicBezTo>
                      <a:pt x="-110566" y="945653"/>
                      <a:pt x="204332" y="734920"/>
                      <a:pt x="308751" y="552035"/>
                    </a:cubicBezTo>
                    <a:cubicBezTo>
                      <a:pt x="427076" y="350877"/>
                      <a:pt x="396870" y="-14225"/>
                      <a:pt x="708336" y="424"/>
                    </a:cubicBezTo>
                    <a:cubicBezTo>
                      <a:pt x="1019802" y="15073"/>
                      <a:pt x="990073" y="333954"/>
                      <a:pt x="1098231" y="519237"/>
                    </a:cubicBezTo>
                    <a:cubicBezTo>
                      <a:pt x="1212818" y="717997"/>
                      <a:pt x="1474226" y="797310"/>
                      <a:pt x="1358410" y="1090110"/>
                    </a:cubicBezTo>
                    <a:cubicBezTo>
                      <a:pt x="1242594" y="1382910"/>
                      <a:pt x="982454" y="1187887"/>
                      <a:pt x="763092" y="1190210"/>
                    </a:cubicBezTo>
                    <a:cubicBezTo>
                      <a:pt x="536964" y="1187887"/>
                      <a:pt x="190770" y="1359451"/>
                      <a:pt x="40102" y="115255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D1CD965-D142-4F7F-B3DE-2BB91E4F2D94}"/>
                </a:ext>
              </a:extLst>
            </p:cNvPr>
            <p:cNvGrpSpPr/>
            <p:nvPr/>
          </p:nvGrpSpPr>
          <p:grpSpPr>
            <a:xfrm rot="843260">
              <a:off x="4556659" y="1873606"/>
              <a:ext cx="217738" cy="217478"/>
              <a:chOff x="1391106" y="1628800"/>
              <a:chExt cx="217738" cy="217478"/>
            </a:xfrm>
            <a:solidFill>
              <a:srgbClr val="EA3636"/>
            </a:solidFill>
          </p:grpSpPr>
          <p:sp>
            <p:nvSpPr>
              <p:cNvPr id="80" name="Freeform: Shape 79">
                <a:extLst>
                  <a:ext uri="{FF2B5EF4-FFF2-40B4-BE49-F238E27FC236}">
                    <a16:creationId xmlns:a16="http://schemas.microsoft.com/office/drawing/2014/main" id="{4033B125-C59C-492B-8B9A-FAAF1F889416}"/>
                  </a:ext>
                </a:extLst>
              </p:cNvPr>
              <p:cNvSpPr/>
              <p:nvPr/>
            </p:nvSpPr>
            <p:spPr>
              <a:xfrm rot="10800000">
                <a:off x="1464285" y="1736993"/>
                <a:ext cx="80903" cy="109285"/>
              </a:xfrm>
              <a:custGeom>
                <a:avLst/>
                <a:gdLst>
                  <a:gd name="connsiteX0" fmla="*/ 80903 w 80903"/>
                  <a:gd name="connsiteY0" fmla="*/ 109285 h 109285"/>
                  <a:gd name="connsiteX1" fmla="*/ 0 w 80903"/>
                  <a:gd name="connsiteY1" fmla="*/ 109285 h 109285"/>
                  <a:gd name="connsiteX2" fmla="*/ 4725 w 80903"/>
                  <a:gd name="connsiteY2" fmla="*/ 98939 h 109285"/>
                  <a:gd name="connsiteX3" fmla="*/ 12365 w 80903"/>
                  <a:gd name="connsiteY3" fmla="*/ 16795 h 109285"/>
                  <a:gd name="connsiteX4" fmla="*/ 68925 w 80903"/>
                  <a:gd name="connsiteY4" fmla="*/ 7639 h 109285"/>
                  <a:gd name="connsiteX5" fmla="*/ 79042 w 80903"/>
                  <a:gd name="connsiteY5" fmla="*/ 105751 h 10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03" h="109285">
                    <a:moveTo>
                      <a:pt x="80903" y="109285"/>
                    </a:moveTo>
                    <a:lnTo>
                      <a:pt x="0" y="109285"/>
                    </a:lnTo>
                    <a:lnTo>
                      <a:pt x="4725" y="98939"/>
                    </a:lnTo>
                    <a:cubicBezTo>
                      <a:pt x="11133" y="71601"/>
                      <a:pt x="1666" y="32012"/>
                      <a:pt x="12365" y="16795"/>
                    </a:cubicBezTo>
                    <a:cubicBezTo>
                      <a:pt x="23065" y="1578"/>
                      <a:pt x="57812" y="-7187"/>
                      <a:pt x="68925" y="7639"/>
                    </a:cubicBezTo>
                    <a:cubicBezTo>
                      <a:pt x="80038" y="22465"/>
                      <a:pt x="70803" y="75373"/>
                      <a:pt x="79042" y="105751"/>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Isosceles Triangle 5">
                <a:extLst>
                  <a:ext uri="{FF2B5EF4-FFF2-40B4-BE49-F238E27FC236}">
                    <a16:creationId xmlns:a16="http://schemas.microsoft.com/office/drawing/2014/main" id="{1972EB6B-AE92-42B7-B5ED-0DAED63A105A}"/>
                  </a:ext>
                </a:extLst>
              </p:cNvPr>
              <p:cNvSpPr/>
              <p:nvPr/>
            </p:nvSpPr>
            <p:spPr>
              <a:xfrm>
                <a:off x="1391106" y="1628800"/>
                <a:ext cx="217738"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27" h="1150169">
                    <a:moveTo>
                      <a:pt x="26846" y="1092962"/>
                    </a:moveTo>
                    <a:cubicBezTo>
                      <a:pt x="-74215" y="946391"/>
                      <a:pt x="135165" y="725596"/>
                      <a:pt x="239584" y="542711"/>
                    </a:cubicBezTo>
                    <a:cubicBezTo>
                      <a:pt x="357909" y="341553"/>
                      <a:pt x="300266" y="23371"/>
                      <a:pt x="534230" y="1148"/>
                    </a:cubicBezTo>
                    <a:cubicBezTo>
                      <a:pt x="768194" y="-21075"/>
                      <a:pt x="811391" y="284410"/>
                      <a:pt x="919549" y="469693"/>
                    </a:cubicBezTo>
                    <a:cubicBezTo>
                      <a:pt x="1034136" y="668453"/>
                      <a:pt x="1141189" y="911996"/>
                      <a:pt x="1088712" y="1010420"/>
                    </a:cubicBezTo>
                    <a:cubicBezTo>
                      <a:pt x="1036235" y="1108844"/>
                      <a:pt x="824047" y="1057916"/>
                      <a:pt x="604685" y="1060239"/>
                    </a:cubicBezTo>
                    <a:cubicBezTo>
                      <a:pt x="378557" y="1057916"/>
                      <a:pt x="127907" y="1239533"/>
                      <a:pt x="26846" y="109296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047F153-DF79-4373-ADC6-C76FFDFE97FB}"/>
                </a:ext>
              </a:extLst>
            </p:cNvPr>
            <p:cNvGrpSpPr/>
            <p:nvPr/>
          </p:nvGrpSpPr>
          <p:grpSpPr>
            <a:xfrm rot="2580732">
              <a:off x="5405993" y="2379008"/>
              <a:ext cx="179839" cy="214603"/>
              <a:chOff x="1771030" y="1658198"/>
              <a:chExt cx="179839" cy="214603"/>
            </a:xfrm>
            <a:solidFill>
              <a:srgbClr val="EA3636"/>
            </a:solidFill>
          </p:grpSpPr>
          <p:sp>
            <p:nvSpPr>
              <p:cNvPr id="78" name="Freeform: Shape 77">
                <a:extLst>
                  <a:ext uri="{FF2B5EF4-FFF2-40B4-BE49-F238E27FC236}">
                    <a16:creationId xmlns:a16="http://schemas.microsoft.com/office/drawing/2014/main" id="{06A20207-F50B-44FC-AD37-62E93590CD64}"/>
                  </a:ext>
                </a:extLst>
              </p:cNvPr>
              <p:cNvSpPr/>
              <p:nvPr/>
            </p:nvSpPr>
            <p:spPr>
              <a:xfrm rot="10800000">
                <a:off x="1818732" y="1777350"/>
                <a:ext cx="73293" cy="95451"/>
              </a:xfrm>
              <a:custGeom>
                <a:avLst/>
                <a:gdLst>
                  <a:gd name="connsiteX0" fmla="*/ 73293 w 73293"/>
                  <a:gd name="connsiteY0" fmla="*/ 95451 h 95451"/>
                  <a:gd name="connsiteX1" fmla="*/ 0 w 73293"/>
                  <a:gd name="connsiteY1" fmla="*/ 95451 h 95451"/>
                  <a:gd name="connsiteX2" fmla="*/ 4011 w 73293"/>
                  <a:gd name="connsiteY2" fmla="*/ 88511 h 95451"/>
                  <a:gd name="connsiteX3" fmla="*/ 9947 w 73293"/>
                  <a:gd name="connsiteY3" fmla="*/ 11475 h 95451"/>
                  <a:gd name="connsiteX4" fmla="*/ 46075 w 73293"/>
                  <a:gd name="connsiteY4" fmla="*/ 9131 h 95451"/>
                  <a:gd name="connsiteX5" fmla="*/ 73220 w 73293"/>
                  <a:gd name="connsiteY5" fmla="*/ 95322 h 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93" h="95451">
                    <a:moveTo>
                      <a:pt x="73293" y="95451"/>
                    </a:moveTo>
                    <a:lnTo>
                      <a:pt x="0" y="95451"/>
                    </a:lnTo>
                    <a:lnTo>
                      <a:pt x="4011" y="88511"/>
                    </a:lnTo>
                    <a:cubicBezTo>
                      <a:pt x="11838" y="62308"/>
                      <a:pt x="2937" y="24705"/>
                      <a:pt x="9947" y="11475"/>
                    </a:cubicBezTo>
                    <a:cubicBezTo>
                      <a:pt x="16958" y="-1756"/>
                      <a:pt x="35529" y="-4844"/>
                      <a:pt x="46075" y="9131"/>
                    </a:cubicBezTo>
                    <a:cubicBezTo>
                      <a:pt x="56620" y="23105"/>
                      <a:pt x="62142" y="67498"/>
                      <a:pt x="73220" y="9532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Isosceles Triangle 5">
                <a:extLst>
                  <a:ext uri="{FF2B5EF4-FFF2-40B4-BE49-F238E27FC236}">
                    <a16:creationId xmlns:a16="http://schemas.microsoft.com/office/drawing/2014/main" id="{D8B16E58-BA53-4D08-902A-8C3D27D2C251}"/>
                  </a:ext>
                </a:extLst>
              </p:cNvPr>
              <p:cNvSpPr/>
              <p:nvPr/>
            </p:nvSpPr>
            <p:spPr>
              <a:xfrm flipH="1">
                <a:off x="1771030" y="1658198"/>
                <a:ext cx="179839"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 name="connsiteX0" fmla="*/ 4593 w 1145878"/>
                  <a:gd name="connsiteY0" fmla="*/ 1091814 h 1139684"/>
                  <a:gd name="connsiteX1" fmla="*/ 297753 w 1145878"/>
                  <a:gd name="connsiteY1" fmla="*/ 541563 h 1139684"/>
                  <a:gd name="connsiteX2" fmla="*/ 511977 w 1145878"/>
                  <a:gd name="connsiteY2" fmla="*/ 0 h 1139684"/>
                  <a:gd name="connsiteX3" fmla="*/ 867140 w 1145878"/>
                  <a:gd name="connsiteY3" fmla="*/ 478597 h 1139684"/>
                  <a:gd name="connsiteX4" fmla="*/ 1136829 w 1145878"/>
                  <a:gd name="connsiteY4" fmla="*/ 959008 h 1139684"/>
                  <a:gd name="connsiteX5" fmla="*/ 536227 w 1145878"/>
                  <a:gd name="connsiteY5" fmla="*/ 1112744 h 1139684"/>
                  <a:gd name="connsiteX6" fmla="*/ 4593 w 1145878"/>
                  <a:gd name="connsiteY6" fmla="*/ 1091814 h 1139684"/>
                  <a:gd name="connsiteX0" fmla="*/ 4593 w 1145878"/>
                  <a:gd name="connsiteY0" fmla="*/ 902939 h 950809"/>
                  <a:gd name="connsiteX1" fmla="*/ 297753 w 1145878"/>
                  <a:gd name="connsiteY1" fmla="*/ 352688 h 950809"/>
                  <a:gd name="connsiteX2" fmla="*/ 562631 w 1145878"/>
                  <a:gd name="connsiteY2" fmla="*/ 0 h 950809"/>
                  <a:gd name="connsiteX3" fmla="*/ 867140 w 1145878"/>
                  <a:gd name="connsiteY3" fmla="*/ 289722 h 950809"/>
                  <a:gd name="connsiteX4" fmla="*/ 1136829 w 1145878"/>
                  <a:gd name="connsiteY4" fmla="*/ 770133 h 950809"/>
                  <a:gd name="connsiteX5" fmla="*/ 536227 w 1145878"/>
                  <a:gd name="connsiteY5" fmla="*/ 923869 h 950809"/>
                  <a:gd name="connsiteX6" fmla="*/ 4593 w 1145878"/>
                  <a:gd name="connsiteY6" fmla="*/ 902939 h 950809"/>
                  <a:gd name="connsiteX0" fmla="*/ 7358 w 1145479"/>
                  <a:gd name="connsiteY0" fmla="*/ 902939 h 922562"/>
                  <a:gd name="connsiteX1" fmla="*/ 300518 w 1145479"/>
                  <a:gd name="connsiteY1" fmla="*/ 352688 h 922562"/>
                  <a:gd name="connsiteX2" fmla="*/ 565396 w 1145479"/>
                  <a:gd name="connsiteY2" fmla="*/ 0 h 922562"/>
                  <a:gd name="connsiteX3" fmla="*/ 869905 w 1145479"/>
                  <a:gd name="connsiteY3" fmla="*/ 289722 h 922562"/>
                  <a:gd name="connsiteX4" fmla="*/ 1139594 w 1145479"/>
                  <a:gd name="connsiteY4" fmla="*/ 770133 h 922562"/>
                  <a:gd name="connsiteX5" fmla="*/ 614973 w 1145479"/>
                  <a:gd name="connsiteY5" fmla="*/ 810545 h 922562"/>
                  <a:gd name="connsiteX6" fmla="*/ 7358 w 1145479"/>
                  <a:gd name="connsiteY6" fmla="*/ 902939 h 922562"/>
                  <a:gd name="connsiteX0" fmla="*/ 7358 w 1025398"/>
                  <a:gd name="connsiteY0" fmla="*/ 902939 h 922562"/>
                  <a:gd name="connsiteX1" fmla="*/ 300518 w 1025398"/>
                  <a:gd name="connsiteY1" fmla="*/ 352688 h 922562"/>
                  <a:gd name="connsiteX2" fmla="*/ 565396 w 1025398"/>
                  <a:gd name="connsiteY2" fmla="*/ 0 h 922562"/>
                  <a:gd name="connsiteX3" fmla="*/ 869905 w 1025398"/>
                  <a:gd name="connsiteY3" fmla="*/ 289722 h 922562"/>
                  <a:gd name="connsiteX4" fmla="*/ 1012960 w 1025398"/>
                  <a:gd name="connsiteY4" fmla="*/ 744950 h 922562"/>
                  <a:gd name="connsiteX5" fmla="*/ 614973 w 1025398"/>
                  <a:gd name="connsiteY5" fmla="*/ 810545 h 922562"/>
                  <a:gd name="connsiteX6" fmla="*/ 7358 w 1025398"/>
                  <a:gd name="connsiteY6" fmla="*/ 902939 h 922562"/>
                  <a:gd name="connsiteX0" fmla="*/ 7700 w 1013077"/>
                  <a:gd name="connsiteY0" fmla="*/ 827392 h 857014"/>
                  <a:gd name="connsiteX1" fmla="*/ 288197 w 1013077"/>
                  <a:gd name="connsiteY1" fmla="*/ 352688 h 857014"/>
                  <a:gd name="connsiteX2" fmla="*/ 553075 w 1013077"/>
                  <a:gd name="connsiteY2" fmla="*/ 0 h 857014"/>
                  <a:gd name="connsiteX3" fmla="*/ 857584 w 1013077"/>
                  <a:gd name="connsiteY3" fmla="*/ 289722 h 857014"/>
                  <a:gd name="connsiteX4" fmla="*/ 1000639 w 1013077"/>
                  <a:gd name="connsiteY4" fmla="*/ 744950 h 857014"/>
                  <a:gd name="connsiteX5" fmla="*/ 602652 w 1013077"/>
                  <a:gd name="connsiteY5" fmla="*/ 810545 h 857014"/>
                  <a:gd name="connsiteX6" fmla="*/ 7700 w 1013077"/>
                  <a:gd name="connsiteY6" fmla="*/ 827392 h 857014"/>
                  <a:gd name="connsiteX0" fmla="*/ 31056 w 1036433"/>
                  <a:gd name="connsiteY0" fmla="*/ 827392 h 890317"/>
                  <a:gd name="connsiteX1" fmla="*/ 311553 w 1036433"/>
                  <a:gd name="connsiteY1" fmla="*/ 352688 h 890317"/>
                  <a:gd name="connsiteX2" fmla="*/ 576431 w 1036433"/>
                  <a:gd name="connsiteY2" fmla="*/ 0 h 890317"/>
                  <a:gd name="connsiteX3" fmla="*/ 880940 w 1036433"/>
                  <a:gd name="connsiteY3" fmla="*/ 289722 h 890317"/>
                  <a:gd name="connsiteX4" fmla="*/ 1023995 w 1036433"/>
                  <a:gd name="connsiteY4" fmla="*/ 744950 h 890317"/>
                  <a:gd name="connsiteX5" fmla="*/ 626008 w 1036433"/>
                  <a:gd name="connsiteY5" fmla="*/ 810545 h 890317"/>
                  <a:gd name="connsiteX6" fmla="*/ 31056 w 1036433"/>
                  <a:gd name="connsiteY6" fmla="*/ 827392 h 890317"/>
                  <a:gd name="connsiteX0" fmla="*/ 39607 w 956342"/>
                  <a:gd name="connsiteY0" fmla="*/ 827392 h 890317"/>
                  <a:gd name="connsiteX1" fmla="*/ 231462 w 956342"/>
                  <a:gd name="connsiteY1" fmla="*/ 352688 h 890317"/>
                  <a:gd name="connsiteX2" fmla="*/ 496340 w 956342"/>
                  <a:gd name="connsiteY2" fmla="*/ 0 h 890317"/>
                  <a:gd name="connsiteX3" fmla="*/ 800849 w 956342"/>
                  <a:gd name="connsiteY3" fmla="*/ 289722 h 890317"/>
                  <a:gd name="connsiteX4" fmla="*/ 943904 w 956342"/>
                  <a:gd name="connsiteY4" fmla="*/ 744950 h 890317"/>
                  <a:gd name="connsiteX5" fmla="*/ 545917 w 956342"/>
                  <a:gd name="connsiteY5" fmla="*/ 810545 h 890317"/>
                  <a:gd name="connsiteX6" fmla="*/ 39607 w 956342"/>
                  <a:gd name="connsiteY6" fmla="*/ 827392 h 8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342" h="890317">
                    <a:moveTo>
                      <a:pt x="39607" y="827392"/>
                    </a:moveTo>
                    <a:cubicBezTo>
                      <a:pt x="-88775" y="675537"/>
                      <a:pt x="127043" y="535573"/>
                      <a:pt x="231462" y="352688"/>
                    </a:cubicBezTo>
                    <a:cubicBezTo>
                      <a:pt x="349787" y="151530"/>
                      <a:pt x="310968" y="443"/>
                      <a:pt x="496340" y="0"/>
                    </a:cubicBezTo>
                    <a:cubicBezTo>
                      <a:pt x="681712" y="-443"/>
                      <a:pt x="692691" y="104439"/>
                      <a:pt x="800849" y="289722"/>
                    </a:cubicBezTo>
                    <a:cubicBezTo>
                      <a:pt x="915436" y="488482"/>
                      <a:pt x="986393" y="658146"/>
                      <a:pt x="943904" y="744950"/>
                    </a:cubicBezTo>
                    <a:cubicBezTo>
                      <a:pt x="901415" y="831754"/>
                      <a:pt x="765279" y="808222"/>
                      <a:pt x="545917" y="810545"/>
                    </a:cubicBezTo>
                    <a:cubicBezTo>
                      <a:pt x="319789" y="808222"/>
                      <a:pt x="167989" y="979247"/>
                      <a:pt x="39607" y="82739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4FC8B559-A437-4C02-B457-9BD0169DDB48}"/>
                </a:ext>
              </a:extLst>
            </p:cNvPr>
            <p:cNvGrpSpPr/>
            <p:nvPr/>
          </p:nvGrpSpPr>
          <p:grpSpPr>
            <a:xfrm rot="12111919">
              <a:off x="4076375" y="4067880"/>
              <a:ext cx="179839" cy="214603"/>
              <a:chOff x="1771030" y="1658198"/>
              <a:chExt cx="179839" cy="214603"/>
            </a:xfrm>
            <a:solidFill>
              <a:srgbClr val="EA3636"/>
            </a:solidFill>
          </p:grpSpPr>
          <p:sp>
            <p:nvSpPr>
              <p:cNvPr id="76" name="Freeform: Shape 75">
                <a:extLst>
                  <a:ext uri="{FF2B5EF4-FFF2-40B4-BE49-F238E27FC236}">
                    <a16:creationId xmlns:a16="http://schemas.microsoft.com/office/drawing/2014/main" id="{85848875-CEF1-4A7A-A439-AF9C9CD7C1F5}"/>
                  </a:ext>
                </a:extLst>
              </p:cNvPr>
              <p:cNvSpPr/>
              <p:nvPr/>
            </p:nvSpPr>
            <p:spPr>
              <a:xfrm rot="10800000">
                <a:off x="1818732" y="1777350"/>
                <a:ext cx="73293" cy="95451"/>
              </a:xfrm>
              <a:custGeom>
                <a:avLst/>
                <a:gdLst>
                  <a:gd name="connsiteX0" fmla="*/ 73293 w 73293"/>
                  <a:gd name="connsiteY0" fmla="*/ 95451 h 95451"/>
                  <a:gd name="connsiteX1" fmla="*/ 0 w 73293"/>
                  <a:gd name="connsiteY1" fmla="*/ 95451 h 95451"/>
                  <a:gd name="connsiteX2" fmla="*/ 4011 w 73293"/>
                  <a:gd name="connsiteY2" fmla="*/ 88511 h 95451"/>
                  <a:gd name="connsiteX3" fmla="*/ 9947 w 73293"/>
                  <a:gd name="connsiteY3" fmla="*/ 11475 h 95451"/>
                  <a:gd name="connsiteX4" fmla="*/ 46075 w 73293"/>
                  <a:gd name="connsiteY4" fmla="*/ 9131 h 95451"/>
                  <a:gd name="connsiteX5" fmla="*/ 73220 w 73293"/>
                  <a:gd name="connsiteY5" fmla="*/ 95322 h 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93" h="95451">
                    <a:moveTo>
                      <a:pt x="73293" y="95451"/>
                    </a:moveTo>
                    <a:lnTo>
                      <a:pt x="0" y="95451"/>
                    </a:lnTo>
                    <a:lnTo>
                      <a:pt x="4011" y="88511"/>
                    </a:lnTo>
                    <a:cubicBezTo>
                      <a:pt x="11838" y="62308"/>
                      <a:pt x="2937" y="24705"/>
                      <a:pt x="9947" y="11475"/>
                    </a:cubicBezTo>
                    <a:cubicBezTo>
                      <a:pt x="16958" y="-1756"/>
                      <a:pt x="35529" y="-4844"/>
                      <a:pt x="46075" y="9131"/>
                    </a:cubicBezTo>
                    <a:cubicBezTo>
                      <a:pt x="56620" y="23105"/>
                      <a:pt x="62142" y="67498"/>
                      <a:pt x="73220" y="9532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Isosceles Triangle 5">
                <a:extLst>
                  <a:ext uri="{FF2B5EF4-FFF2-40B4-BE49-F238E27FC236}">
                    <a16:creationId xmlns:a16="http://schemas.microsoft.com/office/drawing/2014/main" id="{082BCBAE-62D7-4240-88C4-A1036C6F8F12}"/>
                  </a:ext>
                </a:extLst>
              </p:cNvPr>
              <p:cNvSpPr/>
              <p:nvPr/>
            </p:nvSpPr>
            <p:spPr>
              <a:xfrm flipH="1">
                <a:off x="1771030" y="1658198"/>
                <a:ext cx="179839"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 name="connsiteX0" fmla="*/ 4593 w 1145878"/>
                  <a:gd name="connsiteY0" fmla="*/ 1091814 h 1139684"/>
                  <a:gd name="connsiteX1" fmla="*/ 297753 w 1145878"/>
                  <a:gd name="connsiteY1" fmla="*/ 541563 h 1139684"/>
                  <a:gd name="connsiteX2" fmla="*/ 511977 w 1145878"/>
                  <a:gd name="connsiteY2" fmla="*/ 0 h 1139684"/>
                  <a:gd name="connsiteX3" fmla="*/ 867140 w 1145878"/>
                  <a:gd name="connsiteY3" fmla="*/ 478597 h 1139684"/>
                  <a:gd name="connsiteX4" fmla="*/ 1136829 w 1145878"/>
                  <a:gd name="connsiteY4" fmla="*/ 959008 h 1139684"/>
                  <a:gd name="connsiteX5" fmla="*/ 536227 w 1145878"/>
                  <a:gd name="connsiteY5" fmla="*/ 1112744 h 1139684"/>
                  <a:gd name="connsiteX6" fmla="*/ 4593 w 1145878"/>
                  <a:gd name="connsiteY6" fmla="*/ 1091814 h 1139684"/>
                  <a:gd name="connsiteX0" fmla="*/ 4593 w 1145878"/>
                  <a:gd name="connsiteY0" fmla="*/ 902939 h 950809"/>
                  <a:gd name="connsiteX1" fmla="*/ 297753 w 1145878"/>
                  <a:gd name="connsiteY1" fmla="*/ 352688 h 950809"/>
                  <a:gd name="connsiteX2" fmla="*/ 562631 w 1145878"/>
                  <a:gd name="connsiteY2" fmla="*/ 0 h 950809"/>
                  <a:gd name="connsiteX3" fmla="*/ 867140 w 1145878"/>
                  <a:gd name="connsiteY3" fmla="*/ 289722 h 950809"/>
                  <a:gd name="connsiteX4" fmla="*/ 1136829 w 1145878"/>
                  <a:gd name="connsiteY4" fmla="*/ 770133 h 950809"/>
                  <a:gd name="connsiteX5" fmla="*/ 536227 w 1145878"/>
                  <a:gd name="connsiteY5" fmla="*/ 923869 h 950809"/>
                  <a:gd name="connsiteX6" fmla="*/ 4593 w 1145878"/>
                  <a:gd name="connsiteY6" fmla="*/ 902939 h 950809"/>
                  <a:gd name="connsiteX0" fmla="*/ 7358 w 1145479"/>
                  <a:gd name="connsiteY0" fmla="*/ 902939 h 922562"/>
                  <a:gd name="connsiteX1" fmla="*/ 300518 w 1145479"/>
                  <a:gd name="connsiteY1" fmla="*/ 352688 h 922562"/>
                  <a:gd name="connsiteX2" fmla="*/ 565396 w 1145479"/>
                  <a:gd name="connsiteY2" fmla="*/ 0 h 922562"/>
                  <a:gd name="connsiteX3" fmla="*/ 869905 w 1145479"/>
                  <a:gd name="connsiteY3" fmla="*/ 289722 h 922562"/>
                  <a:gd name="connsiteX4" fmla="*/ 1139594 w 1145479"/>
                  <a:gd name="connsiteY4" fmla="*/ 770133 h 922562"/>
                  <a:gd name="connsiteX5" fmla="*/ 614973 w 1145479"/>
                  <a:gd name="connsiteY5" fmla="*/ 810545 h 922562"/>
                  <a:gd name="connsiteX6" fmla="*/ 7358 w 1145479"/>
                  <a:gd name="connsiteY6" fmla="*/ 902939 h 922562"/>
                  <a:gd name="connsiteX0" fmla="*/ 7358 w 1025398"/>
                  <a:gd name="connsiteY0" fmla="*/ 902939 h 922562"/>
                  <a:gd name="connsiteX1" fmla="*/ 300518 w 1025398"/>
                  <a:gd name="connsiteY1" fmla="*/ 352688 h 922562"/>
                  <a:gd name="connsiteX2" fmla="*/ 565396 w 1025398"/>
                  <a:gd name="connsiteY2" fmla="*/ 0 h 922562"/>
                  <a:gd name="connsiteX3" fmla="*/ 869905 w 1025398"/>
                  <a:gd name="connsiteY3" fmla="*/ 289722 h 922562"/>
                  <a:gd name="connsiteX4" fmla="*/ 1012960 w 1025398"/>
                  <a:gd name="connsiteY4" fmla="*/ 744950 h 922562"/>
                  <a:gd name="connsiteX5" fmla="*/ 614973 w 1025398"/>
                  <a:gd name="connsiteY5" fmla="*/ 810545 h 922562"/>
                  <a:gd name="connsiteX6" fmla="*/ 7358 w 1025398"/>
                  <a:gd name="connsiteY6" fmla="*/ 902939 h 922562"/>
                  <a:gd name="connsiteX0" fmla="*/ 7700 w 1013077"/>
                  <a:gd name="connsiteY0" fmla="*/ 827392 h 857014"/>
                  <a:gd name="connsiteX1" fmla="*/ 288197 w 1013077"/>
                  <a:gd name="connsiteY1" fmla="*/ 352688 h 857014"/>
                  <a:gd name="connsiteX2" fmla="*/ 553075 w 1013077"/>
                  <a:gd name="connsiteY2" fmla="*/ 0 h 857014"/>
                  <a:gd name="connsiteX3" fmla="*/ 857584 w 1013077"/>
                  <a:gd name="connsiteY3" fmla="*/ 289722 h 857014"/>
                  <a:gd name="connsiteX4" fmla="*/ 1000639 w 1013077"/>
                  <a:gd name="connsiteY4" fmla="*/ 744950 h 857014"/>
                  <a:gd name="connsiteX5" fmla="*/ 602652 w 1013077"/>
                  <a:gd name="connsiteY5" fmla="*/ 810545 h 857014"/>
                  <a:gd name="connsiteX6" fmla="*/ 7700 w 1013077"/>
                  <a:gd name="connsiteY6" fmla="*/ 827392 h 857014"/>
                  <a:gd name="connsiteX0" fmla="*/ 31056 w 1036433"/>
                  <a:gd name="connsiteY0" fmla="*/ 827392 h 890317"/>
                  <a:gd name="connsiteX1" fmla="*/ 311553 w 1036433"/>
                  <a:gd name="connsiteY1" fmla="*/ 352688 h 890317"/>
                  <a:gd name="connsiteX2" fmla="*/ 576431 w 1036433"/>
                  <a:gd name="connsiteY2" fmla="*/ 0 h 890317"/>
                  <a:gd name="connsiteX3" fmla="*/ 880940 w 1036433"/>
                  <a:gd name="connsiteY3" fmla="*/ 289722 h 890317"/>
                  <a:gd name="connsiteX4" fmla="*/ 1023995 w 1036433"/>
                  <a:gd name="connsiteY4" fmla="*/ 744950 h 890317"/>
                  <a:gd name="connsiteX5" fmla="*/ 626008 w 1036433"/>
                  <a:gd name="connsiteY5" fmla="*/ 810545 h 890317"/>
                  <a:gd name="connsiteX6" fmla="*/ 31056 w 1036433"/>
                  <a:gd name="connsiteY6" fmla="*/ 827392 h 890317"/>
                  <a:gd name="connsiteX0" fmla="*/ 39607 w 956342"/>
                  <a:gd name="connsiteY0" fmla="*/ 827392 h 890317"/>
                  <a:gd name="connsiteX1" fmla="*/ 231462 w 956342"/>
                  <a:gd name="connsiteY1" fmla="*/ 352688 h 890317"/>
                  <a:gd name="connsiteX2" fmla="*/ 496340 w 956342"/>
                  <a:gd name="connsiteY2" fmla="*/ 0 h 890317"/>
                  <a:gd name="connsiteX3" fmla="*/ 800849 w 956342"/>
                  <a:gd name="connsiteY3" fmla="*/ 289722 h 890317"/>
                  <a:gd name="connsiteX4" fmla="*/ 943904 w 956342"/>
                  <a:gd name="connsiteY4" fmla="*/ 744950 h 890317"/>
                  <a:gd name="connsiteX5" fmla="*/ 545917 w 956342"/>
                  <a:gd name="connsiteY5" fmla="*/ 810545 h 890317"/>
                  <a:gd name="connsiteX6" fmla="*/ 39607 w 956342"/>
                  <a:gd name="connsiteY6" fmla="*/ 827392 h 8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342" h="890317">
                    <a:moveTo>
                      <a:pt x="39607" y="827392"/>
                    </a:moveTo>
                    <a:cubicBezTo>
                      <a:pt x="-88775" y="675537"/>
                      <a:pt x="127043" y="535573"/>
                      <a:pt x="231462" y="352688"/>
                    </a:cubicBezTo>
                    <a:cubicBezTo>
                      <a:pt x="349787" y="151530"/>
                      <a:pt x="310968" y="443"/>
                      <a:pt x="496340" y="0"/>
                    </a:cubicBezTo>
                    <a:cubicBezTo>
                      <a:pt x="681712" y="-443"/>
                      <a:pt x="692691" y="104439"/>
                      <a:pt x="800849" y="289722"/>
                    </a:cubicBezTo>
                    <a:cubicBezTo>
                      <a:pt x="915436" y="488482"/>
                      <a:pt x="986393" y="658146"/>
                      <a:pt x="943904" y="744950"/>
                    </a:cubicBezTo>
                    <a:cubicBezTo>
                      <a:pt x="901415" y="831754"/>
                      <a:pt x="765279" y="808222"/>
                      <a:pt x="545917" y="810545"/>
                    </a:cubicBezTo>
                    <a:cubicBezTo>
                      <a:pt x="319789" y="808222"/>
                      <a:pt x="167989" y="979247"/>
                      <a:pt x="39607" y="82739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0EDCDCF-1CF0-45D4-8930-E1A2073F0EA9}"/>
                </a:ext>
              </a:extLst>
            </p:cNvPr>
            <p:cNvGrpSpPr/>
            <p:nvPr/>
          </p:nvGrpSpPr>
          <p:grpSpPr>
            <a:xfrm rot="17527037">
              <a:off x="3340823" y="2556572"/>
              <a:ext cx="179839" cy="214603"/>
              <a:chOff x="1771030" y="1658198"/>
              <a:chExt cx="179839" cy="214603"/>
            </a:xfrm>
            <a:solidFill>
              <a:srgbClr val="EA3636"/>
            </a:solidFill>
          </p:grpSpPr>
          <p:sp>
            <p:nvSpPr>
              <p:cNvPr id="74" name="Freeform: Shape 73">
                <a:extLst>
                  <a:ext uri="{FF2B5EF4-FFF2-40B4-BE49-F238E27FC236}">
                    <a16:creationId xmlns:a16="http://schemas.microsoft.com/office/drawing/2014/main" id="{F4111D99-E378-4FFD-B656-0D878DB86D9B}"/>
                  </a:ext>
                </a:extLst>
              </p:cNvPr>
              <p:cNvSpPr/>
              <p:nvPr/>
            </p:nvSpPr>
            <p:spPr>
              <a:xfrm rot="10800000">
                <a:off x="1818732" y="1777350"/>
                <a:ext cx="73293" cy="95451"/>
              </a:xfrm>
              <a:custGeom>
                <a:avLst/>
                <a:gdLst>
                  <a:gd name="connsiteX0" fmla="*/ 73293 w 73293"/>
                  <a:gd name="connsiteY0" fmla="*/ 95451 h 95451"/>
                  <a:gd name="connsiteX1" fmla="*/ 0 w 73293"/>
                  <a:gd name="connsiteY1" fmla="*/ 95451 h 95451"/>
                  <a:gd name="connsiteX2" fmla="*/ 4011 w 73293"/>
                  <a:gd name="connsiteY2" fmla="*/ 88511 h 95451"/>
                  <a:gd name="connsiteX3" fmla="*/ 9947 w 73293"/>
                  <a:gd name="connsiteY3" fmla="*/ 11475 h 95451"/>
                  <a:gd name="connsiteX4" fmla="*/ 46075 w 73293"/>
                  <a:gd name="connsiteY4" fmla="*/ 9131 h 95451"/>
                  <a:gd name="connsiteX5" fmla="*/ 73220 w 73293"/>
                  <a:gd name="connsiteY5" fmla="*/ 95322 h 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93" h="95451">
                    <a:moveTo>
                      <a:pt x="73293" y="95451"/>
                    </a:moveTo>
                    <a:lnTo>
                      <a:pt x="0" y="95451"/>
                    </a:lnTo>
                    <a:lnTo>
                      <a:pt x="4011" y="88511"/>
                    </a:lnTo>
                    <a:cubicBezTo>
                      <a:pt x="11838" y="62308"/>
                      <a:pt x="2937" y="24705"/>
                      <a:pt x="9947" y="11475"/>
                    </a:cubicBezTo>
                    <a:cubicBezTo>
                      <a:pt x="16958" y="-1756"/>
                      <a:pt x="35529" y="-4844"/>
                      <a:pt x="46075" y="9131"/>
                    </a:cubicBezTo>
                    <a:cubicBezTo>
                      <a:pt x="56620" y="23105"/>
                      <a:pt x="62142" y="67498"/>
                      <a:pt x="73220" y="9532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Isosceles Triangle 5">
                <a:extLst>
                  <a:ext uri="{FF2B5EF4-FFF2-40B4-BE49-F238E27FC236}">
                    <a16:creationId xmlns:a16="http://schemas.microsoft.com/office/drawing/2014/main" id="{E5CB0F6F-1D46-4E64-996A-8B66D8D2EAD5}"/>
                  </a:ext>
                </a:extLst>
              </p:cNvPr>
              <p:cNvSpPr/>
              <p:nvPr/>
            </p:nvSpPr>
            <p:spPr>
              <a:xfrm flipH="1">
                <a:off x="1771030" y="1658198"/>
                <a:ext cx="179839"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 name="connsiteX0" fmla="*/ 4593 w 1145878"/>
                  <a:gd name="connsiteY0" fmla="*/ 1091814 h 1139684"/>
                  <a:gd name="connsiteX1" fmla="*/ 297753 w 1145878"/>
                  <a:gd name="connsiteY1" fmla="*/ 541563 h 1139684"/>
                  <a:gd name="connsiteX2" fmla="*/ 511977 w 1145878"/>
                  <a:gd name="connsiteY2" fmla="*/ 0 h 1139684"/>
                  <a:gd name="connsiteX3" fmla="*/ 867140 w 1145878"/>
                  <a:gd name="connsiteY3" fmla="*/ 478597 h 1139684"/>
                  <a:gd name="connsiteX4" fmla="*/ 1136829 w 1145878"/>
                  <a:gd name="connsiteY4" fmla="*/ 959008 h 1139684"/>
                  <a:gd name="connsiteX5" fmla="*/ 536227 w 1145878"/>
                  <a:gd name="connsiteY5" fmla="*/ 1112744 h 1139684"/>
                  <a:gd name="connsiteX6" fmla="*/ 4593 w 1145878"/>
                  <a:gd name="connsiteY6" fmla="*/ 1091814 h 1139684"/>
                  <a:gd name="connsiteX0" fmla="*/ 4593 w 1145878"/>
                  <a:gd name="connsiteY0" fmla="*/ 902939 h 950809"/>
                  <a:gd name="connsiteX1" fmla="*/ 297753 w 1145878"/>
                  <a:gd name="connsiteY1" fmla="*/ 352688 h 950809"/>
                  <a:gd name="connsiteX2" fmla="*/ 562631 w 1145878"/>
                  <a:gd name="connsiteY2" fmla="*/ 0 h 950809"/>
                  <a:gd name="connsiteX3" fmla="*/ 867140 w 1145878"/>
                  <a:gd name="connsiteY3" fmla="*/ 289722 h 950809"/>
                  <a:gd name="connsiteX4" fmla="*/ 1136829 w 1145878"/>
                  <a:gd name="connsiteY4" fmla="*/ 770133 h 950809"/>
                  <a:gd name="connsiteX5" fmla="*/ 536227 w 1145878"/>
                  <a:gd name="connsiteY5" fmla="*/ 923869 h 950809"/>
                  <a:gd name="connsiteX6" fmla="*/ 4593 w 1145878"/>
                  <a:gd name="connsiteY6" fmla="*/ 902939 h 950809"/>
                  <a:gd name="connsiteX0" fmla="*/ 7358 w 1145479"/>
                  <a:gd name="connsiteY0" fmla="*/ 902939 h 922562"/>
                  <a:gd name="connsiteX1" fmla="*/ 300518 w 1145479"/>
                  <a:gd name="connsiteY1" fmla="*/ 352688 h 922562"/>
                  <a:gd name="connsiteX2" fmla="*/ 565396 w 1145479"/>
                  <a:gd name="connsiteY2" fmla="*/ 0 h 922562"/>
                  <a:gd name="connsiteX3" fmla="*/ 869905 w 1145479"/>
                  <a:gd name="connsiteY3" fmla="*/ 289722 h 922562"/>
                  <a:gd name="connsiteX4" fmla="*/ 1139594 w 1145479"/>
                  <a:gd name="connsiteY4" fmla="*/ 770133 h 922562"/>
                  <a:gd name="connsiteX5" fmla="*/ 614973 w 1145479"/>
                  <a:gd name="connsiteY5" fmla="*/ 810545 h 922562"/>
                  <a:gd name="connsiteX6" fmla="*/ 7358 w 1145479"/>
                  <a:gd name="connsiteY6" fmla="*/ 902939 h 922562"/>
                  <a:gd name="connsiteX0" fmla="*/ 7358 w 1025398"/>
                  <a:gd name="connsiteY0" fmla="*/ 902939 h 922562"/>
                  <a:gd name="connsiteX1" fmla="*/ 300518 w 1025398"/>
                  <a:gd name="connsiteY1" fmla="*/ 352688 h 922562"/>
                  <a:gd name="connsiteX2" fmla="*/ 565396 w 1025398"/>
                  <a:gd name="connsiteY2" fmla="*/ 0 h 922562"/>
                  <a:gd name="connsiteX3" fmla="*/ 869905 w 1025398"/>
                  <a:gd name="connsiteY3" fmla="*/ 289722 h 922562"/>
                  <a:gd name="connsiteX4" fmla="*/ 1012960 w 1025398"/>
                  <a:gd name="connsiteY4" fmla="*/ 744950 h 922562"/>
                  <a:gd name="connsiteX5" fmla="*/ 614973 w 1025398"/>
                  <a:gd name="connsiteY5" fmla="*/ 810545 h 922562"/>
                  <a:gd name="connsiteX6" fmla="*/ 7358 w 1025398"/>
                  <a:gd name="connsiteY6" fmla="*/ 902939 h 922562"/>
                  <a:gd name="connsiteX0" fmla="*/ 7700 w 1013077"/>
                  <a:gd name="connsiteY0" fmla="*/ 827392 h 857014"/>
                  <a:gd name="connsiteX1" fmla="*/ 288197 w 1013077"/>
                  <a:gd name="connsiteY1" fmla="*/ 352688 h 857014"/>
                  <a:gd name="connsiteX2" fmla="*/ 553075 w 1013077"/>
                  <a:gd name="connsiteY2" fmla="*/ 0 h 857014"/>
                  <a:gd name="connsiteX3" fmla="*/ 857584 w 1013077"/>
                  <a:gd name="connsiteY3" fmla="*/ 289722 h 857014"/>
                  <a:gd name="connsiteX4" fmla="*/ 1000639 w 1013077"/>
                  <a:gd name="connsiteY4" fmla="*/ 744950 h 857014"/>
                  <a:gd name="connsiteX5" fmla="*/ 602652 w 1013077"/>
                  <a:gd name="connsiteY5" fmla="*/ 810545 h 857014"/>
                  <a:gd name="connsiteX6" fmla="*/ 7700 w 1013077"/>
                  <a:gd name="connsiteY6" fmla="*/ 827392 h 857014"/>
                  <a:gd name="connsiteX0" fmla="*/ 31056 w 1036433"/>
                  <a:gd name="connsiteY0" fmla="*/ 827392 h 890317"/>
                  <a:gd name="connsiteX1" fmla="*/ 311553 w 1036433"/>
                  <a:gd name="connsiteY1" fmla="*/ 352688 h 890317"/>
                  <a:gd name="connsiteX2" fmla="*/ 576431 w 1036433"/>
                  <a:gd name="connsiteY2" fmla="*/ 0 h 890317"/>
                  <a:gd name="connsiteX3" fmla="*/ 880940 w 1036433"/>
                  <a:gd name="connsiteY3" fmla="*/ 289722 h 890317"/>
                  <a:gd name="connsiteX4" fmla="*/ 1023995 w 1036433"/>
                  <a:gd name="connsiteY4" fmla="*/ 744950 h 890317"/>
                  <a:gd name="connsiteX5" fmla="*/ 626008 w 1036433"/>
                  <a:gd name="connsiteY5" fmla="*/ 810545 h 890317"/>
                  <a:gd name="connsiteX6" fmla="*/ 31056 w 1036433"/>
                  <a:gd name="connsiteY6" fmla="*/ 827392 h 890317"/>
                  <a:gd name="connsiteX0" fmla="*/ 39607 w 956342"/>
                  <a:gd name="connsiteY0" fmla="*/ 827392 h 890317"/>
                  <a:gd name="connsiteX1" fmla="*/ 231462 w 956342"/>
                  <a:gd name="connsiteY1" fmla="*/ 352688 h 890317"/>
                  <a:gd name="connsiteX2" fmla="*/ 496340 w 956342"/>
                  <a:gd name="connsiteY2" fmla="*/ 0 h 890317"/>
                  <a:gd name="connsiteX3" fmla="*/ 800849 w 956342"/>
                  <a:gd name="connsiteY3" fmla="*/ 289722 h 890317"/>
                  <a:gd name="connsiteX4" fmla="*/ 943904 w 956342"/>
                  <a:gd name="connsiteY4" fmla="*/ 744950 h 890317"/>
                  <a:gd name="connsiteX5" fmla="*/ 545917 w 956342"/>
                  <a:gd name="connsiteY5" fmla="*/ 810545 h 890317"/>
                  <a:gd name="connsiteX6" fmla="*/ 39607 w 956342"/>
                  <a:gd name="connsiteY6" fmla="*/ 827392 h 8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342" h="890317">
                    <a:moveTo>
                      <a:pt x="39607" y="827392"/>
                    </a:moveTo>
                    <a:cubicBezTo>
                      <a:pt x="-88775" y="675537"/>
                      <a:pt x="127043" y="535573"/>
                      <a:pt x="231462" y="352688"/>
                    </a:cubicBezTo>
                    <a:cubicBezTo>
                      <a:pt x="349787" y="151530"/>
                      <a:pt x="310968" y="443"/>
                      <a:pt x="496340" y="0"/>
                    </a:cubicBezTo>
                    <a:cubicBezTo>
                      <a:pt x="681712" y="-443"/>
                      <a:pt x="692691" y="104439"/>
                      <a:pt x="800849" y="289722"/>
                    </a:cubicBezTo>
                    <a:cubicBezTo>
                      <a:pt x="915436" y="488482"/>
                      <a:pt x="986393" y="658146"/>
                      <a:pt x="943904" y="744950"/>
                    </a:cubicBezTo>
                    <a:cubicBezTo>
                      <a:pt x="901415" y="831754"/>
                      <a:pt x="765279" y="808222"/>
                      <a:pt x="545917" y="810545"/>
                    </a:cubicBezTo>
                    <a:cubicBezTo>
                      <a:pt x="319789" y="808222"/>
                      <a:pt x="167989" y="979247"/>
                      <a:pt x="39607" y="82739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0D67EF0A-D2ED-4313-8D27-75B41E69A8C6}"/>
                </a:ext>
              </a:extLst>
            </p:cNvPr>
            <p:cNvGrpSpPr/>
            <p:nvPr/>
          </p:nvGrpSpPr>
          <p:grpSpPr>
            <a:xfrm rot="7988644">
              <a:off x="5231185" y="3916479"/>
              <a:ext cx="179839" cy="214603"/>
              <a:chOff x="1771030" y="1658198"/>
              <a:chExt cx="179839" cy="214603"/>
            </a:xfrm>
            <a:solidFill>
              <a:srgbClr val="EA3636"/>
            </a:solidFill>
          </p:grpSpPr>
          <p:sp>
            <p:nvSpPr>
              <p:cNvPr id="72" name="Freeform: Shape 71">
                <a:extLst>
                  <a:ext uri="{FF2B5EF4-FFF2-40B4-BE49-F238E27FC236}">
                    <a16:creationId xmlns:a16="http://schemas.microsoft.com/office/drawing/2014/main" id="{26C76709-A360-4BF6-BBA2-0D41F9556257}"/>
                  </a:ext>
                </a:extLst>
              </p:cNvPr>
              <p:cNvSpPr/>
              <p:nvPr/>
            </p:nvSpPr>
            <p:spPr>
              <a:xfrm rot="10800000">
                <a:off x="1818732" y="1777350"/>
                <a:ext cx="73293" cy="95451"/>
              </a:xfrm>
              <a:custGeom>
                <a:avLst/>
                <a:gdLst>
                  <a:gd name="connsiteX0" fmla="*/ 73293 w 73293"/>
                  <a:gd name="connsiteY0" fmla="*/ 95451 h 95451"/>
                  <a:gd name="connsiteX1" fmla="*/ 0 w 73293"/>
                  <a:gd name="connsiteY1" fmla="*/ 95451 h 95451"/>
                  <a:gd name="connsiteX2" fmla="*/ 4011 w 73293"/>
                  <a:gd name="connsiteY2" fmla="*/ 88511 h 95451"/>
                  <a:gd name="connsiteX3" fmla="*/ 9947 w 73293"/>
                  <a:gd name="connsiteY3" fmla="*/ 11475 h 95451"/>
                  <a:gd name="connsiteX4" fmla="*/ 46075 w 73293"/>
                  <a:gd name="connsiteY4" fmla="*/ 9131 h 95451"/>
                  <a:gd name="connsiteX5" fmla="*/ 73220 w 73293"/>
                  <a:gd name="connsiteY5" fmla="*/ 95322 h 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93" h="95451">
                    <a:moveTo>
                      <a:pt x="73293" y="95451"/>
                    </a:moveTo>
                    <a:lnTo>
                      <a:pt x="0" y="95451"/>
                    </a:lnTo>
                    <a:lnTo>
                      <a:pt x="4011" y="88511"/>
                    </a:lnTo>
                    <a:cubicBezTo>
                      <a:pt x="11838" y="62308"/>
                      <a:pt x="2937" y="24705"/>
                      <a:pt x="9947" y="11475"/>
                    </a:cubicBezTo>
                    <a:cubicBezTo>
                      <a:pt x="16958" y="-1756"/>
                      <a:pt x="35529" y="-4844"/>
                      <a:pt x="46075" y="9131"/>
                    </a:cubicBezTo>
                    <a:cubicBezTo>
                      <a:pt x="56620" y="23105"/>
                      <a:pt x="62142" y="67498"/>
                      <a:pt x="73220" y="9532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Isosceles Triangle 5">
                <a:extLst>
                  <a:ext uri="{FF2B5EF4-FFF2-40B4-BE49-F238E27FC236}">
                    <a16:creationId xmlns:a16="http://schemas.microsoft.com/office/drawing/2014/main" id="{9772E384-101C-4C43-AB5D-049F961A6026}"/>
                  </a:ext>
                </a:extLst>
              </p:cNvPr>
              <p:cNvSpPr/>
              <p:nvPr/>
            </p:nvSpPr>
            <p:spPr>
              <a:xfrm flipH="1">
                <a:off x="1771030" y="1658198"/>
                <a:ext cx="179839"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 name="connsiteX0" fmla="*/ 4593 w 1145878"/>
                  <a:gd name="connsiteY0" fmla="*/ 1091814 h 1139684"/>
                  <a:gd name="connsiteX1" fmla="*/ 297753 w 1145878"/>
                  <a:gd name="connsiteY1" fmla="*/ 541563 h 1139684"/>
                  <a:gd name="connsiteX2" fmla="*/ 511977 w 1145878"/>
                  <a:gd name="connsiteY2" fmla="*/ 0 h 1139684"/>
                  <a:gd name="connsiteX3" fmla="*/ 867140 w 1145878"/>
                  <a:gd name="connsiteY3" fmla="*/ 478597 h 1139684"/>
                  <a:gd name="connsiteX4" fmla="*/ 1136829 w 1145878"/>
                  <a:gd name="connsiteY4" fmla="*/ 959008 h 1139684"/>
                  <a:gd name="connsiteX5" fmla="*/ 536227 w 1145878"/>
                  <a:gd name="connsiteY5" fmla="*/ 1112744 h 1139684"/>
                  <a:gd name="connsiteX6" fmla="*/ 4593 w 1145878"/>
                  <a:gd name="connsiteY6" fmla="*/ 1091814 h 1139684"/>
                  <a:gd name="connsiteX0" fmla="*/ 4593 w 1145878"/>
                  <a:gd name="connsiteY0" fmla="*/ 902939 h 950809"/>
                  <a:gd name="connsiteX1" fmla="*/ 297753 w 1145878"/>
                  <a:gd name="connsiteY1" fmla="*/ 352688 h 950809"/>
                  <a:gd name="connsiteX2" fmla="*/ 562631 w 1145878"/>
                  <a:gd name="connsiteY2" fmla="*/ 0 h 950809"/>
                  <a:gd name="connsiteX3" fmla="*/ 867140 w 1145878"/>
                  <a:gd name="connsiteY3" fmla="*/ 289722 h 950809"/>
                  <a:gd name="connsiteX4" fmla="*/ 1136829 w 1145878"/>
                  <a:gd name="connsiteY4" fmla="*/ 770133 h 950809"/>
                  <a:gd name="connsiteX5" fmla="*/ 536227 w 1145878"/>
                  <a:gd name="connsiteY5" fmla="*/ 923869 h 950809"/>
                  <a:gd name="connsiteX6" fmla="*/ 4593 w 1145878"/>
                  <a:gd name="connsiteY6" fmla="*/ 902939 h 950809"/>
                  <a:gd name="connsiteX0" fmla="*/ 7358 w 1145479"/>
                  <a:gd name="connsiteY0" fmla="*/ 902939 h 922562"/>
                  <a:gd name="connsiteX1" fmla="*/ 300518 w 1145479"/>
                  <a:gd name="connsiteY1" fmla="*/ 352688 h 922562"/>
                  <a:gd name="connsiteX2" fmla="*/ 565396 w 1145479"/>
                  <a:gd name="connsiteY2" fmla="*/ 0 h 922562"/>
                  <a:gd name="connsiteX3" fmla="*/ 869905 w 1145479"/>
                  <a:gd name="connsiteY3" fmla="*/ 289722 h 922562"/>
                  <a:gd name="connsiteX4" fmla="*/ 1139594 w 1145479"/>
                  <a:gd name="connsiteY4" fmla="*/ 770133 h 922562"/>
                  <a:gd name="connsiteX5" fmla="*/ 614973 w 1145479"/>
                  <a:gd name="connsiteY5" fmla="*/ 810545 h 922562"/>
                  <a:gd name="connsiteX6" fmla="*/ 7358 w 1145479"/>
                  <a:gd name="connsiteY6" fmla="*/ 902939 h 922562"/>
                  <a:gd name="connsiteX0" fmla="*/ 7358 w 1025398"/>
                  <a:gd name="connsiteY0" fmla="*/ 902939 h 922562"/>
                  <a:gd name="connsiteX1" fmla="*/ 300518 w 1025398"/>
                  <a:gd name="connsiteY1" fmla="*/ 352688 h 922562"/>
                  <a:gd name="connsiteX2" fmla="*/ 565396 w 1025398"/>
                  <a:gd name="connsiteY2" fmla="*/ 0 h 922562"/>
                  <a:gd name="connsiteX3" fmla="*/ 869905 w 1025398"/>
                  <a:gd name="connsiteY3" fmla="*/ 289722 h 922562"/>
                  <a:gd name="connsiteX4" fmla="*/ 1012960 w 1025398"/>
                  <a:gd name="connsiteY4" fmla="*/ 744950 h 922562"/>
                  <a:gd name="connsiteX5" fmla="*/ 614973 w 1025398"/>
                  <a:gd name="connsiteY5" fmla="*/ 810545 h 922562"/>
                  <a:gd name="connsiteX6" fmla="*/ 7358 w 1025398"/>
                  <a:gd name="connsiteY6" fmla="*/ 902939 h 922562"/>
                  <a:gd name="connsiteX0" fmla="*/ 7700 w 1013077"/>
                  <a:gd name="connsiteY0" fmla="*/ 827392 h 857014"/>
                  <a:gd name="connsiteX1" fmla="*/ 288197 w 1013077"/>
                  <a:gd name="connsiteY1" fmla="*/ 352688 h 857014"/>
                  <a:gd name="connsiteX2" fmla="*/ 553075 w 1013077"/>
                  <a:gd name="connsiteY2" fmla="*/ 0 h 857014"/>
                  <a:gd name="connsiteX3" fmla="*/ 857584 w 1013077"/>
                  <a:gd name="connsiteY3" fmla="*/ 289722 h 857014"/>
                  <a:gd name="connsiteX4" fmla="*/ 1000639 w 1013077"/>
                  <a:gd name="connsiteY4" fmla="*/ 744950 h 857014"/>
                  <a:gd name="connsiteX5" fmla="*/ 602652 w 1013077"/>
                  <a:gd name="connsiteY5" fmla="*/ 810545 h 857014"/>
                  <a:gd name="connsiteX6" fmla="*/ 7700 w 1013077"/>
                  <a:gd name="connsiteY6" fmla="*/ 827392 h 857014"/>
                  <a:gd name="connsiteX0" fmla="*/ 31056 w 1036433"/>
                  <a:gd name="connsiteY0" fmla="*/ 827392 h 890317"/>
                  <a:gd name="connsiteX1" fmla="*/ 311553 w 1036433"/>
                  <a:gd name="connsiteY1" fmla="*/ 352688 h 890317"/>
                  <a:gd name="connsiteX2" fmla="*/ 576431 w 1036433"/>
                  <a:gd name="connsiteY2" fmla="*/ 0 h 890317"/>
                  <a:gd name="connsiteX3" fmla="*/ 880940 w 1036433"/>
                  <a:gd name="connsiteY3" fmla="*/ 289722 h 890317"/>
                  <a:gd name="connsiteX4" fmla="*/ 1023995 w 1036433"/>
                  <a:gd name="connsiteY4" fmla="*/ 744950 h 890317"/>
                  <a:gd name="connsiteX5" fmla="*/ 626008 w 1036433"/>
                  <a:gd name="connsiteY5" fmla="*/ 810545 h 890317"/>
                  <a:gd name="connsiteX6" fmla="*/ 31056 w 1036433"/>
                  <a:gd name="connsiteY6" fmla="*/ 827392 h 890317"/>
                  <a:gd name="connsiteX0" fmla="*/ 39607 w 956342"/>
                  <a:gd name="connsiteY0" fmla="*/ 827392 h 890317"/>
                  <a:gd name="connsiteX1" fmla="*/ 231462 w 956342"/>
                  <a:gd name="connsiteY1" fmla="*/ 352688 h 890317"/>
                  <a:gd name="connsiteX2" fmla="*/ 496340 w 956342"/>
                  <a:gd name="connsiteY2" fmla="*/ 0 h 890317"/>
                  <a:gd name="connsiteX3" fmla="*/ 800849 w 956342"/>
                  <a:gd name="connsiteY3" fmla="*/ 289722 h 890317"/>
                  <a:gd name="connsiteX4" fmla="*/ 943904 w 956342"/>
                  <a:gd name="connsiteY4" fmla="*/ 744950 h 890317"/>
                  <a:gd name="connsiteX5" fmla="*/ 545917 w 956342"/>
                  <a:gd name="connsiteY5" fmla="*/ 810545 h 890317"/>
                  <a:gd name="connsiteX6" fmla="*/ 39607 w 956342"/>
                  <a:gd name="connsiteY6" fmla="*/ 827392 h 8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342" h="890317">
                    <a:moveTo>
                      <a:pt x="39607" y="827392"/>
                    </a:moveTo>
                    <a:cubicBezTo>
                      <a:pt x="-88775" y="675537"/>
                      <a:pt x="127043" y="535573"/>
                      <a:pt x="231462" y="352688"/>
                    </a:cubicBezTo>
                    <a:cubicBezTo>
                      <a:pt x="349787" y="151530"/>
                      <a:pt x="310968" y="443"/>
                      <a:pt x="496340" y="0"/>
                    </a:cubicBezTo>
                    <a:cubicBezTo>
                      <a:pt x="681712" y="-443"/>
                      <a:pt x="692691" y="104439"/>
                      <a:pt x="800849" y="289722"/>
                    </a:cubicBezTo>
                    <a:cubicBezTo>
                      <a:pt x="915436" y="488482"/>
                      <a:pt x="986393" y="658146"/>
                      <a:pt x="943904" y="744950"/>
                    </a:cubicBezTo>
                    <a:cubicBezTo>
                      <a:pt x="901415" y="831754"/>
                      <a:pt x="765279" y="808222"/>
                      <a:pt x="545917" y="810545"/>
                    </a:cubicBezTo>
                    <a:cubicBezTo>
                      <a:pt x="319789" y="808222"/>
                      <a:pt x="167989" y="979247"/>
                      <a:pt x="39607" y="82739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7F09C76D-7BFD-4E51-9AE9-6E8DA0C6D811}"/>
                </a:ext>
              </a:extLst>
            </p:cNvPr>
            <p:cNvGrpSpPr/>
            <p:nvPr/>
          </p:nvGrpSpPr>
          <p:grpSpPr>
            <a:xfrm rot="10419753">
              <a:off x="4633086" y="4157101"/>
              <a:ext cx="217738" cy="217478"/>
              <a:chOff x="1391106" y="1628800"/>
              <a:chExt cx="217738" cy="217478"/>
            </a:xfrm>
            <a:solidFill>
              <a:srgbClr val="EA3636"/>
            </a:solidFill>
          </p:grpSpPr>
          <p:sp>
            <p:nvSpPr>
              <p:cNvPr id="70" name="Freeform: Shape 69">
                <a:extLst>
                  <a:ext uri="{FF2B5EF4-FFF2-40B4-BE49-F238E27FC236}">
                    <a16:creationId xmlns:a16="http://schemas.microsoft.com/office/drawing/2014/main" id="{0183066E-76BB-4322-9B37-7E4F6AAC05C0}"/>
                  </a:ext>
                </a:extLst>
              </p:cNvPr>
              <p:cNvSpPr/>
              <p:nvPr/>
            </p:nvSpPr>
            <p:spPr>
              <a:xfrm rot="10800000">
                <a:off x="1464285" y="1736993"/>
                <a:ext cx="80903" cy="109285"/>
              </a:xfrm>
              <a:custGeom>
                <a:avLst/>
                <a:gdLst>
                  <a:gd name="connsiteX0" fmla="*/ 80903 w 80903"/>
                  <a:gd name="connsiteY0" fmla="*/ 109285 h 109285"/>
                  <a:gd name="connsiteX1" fmla="*/ 0 w 80903"/>
                  <a:gd name="connsiteY1" fmla="*/ 109285 h 109285"/>
                  <a:gd name="connsiteX2" fmla="*/ 4725 w 80903"/>
                  <a:gd name="connsiteY2" fmla="*/ 98939 h 109285"/>
                  <a:gd name="connsiteX3" fmla="*/ 12365 w 80903"/>
                  <a:gd name="connsiteY3" fmla="*/ 16795 h 109285"/>
                  <a:gd name="connsiteX4" fmla="*/ 68925 w 80903"/>
                  <a:gd name="connsiteY4" fmla="*/ 7639 h 109285"/>
                  <a:gd name="connsiteX5" fmla="*/ 79042 w 80903"/>
                  <a:gd name="connsiteY5" fmla="*/ 105751 h 10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03" h="109285">
                    <a:moveTo>
                      <a:pt x="80903" y="109285"/>
                    </a:moveTo>
                    <a:lnTo>
                      <a:pt x="0" y="109285"/>
                    </a:lnTo>
                    <a:lnTo>
                      <a:pt x="4725" y="98939"/>
                    </a:lnTo>
                    <a:cubicBezTo>
                      <a:pt x="11133" y="71601"/>
                      <a:pt x="1666" y="32012"/>
                      <a:pt x="12365" y="16795"/>
                    </a:cubicBezTo>
                    <a:cubicBezTo>
                      <a:pt x="23065" y="1578"/>
                      <a:pt x="57812" y="-7187"/>
                      <a:pt x="68925" y="7639"/>
                    </a:cubicBezTo>
                    <a:cubicBezTo>
                      <a:pt x="80038" y="22465"/>
                      <a:pt x="70803" y="75373"/>
                      <a:pt x="79042" y="105751"/>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Isosceles Triangle 5">
                <a:extLst>
                  <a:ext uri="{FF2B5EF4-FFF2-40B4-BE49-F238E27FC236}">
                    <a16:creationId xmlns:a16="http://schemas.microsoft.com/office/drawing/2014/main" id="{13697914-11BC-482A-BF84-B53092C9CC29}"/>
                  </a:ext>
                </a:extLst>
              </p:cNvPr>
              <p:cNvSpPr/>
              <p:nvPr/>
            </p:nvSpPr>
            <p:spPr>
              <a:xfrm>
                <a:off x="1391106" y="1628800"/>
                <a:ext cx="217738"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27" h="1150169">
                    <a:moveTo>
                      <a:pt x="26846" y="1092962"/>
                    </a:moveTo>
                    <a:cubicBezTo>
                      <a:pt x="-74215" y="946391"/>
                      <a:pt x="135165" y="725596"/>
                      <a:pt x="239584" y="542711"/>
                    </a:cubicBezTo>
                    <a:cubicBezTo>
                      <a:pt x="357909" y="341553"/>
                      <a:pt x="300266" y="23371"/>
                      <a:pt x="534230" y="1148"/>
                    </a:cubicBezTo>
                    <a:cubicBezTo>
                      <a:pt x="768194" y="-21075"/>
                      <a:pt x="811391" y="284410"/>
                      <a:pt x="919549" y="469693"/>
                    </a:cubicBezTo>
                    <a:cubicBezTo>
                      <a:pt x="1034136" y="668453"/>
                      <a:pt x="1141189" y="911996"/>
                      <a:pt x="1088712" y="1010420"/>
                    </a:cubicBezTo>
                    <a:cubicBezTo>
                      <a:pt x="1036235" y="1108844"/>
                      <a:pt x="824047" y="1057916"/>
                      <a:pt x="604685" y="1060239"/>
                    </a:cubicBezTo>
                    <a:cubicBezTo>
                      <a:pt x="378557" y="1057916"/>
                      <a:pt x="127907" y="1239533"/>
                      <a:pt x="26846" y="109296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CC0B9B05-EA03-4C51-9EE6-7C9B82AC48EB}"/>
                </a:ext>
              </a:extLst>
            </p:cNvPr>
            <p:cNvGrpSpPr/>
            <p:nvPr/>
          </p:nvGrpSpPr>
          <p:grpSpPr>
            <a:xfrm rot="5987040">
              <a:off x="5538549" y="3201665"/>
              <a:ext cx="220392" cy="215460"/>
              <a:chOff x="1025570" y="1628756"/>
              <a:chExt cx="220392" cy="215460"/>
            </a:xfrm>
            <a:solidFill>
              <a:srgbClr val="EA3636"/>
            </a:solidFill>
          </p:grpSpPr>
          <p:sp>
            <p:nvSpPr>
              <p:cNvPr id="68" name="Freeform: Shape 67">
                <a:extLst>
                  <a:ext uri="{FF2B5EF4-FFF2-40B4-BE49-F238E27FC236}">
                    <a16:creationId xmlns:a16="http://schemas.microsoft.com/office/drawing/2014/main" id="{B45829CC-1986-4848-9DF2-611251DFF2D9}"/>
                  </a:ext>
                </a:extLst>
              </p:cNvPr>
              <p:cNvSpPr/>
              <p:nvPr/>
            </p:nvSpPr>
            <p:spPr>
              <a:xfrm rot="10800000">
                <a:off x="1095190" y="1729532"/>
                <a:ext cx="85913" cy="114684"/>
              </a:xfrm>
              <a:custGeom>
                <a:avLst/>
                <a:gdLst>
                  <a:gd name="connsiteX0" fmla="*/ 85913 w 85913"/>
                  <a:gd name="connsiteY0" fmla="*/ 114684 h 114684"/>
                  <a:gd name="connsiteX1" fmla="*/ 0 w 85913"/>
                  <a:gd name="connsiteY1" fmla="*/ 114684 h 114684"/>
                  <a:gd name="connsiteX2" fmla="*/ 8442 w 85913"/>
                  <a:gd name="connsiteY2" fmla="*/ 98939 h 114684"/>
                  <a:gd name="connsiteX3" fmla="*/ 16083 w 85913"/>
                  <a:gd name="connsiteY3" fmla="*/ 16795 h 114684"/>
                  <a:gd name="connsiteX4" fmla="*/ 72642 w 85913"/>
                  <a:gd name="connsiteY4" fmla="*/ 7639 h 114684"/>
                  <a:gd name="connsiteX5" fmla="*/ 82759 w 85913"/>
                  <a:gd name="connsiteY5" fmla="*/ 105751 h 11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3" h="114684">
                    <a:moveTo>
                      <a:pt x="85913" y="114684"/>
                    </a:moveTo>
                    <a:lnTo>
                      <a:pt x="0" y="114684"/>
                    </a:lnTo>
                    <a:lnTo>
                      <a:pt x="8442" y="98939"/>
                    </a:lnTo>
                    <a:cubicBezTo>
                      <a:pt x="16837" y="69047"/>
                      <a:pt x="5383" y="32012"/>
                      <a:pt x="16083" y="16795"/>
                    </a:cubicBezTo>
                    <a:cubicBezTo>
                      <a:pt x="26782" y="1578"/>
                      <a:pt x="61529" y="-7187"/>
                      <a:pt x="72642" y="7639"/>
                    </a:cubicBezTo>
                    <a:cubicBezTo>
                      <a:pt x="83755" y="22465"/>
                      <a:pt x="77358" y="77360"/>
                      <a:pt x="82759" y="105751"/>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Isosceles Triangle 5">
                <a:extLst>
                  <a:ext uri="{FF2B5EF4-FFF2-40B4-BE49-F238E27FC236}">
                    <a16:creationId xmlns:a16="http://schemas.microsoft.com/office/drawing/2014/main" id="{285EFD94-5A86-440A-9F7C-F6F2049BAB71}"/>
                  </a:ext>
                </a:extLst>
              </p:cNvPr>
              <p:cNvSpPr/>
              <p:nvPr/>
            </p:nvSpPr>
            <p:spPr>
              <a:xfrm>
                <a:off x="1025570" y="1628756"/>
                <a:ext cx="220392" cy="148594"/>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6883 w 1344711"/>
                  <a:gd name="connsiteY0" fmla="*/ 1152163 h 1209513"/>
                  <a:gd name="connsiteX1" fmla="*/ 380466 w 1344711"/>
                  <a:gd name="connsiteY1" fmla="*/ 571758 h 1209513"/>
                  <a:gd name="connsiteX2" fmla="*/ 675117 w 1344711"/>
                  <a:gd name="connsiteY2" fmla="*/ 35 h 1209513"/>
                  <a:gd name="connsiteX3" fmla="*/ 990066 w 1344711"/>
                  <a:gd name="connsiteY3" fmla="*/ 559058 h 1209513"/>
                  <a:gd name="connsiteX4" fmla="*/ 1340176 w 1344711"/>
                  <a:gd name="connsiteY4" fmla="*/ 1129938 h 1209513"/>
                  <a:gd name="connsiteX5" fmla="*/ 729873 w 1344711"/>
                  <a:gd name="connsiteY5" fmla="*/ 1189821 h 1209513"/>
                  <a:gd name="connsiteX6" fmla="*/ 6883 w 1344711"/>
                  <a:gd name="connsiteY6" fmla="*/ 1152163 h 1209513"/>
                  <a:gd name="connsiteX0" fmla="*/ 31471 w 1369299"/>
                  <a:gd name="connsiteY0" fmla="*/ 1152163 h 1261758"/>
                  <a:gd name="connsiteX1" fmla="*/ 405054 w 1369299"/>
                  <a:gd name="connsiteY1" fmla="*/ 571758 h 1261758"/>
                  <a:gd name="connsiteX2" fmla="*/ 699705 w 1369299"/>
                  <a:gd name="connsiteY2" fmla="*/ 35 h 1261758"/>
                  <a:gd name="connsiteX3" fmla="*/ 1014654 w 1369299"/>
                  <a:gd name="connsiteY3" fmla="*/ 559058 h 1261758"/>
                  <a:gd name="connsiteX4" fmla="*/ 1364764 w 1369299"/>
                  <a:gd name="connsiteY4" fmla="*/ 1129938 h 1261758"/>
                  <a:gd name="connsiteX5" fmla="*/ 754461 w 1369299"/>
                  <a:gd name="connsiteY5" fmla="*/ 1189821 h 1261758"/>
                  <a:gd name="connsiteX6" fmla="*/ 31471 w 1369299"/>
                  <a:gd name="connsiteY6" fmla="*/ 1152163 h 1261758"/>
                  <a:gd name="connsiteX0" fmla="*/ 31471 w 1388644"/>
                  <a:gd name="connsiteY0" fmla="*/ 1152163 h 1261758"/>
                  <a:gd name="connsiteX1" fmla="*/ 405054 w 1388644"/>
                  <a:gd name="connsiteY1" fmla="*/ 571758 h 1261758"/>
                  <a:gd name="connsiteX2" fmla="*/ 699705 w 1388644"/>
                  <a:gd name="connsiteY2" fmla="*/ 35 h 1261758"/>
                  <a:gd name="connsiteX3" fmla="*/ 1014654 w 1388644"/>
                  <a:gd name="connsiteY3" fmla="*/ 559058 h 1261758"/>
                  <a:gd name="connsiteX4" fmla="*/ 1364764 w 1388644"/>
                  <a:gd name="connsiteY4" fmla="*/ 1129938 h 1261758"/>
                  <a:gd name="connsiteX5" fmla="*/ 754461 w 1388644"/>
                  <a:gd name="connsiteY5" fmla="*/ 1189821 h 1261758"/>
                  <a:gd name="connsiteX6" fmla="*/ 31471 w 1388644"/>
                  <a:gd name="connsiteY6" fmla="*/ 1152163 h 1261758"/>
                  <a:gd name="connsiteX0" fmla="*/ 31471 w 1373813"/>
                  <a:gd name="connsiteY0" fmla="*/ 1152298 h 1261893"/>
                  <a:gd name="connsiteX1" fmla="*/ 405054 w 1373813"/>
                  <a:gd name="connsiteY1" fmla="*/ 571893 h 1261893"/>
                  <a:gd name="connsiteX2" fmla="*/ 699705 w 1373813"/>
                  <a:gd name="connsiteY2" fmla="*/ 170 h 1261893"/>
                  <a:gd name="connsiteX3" fmla="*/ 1089600 w 1373813"/>
                  <a:gd name="connsiteY3" fmla="*/ 518983 h 1261893"/>
                  <a:gd name="connsiteX4" fmla="*/ 1364764 w 1373813"/>
                  <a:gd name="connsiteY4" fmla="*/ 1130073 h 1261893"/>
                  <a:gd name="connsiteX5" fmla="*/ 754461 w 1373813"/>
                  <a:gd name="connsiteY5" fmla="*/ 1189956 h 1261893"/>
                  <a:gd name="connsiteX6" fmla="*/ 31471 w 1373813"/>
                  <a:gd name="connsiteY6" fmla="*/ 1152298 h 1261893"/>
                  <a:gd name="connsiteX0" fmla="*/ 14525 w 1356867"/>
                  <a:gd name="connsiteY0" fmla="*/ 1152197 h 1210940"/>
                  <a:gd name="connsiteX1" fmla="*/ 283174 w 1356867"/>
                  <a:gd name="connsiteY1" fmla="*/ 551680 h 1210940"/>
                  <a:gd name="connsiteX2" fmla="*/ 682759 w 1356867"/>
                  <a:gd name="connsiteY2" fmla="*/ 69 h 1210940"/>
                  <a:gd name="connsiteX3" fmla="*/ 1072654 w 1356867"/>
                  <a:gd name="connsiteY3" fmla="*/ 518882 h 1210940"/>
                  <a:gd name="connsiteX4" fmla="*/ 1347818 w 1356867"/>
                  <a:gd name="connsiteY4" fmla="*/ 1129972 h 1210940"/>
                  <a:gd name="connsiteX5" fmla="*/ 737515 w 1356867"/>
                  <a:gd name="connsiteY5" fmla="*/ 1189855 h 1210940"/>
                  <a:gd name="connsiteX6" fmla="*/ 14525 w 1356867"/>
                  <a:gd name="connsiteY6" fmla="*/ 1152197 h 1210940"/>
                  <a:gd name="connsiteX0" fmla="*/ 14525 w 1356867"/>
                  <a:gd name="connsiteY0" fmla="*/ 1157188 h 1215931"/>
                  <a:gd name="connsiteX1" fmla="*/ 283174 w 1356867"/>
                  <a:gd name="connsiteY1" fmla="*/ 556671 h 1215931"/>
                  <a:gd name="connsiteX2" fmla="*/ 682759 w 1356867"/>
                  <a:gd name="connsiteY2" fmla="*/ 5060 h 1215931"/>
                  <a:gd name="connsiteX3" fmla="*/ 1072654 w 1356867"/>
                  <a:gd name="connsiteY3" fmla="*/ 523873 h 1215931"/>
                  <a:gd name="connsiteX4" fmla="*/ 1347818 w 1356867"/>
                  <a:gd name="connsiteY4" fmla="*/ 1134963 h 1215931"/>
                  <a:gd name="connsiteX5" fmla="*/ 737515 w 1356867"/>
                  <a:gd name="connsiteY5" fmla="*/ 1194846 h 1215931"/>
                  <a:gd name="connsiteX6" fmla="*/ 14525 w 1356867"/>
                  <a:gd name="connsiteY6" fmla="*/ 1157188 h 1215931"/>
                  <a:gd name="connsiteX0" fmla="*/ 14525 w 1342420"/>
                  <a:gd name="connsiteY0" fmla="*/ 1157188 h 1215931"/>
                  <a:gd name="connsiteX1" fmla="*/ 283174 w 1342420"/>
                  <a:gd name="connsiteY1" fmla="*/ 556671 h 1215931"/>
                  <a:gd name="connsiteX2" fmla="*/ 682759 w 1342420"/>
                  <a:gd name="connsiteY2" fmla="*/ 5060 h 1215931"/>
                  <a:gd name="connsiteX3" fmla="*/ 1072654 w 1342420"/>
                  <a:gd name="connsiteY3" fmla="*/ 523873 h 1215931"/>
                  <a:gd name="connsiteX4" fmla="*/ 1332833 w 1342420"/>
                  <a:gd name="connsiteY4" fmla="*/ 1094746 h 1215931"/>
                  <a:gd name="connsiteX5" fmla="*/ 737515 w 1342420"/>
                  <a:gd name="connsiteY5" fmla="*/ 1194846 h 1215931"/>
                  <a:gd name="connsiteX6" fmla="*/ 14525 w 1342420"/>
                  <a:gd name="connsiteY6" fmla="*/ 1157188 h 1215931"/>
                  <a:gd name="connsiteX0" fmla="*/ 14525 w 1361790"/>
                  <a:gd name="connsiteY0" fmla="*/ 1157188 h 1256337"/>
                  <a:gd name="connsiteX1" fmla="*/ 283174 w 1361790"/>
                  <a:gd name="connsiteY1" fmla="*/ 556671 h 1256337"/>
                  <a:gd name="connsiteX2" fmla="*/ 682759 w 1361790"/>
                  <a:gd name="connsiteY2" fmla="*/ 5060 h 1256337"/>
                  <a:gd name="connsiteX3" fmla="*/ 1072654 w 1361790"/>
                  <a:gd name="connsiteY3" fmla="*/ 523873 h 1256337"/>
                  <a:gd name="connsiteX4" fmla="*/ 1332833 w 1361790"/>
                  <a:gd name="connsiteY4" fmla="*/ 1094746 h 1256337"/>
                  <a:gd name="connsiteX5" fmla="*/ 737515 w 1361790"/>
                  <a:gd name="connsiteY5" fmla="*/ 1194846 h 1256337"/>
                  <a:gd name="connsiteX6" fmla="*/ 14525 w 1361790"/>
                  <a:gd name="connsiteY6" fmla="*/ 1157188 h 1256337"/>
                  <a:gd name="connsiteX0" fmla="*/ 40102 w 1387367"/>
                  <a:gd name="connsiteY0" fmla="*/ 1157188 h 1259419"/>
                  <a:gd name="connsiteX1" fmla="*/ 308751 w 1387367"/>
                  <a:gd name="connsiteY1" fmla="*/ 556671 h 1259419"/>
                  <a:gd name="connsiteX2" fmla="*/ 708336 w 1387367"/>
                  <a:gd name="connsiteY2" fmla="*/ 5060 h 1259419"/>
                  <a:gd name="connsiteX3" fmla="*/ 1098231 w 1387367"/>
                  <a:gd name="connsiteY3" fmla="*/ 523873 h 1259419"/>
                  <a:gd name="connsiteX4" fmla="*/ 1358410 w 1387367"/>
                  <a:gd name="connsiteY4" fmla="*/ 1094746 h 1259419"/>
                  <a:gd name="connsiteX5" fmla="*/ 763092 w 1387367"/>
                  <a:gd name="connsiteY5" fmla="*/ 1194846 h 1259419"/>
                  <a:gd name="connsiteX6" fmla="*/ 40102 w 1387367"/>
                  <a:gd name="connsiteY6" fmla="*/ 1157188 h 1259419"/>
                  <a:gd name="connsiteX0" fmla="*/ 40102 w 1387367"/>
                  <a:gd name="connsiteY0" fmla="*/ 1152552 h 1254783"/>
                  <a:gd name="connsiteX1" fmla="*/ 308751 w 1387367"/>
                  <a:gd name="connsiteY1" fmla="*/ 552035 h 1254783"/>
                  <a:gd name="connsiteX2" fmla="*/ 708336 w 1387367"/>
                  <a:gd name="connsiteY2" fmla="*/ 424 h 1254783"/>
                  <a:gd name="connsiteX3" fmla="*/ 1098231 w 1387367"/>
                  <a:gd name="connsiteY3" fmla="*/ 519237 h 1254783"/>
                  <a:gd name="connsiteX4" fmla="*/ 1358410 w 1387367"/>
                  <a:gd name="connsiteY4" fmla="*/ 1090110 h 1254783"/>
                  <a:gd name="connsiteX5" fmla="*/ 763092 w 1387367"/>
                  <a:gd name="connsiteY5" fmla="*/ 1190210 h 1254783"/>
                  <a:gd name="connsiteX6" fmla="*/ 40102 w 1387367"/>
                  <a:gd name="connsiteY6" fmla="*/ 1152552 h 125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367" h="1254783">
                    <a:moveTo>
                      <a:pt x="40102" y="1152552"/>
                    </a:moveTo>
                    <a:cubicBezTo>
                      <a:pt x="-110566" y="945653"/>
                      <a:pt x="204332" y="734920"/>
                      <a:pt x="308751" y="552035"/>
                    </a:cubicBezTo>
                    <a:cubicBezTo>
                      <a:pt x="427076" y="350877"/>
                      <a:pt x="396870" y="-14225"/>
                      <a:pt x="708336" y="424"/>
                    </a:cubicBezTo>
                    <a:cubicBezTo>
                      <a:pt x="1019802" y="15073"/>
                      <a:pt x="990073" y="333954"/>
                      <a:pt x="1098231" y="519237"/>
                    </a:cubicBezTo>
                    <a:cubicBezTo>
                      <a:pt x="1212818" y="717997"/>
                      <a:pt x="1474226" y="797310"/>
                      <a:pt x="1358410" y="1090110"/>
                    </a:cubicBezTo>
                    <a:cubicBezTo>
                      <a:pt x="1242594" y="1382910"/>
                      <a:pt x="982454" y="1187887"/>
                      <a:pt x="763092" y="1190210"/>
                    </a:cubicBezTo>
                    <a:cubicBezTo>
                      <a:pt x="536964" y="1187887"/>
                      <a:pt x="190770" y="1359451"/>
                      <a:pt x="40102" y="115255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3E6B8709-ABB3-44B9-A272-AB1BD2D20B9D}"/>
                </a:ext>
              </a:extLst>
            </p:cNvPr>
            <p:cNvGrpSpPr/>
            <p:nvPr/>
          </p:nvGrpSpPr>
          <p:grpSpPr>
            <a:xfrm rot="14464022">
              <a:off x="3352071" y="3496040"/>
              <a:ext cx="179839" cy="214603"/>
              <a:chOff x="1771030" y="1658198"/>
              <a:chExt cx="179839" cy="214603"/>
            </a:xfrm>
            <a:solidFill>
              <a:srgbClr val="EA3636"/>
            </a:solidFill>
          </p:grpSpPr>
          <p:sp>
            <p:nvSpPr>
              <p:cNvPr id="66" name="Freeform: Shape 65">
                <a:extLst>
                  <a:ext uri="{FF2B5EF4-FFF2-40B4-BE49-F238E27FC236}">
                    <a16:creationId xmlns:a16="http://schemas.microsoft.com/office/drawing/2014/main" id="{ACDDC7E0-3647-45AD-86C6-A52E1C4831F7}"/>
                  </a:ext>
                </a:extLst>
              </p:cNvPr>
              <p:cNvSpPr/>
              <p:nvPr/>
            </p:nvSpPr>
            <p:spPr>
              <a:xfrm rot="10800000">
                <a:off x="1818732" y="1777350"/>
                <a:ext cx="73293" cy="95451"/>
              </a:xfrm>
              <a:custGeom>
                <a:avLst/>
                <a:gdLst>
                  <a:gd name="connsiteX0" fmla="*/ 73293 w 73293"/>
                  <a:gd name="connsiteY0" fmla="*/ 95451 h 95451"/>
                  <a:gd name="connsiteX1" fmla="*/ 0 w 73293"/>
                  <a:gd name="connsiteY1" fmla="*/ 95451 h 95451"/>
                  <a:gd name="connsiteX2" fmla="*/ 4011 w 73293"/>
                  <a:gd name="connsiteY2" fmla="*/ 88511 h 95451"/>
                  <a:gd name="connsiteX3" fmla="*/ 9947 w 73293"/>
                  <a:gd name="connsiteY3" fmla="*/ 11475 h 95451"/>
                  <a:gd name="connsiteX4" fmla="*/ 46075 w 73293"/>
                  <a:gd name="connsiteY4" fmla="*/ 9131 h 95451"/>
                  <a:gd name="connsiteX5" fmla="*/ 73220 w 73293"/>
                  <a:gd name="connsiteY5" fmla="*/ 95322 h 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93" h="95451">
                    <a:moveTo>
                      <a:pt x="73293" y="95451"/>
                    </a:moveTo>
                    <a:lnTo>
                      <a:pt x="0" y="95451"/>
                    </a:lnTo>
                    <a:lnTo>
                      <a:pt x="4011" y="88511"/>
                    </a:lnTo>
                    <a:cubicBezTo>
                      <a:pt x="11838" y="62308"/>
                      <a:pt x="2937" y="24705"/>
                      <a:pt x="9947" y="11475"/>
                    </a:cubicBezTo>
                    <a:cubicBezTo>
                      <a:pt x="16958" y="-1756"/>
                      <a:pt x="35529" y="-4844"/>
                      <a:pt x="46075" y="9131"/>
                    </a:cubicBezTo>
                    <a:cubicBezTo>
                      <a:pt x="56620" y="23105"/>
                      <a:pt x="62142" y="67498"/>
                      <a:pt x="73220" y="9532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Isosceles Triangle 5">
                <a:extLst>
                  <a:ext uri="{FF2B5EF4-FFF2-40B4-BE49-F238E27FC236}">
                    <a16:creationId xmlns:a16="http://schemas.microsoft.com/office/drawing/2014/main" id="{5A9A81AF-20F2-4676-AAD3-1297AA8C96BC}"/>
                  </a:ext>
                </a:extLst>
              </p:cNvPr>
              <p:cNvSpPr/>
              <p:nvPr/>
            </p:nvSpPr>
            <p:spPr>
              <a:xfrm flipH="1">
                <a:off x="1771030" y="1658198"/>
                <a:ext cx="179839"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 name="connsiteX0" fmla="*/ 4593 w 1145878"/>
                  <a:gd name="connsiteY0" fmla="*/ 1091814 h 1139684"/>
                  <a:gd name="connsiteX1" fmla="*/ 297753 w 1145878"/>
                  <a:gd name="connsiteY1" fmla="*/ 541563 h 1139684"/>
                  <a:gd name="connsiteX2" fmla="*/ 511977 w 1145878"/>
                  <a:gd name="connsiteY2" fmla="*/ 0 h 1139684"/>
                  <a:gd name="connsiteX3" fmla="*/ 867140 w 1145878"/>
                  <a:gd name="connsiteY3" fmla="*/ 478597 h 1139684"/>
                  <a:gd name="connsiteX4" fmla="*/ 1136829 w 1145878"/>
                  <a:gd name="connsiteY4" fmla="*/ 959008 h 1139684"/>
                  <a:gd name="connsiteX5" fmla="*/ 536227 w 1145878"/>
                  <a:gd name="connsiteY5" fmla="*/ 1112744 h 1139684"/>
                  <a:gd name="connsiteX6" fmla="*/ 4593 w 1145878"/>
                  <a:gd name="connsiteY6" fmla="*/ 1091814 h 1139684"/>
                  <a:gd name="connsiteX0" fmla="*/ 4593 w 1145878"/>
                  <a:gd name="connsiteY0" fmla="*/ 902939 h 950809"/>
                  <a:gd name="connsiteX1" fmla="*/ 297753 w 1145878"/>
                  <a:gd name="connsiteY1" fmla="*/ 352688 h 950809"/>
                  <a:gd name="connsiteX2" fmla="*/ 562631 w 1145878"/>
                  <a:gd name="connsiteY2" fmla="*/ 0 h 950809"/>
                  <a:gd name="connsiteX3" fmla="*/ 867140 w 1145878"/>
                  <a:gd name="connsiteY3" fmla="*/ 289722 h 950809"/>
                  <a:gd name="connsiteX4" fmla="*/ 1136829 w 1145878"/>
                  <a:gd name="connsiteY4" fmla="*/ 770133 h 950809"/>
                  <a:gd name="connsiteX5" fmla="*/ 536227 w 1145878"/>
                  <a:gd name="connsiteY5" fmla="*/ 923869 h 950809"/>
                  <a:gd name="connsiteX6" fmla="*/ 4593 w 1145878"/>
                  <a:gd name="connsiteY6" fmla="*/ 902939 h 950809"/>
                  <a:gd name="connsiteX0" fmla="*/ 7358 w 1145479"/>
                  <a:gd name="connsiteY0" fmla="*/ 902939 h 922562"/>
                  <a:gd name="connsiteX1" fmla="*/ 300518 w 1145479"/>
                  <a:gd name="connsiteY1" fmla="*/ 352688 h 922562"/>
                  <a:gd name="connsiteX2" fmla="*/ 565396 w 1145479"/>
                  <a:gd name="connsiteY2" fmla="*/ 0 h 922562"/>
                  <a:gd name="connsiteX3" fmla="*/ 869905 w 1145479"/>
                  <a:gd name="connsiteY3" fmla="*/ 289722 h 922562"/>
                  <a:gd name="connsiteX4" fmla="*/ 1139594 w 1145479"/>
                  <a:gd name="connsiteY4" fmla="*/ 770133 h 922562"/>
                  <a:gd name="connsiteX5" fmla="*/ 614973 w 1145479"/>
                  <a:gd name="connsiteY5" fmla="*/ 810545 h 922562"/>
                  <a:gd name="connsiteX6" fmla="*/ 7358 w 1145479"/>
                  <a:gd name="connsiteY6" fmla="*/ 902939 h 922562"/>
                  <a:gd name="connsiteX0" fmla="*/ 7358 w 1025398"/>
                  <a:gd name="connsiteY0" fmla="*/ 902939 h 922562"/>
                  <a:gd name="connsiteX1" fmla="*/ 300518 w 1025398"/>
                  <a:gd name="connsiteY1" fmla="*/ 352688 h 922562"/>
                  <a:gd name="connsiteX2" fmla="*/ 565396 w 1025398"/>
                  <a:gd name="connsiteY2" fmla="*/ 0 h 922562"/>
                  <a:gd name="connsiteX3" fmla="*/ 869905 w 1025398"/>
                  <a:gd name="connsiteY3" fmla="*/ 289722 h 922562"/>
                  <a:gd name="connsiteX4" fmla="*/ 1012960 w 1025398"/>
                  <a:gd name="connsiteY4" fmla="*/ 744950 h 922562"/>
                  <a:gd name="connsiteX5" fmla="*/ 614973 w 1025398"/>
                  <a:gd name="connsiteY5" fmla="*/ 810545 h 922562"/>
                  <a:gd name="connsiteX6" fmla="*/ 7358 w 1025398"/>
                  <a:gd name="connsiteY6" fmla="*/ 902939 h 922562"/>
                  <a:gd name="connsiteX0" fmla="*/ 7700 w 1013077"/>
                  <a:gd name="connsiteY0" fmla="*/ 827392 h 857014"/>
                  <a:gd name="connsiteX1" fmla="*/ 288197 w 1013077"/>
                  <a:gd name="connsiteY1" fmla="*/ 352688 h 857014"/>
                  <a:gd name="connsiteX2" fmla="*/ 553075 w 1013077"/>
                  <a:gd name="connsiteY2" fmla="*/ 0 h 857014"/>
                  <a:gd name="connsiteX3" fmla="*/ 857584 w 1013077"/>
                  <a:gd name="connsiteY3" fmla="*/ 289722 h 857014"/>
                  <a:gd name="connsiteX4" fmla="*/ 1000639 w 1013077"/>
                  <a:gd name="connsiteY4" fmla="*/ 744950 h 857014"/>
                  <a:gd name="connsiteX5" fmla="*/ 602652 w 1013077"/>
                  <a:gd name="connsiteY5" fmla="*/ 810545 h 857014"/>
                  <a:gd name="connsiteX6" fmla="*/ 7700 w 1013077"/>
                  <a:gd name="connsiteY6" fmla="*/ 827392 h 857014"/>
                  <a:gd name="connsiteX0" fmla="*/ 31056 w 1036433"/>
                  <a:gd name="connsiteY0" fmla="*/ 827392 h 890317"/>
                  <a:gd name="connsiteX1" fmla="*/ 311553 w 1036433"/>
                  <a:gd name="connsiteY1" fmla="*/ 352688 h 890317"/>
                  <a:gd name="connsiteX2" fmla="*/ 576431 w 1036433"/>
                  <a:gd name="connsiteY2" fmla="*/ 0 h 890317"/>
                  <a:gd name="connsiteX3" fmla="*/ 880940 w 1036433"/>
                  <a:gd name="connsiteY3" fmla="*/ 289722 h 890317"/>
                  <a:gd name="connsiteX4" fmla="*/ 1023995 w 1036433"/>
                  <a:gd name="connsiteY4" fmla="*/ 744950 h 890317"/>
                  <a:gd name="connsiteX5" fmla="*/ 626008 w 1036433"/>
                  <a:gd name="connsiteY5" fmla="*/ 810545 h 890317"/>
                  <a:gd name="connsiteX6" fmla="*/ 31056 w 1036433"/>
                  <a:gd name="connsiteY6" fmla="*/ 827392 h 890317"/>
                  <a:gd name="connsiteX0" fmla="*/ 39607 w 956342"/>
                  <a:gd name="connsiteY0" fmla="*/ 827392 h 890317"/>
                  <a:gd name="connsiteX1" fmla="*/ 231462 w 956342"/>
                  <a:gd name="connsiteY1" fmla="*/ 352688 h 890317"/>
                  <a:gd name="connsiteX2" fmla="*/ 496340 w 956342"/>
                  <a:gd name="connsiteY2" fmla="*/ 0 h 890317"/>
                  <a:gd name="connsiteX3" fmla="*/ 800849 w 956342"/>
                  <a:gd name="connsiteY3" fmla="*/ 289722 h 890317"/>
                  <a:gd name="connsiteX4" fmla="*/ 943904 w 956342"/>
                  <a:gd name="connsiteY4" fmla="*/ 744950 h 890317"/>
                  <a:gd name="connsiteX5" fmla="*/ 545917 w 956342"/>
                  <a:gd name="connsiteY5" fmla="*/ 810545 h 890317"/>
                  <a:gd name="connsiteX6" fmla="*/ 39607 w 956342"/>
                  <a:gd name="connsiteY6" fmla="*/ 827392 h 8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342" h="890317">
                    <a:moveTo>
                      <a:pt x="39607" y="827392"/>
                    </a:moveTo>
                    <a:cubicBezTo>
                      <a:pt x="-88775" y="675537"/>
                      <a:pt x="127043" y="535573"/>
                      <a:pt x="231462" y="352688"/>
                    </a:cubicBezTo>
                    <a:cubicBezTo>
                      <a:pt x="349787" y="151530"/>
                      <a:pt x="310968" y="443"/>
                      <a:pt x="496340" y="0"/>
                    </a:cubicBezTo>
                    <a:cubicBezTo>
                      <a:pt x="681712" y="-443"/>
                      <a:pt x="692691" y="104439"/>
                      <a:pt x="800849" y="289722"/>
                    </a:cubicBezTo>
                    <a:cubicBezTo>
                      <a:pt x="915436" y="488482"/>
                      <a:pt x="986393" y="658146"/>
                      <a:pt x="943904" y="744950"/>
                    </a:cubicBezTo>
                    <a:cubicBezTo>
                      <a:pt x="901415" y="831754"/>
                      <a:pt x="765279" y="808222"/>
                      <a:pt x="545917" y="810545"/>
                    </a:cubicBezTo>
                    <a:cubicBezTo>
                      <a:pt x="319789" y="808222"/>
                      <a:pt x="167989" y="979247"/>
                      <a:pt x="39607" y="82739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3FBA99F3-ED9A-4447-BAB0-94D505FA1E6D}"/>
                </a:ext>
              </a:extLst>
            </p:cNvPr>
            <p:cNvSpPr/>
            <p:nvPr/>
          </p:nvSpPr>
          <p:spPr>
            <a:xfrm rot="12663947">
              <a:off x="4957769" y="1836684"/>
              <a:ext cx="150790" cy="183506"/>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834193 w 838171"/>
                <a:gd name="connsiteY0" fmla="*/ 1090559 h 1114087"/>
                <a:gd name="connsiteX1" fmla="*/ 394570 w 838171"/>
                <a:gd name="connsiteY1" fmla="*/ 1044012 h 1114087"/>
                <a:gd name="connsiteX2" fmla="*/ 4707 w 838171"/>
                <a:gd name="connsiteY2" fmla="*/ 1038407 h 1114087"/>
                <a:gd name="connsiteX3" fmla="*/ 181619 w 838171"/>
                <a:gd name="connsiteY3" fmla="*/ 568167 h 1114087"/>
                <a:gd name="connsiteX4" fmla="*/ 225493 w 838171"/>
                <a:gd name="connsiteY4" fmla="*/ 96447 h 1114087"/>
                <a:gd name="connsiteX5" fmla="*/ 550291 w 838171"/>
                <a:gd name="connsiteY5" fmla="*/ 43869 h 1114087"/>
                <a:gd name="connsiteX6" fmla="*/ 608392 w 838171"/>
                <a:gd name="connsiteY6" fmla="*/ 607285 h 1114087"/>
                <a:gd name="connsiteX7" fmla="*/ 834193 w 838171"/>
                <a:gd name="connsiteY7" fmla="*/ 1090559 h 1114087"/>
                <a:gd name="connsiteX0" fmla="*/ 834193 w 835490"/>
                <a:gd name="connsiteY0" fmla="*/ 1084802 h 1113746"/>
                <a:gd name="connsiteX1" fmla="*/ 394570 w 835490"/>
                <a:gd name="connsiteY1" fmla="*/ 1038255 h 1113746"/>
                <a:gd name="connsiteX2" fmla="*/ 4707 w 835490"/>
                <a:gd name="connsiteY2" fmla="*/ 1032650 h 1113746"/>
                <a:gd name="connsiteX3" fmla="*/ 181619 w 835490"/>
                <a:gd name="connsiteY3" fmla="*/ 562410 h 1113746"/>
                <a:gd name="connsiteX4" fmla="*/ 225493 w 835490"/>
                <a:gd name="connsiteY4" fmla="*/ 90690 h 1113746"/>
                <a:gd name="connsiteX5" fmla="*/ 550291 w 835490"/>
                <a:gd name="connsiteY5" fmla="*/ 38112 h 1113746"/>
                <a:gd name="connsiteX6" fmla="*/ 530166 w 835490"/>
                <a:gd name="connsiteY6" fmla="*/ 523302 h 1113746"/>
                <a:gd name="connsiteX7" fmla="*/ 834193 w 835490"/>
                <a:gd name="connsiteY7" fmla="*/ 1084802 h 1113746"/>
                <a:gd name="connsiteX0" fmla="*/ 834193 w 835564"/>
                <a:gd name="connsiteY0" fmla="*/ 1033887 h 1062831"/>
                <a:gd name="connsiteX1" fmla="*/ 394570 w 835564"/>
                <a:gd name="connsiteY1" fmla="*/ 987340 h 1062831"/>
                <a:gd name="connsiteX2" fmla="*/ 4707 w 835564"/>
                <a:gd name="connsiteY2" fmla="*/ 981735 h 1062831"/>
                <a:gd name="connsiteX3" fmla="*/ 181619 w 835564"/>
                <a:gd name="connsiteY3" fmla="*/ 511495 h 1062831"/>
                <a:gd name="connsiteX4" fmla="*/ 225493 w 835564"/>
                <a:gd name="connsiteY4" fmla="*/ 39775 h 1062831"/>
                <a:gd name="connsiteX5" fmla="*/ 452511 w 835564"/>
                <a:gd name="connsiteY5" fmla="*/ 75203 h 1062831"/>
                <a:gd name="connsiteX6" fmla="*/ 530166 w 835564"/>
                <a:gd name="connsiteY6" fmla="*/ 472387 h 1062831"/>
                <a:gd name="connsiteX7" fmla="*/ 834193 w 835564"/>
                <a:gd name="connsiteY7" fmla="*/ 1033887 h 1062831"/>
                <a:gd name="connsiteX0" fmla="*/ 834271 w 835642"/>
                <a:gd name="connsiteY0" fmla="*/ 1003430 h 1032374"/>
                <a:gd name="connsiteX1" fmla="*/ 394648 w 835642"/>
                <a:gd name="connsiteY1" fmla="*/ 956883 h 1032374"/>
                <a:gd name="connsiteX2" fmla="*/ 4785 w 835642"/>
                <a:gd name="connsiteY2" fmla="*/ 951278 h 1032374"/>
                <a:gd name="connsiteX3" fmla="*/ 181697 w 835642"/>
                <a:gd name="connsiteY3" fmla="*/ 481038 h 1032374"/>
                <a:gd name="connsiteX4" fmla="*/ 245124 w 835642"/>
                <a:gd name="connsiteY4" fmla="*/ 58207 h 1032374"/>
                <a:gd name="connsiteX5" fmla="*/ 452589 w 835642"/>
                <a:gd name="connsiteY5" fmla="*/ 44746 h 1032374"/>
                <a:gd name="connsiteX6" fmla="*/ 530244 w 835642"/>
                <a:gd name="connsiteY6" fmla="*/ 441930 h 1032374"/>
                <a:gd name="connsiteX7" fmla="*/ 834271 w 835642"/>
                <a:gd name="connsiteY7" fmla="*/ 1003430 h 1032374"/>
                <a:gd name="connsiteX0" fmla="*/ 831253 w 832624"/>
                <a:gd name="connsiteY0" fmla="*/ 1008711 h 1037655"/>
                <a:gd name="connsiteX1" fmla="*/ 391630 w 832624"/>
                <a:gd name="connsiteY1" fmla="*/ 962164 h 1037655"/>
                <a:gd name="connsiteX2" fmla="*/ 1767 w 832624"/>
                <a:gd name="connsiteY2" fmla="*/ 956559 h 1037655"/>
                <a:gd name="connsiteX3" fmla="*/ 247128 w 832624"/>
                <a:gd name="connsiteY3" fmla="*/ 574327 h 1037655"/>
                <a:gd name="connsiteX4" fmla="*/ 242106 w 832624"/>
                <a:gd name="connsiteY4" fmla="*/ 63488 h 1037655"/>
                <a:gd name="connsiteX5" fmla="*/ 449571 w 832624"/>
                <a:gd name="connsiteY5" fmla="*/ 50027 h 1037655"/>
                <a:gd name="connsiteX6" fmla="*/ 527226 w 832624"/>
                <a:gd name="connsiteY6" fmla="*/ 447211 h 1037655"/>
                <a:gd name="connsiteX7" fmla="*/ 831253 w 832624"/>
                <a:gd name="connsiteY7" fmla="*/ 1008711 h 1037655"/>
                <a:gd name="connsiteX0" fmla="*/ 831253 w 844323"/>
                <a:gd name="connsiteY0" fmla="*/ 1008711 h 1079778"/>
                <a:gd name="connsiteX1" fmla="*/ 391630 w 844323"/>
                <a:gd name="connsiteY1" fmla="*/ 962164 h 1079778"/>
                <a:gd name="connsiteX2" fmla="*/ 1767 w 844323"/>
                <a:gd name="connsiteY2" fmla="*/ 956559 h 1079778"/>
                <a:gd name="connsiteX3" fmla="*/ 247128 w 844323"/>
                <a:gd name="connsiteY3" fmla="*/ 574327 h 1079778"/>
                <a:gd name="connsiteX4" fmla="*/ 242106 w 844323"/>
                <a:gd name="connsiteY4" fmla="*/ 63488 h 1079778"/>
                <a:gd name="connsiteX5" fmla="*/ 449571 w 844323"/>
                <a:gd name="connsiteY5" fmla="*/ 50027 h 1079778"/>
                <a:gd name="connsiteX6" fmla="*/ 527226 w 844323"/>
                <a:gd name="connsiteY6" fmla="*/ 447211 h 1079778"/>
                <a:gd name="connsiteX7" fmla="*/ 831253 w 844323"/>
                <a:gd name="connsiteY7" fmla="*/ 1008711 h 1079778"/>
                <a:gd name="connsiteX0" fmla="*/ 831479 w 832673"/>
                <a:gd name="connsiteY0" fmla="*/ 1008711 h 1058437"/>
                <a:gd name="connsiteX1" fmla="*/ 401634 w 832673"/>
                <a:gd name="connsiteY1" fmla="*/ 1030613 h 1058437"/>
                <a:gd name="connsiteX2" fmla="*/ 1993 w 832673"/>
                <a:gd name="connsiteY2" fmla="*/ 956559 h 1058437"/>
                <a:gd name="connsiteX3" fmla="*/ 247354 w 832673"/>
                <a:gd name="connsiteY3" fmla="*/ 574327 h 1058437"/>
                <a:gd name="connsiteX4" fmla="*/ 242332 w 832673"/>
                <a:gd name="connsiteY4" fmla="*/ 63488 h 1058437"/>
                <a:gd name="connsiteX5" fmla="*/ 449797 w 832673"/>
                <a:gd name="connsiteY5" fmla="*/ 50027 h 1058437"/>
                <a:gd name="connsiteX6" fmla="*/ 527452 w 832673"/>
                <a:gd name="connsiteY6" fmla="*/ 447211 h 1058437"/>
                <a:gd name="connsiteX7" fmla="*/ 831479 w 832673"/>
                <a:gd name="connsiteY7" fmla="*/ 1008711 h 1058437"/>
                <a:gd name="connsiteX0" fmla="*/ 860634 w 861828"/>
                <a:gd name="connsiteY0" fmla="*/ 1008711 h 1058437"/>
                <a:gd name="connsiteX1" fmla="*/ 430789 w 861828"/>
                <a:gd name="connsiteY1" fmla="*/ 1030613 h 1058437"/>
                <a:gd name="connsiteX2" fmla="*/ 1811 w 861828"/>
                <a:gd name="connsiteY2" fmla="*/ 966336 h 1058437"/>
                <a:gd name="connsiteX3" fmla="*/ 276509 w 861828"/>
                <a:gd name="connsiteY3" fmla="*/ 574327 h 1058437"/>
                <a:gd name="connsiteX4" fmla="*/ 271487 w 861828"/>
                <a:gd name="connsiteY4" fmla="*/ 63488 h 1058437"/>
                <a:gd name="connsiteX5" fmla="*/ 478952 w 861828"/>
                <a:gd name="connsiteY5" fmla="*/ 50027 h 1058437"/>
                <a:gd name="connsiteX6" fmla="*/ 556607 w 861828"/>
                <a:gd name="connsiteY6" fmla="*/ 447211 h 1058437"/>
                <a:gd name="connsiteX7" fmla="*/ 860634 w 861828"/>
                <a:gd name="connsiteY7" fmla="*/ 1008711 h 1058437"/>
                <a:gd name="connsiteX0" fmla="*/ 860634 w 861828"/>
                <a:gd name="connsiteY0" fmla="*/ 1008711 h 1064675"/>
                <a:gd name="connsiteX1" fmla="*/ 430789 w 861828"/>
                <a:gd name="connsiteY1" fmla="*/ 1030613 h 1064675"/>
                <a:gd name="connsiteX2" fmla="*/ 1811 w 861828"/>
                <a:gd name="connsiteY2" fmla="*/ 966336 h 1064675"/>
                <a:gd name="connsiteX3" fmla="*/ 276509 w 861828"/>
                <a:gd name="connsiteY3" fmla="*/ 574327 h 1064675"/>
                <a:gd name="connsiteX4" fmla="*/ 271487 w 861828"/>
                <a:gd name="connsiteY4" fmla="*/ 63488 h 1064675"/>
                <a:gd name="connsiteX5" fmla="*/ 478952 w 861828"/>
                <a:gd name="connsiteY5" fmla="*/ 50027 h 1064675"/>
                <a:gd name="connsiteX6" fmla="*/ 556607 w 861828"/>
                <a:gd name="connsiteY6" fmla="*/ 447211 h 1064675"/>
                <a:gd name="connsiteX7" fmla="*/ 860634 w 861828"/>
                <a:gd name="connsiteY7" fmla="*/ 1008711 h 1064675"/>
                <a:gd name="connsiteX0" fmla="*/ 861997 w 863191"/>
                <a:gd name="connsiteY0" fmla="*/ 1004576 h 1054302"/>
                <a:gd name="connsiteX1" fmla="*/ 432152 w 863191"/>
                <a:gd name="connsiteY1" fmla="*/ 1026478 h 1054302"/>
                <a:gd name="connsiteX2" fmla="*/ 3174 w 863191"/>
                <a:gd name="connsiteY2" fmla="*/ 962201 h 1054302"/>
                <a:gd name="connsiteX3" fmla="*/ 238759 w 863191"/>
                <a:gd name="connsiteY3" fmla="*/ 501743 h 1054302"/>
                <a:gd name="connsiteX4" fmla="*/ 272850 w 863191"/>
                <a:gd name="connsiteY4" fmla="*/ 59353 h 1054302"/>
                <a:gd name="connsiteX5" fmla="*/ 480315 w 863191"/>
                <a:gd name="connsiteY5" fmla="*/ 45892 h 1054302"/>
                <a:gd name="connsiteX6" fmla="*/ 557970 w 863191"/>
                <a:gd name="connsiteY6" fmla="*/ 443076 h 1054302"/>
                <a:gd name="connsiteX7" fmla="*/ 861997 w 863191"/>
                <a:gd name="connsiteY7" fmla="*/ 1004576 h 1054302"/>
                <a:gd name="connsiteX0" fmla="*/ 861997 w 865926"/>
                <a:gd name="connsiteY0" fmla="*/ 1011117 h 1053801"/>
                <a:gd name="connsiteX1" fmla="*/ 432152 w 865926"/>
                <a:gd name="connsiteY1" fmla="*/ 1033019 h 1053801"/>
                <a:gd name="connsiteX2" fmla="*/ 3174 w 865926"/>
                <a:gd name="connsiteY2" fmla="*/ 968742 h 1053801"/>
                <a:gd name="connsiteX3" fmla="*/ 238759 w 865926"/>
                <a:gd name="connsiteY3" fmla="*/ 508284 h 1053801"/>
                <a:gd name="connsiteX4" fmla="*/ 272850 w 865926"/>
                <a:gd name="connsiteY4" fmla="*/ 65894 h 1053801"/>
                <a:gd name="connsiteX5" fmla="*/ 480315 w 865926"/>
                <a:gd name="connsiteY5" fmla="*/ 52433 h 1053801"/>
                <a:gd name="connsiteX6" fmla="*/ 636196 w 865926"/>
                <a:gd name="connsiteY6" fmla="*/ 547397 h 1053801"/>
                <a:gd name="connsiteX7" fmla="*/ 861997 w 865926"/>
                <a:gd name="connsiteY7" fmla="*/ 1011117 h 105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926" h="1053801">
                  <a:moveTo>
                    <a:pt x="861997" y="1011117"/>
                  </a:moveTo>
                  <a:cubicBezTo>
                    <a:pt x="827990" y="1092054"/>
                    <a:pt x="563881" y="1033019"/>
                    <a:pt x="432152" y="1033019"/>
                  </a:cubicBezTo>
                  <a:cubicBezTo>
                    <a:pt x="300423" y="1033019"/>
                    <a:pt x="35406" y="1056198"/>
                    <a:pt x="3174" y="968742"/>
                  </a:cubicBezTo>
                  <a:cubicBezTo>
                    <a:pt x="-29058" y="881286"/>
                    <a:pt x="193813" y="658759"/>
                    <a:pt x="238759" y="508284"/>
                  </a:cubicBezTo>
                  <a:cubicBezTo>
                    <a:pt x="283705" y="357809"/>
                    <a:pt x="232591" y="141869"/>
                    <a:pt x="272850" y="65894"/>
                  </a:cubicBezTo>
                  <a:cubicBezTo>
                    <a:pt x="313109" y="-10081"/>
                    <a:pt x="419757" y="-27818"/>
                    <a:pt x="480315" y="52433"/>
                  </a:cubicBezTo>
                  <a:cubicBezTo>
                    <a:pt x="540873" y="132684"/>
                    <a:pt x="572582" y="387616"/>
                    <a:pt x="636196" y="547397"/>
                  </a:cubicBezTo>
                  <a:cubicBezTo>
                    <a:pt x="699810" y="707178"/>
                    <a:pt x="896004" y="930180"/>
                    <a:pt x="861997" y="1011117"/>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Freeform: Shape 44">
              <a:extLst>
                <a:ext uri="{FF2B5EF4-FFF2-40B4-BE49-F238E27FC236}">
                  <a16:creationId xmlns:a16="http://schemas.microsoft.com/office/drawing/2014/main" id="{F645427D-3291-4843-B5B5-746F8EBD276D}"/>
                </a:ext>
              </a:extLst>
            </p:cNvPr>
            <p:cNvSpPr/>
            <p:nvPr/>
          </p:nvSpPr>
          <p:spPr>
            <a:xfrm rot="9679711">
              <a:off x="4059407" y="1777350"/>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FC5D4FF8-C40B-47DB-ADCA-5EC7594F340B}"/>
                </a:ext>
              </a:extLst>
            </p:cNvPr>
            <p:cNvSpPr/>
            <p:nvPr/>
          </p:nvSpPr>
          <p:spPr>
            <a:xfrm rot="15610923">
              <a:off x="5718947" y="2868720"/>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7" name="Group 46">
              <a:extLst>
                <a:ext uri="{FF2B5EF4-FFF2-40B4-BE49-F238E27FC236}">
                  <a16:creationId xmlns:a16="http://schemas.microsoft.com/office/drawing/2014/main" id="{DB3DE4FF-8ECF-4AB2-B4AC-3D1F821C2B4A}"/>
                </a:ext>
              </a:extLst>
            </p:cNvPr>
            <p:cNvGrpSpPr/>
            <p:nvPr/>
          </p:nvGrpSpPr>
          <p:grpSpPr>
            <a:xfrm rot="15842523">
              <a:off x="3255483" y="3116039"/>
              <a:ext cx="217738" cy="217478"/>
              <a:chOff x="1391106" y="1628800"/>
              <a:chExt cx="217738" cy="217478"/>
            </a:xfrm>
            <a:solidFill>
              <a:srgbClr val="EA3636"/>
            </a:solidFill>
          </p:grpSpPr>
          <p:sp>
            <p:nvSpPr>
              <p:cNvPr id="64" name="Freeform: Shape 63">
                <a:extLst>
                  <a:ext uri="{FF2B5EF4-FFF2-40B4-BE49-F238E27FC236}">
                    <a16:creationId xmlns:a16="http://schemas.microsoft.com/office/drawing/2014/main" id="{A049773C-65C1-4822-BD50-2CEAF96A0268}"/>
                  </a:ext>
                </a:extLst>
              </p:cNvPr>
              <p:cNvSpPr/>
              <p:nvPr/>
            </p:nvSpPr>
            <p:spPr>
              <a:xfrm rot="10800000">
                <a:off x="1464285" y="1736993"/>
                <a:ext cx="80903" cy="109285"/>
              </a:xfrm>
              <a:custGeom>
                <a:avLst/>
                <a:gdLst>
                  <a:gd name="connsiteX0" fmla="*/ 80903 w 80903"/>
                  <a:gd name="connsiteY0" fmla="*/ 109285 h 109285"/>
                  <a:gd name="connsiteX1" fmla="*/ 0 w 80903"/>
                  <a:gd name="connsiteY1" fmla="*/ 109285 h 109285"/>
                  <a:gd name="connsiteX2" fmla="*/ 4725 w 80903"/>
                  <a:gd name="connsiteY2" fmla="*/ 98939 h 109285"/>
                  <a:gd name="connsiteX3" fmla="*/ 12365 w 80903"/>
                  <a:gd name="connsiteY3" fmla="*/ 16795 h 109285"/>
                  <a:gd name="connsiteX4" fmla="*/ 68925 w 80903"/>
                  <a:gd name="connsiteY4" fmla="*/ 7639 h 109285"/>
                  <a:gd name="connsiteX5" fmla="*/ 79042 w 80903"/>
                  <a:gd name="connsiteY5" fmla="*/ 105751 h 10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03" h="109285">
                    <a:moveTo>
                      <a:pt x="80903" y="109285"/>
                    </a:moveTo>
                    <a:lnTo>
                      <a:pt x="0" y="109285"/>
                    </a:lnTo>
                    <a:lnTo>
                      <a:pt x="4725" y="98939"/>
                    </a:lnTo>
                    <a:cubicBezTo>
                      <a:pt x="11133" y="71601"/>
                      <a:pt x="1666" y="32012"/>
                      <a:pt x="12365" y="16795"/>
                    </a:cubicBezTo>
                    <a:cubicBezTo>
                      <a:pt x="23065" y="1578"/>
                      <a:pt x="57812" y="-7187"/>
                      <a:pt x="68925" y="7639"/>
                    </a:cubicBezTo>
                    <a:cubicBezTo>
                      <a:pt x="80038" y="22465"/>
                      <a:pt x="70803" y="75373"/>
                      <a:pt x="79042" y="105751"/>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Isosceles Triangle 5">
                <a:extLst>
                  <a:ext uri="{FF2B5EF4-FFF2-40B4-BE49-F238E27FC236}">
                    <a16:creationId xmlns:a16="http://schemas.microsoft.com/office/drawing/2014/main" id="{DC2DA56E-203F-4452-8C19-123ED29CE050}"/>
                  </a:ext>
                </a:extLst>
              </p:cNvPr>
              <p:cNvSpPr/>
              <p:nvPr/>
            </p:nvSpPr>
            <p:spPr>
              <a:xfrm>
                <a:off x="1391106" y="1628800"/>
                <a:ext cx="217738"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27" h="1150169">
                    <a:moveTo>
                      <a:pt x="26846" y="1092962"/>
                    </a:moveTo>
                    <a:cubicBezTo>
                      <a:pt x="-74215" y="946391"/>
                      <a:pt x="135165" y="725596"/>
                      <a:pt x="239584" y="542711"/>
                    </a:cubicBezTo>
                    <a:cubicBezTo>
                      <a:pt x="357909" y="341553"/>
                      <a:pt x="300266" y="23371"/>
                      <a:pt x="534230" y="1148"/>
                    </a:cubicBezTo>
                    <a:cubicBezTo>
                      <a:pt x="768194" y="-21075"/>
                      <a:pt x="811391" y="284410"/>
                      <a:pt x="919549" y="469693"/>
                    </a:cubicBezTo>
                    <a:cubicBezTo>
                      <a:pt x="1034136" y="668453"/>
                      <a:pt x="1141189" y="911996"/>
                      <a:pt x="1088712" y="1010420"/>
                    </a:cubicBezTo>
                    <a:cubicBezTo>
                      <a:pt x="1036235" y="1108844"/>
                      <a:pt x="824047" y="1057916"/>
                      <a:pt x="604685" y="1060239"/>
                    </a:cubicBezTo>
                    <a:cubicBezTo>
                      <a:pt x="378557" y="1057916"/>
                      <a:pt x="127907" y="1239533"/>
                      <a:pt x="26846" y="109296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Shape 47">
              <a:extLst>
                <a:ext uri="{FF2B5EF4-FFF2-40B4-BE49-F238E27FC236}">
                  <a16:creationId xmlns:a16="http://schemas.microsoft.com/office/drawing/2014/main" id="{FCFB4998-D2A2-446B-8871-3F7A1087C9DA}"/>
                </a:ext>
              </a:extLst>
            </p:cNvPr>
            <p:cNvSpPr/>
            <p:nvPr/>
          </p:nvSpPr>
          <p:spPr>
            <a:xfrm rot="2127421">
              <a:off x="3784980" y="4098026"/>
              <a:ext cx="150790" cy="183506"/>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834193 w 838171"/>
                <a:gd name="connsiteY0" fmla="*/ 1090559 h 1114087"/>
                <a:gd name="connsiteX1" fmla="*/ 394570 w 838171"/>
                <a:gd name="connsiteY1" fmla="*/ 1044012 h 1114087"/>
                <a:gd name="connsiteX2" fmla="*/ 4707 w 838171"/>
                <a:gd name="connsiteY2" fmla="*/ 1038407 h 1114087"/>
                <a:gd name="connsiteX3" fmla="*/ 181619 w 838171"/>
                <a:gd name="connsiteY3" fmla="*/ 568167 h 1114087"/>
                <a:gd name="connsiteX4" fmla="*/ 225493 w 838171"/>
                <a:gd name="connsiteY4" fmla="*/ 96447 h 1114087"/>
                <a:gd name="connsiteX5" fmla="*/ 550291 w 838171"/>
                <a:gd name="connsiteY5" fmla="*/ 43869 h 1114087"/>
                <a:gd name="connsiteX6" fmla="*/ 608392 w 838171"/>
                <a:gd name="connsiteY6" fmla="*/ 607285 h 1114087"/>
                <a:gd name="connsiteX7" fmla="*/ 834193 w 838171"/>
                <a:gd name="connsiteY7" fmla="*/ 1090559 h 1114087"/>
                <a:gd name="connsiteX0" fmla="*/ 834193 w 835490"/>
                <a:gd name="connsiteY0" fmla="*/ 1084802 h 1113746"/>
                <a:gd name="connsiteX1" fmla="*/ 394570 w 835490"/>
                <a:gd name="connsiteY1" fmla="*/ 1038255 h 1113746"/>
                <a:gd name="connsiteX2" fmla="*/ 4707 w 835490"/>
                <a:gd name="connsiteY2" fmla="*/ 1032650 h 1113746"/>
                <a:gd name="connsiteX3" fmla="*/ 181619 w 835490"/>
                <a:gd name="connsiteY3" fmla="*/ 562410 h 1113746"/>
                <a:gd name="connsiteX4" fmla="*/ 225493 w 835490"/>
                <a:gd name="connsiteY4" fmla="*/ 90690 h 1113746"/>
                <a:gd name="connsiteX5" fmla="*/ 550291 w 835490"/>
                <a:gd name="connsiteY5" fmla="*/ 38112 h 1113746"/>
                <a:gd name="connsiteX6" fmla="*/ 530166 w 835490"/>
                <a:gd name="connsiteY6" fmla="*/ 523302 h 1113746"/>
                <a:gd name="connsiteX7" fmla="*/ 834193 w 835490"/>
                <a:gd name="connsiteY7" fmla="*/ 1084802 h 1113746"/>
                <a:gd name="connsiteX0" fmla="*/ 834193 w 835564"/>
                <a:gd name="connsiteY0" fmla="*/ 1033887 h 1062831"/>
                <a:gd name="connsiteX1" fmla="*/ 394570 w 835564"/>
                <a:gd name="connsiteY1" fmla="*/ 987340 h 1062831"/>
                <a:gd name="connsiteX2" fmla="*/ 4707 w 835564"/>
                <a:gd name="connsiteY2" fmla="*/ 981735 h 1062831"/>
                <a:gd name="connsiteX3" fmla="*/ 181619 w 835564"/>
                <a:gd name="connsiteY3" fmla="*/ 511495 h 1062831"/>
                <a:gd name="connsiteX4" fmla="*/ 225493 w 835564"/>
                <a:gd name="connsiteY4" fmla="*/ 39775 h 1062831"/>
                <a:gd name="connsiteX5" fmla="*/ 452511 w 835564"/>
                <a:gd name="connsiteY5" fmla="*/ 75203 h 1062831"/>
                <a:gd name="connsiteX6" fmla="*/ 530166 w 835564"/>
                <a:gd name="connsiteY6" fmla="*/ 472387 h 1062831"/>
                <a:gd name="connsiteX7" fmla="*/ 834193 w 835564"/>
                <a:gd name="connsiteY7" fmla="*/ 1033887 h 1062831"/>
                <a:gd name="connsiteX0" fmla="*/ 834271 w 835642"/>
                <a:gd name="connsiteY0" fmla="*/ 1003430 h 1032374"/>
                <a:gd name="connsiteX1" fmla="*/ 394648 w 835642"/>
                <a:gd name="connsiteY1" fmla="*/ 956883 h 1032374"/>
                <a:gd name="connsiteX2" fmla="*/ 4785 w 835642"/>
                <a:gd name="connsiteY2" fmla="*/ 951278 h 1032374"/>
                <a:gd name="connsiteX3" fmla="*/ 181697 w 835642"/>
                <a:gd name="connsiteY3" fmla="*/ 481038 h 1032374"/>
                <a:gd name="connsiteX4" fmla="*/ 245124 w 835642"/>
                <a:gd name="connsiteY4" fmla="*/ 58207 h 1032374"/>
                <a:gd name="connsiteX5" fmla="*/ 452589 w 835642"/>
                <a:gd name="connsiteY5" fmla="*/ 44746 h 1032374"/>
                <a:gd name="connsiteX6" fmla="*/ 530244 w 835642"/>
                <a:gd name="connsiteY6" fmla="*/ 441930 h 1032374"/>
                <a:gd name="connsiteX7" fmla="*/ 834271 w 835642"/>
                <a:gd name="connsiteY7" fmla="*/ 1003430 h 1032374"/>
                <a:gd name="connsiteX0" fmla="*/ 831253 w 832624"/>
                <a:gd name="connsiteY0" fmla="*/ 1008711 h 1037655"/>
                <a:gd name="connsiteX1" fmla="*/ 391630 w 832624"/>
                <a:gd name="connsiteY1" fmla="*/ 962164 h 1037655"/>
                <a:gd name="connsiteX2" fmla="*/ 1767 w 832624"/>
                <a:gd name="connsiteY2" fmla="*/ 956559 h 1037655"/>
                <a:gd name="connsiteX3" fmla="*/ 247128 w 832624"/>
                <a:gd name="connsiteY3" fmla="*/ 574327 h 1037655"/>
                <a:gd name="connsiteX4" fmla="*/ 242106 w 832624"/>
                <a:gd name="connsiteY4" fmla="*/ 63488 h 1037655"/>
                <a:gd name="connsiteX5" fmla="*/ 449571 w 832624"/>
                <a:gd name="connsiteY5" fmla="*/ 50027 h 1037655"/>
                <a:gd name="connsiteX6" fmla="*/ 527226 w 832624"/>
                <a:gd name="connsiteY6" fmla="*/ 447211 h 1037655"/>
                <a:gd name="connsiteX7" fmla="*/ 831253 w 832624"/>
                <a:gd name="connsiteY7" fmla="*/ 1008711 h 1037655"/>
                <a:gd name="connsiteX0" fmla="*/ 831253 w 844323"/>
                <a:gd name="connsiteY0" fmla="*/ 1008711 h 1079778"/>
                <a:gd name="connsiteX1" fmla="*/ 391630 w 844323"/>
                <a:gd name="connsiteY1" fmla="*/ 962164 h 1079778"/>
                <a:gd name="connsiteX2" fmla="*/ 1767 w 844323"/>
                <a:gd name="connsiteY2" fmla="*/ 956559 h 1079778"/>
                <a:gd name="connsiteX3" fmla="*/ 247128 w 844323"/>
                <a:gd name="connsiteY3" fmla="*/ 574327 h 1079778"/>
                <a:gd name="connsiteX4" fmla="*/ 242106 w 844323"/>
                <a:gd name="connsiteY4" fmla="*/ 63488 h 1079778"/>
                <a:gd name="connsiteX5" fmla="*/ 449571 w 844323"/>
                <a:gd name="connsiteY5" fmla="*/ 50027 h 1079778"/>
                <a:gd name="connsiteX6" fmla="*/ 527226 w 844323"/>
                <a:gd name="connsiteY6" fmla="*/ 447211 h 1079778"/>
                <a:gd name="connsiteX7" fmla="*/ 831253 w 844323"/>
                <a:gd name="connsiteY7" fmla="*/ 1008711 h 1079778"/>
                <a:gd name="connsiteX0" fmla="*/ 831479 w 832673"/>
                <a:gd name="connsiteY0" fmla="*/ 1008711 h 1058437"/>
                <a:gd name="connsiteX1" fmla="*/ 401634 w 832673"/>
                <a:gd name="connsiteY1" fmla="*/ 1030613 h 1058437"/>
                <a:gd name="connsiteX2" fmla="*/ 1993 w 832673"/>
                <a:gd name="connsiteY2" fmla="*/ 956559 h 1058437"/>
                <a:gd name="connsiteX3" fmla="*/ 247354 w 832673"/>
                <a:gd name="connsiteY3" fmla="*/ 574327 h 1058437"/>
                <a:gd name="connsiteX4" fmla="*/ 242332 w 832673"/>
                <a:gd name="connsiteY4" fmla="*/ 63488 h 1058437"/>
                <a:gd name="connsiteX5" fmla="*/ 449797 w 832673"/>
                <a:gd name="connsiteY5" fmla="*/ 50027 h 1058437"/>
                <a:gd name="connsiteX6" fmla="*/ 527452 w 832673"/>
                <a:gd name="connsiteY6" fmla="*/ 447211 h 1058437"/>
                <a:gd name="connsiteX7" fmla="*/ 831479 w 832673"/>
                <a:gd name="connsiteY7" fmla="*/ 1008711 h 1058437"/>
                <a:gd name="connsiteX0" fmla="*/ 860634 w 861828"/>
                <a:gd name="connsiteY0" fmla="*/ 1008711 h 1058437"/>
                <a:gd name="connsiteX1" fmla="*/ 430789 w 861828"/>
                <a:gd name="connsiteY1" fmla="*/ 1030613 h 1058437"/>
                <a:gd name="connsiteX2" fmla="*/ 1811 w 861828"/>
                <a:gd name="connsiteY2" fmla="*/ 966336 h 1058437"/>
                <a:gd name="connsiteX3" fmla="*/ 276509 w 861828"/>
                <a:gd name="connsiteY3" fmla="*/ 574327 h 1058437"/>
                <a:gd name="connsiteX4" fmla="*/ 271487 w 861828"/>
                <a:gd name="connsiteY4" fmla="*/ 63488 h 1058437"/>
                <a:gd name="connsiteX5" fmla="*/ 478952 w 861828"/>
                <a:gd name="connsiteY5" fmla="*/ 50027 h 1058437"/>
                <a:gd name="connsiteX6" fmla="*/ 556607 w 861828"/>
                <a:gd name="connsiteY6" fmla="*/ 447211 h 1058437"/>
                <a:gd name="connsiteX7" fmla="*/ 860634 w 861828"/>
                <a:gd name="connsiteY7" fmla="*/ 1008711 h 1058437"/>
                <a:gd name="connsiteX0" fmla="*/ 860634 w 861828"/>
                <a:gd name="connsiteY0" fmla="*/ 1008711 h 1064675"/>
                <a:gd name="connsiteX1" fmla="*/ 430789 w 861828"/>
                <a:gd name="connsiteY1" fmla="*/ 1030613 h 1064675"/>
                <a:gd name="connsiteX2" fmla="*/ 1811 w 861828"/>
                <a:gd name="connsiteY2" fmla="*/ 966336 h 1064675"/>
                <a:gd name="connsiteX3" fmla="*/ 276509 w 861828"/>
                <a:gd name="connsiteY3" fmla="*/ 574327 h 1064675"/>
                <a:gd name="connsiteX4" fmla="*/ 271487 w 861828"/>
                <a:gd name="connsiteY4" fmla="*/ 63488 h 1064675"/>
                <a:gd name="connsiteX5" fmla="*/ 478952 w 861828"/>
                <a:gd name="connsiteY5" fmla="*/ 50027 h 1064675"/>
                <a:gd name="connsiteX6" fmla="*/ 556607 w 861828"/>
                <a:gd name="connsiteY6" fmla="*/ 447211 h 1064675"/>
                <a:gd name="connsiteX7" fmla="*/ 860634 w 861828"/>
                <a:gd name="connsiteY7" fmla="*/ 1008711 h 1064675"/>
                <a:gd name="connsiteX0" fmla="*/ 861997 w 863191"/>
                <a:gd name="connsiteY0" fmla="*/ 1004576 h 1054302"/>
                <a:gd name="connsiteX1" fmla="*/ 432152 w 863191"/>
                <a:gd name="connsiteY1" fmla="*/ 1026478 h 1054302"/>
                <a:gd name="connsiteX2" fmla="*/ 3174 w 863191"/>
                <a:gd name="connsiteY2" fmla="*/ 962201 h 1054302"/>
                <a:gd name="connsiteX3" fmla="*/ 238759 w 863191"/>
                <a:gd name="connsiteY3" fmla="*/ 501743 h 1054302"/>
                <a:gd name="connsiteX4" fmla="*/ 272850 w 863191"/>
                <a:gd name="connsiteY4" fmla="*/ 59353 h 1054302"/>
                <a:gd name="connsiteX5" fmla="*/ 480315 w 863191"/>
                <a:gd name="connsiteY5" fmla="*/ 45892 h 1054302"/>
                <a:gd name="connsiteX6" fmla="*/ 557970 w 863191"/>
                <a:gd name="connsiteY6" fmla="*/ 443076 h 1054302"/>
                <a:gd name="connsiteX7" fmla="*/ 861997 w 863191"/>
                <a:gd name="connsiteY7" fmla="*/ 1004576 h 1054302"/>
                <a:gd name="connsiteX0" fmla="*/ 861997 w 865926"/>
                <a:gd name="connsiteY0" fmla="*/ 1011117 h 1053801"/>
                <a:gd name="connsiteX1" fmla="*/ 432152 w 865926"/>
                <a:gd name="connsiteY1" fmla="*/ 1033019 h 1053801"/>
                <a:gd name="connsiteX2" fmla="*/ 3174 w 865926"/>
                <a:gd name="connsiteY2" fmla="*/ 968742 h 1053801"/>
                <a:gd name="connsiteX3" fmla="*/ 238759 w 865926"/>
                <a:gd name="connsiteY3" fmla="*/ 508284 h 1053801"/>
                <a:gd name="connsiteX4" fmla="*/ 272850 w 865926"/>
                <a:gd name="connsiteY4" fmla="*/ 65894 h 1053801"/>
                <a:gd name="connsiteX5" fmla="*/ 480315 w 865926"/>
                <a:gd name="connsiteY5" fmla="*/ 52433 h 1053801"/>
                <a:gd name="connsiteX6" fmla="*/ 636196 w 865926"/>
                <a:gd name="connsiteY6" fmla="*/ 547397 h 1053801"/>
                <a:gd name="connsiteX7" fmla="*/ 861997 w 865926"/>
                <a:gd name="connsiteY7" fmla="*/ 1011117 h 105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926" h="1053801">
                  <a:moveTo>
                    <a:pt x="861997" y="1011117"/>
                  </a:moveTo>
                  <a:cubicBezTo>
                    <a:pt x="827990" y="1092054"/>
                    <a:pt x="563881" y="1033019"/>
                    <a:pt x="432152" y="1033019"/>
                  </a:cubicBezTo>
                  <a:cubicBezTo>
                    <a:pt x="300423" y="1033019"/>
                    <a:pt x="35406" y="1056198"/>
                    <a:pt x="3174" y="968742"/>
                  </a:cubicBezTo>
                  <a:cubicBezTo>
                    <a:pt x="-29058" y="881286"/>
                    <a:pt x="193813" y="658759"/>
                    <a:pt x="238759" y="508284"/>
                  </a:cubicBezTo>
                  <a:cubicBezTo>
                    <a:pt x="283705" y="357809"/>
                    <a:pt x="232591" y="141869"/>
                    <a:pt x="272850" y="65894"/>
                  </a:cubicBezTo>
                  <a:cubicBezTo>
                    <a:pt x="313109" y="-10081"/>
                    <a:pt x="419757" y="-27818"/>
                    <a:pt x="480315" y="52433"/>
                  </a:cubicBezTo>
                  <a:cubicBezTo>
                    <a:pt x="540873" y="132684"/>
                    <a:pt x="572582" y="387616"/>
                    <a:pt x="636196" y="547397"/>
                  </a:cubicBezTo>
                  <a:cubicBezTo>
                    <a:pt x="699810" y="707178"/>
                    <a:pt x="896004" y="930180"/>
                    <a:pt x="861997" y="1011117"/>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Freeform: Shape 48">
              <a:extLst>
                <a:ext uri="{FF2B5EF4-FFF2-40B4-BE49-F238E27FC236}">
                  <a16:creationId xmlns:a16="http://schemas.microsoft.com/office/drawing/2014/main" id="{573042C7-B983-4F45-A6D6-42DC0876E258}"/>
                </a:ext>
              </a:extLst>
            </p:cNvPr>
            <p:cNvSpPr/>
            <p:nvPr/>
          </p:nvSpPr>
          <p:spPr>
            <a:xfrm rot="3202143">
              <a:off x="3355576" y="3704888"/>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Shape 49">
              <a:extLst>
                <a:ext uri="{FF2B5EF4-FFF2-40B4-BE49-F238E27FC236}">
                  <a16:creationId xmlns:a16="http://schemas.microsoft.com/office/drawing/2014/main" id="{FC8D6052-5310-4E6B-A4E4-304EE0AD305F}"/>
                </a:ext>
              </a:extLst>
            </p:cNvPr>
            <p:cNvSpPr/>
            <p:nvPr/>
          </p:nvSpPr>
          <p:spPr>
            <a:xfrm rot="10800000">
              <a:off x="4458519" y="1694132"/>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Shape 50">
              <a:extLst>
                <a:ext uri="{FF2B5EF4-FFF2-40B4-BE49-F238E27FC236}">
                  <a16:creationId xmlns:a16="http://schemas.microsoft.com/office/drawing/2014/main" id="{B0A6FBF6-E746-4AA2-9DAC-BB70608B45E2}"/>
                </a:ext>
              </a:extLst>
            </p:cNvPr>
            <p:cNvSpPr/>
            <p:nvPr/>
          </p:nvSpPr>
          <p:spPr>
            <a:xfrm rot="7833591">
              <a:off x="3457295" y="2270531"/>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Freeform: Shape 51">
              <a:extLst>
                <a:ext uri="{FF2B5EF4-FFF2-40B4-BE49-F238E27FC236}">
                  <a16:creationId xmlns:a16="http://schemas.microsoft.com/office/drawing/2014/main" id="{F74BB84F-9916-4533-844A-DED46BB78A47}"/>
                </a:ext>
              </a:extLst>
            </p:cNvPr>
            <p:cNvSpPr/>
            <p:nvPr/>
          </p:nvSpPr>
          <p:spPr>
            <a:xfrm rot="8322076">
              <a:off x="3635815" y="2042429"/>
              <a:ext cx="150790" cy="183506"/>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834193 w 838171"/>
                <a:gd name="connsiteY0" fmla="*/ 1090559 h 1114087"/>
                <a:gd name="connsiteX1" fmla="*/ 394570 w 838171"/>
                <a:gd name="connsiteY1" fmla="*/ 1044012 h 1114087"/>
                <a:gd name="connsiteX2" fmla="*/ 4707 w 838171"/>
                <a:gd name="connsiteY2" fmla="*/ 1038407 h 1114087"/>
                <a:gd name="connsiteX3" fmla="*/ 181619 w 838171"/>
                <a:gd name="connsiteY3" fmla="*/ 568167 h 1114087"/>
                <a:gd name="connsiteX4" fmla="*/ 225493 w 838171"/>
                <a:gd name="connsiteY4" fmla="*/ 96447 h 1114087"/>
                <a:gd name="connsiteX5" fmla="*/ 550291 w 838171"/>
                <a:gd name="connsiteY5" fmla="*/ 43869 h 1114087"/>
                <a:gd name="connsiteX6" fmla="*/ 608392 w 838171"/>
                <a:gd name="connsiteY6" fmla="*/ 607285 h 1114087"/>
                <a:gd name="connsiteX7" fmla="*/ 834193 w 838171"/>
                <a:gd name="connsiteY7" fmla="*/ 1090559 h 1114087"/>
                <a:gd name="connsiteX0" fmla="*/ 834193 w 835490"/>
                <a:gd name="connsiteY0" fmla="*/ 1084802 h 1113746"/>
                <a:gd name="connsiteX1" fmla="*/ 394570 w 835490"/>
                <a:gd name="connsiteY1" fmla="*/ 1038255 h 1113746"/>
                <a:gd name="connsiteX2" fmla="*/ 4707 w 835490"/>
                <a:gd name="connsiteY2" fmla="*/ 1032650 h 1113746"/>
                <a:gd name="connsiteX3" fmla="*/ 181619 w 835490"/>
                <a:gd name="connsiteY3" fmla="*/ 562410 h 1113746"/>
                <a:gd name="connsiteX4" fmla="*/ 225493 w 835490"/>
                <a:gd name="connsiteY4" fmla="*/ 90690 h 1113746"/>
                <a:gd name="connsiteX5" fmla="*/ 550291 w 835490"/>
                <a:gd name="connsiteY5" fmla="*/ 38112 h 1113746"/>
                <a:gd name="connsiteX6" fmla="*/ 530166 w 835490"/>
                <a:gd name="connsiteY6" fmla="*/ 523302 h 1113746"/>
                <a:gd name="connsiteX7" fmla="*/ 834193 w 835490"/>
                <a:gd name="connsiteY7" fmla="*/ 1084802 h 1113746"/>
                <a:gd name="connsiteX0" fmla="*/ 834193 w 835564"/>
                <a:gd name="connsiteY0" fmla="*/ 1033887 h 1062831"/>
                <a:gd name="connsiteX1" fmla="*/ 394570 w 835564"/>
                <a:gd name="connsiteY1" fmla="*/ 987340 h 1062831"/>
                <a:gd name="connsiteX2" fmla="*/ 4707 w 835564"/>
                <a:gd name="connsiteY2" fmla="*/ 981735 h 1062831"/>
                <a:gd name="connsiteX3" fmla="*/ 181619 w 835564"/>
                <a:gd name="connsiteY3" fmla="*/ 511495 h 1062831"/>
                <a:gd name="connsiteX4" fmla="*/ 225493 w 835564"/>
                <a:gd name="connsiteY4" fmla="*/ 39775 h 1062831"/>
                <a:gd name="connsiteX5" fmla="*/ 452511 w 835564"/>
                <a:gd name="connsiteY5" fmla="*/ 75203 h 1062831"/>
                <a:gd name="connsiteX6" fmla="*/ 530166 w 835564"/>
                <a:gd name="connsiteY6" fmla="*/ 472387 h 1062831"/>
                <a:gd name="connsiteX7" fmla="*/ 834193 w 835564"/>
                <a:gd name="connsiteY7" fmla="*/ 1033887 h 1062831"/>
                <a:gd name="connsiteX0" fmla="*/ 834271 w 835642"/>
                <a:gd name="connsiteY0" fmla="*/ 1003430 h 1032374"/>
                <a:gd name="connsiteX1" fmla="*/ 394648 w 835642"/>
                <a:gd name="connsiteY1" fmla="*/ 956883 h 1032374"/>
                <a:gd name="connsiteX2" fmla="*/ 4785 w 835642"/>
                <a:gd name="connsiteY2" fmla="*/ 951278 h 1032374"/>
                <a:gd name="connsiteX3" fmla="*/ 181697 w 835642"/>
                <a:gd name="connsiteY3" fmla="*/ 481038 h 1032374"/>
                <a:gd name="connsiteX4" fmla="*/ 245124 w 835642"/>
                <a:gd name="connsiteY4" fmla="*/ 58207 h 1032374"/>
                <a:gd name="connsiteX5" fmla="*/ 452589 w 835642"/>
                <a:gd name="connsiteY5" fmla="*/ 44746 h 1032374"/>
                <a:gd name="connsiteX6" fmla="*/ 530244 w 835642"/>
                <a:gd name="connsiteY6" fmla="*/ 441930 h 1032374"/>
                <a:gd name="connsiteX7" fmla="*/ 834271 w 835642"/>
                <a:gd name="connsiteY7" fmla="*/ 1003430 h 1032374"/>
                <a:gd name="connsiteX0" fmla="*/ 831253 w 832624"/>
                <a:gd name="connsiteY0" fmla="*/ 1008711 h 1037655"/>
                <a:gd name="connsiteX1" fmla="*/ 391630 w 832624"/>
                <a:gd name="connsiteY1" fmla="*/ 962164 h 1037655"/>
                <a:gd name="connsiteX2" fmla="*/ 1767 w 832624"/>
                <a:gd name="connsiteY2" fmla="*/ 956559 h 1037655"/>
                <a:gd name="connsiteX3" fmla="*/ 247128 w 832624"/>
                <a:gd name="connsiteY3" fmla="*/ 574327 h 1037655"/>
                <a:gd name="connsiteX4" fmla="*/ 242106 w 832624"/>
                <a:gd name="connsiteY4" fmla="*/ 63488 h 1037655"/>
                <a:gd name="connsiteX5" fmla="*/ 449571 w 832624"/>
                <a:gd name="connsiteY5" fmla="*/ 50027 h 1037655"/>
                <a:gd name="connsiteX6" fmla="*/ 527226 w 832624"/>
                <a:gd name="connsiteY6" fmla="*/ 447211 h 1037655"/>
                <a:gd name="connsiteX7" fmla="*/ 831253 w 832624"/>
                <a:gd name="connsiteY7" fmla="*/ 1008711 h 1037655"/>
                <a:gd name="connsiteX0" fmla="*/ 831253 w 844323"/>
                <a:gd name="connsiteY0" fmla="*/ 1008711 h 1079778"/>
                <a:gd name="connsiteX1" fmla="*/ 391630 w 844323"/>
                <a:gd name="connsiteY1" fmla="*/ 962164 h 1079778"/>
                <a:gd name="connsiteX2" fmla="*/ 1767 w 844323"/>
                <a:gd name="connsiteY2" fmla="*/ 956559 h 1079778"/>
                <a:gd name="connsiteX3" fmla="*/ 247128 w 844323"/>
                <a:gd name="connsiteY3" fmla="*/ 574327 h 1079778"/>
                <a:gd name="connsiteX4" fmla="*/ 242106 w 844323"/>
                <a:gd name="connsiteY4" fmla="*/ 63488 h 1079778"/>
                <a:gd name="connsiteX5" fmla="*/ 449571 w 844323"/>
                <a:gd name="connsiteY5" fmla="*/ 50027 h 1079778"/>
                <a:gd name="connsiteX6" fmla="*/ 527226 w 844323"/>
                <a:gd name="connsiteY6" fmla="*/ 447211 h 1079778"/>
                <a:gd name="connsiteX7" fmla="*/ 831253 w 844323"/>
                <a:gd name="connsiteY7" fmla="*/ 1008711 h 1079778"/>
                <a:gd name="connsiteX0" fmla="*/ 831479 w 832673"/>
                <a:gd name="connsiteY0" fmla="*/ 1008711 h 1058437"/>
                <a:gd name="connsiteX1" fmla="*/ 401634 w 832673"/>
                <a:gd name="connsiteY1" fmla="*/ 1030613 h 1058437"/>
                <a:gd name="connsiteX2" fmla="*/ 1993 w 832673"/>
                <a:gd name="connsiteY2" fmla="*/ 956559 h 1058437"/>
                <a:gd name="connsiteX3" fmla="*/ 247354 w 832673"/>
                <a:gd name="connsiteY3" fmla="*/ 574327 h 1058437"/>
                <a:gd name="connsiteX4" fmla="*/ 242332 w 832673"/>
                <a:gd name="connsiteY4" fmla="*/ 63488 h 1058437"/>
                <a:gd name="connsiteX5" fmla="*/ 449797 w 832673"/>
                <a:gd name="connsiteY5" fmla="*/ 50027 h 1058437"/>
                <a:gd name="connsiteX6" fmla="*/ 527452 w 832673"/>
                <a:gd name="connsiteY6" fmla="*/ 447211 h 1058437"/>
                <a:gd name="connsiteX7" fmla="*/ 831479 w 832673"/>
                <a:gd name="connsiteY7" fmla="*/ 1008711 h 1058437"/>
                <a:gd name="connsiteX0" fmla="*/ 860634 w 861828"/>
                <a:gd name="connsiteY0" fmla="*/ 1008711 h 1058437"/>
                <a:gd name="connsiteX1" fmla="*/ 430789 w 861828"/>
                <a:gd name="connsiteY1" fmla="*/ 1030613 h 1058437"/>
                <a:gd name="connsiteX2" fmla="*/ 1811 w 861828"/>
                <a:gd name="connsiteY2" fmla="*/ 966336 h 1058437"/>
                <a:gd name="connsiteX3" fmla="*/ 276509 w 861828"/>
                <a:gd name="connsiteY3" fmla="*/ 574327 h 1058437"/>
                <a:gd name="connsiteX4" fmla="*/ 271487 w 861828"/>
                <a:gd name="connsiteY4" fmla="*/ 63488 h 1058437"/>
                <a:gd name="connsiteX5" fmla="*/ 478952 w 861828"/>
                <a:gd name="connsiteY5" fmla="*/ 50027 h 1058437"/>
                <a:gd name="connsiteX6" fmla="*/ 556607 w 861828"/>
                <a:gd name="connsiteY6" fmla="*/ 447211 h 1058437"/>
                <a:gd name="connsiteX7" fmla="*/ 860634 w 861828"/>
                <a:gd name="connsiteY7" fmla="*/ 1008711 h 1058437"/>
                <a:gd name="connsiteX0" fmla="*/ 860634 w 861828"/>
                <a:gd name="connsiteY0" fmla="*/ 1008711 h 1064675"/>
                <a:gd name="connsiteX1" fmla="*/ 430789 w 861828"/>
                <a:gd name="connsiteY1" fmla="*/ 1030613 h 1064675"/>
                <a:gd name="connsiteX2" fmla="*/ 1811 w 861828"/>
                <a:gd name="connsiteY2" fmla="*/ 966336 h 1064675"/>
                <a:gd name="connsiteX3" fmla="*/ 276509 w 861828"/>
                <a:gd name="connsiteY3" fmla="*/ 574327 h 1064675"/>
                <a:gd name="connsiteX4" fmla="*/ 271487 w 861828"/>
                <a:gd name="connsiteY4" fmla="*/ 63488 h 1064675"/>
                <a:gd name="connsiteX5" fmla="*/ 478952 w 861828"/>
                <a:gd name="connsiteY5" fmla="*/ 50027 h 1064675"/>
                <a:gd name="connsiteX6" fmla="*/ 556607 w 861828"/>
                <a:gd name="connsiteY6" fmla="*/ 447211 h 1064675"/>
                <a:gd name="connsiteX7" fmla="*/ 860634 w 861828"/>
                <a:gd name="connsiteY7" fmla="*/ 1008711 h 1064675"/>
                <a:gd name="connsiteX0" fmla="*/ 861997 w 863191"/>
                <a:gd name="connsiteY0" fmla="*/ 1004576 h 1054302"/>
                <a:gd name="connsiteX1" fmla="*/ 432152 w 863191"/>
                <a:gd name="connsiteY1" fmla="*/ 1026478 h 1054302"/>
                <a:gd name="connsiteX2" fmla="*/ 3174 w 863191"/>
                <a:gd name="connsiteY2" fmla="*/ 962201 h 1054302"/>
                <a:gd name="connsiteX3" fmla="*/ 238759 w 863191"/>
                <a:gd name="connsiteY3" fmla="*/ 501743 h 1054302"/>
                <a:gd name="connsiteX4" fmla="*/ 272850 w 863191"/>
                <a:gd name="connsiteY4" fmla="*/ 59353 h 1054302"/>
                <a:gd name="connsiteX5" fmla="*/ 480315 w 863191"/>
                <a:gd name="connsiteY5" fmla="*/ 45892 h 1054302"/>
                <a:gd name="connsiteX6" fmla="*/ 557970 w 863191"/>
                <a:gd name="connsiteY6" fmla="*/ 443076 h 1054302"/>
                <a:gd name="connsiteX7" fmla="*/ 861997 w 863191"/>
                <a:gd name="connsiteY7" fmla="*/ 1004576 h 1054302"/>
                <a:gd name="connsiteX0" fmla="*/ 861997 w 865926"/>
                <a:gd name="connsiteY0" fmla="*/ 1011117 h 1053801"/>
                <a:gd name="connsiteX1" fmla="*/ 432152 w 865926"/>
                <a:gd name="connsiteY1" fmla="*/ 1033019 h 1053801"/>
                <a:gd name="connsiteX2" fmla="*/ 3174 w 865926"/>
                <a:gd name="connsiteY2" fmla="*/ 968742 h 1053801"/>
                <a:gd name="connsiteX3" fmla="*/ 238759 w 865926"/>
                <a:gd name="connsiteY3" fmla="*/ 508284 h 1053801"/>
                <a:gd name="connsiteX4" fmla="*/ 272850 w 865926"/>
                <a:gd name="connsiteY4" fmla="*/ 65894 h 1053801"/>
                <a:gd name="connsiteX5" fmla="*/ 480315 w 865926"/>
                <a:gd name="connsiteY5" fmla="*/ 52433 h 1053801"/>
                <a:gd name="connsiteX6" fmla="*/ 636196 w 865926"/>
                <a:gd name="connsiteY6" fmla="*/ 547397 h 1053801"/>
                <a:gd name="connsiteX7" fmla="*/ 861997 w 865926"/>
                <a:gd name="connsiteY7" fmla="*/ 1011117 h 105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926" h="1053801">
                  <a:moveTo>
                    <a:pt x="861997" y="1011117"/>
                  </a:moveTo>
                  <a:cubicBezTo>
                    <a:pt x="827990" y="1092054"/>
                    <a:pt x="563881" y="1033019"/>
                    <a:pt x="432152" y="1033019"/>
                  </a:cubicBezTo>
                  <a:cubicBezTo>
                    <a:pt x="300423" y="1033019"/>
                    <a:pt x="35406" y="1056198"/>
                    <a:pt x="3174" y="968742"/>
                  </a:cubicBezTo>
                  <a:cubicBezTo>
                    <a:pt x="-29058" y="881286"/>
                    <a:pt x="193813" y="658759"/>
                    <a:pt x="238759" y="508284"/>
                  </a:cubicBezTo>
                  <a:cubicBezTo>
                    <a:pt x="283705" y="357809"/>
                    <a:pt x="232591" y="141869"/>
                    <a:pt x="272850" y="65894"/>
                  </a:cubicBezTo>
                  <a:cubicBezTo>
                    <a:pt x="313109" y="-10081"/>
                    <a:pt x="419757" y="-27818"/>
                    <a:pt x="480315" y="52433"/>
                  </a:cubicBezTo>
                  <a:cubicBezTo>
                    <a:pt x="540873" y="132684"/>
                    <a:pt x="572582" y="387616"/>
                    <a:pt x="636196" y="547397"/>
                  </a:cubicBezTo>
                  <a:cubicBezTo>
                    <a:pt x="699810" y="707178"/>
                    <a:pt x="896004" y="930180"/>
                    <a:pt x="861997" y="1011117"/>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Shape 52">
              <a:extLst>
                <a:ext uri="{FF2B5EF4-FFF2-40B4-BE49-F238E27FC236}">
                  <a16:creationId xmlns:a16="http://schemas.microsoft.com/office/drawing/2014/main" id="{94FBE63C-7865-4B6A-BEC3-4DF9FB15FEFC}"/>
                </a:ext>
              </a:extLst>
            </p:cNvPr>
            <p:cNvSpPr/>
            <p:nvPr/>
          </p:nvSpPr>
          <p:spPr>
            <a:xfrm rot="13450412">
              <a:off x="5310299" y="2031359"/>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Shape 53">
              <a:extLst>
                <a:ext uri="{FF2B5EF4-FFF2-40B4-BE49-F238E27FC236}">
                  <a16:creationId xmlns:a16="http://schemas.microsoft.com/office/drawing/2014/main" id="{600B6A71-3E95-49BB-93CA-658B2C0EBD5C}"/>
                </a:ext>
              </a:extLst>
            </p:cNvPr>
            <p:cNvSpPr/>
            <p:nvPr/>
          </p:nvSpPr>
          <p:spPr>
            <a:xfrm rot="5559937">
              <a:off x="3161438" y="2835763"/>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Freeform: Shape 54">
              <a:extLst>
                <a:ext uri="{FF2B5EF4-FFF2-40B4-BE49-F238E27FC236}">
                  <a16:creationId xmlns:a16="http://schemas.microsoft.com/office/drawing/2014/main" id="{B8081084-EB2A-4B5C-912B-E02EF104BE91}"/>
                </a:ext>
              </a:extLst>
            </p:cNvPr>
            <p:cNvSpPr/>
            <p:nvPr/>
          </p:nvSpPr>
          <p:spPr>
            <a:xfrm rot="17215475">
              <a:off x="5774404" y="3340238"/>
              <a:ext cx="145981" cy="205649"/>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11" h="1180959">
                  <a:moveTo>
                    <a:pt x="834949" y="1090559"/>
                  </a:moveTo>
                  <a:cubicBezTo>
                    <a:pt x="802571" y="1186163"/>
                    <a:pt x="546610" y="1180910"/>
                    <a:pt x="414881" y="1180910"/>
                  </a:cubicBezTo>
                  <a:cubicBezTo>
                    <a:pt x="283152" y="1180910"/>
                    <a:pt x="44214" y="1140531"/>
                    <a:pt x="5463" y="1038407"/>
                  </a:cubicBezTo>
                  <a:cubicBezTo>
                    <a:pt x="-33288" y="936283"/>
                    <a:pt x="145577" y="725160"/>
                    <a:pt x="182375" y="568167"/>
                  </a:cubicBezTo>
                  <a:cubicBezTo>
                    <a:pt x="219173" y="411174"/>
                    <a:pt x="164804" y="183830"/>
                    <a:pt x="226249" y="96447"/>
                  </a:cubicBezTo>
                  <a:cubicBezTo>
                    <a:pt x="287694" y="9064"/>
                    <a:pt x="487231" y="-41271"/>
                    <a:pt x="551047" y="43869"/>
                  </a:cubicBezTo>
                  <a:cubicBezTo>
                    <a:pt x="614864" y="129009"/>
                    <a:pt x="561831" y="432837"/>
                    <a:pt x="609148" y="607285"/>
                  </a:cubicBezTo>
                  <a:cubicBezTo>
                    <a:pt x="656465" y="781733"/>
                    <a:pt x="867327" y="994955"/>
                    <a:pt x="834949" y="109055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Freeform: Shape 55">
              <a:extLst>
                <a:ext uri="{FF2B5EF4-FFF2-40B4-BE49-F238E27FC236}">
                  <a16:creationId xmlns:a16="http://schemas.microsoft.com/office/drawing/2014/main" id="{FC071D55-FE07-4A2B-B7CC-563BD12B60D8}"/>
                </a:ext>
              </a:extLst>
            </p:cNvPr>
            <p:cNvSpPr/>
            <p:nvPr/>
          </p:nvSpPr>
          <p:spPr>
            <a:xfrm rot="18580983">
              <a:off x="5517810" y="3777217"/>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Freeform: Shape 56">
              <a:extLst>
                <a:ext uri="{FF2B5EF4-FFF2-40B4-BE49-F238E27FC236}">
                  <a16:creationId xmlns:a16="http://schemas.microsoft.com/office/drawing/2014/main" id="{48BA0695-5866-4AA9-9242-857775800409}"/>
                </a:ext>
              </a:extLst>
            </p:cNvPr>
            <p:cNvSpPr/>
            <p:nvPr/>
          </p:nvSpPr>
          <p:spPr>
            <a:xfrm rot="14853815">
              <a:off x="5636305" y="2439052"/>
              <a:ext cx="150790" cy="183506"/>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834193 w 838171"/>
                <a:gd name="connsiteY0" fmla="*/ 1090559 h 1114087"/>
                <a:gd name="connsiteX1" fmla="*/ 394570 w 838171"/>
                <a:gd name="connsiteY1" fmla="*/ 1044012 h 1114087"/>
                <a:gd name="connsiteX2" fmla="*/ 4707 w 838171"/>
                <a:gd name="connsiteY2" fmla="*/ 1038407 h 1114087"/>
                <a:gd name="connsiteX3" fmla="*/ 181619 w 838171"/>
                <a:gd name="connsiteY3" fmla="*/ 568167 h 1114087"/>
                <a:gd name="connsiteX4" fmla="*/ 225493 w 838171"/>
                <a:gd name="connsiteY4" fmla="*/ 96447 h 1114087"/>
                <a:gd name="connsiteX5" fmla="*/ 550291 w 838171"/>
                <a:gd name="connsiteY5" fmla="*/ 43869 h 1114087"/>
                <a:gd name="connsiteX6" fmla="*/ 608392 w 838171"/>
                <a:gd name="connsiteY6" fmla="*/ 607285 h 1114087"/>
                <a:gd name="connsiteX7" fmla="*/ 834193 w 838171"/>
                <a:gd name="connsiteY7" fmla="*/ 1090559 h 1114087"/>
                <a:gd name="connsiteX0" fmla="*/ 834193 w 835490"/>
                <a:gd name="connsiteY0" fmla="*/ 1084802 h 1113746"/>
                <a:gd name="connsiteX1" fmla="*/ 394570 w 835490"/>
                <a:gd name="connsiteY1" fmla="*/ 1038255 h 1113746"/>
                <a:gd name="connsiteX2" fmla="*/ 4707 w 835490"/>
                <a:gd name="connsiteY2" fmla="*/ 1032650 h 1113746"/>
                <a:gd name="connsiteX3" fmla="*/ 181619 w 835490"/>
                <a:gd name="connsiteY3" fmla="*/ 562410 h 1113746"/>
                <a:gd name="connsiteX4" fmla="*/ 225493 w 835490"/>
                <a:gd name="connsiteY4" fmla="*/ 90690 h 1113746"/>
                <a:gd name="connsiteX5" fmla="*/ 550291 w 835490"/>
                <a:gd name="connsiteY5" fmla="*/ 38112 h 1113746"/>
                <a:gd name="connsiteX6" fmla="*/ 530166 w 835490"/>
                <a:gd name="connsiteY6" fmla="*/ 523302 h 1113746"/>
                <a:gd name="connsiteX7" fmla="*/ 834193 w 835490"/>
                <a:gd name="connsiteY7" fmla="*/ 1084802 h 1113746"/>
                <a:gd name="connsiteX0" fmla="*/ 834193 w 835564"/>
                <a:gd name="connsiteY0" fmla="*/ 1033887 h 1062831"/>
                <a:gd name="connsiteX1" fmla="*/ 394570 w 835564"/>
                <a:gd name="connsiteY1" fmla="*/ 987340 h 1062831"/>
                <a:gd name="connsiteX2" fmla="*/ 4707 w 835564"/>
                <a:gd name="connsiteY2" fmla="*/ 981735 h 1062831"/>
                <a:gd name="connsiteX3" fmla="*/ 181619 w 835564"/>
                <a:gd name="connsiteY3" fmla="*/ 511495 h 1062831"/>
                <a:gd name="connsiteX4" fmla="*/ 225493 w 835564"/>
                <a:gd name="connsiteY4" fmla="*/ 39775 h 1062831"/>
                <a:gd name="connsiteX5" fmla="*/ 452511 w 835564"/>
                <a:gd name="connsiteY5" fmla="*/ 75203 h 1062831"/>
                <a:gd name="connsiteX6" fmla="*/ 530166 w 835564"/>
                <a:gd name="connsiteY6" fmla="*/ 472387 h 1062831"/>
                <a:gd name="connsiteX7" fmla="*/ 834193 w 835564"/>
                <a:gd name="connsiteY7" fmla="*/ 1033887 h 1062831"/>
                <a:gd name="connsiteX0" fmla="*/ 834271 w 835642"/>
                <a:gd name="connsiteY0" fmla="*/ 1003430 h 1032374"/>
                <a:gd name="connsiteX1" fmla="*/ 394648 w 835642"/>
                <a:gd name="connsiteY1" fmla="*/ 956883 h 1032374"/>
                <a:gd name="connsiteX2" fmla="*/ 4785 w 835642"/>
                <a:gd name="connsiteY2" fmla="*/ 951278 h 1032374"/>
                <a:gd name="connsiteX3" fmla="*/ 181697 w 835642"/>
                <a:gd name="connsiteY3" fmla="*/ 481038 h 1032374"/>
                <a:gd name="connsiteX4" fmla="*/ 245124 w 835642"/>
                <a:gd name="connsiteY4" fmla="*/ 58207 h 1032374"/>
                <a:gd name="connsiteX5" fmla="*/ 452589 w 835642"/>
                <a:gd name="connsiteY5" fmla="*/ 44746 h 1032374"/>
                <a:gd name="connsiteX6" fmla="*/ 530244 w 835642"/>
                <a:gd name="connsiteY6" fmla="*/ 441930 h 1032374"/>
                <a:gd name="connsiteX7" fmla="*/ 834271 w 835642"/>
                <a:gd name="connsiteY7" fmla="*/ 1003430 h 1032374"/>
                <a:gd name="connsiteX0" fmla="*/ 831253 w 832624"/>
                <a:gd name="connsiteY0" fmla="*/ 1008711 h 1037655"/>
                <a:gd name="connsiteX1" fmla="*/ 391630 w 832624"/>
                <a:gd name="connsiteY1" fmla="*/ 962164 h 1037655"/>
                <a:gd name="connsiteX2" fmla="*/ 1767 w 832624"/>
                <a:gd name="connsiteY2" fmla="*/ 956559 h 1037655"/>
                <a:gd name="connsiteX3" fmla="*/ 247128 w 832624"/>
                <a:gd name="connsiteY3" fmla="*/ 574327 h 1037655"/>
                <a:gd name="connsiteX4" fmla="*/ 242106 w 832624"/>
                <a:gd name="connsiteY4" fmla="*/ 63488 h 1037655"/>
                <a:gd name="connsiteX5" fmla="*/ 449571 w 832624"/>
                <a:gd name="connsiteY5" fmla="*/ 50027 h 1037655"/>
                <a:gd name="connsiteX6" fmla="*/ 527226 w 832624"/>
                <a:gd name="connsiteY6" fmla="*/ 447211 h 1037655"/>
                <a:gd name="connsiteX7" fmla="*/ 831253 w 832624"/>
                <a:gd name="connsiteY7" fmla="*/ 1008711 h 1037655"/>
                <a:gd name="connsiteX0" fmla="*/ 831253 w 844323"/>
                <a:gd name="connsiteY0" fmla="*/ 1008711 h 1079778"/>
                <a:gd name="connsiteX1" fmla="*/ 391630 w 844323"/>
                <a:gd name="connsiteY1" fmla="*/ 962164 h 1079778"/>
                <a:gd name="connsiteX2" fmla="*/ 1767 w 844323"/>
                <a:gd name="connsiteY2" fmla="*/ 956559 h 1079778"/>
                <a:gd name="connsiteX3" fmla="*/ 247128 w 844323"/>
                <a:gd name="connsiteY3" fmla="*/ 574327 h 1079778"/>
                <a:gd name="connsiteX4" fmla="*/ 242106 w 844323"/>
                <a:gd name="connsiteY4" fmla="*/ 63488 h 1079778"/>
                <a:gd name="connsiteX5" fmla="*/ 449571 w 844323"/>
                <a:gd name="connsiteY5" fmla="*/ 50027 h 1079778"/>
                <a:gd name="connsiteX6" fmla="*/ 527226 w 844323"/>
                <a:gd name="connsiteY6" fmla="*/ 447211 h 1079778"/>
                <a:gd name="connsiteX7" fmla="*/ 831253 w 844323"/>
                <a:gd name="connsiteY7" fmla="*/ 1008711 h 1079778"/>
                <a:gd name="connsiteX0" fmla="*/ 831479 w 832673"/>
                <a:gd name="connsiteY0" fmla="*/ 1008711 h 1058437"/>
                <a:gd name="connsiteX1" fmla="*/ 401634 w 832673"/>
                <a:gd name="connsiteY1" fmla="*/ 1030613 h 1058437"/>
                <a:gd name="connsiteX2" fmla="*/ 1993 w 832673"/>
                <a:gd name="connsiteY2" fmla="*/ 956559 h 1058437"/>
                <a:gd name="connsiteX3" fmla="*/ 247354 w 832673"/>
                <a:gd name="connsiteY3" fmla="*/ 574327 h 1058437"/>
                <a:gd name="connsiteX4" fmla="*/ 242332 w 832673"/>
                <a:gd name="connsiteY4" fmla="*/ 63488 h 1058437"/>
                <a:gd name="connsiteX5" fmla="*/ 449797 w 832673"/>
                <a:gd name="connsiteY5" fmla="*/ 50027 h 1058437"/>
                <a:gd name="connsiteX6" fmla="*/ 527452 w 832673"/>
                <a:gd name="connsiteY6" fmla="*/ 447211 h 1058437"/>
                <a:gd name="connsiteX7" fmla="*/ 831479 w 832673"/>
                <a:gd name="connsiteY7" fmla="*/ 1008711 h 1058437"/>
                <a:gd name="connsiteX0" fmla="*/ 860634 w 861828"/>
                <a:gd name="connsiteY0" fmla="*/ 1008711 h 1058437"/>
                <a:gd name="connsiteX1" fmla="*/ 430789 w 861828"/>
                <a:gd name="connsiteY1" fmla="*/ 1030613 h 1058437"/>
                <a:gd name="connsiteX2" fmla="*/ 1811 w 861828"/>
                <a:gd name="connsiteY2" fmla="*/ 966336 h 1058437"/>
                <a:gd name="connsiteX3" fmla="*/ 276509 w 861828"/>
                <a:gd name="connsiteY3" fmla="*/ 574327 h 1058437"/>
                <a:gd name="connsiteX4" fmla="*/ 271487 w 861828"/>
                <a:gd name="connsiteY4" fmla="*/ 63488 h 1058437"/>
                <a:gd name="connsiteX5" fmla="*/ 478952 w 861828"/>
                <a:gd name="connsiteY5" fmla="*/ 50027 h 1058437"/>
                <a:gd name="connsiteX6" fmla="*/ 556607 w 861828"/>
                <a:gd name="connsiteY6" fmla="*/ 447211 h 1058437"/>
                <a:gd name="connsiteX7" fmla="*/ 860634 w 861828"/>
                <a:gd name="connsiteY7" fmla="*/ 1008711 h 1058437"/>
                <a:gd name="connsiteX0" fmla="*/ 860634 w 861828"/>
                <a:gd name="connsiteY0" fmla="*/ 1008711 h 1064675"/>
                <a:gd name="connsiteX1" fmla="*/ 430789 w 861828"/>
                <a:gd name="connsiteY1" fmla="*/ 1030613 h 1064675"/>
                <a:gd name="connsiteX2" fmla="*/ 1811 w 861828"/>
                <a:gd name="connsiteY2" fmla="*/ 966336 h 1064675"/>
                <a:gd name="connsiteX3" fmla="*/ 276509 w 861828"/>
                <a:gd name="connsiteY3" fmla="*/ 574327 h 1064675"/>
                <a:gd name="connsiteX4" fmla="*/ 271487 w 861828"/>
                <a:gd name="connsiteY4" fmla="*/ 63488 h 1064675"/>
                <a:gd name="connsiteX5" fmla="*/ 478952 w 861828"/>
                <a:gd name="connsiteY5" fmla="*/ 50027 h 1064675"/>
                <a:gd name="connsiteX6" fmla="*/ 556607 w 861828"/>
                <a:gd name="connsiteY6" fmla="*/ 447211 h 1064675"/>
                <a:gd name="connsiteX7" fmla="*/ 860634 w 861828"/>
                <a:gd name="connsiteY7" fmla="*/ 1008711 h 1064675"/>
                <a:gd name="connsiteX0" fmla="*/ 861997 w 863191"/>
                <a:gd name="connsiteY0" fmla="*/ 1004576 h 1054302"/>
                <a:gd name="connsiteX1" fmla="*/ 432152 w 863191"/>
                <a:gd name="connsiteY1" fmla="*/ 1026478 h 1054302"/>
                <a:gd name="connsiteX2" fmla="*/ 3174 w 863191"/>
                <a:gd name="connsiteY2" fmla="*/ 962201 h 1054302"/>
                <a:gd name="connsiteX3" fmla="*/ 238759 w 863191"/>
                <a:gd name="connsiteY3" fmla="*/ 501743 h 1054302"/>
                <a:gd name="connsiteX4" fmla="*/ 272850 w 863191"/>
                <a:gd name="connsiteY4" fmla="*/ 59353 h 1054302"/>
                <a:gd name="connsiteX5" fmla="*/ 480315 w 863191"/>
                <a:gd name="connsiteY5" fmla="*/ 45892 h 1054302"/>
                <a:gd name="connsiteX6" fmla="*/ 557970 w 863191"/>
                <a:gd name="connsiteY6" fmla="*/ 443076 h 1054302"/>
                <a:gd name="connsiteX7" fmla="*/ 861997 w 863191"/>
                <a:gd name="connsiteY7" fmla="*/ 1004576 h 1054302"/>
                <a:gd name="connsiteX0" fmla="*/ 861997 w 865926"/>
                <a:gd name="connsiteY0" fmla="*/ 1011117 h 1053801"/>
                <a:gd name="connsiteX1" fmla="*/ 432152 w 865926"/>
                <a:gd name="connsiteY1" fmla="*/ 1033019 h 1053801"/>
                <a:gd name="connsiteX2" fmla="*/ 3174 w 865926"/>
                <a:gd name="connsiteY2" fmla="*/ 968742 h 1053801"/>
                <a:gd name="connsiteX3" fmla="*/ 238759 w 865926"/>
                <a:gd name="connsiteY3" fmla="*/ 508284 h 1053801"/>
                <a:gd name="connsiteX4" fmla="*/ 272850 w 865926"/>
                <a:gd name="connsiteY4" fmla="*/ 65894 h 1053801"/>
                <a:gd name="connsiteX5" fmla="*/ 480315 w 865926"/>
                <a:gd name="connsiteY5" fmla="*/ 52433 h 1053801"/>
                <a:gd name="connsiteX6" fmla="*/ 636196 w 865926"/>
                <a:gd name="connsiteY6" fmla="*/ 547397 h 1053801"/>
                <a:gd name="connsiteX7" fmla="*/ 861997 w 865926"/>
                <a:gd name="connsiteY7" fmla="*/ 1011117 h 105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926" h="1053801">
                  <a:moveTo>
                    <a:pt x="861997" y="1011117"/>
                  </a:moveTo>
                  <a:cubicBezTo>
                    <a:pt x="827990" y="1092054"/>
                    <a:pt x="563881" y="1033019"/>
                    <a:pt x="432152" y="1033019"/>
                  </a:cubicBezTo>
                  <a:cubicBezTo>
                    <a:pt x="300423" y="1033019"/>
                    <a:pt x="35406" y="1056198"/>
                    <a:pt x="3174" y="968742"/>
                  </a:cubicBezTo>
                  <a:cubicBezTo>
                    <a:pt x="-29058" y="881286"/>
                    <a:pt x="193813" y="658759"/>
                    <a:pt x="238759" y="508284"/>
                  </a:cubicBezTo>
                  <a:cubicBezTo>
                    <a:pt x="283705" y="357809"/>
                    <a:pt x="232591" y="141869"/>
                    <a:pt x="272850" y="65894"/>
                  </a:cubicBezTo>
                  <a:cubicBezTo>
                    <a:pt x="313109" y="-10081"/>
                    <a:pt x="419757" y="-27818"/>
                    <a:pt x="480315" y="52433"/>
                  </a:cubicBezTo>
                  <a:cubicBezTo>
                    <a:pt x="540873" y="132684"/>
                    <a:pt x="572582" y="387616"/>
                    <a:pt x="636196" y="547397"/>
                  </a:cubicBezTo>
                  <a:cubicBezTo>
                    <a:pt x="699810" y="707178"/>
                    <a:pt x="896004" y="930180"/>
                    <a:pt x="861997" y="1011117"/>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Freeform: Shape 57">
              <a:extLst>
                <a:ext uri="{FF2B5EF4-FFF2-40B4-BE49-F238E27FC236}">
                  <a16:creationId xmlns:a16="http://schemas.microsoft.com/office/drawing/2014/main" id="{2EE627BD-292E-4091-B92B-2205380F4F79}"/>
                </a:ext>
              </a:extLst>
            </p:cNvPr>
            <p:cNvSpPr/>
            <p:nvPr/>
          </p:nvSpPr>
          <p:spPr>
            <a:xfrm rot="19808389">
              <a:off x="5053432" y="4192337"/>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Freeform: Shape 58">
              <a:extLst>
                <a:ext uri="{FF2B5EF4-FFF2-40B4-BE49-F238E27FC236}">
                  <a16:creationId xmlns:a16="http://schemas.microsoft.com/office/drawing/2014/main" id="{11E5E874-0AC4-47D5-A01E-4F76173478BD}"/>
                </a:ext>
              </a:extLst>
            </p:cNvPr>
            <p:cNvSpPr/>
            <p:nvPr/>
          </p:nvSpPr>
          <p:spPr>
            <a:xfrm rot="21414746">
              <a:off x="4550088" y="4322385"/>
              <a:ext cx="140989" cy="214154"/>
            </a:xfrm>
            <a:custGeom>
              <a:avLst/>
              <a:gdLst>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75746 w 790374"/>
                <a:gd name="connsiteY4" fmla="*/ 0 h 1015970"/>
                <a:gd name="connsiteX5" fmla="*/ 514628 w 790374"/>
                <a:gd name="connsiteY5" fmla="*/ 0 h 1015970"/>
                <a:gd name="connsiteX6" fmla="*/ 574350 w 790374"/>
                <a:gd name="connsiteY6" fmla="*/ 59722 h 1015970"/>
                <a:gd name="connsiteX7" fmla="*/ 574350 w 790374"/>
                <a:gd name="connsiteY7" fmla="*/ 643515 h 1015970"/>
                <a:gd name="connsiteX0" fmla="*/ 790374 w 790374"/>
                <a:gd name="connsiteY0" fmla="*/ 1015970 h 1015970"/>
                <a:gd name="connsiteX1" fmla="*/ 0 w 790374"/>
                <a:gd name="connsiteY1" fmla="*/ 1015970 h 1015970"/>
                <a:gd name="connsiteX2" fmla="*/ 216024 w 790374"/>
                <a:gd name="connsiteY2" fmla="*/ 643515 h 1015970"/>
                <a:gd name="connsiteX3" fmla="*/ 216024 w 790374"/>
                <a:gd name="connsiteY3" fmla="*/ 5972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0374 w 790374"/>
                <a:gd name="connsiteY0" fmla="*/ 1015970 h 1015970"/>
                <a:gd name="connsiteX1" fmla="*/ 0 w 790374"/>
                <a:gd name="connsiteY1" fmla="*/ 1015970 h 1015970"/>
                <a:gd name="connsiteX2" fmla="*/ 216024 w 790374"/>
                <a:gd name="connsiteY2" fmla="*/ 643515 h 1015970"/>
                <a:gd name="connsiteX3" fmla="*/ 201736 w 790374"/>
                <a:gd name="connsiteY3" fmla="*/ 116872 h 1015970"/>
                <a:gd name="connsiteX4" fmla="*/ 290034 w 790374"/>
                <a:gd name="connsiteY4" fmla="*/ 4763 h 1015970"/>
                <a:gd name="connsiteX5" fmla="*/ 514628 w 790374"/>
                <a:gd name="connsiteY5" fmla="*/ 0 h 1015970"/>
                <a:gd name="connsiteX6" fmla="*/ 574350 w 790374"/>
                <a:gd name="connsiteY6" fmla="*/ 59722 h 1015970"/>
                <a:gd name="connsiteX7" fmla="*/ 574350 w 790374"/>
                <a:gd name="connsiteY7" fmla="*/ 643515 h 1015970"/>
                <a:gd name="connsiteX8" fmla="*/ 790374 w 790374"/>
                <a:gd name="connsiteY8" fmla="*/ 1015970 h 1015970"/>
                <a:gd name="connsiteX0" fmla="*/ 795102 w 795102"/>
                <a:gd name="connsiteY0" fmla="*/ 1015970 h 1045748"/>
                <a:gd name="connsiteX1" fmla="*/ 4728 w 795102"/>
                <a:gd name="connsiteY1" fmla="*/ 1015970 h 1045748"/>
                <a:gd name="connsiteX2" fmla="*/ 220752 w 795102"/>
                <a:gd name="connsiteY2" fmla="*/ 643515 h 1045748"/>
                <a:gd name="connsiteX3" fmla="*/ 206464 w 795102"/>
                <a:gd name="connsiteY3" fmla="*/ 116872 h 1045748"/>
                <a:gd name="connsiteX4" fmla="*/ 294762 w 795102"/>
                <a:gd name="connsiteY4" fmla="*/ 4763 h 1045748"/>
                <a:gd name="connsiteX5" fmla="*/ 519356 w 795102"/>
                <a:gd name="connsiteY5" fmla="*/ 0 h 1045748"/>
                <a:gd name="connsiteX6" fmla="*/ 579078 w 795102"/>
                <a:gd name="connsiteY6" fmla="*/ 59722 h 1045748"/>
                <a:gd name="connsiteX7" fmla="*/ 579078 w 795102"/>
                <a:gd name="connsiteY7" fmla="*/ 643515 h 1045748"/>
                <a:gd name="connsiteX8" fmla="*/ 795102 w 795102"/>
                <a:gd name="connsiteY8" fmla="*/ 1015970 h 1045748"/>
                <a:gd name="connsiteX0" fmla="*/ 795102 w 798154"/>
                <a:gd name="connsiteY0" fmla="*/ 1015970 h 1062717"/>
                <a:gd name="connsiteX1" fmla="*/ 4728 w 798154"/>
                <a:gd name="connsiteY1" fmla="*/ 1015970 h 1062717"/>
                <a:gd name="connsiteX2" fmla="*/ 220752 w 798154"/>
                <a:gd name="connsiteY2" fmla="*/ 643515 h 1062717"/>
                <a:gd name="connsiteX3" fmla="*/ 206464 w 798154"/>
                <a:gd name="connsiteY3" fmla="*/ 116872 h 1062717"/>
                <a:gd name="connsiteX4" fmla="*/ 294762 w 798154"/>
                <a:gd name="connsiteY4" fmla="*/ 4763 h 1062717"/>
                <a:gd name="connsiteX5" fmla="*/ 519356 w 798154"/>
                <a:gd name="connsiteY5" fmla="*/ 0 h 1062717"/>
                <a:gd name="connsiteX6" fmla="*/ 579078 w 798154"/>
                <a:gd name="connsiteY6" fmla="*/ 59722 h 1062717"/>
                <a:gd name="connsiteX7" fmla="*/ 579078 w 798154"/>
                <a:gd name="connsiteY7" fmla="*/ 643515 h 1062717"/>
                <a:gd name="connsiteX8" fmla="*/ 795102 w 798154"/>
                <a:gd name="connsiteY8" fmla="*/ 1015970 h 1062717"/>
                <a:gd name="connsiteX0" fmla="*/ 795102 w 797612"/>
                <a:gd name="connsiteY0" fmla="*/ 1015970 h 1062717"/>
                <a:gd name="connsiteX1" fmla="*/ 4728 w 797612"/>
                <a:gd name="connsiteY1" fmla="*/ 1015970 h 1062717"/>
                <a:gd name="connsiteX2" fmla="*/ 220752 w 797612"/>
                <a:gd name="connsiteY2" fmla="*/ 643515 h 1062717"/>
                <a:gd name="connsiteX3" fmla="*/ 206464 w 797612"/>
                <a:gd name="connsiteY3" fmla="*/ 116872 h 1062717"/>
                <a:gd name="connsiteX4" fmla="*/ 294762 w 797612"/>
                <a:gd name="connsiteY4" fmla="*/ 4763 h 1062717"/>
                <a:gd name="connsiteX5" fmla="*/ 519356 w 797612"/>
                <a:gd name="connsiteY5" fmla="*/ 0 h 1062717"/>
                <a:gd name="connsiteX6" fmla="*/ 579078 w 797612"/>
                <a:gd name="connsiteY6" fmla="*/ 59722 h 1062717"/>
                <a:gd name="connsiteX7" fmla="*/ 579078 w 797612"/>
                <a:gd name="connsiteY7" fmla="*/ 643515 h 1062717"/>
                <a:gd name="connsiteX8" fmla="*/ 795102 w 797612"/>
                <a:gd name="connsiteY8" fmla="*/ 1015970 h 1062717"/>
                <a:gd name="connsiteX0" fmla="*/ 795102 w 797801"/>
                <a:gd name="connsiteY0" fmla="*/ 1015970 h 1062717"/>
                <a:gd name="connsiteX1" fmla="*/ 4728 w 797801"/>
                <a:gd name="connsiteY1" fmla="*/ 1015970 h 1062717"/>
                <a:gd name="connsiteX2" fmla="*/ 220752 w 797801"/>
                <a:gd name="connsiteY2" fmla="*/ 643515 h 1062717"/>
                <a:gd name="connsiteX3" fmla="*/ 206464 w 797801"/>
                <a:gd name="connsiteY3" fmla="*/ 116872 h 1062717"/>
                <a:gd name="connsiteX4" fmla="*/ 294762 w 797801"/>
                <a:gd name="connsiteY4" fmla="*/ 4763 h 1062717"/>
                <a:gd name="connsiteX5" fmla="*/ 519356 w 797801"/>
                <a:gd name="connsiteY5" fmla="*/ 0 h 1062717"/>
                <a:gd name="connsiteX6" fmla="*/ 579078 w 797801"/>
                <a:gd name="connsiteY6" fmla="*/ 643515 h 1062717"/>
                <a:gd name="connsiteX7" fmla="*/ 795102 w 797801"/>
                <a:gd name="connsiteY7" fmla="*/ 1015970 h 1062717"/>
                <a:gd name="connsiteX0" fmla="*/ 795102 w 797801"/>
                <a:gd name="connsiteY0" fmla="*/ 1031750 h 1078497"/>
                <a:gd name="connsiteX1" fmla="*/ 4728 w 797801"/>
                <a:gd name="connsiteY1" fmla="*/ 1031750 h 1078497"/>
                <a:gd name="connsiteX2" fmla="*/ 220752 w 797801"/>
                <a:gd name="connsiteY2" fmla="*/ 659295 h 1078497"/>
                <a:gd name="connsiteX3" fmla="*/ 206464 w 797801"/>
                <a:gd name="connsiteY3" fmla="*/ 132652 h 1078497"/>
                <a:gd name="connsiteX4" fmla="*/ 294762 w 797801"/>
                <a:gd name="connsiteY4" fmla="*/ 20543 h 1078497"/>
                <a:gd name="connsiteX5" fmla="*/ 519356 w 797801"/>
                <a:gd name="connsiteY5" fmla="*/ 15780 h 1078497"/>
                <a:gd name="connsiteX6" fmla="*/ 579078 w 797801"/>
                <a:gd name="connsiteY6" fmla="*/ 659295 h 1078497"/>
                <a:gd name="connsiteX7" fmla="*/ 795102 w 797801"/>
                <a:gd name="connsiteY7" fmla="*/ 1031750 h 1078497"/>
                <a:gd name="connsiteX0" fmla="*/ 795102 w 797740"/>
                <a:gd name="connsiteY0" fmla="*/ 1017214 h 1063961"/>
                <a:gd name="connsiteX1" fmla="*/ 4728 w 797740"/>
                <a:gd name="connsiteY1" fmla="*/ 1017214 h 1063961"/>
                <a:gd name="connsiteX2" fmla="*/ 220752 w 797740"/>
                <a:gd name="connsiteY2" fmla="*/ 644759 h 1063961"/>
                <a:gd name="connsiteX3" fmla="*/ 206464 w 797740"/>
                <a:gd name="connsiteY3" fmla="*/ 118116 h 1063961"/>
                <a:gd name="connsiteX4" fmla="*/ 294762 w 797740"/>
                <a:gd name="connsiteY4" fmla="*/ 6007 h 1063961"/>
                <a:gd name="connsiteX5" fmla="*/ 550312 w 797740"/>
                <a:gd name="connsiteY5" fmla="*/ 22676 h 1063961"/>
                <a:gd name="connsiteX6" fmla="*/ 579078 w 797740"/>
                <a:gd name="connsiteY6" fmla="*/ 644759 h 1063961"/>
                <a:gd name="connsiteX7" fmla="*/ 795102 w 797740"/>
                <a:gd name="connsiteY7" fmla="*/ 1017214 h 1063961"/>
                <a:gd name="connsiteX0" fmla="*/ 795102 w 797740"/>
                <a:gd name="connsiteY0" fmla="*/ 1032227 h 1078974"/>
                <a:gd name="connsiteX1" fmla="*/ 4728 w 797740"/>
                <a:gd name="connsiteY1" fmla="*/ 1032227 h 1078974"/>
                <a:gd name="connsiteX2" fmla="*/ 220752 w 797740"/>
                <a:gd name="connsiteY2" fmla="*/ 659772 h 1078974"/>
                <a:gd name="connsiteX3" fmla="*/ 206464 w 797740"/>
                <a:gd name="connsiteY3" fmla="*/ 133129 h 1078974"/>
                <a:gd name="connsiteX4" fmla="*/ 550312 w 797740"/>
                <a:gd name="connsiteY4" fmla="*/ 37689 h 1078974"/>
                <a:gd name="connsiteX5" fmla="*/ 579078 w 797740"/>
                <a:gd name="connsiteY5" fmla="*/ 659772 h 1078974"/>
                <a:gd name="connsiteX6" fmla="*/ 795102 w 797740"/>
                <a:gd name="connsiteY6" fmla="*/ 1032227 h 1078974"/>
                <a:gd name="connsiteX0" fmla="*/ 795102 w 797740"/>
                <a:gd name="connsiteY0" fmla="*/ 1027311 h 1074058"/>
                <a:gd name="connsiteX1" fmla="*/ 4728 w 797740"/>
                <a:gd name="connsiteY1" fmla="*/ 1027311 h 1074058"/>
                <a:gd name="connsiteX2" fmla="*/ 220752 w 797740"/>
                <a:gd name="connsiteY2" fmla="*/ 654856 h 1074058"/>
                <a:gd name="connsiteX3" fmla="*/ 206464 w 797740"/>
                <a:gd name="connsiteY3" fmla="*/ 128213 h 1074058"/>
                <a:gd name="connsiteX4" fmla="*/ 550312 w 797740"/>
                <a:gd name="connsiteY4" fmla="*/ 32773 h 1074058"/>
                <a:gd name="connsiteX5" fmla="*/ 579078 w 797740"/>
                <a:gd name="connsiteY5" fmla="*/ 654856 h 1074058"/>
                <a:gd name="connsiteX6" fmla="*/ 795102 w 797740"/>
                <a:gd name="connsiteY6" fmla="*/ 1027311 h 1074058"/>
                <a:gd name="connsiteX0" fmla="*/ 795210 w 797848"/>
                <a:gd name="connsiteY0" fmla="*/ 1039800 h 1086547"/>
                <a:gd name="connsiteX1" fmla="*/ 4836 w 797848"/>
                <a:gd name="connsiteY1" fmla="*/ 1039800 h 1086547"/>
                <a:gd name="connsiteX2" fmla="*/ 220860 w 797848"/>
                <a:gd name="connsiteY2" fmla="*/ 667345 h 1086547"/>
                <a:gd name="connsiteX3" fmla="*/ 225622 w 797848"/>
                <a:gd name="connsiteY3" fmla="*/ 97840 h 1086547"/>
                <a:gd name="connsiteX4" fmla="*/ 550420 w 797848"/>
                <a:gd name="connsiteY4" fmla="*/ 45262 h 1086547"/>
                <a:gd name="connsiteX5" fmla="*/ 579186 w 797848"/>
                <a:gd name="connsiteY5" fmla="*/ 667345 h 1086547"/>
                <a:gd name="connsiteX6" fmla="*/ 795210 w 797848"/>
                <a:gd name="connsiteY6" fmla="*/ 1039800 h 1086547"/>
                <a:gd name="connsiteX0" fmla="*/ 795210 w 797848"/>
                <a:gd name="connsiteY0" fmla="*/ 1033389 h 1080136"/>
                <a:gd name="connsiteX1" fmla="*/ 4836 w 797848"/>
                <a:gd name="connsiteY1" fmla="*/ 1033389 h 1080136"/>
                <a:gd name="connsiteX2" fmla="*/ 220860 w 797848"/>
                <a:gd name="connsiteY2" fmla="*/ 660934 h 1080136"/>
                <a:gd name="connsiteX3" fmla="*/ 225622 w 797848"/>
                <a:gd name="connsiteY3" fmla="*/ 91429 h 1080136"/>
                <a:gd name="connsiteX4" fmla="*/ 550420 w 797848"/>
                <a:gd name="connsiteY4" fmla="*/ 38851 h 1080136"/>
                <a:gd name="connsiteX5" fmla="*/ 579186 w 797848"/>
                <a:gd name="connsiteY5" fmla="*/ 660934 h 1080136"/>
                <a:gd name="connsiteX6" fmla="*/ 795210 w 797848"/>
                <a:gd name="connsiteY6" fmla="*/ 1033389 h 1080136"/>
                <a:gd name="connsiteX0" fmla="*/ 793248 w 795886"/>
                <a:gd name="connsiteY0" fmla="*/ 1033389 h 1082998"/>
                <a:gd name="connsiteX1" fmla="*/ 396872 w 795886"/>
                <a:gd name="connsiteY1" fmla="*/ 1078973 h 1082998"/>
                <a:gd name="connsiteX2" fmla="*/ 2874 w 795886"/>
                <a:gd name="connsiteY2" fmla="*/ 1033389 h 1082998"/>
                <a:gd name="connsiteX3" fmla="*/ 218898 w 795886"/>
                <a:gd name="connsiteY3" fmla="*/ 660934 h 1082998"/>
                <a:gd name="connsiteX4" fmla="*/ 223660 w 795886"/>
                <a:gd name="connsiteY4" fmla="*/ 91429 h 1082998"/>
                <a:gd name="connsiteX5" fmla="*/ 548458 w 795886"/>
                <a:gd name="connsiteY5" fmla="*/ 38851 h 1082998"/>
                <a:gd name="connsiteX6" fmla="*/ 577224 w 795886"/>
                <a:gd name="connsiteY6" fmla="*/ 660934 h 1082998"/>
                <a:gd name="connsiteX7" fmla="*/ 793248 w 795886"/>
                <a:gd name="connsiteY7" fmla="*/ 1033389 h 1082998"/>
                <a:gd name="connsiteX0" fmla="*/ 793316 w 796239"/>
                <a:gd name="connsiteY0" fmla="*/ 1033389 h 1069542"/>
                <a:gd name="connsiteX1" fmla="*/ 399321 w 796239"/>
                <a:gd name="connsiteY1" fmla="*/ 1055160 h 1069542"/>
                <a:gd name="connsiteX2" fmla="*/ 2942 w 796239"/>
                <a:gd name="connsiteY2" fmla="*/ 1033389 h 1069542"/>
                <a:gd name="connsiteX3" fmla="*/ 218966 w 796239"/>
                <a:gd name="connsiteY3" fmla="*/ 660934 h 1069542"/>
                <a:gd name="connsiteX4" fmla="*/ 223728 w 796239"/>
                <a:gd name="connsiteY4" fmla="*/ 91429 h 1069542"/>
                <a:gd name="connsiteX5" fmla="*/ 548526 w 796239"/>
                <a:gd name="connsiteY5" fmla="*/ 38851 h 1069542"/>
                <a:gd name="connsiteX6" fmla="*/ 577292 w 796239"/>
                <a:gd name="connsiteY6" fmla="*/ 660934 h 1069542"/>
                <a:gd name="connsiteX7" fmla="*/ 793316 w 796239"/>
                <a:gd name="connsiteY7" fmla="*/ 1033389 h 1069542"/>
                <a:gd name="connsiteX0" fmla="*/ 793316 w 796239"/>
                <a:gd name="connsiteY0" fmla="*/ 1033389 h 1056755"/>
                <a:gd name="connsiteX1" fmla="*/ 399321 w 796239"/>
                <a:gd name="connsiteY1" fmla="*/ 1019441 h 1056755"/>
                <a:gd name="connsiteX2" fmla="*/ 2942 w 796239"/>
                <a:gd name="connsiteY2" fmla="*/ 1033389 h 1056755"/>
                <a:gd name="connsiteX3" fmla="*/ 218966 w 796239"/>
                <a:gd name="connsiteY3" fmla="*/ 660934 h 1056755"/>
                <a:gd name="connsiteX4" fmla="*/ 223728 w 796239"/>
                <a:gd name="connsiteY4" fmla="*/ 91429 h 1056755"/>
                <a:gd name="connsiteX5" fmla="*/ 548526 w 796239"/>
                <a:gd name="connsiteY5" fmla="*/ 38851 h 1056755"/>
                <a:gd name="connsiteX6" fmla="*/ 577292 w 796239"/>
                <a:gd name="connsiteY6" fmla="*/ 660934 h 1056755"/>
                <a:gd name="connsiteX7" fmla="*/ 793316 w 796239"/>
                <a:gd name="connsiteY7" fmla="*/ 1033389 h 1056755"/>
                <a:gd name="connsiteX0" fmla="*/ 832428 w 834982"/>
                <a:gd name="connsiteY0" fmla="*/ 1085541 h 1101633"/>
                <a:gd name="connsiteX1" fmla="*/ 399321 w 834982"/>
                <a:gd name="connsiteY1" fmla="*/ 1019441 h 1101633"/>
                <a:gd name="connsiteX2" fmla="*/ 2942 w 834982"/>
                <a:gd name="connsiteY2" fmla="*/ 1033389 h 1101633"/>
                <a:gd name="connsiteX3" fmla="*/ 218966 w 834982"/>
                <a:gd name="connsiteY3" fmla="*/ 660934 h 1101633"/>
                <a:gd name="connsiteX4" fmla="*/ 223728 w 834982"/>
                <a:gd name="connsiteY4" fmla="*/ 91429 h 1101633"/>
                <a:gd name="connsiteX5" fmla="*/ 548526 w 834982"/>
                <a:gd name="connsiteY5" fmla="*/ 38851 h 1101633"/>
                <a:gd name="connsiteX6" fmla="*/ 577292 w 834982"/>
                <a:gd name="connsiteY6" fmla="*/ 660934 h 1101633"/>
                <a:gd name="connsiteX7" fmla="*/ 832428 w 834982"/>
                <a:gd name="connsiteY7" fmla="*/ 1085541 h 1101633"/>
                <a:gd name="connsiteX0" fmla="*/ 832814 w 835039"/>
                <a:gd name="connsiteY0" fmla="*/ 1085541 h 1175892"/>
                <a:gd name="connsiteX1" fmla="*/ 412746 w 835039"/>
                <a:gd name="connsiteY1" fmla="*/ 1175892 h 1175892"/>
                <a:gd name="connsiteX2" fmla="*/ 3328 w 835039"/>
                <a:gd name="connsiteY2" fmla="*/ 1033389 h 1175892"/>
                <a:gd name="connsiteX3" fmla="*/ 219352 w 835039"/>
                <a:gd name="connsiteY3" fmla="*/ 660934 h 1175892"/>
                <a:gd name="connsiteX4" fmla="*/ 224114 w 835039"/>
                <a:gd name="connsiteY4" fmla="*/ 91429 h 1175892"/>
                <a:gd name="connsiteX5" fmla="*/ 548912 w 835039"/>
                <a:gd name="connsiteY5" fmla="*/ 38851 h 1175892"/>
                <a:gd name="connsiteX6" fmla="*/ 577678 w 835039"/>
                <a:gd name="connsiteY6" fmla="*/ 660934 h 1175892"/>
                <a:gd name="connsiteX7" fmla="*/ 832814 w 835039"/>
                <a:gd name="connsiteY7" fmla="*/ 1085541 h 1175892"/>
                <a:gd name="connsiteX0" fmla="*/ 832814 w 836176"/>
                <a:gd name="connsiteY0" fmla="*/ 1081242 h 1171642"/>
                <a:gd name="connsiteX1" fmla="*/ 412746 w 836176"/>
                <a:gd name="connsiteY1" fmla="*/ 1171593 h 1171642"/>
                <a:gd name="connsiteX2" fmla="*/ 3328 w 836176"/>
                <a:gd name="connsiteY2" fmla="*/ 1029090 h 1171642"/>
                <a:gd name="connsiteX3" fmla="*/ 219352 w 836176"/>
                <a:gd name="connsiteY3" fmla="*/ 656635 h 1171642"/>
                <a:gd name="connsiteX4" fmla="*/ 224114 w 836176"/>
                <a:gd name="connsiteY4" fmla="*/ 87130 h 1171642"/>
                <a:gd name="connsiteX5" fmla="*/ 548912 w 836176"/>
                <a:gd name="connsiteY5" fmla="*/ 34552 h 1171642"/>
                <a:gd name="connsiteX6" fmla="*/ 607013 w 836176"/>
                <a:gd name="connsiteY6" fmla="*/ 597968 h 1171642"/>
                <a:gd name="connsiteX7" fmla="*/ 832814 w 836176"/>
                <a:gd name="connsiteY7" fmla="*/ 1081242 h 1171642"/>
                <a:gd name="connsiteX0" fmla="*/ 834949 w 838311"/>
                <a:gd name="connsiteY0" fmla="*/ 1090559 h 1180959"/>
                <a:gd name="connsiteX1" fmla="*/ 414881 w 838311"/>
                <a:gd name="connsiteY1" fmla="*/ 1180910 h 1180959"/>
                <a:gd name="connsiteX2" fmla="*/ 5463 w 838311"/>
                <a:gd name="connsiteY2" fmla="*/ 1038407 h 1180959"/>
                <a:gd name="connsiteX3" fmla="*/ 182375 w 838311"/>
                <a:gd name="connsiteY3" fmla="*/ 568167 h 1180959"/>
                <a:gd name="connsiteX4" fmla="*/ 226249 w 838311"/>
                <a:gd name="connsiteY4" fmla="*/ 96447 h 1180959"/>
                <a:gd name="connsiteX5" fmla="*/ 551047 w 838311"/>
                <a:gd name="connsiteY5" fmla="*/ 43869 h 1180959"/>
                <a:gd name="connsiteX6" fmla="*/ 609148 w 838311"/>
                <a:gd name="connsiteY6" fmla="*/ 607285 h 1180959"/>
                <a:gd name="connsiteX7" fmla="*/ 834949 w 838311"/>
                <a:gd name="connsiteY7" fmla="*/ 1090559 h 1180959"/>
                <a:gd name="connsiteX0" fmla="*/ 902215 w 905577"/>
                <a:gd name="connsiteY0" fmla="*/ 1090559 h 1192001"/>
                <a:gd name="connsiteX1" fmla="*/ 482147 w 905577"/>
                <a:gd name="connsiteY1" fmla="*/ 1180910 h 1192001"/>
                <a:gd name="connsiteX2" fmla="*/ 4279 w 905577"/>
                <a:gd name="connsiteY2" fmla="*/ 1126414 h 1192001"/>
                <a:gd name="connsiteX3" fmla="*/ 249641 w 905577"/>
                <a:gd name="connsiteY3" fmla="*/ 568167 h 1192001"/>
                <a:gd name="connsiteX4" fmla="*/ 293515 w 905577"/>
                <a:gd name="connsiteY4" fmla="*/ 96447 h 1192001"/>
                <a:gd name="connsiteX5" fmla="*/ 618313 w 905577"/>
                <a:gd name="connsiteY5" fmla="*/ 43869 h 1192001"/>
                <a:gd name="connsiteX6" fmla="*/ 676414 w 905577"/>
                <a:gd name="connsiteY6" fmla="*/ 607285 h 1192001"/>
                <a:gd name="connsiteX7" fmla="*/ 902215 w 905577"/>
                <a:gd name="connsiteY7" fmla="*/ 1090559 h 1192001"/>
                <a:gd name="connsiteX0" fmla="*/ 804434 w 809591"/>
                <a:gd name="connsiteY0" fmla="*/ 1022109 h 1192001"/>
                <a:gd name="connsiteX1" fmla="*/ 482147 w 809591"/>
                <a:gd name="connsiteY1" fmla="*/ 1180910 h 1192001"/>
                <a:gd name="connsiteX2" fmla="*/ 4279 w 809591"/>
                <a:gd name="connsiteY2" fmla="*/ 1126414 h 1192001"/>
                <a:gd name="connsiteX3" fmla="*/ 249641 w 809591"/>
                <a:gd name="connsiteY3" fmla="*/ 568167 h 1192001"/>
                <a:gd name="connsiteX4" fmla="*/ 293515 w 809591"/>
                <a:gd name="connsiteY4" fmla="*/ 96447 h 1192001"/>
                <a:gd name="connsiteX5" fmla="*/ 618313 w 809591"/>
                <a:gd name="connsiteY5" fmla="*/ 43869 h 1192001"/>
                <a:gd name="connsiteX6" fmla="*/ 676414 w 809591"/>
                <a:gd name="connsiteY6" fmla="*/ 607285 h 1192001"/>
                <a:gd name="connsiteX7" fmla="*/ 804434 w 809591"/>
                <a:gd name="connsiteY7" fmla="*/ 1022109 h 1192001"/>
                <a:gd name="connsiteX0" fmla="*/ 808360 w 809644"/>
                <a:gd name="connsiteY0" fmla="*/ 1022109 h 1229882"/>
                <a:gd name="connsiteX1" fmla="*/ 593634 w 809644"/>
                <a:gd name="connsiteY1" fmla="*/ 1229800 h 1229882"/>
                <a:gd name="connsiteX2" fmla="*/ 8205 w 809644"/>
                <a:gd name="connsiteY2" fmla="*/ 1126414 h 1229882"/>
                <a:gd name="connsiteX3" fmla="*/ 253567 w 809644"/>
                <a:gd name="connsiteY3" fmla="*/ 568167 h 1229882"/>
                <a:gd name="connsiteX4" fmla="*/ 297441 w 809644"/>
                <a:gd name="connsiteY4" fmla="*/ 96447 h 1229882"/>
                <a:gd name="connsiteX5" fmla="*/ 622239 w 809644"/>
                <a:gd name="connsiteY5" fmla="*/ 43869 h 1229882"/>
                <a:gd name="connsiteX6" fmla="*/ 680340 w 809644"/>
                <a:gd name="connsiteY6" fmla="*/ 607285 h 1229882"/>
                <a:gd name="connsiteX7" fmla="*/ 808360 w 809644"/>
                <a:gd name="connsiteY7" fmla="*/ 1022109 h 1229882"/>
                <a:gd name="connsiteX0" fmla="*/ 808360 w 809644"/>
                <a:gd name="connsiteY0" fmla="*/ 1022109 h 1229800"/>
                <a:gd name="connsiteX1" fmla="*/ 593634 w 809644"/>
                <a:gd name="connsiteY1" fmla="*/ 1229800 h 1229800"/>
                <a:gd name="connsiteX2" fmla="*/ 8205 w 809644"/>
                <a:gd name="connsiteY2" fmla="*/ 1126414 h 1229800"/>
                <a:gd name="connsiteX3" fmla="*/ 253567 w 809644"/>
                <a:gd name="connsiteY3" fmla="*/ 568167 h 1229800"/>
                <a:gd name="connsiteX4" fmla="*/ 297441 w 809644"/>
                <a:gd name="connsiteY4" fmla="*/ 96447 h 1229800"/>
                <a:gd name="connsiteX5" fmla="*/ 622239 w 809644"/>
                <a:gd name="connsiteY5" fmla="*/ 43869 h 1229800"/>
                <a:gd name="connsiteX6" fmla="*/ 680340 w 809644"/>
                <a:gd name="connsiteY6" fmla="*/ 607285 h 1229800"/>
                <a:gd name="connsiteX7" fmla="*/ 808360 w 809644"/>
                <a:gd name="connsiteY7" fmla="*/ 1022109 h 122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4" h="1229800">
                  <a:moveTo>
                    <a:pt x="808360" y="1022109"/>
                  </a:moveTo>
                  <a:cubicBezTo>
                    <a:pt x="793909" y="1125862"/>
                    <a:pt x="725363" y="1229800"/>
                    <a:pt x="593634" y="1229800"/>
                  </a:cubicBezTo>
                  <a:cubicBezTo>
                    <a:pt x="334786" y="1053793"/>
                    <a:pt x="64883" y="1236686"/>
                    <a:pt x="8205" y="1126414"/>
                  </a:cubicBezTo>
                  <a:cubicBezTo>
                    <a:pt x="-48473" y="1016142"/>
                    <a:pt x="205361" y="739828"/>
                    <a:pt x="253567" y="568167"/>
                  </a:cubicBezTo>
                  <a:cubicBezTo>
                    <a:pt x="301773" y="396506"/>
                    <a:pt x="235996" y="183830"/>
                    <a:pt x="297441" y="96447"/>
                  </a:cubicBezTo>
                  <a:cubicBezTo>
                    <a:pt x="358886" y="9064"/>
                    <a:pt x="558423" y="-41271"/>
                    <a:pt x="622239" y="43869"/>
                  </a:cubicBezTo>
                  <a:cubicBezTo>
                    <a:pt x="686056" y="129009"/>
                    <a:pt x="649320" y="444245"/>
                    <a:pt x="680340" y="607285"/>
                  </a:cubicBezTo>
                  <a:cubicBezTo>
                    <a:pt x="711360" y="770325"/>
                    <a:pt x="822811" y="918357"/>
                    <a:pt x="808360" y="1022109"/>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0" name="Group 59">
              <a:extLst>
                <a:ext uri="{FF2B5EF4-FFF2-40B4-BE49-F238E27FC236}">
                  <a16:creationId xmlns:a16="http://schemas.microsoft.com/office/drawing/2014/main" id="{DF89BB86-EBE7-4121-8EE0-761B9015A35E}"/>
                </a:ext>
              </a:extLst>
            </p:cNvPr>
            <p:cNvGrpSpPr/>
            <p:nvPr/>
          </p:nvGrpSpPr>
          <p:grpSpPr>
            <a:xfrm rot="8610907">
              <a:off x="4929135" y="3750120"/>
              <a:ext cx="179839" cy="186031"/>
              <a:chOff x="1771030" y="2215479"/>
              <a:chExt cx="179839" cy="186031"/>
            </a:xfrm>
            <a:solidFill>
              <a:srgbClr val="EA3636"/>
            </a:solidFill>
          </p:grpSpPr>
          <p:sp>
            <p:nvSpPr>
              <p:cNvPr id="62" name="Freeform: Shape 61">
                <a:extLst>
                  <a:ext uri="{FF2B5EF4-FFF2-40B4-BE49-F238E27FC236}">
                    <a16:creationId xmlns:a16="http://schemas.microsoft.com/office/drawing/2014/main" id="{53481299-A061-46F0-A7BD-2D0DA350E542}"/>
                  </a:ext>
                </a:extLst>
              </p:cNvPr>
              <p:cNvSpPr/>
              <p:nvPr/>
            </p:nvSpPr>
            <p:spPr>
              <a:xfrm rot="10800000">
                <a:off x="1818732" y="2306059"/>
                <a:ext cx="73293" cy="95451"/>
              </a:xfrm>
              <a:custGeom>
                <a:avLst/>
                <a:gdLst>
                  <a:gd name="connsiteX0" fmla="*/ 73293 w 73293"/>
                  <a:gd name="connsiteY0" fmla="*/ 95451 h 95451"/>
                  <a:gd name="connsiteX1" fmla="*/ 0 w 73293"/>
                  <a:gd name="connsiteY1" fmla="*/ 95451 h 95451"/>
                  <a:gd name="connsiteX2" fmla="*/ 4011 w 73293"/>
                  <a:gd name="connsiteY2" fmla="*/ 88511 h 95451"/>
                  <a:gd name="connsiteX3" fmla="*/ 9947 w 73293"/>
                  <a:gd name="connsiteY3" fmla="*/ 11475 h 95451"/>
                  <a:gd name="connsiteX4" fmla="*/ 46075 w 73293"/>
                  <a:gd name="connsiteY4" fmla="*/ 9131 h 95451"/>
                  <a:gd name="connsiteX5" fmla="*/ 73220 w 73293"/>
                  <a:gd name="connsiteY5" fmla="*/ 95322 h 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93" h="95451">
                    <a:moveTo>
                      <a:pt x="73293" y="95451"/>
                    </a:moveTo>
                    <a:lnTo>
                      <a:pt x="0" y="95451"/>
                    </a:lnTo>
                    <a:lnTo>
                      <a:pt x="4011" y="88511"/>
                    </a:lnTo>
                    <a:cubicBezTo>
                      <a:pt x="11838" y="62308"/>
                      <a:pt x="2937" y="24705"/>
                      <a:pt x="9947" y="11475"/>
                    </a:cubicBezTo>
                    <a:cubicBezTo>
                      <a:pt x="16958" y="-1756"/>
                      <a:pt x="35529" y="-4844"/>
                      <a:pt x="46075" y="9131"/>
                    </a:cubicBezTo>
                    <a:cubicBezTo>
                      <a:pt x="56620" y="23105"/>
                      <a:pt x="62142" y="67498"/>
                      <a:pt x="73220" y="9532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Isosceles Triangle 5">
                <a:extLst>
                  <a:ext uri="{FF2B5EF4-FFF2-40B4-BE49-F238E27FC236}">
                    <a16:creationId xmlns:a16="http://schemas.microsoft.com/office/drawing/2014/main" id="{7ADE4185-AC12-4F09-A5C8-7188E6E053A2}"/>
                  </a:ext>
                </a:extLst>
              </p:cNvPr>
              <p:cNvSpPr/>
              <p:nvPr/>
            </p:nvSpPr>
            <p:spPr>
              <a:xfrm flipH="1">
                <a:off x="1771030" y="2215479"/>
                <a:ext cx="179839" cy="168372"/>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 name="connsiteX0" fmla="*/ 4593 w 1145878"/>
                  <a:gd name="connsiteY0" fmla="*/ 1091814 h 1139684"/>
                  <a:gd name="connsiteX1" fmla="*/ 297753 w 1145878"/>
                  <a:gd name="connsiteY1" fmla="*/ 541563 h 1139684"/>
                  <a:gd name="connsiteX2" fmla="*/ 511977 w 1145878"/>
                  <a:gd name="connsiteY2" fmla="*/ 0 h 1139684"/>
                  <a:gd name="connsiteX3" fmla="*/ 867140 w 1145878"/>
                  <a:gd name="connsiteY3" fmla="*/ 478597 h 1139684"/>
                  <a:gd name="connsiteX4" fmla="*/ 1136829 w 1145878"/>
                  <a:gd name="connsiteY4" fmla="*/ 959008 h 1139684"/>
                  <a:gd name="connsiteX5" fmla="*/ 536227 w 1145878"/>
                  <a:gd name="connsiteY5" fmla="*/ 1112744 h 1139684"/>
                  <a:gd name="connsiteX6" fmla="*/ 4593 w 1145878"/>
                  <a:gd name="connsiteY6" fmla="*/ 1091814 h 1139684"/>
                  <a:gd name="connsiteX0" fmla="*/ 4593 w 1145878"/>
                  <a:gd name="connsiteY0" fmla="*/ 902939 h 950809"/>
                  <a:gd name="connsiteX1" fmla="*/ 297753 w 1145878"/>
                  <a:gd name="connsiteY1" fmla="*/ 352688 h 950809"/>
                  <a:gd name="connsiteX2" fmla="*/ 562631 w 1145878"/>
                  <a:gd name="connsiteY2" fmla="*/ 0 h 950809"/>
                  <a:gd name="connsiteX3" fmla="*/ 867140 w 1145878"/>
                  <a:gd name="connsiteY3" fmla="*/ 289722 h 950809"/>
                  <a:gd name="connsiteX4" fmla="*/ 1136829 w 1145878"/>
                  <a:gd name="connsiteY4" fmla="*/ 770133 h 950809"/>
                  <a:gd name="connsiteX5" fmla="*/ 536227 w 1145878"/>
                  <a:gd name="connsiteY5" fmla="*/ 923869 h 950809"/>
                  <a:gd name="connsiteX6" fmla="*/ 4593 w 1145878"/>
                  <a:gd name="connsiteY6" fmla="*/ 902939 h 950809"/>
                  <a:gd name="connsiteX0" fmla="*/ 7358 w 1145479"/>
                  <a:gd name="connsiteY0" fmla="*/ 902939 h 922562"/>
                  <a:gd name="connsiteX1" fmla="*/ 300518 w 1145479"/>
                  <a:gd name="connsiteY1" fmla="*/ 352688 h 922562"/>
                  <a:gd name="connsiteX2" fmla="*/ 565396 w 1145479"/>
                  <a:gd name="connsiteY2" fmla="*/ 0 h 922562"/>
                  <a:gd name="connsiteX3" fmla="*/ 869905 w 1145479"/>
                  <a:gd name="connsiteY3" fmla="*/ 289722 h 922562"/>
                  <a:gd name="connsiteX4" fmla="*/ 1139594 w 1145479"/>
                  <a:gd name="connsiteY4" fmla="*/ 770133 h 922562"/>
                  <a:gd name="connsiteX5" fmla="*/ 614973 w 1145479"/>
                  <a:gd name="connsiteY5" fmla="*/ 810545 h 922562"/>
                  <a:gd name="connsiteX6" fmla="*/ 7358 w 1145479"/>
                  <a:gd name="connsiteY6" fmla="*/ 902939 h 922562"/>
                  <a:gd name="connsiteX0" fmla="*/ 7358 w 1025398"/>
                  <a:gd name="connsiteY0" fmla="*/ 902939 h 922562"/>
                  <a:gd name="connsiteX1" fmla="*/ 300518 w 1025398"/>
                  <a:gd name="connsiteY1" fmla="*/ 352688 h 922562"/>
                  <a:gd name="connsiteX2" fmla="*/ 565396 w 1025398"/>
                  <a:gd name="connsiteY2" fmla="*/ 0 h 922562"/>
                  <a:gd name="connsiteX3" fmla="*/ 869905 w 1025398"/>
                  <a:gd name="connsiteY3" fmla="*/ 289722 h 922562"/>
                  <a:gd name="connsiteX4" fmla="*/ 1012960 w 1025398"/>
                  <a:gd name="connsiteY4" fmla="*/ 744950 h 922562"/>
                  <a:gd name="connsiteX5" fmla="*/ 614973 w 1025398"/>
                  <a:gd name="connsiteY5" fmla="*/ 810545 h 922562"/>
                  <a:gd name="connsiteX6" fmla="*/ 7358 w 1025398"/>
                  <a:gd name="connsiteY6" fmla="*/ 902939 h 922562"/>
                  <a:gd name="connsiteX0" fmla="*/ 7700 w 1013077"/>
                  <a:gd name="connsiteY0" fmla="*/ 827392 h 857014"/>
                  <a:gd name="connsiteX1" fmla="*/ 288197 w 1013077"/>
                  <a:gd name="connsiteY1" fmla="*/ 352688 h 857014"/>
                  <a:gd name="connsiteX2" fmla="*/ 553075 w 1013077"/>
                  <a:gd name="connsiteY2" fmla="*/ 0 h 857014"/>
                  <a:gd name="connsiteX3" fmla="*/ 857584 w 1013077"/>
                  <a:gd name="connsiteY3" fmla="*/ 289722 h 857014"/>
                  <a:gd name="connsiteX4" fmla="*/ 1000639 w 1013077"/>
                  <a:gd name="connsiteY4" fmla="*/ 744950 h 857014"/>
                  <a:gd name="connsiteX5" fmla="*/ 602652 w 1013077"/>
                  <a:gd name="connsiteY5" fmla="*/ 810545 h 857014"/>
                  <a:gd name="connsiteX6" fmla="*/ 7700 w 1013077"/>
                  <a:gd name="connsiteY6" fmla="*/ 827392 h 857014"/>
                  <a:gd name="connsiteX0" fmla="*/ 31056 w 1036433"/>
                  <a:gd name="connsiteY0" fmla="*/ 827392 h 890317"/>
                  <a:gd name="connsiteX1" fmla="*/ 311553 w 1036433"/>
                  <a:gd name="connsiteY1" fmla="*/ 352688 h 890317"/>
                  <a:gd name="connsiteX2" fmla="*/ 576431 w 1036433"/>
                  <a:gd name="connsiteY2" fmla="*/ 0 h 890317"/>
                  <a:gd name="connsiteX3" fmla="*/ 880940 w 1036433"/>
                  <a:gd name="connsiteY3" fmla="*/ 289722 h 890317"/>
                  <a:gd name="connsiteX4" fmla="*/ 1023995 w 1036433"/>
                  <a:gd name="connsiteY4" fmla="*/ 744950 h 890317"/>
                  <a:gd name="connsiteX5" fmla="*/ 626008 w 1036433"/>
                  <a:gd name="connsiteY5" fmla="*/ 810545 h 890317"/>
                  <a:gd name="connsiteX6" fmla="*/ 31056 w 1036433"/>
                  <a:gd name="connsiteY6" fmla="*/ 827392 h 890317"/>
                  <a:gd name="connsiteX0" fmla="*/ 39607 w 956342"/>
                  <a:gd name="connsiteY0" fmla="*/ 827392 h 890317"/>
                  <a:gd name="connsiteX1" fmla="*/ 231462 w 956342"/>
                  <a:gd name="connsiteY1" fmla="*/ 352688 h 890317"/>
                  <a:gd name="connsiteX2" fmla="*/ 496340 w 956342"/>
                  <a:gd name="connsiteY2" fmla="*/ 0 h 890317"/>
                  <a:gd name="connsiteX3" fmla="*/ 800849 w 956342"/>
                  <a:gd name="connsiteY3" fmla="*/ 289722 h 890317"/>
                  <a:gd name="connsiteX4" fmla="*/ 943904 w 956342"/>
                  <a:gd name="connsiteY4" fmla="*/ 744950 h 890317"/>
                  <a:gd name="connsiteX5" fmla="*/ 545917 w 956342"/>
                  <a:gd name="connsiteY5" fmla="*/ 810545 h 890317"/>
                  <a:gd name="connsiteX6" fmla="*/ 39607 w 956342"/>
                  <a:gd name="connsiteY6" fmla="*/ 827392 h 8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342" h="890317">
                    <a:moveTo>
                      <a:pt x="39607" y="827392"/>
                    </a:moveTo>
                    <a:cubicBezTo>
                      <a:pt x="-88775" y="675537"/>
                      <a:pt x="127043" y="535573"/>
                      <a:pt x="231462" y="352688"/>
                    </a:cubicBezTo>
                    <a:cubicBezTo>
                      <a:pt x="349787" y="151530"/>
                      <a:pt x="310968" y="443"/>
                      <a:pt x="496340" y="0"/>
                    </a:cubicBezTo>
                    <a:cubicBezTo>
                      <a:pt x="681712" y="-443"/>
                      <a:pt x="692691" y="104439"/>
                      <a:pt x="800849" y="289722"/>
                    </a:cubicBezTo>
                    <a:cubicBezTo>
                      <a:pt x="915436" y="488482"/>
                      <a:pt x="986393" y="658146"/>
                      <a:pt x="943904" y="744950"/>
                    </a:cubicBezTo>
                    <a:cubicBezTo>
                      <a:pt x="901415" y="831754"/>
                      <a:pt x="765279" y="808222"/>
                      <a:pt x="545917" y="810545"/>
                    </a:cubicBezTo>
                    <a:cubicBezTo>
                      <a:pt x="319789" y="808222"/>
                      <a:pt x="167989" y="979247"/>
                      <a:pt x="39607" y="827392"/>
                    </a:cubicBezTo>
                    <a:close/>
                  </a:path>
                </a:pathLst>
              </a:custGeom>
              <a:grp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Isosceles Triangle 5">
              <a:extLst>
                <a:ext uri="{FF2B5EF4-FFF2-40B4-BE49-F238E27FC236}">
                  <a16:creationId xmlns:a16="http://schemas.microsoft.com/office/drawing/2014/main" id="{61B7BD19-2678-4DF9-9ED9-F191DAC3B1DD}"/>
                </a:ext>
              </a:extLst>
            </p:cNvPr>
            <p:cNvSpPr/>
            <p:nvPr/>
          </p:nvSpPr>
          <p:spPr>
            <a:xfrm rot="16358893" flipH="1">
              <a:off x="4389908" y="3391635"/>
              <a:ext cx="171108" cy="164926"/>
            </a:xfrm>
            <a:custGeom>
              <a:avLst/>
              <a:gdLst>
                <a:gd name="connsiteX0" fmla="*/ 0 w 1336468"/>
                <a:gd name="connsiteY0" fmla="*/ 1152128 h 1152128"/>
                <a:gd name="connsiteX1" fmla="*/ 668234 w 1336468"/>
                <a:gd name="connsiteY1" fmla="*/ 0 h 1152128"/>
                <a:gd name="connsiteX2" fmla="*/ 1336468 w 1336468"/>
                <a:gd name="connsiteY2" fmla="*/ 1152128 h 1152128"/>
                <a:gd name="connsiteX3" fmla="*/ 0 w 1336468"/>
                <a:gd name="connsiteY3" fmla="*/ 1152128 h 1152128"/>
                <a:gd name="connsiteX0" fmla="*/ 0 w 1336468"/>
                <a:gd name="connsiteY0" fmla="*/ 1152128 h 1152128"/>
                <a:gd name="connsiteX1" fmla="*/ 668234 w 1336468"/>
                <a:gd name="connsiteY1" fmla="*/ 0 h 1152128"/>
                <a:gd name="connsiteX2" fmla="*/ 992708 w 1336468"/>
                <a:gd name="connsiteY2" fmla="*/ 555848 h 1152128"/>
                <a:gd name="connsiteX3" fmla="*/ 1336468 w 1336468"/>
                <a:gd name="connsiteY3" fmla="*/ 1152128 h 1152128"/>
                <a:gd name="connsiteX4" fmla="*/ 0 w 1336468"/>
                <a:gd name="connsiteY4" fmla="*/ 1152128 h 1152128"/>
                <a:gd name="connsiteX0" fmla="*/ 0 w 1336468"/>
                <a:gd name="connsiteY0" fmla="*/ 1152128 h 1152128"/>
                <a:gd name="connsiteX1" fmla="*/ 313258 w 1336468"/>
                <a:gd name="connsiteY1" fmla="*/ 603473 h 1152128"/>
                <a:gd name="connsiteX2" fmla="*/ 668234 w 1336468"/>
                <a:gd name="connsiteY2" fmla="*/ 0 h 1152128"/>
                <a:gd name="connsiteX3" fmla="*/ 992708 w 1336468"/>
                <a:gd name="connsiteY3" fmla="*/ 555848 h 1152128"/>
                <a:gd name="connsiteX4" fmla="*/ 1336468 w 1336468"/>
                <a:gd name="connsiteY4" fmla="*/ 1152128 h 1152128"/>
                <a:gd name="connsiteX5" fmla="*/ 0 w 1336468"/>
                <a:gd name="connsiteY5" fmla="*/ 1152128 h 1152128"/>
                <a:gd name="connsiteX0" fmla="*/ 0 w 1336468"/>
                <a:gd name="connsiteY0" fmla="*/ 1152128 h 1159098"/>
                <a:gd name="connsiteX1" fmla="*/ 313258 w 1336468"/>
                <a:gd name="connsiteY1" fmla="*/ 603473 h 1159098"/>
                <a:gd name="connsiteX2" fmla="*/ 668234 w 1336468"/>
                <a:gd name="connsiteY2" fmla="*/ 0 h 1159098"/>
                <a:gd name="connsiteX3" fmla="*/ 992708 w 1336468"/>
                <a:gd name="connsiteY3" fmla="*/ 555848 h 1159098"/>
                <a:gd name="connsiteX4" fmla="*/ 1336468 w 1336468"/>
                <a:gd name="connsiteY4" fmla="*/ 1152128 h 1159098"/>
                <a:gd name="connsiteX5" fmla="*/ 678383 w 1336468"/>
                <a:gd name="connsiteY5" fmla="*/ 1159098 h 1159098"/>
                <a:gd name="connsiteX6" fmla="*/ 0 w 1336468"/>
                <a:gd name="connsiteY6" fmla="*/ 1152128 h 1159098"/>
                <a:gd name="connsiteX0" fmla="*/ 0 w 1336468"/>
                <a:gd name="connsiteY0" fmla="*/ 1152181 h 1159151"/>
                <a:gd name="connsiteX1" fmla="*/ 313258 w 1336468"/>
                <a:gd name="connsiteY1" fmla="*/ 603526 h 1159151"/>
                <a:gd name="connsiteX2" fmla="*/ 668234 w 1336468"/>
                <a:gd name="connsiteY2" fmla="*/ 53 h 1159151"/>
                <a:gd name="connsiteX3" fmla="*/ 992708 w 1336468"/>
                <a:gd name="connsiteY3" fmla="*/ 555901 h 1159151"/>
                <a:gd name="connsiteX4" fmla="*/ 1336468 w 1336468"/>
                <a:gd name="connsiteY4" fmla="*/ 1152181 h 1159151"/>
                <a:gd name="connsiteX5" fmla="*/ 678383 w 1336468"/>
                <a:gd name="connsiteY5" fmla="*/ 1159151 h 1159151"/>
                <a:gd name="connsiteX6" fmla="*/ 0 w 1336468"/>
                <a:gd name="connsiteY6" fmla="*/ 1152181 h 1159151"/>
                <a:gd name="connsiteX0" fmla="*/ 25383 w 1361851"/>
                <a:gd name="connsiteY0" fmla="*/ 1152181 h 1206750"/>
                <a:gd name="connsiteX1" fmla="*/ 338641 w 1361851"/>
                <a:gd name="connsiteY1" fmla="*/ 603526 h 1206750"/>
                <a:gd name="connsiteX2" fmla="*/ 693617 w 1361851"/>
                <a:gd name="connsiteY2" fmla="*/ 53 h 1206750"/>
                <a:gd name="connsiteX3" fmla="*/ 1018091 w 1361851"/>
                <a:gd name="connsiteY3" fmla="*/ 555901 h 1206750"/>
                <a:gd name="connsiteX4" fmla="*/ 1361851 w 1361851"/>
                <a:gd name="connsiteY4" fmla="*/ 1152181 h 1206750"/>
                <a:gd name="connsiteX5" fmla="*/ 703766 w 1361851"/>
                <a:gd name="connsiteY5" fmla="*/ 1159151 h 1206750"/>
                <a:gd name="connsiteX6" fmla="*/ 25383 w 1361851"/>
                <a:gd name="connsiteY6" fmla="*/ 1152181 h 1206750"/>
                <a:gd name="connsiteX0" fmla="*/ 25383 w 1363407"/>
                <a:gd name="connsiteY0" fmla="*/ 1152181 h 1258760"/>
                <a:gd name="connsiteX1" fmla="*/ 338641 w 1363407"/>
                <a:gd name="connsiteY1" fmla="*/ 603526 h 1258760"/>
                <a:gd name="connsiteX2" fmla="*/ 693617 w 1363407"/>
                <a:gd name="connsiteY2" fmla="*/ 53 h 1258760"/>
                <a:gd name="connsiteX3" fmla="*/ 1018091 w 1363407"/>
                <a:gd name="connsiteY3" fmla="*/ 555901 h 1258760"/>
                <a:gd name="connsiteX4" fmla="*/ 1361851 w 1363407"/>
                <a:gd name="connsiteY4" fmla="*/ 1152181 h 1258760"/>
                <a:gd name="connsiteX5" fmla="*/ 703766 w 1363407"/>
                <a:gd name="connsiteY5" fmla="*/ 1159151 h 1258760"/>
                <a:gd name="connsiteX6" fmla="*/ 25383 w 1363407"/>
                <a:gd name="connsiteY6" fmla="*/ 1152181 h 1258760"/>
                <a:gd name="connsiteX0" fmla="*/ 25383 w 1366044"/>
                <a:gd name="connsiteY0" fmla="*/ 1152181 h 1226312"/>
                <a:gd name="connsiteX1" fmla="*/ 338641 w 1366044"/>
                <a:gd name="connsiteY1" fmla="*/ 603526 h 1226312"/>
                <a:gd name="connsiteX2" fmla="*/ 693617 w 1366044"/>
                <a:gd name="connsiteY2" fmla="*/ 53 h 1226312"/>
                <a:gd name="connsiteX3" fmla="*/ 1018091 w 1366044"/>
                <a:gd name="connsiteY3" fmla="*/ 555901 h 1226312"/>
                <a:gd name="connsiteX4" fmla="*/ 1361851 w 1366044"/>
                <a:gd name="connsiteY4" fmla="*/ 1152181 h 1226312"/>
                <a:gd name="connsiteX5" fmla="*/ 703766 w 1366044"/>
                <a:gd name="connsiteY5" fmla="*/ 1159151 h 1226312"/>
                <a:gd name="connsiteX6" fmla="*/ 25383 w 1366044"/>
                <a:gd name="connsiteY6" fmla="*/ 1152181 h 1226312"/>
                <a:gd name="connsiteX0" fmla="*/ 25383 w 1370011"/>
                <a:gd name="connsiteY0" fmla="*/ 1152141 h 1206710"/>
                <a:gd name="connsiteX1" fmla="*/ 338641 w 1370011"/>
                <a:gd name="connsiteY1" fmla="*/ 603486 h 1206710"/>
                <a:gd name="connsiteX2" fmla="*/ 693617 w 1370011"/>
                <a:gd name="connsiteY2" fmla="*/ 13 h 1206710"/>
                <a:gd name="connsiteX3" fmla="*/ 1046666 w 1370011"/>
                <a:gd name="connsiteY3" fmla="*/ 587611 h 1206710"/>
                <a:gd name="connsiteX4" fmla="*/ 1361851 w 1370011"/>
                <a:gd name="connsiteY4" fmla="*/ 1152141 h 1206710"/>
                <a:gd name="connsiteX5" fmla="*/ 703766 w 1370011"/>
                <a:gd name="connsiteY5" fmla="*/ 1159111 h 1206710"/>
                <a:gd name="connsiteX6" fmla="*/ 25383 w 1370011"/>
                <a:gd name="connsiteY6" fmla="*/ 1152141 h 1206710"/>
                <a:gd name="connsiteX0" fmla="*/ 25383 w 1370011"/>
                <a:gd name="connsiteY0" fmla="*/ 1152153 h 1206722"/>
                <a:gd name="connsiteX1" fmla="*/ 338641 w 1370011"/>
                <a:gd name="connsiteY1" fmla="*/ 603498 h 1206722"/>
                <a:gd name="connsiteX2" fmla="*/ 693617 w 1370011"/>
                <a:gd name="connsiteY2" fmla="*/ 25 h 1206722"/>
                <a:gd name="connsiteX3" fmla="*/ 1046666 w 1370011"/>
                <a:gd name="connsiteY3" fmla="*/ 587623 h 1206722"/>
                <a:gd name="connsiteX4" fmla="*/ 1361851 w 1370011"/>
                <a:gd name="connsiteY4" fmla="*/ 1152153 h 1206722"/>
                <a:gd name="connsiteX5" fmla="*/ 703766 w 1370011"/>
                <a:gd name="connsiteY5" fmla="*/ 1159123 h 1206722"/>
                <a:gd name="connsiteX6" fmla="*/ 25383 w 1370011"/>
                <a:gd name="connsiteY6" fmla="*/ 1152153 h 1206722"/>
                <a:gd name="connsiteX0" fmla="*/ 25383 w 1367773"/>
                <a:gd name="connsiteY0" fmla="*/ 1152234 h 1206803"/>
                <a:gd name="connsiteX1" fmla="*/ 338641 w 1367773"/>
                <a:gd name="connsiteY1" fmla="*/ 603579 h 1206803"/>
                <a:gd name="connsiteX2" fmla="*/ 693617 w 1367773"/>
                <a:gd name="connsiteY2" fmla="*/ 106 h 1206803"/>
                <a:gd name="connsiteX3" fmla="*/ 1008566 w 1367773"/>
                <a:gd name="connsiteY3" fmla="*/ 559129 h 1206803"/>
                <a:gd name="connsiteX4" fmla="*/ 1361851 w 1367773"/>
                <a:gd name="connsiteY4" fmla="*/ 1152234 h 1206803"/>
                <a:gd name="connsiteX5" fmla="*/ 703766 w 1367773"/>
                <a:gd name="connsiteY5" fmla="*/ 1159204 h 1206803"/>
                <a:gd name="connsiteX6" fmla="*/ 25383 w 1367773"/>
                <a:gd name="connsiteY6" fmla="*/ 1152234 h 1206803"/>
                <a:gd name="connsiteX0" fmla="*/ 5426 w 1347816"/>
                <a:gd name="connsiteY0" fmla="*/ 1152137 h 1197919"/>
                <a:gd name="connsiteX1" fmla="*/ 379009 w 1347816"/>
                <a:gd name="connsiteY1" fmla="*/ 571732 h 1197919"/>
                <a:gd name="connsiteX2" fmla="*/ 673660 w 1347816"/>
                <a:gd name="connsiteY2" fmla="*/ 9 h 1197919"/>
                <a:gd name="connsiteX3" fmla="*/ 988609 w 1347816"/>
                <a:gd name="connsiteY3" fmla="*/ 559032 h 1197919"/>
                <a:gd name="connsiteX4" fmla="*/ 1341894 w 1347816"/>
                <a:gd name="connsiteY4" fmla="*/ 1152137 h 1197919"/>
                <a:gd name="connsiteX5" fmla="*/ 683809 w 1347816"/>
                <a:gd name="connsiteY5" fmla="*/ 1159107 h 1197919"/>
                <a:gd name="connsiteX6" fmla="*/ 5426 w 1347816"/>
                <a:gd name="connsiteY6" fmla="*/ 1152137 h 1197919"/>
                <a:gd name="connsiteX0" fmla="*/ 3669 w 1348207"/>
                <a:gd name="connsiteY0" fmla="*/ 1152137 h 1179574"/>
                <a:gd name="connsiteX1" fmla="*/ 377252 w 1348207"/>
                <a:gd name="connsiteY1" fmla="*/ 571732 h 1179574"/>
                <a:gd name="connsiteX2" fmla="*/ 671903 w 1348207"/>
                <a:gd name="connsiteY2" fmla="*/ 9 h 1179574"/>
                <a:gd name="connsiteX3" fmla="*/ 986852 w 1348207"/>
                <a:gd name="connsiteY3" fmla="*/ 559032 h 1179574"/>
                <a:gd name="connsiteX4" fmla="*/ 1340137 w 1348207"/>
                <a:gd name="connsiteY4" fmla="*/ 1152137 h 1179574"/>
                <a:gd name="connsiteX5" fmla="*/ 621727 w 1348207"/>
                <a:gd name="connsiteY5" fmla="*/ 1089257 h 1179574"/>
                <a:gd name="connsiteX6" fmla="*/ 3669 w 1348207"/>
                <a:gd name="connsiteY6" fmla="*/ 1152137 h 1179574"/>
                <a:gd name="connsiteX0" fmla="*/ 3669 w 1345106"/>
                <a:gd name="connsiteY0" fmla="*/ 1152137 h 1178719"/>
                <a:gd name="connsiteX1" fmla="*/ 377252 w 1345106"/>
                <a:gd name="connsiteY1" fmla="*/ 571732 h 1178719"/>
                <a:gd name="connsiteX2" fmla="*/ 671903 w 1345106"/>
                <a:gd name="connsiteY2" fmla="*/ 9 h 1178719"/>
                <a:gd name="connsiteX3" fmla="*/ 986852 w 1345106"/>
                <a:gd name="connsiteY3" fmla="*/ 559032 h 1178719"/>
                <a:gd name="connsiteX4" fmla="*/ 1336962 w 1345106"/>
                <a:gd name="connsiteY4" fmla="*/ 1129912 h 1178719"/>
                <a:gd name="connsiteX5" fmla="*/ 621727 w 1345106"/>
                <a:gd name="connsiteY5" fmla="*/ 1089257 h 1178719"/>
                <a:gd name="connsiteX6" fmla="*/ 3669 w 1345106"/>
                <a:gd name="connsiteY6" fmla="*/ 1152137 h 1178719"/>
                <a:gd name="connsiteX0" fmla="*/ 3669 w 1345106"/>
                <a:gd name="connsiteY0" fmla="*/ 1152137 h 1193416"/>
                <a:gd name="connsiteX1" fmla="*/ 377252 w 1345106"/>
                <a:gd name="connsiteY1" fmla="*/ 571732 h 1193416"/>
                <a:gd name="connsiteX2" fmla="*/ 671903 w 1345106"/>
                <a:gd name="connsiteY2" fmla="*/ 9 h 1193416"/>
                <a:gd name="connsiteX3" fmla="*/ 986852 w 1345106"/>
                <a:gd name="connsiteY3" fmla="*/ 559032 h 1193416"/>
                <a:gd name="connsiteX4" fmla="*/ 1336962 w 1345106"/>
                <a:gd name="connsiteY4" fmla="*/ 1129912 h 1193416"/>
                <a:gd name="connsiteX5" fmla="*/ 621727 w 1345106"/>
                <a:gd name="connsiteY5" fmla="*/ 1089257 h 1193416"/>
                <a:gd name="connsiteX6" fmla="*/ 3669 w 1345106"/>
                <a:gd name="connsiteY6" fmla="*/ 1152137 h 1193416"/>
                <a:gd name="connsiteX0" fmla="*/ 3669 w 1350612"/>
                <a:gd name="connsiteY0" fmla="*/ 1152137 h 1205929"/>
                <a:gd name="connsiteX1" fmla="*/ 377252 w 1350612"/>
                <a:gd name="connsiteY1" fmla="*/ 571732 h 1205929"/>
                <a:gd name="connsiteX2" fmla="*/ 671903 w 1350612"/>
                <a:gd name="connsiteY2" fmla="*/ 9 h 1205929"/>
                <a:gd name="connsiteX3" fmla="*/ 986852 w 1350612"/>
                <a:gd name="connsiteY3" fmla="*/ 559032 h 1205929"/>
                <a:gd name="connsiteX4" fmla="*/ 1336962 w 1350612"/>
                <a:gd name="connsiteY4" fmla="*/ 1129912 h 1205929"/>
                <a:gd name="connsiteX5" fmla="*/ 621727 w 1350612"/>
                <a:gd name="connsiteY5" fmla="*/ 1089257 h 1205929"/>
                <a:gd name="connsiteX6" fmla="*/ 3669 w 1350612"/>
                <a:gd name="connsiteY6" fmla="*/ 1152137 h 1205929"/>
                <a:gd name="connsiteX0" fmla="*/ 3669 w 1350612"/>
                <a:gd name="connsiteY0" fmla="*/ 1152163 h 1205955"/>
                <a:gd name="connsiteX1" fmla="*/ 377252 w 1350612"/>
                <a:gd name="connsiteY1" fmla="*/ 571758 h 1205955"/>
                <a:gd name="connsiteX2" fmla="*/ 671903 w 1350612"/>
                <a:gd name="connsiteY2" fmla="*/ 35 h 1205955"/>
                <a:gd name="connsiteX3" fmla="*/ 986852 w 1350612"/>
                <a:gd name="connsiteY3" fmla="*/ 559058 h 1205955"/>
                <a:gd name="connsiteX4" fmla="*/ 1336962 w 1350612"/>
                <a:gd name="connsiteY4" fmla="*/ 1129938 h 1205955"/>
                <a:gd name="connsiteX5" fmla="*/ 621727 w 1350612"/>
                <a:gd name="connsiteY5" fmla="*/ 1089283 h 1205955"/>
                <a:gd name="connsiteX6" fmla="*/ 3669 w 1350612"/>
                <a:gd name="connsiteY6" fmla="*/ 1152163 h 1205955"/>
                <a:gd name="connsiteX0" fmla="*/ 17302 w 1364245"/>
                <a:gd name="connsiteY0" fmla="*/ 1152163 h 1205955"/>
                <a:gd name="connsiteX1" fmla="*/ 390885 w 1364245"/>
                <a:gd name="connsiteY1" fmla="*/ 571758 h 1205955"/>
                <a:gd name="connsiteX2" fmla="*/ 685536 w 1364245"/>
                <a:gd name="connsiteY2" fmla="*/ 35 h 1205955"/>
                <a:gd name="connsiteX3" fmla="*/ 1000485 w 1364245"/>
                <a:gd name="connsiteY3" fmla="*/ 559058 h 1205955"/>
                <a:gd name="connsiteX4" fmla="*/ 1350595 w 1364245"/>
                <a:gd name="connsiteY4" fmla="*/ 1129938 h 1205955"/>
                <a:gd name="connsiteX5" fmla="*/ 635360 w 1364245"/>
                <a:gd name="connsiteY5" fmla="*/ 1089283 h 1205955"/>
                <a:gd name="connsiteX6" fmla="*/ 17302 w 1364245"/>
                <a:gd name="connsiteY6" fmla="*/ 1152163 h 1205955"/>
                <a:gd name="connsiteX0" fmla="*/ 23716 w 1370659"/>
                <a:gd name="connsiteY0" fmla="*/ 1152163 h 1216125"/>
                <a:gd name="connsiteX1" fmla="*/ 397299 w 1370659"/>
                <a:gd name="connsiteY1" fmla="*/ 571758 h 1216125"/>
                <a:gd name="connsiteX2" fmla="*/ 691950 w 1370659"/>
                <a:gd name="connsiteY2" fmla="*/ 35 h 1216125"/>
                <a:gd name="connsiteX3" fmla="*/ 1006899 w 1370659"/>
                <a:gd name="connsiteY3" fmla="*/ 559058 h 1216125"/>
                <a:gd name="connsiteX4" fmla="*/ 1357009 w 1370659"/>
                <a:gd name="connsiteY4" fmla="*/ 1129938 h 1216125"/>
                <a:gd name="connsiteX5" fmla="*/ 641774 w 1370659"/>
                <a:gd name="connsiteY5" fmla="*/ 1089283 h 1216125"/>
                <a:gd name="connsiteX6" fmla="*/ 23716 w 1370659"/>
                <a:gd name="connsiteY6" fmla="*/ 1152163 h 1216125"/>
                <a:gd name="connsiteX0" fmla="*/ 7121 w 1354064"/>
                <a:gd name="connsiteY0" fmla="*/ 1152146 h 1205938"/>
                <a:gd name="connsiteX1" fmla="*/ 310339 w 1354064"/>
                <a:gd name="connsiteY1" fmla="*/ 541580 h 1205938"/>
                <a:gd name="connsiteX2" fmla="*/ 675355 w 1354064"/>
                <a:gd name="connsiteY2" fmla="*/ 18 h 1205938"/>
                <a:gd name="connsiteX3" fmla="*/ 990304 w 1354064"/>
                <a:gd name="connsiteY3" fmla="*/ 559041 h 1205938"/>
                <a:gd name="connsiteX4" fmla="*/ 1340414 w 1354064"/>
                <a:gd name="connsiteY4" fmla="*/ 1129921 h 1205938"/>
                <a:gd name="connsiteX5" fmla="*/ 625179 w 1354064"/>
                <a:gd name="connsiteY5" fmla="*/ 1089266 h 1205938"/>
                <a:gd name="connsiteX6" fmla="*/ 7121 w 1354064"/>
                <a:gd name="connsiteY6" fmla="*/ 1152146 h 1205938"/>
                <a:gd name="connsiteX0" fmla="*/ 7121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1 w 1354064"/>
                <a:gd name="connsiteY6" fmla="*/ 1157018 h 1210810"/>
                <a:gd name="connsiteX0" fmla="*/ 7122 w 1354064"/>
                <a:gd name="connsiteY0" fmla="*/ 1157018 h 1210810"/>
                <a:gd name="connsiteX1" fmla="*/ 310339 w 1354064"/>
                <a:gd name="connsiteY1" fmla="*/ 546452 h 1210810"/>
                <a:gd name="connsiteX2" fmla="*/ 675355 w 1354064"/>
                <a:gd name="connsiteY2" fmla="*/ 4890 h 1210810"/>
                <a:gd name="connsiteX3" fmla="*/ 990304 w 1354064"/>
                <a:gd name="connsiteY3" fmla="*/ 563913 h 1210810"/>
                <a:gd name="connsiteX4" fmla="*/ 1340414 w 1354064"/>
                <a:gd name="connsiteY4" fmla="*/ 1134793 h 1210810"/>
                <a:gd name="connsiteX5" fmla="*/ 625179 w 1354064"/>
                <a:gd name="connsiteY5" fmla="*/ 1094138 h 1210810"/>
                <a:gd name="connsiteX6" fmla="*/ 7122 w 1354064"/>
                <a:gd name="connsiteY6" fmla="*/ 1157018 h 1210810"/>
                <a:gd name="connsiteX0" fmla="*/ 10255 w 1266718"/>
                <a:gd name="connsiteY0" fmla="*/ 1096703 h 1210810"/>
                <a:gd name="connsiteX1" fmla="*/ 222993 w 1266718"/>
                <a:gd name="connsiteY1" fmla="*/ 546452 h 1210810"/>
                <a:gd name="connsiteX2" fmla="*/ 588009 w 1266718"/>
                <a:gd name="connsiteY2" fmla="*/ 4890 h 1210810"/>
                <a:gd name="connsiteX3" fmla="*/ 902958 w 1266718"/>
                <a:gd name="connsiteY3" fmla="*/ 563913 h 1210810"/>
                <a:gd name="connsiteX4" fmla="*/ 1253068 w 1266718"/>
                <a:gd name="connsiteY4" fmla="*/ 1134793 h 1210810"/>
                <a:gd name="connsiteX5" fmla="*/ 537833 w 1266718"/>
                <a:gd name="connsiteY5" fmla="*/ 1094138 h 1210810"/>
                <a:gd name="connsiteX6" fmla="*/ 10255 w 1266718"/>
                <a:gd name="connsiteY6" fmla="*/ 1096703 h 1210810"/>
                <a:gd name="connsiteX0" fmla="*/ 10255 w 1097522"/>
                <a:gd name="connsiteY0" fmla="*/ 1096703 h 1136120"/>
                <a:gd name="connsiteX1" fmla="*/ 222993 w 1097522"/>
                <a:gd name="connsiteY1" fmla="*/ 546452 h 1136120"/>
                <a:gd name="connsiteX2" fmla="*/ 588009 w 1097522"/>
                <a:gd name="connsiteY2" fmla="*/ 4890 h 1136120"/>
                <a:gd name="connsiteX3" fmla="*/ 902958 w 1097522"/>
                <a:gd name="connsiteY3" fmla="*/ 563913 h 1136120"/>
                <a:gd name="connsiteX4" fmla="*/ 1072121 w 1097522"/>
                <a:gd name="connsiteY4" fmla="*/ 1014161 h 1136120"/>
                <a:gd name="connsiteX5" fmla="*/ 537833 w 1097522"/>
                <a:gd name="connsiteY5" fmla="*/ 1094138 h 1136120"/>
                <a:gd name="connsiteX6" fmla="*/ 10255 w 1097522"/>
                <a:gd name="connsiteY6" fmla="*/ 1096703 h 1136120"/>
                <a:gd name="connsiteX0" fmla="*/ 10255 w 1088931"/>
                <a:gd name="connsiteY0" fmla="*/ 1096703 h 1117777"/>
                <a:gd name="connsiteX1" fmla="*/ 222993 w 1088931"/>
                <a:gd name="connsiteY1" fmla="*/ 546452 h 1117777"/>
                <a:gd name="connsiteX2" fmla="*/ 588009 w 1088931"/>
                <a:gd name="connsiteY2" fmla="*/ 4890 h 1117777"/>
                <a:gd name="connsiteX3" fmla="*/ 902958 w 1088931"/>
                <a:gd name="connsiteY3" fmla="*/ 563913 h 1117777"/>
                <a:gd name="connsiteX4" fmla="*/ 1072121 w 1088931"/>
                <a:gd name="connsiteY4" fmla="*/ 1014161 h 1117777"/>
                <a:gd name="connsiteX5" fmla="*/ 537831 w 1088931"/>
                <a:gd name="connsiteY5" fmla="*/ 1013717 h 1117777"/>
                <a:gd name="connsiteX6" fmla="*/ 10255 w 1088931"/>
                <a:gd name="connsiteY6" fmla="*/ 1096703 h 1117777"/>
                <a:gd name="connsiteX0" fmla="*/ 12860 w 1088441"/>
                <a:gd name="connsiteY0" fmla="*/ 1096703 h 1127715"/>
                <a:gd name="connsiteX1" fmla="*/ 225598 w 1088441"/>
                <a:gd name="connsiteY1" fmla="*/ 546452 h 1127715"/>
                <a:gd name="connsiteX2" fmla="*/ 590614 w 1088441"/>
                <a:gd name="connsiteY2" fmla="*/ 4890 h 1127715"/>
                <a:gd name="connsiteX3" fmla="*/ 905563 w 1088441"/>
                <a:gd name="connsiteY3" fmla="*/ 563913 h 1127715"/>
                <a:gd name="connsiteX4" fmla="*/ 1074726 w 1088441"/>
                <a:gd name="connsiteY4" fmla="*/ 1014161 h 1127715"/>
                <a:gd name="connsiteX5" fmla="*/ 590699 w 1088441"/>
                <a:gd name="connsiteY5" fmla="*/ 1063980 h 1127715"/>
                <a:gd name="connsiteX6" fmla="*/ 12860 w 1088441"/>
                <a:gd name="connsiteY6" fmla="*/ 1096703 h 1127715"/>
                <a:gd name="connsiteX0" fmla="*/ 12860 w 1108034"/>
                <a:gd name="connsiteY0" fmla="*/ 1096703 h 1127715"/>
                <a:gd name="connsiteX1" fmla="*/ 225598 w 1108034"/>
                <a:gd name="connsiteY1" fmla="*/ 546452 h 1127715"/>
                <a:gd name="connsiteX2" fmla="*/ 590614 w 1108034"/>
                <a:gd name="connsiteY2" fmla="*/ 4890 h 1127715"/>
                <a:gd name="connsiteX3" fmla="*/ 905563 w 1108034"/>
                <a:gd name="connsiteY3" fmla="*/ 563913 h 1127715"/>
                <a:gd name="connsiteX4" fmla="*/ 1074726 w 1108034"/>
                <a:gd name="connsiteY4" fmla="*/ 1014161 h 1127715"/>
                <a:gd name="connsiteX5" fmla="*/ 590699 w 1108034"/>
                <a:gd name="connsiteY5" fmla="*/ 1063980 h 1127715"/>
                <a:gd name="connsiteX6" fmla="*/ 12860 w 1108034"/>
                <a:gd name="connsiteY6" fmla="*/ 1096703 h 1127715"/>
                <a:gd name="connsiteX0" fmla="*/ 12860 w 1088441"/>
                <a:gd name="connsiteY0" fmla="*/ 1092177 h 1123189"/>
                <a:gd name="connsiteX1" fmla="*/ 225598 w 1088441"/>
                <a:gd name="connsiteY1" fmla="*/ 541926 h 1123189"/>
                <a:gd name="connsiteX2" fmla="*/ 590614 w 1088441"/>
                <a:gd name="connsiteY2" fmla="*/ 364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177 h 1123189"/>
                <a:gd name="connsiteX1" fmla="*/ 225598 w 1088441"/>
                <a:gd name="connsiteY1" fmla="*/ 541926 h 1123189"/>
                <a:gd name="connsiteX2" fmla="*/ 520244 w 1088441"/>
                <a:gd name="connsiteY2" fmla="*/ 363 h 1123189"/>
                <a:gd name="connsiteX3" fmla="*/ 905563 w 1088441"/>
                <a:gd name="connsiteY3" fmla="*/ 468908 h 1123189"/>
                <a:gd name="connsiteX4" fmla="*/ 1074726 w 1088441"/>
                <a:gd name="connsiteY4" fmla="*/ 1009635 h 1123189"/>
                <a:gd name="connsiteX5" fmla="*/ 590699 w 1088441"/>
                <a:gd name="connsiteY5" fmla="*/ 1059454 h 1123189"/>
                <a:gd name="connsiteX6" fmla="*/ 12860 w 1088441"/>
                <a:gd name="connsiteY6" fmla="*/ 1092177 h 1123189"/>
                <a:gd name="connsiteX0" fmla="*/ 12860 w 1088441"/>
                <a:gd name="connsiteY0" fmla="*/ 1092962 h 1123974"/>
                <a:gd name="connsiteX1" fmla="*/ 225598 w 1088441"/>
                <a:gd name="connsiteY1" fmla="*/ 542711 h 1123974"/>
                <a:gd name="connsiteX2" fmla="*/ 520244 w 1088441"/>
                <a:gd name="connsiteY2" fmla="*/ 1148 h 1123974"/>
                <a:gd name="connsiteX3" fmla="*/ 905563 w 1088441"/>
                <a:gd name="connsiteY3" fmla="*/ 469693 h 1123974"/>
                <a:gd name="connsiteX4" fmla="*/ 1074726 w 1088441"/>
                <a:gd name="connsiteY4" fmla="*/ 1010420 h 1123974"/>
                <a:gd name="connsiteX5" fmla="*/ 590699 w 1088441"/>
                <a:gd name="connsiteY5" fmla="*/ 1060239 h 1123974"/>
                <a:gd name="connsiteX6" fmla="*/ 12860 w 1088441"/>
                <a:gd name="connsiteY6" fmla="*/ 1092962 h 1123974"/>
                <a:gd name="connsiteX0" fmla="*/ 26846 w 1102427"/>
                <a:gd name="connsiteY0" fmla="*/ 1092962 h 1150169"/>
                <a:gd name="connsiteX1" fmla="*/ 239584 w 1102427"/>
                <a:gd name="connsiteY1" fmla="*/ 542711 h 1150169"/>
                <a:gd name="connsiteX2" fmla="*/ 534230 w 1102427"/>
                <a:gd name="connsiteY2" fmla="*/ 1148 h 1150169"/>
                <a:gd name="connsiteX3" fmla="*/ 919549 w 1102427"/>
                <a:gd name="connsiteY3" fmla="*/ 469693 h 1150169"/>
                <a:gd name="connsiteX4" fmla="*/ 1088712 w 1102427"/>
                <a:gd name="connsiteY4" fmla="*/ 1010420 h 1150169"/>
                <a:gd name="connsiteX5" fmla="*/ 604685 w 1102427"/>
                <a:gd name="connsiteY5" fmla="*/ 1060239 h 1150169"/>
                <a:gd name="connsiteX6" fmla="*/ 26846 w 1102427"/>
                <a:gd name="connsiteY6" fmla="*/ 1092962 h 1150169"/>
                <a:gd name="connsiteX0" fmla="*/ 26846 w 1168555"/>
                <a:gd name="connsiteY0" fmla="*/ 1092962 h 1150169"/>
                <a:gd name="connsiteX1" fmla="*/ 239584 w 1168555"/>
                <a:gd name="connsiteY1" fmla="*/ 542711 h 1150169"/>
                <a:gd name="connsiteX2" fmla="*/ 534230 w 1168555"/>
                <a:gd name="connsiteY2" fmla="*/ 1148 h 1150169"/>
                <a:gd name="connsiteX3" fmla="*/ 919549 w 1168555"/>
                <a:gd name="connsiteY3" fmla="*/ 469693 h 1150169"/>
                <a:gd name="connsiteX4" fmla="*/ 1159082 w 1168555"/>
                <a:gd name="connsiteY4" fmla="*/ 960156 h 1150169"/>
                <a:gd name="connsiteX5" fmla="*/ 604685 w 1168555"/>
                <a:gd name="connsiteY5" fmla="*/ 1060239 h 1150169"/>
                <a:gd name="connsiteX6" fmla="*/ 26846 w 1168555"/>
                <a:gd name="connsiteY6" fmla="*/ 1092962 h 1150169"/>
                <a:gd name="connsiteX0" fmla="*/ 8245 w 1149954"/>
                <a:gd name="connsiteY0" fmla="*/ 1092088 h 1123817"/>
                <a:gd name="connsiteX1" fmla="*/ 271245 w 1149954"/>
                <a:gd name="connsiteY1" fmla="*/ 531785 h 1123817"/>
                <a:gd name="connsiteX2" fmla="*/ 515629 w 1149954"/>
                <a:gd name="connsiteY2" fmla="*/ 274 h 1123817"/>
                <a:gd name="connsiteX3" fmla="*/ 900948 w 1149954"/>
                <a:gd name="connsiteY3" fmla="*/ 468819 h 1123817"/>
                <a:gd name="connsiteX4" fmla="*/ 1140481 w 1149954"/>
                <a:gd name="connsiteY4" fmla="*/ 959282 h 1123817"/>
                <a:gd name="connsiteX5" fmla="*/ 586084 w 1149954"/>
                <a:gd name="connsiteY5" fmla="*/ 1059365 h 1123817"/>
                <a:gd name="connsiteX6" fmla="*/ 8245 w 1149954"/>
                <a:gd name="connsiteY6" fmla="*/ 1092088 h 1123817"/>
                <a:gd name="connsiteX0" fmla="*/ 8245 w 1149954"/>
                <a:gd name="connsiteY0" fmla="*/ 1092806 h 1124535"/>
                <a:gd name="connsiteX1" fmla="*/ 271245 w 1149954"/>
                <a:gd name="connsiteY1" fmla="*/ 532503 h 1124535"/>
                <a:gd name="connsiteX2" fmla="*/ 515629 w 1149954"/>
                <a:gd name="connsiteY2" fmla="*/ 992 h 1124535"/>
                <a:gd name="connsiteX3" fmla="*/ 900948 w 1149954"/>
                <a:gd name="connsiteY3" fmla="*/ 469537 h 1124535"/>
                <a:gd name="connsiteX4" fmla="*/ 1140481 w 1149954"/>
                <a:gd name="connsiteY4" fmla="*/ 960000 h 1124535"/>
                <a:gd name="connsiteX5" fmla="*/ 586084 w 1149954"/>
                <a:gd name="connsiteY5" fmla="*/ 1060083 h 1124535"/>
                <a:gd name="connsiteX6" fmla="*/ 8245 w 1149954"/>
                <a:gd name="connsiteY6" fmla="*/ 1092806 h 1124535"/>
                <a:gd name="connsiteX0" fmla="*/ 11897 w 1150017"/>
                <a:gd name="connsiteY0" fmla="*/ 1092806 h 1112947"/>
                <a:gd name="connsiteX1" fmla="*/ 274897 w 1150017"/>
                <a:gd name="connsiteY1" fmla="*/ 532503 h 1112947"/>
                <a:gd name="connsiteX2" fmla="*/ 519281 w 1150017"/>
                <a:gd name="connsiteY2" fmla="*/ 992 h 1112947"/>
                <a:gd name="connsiteX3" fmla="*/ 904600 w 1150017"/>
                <a:gd name="connsiteY3" fmla="*/ 469537 h 1112947"/>
                <a:gd name="connsiteX4" fmla="*/ 1144133 w 1150017"/>
                <a:gd name="connsiteY4" fmla="*/ 960000 h 1112947"/>
                <a:gd name="connsiteX5" fmla="*/ 670159 w 1150017"/>
                <a:gd name="connsiteY5" fmla="*/ 999768 h 1112947"/>
                <a:gd name="connsiteX6" fmla="*/ 11897 w 1150017"/>
                <a:gd name="connsiteY6" fmla="*/ 1092806 h 1112947"/>
                <a:gd name="connsiteX0" fmla="*/ 11897 w 1148172"/>
                <a:gd name="connsiteY0" fmla="*/ 1092004 h 1112145"/>
                <a:gd name="connsiteX1" fmla="*/ 274897 w 1148172"/>
                <a:gd name="connsiteY1" fmla="*/ 531701 h 1112145"/>
                <a:gd name="connsiteX2" fmla="*/ 519281 w 1148172"/>
                <a:gd name="connsiteY2" fmla="*/ 190 h 1112145"/>
                <a:gd name="connsiteX3" fmla="*/ 874444 w 1148172"/>
                <a:gd name="connsiteY3" fmla="*/ 478787 h 1112145"/>
                <a:gd name="connsiteX4" fmla="*/ 1144133 w 1148172"/>
                <a:gd name="connsiteY4" fmla="*/ 959198 h 1112145"/>
                <a:gd name="connsiteX5" fmla="*/ 670159 w 1148172"/>
                <a:gd name="connsiteY5" fmla="*/ 998966 h 1112145"/>
                <a:gd name="connsiteX6" fmla="*/ 11897 w 1148172"/>
                <a:gd name="connsiteY6" fmla="*/ 1092004 h 1112145"/>
                <a:gd name="connsiteX0" fmla="*/ 9427 w 1145702"/>
                <a:gd name="connsiteY0" fmla="*/ 1092080 h 1111609"/>
                <a:gd name="connsiteX1" fmla="*/ 302587 w 1145702"/>
                <a:gd name="connsiteY1" fmla="*/ 541829 h 1111609"/>
                <a:gd name="connsiteX2" fmla="*/ 516811 w 1145702"/>
                <a:gd name="connsiteY2" fmla="*/ 266 h 1111609"/>
                <a:gd name="connsiteX3" fmla="*/ 871974 w 1145702"/>
                <a:gd name="connsiteY3" fmla="*/ 478863 h 1111609"/>
                <a:gd name="connsiteX4" fmla="*/ 1141663 w 1145702"/>
                <a:gd name="connsiteY4" fmla="*/ 959274 h 1111609"/>
                <a:gd name="connsiteX5" fmla="*/ 667689 w 1145702"/>
                <a:gd name="connsiteY5" fmla="*/ 999042 h 1111609"/>
                <a:gd name="connsiteX6" fmla="*/ 9427 w 1145702"/>
                <a:gd name="connsiteY6" fmla="*/ 1092080 h 1111609"/>
                <a:gd name="connsiteX0" fmla="*/ 9427 w 1145702"/>
                <a:gd name="connsiteY0" fmla="*/ 1091814 h 1111343"/>
                <a:gd name="connsiteX1" fmla="*/ 302587 w 1145702"/>
                <a:gd name="connsiteY1" fmla="*/ 541563 h 1111343"/>
                <a:gd name="connsiteX2" fmla="*/ 516811 w 1145702"/>
                <a:gd name="connsiteY2" fmla="*/ 0 h 1111343"/>
                <a:gd name="connsiteX3" fmla="*/ 871974 w 1145702"/>
                <a:gd name="connsiteY3" fmla="*/ 478597 h 1111343"/>
                <a:gd name="connsiteX4" fmla="*/ 1141663 w 1145702"/>
                <a:gd name="connsiteY4" fmla="*/ 959008 h 1111343"/>
                <a:gd name="connsiteX5" fmla="*/ 667689 w 1145702"/>
                <a:gd name="connsiteY5" fmla="*/ 998776 h 1111343"/>
                <a:gd name="connsiteX6" fmla="*/ 9427 w 1145702"/>
                <a:gd name="connsiteY6" fmla="*/ 1091814 h 1111343"/>
                <a:gd name="connsiteX0" fmla="*/ 9427 w 1156167"/>
                <a:gd name="connsiteY0" fmla="*/ 1091814 h 1111343"/>
                <a:gd name="connsiteX1" fmla="*/ 302587 w 1156167"/>
                <a:gd name="connsiteY1" fmla="*/ 541563 h 1111343"/>
                <a:gd name="connsiteX2" fmla="*/ 516811 w 1156167"/>
                <a:gd name="connsiteY2" fmla="*/ 0 h 1111343"/>
                <a:gd name="connsiteX3" fmla="*/ 871974 w 1156167"/>
                <a:gd name="connsiteY3" fmla="*/ 478597 h 1111343"/>
                <a:gd name="connsiteX4" fmla="*/ 1141663 w 1156167"/>
                <a:gd name="connsiteY4" fmla="*/ 959008 h 1111343"/>
                <a:gd name="connsiteX5" fmla="*/ 667689 w 1156167"/>
                <a:gd name="connsiteY5" fmla="*/ 998776 h 1111343"/>
                <a:gd name="connsiteX6" fmla="*/ 9427 w 1156167"/>
                <a:gd name="connsiteY6" fmla="*/ 1091814 h 1111343"/>
                <a:gd name="connsiteX0" fmla="*/ 9427 w 1150451"/>
                <a:gd name="connsiteY0" fmla="*/ 1091814 h 1111343"/>
                <a:gd name="connsiteX1" fmla="*/ 302587 w 1150451"/>
                <a:gd name="connsiteY1" fmla="*/ 541563 h 1111343"/>
                <a:gd name="connsiteX2" fmla="*/ 516811 w 1150451"/>
                <a:gd name="connsiteY2" fmla="*/ 0 h 1111343"/>
                <a:gd name="connsiteX3" fmla="*/ 871974 w 1150451"/>
                <a:gd name="connsiteY3" fmla="*/ 478597 h 1111343"/>
                <a:gd name="connsiteX4" fmla="*/ 1141663 w 1150451"/>
                <a:gd name="connsiteY4" fmla="*/ 959008 h 1111343"/>
                <a:gd name="connsiteX5" fmla="*/ 667689 w 1150451"/>
                <a:gd name="connsiteY5" fmla="*/ 998776 h 1111343"/>
                <a:gd name="connsiteX6" fmla="*/ 9427 w 1150451"/>
                <a:gd name="connsiteY6" fmla="*/ 1091814 h 1111343"/>
                <a:gd name="connsiteX0" fmla="*/ 49305 w 1190329"/>
                <a:gd name="connsiteY0" fmla="*/ 1091814 h 1147320"/>
                <a:gd name="connsiteX1" fmla="*/ 342465 w 1190329"/>
                <a:gd name="connsiteY1" fmla="*/ 541563 h 1147320"/>
                <a:gd name="connsiteX2" fmla="*/ 556689 w 1190329"/>
                <a:gd name="connsiteY2" fmla="*/ 0 h 1147320"/>
                <a:gd name="connsiteX3" fmla="*/ 911852 w 1190329"/>
                <a:gd name="connsiteY3" fmla="*/ 478597 h 1147320"/>
                <a:gd name="connsiteX4" fmla="*/ 1181541 w 1190329"/>
                <a:gd name="connsiteY4" fmla="*/ 959008 h 1147320"/>
                <a:gd name="connsiteX5" fmla="*/ 707567 w 1190329"/>
                <a:gd name="connsiteY5" fmla="*/ 998776 h 1147320"/>
                <a:gd name="connsiteX6" fmla="*/ 49305 w 1190329"/>
                <a:gd name="connsiteY6" fmla="*/ 1091814 h 114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329" h="1147320">
                  <a:moveTo>
                    <a:pt x="49305" y="1091814"/>
                  </a:moveTo>
                  <a:cubicBezTo>
                    <a:pt x="-132180" y="925139"/>
                    <a:pt x="238046" y="724448"/>
                    <a:pt x="342465" y="541563"/>
                  </a:cubicBezTo>
                  <a:cubicBezTo>
                    <a:pt x="460790" y="340405"/>
                    <a:pt x="371317" y="443"/>
                    <a:pt x="556689" y="0"/>
                  </a:cubicBezTo>
                  <a:cubicBezTo>
                    <a:pt x="742061" y="-443"/>
                    <a:pt x="803694" y="293314"/>
                    <a:pt x="911852" y="478597"/>
                  </a:cubicBezTo>
                  <a:cubicBezTo>
                    <a:pt x="1026439" y="677357"/>
                    <a:pt x="1235698" y="801941"/>
                    <a:pt x="1181541" y="959008"/>
                  </a:cubicBezTo>
                  <a:cubicBezTo>
                    <a:pt x="1127384" y="1116075"/>
                    <a:pt x="926929" y="996453"/>
                    <a:pt x="707567" y="998776"/>
                  </a:cubicBezTo>
                  <a:cubicBezTo>
                    <a:pt x="481439" y="996453"/>
                    <a:pt x="230790" y="1258489"/>
                    <a:pt x="49305" y="1091814"/>
                  </a:cubicBezTo>
                  <a:close/>
                </a:path>
              </a:pathLst>
            </a:custGeom>
            <a:solidFill>
              <a:srgbClr val="EA3636"/>
            </a:soli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slz="http://schemas.microsoft.com/office/powerpoint/2016/slidezoom">
        <mc:Choice Requires="pslz">
          <p:graphicFrame>
            <p:nvGraphicFramePr>
              <p:cNvPr id="101" name="Slide Zoom 100">
                <a:extLst>
                  <a:ext uri="{FF2B5EF4-FFF2-40B4-BE49-F238E27FC236}">
                    <a16:creationId xmlns:a16="http://schemas.microsoft.com/office/drawing/2014/main" id="{3E488717-3ACC-4384-AC30-007608B2FDF1}"/>
                  </a:ext>
                </a:extLst>
              </p:cNvPr>
              <p:cNvGraphicFramePr>
                <a:graphicFrameLocks noChangeAspect="1"/>
              </p:cNvGraphicFramePr>
              <p:nvPr>
                <p:extLst>
                  <p:ext uri="{D42A27DB-BD31-4B8C-83A1-F6EECF244321}">
                    <p14:modId xmlns:p14="http://schemas.microsoft.com/office/powerpoint/2010/main" val="1644188606"/>
                  </p:ext>
                </p:extLst>
              </p:nvPr>
            </p:nvGraphicFramePr>
            <p:xfrm>
              <a:off x="7940934" y="5425396"/>
              <a:ext cx="1166130" cy="876503"/>
            </p:xfrm>
            <a:graphic>
              <a:graphicData uri="http://schemas.microsoft.com/office/powerpoint/2016/slidezoom">
                <pslz:sldZm>
                  <pslz:sldZmObj sldId="464" cId="1537275007">
                    <pslz:zmPr id="{C3937B85-B90F-42F2-8415-9F1631135A96}" returnToParent="0" imageType="cover" transitionDur="1000">
                      <p166:blipFill xmlns:p166="http://schemas.microsoft.com/office/powerpoint/2016/6/main">
                        <a:blip r:embed="rId2"/>
                        <a:stretch>
                          <a:fillRect/>
                        </a:stretch>
                      </p166:blipFill>
                      <p166:spPr xmlns:p166="http://schemas.microsoft.com/office/powerpoint/2016/6/main">
                        <a:xfrm>
                          <a:off x="0" y="0"/>
                          <a:ext cx="1166130" cy="876503"/>
                        </a:xfrm>
                        <a:prstGeom prst="rect">
                          <a:avLst/>
                        </a:prstGeom>
                        <a:ln w="3175">
                          <a:solidFill>
                            <a:srgbClr val="98012E"/>
                          </a:solidFill>
                        </a:ln>
                      </p166:spPr>
                    </pslz:zmPr>
                  </pslz:sldZmObj>
                </pslz:sldZm>
              </a:graphicData>
            </a:graphic>
          </p:graphicFrame>
        </mc:Choice>
        <mc:Fallback xmlns="">
          <p:pic>
            <p:nvPicPr>
              <p:cNvPr id="101" name="Slide Zoom 100">
                <a:hlinkClick r:id="rId3" action="ppaction://hlinksldjump"/>
                <a:extLst>
                  <a:ext uri="{FF2B5EF4-FFF2-40B4-BE49-F238E27FC236}">
                    <a16:creationId xmlns:a16="http://schemas.microsoft.com/office/drawing/2014/main" id="{3E488717-3ACC-4384-AC30-007608B2FDF1}"/>
                  </a:ext>
                </a:extLst>
              </p:cNvPr>
              <p:cNvPicPr>
                <a:picLocks noGrp="1" noRot="1" noChangeAspect="1" noMove="1" noResize="1" noEditPoints="1" noAdjustHandles="1" noChangeArrowheads="1" noChangeShapeType="1"/>
              </p:cNvPicPr>
              <p:nvPr/>
            </p:nvPicPr>
            <p:blipFill>
              <a:blip r:embed="rId4"/>
              <a:stretch>
                <a:fillRect/>
              </a:stretch>
            </p:blipFill>
            <p:spPr>
              <a:xfrm>
                <a:off x="7940934" y="5425396"/>
                <a:ext cx="1166130" cy="876503"/>
              </a:xfrm>
              <a:prstGeom prst="rect">
                <a:avLst/>
              </a:prstGeom>
              <a:ln w="3175">
                <a:solidFill>
                  <a:srgbClr val="98012E"/>
                </a:solidFill>
              </a:ln>
            </p:spPr>
          </p:pic>
        </mc:Fallback>
      </mc:AlternateContent>
      <mc:AlternateContent xmlns:mc="http://schemas.openxmlformats.org/markup-compatibility/2006" xmlns:pslz="http://schemas.microsoft.com/office/powerpoint/2016/slidezoom">
        <mc:Choice Requires="pslz">
          <p:graphicFrame>
            <p:nvGraphicFramePr>
              <p:cNvPr id="103" name="Slide Zoom 102">
                <a:extLst>
                  <a:ext uri="{FF2B5EF4-FFF2-40B4-BE49-F238E27FC236}">
                    <a16:creationId xmlns:a16="http://schemas.microsoft.com/office/drawing/2014/main" id="{AF735A49-FCE5-4675-B466-4EAF82F2B822}"/>
                  </a:ext>
                </a:extLst>
              </p:cNvPr>
              <p:cNvGraphicFramePr>
                <a:graphicFrameLocks noChangeAspect="1"/>
              </p:cNvGraphicFramePr>
              <p:nvPr>
                <p:extLst>
                  <p:ext uri="{D42A27DB-BD31-4B8C-83A1-F6EECF244321}">
                    <p14:modId xmlns:p14="http://schemas.microsoft.com/office/powerpoint/2010/main" val="1111646738"/>
                  </p:ext>
                </p:extLst>
              </p:nvPr>
            </p:nvGraphicFramePr>
            <p:xfrm>
              <a:off x="9682155" y="5429672"/>
              <a:ext cx="1166130" cy="872227"/>
            </p:xfrm>
            <a:graphic>
              <a:graphicData uri="http://schemas.microsoft.com/office/powerpoint/2016/slidezoom">
                <pslz:sldZm>
                  <pslz:sldZmObj sldId="465" cId="972331688">
                    <pslz:zmPr id="{1D19E3A0-5290-40C7-9588-1D596654023E}" returnToParent="0" imageType="cover" transitionDur="1000">
                      <p166:blipFill xmlns:p166="http://schemas.microsoft.com/office/powerpoint/2016/6/main">
                        <a:blip r:embed="rId5"/>
                        <a:stretch>
                          <a:fillRect/>
                        </a:stretch>
                      </p166:blipFill>
                      <p166:spPr xmlns:p166="http://schemas.microsoft.com/office/powerpoint/2016/6/main">
                        <a:xfrm>
                          <a:off x="0" y="0"/>
                          <a:ext cx="1166130" cy="872227"/>
                        </a:xfrm>
                        <a:prstGeom prst="rect">
                          <a:avLst/>
                        </a:prstGeom>
                        <a:ln w="3175">
                          <a:solidFill>
                            <a:srgbClr val="98012E"/>
                          </a:solidFill>
                        </a:ln>
                      </p166:spPr>
                    </pslz:zmPr>
                  </pslz:sldZmObj>
                </pslz:sldZm>
              </a:graphicData>
            </a:graphic>
          </p:graphicFrame>
        </mc:Choice>
        <mc:Fallback xmlns="">
          <p:pic>
            <p:nvPicPr>
              <p:cNvPr id="103" name="Slide Zoom 102">
                <a:hlinkClick r:id="rId6" action="ppaction://hlinksldjump"/>
                <a:extLst>
                  <a:ext uri="{FF2B5EF4-FFF2-40B4-BE49-F238E27FC236}">
                    <a16:creationId xmlns:a16="http://schemas.microsoft.com/office/drawing/2014/main" id="{AF735A49-FCE5-4675-B466-4EAF82F2B822}"/>
                  </a:ext>
                </a:extLst>
              </p:cNvPr>
              <p:cNvPicPr>
                <a:picLocks noGrp="1" noRot="1" noChangeAspect="1" noMove="1" noResize="1" noEditPoints="1" noAdjustHandles="1" noChangeArrowheads="1" noChangeShapeType="1"/>
              </p:cNvPicPr>
              <p:nvPr/>
            </p:nvPicPr>
            <p:blipFill>
              <a:blip r:embed="rId7"/>
              <a:stretch>
                <a:fillRect/>
              </a:stretch>
            </p:blipFill>
            <p:spPr>
              <a:xfrm>
                <a:off x="9682155" y="5429672"/>
                <a:ext cx="1166130" cy="872227"/>
              </a:xfrm>
              <a:prstGeom prst="rect">
                <a:avLst/>
              </a:prstGeom>
              <a:ln w="3175">
                <a:solidFill>
                  <a:srgbClr val="98012E"/>
                </a:solidFill>
              </a:ln>
            </p:spPr>
          </p:pic>
        </mc:Fallback>
      </mc:AlternateContent>
    </p:spTree>
    <p:extLst>
      <p:ext uri="{BB962C8B-B14F-4D97-AF65-F5344CB8AC3E}">
        <p14:creationId xmlns:p14="http://schemas.microsoft.com/office/powerpoint/2010/main" val="1262581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1"/>
                                        </p:tgtEl>
                                        <p:attrNameLst>
                                          <p:attrName>style.visibility</p:attrName>
                                        </p:attrNameLst>
                                      </p:cBhvr>
                                      <p:to>
                                        <p:strVal val="visible"/>
                                      </p:to>
                                    </p:set>
                                    <p:anim calcmode="lin" valueType="num">
                                      <p:cBhvr>
                                        <p:cTn id="29" dur="500" fill="hold"/>
                                        <p:tgtEl>
                                          <p:spTgt spid="101"/>
                                        </p:tgtEl>
                                        <p:attrNameLst>
                                          <p:attrName>ppt_w</p:attrName>
                                        </p:attrNameLst>
                                      </p:cBhvr>
                                      <p:tavLst>
                                        <p:tav tm="0">
                                          <p:val>
                                            <p:fltVal val="0"/>
                                          </p:val>
                                        </p:tav>
                                        <p:tav tm="100000">
                                          <p:val>
                                            <p:strVal val="#ppt_w"/>
                                          </p:val>
                                        </p:tav>
                                      </p:tavLst>
                                    </p:anim>
                                    <p:anim calcmode="lin" valueType="num">
                                      <p:cBhvr>
                                        <p:cTn id="30" dur="500" fill="hold"/>
                                        <p:tgtEl>
                                          <p:spTgt spid="101"/>
                                        </p:tgtEl>
                                        <p:attrNameLst>
                                          <p:attrName>ppt_h</p:attrName>
                                        </p:attrNameLst>
                                      </p:cBhvr>
                                      <p:tavLst>
                                        <p:tav tm="0">
                                          <p:val>
                                            <p:fltVal val="0"/>
                                          </p:val>
                                        </p:tav>
                                        <p:tav tm="100000">
                                          <p:val>
                                            <p:strVal val="#ppt_h"/>
                                          </p:val>
                                        </p:tav>
                                      </p:tavLst>
                                    </p:anim>
                                    <p:animEffect transition="in" filter="fade">
                                      <p:cBhvr>
                                        <p:cTn id="31" dur="500"/>
                                        <p:tgtEl>
                                          <p:spTgt spid="10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
                                        </p:tgtEl>
                                        <p:attrNameLst>
                                          <p:attrName>style.visibility</p:attrName>
                                        </p:attrNameLst>
                                      </p:cBhvr>
                                      <p:to>
                                        <p:strVal val="visible"/>
                                      </p:to>
                                    </p:set>
                                    <p:anim calcmode="lin" valueType="num">
                                      <p:cBhvr>
                                        <p:cTn id="36" dur="500" fill="hold"/>
                                        <p:tgtEl>
                                          <p:spTgt spid="103"/>
                                        </p:tgtEl>
                                        <p:attrNameLst>
                                          <p:attrName>ppt_w</p:attrName>
                                        </p:attrNameLst>
                                      </p:cBhvr>
                                      <p:tavLst>
                                        <p:tav tm="0">
                                          <p:val>
                                            <p:fltVal val="0"/>
                                          </p:val>
                                        </p:tav>
                                        <p:tav tm="100000">
                                          <p:val>
                                            <p:strVal val="#ppt_w"/>
                                          </p:val>
                                        </p:tav>
                                      </p:tavLst>
                                    </p:anim>
                                    <p:anim calcmode="lin" valueType="num">
                                      <p:cBhvr>
                                        <p:cTn id="37" dur="500" fill="hold"/>
                                        <p:tgtEl>
                                          <p:spTgt spid="103"/>
                                        </p:tgtEl>
                                        <p:attrNameLst>
                                          <p:attrName>ppt_h</p:attrName>
                                        </p:attrNameLst>
                                      </p:cBhvr>
                                      <p:tavLst>
                                        <p:tav tm="0">
                                          <p:val>
                                            <p:fltVal val="0"/>
                                          </p:val>
                                        </p:tav>
                                        <p:tav tm="100000">
                                          <p:val>
                                            <p:strVal val="#ppt_h"/>
                                          </p:val>
                                        </p:tav>
                                      </p:tavLst>
                                    </p:anim>
                                    <p:animEffect transition="in" filter="fade">
                                      <p:cBhvr>
                                        <p:cTn id="3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4B59FC-5121-47ED-A188-64E8E2FD29F2}"/>
              </a:ext>
            </a:extLst>
          </p:cNvPr>
          <p:cNvSpPr txBox="1"/>
          <p:nvPr/>
        </p:nvSpPr>
        <p:spPr>
          <a:xfrm>
            <a:off x="4502357" y="1230086"/>
            <a:ext cx="3153617" cy="4365171"/>
          </a:xfrm>
          <a:prstGeom prst="rect">
            <a:avLst/>
          </a:prstGeom>
          <a:solidFill>
            <a:schemeClr val="bg1"/>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CDB5A733-EAE7-407C-8C7A-204F00C4E781}"/>
              </a:ext>
            </a:extLst>
          </p:cNvPr>
          <p:cNvPicPr>
            <a:picLocks noChangeAspect="1"/>
          </p:cNvPicPr>
          <p:nvPr/>
        </p:nvPicPr>
        <p:blipFill>
          <a:blip r:embed="rId2"/>
          <a:stretch>
            <a:fillRect/>
          </a:stretch>
        </p:blipFill>
        <p:spPr>
          <a:xfrm>
            <a:off x="657013" y="1110271"/>
            <a:ext cx="3209544" cy="4604800"/>
          </a:xfrm>
          <a:prstGeom prst="rect">
            <a:avLst/>
          </a:prstGeom>
        </p:spPr>
      </p:pic>
      <p:pic>
        <p:nvPicPr>
          <p:cNvPr id="11" name="Picture 10">
            <a:extLst>
              <a:ext uri="{FF2B5EF4-FFF2-40B4-BE49-F238E27FC236}">
                <a16:creationId xmlns:a16="http://schemas.microsoft.com/office/drawing/2014/main" id="{BA9FA2CF-37E7-49DF-8A10-993C2C466CC7}"/>
              </a:ext>
            </a:extLst>
          </p:cNvPr>
          <p:cNvPicPr>
            <a:picLocks noChangeAspect="1"/>
          </p:cNvPicPr>
          <p:nvPr/>
        </p:nvPicPr>
        <p:blipFill>
          <a:blip r:embed="rId3"/>
          <a:stretch>
            <a:fillRect/>
          </a:stretch>
        </p:blipFill>
        <p:spPr>
          <a:xfrm>
            <a:off x="4487333" y="1123528"/>
            <a:ext cx="3209544" cy="4604800"/>
          </a:xfrm>
          <a:prstGeom prst="rect">
            <a:avLst/>
          </a:prstGeom>
        </p:spPr>
      </p:pic>
      <p:pic>
        <p:nvPicPr>
          <p:cNvPr id="13" name="Picture 12">
            <a:extLst>
              <a:ext uri="{FF2B5EF4-FFF2-40B4-BE49-F238E27FC236}">
                <a16:creationId xmlns:a16="http://schemas.microsoft.com/office/drawing/2014/main" id="{9A6E5D33-DFAD-4732-8CF8-6A12C4DFC0AF}"/>
              </a:ext>
            </a:extLst>
          </p:cNvPr>
          <p:cNvPicPr>
            <a:picLocks noChangeAspect="1"/>
          </p:cNvPicPr>
          <p:nvPr/>
        </p:nvPicPr>
        <p:blipFill>
          <a:blip r:embed="rId4"/>
          <a:stretch>
            <a:fillRect/>
          </a:stretch>
        </p:blipFill>
        <p:spPr>
          <a:xfrm>
            <a:off x="8275887" y="1123528"/>
            <a:ext cx="3209544" cy="4604800"/>
          </a:xfrm>
          <a:prstGeom prst="rect">
            <a:avLst/>
          </a:prstGeom>
        </p:spPr>
      </p:pic>
    </p:spTree>
    <p:extLst>
      <p:ext uri="{BB962C8B-B14F-4D97-AF65-F5344CB8AC3E}">
        <p14:creationId xmlns:p14="http://schemas.microsoft.com/office/powerpoint/2010/main" val="208267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4B59FC-5121-47ED-A188-64E8E2FD29F2}"/>
              </a:ext>
            </a:extLst>
          </p:cNvPr>
          <p:cNvSpPr txBox="1"/>
          <p:nvPr/>
        </p:nvSpPr>
        <p:spPr>
          <a:xfrm>
            <a:off x="4502357" y="1230086"/>
            <a:ext cx="3153617" cy="4365171"/>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4307A09E-6A35-4E7B-BCD2-5EC7D415D9EB}"/>
              </a:ext>
            </a:extLst>
          </p:cNvPr>
          <p:cNvPicPr>
            <a:picLocks noChangeAspect="1"/>
          </p:cNvPicPr>
          <p:nvPr/>
        </p:nvPicPr>
        <p:blipFill>
          <a:blip r:embed="rId2"/>
          <a:stretch>
            <a:fillRect/>
          </a:stretch>
        </p:blipFill>
        <p:spPr>
          <a:xfrm>
            <a:off x="650211" y="1123528"/>
            <a:ext cx="3235423" cy="4811486"/>
          </a:xfrm>
          <a:prstGeom prst="rect">
            <a:avLst/>
          </a:prstGeom>
        </p:spPr>
      </p:pic>
      <p:pic>
        <p:nvPicPr>
          <p:cNvPr id="14" name="Picture 13">
            <a:extLst>
              <a:ext uri="{FF2B5EF4-FFF2-40B4-BE49-F238E27FC236}">
                <a16:creationId xmlns:a16="http://schemas.microsoft.com/office/drawing/2014/main" id="{3B0630CF-5073-48CD-B377-162D6CD4F53E}"/>
              </a:ext>
            </a:extLst>
          </p:cNvPr>
          <p:cNvPicPr>
            <a:picLocks noChangeAspect="1"/>
          </p:cNvPicPr>
          <p:nvPr/>
        </p:nvPicPr>
        <p:blipFill>
          <a:blip r:embed="rId3"/>
          <a:stretch>
            <a:fillRect/>
          </a:stretch>
        </p:blipFill>
        <p:spPr>
          <a:xfrm>
            <a:off x="4502357" y="1123528"/>
            <a:ext cx="3149562" cy="4811486"/>
          </a:xfrm>
          <a:prstGeom prst="rect">
            <a:avLst/>
          </a:prstGeom>
        </p:spPr>
      </p:pic>
      <p:pic>
        <p:nvPicPr>
          <p:cNvPr id="15" name="Picture 14">
            <a:extLst>
              <a:ext uri="{FF2B5EF4-FFF2-40B4-BE49-F238E27FC236}">
                <a16:creationId xmlns:a16="http://schemas.microsoft.com/office/drawing/2014/main" id="{C9C8B9D1-2774-4C0C-BEFC-B789667D330A}"/>
              </a:ext>
            </a:extLst>
          </p:cNvPr>
          <p:cNvPicPr>
            <a:picLocks noChangeAspect="1"/>
          </p:cNvPicPr>
          <p:nvPr/>
        </p:nvPicPr>
        <p:blipFill>
          <a:blip r:embed="rId4"/>
          <a:stretch>
            <a:fillRect/>
          </a:stretch>
        </p:blipFill>
        <p:spPr>
          <a:xfrm>
            <a:off x="8268642" y="1123528"/>
            <a:ext cx="3422662" cy="4753658"/>
          </a:xfrm>
          <a:prstGeom prst="rect">
            <a:avLst/>
          </a:prstGeom>
        </p:spPr>
      </p:pic>
    </p:spTree>
    <p:extLst>
      <p:ext uri="{BB962C8B-B14F-4D97-AF65-F5344CB8AC3E}">
        <p14:creationId xmlns:p14="http://schemas.microsoft.com/office/powerpoint/2010/main" val="84135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4B59FC-5121-47ED-A188-64E8E2FD29F2}"/>
              </a:ext>
            </a:extLst>
          </p:cNvPr>
          <p:cNvSpPr txBox="1"/>
          <p:nvPr/>
        </p:nvSpPr>
        <p:spPr>
          <a:xfrm>
            <a:off x="4502357" y="1230086"/>
            <a:ext cx="3153617" cy="4365171"/>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C033DA8D-ECB5-4DEF-94DA-A29AA2237359}"/>
              </a:ext>
            </a:extLst>
          </p:cNvPr>
          <p:cNvPicPr>
            <a:picLocks noChangeAspect="1"/>
          </p:cNvPicPr>
          <p:nvPr/>
        </p:nvPicPr>
        <p:blipFill>
          <a:blip r:embed="rId2"/>
          <a:stretch>
            <a:fillRect/>
          </a:stretch>
        </p:blipFill>
        <p:spPr>
          <a:xfrm>
            <a:off x="690251" y="1123528"/>
            <a:ext cx="3153617" cy="4604800"/>
          </a:xfrm>
          <a:prstGeom prst="rect">
            <a:avLst/>
          </a:prstGeom>
        </p:spPr>
      </p:pic>
      <p:pic>
        <p:nvPicPr>
          <p:cNvPr id="14" name="Picture 13">
            <a:extLst>
              <a:ext uri="{FF2B5EF4-FFF2-40B4-BE49-F238E27FC236}">
                <a16:creationId xmlns:a16="http://schemas.microsoft.com/office/drawing/2014/main" id="{95542ADC-0696-472D-A907-DB61D7A851D3}"/>
              </a:ext>
            </a:extLst>
          </p:cNvPr>
          <p:cNvPicPr>
            <a:picLocks noChangeAspect="1"/>
          </p:cNvPicPr>
          <p:nvPr/>
        </p:nvPicPr>
        <p:blipFill>
          <a:blip r:embed="rId3"/>
          <a:stretch>
            <a:fillRect/>
          </a:stretch>
        </p:blipFill>
        <p:spPr>
          <a:xfrm>
            <a:off x="4467058" y="1123528"/>
            <a:ext cx="3209544" cy="4604800"/>
          </a:xfrm>
          <a:prstGeom prst="rect">
            <a:avLst/>
          </a:prstGeom>
        </p:spPr>
      </p:pic>
      <p:pic>
        <p:nvPicPr>
          <p:cNvPr id="15" name="Content Placeholder 4">
            <a:extLst>
              <a:ext uri="{FF2B5EF4-FFF2-40B4-BE49-F238E27FC236}">
                <a16:creationId xmlns:a16="http://schemas.microsoft.com/office/drawing/2014/main" id="{96E59C3E-F1C7-49E1-A6A3-715B344B2AC3}"/>
              </a:ext>
            </a:extLst>
          </p:cNvPr>
          <p:cNvPicPr>
            <a:picLocks noGrp="1" noChangeAspect="1"/>
          </p:cNvPicPr>
          <p:nvPr>
            <p:ph sz="quarter" idx="10"/>
          </p:nvPr>
        </p:nvPicPr>
        <p:blipFill>
          <a:blip r:embed="rId4"/>
          <a:stretch>
            <a:fillRect/>
          </a:stretch>
        </p:blipFill>
        <p:spPr>
          <a:xfrm>
            <a:off x="8315239" y="1123528"/>
            <a:ext cx="3209544" cy="4604800"/>
          </a:xfrm>
          <a:prstGeom prst="rect">
            <a:avLst/>
          </a:prstGeom>
        </p:spPr>
      </p:pic>
    </p:spTree>
    <p:extLst>
      <p:ext uri="{BB962C8B-B14F-4D97-AF65-F5344CB8AC3E}">
        <p14:creationId xmlns:p14="http://schemas.microsoft.com/office/powerpoint/2010/main" val="182448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935186" y="4376216"/>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5726854"/>
            <a:ext cx="3090608" cy="6866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8911003" y="4298513"/>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3759385"/>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368957" y="3759386"/>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717858" y="1952203"/>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3371508"/>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72104" y="1177128"/>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484815" y="3302841"/>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0021920" y="1874500"/>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4" name="Title 2">
            <a:extLst>
              <a:ext uri="{FF2B5EF4-FFF2-40B4-BE49-F238E27FC236}">
                <a16:creationId xmlns:a16="http://schemas.microsoft.com/office/drawing/2014/main" id="{7292D972-C323-4707-A96D-047BDCBD9881}"/>
              </a:ext>
            </a:extLst>
          </p:cNvPr>
          <p:cNvSpPr>
            <a:spLocks noGrp="1"/>
          </p:cNvSpPr>
          <p:nvPr>
            <p:ph type="title"/>
          </p:nvPr>
        </p:nvSpPr>
        <p:spPr>
          <a:xfrm>
            <a:off x="543641" y="206182"/>
            <a:ext cx="10515600" cy="1325563"/>
          </a:xfrm>
        </p:spPr>
        <p:txBody>
          <a:bodyPr>
            <a:normAutofit/>
          </a:bodyPr>
          <a:lstStyle/>
          <a:p>
            <a:r>
              <a:rPr lang="en-US" sz="4000" b="1" dirty="0">
                <a:latin typeface="Tw Cen MT" panose="020B0602020104020603" pitchFamily="34" charset="0"/>
              </a:rPr>
              <a:t>Five steps for preparation considerations</a:t>
            </a:r>
            <a:endParaRPr lang="en-GB" sz="4000" b="1" dirty="0">
              <a:latin typeface="Tw Cen MT" panose="020B0602020104020603" pitchFamily="34" charset="0"/>
            </a:endParaRPr>
          </a:p>
        </p:txBody>
      </p:sp>
    </p:spTree>
    <p:extLst>
      <p:ext uri="{BB962C8B-B14F-4D97-AF65-F5344CB8AC3E}">
        <p14:creationId xmlns:p14="http://schemas.microsoft.com/office/powerpoint/2010/main" val="121449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p:cNvCxnSpPr>
          <p:nvPr/>
        </p:nvCxnSpPr>
        <p:spPr>
          <a:xfrm>
            <a:off x="1327446" y="-3290942"/>
            <a:ext cx="2521569" cy="282857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463835" y="9950754"/>
            <a:ext cx="3326880" cy="5526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26918" y="4266464"/>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463835" y="7969878"/>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65997" y="7983286"/>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rot="10800000">
            <a:off x="442620" y="585442"/>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rot="10800000">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246507" y="7582001"/>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72104" y="-3139690"/>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81855" y="7526741"/>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37835" y="1842451"/>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 name="Rectangle 2">
            <a:extLst>
              <a:ext uri="{FF2B5EF4-FFF2-40B4-BE49-F238E27FC236}">
                <a16:creationId xmlns:a16="http://schemas.microsoft.com/office/drawing/2014/main" id="{81C91289-37AC-4A47-A669-2E6B9CEDC334}"/>
              </a:ext>
            </a:extLst>
          </p:cNvPr>
          <p:cNvSpPr/>
          <p:nvPr/>
        </p:nvSpPr>
        <p:spPr>
          <a:xfrm>
            <a:off x="2185416" y="1033272"/>
            <a:ext cx="1945917" cy="2185043"/>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Phased approach to full resumption based on risk management</a:t>
            </a:r>
          </a:p>
        </p:txBody>
      </p:sp>
      <p:sp>
        <p:nvSpPr>
          <p:cNvPr id="35" name="Rectangle 34">
            <a:extLst>
              <a:ext uri="{FF2B5EF4-FFF2-40B4-BE49-F238E27FC236}">
                <a16:creationId xmlns:a16="http://schemas.microsoft.com/office/drawing/2014/main" id="{0F241BC8-6305-4982-BA8F-A575F30B9A9C}"/>
              </a:ext>
            </a:extLst>
          </p:cNvPr>
          <p:cNvSpPr/>
          <p:nvPr/>
        </p:nvSpPr>
        <p:spPr>
          <a:xfrm>
            <a:off x="4518328" y="1047378"/>
            <a:ext cx="1945917" cy="2156834"/>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Continue to provide</a:t>
            </a:r>
            <a:r>
              <a:rPr lang="en-GB" sz="2000" dirty="0">
                <a:latin typeface="Tw Cen MT" panose="020B0602020104020603" pitchFamily="34" charset="0"/>
              </a:rPr>
              <a:t> </a:t>
            </a:r>
            <a:r>
              <a:rPr lang="en-GB" sz="2000" dirty="0">
                <a:solidFill>
                  <a:srgbClr val="0161B3"/>
                </a:solidFill>
                <a:latin typeface="Tw Cen MT" panose="020B0602020104020603" pitchFamily="34" charset="0"/>
              </a:rPr>
              <a:t>remote consultations </a:t>
            </a:r>
          </a:p>
          <a:p>
            <a:pPr lvl="0" algn="ctr"/>
            <a:r>
              <a:rPr lang="en-GB" sz="2000" dirty="0">
                <a:solidFill>
                  <a:srgbClr val="0161B3"/>
                </a:solidFill>
                <a:latin typeface="Tw Cen MT" panose="020B0602020104020603" pitchFamily="34" charset="0"/>
              </a:rPr>
              <a:t>for all patients </a:t>
            </a:r>
          </a:p>
        </p:txBody>
      </p:sp>
      <p:sp>
        <p:nvSpPr>
          <p:cNvPr id="36" name="Rectangle 35">
            <a:extLst>
              <a:ext uri="{FF2B5EF4-FFF2-40B4-BE49-F238E27FC236}">
                <a16:creationId xmlns:a16="http://schemas.microsoft.com/office/drawing/2014/main" id="{8BD4ECE4-D46A-41B4-B856-DEDA0B275CB6}"/>
              </a:ext>
            </a:extLst>
          </p:cNvPr>
          <p:cNvSpPr/>
          <p:nvPr/>
        </p:nvSpPr>
        <p:spPr>
          <a:xfrm>
            <a:off x="6851240" y="1033272"/>
            <a:ext cx="1945917" cy="2156835"/>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Provide advice, analgesia and antimicrobials </a:t>
            </a:r>
            <a:r>
              <a:rPr lang="en-GB" sz="1600" dirty="0">
                <a:solidFill>
                  <a:srgbClr val="0161B3"/>
                </a:solidFill>
                <a:latin typeface="Tw Cen MT" panose="020B0602020104020603" pitchFamily="34" charset="0"/>
              </a:rPr>
              <a:t>(where appropriate) </a:t>
            </a:r>
          </a:p>
          <a:p>
            <a:pPr lvl="0" algn="ctr"/>
            <a:r>
              <a:rPr lang="en-GB" sz="2000" dirty="0">
                <a:solidFill>
                  <a:srgbClr val="0161B3"/>
                </a:solidFill>
                <a:latin typeface="Tw Cen MT" panose="020B0602020104020603" pitchFamily="34" charset="0"/>
              </a:rPr>
              <a:t>in the first instance</a:t>
            </a:r>
          </a:p>
        </p:txBody>
      </p:sp>
      <p:sp>
        <p:nvSpPr>
          <p:cNvPr id="37" name="Rectangle 36">
            <a:extLst>
              <a:ext uri="{FF2B5EF4-FFF2-40B4-BE49-F238E27FC236}">
                <a16:creationId xmlns:a16="http://schemas.microsoft.com/office/drawing/2014/main" id="{20BEA001-5CCC-48D8-87D6-077F7447D6BB}"/>
              </a:ext>
            </a:extLst>
          </p:cNvPr>
          <p:cNvSpPr/>
          <p:nvPr/>
        </p:nvSpPr>
        <p:spPr>
          <a:xfrm>
            <a:off x="9184152" y="1033272"/>
            <a:ext cx="1945917" cy="2142731"/>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Observe social distancing measures </a:t>
            </a:r>
          </a:p>
          <a:p>
            <a:pPr lvl="0" algn="ctr"/>
            <a:r>
              <a:rPr lang="en-GB" sz="2000" dirty="0">
                <a:solidFill>
                  <a:srgbClr val="0161B3"/>
                </a:solidFill>
                <a:latin typeface="Tw Cen MT" panose="020B0602020104020603" pitchFamily="34" charset="0"/>
              </a:rPr>
              <a:t>at all times</a:t>
            </a:r>
          </a:p>
        </p:txBody>
      </p:sp>
      <p:sp>
        <p:nvSpPr>
          <p:cNvPr id="38" name="Rectangle 37">
            <a:extLst>
              <a:ext uri="{FF2B5EF4-FFF2-40B4-BE49-F238E27FC236}">
                <a16:creationId xmlns:a16="http://schemas.microsoft.com/office/drawing/2014/main" id="{4E60D9DE-568B-4BE3-81E3-2E0C01A45FE6}"/>
              </a:ext>
            </a:extLst>
          </p:cNvPr>
          <p:cNvSpPr/>
          <p:nvPr/>
        </p:nvSpPr>
        <p:spPr>
          <a:xfrm>
            <a:off x="2185416" y="3575678"/>
            <a:ext cx="1945917" cy="1990404"/>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Minimise all </a:t>
            </a:r>
          </a:p>
          <a:p>
            <a:pPr lvl="0" algn="ctr"/>
            <a:r>
              <a:rPr lang="en-GB" sz="2000" dirty="0">
                <a:solidFill>
                  <a:srgbClr val="0161B3"/>
                </a:solidFill>
                <a:latin typeface="Tw Cen MT" panose="020B0602020104020603" pitchFamily="34" charset="0"/>
              </a:rPr>
              <a:t>face to face patient contact</a:t>
            </a:r>
          </a:p>
        </p:txBody>
      </p:sp>
      <p:sp>
        <p:nvSpPr>
          <p:cNvPr id="39" name="Rectangle 38">
            <a:extLst>
              <a:ext uri="{FF2B5EF4-FFF2-40B4-BE49-F238E27FC236}">
                <a16:creationId xmlns:a16="http://schemas.microsoft.com/office/drawing/2014/main" id="{2B2A2CDB-BFA1-4A5D-93C2-357BA324D309}"/>
              </a:ext>
            </a:extLst>
          </p:cNvPr>
          <p:cNvSpPr/>
          <p:nvPr/>
        </p:nvSpPr>
        <p:spPr>
          <a:xfrm>
            <a:off x="2185416" y="5903493"/>
            <a:ext cx="8949909" cy="570931"/>
          </a:xfrm>
          <a:prstGeom prst="rect">
            <a:avLst/>
          </a:prstGeom>
          <a:solidFill>
            <a:srgbClr val="0161B3"/>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chemeClr val="bg1"/>
                </a:solidFill>
                <a:latin typeface="Tw Cen MT" panose="020B0602020104020603" pitchFamily="34" charset="0"/>
              </a:rPr>
              <a:t>Promote self-care and prevention for all appropriate conditions</a:t>
            </a:r>
          </a:p>
        </p:txBody>
      </p:sp>
      <p:sp>
        <p:nvSpPr>
          <p:cNvPr id="40" name="Rectangle 39">
            <a:extLst>
              <a:ext uri="{FF2B5EF4-FFF2-40B4-BE49-F238E27FC236}">
                <a16:creationId xmlns:a16="http://schemas.microsoft.com/office/drawing/2014/main" id="{24D43919-A013-4C76-8135-E02B3A900273}"/>
              </a:ext>
            </a:extLst>
          </p:cNvPr>
          <p:cNvSpPr/>
          <p:nvPr/>
        </p:nvSpPr>
        <p:spPr>
          <a:xfrm>
            <a:off x="4520080" y="3584822"/>
            <a:ext cx="1945917" cy="1990404"/>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rgbClr val="0161B3"/>
                </a:solidFill>
                <a:latin typeface="Tw Cen MT" panose="020B0602020104020603" pitchFamily="34" charset="0"/>
              </a:rPr>
              <a:t>Clear safety standards for Personal Protective Equipment and Infection Prevention and Control</a:t>
            </a:r>
          </a:p>
        </p:txBody>
      </p:sp>
      <p:sp>
        <p:nvSpPr>
          <p:cNvPr id="41" name="Rectangle 40">
            <a:extLst>
              <a:ext uri="{FF2B5EF4-FFF2-40B4-BE49-F238E27FC236}">
                <a16:creationId xmlns:a16="http://schemas.microsoft.com/office/drawing/2014/main" id="{E95466C1-15AC-4249-990D-8CE9551DB43F}"/>
              </a:ext>
            </a:extLst>
          </p:cNvPr>
          <p:cNvSpPr/>
          <p:nvPr/>
        </p:nvSpPr>
        <p:spPr>
          <a:xfrm>
            <a:off x="6854744" y="3593965"/>
            <a:ext cx="1945917" cy="1990405"/>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Appropriate sequencing and scheduling of patients</a:t>
            </a:r>
          </a:p>
        </p:txBody>
      </p:sp>
      <p:sp>
        <p:nvSpPr>
          <p:cNvPr id="42" name="Rectangle 41">
            <a:extLst>
              <a:ext uri="{FF2B5EF4-FFF2-40B4-BE49-F238E27FC236}">
                <a16:creationId xmlns:a16="http://schemas.microsoft.com/office/drawing/2014/main" id="{5BAD6669-6BAC-41E9-94F8-F4BF7BC1CEF0}"/>
              </a:ext>
            </a:extLst>
          </p:cNvPr>
          <p:cNvSpPr/>
          <p:nvPr/>
        </p:nvSpPr>
        <p:spPr>
          <a:xfrm>
            <a:off x="9189408" y="3593966"/>
            <a:ext cx="1945917" cy="1990404"/>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rgbClr val="0161B3"/>
                </a:solidFill>
                <a:latin typeface="Tw Cen MT" panose="020B0602020104020603" pitchFamily="34" charset="0"/>
              </a:rPr>
              <a:t>Refer all possible/confirmed patients to Urgent Dental Care sites  until phased resumption is complete</a:t>
            </a:r>
          </a:p>
        </p:txBody>
      </p:sp>
    </p:spTree>
    <p:extLst>
      <p:ext uri="{BB962C8B-B14F-4D97-AF65-F5344CB8AC3E}">
        <p14:creationId xmlns:p14="http://schemas.microsoft.com/office/powerpoint/2010/main" val="24204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wipe(left)">
                                      <p:cBhvr>
                                        <p:cTn id="12" dur="500"/>
                                        <p:tgtEl>
                                          <p:spTgt spid="35">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5">
                                            <p:txEl>
                                              <p:pRg st="1" end="1"/>
                                            </p:txEl>
                                          </p:spTgt>
                                        </p:tgtEl>
                                        <p:attrNameLst>
                                          <p:attrName>style.visibility</p:attrName>
                                        </p:attrNameLst>
                                      </p:cBhvr>
                                      <p:to>
                                        <p:strVal val="visible"/>
                                      </p:to>
                                    </p:set>
                                    <p:animEffect transition="in" filter="wipe(left)">
                                      <p:cBhvr>
                                        <p:cTn id="15" dur="500"/>
                                        <p:tgtEl>
                                          <p:spTgt spid="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wipe(left)">
                                      <p:cBhvr>
                                        <p:cTn id="20" dur="500"/>
                                        <p:tgtEl>
                                          <p:spTgt spid="36">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6">
                                            <p:txEl>
                                              <p:pRg st="1" end="1"/>
                                            </p:txEl>
                                          </p:spTgt>
                                        </p:tgtEl>
                                        <p:attrNameLst>
                                          <p:attrName>style.visibility</p:attrName>
                                        </p:attrNameLst>
                                      </p:cBhvr>
                                      <p:to>
                                        <p:strVal val="visible"/>
                                      </p:to>
                                    </p:set>
                                    <p:animEffect transition="in" filter="wipe(left)">
                                      <p:cBhvr>
                                        <p:cTn id="23" dur="500"/>
                                        <p:tgtEl>
                                          <p:spTgt spid="3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7">
                                            <p:txEl>
                                              <p:pRg st="0" end="0"/>
                                            </p:txEl>
                                          </p:spTgt>
                                        </p:tgtEl>
                                        <p:attrNameLst>
                                          <p:attrName>style.visibility</p:attrName>
                                        </p:attrNameLst>
                                      </p:cBhvr>
                                      <p:to>
                                        <p:strVal val="visible"/>
                                      </p:to>
                                    </p:set>
                                    <p:animEffect transition="in" filter="wipe(left)">
                                      <p:cBhvr>
                                        <p:cTn id="28" dur="500"/>
                                        <p:tgtEl>
                                          <p:spTgt spid="37">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7">
                                            <p:txEl>
                                              <p:pRg st="1" end="1"/>
                                            </p:txEl>
                                          </p:spTgt>
                                        </p:tgtEl>
                                        <p:attrNameLst>
                                          <p:attrName>style.visibility</p:attrName>
                                        </p:attrNameLst>
                                      </p:cBhvr>
                                      <p:to>
                                        <p:strVal val="visible"/>
                                      </p:to>
                                    </p:set>
                                    <p:animEffect transition="in" filter="wipe(left)">
                                      <p:cBhvr>
                                        <p:cTn id="31" dur="500"/>
                                        <p:tgtEl>
                                          <p:spTgt spid="3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8">
                                            <p:txEl>
                                              <p:pRg st="0" end="0"/>
                                            </p:txEl>
                                          </p:spTgt>
                                        </p:tgtEl>
                                        <p:attrNameLst>
                                          <p:attrName>style.visibility</p:attrName>
                                        </p:attrNameLst>
                                      </p:cBhvr>
                                      <p:to>
                                        <p:strVal val="visible"/>
                                      </p:to>
                                    </p:set>
                                    <p:animEffect transition="in" filter="wipe(left)">
                                      <p:cBhvr>
                                        <p:cTn id="36" dur="500"/>
                                        <p:tgtEl>
                                          <p:spTgt spid="38">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8">
                                            <p:txEl>
                                              <p:pRg st="1" end="1"/>
                                            </p:txEl>
                                          </p:spTgt>
                                        </p:tgtEl>
                                        <p:attrNameLst>
                                          <p:attrName>style.visibility</p:attrName>
                                        </p:attrNameLst>
                                      </p:cBhvr>
                                      <p:to>
                                        <p:strVal val="visible"/>
                                      </p:to>
                                    </p:set>
                                    <p:animEffect transition="in" filter="wipe(left)">
                                      <p:cBhvr>
                                        <p:cTn id="39" dur="500"/>
                                        <p:tgtEl>
                                          <p:spTgt spid="38">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Effect transition="in" filter="wipe(left)">
                                      <p:cBhvr>
                                        <p:cTn id="44" dur="500"/>
                                        <p:tgtEl>
                                          <p:spTgt spid="4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wipe(left)">
                                      <p:cBhvr>
                                        <p:cTn id="49" dur="500"/>
                                        <p:tgtEl>
                                          <p:spTgt spid="4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2">
                                            <p:txEl>
                                              <p:pRg st="0" end="0"/>
                                            </p:txEl>
                                          </p:spTgt>
                                        </p:tgtEl>
                                        <p:attrNameLst>
                                          <p:attrName>style.visibility</p:attrName>
                                        </p:attrNameLst>
                                      </p:cBhvr>
                                      <p:to>
                                        <p:strVal val="visible"/>
                                      </p:to>
                                    </p:set>
                                    <p:animEffect transition="in" filter="wipe(left)">
                                      <p:cBhvr>
                                        <p:cTn id="54" dur="500"/>
                                        <p:tgtEl>
                                          <p:spTgt spid="4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9">
                                            <p:txEl>
                                              <p:pRg st="0" end="0"/>
                                            </p:txEl>
                                          </p:spTgt>
                                        </p:tgtEl>
                                        <p:attrNameLst>
                                          <p:attrName>style.visibility</p:attrName>
                                        </p:attrNameLst>
                                      </p:cBhvr>
                                      <p:to>
                                        <p:strVal val="visible"/>
                                      </p:to>
                                    </p:set>
                                    <p:anim calcmode="lin" valueType="num">
                                      <p:cBhvr>
                                        <p:cTn id="59"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935186" y="4376216"/>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5726854"/>
            <a:ext cx="3090608" cy="6866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8911003" y="4298513"/>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3759385"/>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368957" y="3759386"/>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717858" y="1952203"/>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3371508"/>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72104" y="1177128"/>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484815" y="3302841"/>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0021920" y="1874500"/>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Tree>
    <p:extLst>
      <p:ext uri="{BB962C8B-B14F-4D97-AF65-F5344CB8AC3E}">
        <p14:creationId xmlns:p14="http://schemas.microsoft.com/office/powerpoint/2010/main" val="3445056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48541" y="4300666"/>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endCxn id="25" idx="3"/>
          </p:cNvCxnSpPr>
          <p:nvPr/>
        </p:nvCxnSpPr>
        <p:spPr>
          <a:xfrm>
            <a:off x="5614737" y="8377200"/>
            <a:ext cx="2110108" cy="164893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825276" y="4277827"/>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p:cNvCxnSpPr>
          <p:nvPr/>
        </p:nvCxnSpPr>
        <p:spPr>
          <a:xfrm flipV="1">
            <a:off x="4921954" y="754483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00127" y="8058670"/>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65869" y="1876653"/>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rot="10800000">
            <a:off x="498160" y="359745"/>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rot="10800000">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17681" y="-3057988"/>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15985" y="7602125"/>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936193" y="1853814"/>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4" name="Rectangle 33">
            <a:extLst>
              <a:ext uri="{FF2B5EF4-FFF2-40B4-BE49-F238E27FC236}">
                <a16:creationId xmlns:a16="http://schemas.microsoft.com/office/drawing/2014/main" id="{479DAAE2-3DD8-40F4-A2B4-0CF4FE437EBD}"/>
              </a:ext>
            </a:extLst>
          </p:cNvPr>
          <p:cNvSpPr/>
          <p:nvPr/>
        </p:nvSpPr>
        <p:spPr>
          <a:xfrm>
            <a:off x="2218967" y="1449641"/>
            <a:ext cx="1945917" cy="3267394"/>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Instruct all members of staff to regularly assess and report any COVID-19 symptoms </a:t>
            </a:r>
            <a:r>
              <a:rPr lang="en-GB" dirty="0">
                <a:solidFill>
                  <a:srgbClr val="0161B3"/>
                </a:solidFill>
                <a:latin typeface="Tw Cen MT" panose="020B0602020104020603" pitchFamily="34" charset="0"/>
              </a:rPr>
              <a:t>(personal and household contacts)</a:t>
            </a:r>
          </a:p>
        </p:txBody>
      </p:sp>
      <p:sp>
        <p:nvSpPr>
          <p:cNvPr id="35" name="Rectangle 34">
            <a:extLst>
              <a:ext uri="{FF2B5EF4-FFF2-40B4-BE49-F238E27FC236}">
                <a16:creationId xmlns:a16="http://schemas.microsoft.com/office/drawing/2014/main" id="{351D4CB2-4B15-4A92-A874-ED0855A931DB}"/>
              </a:ext>
            </a:extLst>
          </p:cNvPr>
          <p:cNvSpPr/>
          <p:nvPr/>
        </p:nvSpPr>
        <p:spPr>
          <a:xfrm>
            <a:off x="4553043" y="1456694"/>
            <a:ext cx="1945917" cy="3253288"/>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Undertake risk assessment of the following staff and make appropriate arrangements:</a:t>
            </a:r>
          </a:p>
          <a:p>
            <a:pPr lvl="0" algn="ctr"/>
            <a:r>
              <a:rPr lang="en-GB" b="1" dirty="0">
                <a:solidFill>
                  <a:srgbClr val="0161B3"/>
                </a:solidFill>
                <a:latin typeface="Tw Cen MT" panose="020B0602020104020603" pitchFamily="34" charset="0"/>
              </a:rPr>
              <a:t>Clinically vulnerable</a:t>
            </a:r>
          </a:p>
          <a:p>
            <a:pPr lvl="0" algn="ctr"/>
            <a:r>
              <a:rPr lang="en-GB" b="1" dirty="0">
                <a:solidFill>
                  <a:srgbClr val="0161B3"/>
                </a:solidFill>
                <a:latin typeface="Tw Cen MT" panose="020B0602020104020603" pitchFamily="34" charset="0"/>
              </a:rPr>
              <a:t>Shielded</a:t>
            </a:r>
          </a:p>
          <a:p>
            <a:pPr lvl="0" algn="ctr"/>
            <a:r>
              <a:rPr lang="en-GB" b="1" dirty="0">
                <a:solidFill>
                  <a:srgbClr val="0161B3"/>
                </a:solidFill>
                <a:latin typeface="Tw Cen MT" panose="020B0602020104020603" pitchFamily="34" charset="0"/>
              </a:rPr>
              <a:t>BAME</a:t>
            </a:r>
          </a:p>
        </p:txBody>
      </p:sp>
      <p:sp>
        <p:nvSpPr>
          <p:cNvPr id="36" name="Rectangle 35">
            <a:extLst>
              <a:ext uri="{FF2B5EF4-FFF2-40B4-BE49-F238E27FC236}">
                <a16:creationId xmlns:a16="http://schemas.microsoft.com/office/drawing/2014/main" id="{D1C62C1C-66BE-42A8-92D7-A46B9176701A}"/>
              </a:ext>
            </a:extLst>
          </p:cNvPr>
          <p:cNvSpPr/>
          <p:nvPr/>
        </p:nvSpPr>
        <p:spPr>
          <a:xfrm>
            <a:off x="6866595" y="1456694"/>
            <a:ext cx="1945917" cy="3267394"/>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rgbClr val="0161B3"/>
                </a:solidFill>
                <a:latin typeface="Tw Cen MT" panose="020B0602020104020603" pitchFamily="34" charset="0"/>
              </a:rPr>
              <a:t>All staff to observe </a:t>
            </a:r>
          </a:p>
          <a:p>
            <a:pPr algn="ctr"/>
            <a:r>
              <a:rPr lang="en-GB" sz="2000">
                <a:solidFill>
                  <a:srgbClr val="0161B3"/>
                </a:solidFill>
                <a:latin typeface="Tw Cen MT" panose="020B0602020104020603" pitchFamily="34" charset="0"/>
              </a:rPr>
              <a:t>social distancing (2 metres) wherever possible </a:t>
            </a:r>
            <a:endParaRPr lang="en-GB" sz="2000" dirty="0">
              <a:solidFill>
                <a:srgbClr val="0161B3"/>
              </a:solidFill>
              <a:latin typeface="Tw Cen MT" panose="020B0602020104020603" pitchFamily="34" charset="0"/>
            </a:endParaRPr>
          </a:p>
        </p:txBody>
      </p:sp>
      <p:sp>
        <p:nvSpPr>
          <p:cNvPr id="37" name="Rectangle 36">
            <a:extLst>
              <a:ext uri="{FF2B5EF4-FFF2-40B4-BE49-F238E27FC236}">
                <a16:creationId xmlns:a16="http://schemas.microsoft.com/office/drawing/2014/main" id="{72EDC27D-F29B-4FB4-951F-9722982EFD3E}"/>
              </a:ext>
            </a:extLst>
          </p:cNvPr>
          <p:cNvSpPr/>
          <p:nvPr/>
        </p:nvSpPr>
        <p:spPr>
          <a:xfrm>
            <a:off x="9184152" y="1456694"/>
            <a:ext cx="1945917" cy="3267394"/>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61B3"/>
                </a:solidFill>
                <a:latin typeface="Tw Cen MT" panose="020B0602020104020603" pitchFamily="34" charset="0"/>
              </a:rPr>
              <a:t>Plan staff rota carefully to ensure resilience of arrangements</a:t>
            </a:r>
          </a:p>
          <a:p>
            <a:pPr algn="ctr"/>
            <a:endParaRPr lang="en-GB" sz="2000" dirty="0">
              <a:solidFill>
                <a:srgbClr val="0161B3"/>
              </a:solidFill>
              <a:latin typeface="Tw Cen MT" panose="020B0602020104020603" pitchFamily="34" charset="0"/>
            </a:endParaRPr>
          </a:p>
          <a:p>
            <a:pPr algn="ctr"/>
            <a:endParaRPr lang="en-GB" sz="2000" dirty="0">
              <a:solidFill>
                <a:srgbClr val="0161B3"/>
              </a:solidFill>
              <a:latin typeface="Tw Cen MT" panose="020B0602020104020603" pitchFamily="34" charset="0"/>
            </a:endParaRPr>
          </a:p>
          <a:p>
            <a:pPr algn="ctr"/>
            <a:endParaRPr lang="en-GB" sz="800" dirty="0">
              <a:solidFill>
                <a:srgbClr val="0161B3"/>
              </a:solidFill>
              <a:latin typeface="Tw Cen MT" panose="020B0602020104020603" pitchFamily="34" charset="0"/>
            </a:endParaRPr>
          </a:p>
        </p:txBody>
      </p:sp>
      <p:sp>
        <p:nvSpPr>
          <p:cNvPr id="43" name="Rectangle 42">
            <a:extLst>
              <a:ext uri="{FF2B5EF4-FFF2-40B4-BE49-F238E27FC236}">
                <a16:creationId xmlns:a16="http://schemas.microsoft.com/office/drawing/2014/main" id="{B8734E69-7954-47F2-8798-8E3725B8BE90}"/>
              </a:ext>
            </a:extLst>
          </p:cNvPr>
          <p:cNvSpPr/>
          <p:nvPr/>
        </p:nvSpPr>
        <p:spPr>
          <a:xfrm>
            <a:off x="2206366" y="5042618"/>
            <a:ext cx="8949909" cy="1320475"/>
          </a:xfrm>
          <a:prstGeom prst="rect">
            <a:avLst/>
          </a:prstGeom>
          <a:solidFill>
            <a:srgbClr val="0161B3"/>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chemeClr val="bg1"/>
                </a:solidFill>
                <a:latin typeface="Tw Cen MT" panose="020B0602020104020603" pitchFamily="34" charset="0"/>
              </a:rPr>
              <a:t>Provide staff training:</a:t>
            </a:r>
          </a:p>
          <a:p>
            <a:pPr marL="342900" lvl="0" indent="-342900" algn="ctr">
              <a:buFont typeface="Arial" panose="020B0604020202020204" pitchFamily="34" charset="0"/>
              <a:buChar char="•"/>
            </a:pPr>
            <a:r>
              <a:rPr lang="en-GB" sz="2000" dirty="0">
                <a:solidFill>
                  <a:schemeClr val="bg1"/>
                </a:solidFill>
                <a:latin typeface="Tw Cen MT" panose="020B0602020104020603" pitchFamily="34" charset="0"/>
              </a:rPr>
              <a:t>New ways of working: processes, policies and protocols</a:t>
            </a:r>
          </a:p>
          <a:p>
            <a:pPr marL="342900" lvl="0" indent="-342900" algn="ctr">
              <a:buFont typeface="Arial" panose="020B0604020202020204" pitchFamily="34" charset="0"/>
              <a:buChar char="•"/>
            </a:pPr>
            <a:r>
              <a:rPr lang="en-GB" sz="2000" dirty="0">
                <a:solidFill>
                  <a:schemeClr val="bg1"/>
                </a:solidFill>
                <a:latin typeface="Tw Cen MT" panose="020B0602020104020603" pitchFamily="34" charset="0"/>
              </a:rPr>
              <a:t>Personal Protective Equipment (PPE)</a:t>
            </a:r>
          </a:p>
          <a:p>
            <a:pPr marL="342900" lvl="0" indent="-342900" algn="ctr">
              <a:buFont typeface="Arial" panose="020B0604020202020204" pitchFamily="34" charset="0"/>
              <a:buChar char="•"/>
            </a:pPr>
            <a:r>
              <a:rPr lang="en-GB" sz="2000" dirty="0">
                <a:solidFill>
                  <a:schemeClr val="bg1"/>
                </a:solidFill>
                <a:latin typeface="Tw Cen MT" panose="020B0602020104020603" pitchFamily="34" charset="0"/>
              </a:rPr>
              <a:t>Infection Prevention and Control, including hand and respiratory hygiene</a:t>
            </a:r>
          </a:p>
        </p:txBody>
      </p:sp>
      <p:sp>
        <p:nvSpPr>
          <p:cNvPr id="3" name="TextBox 2">
            <a:extLst>
              <a:ext uri="{FF2B5EF4-FFF2-40B4-BE49-F238E27FC236}">
                <a16:creationId xmlns:a16="http://schemas.microsoft.com/office/drawing/2014/main" id="{A25DEDFA-6DD9-4E0F-A6BC-5564A87DE76E}"/>
              </a:ext>
            </a:extLst>
          </p:cNvPr>
          <p:cNvSpPr txBox="1"/>
          <p:nvPr/>
        </p:nvSpPr>
        <p:spPr>
          <a:xfrm>
            <a:off x="2206366" y="662393"/>
            <a:ext cx="1964192"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Considerations</a:t>
            </a:r>
          </a:p>
        </p:txBody>
      </p:sp>
      <mc:AlternateContent xmlns:mc="http://schemas.openxmlformats.org/markup-compatibility/2006" xmlns:pslz="http://schemas.microsoft.com/office/powerpoint/2016/slidezoom">
        <mc:Choice Requires="pslz">
          <p:graphicFrame>
            <p:nvGraphicFramePr>
              <p:cNvPr id="38" name="Slide Zoom 37">
                <a:extLst>
                  <a:ext uri="{FF2B5EF4-FFF2-40B4-BE49-F238E27FC236}">
                    <a16:creationId xmlns:a16="http://schemas.microsoft.com/office/drawing/2014/main" id="{C0968863-AC71-4DDD-A46E-A7E32D5A67AC}"/>
                  </a:ext>
                </a:extLst>
              </p:cNvPr>
              <p:cNvGraphicFramePr>
                <a:graphicFrameLocks noChangeAspect="1"/>
              </p:cNvGraphicFramePr>
              <p:nvPr>
                <p:extLst>
                  <p:ext uri="{D42A27DB-BD31-4B8C-83A1-F6EECF244321}">
                    <p14:modId xmlns:p14="http://schemas.microsoft.com/office/powerpoint/2010/main" val="139969437"/>
                  </p:ext>
                </p:extLst>
              </p:nvPr>
            </p:nvGraphicFramePr>
            <p:xfrm>
              <a:off x="9485929" y="3603587"/>
              <a:ext cx="1426188" cy="801677"/>
            </p:xfrm>
            <a:graphic>
              <a:graphicData uri="http://schemas.microsoft.com/office/powerpoint/2016/slidezoom">
                <pslz:sldZm>
                  <pslz:sldZmObj sldId="497" cId="1313246770">
                    <pslz:zmPr id="{0E7C01AA-0074-4200-A3A8-5F973033BB84}" returnToParent="0" imageType="cover" transitionDur="1000">
                      <p166:blipFill xmlns:p166="http://schemas.microsoft.com/office/powerpoint/2016/6/main">
                        <a:blip r:embed="rId2"/>
                        <a:stretch>
                          <a:fillRect/>
                        </a:stretch>
                      </p166:blipFill>
                      <p166:spPr xmlns:p166="http://schemas.microsoft.com/office/powerpoint/2016/6/main">
                        <a:xfrm>
                          <a:off x="0" y="0"/>
                          <a:ext cx="1426188" cy="801677"/>
                        </a:xfrm>
                        <a:prstGeom prst="rect">
                          <a:avLst/>
                        </a:prstGeom>
                        <a:ln w="3175">
                          <a:solidFill>
                            <a:prstClr val="ltGray"/>
                          </a:solidFill>
                        </a:ln>
                      </p166:spPr>
                    </pslz:zmPr>
                  </pslz:sldZmObj>
                </pslz:sldZm>
              </a:graphicData>
            </a:graphic>
          </p:graphicFrame>
        </mc:Choice>
        <mc:Fallback xmlns="">
          <p:pic>
            <p:nvPicPr>
              <p:cNvPr id="38" name="Slide Zoom 37">
                <a:hlinkClick r:id="rId3" action="ppaction://hlinksldjump"/>
                <a:extLst>
                  <a:ext uri="{FF2B5EF4-FFF2-40B4-BE49-F238E27FC236}">
                    <a16:creationId xmlns:a16="http://schemas.microsoft.com/office/drawing/2014/main" id="{C0968863-AC71-4DDD-A46E-A7E32D5A67AC}"/>
                  </a:ext>
                </a:extLst>
              </p:cNvPr>
              <p:cNvPicPr>
                <a:picLocks noGrp="1" noRot="1" noChangeAspect="1" noMove="1" noResize="1" noEditPoints="1" noAdjustHandles="1" noChangeArrowheads="1" noChangeShapeType="1"/>
              </p:cNvPicPr>
              <p:nvPr/>
            </p:nvPicPr>
            <p:blipFill>
              <a:blip r:embed="rId4"/>
              <a:stretch>
                <a:fillRect/>
              </a:stretch>
            </p:blipFill>
            <p:spPr>
              <a:xfrm>
                <a:off x="9485929" y="3603587"/>
                <a:ext cx="1426188" cy="801677"/>
              </a:xfrm>
              <a:prstGeom prst="rect">
                <a:avLst/>
              </a:prstGeom>
              <a:ln w="3175">
                <a:solidFill>
                  <a:prstClr val="ltGray"/>
                </a:solidFill>
              </a:ln>
            </p:spPr>
          </p:pic>
        </mc:Fallback>
      </mc:AlternateContent>
    </p:spTree>
    <p:extLst>
      <p:ext uri="{BB962C8B-B14F-4D97-AF65-F5344CB8AC3E}">
        <p14:creationId xmlns:p14="http://schemas.microsoft.com/office/powerpoint/2010/main" val="3364106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wipe(left)">
                                      <p:cBhvr>
                                        <p:cTn id="12" dur="500"/>
                                        <p:tgtEl>
                                          <p:spTgt spid="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xEl>
                                              <p:pRg st="1" end="1"/>
                                            </p:txEl>
                                          </p:spTgt>
                                        </p:tgtEl>
                                        <p:attrNameLst>
                                          <p:attrName>style.visibility</p:attrName>
                                        </p:attrNameLst>
                                      </p:cBhvr>
                                      <p:to>
                                        <p:strVal val="visible"/>
                                      </p:to>
                                    </p:set>
                                    <p:animEffect transition="in" filter="wipe(left)">
                                      <p:cBhvr>
                                        <p:cTn id="17" dur="500"/>
                                        <p:tgtEl>
                                          <p:spTgt spid="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5">
                                            <p:txEl>
                                              <p:pRg st="2" end="2"/>
                                            </p:txEl>
                                          </p:spTgt>
                                        </p:tgtEl>
                                        <p:attrNameLst>
                                          <p:attrName>style.visibility</p:attrName>
                                        </p:attrNameLst>
                                      </p:cBhvr>
                                      <p:to>
                                        <p:strVal val="visible"/>
                                      </p:to>
                                    </p:set>
                                    <p:anim calcmode="lin" valueType="num">
                                      <p:cBhvr>
                                        <p:cTn id="22" dur="500" fill="hold"/>
                                        <p:tgtEl>
                                          <p:spTgt spid="3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5">
                                            <p:txEl>
                                              <p:pRg st="3" end="3"/>
                                            </p:txEl>
                                          </p:spTgt>
                                        </p:tgtEl>
                                        <p:attrNameLst>
                                          <p:attrName>style.visibility</p:attrName>
                                        </p:attrNameLst>
                                      </p:cBhvr>
                                      <p:to>
                                        <p:strVal val="visible"/>
                                      </p:to>
                                    </p:set>
                                    <p:anim calcmode="lin" valueType="num">
                                      <p:cBhvr>
                                        <p:cTn id="29" dur="500" fill="hold"/>
                                        <p:tgtEl>
                                          <p:spTgt spid="3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5">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wipe(left)">
                                      <p:cBhvr>
                                        <p:cTn id="36" dur="500"/>
                                        <p:tgtEl>
                                          <p:spTgt spid="36">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xEl>
                                              <p:pRg st="1" end="1"/>
                                            </p:txEl>
                                          </p:spTgt>
                                        </p:tgtEl>
                                        <p:attrNameLst>
                                          <p:attrName>style.visibility</p:attrName>
                                        </p:attrNameLst>
                                      </p:cBhvr>
                                      <p:to>
                                        <p:strVal val="visible"/>
                                      </p:to>
                                    </p:set>
                                    <p:animEffect transition="in" filter="wipe(left)">
                                      <p:cBhvr>
                                        <p:cTn id="39" dur="500"/>
                                        <p:tgtEl>
                                          <p:spTgt spid="3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animEffect transition="in" filter="wipe(left)">
                                      <p:cBhvr>
                                        <p:cTn id="44" dur="500"/>
                                        <p:tgtEl>
                                          <p:spTgt spid="3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 calcmode="lin" valueType="num">
                                      <p:cBhvr>
                                        <p:cTn id="56"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4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3">
                                            <p:txEl>
                                              <p:pRg st="1" end="1"/>
                                            </p:txEl>
                                          </p:spTgt>
                                        </p:tgtEl>
                                        <p:attrNameLst>
                                          <p:attrName>style.visibility</p:attrName>
                                        </p:attrNameLst>
                                      </p:cBhvr>
                                      <p:to>
                                        <p:strVal val="visible"/>
                                      </p:to>
                                    </p:set>
                                    <p:animEffect transition="in" filter="fade">
                                      <p:cBhvr>
                                        <p:cTn id="63" dur="500"/>
                                        <p:tgtEl>
                                          <p:spTgt spid="43">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3">
                                            <p:txEl>
                                              <p:pRg st="2" end="2"/>
                                            </p:txEl>
                                          </p:spTgt>
                                        </p:tgtEl>
                                        <p:attrNameLst>
                                          <p:attrName>style.visibility</p:attrName>
                                        </p:attrNameLst>
                                      </p:cBhvr>
                                      <p:to>
                                        <p:strVal val="visible"/>
                                      </p:to>
                                    </p:set>
                                    <p:animEffect transition="in" filter="fade">
                                      <p:cBhvr>
                                        <p:cTn id="68" dur="500"/>
                                        <p:tgtEl>
                                          <p:spTgt spid="43">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3">
                                            <p:txEl>
                                              <p:pRg st="3" end="3"/>
                                            </p:txEl>
                                          </p:spTgt>
                                        </p:tgtEl>
                                        <p:attrNameLst>
                                          <p:attrName>style.visibility</p:attrName>
                                        </p:attrNameLst>
                                      </p:cBhvr>
                                      <p:to>
                                        <p:strVal val="visible"/>
                                      </p:to>
                                    </p:set>
                                    <p:animEffect transition="in" filter="fade">
                                      <p:cBhvr>
                                        <p:cTn id="73" dur="500"/>
                                        <p:tgtEl>
                                          <p:spTgt spid="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sp>
        <p:nvSpPr>
          <p:cNvPr id="43" name="Oval 42">
            <a:extLst>
              <a:ext uri="{FF2B5EF4-FFF2-40B4-BE49-F238E27FC236}">
                <a16:creationId xmlns:a16="http://schemas.microsoft.com/office/drawing/2014/main" id="{8CECB94F-44DC-4882-AD3B-DA81FE713E27}"/>
              </a:ext>
            </a:extLst>
          </p:cNvPr>
          <p:cNvSpPr/>
          <p:nvPr/>
        </p:nvSpPr>
        <p:spPr>
          <a:xfrm>
            <a:off x="1650273" y="1248485"/>
            <a:ext cx="4630862" cy="4660199"/>
          </a:xfrm>
          <a:prstGeom prst="ellipse">
            <a:avLst/>
          </a:prstGeom>
          <a:solidFill>
            <a:srgbClr val="0161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A094DF8-C4A3-4AB0-92B3-44DAF04C9D69}"/>
              </a:ext>
            </a:extLst>
          </p:cNvPr>
          <p:cNvSpPr/>
          <p:nvPr/>
        </p:nvSpPr>
        <p:spPr>
          <a:xfrm>
            <a:off x="2074239" y="1671567"/>
            <a:ext cx="3748053" cy="3872665"/>
          </a:xfrm>
          <a:prstGeom prst="ellipse">
            <a:avLst/>
          </a:prstGeom>
          <a:solidFill>
            <a:srgbClr val="32BC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D3C5278-8613-475C-9C55-257924AE3113}"/>
              </a:ext>
            </a:extLst>
          </p:cNvPr>
          <p:cNvSpPr/>
          <p:nvPr/>
        </p:nvSpPr>
        <p:spPr>
          <a:xfrm>
            <a:off x="5797579" y="1925188"/>
            <a:ext cx="1171776" cy="1219200"/>
          </a:xfrm>
          <a:prstGeom prst="ellipse">
            <a:avLst/>
          </a:prstGeom>
          <a:solidFill>
            <a:srgbClr val="32BCEE"/>
          </a:solidFill>
          <a:ln w="28575">
            <a:solidFill>
              <a:srgbClr val="0161B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2</a:t>
            </a:r>
          </a:p>
        </p:txBody>
      </p:sp>
      <p:sp>
        <p:nvSpPr>
          <p:cNvPr id="47" name="Oval 46">
            <a:extLst>
              <a:ext uri="{FF2B5EF4-FFF2-40B4-BE49-F238E27FC236}">
                <a16:creationId xmlns:a16="http://schemas.microsoft.com/office/drawing/2014/main" id="{65D02129-2DE9-4D29-8060-7E00C487D48C}"/>
              </a:ext>
            </a:extLst>
          </p:cNvPr>
          <p:cNvSpPr/>
          <p:nvPr/>
        </p:nvSpPr>
        <p:spPr>
          <a:xfrm>
            <a:off x="5865422" y="3207978"/>
            <a:ext cx="1171776" cy="1219200"/>
          </a:xfrm>
          <a:prstGeom prst="ellipse">
            <a:avLst/>
          </a:prstGeom>
          <a:solidFill>
            <a:srgbClr val="0161B3"/>
          </a:solidFill>
          <a:ln w="28575">
            <a:solidFill>
              <a:srgbClr val="32B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3</a:t>
            </a:r>
          </a:p>
        </p:txBody>
      </p:sp>
      <p:sp>
        <p:nvSpPr>
          <p:cNvPr id="48" name="Oval 47">
            <a:extLst>
              <a:ext uri="{FF2B5EF4-FFF2-40B4-BE49-F238E27FC236}">
                <a16:creationId xmlns:a16="http://schemas.microsoft.com/office/drawing/2014/main" id="{5E12299B-496B-4FAF-AC12-FA91DD0B6E1A}"/>
              </a:ext>
            </a:extLst>
          </p:cNvPr>
          <p:cNvSpPr/>
          <p:nvPr/>
        </p:nvSpPr>
        <p:spPr>
          <a:xfrm>
            <a:off x="5465826" y="4498301"/>
            <a:ext cx="1171776" cy="1219200"/>
          </a:xfrm>
          <a:prstGeom prst="ellipse">
            <a:avLst/>
          </a:prstGeom>
          <a:solidFill>
            <a:srgbClr val="32BCEE"/>
          </a:solidFill>
          <a:ln w="28575">
            <a:solidFill>
              <a:srgbClr val="0161B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4</a:t>
            </a:r>
          </a:p>
        </p:txBody>
      </p:sp>
      <p:sp>
        <p:nvSpPr>
          <p:cNvPr id="49" name="TextBox 48">
            <a:extLst>
              <a:ext uri="{FF2B5EF4-FFF2-40B4-BE49-F238E27FC236}">
                <a16:creationId xmlns:a16="http://schemas.microsoft.com/office/drawing/2014/main" id="{39B34AA4-C41B-4ADF-B2A7-C9D0DCC593D9}"/>
              </a:ext>
            </a:extLst>
          </p:cNvPr>
          <p:cNvSpPr txBox="1"/>
          <p:nvPr/>
        </p:nvSpPr>
        <p:spPr>
          <a:xfrm>
            <a:off x="6952651" y="2264685"/>
            <a:ext cx="4630862" cy="369332"/>
          </a:xfrm>
          <a:prstGeom prst="rect">
            <a:avLst/>
          </a:prstGeom>
          <a:noFill/>
        </p:spPr>
        <p:txBody>
          <a:bodyPr wrap="square" rtlCol="0">
            <a:spAutoFit/>
          </a:bodyPr>
          <a:lstStyle/>
          <a:p>
            <a:pPr lvl="0"/>
            <a:r>
              <a:rPr lang="en-GB" b="1" dirty="0">
                <a:solidFill>
                  <a:srgbClr val="0161B3"/>
                </a:solidFill>
                <a:latin typeface="Tw Cen MT" panose="020B0602020104020603" pitchFamily="34" charset="0"/>
              </a:rPr>
              <a:t>Do not rotate staff </a:t>
            </a:r>
            <a:r>
              <a:rPr lang="en-GB" dirty="0">
                <a:solidFill>
                  <a:srgbClr val="0161B3"/>
                </a:solidFill>
                <a:latin typeface="Tw Cen MT" panose="020B0602020104020603" pitchFamily="34" charset="0"/>
              </a:rPr>
              <a:t>across different sites</a:t>
            </a:r>
          </a:p>
        </p:txBody>
      </p:sp>
      <p:sp>
        <p:nvSpPr>
          <p:cNvPr id="50" name="TextBox 49">
            <a:extLst>
              <a:ext uri="{FF2B5EF4-FFF2-40B4-BE49-F238E27FC236}">
                <a16:creationId xmlns:a16="http://schemas.microsoft.com/office/drawing/2014/main" id="{98BD6BB2-4315-4074-92D1-77A0BD8CC32E}"/>
              </a:ext>
            </a:extLst>
          </p:cNvPr>
          <p:cNvSpPr txBox="1"/>
          <p:nvPr/>
        </p:nvSpPr>
        <p:spPr>
          <a:xfrm>
            <a:off x="6238493" y="1186162"/>
            <a:ext cx="5345020" cy="646331"/>
          </a:xfrm>
          <a:prstGeom prst="rect">
            <a:avLst/>
          </a:prstGeom>
          <a:noFill/>
        </p:spPr>
        <p:txBody>
          <a:bodyPr wrap="square" rtlCol="0">
            <a:spAutoFit/>
          </a:bodyPr>
          <a:lstStyle/>
          <a:p>
            <a:pPr lvl="0"/>
            <a:r>
              <a:rPr lang="en-GB" b="1" dirty="0">
                <a:solidFill>
                  <a:srgbClr val="0161B3"/>
                </a:solidFill>
                <a:latin typeface="Tw Cen MT" panose="020B0602020104020603" pitchFamily="34" charset="0"/>
              </a:rPr>
              <a:t>Reduce staff mixing </a:t>
            </a:r>
            <a:r>
              <a:rPr lang="en-GB" dirty="0">
                <a:solidFill>
                  <a:srgbClr val="0161B3"/>
                </a:solidFill>
                <a:latin typeface="Tw Cen MT" panose="020B0602020104020603" pitchFamily="34" charset="0"/>
              </a:rPr>
              <a:t>and consider staggered start, break and finish times</a:t>
            </a:r>
          </a:p>
        </p:txBody>
      </p:sp>
      <p:sp>
        <p:nvSpPr>
          <p:cNvPr id="51" name="TextBox 50">
            <a:extLst>
              <a:ext uri="{FF2B5EF4-FFF2-40B4-BE49-F238E27FC236}">
                <a16:creationId xmlns:a16="http://schemas.microsoft.com/office/drawing/2014/main" id="{F6708E93-B173-4F18-825B-A90319FF0EC8}"/>
              </a:ext>
            </a:extLst>
          </p:cNvPr>
          <p:cNvSpPr txBox="1"/>
          <p:nvPr/>
        </p:nvSpPr>
        <p:spPr>
          <a:xfrm>
            <a:off x="6594267" y="4867225"/>
            <a:ext cx="4786223" cy="646331"/>
          </a:xfrm>
          <a:prstGeom prst="rect">
            <a:avLst/>
          </a:prstGeom>
          <a:noFill/>
        </p:spPr>
        <p:txBody>
          <a:bodyPr wrap="square" rtlCol="0">
            <a:spAutoFit/>
          </a:bodyPr>
          <a:lstStyle/>
          <a:p>
            <a:pPr lvl="0"/>
            <a:r>
              <a:rPr lang="en-GB" dirty="0">
                <a:solidFill>
                  <a:srgbClr val="0161B3"/>
                </a:solidFill>
                <a:latin typeface="Tw Cen MT" panose="020B0602020104020603" pitchFamily="34" charset="0"/>
              </a:rPr>
              <a:t>Ensure </a:t>
            </a:r>
            <a:r>
              <a:rPr lang="en-GB" b="1" dirty="0">
                <a:solidFill>
                  <a:srgbClr val="0161B3"/>
                </a:solidFill>
                <a:latin typeface="Tw Cen MT" panose="020B0602020104020603" pitchFamily="34" charset="0"/>
              </a:rPr>
              <a:t>adequate supervision </a:t>
            </a:r>
            <a:r>
              <a:rPr lang="en-GB" dirty="0">
                <a:solidFill>
                  <a:srgbClr val="0161B3"/>
                </a:solidFill>
                <a:latin typeface="Tw Cen MT" panose="020B0602020104020603" pitchFamily="34" charset="0"/>
              </a:rPr>
              <a:t>of staff in place, especially for those in training </a:t>
            </a:r>
          </a:p>
        </p:txBody>
      </p:sp>
      <p:sp>
        <p:nvSpPr>
          <p:cNvPr id="52" name="TextBox 51">
            <a:extLst>
              <a:ext uri="{FF2B5EF4-FFF2-40B4-BE49-F238E27FC236}">
                <a16:creationId xmlns:a16="http://schemas.microsoft.com/office/drawing/2014/main" id="{7CD305DF-F512-420E-A22F-2C2B7DB5A848}"/>
              </a:ext>
            </a:extLst>
          </p:cNvPr>
          <p:cNvSpPr txBox="1"/>
          <p:nvPr/>
        </p:nvSpPr>
        <p:spPr>
          <a:xfrm>
            <a:off x="2739032" y="2909299"/>
            <a:ext cx="2564887" cy="1338828"/>
          </a:xfrm>
          <a:prstGeom prst="rect">
            <a:avLst/>
          </a:prstGeom>
          <a:noFill/>
        </p:spPr>
        <p:txBody>
          <a:bodyPr wrap="square" rtlCol="0">
            <a:spAutoFit/>
          </a:bodyPr>
          <a:lstStyle/>
          <a:p>
            <a:pPr algn="ctr"/>
            <a:r>
              <a:rPr lang="en-US" sz="2700" b="1" dirty="0">
                <a:solidFill>
                  <a:schemeClr val="bg1"/>
                </a:solidFill>
                <a:latin typeface="Tw Cen MT" panose="020B0602020104020603" pitchFamily="34" charset="0"/>
              </a:rPr>
              <a:t>Considerations for planning</a:t>
            </a:r>
          </a:p>
          <a:p>
            <a:pPr algn="ctr"/>
            <a:r>
              <a:rPr lang="en-US" sz="2700" b="1" dirty="0">
                <a:solidFill>
                  <a:schemeClr val="bg1"/>
                </a:solidFill>
                <a:latin typeface="Tw Cen MT" panose="020B0602020104020603" pitchFamily="34" charset="0"/>
              </a:rPr>
              <a:t>staff </a:t>
            </a:r>
            <a:r>
              <a:rPr lang="en-US" sz="2700" b="1" dirty="0" err="1">
                <a:solidFill>
                  <a:schemeClr val="bg1"/>
                </a:solidFill>
                <a:latin typeface="Tw Cen MT" panose="020B0602020104020603" pitchFamily="34" charset="0"/>
              </a:rPr>
              <a:t>rota</a:t>
            </a:r>
            <a:endParaRPr lang="en-US" sz="2700" b="1" dirty="0">
              <a:solidFill>
                <a:schemeClr val="bg1"/>
              </a:solidFill>
              <a:latin typeface="Tw Cen MT" panose="020B0602020104020603" pitchFamily="34" charset="0"/>
            </a:endParaRPr>
          </a:p>
        </p:txBody>
      </p:sp>
      <p:sp>
        <p:nvSpPr>
          <p:cNvPr id="53" name="Oval 52">
            <a:extLst>
              <a:ext uri="{FF2B5EF4-FFF2-40B4-BE49-F238E27FC236}">
                <a16:creationId xmlns:a16="http://schemas.microsoft.com/office/drawing/2014/main" id="{C4ECC80B-531A-4018-B6C4-ED455A4E4314}"/>
              </a:ext>
            </a:extLst>
          </p:cNvPr>
          <p:cNvSpPr/>
          <p:nvPr/>
        </p:nvSpPr>
        <p:spPr>
          <a:xfrm>
            <a:off x="4529670" y="5333500"/>
            <a:ext cx="1171776" cy="1219200"/>
          </a:xfrm>
          <a:prstGeom prst="ellipse">
            <a:avLst/>
          </a:prstGeom>
          <a:solidFill>
            <a:srgbClr val="0161B3"/>
          </a:solidFill>
          <a:ln w="28575">
            <a:solidFill>
              <a:srgbClr val="32B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5</a:t>
            </a:r>
          </a:p>
        </p:txBody>
      </p:sp>
      <p:sp>
        <p:nvSpPr>
          <p:cNvPr id="54" name="Oval 53">
            <a:extLst>
              <a:ext uri="{FF2B5EF4-FFF2-40B4-BE49-F238E27FC236}">
                <a16:creationId xmlns:a16="http://schemas.microsoft.com/office/drawing/2014/main" id="{FB1B1B92-FCE5-4B21-8298-EC18AC30D33B}"/>
              </a:ext>
            </a:extLst>
          </p:cNvPr>
          <p:cNvSpPr/>
          <p:nvPr/>
        </p:nvSpPr>
        <p:spPr>
          <a:xfrm>
            <a:off x="5090527" y="888698"/>
            <a:ext cx="1171776" cy="1219200"/>
          </a:xfrm>
          <a:prstGeom prst="ellipse">
            <a:avLst/>
          </a:prstGeom>
          <a:solidFill>
            <a:srgbClr val="0161B3"/>
          </a:solidFill>
          <a:ln w="28575">
            <a:solidFill>
              <a:srgbClr val="32B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a:t>
            </a:r>
          </a:p>
        </p:txBody>
      </p:sp>
      <p:sp>
        <p:nvSpPr>
          <p:cNvPr id="55" name="TextBox 54">
            <a:extLst>
              <a:ext uri="{FF2B5EF4-FFF2-40B4-BE49-F238E27FC236}">
                <a16:creationId xmlns:a16="http://schemas.microsoft.com/office/drawing/2014/main" id="{1EC48299-FF26-4861-AD66-F5D55E624268}"/>
              </a:ext>
            </a:extLst>
          </p:cNvPr>
          <p:cNvSpPr txBox="1"/>
          <p:nvPr/>
        </p:nvSpPr>
        <p:spPr>
          <a:xfrm>
            <a:off x="7031449" y="3388798"/>
            <a:ext cx="5012774" cy="923330"/>
          </a:xfrm>
          <a:prstGeom prst="rect">
            <a:avLst/>
          </a:prstGeom>
          <a:noFill/>
        </p:spPr>
        <p:txBody>
          <a:bodyPr wrap="square" rtlCol="0">
            <a:spAutoFit/>
          </a:bodyPr>
          <a:lstStyle/>
          <a:p>
            <a:r>
              <a:rPr lang="en-GB" dirty="0">
                <a:solidFill>
                  <a:srgbClr val="0161B3"/>
                </a:solidFill>
                <a:latin typeface="Tw Cen MT" panose="020B0602020104020603" pitchFamily="34" charset="0"/>
              </a:rPr>
              <a:t>Ensure </a:t>
            </a:r>
            <a:r>
              <a:rPr lang="en-GB" b="1" dirty="0">
                <a:solidFill>
                  <a:srgbClr val="0161B3"/>
                </a:solidFill>
                <a:latin typeface="Tw Cen MT" panose="020B0602020104020603" pitchFamily="34" charset="0"/>
              </a:rPr>
              <a:t>appropriate arrangements </a:t>
            </a:r>
            <a:r>
              <a:rPr lang="en-GB" dirty="0">
                <a:solidFill>
                  <a:srgbClr val="0161B3"/>
                </a:solidFill>
                <a:latin typeface="Tw Cen MT" panose="020B0602020104020603" pitchFamily="34" charset="0"/>
              </a:rPr>
              <a:t>in place for staff following risk assessment (to include those living with clinically vulnerable and shielded)</a:t>
            </a:r>
            <a:endParaRPr lang="en-GB" b="1" dirty="0">
              <a:solidFill>
                <a:srgbClr val="0161B3"/>
              </a:solidFill>
              <a:latin typeface="Tw Cen MT" panose="020B0602020104020603" pitchFamily="34" charset="0"/>
            </a:endParaRPr>
          </a:p>
        </p:txBody>
      </p:sp>
      <p:sp>
        <p:nvSpPr>
          <p:cNvPr id="56" name="TextBox 55">
            <a:extLst>
              <a:ext uri="{FF2B5EF4-FFF2-40B4-BE49-F238E27FC236}">
                <a16:creationId xmlns:a16="http://schemas.microsoft.com/office/drawing/2014/main" id="{3E0F5468-5ED8-4DEF-9130-7ECBD27346B8}"/>
              </a:ext>
            </a:extLst>
          </p:cNvPr>
          <p:cNvSpPr txBox="1"/>
          <p:nvPr/>
        </p:nvSpPr>
        <p:spPr>
          <a:xfrm>
            <a:off x="5662208" y="5794444"/>
            <a:ext cx="5839401" cy="646331"/>
          </a:xfrm>
          <a:prstGeom prst="rect">
            <a:avLst/>
          </a:prstGeom>
          <a:noFill/>
        </p:spPr>
        <p:txBody>
          <a:bodyPr wrap="square" rtlCol="0">
            <a:spAutoFit/>
          </a:bodyPr>
          <a:lstStyle/>
          <a:p>
            <a:r>
              <a:rPr lang="en-GB" dirty="0">
                <a:solidFill>
                  <a:srgbClr val="0161B3"/>
                </a:solidFill>
                <a:latin typeface="Tw Cen MT" panose="020B0602020104020603" pitchFamily="34" charset="0"/>
              </a:rPr>
              <a:t>Staff who provide care for possible or confirmed cases </a:t>
            </a:r>
            <a:r>
              <a:rPr lang="en-GB" b="1" dirty="0">
                <a:solidFill>
                  <a:srgbClr val="0161B3"/>
                </a:solidFill>
                <a:latin typeface="Tw Cen MT" panose="020B0602020104020603" pitchFamily="34" charset="0"/>
              </a:rPr>
              <a:t>should not provide care</a:t>
            </a:r>
            <a:r>
              <a:rPr lang="en-GB" dirty="0">
                <a:solidFill>
                  <a:srgbClr val="0161B3"/>
                </a:solidFill>
                <a:latin typeface="Tw Cen MT" panose="020B0602020104020603" pitchFamily="34" charset="0"/>
              </a:rPr>
              <a:t> for other patients</a:t>
            </a:r>
          </a:p>
        </p:txBody>
      </p:sp>
      <p:grpSp>
        <p:nvGrpSpPr>
          <p:cNvPr id="57" name="Group 56">
            <a:extLst>
              <a:ext uri="{FF2B5EF4-FFF2-40B4-BE49-F238E27FC236}">
                <a16:creationId xmlns:a16="http://schemas.microsoft.com/office/drawing/2014/main" id="{83A84104-597D-41BC-8901-B96BC644CA72}"/>
              </a:ext>
            </a:extLst>
          </p:cNvPr>
          <p:cNvGrpSpPr/>
          <p:nvPr/>
        </p:nvGrpSpPr>
        <p:grpSpPr>
          <a:xfrm rot="10800000">
            <a:off x="427687" y="463397"/>
            <a:ext cx="1426188" cy="2632873"/>
            <a:chOff x="2280604" y="3310727"/>
            <a:chExt cx="1426188" cy="2632873"/>
          </a:xfrm>
          <a:effectLst>
            <a:reflection blurRad="6350" stA="52000" endA="300" endPos="35000" dir="5400000" sy="-100000" algn="bl" rotWithShape="0"/>
          </a:effectLst>
        </p:grpSpPr>
        <p:sp>
          <p:nvSpPr>
            <p:cNvPr id="58" name="Oval 57">
              <a:extLst>
                <a:ext uri="{FF2B5EF4-FFF2-40B4-BE49-F238E27FC236}">
                  <a16:creationId xmlns:a16="http://schemas.microsoft.com/office/drawing/2014/main" id="{F621965D-AFB2-48A7-8222-A8AFA11EE721}"/>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086893A-807F-4EB4-B939-6941C9E72FA0}"/>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1CC4F10-415A-4308-8679-99D0AF2CD55C}"/>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181581F-38BB-4EBE-9991-7952B5B19285}"/>
                </a:ext>
              </a:extLst>
            </p:cNvPr>
            <p:cNvSpPr txBox="1"/>
            <p:nvPr/>
          </p:nvSpPr>
          <p:spPr>
            <a:xfrm rot="10800000">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spTree>
    <p:extLst>
      <p:ext uri="{BB962C8B-B14F-4D97-AF65-F5344CB8AC3E}">
        <p14:creationId xmlns:p14="http://schemas.microsoft.com/office/powerpoint/2010/main" val="1313246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1+#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1+#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0-#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1+#ppt_w/2"/>
                                          </p:val>
                                        </p:tav>
                                        <p:tav tm="100000">
                                          <p:val>
                                            <p:strVal val="#ppt_x"/>
                                          </p:val>
                                        </p:tav>
                                      </p:tavLst>
                                    </p:anim>
                                    <p:anim calcmode="lin" valueType="num">
                                      <p:cBhvr additive="base">
                                        <p:cTn id="3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1+#ppt_w/2"/>
                                          </p:val>
                                        </p:tav>
                                        <p:tav tm="100000">
                                          <p:val>
                                            <p:strVal val="#ppt_x"/>
                                          </p:val>
                                        </p:tav>
                                      </p:tavLst>
                                    </p:anim>
                                    <p:anim calcmode="lin" valueType="num">
                                      <p:cBhvr additive="base">
                                        <p:cTn id="4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0-#ppt_w/2"/>
                                          </p:val>
                                        </p:tav>
                                        <p:tav tm="100000">
                                          <p:val>
                                            <p:strVal val="#ppt_x"/>
                                          </p:val>
                                        </p:tav>
                                      </p:tavLst>
                                    </p:anim>
                                    <p:anim calcmode="lin" valueType="num">
                                      <p:cBhvr additive="base">
                                        <p:cTn id="48" dur="500" fill="hold"/>
                                        <p:tgtEl>
                                          <p:spTgt spid="5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1+#ppt_w/2"/>
                                          </p:val>
                                        </p:tav>
                                        <p:tav tm="100000">
                                          <p:val>
                                            <p:strVal val="#ppt_x"/>
                                          </p:val>
                                        </p:tav>
                                      </p:tavLst>
                                    </p:anim>
                                    <p:anim calcmode="lin" valueType="num">
                                      <p:cBhvr additive="base">
                                        <p:cTn id="52"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p:bldP spid="50" grpId="0"/>
      <p:bldP spid="51" grpId="0"/>
      <p:bldP spid="53" grpId="0" animBg="1"/>
      <p:bldP spid="54" grpId="0" animBg="1"/>
      <p:bldP spid="55" grpId="0"/>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48541" y="4300666"/>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endCxn id="25" idx="3"/>
          </p:cNvCxnSpPr>
          <p:nvPr/>
        </p:nvCxnSpPr>
        <p:spPr>
          <a:xfrm>
            <a:off x="5614737" y="8377200"/>
            <a:ext cx="2110108" cy="164893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825276" y="4277827"/>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p:cNvCxnSpPr>
          <p:nvPr/>
        </p:nvCxnSpPr>
        <p:spPr>
          <a:xfrm flipV="1">
            <a:off x="4921954" y="754483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00127" y="8058670"/>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65869" y="1876653"/>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rot="10800000">
            <a:off x="498160" y="359745"/>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rot="10800000">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17681" y="-3057988"/>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15985" y="7602125"/>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936193" y="1853814"/>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8" name="TextBox 37">
            <a:extLst>
              <a:ext uri="{FF2B5EF4-FFF2-40B4-BE49-F238E27FC236}">
                <a16:creationId xmlns:a16="http://schemas.microsoft.com/office/drawing/2014/main" id="{F30DD963-0F83-47AF-B081-70D7109D6BDA}"/>
              </a:ext>
            </a:extLst>
          </p:cNvPr>
          <p:cNvSpPr txBox="1"/>
          <p:nvPr/>
        </p:nvSpPr>
        <p:spPr>
          <a:xfrm>
            <a:off x="2085861" y="444968"/>
            <a:ext cx="3093860"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Supporting information</a:t>
            </a:r>
          </a:p>
        </p:txBody>
      </p:sp>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765CB9CA-6140-4D4B-B902-502797C6E28B}"/>
                  </a:ext>
                </a:extLst>
              </p:cNvPr>
              <p:cNvGraphicFramePr>
                <a:graphicFrameLocks noChangeAspect="1"/>
              </p:cNvGraphicFramePr>
              <p:nvPr>
                <p:extLst>
                  <p:ext uri="{D42A27DB-BD31-4B8C-83A1-F6EECF244321}">
                    <p14:modId xmlns:p14="http://schemas.microsoft.com/office/powerpoint/2010/main" val="2753530907"/>
                  </p:ext>
                </p:extLst>
              </p:nvPr>
            </p:nvGraphicFramePr>
            <p:xfrm>
              <a:off x="7042769" y="5150550"/>
              <a:ext cx="1552188" cy="1159069"/>
            </p:xfrm>
            <a:graphic>
              <a:graphicData uri="http://schemas.microsoft.com/office/powerpoint/2016/slidezoom">
                <pslz:sldZm>
                  <pslz:sldZmObj sldId="466" cId="1956056560">
                    <pslz:zmPr id="{4D250B8A-DBD9-4630-8159-354B469D276E}" returnToParent="0" imageType="cover" transitionDur="1000">
                      <p166:blipFill xmlns:p166="http://schemas.microsoft.com/office/powerpoint/2016/6/main">
                        <a:blip r:embed="rId2"/>
                        <a:stretch>
                          <a:fillRect/>
                        </a:stretch>
                      </p166:blipFill>
                      <p166:spPr xmlns:p166="http://schemas.microsoft.com/office/powerpoint/2016/6/main">
                        <a:xfrm>
                          <a:off x="0" y="0"/>
                          <a:ext cx="1552188" cy="1159069"/>
                        </a:xfrm>
                        <a:prstGeom prst="rect">
                          <a:avLst/>
                        </a:prstGeom>
                        <a:ln w="3175">
                          <a:solidFill>
                            <a:srgbClr val="98012E"/>
                          </a:solidFill>
                        </a:ln>
                      </p166:spPr>
                    </pslz:zmPr>
                  </pslz:sldZmObj>
                </pslz:sldZm>
              </a:graphicData>
            </a:graphic>
          </p:graphicFrame>
        </mc:Choice>
        <mc:Fallback xmlns="">
          <p:pic>
            <p:nvPicPr>
              <p:cNvPr id="34" name="Slide Zoom 33">
                <a:hlinkClick r:id="rId3" action="ppaction://hlinksldjump"/>
                <a:extLst>
                  <a:ext uri="{FF2B5EF4-FFF2-40B4-BE49-F238E27FC236}">
                    <a16:creationId xmlns:a16="http://schemas.microsoft.com/office/drawing/2014/main" id="{765CB9CA-6140-4D4B-B902-502797C6E28B}"/>
                  </a:ext>
                </a:extLst>
              </p:cNvPr>
              <p:cNvPicPr>
                <a:picLocks noGrp="1" noRot="1" noChangeAspect="1" noMove="1" noResize="1" noEditPoints="1" noAdjustHandles="1" noChangeArrowheads="1" noChangeShapeType="1"/>
              </p:cNvPicPr>
              <p:nvPr/>
            </p:nvPicPr>
            <p:blipFill>
              <a:blip r:embed="rId4"/>
              <a:stretch>
                <a:fillRect/>
              </a:stretch>
            </p:blipFill>
            <p:spPr>
              <a:xfrm>
                <a:off x="7042769" y="5150550"/>
                <a:ext cx="1552188" cy="1159069"/>
              </a:xfrm>
              <a:prstGeom prst="rect">
                <a:avLst/>
              </a:prstGeom>
              <a:ln w="3175">
                <a:solidFill>
                  <a:srgbClr val="98012E"/>
                </a:solidFill>
              </a:ln>
            </p:spPr>
          </p:pic>
        </mc:Fallback>
      </mc:AlternateContent>
      <mc:AlternateContent xmlns:mc="http://schemas.openxmlformats.org/markup-compatibility/2006" xmlns:pslz="http://schemas.microsoft.com/office/powerpoint/2016/slidezoom">
        <mc:Choice Requires="pslz">
          <p:graphicFrame>
            <p:nvGraphicFramePr>
              <p:cNvPr id="36" name="Slide Zoom 35">
                <a:extLst>
                  <a:ext uri="{FF2B5EF4-FFF2-40B4-BE49-F238E27FC236}">
                    <a16:creationId xmlns:a16="http://schemas.microsoft.com/office/drawing/2014/main" id="{DAC61B96-1C0D-436E-9518-B6982A864F48}"/>
                  </a:ext>
                </a:extLst>
              </p:cNvPr>
              <p:cNvGraphicFramePr>
                <a:graphicFrameLocks noChangeAspect="1"/>
              </p:cNvGraphicFramePr>
              <p:nvPr>
                <p:extLst>
                  <p:ext uri="{D42A27DB-BD31-4B8C-83A1-F6EECF244321}">
                    <p14:modId xmlns:p14="http://schemas.microsoft.com/office/powerpoint/2010/main" val="36556778"/>
                  </p:ext>
                </p:extLst>
              </p:nvPr>
            </p:nvGraphicFramePr>
            <p:xfrm>
              <a:off x="9497491" y="5150549"/>
              <a:ext cx="1545426" cy="1159069"/>
            </p:xfrm>
            <a:graphic>
              <a:graphicData uri="http://schemas.microsoft.com/office/powerpoint/2016/slidezoom">
                <pslz:sldZm>
                  <pslz:sldZmObj sldId="467" cId="1060178472">
                    <pslz:zmPr id="{33F52A1F-BB97-4BC8-B7CC-A632CAB838AE}" returnToParent="0" imageType="cover" transitionDur="1000">
                      <p166:blipFill xmlns:p166="http://schemas.microsoft.com/office/powerpoint/2016/6/main">
                        <a:blip r:embed="rId5"/>
                        <a:stretch>
                          <a:fillRect/>
                        </a:stretch>
                      </p166:blipFill>
                      <p166:spPr xmlns:p166="http://schemas.microsoft.com/office/powerpoint/2016/6/main">
                        <a:xfrm>
                          <a:off x="0" y="0"/>
                          <a:ext cx="1545426" cy="1159069"/>
                        </a:xfrm>
                        <a:prstGeom prst="rect">
                          <a:avLst/>
                        </a:prstGeom>
                        <a:ln w="3175">
                          <a:solidFill>
                            <a:srgbClr val="98012E"/>
                          </a:solidFill>
                        </a:ln>
                      </p166:spPr>
                    </pslz:zmPr>
                  </pslz:sldZmObj>
                </pslz:sldZm>
              </a:graphicData>
            </a:graphic>
          </p:graphicFrame>
        </mc:Choice>
        <mc:Fallback xmlns="">
          <p:pic>
            <p:nvPicPr>
              <p:cNvPr id="36" name="Slide Zoom 35">
                <a:hlinkClick r:id="rId6" action="ppaction://hlinksldjump"/>
                <a:extLst>
                  <a:ext uri="{FF2B5EF4-FFF2-40B4-BE49-F238E27FC236}">
                    <a16:creationId xmlns:a16="http://schemas.microsoft.com/office/drawing/2014/main" id="{DAC61B96-1C0D-436E-9518-B6982A864F48}"/>
                  </a:ext>
                </a:extLst>
              </p:cNvPr>
              <p:cNvPicPr>
                <a:picLocks noGrp="1" noRot="1" noChangeAspect="1" noMove="1" noResize="1" noEditPoints="1" noAdjustHandles="1" noChangeArrowheads="1" noChangeShapeType="1"/>
              </p:cNvPicPr>
              <p:nvPr/>
            </p:nvPicPr>
            <p:blipFill>
              <a:blip r:embed="rId7"/>
              <a:stretch>
                <a:fillRect/>
              </a:stretch>
            </p:blipFill>
            <p:spPr>
              <a:xfrm>
                <a:off x="9497491" y="5150549"/>
                <a:ext cx="1545426" cy="1159069"/>
              </a:xfrm>
              <a:prstGeom prst="rect">
                <a:avLst/>
              </a:prstGeom>
              <a:ln w="3175">
                <a:solidFill>
                  <a:srgbClr val="98012E"/>
                </a:solidFill>
              </a:ln>
            </p:spPr>
          </p:pic>
        </mc:Fallback>
      </mc:AlternateContent>
      <p:sp>
        <p:nvSpPr>
          <p:cNvPr id="3" name="Rectangle 2">
            <a:extLst>
              <a:ext uri="{FF2B5EF4-FFF2-40B4-BE49-F238E27FC236}">
                <a16:creationId xmlns:a16="http://schemas.microsoft.com/office/drawing/2014/main" id="{2A80A1B9-48CE-48AE-8B03-C58DCC6679C5}"/>
              </a:ext>
            </a:extLst>
          </p:cNvPr>
          <p:cNvSpPr/>
          <p:nvPr/>
        </p:nvSpPr>
        <p:spPr>
          <a:xfrm>
            <a:off x="6519774" y="4149462"/>
            <a:ext cx="4907380" cy="923330"/>
          </a:xfrm>
          <a:prstGeom prst="rect">
            <a:avLst/>
          </a:prstGeom>
        </p:spPr>
        <p:txBody>
          <a:bodyPr wrap="square">
            <a:spAutoFit/>
          </a:bodyPr>
          <a:lstStyle/>
          <a:p>
            <a:pPr algn="ctr"/>
            <a:r>
              <a:rPr lang="en-GB" dirty="0">
                <a:solidFill>
                  <a:srgbClr val="000000"/>
                </a:solidFill>
                <a:latin typeface="Tw Cen MT" panose="020B0602020104020603" pitchFamily="34" charset="0"/>
                <a:ea typeface="Times New Roman" panose="02020603050405020304" pitchFamily="18" charset="0"/>
              </a:rPr>
              <a:t>All members of staff who are self-isolating should be offered the opportunity for coronavirus testing. </a:t>
            </a:r>
          </a:p>
          <a:p>
            <a:pPr algn="ctr"/>
            <a:r>
              <a:rPr lang="en-GB" dirty="0">
                <a:solidFill>
                  <a:srgbClr val="000000"/>
                </a:solidFill>
                <a:latin typeface="Tw Cen MT" panose="020B0602020104020603" pitchFamily="34" charset="0"/>
                <a:ea typeface="Times New Roman" panose="02020603050405020304" pitchFamily="18" charset="0"/>
              </a:rPr>
              <a:t>Book at test at </a:t>
            </a:r>
            <a:r>
              <a:rPr lang="en-GB" u="sng" dirty="0">
                <a:solidFill>
                  <a:srgbClr val="0563C1"/>
                </a:solidFill>
                <a:latin typeface="Tw Cen MT" panose="020B0602020104020603" pitchFamily="34" charset="0"/>
                <a:ea typeface="Times New Roman" panose="02020603050405020304" pitchFamily="18" charset="0"/>
                <a:hlinkClick r:id="rId8"/>
              </a:rPr>
              <a:t>self referral portal</a:t>
            </a:r>
            <a:endParaRPr lang="en-GB" u="sng" dirty="0">
              <a:solidFill>
                <a:srgbClr val="0563C1"/>
              </a:solidFill>
              <a:latin typeface="Tw Cen MT" panose="020B0602020104020603" pitchFamily="34" charset="0"/>
              <a:ea typeface="Times New Roman" panose="02020603050405020304" pitchFamily="18" charset="0"/>
            </a:endParaRPr>
          </a:p>
        </p:txBody>
      </p:sp>
      <p:grpSp>
        <p:nvGrpSpPr>
          <p:cNvPr id="37" name="Group 36">
            <a:extLst>
              <a:ext uri="{FF2B5EF4-FFF2-40B4-BE49-F238E27FC236}">
                <a16:creationId xmlns:a16="http://schemas.microsoft.com/office/drawing/2014/main" id="{349401A5-A6F4-4022-9E49-AE009053435E}"/>
              </a:ext>
            </a:extLst>
          </p:cNvPr>
          <p:cNvGrpSpPr/>
          <p:nvPr/>
        </p:nvGrpSpPr>
        <p:grpSpPr>
          <a:xfrm>
            <a:off x="4445917" y="976746"/>
            <a:ext cx="7057643" cy="3042262"/>
            <a:chOff x="3891831" y="1968007"/>
            <a:chExt cx="7981765" cy="3395086"/>
          </a:xfrm>
        </p:grpSpPr>
        <p:sp>
          <p:nvSpPr>
            <p:cNvPr id="39" name="Oval 38">
              <a:extLst>
                <a:ext uri="{FF2B5EF4-FFF2-40B4-BE49-F238E27FC236}">
                  <a16:creationId xmlns:a16="http://schemas.microsoft.com/office/drawing/2014/main" id="{F7D75809-0DBD-4446-9A94-63D7C64AFD4E}"/>
                </a:ext>
              </a:extLst>
            </p:cNvPr>
            <p:cNvSpPr/>
            <p:nvPr/>
          </p:nvSpPr>
          <p:spPr>
            <a:xfrm>
              <a:off x="3891831" y="1968007"/>
              <a:ext cx="7981765" cy="3395086"/>
            </a:xfrm>
            <a:prstGeom prst="ellipse">
              <a:avLst/>
            </a:pr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Freeform: Shape 39">
              <a:extLst>
                <a:ext uri="{FF2B5EF4-FFF2-40B4-BE49-F238E27FC236}">
                  <a16:creationId xmlns:a16="http://schemas.microsoft.com/office/drawing/2014/main" id="{40F60322-DCEB-4911-8C89-3FB6B425FF0C}"/>
                </a:ext>
              </a:extLst>
            </p:cNvPr>
            <p:cNvSpPr/>
            <p:nvPr/>
          </p:nvSpPr>
          <p:spPr>
            <a:xfrm>
              <a:off x="4298244" y="2300988"/>
              <a:ext cx="7227351" cy="2737420"/>
            </a:xfrm>
            <a:custGeom>
              <a:avLst/>
              <a:gdLst>
                <a:gd name="connsiteX0" fmla="*/ 0 w 7227350"/>
                <a:gd name="connsiteY0" fmla="*/ 1797936 h 3595871"/>
                <a:gd name="connsiteX1" fmla="*/ 3613675 w 7227350"/>
                <a:gd name="connsiteY1" fmla="*/ 0 h 3595871"/>
                <a:gd name="connsiteX2" fmla="*/ 7227350 w 7227350"/>
                <a:gd name="connsiteY2" fmla="*/ 1797936 h 3595871"/>
                <a:gd name="connsiteX3" fmla="*/ 3613675 w 7227350"/>
                <a:gd name="connsiteY3" fmla="*/ 3595872 h 3595871"/>
                <a:gd name="connsiteX4" fmla="*/ 0 w 7227350"/>
                <a:gd name="connsiteY4" fmla="*/ 1797936 h 359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350" h="3595871">
                  <a:moveTo>
                    <a:pt x="0" y="1797936"/>
                  </a:moveTo>
                  <a:cubicBezTo>
                    <a:pt x="0" y="804963"/>
                    <a:pt x="1617897" y="0"/>
                    <a:pt x="3613675" y="0"/>
                  </a:cubicBezTo>
                  <a:cubicBezTo>
                    <a:pt x="5609453" y="0"/>
                    <a:pt x="7227350" y="804963"/>
                    <a:pt x="7227350" y="1797936"/>
                  </a:cubicBezTo>
                  <a:cubicBezTo>
                    <a:pt x="7227350" y="2790909"/>
                    <a:pt x="5609453" y="3595872"/>
                    <a:pt x="3613675" y="3595872"/>
                  </a:cubicBezTo>
                  <a:cubicBezTo>
                    <a:pt x="1617897" y="3595872"/>
                    <a:pt x="0" y="2790909"/>
                    <a:pt x="0" y="1797936"/>
                  </a:cubicBezTo>
                  <a:close/>
                </a:path>
              </a:pathLst>
            </a:custGeom>
            <a:solidFill>
              <a:srgbClr val="32BCEE">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59353" tIns="539193" rIns="1055913" bIns="539192" numCol="1" spcCol="1270" anchor="ctr" anchorCtr="0">
              <a:noAutofit/>
            </a:bodyPr>
            <a:lstStyle/>
            <a:p>
              <a:pPr marL="0" lvl="0" indent="0" algn="ctr" defTabSz="889000">
                <a:lnSpc>
                  <a:spcPct val="90000"/>
                </a:lnSpc>
                <a:spcBef>
                  <a:spcPct val="0"/>
                </a:spcBef>
                <a:spcAft>
                  <a:spcPct val="35000"/>
                </a:spcAft>
                <a:buNone/>
              </a:pPr>
              <a:endParaRPr lang="en-GB" sz="800" kern="1200" dirty="0">
                <a:latin typeface="Tw Cen MT" panose="020B0602020104020603" pitchFamily="34" charset="0"/>
              </a:endParaRPr>
            </a:p>
            <a:p>
              <a:pPr marL="0" lvl="0" indent="0" algn="ctr" defTabSz="889000">
                <a:lnSpc>
                  <a:spcPct val="90000"/>
                </a:lnSpc>
                <a:spcBef>
                  <a:spcPct val="0"/>
                </a:spcBef>
                <a:spcAft>
                  <a:spcPct val="35000"/>
                </a:spcAft>
                <a:buNone/>
              </a:pPr>
              <a:r>
                <a:rPr lang="en-GB" kern="1200" dirty="0">
                  <a:solidFill>
                    <a:schemeClr val="bg1"/>
                  </a:solidFill>
                  <a:latin typeface="Tw Cen MT" panose="020B0602020104020603" pitchFamily="34" charset="0"/>
                </a:rPr>
                <a:t>Staff living in a household where someone has symptoms should not come to work for </a:t>
              </a:r>
              <a:r>
                <a:rPr lang="en-GB" b="1" kern="1200" dirty="0">
                  <a:solidFill>
                    <a:schemeClr val="bg1"/>
                  </a:solidFill>
                  <a:latin typeface="Tw Cen MT" panose="020B0602020104020603" pitchFamily="34" charset="0"/>
                </a:rPr>
                <a:t>14 days </a:t>
              </a:r>
              <a:r>
                <a:rPr lang="en-GB" kern="1200" dirty="0">
                  <a:solidFill>
                    <a:schemeClr val="bg1"/>
                  </a:solidFill>
                  <a:latin typeface="Tw Cen MT" panose="020B0602020104020603" pitchFamily="34" charset="0"/>
                </a:rPr>
                <a:t>since onset of household contact’s symptoms. </a:t>
              </a:r>
            </a:p>
            <a:p>
              <a:pPr marL="0" lvl="0" indent="0" algn="ctr" defTabSz="889000">
                <a:lnSpc>
                  <a:spcPct val="90000"/>
                </a:lnSpc>
                <a:spcBef>
                  <a:spcPct val="0"/>
                </a:spcBef>
                <a:spcAft>
                  <a:spcPct val="35000"/>
                </a:spcAft>
                <a:buNone/>
              </a:pPr>
              <a:r>
                <a:rPr lang="en-GB" kern="1200" dirty="0">
                  <a:solidFill>
                    <a:schemeClr val="bg1"/>
                  </a:solidFill>
                  <a:latin typeface="Tw Cen MT" panose="020B0602020104020603" pitchFamily="34" charset="0"/>
                </a:rPr>
                <a:t>However, if the member of staff becomes symptomatic during the 14 days isolation, they should isolate for </a:t>
              </a:r>
              <a:r>
                <a:rPr lang="en-GB" b="1" kern="1200" dirty="0">
                  <a:solidFill>
                    <a:schemeClr val="bg1"/>
                  </a:solidFill>
                  <a:latin typeface="Tw Cen MT" panose="020B0602020104020603" pitchFamily="34" charset="0"/>
                </a:rPr>
                <a:t>7 days </a:t>
              </a:r>
              <a:r>
                <a:rPr lang="en-GB" kern="1200" dirty="0">
                  <a:solidFill>
                    <a:schemeClr val="bg1"/>
                  </a:solidFill>
                  <a:latin typeface="Tw Cen MT" panose="020B0602020104020603" pitchFamily="34" charset="0"/>
                </a:rPr>
                <a:t>since the onset of their </a:t>
              </a:r>
              <a:r>
                <a:rPr lang="en-GB" u="sng" kern="1200" dirty="0">
                  <a:solidFill>
                    <a:schemeClr val="bg1"/>
                  </a:solidFill>
                  <a:latin typeface="Tw Cen MT" panose="020B0602020104020603" pitchFamily="34" charset="0"/>
                </a:rPr>
                <a:t>symptoms</a:t>
              </a:r>
              <a:r>
                <a:rPr lang="en-GB" kern="1200" dirty="0">
                  <a:solidFill>
                    <a:schemeClr val="bg1"/>
                  </a:solidFill>
                  <a:latin typeface="Tw Cen MT" panose="020B0602020104020603" pitchFamily="34" charset="0"/>
                </a:rPr>
                <a:t> </a:t>
              </a:r>
            </a:p>
          </p:txBody>
        </p:sp>
      </p:grpSp>
      <p:grpSp>
        <p:nvGrpSpPr>
          <p:cNvPr id="46" name="Group 45">
            <a:extLst>
              <a:ext uri="{FF2B5EF4-FFF2-40B4-BE49-F238E27FC236}">
                <a16:creationId xmlns:a16="http://schemas.microsoft.com/office/drawing/2014/main" id="{BF8BE4AB-461E-4B85-9915-065B0229D72D}"/>
              </a:ext>
            </a:extLst>
          </p:cNvPr>
          <p:cNvGrpSpPr/>
          <p:nvPr/>
        </p:nvGrpSpPr>
        <p:grpSpPr>
          <a:xfrm>
            <a:off x="647222" y="3613089"/>
            <a:ext cx="5926888" cy="3123432"/>
            <a:chOff x="881888" y="3640925"/>
            <a:chExt cx="5320619" cy="2979896"/>
          </a:xfrm>
        </p:grpSpPr>
        <p:sp>
          <p:nvSpPr>
            <p:cNvPr id="45" name="Oval 44">
              <a:extLst>
                <a:ext uri="{FF2B5EF4-FFF2-40B4-BE49-F238E27FC236}">
                  <a16:creationId xmlns:a16="http://schemas.microsoft.com/office/drawing/2014/main" id="{848AD8C7-77A5-4EA4-8BFA-1AEC2E9C2A8F}"/>
                </a:ext>
              </a:extLst>
            </p:cNvPr>
            <p:cNvSpPr/>
            <p:nvPr/>
          </p:nvSpPr>
          <p:spPr>
            <a:xfrm>
              <a:off x="881888" y="3640925"/>
              <a:ext cx="5320619" cy="2979896"/>
            </a:xfrm>
            <a:prstGeom prst="ellipse">
              <a:avLst/>
            </a:prstGeom>
            <a:solidFill>
              <a:srgbClr val="0161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2F1DAF4E-5D88-4EB2-93C6-3BF97048EFF8}"/>
                </a:ext>
              </a:extLst>
            </p:cNvPr>
            <p:cNvSpPr/>
            <p:nvPr/>
          </p:nvSpPr>
          <p:spPr>
            <a:xfrm>
              <a:off x="1332305" y="3909412"/>
              <a:ext cx="4586078" cy="2464363"/>
            </a:xfrm>
            <a:custGeom>
              <a:avLst/>
              <a:gdLst>
                <a:gd name="connsiteX0" fmla="*/ 0 w 2320623"/>
                <a:gd name="connsiteY0" fmla="*/ 1160520 h 2321039"/>
                <a:gd name="connsiteX1" fmla="*/ 1160312 w 2320623"/>
                <a:gd name="connsiteY1" fmla="*/ 0 h 2321039"/>
                <a:gd name="connsiteX2" fmla="*/ 2320624 w 2320623"/>
                <a:gd name="connsiteY2" fmla="*/ 1160520 h 2321039"/>
                <a:gd name="connsiteX3" fmla="*/ 1160312 w 2320623"/>
                <a:gd name="connsiteY3" fmla="*/ 2321040 h 2321039"/>
                <a:gd name="connsiteX4" fmla="*/ 0 w 2320623"/>
                <a:gd name="connsiteY4" fmla="*/ 1160520 h 2321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623" h="2321039">
                  <a:moveTo>
                    <a:pt x="0" y="1160520"/>
                  </a:moveTo>
                  <a:cubicBezTo>
                    <a:pt x="0" y="519583"/>
                    <a:pt x="519489" y="0"/>
                    <a:pt x="1160312" y="0"/>
                  </a:cubicBezTo>
                  <a:cubicBezTo>
                    <a:pt x="1801135" y="0"/>
                    <a:pt x="2320624" y="519583"/>
                    <a:pt x="2320624" y="1160520"/>
                  </a:cubicBezTo>
                  <a:cubicBezTo>
                    <a:pt x="2320624" y="1801457"/>
                    <a:pt x="1801135" y="2321040"/>
                    <a:pt x="1160312" y="2321040"/>
                  </a:cubicBezTo>
                  <a:cubicBezTo>
                    <a:pt x="519489" y="2321040"/>
                    <a:pt x="0" y="1801457"/>
                    <a:pt x="0" y="1160520"/>
                  </a:cubicBezTo>
                  <a:close/>
                </a:path>
              </a:pathLst>
            </a:custGeom>
            <a:solidFill>
              <a:srgbClr val="32BCEE">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6839" tIns="357039" rIns="356838" bIns="357039" numCol="1" spcCol="1270" anchor="ctr" anchorCtr="0">
              <a:noAutofit/>
            </a:bodyPr>
            <a:lstStyle/>
            <a:p>
              <a:pPr lvl="0" algn="ctr">
                <a:spcAft>
                  <a:spcPts val="0"/>
                </a:spcAft>
              </a:pPr>
              <a:r>
                <a:rPr lang="en-GB" sz="1700" dirty="0">
                  <a:solidFill>
                    <a:schemeClr val="bg1"/>
                  </a:solidFill>
                  <a:latin typeface="Tw Cen MT" panose="020B0602020104020603" pitchFamily="34" charset="0"/>
                  <a:ea typeface="Calibri" panose="020F0502020204030204" pitchFamily="34" charset="0"/>
                  <a:cs typeface="Times New Roman" panose="02020603050405020304" pitchFamily="18" charset="0"/>
                </a:rPr>
                <a:t>Staff who inadvertently come </a:t>
              </a:r>
            </a:p>
            <a:p>
              <a:pPr lvl="0" algn="ctr">
                <a:spcAft>
                  <a:spcPts val="0"/>
                </a:spcAft>
              </a:pPr>
              <a:r>
                <a:rPr lang="en-GB" sz="1700" dirty="0">
                  <a:solidFill>
                    <a:schemeClr val="bg1"/>
                  </a:solidFill>
                  <a:latin typeface="Tw Cen MT" panose="020B0602020104020603" pitchFamily="34" charset="0"/>
                  <a:ea typeface="Calibri" panose="020F0502020204030204" pitchFamily="34" charset="0"/>
                  <a:cs typeface="Times New Roman" panose="02020603050405020304" pitchFamily="18" charset="0"/>
                </a:rPr>
                <a:t>into contact with a confirmed or suspected </a:t>
              </a:r>
            </a:p>
            <a:p>
              <a:pPr lvl="0" algn="ctr">
                <a:spcAft>
                  <a:spcPts val="0"/>
                </a:spcAft>
              </a:pPr>
              <a:r>
                <a:rPr lang="en-GB" sz="1700" dirty="0">
                  <a:solidFill>
                    <a:schemeClr val="bg1"/>
                  </a:solidFill>
                  <a:latin typeface="Tw Cen MT" panose="020B0602020104020603" pitchFamily="34" charset="0"/>
                  <a:ea typeface="Calibri" panose="020F0502020204030204" pitchFamily="34" charset="0"/>
                  <a:cs typeface="Times New Roman" panose="02020603050405020304" pitchFamily="18" charset="0"/>
                </a:rPr>
                <a:t>COVID-19 patient should undergo a risk assessment to determine if they can remain at work. </a:t>
              </a:r>
              <a:r>
                <a:rPr lang="en-GB" sz="1700" b="1" u="sng" dirty="0">
                  <a:solidFill>
                    <a:schemeClr val="bg1"/>
                  </a:solidFill>
                  <a:latin typeface="Tw Cen MT" panose="020B0602020104020603" pitchFamily="34" charset="0"/>
                  <a:ea typeface="Calibri" panose="020F0502020204030204" pitchFamily="34" charset="0"/>
                  <a:cs typeface="Times New Roman" panose="02020603050405020304" pitchFamily="18" charset="0"/>
                </a:rPr>
                <a:t>The factors include</a:t>
              </a:r>
              <a:r>
                <a:rPr lang="en-GB" sz="1700" dirty="0">
                  <a:solidFill>
                    <a:schemeClr val="bg1"/>
                  </a:solidFill>
                  <a:latin typeface="Tw Cen MT" panose="020B0602020104020603" pitchFamily="34" charset="0"/>
                  <a:ea typeface="Calibri" panose="020F0502020204030204" pitchFamily="34" charset="0"/>
                  <a:cs typeface="Times New Roman" panose="02020603050405020304" pitchFamily="18" charset="0"/>
                </a:rPr>
                <a:t>: severity of patient symptoms, length of exposure, proximity to patient, activities undertaken and whether</a:t>
              </a:r>
            </a:p>
            <a:p>
              <a:pPr lvl="0" algn="ctr">
                <a:spcAft>
                  <a:spcPts val="0"/>
                </a:spcAft>
              </a:pPr>
              <a:r>
                <a:rPr lang="en-GB" sz="1700" dirty="0">
                  <a:solidFill>
                    <a:schemeClr val="bg1"/>
                  </a:solidFill>
                  <a:latin typeface="Tw Cen MT" panose="020B0602020104020603" pitchFamily="34" charset="0"/>
                  <a:ea typeface="Calibri" panose="020F0502020204030204" pitchFamily="34" charset="0"/>
                  <a:cs typeface="Times New Roman" panose="02020603050405020304" pitchFamily="18" charset="0"/>
                </a:rPr>
                <a:t> eyes, nose or mouth were exposed</a:t>
              </a:r>
            </a:p>
          </p:txBody>
        </p:sp>
      </p:grpSp>
      <p:grpSp>
        <p:nvGrpSpPr>
          <p:cNvPr id="41" name="Group 40">
            <a:extLst>
              <a:ext uri="{FF2B5EF4-FFF2-40B4-BE49-F238E27FC236}">
                <a16:creationId xmlns:a16="http://schemas.microsoft.com/office/drawing/2014/main" id="{783F7756-E052-4B30-AA43-CB6DC10C5784}"/>
              </a:ext>
            </a:extLst>
          </p:cNvPr>
          <p:cNvGrpSpPr/>
          <p:nvPr/>
        </p:nvGrpSpPr>
        <p:grpSpPr>
          <a:xfrm>
            <a:off x="2023386" y="1002164"/>
            <a:ext cx="3077864" cy="3031774"/>
            <a:chOff x="838059" y="3723388"/>
            <a:chExt cx="3077864" cy="3077864"/>
          </a:xfrm>
        </p:grpSpPr>
        <p:sp>
          <p:nvSpPr>
            <p:cNvPr id="42" name="Teardrop 41">
              <a:extLst>
                <a:ext uri="{FF2B5EF4-FFF2-40B4-BE49-F238E27FC236}">
                  <a16:creationId xmlns:a16="http://schemas.microsoft.com/office/drawing/2014/main" id="{52B7E988-BD75-4BCC-A93B-B3B988F1880C}"/>
                </a:ext>
              </a:extLst>
            </p:cNvPr>
            <p:cNvSpPr/>
            <p:nvPr/>
          </p:nvSpPr>
          <p:spPr>
            <a:xfrm rot="2700000">
              <a:off x="838059" y="3723388"/>
              <a:ext cx="3077864" cy="3077864"/>
            </a:xfrm>
            <a:prstGeom prst="teardrop">
              <a:avLst>
                <a:gd name="adj" fmla="val 100000"/>
              </a:avLst>
            </a:pr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43" name="Freeform: Shape 42">
              <a:extLst>
                <a:ext uri="{FF2B5EF4-FFF2-40B4-BE49-F238E27FC236}">
                  <a16:creationId xmlns:a16="http://schemas.microsoft.com/office/drawing/2014/main" id="{867482B8-8A5B-4703-8E19-C12BAAF43862}"/>
                </a:ext>
              </a:extLst>
            </p:cNvPr>
            <p:cNvSpPr/>
            <p:nvPr/>
          </p:nvSpPr>
          <p:spPr>
            <a:xfrm>
              <a:off x="1237449" y="4068892"/>
              <a:ext cx="2320623" cy="2321039"/>
            </a:xfrm>
            <a:custGeom>
              <a:avLst/>
              <a:gdLst>
                <a:gd name="connsiteX0" fmla="*/ 0 w 2320623"/>
                <a:gd name="connsiteY0" fmla="*/ 1160520 h 2321039"/>
                <a:gd name="connsiteX1" fmla="*/ 1160312 w 2320623"/>
                <a:gd name="connsiteY1" fmla="*/ 0 h 2321039"/>
                <a:gd name="connsiteX2" fmla="*/ 2320624 w 2320623"/>
                <a:gd name="connsiteY2" fmla="*/ 1160520 h 2321039"/>
                <a:gd name="connsiteX3" fmla="*/ 1160312 w 2320623"/>
                <a:gd name="connsiteY3" fmla="*/ 2321040 h 2321039"/>
                <a:gd name="connsiteX4" fmla="*/ 0 w 2320623"/>
                <a:gd name="connsiteY4" fmla="*/ 1160520 h 2321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623" h="2321039">
                  <a:moveTo>
                    <a:pt x="0" y="1160520"/>
                  </a:moveTo>
                  <a:cubicBezTo>
                    <a:pt x="0" y="519583"/>
                    <a:pt x="519489" y="0"/>
                    <a:pt x="1160312" y="0"/>
                  </a:cubicBezTo>
                  <a:cubicBezTo>
                    <a:pt x="1801135" y="0"/>
                    <a:pt x="2320624" y="519583"/>
                    <a:pt x="2320624" y="1160520"/>
                  </a:cubicBezTo>
                  <a:cubicBezTo>
                    <a:pt x="2320624" y="1801457"/>
                    <a:pt x="1801135" y="2321040"/>
                    <a:pt x="1160312" y="2321040"/>
                  </a:cubicBezTo>
                  <a:cubicBezTo>
                    <a:pt x="519489" y="2321040"/>
                    <a:pt x="0" y="1801457"/>
                    <a:pt x="0" y="1160520"/>
                  </a:cubicBezTo>
                  <a:close/>
                </a:path>
              </a:pathLst>
            </a:custGeom>
            <a:solidFill>
              <a:srgbClr val="32BCEE">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6839" tIns="357039" rIns="356838" bIns="357039" numCol="1" spcCol="1270" anchor="ctr" anchorCtr="0">
              <a:noAutofit/>
            </a:bodyPr>
            <a:lstStyle/>
            <a:p>
              <a:pPr marL="0" lvl="0" indent="0" algn="ctr" defTabSz="889000">
                <a:lnSpc>
                  <a:spcPct val="90000"/>
                </a:lnSpc>
                <a:spcBef>
                  <a:spcPct val="0"/>
                </a:spcBef>
                <a:spcAft>
                  <a:spcPct val="35000"/>
                </a:spcAft>
                <a:buNone/>
              </a:pPr>
              <a:r>
                <a:rPr lang="en-GB" kern="1200" dirty="0">
                  <a:solidFill>
                    <a:schemeClr val="bg1"/>
                  </a:solidFill>
                  <a:latin typeface="Tw Cen MT" panose="020B0602020104020603" pitchFamily="34" charset="0"/>
                </a:rPr>
                <a:t>Staff with COVID-19 symptoms should not come to work for  </a:t>
              </a:r>
              <a:r>
                <a:rPr lang="en-GB" b="1" kern="1200" dirty="0">
                  <a:solidFill>
                    <a:schemeClr val="bg1"/>
                  </a:solidFill>
                  <a:latin typeface="Tw Cen MT" panose="020B0602020104020603" pitchFamily="34" charset="0"/>
                </a:rPr>
                <a:t>7 days </a:t>
              </a:r>
              <a:r>
                <a:rPr lang="en-GB" kern="1200" dirty="0">
                  <a:solidFill>
                    <a:schemeClr val="bg1"/>
                  </a:solidFill>
                  <a:latin typeface="Tw Cen MT" panose="020B0602020104020603" pitchFamily="34" charset="0"/>
                </a:rPr>
                <a:t>since onset of symptoms</a:t>
              </a:r>
            </a:p>
          </p:txBody>
        </p:sp>
      </p:grpSp>
    </p:spTree>
    <p:extLst>
      <p:ext uri="{BB962C8B-B14F-4D97-AF65-F5344CB8AC3E}">
        <p14:creationId xmlns:p14="http://schemas.microsoft.com/office/powerpoint/2010/main" val="42819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1+#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F2F262-B8B7-4879-9706-B74236C575A2}"/>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95605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D4FB-6267-498A-9692-AF735A7BDB7D}"/>
              </a:ext>
            </a:extLst>
          </p:cNvPr>
          <p:cNvSpPr>
            <a:spLocks noGrp="1"/>
          </p:cNvSpPr>
          <p:nvPr>
            <p:ph type="title"/>
          </p:nvPr>
        </p:nvSpPr>
        <p:spPr/>
        <p:txBody>
          <a:bodyPr/>
          <a:lstStyle/>
          <a:p>
            <a:r>
              <a:rPr lang="en-GB" dirty="0"/>
              <a:t>Categories of clinically vulnerable people</a:t>
            </a:r>
          </a:p>
        </p:txBody>
      </p:sp>
      <p:graphicFrame>
        <p:nvGraphicFramePr>
          <p:cNvPr id="4" name="Content Placeholder 3">
            <a:extLst>
              <a:ext uri="{FF2B5EF4-FFF2-40B4-BE49-F238E27FC236}">
                <a16:creationId xmlns:a16="http://schemas.microsoft.com/office/drawing/2014/main" id="{78D95AFC-A37D-4451-AD21-5CFA006AEC69}"/>
              </a:ext>
            </a:extLst>
          </p:cNvPr>
          <p:cNvGraphicFramePr>
            <a:graphicFrameLocks noGrp="1"/>
          </p:cNvGraphicFramePr>
          <p:nvPr>
            <p:ph sz="quarter" idx="10"/>
            <p:extLst>
              <p:ext uri="{D42A27DB-BD31-4B8C-83A1-F6EECF244321}">
                <p14:modId xmlns:p14="http://schemas.microsoft.com/office/powerpoint/2010/main" val="547802500"/>
              </p:ext>
            </p:extLst>
          </p:nvPr>
        </p:nvGraphicFramePr>
        <p:xfrm>
          <a:off x="781878" y="651641"/>
          <a:ext cx="10641498" cy="6422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275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83D792-6BAC-42CF-AA98-7BB023BC18F0}"/>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060178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48541" y="4300666"/>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endCxn id="25" idx="3"/>
          </p:cNvCxnSpPr>
          <p:nvPr/>
        </p:nvCxnSpPr>
        <p:spPr>
          <a:xfrm>
            <a:off x="5614737" y="8377200"/>
            <a:ext cx="2110108" cy="164893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825276" y="4277827"/>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p:cNvCxnSpPr>
          <p:nvPr/>
        </p:nvCxnSpPr>
        <p:spPr>
          <a:xfrm flipV="1">
            <a:off x="4921954" y="754483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00127" y="8058670"/>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65869" y="1876653"/>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rot="10800000">
            <a:off x="498160" y="359745"/>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rot="10800000">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17681" y="-3057988"/>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15985" y="7602125"/>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936193" y="1853814"/>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2" name="Rectangle 1">
            <a:extLst>
              <a:ext uri="{FF2B5EF4-FFF2-40B4-BE49-F238E27FC236}">
                <a16:creationId xmlns:a16="http://schemas.microsoft.com/office/drawing/2014/main" id="{CDA0F38C-1AC0-44B5-9A78-30E4E506A43D}"/>
              </a:ext>
            </a:extLst>
          </p:cNvPr>
          <p:cNvSpPr/>
          <p:nvPr/>
        </p:nvSpPr>
        <p:spPr>
          <a:xfrm>
            <a:off x="2085861" y="1515538"/>
            <a:ext cx="9372626" cy="1200329"/>
          </a:xfrm>
          <a:prstGeom prst="rect">
            <a:avLst/>
          </a:prstGeom>
          <a:ln w="28575">
            <a:solidFill>
              <a:srgbClr val="0161B3"/>
            </a:solidFill>
          </a:ln>
        </p:spPr>
        <p:txBody>
          <a:bodyPr wrap="square">
            <a:spAutoFit/>
          </a:bodyPr>
          <a:lstStyle/>
          <a:p>
            <a:pPr algn="ctr"/>
            <a:r>
              <a:rPr lang="en-GB" sz="2400" dirty="0">
                <a:solidFill>
                  <a:srgbClr val="0161B3"/>
                </a:solidFill>
                <a:latin typeface="Tw Cen MT" panose="020B0602020104020603" pitchFamily="34" charset="0"/>
              </a:rPr>
              <a:t>Consider the impact that the current unprecedented circumstances could have on the wellbeing of everyone who works in the practice and ensure appropriate support is in place</a:t>
            </a:r>
            <a:endParaRPr lang="en-GB" sz="2400" b="1" i="1" dirty="0">
              <a:latin typeface="Tw Cen MT" panose="020B0602020104020603" pitchFamily="34" charset="0"/>
            </a:endParaRPr>
          </a:p>
        </p:txBody>
      </p:sp>
      <p:sp>
        <p:nvSpPr>
          <p:cNvPr id="38" name="TextBox 37">
            <a:extLst>
              <a:ext uri="{FF2B5EF4-FFF2-40B4-BE49-F238E27FC236}">
                <a16:creationId xmlns:a16="http://schemas.microsoft.com/office/drawing/2014/main" id="{F30DD963-0F83-47AF-B081-70D7109D6BDA}"/>
              </a:ext>
            </a:extLst>
          </p:cNvPr>
          <p:cNvSpPr txBox="1"/>
          <p:nvPr/>
        </p:nvSpPr>
        <p:spPr>
          <a:xfrm>
            <a:off x="2085861" y="875552"/>
            <a:ext cx="3093860"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Supporting information</a:t>
            </a:r>
          </a:p>
        </p:txBody>
      </p:sp>
      <p:sp>
        <p:nvSpPr>
          <p:cNvPr id="35" name="Freeform: Shape 34">
            <a:extLst>
              <a:ext uri="{FF2B5EF4-FFF2-40B4-BE49-F238E27FC236}">
                <a16:creationId xmlns:a16="http://schemas.microsoft.com/office/drawing/2014/main" id="{D13F6D75-AF62-4595-A771-A7A06350E716}"/>
              </a:ext>
            </a:extLst>
          </p:cNvPr>
          <p:cNvSpPr/>
          <p:nvPr/>
        </p:nvSpPr>
        <p:spPr>
          <a:xfrm>
            <a:off x="2085861" y="2925200"/>
            <a:ext cx="9372626" cy="720000"/>
          </a:xfrm>
          <a:custGeom>
            <a:avLst/>
            <a:gdLst>
              <a:gd name="connsiteX0" fmla="*/ 0 w 9372626"/>
              <a:gd name="connsiteY0" fmla="*/ 0 h 720000"/>
              <a:gd name="connsiteX1" fmla="*/ 9372626 w 9372626"/>
              <a:gd name="connsiteY1" fmla="*/ 0 h 720000"/>
              <a:gd name="connsiteX2" fmla="*/ 9372626 w 9372626"/>
              <a:gd name="connsiteY2" fmla="*/ 720000 h 720000"/>
              <a:gd name="connsiteX3" fmla="*/ 0 w 9372626"/>
              <a:gd name="connsiteY3" fmla="*/ 720000 h 720000"/>
              <a:gd name="connsiteX4" fmla="*/ 0 w 93726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626" h="720000">
                <a:moveTo>
                  <a:pt x="0" y="0"/>
                </a:moveTo>
                <a:lnTo>
                  <a:pt x="9372626" y="0"/>
                </a:lnTo>
                <a:lnTo>
                  <a:pt x="9372626" y="720000"/>
                </a:lnTo>
                <a:lnTo>
                  <a:pt x="0" y="720000"/>
                </a:lnTo>
                <a:lnTo>
                  <a:pt x="0" y="0"/>
                </a:lnTo>
                <a:close/>
              </a:path>
            </a:pathLst>
          </a:custGeom>
          <a:solidFill>
            <a:srgbClr val="0161B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i="1" kern="1200" dirty="0">
                <a:latin typeface="Tw Cen MT" panose="020B0602020104020603" pitchFamily="34" charset="0"/>
              </a:rPr>
              <a:t>#</a:t>
            </a:r>
            <a:r>
              <a:rPr lang="en-GB" sz="2000" b="1" i="1" kern="1200" dirty="0" err="1">
                <a:latin typeface="Tw Cen MT" panose="020B0602020104020603" pitchFamily="34" charset="0"/>
              </a:rPr>
              <a:t>LookingAfterYouToo</a:t>
            </a:r>
            <a:endParaRPr lang="en-GB" sz="2000" kern="1200" dirty="0">
              <a:latin typeface="Tw Cen MT" panose="020B0602020104020603" pitchFamily="34" charset="0"/>
            </a:endParaRPr>
          </a:p>
        </p:txBody>
      </p:sp>
      <p:sp>
        <p:nvSpPr>
          <p:cNvPr id="36" name="Freeform: Shape 35">
            <a:extLst>
              <a:ext uri="{FF2B5EF4-FFF2-40B4-BE49-F238E27FC236}">
                <a16:creationId xmlns:a16="http://schemas.microsoft.com/office/drawing/2014/main" id="{C85CAE6C-11BD-4AF5-AF0A-7DB89546AE56}"/>
              </a:ext>
            </a:extLst>
          </p:cNvPr>
          <p:cNvSpPr/>
          <p:nvPr/>
        </p:nvSpPr>
        <p:spPr>
          <a:xfrm>
            <a:off x="2085861" y="3645200"/>
            <a:ext cx="9372626" cy="2855627"/>
          </a:xfrm>
          <a:custGeom>
            <a:avLst/>
            <a:gdLst>
              <a:gd name="connsiteX0" fmla="*/ 0 w 9372626"/>
              <a:gd name="connsiteY0" fmla="*/ 0 h 2676375"/>
              <a:gd name="connsiteX1" fmla="*/ 9372626 w 9372626"/>
              <a:gd name="connsiteY1" fmla="*/ 0 h 2676375"/>
              <a:gd name="connsiteX2" fmla="*/ 9372626 w 9372626"/>
              <a:gd name="connsiteY2" fmla="*/ 2676375 h 2676375"/>
              <a:gd name="connsiteX3" fmla="*/ 0 w 9372626"/>
              <a:gd name="connsiteY3" fmla="*/ 2676375 h 2676375"/>
              <a:gd name="connsiteX4" fmla="*/ 0 w 9372626"/>
              <a:gd name="connsiteY4" fmla="*/ 0 h 267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626" h="2676375">
                <a:moveTo>
                  <a:pt x="0" y="0"/>
                </a:moveTo>
                <a:lnTo>
                  <a:pt x="9372626" y="0"/>
                </a:lnTo>
                <a:lnTo>
                  <a:pt x="9372626" y="2676375"/>
                </a:lnTo>
                <a:lnTo>
                  <a:pt x="0" y="2676375"/>
                </a:lnTo>
                <a:lnTo>
                  <a:pt x="0" y="0"/>
                </a:lnTo>
                <a:close/>
              </a:path>
            </a:pathLst>
          </a:custGeom>
          <a:solidFill>
            <a:srgbClr val="32BCEE">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solidFill>
                  <a:schemeClr val="bg1"/>
                </a:solidFill>
                <a:latin typeface="Tw Cen MT" panose="020B0602020104020603" pitchFamily="34" charset="0"/>
              </a:rPr>
              <a:t>Provides</a:t>
            </a:r>
            <a:r>
              <a:rPr lang="en-GB" sz="2000" i="1" kern="1200" dirty="0">
                <a:solidFill>
                  <a:schemeClr val="bg1"/>
                </a:solidFill>
                <a:latin typeface="Tw Cen MT" panose="020B0602020104020603" pitchFamily="34" charset="0"/>
              </a:rPr>
              <a:t> </a:t>
            </a:r>
            <a:r>
              <a:rPr lang="en-GB" sz="2000" kern="1200" dirty="0">
                <a:solidFill>
                  <a:schemeClr val="bg1"/>
                </a:solidFill>
                <a:latin typeface="Tw Cen MT" panose="020B0602020104020603" pitchFamily="34" charset="0"/>
              </a:rPr>
              <a:t>individual coaching support for primary care staff and can be accessed by video link or telephone with highly trained, experienced coaches</a:t>
            </a:r>
          </a:p>
          <a:p>
            <a:pPr marL="228600" lvl="1" indent="-228600" algn="l" defTabSz="889000">
              <a:lnSpc>
                <a:spcPct val="90000"/>
              </a:lnSpc>
              <a:spcBef>
                <a:spcPct val="0"/>
              </a:spcBef>
              <a:spcAft>
                <a:spcPct val="15000"/>
              </a:spcAft>
              <a:buChar char="•"/>
            </a:pPr>
            <a:endParaRPr lang="en-GB" kern="1200" dirty="0">
              <a:solidFill>
                <a:schemeClr val="bg1"/>
              </a:solidFill>
              <a:latin typeface="Tw Cen MT" panose="020B0602020104020603" pitchFamily="34" charset="0"/>
            </a:endParaRPr>
          </a:p>
          <a:p>
            <a:pPr marL="228600" lvl="1" indent="-228600" algn="l" defTabSz="889000">
              <a:lnSpc>
                <a:spcPct val="90000"/>
              </a:lnSpc>
              <a:spcBef>
                <a:spcPct val="0"/>
              </a:spcBef>
              <a:spcAft>
                <a:spcPct val="15000"/>
              </a:spcAft>
              <a:buChar char="•"/>
            </a:pPr>
            <a:r>
              <a:rPr lang="en-GB" sz="2000" kern="1200" dirty="0">
                <a:solidFill>
                  <a:schemeClr val="bg1"/>
                </a:solidFill>
                <a:latin typeface="Tw Cen MT" panose="020B0602020104020603" pitchFamily="34" charset="0"/>
              </a:rPr>
              <a:t>This support is available to all dental staff and provides opportunities to process experiences, develop coping skills, deal with difficult conversations and develop strategies for self-management in difficult circumstances</a:t>
            </a:r>
          </a:p>
          <a:p>
            <a:pPr marL="228600" lvl="1" indent="-228600" algn="l" defTabSz="889000">
              <a:lnSpc>
                <a:spcPct val="90000"/>
              </a:lnSpc>
              <a:spcBef>
                <a:spcPct val="0"/>
              </a:spcBef>
              <a:spcAft>
                <a:spcPct val="15000"/>
              </a:spcAft>
              <a:buChar char="•"/>
            </a:pPr>
            <a:endParaRPr lang="en-GB" kern="1200" dirty="0">
              <a:solidFill>
                <a:schemeClr val="bg1"/>
              </a:solidFill>
              <a:latin typeface="Tw Cen MT" panose="020B0602020104020603" pitchFamily="34" charset="0"/>
            </a:endParaRPr>
          </a:p>
          <a:p>
            <a:pPr marL="228600" lvl="1" indent="-228600" algn="l" defTabSz="889000">
              <a:lnSpc>
                <a:spcPct val="90000"/>
              </a:lnSpc>
              <a:spcBef>
                <a:spcPct val="0"/>
              </a:spcBef>
              <a:spcAft>
                <a:spcPct val="15000"/>
              </a:spcAft>
              <a:buChar char="•"/>
            </a:pPr>
            <a:r>
              <a:rPr lang="en-GB" sz="2000" kern="1200" dirty="0">
                <a:solidFill>
                  <a:schemeClr val="bg1"/>
                </a:solidFill>
                <a:latin typeface="Tw Cen MT" panose="020B0602020104020603" pitchFamily="34" charset="0"/>
              </a:rPr>
              <a:t>Dental staff can </a:t>
            </a:r>
            <a:r>
              <a:rPr lang="en-GB" sz="2000" u="sng" kern="1200" dirty="0">
                <a:solidFill>
                  <a:schemeClr val="bg1"/>
                </a:solidFill>
                <a:latin typeface="Tw Cen MT" panose="020B0602020104020603" pitchFamily="34" charset="0"/>
                <a:hlinkClick r:id="rId2"/>
              </a:rPr>
              <a:t>register</a:t>
            </a:r>
            <a:r>
              <a:rPr lang="en-GB" sz="2000" kern="1200" dirty="0">
                <a:solidFill>
                  <a:schemeClr val="bg1"/>
                </a:solidFill>
                <a:latin typeface="Tw Cen MT" panose="020B0602020104020603" pitchFamily="34" charset="0"/>
              </a:rPr>
              <a:t> and book individual coaching in a way and at a time of day that suits them</a:t>
            </a:r>
          </a:p>
        </p:txBody>
      </p:sp>
    </p:spTree>
    <p:extLst>
      <p:ext uri="{BB962C8B-B14F-4D97-AF65-F5344CB8AC3E}">
        <p14:creationId xmlns:p14="http://schemas.microsoft.com/office/powerpoint/2010/main" val="1030873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935186" y="4376216"/>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5726854"/>
            <a:ext cx="3090608" cy="6866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8911003" y="4298513"/>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3759385"/>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368957" y="3759386"/>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717858" y="1952203"/>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3371508"/>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72104" y="1177128"/>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484815" y="3302841"/>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0021920" y="1874500"/>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Tree>
    <p:extLst>
      <p:ext uri="{BB962C8B-B14F-4D97-AF65-F5344CB8AC3E}">
        <p14:creationId xmlns:p14="http://schemas.microsoft.com/office/powerpoint/2010/main" val="447914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34709" y="4298513"/>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559036" y="10113390"/>
            <a:ext cx="3343499" cy="10975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5328" y="3751369"/>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59036" y="818700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577817" y="8145922"/>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52037" y="1874500"/>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41708" y="7799129"/>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rot="10800000">
            <a:off x="399051" y="28282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rot="10800000">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693675" y="7689377"/>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6245" y="1327356"/>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4" name="Rectangle 33">
            <a:extLst>
              <a:ext uri="{FF2B5EF4-FFF2-40B4-BE49-F238E27FC236}">
                <a16:creationId xmlns:a16="http://schemas.microsoft.com/office/drawing/2014/main" id="{998832DA-8439-4FFC-AAE1-53F86BDC48A2}"/>
              </a:ext>
            </a:extLst>
          </p:cNvPr>
          <p:cNvSpPr/>
          <p:nvPr/>
        </p:nvSpPr>
        <p:spPr>
          <a:xfrm>
            <a:off x="4559036" y="1053449"/>
            <a:ext cx="1945917" cy="2571950"/>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dirty="0">
              <a:solidFill>
                <a:srgbClr val="0161B3"/>
              </a:solidFill>
              <a:latin typeface="Tw Cen MT" panose="020B0602020104020603" pitchFamily="34" charset="0"/>
            </a:endParaRPr>
          </a:p>
          <a:p>
            <a:pPr lvl="0" algn="ctr"/>
            <a:r>
              <a:rPr lang="en-GB" sz="2000" dirty="0">
                <a:solidFill>
                  <a:srgbClr val="0161B3"/>
                </a:solidFill>
                <a:latin typeface="Tw Cen MT" panose="020B0602020104020603" pitchFamily="34" charset="0"/>
              </a:rPr>
              <a:t>Update practice website, answerphone, policies, processes and clinical protocols</a:t>
            </a:r>
          </a:p>
          <a:p>
            <a:pPr lvl="0" algn="ctr"/>
            <a:endParaRPr lang="en-GB" sz="2000" dirty="0">
              <a:solidFill>
                <a:srgbClr val="0161B3"/>
              </a:solidFill>
              <a:latin typeface="Tw Cen MT" panose="020B0602020104020603" pitchFamily="34" charset="0"/>
            </a:endParaRPr>
          </a:p>
        </p:txBody>
      </p:sp>
      <p:sp>
        <p:nvSpPr>
          <p:cNvPr id="35" name="Rectangle 34">
            <a:extLst>
              <a:ext uri="{FF2B5EF4-FFF2-40B4-BE49-F238E27FC236}">
                <a16:creationId xmlns:a16="http://schemas.microsoft.com/office/drawing/2014/main" id="{397EE411-603A-4E4B-AAC6-F3B7C30980ED}"/>
              </a:ext>
            </a:extLst>
          </p:cNvPr>
          <p:cNvSpPr/>
          <p:nvPr/>
        </p:nvSpPr>
        <p:spPr>
          <a:xfrm>
            <a:off x="6912882" y="1053449"/>
            <a:ext cx="1945917" cy="2558338"/>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Ensure visibility of </a:t>
            </a:r>
          </a:p>
          <a:p>
            <a:pPr lvl="0" algn="ctr"/>
            <a:r>
              <a:rPr lang="en-GB" sz="2000" dirty="0">
                <a:solidFill>
                  <a:srgbClr val="0161B3"/>
                </a:solidFill>
                <a:latin typeface="Tw Cen MT" panose="020B0602020104020603" pitchFamily="34" charset="0"/>
              </a:rPr>
              <a:t>zero-tolerance policy </a:t>
            </a:r>
          </a:p>
          <a:p>
            <a:pPr lvl="0" algn="ctr"/>
            <a:r>
              <a:rPr lang="en-GB" sz="2000" dirty="0">
                <a:solidFill>
                  <a:srgbClr val="0161B3"/>
                </a:solidFill>
                <a:latin typeface="Tw Cen MT" panose="020B0602020104020603" pitchFamily="34" charset="0"/>
              </a:rPr>
              <a:t>to protect staff</a:t>
            </a:r>
          </a:p>
        </p:txBody>
      </p:sp>
      <p:sp>
        <p:nvSpPr>
          <p:cNvPr id="36" name="Rectangle 35">
            <a:extLst>
              <a:ext uri="{FF2B5EF4-FFF2-40B4-BE49-F238E27FC236}">
                <a16:creationId xmlns:a16="http://schemas.microsoft.com/office/drawing/2014/main" id="{4A5263AE-CD94-48AC-9B92-D1B07DCBF5FD}"/>
              </a:ext>
            </a:extLst>
          </p:cNvPr>
          <p:cNvSpPr/>
          <p:nvPr/>
        </p:nvSpPr>
        <p:spPr>
          <a:xfrm>
            <a:off x="2201591" y="3991720"/>
            <a:ext cx="1945917" cy="2558337"/>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Plan patient flow through practice</a:t>
            </a: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p:txBody>
      </p:sp>
      <p:sp>
        <p:nvSpPr>
          <p:cNvPr id="37" name="Rectangle 36">
            <a:extLst>
              <a:ext uri="{FF2B5EF4-FFF2-40B4-BE49-F238E27FC236}">
                <a16:creationId xmlns:a16="http://schemas.microsoft.com/office/drawing/2014/main" id="{36322DE5-5C81-43B0-9641-F0DB24027ECE}"/>
              </a:ext>
            </a:extLst>
          </p:cNvPr>
          <p:cNvSpPr/>
          <p:nvPr/>
        </p:nvSpPr>
        <p:spPr>
          <a:xfrm>
            <a:off x="4559035" y="3990507"/>
            <a:ext cx="1945917" cy="2558338"/>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rgbClr val="0161B3"/>
              </a:solidFill>
              <a:latin typeface="Tw Cen MT" panose="020B0602020104020603" pitchFamily="34" charset="0"/>
            </a:endParaRPr>
          </a:p>
          <a:p>
            <a:pPr lvl="0" algn="ctr"/>
            <a:endParaRPr lang="en-GB" dirty="0">
              <a:solidFill>
                <a:srgbClr val="0161B3"/>
              </a:solidFill>
              <a:latin typeface="Tw Cen MT" panose="020B0602020104020603" pitchFamily="34" charset="0"/>
            </a:endParaRPr>
          </a:p>
          <a:p>
            <a:pPr lvl="0" algn="ctr"/>
            <a:endParaRPr lang="en-GB" dirty="0">
              <a:solidFill>
                <a:srgbClr val="0161B3"/>
              </a:solidFill>
              <a:latin typeface="Tw Cen MT" panose="020B0602020104020603" pitchFamily="34" charset="0"/>
            </a:endParaRPr>
          </a:p>
          <a:p>
            <a:pPr lvl="0" algn="ctr"/>
            <a:endParaRPr lang="en-GB" dirty="0">
              <a:solidFill>
                <a:srgbClr val="0161B3"/>
              </a:solidFill>
              <a:latin typeface="Tw Cen MT" panose="020B0602020104020603" pitchFamily="34" charset="0"/>
            </a:endParaRPr>
          </a:p>
          <a:p>
            <a:pPr lvl="0" algn="ctr"/>
            <a:r>
              <a:rPr lang="en-GB" dirty="0">
                <a:solidFill>
                  <a:srgbClr val="0161B3"/>
                </a:solidFill>
                <a:latin typeface="Tw Cen MT" panose="020B0602020104020603" pitchFamily="34" charset="0"/>
              </a:rPr>
              <a:t>Set up Interpretation Services</a:t>
            </a:r>
          </a:p>
          <a:p>
            <a:pPr lvl="0" algn="ctr"/>
            <a:endParaRPr lang="en-GB" dirty="0">
              <a:solidFill>
                <a:srgbClr val="0161B3"/>
              </a:solidFill>
              <a:latin typeface="Tw Cen MT" panose="020B0602020104020603" pitchFamily="34" charset="0"/>
            </a:endParaRPr>
          </a:p>
          <a:p>
            <a:pPr algn="ctr"/>
            <a:r>
              <a:rPr lang="en-GB" b="1" dirty="0">
                <a:solidFill>
                  <a:srgbClr val="0161B3"/>
                </a:solidFill>
                <a:latin typeface="Tw Cen MT" panose="020B0602020104020603" pitchFamily="34" charset="0"/>
              </a:rPr>
              <a:t>Do not allow patient escort for translation/</a:t>
            </a:r>
          </a:p>
          <a:p>
            <a:pPr algn="ctr"/>
            <a:r>
              <a:rPr lang="en-GB" b="1" dirty="0">
                <a:solidFill>
                  <a:srgbClr val="0161B3"/>
                </a:solidFill>
                <a:latin typeface="Tw Cen MT" panose="020B0602020104020603" pitchFamily="34" charset="0"/>
              </a:rPr>
              <a:t>interpretation</a:t>
            </a: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p:txBody>
      </p:sp>
      <p:sp>
        <p:nvSpPr>
          <p:cNvPr id="38" name="Rectangle 37">
            <a:extLst>
              <a:ext uri="{FF2B5EF4-FFF2-40B4-BE49-F238E27FC236}">
                <a16:creationId xmlns:a16="http://schemas.microsoft.com/office/drawing/2014/main" id="{A0A6B495-5C6D-45EA-90DC-62D0D94B5A30}"/>
              </a:ext>
            </a:extLst>
          </p:cNvPr>
          <p:cNvSpPr/>
          <p:nvPr/>
        </p:nvSpPr>
        <p:spPr>
          <a:xfrm>
            <a:off x="9207336" y="3916674"/>
            <a:ext cx="1945917" cy="2554715"/>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a:p>
            <a:pPr lvl="0" algn="ctr"/>
            <a:r>
              <a:rPr lang="en-GB" sz="2000" dirty="0">
                <a:solidFill>
                  <a:srgbClr val="0161B3"/>
                </a:solidFill>
                <a:latin typeface="Tw Cen MT" panose="020B0602020104020603" pitchFamily="34" charset="0"/>
              </a:rPr>
              <a:t>Ensure indemnity and employers liability arrangements in place</a:t>
            </a: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highlight>
                <a:srgbClr val="FFFF00"/>
              </a:highlight>
              <a:latin typeface="Tw Cen MT" panose="020B0602020104020603" pitchFamily="34" charset="0"/>
            </a:endParaRPr>
          </a:p>
        </p:txBody>
      </p:sp>
      <p:sp>
        <p:nvSpPr>
          <p:cNvPr id="40" name="Rectangle 39">
            <a:extLst>
              <a:ext uri="{FF2B5EF4-FFF2-40B4-BE49-F238E27FC236}">
                <a16:creationId xmlns:a16="http://schemas.microsoft.com/office/drawing/2014/main" id="{4D8CCE19-440C-4B5F-B33D-3A555DBFBEBB}"/>
              </a:ext>
            </a:extLst>
          </p:cNvPr>
          <p:cNvSpPr/>
          <p:nvPr/>
        </p:nvSpPr>
        <p:spPr>
          <a:xfrm>
            <a:off x="9207335" y="1034601"/>
            <a:ext cx="1945917" cy="2554715"/>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Develop plan for sequencing </a:t>
            </a:r>
          </a:p>
          <a:p>
            <a:pPr lvl="0" algn="ctr"/>
            <a:r>
              <a:rPr lang="en-GB" sz="2000" dirty="0">
                <a:solidFill>
                  <a:srgbClr val="0161B3"/>
                </a:solidFill>
                <a:latin typeface="Tw Cen MT" panose="020B0602020104020603" pitchFamily="34" charset="0"/>
              </a:rPr>
              <a:t>and </a:t>
            </a:r>
          </a:p>
          <a:p>
            <a:pPr lvl="0" algn="ctr"/>
            <a:r>
              <a:rPr lang="en-GB" sz="2000" dirty="0">
                <a:solidFill>
                  <a:srgbClr val="0161B3"/>
                </a:solidFill>
                <a:latin typeface="Tw Cen MT" panose="020B0602020104020603" pitchFamily="34" charset="0"/>
              </a:rPr>
              <a:t>scheduling </a:t>
            </a:r>
          </a:p>
          <a:p>
            <a:pPr lvl="0" algn="ctr"/>
            <a:r>
              <a:rPr lang="en-GB" sz="2000" dirty="0">
                <a:solidFill>
                  <a:srgbClr val="0161B3"/>
                </a:solidFill>
                <a:latin typeface="Tw Cen MT" panose="020B0602020104020603" pitchFamily="34" charset="0"/>
              </a:rPr>
              <a:t>of patients </a:t>
            </a:r>
          </a:p>
        </p:txBody>
      </p:sp>
      <p:sp>
        <p:nvSpPr>
          <p:cNvPr id="41" name="Rectangle 40">
            <a:extLst>
              <a:ext uri="{FF2B5EF4-FFF2-40B4-BE49-F238E27FC236}">
                <a16:creationId xmlns:a16="http://schemas.microsoft.com/office/drawing/2014/main" id="{7A2B3A0F-A9BE-48E4-A0C4-346F8329398E}"/>
              </a:ext>
            </a:extLst>
          </p:cNvPr>
          <p:cNvSpPr/>
          <p:nvPr/>
        </p:nvSpPr>
        <p:spPr>
          <a:xfrm>
            <a:off x="6916479" y="3956607"/>
            <a:ext cx="1945917" cy="2558337"/>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Enhance decontamination processes</a:t>
            </a: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p:txBody>
      </p:sp>
      <p:sp>
        <p:nvSpPr>
          <p:cNvPr id="43" name="Rectangle 42">
            <a:extLst>
              <a:ext uri="{FF2B5EF4-FFF2-40B4-BE49-F238E27FC236}">
                <a16:creationId xmlns:a16="http://schemas.microsoft.com/office/drawing/2014/main" id="{7571CBFF-83C4-4A94-AE55-A6B41357284F}"/>
              </a:ext>
            </a:extLst>
          </p:cNvPr>
          <p:cNvSpPr/>
          <p:nvPr/>
        </p:nvSpPr>
        <p:spPr>
          <a:xfrm>
            <a:off x="2206904" y="1046884"/>
            <a:ext cx="1945917" cy="2558337"/>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Go through </a:t>
            </a:r>
          </a:p>
          <a:p>
            <a:pPr lvl="0" algn="ctr"/>
            <a:r>
              <a:rPr lang="en-GB" sz="2000" dirty="0">
                <a:solidFill>
                  <a:srgbClr val="0161B3"/>
                </a:solidFill>
                <a:latin typeface="Tw Cen MT" panose="020B0602020104020603" pitchFamily="34" charset="0"/>
              </a:rPr>
              <a:t>NHS England and Improvement (Midlands) checklist on</a:t>
            </a:r>
          </a:p>
          <a:p>
            <a:pPr lvl="0" algn="ctr"/>
            <a:r>
              <a:rPr lang="en-GB" sz="2000" b="1" dirty="0">
                <a:solidFill>
                  <a:srgbClr val="0161B3"/>
                </a:solidFill>
                <a:latin typeface="Tw Cen MT" panose="020B0602020104020603" pitchFamily="34" charset="0"/>
              </a:rPr>
              <a:t>Preparation for reopening</a:t>
            </a:r>
          </a:p>
        </p:txBody>
      </p:sp>
      <p:sp>
        <p:nvSpPr>
          <p:cNvPr id="44" name="TextBox 43">
            <a:extLst>
              <a:ext uri="{FF2B5EF4-FFF2-40B4-BE49-F238E27FC236}">
                <a16:creationId xmlns:a16="http://schemas.microsoft.com/office/drawing/2014/main" id="{08E00E8A-8170-4376-A69B-CAFE09B20718}"/>
              </a:ext>
            </a:extLst>
          </p:cNvPr>
          <p:cNvSpPr txBox="1"/>
          <p:nvPr/>
        </p:nvSpPr>
        <p:spPr>
          <a:xfrm>
            <a:off x="2156581" y="346677"/>
            <a:ext cx="1964192"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Considerations</a:t>
            </a:r>
          </a:p>
        </p:txBody>
      </p:sp>
      <mc:AlternateContent xmlns:mc="http://schemas.openxmlformats.org/markup-compatibility/2006" xmlns:pslz="http://schemas.microsoft.com/office/powerpoint/2016/slidezoom">
        <mc:Choice Requires="pslz">
          <p:graphicFrame>
            <p:nvGraphicFramePr>
              <p:cNvPr id="50" name="Slide Zoom 49">
                <a:extLst>
                  <a:ext uri="{FF2B5EF4-FFF2-40B4-BE49-F238E27FC236}">
                    <a16:creationId xmlns:a16="http://schemas.microsoft.com/office/drawing/2014/main" id="{C1FC4E49-39B5-4C59-8E7A-F999D898CF01}"/>
                  </a:ext>
                </a:extLst>
              </p:cNvPr>
              <p:cNvGraphicFramePr>
                <a:graphicFrameLocks noChangeAspect="1"/>
              </p:cNvGraphicFramePr>
              <p:nvPr>
                <p:extLst>
                  <p:ext uri="{D42A27DB-BD31-4B8C-83A1-F6EECF244321}">
                    <p14:modId xmlns:p14="http://schemas.microsoft.com/office/powerpoint/2010/main" val="2181083742"/>
                  </p:ext>
                </p:extLst>
              </p:nvPr>
            </p:nvGraphicFramePr>
            <p:xfrm>
              <a:off x="2411076" y="5557387"/>
              <a:ext cx="1493562" cy="826514"/>
            </p:xfrm>
            <a:graphic>
              <a:graphicData uri="http://schemas.microsoft.com/office/powerpoint/2016/slidezoom">
                <pslz:sldZm>
                  <pslz:sldZmObj sldId="462" cId="609259279">
                    <pslz:zmPr id="{D68C187A-EA42-47E2-8FB6-87228DB2ACBC}" returnToParent="0" imageType="cover" transitionDur="1000">
                      <p166:blipFill xmlns:p166="http://schemas.microsoft.com/office/powerpoint/2016/6/main">
                        <a:blip r:embed="rId2"/>
                        <a:stretch>
                          <a:fillRect/>
                        </a:stretch>
                      </p166:blipFill>
                      <p166:spPr xmlns:p166="http://schemas.microsoft.com/office/powerpoint/2016/6/main">
                        <a:xfrm>
                          <a:off x="0" y="0"/>
                          <a:ext cx="1493562" cy="826514"/>
                        </a:xfrm>
                        <a:prstGeom prst="rect">
                          <a:avLst/>
                        </a:prstGeom>
                        <a:ln w="3175">
                          <a:solidFill>
                            <a:srgbClr val="98012E"/>
                          </a:solidFill>
                        </a:ln>
                      </p166:spPr>
                    </pslz:zmPr>
                  </pslz:sldZmObj>
                </pslz:sldZm>
              </a:graphicData>
            </a:graphic>
          </p:graphicFrame>
        </mc:Choice>
        <mc:Fallback xmlns="">
          <p:pic>
            <p:nvPicPr>
              <p:cNvPr id="50" name="Slide Zoom 49">
                <a:hlinkClick r:id="rId9" action="ppaction://hlinksldjump"/>
                <a:extLst>
                  <a:ext uri="{FF2B5EF4-FFF2-40B4-BE49-F238E27FC236}">
                    <a16:creationId xmlns:a16="http://schemas.microsoft.com/office/drawing/2014/main" id="{C1FC4E49-39B5-4C59-8E7A-F999D898CF01}"/>
                  </a:ext>
                </a:extLst>
              </p:cNvPr>
              <p:cNvPicPr>
                <a:picLocks noGrp="1" noRot="1" noChangeAspect="1" noMove="1" noResize="1" noEditPoints="1" noAdjustHandles="1" noChangeArrowheads="1" noChangeShapeType="1"/>
              </p:cNvPicPr>
              <p:nvPr/>
            </p:nvPicPr>
            <p:blipFill>
              <a:blip r:embed="rId10"/>
              <a:stretch>
                <a:fillRect/>
              </a:stretch>
            </p:blipFill>
            <p:spPr>
              <a:xfrm>
                <a:off x="2411076" y="5557387"/>
                <a:ext cx="1493562" cy="826514"/>
              </a:xfrm>
              <a:prstGeom prst="rect">
                <a:avLst/>
              </a:prstGeom>
              <a:ln w="3175">
                <a:solidFill>
                  <a:srgbClr val="98012E"/>
                </a:solidFill>
              </a:ln>
            </p:spPr>
          </p:pic>
        </mc:Fallback>
      </mc:AlternateContent>
      <mc:AlternateContent xmlns:mc="http://schemas.openxmlformats.org/markup-compatibility/2006" xmlns:pslz="http://schemas.microsoft.com/office/powerpoint/2016/slidezoom">
        <mc:Choice Requires="pslz">
          <p:graphicFrame>
            <p:nvGraphicFramePr>
              <p:cNvPr id="52" name="Slide Zoom 51">
                <a:extLst>
                  <a:ext uri="{FF2B5EF4-FFF2-40B4-BE49-F238E27FC236}">
                    <a16:creationId xmlns:a16="http://schemas.microsoft.com/office/drawing/2014/main" id="{E74C36F0-D7E9-4BE2-8D7D-36016AC56FD3}"/>
                  </a:ext>
                </a:extLst>
              </p:cNvPr>
              <p:cNvGraphicFramePr>
                <a:graphicFrameLocks noChangeAspect="1"/>
              </p:cNvGraphicFramePr>
              <p:nvPr>
                <p:extLst>
                  <p:ext uri="{D42A27DB-BD31-4B8C-83A1-F6EECF244321}">
                    <p14:modId xmlns:p14="http://schemas.microsoft.com/office/powerpoint/2010/main" val="78143833"/>
                  </p:ext>
                </p:extLst>
              </p:nvPr>
            </p:nvGraphicFramePr>
            <p:xfrm>
              <a:off x="7155753" y="5526651"/>
              <a:ext cx="1493563" cy="840129"/>
            </p:xfrm>
            <a:graphic>
              <a:graphicData uri="http://schemas.microsoft.com/office/powerpoint/2016/slidezoom">
                <pslz:sldZm>
                  <pslz:sldZmObj sldId="417" cId="782716529">
                    <pslz:zmPr id="{56FAA792-60BB-4AE9-863B-2997B43004D9}" returnToParent="0" imageType="cover" transitionDur="1000">
                      <p166:blipFill xmlns:p166="http://schemas.microsoft.com/office/powerpoint/2016/6/main">
                        <a:blip r:embed="rId11"/>
                        <a:stretch>
                          <a:fillRect/>
                        </a:stretch>
                      </p166:blipFill>
                      <p166:spPr xmlns:p166="http://schemas.microsoft.com/office/powerpoint/2016/6/main">
                        <a:xfrm>
                          <a:off x="0" y="0"/>
                          <a:ext cx="1493563" cy="840129"/>
                        </a:xfrm>
                        <a:prstGeom prst="rect">
                          <a:avLst/>
                        </a:prstGeom>
                        <a:ln w="3175">
                          <a:solidFill>
                            <a:srgbClr val="98012E"/>
                          </a:solidFill>
                        </a:ln>
                      </p166:spPr>
                    </pslz:zmPr>
                  </pslz:sldZmObj>
                </pslz:sldZm>
              </a:graphicData>
            </a:graphic>
          </p:graphicFrame>
        </mc:Choice>
        <mc:Fallback xmlns="">
          <p:pic>
            <p:nvPicPr>
              <p:cNvPr id="52" name="Slide Zoom 51">
                <a:hlinkClick r:id="rId12" action="ppaction://hlinksldjump"/>
                <a:extLst>
                  <a:ext uri="{FF2B5EF4-FFF2-40B4-BE49-F238E27FC236}">
                    <a16:creationId xmlns:a16="http://schemas.microsoft.com/office/drawing/2014/main" id="{E74C36F0-D7E9-4BE2-8D7D-36016AC56FD3}"/>
                  </a:ext>
                </a:extLst>
              </p:cNvPr>
              <p:cNvPicPr>
                <a:picLocks noGrp="1" noRot="1" noChangeAspect="1" noMove="1" noResize="1" noEditPoints="1" noAdjustHandles="1" noChangeArrowheads="1" noChangeShapeType="1"/>
              </p:cNvPicPr>
              <p:nvPr/>
            </p:nvPicPr>
            <p:blipFill>
              <a:blip r:embed="rId13"/>
              <a:stretch>
                <a:fillRect/>
              </a:stretch>
            </p:blipFill>
            <p:spPr>
              <a:xfrm>
                <a:off x="7155753" y="5526651"/>
                <a:ext cx="1493563" cy="840129"/>
              </a:xfrm>
              <a:prstGeom prst="rect">
                <a:avLst/>
              </a:prstGeom>
              <a:ln w="3175">
                <a:solidFill>
                  <a:srgbClr val="98012E"/>
                </a:solidFill>
              </a:ln>
            </p:spPr>
          </p:pic>
        </mc:Fallback>
      </mc:AlternateContent>
    </p:spTree>
    <p:extLst>
      <p:ext uri="{BB962C8B-B14F-4D97-AF65-F5344CB8AC3E}">
        <p14:creationId xmlns:p14="http://schemas.microsoft.com/office/powerpoint/2010/main" val="1143936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3">
                                            <p:txEl>
                                              <p:pRg st="1" end="1"/>
                                            </p:txEl>
                                          </p:spTgt>
                                        </p:tgtEl>
                                        <p:attrNameLst>
                                          <p:attrName>style.visibility</p:attrName>
                                        </p:attrNameLst>
                                      </p:cBhvr>
                                      <p:to>
                                        <p:strVal val="visible"/>
                                      </p:to>
                                    </p:set>
                                    <p:animEffect transition="in" filter="wipe(left)">
                                      <p:cBhvr>
                                        <p:cTn id="10" dur="500"/>
                                        <p:tgtEl>
                                          <p:spTgt spid="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animEffect transition="in" filter="wipe(left)">
                                      <p:cBhvr>
                                        <p:cTn id="15" dur="500"/>
                                        <p:tgtEl>
                                          <p:spTgt spid="4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wipe(left)">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wipe(left)">
                                      <p:cBhvr>
                                        <p:cTn id="25" dur="500"/>
                                        <p:tgtEl>
                                          <p:spTgt spid="35">
                                            <p:txEl>
                                              <p:pRg st="0" end="0"/>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5">
                                            <p:txEl>
                                              <p:pRg st="1" end="1"/>
                                            </p:txEl>
                                          </p:spTgt>
                                        </p:tgtEl>
                                        <p:attrNameLst>
                                          <p:attrName>style.visibility</p:attrName>
                                        </p:attrNameLst>
                                      </p:cBhvr>
                                      <p:to>
                                        <p:strVal val="visible"/>
                                      </p:to>
                                    </p:set>
                                    <p:animEffect transition="in" filter="wipe(left)">
                                      <p:cBhvr>
                                        <p:cTn id="28" dur="500"/>
                                        <p:tgtEl>
                                          <p:spTgt spid="35">
                                            <p:txEl>
                                              <p:pRg st="1" end="1"/>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5">
                                            <p:txEl>
                                              <p:pRg st="2" end="2"/>
                                            </p:txEl>
                                          </p:spTgt>
                                        </p:tgtEl>
                                        <p:attrNameLst>
                                          <p:attrName>style.visibility</p:attrName>
                                        </p:attrNameLst>
                                      </p:cBhvr>
                                      <p:to>
                                        <p:strVal val="visible"/>
                                      </p:to>
                                    </p:set>
                                    <p:animEffect transition="in" filter="wipe(left)">
                                      <p:cBhvr>
                                        <p:cTn id="31" dur="500"/>
                                        <p:tgtEl>
                                          <p:spTgt spid="3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wipe(left)">
                                      <p:cBhvr>
                                        <p:cTn id="36" dur="500"/>
                                        <p:tgtEl>
                                          <p:spTgt spid="40">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40">
                                            <p:txEl>
                                              <p:pRg st="1" end="1"/>
                                            </p:txEl>
                                          </p:spTgt>
                                        </p:tgtEl>
                                        <p:attrNameLst>
                                          <p:attrName>style.visibility</p:attrName>
                                        </p:attrNameLst>
                                      </p:cBhvr>
                                      <p:to>
                                        <p:strVal val="visible"/>
                                      </p:to>
                                    </p:set>
                                    <p:animEffect transition="in" filter="wipe(left)">
                                      <p:cBhvr>
                                        <p:cTn id="39" dur="500"/>
                                        <p:tgtEl>
                                          <p:spTgt spid="40">
                                            <p:txEl>
                                              <p:pRg st="1" end="1"/>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40">
                                            <p:txEl>
                                              <p:pRg st="2" end="2"/>
                                            </p:txEl>
                                          </p:spTgt>
                                        </p:tgtEl>
                                        <p:attrNameLst>
                                          <p:attrName>style.visibility</p:attrName>
                                        </p:attrNameLst>
                                      </p:cBhvr>
                                      <p:to>
                                        <p:strVal val="visible"/>
                                      </p:to>
                                    </p:set>
                                    <p:animEffect transition="in" filter="wipe(left)">
                                      <p:cBhvr>
                                        <p:cTn id="42" dur="500"/>
                                        <p:tgtEl>
                                          <p:spTgt spid="40">
                                            <p:txEl>
                                              <p:pRg st="2" end="2"/>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40">
                                            <p:txEl>
                                              <p:pRg st="3" end="3"/>
                                            </p:txEl>
                                          </p:spTgt>
                                        </p:tgtEl>
                                        <p:attrNameLst>
                                          <p:attrName>style.visibility</p:attrName>
                                        </p:attrNameLst>
                                      </p:cBhvr>
                                      <p:to>
                                        <p:strVal val="visible"/>
                                      </p:to>
                                    </p:set>
                                    <p:animEffect transition="in" filter="wipe(left)">
                                      <p:cBhvr>
                                        <p:cTn id="45" dur="500"/>
                                        <p:tgtEl>
                                          <p:spTgt spid="40">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6">
                                            <p:txEl>
                                              <p:pRg st="0" end="0"/>
                                            </p:txEl>
                                          </p:spTgt>
                                        </p:tgtEl>
                                        <p:attrNameLst>
                                          <p:attrName>style.visibility</p:attrName>
                                        </p:attrNameLst>
                                      </p:cBhvr>
                                      <p:to>
                                        <p:strVal val="visible"/>
                                      </p:to>
                                    </p:set>
                                    <p:animEffect transition="in" filter="wipe(left)">
                                      <p:cBhvr>
                                        <p:cTn id="50" dur="500"/>
                                        <p:tgtEl>
                                          <p:spTgt spid="3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7">
                                            <p:txEl>
                                              <p:pRg st="4" end="4"/>
                                            </p:txEl>
                                          </p:spTgt>
                                        </p:tgtEl>
                                        <p:attrNameLst>
                                          <p:attrName>style.visibility</p:attrName>
                                        </p:attrNameLst>
                                      </p:cBhvr>
                                      <p:to>
                                        <p:strVal val="visible"/>
                                      </p:to>
                                    </p:set>
                                    <p:animEffect transition="in" filter="wipe(left)">
                                      <p:cBhvr>
                                        <p:cTn id="62" dur="500"/>
                                        <p:tgtEl>
                                          <p:spTgt spid="3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7">
                                            <p:txEl>
                                              <p:pRg st="6" end="6"/>
                                            </p:txEl>
                                          </p:spTgt>
                                        </p:tgtEl>
                                        <p:attrNameLst>
                                          <p:attrName>style.visibility</p:attrName>
                                        </p:attrNameLst>
                                      </p:cBhvr>
                                      <p:to>
                                        <p:strVal val="visible"/>
                                      </p:to>
                                    </p:set>
                                    <p:animEffect transition="in" filter="wipe(left)">
                                      <p:cBhvr>
                                        <p:cTn id="67" dur="500"/>
                                        <p:tgtEl>
                                          <p:spTgt spid="37">
                                            <p:txEl>
                                              <p:pRg st="6" end="6"/>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37">
                                            <p:txEl>
                                              <p:pRg st="7" end="7"/>
                                            </p:txEl>
                                          </p:spTgt>
                                        </p:tgtEl>
                                        <p:attrNameLst>
                                          <p:attrName>style.visibility</p:attrName>
                                        </p:attrNameLst>
                                      </p:cBhvr>
                                      <p:to>
                                        <p:strVal val="visible"/>
                                      </p:to>
                                    </p:set>
                                    <p:animEffect transition="in" filter="wipe(left)">
                                      <p:cBhvr>
                                        <p:cTn id="70" dur="500"/>
                                        <p:tgtEl>
                                          <p:spTgt spid="37">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wipe(left)">
                                      <p:cBhvr>
                                        <p:cTn id="75" dur="500"/>
                                        <p:tgtEl>
                                          <p:spTgt spid="4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8">
                                            <p:txEl>
                                              <p:pRg st="3" end="3"/>
                                            </p:txEl>
                                          </p:spTgt>
                                        </p:tgtEl>
                                        <p:attrNameLst>
                                          <p:attrName>style.visibility</p:attrName>
                                        </p:attrNameLst>
                                      </p:cBhvr>
                                      <p:to>
                                        <p:strVal val="visible"/>
                                      </p:to>
                                    </p:set>
                                    <p:animEffect transition="in" filter="wipe(left)">
                                      <p:cBhvr>
                                        <p:cTn id="87"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34709" y="4298513"/>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559036" y="10113390"/>
            <a:ext cx="3343499" cy="10975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5328" y="3751369"/>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59036" y="818700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577817" y="8145922"/>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52037" y="1874500"/>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41708" y="7799129"/>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rot="10800000">
            <a:off x="399051" y="28282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rot="10800000">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693675" y="7689377"/>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6245" y="1327356"/>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4" name="Rectangle 33">
            <a:extLst>
              <a:ext uri="{FF2B5EF4-FFF2-40B4-BE49-F238E27FC236}">
                <a16:creationId xmlns:a16="http://schemas.microsoft.com/office/drawing/2014/main" id="{998832DA-8439-4FFC-AAE1-53F86BDC48A2}"/>
              </a:ext>
            </a:extLst>
          </p:cNvPr>
          <p:cNvSpPr/>
          <p:nvPr/>
        </p:nvSpPr>
        <p:spPr>
          <a:xfrm>
            <a:off x="2185416" y="1033272"/>
            <a:ext cx="1945917" cy="2571950"/>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Conform with social distancing measures where possible</a:t>
            </a:r>
          </a:p>
          <a:p>
            <a:pPr lvl="0" algn="ctr"/>
            <a:endParaRPr lang="en-GB" sz="2000" dirty="0">
              <a:solidFill>
                <a:srgbClr val="0161B3"/>
              </a:solidFill>
              <a:latin typeface="Tw Cen MT" panose="020B0602020104020603" pitchFamily="34" charset="0"/>
            </a:endParaRPr>
          </a:p>
          <a:p>
            <a:pPr lvl="0" algn="ctr"/>
            <a:r>
              <a:rPr lang="en-GB" sz="2000" dirty="0">
                <a:solidFill>
                  <a:srgbClr val="0161B3"/>
                </a:solidFill>
                <a:latin typeface="Tw Cen MT" panose="020B0602020104020603" pitchFamily="34" charset="0"/>
              </a:rPr>
              <a:t>Consider screens for reception</a:t>
            </a:r>
          </a:p>
        </p:txBody>
      </p:sp>
      <p:sp>
        <p:nvSpPr>
          <p:cNvPr id="35" name="Rectangle 34">
            <a:extLst>
              <a:ext uri="{FF2B5EF4-FFF2-40B4-BE49-F238E27FC236}">
                <a16:creationId xmlns:a16="http://schemas.microsoft.com/office/drawing/2014/main" id="{397EE411-603A-4E4B-AAC6-F3B7C30980ED}"/>
              </a:ext>
            </a:extLst>
          </p:cNvPr>
          <p:cNvSpPr/>
          <p:nvPr/>
        </p:nvSpPr>
        <p:spPr>
          <a:xfrm>
            <a:off x="6866577" y="1033272"/>
            <a:ext cx="1945917" cy="2558338"/>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dirty="0">
              <a:solidFill>
                <a:srgbClr val="0161B3"/>
              </a:solidFill>
              <a:latin typeface="Tw Cen MT" panose="020B0602020104020603" pitchFamily="34" charset="0"/>
            </a:endParaRPr>
          </a:p>
          <a:p>
            <a:pPr lvl="0" algn="ctr"/>
            <a:r>
              <a:rPr lang="en-GB" sz="1950" dirty="0">
                <a:solidFill>
                  <a:srgbClr val="0161B3"/>
                </a:solidFill>
                <a:latin typeface="Tw Cen MT" panose="020B0602020104020603" pitchFamily="34" charset="0"/>
              </a:rPr>
              <a:t>Rearrange waiting room; keep clean and clutter free</a:t>
            </a:r>
          </a:p>
          <a:p>
            <a:pPr lvl="0" algn="ctr"/>
            <a:endParaRPr lang="en-GB" sz="800" dirty="0">
              <a:solidFill>
                <a:srgbClr val="0161B3"/>
              </a:solidFill>
              <a:latin typeface="Tw Cen MT" panose="020B0602020104020603" pitchFamily="34" charset="0"/>
            </a:endParaRPr>
          </a:p>
          <a:p>
            <a:pPr algn="ctr"/>
            <a:r>
              <a:rPr lang="en-GB" sz="1950" dirty="0">
                <a:solidFill>
                  <a:srgbClr val="0161B3"/>
                </a:solidFill>
                <a:latin typeface="Tw Cen MT" panose="020B0602020104020603" pitchFamily="34" charset="0"/>
              </a:rPr>
              <a:t>Mark zoning on chairs, flooring and practice pavement</a:t>
            </a:r>
          </a:p>
          <a:p>
            <a:pPr lvl="0" algn="ctr"/>
            <a:endParaRPr lang="en-GB" sz="2000" dirty="0">
              <a:solidFill>
                <a:srgbClr val="0161B3"/>
              </a:solidFill>
              <a:latin typeface="Tw Cen MT" panose="020B0602020104020603" pitchFamily="34" charset="0"/>
            </a:endParaRPr>
          </a:p>
        </p:txBody>
      </p:sp>
      <p:sp>
        <p:nvSpPr>
          <p:cNvPr id="36" name="Rectangle 35">
            <a:extLst>
              <a:ext uri="{FF2B5EF4-FFF2-40B4-BE49-F238E27FC236}">
                <a16:creationId xmlns:a16="http://schemas.microsoft.com/office/drawing/2014/main" id="{4A5263AE-CD94-48AC-9B92-D1B07DCBF5FD}"/>
              </a:ext>
            </a:extLst>
          </p:cNvPr>
          <p:cNvSpPr/>
          <p:nvPr/>
        </p:nvSpPr>
        <p:spPr>
          <a:xfrm>
            <a:off x="4549002" y="1051445"/>
            <a:ext cx="1945917" cy="2558337"/>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Consider using one-way system for patient flow if  entrances/exits allow</a:t>
            </a:r>
          </a:p>
        </p:txBody>
      </p:sp>
      <p:sp>
        <p:nvSpPr>
          <p:cNvPr id="37" name="Rectangle 36">
            <a:extLst>
              <a:ext uri="{FF2B5EF4-FFF2-40B4-BE49-F238E27FC236}">
                <a16:creationId xmlns:a16="http://schemas.microsoft.com/office/drawing/2014/main" id="{36322DE5-5C81-43B0-9641-F0DB24027ECE}"/>
              </a:ext>
            </a:extLst>
          </p:cNvPr>
          <p:cNvSpPr/>
          <p:nvPr/>
        </p:nvSpPr>
        <p:spPr>
          <a:xfrm>
            <a:off x="9184152" y="1033272"/>
            <a:ext cx="1945917" cy="2558338"/>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Remove all non essential items from surgery work surfaces and waiting room</a:t>
            </a:r>
          </a:p>
        </p:txBody>
      </p:sp>
      <p:sp>
        <p:nvSpPr>
          <p:cNvPr id="44" name="TextBox 43">
            <a:extLst>
              <a:ext uri="{FF2B5EF4-FFF2-40B4-BE49-F238E27FC236}">
                <a16:creationId xmlns:a16="http://schemas.microsoft.com/office/drawing/2014/main" id="{08E00E8A-8170-4376-A69B-CAFE09B20718}"/>
              </a:ext>
            </a:extLst>
          </p:cNvPr>
          <p:cNvSpPr txBox="1"/>
          <p:nvPr/>
        </p:nvSpPr>
        <p:spPr>
          <a:xfrm>
            <a:off x="2156581" y="346677"/>
            <a:ext cx="3415166" cy="461665"/>
          </a:xfrm>
          <a:prstGeom prst="rect">
            <a:avLst/>
          </a:prstGeom>
          <a:solidFill>
            <a:srgbClr val="0161B3"/>
          </a:solidFill>
        </p:spPr>
        <p:txBody>
          <a:bodyPr wrap="none" rtlCol="0">
            <a:spAutoFit/>
          </a:bodyPr>
          <a:lstStyle/>
          <a:p>
            <a:pPr algn="ctr"/>
            <a:r>
              <a:rPr lang="en-GB" sz="2400" dirty="0">
                <a:solidFill>
                  <a:schemeClr val="bg1"/>
                </a:solidFill>
                <a:latin typeface="Tw Cen MT" panose="020B0602020104020603" pitchFamily="34" charset="0"/>
              </a:rPr>
              <a:t>Environment considerations</a:t>
            </a:r>
          </a:p>
        </p:txBody>
      </p:sp>
      <p:pic>
        <p:nvPicPr>
          <p:cNvPr id="42" name="Picture 41">
            <a:extLst>
              <a:ext uri="{FF2B5EF4-FFF2-40B4-BE49-F238E27FC236}">
                <a16:creationId xmlns:a16="http://schemas.microsoft.com/office/drawing/2014/main" id="{DE277F71-7C9A-41AA-950B-FE2296B8DC34}"/>
              </a:ext>
            </a:extLst>
          </p:cNvPr>
          <p:cNvPicPr/>
          <p:nvPr/>
        </p:nvPicPr>
        <p:blipFill>
          <a:blip r:embed="rId2"/>
          <a:stretch>
            <a:fillRect/>
          </a:stretch>
        </p:blipFill>
        <p:spPr>
          <a:xfrm>
            <a:off x="4559036" y="3960229"/>
            <a:ext cx="4275340" cy="2420023"/>
          </a:xfrm>
          <a:prstGeom prst="rect">
            <a:avLst/>
          </a:prstGeom>
        </p:spPr>
      </p:pic>
      <p:sp>
        <p:nvSpPr>
          <p:cNvPr id="45" name="Rectangle 44">
            <a:extLst>
              <a:ext uri="{FF2B5EF4-FFF2-40B4-BE49-F238E27FC236}">
                <a16:creationId xmlns:a16="http://schemas.microsoft.com/office/drawing/2014/main" id="{D574CA70-62CD-40AF-962A-93F05F79F577}"/>
              </a:ext>
            </a:extLst>
          </p:cNvPr>
          <p:cNvSpPr/>
          <p:nvPr/>
        </p:nvSpPr>
        <p:spPr>
          <a:xfrm>
            <a:off x="2185415" y="3852886"/>
            <a:ext cx="1945917" cy="2571950"/>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161B3"/>
              </a:solidFill>
              <a:latin typeface="Tw Cen MT" panose="020B0602020104020603" pitchFamily="34" charset="0"/>
            </a:endParaRPr>
          </a:p>
          <a:p>
            <a:pPr algn="ctr"/>
            <a:endParaRPr lang="en-GB" sz="2000" dirty="0">
              <a:solidFill>
                <a:srgbClr val="0161B3"/>
              </a:solidFill>
              <a:latin typeface="Tw Cen MT" panose="020B0602020104020603" pitchFamily="34" charset="0"/>
            </a:endParaRPr>
          </a:p>
          <a:p>
            <a:pPr algn="ctr"/>
            <a:r>
              <a:rPr lang="en-GB" sz="2000" dirty="0">
                <a:solidFill>
                  <a:srgbClr val="0161B3"/>
                </a:solidFill>
                <a:latin typeface="Tw Cen MT" panose="020B0602020104020603" pitchFamily="34" charset="0"/>
              </a:rPr>
              <a:t>Remove fans that recirculate the air</a:t>
            </a:r>
          </a:p>
          <a:p>
            <a:pPr algn="ctr"/>
            <a:endParaRPr lang="en-GB" sz="800" dirty="0">
              <a:solidFill>
                <a:srgbClr val="0161B3"/>
              </a:solidFill>
              <a:latin typeface="Tw Cen MT" panose="020B0602020104020603" pitchFamily="34" charset="0"/>
            </a:endParaRPr>
          </a:p>
          <a:p>
            <a:pPr algn="ctr"/>
            <a:r>
              <a:rPr lang="en-GB" sz="2000" dirty="0">
                <a:solidFill>
                  <a:srgbClr val="0161B3"/>
                </a:solidFill>
                <a:latin typeface="Tw Cen MT" panose="020B0602020104020603" pitchFamily="34" charset="0"/>
              </a:rPr>
              <a:t>Ensure good ventilation, particularly in surgery</a:t>
            </a:r>
          </a:p>
          <a:p>
            <a:pPr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p:txBody>
      </p:sp>
      <p:sp>
        <p:nvSpPr>
          <p:cNvPr id="46" name="Rectangle 45">
            <a:extLst>
              <a:ext uri="{FF2B5EF4-FFF2-40B4-BE49-F238E27FC236}">
                <a16:creationId xmlns:a16="http://schemas.microsoft.com/office/drawing/2014/main" id="{80C0B917-6840-4B86-9385-34500D045E0D}"/>
              </a:ext>
            </a:extLst>
          </p:cNvPr>
          <p:cNvSpPr/>
          <p:nvPr/>
        </p:nvSpPr>
        <p:spPr>
          <a:xfrm>
            <a:off x="9184486" y="3808302"/>
            <a:ext cx="1945917" cy="2571950"/>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161B3"/>
              </a:solidFill>
              <a:latin typeface="Tw Cen MT" panose="020B0602020104020603" pitchFamily="34" charset="0"/>
            </a:endParaRPr>
          </a:p>
          <a:p>
            <a:pPr algn="ctr"/>
            <a:r>
              <a:rPr lang="en-GB" sz="2000" dirty="0">
                <a:solidFill>
                  <a:srgbClr val="0161B3"/>
                </a:solidFill>
                <a:latin typeface="Tw Cen MT" panose="020B0602020104020603" pitchFamily="34" charset="0"/>
              </a:rPr>
              <a:t>Determine how many patients can safely be seen over what time period and in which surgeries</a:t>
            </a:r>
          </a:p>
          <a:p>
            <a:pPr lvl="0" algn="ctr"/>
            <a:endParaRPr lang="en-GB" sz="2000" dirty="0">
              <a:solidFill>
                <a:srgbClr val="0161B3"/>
              </a:solidFill>
              <a:latin typeface="Tw Cen MT" panose="020B0602020104020603" pitchFamily="34" charset="0"/>
            </a:endParaRPr>
          </a:p>
        </p:txBody>
      </p:sp>
    </p:spTree>
    <p:extLst>
      <p:ext uri="{BB962C8B-B14F-4D97-AF65-F5344CB8AC3E}">
        <p14:creationId xmlns:p14="http://schemas.microsoft.com/office/powerpoint/2010/main" val="60925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wipe(left)">
                                      <p:cBhvr>
                                        <p:cTn id="12" dur="500"/>
                                        <p:tgtEl>
                                          <p:spTgt spid="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wipe(left)">
                                      <p:cBhvr>
                                        <p:cTn id="17" dur="500"/>
                                        <p:tgtEl>
                                          <p:spTgt spid="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wipe(left)">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
                                            <p:txEl>
                                              <p:pRg st="3" end="3"/>
                                            </p:txEl>
                                          </p:spTgt>
                                        </p:tgtEl>
                                        <p:attrNameLst>
                                          <p:attrName>style.visibility</p:attrName>
                                        </p:attrNameLst>
                                      </p:cBhvr>
                                      <p:to>
                                        <p:strVal val="visible"/>
                                      </p:to>
                                    </p:set>
                                    <p:animEffect transition="in" filter="wipe(left)">
                                      <p:cBhvr>
                                        <p:cTn id="27" dur="500"/>
                                        <p:tgtEl>
                                          <p:spTgt spid="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wipe(left)">
                                      <p:cBhvr>
                                        <p:cTn id="32" dur="500"/>
                                        <p:tgtEl>
                                          <p:spTgt spid="3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5">
                                            <p:txEl>
                                              <p:pRg st="2" end="2"/>
                                            </p:txEl>
                                          </p:spTgt>
                                        </p:tgtEl>
                                        <p:attrNameLst>
                                          <p:attrName>style.visibility</p:attrName>
                                        </p:attrNameLst>
                                      </p:cBhvr>
                                      <p:to>
                                        <p:strVal val="visible"/>
                                      </p:to>
                                    </p:set>
                                    <p:animEffect transition="in" filter="wipe(left)">
                                      <p:cBhvr>
                                        <p:cTn id="37" dur="500"/>
                                        <p:tgtEl>
                                          <p:spTgt spid="4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xEl>
                                              <p:pRg st="4" end="4"/>
                                            </p:txEl>
                                          </p:spTgt>
                                        </p:tgtEl>
                                        <p:attrNameLst>
                                          <p:attrName>style.visibility</p:attrName>
                                        </p:attrNameLst>
                                      </p:cBhvr>
                                      <p:to>
                                        <p:strVal val="visible"/>
                                      </p:to>
                                    </p:set>
                                    <p:animEffect transition="in" filter="wipe(left)">
                                      <p:cBhvr>
                                        <p:cTn id="42" dur="500"/>
                                        <p:tgtEl>
                                          <p:spTgt spid="4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6">
                                            <p:txEl>
                                              <p:pRg st="1" end="1"/>
                                            </p:txEl>
                                          </p:spTgt>
                                        </p:tgtEl>
                                        <p:attrNameLst>
                                          <p:attrName>style.visibility</p:attrName>
                                        </p:attrNameLst>
                                      </p:cBhvr>
                                      <p:to>
                                        <p:strVal val="visible"/>
                                      </p:to>
                                    </p:set>
                                    <p:animEffect transition="in" filter="wipe(left)">
                                      <p:cBhvr>
                                        <p:cTn id="47" dur="500"/>
                                        <p:tgtEl>
                                          <p:spTgt spid="4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34709" y="4298513"/>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559036" y="10113390"/>
            <a:ext cx="3343499" cy="10975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5328" y="3751369"/>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59036" y="818700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577817" y="8145922"/>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52037" y="1874500"/>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41708" y="7799129"/>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rot="10800000">
            <a:off x="399051" y="28282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rot="10800000">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693675" y="7689377"/>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6245" y="1327356"/>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6" name="TextBox 35">
            <a:extLst>
              <a:ext uri="{FF2B5EF4-FFF2-40B4-BE49-F238E27FC236}">
                <a16:creationId xmlns:a16="http://schemas.microsoft.com/office/drawing/2014/main" id="{C47455CD-1AA0-42EA-A01F-C05F2EBF06BC}"/>
              </a:ext>
            </a:extLst>
          </p:cNvPr>
          <p:cNvSpPr txBox="1"/>
          <p:nvPr/>
        </p:nvSpPr>
        <p:spPr>
          <a:xfrm>
            <a:off x="1936973" y="702042"/>
            <a:ext cx="3093860"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Supporting information</a:t>
            </a:r>
          </a:p>
        </p:txBody>
      </p:sp>
      <p:sp>
        <p:nvSpPr>
          <p:cNvPr id="42" name="Freeform: Shape 41">
            <a:extLst>
              <a:ext uri="{FF2B5EF4-FFF2-40B4-BE49-F238E27FC236}">
                <a16:creationId xmlns:a16="http://schemas.microsoft.com/office/drawing/2014/main" id="{638DBE27-0633-4F04-B5B8-1948A620618F}"/>
              </a:ext>
            </a:extLst>
          </p:cNvPr>
          <p:cNvSpPr/>
          <p:nvPr/>
        </p:nvSpPr>
        <p:spPr>
          <a:xfrm>
            <a:off x="2089373" y="4646224"/>
            <a:ext cx="9061227" cy="1486184"/>
          </a:xfrm>
          <a:custGeom>
            <a:avLst/>
            <a:gdLst>
              <a:gd name="connsiteX0" fmla="*/ 0 w 9061227"/>
              <a:gd name="connsiteY0" fmla="*/ 0 h 1486184"/>
              <a:gd name="connsiteX1" fmla="*/ 9061227 w 9061227"/>
              <a:gd name="connsiteY1" fmla="*/ 0 h 1486184"/>
              <a:gd name="connsiteX2" fmla="*/ 9061227 w 9061227"/>
              <a:gd name="connsiteY2" fmla="*/ 1486184 h 1486184"/>
              <a:gd name="connsiteX3" fmla="*/ 0 w 9061227"/>
              <a:gd name="connsiteY3" fmla="*/ 1486184 h 1486184"/>
              <a:gd name="connsiteX4" fmla="*/ 0 w 9061227"/>
              <a:gd name="connsiteY4" fmla="*/ 0 h 148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1227" h="1486184">
                <a:moveTo>
                  <a:pt x="0" y="0"/>
                </a:moveTo>
                <a:lnTo>
                  <a:pt x="9061227" y="0"/>
                </a:lnTo>
                <a:lnTo>
                  <a:pt x="9061227" y="1486184"/>
                </a:lnTo>
                <a:lnTo>
                  <a:pt x="0" y="1486184"/>
                </a:lnTo>
                <a:lnTo>
                  <a:pt x="0" y="0"/>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227584" rIns="227584" bIns="227584" numCol="1" spcCol="1270" anchor="ctr" anchorCtr="0">
            <a:noAutofit/>
          </a:bodyPr>
          <a:lstStyle/>
          <a:p>
            <a:pPr marL="0" lvl="0" indent="0" algn="ctr" defTabSz="1422400">
              <a:lnSpc>
                <a:spcPct val="100000"/>
              </a:lnSpc>
              <a:spcBef>
                <a:spcPct val="0"/>
              </a:spcBef>
              <a:spcAft>
                <a:spcPts val="0"/>
              </a:spcAft>
              <a:buNone/>
            </a:pPr>
            <a:r>
              <a:rPr lang="en-GB" sz="3200" b="1" kern="1200" dirty="0">
                <a:latin typeface="Tw Cen MT" panose="020B0602020104020603" pitchFamily="34" charset="0"/>
              </a:rPr>
              <a:t>They could therefore potentially be used </a:t>
            </a:r>
          </a:p>
          <a:p>
            <a:pPr marL="0" lvl="0" indent="0" algn="ctr" defTabSz="1422400">
              <a:lnSpc>
                <a:spcPct val="100000"/>
              </a:lnSpc>
              <a:spcBef>
                <a:spcPct val="0"/>
              </a:spcBef>
              <a:spcAft>
                <a:spcPts val="0"/>
              </a:spcAft>
              <a:buNone/>
            </a:pPr>
            <a:r>
              <a:rPr lang="en-GB" sz="3200" b="1" kern="1200" dirty="0">
                <a:latin typeface="Tw Cen MT" panose="020B0602020104020603" pitchFamily="34" charset="0"/>
              </a:rPr>
              <a:t>after undertaking a risk assessment</a:t>
            </a:r>
            <a:endParaRPr lang="en-GB" sz="3200" kern="1200" dirty="0">
              <a:latin typeface="Tw Cen MT" panose="020B0602020104020603" pitchFamily="34" charset="0"/>
            </a:endParaRPr>
          </a:p>
        </p:txBody>
      </p:sp>
      <p:sp>
        <p:nvSpPr>
          <p:cNvPr id="43" name="Freeform: Shape 42">
            <a:extLst>
              <a:ext uri="{FF2B5EF4-FFF2-40B4-BE49-F238E27FC236}">
                <a16:creationId xmlns:a16="http://schemas.microsoft.com/office/drawing/2014/main" id="{06C59208-63BB-41FA-81E6-DB564F0D9D69}"/>
              </a:ext>
            </a:extLst>
          </p:cNvPr>
          <p:cNvSpPr/>
          <p:nvPr/>
        </p:nvSpPr>
        <p:spPr>
          <a:xfrm>
            <a:off x="2089373" y="2382764"/>
            <a:ext cx="9061227" cy="2285753"/>
          </a:xfrm>
          <a:custGeom>
            <a:avLst/>
            <a:gdLst>
              <a:gd name="connsiteX0" fmla="*/ 0 w 9061227"/>
              <a:gd name="connsiteY0" fmla="*/ 800539 h 2285751"/>
              <a:gd name="connsiteX1" fmla="*/ 4244895 w 9061227"/>
              <a:gd name="connsiteY1" fmla="*/ 800539 h 2285751"/>
              <a:gd name="connsiteX2" fmla="*/ 4244895 w 9061227"/>
              <a:gd name="connsiteY2" fmla="*/ 571438 h 2285751"/>
              <a:gd name="connsiteX3" fmla="*/ 3959176 w 9061227"/>
              <a:gd name="connsiteY3" fmla="*/ 571438 h 2285751"/>
              <a:gd name="connsiteX4" fmla="*/ 4530614 w 9061227"/>
              <a:gd name="connsiteY4" fmla="*/ 0 h 2285751"/>
              <a:gd name="connsiteX5" fmla="*/ 5102051 w 9061227"/>
              <a:gd name="connsiteY5" fmla="*/ 571438 h 2285751"/>
              <a:gd name="connsiteX6" fmla="*/ 4816332 w 9061227"/>
              <a:gd name="connsiteY6" fmla="*/ 571438 h 2285751"/>
              <a:gd name="connsiteX7" fmla="*/ 4816332 w 9061227"/>
              <a:gd name="connsiteY7" fmla="*/ 800539 h 2285751"/>
              <a:gd name="connsiteX8" fmla="*/ 9061227 w 9061227"/>
              <a:gd name="connsiteY8" fmla="*/ 800539 h 2285751"/>
              <a:gd name="connsiteX9" fmla="*/ 9061227 w 9061227"/>
              <a:gd name="connsiteY9" fmla="*/ 2285751 h 2285751"/>
              <a:gd name="connsiteX10" fmla="*/ 0 w 9061227"/>
              <a:gd name="connsiteY10" fmla="*/ 2285751 h 2285751"/>
              <a:gd name="connsiteX11" fmla="*/ 0 w 9061227"/>
              <a:gd name="connsiteY11" fmla="*/ 800539 h 2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1227" h="2285751">
                <a:moveTo>
                  <a:pt x="9061227" y="1485212"/>
                </a:moveTo>
                <a:lnTo>
                  <a:pt x="4816332" y="1485212"/>
                </a:lnTo>
                <a:lnTo>
                  <a:pt x="4816332" y="1714313"/>
                </a:lnTo>
                <a:lnTo>
                  <a:pt x="5102051" y="1714313"/>
                </a:lnTo>
                <a:lnTo>
                  <a:pt x="4530613" y="2285750"/>
                </a:lnTo>
                <a:lnTo>
                  <a:pt x="3959176" y="1714313"/>
                </a:lnTo>
                <a:lnTo>
                  <a:pt x="4244895" y="1714313"/>
                </a:lnTo>
                <a:lnTo>
                  <a:pt x="4244895" y="1485212"/>
                </a:lnTo>
                <a:lnTo>
                  <a:pt x="0" y="1485212"/>
                </a:lnTo>
                <a:lnTo>
                  <a:pt x="0" y="1"/>
                </a:lnTo>
                <a:lnTo>
                  <a:pt x="9061227" y="1"/>
                </a:lnTo>
                <a:lnTo>
                  <a:pt x="9061227" y="1485212"/>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5" tIns="199137" rIns="199136" bIns="999676" numCol="1" spcCol="1270" anchor="ctr" anchorCtr="0">
            <a:noAutofit/>
          </a:bodyPr>
          <a:lstStyle/>
          <a:p>
            <a:pPr marL="0" lvl="0" indent="0" algn="ctr" defTabSz="1244600">
              <a:lnSpc>
                <a:spcPct val="100000"/>
              </a:lnSpc>
              <a:spcBef>
                <a:spcPct val="0"/>
              </a:spcBef>
              <a:spcAft>
                <a:spcPts val="0"/>
              </a:spcAft>
              <a:buNone/>
            </a:pPr>
            <a:r>
              <a:rPr lang="en-GB" sz="2800" kern="1200" dirty="0">
                <a:latin typeface="Tw Cen MT" panose="020B0602020104020603" pitchFamily="34" charset="0"/>
              </a:rPr>
              <a:t>For the current outbreak, there is currently insufficient evidence to indicate transmission of viable virus through </a:t>
            </a:r>
          </a:p>
          <a:p>
            <a:pPr marL="0" lvl="0" indent="0" algn="ctr" defTabSz="1244600">
              <a:lnSpc>
                <a:spcPct val="100000"/>
              </a:lnSpc>
              <a:spcBef>
                <a:spcPct val="0"/>
              </a:spcBef>
              <a:spcAft>
                <a:spcPts val="0"/>
              </a:spcAft>
              <a:buNone/>
            </a:pPr>
            <a:r>
              <a:rPr lang="en-GB" sz="2800" kern="1200" dirty="0">
                <a:latin typeface="Tw Cen MT" panose="020B0602020104020603" pitchFamily="34" charset="0"/>
              </a:rPr>
              <a:t>air vent and air conditioning systems</a:t>
            </a:r>
          </a:p>
        </p:txBody>
      </p:sp>
      <p:sp>
        <p:nvSpPr>
          <p:cNvPr id="2" name="TextBox 1">
            <a:extLst>
              <a:ext uri="{FF2B5EF4-FFF2-40B4-BE49-F238E27FC236}">
                <a16:creationId xmlns:a16="http://schemas.microsoft.com/office/drawing/2014/main" id="{5F6B0B3A-C8E8-46A1-9B8C-63F4D94E9517}"/>
              </a:ext>
            </a:extLst>
          </p:cNvPr>
          <p:cNvSpPr txBox="1"/>
          <p:nvPr/>
        </p:nvSpPr>
        <p:spPr>
          <a:xfrm>
            <a:off x="4745317" y="1328757"/>
            <a:ext cx="3661452" cy="707886"/>
          </a:xfrm>
          <a:prstGeom prst="rect">
            <a:avLst/>
          </a:prstGeom>
          <a:noFill/>
        </p:spPr>
        <p:txBody>
          <a:bodyPr wrap="none" rtlCol="0">
            <a:spAutoFit/>
          </a:bodyPr>
          <a:lstStyle/>
          <a:p>
            <a:r>
              <a:rPr lang="en-GB" sz="4000" b="1" dirty="0">
                <a:solidFill>
                  <a:srgbClr val="0161B3"/>
                </a:solidFill>
                <a:latin typeface="Tw Cen MT" panose="020B0602020104020603" pitchFamily="34" charset="0"/>
              </a:rPr>
              <a:t>Air-conditioning</a:t>
            </a:r>
          </a:p>
        </p:txBody>
      </p:sp>
    </p:spTree>
    <p:extLst>
      <p:ext uri="{BB962C8B-B14F-4D97-AF65-F5344CB8AC3E}">
        <p14:creationId xmlns:p14="http://schemas.microsoft.com/office/powerpoint/2010/main" val="809726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34709" y="4298513"/>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559036" y="10113390"/>
            <a:ext cx="3343499" cy="10975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5328" y="3751369"/>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59036" y="818700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577817" y="8145922"/>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52037" y="1874500"/>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41708" y="7799129"/>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rot="10800000">
            <a:off x="399051" y="28282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rot="10800000">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693675" y="7689377"/>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6245" y="1327356"/>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42" name="TextBox 41">
            <a:extLst>
              <a:ext uri="{FF2B5EF4-FFF2-40B4-BE49-F238E27FC236}">
                <a16:creationId xmlns:a16="http://schemas.microsoft.com/office/drawing/2014/main" id="{E89BAC7D-C70A-48D9-94C7-112B7D849F86}"/>
              </a:ext>
            </a:extLst>
          </p:cNvPr>
          <p:cNvSpPr txBox="1"/>
          <p:nvPr/>
        </p:nvSpPr>
        <p:spPr>
          <a:xfrm>
            <a:off x="1981200" y="609600"/>
            <a:ext cx="4133055"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Decontamination considerations</a:t>
            </a:r>
          </a:p>
        </p:txBody>
      </p:sp>
      <mc:AlternateContent xmlns:mc="http://schemas.openxmlformats.org/markup-compatibility/2006" xmlns:pslz="http://schemas.microsoft.com/office/powerpoint/2016/slidezoom">
        <mc:Choice Requires="pslz">
          <p:graphicFrame>
            <p:nvGraphicFramePr>
              <p:cNvPr id="35" name="Slide Zoom 34">
                <a:extLst>
                  <a:ext uri="{FF2B5EF4-FFF2-40B4-BE49-F238E27FC236}">
                    <a16:creationId xmlns:a16="http://schemas.microsoft.com/office/drawing/2014/main" id="{CF4C86B7-B78A-4A98-B13B-3443B0076B5D}"/>
                  </a:ext>
                </a:extLst>
              </p:cNvPr>
              <p:cNvGraphicFramePr>
                <a:graphicFrameLocks noChangeAspect="1"/>
              </p:cNvGraphicFramePr>
              <p:nvPr>
                <p:extLst>
                  <p:ext uri="{D42A27DB-BD31-4B8C-83A1-F6EECF244321}">
                    <p14:modId xmlns:p14="http://schemas.microsoft.com/office/powerpoint/2010/main" val="3718521301"/>
                  </p:ext>
                </p:extLst>
              </p:nvPr>
            </p:nvGraphicFramePr>
            <p:xfrm>
              <a:off x="1981199" y="1327355"/>
              <a:ext cx="4463866" cy="5011799"/>
            </p:xfrm>
            <a:graphic>
              <a:graphicData uri="http://schemas.microsoft.com/office/powerpoint/2016/slidezoom">
                <pslz:sldZm>
                  <pslz:sldZmObj sldId="470" cId="3438468245">
                    <pslz:zmPr id="{4BA22C49-8DC3-461E-BEFC-2C01A6021F1A}" returnToParent="0" transitionDur="1000">
                      <p166:blipFill xmlns:p166="http://schemas.microsoft.com/office/powerpoint/2016/6/main">
                        <a:blip r:embed="rId2"/>
                        <a:stretch>
                          <a:fillRect/>
                        </a:stretch>
                      </p166:blipFill>
                      <p166:spPr xmlns:p166="http://schemas.microsoft.com/office/powerpoint/2016/6/main">
                        <a:xfrm>
                          <a:off x="0" y="0"/>
                          <a:ext cx="4463866" cy="5011799"/>
                        </a:xfrm>
                        <a:prstGeom prst="rect">
                          <a:avLst/>
                        </a:prstGeom>
                        <a:ln w="3175">
                          <a:solidFill>
                            <a:prstClr val="ltGray"/>
                          </a:solidFill>
                        </a:ln>
                      </p166:spPr>
                    </pslz:zmPr>
                  </pslz:sldZmObj>
                </pslz:sldZm>
              </a:graphicData>
            </a:graphic>
          </p:graphicFrame>
        </mc:Choice>
        <mc:Fallback xmlns="">
          <p:pic>
            <p:nvPicPr>
              <p:cNvPr id="35" name="Slide Zoom 34">
                <a:hlinkClick r:id="rId3" action="ppaction://hlinksldjump"/>
                <a:extLst>
                  <a:ext uri="{FF2B5EF4-FFF2-40B4-BE49-F238E27FC236}">
                    <a16:creationId xmlns:a16="http://schemas.microsoft.com/office/drawing/2014/main" id="{CF4C86B7-B78A-4A98-B13B-3443B0076B5D}"/>
                  </a:ext>
                </a:extLst>
              </p:cNvPr>
              <p:cNvPicPr>
                <a:picLocks noGrp="1" noRot="1" noChangeAspect="1" noMove="1" noResize="1" noEditPoints="1" noAdjustHandles="1" noChangeArrowheads="1" noChangeShapeType="1"/>
              </p:cNvPicPr>
              <p:nvPr/>
            </p:nvPicPr>
            <p:blipFill>
              <a:blip r:embed="rId4"/>
              <a:stretch>
                <a:fillRect/>
              </a:stretch>
            </p:blipFill>
            <p:spPr>
              <a:xfrm>
                <a:off x="1981199" y="1327355"/>
                <a:ext cx="4463866" cy="501179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7" name="Slide Zoom 36">
                <a:extLst>
                  <a:ext uri="{FF2B5EF4-FFF2-40B4-BE49-F238E27FC236}">
                    <a16:creationId xmlns:a16="http://schemas.microsoft.com/office/drawing/2014/main" id="{61F24CDD-2341-4D16-8F7B-6F06CF86E2D3}"/>
                  </a:ext>
                </a:extLst>
              </p:cNvPr>
              <p:cNvGraphicFramePr>
                <a:graphicFrameLocks noChangeAspect="1"/>
              </p:cNvGraphicFramePr>
              <p:nvPr>
                <p:extLst>
                  <p:ext uri="{D42A27DB-BD31-4B8C-83A1-F6EECF244321}">
                    <p14:modId xmlns:p14="http://schemas.microsoft.com/office/powerpoint/2010/main" val="25493990"/>
                  </p:ext>
                </p:extLst>
              </p:nvPr>
            </p:nvGraphicFramePr>
            <p:xfrm>
              <a:off x="6986427" y="1226752"/>
              <a:ext cx="4477160" cy="5037352"/>
            </p:xfrm>
            <a:graphic>
              <a:graphicData uri="http://schemas.microsoft.com/office/powerpoint/2016/slidezoom">
                <pslz:sldZm>
                  <pslz:sldZmObj sldId="469" cId="1007676830">
                    <pslz:zmPr id="{137B061B-0898-4C7B-A7B1-695F3FB13BF3}" returnToParent="0" transitionDur="1000">
                      <p166:blipFill xmlns:p166="http://schemas.microsoft.com/office/powerpoint/2016/6/main">
                        <a:blip r:embed="rId5"/>
                        <a:stretch>
                          <a:fillRect/>
                        </a:stretch>
                      </p166:blipFill>
                      <p166:spPr xmlns:p166="http://schemas.microsoft.com/office/powerpoint/2016/6/main">
                        <a:xfrm>
                          <a:off x="0" y="0"/>
                          <a:ext cx="4477160" cy="5037352"/>
                        </a:xfrm>
                        <a:prstGeom prst="rect">
                          <a:avLst/>
                        </a:prstGeom>
                        <a:ln w="3175">
                          <a:solidFill>
                            <a:prstClr val="ltGray"/>
                          </a:solidFill>
                        </a:ln>
                      </p166:spPr>
                    </pslz:zmPr>
                  </pslz:sldZmObj>
                </pslz:sldZm>
              </a:graphicData>
            </a:graphic>
          </p:graphicFrame>
        </mc:Choice>
        <mc:Fallback xmlns="">
          <p:pic>
            <p:nvPicPr>
              <p:cNvPr id="37" name="Slide Zoom 36">
                <a:hlinkClick r:id="rId6" action="ppaction://hlinksldjump"/>
                <a:extLst>
                  <a:ext uri="{FF2B5EF4-FFF2-40B4-BE49-F238E27FC236}">
                    <a16:creationId xmlns:a16="http://schemas.microsoft.com/office/drawing/2014/main" id="{61F24CDD-2341-4D16-8F7B-6F06CF86E2D3}"/>
                  </a:ext>
                </a:extLst>
              </p:cNvPr>
              <p:cNvPicPr>
                <a:picLocks noGrp="1" noRot="1" noChangeAspect="1" noMove="1" noResize="1" noEditPoints="1" noAdjustHandles="1" noChangeArrowheads="1" noChangeShapeType="1"/>
              </p:cNvPicPr>
              <p:nvPr/>
            </p:nvPicPr>
            <p:blipFill>
              <a:blip r:embed="rId7"/>
              <a:stretch>
                <a:fillRect/>
              </a:stretch>
            </p:blipFill>
            <p:spPr>
              <a:xfrm>
                <a:off x="6986427" y="1226752"/>
                <a:ext cx="4477160" cy="5037352"/>
              </a:xfrm>
              <a:prstGeom prst="rect">
                <a:avLst/>
              </a:prstGeom>
              <a:ln w="3175">
                <a:solidFill>
                  <a:prstClr val="ltGray"/>
                </a:solidFill>
              </a:ln>
            </p:spPr>
          </p:pic>
        </mc:Fallback>
      </mc:AlternateContent>
    </p:spTree>
    <p:extLst>
      <p:ext uri="{BB962C8B-B14F-4D97-AF65-F5344CB8AC3E}">
        <p14:creationId xmlns:p14="http://schemas.microsoft.com/office/powerpoint/2010/main" val="78271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34709" y="4298513"/>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559036" y="10113390"/>
            <a:ext cx="3343499" cy="10975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5328" y="3751369"/>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59036" y="818700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577817" y="8145922"/>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52037" y="1874500"/>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41708" y="7799129"/>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rot="10800000">
            <a:off x="399051" y="28282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rot="10800000">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693675" y="7689377"/>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6245" y="1327356"/>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2" name="Rectangle 1">
            <a:extLst>
              <a:ext uri="{FF2B5EF4-FFF2-40B4-BE49-F238E27FC236}">
                <a16:creationId xmlns:a16="http://schemas.microsoft.com/office/drawing/2014/main" id="{4FFB70CE-838A-4874-96A8-63967E39A356}"/>
              </a:ext>
            </a:extLst>
          </p:cNvPr>
          <p:cNvSpPr/>
          <p:nvPr/>
        </p:nvSpPr>
        <p:spPr>
          <a:xfrm>
            <a:off x="1981200" y="1181701"/>
            <a:ext cx="9486800" cy="5109091"/>
          </a:xfrm>
          <a:prstGeom prst="rect">
            <a:avLst/>
          </a:prstGeom>
          <a:ln w="28575">
            <a:solidFill>
              <a:srgbClr val="0161B3"/>
            </a:solidFill>
          </a:ln>
        </p:spPr>
        <p:txBody>
          <a:bodyPr wrap="square">
            <a:spAutoFit/>
          </a:bodyPr>
          <a:lstStyle/>
          <a:p>
            <a:pPr algn="ctr"/>
            <a:r>
              <a:rPr lang="en-GB" sz="2200" b="1" dirty="0">
                <a:solidFill>
                  <a:srgbClr val="0161B3"/>
                </a:solidFill>
                <a:latin typeface="Tw Cen MT" panose="020B0602020104020603" pitchFamily="34" charset="0"/>
              </a:rPr>
              <a:t>Frequency of cleaning and decontamination needs to be increased</a:t>
            </a:r>
          </a:p>
          <a:p>
            <a:endParaRPr lang="en-GB" sz="2200" dirty="0">
              <a:solidFill>
                <a:srgbClr val="0161B3"/>
              </a:solidFill>
              <a:latin typeface="Tw Cen MT" panose="020B0602020104020603" pitchFamily="34" charset="0"/>
            </a:endParaRPr>
          </a:p>
          <a:p>
            <a:pPr algn="ctr"/>
            <a:r>
              <a:rPr lang="en-GB" sz="2000" dirty="0">
                <a:latin typeface="Tw Cen MT" panose="020B0602020104020603" pitchFamily="34" charset="0"/>
              </a:rPr>
              <a:t>Cleaning and decontamination should only be performed by staff trained in the use of the appropriate PPE. In some instances, </a:t>
            </a:r>
            <a:r>
              <a:rPr lang="en-GB" sz="2000" b="1" dirty="0">
                <a:solidFill>
                  <a:srgbClr val="0161B3"/>
                </a:solidFill>
                <a:latin typeface="Tw Cen MT" panose="020B0602020104020603" pitchFamily="34" charset="0"/>
              </a:rPr>
              <a:t>this may need to be trained clinical staff </a:t>
            </a:r>
            <a:r>
              <a:rPr lang="en-GB" sz="2000" dirty="0">
                <a:latin typeface="Tw Cen MT" panose="020B0602020104020603" pitchFamily="34" charset="0"/>
              </a:rPr>
              <a:t>rather than domestic staff, in which case, clinical staff may require additional training on </a:t>
            </a:r>
          </a:p>
          <a:p>
            <a:pPr algn="ctr"/>
            <a:r>
              <a:rPr lang="en-GB" sz="2000" dirty="0">
                <a:latin typeface="Tw Cen MT" panose="020B0602020104020603" pitchFamily="34" charset="0"/>
              </a:rPr>
              <a:t>standards and order of cleaning</a:t>
            </a:r>
          </a:p>
          <a:p>
            <a:endParaRPr lang="en-GB" sz="2200" dirty="0">
              <a:solidFill>
                <a:srgbClr val="0161B3"/>
              </a:solidFill>
              <a:latin typeface="Tw Cen MT" panose="020B0602020104020603" pitchFamily="34" charset="0"/>
            </a:endParaRPr>
          </a:p>
          <a:p>
            <a:pPr algn="ctr">
              <a:buClr>
                <a:schemeClr val="accent2">
                  <a:lumMod val="75000"/>
                </a:schemeClr>
              </a:buClr>
            </a:pPr>
            <a:r>
              <a:rPr lang="en-GB" sz="2000" dirty="0">
                <a:latin typeface="Tw Cen MT" panose="020B0602020104020603" pitchFamily="34" charset="0"/>
              </a:rPr>
              <a:t>Decontamination of equipment and the care environment must be performed using either:</a:t>
            </a:r>
          </a:p>
          <a:p>
            <a:pPr algn="ctr">
              <a:buClr>
                <a:schemeClr val="accent2">
                  <a:lumMod val="75000"/>
                </a:schemeClr>
              </a:buClr>
            </a:pPr>
            <a:endParaRPr lang="en-GB" sz="2000" dirty="0">
              <a:latin typeface="Tw Cen MT" panose="020B0602020104020603" pitchFamily="34" charset="0"/>
            </a:endParaRPr>
          </a:p>
          <a:p>
            <a:pPr algn="ctr">
              <a:buClr>
                <a:schemeClr val="accent2">
                  <a:lumMod val="75000"/>
                </a:schemeClr>
              </a:buClr>
            </a:pPr>
            <a:endParaRPr lang="en-GB" sz="2000" dirty="0">
              <a:latin typeface="Tw Cen MT" panose="020B0602020104020603" pitchFamily="34" charset="0"/>
            </a:endParaRPr>
          </a:p>
          <a:p>
            <a:pPr algn="ctr">
              <a:buClr>
                <a:schemeClr val="accent2">
                  <a:lumMod val="75000"/>
                </a:schemeClr>
              </a:buClr>
            </a:pPr>
            <a:endParaRPr lang="en-GB" sz="2000" dirty="0">
              <a:latin typeface="Tw Cen MT" panose="020B0602020104020603" pitchFamily="34" charset="0"/>
            </a:endParaRPr>
          </a:p>
          <a:p>
            <a:pPr algn="ctr">
              <a:buClr>
                <a:schemeClr val="accent2">
                  <a:lumMod val="75000"/>
                </a:schemeClr>
              </a:buClr>
            </a:pPr>
            <a:r>
              <a:rPr lang="en-GB" sz="2000" b="1" dirty="0">
                <a:solidFill>
                  <a:srgbClr val="0161B3"/>
                </a:solidFill>
                <a:latin typeface="Tw Cen MT" panose="020B0602020104020603" pitchFamily="34" charset="0"/>
              </a:rPr>
              <a:t>OR</a:t>
            </a:r>
          </a:p>
          <a:p>
            <a:pPr algn="ctr">
              <a:buClr>
                <a:schemeClr val="accent2">
                  <a:lumMod val="75000"/>
                </a:schemeClr>
              </a:buClr>
            </a:pPr>
            <a:endParaRPr lang="en-GB" sz="2000" dirty="0">
              <a:latin typeface="Tw Cen MT" panose="020B0602020104020603" pitchFamily="34" charset="0"/>
            </a:endParaRPr>
          </a:p>
          <a:p>
            <a:pPr algn="ctr">
              <a:buClr>
                <a:schemeClr val="accent2">
                  <a:lumMod val="75000"/>
                </a:schemeClr>
              </a:buClr>
            </a:pPr>
            <a:endParaRPr lang="en-GB" sz="2000" dirty="0">
              <a:latin typeface="Tw Cen MT" panose="020B0602020104020603" pitchFamily="34" charset="0"/>
            </a:endParaRPr>
          </a:p>
          <a:p>
            <a:pPr algn="ctr"/>
            <a:r>
              <a:rPr lang="en-GB" sz="2000" dirty="0">
                <a:latin typeface="Tw Cen MT" panose="020B0602020104020603" pitchFamily="34" charset="0"/>
              </a:rPr>
              <a:t>Products must be prepared and used according to the manufacturers’ instructions and recommended product ‘contact times’ must be followed</a:t>
            </a:r>
            <a:endParaRPr lang="en-GB" dirty="0"/>
          </a:p>
        </p:txBody>
      </p:sp>
      <p:sp>
        <p:nvSpPr>
          <p:cNvPr id="42" name="TextBox 41">
            <a:extLst>
              <a:ext uri="{FF2B5EF4-FFF2-40B4-BE49-F238E27FC236}">
                <a16:creationId xmlns:a16="http://schemas.microsoft.com/office/drawing/2014/main" id="{E89BAC7D-C70A-48D9-94C7-112B7D849F86}"/>
              </a:ext>
            </a:extLst>
          </p:cNvPr>
          <p:cNvSpPr txBox="1"/>
          <p:nvPr/>
        </p:nvSpPr>
        <p:spPr>
          <a:xfrm>
            <a:off x="1981200" y="609600"/>
            <a:ext cx="5896358"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Cleaning and decontamination considerations</a:t>
            </a:r>
          </a:p>
        </p:txBody>
      </p:sp>
      <p:sp>
        <p:nvSpPr>
          <p:cNvPr id="35" name="Freeform: Shape 34">
            <a:extLst>
              <a:ext uri="{FF2B5EF4-FFF2-40B4-BE49-F238E27FC236}">
                <a16:creationId xmlns:a16="http://schemas.microsoft.com/office/drawing/2014/main" id="{E6EDCBD3-D4BC-47CC-B549-6FD6220DEF1B}"/>
              </a:ext>
            </a:extLst>
          </p:cNvPr>
          <p:cNvSpPr/>
          <p:nvPr/>
        </p:nvSpPr>
        <p:spPr>
          <a:xfrm>
            <a:off x="2128209" y="3786287"/>
            <a:ext cx="4112232" cy="1733164"/>
          </a:xfrm>
          <a:custGeom>
            <a:avLst/>
            <a:gdLst>
              <a:gd name="connsiteX0" fmla="*/ 0 w 2242092"/>
              <a:gd name="connsiteY0" fmla="*/ 1121046 h 2242092"/>
              <a:gd name="connsiteX1" fmla="*/ 1121046 w 2242092"/>
              <a:gd name="connsiteY1" fmla="*/ 0 h 2242092"/>
              <a:gd name="connsiteX2" fmla="*/ 2242092 w 2242092"/>
              <a:gd name="connsiteY2" fmla="*/ 1121046 h 2242092"/>
              <a:gd name="connsiteX3" fmla="*/ 1121046 w 2242092"/>
              <a:gd name="connsiteY3" fmla="*/ 2242092 h 2242092"/>
              <a:gd name="connsiteX4" fmla="*/ 0 w 2242092"/>
              <a:gd name="connsiteY4" fmla="*/ 1121046 h 2242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092" h="2242092">
                <a:moveTo>
                  <a:pt x="0" y="1121046"/>
                </a:moveTo>
                <a:cubicBezTo>
                  <a:pt x="0" y="501909"/>
                  <a:pt x="501909" y="0"/>
                  <a:pt x="1121046" y="0"/>
                </a:cubicBezTo>
                <a:cubicBezTo>
                  <a:pt x="1740183" y="0"/>
                  <a:pt x="2242092" y="501909"/>
                  <a:pt x="2242092" y="1121046"/>
                </a:cubicBezTo>
                <a:cubicBezTo>
                  <a:pt x="2242092" y="1740183"/>
                  <a:pt x="1740183" y="2242092"/>
                  <a:pt x="1121046" y="2242092"/>
                </a:cubicBezTo>
                <a:cubicBezTo>
                  <a:pt x="501909" y="2242092"/>
                  <a:pt x="0" y="1740183"/>
                  <a:pt x="0" y="1121046"/>
                </a:cubicBezTo>
                <a:close/>
              </a:path>
            </a:pathLst>
          </a:cu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4857" tIns="344857" rIns="344857" bIns="344857" numCol="1" spcCol="1270" anchor="ctr" anchorCtr="0">
            <a:noAutofit/>
          </a:bodyPr>
          <a:lstStyle/>
          <a:p>
            <a:pPr marL="0" lvl="0" indent="0" algn="ctr" defTabSz="577850">
              <a:lnSpc>
                <a:spcPct val="90000"/>
              </a:lnSpc>
              <a:spcBef>
                <a:spcPct val="0"/>
              </a:spcBef>
              <a:spcAft>
                <a:spcPct val="35000"/>
              </a:spcAft>
              <a:buNone/>
            </a:pPr>
            <a:r>
              <a:rPr lang="en-GB" sz="2000" kern="1200" dirty="0">
                <a:latin typeface="Tw Cen MT" panose="020B0602020104020603" pitchFamily="34" charset="0"/>
              </a:rPr>
              <a:t>A combined detergent/disinfectant solution at a dilution of 1,000ppm available chlorine</a:t>
            </a:r>
          </a:p>
        </p:txBody>
      </p:sp>
      <p:sp>
        <p:nvSpPr>
          <p:cNvPr id="36" name="Freeform: Shape 35">
            <a:extLst>
              <a:ext uri="{FF2B5EF4-FFF2-40B4-BE49-F238E27FC236}">
                <a16:creationId xmlns:a16="http://schemas.microsoft.com/office/drawing/2014/main" id="{4413F820-5065-4E71-9D7B-E8ED6B591D98}"/>
              </a:ext>
            </a:extLst>
          </p:cNvPr>
          <p:cNvSpPr/>
          <p:nvPr/>
        </p:nvSpPr>
        <p:spPr>
          <a:xfrm>
            <a:off x="7198722" y="3786287"/>
            <a:ext cx="4112232" cy="1733164"/>
          </a:xfrm>
          <a:custGeom>
            <a:avLst/>
            <a:gdLst>
              <a:gd name="connsiteX0" fmla="*/ 0 w 2242092"/>
              <a:gd name="connsiteY0" fmla="*/ 1121046 h 2242092"/>
              <a:gd name="connsiteX1" fmla="*/ 1121046 w 2242092"/>
              <a:gd name="connsiteY1" fmla="*/ 0 h 2242092"/>
              <a:gd name="connsiteX2" fmla="*/ 2242092 w 2242092"/>
              <a:gd name="connsiteY2" fmla="*/ 1121046 h 2242092"/>
              <a:gd name="connsiteX3" fmla="*/ 1121046 w 2242092"/>
              <a:gd name="connsiteY3" fmla="*/ 2242092 h 2242092"/>
              <a:gd name="connsiteX4" fmla="*/ 0 w 2242092"/>
              <a:gd name="connsiteY4" fmla="*/ 1121046 h 2242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092" h="2242092">
                <a:moveTo>
                  <a:pt x="0" y="1121046"/>
                </a:moveTo>
                <a:cubicBezTo>
                  <a:pt x="0" y="501909"/>
                  <a:pt x="501909" y="0"/>
                  <a:pt x="1121046" y="0"/>
                </a:cubicBezTo>
                <a:cubicBezTo>
                  <a:pt x="1740183" y="0"/>
                  <a:pt x="2242092" y="501909"/>
                  <a:pt x="2242092" y="1121046"/>
                </a:cubicBezTo>
                <a:cubicBezTo>
                  <a:pt x="2242092" y="1740183"/>
                  <a:pt x="1740183" y="2242092"/>
                  <a:pt x="1121046" y="2242092"/>
                </a:cubicBezTo>
                <a:cubicBezTo>
                  <a:pt x="501909" y="2242092"/>
                  <a:pt x="0" y="1740183"/>
                  <a:pt x="0" y="1121046"/>
                </a:cubicBezTo>
                <a:close/>
              </a:path>
            </a:pathLst>
          </a:cu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4857" tIns="344857" rIns="344857" bIns="344857" numCol="1" spcCol="1270" anchor="ctr" anchorCtr="0">
            <a:noAutofit/>
          </a:bodyPr>
          <a:lstStyle/>
          <a:p>
            <a:pPr marL="0" lvl="0" indent="0" algn="ctr" defTabSz="577850">
              <a:spcBef>
                <a:spcPct val="0"/>
              </a:spcBef>
              <a:buNone/>
            </a:pPr>
            <a:endParaRPr lang="en-GB" sz="800" kern="1200" dirty="0">
              <a:latin typeface="Tw Cen MT" panose="020B0602020104020603" pitchFamily="34" charset="0"/>
            </a:endParaRPr>
          </a:p>
          <a:p>
            <a:pPr marL="0" lvl="0" indent="0" algn="ctr" defTabSz="577850">
              <a:spcBef>
                <a:spcPct val="0"/>
              </a:spcBef>
              <a:buNone/>
            </a:pPr>
            <a:r>
              <a:rPr lang="en-GB" sz="1900" kern="1200" dirty="0">
                <a:latin typeface="Tw Cen MT" panose="020B0602020104020603" pitchFamily="34" charset="0"/>
              </a:rPr>
              <a:t>A general purpose neutral detergent in a solution of warm water followed by a disinfectant solution of 1,000ppm available chlorine</a:t>
            </a:r>
          </a:p>
        </p:txBody>
      </p:sp>
    </p:spTree>
    <p:extLst>
      <p:ext uri="{BB962C8B-B14F-4D97-AF65-F5344CB8AC3E}">
        <p14:creationId xmlns:p14="http://schemas.microsoft.com/office/powerpoint/2010/main" val="3438468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left)">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wipe(left)">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wipe(left)">
                                      <p:cBhvr>
                                        <p:cTn id="40"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34709" y="4298513"/>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559036" y="10113390"/>
            <a:ext cx="3343499" cy="10975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5328" y="3751369"/>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59036" y="818700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577817" y="8145922"/>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52037" y="1874500"/>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41708" y="7799129"/>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rot="10800000">
            <a:off x="399051" y="28282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rot="10800000">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693675" y="7689377"/>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6245" y="1327356"/>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41" name="Freeform: Shape 40">
            <a:extLst>
              <a:ext uri="{FF2B5EF4-FFF2-40B4-BE49-F238E27FC236}">
                <a16:creationId xmlns:a16="http://schemas.microsoft.com/office/drawing/2014/main" id="{2FE94745-AEDF-4F42-8246-C2CF0ABC1DC6}"/>
              </a:ext>
            </a:extLst>
          </p:cNvPr>
          <p:cNvSpPr/>
          <p:nvPr/>
        </p:nvSpPr>
        <p:spPr>
          <a:xfrm>
            <a:off x="1981200" y="1428303"/>
            <a:ext cx="9486800" cy="1076846"/>
          </a:xfrm>
          <a:custGeom>
            <a:avLst/>
            <a:gdLst>
              <a:gd name="connsiteX0" fmla="*/ 0 w 9486800"/>
              <a:gd name="connsiteY0" fmla="*/ 196173 h 560127"/>
              <a:gd name="connsiteX1" fmla="*/ 4673384 w 9486800"/>
              <a:gd name="connsiteY1" fmla="*/ 196173 h 560127"/>
              <a:gd name="connsiteX2" fmla="*/ 4673384 w 9486800"/>
              <a:gd name="connsiteY2" fmla="*/ 140032 h 560127"/>
              <a:gd name="connsiteX3" fmla="*/ 4603368 w 9486800"/>
              <a:gd name="connsiteY3" fmla="*/ 140032 h 560127"/>
              <a:gd name="connsiteX4" fmla="*/ 4743400 w 9486800"/>
              <a:gd name="connsiteY4" fmla="*/ 0 h 560127"/>
              <a:gd name="connsiteX5" fmla="*/ 4883432 w 9486800"/>
              <a:gd name="connsiteY5" fmla="*/ 140032 h 560127"/>
              <a:gd name="connsiteX6" fmla="*/ 4813416 w 9486800"/>
              <a:gd name="connsiteY6" fmla="*/ 140032 h 560127"/>
              <a:gd name="connsiteX7" fmla="*/ 4813416 w 9486800"/>
              <a:gd name="connsiteY7" fmla="*/ 196173 h 560127"/>
              <a:gd name="connsiteX8" fmla="*/ 9486800 w 9486800"/>
              <a:gd name="connsiteY8" fmla="*/ 196173 h 560127"/>
              <a:gd name="connsiteX9" fmla="*/ 9486800 w 9486800"/>
              <a:gd name="connsiteY9" fmla="*/ 560127 h 560127"/>
              <a:gd name="connsiteX10" fmla="*/ 0 w 9486800"/>
              <a:gd name="connsiteY10" fmla="*/ 560127 h 560127"/>
              <a:gd name="connsiteX11" fmla="*/ 0 w 9486800"/>
              <a:gd name="connsiteY11" fmla="*/ 196173 h 56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6800" h="560127">
                <a:moveTo>
                  <a:pt x="9486800" y="363954"/>
                </a:moveTo>
                <a:lnTo>
                  <a:pt x="4813416" y="363954"/>
                </a:lnTo>
                <a:lnTo>
                  <a:pt x="4813416" y="420095"/>
                </a:lnTo>
                <a:lnTo>
                  <a:pt x="4883432" y="420095"/>
                </a:lnTo>
                <a:lnTo>
                  <a:pt x="4743400" y="560126"/>
                </a:lnTo>
                <a:lnTo>
                  <a:pt x="4603368" y="420095"/>
                </a:lnTo>
                <a:lnTo>
                  <a:pt x="4673384" y="420095"/>
                </a:lnTo>
                <a:lnTo>
                  <a:pt x="4673384" y="363954"/>
                </a:lnTo>
                <a:lnTo>
                  <a:pt x="0" y="363954"/>
                </a:lnTo>
                <a:lnTo>
                  <a:pt x="0" y="1"/>
                </a:lnTo>
                <a:lnTo>
                  <a:pt x="9486800" y="1"/>
                </a:lnTo>
                <a:lnTo>
                  <a:pt x="9486800" y="363954"/>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455" tIns="92457" rIns="92456" bIns="288630" numCol="1" spcCol="1270" anchor="ctr" anchorCtr="0">
            <a:noAutofit/>
          </a:bodyPr>
          <a:lstStyle/>
          <a:p>
            <a:pPr marL="0" lvl="0" indent="0" algn="ctr" defTabSz="577850">
              <a:lnSpc>
                <a:spcPct val="90000"/>
              </a:lnSpc>
              <a:spcBef>
                <a:spcPct val="0"/>
              </a:spcBef>
              <a:spcAft>
                <a:spcPct val="35000"/>
              </a:spcAft>
              <a:buNone/>
            </a:pPr>
            <a:r>
              <a:rPr lang="en-GB" b="1" kern="1200" dirty="0">
                <a:latin typeface="Tw Cen MT" panose="020B0602020104020603" pitchFamily="34" charset="0"/>
              </a:rPr>
              <a:t>Clean and disinfect all reusable equipment systematically from the top or the furthest away point e.g. dental light before dental chair</a:t>
            </a:r>
          </a:p>
        </p:txBody>
      </p:sp>
      <p:sp>
        <p:nvSpPr>
          <p:cNvPr id="42" name="TextBox 41">
            <a:extLst>
              <a:ext uri="{FF2B5EF4-FFF2-40B4-BE49-F238E27FC236}">
                <a16:creationId xmlns:a16="http://schemas.microsoft.com/office/drawing/2014/main" id="{E89BAC7D-C70A-48D9-94C7-112B7D849F86}"/>
              </a:ext>
            </a:extLst>
          </p:cNvPr>
          <p:cNvSpPr txBox="1"/>
          <p:nvPr/>
        </p:nvSpPr>
        <p:spPr>
          <a:xfrm>
            <a:off x="1981200" y="799864"/>
            <a:ext cx="4133055"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Decontamination considerations</a:t>
            </a:r>
          </a:p>
        </p:txBody>
      </p:sp>
      <p:sp>
        <p:nvSpPr>
          <p:cNvPr id="40" name="Freeform: Shape 39">
            <a:extLst>
              <a:ext uri="{FF2B5EF4-FFF2-40B4-BE49-F238E27FC236}">
                <a16:creationId xmlns:a16="http://schemas.microsoft.com/office/drawing/2014/main" id="{9DD301E4-EBF7-4AB4-B4E0-2C2B3795A9FE}"/>
              </a:ext>
            </a:extLst>
          </p:cNvPr>
          <p:cNvSpPr/>
          <p:nvPr/>
        </p:nvSpPr>
        <p:spPr>
          <a:xfrm>
            <a:off x="1981200" y="2488331"/>
            <a:ext cx="9486800" cy="1059789"/>
          </a:xfrm>
          <a:custGeom>
            <a:avLst/>
            <a:gdLst>
              <a:gd name="connsiteX0" fmla="*/ 0 w 9486800"/>
              <a:gd name="connsiteY0" fmla="*/ 196173 h 560127"/>
              <a:gd name="connsiteX1" fmla="*/ 4673384 w 9486800"/>
              <a:gd name="connsiteY1" fmla="*/ 196173 h 560127"/>
              <a:gd name="connsiteX2" fmla="*/ 4673384 w 9486800"/>
              <a:gd name="connsiteY2" fmla="*/ 140032 h 560127"/>
              <a:gd name="connsiteX3" fmla="*/ 4603368 w 9486800"/>
              <a:gd name="connsiteY3" fmla="*/ 140032 h 560127"/>
              <a:gd name="connsiteX4" fmla="*/ 4743400 w 9486800"/>
              <a:gd name="connsiteY4" fmla="*/ 0 h 560127"/>
              <a:gd name="connsiteX5" fmla="*/ 4883432 w 9486800"/>
              <a:gd name="connsiteY5" fmla="*/ 140032 h 560127"/>
              <a:gd name="connsiteX6" fmla="*/ 4813416 w 9486800"/>
              <a:gd name="connsiteY6" fmla="*/ 140032 h 560127"/>
              <a:gd name="connsiteX7" fmla="*/ 4813416 w 9486800"/>
              <a:gd name="connsiteY7" fmla="*/ 196173 h 560127"/>
              <a:gd name="connsiteX8" fmla="*/ 9486800 w 9486800"/>
              <a:gd name="connsiteY8" fmla="*/ 196173 h 560127"/>
              <a:gd name="connsiteX9" fmla="*/ 9486800 w 9486800"/>
              <a:gd name="connsiteY9" fmla="*/ 560127 h 560127"/>
              <a:gd name="connsiteX10" fmla="*/ 0 w 9486800"/>
              <a:gd name="connsiteY10" fmla="*/ 560127 h 560127"/>
              <a:gd name="connsiteX11" fmla="*/ 0 w 9486800"/>
              <a:gd name="connsiteY11" fmla="*/ 196173 h 56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6800" h="560127">
                <a:moveTo>
                  <a:pt x="9486800" y="363954"/>
                </a:moveTo>
                <a:lnTo>
                  <a:pt x="4813416" y="363954"/>
                </a:lnTo>
                <a:lnTo>
                  <a:pt x="4813416" y="420095"/>
                </a:lnTo>
                <a:lnTo>
                  <a:pt x="4883432" y="420095"/>
                </a:lnTo>
                <a:lnTo>
                  <a:pt x="4743400" y="560126"/>
                </a:lnTo>
                <a:lnTo>
                  <a:pt x="4603368" y="420095"/>
                </a:lnTo>
                <a:lnTo>
                  <a:pt x="4673384" y="420095"/>
                </a:lnTo>
                <a:lnTo>
                  <a:pt x="4673384" y="363954"/>
                </a:lnTo>
                <a:lnTo>
                  <a:pt x="0" y="363954"/>
                </a:lnTo>
                <a:lnTo>
                  <a:pt x="0" y="1"/>
                </a:lnTo>
                <a:lnTo>
                  <a:pt x="9486800" y="1"/>
                </a:lnTo>
                <a:lnTo>
                  <a:pt x="9486800" y="363954"/>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455" tIns="92457" rIns="92456" bIns="288630" numCol="1" spcCol="1270" anchor="ctr" anchorCtr="0">
            <a:noAutofit/>
          </a:bodyPr>
          <a:lstStyle/>
          <a:p>
            <a:pPr marL="0" lvl="0" indent="0" algn="ctr" defTabSz="577850">
              <a:lnSpc>
                <a:spcPct val="90000"/>
              </a:lnSpc>
              <a:spcBef>
                <a:spcPct val="0"/>
              </a:spcBef>
              <a:spcAft>
                <a:spcPct val="35000"/>
              </a:spcAft>
              <a:buNone/>
            </a:pPr>
            <a:r>
              <a:rPr lang="en-GB" b="1" kern="1200" dirty="0">
                <a:latin typeface="Tw Cen MT" panose="020B0602020104020603" pitchFamily="34" charset="0"/>
              </a:rPr>
              <a:t>Use dedicated or disposable equipment (such as mop heads, cloths)</a:t>
            </a:r>
          </a:p>
        </p:txBody>
      </p:sp>
      <p:sp>
        <p:nvSpPr>
          <p:cNvPr id="39" name="Freeform: Shape 38">
            <a:extLst>
              <a:ext uri="{FF2B5EF4-FFF2-40B4-BE49-F238E27FC236}">
                <a16:creationId xmlns:a16="http://schemas.microsoft.com/office/drawing/2014/main" id="{19FF721D-25FD-4FD3-A91D-151750749297}"/>
              </a:ext>
            </a:extLst>
          </p:cNvPr>
          <p:cNvSpPr/>
          <p:nvPr/>
        </p:nvSpPr>
        <p:spPr>
          <a:xfrm>
            <a:off x="1981200" y="3550812"/>
            <a:ext cx="9486800" cy="1054410"/>
          </a:xfrm>
          <a:custGeom>
            <a:avLst/>
            <a:gdLst>
              <a:gd name="connsiteX0" fmla="*/ 0 w 9486800"/>
              <a:gd name="connsiteY0" fmla="*/ 196173 h 560127"/>
              <a:gd name="connsiteX1" fmla="*/ 4673384 w 9486800"/>
              <a:gd name="connsiteY1" fmla="*/ 196173 h 560127"/>
              <a:gd name="connsiteX2" fmla="*/ 4673384 w 9486800"/>
              <a:gd name="connsiteY2" fmla="*/ 140032 h 560127"/>
              <a:gd name="connsiteX3" fmla="*/ 4603368 w 9486800"/>
              <a:gd name="connsiteY3" fmla="*/ 140032 h 560127"/>
              <a:gd name="connsiteX4" fmla="*/ 4743400 w 9486800"/>
              <a:gd name="connsiteY4" fmla="*/ 0 h 560127"/>
              <a:gd name="connsiteX5" fmla="*/ 4883432 w 9486800"/>
              <a:gd name="connsiteY5" fmla="*/ 140032 h 560127"/>
              <a:gd name="connsiteX6" fmla="*/ 4813416 w 9486800"/>
              <a:gd name="connsiteY6" fmla="*/ 140032 h 560127"/>
              <a:gd name="connsiteX7" fmla="*/ 4813416 w 9486800"/>
              <a:gd name="connsiteY7" fmla="*/ 196173 h 560127"/>
              <a:gd name="connsiteX8" fmla="*/ 9486800 w 9486800"/>
              <a:gd name="connsiteY8" fmla="*/ 196173 h 560127"/>
              <a:gd name="connsiteX9" fmla="*/ 9486800 w 9486800"/>
              <a:gd name="connsiteY9" fmla="*/ 560127 h 560127"/>
              <a:gd name="connsiteX10" fmla="*/ 0 w 9486800"/>
              <a:gd name="connsiteY10" fmla="*/ 560127 h 560127"/>
              <a:gd name="connsiteX11" fmla="*/ 0 w 9486800"/>
              <a:gd name="connsiteY11" fmla="*/ 196173 h 56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6800" h="560127">
                <a:moveTo>
                  <a:pt x="9486800" y="363954"/>
                </a:moveTo>
                <a:lnTo>
                  <a:pt x="4813416" y="363954"/>
                </a:lnTo>
                <a:lnTo>
                  <a:pt x="4813416" y="420095"/>
                </a:lnTo>
                <a:lnTo>
                  <a:pt x="4883432" y="420095"/>
                </a:lnTo>
                <a:lnTo>
                  <a:pt x="4743400" y="560126"/>
                </a:lnTo>
                <a:lnTo>
                  <a:pt x="4603368" y="420095"/>
                </a:lnTo>
                <a:lnTo>
                  <a:pt x="4673384" y="420095"/>
                </a:lnTo>
                <a:lnTo>
                  <a:pt x="4673384" y="363954"/>
                </a:lnTo>
                <a:lnTo>
                  <a:pt x="0" y="363954"/>
                </a:lnTo>
                <a:lnTo>
                  <a:pt x="0" y="1"/>
                </a:lnTo>
                <a:lnTo>
                  <a:pt x="9486800" y="1"/>
                </a:lnTo>
                <a:lnTo>
                  <a:pt x="9486800" y="363954"/>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455" tIns="92457" rIns="92456" bIns="288630" numCol="1" spcCol="1270" anchor="ctr" anchorCtr="0">
            <a:noAutofit/>
          </a:bodyPr>
          <a:lstStyle/>
          <a:p>
            <a:pPr marL="0" lvl="0" indent="0" algn="ctr" defTabSz="577850">
              <a:lnSpc>
                <a:spcPct val="90000"/>
              </a:lnSpc>
              <a:spcBef>
                <a:spcPct val="0"/>
              </a:spcBef>
              <a:spcAft>
                <a:spcPct val="35000"/>
              </a:spcAft>
              <a:buNone/>
            </a:pPr>
            <a:r>
              <a:rPr lang="en-GB" b="1" kern="1200" dirty="0">
                <a:latin typeface="Tw Cen MT" panose="020B0602020104020603" pitchFamily="34" charset="0"/>
              </a:rPr>
              <a:t>Pay greater attention to frequent touch points e.g. door handles, light switches</a:t>
            </a:r>
          </a:p>
        </p:txBody>
      </p:sp>
      <p:sp>
        <p:nvSpPr>
          <p:cNvPr id="38" name="Freeform: Shape 37">
            <a:extLst>
              <a:ext uri="{FF2B5EF4-FFF2-40B4-BE49-F238E27FC236}">
                <a16:creationId xmlns:a16="http://schemas.microsoft.com/office/drawing/2014/main" id="{1E1DD9E4-1DC2-4E10-B7A7-E3852115EFF6}"/>
              </a:ext>
            </a:extLst>
          </p:cNvPr>
          <p:cNvSpPr/>
          <p:nvPr/>
        </p:nvSpPr>
        <p:spPr>
          <a:xfrm>
            <a:off x="1981200" y="4594642"/>
            <a:ext cx="9486800" cy="1079481"/>
          </a:xfrm>
          <a:custGeom>
            <a:avLst/>
            <a:gdLst>
              <a:gd name="connsiteX0" fmla="*/ 0 w 9486800"/>
              <a:gd name="connsiteY0" fmla="*/ 196173 h 560127"/>
              <a:gd name="connsiteX1" fmla="*/ 4673384 w 9486800"/>
              <a:gd name="connsiteY1" fmla="*/ 196173 h 560127"/>
              <a:gd name="connsiteX2" fmla="*/ 4673384 w 9486800"/>
              <a:gd name="connsiteY2" fmla="*/ 140032 h 560127"/>
              <a:gd name="connsiteX3" fmla="*/ 4603368 w 9486800"/>
              <a:gd name="connsiteY3" fmla="*/ 140032 h 560127"/>
              <a:gd name="connsiteX4" fmla="*/ 4743400 w 9486800"/>
              <a:gd name="connsiteY4" fmla="*/ 0 h 560127"/>
              <a:gd name="connsiteX5" fmla="*/ 4883432 w 9486800"/>
              <a:gd name="connsiteY5" fmla="*/ 140032 h 560127"/>
              <a:gd name="connsiteX6" fmla="*/ 4813416 w 9486800"/>
              <a:gd name="connsiteY6" fmla="*/ 140032 h 560127"/>
              <a:gd name="connsiteX7" fmla="*/ 4813416 w 9486800"/>
              <a:gd name="connsiteY7" fmla="*/ 196173 h 560127"/>
              <a:gd name="connsiteX8" fmla="*/ 9486800 w 9486800"/>
              <a:gd name="connsiteY8" fmla="*/ 196173 h 560127"/>
              <a:gd name="connsiteX9" fmla="*/ 9486800 w 9486800"/>
              <a:gd name="connsiteY9" fmla="*/ 560127 h 560127"/>
              <a:gd name="connsiteX10" fmla="*/ 0 w 9486800"/>
              <a:gd name="connsiteY10" fmla="*/ 560127 h 560127"/>
              <a:gd name="connsiteX11" fmla="*/ 0 w 9486800"/>
              <a:gd name="connsiteY11" fmla="*/ 196173 h 56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6800" h="560127">
                <a:moveTo>
                  <a:pt x="9486800" y="363954"/>
                </a:moveTo>
                <a:lnTo>
                  <a:pt x="4813416" y="363954"/>
                </a:lnTo>
                <a:lnTo>
                  <a:pt x="4813416" y="420095"/>
                </a:lnTo>
                <a:lnTo>
                  <a:pt x="4883432" y="420095"/>
                </a:lnTo>
                <a:lnTo>
                  <a:pt x="4743400" y="560126"/>
                </a:lnTo>
                <a:lnTo>
                  <a:pt x="4603368" y="420095"/>
                </a:lnTo>
                <a:lnTo>
                  <a:pt x="4673384" y="420095"/>
                </a:lnTo>
                <a:lnTo>
                  <a:pt x="4673384" y="363954"/>
                </a:lnTo>
                <a:lnTo>
                  <a:pt x="0" y="363954"/>
                </a:lnTo>
                <a:lnTo>
                  <a:pt x="0" y="1"/>
                </a:lnTo>
                <a:lnTo>
                  <a:pt x="9486800" y="1"/>
                </a:lnTo>
                <a:lnTo>
                  <a:pt x="9486800" y="363954"/>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456" tIns="92457" rIns="92456" bIns="288630" numCol="1" spcCol="1270" anchor="ctr" anchorCtr="0">
            <a:noAutofit/>
          </a:bodyPr>
          <a:lstStyle/>
          <a:p>
            <a:pPr marL="0" lvl="0" indent="0" algn="ctr" defTabSz="577850">
              <a:lnSpc>
                <a:spcPct val="90000"/>
              </a:lnSpc>
              <a:spcBef>
                <a:spcPct val="0"/>
              </a:spcBef>
              <a:spcAft>
                <a:spcPct val="35000"/>
              </a:spcAft>
              <a:buNone/>
            </a:pPr>
            <a:r>
              <a:rPr lang="en-GB" b="1" kern="1200" dirty="0">
                <a:latin typeface="Tw Cen MT" panose="020B0602020104020603" pitchFamily="34" charset="0"/>
              </a:rPr>
              <a:t>Decontaminate reusable cleaning equipment (such as mop handles, buckets) after use </a:t>
            </a:r>
          </a:p>
          <a:p>
            <a:pPr marL="0" lvl="0" indent="0" algn="ctr" defTabSz="577850">
              <a:lnSpc>
                <a:spcPct val="90000"/>
              </a:lnSpc>
              <a:spcBef>
                <a:spcPct val="0"/>
              </a:spcBef>
              <a:spcAft>
                <a:spcPct val="35000"/>
              </a:spcAft>
              <a:buNone/>
            </a:pPr>
            <a:r>
              <a:rPr lang="en-GB" b="1" kern="1200" dirty="0">
                <a:latin typeface="Tw Cen MT" panose="020B0602020104020603" pitchFamily="34" charset="0"/>
              </a:rPr>
              <a:t>with a chlorine-based disinfectant</a:t>
            </a:r>
          </a:p>
        </p:txBody>
      </p:sp>
      <p:sp>
        <p:nvSpPr>
          <p:cNvPr id="37" name="Freeform: Shape 36">
            <a:extLst>
              <a:ext uri="{FF2B5EF4-FFF2-40B4-BE49-F238E27FC236}">
                <a16:creationId xmlns:a16="http://schemas.microsoft.com/office/drawing/2014/main" id="{86B063A0-DB8C-42FC-A305-6B8DB840AB4D}"/>
              </a:ext>
            </a:extLst>
          </p:cNvPr>
          <p:cNvSpPr/>
          <p:nvPr/>
        </p:nvSpPr>
        <p:spPr>
          <a:xfrm>
            <a:off x="1981200" y="5674123"/>
            <a:ext cx="9486800" cy="691122"/>
          </a:xfrm>
          <a:custGeom>
            <a:avLst/>
            <a:gdLst>
              <a:gd name="connsiteX0" fmla="*/ 0 w 9486800"/>
              <a:gd name="connsiteY0" fmla="*/ 0 h 364192"/>
              <a:gd name="connsiteX1" fmla="*/ 9486800 w 9486800"/>
              <a:gd name="connsiteY1" fmla="*/ 0 h 364192"/>
              <a:gd name="connsiteX2" fmla="*/ 9486800 w 9486800"/>
              <a:gd name="connsiteY2" fmla="*/ 364192 h 364192"/>
              <a:gd name="connsiteX3" fmla="*/ 0 w 9486800"/>
              <a:gd name="connsiteY3" fmla="*/ 364192 h 364192"/>
              <a:gd name="connsiteX4" fmla="*/ 0 w 9486800"/>
              <a:gd name="connsiteY4" fmla="*/ 0 h 36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6800" h="364192">
                <a:moveTo>
                  <a:pt x="0" y="0"/>
                </a:moveTo>
                <a:lnTo>
                  <a:pt x="9486800" y="0"/>
                </a:lnTo>
                <a:lnTo>
                  <a:pt x="9486800" y="364192"/>
                </a:lnTo>
                <a:lnTo>
                  <a:pt x="0" y="364192"/>
                </a:lnTo>
                <a:lnTo>
                  <a:pt x="0" y="0"/>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b="1" kern="1200" dirty="0">
                <a:latin typeface="Tw Cen MT" panose="020B0602020104020603" pitchFamily="34" charset="0"/>
              </a:rPr>
              <a:t>Always perform hand hygiene for at least 20 seconds after doffing </a:t>
            </a:r>
          </a:p>
        </p:txBody>
      </p:sp>
    </p:spTree>
    <p:extLst>
      <p:ext uri="{BB962C8B-B14F-4D97-AF65-F5344CB8AC3E}">
        <p14:creationId xmlns:p14="http://schemas.microsoft.com/office/powerpoint/2010/main" val="1007676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39" grpId="0" animBg="1"/>
      <p:bldP spid="38" grpId="0" animBg="1"/>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34709" y="4298513"/>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559036" y="10113390"/>
            <a:ext cx="3343499" cy="10975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5328" y="3751369"/>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59036" y="818700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577817" y="8145922"/>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52037" y="1874500"/>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41708" y="7799129"/>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rot="10800000">
            <a:off x="399051" y="28282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rot="10800000">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693675" y="7689377"/>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6245" y="1327356"/>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42" name="TextBox 41">
            <a:extLst>
              <a:ext uri="{FF2B5EF4-FFF2-40B4-BE49-F238E27FC236}">
                <a16:creationId xmlns:a16="http://schemas.microsoft.com/office/drawing/2014/main" id="{E89BAC7D-C70A-48D9-94C7-112B7D849F86}"/>
              </a:ext>
            </a:extLst>
          </p:cNvPr>
          <p:cNvSpPr txBox="1"/>
          <p:nvPr/>
        </p:nvSpPr>
        <p:spPr>
          <a:xfrm>
            <a:off x="1981200" y="786904"/>
            <a:ext cx="4133055"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Decontamination considerations</a:t>
            </a:r>
          </a:p>
        </p:txBody>
      </p:sp>
      <p:sp>
        <p:nvSpPr>
          <p:cNvPr id="2" name="Rectangle 1">
            <a:extLst>
              <a:ext uri="{FF2B5EF4-FFF2-40B4-BE49-F238E27FC236}">
                <a16:creationId xmlns:a16="http://schemas.microsoft.com/office/drawing/2014/main" id="{89F090E9-7262-40E0-B3E4-373F7C71E2E1}"/>
              </a:ext>
            </a:extLst>
          </p:cNvPr>
          <p:cNvSpPr/>
          <p:nvPr/>
        </p:nvSpPr>
        <p:spPr>
          <a:xfrm>
            <a:off x="1981199" y="1471008"/>
            <a:ext cx="9399887" cy="2048446"/>
          </a:xfrm>
          <a:prstGeom prst="rect">
            <a:avLst/>
          </a:prstGeom>
          <a:ln w="28575">
            <a:solidFill>
              <a:srgbClr val="0161B3"/>
            </a:solidFill>
          </a:ln>
        </p:spPr>
        <p:txBody>
          <a:bodyPr wrap="square">
            <a:spAutoFit/>
          </a:bodyPr>
          <a:lstStyle/>
          <a:p>
            <a:pPr marR="558800" algn="ctr">
              <a:lnSpc>
                <a:spcPct val="107000"/>
              </a:lnSpc>
              <a:spcAft>
                <a:spcPts val="0"/>
              </a:spcAft>
            </a:pPr>
            <a:r>
              <a:rPr lang="en-GB" sz="2400" dirty="0">
                <a:solidFill>
                  <a:srgbClr val="231F20"/>
                </a:solidFill>
                <a:latin typeface="Tw Cen MT" panose="020B0602020104020603" pitchFamily="34" charset="0"/>
                <a:ea typeface="Arial" panose="020B0604020202020204" pitchFamily="34" charset="0"/>
                <a:cs typeface="Times New Roman" panose="02020603050405020304" pitchFamily="18" charset="0"/>
              </a:rPr>
              <a:t>When an </a:t>
            </a:r>
            <a:r>
              <a:rPr lang="en-GB" sz="2400" b="1" dirty="0">
                <a:solidFill>
                  <a:srgbClr val="0161B3"/>
                </a:solidFill>
                <a:latin typeface="Tw Cen MT" panose="020B0602020104020603" pitchFamily="34" charset="0"/>
                <a:ea typeface="Arial" panose="020B0604020202020204" pitchFamily="34" charset="0"/>
                <a:cs typeface="Times New Roman" panose="02020603050405020304" pitchFamily="18" charset="0"/>
              </a:rPr>
              <a:t>AGP</a:t>
            </a:r>
            <a:r>
              <a:rPr lang="en-GB" sz="2400" dirty="0">
                <a:solidFill>
                  <a:srgbClr val="231F20"/>
                </a:solidFill>
                <a:latin typeface="Tw Cen MT" panose="020B0602020104020603" pitchFamily="34" charset="0"/>
                <a:ea typeface="Arial" panose="020B0604020202020204" pitchFamily="34" charset="0"/>
                <a:cs typeface="Times New Roman" panose="02020603050405020304" pitchFamily="18" charset="0"/>
              </a:rPr>
              <a:t> has been used, it is recommended that the </a:t>
            </a:r>
            <a:r>
              <a:rPr lang="en-GB" sz="2400" b="1" dirty="0">
                <a:solidFill>
                  <a:srgbClr val="0161B3"/>
                </a:solidFill>
                <a:latin typeface="Tw Cen MT" panose="020B0602020104020603" pitchFamily="34" charset="0"/>
                <a:ea typeface="Arial" panose="020B0604020202020204" pitchFamily="34" charset="0"/>
                <a:cs typeface="Times New Roman" panose="02020603050405020304" pitchFamily="18" charset="0"/>
              </a:rPr>
              <a:t>room is left vacant with the door closed</a:t>
            </a:r>
            <a:r>
              <a:rPr lang="en-GB" sz="2400" dirty="0">
                <a:solidFill>
                  <a:srgbClr val="231F20"/>
                </a:solidFill>
                <a:latin typeface="Tw Cen MT" panose="020B0602020104020603" pitchFamily="34" charset="0"/>
                <a:ea typeface="Arial" panose="020B0604020202020204" pitchFamily="34" charset="0"/>
                <a:cs typeface="Times New Roman" panose="02020603050405020304" pitchFamily="18" charset="0"/>
              </a:rPr>
              <a:t> for 20 minutes in a negative pressure isolation room or </a:t>
            </a:r>
            <a:r>
              <a:rPr lang="en-GB" sz="2400" b="1" dirty="0">
                <a:solidFill>
                  <a:srgbClr val="0161B3"/>
                </a:solidFill>
                <a:latin typeface="Tw Cen MT" panose="020B0602020104020603" pitchFamily="34" charset="0"/>
                <a:ea typeface="Arial" panose="020B0604020202020204" pitchFamily="34" charset="0"/>
                <a:cs typeface="Times New Roman" panose="02020603050405020304" pitchFamily="18" charset="0"/>
              </a:rPr>
              <a:t>one hour for a neutral pressure room </a:t>
            </a:r>
            <a:r>
              <a:rPr lang="en-GB" sz="2400" b="1" u="sng" dirty="0">
                <a:latin typeface="Tw Cen MT" panose="020B0602020104020603" pitchFamily="34" charset="0"/>
                <a:ea typeface="Arial" panose="020B0604020202020204" pitchFamily="34" charset="0"/>
                <a:cs typeface="Times New Roman" panose="02020603050405020304" pitchFamily="18" charset="0"/>
              </a:rPr>
              <a:t>before</a:t>
            </a:r>
            <a:r>
              <a:rPr lang="en-GB" sz="2400" b="1" dirty="0">
                <a:latin typeface="Tw Cen MT" panose="020B0602020104020603" pitchFamily="34" charset="0"/>
                <a:ea typeface="Arial" panose="020B0604020202020204" pitchFamily="34" charset="0"/>
                <a:cs typeface="Times New Roman" panose="02020603050405020304" pitchFamily="18" charset="0"/>
              </a:rPr>
              <a:t> performing a terminal clean</a:t>
            </a:r>
            <a:r>
              <a:rPr lang="en-GB" sz="2400" dirty="0">
                <a:solidFill>
                  <a:srgbClr val="231F20"/>
                </a:solidFill>
                <a:latin typeface="Tw Cen MT" panose="020B0602020104020603" pitchFamily="34" charset="0"/>
                <a:ea typeface="Arial" panose="020B0604020202020204" pitchFamily="34" charset="0"/>
                <a:cs typeface="Times New Roman" panose="02020603050405020304" pitchFamily="18" charset="0"/>
              </a:rPr>
              <a:t>. </a:t>
            </a:r>
            <a:r>
              <a:rPr lang="en-GB" sz="2400" dirty="0">
                <a:solidFill>
                  <a:srgbClr val="231F20"/>
                </a:solidFill>
                <a:latin typeface="Tw Cen MT" panose="020B0602020104020603" pitchFamily="34" charset="0"/>
                <a:ea typeface="Arial" panose="020B0604020202020204" pitchFamily="34" charset="0"/>
              </a:rPr>
              <a:t>Windows to the outside in neutral pressure rooms can be opened</a:t>
            </a:r>
            <a:endParaRPr lang="en-GB" sz="2400" dirty="0">
              <a:latin typeface="Tw Cen MT" panose="020B0602020104020603" pitchFamily="34" charset="0"/>
            </a:endParaRPr>
          </a:p>
        </p:txBody>
      </p:sp>
      <p:pic>
        <p:nvPicPr>
          <p:cNvPr id="44" name="Picture 43">
            <a:extLst>
              <a:ext uri="{FF2B5EF4-FFF2-40B4-BE49-F238E27FC236}">
                <a16:creationId xmlns:a16="http://schemas.microsoft.com/office/drawing/2014/main" id="{95BE6A74-A707-43EB-9A5D-517A02620C9C}"/>
              </a:ext>
            </a:extLst>
          </p:cNvPr>
          <p:cNvPicPr>
            <a:picLocks noChangeAspect="1"/>
          </p:cNvPicPr>
          <p:nvPr/>
        </p:nvPicPr>
        <p:blipFill>
          <a:blip r:embed="rId2"/>
          <a:stretch>
            <a:fillRect/>
          </a:stretch>
        </p:blipFill>
        <p:spPr>
          <a:xfrm>
            <a:off x="1981199" y="3791665"/>
            <a:ext cx="4451192" cy="2594304"/>
          </a:xfrm>
          <a:prstGeom prst="rect">
            <a:avLst/>
          </a:prstGeom>
        </p:spPr>
      </p:pic>
      <p:grpSp>
        <p:nvGrpSpPr>
          <p:cNvPr id="45" name="Group 44">
            <a:extLst>
              <a:ext uri="{FF2B5EF4-FFF2-40B4-BE49-F238E27FC236}">
                <a16:creationId xmlns:a16="http://schemas.microsoft.com/office/drawing/2014/main" id="{3FEF5853-BFD3-4190-B28D-F2F0D0ACBB36}"/>
              </a:ext>
            </a:extLst>
          </p:cNvPr>
          <p:cNvGrpSpPr/>
          <p:nvPr/>
        </p:nvGrpSpPr>
        <p:grpSpPr>
          <a:xfrm>
            <a:off x="6880958" y="3791664"/>
            <a:ext cx="4477810" cy="2583427"/>
            <a:chOff x="781878" y="1835625"/>
            <a:chExt cx="4477810" cy="2583427"/>
          </a:xfrm>
        </p:grpSpPr>
        <p:sp>
          <p:nvSpPr>
            <p:cNvPr id="46" name="Freeform: Shape 45">
              <a:extLst>
                <a:ext uri="{FF2B5EF4-FFF2-40B4-BE49-F238E27FC236}">
                  <a16:creationId xmlns:a16="http://schemas.microsoft.com/office/drawing/2014/main" id="{654C5E03-7F58-4E9A-80BD-60B2FD62C8E0}"/>
                </a:ext>
              </a:extLst>
            </p:cNvPr>
            <p:cNvSpPr/>
            <p:nvPr/>
          </p:nvSpPr>
          <p:spPr>
            <a:xfrm>
              <a:off x="781878" y="1835625"/>
              <a:ext cx="4477810" cy="626505"/>
            </a:xfrm>
            <a:custGeom>
              <a:avLst/>
              <a:gdLst>
                <a:gd name="connsiteX0" fmla="*/ 0 w 4477810"/>
                <a:gd name="connsiteY0" fmla="*/ 0 h 418672"/>
                <a:gd name="connsiteX1" fmla="*/ 4477810 w 4477810"/>
                <a:gd name="connsiteY1" fmla="*/ 0 h 418672"/>
                <a:gd name="connsiteX2" fmla="*/ 4477810 w 4477810"/>
                <a:gd name="connsiteY2" fmla="*/ 418672 h 418672"/>
                <a:gd name="connsiteX3" fmla="*/ 0 w 4477810"/>
                <a:gd name="connsiteY3" fmla="*/ 418672 h 418672"/>
                <a:gd name="connsiteX4" fmla="*/ 0 w 4477810"/>
                <a:gd name="connsiteY4" fmla="*/ 0 h 41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7810" h="418672">
                  <a:moveTo>
                    <a:pt x="0" y="0"/>
                  </a:moveTo>
                  <a:lnTo>
                    <a:pt x="4477810" y="0"/>
                  </a:lnTo>
                  <a:lnTo>
                    <a:pt x="4477810" y="418672"/>
                  </a:lnTo>
                  <a:lnTo>
                    <a:pt x="0" y="418672"/>
                  </a:lnTo>
                  <a:lnTo>
                    <a:pt x="0" y="0"/>
                  </a:lnTo>
                  <a:close/>
                </a:path>
              </a:pathLst>
            </a:custGeom>
            <a:solidFill>
              <a:srgbClr val="0161B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400" b="1" kern="1200" dirty="0">
                  <a:latin typeface="Tw Cen MT" panose="020B0602020104020603" pitchFamily="34" charset="0"/>
                </a:rPr>
                <a:t>Disposal of waste</a:t>
              </a:r>
            </a:p>
          </p:txBody>
        </p:sp>
        <p:sp>
          <p:nvSpPr>
            <p:cNvPr id="47" name="Freeform: Shape 46">
              <a:extLst>
                <a:ext uri="{FF2B5EF4-FFF2-40B4-BE49-F238E27FC236}">
                  <a16:creationId xmlns:a16="http://schemas.microsoft.com/office/drawing/2014/main" id="{ADB69EFF-4FCD-4958-A44F-D524900B0FDD}"/>
                </a:ext>
              </a:extLst>
            </p:cNvPr>
            <p:cNvSpPr/>
            <p:nvPr/>
          </p:nvSpPr>
          <p:spPr>
            <a:xfrm>
              <a:off x="781878" y="2462130"/>
              <a:ext cx="4477810" cy="1956922"/>
            </a:xfrm>
            <a:custGeom>
              <a:avLst/>
              <a:gdLst>
                <a:gd name="connsiteX0" fmla="*/ 0 w 4477810"/>
                <a:gd name="connsiteY0" fmla="*/ 0 h 1570139"/>
                <a:gd name="connsiteX1" fmla="*/ 4477810 w 4477810"/>
                <a:gd name="connsiteY1" fmla="*/ 0 h 1570139"/>
                <a:gd name="connsiteX2" fmla="*/ 4477810 w 4477810"/>
                <a:gd name="connsiteY2" fmla="*/ 1570139 h 1570139"/>
                <a:gd name="connsiteX3" fmla="*/ 0 w 4477810"/>
                <a:gd name="connsiteY3" fmla="*/ 1570139 h 1570139"/>
                <a:gd name="connsiteX4" fmla="*/ 0 w 4477810"/>
                <a:gd name="connsiteY4" fmla="*/ 0 h 157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7810" h="1570139">
                  <a:moveTo>
                    <a:pt x="0" y="0"/>
                  </a:moveTo>
                  <a:lnTo>
                    <a:pt x="4477810" y="0"/>
                  </a:lnTo>
                  <a:lnTo>
                    <a:pt x="4477810" y="1570139"/>
                  </a:lnTo>
                  <a:lnTo>
                    <a:pt x="0" y="1570139"/>
                  </a:lnTo>
                  <a:lnTo>
                    <a:pt x="0" y="0"/>
                  </a:lnTo>
                  <a:close/>
                </a:path>
              </a:pathLst>
            </a:custGeom>
            <a:solidFill>
              <a:srgbClr val="32BCEE">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kern="1200" dirty="0">
                  <a:solidFill>
                    <a:schemeClr val="bg1"/>
                  </a:solidFill>
                  <a:latin typeface="Tw Cen MT" panose="020B0602020104020603" pitchFamily="34" charset="0"/>
                </a:rPr>
                <a:t>Discard all waste from asymptomatic patients as healthcare (clinical waste)</a:t>
              </a:r>
            </a:p>
            <a:p>
              <a:pPr marL="114300" lvl="1" indent="-114300" algn="l" defTabSz="577850">
                <a:lnSpc>
                  <a:spcPct val="90000"/>
                </a:lnSpc>
                <a:spcBef>
                  <a:spcPct val="0"/>
                </a:spcBef>
                <a:spcAft>
                  <a:spcPct val="15000"/>
                </a:spcAft>
                <a:buChar char="•"/>
              </a:pPr>
              <a:endParaRPr lang="en-GB" sz="1000" kern="1200" dirty="0">
                <a:solidFill>
                  <a:schemeClr val="bg1"/>
                </a:solidFill>
                <a:latin typeface="Tw Cen MT" panose="020B0602020104020603" pitchFamily="34" charset="0"/>
              </a:endParaRPr>
            </a:p>
            <a:p>
              <a:pPr marL="114300" lvl="1" indent="-114300" algn="l" defTabSz="577850">
                <a:lnSpc>
                  <a:spcPct val="90000"/>
                </a:lnSpc>
                <a:spcBef>
                  <a:spcPct val="0"/>
                </a:spcBef>
                <a:spcAft>
                  <a:spcPct val="15000"/>
                </a:spcAft>
                <a:buChar char="•"/>
              </a:pPr>
              <a:r>
                <a:rPr lang="en-GB" kern="1200" dirty="0">
                  <a:solidFill>
                    <a:schemeClr val="bg1"/>
                  </a:solidFill>
                  <a:latin typeface="Tw Cen MT" panose="020B0602020104020603" pitchFamily="34" charset="0"/>
                </a:rPr>
                <a:t>Waste from possible or confirmed patients must be disposed of as Category B waste</a:t>
              </a:r>
            </a:p>
            <a:p>
              <a:pPr marL="114300" lvl="1" indent="-114300" algn="l" defTabSz="577850">
                <a:lnSpc>
                  <a:spcPct val="90000"/>
                </a:lnSpc>
                <a:spcBef>
                  <a:spcPct val="0"/>
                </a:spcBef>
                <a:spcAft>
                  <a:spcPct val="15000"/>
                </a:spcAft>
                <a:buChar char="•"/>
              </a:pPr>
              <a:endParaRPr lang="en-GB" sz="1000" kern="1200" dirty="0">
                <a:solidFill>
                  <a:schemeClr val="bg1"/>
                </a:solidFill>
                <a:latin typeface="Tw Cen MT" panose="020B0602020104020603" pitchFamily="34" charset="0"/>
              </a:endParaRPr>
            </a:p>
            <a:p>
              <a:pPr marL="114300" lvl="1" indent="-114300" algn="l" defTabSz="577850">
                <a:lnSpc>
                  <a:spcPct val="90000"/>
                </a:lnSpc>
                <a:spcBef>
                  <a:spcPct val="0"/>
                </a:spcBef>
                <a:spcAft>
                  <a:spcPct val="15000"/>
                </a:spcAft>
                <a:buChar char="•"/>
              </a:pPr>
              <a:r>
                <a:rPr lang="en-GB" kern="1200" dirty="0">
                  <a:solidFill>
                    <a:schemeClr val="bg1"/>
                  </a:solidFill>
                  <a:latin typeface="Tw Cen MT" panose="020B0602020104020603" pitchFamily="34" charset="0"/>
                </a:rPr>
                <a:t>Hand hygiene must always be performed after waste disposal</a:t>
              </a:r>
            </a:p>
          </p:txBody>
        </p:sp>
      </p:grpSp>
    </p:spTree>
    <p:extLst>
      <p:ext uri="{BB962C8B-B14F-4D97-AF65-F5344CB8AC3E}">
        <p14:creationId xmlns:p14="http://schemas.microsoft.com/office/powerpoint/2010/main" val="2608779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D4FB-6267-498A-9692-AF735A7BDB7D}"/>
              </a:ext>
            </a:extLst>
          </p:cNvPr>
          <p:cNvSpPr>
            <a:spLocks noGrp="1"/>
          </p:cNvSpPr>
          <p:nvPr>
            <p:ph type="title"/>
          </p:nvPr>
        </p:nvSpPr>
        <p:spPr/>
        <p:txBody>
          <a:bodyPr>
            <a:normAutofit fontScale="90000"/>
          </a:bodyPr>
          <a:lstStyle/>
          <a:p>
            <a:r>
              <a:rPr lang="en-GB" dirty="0"/>
              <a:t>Categories of shielded people (extremely vulnerable)</a:t>
            </a:r>
          </a:p>
        </p:txBody>
      </p:sp>
      <p:graphicFrame>
        <p:nvGraphicFramePr>
          <p:cNvPr id="9" name="Content Placeholder 8">
            <a:extLst>
              <a:ext uri="{FF2B5EF4-FFF2-40B4-BE49-F238E27FC236}">
                <a16:creationId xmlns:a16="http://schemas.microsoft.com/office/drawing/2014/main" id="{FC390E9A-CFA0-4525-85BB-695BDB991E4C}"/>
              </a:ext>
            </a:extLst>
          </p:cNvPr>
          <p:cNvGraphicFramePr>
            <a:graphicFrameLocks noGrp="1"/>
          </p:cNvGraphicFramePr>
          <p:nvPr>
            <p:ph sz="quarter" idx="10"/>
            <p:extLst>
              <p:ext uri="{D42A27DB-BD31-4B8C-83A1-F6EECF244321}">
                <p14:modId xmlns:p14="http://schemas.microsoft.com/office/powerpoint/2010/main" val="242197530"/>
              </p:ext>
            </p:extLst>
          </p:nvPr>
        </p:nvGraphicFramePr>
        <p:xfrm>
          <a:off x="781878" y="1570248"/>
          <a:ext cx="10641498" cy="4872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331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34709" y="4298513"/>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559036" y="10113390"/>
            <a:ext cx="3343499" cy="10975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5328" y="3751369"/>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59036" y="818700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577817" y="8145922"/>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52037" y="1874500"/>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41708" y="7799129"/>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rot="10800000">
            <a:off x="399051" y="28282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rot="10800000">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693675" y="7689377"/>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6245" y="1327356"/>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6" name="TextBox 35">
            <a:extLst>
              <a:ext uri="{FF2B5EF4-FFF2-40B4-BE49-F238E27FC236}">
                <a16:creationId xmlns:a16="http://schemas.microsoft.com/office/drawing/2014/main" id="{C47455CD-1AA0-42EA-A01F-C05F2EBF06BC}"/>
              </a:ext>
            </a:extLst>
          </p:cNvPr>
          <p:cNvSpPr txBox="1"/>
          <p:nvPr/>
        </p:nvSpPr>
        <p:spPr>
          <a:xfrm>
            <a:off x="1936973" y="596628"/>
            <a:ext cx="3093860"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Supporting information</a:t>
            </a:r>
          </a:p>
        </p:txBody>
      </p:sp>
      <p:sp>
        <p:nvSpPr>
          <p:cNvPr id="41" name="Rectangle: Rounded Corners 40">
            <a:extLst>
              <a:ext uri="{FF2B5EF4-FFF2-40B4-BE49-F238E27FC236}">
                <a16:creationId xmlns:a16="http://schemas.microsoft.com/office/drawing/2014/main" id="{79C80957-6B70-468B-AB00-95969E9473C1}"/>
              </a:ext>
            </a:extLst>
          </p:cNvPr>
          <p:cNvSpPr/>
          <p:nvPr/>
        </p:nvSpPr>
        <p:spPr>
          <a:xfrm>
            <a:off x="1936973" y="1249439"/>
            <a:ext cx="2602547" cy="2089971"/>
          </a:xfrm>
          <a:prstGeom prst="roundRect">
            <a:avLst>
              <a:gd name="adj" fmla="val 10000"/>
            </a:avLst>
          </a:pr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Freeform: Shape 41">
            <a:extLst>
              <a:ext uri="{FF2B5EF4-FFF2-40B4-BE49-F238E27FC236}">
                <a16:creationId xmlns:a16="http://schemas.microsoft.com/office/drawing/2014/main" id="{68A919C5-DC91-490B-ABA0-4C1E9F521828}"/>
              </a:ext>
            </a:extLst>
          </p:cNvPr>
          <p:cNvSpPr/>
          <p:nvPr/>
        </p:nvSpPr>
        <p:spPr>
          <a:xfrm>
            <a:off x="2226144" y="1596855"/>
            <a:ext cx="2602547" cy="2089971"/>
          </a:xfrm>
          <a:custGeom>
            <a:avLst/>
            <a:gdLst>
              <a:gd name="connsiteX0" fmla="*/ 0 w 1473078"/>
              <a:gd name="connsiteY0" fmla="*/ 93540 h 935404"/>
              <a:gd name="connsiteX1" fmla="*/ 93540 w 1473078"/>
              <a:gd name="connsiteY1" fmla="*/ 0 h 935404"/>
              <a:gd name="connsiteX2" fmla="*/ 1379538 w 1473078"/>
              <a:gd name="connsiteY2" fmla="*/ 0 h 935404"/>
              <a:gd name="connsiteX3" fmla="*/ 1473078 w 1473078"/>
              <a:gd name="connsiteY3" fmla="*/ 93540 h 935404"/>
              <a:gd name="connsiteX4" fmla="*/ 1473078 w 1473078"/>
              <a:gd name="connsiteY4" fmla="*/ 841864 h 935404"/>
              <a:gd name="connsiteX5" fmla="*/ 1379538 w 1473078"/>
              <a:gd name="connsiteY5" fmla="*/ 935404 h 935404"/>
              <a:gd name="connsiteX6" fmla="*/ 93540 w 1473078"/>
              <a:gd name="connsiteY6" fmla="*/ 935404 h 935404"/>
              <a:gd name="connsiteX7" fmla="*/ 0 w 1473078"/>
              <a:gd name="connsiteY7" fmla="*/ 841864 h 935404"/>
              <a:gd name="connsiteX8" fmla="*/ 0 w 1473078"/>
              <a:gd name="connsiteY8" fmla="*/ 93540 h 93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078" h="935404">
                <a:moveTo>
                  <a:pt x="0" y="93540"/>
                </a:moveTo>
                <a:cubicBezTo>
                  <a:pt x="0" y="41879"/>
                  <a:pt x="41879" y="0"/>
                  <a:pt x="93540" y="0"/>
                </a:cubicBezTo>
                <a:lnTo>
                  <a:pt x="1379538" y="0"/>
                </a:lnTo>
                <a:cubicBezTo>
                  <a:pt x="1431199" y="0"/>
                  <a:pt x="1473078" y="41879"/>
                  <a:pt x="1473078" y="93540"/>
                </a:cubicBezTo>
                <a:lnTo>
                  <a:pt x="1473078" y="841864"/>
                </a:lnTo>
                <a:cubicBezTo>
                  <a:pt x="1473078" y="893525"/>
                  <a:pt x="1431199" y="935404"/>
                  <a:pt x="1379538" y="935404"/>
                </a:cubicBezTo>
                <a:lnTo>
                  <a:pt x="93540" y="935404"/>
                </a:lnTo>
                <a:cubicBezTo>
                  <a:pt x="41879" y="935404"/>
                  <a:pt x="0" y="893525"/>
                  <a:pt x="0" y="841864"/>
                </a:cubicBezTo>
                <a:lnTo>
                  <a:pt x="0" y="93540"/>
                </a:lnTo>
                <a:close/>
              </a:path>
            </a:pathLst>
          </a:custGeom>
          <a:ln w="28575">
            <a:solidFill>
              <a:srgbClr val="32BCE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67" tIns="54067" rIns="54067" bIns="54067" numCol="1" spcCol="1270" anchor="ctr" anchorCtr="0">
            <a:noAutofit/>
          </a:bodyPr>
          <a:lstStyle/>
          <a:p>
            <a:pPr marL="0" lvl="0" indent="0" algn="ctr" defTabSz="311150">
              <a:lnSpc>
                <a:spcPct val="90000"/>
              </a:lnSpc>
              <a:spcBef>
                <a:spcPct val="0"/>
              </a:spcBef>
              <a:spcAft>
                <a:spcPct val="35000"/>
              </a:spcAft>
              <a:buNone/>
            </a:pPr>
            <a:r>
              <a:rPr lang="en-GB" sz="2000" kern="1200" dirty="0">
                <a:latin typeface="Tw Cen MT" panose="020B0602020104020603" pitchFamily="34" charset="0"/>
              </a:rPr>
              <a:t>Freshly laundered uniform/clothing should be worn each day</a:t>
            </a:r>
          </a:p>
          <a:p>
            <a:pPr marL="0" lvl="0" indent="0" algn="ctr" defTabSz="311150">
              <a:lnSpc>
                <a:spcPct val="90000"/>
              </a:lnSpc>
              <a:spcBef>
                <a:spcPct val="0"/>
              </a:spcBef>
              <a:spcAft>
                <a:spcPct val="35000"/>
              </a:spcAft>
              <a:buNone/>
            </a:pPr>
            <a:r>
              <a:rPr lang="en-GB" sz="2000" kern="1200" dirty="0">
                <a:latin typeface="Tw Cen MT" panose="020B0602020104020603" pitchFamily="34" charset="0"/>
              </a:rPr>
              <a:t> Change into and out of uniform at work, where possible</a:t>
            </a:r>
          </a:p>
        </p:txBody>
      </p:sp>
      <p:sp>
        <p:nvSpPr>
          <p:cNvPr id="44" name="Rectangle: Rounded Corners 43">
            <a:extLst>
              <a:ext uri="{FF2B5EF4-FFF2-40B4-BE49-F238E27FC236}">
                <a16:creationId xmlns:a16="http://schemas.microsoft.com/office/drawing/2014/main" id="{1F3D3304-33C2-407C-86B9-16829860BA45}"/>
              </a:ext>
            </a:extLst>
          </p:cNvPr>
          <p:cNvSpPr/>
          <p:nvPr/>
        </p:nvSpPr>
        <p:spPr>
          <a:xfrm>
            <a:off x="5192616" y="1226752"/>
            <a:ext cx="2557078" cy="2085423"/>
          </a:xfrm>
          <a:prstGeom prst="roundRect">
            <a:avLst>
              <a:gd name="adj" fmla="val 10000"/>
            </a:avLst>
          </a:pr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Freeform: Shape 44">
            <a:extLst>
              <a:ext uri="{FF2B5EF4-FFF2-40B4-BE49-F238E27FC236}">
                <a16:creationId xmlns:a16="http://schemas.microsoft.com/office/drawing/2014/main" id="{503D6A0C-F2F3-410B-8BDF-649FF39BB2B2}"/>
              </a:ext>
            </a:extLst>
          </p:cNvPr>
          <p:cNvSpPr/>
          <p:nvPr/>
        </p:nvSpPr>
        <p:spPr>
          <a:xfrm>
            <a:off x="5476735" y="1573411"/>
            <a:ext cx="2557078" cy="2085423"/>
          </a:xfrm>
          <a:custGeom>
            <a:avLst/>
            <a:gdLst>
              <a:gd name="connsiteX0" fmla="*/ 0 w 1473078"/>
              <a:gd name="connsiteY0" fmla="*/ 93540 h 935404"/>
              <a:gd name="connsiteX1" fmla="*/ 93540 w 1473078"/>
              <a:gd name="connsiteY1" fmla="*/ 0 h 935404"/>
              <a:gd name="connsiteX2" fmla="*/ 1379538 w 1473078"/>
              <a:gd name="connsiteY2" fmla="*/ 0 h 935404"/>
              <a:gd name="connsiteX3" fmla="*/ 1473078 w 1473078"/>
              <a:gd name="connsiteY3" fmla="*/ 93540 h 935404"/>
              <a:gd name="connsiteX4" fmla="*/ 1473078 w 1473078"/>
              <a:gd name="connsiteY4" fmla="*/ 841864 h 935404"/>
              <a:gd name="connsiteX5" fmla="*/ 1379538 w 1473078"/>
              <a:gd name="connsiteY5" fmla="*/ 935404 h 935404"/>
              <a:gd name="connsiteX6" fmla="*/ 93540 w 1473078"/>
              <a:gd name="connsiteY6" fmla="*/ 935404 h 935404"/>
              <a:gd name="connsiteX7" fmla="*/ 0 w 1473078"/>
              <a:gd name="connsiteY7" fmla="*/ 841864 h 935404"/>
              <a:gd name="connsiteX8" fmla="*/ 0 w 1473078"/>
              <a:gd name="connsiteY8" fmla="*/ 93540 h 93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078" h="935404">
                <a:moveTo>
                  <a:pt x="0" y="93540"/>
                </a:moveTo>
                <a:cubicBezTo>
                  <a:pt x="0" y="41879"/>
                  <a:pt x="41879" y="0"/>
                  <a:pt x="93540" y="0"/>
                </a:cubicBezTo>
                <a:lnTo>
                  <a:pt x="1379538" y="0"/>
                </a:lnTo>
                <a:cubicBezTo>
                  <a:pt x="1431199" y="0"/>
                  <a:pt x="1473078" y="41879"/>
                  <a:pt x="1473078" y="93540"/>
                </a:cubicBezTo>
                <a:lnTo>
                  <a:pt x="1473078" y="841864"/>
                </a:lnTo>
                <a:cubicBezTo>
                  <a:pt x="1473078" y="893525"/>
                  <a:pt x="1431199" y="935404"/>
                  <a:pt x="1379538" y="935404"/>
                </a:cubicBezTo>
                <a:lnTo>
                  <a:pt x="93540" y="935404"/>
                </a:lnTo>
                <a:cubicBezTo>
                  <a:pt x="41879" y="935404"/>
                  <a:pt x="0" y="893525"/>
                  <a:pt x="0" y="841864"/>
                </a:cubicBezTo>
                <a:lnTo>
                  <a:pt x="0" y="93540"/>
                </a:lnTo>
                <a:close/>
              </a:path>
            </a:pathLst>
          </a:custGeom>
          <a:ln w="28575">
            <a:solidFill>
              <a:srgbClr val="32BCE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67" tIns="54067" rIns="54067" bIns="54067" numCol="1" spcCol="1270" anchor="ctr" anchorCtr="0">
            <a:noAutofit/>
          </a:bodyPr>
          <a:lstStyle/>
          <a:p>
            <a:pPr marL="0" lvl="0" indent="0" algn="ctr" defTabSz="311150">
              <a:spcBef>
                <a:spcPct val="0"/>
              </a:spcBef>
              <a:buNone/>
            </a:pPr>
            <a:r>
              <a:rPr lang="en-GB" kern="1200" dirty="0">
                <a:latin typeface="Tw Cen MT" panose="020B0602020104020603" pitchFamily="34" charset="0"/>
              </a:rPr>
              <a:t>If own clothes are worn at work, consider getting </a:t>
            </a:r>
          </a:p>
          <a:p>
            <a:pPr marL="0" lvl="0" indent="0" algn="ctr" defTabSz="311150">
              <a:spcBef>
                <a:spcPct val="0"/>
              </a:spcBef>
              <a:buNone/>
            </a:pPr>
            <a:r>
              <a:rPr lang="en-GB" kern="1200" dirty="0">
                <a:latin typeface="Tw Cen MT" panose="020B0602020104020603" pitchFamily="34" charset="0"/>
              </a:rPr>
              <a:t>T-shirts and trousers </a:t>
            </a:r>
          </a:p>
          <a:p>
            <a:pPr marL="0" lvl="0" indent="0" algn="ctr" defTabSz="311150">
              <a:spcBef>
                <a:spcPct val="0"/>
              </a:spcBef>
              <a:buNone/>
            </a:pPr>
            <a:r>
              <a:rPr lang="en-GB" kern="1200" dirty="0">
                <a:latin typeface="Tw Cen MT" panose="020B0602020104020603" pitchFamily="34" charset="0"/>
              </a:rPr>
              <a:t>that are only used for work and can be washed at high temperature</a:t>
            </a:r>
          </a:p>
        </p:txBody>
      </p:sp>
      <p:sp>
        <p:nvSpPr>
          <p:cNvPr id="47" name="Rectangle: Rounded Corners 46">
            <a:extLst>
              <a:ext uri="{FF2B5EF4-FFF2-40B4-BE49-F238E27FC236}">
                <a16:creationId xmlns:a16="http://schemas.microsoft.com/office/drawing/2014/main" id="{290C4E18-174E-4A69-A8F2-F5A26915D2BB}"/>
              </a:ext>
            </a:extLst>
          </p:cNvPr>
          <p:cNvSpPr/>
          <p:nvPr/>
        </p:nvSpPr>
        <p:spPr>
          <a:xfrm>
            <a:off x="8424948" y="1221437"/>
            <a:ext cx="2543977" cy="2062961"/>
          </a:xfrm>
          <a:prstGeom prst="roundRect">
            <a:avLst>
              <a:gd name="adj" fmla="val 10000"/>
            </a:avLst>
          </a:pr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Freeform: Shape 47">
            <a:extLst>
              <a:ext uri="{FF2B5EF4-FFF2-40B4-BE49-F238E27FC236}">
                <a16:creationId xmlns:a16="http://schemas.microsoft.com/office/drawing/2014/main" id="{D52CEFFC-A2E7-4DF9-ADF2-104AFF5141F7}"/>
              </a:ext>
            </a:extLst>
          </p:cNvPr>
          <p:cNvSpPr/>
          <p:nvPr/>
        </p:nvSpPr>
        <p:spPr>
          <a:xfrm>
            <a:off x="8707611" y="1564363"/>
            <a:ext cx="2543977" cy="2062961"/>
          </a:xfrm>
          <a:custGeom>
            <a:avLst/>
            <a:gdLst>
              <a:gd name="connsiteX0" fmla="*/ 0 w 1473078"/>
              <a:gd name="connsiteY0" fmla="*/ 93540 h 935404"/>
              <a:gd name="connsiteX1" fmla="*/ 93540 w 1473078"/>
              <a:gd name="connsiteY1" fmla="*/ 0 h 935404"/>
              <a:gd name="connsiteX2" fmla="*/ 1379538 w 1473078"/>
              <a:gd name="connsiteY2" fmla="*/ 0 h 935404"/>
              <a:gd name="connsiteX3" fmla="*/ 1473078 w 1473078"/>
              <a:gd name="connsiteY3" fmla="*/ 93540 h 935404"/>
              <a:gd name="connsiteX4" fmla="*/ 1473078 w 1473078"/>
              <a:gd name="connsiteY4" fmla="*/ 841864 h 935404"/>
              <a:gd name="connsiteX5" fmla="*/ 1379538 w 1473078"/>
              <a:gd name="connsiteY5" fmla="*/ 935404 h 935404"/>
              <a:gd name="connsiteX6" fmla="*/ 93540 w 1473078"/>
              <a:gd name="connsiteY6" fmla="*/ 935404 h 935404"/>
              <a:gd name="connsiteX7" fmla="*/ 0 w 1473078"/>
              <a:gd name="connsiteY7" fmla="*/ 841864 h 935404"/>
              <a:gd name="connsiteX8" fmla="*/ 0 w 1473078"/>
              <a:gd name="connsiteY8" fmla="*/ 93540 h 93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078" h="935404">
                <a:moveTo>
                  <a:pt x="0" y="93540"/>
                </a:moveTo>
                <a:cubicBezTo>
                  <a:pt x="0" y="41879"/>
                  <a:pt x="41879" y="0"/>
                  <a:pt x="93540" y="0"/>
                </a:cubicBezTo>
                <a:lnTo>
                  <a:pt x="1379538" y="0"/>
                </a:lnTo>
                <a:cubicBezTo>
                  <a:pt x="1431199" y="0"/>
                  <a:pt x="1473078" y="41879"/>
                  <a:pt x="1473078" y="93540"/>
                </a:cubicBezTo>
                <a:lnTo>
                  <a:pt x="1473078" y="841864"/>
                </a:lnTo>
                <a:cubicBezTo>
                  <a:pt x="1473078" y="893525"/>
                  <a:pt x="1431199" y="935404"/>
                  <a:pt x="1379538" y="935404"/>
                </a:cubicBezTo>
                <a:lnTo>
                  <a:pt x="93540" y="935404"/>
                </a:lnTo>
                <a:cubicBezTo>
                  <a:pt x="41879" y="935404"/>
                  <a:pt x="0" y="893525"/>
                  <a:pt x="0" y="841864"/>
                </a:cubicBezTo>
                <a:lnTo>
                  <a:pt x="0" y="93540"/>
                </a:lnTo>
                <a:close/>
              </a:path>
            </a:pathLst>
          </a:custGeom>
          <a:ln w="28575">
            <a:solidFill>
              <a:srgbClr val="32BCE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67" tIns="54067" rIns="54067" bIns="54067" numCol="1" spcCol="1270" anchor="ctr" anchorCtr="0">
            <a:noAutofit/>
          </a:bodyPr>
          <a:lstStyle/>
          <a:p>
            <a:pPr marL="0" lvl="0" indent="0" algn="ctr" defTabSz="311150">
              <a:spcBef>
                <a:spcPct val="0"/>
              </a:spcBef>
              <a:buNone/>
            </a:pPr>
            <a:r>
              <a:rPr lang="en-GB" sz="1300" kern="1200" dirty="0">
                <a:latin typeface="Tw Cen MT" panose="020B0602020104020603" pitchFamily="34" charset="0"/>
              </a:rPr>
              <a:t>Transport home in a </a:t>
            </a:r>
          </a:p>
          <a:p>
            <a:pPr marL="0" lvl="0" indent="0" algn="ctr" defTabSz="311150">
              <a:spcBef>
                <a:spcPct val="0"/>
              </a:spcBef>
              <a:buNone/>
            </a:pPr>
            <a:r>
              <a:rPr lang="en-GB" sz="1300" kern="1200" dirty="0">
                <a:latin typeface="Tw Cen MT" panose="020B0602020104020603" pitchFamily="34" charset="0"/>
              </a:rPr>
              <a:t>disposable plastic bag </a:t>
            </a:r>
          </a:p>
          <a:p>
            <a:pPr marL="0" lvl="0" indent="0" algn="ctr" defTabSz="311150">
              <a:spcBef>
                <a:spcPct val="0"/>
              </a:spcBef>
              <a:buNone/>
            </a:pPr>
            <a:r>
              <a:rPr lang="en-GB" sz="1300" kern="1200" dirty="0">
                <a:latin typeface="Tw Cen MT" panose="020B0602020104020603" pitchFamily="34" charset="0"/>
              </a:rPr>
              <a:t>or a closable fabric bag </a:t>
            </a:r>
          </a:p>
          <a:p>
            <a:pPr marL="0" lvl="0" indent="0" algn="ctr" defTabSz="311150">
              <a:spcBef>
                <a:spcPct val="0"/>
              </a:spcBef>
              <a:buNone/>
            </a:pPr>
            <a:r>
              <a:rPr lang="en-GB" sz="1300" kern="1200" dirty="0">
                <a:latin typeface="Tw Cen MT" panose="020B0602020104020603" pitchFamily="34" charset="0"/>
              </a:rPr>
              <a:t>which can be washed alongside the uniform at the same time and temperature. </a:t>
            </a:r>
          </a:p>
          <a:p>
            <a:pPr marL="0" lvl="0" indent="0" algn="ctr" defTabSz="311150">
              <a:spcBef>
                <a:spcPct val="0"/>
              </a:spcBef>
              <a:buNone/>
            </a:pPr>
            <a:endParaRPr lang="en-GB" sz="1300" kern="1200" dirty="0">
              <a:latin typeface="Tw Cen MT" panose="020B0602020104020603" pitchFamily="34" charset="0"/>
            </a:endParaRPr>
          </a:p>
          <a:p>
            <a:pPr marL="0" lvl="0" indent="0" algn="ctr" defTabSz="311150">
              <a:spcBef>
                <a:spcPct val="0"/>
              </a:spcBef>
              <a:buNone/>
            </a:pPr>
            <a:r>
              <a:rPr lang="en-GB" sz="1300" kern="1200" dirty="0">
                <a:latin typeface="Tw Cen MT" panose="020B0602020104020603" pitchFamily="34" charset="0"/>
              </a:rPr>
              <a:t>If a disposable plastic bag is used, discard into the household waste stream</a:t>
            </a:r>
          </a:p>
        </p:txBody>
      </p:sp>
      <p:sp>
        <p:nvSpPr>
          <p:cNvPr id="50" name="Rectangle: Rounded Corners 49">
            <a:extLst>
              <a:ext uri="{FF2B5EF4-FFF2-40B4-BE49-F238E27FC236}">
                <a16:creationId xmlns:a16="http://schemas.microsoft.com/office/drawing/2014/main" id="{BCEF54EB-9035-43F9-A02B-69D0B8B2CEF4}"/>
              </a:ext>
            </a:extLst>
          </p:cNvPr>
          <p:cNvSpPr/>
          <p:nvPr/>
        </p:nvSpPr>
        <p:spPr>
          <a:xfrm>
            <a:off x="1935251" y="3967634"/>
            <a:ext cx="2612895" cy="2061518"/>
          </a:xfrm>
          <a:prstGeom prst="roundRect">
            <a:avLst>
              <a:gd name="adj" fmla="val 10000"/>
            </a:avLst>
          </a:pr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Freeform: Shape 50">
            <a:extLst>
              <a:ext uri="{FF2B5EF4-FFF2-40B4-BE49-F238E27FC236}">
                <a16:creationId xmlns:a16="http://schemas.microsoft.com/office/drawing/2014/main" id="{F186DB76-547C-45D7-92D7-5B14C306C160}"/>
              </a:ext>
            </a:extLst>
          </p:cNvPr>
          <p:cNvSpPr/>
          <p:nvPr/>
        </p:nvSpPr>
        <p:spPr>
          <a:xfrm>
            <a:off x="2225574" y="4343503"/>
            <a:ext cx="2612895" cy="2061518"/>
          </a:xfrm>
          <a:custGeom>
            <a:avLst/>
            <a:gdLst>
              <a:gd name="connsiteX0" fmla="*/ 0 w 1473078"/>
              <a:gd name="connsiteY0" fmla="*/ 93540 h 935404"/>
              <a:gd name="connsiteX1" fmla="*/ 93540 w 1473078"/>
              <a:gd name="connsiteY1" fmla="*/ 0 h 935404"/>
              <a:gd name="connsiteX2" fmla="*/ 1379538 w 1473078"/>
              <a:gd name="connsiteY2" fmla="*/ 0 h 935404"/>
              <a:gd name="connsiteX3" fmla="*/ 1473078 w 1473078"/>
              <a:gd name="connsiteY3" fmla="*/ 93540 h 935404"/>
              <a:gd name="connsiteX4" fmla="*/ 1473078 w 1473078"/>
              <a:gd name="connsiteY4" fmla="*/ 841864 h 935404"/>
              <a:gd name="connsiteX5" fmla="*/ 1379538 w 1473078"/>
              <a:gd name="connsiteY5" fmla="*/ 935404 h 935404"/>
              <a:gd name="connsiteX6" fmla="*/ 93540 w 1473078"/>
              <a:gd name="connsiteY6" fmla="*/ 935404 h 935404"/>
              <a:gd name="connsiteX7" fmla="*/ 0 w 1473078"/>
              <a:gd name="connsiteY7" fmla="*/ 841864 h 935404"/>
              <a:gd name="connsiteX8" fmla="*/ 0 w 1473078"/>
              <a:gd name="connsiteY8" fmla="*/ 93540 h 93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078" h="935404">
                <a:moveTo>
                  <a:pt x="0" y="93540"/>
                </a:moveTo>
                <a:cubicBezTo>
                  <a:pt x="0" y="41879"/>
                  <a:pt x="41879" y="0"/>
                  <a:pt x="93540" y="0"/>
                </a:cubicBezTo>
                <a:lnTo>
                  <a:pt x="1379538" y="0"/>
                </a:lnTo>
                <a:cubicBezTo>
                  <a:pt x="1431199" y="0"/>
                  <a:pt x="1473078" y="41879"/>
                  <a:pt x="1473078" y="93540"/>
                </a:cubicBezTo>
                <a:lnTo>
                  <a:pt x="1473078" y="841864"/>
                </a:lnTo>
                <a:cubicBezTo>
                  <a:pt x="1473078" y="893525"/>
                  <a:pt x="1431199" y="935404"/>
                  <a:pt x="1379538" y="935404"/>
                </a:cubicBezTo>
                <a:lnTo>
                  <a:pt x="93540" y="935404"/>
                </a:lnTo>
                <a:cubicBezTo>
                  <a:pt x="41879" y="935404"/>
                  <a:pt x="0" y="893525"/>
                  <a:pt x="0" y="841864"/>
                </a:cubicBezTo>
                <a:lnTo>
                  <a:pt x="0" y="93540"/>
                </a:lnTo>
                <a:close/>
              </a:path>
            </a:pathLst>
          </a:custGeom>
          <a:ln w="28575">
            <a:solidFill>
              <a:srgbClr val="32BCE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67" tIns="54067" rIns="54067" bIns="54067" numCol="1" spcCol="1270" anchor="ctr" anchorCtr="0">
            <a:noAutofit/>
          </a:bodyPr>
          <a:lstStyle/>
          <a:p>
            <a:pPr marL="0" lvl="0" indent="0" algn="ctr" defTabSz="311150">
              <a:lnSpc>
                <a:spcPct val="90000"/>
              </a:lnSpc>
              <a:spcBef>
                <a:spcPct val="0"/>
              </a:spcBef>
              <a:spcAft>
                <a:spcPct val="35000"/>
              </a:spcAft>
              <a:buNone/>
            </a:pPr>
            <a:r>
              <a:rPr lang="en-GB" sz="1500" kern="1200" dirty="0">
                <a:latin typeface="Tw Cen MT" panose="020B0602020104020603" pitchFamily="34" charset="0"/>
              </a:rPr>
              <a:t>Wash uniform/clothing separately from other household linen, in a load not more than half the machine capacity. </a:t>
            </a:r>
          </a:p>
          <a:p>
            <a:pPr marL="0" lvl="0" indent="0" algn="ctr" defTabSz="311150">
              <a:lnSpc>
                <a:spcPct val="90000"/>
              </a:lnSpc>
              <a:spcBef>
                <a:spcPct val="0"/>
              </a:spcBef>
              <a:spcAft>
                <a:spcPct val="35000"/>
              </a:spcAft>
              <a:buNone/>
            </a:pPr>
            <a:endParaRPr lang="en-GB" sz="1500" kern="1200" dirty="0">
              <a:latin typeface="Tw Cen MT" panose="020B0602020104020603" pitchFamily="34" charset="0"/>
            </a:endParaRPr>
          </a:p>
          <a:p>
            <a:pPr marL="0" lvl="0" indent="0" algn="ctr" defTabSz="311150">
              <a:lnSpc>
                <a:spcPct val="90000"/>
              </a:lnSpc>
              <a:spcBef>
                <a:spcPct val="0"/>
              </a:spcBef>
              <a:spcAft>
                <a:spcPct val="35000"/>
              </a:spcAft>
              <a:buNone/>
            </a:pPr>
            <a:r>
              <a:rPr lang="en-GB" sz="1500" kern="1200" dirty="0">
                <a:latin typeface="Tw Cen MT" panose="020B0602020104020603" pitchFamily="34" charset="0"/>
              </a:rPr>
              <a:t>Wash at the maximum temperature the fabric can tolerate, then iron or tumble-dry</a:t>
            </a:r>
          </a:p>
        </p:txBody>
      </p:sp>
      <p:sp>
        <p:nvSpPr>
          <p:cNvPr id="56" name="Rectangle: Rounded Corners 55">
            <a:extLst>
              <a:ext uri="{FF2B5EF4-FFF2-40B4-BE49-F238E27FC236}">
                <a16:creationId xmlns:a16="http://schemas.microsoft.com/office/drawing/2014/main" id="{36E47437-A857-4FB4-AEC0-145285125B32}"/>
              </a:ext>
            </a:extLst>
          </p:cNvPr>
          <p:cNvSpPr/>
          <p:nvPr/>
        </p:nvSpPr>
        <p:spPr>
          <a:xfrm>
            <a:off x="5226030" y="3979888"/>
            <a:ext cx="2605489" cy="2089971"/>
          </a:xfrm>
          <a:prstGeom prst="roundRect">
            <a:avLst>
              <a:gd name="adj" fmla="val 10000"/>
            </a:avLst>
          </a:pr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Freeform: Shape 56">
            <a:extLst>
              <a:ext uri="{FF2B5EF4-FFF2-40B4-BE49-F238E27FC236}">
                <a16:creationId xmlns:a16="http://schemas.microsoft.com/office/drawing/2014/main" id="{64929112-0781-4E5E-A337-6A7B83D754AC}"/>
              </a:ext>
            </a:extLst>
          </p:cNvPr>
          <p:cNvSpPr/>
          <p:nvPr/>
        </p:nvSpPr>
        <p:spPr>
          <a:xfrm>
            <a:off x="5515530" y="4327304"/>
            <a:ext cx="2605489" cy="2089971"/>
          </a:xfrm>
          <a:custGeom>
            <a:avLst/>
            <a:gdLst>
              <a:gd name="connsiteX0" fmla="*/ 0 w 1473078"/>
              <a:gd name="connsiteY0" fmla="*/ 93540 h 935404"/>
              <a:gd name="connsiteX1" fmla="*/ 93540 w 1473078"/>
              <a:gd name="connsiteY1" fmla="*/ 0 h 935404"/>
              <a:gd name="connsiteX2" fmla="*/ 1379538 w 1473078"/>
              <a:gd name="connsiteY2" fmla="*/ 0 h 935404"/>
              <a:gd name="connsiteX3" fmla="*/ 1473078 w 1473078"/>
              <a:gd name="connsiteY3" fmla="*/ 93540 h 935404"/>
              <a:gd name="connsiteX4" fmla="*/ 1473078 w 1473078"/>
              <a:gd name="connsiteY4" fmla="*/ 841864 h 935404"/>
              <a:gd name="connsiteX5" fmla="*/ 1379538 w 1473078"/>
              <a:gd name="connsiteY5" fmla="*/ 935404 h 935404"/>
              <a:gd name="connsiteX6" fmla="*/ 93540 w 1473078"/>
              <a:gd name="connsiteY6" fmla="*/ 935404 h 935404"/>
              <a:gd name="connsiteX7" fmla="*/ 0 w 1473078"/>
              <a:gd name="connsiteY7" fmla="*/ 841864 h 935404"/>
              <a:gd name="connsiteX8" fmla="*/ 0 w 1473078"/>
              <a:gd name="connsiteY8" fmla="*/ 93540 h 93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078" h="935404">
                <a:moveTo>
                  <a:pt x="0" y="93540"/>
                </a:moveTo>
                <a:cubicBezTo>
                  <a:pt x="0" y="41879"/>
                  <a:pt x="41879" y="0"/>
                  <a:pt x="93540" y="0"/>
                </a:cubicBezTo>
                <a:lnTo>
                  <a:pt x="1379538" y="0"/>
                </a:lnTo>
                <a:cubicBezTo>
                  <a:pt x="1431199" y="0"/>
                  <a:pt x="1473078" y="41879"/>
                  <a:pt x="1473078" y="93540"/>
                </a:cubicBezTo>
                <a:lnTo>
                  <a:pt x="1473078" y="841864"/>
                </a:lnTo>
                <a:cubicBezTo>
                  <a:pt x="1473078" y="893525"/>
                  <a:pt x="1431199" y="935404"/>
                  <a:pt x="1379538" y="935404"/>
                </a:cubicBezTo>
                <a:lnTo>
                  <a:pt x="93540" y="935404"/>
                </a:lnTo>
                <a:cubicBezTo>
                  <a:pt x="41879" y="935404"/>
                  <a:pt x="0" y="893525"/>
                  <a:pt x="0" y="841864"/>
                </a:cubicBezTo>
                <a:lnTo>
                  <a:pt x="0" y="93540"/>
                </a:lnTo>
                <a:close/>
              </a:path>
            </a:pathLst>
          </a:custGeom>
          <a:ln w="28575">
            <a:solidFill>
              <a:srgbClr val="32BCE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67" tIns="54067" rIns="54067" bIns="54067" numCol="1" spcCol="1270" anchor="ctr" anchorCtr="0">
            <a:noAutofit/>
          </a:bodyPr>
          <a:lstStyle/>
          <a:p>
            <a:pPr marL="0" lvl="0" indent="0" algn="ctr" defTabSz="311150">
              <a:spcBef>
                <a:spcPct val="0"/>
              </a:spcBef>
              <a:buNone/>
            </a:pPr>
            <a:r>
              <a:rPr lang="en-GB" kern="1200" dirty="0">
                <a:latin typeface="Tw Cen MT" panose="020B0602020104020603" pitchFamily="34" charset="0"/>
              </a:rPr>
              <a:t>Detergents </a:t>
            </a:r>
          </a:p>
          <a:p>
            <a:pPr marL="0" lvl="0" indent="0" algn="ctr" defTabSz="311150">
              <a:spcBef>
                <a:spcPct val="0"/>
              </a:spcBef>
              <a:buNone/>
            </a:pPr>
            <a:r>
              <a:rPr lang="en-GB" kern="1200" dirty="0">
                <a:latin typeface="Tw Cen MT" panose="020B0602020104020603" pitchFamily="34" charset="0"/>
              </a:rPr>
              <a:t>(washing powder/liquid) and agitation </a:t>
            </a:r>
          </a:p>
          <a:p>
            <a:pPr marL="0" lvl="0" indent="0" algn="ctr" defTabSz="311150">
              <a:spcBef>
                <a:spcPct val="0"/>
              </a:spcBef>
              <a:buNone/>
            </a:pPr>
            <a:r>
              <a:rPr lang="en-GB" kern="1200" dirty="0">
                <a:latin typeface="Tw Cen MT" panose="020B0602020104020603" pitchFamily="34" charset="0"/>
              </a:rPr>
              <a:t>release any soiling from the clothes, which is then removed by sheer volume of water during rinsing</a:t>
            </a:r>
          </a:p>
        </p:txBody>
      </p:sp>
      <p:sp>
        <p:nvSpPr>
          <p:cNvPr id="59" name="Rectangle: Rounded Corners 58">
            <a:extLst>
              <a:ext uri="{FF2B5EF4-FFF2-40B4-BE49-F238E27FC236}">
                <a16:creationId xmlns:a16="http://schemas.microsoft.com/office/drawing/2014/main" id="{584AC6FD-CFE4-4933-8D58-CF5133CD5F9F}"/>
              </a:ext>
            </a:extLst>
          </p:cNvPr>
          <p:cNvSpPr/>
          <p:nvPr/>
        </p:nvSpPr>
        <p:spPr>
          <a:xfrm>
            <a:off x="8487722" y="3991720"/>
            <a:ext cx="2536876" cy="2041759"/>
          </a:xfrm>
          <a:prstGeom prst="roundRect">
            <a:avLst>
              <a:gd name="adj" fmla="val 10000"/>
            </a:avLst>
          </a:pr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Freeform: Shape 59">
            <a:extLst>
              <a:ext uri="{FF2B5EF4-FFF2-40B4-BE49-F238E27FC236}">
                <a16:creationId xmlns:a16="http://schemas.microsoft.com/office/drawing/2014/main" id="{627C1327-9463-4158-BA50-88387E64D36E}"/>
              </a:ext>
            </a:extLst>
          </p:cNvPr>
          <p:cNvSpPr/>
          <p:nvPr/>
        </p:nvSpPr>
        <p:spPr>
          <a:xfrm>
            <a:off x="8769597" y="4331121"/>
            <a:ext cx="2536876" cy="2041759"/>
          </a:xfrm>
          <a:custGeom>
            <a:avLst/>
            <a:gdLst>
              <a:gd name="connsiteX0" fmla="*/ 0 w 1473078"/>
              <a:gd name="connsiteY0" fmla="*/ 93540 h 935404"/>
              <a:gd name="connsiteX1" fmla="*/ 93540 w 1473078"/>
              <a:gd name="connsiteY1" fmla="*/ 0 h 935404"/>
              <a:gd name="connsiteX2" fmla="*/ 1379538 w 1473078"/>
              <a:gd name="connsiteY2" fmla="*/ 0 h 935404"/>
              <a:gd name="connsiteX3" fmla="*/ 1473078 w 1473078"/>
              <a:gd name="connsiteY3" fmla="*/ 93540 h 935404"/>
              <a:gd name="connsiteX4" fmla="*/ 1473078 w 1473078"/>
              <a:gd name="connsiteY4" fmla="*/ 841864 h 935404"/>
              <a:gd name="connsiteX5" fmla="*/ 1379538 w 1473078"/>
              <a:gd name="connsiteY5" fmla="*/ 935404 h 935404"/>
              <a:gd name="connsiteX6" fmla="*/ 93540 w 1473078"/>
              <a:gd name="connsiteY6" fmla="*/ 935404 h 935404"/>
              <a:gd name="connsiteX7" fmla="*/ 0 w 1473078"/>
              <a:gd name="connsiteY7" fmla="*/ 841864 h 935404"/>
              <a:gd name="connsiteX8" fmla="*/ 0 w 1473078"/>
              <a:gd name="connsiteY8" fmla="*/ 93540 h 93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078" h="935404">
                <a:moveTo>
                  <a:pt x="0" y="93540"/>
                </a:moveTo>
                <a:cubicBezTo>
                  <a:pt x="0" y="41879"/>
                  <a:pt x="41879" y="0"/>
                  <a:pt x="93540" y="0"/>
                </a:cubicBezTo>
                <a:lnTo>
                  <a:pt x="1379538" y="0"/>
                </a:lnTo>
                <a:cubicBezTo>
                  <a:pt x="1431199" y="0"/>
                  <a:pt x="1473078" y="41879"/>
                  <a:pt x="1473078" y="93540"/>
                </a:cubicBezTo>
                <a:lnTo>
                  <a:pt x="1473078" y="841864"/>
                </a:lnTo>
                <a:cubicBezTo>
                  <a:pt x="1473078" y="893525"/>
                  <a:pt x="1431199" y="935404"/>
                  <a:pt x="1379538" y="935404"/>
                </a:cubicBezTo>
                <a:lnTo>
                  <a:pt x="93540" y="935404"/>
                </a:lnTo>
                <a:cubicBezTo>
                  <a:pt x="41879" y="935404"/>
                  <a:pt x="0" y="893525"/>
                  <a:pt x="0" y="841864"/>
                </a:cubicBezTo>
                <a:lnTo>
                  <a:pt x="0" y="93540"/>
                </a:lnTo>
                <a:close/>
              </a:path>
            </a:pathLst>
          </a:custGeom>
          <a:ln w="28575">
            <a:solidFill>
              <a:srgbClr val="32BCE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67" tIns="54067" rIns="54067" bIns="54067" numCol="1" spcCol="1270" anchor="ctr" anchorCtr="0">
            <a:noAutofit/>
          </a:bodyPr>
          <a:lstStyle/>
          <a:p>
            <a:pPr marL="0" lvl="0" indent="0" algn="ctr" defTabSz="311150">
              <a:lnSpc>
                <a:spcPct val="90000"/>
              </a:lnSpc>
              <a:spcBef>
                <a:spcPct val="0"/>
              </a:spcBef>
              <a:spcAft>
                <a:spcPct val="35000"/>
              </a:spcAft>
              <a:buNone/>
            </a:pPr>
            <a:r>
              <a:rPr lang="en-GB" kern="1200" dirty="0">
                <a:latin typeface="Tw Cen MT" panose="020B0602020104020603" pitchFamily="34" charset="0"/>
              </a:rPr>
              <a:t>Do not take any personal items into clinical area e.g. phones. </a:t>
            </a:r>
          </a:p>
          <a:p>
            <a:pPr marL="0" lvl="0" indent="0" algn="ctr" defTabSz="311150">
              <a:lnSpc>
                <a:spcPct val="90000"/>
              </a:lnSpc>
              <a:spcBef>
                <a:spcPct val="0"/>
              </a:spcBef>
              <a:spcAft>
                <a:spcPct val="35000"/>
              </a:spcAft>
              <a:buNone/>
            </a:pPr>
            <a:r>
              <a:rPr lang="en-GB" kern="1200" dirty="0">
                <a:latin typeface="Tw Cen MT" panose="020B0602020104020603" pitchFamily="34" charset="0"/>
              </a:rPr>
              <a:t>If personal items have to be taken into the clinical area, disinfect them before leaving work</a:t>
            </a:r>
          </a:p>
        </p:txBody>
      </p:sp>
    </p:spTree>
    <p:extLst>
      <p:ext uri="{BB962C8B-B14F-4D97-AF65-F5344CB8AC3E}">
        <p14:creationId xmlns:p14="http://schemas.microsoft.com/office/powerpoint/2010/main" val="1845855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fltVal val="0"/>
                                          </p:val>
                                        </p:tav>
                                        <p:tav tm="100000">
                                          <p:val>
                                            <p:strVal val="#ppt_h"/>
                                          </p:val>
                                        </p:tav>
                                      </p:tavLst>
                                    </p:anim>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ppt_w</p:attrName>
                                        </p:attrNameLst>
                                      </p:cBhvr>
                                      <p:tavLst>
                                        <p:tav tm="0">
                                          <p:val>
                                            <p:fltVal val="0"/>
                                          </p:val>
                                        </p:tav>
                                        <p:tav tm="100000">
                                          <p:val>
                                            <p:strVal val="#ppt_w"/>
                                          </p:val>
                                        </p:tav>
                                      </p:tavLst>
                                    </p:anim>
                                    <p:anim calcmode="lin" valueType="num">
                                      <p:cBhvr>
                                        <p:cTn id="43" dur="500" fill="hold"/>
                                        <p:tgtEl>
                                          <p:spTgt spid="60"/>
                                        </p:tgtEl>
                                        <p:attrNameLst>
                                          <p:attrName>ppt_h</p:attrName>
                                        </p:attrNameLst>
                                      </p:cBhvr>
                                      <p:tavLst>
                                        <p:tav tm="0">
                                          <p:val>
                                            <p:fltVal val="0"/>
                                          </p:val>
                                        </p:tav>
                                        <p:tav tm="100000">
                                          <p:val>
                                            <p:strVal val="#ppt_h"/>
                                          </p:val>
                                        </p:tav>
                                      </p:tavLst>
                                    </p:anim>
                                    <p:animEffect transition="in" filter="fade">
                                      <p:cBhvr>
                                        <p:cTn id="4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8" grpId="0" animBg="1"/>
      <p:bldP spid="51" grpId="0" animBg="1"/>
      <p:bldP spid="57"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935186" y="4376216"/>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5726854"/>
            <a:ext cx="3090608" cy="6866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8911003" y="4298513"/>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3759385"/>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368957" y="3759386"/>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717858" y="1952203"/>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3371508"/>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72104" y="1177128"/>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484815" y="3302841"/>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0021920" y="1874500"/>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Tree>
    <p:extLst>
      <p:ext uri="{BB962C8B-B14F-4D97-AF65-F5344CB8AC3E}">
        <p14:creationId xmlns:p14="http://schemas.microsoft.com/office/powerpoint/2010/main" val="326254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2027214" y="4357718"/>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p:cNvCxnSpPr>
          <p:nvPr/>
        </p:nvCxnSpPr>
        <p:spPr>
          <a:xfrm flipV="1">
            <a:off x="4786149" y="7833102"/>
            <a:ext cx="3043972" cy="541517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0897" y="415480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40519" y="8777953"/>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p:cNvCxnSpPr>
          <p:nvPr/>
        </p:nvCxnSpPr>
        <p:spPr>
          <a:xfrm flipH="1" flipV="1">
            <a:off x="6002944" y="8828503"/>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244542" y="1933705"/>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23191" y="8390076"/>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280463" y="-3090072"/>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rot="10800000">
            <a:off x="549529" y="304605"/>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rot="10800000">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1814" y="1730793"/>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4" name="Rectangle 33">
            <a:extLst>
              <a:ext uri="{FF2B5EF4-FFF2-40B4-BE49-F238E27FC236}">
                <a16:creationId xmlns:a16="http://schemas.microsoft.com/office/drawing/2014/main" id="{F0ED797E-DFC3-4914-BDCF-DC8FB0B9B006}"/>
              </a:ext>
            </a:extLst>
          </p:cNvPr>
          <p:cNvSpPr/>
          <p:nvPr/>
        </p:nvSpPr>
        <p:spPr>
          <a:xfrm>
            <a:off x="2185416" y="1033272"/>
            <a:ext cx="1945917" cy="2848133"/>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Check PPE availability</a:t>
            </a:r>
          </a:p>
          <a:p>
            <a:pPr lvl="0" algn="ctr"/>
            <a:endParaRPr lang="en-GB" sz="2000" dirty="0">
              <a:solidFill>
                <a:srgbClr val="0161B3"/>
              </a:solidFill>
              <a:latin typeface="Tw Cen MT" panose="020B0602020104020603" pitchFamily="34" charset="0"/>
            </a:endParaRPr>
          </a:p>
          <a:p>
            <a:pPr algn="ctr"/>
            <a:r>
              <a:rPr lang="en-GB" sz="2000" dirty="0">
                <a:solidFill>
                  <a:srgbClr val="0161B3"/>
                </a:solidFill>
                <a:latin typeface="Tw Cen MT" panose="020B0602020104020603" pitchFamily="34" charset="0"/>
              </a:rPr>
              <a:t>Update PPE requirements</a:t>
            </a:r>
          </a:p>
          <a:p>
            <a:pPr lvl="0" algn="ctr"/>
            <a:endParaRPr lang="en-GB" sz="2000" dirty="0">
              <a:solidFill>
                <a:srgbClr val="0161B3"/>
              </a:solidFill>
              <a:latin typeface="Tw Cen MT" panose="020B0602020104020603" pitchFamily="34" charset="0"/>
            </a:endParaRPr>
          </a:p>
        </p:txBody>
      </p:sp>
      <p:sp>
        <p:nvSpPr>
          <p:cNvPr id="35" name="Rectangle 34">
            <a:extLst>
              <a:ext uri="{FF2B5EF4-FFF2-40B4-BE49-F238E27FC236}">
                <a16:creationId xmlns:a16="http://schemas.microsoft.com/office/drawing/2014/main" id="{871ABE76-DB21-4BD3-A941-5476E21BCE36}"/>
              </a:ext>
            </a:extLst>
          </p:cNvPr>
          <p:cNvSpPr/>
          <p:nvPr/>
        </p:nvSpPr>
        <p:spPr>
          <a:xfrm>
            <a:off x="4556705" y="1019169"/>
            <a:ext cx="1945917" cy="2862236"/>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dirty="0">
              <a:solidFill>
                <a:srgbClr val="0161B3"/>
              </a:solidFill>
              <a:latin typeface="Tw Cen MT" panose="020B0602020104020603" pitchFamily="34" charset="0"/>
            </a:endParaRPr>
          </a:p>
          <a:p>
            <a:pPr algn="ctr"/>
            <a:r>
              <a:rPr lang="en-GB" sz="2000" dirty="0">
                <a:solidFill>
                  <a:srgbClr val="0161B3"/>
                </a:solidFill>
                <a:latin typeface="Tw Cen MT" panose="020B0602020104020603" pitchFamily="34" charset="0"/>
              </a:rPr>
              <a:t>Ensure PPE availability</a:t>
            </a:r>
          </a:p>
          <a:p>
            <a:pPr algn="ctr"/>
            <a:r>
              <a:rPr lang="en-GB" sz="2000" dirty="0">
                <a:solidFill>
                  <a:srgbClr val="0161B3"/>
                </a:solidFill>
                <a:latin typeface="Tw Cen MT" panose="020B0602020104020603" pitchFamily="34" charset="0"/>
              </a:rPr>
              <a:t>for patients</a:t>
            </a:r>
          </a:p>
          <a:p>
            <a:pPr lvl="0" algn="ctr"/>
            <a:r>
              <a:rPr lang="en-GB" sz="1600" dirty="0">
                <a:solidFill>
                  <a:srgbClr val="0161B3"/>
                </a:solidFill>
                <a:latin typeface="Tw Cen MT" panose="020B0602020104020603" pitchFamily="34" charset="0"/>
              </a:rPr>
              <a:t>(FRSM, tissues and hand gel) </a:t>
            </a:r>
          </a:p>
          <a:p>
            <a:pPr lvl="0" algn="ctr"/>
            <a:endParaRPr lang="en-GB" sz="2000" dirty="0">
              <a:solidFill>
                <a:srgbClr val="0161B3"/>
              </a:solidFill>
              <a:latin typeface="Tw Cen MT" panose="020B0602020104020603" pitchFamily="34" charset="0"/>
            </a:endParaRPr>
          </a:p>
        </p:txBody>
      </p:sp>
      <p:sp>
        <p:nvSpPr>
          <p:cNvPr id="36" name="Rectangle 35">
            <a:extLst>
              <a:ext uri="{FF2B5EF4-FFF2-40B4-BE49-F238E27FC236}">
                <a16:creationId xmlns:a16="http://schemas.microsoft.com/office/drawing/2014/main" id="{8C1310CB-2EF3-4AA7-84DB-D715433D8734}"/>
              </a:ext>
            </a:extLst>
          </p:cNvPr>
          <p:cNvSpPr/>
          <p:nvPr/>
        </p:nvSpPr>
        <p:spPr>
          <a:xfrm>
            <a:off x="6851240" y="1033272"/>
            <a:ext cx="1945917" cy="2848133"/>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Identify where PPE should be kept close to the area of use:</a:t>
            </a:r>
          </a:p>
          <a:p>
            <a:pPr lvl="0" algn="ctr"/>
            <a:r>
              <a:rPr lang="en-GB" sz="2000" b="1" dirty="0">
                <a:solidFill>
                  <a:srgbClr val="0161B3"/>
                </a:solidFill>
                <a:latin typeface="Tw Cen MT" panose="020B0602020104020603" pitchFamily="34" charset="0"/>
              </a:rPr>
              <a:t>on a trolley or </a:t>
            </a:r>
          </a:p>
          <a:p>
            <a:pPr lvl="0" algn="ctr"/>
            <a:r>
              <a:rPr lang="en-GB" sz="2000" b="1" dirty="0">
                <a:solidFill>
                  <a:srgbClr val="0161B3"/>
                </a:solidFill>
                <a:latin typeface="Tw Cen MT" panose="020B0602020104020603" pitchFamily="34" charset="0"/>
              </a:rPr>
              <a:t>in a specific cupboard</a:t>
            </a:r>
          </a:p>
        </p:txBody>
      </p:sp>
      <p:sp>
        <p:nvSpPr>
          <p:cNvPr id="37" name="Rectangle 36">
            <a:extLst>
              <a:ext uri="{FF2B5EF4-FFF2-40B4-BE49-F238E27FC236}">
                <a16:creationId xmlns:a16="http://schemas.microsoft.com/office/drawing/2014/main" id="{A02FBC4A-C87D-41B5-B95F-4C6EC4B4F197}"/>
              </a:ext>
            </a:extLst>
          </p:cNvPr>
          <p:cNvSpPr/>
          <p:nvPr/>
        </p:nvSpPr>
        <p:spPr>
          <a:xfrm>
            <a:off x="9184152" y="1033272"/>
            <a:ext cx="1945917" cy="2848133"/>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Reduce the risk of inadvertent </a:t>
            </a:r>
            <a:r>
              <a:rPr lang="en-GB" dirty="0">
                <a:solidFill>
                  <a:srgbClr val="0161B3"/>
                </a:solidFill>
                <a:latin typeface="Tw Cen MT" panose="020B0602020104020603" pitchFamily="34" charset="0"/>
              </a:rPr>
              <a:t>self-contamination</a:t>
            </a:r>
            <a:r>
              <a:rPr lang="en-GB" sz="2000" dirty="0">
                <a:solidFill>
                  <a:srgbClr val="0161B3"/>
                </a:solidFill>
                <a:latin typeface="Tw Cen MT" panose="020B0602020104020603" pitchFamily="34" charset="0"/>
              </a:rPr>
              <a:t> by ensuring all staff observe specific PPE doffing sequence</a:t>
            </a:r>
          </a:p>
        </p:txBody>
      </p:sp>
      <p:sp>
        <p:nvSpPr>
          <p:cNvPr id="40" name="Rectangle 39">
            <a:extLst>
              <a:ext uri="{FF2B5EF4-FFF2-40B4-BE49-F238E27FC236}">
                <a16:creationId xmlns:a16="http://schemas.microsoft.com/office/drawing/2014/main" id="{A10AF1B5-4859-49EF-BFA2-F0469739C1F6}"/>
              </a:ext>
            </a:extLst>
          </p:cNvPr>
          <p:cNvSpPr/>
          <p:nvPr/>
        </p:nvSpPr>
        <p:spPr>
          <a:xfrm>
            <a:off x="2185416" y="4134958"/>
            <a:ext cx="8944653" cy="1990404"/>
          </a:xfrm>
          <a:prstGeom prst="rect">
            <a:avLst/>
          </a:prstGeom>
          <a:solidFill>
            <a:srgbClr val="0161B3"/>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dirty="0">
              <a:solidFill>
                <a:srgbClr val="0161B3"/>
              </a:solidFill>
              <a:latin typeface="Tw Cen MT" panose="020B0602020104020603" pitchFamily="34" charset="0"/>
            </a:endParaRPr>
          </a:p>
          <a:p>
            <a:pPr lvl="0" algn="ctr"/>
            <a:r>
              <a:rPr lang="en-GB" sz="2000" dirty="0">
                <a:solidFill>
                  <a:schemeClr val="bg1"/>
                </a:solidFill>
                <a:latin typeface="Tw Cen MT" panose="020B0602020104020603" pitchFamily="34" charset="0"/>
              </a:rPr>
              <a:t>Identify areas that are safe to remove PPE (doffing areas):</a:t>
            </a:r>
          </a:p>
          <a:p>
            <a:pPr lvl="0" algn="ctr"/>
            <a:endParaRPr lang="en-GB" sz="800" dirty="0">
              <a:solidFill>
                <a:schemeClr val="bg1"/>
              </a:solidFill>
              <a:latin typeface="Tw Cen MT" panose="020B0602020104020603" pitchFamily="34" charset="0"/>
            </a:endParaRPr>
          </a:p>
          <a:p>
            <a:pPr marL="1257300" lvl="2" indent="-342900">
              <a:buFont typeface="Arial" panose="020B0604020202020204" pitchFamily="34" charset="0"/>
              <a:buChar char="•"/>
            </a:pPr>
            <a:r>
              <a:rPr lang="en-GB" sz="2000" dirty="0">
                <a:solidFill>
                  <a:schemeClr val="bg1"/>
                </a:solidFill>
                <a:latin typeface="Tw Cen MT" panose="020B0602020104020603" pitchFamily="34" charset="0"/>
              </a:rPr>
              <a:t>Ensure they are large enough</a:t>
            </a:r>
          </a:p>
          <a:p>
            <a:pPr marL="1257300" lvl="2" indent="-342900">
              <a:buFont typeface="Arial" panose="020B0604020202020204" pitchFamily="34" charset="0"/>
              <a:buChar char="•"/>
            </a:pPr>
            <a:r>
              <a:rPr lang="en-GB" sz="2000" dirty="0">
                <a:solidFill>
                  <a:schemeClr val="bg1"/>
                </a:solidFill>
                <a:latin typeface="Tw Cen MT" panose="020B0602020104020603" pitchFamily="34" charset="0"/>
              </a:rPr>
              <a:t>Ensure that the bin is large and easy to use and not over-flowing</a:t>
            </a:r>
          </a:p>
          <a:p>
            <a:pPr marL="1257300" lvl="2" indent="-342900">
              <a:buFont typeface="Arial" panose="020B0604020202020204" pitchFamily="34" charset="0"/>
              <a:buChar char="•"/>
            </a:pPr>
            <a:r>
              <a:rPr lang="en-GB" sz="2000" dirty="0">
                <a:solidFill>
                  <a:schemeClr val="bg1"/>
                </a:solidFill>
                <a:latin typeface="Tw Cen MT" panose="020B0602020104020603" pitchFamily="34" charset="0"/>
              </a:rPr>
              <a:t>Laminate and display PHE donning and doffing quick guide posters</a:t>
            </a:r>
          </a:p>
          <a:p>
            <a:pPr marL="1257300" lvl="2" indent="-342900">
              <a:buFont typeface="Arial" panose="020B0604020202020204" pitchFamily="34" charset="0"/>
              <a:buChar char="•"/>
            </a:pPr>
            <a:r>
              <a:rPr lang="en-GB" sz="2000" dirty="0">
                <a:solidFill>
                  <a:schemeClr val="bg1"/>
                </a:solidFill>
                <a:latin typeface="Tw Cen MT" panose="020B0602020104020603" pitchFamily="34" charset="0"/>
              </a:rPr>
              <a:t>The area should be near a sink with liquid soap or have alcohol gel available nearby</a:t>
            </a:r>
          </a:p>
          <a:p>
            <a:pPr lvl="0" algn="ctr"/>
            <a:endParaRPr lang="en-GB" sz="2000" dirty="0">
              <a:solidFill>
                <a:srgbClr val="0161B3"/>
              </a:solidFill>
              <a:latin typeface="Tw Cen MT" panose="020B0602020104020603" pitchFamily="34" charset="0"/>
            </a:endParaRPr>
          </a:p>
        </p:txBody>
      </p:sp>
      <p:sp>
        <p:nvSpPr>
          <p:cNvPr id="43" name="TextBox 42">
            <a:extLst>
              <a:ext uri="{FF2B5EF4-FFF2-40B4-BE49-F238E27FC236}">
                <a16:creationId xmlns:a16="http://schemas.microsoft.com/office/drawing/2014/main" id="{C5429ECE-DF80-4318-B0B2-CB4C310C79E6}"/>
              </a:ext>
            </a:extLst>
          </p:cNvPr>
          <p:cNvSpPr txBox="1"/>
          <p:nvPr/>
        </p:nvSpPr>
        <p:spPr>
          <a:xfrm>
            <a:off x="2156581" y="346677"/>
            <a:ext cx="1964192"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Considerations</a:t>
            </a:r>
          </a:p>
        </p:txBody>
      </p:sp>
    </p:spTree>
    <p:extLst>
      <p:ext uri="{BB962C8B-B14F-4D97-AF65-F5344CB8AC3E}">
        <p14:creationId xmlns:p14="http://schemas.microsoft.com/office/powerpoint/2010/main" val="3263591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wipe(left)">
                                      <p:cBhvr>
                                        <p:cTn id="12" dur="500"/>
                                        <p:tgtEl>
                                          <p:spTgt spid="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xEl>
                                              <p:pRg st="1" end="1"/>
                                            </p:txEl>
                                          </p:spTgt>
                                        </p:tgtEl>
                                        <p:attrNameLst>
                                          <p:attrName>style.visibility</p:attrName>
                                        </p:attrNameLst>
                                      </p:cBhvr>
                                      <p:to>
                                        <p:strVal val="visible"/>
                                      </p:to>
                                    </p:set>
                                    <p:animEffect transition="in" filter="wipe(left)">
                                      <p:cBhvr>
                                        <p:cTn id="17" dur="500"/>
                                        <p:tgtEl>
                                          <p:spTgt spid="35">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5">
                                            <p:txEl>
                                              <p:pRg st="2" end="2"/>
                                            </p:txEl>
                                          </p:spTgt>
                                        </p:tgtEl>
                                        <p:attrNameLst>
                                          <p:attrName>style.visibility</p:attrName>
                                        </p:attrNameLst>
                                      </p:cBhvr>
                                      <p:to>
                                        <p:strVal val="visible"/>
                                      </p:to>
                                    </p:set>
                                    <p:animEffect transition="in" filter="wipe(left)">
                                      <p:cBhvr>
                                        <p:cTn id="20" dur="500"/>
                                        <p:tgtEl>
                                          <p:spTgt spid="3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5">
                                            <p:txEl>
                                              <p:pRg st="3" end="3"/>
                                            </p:txEl>
                                          </p:spTgt>
                                        </p:tgtEl>
                                        <p:attrNameLst>
                                          <p:attrName>style.visibility</p:attrName>
                                        </p:attrNameLst>
                                      </p:cBhvr>
                                      <p:to>
                                        <p:strVal val="visible"/>
                                      </p:to>
                                    </p:set>
                                    <p:animEffect transition="in" filter="wipe(left)">
                                      <p:cBhvr>
                                        <p:cTn id="25" dur="500"/>
                                        <p:tgtEl>
                                          <p:spTgt spid="3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6">
                                            <p:txEl>
                                              <p:pRg st="0" end="0"/>
                                            </p:txEl>
                                          </p:spTgt>
                                        </p:tgtEl>
                                        <p:attrNameLst>
                                          <p:attrName>style.visibility</p:attrName>
                                        </p:attrNameLst>
                                      </p:cBhvr>
                                      <p:to>
                                        <p:strVal val="visible"/>
                                      </p:to>
                                    </p:set>
                                    <p:animEffect transition="in" filter="wipe(left)">
                                      <p:cBhvr>
                                        <p:cTn id="30" dur="500"/>
                                        <p:tgtEl>
                                          <p:spTgt spid="3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6">
                                            <p:txEl>
                                              <p:pRg st="1" end="1"/>
                                            </p:txEl>
                                          </p:spTgt>
                                        </p:tgtEl>
                                        <p:attrNameLst>
                                          <p:attrName>style.visibility</p:attrName>
                                        </p:attrNameLst>
                                      </p:cBhvr>
                                      <p:to>
                                        <p:strVal val="visible"/>
                                      </p:to>
                                    </p:set>
                                    <p:anim calcmode="lin" valueType="num">
                                      <p:cBhvr>
                                        <p:cTn id="35" dur="500" fill="hold"/>
                                        <p:tgtEl>
                                          <p:spTgt spid="36">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36">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36">
                                            <p:txEl>
                                              <p:pRg st="1" end="1"/>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6">
                                            <p:txEl>
                                              <p:pRg st="2" end="2"/>
                                            </p:txEl>
                                          </p:spTgt>
                                        </p:tgtEl>
                                        <p:attrNameLst>
                                          <p:attrName>style.visibility</p:attrName>
                                        </p:attrNameLst>
                                      </p:cBhvr>
                                      <p:to>
                                        <p:strVal val="visible"/>
                                      </p:to>
                                    </p:set>
                                    <p:anim calcmode="lin" valueType="num">
                                      <p:cBhvr>
                                        <p:cTn id="40" dur="500" fill="hold"/>
                                        <p:tgtEl>
                                          <p:spTgt spid="36">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36">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3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Effect transition="in" filter="wipe(left)">
                                      <p:cBhvr>
                                        <p:cTn id="47" dur="500"/>
                                        <p:tgtEl>
                                          <p:spTgt spid="3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0">
                                            <p:txEl>
                                              <p:pRg st="1" end="1"/>
                                            </p:txEl>
                                          </p:spTgt>
                                        </p:tgtEl>
                                        <p:attrNameLst>
                                          <p:attrName>style.visibility</p:attrName>
                                        </p:attrNameLst>
                                      </p:cBhvr>
                                      <p:to>
                                        <p:strVal val="visible"/>
                                      </p:to>
                                    </p:set>
                                    <p:anim calcmode="lin" valueType="num">
                                      <p:cBhvr>
                                        <p:cTn id="52" dur="500" fill="hold"/>
                                        <p:tgtEl>
                                          <p:spTgt spid="40">
                                            <p:txEl>
                                              <p:pRg st="1" end="1"/>
                                            </p:txEl>
                                          </p:spTgt>
                                        </p:tgtEl>
                                        <p:attrNameLst>
                                          <p:attrName>ppt_w</p:attrName>
                                        </p:attrNameLst>
                                      </p:cBhvr>
                                      <p:tavLst>
                                        <p:tav tm="0">
                                          <p:val>
                                            <p:fltVal val="0"/>
                                          </p:val>
                                        </p:tav>
                                        <p:tav tm="100000">
                                          <p:val>
                                            <p:strVal val="#ppt_w"/>
                                          </p:val>
                                        </p:tav>
                                      </p:tavLst>
                                    </p:anim>
                                    <p:anim calcmode="lin" valueType="num">
                                      <p:cBhvr>
                                        <p:cTn id="53" dur="500" fill="hold"/>
                                        <p:tgtEl>
                                          <p:spTgt spid="40">
                                            <p:txEl>
                                              <p:pRg st="1" end="1"/>
                                            </p:txEl>
                                          </p:spTgt>
                                        </p:tgtEl>
                                        <p:attrNameLst>
                                          <p:attrName>ppt_h</p:attrName>
                                        </p:attrNameLst>
                                      </p:cBhvr>
                                      <p:tavLst>
                                        <p:tav tm="0">
                                          <p:val>
                                            <p:fltVal val="0"/>
                                          </p:val>
                                        </p:tav>
                                        <p:tav tm="100000">
                                          <p:val>
                                            <p:strVal val="#ppt_h"/>
                                          </p:val>
                                        </p:tav>
                                      </p:tavLst>
                                    </p:anim>
                                    <p:animEffect transition="in" filter="fade">
                                      <p:cBhvr>
                                        <p:cTn id="54" dur="500"/>
                                        <p:tgtEl>
                                          <p:spTgt spid="4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0">
                                            <p:txEl>
                                              <p:pRg st="3" end="3"/>
                                            </p:txEl>
                                          </p:spTgt>
                                        </p:tgtEl>
                                        <p:attrNameLst>
                                          <p:attrName>style.visibility</p:attrName>
                                        </p:attrNameLst>
                                      </p:cBhvr>
                                      <p:to>
                                        <p:strVal val="visible"/>
                                      </p:to>
                                    </p:set>
                                    <p:animEffect transition="in" filter="fade">
                                      <p:cBhvr>
                                        <p:cTn id="59" dur="500"/>
                                        <p:tgtEl>
                                          <p:spTgt spid="40">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0">
                                            <p:txEl>
                                              <p:pRg st="4" end="4"/>
                                            </p:txEl>
                                          </p:spTgt>
                                        </p:tgtEl>
                                        <p:attrNameLst>
                                          <p:attrName>style.visibility</p:attrName>
                                        </p:attrNameLst>
                                      </p:cBhvr>
                                      <p:to>
                                        <p:strVal val="visible"/>
                                      </p:to>
                                    </p:set>
                                    <p:animEffect transition="in" filter="fade">
                                      <p:cBhvr>
                                        <p:cTn id="64" dur="500"/>
                                        <p:tgtEl>
                                          <p:spTgt spid="40">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0">
                                            <p:txEl>
                                              <p:pRg st="5" end="5"/>
                                            </p:txEl>
                                          </p:spTgt>
                                        </p:tgtEl>
                                        <p:attrNameLst>
                                          <p:attrName>style.visibility</p:attrName>
                                        </p:attrNameLst>
                                      </p:cBhvr>
                                      <p:to>
                                        <p:strVal val="visible"/>
                                      </p:to>
                                    </p:set>
                                    <p:animEffect transition="in" filter="fade">
                                      <p:cBhvr>
                                        <p:cTn id="69" dur="500"/>
                                        <p:tgtEl>
                                          <p:spTgt spid="40">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0">
                                            <p:txEl>
                                              <p:pRg st="6" end="6"/>
                                            </p:txEl>
                                          </p:spTgt>
                                        </p:tgtEl>
                                        <p:attrNameLst>
                                          <p:attrName>style.visibility</p:attrName>
                                        </p:attrNameLst>
                                      </p:cBhvr>
                                      <p:to>
                                        <p:strVal val="visible"/>
                                      </p:to>
                                    </p:set>
                                    <p:animEffect transition="in" filter="fade">
                                      <p:cBhvr>
                                        <p:cTn id="74" dur="500"/>
                                        <p:tgtEl>
                                          <p:spTgt spid="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2027214" y="4357718"/>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p:cNvCxnSpPr>
          <p:nvPr/>
        </p:nvCxnSpPr>
        <p:spPr>
          <a:xfrm flipV="1">
            <a:off x="4786149" y="7833102"/>
            <a:ext cx="3043972" cy="541517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0897" y="415480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40519" y="8777953"/>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p:cNvCxnSpPr>
          <p:nvPr/>
        </p:nvCxnSpPr>
        <p:spPr>
          <a:xfrm flipH="1" flipV="1">
            <a:off x="6002944" y="8828503"/>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244542" y="1933705"/>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23191" y="8390076"/>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280463" y="-3090072"/>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rot="10800000">
            <a:off x="549529" y="304605"/>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rot="10800000">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1814" y="1730793"/>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 name="Rectangle 2">
            <a:extLst>
              <a:ext uri="{FF2B5EF4-FFF2-40B4-BE49-F238E27FC236}">
                <a16:creationId xmlns:a16="http://schemas.microsoft.com/office/drawing/2014/main" id="{8FA78BF5-2CE0-4932-9C9C-3A771A6D787D}"/>
              </a:ext>
            </a:extLst>
          </p:cNvPr>
          <p:cNvSpPr/>
          <p:nvPr/>
        </p:nvSpPr>
        <p:spPr>
          <a:xfrm>
            <a:off x="2008725" y="4623925"/>
            <a:ext cx="9380162" cy="2092881"/>
          </a:xfrm>
          <a:prstGeom prst="rect">
            <a:avLst/>
          </a:prstGeom>
        </p:spPr>
        <p:txBody>
          <a:bodyPr wrap="square">
            <a:spAutoFit/>
          </a:bodyPr>
          <a:lstStyle/>
          <a:p>
            <a:pPr>
              <a:lnSpc>
                <a:spcPts val="1195"/>
              </a:lnSpc>
              <a:spcAft>
                <a:spcPts val="0"/>
              </a:spcAft>
            </a:pPr>
            <a:endParaRPr lang="en-GB" sz="1000" dirty="0">
              <a:latin typeface="Tw Cen MT" panose="020B0602020104020603" pitchFamily="34" charset="0"/>
              <a:ea typeface="Calibri" panose="020F0502020204030204" pitchFamily="34" charset="0"/>
              <a:cs typeface="Times New Roman" panose="02020603050405020304" pitchFamily="18" charset="0"/>
            </a:endParaRPr>
          </a:p>
          <a:p>
            <a:r>
              <a:rPr lang="en-GB" sz="1200" dirty="0">
                <a:latin typeface="Tw Cen MT" panose="020B0602020104020603" pitchFamily="34" charset="0"/>
              </a:rPr>
              <a:t>* Fluid-repellent gowns/ coveralls (or long-sleeved waterproof apron) must be worn during aerosol generating procedures (AGPs). If non-fluid-resistant gowns are used, a disposable plastic apron should be worn underneath.</a:t>
            </a:r>
          </a:p>
          <a:p>
            <a:r>
              <a:rPr lang="en-GB" sz="1200" dirty="0">
                <a:latin typeface="Tw Cen MT" panose="020B0602020104020603" pitchFamily="34" charset="0"/>
              </a:rPr>
              <a:t> </a:t>
            </a:r>
          </a:p>
          <a:p>
            <a:r>
              <a:rPr lang="en-GB" sz="1200" dirty="0">
                <a:latin typeface="Tw Cen MT" panose="020B0602020104020603" pitchFamily="34" charset="0"/>
              </a:rPr>
              <a:t>**If wearing an FFP3 that is not fluid-resistant, a full-face shield/visor must be worn. Operators who are unable to wear FFP3 e.g. due to facial hair, religious head coverings should wear alternatives such as hoods.  </a:t>
            </a:r>
          </a:p>
          <a:p>
            <a:r>
              <a:rPr lang="en-GB" sz="1200" dirty="0">
                <a:latin typeface="Tw Cen MT" panose="020B0602020104020603" pitchFamily="34" charset="0"/>
              </a:rPr>
              <a:t> </a:t>
            </a:r>
          </a:p>
          <a:p>
            <a:r>
              <a:rPr lang="en-GB" sz="1200" dirty="0">
                <a:latin typeface="Tw Cen MT" panose="020B0602020104020603" pitchFamily="34" charset="0"/>
              </a:rPr>
              <a:t>***Eye protection ideally should be disposable. Re-usable eye and face protection (such as polycarbonate safety glasses/goggles) is acceptable if decontaminated between single or single sessional use, according to the manufacturer’s instructions or local infection control policy. Regular prescription glasses are not considered adequate eye protection</a:t>
            </a:r>
          </a:p>
          <a:p>
            <a:pPr>
              <a:spcAft>
                <a:spcPts val="0"/>
              </a:spcAft>
            </a:pPr>
            <a:r>
              <a:rPr lang="en-GB" sz="1200" dirty="0">
                <a:latin typeface="Tw Cen MT" panose="020B0602020104020603" pitchFamily="34" charset="0"/>
                <a:ea typeface="Calibri" panose="020F0502020204030204" pitchFamily="34" charset="0"/>
                <a:cs typeface="Arial" panose="020B0604020202020204" pitchFamily="34" charset="0"/>
              </a:rPr>
              <a:t> </a:t>
            </a:r>
            <a:endParaRPr lang="en-GB" sz="1200" dirty="0">
              <a:latin typeface="Tw Cen MT" panose="020B0602020104020603" pitchFamily="34" charset="0"/>
            </a:endParaRPr>
          </a:p>
        </p:txBody>
      </p:sp>
      <p:sp>
        <p:nvSpPr>
          <p:cNvPr id="41" name="TextBox 40">
            <a:extLst>
              <a:ext uri="{FF2B5EF4-FFF2-40B4-BE49-F238E27FC236}">
                <a16:creationId xmlns:a16="http://schemas.microsoft.com/office/drawing/2014/main" id="{9842CCD9-63A6-4A89-AB93-6262D0EA0111}"/>
              </a:ext>
            </a:extLst>
          </p:cNvPr>
          <p:cNvSpPr txBox="1"/>
          <p:nvPr/>
        </p:nvSpPr>
        <p:spPr>
          <a:xfrm>
            <a:off x="2083406" y="472615"/>
            <a:ext cx="3093860"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Supporting information</a:t>
            </a:r>
          </a:p>
        </p:txBody>
      </p:sp>
      <p:pic>
        <p:nvPicPr>
          <p:cNvPr id="34" name="Picture 33">
            <a:extLst>
              <a:ext uri="{FF2B5EF4-FFF2-40B4-BE49-F238E27FC236}">
                <a16:creationId xmlns:a16="http://schemas.microsoft.com/office/drawing/2014/main" id="{6048BF6B-F698-4498-AC0D-1A5660777E9D}"/>
              </a:ext>
            </a:extLst>
          </p:cNvPr>
          <p:cNvPicPr>
            <a:picLocks noChangeAspect="1"/>
          </p:cNvPicPr>
          <p:nvPr/>
        </p:nvPicPr>
        <p:blipFill>
          <a:blip r:embed="rId2"/>
          <a:stretch>
            <a:fillRect/>
          </a:stretch>
        </p:blipFill>
        <p:spPr>
          <a:xfrm>
            <a:off x="2083406" y="1078845"/>
            <a:ext cx="9305481" cy="3638246"/>
          </a:xfrm>
          <a:prstGeom prst="rect">
            <a:avLst/>
          </a:prstGeom>
        </p:spPr>
      </p:pic>
    </p:spTree>
    <p:extLst>
      <p:ext uri="{BB962C8B-B14F-4D97-AF65-F5344CB8AC3E}">
        <p14:creationId xmlns:p14="http://schemas.microsoft.com/office/powerpoint/2010/main" val="3740854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2027214" y="4357718"/>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p:cNvCxnSpPr>
          <p:nvPr/>
        </p:nvCxnSpPr>
        <p:spPr>
          <a:xfrm flipV="1">
            <a:off x="4786149" y="7833102"/>
            <a:ext cx="3043972" cy="541517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0897" y="415480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40519" y="8777953"/>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p:cNvCxnSpPr>
          <p:nvPr/>
        </p:nvCxnSpPr>
        <p:spPr>
          <a:xfrm flipH="1" flipV="1">
            <a:off x="6002944" y="8828503"/>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244542" y="1933705"/>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23191" y="8390076"/>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280463" y="-3090072"/>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rot="10800000">
            <a:off x="549529" y="304605"/>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rot="10800000">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1814" y="1730793"/>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510DFA0A-E62E-4253-A3AA-36EA2FA698A0}"/>
                  </a:ext>
                </a:extLst>
              </p:cNvPr>
              <p:cNvGraphicFramePr>
                <a:graphicFrameLocks noChangeAspect="1"/>
              </p:cNvGraphicFramePr>
              <p:nvPr>
                <p:extLst>
                  <p:ext uri="{D42A27DB-BD31-4B8C-83A1-F6EECF244321}">
                    <p14:modId xmlns:p14="http://schemas.microsoft.com/office/powerpoint/2010/main" val="1681502953"/>
                  </p:ext>
                </p:extLst>
              </p:nvPr>
            </p:nvGraphicFramePr>
            <p:xfrm>
              <a:off x="4293296" y="5351024"/>
              <a:ext cx="1692819" cy="1264750"/>
            </p:xfrm>
            <a:graphic>
              <a:graphicData uri="http://schemas.microsoft.com/office/powerpoint/2016/slidezoom">
                <pslz:sldZm>
                  <pslz:sldZmObj sldId="459" cId="330064594">
                    <pslz:zmPr id="{05EFA174-EB79-4AFC-955C-0123062786AE}" returnToParent="0" imageType="cover" transitionDur="1000">
                      <p166:blipFill xmlns:p166="http://schemas.microsoft.com/office/powerpoint/2016/6/main">
                        <a:blip r:embed="rId2"/>
                        <a:stretch>
                          <a:fillRect/>
                        </a:stretch>
                      </p166:blipFill>
                      <p166:spPr xmlns:p166="http://schemas.microsoft.com/office/powerpoint/2016/6/main">
                        <a:xfrm>
                          <a:off x="0" y="0"/>
                          <a:ext cx="1692819" cy="1264750"/>
                        </a:xfrm>
                        <a:prstGeom prst="rect">
                          <a:avLst/>
                        </a:prstGeom>
                        <a:ln w="3175">
                          <a:solidFill>
                            <a:srgbClr val="98012E"/>
                          </a:solidFill>
                        </a:ln>
                      </p166:spPr>
                    </pslz:zmPr>
                  </pslz:sldZmObj>
                </pslz:sldZm>
              </a:graphicData>
            </a:graphic>
          </p:graphicFrame>
        </mc:Choice>
        <mc:Fallback xmlns="">
          <p:pic>
            <p:nvPicPr>
              <p:cNvPr id="34" name="Slide Zoom 33">
                <a:hlinkClick r:id="rId3" action="ppaction://hlinksldjump"/>
                <a:extLst>
                  <a:ext uri="{FF2B5EF4-FFF2-40B4-BE49-F238E27FC236}">
                    <a16:creationId xmlns:a16="http://schemas.microsoft.com/office/drawing/2014/main" id="{510DFA0A-E62E-4253-A3AA-36EA2FA698A0}"/>
                  </a:ext>
                </a:extLst>
              </p:cNvPr>
              <p:cNvPicPr>
                <a:picLocks noGrp="1" noRot="1" noChangeAspect="1" noMove="1" noResize="1" noEditPoints="1" noAdjustHandles="1" noChangeArrowheads="1" noChangeShapeType="1"/>
              </p:cNvPicPr>
              <p:nvPr/>
            </p:nvPicPr>
            <p:blipFill>
              <a:blip r:embed="rId4"/>
              <a:stretch>
                <a:fillRect/>
              </a:stretch>
            </p:blipFill>
            <p:spPr>
              <a:xfrm>
                <a:off x="4293296" y="5351024"/>
                <a:ext cx="1692819" cy="1264750"/>
              </a:xfrm>
              <a:prstGeom prst="rect">
                <a:avLst/>
              </a:prstGeom>
              <a:ln w="3175">
                <a:solidFill>
                  <a:srgbClr val="98012E"/>
                </a:solidFill>
              </a:ln>
            </p:spPr>
          </p:pic>
        </mc:Fallback>
      </mc:AlternateContent>
      <p:sp>
        <p:nvSpPr>
          <p:cNvPr id="39" name="Freeform: Shape 38">
            <a:extLst>
              <a:ext uri="{FF2B5EF4-FFF2-40B4-BE49-F238E27FC236}">
                <a16:creationId xmlns:a16="http://schemas.microsoft.com/office/drawing/2014/main" id="{562FD58C-C176-40EB-BDCD-B9C5B7B97441}"/>
              </a:ext>
            </a:extLst>
          </p:cNvPr>
          <p:cNvSpPr/>
          <p:nvPr/>
        </p:nvSpPr>
        <p:spPr>
          <a:xfrm>
            <a:off x="2083406" y="1096199"/>
            <a:ext cx="9352102" cy="755820"/>
          </a:xfrm>
          <a:custGeom>
            <a:avLst/>
            <a:gdLst>
              <a:gd name="connsiteX0" fmla="*/ 0 w 9352102"/>
              <a:gd name="connsiteY0" fmla="*/ 125973 h 755820"/>
              <a:gd name="connsiteX1" fmla="*/ 125973 w 9352102"/>
              <a:gd name="connsiteY1" fmla="*/ 0 h 755820"/>
              <a:gd name="connsiteX2" fmla="*/ 9226129 w 9352102"/>
              <a:gd name="connsiteY2" fmla="*/ 0 h 755820"/>
              <a:gd name="connsiteX3" fmla="*/ 9352102 w 9352102"/>
              <a:gd name="connsiteY3" fmla="*/ 125973 h 755820"/>
              <a:gd name="connsiteX4" fmla="*/ 9352102 w 9352102"/>
              <a:gd name="connsiteY4" fmla="*/ 629847 h 755820"/>
              <a:gd name="connsiteX5" fmla="*/ 9226129 w 9352102"/>
              <a:gd name="connsiteY5" fmla="*/ 755820 h 755820"/>
              <a:gd name="connsiteX6" fmla="*/ 125973 w 9352102"/>
              <a:gd name="connsiteY6" fmla="*/ 755820 h 755820"/>
              <a:gd name="connsiteX7" fmla="*/ 0 w 9352102"/>
              <a:gd name="connsiteY7" fmla="*/ 629847 h 755820"/>
              <a:gd name="connsiteX8" fmla="*/ 0 w 9352102"/>
              <a:gd name="connsiteY8" fmla="*/ 125973 h 75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2102" h="755820">
                <a:moveTo>
                  <a:pt x="0" y="125973"/>
                </a:moveTo>
                <a:cubicBezTo>
                  <a:pt x="0" y="56400"/>
                  <a:pt x="56400" y="0"/>
                  <a:pt x="125973" y="0"/>
                </a:cubicBezTo>
                <a:lnTo>
                  <a:pt x="9226129" y="0"/>
                </a:lnTo>
                <a:cubicBezTo>
                  <a:pt x="9295702" y="0"/>
                  <a:pt x="9352102" y="56400"/>
                  <a:pt x="9352102" y="125973"/>
                </a:cubicBezTo>
                <a:lnTo>
                  <a:pt x="9352102" y="629847"/>
                </a:lnTo>
                <a:cubicBezTo>
                  <a:pt x="9352102" y="699420"/>
                  <a:pt x="9295702" y="755820"/>
                  <a:pt x="9226129" y="755820"/>
                </a:cubicBezTo>
                <a:lnTo>
                  <a:pt x="125973" y="755820"/>
                </a:lnTo>
                <a:cubicBezTo>
                  <a:pt x="56400" y="755820"/>
                  <a:pt x="0" y="699420"/>
                  <a:pt x="0" y="629847"/>
                </a:cubicBezTo>
                <a:lnTo>
                  <a:pt x="0" y="125973"/>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86" tIns="109286" rIns="109286" bIns="109286" numCol="1" spcCol="1270" anchor="ctr" anchorCtr="0">
            <a:noAutofit/>
          </a:bodyPr>
          <a:lstStyle/>
          <a:p>
            <a:pPr marL="0" lvl="0" indent="0" algn="l" defTabSz="844550">
              <a:lnSpc>
                <a:spcPct val="90000"/>
              </a:lnSpc>
              <a:spcBef>
                <a:spcPct val="0"/>
              </a:spcBef>
              <a:spcAft>
                <a:spcPct val="35000"/>
              </a:spcAft>
              <a:buNone/>
            </a:pPr>
            <a:r>
              <a:rPr lang="en-GB" sz="1900" kern="1200" dirty="0"/>
              <a:t>Provide</a:t>
            </a:r>
            <a:r>
              <a:rPr lang="en-GB" sz="1900" b="1" kern="1200" dirty="0"/>
              <a:t> FRSM </a:t>
            </a:r>
            <a:r>
              <a:rPr lang="en-GB" sz="1900" kern="1200" dirty="0"/>
              <a:t>to all possible/confirmed patients (including asymptomatic household contacts) while being escorted into and out of practice</a:t>
            </a:r>
          </a:p>
        </p:txBody>
      </p:sp>
      <p:sp>
        <p:nvSpPr>
          <p:cNvPr id="40" name="Freeform: Shape 39">
            <a:extLst>
              <a:ext uri="{FF2B5EF4-FFF2-40B4-BE49-F238E27FC236}">
                <a16:creationId xmlns:a16="http://schemas.microsoft.com/office/drawing/2014/main" id="{17AA716F-651B-4A46-8FEB-8691C9EFB1AD}"/>
              </a:ext>
            </a:extLst>
          </p:cNvPr>
          <p:cNvSpPr/>
          <p:nvPr/>
        </p:nvSpPr>
        <p:spPr>
          <a:xfrm>
            <a:off x="2083406" y="1906739"/>
            <a:ext cx="9352102" cy="755820"/>
          </a:xfrm>
          <a:custGeom>
            <a:avLst/>
            <a:gdLst>
              <a:gd name="connsiteX0" fmla="*/ 0 w 9352102"/>
              <a:gd name="connsiteY0" fmla="*/ 125973 h 755820"/>
              <a:gd name="connsiteX1" fmla="*/ 125973 w 9352102"/>
              <a:gd name="connsiteY1" fmla="*/ 0 h 755820"/>
              <a:gd name="connsiteX2" fmla="*/ 9226129 w 9352102"/>
              <a:gd name="connsiteY2" fmla="*/ 0 h 755820"/>
              <a:gd name="connsiteX3" fmla="*/ 9352102 w 9352102"/>
              <a:gd name="connsiteY3" fmla="*/ 125973 h 755820"/>
              <a:gd name="connsiteX4" fmla="*/ 9352102 w 9352102"/>
              <a:gd name="connsiteY4" fmla="*/ 629847 h 755820"/>
              <a:gd name="connsiteX5" fmla="*/ 9226129 w 9352102"/>
              <a:gd name="connsiteY5" fmla="*/ 755820 h 755820"/>
              <a:gd name="connsiteX6" fmla="*/ 125973 w 9352102"/>
              <a:gd name="connsiteY6" fmla="*/ 755820 h 755820"/>
              <a:gd name="connsiteX7" fmla="*/ 0 w 9352102"/>
              <a:gd name="connsiteY7" fmla="*/ 629847 h 755820"/>
              <a:gd name="connsiteX8" fmla="*/ 0 w 9352102"/>
              <a:gd name="connsiteY8" fmla="*/ 125973 h 75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2102" h="755820">
                <a:moveTo>
                  <a:pt x="0" y="125973"/>
                </a:moveTo>
                <a:cubicBezTo>
                  <a:pt x="0" y="56400"/>
                  <a:pt x="56400" y="0"/>
                  <a:pt x="125973" y="0"/>
                </a:cubicBezTo>
                <a:lnTo>
                  <a:pt x="9226129" y="0"/>
                </a:lnTo>
                <a:cubicBezTo>
                  <a:pt x="9295702" y="0"/>
                  <a:pt x="9352102" y="56400"/>
                  <a:pt x="9352102" y="125973"/>
                </a:cubicBezTo>
                <a:lnTo>
                  <a:pt x="9352102" y="629847"/>
                </a:lnTo>
                <a:cubicBezTo>
                  <a:pt x="9352102" y="699420"/>
                  <a:pt x="9295702" y="755820"/>
                  <a:pt x="9226129" y="755820"/>
                </a:cubicBezTo>
                <a:lnTo>
                  <a:pt x="125973" y="755820"/>
                </a:lnTo>
                <a:cubicBezTo>
                  <a:pt x="56400" y="755820"/>
                  <a:pt x="0" y="699420"/>
                  <a:pt x="0" y="629847"/>
                </a:cubicBezTo>
                <a:lnTo>
                  <a:pt x="0" y="125973"/>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86" tIns="109286" rIns="109286" bIns="109286" numCol="1" spcCol="1270" anchor="ctr" anchorCtr="0">
            <a:noAutofit/>
          </a:bodyPr>
          <a:lstStyle/>
          <a:p>
            <a:pPr marL="0" lvl="0" indent="0" algn="l" defTabSz="844550">
              <a:lnSpc>
                <a:spcPct val="90000"/>
              </a:lnSpc>
              <a:spcBef>
                <a:spcPct val="0"/>
              </a:spcBef>
              <a:spcAft>
                <a:spcPct val="35000"/>
              </a:spcAft>
              <a:buNone/>
            </a:pPr>
            <a:r>
              <a:rPr lang="en-GB" sz="1900" b="1" kern="1200" dirty="0"/>
              <a:t>Risk assess </a:t>
            </a:r>
            <a:r>
              <a:rPr lang="en-GB" sz="1900" kern="1200" dirty="0"/>
              <a:t>provision of FRSM or requirements for face coverings for all other patients</a:t>
            </a:r>
          </a:p>
        </p:txBody>
      </p:sp>
      <p:sp>
        <p:nvSpPr>
          <p:cNvPr id="41" name="Freeform: Shape 40">
            <a:extLst>
              <a:ext uri="{FF2B5EF4-FFF2-40B4-BE49-F238E27FC236}">
                <a16:creationId xmlns:a16="http://schemas.microsoft.com/office/drawing/2014/main" id="{2D981CB3-4356-4739-8588-D77E997DA148}"/>
              </a:ext>
            </a:extLst>
          </p:cNvPr>
          <p:cNvSpPr/>
          <p:nvPr/>
        </p:nvSpPr>
        <p:spPr>
          <a:xfrm>
            <a:off x="2083406" y="2717280"/>
            <a:ext cx="9352102" cy="755820"/>
          </a:xfrm>
          <a:custGeom>
            <a:avLst/>
            <a:gdLst>
              <a:gd name="connsiteX0" fmla="*/ 0 w 9352102"/>
              <a:gd name="connsiteY0" fmla="*/ 125973 h 755820"/>
              <a:gd name="connsiteX1" fmla="*/ 125973 w 9352102"/>
              <a:gd name="connsiteY1" fmla="*/ 0 h 755820"/>
              <a:gd name="connsiteX2" fmla="*/ 9226129 w 9352102"/>
              <a:gd name="connsiteY2" fmla="*/ 0 h 755820"/>
              <a:gd name="connsiteX3" fmla="*/ 9352102 w 9352102"/>
              <a:gd name="connsiteY3" fmla="*/ 125973 h 755820"/>
              <a:gd name="connsiteX4" fmla="*/ 9352102 w 9352102"/>
              <a:gd name="connsiteY4" fmla="*/ 629847 h 755820"/>
              <a:gd name="connsiteX5" fmla="*/ 9226129 w 9352102"/>
              <a:gd name="connsiteY5" fmla="*/ 755820 h 755820"/>
              <a:gd name="connsiteX6" fmla="*/ 125973 w 9352102"/>
              <a:gd name="connsiteY6" fmla="*/ 755820 h 755820"/>
              <a:gd name="connsiteX7" fmla="*/ 0 w 9352102"/>
              <a:gd name="connsiteY7" fmla="*/ 629847 h 755820"/>
              <a:gd name="connsiteX8" fmla="*/ 0 w 9352102"/>
              <a:gd name="connsiteY8" fmla="*/ 125973 h 75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2102" h="755820">
                <a:moveTo>
                  <a:pt x="0" y="125973"/>
                </a:moveTo>
                <a:cubicBezTo>
                  <a:pt x="0" y="56400"/>
                  <a:pt x="56400" y="0"/>
                  <a:pt x="125973" y="0"/>
                </a:cubicBezTo>
                <a:lnTo>
                  <a:pt x="9226129" y="0"/>
                </a:lnTo>
                <a:cubicBezTo>
                  <a:pt x="9295702" y="0"/>
                  <a:pt x="9352102" y="56400"/>
                  <a:pt x="9352102" y="125973"/>
                </a:cubicBezTo>
                <a:lnTo>
                  <a:pt x="9352102" y="629847"/>
                </a:lnTo>
                <a:cubicBezTo>
                  <a:pt x="9352102" y="699420"/>
                  <a:pt x="9295702" y="755820"/>
                  <a:pt x="9226129" y="755820"/>
                </a:cubicBezTo>
                <a:lnTo>
                  <a:pt x="125973" y="755820"/>
                </a:lnTo>
                <a:cubicBezTo>
                  <a:pt x="56400" y="755820"/>
                  <a:pt x="0" y="699420"/>
                  <a:pt x="0" y="629847"/>
                </a:cubicBezTo>
                <a:lnTo>
                  <a:pt x="0" y="125973"/>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86" tIns="109286" rIns="109286" bIns="109286" numCol="1" spcCol="1270" anchor="ctr" anchorCtr="0">
            <a:noAutofit/>
          </a:bodyPr>
          <a:lstStyle/>
          <a:p>
            <a:pPr marL="0" lvl="0" indent="0" algn="l" defTabSz="844550">
              <a:lnSpc>
                <a:spcPct val="90000"/>
              </a:lnSpc>
              <a:spcBef>
                <a:spcPct val="0"/>
              </a:spcBef>
              <a:spcAft>
                <a:spcPct val="35000"/>
              </a:spcAft>
              <a:buNone/>
            </a:pPr>
            <a:r>
              <a:rPr lang="en-GB" sz="1900" kern="1200" dirty="0"/>
              <a:t>Be aware that some patients are unable to use alcohol based hand gel and will therefore require access to </a:t>
            </a:r>
            <a:r>
              <a:rPr lang="en-GB" sz="1900" b="1" kern="1200" dirty="0"/>
              <a:t>handwashing facilities</a:t>
            </a:r>
            <a:endParaRPr lang="en-GB" sz="1900" kern="1200" dirty="0"/>
          </a:p>
        </p:txBody>
      </p:sp>
      <p:sp>
        <p:nvSpPr>
          <p:cNvPr id="42" name="Freeform: Shape 41">
            <a:extLst>
              <a:ext uri="{FF2B5EF4-FFF2-40B4-BE49-F238E27FC236}">
                <a16:creationId xmlns:a16="http://schemas.microsoft.com/office/drawing/2014/main" id="{E0534BB2-3307-4DC2-8BCE-10E153E7AB27}"/>
              </a:ext>
            </a:extLst>
          </p:cNvPr>
          <p:cNvSpPr/>
          <p:nvPr/>
        </p:nvSpPr>
        <p:spPr>
          <a:xfrm>
            <a:off x="2083406" y="3527820"/>
            <a:ext cx="9352102" cy="755820"/>
          </a:xfrm>
          <a:custGeom>
            <a:avLst/>
            <a:gdLst>
              <a:gd name="connsiteX0" fmla="*/ 0 w 9352102"/>
              <a:gd name="connsiteY0" fmla="*/ 125973 h 755820"/>
              <a:gd name="connsiteX1" fmla="*/ 125973 w 9352102"/>
              <a:gd name="connsiteY1" fmla="*/ 0 h 755820"/>
              <a:gd name="connsiteX2" fmla="*/ 9226129 w 9352102"/>
              <a:gd name="connsiteY2" fmla="*/ 0 h 755820"/>
              <a:gd name="connsiteX3" fmla="*/ 9352102 w 9352102"/>
              <a:gd name="connsiteY3" fmla="*/ 125973 h 755820"/>
              <a:gd name="connsiteX4" fmla="*/ 9352102 w 9352102"/>
              <a:gd name="connsiteY4" fmla="*/ 629847 h 755820"/>
              <a:gd name="connsiteX5" fmla="*/ 9226129 w 9352102"/>
              <a:gd name="connsiteY5" fmla="*/ 755820 h 755820"/>
              <a:gd name="connsiteX6" fmla="*/ 125973 w 9352102"/>
              <a:gd name="connsiteY6" fmla="*/ 755820 h 755820"/>
              <a:gd name="connsiteX7" fmla="*/ 0 w 9352102"/>
              <a:gd name="connsiteY7" fmla="*/ 629847 h 755820"/>
              <a:gd name="connsiteX8" fmla="*/ 0 w 9352102"/>
              <a:gd name="connsiteY8" fmla="*/ 125973 h 75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2102" h="755820">
                <a:moveTo>
                  <a:pt x="0" y="125973"/>
                </a:moveTo>
                <a:cubicBezTo>
                  <a:pt x="0" y="56400"/>
                  <a:pt x="56400" y="0"/>
                  <a:pt x="125973" y="0"/>
                </a:cubicBezTo>
                <a:lnTo>
                  <a:pt x="9226129" y="0"/>
                </a:lnTo>
                <a:cubicBezTo>
                  <a:pt x="9295702" y="0"/>
                  <a:pt x="9352102" y="56400"/>
                  <a:pt x="9352102" y="125973"/>
                </a:cubicBezTo>
                <a:lnTo>
                  <a:pt x="9352102" y="629847"/>
                </a:lnTo>
                <a:cubicBezTo>
                  <a:pt x="9352102" y="699420"/>
                  <a:pt x="9295702" y="755820"/>
                  <a:pt x="9226129" y="755820"/>
                </a:cubicBezTo>
                <a:lnTo>
                  <a:pt x="125973" y="755820"/>
                </a:lnTo>
                <a:cubicBezTo>
                  <a:pt x="56400" y="755820"/>
                  <a:pt x="0" y="699420"/>
                  <a:pt x="0" y="629847"/>
                </a:cubicBezTo>
                <a:lnTo>
                  <a:pt x="0" y="125973"/>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86" tIns="109286" rIns="109286" bIns="109286" numCol="1" spcCol="1270" anchor="ctr" anchorCtr="0">
            <a:noAutofit/>
          </a:bodyPr>
          <a:lstStyle/>
          <a:p>
            <a:pPr marL="0" lvl="0" indent="0" algn="l" defTabSz="844550">
              <a:lnSpc>
                <a:spcPct val="90000"/>
              </a:lnSpc>
              <a:spcBef>
                <a:spcPct val="0"/>
              </a:spcBef>
              <a:spcAft>
                <a:spcPct val="35000"/>
              </a:spcAft>
              <a:buNone/>
            </a:pPr>
            <a:r>
              <a:rPr lang="en-GB" sz="1900" kern="1200" dirty="0"/>
              <a:t>Rooms/areas where PPE is removed must be decontaminated, ideally timed to coincide with periods </a:t>
            </a:r>
            <a:r>
              <a:rPr lang="en-GB" sz="1900" b="1" kern="1200" dirty="0"/>
              <a:t>immediately after PPE removal</a:t>
            </a:r>
            <a:endParaRPr lang="en-GB" sz="1900" kern="1200" dirty="0"/>
          </a:p>
        </p:txBody>
      </p:sp>
      <p:sp>
        <p:nvSpPr>
          <p:cNvPr id="43" name="Freeform: Shape 42">
            <a:extLst>
              <a:ext uri="{FF2B5EF4-FFF2-40B4-BE49-F238E27FC236}">
                <a16:creationId xmlns:a16="http://schemas.microsoft.com/office/drawing/2014/main" id="{717EF527-5732-4B8B-8C46-D50DD2B6D9AF}"/>
              </a:ext>
            </a:extLst>
          </p:cNvPr>
          <p:cNvSpPr/>
          <p:nvPr/>
        </p:nvSpPr>
        <p:spPr>
          <a:xfrm>
            <a:off x="2083406" y="4338360"/>
            <a:ext cx="9352102" cy="755820"/>
          </a:xfrm>
          <a:custGeom>
            <a:avLst/>
            <a:gdLst>
              <a:gd name="connsiteX0" fmla="*/ 0 w 9352102"/>
              <a:gd name="connsiteY0" fmla="*/ 125973 h 755820"/>
              <a:gd name="connsiteX1" fmla="*/ 125973 w 9352102"/>
              <a:gd name="connsiteY1" fmla="*/ 0 h 755820"/>
              <a:gd name="connsiteX2" fmla="*/ 9226129 w 9352102"/>
              <a:gd name="connsiteY2" fmla="*/ 0 h 755820"/>
              <a:gd name="connsiteX3" fmla="*/ 9352102 w 9352102"/>
              <a:gd name="connsiteY3" fmla="*/ 125973 h 755820"/>
              <a:gd name="connsiteX4" fmla="*/ 9352102 w 9352102"/>
              <a:gd name="connsiteY4" fmla="*/ 629847 h 755820"/>
              <a:gd name="connsiteX5" fmla="*/ 9226129 w 9352102"/>
              <a:gd name="connsiteY5" fmla="*/ 755820 h 755820"/>
              <a:gd name="connsiteX6" fmla="*/ 125973 w 9352102"/>
              <a:gd name="connsiteY6" fmla="*/ 755820 h 755820"/>
              <a:gd name="connsiteX7" fmla="*/ 0 w 9352102"/>
              <a:gd name="connsiteY7" fmla="*/ 629847 h 755820"/>
              <a:gd name="connsiteX8" fmla="*/ 0 w 9352102"/>
              <a:gd name="connsiteY8" fmla="*/ 125973 h 75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2102" h="755820">
                <a:moveTo>
                  <a:pt x="0" y="125973"/>
                </a:moveTo>
                <a:cubicBezTo>
                  <a:pt x="0" y="56400"/>
                  <a:pt x="56400" y="0"/>
                  <a:pt x="125973" y="0"/>
                </a:cubicBezTo>
                <a:lnTo>
                  <a:pt x="9226129" y="0"/>
                </a:lnTo>
                <a:cubicBezTo>
                  <a:pt x="9295702" y="0"/>
                  <a:pt x="9352102" y="56400"/>
                  <a:pt x="9352102" y="125973"/>
                </a:cubicBezTo>
                <a:lnTo>
                  <a:pt x="9352102" y="629847"/>
                </a:lnTo>
                <a:cubicBezTo>
                  <a:pt x="9352102" y="699420"/>
                  <a:pt x="9295702" y="755820"/>
                  <a:pt x="9226129" y="755820"/>
                </a:cubicBezTo>
                <a:lnTo>
                  <a:pt x="125973" y="755820"/>
                </a:lnTo>
                <a:cubicBezTo>
                  <a:pt x="56400" y="755820"/>
                  <a:pt x="0" y="699420"/>
                  <a:pt x="0" y="629847"/>
                </a:cubicBezTo>
                <a:lnTo>
                  <a:pt x="0" y="125973"/>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286" tIns="109286" rIns="109286" bIns="109286" numCol="1" spcCol="1270" anchor="ctr" anchorCtr="0">
            <a:noAutofit/>
          </a:bodyPr>
          <a:lstStyle/>
          <a:p>
            <a:pPr marL="0" lvl="0" indent="0" algn="l" defTabSz="844550">
              <a:lnSpc>
                <a:spcPct val="90000"/>
              </a:lnSpc>
              <a:spcBef>
                <a:spcPct val="0"/>
              </a:spcBef>
              <a:spcAft>
                <a:spcPct val="35000"/>
              </a:spcAft>
              <a:buNone/>
            </a:pPr>
            <a:r>
              <a:rPr lang="en-GB" sz="1900" kern="1200" dirty="0"/>
              <a:t>The </a:t>
            </a:r>
            <a:r>
              <a:rPr lang="en-GB" sz="1900" b="1" kern="1200" dirty="0"/>
              <a:t>sequence</a:t>
            </a:r>
            <a:r>
              <a:rPr lang="en-GB" sz="1900" kern="1200" dirty="0"/>
              <a:t> for putting on (donning) and taking off (doffing) PPE should be observed in order to reduce the risk of inadvertent self contamination</a:t>
            </a:r>
          </a:p>
        </p:txBody>
      </p:sp>
      <p:sp>
        <p:nvSpPr>
          <p:cNvPr id="37" name="TextBox 36">
            <a:extLst>
              <a:ext uri="{FF2B5EF4-FFF2-40B4-BE49-F238E27FC236}">
                <a16:creationId xmlns:a16="http://schemas.microsoft.com/office/drawing/2014/main" id="{48DF5A4E-EDDF-4BB3-A8AA-1F2F3B0FF181}"/>
              </a:ext>
            </a:extLst>
          </p:cNvPr>
          <p:cNvSpPr txBox="1"/>
          <p:nvPr/>
        </p:nvSpPr>
        <p:spPr>
          <a:xfrm>
            <a:off x="2084012" y="403077"/>
            <a:ext cx="3093860"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Supporting information</a:t>
            </a:r>
          </a:p>
        </p:txBody>
      </p:sp>
      <mc:AlternateContent xmlns:mc="http://schemas.openxmlformats.org/markup-compatibility/2006" xmlns:pslz="http://schemas.microsoft.com/office/powerpoint/2016/slidezoom">
        <mc:Choice Requires="pslz">
          <p:graphicFrame>
            <p:nvGraphicFramePr>
              <p:cNvPr id="36" name="Slide Zoom 35">
                <a:extLst>
                  <a:ext uri="{FF2B5EF4-FFF2-40B4-BE49-F238E27FC236}">
                    <a16:creationId xmlns:a16="http://schemas.microsoft.com/office/drawing/2014/main" id="{01BC052C-7A25-4371-B734-7547354A537E}"/>
                  </a:ext>
                </a:extLst>
              </p:cNvPr>
              <p:cNvGraphicFramePr>
                <a:graphicFrameLocks noChangeAspect="1"/>
              </p:cNvGraphicFramePr>
              <p:nvPr>
                <p:extLst>
                  <p:ext uri="{D42A27DB-BD31-4B8C-83A1-F6EECF244321}">
                    <p14:modId xmlns:p14="http://schemas.microsoft.com/office/powerpoint/2010/main" val="2387264153"/>
                  </p:ext>
                </p:extLst>
              </p:nvPr>
            </p:nvGraphicFramePr>
            <p:xfrm>
              <a:off x="6988787" y="5351024"/>
              <a:ext cx="1682667" cy="1264750"/>
            </p:xfrm>
            <a:graphic>
              <a:graphicData uri="http://schemas.microsoft.com/office/powerpoint/2016/slidezoom">
                <pslz:sldZm>
                  <pslz:sldZmObj sldId="460" cId="3216200214">
                    <pslz:zmPr id="{E6948865-6EE2-4836-BEC3-AC2F63BCFFB4}" returnToParent="0" imageType="cover" transitionDur="1000">
                      <p166:blipFill xmlns:p166="http://schemas.microsoft.com/office/powerpoint/2016/6/main">
                        <a:blip r:embed="rId5"/>
                        <a:stretch>
                          <a:fillRect/>
                        </a:stretch>
                      </p166:blipFill>
                      <p166:spPr xmlns:p166="http://schemas.microsoft.com/office/powerpoint/2016/6/main">
                        <a:xfrm>
                          <a:off x="0" y="0"/>
                          <a:ext cx="1682667" cy="1264750"/>
                        </a:xfrm>
                        <a:prstGeom prst="rect">
                          <a:avLst/>
                        </a:prstGeom>
                        <a:ln w="3175">
                          <a:solidFill>
                            <a:srgbClr val="98012E"/>
                          </a:solidFill>
                        </a:ln>
                      </p166:spPr>
                    </pslz:zmPr>
                  </pslz:sldZmObj>
                </pslz:sldZm>
              </a:graphicData>
            </a:graphic>
          </p:graphicFrame>
        </mc:Choice>
        <mc:Fallback xmlns="">
          <p:pic>
            <p:nvPicPr>
              <p:cNvPr id="36" name="Slide Zoom 35">
                <a:hlinkClick r:id="rId6" action="ppaction://hlinksldjump"/>
                <a:extLst>
                  <a:ext uri="{FF2B5EF4-FFF2-40B4-BE49-F238E27FC236}">
                    <a16:creationId xmlns:a16="http://schemas.microsoft.com/office/drawing/2014/main" id="{01BC052C-7A25-4371-B734-7547354A537E}"/>
                  </a:ext>
                </a:extLst>
              </p:cNvPr>
              <p:cNvPicPr>
                <a:picLocks noGrp="1" noRot="1" noChangeAspect="1" noMove="1" noResize="1" noEditPoints="1" noAdjustHandles="1" noChangeArrowheads="1" noChangeShapeType="1"/>
              </p:cNvPicPr>
              <p:nvPr/>
            </p:nvPicPr>
            <p:blipFill>
              <a:blip r:embed="rId7"/>
              <a:stretch>
                <a:fillRect/>
              </a:stretch>
            </p:blipFill>
            <p:spPr>
              <a:xfrm>
                <a:off x="6988787" y="5351024"/>
                <a:ext cx="1682667" cy="1264750"/>
              </a:xfrm>
              <a:prstGeom prst="rect">
                <a:avLst/>
              </a:prstGeom>
              <a:ln w="3175">
                <a:solidFill>
                  <a:srgbClr val="98012E"/>
                </a:solidFill>
              </a:ln>
            </p:spPr>
          </p:pic>
        </mc:Fallback>
      </mc:AlternateContent>
    </p:spTree>
    <p:extLst>
      <p:ext uri="{BB962C8B-B14F-4D97-AF65-F5344CB8AC3E}">
        <p14:creationId xmlns:p14="http://schemas.microsoft.com/office/powerpoint/2010/main" val="133554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E6DC5A-BFF2-4AB8-A934-11BF875F3A2A}"/>
              </a:ext>
            </a:extLst>
          </p:cNvPr>
          <p:cNvPicPr/>
          <p:nvPr/>
        </p:nvPicPr>
        <p:blipFill>
          <a:blip r:embed="rId2"/>
          <a:stretch>
            <a:fillRect/>
          </a:stretch>
        </p:blipFill>
        <p:spPr>
          <a:xfrm>
            <a:off x="-82193" y="-82193"/>
            <a:ext cx="12370085" cy="7027523"/>
          </a:xfrm>
          <a:prstGeom prst="rect">
            <a:avLst/>
          </a:prstGeom>
          <a:ln w="28575">
            <a:solidFill>
              <a:schemeClr val="accent1"/>
            </a:solidFill>
          </a:ln>
        </p:spPr>
      </p:pic>
    </p:spTree>
    <p:extLst>
      <p:ext uri="{BB962C8B-B14F-4D97-AF65-F5344CB8AC3E}">
        <p14:creationId xmlns:p14="http://schemas.microsoft.com/office/powerpoint/2010/main" val="330064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C1DB3-11D6-48C7-A80E-744513830DEB}"/>
              </a:ext>
            </a:extLst>
          </p:cNvPr>
          <p:cNvPicPr/>
          <p:nvPr/>
        </p:nvPicPr>
        <p:blipFill>
          <a:blip r:embed="rId2"/>
          <a:stretch>
            <a:fillRect/>
          </a:stretch>
        </p:blipFill>
        <p:spPr>
          <a:xfrm>
            <a:off x="-174661" y="-92467"/>
            <a:ext cx="12616665" cy="6950467"/>
          </a:xfrm>
          <a:prstGeom prst="rect">
            <a:avLst/>
          </a:prstGeom>
          <a:ln w="28575">
            <a:solidFill>
              <a:schemeClr val="accent1"/>
            </a:solidFill>
          </a:ln>
        </p:spPr>
      </p:pic>
    </p:spTree>
    <p:extLst>
      <p:ext uri="{BB962C8B-B14F-4D97-AF65-F5344CB8AC3E}">
        <p14:creationId xmlns:p14="http://schemas.microsoft.com/office/powerpoint/2010/main" val="3216200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2027214" y="4357718"/>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p:cNvCxnSpPr>
          <p:nvPr/>
        </p:nvCxnSpPr>
        <p:spPr>
          <a:xfrm flipV="1">
            <a:off x="4786149" y="7833102"/>
            <a:ext cx="3043972" cy="541517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0897" y="415480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40519" y="8777953"/>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p:cNvCxnSpPr>
          <p:nvPr/>
        </p:nvCxnSpPr>
        <p:spPr>
          <a:xfrm flipH="1" flipV="1">
            <a:off x="6002944" y="8828503"/>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244542" y="1933705"/>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23191" y="8390076"/>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280463" y="-3090072"/>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rot="10800000">
            <a:off x="549529" y="304605"/>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rot="10800000">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1814" y="1730793"/>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7" name="TextBox 36">
            <a:extLst>
              <a:ext uri="{FF2B5EF4-FFF2-40B4-BE49-F238E27FC236}">
                <a16:creationId xmlns:a16="http://schemas.microsoft.com/office/drawing/2014/main" id="{75E5FB1C-686C-4D71-87DD-D4E2016D7DAE}"/>
              </a:ext>
            </a:extLst>
          </p:cNvPr>
          <p:cNvSpPr txBox="1"/>
          <p:nvPr/>
        </p:nvSpPr>
        <p:spPr>
          <a:xfrm>
            <a:off x="2083406" y="786866"/>
            <a:ext cx="3093860"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Supporting information</a:t>
            </a:r>
          </a:p>
        </p:txBody>
      </p:sp>
      <p:sp>
        <p:nvSpPr>
          <p:cNvPr id="36" name="Freeform: Shape 35">
            <a:extLst>
              <a:ext uri="{FF2B5EF4-FFF2-40B4-BE49-F238E27FC236}">
                <a16:creationId xmlns:a16="http://schemas.microsoft.com/office/drawing/2014/main" id="{81BDBE44-1F5D-4EC3-A128-68E5B59699B6}"/>
              </a:ext>
            </a:extLst>
          </p:cNvPr>
          <p:cNvSpPr/>
          <p:nvPr/>
        </p:nvSpPr>
        <p:spPr>
          <a:xfrm>
            <a:off x="2051571" y="1765547"/>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dirty="0"/>
              <a:t>be well fitted, covering both nose and mouth </a:t>
            </a:r>
          </a:p>
        </p:txBody>
      </p:sp>
      <p:sp>
        <p:nvSpPr>
          <p:cNvPr id="41" name="Freeform: Shape 40">
            <a:extLst>
              <a:ext uri="{FF2B5EF4-FFF2-40B4-BE49-F238E27FC236}">
                <a16:creationId xmlns:a16="http://schemas.microsoft.com/office/drawing/2014/main" id="{062AE643-C8A0-4A58-B2EF-9C87EC1C946C}"/>
              </a:ext>
            </a:extLst>
          </p:cNvPr>
          <p:cNvSpPr/>
          <p:nvPr/>
        </p:nvSpPr>
        <p:spPr>
          <a:xfrm>
            <a:off x="2051571" y="2191598"/>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dirty="0"/>
              <a:t>be fit-tested on all staff undertaking AGPs to ensure an adequate seal/fit according to the manufacturers’ guidance</a:t>
            </a:r>
          </a:p>
        </p:txBody>
      </p:sp>
      <p:sp>
        <p:nvSpPr>
          <p:cNvPr id="42" name="Freeform: Shape 41">
            <a:extLst>
              <a:ext uri="{FF2B5EF4-FFF2-40B4-BE49-F238E27FC236}">
                <a16:creationId xmlns:a16="http://schemas.microsoft.com/office/drawing/2014/main" id="{58D8FD94-6973-4E47-AA7D-453FEBEC1BDA}"/>
              </a:ext>
            </a:extLst>
          </p:cNvPr>
          <p:cNvSpPr/>
          <p:nvPr/>
        </p:nvSpPr>
        <p:spPr>
          <a:xfrm>
            <a:off x="2051571" y="2617650"/>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dirty="0"/>
              <a:t>be fit-checked (according to the manufacturers’ guidance) by staff every time a respirator is donned to ensure an adequate seal has been achieved</a:t>
            </a:r>
          </a:p>
        </p:txBody>
      </p:sp>
      <p:sp>
        <p:nvSpPr>
          <p:cNvPr id="43" name="Freeform: Shape 42">
            <a:extLst>
              <a:ext uri="{FF2B5EF4-FFF2-40B4-BE49-F238E27FC236}">
                <a16:creationId xmlns:a16="http://schemas.microsoft.com/office/drawing/2014/main" id="{89C09D4C-B923-4D77-BFD8-50B9054CED81}"/>
              </a:ext>
            </a:extLst>
          </p:cNvPr>
          <p:cNvSpPr/>
          <p:nvPr/>
        </p:nvSpPr>
        <p:spPr>
          <a:xfrm>
            <a:off x="2051571" y="3043701"/>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dirty="0"/>
              <a:t>not be allowed to dangle around the neck of the wearer after or between each use </a:t>
            </a:r>
          </a:p>
        </p:txBody>
      </p:sp>
      <p:sp>
        <p:nvSpPr>
          <p:cNvPr id="44" name="Freeform: Shape 43">
            <a:extLst>
              <a:ext uri="{FF2B5EF4-FFF2-40B4-BE49-F238E27FC236}">
                <a16:creationId xmlns:a16="http://schemas.microsoft.com/office/drawing/2014/main" id="{4707B3CD-3E9C-473A-83B2-5C3FDB7DD97B}"/>
              </a:ext>
            </a:extLst>
          </p:cNvPr>
          <p:cNvSpPr/>
          <p:nvPr/>
        </p:nvSpPr>
        <p:spPr>
          <a:xfrm>
            <a:off x="2051571" y="3469753"/>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a:t>not be touched once put on </a:t>
            </a:r>
          </a:p>
        </p:txBody>
      </p:sp>
      <p:sp>
        <p:nvSpPr>
          <p:cNvPr id="45" name="Freeform: Shape 44">
            <a:extLst>
              <a:ext uri="{FF2B5EF4-FFF2-40B4-BE49-F238E27FC236}">
                <a16:creationId xmlns:a16="http://schemas.microsoft.com/office/drawing/2014/main" id="{DDC366E5-637E-4A9D-A1DB-8CD81DB55C13}"/>
              </a:ext>
            </a:extLst>
          </p:cNvPr>
          <p:cNvSpPr/>
          <p:nvPr/>
        </p:nvSpPr>
        <p:spPr>
          <a:xfrm>
            <a:off x="2051571" y="3895805"/>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dirty="0"/>
              <a:t>be compatible with other facial protection used such as protective eyewear so that this does not interfere with the seal of the respiratory protection </a:t>
            </a:r>
          </a:p>
        </p:txBody>
      </p:sp>
      <p:sp>
        <p:nvSpPr>
          <p:cNvPr id="46" name="Freeform: Shape 45">
            <a:extLst>
              <a:ext uri="{FF2B5EF4-FFF2-40B4-BE49-F238E27FC236}">
                <a16:creationId xmlns:a16="http://schemas.microsoft.com/office/drawing/2014/main" id="{8E173E28-AA0A-4187-9368-5CBEBA29A58B}"/>
              </a:ext>
            </a:extLst>
          </p:cNvPr>
          <p:cNvSpPr/>
          <p:nvPr/>
        </p:nvSpPr>
        <p:spPr>
          <a:xfrm>
            <a:off x="2051571" y="4321856"/>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dirty="0"/>
              <a:t>be disposed of and replaced if breathing becomes difficult, the respirator is damaged or distorted, the respirator becomes obviously contaminated by respiratory secretions or other body fluids, or if a proper face fit cannot be maintained </a:t>
            </a:r>
          </a:p>
        </p:txBody>
      </p:sp>
      <p:sp>
        <p:nvSpPr>
          <p:cNvPr id="47" name="Freeform: Shape 46">
            <a:extLst>
              <a:ext uri="{FF2B5EF4-FFF2-40B4-BE49-F238E27FC236}">
                <a16:creationId xmlns:a16="http://schemas.microsoft.com/office/drawing/2014/main" id="{474A9089-0882-4A7F-934F-23D8E926528B}"/>
              </a:ext>
            </a:extLst>
          </p:cNvPr>
          <p:cNvSpPr/>
          <p:nvPr/>
        </p:nvSpPr>
        <p:spPr>
          <a:xfrm>
            <a:off x="2051571" y="4747908"/>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dirty="0"/>
              <a:t>be removed outside the dental surgery where AGPs have been generated in line with doffing protocol</a:t>
            </a:r>
          </a:p>
        </p:txBody>
      </p:sp>
      <p:sp>
        <p:nvSpPr>
          <p:cNvPr id="48" name="Freeform: Shape 47">
            <a:extLst>
              <a:ext uri="{FF2B5EF4-FFF2-40B4-BE49-F238E27FC236}">
                <a16:creationId xmlns:a16="http://schemas.microsoft.com/office/drawing/2014/main" id="{A59C61DC-D479-45ED-A7A3-13029B15F4C1}"/>
              </a:ext>
            </a:extLst>
          </p:cNvPr>
          <p:cNvSpPr/>
          <p:nvPr/>
        </p:nvSpPr>
        <p:spPr>
          <a:xfrm>
            <a:off x="2051571" y="5173959"/>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dirty="0"/>
              <a:t>be shrouded with a full-face visor if a </a:t>
            </a:r>
            <a:r>
              <a:rPr lang="en-GB" sz="1000" kern="1200" dirty="0" err="1"/>
              <a:t>valved</a:t>
            </a:r>
            <a:r>
              <a:rPr lang="en-GB" sz="1000" kern="1200" dirty="0"/>
              <a:t> non-fluid resistant FFP3 is used</a:t>
            </a:r>
          </a:p>
        </p:txBody>
      </p:sp>
      <p:sp>
        <p:nvSpPr>
          <p:cNvPr id="49" name="Freeform: Shape 48">
            <a:extLst>
              <a:ext uri="{FF2B5EF4-FFF2-40B4-BE49-F238E27FC236}">
                <a16:creationId xmlns:a16="http://schemas.microsoft.com/office/drawing/2014/main" id="{3CCC5B69-1864-4887-BCAB-C562EA33893D}"/>
              </a:ext>
            </a:extLst>
          </p:cNvPr>
          <p:cNvSpPr/>
          <p:nvPr/>
        </p:nvSpPr>
        <p:spPr>
          <a:xfrm>
            <a:off x="2051571" y="5600011"/>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dirty="0"/>
              <a:t>cleaned accorded manufacturer’s instructions if re-usable   </a:t>
            </a:r>
          </a:p>
        </p:txBody>
      </p:sp>
      <p:sp>
        <p:nvSpPr>
          <p:cNvPr id="34" name="TextBox 33">
            <a:extLst>
              <a:ext uri="{FF2B5EF4-FFF2-40B4-BE49-F238E27FC236}">
                <a16:creationId xmlns:a16="http://schemas.microsoft.com/office/drawing/2014/main" id="{A88DAABA-FD53-47AE-BF5B-81B7FA580A27}"/>
              </a:ext>
            </a:extLst>
          </p:cNvPr>
          <p:cNvSpPr txBox="1"/>
          <p:nvPr/>
        </p:nvSpPr>
        <p:spPr>
          <a:xfrm>
            <a:off x="2083406" y="1361461"/>
            <a:ext cx="2272995" cy="369332"/>
          </a:xfrm>
          <a:prstGeom prst="rect">
            <a:avLst/>
          </a:prstGeom>
          <a:noFill/>
        </p:spPr>
        <p:txBody>
          <a:bodyPr wrap="none" rtlCol="0">
            <a:spAutoFit/>
          </a:bodyPr>
          <a:lstStyle/>
          <a:p>
            <a:r>
              <a:rPr lang="en-GB" b="1" dirty="0">
                <a:solidFill>
                  <a:srgbClr val="0161B3"/>
                </a:solidFill>
              </a:rPr>
              <a:t>All respirators should:</a:t>
            </a:r>
          </a:p>
        </p:txBody>
      </p:sp>
      <p:sp>
        <p:nvSpPr>
          <p:cNvPr id="50" name="Freeform: Shape 49">
            <a:extLst>
              <a:ext uri="{FF2B5EF4-FFF2-40B4-BE49-F238E27FC236}">
                <a16:creationId xmlns:a16="http://schemas.microsoft.com/office/drawing/2014/main" id="{BDCBC1C4-8D5D-4293-9CFF-57A8D5CE554B}"/>
              </a:ext>
            </a:extLst>
          </p:cNvPr>
          <p:cNvSpPr/>
          <p:nvPr/>
        </p:nvSpPr>
        <p:spPr>
          <a:xfrm>
            <a:off x="2050953" y="6011617"/>
            <a:ext cx="9346593" cy="397251"/>
          </a:xfrm>
          <a:custGeom>
            <a:avLst/>
            <a:gdLst>
              <a:gd name="connsiteX0" fmla="*/ 0 w 9346593"/>
              <a:gd name="connsiteY0" fmla="*/ 66210 h 397251"/>
              <a:gd name="connsiteX1" fmla="*/ 66210 w 9346593"/>
              <a:gd name="connsiteY1" fmla="*/ 0 h 397251"/>
              <a:gd name="connsiteX2" fmla="*/ 9280383 w 9346593"/>
              <a:gd name="connsiteY2" fmla="*/ 0 h 397251"/>
              <a:gd name="connsiteX3" fmla="*/ 9346593 w 9346593"/>
              <a:gd name="connsiteY3" fmla="*/ 66210 h 397251"/>
              <a:gd name="connsiteX4" fmla="*/ 9346593 w 9346593"/>
              <a:gd name="connsiteY4" fmla="*/ 331041 h 397251"/>
              <a:gd name="connsiteX5" fmla="*/ 9280383 w 9346593"/>
              <a:gd name="connsiteY5" fmla="*/ 397251 h 397251"/>
              <a:gd name="connsiteX6" fmla="*/ 66210 w 9346593"/>
              <a:gd name="connsiteY6" fmla="*/ 397251 h 397251"/>
              <a:gd name="connsiteX7" fmla="*/ 0 w 9346593"/>
              <a:gd name="connsiteY7" fmla="*/ 331041 h 397251"/>
              <a:gd name="connsiteX8" fmla="*/ 0 w 9346593"/>
              <a:gd name="connsiteY8" fmla="*/ 66210 h 39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593" h="397251">
                <a:moveTo>
                  <a:pt x="0" y="66210"/>
                </a:moveTo>
                <a:cubicBezTo>
                  <a:pt x="0" y="29643"/>
                  <a:pt x="29643" y="0"/>
                  <a:pt x="66210" y="0"/>
                </a:cubicBezTo>
                <a:lnTo>
                  <a:pt x="9280383" y="0"/>
                </a:lnTo>
                <a:cubicBezTo>
                  <a:pt x="9316950" y="0"/>
                  <a:pt x="9346593" y="29643"/>
                  <a:pt x="9346593" y="66210"/>
                </a:cubicBezTo>
                <a:lnTo>
                  <a:pt x="9346593" y="331041"/>
                </a:lnTo>
                <a:cubicBezTo>
                  <a:pt x="9346593" y="367608"/>
                  <a:pt x="9316950" y="397251"/>
                  <a:pt x="9280383" y="397251"/>
                </a:cubicBezTo>
                <a:lnTo>
                  <a:pt x="66210" y="397251"/>
                </a:lnTo>
                <a:cubicBezTo>
                  <a:pt x="29643" y="397251"/>
                  <a:pt x="0" y="367608"/>
                  <a:pt x="0" y="331041"/>
                </a:cubicBezTo>
                <a:lnTo>
                  <a:pt x="0" y="66210"/>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492" tIns="57492" rIns="57492" bIns="57492" numCol="1" spcCol="1270" anchor="ctr" anchorCtr="0">
            <a:noAutofit/>
          </a:bodyPr>
          <a:lstStyle/>
          <a:p>
            <a:pPr marL="0" lvl="0" indent="0" algn="l" defTabSz="444500">
              <a:lnSpc>
                <a:spcPct val="90000"/>
              </a:lnSpc>
              <a:spcBef>
                <a:spcPct val="0"/>
              </a:spcBef>
              <a:spcAft>
                <a:spcPct val="35000"/>
              </a:spcAft>
              <a:buNone/>
            </a:pPr>
            <a:r>
              <a:rPr lang="en-GB" sz="1000" kern="1200" dirty="0"/>
              <a:t> all surgery staff should be </a:t>
            </a:r>
            <a:r>
              <a:rPr lang="en-GB" sz="1000" u="sng" kern="1200" dirty="0"/>
              <a:t>specifically fit-tested and fit-checked for the specific make and model of the FFP3 respirators if AGPs are undertaken</a:t>
            </a:r>
            <a:r>
              <a:rPr lang="en-GB" sz="1000" kern="1200" dirty="0"/>
              <a:t>. If the model of the FFP3 respirators change, fit-testing and fit-checking must be undertaken in accordance with that manufacturer’s guidance.</a:t>
            </a:r>
          </a:p>
        </p:txBody>
      </p:sp>
    </p:spTree>
    <p:extLst>
      <p:ext uri="{BB962C8B-B14F-4D97-AF65-F5344CB8AC3E}">
        <p14:creationId xmlns:p14="http://schemas.microsoft.com/office/powerpoint/2010/main" val="1428983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ppt_x"/>
                                          </p:val>
                                        </p:tav>
                                        <p:tav tm="100000">
                                          <p:val>
                                            <p:strVal val="#ppt_x"/>
                                          </p:val>
                                        </p:tav>
                                      </p:tavLst>
                                    </p:anim>
                                    <p:anim calcmode="lin" valueType="num">
                                      <p:cBhvr additive="base">
                                        <p:cTn id="6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2027214" y="4357718"/>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p:cNvCxnSpPr>
          <p:nvPr/>
        </p:nvCxnSpPr>
        <p:spPr>
          <a:xfrm flipV="1">
            <a:off x="4786149" y="7833102"/>
            <a:ext cx="3043972" cy="541517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0897" y="415480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40519" y="8777953"/>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p:cNvCxnSpPr>
          <p:nvPr/>
        </p:nvCxnSpPr>
        <p:spPr>
          <a:xfrm flipH="1" flipV="1">
            <a:off x="6002944" y="8828503"/>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244542" y="1933705"/>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23191" y="8390076"/>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280463" y="-3090072"/>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rot="10800000">
            <a:off x="549529" y="304605"/>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rot="10800000">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1814" y="1730793"/>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7" name="TextBox 36">
            <a:extLst>
              <a:ext uri="{FF2B5EF4-FFF2-40B4-BE49-F238E27FC236}">
                <a16:creationId xmlns:a16="http://schemas.microsoft.com/office/drawing/2014/main" id="{75E5FB1C-686C-4D71-87DD-D4E2016D7DAE}"/>
              </a:ext>
            </a:extLst>
          </p:cNvPr>
          <p:cNvSpPr txBox="1"/>
          <p:nvPr/>
        </p:nvSpPr>
        <p:spPr>
          <a:xfrm>
            <a:off x="2083406" y="786866"/>
            <a:ext cx="3093860"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Supporting information</a:t>
            </a:r>
          </a:p>
        </p:txBody>
      </p:sp>
      <p:sp>
        <p:nvSpPr>
          <p:cNvPr id="39" name="Rectangle 38">
            <a:extLst>
              <a:ext uri="{FF2B5EF4-FFF2-40B4-BE49-F238E27FC236}">
                <a16:creationId xmlns:a16="http://schemas.microsoft.com/office/drawing/2014/main" id="{2BCF8FED-88CA-489D-A311-FC8B230BE44D}"/>
              </a:ext>
            </a:extLst>
          </p:cNvPr>
          <p:cNvSpPr/>
          <p:nvPr/>
        </p:nvSpPr>
        <p:spPr>
          <a:xfrm>
            <a:off x="2083406" y="1530624"/>
            <a:ext cx="9346593" cy="2431435"/>
          </a:xfrm>
          <a:prstGeom prst="rect">
            <a:avLst/>
          </a:prstGeom>
          <a:solidFill>
            <a:srgbClr val="0161B3"/>
          </a:solidFill>
          <a:ln w="28575">
            <a:solidFill>
              <a:srgbClr val="32BCEE"/>
            </a:solidFill>
          </a:ln>
        </p:spPr>
        <p:txBody>
          <a:bodyPr wrap="square">
            <a:spAutoFit/>
          </a:bodyPr>
          <a:lstStyle/>
          <a:p>
            <a:pPr algn="ctr"/>
            <a:r>
              <a:rPr lang="en-GB" sz="3800" dirty="0">
                <a:solidFill>
                  <a:schemeClr val="bg1"/>
                </a:solidFill>
                <a:latin typeface="Tw Cen MT" panose="020B0602020104020603" pitchFamily="34" charset="0"/>
              </a:rPr>
              <a:t>Operators who are </a:t>
            </a:r>
          </a:p>
          <a:p>
            <a:pPr algn="ctr"/>
            <a:r>
              <a:rPr lang="en-GB" sz="3800" b="1" dirty="0">
                <a:solidFill>
                  <a:schemeClr val="bg1"/>
                </a:solidFill>
                <a:latin typeface="Tw Cen MT" panose="020B0602020104020603" pitchFamily="34" charset="0"/>
              </a:rPr>
              <a:t>unable to wear respirators </a:t>
            </a:r>
          </a:p>
          <a:p>
            <a:pPr algn="ctr"/>
            <a:r>
              <a:rPr lang="en-GB" sz="3800" dirty="0">
                <a:solidFill>
                  <a:schemeClr val="bg1"/>
                </a:solidFill>
                <a:latin typeface="Tw Cen MT" panose="020B0602020104020603" pitchFamily="34" charset="0"/>
              </a:rPr>
              <a:t>e.g. due to facial hair, religious head coverings should wear alternatives such as </a:t>
            </a:r>
            <a:r>
              <a:rPr lang="en-GB" sz="3800" b="1" dirty="0">
                <a:solidFill>
                  <a:schemeClr val="bg1"/>
                </a:solidFill>
                <a:latin typeface="Tw Cen MT" panose="020B0602020104020603" pitchFamily="34" charset="0"/>
              </a:rPr>
              <a:t>hoods</a:t>
            </a:r>
          </a:p>
        </p:txBody>
      </p:sp>
      <p:sp>
        <p:nvSpPr>
          <p:cNvPr id="40" name="Rectangle 39">
            <a:extLst>
              <a:ext uri="{FF2B5EF4-FFF2-40B4-BE49-F238E27FC236}">
                <a16:creationId xmlns:a16="http://schemas.microsoft.com/office/drawing/2014/main" id="{81109C89-1F3E-4856-BCBF-FBED68BFA81F}"/>
              </a:ext>
            </a:extLst>
          </p:cNvPr>
          <p:cNvSpPr/>
          <p:nvPr/>
        </p:nvSpPr>
        <p:spPr>
          <a:xfrm>
            <a:off x="2085143" y="4352232"/>
            <a:ext cx="9346593" cy="1938992"/>
          </a:xfrm>
          <a:prstGeom prst="rect">
            <a:avLst/>
          </a:prstGeom>
          <a:solidFill>
            <a:srgbClr val="32BCEE"/>
          </a:solidFill>
          <a:ln w="28575">
            <a:solidFill>
              <a:srgbClr val="0161B3"/>
            </a:solidFill>
          </a:ln>
        </p:spPr>
        <p:txBody>
          <a:bodyPr wrap="square">
            <a:spAutoFit/>
          </a:bodyPr>
          <a:lstStyle/>
          <a:p>
            <a:pPr algn="ctr"/>
            <a:r>
              <a:rPr lang="en-GB" sz="4000" dirty="0">
                <a:solidFill>
                  <a:schemeClr val="bg1"/>
                </a:solidFill>
                <a:latin typeface="Tw Cen MT" panose="020B0602020104020603" pitchFamily="34" charset="0"/>
              </a:rPr>
              <a:t>Other respirators (apart from FFP3) can be used if they comply with </a:t>
            </a:r>
          </a:p>
          <a:p>
            <a:pPr algn="ctr"/>
            <a:r>
              <a:rPr lang="en-GB" sz="4000" b="1" dirty="0">
                <a:solidFill>
                  <a:schemeClr val="bg1"/>
                </a:solidFill>
                <a:latin typeface="Tw Cen MT" panose="020B0602020104020603" pitchFamily="34" charset="0"/>
              </a:rPr>
              <a:t>HSE recommendations</a:t>
            </a:r>
            <a:endParaRPr lang="en-GB" sz="40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4194341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2027214" y="4357718"/>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p:cNvCxnSpPr>
          <p:nvPr/>
        </p:nvCxnSpPr>
        <p:spPr>
          <a:xfrm flipV="1">
            <a:off x="4786149" y="7833102"/>
            <a:ext cx="3043972" cy="541517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0897" y="415480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40519" y="8777953"/>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p:cNvCxnSpPr>
          <p:nvPr/>
        </p:nvCxnSpPr>
        <p:spPr>
          <a:xfrm flipH="1" flipV="1">
            <a:off x="6002944" y="8828503"/>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244542" y="1933705"/>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23191" y="8390076"/>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280463" y="-3090072"/>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rot="10800000">
            <a:off x="549529" y="304605"/>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rot="10800000">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1814" y="1730793"/>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7" name="TextBox 36">
            <a:extLst>
              <a:ext uri="{FF2B5EF4-FFF2-40B4-BE49-F238E27FC236}">
                <a16:creationId xmlns:a16="http://schemas.microsoft.com/office/drawing/2014/main" id="{75E5FB1C-686C-4D71-87DD-D4E2016D7DAE}"/>
              </a:ext>
            </a:extLst>
          </p:cNvPr>
          <p:cNvSpPr txBox="1"/>
          <p:nvPr/>
        </p:nvSpPr>
        <p:spPr>
          <a:xfrm>
            <a:off x="2083406" y="786866"/>
            <a:ext cx="3093860"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Supporting information</a:t>
            </a:r>
          </a:p>
        </p:txBody>
      </p:sp>
      <p:sp>
        <p:nvSpPr>
          <p:cNvPr id="3" name="Rectangle: Rounded Corners 2">
            <a:extLst>
              <a:ext uri="{FF2B5EF4-FFF2-40B4-BE49-F238E27FC236}">
                <a16:creationId xmlns:a16="http://schemas.microsoft.com/office/drawing/2014/main" id="{24A6869A-457D-4E69-8380-CBC98B1A68DA}"/>
              </a:ext>
            </a:extLst>
          </p:cNvPr>
          <p:cNvSpPr/>
          <p:nvPr/>
        </p:nvSpPr>
        <p:spPr>
          <a:xfrm>
            <a:off x="2062695" y="1366159"/>
            <a:ext cx="9313960" cy="626320"/>
          </a:xfrm>
          <a:prstGeom prst="roundRect">
            <a:avLst>
              <a:gd name="adj" fmla="val 10000"/>
            </a:avLst>
          </a:prstGeom>
          <a:solidFill>
            <a:srgbClr val="0161B3"/>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34" name="Rectangle 33" descr="Timeline">
            <a:extLst>
              <a:ext uri="{FF2B5EF4-FFF2-40B4-BE49-F238E27FC236}">
                <a16:creationId xmlns:a16="http://schemas.microsoft.com/office/drawing/2014/main" id="{461604E4-FDBD-4ED6-A625-7B9854EC5E7E}"/>
              </a:ext>
            </a:extLst>
          </p:cNvPr>
          <p:cNvSpPr/>
          <p:nvPr/>
        </p:nvSpPr>
        <p:spPr>
          <a:xfrm>
            <a:off x="2252156" y="1478314"/>
            <a:ext cx="344476" cy="344476"/>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2" name="Freeform: Shape 41">
            <a:extLst>
              <a:ext uri="{FF2B5EF4-FFF2-40B4-BE49-F238E27FC236}">
                <a16:creationId xmlns:a16="http://schemas.microsoft.com/office/drawing/2014/main" id="{40C4A5C6-09EA-4F6A-85A9-7D1EE450F070}"/>
              </a:ext>
            </a:extLst>
          </p:cNvPr>
          <p:cNvSpPr/>
          <p:nvPr/>
        </p:nvSpPr>
        <p:spPr>
          <a:xfrm>
            <a:off x="2786094" y="1337392"/>
            <a:ext cx="8590560" cy="626320"/>
          </a:xfrm>
          <a:custGeom>
            <a:avLst/>
            <a:gdLst>
              <a:gd name="connsiteX0" fmla="*/ 0 w 8590560"/>
              <a:gd name="connsiteY0" fmla="*/ 0 h 626320"/>
              <a:gd name="connsiteX1" fmla="*/ 8590560 w 8590560"/>
              <a:gd name="connsiteY1" fmla="*/ 0 h 626320"/>
              <a:gd name="connsiteX2" fmla="*/ 8590560 w 8590560"/>
              <a:gd name="connsiteY2" fmla="*/ 626320 h 626320"/>
              <a:gd name="connsiteX3" fmla="*/ 0 w 8590560"/>
              <a:gd name="connsiteY3" fmla="*/ 626320 h 626320"/>
              <a:gd name="connsiteX4" fmla="*/ 0 w 8590560"/>
              <a:gd name="connsiteY4" fmla="*/ 0 h 62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560" h="626320">
                <a:moveTo>
                  <a:pt x="0" y="0"/>
                </a:moveTo>
                <a:lnTo>
                  <a:pt x="8590560" y="0"/>
                </a:lnTo>
                <a:lnTo>
                  <a:pt x="8590560" y="626320"/>
                </a:lnTo>
                <a:lnTo>
                  <a:pt x="0" y="626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66286" tIns="66286" rIns="66286" bIns="66286" numCol="1" spcCol="1270" anchor="ctr" anchorCtr="0">
            <a:noAutofit/>
          </a:bodyPr>
          <a:lstStyle/>
          <a:p>
            <a:pPr marL="0" lvl="0" indent="0" algn="l" defTabSz="844550">
              <a:lnSpc>
                <a:spcPct val="90000"/>
              </a:lnSpc>
              <a:spcBef>
                <a:spcPct val="0"/>
              </a:spcBef>
              <a:spcAft>
                <a:spcPct val="35000"/>
              </a:spcAft>
              <a:buNone/>
            </a:pPr>
            <a:r>
              <a:rPr lang="en-GB" sz="1900" b="1" kern="1200" dirty="0">
                <a:latin typeface="Tw Cen MT" panose="020B0602020104020603" pitchFamily="34" charset="0"/>
              </a:rPr>
              <a:t>Sessional use refers to using PPE for </a:t>
            </a:r>
            <a:r>
              <a:rPr lang="en-GB" sz="1900" b="1" u="sng" kern="1200" dirty="0">
                <a:latin typeface="Tw Cen MT" panose="020B0602020104020603" pitchFamily="34" charset="0"/>
              </a:rPr>
              <a:t>a period of time</a:t>
            </a:r>
            <a:endParaRPr lang="en-US" sz="1900" b="1" kern="1200" dirty="0">
              <a:latin typeface="Tw Cen MT" panose="020B0602020104020603" pitchFamily="34" charset="0"/>
            </a:endParaRPr>
          </a:p>
        </p:txBody>
      </p:sp>
      <p:sp>
        <p:nvSpPr>
          <p:cNvPr id="43" name="Rectangle: Rounded Corners 42">
            <a:extLst>
              <a:ext uri="{FF2B5EF4-FFF2-40B4-BE49-F238E27FC236}">
                <a16:creationId xmlns:a16="http://schemas.microsoft.com/office/drawing/2014/main" id="{55D75357-18F3-4C0A-88D3-CD6067FD92CA}"/>
              </a:ext>
            </a:extLst>
          </p:cNvPr>
          <p:cNvSpPr/>
          <p:nvPr/>
        </p:nvSpPr>
        <p:spPr>
          <a:xfrm>
            <a:off x="2062695" y="2120142"/>
            <a:ext cx="9313960" cy="626320"/>
          </a:xfrm>
          <a:prstGeom prst="roundRect">
            <a:avLst>
              <a:gd name="adj" fmla="val 10000"/>
            </a:avLst>
          </a:prstGeom>
          <a:solidFill>
            <a:srgbClr val="32BCEE"/>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44" name="Rectangle 43" descr="Hospital First Aid">
            <a:extLst>
              <a:ext uri="{FF2B5EF4-FFF2-40B4-BE49-F238E27FC236}">
                <a16:creationId xmlns:a16="http://schemas.microsoft.com/office/drawing/2014/main" id="{55C40481-17C0-4AC6-8C9A-4F6F85663A94}"/>
              </a:ext>
            </a:extLst>
          </p:cNvPr>
          <p:cNvSpPr/>
          <p:nvPr/>
        </p:nvSpPr>
        <p:spPr>
          <a:xfrm>
            <a:off x="2252156" y="2261215"/>
            <a:ext cx="344476" cy="344476"/>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Freeform: Shape 44">
            <a:extLst>
              <a:ext uri="{FF2B5EF4-FFF2-40B4-BE49-F238E27FC236}">
                <a16:creationId xmlns:a16="http://schemas.microsoft.com/office/drawing/2014/main" id="{29F2985D-9F06-41F3-9DAB-EEFAE56440B2}"/>
              </a:ext>
            </a:extLst>
          </p:cNvPr>
          <p:cNvSpPr/>
          <p:nvPr/>
        </p:nvSpPr>
        <p:spPr>
          <a:xfrm>
            <a:off x="2786094" y="2120293"/>
            <a:ext cx="8590560" cy="626320"/>
          </a:xfrm>
          <a:custGeom>
            <a:avLst/>
            <a:gdLst>
              <a:gd name="connsiteX0" fmla="*/ 0 w 8590560"/>
              <a:gd name="connsiteY0" fmla="*/ 0 h 626320"/>
              <a:gd name="connsiteX1" fmla="*/ 8590560 w 8590560"/>
              <a:gd name="connsiteY1" fmla="*/ 0 h 626320"/>
              <a:gd name="connsiteX2" fmla="*/ 8590560 w 8590560"/>
              <a:gd name="connsiteY2" fmla="*/ 626320 h 626320"/>
              <a:gd name="connsiteX3" fmla="*/ 0 w 8590560"/>
              <a:gd name="connsiteY3" fmla="*/ 626320 h 626320"/>
              <a:gd name="connsiteX4" fmla="*/ 0 w 8590560"/>
              <a:gd name="connsiteY4" fmla="*/ 0 h 62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560" h="626320">
                <a:moveTo>
                  <a:pt x="0" y="0"/>
                </a:moveTo>
                <a:lnTo>
                  <a:pt x="8590560" y="0"/>
                </a:lnTo>
                <a:lnTo>
                  <a:pt x="8590560" y="626320"/>
                </a:lnTo>
                <a:lnTo>
                  <a:pt x="0" y="626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66286" tIns="66286" rIns="66286" bIns="66286" numCol="1" spcCol="1270" anchor="ctr" anchorCtr="0">
            <a:noAutofit/>
          </a:bodyPr>
          <a:lstStyle/>
          <a:p>
            <a:pPr marL="0" lvl="0" indent="0" algn="l" defTabSz="844550">
              <a:lnSpc>
                <a:spcPct val="90000"/>
              </a:lnSpc>
              <a:spcBef>
                <a:spcPct val="0"/>
              </a:spcBef>
              <a:spcAft>
                <a:spcPct val="35000"/>
              </a:spcAft>
              <a:buNone/>
            </a:pPr>
            <a:r>
              <a:rPr lang="en-GB" sz="1900" b="1" kern="1200" dirty="0">
                <a:latin typeface="Tw Cen MT" panose="020B0602020104020603" pitchFamily="34" charset="0"/>
              </a:rPr>
              <a:t>During this period you may be looking after more than one patient</a:t>
            </a:r>
            <a:endParaRPr lang="en-US" sz="1900" b="1" kern="1200" dirty="0">
              <a:latin typeface="Tw Cen MT" panose="020B0602020104020603" pitchFamily="34" charset="0"/>
            </a:endParaRPr>
          </a:p>
        </p:txBody>
      </p:sp>
      <p:sp>
        <p:nvSpPr>
          <p:cNvPr id="46" name="Rectangle: Rounded Corners 45">
            <a:extLst>
              <a:ext uri="{FF2B5EF4-FFF2-40B4-BE49-F238E27FC236}">
                <a16:creationId xmlns:a16="http://schemas.microsoft.com/office/drawing/2014/main" id="{0F0CA8CE-4414-4824-A7A7-CC012D6E5F6E}"/>
              </a:ext>
            </a:extLst>
          </p:cNvPr>
          <p:cNvSpPr/>
          <p:nvPr/>
        </p:nvSpPr>
        <p:spPr>
          <a:xfrm>
            <a:off x="2062695" y="2903193"/>
            <a:ext cx="9313960" cy="626320"/>
          </a:xfrm>
          <a:prstGeom prst="roundRect">
            <a:avLst>
              <a:gd name="adj" fmla="val 10000"/>
            </a:avLst>
          </a:prstGeom>
          <a:solidFill>
            <a:srgbClr val="0161B3"/>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47" name="Rectangle 46" descr="Robot">
            <a:extLst>
              <a:ext uri="{FF2B5EF4-FFF2-40B4-BE49-F238E27FC236}">
                <a16:creationId xmlns:a16="http://schemas.microsoft.com/office/drawing/2014/main" id="{F130BEB9-951E-4B10-9DE4-821EF2B1AB02}"/>
              </a:ext>
            </a:extLst>
          </p:cNvPr>
          <p:cNvSpPr/>
          <p:nvPr/>
        </p:nvSpPr>
        <p:spPr>
          <a:xfrm>
            <a:off x="2252156" y="3044115"/>
            <a:ext cx="344476" cy="344476"/>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8" name="Freeform: Shape 47">
            <a:extLst>
              <a:ext uri="{FF2B5EF4-FFF2-40B4-BE49-F238E27FC236}">
                <a16:creationId xmlns:a16="http://schemas.microsoft.com/office/drawing/2014/main" id="{88E69349-4D7B-44AE-A12D-E811A4394C36}"/>
              </a:ext>
            </a:extLst>
          </p:cNvPr>
          <p:cNvSpPr/>
          <p:nvPr/>
        </p:nvSpPr>
        <p:spPr>
          <a:xfrm>
            <a:off x="2786094" y="2903193"/>
            <a:ext cx="8590560" cy="626320"/>
          </a:xfrm>
          <a:custGeom>
            <a:avLst/>
            <a:gdLst>
              <a:gd name="connsiteX0" fmla="*/ 0 w 8590560"/>
              <a:gd name="connsiteY0" fmla="*/ 0 h 626320"/>
              <a:gd name="connsiteX1" fmla="*/ 8590560 w 8590560"/>
              <a:gd name="connsiteY1" fmla="*/ 0 h 626320"/>
              <a:gd name="connsiteX2" fmla="*/ 8590560 w 8590560"/>
              <a:gd name="connsiteY2" fmla="*/ 626320 h 626320"/>
              <a:gd name="connsiteX3" fmla="*/ 0 w 8590560"/>
              <a:gd name="connsiteY3" fmla="*/ 626320 h 626320"/>
              <a:gd name="connsiteX4" fmla="*/ 0 w 8590560"/>
              <a:gd name="connsiteY4" fmla="*/ 0 h 62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560" h="626320">
                <a:moveTo>
                  <a:pt x="0" y="0"/>
                </a:moveTo>
                <a:lnTo>
                  <a:pt x="8590560" y="0"/>
                </a:lnTo>
                <a:lnTo>
                  <a:pt x="8590560" y="626320"/>
                </a:lnTo>
                <a:lnTo>
                  <a:pt x="0" y="626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66286" tIns="66286" rIns="66286" bIns="66286" numCol="1" spcCol="1270" anchor="ctr" anchorCtr="0">
            <a:noAutofit/>
          </a:bodyPr>
          <a:lstStyle/>
          <a:p>
            <a:pPr marL="0" lvl="0" indent="0" algn="l" defTabSz="844550">
              <a:lnSpc>
                <a:spcPct val="90000"/>
              </a:lnSpc>
              <a:spcBef>
                <a:spcPct val="0"/>
              </a:spcBef>
              <a:spcAft>
                <a:spcPct val="35000"/>
              </a:spcAft>
              <a:buNone/>
            </a:pPr>
            <a:r>
              <a:rPr lang="en-GB" sz="1900" b="1" kern="1200" dirty="0">
                <a:latin typeface="Tw Cen MT" panose="020B0602020104020603" pitchFamily="34" charset="0"/>
              </a:rPr>
              <a:t>The items that can be used </a:t>
            </a:r>
            <a:r>
              <a:rPr lang="en-GB" sz="1900" b="1" i="1" kern="1200" dirty="0" err="1">
                <a:latin typeface="Tw Cen MT" panose="020B0602020104020603" pitchFamily="34" charset="0"/>
              </a:rPr>
              <a:t>sessionally</a:t>
            </a:r>
            <a:r>
              <a:rPr lang="en-GB" sz="1900" b="1" kern="1200" dirty="0">
                <a:latin typeface="Tw Cen MT" panose="020B0602020104020603" pitchFamily="34" charset="0"/>
              </a:rPr>
              <a:t> are the ones that protect the health worker from that patient (mask and eye protection)</a:t>
            </a:r>
            <a:endParaRPr lang="en-US" sz="1900" b="1" kern="1200" dirty="0">
              <a:latin typeface="Tw Cen MT" panose="020B0602020104020603" pitchFamily="34" charset="0"/>
            </a:endParaRPr>
          </a:p>
        </p:txBody>
      </p:sp>
      <p:sp>
        <p:nvSpPr>
          <p:cNvPr id="49" name="Rectangle: Rounded Corners 48">
            <a:extLst>
              <a:ext uri="{FF2B5EF4-FFF2-40B4-BE49-F238E27FC236}">
                <a16:creationId xmlns:a16="http://schemas.microsoft.com/office/drawing/2014/main" id="{FED08C49-0E81-4879-8A7B-61D0A3D46F67}"/>
              </a:ext>
            </a:extLst>
          </p:cNvPr>
          <p:cNvSpPr/>
          <p:nvPr/>
        </p:nvSpPr>
        <p:spPr>
          <a:xfrm>
            <a:off x="2062695" y="3686093"/>
            <a:ext cx="9313960" cy="626320"/>
          </a:xfrm>
          <a:prstGeom prst="roundRect">
            <a:avLst>
              <a:gd name="adj" fmla="val 10000"/>
            </a:avLst>
          </a:prstGeom>
          <a:solidFill>
            <a:srgbClr val="32BCEE"/>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sp>
      <p:sp>
        <p:nvSpPr>
          <p:cNvPr id="50" name="Rectangle 49" descr="Family">
            <a:extLst>
              <a:ext uri="{FF2B5EF4-FFF2-40B4-BE49-F238E27FC236}">
                <a16:creationId xmlns:a16="http://schemas.microsoft.com/office/drawing/2014/main" id="{42253B03-8B4D-4D85-91EF-94F6A6946FF6}"/>
              </a:ext>
            </a:extLst>
          </p:cNvPr>
          <p:cNvSpPr/>
          <p:nvPr/>
        </p:nvSpPr>
        <p:spPr>
          <a:xfrm>
            <a:off x="2252156" y="3827015"/>
            <a:ext cx="344476" cy="344476"/>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1" name="Freeform: Shape 50">
            <a:extLst>
              <a:ext uri="{FF2B5EF4-FFF2-40B4-BE49-F238E27FC236}">
                <a16:creationId xmlns:a16="http://schemas.microsoft.com/office/drawing/2014/main" id="{5D18B5DD-F4EB-4CE8-AA72-A778441164AD}"/>
              </a:ext>
            </a:extLst>
          </p:cNvPr>
          <p:cNvSpPr/>
          <p:nvPr/>
        </p:nvSpPr>
        <p:spPr>
          <a:xfrm>
            <a:off x="2786094" y="3686093"/>
            <a:ext cx="8590560" cy="626320"/>
          </a:xfrm>
          <a:custGeom>
            <a:avLst/>
            <a:gdLst>
              <a:gd name="connsiteX0" fmla="*/ 0 w 8590560"/>
              <a:gd name="connsiteY0" fmla="*/ 0 h 626320"/>
              <a:gd name="connsiteX1" fmla="*/ 8590560 w 8590560"/>
              <a:gd name="connsiteY1" fmla="*/ 0 h 626320"/>
              <a:gd name="connsiteX2" fmla="*/ 8590560 w 8590560"/>
              <a:gd name="connsiteY2" fmla="*/ 626320 h 626320"/>
              <a:gd name="connsiteX3" fmla="*/ 0 w 8590560"/>
              <a:gd name="connsiteY3" fmla="*/ 626320 h 626320"/>
              <a:gd name="connsiteX4" fmla="*/ 0 w 8590560"/>
              <a:gd name="connsiteY4" fmla="*/ 0 h 62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560" h="626320">
                <a:moveTo>
                  <a:pt x="0" y="0"/>
                </a:moveTo>
                <a:lnTo>
                  <a:pt x="8590560" y="0"/>
                </a:lnTo>
                <a:lnTo>
                  <a:pt x="8590560" y="626320"/>
                </a:lnTo>
                <a:lnTo>
                  <a:pt x="0" y="626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66286" tIns="66286" rIns="66286" bIns="66286" numCol="1" spcCol="1270" anchor="ctr" anchorCtr="0">
            <a:noAutofit/>
          </a:bodyPr>
          <a:lstStyle/>
          <a:p>
            <a:pPr marL="0" lvl="0" indent="0" algn="l" defTabSz="844550">
              <a:lnSpc>
                <a:spcPct val="90000"/>
              </a:lnSpc>
              <a:spcBef>
                <a:spcPct val="0"/>
              </a:spcBef>
              <a:spcAft>
                <a:spcPct val="35000"/>
              </a:spcAft>
              <a:buNone/>
            </a:pPr>
            <a:r>
              <a:rPr lang="en-GB" sz="1900" kern="1200" dirty="0">
                <a:latin typeface="Tw Cen MT" panose="020B0602020104020603" pitchFamily="34" charset="0"/>
              </a:rPr>
              <a:t>Items that protect both the patient and the health care worker cannot be used in this way (gloves and apron) and must be changed between patients</a:t>
            </a:r>
            <a:endParaRPr lang="en-US" sz="1900" kern="1200" dirty="0">
              <a:latin typeface="Tw Cen MT" panose="020B0602020104020603" pitchFamily="34" charset="0"/>
            </a:endParaRPr>
          </a:p>
        </p:txBody>
      </p:sp>
      <p:sp>
        <p:nvSpPr>
          <p:cNvPr id="40" name="Freeform: Shape 39">
            <a:extLst>
              <a:ext uri="{FF2B5EF4-FFF2-40B4-BE49-F238E27FC236}">
                <a16:creationId xmlns:a16="http://schemas.microsoft.com/office/drawing/2014/main" id="{A77D8270-B427-467D-A019-6ED74AA36EF6}"/>
              </a:ext>
            </a:extLst>
          </p:cNvPr>
          <p:cNvSpPr/>
          <p:nvPr/>
        </p:nvSpPr>
        <p:spPr>
          <a:xfrm>
            <a:off x="5425178" y="4635189"/>
            <a:ext cx="5951477" cy="1698042"/>
          </a:xfrm>
          <a:custGeom>
            <a:avLst/>
            <a:gdLst>
              <a:gd name="connsiteX0" fmla="*/ 283012 w 1698041"/>
              <a:gd name="connsiteY0" fmla="*/ 0 h 6729984"/>
              <a:gd name="connsiteX1" fmla="*/ 1415029 w 1698041"/>
              <a:gd name="connsiteY1" fmla="*/ 0 h 6729984"/>
              <a:gd name="connsiteX2" fmla="*/ 1698041 w 1698041"/>
              <a:gd name="connsiteY2" fmla="*/ 283012 h 6729984"/>
              <a:gd name="connsiteX3" fmla="*/ 1698041 w 1698041"/>
              <a:gd name="connsiteY3" fmla="*/ 6729984 h 6729984"/>
              <a:gd name="connsiteX4" fmla="*/ 1698041 w 1698041"/>
              <a:gd name="connsiteY4" fmla="*/ 6729984 h 6729984"/>
              <a:gd name="connsiteX5" fmla="*/ 0 w 1698041"/>
              <a:gd name="connsiteY5" fmla="*/ 6729984 h 6729984"/>
              <a:gd name="connsiteX6" fmla="*/ 0 w 1698041"/>
              <a:gd name="connsiteY6" fmla="*/ 6729984 h 6729984"/>
              <a:gd name="connsiteX7" fmla="*/ 0 w 1698041"/>
              <a:gd name="connsiteY7" fmla="*/ 283012 h 6729984"/>
              <a:gd name="connsiteX8" fmla="*/ 283012 w 1698041"/>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041" h="6729984">
                <a:moveTo>
                  <a:pt x="1698041" y="1121686"/>
                </a:moveTo>
                <a:lnTo>
                  <a:pt x="1698041" y="5608298"/>
                </a:lnTo>
                <a:cubicBezTo>
                  <a:pt x="1698041" y="6227786"/>
                  <a:pt x="1666071" y="6729982"/>
                  <a:pt x="1626634" y="6729982"/>
                </a:cubicBezTo>
                <a:lnTo>
                  <a:pt x="0" y="6729982"/>
                </a:lnTo>
                <a:lnTo>
                  <a:pt x="0" y="6729982"/>
                </a:lnTo>
                <a:lnTo>
                  <a:pt x="0" y="2"/>
                </a:lnTo>
                <a:lnTo>
                  <a:pt x="0" y="2"/>
                </a:lnTo>
                <a:lnTo>
                  <a:pt x="1626634" y="2"/>
                </a:lnTo>
                <a:cubicBezTo>
                  <a:pt x="1666071" y="2"/>
                  <a:pt x="1698041" y="502198"/>
                  <a:pt x="1698041" y="1121686"/>
                </a:cubicBezTo>
                <a:close/>
              </a:path>
            </a:pathLst>
          </a:custGeom>
          <a:solidFill>
            <a:srgbClr val="32BCEE">
              <a:alpha val="90000"/>
            </a:srgbClr>
          </a:solidFill>
        </p:spPr>
        <p:style>
          <a:lnRef idx="1">
            <a:schemeClr val="accent2">
              <a:tint val="40000"/>
              <a:alpha val="90000"/>
              <a:hueOff val="0"/>
              <a:satOff val="0"/>
              <a:lumOff val="0"/>
              <a:alphaOff val="0"/>
            </a:schemeClr>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1" tIns="122897" rIns="162902" bIns="122898" numCol="1" spcCol="1270" anchor="ctr" anchorCtr="0">
            <a:noAutofit/>
          </a:bodyPr>
          <a:lstStyle/>
          <a:p>
            <a:pPr marL="228600" lvl="1" indent="-228600" algn="l" defTabSz="933450">
              <a:lnSpc>
                <a:spcPct val="90000"/>
              </a:lnSpc>
              <a:spcBef>
                <a:spcPct val="0"/>
              </a:spcBef>
              <a:spcAft>
                <a:spcPct val="15000"/>
              </a:spcAft>
              <a:buChar char="•"/>
            </a:pPr>
            <a:r>
              <a:rPr lang="en-GB" sz="2000" kern="1200" dirty="0">
                <a:solidFill>
                  <a:schemeClr val="bg1"/>
                </a:solidFill>
                <a:latin typeface="Tw Cen MT" panose="020B0602020104020603" pitchFamily="34" charset="0"/>
              </a:rPr>
              <a:t>Theoretically reduces risk of self contamination by reducing face touching when doffing</a:t>
            </a:r>
            <a:endParaRPr lang="en-US" sz="2000" kern="1200" dirty="0">
              <a:solidFill>
                <a:schemeClr val="bg1"/>
              </a:solidFill>
              <a:latin typeface="Tw Cen MT" panose="020B0602020104020603" pitchFamily="34" charset="0"/>
            </a:endParaRPr>
          </a:p>
          <a:p>
            <a:pPr marL="228600" lvl="1" indent="-228600" algn="l" defTabSz="933450">
              <a:lnSpc>
                <a:spcPct val="90000"/>
              </a:lnSpc>
              <a:spcBef>
                <a:spcPct val="0"/>
              </a:spcBef>
              <a:spcAft>
                <a:spcPct val="15000"/>
              </a:spcAft>
              <a:buChar char="•"/>
            </a:pPr>
            <a:r>
              <a:rPr lang="en-GB" sz="2000" kern="1200" dirty="0">
                <a:solidFill>
                  <a:schemeClr val="bg1"/>
                </a:solidFill>
                <a:latin typeface="Tw Cen MT" panose="020B0602020104020603" pitchFamily="34" charset="0"/>
              </a:rPr>
              <a:t>Can reduce the number of masks and eye protection used</a:t>
            </a:r>
            <a:endParaRPr lang="en-US" sz="2000" kern="1200" dirty="0">
              <a:solidFill>
                <a:schemeClr val="bg1"/>
              </a:solidFill>
              <a:latin typeface="Tw Cen MT" panose="020B0602020104020603" pitchFamily="34" charset="0"/>
            </a:endParaRPr>
          </a:p>
          <a:p>
            <a:pPr marL="228600" lvl="1" indent="-228600" algn="l" defTabSz="933450">
              <a:lnSpc>
                <a:spcPct val="90000"/>
              </a:lnSpc>
              <a:spcBef>
                <a:spcPct val="0"/>
              </a:spcBef>
              <a:spcAft>
                <a:spcPct val="15000"/>
              </a:spcAft>
              <a:buChar char="•"/>
            </a:pPr>
            <a:r>
              <a:rPr lang="en-US" sz="2000" kern="1200" dirty="0">
                <a:solidFill>
                  <a:schemeClr val="bg1"/>
                </a:solidFill>
                <a:latin typeface="Tw Cen MT" panose="020B0602020104020603" pitchFamily="34" charset="0"/>
              </a:rPr>
              <a:t>Facilitates delivery of efficient clinical care</a:t>
            </a:r>
          </a:p>
        </p:txBody>
      </p:sp>
      <p:sp>
        <p:nvSpPr>
          <p:cNvPr id="41" name="Freeform: Shape 40">
            <a:extLst>
              <a:ext uri="{FF2B5EF4-FFF2-40B4-BE49-F238E27FC236}">
                <a16:creationId xmlns:a16="http://schemas.microsoft.com/office/drawing/2014/main" id="{3230AD96-8FFE-42A3-8EFD-81DDC0A490FA}"/>
              </a:ext>
            </a:extLst>
          </p:cNvPr>
          <p:cNvSpPr/>
          <p:nvPr/>
        </p:nvSpPr>
        <p:spPr>
          <a:xfrm>
            <a:off x="2077474" y="4422933"/>
            <a:ext cx="3347705" cy="2122552"/>
          </a:xfrm>
          <a:custGeom>
            <a:avLst/>
            <a:gdLst>
              <a:gd name="connsiteX0" fmla="*/ 0 w 3785616"/>
              <a:gd name="connsiteY0" fmla="*/ 353766 h 2122552"/>
              <a:gd name="connsiteX1" fmla="*/ 353766 w 3785616"/>
              <a:gd name="connsiteY1" fmla="*/ 0 h 2122552"/>
              <a:gd name="connsiteX2" fmla="*/ 3431850 w 3785616"/>
              <a:gd name="connsiteY2" fmla="*/ 0 h 2122552"/>
              <a:gd name="connsiteX3" fmla="*/ 3785616 w 3785616"/>
              <a:gd name="connsiteY3" fmla="*/ 353766 h 2122552"/>
              <a:gd name="connsiteX4" fmla="*/ 3785616 w 3785616"/>
              <a:gd name="connsiteY4" fmla="*/ 1768786 h 2122552"/>
              <a:gd name="connsiteX5" fmla="*/ 3431850 w 3785616"/>
              <a:gd name="connsiteY5" fmla="*/ 2122552 h 2122552"/>
              <a:gd name="connsiteX6" fmla="*/ 353766 w 3785616"/>
              <a:gd name="connsiteY6" fmla="*/ 2122552 h 2122552"/>
              <a:gd name="connsiteX7" fmla="*/ 0 w 3785616"/>
              <a:gd name="connsiteY7" fmla="*/ 1768786 h 2122552"/>
              <a:gd name="connsiteX8" fmla="*/ 0 w 3785616"/>
              <a:gd name="connsiteY8" fmla="*/ 353766 h 2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2122552">
                <a:moveTo>
                  <a:pt x="0" y="353766"/>
                </a:moveTo>
                <a:cubicBezTo>
                  <a:pt x="0" y="158386"/>
                  <a:pt x="158386" y="0"/>
                  <a:pt x="353766" y="0"/>
                </a:cubicBezTo>
                <a:lnTo>
                  <a:pt x="3431850" y="0"/>
                </a:lnTo>
                <a:cubicBezTo>
                  <a:pt x="3627230" y="0"/>
                  <a:pt x="3785616" y="158386"/>
                  <a:pt x="3785616" y="353766"/>
                </a:cubicBezTo>
                <a:lnTo>
                  <a:pt x="3785616" y="1768786"/>
                </a:lnTo>
                <a:cubicBezTo>
                  <a:pt x="3785616" y="1964166"/>
                  <a:pt x="3627230" y="2122552"/>
                  <a:pt x="3431850" y="2122552"/>
                </a:cubicBezTo>
                <a:lnTo>
                  <a:pt x="353766" y="2122552"/>
                </a:lnTo>
                <a:cubicBezTo>
                  <a:pt x="158386" y="2122552"/>
                  <a:pt x="0" y="1964166"/>
                  <a:pt x="0" y="1768786"/>
                </a:cubicBezTo>
                <a:lnTo>
                  <a:pt x="0" y="353766"/>
                </a:lnTo>
                <a:close/>
              </a:path>
            </a:pathLst>
          </a:custGeom>
          <a:solidFill>
            <a:srgbClr val="0161B3"/>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244584" tIns="174099" rIns="244584" bIns="174099" numCol="1" spcCol="1270" anchor="ctr" anchorCtr="0">
            <a:noAutofit/>
          </a:bodyPr>
          <a:lstStyle/>
          <a:p>
            <a:pPr marL="0" lvl="0" indent="0" algn="ctr" defTabSz="1644650">
              <a:lnSpc>
                <a:spcPct val="90000"/>
              </a:lnSpc>
              <a:spcBef>
                <a:spcPct val="0"/>
              </a:spcBef>
              <a:spcAft>
                <a:spcPct val="35000"/>
              </a:spcAft>
              <a:buNone/>
            </a:pPr>
            <a:r>
              <a:rPr lang="en-GB" sz="3600" kern="1200" dirty="0">
                <a:latin typeface="Tw Cen MT" panose="020B0602020104020603" pitchFamily="34" charset="0"/>
              </a:rPr>
              <a:t>Advantages of single sessional use of PPE: </a:t>
            </a:r>
            <a:endParaRPr lang="en-US" sz="3600" kern="1200" dirty="0">
              <a:latin typeface="Tw Cen MT" panose="020B0602020104020603" pitchFamily="34" charset="0"/>
            </a:endParaRPr>
          </a:p>
        </p:txBody>
      </p:sp>
    </p:spTree>
    <p:extLst>
      <p:ext uri="{BB962C8B-B14F-4D97-AF65-F5344CB8AC3E}">
        <p14:creationId xmlns:p14="http://schemas.microsoft.com/office/powerpoint/2010/main" val="1731249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0-#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55A8-ADF1-4ECB-A2C4-8CF606B15B82}"/>
              </a:ext>
            </a:extLst>
          </p:cNvPr>
          <p:cNvSpPr>
            <a:spLocks noGrp="1"/>
          </p:cNvSpPr>
          <p:nvPr>
            <p:ph type="title"/>
          </p:nvPr>
        </p:nvSpPr>
        <p:spPr>
          <a:xfrm>
            <a:off x="774252" y="1018186"/>
            <a:ext cx="10641498" cy="611649"/>
          </a:xfrm>
        </p:spPr>
        <p:txBody>
          <a:bodyPr/>
          <a:lstStyle/>
          <a:p>
            <a:r>
              <a:rPr lang="en-GB" b="1" dirty="0"/>
              <a:t>Transmission and protection</a:t>
            </a:r>
          </a:p>
        </p:txBody>
      </p:sp>
      <p:grpSp>
        <p:nvGrpSpPr>
          <p:cNvPr id="4" name="Group 3">
            <a:extLst>
              <a:ext uri="{FF2B5EF4-FFF2-40B4-BE49-F238E27FC236}">
                <a16:creationId xmlns:a16="http://schemas.microsoft.com/office/drawing/2014/main" id="{CA89482B-2EED-469E-B06D-890EA6666FD7}"/>
              </a:ext>
            </a:extLst>
          </p:cNvPr>
          <p:cNvGrpSpPr/>
          <p:nvPr/>
        </p:nvGrpSpPr>
        <p:grpSpPr>
          <a:xfrm>
            <a:off x="1890354" y="1655086"/>
            <a:ext cx="1291877" cy="1292922"/>
            <a:chOff x="3253550" y="993910"/>
            <a:chExt cx="2022303" cy="2023939"/>
          </a:xfrm>
          <a:solidFill>
            <a:srgbClr val="0161B3"/>
          </a:solidFill>
        </p:grpSpPr>
        <p:sp>
          <p:nvSpPr>
            <p:cNvPr id="5" name="Oval 4">
              <a:extLst>
                <a:ext uri="{FF2B5EF4-FFF2-40B4-BE49-F238E27FC236}">
                  <a16:creationId xmlns:a16="http://schemas.microsoft.com/office/drawing/2014/main" id="{F5E1D508-609A-4423-95E1-F394A533547C}"/>
                </a:ext>
              </a:extLst>
            </p:cNvPr>
            <p:cNvSpPr/>
            <p:nvPr/>
          </p:nvSpPr>
          <p:spPr>
            <a:xfrm rot="668725">
              <a:off x="3255743" y="993910"/>
              <a:ext cx="2001260" cy="2001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ardrop 5">
              <a:extLst>
                <a:ext uri="{FF2B5EF4-FFF2-40B4-BE49-F238E27FC236}">
                  <a16:creationId xmlns:a16="http://schemas.microsoft.com/office/drawing/2014/main" id="{C7EE0424-60FA-4F46-BA93-32563C838379}"/>
                </a:ext>
              </a:extLst>
            </p:cNvPr>
            <p:cNvSpPr/>
            <p:nvPr/>
          </p:nvSpPr>
          <p:spPr>
            <a:xfrm rot="7955400">
              <a:off x="3253549" y="995545"/>
              <a:ext cx="2022305" cy="2022303"/>
            </a:xfrm>
            <a:prstGeom prst="teardrop">
              <a:avLst/>
            </a:prstGeom>
            <a:grp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E3C86DE-BC4D-48D2-AC67-02D62C3AF2DF}"/>
                </a:ext>
              </a:extLst>
            </p:cNvPr>
            <p:cNvSpPr/>
            <p:nvPr/>
          </p:nvSpPr>
          <p:spPr>
            <a:xfrm>
              <a:off x="3255743" y="994206"/>
              <a:ext cx="2001259" cy="20012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itchFamily="34" charset="0"/>
                  <a:cs typeface="Arial" pitchFamily="34" charset="0"/>
                </a:rPr>
                <a:t>1</a:t>
              </a:r>
            </a:p>
          </p:txBody>
        </p:sp>
      </p:grpSp>
      <p:grpSp>
        <p:nvGrpSpPr>
          <p:cNvPr id="8" name="Group 7">
            <a:extLst>
              <a:ext uri="{FF2B5EF4-FFF2-40B4-BE49-F238E27FC236}">
                <a16:creationId xmlns:a16="http://schemas.microsoft.com/office/drawing/2014/main" id="{40698E3E-5346-40EC-81AF-055DE6800F62}"/>
              </a:ext>
            </a:extLst>
          </p:cNvPr>
          <p:cNvGrpSpPr/>
          <p:nvPr/>
        </p:nvGrpSpPr>
        <p:grpSpPr>
          <a:xfrm>
            <a:off x="743074" y="3259015"/>
            <a:ext cx="3772548" cy="3124340"/>
            <a:chOff x="-217124" y="2627206"/>
            <a:chExt cx="3505200" cy="2867358"/>
          </a:xfrm>
        </p:grpSpPr>
        <p:sp>
          <p:nvSpPr>
            <p:cNvPr id="9" name="Oval 8">
              <a:extLst>
                <a:ext uri="{FF2B5EF4-FFF2-40B4-BE49-F238E27FC236}">
                  <a16:creationId xmlns:a16="http://schemas.microsoft.com/office/drawing/2014/main" id="{62495ECD-E837-4897-96D1-1D92585B5539}"/>
                </a:ext>
              </a:extLst>
            </p:cNvPr>
            <p:cNvSpPr/>
            <p:nvPr/>
          </p:nvSpPr>
          <p:spPr>
            <a:xfrm rot="302816">
              <a:off x="101797" y="2627206"/>
              <a:ext cx="2867358" cy="2867358"/>
            </a:xfrm>
            <a:prstGeom prst="ellipse">
              <a:avLst/>
            </a:prstGeom>
            <a:solidFill>
              <a:schemeClr val="bg1"/>
            </a:solidFill>
            <a:ln>
              <a:noFill/>
            </a:ln>
            <a:effectLst>
              <a:innerShdw blurRad="1270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51BEB99-05B1-4FEE-BB59-434E4B438D44}"/>
                </a:ext>
              </a:extLst>
            </p:cNvPr>
            <p:cNvSpPr/>
            <p:nvPr/>
          </p:nvSpPr>
          <p:spPr>
            <a:xfrm>
              <a:off x="-217124" y="2906068"/>
              <a:ext cx="3505200" cy="2133600"/>
            </a:xfrm>
            <a:prstGeom prst="ellipse">
              <a:avLst/>
            </a:prstGeom>
            <a:noFill/>
            <a:ln w="12700" cap="flat" cmpd="sng" algn="ctr">
              <a:noFill/>
              <a:prstDash val="solid"/>
            </a:ln>
            <a:effectLst/>
          </p:spPr>
          <p:txBody>
            <a:bodyPr lIns="0" tIns="0" rIns="0" bIns="0" rtlCol="0" anchor="t"/>
            <a:lstStyle/>
            <a:p>
              <a:pPr algn="ctr">
                <a:defRPr/>
              </a:pPr>
              <a:r>
                <a:rPr lang="en-US" sz="1400" kern="0" dirty="0">
                  <a:solidFill>
                    <a:sysClr val="windowText" lastClr="000000">
                      <a:lumMod val="65000"/>
                      <a:lumOff val="35000"/>
                    </a:sysClr>
                  </a:solidFill>
                  <a:latin typeface="Arial" pitchFamily="34" charset="0"/>
                  <a:cs typeface="Arial" pitchFamily="34" charset="0"/>
                </a:rPr>
                <a:t>  </a:t>
              </a:r>
              <a:r>
                <a:rPr lang="en-GB" sz="1500" dirty="0">
                  <a:latin typeface="Tw Cen MT" panose="020B0602020104020603" pitchFamily="34" charset="0"/>
                </a:rPr>
                <a:t>The transmission of COVID-19 is thought to occur mainly through: respiratory </a:t>
              </a:r>
              <a:r>
                <a:rPr lang="en-GB" sz="1500" b="1" dirty="0">
                  <a:solidFill>
                    <a:srgbClr val="0161B3"/>
                  </a:solidFill>
                  <a:latin typeface="Tw Cen MT" panose="020B0602020104020603" pitchFamily="34" charset="0"/>
                </a:rPr>
                <a:t>droplets</a:t>
              </a:r>
              <a:r>
                <a:rPr lang="en-GB" sz="1500" dirty="0">
                  <a:latin typeface="Tw Cen MT" panose="020B0602020104020603" pitchFamily="34" charset="0"/>
                </a:rPr>
                <a:t> generated by coughing and sneezing, and through </a:t>
              </a:r>
              <a:r>
                <a:rPr lang="en-GB" sz="1500" b="1" dirty="0">
                  <a:solidFill>
                    <a:srgbClr val="0161B3"/>
                  </a:solidFill>
                  <a:latin typeface="Tw Cen MT" panose="020B0602020104020603" pitchFamily="34" charset="0"/>
                </a:rPr>
                <a:t>contact</a:t>
              </a:r>
              <a:r>
                <a:rPr lang="en-GB" sz="1500" dirty="0">
                  <a:latin typeface="Tw Cen MT" panose="020B0602020104020603" pitchFamily="34" charset="0"/>
                </a:rPr>
                <a:t> with contaminated surfaces. </a:t>
              </a:r>
            </a:p>
            <a:p>
              <a:pPr algn="ctr">
                <a:defRPr/>
              </a:pPr>
              <a:r>
                <a:rPr lang="en-GB" sz="1500" dirty="0">
                  <a:latin typeface="Tw Cen MT" panose="020B0602020104020603" pitchFamily="34" charset="0"/>
                </a:rPr>
                <a:t>The predominant modes of transmission are assumed to be:</a:t>
              </a:r>
            </a:p>
            <a:p>
              <a:pPr algn="ctr">
                <a:defRPr/>
              </a:pPr>
              <a:r>
                <a:rPr lang="en-GB" sz="1500" dirty="0">
                  <a:latin typeface="Tw Cen MT" panose="020B0602020104020603" pitchFamily="34" charset="0"/>
                </a:rPr>
                <a:t>     </a:t>
              </a:r>
              <a:r>
                <a:rPr lang="en-GB" sz="1500" b="1" dirty="0">
                  <a:solidFill>
                    <a:srgbClr val="0161B3"/>
                  </a:solidFill>
                  <a:latin typeface="Tw Cen MT" panose="020B0602020104020603" pitchFamily="34" charset="0"/>
                </a:rPr>
                <a:t>droplet and contact </a:t>
              </a:r>
            </a:p>
            <a:p>
              <a:pPr>
                <a:defRPr/>
              </a:pPr>
              <a:endParaRPr lang="en-US" sz="1400" kern="0" dirty="0">
                <a:solidFill>
                  <a:sysClr val="windowText" lastClr="000000">
                    <a:lumMod val="65000"/>
                    <a:lumOff val="35000"/>
                  </a:sysClr>
                </a:solidFill>
                <a:latin typeface="Arial" pitchFamily="34" charset="0"/>
                <a:cs typeface="Arial" pitchFamily="34" charset="0"/>
              </a:endParaRPr>
            </a:p>
          </p:txBody>
        </p:sp>
      </p:grpSp>
      <p:grpSp>
        <p:nvGrpSpPr>
          <p:cNvPr id="12" name="Group 11">
            <a:extLst>
              <a:ext uri="{FF2B5EF4-FFF2-40B4-BE49-F238E27FC236}">
                <a16:creationId xmlns:a16="http://schemas.microsoft.com/office/drawing/2014/main" id="{73F28676-3DD2-4EFA-968A-84A8EE20265C}"/>
              </a:ext>
            </a:extLst>
          </p:cNvPr>
          <p:cNvGrpSpPr/>
          <p:nvPr/>
        </p:nvGrpSpPr>
        <p:grpSpPr>
          <a:xfrm>
            <a:off x="5262604" y="1594045"/>
            <a:ext cx="1291878" cy="1312285"/>
            <a:chOff x="3253550" y="963599"/>
            <a:chExt cx="2022303" cy="2054250"/>
          </a:xfrm>
          <a:solidFill>
            <a:srgbClr val="0161B3"/>
          </a:solidFill>
        </p:grpSpPr>
        <p:sp>
          <p:nvSpPr>
            <p:cNvPr id="13" name="Oval 12">
              <a:extLst>
                <a:ext uri="{FF2B5EF4-FFF2-40B4-BE49-F238E27FC236}">
                  <a16:creationId xmlns:a16="http://schemas.microsoft.com/office/drawing/2014/main" id="{96634CDC-AFFC-4447-AB76-0E847D1CBAB3}"/>
                </a:ext>
              </a:extLst>
            </p:cNvPr>
            <p:cNvSpPr/>
            <p:nvPr/>
          </p:nvSpPr>
          <p:spPr>
            <a:xfrm rot="668725">
              <a:off x="3255743" y="993910"/>
              <a:ext cx="2001260" cy="2001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ardrop 13">
              <a:extLst>
                <a:ext uri="{FF2B5EF4-FFF2-40B4-BE49-F238E27FC236}">
                  <a16:creationId xmlns:a16="http://schemas.microsoft.com/office/drawing/2014/main" id="{049A7E94-45B0-4F54-AE45-3B8259DB93B2}"/>
                </a:ext>
              </a:extLst>
            </p:cNvPr>
            <p:cNvSpPr/>
            <p:nvPr/>
          </p:nvSpPr>
          <p:spPr>
            <a:xfrm rot="7955400">
              <a:off x="3253549" y="995545"/>
              <a:ext cx="2022305" cy="2022303"/>
            </a:xfrm>
            <a:prstGeom prst="teardrop">
              <a:avLst/>
            </a:prstGeom>
            <a:grp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B8D0424-A9E8-42E8-B97B-A6E08CEB73C0}"/>
                </a:ext>
              </a:extLst>
            </p:cNvPr>
            <p:cNvSpPr/>
            <p:nvPr/>
          </p:nvSpPr>
          <p:spPr>
            <a:xfrm>
              <a:off x="3255742" y="963599"/>
              <a:ext cx="2001259" cy="20012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itchFamily="34" charset="0"/>
                  <a:cs typeface="Arial" pitchFamily="34" charset="0"/>
                </a:rPr>
                <a:t>2</a:t>
              </a:r>
            </a:p>
          </p:txBody>
        </p:sp>
      </p:grpSp>
      <p:grpSp>
        <p:nvGrpSpPr>
          <p:cNvPr id="29" name="Group 28">
            <a:extLst>
              <a:ext uri="{FF2B5EF4-FFF2-40B4-BE49-F238E27FC236}">
                <a16:creationId xmlns:a16="http://schemas.microsoft.com/office/drawing/2014/main" id="{DA55FECA-558A-4494-AAF1-5A0C4625D0A8}"/>
              </a:ext>
            </a:extLst>
          </p:cNvPr>
          <p:cNvGrpSpPr/>
          <p:nvPr/>
        </p:nvGrpSpPr>
        <p:grpSpPr>
          <a:xfrm>
            <a:off x="4037715" y="3259015"/>
            <a:ext cx="3772548" cy="3124340"/>
            <a:chOff x="-242757" y="2599041"/>
            <a:chExt cx="3505200" cy="2867358"/>
          </a:xfrm>
        </p:grpSpPr>
        <p:sp>
          <p:nvSpPr>
            <p:cNvPr id="30" name="Oval 29">
              <a:extLst>
                <a:ext uri="{FF2B5EF4-FFF2-40B4-BE49-F238E27FC236}">
                  <a16:creationId xmlns:a16="http://schemas.microsoft.com/office/drawing/2014/main" id="{C58803D5-79B3-401E-98C5-542966892D8D}"/>
                </a:ext>
              </a:extLst>
            </p:cNvPr>
            <p:cNvSpPr/>
            <p:nvPr/>
          </p:nvSpPr>
          <p:spPr>
            <a:xfrm rot="302816">
              <a:off x="96505" y="2599041"/>
              <a:ext cx="2867358" cy="2867358"/>
            </a:xfrm>
            <a:prstGeom prst="ellipse">
              <a:avLst/>
            </a:prstGeom>
            <a:solidFill>
              <a:schemeClr val="bg1"/>
            </a:solidFill>
            <a:ln>
              <a:noFill/>
            </a:ln>
            <a:effectLst>
              <a:innerShdw blurRad="1270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D00897A-5C75-4335-9504-B6B4991B14A1}"/>
                </a:ext>
              </a:extLst>
            </p:cNvPr>
            <p:cNvSpPr/>
            <p:nvPr/>
          </p:nvSpPr>
          <p:spPr>
            <a:xfrm>
              <a:off x="-242757" y="3044320"/>
              <a:ext cx="3505200" cy="2133600"/>
            </a:xfrm>
            <a:prstGeom prst="ellipse">
              <a:avLst/>
            </a:prstGeom>
            <a:noFill/>
            <a:ln w="12700" cap="flat" cmpd="sng" algn="ctr">
              <a:noFill/>
              <a:prstDash val="solid"/>
            </a:ln>
            <a:effectLst/>
          </p:spPr>
          <p:txBody>
            <a:bodyPr lIns="0" tIns="0" rIns="0" bIns="0" rtlCol="0" anchor="t"/>
            <a:lstStyle/>
            <a:p>
              <a:pPr algn="ctr">
                <a:lnSpc>
                  <a:spcPct val="107000"/>
                </a:lnSpc>
              </a:pPr>
              <a:r>
                <a:rPr lang="en-GB" sz="1500" dirty="0">
                  <a:latin typeface="Tw Cen MT" panose="020B0602020104020603" pitchFamily="34" charset="0"/>
                </a:rPr>
                <a:t>During Aerosol Generating Procedures (AGPs), there is an increased risk of aerosol spread of infectious agents and </a:t>
              </a:r>
              <a:r>
                <a:rPr lang="en-GB" sz="1500" b="1" dirty="0">
                  <a:solidFill>
                    <a:srgbClr val="0161B3"/>
                  </a:solidFill>
                  <a:latin typeface="Tw Cen MT" panose="020B0602020104020603" pitchFamily="34" charset="0"/>
                </a:rPr>
                <a:t>additional precautions must be implemented when performing AGPs</a:t>
              </a:r>
            </a:p>
            <a:p>
              <a:pPr>
                <a:defRPr/>
              </a:pPr>
              <a:endParaRPr lang="en-US" sz="1400" kern="0" dirty="0">
                <a:solidFill>
                  <a:sysClr val="windowText" lastClr="000000">
                    <a:lumMod val="65000"/>
                    <a:lumOff val="35000"/>
                  </a:sysClr>
                </a:solidFill>
                <a:latin typeface="Arial" pitchFamily="34" charset="0"/>
                <a:cs typeface="Arial" pitchFamily="34" charset="0"/>
              </a:endParaRPr>
            </a:p>
          </p:txBody>
        </p:sp>
      </p:grpSp>
      <p:grpSp>
        <p:nvGrpSpPr>
          <p:cNvPr id="32" name="Group 31">
            <a:extLst>
              <a:ext uri="{FF2B5EF4-FFF2-40B4-BE49-F238E27FC236}">
                <a16:creationId xmlns:a16="http://schemas.microsoft.com/office/drawing/2014/main" id="{F2EC276D-F3DF-47B5-AE61-EB0FFB93200F}"/>
              </a:ext>
            </a:extLst>
          </p:cNvPr>
          <p:cNvGrpSpPr/>
          <p:nvPr/>
        </p:nvGrpSpPr>
        <p:grpSpPr>
          <a:xfrm>
            <a:off x="7369293" y="3215797"/>
            <a:ext cx="3772548" cy="3124340"/>
            <a:chOff x="-217124" y="2770078"/>
            <a:chExt cx="3505200" cy="2867358"/>
          </a:xfrm>
        </p:grpSpPr>
        <p:sp>
          <p:nvSpPr>
            <p:cNvPr id="33" name="Oval 32">
              <a:extLst>
                <a:ext uri="{FF2B5EF4-FFF2-40B4-BE49-F238E27FC236}">
                  <a16:creationId xmlns:a16="http://schemas.microsoft.com/office/drawing/2014/main" id="{33943362-80E0-4895-807F-37BC5CD1C8CB}"/>
                </a:ext>
              </a:extLst>
            </p:cNvPr>
            <p:cNvSpPr/>
            <p:nvPr/>
          </p:nvSpPr>
          <p:spPr>
            <a:xfrm rot="302816">
              <a:off x="89794" y="2770078"/>
              <a:ext cx="2867358" cy="2867358"/>
            </a:xfrm>
            <a:prstGeom prst="ellipse">
              <a:avLst/>
            </a:prstGeom>
            <a:solidFill>
              <a:schemeClr val="bg1"/>
            </a:solidFill>
            <a:ln>
              <a:noFill/>
            </a:ln>
            <a:effectLst>
              <a:innerShdw blurRad="1270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1D951924-2903-482B-9164-C785C687BBE8}"/>
                </a:ext>
              </a:extLst>
            </p:cNvPr>
            <p:cNvSpPr/>
            <p:nvPr/>
          </p:nvSpPr>
          <p:spPr>
            <a:xfrm>
              <a:off x="-217124" y="3385773"/>
              <a:ext cx="3505200" cy="2133600"/>
            </a:xfrm>
            <a:prstGeom prst="ellipse">
              <a:avLst/>
            </a:prstGeom>
            <a:noFill/>
            <a:ln w="12700" cap="flat" cmpd="sng" algn="ctr">
              <a:noFill/>
              <a:prstDash val="solid"/>
            </a:ln>
            <a:effectLst/>
          </p:spPr>
          <p:txBody>
            <a:bodyPr lIns="0" tIns="0" rIns="0" bIns="0" rtlCol="0" anchor="t"/>
            <a:lstStyle/>
            <a:p>
              <a:pPr algn="ctr">
                <a:defRPr/>
              </a:pPr>
              <a:r>
                <a:rPr lang="en-GB" sz="1500" b="1" dirty="0">
                  <a:solidFill>
                    <a:srgbClr val="0161B3"/>
                  </a:solidFill>
                  <a:latin typeface="Tw Cen MT" panose="020B0602020104020603" pitchFamily="34" charset="0"/>
                </a:rPr>
                <a:t>Non-AGP</a:t>
              </a:r>
              <a:r>
                <a:rPr lang="en-GB" sz="1500" dirty="0">
                  <a:latin typeface="Tw Cen MT" panose="020B0602020104020603" pitchFamily="34" charset="0"/>
                </a:rPr>
                <a:t> involves compliance with </a:t>
              </a:r>
              <a:r>
                <a:rPr lang="en-GB" sz="1500" b="1" dirty="0">
                  <a:solidFill>
                    <a:srgbClr val="0161B3"/>
                  </a:solidFill>
                  <a:latin typeface="Tw Cen MT" panose="020B0602020104020603" pitchFamily="34" charset="0"/>
                </a:rPr>
                <a:t>standard infection control </a:t>
              </a:r>
              <a:r>
                <a:rPr lang="en-GB" sz="1500" dirty="0">
                  <a:latin typeface="Tw Cen MT" panose="020B0602020104020603" pitchFamily="34" charset="0"/>
                </a:rPr>
                <a:t>procedures which ensure no contact or droplet transmission of COVID-19 with </a:t>
              </a:r>
              <a:r>
                <a:rPr lang="en-GB" sz="1500" b="1" dirty="0">
                  <a:solidFill>
                    <a:srgbClr val="0161B3"/>
                  </a:solidFill>
                  <a:latin typeface="Tw Cen MT" panose="020B0602020104020603" pitchFamily="34" charset="0"/>
                </a:rPr>
                <a:t>AGPs</a:t>
              </a:r>
              <a:r>
                <a:rPr lang="en-GB" sz="1500" dirty="0">
                  <a:latin typeface="Tw Cen MT" panose="020B0602020104020603" pitchFamily="34" charset="0"/>
                </a:rPr>
                <a:t> requiring additional </a:t>
              </a:r>
              <a:r>
                <a:rPr lang="en-GB" sz="1500" b="1" dirty="0">
                  <a:solidFill>
                    <a:srgbClr val="0161B3"/>
                  </a:solidFill>
                  <a:latin typeface="Tw Cen MT" panose="020B0602020104020603" pitchFamily="34" charset="0"/>
                </a:rPr>
                <a:t>transmission based precautions</a:t>
              </a:r>
            </a:p>
            <a:p>
              <a:pPr>
                <a:defRPr/>
              </a:pPr>
              <a:endParaRPr lang="en-US" sz="1400" kern="0" dirty="0">
                <a:solidFill>
                  <a:sysClr val="windowText" lastClr="000000">
                    <a:lumMod val="65000"/>
                    <a:lumOff val="35000"/>
                  </a:sysClr>
                </a:solidFill>
                <a:latin typeface="Arial" pitchFamily="34" charset="0"/>
                <a:cs typeface="Arial" pitchFamily="34" charset="0"/>
              </a:endParaRPr>
            </a:p>
          </p:txBody>
        </p:sp>
      </p:grpSp>
      <p:grpSp>
        <p:nvGrpSpPr>
          <p:cNvPr id="35" name="Group 34">
            <a:extLst>
              <a:ext uri="{FF2B5EF4-FFF2-40B4-BE49-F238E27FC236}">
                <a16:creationId xmlns:a16="http://schemas.microsoft.com/office/drawing/2014/main" id="{46C2E521-1259-4117-B50E-82C05211D18F}"/>
              </a:ext>
            </a:extLst>
          </p:cNvPr>
          <p:cNvGrpSpPr/>
          <p:nvPr/>
        </p:nvGrpSpPr>
        <p:grpSpPr>
          <a:xfrm>
            <a:off x="8614950" y="1594046"/>
            <a:ext cx="1291878" cy="1292922"/>
            <a:chOff x="3253550" y="993910"/>
            <a:chExt cx="2022303" cy="2023939"/>
          </a:xfrm>
          <a:solidFill>
            <a:srgbClr val="0161B3"/>
          </a:solidFill>
        </p:grpSpPr>
        <p:sp>
          <p:nvSpPr>
            <p:cNvPr id="36" name="Oval 35">
              <a:extLst>
                <a:ext uri="{FF2B5EF4-FFF2-40B4-BE49-F238E27FC236}">
                  <a16:creationId xmlns:a16="http://schemas.microsoft.com/office/drawing/2014/main" id="{A91DDA3D-64BF-4E34-BCB2-32CC52E344B4}"/>
                </a:ext>
              </a:extLst>
            </p:cNvPr>
            <p:cNvSpPr/>
            <p:nvPr/>
          </p:nvSpPr>
          <p:spPr>
            <a:xfrm rot="668725">
              <a:off x="3255743" y="993910"/>
              <a:ext cx="2001260" cy="2001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ardrop 36">
              <a:extLst>
                <a:ext uri="{FF2B5EF4-FFF2-40B4-BE49-F238E27FC236}">
                  <a16:creationId xmlns:a16="http://schemas.microsoft.com/office/drawing/2014/main" id="{C8F6236E-AA22-48E8-930D-DEB4C11349DE}"/>
                </a:ext>
              </a:extLst>
            </p:cNvPr>
            <p:cNvSpPr/>
            <p:nvPr/>
          </p:nvSpPr>
          <p:spPr>
            <a:xfrm rot="7955400">
              <a:off x="3253549" y="995545"/>
              <a:ext cx="2022305" cy="2022303"/>
            </a:xfrm>
            <a:prstGeom prst="teardrop">
              <a:avLst/>
            </a:prstGeom>
            <a:grp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08D8A93F-90B9-47FC-9BFC-D94B2D88FF6C}"/>
                </a:ext>
              </a:extLst>
            </p:cNvPr>
            <p:cNvSpPr/>
            <p:nvPr/>
          </p:nvSpPr>
          <p:spPr>
            <a:xfrm>
              <a:off x="3255742" y="1011278"/>
              <a:ext cx="2001259" cy="20012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itchFamily="34" charset="0"/>
                  <a:cs typeface="Arial" pitchFamily="34" charset="0"/>
                </a:rPr>
                <a:t>3</a:t>
              </a:r>
            </a:p>
          </p:txBody>
        </p:sp>
      </p:grpSp>
    </p:spTree>
    <p:extLst>
      <p:ext uri="{BB962C8B-B14F-4D97-AF65-F5344CB8AC3E}">
        <p14:creationId xmlns:p14="http://schemas.microsoft.com/office/powerpoint/2010/main" val="4210472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2027214" y="4357718"/>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p:cNvCxnSpPr>
          <p:nvPr/>
        </p:nvCxnSpPr>
        <p:spPr>
          <a:xfrm flipV="1">
            <a:off x="4786149" y="7833102"/>
            <a:ext cx="3043972" cy="541517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0897" y="415480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40519" y="8777953"/>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p:cNvCxnSpPr>
          <p:nvPr/>
        </p:nvCxnSpPr>
        <p:spPr>
          <a:xfrm flipH="1" flipV="1">
            <a:off x="6002944" y="8828503"/>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244542" y="1933705"/>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23191" y="8390076"/>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280463" y="-3090072"/>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rot="10800000">
            <a:off x="549529" y="304605"/>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rot="10800000">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1814" y="1730793"/>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5" name="Freeform: Shape 34">
            <a:extLst>
              <a:ext uri="{FF2B5EF4-FFF2-40B4-BE49-F238E27FC236}">
                <a16:creationId xmlns:a16="http://schemas.microsoft.com/office/drawing/2014/main" id="{93F36888-6A87-4CA5-8515-0D2B31CA20D6}"/>
              </a:ext>
            </a:extLst>
          </p:cNvPr>
          <p:cNvSpPr/>
          <p:nvPr/>
        </p:nvSpPr>
        <p:spPr>
          <a:xfrm>
            <a:off x="2022494" y="1521933"/>
            <a:ext cx="2789092" cy="4795057"/>
          </a:xfrm>
          <a:custGeom>
            <a:avLst/>
            <a:gdLst>
              <a:gd name="connsiteX0" fmla="*/ 0 w 2789092"/>
              <a:gd name="connsiteY0" fmla="*/ 278909 h 4795057"/>
              <a:gd name="connsiteX1" fmla="*/ 278909 w 2789092"/>
              <a:gd name="connsiteY1" fmla="*/ 0 h 4795057"/>
              <a:gd name="connsiteX2" fmla="*/ 2510183 w 2789092"/>
              <a:gd name="connsiteY2" fmla="*/ 0 h 4795057"/>
              <a:gd name="connsiteX3" fmla="*/ 2789092 w 2789092"/>
              <a:gd name="connsiteY3" fmla="*/ 278909 h 4795057"/>
              <a:gd name="connsiteX4" fmla="*/ 2789092 w 2789092"/>
              <a:gd name="connsiteY4" fmla="*/ 4516148 h 4795057"/>
              <a:gd name="connsiteX5" fmla="*/ 2510183 w 2789092"/>
              <a:gd name="connsiteY5" fmla="*/ 4795057 h 4795057"/>
              <a:gd name="connsiteX6" fmla="*/ 278909 w 2789092"/>
              <a:gd name="connsiteY6" fmla="*/ 4795057 h 4795057"/>
              <a:gd name="connsiteX7" fmla="*/ 0 w 2789092"/>
              <a:gd name="connsiteY7" fmla="*/ 4516148 h 4795057"/>
              <a:gd name="connsiteX8" fmla="*/ 0 w 2789092"/>
              <a:gd name="connsiteY8" fmla="*/ 278909 h 479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092" h="4795057">
                <a:moveTo>
                  <a:pt x="0" y="278909"/>
                </a:moveTo>
                <a:cubicBezTo>
                  <a:pt x="0" y="124872"/>
                  <a:pt x="124872" y="0"/>
                  <a:pt x="278909" y="0"/>
                </a:cubicBezTo>
                <a:lnTo>
                  <a:pt x="2510183" y="0"/>
                </a:lnTo>
                <a:cubicBezTo>
                  <a:pt x="2664220" y="0"/>
                  <a:pt x="2789092" y="124872"/>
                  <a:pt x="2789092" y="278909"/>
                </a:cubicBezTo>
                <a:lnTo>
                  <a:pt x="2789092" y="4516148"/>
                </a:lnTo>
                <a:cubicBezTo>
                  <a:pt x="2789092" y="4670185"/>
                  <a:pt x="2664220" y="4795057"/>
                  <a:pt x="2510183" y="4795057"/>
                </a:cubicBezTo>
                <a:lnTo>
                  <a:pt x="278909" y="4795057"/>
                </a:lnTo>
                <a:cubicBezTo>
                  <a:pt x="124872" y="4795057"/>
                  <a:pt x="0" y="4670185"/>
                  <a:pt x="0" y="4516148"/>
                </a:cubicBezTo>
                <a:lnTo>
                  <a:pt x="0" y="278909"/>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610" tIns="203610" rIns="203610" bIns="203610" numCol="1" spcCol="1270" anchor="ctr" anchorCtr="0">
            <a:noAutofit/>
          </a:bodyPr>
          <a:lstStyle/>
          <a:p>
            <a:pPr marL="0" lvl="0" indent="0" algn="ctr" defTabSz="1422400">
              <a:lnSpc>
                <a:spcPct val="90000"/>
              </a:lnSpc>
              <a:spcBef>
                <a:spcPct val="0"/>
              </a:spcBef>
              <a:spcAft>
                <a:spcPct val="35000"/>
              </a:spcAft>
              <a:buNone/>
            </a:pPr>
            <a:r>
              <a:rPr lang="en-GB" sz="3200" b="1" u="sng" kern="1200" dirty="0">
                <a:latin typeface="Tw Cen MT" panose="020B0602020104020603" pitchFamily="34" charset="0"/>
              </a:rPr>
              <a:t>Single sessional use</a:t>
            </a:r>
            <a:r>
              <a:rPr lang="en-GB" sz="3200" kern="1200" dirty="0">
                <a:latin typeface="Tw Cen MT" panose="020B0602020104020603" pitchFamily="34" charset="0"/>
              </a:rPr>
              <a:t> should always be risk assessed</a:t>
            </a:r>
          </a:p>
        </p:txBody>
      </p:sp>
      <p:sp>
        <p:nvSpPr>
          <p:cNvPr id="36" name="Freeform: Shape 35">
            <a:extLst>
              <a:ext uri="{FF2B5EF4-FFF2-40B4-BE49-F238E27FC236}">
                <a16:creationId xmlns:a16="http://schemas.microsoft.com/office/drawing/2014/main" id="{5E56591C-0B93-4489-8D5C-3F26B68C3EE2}"/>
              </a:ext>
            </a:extLst>
          </p:cNvPr>
          <p:cNvSpPr/>
          <p:nvPr/>
        </p:nvSpPr>
        <p:spPr>
          <a:xfrm>
            <a:off x="5280155" y="1521933"/>
            <a:ext cx="2789092" cy="4795057"/>
          </a:xfrm>
          <a:custGeom>
            <a:avLst/>
            <a:gdLst>
              <a:gd name="connsiteX0" fmla="*/ 0 w 2789092"/>
              <a:gd name="connsiteY0" fmla="*/ 278909 h 4795057"/>
              <a:gd name="connsiteX1" fmla="*/ 278909 w 2789092"/>
              <a:gd name="connsiteY1" fmla="*/ 0 h 4795057"/>
              <a:gd name="connsiteX2" fmla="*/ 2510183 w 2789092"/>
              <a:gd name="connsiteY2" fmla="*/ 0 h 4795057"/>
              <a:gd name="connsiteX3" fmla="*/ 2789092 w 2789092"/>
              <a:gd name="connsiteY3" fmla="*/ 278909 h 4795057"/>
              <a:gd name="connsiteX4" fmla="*/ 2789092 w 2789092"/>
              <a:gd name="connsiteY4" fmla="*/ 4516148 h 4795057"/>
              <a:gd name="connsiteX5" fmla="*/ 2510183 w 2789092"/>
              <a:gd name="connsiteY5" fmla="*/ 4795057 h 4795057"/>
              <a:gd name="connsiteX6" fmla="*/ 278909 w 2789092"/>
              <a:gd name="connsiteY6" fmla="*/ 4795057 h 4795057"/>
              <a:gd name="connsiteX7" fmla="*/ 0 w 2789092"/>
              <a:gd name="connsiteY7" fmla="*/ 4516148 h 4795057"/>
              <a:gd name="connsiteX8" fmla="*/ 0 w 2789092"/>
              <a:gd name="connsiteY8" fmla="*/ 278909 h 479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092" h="4795057">
                <a:moveTo>
                  <a:pt x="0" y="278909"/>
                </a:moveTo>
                <a:cubicBezTo>
                  <a:pt x="0" y="124872"/>
                  <a:pt x="124872" y="0"/>
                  <a:pt x="278909" y="0"/>
                </a:cubicBezTo>
                <a:lnTo>
                  <a:pt x="2510183" y="0"/>
                </a:lnTo>
                <a:cubicBezTo>
                  <a:pt x="2664220" y="0"/>
                  <a:pt x="2789092" y="124872"/>
                  <a:pt x="2789092" y="278909"/>
                </a:cubicBezTo>
                <a:lnTo>
                  <a:pt x="2789092" y="4516148"/>
                </a:lnTo>
                <a:cubicBezTo>
                  <a:pt x="2789092" y="4670185"/>
                  <a:pt x="2664220" y="4795057"/>
                  <a:pt x="2510183" y="4795057"/>
                </a:cubicBezTo>
                <a:lnTo>
                  <a:pt x="278909" y="4795057"/>
                </a:lnTo>
                <a:cubicBezTo>
                  <a:pt x="124872" y="4795057"/>
                  <a:pt x="0" y="4670185"/>
                  <a:pt x="0" y="4516148"/>
                </a:cubicBezTo>
                <a:lnTo>
                  <a:pt x="0" y="278909"/>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3130" tIns="173130" rIns="173130" bIns="17313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Tw Cen MT" panose="020B0602020104020603" pitchFamily="34" charset="0"/>
              </a:rPr>
              <a:t>Usual dental practice involves the disposal of FRSM after each patient</a:t>
            </a:r>
          </a:p>
          <a:p>
            <a:pPr marL="0" lvl="0" indent="0" algn="ctr" defTabSz="1066800">
              <a:lnSpc>
                <a:spcPct val="90000"/>
              </a:lnSpc>
              <a:spcBef>
                <a:spcPct val="0"/>
              </a:spcBef>
              <a:spcAft>
                <a:spcPct val="35000"/>
              </a:spcAft>
              <a:buNone/>
            </a:pPr>
            <a:endParaRPr lang="en-GB" sz="2400" kern="1200" dirty="0">
              <a:latin typeface="Tw Cen MT" panose="020B0602020104020603" pitchFamily="34" charset="0"/>
            </a:endParaRPr>
          </a:p>
          <a:p>
            <a:pPr marL="0" lvl="0" indent="0" algn="ctr" defTabSz="1066800">
              <a:lnSpc>
                <a:spcPct val="90000"/>
              </a:lnSpc>
              <a:spcBef>
                <a:spcPct val="0"/>
              </a:spcBef>
              <a:spcAft>
                <a:spcPct val="35000"/>
              </a:spcAft>
              <a:buNone/>
            </a:pPr>
            <a:r>
              <a:rPr lang="en-GB" sz="2400" kern="1200" dirty="0">
                <a:latin typeface="Tw Cen MT" panose="020B0602020104020603" pitchFamily="34" charset="0"/>
              </a:rPr>
              <a:t> Under the current circumstances, single sessional use instead of single patient use should be risk assessed </a:t>
            </a:r>
          </a:p>
        </p:txBody>
      </p:sp>
      <p:sp>
        <p:nvSpPr>
          <p:cNvPr id="38" name="Freeform: Shape 37">
            <a:extLst>
              <a:ext uri="{FF2B5EF4-FFF2-40B4-BE49-F238E27FC236}">
                <a16:creationId xmlns:a16="http://schemas.microsoft.com/office/drawing/2014/main" id="{A2708034-1E19-455B-83D8-D5B3AD277A31}"/>
              </a:ext>
            </a:extLst>
          </p:cNvPr>
          <p:cNvSpPr/>
          <p:nvPr/>
        </p:nvSpPr>
        <p:spPr>
          <a:xfrm>
            <a:off x="8537815" y="1521933"/>
            <a:ext cx="2789092" cy="4795057"/>
          </a:xfrm>
          <a:custGeom>
            <a:avLst/>
            <a:gdLst>
              <a:gd name="connsiteX0" fmla="*/ 0 w 2789092"/>
              <a:gd name="connsiteY0" fmla="*/ 278909 h 4795057"/>
              <a:gd name="connsiteX1" fmla="*/ 278909 w 2789092"/>
              <a:gd name="connsiteY1" fmla="*/ 0 h 4795057"/>
              <a:gd name="connsiteX2" fmla="*/ 2510183 w 2789092"/>
              <a:gd name="connsiteY2" fmla="*/ 0 h 4795057"/>
              <a:gd name="connsiteX3" fmla="*/ 2789092 w 2789092"/>
              <a:gd name="connsiteY3" fmla="*/ 278909 h 4795057"/>
              <a:gd name="connsiteX4" fmla="*/ 2789092 w 2789092"/>
              <a:gd name="connsiteY4" fmla="*/ 4516148 h 4795057"/>
              <a:gd name="connsiteX5" fmla="*/ 2510183 w 2789092"/>
              <a:gd name="connsiteY5" fmla="*/ 4795057 h 4795057"/>
              <a:gd name="connsiteX6" fmla="*/ 278909 w 2789092"/>
              <a:gd name="connsiteY6" fmla="*/ 4795057 h 4795057"/>
              <a:gd name="connsiteX7" fmla="*/ 0 w 2789092"/>
              <a:gd name="connsiteY7" fmla="*/ 4516148 h 4795057"/>
              <a:gd name="connsiteX8" fmla="*/ 0 w 2789092"/>
              <a:gd name="connsiteY8" fmla="*/ 278909 h 479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092" h="4795057">
                <a:moveTo>
                  <a:pt x="0" y="278909"/>
                </a:moveTo>
                <a:cubicBezTo>
                  <a:pt x="0" y="124872"/>
                  <a:pt x="124872" y="0"/>
                  <a:pt x="278909" y="0"/>
                </a:cubicBezTo>
                <a:lnTo>
                  <a:pt x="2510183" y="0"/>
                </a:lnTo>
                <a:cubicBezTo>
                  <a:pt x="2664220" y="0"/>
                  <a:pt x="2789092" y="124872"/>
                  <a:pt x="2789092" y="278909"/>
                </a:cubicBezTo>
                <a:lnTo>
                  <a:pt x="2789092" y="4516148"/>
                </a:lnTo>
                <a:cubicBezTo>
                  <a:pt x="2789092" y="4670185"/>
                  <a:pt x="2664220" y="4795057"/>
                  <a:pt x="2510183" y="4795057"/>
                </a:cubicBezTo>
                <a:lnTo>
                  <a:pt x="278909" y="4795057"/>
                </a:lnTo>
                <a:cubicBezTo>
                  <a:pt x="124872" y="4795057"/>
                  <a:pt x="0" y="4670185"/>
                  <a:pt x="0" y="4516148"/>
                </a:cubicBezTo>
                <a:lnTo>
                  <a:pt x="0" y="278909"/>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7890" tIns="157890" rIns="157890" bIns="157890" numCol="1" spcCol="1270" anchor="ctr" anchorCtr="0">
            <a:noAutofit/>
          </a:bodyPr>
          <a:lstStyle/>
          <a:p>
            <a:pPr marL="0" lvl="0" indent="0" algn="ctr" defTabSz="889000">
              <a:lnSpc>
                <a:spcPct val="90000"/>
              </a:lnSpc>
              <a:spcBef>
                <a:spcPct val="0"/>
              </a:spcBef>
              <a:spcAft>
                <a:spcPct val="35000"/>
              </a:spcAft>
              <a:buNone/>
            </a:pPr>
            <a:r>
              <a:rPr lang="en-GB" kern="1200" dirty="0">
                <a:latin typeface="Tw Cen MT" panose="020B0602020104020603" pitchFamily="34" charset="0"/>
              </a:rPr>
              <a:t>FFP3/FFP2/N95 respirators have a large capacity for the filtration and retention of airborne contaminants</a:t>
            </a:r>
          </a:p>
          <a:p>
            <a:pPr marL="0" lvl="0" indent="0" algn="ctr" defTabSz="889000">
              <a:lnSpc>
                <a:spcPct val="90000"/>
              </a:lnSpc>
              <a:spcBef>
                <a:spcPct val="0"/>
              </a:spcBef>
              <a:spcAft>
                <a:spcPct val="35000"/>
              </a:spcAft>
              <a:buNone/>
            </a:pPr>
            <a:endParaRPr lang="en-GB" sz="1200" kern="1200" dirty="0">
              <a:latin typeface="Tw Cen MT" panose="020B0602020104020603" pitchFamily="34" charset="0"/>
            </a:endParaRPr>
          </a:p>
          <a:p>
            <a:pPr marL="0" lvl="0" indent="0" algn="ctr" defTabSz="889000">
              <a:lnSpc>
                <a:spcPct val="90000"/>
              </a:lnSpc>
              <a:spcBef>
                <a:spcPct val="0"/>
              </a:spcBef>
              <a:spcAft>
                <a:spcPct val="35000"/>
              </a:spcAft>
              <a:buNone/>
            </a:pPr>
            <a:r>
              <a:rPr lang="en-GB" sz="2000" kern="1200" dirty="0">
                <a:latin typeface="Tw Cen MT" panose="020B0602020104020603" pitchFamily="34" charset="0"/>
              </a:rPr>
              <a:t> </a:t>
            </a:r>
            <a:r>
              <a:rPr lang="en-GB" kern="1200" dirty="0">
                <a:latin typeface="Tw Cen MT" panose="020B0602020104020603" pitchFamily="34" charset="0"/>
              </a:rPr>
              <a:t>Sessional use can be used in dental practice</a:t>
            </a:r>
          </a:p>
          <a:p>
            <a:pPr marL="0" lvl="0" indent="0" algn="ctr" defTabSz="889000">
              <a:lnSpc>
                <a:spcPct val="90000"/>
              </a:lnSpc>
              <a:spcBef>
                <a:spcPct val="0"/>
              </a:spcBef>
              <a:spcAft>
                <a:spcPct val="35000"/>
              </a:spcAft>
              <a:buNone/>
            </a:pPr>
            <a:r>
              <a:rPr lang="en-GB" sz="2000" kern="1200" dirty="0">
                <a:latin typeface="Tw Cen MT" panose="020B0602020104020603" pitchFamily="34" charset="0"/>
              </a:rPr>
              <a:t> </a:t>
            </a:r>
          </a:p>
          <a:p>
            <a:pPr marL="0" lvl="0" indent="0" algn="ctr" defTabSz="889000">
              <a:lnSpc>
                <a:spcPct val="90000"/>
              </a:lnSpc>
              <a:spcBef>
                <a:spcPct val="0"/>
              </a:spcBef>
              <a:spcAft>
                <a:spcPct val="35000"/>
              </a:spcAft>
              <a:buNone/>
            </a:pPr>
            <a:r>
              <a:rPr lang="en-GB" kern="1200" dirty="0">
                <a:latin typeface="Tw Cen MT" panose="020B0602020104020603" pitchFamily="34" charset="0"/>
              </a:rPr>
              <a:t>A full-face visor changed between patients will protect the respirator from droplet/splatter contamination if this is to be used for a session </a:t>
            </a:r>
          </a:p>
        </p:txBody>
      </p:sp>
      <p:sp>
        <p:nvSpPr>
          <p:cNvPr id="37" name="TextBox 36">
            <a:extLst>
              <a:ext uri="{FF2B5EF4-FFF2-40B4-BE49-F238E27FC236}">
                <a16:creationId xmlns:a16="http://schemas.microsoft.com/office/drawing/2014/main" id="{805D2A0A-6CCE-4C0A-8DE5-09652EE3ABF6}"/>
              </a:ext>
            </a:extLst>
          </p:cNvPr>
          <p:cNvSpPr txBox="1"/>
          <p:nvPr/>
        </p:nvSpPr>
        <p:spPr>
          <a:xfrm>
            <a:off x="2083406" y="786866"/>
            <a:ext cx="3093860"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Supporting information</a:t>
            </a:r>
          </a:p>
        </p:txBody>
      </p:sp>
    </p:spTree>
    <p:extLst>
      <p:ext uri="{BB962C8B-B14F-4D97-AF65-F5344CB8AC3E}">
        <p14:creationId xmlns:p14="http://schemas.microsoft.com/office/powerpoint/2010/main" val="2407291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left)">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wipe(left)">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wipe(left)">
                                      <p:cBhvr>
                                        <p:cTn id="22" dur="500"/>
                                        <p:tgtEl>
                                          <p:spTgt spid="3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
                                            <p:txEl>
                                              <p:pRg st="2" end="2"/>
                                            </p:txEl>
                                          </p:spTgt>
                                        </p:tgtEl>
                                        <p:attrNameLst>
                                          <p:attrName>style.visibility</p:attrName>
                                        </p:attrNameLst>
                                      </p:cBhvr>
                                      <p:to>
                                        <p:strVal val="visible"/>
                                      </p:to>
                                    </p:set>
                                    <p:animEffect transition="in" filter="wipe(left)">
                                      <p:cBhvr>
                                        <p:cTn id="27" dur="500"/>
                                        <p:tgtEl>
                                          <p:spTgt spid="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
                                            <p:txEl>
                                              <p:pRg st="4" end="4"/>
                                            </p:txEl>
                                          </p:spTgt>
                                        </p:tgtEl>
                                        <p:attrNameLst>
                                          <p:attrName>style.visibility</p:attrName>
                                        </p:attrNameLst>
                                      </p:cBhvr>
                                      <p:to>
                                        <p:strVal val="visible"/>
                                      </p:to>
                                    </p:set>
                                    <p:animEffect transition="in" filter="wipe(left)">
                                      <p:cBhvr>
                                        <p:cTn id="32"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935186" y="4376216"/>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5726854"/>
            <a:ext cx="3090608" cy="6866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8911003" y="4298513"/>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3759385"/>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368957" y="3759386"/>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717858" y="1952203"/>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3371508"/>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72104" y="1177128"/>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Practice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484815" y="3302841"/>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0021920" y="1874500"/>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32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Tree>
    <p:extLst>
      <p:ext uri="{BB962C8B-B14F-4D97-AF65-F5344CB8AC3E}">
        <p14:creationId xmlns:p14="http://schemas.microsoft.com/office/powerpoint/2010/main" val="189811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4" name="Rectangle 33">
            <a:extLst>
              <a:ext uri="{FF2B5EF4-FFF2-40B4-BE49-F238E27FC236}">
                <a16:creationId xmlns:a16="http://schemas.microsoft.com/office/drawing/2014/main" id="{6CD3C718-A067-4DA5-A683-27161C5F3B3F}"/>
              </a:ext>
            </a:extLst>
          </p:cNvPr>
          <p:cNvSpPr/>
          <p:nvPr/>
        </p:nvSpPr>
        <p:spPr>
          <a:xfrm>
            <a:off x="2181912" y="1027557"/>
            <a:ext cx="1945917" cy="2481528"/>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All patients to be provided with remote triage</a:t>
            </a:r>
          </a:p>
          <a:p>
            <a:pPr lvl="0" algn="ctr"/>
            <a:endParaRPr lang="en-GB" sz="2000" dirty="0">
              <a:solidFill>
                <a:srgbClr val="0161B3"/>
              </a:solidFill>
              <a:latin typeface="Tw Cen MT" panose="020B0602020104020603" pitchFamily="34" charset="0"/>
            </a:endParaRPr>
          </a:p>
          <a:p>
            <a:pPr lvl="0" algn="ctr"/>
            <a:r>
              <a:rPr lang="en-GB" sz="2000" dirty="0">
                <a:solidFill>
                  <a:srgbClr val="0161B3"/>
                </a:solidFill>
                <a:latin typeface="Tw Cen MT" panose="020B0602020104020603" pitchFamily="34" charset="0"/>
              </a:rPr>
              <a:t>Consider video consultations</a:t>
            </a:r>
          </a:p>
        </p:txBody>
      </p:sp>
      <p:sp>
        <p:nvSpPr>
          <p:cNvPr id="35" name="Rectangle 34">
            <a:extLst>
              <a:ext uri="{FF2B5EF4-FFF2-40B4-BE49-F238E27FC236}">
                <a16:creationId xmlns:a16="http://schemas.microsoft.com/office/drawing/2014/main" id="{257AF38A-E557-4866-82E1-23F510146EB5}"/>
              </a:ext>
            </a:extLst>
          </p:cNvPr>
          <p:cNvSpPr/>
          <p:nvPr/>
        </p:nvSpPr>
        <p:spPr>
          <a:xfrm>
            <a:off x="4518328" y="1047378"/>
            <a:ext cx="1945917" cy="2467422"/>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Undertake COVID-19 </a:t>
            </a:r>
          </a:p>
          <a:p>
            <a:pPr lvl="0" algn="ctr"/>
            <a:r>
              <a:rPr lang="en-GB" sz="2000" dirty="0">
                <a:solidFill>
                  <a:srgbClr val="0161B3"/>
                </a:solidFill>
                <a:latin typeface="Tw Cen MT" panose="020B0602020104020603" pitchFamily="34" charset="0"/>
              </a:rPr>
              <a:t>risk assessments for all patients</a:t>
            </a: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p:txBody>
      </p:sp>
      <p:sp>
        <p:nvSpPr>
          <p:cNvPr id="36" name="Rectangle 35">
            <a:extLst>
              <a:ext uri="{FF2B5EF4-FFF2-40B4-BE49-F238E27FC236}">
                <a16:creationId xmlns:a16="http://schemas.microsoft.com/office/drawing/2014/main" id="{D865EB5C-EBD6-417A-8BEA-EA134F0A62CD}"/>
              </a:ext>
            </a:extLst>
          </p:cNvPr>
          <p:cNvSpPr/>
          <p:nvPr/>
        </p:nvSpPr>
        <p:spPr>
          <a:xfrm>
            <a:off x="9189408" y="996946"/>
            <a:ext cx="1945917" cy="2517854"/>
          </a:xfrm>
          <a:prstGeom prst="rect">
            <a:avLst/>
          </a:prstGeom>
          <a:solidFill>
            <a:schemeClr val="bg1"/>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Refer those requiring Emergency Care</a:t>
            </a:r>
          </a:p>
          <a:p>
            <a:pPr lvl="0" algn="ctr"/>
            <a:endParaRPr lang="en-GB" sz="2000" dirty="0">
              <a:solidFill>
                <a:srgbClr val="0161B3"/>
              </a:solidFill>
              <a:latin typeface="Tw Cen MT" panose="020B0602020104020603" pitchFamily="34" charset="0"/>
            </a:endParaRPr>
          </a:p>
          <a:p>
            <a:pPr lvl="0" algn="ctr"/>
            <a:r>
              <a:rPr lang="en-GB" sz="2000" dirty="0">
                <a:solidFill>
                  <a:srgbClr val="0161B3"/>
                </a:solidFill>
                <a:latin typeface="Tw Cen MT" panose="020B0602020104020603" pitchFamily="34" charset="0"/>
              </a:rPr>
              <a:t> </a:t>
            </a:r>
          </a:p>
        </p:txBody>
      </p:sp>
      <p:sp>
        <p:nvSpPr>
          <p:cNvPr id="37" name="Rectangle 36">
            <a:extLst>
              <a:ext uri="{FF2B5EF4-FFF2-40B4-BE49-F238E27FC236}">
                <a16:creationId xmlns:a16="http://schemas.microsoft.com/office/drawing/2014/main" id="{CD055156-8183-4AB4-ACC5-296790EED1A4}"/>
              </a:ext>
            </a:extLst>
          </p:cNvPr>
          <p:cNvSpPr/>
          <p:nvPr/>
        </p:nvSpPr>
        <p:spPr>
          <a:xfrm>
            <a:off x="6854744" y="1035753"/>
            <a:ext cx="1945917" cy="2467422"/>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rgbClr val="0161B3"/>
                </a:solidFill>
                <a:latin typeface="Tw Cen MT" panose="020B0602020104020603" pitchFamily="34" charset="0"/>
              </a:rPr>
              <a:t>All patients to receive advice, analgesia and antimicrobials </a:t>
            </a:r>
            <a:r>
              <a:rPr lang="en-GB" sz="1600" dirty="0">
                <a:solidFill>
                  <a:srgbClr val="0161B3"/>
                </a:solidFill>
                <a:latin typeface="Tw Cen MT" panose="020B0602020104020603" pitchFamily="34" charset="0"/>
              </a:rPr>
              <a:t>(where appropriate)</a:t>
            </a:r>
          </a:p>
          <a:p>
            <a:pPr lvl="0" algn="ctr"/>
            <a:endParaRPr lang="en-GB" sz="16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p:txBody>
      </p:sp>
      <p:sp>
        <p:nvSpPr>
          <p:cNvPr id="38" name="Rectangle 37">
            <a:extLst>
              <a:ext uri="{FF2B5EF4-FFF2-40B4-BE49-F238E27FC236}">
                <a16:creationId xmlns:a16="http://schemas.microsoft.com/office/drawing/2014/main" id="{55F7060D-5C7A-46ED-8569-DD46EDA65BFA}"/>
              </a:ext>
            </a:extLst>
          </p:cNvPr>
          <p:cNvSpPr/>
          <p:nvPr/>
        </p:nvSpPr>
        <p:spPr>
          <a:xfrm>
            <a:off x="2185416" y="3857540"/>
            <a:ext cx="1945917" cy="2499815"/>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61B3"/>
                </a:solidFill>
                <a:latin typeface="Tw Cen MT" panose="020B0602020104020603" pitchFamily="34" charset="0"/>
              </a:rPr>
              <a:t>Ensure appropriate scheduling  arrangements</a:t>
            </a:r>
          </a:p>
          <a:p>
            <a:pPr algn="ctr"/>
            <a:endParaRPr lang="en-GB" sz="2000" dirty="0">
              <a:solidFill>
                <a:srgbClr val="0161B3"/>
              </a:solidFill>
              <a:latin typeface="Tw Cen MT" panose="020B0602020104020603" pitchFamily="34" charset="0"/>
            </a:endParaRPr>
          </a:p>
          <a:p>
            <a:pPr algn="ctr"/>
            <a:endParaRPr lang="en-GB" sz="2000" dirty="0">
              <a:solidFill>
                <a:srgbClr val="0161B3"/>
              </a:solidFill>
              <a:latin typeface="Tw Cen MT" panose="020B0602020104020603" pitchFamily="34" charset="0"/>
            </a:endParaRPr>
          </a:p>
        </p:txBody>
      </p:sp>
      <p:sp>
        <p:nvSpPr>
          <p:cNvPr id="40" name="Rectangle 39">
            <a:extLst>
              <a:ext uri="{FF2B5EF4-FFF2-40B4-BE49-F238E27FC236}">
                <a16:creationId xmlns:a16="http://schemas.microsoft.com/office/drawing/2014/main" id="{3DA5E06F-5AF5-4991-8ECA-48A2CF7AC249}"/>
              </a:ext>
            </a:extLst>
          </p:cNvPr>
          <p:cNvSpPr/>
          <p:nvPr/>
        </p:nvSpPr>
        <p:spPr>
          <a:xfrm>
            <a:off x="4520080" y="3857540"/>
            <a:ext cx="1945917" cy="2499814"/>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Prepare for patient arrival</a:t>
            </a: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p:txBody>
      </p:sp>
      <p:sp>
        <p:nvSpPr>
          <p:cNvPr id="41" name="Rectangle 40">
            <a:extLst>
              <a:ext uri="{FF2B5EF4-FFF2-40B4-BE49-F238E27FC236}">
                <a16:creationId xmlns:a16="http://schemas.microsoft.com/office/drawing/2014/main" id="{DF3E1A14-D642-4ABF-8FB0-F98A7E211FA1}"/>
              </a:ext>
            </a:extLst>
          </p:cNvPr>
          <p:cNvSpPr/>
          <p:nvPr/>
        </p:nvSpPr>
        <p:spPr>
          <a:xfrm>
            <a:off x="6854744" y="3857540"/>
            <a:ext cx="1945917" cy="2499814"/>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Patient management process</a:t>
            </a: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p:txBody>
      </p:sp>
      <p:sp>
        <p:nvSpPr>
          <p:cNvPr id="42" name="Rectangle 41">
            <a:extLst>
              <a:ext uri="{FF2B5EF4-FFF2-40B4-BE49-F238E27FC236}">
                <a16:creationId xmlns:a16="http://schemas.microsoft.com/office/drawing/2014/main" id="{270AA46D-BDCE-4D10-9EDF-E85027BD9BDB}"/>
              </a:ext>
            </a:extLst>
          </p:cNvPr>
          <p:cNvSpPr/>
          <p:nvPr/>
        </p:nvSpPr>
        <p:spPr>
          <a:xfrm>
            <a:off x="9189408" y="3857541"/>
            <a:ext cx="1945917" cy="2499813"/>
          </a:xfrm>
          <a:prstGeom prst="rect">
            <a:avLst/>
          </a:prstGeom>
          <a:no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rgbClr val="0161B3"/>
                </a:solidFill>
                <a:latin typeface="Tw Cen MT" panose="020B0602020104020603" pitchFamily="34" charset="0"/>
              </a:rPr>
              <a:t>Patient discharge and referral</a:t>
            </a:r>
          </a:p>
          <a:p>
            <a:pPr lvl="0" algn="ctr"/>
            <a:endParaRPr lang="en-GB" sz="2000" dirty="0">
              <a:solidFill>
                <a:srgbClr val="0161B3"/>
              </a:solidFill>
              <a:latin typeface="Tw Cen MT" panose="020B0602020104020603" pitchFamily="34" charset="0"/>
            </a:endParaRPr>
          </a:p>
          <a:p>
            <a:pPr lvl="0" algn="ctr"/>
            <a:endParaRPr lang="en-GB" sz="2000" dirty="0">
              <a:solidFill>
                <a:srgbClr val="0161B3"/>
              </a:solidFill>
              <a:latin typeface="Tw Cen MT" panose="020B0602020104020603" pitchFamily="34" charset="0"/>
            </a:endParaRPr>
          </a:p>
        </p:txBody>
      </p:sp>
      <p:sp>
        <p:nvSpPr>
          <p:cNvPr id="43" name="TextBox 42">
            <a:extLst>
              <a:ext uri="{FF2B5EF4-FFF2-40B4-BE49-F238E27FC236}">
                <a16:creationId xmlns:a16="http://schemas.microsoft.com/office/drawing/2014/main" id="{5DD86B44-5014-4FD0-9924-58A6F89EAB6C}"/>
              </a:ext>
            </a:extLst>
          </p:cNvPr>
          <p:cNvSpPr txBox="1"/>
          <p:nvPr/>
        </p:nvSpPr>
        <p:spPr>
          <a:xfrm>
            <a:off x="2156581" y="346677"/>
            <a:ext cx="1964192"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Considerations</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581C9D96-4B17-4B0A-AB9A-37864E485AA6}"/>
                  </a:ext>
                </a:extLst>
              </p:cNvPr>
              <p:cNvGraphicFramePr>
                <a:graphicFrameLocks noChangeAspect="1"/>
              </p:cNvGraphicFramePr>
              <p:nvPr>
                <p:extLst>
                  <p:ext uri="{D42A27DB-BD31-4B8C-83A1-F6EECF244321}">
                    <p14:modId xmlns:p14="http://schemas.microsoft.com/office/powerpoint/2010/main" val="2928867131"/>
                  </p:ext>
                </p:extLst>
              </p:nvPr>
            </p:nvGraphicFramePr>
            <p:xfrm>
              <a:off x="7061812" y="2714797"/>
              <a:ext cx="1484395" cy="699802"/>
            </p:xfrm>
            <a:graphic>
              <a:graphicData uri="http://schemas.microsoft.com/office/powerpoint/2016/slidezoom">
                <pslz:sldZm>
                  <pslz:sldZmObj sldId="452" cId="3496075798">
                    <pslz:zmPr id="{4DDCCCAC-C6E0-43BD-B129-A5B8B7D89B03}" returnToParent="0" imageType="cover" transitionDur="1000">
                      <p166:blipFill xmlns:p166="http://schemas.microsoft.com/office/powerpoint/2016/6/main">
                        <a:blip r:embed="rId2"/>
                        <a:stretch>
                          <a:fillRect/>
                        </a:stretch>
                      </p166:blipFill>
                      <p166:spPr xmlns:p166="http://schemas.microsoft.com/office/powerpoint/2016/6/main">
                        <a:xfrm>
                          <a:off x="0" y="0"/>
                          <a:ext cx="1484395" cy="699802"/>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581C9D96-4B17-4B0A-AB9A-37864E485AA6}"/>
                  </a:ext>
                </a:extLst>
              </p:cNvPr>
              <p:cNvPicPr>
                <a:picLocks noGrp="1" noRot="1" noChangeAspect="1" noMove="1" noResize="1" noEditPoints="1" noAdjustHandles="1" noChangeArrowheads="1" noChangeShapeType="1"/>
              </p:cNvPicPr>
              <p:nvPr/>
            </p:nvPicPr>
            <p:blipFill>
              <a:blip r:embed="rId4"/>
              <a:stretch>
                <a:fillRect/>
              </a:stretch>
            </p:blipFill>
            <p:spPr>
              <a:xfrm>
                <a:off x="7061812" y="2714797"/>
                <a:ext cx="1484395" cy="69980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6" name="Slide Zoom 45">
                <a:extLst>
                  <a:ext uri="{FF2B5EF4-FFF2-40B4-BE49-F238E27FC236}">
                    <a16:creationId xmlns:a16="http://schemas.microsoft.com/office/drawing/2014/main" id="{C5563570-981E-48B7-861D-4ED8E438F215}"/>
                  </a:ext>
                </a:extLst>
              </p:cNvPr>
              <p:cNvGraphicFramePr>
                <a:graphicFrameLocks noChangeAspect="1"/>
              </p:cNvGraphicFramePr>
              <p:nvPr>
                <p:extLst>
                  <p:ext uri="{D42A27DB-BD31-4B8C-83A1-F6EECF244321}">
                    <p14:modId xmlns:p14="http://schemas.microsoft.com/office/powerpoint/2010/main" val="1031395337"/>
                  </p:ext>
                </p:extLst>
              </p:nvPr>
            </p:nvGraphicFramePr>
            <p:xfrm>
              <a:off x="9441455" y="2714797"/>
              <a:ext cx="1432193" cy="699802"/>
            </p:xfrm>
            <a:graphic>
              <a:graphicData uri="http://schemas.microsoft.com/office/powerpoint/2016/slidezoom">
                <pslz:sldZm>
                  <pslz:sldZmObj sldId="453" cId="3750692570">
                    <pslz:zmPr id="{23F7C2AC-84F3-484D-9880-9FB769C83D8C}" returnToParent="0" imageType="cover" transitionDur="1000">
                      <p166:blipFill xmlns:p166="http://schemas.microsoft.com/office/powerpoint/2016/6/main">
                        <a:blip r:embed="rId5"/>
                        <a:stretch>
                          <a:fillRect/>
                        </a:stretch>
                      </p166:blipFill>
                      <p166:spPr xmlns:p166="http://schemas.microsoft.com/office/powerpoint/2016/6/main">
                        <a:xfrm>
                          <a:off x="0" y="0"/>
                          <a:ext cx="1432193" cy="699802"/>
                        </a:xfrm>
                        <a:prstGeom prst="rect">
                          <a:avLst/>
                        </a:prstGeom>
                        <a:ln w="3175">
                          <a:solidFill>
                            <a:prstClr val="ltGray"/>
                          </a:solidFill>
                        </a:ln>
                      </p166:spPr>
                    </pslz:zmPr>
                  </pslz:sldZmObj>
                </pslz:sldZm>
              </a:graphicData>
            </a:graphic>
          </p:graphicFrame>
        </mc:Choice>
        <mc:Fallback xmlns="">
          <p:pic>
            <p:nvPicPr>
              <p:cNvPr id="46" name="Slide Zoom 45">
                <a:hlinkClick r:id="rId6" action="ppaction://hlinksldjump"/>
                <a:extLst>
                  <a:ext uri="{FF2B5EF4-FFF2-40B4-BE49-F238E27FC236}">
                    <a16:creationId xmlns:a16="http://schemas.microsoft.com/office/drawing/2014/main" id="{C5563570-981E-48B7-861D-4ED8E438F215}"/>
                  </a:ext>
                </a:extLst>
              </p:cNvPr>
              <p:cNvPicPr>
                <a:picLocks noGrp="1" noRot="1" noChangeAspect="1" noMove="1" noResize="1" noEditPoints="1" noAdjustHandles="1" noChangeArrowheads="1" noChangeShapeType="1"/>
              </p:cNvPicPr>
              <p:nvPr/>
            </p:nvPicPr>
            <p:blipFill>
              <a:blip r:embed="rId7"/>
              <a:stretch>
                <a:fillRect/>
              </a:stretch>
            </p:blipFill>
            <p:spPr>
              <a:xfrm>
                <a:off x="9441455" y="2714797"/>
                <a:ext cx="1432193" cy="69980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2" name="Slide Zoom 51">
                <a:extLst>
                  <a:ext uri="{FF2B5EF4-FFF2-40B4-BE49-F238E27FC236}">
                    <a16:creationId xmlns:a16="http://schemas.microsoft.com/office/drawing/2014/main" id="{442C98A1-716A-4452-983E-8CAA25310714}"/>
                  </a:ext>
                </a:extLst>
              </p:cNvPr>
              <p:cNvGraphicFramePr>
                <a:graphicFrameLocks noChangeAspect="1"/>
              </p:cNvGraphicFramePr>
              <p:nvPr>
                <p:extLst>
                  <p:ext uri="{D42A27DB-BD31-4B8C-83A1-F6EECF244321}">
                    <p14:modId xmlns:p14="http://schemas.microsoft.com/office/powerpoint/2010/main" val="2065295225"/>
                  </p:ext>
                </p:extLst>
              </p:nvPr>
            </p:nvGraphicFramePr>
            <p:xfrm>
              <a:off x="4749379" y="5440774"/>
              <a:ext cx="1445003" cy="741955"/>
            </p:xfrm>
            <a:graphic>
              <a:graphicData uri="http://schemas.microsoft.com/office/powerpoint/2016/slidezoom">
                <pslz:sldZm>
                  <pslz:sldZmObj sldId="473" cId="2570113771">
                    <pslz:zmPr id="{920C7632-92F4-4F4B-BB02-C44E1E8BE4BB}" returnToParent="0" imageType="cover" transitionDur="1000">
                      <p166:blipFill xmlns:p166="http://schemas.microsoft.com/office/powerpoint/2016/6/main">
                        <a:blip r:embed="rId8"/>
                        <a:stretch>
                          <a:fillRect/>
                        </a:stretch>
                      </p166:blipFill>
                      <p166:spPr xmlns:p166="http://schemas.microsoft.com/office/powerpoint/2016/6/main">
                        <a:xfrm>
                          <a:off x="0" y="0"/>
                          <a:ext cx="1445003" cy="741955"/>
                        </a:xfrm>
                        <a:prstGeom prst="rect">
                          <a:avLst/>
                        </a:prstGeom>
                        <a:ln w="3175">
                          <a:solidFill>
                            <a:prstClr val="ltGray"/>
                          </a:solidFill>
                        </a:ln>
                      </p166:spPr>
                    </pslz:zmPr>
                  </pslz:sldZmObj>
                </pslz:sldZm>
              </a:graphicData>
            </a:graphic>
          </p:graphicFrame>
        </mc:Choice>
        <mc:Fallback xmlns="">
          <p:pic>
            <p:nvPicPr>
              <p:cNvPr id="52" name="Slide Zoom 51">
                <a:hlinkClick r:id="rId9" action="ppaction://hlinksldjump"/>
                <a:extLst>
                  <a:ext uri="{FF2B5EF4-FFF2-40B4-BE49-F238E27FC236}">
                    <a16:creationId xmlns:a16="http://schemas.microsoft.com/office/drawing/2014/main" id="{442C98A1-716A-4452-983E-8CAA25310714}"/>
                  </a:ext>
                </a:extLst>
              </p:cNvPr>
              <p:cNvPicPr>
                <a:picLocks noGrp="1" noRot="1" noChangeAspect="1" noMove="1" noResize="1" noEditPoints="1" noAdjustHandles="1" noChangeArrowheads="1" noChangeShapeType="1"/>
              </p:cNvPicPr>
              <p:nvPr/>
            </p:nvPicPr>
            <p:blipFill>
              <a:blip r:embed="rId10"/>
              <a:stretch>
                <a:fillRect/>
              </a:stretch>
            </p:blipFill>
            <p:spPr>
              <a:xfrm>
                <a:off x="4749379" y="5440774"/>
                <a:ext cx="1445003" cy="74195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9" name="Slide Zoom 38">
                <a:extLst>
                  <a:ext uri="{FF2B5EF4-FFF2-40B4-BE49-F238E27FC236}">
                    <a16:creationId xmlns:a16="http://schemas.microsoft.com/office/drawing/2014/main" id="{752E887B-FC84-4125-AF36-11ADC6A9EDE3}"/>
                  </a:ext>
                </a:extLst>
              </p:cNvPr>
              <p:cNvGraphicFramePr>
                <a:graphicFrameLocks noChangeAspect="1"/>
              </p:cNvGraphicFramePr>
              <p:nvPr>
                <p:extLst>
                  <p:ext uri="{D42A27DB-BD31-4B8C-83A1-F6EECF244321}">
                    <p14:modId xmlns:p14="http://schemas.microsoft.com/office/powerpoint/2010/main" val="2649097555"/>
                  </p:ext>
                </p:extLst>
              </p:nvPr>
            </p:nvGraphicFramePr>
            <p:xfrm>
              <a:off x="2453680" y="5440774"/>
              <a:ext cx="1399883" cy="742812"/>
            </p:xfrm>
            <a:graphic>
              <a:graphicData uri="http://schemas.microsoft.com/office/powerpoint/2016/slidezoom">
                <pslz:sldZm>
                  <pslz:sldZmObj sldId="490" cId="1975450846">
                    <pslz:zmPr id="{00BF24EA-7426-438E-80A2-B1396D9C1FCF}" returnToParent="0" imageType="cover" transitionDur="1000">
                      <p166:blipFill xmlns:p166="http://schemas.microsoft.com/office/powerpoint/2016/6/main">
                        <a:blip r:embed="rId11"/>
                        <a:stretch>
                          <a:fillRect/>
                        </a:stretch>
                      </p166:blipFill>
                      <p166:spPr xmlns:p166="http://schemas.microsoft.com/office/powerpoint/2016/6/main">
                        <a:xfrm>
                          <a:off x="0" y="0"/>
                          <a:ext cx="1399883" cy="742812"/>
                        </a:xfrm>
                        <a:prstGeom prst="rect">
                          <a:avLst/>
                        </a:prstGeom>
                        <a:ln w="3175">
                          <a:solidFill>
                            <a:prstClr val="ltGray"/>
                          </a:solidFill>
                        </a:ln>
                      </p166:spPr>
                    </pslz:zmPr>
                  </pslz:sldZmObj>
                </pslz:sldZm>
              </a:graphicData>
            </a:graphic>
          </p:graphicFrame>
        </mc:Choice>
        <mc:Fallback xmlns="">
          <p:pic>
            <p:nvPicPr>
              <p:cNvPr id="39" name="Slide Zoom 38">
                <a:hlinkClick r:id="rId24" action="ppaction://hlinksldjump"/>
                <a:extLst>
                  <a:ext uri="{FF2B5EF4-FFF2-40B4-BE49-F238E27FC236}">
                    <a16:creationId xmlns:a16="http://schemas.microsoft.com/office/drawing/2014/main" id="{752E887B-FC84-4125-AF36-11ADC6A9EDE3}"/>
                  </a:ext>
                </a:extLst>
              </p:cNvPr>
              <p:cNvPicPr>
                <a:picLocks noGrp="1" noRot="1" noChangeAspect="1" noMove="1" noResize="1" noEditPoints="1" noAdjustHandles="1" noChangeArrowheads="1" noChangeShapeType="1"/>
              </p:cNvPicPr>
              <p:nvPr/>
            </p:nvPicPr>
            <p:blipFill>
              <a:blip r:embed="rId25"/>
              <a:stretch>
                <a:fillRect/>
              </a:stretch>
            </p:blipFill>
            <p:spPr>
              <a:xfrm>
                <a:off x="2453680" y="5440774"/>
                <a:ext cx="1399883" cy="74281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5" name="Slide Zoom 44">
                <a:extLst>
                  <a:ext uri="{FF2B5EF4-FFF2-40B4-BE49-F238E27FC236}">
                    <a16:creationId xmlns:a16="http://schemas.microsoft.com/office/drawing/2014/main" id="{AD4A5952-5D82-4A2D-BCDE-BC0157F91729}"/>
                  </a:ext>
                </a:extLst>
              </p:cNvPr>
              <p:cNvGraphicFramePr>
                <a:graphicFrameLocks noChangeAspect="1"/>
              </p:cNvGraphicFramePr>
              <p:nvPr>
                <p:extLst>
                  <p:ext uri="{D42A27DB-BD31-4B8C-83A1-F6EECF244321}">
                    <p14:modId xmlns:p14="http://schemas.microsoft.com/office/powerpoint/2010/main" val="1464022498"/>
                  </p:ext>
                </p:extLst>
              </p:nvPr>
            </p:nvGraphicFramePr>
            <p:xfrm>
              <a:off x="7080600" y="5440774"/>
              <a:ext cx="1494203" cy="741955"/>
            </p:xfrm>
            <a:graphic>
              <a:graphicData uri="http://schemas.microsoft.com/office/powerpoint/2016/slidezoom">
                <pslz:sldZm>
                  <pslz:sldZmObj sldId="493" cId="3785885442">
                    <pslz:zmPr id="{8EA01151-8F0D-46E9-8875-136E9324DE71}" returnToParent="0" imageType="cover" transitionDur="1000">
                      <p166:blipFill xmlns:p166="http://schemas.microsoft.com/office/powerpoint/2016/6/main">
                        <a:blip r:embed="rId26"/>
                        <a:stretch>
                          <a:fillRect/>
                        </a:stretch>
                      </p166:blipFill>
                      <p166:spPr xmlns:p166="http://schemas.microsoft.com/office/powerpoint/2016/6/main">
                        <a:xfrm>
                          <a:off x="0" y="0"/>
                          <a:ext cx="1494203" cy="741955"/>
                        </a:xfrm>
                        <a:prstGeom prst="rect">
                          <a:avLst/>
                        </a:prstGeom>
                        <a:ln w="3175">
                          <a:solidFill>
                            <a:prstClr val="ltGray"/>
                          </a:solidFill>
                        </a:ln>
                      </p166:spPr>
                    </pslz:zmPr>
                  </pslz:sldZmObj>
                </pslz:sldZm>
              </a:graphicData>
            </a:graphic>
          </p:graphicFrame>
        </mc:Choice>
        <mc:Fallback xmlns="">
          <p:pic>
            <p:nvPicPr>
              <p:cNvPr id="45" name="Slide Zoom 44">
                <a:hlinkClick r:id="rId27" action="ppaction://hlinksldjump"/>
                <a:extLst>
                  <a:ext uri="{FF2B5EF4-FFF2-40B4-BE49-F238E27FC236}">
                    <a16:creationId xmlns:a16="http://schemas.microsoft.com/office/drawing/2014/main" id="{AD4A5952-5D82-4A2D-BCDE-BC0157F91729}"/>
                  </a:ext>
                </a:extLst>
              </p:cNvPr>
              <p:cNvPicPr>
                <a:picLocks noGrp="1" noRot="1" noChangeAspect="1" noMove="1" noResize="1" noEditPoints="1" noAdjustHandles="1" noChangeArrowheads="1" noChangeShapeType="1"/>
              </p:cNvPicPr>
              <p:nvPr/>
            </p:nvPicPr>
            <p:blipFill>
              <a:blip r:embed="rId28"/>
              <a:stretch>
                <a:fillRect/>
              </a:stretch>
            </p:blipFill>
            <p:spPr>
              <a:xfrm>
                <a:off x="7080600" y="5440774"/>
                <a:ext cx="1494203" cy="74195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4" name="Slide Zoom 43">
                <a:extLst>
                  <a:ext uri="{FF2B5EF4-FFF2-40B4-BE49-F238E27FC236}">
                    <a16:creationId xmlns:a16="http://schemas.microsoft.com/office/drawing/2014/main" id="{E75ED3D3-6F85-463F-BB74-8740E40EB99F}"/>
                  </a:ext>
                </a:extLst>
              </p:cNvPr>
              <p:cNvGraphicFramePr>
                <a:graphicFrameLocks noChangeAspect="1"/>
              </p:cNvGraphicFramePr>
              <p:nvPr>
                <p:extLst>
                  <p:ext uri="{D42A27DB-BD31-4B8C-83A1-F6EECF244321}">
                    <p14:modId xmlns:p14="http://schemas.microsoft.com/office/powerpoint/2010/main" val="3898952847"/>
                  </p:ext>
                </p:extLst>
              </p:nvPr>
            </p:nvGraphicFramePr>
            <p:xfrm>
              <a:off x="9441455" y="5469034"/>
              <a:ext cx="1432193" cy="685434"/>
            </p:xfrm>
            <a:graphic>
              <a:graphicData uri="http://schemas.microsoft.com/office/powerpoint/2016/slidezoom">
                <pslz:sldZm>
                  <pslz:sldZmObj sldId="494" cId="529859441">
                    <pslz:zmPr id="{A6E9A1E9-F77F-4555-9D9D-4D4B946CF289}" returnToParent="0" imageType="cover" transitionDur="1000">
                      <p166:blipFill xmlns:p166="http://schemas.microsoft.com/office/powerpoint/2016/6/main">
                        <a:blip r:embed="rId29"/>
                        <a:stretch>
                          <a:fillRect/>
                        </a:stretch>
                      </p166:blipFill>
                      <p166:spPr xmlns:p166="http://schemas.microsoft.com/office/powerpoint/2016/6/main">
                        <a:xfrm>
                          <a:off x="0" y="0"/>
                          <a:ext cx="1432193" cy="685434"/>
                        </a:xfrm>
                        <a:prstGeom prst="rect">
                          <a:avLst/>
                        </a:prstGeom>
                        <a:ln w="3175">
                          <a:solidFill>
                            <a:prstClr val="ltGray"/>
                          </a:solidFill>
                        </a:ln>
                      </p166:spPr>
                    </pslz:zmPr>
                  </pslz:sldZmObj>
                </pslz:sldZm>
              </a:graphicData>
            </a:graphic>
          </p:graphicFrame>
        </mc:Choice>
        <mc:Fallback xmlns="">
          <p:pic>
            <p:nvPicPr>
              <p:cNvPr id="44" name="Slide Zoom 43">
                <a:hlinkClick r:id="rId30" action="ppaction://hlinksldjump"/>
                <a:extLst>
                  <a:ext uri="{FF2B5EF4-FFF2-40B4-BE49-F238E27FC236}">
                    <a16:creationId xmlns:a16="http://schemas.microsoft.com/office/drawing/2014/main" id="{E75ED3D3-6F85-463F-BB74-8740E40EB99F}"/>
                  </a:ext>
                </a:extLst>
              </p:cNvPr>
              <p:cNvPicPr>
                <a:picLocks noGrp="1" noRot="1" noChangeAspect="1" noMove="1" noResize="1" noEditPoints="1" noAdjustHandles="1" noChangeArrowheads="1" noChangeShapeType="1"/>
              </p:cNvPicPr>
              <p:nvPr/>
            </p:nvPicPr>
            <p:blipFill>
              <a:blip r:embed="rId31"/>
              <a:stretch>
                <a:fillRect/>
              </a:stretch>
            </p:blipFill>
            <p:spPr>
              <a:xfrm>
                <a:off x="9441455" y="5469034"/>
                <a:ext cx="1432193" cy="68543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7" name="Slide Zoom 46">
                <a:extLst>
                  <a:ext uri="{FF2B5EF4-FFF2-40B4-BE49-F238E27FC236}">
                    <a16:creationId xmlns:a16="http://schemas.microsoft.com/office/drawing/2014/main" id="{0D30F661-22FF-4C31-8F53-ADDB8BB4E75D}"/>
                  </a:ext>
                </a:extLst>
              </p:cNvPr>
              <p:cNvGraphicFramePr>
                <a:graphicFrameLocks noChangeAspect="1"/>
              </p:cNvGraphicFramePr>
              <p:nvPr>
                <p:extLst>
                  <p:ext uri="{D42A27DB-BD31-4B8C-83A1-F6EECF244321}">
                    <p14:modId xmlns:p14="http://schemas.microsoft.com/office/powerpoint/2010/main" val="425234863"/>
                  </p:ext>
                </p:extLst>
              </p:nvPr>
            </p:nvGraphicFramePr>
            <p:xfrm>
              <a:off x="4811928" y="2633731"/>
              <a:ext cx="1382454" cy="795269"/>
            </p:xfrm>
            <a:graphic>
              <a:graphicData uri="http://schemas.microsoft.com/office/powerpoint/2016/slidezoom">
                <pslz:sldZm>
                  <pslz:sldZmObj sldId="498" cId="694178021">
                    <pslz:zmPr id="{D2FC4A37-E855-493F-900B-5D5E69425F60}" returnToParent="0" imageType="cover" transitionDur="1000">
                      <p166:blipFill xmlns:p166="http://schemas.microsoft.com/office/powerpoint/2016/6/main">
                        <a:blip r:embed="rId32"/>
                        <a:stretch>
                          <a:fillRect/>
                        </a:stretch>
                      </p166:blipFill>
                      <p166:spPr xmlns:p166="http://schemas.microsoft.com/office/powerpoint/2016/6/main">
                        <a:xfrm>
                          <a:off x="0" y="0"/>
                          <a:ext cx="1382454" cy="795269"/>
                        </a:xfrm>
                        <a:prstGeom prst="rect">
                          <a:avLst/>
                        </a:prstGeom>
                        <a:ln w="3175">
                          <a:solidFill>
                            <a:prstClr val="ltGray"/>
                          </a:solidFill>
                        </a:ln>
                      </p166:spPr>
                    </pslz:zmPr>
                  </pslz:sldZmObj>
                </pslz:sldZm>
              </a:graphicData>
            </a:graphic>
          </p:graphicFrame>
        </mc:Choice>
        <mc:Fallback xmlns="">
          <p:pic>
            <p:nvPicPr>
              <p:cNvPr id="47" name="Slide Zoom 46">
                <a:hlinkClick r:id="rId3" action="ppaction://hlinksldjump"/>
                <a:extLst>
                  <a:ext uri="{FF2B5EF4-FFF2-40B4-BE49-F238E27FC236}">
                    <a16:creationId xmlns:a16="http://schemas.microsoft.com/office/drawing/2014/main" id="{0D30F661-22FF-4C31-8F53-ADDB8BB4E75D}"/>
                  </a:ext>
                </a:extLst>
              </p:cNvPr>
              <p:cNvPicPr>
                <a:picLocks noGrp="1" noRot="1" noChangeAspect="1" noMove="1" noResize="1" noEditPoints="1" noAdjustHandles="1" noChangeArrowheads="1" noChangeShapeType="1"/>
              </p:cNvPicPr>
              <p:nvPr/>
            </p:nvPicPr>
            <p:blipFill>
              <a:blip r:embed="rId33"/>
              <a:stretch>
                <a:fillRect/>
              </a:stretch>
            </p:blipFill>
            <p:spPr>
              <a:xfrm>
                <a:off x="4811928" y="2633731"/>
                <a:ext cx="1382454" cy="795269"/>
              </a:xfrm>
              <a:prstGeom prst="rect">
                <a:avLst/>
              </a:prstGeom>
              <a:ln w="3175">
                <a:solidFill>
                  <a:prstClr val="ltGray"/>
                </a:solidFill>
              </a:ln>
            </p:spPr>
          </p:pic>
        </mc:Fallback>
      </mc:AlternateContent>
    </p:spTree>
    <p:extLst>
      <p:ext uri="{BB962C8B-B14F-4D97-AF65-F5344CB8AC3E}">
        <p14:creationId xmlns:p14="http://schemas.microsoft.com/office/powerpoint/2010/main" val="2183850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wipe(left)">
                                      <p:cBhvr>
                                        <p:cTn id="12" dur="500"/>
                                        <p:tgtEl>
                                          <p:spTgt spid="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left)">
                                      <p:cBhvr>
                                        <p:cTn id="17" dur="500"/>
                                        <p:tgtEl>
                                          <p:spTgt spid="35">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5">
                                            <p:txEl>
                                              <p:pRg st="1" end="1"/>
                                            </p:txEl>
                                          </p:spTgt>
                                        </p:tgtEl>
                                        <p:attrNameLst>
                                          <p:attrName>style.visibility</p:attrName>
                                        </p:attrNameLst>
                                      </p:cBhvr>
                                      <p:to>
                                        <p:strVal val="visible"/>
                                      </p:to>
                                    </p:set>
                                    <p:animEffect transition="in" filter="wipe(left)">
                                      <p:cBhvr>
                                        <p:cTn id="20" dur="500"/>
                                        <p:tgtEl>
                                          <p:spTgt spid="3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wipe(left)">
                                      <p:cBhvr>
                                        <p:cTn id="32" dur="500"/>
                                        <p:tgtEl>
                                          <p:spTgt spid="3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wipe(left)">
                                      <p:cBhvr>
                                        <p:cTn id="44" dur="500"/>
                                        <p:tgtEl>
                                          <p:spTgt spid="3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xEl>
                                              <p:pRg st="0" end="0"/>
                                            </p:txEl>
                                          </p:spTgt>
                                        </p:tgtEl>
                                        <p:attrNameLst>
                                          <p:attrName>style.visibility</p:attrName>
                                        </p:attrNameLst>
                                      </p:cBhvr>
                                      <p:to>
                                        <p:strVal val="visible"/>
                                      </p:to>
                                    </p:set>
                                    <p:animEffect transition="in" filter="wipe(left)">
                                      <p:cBhvr>
                                        <p:cTn id="56" dur="500"/>
                                        <p:tgtEl>
                                          <p:spTgt spid="3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40">
                                            <p:txEl>
                                              <p:pRg st="0" end="0"/>
                                            </p:txEl>
                                          </p:spTgt>
                                        </p:tgtEl>
                                        <p:attrNameLst>
                                          <p:attrName>style.visibility</p:attrName>
                                        </p:attrNameLst>
                                      </p:cBhvr>
                                      <p:to>
                                        <p:strVal val="visible"/>
                                      </p:to>
                                    </p:set>
                                    <p:animEffect transition="in" filter="wipe(left)">
                                      <p:cBhvr>
                                        <p:cTn id="68" dur="500"/>
                                        <p:tgtEl>
                                          <p:spTgt spid="4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p:cTn id="73" dur="500" fill="hold"/>
                                        <p:tgtEl>
                                          <p:spTgt spid="52"/>
                                        </p:tgtEl>
                                        <p:attrNameLst>
                                          <p:attrName>ppt_w</p:attrName>
                                        </p:attrNameLst>
                                      </p:cBhvr>
                                      <p:tavLst>
                                        <p:tav tm="0">
                                          <p:val>
                                            <p:fltVal val="0"/>
                                          </p:val>
                                        </p:tav>
                                        <p:tav tm="100000">
                                          <p:val>
                                            <p:strVal val="#ppt_w"/>
                                          </p:val>
                                        </p:tav>
                                      </p:tavLst>
                                    </p:anim>
                                    <p:anim calcmode="lin" valueType="num">
                                      <p:cBhvr>
                                        <p:cTn id="74" dur="500" fill="hold"/>
                                        <p:tgtEl>
                                          <p:spTgt spid="52"/>
                                        </p:tgtEl>
                                        <p:attrNameLst>
                                          <p:attrName>ppt_h</p:attrName>
                                        </p:attrNameLst>
                                      </p:cBhvr>
                                      <p:tavLst>
                                        <p:tav tm="0">
                                          <p:val>
                                            <p:fltVal val="0"/>
                                          </p:val>
                                        </p:tav>
                                        <p:tav tm="100000">
                                          <p:val>
                                            <p:strVal val="#ppt_h"/>
                                          </p:val>
                                        </p:tav>
                                      </p:tavLst>
                                    </p:anim>
                                    <p:animEffect transition="in" filter="fade">
                                      <p:cBhvr>
                                        <p:cTn id="75" dur="500"/>
                                        <p:tgtEl>
                                          <p:spTgt spid="5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1">
                                            <p:txEl>
                                              <p:pRg st="0" end="0"/>
                                            </p:txEl>
                                          </p:spTgt>
                                        </p:tgtEl>
                                        <p:attrNameLst>
                                          <p:attrName>style.visibility</p:attrName>
                                        </p:attrNameLst>
                                      </p:cBhvr>
                                      <p:to>
                                        <p:strVal val="visible"/>
                                      </p:to>
                                    </p:set>
                                    <p:animEffect transition="in" filter="wipe(left)">
                                      <p:cBhvr>
                                        <p:cTn id="80" dur="500"/>
                                        <p:tgtEl>
                                          <p:spTgt spid="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p:cTn id="85" dur="500" fill="hold"/>
                                        <p:tgtEl>
                                          <p:spTgt spid="45"/>
                                        </p:tgtEl>
                                        <p:attrNameLst>
                                          <p:attrName>ppt_w</p:attrName>
                                        </p:attrNameLst>
                                      </p:cBhvr>
                                      <p:tavLst>
                                        <p:tav tm="0">
                                          <p:val>
                                            <p:fltVal val="0"/>
                                          </p:val>
                                        </p:tav>
                                        <p:tav tm="100000">
                                          <p:val>
                                            <p:strVal val="#ppt_w"/>
                                          </p:val>
                                        </p:tav>
                                      </p:tavLst>
                                    </p:anim>
                                    <p:anim calcmode="lin" valueType="num">
                                      <p:cBhvr>
                                        <p:cTn id="86" dur="500" fill="hold"/>
                                        <p:tgtEl>
                                          <p:spTgt spid="45"/>
                                        </p:tgtEl>
                                        <p:attrNameLst>
                                          <p:attrName>ppt_h</p:attrName>
                                        </p:attrNameLst>
                                      </p:cBhvr>
                                      <p:tavLst>
                                        <p:tav tm="0">
                                          <p:val>
                                            <p:fltVal val="0"/>
                                          </p:val>
                                        </p:tav>
                                        <p:tav tm="100000">
                                          <p:val>
                                            <p:strVal val="#ppt_h"/>
                                          </p:val>
                                        </p:tav>
                                      </p:tavLst>
                                    </p:anim>
                                    <p:animEffect transition="in" filter="fade">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2">
                                            <p:txEl>
                                              <p:pRg st="0" end="0"/>
                                            </p:txEl>
                                          </p:spTgt>
                                        </p:tgtEl>
                                        <p:attrNameLst>
                                          <p:attrName>style.visibility</p:attrName>
                                        </p:attrNameLst>
                                      </p:cBhvr>
                                      <p:to>
                                        <p:strVal val="visible"/>
                                      </p:to>
                                    </p:set>
                                    <p:animEffect transition="in" filter="wipe(left)">
                                      <p:cBhvr>
                                        <p:cTn id="92" dur="500"/>
                                        <p:tgtEl>
                                          <p:spTgt spid="42">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0D0-6935-4144-A5FB-6E540536832C}"/>
              </a:ext>
            </a:extLst>
          </p:cNvPr>
          <p:cNvSpPr>
            <a:spLocks noGrp="1"/>
          </p:cNvSpPr>
          <p:nvPr>
            <p:ph type="title"/>
          </p:nvPr>
        </p:nvSpPr>
        <p:spPr>
          <a:xfrm>
            <a:off x="409903" y="514332"/>
            <a:ext cx="11013472" cy="564999"/>
          </a:xfrm>
        </p:spPr>
        <p:txBody>
          <a:bodyPr>
            <a:noAutofit/>
          </a:bodyPr>
          <a:lstStyle/>
          <a:p>
            <a:r>
              <a:rPr lang="en-GB" sz="4000" b="1" dirty="0">
                <a:latin typeface="Tw Cen MT" panose="020B0602020104020603" pitchFamily="34" charset="0"/>
              </a:rPr>
              <a:t>COVID-19 risk-assessment: </a:t>
            </a:r>
            <a:r>
              <a:rPr lang="en-GB" sz="4000" b="1" dirty="0">
                <a:solidFill>
                  <a:srgbClr val="32BCEE"/>
                </a:solidFill>
                <a:latin typeface="Tw Cen MT" panose="020B0602020104020603" pitchFamily="34" charset="0"/>
              </a:rPr>
              <a:t>STEP 1</a:t>
            </a:r>
          </a:p>
        </p:txBody>
      </p:sp>
      <p:sp>
        <p:nvSpPr>
          <p:cNvPr id="7" name="Freeform: Shape 6">
            <a:extLst>
              <a:ext uri="{FF2B5EF4-FFF2-40B4-BE49-F238E27FC236}">
                <a16:creationId xmlns:a16="http://schemas.microsoft.com/office/drawing/2014/main" id="{E1F13C33-A394-4366-8171-94C521429BAD}"/>
              </a:ext>
            </a:extLst>
          </p:cNvPr>
          <p:cNvSpPr/>
          <p:nvPr/>
        </p:nvSpPr>
        <p:spPr>
          <a:xfrm>
            <a:off x="409903" y="1207695"/>
            <a:ext cx="2051029" cy="374400"/>
          </a:xfrm>
          <a:custGeom>
            <a:avLst/>
            <a:gdLst>
              <a:gd name="connsiteX0" fmla="*/ 0 w 1912144"/>
              <a:gd name="connsiteY0" fmla="*/ 0 h 374400"/>
              <a:gd name="connsiteX1" fmla="*/ 1912144 w 1912144"/>
              <a:gd name="connsiteY1" fmla="*/ 0 h 374400"/>
              <a:gd name="connsiteX2" fmla="*/ 1912144 w 1912144"/>
              <a:gd name="connsiteY2" fmla="*/ 374400 h 374400"/>
              <a:gd name="connsiteX3" fmla="*/ 0 w 1912144"/>
              <a:gd name="connsiteY3" fmla="*/ 374400 h 374400"/>
              <a:gd name="connsiteX4" fmla="*/ 0 w 19121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44" h="374400">
                <a:moveTo>
                  <a:pt x="0" y="0"/>
                </a:moveTo>
                <a:lnTo>
                  <a:pt x="1912144" y="0"/>
                </a:lnTo>
                <a:lnTo>
                  <a:pt x="1912144" y="374400"/>
                </a:lnTo>
                <a:lnTo>
                  <a:pt x="0" y="374400"/>
                </a:lnTo>
                <a:lnTo>
                  <a:pt x="0" y="0"/>
                </a:lnTo>
                <a:close/>
              </a:path>
            </a:pathLst>
          </a:custGeom>
          <a:solidFill>
            <a:srgbClr val="0161B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w Cen MT" panose="020B0602020104020603" pitchFamily="34" charset="0"/>
              </a:rPr>
              <a:t>Q1:</a:t>
            </a:r>
          </a:p>
        </p:txBody>
      </p:sp>
      <p:sp>
        <p:nvSpPr>
          <p:cNvPr id="8" name="Freeform: Shape 7">
            <a:extLst>
              <a:ext uri="{FF2B5EF4-FFF2-40B4-BE49-F238E27FC236}">
                <a16:creationId xmlns:a16="http://schemas.microsoft.com/office/drawing/2014/main" id="{2D2694CE-A94A-475F-B47B-9D87721DCB74}"/>
              </a:ext>
            </a:extLst>
          </p:cNvPr>
          <p:cNvSpPr/>
          <p:nvPr/>
        </p:nvSpPr>
        <p:spPr>
          <a:xfrm>
            <a:off x="409903" y="1582095"/>
            <a:ext cx="2051029" cy="2262591"/>
          </a:xfrm>
          <a:custGeom>
            <a:avLst/>
            <a:gdLst>
              <a:gd name="connsiteX0" fmla="*/ 0 w 1912144"/>
              <a:gd name="connsiteY0" fmla="*/ 0 h 1813139"/>
              <a:gd name="connsiteX1" fmla="*/ 1912144 w 1912144"/>
              <a:gd name="connsiteY1" fmla="*/ 0 h 1813139"/>
              <a:gd name="connsiteX2" fmla="*/ 1912144 w 1912144"/>
              <a:gd name="connsiteY2" fmla="*/ 1813139 h 1813139"/>
              <a:gd name="connsiteX3" fmla="*/ 0 w 1912144"/>
              <a:gd name="connsiteY3" fmla="*/ 1813139 h 1813139"/>
              <a:gd name="connsiteX4" fmla="*/ 0 w 1912144"/>
              <a:gd name="connsiteY4" fmla="*/ 0 h 181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44" h="1813139">
                <a:moveTo>
                  <a:pt x="0" y="0"/>
                </a:moveTo>
                <a:lnTo>
                  <a:pt x="1912144" y="0"/>
                </a:lnTo>
                <a:lnTo>
                  <a:pt x="1912144" y="1813139"/>
                </a:lnTo>
                <a:lnTo>
                  <a:pt x="0" y="1813139"/>
                </a:lnTo>
                <a:lnTo>
                  <a:pt x="0" y="0"/>
                </a:lnTo>
                <a:close/>
              </a:path>
            </a:pathLst>
          </a:custGeom>
          <a:solidFill>
            <a:srgbClr val="32BCEE">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algn="ctr" defTabSz="666750">
              <a:lnSpc>
                <a:spcPct val="90000"/>
              </a:lnSpc>
              <a:spcBef>
                <a:spcPct val="0"/>
              </a:spcBef>
              <a:spcAft>
                <a:spcPct val="15000"/>
              </a:spcAft>
            </a:pPr>
            <a:r>
              <a:rPr lang="en-GB" sz="1500" kern="1200" dirty="0">
                <a:solidFill>
                  <a:schemeClr val="bg1"/>
                </a:solidFill>
                <a:latin typeface="Tw Cen MT" panose="020B0602020104020603" pitchFamily="34" charset="0"/>
              </a:rPr>
              <a:t>Have you tested positive for COVID-19 in the last 7 days?</a:t>
            </a:r>
          </a:p>
        </p:txBody>
      </p:sp>
      <p:sp>
        <p:nvSpPr>
          <p:cNvPr id="9" name="Freeform: Shape 8">
            <a:extLst>
              <a:ext uri="{FF2B5EF4-FFF2-40B4-BE49-F238E27FC236}">
                <a16:creationId xmlns:a16="http://schemas.microsoft.com/office/drawing/2014/main" id="{3576C14B-312B-4659-A3E1-4C89B89E1B38}"/>
              </a:ext>
            </a:extLst>
          </p:cNvPr>
          <p:cNvSpPr/>
          <p:nvPr/>
        </p:nvSpPr>
        <p:spPr>
          <a:xfrm>
            <a:off x="2748076" y="1207695"/>
            <a:ext cx="2051029" cy="374400"/>
          </a:xfrm>
          <a:custGeom>
            <a:avLst/>
            <a:gdLst>
              <a:gd name="connsiteX0" fmla="*/ 0 w 1912144"/>
              <a:gd name="connsiteY0" fmla="*/ 0 h 374400"/>
              <a:gd name="connsiteX1" fmla="*/ 1912144 w 1912144"/>
              <a:gd name="connsiteY1" fmla="*/ 0 h 374400"/>
              <a:gd name="connsiteX2" fmla="*/ 1912144 w 1912144"/>
              <a:gd name="connsiteY2" fmla="*/ 374400 h 374400"/>
              <a:gd name="connsiteX3" fmla="*/ 0 w 1912144"/>
              <a:gd name="connsiteY3" fmla="*/ 374400 h 374400"/>
              <a:gd name="connsiteX4" fmla="*/ 0 w 19121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44" h="374400">
                <a:moveTo>
                  <a:pt x="0" y="0"/>
                </a:moveTo>
                <a:lnTo>
                  <a:pt x="1912144" y="0"/>
                </a:lnTo>
                <a:lnTo>
                  <a:pt x="1912144" y="374400"/>
                </a:lnTo>
                <a:lnTo>
                  <a:pt x="0" y="374400"/>
                </a:lnTo>
                <a:lnTo>
                  <a:pt x="0" y="0"/>
                </a:lnTo>
                <a:close/>
              </a:path>
            </a:pathLst>
          </a:custGeom>
          <a:solidFill>
            <a:srgbClr val="0161B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w Cen MT" panose="020B0602020104020603" pitchFamily="34" charset="0"/>
              </a:rPr>
              <a:t>Q2:</a:t>
            </a:r>
          </a:p>
        </p:txBody>
      </p:sp>
      <p:sp>
        <p:nvSpPr>
          <p:cNvPr id="10" name="Freeform: Shape 9">
            <a:extLst>
              <a:ext uri="{FF2B5EF4-FFF2-40B4-BE49-F238E27FC236}">
                <a16:creationId xmlns:a16="http://schemas.microsoft.com/office/drawing/2014/main" id="{1D3A413C-1769-4DE9-B085-6B515C28F6D1}"/>
              </a:ext>
            </a:extLst>
          </p:cNvPr>
          <p:cNvSpPr/>
          <p:nvPr/>
        </p:nvSpPr>
        <p:spPr>
          <a:xfrm>
            <a:off x="2748076" y="1582095"/>
            <a:ext cx="2051029" cy="2262591"/>
          </a:xfrm>
          <a:custGeom>
            <a:avLst/>
            <a:gdLst>
              <a:gd name="connsiteX0" fmla="*/ 0 w 1912144"/>
              <a:gd name="connsiteY0" fmla="*/ 0 h 1813139"/>
              <a:gd name="connsiteX1" fmla="*/ 1912144 w 1912144"/>
              <a:gd name="connsiteY1" fmla="*/ 0 h 1813139"/>
              <a:gd name="connsiteX2" fmla="*/ 1912144 w 1912144"/>
              <a:gd name="connsiteY2" fmla="*/ 1813139 h 1813139"/>
              <a:gd name="connsiteX3" fmla="*/ 0 w 1912144"/>
              <a:gd name="connsiteY3" fmla="*/ 1813139 h 1813139"/>
              <a:gd name="connsiteX4" fmla="*/ 0 w 1912144"/>
              <a:gd name="connsiteY4" fmla="*/ 0 h 181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44" h="1813139">
                <a:moveTo>
                  <a:pt x="0" y="0"/>
                </a:moveTo>
                <a:lnTo>
                  <a:pt x="1912144" y="0"/>
                </a:lnTo>
                <a:lnTo>
                  <a:pt x="1912144" y="1813139"/>
                </a:lnTo>
                <a:lnTo>
                  <a:pt x="0" y="1813139"/>
                </a:lnTo>
                <a:lnTo>
                  <a:pt x="0" y="0"/>
                </a:lnTo>
                <a:close/>
              </a:path>
            </a:pathLst>
          </a:custGeom>
          <a:solidFill>
            <a:srgbClr val="32BCEE">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algn="ctr" defTabSz="666750">
              <a:lnSpc>
                <a:spcPct val="90000"/>
              </a:lnSpc>
              <a:spcBef>
                <a:spcPct val="0"/>
              </a:spcBef>
              <a:spcAft>
                <a:spcPct val="15000"/>
              </a:spcAft>
            </a:pPr>
            <a:r>
              <a:rPr lang="en-GB" sz="1500" kern="1200" dirty="0">
                <a:solidFill>
                  <a:schemeClr val="bg1"/>
                </a:solidFill>
                <a:latin typeface="Tw Cen MT" panose="020B0602020104020603" pitchFamily="34" charset="0"/>
              </a:rPr>
              <a:t>Are you waiting for a COVID-19 test</a:t>
            </a:r>
          </a:p>
          <a:p>
            <a:pPr marL="0" lvl="1" algn="ctr" defTabSz="666750">
              <a:lnSpc>
                <a:spcPct val="90000"/>
              </a:lnSpc>
              <a:spcBef>
                <a:spcPct val="0"/>
              </a:spcBef>
              <a:spcAft>
                <a:spcPct val="15000"/>
              </a:spcAft>
            </a:pPr>
            <a:r>
              <a:rPr lang="en-GB" sz="1500" kern="1200" dirty="0">
                <a:solidFill>
                  <a:schemeClr val="bg1"/>
                </a:solidFill>
                <a:latin typeface="Tw Cen MT" panose="020B0602020104020603" pitchFamily="34" charset="0"/>
              </a:rPr>
              <a:t> or </a:t>
            </a:r>
          </a:p>
          <a:p>
            <a:pPr marL="0" lvl="1" algn="ctr" defTabSz="666750">
              <a:lnSpc>
                <a:spcPct val="90000"/>
              </a:lnSpc>
              <a:spcBef>
                <a:spcPct val="0"/>
              </a:spcBef>
              <a:spcAft>
                <a:spcPct val="15000"/>
              </a:spcAft>
            </a:pPr>
            <a:r>
              <a:rPr lang="en-GB" sz="1500" kern="1200" dirty="0">
                <a:solidFill>
                  <a:schemeClr val="bg1"/>
                </a:solidFill>
                <a:latin typeface="Tw Cen MT" panose="020B0602020104020603" pitchFamily="34" charset="0"/>
              </a:rPr>
              <a:t>the results?</a:t>
            </a:r>
          </a:p>
        </p:txBody>
      </p:sp>
      <p:sp>
        <p:nvSpPr>
          <p:cNvPr id="11" name="Freeform: Shape 10">
            <a:extLst>
              <a:ext uri="{FF2B5EF4-FFF2-40B4-BE49-F238E27FC236}">
                <a16:creationId xmlns:a16="http://schemas.microsoft.com/office/drawing/2014/main" id="{85DA4823-4070-49FB-93F8-84D3B68DF859}"/>
              </a:ext>
            </a:extLst>
          </p:cNvPr>
          <p:cNvSpPr/>
          <p:nvPr/>
        </p:nvSpPr>
        <p:spPr>
          <a:xfrm>
            <a:off x="5086250" y="1207695"/>
            <a:ext cx="2051029" cy="374400"/>
          </a:xfrm>
          <a:custGeom>
            <a:avLst/>
            <a:gdLst>
              <a:gd name="connsiteX0" fmla="*/ 0 w 1912144"/>
              <a:gd name="connsiteY0" fmla="*/ 0 h 374400"/>
              <a:gd name="connsiteX1" fmla="*/ 1912144 w 1912144"/>
              <a:gd name="connsiteY1" fmla="*/ 0 h 374400"/>
              <a:gd name="connsiteX2" fmla="*/ 1912144 w 1912144"/>
              <a:gd name="connsiteY2" fmla="*/ 374400 h 374400"/>
              <a:gd name="connsiteX3" fmla="*/ 0 w 1912144"/>
              <a:gd name="connsiteY3" fmla="*/ 374400 h 374400"/>
              <a:gd name="connsiteX4" fmla="*/ 0 w 19121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44" h="374400">
                <a:moveTo>
                  <a:pt x="0" y="0"/>
                </a:moveTo>
                <a:lnTo>
                  <a:pt x="1912144" y="0"/>
                </a:lnTo>
                <a:lnTo>
                  <a:pt x="1912144" y="374400"/>
                </a:lnTo>
                <a:lnTo>
                  <a:pt x="0" y="374400"/>
                </a:lnTo>
                <a:lnTo>
                  <a:pt x="0" y="0"/>
                </a:lnTo>
                <a:close/>
              </a:path>
            </a:pathLst>
          </a:custGeom>
          <a:solidFill>
            <a:srgbClr val="0161B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w Cen MT" panose="020B0602020104020603" pitchFamily="34" charset="0"/>
              </a:rPr>
              <a:t>Q3:</a:t>
            </a:r>
          </a:p>
        </p:txBody>
      </p:sp>
      <p:sp>
        <p:nvSpPr>
          <p:cNvPr id="12" name="Freeform: Shape 11">
            <a:extLst>
              <a:ext uri="{FF2B5EF4-FFF2-40B4-BE49-F238E27FC236}">
                <a16:creationId xmlns:a16="http://schemas.microsoft.com/office/drawing/2014/main" id="{0FEC18D8-F85C-4923-A9B0-BCE61EB8CC52}"/>
              </a:ext>
            </a:extLst>
          </p:cNvPr>
          <p:cNvSpPr/>
          <p:nvPr/>
        </p:nvSpPr>
        <p:spPr>
          <a:xfrm>
            <a:off x="5086250" y="1582095"/>
            <a:ext cx="2051029" cy="2262591"/>
          </a:xfrm>
          <a:custGeom>
            <a:avLst/>
            <a:gdLst>
              <a:gd name="connsiteX0" fmla="*/ 0 w 1912144"/>
              <a:gd name="connsiteY0" fmla="*/ 0 h 1813139"/>
              <a:gd name="connsiteX1" fmla="*/ 1912144 w 1912144"/>
              <a:gd name="connsiteY1" fmla="*/ 0 h 1813139"/>
              <a:gd name="connsiteX2" fmla="*/ 1912144 w 1912144"/>
              <a:gd name="connsiteY2" fmla="*/ 1813139 h 1813139"/>
              <a:gd name="connsiteX3" fmla="*/ 0 w 1912144"/>
              <a:gd name="connsiteY3" fmla="*/ 1813139 h 1813139"/>
              <a:gd name="connsiteX4" fmla="*/ 0 w 1912144"/>
              <a:gd name="connsiteY4" fmla="*/ 0 h 181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44" h="1813139">
                <a:moveTo>
                  <a:pt x="0" y="0"/>
                </a:moveTo>
                <a:lnTo>
                  <a:pt x="1912144" y="0"/>
                </a:lnTo>
                <a:lnTo>
                  <a:pt x="1912144" y="1813139"/>
                </a:lnTo>
                <a:lnTo>
                  <a:pt x="0" y="1813139"/>
                </a:lnTo>
                <a:lnTo>
                  <a:pt x="0" y="0"/>
                </a:lnTo>
                <a:close/>
              </a:path>
            </a:pathLst>
          </a:custGeom>
          <a:solidFill>
            <a:srgbClr val="32BCEE">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0" lvl="1" algn="ctr" defTabSz="577850">
              <a:lnSpc>
                <a:spcPct val="90000"/>
              </a:lnSpc>
              <a:spcBef>
                <a:spcPct val="0"/>
              </a:spcBef>
              <a:spcAft>
                <a:spcPct val="15000"/>
              </a:spcAft>
            </a:pPr>
            <a:r>
              <a:rPr lang="en-GB" sz="1500" kern="1200" dirty="0">
                <a:solidFill>
                  <a:schemeClr val="bg1"/>
                </a:solidFill>
                <a:latin typeface="Tw Cen MT" panose="020B0602020104020603" pitchFamily="34" charset="0"/>
              </a:rPr>
              <a:t>Do you have any of the following symptoms:</a:t>
            </a:r>
          </a:p>
          <a:p>
            <a:pPr marL="114300" lvl="1" indent="-114300" algn="l" defTabSz="577850">
              <a:lnSpc>
                <a:spcPct val="90000"/>
              </a:lnSpc>
              <a:spcBef>
                <a:spcPct val="0"/>
              </a:spcBef>
              <a:spcAft>
                <a:spcPct val="15000"/>
              </a:spcAft>
              <a:buChar char="•"/>
            </a:pPr>
            <a:r>
              <a:rPr lang="en-GB" sz="1500" kern="1200" dirty="0">
                <a:solidFill>
                  <a:schemeClr val="bg1"/>
                </a:solidFill>
                <a:latin typeface="Tw Cen MT" panose="020B0602020104020603" pitchFamily="34" charset="0"/>
              </a:rPr>
              <a:t>New, continuous cough*; </a:t>
            </a:r>
          </a:p>
          <a:p>
            <a:pPr marL="114300" lvl="1" indent="-114300" algn="l" defTabSz="577850">
              <a:lnSpc>
                <a:spcPct val="90000"/>
              </a:lnSpc>
              <a:spcBef>
                <a:spcPct val="0"/>
              </a:spcBef>
              <a:spcAft>
                <a:spcPct val="15000"/>
              </a:spcAft>
              <a:buChar char="•"/>
            </a:pPr>
            <a:r>
              <a:rPr lang="en-GB" sz="1500" kern="1200" dirty="0">
                <a:solidFill>
                  <a:schemeClr val="bg1"/>
                </a:solidFill>
                <a:latin typeface="Tw Cen MT" panose="020B0602020104020603" pitchFamily="34" charset="0"/>
              </a:rPr>
              <a:t>High temperature or fever; </a:t>
            </a:r>
          </a:p>
          <a:p>
            <a:pPr marL="114300" lvl="1" indent="-114300" algn="l" defTabSz="577850">
              <a:lnSpc>
                <a:spcPct val="90000"/>
              </a:lnSpc>
              <a:spcBef>
                <a:spcPct val="0"/>
              </a:spcBef>
              <a:spcAft>
                <a:spcPct val="15000"/>
              </a:spcAft>
              <a:buChar char="•"/>
            </a:pPr>
            <a:r>
              <a:rPr lang="en-GB" sz="1500" kern="1200" dirty="0">
                <a:solidFill>
                  <a:schemeClr val="bg1"/>
                </a:solidFill>
                <a:latin typeface="Tw Cen MT" panose="020B0602020104020603" pitchFamily="34" charset="0"/>
              </a:rPr>
              <a:t>Loss of, or change in, sense of smell or taste? </a:t>
            </a:r>
          </a:p>
        </p:txBody>
      </p:sp>
      <p:sp>
        <p:nvSpPr>
          <p:cNvPr id="13" name="Freeform: Shape 12">
            <a:extLst>
              <a:ext uri="{FF2B5EF4-FFF2-40B4-BE49-F238E27FC236}">
                <a16:creationId xmlns:a16="http://schemas.microsoft.com/office/drawing/2014/main" id="{91CCE93A-1DFB-42B8-8DD3-1700F33C3371}"/>
              </a:ext>
            </a:extLst>
          </p:cNvPr>
          <p:cNvSpPr/>
          <p:nvPr/>
        </p:nvSpPr>
        <p:spPr>
          <a:xfrm>
            <a:off x="7424424" y="1207695"/>
            <a:ext cx="2051029" cy="374400"/>
          </a:xfrm>
          <a:custGeom>
            <a:avLst/>
            <a:gdLst>
              <a:gd name="connsiteX0" fmla="*/ 0 w 1912144"/>
              <a:gd name="connsiteY0" fmla="*/ 0 h 374400"/>
              <a:gd name="connsiteX1" fmla="*/ 1912144 w 1912144"/>
              <a:gd name="connsiteY1" fmla="*/ 0 h 374400"/>
              <a:gd name="connsiteX2" fmla="*/ 1912144 w 1912144"/>
              <a:gd name="connsiteY2" fmla="*/ 374400 h 374400"/>
              <a:gd name="connsiteX3" fmla="*/ 0 w 1912144"/>
              <a:gd name="connsiteY3" fmla="*/ 374400 h 374400"/>
              <a:gd name="connsiteX4" fmla="*/ 0 w 19121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44" h="374400">
                <a:moveTo>
                  <a:pt x="0" y="0"/>
                </a:moveTo>
                <a:lnTo>
                  <a:pt x="1912144" y="0"/>
                </a:lnTo>
                <a:lnTo>
                  <a:pt x="1912144" y="374400"/>
                </a:lnTo>
                <a:lnTo>
                  <a:pt x="0" y="374400"/>
                </a:lnTo>
                <a:lnTo>
                  <a:pt x="0" y="0"/>
                </a:lnTo>
                <a:close/>
              </a:path>
            </a:pathLst>
          </a:custGeom>
          <a:solidFill>
            <a:srgbClr val="0161B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w Cen MT" panose="020B0602020104020603" pitchFamily="34" charset="0"/>
              </a:rPr>
              <a:t>Q4:</a:t>
            </a:r>
          </a:p>
        </p:txBody>
      </p:sp>
      <p:sp>
        <p:nvSpPr>
          <p:cNvPr id="14" name="Freeform: Shape 13">
            <a:extLst>
              <a:ext uri="{FF2B5EF4-FFF2-40B4-BE49-F238E27FC236}">
                <a16:creationId xmlns:a16="http://schemas.microsoft.com/office/drawing/2014/main" id="{505F8824-B1A9-4792-BED9-A5D7585810E8}"/>
              </a:ext>
            </a:extLst>
          </p:cNvPr>
          <p:cNvSpPr/>
          <p:nvPr/>
        </p:nvSpPr>
        <p:spPr>
          <a:xfrm>
            <a:off x="7424424" y="1582095"/>
            <a:ext cx="2051029" cy="2262591"/>
          </a:xfrm>
          <a:custGeom>
            <a:avLst/>
            <a:gdLst>
              <a:gd name="connsiteX0" fmla="*/ 0 w 1912144"/>
              <a:gd name="connsiteY0" fmla="*/ 0 h 1813139"/>
              <a:gd name="connsiteX1" fmla="*/ 1912144 w 1912144"/>
              <a:gd name="connsiteY1" fmla="*/ 0 h 1813139"/>
              <a:gd name="connsiteX2" fmla="*/ 1912144 w 1912144"/>
              <a:gd name="connsiteY2" fmla="*/ 1813139 h 1813139"/>
              <a:gd name="connsiteX3" fmla="*/ 0 w 1912144"/>
              <a:gd name="connsiteY3" fmla="*/ 1813139 h 1813139"/>
              <a:gd name="connsiteX4" fmla="*/ 0 w 1912144"/>
              <a:gd name="connsiteY4" fmla="*/ 0 h 181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44" h="1813139">
                <a:moveTo>
                  <a:pt x="0" y="0"/>
                </a:moveTo>
                <a:lnTo>
                  <a:pt x="1912144" y="0"/>
                </a:lnTo>
                <a:lnTo>
                  <a:pt x="1912144" y="1813139"/>
                </a:lnTo>
                <a:lnTo>
                  <a:pt x="0" y="1813139"/>
                </a:lnTo>
                <a:lnTo>
                  <a:pt x="0" y="0"/>
                </a:lnTo>
                <a:close/>
              </a:path>
            </a:pathLst>
          </a:custGeom>
          <a:solidFill>
            <a:srgbClr val="32BCEE">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0" lvl="1" algn="ctr" defTabSz="577850">
              <a:lnSpc>
                <a:spcPct val="90000"/>
              </a:lnSpc>
              <a:spcBef>
                <a:spcPct val="0"/>
              </a:spcBef>
              <a:spcAft>
                <a:spcPct val="15000"/>
              </a:spcAft>
            </a:pPr>
            <a:r>
              <a:rPr lang="en-GB" sz="1500" kern="1200" dirty="0">
                <a:solidFill>
                  <a:schemeClr val="bg1"/>
                </a:solidFill>
                <a:latin typeface="Tw Cen MT" panose="020B0602020104020603" pitchFamily="34" charset="0"/>
              </a:rPr>
              <a:t>Do you live with someone who has either tested positive for COVID-19 </a:t>
            </a:r>
          </a:p>
          <a:p>
            <a:pPr marL="0" lvl="1" algn="ctr" defTabSz="577850">
              <a:lnSpc>
                <a:spcPct val="90000"/>
              </a:lnSpc>
              <a:spcBef>
                <a:spcPct val="0"/>
              </a:spcBef>
              <a:spcAft>
                <a:spcPct val="15000"/>
              </a:spcAft>
            </a:pPr>
            <a:r>
              <a:rPr lang="en-GB" sz="1500" kern="1200" dirty="0">
                <a:solidFill>
                  <a:schemeClr val="bg1"/>
                </a:solidFill>
                <a:latin typeface="Tw Cen MT" panose="020B0602020104020603" pitchFamily="34" charset="0"/>
              </a:rPr>
              <a:t>or </a:t>
            </a:r>
          </a:p>
          <a:p>
            <a:pPr marL="0" lvl="1" algn="ctr" defTabSz="577850">
              <a:lnSpc>
                <a:spcPct val="90000"/>
              </a:lnSpc>
              <a:spcBef>
                <a:spcPct val="0"/>
              </a:spcBef>
              <a:spcAft>
                <a:spcPct val="15000"/>
              </a:spcAft>
            </a:pPr>
            <a:r>
              <a:rPr lang="en-GB" sz="1500" kern="1200" dirty="0">
                <a:solidFill>
                  <a:schemeClr val="bg1"/>
                </a:solidFill>
                <a:latin typeface="Tw Cen MT" panose="020B0602020104020603" pitchFamily="34" charset="0"/>
              </a:rPr>
              <a:t>had symptoms of COVID-19 in the last 14 days?</a:t>
            </a:r>
          </a:p>
        </p:txBody>
      </p:sp>
      <p:sp>
        <p:nvSpPr>
          <p:cNvPr id="15" name="Freeform: Shape 14">
            <a:extLst>
              <a:ext uri="{FF2B5EF4-FFF2-40B4-BE49-F238E27FC236}">
                <a16:creationId xmlns:a16="http://schemas.microsoft.com/office/drawing/2014/main" id="{F4526ED1-E7D5-4896-BE0A-8EC5C999E3B8}"/>
              </a:ext>
            </a:extLst>
          </p:cNvPr>
          <p:cNvSpPr/>
          <p:nvPr/>
        </p:nvSpPr>
        <p:spPr>
          <a:xfrm>
            <a:off x="9762598" y="1207695"/>
            <a:ext cx="2051029" cy="374400"/>
          </a:xfrm>
          <a:custGeom>
            <a:avLst/>
            <a:gdLst>
              <a:gd name="connsiteX0" fmla="*/ 0 w 1912144"/>
              <a:gd name="connsiteY0" fmla="*/ 0 h 374400"/>
              <a:gd name="connsiteX1" fmla="*/ 1912144 w 1912144"/>
              <a:gd name="connsiteY1" fmla="*/ 0 h 374400"/>
              <a:gd name="connsiteX2" fmla="*/ 1912144 w 1912144"/>
              <a:gd name="connsiteY2" fmla="*/ 374400 h 374400"/>
              <a:gd name="connsiteX3" fmla="*/ 0 w 1912144"/>
              <a:gd name="connsiteY3" fmla="*/ 374400 h 374400"/>
              <a:gd name="connsiteX4" fmla="*/ 0 w 19121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44" h="374400">
                <a:moveTo>
                  <a:pt x="0" y="0"/>
                </a:moveTo>
                <a:lnTo>
                  <a:pt x="1912144" y="0"/>
                </a:lnTo>
                <a:lnTo>
                  <a:pt x="1912144" y="374400"/>
                </a:lnTo>
                <a:lnTo>
                  <a:pt x="0" y="374400"/>
                </a:lnTo>
                <a:lnTo>
                  <a:pt x="0" y="0"/>
                </a:lnTo>
                <a:close/>
              </a:path>
            </a:pathLst>
          </a:custGeom>
          <a:solidFill>
            <a:srgbClr val="0161B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w Cen MT" panose="020B0602020104020603" pitchFamily="34" charset="0"/>
              </a:rPr>
              <a:t>Q5:</a:t>
            </a:r>
          </a:p>
        </p:txBody>
      </p:sp>
      <p:sp>
        <p:nvSpPr>
          <p:cNvPr id="16" name="Freeform: Shape 15">
            <a:extLst>
              <a:ext uri="{FF2B5EF4-FFF2-40B4-BE49-F238E27FC236}">
                <a16:creationId xmlns:a16="http://schemas.microsoft.com/office/drawing/2014/main" id="{CF15DBC9-A186-4C1F-8C78-52ABA3A4B330}"/>
              </a:ext>
            </a:extLst>
          </p:cNvPr>
          <p:cNvSpPr/>
          <p:nvPr/>
        </p:nvSpPr>
        <p:spPr>
          <a:xfrm>
            <a:off x="9762598" y="1582095"/>
            <a:ext cx="2051029" cy="2262591"/>
          </a:xfrm>
          <a:custGeom>
            <a:avLst/>
            <a:gdLst>
              <a:gd name="connsiteX0" fmla="*/ 0 w 1912144"/>
              <a:gd name="connsiteY0" fmla="*/ 0 h 1813139"/>
              <a:gd name="connsiteX1" fmla="*/ 1912144 w 1912144"/>
              <a:gd name="connsiteY1" fmla="*/ 0 h 1813139"/>
              <a:gd name="connsiteX2" fmla="*/ 1912144 w 1912144"/>
              <a:gd name="connsiteY2" fmla="*/ 1813139 h 1813139"/>
              <a:gd name="connsiteX3" fmla="*/ 0 w 1912144"/>
              <a:gd name="connsiteY3" fmla="*/ 1813139 h 1813139"/>
              <a:gd name="connsiteX4" fmla="*/ 0 w 1912144"/>
              <a:gd name="connsiteY4" fmla="*/ 0 h 181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144" h="1813139">
                <a:moveTo>
                  <a:pt x="0" y="0"/>
                </a:moveTo>
                <a:lnTo>
                  <a:pt x="1912144" y="0"/>
                </a:lnTo>
                <a:lnTo>
                  <a:pt x="1912144" y="1813139"/>
                </a:lnTo>
                <a:lnTo>
                  <a:pt x="0" y="1813139"/>
                </a:lnTo>
                <a:lnTo>
                  <a:pt x="0" y="0"/>
                </a:lnTo>
                <a:close/>
              </a:path>
            </a:pathLst>
          </a:custGeom>
          <a:solidFill>
            <a:srgbClr val="32BCEE">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0" lvl="1" algn="ctr" defTabSz="577850">
              <a:lnSpc>
                <a:spcPct val="90000"/>
              </a:lnSpc>
              <a:spcBef>
                <a:spcPct val="0"/>
              </a:spcBef>
              <a:spcAft>
                <a:spcPct val="15000"/>
              </a:spcAft>
            </a:pPr>
            <a:r>
              <a:rPr lang="en-GB" sz="1500" kern="1200" dirty="0">
                <a:solidFill>
                  <a:schemeClr val="bg1"/>
                </a:solidFill>
                <a:latin typeface="Tw Cen MT" panose="020B0602020104020603" pitchFamily="34" charset="0"/>
              </a:rPr>
              <a:t>Have you been notified by </a:t>
            </a:r>
          </a:p>
          <a:p>
            <a:pPr marL="0" lvl="1" algn="ctr" defTabSz="577850">
              <a:lnSpc>
                <a:spcPct val="90000"/>
              </a:lnSpc>
              <a:spcBef>
                <a:spcPct val="0"/>
              </a:spcBef>
              <a:spcAft>
                <a:spcPct val="15000"/>
              </a:spcAft>
            </a:pPr>
            <a:r>
              <a:rPr lang="en-GB" sz="1500" kern="1200" dirty="0">
                <a:solidFill>
                  <a:schemeClr val="bg1"/>
                </a:solidFill>
                <a:latin typeface="Tw Cen MT" panose="020B0602020104020603" pitchFamily="34" charset="0"/>
              </a:rPr>
              <a:t>NHS Test and Trace </a:t>
            </a:r>
          </a:p>
          <a:p>
            <a:pPr marL="0" lvl="1" algn="ctr" defTabSz="577850">
              <a:lnSpc>
                <a:spcPct val="90000"/>
              </a:lnSpc>
              <a:spcBef>
                <a:spcPct val="0"/>
              </a:spcBef>
              <a:spcAft>
                <a:spcPct val="15000"/>
              </a:spcAft>
            </a:pPr>
            <a:r>
              <a:rPr lang="en-GB" sz="1500" kern="1200" dirty="0">
                <a:solidFill>
                  <a:schemeClr val="bg1"/>
                </a:solidFill>
                <a:latin typeface="Tw Cen MT" panose="020B0602020104020603" pitchFamily="34" charset="0"/>
              </a:rPr>
              <a:t>in the last 14 days </a:t>
            </a:r>
          </a:p>
          <a:p>
            <a:pPr marL="0" lvl="1" algn="ctr" defTabSz="577850">
              <a:lnSpc>
                <a:spcPct val="90000"/>
              </a:lnSpc>
              <a:spcBef>
                <a:spcPct val="0"/>
              </a:spcBef>
              <a:spcAft>
                <a:spcPct val="15000"/>
              </a:spcAft>
            </a:pPr>
            <a:r>
              <a:rPr lang="en-GB" sz="1500" kern="1200" dirty="0">
                <a:solidFill>
                  <a:schemeClr val="bg1"/>
                </a:solidFill>
                <a:latin typeface="Tw Cen MT" panose="020B0602020104020603" pitchFamily="34" charset="0"/>
              </a:rPr>
              <a:t>that you are a contact of a person who has tested positive for COVID-19 and you do not live with that person?</a:t>
            </a:r>
          </a:p>
        </p:txBody>
      </p:sp>
      <p:sp>
        <p:nvSpPr>
          <p:cNvPr id="20" name="Rectangle 19">
            <a:extLst>
              <a:ext uri="{FF2B5EF4-FFF2-40B4-BE49-F238E27FC236}">
                <a16:creationId xmlns:a16="http://schemas.microsoft.com/office/drawing/2014/main" id="{EDA7CD71-39DF-4BA5-933A-CB1F9E309C41}"/>
              </a:ext>
            </a:extLst>
          </p:cNvPr>
          <p:cNvSpPr/>
          <p:nvPr/>
        </p:nvSpPr>
        <p:spPr>
          <a:xfrm>
            <a:off x="105104" y="3939177"/>
            <a:ext cx="11897710" cy="292388"/>
          </a:xfrm>
          <a:prstGeom prst="rect">
            <a:avLst/>
          </a:prstGeom>
        </p:spPr>
        <p:txBody>
          <a:bodyPr wrap="square">
            <a:spAutoFit/>
          </a:bodyPr>
          <a:lstStyle/>
          <a:p>
            <a:pPr algn="ctr"/>
            <a:r>
              <a:rPr lang="en-GB" sz="1300" dirty="0">
                <a:latin typeface="Tw Cen MT" panose="020B0602020104020603" pitchFamily="34" charset="0"/>
              </a:rPr>
              <a:t> * A new, continuous cough means coughing for longer than an hour, or three or more coughing episodes in 24 hours. If the patient usually has a cough, it may be worse than usual</a:t>
            </a:r>
            <a:endParaRPr lang="en-GB" sz="1300" dirty="0"/>
          </a:p>
        </p:txBody>
      </p:sp>
      <p:pic>
        <p:nvPicPr>
          <p:cNvPr id="21" name="Picture 20">
            <a:extLst>
              <a:ext uri="{FF2B5EF4-FFF2-40B4-BE49-F238E27FC236}">
                <a16:creationId xmlns:a16="http://schemas.microsoft.com/office/drawing/2014/main" id="{AF340706-4457-4841-92C9-A6EA501BDF9F}"/>
              </a:ext>
            </a:extLst>
          </p:cNvPr>
          <p:cNvPicPr>
            <a:picLocks noChangeAspect="1"/>
          </p:cNvPicPr>
          <p:nvPr/>
        </p:nvPicPr>
        <p:blipFill>
          <a:blip r:embed="rId2"/>
          <a:stretch>
            <a:fillRect/>
          </a:stretch>
        </p:blipFill>
        <p:spPr>
          <a:xfrm>
            <a:off x="334920" y="4231565"/>
            <a:ext cx="11478707" cy="1044340"/>
          </a:xfrm>
          <a:prstGeom prst="rect">
            <a:avLst/>
          </a:prstGeom>
        </p:spPr>
      </p:pic>
      <p:sp>
        <p:nvSpPr>
          <p:cNvPr id="22" name="Rectangle 21">
            <a:extLst>
              <a:ext uri="{FF2B5EF4-FFF2-40B4-BE49-F238E27FC236}">
                <a16:creationId xmlns:a16="http://schemas.microsoft.com/office/drawing/2014/main" id="{09952A47-A9C7-46E1-8F36-A6ECB34C661D}"/>
              </a:ext>
            </a:extLst>
          </p:cNvPr>
          <p:cNvSpPr/>
          <p:nvPr/>
        </p:nvSpPr>
        <p:spPr>
          <a:xfrm>
            <a:off x="409903" y="5195889"/>
            <a:ext cx="11403723" cy="1200329"/>
          </a:xfrm>
          <a:prstGeom prst="rect">
            <a:avLst/>
          </a:prstGeom>
        </p:spPr>
        <p:txBody>
          <a:bodyPr wrap="square">
            <a:spAutoFit/>
          </a:bodyPr>
          <a:lstStyle/>
          <a:p>
            <a:pPr algn="ctr"/>
            <a:r>
              <a:rPr lang="en-GB" dirty="0">
                <a:latin typeface="Tw Cen MT" panose="020B0602020104020603" pitchFamily="34" charset="0"/>
              </a:rPr>
              <a:t>Note: A patient who has recovered from COVID-19 or who has completed a period of self isolation, can be regarded as </a:t>
            </a:r>
            <a:r>
              <a:rPr lang="en-GB" b="1" dirty="0">
                <a:solidFill>
                  <a:srgbClr val="0161B3"/>
                </a:solidFill>
                <a:latin typeface="Tw Cen MT" panose="020B0602020104020603" pitchFamily="34" charset="0"/>
              </a:rPr>
              <a:t>ASYMPTOMATIC</a:t>
            </a:r>
            <a:r>
              <a:rPr lang="en-GB" dirty="0">
                <a:latin typeface="Tw Cen MT" panose="020B0602020104020603" pitchFamily="34" charset="0"/>
              </a:rPr>
              <a:t>. Even though the coronavirus infection has cleared, a cough may persist for several weeks in some people and the loss of, or change in, sense of smell or taste may also linger. As long as they have completed the period of self-isolation of 7 days, they can be regarded as </a:t>
            </a:r>
            <a:r>
              <a:rPr lang="en-GB" b="1" dirty="0">
                <a:solidFill>
                  <a:srgbClr val="0161B3"/>
                </a:solidFill>
                <a:latin typeface="Tw Cen MT" panose="020B0602020104020603" pitchFamily="34" charset="0"/>
              </a:rPr>
              <a:t>ASYMPTOMATIC</a:t>
            </a:r>
            <a:r>
              <a:rPr lang="en-GB" dirty="0">
                <a:latin typeface="Tw Cen MT" panose="020B0602020104020603" pitchFamily="34" charset="0"/>
              </a:rPr>
              <a:t>.</a:t>
            </a:r>
          </a:p>
        </p:txBody>
      </p:sp>
    </p:spTree>
    <p:extLst>
      <p:ext uri="{BB962C8B-B14F-4D97-AF65-F5344CB8AC3E}">
        <p14:creationId xmlns:p14="http://schemas.microsoft.com/office/powerpoint/2010/main" val="6941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left)">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6CF3-5C56-42E6-8485-BB40D6A7D840}"/>
              </a:ext>
            </a:extLst>
          </p:cNvPr>
          <p:cNvSpPr>
            <a:spLocks noGrp="1"/>
          </p:cNvSpPr>
          <p:nvPr>
            <p:ph type="title"/>
          </p:nvPr>
        </p:nvSpPr>
        <p:spPr>
          <a:xfrm>
            <a:off x="775250" y="565636"/>
            <a:ext cx="10641498" cy="611649"/>
          </a:xfrm>
        </p:spPr>
        <p:txBody>
          <a:bodyPr>
            <a:noAutofit/>
          </a:bodyPr>
          <a:lstStyle/>
          <a:p>
            <a:r>
              <a:rPr lang="en-GB" sz="4000" b="1" dirty="0">
                <a:latin typeface="Tw Cen MT" panose="020B0602020104020603" pitchFamily="34" charset="0"/>
              </a:rPr>
              <a:t>COVID-19 risk assessment: </a:t>
            </a:r>
            <a:r>
              <a:rPr lang="en-GB" sz="4000" b="1" dirty="0">
                <a:solidFill>
                  <a:srgbClr val="32BCEE"/>
                </a:solidFill>
                <a:latin typeface="Tw Cen MT" panose="020B0602020104020603" pitchFamily="34" charset="0"/>
              </a:rPr>
              <a:t>STEP 2</a:t>
            </a:r>
          </a:p>
        </p:txBody>
      </p:sp>
      <p:grpSp>
        <p:nvGrpSpPr>
          <p:cNvPr id="4" name="Group 3">
            <a:extLst>
              <a:ext uri="{FF2B5EF4-FFF2-40B4-BE49-F238E27FC236}">
                <a16:creationId xmlns:a16="http://schemas.microsoft.com/office/drawing/2014/main" id="{A54EF47D-1092-42F4-AD2F-95841E7B9C68}"/>
              </a:ext>
            </a:extLst>
          </p:cNvPr>
          <p:cNvGrpSpPr/>
          <p:nvPr/>
        </p:nvGrpSpPr>
        <p:grpSpPr>
          <a:xfrm>
            <a:off x="1571391" y="1460976"/>
            <a:ext cx="3400590" cy="2754630"/>
            <a:chOff x="781878" y="2152997"/>
            <a:chExt cx="1858523" cy="2225919"/>
          </a:xfrm>
        </p:grpSpPr>
        <p:sp>
          <p:nvSpPr>
            <p:cNvPr id="5" name="Freeform: Shape 4">
              <a:extLst>
                <a:ext uri="{FF2B5EF4-FFF2-40B4-BE49-F238E27FC236}">
                  <a16:creationId xmlns:a16="http://schemas.microsoft.com/office/drawing/2014/main" id="{06811887-D4CD-49AC-89D7-ED7A93DD2BCB}"/>
                </a:ext>
              </a:extLst>
            </p:cNvPr>
            <p:cNvSpPr/>
            <p:nvPr/>
          </p:nvSpPr>
          <p:spPr>
            <a:xfrm>
              <a:off x="781878" y="2152997"/>
              <a:ext cx="1858523" cy="436813"/>
            </a:xfrm>
            <a:custGeom>
              <a:avLst/>
              <a:gdLst>
                <a:gd name="connsiteX0" fmla="*/ 0 w 1858523"/>
                <a:gd name="connsiteY0" fmla="*/ 0 h 651156"/>
                <a:gd name="connsiteX1" fmla="*/ 1858523 w 1858523"/>
                <a:gd name="connsiteY1" fmla="*/ 0 h 651156"/>
                <a:gd name="connsiteX2" fmla="*/ 1858523 w 1858523"/>
                <a:gd name="connsiteY2" fmla="*/ 651156 h 651156"/>
                <a:gd name="connsiteX3" fmla="*/ 0 w 1858523"/>
                <a:gd name="connsiteY3" fmla="*/ 651156 h 651156"/>
                <a:gd name="connsiteX4" fmla="*/ 0 w 1858523"/>
                <a:gd name="connsiteY4" fmla="*/ 0 h 65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523" h="651156">
                  <a:moveTo>
                    <a:pt x="0" y="0"/>
                  </a:moveTo>
                  <a:lnTo>
                    <a:pt x="1858523" y="0"/>
                  </a:lnTo>
                  <a:lnTo>
                    <a:pt x="1858523" y="651156"/>
                  </a:lnTo>
                  <a:lnTo>
                    <a:pt x="0" y="651156"/>
                  </a:lnTo>
                  <a:lnTo>
                    <a:pt x="0" y="0"/>
                  </a:lnTo>
                  <a:close/>
                </a:path>
              </a:pathLst>
            </a:custGeom>
            <a:solidFill>
              <a:srgbClr val="0161B3"/>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2400" b="1" kern="1200" dirty="0">
                  <a:latin typeface="Tw Cen MT" panose="020B0602020104020603" pitchFamily="34" charset="0"/>
                </a:rPr>
                <a:t>Identify</a:t>
              </a:r>
            </a:p>
          </p:txBody>
        </p:sp>
        <p:sp>
          <p:nvSpPr>
            <p:cNvPr id="6" name="Freeform: Shape 5">
              <a:extLst>
                <a:ext uri="{FF2B5EF4-FFF2-40B4-BE49-F238E27FC236}">
                  <a16:creationId xmlns:a16="http://schemas.microsoft.com/office/drawing/2014/main" id="{45C62EC7-2DED-4888-AF29-00722180CB24}"/>
                </a:ext>
              </a:extLst>
            </p:cNvPr>
            <p:cNvSpPr/>
            <p:nvPr/>
          </p:nvSpPr>
          <p:spPr>
            <a:xfrm>
              <a:off x="781878" y="2596404"/>
              <a:ext cx="1858523" cy="1782512"/>
            </a:xfrm>
            <a:custGeom>
              <a:avLst/>
              <a:gdLst>
                <a:gd name="connsiteX0" fmla="*/ 0 w 1858523"/>
                <a:gd name="connsiteY0" fmla="*/ 0 h 731542"/>
                <a:gd name="connsiteX1" fmla="*/ 1858523 w 1858523"/>
                <a:gd name="connsiteY1" fmla="*/ 0 h 731542"/>
                <a:gd name="connsiteX2" fmla="*/ 1858523 w 1858523"/>
                <a:gd name="connsiteY2" fmla="*/ 731542 h 731542"/>
                <a:gd name="connsiteX3" fmla="*/ 0 w 1858523"/>
                <a:gd name="connsiteY3" fmla="*/ 731542 h 731542"/>
                <a:gd name="connsiteX4" fmla="*/ 0 w 1858523"/>
                <a:gd name="connsiteY4" fmla="*/ 0 h 73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523" h="731542">
                  <a:moveTo>
                    <a:pt x="0" y="0"/>
                  </a:moveTo>
                  <a:lnTo>
                    <a:pt x="1858523" y="0"/>
                  </a:lnTo>
                  <a:lnTo>
                    <a:pt x="1858523" y="731542"/>
                  </a:lnTo>
                  <a:lnTo>
                    <a:pt x="0" y="731542"/>
                  </a:lnTo>
                  <a:lnTo>
                    <a:pt x="0" y="0"/>
                  </a:lnTo>
                  <a:close/>
                </a:path>
              </a:pathLst>
            </a:custGeom>
            <a:solidFill>
              <a:srgbClr val="32BCEE">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0" lvl="1" algn="ctr" defTabSz="577850">
                <a:lnSpc>
                  <a:spcPct val="90000"/>
                </a:lnSpc>
                <a:spcBef>
                  <a:spcPct val="0"/>
                </a:spcBef>
                <a:spcAft>
                  <a:spcPct val="15000"/>
                </a:spcAft>
              </a:pPr>
              <a:r>
                <a:rPr lang="en-GB" sz="2000" kern="1200" dirty="0">
                  <a:solidFill>
                    <a:schemeClr val="bg1"/>
                  </a:solidFill>
                  <a:latin typeface="Tw Cen MT" panose="020B0602020104020603" pitchFamily="34" charset="0"/>
                </a:rPr>
                <a:t>If the patient is within </a:t>
              </a:r>
            </a:p>
            <a:p>
              <a:pPr marL="0" lvl="1" algn="ctr" defTabSz="577850">
                <a:lnSpc>
                  <a:spcPct val="90000"/>
                </a:lnSpc>
                <a:spcBef>
                  <a:spcPct val="0"/>
                </a:spcBef>
                <a:spcAft>
                  <a:spcPct val="15000"/>
                </a:spcAft>
              </a:pPr>
              <a:r>
                <a:rPr lang="en-GB" sz="2000" kern="1200" dirty="0">
                  <a:solidFill>
                    <a:schemeClr val="bg1"/>
                  </a:solidFill>
                  <a:latin typeface="Tw Cen MT" panose="020B0602020104020603" pitchFamily="34" charset="0"/>
                </a:rPr>
                <a:t>the following groups:</a:t>
              </a:r>
            </a:p>
            <a:p>
              <a:pPr marL="0" lvl="1" algn="ctr" defTabSz="577850">
                <a:lnSpc>
                  <a:spcPct val="90000"/>
                </a:lnSpc>
                <a:spcBef>
                  <a:spcPct val="0"/>
                </a:spcBef>
                <a:spcAft>
                  <a:spcPct val="15000"/>
                </a:spcAft>
              </a:pPr>
              <a:endParaRPr lang="en-GB" sz="2000" kern="1200" dirty="0">
                <a:solidFill>
                  <a:schemeClr val="bg1"/>
                </a:solidFill>
                <a:latin typeface="Tw Cen MT" panose="020B0602020104020603" pitchFamily="34" charset="0"/>
              </a:endParaRPr>
            </a:p>
            <a:p>
              <a:pPr marL="285750" lvl="1" indent="-285750" algn="ctr" defTabSz="577850">
                <a:lnSpc>
                  <a:spcPct val="90000"/>
                </a:lnSpc>
                <a:spcBef>
                  <a:spcPct val="0"/>
                </a:spcBef>
                <a:spcAft>
                  <a:spcPct val="15000"/>
                </a:spcAft>
                <a:buFont typeface="Arial" panose="020B0604020202020204" pitchFamily="34" charset="0"/>
                <a:buChar char="•"/>
              </a:pPr>
              <a:r>
                <a:rPr lang="en-GB" sz="2000" dirty="0">
                  <a:solidFill>
                    <a:schemeClr val="bg1"/>
                  </a:solidFill>
                  <a:latin typeface="Tw Cen MT" panose="020B0602020104020603" pitchFamily="34" charset="0"/>
                </a:rPr>
                <a:t>Shielded</a:t>
              </a:r>
            </a:p>
            <a:p>
              <a:pPr marL="285750" lvl="1" indent="-285750" algn="ctr" defTabSz="577850">
                <a:lnSpc>
                  <a:spcPct val="90000"/>
                </a:lnSpc>
                <a:spcBef>
                  <a:spcPct val="0"/>
                </a:spcBef>
                <a:spcAft>
                  <a:spcPct val="15000"/>
                </a:spcAft>
                <a:buFont typeface="Arial" panose="020B0604020202020204" pitchFamily="34" charset="0"/>
                <a:buChar char="•"/>
              </a:pPr>
              <a:r>
                <a:rPr lang="en-GB" sz="2000" kern="1200" dirty="0">
                  <a:solidFill>
                    <a:schemeClr val="bg1"/>
                  </a:solidFill>
                  <a:latin typeface="Tw Cen MT" panose="020B0602020104020603" pitchFamily="34" charset="0"/>
                </a:rPr>
                <a:t>Clinically vulnerab</a:t>
              </a:r>
              <a:r>
                <a:rPr lang="en-GB" sz="2000" dirty="0">
                  <a:solidFill>
                    <a:schemeClr val="bg1"/>
                  </a:solidFill>
                  <a:latin typeface="Tw Cen MT" panose="020B0602020104020603" pitchFamily="34" charset="0"/>
                </a:rPr>
                <a:t>le</a:t>
              </a:r>
            </a:p>
            <a:p>
              <a:pPr marL="285750" lvl="1" indent="-285750" algn="ctr" defTabSz="577850">
                <a:lnSpc>
                  <a:spcPct val="90000"/>
                </a:lnSpc>
                <a:spcBef>
                  <a:spcPct val="0"/>
                </a:spcBef>
                <a:spcAft>
                  <a:spcPct val="15000"/>
                </a:spcAft>
                <a:buFont typeface="Arial" panose="020B0604020202020204" pitchFamily="34" charset="0"/>
                <a:buChar char="•"/>
              </a:pPr>
              <a:r>
                <a:rPr lang="en-GB" sz="2000" kern="1200" dirty="0">
                  <a:solidFill>
                    <a:schemeClr val="bg1"/>
                  </a:solidFill>
                  <a:latin typeface="Tw Cen MT" panose="020B0602020104020603" pitchFamily="34" charset="0"/>
                </a:rPr>
                <a:t>Care Home resident </a:t>
              </a:r>
            </a:p>
            <a:p>
              <a:pPr marL="285750" lvl="1" indent="-285750" algn="ctr" defTabSz="577850">
                <a:lnSpc>
                  <a:spcPct val="90000"/>
                </a:lnSpc>
                <a:spcBef>
                  <a:spcPct val="0"/>
                </a:spcBef>
                <a:spcAft>
                  <a:spcPct val="15000"/>
                </a:spcAft>
                <a:buFont typeface="Arial" panose="020B0604020202020204" pitchFamily="34" charset="0"/>
                <a:buChar char="•"/>
              </a:pPr>
              <a:endParaRPr lang="en-GB" sz="2000" kern="1200" dirty="0">
                <a:solidFill>
                  <a:schemeClr val="bg1"/>
                </a:solidFill>
                <a:latin typeface="Tw Cen MT" panose="020B0602020104020603" pitchFamily="34" charset="0"/>
              </a:endParaRPr>
            </a:p>
          </p:txBody>
        </p:sp>
      </p:grpSp>
      <p:grpSp>
        <p:nvGrpSpPr>
          <p:cNvPr id="8" name="Group 7">
            <a:extLst>
              <a:ext uri="{FF2B5EF4-FFF2-40B4-BE49-F238E27FC236}">
                <a16:creationId xmlns:a16="http://schemas.microsoft.com/office/drawing/2014/main" id="{F5517940-C195-4DF5-A117-F01B9A6AA490}"/>
              </a:ext>
            </a:extLst>
          </p:cNvPr>
          <p:cNvGrpSpPr/>
          <p:nvPr/>
        </p:nvGrpSpPr>
        <p:grpSpPr>
          <a:xfrm>
            <a:off x="894692" y="4676008"/>
            <a:ext cx="5186664" cy="1015663"/>
            <a:chOff x="764723" y="2142394"/>
            <a:chExt cx="5186664" cy="1015663"/>
          </a:xfrm>
        </p:grpSpPr>
        <p:sp>
          <p:nvSpPr>
            <p:cNvPr id="9" name="Oval 8">
              <a:extLst>
                <a:ext uri="{FF2B5EF4-FFF2-40B4-BE49-F238E27FC236}">
                  <a16:creationId xmlns:a16="http://schemas.microsoft.com/office/drawing/2014/main" id="{B0379DBB-3B03-4220-B7DE-2FB9B05D3528}"/>
                </a:ext>
              </a:extLst>
            </p:cNvPr>
            <p:cNvSpPr/>
            <p:nvPr/>
          </p:nvSpPr>
          <p:spPr>
            <a:xfrm>
              <a:off x="764723" y="2277144"/>
              <a:ext cx="662056" cy="662056"/>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8D5A301-ED1F-4FA0-989D-1810A3AE0038}"/>
                </a:ext>
              </a:extLst>
            </p:cNvPr>
            <p:cNvSpPr txBox="1"/>
            <p:nvPr/>
          </p:nvSpPr>
          <p:spPr>
            <a:xfrm>
              <a:off x="1435199" y="2142394"/>
              <a:ext cx="4516188" cy="1015663"/>
            </a:xfrm>
            <a:prstGeom prst="rect">
              <a:avLst/>
            </a:prstGeom>
            <a:noFill/>
          </p:spPr>
          <p:txBody>
            <a:bodyPr wrap="square" rtlCol="0">
              <a:spAutoFit/>
            </a:bodyPr>
            <a:lstStyle/>
            <a:p>
              <a:r>
                <a:rPr lang="en-US" sz="2000" dirty="0">
                  <a:solidFill>
                    <a:srgbClr val="32BCEE"/>
                  </a:solidFill>
                  <a:latin typeface="Tw Cen MT" panose="020B0602020104020603" pitchFamily="34" charset="0"/>
                </a:rPr>
                <a:t>Isolation period for Care Home residents is 14 days (not 7 days) for those who are symptomatic and regarded as contacts</a:t>
              </a:r>
            </a:p>
          </p:txBody>
        </p:sp>
      </p:grpSp>
      <p:grpSp>
        <p:nvGrpSpPr>
          <p:cNvPr id="13" name="Group 12">
            <a:extLst>
              <a:ext uri="{FF2B5EF4-FFF2-40B4-BE49-F238E27FC236}">
                <a16:creationId xmlns:a16="http://schemas.microsoft.com/office/drawing/2014/main" id="{F82BE4DB-363C-4C53-AEBA-BC3E15CFD74F}"/>
              </a:ext>
            </a:extLst>
          </p:cNvPr>
          <p:cNvGrpSpPr/>
          <p:nvPr/>
        </p:nvGrpSpPr>
        <p:grpSpPr>
          <a:xfrm>
            <a:off x="6230084" y="4613580"/>
            <a:ext cx="5186664" cy="1323439"/>
            <a:chOff x="764723" y="2142394"/>
            <a:chExt cx="5186664" cy="1323439"/>
          </a:xfrm>
        </p:grpSpPr>
        <p:sp>
          <p:nvSpPr>
            <p:cNvPr id="14" name="Oval 13">
              <a:extLst>
                <a:ext uri="{FF2B5EF4-FFF2-40B4-BE49-F238E27FC236}">
                  <a16:creationId xmlns:a16="http://schemas.microsoft.com/office/drawing/2014/main" id="{9B836C60-720A-4689-A36F-38398C134C26}"/>
                </a:ext>
              </a:extLst>
            </p:cNvPr>
            <p:cNvSpPr/>
            <p:nvPr/>
          </p:nvSpPr>
          <p:spPr>
            <a:xfrm>
              <a:off x="764723" y="2277144"/>
              <a:ext cx="662056" cy="662056"/>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100D90-9565-43A8-862F-A8D6163945D9}"/>
                </a:ext>
              </a:extLst>
            </p:cNvPr>
            <p:cNvSpPr txBox="1"/>
            <p:nvPr/>
          </p:nvSpPr>
          <p:spPr>
            <a:xfrm>
              <a:off x="1435199" y="2142394"/>
              <a:ext cx="4516188" cy="1323439"/>
            </a:xfrm>
            <a:prstGeom prst="rect">
              <a:avLst/>
            </a:prstGeom>
            <a:noFill/>
          </p:spPr>
          <p:txBody>
            <a:bodyPr wrap="square" rtlCol="0">
              <a:spAutoFit/>
            </a:bodyPr>
            <a:lstStyle/>
            <a:p>
              <a:r>
                <a:rPr lang="en-US" sz="2000" dirty="0">
                  <a:solidFill>
                    <a:srgbClr val="32BCEE"/>
                  </a:solidFill>
                  <a:latin typeface="Tw Cen MT" panose="020B0602020104020603" pitchFamily="34" charset="0"/>
                </a:rPr>
                <a:t>Significant efforts should be made to ensure that shielded patients are separated from other patient groups, if they need to be seen</a:t>
              </a:r>
            </a:p>
          </p:txBody>
        </p:sp>
      </p:grpSp>
      <p:pic>
        <p:nvPicPr>
          <p:cNvPr id="19" name="Graphic 18" descr="Exclamation mark">
            <a:extLst>
              <a:ext uri="{FF2B5EF4-FFF2-40B4-BE49-F238E27FC236}">
                <a16:creationId xmlns:a16="http://schemas.microsoft.com/office/drawing/2014/main" id="{7A8B3B86-DD8B-4CD2-A9E4-E4AD414722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6751" y="4863452"/>
            <a:ext cx="502632" cy="502632"/>
          </a:xfrm>
          <a:prstGeom prst="rect">
            <a:avLst/>
          </a:prstGeom>
        </p:spPr>
      </p:pic>
      <p:pic>
        <p:nvPicPr>
          <p:cNvPr id="20" name="Graphic 19" descr="Exclamation mark">
            <a:extLst>
              <a:ext uri="{FF2B5EF4-FFF2-40B4-BE49-F238E27FC236}">
                <a16:creationId xmlns:a16="http://schemas.microsoft.com/office/drawing/2014/main" id="{C4507134-E18A-4D94-89F8-0DD9B5A3B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7615" y="4828042"/>
            <a:ext cx="502632" cy="502632"/>
          </a:xfrm>
          <a:prstGeom prst="rect">
            <a:avLst/>
          </a:prstGeom>
        </p:spPr>
      </p:pic>
      <p:sp>
        <p:nvSpPr>
          <p:cNvPr id="23" name="TextBox 22">
            <a:extLst>
              <a:ext uri="{FF2B5EF4-FFF2-40B4-BE49-F238E27FC236}">
                <a16:creationId xmlns:a16="http://schemas.microsoft.com/office/drawing/2014/main" id="{9DC44CBC-24BB-422E-9BA9-1A254EFC1F75}"/>
              </a:ext>
            </a:extLst>
          </p:cNvPr>
          <p:cNvSpPr txBox="1"/>
          <p:nvPr/>
        </p:nvSpPr>
        <p:spPr>
          <a:xfrm>
            <a:off x="1093076" y="3646357"/>
            <a:ext cx="184731" cy="369332"/>
          </a:xfrm>
          <a:prstGeom prst="rect">
            <a:avLst/>
          </a:prstGeom>
          <a:noFill/>
        </p:spPr>
        <p:txBody>
          <a:bodyPr wrap="none" rtlCol="0">
            <a:spAutoFit/>
          </a:bodyPr>
          <a:lstStyle/>
          <a:p>
            <a:endParaRPr lang="en-GB" dirty="0"/>
          </a:p>
        </p:txBody>
      </p:sp>
      <p:sp>
        <p:nvSpPr>
          <p:cNvPr id="27" name="TextBox 26">
            <a:extLst>
              <a:ext uri="{FF2B5EF4-FFF2-40B4-BE49-F238E27FC236}">
                <a16:creationId xmlns:a16="http://schemas.microsoft.com/office/drawing/2014/main" id="{8D804A66-AFA1-4B5F-9271-40987D79B05C}"/>
              </a:ext>
            </a:extLst>
          </p:cNvPr>
          <p:cNvSpPr txBox="1"/>
          <p:nvPr/>
        </p:nvSpPr>
        <p:spPr>
          <a:xfrm>
            <a:off x="5396160" y="2299666"/>
            <a:ext cx="6020588" cy="1015663"/>
          </a:xfrm>
          <a:prstGeom prst="rect">
            <a:avLst/>
          </a:prstGeom>
          <a:solidFill>
            <a:srgbClr val="0161B3"/>
          </a:solidFill>
          <a:ln w="28575">
            <a:solidFill>
              <a:srgbClr val="32BCEE"/>
            </a:solidFill>
          </a:ln>
        </p:spPr>
        <p:txBody>
          <a:bodyPr wrap="square" rtlCol="0">
            <a:spAutoFit/>
          </a:bodyPr>
          <a:lstStyle/>
          <a:p>
            <a:pPr algn="ctr"/>
            <a:r>
              <a:rPr lang="en-GB" sz="2000" dirty="0">
                <a:solidFill>
                  <a:schemeClr val="bg1"/>
                </a:solidFill>
                <a:latin typeface="Tw Cen MT" panose="020B0602020104020603" pitchFamily="34" charset="0"/>
              </a:rPr>
              <a:t>People who are clinically extremely vulnerable (shielded) should have received a letter advising them to shield of have been told by their GP or hospital clinician</a:t>
            </a:r>
          </a:p>
        </p:txBody>
      </p:sp>
      <p:pic>
        <p:nvPicPr>
          <p:cNvPr id="26" name="Graphic 25" descr="Exclamation mark">
            <a:extLst>
              <a:ext uri="{FF2B5EF4-FFF2-40B4-BE49-F238E27FC236}">
                <a16:creationId xmlns:a16="http://schemas.microsoft.com/office/drawing/2014/main" id="{099693DC-2270-4FEE-AE67-DEDF22DA67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7615" y="3395041"/>
            <a:ext cx="502632" cy="502632"/>
          </a:xfrm>
          <a:prstGeom prst="rect">
            <a:avLst/>
          </a:prstGeom>
        </p:spPr>
      </p:pic>
    </p:spTree>
    <p:extLst>
      <p:ext uri="{BB962C8B-B14F-4D97-AF65-F5344CB8AC3E}">
        <p14:creationId xmlns:p14="http://schemas.microsoft.com/office/powerpoint/2010/main" val="25523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90"/>
                                          </p:val>
                                        </p:tav>
                                        <p:tav tm="100000">
                                          <p:val>
                                            <p:fltVal val="0"/>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style.rotation</p:attrName>
                                        </p:attrNameLst>
                                      </p:cBhvr>
                                      <p:tavLst>
                                        <p:tav tm="0">
                                          <p:val>
                                            <p:fltVal val="90"/>
                                          </p:val>
                                        </p:tav>
                                        <p:tav tm="100000">
                                          <p:val>
                                            <p:fltVal val="0"/>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44" name="TextBox 43">
            <a:extLst>
              <a:ext uri="{FF2B5EF4-FFF2-40B4-BE49-F238E27FC236}">
                <a16:creationId xmlns:a16="http://schemas.microsoft.com/office/drawing/2014/main" id="{0EB1BA0A-9B3A-422E-B045-A7395AE5EA81}"/>
              </a:ext>
            </a:extLst>
          </p:cNvPr>
          <p:cNvSpPr txBox="1"/>
          <p:nvPr/>
        </p:nvSpPr>
        <p:spPr>
          <a:xfrm>
            <a:off x="2091384" y="926527"/>
            <a:ext cx="3846374"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Considerations for prescribing</a:t>
            </a:r>
          </a:p>
        </p:txBody>
      </p:sp>
      <p:sp>
        <p:nvSpPr>
          <p:cNvPr id="46" name="Freeform: Shape 45">
            <a:extLst>
              <a:ext uri="{FF2B5EF4-FFF2-40B4-BE49-F238E27FC236}">
                <a16:creationId xmlns:a16="http://schemas.microsoft.com/office/drawing/2014/main" id="{893A927A-5047-4147-80CB-97D7CB5F1B1F}"/>
              </a:ext>
            </a:extLst>
          </p:cNvPr>
          <p:cNvSpPr/>
          <p:nvPr/>
        </p:nvSpPr>
        <p:spPr>
          <a:xfrm>
            <a:off x="2060086" y="1443219"/>
            <a:ext cx="9351315" cy="915137"/>
          </a:xfrm>
          <a:custGeom>
            <a:avLst/>
            <a:gdLst>
              <a:gd name="connsiteX0" fmla="*/ 0 w 9351315"/>
              <a:gd name="connsiteY0" fmla="*/ 152883 h 917280"/>
              <a:gd name="connsiteX1" fmla="*/ 152883 w 9351315"/>
              <a:gd name="connsiteY1" fmla="*/ 0 h 917280"/>
              <a:gd name="connsiteX2" fmla="*/ 9198432 w 9351315"/>
              <a:gd name="connsiteY2" fmla="*/ 0 h 917280"/>
              <a:gd name="connsiteX3" fmla="*/ 9351315 w 9351315"/>
              <a:gd name="connsiteY3" fmla="*/ 152883 h 917280"/>
              <a:gd name="connsiteX4" fmla="*/ 9351315 w 9351315"/>
              <a:gd name="connsiteY4" fmla="*/ 764397 h 917280"/>
              <a:gd name="connsiteX5" fmla="*/ 9198432 w 9351315"/>
              <a:gd name="connsiteY5" fmla="*/ 917280 h 917280"/>
              <a:gd name="connsiteX6" fmla="*/ 152883 w 9351315"/>
              <a:gd name="connsiteY6" fmla="*/ 917280 h 917280"/>
              <a:gd name="connsiteX7" fmla="*/ 0 w 9351315"/>
              <a:gd name="connsiteY7" fmla="*/ 764397 h 917280"/>
              <a:gd name="connsiteX8" fmla="*/ 0 w 9351315"/>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1315" h="917280">
                <a:moveTo>
                  <a:pt x="0" y="152883"/>
                </a:moveTo>
                <a:cubicBezTo>
                  <a:pt x="0" y="68448"/>
                  <a:pt x="68448" y="0"/>
                  <a:pt x="152883" y="0"/>
                </a:cubicBezTo>
                <a:lnTo>
                  <a:pt x="9198432" y="0"/>
                </a:lnTo>
                <a:cubicBezTo>
                  <a:pt x="9282867" y="0"/>
                  <a:pt x="9351315" y="68448"/>
                  <a:pt x="9351315" y="152883"/>
                </a:cubicBezTo>
                <a:lnTo>
                  <a:pt x="9351315" y="764397"/>
                </a:lnTo>
                <a:cubicBezTo>
                  <a:pt x="9351315" y="848832"/>
                  <a:pt x="9282867" y="917280"/>
                  <a:pt x="9198432" y="917280"/>
                </a:cubicBezTo>
                <a:lnTo>
                  <a:pt x="152883" y="917280"/>
                </a:lnTo>
                <a:cubicBezTo>
                  <a:pt x="68448" y="917280"/>
                  <a:pt x="0" y="848832"/>
                  <a:pt x="0" y="764397"/>
                </a:cubicBezTo>
                <a:lnTo>
                  <a:pt x="0" y="152883"/>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358" tIns="113358" rIns="113358" bIns="113358" numCol="1" spcCol="1270" anchor="ctr" anchorCtr="0">
            <a:noAutofit/>
          </a:bodyPr>
          <a:lstStyle/>
          <a:p>
            <a:pPr marL="0" lvl="0" indent="0" algn="l" defTabSz="800100">
              <a:lnSpc>
                <a:spcPct val="90000"/>
              </a:lnSpc>
              <a:spcBef>
                <a:spcPct val="0"/>
              </a:spcBef>
              <a:spcAft>
                <a:spcPct val="35000"/>
              </a:spcAft>
              <a:buNone/>
            </a:pPr>
            <a:r>
              <a:rPr lang="en-GB" sz="1900" kern="1200" dirty="0">
                <a:latin typeface="Tw Cen MT" panose="020B0602020104020603" pitchFamily="34" charset="0"/>
              </a:rPr>
              <a:t>In line with social distancing measures and minimising face to face contact, remote prescribing should be adopted. </a:t>
            </a:r>
            <a:r>
              <a:rPr lang="en-GB" sz="1900" b="1" kern="1200" dirty="0">
                <a:latin typeface="Tw Cen MT" panose="020B0602020104020603" pitchFamily="34" charset="0"/>
              </a:rPr>
              <a:t>This does not mean </a:t>
            </a:r>
            <a:r>
              <a:rPr lang="en-GB" sz="1900" kern="1200" dirty="0">
                <a:latin typeface="Tw Cen MT" panose="020B0602020104020603" pitchFamily="34" charset="0"/>
              </a:rPr>
              <a:t>the active prescription of antibiotics is </a:t>
            </a:r>
            <a:r>
              <a:rPr lang="en-GB" sz="1900" u="sng" kern="1200" dirty="0">
                <a:latin typeface="Tw Cen MT" panose="020B0602020104020603" pitchFamily="34" charset="0"/>
              </a:rPr>
              <a:t>always</a:t>
            </a:r>
            <a:r>
              <a:rPr lang="en-GB" sz="1900" kern="1200" dirty="0">
                <a:latin typeface="Tw Cen MT" panose="020B0602020104020603" pitchFamily="34" charset="0"/>
              </a:rPr>
              <a:t> required</a:t>
            </a:r>
          </a:p>
        </p:txBody>
      </p:sp>
      <p:sp>
        <p:nvSpPr>
          <p:cNvPr id="47" name="Freeform: Shape 46">
            <a:extLst>
              <a:ext uri="{FF2B5EF4-FFF2-40B4-BE49-F238E27FC236}">
                <a16:creationId xmlns:a16="http://schemas.microsoft.com/office/drawing/2014/main" id="{5DC12E2A-5623-41B6-8275-CE1D97D2593B}"/>
              </a:ext>
            </a:extLst>
          </p:cNvPr>
          <p:cNvSpPr/>
          <p:nvPr/>
        </p:nvSpPr>
        <p:spPr>
          <a:xfrm>
            <a:off x="2060086" y="2398441"/>
            <a:ext cx="9351315" cy="1156374"/>
          </a:xfrm>
          <a:custGeom>
            <a:avLst/>
            <a:gdLst>
              <a:gd name="connsiteX0" fmla="*/ 0 w 9351315"/>
              <a:gd name="connsiteY0" fmla="*/ 152883 h 917280"/>
              <a:gd name="connsiteX1" fmla="*/ 152883 w 9351315"/>
              <a:gd name="connsiteY1" fmla="*/ 0 h 917280"/>
              <a:gd name="connsiteX2" fmla="*/ 9198432 w 9351315"/>
              <a:gd name="connsiteY2" fmla="*/ 0 h 917280"/>
              <a:gd name="connsiteX3" fmla="*/ 9351315 w 9351315"/>
              <a:gd name="connsiteY3" fmla="*/ 152883 h 917280"/>
              <a:gd name="connsiteX4" fmla="*/ 9351315 w 9351315"/>
              <a:gd name="connsiteY4" fmla="*/ 764397 h 917280"/>
              <a:gd name="connsiteX5" fmla="*/ 9198432 w 9351315"/>
              <a:gd name="connsiteY5" fmla="*/ 917280 h 917280"/>
              <a:gd name="connsiteX6" fmla="*/ 152883 w 9351315"/>
              <a:gd name="connsiteY6" fmla="*/ 917280 h 917280"/>
              <a:gd name="connsiteX7" fmla="*/ 0 w 9351315"/>
              <a:gd name="connsiteY7" fmla="*/ 764397 h 917280"/>
              <a:gd name="connsiteX8" fmla="*/ 0 w 9351315"/>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1315" h="917280">
                <a:moveTo>
                  <a:pt x="0" y="152883"/>
                </a:moveTo>
                <a:cubicBezTo>
                  <a:pt x="0" y="68448"/>
                  <a:pt x="68448" y="0"/>
                  <a:pt x="152883" y="0"/>
                </a:cubicBezTo>
                <a:lnTo>
                  <a:pt x="9198432" y="0"/>
                </a:lnTo>
                <a:cubicBezTo>
                  <a:pt x="9282867" y="0"/>
                  <a:pt x="9351315" y="68448"/>
                  <a:pt x="9351315" y="152883"/>
                </a:cubicBezTo>
                <a:lnTo>
                  <a:pt x="9351315" y="764397"/>
                </a:lnTo>
                <a:cubicBezTo>
                  <a:pt x="9351315" y="848832"/>
                  <a:pt x="9282867" y="917280"/>
                  <a:pt x="9198432" y="917280"/>
                </a:cubicBezTo>
                <a:lnTo>
                  <a:pt x="152883" y="917280"/>
                </a:lnTo>
                <a:cubicBezTo>
                  <a:pt x="68448" y="917280"/>
                  <a:pt x="0" y="848832"/>
                  <a:pt x="0" y="764397"/>
                </a:cubicBezTo>
                <a:lnTo>
                  <a:pt x="0" y="152883"/>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738" tIns="105738" rIns="105738" bIns="105738" numCol="1" spcCol="1270" anchor="ctr" anchorCtr="0">
            <a:noAutofit/>
          </a:bodyPr>
          <a:lstStyle/>
          <a:p>
            <a:pPr marL="0" lvl="0" indent="0" algn="l" defTabSz="711200">
              <a:lnSpc>
                <a:spcPct val="90000"/>
              </a:lnSpc>
              <a:spcBef>
                <a:spcPct val="0"/>
              </a:spcBef>
              <a:spcAft>
                <a:spcPct val="35000"/>
              </a:spcAft>
              <a:buNone/>
            </a:pPr>
            <a:r>
              <a:rPr lang="en-GB" sz="1900" kern="1200" dirty="0">
                <a:solidFill>
                  <a:schemeClr val="bg1"/>
                </a:solidFill>
                <a:latin typeface="Tw Cen MT" panose="020B0602020104020603" pitchFamily="34" charset="0"/>
              </a:rPr>
              <a:t>Refer to the BNF for comprehensive information on contraindications, cautions, drug interactions and side effects. Be aware that prescribing for some patient groups might differ. Examples include the elderly, patients who are immunocompromised or with hepatic or renal problems, patients who are pregnant and nursing mothers</a:t>
            </a:r>
          </a:p>
        </p:txBody>
      </p:sp>
      <p:sp>
        <p:nvSpPr>
          <p:cNvPr id="48" name="Freeform: Shape 47">
            <a:extLst>
              <a:ext uri="{FF2B5EF4-FFF2-40B4-BE49-F238E27FC236}">
                <a16:creationId xmlns:a16="http://schemas.microsoft.com/office/drawing/2014/main" id="{A2E4E101-4306-41E2-9430-20A48908754A}"/>
              </a:ext>
            </a:extLst>
          </p:cNvPr>
          <p:cNvSpPr/>
          <p:nvPr/>
        </p:nvSpPr>
        <p:spPr>
          <a:xfrm>
            <a:off x="2061868" y="3591391"/>
            <a:ext cx="9351315" cy="716275"/>
          </a:xfrm>
          <a:custGeom>
            <a:avLst/>
            <a:gdLst>
              <a:gd name="connsiteX0" fmla="*/ 0 w 9351315"/>
              <a:gd name="connsiteY0" fmla="*/ 152883 h 917280"/>
              <a:gd name="connsiteX1" fmla="*/ 152883 w 9351315"/>
              <a:gd name="connsiteY1" fmla="*/ 0 h 917280"/>
              <a:gd name="connsiteX2" fmla="*/ 9198432 w 9351315"/>
              <a:gd name="connsiteY2" fmla="*/ 0 h 917280"/>
              <a:gd name="connsiteX3" fmla="*/ 9351315 w 9351315"/>
              <a:gd name="connsiteY3" fmla="*/ 152883 h 917280"/>
              <a:gd name="connsiteX4" fmla="*/ 9351315 w 9351315"/>
              <a:gd name="connsiteY4" fmla="*/ 764397 h 917280"/>
              <a:gd name="connsiteX5" fmla="*/ 9198432 w 9351315"/>
              <a:gd name="connsiteY5" fmla="*/ 917280 h 917280"/>
              <a:gd name="connsiteX6" fmla="*/ 152883 w 9351315"/>
              <a:gd name="connsiteY6" fmla="*/ 917280 h 917280"/>
              <a:gd name="connsiteX7" fmla="*/ 0 w 9351315"/>
              <a:gd name="connsiteY7" fmla="*/ 764397 h 917280"/>
              <a:gd name="connsiteX8" fmla="*/ 0 w 9351315"/>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1315" h="917280">
                <a:moveTo>
                  <a:pt x="0" y="152883"/>
                </a:moveTo>
                <a:cubicBezTo>
                  <a:pt x="0" y="68448"/>
                  <a:pt x="68448" y="0"/>
                  <a:pt x="152883" y="0"/>
                </a:cubicBezTo>
                <a:lnTo>
                  <a:pt x="9198432" y="0"/>
                </a:lnTo>
                <a:cubicBezTo>
                  <a:pt x="9282867" y="0"/>
                  <a:pt x="9351315" y="68448"/>
                  <a:pt x="9351315" y="152883"/>
                </a:cubicBezTo>
                <a:lnTo>
                  <a:pt x="9351315" y="764397"/>
                </a:lnTo>
                <a:cubicBezTo>
                  <a:pt x="9351315" y="848832"/>
                  <a:pt x="9282867" y="917280"/>
                  <a:pt x="9198432" y="917280"/>
                </a:cubicBezTo>
                <a:lnTo>
                  <a:pt x="152883" y="917280"/>
                </a:lnTo>
                <a:cubicBezTo>
                  <a:pt x="68448" y="917280"/>
                  <a:pt x="0" y="848832"/>
                  <a:pt x="0" y="764397"/>
                </a:cubicBezTo>
                <a:lnTo>
                  <a:pt x="0" y="152883"/>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0978" tIns="120978" rIns="120978" bIns="120978" numCol="1" spcCol="1270" anchor="ctr" anchorCtr="0">
            <a:noAutofit/>
          </a:bodyPr>
          <a:lstStyle/>
          <a:p>
            <a:pPr marL="0" lvl="0" indent="0" algn="l" defTabSz="889000">
              <a:lnSpc>
                <a:spcPct val="90000"/>
              </a:lnSpc>
              <a:spcBef>
                <a:spcPct val="0"/>
              </a:spcBef>
              <a:spcAft>
                <a:spcPct val="35000"/>
              </a:spcAft>
              <a:buNone/>
            </a:pPr>
            <a:r>
              <a:rPr lang="en-GB" sz="1900" kern="1200" dirty="0">
                <a:latin typeface="Tw Cen MT" panose="020B0602020104020603" pitchFamily="34" charset="0"/>
              </a:rPr>
              <a:t>During the COVID-19 pandemic, it is advisable to liaise with local pharmacy colleagues to ensure that the drugs being prescribed are available</a:t>
            </a:r>
          </a:p>
        </p:txBody>
      </p:sp>
      <p:sp>
        <p:nvSpPr>
          <p:cNvPr id="49" name="Freeform: Shape 48">
            <a:extLst>
              <a:ext uri="{FF2B5EF4-FFF2-40B4-BE49-F238E27FC236}">
                <a16:creationId xmlns:a16="http://schemas.microsoft.com/office/drawing/2014/main" id="{96906735-BA9F-44CF-8D1E-C91E693FFC86}"/>
              </a:ext>
            </a:extLst>
          </p:cNvPr>
          <p:cNvSpPr/>
          <p:nvPr/>
        </p:nvSpPr>
        <p:spPr>
          <a:xfrm>
            <a:off x="2061868" y="4324598"/>
            <a:ext cx="9351315" cy="745655"/>
          </a:xfrm>
          <a:custGeom>
            <a:avLst/>
            <a:gdLst>
              <a:gd name="connsiteX0" fmla="*/ 0 w 9351315"/>
              <a:gd name="connsiteY0" fmla="*/ 152883 h 917280"/>
              <a:gd name="connsiteX1" fmla="*/ 152883 w 9351315"/>
              <a:gd name="connsiteY1" fmla="*/ 0 h 917280"/>
              <a:gd name="connsiteX2" fmla="*/ 9198432 w 9351315"/>
              <a:gd name="connsiteY2" fmla="*/ 0 h 917280"/>
              <a:gd name="connsiteX3" fmla="*/ 9351315 w 9351315"/>
              <a:gd name="connsiteY3" fmla="*/ 152883 h 917280"/>
              <a:gd name="connsiteX4" fmla="*/ 9351315 w 9351315"/>
              <a:gd name="connsiteY4" fmla="*/ 764397 h 917280"/>
              <a:gd name="connsiteX5" fmla="*/ 9198432 w 9351315"/>
              <a:gd name="connsiteY5" fmla="*/ 917280 h 917280"/>
              <a:gd name="connsiteX6" fmla="*/ 152883 w 9351315"/>
              <a:gd name="connsiteY6" fmla="*/ 917280 h 917280"/>
              <a:gd name="connsiteX7" fmla="*/ 0 w 9351315"/>
              <a:gd name="connsiteY7" fmla="*/ 764397 h 917280"/>
              <a:gd name="connsiteX8" fmla="*/ 0 w 9351315"/>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1315" h="917280">
                <a:moveTo>
                  <a:pt x="0" y="152883"/>
                </a:moveTo>
                <a:cubicBezTo>
                  <a:pt x="0" y="68448"/>
                  <a:pt x="68448" y="0"/>
                  <a:pt x="152883" y="0"/>
                </a:cubicBezTo>
                <a:lnTo>
                  <a:pt x="9198432" y="0"/>
                </a:lnTo>
                <a:cubicBezTo>
                  <a:pt x="9282867" y="0"/>
                  <a:pt x="9351315" y="68448"/>
                  <a:pt x="9351315" y="152883"/>
                </a:cubicBezTo>
                <a:lnTo>
                  <a:pt x="9351315" y="764397"/>
                </a:lnTo>
                <a:cubicBezTo>
                  <a:pt x="9351315" y="848832"/>
                  <a:pt x="9282867" y="917280"/>
                  <a:pt x="9198432" y="917280"/>
                </a:cubicBezTo>
                <a:lnTo>
                  <a:pt x="152883" y="917280"/>
                </a:lnTo>
                <a:cubicBezTo>
                  <a:pt x="68448" y="917280"/>
                  <a:pt x="0" y="848832"/>
                  <a:pt x="0" y="764397"/>
                </a:cubicBezTo>
                <a:lnTo>
                  <a:pt x="0" y="152883"/>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358" tIns="113358" rIns="113358" bIns="113358" numCol="1" spcCol="1270" anchor="ctr" anchorCtr="0">
            <a:noAutofit/>
          </a:bodyPr>
          <a:lstStyle/>
          <a:p>
            <a:pPr marL="0" lvl="0" indent="0" algn="l" defTabSz="800100">
              <a:lnSpc>
                <a:spcPct val="90000"/>
              </a:lnSpc>
              <a:spcBef>
                <a:spcPct val="0"/>
              </a:spcBef>
              <a:spcAft>
                <a:spcPct val="35000"/>
              </a:spcAft>
              <a:buNone/>
            </a:pPr>
            <a:r>
              <a:rPr lang="en-GB" sz="1900" kern="1200" dirty="0">
                <a:latin typeface="Tw Cen MT" panose="020B0602020104020603" pitchFamily="34" charset="0"/>
              </a:rPr>
              <a:t>Antibiotics should only be considered if a bacterial infection is causing the symptom </a:t>
            </a:r>
          </a:p>
          <a:p>
            <a:pPr marL="0" lvl="0" indent="0" algn="l" defTabSz="800100">
              <a:lnSpc>
                <a:spcPct val="90000"/>
              </a:lnSpc>
              <a:spcBef>
                <a:spcPct val="0"/>
              </a:spcBef>
              <a:spcAft>
                <a:spcPct val="35000"/>
              </a:spcAft>
              <a:buNone/>
            </a:pPr>
            <a:r>
              <a:rPr lang="en-GB" sz="1900" kern="1200" dirty="0">
                <a:latin typeface="Tw Cen MT" panose="020B0602020104020603" pitchFamily="34" charset="0"/>
              </a:rPr>
              <a:t>Irreversible pulpitis is not caused by a bacterial infection and antibiotics are inappropriate</a:t>
            </a:r>
          </a:p>
        </p:txBody>
      </p:sp>
      <p:sp>
        <p:nvSpPr>
          <p:cNvPr id="50" name="Freeform: Shape 49">
            <a:extLst>
              <a:ext uri="{FF2B5EF4-FFF2-40B4-BE49-F238E27FC236}">
                <a16:creationId xmlns:a16="http://schemas.microsoft.com/office/drawing/2014/main" id="{C62DC477-FF4F-4BB9-A2F3-96FCFBD3D30F}"/>
              </a:ext>
            </a:extLst>
          </p:cNvPr>
          <p:cNvSpPr/>
          <p:nvPr/>
        </p:nvSpPr>
        <p:spPr>
          <a:xfrm>
            <a:off x="2061868" y="5106829"/>
            <a:ext cx="9351315" cy="613419"/>
          </a:xfrm>
          <a:custGeom>
            <a:avLst/>
            <a:gdLst>
              <a:gd name="connsiteX0" fmla="*/ 0 w 9351315"/>
              <a:gd name="connsiteY0" fmla="*/ 152883 h 917280"/>
              <a:gd name="connsiteX1" fmla="*/ 152883 w 9351315"/>
              <a:gd name="connsiteY1" fmla="*/ 0 h 917280"/>
              <a:gd name="connsiteX2" fmla="*/ 9198432 w 9351315"/>
              <a:gd name="connsiteY2" fmla="*/ 0 h 917280"/>
              <a:gd name="connsiteX3" fmla="*/ 9351315 w 9351315"/>
              <a:gd name="connsiteY3" fmla="*/ 152883 h 917280"/>
              <a:gd name="connsiteX4" fmla="*/ 9351315 w 9351315"/>
              <a:gd name="connsiteY4" fmla="*/ 764397 h 917280"/>
              <a:gd name="connsiteX5" fmla="*/ 9198432 w 9351315"/>
              <a:gd name="connsiteY5" fmla="*/ 917280 h 917280"/>
              <a:gd name="connsiteX6" fmla="*/ 152883 w 9351315"/>
              <a:gd name="connsiteY6" fmla="*/ 917280 h 917280"/>
              <a:gd name="connsiteX7" fmla="*/ 0 w 9351315"/>
              <a:gd name="connsiteY7" fmla="*/ 764397 h 917280"/>
              <a:gd name="connsiteX8" fmla="*/ 0 w 9351315"/>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1315" h="917280">
                <a:moveTo>
                  <a:pt x="0" y="152883"/>
                </a:moveTo>
                <a:cubicBezTo>
                  <a:pt x="0" y="68448"/>
                  <a:pt x="68448" y="0"/>
                  <a:pt x="152883" y="0"/>
                </a:cubicBezTo>
                <a:lnTo>
                  <a:pt x="9198432" y="0"/>
                </a:lnTo>
                <a:cubicBezTo>
                  <a:pt x="9282867" y="0"/>
                  <a:pt x="9351315" y="68448"/>
                  <a:pt x="9351315" y="152883"/>
                </a:cubicBezTo>
                <a:lnTo>
                  <a:pt x="9351315" y="764397"/>
                </a:lnTo>
                <a:cubicBezTo>
                  <a:pt x="9351315" y="848832"/>
                  <a:pt x="9282867" y="917280"/>
                  <a:pt x="9198432" y="917280"/>
                </a:cubicBezTo>
                <a:lnTo>
                  <a:pt x="152883" y="917280"/>
                </a:lnTo>
                <a:cubicBezTo>
                  <a:pt x="68448" y="917280"/>
                  <a:pt x="0" y="848832"/>
                  <a:pt x="0" y="764397"/>
                </a:cubicBezTo>
                <a:lnTo>
                  <a:pt x="0" y="152883"/>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358" tIns="113358" rIns="113358" bIns="113358" numCol="1" spcCol="1270" anchor="ctr" anchorCtr="0">
            <a:noAutofit/>
          </a:bodyPr>
          <a:lstStyle/>
          <a:p>
            <a:pPr marL="0" lvl="0" indent="0" algn="l" defTabSz="800100">
              <a:lnSpc>
                <a:spcPct val="90000"/>
              </a:lnSpc>
              <a:spcBef>
                <a:spcPct val="0"/>
              </a:spcBef>
              <a:spcAft>
                <a:spcPct val="35000"/>
              </a:spcAft>
              <a:buNone/>
            </a:pPr>
            <a:r>
              <a:rPr lang="en-GB" sz="1900" kern="1200" dirty="0">
                <a:latin typeface="Tw Cen MT" panose="020B0602020104020603" pitchFamily="34" charset="0"/>
              </a:rPr>
              <a:t>Advise patients to recontact the practice if symptoms persist or worsen </a:t>
            </a:r>
          </a:p>
        </p:txBody>
      </p:sp>
      <p:sp>
        <p:nvSpPr>
          <p:cNvPr id="38" name="Freeform: Shape 37">
            <a:extLst>
              <a:ext uri="{FF2B5EF4-FFF2-40B4-BE49-F238E27FC236}">
                <a16:creationId xmlns:a16="http://schemas.microsoft.com/office/drawing/2014/main" id="{64A6032E-9A3C-4176-A621-1C4B8BED1111}"/>
              </a:ext>
            </a:extLst>
          </p:cNvPr>
          <p:cNvSpPr/>
          <p:nvPr/>
        </p:nvSpPr>
        <p:spPr>
          <a:xfrm>
            <a:off x="2055969" y="5752308"/>
            <a:ext cx="9351315" cy="613419"/>
          </a:xfrm>
          <a:custGeom>
            <a:avLst/>
            <a:gdLst>
              <a:gd name="connsiteX0" fmla="*/ 0 w 9351315"/>
              <a:gd name="connsiteY0" fmla="*/ 152883 h 917280"/>
              <a:gd name="connsiteX1" fmla="*/ 152883 w 9351315"/>
              <a:gd name="connsiteY1" fmla="*/ 0 h 917280"/>
              <a:gd name="connsiteX2" fmla="*/ 9198432 w 9351315"/>
              <a:gd name="connsiteY2" fmla="*/ 0 h 917280"/>
              <a:gd name="connsiteX3" fmla="*/ 9351315 w 9351315"/>
              <a:gd name="connsiteY3" fmla="*/ 152883 h 917280"/>
              <a:gd name="connsiteX4" fmla="*/ 9351315 w 9351315"/>
              <a:gd name="connsiteY4" fmla="*/ 764397 h 917280"/>
              <a:gd name="connsiteX5" fmla="*/ 9198432 w 9351315"/>
              <a:gd name="connsiteY5" fmla="*/ 917280 h 917280"/>
              <a:gd name="connsiteX6" fmla="*/ 152883 w 9351315"/>
              <a:gd name="connsiteY6" fmla="*/ 917280 h 917280"/>
              <a:gd name="connsiteX7" fmla="*/ 0 w 9351315"/>
              <a:gd name="connsiteY7" fmla="*/ 764397 h 917280"/>
              <a:gd name="connsiteX8" fmla="*/ 0 w 9351315"/>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1315" h="917280">
                <a:moveTo>
                  <a:pt x="0" y="152883"/>
                </a:moveTo>
                <a:cubicBezTo>
                  <a:pt x="0" y="68448"/>
                  <a:pt x="68448" y="0"/>
                  <a:pt x="152883" y="0"/>
                </a:cubicBezTo>
                <a:lnTo>
                  <a:pt x="9198432" y="0"/>
                </a:lnTo>
                <a:cubicBezTo>
                  <a:pt x="9282867" y="0"/>
                  <a:pt x="9351315" y="68448"/>
                  <a:pt x="9351315" y="152883"/>
                </a:cubicBezTo>
                <a:lnTo>
                  <a:pt x="9351315" y="764397"/>
                </a:lnTo>
                <a:cubicBezTo>
                  <a:pt x="9351315" y="848832"/>
                  <a:pt x="9282867" y="917280"/>
                  <a:pt x="9198432" y="917280"/>
                </a:cubicBezTo>
                <a:lnTo>
                  <a:pt x="152883" y="917280"/>
                </a:lnTo>
                <a:cubicBezTo>
                  <a:pt x="68448" y="917280"/>
                  <a:pt x="0" y="848832"/>
                  <a:pt x="0" y="764397"/>
                </a:cubicBezTo>
                <a:lnTo>
                  <a:pt x="0" y="152883"/>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358" tIns="113358" rIns="113358" bIns="113358" numCol="1" spcCol="1270" anchor="ctr" anchorCtr="0">
            <a:noAutofit/>
          </a:bodyPr>
          <a:lstStyle/>
          <a:p>
            <a:pPr lvl="0" defTabSz="800100">
              <a:lnSpc>
                <a:spcPct val="90000"/>
              </a:lnSpc>
              <a:spcBef>
                <a:spcPct val="0"/>
              </a:spcBef>
              <a:spcAft>
                <a:spcPct val="35000"/>
              </a:spcAft>
            </a:pPr>
            <a:r>
              <a:rPr lang="en-GB" sz="1900" dirty="0">
                <a:latin typeface="Tw Cen MT" panose="020B0602020104020603" pitchFamily="34" charset="0"/>
              </a:rPr>
              <a:t>Any child who requires antimicrobials for a swelling should be considered for an assessment and placed on the appropriate pathway of care</a:t>
            </a:r>
            <a:r>
              <a:rPr lang="en-GB" sz="1900" kern="1200" dirty="0">
                <a:latin typeface="Tw Cen MT" panose="020B0602020104020603" pitchFamily="34" charset="0"/>
              </a:rPr>
              <a:t> </a:t>
            </a:r>
          </a:p>
        </p:txBody>
      </p:sp>
    </p:spTree>
    <p:extLst>
      <p:ext uri="{BB962C8B-B14F-4D97-AF65-F5344CB8AC3E}">
        <p14:creationId xmlns:p14="http://schemas.microsoft.com/office/powerpoint/2010/main" val="3496075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3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44" name="TextBox 43">
            <a:extLst>
              <a:ext uri="{FF2B5EF4-FFF2-40B4-BE49-F238E27FC236}">
                <a16:creationId xmlns:a16="http://schemas.microsoft.com/office/drawing/2014/main" id="{0EB1BA0A-9B3A-422E-B045-A7395AE5EA81}"/>
              </a:ext>
            </a:extLst>
          </p:cNvPr>
          <p:cNvSpPr txBox="1"/>
          <p:nvPr/>
        </p:nvSpPr>
        <p:spPr>
          <a:xfrm>
            <a:off x="2091384" y="483378"/>
            <a:ext cx="6916189"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Considerations for patients requiring Emergency Care</a:t>
            </a:r>
          </a:p>
        </p:txBody>
      </p:sp>
      <p:sp>
        <p:nvSpPr>
          <p:cNvPr id="45" name="Rectangle 44">
            <a:extLst>
              <a:ext uri="{FF2B5EF4-FFF2-40B4-BE49-F238E27FC236}">
                <a16:creationId xmlns:a16="http://schemas.microsoft.com/office/drawing/2014/main" id="{E2C42F51-7BFE-4690-80D2-A434EF4A830C}"/>
              </a:ext>
            </a:extLst>
          </p:cNvPr>
          <p:cNvSpPr/>
          <p:nvPr/>
        </p:nvSpPr>
        <p:spPr>
          <a:xfrm>
            <a:off x="2091384" y="1081744"/>
            <a:ext cx="9351315" cy="5262979"/>
          </a:xfrm>
          <a:prstGeom prst="rect">
            <a:avLst/>
          </a:prstGeom>
          <a:ln w="28575">
            <a:solidFill>
              <a:srgbClr val="0161B3"/>
            </a:solidFill>
          </a:ln>
        </p:spPr>
        <p:txBody>
          <a:bodyPr wrap="square">
            <a:spAutoFit/>
          </a:bodyPr>
          <a:lstStyle/>
          <a:p>
            <a:pPr algn="ctr"/>
            <a:r>
              <a:rPr lang="en-GB" sz="2000" dirty="0">
                <a:latin typeface="Tw Cen MT" panose="020B0602020104020603" pitchFamily="34" charset="0"/>
              </a:rPr>
              <a:t>If the patient is in acute distress and time is of the essence, </a:t>
            </a:r>
            <a:r>
              <a:rPr lang="en-GB" sz="2000" b="1" dirty="0">
                <a:solidFill>
                  <a:srgbClr val="0161B3"/>
                </a:solidFill>
                <a:latin typeface="Tw Cen MT" panose="020B0602020104020603" pitchFamily="34" charset="0"/>
              </a:rPr>
              <a:t>call 999</a:t>
            </a:r>
            <a:endParaRPr lang="en-GB" sz="2000" dirty="0">
              <a:latin typeface="Tw Cen MT" panose="020B0602020104020603" pitchFamily="34" charset="0"/>
            </a:endParaRPr>
          </a:p>
          <a:p>
            <a:endParaRPr lang="en-GB" sz="1600" dirty="0"/>
          </a:p>
          <a:p>
            <a:pPr algn="ctr"/>
            <a:r>
              <a:rPr lang="en-GB" sz="2000" dirty="0">
                <a:latin typeface="Tw Cen MT" panose="020B0602020104020603" pitchFamily="34" charset="0"/>
              </a:rPr>
              <a:t>For potentially </a:t>
            </a:r>
            <a:r>
              <a:rPr lang="en-GB" sz="2000" b="1" dirty="0">
                <a:solidFill>
                  <a:srgbClr val="0161B3"/>
                </a:solidFill>
                <a:latin typeface="Tw Cen MT" panose="020B0602020104020603" pitchFamily="34" charset="0"/>
              </a:rPr>
              <a:t>life-threatening cases </a:t>
            </a:r>
            <a:r>
              <a:rPr lang="en-GB" sz="2000" dirty="0">
                <a:latin typeface="Tw Cen MT" panose="020B0602020104020603" pitchFamily="34" charset="0"/>
              </a:rPr>
              <a:t>i.e. those with increasing swelling affecting swallowing and mouth opening/uncontrollable haemorrhage: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2000" dirty="0"/>
          </a:p>
          <a:p>
            <a:endParaRPr lang="en-GB" sz="2000" dirty="0"/>
          </a:p>
        </p:txBody>
      </p:sp>
      <p:grpSp>
        <p:nvGrpSpPr>
          <p:cNvPr id="41" name="Group 40">
            <a:extLst>
              <a:ext uri="{FF2B5EF4-FFF2-40B4-BE49-F238E27FC236}">
                <a16:creationId xmlns:a16="http://schemas.microsoft.com/office/drawing/2014/main" id="{DE2E097E-BF45-4BF6-A689-868154C5339A}"/>
              </a:ext>
            </a:extLst>
          </p:cNvPr>
          <p:cNvGrpSpPr/>
          <p:nvPr/>
        </p:nvGrpSpPr>
        <p:grpSpPr>
          <a:xfrm>
            <a:off x="2198293" y="2350934"/>
            <a:ext cx="9134199" cy="3810953"/>
            <a:chOff x="781877" y="1833143"/>
            <a:chExt cx="10536453" cy="3810953"/>
          </a:xfrm>
        </p:grpSpPr>
        <p:sp>
          <p:nvSpPr>
            <p:cNvPr id="42" name="Rectangle: Rounded Corners 41">
              <a:extLst>
                <a:ext uri="{FF2B5EF4-FFF2-40B4-BE49-F238E27FC236}">
                  <a16:creationId xmlns:a16="http://schemas.microsoft.com/office/drawing/2014/main" id="{5958E96F-98E7-4781-8E79-EA4E7717029D}"/>
                </a:ext>
              </a:extLst>
            </p:cNvPr>
            <p:cNvSpPr/>
            <p:nvPr/>
          </p:nvSpPr>
          <p:spPr>
            <a:xfrm>
              <a:off x="781877" y="1833143"/>
              <a:ext cx="1624992" cy="3810953"/>
            </a:xfrm>
            <a:prstGeom prst="roundRect">
              <a:avLst/>
            </a:prstGeom>
            <a:solidFill>
              <a:srgbClr val="0161B3"/>
            </a:solidFill>
            <a:ln w="28575">
              <a:solidFill>
                <a:srgbClr val="32B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Tw Cen MT" panose="020B0602020104020603" pitchFamily="34" charset="0"/>
              </a:endParaRPr>
            </a:p>
            <a:p>
              <a:pPr algn="ctr"/>
              <a:endParaRPr lang="en-GB" sz="2000" dirty="0">
                <a:latin typeface="Tw Cen MT" panose="020B0602020104020603" pitchFamily="34" charset="0"/>
              </a:endParaRPr>
            </a:p>
            <a:p>
              <a:pPr algn="ctr"/>
              <a:r>
                <a:rPr lang="en-GB" sz="1700" dirty="0">
                  <a:latin typeface="Tw Cen MT" panose="020B0602020104020603" pitchFamily="34" charset="0"/>
                </a:rPr>
                <a:t>Ascertain COVID19 status of the patient</a:t>
              </a:r>
            </a:p>
          </p:txBody>
        </p:sp>
        <p:sp>
          <p:nvSpPr>
            <p:cNvPr id="43" name="Rectangle: Rounded Corners 42">
              <a:extLst>
                <a:ext uri="{FF2B5EF4-FFF2-40B4-BE49-F238E27FC236}">
                  <a16:creationId xmlns:a16="http://schemas.microsoft.com/office/drawing/2014/main" id="{EECB3920-3736-42E1-873D-2FE31FE3D560}"/>
                </a:ext>
              </a:extLst>
            </p:cNvPr>
            <p:cNvSpPr/>
            <p:nvPr/>
          </p:nvSpPr>
          <p:spPr>
            <a:xfrm>
              <a:off x="3036346" y="1833143"/>
              <a:ext cx="1624992" cy="3810953"/>
            </a:xfrm>
            <a:prstGeom prst="roundRect">
              <a:avLst/>
            </a:prstGeom>
            <a:solidFill>
              <a:srgbClr val="32BCEE"/>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Tw Cen MT" panose="020B0602020104020603" pitchFamily="34" charset="0"/>
              </a:endParaRPr>
            </a:p>
            <a:p>
              <a:pPr algn="ctr"/>
              <a:endParaRPr lang="en-GB" sz="2000" dirty="0">
                <a:latin typeface="Tw Cen MT" panose="020B0602020104020603" pitchFamily="34" charset="0"/>
              </a:endParaRPr>
            </a:p>
            <a:p>
              <a:pPr algn="ctr"/>
              <a:r>
                <a:rPr lang="en-GB" sz="1700" dirty="0">
                  <a:latin typeface="Tw Cen MT" panose="020B0602020104020603" pitchFamily="34" charset="0"/>
                </a:rPr>
                <a:t>Ring the switchboard of the appropriate hospital</a:t>
              </a:r>
            </a:p>
          </p:txBody>
        </p:sp>
        <p:sp>
          <p:nvSpPr>
            <p:cNvPr id="46" name="Rectangle: Rounded Corners 45">
              <a:extLst>
                <a:ext uri="{FF2B5EF4-FFF2-40B4-BE49-F238E27FC236}">
                  <a16:creationId xmlns:a16="http://schemas.microsoft.com/office/drawing/2014/main" id="{66FE6E5C-F631-420E-8A1E-2EB0E7311AB6}"/>
                </a:ext>
              </a:extLst>
            </p:cNvPr>
            <p:cNvSpPr/>
            <p:nvPr/>
          </p:nvSpPr>
          <p:spPr>
            <a:xfrm>
              <a:off x="5290815" y="1833143"/>
              <a:ext cx="1624992" cy="3810953"/>
            </a:xfrm>
            <a:prstGeom prst="roundRect">
              <a:avLst/>
            </a:prstGeom>
            <a:solidFill>
              <a:srgbClr val="0161B3"/>
            </a:solidFill>
            <a:ln w="28575">
              <a:solidFill>
                <a:srgbClr val="32B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latin typeface="Tw Cen MT" panose="020B0602020104020603" pitchFamily="34" charset="0"/>
                </a:rPr>
                <a:t>Ask for them to bleep the  OMFS team</a:t>
              </a:r>
            </a:p>
          </p:txBody>
        </p:sp>
        <p:sp>
          <p:nvSpPr>
            <p:cNvPr id="47" name="Rectangle: Rounded Corners 46">
              <a:extLst>
                <a:ext uri="{FF2B5EF4-FFF2-40B4-BE49-F238E27FC236}">
                  <a16:creationId xmlns:a16="http://schemas.microsoft.com/office/drawing/2014/main" id="{127F5156-6827-466D-B731-02A337A121FA}"/>
                </a:ext>
              </a:extLst>
            </p:cNvPr>
            <p:cNvSpPr/>
            <p:nvPr/>
          </p:nvSpPr>
          <p:spPr>
            <a:xfrm>
              <a:off x="7545284" y="1833143"/>
              <a:ext cx="1624992" cy="3810953"/>
            </a:xfrm>
            <a:prstGeom prst="roundRect">
              <a:avLst/>
            </a:prstGeom>
            <a:solidFill>
              <a:srgbClr val="32BCEE"/>
            </a:solidFill>
            <a:ln w="28575">
              <a:solidFill>
                <a:srgbClr val="016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Tw Cen MT" panose="020B0602020104020603" pitchFamily="34" charset="0"/>
              </a:endParaRPr>
            </a:p>
            <a:p>
              <a:pPr algn="ctr"/>
              <a:endParaRPr lang="en-GB" sz="2000" dirty="0">
                <a:latin typeface="Tw Cen MT" panose="020B0602020104020603" pitchFamily="34" charset="0"/>
              </a:endParaRPr>
            </a:p>
            <a:p>
              <a:pPr algn="ctr"/>
              <a:r>
                <a:rPr lang="en-GB" sz="1700" dirty="0">
                  <a:latin typeface="Tw Cen MT" panose="020B0602020104020603" pitchFamily="34" charset="0"/>
                </a:rPr>
                <a:t>Discuss the case with the designated person</a:t>
              </a:r>
            </a:p>
          </p:txBody>
        </p:sp>
        <p:sp>
          <p:nvSpPr>
            <p:cNvPr id="48" name="Rectangle: Rounded Corners 47">
              <a:extLst>
                <a:ext uri="{FF2B5EF4-FFF2-40B4-BE49-F238E27FC236}">
                  <a16:creationId xmlns:a16="http://schemas.microsoft.com/office/drawing/2014/main" id="{76E9A1EC-31AA-4F7C-A75F-96D0F4B8AE12}"/>
                </a:ext>
              </a:extLst>
            </p:cNvPr>
            <p:cNvSpPr/>
            <p:nvPr/>
          </p:nvSpPr>
          <p:spPr>
            <a:xfrm>
              <a:off x="9799753" y="1833143"/>
              <a:ext cx="1518577" cy="3810953"/>
            </a:xfrm>
            <a:prstGeom prst="roundRect">
              <a:avLst/>
            </a:prstGeom>
            <a:solidFill>
              <a:srgbClr val="0161B3"/>
            </a:solidFill>
            <a:ln w="28575">
              <a:solidFill>
                <a:srgbClr val="32B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Tw Cen MT" panose="020B0602020104020603" pitchFamily="34" charset="0"/>
              </a:endParaRPr>
            </a:p>
            <a:p>
              <a:pPr algn="ctr"/>
              <a:endParaRPr lang="en-GB" sz="2000" dirty="0">
                <a:latin typeface="Tw Cen MT" panose="020B0602020104020603" pitchFamily="34" charset="0"/>
              </a:endParaRPr>
            </a:p>
            <a:p>
              <a:pPr algn="ctr"/>
              <a:r>
                <a:rPr lang="en-GB" sz="1700" dirty="0">
                  <a:latin typeface="Tw Cen MT" panose="020B0602020104020603" pitchFamily="34" charset="0"/>
                </a:rPr>
                <a:t>Receive advice on where the patient should attend</a:t>
              </a:r>
            </a:p>
          </p:txBody>
        </p:sp>
        <p:sp>
          <p:nvSpPr>
            <p:cNvPr id="49" name="Oval 48">
              <a:extLst>
                <a:ext uri="{FF2B5EF4-FFF2-40B4-BE49-F238E27FC236}">
                  <a16:creationId xmlns:a16="http://schemas.microsoft.com/office/drawing/2014/main" id="{F461B583-BA7C-4379-AD63-E4ACA6D4F424}"/>
                </a:ext>
              </a:extLst>
            </p:cNvPr>
            <p:cNvSpPr/>
            <p:nvPr/>
          </p:nvSpPr>
          <p:spPr>
            <a:xfrm>
              <a:off x="1200235" y="2270234"/>
              <a:ext cx="788276" cy="399394"/>
            </a:xfrm>
            <a:prstGeom prst="ellipse">
              <a:avLst/>
            </a:prstGeom>
            <a:solidFill>
              <a:srgbClr val="32BCEE"/>
            </a:solidFill>
            <a:ln w="28575">
              <a:solidFill>
                <a:srgbClr val="32B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w Cen MT" panose="020B0602020104020603" pitchFamily="34" charset="0"/>
                </a:rPr>
                <a:t>01</a:t>
              </a:r>
            </a:p>
          </p:txBody>
        </p:sp>
        <p:sp>
          <p:nvSpPr>
            <p:cNvPr id="50" name="Oval 49">
              <a:extLst>
                <a:ext uri="{FF2B5EF4-FFF2-40B4-BE49-F238E27FC236}">
                  <a16:creationId xmlns:a16="http://schemas.microsoft.com/office/drawing/2014/main" id="{D7468DC4-1CE2-4078-B6DE-E5066F8AD494}"/>
                </a:ext>
              </a:extLst>
            </p:cNvPr>
            <p:cNvSpPr/>
            <p:nvPr/>
          </p:nvSpPr>
          <p:spPr>
            <a:xfrm>
              <a:off x="3454704" y="2270234"/>
              <a:ext cx="788276" cy="399394"/>
            </a:xfrm>
            <a:prstGeom prst="ellipse">
              <a:avLst/>
            </a:prstGeom>
            <a:solidFill>
              <a:srgbClr val="32BCEE"/>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w Cen MT" panose="020B0602020104020603" pitchFamily="34" charset="0"/>
                </a:rPr>
                <a:t>02</a:t>
              </a:r>
            </a:p>
          </p:txBody>
        </p:sp>
        <p:sp>
          <p:nvSpPr>
            <p:cNvPr id="51" name="Oval 50">
              <a:extLst>
                <a:ext uri="{FF2B5EF4-FFF2-40B4-BE49-F238E27FC236}">
                  <a16:creationId xmlns:a16="http://schemas.microsoft.com/office/drawing/2014/main" id="{2F5927B8-8413-4A2E-9D9F-206C20FCC1C6}"/>
                </a:ext>
              </a:extLst>
            </p:cNvPr>
            <p:cNvSpPr/>
            <p:nvPr/>
          </p:nvSpPr>
          <p:spPr>
            <a:xfrm>
              <a:off x="5708488" y="2270234"/>
              <a:ext cx="788276" cy="399394"/>
            </a:xfrm>
            <a:prstGeom prst="ellipse">
              <a:avLst/>
            </a:prstGeom>
            <a:solidFill>
              <a:srgbClr val="32BCEE"/>
            </a:solidFill>
            <a:ln w="28575">
              <a:solidFill>
                <a:srgbClr val="32B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w Cen MT" panose="020B0602020104020603" pitchFamily="34" charset="0"/>
                </a:rPr>
                <a:t>03</a:t>
              </a:r>
            </a:p>
          </p:txBody>
        </p:sp>
        <p:sp>
          <p:nvSpPr>
            <p:cNvPr id="52" name="Oval 51">
              <a:extLst>
                <a:ext uri="{FF2B5EF4-FFF2-40B4-BE49-F238E27FC236}">
                  <a16:creationId xmlns:a16="http://schemas.microsoft.com/office/drawing/2014/main" id="{66B20D7F-639B-4D57-BB93-E3555B5CFE68}"/>
                </a:ext>
              </a:extLst>
            </p:cNvPr>
            <p:cNvSpPr/>
            <p:nvPr/>
          </p:nvSpPr>
          <p:spPr>
            <a:xfrm>
              <a:off x="7963642" y="2270234"/>
              <a:ext cx="788276" cy="399394"/>
            </a:xfrm>
            <a:prstGeom prst="ellipse">
              <a:avLst/>
            </a:prstGeom>
            <a:solidFill>
              <a:srgbClr val="32BCEE"/>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w Cen MT" panose="020B0602020104020603" pitchFamily="34" charset="0"/>
                </a:rPr>
                <a:t>04</a:t>
              </a:r>
            </a:p>
          </p:txBody>
        </p:sp>
        <p:sp>
          <p:nvSpPr>
            <p:cNvPr id="53" name="Oval 52">
              <a:extLst>
                <a:ext uri="{FF2B5EF4-FFF2-40B4-BE49-F238E27FC236}">
                  <a16:creationId xmlns:a16="http://schemas.microsoft.com/office/drawing/2014/main" id="{99D8BFA7-C4C1-42FB-9EA5-9352AE562661}"/>
                </a:ext>
              </a:extLst>
            </p:cNvPr>
            <p:cNvSpPr/>
            <p:nvPr/>
          </p:nvSpPr>
          <p:spPr>
            <a:xfrm>
              <a:off x="10218111" y="2270234"/>
              <a:ext cx="788276" cy="399394"/>
            </a:xfrm>
            <a:prstGeom prst="ellipse">
              <a:avLst/>
            </a:prstGeom>
            <a:solidFill>
              <a:srgbClr val="32BCEE"/>
            </a:solidFill>
            <a:ln w="28575">
              <a:solidFill>
                <a:srgbClr val="32B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w Cen MT" panose="020B0602020104020603" pitchFamily="34" charset="0"/>
                </a:rPr>
                <a:t>05</a:t>
              </a:r>
            </a:p>
          </p:txBody>
        </p:sp>
        <p:sp>
          <p:nvSpPr>
            <p:cNvPr id="54" name="Arrow: Right 53">
              <a:extLst>
                <a:ext uri="{FF2B5EF4-FFF2-40B4-BE49-F238E27FC236}">
                  <a16:creationId xmlns:a16="http://schemas.microsoft.com/office/drawing/2014/main" id="{33EC4EC5-AEB6-4D57-A02E-882480B4609B}"/>
                </a:ext>
              </a:extLst>
            </p:cNvPr>
            <p:cNvSpPr/>
            <p:nvPr/>
          </p:nvSpPr>
          <p:spPr>
            <a:xfrm>
              <a:off x="2543503" y="3591474"/>
              <a:ext cx="357352" cy="294290"/>
            </a:xfrm>
            <a:prstGeom prst="rightArrow">
              <a:avLst/>
            </a:prstGeom>
            <a:solidFill>
              <a:srgbClr val="0161B3"/>
            </a:solidFill>
            <a:ln w="12700">
              <a:solidFill>
                <a:srgbClr val="32B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rrow: Right 54">
              <a:extLst>
                <a:ext uri="{FF2B5EF4-FFF2-40B4-BE49-F238E27FC236}">
                  <a16:creationId xmlns:a16="http://schemas.microsoft.com/office/drawing/2014/main" id="{F0DE31E1-4AA9-471E-ABCF-71CD1859D7FA}"/>
                </a:ext>
              </a:extLst>
            </p:cNvPr>
            <p:cNvSpPr/>
            <p:nvPr/>
          </p:nvSpPr>
          <p:spPr>
            <a:xfrm>
              <a:off x="4796829" y="3598921"/>
              <a:ext cx="357352" cy="294290"/>
            </a:xfrm>
            <a:prstGeom prst="rightArrow">
              <a:avLst/>
            </a:prstGeom>
            <a:solidFill>
              <a:srgbClr val="0161B3"/>
            </a:solidFill>
            <a:ln>
              <a:solidFill>
                <a:srgbClr val="32B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Arrow: Right 55">
              <a:extLst>
                <a:ext uri="{FF2B5EF4-FFF2-40B4-BE49-F238E27FC236}">
                  <a16:creationId xmlns:a16="http://schemas.microsoft.com/office/drawing/2014/main" id="{DB784DC0-FDFE-49C1-BDC5-04835C13B385}"/>
                </a:ext>
              </a:extLst>
            </p:cNvPr>
            <p:cNvSpPr/>
            <p:nvPr/>
          </p:nvSpPr>
          <p:spPr>
            <a:xfrm>
              <a:off x="7050155" y="3606368"/>
              <a:ext cx="357352" cy="294290"/>
            </a:xfrm>
            <a:prstGeom prst="rightArrow">
              <a:avLst/>
            </a:prstGeom>
            <a:solidFill>
              <a:srgbClr val="0161B3"/>
            </a:solidFill>
            <a:ln>
              <a:solidFill>
                <a:srgbClr val="32B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Arrow: Right 56">
              <a:extLst>
                <a:ext uri="{FF2B5EF4-FFF2-40B4-BE49-F238E27FC236}">
                  <a16:creationId xmlns:a16="http://schemas.microsoft.com/office/drawing/2014/main" id="{41F9F3AC-86C2-4C56-929B-EC22B6F00D61}"/>
                </a:ext>
              </a:extLst>
            </p:cNvPr>
            <p:cNvSpPr/>
            <p:nvPr/>
          </p:nvSpPr>
          <p:spPr>
            <a:xfrm>
              <a:off x="9303481" y="3613815"/>
              <a:ext cx="357352" cy="294290"/>
            </a:xfrm>
            <a:prstGeom prst="rightArrow">
              <a:avLst/>
            </a:prstGeom>
            <a:solidFill>
              <a:srgbClr val="0161B3"/>
            </a:solidFill>
            <a:ln>
              <a:solidFill>
                <a:srgbClr val="32B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pslz="http://schemas.microsoft.com/office/powerpoint/2016/slidezoom">
        <mc:Choice Requires="pslz">
          <p:graphicFrame>
            <p:nvGraphicFramePr>
              <p:cNvPr id="37" name="Slide Zoom 36">
                <a:extLst>
                  <a:ext uri="{FF2B5EF4-FFF2-40B4-BE49-F238E27FC236}">
                    <a16:creationId xmlns:a16="http://schemas.microsoft.com/office/drawing/2014/main" id="{A35C720C-BCF5-44C7-B5F5-366F12FB19A5}"/>
                  </a:ext>
                </a:extLst>
              </p:cNvPr>
              <p:cNvGraphicFramePr>
                <a:graphicFrameLocks noChangeAspect="1"/>
              </p:cNvGraphicFramePr>
              <p:nvPr>
                <p:extLst>
                  <p:ext uri="{D42A27DB-BD31-4B8C-83A1-F6EECF244321}">
                    <p14:modId xmlns:p14="http://schemas.microsoft.com/office/powerpoint/2010/main" val="3534846631"/>
                  </p:ext>
                </p:extLst>
              </p:nvPr>
            </p:nvGraphicFramePr>
            <p:xfrm>
              <a:off x="6365926" y="4866303"/>
              <a:ext cx="901891" cy="943004"/>
            </p:xfrm>
            <a:graphic>
              <a:graphicData uri="http://schemas.microsoft.com/office/powerpoint/2016/slidezoom">
                <pslz:sldZm>
                  <pslz:sldZmObj sldId="485" cId="2946703133">
                    <pslz:zmPr id="{9680068F-7626-4F94-8C9C-DE138034F2D4}" returnToParent="0" imageType="cover" transitionDur="1000">
                      <p166:blipFill xmlns:p166="http://schemas.microsoft.com/office/powerpoint/2016/6/main">
                        <a:blip r:embed="rId2"/>
                        <a:stretch>
                          <a:fillRect/>
                        </a:stretch>
                      </p166:blipFill>
                      <p166:spPr xmlns:p166="http://schemas.microsoft.com/office/powerpoint/2016/6/main">
                        <a:xfrm>
                          <a:off x="0" y="0"/>
                          <a:ext cx="901891" cy="943004"/>
                        </a:xfrm>
                        <a:prstGeom prst="rect">
                          <a:avLst/>
                        </a:prstGeom>
                        <a:ln w="28575">
                          <a:solidFill>
                            <a:srgbClr val="32BCEE"/>
                          </a:solidFill>
                        </a:ln>
                      </p166:spPr>
                    </pslz:zmPr>
                  </pslz:sldZmObj>
                </pslz:sldZm>
              </a:graphicData>
            </a:graphic>
          </p:graphicFrame>
        </mc:Choice>
        <mc:Fallback xmlns="">
          <p:pic>
            <p:nvPicPr>
              <p:cNvPr id="37" name="Slide Zoom 36">
                <a:hlinkClick r:id="rId3" action="ppaction://hlinksldjump"/>
                <a:extLst>
                  <a:ext uri="{FF2B5EF4-FFF2-40B4-BE49-F238E27FC236}">
                    <a16:creationId xmlns:a16="http://schemas.microsoft.com/office/drawing/2014/main" id="{A35C720C-BCF5-44C7-B5F5-366F12FB19A5}"/>
                  </a:ext>
                </a:extLst>
              </p:cNvPr>
              <p:cNvPicPr>
                <a:picLocks noGrp="1" noRot="1" noChangeAspect="1" noMove="1" noResize="1" noEditPoints="1" noAdjustHandles="1" noChangeArrowheads="1" noChangeShapeType="1"/>
              </p:cNvPicPr>
              <p:nvPr/>
            </p:nvPicPr>
            <p:blipFill>
              <a:blip r:embed="rId4"/>
              <a:stretch>
                <a:fillRect/>
              </a:stretch>
            </p:blipFill>
            <p:spPr>
              <a:xfrm>
                <a:off x="6365926" y="4866303"/>
                <a:ext cx="901891" cy="943004"/>
              </a:xfrm>
              <a:prstGeom prst="rect">
                <a:avLst/>
              </a:prstGeom>
              <a:ln w="28575">
                <a:solidFill>
                  <a:srgbClr val="32BCEE"/>
                </a:solidFill>
              </a:ln>
            </p:spPr>
          </p:pic>
        </mc:Fallback>
      </mc:AlternateContent>
    </p:spTree>
    <p:extLst>
      <p:ext uri="{BB962C8B-B14F-4D97-AF65-F5344CB8AC3E}">
        <p14:creationId xmlns:p14="http://schemas.microsoft.com/office/powerpoint/2010/main" val="3750692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wipe(left)">
                                      <p:cBhvr>
                                        <p:cTn id="7" dur="500"/>
                                        <p:tgtEl>
                                          <p:spTgt spid="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xEl>
                                              <p:pRg st="2" end="2"/>
                                            </p:txEl>
                                          </p:spTgt>
                                        </p:tgtEl>
                                        <p:attrNameLst>
                                          <p:attrName>style.visibility</p:attrName>
                                        </p:attrNameLst>
                                      </p:cBhvr>
                                      <p:to>
                                        <p:strVal val="visible"/>
                                      </p:to>
                                    </p:set>
                                    <p:animEffect transition="in" filter="wipe(left)">
                                      <p:cBhvr>
                                        <p:cTn id="12" dur="500"/>
                                        <p:tgtEl>
                                          <p:spTgt spid="4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C403E0A-9D4B-4351-8115-57842A772C14}"/>
              </a:ext>
            </a:extLst>
          </p:cNvPr>
          <p:cNvGraphicFramePr>
            <a:graphicFrameLocks noGrp="1"/>
          </p:cNvGraphicFramePr>
          <p:nvPr>
            <p:ph sz="quarter" idx="10"/>
            <p:extLst>
              <p:ext uri="{D42A27DB-BD31-4B8C-83A1-F6EECF244321}">
                <p14:modId xmlns:p14="http://schemas.microsoft.com/office/powerpoint/2010/main" val="3708164353"/>
              </p:ext>
            </p:extLst>
          </p:nvPr>
        </p:nvGraphicFramePr>
        <p:xfrm>
          <a:off x="781878" y="1576553"/>
          <a:ext cx="10641498" cy="4687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5E3D400-4745-4871-89E1-C168E4760EBD}"/>
              </a:ext>
            </a:extLst>
          </p:cNvPr>
          <p:cNvSpPr txBox="1"/>
          <p:nvPr/>
        </p:nvSpPr>
        <p:spPr>
          <a:xfrm>
            <a:off x="1016814" y="4940728"/>
            <a:ext cx="4435366" cy="1323439"/>
          </a:xfrm>
          <a:prstGeom prst="rect">
            <a:avLst/>
          </a:prstGeom>
          <a:noFill/>
        </p:spPr>
        <p:txBody>
          <a:bodyPr wrap="square" rtlCol="0">
            <a:spAutoFit/>
          </a:bodyPr>
          <a:lstStyle/>
          <a:p>
            <a:pPr algn="ctr"/>
            <a:r>
              <a:rPr lang="en-GB" sz="2000" b="1" dirty="0">
                <a:solidFill>
                  <a:srgbClr val="0161B3"/>
                </a:solidFill>
                <a:latin typeface="Tw Cen MT" panose="020B0602020104020603" pitchFamily="34" charset="0"/>
              </a:rPr>
              <a:t>It is important to inform them if the patient has a </a:t>
            </a:r>
            <a:r>
              <a:rPr lang="en-GB" sz="2000" b="1" u="sng" dirty="0">
                <a:solidFill>
                  <a:srgbClr val="0161B3"/>
                </a:solidFill>
                <a:latin typeface="Tw Cen MT" panose="020B0602020104020603" pitchFamily="34" charset="0"/>
              </a:rPr>
              <a:t>long-term condition</a:t>
            </a:r>
            <a:r>
              <a:rPr lang="en-GB" sz="2000" b="1" dirty="0">
                <a:solidFill>
                  <a:srgbClr val="0161B3"/>
                </a:solidFill>
                <a:latin typeface="Tw Cen MT" panose="020B0602020104020603" pitchFamily="34" charset="0"/>
              </a:rPr>
              <a:t> as alternative arrangements will need to be made</a:t>
            </a:r>
          </a:p>
        </p:txBody>
      </p:sp>
      <p:sp>
        <p:nvSpPr>
          <p:cNvPr id="9" name="TextBox 8">
            <a:extLst>
              <a:ext uri="{FF2B5EF4-FFF2-40B4-BE49-F238E27FC236}">
                <a16:creationId xmlns:a16="http://schemas.microsoft.com/office/drawing/2014/main" id="{A3E814D3-7ADB-491D-95C1-EA0A2D521159}"/>
              </a:ext>
            </a:extLst>
          </p:cNvPr>
          <p:cNvSpPr txBox="1"/>
          <p:nvPr/>
        </p:nvSpPr>
        <p:spPr>
          <a:xfrm>
            <a:off x="618055" y="1040108"/>
            <a:ext cx="11001794" cy="430887"/>
          </a:xfrm>
          <a:prstGeom prst="rect">
            <a:avLst/>
          </a:prstGeom>
          <a:noFill/>
        </p:spPr>
        <p:txBody>
          <a:bodyPr wrap="none" rtlCol="0">
            <a:spAutoFit/>
          </a:bodyPr>
          <a:lstStyle/>
          <a:p>
            <a:pPr algn="ctr"/>
            <a:r>
              <a:rPr lang="en-GB" sz="2200" b="1" dirty="0">
                <a:solidFill>
                  <a:srgbClr val="0161B3"/>
                </a:solidFill>
                <a:latin typeface="Tw Cen MT" panose="020B0602020104020603" pitchFamily="34" charset="0"/>
              </a:rPr>
              <a:t>Contact OMFS prior to referring patient to ED to reduce the risk of patient being turned away</a:t>
            </a:r>
          </a:p>
        </p:txBody>
      </p:sp>
    </p:spTree>
    <p:extLst>
      <p:ext uri="{BB962C8B-B14F-4D97-AF65-F5344CB8AC3E}">
        <p14:creationId xmlns:p14="http://schemas.microsoft.com/office/powerpoint/2010/main" val="294670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4" name="Text Box 4">
            <a:extLst>
              <a:ext uri="{FF2B5EF4-FFF2-40B4-BE49-F238E27FC236}">
                <a16:creationId xmlns:a16="http://schemas.microsoft.com/office/drawing/2014/main" id="{4321C354-418C-4F43-B51B-9285F1C58D37}"/>
              </a:ext>
            </a:extLst>
          </p:cNvPr>
          <p:cNvSpPr txBox="1"/>
          <p:nvPr/>
        </p:nvSpPr>
        <p:spPr>
          <a:xfrm>
            <a:off x="2157400" y="1140121"/>
            <a:ext cx="9246399" cy="5094348"/>
          </a:xfrm>
          <a:prstGeom prst="rect">
            <a:avLst/>
          </a:prstGeom>
          <a:solidFill>
            <a:schemeClr val="lt1"/>
          </a:solidFill>
          <a:ln w="28575">
            <a:solidFill>
              <a:srgbClr val="0161B3"/>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GB" sz="2000" dirty="0">
                <a:effectLst/>
                <a:latin typeface="Tw Cen MT" panose="020B0602020104020603" pitchFamily="34" charset="0"/>
                <a:ea typeface="Calibri" panose="020F0502020204030204" pitchFamily="34" charset="0"/>
                <a:cs typeface="Times New Roman" panose="02020603050405020304" pitchFamily="18" charset="0"/>
              </a:rPr>
              <a:t>Schedule patients for appointments ensuring separation in time and place as follows:</a:t>
            </a:r>
          </a:p>
          <a:p>
            <a:pPr algn="ctr">
              <a:lnSpc>
                <a:spcPct val="107000"/>
              </a:lnSpc>
              <a:spcAft>
                <a:spcPts val="0"/>
              </a:spcAft>
            </a:pPr>
            <a:r>
              <a:rPr lang="en-GB" sz="2000" dirty="0">
                <a:effectLst/>
                <a:latin typeface="Tw Cen MT" panose="020B0602020104020603" pitchFamily="34" charset="0"/>
                <a:ea typeface="Calibri" panose="020F0502020204030204" pitchFamily="34" charset="0"/>
                <a:cs typeface="Times New Roman" panose="02020603050405020304" pitchFamily="18" charset="0"/>
              </a:rPr>
              <a:t> </a:t>
            </a:r>
          </a:p>
          <a:p>
            <a:pPr marL="457200" indent="-228600" algn="ctr">
              <a:lnSpc>
                <a:spcPct val="107000"/>
              </a:lnSpc>
              <a:spcAft>
                <a:spcPts val="0"/>
              </a:spcAft>
            </a:pPr>
            <a:endParaRPr lang="en-GB" sz="800" dirty="0">
              <a:effectLst/>
              <a:latin typeface="Tw Cen MT" panose="020B0602020104020603" pitchFamily="34" charset="0"/>
              <a:ea typeface="Calibri" panose="020F0502020204030204" pitchFamily="34" charset="0"/>
              <a:cs typeface="Times New Roman" panose="02020603050405020304" pitchFamily="18" charset="0"/>
            </a:endParaRPr>
          </a:p>
          <a:p>
            <a:pPr algn="ctr"/>
            <a:endParaRPr lang="en-GB" dirty="0"/>
          </a:p>
          <a:p>
            <a:pPr algn="ctr"/>
            <a:endParaRPr lang="en-GB" dirty="0"/>
          </a:p>
          <a:p>
            <a:pPr algn="ctr"/>
            <a:endParaRPr lang="en-GB" dirty="0"/>
          </a:p>
          <a:p>
            <a:pPr algn="ctr"/>
            <a:r>
              <a:rPr lang="en-GB" dirty="0">
                <a:latin typeface="Tw Cen MT" panose="020B0602020104020603" pitchFamily="34" charset="0"/>
              </a:rPr>
              <a:t>Once phased resumption is complete, all possible or confirmed cases of COVID-19 should be:</a:t>
            </a:r>
          </a:p>
          <a:p>
            <a:pPr algn="ctr"/>
            <a:r>
              <a:rPr lang="en-GB" sz="1600" dirty="0">
                <a:solidFill>
                  <a:srgbClr val="0161B3"/>
                </a:solidFill>
                <a:latin typeface="Tw Cen MT" panose="020B0602020104020603" pitchFamily="34" charset="0"/>
              </a:rPr>
              <a:t>Provided with FRSM (where tolerated) whilst being escorted</a:t>
            </a:r>
          </a:p>
          <a:p>
            <a:pPr algn="ctr"/>
            <a:r>
              <a:rPr lang="en-GB" sz="1600" dirty="0">
                <a:solidFill>
                  <a:srgbClr val="0161B3"/>
                </a:solidFill>
                <a:latin typeface="Tw Cen MT" panose="020B0602020104020603" pitchFamily="34" charset="0"/>
              </a:rPr>
              <a:t>Taken straight to surgery and must not wait in communal areas</a:t>
            </a:r>
          </a:p>
          <a:p>
            <a:pPr algn="ctr"/>
            <a:r>
              <a:rPr lang="en-GB" sz="1600" dirty="0">
                <a:solidFill>
                  <a:srgbClr val="0161B3"/>
                </a:solidFill>
                <a:latin typeface="Tw Cen MT" panose="020B0602020104020603" pitchFamily="34" charset="0"/>
              </a:rPr>
              <a:t> Placed at the end of the list where feasible</a:t>
            </a:r>
          </a:p>
          <a:p>
            <a:pPr algn="ctr"/>
            <a:endParaRPr lang="en-GB" sz="2000" b="1" dirty="0">
              <a:solidFill>
                <a:srgbClr val="0161B3"/>
              </a:solidFill>
              <a:latin typeface="Tw Cen MT" panose="020B0602020104020603" pitchFamily="34" charset="0"/>
            </a:endParaRPr>
          </a:p>
          <a:p>
            <a:pPr algn="ctr"/>
            <a:r>
              <a:rPr lang="en-GB" sz="2000" b="1" dirty="0">
                <a:solidFill>
                  <a:srgbClr val="0161B3"/>
                </a:solidFill>
                <a:latin typeface="Tw Cen MT" panose="020B0602020104020603" pitchFamily="34" charset="0"/>
              </a:rPr>
              <a:t>Significant efforts should be made to ensure that shielded patients are separated from other patient groups. </a:t>
            </a:r>
            <a:r>
              <a:rPr lang="en-GB" sz="2000" dirty="0">
                <a:latin typeface="Tw Cen MT" panose="020B0602020104020603" pitchFamily="34" charset="0"/>
              </a:rPr>
              <a:t>They could be seen in any of the following ways:</a:t>
            </a:r>
          </a:p>
          <a:p>
            <a:pPr marL="457200" indent="-228600">
              <a:lnSpc>
                <a:spcPct val="107000"/>
              </a:lnSpc>
              <a:spcAft>
                <a:spcPts val="0"/>
              </a:spcAft>
            </a:pPr>
            <a:endParaRPr lang="en-GB" sz="2000" dirty="0">
              <a:effectLst/>
              <a:latin typeface="Tw Cen MT" panose="020B0602020104020603"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sz="2000" dirty="0">
                <a:effectLst/>
                <a:latin typeface="Tw Cen MT" panose="020B0602020104020603"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2000" dirty="0">
                <a:effectLst/>
                <a:latin typeface="Tw Cen MT" panose="020B0602020104020603" pitchFamily="34" charset="0"/>
                <a:ea typeface="Calibri" panose="020F0502020204030204" pitchFamily="34" charset="0"/>
                <a:cs typeface="Times New Roman" panose="02020603050405020304" pitchFamily="18" charset="0"/>
              </a:rPr>
              <a:t> </a:t>
            </a:r>
          </a:p>
        </p:txBody>
      </p:sp>
      <p:sp>
        <p:nvSpPr>
          <p:cNvPr id="38" name="TextBox 37">
            <a:extLst>
              <a:ext uri="{FF2B5EF4-FFF2-40B4-BE49-F238E27FC236}">
                <a16:creationId xmlns:a16="http://schemas.microsoft.com/office/drawing/2014/main" id="{2EF5C66D-DADC-45C8-A19C-DFFF9635BAED}"/>
              </a:ext>
            </a:extLst>
          </p:cNvPr>
          <p:cNvSpPr txBox="1"/>
          <p:nvPr/>
        </p:nvSpPr>
        <p:spPr>
          <a:xfrm>
            <a:off x="2156581" y="499219"/>
            <a:ext cx="4886209"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Considerations for scheduling patients</a:t>
            </a:r>
          </a:p>
        </p:txBody>
      </p:sp>
      <p:pic>
        <p:nvPicPr>
          <p:cNvPr id="35" name="Picture 34">
            <a:extLst>
              <a:ext uri="{FF2B5EF4-FFF2-40B4-BE49-F238E27FC236}">
                <a16:creationId xmlns:a16="http://schemas.microsoft.com/office/drawing/2014/main" id="{6C874B6A-1142-4859-B0A0-6121E4023508}"/>
              </a:ext>
            </a:extLst>
          </p:cNvPr>
          <p:cNvPicPr>
            <a:picLocks noChangeAspect="1"/>
          </p:cNvPicPr>
          <p:nvPr/>
        </p:nvPicPr>
        <p:blipFill>
          <a:blip r:embed="rId2"/>
          <a:stretch>
            <a:fillRect/>
          </a:stretch>
        </p:blipFill>
        <p:spPr>
          <a:xfrm>
            <a:off x="2429647" y="1668610"/>
            <a:ext cx="8517754" cy="1084195"/>
          </a:xfrm>
          <a:prstGeom prst="rect">
            <a:avLst/>
          </a:prstGeom>
        </p:spPr>
      </p:pic>
      <p:sp>
        <p:nvSpPr>
          <p:cNvPr id="2" name="TextBox 1">
            <a:extLst>
              <a:ext uri="{FF2B5EF4-FFF2-40B4-BE49-F238E27FC236}">
                <a16:creationId xmlns:a16="http://schemas.microsoft.com/office/drawing/2014/main" id="{7C4E815C-2BF7-40FF-8C2C-10B8B59A3390}"/>
              </a:ext>
            </a:extLst>
          </p:cNvPr>
          <p:cNvSpPr txBox="1"/>
          <p:nvPr/>
        </p:nvSpPr>
        <p:spPr>
          <a:xfrm>
            <a:off x="4603067" y="1562100"/>
            <a:ext cx="6344333" cy="1200329"/>
          </a:xfrm>
          <a:prstGeom prst="rect">
            <a:avLst/>
          </a:prstGeom>
          <a:solidFill>
            <a:srgbClr val="32BCEE"/>
          </a:solidFill>
        </p:spPr>
        <p:txBody>
          <a:bodyPr wrap="square" rtlCol="0">
            <a:spAutoFit/>
          </a:bodyPr>
          <a:lstStyle/>
          <a:p>
            <a:pPr algn="ctr"/>
            <a:r>
              <a:rPr lang="en-GB" dirty="0">
                <a:solidFill>
                  <a:schemeClr val="bg1"/>
                </a:solidFill>
                <a:latin typeface="Tw Cen MT" panose="020B0602020104020603" pitchFamily="34" charset="0"/>
              </a:rPr>
              <a:t>It is recommended that patients in Categories 2, 3 and 4 beneath are referred to Urgent Dental Care sites until phased resumption is complete. Staff treating these patients should not </a:t>
            </a:r>
          </a:p>
          <a:p>
            <a:pPr algn="ctr"/>
            <a:r>
              <a:rPr lang="en-GB" dirty="0">
                <a:solidFill>
                  <a:schemeClr val="bg1"/>
                </a:solidFill>
                <a:latin typeface="Tw Cen MT" panose="020B0602020104020603" pitchFamily="34" charset="0"/>
              </a:rPr>
              <a:t>also treat asymptomatic patients.</a:t>
            </a:r>
          </a:p>
        </p:txBody>
      </p:sp>
      <p:graphicFrame>
        <p:nvGraphicFramePr>
          <p:cNvPr id="39" name="Content Placeholder 4">
            <a:extLst>
              <a:ext uri="{FF2B5EF4-FFF2-40B4-BE49-F238E27FC236}">
                <a16:creationId xmlns:a16="http://schemas.microsoft.com/office/drawing/2014/main" id="{43ABFFBC-F076-4B4F-ABF4-8C40316DC5D9}"/>
              </a:ext>
            </a:extLst>
          </p:cNvPr>
          <p:cNvGraphicFramePr>
            <a:graphicFrameLocks noGrp="1"/>
          </p:cNvGraphicFramePr>
          <p:nvPr>
            <p:ph sz="quarter" idx="10"/>
            <p:extLst>
              <p:ext uri="{D42A27DB-BD31-4B8C-83A1-F6EECF244321}">
                <p14:modId xmlns:p14="http://schemas.microsoft.com/office/powerpoint/2010/main" val="3335655932"/>
              </p:ext>
            </p:extLst>
          </p:nvPr>
        </p:nvGraphicFramePr>
        <p:xfrm>
          <a:off x="2360462" y="4435015"/>
          <a:ext cx="8832676" cy="2068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450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ppt_x</p:attrName>
                                        </p:attrNameLst>
                                      </p:cBhvr>
                                      <p:tavLst>
                                        <p:tav tm="0">
                                          <p:val>
                                            <p:strVal val="#ppt_x"/>
                                          </p:val>
                                        </p:tav>
                                        <p:tav tm="100000">
                                          <p:val>
                                            <p:strVal val="#ppt_x"/>
                                          </p:val>
                                        </p:tav>
                                      </p:tavLst>
                                    </p:anim>
                                    <p:anim calcmode="lin" valueType="num">
                                      <p:cBhvr>
                                        <p:cTn id="20"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4">
                                            <p:txEl>
                                              <p:pRg st="6" end="6"/>
                                            </p:txEl>
                                          </p:spTgt>
                                        </p:tgtEl>
                                        <p:attrNameLst>
                                          <p:attrName>style.visibility</p:attrName>
                                        </p:attrNameLst>
                                      </p:cBhvr>
                                      <p:to>
                                        <p:strVal val="visible"/>
                                      </p:to>
                                    </p:set>
                                    <p:animEffect transition="in" filter="wipe(left)">
                                      <p:cBhvr>
                                        <p:cTn id="25" dur="500"/>
                                        <p:tgtEl>
                                          <p:spTgt spid="3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4">
                                            <p:txEl>
                                              <p:pRg st="7" end="7"/>
                                            </p:txEl>
                                          </p:spTgt>
                                        </p:tgtEl>
                                        <p:attrNameLst>
                                          <p:attrName>style.visibility</p:attrName>
                                        </p:attrNameLst>
                                      </p:cBhvr>
                                      <p:to>
                                        <p:strVal val="visible"/>
                                      </p:to>
                                    </p:set>
                                    <p:animEffect transition="in" filter="wipe(left)">
                                      <p:cBhvr>
                                        <p:cTn id="30" dur="500"/>
                                        <p:tgtEl>
                                          <p:spTgt spid="3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4">
                                            <p:txEl>
                                              <p:pRg st="8" end="8"/>
                                            </p:txEl>
                                          </p:spTgt>
                                        </p:tgtEl>
                                        <p:attrNameLst>
                                          <p:attrName>style.visibility</p:attrName>
                                        </p:attrNameLst>
                                      </p:cBhvr>
                                      <p:to>
                                        <p:strVal val="visible"/>
                                      </p:to>
                                    </p:set>
                                    <p:animEffect transition="in" filter="wipe(left)">
                                      <p:cBhvr>
                                        <p:cTn id="35" dur="500"/>
                                        <p:tgtEl>
                                          <p:spTgt spid="3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xEl>
                                              <p:pRg st="9" end="9"/>
                                            </p:txEl>
                                          </p:spTgt>
                                        </p:tgtEl>
                                        <p:attrNameLst>
                                          <p:attrName>style.visibility</p:attrName>
                                        </p:attrNameLst>
                                      </p:cBhvr>
                                      <p:to>
                                        <p:strVal val="visible"/>
                                      </p:to>
                                    </p:set>
                                    <p:animEffect transition="in" filter="wipe(left)">
                                      <p:cBhvr>
                                        <p:cTn id="40" dur="500"/>
                                        <p:tgtEl>
                                          <p:spTgt spid="3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4">
                                            <p:txEl>
                                              <p:pRg st="11" end="11"/>
                                            </p:txEl>
                                          </p:spTgt>
                                        </p:tgtEl>
                                        <p:attrNameLst>
                                          <p:attrName>style.visibility</p:attrName>
                                        </p:attrNameLst>
                                      </p:cBhvr>
                                      <p:to>
                                        <p:strVal val="visible"/>
                                      </p:to>
                                    </p:set>
                                    <p:animEffect transition="in" filter="wipe(left)">
                                      <p:cBhvr>
                                        <p:cTn id="45" dur="500"/>
                                        <p:tgtEl>
                                          <p:spTgt spid="34">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anim calcmode="lin" valueType="num">
                                      <p:cBhvr>
                                        <p:cTn id="51" dur="1000" fill="hold"/>
                                        <p:tgtEl>
                                          <p:spTgt spid="39"/>
                                        </p:tgtEl>
                                        <p:attrNameLst>
                                          <p:attrName>ppt_x</p:attrName>
                                        </p:attrNameLst>
                                      </p:cBhvr>
                                      <p:tavLst>
                                        <p:tav tm="0">
                                          <p:val>
                                            <p:strVal val="#ppt_x"/>
                                          </p:val>
                                        </p:tav>
                                        <p:tav tm="100000">
                                          <p:val>
                                            <p:strVal val="#ppt_x"/>
                                          </p:val>
                                        </p:tav>
                                      </p:tavLst>
                                    </p:anim>
                                    <p:anim calcmode="lin" valueType="num">
                                      <p:cBhvr>
                                        <p:cTn id="5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9"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44" name="TextBox 43">
            <a:extLst>
              <a:ext uri="{FF2B5EF4-FFF2-40B4-BE49-F238E27FC236}">
                <a16:creationId xmlns:a16="http://schemas.microsoft.com/office/drawing/2014/main" id="{4573465A-1E43-4899-9ED7-65351D9EC980}"/>
              </a:ext>
            </a:extLst>
          </p:cNvPr>
          <p:cNvSpPr txBox="1"/>
          <p:nvPr/>
        </p:nvSpPr>
        <p:spPr>
          <a:xfrm>
            <a:off x="3093027" y="1453030"/>
            <a:ext cx="6676956" cy="707886"/>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 </a:t>
            </a:r>
            <a:r>
              <a:rPr lang="en-GB" sz="4000" dirty="0">
                <a:solidFill>
                  <a:schemeClr val="bg1"/>
                </a:solidFill>
                <a:latin typeface="Tw Cen MT" panose="020B0602020104020603" pitchFamily="34" charset="0"/>
              </a:rPr>
              <a:t>Preparations for patient arrival</a:t>
            </a:r>
          </a:p>
        </p:txBody>
      </p:sp>
      <mc:AlternateContent xmlns:mc="http://schemas.openxmlformats.org/markup-compatibility/2006" xmlns:pslz="http://schemas.microsoft.com/office/powerpoint/2016/slidezoom">
        <mc:Choice Requires="pslz">
          <p:graphicFrame>
            <p:nvGraphicFramePr>
              <p:cNvPr id="36" name="Slide Zoom 35">
                <a:extLst>
                  <a:ext uri="{FF2B5EF4-FFF2-40B4-BE49-F238E27FC236}">
                    <a16:creationId xmlns:a16="http://schemas.microsoft.com/office/drawing/2014/main" id="{385E81DA-AD80-4953-B0FF-D1904596F1B3}"/>
                  </a:ext>
                </a:extLst>
              </p:cNvPr>
              <p:cNvGraphicFramePr>
                <a:graphicFrameLocks noChangeAspect="1"/>
              </p:cNvGraphicFramePr>
              <p:nvPr>
                <p:extLst>
                  <p:ext uri="{D42A27DB-BD31-4B8C-83A1-F6EECF244321}">
                    <p14:modId xmlns:p14="http://schemas.microsoft.com/office/powerpoint/2010/main" val="1093772432"/>
                  </p:ext>
                </p:extLst>
              </p:nvPr>
            </p:nvGraphicFramePr>
            <p:xfrm>
              <a:off x="7017224" y="2718994"/>
              <a:ext cx="4093031" cy="2344462"/>
            </p:xfrm>
            <a:graphic>
              <a:graphicData uri="http://schemas.microsoft.com/office/powerpoint/2016/slidezoom">
                <pslz:sldZm>
                  <pslz:sldZmObj sldId="409" cId="3195861970">
                    <pslz:zmPr id="{4D55195B-F5D1-4CA5-97EB-882FE6C69A3B}" returnToParent="0" imageType="cover" transitionDur="1000">
                      <p166:blipFill xmlns:p166="http://schemas.microsoft.com/office/powerpoint/2016/6/main">
                        <a:blip r:embed="rId2"/>
                        <a:stretch>
                          <a:fillRect/>
                        </a:stretch>
                      </p166:blipFill>
                      <p166:spPr xmlns:p166="http://schemas.microsoft.com/office/powerpoint/2016/6/main">
                        <a:xfrm>
                          <a:off x="0" y="0"/>
                          <a:ext cx="4093031" cy="2344462"/>
                        </a:xfrm>
                        <a:prstGeom prst="rect">
                          <a:avLst/>
                        </a:prstGeom>
                        <a:ln w="3175">
                          <a:noFill/>
                        </a:ln>
                      </p166:spPr>
                    </pslz:zmPr>
                  </pslz:sldZmObj>
                </pslz:sldZm>
              </a:graphicData>
            </a:graphic>
          </p:graphicFrame>
        </mc:Choice>
        <mc:Fallback xmlns="">
          <p:pic>
            <p:nvPicPr>
              <p:cNvPr id="36" name="Slide Zoom 35">
                <a:hlinkClick r:id="rId3" action="ppaction://hlinksldjump"/>
                <a:extLst>
                  <a:ext uri="{FF2B5EF4-FFF2-40B4-BE49-F238E27FC236}">
                    <a16:creationId xmlns:a16="http://schemas.microsoft.com/office/drawing/2014/main" id="{385E81DA-AD80-4953-B0FF-D1904596F1B3}"/>
                  </a:ext>
                </a:extLst>
              </p:cNvPr>
              <p:cNvPicPr>
                <a:picLocks noGrp="1" noRot="1" noChangeAspect="1" noMove="1" noResize="1" noEditPoints="1" noAdjustHandles="1" noChangeArrowheads="1" noChangeShapeType="1"/>
              </p:cNvPicPr>
              <p:nvPr/>
            </p:nvPicPr>
            <p:blipFill>
              <a:blip r:embed="rId4"/>
              <a:stretch>
                <a:fillRect/>
              </a:stretch>
            </p:blipFill>
            <p:spPr>
              <a:xfrm>
                <a:off x="7017224" y="2718994"/>
                <a:ext cx="4093031" cy="2344462"/>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BCD4449D-9918-4B08-A809-23C2C813160A}"/>
                  </a:ext>
                </a:extLst>
              </p:cNvPr>
              <p:cNvGraphicFramePr>
                <a:graphicFrameLocks noChangeAspect="1"/>
              </p:cNvGraphicFramePr>
              <p:nvPr>
                <p:extLst>
                  <p:ext uri="{D42A27DB-BD31-4B8C-83A1-F6EECF244321}">
                    <p14:modId xmlns:p14="http://schemas.microsoft.com/office/powerpoint/2010/main" val="236291307"/>
                  </p:ext>
                </p:extLst>
              </p:nvPr>
            </p:nvGraphicFramePr>
            <p:xfrm>
              <a:off x="2374660" y="2718994"/>
              <a:ext cx="4084544" cy="2302330"/>
            </p:xfrm>
            <a:graphic>
              <a:graphicData uri="http://schemas.microsoft.com/office/powerpoint/2016/slidezoom">
                <pslz:sldZm>
                  <pslz:sldZmObj sldId="491" cId="1490807167">
                    <pslz:zmPr id="{7029C848-16EA-403B-AD40-6398A01468DD}" returnToParent="0" imageType="cover" transitionDur="1000">
                      <p166:blipFill xmlns:p166="http://schemas.microsoft.com/office/powerpoint/2016/6/main">
                        <a:blip r:embed="rId5"/>
                        <a:stretch>
                          <a:fillRect/>
                        </a:stretch>
                      </p166:blipFill>
                      <p166:spPr xmlns:p166="http://schemas.microsoft.com/office/powerpoint/2016/6/main">
                        <a:xfrm>
                          <a:off x="0" y="0"/>
                          <a:ext cx="4084544" cy="2302330"/>
                        </a:xfrm>
                        <a:prstGeom prst="rect">
                          <a:avLst/>
                        </a:prstGeom>
                        <a:ln w="3175">
                          <a:solidFill>
                            <a:prstClr val="ltGray"/>
                          </a:solidFill>
                        </a:ln>
                      </p166:spPr>
                    </pslz:zmPr>
                  </pslz:sldZmObj>
                </pslz:sldZm>
              </a:graphicData>
            </a:graphic>
          </p:graphicFrame>
        </mc:Choice>
        <mc:Fallback xmlns="">
          <p:pic>
            <p:nvPicPr>
              <p:cNvPr id="3" name="Slide Zoom 2">
                <a:hlinkClick r:id="rId6" action="ppaction://hlinksldjump"/>
                <a:extLst>
                  <a:ext uri="{FF2B5EF4-FFF2-40B4-BE49-F238E27FC236}">
                    <a16:creationId xmlns:a16="http://schemas.microsoft.com/office/drawing/2014/main" id="{BCD4449D-9918-4B08-A809-23C2C813160A}"/>
                  </a:ext>
                </a:extLst>
              </p:cNvPr>
              <p:cNvPicPr>
                <a:picLocks noGrp="1" noRot="1" noChangeAspect="1" noMove="1" noResize="1" noEditPoints="1" noAdjustHandles="1" noChangeArrowheads="1" noChangeShapeType="1"/>
              </p:cNvPicPr>
              <p:nvPr/>
            </p:nvPicPr>
            <p:blipFill>
              <a:blip r:embed="rId7"/>
              <a:stretch>
                <a:fillRect/>
              </a:stretch>
            </p:blipFill>
            <p:spPr>
              <a:xfrm>
                <a:off x="2374660" y="2718994"/>
                <a:ext cx="4084544" cy="2302330"/>
              </a:xfrm>
              <a:prstGeom prst="rect">
                <a:avLst/>
              </a:prstGeom>
              <a:ln w="3175">
                <a:solidFill>
                  <a:prstClr val="ltGray"/>
                </a:solidFill>
              </a:ln>
            </p:spPr>
          </p:pic>
        </mc:Fallback>
      </mc:AlternateContent>
    </p:spTree>
    <p:extLst>
      <p:ext uri="{BB962C8B-B14F-4D97-AF65-F5344CB8AC3E}">
        <p14:creationId xmlns:p14="http://schemas.microsoft.com/office/powerpoint/2010/main" val="2570113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5F2F-F61E-4031-B9F4-C41927849B78}"/>
              </a:ext>
            </a:extLst>
          </p:cNvPr>
          <p:cNvSpPr>
            <a:spLocks noGrp="1"/>
          </p:cNvSpPr>
          <p:nvPr>
            <p:ph type="title"/>
          </p:nvPr>
        </p:nvSpPr>
        <p:spPr>
          <a:xfrm>
            <a:off x="795130" y="327711"/>
            <a:ext cx="10641498" cy="611649"/>
          </a:xfrm>
        </p:spPr>
        <p:txBody>
          <a:bodyPr>
            <a:noAutofit/>
          </a:bodyPr>
          <a:lstStyle/>
          <a:p>
            <a:r>
              <a:rPr lang="en-GB" sz="4000" b="1" dirty="0">
                <a:latin typeface="Tw Cen MT" panose="020B0602020104020603" pitchFamily="34" charset="0"/>
              </a:rPr>
              <a:t>AGPs and non-AGPs</a:t>
            </a:r>
          </a:p>
        </p:txBody>
      </p:sp>
      <p:pic>
        <p:nvPicPr>
          <p:cNvPr id="6" name="Picture 5">
            <a:extLst>
              <a:ext uri="{FF2B5EF4-FFF2-40B4-BE49-F238E27FC236}">
                <a16:creationId xmlns:a16="http://schemas.microsoft.com/office/drawing/2014/main" id="{D3C8B182-CF38-4631-98A6-477203440DF3}"/>
              </a:ext>
            </a:extLst>
          </p:cNvPr>
          <p:cNvPicPr>
            <a:picLocks noChangeAspect="1"/>
          </p:cNvPicPr>
          <p:nvPr/>
        </p:nvPicPr>
        <p:blipFill>
          <a:blip r:embed="rId2"/>
          <a:stretch>
            <a:fillRect/>
          </a:stretch>
        </p:blipFill>
        <p:spPr>
          <a:xfrm>
            <a:off x="644940" y="3261167"/>
            <a:ext cx="5314123" cy="2272377"/>
          </a:xfrm>
          <a:prstGeom prst="rect">
            <a:avLst/>
          </a:prstGeom>
        </p:spPr>
      </p:pic>
      <p:pic>
        <p:nvPicPr>
          <p:cNvPr id="7" name="Picture 6">
            <a:extLst>
              <a:ext uri="{FF2B5EF4-FFF2-40B4-BE49-F238E27FC236}">
                <a16:creationId xmlns:a16="http://schemas.microsoft.com/office/drawing/2014/main" id="{939E6BC4-A448-45BC-A18A-F2A6DC349A32}"/>
              </a:ext>
            </a:extLst>
          </p:cNvPr>
          <p:cNvPicPr>
            <a:picLocks noChangeAspect="1"/>
          </p:cNvPicPr>
          <p:nvPr/>
        </p:nvPicPr>
        <p:blipFill>
          <a:blip r:embed="rId3"/>
          <a:stretch>
            <a:fillRect/>
          </a:stretch>
        </p:blipFill>
        <p:spPr>
          <a:xfrm>
            <a:off x="6232936" y="3277286"/>
            <a:ext cx="5314124" cy="2256258"/>
          </a:xfrm>
          <a:prstGeom prst="rect">
            <a:avLst/>
          </a:prstGeom>
        </p:spPr>
      </p:pic>
      <p:sp>
        <p:nvSpPr>
          <p:cNvPr id="3" name="TextBox 2">
            <a:extLst>
              <a:ext uri="{FF2B5EF4-FFF2-40B4-BE49-F238E27FC236}">
                <a16:creationId xmlns:a16="http://schemas.microsoft.com/office/drawing/2014/main" id="{C8B9B033-AD18-4EC5-8D2B-7E783A0730BC}"/>
              </a:ext>
            </a:extLst>
          </p:cNvPr>
          <p:cNvSpPr txBox="1"/>
          <p:nvPr/>
        </p:nvSpPr>
        <p:spPr>
          <a:xfrm>
            <a:off x="987120" y="5702300"/>
            <a:ext cx="10406182" cy="769441"/>
          </a:xfrm>
          <a:prstGeom prst="rect">
            <a:avLst/>
          </a:prstGeom>
          <a:solidFill>
            <a:srgbClr val="0161B3"/>
          </a:solidFill>
          <a:ln w="28575">
            <a:solidFill>
              <a:srgbClr val="0161B3"/>
            </a:solidFill>
          </a:ln>
        </p:spPr>
        <p:txBody>
          <a:bodyPr wrap="none" rtlCol="0">
            <a:spAutoFit/>
          </a:bodyPr>
          <a:lstStyle/>
          <a:p>
            <a:pPr algn="ctr"/>
            <a:r>
              <a:rPr lang="en-GB" sz="2200" b="1" dirty="0">
                <a:solidFill>
                  <a:schemeClr val="bg1"/>
                </a:solidFill>
                <a:latin typeface="Tw Cen MT" panose="020B0602020104020603" pitchFamily="34" charset="0"/>
              </a:rPr>
              <a:t>AGPs</a:t>
            </a:r>
            <a:r>
              <a:rPr lang="en-GB" sz="2200" dirty="0">
                <a:solidFill>
                  <a:schemeClr val="bg1"/>
                </a:solidFill>
                <a:latin typeface="Tw Cen MT" panose="020B0602020104020603" pitchFamily="34" charset="0"/>
              </a:rPr>
              <a:t> can increase the risk of transmission of infection to healthcare workers and therefore </a:t>
            </a:r>
          </a:p>
          <a:p>
            <a:pPr algn="ctr"/>
            <a:r>
              <a:rPr lang="en-GB" sz="2200" b="1" dirty="0">
                <a:solidFill>
                  <a:schemeClr val="bg1"/>
                </a:solidFill>
                <a:latin typeface="Tw Cen MT" panose="020B0602020104020603" pitchFamily="34" charset="0"/>
              </a:rPr>
              <a:t>should be avoided where possible </a:t>
            </a:r>
          </a:p>
        </p:txBody>
      </p:sp>
      <p:pic>
        <p:nvPicPr>
          <p:cNvPr id="4" name="Picture 3">
            <a:extLst>
              <a:ext uri="{FF2B5EF4-FFF2-40B4-BE49-F238E27FC236}">
                <a16:creationId xmlns:a16="http://schemas.microsoft.com/office/drawing/2014/main" id="{5D67F1CE-CD3B-421A-928A-7B223CC6300A}"/>
              </a:ext>
            </a:extLst>
          </p:cNvPr>
          <p:cNvPicPr>
            <a:picLocks noChangeAspect="1"/>
          </p:cNvPicPr>
          <p:nvPr/>
        </p:nvPicPr>
        <p:blipFill>
          <a:blip r:embed="rId4"/>
          <a:stretch>
            <a:fillRect/>
          </a:stretch>
        </p:blipFill>
        <p:spPr>
          <a:xfrm>
            <a:off x="644941" y="966788"/>
            <a:ext cx="5314122" cy="2266950"/>
          </a:xfrm>
          <a:prstGeom prst="rect">
            <a:avLst/>
          </a:prstGeom>
        </p:spPr>
      </p:pic>
      <p:pic>
        <p:nvPicPr>
          <p:cNvPr id="11" name="Picture 10">
            <a:extLst>
              <a:ext uri="{FF2B5EF4-FFF2-40B4-BE49-F238E27FC236}">
                <a16:creationId xmlns:a16="http://schemas.microsoft.com/office/drawing/2014/main" id="{8492B89E-4B48-4E08-8B9C-64095E84502F}"/>
              </a:ext>
            </a:extLst>
          </p:cNvPr>
          <p:cNvPicPr>
            <a:picLocks noChangeAspect="1"/>
          </p:cNvPicPr>
          <p:nvPr/>
        </p:nvPicPr>
        <p:blipFill>
          <a:blip r:embed="rId5"/>
          <a:stretch>
            <a:fillRect/>
          </a:stretch>
        </p:blipFill>
        <p:spPr>
          <a:xfrm>
            <a:off x="6145440" y="1003422"/>
            <a:ext cx="5401620" cy="2230315"/>
          </a:xfrm>
          <a:prstGeom prst="rect">
            <a:avLst/>
          </a:prstGeom>
        </p:spPr>
      </p:pic>
    </p:spTree>
    <p:extLst>
      <p:ext uri="{BB962C8B-B14F-4D97-AF65-F5344CB8AC3E}">
        <p14:creationId xmlns:p14="http://schemas.microsoft.com/office/powerpoint/2010/main" val="23801625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43" name="Oval 42">
            <a:extLst>
              <a:ext uri="{FF2B5EF4-FFF2-40B4-BE49-F238E27FC236}">
                <a16:creationId xmlns:a16="http://schemas.microsoft.com/office/drawing/2014/main" id="{8CECB94F-44DC-4882-AD3B-DA81FE713E27}"/>
              </a:ext>
            </a:extLst>
          </p:cNvPr>
          <p:cNvSpPr/>
          <p:nvPr/>
        </p:nvSpPr>
        <p:spPr>
          <a:xfrm>
            <a:off x="1650273" y="1248485"/>
            <a:ext cx="4630862" cy="4660199"/>
          </a:xfrm>
          <a:prstGeom prst="ellipse">
            <a:avLst/>
          </a:prstGeom>
          <a:solidFill>
            <a:srgbClr val="0161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A094DF8-C4A3-4AB0-92B3-44DAF04C9D69}"/>
              </a:ext>
            </a:extLst>
          </p:cNvPr>
          <p:cNvSpPr/>
          <p:nvPr/>
        </p:nvSpPr>
        <p:spPr>
          <a:xfrm>
            <a:off x="2074239" y="1671567"/>
            <a:ext cx="3748053" cy="3872665"/>
          </a:xfrm>
          <a:prstGeom prst="ellipse">
            <a:avLst/>
          </a:prstGeom>
          <a:solidFill>
            <a:srgbClr val="32BC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D3C5278-8613-475C-9C55-257924AE3113}"/>
              </a:ext>
            </a:extLst>
          </p:cNvPr>
          <p:cNvSpPr/>
          <p:nvPr/>
        </p:nvSpPr>
        <p:spPr>
          <a:xfrm>
            <a:off x="5797579" y="1925188"/>
            <a:ext cx="1171776" cy="1219200"/>
          </a:xfrm>
          <a:prstGeom prst="ellipse">
            <a:avLst/>
          </a:prstGeom>
          <a:solidFill>
            <a:srgbClr val="32BCEE"/>
          </a:solidFill>
          <a:ln w="28575">
            <a:solidFill>
              <a:srgbClr val="0161B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2</a:t>
            </a:r>
          </a:p>
        </p:txBody>
      </p:sp>
      <p:sp>
        <p:nvSpPr>
          <p:cNvPr id="47" name="Oval 46">
            <a:extLst>
              <a:ext uri="{FF2B5EF4-FFF2-40B4-BE49-F238E27FC236}">
                <a16:creationId xmlns:a16="http://schemas.microsoft.com/office/drawing/2014/main" id="{65D02129-2DE9-4D29-8060-7E00C487D48C}"/>
              </a:ext>
            </a:extLst>
          </p:cNvPr>
          <p:cNvSpPr/>
          <p:nvPr/>
        </p:nvSpPr>
        <p:spPr>
          <a:xfrm>
            <a:off x="5865422" y="3207978"/>
            <a:ext cx="1171776" cy="1219200"/>
          </a:xfrm>
          <a:prstGeom prst="ellipse">
            <a:avLst/>
          </a:prstGeom>
          <a:solidFill>
            <a:srgbClr val="0161B3"/>
          </a:solidFill>
          <a:ln w="28575">
            <a:solidFill>
              <a:srgbClr val="32B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3</a:t>
            </a:r>
          </a:p>
        </p:txBody>
      </p:sp>
      <p:sp>
        <p:nvSpPr>
          <p:cNvPr id="48" name="Oval 47">
            <a:extLst>
              <a:ext uri="{FF2B5EF4-FFF2-40B4-BE49-F238E27FC236}">
                <a16:creationId xmlns:a16="http://schemas.microsoft.com/office/drawing/2014/main" id="{5E12299B-496B-4FAF-AC12-FA91DD0B6E1A}"/>
              </a:ext>
            </a:extLst>
          </p:cNvPr>
          <p:cNvSpPr/>
          <p:nvPr/>
        </p:nvSpPr>
        <p:spPr>
          <a:xfrm>
            <a:off x="5465826" y="4498301"/>
            <a:ext cx="1171776" cy="1219200"/>
          </a:xfrm>
          <a:prstGeom prst="ellipse">
            <a:avLst/>
          </a:prstGeom>
          <a:solidFill>
            <a:srgbClr val="32BCEE"/>
          </a:solidFill>
          <a:ln w="28575">
            <a:solidFill>
              <a:srgbClr val="0161B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4</a:t>
            </a:r>
          </a:p>
        </p:txBody>
      </p:sp>
      <p:sp>
        <p:nvSpPr>
          <p:cNvPr id="49" name="TextBox 48">
            <a:extLst>
              <a:ext uri="{FF2B5EF4-FFF2-40B4-BE49-F238E27FC236}">
                <a16:creationId xmlns:a16="http://schemas.microsoft.com/office/drawing/2014/main" id="{39B34AA4-C41B-4ADF-B2A7-C9D0DCC593D9}"/>
              </a:ext>
            </a:extLst>
          </p:cNvPr>
          <p:cNvSpPr txBox="1"/>
          <p:nvPr/>
        </p:nvSpPr>
        <p:spPr>
          <a:xfrm>
            <a:off x="6674265" y="2199510"/>
            <a:ext cx="4630862" cy="590931"/>
          </a:xfrm>
          <a:prstGeom prst="rect">
            <a:avLst/>
          </a:prstGeom>
          <a:noFill/>
        </p:spPr>
        <p:txBody>
          <a:bodyPr wrap="square" rtlCol="0">
            <a:spAutoFit/>
          </a:bodyPr>
          <a:lstStyle/>
          <a:p>
            <a:pPr lvl="0" algn="ctr" defTabSz="800100">
              <a:lnSpc>
                <a:spcPct val="90000"/>
              </a:lnSpc>
              <a:spcBef>
                <a:spcPct val="0"/>
              </a:spcBef>
              <a:spcAft>
                <a:spcPct val="35000"/>
              </a:spcAft>
            </a:pPr>
            <a:r>
              <a:rPr lang="en-GB" dirty="0">
                <a:latin typeface="Tw Cen MT" panose="020B0602020104020603" pitchFamily="34" charset="0"/>
              </a:rPr>
              <a:t>Undertake</a:t>
            </a:r>
            <a:r>
              <a:rPr lang="en-GB" b="1" dirty="0">
                <a:latin typeface="Tw Cen MT" panose="020B0602020104020603" pitchFamily="34" charset="0"/>
              </a:rPr>
              <a:t> </a:t>
            </a:r>
            <a:r>
              <a:rPr lang="en-GB" b="1" dirty="0">
                <a:solidFill>
                  <a:srgbClr val="0161B3"/>
                </a:solidFill>
                <a:latin typeface="Tw Cen MT" panose="020B0602020104020603" pitchFamily="34" charset="0"/>
              </a:rPr>
              <a:t>COVID-19 assessment </a:t>
            </a:r>
            <a:r>
              <a:rPr lang="en-GB" dirty="0">
                <a:latin typeface="Tw Cen MT" panose="020B0602020104020603" pitchFamily="34" charset="0"/>
              </a:rPr>
              <a:t>to ensure appropriate scheduling of patient</a:t>
            </a:r>
          </a:p>
        </p:txBody>
      </p:sp>
      <p:sp>
        <p:nvSpPr>
          <p:cNvPr id="50" name="TextBox 49">
            <a:extLst>
              <a:ext uri="{FF2B5EF4-FFF2-40B4-BE49-F238E27FC236}">
                <a16:creationId xmlns:a16="http://schemas.microsoft.com/office/drawing/2014/main" id="{98BD6BB2-4315-4074-92D1-77A0BD8CC32E}"/>
              </a:ext>
            </a:extLst>
          </p:cNvPr>
          <p:cNvSpPr txBox="1"/>
          <p:nvPr/>
        </p:nvSpPr>
        <p:spPr>
          <a:xfrm>
            <a:off x="5873697" y="1075024"/>
            <a:ext cx="5345020" cy="590931"/>
          </a:xfrm>
          <a:prstGeom prst="rect">
            <a:avLst/>
          </a:prstGeom>
          <a:noFill/>
        </p:spPr>
        <p:txBody>
          <a:bodyPr wrap="square" rtlCol="0">
            <a:spAutoFit/>
          </a:bodyPr>
          <a:lstStyle/>
          <a:p>
            <a:pPr lvl="0" algn="ctr" defTabSz="889000">
              <a:lnSpc>
                <a:spcPct val="90000"/>
              </a:lnSpc>
              <a:spcBef>
                <a:spcPct val="0"/>
              </a:spcBef>
              <a:spcAft>
                <a:spcPct val="35000"/>
              </a:spcAft>
            </a:pPr>
            <a:r>
              <a:rPr lang="en-GB" dirty="0">
                <a:latin typeface="Tw Cen MT" panose="020B0602020104020603" pitchFamily="34" charset="0"/>
              </a:rPr>
              <a:t>Identify need for </a:t>
            </a:r>
            <a:r>
              <a:rPr lang="en-GB" b="1" dirty="0">
                <a:solidFill>
                  <a:srgbClr val="0161B3"/>
                </a:solidFill>
                <a:latin typeface="Tw Cen MT" panose="020B0602020104020603" pitchFamily="34" charset="0"/>
              </a:rPr>
              <a:t>interpreter</a:t>
            </a:r>
            <a:r>
              <a:rPr lang="en-GB" dirty="0">
                <a:latin typeface="Tw Cen MT" panose="020B0602020104020603" pitchFamily="34" charset="0"/>
              </a:rPr>
              <a:t> (including British Sign Language)  and/or </a:t>
            </a:r>
            <a:r>
              <a:rPr lang="en-GB" b="1" dirty="0">
                <a:solidFill>
                  <a:srgbClr val="0161B3"/>
                </a:solidFill>
                <a:latin typeface="Tw Cen MT" panose="020B0602020104020603" pitchFamily="34" charset="0"/>
              </a:rPr>
              <a:t>disabled access</a:t>
            </a:r>
            <a:endParaRPr lang="en-GB" dirty="0">
              <a:solidFill>
                <a:srgbClr val="0161B3"/>
              </a:solidFill>
              <a:latin typeface="Tw Cen MT" panose="020B0602020104020603" pitchFamily="34" charset="0"/>
            </a:endParaRPr>
          </a:p>
        </p:txBody>
      </p:sp>
      <p:sp>
        <p:nvSpPr>
          <p:cNvPr id="51" name="TextBox 50">
            <a:extLst>
              <a:ext uri="{FF2B5EF4-FFF2-40B4-BE49-F238E27FC236}">
                <a16:creationId xmlns:a16="http://schemas.microsoft.com/office/drawing/2014/main" id="{F6708E93-B173-4F18-825B-A90319FF0EC8}"/>
              </a:ext>
            </a:extLst>
          </p:cNvPr>
          <p:cNvSpPr txBox="1"/>
          <p:nvPr/>
        </p:nvSpPr>
        <p:spPr>
          <a:xfrm>
            <a:off x="6978379" y="3261756"/>
            <a:ext cx="4786223" cy="1200329"/>
          </a:xfrm>
          <a:prstGeom prst="rect">
            <a:avLst/>
          </a:prstGeom>
          <a:noFill/>
        </p:spPr>
        <p:txBody>
          <a:bodyPr wrap="square" rtlCol="0">
            <a:spAutoFit/>
          </a:bodyPr>
          <a:lstStyle/>
          <a:p>
            <a:r>
              <a:rPr lang="en-GB" dirty="0">
                <a:latin typeface="Tw Cen MT" panose="020B0602020104020603" pitchFamily="34" charset="0"/>
                <a:ea typeface="Calibri" panose="020F0502020204030204" pitchFamily="34" charset="0"/>
                <a:cs typeface="Times New Roman" panose="02020603050405020304" pitchFamily="18" charset="0"/>
              </a:rPr>
              <a:t>Inform </a:t>
            </a:r>
            <a:r>
              <a:rPr lang="en-GB" b="1" dirty="0">
                <a:solidFill>
                  <a:srgbClr val="0161B3"/>
                </a:solidFill>
                <a:latin typeface="Tw Cen MT" panose="020B0602020104020603" pitchFamily="34" charset="0"/>
                <a:ea typeface="Calibri" panose="020F0502020204030204" pitchFamily="34" charset="0"/>
                <a:cs typeface="Times New Roman" panose="02020603050405020304" pitchFamily="18" charset="0"/>
              </a:rPr>
              <a:t>no escort </a:t>
            </a:r>
            <a:r>
              <a:rPr lang="en-GB" dirty="0">
                <a:latin typeface="Tw Cen MT" panose="020B0602020104020603" pitchFamily="34" charset="0"/>
                <a:ea typeface="Calibri" panose="020F0502020204030204" pitchFamily="34" charset="0"/>
                <a:cs typeface="Times New Roman" panose="02020603050405020304" pitchFamily="18" charset="0"/>
              </a:rPr>
              <a:t>allowed unless parent/carer (undertake COVID-19 assessment on them and  they need to be from same household). Escort not allowed for translating</a:t>
            </a:r>
          </a:p>
        </p:txBody>
      </p:sp>
      <p:sp>
        <p:nvSpPr>
          <p:cNvPr id="52" name="TextBox 51">
            <a:extLst>
              <a:ext uri="{FF2B5EF4-FFF2-40B4-BE49-F238E27FC236}">
                <a16:creationId xmlns:a16="http://schemas.microsoft.com/office/drawing/2014/main" id="{7CD305DF-F512-420E-A22F-2C2B7DB5A848}"/>
              </a:ext>
            </a:extLst>
          </p:cNvPr>
          <p:cNvSpPr txBox="1"/>
          <p:nvPr/>
        </p:nvSpPr>
        <p:spPr>
          <a:xfrm>
            <a:off x="2771483" y="2379492"/>
            <a:ext cx="2369985" cy="2554545"/>
          </a:xfrm>
          <a:prstGeom prst="rect">
            <a:avLst/>
          </a:prstGeom>
          <a:noFill/>
        </p:spPr>
        <p:txBody>
          <a:bodyPr wrap="square" rtlCol="0">
            <a:spAutoFit/>
          </a:bodyPr>
          <a:lstStyle/>
          <a:p>
            <a:pPr algn="ctr"/>
            <a:r>
              <a:rPr lang="en-US" sz="4000" b="1" dirty="0">
                <a:solidFill>
                  <a:schemeClr val="bg1"/>
                </a:solidFill>
                <a:latin typeface="Tw Cen MT" panose="020B0602020104020603" pitchFamily="34" charset="0"/>
              </a:rPr>
              <a:t>Checklist prior to patient arrival</a:t>
            </a:r>
          </a:p>
        </p:txBody>
      </p:sp>
      <p:sp>
        <p:nvSpPr>
          <p:cNvPr id="53" name="Oval 52">
            <a:extLst>
              <a:ext uri="{FF2B5EF4-FFF2-40B4-BE49-F238E27FC236}">
                <a16:creationId xmlns:a16="http://schemas.microsoft.com/office/drawing/2014/main" id="{C4ECC80B-531A-4018-B6C4-ED455A4E4314}"/>
              </a:ext>
            </a:extLst>
          </p:cNvPr>
          <p:cNvSpPr/>
          <p:nvPr/>
        </p:nvSpPr>
        <p:spPr>
          <a:xfrm>
            <a:off x="4529670" y="5333500"/>
            <a:ext cx="1171776" cy="1219200"/>
          </a:xfrm>
          <a:prstGeom prst="ellipse">
            <a:avLst/>
          </a:prstGeom>
          <a:solidFill>
            <a:srgbClr val="0161B3"/>
          </a:solidFill>
          <a:ln w="28575">
            <a:solidFill>
              <a:srgbClr val="32B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5</a:t>
            </a:r>
          </a:p>
        </p:txBody>
      </p:sp>
      <p:sp>
        <p:nvSpPr>
          <p:cNvPr id="54" name="Oval 53">
            <a:extLst>
              <a:ext uri="{FF2B5EF4-FFF2-40B4-BE49-F238E27FC236}">
                <a16:creationId xmlns:a16="http://schemas.microsoft.com/office/drawing/2014/main" id="{FB1B1B92-FCE5-4B21-8298-EC18AC30D33B}"/>
              </a:ext>
            </a:extLst>
          </p:cNvPr>
          <p:cNvSpPr/>
          <p:nvPr/>
        </p:nvSpPr>
        <p:spPr>
          <a:xfrm>
            <a:off x="5090527" y="888698"/>
            <a:ext cx="1171776" cy="1219200"/>
          </a:xfrm>
          <a:prstGeom prst="ellipse">
            <a:avLst/>
          </a:prstGeom>
          <a:solidFill>
            <a:srgbClr val="0161B3"/>
          </a:solidFill>
          <a:ln w="28575">
            <a:solidFill>
              <a:srgbClr val="32B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a:t>
            </a:r>
          </a:p>
        </p:txBody>
      </p:sp>
      <p:sp>
        <p:nvSpPr>
          <p:cNvPr id="55" name="TextBox 54">
            <a:extLst>
              <a:ext uri="{FF2B5EF4-FFF2-40B4-BE49-F238E27FC236}">
                <a16:creationId xmlns:a16="http://schemas.microsoft.com/office/drawing/2014/main" id="{1EC48299-FF26-4861-AD66-F5D55E624268}"/>
              </a:ext>
            </a:extLst>
          </p:cNvPr>
          <p:cNvSpPr txBox="1"/>
          <p:nvPr/>
        </p:nvSpPr>
        <p:spPr>
          <a:xfrm>
            <a:off x="6637103" y="4748745"/>
            <a:ext cx="5012774" cy="646331"/>
          </a:xfrm>
          <a:prstGeom prst="rect">
            <a:avLst/>
          </a:prstGeom>
          <a:noFill/>
        </p:spPr>
        <p:txBody>
          <a:bodyPr wrap="square" rtlCol="0">
            <a:spAutoFit/>
          </a:bodyPr>
          <a:lstStyle/>
          <a:p>
            <a:r>
              <a:rPr lang="en-GB" dirty="0">
                <a:latin typeface="Tw Cen MT" panose="020B0602020104020603" pitchFamily="34" charset="0"/>
                <a:ea typeface="Calibri" panose="020F0502020204030204" pitchFamily="34" charset="0"/>
                <a:cs typeface="Times New Roman" panose="02020603050405020304" pitchFamily="18" charset="0"/>
              </a:rPr>
              <a:t>Discuss </a:t>
            </a:r>
            <a:r>
              <a:rPr lang="en-GB" b="1" dirty="0">
                <a:solidFill>
                  <a:srgbClr val="0161B3"/>
                </a:solidFill>
                <a:latin typeface="Tw Cen MT" panose="020B0602020104020603" pitchFamily="34" charset="0"/>
                <a:ea typeface="Calibri" panose="020F0502020204030204" pitchFamily="34" charset="0"/>
                <a:cs typeface="Times New Roman" panose="02020603050405020304" pitchFamily="18" charset="0"/>
              </a:rPr>
              <a:t>payment options </a:t>
            </a:r>
            <a:r>
              <a:rPr lang="en-GB" dirty="0">
                <a:latin typeface="Tw Cen MT" panose="020B0602020104020603" pitchFamily="34" charset="0"/>
                <a:ea typeface="Calibri" panose="020F0502020204030204" pitchFamily="34" charset="0"/>
                <a:cs typeface="Times New Roman" panose="02020603050405020304" pitchFamily="18" charset="0"/>
              </a:rPr>
              <a:t>preferably over the phone/contactless or bring </a:t>
            </a:r>
            <a:r>
              <a:rPr lang="en-GB" b="1" dirty="0">
                <a:solidFill>
                  <a:srgbClr val="0161B3"/>
                </a:solidFill>
                <a:latin typeface="Tw Cen MT" panose="020B0602020104020603" pitchFamily="34" charset="0"/>
                <a:ea typeface="Calibri" panose="020F0502020204030204" pitchFamily="34" charset="0"/>
                <a:cs typeface="Times New Roman" panose="02020603050405020304" pitchFamily="18" charset="0"/>
              </a:rPr>
              <a:t>exemption evidence</a:t>
            </a:r>
          </a:p>
        </p:txBody>
      </p:sp>
      <p:sp>
        <p:nvSpPr>
          <p:cNvPr id="56" name="TextBox 55">
            <a:extLst>
              <a:ext uri="{FF2B5EF4-FFF2-40B4-BE49-F238E27FC236}">
                <a16:creationId xmlns:a16="http://schemas.microsoft.com/office/drawing/2014/main" id="{3E0F5468-5ED8-4DEF-9130-7ECBD27346B8}"/>
              </a:ext>
            </a:extLst>
          </p:cNvPr>
          <p:cNvSpPr txBox="1"/>
          <p:nvPr/>
        </p:nvSpPr>
        <p:spPr>
          <a:xfrm>
            <a:off x="5662209" y="5728882"/>
            <a:ext cx="5422730" cy="923330"/>
          </a:xfrm>
          <a:prstGeom prst="rect">
            <a:avLst/>
          </a:prstGeom>
          <a:noFill/>
        </p:spPr>
        <p:txBody>
          <a:bodyPr wrap="square" rtlCol="0">
            <a:spAutoFit/>
          </a:bodyPr>
          <a:lstStyle/>
          <a:p>
            <a:r>
              <a:rPr lang="en-US" dirty="0">
                <a:latin typeface="Tw Cen MT" panose="020B0602020104020603" pitchFamily="34" charset="0"/>
              </a:rPr>
              <a:t>P</a:t>
            </a:r>
            <a:r>
              <a:rPr lang="en-GB" dirty="0" err="1">
                <a:latin typeface="Tw Cen MT" panose="020B0602020104020603" pitchFamily="34" charset="0"/>
              </a:rPr>
              <a:t>repare</a:t>
            </a:r>
            <a:r>
              <a:rPr lang="en-GB" dirty="0">
                <a:latin typeface="Tw Cen MT" panose="020B0602020104020603" pitchFamily="34" charset="0"/>
              </a:rPr>
              <a:t> patient for </a:t>
            </a:r>
            <a:r>
              <a:rPr lang="en-GB" b="1" dirty="0">
                <a:solidFill>
                  <a:srgbClr val="0161B3"/>
                </a:solidFill>
                <a:latin typeface="Tw Cen MT" panose="020B0602020104020603" pitchFamily="34" charset="0"/>
              </a:rPr>
              <a:t>PPE appearance </a:t>
            </a:r>
            <a:r>
              <a:rPr lang="en-GB" dirty="0">
                <a:latin typeface="Tw Cen MT" panose="020B0602020104020603" pitchFamily="34" charset="0"/>
              </a:rPr>
              <a:t>and advise to </a:t>
            </a:r>
            <a:r>
              <a:rPr lang="en-GB" dirty="0"/>
              <a:t>call the practice on arrival and </a:t>
            </a:r>
            <a:r>
              <a:rPr lang="en-GB" b="1" dirty="0">
                <a:solidFill>
                  <a:srgbClr val="0161B3"/>
                </a:solidFill>
              </a:rPr>
              <a:t>wait to be invited into the practice</a:t>
            </a:r>
            <a:endParaRPr lang="en-US" b="1" dirty="0">
              <a:solidFill>
                <a:srgbClr val="0161B3"/>
              </a:solidFill>
            </a:endParaRPr>
          </a:p>
        </p:txBody>
      </p:sp>
    </p:spTree>
    <p:extLst>
      <p:ext uri="{BB962C8B-B14F-4D97-AF65-F5344CB8AC3E}">
        <p14:creationId xmlns:p14="http://schemas.microsoft.com/office/powerpoint/2010/main" val="1490807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1+#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1+#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0-#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1+#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1+#ppt_w/2"/>
                                          </p:val>
                                        </p:tav>
                                        <p:tav tm="100000">
                                          <p:val>
                                            <p:strVal val="#ppt_x"/>
                                          </p:val>
                                        </p:tav>
                                      </p:tavLst>
                                    </p:anim>
                                    <p:anim calcmode="lin" valueType="num">
                                      <p:cBhvr additive="base">
                                        <p:cTn id="4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0-#ppt_w/2"/>
                                          </p:val>
                                        </p:tav>
                                        <p:tav tm="100000">
                                          <p:val>
                                            <p:strVal val="#ppt_x"/>
                                          </p:val>
                                        </p:tav>
                                      </p:tavLst>
                                    </p:anim>
                                    <p:anim calcmode="lin" valueType="num">
                                      <p:cBhvr additive="base">
                                        <p:cTn id="48" dur="500" fill="hold"/>
                                        <p:tgtEl>
                                          <p:spTgt spid="5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1+#ppt_w/2"/>
                                          </p:val>
                                        </p:tav>
                                        <p:tav tm="100000">
                                          <p:val>
                                            <p:strVal val="#ppt_x"/>
                                          </p:val>
                                        </p:tav>
                                      </p:tavLst>
                                    </p:anim>
                                    <p:anim calcmode="lin" valueType="num">
                                      <p:cBhvr additive="base">
                                        <p:cTn id="52"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p:bldP spid="50" grpId="0"/>
      <p:bldP spid="51" grpId="0"/>
      <p:bldP spid="53" grpId="0" animBg="1"/>
      <p:bldP spid="54" grpId="0" animBg="1"/>
      <p:bldP spid="55" grpId="0"/>
      <p:bldP spid="5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7" name="Freeform: Shape 36">
            <a:extLst>
              <a:ext uri="{FF2B5EF4-FFF2-40B4-BE49-F238E27FC236}">
                <a16:creationId xmlns:a16="http://schemas.microsoft.com/office/drawing/2014/main" id="{C948F641-FC8D-471E-9656-4F4982644500}"/>
              </a:ext>
            </a:extLst>
          </p:cNvPr>
          <p:cNvSpPr/>
          <p:nvPr/>
        </p:nvSpPr>
        <p:spPr>
          <a:xfrm>
            <a:off x="2064006" y="5746688"/>
            <a:ext cx="9404094" cy="539885"/>
          </a:xfrm>
          <a:custGeom>
            <a:avLst/>
            <a:gdLst>
              <a:gd name="connsiteX0" fmla="*/ 0 w 9404094"/>
              <a:gd name="connsiteY0" fmla="*/ 0 h 539885"/>
              <a:gd name="connsiteX1" fmla="*/ 9404094 w 9404094"/>
              <a:gd name="connsiteY1" fmla="*/ 0 h 539885"/>
              <a:gd name="connsiteX2" fmla="*/ 9404094 w 9404094"/>
              <a:gd name="connsiteY2" fmla="*/ 539885 h 539885"/>
              <a:gd name="connsiteX3" fmla="*/ 0 w 9404094"/>
              <a:gd name="connsiteY3" fmla="*/ 539885 h 539885"/>
              <a:gd name="connsiteX4" fmla="*/ 0 w 9404094"/>
              <a:gd name="connsiteY4" fmla="*/ 0 h 539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4094" h="539885">
                <a:moveTo>
                  <a:pt x="0" y="0"/>
                </a:moveTo>
                <a:lnTo>
                  <a:pt x="9404094" y="0"/>
                </a:lnTo>
                <a:lnTo>
                  <a:pt x="9404094" y="539885"/>
                </a:lnTo>
                <a:lnTo>
                  <a:pt x="0" y="539885"/>
                </a:lnTo>
                <a:lnTo>
                  <a:pt x="0" y="0"/>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w Cen MT" panose="020B0602020104020603" pitchFamily="34" charset="0"/>
              </a:rPr>
              <a:t>Advise patient not to touch any surfaces and maintain 2m social distance, where possible</a:t>
            </a:r>
          </a:p>
        </p:txBody>
      </p:sp>
      <p:sp>
        <p:nvSpPr>
          <p:cNvPr id="38" name="Freeform: Shape 37">
            <a:extLst>
              <a:ext uri="{FF2B5EF4-FFF2-40B4-BE49-F238E27FC236}">
                <a16:creationId xmlns:a16="http://schemas.microsoft.com/office/drawing/2014/main" id="{70B0226C-7527-402F-8EDA-E113CFA5E6BE}"/>
              </a:ext>
            </a:extLst>
          </p:cNvPr>
          <p:cNvSpPr/>
          <p:nvPr/>
        </p:nvSpPr>
        <p:spPr>
          <a:xfrm>
            <a:off x="2064006" y="4695842"/>
            <a:ext cx="9404094" cy="1051838"/>
          </a:xfrm>
          <a:custGeom>
            <a:avLst/>
            <a:gdLst>
              <a:gd name="connsiteX0" fmla="*/ 0 w 9404094"/>
              <a:gd name="connsiteY0" fmla="*/ 290811 h 830343"/>
              <a:gd name="connsiteX1" fmla="*/ 4598254 w 9404094"/>
              <a:gd name="connsiteY1" fmla="*/ 290811 h 830343"/>
              <a:gd name="connsiteX2" fmla="*/ 4598254 w 9404094"/>
              <a:gd name="connsiteY2" fmla="*/ 207586 h 830343"/>
              <a:gd name="connsiteX3" fmla="*/ 4494461 w 9404094"/>
              <a:gd name="connsiteY3" fmla="*/ 207586 h 830343"/>
              <a:gd name="connsiteX4" fmla="*/ 4702047 w 9404094"/>
              <a:gd name="connsiteY4" fmla="*/ 0 h 830343"/>
              <a:gd name="connsiteX5" fmla="*/ 4909633 w 9404094"/>
              <a:gd name="connsiteY5" fmla="*/ 207586 h 830343"/>
              <a:gd name="connsiteX6" fmla="*/ 4805840 w 9404094"/>
              <a:gd name="connsiteY6" fmla="*/ 207586 h 830343"/>
              <a:gd name="connsiteX7" fmla="*/ 4805840 w 9404094"/>
              <a:gd name="connsiteY7" fmla="*/ 290811 h 830343"/>
              <a:gd name="connsiteX8" fmla="*/ 9404094 w 9404094"/>
              <a:gd name="connsiteY8" fmla="*/ 290811 h 830343"/>
              <a:gd name="connsiteX9" fmla="*/ 9404094 w 9404094"/>
              <a:gd name="connsiteY9" fmla="*/ 830343 h 830343"/>
              <a:gd name="connsiteX10" fmla="*/ 0 w 9404094"/>
              <a:gd name="connsiteY10" fmla="*/ 830343 h 830343"/>
              <a:gd name="connsiteX11" fmla="*/ 0 w 9404094"/>
              <a:gd name="connsiteY11" fmla="*/ 290811 h 83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4094" h="830343">
                <a:moveTo>
                  <a:pt x="9404094" y="539532"/>
                </a:moveTo>
                <a:lnTo>
                  <a:pt x="4805840" y="539532"/>
                </a:lnTo>
                <a:lnTo>
                  <a:pt x="4805840" y="622757"/>
                </a:lnTo>
                <a:lnTo>
                  <a:pt x="4909633" y="622757"/>
                </a:lnTo>
                <a:lnTo>
                  <a:pt x="4702047" y="830342"/>
                </a:lnTo>
                <a:lnTo>
                  <a:pt x="4494461" y="622757"/>
                </a:lnTo>
                <a:lnTo>
                  <a:pt x="4598254" y="622757"/>
                </a:lnTo>
                <a:lnTo>
                  <a:pt x="4598254" y="539532"/>
                </a:lnTo>
                <a:lnTo>
                  <a:pt x="0" y="539532"/>
                </a:lnTo>
                <a:lnTo>
                  <a:pt x="0" y="1"/>
                </a:lnTo>
                <a:lnTo>
                  <a:pt x="9404094" y="1"/>
                </a:lnTo>
                <a:lnTo>
                  <a:pt x="9404094" y="539532"/>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39" tIns="142241" rIns="142240" bIns="433051"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w Cen MT" panose="020B0602020104020603" pitchFamily="34" charset="0"/>
              </a:rPr>
              <a:t>Risk assess the provision of FRSM while escorted to surgery</a:t>
            </a:r>
          </a:p>
        </p:txBody>
      </p:sp>
      <p:sp>
        <p:nvSpPr>
          <p:cNvPr id="39" name="Freeform: Shape 38">
            <a:extLst>
              <a:ext uri="{FF2B5EF4-FFF2-40B4-BE49-F238E27FC236}">
                <a16:creationId xmlns:a16="http://schemas.microsoft.com/office/drawing/2014/main" id="{F1F563FE-B241-4FDE-806E-169F6F754DBF}"/>
              </a:ext>
            </a:extLst>
          </p:cNvPr>
          <p:cNvSpPr/>
          <p:nvPr/>
        </p:nvSpPr>
        <p:spPr>
          <a:xfrm>
            <a:off x="2064006" y="3759297"/>
            <a:ext cx="9404094" cy="941092"/>
          </a:xfrm>
          <a:custGeom>
            <a:avLst/>
            <a:gdLst>
              <a:gd name="connsiteX0" fmla="*/ 0 w 9404094"/>
              <a:gd name="connsiteY0" fmla="*/ 290811 h 830343"/>
              <a:gd name="connsiteX1" fmla="*/ 4598254 w 9404094"/>
              <a:gd name="connsiteY1" fmla="*/ 290811 h 830343"/>
              <a:gd name="connsiteX2" fmla="*/ 4598254 w 9404094"/>
              <a:gd name="connsiteY2" fmla="*/ 207586 h 830343"/>
              <a:gd name="connsiteX3" fmla="*/ 4494461 w 9404094"/>
              <a:gd name="connsiteY3" fmla="*/ 207586 h 830343"/>
              <a:gd name="connsiteX4" fmla="*/ 4702047 w 9404094"/>
              <a:gd name="connsiteY4" fmla="*/ 0 h 830343"/>
              <a:gd name="connsiteX5" fmla="*/ 4909633 w 9404094"/>
              <a:gd name="connsiteY5" fmla="*/ 207586 h 830343"/>
              <a:gd name="connsiteX6" fmla="*/ 4805840 w 9404094"/>
              <a:gd name="connsiteY6" fmla="*/ 207586 h 830343"/>
              <a:gd name="connsiteX7" fmla="*/ 4805840 w 9404094"/>
              <a:gd name="connsiteY7" fmla="*/ 290811 h 830343"/>
              <a:gd name="connsiteX8" fmla="*/ 9404094 w 9404094"/>
              <a:gd name="connsiteY8" fmla="*/ 290811 h 830343"/>
              <a:gd name="connsiteX9" fmla="*/ 9404094 w 9404094"/>
              <a:gd name="connsiteY9" fmla="*/ 830343 h 830343"/>
              <a:gd name="connsiteX10" fmla="*/ 0 w 9404094"/>
              <a:gd name="connsiteY10" fmla="*/ 830343 h 830343"/>
              <a:gd name="connsiteX11" fmla="*/ 0 w 9404094"/>
              <a:gd name="connsiteY11" fmla="*/ 290811 h 83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4094" h="830343">
                <a:moveTo>
                  <a:pt x="9404094" y="539532"/>
                </a:moveTo>
                <a:lnTo>
                  <a:pt x="4805840" y="539532"/>
                </a:lnTo>
                <a:lnTo>
                  <a:pt x="4805840" y="622757"/>
                </a:lnTo>
                <a:lnTo>
                  <a:pt x="4909633" y="622757"/>
                </a:lnTo>
                <a:lnTo>
                  <a:pt x="4702047" y="830342"/>
                </a:lnTo>
                <a:lnTo>
                  <a:pt x="4494461" y="622757"/>
                </a:lnTo>
                <a:lnTo>
                  <a:pt x="4598254" y="622757"/>
                </a:lnTo>
                <a:lnTo>
                  <a:pt x="4598254" y="539532"/>
                </a:lnTo>
                <a:lnTo>
                  <a:pt x="0" y="539532"/>
                </a:lnTo>
                <a:lnTo>
                  <a:pt x="0" y="1"/>
                </a:lnTo>
                <a:lnTo>
                  <a:pt x="9404094" y="1"/>
                </a:lnTo>
                <a:lnTo>
                  <a:pt x="9404094" y="539532"/>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39" tIns="142241" rIns="142240" bIns="433051"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w Cen MT" panose="020B0602020104020603" pitchFamily="34" charset="0"/>
              </a:rPr>
              <a:t>Patient to perform hand hygiene </a:t>
            </a:r>
            <a:r>
              <a:rPr lang="en-GB" sz="2000" u="sng" kern="1200" dirty="0">
                <a:latin typeface="Tw Cen MT" panose="020B0602020104020603" pitchFamily="34" charset="0"/>
              </a:rPr>
              <a:t>for at least 20 seconds</a:t>
            </a:r>
            <a:r>
              <a:rPr lang="en-GB" sz="2000" kern="1200" dirty="0">
                <a:latin typeface="Tw Cen MT" panose="020B0602020104020603" pitchFamily="34" charset="0"/>
              </a:rPr>
              <a:t> </a:t>
            </a:r>
          </a:p>
          <a:p>
            <a:pPr marL="0" lvl="0" indent="0" algn="ctr" defTabSz="889000">
              <a:lnSpc>
                <a:spcPct val="90000"/>
              </a:lnSpc>
              <a:spcBef>
                <a:spcPct val="0"/>
              </a:spcBef>
              <a:spcAft>
                <a:spcPct val="35000"/>
              </a:spcAft>
              <a:buNone/>
            </a:pPr>
            <a:r>
              <a:rPr lang="en-GB" sz="2000" kern="1200" dirty="0">
                <a:latin typeface="Tw Cen MT" panose="020B0602020104020603" pitchFamily="34" charset="0"/>
              </a:rPr>
              <a:t>on arrival in practice</a:t>
            </a:r>
          </a:p>
        </p:txBody>
      </p:sp>
      <p:sp>
        <p:nvSpPr>
          <p:cNvPr id="40" name="Freeform: Shape 39">
            <a:extLst>
              <a:ext uri="{FF2B5EF4-FFF2-40B4-BE49-F238E27FC236}">
                <a16:creationId xmlns:a16="http://schemas.microsoft.com/office/drawing/2014/main" id="{23B9C32C-7235-4D77-84B8-4F61DC9BB980}"/>
              </a:ext>
            </a:extLst>
          </p:cNvPr>
          <p:cNvSpPr/>
          <p:nvPr/>
        </p:nvSpPr>
        <p:spPr>
          <a:xfrm>
            <a:off x="2064006" y="2937053"/>
            <a:ext cx="9404094" cy="830345"/>
          </a:xfrm>
          <a:custGeom>
            <a:avLst/>
            <a:gdLst>
              <a:gd name="connsiteX0" fmla="*/ 0 w 9404094"/>
              <a:gd name="connsiteY0" fmla="*/ 290811 h 830343"/>
              <a:gd name="connsiteX1" fmla="*/ 4598254 w 9404094"/>
              <a:gd name="connsiteY1" fmla="*/ 290811 h 830343"/>
              <a:gd name="connsiteX2" fmla="*/ 4598254 w 9404094"/>
              <a:gd name="connsiteY2" fmla="*/ 207586 h 830343"/>
              <a:gd name="connsiteX3" fmla="*/ 4494461 w 9404094"/>
              <a:gd name="connsiteY3" fmla="*/ 207586 h 830343"/>
              <a:gd name="connsiteX4" fmla="*/ 4702047 w 9404094"/>
              <a:gd name="connsiteY4" fmla="*/ 0 h 830343"/>
              <a:gd name="connsiteX5" fmla="*/ 4909633 w 9404094"/>
              <a:gd name="connsiteY5" fmla="*/ 207586 h 830343"/>
              <a:gd name="connsiteX6" fmla="*/ 4805840 w 9404094"/>
              <a:gd name="connsiteY6" fmla="*/ 207586 h 830343"/>
              <a:gd name="connsiteX7" fmla="*/ 4805840 w 9404094"/>
              <a:gd name="connsiteY7" fmla="*/ 290811 h 830343"/>
              <a:gd name="connsiteX8" fmla="*/ 9404094 w 9404094"/>
              <a:gd name="connsiteY8" fmla="*/ 290811 h 830343"/>
              <a:gd name="connsiteX9" fmla="*/ 9404094 w 9404094"/>
              <a:gd name="connsiteY9" fmla="*/ 830343 h 830343"/>
              <a:gd name="connsiteX10" fmla="*/ 0 w 9404094"/>
              <a:gd name="connsiteY10" fmla="*/ 830343 h 830343"/>
              <a:gd name="connsiteX11" fmla="*/ 0 w 9404094"/>
              <a:gd name="connsiteY11" fmla="*/ 290811 h 83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4094" h="830343">
                <a:moveTo>
                  <a:pt x="9404094" y="539532"/>
                </a:moveTo>
                <a:lnTo>
                  <a:pt x="4805840" y="539532"/>
                </a:lnTo>
                <a:lnTo>
                  <a:pt x="4805840" y="622757"/>
                </a:lnTo>
                <a:lnTo>
                  <a:pt x="4909633" y="622757"/>
                </a:lnTo>
                <a:lnTo>
                  <a:pt x="4702047" y="830342"/>
                </a:lnTo>
                <a:lnTo>
                  <a:pt x="4494461" y="622757"/>
                </a:lnTo>
                <a:lnTo>
                  <a:pt x="4598254" y="622757"/>
                </a:lnTo>
                <a:lnTo>
                  <a:pt x="4598254" y="539532"/>
                </a:lnTo>
                <a:lnTo>
                  <a:pt x="0" y="539532"/>
                </a:lnTo>
                <a:lnTo>
                  <a:pt x="0" y="1"/>
                </a:lnTo>
                <a:lnTo>
                  <a:pt x="9404094" y="1"/>
                </a:lnTo>
                <a:lnTo>
                  <a:pt x="9404094" y="539532"/>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39" tIns="142241" rIns="142240" bIns="433052"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w Cen MT" panose="020B0602020104020603" pitchFamily="34" charset="0"/>
              </a:rPr>
              <a:t>Ensure no changes to COVID-19 assessment before patient enters practice</a:t>
            </a:r>
          </a:p>
        </p:txBody>
      </p:sp>
      <p:sp>
        <p:nvSpPr>
          <p:cNvPr id="41" name="Freeform: Shape 40">
            <a:extLst>
              <a:ext uri="{FF2B5EF4-FFF2-40B4-BE49-F238E27FC236}">
                <a16:creationId xmlns:a16="http://schemas.microsoft.com/office/drawing/2014/main" id="{0C119FEC-186B-4E58-BAAF-040F8CA1F8D4}"/>
              </a:ext>
            </a:extLst>
          </p:cNvPr>
          <p:cNvSpPr/>
          <p:nvPr/>
        </p:nvSpPr>
        <p:spPr>
          <a:xfrm>
            <a:off x="2064006" y="2114808"/>
            <a:ext cx="9404094" cy="830345"/>
          </a:xfrm>
          <a:custGeom>
            <a:avLst/>
            <a:gdLst>
              <a:gd name="connsiteX0" fmla="*/ 0 w 9404094"/>
              <a:gd name="connsiteY0" fmla="*/ 290811 h 830343"/>
              <a:gd name="connsiteX1" fmla="*/ 4598254 w 9404094"/>
              <a:gd name="connsiteY1" fmla="*/ 290811 h 830343"/>
              <a:gd name="connsiteX2" fmla="*/ 4598254 w 9404094"/>
              <a:gd name="connsiteY2" fmla="*/ 207586 h 830343"/>
              <a:gd name="connsiteX3" fmla="*/ 4494461 w 9404094"/>
              <a:gd name="connsiteY3" fmla="*/ 207586 h 830343"/>
              <a:gd name="connsiteX4" fmla="*/ 4702047 w 9404094"/>
              <a:gd name="connsiteY4" fmla="*/ 0 h 830343"/>
              <a:gd name="connsiteX5" fmla="*/ 4909633 w 9404094"/>
              <a:gd name="connsiteY5" fmla="*/ 207586 h 830343"/>
              <a:gd name="connsiteX6" fmla="*/ 4805840 w 9404094"/>
              <a:gd name="connsiteY6" fmla="*/ 207586 h 830343"/>
              <a:gd name="connsiteX7" fmla="*/ 4805840 w 9404094"/>
              <a:gd name="connsiteY7" fmla="*/ 290811 h 830343"/>
              <a:gd name="connsiteX8" fmla="*/ 9404094 w 9404094"/>
              <a:gd name="connsiteY8" fmla="*/ 290811 h 830343"/>
              <a:gd name="connsiteX9" fmla="*/ 9404094 w 9404094"/>
              <a:gd name="connsiteY9" fmla="*/ 830343 h 830343"/>
              <a:gd name="connsiteX10" fmla="*/ 0 w 9404094"/>
              <a:gd name="connsiteY10" fmla="*/ 830343 h 830343"/>
              <a:gd name="connsiteX11" fmla="*/ 0 w 9404094"/>
              <a:gd name="connsiteY11" fmla="*/ 290811 h 83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4094" h="830343">
                <a:moveTo>
                  <a:pt x="9404094" y="539532"/>
                </a:moveTo>
                <a:lnTo>
                  <a:pt x="4805840" y="539532"/>
                </a:lnTo>
                <a:lnTo>
                  <a:pt x="4805840" y="622757"/>
                </a:lnTo>
                <a:lnTo>
                  <a:pt x="4909633" y="622757"/>
                </a:lnTo>
                <a:lnTo>
                  <a:pt x="4702047" y="830342"/>
                </a:lnTo>
                <a:lnTo>
                  <a:pt x="4494461" y="622757"/>
                </a:lnTo>
                <a:lnTo>
                  <a:pt x="4598254" y="622757"/>
                </a:lnTo>
                <a:lnTo>
                  <a:pt x="4598254" y="539532"/>
                </a:lnTo>
                <a:lnTo>
                  <a:pt x="0" y="539532"/>
                </a:lnTo>
                <a:lnTo>
                  <a:pt x="0" y="1"/>
                </a:lnTo>
                <a:lnTo>
                  <a:pt x="9404094" y="1"/>
                </a:lnTo>
                <a:lnTo>
                  <a:pt x="9404094" y="539532"/>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39" tIns="142241" rIns="142240" bIns="433052"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w Cen MT" panose="020B0602020104020603" pitchFamily="34" charset="0"/>
              </a:rPr>
              <a:t>Ensure virtual access to interpreter, if required</a:t>
            </a:r>
          </a:p>
        </p:txBody>
      </p:sp>
      <p:sp>
        <p:nvSpPr>
          <p:cNvPr id="42" name="Freeform: Shape 41">
            <a:extLst>
              <a:ext uri="{FF2B5EF4-FFF2-40B4-BE49-F238E27FC236}">
                <a16:creationId xmlns:a16="http://schemas.microsoft.com/office/drawing/2014/main" id="{BEF38751-936B-487B-8BA3-4D5043DFAF27}"/>
              </a:ext>
            </a:extLst>
          </p:cNvPr>
          <p:cNvSpPr/>
          <p:nvPr/>
        </p:nvSpPr>
        <p:spPr>
          <a:xfrm>
            <a:off x="2064006" y="1292563"/>
            <a:ext cx="9404094" cy="830345"/>
          </a:xfrm>
          <a:custGeom>
            <a:avLst/>
            <a:gdLst>
              <a:gd name="connsiteX0" fmla="*/ 0 w 9404094"/>
              <a:gd name="connsiteY0" fmla="*/ 290811 h 830343"/>
              <a:gd name="connsiteX1" fmla="*/ 4598254 w 9404094"/>
              <a:gd name="connsiteY1" fmla="*/ 290811 h 830343"/>
              <a:gd name="connsiteX2" fmla="*/ 4598254 w 9404094"/>
              <a:gd name="connsiteY2" fmla="*/ 207586 h 830343"/>
              <a:gd name="connsiteX3" fmla="*/ 4494461 w 9404094"/>
              <a:gd name="connsiteY3" fmla="*/ 207586 h 830343"/>
              <a:gd name="connsiteX4" fmla="*/ 4702047 w 9404094"/>
              <a:gd name="connsiteY4" fmla="*/ 0 h 830343"/>
              <a:gd name="connsiteX5" fmla="*/ 4909633 w 9404094"/>
              <a:gd name="connsiteY5" fmla="*/ 207586 h 830343"/>
              <a:gd name="connsiteX6" fmla="*/ 4805840 w 9404094"/>
              <a:gd name="connsiteY6" fmla="*/ 207586 h 830343"/>
              <a:gd name="connsiteX7" fmla="*/ 4805840 w 9404094"/>
              <a:gd name="connsiteY7" fmla="*/ 290811 h 830343"/>
              <a:gd name="connsiteX8" fmla="*/ 9404094 w 9404094"/>
              <a:gd name="connsiteY8" fmla="*/ 290811 h 830343"/>
              <a:gd name="connsiteX9" fmla="*/ 9404094 w 9404094"/>
              <a:gd name="connsiteY9" fmla="*/ 830343 h 830343"/>
              <a:gd name="connsiteX10" fmla="*/ 0 w 9404094"/>
              <a:gd name="connsiteY10" fmla="*/ 830343 h 830343"/>
              <a:gd name="connsiteX11" fmla="*/ 0 w 9404094"/>
              <a:gd name="connsiteY11" fmla="*/ 290811 h 83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4094" h="830343">
                <a:moveTo>
                  <a:pt x="9404094" y="539532"/>
                </a:moveTo>
                <a:lnTo>
                  <a:pt x="4805840" y="539532"/>
                </a:lnTo>
                <a:lnTo>
                  <a:pt x="4805840" y="622757"/>
                </a:lnTo>
                <a:lnTo>
                  <a:pt x="4909633" y="622757"/>
                </a:lnTo>
                <a:lnTo>
                  <a:pt x="4702047" y="830342"/>
                </a:lnTo>
                <a:lnTo>
                  <a:pt x="4494461" y="622757"/>
                </a:lnTo>
                <a:lnTo>
                  <a:pt x="4598254" y="622757"/>
                </a:lnTo>
                <a:lnTo>
                  <a:pt x="4598254" y="539532"/>
                </a:lnTo>
                <a:lnTo>
                  <a:pt x="0" y="539532"/>
                </a:lnTo>
                <a:lnTo>
                  <a:pt x="0" y="1"/>
                </a:lnTo>
                <a:lnTo>
                  <a:pt x="9404094" y="1"/>
                </a:lnTo>
                <a:lnTo>
                  <a:pt x="9404094" y="539532"/>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39" tIns="142241" rIns="142240" bIns="433052"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w Cen MT" panose="020B0602020104020603" pitchFamily="34" charset="0"/>
              </a:rPr>
              <a:t>Patient to call practice and wait in car until invited, if possible</a:t>
            </a:r>
          </a:p>
        </p:txBody>
      </p:sp>
      <p:sp>
        <p:nvSpPr>
          <p:cNvPr id="36" name="TextBox 35">
            <a:extLst>
              <a:ext uri="{FF2B5EF4-FFF2-40B4-BE49-F238E27FC236}">
                <a16:creationId xmlns:a16="http://schemas.microsoft.com/office/drawing/2014/main" id="{7CBDDDFC-54D1-42D9-BF42-90A1E7359037}"/>
              </a:ext>
            </a:extLst>
          </p:cNvPr>
          <p:cNvSpPr txBox="1"/>
          <p:nvPr/>
        </p:nvSpPr>
        <p:spPr>
          <a:xfrm>
            <a:off x="2070694" y="555296"/>
            <a:ext cx="3453189"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Checklist on patient arrival</a:t>
            </a:r>
          </a:p>
        </p:txBody>
      </p:sp>
    </p:spTree>
    <p:extLst>
      <p:ext uri="{BB962C8B-B14F-4D97-AF65-F5344CB8AC3E}">
        <p14:creationId xmlns:p14="http://schemas.microsoft.com/office/powerpoint/2010/main" val="3195861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43" name="Oval 42">
            <a:extLst>
              <a:ext uri="{FF2B5EF4-FFF2-40B4-BE49-F238E27FC236}">
                <a16:creationId xmlns:a16="http://schemas.microsoft.com/office/drawing/2014/main" id="{8CECB94F-44DC-4882-AD3B-DA81FE713E27}"/>
              </a:ext>
            </a:extLst>
          </p:cNvPr>
          <p:cNvSpPr/>
          <p:nvPr/>
        </p:nvSpPr>
        <p:spPr>
          <a:xfrm>
            <a:off x="1650273" y="1248485"/>
            <a:ext cx="4630862" cy="4660199"/>
          </a:xfrm>
          <a:prstGeom prst="ellipse">
            <a:avLst/>
          </a:prstGeom>
          <a:solidFill>
            <a:srgbClr val="0161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A094DF8-C4A3-4AB0-92B3-44DAF04C9D69}"/>
              </a:ext>
            </a:extLst>
          </p:cNvPr>
          <p:cNvSpPr/>
          <p:nvPr/>
        </p:nvSpPr>
        <p:spPr>
          <a:xfrm>
            <a:off x="2074239" y="1671567"/>
            <a:ext cx="3748053" cy="3872665"/>
          </a:xfrm>
          <a:prstGeom prst="ellipse">
            <a:avLst/>
          </a:prstGeom>
          <a:solidFill>
            <a:srgbClr val="32BC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D3C5278-8613-475C-9C55-257924AE3113}"/>
              </a:ext>
            </a:extLst>
          </p:cNvPr>
          <p:cNvSpPr/>
          <p:nvPr/>
        </p:nvSpPr>
        <p:spPr>
          <a:xfrm>
            <a:off x="5797579" y="1925188"/>
            <a:ext cx="1171776" cy="1219200"/>
          </a:xfrm>
          <a:prstGeom prst="ellipse">
            <a:avLst/>
          </a:prstGeom>
          <a:solidFill>
            <a:srgbClr val="32BCEE"/>
          </a:solidFill>
          <a:ln w="28575">
            <a:solidFill>
              <a:srgbClr val="0161B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2</a:t>
            </a:r>
          </a:p>
        </p:txBody>
      </p:sp>
      <p:sp>
        <p:nvSpPr>
          <p:cNvPr id="47" name="Oval 46">
            <a:extLst>
              <a:ext uri="{FF2B5EF4-FFF2-40B4-BE49-F238E27FC236}">
                <a16:creationId xmlns:a16="http://schemas.microsoft.com/office/drawing/2014/main" id="{65D02129-2DE9-4D29-8060-7E00C487D48C}"/>
              </a:ext>
            </a:extLst>
          </p:cNvPr>
          <p:cNvSpPr/>
          <p:nvPr/>
        </p:nvSpPr>
        <p:spPr>
          <a:xfrm>
            <a:off x="5865422" y="3207978"/>
            <a:ext cx="1171776" cy="1219200"/>
          </a:xfrm>
          <a:prstGeom prst="ellipse">
            <a:avLst/>
          </a:prstGeom>
          <a:solidFill>
            <a:srgbClr val="0161B3"/>
          </a:solidFill>
          <a:ln w="28575">
            <a:solidFill>
              <a:srgbClr val="32B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3</a:t>
            </a:r>
          </a:p>
        </p:txBody>
      </p:sp>
      <p:sp>
        <p:nvSpPr>
          <p:cNvPr id="48" name="Oval 47">
            <a:extLst>
              <a:ext uri="{FF2B5EF4-FFF2-40B4-BE49-F238E27FC236}">
                <a16:creationId xmlns:a16="http://schemas.microsoft.com/office/drawing/2014/main" id="{5E12299B-496B-4FAF-AC12-FA91DD0B6E1A}"/>
              </a:ext>
            </a:extLst>
          </p:cNvPr>
          <p:cNvSpPr/>
          <p:nvPr/>
        </p:nvSpPr>
        <p:spPr>
          <a:xfrm>
            <a:off x="5465826" y="4498301"/>
            <a:ext cx="1171776" cy="1219200"/>
          </a:xfrm>
          <a:prstGeom prst="ellipse">
            <a:avLst/>
          </a:prstGeom>
          <a:solidFill>
            <a:srgbClr val="32BCEE"/>
          </a:solidFill>
          <a:ln w="28575">
            <a:solidFill>
              <a:srgbClr val="0161B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4</a:t>
            </a:r>
          </a:p>
        </p:txBody>
      </p:sp>
      <p:sp>
        <p:nvSpPr>
          <p:cNvPr id="49" name="TextBox 48">
            <a:extLst>
              <a:ext uri="{FF2B5EF4-FFF2-40B4-BE49-F238E27FC236}">
                <a16:creationId xmlns:a16="http://schemas.microsoft.com/office/drawing/2014/main" id="{39B34AA4-C41B-4ADF-B2A7-C9D0DCC593D9}"/>
              </a:ext>
            </a:extLst>
          </p:cNvPr>
          <p:cNvSpPr txBox="1"/>
          <p:nvPr/>
        </p:nvSpPr>
        <p:spPr>
          <a:xfrm>
            <a:off x="6853090" y="2199510"/>
            <a:ext cx="4630862" cy="590931"/>
          </a:xfrm>
          <a:prstGeom prst="rect">
            <a:avLst/>
          </a:prstGeom>
          <a:noFill/>
        </p:spPr>
        <p:txBody>
          <a:bodyPr wrap="square" rtlCol="0">
            <a:spAutoFit/>
          </a:bodyPr>
          <a:lstStyle/>
          <a:p>
            <a:pPr lvl="0" algn="ctr" defTabSz="800100">
              <a:lnSpc>
                <a:spcPct val="90000"/>
              </a:lnSpc>
              <a:spcBef>
                <a:spcPct val="0"/>
              </a:spcBef>
              <a:spcAft>
                <a:spcPct val="35000"/>
              </a:spcAft>
            </a:pPr>
            <a:r>
              <a:rPr lang="en-GB" dirty="0">
                <a:latin typeface="Tw Cen MT" panose="020B0602020104020603" pitchFamily="34" charset="0"/>
              </a:rPr>
              <a:t>Where possible, </a:t>
            </a:r>
            <a:r>
              <a:rPr lang="en-GB" b="1" dirty="0">
                <a:solidFill>
                  <a:srgbClr val="0161B3"/>
                </a:solidFill>
                <a:latin typeface="Tw Cen MT" panose="020B0602020104020603" pitchFamily="34" charset="0"/>
              </a:rPr>
              <a:t>AGPs should be avoided </a:t>
            </a:r>
            <a:r>
              <a:rPr lang="en-GB" dirty="0">
                <a:latin typeface="Tw Cen MT" panose="020B0602020104020603" pitchFamily="34" charset="0"/>
              </a:rPr>
              <a:t>and should only be used when absolutely necessary</a:t>
            </a:r>
          </a:p>
        </p:txBody>
      </p:sp>
      <p:sp>
        <p:nvSpPr>
          <p:cNvPr id="50" name="TextBox 49">
            <a:extLst>
              <a:ext uri="{FF2B5EF4-FFF2-40B4-BE49-F238E27FC236}">
                <a16:creationId xmlns:a16="http://schemas.microsoft.com/office/drawing/2014/main" id="{98BD6BB2-4315-4074-92D1-77A0BD8CC32E}"/>
              </a:ext>
            </a:extLst>
          </p:cNvPr>
          <p:cNvSpPr txBox="1"/>
          <p:nvPr/>
        </p:nvSpPr>
        <p:spPr>
          <a:xfrm>
            <a:off x="5873697" y="1075024"/>
            <a:ext cx="5345020" cy="670248"/>
          </a:xfrm>
          <a:prstGeom prst="rect">
            <a:avLst/>
          </a:prstGeom>
          <a:noFill/>
        </p:spPr>
        <p:txBody>
          <a:bodyPr wrap="square" rtlCol="0">
            <a:spAutoFit/>
          </a:bodyPr>
          <a:lstStyle/>
          <a:p>
            <a:pPr marL="457200" lvl="0" indent="-457200">
              <a:lnSpc>
                <a:spcPct val="107000"/>
              </a:lnSpc>
              <a:spcAft>
                <a:spcPts val="0"/>
              </a:spcAft>
              <a:buFont typeface="+mj-lt"/>
              <a:buAutoNum type="arabicPeriod"/>
            </a:pPr>
            <a:r>
              <a:rPr lang="en-GB" dirty="0">
                <a:latin typeface="Tw Cen MT" panose="020B0602020104020603" pitchFamily="34" charset="0"/>
                <a:ea typeface="Calibri" panose="020F0502020204030204" pitchFamily="34" charset="0"/>
                <a:cs typeface="Times New Roman" panose="02020603050405020304" pitchFamily="18" charset="0"/>
              </a:rPr>
              <a:t>Manage patients’ condition with as little intervention as possible to </a:t>
            </a:r>
            <a:r>
              <a:rPr lang="en-GB" b="1" dirty="0">
                <a:solidFill>
                  <a:srgbClr val="0161B3"/>
                </a:solidFill>
                <a:latin typeface="Tw Cen MT" panose="020B0602020104020603" pitchFamily="34" charset="0"/>
                <a:ea typeface="Calibri" panose="020F0502020204030204" pitchFamily="34" charset="0"/>
                <a:cs typeface="Times New Roman" panose="02020603050405020304" pitchFamily="18" charset="0"/>
              </a:rPr>
              <a:t>minimise exposure risk</a:t>
            </a:r>
          </a:p>
        </p:txBody>
      </p:sp>
      <p:sp>
        <p:nvSpPr>
          <p:cNvPr id="51" name="TextBox 50">
            <a:extLst>
              <a:ext uri="{FF2B5EF4-FFF2-40B4-BE49-F238E27FC236}">
                <a16:creationId xmlns:a16="http://schemas.microsoft.com/office/drawing/2014/main" id="{F6708E93-B173-4F18-825B-A90319FF0EC8}"/>
              </a:ext>
            </a:extLst>
          </p:cNvPr>
          <p:cNvSpPr txBox="1"/>
          <p:nvPr/>
        </p:nvSpPr>
        <p:spPr>
          <a:xfrm>
            <a:off x="7027405" y="3493243"/>
            <a:ext cx="4786223" cy="646331"/>
          </a:xfrm>
          <a:prstGeom prst="rect">
            <a:avLst/>
          </a:prstGeom>
          <a:noFill/>
        </p:spPr>
        <p:txBody>
          <a:bodyPr wrap="square" rtlCol="0">
            <a:spAutoFit/>
          </a:bodyPr>
          <a:lstStyle/>
          <a:p>
            <a:r>
              <a:rPr lang="en-GB" dirty="0">
                <a:latin typeface="Tw Cen MT" panose="020B0602020104020603" pitchFamily="34" charset="0"/>
                <a:ea typeface="Calibri" panose="020F0502020204030204" pitchFamily="34" charset="0"/>
                <a:cs typeface="Times New Roman" panose="02020603050405020304" pitchFamily="18" charset="0"/>
              </a:rPr>
              <a:t>Carry out any procedure with patient and only staff who are needed; with the </a:t>
            </a:r>
            <a:r>
              <a:rPr lang="en-GB" b="1" dirty="0">
                <a:solidFill>
                  <a:srgbClr val="0161B3"/>
                </a:solidFill>
                <a:latin typeface="Tw Cen MT" panose="020B0602020104020603" pitchFamily="34" charset="0"/>
                <a:ea typeface="Calibri" panose="020F0502020204030204" pitchFamily="34" charset="0"/>
                <a:cs typeface="Times New Roman" panose="02020603050405020304" pitchFamily="18" charset="0"/>
              </a:rPr>
              <a:t>doors shut</a:t>
            </a:r>
            <a:endParaRPr lang="en-GB"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7CD305DF-F512-420E-A22F-2C2B7DB5A848}"/>
              </a:ext>
            </a:extLst>
          </p:cNvPr>
          <p:cNvSpPr txBox="1"/>
          <p:nvPr/>
        </p:nvSpPr>
        <p:spPr>
          <a:xfrm>
            <a:off x="2196359" y="2470302"/>
            <a:ext cx="3534205" cy="2431435"/>
          </a:xfrm>
          <a:prstGeom prst="rect">
            <a:avLst/>
          </a:prstGeom>
          <a:noFill/>
        </p:spPr>
        <p:txBody>
          <a:bodyPr wrap="square" rtlCol="0">
            <a:spAutoFit/>
          </a:bodyPr>
          <a:lstStyle/>
          <a:p>
            <a:pPr algn="ctr"/>
            <a:r>
              <a:rPr lang="en-US" sz="3800" b="1" dirty="0">
                <a:solidFill>
                  <a:schemeClr val="bg1"/>
                </a:solidFill>
                <a:latin typeface="Tw Cen MT" panose="020B0602020104020603" pitchFamily="34" charset="0"/>
              </a:rPr>
              <a:t>Considerations for </a:t>
            </a:r>
          </a:p>
          <a:p>
            <a:pPr algn="ctr"/>
            <a:r>
              <a:rPr lang="en-US" sz="3800" b="1" dirty="0">
                <a:solidFill>
                  <a:schemeClr val="bg1"/>
                </a:solidFill>
                <a:latin typeface="Tw Cen MT" panose="020B0602020104020603" pitchFamily="34" charset="0"/>
              </a:rPr>
              <a:t>patient management </a:t>
            </a:r>
          </a:p>
        </p:txBody>
      </p:sp>
      <p:sp>
        <p:nvSpPr>
          <p:cNvPr id="53" name="Oval 52">
            <a:extLst>
              <a:ext uri="{FF2B5EF4-FFF2-40B4-BE49-F238E27FC236}">
                <a16:creationId xmlns:a16="http://schemas.microsoft.com/office/drawing/2014/main" id="{C4ECC80B-531A-4018-B6C4-ED455A4E4314}"/>
              </a:ext>
            </a:extLst>
          </p:cNvPr>
          <p:cNvSpPr/>
          <p:nvPr/>
        </p:nvSpPr>
        <p:spPr>
          <a:xfrm>
            <a:off x="4529670" y="5333500"/>
            <a:ext cx="1171776" cy="1219200"/>
          </a:xfrm>
          <a:prstGeom prst="ellipse">
            <a:avLst/>
          </a:prstGeom>
          <a:solidFill>
            <a:srgbClr val="0161B3"/>
          </a:solidFill>
          <a:ln w="28575">
            <a:solidFill>
              <a:srgbClr val="32B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5</a:t>
            </a:r>
          </a:p>
        </p:txBody>
      </p:sp>
      <p:sp>
        <p:nvSpPr>
          <p:cNvPr id="54" name="Oval 53">
            <a:extLst>
              <a:ext uri="{FF2B5EF4-FFF2-40B4-BE49-F238E27FC236}">
                <a16:creationId xmlns:a16="http://schemas.microsoft.com/office/drawing/2014/main" id="{FB1B1B92-FCE5-4B21-8298-EC18AC30D33B}"/>
              </a:ext>
            </a:extLst>
          </p:cNvPr>
          <p:cNvSpPr/>
          <p:nvPr/>
        </p:nvSpPr>
        <p:spPr>
          <a:xfrm>
            <a:off x="5090527" y="888698"/>
            <a:ext cx="1171776" cy="1219200"/>
          </a:xfrm>
          <a:prstGeom prst="ellipse">
            <a:avLst/>
          </a:prstGeom>
          <a:solidFill>
            <a:srgbClr val="0161B3"/>
          </a:solidFill>
          <a:ln w="28575">
            <a:solidFill>
              <a:srgbClr val="32B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a:t>
            </a:r>
          </a:p>
        </p:txBody>
      </p:sp>
      <p:sp>
        <p:nvSpPr>
          <p:cNvPr id="55" name="TextBox 54">
            <a:extLst>
              <a:ext uri="{FF2B5EF4-FFF2-40B4-BE49-F238E27FC236}">
                <a16:creationId xmlns:a16="http://schemas.microsoft.com/office/drawing/2014/main" id="{1EC48299-FF26-4861-AD66-F5D55E624268}"/>
              </a:ext>
            </a:extLst>
          </p:cNvPr>
          <p:cNvSpPr txBox="1"/>
          <p:nvPr/>
        </p:nvSpPr>
        <p:spPr>
          <a:xfrm>
            <a:off x="6637103" y="4748745"/>
            <a:ext cx="5012774" cy="646331"/>
          </a:xfrm>
          <a:prstGeom prst="rect">
            <a:avLst/>
          </a:prstGeom>
          <a:noFill/>
        </p:spPr>
        <p:txBody>
          <a:bodyPr wrap="square" rtlCol="0">
            <a:spAutoFit/>
          </a:bodyPr>
          <a:lstStyle/>
          <a:p>
            <a:r>
              <a:rPr lang="en-GB" dirty="0">
                <a:latin typeface="Tw Cen MT" panose="020B0602020104020603" pitchFamily="34" charset="0"/>
              </a:rPr>
              <a:t>Reduce risk of droplet contamination by using </a:t>
            </a:r>
            <a:r>
              <a:rPr lang="en-GB" b="1" dirty="0">
                <a:solidFill>
                  <a:srgbClr val="0161B3"/>
                </a:solidFill>
                <a:latin typeface="Tw Cen MT" panose="020B0602020104020603" pitchFamily="34" charset="0"/>
              </a:rPr>
              <a:t>high speed suction and rubber dam</a:t>
            </a:r>
          </a:p>
        </p:txBody>
      </p:sp>
      <p:sp>
        <p:nvSpPr>
          <p:cNvPr id="56" name="TextBox 55">
            <a:extLst>
              <a:ext uri="{FF2B5EF4-FFF2-40B4-BE49-F238E27FC236}">
                <a16:creationId xmlns:a16="http://schemas.microsoft.com/office/drawing/2014/main" id="{3E0F5468-5ED8-4DEF-9130-7ECBD27346B8}"/>
              </a:ext>
            </a:extLst>
          </p:cNvPr>
          <p:cNvSpPr txBox="1"/>
          <p:nvPr/>
        </p:nvSpPr>
        <p:spPr>
          <a:xfrm>
            <a:off x="5662209" y="5807684"/>
            <a:ext cx="5422730" cy="646331"/>
          </a:xfrm>
          <a:prstGeom prst="rect">
            <a:avLst/>
          </a:prstGeom>
          <a:noFill/>
        </p:spPr>
        <p:txBody>
          <a:bodyPr wrap="square" rtlCol="0">
            <a:spAutoFit/>
          </a:bodyPr>
          <a:lstStyle/>
          <a:p>
            <a:r>
              <a:rPr lang="en-GB" dirty="0">
                <a:latin typeface="Tw Cen MT" panose="020B0602020104020603" pitchFamily="34" charset="0"/>
              </a:rPr>
              <a:t>Complete dental treatment in </a:t>
            </a:r>
            <a:r>
              <a:rPr lang="en-GB" b="1" dirty="0">
                <a:solidFill>
                  <a:srgbClr val="0161B3"/>
                </a:solidFill>
                <a:latin typeface="Tw Cen MT" panose="020B0602020104020603" pitchFamily="34" charset="0"/>
              </a:rPr>
              <a:t>one visit</a:t>
            </a:r>
            <a:r>
              <a:rPr lang="en-GB" dirty="0">
                <a:latin typeface="Tw Cen MT" panose="020B0602020104020603" pitchFamily="34" charset="0"/>
              </a:rPr>
              <a:t>, wherever possible</a:t>
            </a:r>
          </a:p>
        </p:txBody>
      </p:sp>
    </p:spTree>
    <p:extLst>
      <p:ext uri="{BB962C8B-B14F-4D97-AF65-F5344CB8AC3E}">
        <p14:creationId xmlns:p14="http://schemas.microsoft.com/office/powerpoint/2010/main" val="3785885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1+#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1+#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0-#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1+#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1+#ppt_w/2"/>
                                          </p:val>
                                        </p:tav>
                                        <p:tav tm="100000">
                                          <p:val>
                                            <p:strVal val="#ppt_x"/>
                                          </p:val>
                                        </p:tav>
                                      </p:tavLst>
                                    </p:anim>
                                    <p:anim calcmode="lin" valueType="num">
                                      <p:cBhvr additive="base">
                                        <p:cTn id="4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0-#ppt_w/2"/>
                                          </p:val>
                                        </p:tav>
                                        <p:tav tm="100000">
                                          <p:val>
                                            <p:strVal val="#ppt_x"/>
                                          </p:val>
                                        </p:tav>
                                      </p:tavLst>
                                    </p:anim>
                                    <p:anim calcmode="lin" valueType="num">
                                      <p:cBhvr additive="base">
                                        <p:cTn id="48" dur="500" fill="hold"/>
                                        <p:tgtEl>
                                          <p:spTgt spid="5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1+#ppt_w/2"/>
                                          </p:val>
                                        </p:tav>
                                        <p:tav tm="100000">
                                          <p:val>
                                            <p:strVal val="#ppt_x"/>
                                          </p:val>
                                        </p:tav>
                                      </p:tavLst>
                                    </p:anim>
                                    <p:anim calcmode="lin" valueType="num">
                                      <p:cBhvr additive="base">
                                        <p:cTn id="52"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p:bldP spid="50" grpId="0"/>
      <p:bldP spid="51" grpId="0"/>
      <p:bldP spid="53" grpId="0" animBg="1"/>
      <p:bldP spid="54" grpId="0" animBg="1"/>
      <p:bldP spid="55" grpId="0"/>
      <p:bldP spid="5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5" name="Text Box 6">
            <a:extLst>
              <a:ext uri="{FF2B5EF4-FFF2-40B4-BE49-F238E27FC236}">
                <a16:creationId xmlns:a16="http://schemas.microsoft.com/office/drawing/2014/main" id="{B349F66B-93DF-46E6-B255-21C7D76905FC}"/>
              </a:ext>
            </a:extLst>
          </p:cNvPr>
          <p:cNvSpPr txBox="1"/>
          <p:nvPr/>
        </p:nvSpPr>
        <p:spPr>
          <a:xfrm>
            <a:off x="1957096" y="1006781"/>
            <a:ext cx="9536404" cy="5417967"/>
          </a:xfrm>
          <a:prstGeom prst="rect">
            <a:avLst/>
          </a:prstGeom>
          <a:solidFill>
            <a:schemeClr val="lt1"/>
          </a:solidFill>
          <a:ln w="28575">
            <a:solidFill>
              <a:srgbClr val="0161B3"/>
            </a:solid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sz="800" dirty="0">
              <a:latin typeface="Tw Cen MT" panose="020B0602020104020603" pitchFamily="34" charset="0"/>
            </a:endParaRPr>
          </a:p>
        </p:txBody>
      </p:sp>
      <p:sp>
        <p:nvSpPr>
          <p:cNvPr id="36" name="TextBox 35">
            <a:extLst>
              <a:ext uri="{FF2B5EF4-FFF2-40B4-BE49-F238E27FC236}">
                <a16:creationId xmlns:a16="http://schemas.microsoft.com/office/drawing/2014/main" id="{1464B640-B431-4466-A55A-A1B1329ACAC2}"/>
              </a:ext>
            </a:extLst>
          </p:cNvPr>
          <p:cNvSpPr txBox="1"/>
          <p:nvPr/>
        </p:nvSpPr>
        <p:spPr>
          <a:xfrm>
            <a:off x="1939481" y="411733"/>
            <a:ext cx="5092163"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Considerations for patient management</a:t>
            </a:r>
          </a:p>
        </p:txBody>
      </p:sp>
      <p:pic>
        <p:nvPicPr>
          <p:cNvPr id="3" name="Picture 2">
            <a:extLst>
              <a:ext uri="{FF2B5EF4-FFF2-40B4-BE49-F238E27FC236}">
                <a16:creationId xmlns:a16="http://schemas.microsoft.com/office/drawing/2014/main" id="{E30BF968-6666-4616-9839-AE865FD27A8B}"/>
              </a:ext>
            </a:extLst>
          </p:cNvPr>
          <p:cNvPicPr>
            <a:picLocks noChangeAspect="1"/>
          </p:cNvPicPr>
          <p:nvPr/>
        </p:nvPicPr>
        <p:blipFill>
          <a:blip r:embed="rId2"/>
          <a:stretch>
            <a:fillRect/>
          </a:stretch>
        </p:blipFill>
        <p:spPr>
          <a:xfrm>
            <a:off x="2341518" y="1177446"/>
            <a:ext cx="8675360" cy="5089898"/>
          </a:xfrm>
          <a:prstGeom prst="rect">
            <a:avLst/>
          </a:prstGeom>
        </p:spPr>
      </p:pic>
    </p:spTree>
    <p:extLst>
      <p:ext uri="{BB962C8B-B14F-4D97-AF65-F5344CB8AC3E}">
        <p14:creationId xmlns:p14="http://schemas.microsoft.com/office/powerpoint/2010/main" val="3978911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left)">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9" name="Freeform: Shape 38">
            <a:extLst>
              <a:ext uri="{FF2B5EF4-FFF2-40B4-BE49-F238E27FC236}">
                <a16:creationId xmlns:a16="http://schemas.microsoft.com/office/drawing/2014/main" id="{E63B84C9-39CB-459A-BCFF-4C989DEF294A}"/>
              </a:ext>
            </a:extLst>
          </p:cNvPr>
          <p:cNvSpPr/>
          <p:nvPr/>
        </p:nvSpPr>
        <p:spPr>
          <a:xfrm>
            <a:off x="2043449" y="5359237"/>
            <a:ext cx="9435516" cy="1103797"/>
          </a:xfrm>
          <a:custGeom>
            <a:avLst/>
            <a:gdLst>
              <a:gd name="connsiteX0" fmla="*/ 0 w 9435516"/>
              <a:gd name="connsiteY0" fmla="*/ 0 h 1103797"/>
              <a:gd name="connsiteX1" fmla="*/ 9435516 w 9435516"/>
              <a:gd name="connsiteY1" fmla="*/ 0 h 1103797"/>
              <a:gd name="connsiteX2" fmla="*/ 9435516 w 9435516"/>
              <a:gd name="connsiteY2" fmla="*/ 1103797 h 1103797"/>
              <a:gd name="connsiteX3" fmla="*/ 0 w 9435516"/>
              <a:gd name="connsiteY3" fmla="*/ 1103797 h 1103797"/>
              <a:gd name="connsiteX4" fmla="*/ 0 w 9435516"/>
              <a:gd name="connsiteY4" fmla="*/ 0 h 110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516" h="1103797">
                <a:moveTo>
                  <a:pt x="0" y="0"/>
                </a:moveTo>
                <a:lnTo>
                  <a:pt x="9435516" y="0"/>
                </a:lnTo>
                <a:lnTo>
                  <a:pt x="9435516" y="1103797"/>
                </a:lnTo>
                <a:lnTo>
                  <a:pt x="0" y="1103797"/>
                </a:lnTo>
                <a:lnTo>
                  <a:pt x="0" y="0"/>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w Cen MT" panose="020B0602020104020603" pitchFamily="34" charset="0"/>
              </a:rPr>
              <a:t>Reduce the risk of patient requiring another episode of urgent dental care and prescribe fluoride mouth rinses or high concentration fluoride toothpaste, as appropriate for those giving concern as well as dietary and self-care advice</a:t>
            </a:r>
          </a:p>
        </p:txBody>
      </p:sp>
      <p:sp>
        <p:nvSpPr>
          <p:cNvPr id="40" name="Freeform: Shape 39">
            <a:extLst>
              <a:ext uri="{FF2B5EF4-FFF2-40B4-BE49-F238E27FC236}">
                <a16:creationId xmlns:a16="http://schemas.microsoft.com/office/drawing/2014/main" id="{23BA45BF-BE21-4B8B-BF59-BA879992D932}"/>
              </a:ext>
            </a:extLst>
          </p:cNvPr>
          <p:cNvSpPr/>
          <p:nvPr/>
        </p:nvSpPr>
        <p:spPr>
          <a:xfrm>
            <a:off x="2043449" y="3288078"/>
            <a:ext cx="9435516" cy="2081720"/>
          </a:xfrm>
          <a:custGeom>
            <a:avLst/>
            <a:gdLst>
              <a:gd name="connsiteX0" fmla="*/ 0 w 9435516"/>
              <a:gd name="connsiteY0" fmla="*/ 729080 h 2081719"/>
              <a:gd name="connsiteX1" fmla="*/ 4457543 w 9435516"/>
              <a:gd name="connsiteY1" fmla="*/ 729080 h 2081719"/>
              <a:gd name="connsiteX2" fmla="*/ 4457543 w 9435516"/>
              <a:gd name="connsiteY2" fmla="*/ 520430 h 2081719"/>
              <a:gd name="connsiteX3" fmla="*/ 4197328 w 9435516"/>
              <a:gd name="connsiteY3" fmla="*/ 520430 h 2081719"/>
              <a:gd name="connsiteX4" fmla="*/ 4717758 w 9435516"/>
              <a:gd name="connsiteY4" fmla="*/ 0 h 2081719"/>
              <a:gd name="connsiteX5" fmla="*/ 5238188 w 9435516"/>
              <a:gd name="connsiteY5" fmla="*/ 520430 h 2081719"/>
              <a:gd name="connsiteX6" fmla="*/ 4977973 w 9435516"/>
              <a:gd name="connsiteY6" fmla="*/ 520430 h 2081719"/>
              <a:gd name="connsiteX7" fmla="*/ 4977973 w 9435516"/>
              <a:gd name="connsiteY7" fmla="*/ 729080 h 2081719"/>
              <a:gd name="connsiteX8" fmla="*/ 9435516 w 9435516"/>
              <a:gd name="connsiteY8" fmla="*/ 729080 h 2081719"/>
              <a:gd name="connsiteX9" fmla="*/ 9435516 w 9435516"/>
              <a:gd name="connsiteY9" fmla="*/ 2081719 h 2081719"/>
              <a:gd name="connsiteX10" fmla="*/ 0 w 9435516"/>
              <a:gd name="connsiteY10" fmla="*/ 2081719 h 2081719"/>
              <a:gd name="connsiteX11" fmla="*/ 0 w 9435516"/>
              <a:gd name="connsiteY11" fmla="*/ 729080 h 20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35516" h="2081719">
                <a:moveTo>
                  <a:pt x="9435516" y="1352639"/>
                </a:moveTo>
                <a:lnTo>
                  <a:pt x="4977973" y="1352639"/>
                </a:lnTo>
                <a:lnTo>
                  <a:pt x="4977973" y="1561289"/>
                </a:lnTo>
                <a:lnTo>
                  <a:pt x="5238188" y="1561289"/>
                </a:lnTo>
                <a:lnTo>
                  <a:pt x="4717758" y="2081718"/>
                </a:lnTo>
                <a:lnTo>
                  <a:pt x="4197328" y="1561289"/>
                </a:lnTo>
                <a:lnTo>
                  <a:pt x="4457543" y="1561289"/>
                </a:lnTo>
                <a:lnTo>
                  <a:pt x="4457543" y="1352639"/>
                </a:lnTo>
                <a:lnTo>
                  <a:pt x="0" y="1352639"/>
                </a:lnTo>
                <a:lnTo>
                  <a:pt x="0" y="1"/>
                </a:lnTo>
                <a:lnTo>
                  <a:pt x="9435516" y="1"/>
                </a:lnTo>
                <a:lnTo>
                  <a:pt x="9435516" y="1352639"/>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28016" rIns="128016" bIns="1479053"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w Cen MT" panose="020B0602020104020603" pitchFamily="34" charset="0"/>
              </a:rPr>
              <a:t>Provide usual post-operative instructions to all patients who have had a tooth extracted, with additional specific advice to smokers about the increased risk of more severe COVID-19 infection, if they get it. Signpost patients to:</a:t>
            </a:r>
          </a:p>
        </p:txBody>
      </p:sp>
      <p:sp>
        <p:nvSpPr>
          <p:cNvPr id="41" name="Freeform: Shape 40">
            <a:extLst>
              <a:ext uri="{FF2B5EF4-FFF2-40B4-BE49-F238E27FC236}">
                <a16:creationId xmlns:a16="http://schemas.microsoft.com/office/drawing/2014/main" id="{598917F7-830F-4E23-B39D-17DD2D7189DC}"/>
              </a:ext>
            </a:extLst>
          </p:cNvPr>
          <p:cNvSpPr/>
          <p:nvPr/>
        </p:nvSpPr>
        <p:spPr>
          <a:xfrm>
            <a:off x="2043449" y="4167610"/>
            <a:ext cx="4717758" cy="411277"/>
          </a:xfrm>
          <a:custGeom>
            <a:avLst/>
            <a:gdLst>
              <a:gd name="connsiteX0" fmla="*/ 0 w 4717758"/>
              <a:gd name="connsiteY0" fmla="*/ 0 h 323737"/>
              <a:gd name="connsiteX1" fmla="*/ 4717758 w 4717758"/>
              <a:gd name="connsiteY1" fmla="*/ 0 h 323737"/>
              <a:gd name="connsiteX2" fmla="*/ 4717758 w 4717758"/>
              <a:gd name="connsiteY2" fmla="*/ 323737 h 323737"/>
              <a:gd name="connsiteX3" fmla="*/ 0 w 4717758"/>
              <a:gd name="connsiteY3" fmla="*/ 323737 h 323737"/>
              <a:gd name="connsiteX4" fmla="*/ 0 w 4717758"/>
              <a:gd name="connsiteY4" fmla="*/ 0 h 323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758" h="323737">
                <a:moveTo>
                  <a:pt x="0" y="0"/>
                </a:moveTo>
                <a:lnTo>
                  <a:pt x="4717758" y="0"/>
                </a:lnTo>
                <a:lnTo>
                  <a:pt x="4717758" y="323737"/>
                </a:lnTo>
                <a:lnTo>
                  <a:pt x="0" y="3237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dirty="0"/>
              <a:t>NHS </a:t>
            </a:r>
            <a:r>
              <a:rPr lang="en-GB" sz="1900" kern="1200" dirty="0" err="1"/>
              <a:t>SmokeFree</a:t>
            </a:r>
            <a:endParaRPr lang="en-GB" sz="1900" kern="1200" dirty="0"/>
          </a:p>
        </p:txBody>
      </p:sp>
      <p:sp>
        <p:nvSpPr>
          <p:cNvPr id="42" name="Freeform: Shape 41">
            <a:extLst>
              <a:ext uri="{FF2B5EF4-FFF2-40B4-BE49-F238E27FC236}">
                <a16:creationId xmlns:a16="http://schemas.microsoft.com/office/drawing/2014/main" id="{0E1E0D77-82BB-4926-9A0B-D42091D584D3}"/>
              </a:ext>
            </a:extLst>
          </p:cNvPr>
          <p:cNvSpPr/>
          <p:nvPr/>
        </p:nvSpPr>
        <p:spPr>
          <a:xfrm>
            <a:off x="6761207" y="4167610"/>
            <a:ext cx="4717758" cy="411277"/>
          </a:xfrm>
          <a:custGeom>
            <a:avLst/>
            <a:gdLst>
              <a:gd name="connsiteX0" fmla="*/ 0 w 4717758"/>
              <a:gd name="connsiteY0" fmla="*/ 0 h 323737"/>
              <a:gd name="connsiteX1" fmla="*/ 4717758 w 4717758"/>
              <a:gd name="connsiteY1" fmla="*/ 0 h 323737"/>
              <a:gd name="connsiteX2" fmla="*/ 4717758 w 4717758"/>
              <a:gd name="connsiteY2" fmla="*/ 323737 h 323737"/>
              <a:gd name="connsiteX3" fmla="*/ 0 w 4717758"/>
              <a:gd name="connsiteY3" fmla="*/ 323737 h 323737"/>
              <a:gd name="connsiteX4" fmla="*/ 0 w 4717758"/>
              <a:gd name="connsiteY4" fmla="*/ 0 h 323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758" h="323737">
                <a:moveTo>
                  <a:pt x="0" y="0"/>
                </a:moveTo>
                <a:lnTo>
                  <a:pt x="4717758" y="0"/>
                </a:lnTo>
                <a:lnTo>
                  <a:pt x="4717758" y="323737"/>
                </a:lnTo>
                <a:lnTo>
                  <a:pt x="0" y="3237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dirty="0" err="1"/>
              <a:t>QuitforCovid</a:t>
            </a:r>
            <a:endParaRPr lang="en-GB" sz="1900" kern="1200" dirty="0"/>
          </a:p>
        </p:txBody>
      </p:sp>
      <p:sp>
        <p:nvSpPr>
          <p:cNvPr id="43" name="Freeform: Shape 42">
            <a:extLst>
              <a:ext uri="{FF2B5EF4-FFF2-40B4-BE49-F238E27FC236}">
                <a16:creationId xmlns:a16="http://schemas.microsoft.com/office/drawing/2014/main" id="{7131734C-521A-40A7-882A-D60CD454916A}"/>
              </a:ext>
            </a:extLst>
          </p:cNvPr>
          <p:cNvSpPr/>
          <p:nvPr/>
        </p:nvSpPr>
        <p:spPr>
          <a:xfrm>
            <a:off x="2043449" y="2215902"/>
            <a:ext cx="9435516" cy="1082736"/>
          </a:xfrm>
          <a:custGeom>
            <a:avLst/>
            <a:gdLst>
              <a:gd name="connsiteX0" fmla="*/ 0 w 9435516"/>
              <a:gd name="connsiteY0" fmla="*/ 379206 h 1082734"/>
              <a:gd name="connsiteX1" fmla="*/ 4582416 w 9435516"/>
              <a:gd name="connsiteY1" fmla="*/ 379206 h 1082734"/>
              <a:gd name="connsiteX2" fmla="*/ 4582416 w 9435516"/>
              <a:gd name="connsiteY2" fmla="*/ 270684 h 1082734"/>
              <a:gd name="connsiteX3" fmla="*/ 4447075 w 9435516"/>
              <a:gd name="connsiteY3" fmla="*/ 270684 h 1082734"/>
              <a:gd name="connsiteX4" fmla="*/ 4717758 w 9435516"/>
              <a:gd name="connsiteY4" fmla="*/ 0 h 1082734"/>
              <a:gd name="connsiteX5" fmla="*/ 4988442 w 9435516"/>
              <a:gd name="connsiteY5" fmla="*/ 270684 h 1082734"/>
              <a:gd name="connsiteX6" fmla="*/ 4853100 w 9435516"/>
              <a:gd name="connsiteY6" fmla="*/ 270684 h 1082734"/>
              <a:gd name="connsiteX7" fmla="*/ 4853100 w 9435516"/>
              <a:gd name="connsiteY7" fmla="*/ 379206 h 1082734"/>
              <a:gd name="connsiteX8" fmla="*/ 9435516 w 9435516"/>
              <a:gd name="connsiteY8" fmla="*/ 379206 h 1082734"/>
              <a:gd name="connsiteX9" fmla="*/ 9435516 w 9435516"/>
              <a:gd name="connsiteY9" fmla="*/ 1082734 h 1082734"/>
              <a:gd name="connsiteX10" fmla="*/ 0 w 9435516"/>
              <a:gd name="connsiteY10" fmla="*/ 1082734 h 1082734"/>
              <a:gd name="connsiteX11" fmla="*/ 0 w 9435516"/>
              <a:gd name="connsiteY11" fmla="*/ 379206 h 108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35516" h="1082734">
                <a:moveTo>
                  <a:pt x="9435516" y="703528"/>
                </a:moveTo>
                <a:lnTo>
                  <a:pt x="4853100" y="703528"/>
                </a:lnTo>
                <a:lnTo>
                  <a:pt x="4853100" y="812050"/>
                </a:lnTo>
                <a:lnTo>
                  <a:pt x="4988441" y="812050"/>
                </a:lnTo>
                <a:lnTo>
                  <a:pt x="4717758" y="1082733"/>
                </a:lnTo>
                <a:lnTo>
                  <a:pt x="4447074" y="812050"/>
                </a:lnTo>
                <a:lnTo>
                  <a:pt x="4582416" y="812050"/>
                </a:lnTo>
                <a:lnTo>
                  <a:pt x="4582416" y="703528"/>
                </a:lnTo>
                <a:lnTo>
                  <a:pt x="0" y="703528"/>
                </a:lnTo>
                <a:lnTo>
                  <a:pt x="0" y="1"/>
                </a:lnTo>
                <a:lnTo>
                  <a:pt x="9435516" y="1"/>
                </a:lnTo>
                <a:lnTo>
                  <a:pt x="9435516" y="703528"/>
                </a:lnTo>
                <a:close/>
              </a:path>
            </a:pathLst>
          </a:custGeom>
          <a:solidFill>
            <a:srgbClr val="32BC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39" tIns="142241" rIns="142240" bIns="521447"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w Cen MT" panose="020B0602020104020603" pitchFamily="34" charset="0"/>
              </a:rPr>
              <a:t>Symptomatic and confirmed patients to be provided with FRSM (if tolerated) </a:t>
            </a:r>
          </a:p>
          <a:p>
            <a:pPr marL="0" lvl="0" indent="0" algn="ctr" defTabSz="889000">
              <a:lnSpc>
                <a:spcPct val="90000"/>
              </a:lnSpc>
              <a:spcBef>
                <a:spcPct val="0"/>
              </a:spcBef>
              <a:spcAft>
                <a:spcPct val="35000"/>
              </a:spcAft>
              <a:buNone/>
            </a:pPr>
            <a:r>
              <a:rPr lang="en-GB" sz="2000" kern="1200" dirty="0">
                <a:latin typeface="Tw Cen MT" panose="020B0602020104020603" pitchFamily="34" charset="0"/>
              </a:rPr>
              <a:t>while escorted out of dental practice</a:t>
            </a:r>
          </a:p>
        </p:txBody>
      </p:sp>
      <p:sp>
        <p:nvSpPr>
          <p:cNvPr id="44" name="Freeform: Shape 43">
            <a:extLst>
              <a:ext uri="{FF2B5EF4-FFF2-40B4-BE49-F238E27FC236}">
                <a16:creationId xmlns:a16="http://schemas.microsoft.com/office/drawing/2014/main" id="{A27ED5E2-F625-4DB2-AB78-EF250EF12872}"/>
              </a:ext>
            </a:extLst>
          </p:cNvPr>
          <p:cNvSpPr/>
          <p:nvPr/>
        </p:nvSpPr>
        <p:spPr>
          <a:xfrm>
            <a:off x="2043449" y="1143295"/>
            <a:ext cx="9435516" cy="1082736"/>
          </a:xfrm>
          <a:custGeom>
            <a:avLst/>
            <a:gdLst>
              <a:gd name="connsiteX0" fmla="*/ 0 w 9435516"/>
              <a:gd name="connsiteY0" fmla="*/ 379206 h 1082734"/>
              <a:gd name="connsiteX1" fmla="*/ 4582416 w 9435516"/>
              <a:gd name="connsiteY1" fmla="*/ 379206 h 1082734"/>
              <a:gd name="connsiteX2" fmla="*/ 4582416 w 9435516"/>
              <a:gd name="connsiteY2" fmla="*/ 270684 h 1082734"/>
              <a:gd name="connsiteX3" fmla="*/ 4447075 w 9435516"/>
              <a:gd name="connsiteY3" fmla="*/ 270684 h 1082734"/>
              <a:gd name="connsiteX4" fmla="*/ 4717758 w 9435516"/>
              <a:gd name="connsiteY4" fmla="*/ 0 h 1082734"/>
              <a:gd name="connsiteX5" fmla="*/ 4988442 w 9435516"/>
              <a:gd name="connsiteY5" fmla="*/ 270684 h 1082734"/>
              <a:gd name="connsiteX6" fmla="*/ 4853100 w 9435516"/>
              <a:gd name="connsiteY6" fmla="*/ 270684 h 1082734"/>
              <a:gd name="connsiteX7" fmla="*/ 4853100 w 9435516"/>
              <a:gd name="connsiteY7" fmla="*/ 379206 h 1082734"/>
              <a:gd name="connsiteX8" fmla="*/ 9435516 w 9435516"/>
              <a:gd name="connsiteY8" fmla="*/ 379206 h 1082734"/>
              <a:gd name="connsiteX9" fmla="*/ 9435516 w 9435516"/>
              <a:gd name="connsiteY9" fmla="*/ 1082734 h 1082734"/>
              <a:gd name="connsiteX10" fmla="*/ 0 w 9435516"/>
              <a:gd name="connsiteY10" fmla="*/ 1082734 h 1082734"/>
              <a:gd name="connsiteX11" fmla="*/ 0 w 9435516"/>
              <a:gd name="connsiteY11" fmla="*/ 379206 h 108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35516" h="1082734">
                <a:moveTo>
                  <a:pt x="9435516" y="703528"/>
                </a:moveTo>
                <a:lnTo>
                  <a:pt x="4853100" y="703528"/>
                </a:lnTo>
                <a:lnTo>
                  <a:pt x="4853100" y="812050"/>
                </a:lnTo>
                <a:lnTo>
                  <a:pt x="4988441" y="812050"/>
                </a:lnTo>
                <a:lnTo>
                  <a:pt x="4717758" y="1082733"/>
                </a:lnTo>
                <a:lnTo>
                  <a:pt x="4447074" y="812050"/>
                </a:lnTo>
                <a:lnTo>
                  <a:pt x="4582416" y="812050"/>
                </a:lnTo>
                <a:lnTo>
                  <a:pt x="4582416" y="703528"/>
                </a:lnTo>
                <a:lnTo>
                  <a:pt x="0" y="703528"/>
                </a:lnTo>
                <a:lnTo>
                  <a:pt x="0" y="1"/>
                </a:lnTo>
                <a:lnTo>
                  <a:pt x="9435516" y="1"/>
                </a:lnTo>
                <a:lnTo>
                  <a:pt x="9435516" y="703528"/>
                </a:lnTo>
                <a:close/>
              </a:path>
            </a:pathLst>
          </a:custGeom>
          <a:solidFill>
            <a:srgbClr val="016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39" tIns="142241" rIns="142240" bIns="521447"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w Cen MT" panose="020B0602020104020603" pitchFamily="34" charset="0"/>
              </a:rPr>
              <a:t>Patient to perform hand hygiene </a:t>
            </a:r>
            <a:r>
              <a:rPr lang="en-GB" sz="2000" u="sng" kern="1200" dirty="0">
                <a:latin typeface="Tw Cen MT" panose="020B0602020104020603" pitchFamily="34" charset="0"/>
              </a:rPr>
              <a:t>for at least 20 seconds</a:t>
            </a:r>
            <a:r>
              <a:rPr lang="en-GB" sz="2000" kern="1200" dirty="0">
                <a:latin typeface="Tw Cen MT" panose="020B0602020104020603" pitchFamily="34" charset="0"/>
              </a:rPr>
              <a:t> before leaving dental practice</a:t>
            </a:r>
          </a:p>
        </p:txBody>
      </p:sp>
      <p:sp>
        <p:nvSpPr>
          <p:cNvPr id="38" name="TextBox 37">
            <a:extLst>
              <a:ext uri="{FF2B5EF4-FFF2-40B4-BE49-F238E27FC236}">
                <a16:creationId xmlns:a16="http://schemas.microsoft.com/office/drawing/2014/main" id="{972E7098-C5D0-4857-B0D7-03C6078C2474}"/>
              </a:ext>
            </a:extLst>
          </p:cNvPr>
          <p:cNvSpPr txBox="1"/>
          <p:nvPr/>
        </p:nvSpPr>
        <p:spPr>
          <a:xfrm>
            <a:off x="2042865" y="499219"/>
            <a:ext cx="6197209" cy="461665"/>
          </a:xfrm>
          <a:prstGeom prst="rect">
            <a:avLst/>
          </a:prstGeom>
          <a:solidFill>
            <a:srgbClr val="0161B3"/>
          </a:solidFill>
        </p:spPr>
        <p:txBody>
          <a:bodyPr wrap="none" rtlCol="0">
            <a:spAutoFit/>
          </a:bodyPr>
          <a:lstStyle/>
          <a:p>
            <a:r>
              <a:rPr lang="en-GB" sz="2400" dirty="0">
                <a:solidFill>
                  <a:schemeClr val="bg1"/>
                </a:solidFill>
                <a:latin typeface="Tw Cen MT" panose="020B0602020104020603" pitchFamily="34" charset="0"/>
              </a:rPr>
              <a:t>Checklist and considerations on patient discharge</a:t>
            </a:r>
          </a:p>
        </p:txBody>
      </p:sp>
    </p:spTree>
    <p:extLst>
      <p:ext uri="{BB962C8B-B14F-4D97-AF65-F5344CB8AC3E}">
        <p14:creationId xmlns:p14="http://schemas.microsoft.com/office/powerpoint/2010/main" val="529859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1834709" y="4298513"/>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559036" y="10113390"/>
            <a:ext cx="3343499" cy="10975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a:endCxn id="30" idx="3"/>
          </p:cNvCxnSpPr>
          <p:nvPr/>
        </p:nvCxnSpPr>
        <p:spPr>
          <a:xfrm flipV="1">
            <a:off x="12685328" y="3751369"/>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559036" y="8187006"/>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577817" y="8145922"/>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3052037" y="1874500"/>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41708" y="7799129"/>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693675" y="7689377"/>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a:off x="13796245" y="1327356"/>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5" name="Freeform: Shape 34">
            <a:extLst>
              <a:ext uri="{FF2B5EF4-FFF2-40B4-BE49-F238E27FC236}">
                <a16:creationId xmlns:a16="http://schemas.microsoft.com/office/drawing/2014/main" id="{A517E5B0-D4EF-413D-A8A7-EA16B858C6CF}"/>
              </a:ext>
            </a:extLst>
          </p:cNvPr>
          <p:cNvSpPr/>
          <p:nvPr/>
        </p:nvSpPr>
        <p:spPr>
          <a:xfrm>
            <a:off x="1936973" y="1467739"/>
            <a:ext cx="9531027" cy="523243"/>
          </a:xfrm>
          <a:custGeom>
            <a:avLst/>
            <a:gdLst>
              <a:gd name="connsiteX0" fmla="*/ 0 w 9531027"/>
              <a:gd name="connsiteY0" fmla="*/ 0 h 1641600"/>
              <a:gd name="connsiteX1" fmla="*/ 9531027 w 9531027"/>
              <a:gd name="connsiteY1" fmla="*/ 0 h 1641600"/>
              <a:gd name="connsiteX2" fmla="*/ 9531027 w 9531027"/>
              <a:gd name="connsiteY2" fmla="*/ 1641600 h 1641600"/>
              <a:gd name="connsiteX3" fmla="*/ 0 w 9531027"/>
              <a:gd name="connsiteY3" fmla="*/ 1641600 h 1641600"/>
              <a:gd name="connsiteX4" fmla="*/ 0 w 9531027"/>
              <a:gd name="connsiteY4" fmla="*/ 0 h 1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1027" h="1641600">
                <a:moveTo>
                  <a:pt x="0" y="0"/>
                </a:moveTo>
                <a:lnTo>
                  <a:pt x="9531027" y="0"/>
                </a:lnTo>
                <a:lnTo>
                  <a:pt x="9531027" y="1641600"/>
                </a:lnTo>
                <a:lnTo>
                  <a:pt x="0" y="1641600"/>
                </a:lnTo>
                <a:lnTo>
                  <a:pt x="0" y="0"/>
                </a:lnTo>
                <a:close/>
              </a:path>
            </a:pathLst>
          </a:custGeom>
          <a:solidFill>
            <a:srgbClr val="0161B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GB" sz="4000" b="1" kern="1200" dirty="0">
                <a:latin typeface="Tw Cen MT" panose="020B0602020104020603" pitchFamily="34" charset="0"/>
              </a:rPr>
              <a:t>Use local referral systems for</a:t>
            </a:r>
          </a:p>
        </p:txBody>
      </p:sp>
      <p:sp>
        <p:nvSpPr>
          <p:cNvPr id="37" name="Freeform: Shape 36">
            <a:extLst>
              <a:ext uri="{FF2B5EF4-FFF2-40B4-BE49-F238E27FC236}">
                <a16:creationId xmlns:a16="http://schemas.microsoft.com/office/drawing/2014/main" id="{AD5C0EB0-2F70-424D-A3B9-A4466BEAC6B6}"/>
              </a:ext>
            </a:extLst>
          </p:cNvPr>
          <p:cNvSpPr/>
          <p:nvPr/>
        </p:nvSpPr>
        <p:spPr>
          <a:xfrm>
            <a:off x="1936973" y="1990983"/>
            <a:ext cx="9531027" cy="3540530"/>
          </a:xfrm>
          <a:custGeom>
            <a:avLst/>
            <a:gdLst>
              <a:gd name="connsiteX0" fmla="*/ 0 w 9531027"/>
              <a:gd name="connsiteY0" fmla="*/ 0 h 3598694"/>
              <a:gd name="connsiteX1" fmla="*/ 9531027 w 9531027"/>
              <a:gd name="connsiteY1" fmla="*/ 0 h 3598694"/>
              <a:gd name="connsiteX2" fmla="*/ 9531027 w 9531027"/>
              <a:gd name="connsiteY2" fmla="*/ 3598694 h 3598694"/>
              <a:gd name="connsiteX3" fmla="*/ 0 w 9531027"/>
              <a:gd name="connsiteY3" fmla="*/ 3598694 h 3598694"/>
              <a:gd name="connsiteX4" fmla="*/ 0 w 9531027"/>
              <a:gd name="connsiteY4" fmla="*/ 0 h 359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1027" h="3598694">
                <a:moveTo>
                  <a:pt x="0" y="0"/>
                </a:moveTo>
                <a:lnTo>
                  <a:pt x="9531027" y="0"/>
                </a:lnTo>
                <a:lnTo>
                  <a:pt x="9531027" y="3598694"/>
                </a:lnTo>
                <a:lnTo>
                  <a:pt x="0" y="3598694"/>
                </a:lnTo>
                <a:lnTo>
                  <a:pt x="0" y="0"/>
                </a:lnTo>
                <a:close/>
              </a:path>
            </a:pathLst>
          </a:custGeom>
          <a:solidFill>
            <a:srgbClr val="32BCEE">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4038" tIns="304038" rIns="405384" bIns="456057" numCol="1" spcCol="1270" anchor="t" anchorCtr="0">
            <a:noAutofit/>
          </a:bodyPr>
          <a:lstStyle/>
          <a:p>
            <a:pPr marL="0" lvl="1" algn="ctr" defTabSz="2533650">
              <a:lnSpc>
                <a:spcPct val="90000"/>
              </a:lnSpc>
              <a:spcBef>
                <a:spcPct val="0"/>
              </a:spcBef>
              <a:spcAft>
                <a:spcPct val="15000"/>
              </a:spcAft>
            </a:pPr>
            <a:r>
              <a:rPr lang="en-GB" sz="2400" dirty="0">
                <a:solidFill>
                  <a:schemeClr val="bg1"/>
                </a:solidFill>
                <a:latin typeface="Tw Cen MT" panose="020B0602020104020603" pitchFamily="34" charset="0"/>
              </a:rPr>
              <a:t>Potentially </a:t>
            </a:r>
            <a:r>
              <a:rPr lang="en-GB" sz="2400" b="1" dirty="0">
                <a:solidFill>
                  <a:srgbClr val="0161B3"/>
                </a:solidFill>
                <a:latin typeface="Tw Cen MT" panose="020B0602020104020603" pitchFamily="34" charset="0"/>
              </a:rPr>
              <a:t>life-threatening cases </a:t>
            </a:r>
            <a:r>
              <a:rPr lang="en-GB" sz="2400" dirty="0">
                <a:solidFill>
                  <a:schemeClr val="bg1"/>
                </a:solidFill>
                <a:latin typeface="Tw Cen MT" panose="020B0602020104020603" pitchFamily="34" charset="0"/>
              </a:rPr>
              <a:t>i.e. those with increasing swelling affecting swallowing and mouth opening/uncontrollable haemorrhage to the local Emergency Department</a:t>
            </a:r>
          </a:p>
          <a:p>
            <a:pPr marL="0" lvl="1" algn="ctr" defTabSz="2533650">
              <a:lnSpc>
                <a:spcPct val="90000"/>
              </a:lnSpc>
              <a:spcBef>
                <a:spcPct val="0"/>
              </a:spcBef>
              <a:spcAft>
                <a:spcPct val="15000"/>
              </a:spcAft>
            </a:pPr>
            <a:endParaRPr lang="en-GB" sz="2000" kern="1200" dirty="0">
              <a:solidFill>
                <a:schemeClr val="bg1"/>
              </a:solidFill>
              <a:latin typeface="Tw Cen MT" panose="020B0602020104020603" pitchFamily="34" charset="0"/>
            </a:endParaRPr>
          </a:p>
          <a:p>
            <a:pPr marL="0" lvl="1" algn="ctr" defTabSz="2533650">
              <a:lnSpc>
                <a:spcPct val="90000"/>
              </a:lnSpc>
              <a:spcBef>
                <a:spcPct val="0"/>
              </a:spcBef>
              <a:spcAft>
                <a:spcPct val="15000"/>
              </a:spcAft>
            </a:pPr>
            <a:r>
              <a:rPr lang="en-GB" sz="2400" kern="1200" dirty="0">
                <a:solidFill>
                  <a:schemeClr val="bg1"/>
                </a:solidFill>
                <a:latin typeface="Tw Cen MT" panose="020B0602020104020603" pitchFamily="34" charset="0"/>
              </a:rPr>
              <a:t>Possible/confirmed patients to Urgent Dental Care Centres while </a:t>
            </a:r>
            <a:r>
              <a:rPr lang="en-GB" sz="2400" kern="1200" dirty="0">
                <a:solidFill>
                  <a:srgbClr val="0161B3"/>
                </a:solidFill>
                <a:latin typeface="Tw Cen MT" panose="020B0602020104020603" pitchFamily="34" charset="0"/>
              </a:rPr>
              <a:t>phasing in full resumption </a:t>
            </a:r>
            <a:r>
              <a:rPr lang="en-GB" sz="2400" kern="1200" dirty="0">
                <a:solidFill>
                  <a:schemeClr val="bg1"/>
                </a:solidFill>
                <a:latin typeface="Tw Cen MT" panose="020B0602020104020603" pitchFamily="34" charset="0"/>
              </a:rPr>
              <a:t>of NHS dental services</a:t>
            </a:r>
          </a:p>
          <a:p>
            <a:pPr marL="0" lvl="1" algn="ctr" defTabSz="2533650">
              <a:lnSpc>
                <a:spcPct val="90000"/>
              </a:lnSpc>
              <a:spcBef>
                <a:spcPct val="0"/>
              </a:spcBef>
              <a:spcAft>
                <a:spcPct val="15000"/>
              </a:spcAft>
            </a:pPr>
            <a:endParaRPr lang="en-GB" sz="2000" dirty="0">
              <a:solidFill>
                <a:schemeClr val="bg1"/>
              </a:solidFill>
              <a:latin typeface="Tw Cen MT" panose="020B0602020104020603" pitchFamily="34" charset="0"/>
            </a:endParaRPr>
          </a:p>
          <a:p>
            <a:pPr marL="0" lvl="1" algn="ctr" defTabSz="2533650">
              <a:lnSpc>
                <a:spcPct val="90000"/>
              </a:lnSpc>
              <a:spcBef>
                <a:spcPct val="0"/>
              </a:spcBef>
              <a:spcAft>
                <a:spcPct val="15000"/>
              </a:spcAft>
            </a:pPr>
            <a:r>
              <a:rPr lang="en-GB" sz="2400" dirty="0">
                <a:solidFill>
                  <a:schemeClr val="bg1"/>
                </a:solidFill>
                <a:latin typeface="Tw Cen MT" panose="020B0602020104020603" pitchFamily="34" charset="0"/>
              </a:rPr>
              <a:t>All non-traumatic lesions that have been present for over three weeks via the </a:t>
            </a:r>
            <a:r>
              <a:rPr lang="en-GB" sz="2400" b="1" dirty="0">
                <a:solidFill>
                  <a:srgbClr val="0161B3"/>
                </a:solidFill>
                <a:latin typeface="Tw Cen MT" panose="020B0602020104020603" pitchFamily="34" charset="0"/>
              </a:rPr>
              <a:t>two-week-wait pathway </a:t>
            </a:r>
          </a:p>
          <a:p>
            <a:pPr marL="0" lvl="1" algn="ctr" defTabSz="2533650">
              <a:lnSpc>
                <a:spcPct val="90000"/>
              </a:lnSpc>
              <a:spcBef>
                <a:spcPct val="0"/>
              </a:spcBef>
              <a:spcAft>
                <a:spcPct val="15000"/>
              </a:spcAft>
            </a:pPr>
            <a:endParaRPr lang="en-GB" sz="1100" dirty="0">
              <a:solidFill>
                <a:schemeClr val="bg1"/>
              </a:solidFill>
              <a:latin typeface="Tw Cen MT" panose="020B0602020104020603" pitchFamily="34" charset="0"/>
            </a:endParaRPr>
          </a:p>
          <a:p>
            <a:pPr marL="0" lvl="1" algn="ctr" defTabSz="2533650">
              <a:lnSpc>
                <a:spcPct val="90000"/>
              </a:lnSpc>
              <a:spcBef>
                <a:spcPct val="0"/>
              </a:spcBef>
              <a:spcAft>
                <a:spcPct val="15000"/>
              </a:spcAft>
            </a:pPr>
            <a:endParaRPr lang="en-GB" sz="5700" kern="1200" dirty="0">
              <a:solidFill>
                <a:schemeClr val="bg1"/>
              </a:solidFill>
              <a:latin typeface="Tw Cen MT" panose="020B0602020104020603" pitchFamily="34" charset="0"/>
            </a:endParaRPr>
          </a:p>
        </p:txBody>
      </p:sp>
      <p:grpSp>
        <p:nvGrpSpPr>
          <p:cNvPr id="34" name="Group 33">
            <a:extLst>
              <a:ext uri="{FF2B5EF4-FFF2-40B4-BE49-F238E27FC236}">
                <a16:creationId xmlns:a16="http://schemas.microsoft.com/office/drawing/2014/main" id="{AFF05A82-743B-4288-ADD1-BCF6742B5363}"/>
              </a:ext>
            </a:extLst>
          </p:cNvPr>
          <p:cNvGrpSpPr/>
          <p:nvPr/>
        </p:nvGrpSpPr>
        <p:grpSpPr>
          <a:xfrm rot="10800000">
            <a:off x="388822" y="463397"/>
            <a:ext cx="1426188" cy="2632873"/>
            <a:chOff x="6983104" y="1939127"/>
            <a:chExt cx="1426188" cy="2632873"/>
          </a:xfrm>
        </p:grpSpPr>
        <p:sp>
          <p:nvSpPr>
            <p:cNvPr id="36" name="Oval 35">
              <a:extLst>
                <a:ext uri="{FF2B5EF4-FFF2-40B4-BE49-F238E27FC236}">
                  <a16:creationId xmlns:a16="http://schemas.microsoft.com/office/drawing/2014/main" id="{A6248958-E183-4B21-AA78-AB97DC760139}"/>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933F430-2AF9-4277-B583-9C939E36600C}"/>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068CE1D-5556-4887-A3DE-B86CB9F5DC5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8176A1F-6743-4240-98F3-A3066DDA79E6}"/>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Tree>
    <p:extLst>
      <p:ext uri="{BB962C8B-B14F-4D97-AF65-F5344CB8AC3E}">
        <p14:creationId xmlns:p14="http://schemas.microsoft.com/office/powerpoint/2010/main" val="3342515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ipe(left)">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wipe(left)">
                                      <p:cBhvr>
                                        <p:cTn id="12" dur="500"/>
                                        <p:tgtEl>
                                          <p:spTgt spid="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xEl>
                                              <p:pRg st="4" end="4"/>
                                            </p:txEl>
                                          </p:spTgt>
                                        </p:tgtEl>
                                        <p:attrNameLst>
                                          <p:attrName>style.visibility</p:attrName>
                                        </p:attrNameLst>
                                      </p:cBhvr>
                                      <p:to>
                                        <p:strVal val="visible"/>
                                      </p:to>
                                    </p:set>
                                    <p:animEffect transition="in" filter="wipe(left)">
                                      <p:cBhvr>
                                        <p:cTn id="17" dur="500"/>
                                        <p:tgtEl>
                                          <p:spTgt spid="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4D138-3C8F-4475-8040-47B8B7444129}"/>
              </a:ext>
            </a:extLst>
          </p:cNvPr>
          <p:cNvCxnSpPr>
            <a:cxnSpLocks/>
            <a:stCxn id="10" idx="5"/>
          </p:cNvCxnSpPr>
          <p:nvPr/>
        </p:nvCxnSpPr>
        <p:spPr>
          <a:xfrm>
            <a:off x="-3210972" y="4479084"/>
            <a:ext cx="1513101" cy="613419"/>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1BD156-E14F-4D63-BD74-9A19FC6C5B77}"/>
              </a:ext>
            </a:extLst>
          </p:cNvPr>
          <p:cNvCxnSpPr>
            <a:cxnSpLocks/>
            <a:stCxn id="15" idx="5"/>
            <a:endCxn id="25" idx="3"/>
          </p:cNvCxnSpPr>
          <p:nvPr/>
        </p:nvCxnSpPr>
        <p:spPr>
          <a:xfrm flipV="1">
            <a:off x="4603067" y="10674816"/>
            <a:ext cx="3153156" cy="75477"/>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12B2C-2509-4FDF-8E03-892642319BBC}"/>
              </a:ext>
            </a:extLst>
          </p:cNvPr>
          <p:cNvCxnSpPr>
            <a:cxnSpLocks/>
          </p:cNvCxnSpPr>
          <p:nvPr/>
        </p:nvCxnSpPr>
        <p:spPr>
          <a:xfrm flipV="1">
            <a:off x="8973551" y="8975226"/>
            <a:ext cx="1319777" cy="691122"/>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812995-6E77-4B3B-8E98-93DEDDD9943F}"/>
              </a:ext>
            </a:extLst>
          </p:cNvPr>
          <p:cNvCxnSpPr>
            <a:cxnSpLocks/>
            <a:stCxn id="15" idx="7"/>
          </p:cNvCxnSpPr>
          <p:nvPr/>
        </p:nvCxnSpPr>
        <p:spPr>
          <a:xfrm flipV="1">
            <a:off x="4603067" y="8714157"/>
            <a:ext cx="1198375" cy="1027668"/>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13208-A2A0-4A55-9719-2FE6502AC543}"/>
              </a:ext>
            </a:extLst>
          </p:cNvPr>
          <p:cNvCxnSpPr>
            <a:cxnSpLocks/>
            <a:stCxn id="25" idx="1"/>
          </p:cNvCxnSpPr>
          <p:nvPr/>
        </p:nvCxnSpPr>
        <p:spPr>
          <a:xfrm flipH="1" flipV="1">
            <a:off x="6431505" y="8707348"/>
            <a:ext cx="1324718" cy="959000"/>
          </a:xfrm>
          <a:prstGeom prst="line">
            <a:avLst/>
          </a:prstGeom>
          <a:ln w="41275">
            <a:solidFill>
              <a:schemeClr val="bg1">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D16ECCF-333D-49F0-AF52-A10BBE026BCC}"/>
              </a:ext>
            </a:extLst>
          </p:cNvPr>
          <p:cNvGrpSpPr/>
          <p:nvPr/>
        </p:nvGrpSpPr>
        <p:grpSpPr>
          <a:xfrm>
            <a:off x="-4428300" y="2055071"/>
            <a:ext cx="1426188" cy="2632873"/>
            <a:chOff x="713104" y="1939127"/>
            <a:chExt cx="1426188" cy="2632873"/>
          </a:xfrm>
        </p:grpSpPr>
        <p:sp>
          <p:nvSpPr>
            <p:cNvPr id="10" name="Oval 9">
              <a:extLst>
                <a:ext uri="{FF2B5EF4-FFF2-40B4-BE49-F238E27FC236}">
                  <a16:creationId xmlns:a16="http://schemas.microsoft.com/office/drawing/2014/main" id="{29579FE0-C4B2-49B5-B8E3-ED6B91DB25BA}"/>
                </a:ext>
              </a:extLst>
            </p:cNvPr>
            <p:cNvSpPr/>
            <p:nvPr/>
          </p:nvSpPr>
          <p:spPr>
            <a:xfrm>
              <a:off x="71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A737B1-BA2D-46DD-8516-5ADBBEEAD8EB}"/>
                </a:ext>
              </a:extLst>
            </p:cNvPr>
            <p:cNvSpPr/>
            <p:nvPr/>
          </p:nvSpPr>
          <p:spPr>
            <a:xfrm>
              <a:off x="1160074" y="2448078"/>
              <a:ext cx="532248" cy="532248"/>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3A6001-E997-480A-B1EB-9E75AAA45BCB}"/>
                </a:ext>
              </a:extLst>
            </p:cNvPr>
            <p:cNvSpPr/>
            <p:nvPr/>
          </p:nvSpPr>
          <p:spPr>
            <a:xfrm>
              <a:off x="1254466" y="1939127"/>
              <a:ext cx="343464" cy="343464"/>
            </a:xfrm>
            <a:prstGeom prst="ellipse">
              <a:avLst/>
            </a:prstGeom>
            <a:solidFill>
              <a:srgbClr val="006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337C59-4FC0-480F-8557-D9AA1BF09999}"/>
                </a:ext>
              </a:extLst>
            </p:cNvPr>
            <p:cNvSpPr txBox="1"/>
            <p:nvPr/>
          </p:nvSpPr>
          <p:spPr>
            <a:xfrm>
              <a:off x="775652" y="3656237"/>
              <a:ext cx="1301092" cy="400110"/>
            </a:xfrm>
            <a:prstGeom prst="rect">
              <a:avLst/>
            </a:prstGeom>
            <a:noFill/>
          </p:spPr>
          <p:txBody>
            <a:bodyPr wrap="square" rtlCol="0">
              <a:spAutoFit/>
            </a:bodyPr>
            <a:lstStyle/>
            <a:p>
              <a:pPr algn="ctr"/>
              <a:r>
                <a:rPr lang="en-US" sz="2000" b="1" dirty="0">
                  <a:solidFill>
                    <a:schemeClr val="bg1"/>
                  </a:solidFill>
                </a:rPr>
                <a:t>Principles</a:t>
              </a:r>
            </a:p>
          </p:txBody>
        </p:sp>
      </p:grpSp>
      <p:grpSp>
        <p:nvGrpSpPr>
          <p:cNvPr id="14" name="Group 13">
            <a:extLst>
              <a:ext uri="{FF2B5EF4-FFF2-40B4-BE49-F238E27FC236}">
                <a16:creationId xmlns:a16="http://schemas.microsoft.com/office/drawing/2014/main" id="{13727E16-10BF-4084-B641-E5F9C21A2A77}"/>
              </a:ext>
            </a:extLst>
          </p:cNvPr>
          <p:cNvGrpSpPr/>
          <p:nvPr/>
        </p:nvGrpSpPr>
        <p:grpSpPr>
          <a:xfrm>
            <a:off x="3385739" y="8326280"/>
            <a:ext cx="1426188" cy="2632873"/>
            <a:chOff x="2280604" y="3310727"/>
            <a:chExt cx="1426188" cy="2632873"/>
          </a:xfrm>
          <a:effectLst>
            <a:reflection blurRad="6350" stA="52000" endA="300" endPos="35000" dir="5400000" sy="-100000" algn="bl" rotWithShape="0"/>
          </a:effectLst>
        </p:grpSpPr>
        <p:sp>
          <p:nvSpPr>
            <p:cNvPr id="15" name="Oval 14">
              <a:extLst>
                <a:ext uri="{FF2B5EF4-FFF2-40B4-BE49-F238E27FC236}">
                  <a16:creationId xmlns:a16="http://schemas.microsoft.com/office/drawing/2014/main" id="{99726544-25DE-4468-BE59-D5429D069689}"/>
                </a:ext>
              </a:extLst>
            </p:cNvPr>
            <p:cNvSpPr/>
            <p:nvPr/>
          </p:nvSpPr>
          <p:spPr>
            <a:xfrm>
              <a:off x="2280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8A2AF5-737F-4EE2-9287-12FB68EF85BF}"/>
                </a:ext>
              </a:extLst>
            </p:cNvPr>
            <p:cNvSpPr/>
            <p:nvPr/>
          </p:nvSpPr>
          <p:spPr>
            <a:xfrm>
              <a:off x="2708233" y="3800337"/>
              <a:ext cx="570930" cy="57093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1EC169-7D02-4AD3-9FE1-E265B9F3F9A7}"/>
                </a:ext>
              </a:extLst>
            </p:cNvPr>
            <p:cNvSpPr/>
            <p:nvPr/>
          </p:nvSpPr>
          <p:spPr>
            <a:xfrm>
              <a:off x="2821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E70FC-7B08-4F6C-B54C-8AB9C70DD4A1}"/>
                </a:ext>
              </a:extLst>
            </p:cNvPr>
            <p:cNvSpPr txBox="1"/>
            <p:nvPr/>
          </p:nvSpPr>
          <p:spPr>
            <a:xfrm>
              <a:off x="2343152" y="4999674"/>
              <a:ext cx="1301092" cy="461665"/>
            </a:xfrm>
            <a:prstGeom prst="rect">
              <a:avLst/>
            </a:prstGeom>
            <a:noFill/>
          </p:spPr>
          <p:txBody>
            <a:bodyPr wrap="square" rtlCol="0">
              <a:spAutoFit/>
            </a:bodyPr>
            <a:lstStyle/>
            <a:p>
              <a:pPr algn="ctr"/>
              <a:r>
                <a:rPr lang="en-US" sz="2400" b="1" dirty="0">
                  <a:solidFill>
                    <a:schemeClr val="bg1"/>
                  </a:solidFill>
                </a:rPr>
                <a:t>Staff</a:t>
              </a:r>
            </a:p>
          </p:txBody>
        </p:sp>
      </p:grpSp>
      <p:grpSp>
        <p:nvGrpSpPr>
          <p:cNvPr id="19" name="Group 18">
            <a:extLst>
              <a:ext uri="{FF2B5EF4-FFF2-40B4-BE49-F238E27FC236}">
                <a16:creationId xmlns:a16="http://schemas.microsoft.com/office/drawing/2014/main" id="{9B69164D-13A9-4ED3-A9F7-4347F77B48BF}"/>
              </a:ext>
            </a:extLst>
          </p:cNvPr>
          <p:cNvGrpSpPr/>
          <p:nvPr/>
        </p:nvGrpSpPr>
        <p:grpSpPr>
          <a:xfrm>
            <a:off x="5309556" y="-3288546"/>
            <a:ext cx="1426188" cy="2632873"/>
            <a:chOff x="3848104" y="1177127"/>
            <a:chExt cx="1426188" cy="2632873"/>
          </a:xfrm>
        </p:grpSpPr>
        <p:sp>
          <p:nvSpPr>
            <p:cNvPr id="20" name="Oval 19">
              <a:extLst>
                <a:ext uri="{FF2B5EF4-FFF2-40B4-BE49-F238E27FC236}">
                  <a16:creationId xmlns:a16="http://schemas.microsoft.com/office/drawing/2014/main" id="{42B58FA6-2F6F-4F1F-891F-23C82FF1D19D}"/>
                </a:ext>
              </a:extLst>
            </p:cNvPr>
            <p:cNvSpPr/>
            <p:nvPr/>
          </p:nvSpPr>
          <p:spPr>
            <a:xfrm>
              <a:off x="3848104" y="2383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82A4B0-C3C1-4A89-99D9-50C78C9C28CE}"/>
                </a:ext>
              </a:extLst>
            </p:cNvPr>
            <p:cNvSpPr/>
            <p:nvPr/>
          </p:nvSpPr>
          <p:spPr>
            <a:xfrm>
              <a:off x="4277441" y="1668445"/>
              <a:ext cx="567514" cy="56751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4875BE2-1044-44F1-9B51-A3BA62DE7DE7}"/>
                </a:ext>
              </a:extLst>
            </p:cNvPr>
            <p:cNvSpPr/>
            <p:nvPr/>
          </p:nvSpPr>
          <p:spPr>
            <a:xfrm>
              <a:off x="4389466" y="1177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5F69137-6B9F-46DF-9C2A-4299FB5F3BC4}"/>
                </a:ext>
              </a:extLst>
            </p:cNvPr>
            <p:cNvSpPr txBox="1"/>
            <p:nvPr/>
          </p:nvSpPr>
          <p:spPr>
            <a:xfrm>
              <a:off x="3910652" y="2866074"/>
              <a:ext cx="1301092" cy="461665"/>
            </a:xfrm>
            <a:prstGeom prst="rect">
              <a:avLst/>
            </a:prstGeom>
            <a:noFill/>
          </p:spPr>
          <p:txBody>
            <a:bodyPr wrap="square" rtlCol="0">
              <a:spAutoFit/>
            </a:bodyPr>
            <a:lstStyle/>
            <a:p>
              <a:pPr algn="ctr"/>
              <a:r>
                <a:rPr lang="en-US" sz="2400" b="1" dirty="0">
                  <a:solidFill>
                    <a:schemeClr val="bg1"/>
                  </a:solidFill>
                </a:rPr>
                <a:t>Surgery </a:t>
              </a:r>
            </a:p>
          </p:txBody>
        </p:sp>
      </p:grpSp>
      <p:grpSp>
        <p:nvGrpSpPr>
          <p:cNvPr id="24" name="Group 23">
            <a:extLst>
              <a:ext uri="{FF2B5EF4-FFF2-40B4-BE49-F238E27FC236}">
                <a16:creationId xmlns:a16="http://schemas.microsoft.com/office/drawing/2014/main" id="{8E448F0F-1ABD-4DAB-8EF1-82FD6BA23B77}"/>
              </a:ext>
            </a:extLst>
          </p:cNvPr>
          <p:cNvGrpSpPr/>
          <p:nvPr/>
        </p:nvGrpSpPr>
        <p:grpSpPr>
          <a:xfrm>
            <a:off x="7547363" y="8250803"/>
            <a:ext cx="1426188" cy="2632873"/>
            <a:chOff x="5415604" y="3310727"/>
            <a:chExt cx="1426188" cy="2632873"/>
          </a:xfrm>
          <a:effectLst>
            <a:reflection blurRad="6350" stA="52000" endA="300" endPos="35000" dir="5400000" sy="-100000" algn="bl" rotWithShape="0"/>
          </a:effectLst>
        </p:grpSpPr>
        <p:sp>
          <p:nvSpPr>
            <p:cNvPr id="25" name="Oval 24">
              <a:extLst>
                <a:ext uri="{FF2B5EF4-FFF2-40B4-BE49-F238E27FC236}">
                  <a16:creationId xmlns:a16="http://schemas.microsoft.com/office/drawing/2014/main" id="{A17CD7BC-4CAE-4DA2-9493-AFD67F1217A3}"/>
                </a:ext>
              </a:extLst>
            </p:cNvPr>
            <p:cNvSpPr/>
            <p:nvPr/>
          </p:nvSpPr>
          <p:spPr>
            <a:xfrm>
              <a:off x="5415604" y="45174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1A03CF-F552-4024-9B94-851417D99555}"/>
                </a:ext>
              </a:extLst>
            </p:cNvPr>
            <p:cNvSpPr/>
            <p:nvPr/>
          </p:nvSpPr>
          <p:spPr>
            <a:xfrm>
              <a:off x="5842948" y="3800052"/>
              <a:ext cx="571500" cy="571500"/>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540403-202A-4735-BDEB-91A07411021E}"/>
                </a:ext>
              </a:extLst>
            </p:cNvPr>
            <p:cNvSpPr/>
            <p:nvPr/>
          </p:nvSpPr>
          <p:spPr>
            <a:xfrm>
              <a:off x="5956966" y="33107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78BD21A-860D-45FE-8DC2-77105E599B59}"/>
                </a:ext>
              </a:extLst>
            </p:cNvPr>
            <p:cNvSpPr txBox="1"/>
            <p:nvPr/>
          </p:nvSpPr>
          <p:spPr>
            <a:xfrm>
              <a:off x="5478152" y="4999674"/>
              <a:ext cx="1301092" cy="461665"/>
            </a:xfrm>
            <a:prstGeom prst="rect">
              <a:avLst/>
            </a:prstGeom>
            <a:noFill/>
          </p:spPr>
          <p:txBody>
            <a:bodyPr wrap="square" rtlCol="0">
              <a:spAutoFit/>
            </a:bodyPr>
            <a:lstStyle/>
            <a:p>
              <a:pPr algn="ctr"/>
              <a:r>
                <a:rPr lang="en-US" sz="2400" b="1" dirty="0">
                  <a:solidFill>
                    <a:schemeClr val="bg1"/>
                  </a:solidFill>
                </a:rPr>
                <a:t>PPE</a:t>
              </a:r>
            </a:p>
          </p:txBody>
        </p:sp>
      </p:grpSp>
      <p:grpSp>
        <p:nvGrpSpPr>
          <p:cNvPr id="29" name="Group 28">
            <a:extLst>
              <a:ext uri="{FF2B5EF4-FFF2-40B4-BE49-F238E27FC236}">
                <a16:creationId xmlns:a16="http://schemas.microsoft.com/office/drawing/2014/main" id="{16573D2C-1033-4596-9543-D5DA03249286}"/>
              </a:ext>
            </a:extLst>
          </p:cNvPr>
          <p:cNvGrpSpPr/>
          <p:nvPr/>
        </p:nvGrpSpPr>
        <p:grpSpPr>
          <a:xfrm rot="10800000">
            <a:off x="388822" y="463397"/>
            <a:ext cx="1426188" cy="2632873"/>
            <a:chOff x="6983104" y="1939127"/>
            <a:chExt cx="1426188" cy="2632873"/>
          </a:xfrm>
        </p:grpSpPr>
        <p:sp>
          <p:nvSpPr>
            <p:cNvPr id="30" name="Oval 29">
              <a:extLst>
                <a:ext uri="{FF2B5EF4-FFF2-40B4-BE49-F238E27FC236}">
                  <a16:creationId xmlns:a16="http://schemas.microsoft.com/office/drawing/2014/main" id="{AAFE11CF-BBCE-4668-B24B-F81CD8372CDC}"/>
                </a:ext>
              </a:extLst>
            </p:cNvPr>
            <p:cNvSpPr/>
            <p:nvPr/>
          </p:nvSpPr>
          <p:spPr>
            <a:xfrm>
              <a:off x="6983104" y="3145812"/>
              <a:ext cx="1426188" cy="1426188"/>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6A571C-B013-482D-873E-C163E84BAD46}"/>
                </a:ext>
              </a:extLst>
            </p:cNvPr>
            <p:cNvSpPr/>
            <p:nvPr/>
          </p:nvSpPr>
          <p:spPr>
            <a:xfrm>
              <a:off x="7417557" y="2435561"/>
              <a:ext cx="557282" cy="557282"/>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DE3404-6ECD-454A-ADF0-7F0A94A22D2E}"/>
                </a:ext>
              </a:extLst>
            </p:cNvPr>
            <p:cNvSpPr/>
            <p:nvPr/>
          </p:nvSpPr>
          <p:spPr>
            <a:xfrm>
              <a:off x="7524466" y="1939127"/>
              <a:ext cx="343464" cy="343464"/>
            </a:xfrm>
            <a:prstGeom prst="ellipse">
              <a:avLst/>
            </a:prstGeom>
            <a:solidFill>
              <a:srgbClr val="01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1ADC3A-FC00-41BE-B6C0-2C331E082B38}"/>
                </a:ext>
              </a:extLst>
            </p:cNvPr>
            <p:cNvSpPr txBox="1"/>
            <p:nvPr/>
          </p:nvSpPr>
          <p:spPr>
            <a:xfrm rot="10800000">
              <a:off x="7045652" y="3628074"/>
              <a:ext cx="1301092" cy="461665"/>
            </a:xfrm>
            <a:prstGeom prst="rect">
              <a:avLst/>
            </a:prstGeom>
            <a:noFill/>
          </p:spPr>
          <p:txBody>
            <a:bodyPr wrap="square" rtlCol="0">
              <a:spAutoFit/>
            </a:bodyPr>
            <a:lstStyle/>
            <a:p>
              <a:pPr algn="ctr"/>
              <a:r>
                <a:rPr lang="en-US" sz="2400" b="1" dirty="0">
                  <a:solidFill>
                    <a:schemeClr val="bg1"/>
                  </a:solidFill>
                </a:rPr>
                <a:t>Patients</a:t>
              </a:r>
            </a:p>
          </p:txBody>
        </p:sp>
      </p:grpSp>
      <p:sp>
        <p:nvSpPr>
          <p:cNvPr id="38" name="TextBox 37">
            <a:extLst>
              <a:ext uri="{FF2B5EF4-FFF2-40B4-BE49-F238E27FC236}">
                <a16:creationId xmlns:a16="http://schemas.microsoft.com/office/drawing/2014/main" id="{972E7098-C5D0-4857-B0D7-03C6078C2474}"/>
              </a:ext>
            </a:extLst>
          </p:cNvPr>
          <p:cNvSpPr txBox="1"/>
          <p:nvPr/>
        </p:nvSpPr>
        <p:spPr>
          <a:xfrm>
            <a:off x="2042865" y="945657"/>
            <a:ext cx="4150945" cy="461665"/>
          </a:xfrm>
          <a:prstGeom prst="rect">
            <a:avLst/>
          </a:prstGeom>
          <a:solidFill>
            <a:srgbClr val="0161B3"/>
          </a:solidFill>
        </p:spPr>
        <p:txBody>
          <a:bodyPr wrap="none" rtlCol="0">
            <a:spAutoFit/>
          </a:bodyPr>
          <a:lstStyle/>
          <a:p>
            <a:pPr algn="ctr"/>
            <a:r>
              <a:rPr lang="en-GB" sz="2400" dirty="0">
                <a:solidFill>
                  <a:schemeClr val="bg1"/>
                </a:solidFill>
                <a:latin typeface="Tw Cen MT" panose="020B0602020104020603" pitchFamily="34" charset="0"/>
              </a:rPr>
              <a:t>Cardio Pulmonary Resuscitation</a:t>
            </a:r>
          </a:p>
        </p:txBody>
      </p:sp>
      <p:sp>
        <p:nvSpPr>
          <p:cNvPr id="35" name="Block Arc 34">
            <a:extLst>
              <a:ext uri="{FF2B5EF4-FFF2-40B4-BE49-F238E27FC236}">
                <a16:creationId xmlns:a16="http://schemas.microsoft.com/office/drawing/2014/main" id="{87CECF61-C72C-42BC-8C29-02EC7E443E13}"/>
              </a:ext>
            </a:extLst>
          </p:cNvPr>
          <p:cNvSpPr/>
          <p:nvPr/>
        </p:nvSpPr>
        <p:spPr>
          <a:xfrm>
            <a:off x="-3378647" y="725509"/>
            <a:ext cx="6505131" cy="6505131"/>
          </a:xfrm>
          <a:prstGeom prst="blockArc">
            <a:avLst>
              <a:gd name="adj1" fmla="val 18900000"/>
              <a:gd name="adj2" fmla="val 2700000"/>
              <a:gd name="adj3" fmla="val 332"/>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6" name="Freeform: Shape 35">
            <a:extLst>
              <a:ext uri="{FF2B5EF4-FFF2-40B4-BE49-F238E27FC236}">
                <a16:creationId xmlns:a16="http://schemas.microsoft.com/office/drawing/2014/main" id="{FEA0B43F-7FCD-45EB-B7C2-2BAB2D6620AE}"/>
              </a:ext>
            </a:extLst>
          </p:cNvPr>
          <p:cNvSpPr/>
          <p:nvPr/>
        </p:nvSpPr>
        <p:spPr>
          <a:xfrm>
            <a:off x="2931124" y="2252340"/>
            <a:ext cx="8412112" cy="1380432"/>
          </a:xfrm>
          <a:custGeom>
            <a:avLst/>
            <a:gdLst>
              <a:gd name="connsiteX0" fmla="*/ 0 w 8412112"/>
              <a:gd name="connsiteY0" fmla="*/ 0 h 1380432"/>
              <a:gd name="connsiteX1" fmla="*/ 8412112 w 8412112"/>
              <a:gd name="connsiteY1" fmla="*/ 0 h 1380432"/>
              <a:gd name="connsiteX2" fmla="*/ 8412112 w 8412112"/>
              <a:gd name="connsiteY2" fmla="*/ 1380432 h 1380432"/>
              <a:gd name="connsiteX3" fmla="*/ 0 w 8412112"/>
              <a:gd name="connsiteY3" fmla="*/ 1380432 h 1380432"/>
              <a:gd name="connsiteX4" fmla="*/ 0 w 8412112"/>
              <a:gd name="connsiteY4" fmla="*/ 0 h 1380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112" h="1380432">
                <a:moveTo>
                  <a:pt x="0" y="0"/>
                </a:moveTo>
                <a:lnTo>
                  <a:pt x="8412112" y="0"/>
                </a:lnTo>
                <a:lnTo>
                  <a:pt x="8412112" y="1380432"/>
                </a:lnTo>
                <a:lnTo>
                  <a:pt x="0" y="1380432"/>
                </a:lnTo>
                <a:lnTo>
                  <a:pt x="0" y="0"/>
                </a:lnTo>
                <a:close/>
              </a:path>
            </a:pathLst>
          </a:custGeom>
          <a:solidFill>
            <a:srgbClr val="0161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5718" tIns="48260" rIns="48260" bIns="48260" numCol="1" spcCol="1270" anchor="ctr" anchorCtr="0">
            <a:noAutofit/>
          </a:bodyPr>
          <a:lstStyle/>
          <a:p>
            <a:pPr marL="0" lvl="0" indent="0" algn="l" defTabSz="844550">
              <a:lnSpc>
                <a:spcPct val="90000"/>
              </a:lnSpc>
              <a:spcBef>
                <a:spcPct val="0"/>
              </a:spcBef>
              <a:spcAft>
                <a:spcPct val="35000"/>
              </a:spcAft>
              <a:buNone/>
            </a:pPr>
            <a:r>
              <a:rPr lang="en-GB" sz="1900" b="1" kern="1200" dirty="0">
                <a:latin typeface="Tw Cen MT" panose="020B0602020104020603" pitchFamily="34" charset="0"/>
              </a:rPr>
              <a:t>Chest compressions and defibrillation </a:t>
            </a:r>
            <a:r>
              <a:rPr lang="en-GB" sz="1900" kern="1200" dirty="0">
                <a:latin typeface="Tw Cen MT" panose="020B0602020104020603" pitchFamily="34" charset="0"/>
              </a:rPr>
              <a:t>(as part of resuscitation) are </a:t>
            </a:r>
            <a:r>
              <a:rPr lang="en-GB" sz="1900" b="1" kern="1200" dirty="0">
                <a:latin typeface="Tw Cen MT" panose="020B0602020104020603" pitchFamily="34" charset="0"/>
              </a:rPr>
              <a:t>not considered AGPs</a:t>
            </a:r>
            <a:r>
              <a:rPr lang="en-GB" sz="1900" kern="1200" dirty="0">
                <a:latin typeface="Tw Cen MT" panose="020B0602020104020603" pitchFamily="34" charset="0"/>
              </a:rPr>
              <a:t>; first responders (in any setting) can commence chest compressions and defibrillation without the need for AGP PPE while awaiting the arrival of other clinicians to undertake airway manoeuvres</a:t>
            </a:r>
          </a:p>
        </p:txBody>
      </p:sp>
      <p:sp>
        <p:nvSpPr>
          <p:cNvPr id="37" name="Oval 36">
            <a:extLst>
              <a:ext uri="{FF2B5EF4-FFF2-40B4-BE49-F238E27FC236}">
                <a16:creationId xmlns:a16="http://schemas.microsoft.com/office/drawing/2014/main" id="{181785E4-DAFF-4880-9722-56A19852C377}"/>
              </a:ext>
            </a:extLst>
          </p:cNvPr>
          <p:cNvSpPr/>
          <p:nvPr/>
        </p:nvSpPr>
        <p:spPr>
          <a:xfrm>
            <a:off x="2068354" y="2079786"/>
            <a:ext cx="1725540" cy="172554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Freeform: Shape 38">
            <a:extLst>
              <a:ext uri="{FF2B5EF4-FFF2-40B4-BE49-F238E27FC236}">
                <a16:creationId xmlns:a16="http://schemas.microsoft.com/office/drawing/2014/main" id="{3F8650E3-C8DC-4802-851E-D981F4B89A00}"/>
              </a:ext>
            </a:extLst>
          </p:cNvPr>
          <p:cNvSpPr/>
          <p:nvPr/>
        </p:nvSpPr>
        <p:spPr>
          <a:xfrm>
            <a:off x="2931124" y="4323375"/>
            <a:ext cx="8412112" cy="1380432"/>
          </a:xfrm>
          <a:custGeom>
            <a:avLst/>
            <a:gdLst>
              <a:gd name="connsiteX0" fmla="*/ 0 w 8412112"/>
              <a:gd name="connsiteY0" fmla="*/ 0 h 1380432"/>
              <a:gd name="connsiteX1" fmla="*/ 8412112 w 8412112"/>
              <a:gd name="connsiteY1" fmla="*/ 0 h 1380432"/>
              <a:gd name="connsiteX2" fmla="*/ 8412112 w 8412112"/>
              <a:gd name="connsiteY2" fmla="*/ 1380432 h 1380432"/>
              <a:gd name="connsiteX3" fmla="*/ 0 w 8412112"/>
              <a:gd name="connsiteY3" fmla="*/ 1380432 h 1380432"/>
              <a:gd name="connsiteX4" fmla="*/ 0 w 8412112"/>
              <a:gd name="connsiteY4" fmla="*/ 0 h 1380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112" h="1380432">
                <a:moveTo>
                  <a:pt x="0" y="0"/>
                </a:moveTo>
                <a:lnTo>
                  <a:pt x="8412112" y="0"/>
                </a:lnTo>
                <a:lnTo>
                  <a:pt x="8412112" y="1380432"/>
                </a:lnTo>
                <a:lnTo>
                  <a:pt x="0" y="1380432"/>
                </a:lnTo>
                <a:lnTo>
                  <a:pt x="0" y="0"/>
                </a:lnTo>
                <a:close/>
              </a:path>
            </a:pathLst>
          </a:custGeom>
          <a:solidFill>
            <a:srgbClr val="32BCE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5718"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Tw Cen MT" panose="020B0602020104020603" pitchFamily="34" charset="0"/>
              </a:rPr>
              <a:t>Dental practices may choose to advise their clinical staff to wear FFP3 respirators, gowns, eye protection and gloves when performing chest compressions but it is strongly advised that there is </a:t>
            </a:r>
            <a:r>
              <a:rPr lang="en-GB" sz="1900" b="1" kern="1200" dirty="0">
                <a:latin typeface="Tw Cen MT" panose="020B0602020104020603" pitchFamily="34" charset="0"/>
              </a:rPr>
              <a:t>no potential delay </a:t>
            </a:r>
            <a:r>
              <a:rPr lang="en-GB" sz="1900" kern="1200" dirty="0">
                <a:latin typeface="Tw Cen MT" panose="020B0602020104020603" pitchFamily="34" charset="0"/>
              </a:rPr>
              <a:t>in delivering this </a:t>
            </a:r>
            <a:r>
              <a:rPr lang="en-GB" sz="1900" b="1" kern="1200" dirty="0">
                <a:latin typeface="Tw Cen MT" panose="020B0602020104020603" pitchFamily="34" charset="0"/>
              </a:rPr>
              <a:t>life saving intervention</a:t>
            </a:r>
            <a:endParaRPr lang="en-GB" sz="1900" kern="1200" dirty="0">
              <a:latin typeface="Tw Cen MT" panose="020B0602020104020603" pitchFamily="34" charset="0"/>
            </a:endParaRPr>
          </a:p>
        </p:txBody>
      </p:sp>
      <p:sp>
        <p:nvSpPr>
          <p:cNvPr id="40" name="Oval 39">
            <a:extLst>
              <a:ext uri="{FF2B5EF4-FFF2-40B4-BE49-F238E27FC236}">
                <a16:creationId xmlns:a16="http://schemas.microsoft.com/office/drawing/2014/main" id="{76A67D9D-871C-426B-9D6C-B8F5A7240012}"/>
              </a:ext>
            </a:extLst>
          </p:cNvPr>
          <p:cNvSpPr/>
          <p:nvPr/>
        </p:nvSpPr>
        <p:spPr>
          <a:xfrm>
            <a:off x="2068354" y="4150821"/>
            <a:ext cx="1725540" cy="172554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077255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1+#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4A8C-BA97-4918-BFA1-B5B3607C8212}"/>
              </a:ext>
            </a:extLst>
          </p:cNvPr>
          <p:cNvSpPr>
            <a:spLocks noGrp="1"/>
          </p:cNvSpPr>
          <p:nvPr>
            <p:ph type="title"/>
          </p:nvPr>
        </p:nvSpPr>
        <p:spPr/>
        <p:txBody>
          <a:bodyPr>
            <a:noAutofit/>
          </a:bodyPr>
          <a:lstStyle/>
          <a:p>
            <a:r>
              <a:rPr lang="en-GB" sz="4000" b="1" dirty="0">
                <a:latin typeface="Tw Cen MT" panose="020B0602020104020603" pitchFamily="34" charset="0"/>
              </a:rPr>
              <a:t>Get in touch</a:t>
            </a:r>
          </a:p>
        </p:txBody>
      </p:sp>
      <p:sp>
        <p:nvSpPr>
          <p:cNvPr id="3" name="Content Placeholder 2">
            <a:extLst>
              <a:ext uri="{FF2B5EF4-FFF2-40B4-BE49-F238E27FC236}">
                <a16:creationId xmlns:a16="http://schemas.microsoft.com/office/drawing/2014/main" id="{70BD94DA-8E64-4816-89EF-0868D0D03F85}"/>
              </a:ext>
            </a:extLst>
          </p:cNvPr>
          <p:cNvSpPr>
            <a:spLocks noGrp="1"/>
          </p:cNvSpPr>
          <p:nvPr>
            <p:ph sz="quarter" idx="10"/>
          </p:nvPr>
        </p:nvSpPr>
        <p:spPr>
          <a:xfrm>
            <a:off x="3975100" y="2201442"/>
            <a:ext cx="7448276" cy="2423109"/>
          </a:xfrm>
          <a:solidFill>
            <a:srgbClr val="0161B3"/>
          </a:solidFill>
        </p:spPr>
        <p:txBody>
          <a:bodyPr>
            <a:noAutofit/>
          </a:bodyPr>
          <a:lstStyle/>
          <a:p>
            <a:pPr marL="0" indent="0" algn="ctr">
              <a:lnSpc>
                <a:spcPct val="100000"/>
              </a:lnSpc>
              <a:spcBef>
                <a:spcPts val="0"/>
              </a:spcBef>
              <a:buNone/>
            </a:pPr>
            <a:r>
              <a:rPr lang="en-GB" sz="2400" dirty="0">
                <a:solidFill>
                  <a:schemeClr val="bg1"/>
                </a:solidFill>
                <a:latin typeface="Tw Cen MT" panose="020B0602020104020603" pitchFamily="34" charset="0"/>
              </a:rPr>
              <a:t>Contact </a:t>
            </a:r>
          </a:p>
          <a:p>
            <a:pPr marL="0" indent="0" algn="ctr">
              <a:lnSpc>
                <a:spcPct val="100000"/>
              </a:lnSpc>
              <a:spcBef>
                <a:spcPts val="0"/>
              </a:spcBef>
              <a:buNone/>
            </a:pPr>
            <a:r>
              <a:rPr lang="en-GB" sz="2400" dirty="0">
                <a:solidFill>
                  <a:schemeClr val="bg1"/>
                </a:solidFill>
                <a:latin typeface="Tw Cen MT" panose="020B0602020104020603" pitchFamily="34" charset="0"/>
              </a:rPr>
              <a:t>NHS England and NHS Improvement Primary Care Commissioning team </a:t>
            </a:r>
          </a:p>
          <a:p>
            <a:pPr marL="0" indent="0" algn="ctr">
              <a:lnSpc>
                <a:spcPct val="100000"/>
              </a:lnSpc>
              <a:spcBef>
                <a:spcPts val="0"/>
              </a:spcBef>
              <a:buNone/>
            </a:pPr>
            <a:r>
              <a:rPr lang="en-GB" sz="2400" dirty="0">
                <a:solidFill>
                  <a:schemeClr val="bg1"/>
                </a:solidFill>
                <a:latin typeface="Tw Cen MT" panose="020B0602020104020603" pitchFamily="34" charset="0"/>
              </a:rPr>
              <a:t>via the generic email addresses below clearly identifying the name of the dental practice </a:t>
            </a:r>
          </a:p>
          <a:p>
            <a:pPr marL="0" indent="0" algn="ctr">
              <a:lnSpc>
                <a:spcPct val="100000"/>
              </a:lnSpc>
              <a:spcBef>
                <a:spcPts val="0"/>
              </a:spcBef>
              <a:buNone/>
            </a:pPr>
            <a:r>
              <a:rPr lang="en-GB" sz="2400" dirty="0">
                <a:solidFill>
                  <a:schemeClr val="bg1"/>
                </a:solidFill>
                <a:latin typeface="Tw Cen MT" panose="020B0602020104020603" pitchFamily="34" charset="0"/>
              </a:rPr>
              <a:t>at the start of the subject narrative:</a:t>
            </a:r>
          </a:p>
          <a:p>
            <a:pPr marL="0" indent="0">
              <a:buNone/>
            </a:pPr>
            <a:endParaRPr lang="en-GB" sz="2000" dirty="0">
              <a:latin typeface="Tw Cen MT" panose="020B0602020104020603" pitchFamily="34" charset="0"/>
            </a:endParaRPr>
          </a:p>
          <a:p>
            <a:pPr marL="0" indent="0">
              <a:buNone/>
            </a:pPr>
            <a:r>
              <a:rPr lang="en-GB" sz="2400" dirty="0">
                <a:latin typeface="Tw Cen MT" panose="020B0602020104020603" pitchFamily="34" charset="0"/>
              </a:rPr>
              <a:t>East Midlands: </a:t>
            </a:r>
            <a:r>
              <a:rPr lang="en-GB" sz="2400" u="sng" dirty="0">
                <a:latin typeface="Tw Cen MT" panose="020B0602020104020603" pitchFamily="34" charset="0"/>
                <a:hlinkClick r:id="rId2"/>
              </a:rPr>
              <a:t>england.em-pcdental@nhs.net</a:t>
            </a:r>
            <a:r>
              <a:rPr lang="en-GB" sz="2400" dirty="0">
                <a:latin typeface="Tw Cen MT" panose="020B0602020104020603" pitchFamily="34" charset="0"/>
              </a:rPr>
              <a:t> </a:t>
            </a:r>
          </a:p>
          <a:p>
            <a:pPr marL="0" indent="0">
              <a:buNone/>
            </a:pPr>
            <a:endParaRPr lang="en-GB" sz="2400" dirty="0">
              <a:latin typeface="Tw Cen MT" panose="020B0602020104020603" pitchFamily="34" charset="0"/>
            </a:endParaRPr>
          </a:p>
          <a:p>
            <a:pPr marL="0" indent="0">
              <a:buNone/>
            </a:pPr>
            <a:r>
              <a:rPr lang="en-GB" sz="2400" dirty="0">
                <a:latin typeface="Tw Cen MT" panose="020B0602020104020603" pitchFamily="34" charset="0"/>
              </a:rPr>
              <a:t>West Midlands: </a:t>
            </a:r>
            <a:r>
              <a:rPr lang="en-GB" sz="2400" u="sng" dirty="0">
                <a:latin typeface="Tw Cen MT" panose="020B0602020104020603" pitchFamily="34" charset="0"/>
                <a:hlinkClick r:id="rId3"/>
              </a:rPr>
              <a:t>ENGLAND.dentalcontractswm@nhs.net</a:t>
            </a:r>
            <a:endParaRPr lang="en-GB" sz="2400" dirty="0">
              <a:latin typeface="Tw Cen MT" panose="020B0602020104020603" pitchFamily="34" charset="0"/>
            </a:endParaRPr>
          </a:p>
        </p:txBody>
      </p:sp>
      <p:pic>
        <p:nvPicPr>
          <p:cNvPr id="5" name="Graphic 4" descr="Envelope">
            <a:extLst>
              <a:ext uri="{FF2B5EF4-FFF2-40B4-BE49-F238E27FC236}">
                <a16:creationId xmlns:a16="http://schemas.microsoft.com/office/drawing/2014/main" id="{7C35D7EE-2035-447F-87B9-D9C3E9CA9B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301" y="2070384"/>
            <a:ext cx="3035300" cy="2685223"/>
          </a:xfrm>
          <a:prstGeom prst="rect">
            <a:avLst/>
          </a:prstGeom>
        </p:spPr>
      </p:pic>
    </p:spTree>
    <p:extLst>
      <p:ext uri="{BB962C8B-B14F-4D97-AF65-F5344CB8AC3E}">
        <p14:creationId xmlns:p14="http://schemas.microsoft.com/office/powerpoint/2010/main" val="38187159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left)">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B0AFF3D-DCEC-4BDE-9FFA-904C4096790D}"/>
              </a:ext>
            </a:extLst>
          </p:cNvPr>
          <p:cNvSpPr/>
          <p:nvPr/>
        </p:nvSpPr>
        <p:spPr>
          <a:xfrm>
            <a:off x="1687445" y="-739445"/>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7" name="Oval 6">
            <a:extLst>
              <a:ext uri="{FF2B5EF4-FFF2-40B4-BE49-F238E27FC236}">
                <a16:creationId xmlns:a16="http://schemas.microsoft.com/office/drawing/2014/main" id="{DF0FF569-9AB2-4F6F-AA1E-609559B722B5}"/>
              </a:ext>
            </a:extLst>
          </p:cNvPr>
          <p:cNvSpPr/>
          <p:nvPr/>
        </p:nvSpPr>
        <p:spPr>
          <a:xfrm>
            <a:off x="5907634" y="30488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0" name="Oval 9">
            <a:extLst>
              <a:ext uri="{FF2B5EF4-FFF2-40B4-BE49-F238E27FC236}">
                <a16:creationId xmlns:a16="http://schemas.microsoft.com/office/drawing/2014/main" id="{33A66494-37D9-42BC-9C68-8375D79F6B18}"/>
              </a:ext>
            </a:extLst>
          </p:cNvPr>
          <p:cNvSpPr/>
          <p:nvPr/>
        </p:nvSpPr>
        <p:spPr>
          <a:xfrm>
            <a:off x="1677116"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1" name="Oval 10">
            <a:extLst>
              <a:ext uri="{FF2B5EF4-FFF2-40B4-BE49-F238E27FC236}">
                <a16:creationId xmlns:a16="http://schemas.microsoft.com/office/drawing/2014/main" id="{D43EBD33-DA1A-492C-85AE-F976A72CDE41}"/>
              </a:ext>
            </a:extLst>
          </p:cNvPr>
          <p:cNvSpPr/>
          <p:nvPr/>
        </p:nvSpPr>
        <p:spPr>
          <a:xfrm>
            <a:off x="1677116" y="-739444"/>
            <a:ext cx="9107555" cy="9034439"/>
          </a:xfrm>
          <a:prstGeom prst="ellipse">
            <a:avLst/>
          </a:prstGeom>
          <a:noFill/>
          <a:ln w="19050">
            <a:solidFill>
              <a:srgbClr val="0465B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2" name="Oval 11">
            <a:extLst>
              <a:ext uri="{FF2B5EF4-FFF2-40B4-BE49-F238E27FC236}">
                <a16:creationId xmlns:a16="http://schemas.microsoft.com/office/drawing/2014/main" id="{092F25D7-0400-4C19-A030-D98A2805A9D7}"/>
              </a:ext>
            </a:extLst>
          </p:cNvPr>
          <p:cNvSpPr/>
          <p:nvPr/>
        </p:nvSpPr>
        <p:spPr>
          <a:xfrm>
            <a:off x="5885153" y="3036170"/>
            <a:ext cx="2805809" cy="2783284"/>
          </a:xfrm>
          <a:prstGeom prst="ellipse">
            <a:avLst/>
          </a:prstGeom>
          <a:noFill/>
          <a:ln w="19050" cmpd="thinThick">
            <a:solidFill>
              <a:srgbClr val="0065B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3" name="Oval 12">
            <a:extLst>
              <a:ext uri="{FF2B5EF4-FFF2-40B4-BE49-F238E27FC236}">
                <a16:creationId xmlns:a16="http://schemas.microsoft.com/office/drawing/2014/main" id="{5F6D5A5F-AC1B-43DF-9559-9C2366534690}"/>
              </a:ext>
            </a:extLst>
          </p:cNvPr>
          <p:cNvSpPr/>
          <p:nvPr/>
        </p:nvSpPr>
        <p:spPr>
          <a:xfrm>
            <a:off x="5907634" y="3021999"/>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ysClr val="windowText" lastClr="000000"/>
              </a:solidFill>
              <a:effectLst/>
              <a:uLnTx/>
              <a:uFillTx/>
            </a:endParaRPr>
          </a:p>
        </p:txBody>
      </p:sp>
      <p:sp>
        <p:nvSpPr>
          <p:cNvPr id="14" name="Title 2">
            <a:extLst>
              <a:ext uri="{FF2B5EF4-FFF2-40B4-BE49-F238E27FC236}">
                <a16:creationId xmlns:a16="http://schemas.microsoft.com/office/drawing/2014/main" id="{C636E98B-3268-4B90-A779-09AD2DB09F5F}"/>
              </a:ext>
            </a:extLst>
          </p:cNvPr>
          <p:cNvSpPr txBox="1">
            <a:spLocks/>
          </p:cNvSpPr>
          <p:nvPr/>
        </p:nvSpPr>
        <p:spPr>
          <a:xfrm>
            <a:off x="1407329" y="2191780"/>
            <a:ext cx="9107555" cy="23083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lgn="ctr"/>
            <a:r>
              <a:rPr lang="en-US" sz="7200" dirty="0">
                <a:latin typeface="+mn-lt"/>
              </a:rPr>
              <a:t>STAY ALERT</a:t>
            </a:r>
            <a:br>
              <a:rPr lang="en-US" sz="7200" dirty="0">
                <a:latin typeface="+mn-lt"/>
              </a:rPr>
            </a:br>
            <a:r>
              <a:rPr lang="en-US" sz="7200" dirty="0">
                <a:latin typeface="+mn-lt"/>
              </a:rPr>
              <a:t>CONTROL THE VIRUS </a:t>
            </a:r>
          </a:p>
          <a:p>
            <a:pPr algn="ctr"/>
            <a:r>
              <a:rPr lang="en-US" sz="7200" dirty="0">
                <a:latin typeface="+mn-lt"/>
              </a:rPr>
              <a:t>SAVE LIVES</a:t>
            </a:r>
          </a:p>
        </p:txBody>
      </p:sp>
      <p:sp>
        <p:nvSpPr>
          <p:cNvPr id="15" name="Title 6">
            <a:extLst>
              <a:ext uri="{FF2B5EF4-FFF2-40B4-BE49-F238E27FC236}">
                <a16:creationId xmlns:a16="http://schemas.microsoft.com/office/drawing/2014/main" id="{41C5A171-D185-4638-84A5-97B3DACFBF40}"/>
              </a:ext>
            </a:extLst>
          </p:cNvPr>
          <p:cNvSpPr txBox="1">
            <a:spLocks/>
          </p:cNvSpPr>
          <p:nvPr/>
        </p:nvSpPr>
        <p:spPr>
          <a:xfrm>
            <a:off x="4512600" y="4575425"/>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r>
              <a:rPr lang="en-US" dirty="0">
                <a:solidFill>
                  <a:srgbClr val="32BCEE"/>
                </a:solidFill>
              </a:rPr>
              <a:t>THANK YOU</a:t>
            </a:r>
          </a:p>
        </p:txBody>
      </p:sp>
    </p:spTree>
    <p:extLst>
      <p:ext uri="{BB962C8B-B14F-4D97-AF65-F5344CB8AC3E}">
        <p14:creationId xmlns:p14="http://schemas.microsoft.com/office/powerpoint/2010/main" val="3566843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xit" presetSubtype="0" fill="hold" grpId="1" nodeType="withEffect">
                                  <p:stCondLst>
                                    <p:cond delay="25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10" presetClass="exit" presetSubtype="0" fill="hold" grpId="1" nodeType="withEffect">
                                  <p:stCondLst>
                                    <p:cond delay="50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10" presetClass="exit" presetSubtype="0" fill="hold" grpId="1" nodeType="withEffect">
                                  <p:stCondLst>
                                    <p:cond delay="75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10" presetClass="exit" presetSubtype="0" fill="hold" grpId="1" nodeType="withEffect">
                                  <p:stCondLst>
                                    <p:cond delay="25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53" presetClass="entr" presetSubtype="16"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10" presetClass="exit" presetSubtype="0" fill="hold" grpId="1" nodeType="withEffect">
                                  <p:stCondLst>
                                    <p:cond delay="50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10" presetClass="exit" presetSubtype="0" fill="hold" grpId="1" nodeType="withEffect">
                                  <p:stCondLst>
                                    <p:cond delay="75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9A40-B846-4387-A071-3D7FC6774334}"/>
              </a:ext>
            </a:extLst>
          </p:cNvPr>
          <p:cNvSpPr>
            <a:spLocks noGrp="1"/>
          </p:cNvSpPr>
          <p:nvPr>
            <p:ph type="title"/>
          </p:nvPr>
        </p:nvSpPr>
        <p:spPr/>
        <p:txBody>
          <a:bodyPr>
            <a:noAutofit/>
          </a:bodyPr>
          <a:lstStyle/>
          <a:p>
            <a:r>
              <a:rPr lang="en-GB" sz="4000" b="1" dirty="0">
                <a:latin typeface="Tw Cen MT" panose="020B0602020104020603" pitchFamily="34" charset="0"/>
              </a:rPr>
              <a:t>Respiratory hygiene</a:t>
            </a:r>
          </a:p>
        </p:txBody>
      </p:sp>
      <p:sp>
        <p:nvSpPr>
          <p:cNvPr id="25" name="Rectangle 24">
            <a:extLst>
              <a:ext uri="{FF2B5EF4-FFF2-40B4-BE49-F238E27FC236}">
                <a16:creationId xmlns:a16="http://schemas.microsoft.com/office/drawing/2014/main" id="{C96CFAD6-6089-4ED4-8D15-245ACB16F85C}"/>
              </a:ext>
            </a:extLst>
          </p:cNvPr>
          <p:cNvSpPr/>
          <p:nvPr/>
        </p:nvSpPr>
        <p:spPr>
          <a:xfrm>
            <a:off x="781878" y="1833142"/>
            <a:ext cx="10641498" cy="2713211"/>
          </a:xfrm>
          <a:prstGeom prst="rect">
            <a:avLst/>
          </a:prstGeom>
          <a:ln>
            <a:noFill/>
          </a:ln>
        </p:spPr>
      </p:sp>
      <p:sp>
        <p:nvSpPr>
          <p:cNvPr id="26" name="Straight Connector 25">
            <a:extLst>
              <a:ext uri="{FF2B5EF4-FFF2-40B4-BE49-F238E27FC236}">
                <a16:creationId xmlns:a16="http://schemas.microsoft.com/office/drawing/2014/main" id="{6830EDAA-8DB4-4C0E-8955-9968BEF0D29C}"/>
              </a:ext>
            </a:extLst>
          </p:cNvPr>
          <p:cNvSpPr/>
          <p:nvPr/>
        </p:nvSpPr>
        <p:spPr>
          <a:xfrm>
            <a:off x="781878" y="1833142"/>
            <a:ext cx="1064149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BEAE1269-F846-4477-81F5-2FCDC5E311C4}"/>
              </a:ext>
            </a:extLst>
          </p:cNvPr>
          <p:cNvSpPr/>
          <p:nvPr/>
        </p:nvSpPr>
        <p:spPr>
          <a:xfrm>
            <a:off x="781878" y="1833142"/>
            <a:ext cx="10641498" cy="678302"/>
          </a:xfrm>
          <a:custGeom>
            <a:avLst/>
            <a:gdLst>
              <a:gd name="connsiteX0" fmla="*/ 0 w 10641498"/>
              <a:gd name="connsiteY0" fmla="*/ 0 h 678302"/>
              <a:gd name="connsiteX1" fmla="*/ 10641498 w 10641498"/>
              <a:gd name="connsiteY1" fmla="*/ 0 h 678302"/>
              <a:gd name="connsiteX2" fmla="*/ 10641498 w 10641498"/>
              <a:gd name="connsiteY2" fmla="*/ 678302 h 678302"/>
              <a:gd name="connsiteX3" fmla="*/ 0 w 10641498"/>
              <a:gd name="connsiteY3" fmla="*/ 678302 h 678302"/>
              <a:gd name="connsiteX4" fmla="*/ 0 w 10641498"/>
              <a:gd name="connsiteY4" fmla="*/ 0 h 67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498" h="678302">
                <a:moveTo>
                  <a:pt x="0" y="0"/>
                </a:moveTo>
                <a:lnTo>
                  <a:pt x="10641498" y="0"/>
                </a:lnTo>
                <a:lnTo>
                  <a:pt x="10641498" y="678302"/>
                </a:lnTo>
                <a:lnTo>
                  <a:pt x="0" y="6783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Tw Cen MT" panose="020B0602020104020603" pitchFamily="34" charset="0"/>
              </a:rPr>
              <a:t>Respiratory and cough hygiene should be observed by staff and patients/carers</a:t>
            </a:r>
          </a:p>
        </p:txBody>
      </p:sp>
      <p:sp>
        <p:nvSpPr>
          <p:cNvPr id="28" name="Straight Connector 27">
            <a:extLst>
              <a:ext uri="{FF2B5EF4-FFF2-40B4-BE49-F238E27FC236}">
                <a16:creationId xmlns:a16="http://schemas.microsoft.com/office/drawing/2014/main" id="{CD0EA2BD-E1FD-47AB-BBDA-4EFC63B12E1A}"/>
              </a:ext>
            </a:extLst>
          </p:cNvPr>
          <p:cNvSpPr/>
          <p:nvPr/>
        </p:nvSpPr>
        <p:spPr>
          <a:xfrm>
            <a:off x="781878" y="2511444"/>
            <a:ext cx="1064149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F4570DF2-15AC-46D5-A8A2-6DD62E322DC7}"/>
              </a:ext>
            </a:extLst>
          </p:cNvPr>
          <p:cNvSpPr/>
          <p:nvPr/>
        </p:nvSpPr>
        <p:spPr>
          <a:xfrm>
            <a:off x="781878" y="2511444"/>
            <a:ext cx="10641498" cy="678302"/>
          </a:xfrm>
          <a:custGeom>
            <a:avLst/>
            <a:gdLst>
              <a:gd name="connsiteX0" fmla="*/ 0 w 10641498"/>
              <a:gd name="connsiteY0" fmla="*/ 0 h 678302"/>
              <a:gd name="connsiteX1" fmla="*/ 10641498 w 10641498"/>
              <a:gd name="connsiteY1" fmla="*/ 0 h 678302"/>
              <a:gd name="connsiteX2" fmla="*/ 10641498 w 10641498"/>
              <a:gd name="connsiteY2" fmla="*/ 678302 h 678302"/>
              <a:gd name="connsiteX3" fmla="*/ 0 w 10641498"/>
              <a:gd name="connsiteY3" fmla="*/ 678302 h 678302"/>
              <a:gd name="connsiteX4" fmla="*/ 0 w 10641498"/>
              <a:gd name="connsiteY4" fmla="*/ 0 h 67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498" h="678302">
                <a:moveTo>
                  <a:pt x="0" y="0"/>
                </a:moveTo>
                <a:lnTo>
                  <a:pt x="10641498" y="0"/>
                </a:lnTo>
                <a:lnTo>
                  <a:pt x="10641498" y="678302"/>
                </a:lnTo>
                <a:lnTo>
                  <a:pt x="0" y="6783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Tw Cen MT" panose="020B0602020104020603" pitchFamily="34" charset="0"/>
              </a:rPr>
              <a:t>Disposable tissues should be available and used to cover the nose and mouth when sneezing, coughing or wiping and blowing the nose</a:t>
            </a:r>
          </a:p>
        </p:txBody>
      </p:sp>
      <p:sp>
        <p:nvSpPr>
          <p:cNvPr id="30" name="Straight Connector 29">
            <a:extLst>
              <a:ext uri="{FF2B5EF4-FFF2-40B4-BE49-F238E27FC236}">
                <a16:creationId xmlns:a16="http://schemas.microsoft.com/office/drawing/2014/main" id="{5108FC2A-A0E7-41ED-83F6-C007AC02747C}"/>
              </a:ext>
            </a:extLst>
          </p:cNvPr>
          <p:cNvSpPr/>
          <p:nvPr/>
        </p:nvSpPr>
        <p:spPr>
          <a:xfrm>
            <a:off x="781878" y="3189747"/>
            <a:ext cx="1064149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165F121B-113C-42B2-A117-E1BFD17AB300}"/>
              </a:ext>
            </a:extLst>
          </p:cNvPr>
          <p:cNvSpPr/>
          <p:nvPr/>
        </p:nvSpPr>
        <p:spPr>
          <a:xfrm>
            <a:off x="781878" y="3189747"/>
            <a:ext cx="10641498" cy="678302"/>
          </a:xfrm>
          <a:custGeom>
            <a:avLst/>
            <a:gdLst>
              <a:gd name="connsiteX0" fmla="*/ 0 w 10641498"/>
              <a:gd name="connsiteY0" fmla="*/ 0 h 678302"/>
              <a:gd name="connsiteX1" fmla="*/ 10641498 w 10641498"/>
              <a:gd name="connsiteY1" fmla="*/ 0 h 678302"/>
              <a:gd name="connsiteX2" fmla="*/ 10641498 w 10641498"/>
              <a:gd name="connsiteY2" fmla="*/ 678302 h 678302"/>
              <a:gd name="connsiteX3" fmla="*/ 0 w 10641498"/>
              <a:gd name="connsiteY3" fmla="*/ 678302 h 678302"/>
              <a:gd name="connsiteX4" fmla="*/ 0 w 10641498"/>
              <a:gd name="connsiteY4" fmla="*/ 0 h 67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498" h="678302">
                <a:moveTo>
                  <a:pt x="0" y="0"/>
                </a:moveTo>
                <a:lnTo>
                  <a:pt x="10641498" y="0"/>
                </a:lnTo>
                <a:lnTo>
                  <a:pt x="10641498" y="678302"/>
                </a:lnTo>
                <a:lnTo>
                  <a:pt x="0" y="6783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Tw Cen MT" panose="020B0602020104020603" pitchFamily="34" charset="0"/>
              </a:rPr>
              <a:t>Dispose of tissues directly into bin</a:t>
            </a:r>
            <a:endParaRPr lang="en-GB" sz="2000" kern="1200" dirty="0"/>
          </a:p>
        </p:txBody>
      </p:sp>
      <p:sp>
        <p:nvSpPr>
          <p:cNvPr id="32" name="Straight Connector 31">
            <a:extLst>
              <a:ext uri="{FF2B5EF4-FFF2-40B4-BE49-F238E27FC236}">
                <a16:creationId xmlns:a16="http://schemas.microsoft.com/office/drawing/2014/main" id="{6D9D47AC-2B21-4FB6-8E3C-C1AF146F5990}"/>
              </a:ext>
            </a:extLst>
          </p:cNvPr>
          <p:cNvSpPr/>
          <p:nvPr/>
        </p:nvSpPr>
        <p:spPr>
          <a:xfrm>
            <a:off x="781878" y="3868050"/>
            <a:ext cx="1064149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reeform: Shape 32">
            <a:extLst>
              <a:ext uri="{FF2B5EF4-FFF2-40B4-BE49-F238E27FC236}">
                <a16:creationId xmlns:a16="http://schemas.microsoft.com/office/drawing/2014/main" id="{5C33FE81-E877-421A-8DE3-1CE9209EEC42}"/>
              </a:ext>
            </a:extLst>
          </p:cNvPr>
          <p:cNvSpPr/>
          <p:nvPr/>
        </p:nvSpPr>
        <p:spPr>
          <a:xfrm>
            <a:off x="781878" y="3868050"/>
            <a:ext cx="10641498" cy="678302"/>
          </a:xfrm>
          <a:custGeom>
            <a:avLst/>
            <a:gdLst>
              <a:gd name="connsiteX0" fmla="*/ 0 w 10641498"/>
              <a:gd name="connsiteY0" fmla="*/ 0 h 678302"/>
              <a:gd name="connsiteX1" fmla="*/ 10641498 w 10641498"/>
              <a:gd name="connsiteY1" fmla="*/ 0 h 678302"/>
              <a:gd name="connsiteX2" fmla="*/ 10641498 w 10641498"/>
              <a:gd name="connsiteY2" fmla="*/ 678302 h 678302"/>
              <a:gd name="connsiteX3" fmla="*/ 0 w 10641498"/>
              <a:gd name="connsiteY3" fmla="*/ 678302 h 678302"/>
              <a:gd name="connsiteX4" fmla="*/ 0 w 10641498"/>
              <a:gd name="connsiteY4" fmla="*/ 0 h 67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498" h="678302">
                <a:moveTo>
                  <a:pt x="0" y="0"/>
                </a:moveTo>
                <a:lnTo>
                  <a:pt x="10641498" y="0"/>
                </a:lnTo>
                <a:lnTo>
                  <a:pt x="10641498" y="678302"/>
                </a:lnTo>
                <a:lnTo>
                  <a:pt x="0" y="6783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Tw Cen MT" panose="020B0602020104020603" pitchFamily="34" charset="0"/>
              </a:rPr>
              <a:t>Perform hand hygiene </a:t>
            </a:r>
            <a:r>
              <a:rPr lang="en-GB" sz="2000" b="1" u="sng" kern="1200" dirty="0">
                <a:solidFill>
                  <a:srgbClr val="0161B3"/>
                </a:solidFill>
                <a:latin typeface="Tw Cen MT" panose="020B0602020104020603" pitchFamily="34" charset="0"/>
              </a:rPr>
              <a:t>for at least 20 seconds</a:t>
            </a:r>
            <a:endParaRPr lang="en-GB" sz="2000" kern="1200" dirty="0">
              <a:latin typeface="Tw Cen MT" panose="020B0602020104020603" pitchFamily="34" charset="0"/>
            </a:endParaRPr>
          </a:p>
        </p:txBody>
      </p:sp>
      <p:pic>
        <p:nvPicPr>
          <p:cNvPr id="4" name="Picture 2" descr="Sneeze.JPG">
            <a:extLst>
              <a:ext uri="{FF2B5EF4-FFF2-40B4-BE49-F238E27FC236}">
                <a16:creationId xmlns:a16="http://schemas.microsoft.com/office/drawing/2014/main" id="{1727C42E-3F79-4AE1-851E-F9B5C21DC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92" y="4456547"/>
            <a:ext cx="4121527" cy="1783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DD88B48-42BE-4AF9-9132-FFCB89FC91F6}"/>
              </a:ext>
            </a:extLst>
          </p:cNvPr>
          <p:cNvPicPr>
            <a:picLocks noChangeAspect="1"/>
          </p:cNvPicPr>
          <p:nvPr/>
        </p:nvPicPr>
        <p:blipFill>
          <a:blip r:embed="rId3"/>
          <a:stretch>
            <a:fillRect/>
          </a:stretch>
        </p:blipFill>
        <p:spPr>
          <a:xfrm>
            <a:off x="7288594" y="4416969"/>
            <a:ext cx="4121528" cy="1912555"/>
          </a:xfrm>
          <a:prstGeom prst="rect">
            <a:avLst/>
          </a:prstGeom>
          <a:ln w="38100">
            <a:solidFill>
              <a:srgbClr val="0161B3"/>
            </a:solidFill>
          </a:ln>
        </p:spPr>
      </p:pic>
      <p:pic>
        <p:nvPicPr>
          <p:cNvPr id="8" name="Picture 7" descr="Sneeze.JPG">
            <a:extLst>
              <a:ext uri="{FF2B5EF4-FFF2-40B4-BE49-F238E27FC236}">
                <a16:creationId xmlns:a16="http://schemas.microsoft.com/office/drawing/2014/main" id="{0E9FD543-67DC-44B2-8A9D-A0244282917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2362" t="6836" r="1428" b="21373"/>
          <a:stretch>
            <a:fillRect/>
          </a:stretch>
        </p:blipFill>
        <p:spPr bwMode="auto">
          <a:xfrm>
            <a:off x="2586509" y="4568398"/>
            <a:ext cx="2728830" cy="1280160"/>
          </a:xfrm>
          <a:custGeom>
            <a:avLst/>
            <a:gdLst>
              <a:gd name="connsiteX0" fmla="*/ 1542280 w 2728830"/>
              <a:gd name="connsiteY0" fmla="*/ 0 h 1280160"/>
              <a:gd name="connsiteX1" fmla="*/ 1638532 w 2728830"/>
              <a:gd name="connsiteY1" fmla="*/ 19250 h 1280160"/>
              <a:gd name="connsiteX2" fmla="*/ 1696284 w 2728830"/>
              <a:gd name="connsiteY2" fmla="*/ 77002 h 1280160"/>
              <a:gd name="connsiteX3" fmla="*/ 1744410 w 2728830"/>
              <a:gd name="connsiteY3" fmla="*/ 115503 h 1280160"/>
              <a:gd name="connsiteX4" fmla="*/ 1792537 w 2728830"/>
              <a:gd name="connsiteY4" fmla="*/ 125128 h 1280160"/>
              <a:gd name="connsiteX5" fmla="*/ 1821412 w 2728830"/>
              <a:gd name="connsiteY5" fmla="*/ 134753 h 1280160"/>
              <a:gd name="connsiteX6" fmla="*/ 2023543 w 2728830"/>
              <a:gd name="connsiteY6" fmla="*/ 125128 h 1280160"/>
              <a:gd name="connsiteX7" fmla="*/ 2427804 w 2728830"/>
              <a:gd name="connsiteY7" fmla="*/ 38501 h 1280160"/>
              <a:gd name="connsiteX8" fmla="*/ 2629934 w 2728830"/>
              <a:gd name="connsiteY8" fmla="*/ 9625 h 1280160"/>
              <a:gd name="connsiteX9" fmla="*/ 2716562 w 2728830"/>
              <a:gd name="connsiteY9" fmla="*/ 115503 h 1280160"/>
              <a:gd name="connsiteX10" fmla="*/ 2726187 w 2728830"/>
              <a:gd name="connsiteY10" fmla="*/ 365760 h 1280160"/>
              <a:gd name="connsiteX11" fmla="*/ 2649185 w 2728830"/>
              <a:gd name="connsiteY11" fmla="*/ 635267 h 1280160"/>
              <a:gd name="connsiteX12" fmla="*/ 2668436 w 2728830"/>
              <a:gd name="connsiteY12" fmla="*/ 721894 h 1280160"/>
              <a:gd name="connsiteX13" fmla="*/ 2524057 w 2728830"/>
              <a:gd name="connsiteY13" fmla="*/ 741145 h 1280160"/>
              <a:gd name="connsiteX14" fmla="*/ 2408553 w 2728830"/>
              <a:gd name="connsiteY14" fmla="*/ 770021 h 1280160"/>
              <a:gd name="connsiteX15" fmla="*/ 2370052 w 2728830"/>
              <a:gd name="connsiteY15" fmla="*/ 866273 h 1280160"/>
              <a:gd name="connsiteX16" fmla="*/ 2321926 w 2728830"/>
              <a:gd name="connsiteY16" fmla="*/ 991402 h 1280160"/>
              <a:gd name="connsiteX17" fmla="*/ 2283425 w 2728830"/>
              <a:gd name="connsiteY17" fmla="*/ 1097280 h 1280160"/>
              <a:gd name="connsiteX18" fmla="*/ 2235299 w 2728830"/>
              <a:gd name="connsiteY18" fmla="*/ 1135781 h 1280160"/>
              <a:gd name="connsiteX19" fmla="*/ 1859913 w 2728830"/>
              <a:gd name="connsiteY19" fmla="*/ 1164656 h 1280160"/>
              <a:gd name="connsiteX20" fmla="*/ 1792537 w 2728830"/>
              <a:gd name="connsiteY20" fmla="*/ 1232033 h 1280160"/>
              <a:gd name="connsiteX21" fmla="*/ 1542280 w 2728830"/>
              <a:gd name="connsiteY21" fmla="*/ 1280160 h 1280160"/>
              <a:gd name="connsiteX22" fmla="*/ 1224646 w 2728830"/>
              <a:gd name="connsiteY22" fmla="*/ 1270534 h 1280160"/>
              <a:gd name="connsiteX23" fmla="*/ 1195770 w 2728830"/>
              <a:gd name="connsiteY23" fmla="*/ 1241659 h 1280160"/>
              <a:gd name="connsiteX24" fmla="*/ 1176520 w 2728830"/>
              <a:gd name="connsiteY24" fmla="*/ 1212783 h 1280160"/>
              <a:gd name="connsiteX25" fmla="*/ 685631 w 2728830"/>
              <a:gd name="connsiteY25" fmla="*/ 1203158 h 1280160"/>
              <a:gd name="connsiteX26" fmla="*/ 599004 w 2728830"/>
              <a:gd name="connsiteY26" fmla="*/ 1155031 h 1280160"/>
              <a:gd name="connsiteX27" fmla="*/ 570128 w 2728830"/>
              <a:gd name="connsiteY27" fmla="*/ 1116530 h 1280160"/>
              <a:gd name="connsiteX28" fmla="*/ 512377 w 2728830"/>
              <a:gd name="connsiteY28" fmla="*/ 1068404 h 1280160"/>
              <a:gd name="connsiteX29" fmla="*/ 194743 w 2728830"/>
              <a:gd name="connsiteY29" fmla="*/ 1058779 h 1280160"/>
              <a:gd name="connsiteX30" fmla="*/ 59989 w 2728830"/>
              <a:gd name="connsiteY30" fmla="*/ 981776 h 1280160"/>
              <a:gd name="connsiteX31" fmla="*/ 2238 w 2728830"/>
              <a:gd name="connsiteY31" fmla="*/ 972151 h 1280160"/>
              <a:gd name="connsiteX32" fmla="*/ 21488 w 2728830"/>
              <a:gd name="connsiteY32" fmla="*/ 895149 h 1280160"/>
              <a:gd name="connsiteX33" fmla="*/ 31113 w 2728830"/>
              <a:gd name="connsiteY33" fmla="*/ 789271 h 1280160"/>
              <a:gd name="connsiteX34" fmla="*/ 242869 w 2728830"/>
              <a:gd name="connsiteY34" fmla="*/ 760395 h 1280160"/>
              <a:gd name="connsiteX35" fmla="*/ 271745 w 2728830"/>
              <a:gd name="connsiteY35" fmla="*/ 702644 h 1280160"/>
              <a:gd name="connsiteX36" fmla="*/ 329497 w 2728830"/>
              <a:gd name="connsiteY36" fmla="*/ 481263 h 1280160"/>
              <a:gd name="connsiteX37" fmla="*/ 425749 w 2728830"/>
              <a:gd name="connsiteY37" fmla="*/ 413886 h 1280160"/>
              <a:gd name="connsiteX38" fmla="*/ 522002 w 2728830"/>
              <a:gd name="connsiteY38" fmla="*/ 375385 h 1280160"/>
              <a:gd name="connsiteX39" fmla="*/ 685631 w 2728830"/>
              <a:gd name="connsiteY39" fmla="*/ 346509 h 1280160"/>
              <a:gd name="connsiteX40" fmla="*/ 791509 w 2728830"/>
              <a:gd name="connsiteY40" fmla="*/ 308008 h 1280160"/>
              <a:gd name="connsiteX41" fmla="*/ 830010 w 2728830"/>
              <a:gd name="connsiteY41" fmla="*/ 221381 h 1280160"/>
              <a:gd name="connsiteX42" fmla="*/ 897387 w 2728830"/>
              <a:gd name="connsiteY42" fmla="*/ 211755 h 1280160"/>
              <a:gd name="connsiteX43" fmla="*/ 1282398 w 2728830"/>
              <a:gd name="connsiteY43" fmla="*/ 202130 h 1280160"/>
              <a:gd name="connsiteX44" fmla="*/ 1397901 w 2728830"/>
              <a:gd name="connsiteY44" fmla="*/ 57751 h 1280160"/>
              <a:gd name="connsiteX45" fmla="*/ 1455652 w 2728830"/>
              <a:gd name="connsiteY45" fmla="*/ 28875 h 1280160"/>
              <a:gd name="connsiteX46" fmla="*/ 1542280 w 2728830"/>
              <a:gd name="connsiteY46"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28830" h="1280160">
                <a:moveTo>
                  <a:pt x="1542280" y="0"/>
                </a:moveTo>
                <a:cubicBezTo>
                  <a:pt x="1574364" y="6417"/>
                  <a:pt x="1609267" y="4617"/>
                  <a:pt x="1638532" y="19250"/>
                </a:cubicBezTo>
                <a:cubicBezTo>
                  <a:pt x="1662882" y="31425"/>
                  <a:pt x="1676139" y="58689"/>
                  <a:pt x="1696284" y="77002"/>
                </a:cubicBezTo>
                <a:cubicBezTo>
                  <a:pt x="1711485" y="90821"/>
                  <a:pt x="1726035" y="106316"/>
                  <a:pt x="1744410" y="115503"/>
                </a:cubicBezTo>
                <a:cubicBezTo>
                  <a:pt x="1759043" y="122819"/>
                  <a:pt x="1776665" y="121160"/>
                  <a:pt x="1792537" y="125128"/>
                </a:cubicBezTo>
                <a:cubicBezTo>
                  <a:pt x="1802380" y="127589"/>
                  <a:pt x="1811787" y="131545"/>
                  <a:pt x="1821412" y="134753"/>
                </a:cubicBezTo>
                <a:cubicBezTo>
                  <a:pt x="1888789" y="131545"/>
                  <a:pt x="1956924" y="135702"/>
                  <a:pt x="2023543" y="125128"/>
                </a:cubicBezTo>
                <a:cubicBezTo>
                  <a:pt x="2159652" y="103524"/>
                  <a:pt x="2291200" y="56715"/>
                  <a:pt x="2427804" y="38501"/>
                </a:cubicBezTo>
                <a:cubicBezTo>
                  <a:pt x="2591528" y="16671"/>
                  <a:pt x="2524291" y="27232"/>
                  <a:pt x="2629934" y="9625"/>
                </a:cubicBezTo>
                <a:cubicBezTo>
                  <a:pt x="2681021" y="86253"/>
                  <a:pt x="2652076" y="51016"/>
                  <a:pt x="2716562" y="115503"/>
                </a:cubicBezTo>
                <a:cubicBezTo>
                  <a:pt x="2719770" y="198922"/>
                  <a:pt x="2734836" y="282729"/>
                  <a:pt x="2726187" y="365760"/>
                </a:cubicBezTo>
                <a:cubicBezTo>
                  <a:pt x="2719814" y="426945"/>
                  <a:pt x="2675842" y="555298"/>
                  <a:pt x="2649185" y="635267"/>
                </a:cubicBezTo>
                <a:cubicBezTo>
                  <a:pt x="2655602" y="664143"/>
                  <a:pt x="2691017" y="702787"/>
                  <a:pt x="2668436" y="721894"/>
                </a:cubicBezTo>
                <a:cubicBezTo>
                  <a:pt x="2631372" y="753256"/>
                  <a:pt x="2571798" y="732304"/>
                  <a:pt x="2524057" y="741145"/>
                </a:cubicBezTo>
                <a:cubicBezTo>
                  <a:pt x="2485034" y="748372"/>
                  <a:pt x="2408553" y="770021"/>
                  <a:pt x="2408553" y="770021"/>
                </a:cubicBezTo>
                <a:cubicBezTo>
                  <a:pt x="2386651" y="835728"/>
                  <a:pt x="2413884" y="756692"/>
                  <a:pt x="2370052" y="866273"/>
                </a:cubicBezTo>
                <a:cubicBezTo>
                  <a:pt x="2353455" y="907765"/>
                  <a:pt x="2337617" y="949559"/>
                  <a:pt x="2321926" y="991402"/>
                </a:cubicBezTo>
                <a:cubicBezTo>
                  <a:pt x="2302570" y="1043018"/>
                  <a:pt x="2318733" y="1019603"/>
                  <a:pt x="2283425" y="1097280"/>
                </a:cubicBezTo>
                <a:cubicBezTo>
                  <a:pt x="2271961" y="1122499"/>
                  <a:pt x="2263382" y="1133106"/>
                  <a:pt x="2235299" y="1135781"/>
                </a:cubicBezTo>
                <a:cubicBezTo>
                  <a:pt x="2110366" y="1147679"/>
                  <a:pt x="1985042" y="1155031"/>
                  <a:pt x="1859913" y="1164656"/>
                </a:cubicBezTo>
                <a:cubicBezTo>
                  <a:pt x="1837454" y="1187115"/>
                  <a:pt x="1818710" y="1214039"/>
                  <a:pt x="1792537" y="1232033"/>
                </a:cubicBezTo>
                <a:cubicBezTo>
                  <a:pt x="1708777" y="1289618"/>
                  <a:pt x="1646166" y="1274049"/>
                  <a:pt x="1542280" y="1280160"/>
                </a:cubicBezTo>
                <a:cubicBezTo>
                  <a:pt x="1436402" y="1276951"/>
                  <a:pt x="1329925" y="1282232"/>
                  <a:pt x="1224646" y="1270534"/>
                </a:cubicBezTo>
                <a:cubicBezTo>
                  <a:pt x="1211117" y="1269031"/>
                  <a:pt x="1204484" y="1252116"/>
                  <a:pt x="1195770" y="1241659"/>
                </a:cubicBezTo>
                <a:cubicBezTo>
                  <a:pt x="1188364" y="1232772"/>
                  <a:pt x="1188055" y="1213654"/>
                  <a:pt x="1176520" y="1212783"/>
                </a:cubicBezTo>
                <a:cubicBezTo>
                  <a:pt x="1013323" y="1200466"/>
                  <a:pt x="849261" y="1206366"/>
                  <a:pt x="685631" y="1203158"/>
                </a:cubicBezTo>
                <a:cubicBezTo>
                  <a:pt x="627853" y="1183898"/>
                  <a:pt x="633584" y="1195374"/>
                  <a:pt x="599004" y="1155031"/>
                </a:cubicBezTo>
                <a:cubicBezTo>
                  <a:pt x="588564" y="1142851"/>
                  <a:pt x="579452" y="1129584"/>
                  <a:pt x="570128" y="1116530"/>
                </a:cubicBezTo>
                <a:cubicBezTo>
                  <a:pt x="553364" y="1093060"/>
                  <a:pt x="548270" y="1071314"/>
                  <a:pt x="512377" y="1068404"/>
                </a:cubicBezTo>
                <a:cubicBezTo>
                  <a:pt x="406797" y="1059844"/>
                  <a:pt x="300621" y="1061987"/>
                  <a:pt x="194743" y="1058779"/>
                </a:cubicBezTo>
                <a:cubicBezTo>
                  <a:pt x="149825" y="1033111"/>
                  <a:pt x="107167" y="1003006"/>
                  <a:pt x="59989" y="981776"/>
                </a:cubicBezTo>
                <a:cubicBezTo>
                  <a:pt x="42192" y="973767"/>
                  <a:pt x="14732" y="987143"/>
                  <a:pt x="2238" y="972151"/>
                </a:cubicBezTo>
                <a:cubicBezTo>
                  <a:pt x="-8022" y="959839"/>
                  <a:pt x="20256" y="911164"/>
                  <a:pt x="21488" y="895149"/>
                </a:cubicBezTo>
                <a:cubicBezTo>
                  <a:pt x="23949" y="863159"/>
                  <a:pt x="-5784" y="811730"/>
                  <a:pt x="31113" y="789271"/>
                </a:cubicBezTo>
                <a:cubicBezTo>
                  <a:pt x="68010" y="766812"/>
                  <a:pt x="175841" y="784525"/>
                  <a:pt x="242869" y="760395"/>
                </a:cubicBezTo>
                <a:cubicBezTo>
                  <a:pt x="263119" y="753105"/>
                  <a:pt x="265366" y="723199"/>
                  <a:pt x="271745" y="702644"/>
                </a:cubicBezTo>
                <a:cubicBezTo>
                  <a:pt x="294350" y="629808"/>
                  <a:pt x="293608" y="548554"/>
                  <a:pt x="329497" y="481263"/>
                </a:cubicBezTo>
                <a:cubicBezTo>
                  <a:pt x="347927" y="446707"/>
                  <a:pt x="391993" y="433743"/>
                  <a:pt x="425749" y="413886"/>
                </a:cubicBezTo>
                <a:cubicBezTo>
                  <a:pt x="427855" y="412647"/>
                  <a:pt x="500920" y="379601"/>
                  <a:pt x="522002" y="375385"/>
                </a:cubicBezTo>
                <a:cubicBezTo>
                  <a:pt x="576312" y="364523"/>
                  <a:pt x="631509" y="358275"/>
                  <a:pt x="685631" y="346509"/>
                </a:cubicBezTo>
                <a:cubicBezTo>
                  <a:pt x="712707" y="340623"/>
                  <a:pt x="764619" y="318764"/>
                  <a:pt x="791509" y="308008"/>
                </a:cubicBezTo>
                <a:cubicBezTo>
                  <a:pt x="797756" y="283019"/>
                  <a:pt x="805522" y="236074"/>
                  <a:pt x="830010" y="221381"/>
                </a:cubicBezTo>
                <a:cubicBezTo>
                  <a:pt x="849464" y="209709"/>
                  <a:pt x="874720" y="212720"/>
                  <a:pt x="897387" y="211755"/>
                </a:cubicBezTo>
                <a:cubicBezTo>
                  <a:pt x="1025648" y="206297"/>
                  <a:pt x="1154061" y="205338"/>
                  <a:pt x="1282398" y="202130"/>
                </a:cubicBezTo>
                <a:cubicBezTo>
                  <a:pt x="1382959" y="176990"/>
                  <a:pt x="1267912" y="215596"/>
                  <a:pt x="1397901" y="57751"/>
                </a:cubicBezTo>
                <a:cubicBezTo>
                  <a:pt x="1411583" y="41137"/>
                  <a:pt x="1436838" y="39327"/>
                  <a:pt x="1455652" y="28875"/>
                </a:cubicBezTo>
                <a:cubicBezTo>
                  <a:pt x="1513654" y="-3348"/>
                  <a:pt x="1451376" y="15150"/>
                  <a:pt x="1542280"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4" descr="Sneeze.JPG">
            <a:extLst>
              <a:ext uri="{FF2B5EF4-FFF2-40B4-BE49-F238E27FC236}">
                <a16:creationId xmlns:a16="http://schemas.microsoft.com/office/drawing/2014/main" id="{A4B9AC90-5BAE-4123-92E8-DDC1343F9E0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2362" t="6836" r="1428" b="21373"/>
          <a:stretch>
            <a:fillRect/>
          </a:stretch>
        </p:blipFill>
        <p:spPr bwMode="auto">
          <a:xfrm>
            <a:off x="2521650" y="4523209"/>
            <a:ext cx="2728830" cy="1280160"/>
          </a:xfrm>
          <a:custGeom>
            <a:avLst/>
            <a:gdLst>
              <a:gd name="connsiteX0" fmla="*/ 1542280 w 2728830"/>
              <a:gd name="connsiteY0" fmla="*/ 0 h 1280160"/>
              <a:gd name="connsiteX1" fmla="*/ 1638532 w 2728830"/>
              <a:gd name="connsiteY1" fmla="*/ 19250 h 1280160"/>
              <a:gd name="connsiteX2" fmla="*/ 1696284 w 2728830"/>
              <a:gd name="connsiteY2" fmla="*/ 77002 h 1280160"/>
              <a:gd name="connsiteX3" fmla="*/ 1744410 w 2728830"/>
              <a:gd name="connsiteY3" fmla="*/ 115503 h 1280160"/>
              <a:gd name="connsiteX4" fmla="*/ 1792537 w 2728830"/>
              <a:gd name="connsiteY4" fmla="*/ 125128 h 1280160"/>
              <a:gd name="connsiteX5" fmla="*/ 1821412 w 2728830"/>
              <a:gd name="connsiteY5" fmla="*/ 134753 h 1280160"/>
              <a:gd name="connsiteX6" fmla="*/ 2023543 w 2728830"/>
              <a:gd name="connsiteY6" fmla="*/ 125128 h 1280160"/>
              <a:gd name="connsiteX7" fmla="*/ 2427804 w 2728830"/>
              <a:gd name="connsiteY7" fmla="*/ 38501 h 1280160"/>
              <a:gd name="connsiteX8" fmla="*/ 2629934 w 2728830"/>
              <a:gd name="connsiteY8" fmla="*/ 9625 h 1280160"/>
              <a:gd name="connsiteX9" fmla="*/ 2716562 w 2728830"/>
              <a:gd name="connsiteY9" fmla="*/ 115503 h 1280160"/>
              <a:gd name="connsiteX10" fmla="*/ 2726187 w 2728830"/>
              <a:gd name="connsiteY10" fmla="*/ 365760 h 1280160"/>
              <a:gd name="connsiteX11" fmla="*/ 2649185 w 2728830"/>
              <a:gd name="connsiteY11" fmla="*/ 635267 h 1280160"/>
              <a:gd name="connsiteX12" fmla="*/ 2668436 w 2728830"/>
              <a:gd name="connsiteY12" fmla="*/ 721894 h 1280160"/>
              <a:gd name="connsiteX13" fmla="*/ 2524057 w 2728830"/>
              <a:gd name="connsiteY13" fmla="*/ 741145 h 1280160"/>
              <a:gd name="connsiteX14" fmla="*/ 2408553 w 2728830"/>
              <a:gd name="connsiteY14" fmla="*/ 770021 h 1280160"/>
              <a:gd name="connsiteX15" fmla="*/ 2370052 w 2728830"/>
              <a:gd name="connsiteY15" fmla="*/ 866273 h 1280160"/>
              <a:gd name="connsiteX16" fmla="*/ 2321926 w 2728830"/>
              <a:gd name="connsiteY16" fmla="*/ 991402 h 1280160"/>
              <a:gd name="connsiteX17" fmla="*/ 2283425 w 2728830"/>
              <a:gd name="connsiteY17" fmla="*/ 1097280 h 1280160"/>
              <a:gd name="connsiteX18" fmla="*/ 2235299 w 2728830"/>
              <a:gd name="connsiteY18" fmla="*/ 1135781 h 1280160"/>
              <a:gd name="connsiteX19" fmla="*/ 1859913 w 2728830"/>
              <a:gd name="connsiteY19" fmla="*/ 1164656 h 1280160"/>
              <a:gd name="connsiteX20" fmla="*/ 1792537 w 2728830"/>
              <a:gd name="connsiteY20" fmla="*/ 1232033 h 1280160"/>
              <a:gd name="connsiteX21" fmla="*/ 1542280 w 2728830"/>
              <a:gd name="connsiteY21" fmla="*/ 1280160 h 1280160"/>
              <a:gd name="connsiteX22" fmla="*/ 1224646 w 2728830"/>
              <a:gd name="connsiteY22" fmla="*/ 1270534 h 1280160"/>
              <a:gd name="connsiteX23" fmla="*/ 1195770 w 2728830"/>
              <a:gd name="connsiteY23" fmla="*/ 1241659 h 1280160"/>
              <a:gd name="connsiteX24" fmla="*/ 1176520 w 2728830"/>
              <a:gd name="connsiteY24" fmla="*/ 1212783 h 1280160"/>
              <a:gd name="connsiteX25" fmla="*/ 685631 w 2728830"/>
              <a:gd name="connsiteY25" fmla="*/ 1203158 h 1280160"/>
              <a:gd name="connsiteX26" fmla="*/ 599004 w 2728830"/>
              <a:gd name="connsiteY26" fmla="*/ 1155031 h 1280160"/>
              <a:gd name="connsiteX27" fmla="*/ 570128 w 2728830"/>
              <a:gd name="connsiteY27" fmla="*/ 1116530 h 1280160"/>
              <a:gd name="connsiteX28" fmla="*/ 512377 w 2728830"/>
              <a:gd name="connsiteY28" fmla="*/ 1068404 h 1280160"/>
              <a:gd name="connsiteX29" fmla="*/ 194743 w 2728830"/>
              <a:gd name="connsiteY29" fmla="*/ 1058779 h 1280160"/>
              <a:gd name="connsiteX30" fmla="*/ 59989 w 2728830"/>
              <a:gd name="connsiteY30" fmla="*/ 981776 h 1280160"/>
              <a:gd name="connsiteX31" fmla="*/ 2238 w 2728830"/>
              <a:gd name="connsiteY31" fmla="*/ 972151 h 1280160"/>
              <a:gd name="connsiteX32" fmla="*/ 21488 w 2728830"/>
              <a:gd name="connsiteY32" fmla="*/ 895149 h 1280160"/>
              <a:gd name="connsiteX33" fmla="*/ 31113 w 2728830"/>
              <a:gd name="connsiteY33" fmla="*/ 789271 h 1280160"/>
              <a:gd name="connsiteX34" fmla="*/ 242869 w 2728830"/>
              <a:gd name="connsiteY34" fmla="*/ 760395 h 1280160"/>
              <a:gd name="connsiteX35" fmla="*/ 271745 w 2728830"/>
              <a:gd name="connsiteY35" fmla="*/ 702644 h 1280160"/>
              <a:gd name="connsiteX36" fmla="*/ 329497 w 2728830"/>
              <a:gd name="connsiteY36" fmla="*/ 481263 h 1280160"/>
              <a:gd name="connsiteX37" fmla="*/ 425749 w 2728830"/>
              <a:gd name="connsiteY37" fmla="*/ 413886 h 1280160"/>
              <a:gd name="connsiteX38" fmla="*/ 522002 w 2728830"/>
              <a:gd name="connsiteY38" fmla="*/ 375385 h 1280160"/>
              <a:gd name="connsiteX39" fmla="*/ 685631 w 2728830"/>
              <a:gd name="connsiteY39" fmla="*/ 346509 h 1280160"/>
              <a:gd name="connsiteX40" fmla="*/ 791509 w 2728830"/>
              <a:gd name="connsiteY40" fmla="*/ 308008 h 1280160"/>
              <a:gd name="connsiteX41" fmla="*/ 830010 w 2728830"/>
              <a:gd name="connsiteY41" fmla="*/ 221381 h 1280160"/>
              <a:gd name="connsiteX42" fmla="*/ 897387 w 2728830"/>
              <a:gd name="connsiteY42" fmla="*/ 211755 h 1280160"/>
              <a:gd name="connsiteX43" fmla="*/ 1282398 w 2728830"/>
              <a:gd name="connsiteY43" fmla="*/ 202130 h 1280160"/>
              <a:gd name="connsiteX44" fmla="*/ 1397901 w 2728830"/>
              <a:gd name="connsiteY44" fmla="*/ 57751 h 1280160"/>
              <a:gd name="connsiteX45" fmla="*/ 1455652 w 2728830"/>
              <a:gd name="connsiteY45" fmla="*/ 28875 h 1280160"/>
              <a:gd name="connsiteX46" fmla="*/ 1542280 w 2728830"/>
              <a:gd name="connsiteY46"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28830" h="1280160">
                <a:moveTo>
                  <a:pt x="1542280" y="0"/>
                </a:moveTo>
                <a:cubicBezTo>
                  <a:pt x="1574364" y="6417"/>
                  <a:pt x="1609267" y="4617"/>
                  <a:pt x="1638532" y="19250"/>
                </a:cubicBezTo>
                <a:cubicBezTo>
                  <a:pt x="1662882" y="31425"/>
                  <a:pt x="1676139" y="58689"/>
                  <a:pt x="1696284" y="77002"/>
                </a:cubicBezTo>
                <a:cubicBezTo>
                  <a:pt x="1711485" y="90821"/>
                  <a:pt x="1726035" y="106316"/>
                  <a:pt x="1744410" y="115503"/>
                </a:cubicBezTo>
                <a:cubicBezTo>
                  <a:pt x="1759043" y="122819"/>
                  <a:pt x="1776665" y="121160"/>
                  <a:pt x="1792537" y="125128"/>
                </a:cubicBezTo>
                <a:cubicBezTo>
                  <a:pt x="1802380" y="127589"/>
                  <a:pt x="1811787" y="131545"/>
                  <a:pt x="1821412" y="134753"/>
                </a:cubicBezTo>
                <a:cubicBezTo>
                  <a:pt x="1888789" y="131545"/>
                  <a:pt x="1956924" y="135702"/>
                  <a:pt x="2023543" y="125128"/>
                </a:cubicBezTo>
                <a:cubicBezTo>
                  <a:pt x="2159652" y="103524"/>
                  <a:pt x="2291200" y="56715"/>
                  <a:pt x="2427804" y="38501"/>
                </a:cubicBezTo>
                <a:cubicBezTo>
                  <a:pt x="2591528" y="16671"/>
                  <a:pt x="2524291" y="27232"/>
                  <a:pt x="2629934" y="9625"/>
                </a:cubicBezTo>
                <a:cubicBezTo>
                  <a:pt x="2681021" y="86253"/>
                  <a:pt x="2652076" y="51016"/>
                  <a:pt x="2716562" y="115503"/>
                </a:cubicBezTo>
                <a:cubicBezTo>
                  <a:pt x="2719770" y="198922"/>
                  <a:pt x="2734836" y="282729"/>
                  <a:pt x="2726187" y="365760"/>
                </a:cubicBezTo>
                <a:cubicBezTo>
                  <a:pt x="2719814" y="426945"/>
                  <a:pt x="2675842" y="555298"/>
                  <a:pt x="2649185" y="635267"/>
                </a:cubicBezTo>
                <a:cubicBezTo>
                  <a:pt x="2655602" y="664143"/>
                  <a:pt x="2691017" y="702787"/>
                  <a:pt x="2668436" y="721894"/>
                </a:cubicBezTo>
                <a:cubicBezTo>
                  <a:pt x="2631372" y="753256"/>
                  <a:pt x="2571798" y="732304"/>
                  <a:pt x="2524057" y="741145"/>
                </a:cubicBezTo>
                <a:cubicBezTo>
                  <a:pt x="2485034" y="748372"/>
                  <a:pt x="2408553" y="770021"/>
                  <a:pt x="2408553" y="770021"/>
                </a:cubicBezTo>
                <a:cubicBezTo>
                  <a:pt x="2386651" y="835728"/>
                  <a:pt x="2413884" y="756692"/>
                  <a:pt x="2370052" y="866273"/>
                </a:cubicBezTo>
                <a:cubicBezTo>
                  <a:pt x="2353455" y="907765"/>
                  <a:pt x="2337617" y="949559"/>
                  <a:pt x="2321926" y="991402"/>
                </a:cubicBezTo>
                <a:cubicBezTo>
                  <a:pt x="2302570" y="1043018"/>
                  <a:pt x="2318733" y="1019603"/>
                  <a:pt x="2283425" y="1097280"/>
                </a:cubicBezTo>
                <a:cubicBezTo>
                  <a:pt x="2271961" y="1122499"/>
                  <a:pt x="2263382" y="1133106"/>
                  <a:pt x="2235299" y="1135781"/>
                </a:cubicBezTo>
                <a:cubicBezTo>
                  <a:pt x="2110366" y="1147679"/>
                  <a:pt x="1985042" y="1155031"/>
                  <a:pt x="1859913" y="1164656"/>
                </a:cubicBezTo>
                <a:cubicBezTo>
                  <a:pt x="1837454" y="1187115"/>
                  <a:pt x="1818710" y="1214039"/>
                  <a:pt x="1792537" y="1232033"/>
                </a:cubicBezTo>
                <a:cubicBezTo>
                  <a:pt x="1708777" y="1289618"/>
                  <a:pt x="1646166" y="1274049"/>
                  <a:pt x="1542280" y="1280160"/>
                </a:cubicBezTo>
                <a:cubicBezTo>
                  <a:pt x="1436402" y="1276951"/>
                  <a:pt x="1329925" y="1282232"/>
                  <a:pt x="1224646" y="1270534"/>
                </a:cubicBezTo>
                <a:cubicBezTo>
                  <a:pt x="1211117" y="1269031"/>
                  <a:pt x="1204484" y="1252116"/>
                  <a:pt x="1195770" y="1241659"/>
                </a:cubicBezTo>
                <a:cubicBezTo>
                  <a:pt x="1188364" y="1232772"/>
                  <a:pt x="1188055" y="1213654"/>
                  <a:pt x="1176520" y="1212783"/>
                </a:cubicBezTo>
                <a:cubicBezTo>
                  <a:pt x="1013323" y="1200466"/>
                  <a:pt x="849261" y="1206366"/>
                  <a:pt x="685631" y="1203158"/>
                </a:cubicBezTo>
                <a:cubicBezTo>
                  <a:pt x="627853" y="1183898"/>
                  <a:pt x="633584" y="1195374"/>
                  <a:pt x="599004" y="1155031"/>
                </a:cubicBezTo>
                <a:cubicBezTo>
                  <a:pt x="588564" y="1142851"/>
                  <a:pt x="579452" y="1129584"/>
                  <a:pt x="570128" y="1116530"/>
                </a:cubicBezTo>
                <a:cubicBezTo>
                  <a:pt x="553364" y="1093060"/>
                  <a:pt x="548270" y="1071314"/>
                  <a:pt x="512377" y="1068404"/>
                </a:cubicBezTo>
                <a:cubicBezTo>
                  <a:pt x="406797" y="1059844"/>
                  <a:pt x="300621" y="1061987"/>
                  <a:pt x="194743" y="1058779"/>
                </a:cubicBezTo>
                <a:cubicBezTo>
                  <a:pt x="149825" y="1033111"/>
                  <a:pt x="107167" y="1003006"/>
                  <a:pt x="59989" y="981776"/>
                </a:cubicBezTo>
                <a:cubicBezTo>
                  <a:pt x="42192" y="973767"/>
                  <a:pt x="14732" y="987143"/>
                  <a:pt x="2238" y="972151"/>
                </a:cubicBezTo>
                <a:cubicBezTo>
                  <a:pt x="-8022" y="959839"/>
                  <a:pt x="20256" y="911164"/>
                  <a:pt x="21488" y="895149"/>
                </a:cubicBezTo>
                <a:cubicBezTo>
                  <a:pt x="23949" y="863159"/>
                  <a:pt x="-5784" y="811730"/>
                  <a:pt x="31113" y="789271"/>
                </a:cubicBezTo>
                <a:cubicBezTo>
                  <a:pt x="68010" y="766812"/>
                  <a:pt x="175841" y="784525"/>
                  <a:pt x="242869" y="760395"/>
                </a:cubicBezTo>
                <a:cubicBezTo>
                  <a:pt x="263119" y="753105"/>
                  <a:pt x="265366" y="723199"/>
                  <a:pt x="271745" y="702644"/>
                </a:cubicBezTo>
                <a:cubicBezTo>
                  <a:pt x="294350" y="629808"/>
                  <a:pt x="293608" y="548554"/>
                  <a:pt x="329497" y="481263"/>
                </a:cubicBezTo>
                <a:cubicBezTo>
                  <a:pt x="347927" y="446707"/>
                  <a:pt x="391993" y="433743"/>
                  <a:pt x="425749" y="413886"/>
                </a:cubicBezTo>
                <a:cubicBezTo>
                  <a:pt x="427855" y="412647"/>
                  <a:pt x="500920" y="379601"/>
                  <a:pt x="522002" y="375385"/>
                </a:cubicBezTo>
                <a:cubicBezTo>
                  <a:pt x="576312" y="364523"/>
                  <a:pt x="631509" y="358275"/>
                  <a:pt x="685631" y="346509"/>
                </a:cubicBezTo>
                <a:cubicBezTo>
                  <a:pt x="712707" y="340623"/>
                  <a:pt x="764619" y="318764"/>
                  <a:pt x="791509" y="308008"/>
                </a:cubicBezTo>
                <a:cubicBezTo>
                  <a:pt x="797756" y="283019"/>
                  <a:pt x="805522" y="236074"/>
                  <a:pt x="830010" y="221381"/>
                </a:cubicBezTo>
                <a:cubicBezTo>
                  <a:pt x="849464" y="209709"/>
                  <a:pt x="874720" y="212720"/>
                  <a:pt x="897387" y="211755"/>
                </a:cubicBezTo>
                <a:cubicBezTo>
                  <a:pt x="1025648" y="206297"/>
                  <a:pt x="1154061" y="205338"/>
                  <a:pt x="1282398" y="202130"/>
                </a:cubicBezTo>
                <a:cubicBezTo>
                  <a:pt x="1382959" y="176990"/>
                  <a:pt x="1267912" y="215596"/>
                  <a:pt x="1397901" y="57751"/>
                </a:cubicBezTo>
                <a:cubicBezTo>
                  <a:pt x="1411583" y="41137"/>
                  <a:pt x="1436838" y="39327"/>
                  <a:pt x="1455652" y="28875"/>
                </a:cubicBezTo>
                <a:cubicBezTo>
                  <a:pt x="1513654" y="-3348"/>
                  <a:pt x="1451376" y="15150"/>
                  <a:pt x="1542280"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Picture 15" descr="Sneeze.JPG">
            <a:extLst>
              <a:ext uri="{FF2B5EF4-FFF2-40B4-BE49-F238E27FC236}">
                <a16:creationId xmlns:a16="http://schemas.microsoft.com/office/drawing/2014/main" id="{1FE541E6-26FC-403B-92EE-9E9539B5023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2362" t="6836" r="1428" b="21373"/>
          <a:stretch>
            <a:fillRect/>
          </a:stretch>
        </p:blipFill>
        <p:spPr bwMode="auto">
          <a:xfrm>
            <a:off x="2328081" y="4546353"/>
            <a:ext cx="2728830" cy="1280160"/>
          </a:xfrm>
          <a:custGeom>
            <a:avLst/>
            <a:gdLst>
              <a:gd name="connsiteX0" fmla="*/ 1542280 w 2728830"/>
              <a:gd name="connsiteY0" fmla="*/ 0 h 1280160"/>
              <a:gd name="connsiteX1" fmla="*/ 1638532 w 2728830"/>
              <a:gd name="connsiteY1" fmla="*/ 19250 h 1280160"/>
              <a:gd name="connsiteX2" fmla="*/ 1696284 w 2728830"/>
              <a:gd name="connsiteY2" fmla="*/ 77002 h 1280160"/>
              <a:gd name="connsiteX3" fmla="*/ 1744410 w 2728830"/>
              <a:gd name="connsiteY3" fmla="*/ 115503 h 1280160"/>
              <a:gd name="connsiteX4" fmla="*/ 1792537 w 2728830"/>
              <a:gd name="connsiteY4" fmla="*/ 125128 h 1280160"/>
              <a:gd name="connsiteX5" fmla="*/ 1821412 w 2728830"/>
              <a:gd name="connsiteY5" fmla="*/ 134753 h 1280160"/>
              <a:gd name="connsiteX6" fmla="*/ 2023543 w 2728830"/>
              <a:gd name="connsiteY6" fmla="*/ 125128 h 1280160"/>
              <a:gd name="connsiteX7" fmla="*/ 2427804 w 2728830"/>
              <a:gd name="connsiteY7" fmla="*/ 38501 h 1280160"/>
              <a:gd name="connsiteX8" fmla="*/ 2629934 w 2728830"/>
              <a:gd name="connsiteY8" fmla="*/ 9625 h 1280160"/>
              <a:gd name="connsiteX9" fmla="*/ 2716562 w 2728830"/>
              <a:gd name="connsiteY9" fmla="*/ 115503 h 1280160"/>
              <a:gd name="connsiteX10" fmla="*/ 2726187 w 2728830"/>
              <a:gd name="connsiteY10" fmla="*/ 365760 h 1280160"/>
              <a:gd name="connsiteX11" fmla="*/ 2649185 w 2728830"/>
              <a:gd name="connsiteY11" fmla="*/ 635267 h 1280160"/>
              <a:gd name="connsiteX12" fmla="*/ 2668436 w 2728830"/>
              <a:gd name="connsiteY12" fmla="*/ 721894 h 1280160"/>
              <a:gd name="connsiteX13" fmla="*/ 2524057 w 2728830"/>
              <a:gd name="connsiteY13" fmla="*/ 741145 h 1280160"/>
              <a:gd name="connsiteX14" fmla="*/ 2408553 w 2728830"/>
              <a:gd name="connsiteY14" fmla="*/ 770021 h 1280160"/>
              <a:gd name="connsiteX15" fmla="*/ 2370052 w 2728830"/>
              <a:gd name="connsiteY15" fmla="*/ 866273 h 1280160"/>
              <a:gd name="connsiteX16" fmla="*/ 2321926 w 2728830"/>
              <a:gd name="connsiteY16" fmla="*/ 991402 h 1280160"/>
              <a:gd name="connsiteX17" fmla="*/ 2283425 w 2728830"/>
              <a:gd name="connsiteY17" fmla="*/ 1097280 h 1280160"/>
              <a:gd name="connsiteX18" fmla="*/ 2235299 w 2728830"/>
              <a:gd name="connsiteY18" fmla="*/ 1135781 h 1280160"/>
              <a:gd name="connsiteX19" fmla="*/ 1859913 w 2728830"/>
              <a:gd name="connsiteY19" fmla="*/ 1164656 h 1280160"/>
              <a:gd name="connsiteX20" fmla="*/ 1792537 w 2728830"/>
              <a:gd name="connsiteY20" fmla="*/ 1232033 h 1280160"/>
              <a:gd name="connsiteX21" fmla="*/ 1542280 w 2728830"/>
              <a:gd name="connsiteY21" fmla="*/ 1280160 h 1280160"/>
              <a:gd name="connsiteX22" fmla="*/ 1224646 w 2728830"/>
              <a:gd name="connsiteY22" fmla="*/ 1270534 h 1280160"/>
              <a:gd name="connsiteX23" fmla="*/ 1195770 w 2728830"/>
              <a:gd name="connsiteY23" fmla="*/ 1241659 h 1280160"/>
              <a:gd name="connsiteX24" fmla="*/ 1176520 w 2728830"/>
              <a:gd name="connsiteY24" fmla="*/ 1212783 h 1280160"/>
              <a:gd name="connsiteX25" fmla="*/ 685631 w 2728830"/>
              <a:gd name="connsiteY25" fmla="*/ 1203158 h 1280160"/>
              <a:gd name="connsiteX26" fmla="*/ 599004 w 2728830"/>
              <a:gd name="connsiteY26" fmla="*/ 1155031 h 1280160"/>
              <a:gd name="connsiteX27" fmla="*/ 570128 w 2728830"/>
              <a:gd name="connsiteY27" fmla="*/ 1116530 h 1280160"/>
              <a:gd name="connsiteX28" fmla="*/ 512377 w 2728830"/>
              <a:gd name="connsiteY28" fmla="*/ 1068404 h 1280160"/>
              <a:gd name="connsiteX29" fmla="*/ 194743 w 2728830"/>
              <a:gd name="connsiteY29" fmla="*/ 1058779 h 1280160"/>
              <a:gd name="connsiteX30" fmla="*/ 59989 w 2728830"/>
              <a:gd name="connsiteY30" fmla="*/ 981776 h 1280160"/>
              <a:gd name="connsiteX31" fmla="*/ 2238 w 2728830"/>
              <a:gd name="connsiteY31" fmla="*/ 972151 h 1280160"/>
              <a:gd name="connsiteX32" fmla="*/ 21488 w 2728830"/>
              <a:gd name="connsiteY32" fmla="*/ 895149 h 1280160"/>
              <a:gd name="connsiteX33" fmla="*/ 31113 w 2728830"/>
              <a:gd name="connsiteY33" fmla="*/ 789271 h 1280160"/>
              <a:gd name="connsiteX34" fmla="*/ 242869 w 2728830"/>
              <a:gd name="connsiteY34" fmla="*/ 760395 h 1280160"/>
              <a:gd name="connsiteX35" fmla="*/ 271745 w 2728830"/>
              <a:gd name="connsiteY35" fmla="*/ 702644 h 1280160"/>
              <a:gd name="connsiteX36" fmla="*/ 329497 w 2728830"/>
              <a:gd name="connsiteY36" fmla="*/ 481263 h 1280160"/>
              <a:gd name="connsiteX37" fmla="*/ 425749 w 2728830"/>
              <a:gd name="connsiteY37" fmla="*/ 413886 h 1280160"/>
              <a:gd name="connsiteX38" fmla="*/ 522002 w 2728830"/>
              <a:gd name="connsiteY38" fmla="*/ 375385 h 1280160"/>
              <a:gd name="connsiteX39" fmla="*/ 685631 w 2728830"/>
              <a:gd name="connsiteY39" fmla="*/ 346509 h 1280160"/>
              <a:gd name="connsiteX40" fmla="*/ 791509 w 2728830"/>
              <a:gd name="connsiteY40" fmla="*/ 308008 h 1280160"/>
              <a:gd name="connsiteX41" fmla="*/ 830010 w 2728830"/>
              <a:gd name="connsiteY41" fmla="*/ 221381 h 1280160"/>
              <a:gd name="connsiteX42" fmla="*/ 897387 w 2728830"/>
              <a:gd name="connsiteY42" fmla="*/ 211755 h 1280160"/>
              <a:gd name="connsiteX43" fmla="*/ 1282398 w 2728830"/>
              <a:gd name="connsiteY43" fmla="*/ 202130 h 1280160"/>
              <a:gd name="connsiteX44" fmla="*/ 1397901 w 2728830"/>
              <a:gd name="connsiteY44" fmla="*/ 57751 h 1280160"/>
              <a:gd name="connsiteX45" fmla="*/ 1455652 w 2728830"/>
              <a:gd name="connsiteY45" fmla="*/ 28875 h 1280160"/>
              <a:gd name="connsiteX46" fmla="*/ 1542280 w 2728830"/>
              <a:gd name="connsiteY46"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28830" h="1280160">
                <a:moveTo>
                  <a:pt x="1542280" y="0"/>
                </a:moveTo>
                <a:cubicBezTo>
                  <a:pt x="1574364" y="6417"/>
                  <a:pt x="1609267" y="4617"/>
                  <a:pt x="1638532" y="19250"/>
                </a:cubicBezTo>
                <a:cubicBezTo>
                  <a:pt x="1662882" y="31425"/>
                  <a:pt x="1676139" y="58689"/>
                  <a:pt x="1696284" y="77002"/>
                </a:cubicBezTo>
                <a:cubicBezTo>
                  <a:pt x="1711485" y="90821"/>
                  <a:pt x="1726035" y="106316"/>
                  <a:pt x="1744410" y="115503"/>
                </a:cubicBezTo>
                <a:cubicBezTo>
                  <a:pt x="1759043" y="122819"/>
                  <a:pt x="1776665" y="121160"/>
                  <a:pt x="1792537" y="125128"/>
                </a:cubicBezTo>
                <a:cubicBezTo>
                  <a:pt x="1802380" y="127589"/>
                  <a:pt x="1811787" y="131545"/>
                  <a:pt x="1821412" y="134753"/>
                </a:cubicBezTo>
                <a:cubicBezTo>
                  <a:pt x="1888789" y="131545"/>
                  <a:pt x="1956924" y="135702"/>
                  <a:pt x="2023543" y="125128"/>
                </a:cubicBezTo>
                <a:cubicBezTo>
                  <a:pt x="2159652" y="103524"/>
                  <a:pt x="2291200" y="56715"/>
                  <a:pt x="2427804" y="38501"/>
                </a:cubicBezTo>
                <a:cubicBezTo>
                  <a:pt x="2591528" y="16671"/>
                  <a:pt x="2524291" y="27232"/>
                  <a:pt x="2629934" y="9625"/>
                </a:cubicBezTo>
                <a:cubicBezTo>
                  <a:pt x="2681021" y="86253"/>
                  <a:pt x="2652076" y="51016"/>
                  <a:pt x="2716562" y="115503"/>
                </a:cubicBezTo>
                <a:cubicBezTo>
                  <a:pt x="2719770" y="198922"/>
                  <a:pt x="2734836" y="282729"/>
                  <a:pt x="2726187" y="365760"/>
                </a:cubicBezTo>
                <a:cubicBezTo>
                  <a:pt x="2719814" y="426945"/>
                  <a:pt x="2675842" y="555298"/>
                  <a:pt x="2649185" y="635267"/>
                </a:cubicBezTo>
                <a:cubicBezTo>
                  <a:pt x="2655602" y="664143"/>
                  <a:pt x="2691017" y="702787"/>
                  <a:pt x="2668436" y="721894"/>
                </a:cubicBezTo>
                <a:cubicBezTo>
                  <a:pt x="2631372" y="753256"/>
                  <a:pt x="2571798" y="732304"/>
                  <a:pt x="2524057" y="741145"/>
                </a:cubicBezTo>
                <a:cubicBezTo>
                  <a:pt x="2485034" y="748372"/>
                  <a:pt x="2408553" y="770021"/>
                  <a:pt x="2408553" y="770021"/>
                </a:cubicBezTo>
                <a:cubicBezTo>
                  <a:pt x="2386651" y="835728"/>
                  <a:pt x="2413884" y="756692"/>
                  <a:pt x="2370052" y="866273"/>
                </a:cubicBezTo>
                <a:cubicBezTo>
                  <a:pt x="2353455" y="907765"/>
                  <a:pt x="2337617" y="949559"/>
                  <a:pt x="2321926" y="991402"/>
                </a:cubicBezTo>
                <a:cubicBezTo>
                  <a:pt x="2302570" y="1043018"/>
                  <a:pt x="2318733" y="1019603"/>
                  <a:pt x="2283425" y="1097280"/>
                </a:cubicBezTo>
                <a:cubicBezTo>
                  <a:pt x="2271961" y="1122499"/>
                  <a:pt x="2263382" y="1133106"/>
                  <a:pt x="2235299" y="1135781"/>
                </a:cubicBezTo>
                <a:cubicBezTo>
                  <a:pt x="2110366" y="1147679"/>
                  <a:pt x="1985042" y="1155031"/>
                  <a:pt x="1859913" y="1164656"/>
                </a:cubicBezTo>
                <a:cubicBezTo>
                  <a:pt x="1837454" y="1187115"/>
                  <a:pt x="1818710" y="1214039"/>
                  <a:pt x="1792537" y="1232033"/>
                </a:cubicBezTo>
                <a:cubicBezTo>
                  <a:pt x="1708777" y="1289618"/>
                  <a:pt x="1646166" y="1274049"/>
                  <a:pt x="1542280" y="1280160"/>
                </a:cubicBezTo>
                <a:cubicBezTo>
                  <a:pt x="1436402" y="1276951"/>
                  <a:pt x="1329925" y="1282232"/>
                  <a:pt x="1224646" y="1270534"/>
                </a:cubicBezTo>
                <a:cubicBezTo>
                  <a:pt x="1211117" y="1269031"/>
                  <a:pt x="1204484" y="1252116"/>
                  <a:pt x="1195770" y="1241659"/>
                </a:cubicBezTo>
                <a:cubicBezTo>
                  <a:pt x="1188364" y="1232772"/>
                  <a:pt x="1188055" y="1213654"/>
                  <a:pt x="1176520" y="1212783"/>
                </a:cubicBezTo>
                <a:cubicBezTo>
                  <a:pt x="1013323" y="1200466"/>
                  <a:pt x="849261" y="1206366"/>
                  <a:pt x="685631" y="1203158"/>
                </a:cubicBezTo>
                <a:cubicBezTo>
                  <a:pt x="627853" y="1183898"/>
                  <a:pt x="633584" y="1195374"/>
                  <a:pt x="599004" y="1155031"/>
                </a:cubicBezTo>
                <a:cubicBezTo>
                  <a:pt x="588564" y="1142851"/>
                  <a:pt x="579452" y="1129584"/>
                  <a:pt x="570128" y="1116530"/>
                </a:cubicBezTo>
                <a:cubicBezTo>
                  <a:pt x="553364" y="1093060"/>
                  <a:pt x="548270" y="1071314"/>
                  <a:pt x="512377" y="1068404"/>
                </a:cubicBezTo>
                <a:cubicBezTo>
                  <a:pt x="406797" y="1059844"/>
                  <a:pt x="300621" y="1061987"/>
                  <a:pt x="194743" y="1058779"/>
                </a:cubicBezTo>
                <a:cubicBezTo>
                  <a:pt x="149825" y="1033111"/>
                  <a:pt x="107167" y="1003006"/>
                  <a:pt x="59989" y="981776"/>
                </a:cubicBezTo>
                <a:cubicBezTo>
                  <a:pt x="42192" y="973767"/>
                  <a:pt x="14732" y="987143"/>
                  <a:pt x="2238" y="972151"/>
                </a:cubicBezTo>
                <a:cubicBezTo>
                  <a:pt x="-8022" y="959839"/>
                  <a:pt x="20256" y="911164"/>
                  <a:pt x="21488" y="895149"/>
                </a:cubicBezTo>
                <a:cubicBezTo>
                  <a:pt x="23949" y="863159"/>
                  <a:pt x="-5784" y="811730"/>
                  <a:pt x="31113" y="789271"/>
                </a:cubicBezTo>
                <a:cubicBezTo>
                  <a:pt x="68010" y="766812"/>
                  <a:pt x="175841" y="784525"/>
                  <a:pt x="242869" y="760395"/>
                </a:cubicBezTo>
                <a:cubicBezTo>
                  <a:pt x="263119" y="753105"/>
                  <a:pt x="265366" y="723199"/>
                  <a:pt x="271745" y="702644"/>
                </a:cubicBezTo>
                <a:cubicBezTo>
                  <a:pt x="294350" y="629808"/>
                  <a:pt x="293608" y="548554"/>
                  <a:pt x="329497" y="481263"/>
                </a:cubicBezTo>
                <a:cubicBezTo>
                  <a:pt x="347927" y="446707"/>
                  <a:pt x="391993" y="433743"/>
                  <a:pt x="425749" y="413886"/>
                </a:cubicBezTo>
                <a:cubicBezTo>
                  <a:pt x="427855" y="412647"/>
                  <a:pt x="500920" y="379601"/>
                  <a:pt x="522002" y="375385"/>
                </a:cubicBezTo>
                <a:cubicBezTo>
                  <a:pt x="576312" y="364523"/>
                  <a:pt x="631509" y="358275"/>
                  <a:pt x="685631" y="346509"/>
                </a:cubicBezTo>
                <a:cubicBezTo>
                  <a:pt x="712707" y="340623"/>
                  <a:pt x="764619" y="318764"/>
                  <a:pt x="791509" y="308008"/>
                </a:cubicBezTo>
                <a:cubicBezTo>
                  <a:pt x="797756" y="283019"/>
                  <a:pt x="805522" y="236074"/>
                  <a:pt x="830010" y="221381"/>
                </a:cubicBezTo>
                <a:cubicBezTo>
                  <a:pt x="849464" y="209709"/>
                  <a:pt x="874720" y="212720"/>
                  <a:pt x="897387" y="211755"/>
                </a:cubicBezTo>
                <a:cubicBezTo>
                  <a:pt x="1025648" y="206297"/>
                  <a:pt x="1154061" y="205338"/>
                  <a:pt x="1282398" y="202130"/>
                </a:cubicBezTo>
                <a:cubicBezTo>
                  <a:pt x="1382959" y="176990"/>
                  <a:pt x="1267912" y="215596"/>
                  <a:pt x="1397901" y="57751"/>
                </a:cubicBezTo>
                <a:cubicBezTo>
                  <a:pt x="1411583" y="41137"/>
                  <a:pt x="1436838" y="39327"/>
                  <a:pt x="1455652" y="28875"/>
                </a:cubicBezTo>
                <a:cubicBezTo>
                  <a:pt x="1513654" y="-3348"/>
                  <a:pt x="1451376" y="15150"/>
                  <a:pt x="1542280" y="0"/>
                </a:cubicBezTo>
                <a:close/>
              </a:path>
            </a:pathLst>
          </a:custGeom>
          <a:noFill/>
          <a:extLst>
            <a:ext uri="{909E8E84-426E-40DD-AFC4-6F175D3DCCD1}">
              <a14:hiddenFill xmlns:a14="http://schemas.microsoft.com/office/drawing/2010/main">
                <a:solidFill>
                  <a:srgbClr val="FFFFFF"/>
                </a:solidFill>
              </a14:hiddenFill>
            </a:ext>
          </a:extLst>
        </p:spPr>
      </p:pic>
      <p:pic>
        <p:nvPicPr>
          <p:cNvPr id="19" name="Picture 18" descr="Sneeze.JPG">
            <a:extLst>
              <a:ext uri="{FF2B5EF4-FFF2-40B4-BE49-F238E27FC236}">
                <a16:creationId xmlns:a16="http://schemas.microsoft.com/office/drawing/2014/main" id="{3D74C582-F2A4-4B28-B9B8-F01AAAF2501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2362" t="6836" r="1428" b="21373"/>
          <a:stretch>
            <a:fillRect/>
          </a:stretch>
        </p:blipFill>
        <p:spPr bwMode="auto">
          <a:xfrm>
            <a:off x="2391934" y="4358861"/>
            <a:ext cx="2988263" cy="1633817"/>
          </a:xfrm>
          <a:custGeom>
            <a:avLst/>
            <a:gdLst>
              <a:gd name="connsiteX0" fmla="*/ 1542280 w 2728830"/>
              <a:gd name="connsiteY0" fmla="*/ 0 h 1280160"/>
              <a:gd name="connsiteX1" fmla="*/ 1638532 w 2728830"/>
              <a:gd name="connsiteY1" fmla="*/ 19250 h 1280160"/>
              <a:gd name="connsiteX2" fmla="*/ 1696284 w 2728830"/>
              <a:gd name="connsiteY2" fmla="*/ 77002 h 1280160"/>
              <a:gd name="connsiteX3" fmla="*/ 1744410 w 2728830"/>
              <a:gd name="connsiteY3" fmla="*/ 115503 h 1280160"/>
              <a:gd name="connsiteX4" fmla="*/ 1792537 w 2728830"/>
              <a:gd name="connsiteY4" fmla="*/ 125128 h 1280160"/>
              <a:gd name="connsiteX5" fmla="*/ 1821412 w 2728830"/>
              <a:gd name="connsiteY5" fmla="*/ 134753 h 1280160"/>
              <a:gd name="connsiteX6" fmla="*/ 2023543 w 2728830"/>
              <a:gd name="connsiteY6" fmla="*/ 125128 h 1280160"/>
              <a:gd name="connsiteX7" fmla="*/ 2427804 w 2728830"/>
              <a:gd name="connsiteY7" fmla="*/ 38501 h 1280160"/>
              <a:gd name="connsiteX8" fmla="*/ 2629934 w 2728830"/>
              <a:gd name="connsiteY8" fmla="*/ 9625 h 1280160"/>
              <a:gd name="connsiteX9" fmla="*/ 2716562 w 2728830"/>
              <a:gd name="connsiteY9" fmla="*/ 115503 h 1280160"/>
              <a:gd name="connsiteX10" fmla="*/ 2726187 w 2728830"/>
              <a:gd name="connsiteY10" fmla="*/ 365760 h 1280160"/>
              <a:gd name="connsiteX11" fmla="*/ 2649185 w 2728830"/>
              <a:gd name="connsiteY11" fmla="*/ 635267 h 1280160"/>
              <a:gd name="connsiteX12" fmla="*/ 2668436 w 2728830"/>
              <a:gd name="connsiteY12" fmla="*/ 721894 h 1280160"/>
              <a:gd name="connsiteX13" fmla="*/ 2524057 w 2728830"/>
              <a:gd name="connsiteY13" fmla="*/ 741145 h 1280160"/>
              <a:gd name="connsiteX14" fmla="*/ 2408553 w 2728830"/>
              <a:gd name="connsiteY14" fmla="*/ 770021 h 1280160"/>
              <a:gd name="connsiteX15" fmla="*/ 2370052 w 2728830"/>
              <a:gd name="connsiteY15" fmla="*/ 866273 h 1280160"/>
              <a:gd name="connsiteX16" fmla="*/ 2321926 w 2728830"/>
              <a:gd name="connsiteY16" fmla="*/ 991402 h 1280160"/>
              <a:gd name="connsiteX17" fmla="*/ 2283425 w 2728830"/>
              <a:gd name="connsiteY17" fmla="*/ 1097280 h 1280160"/>
              <a:gd name="connsiteX18" fmla="*/ 2235299 w 2728830"/>
              <a:gd name="connsiteY18" fmla="*/ 1135781 h 1280160"/>
              <a:gd name="connsiteX19" fmla="*/ 1859913 w 2728830"/>
              <a:gd name="connsiteY19" fmla="*/ 1164656 h 1280160"/>
              <a:gd name="connsiteX20" fmla="*/ 1792537 w 2728830"/>
              <a:gd name="connsiteY20" fmla="*/ 1232033 h 1280160"/>
              <a:gd name="connsiteX21" fmla="*/ 1542280 w 2728830"/>
              <a:gd name="connsiteY21" fmla="*/ 1280160 h 1280160"/>
              <a:gd name="connsiteX22" fmla="*/ 1224646 w 2728830"/>
              <a:gd name="connsiteY22" fmla="*/ 1270534 h 1280160"/>
              <a:gd name="connsiteX23" fmla="*/ 1195770 w 2728830"/>
              <a:gd name="connsiteY23" fmla="*/ 1241659 h 1280160"/>
              <a:gd name="connsiteX24" fmla="*/ 1176520 w 2728830"/>
              <a:gd name="connsiteY24" fmla="*/ 1212783 h 1280160"/>
              <a:gd name="connsiteX25" fmla="*/ 685631 w 2728830"/>
              <a:gd name="connsiteY25" fmla="*/ 1203158 h 1280160"/>
              <a:gd name="connsiteX26" fmla="*/ 599004 w 2728830"/>
              <a:gd name="connsiteY26" fmla="*/ 1155031 h 1280160"/>
              <a:gd name="connsiteX27" fmla="*/ 570128 w 2728830"/>
              <a:gd name="connsiteY27" fmla="*/ 1116530 h 1280160"/>
              <a:gd name="connsiteX28" fmla="*/ 512377 w 2728830"/>
              <a:gd name="connsiteY28" fmla="*/ 1068404 h 1280160"/>
              <a:gd name="connsiteX29" fmla="*/ 194743 w 2728830"/>
              <a:gd name="connsiteY29" fmla="*/ 1058779 h 1280160"/>
              <a:gd name="connsiteX30" fmla="*/ 59989 w 2728830"/>
              <a:gd name="connsiteY30" fmla="*/ 981776 h 1280160"/>
              <a:gd name="connsiteX31" fmla="*/ 2238 w 2728830"/>
              <a:gd name="connsiteY31" fmla="*/ 972151 h 1280160"/>
              <a:gd name="connsiteX32" fmla="*/ 21488 w 2728830"/>
              <a:gd name="connsiteY32" fmla="*/ 895149 h 1280160"/>
              <a:gd name="connsiteX33" fmla="*/ 31113 w 2728830"/>
              <a:gd name="connsiteY33" fmla="*/ 789271 h 1280160"/>
              <a:gd name="connsiteX34" fmla="*/ 242869 w 2728830"/>
              <a:gd name="connsiteY34" fmla="*/ 760395 h 1280160"/>
              <a:gd name="connsiteX35" fmla="*/ 271745 w 2728830"/>
              <a:gd name="connsiteY35" fmla="*/ 702644 h 1280160"/>
              <a:gd name="connsiteX36" fmla="*/ 329497 w 2728830"/>
              <a:gd name="connsiteY36" fmla="*/ 481263 h 1280160"/>
              <a:gd name="connsiteX37" fmla="*/ 425749 w 2728830"/>
              <a:gd name="connsiteY37" fmla="*/ 413886 h 1280160"/>
              <a:gd name="connsiteX38" fmla="*/ 522002 w 2728830"/>
              <a:gd name="connsiteY38" fmla="*/ 375385 h 1280160"/>
              <a:gd name="connsiteX39" fmla="*/ 685631 w 2728830"/>
              <a:gd name="connsiteY39" fmla="*/ 346509 h 1280160"/>
              <a:gd name="connsiteX40" fmla="*/ 791509 w 2728830"/>
              <a:gd name="connsiteY40" fmla="*/ 308008 h 1280160"/>
              <a:gd name="connsiteX41" fmla="*/ 830010 w 2728830"/>
              <a:gd name="connsiteY41" fmla="*/ 221381 h 1280160"/>
              <a:gd name="connsiteX42" fmla="*/ 897387 w 2728830"/>
              <a:gd name="connsiteY42" fmla="*/ 211755 h 1280160"/>
              <a:gd name="connsiteX43" fmla="*/ 1282398 w 2728830"/>
              <a:gd name="connsiteY43" fmla="*/ 202130 h 1280160"/>
              <a:gd name="connsiteX44" fmla="*/ 1397901 w 2728830"/>
              <a:gd name="connsiteY44" fmla="*/ 57751 h 1280160"/>
              <a:gd name="connsiteX45" fmla="*/ 1455652 w 2728830"/>
              <a:gd name="connsiteY45" fmla="*/ 28875 h 1280160"/>
              <a:gd name="connsiteX46" fmla="*/ 1542280 w 2728830"/>
              <a:gd name="connsiteY46"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28830" h="1280160">
                <a:moveTo>
                  <a:pt x="1542280" y="0"/>
                </a:moveTo>
                <a:cubicBezTo>
                  <a:pt x="1574364" y="6417"/>
                  <a:pt x="1609267" y="4617"/>
                  <a:pt x="1638532" y="19250"/>
                </a:cubicBezTo>
                <a:cubicBezTo>
                  <a:pt x="1662882" y="31425"/>
                  <a:pt x="1676139" y="58689"/>
                  <a:pt x="1696284" y="77002"/>
                </a:cubicBezTo>
                <a:cubicBezTo>
                  <a:pt x="1711485" y="90821"/>
                  <a:pt x="1726035" y="106316"/>
                  <a:pt x="1744410" y="115503"/>
                </a:cubicBezTo>
                <a:cubicBezTo>
                  <a:pt x="1759043" y="122819"/>
                  <a:pt x="1776665" y="121160"/>
                  <a:pt x="1792537" y="125128"/>
                </a:cubicBezTo>
                <a:cubicBezTo>
                  <a:pt x="1802380" y="127589"/>
                  <a:pt x="1811787" y="131545"/>
                  <a:pt x="1821412" y="134753"/>
                </a:cubicBezTo>
                <a:cubicBezTo>
                  <a:pt x="1888789" y="131545"/>
                  <a:pt x="1956924" y="135702"/>
                  <a:pt x="2023543" y="125128"/>
                </a:cubicBezTo>
                <a:cubicBezTo>
                  <a:pt x="2159652" y="103524"/>
                  <a:pt x="2291200" y="56715"/>
                  <a:pt x="2427804" y="38501"/>
                </a:cubicBezTo>
                <a:cubicBezTo>
                  <a:pt x="2591528" y="16671"/>
                  <a:pt x="2524291" y="27232"/>
                  <a:pt x="2629934" y="9625"/>
                </a:cubicBezTo>
                <a:cubicBezTo>
                  <a:pt x="2681021" y="86253"/>
                  <a:pt x="2652076" y="51016"/>
                  <a:pt x="2716562" y="115503"/>
                </a:cubicBezTo>
                <a:cubicBezTo>
                  <a:pt x="2719770" y="198922"/>
                  <a:pt x="2734836" y="282729"/>
                  <a:pt x="2726187" y="365760"/>
                </a:cubicBezTo>
                <a:cubicBezTo>
                  <a:pt x="2719814" y="426945"/>
                  <a:pt x="2675842" y="555298"/>
                  <a:pt x="2649185" y="635267"/>
                </a:cubicBezTo>
                <a:cubicBezTo>
                  <a:pt x="2655602" y="664143"/>
                  <a:pt x="2691017" y="702787"/>
                  <a:pt x="2668436" y="721894"/>
                </a:cubicBezTo>
                <a:cubicBezTo>
                  <a:pt x="2631372" y="753256"/>
                  <a:pt x="2571798" y="732304"/>
                  <a:pt x="2524057" y="741145"/>
                </a:cubicBezTo>
                <a:cubicBezTo>
                  <a:pt x="2485034" y="748372"/>
                  <a:pt x="2408553" y="770021"/>
                  <a:pt x="2408553" y="770021"/>
                </a:cubicBezTo>
                <a:cubicBezTo>
                  <a:pt x="2386651" y="835728"/>
                  <a:pt x="2413884" y="756692"/>
                  <a:pt x="2370052" y="866273"/>
                </a:cubicBezTo>
                <a:cubicBezTo>
                  <a:pt x="2353455" y="907765"/>
                  <a:pt x="2337617" y="949559"/>
                  <a:pt x="2321926" y="991402"/>
                </a:cubicBezTo>
                <a:cubicBezTo>
                  <a:pt x="2302570" y="1043018"/>
                  <a:pt x="2318733" y="1019603"/>
                  <a:pt x="2283425" y="1097280"/>
                </a:cubicBezTo>
                <a:cubicBezTo>
                  <a:pt x="2271961" y="1122499"/>
                  <a:pt x="2263382" y="1133106"/>
                  <a:pt x="2235299" y="1135781"/>
                </a:cubicBezTo>
                <a:cubicBezTo>
                  <a:pt x="2110366" y="1147679"/>
                  <a:pt x="1985042" y="1155031"/>
                  <a:pt x="1859913" y="1164656"/>
                </a:cubicBezTo>
                <a:cubicBezTo>
                  <a:pt x="1837454" y="1187115"/>
                  <a:pt x="1818710" y="1214039"/>
                  <a:pt x="1792537" y="1232033"/>
                </a:cubicBezTo>
                <a:cubicBezTo>
                  <a:pt x="1708777" y="1289618"/>
                  <a:pt x="1646166" y="1274049"/>
                  <a:pt x="1542280" y="1280160"/>
                </a:cubicBezTo>
                <a:cubicBezTo>
                  <a:pt x="1436402" y="1276951"/>
                  <a:pt x="1329925" y="1282232"/>
                  <a:pt x="1224646" y="1270534"/>
                </a:cubicBezTo>
                <a:cubicBezTo>
                  <a:pt x="1211117" y="1269031"/>
                  <a:pt x="1204484" y="1252116"/>
                  <a:pt x="1195770" y="1241659"/>
                </a:cubicBezTo>
                <a:cubicBezTo>
                  <a:pt x="1188364" y="1232772"/>
                  <a:pt x="1188055" y="1213654"/>
                  <a:pt x="1176520" y="1212783"/>
                </a:cubicBezTo>
                <a:cubicBezTo>
                  <a:pt x="1013323" y="1200466"/>
                  <a:pt x="849261" y="1206366"/>
                  <a:pt x="685631" y="1203158"/>
                </a:cubicBezTo>
                <a:cubicBezTo>
                  <a:pt x="627853" y="1183898"/>
                  <a:pt x="633584" y="1195374"/>
                  <a:pt x="599004" y="1155031"/>
                </a:cubicBezTo>
                <a:cubicBezTo>
                  <a:pt x="588564" y="1142851"/>
                  <a:pt x="579452" y="1129584"/>
                  <a:pt x="570128" y="1116530"/>
                </a:cubicBezTo>
                <a:cubicBezTo>
                  <a:pt x="553364" y="1093060"/>
                  <a:pt x="548270" y="1071314"/>
                  <a:pt x="512377" y="1068404"/>
                </a:cubicBezTo>
                <a:cubicBezTo>
                  <a:pt x="406797" y="1059844"/>
                  <a:pt x="300621" y="1061987"/>
                  <a:pt x="194743" y="1058779"/>
                </a:cubicBezTo>
                <a:cubicBezTo>
                  <a:pt x="149825" y="1033111"/>
                  <a:pt x="107167" y="1003006"/>
                  <a:pt x="59989" y="981776"/>
                </a:cubicBezTo>
                <a:cubicBezTo>
                  <a:pt x="42192" y="973767"/>
                  <a:pt x="14732" y="987143"/>
                  <a:pt x="2238" y="972151"/>
                </a:cubicBezTo>
                <a:cubicBezTo>
                  <a:pt x="-8022" y="959839"/>
                  <a:pt x="20256" y="911164"/>
                  <a:pt x="21488" y="895149"/>
                </a:cubicBezTo>
                <a:cubicBezTo>
                  <a:pt x="23949" y="863159"/>
                  <a:pt x="-5784" y="811730"/>
                  <a:pt x="31113" y="789271"/>
                </a:cubicBezTo>
                <a:cubicBezTo>
                  <a:pt x="68010" y="766812"/>
                  <a:pt x="175841" y="784525"/>
                  <a:pt x="242869" y="760395"/>
                </a:cubicBezTo>
                <a:cubicBezTo>
                  <a:pt x="263119" y="753105"/>
                  <a:pt x="265366" y="723199"/>
                  <a:pt x="271745" y="702644"/>
                </a:cubicBezTo>
                <a:cubicBezTo>
                  <a:pt x="294350" y="629808"/>
                  <a:pt x="293608" y="548554"/>
                  <a:pt x="329497" y="481263"/>
                </a:cubicBezTo>
                <a:cubicBezTo>
                  <a:pt x="347927" y="446707"/>
                  <a:pt x="391993" y="433743"/>
                  <a:pt x="425749" y="413886"/>
                </a:cubicBezTo>
                <a:cubicBezTo>
                  <a:pt x="427855" y="412647"/>
                  <a:pt x="500920" y="379601"/>
                  <a:pt x="522002" y="375385"/>
                </a:cubicBezTo>
                <a:cubicBezTo>
                  <a:pt x="576312" y="364523"/>
                  <a:pt x="631509" y="358275"/>
                  <a:pt x="685631" y="346509"/>
                </a:cubicBezTo>
                <a:cubicBezTo>
                  <a:pt x="712707" y="340623"/>
                  <a:pt x="764619" y="318764"/>
                  <a:pt x="791509" y="308008"/>
                </a:cubicBezTo>
                <a:cubicBezTo>
                  <a:pt x="797756" y="283019"/>
                  <a:pt x="805522" y="236074"/>
                  <a:pt x="830010" y="221381"/>
                </a:cubicBezTo>
                <a:cubicBezTo>
                  <a:pt x="849464" y="209709"/>
                  <a:pt x="874720" y="212720"/>
                  <a:pt x="897387" y="211755"/>
                </a:cubicBezTo>
                <a:cubicBezTo>
                  <a:pt x="1025648" y="206297"/>
                  <a:pt x="1154061" y="205338"/>
                  <a:pt x="1282398" y="202130"/>
                </a:cubicBezTo>
                <a:cubicBezTo>
                  <a:pt x="1382959" y="176990"/>
                  <a:pt x="1267912" y="215596"/>
                  <a:pt x="1397901" y="57751"/>
                </a:cubicBezTo>
                <a:cubicBezTo>
                  <a:pt x="1411583" y="41137"/>
                  <a:pt x="1436838" y="39327"/>
                  <a:pt x="1455652" y="28875"/>
                </a:cubicBezTo>
                <a:cubicBezTo>
                  <a:pt x="1513654" y="-3348"/>
                  <a:pt x="1451376" y="15150"/>
                  <a:pt x="1542280" y="0"/>
                </a:cubicBezTo>
                <a:close/>
              </a:path>
            </a:pathLst>
          </a:cu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31B1883-58BA-4741-A339-8027742D177F}"/>
              </a:ext>
            </a:extLst>
          </p:cNvPr>
          <p:cNvPicPr>
            <a:picLocks noChangeAspect="1"/>
          </p:cNvPicPr>
          <p:nvPr/>
        </p:nvPicPr>
        <p:blipFill rotWithShape="1">
          <a:blip r:embed="rId3"/>
          <a:srcRect l="4460" t="49407" r="3408" b="24256"/>
          <a:stretch/>
        </p:blipFill>
        <p:spPr>
          <a:xfrm>
            <a:off x="7457420" y="5269183"/>
            <a:ext cx="3797301" cy="550838"/>
          </a:xfrm>
          <a:prstGeom prst="rect">
            <a:avLst/>
          </a:prstGeom>
          <a:ln w="38100">
            <a:solidFill>
              <a:srgbClr val="0161B3"/>
            </a:solidFill>
          </a:ln>
        </p:spPr>
      </p:pic>
      <p:sp>
        <p:nvSpPr>
          <p:cNvPr id="22" name="Rectangle 21">
            <a:extLst>
              <a:ext uri="{FF2B5EF4-FFF2-40B4-BE49-F238E27FC236}">
                <a16:creationId xmlns:a16="http://schemas.microsoft.com/office/drawing/2014/main" id="{950259D4-24F4-49FE-BBF1-A47708F67602}"/>
              </a:ext>
            </a:extLst>
          </p:cNvPr>
          <p:cNvSpPr/>
          <p:nvPr/>
        </p:nvSpPr>
        <p:spPr>
          <a:xfrm>
            <a:off x="6286499" y="5435600"/>
            <a:ext cx="3768913" cy="47400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53785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wipe(left)">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wipe(left)">
                                      <p:cBhvr>
                                        <p:cTn id="22" dur="500"/>
                                        <p:tgtEl>
                                          <p:spTgt spid="33">
                                            <p:txEl>
                                              <p:pRg st="0" end="0"/>
                                            </p:txEl>
                                          </p:spTgt>
                                        </p:tgtEl>
                                      </p:cBhvr>
                                    </p:animEffect>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19"/>
                                        </p:tgtEl>
                                      </p:cBhvr>
                                    </p:animEffect>
                                    <p:animScale>
                                      <p:cBhvr>
                                        <p:cTn id="25" dur="250" autoRev="1" fill="hold"/>
                                        <p:tgtEl>
                                          <p:spTgt spid="19"/>
                                        </p:tgtEl>
                                      </p:cBhvr>
                                      <p:by x="105000" y="105000"/>
                                    </p:animScale>
                                  </p:childTnLst>
                                </p:cTn>
                              </p:par>
                              <p:par>
                                <p:cTn id="26" presetID="21" presetClass="entr" presetSubtype="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par>
                                <p:cTn id="29" presetID="6" presetClass="emph" presetSubtype="0" repeatCount="indefinite" fill="hold" nodeType="withEffect">
                                  <p:stCondLst>
                                    <p:cond delay="0"/>
                                  </p:stCondLst>
                                  <p:childTnLst>
                                    <p:animScale>
                                      <p:cBhvr>
                                        <p:cTn id="30"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5FFF-9369-4598-B232-A39D4CAC30C5}"/>
              </a:ext>
            </a:extLst>
          </p:cNvPr>
          <p:cNvSpPr>
            <a:spLocks noGrp="1"/>
          </p:cNvSpPr>
          <p:nvPr>
            <p:ph type="title"/>
          </p:nvPr>
        </p:nvSpPr>
        <p:spPr/>
        <p:txBody>
          <a:bodyPr>
            <a:noAutofit/>
          </a:bodyPr>
          <a:lstStyle/>
          <a:p>
            <a:r>
              <a:rPr lang="en-GB" sz="4000" b="1" dirty="0">
                <a:latin typeface="Tw Cen MT" panose="020B0602020104020603" pitchFamily="34" charset="0"/>
              </a:rPr>
              <a:t>Hand hygiene</a:t>
            </a:r>
          </a:p>
        </p:txBody>
      </p:sp>
      <p:sp>
        <p:nvSpPr>
          <p:cNvPr id="3" name="Content Placeholder 2">
            <a:extLst>
              <a:ext uri="{FF2B5EF4-FFF2-40B4-BE49-F238E27FC236}">
                <a16:creationId xmlns:a16="http://schemas.microsoft.com/office/drawing/2014/main" id="{2FD80F79-E001-498E-95E0-449F7208DB3A}"/>
              </a:ext>
            </a:extLst>
          </p:cNvPr>
          <p:cNvSpPr>
            <a:spLocks noGrp="1"/>
          </p:cNvSpPr>
          <p:nvPr>
            <p:ph sz="quarter" idx="10"/>
          </p:nvPr>
        </p:nvSpPr>
        <p:spPr>
          <a:xfrm>
            <a:off x="781878" y="1833142"/>
            <a:ext cx="10641498" cy="4567658"/>
          </a:xfrm>
        </p:spPr>
        <p:txBody>
          <a:bodyPr>
            <a:normAutofit/>
          </a:bodyPr>
          <a:lstStyle/>
          <a:p>
            <a:pPr marL="0" indent="0" algn="ctr">
              <a:buNone/>
            </a:pPr>
            <a:r>
              <a:rPr lang="en-GB" sz="2400" dirty="0">
                <a:latin typeface="Tw Cen MT" panose="020B0602020104020603" pitchFamily="34" charset="0"/>
              </a:rPr>
              <a:t>Hand hygiene must be performed immediately:</a:t>
            </a:r>
          </a:p>
          <a:p>
            <a:pPr marL="0" indent="0">
              <a:buNone/>
            </a:pPr>
            <a:endParaRPr lang="en-GB" sz="2400" dirty="0"/>
          </a:p>
          <a:p>
            <a:pPr marL="0" indent="0">
              <a:buNone/>
            </a:pPr>
            <a:endParaRPr lang="en-GB" sz="2400" dirty="0"/>
          </a:p>
          <a:p>
            <a:pPr marL="0" indent="0">
              <a:buNone/>
            </a:pPr>
            <a:endParaRPr lang="en-GB" sz="2400" dirty="0"/>
          </a:p>
          <a:p>
            <a:pPr marL="0" indent="0" algn="ctr">
              <a:buNone/>
            </a:pPr>
            <a:r>
              <a:rPr lang="en-GB" sz="2200" dirty="0">
                <a:latin typeface="Tw Cen MT" panose="020B0602020104020603" pitchFamily="34" charset="0"/>
              </a:rPr>
              <a:t>This includes putting on and removing PPE, equipment decontamination and waste handling</a:t>
            </a:r>
          </a:p>
          <a:p>
            <a:pPr marL="0" indent="0">
              <a:buNone/>
            </a:pPr>
            <a:endParaRPr lang="en-GB" sz="2400" dirty="0">
              <a:latin typeface="Tw Cen MT" panose="020B0602020104020603" pitchFamily="34" charset="0"/>
            </a:endParaRPr>
          </a:p>
          <a:p>
            <a:pPr marL="0" indent="0">
              <a:buNone/>
            </a:pPr>
            <a:endParaRPr lang="en-GB" sz="2000" dirty="0">
              <a:latin typeface="Tw Cen MT" panose="020B0602020104020603" pitchFamily="34" charset="0"/>
            </a:endParaRPr>
          </a:p>
          <a:p>
            <a:pPr marL="0" indent="0">
              <a:buNone/>
            </a:pPr>
            <a:endParaRPr lang="en-GB" sz="2000" dirty="0">
              <a:latin typeface="Tw Cen MT" panose="020B0602020104020603" pitchFamily="34" charset="0"/>
            </a:endParaRPr>
          </a:p>
          <a:p>
            <a:pPr marL="0" indent="0">
              <a:buNone/>
            </a:pPr>
            <a:r>
              <a:rPr lang="en-GB" sz="2000" dirty="0">
                <a:latin typeface="Tw Cen MT" panose="020B0602020104020603" pitchFamily="34" charset="0"/>
              </a:rPr>
              <a:t> </a:t>
            </a:r>
            <a:endParaRPr lang="en-GB" dirty="0"/>
          </a:p>
          <a:p>
            <a:endParaRPr lang="en-GB" dirty="0"/>
          </a:p>
          <a:p>
            <a:endParaRPr lang="en-GB" dirty="0"/>
          </a:p>
        </p:txBody>
      </p:sp>
      <p:pic>
        <p:nvPicPr>
          <p:cNvPr id="5" name="Picture 4">
            <a:extLst>
              <a:ext uri="{FF2B5EF4-FFF2-40B4-BE49-F238E27FC236}">
                <a16:creationId xmlns:a16="http://schemas.microsoft.com/office/drawing/2014/main" id="{104A3830-B1D0-4622-AF46-CA43360BE6E7}"/>
              </a:ext>
            </a:extLst>
          </p:cNvPr>
          <p:cNvPicPr>
            <a:picLocks noChangeAspect="1"/>
          </p:cNvPicPr>
          <p:nvPr/>
        </p:nvPicPr>
        <p:blipFill>
          <a:blip r:embed="rId2"/>
          <a:stretch>
            <a:fillRect/>
          </a:stretch>
        </p:blipFill>
        <p:spPr>
          <a:xfrm>
            <a:off x="2619910" y="2324100"/>
            <a:ext cx="7194015" cy="1285875"/>
          </a:xfrm>
          <a:prstGeom prst="rect">
            <a:avLst/>
          </a:prstGeom>
        </p:spPr>
      </p:pic>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E6D61A54-0EDB-439E-92FF-8FB9D326B059}"/>
                  </a:ext>
                </a:extLst>
              </p:cNvPr>
              <p:cNvGraphicFramePr>
                <a:graphicFrameLocks noChangeAspect="1"/>
              </p:cNvGraphicFramePr>
              <p:nvPr>
                <p:extLst>
                  <p:ext uri="{D42A27DB-BD31-4B8C-83A1-F6EECF244321}">
                    <p14:modId xmlns:p14="http://schemas.microsoft.com/office/powerpoint/2010/main" val="3042828201"/>
                  </p:ext>
                </p:extLst>
              </p:nvPr>
            </p:nvGraphicFramePr>
            <p:xfrm>
              <a:off x="8543005" y="4104560"/>
              <a:ext cx="2941599" cy="2200142"/>
            </p:xfrm>
            <a:graphic>
              <a:graphicData uri="http://schemas.microsoft.com/office/powerpoint/2016/slidezoom">
                <pslz:sldZm>
                  <pslz:sldZmObj sldId="458" cId="3616738338">
                    <pslz:zmPr id="{0BA0F7DB-B065-4A5E-A3C2-6F12870B9FBB}" returnToParent="0" imageType="cover" transitionDur="1000">
                      <p166:blipFill xmlns:p166="http://schemas.microsoft.com/office/powerpoint/2016/6/main">
                        <a:blip r:embed="rId3"/>
                        <a:stretch>
                          <a:fillRect/>
                        </a:stretch>
                      </p166:blipFill>
                      <p166:spPr xmlns:p166="http://schemas.microsoft.com/office/powerpoint/2016/6/main">
                        <a:xfrm>
                          <a:off x="0" y="0"/>
                          <a:ext cx="2941599" cy="2200142"/>
                        </a:xfrm>
                        <a:prstGeom prst="rect">
                          <a:avLst/>
                        </a:prstGeom>
                        <a:ln w="3175">
                          <a:solidFill>
                            <a:srgbClr val="98012E"/>
                          </a:solidFill>
                        </a:ln>
                      </p166:spPr>
                    </pslz:zmPr>
                  </pslz:sldZmObj>
                </pslz:sldZm>
              </a:graphicData>
            </a:graphic>
          </p:graphicFrame>
        </mc:Choice>
        <mc:Fallback xmlns="">
          <p:pic>
            <p:nvPicPr>
              <p:cNvPr id="7" name="Slide Zoom 6">
                <a:hlinkClick r:id="rId5" action="ppaction://hlinksldjump"/>
                <a:extLst>
                  <a:ext uri="{FF2B5EF4-FFF2-40B4-BE49-F238E27FC236}">
                    <a16:creationId xmlns:a16="http://schemas.microsoft.com/office/drawing/2014/main" id="{E6D61A54-0EDB-439E-92FF-8FB9D326B059}"/>
                  </a:ext>
                </a:extLst>
              </p:cNvPr>
              <p:cNvPicPr>
                <a:picLocks noGrp="1" noRot="1" noChangeAspect="1" noMove="1" noResize="1" noEditPoints="1" noAdjustHandles="1" noChangeArrowheads="1" noChangeShapeType="1"/>
              </p:cNvPicPr>
              <p:nvPr/>
            </p:nvPicPr>
            <p:blipFill>
              <a:blip r:embed="rId4"/>
              <a:stretch>
                <a:fillRect/>
              </a:stretch>
            </p:blipFill>
            <p:spPr>
              <a:xfrm>
                <a:off x="8543005" y="4104560"/>
                <a:ext cx="2941599" cy="2200142"/>
              </a:xfrm>
              <a:prstGeom prst="rect">
                <a:avLst/>
              </a:prstGeom>
              <a:ln w="3175">
                <a:solidFill>
                  <a:srgbClr val="98012E"/>
                </a:solidFill>
              </a:ln>
            </p:spPr>
          </p:pic>
        </mc:Fallback>
      </mc:AlternateContent>
      <p:pic>
        <p:nvPicPr>
          <p:cNvPr id="8" name="Picture 7">
            <a:extLst>
              <a:ext uri="{FF2B5EF4-FFF2-40B4-BE49-F238E27FC236}">
                <a16:creationId xmlns:a16="http://schemas.microsoft.com/office/drawing/2014/main" id="{91FA4D60-AAE0-4BE8-9EF6-924DA418641C}"/>
              </a:ext>
            </a:extLst>
          </p:cNvPr>
          <p:cNvPicPr>
            <a:picLocks noChangeAspect="1"/>
          </p:cNvPicPr>
          <p:nvPr/>
        </p:nvPicPr>
        <p:blipFill>
          <a:blip r:embed="rId6"/>
          <a:stretch>
            <a:fillRect/>
          </a:stretch>
        </p:blipFill>
        <p:spPr>
          <a:xfrm>
            <a:off x="781878" y="4146836"/>
            <a:ext cx="7218290" cy="2200143"/>
          </a:xfrm>
          <a:prstGeom prst="rect">
            <a:avLst/>
          </a:prstGeom>
        </p:spPr>
      </p:pic>
    </p:spTree>
    <p:extLst>
      <p:ext uri="{BB962C8B-B14F-4D97-AF65-F5344CB8AC3E}">
        <p14:creationId xmlns:p14="http://schemas.microsoft.com/office/powerpoint/2010/main" val="16126415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7D027F-933B-489F-BC55-7C86FB02AFEB}"/>
              </a:ext>
            </a:extLst>
          </p:cNvPr>
          <p:cNvPicPr/>
          <p:nvPr/>
        </p:nvPicPr>
        <p:blipFill>
          <a:blip r:embed="rId2"/>
          <a:stretch>
            <a:fillRect/>
          </a:stretch>
        </p:blipFill>
        <p:spPr>
          <a:xfrm>
            <a:off x="6736422" y="0"/>
            <a:ext cx="5099550" cy="6858000"/>
          </a:xfrm>
          <a:prstGeom prst="rect">
            <a:avLst/>
          </a:prstGeom>
        </p:spPr>
      </p:pic>
      <p:pic>
        <p:nvPicPr>
          <p:cNvPr id="4" name="Picture 3">
            <a:extLst>
              <a:ext uri="{FF2B5EF4-FFF2-40B4-BE49-F238E27FC236}">
                <a16:creationId xmlns:a16="http://schemas.microsoft.com/office/drawing/2014/main" id="{B30B33A6-5C1B-491C-B313-C8C123A767DD}"/>
              </a:ext>
            </a:extLst>
          </p:cNvPr>
          <p:cNvPicPr/>
          <p:nvPr/>
        </p:nvPicPr>
        <p:blipFill>
          <a:blip r:embed="rId3"/>
          <a:stretch>
            <a:fillRect/>
          </a:stretch>
        </p:blipFill>
        <p:spPr>
          <a:xfrm>
            <a:off x="356028" y="0"/>
            <a:ext cx="5099550" cy="6858000"/>
          </a:xfrm>
          <a:prstGeom prst="rect">
            <a:avLst/>
          </a:prstGeom>
        </p:spPr>
      </p:pic>
    </p:spTree>
    <p:extLst>
      <p:ext uri="{BB962C8B-B14F-4D97-AF65-F5344CB8AC3E}">
        <p14:creationId xmlns:p14="http://schemas.microsoft.com/office/powerpoint/2010/main" val="36167383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9" ma:contentTypeDescription="Create a new document." ma:contentTypeScope="" ma:versionID="8169ffbeba509925200f3a3d0b494290">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96a69e71d600c1e148d8985e5128b887"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element ref="ns4: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element name="Date" ma:index="16"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5d66da30-c57e-467e-bd92-94ce3dcc2d9c">2020-02-06T00:00:00+00:00</Date>
    <TaxKeywordTaxHTField xmlns="f90e7bc6-a3db-487f-b513-bfabef5bed32">
      <Terms xmlns="http://schemas.microsoft.com/office/infopath/2007/PartnerControls"/>
    </TaxKeywordTaxHTField>
    <template xmlns="5d66da30-c57e-467e-bd92-94ce3dcc2d9c">Presentation</template>
    <TaxCatchAll xmlns="cccaf3ac-2de9-44d4-aa31-54302fceb5f7"/>
  </documentManagement>
</p:properties>
</file>

<file path=customXml/itemProps1.xml><?xml version="1.0" encoding="utf-8"?>
<ds:datastoreItem xmlns:ds="http://schemas.openxmlformats.org/officeDocument/2006/customXml" ds:itemID="{29CE14AB-F942-4F81-98BA-13239629B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cccaf3ac-2de9-44d4-aa31-54302fceb5f7"/>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5d66da30-c57e-467e-bd92-94ce3dcc2d9c"/>
    <ds:schemaRef ds:uri="f90e7bc6-a3db-487f-b513-bfabef5bed3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12907</TotalTime>
  <Words>4297</Words>
  <Application>Microsoft Office PowerPoint</Application>
  <PresentationFormat>Widescreen</PresentationFormat>
  <Paragraphs>706</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Tw Cen MT</vt:lpstr>
      <vt:lpstr>Custom Design</vt:lpstr>
      <vt:lpstr>Resumption of NHS Dentistry</vt:lpstr>
      <vt:lpstr>Coronavirus</vt:lpstr>
      <vt:lpstr>Categories of clinically vulnerable people</vt:lpstr>
      <vt:lpstr>Categories of shielded people (extremely vulnerable)</vt:lpstr>
      <vt:lpstr>Transmission and protection</vt:lpstr>
      <vt:lpstr>AGPs and non-AGPs</vt:lpstr>
      <vt:lpstr>Respiratory hygiene</vt:lpstr>
      <vt:lpstr>Hand hygiene</vt:lpstr>
      <vt:lpstr>PowerPoint Presentation</vt:lpstr>
      <vt:lpstr>PowerPoint Presentation</vt:lpstr>
      <vt:lpstr>PowerPoint Presentation</vt:lpstr>
      <vt:lpstr>PowerPoint Presentation</vt:lpstr>
      <vt:lpstr>PowerPoint Presentation</vt:lpstr>
      <vt:lpstr>Care Home residents</vt:lpstr>
      <vt:lpstr>Smoking and COVID-19</vt:lpstr>
      <vt:lpstr>Essential guidance documents</vt:lpstr>
      <vt:lpstr>PowerPoint Presentation</vt:lpstr>
      <vt:lpstr>PowerPoint Presentation</vt:lpstr>
      <vt:lpstr>PowerPoint Presentation</vt:lpstr>
      <vt:lpstr>PowerPoint Presentation</vt:lpstr>
      <vt:lpstr>PowerPoint Presentation</vt:lpstr>
      <vt:lpstr>PowerPoint Presentation</vt:lpstr>
      <vt:lpstr>Five steps for preparation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risk-assessment: STEP 1</vt:lpstr>
      <vt:lpstr>COVID-19 risk assessment: STEP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Kennedy, Jennifer</cp:lastModifiedBy>
  <cp:revision>390</cp:revision>
  <dcterms:created xsi:type="dcterms:W3CDTF">2017-05-03T08:06:17Z</dcterms:created>
  <dcterms:modified xsi:type="dcterms:W3CDTF">2020-06-10T10:35:52Z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0x010100A54A07F297CB714AA444711BE03C57E6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