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6.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9.xml" ContentType="application/vnd.openxmlformats-officedocument.theme+xml"/>
  <Override PartName="/ppt/tags/tag2.xml" ContentType="application/vnd.openxmlformats-officedocument.presentationml.tags+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0.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1.xml" ContentType="application/vnd.openxmlformats-officedocument.theme+xml"/>
  <Override PartName="/ppt/tags/tag3.xml" ContentType="application/vnd.openxmlformats-officedocument.presentationml.tags+xml"/>
  <Override PartName="/ppt/theme/theme2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6" r:id="rId2"/>
    <p:sldMasterId id="2147483731" r:id="rId3"/>
    <p:sldMasterId id="2147483802" r:id="rId4"/>
    <p:sldMasterId id="2147483816" r:id="rId5"/>
    <p:sldMasterId id="2147483830" r:id="rId6"/>
    <p:sldMasterId id="2147483875" r:id="rId7"/>
    <p:sldMasterId id="2147483927" r:id="rId8"/>
    <p:sldMasterId id="2147483933" r:id="rId9"/>
    <p:sldMasterId id="2147483949" r:id="rId10"/>
    <p:sldMasterId id="2147483963" r:id="rId11"/>
    <p:sldMasterId id="2147483998" r:id="rId12"/>
    <p:sldMasterId id="2147484011" r:id="rId13"/>
    <p:sldMasterId id="2147484025" r:id="rId14"/>
    <p:sldMasterId id="2147484030" r:id="rId15"/>
    <p:sldMasterId id="2147484044" r:id="rId16"/>
    <p:sldMasterId id="2147484056" r:id="rId17"/>
    <p:sldMasterId id="2147484073" r:id="rId18"/>
    <p:sldMasterId id="2147484102" r:id="rId19"/>
    <p:sldMasterId id="2147484137" r:id="rId20"/>
    <p:sldMasterId id="2147484143" r:id="rId21"/>
  </p:sldMasterIdLst>
  <p:notesMasterIdLst>
    <p:notesMasterId r:id="rId82"/>
  </p:notesMasterIdLst>
  <p:sldIdLst>
    <p:sldId id="282" r:id="rId22"/>
    <p:sldId id="6358" r:id="rId23"/>
    <p:sldId id="6359" r:id="rId24"/>
    <p:sldId id="6361" r:id="rId25"/>
    <p:sldId id="6362" r:id="rId26"/>
    <p:sldId id="6365" r:id="rId27"/>
    <p:sldId id="6371" r:id="rId28"/>
    <p:sldId id="6375" r:id="rId29"/>
    <p:sldId id="6376" r:id="rId30"/>
    <p:sldId id="6377" r:id="rId31"/>
    <p:sldId id="6378" r:id="rId32"/>
    <p:sldId id="6379" r:id="rId33"/>
    <p:sldId id="6381" r:id="rId34"/>
    <p:sldId id="6382" r:id="rId35"/>
    <p:sldId id="6384" r:id="rId36"/>
    <p:sldId id="6385" r:id="rId37"/>
    <p:sldId id="6386" r:id="rId38"/>
    <p:sldId id="6387" r:id="rId39"/>
    <p:sldId id="6388" r:id="rId40"/>
    <p:sldId id="6389" r:id="rId41"/>
    <p:sldId id="6390" r:id="rId42"/>
    <p:sldId id="6407" r:id="rId43"/>
    <p:sldId id="6406" r:id="rId44"/>
    <p:sldId id="6405" r:id="rId45"/>
    <p:sldId id="6408" r:id="rId46"/>
    <p:sldId id="6409" r:id="rId47"/>
    <p:sldId id="6410" r:id="rId48"/>
    <p:sldId id="6441" r:id="rId49"/>
    <p:sldId id="6411" r:id="rId50"/>
    <p:sldId id="6447" r:id="rId51"/>
    <p:sldId id="6448" r:id="rId52"/>
    <p:sldId id="6449" r:id="rId53"/>
    <p:sldId id="6450" r:id="rId54"/>
    <p:sldId id="6451" r:id="rId55"/>
    <p:sldId id="6452" r:id="rId56"/>
    <p:sldId id="6453" r:id="rId57"/>
    <p:sldId id="6454" r:id="rId58"/>
    <p:sldId id="6455" r:id="rId59"/>
    <p:sldId id="6456" r:id="rId60"/>
    <p:sldId id="6457" r:id="rId61"/>
    <p:sldId id="6412" r:id="rId62"/>
    <p:sldId id="6413" r:id="rId63"/>
    <p:sldId id="6414" r:id="rId64"/>
    <p:sldId id="6421" r:id="rId65"/>
    <p:sldId id="6438" r:id="rId66"/>
    <p:sldId id="6439" r:id="rId67"/>
    <p:sldId id="6440" r:id="rId68"/>
    <p:sldId id="6426" r:id="rId69"/>
    <p:sldId id="6437" r:id="rId70"/>
    <p:sldId id="6427" r:id="rId71"/>
    <p:sldId id="6428" r:id="rId72"/>
    <p:sldId id="6429" r:id="rId73"/>
    <p:sldId id="6430" r:id="rId74"/>
    <p:sldId id="6431" r:id="rId75"/>
    <p:sldId id="6442" r:id="rId76"/>
    <p:sldId id="6445" r:id="rId77"/>
    <p:sldId id="6443" r:id="rId78"/>
    <p:sldId id="6444" r:id="rId79"/>
    <p:sldId id="6434" r:id="rId80"/>
    <p:sldId id="6446"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Coane" initials="SC" lastIdx="10" clrIdx="0">
    <p:extLst/>
  </p:cmAuthor>
  <p:cmAuthor id="2" name="Desai, Neha" initials="DN"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27" autoAdjust="0"/>
    <p:restoredTop sz="93817" autoAdjust="0"/>
  </p:normalViewPr>
  <p:slideViewPr>
    <p:cSldViewPr snapToGrid="0" showGuides="1">
      <p:cViewPr>
        <p:scale>
          <a:sx n="77" d="100"/>
          <a:sy n="77" d="100"/>
        </p:scale>
        <p:origin x="-204" y="-64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30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notesMaster" Target="notesMasters/notesMaster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dirty="0">
                <a:solidFill>
                  <a:schemeClr val="tx1"/>
                </a:solidFill>
              </a:rPr>
              <a:t>Excess Mortality vs Risk Factors uncontrolled</a:t>
            </a:r>
          </a:p>
        </c:rich>
      </c:tx>
      <c:layout>
        <c:manualLayout>
          <c:xMode val="edge"/>
          <c:yMode val="edge"/>
          <c:x val="0.18972434984523984"/>
          <c:y val="2.0227557365830505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Age &lt; 55</c:v>
                </c:pt>
              </c:strCache>
            </c:strRef>
          </c:tx>
          <c:spPr>
            <a:solidFill>
              <a:schemeClr val="accent1"/>
            </a:solidFill>
            <a:ln>
              <a:noFill/>
            </a:ln>
            <a:effectLst/>
          </c:spPr>
          <c:invertIfNegative val="0"/>
          <c:dLbls>
            <c:dLbl>
              <c:idx val="0"/>
              <c:layout>
                <c:manualLayout>
                  <c:x val="-9.5025976260964783E-3"/>
                  <c:y val="-1.34850382438871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291-4DB9-83BE-7BF85993A1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Risk Factors</c:v>
                </c:pt>
                <c:pt idx="1">
                  <c:v>1 Risk Factor</c:v>
                </c:pt>
                <c:pt idx="2">
                  <c:v>2 Risk Factor</c:v>
                </c:pt>
                <c:pt idx="3">
                  <c:v>3 Risk Factor</c:v>
                </c:pt>
                <c:pt idx="4">
                  <c:v>4 Risk Factor</c:v>
                </c:pt>
                <c:pt idx="5">
                  <c:v>5 Risk Factor</c:v>
                </c:pt>
              </c:strCache>
            </c:strRef>
          </c:cat>
          <c:val>
            <c:numRef>
              <c:f>Sheet1!$B$2:$B$7</c:f>
              <c:numCache>
                <c:formatCode>General</c:formatCode>
                <c:ptCount val="6"/>
                <c:pt idx="0">
                  <c:v>1.29</c:v>
                </c:pt>
                <c:pt idx="1">
                  <c:v>1.56</c:v>
                </c:pt>
                <c:pt idx="2">
                  <c:v>1.68</c:v>
                </c:pt>
                <c:pt idx="3">
                  <c:v>2.21</c:v>
                </c:pt>
                <c:pt idx="4">
                  <c:v>2.8</c:v>
                </c:pt>
                <c:pt idx="5">
                  <c:v>4.99</c:v>
                </c:pt>
              </c:numCache>
            </c:numRef>
          </c:val>
          <c:extLst xmlns:c16r2="http://schemas.microsoft.com/office/drawing/2015/06/chart">
            <c:ext xmlns:c16="http://schemas.microsoft.com/office/drawing/2014/chart" uri="{C3380CC4-5D6E-409C-BE32-E72D297353CC}">
              <c16:uniqueId val="{00000000-FE99-4E96-B8A2-99707C81CF32}"/>
            </c:ext>
          </c:extLst>
        </c:ser>
        <c:ser>
          <c:idx val="1"/>
          <c:order val="1"/>
          <c:tx>
            <c:strRef>
              <c:f>Sheet1!$C$1</c:f>
              <c:strCache>
                <c:ptCount val="1"/>
                <c:pt idx="0">
                  <c:v>Age 55-65</c:v>
                </c:pt>
              </c:strCache>
            </c:strRef>
          </c:tx>
          <c:spPr>
            <a:solidFill>
              <a:schemeClr val="accent2"/>
            </a:solidFill>
            <a:ln>
              <a:noFill/>
            </a:ln>
            <a:effectLst/>
          </c:spPr>
          <c:invertIfNegative val="0"/>
          <c:dLbls>
            <c:dLbl>
              <c:idx val="2"/>
              <c:layout>
                <c:manualLayout>
                  <c:x val="1.7421428981176875E-2"/>
                  <c:y val="-5.056889341457632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291-4DB9-83BE-7BF85993A1C3}"/>
                </c:ext>
              </c:extLst>
            </c:dLbl>
            <c:dLbl>
              <c:idx val="4"/>
              <c:layout>
                <c:manualLayout>
                  <c:x val="1.5837662710160797E-2"/>
                  <c:y val="-5.056889341457626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291-4DB9-83BE-7BF85993A1C3}"/>
                </c:ext>
              </c:extLst>
            </c:dLbl>
            <c:dLbl>
              <c:idx val="5"/>
              <c:layout>
                <c:manualLayout>
                  <c:x val="1.5837662710160797E-2"/>
                  <c:y val="-2.359881692680225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291-4DB9-83BE-7BF85993A1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Risk Factors</c:v>
                </c:pt>
                <c:pt idx="1">
                  <c:v>1 Risk Factor</c:v>
                </c:pt>
                <c:pt idx="2">
                  <c:v>2 Risk Factor</c:v>
                </c:pt>
                <c:pt idx="3">
                  <c:v>3 Risk Factor</c:v>
                </c:pt>
                <c:pt idx="4">
                  <c:v>4 Risk Factor</c:v>
                </c:pt>
                <c:pt idx="5">
                  <c:v>5 Risk Factor</c:v>
                </c:pt>
              </c:strCache>
            </c:strRef>
          </c:cat>
          <c:val>
            <c:numRef>
              <c:f>Sheet1!$C$2:$C$7</c:f>
              <c:numCache>
                <c:formatCode>General</c:formatCode>
                <c:ptCount val="6"/>
                <c:pt idx="0">
                  <c:v>1.1499999999999999</c:v>
                </c:pt>
                <c:pt idx="1">
                  <c:v>1.23</c:v>
                </c:pt>
                <c:pt idx="2">
                  <c:v>1.32</c:v>
                </c:pt>
                <c:pt idx="3">
                  <c:v>1.63</c:v>
                </c:pt>
                <c:pt idx="4">
                  <c:v>2.5299999999999998</c:v>
                </c:pt>
                <c:pt idx="5">
                  <c:v>3.88</c:v>
                </c:pt>
              </c:numCache>
            </c:numRef>
          </c:val>
          <c:extLst xmlns:c16r2="http://schemas.microsoft.com/office/drawing/2015/06/chart">
            <c:ext xmlns:c16="http://schemas.microsoft.com/office/drawing/2014/chart" uri="{C3380CC4-5D6E-409C-BE32-E72D297353CC}">
              <c16:uniqueId val="{00000001-FE99-4E96-B8A2-99707C81CF32}"/>
            </c:ext>
          </c:extLst>
        </c:ser>
        <c:ser>
          <c:idx val="2"/>
          <c:order val="2"/>
          <c:tx>
            <c:strRef>
              <c:f>Sheet1!$D$1</c:f>
              <c:strCache>
                <c:ptCount val="1"/>
                <c:pt idx="0">
                  <c:v>Age 65-80</c:v>
                </c:pt>
              </c:strCache>
            </c:strRef>
          </c:tx>
          <c:spPr>
            <a:solidFill>
              <a:schemeClr val="accent3"/>
            </a:solidFill>
            <a:ln>
              <a:noFill/>
            </a:ln>
            <a:effectLst/>
          </c:spPr>
          <c:invertIfNegative val="0"/>
          <c:dLbls>
            <c:dLbl>
              <c:idx val="0"/>
              <c:layout>
                <c:manualLayout>
                  <c:x val="4.7512988130482244E-3"/>
                  <c:y val="-6.40539316584632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291-4DB9-83BE-7BF85993A1C3}"/>
                </c:ext>
              </c:extLst>
            </c:dLbl>
            <c:dLbl>
              <c:idx val="1"/>
              <c:layout>
                <c:manualLayout>
                  <c:x val="3.167532542032159E-3"/>
                  <c:y val="-0.10113778682915259"/>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291-4DB9-83BE-7BF85993A1C3}"/>
                </c:ext>
              </c:extLst>
            </c:dLbl>
            <c:dLbl>
              <c:idx val="3"/>
              <c:layout>
                <c:manualLayout>
                  <c:x val="1.1086363897112558E-2"/>
                  <c:y val="-5.731141253651976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291-4DB9-83BE-7BF85993A1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Risk Factors</c:v>
                </c:pt>
                <c:pt idx="1">
                  <c:v>1 Risk Factor</c:v>
                </c:pt>
                <c:pt idx="2">
                  <c:v>2 Risk Factor</c:v>
                </c:pt>
                <c:pt idx="3">
                  <c:v>3 Risk Factor</c:v>
                </c:pt>
                <c:pt idx="4">
                  <c:v>4 Risk Factor</c:v>
                </c:pt>
                <c:pt idx="5">
                  <c:v>5 Risk Factor</c:v>
                </c:pt>
              </c:strCache>
            </c:strRef>
          </c:cat>
          <c:val>
            <c:numRef>
              <c:f>Sheet1!$D$2:$D$7</c:f>
              <c:numCache>
                <c:formatCode>General</c:formatCode>
                <c:ptCount val="6"/>
                <c:pt idx="0">
                  <c:v>1.01</c:v>
                </c:pt>
                <c:pt idx="1">
                  <c:v>1.05</c:v>
                </c:pt>
                <c:pt idx="2">
                  <c:v>1.17</c:v>
                </c:pt>
                <c:pt idx="3">
                  <c:v>1.46</c:v>
                </c:pt>
                <c:pt idx="4">
                  <c:v>2.1</c:v>
                </c:pt>
                <c:pt idx="5">
                  <c:v>3.1</c:v>
                </c:pt>
              </c:numCache>
            </c:numRef>
          </c:val>
          <c:extLst xmlns:c16r2="http://schemas.microsoft.com/office/drawing/2015/06/chart">
            <c:ext xmlns:c16="http://schemas.microsoft.com/office/drawing/2014/chart" uri="{C3380CC4-5D6E-409C-BE32-E72D297353CC}">
              <c16:uniqueId val="{00000002-FE99-4E96-B8A2-99707C81CF32}"/>
            </c:ext>
          </c:extLst>
        </c:ser>
        <c:ser>
          <c:idx val="3"/>
          <c:order val="3"/>
          <c:tx>
            <c:strRef>
              <c:f>Sheet1!$E$1</c:f>
              <c:strCache>
                <c:ptCount val="1"/>
                <c:pt idx="0">
                  <c:v>80 plus</c:v>
                </c:pt>
              </c:strCache>
            </c:strRef>
          </c:tx>
          <c:spPr>
            <a:solidFill>
              <a:schemeClr val="accent4"/>
            </a:solidFill>
            <a:ln>
              <a:noFill/>
            </a:ln>
            <a:effectLst/>
          </c:spPr>
          <c:invertIfNegative val="0"/>
          <c:dLbls>
            <c:dLbl>
              <c:idx val="2"/>
              <c:layout>
                <c:manualLayout>
                  <c:x val="1.7421428981176875E-2"/>
                  <c:y val="-6.742519121943501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291-4DB9-83BE-7BF85993A1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Risk Factors</c:v>
                </c:pt>
                <c:pt idx="1">
                  <c:v>1 Risk Factor</c:v>
                </c:pt>
                <c:pt idx="2">
                  <c:v>2 Risk Factor</c:v>
                </c:pt>
                <c:pt idx="3">
                  <c:v>3 Risk Factor</c:v>
                </c:pt>
                <c:pt idx="4">
                  <c:v>4 Risk Factor</c:v>
                </c:pt>
                <c:pt idx="5">
                  <c:v>5 Risk Factor</c:v>
                </c:pt>
              </c:strCache>
            </c:strRef>
          </c:cat>
          <c:val>
            <c:numRef>
              <c:f>Sheet1!$E$2:$E$7</c:f>
              <c:numCache>
                <c:formatCode>General</c:formatCode>
                <c:ptCount val="6"/>
                <c:pt idx="0">
                  <c:v>0.99</c:v>
                </c:pt>
                <c:pt idx="1">
                  <c:v>0.94</c:v>
                </c:pt>
                <c:pt idx="2">
                  <c:v>0.99</c:v>
                </c:pt>
                <c:pt idx="3">
                  <c:v>1.1299999999999999</c:v>
                </c:pt>
                <c:pt idx="4">
                  <c:v>1.47</c:v>
                </c:pt>
                <c:pt idx="5">
                  <c:v>1.39</c:v>
                </c:pt>
              </c:numCache>
            </c:numRef>
          </c:val>
          <c:extLst xmlns:c16r2="http://schemas.microsoft.com/office/drawing/2015/06/chart">
            <c:ext xmlns:c16="http://schemas.microsoft.com/office/drawing/2014/chart" uri="{C3380CC4-5D6E-409C-BE32-E72D297353CC}">
              <c16:uniqueId val="{00000003-FE99-4E96-B8A2-99707C81CF32}"/>
            </c:ext>
          </c:extLst>
        </c:ser>
        <c:dLbls>
          <c:showLegendKey val="0"/>
          <c:showVal val="0"/>
          <c:showCatName val="0"/>
          <c:showSerName val="0"/>
          <c:showPercent val="0"/>
          <c:showBubbleSize val="0"/>
        </c:dLbls>
        <c:gapWidth val="219"/>
        <c:overlap val="-27"/>
        <c:axId val="413353672"/>
        <c:axId val="413348784"/>
      </c:barChart>
      <c:catAx>
        <c:axId val="413353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348784"/>
        <c:crosses val="autoZero"/>
        <c:auto val="1"/>
        <c:lblAlgn val="ctr"/>
        <c:lblOffset val="100"/>
        <c:noMultiLvlLbl val="0"/>
      </c:catAx>
      <c:valAx>
        <c:axId val="413348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3353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5400">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Serum creatinine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National Diabetes Audit
(England only)</c:v>
                </c:pt>
              </c:strCache>
            </c:strRef>
          </c:cat>
          <c:val>
            <c:numRef>
              <c:f>Sheet1!$B$2</c:f>
              <c:numCache>
                <c:formatCode>0%</c:formatCode>
                <c:ptCount val="1"/>
                <c:pt idx="0">
                  <c:v>0.88400000000000001</c:v>
                </c:pt>
              </c:numCache>
            </c:numRef>
          </c:val>
          <c:extLst xmlns:c16r2="http://schemas.microsoft.com/office/drawing/2015/06/chart">
            <c:ext xmlns:c16="http://schemas.microsoft.com/office/drawing/2014/chart" uri="{C3380CC4-5D6E-409C-BE32-E72D297353CC}">
              <c16:uniqueId val="{00000000-E84F-2148-BCF3-C3E1CB46F584}"/>
            </c:ext>
          </c:extLst>
        </c:ser>
        <c:ser>
          <c:idx val="1"/>
          <c:order val="1"/>
          <c:tx>
            <c:strRef>
              <c:f>Sheet1!$C$1</c:f>
              <c:strCache>
                <c:ptCount val="1"/>
                <c:pt idx="0">
                  <c:v>Urine albumin</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National Diabetes Audit
(England only)</c:v>
                </c:pt>
              </c:strCache>
            </c:strRef>
          </c:cat>
          <c:val>
            <c:numRef>
              <c:f>Sheet1!$C$2</c:f>
              <c:numCache>
                <c:formatCode>0%</c:formatCode>
                <c:ptCount val="1"/>
                <c:pt idx="0">
                  <c:v>0.62</c:v>
                </c:pt>
              </c:numCache>
            </c:numRef>
          </c:val>
          <c:extLst xmlns:c16r2="http://schemas.microsoft.com/office/drawing/2015/06/chart">
            <c:ext xmlns:c16="http://schemas.microsoft.com/office/drawing/2014/chart" uri="{C3380CC4-5D6E-409C-BE32-E72D297353CC}">
              <c16:uniqueId val="{00000001-E84F-2148-BCF3-C3E1CB46F584}"/>
            </c:ext>
          </c:extLst>
        </c:ser>
        <c:dLbls>
          <c:showLegendKey val="0"/>
          <c:showVal val="0"/>
          <c:showCatName val="0"/>
          <c:showSerName val="0"/>
          <c:showPercent val="0"/>
          <c:showBubbleSize val="0"/>
        </c:dLbls>
        <c:gapWidth val="60"/>
        <c:overlap val="-10"/>
        <c:axId val="413369464"/>
        <c:axId val="413370216"/>
      </c:barChart>
      <c:catAx>
        <c:axId val="413369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13370216"/>
        <c:crosses val="autoZero"/>
        <c:auto val="1"/>
        <c:lblAlgn val="ctr"/>
        <c:lblOffset val="100"/>
        <c:noMultiLvlLbl val="0"/>
      </c:catAx>
      <c:valAx>
        <c:axId val="41337021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Patients tested (%)</a:t>
                </a:r>
              </a:p>
            </c:rich>
          </c:tx>
          <c:layout>
            <c:manualLayout>
              <c:xMode val="edge"/>
              <c:yMode val="edge"/>
              <c:x val="2.758824674600685E-2"/>
              <c:y val="0.21265945786701052"/>
            </c:manualLayout>
          </c:layout>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3369464"/>
        <c:crosses val="autoZero"/>
        <c:crossBetween val="between"/>
      </c:valAx>
      <c:spPr>
        <a:noFill/>
        <a:ln>
          <a:noFill/>
        </a:ln>
        <a:effectLst/>
      </c:spPr>
    </c:plotArea>
    <c:legend>
      <c:legendPos val="t"/>
      <c:layout>
        <c:manualLayout>
          <c:xMode val="edge"/>
          <c:yMode val="edge"/>
          <c:x val="0.10044326287227177"/>
          <c:y val="3.017305554059662E-2"/>
          <c:w val="0.88715369546517764"/>
          <c:h val="9.693549460052776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eGFR</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Scottish Diabetes Survey</c:v>
                </c:pt>
                <c:pt idx="1">
                  <c:v>National CKD audit
(England &amp; Wales)</c:v>
                </c:pt>
              </c:strCache>
            </c:strRef>
          </c:cat>
          <c:val>
            <c:numRef>
              <c:f>Sheet1!$B$2:$B$3</c:f>
              <c:numCache>
                <c:formatCode>0%</c:formatCode>
                <c:ptCount val="2"/>
                <c:pt idx="0">
                  <c:v>0.92600000000000005</c:v>
                </c:pt>
                <c:pt idx="1">
                  <c:v>0.85899999999999999</c:v>
                </c:pt>
              </c:numCache>
            </c:numRef>
          </c:val>
          <c:extLst xmlns:c16r2="http://schemas.microsoft.com/office/drawing/2015/06/chart">
            <c:ext xmlns:c16="http://schemas.microsoft.com/office/drawing/2014/chart" uri="{C3380CC4-5D6E-409C-BE32-E72D297353CC}">
              <c16:uniqueId val="{00000000-65A6-3341-A7FD-2E0095CDE13B}"/>
            </c:ext>
          </c:extLst>
        </c:ser>
        <c:ser>
          <c:idx val="1"/>
          <c:order val="1"/>
          <c:tx>
            <c:strRef>
              <c:f>Sheet1!$C$1</c:f>
              <c:strCache>
                <c:ptCount val="1"/>
                <c:pt idx="0">
                  <c:v>Urine albumin</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Scottish Diabetes Survey</c:v>
                </c:pt>
                <c:pt idx="1">
                  <c:v>National CKD audit
(England &amp; Wales)</c:v>
                </c:pt>
              </c:strCache>
            </c:strRef>
          </c:cat>
          <c:val>
            <c:numRef>
              <c:f>Sheet1!$C$2:$C$3</c:f>
              <c:numCache>
                <c:formatCode>0%</c:formatCode>
                <c:ptCount val="2"/>
                <c:pt idx="0">
                  <c:v>0.66200000000000003</c:v>
                </c:pt>
                <c:pt idx="1">
                  <c:v>0.53900000000000003</c:v>
                </c:pt>
              </c:numCache>
            </c:numRef>
          </c:val>
          <c:extLst xmlns:c16r2="http://schemas.microsoft.com/office/drawing/2015/06/chart">
            <c:ext xmlns:c16="http://schemas.microsoft.com/office/drawing/2014/chart" uri="{C3380CC4-5D6E-409C-BE32-E72D297353CC}">
              <c16:uniqueId val="{00000002-65A6-3341-A7FD-2E0095CDE13B}"/>
            </c:ext>
          </c:extLst>
        </c:ser>
        <c:dLbls>
          <c:showLegendKey val="0"/>
          <c:showVal val="0"/>
          <c:showCatName val="0"/>
          <c:showSerName val="0"/>
          <c:showPercent val="0"/>
          <c:showBubbleSize val="0"/>
        </c:dLbls>
        <c:gapWidth val="60"/>
        <c:overlap val="-10"/>
        <c:axId val="413365704"/>
        <c:axId val="413370968"/>
      </c:barChart>
      <c:catAx>
        <c:axId val="4133657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13370968"/>
        <c:crosses val="autoZero"/>
        <c:auto val="1"/>
        <c:lblAlgn val="ctr"/>
        <c:lblOffset val="100"/>
        <c:noMultiLvlLbl val="0"/>
      </c:catAx>
      <c:valAx>
        <c:axId val="413370968"/>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33657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cat>
            <c:strRef>
              <c:f>'[Chart in Microsoft PowerPoint]Sheet1'!$A$2:$A$7</c:f>
              <c:strCache>
                <c:ptCount val="6"/>
                <c:pt idx="0">
                  <c:v>0-19</c:v>
                </c:pt>
                <c:pt idx="1">
                  <c:v>20-39</c:v>
                </c:pt>
                <c:pt idx="2">
                  <c:v>40-59</c:v>
                </c:pt>
                <c:pt idx="3">
                  <c:v>60-79</c:v>
                </c:pt>
                <c:pt idx="4">
                  <c:v>80+</c:v>
                </c:pt>
                <c:pt idx="5">
                  <c:v>All</c:v>
                </c:pt>
              </c:strCache>
            </c:strRef>
          </c:cat>
          <c:val>
            <c:numRef>
              <c:f>'[Chart in Microsoft PowerPoint]Sheet1'!$B$2:$B$7</c:f>
              <c:numCache>
                <c:formatCode>General</c:formatCode>
                <c:ptCount val="6"/>
                <c:pt idx="0">
                  <c:v>18</c:v>
                </c:pt>
                <c:pt idx="1">
                  <c:v>196</c:v>
                </c:pt>
                <c:pt idx="2">
                  <c:v>2173</c:v>
                </c:pt>
                <c:pt idx="3">
                  <c:v>10553</c:v>
                </c:pt>
                <c:pt idx="4">
                  <c:v>14763</c:v>
                </c:pt>
                <c:pt idx="5">
                  <c:v>27706</c:v>
                </c:pt>
              </c:numCache>
            </c:numRef>
          </c:val>
          <c:extLst xmlns:c16r2="http://schemas.microsoft.com/office/drawing/2015/06/chart">
            <c:ext xmlns:c16="http://schemas.microsoft.com/office/drawing/2014/chart" uri="{C3380CC4-5D6E-409C-BE32-E72D297353CC}">
              <c16:uniqueId val="{00000000-419B-4C7F-856D-23F5B77E0A75}"/>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England Data</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COVID-19 Deaths</c:v>
                </c:pt>
              </c:strCache>
            </c:strRef>
          </c:tx>
          <c:explosion val="25"/>
          <c:cat>
            <c:strRef>
              <c:f>Sheet1!$A$2:$A$5</c:f>
              <c:strCache>
                <c:ptCount val="4"/>
                <c:pt idx="0">
                  <c:v>No Diabetes</c:v>
                </c:pt>
                <c:pt idx="1">
                  <c:v>Type 1 DM</c:v>
                </c:pt>
                <c:pt idx="2">
                  <c:v>Type 2 DM</c:v>
                </c:pt>
                <c:pt idx="3">
                  <c:v>Other DM</c:v>
                </c:pt>
              </c:strCache>
            </c:strRef>
          </c:cat>
          <c:val>
            <c:numRef>
              <c:f>Sheet1!$B$2:$B$5</c:f>
              <c:numCache>
                <c:formatCode>General</c:formatCode>
                <c:ptCount val="4"/>
                <c:pt idx="0">
                  <c:v>94.84</c:v>
                </c:pt>
                <c:pt idx="1">
                  <c:v>0.43</c:v>
                </c:pt>
                <c:pt idx="2">
                  <c:v>4.66</c:v>
                </c:pt>
                <c:pt idx="3">
                  <c:v>7.0000000000000007E-2</c:v>
                </c:pt>
              </c:numCache>
            </c:numRef>
          </c:val>
          <c:extLst xmlns:c16r2="http://schemas.microsoft.com/office/drawing/2015/06/chart">
            <c:ext xmlns:c16="http://schemas.microsoft.com/office/drawing/2014/chart" uri="{C3380CC4-5D6E-409C-BE32-E72D297353CC}">
              <c16:uniqueId val="{00000000-4B9E-4228-940D-4CEF828B6B3B}"/>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COVID-19 Deaths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COVID-19 Deaths</c:v>
                </c:pt>
              </c:strCache>
            </c:strRef>
          </c:tx>
          <c:explosion val="25"/>
          <c:cat>
            <c:strRef>
              <c:f>Sheet1!$A$2:$A$5</c:f>
              <c:strCache>
                <c:ptCount val="4"/>
                <c:pt idx="0">
                  <c:v>No Diabetes</c:v>
                </c:pt>
                <c:pt idx="1">
                  <c:v>Type 1 DM</c:v>
                </c:pt>
                <c:pt idx="2">
                  <c:v>Type 2 DM</c:v>
                </c:pt>
                <c:pt idx="3">
                  <c:v>Other DM</c:v>
                </c:pt>
              </c:strCache>
            </c:strRef>
          </c:cat>
          <c:val>
            <c:numRef>
              <c:f>Sheet1!$B$2:$B$5</c:f>
              <c:numCache>
                <c:formatCode>General</c:formatCode>
                <c:ptCount val="4"/>
                <c:pt idx="0">
                  <c:v>66.8</c:v>
                </c:pt>
                <c:pt idx="1">
                  <c:v>1.5</c:v>
                </c:pt>
                <c:pt idx="2">
                  <c:v>31.4</c:v>
                </c:pt>
                <c:pt idx="3">
                  <c:v>0.3</c:v>
                </c:pt>
              </c:numCache>
            </c:numRef>
          </c:val>
          <c:extLst xmlns:c16r2="http://schemas.microsoft.com/office/drawing/2015/06/chart">
            <c:ext xmlns:c16="http://schemas.microsoft.com/office/drawing/2014/chart" uri="{C3380CC4-5D6E-409C-BE32-E72D297353CC}">
              <c16:uniqueId val="{00000000-6307-48FB-9CF2-790A4812701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COVID-19 Deaths</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COVID-19 Deaths</c:v>
                </c:pt>
              </c:strCache>
            </c:strRef>
          </c:tx>
          <c:explosion val="25"/>
          <c:cat>
            <c:strRef>
              <c:f>Sheet1!$A$2:$A$5</c:f>
              <c:strCache>
                <c:ptCount val="4"/>
                <c:pt idx="0">
                  <c:v>No Diabetes</c:v>
                </c:pt>
                <c:pt idx="1">
                  <c:v>Type 1 DM</c:v>
                </c:pt>
                <c:pt idx="2">
                  <c:v>Type 2 DM</c:v>
                </c:pt>
                <c:pt idx="3">
                  <c:v>Other DM</c:v>
                </c:pt>
              </c:strCache>
            </c:strRef>
          </c:cat>
          <c:val>
            <c:numRef>
              <c:f>Sheet1!$B$2:$B$5</c:f>
              <c:numCache>
                <c:formatCode>General</c:formatCode>
                <c:ptCount val="4"/>
                <c:pt idx="0">
                  <c:v>66.8</c:v>
                </c:pt>
                <c:pt idx="1">
                  <c:v>1.5</c:v>
                </c:pt>
                <c:pt idx="2">
                  <c:v>31.4</c:v>
                </c:pt>
                <c:pt idx="3">
                  <c:v>0.3</c:v>
                </c:pt>
              </c:numCache>
            </c:numRef>
          </c:val>
          <c:extLst xmlns:c16r2="http://schemas.microsoft.com/office/drawing/2015/06/chart">
            <c:ext xmlns:c16="http://schemas.microsoft.com/office/drawing/2014/chart" uri="{C3380CC4-5D6E-409C-BE32-E72D297353CC}">
              <c16:uniqueId val="{00000000-62AF-4247-8284-5F63220C2246}"/>
            </c:ext>
          </c:extLst>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86E02-0B41-466A-83E9-5EAFD2156A57}" type="datetimeFigureOut">
              <a:rPr lang="en-GB" smtClean="0"/>
              <a:t>20/11/2020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15053-6113-4E39-9CFD-1BD76A4B70ED}" type="slidenum">
              <a:rPr lang="en-GB" smtClean="0"/>
              <a:t>‹#›</a:t>
            </a:fld>
            <a:endParaRPr lang="en-GB"/>
          </a:p>
        </p:txBody>
      </p:sp>
    </p:spTree>
    <p:extLst>
      <p:ext uri="{BB962C8B-B14F-4D97-AF65-F5344CB8AC3E}">
        <p14:creationId xmlns:p14="http://schemas.microsoft.com/office/powerpoint/2010/main" val="3880712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xfrm>
            <a:off x="847725" y="722313"/>
            <a:ext cx="4813300" cy="3609975"/>
          </a:xfrm>
          <a:ln/>
        </p:spPr>
      </p:sp>
      <p:sp>
        <p:nvSpPr>
          <p:cNvPr id="3" name="Notes Placeholder 2"/>
          <p:cNvSpPr>
            <a:spLocks noGrp="1"/>
          </p:cNvSpPr>
          <p:nvPr>
            <p:ph type="body" idx="1"/>
          </p:nvPr>
        </p:nvSpPr>
        <p:spPr/>
        <p:txBody>
          <a:bodyPr/>
          <a:lstStyle/>
          <a:p>
            <a:pPr marL="189269" indent="-189269">
              <a:spcBef>
                <a:spcPct val="0"/>
              </a:spcBef>
              <a:defRPr/>
            </a:pPr>
            <a:r>
              <a:rPr lang="en-GB" b="1" dirty="0">
                <a:latin typeface="Arial" charset="0"/>
              </a:rPr>
              <a:t>Reducing HbA</a:t>
            </a:r>
            <a:r>
              <a:rPr lang="en-GB" b="1" baseline="-25000" dirty="0">
                <a:latin typeface="Arial" charset="0"/>
              </a:rPr>
              <a:t>1c</a:t>
            </a:r>
            <a:r>
              <a:rPr lang="en-GB" b="1" dirty="0">
                <a:latin typeface="Arial" charset="0"/>
              </a:rPr>
              <a:t> is a key to addressing other potential complications.</a:t>
            </a:r>
          </a:p>
          <a:p>
            <a:pPr marL="189269" indent="-189269">
              <a:spcBef>
                <a:spcPct val="0"/>
              </a:spcBef>
              <a:defRPr/>
            </a:pPr>
            <a:endParaRPr lang="en-GB" b="1" dirty="0">
              <a:latin typeface="Arial" charset="0"/>
            </a:endParaRPr>
          </a:p>
          <a:p>
            <a:pPr marL="189269" indent="-189269">
              <a:spcBef>
                <a:spcPct val="0"/>
              </a:spcBef>
              <a:defRPr/>
            </a:pPr>
            <a:r>
              <a:rPr lang="en-GB" b="1" dirty="0">
                <a:latin typeface="Arial" charset="0"/>
              </a:rPr>
              <a:t>CORE SLIDE</a:t>
            </a:r>
          </a:p>
          <a:p>
            <a:pPr marL="189269" indent="-189269">
              <a:spcBef>
                <a:spcPct val="0"/>
              </a:spcBef>
              <a:defRPr/>
            </a:pPr>
            <a:r>
              <a:rPr lang="en-GB" dirty="0">
                <a:latin typeface="Arial" charset="0"/>
              </a:rPr>
              <a:t>Observational data based on the UKPDS has demonstrated the association</a:t>
            </a:r>
            <a:r>
              <a:rPr lang="en-US" dirty="0">
                <a:latin typeface="Arial" charset="0"/>
              </a:rPr>
              <a:t> of good blood glucose control with a reduced burden of </a:t>
            </a:r>
            <a:r>
              <a:rPr lang="en-US" dirty="0" err="1">
                <a:latin typeface="Arial" charset="0"/>
              </a:rPr>
              <a:t>microvascular</a:t>
            </a:r>
            <a:r>
              <a:rPr lang="en-US" dirty="0">
                <a:latin typeface="Arial" charset="0"/>
              </a:rPr>
              <a:t> and </a:t>
            </a:r>
            <a:r>
              <a:rPr lang="en-US" dirty="0" err="1">
                <a:latin typeface="Arial" charset="0"/>
              </a:rPr>
              <a:t>macrovascular</a:t>
            </a:r>
            <a:r>
              <a:rPr lang="en-US" dirty="0">
                <a:latin typeface="Arial" charset="0"/>
              </a:rPr>
              <a:t> complications.</a:t>
            </a:r>
            <a:r>
              <a:rPr lang="en-US" baseline="30000" dirty="0">
                <a:latin typeface="Arial" charset="0"/>
              </a:rPr>
              <a:t>1</a:t>
            </a:r>
            <a:endParaRPr lang="en-US" dirty="0">
              <a:latin typeface="Arial" charset="0"/>
            </a:endParaRPr>
          </a:p>
          <a:p>
            <a:pPr marL="189269" indent="-189269">
              <a:spcBef>
                <a:spcPct val="0"/>
              </a:spcBef>
              <a:defRPr/>
            </a:pPr>
            <a:endParaRPr lang="en-GB" dirty="0">
              <a:latin typeface="Arial" charset="0"/>
            </a:endParaRPr>
          </a:p>
          <a:p>
            <a:pPr marL="189269" indent="-189269">
              <a:spcBef>
                <a:spcPct val="0"/>
              </a:spcBef>
              <a:defRPr/>
            </a:pPr>
            <a:r>
              <a:rPr lang="en-GB" sz="1100" dirty="0">
                <a:solidFill>
                  <a:srgbClr val="0000FF"/>
                </a:solidFill>
                <a:latin typeface="Arial" charset="0"/>
              </a:rPr>
              <a:t>Link to next slide:</a:t>
            </a:r>
          </a:p>
          <a:p>
            <a:pPr marL="189269" indent="-189269">
              <a:spcBef>
                <a:spcPct val="0"/>
              </a:spcBef>
              <a:defRPr/>
            </a:pPr>
            <a:r>
              <a:rPr lang="en-GB" sz="1100" dirty="0">
                <a:solidFill>
                  <a:srgbClr val="0000FF"/>
                </a:solidFill>
                <a:latin typeface="Arial" charset="0"/>
              </a:rPr>
              <a:t>How are we doing currently?</a:t>
            </a:r>
          </a:p>
          <a:p>
            <a:pPr marL="189269" indent="-189269">
              <a:spcBef>
                <a:spcPct val="0"/>
              </a:spcBef>
              <a:defRPr/>
            </a:pPr>
            <a:endParaRPr lang="en-GB" sz="1100" b="1" dirty="0">
              <a:latin typeface="Arial" charset="0"/>
            </a:endParaRPr>
          </a:p>
          <a:p>
            <a:pPr marL="189269" indent="-189269">
              <a:spcBef>
                <a:spcPct val="0"/>
              </a:spcBef>
              <a:defRPr/>
            </a:pPr>
            <a:r>
              <a:rPr lang="en-GB" sz="1100" b="1" dirty="0">
                <a:latin typeface="Arial" charset="0"/>
              </a:rPr>
              <a:t>Reference</a:t>
            </a:r>
          </a:p>
          <a:p>
            <a:pPr marL="189269" indent="-189269">
              <a:spcBef>
                <a:spcPct val="0"/>
              </a:spcBef>
              <a:defRPr/>
            </a:pPr>
            <a:r>
              <a:rPr lang="it-IT" sz="1100" dirty="0" err="1">
                <a:latin typeface="Arial" charset="0"/>
              </a:rPr>
              <a:t>Stratton</a:t>
            </a:r>
            <a:r>
              <a:rPr lang="it-IT" sz="1100" dirty="0">
                <a:latin typeface="Arial" charset="0"/>
              </a:rPr>
              <a:t> IM </a:t>
            </a:r>
            <a:r>
              <a:rPr lang="it-IT" sz="1100" i="1" dirty="0">
                <a:latin typeface="Arial" charset="0"/>
              </a:rPr>
              <a:t>et al</a:t>
            </a:r>
            <a:r>
              <a:rPr lang="it-IT" sz="1100" dirty="0">
                <a:latin typeface="Arial" charset="0"/>
              </a:rPr>
              <a:t>. </a:t>
            </a:r>
            <a:r>
              <a:rPr lang="en-GB" sz="1100" i="1" dirty="0">
                <a:latin typeface="Arial" charset="0"/>
              </a:rPr>
              <a:t>BMJ</a:t>
            </a:r>
            <a:r>
              <a:rPr lang="en-GB" sz="1100" dirty="0">
                <a:latin typeface="Arial" charset="0"/>
              </a:rPr>
              <a:t> 2000; </a:t>
            </a:r>
            <a:r>
              <a:rPr lang="en-GB" sz="1100" b="1" dirty="0">
                <a:latin typeface="Arial" charset="0"/>
              </a:rPr>
              <a:t>321</a:t>
            </a:r>
            <a:r>
              <a:rPr lang="en-GB" sz="1100" dirty="0">
                <a:latin typeface="Arial" charset="0"/>
              </a:rPr>
              <a:t>:</a:t>
            </a:r>
            <a:r>
              <a:rPr lang="en-GB" sz="1100" b="1" dirty="0">
                <a:latin typeface="Arial" charset="0"/>
              </a:rPr>
              <a:t> </a:t>
            </a:r>
            <a:r>
              <a:rPr lang="en-GB" sz="1100" dirty="0">
                <a:latin typeface="Arial" charset="0"/>
              </a:rPr>
              <a:t>405–412.</a:t>
            </a:r>
            <a:endParaRPr lang="en-US" sz="1100" dirty="0">
              <a:solidFill>
                <a:srgbClr val="CC0066"/>
              </a:solidFill>
              <a:latin typeface="Arial" charset="0"/>
            </a:endParaRPr>
          </a:p>
          <a:p>
            <a:pPr>
              <a:defRPr/>
            </a:pPr>
            <a:endParaRPr lang="en-GB" dirty="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13189" indent="-274303" eaLnBrk="0" hangingPunct="0">
              <a:defRPr>
                <a:solidFill>
                  <a:schemeClr val="tx1"/>
                </a:solidFill>
                <a:latin typeface="Arial" pitchFamily="34" charset="0"/>
                <a:cs typeface="Arial" pitchFamily="34" charset="0"/>
              </a:defRPr>
            </a:lvl2pPr>
            <a:lvl3pPr marL="1097213" indent="-219443" eaLnBrk="0" hangingPunct="0">
              <a:defRPr>
                <a:solidFill>
                  <a:schemeClr val="tx1"/>
                </a:solidFill>
                <a:latin typeface="Arial" pitchFamily="34" charset="0"/>
                <a:cs typeface="Arial" pitchFamily="34" charset="0"/>
              </a:defRPr>
            </a:lvl3pPr>
            <a:lvl4pPr marL="1536099" indent="-219443" eaLnBrk="0" hangingPunct="0">
              <a:defRPr>
                <a:solidFill>
                  <a:schemeClr val="tx1"/>
                </a:solidFill>
                <a:latin typeface="Arial" pitchFamily="34" charset="0"/>
                <a:cs typeface="Arial" pitchFamily="34" charset="0"/>
              </a:defRPr>
            </a:lvl4pPr>
            <a:lvl5pPr marL="1974983" indent="-219443" eaLnBrk="0" hangingPunct="0">
              <a:defRPr>
                <a:solidFill>
                  <a:schemeClr val="tx1"/>
                </a:solidFill>
                <a:latin typeface="Arial" pitchFamily="34" charset="0"/>
                <a:cs typeface="Arial" pitchFamily="34" charset="0"/>
              </a:defRPr>
            </a:lvl5pPr>
            <a:lvl6pPr marL="2413868" indent="-219443" eaLnBrk="0" fontAlgn="base" hangingPunct="0">
              <a:spcBef>
                <a:spcPct val="0"/>
              </a:spcBef>
              <a:spcAft>
                <a:spcPct val="0"/>
              </a:spcAft>
              <a:defRPr>
                <a:solidFill>
                  <a:schemeClr val="tx1"/>
                </a:solidFill>
                <a:latin typeface="Arial" pitchFamily="34" charset="0"/>
                <a:cs typeface="Arial" pitchFamily="34" charset="0"/>
              </a:defRPr>
            </a:lvl6pPr>
            <a:lvl7pPr marL="2852753" indent="-219443" eaLnBrk="0" fontAlgn="base" hangingPunct="0">
              <a:spcBef>
                <a:spcPct val="0"/>
              </a:spcBef>
              <a:spcAft>
                <a:spcPct val="0"/>
              </a:spcAft>
              <a:defRPr>
                <a:solidFill>
                  <a:schemeClr val="tx1"/>
                </a:solidFill>
                <a:latin typeface="Arial" pitchFamily="34" charset="0"/>
                <a:cs typeface="Arial" pitchFamily="34" charset="0"/>
              </a:defRPr>
            </a:lvl7pPr>
            <a:lvl8pPr marL="3291639" indent="-219443" eaLnBrk="0" fontAlgn="base" hangingPunct="0">
              <a:spcBef>
                <a:spcPct val="0"/>
              </a:spcBef>
              <a:spcAft>
                <a:spcPct val="0"/>
              </a:spcAft>
              <a:defRPr>
                <a:solidFill>
                  <a:schemeClr val="tx1"/>
                </a:solidFill>
                <a:latin typeface="Arial" pitchFamily="34" charset="0"/>
                <a:cs typeface="Arial" pitchFamily="34" charset="0"/>
              </a:defRPr>
            </a:lvl8pPr>
            <a:lvl9pPr marL="3730524" indent="-219443" eaLnBrk="0" fontAlgn="base" hangingPunct="0">
              <a:spcBef>
                <a:spcPct val="0"/>
              </a:spcBef>
              <a:spcAft>
                <a:spcPct val="0"/>
              </a:spcAft>
              <a:defRPr>
                <a:solidFill>
                  <a:schemeClr val="tx1"/>
                </a:solidFill>
                <a:latin typeface="Arial" pitchFamily="34" charset="0"/>
                <a:cs typeface="Arial" pitchFamily="34" charset="0"/>
              </a:defRPr>
            </a:lvl9pPr>
          </a:lstStyle>
          <a:p>
            <a:pPr defTabSz="882213" eaLnBrk="1" hangingPunct="1">
              <a:defRPr/>
            </a:pPr>
            <a:fld id="{735B93F7-9470-433E-98A0-DD5D11CBA248}" type="slidenum">
              <a:rPr lang="en-GB">
                <a:solidFill>
                  <a:prstClr val="black"/>
                </a:solidFill>
              </a:rPr>
              <a:pPr defTabSz="882213" eaLnBrk="1" hangingPunct="1">
                <a:defRPr/>
              </a:pPr>
              <a:t>22</a:t>
            </a:fld>
            <a:endParaRPr lang="en-GB">
              <a:solidFill>
                <a:prstClr val="black"/>
              </a:solidFill>
            </a:endParaRPr>
          </a:p>
        </p:txBody>
      </p:sp>
    </p:spTree>
    <p:extLst>
      <p:ext uri="{BB962C8B-B14F-4D97-AF65-F5344CB8AC3E}">
        <p14:creationId xmlns:p14="http://schemas.microsoft.com/office/powerpoint/2010/main" val="95436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xfrm>
            <a:off x="90488" y="744538"/>
            <a:ext cx="6616700" cy="3722687"/>
          </a:xfrm>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5B0576D9-7DE6-41C9-8F46-66E34AF1A8E5}" type="slidenum">
              <a:rPr lang="en-GB" smtClean="0">
                <a:solidFill>
                  <a:prstClr val="black"/>
                </a:solidFill>
              </a:rPr>
              <a:pPr eaLnBrk="1" hangingPunct="1">
                <a:defRPr/>
              </a:pPr>
              <a:t>42</a:t>
            </a:fld>
            <a:endParaRPr lang="en-GB">
              <a:solidFill>
                <a:prstClr val="black"/>
              </a:solidFill>
            </a:endParaRPr>
          </a:p>
        </p:txBody>
      </p:sp>
    </p:spTree>
    <p:extLst>
      <p:ext uri="{BB962C8B-B14F-4D97-AF65-F5344CB8AC3E}">
        <p14:creationId xmlns:p14="http://schemas.microsoft.com/office/powerpoint/2010/main" val="268101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BSol CCG – My Diabetes Self Management Plan </a:t>
            </a:r>
            <a:endParaRPr dirty="0"/>
          </a:p>
          <a:p>
            <a:pPr marL="0" lvl="0" indent="0" algn="l" rtl="0">
              <a:spcBef>
                <a:spcPts val="0"/>
              </a:spcBef>
              <a:spcAft>
                <a:spcPts val="0"/>
              </a:spcAft>
              <a:buNone/>
            </a:pPr>
            <a:r>
              <a:rPr lang="en-GB" dirty="0"/>
              <a:t>All delegates will have this in there delegate packs as this slide will not be easily read on the screen</a:t>
            </a:r>
            <a:endParaRPr dirty="0"/>
          </a:p>
          <a:p>
            <a:pPr marL="0" lvl="0" indent="0" algn="l" rtl="0">
              <a:spcBef>
                <a:spcPts val="0"/>
              </a:spcBef>
              <a:spcAft>
                <a:spcPts val="0"/>
              </a:spcAft>
              <a:buNone/>
            </a:pPr>
            <a:r>
              <a:rPr lang="en-GB" dirty="0"/>
              <a:t>Explain where they can find this on the system and how to use it etc. </a:t>
            </a:r>
            <a:endParaRPr dirty="0"/>
          </a:p>
          <a:p>
            <a:pPr marL="0" lvl="0" indent="0" algn="l" rtl="0">
              <a:spcBef>
                <a:spcPts val="0"/>
              </a:spcBef>
              <a:spcAft>
                <a:spcPts val="0"/>
              </a:spcAft>
              <a:buNone/>
            </a:pPr>
            <a:r>
              <a:rPr lang="en-GB" dirty="0"/>
              <a:t>Any questions regarding this ? </a:t>
            </a:r>
            <a:endParaRPr dirty="0"/>
          </a:p>
        </p:txBody>
      </p:sp>
      <p:sp>
        <p:nvSpPr>
          <p:cNvPr id="319" name="Google Shape;31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buClr>
                <a:srgbClr val="000000"/>
              </a:buClr>
              <a:buSzPts val="1200"/>
              <a:buFont typeface="Calibri"/>
              <a:buNone/>
              <a:defRPr/>
            </a:pPr>
            <a:fld id="{00000000-1234-1234-1234-123412341234}" type="slidenum">
              <a:rPr lang="en-GB">
                <a:solidFill>
                  <a:srgbClr val="000000"/>
                </a:solidFill>
                <a:ea typeface="Calibri"/>
                <a:cs typeface="Calibri"/>
                <a:sym typeface="Calibri"/>
              </a:rPr>
              <a:pPr>
                <a:buClr>
                  <a:srgbClr val="000000"/>
                </a:buClr>
                <a:buSzPts val="1200"/>
                <a:buFont typeface="Calibri"/>
                <a:buNone/>
                <a:defRPr/>
              </a:pPr>
              <a:t>43</a:t>
            </a:fld>
            <a:endParaRPr>
              <a:solidFill>
                <a:srgbClr val="000000"/>
              </a:solidFill>
              <a:ea typeface="Calibri"/>
              <a:cs typeface="Calibri"/>
              <a:sym typeface="Calibri"/>
            </a:endParaRPr>
          </a:p>
        </p:txBody>
      </p:sp>
    </p:spTree>
    <p:extLst>
      <p:ext uri="{BB962C8B-B14F-4D97-AF65-F5344CB8AC3E}">
        <p14:creationId xmlns:p14="http://schemas.microsoft.com/office/powerpoint/2010/main" val="253526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6041" indent="-283093" eaLnBrk="0" hangingPunct="0">
              <a:defRPr>
                <a:solidFill>
                  <a:schemeClr val="tx1"/>
                </a:solidFill>
                <a:latin typeface="Arial" pitchFamily="34" charset="0"/>
                <a:cs typeface="Arial" pitchFamily="34" charset="0"/>
              </a:defRPr>
            </a:lvl2pPr>
            <a:lvl3pPr marL="1132370" indent="-226474" eaLnBrk="0" hangingPunct="0">
              <a:defRPr>
                <a:solidFill>
                  <a:schemeClr val="tx1"/>
                </a:solidFill>
                <a:latin typeface="Arial" pitchFamily="34" charset="0"/>
                <a:cs typeface="Arial" pitchFamily="34" charset="0"/>
              </a:defRPr>
            </a:lvl3pPr>
            <a:lvl4pPr marL="1585318" indent="-226474" eaLnBrk="0" hangingPunct="0">
              <a:defRPr>
                <a:solidFill>
                  <a:schemeClr val="tx1"/>
                </a:solidFill>
                <a:latin typeface="Arial" pitchFamily="34" charset="0"/>
                <a:cs typeface="Arial" pitchFamily="34" charset="0"/>
              </a:defRPr>
            </a:lvl4pPr>
            <a:lvl5pPr marL="2038266" indent="-226474" eaLnBrk="0" hangingPunct="0">
              <a:defRPr>
                <a:solidFill>
                  <a:schemeClr val="tx1"/>
                </a:solidFill>
                <a:latin typeface="Arial" pitchFamily="34" charset="0"/>
                <a:cs typeface="Arial" pitchFamily="34" charset="0"/>
              </a:defRPr>
            </a:lvl5pPr>
            <a:lvl6pPr marL="2491214" indent="-226474" eaLnBrk="0" fontAlgn="base" hangingPunct="0">
              <a:spcBef>
                <a:spcPct val="0"/>
              </a:spcBef>
              <a:spcAft>
                <a:spcPct val="0"/>
              </a:spcAft>
              <a:defRPr>
                <a:solidFill>
                  <a:schemeClr val="tx1"/>
                </a:solidFill>
                <a:latin typeface="Arial" pitchFamily="34" charset="0"/>
                <a:cs typeface="Arial" pitchFamily="34" charset="0"/>
              </a:defRPr>
            </a:lvl6pPr>
            <a:lvl7pPr marL="2944162" indent="-226474" eaLnBrk="0" fontAlgn="base" hangingPunct="0">
              <a:spcBef>
                <a:spcPct val="0"/>
              </a:spcBef>
              <a:spcAft>
                <a:spcPct val="0"/>
              </a:spcAft>
              <a:defRPr>
                <a:solidFill>
                  <a:schemeClr val="tx1"/>
                </a:solidFill>
                <a:latin typeface="Arial" pitchFamily="34" charset="0"/>
                <a:cs typeface="Arial" pitchFamily="34" charset="0"/>
              </a:defRPr>
            </a:lvl7pPr>
            <a:lvl8pPr marL="3397110" indent="-226474" eaLnBrk="0" fontAlgn="base" hangingPunct="0">
              <a:spcBef>
                <a:spcPct val="0"/>
              </a:spcBef>
              <a:spcAft>
                <a:spcPct val="0"/>
              </a:spcAft>
              <a:defRPr>
                <a:solidFill>
                  <a:schemeClr val="tx1"/>
                </a:solidFill>
                <a:latin typeface="Arial" pitchFamily="34" charset="0"/>
                <a:cs typeface="Arial" pitchFamily="34" charset="0"/>
              </a:defRPr>
            </a:lvl8pPr>
            <a:lvl9pPr marL="3850058" indent="-22647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681A6199-B9B0-4688-88A0-1C5A659368EE}" type="slidenum">
              <a:rPr lang="en-GB" altLang="en-US" sz="900" smtClean="0">
                <a:solidFill>
                  <a:prstClr val="black"/>
                </a:solidFill>
              </a:rPr>
              <a:pPr eaLnBrk="1" hangingPunct="1">
                <a:defRPr/>
              </a:pPr>
              <a:t>47</a:t>
            </a:fld>
            <a:endParaRPr lang="en-GB" altLang="en-US" sz="900">
              <a:solidFill>
                <a:prstClr val="black"/>
              </a:solidFill>
            </a:endParaRPr>
          </a:p>
        </p:txBody>
      </p:sp>
      <p:sp>
        <p:nvSpPr>
          <p:cNvPr id="155651" name="Rectangle 7"/>
          <p:cNvSpPr txBox="1">
            <a:spLocks noGrp="1" noChangeArrowheads="1"/>
          </p:cNvSpPr>
          <p:nvPr/>
        </p:nvSpPr>
        <p:spPr bwMode="auto">
          <a:xfrm>
            <a:off x="3851326" y="9430544"/>
            <a:ext cx="2946350" cy="49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8" tIns="45294" rIns="90588" bIns="45294"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defRPr/>
            </a:pPr>
            <a:fld id="{B9A4CE6E-2BE3-44C6-916A-2A86C0FD83B3}" type="slidenum">
              <a:rPr lang="en-GB" altLang="en-US" sz="1200">
                <a:solidFill>
                  <a:prstClr val="black"/>
                </a:solidFill>
                <a:latin typeface="Times New Roman" pitchFamily="18" charset="0"/>
              </a:rPr>
              <a:pPr algn="r" fontAlgn="base">
                <a:spcBef>
                  <a:spcPct val="0"/>
                </a:spcBef>
                <a:spcAft>
                  <a:spcPct val="0"/>
                </a:spcAft>
                <a:defRPr/>
              </a:pPr>
              <a:t>47</a:t>
            </a:fld>
            <a:endParaRPr lang="en-GB" altLang="en-US" sz="1200">
              <a:solidFill>
                <a:prstClr val="black"/>
              </a:solidFill>
              <a:latin typeface="Times New Roman" pitchFamily="18" charset="0"/>
            </a:endParaRPr>
          </a:p>
        </p:txBody>
      </p:sp>
      <p:sp>
        <p:nvSpPr>
          <p:cNvPr id="155652" name="Rectangle 2"/>
          <p:cNvSpPr>
            <a:spLocks noGrp="1" noRot="1" noChangeAspect="1" noChangeArrowheads="1" noTextEdit="1"/>
          </p:cNvSpPr>
          <p:nvPr>
            <p:ph type="sldImg"/>
          </p:nvPr>
        </p:nvSpPr>
        <p:spPr>
          <a:xfrm>
            <a:off x="90488" y="744538"/>
            <a:ext cx="6616700" cy="3722687"/>
          </a:xfrm>
          <a:solidFill>
            <a:srgbClr val="FFFFFF"/>
          </a:solidFill>
          <a:ln/>
        </p:spPr>
      </p:sp>
      <p:sp>
        <p:nvSpPr>
          <p:cNvPr id="155653" name="Rectangle 3"/>
          <p:cNvSpPr>
            <a:spLocks noGrp="1" noChangeArrowheads="1"/>
          </p:cNvSpPr>
          <p:nvPr>
            <p:ph type="body" idx="1"/>
          </p:nvPr>
        </p:nvSpPr>
        <p:spPr>
          <a:xfrm>
            <a:off x="906570" y="4715273"/>
            <a:ext cx="4984536" cy="4466432"/>
          </a:xfrm>
          <a:solidFill>
            <a:srgbClr val="FFFFFF"/>
          </a:solidFill>
          <a:ln>
            <a:solidFill>
              <a:srgbClr val="000000"/>
            </a:solidFill>
          </a:ln>
        </p:spPr>
        <p:txBody>
          <a:bodyPr lIns="90588" tIns="45294" rIns="90588" bIns="45294"/>
          <a:lstStyle/>
          <a:p>
            <a:r>
              <a:rPr lang="en-GB" altLang="en-US" sz="1600">
                <a:cs typeface="Times New Roman" pitchFamily="18" charset="0"/>
              </a:rPr>
              <a:t>Patients will need careful follow up during the month of Ramadan but are often reluctant to attend clinic visits as appropriate advice is not given.</a:t>
            </a:r>
            <a:endParaRPr lang="en-GB" altLang="en-US" sz="1600" b="1">
              <a:cs typeface="Times New Roman" pitchFamily="18" charset="0"/>
            </a:endParaRPr>
          </a:p>
          <a:p>
            <a:r>
              <a:rPr lang="en-GB" altLang="en-US" sz="1600">
                <a:cs typeface="Times New Roman" pitchFamily="18" charset="0"/>
              </a:rPr>
              <a:t> </a:t>
            </a:r>
            <a:endParaRPr lang="en-GB" altLang="en-US" sz="1600" b="1">
              <a:cs typeface="Times New Roman" pitchFamily="18" charset="0"/>
            </a:endParaRPr>
          </a:p>
          <a:p>
            <a:r>
              <a:rPr lang="en-GB" altLang="en-US" sz="1600">
                <a:cs typeface="Times New Roman" pitchFamily="18" charset="0"/>
              </a:rPr>
              <a:t>Ramadan is an important month in the Islamic calendar and the majority of diabetic Muslims will aim to fast for the full month. Our job is to ensure we can help them achieve their task by providing</a:t>
            </a:r>
            <a:r>
              <a:rPr lang="en-GB" altLang="en-US">
                <a:cs typeface="Times New Roman" pitchFamily="18" charset="0"/>
              </a:rPr>
              <a:t> </a:t>
            </a:r>
            <a:r>
              <a:rPr lang="en-GB" altLang="en-US" sz="1600">
                <a:cs typeface="Times New Roman" pitchFamily="18" charset="0"/>
              </a:rPr>
              <a:t>support and advice so that they may fast safely with few, if any complications</a:t>
            </a:r>
            <a:endParaRPr lang="en-GB" altLang="en-US" sz="1600" b="1">
              <a:cs typeface="Times New Roman" pitchFamily="18" charset="0"/>
            </a:endParaRPr>
          </a:p>
          <a:p>
            <a:endParaRPr lang="en-US" altLang="en-US" sz="1600"/>
          </a:p>
          <a:p>
            <a:endParaRPr lang="en-GB" altLang="en-US" sz="1600"/>
          </a:p>
          <a:p>
            <a:endParaRPr lang="en-GB" altLang="en-US"/>
          </a:p>
        </p:txBody>
      </p:sp>
    </p:spTree>
    <p:extLst>
      <p:ext uri="{BB962C8B-B14F-4D97-AF65-F5344CB8AC3E}">
        <p14:creationId xmlns:p14="http://schemas.microsoft.com/office/powerpoint/2010/main" val="2423915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Master" Target="../slideMasters/slideMaster21.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840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31277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5DD011C-ADBE-4057-8CBC-6F33778756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E21D38C-3791-4805-A8F4-00DAD46935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658619D-75E0-4796-95F1-10B4701E4994}"/>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4C293E34-EF8E-4962-BB38-615BC49EF4B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A796681F-FFCF-4601-9CE4-700D9831F7A6}"/>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77222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91984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678693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48824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71000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solidFill>
                  <a:prstClr val="black">
                    <a:tint val="75000"/>
                  </a:prstClr>
                </a:solidFill>
              </a:rPr>
              <a:pPr>
                <a:defRPr/>
              </a:pPr>
              <a:t>20/11/2020</a:t>
            </a:fld>
            <a:endParaRPr lang="en-GB">
              <a:solidFill>
                <a:prstClr val="black">
                  <a:tint val="75000"/>
                </a:prstClr>
              </a:solidFill>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756794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solidFill>
                  <a:prstClr val="black">
                    <a:tint val="75000"/>
                  </a:prstClr>
                </a:solidFill>
              </a:rPr>
              <a:pPr>
                <a:defRPr/>
              </a:pPr>
              <a:t>20/11/2020</a:t>
            </a:fld>
            <a:endParaRPr lang="en-GB">
              <a:solidFill>
                <a:prstClr val="black">
                  <a:tint val="75000"/>
                </a:prstClr>
              </a:solidFill>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381660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solidFill>
                  <a:prstClr val="black">
                    <a:tint val="75000"/>
                  </a:prstClr>
                </a:solidFill>
              </a:rPr>
              <a:pPr>
                <a:defRPr/>
              </a:pPr>
              <a:t>20/11/2020</a:t>
            </a:fld>
            <a:endParaRPr lang="en-GB">
              <a:solidFill>
                <a:prstClr val="black">
                  <a:tint val="75000"/>
                </a:prstClr>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759369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35641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5630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69887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54818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10138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0830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9939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title"/>
          <p:cNvPicPr>
            <a:picLocks noChangeAspect="1" noChangeArrowheads="1"/>
          </p:cNvPicPr>
          <p:nvPr userDrawn="1"/>
        </p:nvPicPr>
        <p:blipFill>
          <a:blip r:embed="rId2" cstate="print"/>
          <a:srcRect/>
          <a:stretch>
            <a:fillRect/>
          </a:stretch>
        </p:blipFill>
        <p:spPr bwMode="auto">
          <a:xfrm>
            <a:off x="0" y="-76200"/>
            <a:ext cx="12192000" cy="6969125"/>
          </a:xfrm>
          <a:prstGeom prst="rect">
            <a:avLst/>
          </a:prstGeom>
          <a:noFill/>
          <a:ln w="9525">
            <a:noFill/>
            <a:miter lim="800000"/>
            <a:headEnd/>
            <a:tailEnd/>
          </a:ln>
        </p:spPr>
      </p:pic>
      <p:sp>
        <p:nvSpPr>
          <p:cNvPr id="3086" name="Rectangle 14"/>
          <p:cNvSpPr>
            <a:spLocks noGrp="1" noChangeArrowheads="1"/>
          </p:cNvSpPr>
          <p:nvPr>
            <p:ph type="ctrTitle"/>
          </p:nvPr>
        </p:nvSpPr>
        <p:spPr>
          <a:xfrm>
            <a:off x="7416800" y="2286000"/>
            <a:ext cx="4470400" cy="1143000"/>
          </a:xfrm>
        </p:spPr>
        <p:txBody>
          <a:bodyPr/>
          <a:lstStyle>
            <a:lvl1pPr>
              <a:defRPr sz="1500">
                <a:solidFill>
                  <a:schemeClr val="bg1"/>
                </a:solidFill>
              </a:defRPr>
            </a:lvl1pPr>
          </a:lstStyle>
          <a:p>
            <a:r>
              <a:rPr lang="en-US"/>
              <a:t>Click to edit Master title style</a:t>
            </a:r>
          </a:p>
        </p:txBody>
      </p:sp>
      <p:sp>
        <p:nvSpPr>
          <p:cNvPr id="3087" name="Rectangle 15"/>
          <p:cNvSpPr>
            <a:spLocks noGrp="1" noChangeArrowheads="1"/>
          </p:cNvSpPr>
          <p:nvPr>
            <p:ph type="subTitle" idx="1"/>
          </p:nvPr>
        </p:nvSpPr>
        <p:spPr>
          <a:xfrm>
            <a:off x="7416800" y="3505200"/>
            <a:ext cx="4470400" cy="1752600"/>
          </a:xfrm>
        </p:spPr>
        <p:txBody>
          <a:bodyPr/>
          <a:lstStyle>
            <a:lvl1pPr marL="0" indent="0">
              <a:defRPr sz="1200">
                <a:solidFill>
                  <a:schemeClr val="bg1"/>
                </a:solidFill>
              </a:defRPr>
            </a:lvl1pPr>
          </a:lstStyle>
          <a:p>
            <a:r>
              <a:rPr lang="en-US"/>
              <a:t>Click to edit Master subtitle style</a:t>
            </a:r>
          </a:p>
        </p:txBody>
      </p:sp>
    </p:spTree>
    <p:extLst>
      <p:ext uri="{BB962C8B-B14F-4D97-AF65-F5344CB8AC3E}">
        <p14:creationId xmlns:p14="http://schemas.microsoft.com/office/powerpoint/2010/main" val="40727579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26459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0"/>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43" indent="0">
              <a:buNone/>
              <a:defRPr sz="1800"/>
            </a:lvl2pPr>
            <a:lvl3pPr marL="914286" indent="0">
              <a:buNone/>
              <a:defRPr sz="1600"/>
            </a:lvl3pPr>
            <a:lvl4pPr marL="1371429" indent="0">
              <a:buNone/>
              <a:defRPr sz="1400"/>
            </a:lvl4pPr>
            <a:lvl5pPr marL="1828571" indent="0">
              <a:buNone/>
              <a:defRPr sz="1400"/>
            </a:lvl5pPr>
            <a:lvl6pPr marL="2285714" indent="0">
              <a:buNone/>
              <a:defRPr sz="1400"/>
            </a:lvl6pPr>
            <a:lvl7pPr marL="2742857" indent="0">
              <a:buNone/>
              <a:defRPr sz="1400"/>
            </a:lvl7pPr>
            <a:lvl8pPr marL="3200000" indent="0">
              <a:buNone/>
              <a:defRPr sz="1400"/>
            </a:lvl8pPr>
            <a:lvl9pPr marL="3657143" indent="0">
              <a:buNone/>
              <a:defRPr sz="1400"/>
            </a:lvl9pPr>
          </a:lstStyle>
          <a:p>
            <a:pPr lvl="0"/>
            <a:r>
              <a:rPr lang="en-US"/>
              <a:t>Click to edit Master text styles</a:t>
            </a:r>
          </a:p>
        </p:txBody>
      </p:sp>
    </p:spTree>
    <p:extLst>
      <p:ext uri="{BB962C8B-B14F-4D97-AF65-F5344CB8AC3E}">
        <p14:creationId xmlns:p14="http://schemas.microsoft.com/office/powerpoint/2010/main" val="4198744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371600"/>
            <a:ext cx="508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371600"/>
            <a:ext cx="508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29864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4"/>
            <a:ext cx="5389033" cy="639763"/>
          </a:xfrm>
        </p:spPr>
        <p:txBody>
          <a:bodyPr anchor="b"/>
          <a:lstStyle>
            <a:lvl1pPr marL="0" indent="0">
              <a:buNone/>
              <a:defRPr sz="2400" b="1"/>
            </a:lvl1pPr>
            <a:lvl2pPr marL="457143" indent="0">
              <a:buNone/>
              <a:defRPr sz="2000" b="1"/>
            </a:lvl2pPr>
            <a:lvl3pPr marL="914286" indent="0">
              <a:buNone/>
              <a:defRPr sz="1800" b="1"/>
            </a:lvl3pPr>
            <a:lvl4pPr marL="1371429" indent="0">
              <a:buNone/>
              <a:defRPr sz="1600" b="1"/>
            </a:lvl4pPr>
            <a:lvl5pPr marL="1828571" indent="0">
              <a:buNone/>
              <a:defRPr sz="1600" b="1"/>
            </a:lvl5pPr>
            <a:lvl6pPr marL="2285714"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33058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7587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Tree>
    <p:extLst>
      <p:ext uri="{BB962C8B-B14F-4D97-AF65-F5344CB8AC3E}">
        <p14:creationId xmlns:p14="http://schemas.microsoft.com/office/powerpoint/2010/main" val="3821712700"/>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966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143" indent="0">
              <a:buNone/>
              <a:defRPr sz="1200"/>
            </a:lvl2pPr>
            <a:lvl3pPr marL="914286" indent="0">
              <a:buNone/>
              <a:defRPr sz="1000"/>
            </a:lvl3pPr>
            <a:lvl4pPr marL="1371429" indent="0">
              <a:buNone/>
              <a:defRPr sz="900"/>
            </a:lvl4pPr>
            <a:lvl5pPr marL="1828571" indent="0">
              <a:buNone/>
              <a:defRPr sz="900"/>
            </a:lvl5pPr>
            <a:lvl6pPr marL="2285714"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Tree>
    <p:extLst>
      <p:ext uri="{BB962C8B-B14F-4D97-AF65-F5344CB8AC3E}">
        <p14:creationId xmlns:p14="http://schemas.microsoft.com/office/powerpoint/2010/main" val="21135947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43" indent="0">
              <a:buNone/>
              <a:defRPr sz="2800"/>
            </a:lvl2pPr>
            <a:lvl3pPr marL="914286" indent="0">
              <a:buNone/>
              <a:defRPr sz="2400"/>
            </a:lvl3pPr>
            <a:lvl4pPr marL="1371429" indent="0">
              <a:buNone/>
              <a:defRPr sz="2000"/>
            </a:lvl4pPr>
            <a:lvl5pPr marL="1828571" indent="0">
              <a:buNone/>
              <a:defRPr sz="2000"/>
            </a:lvl5pPr>
            <a:lvl6pPr marL="2285714" indent="0">
              <a:buNone/>
              <a:defRPr sz="2000"/>
            </a:lvl6pPr>
            <a:lvl7pPr marL="2742857" indent="0">
              <a:buNone/>
              <a:defRPr sz="2000"/>
            </a:lvl7pPr>
            <a:lvl8pPr marL="3200000" indent="0">
              <a:buNone/>
              <a:defRPr sz="2000"/>
            </a:lvl8pPr>
            <a:lvl9pPr marL="3657143" indent="0">
              <a:buNone/>
              <a:defRPr sz="2000"/>
            </a:lvl9pPr>
          </a:lstStyle>
          <a:p>
            <a:pPr lvl="0"/>
            <a:endParaRPr lang="en-GB"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43" indent="0">
              <a:buNone/>
              <a:defRPr sz="1200"/>
            </a:lvl2pPr>
            <a:lvl3pPr marL="914286" indent="0">
              <a:buNone/>
              <a:defRPr sz="1000"/>
            </a:lvl3pPr>
            <a:lvl4pPr marL="1371429" indent="0">
              <a:buNone/>
              <a:defRPr sz="900"/>
            </a:lvl4pPr>
            <a:lvl5pPr marL="1828571" indent="0">
              <a:buNone/>
              <a:defRPr sz="900"/>
            </a:lvl5pPr>
            <a:lvl6pPr marL="2285714" indent="0">
              <a:buNone/>
              <a:defRPr sz="900"/>
            </a:lvl6pPr>
            <a:lvl7pPr marL="2742857" indent="0">
              <a:buNone/>
              <a:defRPr sz="900"/>
            </a:lvl7pPr>
            <a:lvl8pPr marL="3200000" indent="0">
              <a:buNone/>
              <a:defRPr sz="900"/>
            </a:lvl8pPr>
            <a:lvl9pPr marL="3657143" indent="0">
              <a:buNone/>
              <a:defRPr sz="900"/>
            </a:lvl9pPr>
          </a:lstStyle>
          <a:p>
            <a:pPr lvl="0"/>
            <a:r>
              <a:rPr lang="en-US"/>
              <a:t>Click to edit Master text styles</a:t>
            </a:r>
          </a:p>
        </p:txBody>
      </p:sp>
    </p:spTree>
    <p:extLst>
      <p:ext uri="{BB962C8B-B14F-4D97-AF65-F5344CB8AC3E}">
        <p14:creationId xmlns:p14="http://schemas.microsoft.com/office/powerpoint/2010/main" val="1359905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13264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381000"/>
            <a:ext cx="2590800" cy="5943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381000"/>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64378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609601" y="1600206"/>
            <a:ext cx="10972800" cy="4525963"/>
          </a:xfrm>
        </p:spPr>
        <p:txBody>
          <a:bodyPr/>
          <a:lstStyle/>
          <a:p>
            <a:endParaRPr lang="en-GB"/>
          </a:p>
        </p:txBody>
      </p:sp>
      <p:sp>
        <p:nvSpPr>
          <p:cNvPr id="4" name="Slide Number Placeholder 3"/>
          <p:cNvSpPr>
            <a:spLocks noGrp="1"/>
          </p:cNvSpPr>
          <p:nvPr>
            <p:ph type="sldNum" sz="quarter" idx="10"/>
          </p:nvPr>
        </p:nvSpPr>
        <p:spPr>
          <a:xfrm>
            <a:off x="101600" y="6248401"/>
            <a:ext cx="609600" cy="476251"/>
          </a:xfrm>
          <a:prstGeom prst="rect">
            <a:avLst/>
          </a:prstGeom>
        </p:spPr>
        <p:txBody>
          <a:bodyPr/>
          <a:lstStyle>
            <a:lvl1pPr>
              <a:defRPr/>
            </a:lvl1pPr>
          </a:lstStyle>
          <a:p>
            <a:fld id="{C128FE99-A40A-4B31-A563-9B49A91D08C8}" type="slidenum">
              <a:rPr lang="en-US" sz="2400">
                <a:solidFill>
                  <a:srgbClr val="000000"/>
                </a:solidFill>
              </a:rPr>
              <a:pPr/>
              <a:t>‹#›</a:t>
            </a:fld>
            <a:endParaRPr lang="en-US" sz="2400">
              <a:solidFill>
                <a:srgbClr val="000000"/>
              </a:solidFill>
            </a:endParaRPr>
          </a:p>
        </p:txBody>
      </p:sp>
    </p:spTree>
    <p:extLst>
      <p:ext uri="{BB962C8B-B14F-4D97-AF65-F5344CB8AC3E}">
        <p14:creationId xmlns:p14="http://schemas.microsoft.com/office/powerpoint/2010/main" val="11126836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3_SAN Title and Content">
    <p:spTree>
      <p:nvGrpSpPr>
        <p:cNvPr id="1" name=""/>
        <p:cNvGrpSpPr/>
        <p:nvPr/>
      </p:nvGrpSpPr>
      <p:grpSpPr>
        <a:xfrm>
          <a:off x="0" y="0"/>
          <a:ext cx="0" cy="0"/>
          <a:chOff x="0" y="0"/>
          <a:chExt cx="0" cy="0"/>
        </a:xfrm>
      </p:grpSpPr>
      <p:sp>
        <p:nvSpPr>
          <p:cNvPr id="9" name="Rectangle 8"/>
          <p:cNvSpPr/>
          <p:nvPr userDrawn="1"/>
        </p:nvSpPr>
        <p:spPr>
          <a:xfrm>
            <a:off x="0" y="1623530"/>
            <a:ext cx="12192000" cy="5234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rgbClr val="FFFFFF"/>
              </a:solidFill>
            </a:endParaRPr>
          </a:p>
        </p:txBody>
      </p:sp>
      <p:sp>
        <p:nvSpPr>
          <p:cNvPr id="8" name="Round Same Side Corner Rectangle 7"/>
          <p:cNvSpPr/>
          <p:nvPr userDrawn="1"/>
        </p:nvSpPr>
        <p:spPr>
          <a:xfrm rot="5400000">
            <a:off x="5354349" y="-5233046"/>
            <a:ext cx="1343607" cy="12052300"/>
          </a:xfrm>
          <a:prstGeom prst="round2SameRect">
            <a:avLst>
              <a:gd name="adj1" fmla="val 23582"/>
              <a:gd name="adj2" fmla="val 0"/>
            </a:avLst>
          </a:prstGeom>
          <a:solidFill>
            <a:srgbClr val="03C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solidFill>
                <a:srgbClr val="FFFFFF"/>
              </a:solidFill>
            </a:endParaRPr>
          </a:p>
        </p:txBody>
      </p:sp>
      <p:sp>
        <p:nvSpPr>
          <p:cNvPr id="3" name="Content Placeholder 2"/>
          <p:cNvSpPr>
            <a:spLocks noGrp="1"/>
          </p:cNvSpPr>
          <p:nvPr>
            <p:ph idx="1"/>
          </p:nvPr>
        </p:nvSpPr>
        <p:spPr>
          <a:xfrm>
            <a:off x="304800" y="1632859"/>
            <a:ext cx="11654444" cy="4418319"/>
          </a:xfrm>
        </p:spPr>
        <p:txBody>
          <a:bodyPr/>
          <a:lstStyle>
            <a:lvl1pPr marL="266666" indent="-266666">
              <a:lnSpc>
                <a:spcPct val="100000"/>
              </a:lnSpc>
              <a:buClr>
                <a:srgbClr val="E69708"/>
              </a:buClr>
              <a:buSzPct val="90000"/>
              <a:buFont typeface="Wingdings 2" pitchFamily="18" charset="2"/>
              <a:buChar char="¾"/>
              <a:defRPr b="1">
                <a:solidFill>
                  <a:schemeClr val="tx1"/>
                </a:solidFill>
                <a:effectLst/>
                <a:latin typeface="Arial" pitchFamily="34" charset="0"/>
                <a:cs typeface="Arial" pitchFamily="34" charset="0"/>
                <a:sym typeface="Wingdings 2"/>
              </a:defRPr>
            </a:lvl1pPr>
            <a:lvl2pPr marL="719049" indent="-207936">
              <a:lnSpc>
                <a:spcPct val="100000"/>
              </a:lnSpc>
              <a:spcBef>
                <a:spcPts val="0"/>
              </a:spcBef>
              <a:buClr>
                <a:srgbClr val="E69708"/>
              </a:buClr>
              <a:buFont typeface="Wingdings 2" pitchFamily="18" charset="2"/>
              <a:buChar char=""/>
              <a:defRPr b="1">
                <a:solidFill>
                  <a:schemeClr val="tx1"/>
                </a:solidFill>
                <a:effectLst/>
                <a:latin typeface="Arial" pitchFamily="34" charset="0"/>
                <a:cs typeface="Arial" pitchFamily="34" charset="0"/>
              </a:defRPr>
            </a:lvl2pPr>
            <a:lvl3pPr marL="1074605" indent="-166667">
              <a:lnSpc>
                <a:spcPct val="100000"/>
              </a:lnSpc>
              <a:buClr>
                <a:srgbClr val="E69708"/>
              </a:buClr>
              <a:buSzPct val="80000"/>
              <a:buFont typeface="Arial" pitchFamily="34" charset="0"/>
              <a:buChar char="►"/>
              <a:defRPr b="1">
                <a:solidFill>
                  <a:schemeClr val="tx1"/>
                </a:solidFill>
                <a:effectLst/>
                <a:latin typeface="Arial" pitchFamily="34" charset="0"/>
                <a:cs typeface="Arial" pitchFamily="34" charset="0"/>
              </a:defRPr>
            </a:lvl3pPr>
            <a:lvl4pPr marL="1438095" indent="-152381">
              <a:lnSpc>
                <a:spcPct val="100000"/>
              </a:lnSpc>
              <a:buClr>
                <a:srgbClr val="E69708"/>
              </a:buClr>
              <a:defRPr b="1">
                <a:solidFill>
                  <a:schemeClr val="tx1"/>
                </a:solidFill>
                <a:effectLst/>
                <a:latin typeface="Arial" pitchFamily="34" charset="0"/>
                <a:cs typeface="Arial" pitchFamily="34" charset="0"/>
              </a:defRPr>
            </a:lvl4pPr>
            <a:lvl5pPr>
              <a:lnSpc>
                <a:spcPct val="100000"/>
              </a:lnSpc>
              <a:buClr>
                <a:srgbClr val="E69708"/>
              </a:buClr>
              <a:defRPr b="1">
                <a:solidFill>
                  <a:schemeClr val="tx1"/>
                </a:solidFill>
                <a:effectLst/>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a:xfrm>
            <a:off x="156641" y="715389"/>
            <a:ext cx="11895666" cy="584775"/>
          </a:xfrm>
          <a:noFill/>
          <a:ln w="9525">
            <a:noFill/>
            <a:miter lim="800000"/>
            <a:headEnd/>
            <a:tailEnd/>
          </a:ln>
          <a:effectLst/>
        </p:spPr>
        <p:txBody>
          <a:bodyPr vert="horz" wrap="square" lIns="0" tIns="45720" rIns="0" bIns="45720" numCol="1" anchor="b" anchorCtr="0" compatLnSpc="1">
            <a:prstTxWarp prst="textNoShape">
              <a:avLst/>
            </a:prstTxWarp>
            <a:spAutoFit/>
          </a:bodyPr>
          <a:lstStyle>
            <a:lvl1pPr marL="0" indent="0" algn="l" rtl="0" fontAlgn="base">
              <a:lnSpc>
                <a:spcPct val="100000"/>
              </a:lnSpc>
              <a:spcBef>
                <a:spcPct val="0"/>
              </a:spcBef>
              <a:spcAft>
                <a:spcPct val="0"/>
              </a:spcAft>
              <a:tabLst/>
              <a:defRPr lang="en-CA" sz="3200" b="1" dirty="0">
                <a:ln>
                  <a:noFill/>
                </a:ln>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a:t>Click to edit Master title style</a:t>
            </a:r>
            <a:endParaRPr lang="en-CA" dirty="0"/>
          </a:p>
        </p:txBody>
      </p:sp>
      <p:sp>
        <p:nvSpPr>
          <p:cNvPr id="17" name="Text Placeholder 16"/>
          <p:cNvSpPr>
            <a:spLocks noGrp="1"/>
          </p:cNvSpPr>
          <p:nvPr>
            <p:ph type="body" sz="quarter" idx="10"/>
          </p:nvPr>
        </p:nvSpPr>
        <p:spPr>
          <a:xfrm>
            <a:off x="1491448" y="6441435"/>
            <a:ext cx="10507738" cy="287079"/>
          </a:xfrm>
        </p:spPr>
        <p:txBody>
          <a:bodyPr anchor="b"/>
          <a:lstStyle>
            <a:lvl1pPr marL="0" indent="0" algn="r">
              <a:lnSpc>
                <a:spcPts val="1200"/>
              </a:lnSpc>
              <a:spcBef>
                <a:spcPts val="0"/>
              </a:spcBef>
              <a:spcAft>
                <a:spcPts val="0"/>
              </a:spcAft>
              <a:buNone/>
              <a:defRPr sz="1200" b="1" i="1">
                <a:solidFill>
                  <a:srgbClr val="E69708"/>
                </a:solidFill>
                <a:effectLst/>
                <a:latin typeface="Arial" pitchFamily="34" charset="0"/>
                <a:cs typeface="Arial" pitchFamily="34" charset="0"/>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87142234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099B12-A92C-492D-B5FB-568F0A510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277DA14F-B111-4FF6-918B-2F634450E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84154378-A971-40BD-A565-C0EB8C3A192B}"/>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07BB2C71-D2D0-4B7C-BF26-46E3935B4B2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52007376-AB12-4757-8B4D-7E40F233ED70}"/>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5577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FB56A7-BDE5-4794-80A8-2AF7F91E6F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9058BB2-76BF-4BAD-A480-357074B1D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5F309F1-E75D-4BCC-A115-D8CD400C4BD9}"/>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7FBBBDA9-F56A-41E5-8481-A6D6A9E5DBD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6404B098-0396-47BF-BB95-245F1607CEFE}"/>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99068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41119A-FC8F-4C89-93CA-D050B7BF3E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7DCF5D3-B638-475C-89C1-BF026B7B6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40D9066-8AED-48BA-BF66-559F3F9194F8}"/>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53F7C927-CA63-45DD-A771-AAB3E4DC3D7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33ABA1B4-C1DE-4ABC-9C06-1A17ABF0F680}"/>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648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34209C4B-C7B7-4F92-AF1B-B8790AF1ACB1}" type="slidenum">
              <a:rPr lang="en-GB" altLang="en-US"/>
              <a:pPr>
                <a:defRPr/>
              </a:pPr>
              <a:t>‹#›</a:t>
            </a:fld>
            <a:endParaRPr lang="en-GB" altLang="en-US"/>
          </a:p>
        </p:txBody>
      </p:sp>
    </p:spTree>
    <p:extLst>
      <p:ext uri="{BB962C8B-B14F-4D97-AF65-F5344CB8AC3E}">
        <p14:creationId xmlns:p14="http://schemas.microsoft.com/office/powerpoint/2010/main" val="15874221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C6E20D-8337-4656-8A8A-7EC1E90C96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D163F43-76D4-4718-9D87-6B94B6313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2EEC6C24-F22B-4796-B4B5-E2912D00C5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EDAA61E2-267D-4220-A41C-E590721BCE03}"/>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29A4B229-C38C-4094-B12E-DE9775E0D7F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B2CE7B21-D640-4299-BDC0-872E4617F442}"/>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48103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93F4CC-A22C-4ADA-824F-9218D21ED4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BF8A949-97C8-4521-BC44-D0688B172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D4BC1C6-F988-41C3-B7D0-2E13EF832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580565F5-02AF-4320-A861-01DECF987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1A9E9FB-997D-4E03-9BC8-A0CFC847A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37C9EA9C-DAE5-4B61-8379-50D3D696099E}"/>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8" name="Footer Placeholder 7">
            <a:extLst>
              <a:ext uri="{FF2B5EF4-FFF2-40B4-BE49-F238E27FC236}">
                <a16:creationId xmlns="" xmlns:a16="http://schemas.microsoft.com/office/drawing/2014/main" id="{6FDEB294-1927-4F25-95C2-6589142B099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 xmlns:a16="http://schemas.microsoft.com/office/drawing/2014/main" id="{B49B6E1D-7134-40F8-ABDF-1963284356B2}"/>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07018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AC7848-AC82-4CE9-837F-9F0C62B292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15E498D4-D7E1-4940-9147-9568B9304F9E}"/>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4" name="Footer Placeholder 3">
            <a:extLst>
              <a:ext uri="{FF2B5EF4-FFF2-40B4-BE49-F238E27FC236}">
                <a16:creationId xmlns="" xmlns:a16="http://schemas.microsoft.com/office/drawing/2014/main" id="{629C3A6D-8303-47EA-80B3-D123D503245A}"/>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 xmlns:a16="http://schemas.microsoft.com/office/drawing/2014/main" id="{FE7040D3-0F7B-49C7-A3A1-25916DFA5709}"/>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51203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F0C21C6-BCBE-476E-93D8-E5992C286828}"/>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26A986B1-DC54-41B5-BFAC-01FA2B30DABA}"/>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86359173-7B7B-4AEF-94F8-36BDEB269FCF}"/>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96214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ED0203-7420-45D0-AB6E-BEA1302BD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A172D6A-35A9-40F3-8A41-769774EB5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B914AAE2-D0EF-49CC-B722-F66817BC9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6B94036-2678-4E0F-9F7A-CE2105266DF4}"/>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FCF4731D-ADDE-4D58-89AF-3E0B4867592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5F94BDB7-76F2-4985-92E8-402023DD0A58}"/>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67081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99AD3-9A31-494C-8549-A644D2D4C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33FDC6CA-1772-440A-9F3E-CDEC79040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A1AA04C3-F0DA-452C-AA28-146ACB7D3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89E13AB-4A26-48D1-9115-7F8F7B90A398}"/>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6247DB9F-2EBD-498E-96FB-7BC7D11A974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1CE24695-7848-4E29-AE25-46A27CB2F83D}"/>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8946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CCDFA-4ABC-4DB9-BAAB-3029C841B5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5F99156-31E9-45C1-A041-B9A4E4B488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349C246-E1C4-4D91-A31A-C970213FC85E}"/>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B206EFC9-ECA7-4782-BE9F-C4C267503B2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90AA3957-3CB4-445C-AE92-2DEE3654C1ED}"/>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61143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DD011C-ADBE-4057-8CBC-6F33778756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E21D38C-3791-4805-A8F4-00DAD46935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9658619D-75E0-4796-95F1-10B4701E4994}"/>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4C293E34-EF8E-4962-BB38-615BC49EF4B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A796681F-FFCF-4601-9CE4-700D9831F7A6}"/>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13971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blan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3525" y="274638"/>
            <a:ext cx="11664950" cy="575967"/>
          </a:xfrm>
        </p:spPr>
        <p:txBody>
          <a:bodyPr anchor="t">
            <a:noAutofit/>
          </a:bodyPr>
          <a:lstStyle>
            <a:lvl1pPr algn="l">
              <a:defRPr sz="2800" b="1" i="0" cap="none">
                <a:solidFill>
                  <a:schemeClr val="tx1"/>
                </a:solidFill>
                <a:latin typeface="+mn-lt"/>
                <a:ea typeface="Gotham Medium" charset="0"/>
                <a:cs typeface="Gotham Medium" charset="0"/>
              </a:defRPr>
            </a:lvl1pPr>
          </a:lstStyle>
          <a:p>
            <a:r>
              <a:rPr lang="en-GB" dirty="0"/>
              <a:t>Click to edit master title style</a:t>
            </a:r>
            <a:endParaRPr lang="en-US" dirty="0"/>
          </a:p>
        </p:txBody>
      </p:sp>
      <p:sp>
        <p:nvSpPr>
          <p:cNvPr id="14" name="Rectangle 13"/>
          <p:cNvSpPr/>
          <p:nvPr userDrawn="1"/>
        </p:nvSpPr>
        <p:spPr>
          <a:xfrm rot="16200000">
            <a:off x="5736600" y="401400"/>
            <a:ext cx="720000" cy="12193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3A6DB"/>
              </a:solidFill>
              <a:latin typeface="Arial"/>
            </a:endParaRPr>
          </a:p>
        </p:txBody>
      </p:sp>
      <p:sp>
        <p:nvSpPr>
          <p:cNvPr id="11" name="Text Placeholder 10"/>
          <p:cNvSpPr>
            <a:spLocks noGrp="1"/>
          </p:cNvSpPr>
          <p:nvPr>
            <p:ph type="body" sz="quarter" idx="10"/>
          </p:nvPr>
        </p:nvSpPr>
        <p:spPr>
          <a:xfrm>
            <a:off x="-1" y="6137999"/>
            <a:ext cx="11272179" cy="504557"/>
          </a:xfrm>
        </p:spPr>
        <p:txBody>
          <a:bodyPr numCol="2" spcCol="180000">
            <a:noAutofit/>
          </a:bodyPr>
          <a:lstStyle>
            <a:lvl1pPr marL="108000" indent="-108000">
              <a:spcBef>
                <a:spcPts val="0"/>
              </a:spcBef>
              <a:buFont typeface="+mj-lt"/>
              <a:buAutoNum type="arabicPeriod"/>
              <a:tabLst/>
              <a:defRPr sz="800">
                <a:solidFill>
                  <a:schemeClr val="bg1"/>
                </a:solidFill>
              </a:defRPr>
            </a:lvl1pPr>
          </a:lstStyle>
          <a:p>
            <a:pPr lvl="0"/>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09470" y="6174575"/>
            <a:ext cx="846439" cy="647171"/>
          </a:xfrm>
          <a:prstGeom prst="rect">
            <a:avLst/>
          </a:prstGeom>
        </p:spPr>
      </p:pic>
      <p:sp>
        <p:nvSpPr>
          <p:cNvPr id="7" name="Rectangle 6"/>
          <p:cNvSpPr/>
          <p:nvPr userDrawn="1"/>
        </p:nvSpPr>
        <p:spPr>
          <a:xfrm>
            <a:off x="0" y="6642556"/>
            <a:ext cx="1585690" cy="215444"/>
          </a:xfrm>
          <a:prstGeom prst="rect">
            <a:avLst/>
          </a:prstGeom>
        </p:spPr>
        <p:txBody>
          <a:bodyPr wrap="none">
            <a:spAutoFit/>
          </a:bodyPr>
          <a:lstStyle/>
          <a:p>
            <a:r>
              <a:rPr lang="en-GB" sz="800" dirty="0">
                <a:solidFill>
                  <a:prstClr val="white"/>
                </a:solidFill>
                <a:ea typeface="Gotham Book" charset="0"/>
                <a:cs typeface="Gotham Book" charset="0"/>
              </a:rPr>
              <a:t>UK/INV-20095(2) August 2020</a:t>
            </a:r>
          </a:p>
        </p:txBody>
      </p:sp>
      <p:sp>
        <p:nvSpPr>
          <p:cNvPr id="6" name="Text Placeholder 5">
            <a:extLst>
              <a:ext uri="{FF2B5EF4-FFF2-40B4-BE49-F238E27FC236}">
                <a16:creationId xmlns="" xmlns:a16="http://schemas.microsoft.com/office/drawing/2014/main" id="{E8E22BB4-E5BF-4242-A09A-587CC8B27C91}"/>
              </a:ext>
            </a:extLst>
          </p:cNvPr>
          <p:cNvSpPr>
            <a:spLocks noGrp="1"/>
          </p:cNvSpPr>
          <p:nvPr>
            <p:ph type="body" sz="quarter" idx="11"/>
          </p:nvPr>
        </p:nvSpPr>
        <p:spPr>
          <a:xfrm>
            <a:off x="0" y="5876925"/>
            <a:ext cx="12192000" cy="252413"/>
          </a:xfrm>
        </p:spPr>
        <p:txBody>
          <a:bodyPr anchor="b" anchorCtr="0">
            <a:noAutofit/>
          </a:bodyPr>
          <a:lstStyle>
            <a:lvl1pPr marL="363" indent="0">
              <a:spcBef>
                <a:spcPts val="0"/>
              </a:spcBef>
              <a:buFont typeface="Arial" panose="020B0604020202020204" pitchFamily="34" charset="0"/>
              <a:buNone/>
              <a:defRPr sz="800"/>
            </a:lvl1pPr>
          </a:lstStyle>
          <a:p>
            <a:pPr lvl="0"/>
            <a:r>
              <a:rPr lang="en-US" dirty="0"/>
              <a:t>Click to edit Master text styles</a:t>
            </a:r>
          </a:p>
        </p:txBody>
      </p:sp>
    </p:spTree>
    <p:extLst>
      <p:ext uri="{BB962C8B-B14F-4D97-AF65-F5344CB8AC3E}">
        <p14:creationId xmlns:p14="http://schemas.microsoft.com/office/powerpoint/2010/main" val="714203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 xmlns:p15="http://schemas.microsoft.com/office/powerpoint/2012/main">
        <p15:guide id="1" orient="horz" pos="2228">
          <p15:clr>
            <a:srgbClr val="FBAE40"/>
          </p15:clr>
        </p15:guide>
        <p15:guide id="2" pos="166">
          <p15:clr>
            <a:srgbClr val="FBAE40"/>
          </p15:clr>
        </p15:guide>
        <p15:guide id="3" pos="7514">
          <p15:clr>
            <a:srgbClr val="FBAE40"/>
          </p15:clr>
        </p15:guide>
        <p15:guide id="5" pos="3840">
          <p15:clr>
            <a:srgbClr val="FBAE40"/>
          </p15:clr>
        </p15:guide>
        <p15:guide id="6" orient="horz" pos="981">
          <p15:clr>
            <a:srgbClr val="FBAE40"/>
          </p15:clr>
        </p15:guide>
        <p15:guide id="7" orient="horz" pos="3702">
          <p15:clr>
            <a:srgbClr val="FBAE40"/>
          </p15:clr>
        </p15:guide>
        <p15:guide id="8" orient="horz" pos="3861">
          <p15:clr>
            <a:srgbClr val="FBAE40"/>
          </p15:clr>
        </p15:guide>
        <p15:guide id="9" pos="68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8175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23" y="190976"/>
            <a:ext cx="10787267" cy="1325562"/>
          </a:xfrm>
        </p:spPr>
        <p:txBody>
          <a:bodyPr>
            <a:normAutofit/>
          </a:bodyPr>
          <a:lstStyle>
            <a:lvl1pPr>
              <a:defRPr sz="3901"/>
            </a:lvl1pPr>
          </a:lstStyle>
          <a:p>
            <a:r>
              <a:rPr lang="en-US" dirty="0"/>
              <a:t>Click to edit Master title style</a:t>
            </a:r>
          </a:p>
        </p:txBody>
      </p:sp>
      <p:sp>
        <p:nvSpPr>
          <p:cNvPr id="3" name="Content Placeholder 2"/>
          <p:cNvSpPr>
            <a:spLocks noGrp="1"/>
          </p:cNvSpPr>
          <p:nvPr>
            <p:ph idx="1"/>
          </p:nvPr>
        </p:nvSpPr>
        <p:spPr>
          <a:xfrm>
            <a:off x="702023" y="1651479"/>
            <a:ext cx="10787267" cy="4026534"/>
          </a:xfrm>
        </p:spPr>
        <p:txBody>
          <a:bodyPr>
            <a:normAutofit/>
          </a:bodyPr>
          <a:lstStyle>
            <a:lvl1pPr>
              <a:defRPr sz="2776"/>
            </a:lvl1pPr>
            <a:lvl2pPr>
              <a:defRPr sz="2326"/>
            </a:lvl2pPr>
            <a:lvl3pPr>
              <a:defRPr sz="1951"/>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4" y="5734111"/>
            <a:ext cx="8928100" cy="958849"/>
          </a:xfrm>
        </p:spPr>
        <p:txBody>
          <a:bodyPr anchor="b">
            <a:normAutofit/>
          </a:bodyPr>
          <a:lstStyle>
            <a:lvl1pPr marL="0" indent="0">
              <a:buNone/>
              <a:defRPr sz="1050"/>
            </a:lvl1pPr>
            <a:lvl2pPr marL="448795" indent="0">
              <a:buNone/>
              <a:defRPr/>
            </a:lvl2pPr>
            <a:lvl3pPr marL="897572" indent="0">
              <a:buNone/>
              <a:defRPr/>
            </a:lvl3pPr>
            <a:lvl4pPr marL="1346337" indent="0">
              <a:buNone/>
              <a:defRPr/>
            </a:lvl4pPr>
            <a:lvl5pPr marL="1795102"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05CF2BC7-ABD7-4619-93E1-0C6EA9CBFB11}" type="slidenum">
              <a:rPr lang="en-GB" altLang="en-US"/>
              <a:pPr>
                <a:defRPr/>
              </a:pPr>
              <a:t>‹#›</a:t>
            </a:fld>
            <a:endParaRPr lang="en-GB" altLang="en-US"/>
          </a:p>
        </p:txBody>
      </p:sp>
    </p:spTree>
    <p:extLst>
      <p:ext uri="{BB962C8B-B14F-4D97-AF65-F5344CB8AC3E}">
        <p14:creationId xmlns:p14="http://schemas.microsoft.com/office/powerpoint/2010/main" val="1243234629"/>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50362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405977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393493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solidFill>
                  <a:prstClr val="black">
                    <a:tint val="75000"/>
                  </a:prstClr>
                </a:solidFill>
              </a:rPr>
              <a:pPr>
                <a:defRPr/>
              </a:pPr>
              <a:t>20/11/2020</a:t>
            </a:fld>
            <a:endParaRPr lang="en-GB">
              <a:solidFill>
                <a:prstClr val="black">
                  <a:tint val="75000"/>
                </a:prstClr>
              </a:solidFill>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488228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solidFill>
                  <a:prstClr val="black">
                    <a:tint val="75000"/>
                  </a:prstClr>
                </a:solidFill>
              </a:rPr>
              <a:pPr>
                <a:defRPr/>
              </a:pPr>
              <a:t>20/11/2020</a:t>
            </a:fld>
            <a:endParaRPr lang="en-GB">
              <a:solidFill>
                <a:prstClr val="black">
                  <a:tint val="75000"/>
                </a:prstClr>
              </a:solidFill>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856105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solidFill>
                  <a:prstClr val="black">
                    <a:tint val="75000"/>
                  </a:prstClr>
                </a:solidFill>
              </a:rPr>
              <a:pPr>
                <a:defRPr/>
              </a:pPr>
              <a:t>20/11/2020</a:t>
            </a:fld>
            <a:endParaRPr lang="en-GB">
              <a:solidFill>
                <a:prstClr val="black">
                  <a:tint val="75000"/>
                </a:prstClr>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183730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452506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99508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1787631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60817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ent Slide - Bullets">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1589" y="1590"/>
          <a:ext cx="3176" cy="1587"/>
        </p:xfrm>
        <a:graphic>
          <a:graphicData uri="http://schemas.openxmlformats.org/presentationml/2006/ole">
            <mc:AlternateContent xmlns:mc="http://schemas.openxmlformats.org/markup-compatibility/2006">
              <mc:Choice xmlns:v="urn:schemas-microsoft-com:vml" Requires="v">
                <p:oleObj spid="_x0000_s10293" name="think-cell Slide" r:id="rId4" imgW="360" imgH="360" progId="TCLayout.ActiveDocument.1">
                  <p:embed/>
                </p:oleObj>
              </mc:Choice>
              <mc:Fallback>
                <p:oleObj name="think-cell Slide" r:id="rId4" imgW="360" imgH="360" progId="TCLayout.ActiveDocument.1">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317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8"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
            <a:ext cx="8919952" cy="781537"/>
          </a:xfrm>
        </p:spPr>
        <p:txBody>
          <a:bodyPr>
            <a:normAutofit/>
          </a:bodyPr>
          <a:lstStyle>
            <a:lvl1pPr>
              <a:defRPr sz="1650"/>
            </a:lvl1pPr>
          </a:lstStyle>
          <a:p>
            <a:r>
              <a:rPr lang="en-US"/>
              <a:t>Click to edit Master title style</a:t>
            </a:r>
            <a:endParaRPr lang="en-US" dirty="0"/>
          </a:p>
        </p:txBody>
      </p:sp>
      <p:sp>
        <p:nvSpPr>
          <p:cNvPr id="13" name="Text Placeholder 12"/>
          <p:cNvSpPr>
            <a:spLocks noGrp="1"/>
          </p:cNvSpPr>
          <p:nvPr>
            <p:ph type="body" sz="quarter" idx="14"/>
          </p:nvPr>
        </p:nvSpPr>
        <p:spPr>
          <a:xfrm>
            <a:off x="614817" y="1066801"/>
            <a:ext cx="11190179" cy="4984262"/>
          </a:xfrm>
        </p:spPr>
        <p:txBody>
          <a:bodyPr>
            <a:normAutofit/>
          </a:bodyPr>
          <a:lstStyle>
            <a:lvl1pPr>
              <a:buFont typeface="Arial"/>
              <a:buChar char="•"/>
              <a:defRPr sz="1350"/>
            </a:lvl1pPr>
          </a:lstStyle>
          <a:p>
            <a:pPr lvl="0"/>
            <a:r>
              <a:rPr lang="en-GB" dirty="0"/>
              <a:t>Click to edit Master text styles</a:t>
            </a:r>
          </a:p>
        </p:txBody>
      </p:sp>
    </p:spTree>
    <p:extLst>
      <p:ext uri="{BB962C8B-B14F-4D97-AF65-F5344CB8AC3E}">
        <p14:creationId xmlns:p14="http://schemas.microsoft.com/office/powerpoint/2010/main" val="225095103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22879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1503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12 departmental lockup">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527381" y="2564906"/>
            <a:ext cx="11233248" cy="3960439"/>
          </a:xfrm>
          <a:prstGeom prst="rect">
            <a:avLst/>
          </a:prstGeom>
        </p:spPr>
        <p:txBody>
          <a:bodyPr vert="horz"/>
          <a:lstStyle>
            <a:lvl1pPr marL="0" indent="0">
              <a:buNone/>
              <a:defRPr sz="2000"/>
            </a:lvl1pPr>
          </a:lstStyle>
          <a:p>
            <a:pPr lvl="0"/>
            <a:r>
              <a:rPr lang="en-US" dirty="0"/>
              <a:t>Text here….</a:t>
            </a:r>
          </a:p>
        </p:txBody>
      </p:sp>
      <p:sp>
        <p:nvSpPr>
          <p:cNvPr id="3" name="Text Placeholder 2"/>
          <p:cNvSpPr>
            <a:spLocks noGrp="1"/>
          </p:cNvSpPr>
          <p:nvPr>
            <p:ph type="body" sz="quarter" idx="10" hasCustomPrompt="1"/>
          </p:nvPr>
        </p:nvSpPr>
        <p:spPr>
          <a:xfrm>
            <a:off x="527284"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170091010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12 departmental lockup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527382" y="2564904"/>
            <a:ext cx="8256917" cy="3960441"/>
          </a:xfrm>
          <a:prstGeom prst="rect">
            <a:avLst/>
          </a:prstGeom>
        </p:spPr>
        <p:txBody>
          <a:bodyPr vert="horz"/>
          <a:lstStyle>
            <a:lvl1pPr marL="0" indent="0">
              <a:buNone/>
              <a:defRPr sz="2000"/>
            </a:lvl1pPr>
          </a:lstStyle>
          <a:p>
            <a:pPr lvl="0"/>
            <a:r>
              <a:rPr lang="en-US" dirty="0"/>
              <a:t>Text here….</a:t>
            </a:r>
          </a:p>
        </p:txBody>
      </p:sp>
      <p:sp>
        <p:nvSpPr>
          <p:cNvPr id="5" name="Picture Placeholder 5"/>
          <p:cNvSpPr>
            <a:spLocks noGrp="1"/>
          </p:cNvSpPr>
          <p:nvPr>
            <p:ph type="pic" sz="quarter" idx="15" hasCustomPrompt="1"/>
          </p:nvPr>
        </p:nvSpPr>
        <p:spPr>
          <a:xfrm>
            <a:off x="9104298" y="4509121"/>
            <a:ext cx="2656033" cy="2016001"/>
          </a:xfrm>
          <a:prstGeom prst="rect">
            <a:avLst/>
          </a:prstGeom>
          <a:solidFill>
            <a:schemeClr val="bg1">
              <a:lumMod val="85000"/>
            </a:schemeClr>
          </a:solidFill>
        </p:spPr>
        <p:txBody>
          <a:bodyPr vert="horz"/>
          <a:lstStyle>
            <a:lvl1pPr marL="0" indent="0">
              <a:buNone/>
              <a:defRPr sz="2000"/>
            </a:lvl1pPr>
          </a:lstStyle>
          <a:p>
            <a:r>
              <a:rPr lang="en-US" dirty="0"/>
              <a:t>Insert picture</a:t>
            </a:r>
          </a:p>
        </p:txBody>
      </p:sp>
      <p:sp>
        <p:nvSpPr>
          <p:cNvPr id="6" name="Text Placeholder 2"/>
          <p:cNvSpPr>
            <a:spLocks noGrp="1"/>
          </p:cNvSpPr>
          <p:nvPr>
            <p:ph type="body" sz="quarter" idx="10" hasCustomPrompt="1"/>
          </p:nvPr>
        </p:nvSpPr>
        <p:spPr>
          <a:xfrm>
            <a:off x="527284"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27069060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82CECA6-DBAA-4BC9-A677-16836CA43C5B}"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993034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solidFill>
              </a:rPr>
              <a:pPr/>
              <a:t>11/20/2020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38886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729357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92325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578232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66485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2 departmental lockup">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527381" y="2564906"/>
            <a:ext cx="11233248" cy="3960439"/>
          </a:xfrm>
          <a:prstGeom prst="rect">
            <a:avLst/>
          </a:prstGeom>
        </p:spPr>
        <p:txBody>
          <a:bodyPr vert="horz"/>
          <a:lstStyle>
            <a:lvl1pPr marL="0" indent="0">
              <a:buNone/>
              <a:defRPr sz="2000"/>
            </a:lvl1pPr>
          </a:lstStyle>
          <a:p>
            <a:pPr lvl="0"/>
            <a:r>
              <a:rPr lang="en-US" dirty="0"/>
              <a:t>Text here….</a:t>
            </a:r>
          </a:p>
        </p:txBody>
      </p:sp>
      <p:sp>
        <p:nvSpPr>
          <p:cNvPr id="3" name="Text Placeholder 2"/>
          <p:cNvSpPr>
            <a:spLocks noGrp="1"/>
          </p:cNvSpPr>
          <p:nvPr>
            <p:ph type="body" sz="quarter" idx="10" hasCustomPrompt="1"/>
          </p:nvPr>
        </p:nvSpPr>
        <p:spPr>
          <a:xfrm>
            <a:off x="527284"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25392354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solidFill>
                  <a:prstClr val="black">
                    <a:tint val="75000"/>
                  </a:prstClr>
                </a:solidFill>
              </a:rPr>
              <a:pPr>
                <a:defRPr/>
              </a:pPr>
              <a:t>20/11/2020</a:t>
            </a:fld>
            <a:endParaRPr lang="en-GB">
              <a:solidFill>
                <a:prstClr val="black">
                  <a:tint val="75000"/>
                </a:prstClr>
              </a:solidFill>
            </a:endParaRPr>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694743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solidFill>
                  <a:prstClr val="black">
                    <a:tint val="75000"/>
                  </a:prstClr>
                </a:solidFill>
              </a:rPr>
              <a:pPr>
                <a:defRPr/>
              </a:pPr>
              <a:t>20/11/2020</a:t>
            </a:fld>
            <a:endParaRPr lang="en-GB">
              <a:solidFill>
                <a:prstClr val="black">
                  <a:tint val="75000"/>
                </a:prstClr>
              </a:solidFill>
            </a:endParaRPr>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958405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solidFill>
                  <a:prstClr val="black">
                    <a:tint val="75000"/>
                  </a:prstClr>
                </a:solidFill>
              </a:rPr>
              <a:pPr>
                <a:defRPr/>
              </a:pPr>
              <a:t>20/11/2020</a:t>
            </a:fld>
            <a:endParaRPr lang="en-GB">
              <a:solidFill>
                <a:prstClr val="black">
                  <a:tint val="75000"/>
                </a:prstClr>
              </a:solidFill>
            </a:endParaRPr>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954739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4458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200224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45129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22233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662246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7184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11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2 departmental lockup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527382" y="2564904"/>
            <a:ext cx="8256917" cy="3960441"/>
          </a:xfrm>
          <a:prstGeom prst="rect">
            <a:avLst/>
          </a:prstGeom>
        </p:spPr>
        <p:txBody>
          <a:bodyPr vert="horz"/>
          <a:lstStyle>
            <a:lvl1pPr marL="0" indent="0">
              <a:buNone/>
              <a:defRPr sz="2000"/>
            </a:lvl1pPr>
          </a:lstStyle>
          <a:p>
            <a:pPr lvl="0"/>
            <a:r>
              <a:rPr lang="en-US" dirty="0"/>
              <a:t>Text here….</a:t>
            </a:r>
          </a:p>
        </p:txBody>
      </p:sp>
      <p:sp>
        <p:nvSpPr>
          <p:cNvPr id="5" name="Picture Placeholder 5"/>
          <p:cNvSpPr>
            <a:spLocks noGrp="1"/>
          </p:cNvSpPr>
          <p:nvPr>
            <p:ph type="pic" sz="quarter" idx="15" hasCustomPrompt="1"/>
          </p:nvPr>
        </p:nvSpPr>
        <p:spPr>
          <a:xfrm>
            <a:off x="9104298" y="4509121"/>
            <a:ext cx="2656033" cy="2016001"/>
          </a:xfrm>
          <a:prstGeom prst="rect">
            <a:avLst/>
          </a:prstGeom>
          <a:solidFill>
            <a:schemeClr val="bg1">
              <a:lumMod val="85000"/>
            </a:schemeClr>
          </a:solidFill>
        </p:spPr>
        <p:txBody>
          <a:bodyPr vert="horz"/>
          <a:lstStyle>
            <a:lvl1pPr marL="0" indent="0">
              <a:buNone/>
              <a:defRPr sz="2000"/>
            </a:lvl1pPr>
          </a:lstStyle>
          <a:p>
            <a:r>
              <a:rPr lang="en-US" dirty="0"/>
              <a:t>Insert picture</a:t>
            </a:r>
          </a:p>
        </p:txBody>
      </p:sp>
      <p:sp>
        <p:nvSpPr>
          <p:cNvPr id="6" name="Text Placeholder 2"/>
          <p:cNvSpPr>
            <a:spLocks noGrp="1"/>
          </p:cNvSpPr>
          <p:nvPr>
            <p:ph type="body" sz="quarter" idx="10" hasCustomPrompt="1"/>
          </p:nvPr>
        </p:nvSpPr>
        <p:spPr>
          <a:xfrm>
            <a:off x="527284"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24248276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2044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7499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53432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370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9056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9005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3052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3492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9026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7670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82CECA6-DBAA-4BC9-A677-16836CA43C5B}" type="slidenum">
              <a:rPr lang="en-GB"/>
              <a:pPr>
                <a:defRPr/>
              </a:pPr>
              <a:t>‹#›</a:t>
            </a:fld>
            <a:endParaRPr lang="en-GB"/>
          </a:p>
        </p:txBody>
      </p:sp>
    </p:spTree>
    <p:extLst>
      <p:ext uri="{BB962C8B-B14F-4D97-AF65-F5344CB8AC3E}">
        <p14:creationId xmlns:p14="http://schemas.microsoft.com/office/powerpoint/2010/main" val="341440456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1" y="4323812"/>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98296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772715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85944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630166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4"/>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72995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7474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42917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446088"/>
            <a:ext cx="35051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23003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915062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2581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pPr>
                <a:defRPr/>
              </a:pPr>
              <a:t>‹#›</a:t>
            </a:fld>
            <a:endParaRPr lang="en-GB"/>
          </a:p>
        </p:txBody>
      </p:sp>
    </p:spTree>
    <p:extLst>
      <p:ext uri="{BB962C8B-B14F-4D97-AF65-F5344CB8AC3E}">
        <p14:creationId xmlns:p14="http://schemas.microsoft.com/office/powerpoint/2010/main" val="29813660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31781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1"/>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130757436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388276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68580" tIns="34290" rIns="68580" bIns="34290" rtlCol="0" anchor="ctr">
            <a:noAutofit/>
          </a:bodyPr>
          <a:lstStyle/>
          <a:p>
            <a:r>
              <a:rPr lang="en-US" sz="6000" dirty="0">
                <a:ln w="3175" cmpd="sng">
                  <a:noFill/>
                </a:ln>
                <a:solidFill>
                  <a:srgbClr val="A53010"/>
                </a:solidFill>
                <a:latin typeface="Arial"/>
              </a:rPr>
              <a:t>”</a:t>
            </a:r>
          </a:p>
        </p:txBody>
      </p:sp>
    </p:spTree>
    <p:extLst>
      <p:ext uri="{BB962C8B-B14F-4D97-AF65-F5344CB8AC3E}">
        <p14:creationId xmlns:p14="http://schemas.microsoft.com/office/powerpoint/2010/main" val="209808834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8" y="491172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35081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460589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3" y="627407"/>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1179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3878958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1515904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418789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4567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1611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pPr>
                <a:defRPr/>
              </a:pPr>
              <a:t>‹#›</a:t>
            </a:fld>
            <a:endParaRPr lang="en-GB"/>
          </a:p>
        </p:txBody>
      </p:sp>
    </p:spTree>
    <p:extLst>
      <p:ext uri="{BB962C8B-B14F-4D97-AF65-F5344CB8AC3E}">
        <p14:creationId xmlns:p14="http://schemas.microsoft.com/office/powerpoint/2010/main" val="6243420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solidFill>
                  <a:prstClr val="black">
                    <a:tint val="75000"/>
                  </a:prstClr>
                </a:solidFill>
              </a:rPr>
              <a:pPr>
                <a:defRPr/>
              </a:pPr>
              <a:t>20/11/2020</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490374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solidFill>
                  <a:prstClr val="black">
                    <a:tint val="75000"/>
                  </a:prstClr>
                </a:solidFill>
              </a:rPr>
              <a:pPr>
                <a:defRPr/>
              </a:pPr>
              <a:t>20/11/2020</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3484444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solidFill>
                  <a:prstClr val="black">
                    <a:tint val="75000"/>
                  </a:prstClr>
                </a:solidFill>
              </a:rPr>
              <a:pPr>
                <a:defRPr/>
              </a:pPr>
              <a:t>20/11/2020</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3984376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508163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437660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218719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131995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1377030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5790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46400" y="1750532"/>
            <a:ext cx="4723200" cy="2042057"/>
          </a:xfrm>
        </p:spPr>
        <p:txBody>
          <a:bodyPr anchor="b"/>
          <a:lstStyle>
            <a:lvl1pPr algn="r">
              <a:lnSpc>
                <a:spcPct val="85000"/>
              </a:lnSpc>
              <a:defRPr sz="4267"/>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7045205" y="4033980"/>
            <a:ext cx="4724425"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867"/>
            </a:lvl1pPr>
          </a:lstStyle>
          <a:p>
            <a:pPr lvl="0"/>
            <a:r>
              <a:rPr lang="en-US" noProof="0"/>
              <a:t>Click to edit Master subtitle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198D2DA1-799D-4AB3-8D6A-C84E9B4FB822}" type="slidenum">
              <a:rPr lang="en-GB">
                <a:solidFill>
                  <a:srgbClr val="82786F"/>
                </a:solidFill>
              </a:rPr>
              <a:pPr>
                <a:defRPr/>
              </a:pPr>
              <a:t>‹#›</a:t>
            </a:fld>
            <a:endParaRPr lang="en-GB" dirty="0">
              <a:solidFill>
                <a:srgbClr val="82786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82786F"/>
                </a:solidFill>
              </a:rPr>
              <a:t>Clinical trial design and results template</a:t>
            </a:r>
          </a:p>
        </p:txBody>
      </p:sp>
      <p:sp>
        <p:nvSpPr>
          <p:cNvPr id="6" name="Rectangle 81"/>
          <p:cNvSpPr>
            <a:spLocks noGrp="1" noChangeArrowheads="1"/>
          </p:cNvSpPr>
          <p:nvPr>
            <p:ph type="dt" sz="half" idx="12"/>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213660596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pPr>
                <a:defRPr/>
              </a:pPr>
              <a:t>‹#›</a:t>
            </a:fld>
            <a:endParaRPr lang="en-GB"/>
          </a:p>
        </p:txBody>
      </p:sp>
    </p:spTree>
    <p:extLst>
      <p:ext uri="{BB962C8B-B14F-4D97-AF65-F5344CB8AC3E}">
        <p14:creationId xmlns:p14="http://schemas.microsoft.com/office/powerpoint/2010/main" val="11401041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CBE9FAB3-31B1-409E-92E4-4C0885D0CD84}" type="slidenum">
              <a:rPr lang="en-GB">
                <a:solidFill>
                  <a:srgbClr val="82786F"/>
                </a:solidFill>
              </a:rPr>
              <a:pPr>
                <a:defRPr/>
              </a:pPr>
              <a:t>‹#›</a:t>
            </a:fld>
            <a:endParaRPr lang="en-GB" dirty="0">
              <a:solidFill>
                <a:srgbClr val="82786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12"/>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2919626891"/>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422400" y="514567"/>
            <a:ext cx="11347200" cy="171520"/>
          </a:xfrm>
          <a:extLst>
            <a:ext uri="{909E8E84-426E-40DD-AFC4-6F175D3DCCD1}">
              <a14:hiddenFill xmlns:a14="http://schemas.microsoft.com/office/drawing/2010/main">
                <a:solidFill>
                  <a:schemeClr val="accent1"/>
                </a:solidFill>
              </a14:hiddenFill>
            </a:ext>
          </a:extLst>
        </p:spPr>
        <p:txBody>
          <a:bodyPr wrap="none" lIns="17999" anchor="ctr">
            <a:noAutofit/>
          </a:bodyPr>
          <a:lstStyle>
            <a:lvl1pPr marL="0" indent="0" algn="l">
              <a:buFontTx/>
              <a:buNone/>
              <a:defRPr sz="1467" baseline="0"/>
            </a:lvl1pPr>
          </a:lstStyle>
          <a:p>
            <a:pPr lvl="0"/>
            <a:r>
              <a:rPr lang="en-US" noProof="0"/>
              <a:t>Click to edit Master subtitle style</a:t>
            </a:r>
            <a:endParaRPr lang="en-GB" noProof="0" dirty="0"/>
          </a:p>
        </p:txBody>
      </p:sp>
      <p:sp>
        <p:nvSpPr>
          <p:cNvPr id="10"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9"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B34DF84B-66D7-42D6-B951-6935F1E98A29}"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16"/>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17"/>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390145716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422400" y="1209140"/>
            <a:ext cx="11347200" cy="266301"/>
          </a:xfrm>
          <a:extLst>
            <a:ext uri="{909E8E84-426E-40DD-AFC4-6F175D3DCCD1}">
              <a14:hiddenFill xmlns:a14="http://schemas.microsoft.com/office/drawing/2010/main">
                <a:solidFill>
                  <a:schemeClr val="accent1"/>
                </a:solidFill>
              </a14:hiddenFill>
            </a:ext>
          </a:extLst>
        </p:spPr>
        <p:txBody>
          <a:bodyPr wrap="none" lIns="17999" anchor="ctr"/>
          <a:lstStyle>
            <a:lvl1pPr marL="0" indent="0" algn="l">
              <a:buFontTx/>
              <a:buNone/>
              <a:defRPr sz="1467" baseline="0"/>
            </a:lvl1pPr>
          </a:lstStyle>
          <a:p>
            <a:pPr lvl="0"/>
            <a:r>
              <a:rPr lang="en-US" noProof="0"/>
              <a:t>Click to edit Master subtitle style</a:t>
            </a:r>
            <a:endParaRPr lang="en-GB" noProof="0" dirty="0"/>
          </a:p>
        </p:txBody>
      </p:sp>
      <p:sp>
        <p:nvSpPr>
          <p:cNvPr id="13"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9"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10D2D36D-C2C4-4D0D-B0F1-A274C175CDEE}"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16"/>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17"/>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3140604801"/>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425103" y="687269"/>
            <a:ext cx="8923332" cy="5006607"/>
          </a:xfrm>
        </p:spPr>
        <p:txBody>
          <a:bodyPr tIns="57599" anchor="t"/>
          <a:lstStyle>
            <a:lvl1pPr>
              <a:lnSpc>
                <a:spcPct val="90000"/>
              </a:lnSpc>
              <a:defRPr sz="8000" spc="-200"/>
            </a:lvl1pPr>
          </a:lstStyle>
          <a:p>
            <a:r>
              <a:rPr lang="en-US" noProof="0"/>
              <a:t>Click to edit Master title style</a:t>
            </a:r>
            <a:endParaRPr lang="en-GB" noProof="0" dirty="0"/>
          </a:p>
        </p:txBody>
      </p:sp>
      <p:sp>
        <p:nvSpPr>
          <p:cNvPr id="3" name="Rectangle 23"/>
          <p:cNvSpPr>
            <a:spLocks noGrp="1" noChangeArrowheads="1"/>
          </p:cNvSpPr>
          <p:nvPr>
            <p:ph type="sldNum" sz="quarter" idx="10"/>
          </p:nvPr>
        </p:nvSpPr>
        <p:spPr>
          <a:ln/>
        </p:spPr>
        <p:txBody>
          <a:bodyPr/>
          <a:lstStyle>
            <a:lvl1pPr>
              <a:defRPr/>
            </a:lvl1pPr>
          </a:lstStyle>
          <a:p>
            <a:pPr>
              <a:defRPr/>
            </a:pPr>
            <a:fld id="{4B718B6C-F9A8-4F8E-9EAF-06FFDDA65D5A}" type="slidenum">
              <a:rPr lang="en-GB">
                <a:solidFill>
                  <a:srgbClr val="82786F"/>
                </a:solidFill>
              </a:rPr>
              <a:pPr>
                <a:defRPr/>
              </a:pPr>
              <a:t>‹#›</a:t>
            </a:fld>
            <a:endParaRPr lang="en-GB" dirty="0">
              <a:solidFill>
                <a:srgbClr val="82786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dirty="0">
                <a:solidFill>
                  <a:srgbClr val="82786F"/>
                </a:solidFill>
              </a:rPr>
              <a:t>Clinical trial design and results template</a:t>
            </a:r>
          </a:p>
        </p:txBody>
      </p:sp>
      <p:sp>
        <p:nvSpPr>
          <p:cNvPr id="5" name="Rectangle 81"/>
          <p:cNvSpPr>
            <a:spLocks noGrp="1" noChangeArrowheads="1"/>
          </p:cNvSpPr>
          <p:nvPr>
            <p:ph type="dt" sz="half" idx="12"/>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580295599"/>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3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1"/>
          </p:nvPr>
        </p:nvSpPr>
        <p:spPr>
          <a:ln/>
        </p:spPr>
        <p:txBody>
          <a:bodyPr/>
          <a:lstStyle>
            <a:lvl1pPr>
              <a:defRPr/>
            </a:lvl1pPr>
          </a:lstStyle>
          <a:p>
            <a:pPr>
              <a:defRPr/>
            </a:pPr>
            <a:fld id="{40278567-A873-41F2-87A2-C576C3A686A3}"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12"/>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13"/>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38933148"/>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24" name="Content Placeholder 2"/>
          <p:cNvSpPr>
            <a:spLocks noGrp="1"/>
          </p:cNvSpPr>
          <p:nvPr>
            <p:ph idx="1"/>
          </p:nvPr>
        </p:nvSpPr>
        <p:spPr>
          <a:xfrm>
            <a:off x="422400" y="1749675"/>
            <a:ext cx="113472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422400" y="3831354"/>
            <a:ext cx="113472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26"/>
          </p:nvPr>
        </p:nvSpPr>
        <p:spPr>
          <a:ln/>
        </p:spPr>
        <p:txBody>
          <a:bodyPr/>
          <a:lstStyle>
            <a:lvl1pPr>
              <a:defRPr/>
            </a:lvl1pPr>
          </a:lstStyle>
          <a:p>
            <a:pPr>
              <a:defRPr/>
            </a:pPr>
            <a:fld id="{3B841098-4CAE-4F4B-8168-CCE246618300}"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27"/>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28"/>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2236952034"/>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27" name="Content Placeholder 2"/>
          <p:cNvSpPr>
            <a:spLocks noGrp="1"/>
          </p:cNvSpPr>
          <p:nvPr>
            <p:ph idx="1"/>
          </p:nvPr>
        </p:nvSpPr>
        <p:spPr>
          <a:xfrm>
            <a:off x="422401" y="1749631"/>
            <a:ext cx="349766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4347169" y="1749631"/>
            <a:ext cx="349766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8271933" y="1749631"/>
            <a:ext cx="349766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Rectangle 23"/>
          <p:cNvSpPr>
            <a:spLocks noGrp="1" noChangeArrowheads="1"/>
          </p:cNvSpPr>
          <p:nvPr>
            <p:ph type="sldNum" sz="quarter" idx="12"/>
          </p:nvPr>
        </p:nvSpPr>
        <p:spPr>
          <a:ln/>
        </p:spPr>
        <p:txBody>
          <a:bodyPr/>
          <a:lstStyle>
            <a:lvl1pPr>
              <a:defRPr/>
            </a:lvl1pPr>
          </a:lstStyle>
          <a:p>
            <a:pPr>
              <a:defRPr/>
            </a:pPr>
            <a:fld id="{6645F428-D708-47BC-BC8A-B596F553595E}" type="slidenum">
              <a:rPr lang="en-GB">
                <a:solidFill>
                  <a:srgbClr val="82786F"/>
                </a:solidFill>
              </a:rPr>
              <a:pPr>
                <a:defRPr/>
              </a:pPr>
              <a:t>‹#›</a:t>
            </a:fld>
            <a:endParaRPr lang="en-GB" dirty="0">
              <a:solidFill>
                <a:srgbClr val="82786F"/>
              </a:solidFill>
            </a:endParaRPr>
          </a:p>
        </p:txBody>
      </p:sp>
      <p:sp>
        <p:nvSpPr>
          <p:cNvPr id="7" name="Rectangle 5"/>
          <p:cNvSpPr>
            <a:spLocks noGrp="1" noChangeArrowheads="1"/>
          </p:cNvSpPr>
          <p:nvPr>
            <p:ph type="ftr" sz="quarter" idx="13"/>
          </p:nvPr>
        </p:nvSpPr>
        <p:spPr>
          <a:ln/>
        </p:spPr>
        <p:txBody>
          <a:bodyPr/>
          <a:lstStyle>
            <a:lvl1pPr>
              <a:defRPr/>
            </a:lvl1pPr>
          </a:lstStyle>
          <a:p>
            <a:pPr>
              <a:defRPr/>
            </a:pPr>
            <a:r>
              <a:rPr lang="en-GB" dirty="0">
                <a:solidFill>
                  <a:srgbClr val="82786F"/>
                </a:solidFill>
              </a:rPr>
              <a:t>Clinical trial design and results template</a:t>
            </a:r>
          </a:p>
        </p:txBody>
      </p:sp>
      <p:sp>
        <p:nvSpPr>
          <p:cNvPr id="8" name="Rectangle 81"/>
          <p:cNvSpPr>
            <a:spLocks noGrp="1" noChangeArrowheads="1"/>
          </p:cNvSpPr>
          <p:nvPr>
            <p:ph type="dt" sz="half" idx="14"/>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854911189"/>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37" name="Content Placeholder 2"/>
          <p:cNvSpPr>
            <a:spLocks noGrp="1"/>
          </p:cNvSpPr>
          <p:nvPr>
            <p:ph idx="1"/>
          </p:nvPr>
        </p:nvSpPr>
        <p:spPr>
          <a:xfrm>
            <a:off x="422425" y="1749631"/>
            <a:ext cx="2517649"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0"/>
          </p:nvPr>
        </p:nvSpPr>
        <p:spPr>
          <a:xfrm>
            <a:off x="3362474" y="1749631"/>
            <a:ext cx="2517649"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1"/>
          </p:nvPr>
        </p:nvSpPr>
        <p:spPr>
          <a:xfrm>
            <a:off x="6302523" y="1749631"/>
            <a:ext cx="2517649"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p:cNvSpPr>
          <p:nvPr>
            <p:ph idx="12"/>
          </p:nvPr>
        </p:nvSpPr>
        <p:spPr>
          <a:xfrm>
            <a:off x="9251990" y="1749631"/>
            <a:ext cx="2517649"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Rectangle 23"/>
          <p:cNvSpPr>
            <a:spLocks noGrp="1" noChangeArrowheads="1"/>
          </p:cNvSpPr>
          <p:nvPr>
            <p:ph type="sldNum" sz="quarter" idx="13"/>
          </p:nvPr>
        </p:nvSpPr>
        <p:spPr>
          <a:ln/>
        </p:spPr>
        <p:txBody>
          <a:bodyPr/>
          <a:lstStyle>
            <a:lvl1pPr>
              <a:defRPr/>
            </a:lvl1pPr>
          </a:lstStyle>
          <a:p>
            <a:pPr>
              <a:defRPr/>
            </a:pPr>
            <a:fld id="{BCCBC546-3C3D-4413-8174-2C0928D19AAB}" type="slidenum">
              <a:rPr lang="en-GB">
                <a:solidFill>
                  <a:srgbClr val="82786F"/>
                </a:solidFill>
              </a:rPr>
              <a:pPr>
                <a:defRPr/>
              </a:pPr>
              <a:t>‹#›</a:t>
            </a:fld>
            <a:endParaRPr lang="en-GB" dirty="0">
              <a:solidFill>
                <a:srgbClr val="82786F"/>
              </a:solidFill>
            </a:endParaRPr>
          </a:p>
        </p:txBody>
      </p:sp>
      <p:sp>
        <p:nvSpPr>
          <p:cNvPr id="8" name="Rectangle 5"/>
          <p:cNvSpPr>
            <a:spLocks noGrp="1" noChangeArrowheads="1"/>
          </p:cNvSpPr>
          <p:nvPr>
            <p:ph type="ftr" sz="quarter" idx="14"/>
          </p:nvPr>
        </p:nvSpPr>
        <p:spPr>
          <a:ln/>
        </p:spPr>
        <p:txBody>
          <a:bodyPr/>
          <a:lstStyle>
            <a:lvl1pPr>
              <a:defRPr/>
            </a:lvl1pPr>
          </a:lstStyle>
          <a:p>
            <a:pPr>
              <a:defRPr/>
            </a:pPr>
            <a:r>
              <a:rPr lang="en-GB" dirty="0">
                <a:solidFill>
                  <a:srgbClr val="82786F"/>
                </a:solidFill>
              </a:rPr>
              <a:t>Clinical trial design and results template</a:t>
            </a:r>
          </a:p>
        </p:txBody>
      </p:sp>
      <p:sp>
        <p:nvSpPr>
          <p:cNvPr id="9" name="Rectangle 81"/>
          <p:cNvSpPr>
            <a:spLocks noGrp="1" noChangeArrowheads="1"/>
          </p:cNvSpPr>
          <p:nvPr>
            <p:ph type="dt" sz="half" idx="15"/>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99036066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10" name="Content Placeholder 2"/>
          <p:cNvSpPr>
            <a:spLocks noGrp="1"/>
          </p:cNvSpPr>
          <p:nvPr>
            <p:ph idx="10"/>
          </p:nvPr>
        </p:nvSpPr>
        <p:spPr>
          <a:xfrm>
            <a:off x="6307200" y="1749675"/>
            <a:ext cx="5462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422401" y="1749675"/>
            <a:ext cx="5462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6306016" y="3831355"/>
            <a:ext cx="5462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421217" y="3831355"/>
            <a:ext cx="5462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Rectangle 23"/>
          <p:cNvSpPr>
            <a:spLocks noGrp="1" noChangeArrowheads="1"/>
          </p:cNvSpPr>
          <p:nvPr>
            <p:ph type="sldNum" sz="quarter" idx="29"/>
          </p:nvPr>
        </p:nvSpPr>
        <p:spPr>
          <a:ln/>
        </p:spPr>
        <p:txBody>
          <a:bodyPr/>
          <a:lstStyle>
            <a:lvl1pPr>
              <a:defRPr/>
            </a:lvl1pPr>
          </a:lstStyle>
          <a:p>
            <a:pPr>
              <a:defRPr/>
            </a:pPr>
            <a:fld id="{538F1AA0-5D25-4BFD-9C6E-3731CBEC723B}" type="slidenum">
              <a:rPr lang="en-GB">
                <a:solidFill>
                  <a:srgbClr val="82786F"/>
                </a:solidFill>
              </a:rPr>
              <a:pPr>
                <a:defRPr/>
              </a:pPr>
              <a:t>‹#›</a:t>
            </a:fld>
            <a:endParaRPr lang="en-GB" dirty="0">
              <a:solidFill>
                <a:srgbClr val="82786F"/>
              </a:solidFill>
            </a:endParaRPr>
          </a:p>
        </p:txBody>
      </p:sp>
      <p:sp>
        <p:nvSpPr>
          <p:cNvPr id="8" name="Rectangle 5"/>
          <p:cNvSpPr>
            <a:spLocks noGrp="1" noChangeArrowheads="1"/>
          </p:cNvSpPr>
          <p:nvPr>
            <p:ph type="ftr" sz="quarter" idx="30"/>
          </p:nvPr>
        </p:nvSpPr>
        <p:spPr>
          <a:ln/>
        </p:spPr>
        <p:txBody>
          <a:bodyPr/>
          <a:lstStyle>
            <a:lvl1pPr>
              <a:defRPr/>
            </a:lvl1pPr>
          </a:lstStyle>
          <a:p>
            <a:pPr>
              <a:defRPr/>
            </a:pPr>
            <a:r>
              <a:rPr lang="en-GB" dirty="0">
                <a:solidFill>
                  <a:srgbClr val="82786F"/>
                </a:solidFill>
              </a:rPr>
              <a:t>Clinical trial design and results template</a:t>
            </a:r>
          </a:p>
        </p:txBody>
      </p:sp>
      <p:sp>
        <p:nvSpPr>
          <p:cNvPr id="9" name="Rectangle 81"/>
          <p:cNvSpPr>
            <a:spLocks noGrp="1" noChangeArrowheads="1"/>
          </p:cNvSpPr>
          <p:nvPr>
            <p:ph type="dt" sz="half" idx="31"/>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949668944"/>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33" name="Content Placeholder 2"/>
          <p:cNvSpPr>
            <a:spLocks noGrp="1"/>
          </p:cNvSpPr>
          <p:nvPr>
            <p:ph idx="1"/>
          </p:nvPr>
        </p:nvSpPr>
        <p:spPr>
          <a:xfrm>
            <a:off x="422401" y="1749675"/>
            <a:ext cx="3497667"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p:cNvSpPr>
          <p:nvPr>
            <p:ph idx="10"/>
          </p:nvPr>
        </p:nvSpPr>
        <p:spPr>
          <a:xfrm>
            <a:off x="4347169" y="1749675"/>
            <a:ext cx="3497667"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p:cNvSpPr>
          <p:nvPr>
            <p:ph idx="11"/>
          </p:nvPr>
        </p:nvSpPr>
        <p:spPr>
          <a:xfrm>
            <a:off x="8271933" y="1749675"/>
            <a:ext cx="3497667"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2"/>
          </p:nvPr>
        </p:nvSpPr>
        <p:spPr>
          <a:xfrm>
            <a:off x="422401" y="3831355"/>
            <a:ext cx="3497667"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3"/>
          </p:nvPr>
        </p:nvSpPr>
        <p:spPr>
          <a:xfrm>
            <a:off x="4347169" y="3831355"/>
            <a:ext cx="3497667"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4"/>
          </p:nvPr>
        </p:nvSpPr>
        <p:spPr>
          <a:xfrm>
            <a:off x="8271933" y="3831355"/>
            <a:ext cx="3497667"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67">
                <a:solidFill>
                  <a:schemeClr val="accent2"/>
                </a:solidFill>
              </a:defRPr>
            </a:lvl4pPr>
            <a:lvl5pPr>
              <a:buClr>
                <a:srgbClr val="001423"/>
              </a:buClr>
              <a:defRPr sz="1333">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Rectangle 23"/>
          <p:cNvSpPr>
            <a:spLocks noGrp="1" noChangeArrowheads="1"/>
          </p:cNvSpPr>
          <p:nvPr>
            <p:ph type="sldNum" sz="quarter" idx="15"/>
          </p:nvPr>
        </p:nvSpPr>
        <p:spPr>
          <a:ln/>
        </p:spPr>
        <p:txBody>
          <a:bodyPr/>
          <a:lstStyle>
            <a:lvl1pPr>
              <a:defRPr/>
            </a:lvl1pPr>
          </a:lstStyle>
          <a:p>
            <a:pPr>
              <a:defRPr/>
            </a:pPr>
            <a:fld id="{AD76DD6C-9B92-4543-BA15-6BEC4F657E2B}" type="slidenum">
              <a:rPr lang="en-GB">
                <a:solidFill>
                  <a:srgbClr val="82786F"/>
                </a:solidFill>
              </a:rPr>
              <a:pPr>
                <a:defRPr/>
              </a:pPr>
              <a:t>‹#›</a:t>
            </a:fld>
            <a:endParaRPr lang="en-GB" dirty="0">
              <a:solidFill>
                <a:srgbClr val="82786F"/>
              </a:solidFill>
            </a:endParaRPr>
          </a:p>
        </p:txBody>
      </p:sp>
      <p:sp>
        <p:nvSpPr>
          <p:cNvPr id="10" name="Rectangle 5"/>
          <p:cNvSpPr>
            <a:spLocks noGrp="1" noChangeArrowheads="1"/>
          </p:cNvSpPr>
          <p:nvPr>
            <p:ph type="ftr" sz="quarter" idx="16"/>
          </p:nvPr>
        </p:nvSpPr>
        <p:spPr>
          <a:ln/>
        </p:spPr>
        <p:txBody>
          <a:bodyPr/>
          <a:lstStyle>
            <a:lvl1pPr>
              <a:defRPr/>
            </a:lvl1pPr>
          </a:lstStyle>
          <a:p>
            <a:pPr>
              <a:defRPr/>
            </a:pPr>
            <a:r>
              <a:rPr lang="en-GB" dirty="0">
                <a:solidFill>
                  <a:srgbClr val="82786F"/>
                </a:solidFill>
              </a:rPr>
              <a:t>Clinical trial design and results template</a:t>
            </a:r>
          </a:p>
        </p:txBody>
      </p:sp>
      <p:sp>
        <p:nvSpPr>
          <p:cNvPr id="11" name="Rectangle 81"/>
          <p:cNvSpPr>
            <a:spLocks noGrp="1" noChangeArrowheads="1"/>
          </p:cNvSpPr>
          <p:nvPr>
            <p:ph type="dt" sz="half" idx="17"/>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9570143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pPr>
                <a:defRPr/>
              </a:pPr>
              <a:t>20/11/2020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pPr>
                <a:defRPr/>
              </a:pPr>
              <a:t>‹#›</a:t>
            </a:fld>
            <a:endParaRPr lang="en-GB"/>
          </a:p>
        </p:txBody>
      </p:sp>
    </p:spTree>
    <p:extLst>
      <p:ext uri="{BB962C8B-B14F-4D97-AF65-F5344CB8AC3E}">
        <p14:creationId xmlns:p14="http://schemas.microsoft.com/office/powerpoint/2010/main" val="351904704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1219200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3" name="Rectangle 5"/>
          <p:cNvSpPr>
            <a:spLocks noGrp="1" noChangeArrowheads="1"/>
          </p:cNvSpPr>
          <p:nvPr>
            <p:ph type="ftr" sz="quarter" idx="15"/>
          </p:nvPr>
        </p:nvSpPr>
        <p:spPr/>
        <p:txBody>
          <a:bodyPr/>
          <a:lstStyle>
            <a:lvl1pPr algn="r" defTabSz="1171836" eaLnBrk="1" hangingPunct="1">
              <a:spcBef>
                <a:spcPct val="0"/>
              </a:spcBef>
              <a:defRPr sz="800" b="0" smtClean="0">
                <a:solidFill>
                  <a:schemeClr val="bg1"/>
                </a:solidFill>
              </a:defRPr>
            </a:lvl1pPr>
          </a:lstStyle>
          <a:p>
            <a:pPr>
              <a:defRPr/>
            </a:pPr>
            <a:r>
              <a:rPr lang="en-GB" dirty="0">
                <a:solidFill>
                  <a:srgbClr val="FFFFFF"/>
                </a:solidFill>
              </a:rPr>
              <a:t>Clinical trial design and results template</a:t>
            </a:r>
          </a:p>
        </p:txBody>
      </p:sp>
      <p:sp>
        <p:nvSpPr>
          <p:cNvPr id="4" name="Rectangle 81"/>
          <p:cNvSpPr>
            <a:spLocks noGrp="1" noChangeArrowheads="1"/>
          </p:cNvSpPr>
          <p:nvPr>
            <p:ph type="dt" sz="half" idx="16"/>
          </p:nvPr>
        </p:nvSpPr>
        <p:spPr/>
        <p:txBody>
          <a:bodyPr/>
          <a:lstStyle>
            <a:lvl1pPr algn="r" defTabSz="1171836" eaLnBrk="1" hangingPunct="1">
              <a:spcBef>
                <a:spcPct val="0"/>
              </a:spcBef>
              <a:defRPr sz="800" b="0" smtClean="0">
                <a:solidFill>
                  <a:schemeClr val="bg1"/>
                </a:solidFill>
              </a:defRPr>
            </a:lvl1pPr>
          </a:lstStyle>
          <a:p>
            <a:pPr>
              <a:defRPr/>
            </a:pPr>
            <a:r>
              <a:rPr lang="en-US" dirty="0">
                <a:solidFill>
                  <a:srgbClr val="FFFFFF"/>
                </a:solidFill>
              </a:rPr>
              <a:t>Date</a:t>
            </a:r>
            <a:endParaRPr lang="en-GB" dirty="0">
              <a:solidFill>
                <a:srgbClr val="FFFFFF"/>
              </a:solidFill>
            </a:endParaRPr>
          </a:p>
        </p:txBody>
      </p:sp>
      <p:sp>
        <p:nvSpPr>
          <p:cNvPr id="5" name="Slide Number Placeholder 23"/>
          <p:cNvSpPr>
            <a:spLocks noGrp="1" noChangeArrowheads="1"/>
          </p:cNvSpPr>
          <p:nvPr>
            <p:ph type="sldNum" sz="quarter" idx="17"/>
          </p:nvPr>
        </p:nvSpPr>
        <p:spPr/>
        <p:txBody>
          <a:bodyPr/>
          <a:lstStyle>
            <a:lvl1pPr algn="r" defTabSz="1170459" eaLnBrk="1" hangingPunct="1">
              <a:defRPr sz="800" b="0" smtClean="0">
                <a:solidFill>
                  <a:schemeClr val="bg1"/>
                </a:solidFill>
              </a:defRPr>
            </a:lvl1pPr>
          </a:lstStyle>
          <a:p>
            <a:pPr>
              <a:defRPr/>
            </a:pPr>
            <a:fld id="{DAC2FA73-B7F9-45BD-BAF8-9E6189C127D2}"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155285453"/>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2"/>
            <a:ext cx="12192000" cy="3531909"/>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18" name="Content Placeholder 2"/>
          <p:cNvSpPr>
            <a:spLocks noGrp="1"/>
          </p:cNvSpPr>
          <p:nvPr>
            <p:ph idx="25"/>
          </p:nvPr>
        </p:nvSpPr>
        <p:spPr>
          <a:xfrm>
            <a:off x="422400" y="3831354"/>
            <a:ext cx="113472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Rectangle 5"/>
          <p:cNvSpPr>
            <a:spLocks noGrp="1" noChangeArrowheads="1"/>
          </p:cNvSpPr>
          <p:nvPr>
            <p:ph type="ftr" sz="quarter" idx="26"/>
          </p:nvPr>
        </p:nvSpPr>
        <p:spPr/>
        <p:txBody>
          <a:bodyPr/>
          <a:lstStyle>
            <a:lvl1pPr algn="r" defTabSz="1171836" eaLnBrk="1" hangingPunct="1">
              <a:spcBef>
                <a:spcPct val="0"/>
              </a:spcBef>
              <a:defRPr sz="800" b="0" smtClean="0">
                <a:solidFill>
                  <a:schemeClr val="bg1"/>
                </a:solidFill>
              </a:defRPr>
            </a:lvl1pPr>
          </a:lstStyle>
          <a:p>
            <a:pPr>
              <a:defRPr/>
            </a:pPr>
            <a:r>
              <a:rPr lang="en-GB" dirty="0">
                <a:solidFill>
                  <a:srgbClr val="FFFFFF"/>
                </a:solidFill>
              </a:rPr>
              <a:t>Clinical trial design and results template</a:t>
            </a:r>
          </a:p>
        </p:txBody>
      </p:sp>
      <p:sp>
        <p:nvSpPr>
          <p:cNvPr id="5" name="Rectangle 81"/>
          <p:cNvSpPr>
            <a:spLocks noGrp="1" noChangeArrowheads="1"/>
          </p:cNvSpPr>
          <p:nvPr>
            <p:ph type="dt" sz="half" idx="27"/>
          </p:nvPr>
        </p:nvSpPr>
        <p:spPr/>
        <p:txBody>
          <a:bodyPr/>
          <a:lstStyle>
            <a:lvl1pPr algn="r" defTabSz="1171836" eaLnBrk="1" hangingPunct="1">
              <a:spcBef>
                <a:spcPct val="0"/>
              </a:spcBef>
              <a:defRPr sz="800" b="0" smtClean="0">
                <a:solidFill>
                  <a:schemeClr val="bg1"/>
                </a:solidFill>
              </a:defRPr>
            </a:lvl1pPr>
          </a:lstStyle>
          <a:p>
            <a:pPr>
              <a:defRPr/>
            </a:pPr>
            <a:r>
              <a:rPr lang="en-US" dirty="0">
                <a:solidFill>
                  <a:srgbClr val="FFFFFF"/>
                </a:solidFill>
              </a:rPr>
              <a:t>Date</a:t>
            </a:r>
            <a:endParaRPr lang="en-GB" dirty="0">
              <a:solidFill>
                <a:srgbClr val="FFFFFF"/>
              </a:solidFill>
            </a:endParaRPr>
          </a:p>
        </p:txBody>
      </p:sp>
      <p:sp>
        <p:nvSpPr>
          <p:cNvPr id="6" name="Slide Number Placeholder 23"/>
          <p:cNvSpPr>
            <a:spLocks noGrp="1" noChangeArrowheads="1"/>
          </p:cNvSpPr>
          <p:nvPr>
            <p:ph type="sldNum" sz="quarter" idx="28"/>
          </p:nvPr>
        </p:nvSpPr>
        <p:spPr/>
        <p:txBody>
          <a:bodyPr/>
          <a:lstStyle>
            <a:lvl1pPr algn="r" defTabSz="1170459" eaLnBrk="1" hangingPunct="1">
              <a:defRPr sz="800" b="0" smtClean="0">
                <a:solidFill>
                  <a:schemeClr val="bg1"/>
                </a:solidFill>
              </a:defRPr>
            </a:lvl1pPr>
          </a:lstStyle>
          <a:p>
            <a:pPr>
              <a:defRPr/>
            </a:pPr>
            <a:fld id="{64CDC439-7D14-4C22-8D71-8E6CC508DE01}"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77602606"/>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6"/>
            <a:ext cx="12192000" cy="3941051"/>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13"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4" name="Rectangle 23"/>
          <p:cNvSpPr>
            <a:spLocks noGrp="1" noChangeArrowheads="1"/>
          </p:cNvSpPr>
          <p:nvPr>
            <p:ph type="sldNum" sz="quarter" idx="15"/>
          </p:nvPr>
        </p:nvSpPr>
        <p:spPr>
          <a:ln/>
        </p:spPr>
        <p:txBody>
          <a:bodyPr/>
          <a:lstStyle>
            <a:lvl1pPr>
              <a:defRPr/>
            </a:lvl1pPr>
          </a:lstStyle>
          <a:p>
            <a:pPr>
              <a:defRPr/>
            </a:pPr>
            <a:fld id="{B50793F2-5857-4866-8A3B-FC661E40FA91}" type="slidenum">
              <a:rPr lang="en-GB">
                <a:solidFill>
                  <a:srgbClr val="82786F"/>
                </a:solidFill>
              </a:rPr>
              <a:pPr>
                <a:defRPr/>
              </a:pPr>
              <a:t>‹#›</a:t>
            </a:fld>
            <a:endParaRPr lang="en-GB" dirty="0">
              <a:solidFill>
                <a:srgbClr val="82786F"/>
              </a:solidFill>
            </a:endParaRPr>
          </a:p>
        </p:txBody>
      </p:sp>
      <p:sp>
        <p:nvSpPr>
          <p:cNvPr id="5" name="Rectangle 5"/>
          <p:cNvSpPr>
            <a:spLocks noGrp="1" noChangeArrowheads="1"/>
          </p:cNvSpPr>
          <p:nvPr>
            <p:ph type="ftr" sz="quarter" idx="16"/>
          </p:nvPr>
        </p:nvSpPr>
        <p:spPr>
          <a:ln/>
        </p:spPr>
        <p:txBody>
          <a:bodyPr/>
          <a:lstStyle>
            <a:lvl1pPr>
              <a:defRPr/>
            </a:lvl1pPr>
          </a:lstStyle>
          <a:p>
            <a:pPr>
              <a:defRPr/>
            </a:pPr>
            <a:r>
              <a:rPr lang="en-GB" dirty="0">
                <a:solidFill>
                  <a:srgbClr val="82786F"/>
                </a:solidFill>
              </a:rPr>
              <a:t>Clinical trial design and results template</a:t>
            </a:r>
          </a:p>
        </p:txBody>
      </p:sp>
      <p:sp>
        <p:nvSpPr>
          <p:cNvPr id="6" name="Rectangle 81"/>
          <p:cNvSpPr>
            <a:spLocks noGrp="1" noChangeArrowheads="1"/>
          </p:cNvSpPr>
          <p:nvPr>
            <p:ph type="dt" sz="half" idx="17"/>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19877369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608852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15" name="Title 1"/>
          <p:cNvSpPr>
            <a:spLocks noGrp="1"/>
          </p:cNvSpPr>
          <p:nvPr>
            <p:ph type="title"/>
          </p:nvPr>
        </p:nvSpPr>
        <p:spPr>
          <a:xfrm>
            <a:off x="6497949" y="687230"/>
            <a:ext cx="5271673" cy="521883"/>
          </a:xfrm>
        </p:spPr>
        <p:txBody>
          <a:bodyPr/>
          <a:lstStyle>
            <a:lvl1pPr>
              <a:defRPr sz="3200"/>
            </a:lvl1pPr>
          </a:lstStyle>
          <a:p>
            <a:r>
              <a:rPr lang="en-US" noProof="0"/>
              <a:t>Click to edit Master title style</a:t>
            </a:r>
            <a:endParaRPr lang="en-GB" noProof="0" dirty="0"/>
          </a:p>
        </p:txBody>
      </p:sp>
      <p:sp>
        <p:nvSpPr>
          <p:cNvPr id="14" name="Content Placeholder 2"/>
          <p:cNvSpPr>
            <a:spLocks noGrp="1"/>
          </p:cNvSpPr>
          <p:nvPr>
            <p:ph idx="11"/>
          </p:nvPr>
        </p:nvSpPr>
        <p:spPr>
          <a:xfrm>
            <a:off x="6497949" y="1749631"/>
            <a:ext cx="5271673" cy="3941052"/>
          </a:xfrm>
        </p:spPr>
        <p:txBody>
          <a:bodyPr>
            <a:normAutofit/>
          </a:bodyPr>
          <a:lstStyle>
            <a:lvl1pPr>
              <a:buClr>
                <a:schemeClr val="accent1"/>
              </a:buClr>
              <a:defRPr sz="2400">
                <a:solidFill>
                  <a:schemeClr val="accent2"/>
                </a:solidFill>
              </a:defRPr>
            </a:lvl1pPr>
            <a:lvl2pPr>
              <a:buClr>
                <a:schemeClr val="tx2"/>
              </a:buClr>
              <a:defRPr sz="2133">
                <a:solidFill>
                  <a:schemeClr val="accent2"/>
                </a:solidFill>
              </a:defRPr>
            </a:lvl2pPr>
            <a:lvl3pPr>
              <a:buClr>
                <a:schemeClr val="accent5"/>
              </a:buClr>
              <a:defRPr sz="1867">
                <a:solidFill>
                  <a:schemeClr val="accent2"/>
                </a:solidFill>
              </a:defRPr>
            </a:lvl3pPr>
            <a:lvl4pPr>
              <a:buClr>
                <a:schemeClr val="accent3"/>
              </a:buClr>
              <a:defRPr sz="1600">
                <a:solidFill>
                  <a:schemeClr val="accent2"/>
                </a:solidFill>
              </a:defRPr>
            </a:lvl4pPr>
            <a:lvl5pPr>
              <a:buClr>
                <a:srgbClr val="001423"/>
              </a:buClr>
              <a:defRPr sz="1467">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5"/>
          <p:cNvSpPr>
            <a:spLocks noGrp="1" noChangeArrowheads="1"/>
          </p:cNvSpPr>
          <p:nvPr>
            <p:ph type="ftr" sz="quarter" idx="15"/>
          </p:nvPr>
        </p:nvSpPr>
        <p:spPr>
          <a:xfrm>
            <a:off x="6498179" y="137613"/>
            <a:ext cx="2933700" cy="135467"/>
          </a:xfrm>
        </p:spPr>
        <p:txBody>
          <a:bodyPr/>
          <a:lstStyle>
            <a:lvl1pPr algn="r" defTabSz="1171836" eaLnBrk="1" hangingPunct="1">
              <a:spcBef>
                <a:spcPct val="0"/>
              </a:spcBef>
              <a:defRPr sz="800" b="0" dirty="0" smtClean="0">
                <a:solidFill>
                  <a:schemeClr val="accent3"/>
                </a:solidFill>
              </a:defRPr>
            </a:lvl1pPr>
          </a:lstStyle>
          <a:p>
            <a:pPr>
              <a:defRPr/>
            </a:pPr>
            <a:r>
              <a:rPr lang="en-GB">
                <a:solidFill>
                  <a:srgbClr val="82786F"/>
                </a:solidFill>
              </a:rPr>
              <a:t>Clinical trial design and results template</a:t>
            </a:r>
          </a:p>
        </p:txBody>
      </p:sp>
      <p:sp>
        <p:nvSpPr>
          <p:cNvPr id="6" name="Rectangle 81"/>
          <p:cNvSpPr>
            <a:spLocks noGrp="1" noChangeArrowheads="1"/>
          </p:cNvSpPr>
          <p:nvPr>
            <p:ph type="dt" sz="half" idx="16"/>
          </p:nvPr>
        </p:nvSpPr>
        <p:spPr/>
        <p:txBody>
          <a:bodyPr/>
          <a:lstStyle>
            <a:lvl1pPr algn="r" defTabSz="1171836" eaLnBrk="1" hangingPunct="1">
              <a:spcBef>
                <a:spcPct val="0"/>
              </a:spcBef>
              <a:defRPr sz="800" b="0" smtClean="0">
                <a:solidFill>
                  <a:schemeClr val="accent3"/>
                </a:solidFill>
              </a:defRPr>
            </a:lvl1pPr>
          </a:lstStyle>
          <a:p>
            <a:pPr>
              <a:defRPr/>
            </a:pPr>
            <a:r>
              <a:rPr lang="en-US" dirty="0">
                <a:solidFill>
                  <a:srgbClr val="82786F"/>
                </a:solidFill>
              </a:rPr>
              <a:t>Date</a:t>
            </a:r>
            <a:endParaRPr lang="en-GB" dirty="0">
              <a:solidFill>
                <a:srgbClr val="82786F"/>
              </a:solidFill>
            </a:endParaRPr>
          </a:p>
        </p:txBody>
      </p:sp>
      <p:sp>
        <p:nvSpPr>
          <p:cNvPr id="7" name="Slide Number Placeholder 23"/>
          <p:cNvSpPr>
            <a:spLocks noGrp="1" noChangeArrowheads="1"/>
          </p:cNvSpPr>
          <p:nvPr>
            <p:ph type="sldNum" sz="quarter" idx="17"/>
          </p:nvPr>
        </p:nvSpPr>
        <p:spPr/>
        <p:txBody>
          <a:bodyPr/>
          <a:lstStyle>
            <a:lvl1pPr algn="r" defTabSz="1170459" eaLnBrk="1" hangingPunct="1">
              <a:defRPr sz="800" b="0" smtClean="0">
                <a:solidFill>
                  <a:schemeClr val="accent3"/>
                </a:solidFill>
              </a:defRPr>
            </a:lvl1pPr>
          </a:lstStyle>
          <a:p>
            <a:pPr>
              <a:defRPr/>
            </a:pPr>
            <a:fld id="{1B10EAA0-E449-4266-9055-41E5E61D6A90}"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942122815"/>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22400" y="1749636"/>
            <a:ext cx="11347200" cy="3941051"/>
          </a:xfrm>
          <a:prstGeom prst="roundRect">
            <a:avLst>
              <a:gd name="adj" fmla="val 4683"/>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1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4" name="Rectangle 23"/>
          <p:cNvSpPr>
            <a:spLocks noGrp="1" noChangeArrowheads="1"/>
          </p:cNvSpPr>
          <p:nvPr>
            <p:ph type="sldNum" sz="quarter" idx="15"/>
          </p:nvPr>
        </p:nvSpPr>
        <p:spPr>
          <a:ln/>
        </p:spPr>
        <p:txBody>
          <a:bodyPr/>
          <a:lstStyle>
            <a:lvl1pPr>
              <a:defRPr/>
            </a:lvl1pPr>
          </a:lstStyle>
          <a:p>
            <a:pPr>
              <a:defRPr/>
            </a:pPr>
            <a:fld id="{7F8C855D-F444-4A24-B031-89493CF1DEA3}" type="slidenum">
              <a:rPr lang="en-GB">
                <a:solidFill>
                  <a:srgbClr val="82786F"/>
                </a:solidFill>
              </a:rPr>
              <a:pPr>
                <a:defRPr/>
              </a:pPr>
              <a:t>‹#›</a:t>
            </a:fld>
            <a:endParaRPr lang="en-GB" dirty="0">
              <a:solidFill>
                <a:srgbClr val="82786F"/>
              </a:solidFill>
            </a:endParaRPr>
          </a:p>
        </p:txBody>
      </p:sp>
      <p:sp>
        <p:nvSpPr>
          <p:cNvPr id="5" name="Rectangle 5"/>
          <p:cNvSpPr>
            <a:spLocks noGrp="1" noChangeArrowheads="1"/>
          </p:cNvSpPr>
          <p:nvPr>
            <p:ph type="ftr" sz="quarter" idx="16"/>
          </p:nvPr>
        </p:nvSpPr>
        <p:spPr>
          <a:ln/>
        </p:spPr>
        <p:txBody>
          <a:bodyPr/>
          <a:lstStyle>
            <a:lvl1pPr>
              <a:defRPr/>
            </a:lvl1pPr>
          </a:lstStyle>
          <a:p>
            <a:pPr>
              <a:defRPr/>
            </a:pPr>
            <a:r>
              <a:rPr lang="en-GB" dirty="0">
                <a:solidFill>
                  <a:srgbClr val="82786F"/>
                </a:solidFill>
              </a:rPr>
              <a:t>Clinical trial design and results template</a:t>
            </a:r>
          </a:p>
        </p:txBody>
      </p:sp>
      <p:sp>
        <p:nvSpPr>
          <p:cNvPr id="6" name="Rectangle 81"/>
          <p:cNvSpPr>
            <a:spLocks noGrp="1" noChangeArrowheads="1"/>
          </p:cNvSpPr>
          <p:nvPr>
            <p:ph type="dt" sz="half" idx="17"/>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2425857723"/>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6308548" y="1749636"/>
            <a:ext cx="5458357" cy="3941051"/>
          </a:xfrm>
          <a:prstGeom prst="roundRect">
            <a:avLst>
              <a:gd name="adj" fmla="val 392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13"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2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F6F15539-46F0-4714-9357-3E029ADF6425}"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16"/>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17"/>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919229072"/>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425099" y="1749631"/>
            <a:ext cx="7419508"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p:cNvSpPr>
          <p:nvPr>
            <p:ph type="pic" sz="quarter" idx="14"/>
          </p:nvPr>
        </p:nvSpPr>
        <p:spPr>
          <a:xfrm>
            <a:off x="8269723" y="1749636"/>
            <a:ext cx="3499903" cy="3941051"/>
          </a:xfrm>
          <a:prstGeom prst="roundRect">
            <a:avLst>
              <a:gd name="adj" fmla="val 408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1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5" name="Rectangle 23"/>
          <p:cNvSpPr>
            <a:spLocks noGrp="1" noChangeArrowheads="1"/>
          </p:cNvSpPr>
          <p:nvPr>
            <p:ph type="sldNum" sz="quarter" idx="19"/>
          </p:nvPr>
        </p:nvSpPr>
        <p:spPr>
          <a:ln/>
        </p:spPr>
        <p:txBody>
          <a:bodyPr/>
          <a:lstStyle>
            <a:lvl1pPr>
              <a:defRPr/>
            </a:lvl1pPr>
          </a:lstStyle>
          <a:p>
            <a:pPr>
              <a:defRPr/>
            </a:pPr>
            <a:fld id="{2FD40531-B193-4FA5-9626-282A690FEA7A}" type="slidenum">
              <a:rPr lang="en-GB">
                <a:solidFill>
                  <a:srgbClr val="82786F"/>
                </a:solidFill>
              </a:rPr>
              <a:pPr>
                <a:defRPr/>
              </a:pPr>
              <a:t>‹#›</a:t>
            </a:fld>
            <a:endParaRPr lang="en-GB" dirty="0">
              <a:solidFill>
                <a:srgbClr val="82786F"/>
              </a:solidFill>
            </a:endParaRPr>
          </a:p>
        </p:txBody>
      </p:sp>
      <p:sp>
        <p:nvSpPr>
          <p:cNvPr id="7" name="Rectangle 5"/>
          <p:cNvSpPr>
            <a:spLocks noGrp="1" noChangeArrowheads="1"/>
          </p:cNvSpPr>
          <p:nvPr>
            <p:ph type="ftr" sz="quarter" idx="20"/>
          </p:nvPr>
        </p:nvSpPr>
        <p:spPr>
          <a:ln/>
        </p:spPr>
        <p:txBody>
          <a:bodyPr/>
          <a:lstStyle>
            <a:lvl1pPr>
              <a:defRPr/>
            </a:lvl1pPr>
          </a:lstStyle>
          <a:p>
            <a:pPr>
              <a:defRPr/>
            </a:pPr>
            <a:r>
              <a:rPr lang="en-GB" dirty="0">
                <a:solidFill>
                  <a:srgbClr val="82786F"/>
                </a:solidFill>
              </a:rPr>
              <a:t>Clinical trial design and results template</a:t>
            </a:r>
          </a:p>
        </p:txBody>
      </p:sp>
      <p:sp>
        <p:nvSpPr>
          <p:cNvPr id="8" name="Rectangle 81"/>
          <p:cNvSpPr>
            <a:spLocks noGrp="1" noChangeArrowheads="1"/>
          </p:cNvSpPr>
          <p:nvPr>
            <p:ph type="dt" sz="half" idx="21"/>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713085621"/>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9249600" y="1749636"/>
            <a:ext cx="252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14" name="Content Placeholder 2"/>
          <p:cNvSpPr>
            <a:spLocks noGrp="1"/>
          </p:cNvSpPr>
          <p:nvPr>
            <p:ph idx="18"/>
          </p:nvPr>
        </p:nvSpPr>
        <p:spPr>
          <a:xfrm>
            <a:off x="425124" y="1749631"/>
            <a:ext cx="841184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5" name="Rectangle 23"/>
          <p:cNvSpPr>
            <a:spLocks noGrp="1" noChangeArrowheads="1"/>
          </p:cNvSpPr>
          <p:nvPr>
            <p:ph type="sldNum" sz="quarter" idx="28"/>
          </p:nvPr>
        </p:nvSpPr>
        <p:spPr>
          <a:ln/>
        </p:spPr>
        <p:txBody>
          <a:bodyPr/>
          <a:lstStyle>
            <a:lvl1pPr>
              <a:defRPr/>
            </a:lvl1pPr>
          </a:lstStyle>
          <a:p>
            <a:pPr>
              <a:defRPr/>
            </a:pPr>
            <a:fld id="{6003F11A-521D-4CA8-A20B-4553ED574EFC}"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29"/>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30"/>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1244192765"/>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425124" y="1749631"/>
            <a:ext cx="546620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9249600" y="1749636"/>
            <a:ext cx="252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30" name="Picture Placeholder 8"/>
          <p:cNvSpPr>
            <a:spLocks noGrp="1"/>
          </p:cNvSpPr>
          <p:nvPr>
            <p:ph type="pic" sz="quarter" idx="28"/>
          </p:nvPr>
        </p:nvSpPr>
        <p:spPr>
          <a:xfrm>
            <a:off x="6302499" y="1749636"/>
            <a:ext cx="252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6" name="Rectangle 23"/>
          <p:cNvSpPr>
            <a:spLocks noGrp="1" noChangeArrowheads="1"/>
          </p:cNvSpPr>
          <p:nvPr>
            <p:ph type="sldNum" sz="quarter" idx="29"/>
          </p:nvPr>
        </p:nvSpPr>
        <p:spPr>
          <a:ln/>
        </p:spPr>
        <p:txBody>
          <a:bodyPr/>
          <a:lstStyle>
            <a:lvl1pPr>
              <a:defRPr/>
            </a:lvl1pPr>
          </a:lstStyle>
          <a:p>
            <a:pPr>
              <a:defRPr/>
            </a:pPr>
            <a:fld id="{701EE2D5-78E7-4C77-89B2-D0214DAF2AAE}" type="slidenum">
              <a:rPr lang="en-GB">
                <a:solidFill>
                  <a:srgbClr val="82786F"/>
                </a:solidFill>
              </a:rPr>
              <a:pPr>
                <a:defRPr/>
              </a:pPr>
              <a:t>‹#›</a:t>
            </a:fld>
            <a:endParaRPr lang="en-GB" dirty="0">
              <a:solidFill>
                <a:srgbClr val="82786F"/>
              </a:solidFill>
            </a:endParaRPr>
          </a:p>
        </p:txBody>
      </p:sp>
      <p:sp>
        <p:nvSpPr>
          <p:cNvPr id="7" name="Rectangle 5"/>
          <p:cNvSpPr>
            <a:spLocks noGrp="1" noChangeArrowheads="1"/>
          </p:cNvSpPr>
          <p:nvPr>
            <p:ph type="ftr" sz="quarter" idx="30"/>
          </p:nvPr>
        </p:nvSpPr>
        <p:spPr>
          <a:ln/>
        </p:spPr>
        <p:txBody>
          <a:bodyPr/>
          <a:lstStyle>
            <a:lvl1pPr>
              <a:defRPr/>
            </a:lvl1pPr>
          </a:lstStyle>
          <a:p>
            <a:pPr>
              <a:defRPr/>
            </a:pPr>
            <a:r>
              <a:rPr lang="en-GB" dirty="0">
                <a:solidFill>
                  <a:srgbClr val="82786F"/>
                </a:solidFill>
              </a:rPr>
              <a:t>Clinical trial design and results template</a:t>
            </a:r>
          </a:p>
        </p:txBody>
      </p:sp>
      <p:sp>
        <p:nvSpPr>
          <p:cNvPr id="8" name="Rectangle 81"/>
          <p:cNvSpPr>
            <a:spLocks noGrp="1" noChangeArrowheads="1"/>
          </p:cNvSpPr>
          <p:nvPr>
            <p:ph type="dt" sz="half" idx="31"/>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407248670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9249600" y="1749636"/>
            <a:ext cx="252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30" name="Picture Placeholder 8"/>
          <p:cNvSpPr>
            <a:spLocks noGrp="1"/>
          </p:cNvSpPr>
          <p:nvPr>
            <p:ph type="pic" sz="quarter" idx="28"/>
          </p:nvPr>
        </p:nvSpPr>
        <p:spPr>
          <a:xfrm>
            <a:off x="6302499" y="1749636"/>
            <a:ext cx="252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31" name="Picture Placeholder 8"/>
          <p:cNvSpPr>
            <a:spLocks noGrp="1"/>
          </p:cNvSpPr>
          <p:nvPr>
            <p:ph type="pic" sz="quarter" idx="29"/>
          </p:nvPr>
        </p:nvSpPr>
        <p:spPr>
          <a:xfrm>
            <a:off x="3362449" y="1749636"/>
            <a:ext cx="252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32" name="Picture Placeholder 8"/>
          <p:cNvSpPr>
            <a:spLocks noGrp="1"/>
          </p:cNvSpPr>
          <p:nvPr>
            <p:ph type="pic" sz="quarter" idx="30"/>
          </p:nvPr>
        </p:nvSpPr>
        <p:spPr>
          <a:xfrm>
            <a:off x="422400" y="1749636"/>
            <a:ext cx="252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dirty="0"/>
              <a:t>Click icon to add picture</a:t>
            </a:r>
            <a:endParaRPr lang="en-GB" noProof="0" dirty="0"/>
          </a:p>
        </p:txBody>
      </p:sp>
      <p:sp>
        <p:nvSpPr>
          <p:cNvPr id="7" name="Rectangle 23"/>
          <p:cNvSpPr>
            <a:spLocks noGrp="1" noChangeArrowheads="1"/>
          </p:cNvSpPr>
          <p:nvPr>
            <p:ph type="sldNum" sz="quarter" idx="31"/>
          </p:nvPr>
        </p:nvSpPr>
        <p:spPr>
          <a:ln/>
        </p:spPr>
        <p:txBody>
          <a:bodyPr/>
          <a:lstStyle>
            <a:lvl1pPr>
              <a:defRPr/>
            </a:lvl1pPr>
          </a:lstStyle>
          <a:p>
            <a:pPr>
              <a:defRPr/>
            </a:pPr>
            <a:fld id="{7C367C96-4DFF-4CD6-86EA-4D08D6D19D75}" type="slidenum">
              <a:rPr lang="en-GB">
                <a:solidFill>
                  <a:srgbClr val="82786F"/>
                </a:solidFill>
              </a:rPr>
              <a:pPr>
                <a:defRPr/>
              </a:pPr>
              <a:t>‹#›</a:t>
            </a:fld>
            <a:endParaRPr lang="en-GB" dirty="0">
              <a:solidFill>
                <a:srgbClr val="82786F"/>
              </a:solidFill>
            </a:endParaRPr>
          </a:p>
        </p:txBody>
      </p:sp>
      <p:sp>
        <p:nvSpPr>
          <p:cNvPr id="8" name="Rectangle 5"/>
          <p:cNvSpPr>
            <a:spLocks noGrp="1" noChangeArrowheads="1"/>
          </p:cNvSpPr>
          <p:nvPr>
            <p:ph type="ftr" sz="quarter" idx="32"/>
          </p:nvPr>
        </p:nvSpPr>
        <p:spPr>
          <a:ln/>
        </p:spPr>
        <p:txBody>
          <a:bodyPr/>
          <a:lstStyle>
            <a:lvl1pPr>
              <a:defRPr/>
            </a:lvl1pPr>
          </a:lstStyle>
          <a:p>
            <a:pPr>
              <a:defRPr/>
            </a:pPr>
            <a:r>
              <a:rPr lang="en-GB" dirty="0">
                <a:solidFill>
                  <a:srgbClr val="82786F"/>
                </a:solidFill>
              </a:rPr>
              <a:t>Clinical trial design and results template</a:t>
            </a:r>
          </a:p>
        </p:txBody>
      </p:sp>
      <p:sp>
        <p:nvSpPr>
          <p:cNvPr id="9" name="Rectangle 81"/>
          <p:cNvSpPr>
            <a:spLocks noGrp="1" noChangeArrowheads="1"/>
          </p:cNvSpPr>
          <p:nvPr>
            <p:ph type="dt" sz="half" idx="33"/>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40327640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pPr>
                <a:defRPr/>
              </a:pPr>
              <a:t>20/11/2020</a:t>
            </a:fld>
            <a:endParaRPr lang="en-GB"/>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pPr>
                <a:defRPr/>
              </a:pPr>
              <a:t>‹#›</a:t>
            </a:fld>
            <a:endParaRPr lang="en-GB"/>
          </a:p>
        </p:txBody>
      </p:sp>
    </p:spTree>
    <p:extLst>
      <p:ext uri="{BB962C8B-B14F-4D97-AF65-F5344CB8AC3E}">
        <p14:creationId xmlns:p14="http://schemas.microsoft.com/office/powerpoint/2010/main" val="156783354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425099" y="1749631"/>
            <a:ext cx="389820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p:cNvSpPr>
          <p:nvPr>
            <p:ph type="media" sz="quarter" idx="18"/>
          </p:nvPr>
        </p:nvSpPr>
        <p:spPr>
          <a:xfrm>
            <a:off x="4770833" y="1746571"/>
            <a:ext cx="7011760" cy="3944113"/>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dirty="0"/>
              <a:t>Click icon to add media</a:t>
            </a:r>
            <a:endParaRPr lang="en-GB" noProof="0" dirty="0"/>
          </a:p>
        </p:txBody>
      </p:sp>
      <p:sp>
        <p:nvSpPr>
          <p:cNvPr id="16"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5" name="Rectangle 23"/>
          <p:cNvSpPr>
            <a:spLocks noGrp="1" noChangeArrowheads="1"/>
          </p:cNvSpPr>
          <p:nvPr>
            <p:ph type="sldNum" sz="quarter" idx="24"/>
          </p:nvPr>
        </p:nvSpPr>
        <p:spPr>
          <a:ln/>
        </p:spPr>
        <p:txBody>
          <a:bodyPr/>
          <a:lstStyle>
            <a:lvl1pPr>
              <a:defRPr/>
            </a:lvl1pPr>
          </a:lstStyle>
          <a:p>
            <a:pPr>
              <a:defRPr/>
            </a:pPr>
            <a:fld id="{C295182E-FC5C-467F-9F5C-09912EB98078}"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25"/>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26"/>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2817916604"/>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6522052" y="1746571"/>
            <a:ext cx="5260541" cy="3944113"/>
          </a:xfrm>
          <a:solidFill>
            <a:schemeClr val="accent6"/>
          </a:solidFill>
          <a:effectLst/>
        </p:spPr>
        <p:txBody>
          <a:bodyPr rtlCol="0" anchor="ctr">
            <a:normAutofit/>
          </a:bodyPr>
          <a:lstStyle>
            <a:lvl1pPr marL="0" indent="0" algn="ctr">
              <a:buNone/>
              <a:defRPr sz="933" baseline="0">
                <a:solidFill>
                  <a:schemeClr val="bg1"/>
                </a:solidFill>
              </a:defRPr>
            </a:lvl1pPr>
          </a:lstStyle>
          <a:p>
            <a:pPr lvl="0"/>
            <a:r>
              <a:rPr lang="en-US" noProof="0" dirty="0"/>
              <a:t>Click icon to add media</a:t>
            </a:r>
            <a:endParaRPr lang="en-GB" noProof="0" dirty="0"/>
          </a:p>
        </p:txBody>
      </p:sp>
      <p:sp>
        <p:nvSpPr>
          <p:cNvPr id="17" name="Content Placeholder 2"/>
          <p:cNvSpPr>
            <a:spLocks noGrp="1"/>
          </p:cNvSpPr>
          <p:nvPr>
            <p:ph idx="24"/>
          </p:nvPr>
        </p:nvSpPr>
        <p:spPr>
          <a:xfrm>
            <a:off x="425096" y="1749631"/>
            <a:ext cx="566878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5" name="Rectangle 23"/>
          <p:cNvSpPr>
            <a:spLocks noGrp="1" noChangeArrowheads="1"/>
          </p:cNvSpPr>
          <p:nvPr>
            <p:ph type="sldNum" sz="quarter" idx="25"/>
          </p:nvPr>
        </p:nvSpPr>
        <p:spPr>
          <a:ln/>
        </p:spPr>
        <p:txBody>
          <a:bodyPr/>
          <a:lstStyle>
            <a:lvl1pPr>
              <a:defRPr/>
            </a:lvl1pPr>
          </a:lstStyle>
          <a:p>
            <a:pPr>
              <a:defRPr/>
            </a:pPr>
            <a:fld id="{BE116159-7028-460D-AE76-F037B86A18F4}" type="slidenum">
              <a:rPr lang="en-GB">
                <a:solidFill>
                  <a:srgbClr val="82786F"/>
                </a:solidFill>
              </a:rPr>
              <a:pPr>
                <a:defRPr/>
              </a:pPr>
              <a:t>‹#›</a:t>
            </a:fld>
            <a:endParaRPr lang="en-GB" dirty="0">
              <a:solidFill>
                <a:srgbClr val="82786F"/>
              </a:solidFill>
            </a:endParaRPr>
          </a:p>
        </p:txBody>
      </p:sp>
      <p:sp>
        <p:nvSpPr>
          <p:cNvPr id="6" name="Rectangle 5"/>
          <p:cNvSpPr>
            <a:spLocks noGrp="1" noChangeArrowheads="1"/>
          </p:cNvSpPr>
          <p:nvPr>
            <p:ph type="ftr" sz="quarter" idx="26"/>
          </p:nvPr>
        </p:nvSpPr>
        <p:spPr>
          <a:ln/>
        </p:spPr>
        <p:txBody>
          <a:bodyPr/>
          <a:lstStyle>
            <a:lvl1pPr>
              <a:defRPr/>
            </a:lvl1pPr>
          </a:lstStyle>
          <a:p>
            <a:pPr>
              <a:defRPr/>
            </a:pPr>
            <a:r>
              <a:rPr lang="en-GB" dirty="0">
                <a:solidFill>
                  <a:srgbClr val="82786F"/>
                </a:solidFill>
              </a:rPr>
              <a:t>Clinical trial design and results template</a:t>
            </a:r>
          </a:p>
        </p:txBody>
      </p:sp>
      <p:sp>
        <p:nvSpPr>
          <p:cNvPr id="7" name="Rectangle 81"/>
          <p:cNvSpPr>
            <a:spLocks noGrp="1" noChangeArrowheads="1"/>
          </p:cNvSpPr>
          <p:nvPr>
            <p:ph type="dt" sz="half" idx="27"/>
          </p:nvPr>
        </p:nvSpPr>
        <p:spPr>
          <a:ln/>
        </p:spPr>
        <p:txBody>
          <a:bodyPr/>
          <a:lstStyle>
            <a:lvl1pPr>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3733798201"/>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3"/>
            <a:ext cx="12192000" cy="6857999"/>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dirty="0"/>
              <a:t>Click icon to add media</a:t>
            </a:r>
            <a:endParaRPr lang="en-GB" noProof="0" dirty="0"/>
          </a:p>
        </p:txBody>
      </p:sp>
      <p:sp>
        <p:nvSpPr>
          <p:cNvPr id="3" name="Rectangle 5"/>
          <p:cNvSpPr>
            <a:spLocks noGrp="1" noChangeArrowheads="1"/>
          </p:cNvSpPr>
          <p:nvPr>
            <p:ph type="ftr" sz="quarter" idx="19"/>
          </p:nvPr>
        </p:nvSpPr>
        <p:spPr/>
        <p:txBody>
          <a:bodyPr/>
          <a:lstStyle>
            <a:lvl1pPr algn="r" defTabSz="1171836" eaLnBrk="1" hangingPunct="1">
              <a:spcBef>
                <a:spcPct val="0"/>
              </a:spcBef>
              <a:defRPr sz="800" b="0" smtClean="0">
                <a:solidFill>
                  <a:schemeClr val="bg1"/>
                </a:solidFill>
              </a:defRPr>
            </a:lvl1pPr>
          </a:lstStyle>
          <a:p>
            <a:pPr>
              <a:defRPr/>
            </a:pPr>
            <a:r>
              <a:rPr lang="en-GB" dirty="0">
                <a:solidFill>
                  <a:srgbClr val="FFFFFF"/>
                </a:solidFill>
              </a:rPr>
              <a:t>Clinical trial design and results template</a:t>
            </a:r>
          </a:p>
        </p:txBody>
      </p:sp>
      <p:sp>
        <p:nvSpPr>
          <p:cNvPr id="4" name="Rectangle 81"/>
          <p:cNvSpPr>
            <a:spLocks noGrp="1" noChangeArrowheads="1"/>
          </p:cNvSpPr>
          <p:nvPr>
            <p:ph type="dt" sz="half" idx="20"/>
          </p:nvPr>
        </p:nvSpPr>
        <p:spPr/>
        <p:txBody>
          <a:bodyPr/>
          <a:lstStyle>
            <a:lvl1pPr algn="r" defTabSz="1171836" eaLnBrk="1" hangingPunct="1">
              <a:spcBef>
                <a:spcPct val="0"/>
              </a:spcBef>
              <a:defRPr sz="800" b="0" smtClean="0">
                <a:solidFill>
                  <a:schemeClr val="bg1"/>
                </a:solidFill>
              </a:defRPr>
            </a:lvl1pPr>
          </a:lstStyle>
          <a:p>
            <a:pPr>
              <a:defRPr/>
            </a:pPr>
            <a:r>
              <a:rPr lang="en-US" dirty="0">
                <a:solidFill>
                  <a:srgbClr val="FFFFFF"/>
                </a:solidFill>
              </a:rPr>
              <a:t>Date</a:t>
            </a:r>
            <a:endParaRPr lang="en-GB" dirty="0">
              <a:solidFill>
                <a:srgbClr val="FFFFFF"/>
              </a:solidFill>
            </a:endParaRPr>
          </a:p>
        </p:txBody>
      </p:sp>
      <p:sp>
        <p:nvSpPr>
          <p:cNvPr id="5" name="Slide Number Placeholder 23"/>
          <p:cNvSpPr>
            <a:spLocks noGrp="1" noChangeArrowheads="1"/>
          </p:cNvSpPr>
          <p:nvPr>
            <p:ph type="sldNum" sz="quarter" idx="21"/>
          </p:nvPr>
        </p:nvSpPr>
        <p:spPr/>
        <p:txBody>
          <a:bodyPr/>
          <a:lstStyle>
            <a:lvl1pPr algn="r" defTabSz="1170459" eaLnBrk="1" hangingPunct="1">
              <a:defRPr sz="800" b="0" smtClean="0">
                <a:solidFill>
                  <a:schemeClr val="bg1"/>
                </a:solidFill>
              </a:defRPr>
            </a:lvl1pPr>
          </a:lstStyle>
          <a:p>
            <a:pPr>
              <a:defRPr/>
            </a:pPr>
            <a:fld id="{C5E09414-6CA4-4F8B-BF9C-C73AA5DCC7B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570671078"/>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423336" y="412785"/>
            <a:ext cx="11345333" cy="5278967"/>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95999" tIns="95999" rIns="95999" bIns="95999" anchor="ctr"/>
          <a:lstStyle/>
          <a:p>
            <a:pPr algn="ctr" defTabSz="1625518">
              <a:spcBef>
                <a:spcPct val="50000"/>
              </a:spcBef>
              <a:defRPr/>
            </a:pPr>
            <a:endParaRPr lang="en-GB" sz="3200" b="1" dirty="0">
              <a:solidFill>
                <a:srgbClr val="001965"/>
              </a:solidFill>
            </a:endParaRPr>
          </a:p>
        </p:txBody>
      </p:sp>
      <p:sp>
        <p:nvSpPr>
          <p:cNvPr id="3" name="Title 6"/>
          <p:cNvSpPr txBox="1">
            <a:spLocks/>
          </p:cNvSpPr>
          <p:nvPr userDrawn="1"/>
        </p:nvSpPr>
        <p:spPr bwMode="auto">
          <a:xfrm>
            <a:off x="425474" y="770467"/>
            <a:ext cx="1135803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3200" dirty="0"/>
              <a:t>Title</a:t>
            </a:r>
          </a:p>
        </p:txBody>
      </p:sp>
      <p:sp>
        <p:nvSpPr>
          <p:cNvPr id="4" name="TextBox 11"/>
          <p:cNvSpPr txBox="1">
            <a:spLocks noChangeArrowheads="1"/>
          </p:cNvSpPr>
          <p:nvPr userDrawn="1"/>
        </p:nvSpPr>
        <p:spPr bwMode="auto">
          <a:xfrm>
            <a:off x="3666068" y="3365511"/>
            <a:ext cx="4842933"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r>
              <a:rPr lang="en-GB" sz="1600" dirty="0">
                <a:solidFill>
                  <a:srgbClr val="E64A0E"/>
                </a:solidFill>
              </a:rPr>
              <a:t>Keep all content in this area</a:t>
            </a:r>
          </a:p>
        </p:txBody>
      </p:sp>
      <p:sp>
        <p:nvSpPr>
          <p:cNvPr id="5" name="TextBox 16"/>
          <p:cNvSpPr txBox="1">
            <a:spLocks noChangeArrowheads="1"/>
          </p:cNvSpPr>
          <p:nvPr userDrawn="1"/>
        </p:nvSpPr>
        <p:spPr bwMode="auto">
          <a:xfrm>
            <a:off x="425474" y="1750485"/>
            <a:ext cx="11358033" cy="49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endParaRPr lang="en-GB" sz="2400" dirty="0">
              <a:solidFill>
                <a:srgbClr val="001965"/>
              </a:solidFill>
            </a:endParaRPr>
          </a:p>
        </p:txBody>
      </p:sp>
      <p:sp>
        <p:nvSpPr>
          <p:cNvPr id="6" name="Rectangle 5"/>
          <p:cNvSpPr/>
          <p:nvPr userDrawn="1"/>
        </p:nvSpPr>
        <p:spPr bwMode="auto">
          <a:xfrm>
            <a:off x="423336" y="1750499"/>
            <a:ext cx="11345333" cy="3941233"/>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359815" indent="-359815" defTabSz="1625518">
              <a:spcBef>
                <a:spcPct val="50000"/>
              </a:spcBef>
              <a:buClr>
                <a:srgbClr val="009FDA"/>
              </a:buClr>
              <a:buFont typeface="Arial" pitchFamily="34" charset="0"/>
              <a:buChar char="•"/>
              <a:defRPr/>
            </a:pPr>
            <a:r>
              <a:rPr lang="en-GB" sz="2400" dirty="0">
                <a:solidFill>
                  <a:srgbClr val="001965"/>
                </a:solidFill>
              </a:rPr>
              <a:t>Content area</a:t>
            </a:r>
          </a:p>
        </p:txBody>
      </p:sp>
      <p:sp>
        <p:nvSpPr>
          <p:cNvPr id="7" name="TextBox 18"/>
          <p:cNvSpPr txBox="1">
            <a:spLocks noChangeArrowheads="1"/>
          </p:cNvSpPr>
          <p:nvPr userDrawn="1"/>
        </p:nvSpPr>
        <p:spPr bwMode="auto">
          <a:xfrm>
            <a:off x="423333" y="1286968"/>
            <a:ext cx="609600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r>
              <a:rPr lang="en-GB" sz="1600" dirty="0">
                <a:solidFill>
                  <a:srgbClr val="E64A0E"/>
                </a:solidFill>
              </a:rPr>
              <a:t>Keep all titles, trompets and subtitles in this area</a:t>
            </a:r>
          </a:p>
        </p:txBody>
      </p:sp>
      <p:sp>
        <p:nvSpPr>
          <p:cNvPr id="8" name="TextBox 19"/>
          <p:cNvSpPr txBox="1">
            <a:spLocks noChangeArrowheads="1"/>
          </p:cNvSpPr>
          <p:nvPr userDrawn="1"/>
        </p:nvSpPr>
        <p:spPr bwMode="auto">
          <a:xfrm>
            <a:off x="6559552" y="440300"/>
            <a:ext cx="5213349"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9" rIns="121917" bIns="6095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r>
              <a:rPr lang="en-GB" sz="1600" dirty="0">
                <a:solidFill>
                  <a:srgbClr val="E64A0E"/>
                </a:solidFill>
              </a:rPr>
              <a:t>Never move Footer, Date and No placeholders</a:t>
            </a:r>
          </a:p>
        </p:txBody>
      </p:sp>
      <p:sp>
        <p:nvSpPr>
          <p:cNvPr id="9" name="Rectangle 5"/>
          <p:cNvSpPr>
            <a:spLocks noGrp="1" noChangeArrowheads="1"/>
          </p:cNvSpPr>
          <p:nvPr>
            <p:ph type="ftr" sz="quarter" idx="10"/>
          </p:nvPr>
        </p:nvSpPr>
        <p:spPr/>
        <p:txBody>
          <a:bodyPr/>
          <a:lstStyle>
            <a:lvl1pPr algn="r" defTabSz="1171836" eaLnBrk="1" hangingPunct="1">
              <a:spcBef>
                <a:spcPct val="0"/>
              </a:spcBef>
              <a:defRPr sz="800" b="0" dirty="0" smtClean="0">
                <a:solidFill>
                  <a:schemeClr val="accent3"/>
                </a:solidFill>
              </a:defRPr>
            </a:lvl1pPr>
          </a:lstStyle>
          <a:p>
            <a:pPr>
              <a:defRPr/>
            </a:pPr>
            <a:r>
              <a:rPr lang="en-GB">
                <a:solidFill>
                  <a:srgbClr val="82786F"/>
                </a:solidFill>
              </a:rPr>
              <a:t>Clinical trial design and results template</a:t>
            </a:r>
          </a:p>
        </p:txBody>
      </p:sp>
      <p:sp>
        <p:nvSpPr>
          <p:cNvPr id="10" name="Rectangle 81"/>
          <p:cNvSpPr>
            <a:spLocks noGrp="1" noChangeArrowheads="1"/>
          </p:cNvSpPr>
          <p:nvPr>
            <p:ph type="dt" sz="half" idx="11"/>
          </p:nvPr>
        </p:nvSpPr>
        <p:spPr/>
        <p:txBody>
          <a:bodyPr/>
          <a:lstStyle>
            <a:lvl1pPr algn="r" defTabSz="1171836" eaLnBrk="1" hangingPunct="1">
              <a:spcBef>
                <a:spcPct val="0"/>
              </a:spcBef>
              <a:defRPr sz="800" b="0" smtClean="0">
                <a:solidFill>
                  <a:schemeClr val="accent3"/>
                </a:solidFill>
              </a:defRPr>
            </a:lvl1pPr>
          </a:lstStyle>
          <a:p>
            <a:pPr>
              <a:defRPr/>
            </a:pPr>
            <a:r>
              <a:rPr lang="en-US" dirty="0">
                <a:solidFill>
                  <a:srgbClr val="82786F"/>
                </a:solidFill>
              </a:rPr>
              <a:t>Date</a:t>
            </a:r>
            <a:endParaRPr lang="en-GB" dirty="0">
              <a:solidFill>
                <a:srgbClr val="82786F"/>
              </a:solidFill>
            </a:endParaRPr>
          </a:p>
        </p:txBody>
      </p:sp>
      <p:sp>
        <p:nvSpPr>
          <p:cNvPr id="11" name="Slide Number Placeholder 23"/>
          <p:cNvSpPr>
            <a:spLocks noGrp="1" noChangeArrowheads="1"/>
          </p:cNvSpPr>
          <p:nvPr>
            <p:ph type="sldNum" sz="quarter" idx="12"/>
          </p:nvPr>
        </p:nvSpPr>
        <p:spPr/>
        <p:txBody>
          <a:bodyPr/>
          <a:lstStyle>
            <a:lvl1pPr algn="r" defTabSz="1170459" eaLnBrk="1" hangingPunct="1">
              <a:defRPr sz="800" b="0" smtClean="0">
                <a:solidFill>
                  <a:schemeClr val="accent3"/>
                </a:solidFill>
              </a:defRPr>
            </a:lvl1pPr>
          </a:lstStyle>
          <a:p>
            <a:pPr>
              <a:defRPr/>
            </a:pPr>
            <a:fld id="{43F08DF2-08E5-4258-AABE-0B58EE66DCBF}"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091246589"/>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6"/>
          <p:cNvSpPr>
            <a:spLocks noGrp="1"/>
          </p:cNvSpPr>
          <p:nvPr>
            <p:ph type="body" sz="quarter" idx="12" hasCustomPrompt="1"/>
          </p:nvPr>
        </p:nvSpPr>
        <p:spPr>
          <a:xfrm>
            <a:off x="649817" y="6472805"/>
            <a:ext cx="9365040" cy="261859"/>
          </a:xfrm>
        </p:spPr>
        <p:txBody>
          <a:bodyPr anchor="b" anchorCtr="0"/>
          <a:lstStyle>
            <a:lvl1pPr marL="0" indent="0">
              <a:spcBef>
                <a:spcPts val="0"/>
              </a:spcBef>
              <a:buNone/>
              <a:defRPr sz="1067">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193155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047" y="304552"/>
            <a:ext cx="10915200" cy="1015061"/>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hasCustomPrompt="1"/>
          </p:nvPr>
        </p:nvSpPr>
        <p:spPr>
          <a:xfrm>
            <a:off x="632401" y="6579203"/>
            <a:ext cx="10922000" cy="164148"/>
          </a:xfrm>
        </p:spPr>
        <p:txBody>
          <a:bodyPr wrap="square" anchor="b" anchorCtr="0">
            <a:spAutoFit/>
          </a:bodyPr>
          <a:lstStyle>
            <a:lvl1pPr marL="0" indent="0">
              <a:spcBef>
                <a:spcPts val="0"/>
              </a:spcBef>
              <a:buNone/>
              <a:defRPr sz="1067">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325584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 Placeholder 6"/>
          <p:cNvSpPr>
            <a:spLocks noGrp="1"/>
          </p:cNvSpPr>
          <p:nvPr>
            <p:ph type="body" sz="quarter" idx="12" hasCustomPrompt="1"/>
          </p:nvPr>
        </p:nvSpPr>
        <p:spPr>
          <a:xfrm>
            <a:off x="649817" y="6472809"/>
            <a:ext cx="9365040" cy="261859"/>
          </a:xfrm>
        </p:spPr>
        <p:txBody>
          <a:bodyPr anchor="b" anchorCtr="0"/>
          <a:lstStyle>
            <a:lvl1pPr marL="0" indent="0">
              <a:spcBef>
                <a:spcPts val="0"/>
              </a:spcBef>
              <a:buNone/>
              <a:defRPr sz="1067"/>
            </a:lvl1pPr>
          </a:lstStyle>
          <a:p>
            <a:pPr lvl="0"/>
            <a:r>
              <a:rPr lang="en-US" dirty="0"/>
              <a:t>References</a:t>
            </a:r>
            <a:endParaRPr lang="en-GB" dirty="0"/>
          </a:p>
        </p:txBody>
      </p:sp>
    </p:spTree>
    <p:extLst>
      <p:ext uri="{BB962C8B-B14F-4D97-AF65-F5344CB8AC3E}">
        <p14:creationId xmlns:p14="http://schemas.microsoft.com/office/powerpoint/2010/main" val="56202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a:prstGeom prst="rect">
            <a:avLst/>
          </a:prstGeom>
        </p:spPr>
        <p:txBody>
          <a:bodyPr/>
          <a:lstStyle>
            <a:lvl1pPr>
              <a:buClr>
                <a:schemeClr val="accent1"/>
              </a:buClr>
              <a:defRPr>
                <a:solidFill>
                  <a:schemeClr val="accent2"/>
                </a:solidFill>
              </a:defRPr>
            </a:lvl1pPr>
            <a:lvl2pPr>
              <a:buClr>
                <a:schemeClr val="tx2"/>
              </a:buClr>
              <a:defRPr>
                <a:solidFill>
                  <a:schemeClr val="accent2"/>
                </a:solidFill>
              </a:defRPr>
            </a:lvl2pPr>
            <a:lvl3pPr>
              <a:buClr>
                <a:srgbClr val="82786F"/>
              </a:buClr>
              <a:defRPr>
                <a:solidFill>
                  <a:schemeClr val="accent2"/>
                </a:solidFill>
              </a:defRPr>
            </a:lvl3pPr>
            <a:lvl4pPr>
              <a:buClr>
                <a:srgbClr val="82786F"/>
              </a:buClr>
              <a:defRPr>
                <a:solidFill>
                  <a:schemeClr val="accent2"/>
                </a:solidFill>
              </a:defRPr>
            </a:lvl4pPr>
            <a:lvl5pPr>
              <a:buClr>
                <a:srgbClr val="82786F"/>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503837"/>
            <a:ext cx="11347200" cy="521883"/>
          </a:xfrm>
          <a:prstGeom prst="rect">
            <a:avLst/>
          </a:prstGeom>
        </p:spPr>
        <p:txBody>
          <a:bodyPr/>
          <a:lstStyle>
            <a:lvl1pPr>
              <a:defRPr sz="3200"/>
            </a:lvl1pPr>
          </a:lstStyle>
          <a:p>
            <a:r>
              <a:rPr lang="en-US" noProof="0" dirty="0"/>
              <a:t>Click to edit Master title style</a:t>
            </a:r>
            <a:endParaRPr lang="en-GB" noProof="0" dirty="0"/>
          </a:p>
        </p:txBody>
      </p:sp>
      <p:sp>
        <p:nvSpPr>
          <p:cNvPr id="8" name="Text Placeholder 2"/>
          <p:cNvSpPr>
            <a:spLocks noGrp="1"/>
          </p:cNvSpPr>
          <p:nvPr>
            <p:ph type="body" sz="quarter" idx="10"/>
          </p:nvPr>
        </p:nvSpPr>
        <p:spPr>
          <a:xfrm>
            <a:off x="3043071" y="5869472"/>
            <a:ext cx="6106359" cy="614545"/>
          </a:xfrm>
          <a:prstGeom prst="rect">
            <a:avLst/>
          </a:prstGeom>
        </p:spPr>
        <p:txBody>
          <a:bodyPr anchor="b" anchorCtr="0"/>
          <a:lstStyle>
            <a:lvl1pPr marL="0" indent="0">
              <a:buNone/>
              <a:defRPr sz="1067">
                <a:solidFill>
                  <a:srgbClr val="82786F"/>
                </a:solidFill>
              </a:defRPr>
            </a:lvl1pPr>
            <a:lvl2pPr marL="353466" indent="0">
              <a:buNone/>
              <a:defRPr sz="1067">
                <a:solidFill>
                  <a:srgbClr val="82786F"/>
                </a:solidFill>
              </a:defRPr>
            </a:lvl2pPr>
            <a:lvl3pPr marL="715397" indent="0">
              <a:buNone/>
              <a:defRPr sz="1067">
                <a:solidFill>
                  <a:srgbClr val="82786F"/>
                </a:solidFill>
              </a:defRPr>
            </a:lvl3pPr>
            <a:lvl4pPr marL="1077330" indent="0">
              <a:buNone/>
              <a:defRPr sz="1067">
                <a:solidFill>
                  <a:srgbClr val="82786F"/>
                </a:solidFill>
              </a:defRPr>
            </a:lvl4pPr>
            <a:lvl5pPr marL="1430795" indent="0">
              <a:buNone/>
              <a:defRPr sz="1067">
                <a:solidFill>
                  <a:srgbClr val="82786F"/>
                </a:solidFill>
              </a:defRPr>
            </a:lvl5pPr>
          </a:lstStyle>
          <a:p>
            <a:pPr lvl="0"/>
            <a:r>
              <a:rPr lang="en-US" dirty="0"/>
              <a:t>Click to edit Master text styles</a:t>
            </a:r>
          </a:p>
        </p:txBody>
      </p:sp>
    </p:spTree>
    <p:extLst>
      <p:ext uri="{BB962C8B-B14F-4D97-AF65-F5344CB8AC3E}">
        <p14:creationId xmlns:p14="http://schemas.microsoft.com/office/powerpoint/2010/main" val="503394920"/>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
        <p:nvSpPr>
          <p:cNvPr id="3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379560414"/>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7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30"/>
            <a:ext cx="11347200" cy="521883"/>
          </a:xfrm>
        </p:spPr>
        <p:txBody>
          <a:bodyPr/>
          <a:lstStyle>
            <a:lvl1pPr>
              <a:defRPr sz="3200"/>
            </a:lvl1pPr>
          </a:lstStyle>
          <a:p>
            <a:r>
              <a:rPr lang="en-US" noProof="0"/>
              <a:t>Click to edit Master title style</a:t>
            </a:r>
            <a:endParaRPr lang="en-GB" noProof="0" dirty="0"/>
          </a:p>
        </p:txBody>
      </p:sp>
    </p:spTree>
    <p:extLst>
      <p:ext uri="{BB962C8B-B14F-4D97-AF65-F5344CB8AC3E}">
        <p14:creationId xmlns:p14="http://schemas.microsoft.com/office/powerpoint/2010/main" val="4985722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pPr>
                <a:defRPr/>
              </a:pPr>
              <a:t>20/11/2020</a:t>
            </a:fld>
            <a:endParaRPr lang="en-GB"/>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pPr>
                <a:defRPr/>
              </a:pPr>
              <a:t>‹#›</a:t>
            </a:fld>
            <a:endParaRPr lang="en-GB"/>
          </a:p>
        </p:txBody>
      </p:sp>
    </p:spTree>
    <p:extLst>
      <p:ext uri="{BB962C8B-B14F-4D97-AF65-F5344CB8AC3E}">
        <p14:creationId xmlns:p14="http://schemas.microsoft.com/office/powerpoint/2010/main" val="350929341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6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30"/>
            <a:ext cx="11347200" cy="521883"/>
          </a:xfrm>
        </p:spPr>
        <p:txBody>
          <a:bodyPr anchor="ctr" anchorCtr="0"/>
          <a:lstStyle>
            <a:lvl1pPr>
              <a:defRPr sz="32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5563975" y="138573"/>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36" eaLnBrk="1" hangingPunct="1">
              <a:spcBef>
                <a:spcPct val="0"/>
              </a:spcBef>
              <a:defRPr sz="800" b="0">
                <a:solidFill>
                  <a:schemeClr val="accent3"/>
                </a:solidFill>
              </a:defRPr>
            </a:lvl1pPr>
          </a:lstStyle>
          <a:p>
            <a:pPr>
              <a:defRPr/>
            </a:pPr>
            <a:r>
              <a:rPr lang="en-GB" dirty="0">
                <a:solidFill>
                  <a:srgbClr val="82786F"/>
                </a:solidFill>
              </a:rPr>
              <a:t>Presentation title</a:t>
            </a:r>
          </a:p>
        </p:txBody>
      </p:sp>
      <p:sp>
        <p:nvSpPr>
          <p:cNvPr id="8" name="Rectangle 81"/>
          <p:cNvSpPr>
            <a:spLocks noGrp="1" noChangeArrowheads="1"/>
          </p:cNvSpPr>
          <p:nvPr>
            <p:ph type="dt" sz="half" idx="2"/>
          </p:nvPr>
        </p:nvSpPr>
        <p:spPr bwMode="auto">
          <a:xfrm>
            <a:off x="9582872" y="138573"/>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36" eaLnBrk="1" hangingPunct="1">
              <a:spcBef>
                <a:spcPct val="0"/>
              </a:spcBef>
              <a:defRPr sz="800" b="0">
                <a:solidFill>
                  <a:schemeClr val="accent3"/>
                </a:solidFill>
              </a:defRPr>
            </a:lvl1pPr>
          </a:lstStyle>
          <a:p>
            <a:pPr>
              <a:defRPr/>
            </a:pPr>
            <a:r>
              <a:rPr lang="en-GB">
                <a:solidFill>
                  <a:srgbClr val="82786F"/>
                </a:solidFill>
              </a:rPr>
              <a:t>Date</a:t>
            </a: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11353096" y="140097"/>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59" eaLnBrk="1" hangingPunct="1">
              <a:defRPr sz="8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10" name="Text Placeholder 6"/>
          <p:cNvSpPr>
            <a:spLocks noGrp="1"/>
          </p:cNvSpPr>
          <p:nvPr>
            <p:ph type="body" sz="quarter" idx="12" hasCustomPrompt="1"/>
          </p:nvPr>
        </p:nvSpPr>
        <p:spPr>
          <a:xfrm>
            <a:off x="1349839" y="6579203"/>
            <a:ext cx="9440092" cy="164148"/>
          </a:xfrm>
        </p:spPr>
        <p:txBody>
          <a:bodyPr wrap="square" anchor="b" anchorCtr="0">
            <a:spAutoFit/>
          </a:bodyPr>
          <a:lstStyle>
            <a:lvl1pPr marL="0" indent="0">
              <a:spcBef>
                <a:spcPts val="0"/>
              </a:spcBef>
              <a:buNone/>
              <a:defRPr sz="1067">
                <a:solidFill>
                  <a:schemeClr val="accent3"/>
                </a:solidFill>
              </a:defRPr>
            </a:lvl1pPr>
          </a:lstStyle>
          <a:p>
            <a:pPr lvl="0"/>
            <a:r>
              <a:rPr lang="en-US" dirty="0"/>
              <a:t>References</a:t>
            </a:r>
            <a:endParaRPr lang="en-GB" dirty="0"/>
          </a:p>
        </p:txBody>
      </p:sp>
    </p:spTree>
    <p:extLst>
      <p:ext uri="{BB962C8B-B14F-4D97-AF65-F5344CB8AC3E}">
        <p14:creationId xmlns:p14="http://schemas.microsoft.com/office/powerpoint/2010/main" val="2230551979"/>
      </p:ext>
    </p:extLst>
  </p:cSld>
  <p:clrMapOvr>
    <a:masterClrMapping/>
  </p:clrMapOvr>
  <mc:AlternateContent xmlns:mc="http://schemas.openxmlformats.org/markup-compatibility/2006" xmlns:p14="http://schemas.microsoft.com/office/powerpoint/2010/main">
    <mc:Choice Requires="p14">
      <p:transition p14:dur="10"/>
    </mc:Choice>
    <mc:Fallback xmlns="" xmlns:mv="urn:schemas-microsoft-com:mac:vml">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a:solidFill>
                  <a:srgbClr val="82786F"/>
                </a:solidFill>
              </a:rPr>
              <a:pPr/>
              <a:t>11/20/2020</a:t>
            </a:fld>
            <a:endParaRPr lang="en-CA">
              <a:solidFill>
                <a:srgbClr val="82786F"/>
              </a:solidFill>
            </a:endParaRPr>
          </a:p>
        </p:txBody>
      </p:sp>
      <p:sp>
        <p:nvSpPr>
          <p:cNvPr id="3" name="Footer Placeholder 2"/>
          <p:cNvSpPr>
            <a:spLocks noGrp="1"/>
          </p:cNvSpPr>
          <p:nvPr>
            <p:ph type="ftr" sz="quarter" idx="11"/>
          </p:nvPr>
        </p:nvSpPr>
        <p:spPr/>
        <p:txBody>
          <a:bodyPr/>
          <a:lstStyle/>
          <a:p>
            <a:endParaRPr lang="en-CA">
              <a:solidFill>
                <a:srgbClr val="82786F"/>
              </a:solidFill>
            </a:endParaRPr>
          </a:p>
        </p:txBody>
      </p:sp>
      <p:sp>
        <p:nvSpPr>
          <p:cNvPr id="4" name="Slide Number Placeholder 3"/>
          <p:cNvSpPr>
            <a:spLocks noGrp="1"/>
          </p:cNvSpPr>
          <p:nvPr>
            <p:ph type="sldNum" sz="quarter" idx="12"/>
          </p:nvPr>
        </p:nvSpPr>
        <p:spPr/>
        <p:txBody>
          <a:bodyPr/>
          <a:lstStyle/>
          <a:p>
            <a:fld id="{2C7DFF54-6BA4-4515-87CA-28703F844993}" type="slidenum">
              <a:rPr lang="en-CA">
                <a:solidFill>
                  <a:srgbClr val="82786F"/>
                </a:solidFill>
              </a:rPr>
              <a:pPr/>
              <a:t>‹#›</a:t>
            </a:fld>
            <a:endParaRPr lang="en-CA">
              <a:solidFill>
                <a:srgbClr val="82786F"/>
              </a:solidFill>
            </a:endParaRPr>
          </a:p>
        </p:txBody>
      </p:sp>
    </p:spTree>
    <p:extLst>
      <p:ext uri="{BB962C8B-B14F-4D97-AF65-F5344CB8AC3E}">
        <p14:creationId xmlns:p14="http://schemas.microsoft.com/office/powerpoint/2010/main" val="313127329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1C9B74-FA84-4D45-AE93-8F1141DCEE48}" type="datetimeFigureOut">
              <a:rPr lang="en-GB">
                <a:solidFill>
                  <a:srgbClr val="82786F"/>
                </a:solidFill>
              </a:rPr>
              <a:pPr/>
              <a:t>20/11/2020</a:t>
            </a:fld>
            <a:endParaRPr lang="en-GB" dirty="0">
              <a:solidFill>
                <a:srgbClr val="82786F"/>
              </a:solidFill>
            </a:endParaRPr>
          </a:p>
        </p:txBody>
      </p:sp>
      <p:sp>
        <p:nvSpPr>
          <p:cNvPr id="5" name="Footer Placeholder 4"/>
          <p:cNvSpPr>
            <a:spLocks noGrp="1"/>
          </p:cNvSpPr>
          <p:nvPr>
            <p:ph type="ftr" sz="quarter" idx="11"/>
          </p:nvPr>
        </p:nvSpPr>
        <p:spPr/>
        <p:txBody>
          <a:bodyPr/>
          <a:lstStyle/>
          <a:p>
            <a:endParaRPr lang="en-GB">
              <a:solidFill>
                <a:srgbClr val="82786F"/>
              </a:solidFill>
            </a:endParaRPr>
          </a:p>
        </p:txBody>
      </p:sp>
      <p:sp>
        <p:nvSpPr>
          <p:cNvPr id="6" name="Slide Number Placeholder 5"/>
          <p:cNvSpPr>
            <a:spLocks noGrp="1"/>
          </p:cNvSpPr>
          <p:nvPr>
            <p:ph type="sldNum" sz="quarter" idx="12"/>
          </p:nvPr>
        </p:nvSpPr>
        <p:spPr/>
        <p:txBody>
          <a:bodyPr/>
          <a:lstStyle/>
          <a:p>
            <a:fld id="{A686836B-D722-4AED-A791-F51C532442C7}" type="slidenum">
              <a:rPr lang="en-GB">
                <a:solidFill>
                  <a:srgbClr val="82786F"/>
                </a:solidFill>
              </a:rPr>
              <a:pPr/>
              <a:t>‹#›</a:t>
            </a:fld>
            <a:endParaRPr lang="en-GB" dirty="0">
              <a:solidFill>
                <a:srgbClr val="82786F"/>
              </a:solidFill>
            </a:endParaRPr>
          </a:p>
        </p:txBody>
      </p:sp>
    </p:spTree>
    <p:extLst>
      <p:ext uri="{BB962C8B-B14F-4D97-AF65-F5344CB8AC3E}">
        <p14:creationId xmlns:p14="http://schemas.microsoft.com/office/powerpoint/2010/main" val="29440889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12 departmental lockup">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527381" y="2564934"/>
            <a:ext cx="11233248" cy="3960439"/>
          </a:xfrm>
          <a:prstGeom prst="rect">
            <a:avLst/>
          </a:prstGeom>
        </p:spPr>
        <p:txBody>
          <a:bodyPr vert="horz"/>
          <a:lstStyle>
            <a:lvl1pPr marL="0" indent="0">
              <a:buNone/>
              <a:defRPr sz="2000"/>
            </a:lvl1pPr>
          </a:lstStyle>
          <a:p>
            <a:pPr lvl="0"/>
            <a:r>
              <a:rPr lang="en-US" dirty="0"/>
              <a:t>Text here….</a:t>
            </a:r>
          </a:p>
        </p:txBody>
      </p:sp>
      <p:sp>
        <p:nvSpPr>
          <p:cNvPr id="3" name="Text Placeholder 2"/>
          <p:cNvSpPr>
            <a:spLocks noGrp="1"/>
          </p:cNvSpPr>
          <p:nvPr>
            <p:ph type="body" sz="quarter" idx="10" hasCustomPrompt="1"/>
          </p:nvPr>
        </p:nvSpPr>
        <p:spPr>
          <a:xfrm>
            <a:off x="527285"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26323105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12 departmental lockup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527384" y="2564932"/>
            <a:ext cx="8256917" cy="3960441"/>
          </a:xfrm>
          <a:prstGeom prst="rect">
            <a:avLst/>
          </a:prstGeom>
        </p:spPr>
        <p:txBody>
          <a:bodyPr vert="horz"/>
          <a:lstStyle>
            <a:lvl1pPr marL="0" indent="0">
              <a:buNone/>
              <a:defRPr sz="2000"/>
            </a:lvl1pPr>
          </a:lstStyle>
          <a:p>
            <a:pPr lvl="0"/>
            <a:r>
              <a:rPr lang="en-US" dirty="0"/>
              <a:t>Text here….</a:t>
            </a:r>
          </a:p>
        </p:txBody>
      </p:sp>
      <p:sp>
        <p:nvSpPr>
          <p:cNvPr id="5" name="Picture Placeholder 5"/>
          <p:cNvSpPr>
            <a:spLocks noGrp="1"/>
          </p:cNvSpPr>
          <p:nvPr>
            <p:ph type="pic" sz="quarter" idx="15" hasCustomPrompt="1"/>
          </p:nvPr>
        </p:nvSpPr>
        <p:spPr>
          <a:xfrm>
            <a:off x="9104317" y="4509149"/>
            <a:ext cx="2656033" cy="2016001"/>
          </a:xfrm>
          <a:prstGeom prst="rect">
            <a:avLst/>
          </a:prstGeom>
          <a:solidFill>
            <a:schemeClr val="bg1">
              <a:lumMod val="85000"/>
            </a:schemeClr>
          </a:solidFill>
        </p:spPr>
        <p:txBody>
          <a:bodyPr vert="horz"/>
          <a:lstStyle>
            <a:lvl1pPr marL="0" indent="0">
              <a:buNone/>
              <a:defRPr sz="2000"/>
            </a:lvl1pPr>
          </a:lstStyle>
          <a:p>
            <a:r>
              <a:rPr lang="en-US" dirty="0"/>
              <a:t>Insert picture</a:t>
            </a:r>
          </a:p>
        </p:txBody>
      </p:sp>
      <p:sp>
        <p:nvSpPr>
          <p:cNvPr id="6" name="Text Placeholder 2"/>
          <p:cNvSpPr>
            <a:spLocks noGrp="1"/>
          </p:cNvSpPr>
          <p:nvPr>
            <p:ph type="body" sz="quarter" idx="10" hasCustomPrompt="1"/>
          </p:nvPr>
        </p:nvSpPr>
        <p:spPr>
          <a:xfrm>
            <a:off x="527285"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408132945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91600BAA-EFE0-4A70-B693-3F361A127893}"/>
              </a:ext>
            </a:extLst>
          </p:cNvPr>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3" name="Rectangle 5">
            <a:extLst>
              <a:ext uri="{FF2B5EF4-FFF2-40B4-BE49-F238E27FC236}">
                <a16:creationId xmlns="" xmlns:a16="http://schemas.microsoft.com/office/drawing/2014/main" id="{EC311F51-5E5A-41A4-A34D-4E55628C66B6}"/>
              </a:ext>
            </a:extLst>
          </p:cNvPr>
          <p:cNvSpPr>
            <a:spLocks noGrp="1" noChangeArrowheads="1"/>
          </p:cNvSpPr>
          <p:nvPr>
            <p:ph type="ftr" sz="quarter" idx="11"/>
          </p:nvPr>
        </p:nvSpPr>
        <p:spPr>
          <a:ln/>
        </p:spPr>
        <p:txBody>
          <a:bodyPr/>
          <a:lstStyle>
            <a:lvl1pPr>
              <a:defRPr/>
            </a:lvl1pPr>
          </a:lstStyle>
          <a:p>
            <a:pPr>
              <a:defRPr/>
            </a:pPr>
            <a:endParaRPr lang="en-US" altLang="en-US">
              <a:solidFill>
                <a:prstClr val="black"/>
              </a:solidFill>
            </a:endParaRPr>
          </a:p>
        </p:txBody>
      </p:sp>
      <p:sp>
        <p:nvSpPr>
          <p:cNvPr id="4" name="Rectangle 6">
            <a:extLst>
              <a:ext uri="{FF2B5EF4-FFF2-40B4-BE49-F238E27FC236}">
                <a16:creationId xmlns="" xmlns:a16="http://schemas.microsoft.com/office/drawing/2014/main" id="{4FD5E1BD-E68D-46A2-94BE-9551B74709CF}"/>
              </a:ext>
            </a:extLst>
          </p:cNvPr>
          <p:cNvSpPr>
            <a:spLocks noGrp="1" noChangeArrowheads="1"/>
          </p:cNvSpPr>
          <p:nvPr>
            <p:ph type="sldNum" sz="quarter" idx="12"/>
          </p:nvPr>
        </p:nvSpPr>
        <p:spPr>
          <a:ln/>
        </p:spPr>
        <p:txBody>
          <a:bodyPr/>
          <a:lstStyle>
            <a:lvl1pPr>
              <a:defRPr/>
            </a:lvl1pPr>
          </a:lstStyle>
          <a:p>
            <a:fld id="{107269B0-2BA0-41CF-9558-481E5EE2AC6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3686067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4/12 departmental lockup layout 2">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9104317" y="4653165"/>
            <a:ext cx="2656033" cy="2016001"/>
          </a:xfrm>
          <a:prstGeom prst="rect">
            <a:avLst/>
          </a:prstGeom>
          <a:solidFill>
            <a:schemeClr val="bg1">
              <a:lumMod val="85000"/>
            </a:schemeClr>
          </a:solidFill>
        </p:spPr>
        <p:txBody>
          <a:bodyPr vert="horz"/>
          <a:lstStyle>
            <a:lvl1pPr marL="0" indent="0">
              <a:buNone/>
              <a:defRPr sz="2000"/>
            </a:lvl1pPr>
          </a:lstStyle>
          <a:p>
            <a:r>
              <a:rPr lang="en-US" dirty="0"/>
              <a:t>Insert picture</a:t>
            </a:r>
          </a:p>
        </p:txBody>
      </p:sp>
      <p:sp>
        <p:nvSpPr>
          <p:cNvPr id="4" name="Text Placeholder 2"/>
          <p:cNvSpPr>
            <a:spLocks noGrp="1"/>
          </p:cNvSpPr>
          <p:nvPr>
            <p:ph type="body" sz="quarter" idx="10" hasCustomPrompt="1"/>
          </p:nvPr>
        </p:nvSpPr>
        <p:spPr>
          <a:xfrm>
            <a:off x="527381" y="3788296"/>
            <a:ext cx="8160840"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
        <p:nvSpPr>
          <p:cNvPr id="5" name="Text Placeholder 2"/>
          <p:cNvSpPr>
            <a:spLocks noGrp="1"/>
          </p:cNvSpPr>
          <p:nvPr>
            <p:ph type="body" sz="quarter" idx="11" hasCustomPrompt="1"/>
          </p:nvPr>
        </p:nvSpPr>
        <p:spPr>
          <a:xfrm>
            <a:off x="527448" y="4365104"/>
            <a:ext cx="8160840"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a:t>Sub Title Text Here</a:t>
            </a:r>
          </a:p>
        </p:txBody>
      </p:sp>
      <p:sp>
        <p:nvSpPr>
          <p:cNvPr id="6" name="Text Placeholder 2"/>
          <p:cNvSpPr>
            <a:spLocks noGrp="1"/>
          </p:cNvSpPr>
          <p:nvPr>
            <p:ph type="body" sz="quarter" idx="12" hasCustomPrompt="1"/>
          </p:nvPr>
        </p:nvSpPr>
        <p:spPr>
          <a:xfrm>
            <a:off x="527381" y="5949280"/>
            <a:ext cx="816084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a:t>Department name</a:t>
            </a:r>
          </a:p>
        </p:txBody>
      </p:sp>
      <p:sp>
        <p:nvSpPr>
          <p:cNvPr id="7" name="Text Placeholder 2"/>
          <p:cNvSpPr>
            <a:spLocks noGrp="1"/>
          </p:cNvSpPr>
          <p:nvPr>
            <p:ph type="body" sz="quarter" idx="13" hasCustomPrompt="1"/>
          </p:nvPr>
        </p:nvSpPr>
        <p:spPr>
          <a:xfrm>
            <a:off x="527381" y="6237312"/>
            <a:ext cx="816084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a:t>Date</a:t>
            </a:r>
          </a:p>
        </p:txBody>
      </p:sp>
    </p:spTree>
    <p:extLst>
      <p:ext uri="{BB962C8B-B14F-4D97-AF65-F5344CB8AC3E}">
        <p14:creationId xmlns:p14="http://schemas.microsoft.com/office/powerpoint/2010/main" val="31091227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580344-5D38-4D4B-9323-F076AE89344B}" type="datetimeFigureOut">
              <a:rPr lang="en-US" smtClean="0">
                <a:solidFill>
                  <a:prstClr val="black"/>
                </a:solidFill>
              </a:rPr>
              <a:pPr/>
              <a:t>11/20/2020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1059214-D0B8-1D4C-B39B-AD4C0F6BFF0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346343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54368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1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pPr>
                <a:defRPr/>
              </a:pPr>
              <a:t>20/11/2020</a:t>
            </a:fld>
            <a:endParaRPr lang="en-GB"/>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pPr>
                <a:defRPr/>
              </a:pPr>
              <a:t>‹#›</a:t>
            </a:fld>
            <a:endParaRPr lang="en-GB"/>
          </a:p>
        </p:txBody>
      </p:sp>
    </p:spTree>
    <p:extLst>
      <p:ext uri="{BB962C8B-B14F-4D97-AF65-F5344CB8AC3E}">
        <p14:creationId xmlns:p14="http://schemas.microsoft.com/office/powerpoint/2010/main" val="385800080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26534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046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78274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3735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4226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35140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5826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8083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48636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BA6DE19A-2A93-4C31-809F-72F092354BF1}" type="slidenum">
              <a:rPr lang="en-GB" altLang="en-US"/>
              <a:pPr>
                <a:defRPr/>
              </a:pPr>
              <a:t>‹#›</a:t>
            </a:fld>
            <a:endParaRPr lang="en-GB" altLang="en-US"/>
          </a:p>
        </p:txBody>
      </p:sp>
    </p:spTree>
    <p:extLst>
      <p:ext uri="{BB962C8B-B14F-4D97-AF65-F5344CB8AC3E}">
        <p14:creationId xmlns:p14="http://schemas.microsoft.com/office/powerpoint/2010/main" val="324588045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pPr>
                <a:defRPr/>
              </a:pPr>
              <a:t>20/11/2020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pPr>
                <a:defRPr/>
              </a:pPr>
              <a:t>‹#›</a:t>
            </a:fld>
            <a:endParaRPr lang="en-GB"/>
          </a:p>
        </p:txBody>
      </p:sp>
    </p:spTree>
    <p:extLst>
      <p:ext uri="{BB962C8B-B14F-4D97-AF65-F5344CB8AC3E}">
        <p14:creationId xmlns:p14="http://schemas.microsoft.com/office/powerpoint/2010/main" val="41340689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Tree>
    <p:extLst>
      <p:ext uri="{BB962C8B-B14F-4D97-AF65-F5344CB8AC3E}">
        <p14:creationId xmlns:p14="http://schemas.microsoft.com/office/powerpoint/2010/main" val="2488727999"/>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03" y="190960"/>
            <a:ext cx="10787267" cy="1325563"/>
          </a:xfrm>
        </p:spPr>
        <p:txBody>
          <a:bodyPr>
            <a:normAutofit/>
          </a:bodyPr>
          <a:lstStyle>
            <a:lvl1pPr>
              <a:defRPr sz="3001"/>
            </a:lvl1pPr>
          </a:lstStyle>
          <a:p>
            <a:r>
              <a:rPr lang="en-US" dirty="0"/>
              <a:t>Click to edit Master title style</a:t>
            </a:r>
          </a:p>
        </p:txBody>
      </p:sp>
      <p:sp>
        <p:nvSpPr>
          <p:cNvPr id="3" name="Content Placeholder 2"/>
          <p:cNvSpPr>
            <a:spLocks noGrp="1"/>
          </p:cNvSpPr>
          <p:nvPr>
            <p:ph idx="1"/>
          </p:nvPr>
        </p:nvSpPr>
        <p:spPr>
          <a:xfrm>
            <a:off x="702003" y="1651460"/>
            <a:ext cx="10787267" cy="4026535"/>
          </a:xfrm>
        </p:spPr>
        <p:txBody>
          <a:bodyPr>
            <a:normAutofit/>
          </a:bodyPr>
          <a:lstStyle>
            <a:lvl1pPr>
              <a:defRPr sz="2101"/>
            </a:lvl1pPr>
            <a:lvl2pPr>
              <a:defRPr sz="1800"/>
            </a:lvl2pPr>
            <a:lvl3pPr>
              <a:defRPr sz="1500"/>
            </a:lvl3pPr>
            <a:lvl4pPr>
              <a:defRPr sz="1425"/>
            </a:lvl4pPr>
            <a:lvl5pPr>
              <a:defRPr sz="14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3" y="5734069"/>
            <a:ext cx="8928100" cy="958849"/>
          </a:xfrm>
        </p:spPr>
        <p:txBody>
          <a:bodyPr anchor="b">
            <a:normAutofit/>
          </a:bodyPr>
          <a:lstStyle>
            <a:lvl1pPr marL="0" indent="0">
              <a:buNone/>
              <a:defRPr sz="750"/>
            </a:lvl1pPr>
            <a:lvl2pPr marL="342658" indent="0">
              <a:buNone/>
              <a:defRPr/>
            </a:lvl2pPr>
            <a:lvl3pPr marL="685284" indent="0">
              <a:buNone/>
              <a:defRPr/>
            </a:lvl3pPr>
            <a:lvl4pPr marL="1027911" indent="0">
              <a:buNone/>
              <a:defRPr/>
            </a:lvl4pPr>
            <a:lvl5pPr marL="1370537"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34209C4B-C7B7-4F92-AF1B-B8790AF1ACB1}" type="slidenum">
              <a:rPr lang="en-GB" altLang="en-US"/>
              <a:pPr>
                <a:defRPr/>
              </a:pPr>
              <a:t>‹#›</a:t>
            </a:fld>
            <a:endParaRPr lang="en-GB" altLang="en-US"/>
          </a:p>
        </p:txBody>
      </p:sp>
    </p:spTree>
    <p:extLst>
      <p:ext uri="{BB962C8B-B14F-4D97-AF65-F5344CB8AC3E}">
        <p14:creationId xmlns:p14="http://schemas.microsoft.com/office/powerpoint/2010/main" val="656824432"/>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5" name="Picture 12" descr="Takeda_Logo_Pos_RGB.emf"/>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13537" y="431800"/>
            <a:ext cx="148787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2023" y="190976"/>
            <a:ext cx="10787267" cy="1325562"/>
          </a:xfrm>
        </p:spPr>
        <p:txBody>
          <a:bodyPr>
            <a:normAutofit/>
          </a:bodyPr>
          <a:lstStyle>
            <a:lvl1pPr>
              <a:defRPr sz="3901"/>
            </a:lvl1pPr>
          </a:lstStyle>
          <a:p>
            <a:r>
              <a:rPr lang="en-US" dirty="0"/>
              <a:t>Click to edit Master title style</a:t>
            </a:r>
          </a:p>
        </p:txBody>
      </p:sp>
      <p:sp>
        <p:nvSpPr>
          <p:cNvPr id="3" name="Content Placeholder 2"/>
          <p:cNvSpPr>
            <a:spLocks noGrp="1"/>
          </p:cNvSpPr>
          <p:nvPr>
            <p:ph idx="1"/>
          </p:nvPr>
        </p:nvSpPr>
        <p:spPr>
          <a:xfrm>
            <a:off x="702023" y="1651479"/>
            <a:ext cx="10787267" cy="4026534"/>
          </a:xfrm>
        </p:spPr>
        <p:txBody>
          <a:bodyPr>
            <a:normAutofit/>
          </a:bodyPr>
          <a:lstStyle>
            <a:lvl1pPr>
              <a:defRPr sz="2776"/>
            </a:lvl1pPr>
            <a:lvl2pPr>
              <a:defRPr sz="2326"/>
            </a:lvl2pPr>
            <a:lvl3pPr>
              <a:defRPr sz="1951"/>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a:xfrm>
            <a:off x="702634" y="5734111"/>
            <a:ext cx="8928100" cy="958849"/>
          </a:xfrm>
        </p:spPr>
        <p:txBody>
          <a:bodyPr anchor="b">
            <a:normAutofit/>
          </a:bodyPr>
          <a:lstStyle>
            <a:lvl1pPr marL="0" indent="0">
              <a:buNone/>
              <a:defRPr sz="1050"/>
            </a:lvl1pPr>
            <a:lvl2pPr marL="448795" indent="0">
              <a:buNone/>
              <a:defRPr/>
            </a:lvl2pPr>
            <a:lvl3pPr marL="897572" indent="0">
              <a:buNone/>
              <a:defRPr/>
            </a:lvl3pPr>
            <a:lvl4pPr marL="1346337" indent="0">
              <a:buNone/>
              <a:defRPr/>
            </a:lvl4pPr>
            <a:lvl5pPr marL="1795102" indent="0">
              <a:buNone/>
              <a:defRPr/>
            </a:lvl5pPr>
          </a:lstStyle>
          <a:p>
            <a:pPr lvl="0"/>
            <a:r>
              <a:rPr lang="en-US"/>
              <a:t>Click to edit Master text styles</a:t>
            </a:r>
          </a:p>
        </p:txBody>
      </p:sp>
      <p:sp>
        <p:nvSpPr>
          <p:cNvPr id="6" name="Slide Number Placeholder 4"/>
          <p:cNvSpPr>
            <a:spLocks noGrp="1"/>
          </p:cNvSpPr>
          <p:nvPr>
            <p:ph type="sldNum" sz="quarter" idx="13"/>
          </p:nvPr>
        </p:nvSpPr>
        <p:spPr/>
        <p:txBody>
          <a:bodyPr/>
          <a:lstStyle>
            <a:lvl1pPr defTabSz="342991">
              <a:defRPr smtClean="0">
                <a:solidFill>
                  <a:srgbClr val="969595"/>
                </a:solidFill>
              </a:defRPr>
            </a:lvl1pPr>
          </a:lstStyle>
          <a:p>
            <a:pPr>
              <a:defRPr/>
            </a:pPr>
            <a:fld id="{05CF2BC7-ABD7-4619-93E1-0C6EA9CBFB11}" type="slidenum">
              <a:rPr lang="en-GB" altLang="en-US"/>
              <a:pPr>
                <a:defRPr/>
              </a:pPr>
              <a:t>‹#›</a:t>
            </a:fld>
            <a:endParaRPr lang="en-GB" altLang="en-US"/>
          </a:p>
        </p:txBody>
      </p:sp>
    </p:spTree>
    <p:extLst>
      <p:ext uri="{BB962C8B-B14F-4D97-AF65-F5344CB8AC3E}">
        <p14:creationId xmlns:p14="http://schemas.microsoft.com/office/powerpoint/2010/main" val="1355252706"/>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userDrawn="1">
  <p:cSld name="Content Slide - Bullets">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p:custDataLst>
              <p:tags r:id="rId2"/>
            </p:custDataLst>
          </p:nvPr>
        </p:nvGraphicFramePr>
        <p:xfrm>
          <a:off x="1589" y="1590"/>
          <a:ext cx="3176" cy="1587"/>
        </p:xfrm>
        <a:graphic>
          <a:graphicData uri="http://schemas.openxmlformats.org/presentationml/2006/ole">
            <mc:AlternateContent xmlns:mc="http://schemas.openxmlformats.org/markup-compatibility/2006">
              <mc:Choice xmlns:v="urn:schemas-microsoft-com:vml" Requires="v">
                <p:oleObj spid="_x0000_s3277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90"/>
                        <a:ext cx="317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18"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Shoji_Shadow.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990600"/>
            <a:ext cx="12192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Shoji_Shadow.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6211890"/>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Takeda_Logo_Pos_RGB.em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1765" y="363540"/>
            <a:ext cx="11528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
            <a:ext cx="8919952" cy="781537"/>
          </a:xfrm>
        </p:spPr>
        <p:txBody>
          <a:bodyPr>
            <a:normAutofit/>
          </a:bodyPr>
          <a:lstStyle>
            <a:lvl1pPr>
              <a:defRPr sz="1650"/>
            </a:lvl1pPr>
          </a:lstStyle>
          <a:p>
            <a:r>
              <a:rPr lang="en-US"/>
              <a:t>Click to edit Master title style</a:t>
            </a:r>
            <a:endParaRPr lang="en-US" dirty="0"/>
          </a:p>
        </p:txBody>
      </p:sp>
      <p:sp>
        <p:nvSpPr>
          <p:cNvPr id="13" name="Text Placeholder 12"/>
          <p:cNvSpPr>
            <a:spLocks noGrp="1"/>
          </p:cNvSpPr>
          <p:nvPr>
            <p:ph type="body" sz="quarter" idx="14"/>
          </p:nvPr>
        </p:nvSpPr>
        <p:spPr>
          <a:xfrm>
            <a:off x="614817" y="1066801"/>
            <a:ext cx="11190179" cy="4984262"/>
          </a:xfrm>
        </p:spPr>
        <p:txBody>
          <a:bodyPr>
            <a:normAutofit/>
          </a:bodyPr>
          <a:lstStyle>
            <a:lvl1pPr>
              <a:buFont typeface="Arial"/>
              <a:buChar char="•"/>
              <a:defRPr sz="1350"/>
            </a:lvl1pPr>
          </a:lstStyle>
          <a:p>
            <a:pPr lvl="0"/>
            <a:r>
              <a:rPr lang="en-GB" dirty="0"/>
              <a:t>Click to edit Master text styles</a:t>
            </a:r>
          </a:p>
        </p:txBody>
      </p:sp>
    </p:spTree>
    <p:extLst>
      <p:ext uri="{BB962C8B-B14F-4D97-AF65-F5344CB8AC3E}">
        <p14:creationId xmlns:p14="http://schemas.microsoft.com/office/powerpoint/2010/main" val="5987339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_Title - Top">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5" name="Body">
            <a:extLst>
              <a:ext uri="{FF2B5EF4-FFF2-40B4-BE49-F238E27FC236}">
                <a16:creationId xmlns:a16="http://schemas.microsoft.com/office/drawing/2014/main" xmlns="" id="{7C41319F-97D1-424E-9DB1-AE15B003C98E}"/>
              </a:ext>
            </a:extLst>
          </p:cNvPr>
          <p:cNvSpPr txBox="1">
            <a:spLocks noGrp="1"/>
          </p:cNvSpPr>
          <p:nvPr>
            <p:ph type="body" idx="1"/>
          </p:nvPr>
        </p:nvSpPr>
        <p:spPr>
          <a:xfrm>
            <a:off x="844551" y="1574800"/>
            <a:ext cx="10501531" cy="4648200"/>
          </a:xfrm>
          <a:prstGeom prst="rect">
            <a:avLst/>
          </a:prstGeom>
        </p:spPr>
        <p:txBody>
          <a:bodyPr/>
          <a:lstStyle/>
          <a:p>
            <a:pPr>
              <a:buClr>
                <a:srgbClr val="840051"/>
              </a:buClr>
              <a:buFont typeface="Arial" panose="020B0604020202020204" pitchFamily="34" charset="0"/>
              <a:buChar char="•"/>
            </a:pPr>
            <a:endParaRPr dirty="0"/>
          </a:p>
        </p:txBody>
      </p:sp>
      <p:sp>
        <p:nvSpPr>
          <p:cNvPr id="9" name="Title Placeholder 8">
            <a:extLst>
              <a:ext uri="{FF2B5EF4-FFF2-40B4-BE49-F238E27FC236}">
                <a16:creationId xmlns:a16="http://schemas.microsoft.com/office/drawing/2014/main" xmlns="" id="{1C61C5CE-BA16-4741-B4C0-C506892A6021}"/>
              </a:ext>
            </a:extLst>
          </p:cNvPr>
          <p:cNvSpPr>
            <a:spLocks noGrp="1"/>
          </p:cNvSpPr>
          <p:nvPr>
            <p:ph type="title"/>
          </p:nvPr>
        </p:nvSpPr>
        <p:spPr>
          <a:xfrm>
            <a:off x="845233" y="465142"/>
            <a:ext cx="10371668" cy="897882"/>
          </a:xfrm>
          <a:prstGeom prst="rect">
            <a:avLst/>
          </a:prstGeom>
        </p:spPr>
        <p:txBody>
          <a:bodyPr vert="horz" lIns="91440" tIns="4572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421492876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pPr>
                <a:defRPr/>
              </a:pPr>
              <a:t>20/11/2020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pPr>
                <a:defRPr/>
              </a:pPr>
              <a:t>‹#›</a:t>
            </a:fld>
            <a:endParaRPr lang="en-GB"/>
          </a:p>
        </p:txBody>
      </p:sp>
    </p:spTree>
    <p:extLst>
      <p:ext uri="{BB962C8B-B14F-4D97-AF65-F5344CB8AC3E}">
        <p14:creationId xmlns:p14="http://schemas.microsoft.com/office/powerpoint/2010/main" val="849106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pPr>
                <a:defRPr/>
              </a:pPr>
              <a:t>‹#›</a:t>
            </a:fld>
            <a:endParaRPr lang="en-GB"/>
          </a:p>
        </p:txBody>
      </p:sp>
    </p:spTree>
    <p:extLst>
      <p:ext uri="{BB962C8B-B14F-4D97-AF65-F5344CB8AC3E}">
        <p14:creationId xmlns:p14="http://schemas.microsoft.com/office/powerpoint/2010/main" val="1016530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pPr>
                <a:defRPr/>
              </a:pPr>
              <a:t>‹#›</a:t>
            </a:fld>
            <a:endParaRPr lang="en-GB"/>
          </a:p>
        </p:txBody>
      </p:sp>
    </p:spTree>
    <p:extLst>
      <p:ext uri="{BB962C8B-B14F-4D97-AF65-F5344CB8AC3E}">
        <p14:creationId xmlns:p14="http://schemas.microsoft.com/office/powerpoint/2010/main" val="301769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8323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pPr>
                <a:defRPr/>
              </a:pPr>
              <a:t>‹#›</a:t>
            </a:fld>
            <a:endParaRPr lang="en-GB"/>
          </a:p>
        </p:txBody>
      </p:sp>
    </p:spTree>
    <p:extLst>
      <p:ext uri="{BB962C8B-B14F-4D97-AF65-F5344CB8AC3E}">
        <p14:creationId xmlns:p14="http://schemas.microsoft.com/office/powerpoint/2010/main" val="3180725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81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pPr>
                <a:defRPr/>
              </a:pPr>
              <a:t>20/11/2020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pPr>
                <a:defRPr/>
              </a:pPr>
              <a:t>‹#›</a:t>
            </a:fld>
            <a:endParaRPr lang="en-GB"/>
          </a:p>
        </p:txBody>
      </p:sp>
    </p:spTree>
    <p:extLst>
      <p:ext uri="{BB962C8B-B14F-4D97-AF65-F5344CB8AC3E}">
        <p14:creationId xmlns:p14="http://schemas.microsoft.com/office/powerpoint/2010/main" val="4486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pPr>
                <a:defRPr/>
              </a:pPr>
              <a:t>20/11/2020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pPr>
                <a:defRPr/>
              </a:pPr>
              <a:t>‹#›</a:t>
            </a:fld>
            <a:endParaRPr lang="en-GB"/>
          </a:p>
        </p:txBody>
      </p:sp>
    </p:spTree>
    <p:extLst>
      <p:ext uri="{BB962C8B-B14F-4D97-AF65-F5344CB8AC3E}">
        <p14:creationId xmlns:p14="http://schemas.microsoft.com/office/powerpoint/2010/main" val="4173024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pPr>
                <a:defRPr/>
              </a:pPr>
              <a:t>20/11/2020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pPr>
                <a:defRPr/>
              </a:pPr>
              <a:t>‹#›</a:t>
            </a:fld>
            <a:endParaRPr lang="en-GB"/>
          </a:p>
        </p:txBody>
      </p:sp>
    </p:spTree>
    <p:extLst>
      <p:ext uri="{BB962C8B-B14F-4D97-AF65-F5344CB8AC3E}">
        <p14:creationId xmlns:p14="http://schemas.microsoft.com/office/powerpoint/2010/main" val="4002571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pPr>
                <a:defRPr/>
              </a:pPr>
              <a:t>20/11/2020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pPr>
                <a:defRPr/>
              </a:pPr>
              <a:t>‹#›</a:t>
            </a:fld>
            <a:endParaRPr lang="en-GB"/>
          </a:p>
        </p:txBody>
      </p:sp>
    </p:spTree>
    <p:extLst>
      <p:ext uri="{BB962C8B-B14F-4D97-AF65-F5344CB8AC3E}">
        <p14:creationId xmlns:p14="http://schemas.microsoft.com/office/powerpoint/2010/main" val="4082709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pPr>
                <a:defRPr/>
              </a:pPr>
              <a:t>20/11/2020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pPr>
                <a:defRPr/>
              </a:pPr>
              <a:t>‹#›</a:t>
            </a:fld>
            <a:endParaRPr lang="en-GB"/>
          </a:p>
        </p:txBody>
      </p:sp>
    </p:spTree>
    <p:extLst>
      <p:ext uri="{BB962C8B-B14F-4D97-AF65-F5344CB8AC3E}">
        <p14:creationId xmlns:p14="http://schemas.microsoft.com/office/powerpoint/2010/main" val="3515688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pPr>
                <a:defRPr/>
              </a:pPr>
              <a:t>20/11/2020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pPr>
                <a:defRPr/>
              </a:pPr>
              <a:t>‹#›</a:t>
            </a:fld>
            <a:endParaRPr lang="en-GB"/>
          </a:p>
        </p:txBody>
      </p:sp>
    </p:spTree>
    <p:extLst>
      <p:ext uri="{BB962C8B-B14F-4D97-AF65-F5344CB8AC3E}">
        <p14:creationId xmlns:p14="http://schemas.microsoft.com/office/powerpoint/2010/main" val="1554750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pPr>
                <a:defRPr/>
              </a:pPr>
              <a:t>20/11/2020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pPr>
                <a:defRPr/>
              </a:pPr>
              <a:t>‹#›</a:t>
            </a:fld>
            <a:endParaRPr lang="en-GB"/>
          </a:p>
        </p:txBody>
      </p:sp>
    </p:spTree>
    <p:extLst>
      <p:ext uri="{BB962C8B-B14F-4D97-AF65-F5344CB8AC3E}">
        <p14:creationId xmlns:p14="http://schemas.microsoft.com/office/powerpoint/2010/main" val="901623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pPr>
                <a:defRPr/>
              </a:pPr>
              <a:t>20/11/2020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pPr>
                <a:defRPr/>
              </a:pPr>
              <a:t>‹#›</a:t>
            </a:fld>
            <a:endParaRPr lang="en-GB"/>
          </a:p>
        </p:txBody>
      </p:sp>
    </p:spTree>
    <p:extLst>
      <p:ext uri="{BB962C8B-B14F-4D97-AF65-F5344CB8AC3E}">
        <p14:creationId xmlns:p14="http://schemas.microsoft.com/office/powerpoint/2010/main" val="39163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1969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pPr>
                <a:defRPr/>
              </a:pPr>
              <a:t>20/11/2020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pPr>
                <a:defRPr/>
              </a:pPr>
              <a:t>‹#›</a:t>
            </a:fld>
            <a:endParaRPr lang="en-GB"/>
          </a:p>
        </p:txBody>
      </p:sp>
    </p:spTree>
    <p:extLst>
      <p:ext uri="{BB962C8B-B14F-4D97-AF65-F5344CB8AC3E}">
        <p14:creationId xmlns:p14="http://schemas.microsoft.com/office/powerpoint/2010/main" val="1453322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pPr>
                <a:defRPr/>
              </a:pPr>
              <a:t>20/11/2020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pPr>
                <a:defRPr/>
              </a:pPr>
              <a:t>‹#›</a:t>
            </a:fld>
            <a:endParaRPr lang="en-GB"/>
          </a:p>
        </p:txBody>
      </p:sp>
    </p:spTree>
    <p:extLst>
      <p:ext uri="{BB962C8B-B14F-4D97-AF65-F5344CB8AC3E}">
        <p14:creationId xmlns:p14="http://schemas.microsoft.com/office/powerpoint/2010/main" val="1984150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pPr>
                <a:defRPr/>
              </a:pPr>
              <a:t>20/11/2020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pPr>
                <a:defRPr/>
              </a:pPr>
              <a:t>‹#›</a:t>
            </a:fld>
            <a:endParaRPr lang="en-GB"/>
          </a:p>
        </p:txBody>
      </p:sp>
    </p:spTree>
    <p:extLst>
      <p:ext uri="{BB962C8B-B14F-4D97-AF65-F5344CB8AC3E}">
        <p14:creationId xmlns:p14="http://schemas.microsoft.com/office/powerpoint/2010/main" val="333456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pPr>
                <a:defRPr/>
              </a:pPr>
              <a:t>20/11/2020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pPr>
                <a:defRPr/>
              </a:pPr>
              <a:t>‹#›</a:t>
            </a:fld>
            <a:endParaRPr lang="en-GB"/>
          </a:p>
        </p:txBody>
      </p:sp>
    </p:spTree>
    <p:extLst>
      <p:ext uri="{BB962C8B-B14F-4D97-AF65-F5344CB8AC3E}">
        <p14:creationId xmlns:p14="http://schemas.microsoft.com/office/powerpoint/2010/main" val="2285517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753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54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1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411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083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23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06520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2502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76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61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054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98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609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 Top">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5" name="Body">
            <a:extLst>
              <a:ext uri="{FF2B5EF4-FFF2-40B4-BE49-F238E27FC236}">
                <a16:creationId xmlns="" xmlns:a16="http://schemas.microsoft.com/office/drawing/2014/main" id="{7C41319F-97D1-424E-9DB1-AE15B003C98E}"/>
              </a:ext>
            </a:extLst>
          </p:cNvPr>
          <p:cNvSpPr txBox="1">
            <a:spLocks noGrp="1"/>
          </p:cNvSpPr>
          <p:nvPr>
            <p:ph type="body" idx="1"/>
          </p:nvPr>
        </p:nvSpPr>
        <p:spPr>
          <a:xfrm>
            <a:off x="844551" y="1574800"/>
            <a:ext cx="10501531" cy="4648200"/>
          </a:xfrm>
          <a:prstGeom prst="rect">
            <a:avLst/>
          </a:prstGeom>
        </p:spPr>
        <p:txBody>
          <a:bodyPr/>
          <a:lstStyle/>
          <a:p>
            <a:pPr>
              <a:buClr>
                <a:srgbClr val="840051"/>
              </a:buClr>
              <a:buFont typeface="Arial" panose="020B0604020202020204" pitchFamily="34" charset="0"/>
              <a:buChar char="•"/>
            </a:pPr>
            <a:endParaRPr dirty="0"/>
          </a:p>
        </p:txBody>
      </p:sp>
      <p:sp>
        <p:nvSpPr>
          <p:cNvPr id="9" name="Title Placeholder 8">
            <a:extLst>
              <a:ext uri="{FF2B5EF4-FFF2-40B4-BE49-F238E27FC236}">
                <a16:creationId xmlns="" xmlns:a16="http://schemas.microsoft.com/office/drawing/2014/main" id="{1C61C5CE-BA16-4741-B4C0-C506892A6021}"/>
              </a:ext>
            </a:extLst>
          </p:cNvPr>
          <p:cNvSpPr>
            <a:spLocks noGrp="1"/>
          </p:cNvSpPr>
          <p:nvPr>
            <p:ph type="title"/>
          </p:nvPr>
        </p:nvSpPr>
        <p:spPr>
          <a:xfrm>
            <a:off x="845233" y="465142"/>
            <a:ext cx="10371668" cy="897882"/>
          </a:xfrm>
          <a:prstGeom prst="rect">
            <a:avLst/>
          </a:prstGeom>
        </p:spPr>
        <p:txBody>
          <a:bodyPr vert="horz" lIns="91440" tIns="45720" rIns="91440" bIns="45720" rtlCol="0" anchor="t" anchorCtr="0">
            <a:normAutofit/>
          </a:bodyPr>
          <a:lstStyle/>
          <a:p>
            <a:r>
              <a:rPr lang="en-US" dirty="0"/>
              <a:t>Click to edit Master title style</a:t>
            </a:r>
          </a:p>
        </p:txBody>
      </p:sp>
    </p:spTree>
    <p:extLst>
      <p:ext uri="{BB962C8B-B14F-4D97-AF65-F5344CB8AC3E}">
        <p14:creationId xmlns:p14="http://schemas.microsoft.com/office/powerpoint/2010/main" val="274953488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1CD991C2-3CE4-4CD1-85F0-A8B23D8ED549}"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DE09822-813F-4123-A441-070B759E1292}" type="slidenum">
              <a:rPr lang="en-GB"/>
              <a:pPr>
                <a:defRPr/>
              </a:pPr>
              <a:t>‹#›</a:t>
            </a:fld>
            <a:endParaRPr lang="en-GB"/>
          </a:p>
        </p:txBody>
      </p:sp>
    </p:spTree>
    <p:extLst>
      <p:ext uri="{BB962C8B-B14F-4D97-AF65-F5344CB8AC3E}">
        <p14:creationId xmlns:p14="http://schemas.microsoft.com/office/powerpoint/2010/main" val="259540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BD4FCFA-C31C-45FD-B9EF-FDD256F369FA}"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DFDA02-65D0-458F-9D38-8BA27C7BAC2B}" type="slidenum">
              <a:rPr lang="en-GB"/>
              <a:pPr>
                <a:defRPr/>
              </a:pPr>
              <a:t>‹#›</a:t>
            </a:fld>
            <a:endParaRPr lang="en-GB"/>
          </a:p>
        </p:txBody>
      </p:sp>
    </p:spTree>
    <p:extLst>
      <p:ext uri="{BB962C8B-B14F-4D97-AF65-F5344CB8AC3E}">
        <p14:creationId xmlns:p14="http://schemas.microsoft.com/office/powerpoint/2010/main" val="4071445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2AF212-5C8F-43DB-81FB-B2123EEFD1A5}"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96CD47-053C-47C4-BD0D-176C5D244E93}" type="slidenum">
              <a:rPr lang="en-GB"/>
              <a:pPr>
                <a:defRPr/>
              </a:pPr>
              <a:t>‹#›</a:t>
            </a:fld>
            <a:endParaRPr lang="en-GB"/>
          </a:p>
        </p:txBody>
      </p:sp>
    </p:spTree>
    <p:extLst>
      <p:ext uri="{BB962C8B-B14F-4D97-AF65-F5344CB8AC3E}">
        <p14:creationId xmlns:p14="http://schemas.microsoft.com/office/powerpoint/2010/main" val="411479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1993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9C1063-7CCC-4695-A15B-1F61738D2A77}" type="datetimeFigureOut">
              <a:rPr lang="en-GB"/>
              <a:pPr>
                <a:defRPr/>
              </a:pPr>
              <a:t>20/11/2020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1E6F5AD-1891-4900-BEC5-921DDD8E252B}" type="slidenum">
              <a:rPr lang="en-GB"/>
              <a:pPr>
                <a:defRPr/>
              </a:pPr>
              <a:t>‹#›</a:t>
            </a:fld>
            <a:endParaRPr lang="en-GB"/>
          </a:p>
        </p:txBody>
      </p:sp>
    </p:spTree>
    <p:extLst>
      <p:ext uri="{BB962C8B-B14F-4D97-AF65-F5344CB8AC3E}">
        <p14:creationId xmlns:p14="http://schemas.microsoft.com/office/powerpoint/2010/main" val="1438976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715AD06-798F-452A-993B-440256676800}" type="datetimeFigureOut">
              <a:rPr lang="en-GB"/>
              <a:pPr>
                <a:defRPr/>
              </a:pPr>
              <a:t>20/11/2020</a:t>
            </a:fld>
            <a:endParaRPr lang="en-GB"/>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69D5F37-6334-4953-B441-BFA1D07EC86F}" type="slidenum">
              <a:rPr lang="en-GB"/>
              <a:pPr>
                <a:defRPr/>
              </a:pPr>
              <a:t>‹#›</a:t>
            </a:fld>
            <a:endParaRPr lang="en-GB"/>
          </a:p>
        </p:txBody>
      </p:sp>
    </p:spTree>
    <p:extLst>
      <p:ext uri="{BB962C8B-B14F-4D97-AF65-F5344CB8AC3E}">
        <p14:creationId xmlns:p14="http://schemas.microsoft.com/office/powerpoint/2010/main" val="2082647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025A13-C996-46EA-AE1B-1F690ED9CA2F}" type="datetimeFigureOut">
              <a:rPr lang="en-GB"/>
              <a:pPr>
                <a:defRPr/>
              </a:pPr>
              <a:t>20/11/2020</a:t>
            </a:fld>
            <a:endParaRPr lang="en-GB"/>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7EFFBB-63B1-4760-8432-4A26256B3E03}" type="slidenum">
              <a:rPr lang="en-GB"/>
              <a:pPr>
                <a:defRPr/>
              </a:pPr>
              <a:t>‹#›</a:t>
            </a:fld>
            <a:endParaRPr lang="en-GB"/>
          </a:p>
        </p:txBody>
      </p:sp>
    </p:spTree>
    <p:extLst>
      <p:ext uri="{BB962C8B-B14F-4D97-AF65-F5344CB8AC3E}">
        <p14:creationId xmlns:p14="http://schemas.microsoft.com/office/powerpoint/2010/main" val="98327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3B829F-5677-48BA-A768-6E6A1DC0F06F}" type="datetimeFigureOut">
              <a:rPr lang="en-GB"/>
              <a:pPr>
                <a:defRPr/>
              </a:pPr>
              <a:t>20/11/2020</a:t>
            </a:fld>
            <a:endParaRPr lang="en-GB"/>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7298379-E44D-4EFA-96BC-C65044C5EE56}" type="slidenum">
              <a:rPr lang="en-GB"/>
              <a:pPr>
                <a:defRPr/>
              </a:pPr>
              <a:t>‹#›</a:t>
            </a:fld>
            <a:endParaRPr lang="en-GB"/>
          </a:p>
        </p:txBody>
      </p:sp>
    </p:spTree>
    <p:extLst>
      <p:ext uri="{BB962C8B-B14F-4D97-AF65-F5344CB8AC3E}">
        <p14:creationId xmlns:p14="http://schemas.microsoft.com/office/powerpoint/2010/main" val="35623537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396E9-477D-4133-87D7-47469A936882}" type="datetimeFigureOut">
              <a:rPr lang="en-GB"/>
              <a:pPr>
                <a:defRPr/>
              </a:pPr>
              <a:t>20/11/2020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68537A9-248E-466A-8F77-DA2570098825}" type="slidenum">
              <a:rPr lang="en-GB"/>
              <a:pPr>
                <a:defRPr/>
              </a:pPr>
              <a:t>‹#›</a:t>
            </a:fld>
            <a:endParaRPr lang="en-GB"/>
          </a:p>
        </p:txBody>
      </p:sp>
    </p:spTree>
    <p:extLst>
      <p:ext uri="{BB962C8B-B14F-4D97-AF65-F5344CB8AC3E}">
        <p14:creationId xmlns:p14="http://schemas.microsoft.com/office/powerpoint/2010/main" val="34342770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C304A7-6191-49A4-B272-07B5FC50969F}" type="datetimeFigureOut">
              <a:rPr lang="en-GB"/>
              <a:pPr>
                <a:defRPr/>
              </a:pPr>
              <a:t>20/11/2020</a:t>
            </a:fld>
            <a:endParaRPr lang="en-GB"/>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CCC9B4-7743-493F-9D99-929867F062FA}" type="slidenum">
              <a:rPr lang="en-GB"/>
              <a:pPr>
                <a:defRPr/>
              </a:pPr>
              <a:t>‹#›</a:t>
            </a:fld>
            <a:endParaRPr lang="en-GB"/>
          </a:p>
        </p:txBody>
      </p:sp>
    </p:spTree>
    <p:extLst>
      <p:ext uri="{BB962C8B-B14F-4D97-AF65-F5344CB8AC3E}">
        <p14:creationId xmlns:p14="http://schemas.microsoft.com/office/powerpoint/2010/main" val="3224262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6C0680A-4C4B-4EB3-903E-BF5348D718F0}"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89B6922-0B75-46D9-82C8-28851D9E75D5}" type="slidenum">
              <a:rPr lang="en-GB"/>
              <a:pPr>
                <a:defRPr/>
              </a:pPr>
              <a:t>‹#›</a:t>
            </a:fld>
            <a:endParaRPr lang="en-GB"/>
          </a:p>
        </p:txBody>
      </p:sp>
    </p:spTree>
    <p:extLst>
      <p:ext uri="{BB962C8B-B14F-4D97-AF65-F5344CB8AC3E}">
        <p14:creationId xmlns:p14="http://schemas.microsoft.com/office/powerpoint/2010/main" val="3246886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4E4C176-1D1C-45E7-9F74-0B9F8DA97B56}"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C740FA-2923-4225-93CE-0FA7243B6321}" type="slidenum">
              <a:rPr lang="en-GB"/>
              <a:pPr>
                <a:defRPr/>
              </a:pPr>
              <a:t>‹#›</a:t>
            </a:fld>
            <a:endParaRPr lang="en-GB"/>
          </a:p>
        </p:txBody>
      </p:sp>
    </p:spTree>
    <p:extLst>
      <p:ext uri="{BB962C8B-B14F-4D97-AF65-F5344CB8AC3E}">
        <p14:creationId xmlns:p14="http://schemas.microsoft.com/office/powerpoint/2010/main" val="1604256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1C5458D-6730-4EA6-B6D2-AC9EEC93E836}" type="datetimeFigureOut">
              <a:rPr lang="en-GB"/>
              <a:pPr>
                <a:defRPr/>
              </a:pPr>
              <a:t>20/11/2020</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83632BB-2C76-41A2-8C29-C4E716491CA6}" type="slidenum">
              <a:rPr lang="en-GB"/>
              <a:pPr>
                <a:defRPr/>
              </a:pPr>
              <a:t>‹#›</a:t>
            </a:fld>
            <a:endParaRPr lang="en-GB"/>
          </a:p>
        </p:txBody>
      </p:sp>
    </p:spTree>
    <p:extLst>
      <p:ext uri="{BB962C8B-B14F-4D97-AF65-F5344CB8AC3E}">
        <p14:creationId xmlns:p14="http://schemas.microsoft.com/office/powerpoint/2010/main" val="250054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34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2696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402238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816878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9"/>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321083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09552" y="1628779"/>
            <a:ext cx="5721349"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34101" y="1628779"/>
            <a:ext cx="5723467"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14522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97"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9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773335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4130337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94919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77"/>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9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825561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9"/>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GB" noProof="0"/>
          </a:p>
        </p:txBody>
      </p:sp>
      <p:sp>
        <p:nvSpPr>
          <p:cNvPr id="4" name="Text Placeholder 3"/>
          <p:cNvSpPr>
            <a:spLocks noGrp="1"/>
          </p:cNvSpPr>
          <p:nvPr>
            <p:ph type="body" sz="half" idx="2"/>
          </p:nvPr>
        </p:nvSpPr>
        <p:spPr>
          <a:xfrm>
            <a:off x="2389717" y="5367383"/>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078027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383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62287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38100"/>
            <a:ext cx="3048000" cy="6192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38100"/>
            <a:ext cx="8940800" cy="6192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1099388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121920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209552" y="1628775"/>
            <a:ext cx="5721349"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209552" y="3967207"/>
            <a:ext cx="5721349"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6134101" y="1628779"/>
            <a:ext cx="572346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8607740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121920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209551" y="1628779"/>
            <a:ext cx="11648016" cy="4525963"/>
          </a:xfrm>
        </p:spPr>
        <p:txBody>
          <a:bodyPr/>
          <a:lstStyle/>
          <a:p>
            <a:pPr lvl="0"/>
            <a:endParaRPr lang="en-GB" noProof="0"/>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86753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121920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209552" y="1628779"/>
            <a:ext cx="57213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34101" y="1628779"/>
            <a:ext cx="572346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3369846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121920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209551" y="1628779"/>
            <a:ext cx="11648016" cy="4525963"/>
          </a:xfrm>
        </p:spPr>
        <p:txBody>
          <a:bodyPr/>
          <a:lstStyle/>
          <a:p>
            <a:pPr lvl="0"/>
            <a:endParaRPr lang="en-GB" noProof="0"/>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043464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335762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2 departmental lockup">
    <p:spTree>
      <p:nvGrpSpPr>
        <p:cNvPr id="1" name=""/>
        <p:cNvGrpSpPr/>
        <p:nvPr/>
      </p:nvGrpSpPr>
      <p:grpSpPr>
        <a:xfrm>
          <a:off x="0" y="0"/>
          <a:ext cx="0" cy="0"/>
          <a:chOff x="0" y="0"/>
          <a:chExt cx="0" cy="0"/>
        </a:xfrm>
      </p:grpSpPr>
      <p:sp>
        <p:nvSpPr>
          <p:cNvPr id="2" name="Text Placeholder 8"/>
          <p:cNvSpPr>
            <a:spLocks noGrp="1"/>
          </p:cNvSpPr>
          <p:nvPr>
            <p:ph type="body" sz="quarter" idx="14" hasCustomPrompt="1"/>
          </p:nvPr>
        </p:nvSpPr>
        <p:spPr>
          <a:xfrm>
            <a:off x="527381" y="2564934"/>
            <a:ext cx="11233248" cy="3960439"/>
          </a:xfrm>
          <a:prstGeom prst="rect">
            <a:avLst/>
          </a:prstGeom>
        </p:spPr>
        <p:txBody>
          <a:bodyPr vert="horz"/>
          <a:lstStyle>
            <a:lvl1pPr marL="0" indent="0">
              <a:buNone/>
              <a:defRPr sz="2000"/>
            </a:lvl1pPr>
          </a:lstStyle>
          <a:p>
            <a:pPr lvl="0"/>
            <a:r>
              <a:rPr lang="en-US" dirty="0"/>
              <a:t>Text here….</a:t>
            </a:r>
          </a:p>
        </p:txBody>
      </p:sp>
      <p:sp>
        <p:nvSpPr>
          <p:cNvPr id="3" name="Text Placeholder 2"/>
          <p:cNvSpPr>
            <a:spLocks noGrp="1"/>
          </p:cNvSpPr>
          <p:nvPr>
            <p:ph type="body" sz="quarter" idx="10" hasCustomPrompt="1"/>
          </p:nvPr>
        </p:nvSpPr>
        <p:spPr>
          <a:xfrm>
            <a:off x="527285"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2545597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2 departmental lockup layout 2">
    <p:spTree>
      <p:nvGrpSpPr>
        <p:cNvPr id="1" name=""/>
        <p:cNvGrpSpPr/>
        <p:nvPr/>
      </p:nvGrpSpPr>
      <p:grpSpPr>
        <a:xfrm>
          <a:off x="0" y="0"/>
          <a:ext cx="0" cy="0"/>
          <a:chOff x="0" y="0"/>
          <a:chExt cx="0" cy="0"/>
        </a:xfrm>
      </p:grpSpPr>
      <p:sp>
        <p:nvSpPr>
          <p:cNvPr id="3" name="Text Placeholder 8"/>
          <p:cNvSpPr>
            <a:spLocks noGrp="1"/>
          </p:cNvSpPr>
          <p:nvPr>
            <p:ph type="body" sz="quarter" idx="14" hasCustomPrompt="1"/>
          </p:nvPr>
        </p:nvSpPr>
        <p:spPr>
          <a:xfrm>
            <a:off x="527384" y="2564932"/>
            <a:ext cx="8256917" cy="3960441"/>
          </a:xfrm>
          <a:prstGeom prst="rect">
            <a:avLst/>
          </a:prstGeom>
        </p:spPr>
        <p:txBody>
          <a:bodyPr vert="horz"/>
          <a:lstStyle>
            <a:lvl1pPr marL="0" indent="0">
              <a:buNone/>
              <a:defRPr sz="2000"/>
            </a:lvl1pPr>
          </a:lstStyle>
          <a:p>
            <a:pPr lvl="0"/>
            <a:r>
              <a:rPr lang="en-US" dirty="0"/>
              <a:t>Text here….</a:t>
            </a:r>
          </a:p>
        </p:txBody>
      </p:sp>
      <p:sp>
        <p:nvSpPr>
          <p:cNvPr id="5" name="Picture Placeholder 5"/>
          <p:cNvSpPr>
            <a:spLocks noGrp="1"/>
          </p:cNvSpPr>
          <p:nvPr>
            <p:ph type="pic" sz="quarter" idx="15" hasCustomPrompt="1"/>
          </p:nvPr>
        </p:nvSpPr>
        <p:spPr>
          <a:xfrm>
            <a:off x="9104317" y="4509149"/>
            <a:ext cx="2656033" cy="2016001"/>
          </a:xfrm>
          <a:prstGeom prst="rect">
            <a:avLst/>
          </a:prstGeom>
          <a:solidFill>
            <a:schemeClr val="bg1">
              <a:lumMod val="85000"/>
            </a:schemeClr>
          </a:solidFill>
        </p:spPr>
        <p:txBody>
          <a:bodyPr vert="horz"/>
          <a:lstStyle>
            <a:lvl1pPr marL="0" indent="0">
              <a:buNone/>
              <a:defRPr sz="2000"/>
            </a:lvl1pPr>
          </a:lstStyle>
          <a:p>
            <a:r>
              <a:rPr lang="en-US" dirty="0"/>
              <a:t>Insert picture</a:t>
            </a:r>
          </a:p>
        </p:txBody>
      </p:sp>
      <p:sp>
        <p:nvSpPr>
          <p:cNvPr id="6" name="Text Placeholder 2"/>
          <p:cNvSpPr>
            <a:spLocks noGrp="1"/>
          </p:cNvSpPr>
          <p:nvPr>
            <p:ph type="body" sz="quarter" idx="10" hasCustomPrompt="1"/>
          </p:nvPr>
        </p:nvSpPr>
        <p:spPr>
          <a:xfrm>
            <a:off x="527285" y="1700808"/>
            <a:ext cx="11233355"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Tree>
    <p:extLst>
      <p:ext uri="{BB962C8B-B14F-4D97-AF65-F5344CB8AC3E}">
        <p14:creationId xmlns:p14="http://schemas.microsoft.com/office/powerpoint/2010/main" val="6253806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12 departmental lockup layout 2">
    <p:spTree>
      <p:nvGrpSpPr>
        <p:cNvPr id="1" name=""/>
        <p:cNvGrpSpPr/>
        <p:nvPr/>
      </p:nvGrpSpPr>
      <p:grpSpPr>
        <a:xfrm>
          <a:off x="0" y="0"/>
          <a:ext cx="0" cy="0"/>
          <a:chOff x="0" y="0"/>
          <a:chExt cx="0" cy="0"/>
        </a:xfrm>
      </p:grpSpPr>
      <p:sp>
        <p:nvSpPr>
          <p:cNvPr id="3" name="Picture Placeholder 5"/>
          <p:cNvSpPr>
            <a:spLocks noGrp="1"/>
          </p:cNvSpPr>
          <p:nvPr>
            <p:ph type="pic" sz="quarter" idx="15" hasCustomPrompt="1"/>
          </p:nvPr>
        </p:nvSpPr>
        <p:spPr>
          <a:xfrm>
            <a:off x="9104317" y="4653165"/>
            <a:ext cx="2656033" cy="2016001"/>
          </a:xfrm>
          <a:prstGeom prst="rect">
            <a:avLst/>
          </a:prstGeom>
          <a:solidFill>
            <a:schemeClr val="bg1">
              <a:lumMod val="85000"/>
            </a:schemeClr>
          </a:solidFill>
        </p:spPr>
        <p:txBody>
          <a:bodyPr vert="horz"/>
          <a:lstStyle>
            <a:lvl1pPr marL="0" indent="0">
              <a:buNone/>
              <a:defRPr sz="2000"/>
            </a:lvl1pPr>
          </a:lstStyle>
          <a:p>
            <a:r>
              <a:rPr lang="en-US" dirty="0"/>
              <a:t>Insert picture</a:t>
            </a:r>
          </a:p>
        </p:txBody>
      </p:sp>
      <p:sp>
        <p:nvSpPr>
          <p:cNvPr id="4" name="Text Placeholder 2"/>
          <p:cNvSpPr>
            <a:spLocks noGrp="1"/>
          </p:cNvSpPr>
          <p:nvPr>
            <p:ph type="body" sz="quarter" idx="10" hasCustomPrompt="1"/>
          </p:nvPr>
        </p:nvSpPr>
        <p:spPr>
          <a:xfrm>
            <a:off x="527381" y="3788296"/>
            <a:ext cx="8160840" cy="648816"/>
          </a:xfrm>
          <a:prstGeom prst="rect">
            <a:avLst/>
          </a:prstGeom>
        </p:spPr>
        <p:txBody>
          <a:bodyPr vert="horz"/>
          <a:lstStyle>
            <a:lvl1pPr marL="0" indent="0">
              <a:buNone/>
              <a:defRPr sz="3600" b="0" i="0">
                <a:solidFill>
                  <a:srgbClr val="687DBE"/>
                </a:solidFill>
                <a:latin typeface="Calibri"/>
                <a:cs typeface="Calibri"/>
              </a:defRPr>
            </a:lvl1pPr>
          </a:lstStyle>
          <a:p>
            <a:pPr lvl="0"/>
            <a:r>
              <a:rPr lang="en-GB" dirty="0"/>
              <a:t>Add Title Text Here</a:t>
            </a:r>
          </a:p>
        </p:txBody>
      </p:sp>
      <p:sp>
        <p:nvSpPr>
          <p:cNvPr id="5" name="Text Placeholder 2"/>
          <p:cNvSpPr>
            <a:spLocks noGrp="1"/>
          </p:cNvSpPr>
          <p:nvPr>
            <p:ph type="body" sz="quarter" idx="11" hasCustomPrompt="1"/>
          </p:nvPr>
        </p:nvSpPr>
        <p:spPr>
          <a:xfrm>
            <a:off x="527448" y="4365104"/>
            <a:ext cx="8160840" cy="648072"/>
          </a:xfrm>
          <a:prstGeom prst="rect">
            <a:avLst/>
          </a:prstGeom>
        </p:spPr>
        <p:txBody>
          <a:bodyPr vert="horz"/>
          <a:lstStyle>
            <a:lvl1pPr marL="0" indent="0">
              <a:buNone/>
              <a:defRPr sz="3600" b="0" i="0">
                <a:solidFill>
                  <a:srgbClr val="303236"/>
                </a:solidFill>
                <a:latin typeface="Calibri"/>
                <a:cs typeface="Calibri"/>
              </a:defRPr>
            </a:lvl1pPr>
          </a:lstStyle>
          <a:p>
            <a:pPr lvl="0"/>
            <a:r>
              <a:rPr lang="en-GB" dirty="0"/>
              <a:t>Sub Title Text Here</a:t>
            </a:r>
          </a:p>
        </p:txBody>
      </p:sp>
      <p:sp>
        <p:nvSpPr>
          <p:cNvPr id="6" name="Text Placeholder 2"/>
          <p:cNvSpPr>
            <a:spLocks noGrp="1"/>
          </p:cNvSpPr>
          <p:nvPr>
            <p:ph type="body" sz="quarter" idx="12" hasCustomPrompt="1"/>
          </p:nvPr>
        </p:nvSpPr>
        <p:spPr>
          <a:xfrm>
            <a:off x="527381" y="5949280"/>
            <a:ext cx="816084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a:t>Department name</a:t>
            </a:r>
          </a:p>
        </p:txBody>
      </p:sp>
      <p:sp>
        <p:nvSpPr>
          <p:cNvPr id="7" name="Text Placeholder 2"/>
          <p:cNvSpPr>
            <a:spLocks noGrp="1"/>
          </p:cNvSpPr>
          <p:nvPr>
            <p:ph type="body" sz="quarter" idx="13" hasCustomPrompt="1"/>
          </p:nvPr>
        </p:nvSpPr>
        <p:spPr>
          <a:xfrm>
            <a:off x="527381" y="6237312"/>
            <a:ext cx="8160840" cy="432048"/>
          </a:xfrm>
          <a:prstGeom prst="rect">
            <a:avLst/>
          </a:prstGeom>
        </p:spPr>
        <p:txBody>
          <a:bodyPr vert="horz"/>
          <a:lstStyle>
            <a:lvl1pPr marL="0" indent="0">
              <a:buNone/>
              <a:defRPr sz="2000" b="0" i="0" baseline="0">
                <a:solidFill>
                  <a:srgbClr val="303236"/>
                </a:solidFill>
                <a:latin typeface="Calibri"/>
                <a:cs typeface="Calibri"/>
              </a:defRPr>
            </a:lvl1pPr>
          </a:lstStyle>
          <a:p>
            <a:pPr lvl="0"/>
            <a:r>
              <a:rPr lang="en-GB" dirty="0"/>
              <a:t>Date</a:t>
            </a:r>
          </a:p>
        </p:txBody>
      </p:sp>
    </p:spTree>
    <p:extLst>
      <p:ext uri="{BB962C8B-B14F-4D97-AF65-F5344CB8AC3E}">
        <p14:creationId xmlns:p14="http://schemas.microsoft.com/office/powerpoint/2010/main" val="232077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580344-5D38-4D4B-9323-F076AE89344B}" type="datetimeFigureOut">
              <a:rPr lang="en-US" smtClean="0">
                <a:solidFill>
                  <a:prstClr val="black"/>
                </a:solidFill>
              </a:rPr>
              <a:pPr/>
              <a:t>11/20/2020</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21059214-D0B8-1D4C-B39B-AD4C0F6BFF0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6740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5208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099B12-A92C-492D-B5FB-568F0A510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77DA14F-B111-4FF6-918B-2F634450E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4154378-A971-40BD-A565-C0EB8C3A192B}"/>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07BB2C71-D2D0-4B7C-BF26-46E3935B4B2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2007376-AB12-4757-8B4D-7E40F233ED70}"/>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27786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B56A7-BDE5-4794-80A8-2AF7F91E6F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9058BB2-76BF-4BAD-A480-357074B1D4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5F309F1-E75D-4BCC-A115-D8CD400C4BD9}"/>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FBBBDA9-F56A-41E5-8481-A6D6A9E5DBD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6404B098-0396-47BF-BB95-245F1607CEFE}"/>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542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1119A-FC8F-4C89-93CA-D050B7BF3E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7DCF5D3-B638-475C-89C1-BF026B7B6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40D9066-8AED-48BA-BF66-559F3F9194F8}"/>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53F7C927-CA63-45DD-A771-AAB3E4DC3D76}"/>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33ABA1B4-C1DE-4ABC-9C06-1A17ABF0F680}"/>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41521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C6E20D-8337-4656-8A8A-7EC1E90C96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D163F43-76D4-4718-9D87-6B94B6313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2EEC6C24-F22B-4796-B4B5-E2912D00C5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DAA61E2-267D-4220-A41C-E590721BCE03}"/>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29A4B229-C38C-4094-B12E-DE9775E0D7F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B2CE7B21-D640-4299-BDC0-872E4617F442}"/>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61351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3F4CC-A22C-4ADA-824F-9218D21ED4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BF8A949-97C8-4521-BC44-D0688B172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D4BC1C6-F988-41C3-B7D0-2E13EF832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80565F5-02AF-4320-A861-01DECF987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1A9E9FB-997D-4E03-9BC8-A0CFC847A0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7C9EA9C-DAE5-4B61-8379-50D3D696099E}"/>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6FDEB294-1927-4F25-95C2-6589142B0990}"/>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B49B6E1D-7134-40F8-ABDF-1963284356B2}"/>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22828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C7848-AC82-4CE9-837F-9F0C62B292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5E498D4-D7E1-4940-9147-9568B9304F9E}"/>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629C3A6D-8303-47EA-80B3-D123D503245A}"/>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FE7040D3-0F7B-49C7-A3A1-25916DFA5709}"/>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5217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F0C21C6-BCBE-476E-93D8-E5992C286828}"/>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26A986B1-DC54-41B5-BFAC-01FA2B30DABA}"/>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86359173-7B7B-4AEF-94F8-36BDEB269FCF}"/>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07850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D0203-7420-45D0-AB6E-BEA1302BD0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A172D6A-35A9-40F3-8A41-769774EB5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914AAE2-D0EF-49CC-B722-F66817BC9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B94036-2678-4E0F-9F7A-CE2105266DF4}"/>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FCF4731D-ADDE-4D58-89AF-3E0B4867592D}"/>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5F94BDB7-76F2-4985-92E8-402023DD0A58}"/>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12996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99AD3-9A31-494C-8549-A644D2D4C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3FDC6CA-1772-440A-9F3E-CDEC79040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A1AA04C3-F0DA-452C-AA28-146ACB7D3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89E13AB-4A26-48D1-9115-7F8F7B90A398}"/>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6247DB9F-2EBD-498E-96FB-7BC7D11A974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1CE24695-7848-4E29-AE25-46A27CB2F83D}"/>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87591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CCDFA-4ABC-4DB9-BAAB-3029C841B5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C5F99156-31E9-45C1-A041-B9A4E4B488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349C246-E1C4-4D91-A31A-C970213FC85E}"/>
              </a:ext>
            </a:extLst>
          </p:cNvPr>
          <p:cNvSpPr>
            <a:spLocks noGrp="1"/>
          </p:cNvSpPr>
          <p:nvPr>
            <p:ph type="dt" sz="half" idx="10"/>
          </p:nvPr>
        </p:nvSpPr>
        <p:spPr/>
        <p:txBody>
          <a:body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B206EFC9-ECA7-4782-BE9F-C4C267503B2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90AA3957-3CB4-445C-AE92-2DEE3654C1ED}"/>
              </a:ext>
            </a:extLst>
          </p:cNvPr>
          <p:cNvSpPr>
            <a:spLocks noGrp="1"/>
          </p:cNvSpPr>
          <p:nvPr>
            <p:ph type="sldNum" sz="quarter" idx="12"/>
          </p:nvPr>
        </p:nvSpPr>
        <p:spPr/>
        <p:txBody>
          <a:body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507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4.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6" Type="http://schemas.openxmlformats.org/officeDocument/2006/relationships/image" Target="../media/image9.png"/><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8.png"/><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5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image" Target="../media/image5.jpeg"/><Relationship Id="rId5" Type="http://schemas.openxmlformats.org/officeDocument/2006/relationships/theme" Target="../theme/theme14.xml"/><Relationship Id="rId4"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6" Type="http://schemas.openxmlformats.org/officeDocument/2006/relationships/image" Target="../media/image7.png"/><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6.pn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6.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17" Type="http://schemas.openxmlformats.org/officeDocument/2006/relationships/theme" Target="../theme/theme17.xml"/><Relationship Id="rId2" Type="http://schemas.openxmlformats.org/officeDocument/2006/relationships/slideLayout" Target="../slideLayouts/slideLayout181.xml"/><Relationship Id="rId16" Type="http://schemas.openxmlformats.org/officeDocument/2006/relationships/slideLayout" Target="../slideLayouts/slideLayout195.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slideLayout" Target="../slideLayouts/slideLayout19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6" Type="http://schemas.openxmlformats.org/officeDocument/2006/relationships/image" Target="../media/image7.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6.pn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slideLayout" Target="../slideLayouts/slideLayout234.xml"/><Relationship Id="rId39" Type="http://schemas.openxmlformats.org/officeDocument/2006/relationships/image" Target="../media/image2.emf"/><Relationship Id="rId3" Type="http://schemas.openxmlformats.org/officeDocument/2006/relationships/slideLayout" Target="../slideLayouts/slideLayout211.xml"/><Relationship Id="rId21" Type="http://schemas.openxmlformats.org/officeDocument/2006/relationships/slideLayout" Target="../slideLayouts/slideLayout229.xml"/><Relationship Id="rId34" Type="http://schemas.openxmlformats.org/officeDocument/2006/relationships/slideLayout" Target="../slideLayouts/slideLayout242.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33" Type="http://schemas.openxmlformats.org/officeDocument/2006/relationships/slideLayout" Target="../slideLayouts/slideLayout241.xml"/><Relationship Id="rId38" Type="http://schemas.openxmlformats.org/officeDocument/2006/relationships/oleObject" Target="../embeddings/oleObject2.bin"/><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29" Type="http://schemas.openxmlformats.org/officeDocument/2006/relationships/slideLayout" Target="../slideLayouts/slideLayout237.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32" Type="http://schemas.openxmlformats.org/officeDocument/2006/relationships/slideLayout" Target="../slideLayouts/slideLayout240.xml"/><Relationship Id="rId37" Type="http://schemas.openxmlformats.org/officeDocument/2006/relationships/tags" Target="../tags/tag2.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28" Type="http://schemas.openxmlformats.org/officeDocument/2006/relationships/slideLayout" Target="../slideLayouts/slideLayout236.xml"/><Relationship Id="rId36" Type="http://schemas.openxmlformats.org/officeDocument/2006/relationships/vmlDrawing" Target="../drawings/vmlDrawing2.v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31" Type="http://schemas.openxmlformats.org/officeDocument/2006/relationships/slideLayout" Target="../slideLayouts/slideLayout239.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slideLayout" Target="../slideLayouts/slideLayout235.xml"/><Relationship Id="rId30" Type="http://schemas.openxmlformats.org/officeDocument/2006/relationships/slideLayout" Target="../slideLayouts/slideLayout238.xml"/><Relationship Id="rId35"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245.xml"/><Relationship Id="rId7" Type="http://schemas.openxmlformats.org/officeDocument/2006/relationships/image" Target="../media/image12.jpg"/><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theme" Target="../theme/theme20.xml"/><Relationship Id="rId5" Type="http://schemas.openxmlformats.org/officeDocument/2006/relationships/slideLayout" Target="../slideLayouts/slideLayout247.xml"/><Relationship Id="rId4" Type="http://schemas.openxmlformats.org/officeDocument/2006/relationships/slideLayout" Target="../slideLayouts/slideLayout24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18" Type="http://schemas.openxmlformats.org/officeDocument/2006/relationships/theme" Target="../theme/theme21.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slideLayout" Target="../slideLayouts/slideLayout26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slideLayout" Target="../slideLayouts/slideLayout2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6.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6.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9.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8.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10.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theme" Target="../theme/theme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image" Target="../media/image11.jpe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12.jpg"/><Relationship Id="rId5" Type="http://schemas.openxmlformats.org/officeDocument/2006/relationships/theme" Target="../theme/theme8.xml"/><Relationship Id="rId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11/20/2020</a:t>
            </a:fld>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9760735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684" r:id="rId12"/>
    <p:sldLayoutId id="2147483685" r:id="rId13"/>
    <p:sldLayoutId id="2147483687" r:id="rId14"/>
    <p:sldLayoutId id="214748368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solidFill>
                  <a:prstClr val="black">
                    <a:tint val="75000"/>
                  </a:prstClr>
                </a:solidFill>
              </a:rPr>
              <a:pPr>
                <a:defRPr/>
              </a:pPr>
              <a:t>‹#›</a:t>
            </a:fld>
            <a:endParaRPr lang="en-GB">
              <a:solidFill>
                <a:prstClr val="black">
                  <a:tint val="75000"/>
                </a:prstClr>
              </a:solidFill>
            </a:endParaRPr>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print"/>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print"/>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prstClr val="black">
                    <a:lumMod val="85000"/>
                    <a:lumOff val="15000"/>
                  </a:prstClr>
                </a:solidFill>
              </a:rPr>
              <a:t>#</a:t>
            </a:r>
            <a:r>
              <a:rPr lang="en-GB" sz="1600" dirty="0" err="1">
                <a:solidFill>
                  <a:prstClr val="black">
                    <a:lumMod val="85000"/>
                    <a:lumOff val="15000"/>
                  </a:prstClr>
                </a:solidFill>
              </a:rPr>
              <a:t>GPGeneral</a:t>
            </a:r>
            <a:endParaRPr lang="en-GB" sz="1600" dirty="0">
              <a:solidFill>
                <a:prstClr val="black">
                  <a:lumMod val="85000"/>
                  <a:lumOff val="15000"/>
                </a:prstClr>
              </a:solidFill>
            </a:endParaRPr>
          </a:p>
        </p:txBody>
      </p:sp>
    </p:spTree>
    <p:extLst>
      <p:ext uri="{BB962C8B-B14F-4D97-AF65-F5344CB8AC3E}">
        <p14:creationId xmlns:p14="http://schemas.microsoft.com/office/powerpoint/2010/main" val="413489128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381000"/>
            <a:ext cx="10363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8195" name="Rectangle 3"/>
          <p:cNvSpPr>
            <a:spLocks noGrp="1" noChangeArrowheads="1"/>
          </p:cNvSpPr>
          <p:nvPr>
            <p:ph type="body" idx="1"/>
          </p:nvPr>
        </p:nvSpPr>
        <p:spPr bwMode="auto">
          <a:xfrm>
            <a:off x="914400" y="1371600"/>
            <a:ext cx="10363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265603405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txStyles>
    <p:titleStyle>
      <a:lvl1pPr algn="l" rtl="0" eaLnBrk="0" fontAlgn="base" hangingPunct="0">
        <a:spcBef>
          <a:spcPct val="0"/>
        </a:spcBef>
        <a:spcAft>
          <a:spcPct val="0"/>
        </a:spcAft>
        <a:defRPr sz="3000">
          <a:solidFill>
            <a:srgbClr val="956700"/>
          </a:solidFill>
          <a:latin typeface="+mj-lt"/>
          <a:ea typeface="+mj-ea"/>
          <a:cs typeface="MS PGothic"/>
        </a:defRPr>
      </a:lvl1pPr>
      <a:lvl2pPr algn="l" rtl="0" eaLnBrk="0" fontAlgn="base" hangingPunct="0">
        <a:spcBef>
          <a:spcPct val="0"/>
        </a:spcBef>
        <a:spcAft>
          <a:spcPct val="0"/>
        </a:spcAft>
        <a:defRPr sz="3000">
          <a:solidFill>
            <a:srgbClr val="956700"/>
          </a:solidFill>
          <a:latin typeface="Arial" charset="0"/>
          <a:ea typeface="MS PGothic" pitchFamily="34" charset="-128"/>
          <a:cs typeface="MS PGothic"/>
        </a:defRPr>
      </a:lvl2pPr>
      <a:lvl3pPr algn="l" rtl="0" eaLnBrk="0" fontAlgn="base" hangingPunct="0">
        <a:spcBef>
          <a:spcPct val="0"/>
        </a:spcBef>
        <a:spcAft>
          <a:spcPct val="0"/>
        </a:spcAft>
        <a:defRPr sz="3000">
          <a:solidFill>
            <a:srgbClr val="956700"/>
          </a:solidFill>
          <a:latin typeface="Arial" charset="0"/>
          <a:ea typeface="MS PGothic" pitchFamily="34" charset="-128"/>
          <a:cs typeface="MS PGothic"/>
        </a:defRPr>
      </a:lvl3pPr>
      <a:lvl4pPr algn="l" rtl="0" eaLnBrk="0" fontAlgn="base" hangingPunct="0">
        <a:spcBef>
          <a:spcPct val="0"/>
        </a:spcBef>
        <a:spcAft>
          <a:spcPct val="0"/>
        </a:spcAft>
        <a:defRPr sz="3000">
          <a:solidFill>
            <a:srgbClr val="956700"/>
          </a:solidFill>
          <a:latin typeface="Arial" charset="0"/>
          <a:ea typeface="MS PGothic" pitchFamily="34" charset="-128"/>
          <a:cs typeface="MS PGothic"/>
        </a:defRPr>
      </a:lvl4pPr>
      <a:lvl5pPr algn="l" rtl="0" eaLnBrk="0" fontAlgn="base" hangingPunct="0">
        <a:spcBef>
          <a:spcPct val="0"/>
        </a:spcBef>
        <a:spcAft>
          <a:spcPct val="0"/>
        </a:spcAft>
        <a:defRPr sz="3000">
          <a:solidFill>
            <a:srgbClr val="956700"/>
          </a:solidFill>
          <a:latin typeface="Arial" charset="0"/>
          <a:ea typeface="MS PGothic" pitchFamily="34" charset="-128"/>
          <a:cs typeface="MS PGothic"/>
        </a:defRPr>
      </a:lvl5pPr>
      <a:lvl6pPr marL="457143" algn="l" rtl="0" fontAlgn="base">
        <a:spcBef>
          <a:spcPct val="0"/>
        </a:spcBef>
        <a:spcAft>
          <a:spcPct val="0"/>
        </a:spcAft>
        <a:defRPr sz="3000">
          <a:solidFill>
            <a:srgbClr val="956700"/>
          </a:solidFill>
          <a:latin typeface="Arial" charset="0"/>
          <a:ea typeface="MS PGothic" pitchFamily="34" charset="-128"/>
        </a:defRPr>
      </a:lvl6pPr>
      <a:lvl7pPr marL="914286" algn="l" rtl="0" fontAlgn="base">
        <a:spcBef>
          <a:spcPct val="0"/>
        </a:spcBef>
        <a:spcAft>
          <a:spcPct val="0"/>
        </a:spcAft>
        <a:defRPr sz="3000">
          <a:solidFill>
            <a:srgbClr val="956700"/>
          </a:solidFill>
          <a:latin typeface="Arial" charset="0"/>
          <a:ea typeface="MS PGothic" pitchFamily="34" charset="-128"/>
        </a:defRPr>
      </a:lvl7pPr>
      <a:lvl8pPr marL="1371429" algn="l" rtl="0" fontAlgn="base">
        <a:spcBef>
          <a:spcPct val="0"/>
        </a:spcBef>
        <a:spcAft>
          <a:spcPct val="0"/>
        </a:spcAft>
        <a:defRPr sz="3000">
          <a:solidFill>
            <a:srgbClr val="956700"/>
          </a:solidFill>
          <a:latin typeface="Arial" charset="0"/>
          <a:ea typeface="MS PGothic" pitchFamily="34" charset="-128"/>
        </a:defRPr>
      </a:lvl8pPr>
      <a:lvl9pPr marL="1828571" algn="l" rtl="0" fontAlgn="base">
        <a:spcBef>
          <a:spcPct val="0"/>
        </a:spcBef>
        <a:spcAft>
          <a:spcPct val="0"/>
        </a:spcAft>
        <a:defRPr sz="3000">
          <a:solidFill>
            <a:srgbClr val="956700"/>
          </a:solidFill>
          <a:latin typeface="Arial" charset="0"/>
          <a:ea typeface="MS PGothic" pitchFamily="34" charset="-128"/>
        </a:defRPr>
      </a:lvl9pPr>
    </p:titleStyle>
    <p:bodyStyle>
      <a:lvl1pPr marL="342857" indent="-342857" algn="l" rtl="0" eaLnBrk="0" fontAlgn="base" hangingPunct="0">
        <a:spcBef>
          <a:spcPct val="20000"/>
        </a:spcBef>
        <a:spcAft>
          <a:spcPct val="0"/>
        </a:spcAft>
        <a:buChar char="•"/>
        <a:defRPr sz="3200">
          <a:solidFill>
            <a:schemeClr val="tx1"/>
          </a:solidFill>
          <a:latin typeface="+mn-lt"/>
          <a:ea typeface="+mn-ea"/>
          <a:cs typeface="MS PGothic"/>
        </a:defRPr>
      </a:lvl1pPr>
      <a:lvl2pPr marL="742858" indent="-285715" algn="l" rtl="0" eaLnBrk="0" fontAlgn="base" hangingPunct="0">
        <a:spcBef>
          <a:spcPct val="20000"/>
        </a:spcBef>
        <a:spcAft>
          <a:spcPct val="0"/>
        </a:spcAft>
        <a:buChar char="–"/>
        <a:defRPr sz="1600">
          <a:solidFill>
            <a:schemeClr val="tx1"/>
          </a:solidFill>
          <a:latin typeface="+mn-lt"/>
          <a:ea typeface="+mn-ea"/>
          <a:cs typeface="MS PGothic"/>
        </a:defRPr>
      </a:lvl2pPr>
      <a:lvl3pPr marL="1142857" indent="-228571" algn="l" rtl="0" eaLnBrk="0" fontAlgn="base" hangingPunct="0">
        <a:spcBef>
          <a:spcPct val="20000"/>
        </a:spcBef>
        <a:spcAft>
          <a:spcPct val="0"/>
        </a:spcAft>
        <a:buChar char="•"/>
        <a:defRPr sz="1400">
          <a:solidFill>
            <a:schemeClr val="tx1"/>
          </a:solidFill>
          <a:latin typeface="+mn-lt"/>
          <a:ea typeface="+mn-ea"/>
          <a:cs typeface="MS PGothic"/>
        </a:defRPr>
      </a:lvl3pPr>
      <a:lvl4pPr marL="1600000" indent="-228571" algn="l" rtl="0" eaLnBrk="0" fontAlgn="base" hangingPunct="0">
        <a:spcBef>
          <a:spcPct val="20000"/>
        </a:spcBef>
        <a:spcAft>
          <a:spcPct val="0"/>
        </a:spcAft>
        <a:buChar char="–"/>
        <a:defRPr sz="1200">
          <a:solidFill>
            <a:schemeClr val="tx1"/>
          </a:solidFill>
          <a:latin typeface="+mn-lt"/>
          <a:ea typeface="+mn-ea"/>
          <a:cs typeface="MS PGothic"/>
        </a:defRPr>
      </a:lvl4pPr>
      <a:lvl5pPr marL="2057143" indent="-228571" algn="l" rtl="0" eaLnBrk="0" fontAlgn="base" hangingPunct="0">
        <a:spcBef>
          <a:spcPct val="20000"/>
        </a:spcBef>
        <a:spcAft>
          <a:spcPct val="0"/>
        </a:spcAft>
        <a:buChar char="»"/>
        <a:defRPr sz="1000">
          <a:solidFill>
            <a:schemeClr val="tx1"/>
          </a:solidFill>
          <a:latin typeface="+mn-lt"/>
          <a:ea typeface="+mn-ea"/>
          <a:cs typeface="MS PGothic"/>
        </a:defRPr>
      </a:lvl5pPr>
      <a:lvl6pPr marL="2514286" indent="-228571" algn="l" rtl="0" fontAlgn="base">
        <a:spcBef>
          <a:spcPct val="20000"/>
        </a:spcBef>
        <a:spcAft>
          <a:spcPct val="0"/>
        </a:spcAft>
        <a:defRPr sz="1000">
          <a:solidFill>
            <a:schemeClr val="tx1"/>
          </a:solidFill>
          <a:latin typeface="+mn-lt"/>
          <a:ea typeface="+mn-ea"/>
        </a:defRPr>
      </a:lvl6pPr>
      <a:lvl7pPr marL="2971429" indent="-228571" algn="l" rtl="0" fontAlgn="base">
        <a:spcBef>
          <a:spcPct val="20000"/>
        </a:spcBef>
        <a:spcAft>
          <a:spcPct val="0"/>
        </a:spcAft>
        <a:defRPr sz="1000">
          <a:solidFill>
            <a:schemeClr val="tx1"/>
          </a:solidFill>
          <a:latin typeface="+mn-lt"/>
          <a:ea typeface="+mn-ea"/>
        </a:defRPr>
      </a:lvl7pPr>
      <a:lvl8pPr marL="3428571" indent="-228571" algn="l" rtl="0" fontAlgn="base">
        <a:spcBef>
          <a:spcPct val="20000"/>
        </a:spcBef>
        <a:spcAft>
          <a:spcPct val="0"/>
        </a:spcAft>
        <a:defRPr sz="1000">
          <a:solidFill>
            <a:schemeClr val="tx1"/>
          </a:solidFill>
          <a:latin typeface="+mn-lt"/>
          <a:ea typeface="+mn-ea"/>
        </a:defRPr>
      </a:lvl8pPr>
      <a:lvl9pPr marL="3885714" indent="-228571" algn="l" rtl="0" fontAlgn="base">
        <a:spcBef>
          <a:spcPct val="20000"/>
        </a:spcBef>
        <a:spcAft>
          <a:spcPct val="0"/>
        </a:spcAft>
        <a:defRPr sz="1000">
          <a:solidFill>
            <a:schemeClr val="tx1"/>
          </a:solidFill>
          <a:latin typeface="+mn-lt"/>
          <a:ea typeface="+mn-ea"/>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6B366AA-5251-4730-8670-BC7C595F6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DCCC310-9C02-4F9D-8281-181EDCFF2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E194C823-EEC8-4A48-B0A4-8CD0D54F8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9C319CD7-DF72-497B-A8CE-F28068187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5667A9E7-45A8-496A-95D8-1777AF8C2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791515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solidFill>
                  <a:prstClr val="black">
                    <a:tint val="75000"/>
                  </a:prstClr>
                </a:solidFill>
              </a:rPr>
              <a:pPr>
                <a:defRPr/>
              </a:pPr>
              <a:t>‹#›</a:t>
            </a:fld>
            <a:endParaRPr lang="en-GB">
              <a:solidFill>
                <a:prstClr val="black">
                  <a:tint val="75000"/>
                </a:prstClr>
              </a:solidFill>
            </a:endParaRPr>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prstClr val="black">
                    <a:lumMod val="85000"/>
                    <a:lumOff val="15000"/>
                  </a:prstClr>
                </a:solidFill>
              </a:rPr>
              <a:t>#</a:t>
            </a:r>
            <a:r>
              <a:rPr lang="en-GB" sz="1600" dirty="0" err="1">
                <a:solidFill>
                  <a:prstClr val="black">
                    <a:lumMod val="85000"/>
                    <a:lumOff val="15000"/>
                  </a:prstClr>
                </a:solidFill>
              </a:rPr>
              <a:t>GPGeneral</a:t>
            </a:r>
            <a:endParaRPr lang="en-GB" sz="1600" dirty="0">
              <a:solidFill>
                <a:prstClr val="black">
                  <a:lumMod val="85000"/>
                  <a:lumOff val="15000"/>
                </a:prstClr>
              </a:solidFill>
            </a:endParaRPr>
          </a:p>
        </p:txBody>
      </p:sp>
    </p:spTree>
    <p:extLst>
      <p:ext uri="{BB962C8B-B14F-4D97-AF65-F5344CB8AC3E}">
        <p14:creationId xmlns:p14="http://schemas.microsoft.com/office/powerpoint/2010/main" val="141009813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6829819"/>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solidFill>
                  <a:prstClr val="black">
                    <a:tint val="75000"/>
                  </a:prstClr>
                </a:solidFill>
              </a:rPr>
              <a:pPr>
                <a:defRPr/>
              </a:pPr>
              <a:t>20/11/2020</a:t>
            </a:fld>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solidFill>
                  <a:prstClr val="black">
                    <a:tint val="75000"/>
                  </a:prstClr>
                </a:solidFill>
              </a:rPr>
              <a:pPr>
                <a:defRPr/>
              </a:pPr>
              <a:t>‹#›</a:t>
            </a:fld>
            <a:endParaRPr lang="en-GB">
              <a:solidFill>
                <a:prstClr val="black">
                  <a:tint val="75000"/>
                </a:prstClr>
              </a:solidFill>
            </a:endParaRPr>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prstClr val="black">
                    <a:lumMod val="85000"/>
                    <a:lumOff val="15000"/>
                  </a:prstClr>
                </a:solidFill>
              </a:rPr>
              <a:t>#</a:t>
            </a:r>
            <a:r>
              <a:rPr lang="en-GB" sz="1600" dirty="0" err="1">
                <a:solidFill>
                  <a:prstClr val="black">
                    <a:lumMod val="85000"/>
                    <a:lumOff val="15000"/>
                  </a:prstClr>
                </a:solidFill>
              </a:rPr>
              <a:t>GPGeneral</a:t>
            </a:r>
            <a:endParaRPr lang="en-GB" sz="1600" dirty="0">
              <a:solidFill>
                <a:prstClr val="black">
                  <a:lumMod val="85000"/>
                  <a:lumOff val="15000"/>
                </a:prstClr>
              </a:solidFill>
            </a:endParaRPr>
          </a:p>
        </p:txBody>
      </p:sp>
    </p:spTree>
    <p:extLst>
      <p:ext uri="{BB962C8B-B14F-4D97-AF65-F5344CB8AC3E}">
        <p14:creationId xmlns:p14="http://schemas.microsoft.com/office/powerpoint/2010/main" val="970129283"/>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9564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solidFill>
                  <a:prstClr val="black">
                    <a:tint val="75000"/>
                  </a:prstClr>
                </a:solidFill>
              </a:rPr>
              <a:pPr/>
              <a:t>11/20/2020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1671554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solidFill>
                  <a:prstClr val="black">
                    <a:tint val="75000"/>
                  </a:prstClr>
                </a:solidFill>
              </a:rPr>
              <a:pPr>
                <a:defRPr/>
              </a:pPr>
              <a:t>20/11/2020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solidFill>
                  <a:prstClr val="black">
                    <a:tint val="75000"/>
                  </a:prstClr>
                </a:solidFill>
              </a:rPr>
              <a:pPr>
                <a:defRPr/>
              </a:pPr>
              <a:t>‹#›</a:t>
            </a:fld>
            <a:endParaRPr lang="en-GB">
              <a:solidFill>
                <a:prstClr val="black">
                  <a:tint val="75000"/>
                </a:prstClr>
              </a:solidFill>
            </a:endParaRPr>
          </a:p>
        </p:txBody>
      </p:sp>
      <p:grpSp>
        <p:nvGrpSpPr>
          <p:cNvPr id="2" name="Group 9"/>
          <p:cNvGrpSpPr>
            <a:grpSpLocks/>
          </p:cNvGrpSpPr>
          <p:nvPr userDrawn="1"/>
        </p:nvGrpSpPr>
        <p:grpSpPr bwMode="auto">
          <a:xfrm>
            <a:off x="239190" y="5732472"/>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14" name="TextBox 13"/>
          <p:cNvSpPr txBox="1"/>
          <p:nvPr userDrawn="1"/>
        </p:nvSpPr>
        <p:spPr>
          <a:xfrm>
            <a:off x="4079776" y="6084004"/>
            <a:ext cx="2208245" cy="369332"/>
          </a:xfrm>
          <a:prstGeom prst="rect">
            <a:avLst/>
          </a:prstGeom>
          <a:noFill/>
        </p:spPr>
        <p:txBody>
          <a:bodyPr wrap="square" rtlCol="0">
            <a:spAutoFit/>
          </a:bodyPr>
          <a:lstStyle/>
          <a:p>
            <a:r>
              <a:rPr lang="en-GB" dirty="0">
                <a:solidFill>
                  <a:prstClr val="black"/>
                </a:solidFill>
              </a:rPr>
              <a:t>#</a:t>
            </a:r>
            <a:r>
              <a:rPr lang="en-GB" dirty="0" err="1">
                <a:solidFill>
                  <a:prstClr val="black"/>
                </a:solidFill>
              </a:rPr>
              <a:t>GPGeneral</a:t>
            </a:r>
            <a:endParaRPr lang="en-GB" dirty="0">
              <a:solidFill>
                <a:prstClr val="black"/>
              </a:solidFill>
            </a:endParaRPr>
          </a:p>
        </p:txBody>
      </p:sp>
    </p:spTree>
    <p:extLst>
      <p:ext uri="{BB962C8B-B14F-4D97-AF65-F5344CB8AC3E}">
        <p14:creationId xmlns:p14="http://schemas.microsoft.com/office/powerpoint/2010/main" val="709387340"/>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7"/>
            </p:custDataLst>
            <p:extLst/>
          </p:nvPr>
        </p:nvGraphicFramePr>
        <p:xfrm>
          <a:off x="2122" y="2119"/>
          <a:ext cx="2116" cy="2116"/>
        </p:xfrm>
        <a:graphic>
          <a:graphicData uri="http://schemas.openxmlformats.org/presentationml/2006/ole">
            <mc:AlternateContent xmlns:mc="http://schemas.openxmlformats.org/markup-compatibility/2006">
              <mc:Choice xmlns:v="urn:schemas-microsoft-com:vml" Requires="v">
                <p:oleObj spid="_x0000_s31748" name="think-cell Slide" r:id="rId38" imgW="6350000" imgH="6350000" progId="">
                  <p:embed/>
                </p:oleObj>
              </mc:Choice>
              <mc:Fallback>
                <p:oleObj name="think-cell Slide" r:id="rId38" imgW="6350000" imgH="6350000" progId="">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122" y="2119"/>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3"/>
          <p:cNvSpPr>
            <a:spLocks noGrp="1" noChangeArrowheads="1"/>
          </p:cNvSpPr>
          <p:nvPr>
            <p:ph type="sldNum" sz="quarter" idx="4"/>
          </p:nvPr>
        </p:nvSpPr>
        <p:spPr bwMode="auto">
          <a:xfrm>
            <a:off x="11353801" y="139729"/>
            <a:ext cx="41486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59" eaLnBrk="1" fontAlgn="auto" hangingPunct="1">
              <a:spcBef>
                <a:spcPts val="0"/>
              </a:spcBef>
              <a:spcAft>
                <a:spcPts val="0"/>
              </a:spcAft>
              <a:defRPr sz="800" b="0" smtClean="0">
                <a:solidFill>
                  <a:schemeClr val="accent3"/>
                </a:solidFill>
                <a:latin typeface="+mn-lt"/>
                <a:cs typeface="+mn-cs"/>
              </a:defRPr>
            </a:lvl1pPr>
          </a:lstStyle>
          <a:p>
            <a:pPr>
              <a:defRPr/>
            </a:pPr>
            <a:fld id="{C1398BE7-5B78-41C6-B602-72434BBFCFD2}" type="slidenum">
              <a:rPr lang="en-GB">
                <a:solidFill>
                  <a:srgbClr val="82786F"/>
                </a:solidFill>
              </a:rPr>
              <a:pPr>
                <a:defRPr/>
              </a:pPr>
              <a:t>‹#›</a:t>
            </a:fld>
            <a:endParaRPr lang="en-GB" dirty="0">
              <a:solidFill>
                <a:srgbClr val="82786F"/>
              </a:solidFill>
            </a:endParaRPr>
          </a:p>
        </p:txBody>
      </p:sp>
      <p:sp>
        <p:nvSpPr>
          <p:cNvPr id="1027" name="Text Placeholder 2"/>
          <p:cNvSpPr>
            <a:spLocks noGrp="1"/>
          </p:cNvSpPr>
          <p:nvPr>
            <p:ph type="body" idx="1"/>
          </p:nvPr>
        </p:nvSpPr>
        <p:spPr bwMode="auto">
          <a:xfrm>
            <a:off x="423336" y="1750499"/>
            <a:ext cx="11345333"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5995"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Title Placeholder 1"/>
          <p:cNvSpPr>
            <a:spLocks noGrp="1"/>
          </p:cNvSpPr>
          <p:nvPr>
            <p:ph type="title"/>
          </p:nvPr>
        </p:nvSpPr>
        <p:spPr bwMode="auto">
          <a:xfrm>
            <a:off x="423336" y="687919"/>
            <a:ext cx="1134533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3" name="Rectangle 5"/>
          <p:cNvSpPr>
            <a:spLocks noGrp="1" noChangeArrowheads="1"/>
          </p:cNvSpPr>
          <p:nvPr>
            <p:ph type="ftr" sz="quarter" idx="3"/>
          </p:nvPr>
        </p:nvSpPr>
        <p:spPr bwMode="auto">
          <a:xfrm>
            <a:off x="5564720" y="137613"/>
            <a:ext cx="3867149"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36" eaLnBrk="1" fontAlgn="auto" hangingPunct="1">
              <a:spcBef>
                <a:spcPct val="0"/>
              </a:spcBef>
              <a:spcAft>
                <a:spcPts val="0"/>
              </a:spcAft>
              <a:defRPr sz="800" b="0" dirty="0" smtClean="0">
                <a:solidFill>
                  <a:schemeClr val="accent3"/>
                </a:solidFill>
                <a:latin typeface="+mn-lt"/>
                <a:cs typeface="+mn-cs"/>
              </a:defRPr>
            </a:lvl1pPr>
          </a:lstStyle>
          <a:p>
            <a:pPr>
              <a:defRPr/>
            </a:pPr>
            <a:r>
              <a:rPr lang="en-GB">
                <a:solidFill>
                  <a:srgbClr val="82786F"/>
                </a:solidFill>
              </a:rPr>
              <a:t>Clinical trial design and results template</a:t>
            </a:r>
          </a:p>
        </p:txBody>
      </p:sp>
      <p:sp>
        <p:nvSpPr>
          <p:cNvPr id="15" name="Rectangle 81"/>
          <p:cNvSpPr>
            <a:spLocks noGrp="1" noChangeArrowheads="1"/>
          </p:cNvSpPr>
          <p:nvPr>
            <p:ph type="dt" sz="half" idx="2"/>
          </p:nvPr>
        </p:nvSpPr>
        <p:spPr bwMode="auto">
          <a:xfrm>
            <a:off x="9582183" y="137613"/>
            <a:ext cx="1602316"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36" eaLnBrk="1" fontAlgn="auto" hangingPunct="1">
              <a:spcBef>
                <a:spcPct val="0"/>
              </a:spcBef>
              <a:spcAft>
                <a:spcPts val="0"/>
              </a:spcAft>
              <a:defRPr sz="800" b="0" smtClean="0">
                <a:solidFill>
                  <a:schemeClr val="accent3"/>
                </a:solidFill>
                <a:latin typeface="+mn-lt"/>
                <a:cs typeface="+mn-cs"/>
              </a:defRPr>
            </a:lvl1pPr>
          </a:lstStyle>
          <a:p>
            <a:pPr>
              <a:defRPr/>
            </a:pPr>
            <a:r>
              <a:rPr lang="en-US" dirty="0">
                <a:solidFill>
                  <a:srgbClr val="82786F"/>
                </a:solidFill>
              </a:rPr>
              <a:t>Date</a:t>
            </a:r>
            <a:endParaRPr lang="en-GB" dirty="0">
              <a:solidFill>
                <a:srgbClr val="82786F"/>
              </a:solidFill>
            </a:endParaRPr>
          </a:p>
        </p:txBody>
      </p:sp>
    </p:spTree>
    <p:extLst>
      <p:ext uri="{BB962C8B-B14F-4D97-AF65-F5344CB8AC3E}">
        <p14:creationId xmlns:p14="http://schemas.microsoft.com/office/powerpoint/2010/main" val="379346893"/>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 id="2147484127" r:id="rId25"/>
    <p:sldLayoutId id="2147484128" r:id="rId26"/>
    <p:sldLayoutId id="2147484129" r:id="rId27"/>
    <p:sldLayoutId id="2147484130" r:id="rId28"/>
    <p:sldLayoutId id="2147484131" r:id="rId29"/>
    <p:sldLayoutId id="2147484132" r:id="rId30"/>
    <p:sldLayoutId id="2147484133" r:id="rId31"/>
    <p:sldLayoutId id="2147484134" r:id="rId32"/>
    <p:sldLayoutId id="2147484135" r:id="rId33"/>
    <p:sldLayoutId id="2147484136" r:id="rId34"/>
  </p:sldLayoutIdLst>
  <p:transition/>
  <p:hf hdr="0" dt="0"/>
  <p:txStyles>
    <p:titleStyle>
      <a:lvl1pPr algn="l" rtl="0" eaLnBrk="1" fontAlgn="base" hangingPunct="1">
        <a:spcBef>
          <a:spcPct val="0"/>
        </a:spcBef>
        <a:spcAft>
          <a:spcPct val="0"/>
        </a:spcAft>
        <a:defRPr sz="3200" b="1" kern="1200">
          <a:solidFill>
            <a:schemeClr val="accent2"/>
          </a:solidFill>
          <a:latin typeface="+mj-lt"/>
          <a:ea typeface="+mj-ea"/>
          <a:cs typeface="+mj-cs"/>
        </a:defRPr>
      </a:lvl1pPr>
      <a:lvl2pPr algn="l" rtl="0" eaLnBrk="1" fontAlgn="base" hangingPunct="1">
        <a:spcBef>
          <a:spcPct val="0"/>
        </a:spcBef>
        <a:spcAft>
          <a:spcPct val="0"/>
        </a:spcAft>
        <a:defRPr sz="3200" b="1">
          <a:solidFill>
            <a:schemeClr val="accent2"/>
          </a:solidFill>
          <a:latin typeface="Verdana" pitchFamily="34" charset="0"/>
        </a:defRPr>
      </a:lvl2pPr>
      <a:lvl3pPr algn="l" rtl="0" eaLnBrk="1" fontAlgn="base" hangingPunct="1">
        <a:spcBef>
          <a:spcPct val="0"/>
        </a:spcBef>
        <a:spcAft>
          <a:spcPct val="0"/>
        </a:spcAft>
        <a:defRPr sz="3200" b="1">
          <a:solidFill>
            <a:schemeClr val="accent2"/>
          </a:solidFill>
          <a:latin typeface="Verdana" pitchFamily="34" charset="0"/>
        </a:defRPr>
      </a:lvl3pPr>
      <a:lvl4pPr algn="l" rtl="0" eaLnBrk="1" fontAlgn="base" hangingPunct="1">
        <a:spcBef>
          <a:spcPct val="0"/>
        </a:spcBef>
        <a:spcAft>
          <a:spcPct val="0"/>
        </a:spcAft>
        <a:defRPr sz="3200" b="1">
          <a:solidFill>
            <a:schemeClr val="accent2"/>
          </a:solidFill>
          <a:latin typeface="Verdana" pitchFamily="34" charset="0"/>
        </a:defRPr>
      </a:lvl4pPr>
      <a:lvl5pPr algn="l" rtl="0" eaLnBrk="1" fontAlgn="base" hangingPunct="1">
        <a:spcBef>
          <a:spcPct val="0"/>
        </a:spcBef>
        <a:spcAft>
          <a:spcPct val="0"/>
        </a:spcAft>
        <a:defRPr sz="3200" b="1">
          <a:solidFill>
            <a:schemeClr val="accent2"/>
          </a:solidFill>
          <a:latin typeface="Verdana" pitchFamily="34" charset="0"/>
        </a:defRPr>
      </a:lvl5pPr>
      <a:lvl6pPr marL="609570" algn="l" rtl="0" eaLnBrk="1" fontAlgn="base" hangingPunct="1">
        <a:spcBef>
          <a:spcPct val="0"/>
        </a:spcBef>
        <a:spcAft>
          <a:spcPct val="0"/>
        </a:spcAft>
        <a:defRPr sz="3200" b="1">
          <a:solidFill>
            <a:schemeClr val="accent2"/>
          </a:solidFill>
          <a:latin typeface="Verdana" pitchFamily="34" charset="0"/>
        </a:defRPr>
      </a:lvl6pPr>
      <a:lvl7pPr marL="1219140" algn="l" rtl="0" eaLnBrk="1" fontAlgn="base" hangingPunct="1">
        <a:spcBef>
          <a:spcPct val="0"/>
        </a:spcBef>
        <a:spcAft>
          <a:spcPct val="0"/>
        </a:spcAft>
        <a:defRPr sz="3200" b="1">
          <a:solidFill>
            <a:schemeClr val="accent2"/>
          </a:solidFill>
          <a:latin typeface="Verdana" pitchFamily="34" charset="0"/>
        </a:defRPr>
      </a:lvl7pPr>
      <a:lvl8pPr marL="1828709" algn="l" rtl="0" eaLnBrk="1" fontAlgn="base" hangingPunct="1">
        <a:spcBef>
          <a:spcPct val="0"/>
        </a:spcBef>
        <a:spcAft>
          <a:spcPct val="0"/>
        </a:spcAft>
        <a:defRPr sz="3200" b="1">
          <a:solidFill>
            <a:schemeClr val="accent2"/>
          </a:solidFill>
          <a:latin typeface="Verdana" pitchFamily="34" charset="0"/>
        </a:defRPr>
      </a:lvl8pPr>
      <a:lvl9pPr marL="2438278" algn="l" rtl="0" eaLnBrk="1" fontAlgn="base" hangingPunct="1">
        <a:spcBef>
          <a:spcPct val="0"/>
        </a:spcBef>
        <a:spcAft>
          <a:spcPct val="0"/>
        </a:spcAft>
        <a:defRPr sz="3200" b="1">
          <a:solidFill>
            <a:schemeClr val="accent2"/>
          </a:solidFill>
          <a:latin typeface="Verdana" pitchFamily="34" charset="0"/>
        </a:defRPr>
      </a:lvl9pPr>
    </p:titleStyle>
    <p:bodyStyle>
      <a:lvl1pPr marL="353466" indent="-353466" algn="l" rtl="0" eaLnBrk="1" fontAlgn="base" hangingPunct="1">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715397" indent="-361934" algn="l" rtl="0" eaLnBrk="1" fontAlgn="base" hangingPunct="1">
        <a:spcBef>
          <a:spcPct val="20000"/>
        </a:spcBef>
        <a:spcAft>
          <a:spcPct val="0"/>
        </a:spcAft>
        <a:buClr>
          <a:schemeClr val="tx2"/>
        </a:buClr>
        <a:buFont typeface="Verdana" pitchFamily="34" charset="0"/>
        <a:buChar char="•"/>
        <a:defRPr sz="2133" kern="1200">
          <a:solidFill>
            <a:schemeClr val="accent2"/>
          </a:solidFill>
          <a:latin typeface="+mn-lt"/>
          <a:ea typeface="+mn-ea"/>
          <a:cs typeface="+mn-cs"/>
        </a:defRPr>
      </a:lvl2pPr>
      <a:lvl3pPr marL="1077330" indent="-361934" algn="l" rtl="0" eaLnBrk="1" fontAlgn="base" hangingPunct="1">
        <a:spcBef>
          <a:spcPct val="20000"/>
        </a:spcBef>
        <a:spcAft>
          <a:spcPct val="0"/>
        </a:spcAft>
        <a:buClr>
          <a:srgbClr val="E64A0E"/>
        </a:buClr>
        <a:buFont typeface="Verdana" pitchFamily="34" charset="0"/>
        <a:buChar char="•"/>
        <a:defRPr sz="1867" kern="1200">
          <a:solidFill>
            <a:schemeClr val="accent2"/>
          </a:solidFill>
          <a:latin typeface="+mn-lt"/>
          <a:ea typeface="+mn-ea"/>
          <a:cs typeface="+mn-cs"/>
        </a:defRPr>
      </a:lvl3pPr>
      <a:lvl4pPr marL="1314386" indent="-237055" algn="l" rtl="0" eaLnBrk="1" fontAlgn="base" hangingPunct="1">
        <a:spcBef>
          <a:spcPct val="20000"/>
        </a:spcBef>
        <a:spcAft>
          <a:spcPct val="0"/>
        </a:spcAft>
        <a:buClr>
          <a:srgbClr val="82786F"/>
        </a:buClr>
        <a:buFont typeface="Verdana" pitchFamily="34" charset="0"/>
        <a:buChar char="•"/>
        <a:defRPr sz="1600" kern="1200">
          <a:solidFill>
            <a:schemeClr val="accent2"/>
          </a:solidFill>
          <a:latin typeface="+mn-lt"/>
          <a:ea typeface="+mn-ea"/>
          <a:cs typeface="+mn-cs"/>
        </a:defRPr>
      </a:lvl4pPr>
      <a:lvl5pPr marL="1676317" indent="-245521" algn="l" rtl="0" eaLnBrk="1" fontAlgn="base" hangingPunct="1">
        <a:spcBef>
          <a:spcPct val="20000"/>
        </a:spcBef>
        <a:spcAft>
          <a:spcPct val="0"/>
        </a:spcAft>
        <a:buClr>
          <a:srgbClr val="001423"/>
        </a:buClr>
        <a:buFont typeface="Verdana" pitchFamily="34" charset="0"/>
        <a:buChar char="•"/>
        <a:defRPr sz="1467" kern="1200">
          <a:solidFill>
            <a:schemeClr val="accent2"/>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65299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2800924"/>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11/20/2020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831340"/>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pPr>
                <a:defRPr/>
              </a:pPr>
              <a:t>20/11/2020</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pPr>
                <a:defRPr/>
              </a:pPr>
              <a:t>‹#›</a:t>
            </a:fld>
            <a:endParaRPr lang="en-GB"/>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schemeClr val="tx1">
                    <a:lumMod val="85000"/>
                    <a:lumOff val="15000"/>
                  </a:schemeClr>
                </a:solidFill>
              </a:rPr>
              <a:t>#</a:t>
            </a:r>
            <a:r>
              <a:rPr lang="en-GB" sz="1600" dirty="0" err="1">
                <a:solidFill>
                  <a:schemeClr val="tx1">
                    <a:lumMod val="85000"/>
                    <a:lumOff val="15000"/>
                  </a:schemeClr>
                </a:solidFill>
              </a:rPr>
              <a:t>GPGeneral</a:t>
            </a:r>
            <a:endParaRPr lang="en-GB" sz="1600" dirty="0">
              <a:solidFill>
                <a:schemeClr val="tx1">
                  <a:lumMod val="85000"/>
                  <a:lumOff val="15000"/>
                </a:schemeClr>
              </a:solidFill>
            </a:endParaRPr>
          </a:p>
        </p:txBody>
      </p:sp>
    </p:spTree>
    <p:extLst>
      <p:ext uri="{BB962C8B-B14F-4D97-AF65-F5344CB8AC3E}">
        <p14:creationId xmlns:p14="http://schemas.microsoft.com/office/powerpoint/2010/main" val="12997901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pPr>
                <a:defRPr/>
              </a:pPr>
              <a:t>20/11/2020</a:t>
            </a:fld>
            <a:endParaRPr lang="en-GB"/>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pPr>
                <a:defRPr/>
              </a:pPr>
              <a:t>‹#›</a:t>
            </a:fld>
            <a:endParaRPr lang="en-GB"/>
          </a:p>
        </p:txBody>
      </p:sp>
      <p:grpSp>
        <p:nvGrpSpPr>
          <p:cNvPr id="2" name="Group 9"/>
          <p:cNvGrpSpPr>
            <a:grpSpLocks/>
          </p:cNvGrpSpPr>
          <p:nvPr userDrawn="1"/>
        </p:nvGrpSpPr>
        <p:grpSpPr bwMode="auto">
          <a:xfrm>
            <a:off x="239190" y="5732472"/>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14" name="TextBox 13"/>
          <p:cNvSpPr txBox="1"/>
          <p:nvPr userDrawn="1"/>
        </p:nvSpPr>
        <p:spPr>
          <a:xfrm>
            <a:off x="4079776" y="6084004"/>
            <a:ext cx="2208245" cy="369332"/>
          </a:xfrm>
          <a:prstGeom prst="rect">
            <a:avLst/>
          </a:prstGeom>
          <a:noFill/>
        </p:spPr>
        <p:txBody>
          <a:bodyPr wrap="square" rtlCol="0">
            <a:spAutoFit/>
          </a:bodyPr>
          <a:lstStyle/>
          <a:p>
            <a:r>
              <a:rPr lang="en-GB" sz="1800" dirty="0"/>
              <a:t>#</a:t>
            </a:r>
            <a:r>
              <a:rPr lang="en-GB" sz="1800" dirty="0" err="1"/>
              <a:t>GPGeneral</a:t>
            </a:r>
            <a:endParaRPr lang="en-GB" sz="1800" dirty="0"/>
          </a:p>
        </p:txBody>
      </p:sp>
    </p:spTree>
    <p:extLst>
      <p:ext uri="{BB962C8B-B14F-4D97-AF65-F5344CB8AC3E}">
        <p14:creationId xmlns:p14="http://schemas.microsoft.com/office/powerpoint/2010/main" val="19715449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0" tIns="45715" rIns="91430" bIns="45715"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30" tIns="45715" rIns="91430"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305"/>
            <a:fld id="{1D8BD707-D9CF-40AE-B4C6-C98DA3205C09}" type="datetimeFigureOut">
              <a:rPr lang="en-US" smtClean="0">
                <a:solidFill>
                  <a:prstClr val="black">
                    <a:tint val="75000"/>
                  </a:prstClr>
                </a:solidFill>
              </a:rPr>
              <a:pPr defTabSz="914305"/>
              <a:t>11/20/2020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30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305"/>
            <a:fld id="{B6F15528-21DE-4FAA-801E-634DDDAF4B2B}" type="slidenum">
              <a:rPr lang="en-US" smtClean="0">
                <a:solidFill>
                  <a:prstClr val="black">
                    <a:tint val="75000"/>
                  </a:prstClr>
                </a:solidFill>
              </a:rPr>
              <a:pPr defTabSz="914305"/>
              <a:t>‹#›</a:t>
            </a:fld>
            <a:endParaRPr lang="en-US">
              <a:solidFill>
                <a:prstClr val="black">
                  <a:tint val="75000"/>
                </a:prstClr>
              </a:solidFill>
            </a:endParaRPr>
          </a:p>
        </p:txBody>
      </p:sp>
    </p:spTree>
    <p:extLst>
      <p:ext uri="{BB962C8B-B14F-4D97-AF65-F5344CB8AC3E}">
        <p14:creationId xmlns:p14="http://schemas.microsoft.com/office/powerpoint/2010/main" val="390172787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4101" r:id="rId12"/>
  </p:sldLayoutIdLst>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0B6F61B-54C1-4A3B-B113-7CFDAC113173}" type="datetimeFigureOut">
              <a:rPr lang="en-GB"/>
              <a:pPr>
                <a:defRPr/>
              </a:pPr>
              <a:t>20/11/2020</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319938-FA14-4592-9DFC-6C518B9E00D2}" type="slidenum">
              <a:rPr lang="en-GB"/>
              <a:pPr>
                <a:defRPr/>
              </a:pPr>
              <a:t>‹#›</a:t>
            </a:fld>
            <a:endParaRPr lang="en-GB"/>
          </a:p>
        </p:txBody>
      </p:sp>
      <p:grpSp>
        <p:nvGrpSpPr>
          <p:cNvPr id="2" name="Group 9"/>
          <p:cNvGrpSpPr>
            <a:grpSpLocks/>
          </p:cNvGrpSpPr>
          <p:nvPr userDrawn="1"/>
        </p:nvGrpSpPr>
        <p:grpSpPr bwMode="auto">
          <a:xfrm>
            <a:off x="239185" y="5732464"/>
            <a:ext cx="11592983" cy="892175"/>
            <a:chOff x="354806" y="6431757"/>
            <a:chExt cx="9792494" cy="1003300"/>
          </a:xfrm>
        </p:grpSpPr>
        <p:pic>
          <p:nvPicPr>
            <p:cNvPr id="1032" name="Picture 2" descr="\\HVNLYSVR02\Creative Active Data\WIP\BMJ\Hxxxx BMJ Brand development project\Hxxxx BMJ Brand Development Concept\BMJ_Guidelines_V1\Links\Backgrounds\BMJ_Logo_Blue.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354806" y="6755607"/>
              <a:ext cx="1057275" cy="679450"/>
            </a:xfrm>
            <a:prstGeom prst="rect">
              <a:avLst/>
            </a:prstGeom>
            <a:noFill/>
            <a:ln w="9525">
              <a:noFill/>
              <a:miter lim="800000"/>
              <a:headEnd/>
              <a:tailEnd/>
            </a:ln>
          </p:spPr>
        </p:pic>
        <p:cxnSp>
          <p:nvCxnSpPr>
            <p:cNvPr id="12" name="Straight Connector 11"/>
            <p:cNvCxnSpPr/>
            <p:nvPr userDrawn="1"/>
          </p:nvCxnSpPr>
          <p:spPr>
            <a:xfrm>
              <a:off x="499628" y="6788803"/>
              <a:ext cx="9406302" cy="0"/>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905930" y="6431757"/>
              <a:ext cx="241370" cy="357046"/>
            </a:xfrm>
            <a:prstGeom prst="line">
              <a:avLst/>
            </a:prstGeom>
            <a:ln w="6350">
              <a:solidFill>
                <a:srgbClr val="67686E"/>
              </a:solidFill>
            </a:ln>
          </p:spPr>
          <p:style>
            <a:lnRef idx="1">
              <a:schemeClr val="accent1"/>
            </a:lnRef>
            <a:fillRef idx="0">
              <a:schemeClr val="accent1"/>
            </a:fillRef>
            <a:effectRef idx="0">
              <a:schemeClr val="accent1"/>
            </a:effectRef>
            <a:fontRef idx="minor">
              <a:schemeClr val="tx1"/>
            </a:fontRef>
          </p:style>
        </p:cxnSp>
        <p:pic>
          <p:nvPicPr>
            <p:cNvPr id="1035" name="Picture 13" descr="BMJ Masterclasses_RGB.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7672930" y="6921704"/>
              <a:ext cx="2257552" cy="413950"/>
            </a:xfrm>
            <a:prstGeom prst="rect">
              <a:avLst/>
            </a:prstGeom>
            <a:noFill/>
            <a:ln w="9525">
              <a:noFill/>
              <a:miter lim="800000"/>
              <a:headEnd/>
              <a:tailEnd/>
            </a:ln>
          </p:spPr>
        </p:pic>
      </p:grpSp>
      <p:sp>
        <p:nvSpPr>
          <p:cNvPr id="3" name="Rectangle 2"/>
          <p:cNvSpPr/>
          <p:nvPr userDrawn="1"/>
        </p:nvSpPr>
        <p:spPr>
          <a:xfrm>
            <a:off x="4978401" y="6172200"/>
            <a:ext cx="2188815" cy="338554"/>
          </a:xfrm>
          <a:prstGeom prst="rect">
            <a:avLst/>
          </a:prstGeom>
        </p:spPr>
        <p:txBody>
          <a:bodyPr wrap="square">
            <a:spAutoFit/>
          </a:bodyPr>
          <a:lstStyle/>
          <a:p>
            <a:pPr>
              <a:defRPr/>
            </a:pPr>
            <a:r>
              <a:rPr lang="en-GB" sz="1600" dirty="0">
                <a:solidFill>
                  <a:schemeClr val="tx1">
                    <a:lumMod val="85000"/>
                    <a:lumOff val="15000"/>
                  </a:schemeClr>
                </a:solidFill>
              </a:rPr>
              <a:t>#</a:t>
            </a:r>
            <a:r>
              <a:rPr lang="en-GB" sz="1600" dirty="0" err="1">
                <a:solidFill>
                  <a:schemeClr val="tx1">
                    <a:lumMod val="85000"/>
                    <a:lumOff val="15000"/>
                  </a:schemeClr>
                </a:solidFill>
              </a:rPr>
              <a:t>GPGeneral</a:t>
            </a:r>
            <a:endParaRPr lang="en-GB" sz="1600" dirty="0">
              <a:solidFill>
                <a:schemeClr val="tx1">
                  <a:lumMod val="85000"/>
                  <a:lumOff val="15000"/>
                </a:schemeClr>
              </a:solidFill>
            </a:endParaRPr>
          </a:p>
        </p:txBody>
      </p:sp>
    </p:spTree>
    <p:extLst>
      <p:ext uri="{BB962C8B-B14F-4D97-AF65-F5344CB8AC3E}">
        <p14:creationId xmlns:p14="http://schemas.microsoft.com/office/powerpoint/2010/main" val="166474805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p:titleStyle>
    <p:bodyStyle>
      <a:lvl1pPr marL="342900" indent="-34290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lumMod val="85000"/>
              <a:lumOff val="1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lumMod val="85000"/>
              <a:lumOff val="1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lumMod val="85000"/>
              <a:lumOff val="1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8100"/>
            <a:ext cx="12192000" cy="1143000"/>
          </a:xfrm>
          <a:prstGeom prst="rect">
            <a:avLst/>
          </a:prstGeom>
          <a:gradFill rotWithShape="1">
            <a:gsLst>
              <a:gs pos="0">
                <a:srgbClr val="302D3F"/>
              </a:gs>
              <a:gs pos="50000">
                <a:srgbClr val="66578F"/>
              </a:gs>
              <a:gs pos="100000">
                <a:srgbClr val="302D3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209551" y="1628779"/>
            <a:ext cx="1164801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9" name="Rectangle 5"/>
          <p:cNvSpPr>
            <a:spLocks noGrp="1" noChangeArrowheads="1"/>
          </p:cNvSpPr>
          <p:nvPr>
            <p:ph type="ftr" sz="quarter" idx="3"/>
          </p:nvPr>
        </p:nvSpPr>
        <p:spPr bwMode="auto">
          <a:xfrm>
            <a:off x="4165600" y="6245253"/>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a:latin typeface="Arial" pitchFamily="34" charset="0"/>
                <a:cs typeface="Arial" pitchFamily="34" charset="0"/>
              </a:defRPr>
            </a:lvl1pPr>
          </a:lstStyle>
          <a:p>
            <a:pPr>
              <a:defRPr/>
            </a:pPr>
            <a:endParaRPr lang="en-GB">
              <a:solidFill>
                <a:srgbClr val="000000"/>
              </a:solidFill>
            </a:endParaRPr>
          </a:p>
        </p:txBody>
      </p:sp>
      <p:pic>
        <p:nvPicPr>
          <p:cNvPr id="2" name="Picture 8" descr="Masterclasses-New-200-pixe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4433" y="6308727"/>
            <a:ext cx="2540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bmj_learning_rgb"/>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35689" y="6308772"/>
            <a:ext cx="190923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3"/>
          <p:cNvSpPr txBox="1">
            <a:spLocks noChangeArrowheads="1"/>
          </p:cNvSpPr>
          <p:nvPr userDrawn="1"/>
        </p:nvSpPr>
        <p:spPr bwMode="auto">
          <a:xfrm>
            <a:off x="8208477" y="1125568"/>
            <a:ext cx="2688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sz="2400" b="1">
              <a:solidFill>
                <a:srgbClr val="000000"/>
              </a:solidFill>
            </a:endParaRPr>
          </a:p>
        </p:txBody>
      </p:sp>
    </p:spTree>
    <p:extLst>
      <p:ext uri="{BB962C8B-B14F-4D97-AF65-F5344CB8AC3E}">
        <p14:creationId xmlns:p14="http://schemas.microsoft.com/office/powerpoint/2010/main" val="230535793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Lst>
  <p:txStyles>
    <p:titleStyle>
      <a:lvl1pPr marL="218012" indent="-218012" algn="l" rtl="0" eaLnBrk="0" fontAlgn="base" hangingPunct="0">
        <a:spcBef>
          <a:spcPct val="0"/>
        </a:spcBef>
        <a:spcAft>
          <a:spcPct val="0"/>
        </a:spcAft>
        <a:defRPr sz="4800">
          <a:solidFill>
            <a:schemeClr val="bg1"/>
          </a:solidFill>
          <a:latin typeface="+mj-lt"/>
          <a:ea typeface="+mj-ea"/>
          <a:cs typeface="+mj-cs"/>
        </a:defRPr>
      </a:lvl1pPr>
      <a:lvl2pPr marL="218012" indent="-218012" algn="l" rtl="0" eaLnBrk="0" fontAlgn="base" hangingPunct="0">
        <a:spcBef>
          <a:spcPct val="0"/>
        </a:spcBef>
        <a:spcAft>
          <a:spcPct val="0"/>
        </a:spcAft>
        <a:defRPr sz="4800">
          <a:solidFill>
            <a:schemeClr val="bg1"/>
          </a:solidFill>
          <a:latin typeface="Arial" pitchFamily="34" charset="0"/>
          <a:cs typeface="Arial" pitchFamily="34" charset="0"/>
        </a:defRPr>
      </a:lvl2pPr>
      <a:lvl3pPr marL="218012" indent="-218012" algn="l" rtl="0" eaLnBrk="0" fontAlgn="base" hangingPunct="0">
        <a:spcBef>
          <a:spcPct val="0"/>
        </a:spcBef>
        <a:spcAft>
          <a:spcPct val="0"/>
        </a:spcAft>
        <a:defRPr sz="4800">
          <a:solidFill>
            <a:schemeClr val="bg1"/>
          </a:solidFill>
          <a:latin typeface="Arial" pitchFamily="34" charset="0"/>
          <a:cs typeface="Arial" pitchFamily="34" charset="0"/>
        </a:defRPr>
      </a:lvl3pPr>
      <a:lvl4pPr marL="218012" indent="-218012" algn="l" rtl="0" eaLnBrk="0" fontAlgn="base" hangingPunct="0">
        <a:spcBef>
          <a:spcPct val="0"/>
        </a:spcBef>
        <a:spcAft>
          <a:spcPct val="0"/>
        </a:spcAft>
        <a:defRPr sz="4800">
          <a:solidFill>
            <a:schemeClr val="bg1"/>
          </a:solidFill>
          <a:latin typeface="Arial" pitchFamily="34" charset="0"/>
          <a:cs typeface="Arial" pitchFamily="34" charset="0"/>
        </a:defRPr>
      </a:lvl4pPr>
      <a:lvl5pPr marL="218012" indent="-218012" algn="l" rtl="0" eaLnBrk="0" fontAlgn="base" hangingPunct="0">
        <a:spcBef>
          <a:spcPct val="0"/>
        </a:spcBef>
        <a:spcAft>
          <a:spcPct val="0"/>
        </a:spcAft>
        <a:defRPr sz="4800">
          <a:solidFill>
            <a:schemeClr val="bg1"/>
          </a:solidFill>
          <a:latin typeface="Arial" pitchFamily="34" charset="0"/>
          <a:cs typeface="Arial" pitchFamily="34" charset="0"/>
        </a:defRPr>
      </a:lvl5pPr>
      <a:lvl6pPr marL="827597" algn="l" rtl="0" fontAlgn="base">
        <a:spcBef>
          <a:spcPct val="0"/>
        </a:spcBef>
        <a:spcAft>
          <a:spcPct val="0"/>
        </a:spcAft>
        <a:defRPr sz="4800">
          <a:solidFill>
            <a:schemeClr val="bg1"/>
          </a:solidFill>
          <a:latin typeface="Arial" pitchFamily="34" charset="0"/>
          <a:cs typeface="Arial" pitchFamily="34" charset="0"/>
        </a:defRPr>
      </a:lvl6pPr>
      <a:lvl7pPr marL="1437181" algn="l" rtl="0" fontAlgn="base">
        <a:spcBef>
          <a:spcPct val="0"/>
        </a:spcBef>
        <a:spcAft>
          <a:spcPct val="0"/>
        </a:spcAft>
        <a:defRPr sz="4800">
          <a:solidFill>
            <a:schemeClr val="bg1"/>
          </a:solidFill>
          <a:latin typeface="Arial" pitchFamily="34" charset="0"/>
          <a:cs typeface="Arial" pitchFamily="34" charset="0"/>
        </a:defRPr>
      </a:lvl7pPr>
      <a:lvl8pPr marL="2046766" algn="l" rtl="0" fontAlgn="base">
        <a:spcBef>
          <a:spcPct val="0"/>
        </a:spcBef>
        <a:spcAft>
          <a:spcPct val="0"/>
        </a:spcAft>
        <a:defRPr sz="4800">
          <a:solidFill>
            <a:schemeClr val="bg1"/>
          </a:solidFill>
          <a:latin typeface="Arial" pitchFamily="34" charset="0"/>
          <a:cs typeface="Arial" pitchFamily="34" charset="0"/>
        </a:defRPr>
      </a:lvl8pPr>
      <a:lvl9pPr marL="2656351" algn="l" rtl="0" fontAlgn="base">
        <a:spcBef>
          <a:spcPct val="0"/>
        </a:spcBef>
        <a:spcAft>
          <a:spcPct val="0"/>
        </a:spcAft>
        <a:defRPr sz="4800">
          <a:solidFill>
            <a:schemeClr val="bg1"/>
          </a:solidFill>
          <a:latin typeface="Arial" pitchFamily="34" charset="0"/>
          <a:cs typeface="Arial" pitchFamily="34" charset="0"/>
        </a:defRPr>
      </a:lvl9pPr>
    </p:titleStyle>
    <p:bodyStyle>
      <a:lvl1pPr marL="457189" indent="-457189" algn="l" rtl="0" eaLnBrk="0" fontAlgn="base" hangingPunct="0">
        <a:spcBef>
          <a:spcPct val="20000"/>
        </a:spcBef>
        <a:spcAft>
          <a:spcPct val="0"/>
        </a:spcAft>
        <a:buClr>
          <a:srgbClr val="66578F"/>
        </a:buClr>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lr>
          <a:srgbClr val="66578F"/>
        </a:buClr>
        <a:buChar char="•"/>
        <a:defRPr sz="3733">
          <a:solidFill>
            <a:schemeClr val="tx1"/>
          </a:solidFill>
          <a:latin typeface="+mn-lt"/>
          <a:cs typeface="+mn-cs"/>
        </a:defRPr>
      </a:lvl2pPr>
      <a:lvl3pPr marL="1523962" indent="-304792" algn="l" rtl="0" eaLnBrk="0" fontAlgn="base" hangingPunct="0">
        <a:spcBef>
          <a:spcPct val="20000"/>
        </a:spcBef>
        <a:spcAft>
          <a:spcPct val="0"/>
        </a:spcAft>
        <a:buClr>
          <a:srgbClr val="66578F"/>
        </a:buClr>
        <a:buChar char="•"/>
        <a:defRPr sz="3200">
          <a:solidFill>
            <a:schemeClr val="tx1"/>
          </a:solidFill>
          <a:latin typeface="+mn-lt"/>
          <a:cs typeface="+mn-cs"/>
        </a:defRPr>
      </a:lvl3pPr>
      <a:lvl4pPr marL="2133547" indent="-304792" algn="l" rtl="0" eaLnBrk="0" fontAlgn="base" hangingPunct="0">
        <a:spcBef>
          <a:spcPct val="20000"/>
        </a:spcBef>
        <a:spcAft>
          <a:spcPct val="0"/>
        </a:spcAft>
        <a:buClr>
          <a:srgbClr val="66578F"/>
        </a:buClr>
        <a:buChar char="•"/>
        <a:defRPr sz="2667">
          <a:solidFill>
            <a:schemeClr val="tx1"/>
          </a:solidFill>
          <a:latin typeface="+mn-lt"/>
          <a:cs typeface="+mn-cs"/>
        </a:defRPr>
      </a:lvl4pPr>
      <a:lvl5pPr marL="2743131" indent="-304792" algn="l" rtl="0" eaLnBrk="0" fontAlgn="base" hangingPunct="0">
        <a:spcBef>
          <a:spcPct val="20000"/>
        </a:spcBef>
        <a:spcAft>
          <a:spcPct val="0"/>
        </a:spcAft>
        <a:buClr>
          <a:srgbClr val="66578F"/>
        </a:buClr>
        <a:buChar char="•"/>
        <a:defRPr sz="2667">
          <a:solidFill>
            <a:schemeClr val="tx1"/>
          </a:solidFill>
          <a:latin typeface="+mn-lt"/>
          <a:cs typeface="+mn-cs"/>
        </a:defRPr>
      </a:lvl5pPr>
      <a:lvl6pPr marL="3352716" indent="-304792" algn="l" rtl="0" fontAlgn="base">
        <a:spcBef>
          <a:spcPct val="20000"/>
        </a:spcBef>
        <a:spcAft>
          <a:spcPct val="0"/>
        </a:spcAft>
        <a:buClr>
          <a:srgbClr val="66578F"/>
        </a:buClr>
        <a:buChar char="•"/>
        <a:defRPr sz="2667">
          <a:solidFill>
            <a:schemeClr val="tx1"/>
          </a:solidFill>
          <a:latin typeface="+mn-lt"/>
          <a:cs typeface="+mn-cs"/>
        </a:defRPr>
      </a:lvl6pPr>
      <a:lvl7pPr marL="3962301" indent="-304792" algn="l" rtl="0" fontAlgn="base">
        <a:spcBef>
          <a:spcPct val="20000"/>
        </a:spcBef>
        <a:spcAft>
          <a:spcPct val="0"/>
        </a:spcAft>
        <a:buClr>
          <a:srgbClr val="66578F"/>
        </a:buClr>
        <a:buChar char="•"/>
        <a:defRPr sz="2667">
          <a:solidFill>
            <a:schemeClr val="tx1"/>
          </a:solidFill>
          <a:latin typeface="+mn-lt"/>
          <a:cs typeface="+mn-cs"/>
        </a:defRPr>
      </a:lvl7pPr>
      <a:lvl8pPr marL="4571886" indent="-304792" algn="l" rtl="0" fontAlgn="base">
        <a:spcBef>
          <a:spcPct val="20000"/>
        </a:spcBef>
        <a:spcAft>
          <a:spcPct val="0"/>
        </a:spcAft>
        <a:buClr>
          <a:srgbClr val="66578F"/>
        </a:buClr>
        <a:buChar char="•"/>
        <a:defRPr sz="2667">
          <a:solidFill>
            <a:schemeClr val="tx1"/>
          </a:solidFill>
          <a:latin typeface="+mn-lt"/>
          <a:cs typeface="+mn-cs"/>
        </a:defRPr>
      </a:lvl8pPr>
      <a:lvl9pPr marL="5181470" indent="-304792" algn="l" rtl="0" fontAlgn="base">
        <a:spcBef>
          <a:spcPct val="20000"/>
        </a:spcBef>
        <a:spcAft>
          <a:spcPct val="0"/>
        </a:spcAft>
        <a:buClr>
          <a:srgbClr val="66578F"/>
        </a:buClr>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62907201"/>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1" r:id="rId3"/>
    <p:sldLayoutId id="214748393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B366AA-5251-4730-8670-BC7C595F6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DCCC310-9C02-4F9D-8281-181EDCFF2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194C823-EEC8-4A48-B0A4-8CD0D54F8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27479-6879-423E-B558-FF5309B79919}" type="datetimeFigureOut">
              <a:rPr lang="en-GB" smtClean="0">
                <a:solidFill>
                  <a:prstClr val="black">
                    <a:tint val="75000"/>
                  </a:prstClr>
                </a:solidFill>
              </a:rPr>
              <a:pPr/>
              <a:t>20/11/2020</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9C319CD7-DF72-497B-A8CE-F280681870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5667A9E7-45A8-496A-95D8-1777AF8C22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5E90C-E3C8-424B-BABE-0FC52A4CEC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96749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diabetesonthenet.com/journals/issue/607/article-details/glance-factsheet-covid-19-and-diabetes-dpc" TargetMode="External"/><Relationship Id="rId1" Type="http://schemas.openxmlformats.org/officeDocument/2006/relationships/slideLayout" Target="../slideLayouts/slideLayout11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17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155.xml"/><Relationship Id="rId5" Type="http://schemas.openxmlformats.org/officeDocument/2006/relationships/image" Target="../media/image23.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3" Type="http://schemas.openxmlformats.org/officeDocument/2006/relationships/hyperlink" Target="https://trend-uk.org/trend-uk-releases-updated-sick-day-rules-leaflets/" TargetMode="External"/><Relationship Id="rId7" Type="http://schemas.openxmlformats.org/officeDocument/2006/relationships/hyperlink" Target="https://www.youtube.com/channel/UCJMLq3_dLzCviyTDobsuyVA?view_as=subscriber" TargetMode="External"/><Relationship Id="rId2" Type="http://schemas.openxmlformats.org/officeDocument/2006/relationships/hyperlink" Target="https://www.diabetes.org.uk/guide-to-diabetes/complications/feet/touch-the-toes" TargetMode="External"/><Relationship Id="rId1" Type="http://schemas.openxmlformats.org/officeDocument/2006/relationships/slideLayout" Target="../slideLayouts/slideLayout127.xml"/><Relationship Id="rId6" Type="http://schemas.openxmlformats.org/officeDocument/2006/relationships/hyperlink" Target="http://www.medic.video/c-type2" TargetMode="External"/><Relationship Id="rId5" Type="http://schemas.openxmlformats.org/officeDocument/2006/relationships/hyperlink" Target="https://www.diabetes.org.uk/professionals/resources/resources-to-improve-your-clinical-practice/information-prescriptions-qa" TargetMode="External"/><Relationship Id="rId4" Type="http://schemas.openxmlformats.org/officeDocument/2006/relationships/hyperlink" Target="https://www.diabetes.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155.xml"/><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5.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1.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155.xml"/><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155.xml"/><Relationship Id="rId5" Type="http://schemas.openxmlformats.org/officeDocument/2006/relationships/image" Target="../media/image23.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3.xml"/><Relationship Id="rId1" Type="http://schemas.openxmlformats.org/officeDocument/2006/relationships/tags" Target="../tags/tag4.xml"/><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133.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97.xml"/></Relationships>
</file>

<file path=ppt/slides/_rels/slide4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41.xml"/></Relationships>
</file>

<file path=ppt/slides/_rels/slide4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41.xml"/></Relationships>
</file>

<file path=ppt/slides/_rels/slide4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155.xml"/><Relationship Id="rId5" Type="http://schemas.openxmlformats.org/officeDocument/2006/relationships/image" Target="../media/image23.jpeg"/><Relationship Id="rId4" Type="http://schemas.openxmlformats.org/officeDocument/2006/relationships/image" Target="../media/image20.jpeg"/></Relationships>
</file>

<file path=ppt/slides/_rels/slide4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74.pn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0.xml"/><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doi.org/10.1136/bmj.i6583" TargetMode="Externa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70.xml"/></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170.xml"/><Relationship Id="rId4" Type="http://schemas.openxmlformats.org/officeDocument/2006/relationships/image" Target="../media/image78.png"/></Relationships>
</file>

<file path=ppt/slides/_rels/slide53.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46.xml"/><Relationship Id="rId4" Type="http://schemas.openxmlformats.org/officeDocument/2006/relationships/image" Target="../media/image81.emf"/></Relationships>
</file>

<file path=ppt/slides/_rels/slide54.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46.xml"/><Relationship Id="rId5" Type="http://schemas.openxmlformats.org/officeDocument/2006/relationships/image" Target="../media/image84.emf"/><Relationship Id="rId4" Type="http://schemas.openxmlformats.org/officeDocument/2006/relationships/image" Target="../media/image83.emf"/></Relationships>
</file>

<file path=ppt/slides/_rels/slide55.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245.xml"/><Relationship Id="rId5" Type="http://schemas.openxmlformats.org/officeDocument/2006/relationships/image" Target="../media/image18.jpeg"/><Relationship Id="rId4" Type="http://schemas.openxmlformats.org/officeDocument/2006/relationships/image" Target="../media/image17.jpeg"/></Relationships>
</file>

<file path=ppt/slides/_rels/slide5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249.xml"/><Relationship Id="rId4" Type="http://schemas.openxmlformats.org/officeDocument/2006/relationships/image" Target="../media/image89.emf"/></Relationships>
</file>

<file path=ppt/slides/_rels/slide5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slideLayout" Target="../slideLayouts/slideLayout245.xml"/><Relationship Id="rId5" Type="http://schemas.openxmlformats.org/officeDocument/2006/relationships/image" Target="../media/image18.jpeg"/><Relationship Id="rId4" Type="http://schemas.openxmlformats.org/officeDocument/2006/relationships/image" Target="../media/image91.emf"/></Relationships>
</file>

<file path=ppt/slides/_rels/slide58.xml.rels><?xml version="1.0" encoding="UTF-8" standalone="yes"?>
<Relationships xmlns="http://schemas.openxmlformats.org/package/2006/relationships"><Relationship Id="rId3" Type="http://schemas.openxmlformats.org/officeDocument/2006/relationships/image" Target="../media/image93.emf"/><Relationship Id="rId7" Type="http://schemas.openxmlformats.org/officeDocument/2006/relationships/image" Target="../media/image18.jpeg"/><Relationship Id="rId2" Type="http://schemas.openxmlformats.org/officeDocument/2006/relationships/image" Target="../media/image92.emf"/><Relationship Id="rId1" Type="http://schemas.openxmlformats.org/officeDocument/2006/relationships/slideLayout" Target="../slideLayouts/slideLayout245.xml"/><Relationship Id="rId6" Type="http://schemas.openxmlformats.org/officeDocument/2006/relationships/image" Target="../media/image96.emf"/><Relationship Id="rId5" Type="http://schemas.openxmlformats.org/officeDocument/2006/relationships/image" Target="../media/image95.emf"/><Relationship Id="rId4" Type="http://schemas.openxmlformats.org/officeDocument/2006/relationships/image" Target="../media/image94.emf"/></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155.xml"/><Relationship Id="rId5" Type="http://schemas.openxmlformats.org/officeDocument/2006/relationships/image" Target="../media/image23.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0.jpeg"/><Relationship Id="rId2" Type="http://schemas.openxmlformats.org/officeDocument/2006/relationships/image" Target="../media/image28.jpeg"/><Relationship Id="rId1" Type="http://schemas.openxmlformats.org/officeDocument/2006/relationships/slideLayout" Target="../slideLayouts/slideLayout155.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s://doi.org/10.1056/NEJMc20078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1986" y="278756"/>
            <a:ext cx="7772400" cy="912000"/>
          </a:xfrm>
        </p:spPr>
        <p:txBody>
          <a:bodyPr>
            <a:noAutofit/>
          </a:bodyPr>
          <a:lstStyle/>
          <a:p>
            <a:r>
              <a:rPr lang="en-GB" sz="3600" b="1" dirty="0">
                <a:solidFill>
                  <a:srgbClr val="C00000"/>
                </a:solidFill>
                <a:latin typeface="+mn-lt"/>
              </a:rPr>
              <a:t>Diabetes Care </a:t>
            </a:r>
            <a:r>
              <a:rPr lang="en-GB" sz="3600" b="1" dirty="0" smtClean="0">
                <a:solidFill>
                  <a:srgbClr val="C00000"/>
                </a:solidFill>
                <a:latin typeface="+mn-lt"/>
              </a:rPr>
              <a:t>in Primary and Secondary Care in </a:t>
            </a:r>
            <a:r>
              <a:rPr lang="en-GB" sz="3600" b="1" dirty="0">
                <a:solidFill>
                  <a:srgbClr val="C00000"/>
                </a:solidFill>
                <a:latin typeface="+mn-lt"/>
              </a:rPr>
              <a:t>the time of COVID- 19 </a:t>
            </a:r>
          </a:p>
        </p:txBody>
      </p:sp>
      <p:sp>
        <p:nvSpPr>
          <p:cNvPr id="6" name="Title 1"/>
          <p:cNvSpPr txBox="1">
            <a:spLocks/>
          </p:cNvSpPr>
          <p:nvPr/>
        </p:nvSpPr>
        <p:spPr>
          <a:xfrm>
            <a:off x="1793901" y="2426270"/>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3051175" algn="l"/>
              </a:tabLst>
            </a:pPr>
            <a:r>
              <a:rPr lang="en-GB" sz="3200" b="1" dirty="0"/>
              <a:t>Professor </a:t>
            </a:r>
            <a:r>
              <a:rPr lang="en-GB" sz="3200" b="1" dirty="0" err="1"/>
              <a:t>Vinod</a:t>
            </a:r>
            <a:r>
              <a:rPr lang="en-GB" sz="3200" b="1" dirty="0"/>
              <a:t> Patel</a:t>
            </a:r>
            <a:endParaRPr lang="en-GB" sz="3200" b="1" i="1" dirty="0"/>
          </a:p>
          <a:p>
            <a:r>
              <a:rPr lang="en-GB" sz="1400" i="1" dirty="0"/>
              <a:t>FHEA FRCP MD MRCGP DRCOG </a:t>
            </a:r>
            <a:r>
              <a:rPr lang="en-GB" sz="1400" i="1" dirty="0" err="1"/>
              <a:t>PSc</a:t>
            </a:r>
            <a:endParaRPr lang="en-GB" sz="1400" i="1" dirty="0"/>
          </a:p>
          <a:p>
            <a:r>
              <a:rPr lang="en-GB" sz="1400" b="1" i="1" dirty="0"/>
              <a:t>Professor, Diabetes and Clinical Skills</a:t>
            </a:r>
          </a:p>
          <a:p>
            <a:r>
              <a:rPr lang="en-GB" sz="1400" b="1" i="1" dirty="0"/>
              <a:t>Hon Consultant in Endocrinology and Diabetes</a:t>
            </a:r>
          </a:p>
          <a:p>
            <a:r>
              <a:rPr lang="en-GB" sz="1400" i="1" dirty="0"/>
              <a:t>Warwick Medical School, George Eliot Hospital NHS Trust, Nuneaton</a:t>
            </a:r>
          </a:p>
          <a:p>
            <a:r>
              <a:rPr lang="en-GB" sz="1400" b="1" i="1" dirty="0"/>
              <a:t>CD Diabetes NHS England and NHS Improvement (West Midlands)</a:t>
            </a:r>
          </a:p>
          <a:p>
            <a:endParaRPr lang="en-GB" sz="2000" dirty="0"/>
          </a:p>
        </p:txBody>
      </p:sp>
      <p:pic>
        <p:nvPicPr>
          <p:cNvPr id="12" name="Picture Placeholder 5" descr="A close up of a flower&#10;&#10;Description automatically generated">
            <a:extLst>
              <a:ext uri="{FF2B5EF4-FFF2-40B4-BE49-F238E27FC236}">
                <a16:creationId xmlns:a16="http://schemas.microsoft.com/office/drawing/2014/main" xmlns="" id="{D8339F5A-021A-452B-8201-01A95EFA672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0260" y="1778106"/>
            <a:ext cx="1416604" cy="1075241"/>
          </a:xfrm>
          <a:prstGeom prst="rect">
            <a:avLst/>
          </a:prstGeom>
        </p:spPr>
      </p:pic>
      <p:pic>
        <p:nvPicPr>
          <p:cNvPr id="13" name="Picture 12" descr="A picture containing animal&#10;&#10;Description automatically generated">
            <a:extLst>
              <a:ext uri="{FF2B5EF4-FFF2-40B4-BE49-F238E27FC236}">
                <a16:creationId xmlns:a16="http://schemas.microsoft.com/office/drawing/2014/main" xmlns="" id="{F245F2A0-F42C-47AB-B822-09A6E80A9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1481" y="1756299"/>
            <a:ext cx="1896534" cy="1066800"/>
          </a:xfrm>
          <a:prstGeom prst="rect">
            <a:avLst/>
          </a:prstGeom>
        </p:spPr>
      </p:pic>
      <p:pic>
        <p:nvPicPr>
          <p:cNvPr id="10" name="Picture 3" descr="\\gehfile2\users\patelv\Desktop\Jonathan National Diabetes\mustar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9063" y="3608730"/>
            <a:ext cx="1398252" cy="10486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ehfile2\users\patelv\Desktop\breath_AF-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61082" y="3468829"/>
            <a:ext cx="1517331" cy="9765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51032" y="4740676"/>
            <a:ext cx="2391019" cy="1615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2" descr="\\gehfile2\users\patelv\Desktop\3D_medical_animation_coronavirus_structure.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15230" y="4893811"/>
            <a:ext cx="2110622" cy="1187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encrypted-tbn0.gstatic.com/images?q=tbn%3AANd9GcQHT4-wU995Nipvr5FmxtA3hf1SecrQPsVilVS_Iy4nraxioFyUcgw3tcEpAvPRmXdkhYqhd67t&amp;usqp=CAc"/>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1075" y="4961744"/>
            <a:ext cx="1309823" cy="153523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3195962" y="3222107"/>
            <a:ext cx="528221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000" dirty="0"/>
          </a:p>
        </p:txBody>
      </p:sp>
    </p:spTree>
    <p:extLst>
      <p:ext uri="{BB962C8B-B14F-4D97-AF65-F5344CB8AC3E}">
        <p14:creationId xmlns:p14="http://schemas.microsoft.com/office/powerpoint/2010/main" val="393889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telv\Downloads\annual-number-of-deaths-by-caus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66900" y="685801"/>
            <a:ext cx="8305800" cy="58629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7391400" y="-152400"/>
            <a:ext cx="3200400" cy="1143000"/>
          </a:xfrm>
          <a:prstGeom prst="rect">
            <a:avLst/>
          </a:prstGeom>
        </p:spPr>
        <p:txBody>
          <a:bodyPr vert="horz" lIns="91430" tIns="45715" rIns="91430" bIns="45715" rtlCol="0" anchor="ctr">
            <a:noAutofit/>
          </a:bodyPr>
          <a:lstStyle>
            <a:lvl1pPr algn="ctr" defTabSz="914305" rtl="0" eaLnBrk="1" latinLnBrk="0" hangingPunct="1">
              <a:spcBef>
                <a:spcPct val="0"/>
              </a:spcBef>
              <a:buNone/>
              <a:defRPr sz="4400" kern="1200">
                <a:solidFill>
                  <a:schemeClr val="tx1"/>
                </a:solidFill>
                <a:latin typeface="+mj-lt"/>
                <a:ea typeface="+mj-ea"/>
                <a:cs typeface="+mj-cs"/>
              </a:defRPr>
            </a:lvl1pPr>
          </a:lstStyle>
          <a:p>
            <a:pPr>
              <a:defRPr/>
            </a:pPr>
            <a:r>
              <a:rPr lang="en-GB" sz="2400" b="1" dirty="0">
                <a:solidFill>
                  <a:srgbClr val="C00000"/>
                </a:solidFill>
                <a:latin typeface="Calibri"/>
              </a:rPr>
              <a:t>Global Causes of Death </a:t>
            </a:r>
          </a:p>
        </p:txBody>
      </p:sp>
      <p:sp>
        <p:nvSpPr>
          <p:cNvPr id="3" name="TextBox 2"/>
          <p:cNvSpPr txBox="1"/>
          <p:nvPr/>
        </p:nvSpPr>
        <p:spPr>
          <a:xfrm>
            <a:off x="7804464" y="2971801"/>
            <a:ext cx="2787336" cy="2031325"/>
          </a:xfrm>
          <a:prstGeom prst="rect">
            <a:avLst/>
          </a:prstGeom>
          <a:noFill/>
        </p:spPr>
        <p:txBody>
          <a:bodyPr wrap="square" rtlCol="0">
            <a:spAutoFit/>
          </a:bodyPr>
          <a:lstStyle/>
          <a:p>
            <a:pPr>
              <a:defRPr/>
            </a:pPr>
            <a:r>
              <a:rPr lang="en-GB" b="1" dirty="0">
                <a:solidFill>
                  <a:srgbClr val="C00000"/>
                </a:solidFill>
              </a:rPr>
              <a:t>Global: </a:t>
            </a:r>
            <a:r>
              <a:rPr lang="en-GB" b="1" dirty="0" smtClean="0">
                <a:solidFill>
                  <a:srgbClr val="C00000"/>
                </a:solidFill>
              </a:rPr>
              <a:t>9th </a:t>
            </a:r>
            <a:r>
              <a:rPr lang="en-GB" b="1" dirty="0">
                <a:solidFill>
                  <a:srgbClr val="C00000"/>
                </a:solidFill>
              </a:rPr>
              <a:t>Rank</a:t>
            </a:r>
          </a:p>
          <a:p>
            <a:pPr>
              <a:defRPr/>
            </a:pPr>
            <a:r>
              <a:rPr lang="en-GB" b="1" dirty="0">
                <a:solidFill>
                  <a:srgbClr val="C00000"/>
                </a:solidFill>
              </a:rPr>
              <a:t>Coronavirus Deaths*</a:t>
            </a:r>
          </a:p>
          <a:p>
            <a:pPr>
              <a:defRPr/>
            </a:pPr>
            <a:r>
              <a:rPr lang="en-GB" dirty="0" smtClean="0">
                <a:solidFill>
                  <a:prstClr val="black"/>
                </a:solidFill>
              </a:rPr>
              <a:t>November 20</a:t>
            </a:r>
            <a:r>
              <a:rPr lang="en-GB" baseline="30000" dirty="0" smtClean="0">
                <a:solidFill>
                  <a:prstClr val="black"/>
                </a:solidFill>
              </a:rPr>
              <a:t>th</a:t>
            </a:r>
            <a:r>
              <a:rPr lang="en-GB" dirty="0" smtClean="0">
                <a:solidFill>
                  <a:prstClr val="black"/>
                </a:solidFill>
              </a:rPr>
              <a:t> 2020</a:t>
            </a:r>
            <a:endParaRPr lang="en-GB" dirty="0">
              <a:solidFill>
                <a:prstClr val="black"/>
              </a:solidFill>
            </a:endParaRPr>
          </a:p>
          <a:p>
            <a:pPr>
              <a:defRPr/>
            </a:pPr>
            <a:endParaRPr lang="en-GB" b="1" dirty="0">
              <a:solidFill>
                <a:srgbClr val="C00000"/>
              </a:solidFill>
            </a:endParaRPr>
          </a:p>
          <a:p>
            <a:pPr>
              <a:defRPr/>
            </a:pPr>
            <a:r>
              <a:rPr lang="en-GB" b="1" dirty="0" smtClean="0">
                <a:solidFill>
                  <a:srgbClr val="C00000"/>
                </a:solidFill>
              </a:rPr>
              <a:t>1 </a:t>
            </a:r>
            <a:r>
              <a:rPr lang="en-GB" b="1" dirty="0" smtClean="0">
                <a:solidFill>
                  <a:srgbClr val="C00000"/>
                </a:solidFill>
              </a:rPr>
              <a:t>361 000 </a:t>
            </a:r>
            <a:r>
              <a:rPr lang="en-GB" b="1" dirty="0">
                <a:solidFill>
                  <a:srgbClr val="C00000"/>
                </a:solidFill>
              </a:rPr>
              <a:t>people</a:t>
            </a:r>
          </a:p>
          <a:p>
            <a:pPr>
              <a:defRPr/>
            </a:pPr>
            <a:r>
              <a:rPr lang="en-GB" b="1" dirty="0" smtClean="0">
                <a:solidFill>
                  <a:srgbClr val="C00000"/>
                </a:solidFill>
              </a:rPr>
              <a:t>9 </a:t>
            </a:r>
            <a:r>
              <a:rPr lang="en-GB" b="1" dirty="0">
                <a:solidFill>
                  <a:srgbClr val="C00000"/>
                </a:solidFill>
              </a:rPr>
              <a:t>Months</a:t>
            </a:r>
          </a:p>
          <a:p>
            <a:pPr>
              <a:defRPr/>
            </a:pPr>
            <a:endParaRPr lang="en-GB" dirty="0">
              <a:solidFill>
                <a:prstClr val="black"/>
              </a:solidFill>
            </a:endParaRPr>
          </a:p>
        </p:txBody>
      </p:sp>
      <p:cxnSp>
        <p:nvCxnSpPr>
          <p:cNvPr id="6" name="Straight Arrow Connector 5"/>
          <p:cNvCxnSpPr/>
          <p:nvPr/>
        </p:nvCxnSpPr>
        <p:spPr>
          <a:xfrm flipH="1">
            <a:off x="5094700" y="2500712"/>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6485300"/>
            <a:ext cx="3238500" cy="276999"/>
          </a:xfrm>
          <a:prstGeom prst="rect">
            <a:avLst/>
          </a:prstGeom>
          <a:noFill/>
        </p:spPr>
        <p:txBody>
          <a:bodyPr wrap="square" rtlCol="0">
            <a:spAutoFit/>
          </a:bodyPr>
          <a:lstStyle/>
          <a:p>
            <a:pPr>
              <a:defRPr/>
            </a:pPr>
            <a:r>
              <a:rPr lang="en-GB" sz="1200" dirty="0">
                <a:solidFill>
                  <a:prstClr val="black"/>
                </a:solidFill>
              </a:rPr>
              <a:t>*CNA </a:t>
            </a:r>
            <a:r>
              <a:rPr lang="en-GB" sz="1200" dirty="0" err="1">
                <a:solidFill>
                  <a:prstClr val="black"/>
                </a:solidFill>
              </a:rPr>
              <a:t>Infographic</a:t>
            </a:r>
            <a:r>
              <a:rPr lang="en-GB" sz="1200" dirty="0">
                <a:solidFill>
                  <a:prstClr val="black"/>
                </a:solidFill>
              </a:rPr>
              <a:t> 2020</a:t>
            </a:r>
          </a:p>
        </p:txBody>
      </p:sp>
    </p:spTree>
    <p:extLst>
      <p:ext uri="{BB962C8B-B14F-4D97-AF65-F5344CB8AC3E}">
        <p14:creationId xmlns:p14="http://schemas.microsoft.com/office/powerpoint/2010/main" val="218258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telv\Downloads\annual-number-of-deaths-by-cause (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990600"/>
            <a:ext cx="7620000" cy="53788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391400" y="-152400"/>
            <a:ext cx="3200400" cy="1143000"/>
          </a:xfrm>
          <a:prstGeom prst="rect">
            <a:avLst/>
          </a:prstGeom>
        </p:spPr>
        <p:txBody>
          <a:bodyPr vert="horz" lIns="91430" tIns="45715" rIns="91430" bIns="45715" rtlCol="0" anchor="ctr">
            <a:noAutofit/>
          </a:bodyPr>
          <a:lstStyle>
            <a:lvl1pPr algn="ctr" defTabSz="914305" rtl="0" eaLnBrk="1" latinLnBrk="0" hangingPunct="1">
              <a:spcBef>
                <a:spcPct val="0"/>
              </a:spcBef>
              <a:buNone/>
              <a:defRPr sz="4400" kern="1200">
                <a:solidFill>
                  <a:schemeClr val="tx1"/>
                </a:solidFill>
                <a:latin typeface="+mj-lt"/>
                <a:ea typeface="+mj-ea"/>
                <a:cs typeface="+mj-cs"/>
              </a:defRPr>
            </a:lvl1pPr>
          </a:lstStyle>
          <a:p>
            <a:pPr>
              <a:defRPr/>
            </a:pPr>
            <a:r>
              <a:rPr lang="en-GB" sz="2400" b="1" dirty="0">
                <a:solidFill>
                  <a:srgbClr val="C00000"/>
                </a:solidFill>
                <a:latin typeface="Calibri"/>
              </a:rPr>
              <a:t>Global Causes of Death </a:t>
            </a:r>
          </a:p>
        </p:txBody>
      </p:sp>
      <p:sp>
        <p:nvSpPr>
          <p:cNvPr id="6" name="TextBox 5"/>
          <p:cNvSpPr txBox="1"/>
          <p:nvPr/>
        </p:nvSpPr>
        <p:spPr>
          <a:xfrm>
            <a:off x="7273771" y="2672919"/>
            <a:ext cx="2787336" cy="2031325"/>
          </a:xfrm>
          <a:prstGeom prst="rect">
            <a:avLst/>
          </a:prstGeom>
          <a:noFill/>
        </p:spPr>
        <p:txBody>
          <a:bodyPr wrap="square" rtlCol="0">
            <a:spAutoFit/>
          </a:bodyPr>
          <a:lstStyle/>
          <a:p>
            <a:pPr>
              <a:defRPr/>
            </a:pPr>
            <a:r>
              <a:rPr lang="en-GB" b="1" dirty="0">
                <a:solidFill>
                  <a:srgbClr val="C00000"/>
                </a:solidFill>
              </a:rPr>
              <a:t>UK: </a:t>
            </a:r>
            <a:r>
              <a:rPr lang="en-GB" b="1" dirty="0" smtClean="0">
                <a:solidFill>
                  <a:srgbClr val="C00000"/>
                </a:solidFill>
              </a:rPr>
              <a:t>4</a:t>
            </a:r>
            <a:r>
              <a:rPr lang="en-GB" b="1" baseline="30000" dirty="0" smtClean="0">
                <a:solidFill>
                  <a:srgbClr val="C00000"/>
                </a:solidFill>
              </a:rPr>
              <a:t>th</a:t>
            </a:r>
            <a:r>
              <a:rPr lang="en-GB" b="1" dirty="0" smtClean="0">
                <a:solidFill>
                  <a:srgbClr val="C00000"/>
                </a:solidFill>
              </a:rPr>
              <a:t> </a:t>
            </a:r>
            <a:r>
              <a:rPr lang="en-GB" b="1" dirty="0">
                <a:solidFill>
                  <a:srgbClr val="C00000"/>
                </a:solidFill>
              </a:rPr>
              <a:t>Rank</a:t>
            </a:r>
          </a:p>
          <a:p>
            <a:pPr>
              <a:defRPr/>
            </a:pPr>
            <a:r>
              <a:rPr lang="en-GB" b="1" dirty="0">
                <a:solidFill>
                  <a:srgbClr val="C00000"/>
                </a:solidFill>
              </a:rPr>
              <a:t>Coronavirus Deaths</a:t>
            </a:r>
          </a:p>
          <a:p>
            <a:pPr>
              <a:defRPr/>
            </a:pPr>
            <a:r>
              <a:rPr lang="en-GB" dirty="0" smtClean="0">
                <a:solidFill>
                  <a:prstClr val="black"/>
                </a:solidFill>
              </a:rPr>
              <a:t>November 20</a:t>
            </a:r>
            <a:r>
              <a:rPr lang="en-GB" baseline="30000" dirty="0" smtClean="0">
                <a:solidFill>
                  <a:prstClr val="black"/>
                </a:solidFill>
              </a:rPr>
              <a:t>th</a:t>
            </a:r>
            <a:r>
              <a:rPr lang="en-GB" dirty="0" smtClean="0">
                <a:solidFill>
                  <a:prstClr val="black"/>
                </a:solidFill>
              </a:rPr>
              <a:t> 2020</a:t>
            </a:r>
            <a:endParaRPr lang="en-GB" dirty="0">
              <a:solidFill>
                <a:prstClr val="black"/>
              </a:solidFill>
            </a:endParaRPr>
          </a:p>
          <a:p>
            <a:pPr>
              <a:defRPr/>
            </a:pPr>
            <a:endParaRPr lang="en-GB" b="1" dirty="0">
              <a:solidFill>
                <a:srgbClr val="C00000"/>
              </a:solidFill>
            </a:endParaRPr>
          </a:p>
          <a:p>
            <a:pPr>
              <a:defRPr/>
            </a:pPr>
            <a:r>
              <a:rPr lang="en-GB" b="1" dirty="0" smtClean="0">
                <a:solidFill>
                  <a:srgbClr val="C00000"/>
                </a:solidFill>
              </a:rPr>
              <a:t>53 775 </a:t>
            </a:r>
            <a:r>
              <a:rPr lang="en-GB" b="1" dirty="0">
                <a:solidFill>
                  <a:srgbClr val="C00000"/>
                </a:solidFill>
              </a:rPr>
              <a:t>people</a:t>
            </a:r>
          </a:p>
          <a:p>
            <a:pPr>
              <a:defRPr/>
            </a:pPr>
            <a:r>
              <a:rPr lang="en-GB" b="1" dirty="0" smtClean="0">
                <a:solidFill>
                  <a:srgbClr val="C00000"/>
                </a:solidFill>
              </a:rPr>
              <a:t>9 </a:t>
            </a:r>
            <a:r>
              <a:rPr lang="en-GB" b="1" dirty="0">
                <a:solidFill>
                  <a:srgbClr val="C00000"/>
                </a:solidFill>
              </a:rPr>
              <a:t>Months</a:t>
            </a:r>
          </a:p>
          <a:p>
            <a:pPr>
              <a:defRPr/>
            </a:pPr>
            <a:endParaRPr lang="en-GB" dirty="0">
              <a:solidFill>
                <a:prstClr val="black"/>
              </a:solidFill>
            </a:endParaRPr>
          </a:p>
        </p:txBody>
      </p:sp>
      <p:cxnSp>
        <p:nvCxnSpPr>
          <p:cNvPr id="7" name="Straight Arrow Connector 6"/>
          <p:cNvCxnSpPr/>
          <p:nvPr/>
        </p:nvCxnSpPr>
        <p:spPr>
          <a:xfrm flipH="1">
            <a:off x="5867400" y="2010032"/>
            <a:ext cx="1447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60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52600" y="1752600"/>
          <a:ext cx="5868670" cy="1926336"/>
        </p:xfrm>
        <a:graphic>
          <a:graphicData uri="http://schemas.openxmlformats.org/drawingml/2006/table">
            <a:tbl>
              <a:tblPr firstRow="1" firstCol="1" bandRow="1">
                <a:tableStyleId>{5C22544A-7EE6-4342-B048-85BDC9FD1C3A}</a:tableStyleId>
              </a:tblPr>
              <a:tblGrid>
                <a:gridCol w="1986280">
                  <a:extLst>
                    <a:ext uri="{9D8B030D-6E8A-4147-A177-3AD203B41FA5}">
                      <a16:colId xmlns="" xmlns:a16="http://schemas.microsoft.com/office/drawing/2014/main" val="20000"/>
                    </a:ext>
                  </a:extLst>
                </a:gridCol>
                <a:gridCol w="2007870">
                  <a:extLst>
                    <a:ext uri="{9D8B030D-6E8A-4147-A177-3AD203B41FA5}">
                      <a16:colId xmlns="" xmlns:a16="http://schemas.microsoft.com/office/drawing/2014/main" val="20001"/>
                    </a:ext>
                  </a:extLst>
                </a:gridCol>
                <a:gridCol w="1874520">
                  <a:extLst>
                    <a:ext uri="{9D8B030D-6E8A-4147-A177-3AD203B41FA5}">
                      <a16:colId xmlns="" xmlns:a16="http://schemas.microsoft.com/office/drawing/2014/main" val="20002"/>
                    </a:ext>
                  </a:extLst>
                </a:gridCol>
              </a:tblGrid>
              <a:tr h="0">
                <a:tc>
                  <a:txBody>
                    <a:bodyPr/>
                    <a:lstStyle/>
                    <a:p>
                      <a:pPr algn="ctr">
                        <a:lnSpc>
                          <a:spcPct val="115000"/>
                        </a:lnSpc>
                        <a:spcAft>
                          <a:spcPts val="0"/>
                        </a:spcAft>
                      </a:pPr>
                      <a:r>
                        <a:rPr lang="en-GB" sz="1800" dirty="0">
                          <a:effectLst/>
                        </a:rPr>
                        <a:t>Age Band</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a:t>
                      </a:r>
                      <a:r>
                        <a:rPr lang="en-GB" sz="1800" baseline="0" dirty="0">
                          <a:effectLst/>
                        </a:rPr>
                        <a:t> </a:t>
                      </a:r>
                      <a:r>
                        <a:rPr lang="en-GB" sz="1800" dirty="0">
                          <a:effectLst/>
                        </a:rPr>
                        <a:t>Total Deaths</a:t>
                      </a:r>
                      <a:endParaRPr lang="en-GB"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0">
                <a:tc>
                  <a:txBody>
                    <a:bodyPr/>
                    <a:lstStyle/>
                    <a:p>
                      <a:pPr algn="ctr">
                        <a:lnSpc>
                          <a:spcPct val="115000"/>
                        </a:lnSpc>
                        <a:spcAft>
                          <a:spcPts val="0"/>
                        </a:spcAft>
                      </a:pPr>
                      <a:r>
                        <a:rPr lang="en-GB" sz="1800" dirty="0">
                          <a:effectLst/>
                        </a:rPr>
                        <a:t>0-19</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18</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0.06%</a:t>
                      </a:r>
                      <a:endParaRPr lang="en-GB"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348996">
                <a:tc>
                  <a:txBody>
                    <a:bodyPr/>
                    <a:lstStyle/>
                    <a:p>
                      <a:pPr algn="ctr">
                        <a:lnSpc>
                          <a:spcPct val="115000"/>
                        </a:lnSpc>
                        <a:spcAft>
                          <a:spcPts val="0"/>
                        </a:spcAft>
                      </a:pPr>
                      <a:r>
                        <a:rPr lang="en-GB" sz="1800">
                          <a:effectLst/>
                        </a:rPr>
                        <a:t>20-39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196</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0.7%</a:t>
                      </a:r>
                      <a:endParaRPr lang="en-GB"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algn="ctr">
                        <a:lnSpc>
                          <a:spcPct val="115000"/>
                        </a:lnSpc>
                        <a:spcAft>
                          <a:spcPts val="0"/>
                        </a:spcAft>
                      </a:pPr>
                      <a:r>
                        <a:rPr lang="en-GB" sz="1800">
                          <a:effectLst/>
                        </a:rPr>
                        <a:t>40-59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2173</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7.8%</a:t>
                      </a:r>
                      <a:endParaRPr lang="en-GB"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0">
                <a:tc>
                  <a:txBody>
                    <a:bodyPr/>
                    <a:lstStyle/>
                    <a:p>
                      <a:pPr algn="ctr">
                        <a:lnSpc>
                          <a:spcPct val="115000"/>
                        </a:lnSpc>
                        <a:spcAft>
                          <a:spcPts val="0"/>
                        </a:spcAft>
                      </a:pPr>
                      <a:r>
                        <a:rPr lang="en-GB" sz="1800">
                          <a:effectLst/>
                        </a:rPr>
                        <a:t>60-79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10556</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38.1%</a:t>
                      </a:r>
                      <a:endParaRPr lang="en-GB"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0">
                <a:tc>
                  <a:txBody>
                    <a:bodyPr/>
                    <a:lstStyle/>
                    <a:p>
                      <a:pPr algn="ctr">
                        <a:lnSpc>
                          <a:spcPct val="115000"/>
                        </a:lnSpc>
                        <a:spcAft>
                          <a:spcPts val="0"/>
                        </a:spcAft>
                      </a:pPr>
                      <a:r>
                        <a:rPr lang="en-GB" sz="1800">
                          <a:effectLst/>
                        </a:rPr>
                        <a:t>80+</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14763</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53.3%</a:t>
                      </a:r>
                      <a:endParaRPr lang="en-GB"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bl>
          </a:graphicData>
        </a:graphic>
      </p:graphicFrame>
      <p:graphicFrame>
        <p:nvGraphicFramePr>
          <p:cNvPr id="5" name="Table 4"/>
          <p:cNvGraphicFramePr>
            <a:graphicFrameLocks noGrp="1"/>
          </p:cNvGraphicFramePr>
          <p:nvPr/>
        </p:nvGraphicFramePr>
        <p:xfrm>
          <a:off x="4343400" y="4343400"/>
          <a:ext cx="5868670" cy="2208276"/>
        </p:xfrm>
        <a:graphic>
          <a:graphicData uri="http://schemas.openxmlformats.org/drawingml/2006/table">
            <a:tbl>
              <a:tblPr firstRow="1" firstCol="1" bandRow="1">
                <a:tableStyleId>{5C22544A-7EE6-4342-B048-85BDC9FD1C3A}</a:tableStyleId>
              </a:tblPr>
              <a:tblGrid>
                <a:gridCol w="977900">
                  <a:extLst>
                    <a:ext uri="{9D8B030D-6E8A-4147-A177-3AD203B41FA5}">
                      <a16:colId xmlns="" xmlns:a16="http://schemas.microsoft.com/office/drawing/2014/main" val="20000"/>
                    </a:ext>
                  </a:extLst>
                </a:gridCol>
                <a:gridCol w="977900">
                  <a:extLst>
                    <a:ext uri="{9D8B030D-6E8A-4147-A177-3AD203B41FA5}">
                      <a16:colId xmlns="" xmlns:a16="http://schemas.microsoft.com/office/drawing/2014/main" val="20001"/>
                    </a:ext>
                  </a:extLst>
                </a:gridCol>
                <a:gridCol w="977900">
                  <a:extLst>
                    <a:ext uri="{9D8B030D-6E8A-4147-A177-3AD203B41FA5}">
                      <a16:colId xmlns="" xmlns:a16="http://schemas.microsoft.com/office/drawing/2014/main" val="20002"/>
                    </a:ext>
                  </a:extLst>
                </a:gridCol>
                <a:gridCol w="977900">
                  <a:extLst>
                    <a:ext uri="{9D8B030D-6E8A-4147-A177-3AD203B41FA5}">
                      <a16:colId xmlns="" xmlns:a16="http://schemas.microsoft.com/office/drawing/2014/main" val="20003"/>
                    </a:ext>
                  </a:extLst>
                </a:gridCol>
                <a:gridCol w="978535">
                  <a:extLst>
                    <a:ext uri="{9D8B030D-6E8A-4147-A177-3AD203B41FA5}">
                      <a16:colId xmlns="" xmlns:a16="http://schemas.microsoft.com/office/drawing/2014/main" val="20004"/>
                    </a:ext>
                  </a:extLst>
                </a:gridCol>
                <a:gridCol w="978535">
                  <a:extLst>
                    <a:ext uri="{9D8B030D-6E8A-4147-A177-3AD203B41FA5}">
                      <a16:colId xmlns="" xmlns:a16="http://schemas.microsoft.com/office/drawing/2014/main" val="20005"/>
                    </a:ext>
                  </a:extLst>
                </a:gridCol>
              </a:tblGrid>
              <a:tr h="0">
                <a:tc>
                  <a:txBody>
                    <a:bodyPr/>
                    <a:lstStyle/>
                    <a:p>
                      <a:pPr>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dirty="0">
                          <a:effectLst/>
                        </a:rPr>
                        <a:t>0-19</a:t>
                      </a:r>
                      <a:endParaRPr lang="en-GB"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20-39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40-59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60-79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80+</a:t>
                      </a:r>
                      <a:endParaRPr lang="en-GB" sz="18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0">
                <a:tc>
                  <a:txBody>
                    <a:bodyPr/>
                    <a:lstStyle/>
                    <a:p>
                      <a:pPr algn="ctr">
                        <a:lnSpc>
                          <a:spcPct val="115000"/>
                        </a:lnSpc>
                        <a:spcAft>
                          <a:spcPts val="0"/>
                        </a:spcAft>
                      </a:pPr>
                      <a:r>
                        <a:rPr lang="en-GB" sz="1800">
                          <a:effectLst/>
                        </a:rPr>
                        <a:t>0-19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rPr>
                        <a:t>1.0</a:t>
                      </a:r>
                      <a:endParaRPr lang="en-GB" sz="1800" b="1"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n-GB" sz="1800" dirty="0">
                          <a:effectLst/>
                        </a:rPr>
                        <a:t>10.8</a:t>
                      </a:r>
                      <a:endParaRPr lang="en-GB" sz="1800" dirty="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120.7</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586.4</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820.2</a:t>
                      </a:r>
                      <a:endParaRPr lang="en-GB" sz="1800">
                        <a:effectLst/>
                        <a:latin typeface="Calibri"/>
                        <a:ea typeface="Calibri"/>
                        <a:cs typeface="Times New Roman"/>
                      </a:endParaRPr>
                    </a:p>
                  </a:txBody>
                  <a:tcPr marL="68580" marR="68580" marT="0" marB="0">
                    <a:solidFill>
                      <a:schemeClr val="bg1"/>
                    </a:solidFill>
                  </a:tcPr>
                </a:tc>
                <a:extLst>
                  <a:ext uri="{0D108BD9-81ED-4DB2-BD59-A6C34878D82A}">
                    <a16:rowId xmlns="" xmlns:a16="http://schemas.microsoft.com/office/drawing/2014/main" val="10001"/>
                  </a:ext>
                </a:extLst>
              </a:tr>
              <a:tr h="0">
                <a:tc>
                  <a:txBody>
                    <a:bodyPr/>
                    <a:lstStyle/>
                    <a:p>
                      <a:pPr algn="ctr">
                        <a:lnSpc>
                          <a:spcPct val="115000"/>
                        </a:lnSpc>
                        <a:spcAft>
                          <a:spcPts val="0"/>
                        </a:spcAft>
                      </a:pPr>
                      <a:r>
                        <a:rPr lang="en-GB" sz="1800">
                          <a:effectLst/>
                        </a:rPr>
                        <a:t>20-39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0.1</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b="1" dirty="0">
                          <a:effectLst/>
                        </a:rPr>
                        <a:t>1.0</a:t>
                      </a:r>
                      <a:endParaRPr lang="en-GB" sz="1800" b="1"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n-GB" sz="1800" dirty="0">
                          <a:effectLst/>
                        </a:rPr>
                        <a:t>11.1</a:t>
                      </a:r>
                      <a:endParaRPr lang="en-GB" sz="1800" dirty="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dirty="0">
                          <a:effectLst/>
                        </a:rPr>
                        <a:t>53.9</a:t>
                      </a:r>
                      <a:endParaRPr lang="en-GB" sz="1800" dirty="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75.3</a:t>
                      </a:r>
                      <a:endParaRPr lang="en-GB" sz="1800">
                        <a:effectLst/>
                        <a:latin typeface="Calibri"/>
                        <a:ea typeface="Calibri"/>
                        <a:cs typeface="Times New Roman"/>
                      </a:endParaRPr>
                    </a:p>
                  </a:txBody>
                  <a:tcPr marL="68580" marR="68580" marT="0" marB="0">
                    <a:solidFill>
                      <a:schemeClr val="bg1"/>
                    </a:solidFill>
                  </a:tcPr>
                </a:tc>
                <a:extLst>
                  <a:ext uri="{0D108BD9-81ED-4DB2-BD59-A6C34878D82A}">
                    <a16:rowId xmlns="" xmlns:a16="http://schemas.microsoft.com/office/drawing/2014/main" val="10002"/>
                  </a:ext>
                </a:extLst>
              </a:tr>
              <a:tr h="0">
                <a:tc>
                  <a:txBody>
                    <a:bodyPr/>
                    <a:lstStyle/>
                    <a:p>
                      <a:pPr algn="ctr">
                        <a:lnSpc>
                          <a:spcPct val="115000"/>
                        </a:lnSpc>
                        <a:spcAft>
                          <a:spcPts val="0"/>
                        </a:spcAft>
                      </a:pPr>
                      <a:r>
                        <a:rPr lang="en-GB" sz="1800">
                          <a:effectLst/>
                        </a:rPr>
                        <a:t>40-59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0.01</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0.09</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b="1" dirty="0">
                          <a:effectLst/>
                        </a:rPr>
                        <a:t>1.0</a:t>
                      </a:r>
                      <a:endParaRPr lang="en-GB" sz="1800" b="1"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n-GB" sz="1800" dirty="0">
                          <a:effectLst/>
                        </a:rPr>
                        <a:t>4.86</a:t>
                      </a:r>
                      <a:endParaRPr lang="en-GB" sz="1800" dirty="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dirty="0">
                          <a:effectLst/>
                        </a:rPr>
                        <a:t>6.79</a:t>
                      </a:r>
                      <a:endParaRPr lang="en-GB" sz="1800" dirty="0">
                        <a:effectLst/>
                        <a:latin typeface="Calibri"/>
                        <a:ea typeface="Calibri"/>
                        <a:cs typeface="Times New Roman"/>
                      </a:endParaRPr>
                    </a:p>
                  </a:txBody>
                  <a:tcPr marL="68580" marR="68580" marT="0" marB="0">
                    <a:solidFill>
                      <a:schemeClr val="bg1"/>
                    </a:solidFill>
                  </a:tcPr>
                </a:tc>
                <a:extLst>
                  <a:ext uri="{0D108BD9-81ED-4DB2-BD59-A6C34878D82A}">
                    <a16:rowId xmlns="" xmlns:a16="http://schemas.microsoft.com/office/drawing/2014/main" val="10003"/>
                  </a:ext>
                </a:extLst>
              </a:tr>
              <a:tr h="163195">
                <a:tc>
                  <a:txBody>
                    <a:bodyPr/>
                    <a:lstStyle/>
                    <a:p>
                      <a:pPr algn="ctr">
                        <a:lnSpc>
                          <a:spcPct val="115000"/>
                        </a:lnSpc>
                        <a:spcAft>
                          <a:spcPts val="0"/>
                        </a:spcAft>
                      </a:pPr>
                      <a:r>
                        <a:rPr lang="en-GB" sz="1800">
                          <a:effectLst/>
                        </a:rPr>
                        <a:t>60-79</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0.002</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dirty="0">
                          <a:effectLst/>
                        </a:rPr>
                        <a:t>0.02</a:t>
                      </a:r>
                      <a:endParaRPr lang="en-GB" sz="1800" dirty="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dirty="0">
                          <a:effectLst/>
                        </a:rPr>
                        <a:t>0.21</a:t>
                      </a:r>
                      <a:endParaRPr lang="en-GB" sz="1800" dirty="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b="1" dirty="0">
                          <a:effectLst/>
                        </a:rPr>
                        <a:t>1.0</a:t>
                      </a:r>
                      <a:endParaRPr lang="en-GB" sz="1800" b="1" dirty="0">
                        <a:effectLst/>
                        <a:latin typeface="Calibri"/>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0"/>
                        </a:spcAft>
                      </a:pPr>
                      <a:r>
                        <a:rPr lang="en-GB" sz="1800" dirty="0">
                          <a:effectLst/>
                        </a:rPr>
                        <a:t>1.40</a:t>
                      </a:r>
                      <a:endParaRPr lang="en-GB" sz="1800" dirty="0">
                        <a:effectLst/>
                        <a:latin typeface="Calibri"/>
                        <a:ea typeface="Calibri"/>
                        <a:cs typeface="Times New Roman"/>
                      </a:endParaRPr>
                    </a:p>
                  </a:txBody>
                  <a:tcPr marL="68580" marR="68580" marT="0" marB="0">
                    <a:solidFill>
                      <a:schemeClr val="bg1"/>
                    </a:solidFill>
                  </a:tcPr>
                </a:tc>
                <a:extLst>
                  <a:ext uri="{0D108BD9-81ED-4DB2-BD59-A6C34878D82A}">
                    <a16:rowId xmlns="" xmlns:a16="http://schemas.microsoft.com/office/drawing/2014/main" val="10004"/>
                  </a:ext>
                </a:extLst>
              </a:tr>
              <a:tr h="0">
                <a:tc>
                  <a:txBody>
                    <a:bodyPr/>
                    <a:lstStyle/>
                    <a:p>
                      <a:pPr algn="ctr">
                        <a:lnSpc>
                          <a:spcPct val="115000"/>
                        </a:lnSpc>
                        <a:spcAft>
                          <a:spcPts val="0"/>
                        </a:spcAft>
                      </a:pPr>
                      <a:r>
                        <a:rPr lang="en-GB" sz="1800">
                          <a:effectLst/>
                        </a:rPr>
                        <a:t>80+</a:t>
                      </a:r>
                      <a:endParaRPr lang="en-GB"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a:effectLst/>
                        </a:rPr>
                        <a:t>0.001</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0.013</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0.147</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a:effectLst/>
                        </a:rPr>
                        <a:t>0.715</a:t>
                      </a:r>
                      <a:endParaRPr lang="en-GB" sz="1800">
                        <a:effectLst/>
                        <a:latin typeface="Calibri"/>
                        <a:ea typeface="Calibri"/>
                        <a:cs typeface="Times New Roman"/>
                      </a:endParaRPr>
                    </a:p>
                  </a:txBody>
                  <a:tcPr marL="68580" marR="68580" marT="0" marB="0">
                    <a:solidFill>
                      <a:schemeClr val="bg1"/>
                    </a:solidFill>
                  </a:tcPr>
                </a:tc>
                <a:tc>
                  <a:txBody>
                    <a:bodyPr/>
                    <a:lstStyle/>
                    <a:p>
                      <a:pPr algn="ctr">
                        <a:lnSpc>
                          <a:spcPct val="115000"/>
                        </a:lnSpc>
                        <a:spcAft>
                          <a:spcPts val="0"/>
                        </a:spcAft>
                      </a:pPr>
                      <a:r>
                        <a:rPr lang="en-GB" sz="1800" b="1" dirty="0">
                          <a:effectLst/>
                        </a:rPr>
                        <a:t>1.0</a:t>
                      </a:r>
                      <a:endParaRPr lang="en-GB" sz="1800" b="1" dirty="0">
                        <a:effectLst/>
                        <a:latin typeface="Calibri"/>
                        <a:ea typeface="Calibri"/>
                        <a:cs typeface="Times New Roman"/>
                      </a:endParaRPr>
                    </a:p>
                  </a:txBody>
                  <a:tcPr marL="68580" marR="68580" marT="0" marB="0">
                    <a:solidFill>
                      <a:schemeClr val="tx2">
                        <a:lumMod val="20000"/>
                        <a:lumOff val="80000"/>
                      </a:schemeClr>
                    </a:solidFill>
                  </a:tcPr>
                </a:tc>
                <a:extLst>
                  <a:ext uri="{0D108BD9-81ED-4DB2-BD59-A6C34878D82A}">
                    <a16:rowId xmlns="" xmlns:a16="http://schemas.microsoft.com/office/drawing/2014/main" val="10005"/>
                  </a:ext>
                </a:extLst>
              </a:tr>
              <a:tr h="0">
                <a:tc>
                  <a:txBody>
                    <a:bodyPr/>
                    <a:lstStyle/>
                    <a:p>
                      <a:pPr>
                        <a:lnSpc>
                          <a:spcPct val="115000"/>
                        </a:lnSpc>
                        <a:spcAft>
                          <a:spcPts val="0"/>
                        </a:spcAft>
                      </a:pPr>
                      <a:r>
                        <a:rPr lang="en-GB" sz="1800">
                          <a:effectLst/>
                        </a:rPr>
                        <a:t> </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a:effectLst/>
                        </a:rPr>
                        <a:t> </a:t>
                      </a:r>
                      <a:endParaRPr lang="en-GB" sz="180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bl>
          </a:graphicData>
        </a:graphic>
      </p:graphicFrame>
      <p:sp>
        <p:nvSpPr>
          <p:cNvPr id="6" name="Rectangle 1"/>
          <p:cNvSpPr>
            <a:spLocks noChangeArrowheads="1"/>
          </p:cNvSpPr>
          <p:nvPr/>
        </p:nvSpPr>
        <p:spPr bwMode="auto">
          <a:xfrm>
            <a:off x="2133600" y="559714"/>
            <a:ext cx="4953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GB" altLang="en-US" b="1" dirty="0">
                <a:solidFill>
                  <a:prstClr val="black"/>
                </a:solidFill>
                <a:ea typeface="Calibri" pitchFamily="34" charset="0"/>
                <a:cs typeface="Times New Roman" pitchFamily="18" charset="0"/>
              </a:rPr>
              <a:t>Age and COVID-19 Mortality Matrix</a:t>
            </a:r>
            <a:endParaRPr lang="en-GB" altLang="en-US" sz="1100" dirty="0">
              <a:solidFill>
                <a:prstClr val="black"/>
              </a:solidFill>
              <a:latin typeface="Arial" pitchFamily="34" charset="0"/>
              <a:cs typeface="Arial" pitchFamily="34" charset="0"/>
            </a:endParaRPr>
          </a:p>
          <a:p>
            <a:pPr eaLnBrk="0" fontAlgn="base" hangingPunct="0">
              <a:spcBef>
                <a:spcPct val="0"/>
              </a:spcBef>
              <a:spcAft>
                <a:spcPct val="0"/>
              </a:spcAft>
              <a:defRPr/>
            </a:pPr>
            <a:r>
              <a:rPr lang="en-GB" altLang="en-US" sz="1600" dirty="0">
                <a:solidFill>
                  <a:prstClr val="black"/>
                </a:solidFill>
                <a:ea typeface="Calibri" pitchFamily="34" charset="0"/>
                <a:cs typeface="Times New Roman" pitchFamily="18" charset="0"/>
              </a:rPr>
              <a:t>9</a:t>
            </a:r>
            <a:r>
              <a:rPr lang="en-GB" altLang="en-US" sz="1600" baseline="30000" dirty="0">
                <a:solidFill>
                  <a:prstClr val="black"/>
                </a:solidFill>
                <a:ea typeface="Calibri" pitchFamily="34" charset="0"/>
                <a:cs typeface="Times New Roman" pitchFamily="18" charset="0"/>
              </a:rPr>
              <a:t>th</a:t>
            </a:r>
            <a:r>
              <a:rPr lang="en-GB" altLang="en-US" sz="1600" dirty="0">
                <a:solidFill>
                  <a:prstClr val="black"/>
                </a:solidFill>
                <a:ea typeface="Calibri" pitchFamily="34" charset="0"/>
                <a:cs typeface="Times New Roman" pitchFamily="18" charset="0"/>
              </a:rPr>
              <a:t> June 2020 NHS Data</a:t>
            </a:r>
            <a:endParaRPr lang="en-GB" altLang="en-US" sz="1100" dirty="0">
              <a:solidFill>
                <a:prstClr val="black"/>
              </a:solidFill>
              <a:latin typeface="Arial" pitchFamily="34" charset="0"/>
              <a:cs typeface="Arial" pitchFamily="34" charset="0"/>
            </a:endParaRPr>
          </a:p>
          <a:p>
            <a:pPr eaLnBrk="0" fontAlgn="base" hangingPunct="0">
              <a:spcBef>
                <a:spcPct val="0"/>
              </a:spcBef>
              <a:spcAft>
                <a:spcPct val="0"/>
              </a:spcAft>
              <a:defRPr/>
            </a:pPr>
            <a:r>
              <a:rPr lang="en-GB" altLang="en-US" sz="1600" b="1" dirty="0">
                <a:solidFill>
                  <a:prstClr val="black"/>
                </a:solidFill>
                <a:ea typeface="Calibri" pitchFamily="34" charset="0"/>
                <a:cs typeface="Times New Roman" pitchFamily="18" charset="0"/>
              </a:rPr>
              <a:t>Comparative Risks</a:t>
            </a:r>
            <a:endParaRPr lang="en-GB" altLang="en-US" sz="1100" dirty="0">
              <a:solidFill>
                <a:prstClr val="black"/>
              </a:solidFill>
              <a:latin typeface="Arial" pitchFamily="34" charset="0"/>
              <a:cs typeface="Arial" pitchFamily="34" charset="0"/>
            </a:endParaRPr>
          </a:p>
        </p:txBody>
      </p:sp>
      <p:graphicFrame>
        <p:nvGraphicFramePr>
          <p:cNvPr id="7" name="Content Placeholder 3"/>
          <p:cNvGraphicFramePr>
            <a:graphicFrameLocks/>
          </p:cNvGraphicFramePr>
          <p:nvPr/>
        </p:nvGraphicFramePr>
        <p:xfrm>
          <a:off x="2133600" y="76200"/>
          <a:ext cx="4107744" cy="365760"/>
        </p:xfrm>
        <a:graphic>
          <a:graphicData uri="http://schemas.openxmlformats.org/drawingml/2006/table">
            <a:tbl>
              <a:tblPr firstRow="1" bandRow="1">
                <a:tableStyleId>{5C22544A-7EE6-4342-B048-85BDC9FD1C3A}</a:tableStyleId>
              </a:tblPr>
              <a:tblGrid>
                <a:gridCol w="4107744">
                  <a:extLst>
                    <a:ext uri="{9D8B030D-6E8A-4147-A177-3AD203B41FA5}">
                      <a16:colId xmlns="" xmlns:a16="http://schemas.microsoft.com/office/drawing/2014/main" val="20000"/>
                    </a:ext>
                  </a:extLst>
                </a:gridCol>
              </a:tblGrid>
              <a:tr h="207818">
                <a:tc>
                  <a:txBody>
                    <a:bodyPr/>
                    <a:lstStyle/>
                    <a:p>
                      <a:pPr algn="ctr"/>
                      <a:r>
                        <a:rPr lang="en-GB" dirty="0">
                          <a:solidFill>
                            <a:schemeClr val="tx1"/>
                          </a:solidFill>
                        </a:rPr>
                        <a:t>Total Deaths: 27706</a:t>
                      </a:r>
                    </a:p>
                  </a:txBody>
                  <a:tcPr>
                    <a:solidFill>
                      <a:schemeClr val="bg1">
                        <a:lumMod val="95000"/>
                      </a:schemeClr>
                    </a:solidFill>
                  </a:tcPr>
                </a:tc>
                <a:extLst>
                  <a:ext uri="{0D108BD9-81ED-4DB2-BD59-A6C34878D82A}">
                    <a16:rowId xmlns="" xmlns:a16="http://schemas.microsoft.com/office/drawing/2014/main" val="10000"/>
                  </a:ext>
                </a:extLst>
              </a:tr>
            </a:tbl>
          </a:graphicData>
        </a:graphic>
      </p:graphicFrame>
      <p:graphicFrame>
        <p:nvGraphicFramePr>
          <p:cNvPr id="8" name="Chart 7"/>
          <p:cNvGraphicFramePr>
            <a:graphicFrameLocks/>
          </p:cNvGraphicFramePr>
          <p:nvPr/>
        </p:nvGraphicFramePr>
        <p:xfrm>
          <a:off x="7109298" y="114301"/>
          <a:ext cx="3429000" cy="175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25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solidFill>
                  <a:srgbClr val="C00000"/>
                </a:solidFill>
              </a:rPr>
              <a:t>Type 1 and Type 2 Diabetes and COVID-19 related mortality in England: </a:t>
            </a:r>
            <a:br>
              <a:rPr lang="en-GB" sz="2000" b="1" dirty="0">
                <a:solidFill>
                  <a:srgbClr val="C00000"/>
                </a:solidFill>
              </a:rPr>
            </a:br>
            <a:r>
              <a:rPr lang="en-GB" sz="2000" b="1" i="1" dirty="0">
                <a:solidFill>
                  <a:srgbClr val="C00000"/>
                </a:solidFill>
              </a:rPr>
              <a:t>a whole population study</a:t>
            </a:r>
            <a:endParaRPr lang="en-GB" sz="2000" b="1" dirty="0">
              <a:solidFill>
                <a:srgbClr val="C00000"/>
              </a:solidFill>
            </a:endParaRPr>
          </a:p>
        </p:txBody>
      </p:sp>
      <p:sp>
        <p:nvSpPr>
          <p:cNvPr id="3" name="Content Placeholder 2"/>
          <p:cNvSpPr>
            <a:spLocks noGrp="1"/>
          </p:cNvSpPr>
          <p:nvPr>
            <p:ph idx="1"/>
          </p:nvPr>
        </p:nvSpPr>
        <p:spPr/>
        <p:txBody>
          <a:bodyPr/>
          <a:lstStyle/>
          <a:p>
            <a:endParaRPr lang="en-GB" dirty="0"/>
          </a:p>
          <a:p>
            <a:endParaRPr lang="en-GB" dirty="0"/>
          </a:p>
        </p:txBody>
      </p:sp>
      <p:sp>
        <p:nvSpPr>
          <p:cNvPr id="5" name="Subtitle 2"/>
          <p:cNvSpPr txBox="1">
            <a:spLocks/>
          </p:cNvSpPr>
          <p:nvPr/>
        </p:nvSpPr>
        <p:spPr>
          <a:xfrm>
            <a:off x="1752600" y="5867400"/>
            <a:ext cx="8839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1400" dirty="0">
                <a:solidFill>
                  <a:prstClr val="black"/>
                </a:solidFill>
              </a:rPr>
              <a:t>Emma Barron , </a:t>
            </a:r>
            <a:r>
              <a:rPr lang="en-GB" sz="1400" dirty="0" err="1">
                <a:solidFill>
                  <a:prstClr val="black"/>
                </a:solidFill>
              </a:rPr>
              <a:t>Chiraj</a:t>
            </a:r>
            <a:r>
              <a:rPr lang="en-GB" sz="1400" dirty="0">
                <a:solidFill>
                  <a:prstClr val="black"/>
                </a:solidFill>
              </a:rPr>
              <a:t> </a:t>
            </a:r>
            <a:r>
              <a:rPr lang="en-GB" sz="1400" dirty="0" err="1">
                <a:solidFill>
                  <a:prstClr val="black"/>
                </a:solidFill>
              </a:rPr>
              <a:t>Bakhai</a:t>
            </a:r>
            <a:r>
              <a:rPr lang="en-GB" sz="1400" dirty="0">
                <a:solidFill>
                  <a:prstClr val="black"/>
                </a:solidFill>
              </a:rPr>
              <a:t>, </a:t>
            </a:r>
            <a:r>
              <a:rPr lang="en-GB" sz="1400" dirty="0" err="1">
                <a:solidFill>
                  <a:prstClr val="black"/>
                </a:solidFill>
              </a:rPr>
              <a:t>Partha</a:t>
            </a:r>
            <a:r>
              <a:rPr lang="en-GB" sz="1400" dirty="0">
                <a:solidFill>
                  <a:prstClr val="black"/>
                </a:solidFill>
              </a:rPr>
              <a:t> </a:t>
            </a:r>
            <a:r>
              <a:rPr lang="en-GB" sz="1400" dirty="0" err="1">
                <a:solidFill>
                  <a:prstClr val="black"/>
                </a:solidFill>
              </a:rPr>
              <a:t>Kar</a:t>
            </a:r>
            <a:r>
              <a:rPr lang="en-GB" sz="1400" dirty="0">
                <a:solidFill>
                  <a:prstClr val="black"/>
                </a:solidFill>
              </a:rPr>
              <a:t>, Andy Weaver, Dominique Bradley, Hassan Ismail, Peter Knighton, Naomi Holman, </a:t>
            </a:r>
            <a:r>
              <a:rPr lang="en-GB" sz="1400" dirty="0" err="1">
                <a:solidFill>
                  <a:prstClr val="black"/>
                </a:solidFill>
              </a:rPr>
              <a:t>Kamlesh</a:t>
            </a:r>
            <a:r>
              <a:rPr lang="en-GB" sz="1400" dirty="0">
                <a:solidFill>
                  <a:prstClr val="black"/>
                </a:solidFill>
              </a:rPr>
              <a:t> </a:t>
            </a:r>
            <a:r>
              <a:rPr lang="en-GB" sz="1400" dirty="0" err="1">
                <a:solidFill>
                  <a:prstClr val="black"/>
                </a:solidFill>
              </a:rPr>
              <a:t>Khunti</a:t>
            </a:r>
            <a:r>
              <a:rPr lang="en-GB" sz="1400" dirty="0">
                <a:solidFill>
                  <a:prstClr val="black"/>
                </a:solidFill>
              </a:rPr>
              <a:t>, Naveed </a:t>
            </a:r>
            <a:r>
              <a:rPr lang="en-GB" sz="1400" dirty="0" err="1">
                <a:solidFill>
                  <a:prstClr val="black"/>
                </a:solidFill>
              </a:rPr>
              <a:t>Sattar</a:t>
            </a:r>
            <a:r>
              <a:rPr lang="en-GB" sz="1400" dirty="0">
                <a:solidFill>
                  <a:prstClr val="black"/>
                </a:solidFill>
              </a:rPr>
              <a:t>, Nick Wareham, Bob Young, Jonathan </a:t>
            </a:r>
            <a:r>
              <a:rPr lang="en-GB" sz="1400" dirty="0" err="1">
                <a:solidFill>
                  <a:prstClr val="black"/>
                </a:solidFill>
              </a:rPr>
              <a:t>Valabhji</a:t>
            </a:r>
            <a:r>
              <a:rPr lang="en-GB" sz="1400" dirty="0">
                <a:solidFill>
                  <a:prstClr val="black"/>
                </a:solidFill>
              </a:rPr>
              <a:t> </a:t>
            </a:r>
          </a:p>
          <a:p>
            <a:pPr marL="0" indent="0">
              <a:buFont typeface="Arial" pitchFamily="34" charset="0"/>
              <a:buNone/>
              <a:defRPr/>
            </a:pPr>
            <a:r>
              <a:rPr lang="en-GB" sz="1400" dirty="0">
                <a:solidFill>
                  <a:prstClr val="black"/>
                </a:solidFill>
              </a:rPr>
              <a:t>NHS England Website accessed 20/5/2020</a:t>
            </a:r>
          </a:p>
        </p:txBody>
      </p:sp>
      <p:graphicFrame>
        <p:nvGraphicFramePr>
          <p:cNvPr id="6" name="Content Placeholder 7"/>
          <p:cNvGraphicFramePr>
            <a:graphicFrameLocks/>
          </p:cNvGraphicFramePr>
          <p:nvPr/>
        </p:nvGraphicFramePr>
        <p:xfrm>
          <a:off x="1981200" y="1600203"/>
          <a:ext cx="4724400" cy="28193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086600" y="4038601"/>
            <a:ext cx="3886200" cy="1200329"/>
          </a:xfrm>
          <a:prstGeom prst="rect">
            <a:avLst/>
          </a:prstGeom>
        </p:spPr>
        <p:txBody>
          <a:bodyPr wrap="square">
            <a:spAutoFit/>
          </a:bodyPr>
          <a:lstStyle/>
          <a:p>
            <a:pPr>
              <a:defRPr/>
            </a:pPr>
            <a:r>
              <a:rPr lang="en-GB" b="1" dirty="0">
                <a:solidFill>
                  <a:prstClr val="black"/>
                </a:solidFill>
              </a:rPr>
              <a:t>No Diabetes	94.84%	</a:t>
            </a:r>
          </a:p>
          <a:p>
            <a:pPr>
              <a:defRPr/>
            </a:pPr>
            <a:r>
              <a:rPr lang="en-GB" b="1" dirty="0">
                <a:solidFill>
                  <a:prstClr val="black"/>
                </a:solidFill>
              </a:rPr>
              <a:t>Type 1 DM	0.43%	</a:t>
            </a:r>
          </a:p>
          <a:p>
            <a:pPr>
              <a:defRPr/>
            </a:pPr>
            <a:r>
              <a:rPr lang="en-GB" b="1" dirty="0">
                <a:solidFill>
                  <a:prstClr val="black"/>
                </a:solidFill>
              </a:rPr>
              <a:t>Type 2 DM	4.66%	</a:t>
            </a:r>
          </a:p>
          <a:p>
            <a:pPr>
              <a:defRPr/>
            </a:pPr>
            <a:r>
              <a:rPr lang="en-GB" b="1" dirty="0">
                <a:solidFill>
                  <a:prstClr val="black"/>
                </a:solidFill>
              </a:rPr>
              <a:t>Other DM	0.07%	</a:t>
            </a:r>
          </a:p>
        </p:txBody>
      </p:sp>
      <p:graphicFrame>
        <p:nvGraphicFramePr>
          <p:cNvPr id="7" name="Content Placeholder 7"/>
          <p:cNvGraphicFramePr>
            <a:graphicFrameLocks/>
          </p:cNvGraphicFramePr>
          <p:nvPr/>
        </p:nvGraphicFramePr>
        <p:xfrm>
          <a:off x="7010400" y="1676400"/>
          <a:ext cx="2971800"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819400" y="4419601"/>
            <a:ext cx="3429000" cy="646331"/>
          </a:xfrm>
          <a:prstGeom prst="rect">
            <a:avLst/>
          </a:prstGeom>
          <a:noFill/>
        </p:spPr>
        <p:txBody>
          <a:bodyPr wrap="square" rtlCol="0">
            <a:spAutoFit/>
          </a:bodyPr>
          <a:lstStyle/>
          <a:p>
            <a:pPr algn="ctr">
              <a:defRPr/>
            </a:pPr>
            <a:r>
              <a:rPr lang="en-GB" b="1" dirty="0">
                <a:solidFill>
                  <a:srgbClr val="FF0000"/>
                </a:solidFill>
              </a:rPr>
              <a:t>People with Diabetes in England- 5.16%</a:t>
            </a:r>
          </a:p>
        </p:txBody>
      </p:sp>
    </p:spTree>
    <p:extLst>
      <p:ext uri="{BB962C8B-B14F-4D97-AF65-F5344CB8AC3E}">
        <p14:creationId xmlns:p14="http://schemas.microsoft.com/office/powerpoint/2010/main" val="315719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b="1" dirty="0">
                <a:solidFill>
                  <a:srgbClr val="C00000"/>
                </a:solidFill>
              </a:rPr>
              <a:t>Type 1 and Type 2 Diabetes and COVID-19 related mortality in England: </a:t>
            </a:r>
            <a:br>
              <a:rPr lang="en-GB" sz="2000" b="1" dirty="0">
                <a:solidFill>
                  <a:srgbClr val="C00000"/>
                </a:solidFill>
              </a:rPr>
            </a:br>
            <a:r>
              <a:rPr lang="en-GB" sz="2000" b="1" i="1" dirty="0">
                <a:solidFill>
                  <a:srgbClr val="C00000"/>
                </a:solidFill>
              </a:rPr>
              <a:t>a whole population study</a:t>
            </a:r>
            <a:endParaRPr lang="en-GB" sz="2000" b="1" dirty="0">
              <a:solidFill>
                <a:srgbClr val="C00000"/>
              </a:solidFill>
            </a:endParaRPr>
          </a:p>
        </p:txBody>
      </p:sp>
      <p:sp>
        <p:nvSpPr>
          <p:cNvPr id="3" name="Content Placeholder 2"/>
          <p:cNvSpPr>
            <a:spLocks noGrp="1"/>
          </p:cNvSpPr>
          <p:nvPr>
            <p:ph idx="1"/>
          </p:nvPr>
        </p:nvSpPr>
        <p:spPr/>
        <p:txBody>
          <a:bodyPr/>
          <a:lstStyle/>
          <a:p>
            <a:endParaRPr lang="en-GB" dirty="0"/>
          </a:p>
          <a:p>
            <a:endParaRPr lang="en-GB" dirty="0"/>
          </a:p>
        </p:txBody>
      </p:sp>
      <p:sp>
        <p:nvSpPr>
          <p:cNvPr id="5" name="Subtitle 2"/>
          <p:cNvSpPr txBox="1">
            <a:spLocks/>
          </p:cNvSpPr>
          <p:nvPr/>
        </p:nvSpPr>
        <p:spPr>
          <a:xfrm>
            <a:off x="1752600" y="5867400"/>
            <a:ext cx="8839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1400" dirty="0">
                <a:solidFill>
                  <a:prstClr val="black"/>
                </a:solidFill>
              </a:rPr>
              <a:t>Emma Barron , </a:t>
            </a:r>
            <a:r>
              <a:rPr lang="en-GB" sz="1400" dirty="0" err="1">
                <a:solidFill>
                  <a:prstClr val="black"/>
                </a:solidFill>
              </a:rPr>
              <a:t>Chiraj</a:t>
            </a:r>
            <a:r>
              <a:rPr lang="en-GB" sz="1400" dirty="0">
                <a:solidFill>
                  <a:prstClr val="black"/>
                </a:solidFill>
              </a:rPr>
              <a:t> </a:t>
            </a:r>
            <a:r>
              <a:rPr lang="en-GB" sz="1400" dirty="0" err="1">
                <a:solidFill>
                  <a:prstClr val="black"/>
                </a:solidFill>
              </a:rPr>
              <a:t>Bakhai</a:t>
            </a:r>
            <a:r>
              <a:rPr lang="en-GB" sz="1400" dirty="0">
                <a:solidFill>
                  <a:prstClr val="black"/>
                </a:solidFill>
              </a:rPr>
              <a:t>, </a:t>
            </a:r>
            <a:r>
              <a:rPr lang="en-GB" sz="1400" dirty="0" err="1">
                <a:solidFill>
                  <a:prstClr val="black"/>
                </a:solidFill>
              </a:rPr>
              <a:t>Partha</a:t>
            </a:r>
            <a:r>
              <a:rPr lang="en-GB" sz="1400" dirty="0">
                <a:solidFill>
                  <a:prstClr val="black"/>
                </a:solidFill>
              </a:rPr>
              <a:t> </a:t>
            </a:r>
            <a:r>
              <a:rPr lang="en-GB" sz="1400" dirty="0" err="1">
                <a:solidFill>
                  <a:prstClr val="black"/>
                </a:solidFill>
              </a:rPr>
              <a:t>Kar</a:t>
            </a:r>
            <a:r>
              <a:rPr lang="en-GB" sz="1400" dirty="0">
                <a:solidFill>
                  <a:prstClr val="black"/>
                </a:solidFill>
              </a:rPr>
              <a:t>, Andy Weaver, Dominique Bradley, Hassan Ismail, Peter Knighton, Naomi Holman, </a:t>
            </a:r>
            <a:r>
              <a:rPr lang="en-GB" sz="1400" dirty="0" err="1">
                <a:solidFill>
                  <a:prstClr val="black"/>
                </a:solidFill>
              </a:rPr>
              <a:t>Kamlesh</a:t>
            </a:r>
            <a:r>
              <a:rPr lang="en-GB" sz="1400" dirty="0">
                <a:solidFill>
                  <a:prstClr val="black"/>
                </a:solidFill>
              </a:rPr>
              <a:t> </a:t>
            </a:r>
            <a:r>
              <a:rPr lang="en-GB" sz="1400" dirty="0" err="1">
                <a:solidFill>
                  <a:prstClr val="black"/>
                </a:solidFill>
              </a:rPr>
              <a:t>Khunti</a:t>
            </a:r>
            <a:r>
              <a:rPr lang="en-GB" sz="1400" dirty="0">
                <a:solidFill>
                  <a:prstClr val="black"/>
                </a:solidFill>
              </a:rPr>
              <a:t>, Naveed </a:t>
            </a:r>
            <a:r>
              <a:rPr lang="en-GB" sz="1400" dirty="0" err="1">
                <a:solidFill>
                  <a:prstClr val="black"/>
                </a:solidFill>
              </a:rPr>
              <a:t>Sattar</a:t>
            </a:r>
            <a:r>
              <a:rPr lang="en-GB" sz="1400" dirty="0">
                <a:solidFill>
                  <a:prstClr val="black"/>
                </a:solidFill>
              </a:rPr>
              <a:t>, Nick Wareham, Bob Young, Jonathan </a:t>
            </a:r>
            <a:r>
              <a:rPr lang="en-GB" sz="1400" dirty="0" err="1">
                <a:solidFill>
                  <a:prstClr val="black"/>
                </a:solidFill>
              </a:rPr>
              <a:t>Valabhji</a:t>
            </a:r>
            <a:r>
              <a:rPr lang="en-GB" sz="1400" dirty="0">
                <a:solidFill>
                  <a:prstClr val="black"/>
                </a:solidFill>
              </a:rPr>
              <a:t> </a:t>
            </a:r>
          </a:p>
          <a:p>
            <a:pPr marL="0" indent="0">
              <a:buFont typeface="Arial" pitchFamily="34" charset="0"/>
              <a:buNone/>
              <a:defRPr/>
            </a:pPr>
            <a:r>
              <a:rPr lang="en-GB" sz="1400" dirty="0">
                <a:solidFill>
                  <a:prstClr val="black"/>
                </a:solidFill>
              </a:rPr>
              <a:t>NHS England Website accessed 20/5/2020</a:t>
            </a:r>
          </a:p>
        </p:txBody>
      </p:sp>
      <p:graphicFrame>
        <p:nvGraphicFramePr>
          <p:cNvPr id="6" name="Content Placeholder 7"/>
          <p:cNvGraphicFramePr>
            <a:graphicFrameLocks/>
          </p:cNvGraphicFramePr>
          <p:nvPr/>
        </p:nvGraphicFramePr>
        <p:xfrm>
          <a:off x="1981200" y="1494581"/>
          <a:ext cx="4724400" cy="28193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7010400" y="2514613"/>
            <a:ext cx="3429000" cy="1200329"/>
          </a:xfrm>
          <a:prstGeom prst="rect">
            <a:avLst/>
          </a:prstGeom>
        </p:spPr>
        <p:txBody>
          <a:bodyPr wrap="square">
            <a:spAutoFit/>
          </a:bodyPr>
          <a:lstStyle/>
          <a:p>
            <a:pPr>
              <a:defRPr/>
            </a:pPr>
            <a:r>
              <a:rPr lang="en-GB" b="1" dirty="0">
                <a:solidFill>
                  <a:prstClr val="black"/>
                </a:solidFill>
              </a:rPr>
              <a:t>No Diabetes	66.8%	</a:t>
            </a:r>
          </a:p>
          <a:p>
            <a:pPr>
              <a:defRPr/>
            </a:pPr>
            <a:r>
              <a:rPr lang="en-GB" b="1" dirty="0">
                <a:solidFill>
                  <a:prstClr val="black"/>
                </a:solidFill>
              </a:rPr>
              <a:t>Type 1 DM	1.5%	</a:t>
            </a:r>
          </a:p>
          <a:p>
            <a:pPr>
              <a:defRPr/>
            </a:pPr>
            <a:r>
              <a:rPr lang="en-GB" b="1" dirty="0">
                <a:solidFill>
                  <a:prstClr val="black"/>
                </a:solidFill>
              </a:rPr>
              <a:t>Type 2 DM	31.4%	</a:t>
            </a:r>
          </a:p>
          <a:p>
            <a:pPr>
              <a:defRPr/>
            </a:pPr>
            <a:r>
              <a:rPr lang="en-GB" b="1" dirty="0">
                <a:solidFill>
                  <a:prstClr val="black"/>
                </a:solidFill>
              </a:rPr>
              <a:t>Other DM	0.3%	</a:t>
            </a:r>
          </a:p>
        </p:txBody>
      </p:sp>
      <p:sp>
        <p:nvSpPr>
          <p:cNvPr id="7" name="TextBox 6"/>
          <p:cNvSpPr txBox="1"/>
          <p:nvPr/>
        </p:nvSpPr>
        <p:spPr>
          <a:xfrm>
            <a:off x="2209800" y="4419613"/>
            <a:ext cx="7924800" cy="954107"/>
          </a:xfrm>
          <a:prstGeom prst="rect">
            <a:avLst/>
          </a:prstGeom>
          <a:noFill/>
        </p:spPr>
        <p:txBody>
          <a:bodyPr wrap="square" rtlCol="0">
            <a:spAutoFit/>
          </a:bodyPr>
          <a:lstStyle/>
          <a:p>
            <a:pPr algn="ctr">
              <a:defRPr/>
            </a:pPr>
            <a:r>
              <a:rPr lang="en-GB" sz="2800" b="1" dirty="0">
                <a:solidFill>
                  <a:srgbClr val="FF0000"/>
                </a:solidFill>
              </a:rPr>
              <a:t>One Third of COVID-19 Deaths in Hospital in </a:t>
            </a:r>
          </a:p>
          <a:p>
            <a:pPr algn="ctr">
              <a:defRPr/>
            </a:pPr>
            <a:r>
              <a:rPr lang="en-GB" sz="2800" b="1" dirty="0">
                <a:solidFill>
                  <a:srgbClr val="FF0000"/>
                </a:solidFill>
              </a:rPr>
              <a:t>People with Diabetes- 33.2%</a:t>
            </a:r>
          </a:p>
        </p:txBody>
      </p:sp>
      <p:sp>
        <p:nvSpPr>
          <p:cNvPr id="8" name="TextBox 7"/>
          <p:cNvSpPr txBox="1"/>
          <p:nvPr/>
        </p:nvSpPr>
        <p:spPr>
          <a:xfrm>
            <a:off x="6553200" y="1447801"/>
            <a:ext cx="3429000" cy="646331"/>
          </a:xfrm>
          <a:prstGeom prst="rect">
            <a:avLst/>
          </a:prstGeom>
          <a:noFill/>
        </p:spPr>
        <p:txBody>
          <a:bodyPr wrap="square" rtlCol="0">
            <a:spAutoFit/>
          </a:bodyPr>
          <a:lstStyle/>
          <a:p>
            <a:pPr algn="ctr">
              <a:defRPr/>
            </a:pPr>
            <a:r>
              <a:rPr lang="en-GB" b="1" dirty="0">
                <a:solidFill>
                  <a:srgbClr val="FF0000"/>
                </a:solidFill>
              </a:rPr>
              <a:t>People with Diabetes in England- 5.16%</a:t>
            </a:r>
          </a:p>
        </p:txBody>
      </p:sp>
    </p:spTree>
    <p:extLst>
      <p:ext uri="{BB962C8B-B14F-4D97-AF65-F5344CB8AC3E}">
        <p14:creationId xmlns:p14="http://schemas.microsoft.com/office/powerpoint/2010/main" val="404022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944" y="1600438"/>
            <a:ext cx="10363201" cy="4285692"/>
          </a:xfrm>
        </p:spPr>
        <p:txBody>
          <a:bodyPr/>
          <a:lstStyle/>
          <a:p>
            <a:r>
              <a:rPr lang="en-GB" sz="2400" dirty="0"/>
              <a:t>People with diabetes should be reminded that diabetes increases risk of many infections, and that may include COVID-19</a:t>
            </a:r>
          </a:p>
          <a:p>
            <a:r>
              <a:rPr lang="en-GB" sz="2400" dirty="0"/>
              <a:t>Maintaining good glucose control, a healthy diet and regular exercise are important for all</a:t>
            </a:r>
            <a:endParaRPr lang="en-GB" dirty="0"/>
          </a:p>
          <a:p>
            <a:r>
              <a:rPr lang="en-GB" sz="2400" dirty="0"/>
              <a:t>Current UK advice is to continue usual glucose lowering drugs, and aim to optimise glucose control</a:t>
            </a:r>
          </a:p>
          <a:p>
            <a:r>
              <a:rPr lang="en-GB" sz="2400" dirty="0"/>
              <a:t>Antihypertensives (including </a:t>
            </a:r>
            <a:r>
              <a:rPr lang="en-GB" sz="2400" dirty="0" err="1"/>
              <a:t>ACEi’s</a:t>
            </a:r>
            <a:r>
              <a:rPr lang="en-GB" sz="2400" dirty="0"/>
              <a:t> and ARBs) and lipid lowering drugs should also be continued</a:t>
            </a:r>
          </a:p>
        </p:txBody>
      </p:sp>
      <p:sp>
        <p:nvSpPr>
          <p:cNvPr id="7" name="Title 1">
            <a:extLst>
              <a:ext uri="{FF2B5EF4-FFF2-40B4-BE49-F238E27FC236}">
                <a16:creationId xmlns="" xmlns:a16="http://schemas.microsoft.com/office/drawing/2014/main" id="{B72CC103-C140-49E4-932B-7C1FC6A10290}"/>
              </a:ext>
            </a:extLst>
          </p:cNvPr>
          <p:cNvSpPr txBox="1">
            <a:spLocks/>
          </p:cNvSpPr>
          <p:nvPr/>
        </p:nvSpPr>
        <p:spPr>
          <a:xfrm>
            <a:off x="674282" y="244256"/>
            <a:ext cx="10602643" cy="899567"/>
          </a:xfrm>
          <a:prstGeom prst="rect">
            <a:avLst/>
          </a:prstGeom>
        </p:spPr>
        <p:txBody>
          <a:bodyPr vert="horz" lIns="91428" tIns="45714" rIns="91428" bIns="45714" rtlCol="0" anchor="t" anchorCtr="0">
            <a:normAutofit/>
          </a:bodyPr>
          <a:lstStyle>
            <a:lvl1pPr marL="0" marR="0" indent="0" algn="l" defTabSz="412750" rtl="0" latinLnBrk="0">
              <a:lnSpc>
                <a:spcPct val="100000"/>
              </a:lnSpc>
              <a:spcBef>
                <a:spcPts val="0"/>
              </a:spcBef>
              <a:spcAft>
                <a:spcPts val="0"/>
              </a:spcAft>
              <a:buClrTx/>
              <a:buSzTx/>
              <a:buFontTx/>
              <a:buNone/>
              <a:tabLst/>
              <a:defRPr sz="2400" b="1" i="0" u="none" strike="noStrike" cap="none" spc="0" baseline="0">
                <a:ln>
                  <a:noFill/>
                </a:ln>
                <a:solidFill>
                  <a:srgbClr val="840051"/>
                </a:solidFill>
                <a:uFillTx/>
                <a:latin typeface="Arial"/>
                <a:ea typeface="Arial"/>
                <a:cs typeface="Arial"/>
                <a:sym typeface="Arial"/>
              </a:defRPr>
            </a:lvl1pPr>
            <a:lvl2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2pPr>
            <a:lvl3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3pPr>
            <a:lvl4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4pPr>
            <a:lvl5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5pPr>
            <a:lvl6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6pPr>
            <a:lvl7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7pPr>
            <a:lvl8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8pPr>
            <a:lvl9pPr marL="0" marR="0" indent="0" algn="l" defTabSz="412750" rtl="0" latinLnBrk="0">
              <a:lnSpc>
                <a:spcPct val="100000"/>
              </a:lnSpc>
              <a:spcBef>
                <a:spcPts val="0"/>
              </a:spcBef>
              <a:spcAft>
                <a:spcPts val="0"/>
              </a:spcAft>
              <a:buClrTx/>
              <a:buSzTx/>
              <a:buFontTx/>
              <a:buNone/>
              <a:tabLst/>
              <a:defRPr sz="3500" b="0" i="0" u="none" strike="noStrike" cap="none" spc="0" baseline="0">
                <a:ln>
                  <a:noFill/>
                </a:ln>
                <a:solidFill>
                  <a:srgbClr val="000000"/>
                </a:solidFill>
                <a:uFillTx/>
                <a:latin typeface="Arial"/>
                <a:ea typeface="Arial"/>
                <a:cs typeface="Arial"/>
                <a:sym typeface="Arial"/>
              </a:defRPr>
            </a:lvl9pPr>
          </a:lstStyle>
          <a:p>
            <a:pPr defTabSz="412709">
              <a:defRPr/>
            </a:pPr>
            <a:r>
              <a:rPr lang="en-GB" kern="0" dirty="0"/>
              <a:t>What practical advice should we give to the majority of people </a:t>
            </a:r>
          </a:p>
          <a:p>
            <a:pPr defTabSz="412709">
              <a:defRPr/>
            </a:pPr>
            <a:r>
              <a:rPr lang="en-GB" kern="0" dirty="0"/>
              <a:t>with t</a:t>
            </a:r>
            <a:r>
              <a:rPr lang="en-GB" kern="0" dirty="0" err="1"/>
              <a:t>ype</a:t>
            </a:r>
            <a:r>
              <a:rPr lang="en-GB" kern="0" dirty="0"/>
              <a:t> 2 diabetes (who are well)?</a:t>
            </a:r>
          </a:p>
        </p:txBody>
      </p:sp>
      <p:pic>
        <p:nvPicPr>
          <p:cNvPr id="8" name="Picture 7">
            <a:extLst>
              <a:ext uri="{FF2B5EF4-FFF2-40B4-BE49-F238E27FC236}">
                <a16:creationId xmlns="" xmlns:a16="http://schemas.microsoft.com/office/drawing/2014/main" id="{3187751F-77E7-48DD-93F4-CCCD798B3F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30542" y="122644"/>
            <a:ext cx="1173007" cy="1176918"/>
          </a:xfrm>
          <a:prstGeom prst="rect">
            <a:avLst/>
          </a:prstGeom>
        </p:spPr>
      </p:pic>
      <p:sp>
        <p:nvSpPr>
          <p:cNvPr id="2" name="Rectangle 1">
            <a:extLst>
              <a:ext uri="{FF2B5EF4-FFF2-40B4-BE49-F238E27FC236}">
                <a16:creationId xmlns="" xmlns:a16="http://schemas.microsoft.com/office/drawing/2014/main" id="{23C41D6C-5F6B-4FFE-9FDE-BDA651F27895}"/>
              </a:ext>
            </a:extLst>
          </p:cNvPr>
          <p:cNvSpPr/>
          <p:nvPr/>
        </p:nvSpPr>
        <p:spPr>
          <a:xfrm>
            <a:off x="114285" y="6303628"/>
            <a:ext cx="12342793" cy="323123"/>
          </a:xfrm>
          <a:prstGeom prst="rect">
            <a:avLst/>
          </a:prstGeom>
        </p:spPr>
        <p:txBody>
          <a:bodyPr wrap="square">
            <a:spAutoFit/>
          </a:bodyPr>
          <a:lstStyle/>
          <a:p>
            <a:pPr defTabSz="412709" hangingPunct="0">
              <a:defRPr/>
            </a:pPr>
            <a:r>
              <a:rPr lang="en-GB" sz="1500" b="1" kern="0" dirty="0">
                <a:solidFill>
                  <a:srgbClr val="555555"/>
                </a:solidFill>
                <a:latin typeface="inherit"/>
                <a:cs typeface="Arial"/>
                <a:sym typeface="Arial"/>
              </a:rPr>
              <a:t>https: / /www .</a:t>
            </a:r>
            <a:r>
              <a:rPr lang="en-GB" sz="1500" b="1" kern="0" dirty="0" err="1">
                <a:solidFill>
                  <a:srgbClr val="555555"/>
                </a:solidFill>
                <a:latin typeface="inherit"/>
                <a:cs typeface="Arial"/>
                <a:sym typeface="Arial"/>
              </a:rPr>
              <a:t>diabetesonthenet</a:t>
            </a:r>
            <a:r>
              <a:rPr lang="en-GB" sz="1500" b="1" kern="0" dirty="0">
                <a:solidFill>
                  <a:srgbClr val="555555"/>
                </a:solidFill>
                <a:latin typeface="inherit"/>
                <a:cs typeface="Arial"/>
                <a:sym typeface="Arial"/>
              </a:rPr>
              <a:t> .com /journals /issue /607 /article-details /glance-factsheet-covid-19-and-diabetes-dpc</a:t>
            </a:r>
            <a:endParaRPr lang="en-GB" sz="1500" b="1" kern="0" dirty="0">
              <a:solidFill>
                <a:srgbClr val="000000"/>
              </a:solidFill>
              <a:cs typeface="Arial"/>
              <a:sym typeface="Arial"/>
            </a:endParaRPr>
          </a:p>
        </p:txBody>
      </p:sp>
    </p:spTree>
    <p:extLst>
      <p:ext uri="{BB962C8B-B14F-4D97-AF65-F5344CB8AC3E}">
        <p14:creationId xmlns:p14="http://schemas.microsoft.com/office/powerpoint/2010/main" val="282471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49910"/>
            <a:ext cx="8229600" cy="4525963"/>
          </a:xfrm>
        </p:spPr>
        <p:txBody>
          <a:bodyPr/>
          <a:lstStyle/>
          <a:p>
            <a:endParaRPr lang="en-GB" dirty="0"/>
          </a:p>
          <a:p>
            <a:endParaRPr lang="en-GB" dirty="0"/>
          </a:p>
        </p:txBody>
      </p:sp>
      <p:sp>
        <p:nvSpPr>
          <p:cNvPr id="7" name="Content Placeholder 2"/>
          <p:cNvSpPr txBox="1">
            <a:spLocks/>
          </p:cNvSpPr>
          <p:nvPr/>
        </p:nvSpPr>
        <p:spPr>
          <a:xfrm>
            <a:off x="2016659" y="914401"/>
            <a:ext cx="8229600" cy="3713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000" b="1" dirty="0">
                <a:solidFill>
                  <a:srgbClr val="C00000"/>
                </a:solidFill>
              </a:rPr>
              <a:t>Type 1 Diabetes and Type 2 Diabetes: </a:t>
            </a:r>
            <a:r>
              <a:rPr lang="en-GB" sz="2000" dirty="0">
                <a:solidFill>
                  <a:prstClr val="black"/>
                </a:solidFill>
              </a:rPr>
              <a:t>People with both types of diabetes are more likely to have the serious outcomes from coronavirus infection</a:t>
            </a:r>
          </a:p>
          <a:p>
            <a:pPr>
              <a:defRPr/>
            </a:pPr>
            <a:r>
              <a:rPr lang="en-GB" sz="2000" b="1" dirty="0">
                <a:solidFill>
                  <a:srgbClr val="C00000"/>
                </a:solidFill>
              </a:rPr>
              <a:t>NHS England Diabetes and Coronavirus Studies: </a:t>
            </a:r>
            <a:r>
              <a:rPr lang="en-GB" sz="2000" dirty="0">
                <a:solidFill>
                  <a:prstClr val="black"/>
                </a:solidFill>
              </a:rPr>
              <a:t>In May 2020, two studies were published which showed that people with diabetes with coronavirus were at higher risk of dying. This result only applies to those people with diabetes with such severe coronavirus disease that admission to hospital was essential.</a:t>
            </a:r>
          </a:p>
          <a:p>
            <a:pPr>
              <a:defRPr/>
            </a:pPr>
            <a:r>
              <a:rPr lang="en-GB" sz="2000" b="1" dirty="0">
                <a:solidFill>
                  <a:srgbClr val="C00000"/>
                </a:solidFill>
              </a:rPr>
              <a:t>Highest Risks for death:  </a:t>
            </a:r>
            <a:r>
              <a:rPr lang="en-GB" sz="2000" dirty="0">
                <a:solidFill>
                  <a:prstClr val="black"/>
                </a:solidFill>
              </a:rPr>
              <a:t>This was in the elderly, often with other conditions such as heart disease, stroke or kidney disease. There were very few deaths under the age of 40. </a:t>
            </a:r>
          </a:p>
        </p:txBody>
      </p:sp>
      <p:sp>
        <p:nvSpPr>
          <p:cNvPr id="8" name="Title 1"/>
          <p:cNvSpPr txBox="1">
            <a:spLocks/>
          </p:cNvSpPr>
          <p:nvPr/>
        </p:nvSpPr>
        <p:spPr>
          <a:xfrm>
            <a:off x="2006097" y="15240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000" b="1" dirty="0">
                <a:solidFill>
                  <a:srgbClr val="C00000"/>
                </a:solidFill>
              </a:rPr>
              <a:t>Patient Information on the Diabetes and COVID-19 Studies</a:t>
            </a:r>
            <a:r>
              <a:rPr lang="en-GB" sz="2000" b="1" i="1" dirty="0">
                <a:solidFill>
                  <a:srgbClr val="C00000"/>
                </a:solidFill>
              </a:rPr>
              <a:t>  </a:t>
            </a:r>
            <a:r>
              <a:rPr lang="en-GB" sz="2000" b="1" dirty="0">
                <a:solidFill>
                  <a:srgbClr val="C00000"/>
                </a:solidFill>
              </a:rPr>
              <a:t> </a:t>
            </a:r>
          </a:p>
        </p:txBody>
      </p:sp>
      <p:pic>
        <p:nvPicPr>
          <p:cNvPr id="5" name="Picture 4"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09146" y="4752646"/>
            <a:ext cx="1956564" cy="1100566"/>
          </a:xfrm>
          <a:prstGeom prst="rect">
            <a:avLst/>
          </a:prstGeom>
        </p:spPr>
      </p:pic>
      <p:sp>
        <p:nvSpPr>
          <p:cNvPr id="6" name="Subtitle 2"/>
          <p:cNvSpPr txBox="1">
            <a:spLocks/>
          </p:cNvSpPr>
          <p:nvPr/>
        </p:nvSpPr>
        <p:spPr>
          <a:xfrm>
            <a:off x="2044574" y="5206973"/>
            <a:ext cx="5943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1000" b="1" dirty="0">
                <a:solidFill>
                  <a:prstClr val="black"/>
                </a:solidFill>
              </a:rPr>
              <a:t>Type 1 and Type 2 Diabetes and COVID-19 related mortality in England: </a:t>
            </a:r>
            <a:r>
              <a:rPr lang="en-GB" sz="1000" b="1" i="1" dirty="0">
                <a:solidFill>
                  <a:prstClr val="black"/>
                </a:solidFill>
              </a:rPr>
              <a:t>a whole population study</a:t>
            </a:r>
            <a:endParaRPr lang="en-GB" sz="1000" b="1" dirty="0">
              <a:solidFill>
                <a:prstClr val="black"/>
              </a:solidFill>
            </a:endParaRPr>
          </a:p>
          <a:p>
            <a:pPr marL="0" indent="0">
              <a:buFont typeface="Arial" pitchFamily="34" charset="0"/>
              <a:buNone/>
              <a:defRPr/>
            </a:pPr>
            <a:r>
              <a:rPr lang="en-GB" sz="1000" dirty="0">
                <a:solidFill>
                  <a:prstClr val="black"/>
                </a:solidFill>
              </a:rPr>
              <a:t>Emma Barron , </a:t>
            </a:r>
            <a:r>
              <a:rPr lang="en-GB" sz="1000" dirty="0" err="1">
                <a:solidFill>
                  <a:prstClr val="black"/>
                </a:solidFill>
              </a:rPr>
              <a:t>Chiraj</a:t>
            </a:r>
            <a:r>
              <a:rPr lang="en-GB" sz="1000" dirty="0">
                <a:solidFill>
                  <a:prstClr val="black"/>
                </a:solidFill>
              </a:rPr>
              <a:t> </a:t>
            </a:r>
            <a:r>
              <a:rPr lang="en-GB" sz="1000" dirty="0" err="1">
                <a:solidFill>
                  <a:prstClr val="black"/>
                </a:solidFill>
              </a:rPr>
              <a:t>Bakhai</a:t>
            </a:r>
            <a:r>
              <a:rPr lang="en-GB" sz="1000" dirty="0">
                <a:solidFill>
                  <a:prstClr val="black"/>
                </a:solidFill>
              </a:rPr>
              <a:t>, </a:t>
            </a:r>
            <a:r>
              <a:rPr lang="en-GB" sz="1000" dirty="0" err="1">
                <a:solidFill>
                  <a:prstClr val="black"/>
                </a:solidFill>
              </a:rPr>
              <a:t>Partha</a:t>
            </a:r>
            <a:r>
              <a:rPr lang="en-GB" sz="1000" dirty="0">
                <a:solidFill>
                  <a:prstClr val="black"/>
                </a:solidFill>
              </a:rPr>
              <a:t> </a:t>
            </a:r>
            <a:r>
              <a:rPr lang="en-GB" sz="1000" dirty="0" err="1">
                <a:solidFill>
                  <a:prstClr val="black"/>
                </a:solidFill>
              </a:rPr>
              <a:t>Kar</a:t>
            </a:r>
            <a:r>
              <a:rPr lang="en-GB" sz="1000" dirty="0">
                <a:solidFill>
                  <a:prstClr val="black"/>
                </a:solidFill>
              </a:rPr>
              <a:t>, Andy Weaver, Dominique Bradley, Hassan Ismail, Peter Knighton, Naomi Holman, </a:t>
            </a:r>
            <a:r>
              <a:rPr lang="en-GB" sz="1000" dirty="0" err="1">
                <a:solidFill>
                  <a:prstClr val="black"/>
                </a:solidFill>
              </a:rPr>
              <a:t>Kamlesh</a:t>
            </a:r>
            <a:r>
              <a:rPr lang="en-GB" sz="1000" dirty="0">
                <a:solidFill>
                  <a:prstClr val="black"/>
                </a:solidFill>
              </a:rPr>
              <a:t> </a:t>
            </a:r>
            <a:r>
              <a:rPr lang="en-GB" sz="1000" dirty="0" err="1">
                <a:solidFill>
                  <a:prstClr val="black"/>
                </a:solidFill>
              </a:rPr>
              <a:t>Khunti</a:t>
            </a:r>
            <a:r>
              <a:rPr lang="en-GB" sz="1000" dirty="0">
                <a:solidFill>
                  <a:prstClr val="black"/>
                </a:solidFill>
              </a:rPr>
              <a:t>, Naveed </a:t>
            </a:r>
            <a:r>
              <a:rPr lang="en-GB" sz="1000" dirty="0" err="1">
                <a:solidFill>
                  <a:prstClr val="black"/>
                </a:solidFill>
              </a:rPr>
              <a:t>Sattar</a:t>
            </a:r>
            <a:r>
              <a:rPr lang="en-GB" sz="1000" dirty="0">
                <a:solidFill>
                  <a:prstClr val="black"/>
                </a:solidFill>
              </a:rPr>
              <a:t>, Nick Wareham, Bob Young, Jonathan </a:t>
            </a:r>
            <a:r>
              <a:rPr lang="en-GB" sz="1000" dirty="0" err="1">
                <a:solidFill>
                  <a:prstClr val="black"/>
                </a:solidFill>
              </a:rPr>
              <a:t>Valabhji</a:t>
            </a:r>
            <a:r>
              <a:rPr lang="en-GB" sz="1000" dirty="0">
                <a:solidFill>
                  <a:prstClr val="black"/>
                </a:solidFill>
              </a:rPr>
              <a:t> . </a:t>
            </a:r>
          </a:p>
          <a:p>
            <a:pPr marL="0" indent="0">
              <a:buFont typeface="Arial" pitchFamily="34" charset="0"/>
              <a:buNone/>
              <a:defRPr/>
            </a:pPr>
            <a:r>
              <a:rPr lang="en-GB" sz="1000" dirty="0">
                <a:solidFill>
                  <a:prstClr val="black"/>
                </a:solidFill>
              </a:rPr>
              <a:t>NHS England Website accessed 20/5/2020</a:t>
            </a:r>
          </a:p>
        </p:txBody>
      </p:sp>
      <p:sp>
        <p:nvSpPr>
          <p:cNvPr id="9" name="Rectangle 8"/>
          <p:cNvSpPr/>
          <p:nvPr/>
        </p:nvSpPr>
        <p:spPr>
          <a:xfrm>
            <a:off x="2044575" y="5983908"/>
            <a:ext cx="5759511" cy="707886"/>
          </a:xfrm>
          <a:prstGeom prst="rect">
            <a:avLst/>
          </a:prstGeom>
        </p:spPr>
        <p:txBody>
          <a:bodyPr wrap="square">
            <a:spAutoFit/>
          </a:bodyPr>
          <a:lstStyle/>
          <a:p>
            <a:pPr>
              <a:defRPr/>
            </a:pPr>
            <a:r>
              <a:rPr lang="en-GB" sz="1000" b="1" dirty="0">
                <a:solidFill>
                  <a:prstClr val="black"/>
                </a:solidFill>
              </a:rPr>
              <a:t>Type 1 and Type 2 Diabetes and COVID-19 related mortality in England: </a:t>
            </a:r>
            <a:r>
              <a:rPr lang="en-GB" sz="1000" b="1" i="1" dirty="0">
                <a:solidFill>
                  <a:prstClr val="black"/>
                </a:solidFill>
              </a:rPr>
              <a:t>a cohort study in people with diabetes. </a:t>
            </a:r>
            <a:r>
              <a:rPr lang="en-GB" sz="1000" dirty="0">
                <a:solidFill>
                  <a:prstClr val="black"/>
                </a:solidFill>
              </a:rPr>
              <a:t>Naomi Holman, Peter </a:t>
            </a:r>
            <a:r>
              <a:rPr lang="en-GB" sz="1000" dirty="0" err="1">
                <a:solidFill>
                  <a:prstClr val="black"/>
                </a:solidFill>
              </a:rPr>
              <a:t>Knighton</a:t>
            </a:r>
            <a:r>
              <a:rPr lang="en-GB" sz="1000" dirty="0">
                <a:solidFill>
                  <a:prstClr val="black"/>
                </a:solidFill>
              </a:rPr>
              <a:t>, </a:t>
            </a:r>
            <a:r>
              <a:rPr lang="en-GB" sz="1000" dirty="0" err="1">
                <a:solidFill>
                  <a:prstClr val="black"/>
                </a:solidFill>
              </a:rPr>
              <a:t>Partha</a:t>
            </a:r>
            <a:r>
              <a:rPr lang="en-GB" sz="1000" dirty="0">
                <a:solidFill>
                  <a:prstClr val="black"/>
                </a:solidFill>
              </a:rPr>
              <a:t> </a:t>
            </a:r>
            <a:r>
              <a:rPr lang="en-GB" sz="1000" dirty="0" err="1">
                <a:solidFill>
                  <a:prstClr val="black"/>
                </a:solidFill>
              </a:rPr>
              <a:t>Kar</a:t>
            </a:r>
            <a:r>
              <a:rPr lang="en-GB" sz="1000" dirty="0">
                <a:solidFill>
                  <a:prstClr val="black"/>
                </a:solidFill>
              </a:rPr>
              <a:t>, Jackie O’Keefe, Matt Curley, Andy Weaver, Emma Barron , </a:t>
            </a:r>
            <a:r>
              <a:rPr lang="en-GB" sz="1000" dirty="0" err="1">
                <a:solidFill>
                  <a:prstClr val="black"/>
                </a:solidFill>
              </a:rPr>
              <a:t>Chiraj</a:t>
            </a:r>
            <a:r>
              <a:rPr lang="en-GB" sz="1000" dirty="0">
                <a:solidFill>
                  <a:prstClr val="black"/>
                </a:solidFill>
              </a:rPr>
              <a:t> </a:t>
            </a:r>
            <a:r>
              <a:rPr lang="en-GB" sz="1000" dirty="0" err="1">
                <a:solidFill>
                  <a:prstClr val="black"/>
                </a:solidFill>
              </a:rPr>
              <a:t>Bakhai</a:t>
            </a:r>
            <a:r>
              <a:rPr lang="en-GB" sz="1000" dirty="0">
                <a:solidFill>
                  <a:prstClr val="black"/>
                </a:solidFill>
              </a:rPr>
              <a:t>, </a:t>
            </a:r>
            <a:r>
              <a:rPr lang="en-GB" sz="1000" dirty="0" err="1">
                <a:solidFill>
                  <a:prstClr val="black"/>
                </a:solidFill>
              </a:rPr>
              <a:t>Kamlesh</a:t>
            </a:r>
            <a:r>
              <a:rPr lang="en-GB" sz="1000" dirty="0">
                <a:solidFill>
                  <a:prstClr val="black"/>
                </a:solidFill>
              </a:rPr>
              <a:t> </a:t>
            </a:r>
            <a:r>
              <a:rPr lang="en-GB" sz="1000" dirty="0" err="1">
                <a:solidFill>
                  <a:prstClr val="black"/>
                </a:solidFill>
              </a:rPr>
              <a:t>Khunti</a:t>
            </a:r>
            <a:r>
              <a:rPr lang="en-GB" sz="1000" dirty="0">
                <a:solidFill>
                  <a:prstClr val="black"/>
                </a:solidFill>
              </a:rPr>
              <a:t>, Nick Wareham, </a:t>
            </a:r>
            <a:r>
              <a:rPr lang="en-GB" sz="1000" dirty="0" err="1">
                <a:solidFill>
                  <a:prstClr val="black"/>
                </a:solidFill>
              </a:rPr>
              <a:t>Naveed</a:t>
            </a:r>
            <a:r>
              <a:rPr lang="en-GB" sz="1000" dirty="0">
                <a:solidFill>
                  <a:prstClr val="black"/>
                </a:solidFill>
              </a:rPr>
              <a:t> </a:t>
            </a:r>
            <a:r>
              <a:rPr lang="en-GB" sz="1000" dirty="0" err="1">
                <a:solidFill>
                  <a:prstClr val="black"/>
                </a:solidFill>
              </a:rPr>
              <a:t>Sattar</a:t>
            </a:r>
            <a:r>
              <a:rPr lang="en-GB" sz="1000" dirty="0">
                <a:solidFill>
                  <a:prstClr val="black"/>
                </a:solidFill>
              </a:rPr>
              <a:t>, Bob Young, Jonathan </a:t>
            </a:r>
            <a:r>
              <a:rPr lang="en-GB" sz="1000" dirty="0" err="1">
                <a:solidFill>
                  <a:prstClr val="black"/>
                </a:solidFill>
              </a:rPr>
              <a:t>Valabhji</a:t>
            </a:r>
            <a:r>
              <a:rPr lang="en-GB" sz="1000" dirty="0">
                <a:solidFill>
                  <a:prstClr val="black"/>
                </a:solidFill>
              </a:rPr>
              <a:t> : NHS England Website Accessed May 2020</a:t>
            </a:r>
          </a:p>
        </p:txBody>
      </p:sp>
    </p:spTree>
    <p:extLst>
      <p:ext uri="{BB962C8B-B14F-4D97-AF65-F5344CB8AC3E}">
        <p14:creationId xmlns:p14="http://schemas.microsoft.com/office/powerpoint/2010/main" val="309464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49910"/>
            <a:ext cx="8229600" cy="4525963"/>
          </a:xfrm>
        </p:spPr>
        <p:txBody>
          <a:bodyPr/>
          <a:lstStyle/>
          <a:p>
            <a:endParaRPr lang="en-GB" dirty="0"/>
          </a:p>
          <a:p>
            <a:endParaRPr lang="en-GB" dirty="0"/>
          </a:p>
        </p:txBody>
      </p:sp>
      <p:sp>
        <p:nvSpPr>
          <p:cNvPr id="7" name="Content Placeholder 2"/>
          <p:cNvSpPr txBox="1">
            <a:spLocks/>
          </p:cNvSpPr>
          <p:nvPr/>
        </p:nvSpPr>
        <p:spPr>
          <a:xfrm>
            <a:off x="2006097" y="990601"/>
            <a:ext cx="8229600" cy="3713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2000" b="1" dirty="0">
                <a:solidFill>
                  <a:srgbClr val="C00000"/>
                </a:solidFill>
              </a:rPr>
              <a:t>Community Coronavirus Infections:  </a:t>
            </a:r>
            <a:r>
              <a:rPr lang="en-GB" sz="2000" dirty="0">
                <a:solidFill>
                  <a:prstClr val="black"/>
                </a:solidFill>
              </a:rPr>
              <a:t>Current evidence suggests that people with diabetes are no more likely to catch coronavirus infection than those without diabetes. However, if there is coronavirus infection requiring hospital admission then the outcome is more likely to be serious than in people without diabetes. </a:t>
            </a:r>
          </a:p>
          <a:p>
            <a:pPr>
              <a:defRPr/>
            </a:pPr>
            <a:r>
              <a:rPr lang="en-GB" sz="2000" b="1" dirty="0">
                <a:solidFill>
                  <a:srgbClr val="C00000"/>
                </a:solidFill>
              </a:rPr>
              <a:t>Mild and Moderate coronavirus infection: </a:t>
            </a:r>
            <a:r>
              <a:rPr lang="en-GB" sz="2000" dirty="0">
                <a:solidFill>
                  <a:prstClr val="black"/>
                </a:solidFill>
              </a:rPr>
              <a:t>It is clear that many hundreds of people with diabetes have had the infection the community and made a good recovery from there mild to moderate illness. </a:t>
            </a:r>
            <a:endParaRPr lang="en-GB" sz="2000" b="1" dirty="0">
              <a:solidFill>
                <a:srgbClr val="C00000"/>
              </a:solidFill>
            </a:endParaRPr>
          </a:p>
          <a:p>
            <a:pPr>
              <a:defRPr/>
            </a:pPr>
            <a:r>
              <a:rPr lang="en-GB" sz="2000" b="1" dirty="0">
                <a:solidFill>
                  <a:srgbClr val="C00000"/>
                </a:solidFill>
              </a:rPr>
              <a:t>Risk Stratification: </a:t>
            </a:r>
            <a:r>
              <a:rPr lang="en-GB" sz="2000" dirty="0">
                <a:solidFill>
                  <a:prstClr val="black"/>
                </a:solidFill>
              </a:rPr>
              <a:t>could help identify diabetes patients, within a clinical service, that need most urgent intervention where services are stretched and working in different ways due to the COVID-19 Pandemic</a:t>
            </a:r>
          </a:p>
          <a:p>
            <a:pPr>
              <a:defRPr/>
            </a:pPr>
            <a:r>
              <a:rPr lang="en-GB" sz="2000" b="1" dirty="0">
                <a:solidFill>
                  <a:srgbClr val="C00000"/>
                </a:solidFill>
              </a:rPr>
              <a:t>You and your Healthcare Professionals </a:t>
            </a:r>
            <a:r>
              <a:rPr lang="en-GB" sz="2000" dirty="0">
                <a:solidFill>
                  <a:prstClr val="black"/>
                </a:solidFill>
              </a:rPr>
              <a:t>could use the information from the studies to help identify any risk factors that you have may have that could lead an increased chance of a more serious outcome from coronavirus infection. Some of these could be improved to your potential benefit- such as an improvement in glycaemic control</a:t>
            </a:r>
          </a:p>
          <a:p>
            <a:pPr>
              <a:defRPr/>
            </a:pPr>
            <a:endParaRPr lang="en-GB" sz="2000" dirty="0">
              <a:solidFill>
                <a:prstClr val="black"/>
              </a:solidFill>
            </a:endParaRPr>
          </a:p>
        </p:txBody>
      </p:sp>
      <p:pic>
        <p:nvPicPr>
          <p:cNvPr id="5" name="Picture 4"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9078" y="5943613"/>
            <a:ext cx="1234122" cy="694193"/>
          </a:xfrm>
          <a:prstGeom prst="rect">
            <a:avLst/>
          </a:prstGeom>
        </p:spPr>
      </p:pic>
      <p:sp>
        <p:nvSpPr>
          <p:cNvPr id="6" name="Title 1"/>
          <p:cNvSpPr txBox="1">
            <a:spLocks/>
          </p:cNvSpPr>
          <p:nvPr/>
        </p:nvSpPr>
        <p:spPr>
          <a:xfrm>
            <a:off x="2006097" y="152400"/>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000" b="1" dirty="0">
                <a:solidFill>
                  <a:srgbClr val="C00000"/>
                </a:solidFill>
              </a:rPr>
              <a:t>Patient Information on the Diabetes and COVID-19 Studies</a:t>
            </a:r>
            <a:r>
              <a:rPr lang="en-GB" sz="2000" b="1" i="1" dirty="0">
                <a:solidFill>
                  <a:srgbClr val="C00000"/>
                </a:solidFill>
              </a:rPr>
              <a:t>  </a:t>
            </a:r>
            <a:r>
              <a:rPr lang="en-GB" sz="2000" b="1" dirty="0">
                <a:solidFill>
                  <a:srgbClr val="C00000"/>
                </a:solidFill>
              </a:rPr>
              <a:t> </a:t>
            </a:r>
          </a:p>
        </p:txBody>
      </p:sp>
    </p:spTree>
    <p:extLst>
      <p:ext uri="{BB962C8B-B14F-4D97-AF65-F5344CB8AC3E}">
        <p14:creationId xmlns:p14="http://schemas.microsoft.com/office/powerpoint/2010/main" val="405167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49910"/>
            <a:ext cx="8229600" cy="4525963"/>
          </a:xfrm>
        </p:spPr>
        <p:txBody>
          <a:bodyPr/>
          <a:lstStyle/>
          <a:p>
            <a:endParaRPr lang="en-GB" dirty="0"/>
          </a:p>
          <a:p>
            <a:endParaRPr lang="en-GB" dirty="0"/>
          </a:p>
        </p:txBody>
      </p:sp>
      <p:sp>
        <p:nvSpPr>
          <p:cNvPr id="7" name="Content Placeholder 2"/>
          <p:cNvSpPr txBox="1">
            <a:spLocks/>
          </p:cNvSpPr>
          <p:nvPr/>
        </p:nvSpPr>
        <p:spPr>
          <a:xfrm>
            <a:off x="1905000" y="914404"/>
            <a:ext cx="8229600" cy="3713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GB" sz="1600" dirty="0">
              <a:solidFill>
                <a:prstClr val="black"/>
              </a:solidFill>
            </a:endParaRPr>
          </a:p>
          <a:p>
            <a:pPr>
              <a:defRPr/>
            </a:pPr>
            <a:r>
              <a:rPr lang="en-GB" sz="1600" b="1" dirty="0">
                <a:solidFill>
                  <a:srgbClr val="C00000"/>
                </a:solidFill>
              </a:rPr>
              <a:t>The findings from the studies could be integrated into a Care Plan for you using the following main points:</a:t>
            </a:r>
          </a:p>
          <a:p>
            <a:pPr lvl="1">
              <a:defRPr/>
            </a:pPr>
            <a:r>
              <a:rPr lang="en-GB" sz="1600" b="1" dirty="0">
                <a:solidFill>
                  <a:srgbClr val="C00000"/>
                </a:solidFill>
              </a:rPr>
              <a:t>Good diabetes control</a:t>
            </a:r>
            <a:r>
              <a:rPr lang="en-GB" sz="1600" dirty="0">
                <a:solidFill>
                  <a:prstClr val="black"/>
                </a:solidFill>
              </a:rPr>
              <a:t> is important with a HbA1c target that is individualised to you. This would take into account not just the current coronavirus pandemic with prevention of other complications.</a:t>
            </a:r>
          </a:p>
          <a:p>
            <a:pPr lvl="1">
              <a:defRPr/>
            </a:pPr>
            <a:r>
              <a:rPr lang="en-GB" sz="1600" b="1" dirty="0">
                <a:solidFill>
                  <a:srgbClr val="C00000"/>
                </a:solidFill>
              </a:rPr>
              <a:t>Weight control: </a:t>
            </a:r>
            <a:r>
              <a:rPr lang="en-GB" sz="1600" dirty="0">
                <a:solidFill>
                  <a:prstClr val="black"/>
                </a:solidFill>
              </a:rPr>
              <a:t>very high BMI and lower BMI were associated with the most serious outcomes of coronavirus infection. A personal, achievable target can be discussed if you want. Physical activity and a healthy diet remain important in this regard.</a:t>
            </a:r>
          </a:p>
          <a:p>
            <a:pPr lvl="1">
              <a:defRPr/>
            </a:pPr>
            <a:r>
              <a:rPr lang="en-GB" sz="1600" b="1" dirty="0">
                <a:solidFill>
                  <a:srgbClr val="C00000"/>
                </a:solidFill>
              </a:rPr>
              <a:t>Cardiovascular disease prevention and management: </a:t>
            </a:r>
            <a:r>
              <a:rPr lang="en-GB" sz="1600" dirty="0">
                <a:solidFill>
                  <a:prstClr val="black"/>
                </a:solidFill>
              </a:rPr>
              <a:t>Heart attacks, strokes and Heart Failure were all associated with poorer outcomes with coronavirus infection. Management and prevention of these conditions through lifestyle measures (especially not smoking), Blood Pressure Control, cholesterol-lowering, foot care are all essential.  </a:t>
            </a:r>
          </a:p>
          <a:p>
            <a:pPr>
              <a:defRPr/>
            </a:pPr>
            <a:endParaRPr lang="en-GB" sz="1800" b="1" dirty="0">
              <a:solidFill>
                <a:srgbClr val="C00000"/>
              </a:solidFill>
            </a:endParaRPr>
          </a:p>
          <a:p>
            <a:pPr>
              <a:defRPr/>
            </a:pPr>
            <a:r>
              <a:rPr lang="en-GB" sz="1800" b="1" dirty="0">
                <a:solidFill>
                  <a:srgbClr val="C00000"/>
                </a:solidFill>
              </a:rPr>
              <a:t>The following tables </a:t>
            </a:r>
            <a:r>
              <a:rPr lang="en-GB" sz="1800" dirty="0">
                <a:solidFill>
                  <a:prstClr val="black"/>
                </a:solidFill>
              </a:rPr>
              <a:t>could be used to inform a discussion on the risk factors for a more serious outcome associated with coronavirus infection specific to your type of diabetes and other factors such as age, ethnicity, HbA1c, weight and duration of diabetes. </a:t>
            </a:r>
            <a:endParaRPr lang="en-GB" sz="1800" b="1" dirty="0">
              <a:solidFill>
                <a:srgbClr val="C00000"/>
              </a:solidFill>
            </a:endParaRPr>
          </a:p>
          <a:p>
            <a:pPr lvl="1">
              <a:defRPr/>
            </a:pPr>
            <a:endParaRPr lang="en-GB" sz="1600" dirty="0">
              <a:solidFill>
                <a:prstClr val="black"/>
              </a:solidFill>
            </a:endParaRPr>
          </a:p>
        </p:txBody>
      </p:sp>
      <p:sp>
        <p:nvSpPr>
          <p:cNvPr id="8" name="Title 1"/>
          <p:cNvSpPr txBox="1">
            <a:spLocks/>
          </p:cNvSpPr>
          <p:nvPr/>
        </p:nvSpPr>
        <p:spPr>
          <a:xfrm>
            <a:off x="2006097" y="304803"/>
            <a:ext cx="82296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400" b="1" dirty="0">
                <a:solidFill>
                  <a:srgbClr val="C00000"/>
                </a:solidFill>
              </a:rPr>
              <a:t>How these studies can help manage your diabetes</a:t>
            </a:r>
            <a:r>
              <a:rPr lang="en-GB" sz="2400" b="1" i="1" dirty="0">
                <a:solidFill>
                  <a:srgbClr val="C00000"/>
                </a:solidFill>
              </a:rPr>
              <a:t>  </a:t>
            </a:r>
            <a:r>
              <a:rPr lang="en-GB" sz="2400" b="1" dirty="0">
                <a:solidFill>
                  <a:srgbClr val="C00000"/>
                </a:solidFill>
              </a:rPr>
              <a:t> </a:t>
            </a:r>
          </a:p>
        </p:txBody>
      </p:sp>
      <p:pic>
        <p:nvPicPr>
          <p:cNvPr id="5" name="Picture 4"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9078" y="5943613"/>
            <a:ext cx="1234122" cy="694193"/>
          </a:xfrm>
          <a:prstGeom prst="rect">
            <a:avLst/>
          </a:prstGeom>
        </p:spPr>
      </p:pic>
    </p:spTree>
    <p:extLst>
      <p:ext uri="{BB962C8B-B14F-4D97-AF65-F5344CB8AC3E}">
        <p14:creationId xmlns:p14="http://schemas.microsoft.com/office/powerpoint/2010/main" val="141110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49910"/>
            <a:ext cx="8229600" cy="4525963"/>
          </a:xfrm>
        </p:spPr>
        <p:txBody>
          <a:bodyPr/>
          <a:lstStyle/>
          <a:p>
            <a:endParaRPr lang="en-GB" dirty="0"/>
          </a:p>
          <a:p>
            <a:endParaRPr lang="en-GB" dirty="0"/>
          </a:p>
        </p:txBody>
      </p:sp>
      <p:sp>
        <p:nvSpPr>
          <p:cNvPr id="5" name="Subtitle 2"/>
          <p:cNvSpPr txBox="1">
            <a:spLocks/>
          </p:cNvSpPr>
          <p:nvPr/>
        </p:nvSpPr>
        <p:spPr>
          <a:xfrm>
            <a:off x="1524000" y="6400800"/>
            <a:ext cx="6400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1200" dirty="0">
                <a:solidFill>
                  <a:prstClr val="black"/>
                </a:solidFill>
              </a:rPr>
              <a:t>Only statistically significant data is colour coded. Amber less than 50% increase in HR, Red &gt; 50% increase in HR, Current Smoking was protective- reasons not clear.  </a:t>
            </a:r>
          </a:p>
        </p:txBody>
      </p:sp>
      <p:sp>
        <p:nvSpPr>
          <p:cNvPr id="7" name="Content Placeholder 2"/>
          <p:cNvSpPr txBox="1">
            <a:spLocks/>
          </p:cNvSpPr>
          <p:nvPr/>
        </p:nvSpPr>
        <p:spPr>
          <a:xfrm>
            <a:off x="1676400" y="114945"/>
            <a:ext cx="8839200" cy="8175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2400" b="1" dirty="0">
                <a:solidFill>
                  <a:srgbClr val="C00000"/>
                </a:solidFill>
              </a:rPr>
              <a:t>NHS England: COVID-19 Mortality Studies Type 2 Diabetes</a:t>
            </a:r>
          </a:p>
          <a:p>
            <a:pPr marL="0" indent="0">
              <a:buFont typeface="Arial" pitchFamily="34" charset="0"/>
              <a:buNone/>
              <a:defRPr/>
            </a:pPr>
            <a:r>
              <a:rPr lang="en-GB" sz="2000" b="1" i="1" dirty="0">
                <a:solidFill>
                  <a:prstClr val="black"/>
                </a:solidFill>
              </a:rPr>
              <a:t>HCP to consider using tick marks, to individualise to patient*</a:t>
            </a:r>
          </a:p>
          <a:p>
            <a:pPr marL="0" indent="0">
              <a:buFont typeface="Arial" pitchFamily="34" charset="0"/>
              <a:buNone/>
              <a:defRPr/>
            </a:pPr>
            <a:endParaRPr lang="en-GB" sz="2400" b="1" dirty="0">
              <a:solidFill>
                <a:srgbClr val="C00000"/>
              </a:solidFill>
            </a:endParaRPr>
          </a:p>
        </p:txBody>
      </p:sp>
      <p:graphicFrame>
        <p:nvGraphicFramePr>
          <p:cNvPr id="10" name="Table 9"/>
          <p:cNvGraphicFramePr>
            <a:graphicFrameLocks noGrp="1"/>
          </p:cNvGraphicFramePr>
          <p:nvPr/>
        </p:nvGraphicFramePr>
        <p:xfrm>
          <a:off x="1828800" y="904240"/>
          <a:ext cx="8458200" cy="5496560"/>
        </p:xfrm>
        <a:graphic>
          <a:graphicData uri="http://schemas.openxmlformats.org/drawingml/2006/table">
            <a:tbl>
              <a:tblPr firstRow="1" bandRow="1">
                <a:tableStyleId>{7DF18680-E054-41AD-8BC1-D1AEF772440D}</a:tableStyleId>
              </a:tblPr>
              <a:tblGrid>
                <a:gridCol w="1419572">
                  <a:extLst>
                    <a:ext uri="{9D8B030D-6E8A-4147-A177-3AD203B41FA5}">
                      <a16:colId xmlns="" xmlns:a16="http://schemas.microsoft.com/office/drawing/2014/main" val="20000"/>
                    </a:ext>
                  </a:extLst>
                </a:gridCol>
                <a:gridCol w="1340484">
                  <a:extLst>
                    <a:ext uri="{9D8B030D-6E8A-4147-A177-3AD203B41FA5}">
                      <a16:colId xmlns="" xmlns:a16="http://schemas.microsoft.com/office/drawing/2014/main" val="20001"/>
                    </a:ext>
                  </a:extLst>
                </a:gridCol>
                <a:gridCol w="854722">
                  <a:extLst>
                    <a:ext uri="{9D8B030D-6E8A-4147-A177-3AD203B41FA5}">
                      <a16:colId xmlns="" xmlns:a16="http://schemas.microsoft.com/office/drawing/2014/main" val="20002"/>
                    </a:ext>
                  </a:extLst>
                </a:gridCol>
                <a:gridCol w="284907">
                  <a:extLst>
                    <a:ext uri="{9D8B030D-6E8A-4147-A177-3AD203B41FA5}">
                      <a16:colId xmlns="" xmlns:a16="http://schemas.microsoft.com/office/drawing/2014/main" val="20003"/>
                    </a:ext>
                  </a:extLst>
                </a:gridCol>
                <a:gridCol w="569814">
                  <a:extLst>
                    <a:ext uri="{9D8B030D-6E8A-4147-A177-3AD203B41FA5}">
                      <a16:colId xmlns="" xmlns:a16="http://schemas.microsoft.com/office/drawing/2014/main" val="20004"/>
                    </a:ext>
                  </a:extLst>
                </a:gridCol>
                <a:gridCol w="569814">
                  <a:extLst>
                    <a:ext uri="{9D8B030D-6E8A-4147-A177-3AD203B41FA5}">
                      <a16:colId xmlns="" xmlns:a16="http://schemas.microsoft.com/office/drawing/2014/main" val="20005"/>
                    </a:ext>
                  </a:extLst>
                </a:gridCol>
                <a:gridCol w="284907">
                  <a:extLst>
                    <a:ext uri="{9D8B030D-6E8A-4147-A177-3AD203B41FA5}">
                      <a16:colId xmlns="" xmlns:a16="http://schemas.microsoft.com/office/drawing/2014/main" val="20006"/>
                    </a:ext>
                  </a:extLst>
                </a:gridCol>
                <a:gridCol w="854722">
                  <a:extLst>
                    <a:ext uri="{9D8B030D-6E8A-4147-A177-3AD203B41FA5}">
                      <a16:colId xmlns="" xmlns:a16="http://schemas.microsoft.com/office/drawing/2014/main" val="20007"/>
                    </a:ext>
                  </a:extLst>
                </a:gridCol>
                <a:gridCol w="1143995">
                  <a:extLst>
                    <a:ext uri="{9D8B030D-6E8A-4147-A177-3AD203B41FA5}">
                      <a16:colId xmlns="" xmlns:a16="http://schemas.microsoft.com/office/drawing/2014/main" val="20008"/>
                    </a:ext>
                  </a:extLst>
                </a:gridCol>
                <a:gridCol w="1135263">
                  <a:extLst>
                    <a:ext uri="{9D8B030D-6E8A-4147-A177-3AD203B41FA5}">
                      <a16:colId xmlns="" xmlns:a16="http://schemas.microsoft.com/office/drawing/2014/main" val="20009"/>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Type 2 Diabetes</a:t>
                      </a:r>
                    </a:p>
                  </a:txBody>
                  <a:tcPr/>
                </a:tc>
                <a:tc>
                  <a:txBody>
                    <a:bodyPr/>
                    <a:lstStyle/>
                    <a:p>
                      <a:pPr algn="ctr"/>
                      <a:r>
                        <a:rPr lang="en-GB" sz="1200" dirty="0"/>
                        <a:t>Lower Risk</a:t>
                      </a:r>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Higher  Risk</a:t>
                      </a:r>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a:txBody>
                    <a:bodyPr/>
                    <a:lstStyle/>
                    <a:p>
                      <a:pPr algn="ctr"/>
                      <a:r>
                        <a:rPr lang="en-GB" sz="1200" dirty="0"/>
                        <a:t>Your Low</a:t>
                      </a:r>
                      <a:r>
                        <a:rPr lang="en-GB" sz="1200" baseline="0" dirty="0"/>
                        <a:t>er</a:t>
                      </a:r>
                    </a:p>
                    <a:p>
                      <a:pPr algn="ctr"/>
                      <a:r>
                        <a:rPr lang="en-GB" sz="1200" baseline="0" dirty="0"/>
                        <a:t>Risks*</a:t>
                      </a:r>
                      <a:endParaRPr lang="en-GB" sz="1200" dirty="0"/>
                    </a:p>
                  </a:txBody>
                  <a:tcPr/>
                </a:tc>
                <a:tc>
                  <a:txBody>
                    <a:bodyPr/>
                    <a:lstStyle/>
                    <a:p>
                      <a:pPr algn="ctr"/>
                      <a:r>
                        <a:rPr lang="en-GB" sz="1200" dirty="0"/>
                        <a:t>Your  Higher Risks*</a:t>
                      </a:r>
                    </a:p>
                  </a:txBody>
                  <a:tcPr/>
                </a:tc>
                <a:extLst>
                  <a:ext uri="{0D108BD9-81ED-4DB2-BD59-A6C34878D82A}">
                    <a16:rowId xmlns="" xmlns:a16="http://schemas.microsoft.com/office/drawing/2014/main" val="10000"/>
                  </a:ext>
                </a:extLst>
              </a:tr>
              <a:tr h="370840">
                <a:tc>
                  <a:txBody>
                    <a:bodyPr/>
                    <a:lstStyle/>
                    <a:p>
                      <a:pPr algn="ctr"/>
                      <a:r>
                        <a:rPr lang="en-GB" sz="1400" b="1" dirty="0"/>
                        <a:t>Gender</a:t>
                      </a:r>
                    </a:p>
                  </a:txBody>
                  <a:tcPr/>
                </a:tc>
                <a:tc>
                  <a:txBody>
                    <a:bodyPr/>
                    <a:lstStyle/>
                    <a:p>
                      <a:pPr algn="ctr"/>
                      <a:r>
                        <a:rPr lang="en-GB" sz="1400" b="1" dirty="0"/>
                        <a:t>Female, 1.0</a:t>
                      </a:r>
                    </a:p>
                  </a:txBody>
                  <a:tcP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Male 1.59</a:t>
                      </a:r>
                    </a:p>
                  </a:txBody>
                  <a:tcPr>
                    <a:solidFill>
                      <a:srgbClr val="FE3E02"/>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dirty="0"/>
                    </a:p>
                  </a:txBody>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1"/>
                  </a:ext>
                </a:extLst>
              </a:tr>
              <a:tr h="370840">
                <a:tc>
                  <a:txBody>
                    <a:bodyPr/>
                    <a:lstStyle/>
                    <a:p>
                      <a:pPr algn="ctr"/>
                      <a:r>
                        <a:rPr lang="en-GB" sz="1400" b="1" dirty="0"/>
                        <a:t>Ethnicity</a:t>
                      </a:r>
                    </a:p>
                  </a:txBody>
                  <a:tcPr/>
                </a:tc>
                <a:tc>
                  <a:txBody>
                    <a:bodyPr/>
                    <a:lstStyle/>
                    <a:p>
                      <a:pPr algn="ctr"/>
                      <a:r>
                        <a:rPr lang="en-GB" sz="1400" b="1" dirty="0"/>
                        <a:t>White,  1.0</a:t>
                      </a:r>
                    </a:p>
                  </a:txBody>
                  <a:tcPr>
                    <a:solidFill>
                      <a:srgbClr val="92D050"/>
                    </a:solidFill>
                  </a:tcPr>
                </a:tc>
                <a:tc gridSpan="2">
                  <a:txBody>
                    <a:bodyPr/>
                    <a:lstStyle/>
                    <a:p>
                      <a:pPr algn="ctr"/>
                      <a:r>
                        <a:rPr lang="en-GB" sz="1400" b="1" dirty="0"/>
                        <a:t>Black 1.63</a:t>
                      </a:r>
                    </a:p>
                  </a:txBody>
                  <a:tcPr>
                    <a:solidFill>
                      <a:srgbClr val="FE3E02"/>
                    </a:solidFill>
                  </a:tcPr>
                </a:tc>
                <a:tc hMerge="1">
                  <a:txBody>
                    <a:bodyPr/>
                    <a:lstStyle/>
                    <a:p>
                      <a:endParaRPr lang="en-GB"/>
                    </a:p>
                  </a:txBody>
                  <a:tcPr/>
                </a:tc>
                <a:tc gridSpan="2">
                  <a:txBody>
                    <a:bodyPr/>
                    <a:lstStyle/>
                    <a:p>
                      <a:pPr algn="ctr"/>
                      <a:r>
                        <a:rPr lang="en-GB" sz="1400" b="1" dirty="0"/>
                        <a:t>Asian 1.09*</a:t>
                      </a:r>
                    </a:p>
                  </a:txBody>
                  <a:tcPr>
                    <a:solidFill>
                      <a:srgbClr val="FFC000"/>
                    </a:solidFill>
                  </a:tcPr>
                </a:tc>
                <a:tc hMerge="1">
                  <a:txBody>
                    <a:bodyPr/>
                    <a:lstStyle/>
                    <a:p>
                      <a:endParaRPr lang="en-GB"/>
                    </a:p>
                  </a:txBody>
                  <a:tcPr/>
                </a:tc>
                <a:tc gridSpan="2">
                  <a:txBody>
                    <a:bodyPr/>
                    <a:lstStyle/>
                    <a:p>
                      <a:pPr algn="ctr"/>
                      <a:r>
                        <a:rPr lang="en-GB" sz="1400" b="1" dirty="0"/>
                        <a:t>Mixed 1.3</a:t>
                      </a:r>
                    </a:p>
                  </a:txBody>
                  <a:tcPr>
                    <a:solidFill>
                      <a:srgbClr val="FFC000"/>
                    </a:solidFill>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2"/>
                  </a:ext>
                </a:extLst>
              </a:tr>
              <a:tr h="370840">
                <a:tc>
                  <a:txBody>
                    <a:bodyPr/>
                    <a:lstStyle/>
                    <a:p>
                      <a:pPr algn="ctr"/>
                      <a:r>
                        <a:rPr lang="en-GB" sz="1400" b="1" dirty="0"/>
                        <a:t>Age </a:t>
                      </a:r>
                      <a:r>
                        <a:rPr lang="en-GB" sz="1400" b="1" dirty="0" err="1"/>
                        <a:t>yrs</a:t>
                      </a:r>
                      <a:endParaRPr lang="en-GB" sz="1400" b="1" dirty="0"/>
                    </a:p>
                  </a:txBody>
                  <a:tcPr/>
                </a:tc>
                <a:tc>
                  <a:txBody>
                    <a:bodyPr/>
                    <a:lstStyle/>
                    <a:p>
                      <a:pPr algn="ctr"/>
                      <a:r>
                        <a:rPr lang="en-GB" sz="1400" b="1" dirty="0"/>
                        <a:t>60-69,  1.0</a:t>
                      </a:r>
                    </a:p>
                  </a:txBody>
                  <a:tcPr>
                    <a:solidFill>
                      <a:srgbClr val="92D050"/>
                    </a:solidFill>
                  </a:tcPr>
                </a:tc>
                <a:tc gridSpan="2">
                  <a:txBody>
                    <a:bodyPr/>
                    <a:lstStyle/>
                    <a:p>
                      <a:pPr algn="ctr"/>
                      <a:r>
                        <a:rPr lang="en-GB" sz="1400" b="1" dirty="0"/>
                        <a:t>70-79, 1.92</a:t>
                      </a:r>
                    </a:p>
                  </a:txBody>
                  <a:tcPr>
                    <a:solidFill>
                      <a:srgbClr val="FE3E02"/>
                    </a:solidFill>
                  </a:tcPr>
                </a:tc>
                <a:tc hMerge="1">
                  <a:txBody>
                    <a:bodyPr/>
                    <a:lstStyle/>
                    <a:p>
                      <a:endParaRPr lang="en-GB"/>
                    </a:p>
                  </a:txBody>
                  <a:tcPr/>
                </a:tc>
                <a:tc gridSpan="2">
                  <a:txBody>
                    <a:bodyPr/>
                    <a:lstStyle/>
                    <a:p>
                      <a:pPr algn="ctr"/>
                      <a:r>
                        <a:rPr lang="en-GB" sz="1400" b="1" dirty="0"/>
                        <a:t>80+, 4.39</a:t>
                      </a:r>
                    </a:p>
                  </a:txBody>
                  <a:tcPr>
                    <a:solidFill>
                      <a:srgbClr val="FE3E02"/>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3"/>
                  </a:ext>
                </a:extLst>
              </a:tr>
              <a:tr h="370840">
                <a:tc>
                  <a:txBody>
                    <a:bodyPr/>
                    <a:lstStyle/>
                    <a:p>
                      <a:pPr algn="ctr"/>
                      <a:r>
                        <a:rPr lang="en-GB" sz="1400" b="1" dirty="0"/>
                        <a:t>Duration </a:t>
                      </a:r>
                    </a:p>
                  </a:txBody>
                  <a:tcPr/>
                </a:tc>
                <a:tc>
                  <a:txBody>
                    <a:bodyPr/>
                    <a:lstStyle/>
                    <a:p>
                      <a:pPr algn="ctr"/>
                      <a:r>
                        <a:rPr lang="en-GB" sz="1400" b="1" dirty="0"/>
                        <a:t>3-4, 1.0</a:t>
                      </a:r>
                    </a:p>
                  </a:txBody>
                  <a:tcPr>
                    <a:solidFill>
                      <a:srgbClr val="92D050"/>
                    </a:solidFill>
                  </a:tcPr>
                </a:tc>
                <a:tc gridSpan="2">
                  <a:txBody>
                    <a:bodyPr/>
                    <a:lstStyle/>
                    <a:p>
                      <a:pPr algn="ctr"/>
                      <a:r>
                        <a:rPr lang="en-GB" sz="1400" b="1" dirty="0"/>
                        <a:t>15-19, 1.14</a:t>
                      </a:r>
                    </a:p>
                  </a:txBody>
                  <a:tcPr>
                    <a:solidFill>
                      <a:srgbClr val="FFC000"/>
                    </a:solidFill>
                  </a:tcPr>
                </a:tc>
                <a:tc hMerge="1">
                  <a:txBody>
                    <a:bodyPr/>
                    <a:lstStyle/>
                    <a:p>
                      <a:endParaRPr lang="en-GB"/>
                    </a:p>
                  </a:txBody>
                  <a:tcPr/>
                </a:tc>
                <a:tc gridSpan="2">
                  <a:txBody>
                    <a:bodyPr/>
                    <a:lstStyle/>
                    <a:p>
                      <a:pPr algn="ctr"/>
                      <a:r>
                        <a:rPr lang="en-GB" sz="1400" b="1" dirty="0"/>
                        <a:t>20+, 1.17</a:t>
                      </a:r>
                    </a:p>
                  </a:txBody>
                  <a:tcPr>
                    <a:solidFill>
                      <a:srgbClr val="FFC000"/>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4"/>
                  </a:ext>
                </a:extLst>
              </a:tr>
              <a:tr h="370840">
                <a:tc>
                  <a:txBody>
                    <a:bodyPr/>
                    <a:lstStyle/>
                    <a:p>
                      <a:pPr algn="ctr"/>
                      <a:r>
                        <a:rPr lang="en-GB" sz="1400" b="1" dirty="0"/>
                        <a:t>IMD*</a:t>
                      </a:r>
                    </a:p>
                  </a:txBody>
                  <a:tcPr/>
                </a:tc>
                <a:tc>
                  <a:txBody>
                    <a:bodyPr/>
                    <a:lstStyle/>
                    <a:p>
                      <a:pPr algn="ctr"/>
                      <a:r>
                        <a:rPr lang="en-GB" sz="1400" b="1" dirty="0"/>
                        <a:t>IMD 5, 1.0</a:t>
                      </a:r>
                    </a:p>
                  </a:txBody>
                  <a:tcPr>
                    <a:solidFill>
                      <a:srgbClr val="92D050"/>
                    </a:solidFill>
                  </a:tcPr>
                </a:tc>
                <a:tc gridSpan="2">
                  <a:txBody>
                    <a:bodyPr/>
                    <a:lstStyle/>
                    <a:p>
                      <a:pPr algn="ctr"/>
                      <a:r>
                        <a:rPr lang="en-GB" sz="1400" b="1" dirty="0"/>
                        <a:t>3, 1.07 </a:t>
                      </a:r>
                    </a:p>
                  </a:txBody>
                  <a:tcPr>
                    <a:solidFill>
                      <a:srgbClr val="FFC000"/>
                    </a:solidFill>
                  </a:tcPr>
                </a:tc>
                <a:tc hMerge="1">
                  <a:txBody>
                    <a:bodyPr/>
                    <a:lstStyle/>
                    <a:p>
                      <a:endParaRPr lang="en-GB"/>
                    </a:p>
                  </a:txBody>
                  <a:tcPr/>
                </a:tc>
                <a:tc gridSpan="2">
                  <a:txBody>
                    <a:bodyPr/>
                    <a:lstStyle/>
                    <a:p>
                      <a:pPr algn="ctr"/>
                      <a:r>
                        <a:rPr lang="en-GB" sz="1400" b="1" dirty="0"/>
                        <a:t>2, 1.27</a:t>
                      </a:r>
                    </a:p>
                  </a:txBody>
                  <a:tcPr>
                    <a:solidFill>
                      <a:srgbClr val="FFC000"/>
                    </a:solidFill>
                  </a:tcPr>
                </a:tc>
                <a:tc hMerge="1">
                  <a:txBody>
                    <a:bodyPr/>
                    <a:lstStyle/>
                    <a:p>
                      <a:endParaRPr lang="en-GB"/>
                    </a:p>
                  </a:txBody>
                  <a:tcPr/>
                </a:tc>
                <a:tc gridSpan="2">
                  <a:txBody>
                    <a:bodyPr/>
                    <a:lstStyle/>
                    <a:p>
                      <a:pPr algn="ctr"/>
                      <a:r>
                        <a:rPr lang="en-GB" sz="1400" b="1" dirty="0"/>
                        <a:t>1, 1.45</a:t>
                      </a:r>
                    </a:p>
                  </a:txBody>
                  <a:tcPr>
                    <a:solidFill>
                      <a:srgbClr val="FFC000"/>
                    </a:solidFill>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5"/>
                  </a:ext>
                </a:extLst>
              </a:tr>
              <a:tr h="370840">
                <a:tc>
                  <a:txBody>
                    <a:bodyPr/>
                    <a:lstStyle/>
                    <a:p>
                      <a:pPr algn="ctr"/>
                      <a:r>
                        <a:rPr lang="en-GB" sz="1400" b="1" dirty="0"/>
                        <a:t>Previous</a:t>
                      </a:r>
                      <a:r>
                        <a:rPr lang="en-GB" sz="1400" b="1" baseline="0" dirty="0"/>
                        <a:t> Stroke</a:t>
                      </a:r>
                      <a:endParaRPr lang="en-GB" sz="1400" b="1" dirty="0"/>
                    </a:p>
                  </a:txBody>
                  <a:tcPr/>
                </a:tc>
                <a:tc>
                  <a:txBody>
                    <a:bodyPr/>
                    <a:lstStyle/>
                    <a:p>
                      <a:pPr algn="ctr"/>
                      <a:r>
                        <a:rPr lang="en-GB" sz="1400" b="1" dirty="0"/>
                        <a:t>No Stroke, 1.0</a:t>
                      </a:r>
                    </a:p>
                  </a:txBody>
                  <a:tcPr>
                    <a:solidFill>
                      <a:srgbClr val="92D050"/>
                    </a:solidFill>
                  </a:tcPr>
                </a:tc>
                <a:tc gridSpan="2">
                  <a:txBody>
                    <a:bodyPr/>
                    <a:lstStyle/>
                    <a:p>
                      <a:pPr algn="ctr"/>
                      <a:r>
                        <a:rPr lang="en-GB" sz="1400" b="1" dirty="0"/>
                        <a:t>1.95</a:t>
                      </a:r>
                    </a:p>
                  </a:txBody>
                  <a:tcPr>
                    <a:solidFill>
                      <a:srgbClr val="FF0000"/>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6"/>
                  </a:ext>
                </a:extLst>
              </a:tr>
              <a:tr h="370840">
                <a:tc>
                  <a:txBody>
                    <a:bodyPr/>
                    <a:lstStyle/>
                    <a:p>
                      <a:pPr algn="ctr"/>
                      <a:r>
                        <a:rPr lang="en-GB" sz="1400" b="1" dirty="0"/>
                        <a:t>Previous</a:t>
                      </a:r>
                      <a:r>
                        <a:rPr lang="en-GB" sz="1400" b="1" baseline="0" dirty="0"/>
                        <a:t> HF</a:t>
                      </a:r>
                      <a:endParaRPr lang="en-GB" sz="1400" b="1" dirty="0"/>
                    </a:p>
                  </a:txBody>
                  <a:tcPr/>
                </a:tc>
                <a:tc>
                  <a:txBody>
                    <a:bodyPr/>
                    <a:lstStyle/>
                    <a:p>
                      <a:pPr algn="ctr"/>
                      <a:r>
                        <a:rPr lang="en-GB" sz="1400" b="1" dirty="0"/>
                        <a:t>No HF, 1.0</a:t>
                      </a:r>
                    </a:p>
                  </a:txBody>
                  <a:tcPr>
                    <a:solidFill>
                      <a:srgbClr val="92D050"/>
                    </a:solidFill>
                  </a:tcPr>
                </a:tc>
                <a:tc gridSpan="2">
                  <a:txBody>
                    <a:bodyPr/>
                    <a:lstStyle/>
                    <a:p>
                      <a:pPr algn="ctr"/>
                      <a:r>
                        <a:rPr lang="en-GB" sz="1400" b="1" dirty="0"/>
                        <a:t>2.05</a:t>
                      </a:r>
                    </a:p>
                  </a:txBody>
                  <a:tcPr>
                    <a:solidFill>
                      <a:srgbClr val="FF0000"/>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7"/>
                  </a:ext>
                </a:extLst>
              </a:tr>
              <a:tr h="370840">
                <a:tc>
                  <a:txBody>
                    <a:bodyPr/>
                    <a:lstStyle/>
                    <a:p>
                      <a:pPr algn="ctr"/>
                      <a:r>
                        <a:rPr lang="en-GB" sz="1400" b="1" dirty="0" err="1"/>
                        <a:t>HbAc</a:t>
                      </a:r>
                      <a:endParaRPr lang="en-GB" sz="1400" b="1" dirty="0"/>
                    </a:p>
                  </a:txBody>
                  <a:tcPr/>
                </a:tc>
                <a:tc>
                  <a:txBody>
                    <a:bodyPr/>
                    <a:lstStyle/>
                    <a:p>
                      <a:pPr algn="ctr"/>
                      <a:r>
                        <a:rPr lang="en-GB" sz="1400" b="1" dirty="0"/>
                        <a:t>49-58</a:t>
                      </a:r>
                    </a:p>
                    <a:p>
                      <a:pPr algn="ctr"/>
                      <a:r>
                        <a:rPr lang="en-GB" sz="1400" b="1" dirty="0"/>
                        <a:t>1.0</a:t>
                      </a:r>
                    </a:p>
                  </a:txBody>
                  <a:tcPr>
                    <a:solidFill>
                      <a:srgbClr val="92D050"/>
                    </a:solidFill>
                  </a:tcPr>
                </a:tc>
                <a:tc>
                  <a:txBody>
                    <a:bodyPr/>
                    <a:lstStyle/>
                    <a:p>
                      <a:pPr algn="ctr"/>
                      <a:r>
                        <a:rPr lang="en-GB" sz="1400" b="1" dirty="0"/>
                        <a:t>54-58</a:t>
                      </a:r>
                    </a:p>
                    <a:p>
                      <a:pPr algn="ctr"/>
                      <a:r>
                        <a:rPr lang="en-GB" sz="1400" b="1" dirty="0"/>
                        <a:t>1.05</a:t>
                      </a:r>
                    </a:p>
                  </a:txBody>
                  <a:tcPr>
                    <a:solidFill>
                      <a:schemeClr val="accent1">
                        <a:lumMod val="20000"/>
                        <a:lumOff val="80000"/>
                      </a:schemeClr>
                    </a:solidFill>
                  </a:tcPr>
                </a:tc>
                <a:tc gridSpan="2">
                  <a:txBody>
                    <a:bodyPr/>
                    <a:lstStyle/>
                    <a:p>
                      <a:pPr algn="ctr"/>
                      <a:r>
                        <a:rPr lang="en-GB" sz="1400" b="1" dirty="0"/>
                        <a:t>59-74</a:t>
                      </a:r>
                    </a:p>
                    <a:p>
                      <a:pPr algn="ctr"/>
                      <a:r>
                        <a:rPr lang="en-GB" sz="1400" b="1" dirty="0"/>
                        <a:t>1.23</a:t>
                      </a:r>
                    </a:p>
                  </a:txBody>
                  <a:tcPr>
                    <a:solidFill>
                      <a:srgbClr val="FFC000"/>
                    </a:solidFill>
                  </a:tcPr>
                </a:tc>
                <a:tc hMerge="1">
                  <a:txBody>
                    <a:bodyPr/>
                    <a:lstStyle/>
                    <a:p>
                      <a:pPr algn="ctr"/>
                      <a:endParaRPr lang="en-GB" sz="1400" b="0" dirty="0"/>
                    </a:p>
                  </a:txBody>
                  <a:tcPr/>
                </a:tc>
                <a:tc gridSpan="2">
                  <a:txBody>
                    <a:bodyPr/>
                    <a:lstStyle/>
                    <a:p>
                      <a:pPr algn="ctr"/>
                      <a:r>
                        <a:rPr lang="en-GB" sz="1400" b="1" dirty="0"/>
                        <a:t>75-85</a:t>
                      </a:r>
                    </a:p>
                    <a:p>
                      <a:pPr algn="ctr"/>
                      <a:r>
                        <a:rPr lang="en-GB" sz="1400" b="1" dirty="0"/>
                        <a:t>1.37</a:t>
                      </a:r>
                    </a:p>
                  </a:txBody>
                  <a:tcPr>
                    <a:solidFill>
                      <a:srgbClr val="FFC000"/>
                    </a:solidFill>
                  </a:tcPr>
                </a:tc>
                <a:tc hMerge="1">
                  <a:txBody>
                    <a:bodyPr/>
                    <a:lstStyle/>
                    <a:p>
                      <a:pPr algn="ctr"/>
                      <a:endParaRPr lang="en-GB" sz="1400" b="0" dirty="0"/>
                    </a:p>
                  </a:txBody>
                  <a:tcPr/>
                </a:tc>
                <a:tc>
                  <a:txBody>
                    <a:bodyPr/>
                    <a:lstStyle/>
                    <a:p>
                      <a:pPr algn="ctr"/>
                      <a:r>
                        <a:rPr lang="en-GB" sz="1400" b="1" dirty="0"/>
                        <a:t>86+</a:t>
                      </a:r>
                    </a:p>
                    <a:p>
                      <a:pPr algn="ctr"/>
                      <a:r>
                        <a:rPr lang="en-GB" sz="1400" b="1" dirty="0"/>
                        <a:t>1.62</a:t>
                      </a:r>
                    </a:p>
                  </a:txBody>
                  <a:tcPr>
                    <a:solidFill>
                      <a:srgbClr val="FF0000"/>
                    </a:solidFill>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8"/>
                  </a:ext>
                </a:extLst>
              </a:tr>
              <a:tr h="370840">
                <a:tc>
                  <a:txBody>
                    <a:bodyPr/>
                    <a:lstStyle/>
                    <a:p>
                      <a:pPr algn="ctr"/>
                      <a:r>
                        <a:rPr lang="en-GB" sz="1400" b="1" dirty="0"/>
                        <a:t>BMI 1</a:t>
                      </a:r>
                    </a:p>
                  </a:txBody>
                  <a:tcPr/>
                </a:tc>
                <a:tc>
                  <a:txBody>
                    <a:bodyPr/>
                    <a:lstStyle/>
                    <a:p>
                      <a:pPr algn="ctr"/>
                      <a:r>
                        <a:rPr lang="en-GB" sz="1400" b="1" dirty="0"/>
                        <a:t>25-29.9</a:t>
                      </a:r>
                    </a:p>
                    <a:p>
                      <a:pPr algn="ctr"/>
                      <a:r>
                        <a:rPr lang="en-GB" sz="1400" b="1" dirty="0"/>
                        <a:t>1.0</a:t>
                      </a:r>
                    </a:p>
                  </a:txBody>
                  <a:tcPr>
                    <a:solidFill>
                      <a:srgbClr val="92D050"/>
                    </a:solidFill>
                  </a:tcPr>
                </a:tc>
                <a:tc gridSpan="2">
                  <a:txBody>
                    <a:bodyPr/>
                    <a:lstStyle/>
                    <a:p>
                      <a:pPr algn="ctr"/>
                      <a:r>
                        <a:rPr lang="en-GB" sz="1400" b="1" dirty="0"/>
                        <a:t>30-34.9</a:t>
                      </a:r>
                    </a:p>
                    <a:p>
                      <a:pPr algn="ctr"/>
                      <a:r>
                        <a:rPr lang="en-GB" sz="1400" b="1" dirty="0"/>
                        <a:t>1.04</a:t>
                      </a:r>
                    </a:p>
                  </a:txBody>
                  <a:tcPr>
                    <a:solidFill>
                      <a:schemeClr val="accent1">
                        <a:lumMod val="20000"/>
                        <a:lumOff val="80000"/>
                      </a:schemeClr>
                    </a:solidFill>
                  </a:tcPr>
                </a:tc>
                <a:tc hMerge="1">
                  <a:txBody>
                    <a:bodyPr/>
                    <a:lstStyle/>
                    <a:p>
                      <a:endParaRPr lang="en-GB"/>
                    </a:p>
                  </a:txBody>
                  <a:tcPr/>
                </a:tc>
                <a:tc gridSpan="2">
                  <a:txBody>
                    <a:bodyPr/>
                    <a:lstStyle/>
                    <a:p>
                      <a:pPr algn="ctr"/>
                      <a:r>
                        <a:rPr lang="en-GB" sz="1400" b="1" dirty="0"/>
                        <a:t>35-39.9</a:t>
                      </a:r>
                    </a:p>
                    <a:p>
                      <a:pPr algn="ctr"/>
                      <a:r>
                        <a:rPr lang="en-GB" sz="1400" b="1" dirty="0"/>
                        <a:t>1.16</a:t>
                      </a:r>
                    </a:p>
                  </a:txBody>
                  <a:tcPr>
                    <a:solidFill>
                      <a:srgbClr val="FFC000"/>
                    </a:solidFill>
                  </a:tcPr>
                </a:tc>
                <a:tc hMerge="1">
                  <a:txBody>
                    <a:bodyPr/>
                    <a:lstStyle/>
                    <a:p>
                      <a:endParaRPr lang="en-GB"/>
                    </a:p>
                  </a:txBody>
                  <a:tcPr/>
                </a:tc>
                <a:tc gridSpan="2">
                  <a:txBody>
                    <a:bodyPr/>
                    <a:lstStyle/>
                    <a:p>
                      <a:pPr algn="ctr"/>
                      <a:r>
                        <a:rPr lang="en-GB" sz="1400" b="1" dirty="0"/>
                        <a:t>40+</a:t>
                      </a:r>
                    </a:p>
                    <a:p>
                      <a:pPr algn="ctr"/>
                      <a:r>
                        <a:rPr lang="en-GB" sz="1400" b="1" dirty="0"/>
                        <a:t>1.64</a:t>
                      </a:r>
                    </a:p>
                  </a:txBody>
                  <a:tcPr>
                    <a:solidFill>
                      <a:srgbClr val="FF0000"/>
                    </a:solidFill>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9"/>
                  </a:ext>
                </a:extLst>
              </a:tr>
              <a:tr h="370840">
                <a:tc>
                  <a:txBody>
                    <a:bodyPr/>
                    <a:lstStyle/>
                    <a:p>
                      <a:pPr algn="ctr"/>
                      <a:r>
                        <a:rPr lang="en-GB" sz="1400" b="1" dirty="0"/>
                        <a:t>BMI 2</a:t>
                      </a:r>
                    </a:p>
                  </a:txBody>
                  <a:tcPr/>
                </a:tc>
                <a:tc>
                  <a:txBody>
                    <a:bodyPr/>
                    <a:lstStyle/>
                    <a:p>
                      <a:pPr algn="ctr"/>
                      <a:r>
                        <a:rPr lang="en-GB" sz="1400" b="1" dirty="0"/>
                        <a:t>25-29.9</a:t>
                      </a:r>
                    </a:p>
                    <a:p>
                      <a:pPr algn="ctr"/>
                      <a:r>
                        <a:rPr lang="en-GB" sz="1400" b="1" dirty="0"/>
                        <a:t>1.0</a:t>
                      </a:r>
                    </a:p>
                  </a:txBody>
                  <a:tcP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20-24.9</a:t>
                      </a:r>
                    </a:p>
                    <a:p>
                      <a:pPr algn="ctr"/>
                      <a:r>
                        <a:rPr lang="en-GB" sz="1400" b="1" dirty="0"/>
                        <a:t>1.31</a:t>
                      </a:r>
                    </a:p>
                  </a:txBody>
                  <a:tcPr>
                    <a:solidFill>
                      <a:srgbClr val="FFC000"/>
                    </a:solidFill>
                  </a:tcPr>
                </a:tc>
                <a:tc hMerge="1">
                  <a:txBody>
                    <a:bodyPr/>
                    <a:lstStyle/>
                    <a:p>
                      <a:endParaRPr lang="en-GB"/>
                    </a:p>
                  </a:txBody>
                  <a:tcPr/>
                </a:tc>
                <a:tc gridSpan="2">
                  <a:txBody>
                    <a:bodyPr/>
                    <a:lstStyle/>
                    <a:p>
                      <a:pPr algn="ctr"/>
                      <a:r>
                        <a:rPr lang="en-GB" sz="1400" b="1" dirty="0"/>
                        <a:t>&lt;20</a:t>
                      </a:r>
                    </a:p>
                    <a:p>
                      <a:pPr algn="ctr"/>
                      <a:r>
                        <a:rPr lang="en-GB" sz="1400" b="1" dirty="0"/>
                        <a:t>2.26</a:t>
                      </a:r>
                    </a:p>
                  </a:txBody>
                  <a:tcPr>
                    <a:solidFill>
                      <a:srgbClr val="FF0000"/>
                    </a:solidFill>
                  </a:tcPr>
                </a:tc>
                <a:tc hMerge="1">
                  <a:txBody>
                    <a:bodyPr/>
                    <a:lstStyle/>
                    <a:p>
                      <a:endParaRPr lang="en-GB"/>
                    </a:p>
                  </a:txBody>
                  <a:tcPr/>
                </a:tc>
                <a:tc gridSpan="2">
                  <a:txBody>
                    <a:bodyPr/>
                    <a:lstStyle/>
                    <a:p>
                      <a:pPr algn="ctr"/>
                      <a:endParaRPr lang="en-GB" sz="1400" b="1" dirty="0"/>
                    </a:p>
                  </a:txBody>
                  <a:tcPr/>
                </a:tc>
                <a:tc hMerge="1">
                  <a:txBody>
                    <a:bodyPr/>
                    <a:lstStyle/>
                    <a:p>
                      <a:endParaRPr lang="en-GB"/>
                    </a:p>
                  </a:txBody>
                  <a:tcPr/>
                </a:tc>
                <a:tc>
                  <a:txBody>
                    <a:bodyPr/>
                    <a:lstStyle/>
                    <a:p>
                      <a:pPr algn="ctr"/>
                      <a:endParaRPr lang="en-GB" sz="1400" dirty="0"/>
                    </a:p>
                  </a:txBody>
                  <a:tcPr/>
                </a:tc>
                <a:tc>
                  <a:txBody>
                    <a:bodyPr/>
                    <a:lstStyle/>
                    <a:p>
                      <a:pPr algn="ctr"/>
                      <a:endParaRPr lang="en-GB" sz="1400" b="1" dirty="0"/>
                    </a:p>
                  </a:txBody>
                  <a:tcPr/>
                </a:tc>
                <a:extLst>
                  <a:ext uri="{0D108BD9-81ED-4DB2-BD59-A6C34878D82A}">
                    <a16:rowId xmlns="" xmlns:a16="http://schemas.microsoft.com/office/drawing/2014/main" val="10010"/>
                  </a:ext>
                </a:extLst>
              </a:tr>
              <a:tr h="370840">
                <a:tc>
                  <a:txBody>
                    <a:bodyPr/>
                    <a:lstStyle/>
                    <a:p>
                      <a:pPr algn="ctr"/>
                      <a:r>
                        <a:rPr lang="en-GB" sz="1400" b="1" dirty="0" err="1"/>
                        <a:t>eGFR</a:t>
                      </a:r>
                      <a:endParaRPr lang="en-GB" sz="1400" b="1" dirty="0"/>
                    </a:p>
                  </a:txBody>
                  <a:tcPr/>
                </a:tc>
                <a:tc>
                  <a:txBody>
                    <a:bodyPr/>
                    <a:lstStyle/>
                    <a:p>
                      <a:pPr algn="ctr"/>
                      <a:r>
                        <a:rPr lang="en-GB" sz="1400" b="1" dirty="0"/>
                        <a:t>60</a:t>
                      </a:r>
                    </a:p>
                    <a:p>
                      <a:pPr algn="ctr"/>
                      <a:r>
                        <a:rPr lang="en-GB" sz="1400" b="1" dirty="0"/>
                        <a:t>1.0</a:t>
                      </a:r>
                    </a:p>
                  </a:txBody>
                  <a:tcPr>
                    <a:solidFill>
                      <a:srgbClr val="92D050"/>
                    </a:solidFill>
                  </a:tcPr>
                </a:tc>
                <a:tc>
                  <a:txBody>
                    <a:bodyPr/>
                    <a:lstStyle/>
                    <a:p>
                      <a:pPr algn="ctr"/>
                      <a:r>
                        <a:rPr lang="en-GB" sz="1400" b="1" dirty="0"/>
                        <a:t>45-59</a:t>
                      </a:r>
                    </a:p>
                    <a:p>
                      <a:pPr algn="ctr"/>
                      <a:r>
                        <a:rPr lang="en-GB" sz="1400" b="1" dirty="0"/>
                        <a:t>1.37</a:t>
                      </a:r>
                    </a:p>
                  </a:txBody>
                  <a:tcPr>
                    <a:solidFill>
                      <a:srgbClr val="FFC000"/>
                    </a:solidFill>
                  </a:tcPr>
                </a:tc>
                <a:tc gridSpan="2">
                  <a:txBody>
                    <a:bodyPr/>
                    <a:lstStyle/>
                    <a:p>
                      <a:pPr algn="ctr"/>
                      <a:r>
                        <a:rPr lang="en-GB" sz="1400" b="1" dirty="0"/>
                        <a:t>30-44</a:t>
                      </a:r>
                    </a:p>
                    <a:p>
                      <a:pPr algn="ctr"/>
                      <a:r>
                        <a:rPr lang="en-GB" sz="1400" b="1" dirty="0"/>
                        <a:t>1.75</a:t>
                      </a:r>
                    </a:p>
                  </a:txBody>
                  <a:tcPr>
                    <a:solidFill>
                      <a:srgbClr val="FF0000"/>
                    </a:solidFill>
                  </a:tcPr>
                </a:tc>
                <a:tc hMerge="1">
                  <a:txBody>
                    <a:bodyPr/>
                    <a:lstStyle/>
                    <a:p>
                      <a:pPr algn="ctr"/>
                      <a:endParaRPr lang="en-GB" sz="1400" b="1" dirty="0"/>
                    </a:p>
                  </a:txBody>
                  <a:tcPr>
                    <a:solidFill>
                      <a:srgbClr val="FF0000"/>
                    </a:solidFill>
                  </a:tcPr>
                </a:tc>
                <a:tc gridSpan="2">
                  <a:txBody>
                    <a:bodyPr/>
                    <a:lstStyle/>
                    <a:p>
                      <a:pPr algn="ctr"/>
                      <a:r>
                        <a:rPr lang="en-GB" sz="1400" b="1" dirty="0"/>
                        <a:t>15-29</a:t>
                      </a:r>
                    </a:p>
                    <a:p>
                      <a:pPr algn="ctr"/>
                      <a:r>
                        <a:rPr lang="en-GB" sz="1400" b="1" dirty="0"/>
                        <a:t>2.24</a:t>
                      </a:r>
                    </a:p>
                  </a:txBody>
                  <a:tcPr>
                    <a:solidFill>
                      <a:srgbClr val="FF0000"/>
                    </a:solidFill>
                  </a:tcPr>
                </a:tc>
                <a:tc hMerge="1">
                  <a:txBody>
                    <a:bodyPr/>
                    <a:lstStyle/>
                    <a:p>
                      <a:pPr algn="ctr"/>
                      <a:endParaRPr lang="en-GB" sz="1400" b="1" dirty="0"/>
                    </a:p>
                  </a:txBody>
                  <a:tcPr>
                    <a:solidFill>
                      <a:srgbClr val="FF0000"/>
                    </a:solidFill>
                  </a:tcPr>
                </a:tc>
                <a:tc>
                  <a:txBody>
                    <a:bodyPr/>
                    <a:lstStyle/>
                    <a:p>
                      <a:pPr algn="ctr"/>
                      <a:r>
                        <a:rPr lang="en-GB" sz="1400" b="1" dirty="0"/>
                        <a:t>&lt;15</a:t>
                      </a:r>
                    </a:p>
                    <a:p>
                      <a:pPr algn="ctr"/>
                      <a:r>
                        <a:rPr lang="en-GB" sz="1400" b="1" dirty="0"/>
                        <a:t>4.83</a:t>
                      </a:r>
                    </a:p>
                  </a:txBody>
                  <a:tcPr>
                    <a:solidFill>
                      <a:srgbClr val="FF0000"/>
                    </a:solidFill>
                  </a:tcPr>
                </a:tc>
                <a:tc>
                  <a:txBody>
                    <a:bodyPr/>
                    <a:lstStyle/>
                    <a:p>
                      <a:pPr algn="ctr"/>
                      <a:endParaRPr lang="en-GB" sz="1400" dirty="0"/>
                    </a:p>
                  </a:txBody>
                  <a:tcPr/>
                </a:tc>
                <a:tc>
                  <a:txBody>
                    <a:bodyPr/>
                    <a:lstStyle/>
                    <a:p>
                      <a:pPr algn="ctr"/>
                      <a:endParaRPr lang="en-GB" sz="1400" b="1" dirty="0"/>
                    </a:p>
                  </a:txBody>
                  <a:tcPr/>
                </a:tc>
                <a:extLst>
                  <a:ext uri="{0D108BD9-81ED-4DB2-BD59-A6C34878D82A}">
                    <a16:rowId xmlns="" xmlns:a16="http://schemas.microsoft.com/office/drawing/2014/main" val="10011"/>
                  </a:ext>
                </a:extLst>
              </a:tr>
              <a:tr h="370840">
                <a:tc>
                  <a:txBody>
                    <a:bodyPr/>
                    <a:lstStyle/>
                    <a:p>
                      <a:pPr algn="ctr"/>
                      <a:endParaRPr lang="en-GB" sz="1400" b="1" dirty="0"/>
                    </a:p>
                  </a:txBody>
                  <a:tcPr/>
                </a:tc>
                <a:tc>
                  <a:txBody>
                    <a:bodyPr/>
                    <a:lstStyle/>
                    <a:p>
                      <a:pPr algn="ctr"/>
                      <a:endParaRPr lang="en-GB" sz="1400" dirty="0"/>
                    </a:p>
                  </a:txBody>
                  <a:tcPr/>
                </a:tc>
                <a:tc gridSpan="2">
                  <a:txBody>
                    <a:bodyPr/>
                    <a:lstStyle/>
                    <a:p>
                      <a:pPr algn="ctr"/>
                      <a:endParaRPr lang="en-GB" sz="1400" b="1" dirty="0"/>
                    </a:p>
                  </a:txBody>
                  <a:tcPr/>
                </a:tc>
                <a:tc hMerge="1">
                  <a:txBody>
                    <a:bodyPr/>
                    <a:lstStyle/>
                    <a:p>
                      <a:endParaRPr lang="en-GB"/>
                    </a:p>
                  </a:txBody>
                  <a:tcPr/>
                </a:tc>
                <a:tc gridSpan="2">
                  <a:txBody>
                    <a:bodyPr/>
                    <a:lstStyle/>
                    <a:p>
                      <a:pPr algn="ctr"/>
                      <a:endParaRPr lang="en-GB" sz="1400" dirty="0"/>
                    </a:p>
                  </a:txBody>
                  <a:tcPr/>
                </a:tc>
                <a:tc hMerge="1">
                  <a:txBody>
                    <a:bodyPr/>
                    <a:lstStyle/>
                    <a:p>
                      <a:endParaRPr lang="en-GB"/>
                    </a:p>
                  </a:txBody>
                  <a:tcPr/>
                </a:tc>
                <a:tc gridSpan="2">
                  <a:txBody>
                    <a:bodyPr/>
                    <a:lstStyle/>
                    <a:p>
                      <a:pPr algn="ctr"/>
                      <a:endParaRPr lang="en-GB" sz="1400" b="1" dirty="0"/>
                    </a:p>
                  </a:txBody>
                  <a:tcPr/>
                </a:tc>
                <a:tc hMerge="1">
                  <a:txBody>
                    <a:bodyPr/>
                    <a:lstStyle/>
                    <a:p>
                      <a:endParaRPr lang="en-GB"/>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 xmlns:a16="http://schemas.microsoft.com/office/drawing/2014/main" val="10012"/>
                  </a:ext>
                </a:extLst>
              </a:tr>
            </a:tbl>
          </a:graphicData>
        </a:graphic>
      </p:graphicFrame>
      <p:sp>
        <p:nvSpPr>
          <p:cNvPr id="8" name="TextBox 7"/>
          <p:cNvSpPr txBox="1"/>
          <p:nvPr/>
        </p:nvSpPr>
        <p:spPr>
          <a:xfrm>
            <a:off x="6629400" y="6581014"/>
            <a:ext cx="4267200" cy="276999"/>
          </a:xfrm>
          <a:prstGeom prst="rect">
            <a:avLst/>
          </a:prstGeom>
          <a:noFill/>
        </p:spPr>
        <p:txBody>
          <a:bodyPr wrap="square" rtlCol="0">
            <a:spAutoFit/>
          </a:bodyPr>
          <a:lstStyle/>
          <a:p>
            <a:pPr>
              <a:defRPr/>
            </a:pPr>
            <a:r>
              <a:rPr lang="en-GB" sz="1200" dirty="0">
                <a:solidFill>
                  <a:prstClr val="black"/>
                </a:solidFill>
              </a:rPr>
              <a:t>Based on Data from Holman N et al 2020 NHS England </a:t>
            </a:r>
          </a:p>
        </p:txBody>
      </p:sp>
    </p:spTree>
    <p:extLst>
      <p:ext uri="{BB962C8B-B14F-4D97-AF65-F5344CB8AC3E}">
        <p14:creationId xmlns:p14="http://schemas.microsoft.com/office/powerpoint/2010/main" val="61822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Declaration of Interests</a:t>
            </a:r>
          </a:p>
        </p:txBody>
      </p:sp>
      <p:sp>
        <p:nvSpPr>
          <p:cNvPr id="4" name="Content Placeholder 3"/>
          <p:cNvSpPr>
            <a:spLocks noGrp="1"/>
          </p:cNvSpPr>
          <p:nvPr>
            <p:ph idx="1"/>
          </p:nvPr>
        </p:nvSpPr>
        <p:spPr>
          <a:xfrm>
            <a:off x="1003177" y="1600201"/>
            <a:ext cx="10067277" cy="3657600"/>
          </a:xfrm>
        </p:spPr>
        <p:txBody>
          <a:bodyPr/>
          <a:lstStyle/>
          <a:p>
            <a:r>
              <a:rPr lang="en-GB" altLang="en-US" sz="2000" dirty="0"/>
              <a:t>I  have worked with most of the large pharmaceutical industry groups over the years with the majority of the work being in education of Healthcare Professionals in Diabetes Care</a:t>
            </a:r>
          </a:p>
          <a:p>
            <a:endParaRPr lang="en-GB" altLang="en-US" sz="2000" dirty="0"/>
          </a:p>
          <a:p>
            <a:r>
              <a:rPr lang="en-GB" altLang="en-US" sz="2000" dirty="0"/>
              <a:t>This includes Novo Nordisk, Eli Lily, MSD, BI, Sanofi, Napp, </a:t>
            </a:r>
            <a:r>
              <a:rPr lang="en-GB" altLang="en-US" sz="2000" dirty="0" smtClean="0"/>
              <a:t>, </a:t>
            </a:r>
            <a:r>
              <a:rPr lang="en-GB" altLang="en-US" sz="2000" dirty="0" err="1" smtClean="0"/>
              <a:t>Internis,Takeda</a:t>
            </a:r>
            <a:r>
              <a:rPr lang="en-GB" altLang="en-US" sz="2000" dirty="0" smtClean="0"/>
              <a:t> </a:t>
            </a:r>
            <a:r>
              <a:rPr lang="en-GB" altLang="en-US" sz="2000" dirty="0"/>
              <a:t>and AZ. </a:t>
            </a:r>
            <a:r>
              <a:rPr lang="en-GB" altLang="en-US" sz="2000" dirty="0" smtClean="0"/>
              <a:t>I </a:t>
            </a:r>
            <a:r>
              <a:rPr lang="en-GB" altLang="en-US" sz="2000" dirty="0"/>
              <a:t>have been part of Advisory Board work on occasions. </a:t>
            </a:r>
            <a:endParaRPr lang="en-GB" altLang="en-US" sz="2000" dirty="0" smtClean="0"/>
          </a:p>
          <a:p>
            <a:endParaRPr lang="en-GB" altLang="en-US" sz="2000" dirty="0"/>
          </a:p>
          <a:p>
            <a:r>
              <a:rPr lang="en-GB" altLang="en-US" sz="2000" dirty="0" smtClean="0"/>
              <a:t>From </a:t>
            </a:r>
            <a:r>
              <a:rPr lang="en-GB" altLang="en-US" sz="2000" dirty="0"/>
              <a:t>these companies I would have received Conference Arrangements and Lectures Fees</a:t>
            </a:r>
            <a:r>
              <a:rPr lang="en-GB" altLang="en-US" sz="2000" dirty="0" smtClean="0"/>
              <a:t>. </a:t>
            </a:r>
            <a:endParaRPr lang="en-GB" altLang="en-US" sz="2000" dirty="0"/>
          </a:p>
          <a:p>
            <a:endParaRPr lang="en-GB" altLang="en-US" sz="2000" dirty="0"/>
          </a:p>
          <a:p>
            <a:r>
              <a:rPr lang="en-GB" altLang="en-US" sz="2000" dirty="0"/>
              <a:t>I am a trustee of the SAHF Charity (South Asian Health Foundation).</a:t>
            </a:r>
          </a:p>
          <a:p>
            <a:endParaRPr lang="en-GB" altLang="en-US" sz="2000" dirty="0"/>
          </a:p>
          <a:p>
            <a:endParaRPr lang="en-GB" altLang="en-US" sz="2000" dirty="0"/>
          </a:p>
          <a:p>
            <a:endParaRPr lang="en-GB" altLang="en-US" sz="2000" dirty="0"/>
          </a:p>
          <a:p>
            <a:endParaRPr lang="en-GB" altLang="en-US" sz="2400" dirty="0"/>
          </a:p>
        </p:txBody>
      </p:sp>
    </p:spTree>
    <p:extLst>
      <p:ext uri="{BB962C8B-B14F-4D97-AF65-F5344CB8AC3E}">
        <p14:creationId xmlns:p14="http://schemas.microsoft.com/office/powerpoint/2010/main" val="6423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49910"/>
            <a:ext cx="8229600" cy="4525963"/>
          </a:xfrm>
        </p:spPr>
        <p:txBody>
          <a:bodyPr/>
          <a:lstStyle/>
          <a:p>
            <a:endParaRPr lang="en-GB" dirty="0"/>
          </a:p>
          <a:p>
            <a:endParaRPr lang="en-GB" dirty="0"/>
          </a:p>
        </p:txBody>
      </p:sp>
      <p:sp>
        <p:nvSpPr>
          <p:cNvPr id="5" name="Subtitle 2"/>
          <p:cNvSpPr txBox="1">
            <a:spLocks/>
          </p:cNvSpPr>
          <p:nvPr/>
        </p:nvSpPr>
        <p:spPr>
          <a:xfrm>
            <a:off x="1748828" y="6088056"/>
            <a:ext cx="88392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1200" dirty="0">
                <a:solidFill>
                  <a:prstClr val="black"/>
                </a:solidFill>
              </a:rPr>
              <a:t>Only statistically significant data is colour coded. Amber less than 50% increase in HR, Red &gt; 50% increase in HR  </a:t>
            </a:r>
          </a:p>
        </p:txBody>
      </p:sp>
      <p:sp>
        <p:nvSpPr>
          <p:cNvPr id="7" name="Content Placeholder 2"/>
          <p:cNvSpPr txBox="1">
            <a:spLocks/>
          </p:cNvSpPr>
          <p:nvPr/>
        </p:nvSpPr>
        <p:spPr>
          <a:xfrm>
            <a:off x="1676400" y="114945"/>
            <a:ext cx="8839200" cy="8175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2400" b="1" dirty="0">
                <a:solidFill>
                  <a:srgbClr val="C00000"/>
                </a:solidFill>
              </a:rPr>
              <a:t>NHS England: COVID-19 Mortality Studies Type 1 Diabetes</a:t>
            </a:r>
          </a:p>
          <a:p>
            <a:pPr marL="0" indent="0">
              <a:buFont typeface="Arial" pitchFamily="34" charset="0"/>
              <a:buNone/>
              <a:defRPr/>
            </a:pPr>
            <a:r>
              <a:rPr lang="en-GB" sz="2000" b="1" i="1" dirty="0">
                <a:solidFill>
                  <a:prstClr val="black"/>
                </a:solidFill>
              </a:rPr>
              <a:t>HCP to consider using tick marks, to individualise to patient*</a:t>
            </a:r>
          </a:p>
        </p:txBody>
      </p:sp>
      <p:graphicFrame>
        <p:nvGraphicFramePr>
          <p:cNvPr id="10" name="Table 9"/>
          <p:cNvGraphicFramePr>
            <a:graphicFrameLocks noGrp="1"/>
          </p:cNvGraphicFramePr>
          <p:nvPr/>
        </p:nvGraphicFramePr>
        <p:xfrm>
          <a:off x="1748828" y="1066800"/>
          <a:ext cx="8534400" cy="4978400"/>
        </p:xfrm>
        <a:graphic>
          <a:graphicData uri="http://schemas.openxmlformats.org/drawingml/2006/table">
            <a:tbl>
              <a:tblPr firstRow="1" bandRow="1">
                <a:tableStyleId>{7DF18680-E054-41AD-8BC1-D1AEF772440D}</a:tableStyleId>
              </a:tblPr>
              <a:tblGrid>
                <a:gridCol w="1447800">
                  <a:extLst>
                    <a:ext uri="{9D8B030D-6E8A-4147-A177-3AD203B41FA5}">
                      <a16:colId xmlns="" xmlns:a16="http://schemas.microsoft.com/office/drawing/2014/main" val="20000"/>
                    </a:ext>
                  </a:extLst>
                </a:gridCol>
                <a:gridCol w="1349620">
                  <a:extLst>
                    <a:ext uri="{9D8B030D-6E8A-4147-A177-3AD203B41FA5}">
                      <a16:colId xmlns="" xmlns:a16="http://schemas.microsoft.com/office/drawing/2014/main" val="20001"/>
                    </a:ext>
                  </a:extLst>
                </a:gridCol>
                <a:gridCol w="860547">
                  <a:extLst>
                    <a:ext uri="{9D8B030D-6E8A-4147-A177-3AD203B41FA5}">
                      <a16:colId xmlns="" xmlns:a16="http://schemas.microsoft.com/office/drawing/2014/main" val="20002"/>
                    </a:ext>
                  </a:extLst>
                </a:gridCol>
                <a:gridCol w="286849">
                  <a:extLst>
                    <a:ext uri="{9D8B030D-6E8A-4147-A177-3AD203B41FA5}">
                      <a16:colId xmlns="" xmlns:a16="http://schemas.microsoft.com/office/drawing/2014/main" val="20003"/>
                    </a:ext>
                  </a:extLst>
                </a:gridCol>
                <a:gridCol w="573698">
                  <a:extLst>
                    <a:ext uri="{9D8B030D-6E8A-4147-A177-3AD203B41FA5}">
                      <a16:colId xmlns="" xmlns:a16="http://schemas.microsoft.com/office/drawing/2014/main" val="20004"/>
                    </a:ext>
                  </a:extLst>
                </a:gridCol>
                <a:gridCol w="573698">
                  <a:extLst>
                    <a:ext uri="{9D8B030D-6E8A-4147-A177-3AD203B41FA5}">
                      <a16:colId xmlns="" xmlns:a16="http://schemas.microsoft.com/office/drawing/2014/main" val="20005"/>
                    </a:ext>
                  </a:extLst>
                </a:gridCol>
                <a:gridCol w="286849">
                  <a:extLst>
                    <a:ext uri="{9D8B030D-6E8A-4147-A177-3AD203B41FA5}">
                      <a16:colId xmlns="" xmlns:a16="http://schemas.microsoft.com/office/drawing/2014/main" val="20006"/>
                    </a:ext>
                  </a:extLst>
                </a:gridCol>
                <a:gridCol w="860547">
                  <a:extLst>
                    <a:ext uri="{9D8B030D-6E8A-4147-A177-3AD203B41FA5}">
                      <a16:colId xmlns="" xmlns:a16="http://schemas.microsoft.com/office/drawing/2014/main" val="20007"/>
                    </a:ext>
                  </a:extLst>
                </a:gridCol>
                <a:gridCol w="1151792">
                  <a:extLst>
                    <a:ext uri="{9D8B030D-6E8A-4147-A177-3AD203B41FA5}">
                      <a16:colId xmlns="" xmlns:a16="http://schemas.microsoft.com/office/drawing/2014/main" val="20008"/>
                    </a:ext>
                  </a:extLst>
                </a:gridCol>
                <a:gridCol w="1143000">
                  <a:extLst>
                    <a:ext uri="{9D8B030D-6E8A-4147-A177-3AD203B41FA5}">
                      <a16:colId xmlns="" xmlns:a16="http://schemas.microsoft.com/office/drawing/2014/main" val="20009"/>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Type 1 Diabetes</a:t>
                      </a:r>
                    </a:p>
                  </a:txBody>
                  <a:tcPr/>
                </a:tc>
                <a:tc>
                  <a:txBody>
                    <a:bodyPr/>
                    <a:lstStyle/>
                    <a:p>
                      <a:pPr algn="ctr"/>
                      <a:r>
                        <a:rPr lang="en-GB" sz="1200" dirty="0"/>
                        <a:t>Lower Risk</a:t>
                      </a:r>
                    </a:p>
                  </a:txBody>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t>Higher  Risk</a:t>
                      </a:r>
                    </a:p>
                  </a:txBody>
                  <a:tcPr/>
                </a:tc>
                <a:tc hMerge="1">
                  <a:txBody>
                    <a:bodyPr/>
                    <a:lstStyle/>
                    <a:p>
                      <a:endParaRPr lang="en-GB"/>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a:tc>
                <a:tc hMerge="1">
                  <a:txBody>
                    <a:bodyPr/>
                    <a:lstStyle/>
                    <a:p>
                      <a:endParaRPr lang="en-GB"/>
                    </a:p>
                  </a:txBody>
                  <a:tcPr/>
                </a:tc>
                <a:tc hMerge="1">
                  <a:txBody>
                    <a:bodyPr/>
                    <a:lstStyle/>
                    <a:p>
                      <a:pPr algn="ctr"/>
                      <a:endParaRPr lang="en-GB" sz="1200" dirty="0"/>
                    </a:p>
                  </a:txBody>
                  <a:tcPr/>
                </a:tc>
                <a:tc hMerge="1">
                  <a:txBody>
                    <a:bodyPr/>
                    <a:lstStyle/>
                    <a:p>
                      <a:endParaRPr lang="en-GB"/>
                    </a:p>
                  </a:txBody>
                  <a:tcPr/>
                </a:tc>
                <a:tc>
                  <a:txBody>
                    <a:bodyPr/>
                    <a:lstStyle/>
                    <a:p>
                      <a:pPr algn="ctr"/>
                      <a:r>
                        <a:rPr lang="en-GB" sz="1200" dirty="0"/>
                        <a:t>Your Low</a:t>
                      </a:r>
                      <a:r>
                        <a:rPr lang="en-GB" sz="1200" baseline="0" dirty="0"/>
                        <a:t>er</a:t>
                      </a:r>
                    </a:p>
                    <a:p>
                      <a:pPr algn="ctr"/>
                      <a:r>
                        <a:rPr lang="en-GB" sz="1200" baseline="0" dirty="0"/>
                        <a:t>Risks*</a:t>
                      </a:r>
                      <a:endParaRPr lang="en-GB" sz="1200" dirty="0"/>
                    </a:p>
                  </a:txBody>
                  <a:tcPr/>
                </a:tc>
                <a:tc>
                  <a:txBody>
                    <a:bodyPr/>
                    <a:lstStyle/>
                    <a:p>
                      <a:pPr algn="ctr"/>
                      <a:r>
                        <a:rPr lang="en-GB" sz="1200" dirty="0"/>
                        <a:t>Your  Higher Risks*</a:t>
                      </a:r>
                    </a:p>
                  </a:txBody>
                  <a:tcPr/>
                </a:tc>
                <a:extLst>
                  <a:ext uri="{0D108BD9-81ED-4DB2-BD59-A6C34878D82A}">
                    <a16:rowId xmlns="" xmlns:a16="http://schemas.microsoft.com/office/drawing/2014/main" val="10000"/>
                  </a:ext>
                </a:extLst>
              </a:tr>
              <a:tr h="370840">
                <a:tc>
                  <a:txBody>
                    <a:bodyPr/>
                    <a:lstStyle/>
                    <a:p>
                      <a:pPr algn="ctr"/>
                      <a:r>
                        <a:rPr lang="en-GB" sz="1400" b="1" dirty="0"/>
                        <a:t>Gender</a:t>
                      </a:r>
                    </a:p>
                  </a:txBody>
                  <a:tcPr/>
                </a:tc>
                <a:tc>
                  <a:txBody>
                    <a:bodyPr/>
                    <a:lstStyle/>
                    <a:p>
                      <a:pPr algn="ctr"/>
                      <a:r>
                        <a:rPr lang="en-GB" sz="1400" b="1" dirty="0"/>
                        <a:t>Female, 1.0</a:t>
                      </a:r>
                    </a:p>
                  </a:txBody>
                  <a:tcP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Male 1.64</a:t>
                      </a:r>
                    </a:p>
                  </a:txBody>
                  <a:tcPr>
                    <a:solidFill>
                      <a:srgbClr val="FE3E02"/>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dirty="0"/>
                    </a:p>
                  </a:txBody>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1"/>
                  </a:ext>
                </a:extLst>
              </a:tr>
              <a:tr h="370840">
                <a:tc>
                  <a:txBody>
                    <a:bodyPr/>
                    <a:lstStyle/>
                    <a:p>
                      <a:pPr algn="ctr"/>
                      <a:r>
                        <a:rPr lang="en-GB" sz="1400" b="1" dirty="0"/>
                        <a:t>Ethnicity</a:t>
                      </a:r>
                    </a:p>
                  </a:txBody>
                  <a:tcPr/>
                </a:tc>
                <a:tc>
                  <a:txBody>
                    <a:bodyPr/>
                    <a:lstStyle/>
                    <a:p>
                      <a:pPr algn="ctr"/>
                      <a:r>
                        <a:rPr lang="en-GB" sz="1400" b="1" dirty="0"/>
                        <a:t>White,  1.0</a:t>
                      </a:r>
                    </a:p>
                  </a:txBody>
                  <a:tcPr>
                    <a:solidFill>
                      <a:srgbClr val="92D050"/>
                    </a:solidFill>
                  </a:tcPr>
                </a:tc>
                <a:tc gridSpan="2">
                  <a:txBody>
                    <a:bodyPr/>
                    <a:lstStyle/>
                    <a:p>
                      <a:pPr algn="ctr"/>
                      <a:r>
                        <a:rPr lang="en-GB" sz="1400" b="1" dirty="0"/>
                        <a:t>Black 1.79</a:t>
                      </a:r>
                    </a:p>
                  </a:txBody>
                  <a:tcPr>
                    <a:solidFill>
                      <a:srgbClr val="FE3E02"/>
                    </a:solidFill>
                  </a:tcPr>
                </a:tc>
                <a:tc hMerge="1">
                  <a:txBody>
                    <a:bodyPr/>
                    <a:lstStyle/>
                    <a:p>
                      <a:endParaRPr lang="en-GB"/>
                    </a:p>
                  </a:txBody>
                  <a:tcPr/>
                </a:tc>
                <a:tc gridSpan="2">
                  <a:txBody>
                    <a:bodyPr/>
                    <a:lstStyle/>
                    <a:p>
                      <a:pPr algn="ctr"/>
                      <a:r>
                        <a:rPr lang="en-GB" sz="1400" b="1" dirty="0"/>
                        <a:t>Asian 1.68</a:t>
                      </a:r>
                    </a:p>
                  </a:txBody>
                  <a:tcPr>
                    <a:solidFill>
                      <a:srgbClr val="FE3E02"/>
                    </a:solidFill>
                  </a:tcPr>
                </a:tc>
                <a:tc hMerge="1">
                  <a:txBody>
                    <a:bodyPr/>
                    <a:lstStyle/>
                    <a:p>
                      <a:endParaRPr lang="en-GB"/>
                    </a:p>
                  </a:txBody>
                  <a:tcPr/>
                </a:tc>
                <a:tc gridSpan="2">
                  <a:txBody>
                    <a:bodyPr/>
                    <a:lstStyle/>
                    <a:p>
                      <a:pPr algn="ctr"/>
                      <a:r>
                        <a:rPr lang="en-GB" sz="1400" b="1" dirty="0"/>
                        <a:t>Other 2.0</a:t>
                      </a:r>
                    </a:p>
                  </a:txBody>
                  <a:tcPr>
                    <a:solidFill>
                      <a:srgbClr val="FE3E02"/>
                    </a:solidFill>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2"/>
                  </a:ext>
                </a:extLst>
              </a:tr>
              <a:tr h="370840">
                <a:tc>
                  <a:txBody>
                    <a:bodyPr/>
                    <a:lstStyle/>
                    <a:p>
                      <a:pPr algn="ctr"/>
                      <a:r>
                        <a:rPr lang="en-GB" sz="1400" b="1" dirty="0"/>
                        <a:t>Age </a:t>
                      </a:r>
                      <a:r>
                        <a:rPr lang="en-GB" sz="1400" b="1" dirty="0" err="1"/>
                        <a:t>yrs</a:t>
                      </a:r>
                      <a:endParaRPr lang="en-GB" sz="1400" b="1" dirty="0"/>
                    </a:p>
                  </a:txBody>
                  <a:tcPr/>
                </a:tc>
                <a:tc>
                  <a:txBody>
                    <a:bodyPr/>
                    <a:lstStyle/>
                    <a:p>
                      <a:pPr algn="ctr"/>
                      <a:r>
                        <a:rPr lang="en-GB" sz="1400" b="1" dirty="0"/>
                        <a:t>60-69,  1.0</a:t>
                      </a:r>
                    </a:p>
                  </a:txBody>
                  <a:tcPr>
                    <a:solidFill>
                      <a:srgbClr val="92D050"/>
                    </a:solidFill>
                  </a:tcPr>
                </a:tc>
                <a:tc gridSpan="2">
                  <a:txBody>
                    <a:bodyPr/>
                    <a:lstStyle/>
                    <a:p>
                      <a:pPr algn="ctr"/>
                      <a:r>
                        <a:rPr lang="en-GB" sz="1400" b="1" dirty="0"/>
                        <a:t>70-79, 1.84</a:t>
                      </a:r>
                    </a:p>
                  </a:txBody>
                  <a:tcPr>
                    <a:solidFill>
                      <a:srgbClr val="FE3E02"/>
                    </a:solidFill>
                  </a:tcPr>
                </a:tc>
                <a:tc hMerge="1">
                  <a:txBody>
                    <a:bodyPr/>
                    <a:lstStyle/>
                    <a:p>
                      <a:endParaRPr lang="en-GB"/>
                    </a:p>
                  </a:txBody>
                  <a:tcPr/>
                </a:tc>
                <a:tc gridSpan="2">
                  <a:txBody>
                    <a:bodyPr/>
                    <a:lstStyle/>
                    <a:p>
                      <a:pPr algn="ctr"/>
                      <a:r>
                        <a:rPr lang="en-GB" sz="1400" b="1" dirty="0"/>
                        <a:t>80+, 4.63</a:t>
                      </a:r>
                    </a:p>
                  </a:txBody>
                  <a:tcPr>
                    <a:solidFill>
                      <a:srgbClr val="FE3E02"/>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3"/>
                  </a:ext>
                </a:extLst>
              </a:tr>
              <a:tr h="370840">
                <a:tc>
                  <a:txBody>
                    <a:bodyPr/>
                    <a:lstStyle/>
                    <a:p>
                      <a:pPr algn="ctr"/>
                      <a:r>
                        <a:rPr lang="en-GB" sz="1400" b="1" dirty="0"/>
                        <a:t>IMD*</a:t>
                      </a:r>
                    </a:p>
                  </a:txBody>
                  <a:tcPr/>
                </a:tc>
                <a:tc>
                  <a:txBody>
                    <a:bodyPr/>
                    <a:lstStyle/>
                    <a:p>
                      <a:pPr algn="ctr"/>
                      <a:r>
                        <a:rPr lang="en-GB" sz="1400" b="1" dirty="0"/>
                        <a:t>IMD 5, 1.0</a:t>
                      </a:r>
                    </a:p>
                  </a:txBody>
                  <a:tcPr>
                    <a:solidFill>
                      <a:srgbClr val="92D050"/>
                    </a:solidFill>
                  </a:tcPr>
                </a:tc>
                <a:tc gridSpan="2">
                  <a:txBody>
                    <a:bodyPr/>
                    <a:lstStyle/>
                    <a:p>
                      <a:pPr algn="ctr"/>
                      <a:r>
                        <a:rPr lang="en-GB" sz="1400" b="1" dirty="0"/>
                        <a:t>3,</a:t>
                      </a:r>
                      <a:r>
                        <a:rPr lang="en-GB" sz="1400" b="1" baseline="0" dirty="0"/>
                        <a:t> 1.79</a:t>
                      </a:r>
                      <a:endParaRPr lang="en-GB" sz="1400" b="1" dirty="0"/>
                    </a:p>
                  </a:txBody>
                  <a:tcPr>
                    <a:solidFill>
                      <a:srgbClr val="FE3E02"/>
                    </a:solidFill>
                  </a:tcPr>
                </a:tc>
                <a:tc hMerge="1">
                  <a:txBody>
                    <a:bodyPr/>
                    <a:lstStyle/>
                    <a:p>
                      <a:endParaRPr lang="en-GB"/>
                    </a:p>
                  </a:txBody>
                  <a:tcPr/>
                </a:tc>
                <a:tc gridSpan="2">
                  <a:txBody>
                    <a:bodyPr/>
                    <a:lstStyle/>
                    <a:p>
                      <a:pPr algn="ctr"/>
                      <a:r>
                        <a:rPr lang="en-GB" sz="1400" b="1" dirty="0"/>
                        <a:t>2, 1.53</a:t>
                      </a:r>
                    </a:p>
                  </a:txBody>
                  <a:tcPr>
                    <a:solidFill>
                      <a:srgbClr val="FE3E02"/>
                    </a:solidFill>
                  </a:tcPr>
                </a:tc>
                <a:tc hMerge="1">
                  <a:txBody>
                    <a:bodyPr/>
                    <a:lstStyle/>
                    <a:p>
                      <a:endParaRPr lang="en-GB"/>
                    </a:p>
                  </a:txBody>
                  <a:tcPr/>
                </a:tc>
                <a:tc gridSpan="2">
                  <a:txBody>
                    <a:bodyPr/>
                    <a:lstStyle/>
                    <a:p>
                      <a:pPr algn="ctr"/>
                      <a:r>
                        <a:rPr lang="en-GB" sz="1400" b="1" dirty="0"/>
                        <a:t>1, 1.79</a:t>
                      </a:r>
                    </a:p>
                  </a:txBody>
                  <a:tcPr>
                    <a:solidFill>
                      <a:srgbClr val="FE3E02"/>
                    </a:solidFill>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4"/>
                  </a:ext>
                </a:extLst>
              </a:tr>
              <a:tr h="370840">
                <a:tc>
                  <a:txBody>
                    <a:bodyPr/>
                    <a:lstStyle/>
                    <a:p>
                      <a:pPr algn="ctr"/>
                      <a:r>
                        <a:rPr lang="en-GB" sz="1400" b="1" dirty="0"/>
                        <a:t>Previous</a:t>
                      </a:r>
                      <a:r>
                        <a:rPr lang="en-GB" sz="1400" b="1" baseline="0" dirty="0"/>
                        <a:t> Stroke</a:t>
                      </a:r>
                      <a:endParaRPr lang="en-GB" sz="1400" b="1" dirty="0"/>
                    </a:p>
                  </a:txBody>
                  <a:tcPr/>
                </a:tc>
                <a:tc>
                  <a:txBody>
                    <a:bodyPr/>
                    <a:lstStyle/>
                    <a:p>
                      <a:pPr algn="ctr"/>
                      <a:r>
                        <a:rPr lang="en-GB" sz="1400" b="1" dirty="0"/>
                        <a:t>No Stroke, 1.0</a:t>
                      </a:r>
                    </a:p>
                  </a:txBody>
                  <a:tcPr>
                    <a:solidFill>
                      <a:srgbClr val="92D050"/>
                    </a:solidFill>
                  </a:tcPr>
                </a:tc>
                <a:tc gridSpan="2">
                  <a:txBody>
                    <a:bodyPr/>
                    <a:lstStyle/>
                    <a:p>
                      <a:pPr algn="ctr"/>
                      <a:r>
                        <a:rPr lang="en-GB" sz="1400" b="1" dirty="0"/>
                        <a:t>2.14</a:t>
                      </a:r>
                    </a:p>
                  </a:txBody>
                  <a:tcPr>
                    <a:solidFill>
                      <a:srgbClr val="FF0000"/>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5"/>
                  </a:ext>
                </a:extLst>
              </a:tr>
              <a:tr h="370840">
                <a:tc>
                  <a:txBody>
                    <a:bodyPr/>
                    <a:lstStyle/>
                    <a:p>
                      <a:pPr algn="ctr"/>
                      <a:r>
                        <a:rPr lang="en-GB" sz="1400" b="1" dirty="0"/>
                        <a:t>Previous</a:t>
                      </a:r>
                      <a:r>
                        <a:rPr lang="en-GB" sz="1400" b="1" baseline="0" dirty="0"/>
                        <a:t> HF</a:t>
                      </a:r>
                      <a:endParaRPr lang="en-GB" sz="1400" b="1" dirty="0"/>
                    </a:p>
                  </a:txBody>
                  <a:tcPr/>
                </a:tc>
                <a:tc>
                  <a:txBody>
                    <a:bodyPr/>
                    <a:lstStyle/>
                    <a:p>
                      <a:pPr algn="ctr"/>
                      <a:r>
                        <a:rPr lang="en-GB" sz="1400" b="1" dirty="0"/>
                        <a:t>No HF, 1.0</a:t>
                      </a:r>
                    </a:p>
                  </a:txBody>
                  <a:tcPr>
                    <a:solidFill>
                      <a:srgbClr val="92D050"/>
                    </a:solidFill>
                  </a:tcPr>
                </a:tc>
                <a:tc gridSpan="2">
                  <a:txBody>
                    <a:bodyPr/>
                    <a:lstStyle/>
                    <a:p>
                      <a:pPr algn="ctr"/>
                      <a:r>
                        <a:rPr lang="en-GB" sz="1400" b="1" dirty="0"/>
                        <a:t>1.82</a:t>
                      </a:r>
                    </a:p>
                  </a:txBody>
                  <a:tcPr>
                    <a:solidFill>
                      <a:srgbClr val="FF0000"/>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6"/>
                  </a:ext>
                </a:extLst>
              </a:tr>
              <a:tr h="370840">
                <a:tc>
                  <a:txBody>
                    <a:bodyPr/>
                    <a:lstStyle/>
                    <a:p>
                      <a:pPr algn="ctr"/>
                      <a:r>
                        <a:rPr lang="en-GB" sz="1400" b="1" dirty="0" err="1"/>
                        <a:t>HbAc</a:t>
                      </a:r>
                      <a:endParaRPr lang="en-GB" sz="1400" b="1" dirty="0"/>
                    </a:p>
                  </a:txBody>
                  <a:tcPr/>
                </a:tc>
                <a:tc>
                  <a:txBody>
                    <a:bodyPr/>
                    <a:lstStyle/>
                    <a:p>
                      <a:pPr algn="ctr"/>
                      <a:r>
                        <a:rPr lang="en-GB" sz="1400" b="1" dirty="0"/>
                        <a:t>49-58, 1.0</a:t>
                      </a:r>
                    </a:p>
                  </a:txBody>
                  <a:tcPr>
                    <a:solidFill>
                      <a:srgbClr val="92D050"/>
                    </a:solidFill>
                  </a:tcPr>
                </a:tc>
                <a:tc gridSpan="2">
                  <a:txBody>
                    <a:bodyPr/>
                    <a:lstStyle/>
                    <a:p>
                      <a:pPr algn="ctr"/>
                      <a:r>
                        <a:rPr lang="en-GB" sz="1400" b="1" dirty="0"/>
                        <a:t>86+, 2.19</a:t>
                      </a:r>
                    </a:p>
                  </a:txBody>
                  <a:tcPr>
                    <a:solidFill>
                      <a:srgbClr val="FE3E02"/>
                    </a:solidFill>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gridSpan="2">
                  <a:txBody>
                    <a:bodyPr/>
                    <a:lstStyle/>
                    <a:p>
                      <a:pPr algn="ctr"/>
                      <a:endParaRPr lang="en-GB" sz="1400" b="0" dirty="0"/>
                    </a:p>
                  </a:txBody>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7"/>
                  </a:ext>
                </a:extLst>
              </a:tr>
              <a:tr h="370840">
                <a:tc>
                  <a:txBody>
                    <a:bodyPr/>
                    <a:lstStyle/>
                    <a:p>
                      <a:pPr algn="ctr"/>
                      <a:r>
                        <a:rPr lang="en-GB" sz="1400" b="1" dirty="0"/>
                        <a:t>BMI 1</a:t>
                      </a:r>
                    </a:p>
                  </a:txBody>
                  <a:tcPr/>
                </a:tc>
                <a:tc>
                  <a:txBody>
                    <a:bodyPr/>
                    <a:lstStyle/>
                    <a:p>
                      <a:pPr algn="ctr"/>
                      <a:r>
                        <a:rPr lang="en-GB" sz="1400" b="1" dirty="0"/>
                        <a:t>25-29.9</a:t>
                      </a:r>
                    </a:p>
                    <a:p>
                      <a:pPr algn="ctr"/>
                      <a:r>
                        <a:rPr lang="en-GB" sz="1400" b="1" dirty="0"/>
                        <a:t>1.0</a:t>
                      </a:r>
                    </a:p>
                  </a:txBody>
                  <a:tcPr>
                    <a:solidFill>
                      <a:srgbClr val="92D050"/>
                    </a:solidFill>
                  </a:tcPr>
                </a:tc>
                <a:tc gridSpan="2">
                  <a:txBody>
                    <a:bodyPr/>
                    <a:lstStyle/>
                    <a:p>
                      <a:pPr algn="ctr"/>
                      <a:r>
                        <a:rPr lang="en-GB" sz="1400" b="1" dirty="0"/>
                        <a:t>30-34.9</a:t>
                      </a:r>
                    </a:p>
                    <a:p>
                      <a:pPr algn="ctr"/>
                      <a:r>
                        <a:rPr lang="en-GB" sz="1400" b="1" dirty="0"/>
                        <a:t>1.5</a:t>
                      </a:r>
                    </a:p>
                  </a:txBody>
                  <a:tcPr>
                    <a:solidFill>
                      <a:srgbClr val="FF0000"/>
                    </a:solidFill>
                  </a:tcPr>
                </a:tc>
                <a:tc hMerge="1">
                  <a:txBody>
                    <a:bodyPr/>
                    <a:lstStyle/>
                    <a:p>
                      <a:endParaRPr lang="en-GB"/>
                    </a:p>
                  </a:txBody>
                  <a:tcPr/>
                </a:tc>
                <a:tc gridSpan="2">
                  <a:txBody>
                    <a:bodyPr/>
                    <a:lstStyle/>
                    <a:p>
                      <a:pPr algn="ctr"/>
                      <a:r>
                        <a:rPr lang="en-GB" sz="1400" b="1" dirty="0"/>
                        <a:t>35-39.9</a:t>
                      </a:r>
                    </a:p>
                    <a:p>
                      <a:pPr algn="ctr"/>
                      <a:r>
                        <a:rPr lang="en-GB" sz="1400" b="1" dirty="0"/>
                        <a:t>1.70</a:t>
                      </a:r>
                    </a:p>
                  </a:txBody>
                  <a:tcPr>
                    <a:solidFill>
                      <a:srgbClr val="FF0000"/>
                    </a:solidFill>
                  </a:tcPr>
                </a:tc>
                <a:tc hMerge="1">
                  <a:txBody>
                    <a:bodyPr/>
                    <a:lstStyle/>
                    <a:p>
                      <a:endParaRPr lang="en-GB"/>
                    </a:p>
                  </a:txBody>
                  <a:tcPr/>
                </a:tc>
                <a:tc gridSpan="2">
                  <a:txBody>
                    <a:bodyPr/>
                    <a:lstStyle/>
                    <a:p>
                      <a:pPr algn="ctr"/>
                      <a:r>
                        <a:rPr lang="en-GB" sz="1400" b="1" dirty="0"/>
                        <a:t>40+</a:t>
                      </a:r>
                    </a:p>
                    <a:p>
                      <a:pPr algn="ctr"/>
                      <a:r>
                        <a:rPr lang="en-GB" sz="1400" b="1" dirty="0"/>
                        <a:t>2.15</a:t>
                      </a:r>
                    </a:p>
                  </a:txBody>
                  <a:tcPr>
                    <a:solidFill>
                      <a:srgbClr val="FF0000"/>
                    </a:solidFill>
                  </a:tcPr>
                </a:tc>
                <a:tc hMerge="1">
                  <a:txBody>
                    <a:bodyPr/>
                    <a:lstStyle/>
                    <a:p>
                      <a:endParaRPr lang="en-GB"/>
                    </a:p>
                  </a:txBody>
                  <a:tcPr/>
                </a:tc>
                <a:tc>
                  <a:txBody>
                    <a:bodyPr/>
                    <a:lstStyle/>
                    <a:p>
                      <a:pPr algn="ctr"/>
                      <a:endParaRPr lang="en-GB" sz="1400" b="0" dirty="0"/>
                    </a:p>
                  </a:txBody>
                  <a:tcPr/>
                </a:tc>
                <a:tc>
                  <a:txBody>
                    <a:bodyPr/>
                    <a:lstStyle/>
                    <a:p>
                      <a:pPr algn="ctr"/>
                      <a:endParaRPr lang="en-GB" sz="1400" b="0" dirty="0"/>
                    </a:p>
                  </a:txBody>
                  <a:tcPr/>
                </a:tc>
                <a:extLst>
                  <a:ext uri="{0D108BD9-81ED-4DB2-BD59-A6C34878D82A}">
                    <a16:rowId xmlns="" xmlns:a16="http://schemas.microsoft.com/office/drawing/2014/main" val="10008"/>
                  </a:ext>
                </a:extLst>
              </a:tr>
              <a:tr h="370840">
                <a:tc>
                  <a:txBody>
                    <a:bodyPr/>
                    <a:lstStyle/>
                    <a:p>
                      <a:pPr algn="ctr"/>
                      <a:r>
                        <a:rPr lang="en-GB" sz="1400" b="1" dirty="0"/>
                        <a:t>BMI 2</a:t>
                      </a:r>
                    </a:p>
                  </a:txBody>
                  <a:tcPr/>
                </a:tc>
                <a:tc>
                  <a:txBody>
                    <a:bodyPr/>
                    <a:lstStyle/>
                    <a:p>
                      <a:pPr algn="ctr"/>
                      <a:r>
                        <a:rPr lang="en-GB" sz="1400" b="1" dirty="0"/>
                        <a:t>25-29.9</a:t>
                      </a:r>
                    </a:p>
                    <a:p>
                      <a:pPr algn="ctr"/>
                      <a:r>
                        <a:rPr lang="en-GB" sz="1400" b="1" dirty="0"/>
                        <a:t>1.0</a:t>
                      </a:r>
                    </a:p>
                  </a:txBody>
                  <a:tcPr>
                    <a:solidFill>
                      <a:srgbClr val="92D05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20-24.9</a:t>
                      </a:r>
                    </a:p>
                    <a:p>
                      <a:pPr algn="ctr"/>
                      <a:r>
                        <a:rPr lang="en-GB" sz="1400" b="1" dirty="0"/>
                        <a:t>1.38</a:t>
                      </a:r>
                    </a:p>
                  </a:txBody>
                  <a:tcPr>
                    <a:solidFill>
                      <a:srgbClr val="FFC000"/>
                    </a:solidFill>
                  </a:tcPr>
                </a:tc>
                <a:tc hMerge="1">
                  <a:txBody>
                    <a:bodyPr/>
                    <a:lstStyle/>
                    <a:p>
                      <a:endParaRPr lang="en-GB"/>
                    </a:p>
                  </a:txBody>
                  <a:tcPr/>
                </a:tc>
                <a:tc gridSpan="2">
                  <a:txBody>
                    <a:bodyPr/>
                    <a:lstStyle/>
                    <a:p>
                      <a:pPr algn="ctr"/>
                      <a:r>
                        <a:rPr lang="en-GB" sz="1400" b="1" dirty="0"/>
                        <a:t>&lt;20</a:t>
                      </a:r>
                    </a:p>
                    <a:p>
                      <a:pPr algn="ctr"/>
                      <a:r>
                        <a:rPr lang="en-GB" sz="1400" b="1" dirty="0"/>
                        <a:t>2.11</a:t>
                      </a:r>
                    </a:p>
                  </a:txBody>
                  <a:tcPr>
                    <a:solidFill>
                      <a:srgbClr val="FF0000"/>
                    </a:solidFill>
                  </a:tcPr>
                </a:tc>
                <a:tc hMerge="1">
                  <a:txBody>
                    <a:bodyPr/>
                    <a:lstStyle/>
                    <a:p>
                      <a:endParaRPr lang="en-GB"/>
                    </a:p>
                  </a:txBody>
                  <a:tcPr/>
                </a:tc>
                <a:tc gridSpan="2">
                  <a:txBody>
                    <a:bodyPr/>
                    <a:lstStyle/>
                    <a:p>
                      <a:pPr algn="ctr"/>
                      <a:endParaRPr lang="en-GB" sz="1400" b="1" dirty="0"/>
                    </a:p>
                  </a:txBody>
                  <a:tcPr/>
                </a:tc>
                <a:tc hMerge="1">
                  <a:txBody>
                    <a:bodyPr/>
                    <a:lstStyle/>
                    <a:p>
                      <a:endParaRPr lang="en-GB"/>
                    </a:p>
                  </a:txBody>
                  <a:tcPr/>
                </a:tc>
                <a:tc>
                  <a:txBody>
                    <a:bodyPr/>
                    <a:lstStyle/>
                    <a:p>
                      <a:pPr algn="ctr"/>
                      <a:endParaRPr lang="en-GB" sz="1400" dirty="0"/>
                    </a:p>
                  </a:txBody>
                  <a:tcPr/>
                </a:tc>
                <a:tc>
                  <a:txBody>
                    <a:bodyPr/>
                    <a:lstStyle/>
                    <a:p>
                      <a:pPr algn="ctr"/>
                      <a:endParaRPr lang="en-GB" sz="1400" b="1" dirty="0"/>
                    </a:p>
                  </a:txBody>
                  <a:tcPr/>
                </a:tc>
                <a:extLst>
                  <a:ext uri="{0D108BD9-81ED-4DB2-BD59-A6C34878D82A}">
                    <a16:rowId xmlns="" xmlns:a16="http://schemas.microsoft.com/office/drawing/2014/main" val="10009"/>
                  </a:ext>
                </a:extLst>
              </a:tr>
              <a:tr h="370840">
                <a:tc>
                  <a:txBody>
                    <a:bodyPr/>
                    <a:lstStyle/>
                    <a:p>
                      <a:pPr algn="ctr"/>
                      <a:r>
                        <a:rPr lang="en-GB" sz="1400" b="1" dirty="0" err="1"/>
                        <a:t>eGFR</a:t>
                      </a:r>
                      <a:endParaRPr lang="en-GB" sz="1400" b="1" dirty="0"/>
                    </a:p>
                  </a:txBody>
                  <a:tcPr/>
                </a:tc>
                <a:tc>
                  <a:txBody>
                    <a:bodyPr/>
                    <a:lstStyle/>
                    <a:p>
                      <a:pPr algn="ctr"/>
                      <a:r>
                        <a:rPr lang="en-GB" sz="1400" b="1" dirty="0"/>
                        <a:t>60+, 1.0</a:t>
                      </a:r>
                    </a:p>
                  </a:txBody>
                  <a:tcPr>
                    <a:solidFill>
                      <a:srgbClr val="92D050"/>
                    </a:solidFill>
                  </a:tcPr>
                </a:tc>
                <a:tc>
                  <a:txBody>
                    <a:bodyPr/>
                    <a:lstStyle/>
                    <a:p>
                      <a:pPr algn="ctr"/>
                      <a:r>
                        <a:rPr lang="en-GB" sz="1400" b="1" dirty="0"/>
                        <a:t>45-59</a:t>
                      </a:r>
                    </a:p>
                    <a:p>
                      <a:pPr algn="ctr"/>
                      <a:r>
                        <a:rPr lang="en-GB" sz="1400" b="1" dirty="0"/>
                        <a:t>1.92</a:t>
                      </a:r>
                    </a:p>
                  </a:txBody>
                  <a:tcPr>
                    <a:solidFill>
                      <a:srgbClr val="FF0000"/>
                    </a:solidFill>
                  </a:tcPr>
                </a:tc>
                <a:tc gridSpan="2">
                  <a:txBody>
                    <a:bodyPr/>
                    <a:lstStyle/>
                    <a:p>
                      <a:pPr algn="ctr"/>
                      <a:r>
                        <a:rPr lang="en-GB" sz="1400" b="1" dirty="0"/>
                        <a:t>30-44</a:t>
                      </a:r>
                    </a:p>
                    <a:p>
                      <a:pPr algn="ctr"/>
                      <a:r>
                        <a:rPr lang="en-GB" sz="1400" b="1" dirty="0"/>
                        <a:t>2.16</a:t>
                      </a:r>
                    </a:p>
                  </a:txBody>
                  <a:tcPr>
                    <a:solidFill>
                      <a:srgbClr val="FF0000"/>
                    </a:solidFill>
                  </a:tcPr>
                </a:tc>
                <a:tc hMerge="1">
                  <a:txBody>
                    <a:bodyPr/>
                    <a:lstStyle/>
                    <a:p>
                      <a:pPr algn="ctr"/>
                      <a:endParaRPr lang="en-GB" sz="1400" b="1" dirty="0"/>
                    </a:p>
                  </a:txBody>
                  <a:tcPr>
                    <a:solidFill>
                      <a:srgbClr val="FF0000"/>
                    </a:solidFill>
                  </a:tcPr>
                </a:tc>
                <a:tc gridSpan="2">
                  <a:txBody>
                    <a:bodyPr/>
                    <a:lstStyle/>
                    <a:p>
                      <a:pPr algn="ctr"/>
                      <a:r>
                        <a:rPr lang="en-GB" sz="1400" b="1" dirty="0"/>
                        <a:t>15-29</a:t>
                      </a:r>
                    </a:p>
                    <a:p>
                      <a:pPr algn="ctr"/>
                      <a:r>
                        <a:rPr lang="en-GB" sz="1400" b="1" dirty="0"/>
                        <a:t>2.98</a:t>
                      </a:r>
                    </a:p>
                  </a:txBody>
                  <a:tcPr>
                    <a:solidFill>
                      <a:srgbClr val="FF0000"/>
                    </a:solidFill>
                  </a:tcPr>
                </a:tc>
                <a:tc hMerge="1">
                  <a:txBody>
                    <a:bodyPr/>
                    <a:lstStyle/>
                    <a:p>
                      <a:pPr algn="ctr"/>
                      <a:endParaRPr lang="en-GB" sz="1400" b="1" dirty="0"/>
                    </a:p>
                  </a:txBody>
                  <a:tcPr>
                    <a:solidFill>
                      <a:srgbClr val="FF0000"/>
                    </a:solidFill>
                  </a:tcPr>
                </a:tc>
                <a:tc>
                  <a:txBody>
                    <a:bodyPr/>
                    <a:lstStyle/>
                    <a:p>
                      <a:pPr algn="ctr"/>
                      <a:r>
                        <a:rPr lang="en-GB" sz="1400" b="1" dirty="0"/>
                        <a:t>&lt;15</a:t>
                      </a:r>
                    </a:p>
                    <a:p>
                      <a:pPr algn="ctr"/>
                      <a:r>
                        <a:rPr lang="en-GB" sz="1400" b="1" dirty="0"/>
                        <a:t>6.85</a:t>
                      </a:r>
                    </a:p>
                  </a:txBody>
                  <a:tcPr>
                    <a:solidFill>
                      <a:srgbClr val="FF0000"/>
                    </a:solidFill>
                  </a:tcPr>
                </a:tc>
                <a:tc>
                  <a:txBody>
                    <a:bodyPr/>
                    <a:lstStyle/>
                    <a:p>
                      <a:pPr algn="ctr"/>
                      <a:endParaRPr lang="en-GB" sz="1400" dirty="0"/>
                    </a:p>
                  </a:txBody>
                  <a:tcPr/>
                </a:tc>
                <a:tc>
                  <a:txBody>
                    <a:bodyPr/>
                    <a:lstStyle/>
                    <a:p>
                      <a:pPr algn="ctr"/>
                      <a:endParaRPr lang="en-GB" sz="1400" b="1" dirty="0"/>
                    </a:p>
                  </a:txBody>
                  <a:tcPr/>
                </a:tc>
                <a:extLst>
                  <a:ext uri="{0D108BD9-81ED-4DB2-BD59-A6C34878D82A}">
                    <a16:rowId xmlns="" xmlns:a16="http://schemas.microsoft.com/office/drawing/2014/main" val="10010"/>
                  </a:ext>
                </a:extLst>
              </a:tr>
              <a:tr h="370840">
                <a:tc>
                  <a:txBody>
                    <a:bodyPr/>
                    <a:lstStyle/>
                    <a:p>
                      <a:pPr algn="ctr"/>
                      <a:endParaRPr lang="en-GB" sz="1400" b="1" dirty="0"/>
                    </a:p>
                  </a:txBody>
                  <a:tcPr/>
                </a:tc>
                <a:tc>
                  <a:txBody>
                    <a:bodyPr/>
                    <a:lstStyle/>
                    <a:p>
                      <a:pPr algn="ctr"/>
                      <a:endParaRPr lang="en-GB" sz="1400" dirty="0"/>
                    </a:p>
                  </a:txBody>
                  <a:tcPr/>
                </a:tc>
                <a:tc gridSpan="2">
                  <a:txBody>
                    <a:bodyPr/>
                    <a:lstStyle/>
                    <a:p>
                      <a:pPr algn="ctr"/>
                      <a:endParaRPr lang="en-GB" sz="1400" b="1" dirty="0"/>
                    </a:p>
                  </a:txBody>
                  <a:tcPr/>
                </a:tc>
                <a:tc hMerge="1">
                  <a:txBody>
                    <a:bodyPr/>
                    <a:lstStyle/>
                    <a:p>
                      <a:endParaRPr lang="en-GB"/>
                    </a:p>
                  </a:txBody>
                  <a:tcPr/>
                </a:tc>
                <a:tc gridSpan="2">
                  <a:txBody>
                    <a:bodyPr/>
                    <a:lstStyle/>
                    <a:p>
                      <a:pPr algn="ctr"/>
                      <a:endParaRPr lang="en-GB" sz="1400" dirty="0"/>
                    </a:p>
                  </a:txBody>
                  <a:tcPr/>
                </a:tc>
                <a:tc hMerge="1">
                  <a:txBody>
                    <a:bodyPr/>
                    <a:lstStyle/>
                    <a:p>
                      <a:endParaRPr lang="en-GB"/>
                    </a:p>
                  </a:txBody>
                  <a:tcPr/>
                </a:tc>
                <a:tc gridSpan="2">
                  <a:txBody>
                    <a:bodyPr/>
                    <a:lstStyle/>
                    <a:p>
                      <a:pPr algn="ctr"/>
                      <a:endParaRPr lang="en-GB" sz="1400" b="1" dirty="0"/>
                    </a:p>
                  </a:txBody>
                  <a:tcPr/>
                </a:tc>
                <a:tc hMerge="1">
                  <a:txBody>
                    <a:bodyPr/>
                    <a:lstStyle/>
                    <a:p>
                      <a:endParaRPr lang="en-GB"/>
                    </a:p>
                  </a:txBody>
                  <a:tcPr/>
                </a:tc>
                <a:tc>
                  <a:txBody>
                    <a:bodyPr/>
                    <a:lstStyle/>
                    <a:p>
                      <a:pPr algn="ctr"/>
                      <a:endParaRPr lang="en-GB" sz="1400" dirty="0"/>
                    </a:p>
                  </a:txBody>
                  <a:tcPr/>
                </a:tc>
                <a:tc>
                  <a:txBody>
                    <a:bodyPr/>
                    <a:lstStyle/>
                    <a:p>
                      <a:pPr algn="ctr"/>
                      <a:endParaRPr lang="en-GB" sz="1400" dirty="0"/>
                    </a:p>
                  </a:txBody>
                  <a:tcPr/>
                </a:tc>
                <a:extLst>
                  <a:ext uri="{0D108BD9-81ED-4DB2-BD59-A6C34878D82A}">
                    <a16:rowId xmlns="" xmlns:a16="http://schemas.microsoft.com/office/drawing/2014/main" val="10011"/>
                  </a:ext>
                </a:extLst>
              </a:tr>
            </a:tbl>
          </a:graphicData>
        </a:graphic>
      </p:graphicFrame>
      <p:sp>
        <p:nvSpPr>
          <p:cNvPr id="11" name="TextBox 10"/>
          <p:cNvSpPr txBox="1"/>
          <p:nvPr/>
        </p:nvSpPr>
        <p:spPr>
          <a:xfrm>
            <a:off x="6120897" y="6469069"/>
            <a:ext cx="4267200" cy="276999"/>
          </a:xfrm>
          <a:prstGeom prst="rect">
            <a:avLst/>
          </a:prstGeom>
          <a:noFill/>
        </p:spPr>
        <p:txBody>
          <a:bodyPr wrap="square" rtlCol="0">
            <a:spAutoFit/>
          </a:bodyPr>
          <a:lstStyle/>
          <a:p>
            <a:pPr>
              <a:defRPr/>
            </a:pPr>
            <a:r>
              <a:rPr lang="en-GB" sz="1200" dirty="0">
                <a:solidFill>
                  <a:prstClr val="black"/>
                </a:solidFill>
              </a:rPr>
              <a:t>Entirely Based on Data from Holman N et al 2020 NHS England </a:t>
            </a:r>
          </a:p>
        </p:txBody>
      </p:sp>
    </p:spTree>
    <p:extLst>
      <p:ext uri="{BB962C8B-B14F-4D97-AF65-F5344CB8AC3E}">
        <p14:creationId xmlns:p14="http://schemas.microsoft.com/office/powerpoint/2010/main" val="355456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998" y="1899399"/>
            <a:ext cx="6049493" cy="3494585"/>
          </a:xfrm>
        </p:spPr>
        <p:txBody>
          <a:bodyPr/>
          <a:lstStyle/>
          <a:p>
            <a:r>
              <a:rPr lang="en-GB" sz="2133" dirty="0"/>
              <a:t>Most people (80%) will have mild disease and can be managed at home.</a:t>
            </a:r>
          </a:p>
          <a:p>
            <a:r>
              <a:rPr lang="en-GB" sz="2133" dirty="0"/>
              <a:t>Usual sick day rules apply – stop SGLT2i and metformin if unwell and not eating or drinking normally, other medication (</a:t>
            </a:r>
            <a:r>
              <a:rPr lang="en-GB" sz="2133" dirty="0" err="1"/>
              <a:t>eg</a:t>
            </a:r>
            <a:r>
              <a:rPr lang="en-GB" sz="2133" dirty="0"/>
              <a:t> SUs) may need adjustment</a:t>
            </a:r>
          </a:p>
          <a:p>
            <a:r>
              <a:rPr lang="en-GB" sz="2133" dirty="0"/>
              <a:t>Never stop insulin</a:t>
            </a:r>
          </a:p>
          <a:p>
            <a:r>
              <a:rPr lang="en-GB" sz="2133" dirty="0"/>
              <a:t>Monitor glucose frequently (every 2-4 hours) – ketone testing needed for type 1 diabetes  </a:t>
            </a:r>
          </a:p>
        </p:txBody>
      </p:sp>
      <p:sp>
        <p:nvSpPr>
          <p:cNvPr id="4" name="Rectangle 3"/>
          <p:cNvSpPr/>
          <p:nvPr/>
        </p:nvSpPr>
        <p:spPr>
          <a:xfrm>
            <a:off x="60555" y="6501301"/>
            <a:ext cx="8330723" cy="283823"/>
          </a:xfrm>
          <a:prstGeom prst="rect">
            <a:avLst/>
          </a:prstGeom>
        </p:spPr>
        <p:txBody>
          <a:bodyPr wrap="square">
            <a:spAutoFit/>
          </a:bodyPr>
          <a:lstStyle/>
          <a:p>
            <a:pPr defTabSz="1219048" fontAlgn="base">
              <a:spcBef>
                <a:spcPct val="0"/>
              </a:spcBef>
              <a:spcAft>
                <a:spcPct val="0"/>
              </a:spcAft>
              <a:defRPr/>
            </a:pPr>
            <a:r>
              <a:rPr lang="en-GB" sz="1867" b="1" baseline="-25000" dirty="0">
                <a:solidFill>
                  <a:srgbClr val="000000"/>
                </a:solidFill>
                <a:latin typeface="BellGothic" pitchFamily="34" charset="0"/>
                <a:cs typeface="Arial"/>
                <a:sym typeface="Arial"/>
                <a:hlinkClick r:id="rId2">
                  <a:extLst>
                    <a:ext uri="{A12FA001-AC4F-418D-AE19-62706E023703}">
                      <ahyp:hlinkClr xmlns:ahyp="http://schemas.microsoft.com/office/drawing/2018/hyperlinkcolor" xmlns="" val="tx"/>
                    </a:ext>
                  </a:extLst>
                </a:hlinkClick>
              </a:rPr>
              <a:t>https://www.diabetesonthenet.com/journals/issue/607/article-details/glance-factsheet-covid-19-and-diabetes-dpc</a:t>
            </a:r>
            <a:r>
              <a:rPr lang="en-GB" sz="1867" b="1" baseline="-25000" dirty="0">
                <a:solidFill>
                  <a:srgbClr val="000000"/>
                </a:solidFill>
                <a:latin typeface="BellGothic" pitchFamily="34" charset="0"/>
                <a:cs typeface="Arial"/>
                <a:sym typeface="Arial"/>
              </a:rPr>
              <a:t> </a:t>
            </a:r>
          </a:p>
        </p:txBody>
      </p:sp>
      <p:pic>
        <p:nvPicPr>
          <p:cNvPr id="7" name="Picture 6">
            <a:extLst>
              <a:ext uri="{FF2B5EF4-FFF2-40B4-BE49-F238E27FC236}">
                <a16:creationId xmlns="" xmlns:a16="http://schemas.microsoft.com/office/drawing/2014/main" id="{B90C096B-A637-43EC-ACE1-E8150A058B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0542" y="122644"/>
            <a:ext cx="1173007" cy="1176918"/>
          </a:xfrm>
          <a:prstGeom prst="rect">
            <a:avLst/>
          </a:prstGeom>
        </p:spPr>
      </p:pic>
      <p:pic>
        <p:nvPicPr>
          <p:cNvPr id="13" name="Picture 12">
            <a:extLst>
              <a:ext uri="{FF2B5EF4-FFF2-40B4-BE49-F238E27FC236}">
                <a16:creationId xmlns="" xmlns:a16="http://schemas.microsoft.com/office/drawing/2014/main" id="{7D1BF43F-3E6A-4C60-B52A-FAB605BED61B}"/>
              </a:ext>
            </a:extLst>
          </p:cNvPr>
          <p:cNvPicPr>
            <a:picLocks noChangeAspect="1"/>
          </p:cNvPicPr>
          <p:nvPr/>
        </p:nvPicPr>
        <p:blipFill>
          <a:blip r:embed="rId4"/>
          <a:stretch>
            <a:fillRect/>
          </a:stretch>
        </p:blipFill>
        <p:spPr>
          <a:xfrm>
            <a:off x="6778077" y="827850"/>
            <a:ext cx="4052465" cy="5673451"/>
          </a:xfrm>
          <a:prstGeom prst="rect">
            <a:avLst/>
          </a:prstGeom>
        </p:spPr>
      </p:pic>
      <p:sp>
        <p:nvSpPr>
          <p:cNvPr id="2" name="Rectangle 1">
            <a:extLst>
              <a:ext uri="{FF2B5EF4-FFF2-40B4-BE49-F238E27FC236}">
                <a16:creationId xmlns="" xmlns:a16="http://schemas.microsoft.com/office/drawing/2014/main" id="{8EB64C27-0464-4BAA-85D6-1C002A96AEAC}"/>
              </a:ext>
            </a:extLst>
          </p:cNvPr>
          <p:cNvSpPr/>
          <p:nvPr/>
        </p:nvSpPr>
        <p:spPr>
          <a:xfrm>
            <a:off x="60555" y="6290622"/>
            <a:ext cx="5638951" cy="323123"/>
          </a:xfrm>
          <a:prstGeom prst="rect">
            <a:avLst/>
          </a:prstGeom>
        </p:spPr>
        <p:txBody>
          <a:bodyPr wrap="none">
            <a:spAutoFit/>
          </a:bodyPr>
          <a:lstStyle/>
          <a:p>
            <a:pPr defTabSz="412709" hangingPunct="0">
              <a:defRPr/>
            </a:pPr>
            <a:r>
              <a:rPr lang="en-US" sz="1500" b="1" kern="0" dirty="0">
                <a:solidFill>
                  <a:srgbClr val="555555"/>
                </a:solidFill>
                <a:latin typeface="inherit"/>
                <a:cs typeface="Arial"/>
                <a:sym typeface="Arial"/>
              </a:rPr>
              <a:t>Please consult individual product </a:t>
            </a:r>
            <a:r>
              <a:rPr lang="en-US" sz="1500" b="1" kern="0" dirty="0" err="1">
                <a:solidFill>
                  <a:srgbClr val="555555"/>
                </a:solidFill>
                <a:latin typeface="inherit"/>
                <a:cs typeface="Arial"/>
                <a:sym typeface="Arial"/>
              </a:rPr>
              <a:t>SmPCs</a:t>
            </a:r>
            <a:r>
              <a:rPr lang="en-US" sz="1500" b="1" kern="0" dirty="0">
                <a:solidFill>
                  <a:srgbClr val="555555"/>
                </a:solidFill>
                <a:latin typeface="inherit"/>
                <a:cs typeface="Arial"/>
                <a:sym typeface="Arial"/>
              </a:rPr>
              <a:t> for full product information</a:t>
            </a:r>
            <a:endParaRPr lang="en-GB" sz="1500" b="1" kern="0" dirty="0">
              <a:solidFill>
                <a:srgbClr val="000000"/>
              </a:solidFill>
              <a:cs typeface="Arial"/>
              <a:sym typeface="Arial"/>
            </a:endParaRPr>
          </a:p>
        </p:txBody>
      </p:sp>
      <p:sp>
        <p:nvSpPr>
          <p:cNvPr id="8" name="Rectangle 7">
            <a:extLst>
              <a:ext uri="{FF2B5EF4-FFF2-40B4-BE49-F238E27FC236}">
                <a16:creationId xmlns="" xmlns:a16="http://schemas.microsoft.com/office/drawing/2014/main" id="{07D02F86-8CED-427A-9FD7-CC89BAADDE99}"/>
              </a:ext>
            </a:extLst>
          </p:cNvPr>
          <p:cNvSpPr/>
          <p:nvPr/>
        </p:nvSpPr>
        <p:spPr>
          <a:xfrm>
            <a:off x="188452" y="399718"/>
            <a:ext cx="10496630" cy="784728"/>
          </a:xfrm>
          <a:prstGeom prst="rect">
            <a:avLst/>
          </a:prstGeom>
        </p:spPr>
        <p:txBody>
          <a:bodyPr wrap="square">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5pPr>
            <a:lvl6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6pPr>
            <a:lvl7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7pPr>
            <a:lvl8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8pPr>
            <a:lvl9pPr marL="0" marR="0" indent="0" algn="l" defTabSz="412750" rtl="0" fontAlgn="auto" latinLnBrk="0" hangingPunct="0">
              <a:lnSpc>
                <a:spcPct val="100000"/>
              </a:lnSpc>
              <a:spcBef>
                <a:spcPts val="0"/>
              </a:spcBef>
              <a:spcAft>
                <a:spcPts val="0"/>
              </a:spcAft>
              <a:buClrTx/>
              <a:buSzTx/>
              <a:buFontTx/>
              <a:buNone/>
              <a:tabLst/>
              <a:defRPr kumimoji="0" sz="1500" b="1" i="0" u="none" strike="noStrike" cap="none" spc="0" normalizeH="0" baseline="0">
                <a:ln>
                  <a:noFill/>
                </a:ln>
                <a:solidFill>
                  <a:srgbClr val="000000"/>
                </a:solidFill>
                <a:effectLst/>
                <a:uFillTx/>
                <a:latin typeface="Arial"/>
                <a:ea typeface="Arial"/>
                <a:cs typeface="Arial"/>
                <a:sym typeface="Arial"/>
              </a:defRPr>
            </a:lvl9pPr>
          </a:lstStyle>
          <a:p>
            <a:pPr defTabSz="412709">
              <a:defRPr/>
            </a:pPr>
            <a:r>
              <a:rPr lang="en-GB" sz="2250" kern="0" dirty="0">
                <a:solidFill>
                  <a:srgbClr val="840051"/>
                </a:solidFill>
                <a:ea typeface="MS PGothic"/>
              </a:rPr>
              <a:t>Specific considerations for primary care management of people with COVID-19 and suspected COVID-19 infection</a:t>
            </a:r>
            <a:endParaRPr lang="en-GB" kern="0" dirty="0">
              <a:solidFill>
                <a:srgbClr val="840051"/>
              </a:solidFill>
            </a:endParaRPr>
          </a:p>
        </p:txBody>
      </p:sp>
    </p:spTree>
    <p:extLst>
      <p:ext uri="{BB962C8B-B14F-4D97-AF65-F5344CB8AC3E}">
        <p14:creationId xmlns:p14="http://schemas.microsoft.com/office/powerpoint/2010/main" val="166487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Rectangle 43"/>
          <p:cNvSpPr/>
          <p:nvPr/>
        </p:nvSpPr>
        <p:spPr>
          <a:xfrm>
            <a:off x="2092069" y="5853113"/>
            <a:ext cx="6858000" cy="59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pic>
        <p:nvPicPr>
          <p:cNvPr id="52" name="Picture 5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34620" y="2177536"/>
            <a:ext cx="739030" cy="996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0659" name="Title 1"/>
          <p:cNvSpPr>
            <a:spLocks noGrp="1"/>
          </p:cNvSpPr>
          <p:nvPr>
            <p:ph type="title"/>
          </p:nvPr>
        </p:nvSpPr>
        <p:spPr>
          <a:xfrm>
            <a:off x="2362656" y="87045"/>
            <a:ext cx="7466688" cy="1224434"/>
          </a:xfrm>
        </p:spPr>
        <p:txBody>
          <a:bodyPr/>
          <a:lstStyle/>
          <a:p>
            <a:pPr algn="ctr"/>
            <a:r>
              <a:rPr lang="en-GB" sz="2400" b="1" dirty="0">
                <a:solidFill>
                  <a:srgbClr val="C00000"/>
                </a:solidFill>
              </a:rPr>
              <a:t>Diabetes Control:</a:t>
            </a:r>
            <a:br>
              <a:rPr lang="en-GB" sz="2400" b="1" dirty="0">
                <a:solidFill>
                  <a:srgbClr val="C00000"/>
                </a:solidFill>
              </a:rPr>
            </a:br>
            <a:r>
              <a:rPr lang="en-GB" sz="2000" dirty="0"/>
              <a:t>UKPDS:  1% ( ~ 10mmol/</a:t>
            </a:r>
            <a:r>
              <a:rPr lang="en-GB" sz="2000" dirty="0" err="1"/>
              <a:t>mol</a:t>
            </a:r>
            <a:r>
              <a:rPr lang="en-GB" sz="2000" dirty="0"/>
              <a:t>) decrease in HbA</a:t>
            </a:r>
            <a:r>
              <a:rPr lang="en-GB" sz="2000" baseline="-25000" dirty="0"/>
              <a:t>1c</a:t>
            </a:r>
            <a:r>
              <a:rPr lang="en-GB" sz="2000" dirty="0"/>
              <a:t> </a:t>
            </a:r>
            <a:br>
              <a:rPr lang="en-GB" sz="2000" dirty="0"/>
            </a:br>
            <a:r>
              <a:rPr lang="en-GB" sz="2000" dirty="0"/>
              <a:t>is associated with a reduction in complications by….</a:t>
            </a:r>
          </a:p>
        </p:txBody>
      </p:sp>
      <p:sp>
        <p:nvSpPr>
          <p:cNvPr id="4" name="Rectangle 10"/>
          <p:cNvSpPr>
            <a:spLocks noChangeArrowheads="1"/>
          </p:cNvSpPr>
          <p:nvPr/>
        </p:nvSpPr>
        <p:spPr bwMode="auto">
          <a:xfrm>
            <a:off x="7464175" y="6452768"/>
            <a:ext cx="3086100" cy="276999"/>
          </a:xfrm>
          <a:prstGeom prst="rect">
            <a:avLst/>
          </a:prstGeom>
          <a:noFill/>
          <a:ln>
            <a:noFill/>
          </a:ln>
        </p:spPr>
        <p:txBody>
          <a:bodyPr wrap="square" anchor="b">
            <a:spAutoFit/>
          </a:bodyPr>
          <a:lstStyle/>
          <a:p>
            <a:pPr>
              <a:defRPr/>
            </a:pPr>
            <a:r>
              <a:rPr lang="it-IT" sz="1200" dirty="0">
                <a:solidFill>
                  <a:prstClr val="black"/>
                </a:solidFill>
              </a:rPr>
              <a:t>Stratton IM, et al. </a:t>
            </a:r>
            <a:r>
              <a:rPr lang="it-IT" sz="1200" i="1" dirty="0">
                <a:solidFill>
                  <a:prstClr val="black"/>
                </a:solidFill>
              </a:rPr>
              <a:t>BMJ </a:t>
            </a:r>
            <a:r>
              <a:rPr lang="it-IT" sz="1200" dirty="0">
                <a:solidFill>
                  <a:prstClr val="black"/>
                </a:solidFill>
              </a:rPr>
              <a:t>2000; 321: 405–12.</a:t>
            </a:r>
            <a:endParaRPr lang="en-GB" sz="1200" dirty="0">
              <a:solidFill>
                <a:prstClr val="black"/>
              </a:solidFill>
            </a:endParaRPr>
          </a:p>
        </p:txBody>
      </p:sp>
      <p:sp>
        <p:nvSpPr>
          <p:cNvPr id="70661" name="Freeform 16"/>
          <p:cNvSpPr>
            <a:spLocks/>
          </p:cNvSpPr>
          <p:nvPr/>
        </p:nvSpPr>
        <p:spPr bwMode="auto">
          <a:xfrm>
            <a:off x="3771901" y="3775085"/>
            <a:ext cx="3181350" cy="2320925"/>
          </a:xfrm>
          <a:custGeom>
            <a:avLst/>
            <a:gdLst>
              <a:gd name="T0" fmla="*/ 3759199 w 4241800"/>
              <a:gd name="T1" fmla="*/ 2225363 h 2319866"/>
              <a:gd name="T2" fmla="*/ 0 w 4241800"/>
              <a:gd name="T3" fmla="*/ 0 h 2319866"/>
              <a:gd name="T4" fmla="*/ 4241800 w 4241800"/>
              <a:gd name="T5" fmla="*/ 2327288 h 2319866"/>
              <a:gd name="T6" fmla="*/ 3759199 w 4241800"/>
              <a:gd name="T7" fmla="*/ 2225363 h 2319866"/>
              <a:gd name="T8" fmla="*/ 0 60000 65536"/>
              <a:gd name="T9" fmla="*/ 0 60000 65536"/>
              <a:gd name="T10" fmla="*/ 0 60000 65536"/>
              <a:gd name="T11" fmla="*/ 0 60000 65536"/>
              <a:gd name="T12" fmla="*/ 0 w 4241800"/>
              <a:gd name="T13" fmla="*/ 0 h 2319866"/>
              <a:gd name="T14" fmla="*/ 4241800 w 4241800"/>
              <a:gd name="T15" fmla="*/ 2319866 h 2319866"/>
            </a:gdLst>
            <a:ahLst/>
            <a:cxnLst>
              <a:cxn ang="T8">
                <a:pos x="T0" y="T1"/>
              </a:cxn>
              <a:cxn ang="T9">
                <a:pos x="T2" y="T3"/>
              </a:cxn>
              <a:cxn ang="T10">
                <a:pos x="T4" y="T5"/>
              </a:cxn>
              <a:cxn ang="T11">
                <a:pos x="T6" y="T7"/>
              </a:cxn>
            </a:cxnLst>
            <a:rect l="T12" t="T13" r="T14" b="T15"/>
            <a:pathLst>
              <a:path w="4241800" h="2319866">
                <a:moveTo>
                  <a:pt x="3759200" y="2218266"/>
                </a:moveTo>
                <a:lnTo>
                  <a:pt x="0" y="0"/>
                </a:lnTo>
                <a:lnTo>
                  <a:pt x="4241800" y="2319866"/>
                </a:lnTo>
                <a:lnTo>
                  <a:pt x="3759200" y="2218266"/>
                </a:lnTo>
                <a:close/>
              </a:path>
            </a:pathLst>
          </a:custGeom>
          <a:solidFill>
            <a:srgbClr val="26558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GB">
              <a:solidFill>
                <a:prstClr val="black"/>
              </a:solidFill>
            </a:endParaRPr>
          </a:p>
        </p:txBody>
      </p:sp>
      <p:sp>
        <p:nvSpPr>
          <p:cNvPr id="6" name="Freeform 10"/>
          <p:cNvSpPr>
            <a:spLocks/>
          </p:cNvSpPr>
          <p:nvPr/>
        </p:nvSpPr>
        <p:spPr bwMode="auto">
          <a:xfrm>
            <a:off x="3790952" y="2395538"/>
            <a:ext cx="3067050" cy="1346200"/>
          </a:xfrm>
          <a:custGeom>
            <a:avLst/>
            <a:gdLst>
              <a:gd name="T0" fmla="*/ 3987800 w 4089400"/>
              <a:gd name="T1" fmla="*/ 0 h 1346200"/>
              <a:gd name="T2" fmla="*/ 0 w 4089400"/>
              <a:gd name="T3" fmla="*/ 1346200 h 1346200"/>
              <a:gd name="T4" fmla="*/ 4089400 w 4089400"/>
              <a:gd name="T5" fmla="*/ 567267 h 1346200"/>
              <a:gd name="T6" fmla="*/ 3987800 w 4089400"/>
              <a:gd name="T7" fmla="*/ 0 h 1346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89400" h="1346200">
                <a:moveTo>
                  <a:pt x="3987800" y="0"/>
                </a:moveTo>
                <a:lnTo>
                  <a:pt x="0" y="1346200"/>
                </a:lnTo>
                <a:lnTo>
                  <a:pt x="4089400" y="567267"/>
                </a:lnTo>
                <a:lnTo>
                  <a:pt x="3987800" y="0"/>
                </a:lnTo>
                <a:close/>
              </a:path>
            </a:pathLst>
          </a:custGeom>
          <a:solidFill>
            <a:schemeClr val="tx2">
              <a:lumMod val="40000"/>
              <a:lumOff val="60000"/>
            </a:schemeClr>
          </a:solidFill>
          <a:ln>
            <a:noFill/>
          </a:ln>
        </p:spPr>
        <p:txBody>
          <a:bodyPr wrap="none" anchor="ctr"/>
          <a:lstStyle/>
          <a:p>
            <a:pPr>
              <a:defRPr/>
            </a:pPr>
            <a:endParaRPr lang="en-GB">
              <a:solidFill>
                <a:prstClr val="black"/>
              </a:solidFill>
            </a:endParaRPr>
          </a:p>
        </p:txBody>
      </p:sp>
      <p:sp>
        <p:nvSpPr>
          <p:cNvPr id="70663" name="Freeform 11"/>
          <p:cNvSpPr>
            <a:spLocks/>
          </p:cNvSpPr>
          <p:nvPr/>
        </p:nvSpPr>
        <p:spPr bwMode="auto">
          <a:xfrm>
            <a:off x="3796910" y="2987698"/>
            <a:ext cx="3194447" cy="754063"/>
          </a:xfrm>
          <a:custGeom>
            <a:avLst/>
            <a:gdLst>
              <a:gd name="T0" fmla="*/ 3686204 w 4258733"/>
              <a:gd name="T1" fmla="*/ 0 h 753533"/>
              <a:gd name="T2" fmla="*/ 0 w 4258733"/>
              <a:gd name="T3" fmla="*/ 757245 h 753533"/>
              <a:gd name="T4" fmla="*/ 4262434 w 4258733"/>
              <a:gd name="T5" fmla="*/ 195693 h 753533"/>
              <a:gd name="T6" fmla="*/ 4237015 w 4258733"/>
              <a:gd name="T7" fmla="*/ 0 h 753533"/>
              <a:gd name="T8" fmla="*/ 3686204 w 4258733"/>
              <a:gd name="T9" fmla="*/ 0 h 753533"/>
              <a:gd name="T10" fmla="*/ 0 60000 65536"/>
              <a:gd name="T11" fmla="*/ 0 60000 65536"/>
              <a:gd name="T12" fmla="*/ 0 60000 65536"/>
              <a:gd name="T13" fmla="*/ 0 60000 65536"/>
              <a:gd name="T14" fmla="*/ 0 60000 65536"/>
              <a:gd name="T15" fmla="*/ 0 w 4258733"/>
              <a:gd name="T16" fmla="*/ 0 h 753533"/>
              <a:gd name="T17" fmla="*/ 4258733 w 4258733"/>
              <a:gd name="T18" fmla="*/ 753533 h 753533"/>
            </a:gdLst>
            <a:ahLst/>
            <a:cxnLst>
              <a:cxn ang="T10">
                <a:pos x="T0" y="T1"/>
              </a:cxn>
              <a:cxn ang="T11">
                <a:pos x="T2" y="T3"/>
              </a:cxn>
              <a:cxn ang="T12">
                <a:pos x="T4" y="T5"/>
              </a:cxn>
              <a:cxn ang="T13">
                <a:pos x="T6" y="T7"/>
              </a:cxn>
              <a:cxn ang="T14">
                <a:pos x="T8" y="T9"/>
              </a:cxn>
            </a:cxnLst>
            <a:rect l="T15" t="T16" r="T17" b="T18"/>
            <a:pathLst>
              <a:path w="4258733" h="753533">
                <a:moveTo>
                  <a:pt x="3683000" y="0"/>
                </a:moveTo>
                <a:lnTo>
                  <a:pt x="0" y="753533"/>
                </a:lnTo>
                <a:lnTo>
                  <a:pt x="4258733" y="194733"/>
                </a:lnTo>
                <a:lnTo>
                  <a:pt x="4233333" y="0"/>
                </a:lnTo>
                <a:lnTo>
                  <a:pt x="3683000" y="0"/>
                </a:lnTo>
                <a:close/>
              </a:path>
            </a:pathLst>
          </a:custGeom>
          <a:solidFill>
            <a:srgbClr val="26558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GB">
              <a:solidFill>
                <a:prstClr val="black"/>
              </a:solidFill>
            </a:endParaRPr>
          </a:p>
        </p:txBody>
      </p:sp>
      <p:sp>
        <p:nvSpPr>
          <p:cNvPr id="8" name="Freeform 2"/>
          <p:cNvSpPr>
            <a:spLocks/>
          </p:cNvSpPr>
          <p:nvPr/>
        </p:nvSpPr>
        <p:spPr bwMode="auto">
          <a:xfrm>
            <a:off x="3765947" y="1404938"/>
            <a:ext cx="3124200" cy="2328862"/>
          </a:xfrm>
          <a:custGeom>
            <a:avLst/>
            <a:gdLst>
              <a:gd name="T0" fmla="*/ 4013200 w 4165600"/>
              <a:gd name="T1" fmla="*/ 0 h 2328333"/>
              <a:gd name="T2" fmla="*/ 0 w 4165600"/>
              <a:gd name="T3" fmla="*/ 2330453 h 2328333"/>
              <a:gd name="T4" fmla="*/ 4165600 w 4165600"/>
              <a:gd name="T5" fmla="*/ 525412 h 2328333"/>
              <a:gd name="T6" fmla="*/ 4013200 w 4165600"/>
              <a:gd name="T7" fmla="*/ 0 h 2328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65600" h="2328333">
                <a:moveTo>
                  <a:pt x="4013200" y="0"/>
                </a:moveTo>
                <a:lnTo>
                  <a:pt x="0" y="2328333"/>
                </a:lnTo>
                <a:lnTo>
                  <a:pt x="4165600" y="524933"/>
                </a:lnTo>
                <a:lnTo>
                  <a:pt x="4013200" y="0"/>
                </a:lnTo>
                <a:close/>
              </a:path>
            </a:pathLst>
          </a:custGeom>
          <a:solidFill>
            <a:schemeClr val="tx2">
              <a:lumMod val="40000"/>
              <a:lumOff val="60000"/>
            </a:schemeClr>
          </a:solidFill>
          <a:ln>
            <a:noFill/>
          </a:ln>
        </p:spPr>
        <p:txBody>
          <a:bodyPr wrap="none" anchor="ctr"/>
          <a:lstStyle/>
          <a:p>
            <a:pPr>
              <a:defRPr/>
            </a:pPr>
            <a:endParaRPr lang="en-GB">
              <a:solidFill>
                <a:prstClr val="black"/>
              </a:solidFill>
            </a:endParaRPr>
          </a:p>
        </p:txBody>
      </p:sp>
      <p:sp>
        <p:nvSpPr>
          <p:cNvPr id="70665" name="Freeform 8"/>
          <p:cNvSpPr>
            <a:spLocks/>
          </p:cNvSpPr>
          <p:nvPr/>
        </p:nvSpPr>
        <p:spPr bwMode="auto">
          <a:xfrm>
            <a:off x="3777854" y="1981214"/>
            <a:ext cx="3276600" cy="1743075"/>
          </a:xfrm>
          <a:custGeom>
            <a:avLst/>
            <a:gdLst>
              <a:gd name="T0" fmla="*/ 3725331 w 4368800"/>
              <a:gd name="T1" fmla="*/ 0 h 1744134"/>
              <a:gd name="T2" fmla="*/ 0 w 4368800"/>
              <a:gd name="T3" fmla="*/ 1736735 h 1744134"/>
              <a:gd name="T4" fmla="*/ 4368800 w 4368800"/>
              <a:gd name="T5" fmla="*/ 168614 h 1744134"/>
              <a:gd name="T6" fmla="*/ 4004731 w 4368800"/>
              <a:gd name="T7" fmla="*/ 0 h 1744134"/>
              <a:gd name="T8" fmla="*/ 3725331 w 4368800"/>
              <a:gd name="T9" fmla="*/ 0 h 1744134"/>
              <a:gd name="T10" fmla="*/ 0 60000 65536"/>
              <a:gd name="T11" fmla="*/ 0 60000 65536"/>
              <a:gd name="T12" fmla="*/ 0 60000 65536"/>
              <a:gd name="T13" fmla="*/ 0 60000 65536"/>
              <a:gd name="T14" fmla="*/ 0 60000 65536"/>
              <a:gd name="T15" fmla="*/ 0 w 4368800"/>
              <a:gd name="T16" fmla="*/ 0 h 1744134"/>
              <a:gd name="T17" fmla="*/ 4368800 w 4368800"/>
              <a:gd name="T18" fmla="*/ 1744134 h 1744134"/>
            </a:gdLst>
            <a:ahLst/>
            <a:cxnLst>
              <a:cxn ang="T10">
                <a:pos x="T0" y="T1"/>
              </a:cxn>
              <a:cxn ang="T11">
                <a:pos x="T2" y="T3"/>
              </a:cxn>
              <a:cxn ang="T12">
                <a:pos x="T4" y="T5"/>
              </a:cxn>
              <a:cxn ang="T13">
                <a:pos x="T6" y="T7"/>
              </a:cxn>
              <a:cxn ang="T14">
                <a:pos x="T8" y="T9"/>
              </a:cxn>
            </a:cxnLst>
            <a:rect l="T15" t="T16" r="T17" b="T18"/>
            <a:pathLst>
              <a:path w="4368800" h="1744134">
                <a:moveTo>
                  <a:pt x="3725333" y="0"/>
                </a:moveTo>
                <a:lnTo>
                  <a:pt x="0" y="1744134"/>
                </a:lnTo>
                <a:lnTo>
                  <a:pt x="4368800" y="169334"/>
                </a:lnTo>
                <a:lnTo>
                  <a:pt x="4004733" y="0"/>
                </a:lnTo>
                <a:lnTo>
                  <a:pt x="3725333" y="0"/>
                </a:lnTo>
                <a:close/>
              </a:path>
            </a:pathLst>
          </a:custGeom>
          <a:solidFill>
            <a:srgbClr val="26558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GB">
              <a:solidFill>
                <a:prstClr val="black"/>
              </a:solidFill>
            </a:endParaRPr>
          </a:p>
        </p:txBody>
      </p:sp>
      <p:sp>
        <p:nvSpPr>
          <p:cNvPr id="70666" name="AutoShape 26"/>
          <p:cNvSpPr>
            <a:spLocks noChangeArrowheads="1"/>
          </p:cNvSpPr>
          <p:nvPr/>
        </p:nvSpPr>
        <p:spPr bwMode="auto">
          <a:xfrm>
            <a:off x="6573451" y="1393825"/>
            <a:ext cx="835819" cy="782638"/>
          </a:xfrm>
          <a:prstGeom prst="downArrow">
            <a:avLst>
              <a:gd name="adj1" fmla="val 50000"/>
              <a:gd name="adj2" fmla="val 25000"/>
            </a:avLst>
          </a:prstGeom>
          <a:solidFill>
            <a:srgbClr val="3D7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solidFill>
                <a:srgbClr val="000000"/>
              </a:solidFill>
            </a:endParaRPr>
          </a:p>
        </p:txBody>
      </p:sp>
      <p:sp>
        <p:nvSpPr>
          <p:cNvPr id="70667" name="AutoShape 38"/>
          <p:cNvSpPr>
            <a:spLocks noChangeArrowheads="1"/>
          </p:cNvSpPr>
          <p:nvPr/>
        </p:nvSpPr>
        <p:spPr bwMode="auto">
          <a:xfrm>
            <a:off x="6573451" y="2398713"/>
            <a:ext cx="835819" cy="781050"/>
          </a:xfrm>
          <a:prstGeom prst="downArrow">
            <a:avLst>
              <a:gd name="adj1" fmla="val 50000"/>
              <a:gd name="adj2" fmla="val 25000"/>
            </a:avLst>
          </a:prstGeom>
          <a:solidFill>
            <a:srgbClr val="3D7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solidFill>
                <a:srgbClr val="000000"/>
              </a:solidFill>
            </a:endParaRPr>
          </a:p>
        </p:txBody>
      </p:sp>
      <p:sp>
        <p:nvSpPr>
          <p:cNvPr id="12" name="Freeform 12"/>
          <p:cNvSpPr>
            <a:spLocks/>
          </p:cNvSpPr>
          <p:nvPr/>
        </p:nvSpPr>
        <p:spPr bwMode="auto">
          <a:xfrm>
            <a:off x="3796904" y="3403614"/>
            <a:ext cx="3143250" cy="600075"/>
          </a:xfrm>
          <a:custGeom>
            <a:avLst/>
            <a:gdLst>
              <a:gd name="T0" fmla="*/ 3979333 w 4191000"/>
              <a:gd name="T1" fmla="*/ 0 h 601134"/>
              <a:gd name="T2" fmla="*/ 0 w 4191000"/>
              <a:gd name="T3" fmla="*/ 344695 h 601134"/>
              <a:gd name="T4" fmla="*/ 4038600 w 4191000"/>
              <a:gd name="T5" fmla="*/ 596910 h 601134"/>
              <a:gd name="T6" fmla="*/ 4191000 w 4191000"/>
              <a:gd name="T7" fmla="*/ 311065 h 601134"/>
              <a:gd name="T8" fmla="*/ 4089400 w 4191000"/>
              <a:gd name="T9" fmla="*/ 109293 h 601134"/>
              <a:gd name="T10" fmla="*/ 3979333 w 4191000"/>
              <a:gd name="T11" fmla="*/ 0 h 6011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91000" h="601134">
                <a:moveTo>
                  <a:pt x="3979333" y="0"/>
                </a:moveTo>
                <a:lnTo>
                  <a:pt x="0" y="347134"/>
                </a:lnTo>
                <a:lnTo>
                  <a:pt x="4038600" y="601134"/>
                </a:lnTo>
                <a:lnTo>
                  <a:pt x="4191000" y="313267"/>
                </a:lnTo>
                <a:lnTo>
                  <a:pt x="4089400" y="110067"/>
                </a:lnTo>
                <a:lnTo>
                  <a:pt x="3979333" y="0"/>
                </a:lnTo>
                <a:close/>
              </a:path>
            </a:pathLst>
          </a:custGeom>
          <a:solidFill>
            <a:schemeClr val="tx2">
              <a:lumMod val="40000"/>
              <a:lumOff val="60000"/>
            </a:schemeClr>
          </a:solidFill>
          <a:ln>
            <a:noFill/>
          </a:ln>
        </p:spPr>
        <p:txBody>
          <a:bodyPr wrap="none" anchor="ctr"/>
          <a:lstStyle/>
          <a:p>
            <a:pPr>
              <a:defRPr/>
            </a:pPr>
            <a:endParaRPr lang="en-GB">
              <a:solidFill>
                <a:prstClr val="black"/>
              </a:solidFill>
            </a:endParaRPr>
          </a:p>
        </p:txBody>
      </p:sp>
      <p:sp>
        <p:nvSpPr>
          <p:cNvPr id="70669" name="Freeform 13"/>
          <p:cNvSpPr>
            <a:spLocks/>
          </p:cNvSpPr>
          <p:nvPr/>
        </p:nvSpPr>
        <p:spPr bwMode="auto">
          <a:xfrm>
            <a:off x="3796905" y="3759200"/>
            <a:ext cx="3264694" cy="431800"/>
          </a:xfrm>
          <a:custGeom>
            <a:avLst/>
            <a:gdLst>
              <a:gd name="T0" fmla="*/ 4249032 w 4351866"/>
              <a:gd name="T1" fmla="*/ 431800 h 431800"/>
              <a:gd name="T2" fmla="*/ 0 w 4351866"/>
              <a:gd name="T3" fmla="*/ 0 h 431800"/>
              <a:gd name="T4" fmla="*/ 4359287 w 4351866"/>
              <a:gd name="T5" fmla="*/ 270934 h 431800"/>
              <a:gd name="T6" fmla="*/ 4249032 w 4351866"/>
              <a:gd name="T7" fmla="*/ 431800 h 431800"/>
              <a:gd name="T8" fmla="*/ 0 60000 65536"/>
              <a:gd name="T9" fmla="*/ 0 60000 65536"/>
              <a:gd name="T10" fmla="*/ 0 60000 65536"/>
              <a:gd name="T11" fmla="*/ 0 60000 65536"/>
              <a:gd name="T12" fmla="*/ 0 w 4351866"/>
              <a:gd name="T13" fmla="*/ 0 h 431800"/>
              <a:gd name="T14" fmla="*/ 4351866 w 4351866"/>
              <a:gd name="T15" fmla="*/ 431800 h 431800"/>
            </a:gdLst>
            <a:ahLst/>
            <a:cxnLst>
              <a:cxn ang="T8">
                <a:pos x="T0" y="T1"/>
              </a:cxn>
              <a:cxn ang="T9">
                <a:pos x="T2" y="T3"/>
              </a:cxn>
              <a:cxn ang="T10">
                <a:pos x="T4" y="T5"/>
              </a:cxn>
              <a:cxn ang="T11">
                <a:pos x="T6" y="T7"/>
              </a:cxn>
            </a:cxnLst>
            <a:rect l="T12" t="T13" r="T14" b="T15"/>
            <a:pathLst>
              <a:path w="4351866" h="431800">
                <a:moveTo>
                  <a:pt x="4241800" y="431800"/>
                </a:moveTo>
                <a:lnTo>
                  <a:pt x="0" y="0"/>
                </a:lnTo>
                <a:lnTo>
                  <a:pt x="4351866" y="270934"/>
                </a:lnTo>
                <a:lnTo>
                  <a:pt x="4241800" y="431800"/>
                </a:lnTo>
                <a:close/>
              </a:path>
            </a:pathLst>
          </a:custGeom>
          <a:solidFill>
            <a:srgbClr val="26558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GB">
              <a:solidFill>
                <a:prstClr val="black"/>
              </a:solidFill>
            </a:endParaRPr>
          </a:p>
        </p:txBody>
      </p:sp>
      <p:sp>
        <p:nvSpPr>
          <p:cNvPr id="70670" name="AutoShape 18"/>
          <p:cNvSpPr>
            <a:spLocks noChangeArrowheads="1"/>
          </p:cNvSpPr>
          <p:nvPr/>
        </p:nvSpPr>
        <p:spPr bwMode="auto">
          <a:xfrm>
            <a:off x="6573451" y="3400425"/>
            <a:ext cx="835819" cy="781050"/>
          </a:xfrm>
          <a:prstGeom prst="downArrow">
            <a:avLst>
              <a:gd name="adj1" fmla="val 50000"/>
              <a:gd name="adj2" fmla="val 25000"/>
            </a:avLst>
          </a:prstGeom>
          <a:solidFill>
            <a:srgbClr val="3D7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solidFill>
                <a:srgbClr val="FFFF00"/>
              </a:solidFill>
            </a:endParaRPr>
          </a:p>
        </p:txBody>
      </p:sp>
      <p:sp>
        <p:nvSpPr>
          <p:cNvPr id="15" name="Freeform 14"/>
          <p:cNvSpPr>
            <a:spLocks/>
          </p:cNvSpPr>
          <p:nvPr/>
        </p:nvSpPr>
        <p:spPr bwMode="auto">
          <a:xfrm>
            <a:off x="3771901" y="3759215"/>
            <a:ext cx="3187304" cy="1285875"/>
          </a:xfrm>
          <a:custGeom>
            <a:avLst/>
            <a:gdLst>
              <a:gd name="T0" fmla="*/ 3757328 w 4250267"/>
              <a:gd name="T1" fmla="*/ 1232070 h 1286934"/>
              <a:gd name="T2" fmla="*/ 0 w 4250267"/>
              <a:gd name="T3" fmla="*/ 0 h 1286934"/>
              <a:gd name="T4" fmla="*/ 4138140 w 4250267"/>
              <a:gd name="T5" fmla="*/ 675108 h 1286934"/>
              <a:gd name="T6" fmla="*/ 4248151 w 4250267"/>
              <a:gd name="T7" fmla="*/ 1240509 h 1286934"/>
              <a:gd name="T8" fmla="*/ 4002741 w 4250267"/>
              <a:gd name="T9" fmla="*/ 1282704 h 1286934"/>
              <a:gd name="T10" fmla="*/ 3757328 w 4250267"/>
              <a:gd name="T11" fmla="*/ 1232070 h 12869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50267" h="1286934">
                <a:moveTo>
                  <a:pt x="3759200" y="1236134"/>
                </a:moveTo>
                <a:lnTo>
                  <a:pt x="0" y="0"/>
                </a:lnTo>
                <a:lnTo>
                  <a:pt x="4140200" y="677334"/>
                </a:lnTo>
                <a:lnTo>
                  <a:pt x="4250267" y="1244600"/>
                </a:lnTo>
                <a:lnTo>
                  <a:pt x="4004733" y="1286934"/>
                </a:lnTo>
                <a:lnTo>
                  <a:pt x="3759200" y="1236134"/>
                </a:lnTo>
                <a:close/>
              </a:path>
            </a:pathLst>
          </a:custGeom>
          <a:solidFill>
            <a:schemeClr val="tx2">
              <a:lumMod val="40000"/>
              <a:lumOff val="60000"/>
            </a:schemeClr>
          </a:solidFill>
          <a:ln>
            <a:noFill/>
          </a:ln>
        </p:spPr>
        <p:txBody>
          <a:bodyPr wrap="none" anchor="ctr"/>
          <a:lstStyle/>
          <a:p>
            <a:pPr>
              <a:defRPr/>
            </a:pPr>
            <a:endParaRPr lang="en-GB">
              <a:solidFill>
                <a:prstClr val="black"/>
              </a:solidFill>
            </a:endParaRPr>
          </a:p>
        </p:txBody>
      </p:sp>
      <p:sp>
        <p:nvSpPr>
          <p:cNvPr id="70672" name="Freeform 15"/>
          <p:cNvSpPr>
            <a:spLocks/>
          </p:cNvSpPr>
          <p:nvPr/>
        </p:nvSpPr>
        <p:spPr bwMode="auto">
          <a:xfrm>
            <a:off x="3790952" y="3759200"/>
            <a:ext cx="3409950" cy="685800"/>
          </a:xfrm>
          <a:custGeom>
            <a:avLst/>
            <a:gdLst>
              <a:gd name="T0" fmla="*/ 4546600 w 4546600"/>
              <a:gd name="T1" fmla="*/ 643467 h 685800"/>
              <a:gd name="T2" fmla="*/ 0 w 4546600"/>
              <a:gd name="T3" fmla="*/ 0 h 685800"/>
              <a:gd name="T4" fmla="*/ 4157131 w 4546600"/>
              <a:gd name="T5" fmla="*/ 685800 h 685800"/>
              <a:gd name="T6" fmla="*/ 4546600 w 4546600"/>
              <a:gd name="T7" fmla="*/ 643467 h 685800"/>
              <a:gd name="T8" fmla="*/ 0 60000 65536"/>
              <a:gd name="T9" fmla="*/ 0 60000 65536"/>
              <a:gd name="T10" fmla="*/ 0 60000 65536"/>
              <a:gd name="T11" fmla="*/ 0 60000 65536"/>
              <a:gd name="T12" fmla="*/ 0 w 4546600"/>
              <a:gd name="T13" fmla="*/ 0 h 685800"/>
              <a:gd name="T14" fmla="*/ 4546600 w 4546600"/>
              <a:gd name="T15" fmla="*/ 685800 h 685800"/>
            </a:gdLst>
            <a:ahLst/>
            <a:cxnLst>
              <a:cxn ang="T8">
                <a:pos x="T0" y="T1"/>
              </a:cxn>
              <a:cxn ang="T9">
                <a:pos x="T2" y="T3"/>
              </a:cxn>
              <a:cxn ang="T10">
                <a:pos x="T4" y="T5"/>
              </a:cxn>
              <a:cxn ang="T11">
                <a:pos x="T6" y="T7"/>
              </a:cxn>
            </a:cxnLst>
            <a:rect l="T12" t="T13" r="T14" b="T15"/>
            <a:pathLst>
              <a:path w="4546600" h="685800">
                <a:moveTo>
                  <a:pt x="4546600" y="643467"/>
                </a:moveTo>
                <a:lnTo>
                  <a:pt x="0" y="0"/>
                </a:lnTo>
                <a:lnTo>
                  <a:pt x="4157133" y="685800"/>
                </a:lnTo>
                <a:lnTo>
                  <a:pt x="4546600" y="643467"/>
                </a:lnTo>
                <a:close/>
              </a:path>
            </a:pathLst>
          </a:custGeom>
          <a:solidFill>
            <a:srgbClr val="26558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GB">
              <a:solidFill>
                <a:prstClr val="black"/>
              </a:solidFill>
            </a:endParaRPr>
          </a:p>
        </p:txBody>
      </p:sp>
      <p:sp>
        <p:nvSpPr>
          <p:cNvPr id="70673" name="AutoShape 44"/>
          <p:cNvSpPr>
            <a:spLocks noChangeArrowheads="1"/>
          </p:cNvSpPr>
          <p:nvPr/>
        </p:nvSpPr>
        <p:spPr bwMode="auto">
          <a:xfrm>
            <a:off x="6573451" y="4403725"/>
            <a:ext cx="835819" cy="781050"/>
          </a:xfrm>
          <a:prstGeom prst="downArrow">
            <a:avLst>
              <a:gd name="adj1" fmla="val 50000"/>
              <a:gd name="adj2" fmla="val 25000"/>
            </a:avLst>
          </a:prstGeom>
          <a:solidFill>
            <a:srgbClr val="3D7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solidFill>
                <a:srgbClr val="000000"/>
              </a:solidFill>
            </a:endParaRPr>
          </a:p>
        </p:txBody>
      </p:sp>
      <p:sp>
        <p:nvSpPr>
          <p:cNvPr id="18" name="Freeform 17"/>
          <p:cNvSpPr>
            <a:spLocks/>
          </p:cNvSpPr>
          <p:nvPr/>
        </p:nvSpPr>
        <p:spPr bwMode="auto">
          <a:xfrm>
            <a:off x="3777854" y="3775090"/>
            <a:ext cx="3257550" cy="2270125"/>
          </a:xfrm>
          <a:custGeom>
            <a:avLst/>
            <a:gdLst>
              <a:gd name="T0" fmla="*/ 4038600 w 4343400"/>
              <a:gd name="T1" fmla="*/ 2213928 h 2269066"/>
              <a:gd name="T2" fmla="*/ 0 w 4343400"/>
              <a:gd name="T3" fmla="*/ 0 h 2269066"/>
              <a:gd name="T4" fmla="*/ 4334933 w 4343400"/>
              <a:gd name="T5" fmla="*/ 1764356 h 2269066"/>
              <a:gd name="T6" fmla="*/ 4343400 w 4343400"/>
              <a:gd name="T7" fmla="*/ 2273304 h 2269066"/>
              <a:gd name="T8" fmla="*/ 4038600 w 4343400"/>
              <a:gd name="T9" fmla="*/ 2213928 h 22690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3400" h="2269066">
                <a:moveTo>
                  <a:pt x="4038600" y="2209800"/>
                </a:moveTo>
                <a:lnTo>
                  <a:pt x="0" y="0"/>
                </a:lnTo>
                <a:lnTo>
                  <a:pt x="4334933" y="1761066"/>
                </a:lnTo>
                <a:lnTo>
                  <a:pt x="4343400" y="2269066"/>
                </a:lnTo>
                <a:lnTo>
                  <a:pt x="4038600" y="2209800"/>
                </a:lnTo>
                <a:close/>
              </a:path>
            </a:pathLst>
          </a:custGeom>
          <a:solidFill>
            <a:schemeClr val="tx2">
              <a:lumMod val="40000"/>
              <a:lumOff val="60000"/>
            </a:schemeClr>
          </a:solidFill>
          <a:ln>
            <a:noFill/>
          </a:ln>
        </p:spPr>
        <p:txBody>
          <a:bodyPr wrap="none" anchor="ctr"/>
          <a:lstStyle/>
          <a:p>
            <a:pPr>
              <a:defRPr/>
            </a:pPr>
            <a:endParaRPr lang="en-GB">
              <a:solidFill>
                <a:prstClr val="black"/>
              </a:solidFill>
            </a:endParaRPr>
          </a:p>
        </p:txBody>
      </p:sp>
      <p:sp>
        <p:nvSpPr>
          <p:cNvPr id="70675" name="AutoShape 30"/>
          <p:cNvSpPr>
            <a:spLocks noChangeArrowheads="1"/>
          </p:cNvSpPr>
          <p:nvPr/>
        </p:nvSpPr>
        <p:spPr bwMode="auto">
          <a:xfrm>
            <a:off x="6573451" y="5405461"/>
            <a:ext cx="835819" cy="782637"/>
          </a:xfrm>
          <a:prstGeom prst="downArrow">
            <a:avLst>
              <a:gd name="adj1" fmla="val 50000"/>
              <a:gd name="adj2" fmla="val 25000"/>
            </a:avLst>
          </a:prstGeom>
          <a:solidFill>
            <a:srgbClr val="3D7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solidFill>
                <a:srgbClr val="FFFF00"/>
              </a:solidFill>
            </a:endParaRPr>
          </a:p>
        </p:txBody>
      </p:sp>
      <p:sp>
        <p:nvSpPr>
          <p:cNvPr id="70676" name="Freeform 18"/>
          <p:cNvSpPr>
            <a:spLocks/>
          </p:cNvSpPr>
          <p:nvPr/>
        </p:nvSpPr>
        <p:spPr bwMode="auto">
          <a:xfrm>
            <a:off x="3771900" y="3767150"/>
            <a:ext cx="3429000" cy="1658937"/>
          </a:xfrm>
          <a:custGeom>
            <a:avLst/>
            <a:gdLst>
              <a:gd name="T0" fmla="*/ 4021665 w 4572000"/>
              <a:gd name="T1" fmla="*/ 1655766 h 1659467"/>
              <a:gd name="T2" fmla="*/ 0 w 4572000"/>
              <a:gd name="T3" fmla="*/ 0 h 1659467"/>
              <a:gd name="T4" fmla="*/ 4572000 w 4572000"/>
              <a:gd name="T5" fmla="*/ 1638869 h 1659467"/>
              <a:gd name="T6" fmla="*/ 4021665 w 4572000"/>
              <a:gd name="T7" fmla="*/ 1655766 h 1659467"/>
              <a:gd name="T8" fmla="*/ 0 60000 65536"/>
              <a:gd name="T9" fmla="*/ 0 60000 65536"/>
              <a:gd name="T10" fmla="*/ 0 60000 65536"/>
              <a:gd name="T11" fmla="*/ 0 60000 65536"/>
              <a:gd name="T12" fmla="*/ 0 w 4572000"/>
              <a:gd name="T13" fmla="*/ 0 h 1659467"/>
              <a:gd name="T14" fmla="*/ 4572000 w 4572000"/>
              <a:gd name="T15" fmla="*/ 1659467 h 1659467"/>
            </a:gdLst>
            <a:ahLst/>
            <a:cxnLst>
              <a:cxn ang="T8">
                <a:pos x="T0" y="T1"/>
              </a:cxn>
              <a:cxn ang="T9">
                <a:pos x="T2" y="T3"/>
              </a:cxn>
              <a:cxn ang="T10">
                <a:pos x="T4" y="T5"/>
              </a:cxn>
              <a:cxn ang="T11">
                <a:pos x="T6" y="T7"/>
              </a:cxn>
            </a:cxnLst>
            <a:rect l="T12" t="T13" r="T14" b="T15"/>
            <a:pathLst>
              <a:path w="4572000" h="1659467">
                <a:moveTo>
                  <a:pt x="4021667" y="1659467"/>
                </a:moveTo>
                <a:lnTo>
                  <a:pt x="0" y="0"/>
                </a:lnTo>
                <a:lnTo>
                  <a:pt x="4572000" y="1642533"/>
                </a:lnTo>
                <a:lnTo>
                  <a:pt x="4021667" y="1659467"/>
                </a:lnTo>
                <a:close/>
              </a:path>
            </a:pathLst>
          </a:custGeom>
          <a:solidFill>
            <a:srgbClr val="26558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GB">
              <a:solidFill>
                <a:prstClr val="black"/>
              </a:solidFill>
            </a:endParaRPr>
          </a:p>
        </p:txBody>
      </p:sp>
      <p:sp>
        <p:nvSpPr>
          <p:cNvPr id="21" name="TextBox 20"/>
          <p:cNvSpPr txBox="1"/>
          <p:nvPr/>
        </p:nvSpPr>
        <p:spPr>
          <a:xfrm>
            <a:off x="6784183" y="1393848"/>
            <a:ext cx="414338" cy="587375"/>
          </a:xfrm>
          <a:prstGeom prst="rect">
            <a:avLst/>
          </a:prstGeom>
          <a:noFill/>
        </p:spPr>
        <p:txBody>
          <a:bodyPr anchor="ctr"/>
          <a:lstStyle/>
          <a:p>
            <a:pPr algn="ctr">
              <a:defRPr/>
            </a:pPr>
            <a:r>
              <a:rPr lang="en-GB" sz="1400" b="1" dirty="0">
                <a:solidFill>
                  <a:prstClr val="white"/>
                </a:solidFill>
                <a:latin typeface="Arial"/>
                <a:cs typeface="Arial"/>
              </a:rPr>
              <a:t>43%</a:t>
            </a:r>
            <a:endParaRPr lang="en-GB" sz="1050" baseline="30000" dirty="0">
              <a:solidFill>
                <a:prstClr val="white"/>
              </a:solidFill>
              <a:latin typeface="Arial"/>
              <a:cs typeface="Arial"/>
            </a:endParaRPr>
          </a:p>
        </p:txBody>
      </p:sp>
      <p:sp>
        <p:nvSpPr>
          <p:cNvPr id="22" name="TextBox 21"/>
          <p:cNvSpPr txBox="1"/>
          <p:nvPr/>
        </p:nvSpPr>
        <p:spPr>
          <a:xfrm>
            <a:off x="6784183" y="2401911"/>
            <a:ext cx="414338" cy="585787"/>
          </a:xfrm>
          <a:prstGeom prst="rect">
            <a:avLst/>
          </a:prstGeom>
          <a:noFill/>
        </p:spPr>
        <p:txBody>
          <a:bodyPr anchor="ctr"/>
          <a:lstStyle/>
          <a:p>
            <a:pPr algn="ctr">
              <a:defRPr/>
            </a:pPr>
            <a:r>
              <a:rPr lang="en-GB" sz="1400" b="1" dirty="0">
                <a:solidFill>
                  <a:prstClr val="white"/>
                </a:solidFill>
                <a:latin typeface="Arial"/>
                <a:cs typeface="Arial"/>
              </a:rPr>
              <a:t>37%</a:t>
            </a:r>
            <a:endParaRPr lang="en-GB" sz="1050" baseline="30000" dirty="0">
              <a:solidFill>
                <a:prstClr val="white"/>
              </a:solidFill>
              <a:latin typeface="Arial"/>
              <a:cs typeface="Arial"/>
            </a:endParaRPr>
          </a:p>
        </p:txBody>
      </p:sp>
      <p:sp>
        <p:nvSpPr>
          <p:cNvPr id="23" name="TextBox 22"/>
          <p:cNvSpPr txBox="1"/>
          <p:nvPr/>
        </p:nvSpPr>
        <p:spPr>
          <a:xfrm>
            <a:off x="6784183" y="3400431"/>
            <a:ext cx="414338" cy="587375"/>
          </a:xfrm>
          <a:prstGeom prst="rect">
            <a:avLst/>
          </a:prstGeom>
          <a:noFill/>
        </p:spPr>
        <p:txBody>
          <a:bodyPr anchor="ctr"/>
          <a:lstStyle/>
          <a:p>
            <a:pPr algn="ctr">
              <a:defRPr/>
            </a:pPr>
            <a:r>
              <a:rPr lang="en-GB" sz="1400" b="1" dirty="0">
                <a:solidFill>
                  <a:prstClr val="white"/>
                </a:solidFill>
                <a:latin typeface="Arial"/>
                <a:cs typeface="Arial"/>
              </a:rPr>
              <a:t>21%</a:t>
            </a:r>
            <a:endParaRPr lang="en-GB" sz="1050" baseline="30000" dirty="0">
              <a:solidFill>
                <a:prstClr val="white"/>
              </a:solidFill>
              <a:latin typeface="Arial"/>
              <a:cs typeface="Arial"/>
            </a:endParaRPr>
          </a:p>
        </p:txBody>
      </p:sp>
      <p:sp>
        <p:nvSpPr>
          <p:cNvPr id="24" name="TextBox 23"/>
          <p:cNvSpPr txBox="1"/>
          <p:nvPr/>
        </p:nvSpPr>
        <p:spPr>
          <a:xfrm>
            <a:off x="6784183" y="4403725"/>
            <a:ext cx="414338" cy="585788"/>
          </a:xfrm>
          <a:prstGeom prst="rect">
            <a:avLst/>
          </a:prstGeom>
          <a:noFill/>
        </p:spPr>
        <p:txBody>
          <a:bodyPr anchor="ctr"/>
          <a:lstStyle/>
          <a:p>
            <a:pPr algn="ctr">
              <a:defRPr/>
            </a:pPr>
            <a:r>
              <a:rPr lang="en-GB" sz="1400" b="1" dirty="0">
                <a:solidFill>
                  <a:prstClr val="white"/>
                </a:solidFill>
                <a:latin typeface="Arial"/>
                <a:cs typeface="Arial"/>
              </a:rPr>
              <a:t>14%</a:t>
            </a:r>
            <a:endParaRPr lang="en-GB" sz="1050" baseline="30000" dirty="0">
              <a:solidFill>
                <a:prstClr val="white"/>
              </a:solidFill>
              <a:latin typeface="Arial"/>
              <a:cs typeface="Arial"/>
            </a:endParaRPr>
          </a:p>
        </p:txBody>
      </p:sp>
      <p:sp>
        <p:nvSpPr>
          <p:cNvPr id="25" name="TextBox 24"/>
          <p:cNvSpPr txBox="1"/>
          <p:nvPr/>
        </p:nvSpPr>
        <p:spPr>
          <a:xfrm>
            <a:off x="6784183" y="5426098"/>
            <a:ext cx="414338" cy="587375"/>
          </a:xfrm>
          <a:prstGeom prst="rect">
            <a:avLst/>
          </a:prstGeom>
          <a:noFill/>
        </p:spPr>
        <p:txBody>
          <a:bodyPr anchor="ctr"/>
          <a:lstStyle/>
          <a:p>
            <a:pPr algn="ctr">
              <a:defRPr/>
            </a:pPr>
            <a:r>
              <a:rPr lang="en-GB" sz="1400" b="1" dirty="0">
                <a:solidFill>
                  <a:prstClr val="white"/>
                </a:solidFill>
                <a:latin typeface="Arial"/>
                <a:cs typeface="Arial"/>
              </a:rPr>
              <a:t>12%</a:t>
            </a:r>
            <a:endParaRPr lang="en-GB" sz="1050" baseline="30000" dirty="0">
              <a:solidFill>
                <a:prstClr val="white"/>
              </a:solidFill>
              <a:latin typeface="Arial"/>
              <a:cs typeface="Arial"/>
            </a:endParaRPr>
          </a:p>
        </p:txBody>
      </p:sp>
      <p:sp>
        <p:nvSpPr>
          <p:cNvPr id="70682" name="AutoShape 26"/>
          <p:cNvSpPr>
            <a:spLocks noChangeArrowheads="1"/>
          </p:cNvSpPr>
          <p:nvPr/>
        </p:nvSpPr>
        <p:spPr bwMode="auto">
          <a:xfrm>
            <a:off x="2903935" y="3238505"/>
            <a:ext cx="1184672" cy="1108075"/>
          </a:xfrm>
          <a:prstGeom prst="downArrow">
            <a:avLst>
              <a:gd name="adj1" fmla="val 50000"/>
              <a:gd name="adj2" fmla="val 25000"/>
            </a:avLst>
          </a:prstGeom>
          <a:solidFill>
            <a:srgbClr val="3D78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solidFill>
                <a:srgbClr val="000000"/>
              </a:solidFill>
            </a:endParaRPr>
          </a:p>
        </p:txBody>
      </p:sp>
      <p:sp>
        <p:nvSpPr>
          <p:cNvPr id="70683" name="TextBox 27"/>
          <p:cNvSpPr txBox="1">
            <a:spLocks noChangeArrowheads="1"/>
          </p:cNvSpPr>
          <p:nvPr/>
        </p:nvSpPr>
        <p:spPr bwMode="auto">
          <a:xfrm>
            <a:off x="3196830" y="3238500"/>
            <a:ext cx="600075" cy="850900"/>
          </a:xfrm>
          <a:prstGeom prst="rect">
            <a:avLst/>
          </a:prstGeom>
          <a:solidFill>
            <a:srgbClr val="3D78B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1600" b="1">
                <a:solidFill>
                  <a:srgbClr val="FFFFFF"/>
                </a:solidFill>
                <a:ea typeface="MS PGothic" pitchFamily="34" charset="-128"/>
              </a:rPr>
              <a:t>HbA</a:t>
            </a:r>
            <a:r>
              <a:rPr lang="en-GB" sz="1600" b="1" baseline="-25000">
                <a:solidFill>
                  <a:srgbClr val="FFFFFF"/>
                </a:solidFill>
                <a:ea typeface="MS PGothic" pitchFamily="34" charset="-128"/>
              </a:rPr>
              <a:t>1C</a:t>
            </a:r>
          </a:p>
          <a:p>
            <a:pPr algn="ctr" eaLnBrk="1" hangingPunct="1">
              <a:defRPr/>
            </a:pPr>
            <a:r>
              <a:rPr lang="en-GB" sz="1600" b="1">
                <a:solidFill>
                  <a:srgbClr val="FFFFFF"/>
                </a:solidFill>
                <a:ea typeface="MS PGothic" pitchFamily="34" charset="-128"/>
              </a:rPr>
              <a:t>1%</a:t>
            </a:r>
            <a:endParaRPr lang="en-GB" sz="1600" baseline="30000">
              <a:solidFill>
                <a:srgbClr val="FFFFFF"/>
              </a:solidFill>
              <a:ea typeface="MS PGothic" pitchFamily="34" charset="-128"/>
            </a:endParaRPr>
          </a:p>
        </p:txBody>
      </p:sp>
      <p:sp>
        <p:nvSpPr>
          <p:cNvPr id="70684" name="Text Box 46"/>
          <p:cNvSpPr txBox="1">
            <a:spLocks noChangeArrowheads="1"/>
          </p:cNvSpPr>
          <p:nvPr/>
        </p:nvSpPr>
        <p:spPr bwMode="auto">
          <a:xfrm>
            <a:off x="3196834" y="5299075"/>
            <a:ext cx="1402556"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sz="1200" b="1">
                <a:solidFill>
                  <a:srgbClr val="53575E"/>
                </a:solidFill>
                <a:ea typeface="MS PGothic" pitchFamily="34" charset="-128"/>
              </a:rPr>
              <a:t>* p&lt;0.0001</a:t>
            </a:r>
          </a:p>
          <a:p>
            <a:pPr eaLnBrk="1" hangingPunct="1">
              <a:spcBef>
                <a:spcPct val="50000"/>
              </a:spcBef>
              <a:defRPr/>
            </a:pPr>
            <a:r>
              <a:rPr lang="en-GB" sz="1200" b="1">
                <a:solidFill>
                  <a:srgbClr val="53575E"/>
                </a:solidFill>
                <a:ea typeface="MS PGothic" pitchFamily="34" charset="-128"/>
              </a:rPr>
              <a:t>** p=0.035</a:t>
            </a:r>
          </a:p>
        </p:txBody>
      </p:sp>
      <p:cxnSp>
        <p:nvCxnSpPr>
          <p:cNvPr id="29" name="Straight Arrow Connector 28"/>
          <p:cNvCxnSpPr/>
          <p:nvPr/>
        </p:nvCxnSpPr>
        <p:spPr>
          <a:xfrm flipV="1">
            <a:off x="4476751" y="1887538"/>
            <a:ext cx="1949054" cy="1358900"/>
          </a:xfrm>
          <a:prstGeom prst="straightConnector1">
            <a:avLst/>
          </a:prstGeom>
          <a:ln w="190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476751" y="4233863"/>
            <a:ext cx="1949054" cy="1358900"/>
          </a:xfrm>
          <a:prstGeom prst="straightConnector1">
            <a:avLst/>
          </a:prstGeom>
          <a:ln w="190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489852" y="2784498"/>
            <a:ext cx="1982390" cy="696913"/>
          </a:xfrm>
          <a:prstGeom prst="straightConnector1">
            <a:avLst/>
          </a:prstGeom>
          <a:ln w="190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489852" y="3998913"/>
            <a:ext cx="1982390" cy="696912"/>
          </a:xfrm>
          <a:prstGeom prst="straightConnector1">
            <a:avLst/>
          </a:prstGeom>
          <a:ln w="190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476753" y="3741738"/>
            <a:ext cx="2096691" cy="0"/>
          </a:xfrm>
          <a:prstGeom prst="straightConnector1">
            <a:avLst/>
          </a:prstGeom>
          <a:ln w="1905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70690" name="Text Box 40"/>
          <p:cNvSpPr txBox="1">
            <a:spLocks noChangeArrowheads="1"/>
          </p:cNvSpPr>
          <p:nvPr/>
        </p:nvSpPr>
        <p:spPr bwMode="auto">
          <a:xfrm>
            <a:off x="8460433" y="5580878"/>
            <a:ext cx="112990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sz="1200" b="1">
                <a:solidFill>
                  <a:srgbClr val="53575E"/>
                </a:solidFill>
                <a:ea typeface="MS PGothic" pitchFamily="34" charset="-128"/>
              </a:rPr>
              <a:t>Stroke**</a:t>
            </a:r>
          </a:p>
        </p:txBody>
      </p:sp>
      <p:sp>
        <p:nvSpPr>
          <p:cNvPr id="70691" name="Text Box 21"/>
          <p:cNvSpPr txBox="1">
            <a:spLocks noChangeArrowheads="1"/>
          </p:cNvSpPr>
          <p:nvPr/>
        </p:nvSpPr>
        <p:spPr bwMode="auto">
          <a:xfrm>
            <a:off x="8173650" y="2398735"/>
            <a:ext cx="2037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sz="1200" b="1" dirty="0" err="1">
                <a:solidFill>
                  <a:srgbClr val="53575E"/>
                </a:solidFill>
                <a:ea typeface="MS PGothic" pitchFamily="34" charset="-128"/>
              </a:rPr>
              <a:t>Microvascular</a:t>
            </a:r>
            <a:r>
              <a:rPr lang="en-GB" sz="1200" b="1" dirty="0">
                <a:solidFill>
                  <a:srgbClr val="53575E"/>
                </a:solidFill>
                <a:ea typeface="MS PGothic" pitchFamily="34" charset="-128"/>
              </a:rPr>
              <a:t> complications e.g. kidney disease and blindness *</a:t>
            </a:r>
          </a:p>
        </p:txBody>
      </p:sp>
      <p:sp>
        <p:nvSpPr>
          <p:cNvPr id="70692" name="Text Box 35"/>
          <p:cNvSpPr txBox="1">
            <a:spLocks noChangeArrowheads="1"/>
          </p:cNvSpPr>
          <p:nvPr/>
        </p:nvSpPr>
        <p:spPr bwMode="auto">
          <a:xfrm>
            <a:off x="8173650" y="1385899"/>
            <a:ext cx="1960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sz="1200" b="1" dirty="0">
                <a:solidFill>
                  <a:srgbClr val="53575E"/>
                </a:solidFill>
                <a:ea typeface="MS PGothic" pitchFamily="34" charset="-128"/>
              </a:rPr>
              <a:t>Amputation or fatal peripheral blood vessel disease*</a:t>
            </a:r>
          </a:p>
        </p:txBody>
      </p:sp>
      <p:sp>
        <p:nvSpPr>
          <p:cNvPr id="70693" name="Text Box 15"/>
          <p:cNvSpPr txBox="1">
            <a:spLocks noChangeArrowheads="1"/>
          </p:cNvSpPr>
          <p:nvPr/>
        </p:nvSpPr>
        <p:spPr bwMode="auto">
          <a:xfrm>
            <a:off x="8147454" y="3502033"/>
            <a:ext cx="1834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sz="1200" b="1" dirty="0">
                <a:solidFill>
                  <a:srgbClr val="53575E"/>
                </a:solidFill>
                <a:ea typeface="MS PGothic" pitchFamily="34" charset="-128"/>
              </a:rPr>
              <a:t>Deaths related to diabetes*</a:t>
            </a:r>
          </a:p>
        </p:txBody>
      </p:sp>
      <p:sp>
        <p:nvSpPr>
          <p:cNvPr id="70694" name="Text Box 41"/>
          <p:cNvSpPr txBox="1">
            <a:spLocks noChangeArrowheads="1"/>
          </p:cNvSpPr>
          <p:nvPr/>
        </p:nvSpPr>
        <p:spPr bwMode="auto">
          <a:xfrm>
            <a:off x="8429177" y="4614895"/>
            <a:ext cx="115609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GB" sz="1200" b="1" dirty="0">
                <a:solidFill>
                  <a:srgbClr val="53575E"/>
                </a:solidFill>
                <a:ea typeface="MS PGothic" pitchFamily="34" charset="-128"/>
              </a:rPr>
              <a:t>Heart attack*</a:t>
            </a:r>
          </a:p>
        </p:txBody>
      </p:sp>
      <p:pic>
        <p:nvPicPr>
          <p:cNvPr id="48" name="Picture 4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46755" y="1801237"/>
            <a:ext cx="1068613" cy="1051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 name="Picture 4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34621" y="1340148"/>
            <a:ext cx="718985" cy="69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5" name="Picture 34"/>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464180" y="5327548"/>
            <a:ext cx="765421" cy="8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Picture 3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434630" y="4359172"/>
            <a:ext cx="794970" cy="8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3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64175" y="3426170"/>
            <a:ext cx="709475" cy="8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8491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49910"/>
            <a:ext cx="8229600" cy="4525963"/>
          </a:xfrm>
        </p:spPr>
        <p:txBody>
          <a:bodyPr/>
          <a:lstStyle/>
          <a:p>
            <a:endParaRPr lang="en-GB" dirty="0"/>
          </a:p>
          <a:p>
            <a:endParaRPr lang="en-GB" dirty="0"/>
          </a:p>
        </p:txBody>
      </p:sp>
      <p:sp>
        <p:nvSpPr>
          <p:cNvPr id="7" name="Content Placeholder 2"/>
          <p:cNvSpPr txBox="1">
            <a:spLocks/>
          </p:cNvSpPr>
          <p:nvPr/>
        </p:nvSpPr>
        <p:spPr>
          <a:xfrm>
            <a:off x="1752600" y="914401"/>
            <a:ext cx="8229600" cy="817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2400" b="1" dirty="0">
                <a:solidFill>
                  <a:srgbClr val="C00000"/>
                </a:solidFill>
              </a:rPr>
              <a:t>Adjusted Hazard Ratios: HbA1c and COVID-Death</a:t>
            </a:r>
          </a:p>
          <a:p>
            <a:pPr marL="0" indent="0">
              <a:buFont typeface="Arial" pitchFamily="34" charset="0"/>
              <a:buNone/>
              <a:defRPr/>
            </a:pPr>
            <a:endParaRPr lang="en-GB" sz="2400" dirty="0">
              <a:solidFill>
                <a:prstClr val="black"/>
              </a:solidFill>
            </a:endParaRPr>
          </a:p>
          <a:p>
            <a:pPr marL="0" indent="0">
              <a:buFont typeface="Arial" pitchFamily="34" charset="0"/>
              <a:buNone/>
              <a:defRPr/>
            </a:pPr>
            <a:endParaRPr lang="en-GB" sz="2400" b="1" dirty="0">
              <a:solidFill>
                <a:srgbClr val="C00000"/>
              </a:solidFill>
            </a:endParaRPr>
          </a:p>
        </p:txBody>
      </p:sp>
      <p:graphicFrame>
        <p:nvGraphicFramePr>
          <p:cNvPr id="4" name="Table 3"/>
          <p:cNvGraphicFramePr>
            <a:graphicFrameLocks noGrp="1"/>
          </p:cNvGraphicFramePr>
          <p:nvPr/>
        </p:nvGraphicFramePr>
        <p:xfrm>
          <a:off x="2590800" y="1600200"/>
          <a:ext cx="7048500" cy="4145280"/>
        </p:xfrm>
        <a:graphic>
          <a:graphicData uri="http://schemas.openxmlformats.org/drawingml/2006/table">
            <a:tbl>
              <a:tblPr firstRow="1" bandRow="1">
                <a:tableStyleId>{7DF18680-E054-41AD-8BC1-D1AEF772440D}</a:tableStyleId>
              </a:tblPr>
              <a:tblGrid>
                <a:gridCol w="1174750">
                  <a:extLst>
                    <a:ext uri="{9D8B030D-6E8A-4147-A177-3AD203B41FA5}">
                      <a16:colId xmlns="" xmlns:a16="http://schemas.microsoft.com/office/drawing/2014/main" val="20000"/>
                    </a:ext>
                  </a:extLst>
                </a:gridCol>
                <a:gridCol w="1174750">
                  <a:extLst>
                    <a:ext uri="{9D8B030D-6E8A-4147-A177-3AD203B41FA5}">
                      <a16:colId xmlns="" xmlns:a16="http://schemas.microsoft.com/office/drawing/2014/main" val="20001"/>
                    </a:ext>
                  </a:extLst>
                </a:gridCol>
                <a:gridCol w="1174750">
                  <a:extLst>
                    <a:ext uri="{9D8B030D-6E8A-4147-A177-3AD203B41FA5}">
                      <a16:colId xmlns="" xmlns:a16="http://schemas.microsoft.com/office/drawing/2014/main" val="20002"/>
                    </a:ext>
                  </a:extLst>
                </a:gridCol>
                <a:gridCol w="1174750">
                  <a:extLst>
                    <a:ext uri="{9D8B030D-6E8A-4147-A177-3AD203B41FA5}">
                      <a16:colId xmlns="" xmlns:a16="http://schemas.microsoft.com/office/drawing/2014/main" val="20003"/>
                    </a:ext>
                  </a:extLst>
                </a:gridCol>
                <a:gridCol w="1174750">
                  <a:extLst>
                    <a:ext uri="{9D8B030D-6E8A-4147-A177-3AD203B41FA5}">
                      <a16:colId xmlns="" xmlns:a16="http://schemas.microsoft.com/office/drawing/2014/main" val="20004"/>
                    </a:ext>
                  </a:extLst>
                </a:gridCol>
                <a:gridCol w="1174750">
                  <a:extLst>
                    <a:ext uri="{9D8B030D-6E8A-4147-A177-3AD203B41FA5}">
                      <a16:colId xmlns="" xmlns:a16="http://schemas.microsoft.com/office/drawing/2014/main" val="20005"/>
                    </a:ext>
                  </a:extLst>
                </a:gridCol>
              </a:tblGrid>
              <a:tr h="370840">
                <a:tc>
                  <a:txBody>
                    <a:bodyPr/>
                    <a:lstStyle/>
                    <a:p>
                      <a:pPr algn="ctr"/>
                      <a:endParaRPr lang="en-GB" dirty="0"/>
                    </a:p>
                  </a:txBody>
                  <a:tcPr/>
                </a:tc>
                <a:tc>
                  <a:txBody>
                    <a:bodyPr/>
                    <a:lstStyle/>
                    <a:p>
                      <a:pPr algn="ctr"/>
                      <a:endParaRPr lang="en-GB" dirty="0"/>
                    </a:p>
                  </a:txBody>
                  <a:tcPr/>
                </a:tc>
                <a:tc>
                  <a:txBody>
                    <a:bodyPr/>
                    <a:lstStyle/>
                    <a:p>
                      <a:pPr algn="ctr"/>
                      <a:r>
                        <a:rPr lang="en-GB" sz="1400" dirty="0"/>
                        <a:t>Type 1 Diabetes</a:t>
                      </a:r>
                    </a:p>
                  </a:txBody>
                  <a:tcPr/>
                </a:tc>
                <a:tc>
                  <a:txBody>
                    <a:bodyPr/>
                    <a:lstStyle/>
                    <a:p>
                      <a:pPr algn="ctr"/>
                      <a:r>
                        <a:rPr lang="en-GB" sz="1400" dirty="0"/>
                        <a:t>COVID-19 Deaths</a:t>
                      </a:r>
                    </a:p>
                  </a:txBody>
                  <a:tcPr/>
                </a:tc>
                <a:tc>
                  <a:txBody>
                    <a:bodyPr/>
                    <a:lstStyle/>
                    <a:p>
                      <a:pPr algn="ctr"/>
                      <a:r>
                        <a:rPr lang="en-GB" sz="1400" dirty="0"/>
                        <a:t>Type 2</a:t>
                      </a:r>
                    </a:p>
                    <a:p>
                      <a:pPr algn="ctr"/>
                      <a:r>
                        <a:rPr lang="en-GB" sz="1400" dirty="0"/>
                        <a:t>Diabetes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COVID-19 Deaths</a:t>
                      </a:r>
                    </a:p>
                  </a:txBody>
                  <a:tcPr/>
                </a:tc>
                <a:extLst>
                  <a:ext uri="{0D108BD9-81ED-4DB2-BD59-A6C34878D82A}">
                    <a16:rowId xmlns=""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t>HbA1c</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err="1"/>
                        <a:t>Mmol</a:t>
                      </a:r>
                      <a:r>
                        <a:rPr lang="en-GB" sz="1400" b="1" dirty="0"/>
                        <a:t>/</a:t>
                      </a:r>
                      <a:r>
                        <a:rPr lang="en-GB" sz="1400" b="1" dirty="0" err="1"/>
                        <a:t>mol</a:t>
                      </a:r>
                      <a:endParaRPr lang="en-GB" sz="1400" b="1" dirty="0"/>
                    </a:p>
                  </a:txBody>
                  <a:tcPr/>
                </a:tc>
                <a:tc>
                  <a:txBody>
                    <a:bodyPr/>
                    <a:lstStyle/>
                    <a:p>
                      <a:pPr algn="ctr"/>
                      <a:r>
                        <a:rPr lang="en-GB" sz="1400" b="1" dirty="0"/>
                        <a:t>&lt;48</a:t>
                      </a:r>
                    </a:p>
                  </a:txBody>
                  <a:tcPr/>
                </a:tc>
                <a:tc>
                  <a:txBody>
                    <a:bodyPr/>
                    <a:lstStyle/>
                    <a:p>
                      <a:pPr algn="ctr"/>
                      <a:r>
                        <a:rPr lang="en-GB" sz="1400" dirty="0"/>
                        <a:t>18010</a:t>
                      </a:r>
                    </a:p>
                    <a:p>
                      <a:pPr algn="ctr"/>
                      <a:r>
                        <a:rPr lang="en-GB" sz="1400" dirty="0"/>
                        <a:t>6.8%</a:t>
                      </a:r>
                    </a:p>
                  </a:txBody>
                  <a:tcPr/>
                </a:tc>
                <a:tc>
                  <a:txBody>
                    <a:bodyPr/>
                    <a:lstStyle/>
                    <a:p>
                      <a:pPr algn="ctr"/>
                      <a:r>
                        <a:rPr lang="en-GB" sz="1400" dirty="0"/>
                        <a:t>1.22</a:t>
                      </a:r>
                    </a:p>
                  </a:txBody>
                  <a:tcPr/>
                </a:tc>
                <a:tc>
                  <a:txBody>
                    <a:bodyPr/>
                    <a:lstStyle/>
                    <a:p>
                      <a:pPr algn="ctr"/>
                      <a:r>
                        <a:rPr lang="en-GB" sz="1400" dirty="0"/>
                        <a:t>726600</a:t>
                      </a:r>
                    </a:p>
                    <a:p>
                      <a:pPr algn="ctr"/>
                      <a:r>
                        <a:rPr lang="en-GB" sz="1400" dirty="0"/>
                        <a:t>25.1%</a:t>
                      </a:r>
                    </a:p>
                  </a:txBody>
                  <a:tcPr/>
                </a:tc>
                <a:tc>
                  <a:txBody>
                    <a:bodyPr/>
                    <a:lstStyle/>
                    <a:p>
                      <a:pPr algn="ctr"/>
                      <a:r>
                        <a:rPr lang="en-GB" sz="1400" b="1" dirty="0"/>
                        <a:t>1.11</a:t>
                      </a:r>
                    </a:p>
                  </a:txBody>
                  <a:tcPr>
                    <a:solidFill>
                      <a:srgbClr val="FFC000"/>
                    </a:solidFill>
                  </a:tcPr>
                </a:tc>
                <a:extLst>
                  <a:ext uri="{0D108BD9-81ED-4DB2-BD59-A6C34878D82A}">
                    <a16:rowId xmlns="" xmlns:a16="http://schemas.microsoft.com/office/drawing/2014/main" val="10001"/>
                  </a:ext>
                </a:extLst>
              </a:tr>
              <a:tr h="370840">
                <a:tc>
                  <a:txBody>
                    <a:bodyPr/>
                    <a:lstStyle/>
                    <a:p>
                      <a:pPr algn="ctr"/>
                      <a:endParaRPr lang="en-GB" sz="1400" dirty="0"/>
                    </a:p>
                  </a:txBody>
                  <a:tcPr/>
                </a:tc>
                <a:tc>
                  <a:txBody>
                    <a:bodyPr/>
                    <a:lstStyle/>
                    <a:p>
                      <a:pPr algn="ctr"/>
                      <a:r>
                        <a:rPr lang="en-GB" sz="1400" b="1" dirty="0"/>
                        <a:t>49-53**</a:t>
                      </a:r>
                    </a:p>
                  </a:txBody>
                  <a:tcPr/>
                </a:tc>
                <a:tc>
                  <a:txBody>
                    <a:bodyPr/>
                    <a:lstStyle/>
                    <a:p>
                      <a:pPr algn="ctr"/>
                      <a:r>
                        <a:rPr lang="en-GB" sz="1400" dirty="0"/>
                        <a:t>21610</a:t>
                      </a:r>
                    </a:p>
                    <a:p>
                      <a:pPr algn="ctr"/>
                      <a:r>
                        <a:rPr lang="en-GB" sz="1400" dirty="0"/>
                        <a:t>8.2%</a:t>
                      </a:r>
                    </a:p>
                  </a:txBody>
                  <a:tcPr/>
                </a:tc>
                <a:tc>
                  <a:txBody>
                    <a:bodyPr/>
                    <a:lstStyle/>
                    <a:p>
                      <a:pPr algn="ctr"/>
                      <a:r>
                        <a:rPr lang="en-GB" sz="1400" dirty="0"/>
                        <a:t>1.0</a:t>
                      </a:r>
                    </a:p>
                  </a:txBody>
                  <a:tcPr/>
                </a:tc>
                <a:tc>
                  <a:txBody>
                    <a:bodyPr/>
                    <a:lstStyle/>
                    <a:p>
                      <a:pPr algn="ctr"/>
                      <a:r>
                        <a:rPr lang="en-GB" sz="1400" dirty="0"/>
                        <a:t>594270</a:t>
                      </a:r>
                    </a:p>
                    <a:p>
                      <a:pPr algn="ctr"/>
                      <a:r>
                        <a:rPr lang="en-GB" sz="1400" dirty="0"/>
                        <a:t>20.6%</a:t>
                      </a:r>
                    </a:p>
                  </a:txBody>
                  <a:tcPr/>
                </a:tc>
                <a:tc>
                  <a:txBody>
                    <a:bodyPr/>
                    <a:lstStyle/>
                    <a:p>
                      <a:pPr algn="ctr"/>
                      <a:r>
                        <a:rPr lang="en-GB" sz="1400" dirty="0"/>
                        <a:t>1.0</a:t>
                      </a:r>
                    </a:p>
                  </a:txBody>
                  <a:tcPr/>
                </a:tc>
                <a:extLst>
                  <a:ext uri="{0D108BD9-81ED-4DB2-BD59-A6C34878D82A}">
                    <a16:rowId xmlns="" xmlns:a16="http://schemas.microsoft.com/office/drawing/2014/main" val="10002"/>
                  </a:ext>
                </a:extLst>
              </a:tr>
              <a:tr h="370840">
                <a:tc>
                  <a:txBody>
                    <a:bodyPr/>
                    <a:lstStyle/>
                    <a:p>
                      <a:pPr algn="ctr"/>
                      <a:endParaRPr lang="en-GB" sz="1400" dirty="0"/>
                    </a:p>
                  </a:txBody>
                  <a:tcPr/>
                </a:tc>
                <a:tc>
                  <a:txBody>
                    <a:bodyPr/>
                    <a:lstStyle/>
                    <a:p>
                      <a:pPr algn="ctr"/>
                      <a:r>
                        <a:rPr lang="en-GB" sz="1400" b="1" dirty="0"/>
                        <a:t>54-58</a:t>
                      </a:r>
                    </a:p>
                  </a:txBody>
                  <a:tcPr/>
                </a:tc>
                <a:tc>
                  <a:txBody>
                    <a:bodyPr/>
                    <a:lstStyle/>
                    <a:p>
                      <a:pPr algn="ctr"/>
                      <a:r>
                        <a:rPr lang="en-GB" sz="1400" dirty="0"/>
                        <a:t>25250</a:t>
                      </a:r>
                    </a:p>
                    <a:p>
                      <a:pPr algn="ctr"/>
                      <a:r>
                        <a:rPr lang="en-GB" sz="1400" dirty="0"/>
                        <a:t>9.5%</a:t>
                      </a:r>
                    </a:p>
                  </a:txBody>
                  <a:tcPr/>
                </a:tc>
                <a:tc>
                  <a:txBody>
                    <a:bodyPr/>
                    <a:lstStyle/>
                    <a:p>
                      <a:pPr algn="ctr"/>
                      <a:r>
                        <a:rPr lang="en-GB" sz="1400" dirty="0"/>
                        <a:t>0.73</a:t>
                      </a:r>
                    </a:p>
                  </a:txBody>
                  <a:tcPr/>
                </a:tc>
                <a:tc>
                  <a:txBody>
                    <a:bodyPr/>
                    <a:lstStyle/>
                    <a:p>
                      <a:pPr algn="ctr"/>
                      <a:r>
                        <a:rPr lang="en-GB" sz="1400" dirty="0"/>
                        <a:t>367365</a:t>
                      </a:r>
                    </a:p>
                    <a:p>
                      <a:pPr algn="ctr"/>
                      <a:r>
                        <a:rPr lang="en-GB" sz="1400" dirty="0"/>
                        <a:t>12.7%</a:t>
                      </a:r>
                    </a:p>
                  </a:txBody>
                  <a:tcPr/>
                </a:tc>
                <a:tc>
                  <a:txBody>
                    <a:bodyPr/>
                    <a:lstStyle/>
                    <a:p>
                      <a:pPr algn="ctr"/>
                      <a:r>
                        <a:rPr lang="en-GB" sz="1400" b="1" dirty="0"/>
                        <a:t>1.05</a:t>
                      </a:r>
                    </a:p>
                  </a:txBody>
                  <a:tcPr>
                    <a:solidFill>
                      <a:srgbClr val="FFC000"/>
                    </a:solidFill>
                  </a:tcPr>
                </a:tc>
                <a:extLst>
                  <a:ext uri="{0D108BD9-81ED-4DB2-BD59-A6C34878D82A}">
                    <a16:rowId xmlns="" xmlns:a16="http://schemas.microsoft.com/office/drawing/2014/main" val="10003"/>
                  </a:ext>
                </a:extLst>
              </a:tr>
              <a:tr h="370840">
                <a:tc>
                  <a:txBody>
                    <a:bodyPr/>
                    <a:lstStyle/>
                    <a:p>
                      <a:pPr algn="ctr"/>
                      <a:endParaRPr lang="en-GB" sz="1400" dirty="0"/>
                    </a:p>
                  </a:txBody>
                  <a:tcPr/>
                </a:tc>
                <a:tc>
                  <a:txBody>
                    <a:bodyPr/>
                    <a:lstStyle/>
                    <a:p>
                      <a:pPr algn="ctr"/>
                      <a:r>
                        <a:rPr lang="en-GB" sz="1400" b="1" dirty="0"/>
                        <a:t>59-74</a:t>
                      </a:r>
                    </a:p>
                  </a:txBody>
                  <a:tcPr/>
                </a:tc>
                <a:tc>
                  <a:txBody>
                    <a:bodyPr/>
                    <a:lstStyle/>
                    <a:p>
                      <a:pPr algn="ctr"/>
                      <a:r>
                        <a:rPr lang="en-GB" sz="1400" dirty="0"/>
                        <a:t>77550</a:t>
                      </a:r>
                    </a:p>
                    <a:p>
                      <a:pPr algn="ctr"/>
                      <a:r>
                        <a:rPr lang="en-GB" sz="1400" dirty="0"/>
                        <a:t>29.3%</a:t>
                      </a:r>
                    </a:p>
                  </a:txBody>
                  <a:tcPr/>
                </a:tc>
                <a:tc>
                  <a:txBody>
                    <a:bodyPr/>
                    <a:lstStyle/>
                    <a:p>
                      <a:pPr algn="ctr"/>
                      <a:r>
                        <a:rPr lang="en-GB" sz="1400" dirty="0"/>
                        <a:t>1.15</a:t>
                      </a:r>
                    </a:p>
                  </a:txBody>
                  <a:tcPr/>
                </a:tc>
                <a:tc>
                  <a:txBody>
                    <a:bodyPr/>
                    <a:lstStyle/>
                    <a:p>
                      <a:pPr algn="ctr"/>
                      <a:r>
                        <a:rPr lang="en-GB" sz="1400" dirty="0"/>
                        <a:t>553840</a:t>
                      </a:r>
                    </a:p>
                    <a:p>
                      <a:pPr algn="ctr"/>
                      <a:r>
                        <a:rPr lang="en-GB" sz="1400" dirty="0"/>
                        <a:t>19.2%</a:t>
                      </a:r>
                    </a:p>
                  </a:txBody>
                  <a:tcPr/>
                </a:tc>
                <a:tc>
                  <a:txBody>
                    <a:bodyPr/>
                    <a:lstStyle/>
                    <a:p>
                      <a:pPr algn="ctr"/>
                      <a:r>
                        <a:rPr lang="en-GB" sz="1400" b="1" dirty="0"/>
                        <a:t>1.23</a:t>
                      </a:r>
                    </a:p>
                  </a:txBody>
                  <a:tcPr>
                    <a:solidFill>
                      <a:srgbClr val="FFC000"/>
                    </a:solidFill>
                  </a:tcPr>
                </a:tc>
                <a:extLst>
                  <a:ext uri="{0D108BD9-81ED-4DB2-BD59-A6C34878D82A}">
                    <a16:rowId xmlns="" xmlns:a16="http://schemas.microsoft.com/office/drawing/2014/main" val="10004"/>
                  </a:ext>
                </a:extLst>
              </a:tr>
              <a:tr h="370840">
                <a:tc>
                  <a:txBody>
                    <a:bodyPr/>
                    <a:lstStyle/>
                    <a:p>
                      <a:pPr algn="ctr"/>
                      <a:endParaRPr lang="en-GB" sz="1400" dirty="0"/>
                    </a:p>
                  </a:txBody>
                  <a:tcPr/>
                </a:tc>
                <a:tc>
                  <a:txBody>
                    <a:bodyPr/>
                    <a:lstStyle/>
                    <a:p>
                      <a:pPr algn="ctr"/>
                      <a:r>
                        <a:rPr lang="en-GB" sz="1400" b="1" dirty="0"/>
                        <a:t>75-85</a:t>
                      </a:r>
                    </a:p>
                  </a:txBody>
                  <a:tcPr/>
                </a:tc>
                <a:tc>
                  <a:txBody>
                    <a:bodyPr/>
                    <a:lstStyle/>
                    <a:p>
                      <a:pPr algn="ctr"/>
                      <a:r>
                        <a:rPr lang="en-GB" sz="1400" dirty="0"/>
                        <a:t>30235</a:t>
                      </a:r>
                    </a:p>
                    <a:p>
                      <a:pPr algn="ctr"/>
                      <a:r>
                        <a:rPr lang="en-GB" sz="1400" dirty="0"/>
                        <a:t>11.4%</a:t>
                      </a:r>
                    </a:p>
                  </a:txBody>
                  <a:tcPr/>
                </a:tc>
                <a:tc>
                  <a:txBody>
                    <a:bodyPr/>
                    <a:lstStyle/>
                    <a:p>
                      <a:pPr algn="ctr"/>
                      <a:r>
                        <a:rPr lang="en-GB" sz="1400" dirty="0"/>
                        <a:t>1.31</a:t>
                      </a:r>
                    </a:p>
                  </a:txBody>
                  <a:tcPr/>
                </a:tc>
                <a:tc>
                  <a:txBody>
                    <a:bodyPr/>
                    <a:lstStyle/>
                    <a:p>
                      <a:pPr algn="ctr"/>
                      <a:r>
                        <a:rPr lang="en-GB" sz="1400" dirty="0"/>
                        <a:t>157685</a:t>
                      </a:r>
                    </a:p>
                    <a:p>
                      <a:pPr algn="ctr"/>
                      <a:r>
                        <a:rPr lang="en-GB" sz="1400" dirty="0"/>
                        <a:t>5.5%</a:t>
                      </a:r>
                    </a:p>
                  </a:txBody>
                  <a:tcPr/>
                </a:tc>
                <a:tc>
                  <a:txBody>
                    <a:bodyPr/>
                    <a:lstStyle/>
                    <a:p>
                      <a:pPr algn="ctr"/>
                      <a:r>
                        <a:rPr lang="en-GB" sz="1400" b="1" dirty="0"/>
                        <a:t>1.37</a:t>
                      </a:r>
                    </a:p>
                  </a:txBody>
                  <a:tcPr>
                    <a:solidFill>
                      <a:srgbClr val="FFC000"/>
                    </a:solidFill>
                  </a:tcPr>
                </a:tc>
                <a:extLst>
                  <a:ext uri="{0D108BD9-81ED-4DB2-BD59-A6C34878D82A}">
                    <a16:rowId xmlns="" xmlns:a16="http://schemas.microsoft.com/office/drawing/2014/main" val="10005"/>
                  </a:ext>
                </a:extLst>
              </a:tr>
              <a:tr h="370840">
                <a:tc>
                  <a:txBody>
                    <a:bodyPr/>
                    <a:lstStyle/>
                    <a:p>
                      <a:pPr algn="ctr"/>
                      <a:endParaRPr lang="en-GB" sz="1400" dirty="0"/>
                    </a:p>
                  </a:txBody>
                  <a:tcPr/>
                </a:tc>
                <a:tc>
                  <a:txBody>
                    <a:bodyPr/>
                    <a:lstStyle/>
                    <a:p>
                      <a:pPr algn="ctr"/>
                      <a:r>
                        <a:rPr lang="en-GB" sz="1400" b="1" dirty="0"/>
                        <a:t>86+</a:t>
                      </a:r>
                    </a:p>
                  </a:txBody>
                  <a:tcPr/>
                </a:tc>
                <a:tc>
                  <a:txBody>
                    <a:bodyPr/>
                    <a:lstStyle/>
                    <a:p>
                      <a:pPr algn="ctr"/>
                      <a:r>
                        <a:rPr lang="en-GB" sz="1400" dirty="0"/>
                        <a:t>31380</a:t>
                      </a:r>
                    </a:p>
                    <a:p>
                      <a:pPr algn="ctr"/>
                      <a:r>
                        <a:rPr lang="en-GB" sz="1400" dirty="0"/>
                        <a:t>11.8%</a:t>
                      </a:r>
                    </a:p>
                  </a:txBody>
                  <a:tcPr>
                    <a:solidFill>
                      <a:schemeClr val="accent5">
                        <a:lumMod val="20000"/>
                        <a:lumOff val="80000"/>
                      </a:schemeClr>
                    </a:solidFill>
                  </a:tcPr>
                </a:tc>
                <a:tc>
                  <a:txBody>
                    <a:bodyPr/>
                    <a:lstStyle/>
                    <a:p>
                      <a:pPr algn="ctr"/>
                      <a:r>
                        <a:rPr lang="en-GB" sz="1400" b="1" dirty="0"/>
                        <a:t>2.19</a:t>
                      </a:r>
                    </a:p>
                  </a:txBody>
                  <a:tcPr>
                    <a:solidFill>
                      <a:srgbClr val="FE3E02"/>
                    </a:solidFill>
                  </a:tcPr>
                </a:tc>
                <a:tc>
                  <a:txBody>
                    <a:bodyPr/>
                    <a:lstStyle/>
                    <a:p>
                      <a:pPr algn="ctr"/>
                      <a:r>
                        <a:rPr lang="en-GB" sz="1400" dirty="0"/>
                        <a:t>175640</a:t>
                      </a:r>
                    </a:p>
                    <a:p>
                      <a:pPr algn="ctr"/>
                      <a:r>
                        <a:rPr lang="en-GB" sz="1400" dirty="0"/>
                        <a:t>6.1%</a:t>
                      </a:r>
                    </a:p>
                  </a:txBody>
                  <a:tcPr/>
                </a:tc>
                <a:tc>
                  <a:txBody>
                    <a:bodyPr/>
                    <a:lstStyle/>
                    <a:p>
                      <a:pPr algn="ctr"/>
                      <a:r>
                        <a:rPr lang="en-GB" sz="1400" b="1" dirty="0"/>
                        <a:t>1.62</a:t>
                      </a:r>
                    </a:p>
                  </a:txBody>
                  <a:tcPr>
                    <a:solidFill>
                      <a:srgbClr val="FE3E02"/>
                    </a:solidFill>
                  </a:tcPr>
                </a:tc>
                <a:extLst>
                  <a:ext uri="{0D108BD9-81ED-4DB2-BD59-A6C34878D82A}">
                    <a16:rowId xmlns="" xmlns:a16="http://schemas.microsoft.com/office/drawing/2014/main" val="10006"/>
                  </a:ext>
                </a:extLst>
              </a:tr>
              <a:tr h="370840">
                <a:tc>
                  <a:txBody>
                    <a:bodyPr/>
                    <a:lstStyle/>
                    <a:p>
                      <a:pPr algn="ctr"/>
                      <a:endParaRPr lang="en-GB" sz="1400" dirty="0"/>
                    </a:p>
                  </a:txBody>
                  <a:tcPr/>
                </a:tc>
                <a:tc>
                  <a:txBody>
                    <a:bodyPr/>
                    <a:lstStyle/>
                    <a:p>
                      <a:pPr algn="ctr"/>
                      <a:r>
                        <a:rPr lang="en-GB" sz="1400" b="1" dirty="0"/>
                        <a:t>Missing</a:t>
                      </a:r>
                    </a:p>
                  </a:txBody>
                  <a:tcPr/>
                </a:tc>
                <a:tc>
                  <a:txBody>
                    <a:bodyPr/>
                    <a:lstStyle/>
                    <a:p>
                      <a:pPr algn="ctr"/>
                      <a:r>
                        <a:rPr lang="en-GB" sz="1400" dirty="0"/>
                        <a:t>61055</a:t>
                      </a:r>
                    </a:p>
                    <a:p>
                      <a:pPr algn="ctr"/>
                      <a:r>
                        <a:rPr lang="en-GB" sz="1400" dirty="0"/>
                        <a:t>23.0%</a:t>
                      </a:r>
                    </a:p>
                  </a:txBody>
                  <a:tcPr>
                    <a:solidFill>
                      <a:schemeClr val="accent1">
                        <a:lumMod val="20000"/>
                        <a:lumOff val="80000"/>
                      </a:schemeClr>
                    </a:solidFill>
                  </a:tcPr>
                </a:tc>
                <a:tc>
                  <a:txBody>
                    <a:bodyPr/>
                    <a:lstStyle/>
                    <a:p>
                      <a:pPr algn="ctr"/>
                      <a:r>
                        <a:rPr lang="en-GB" sz="1400" b="1" dirty="0"/>
                        <a:t>1.6</a:t>
                      </a:r>
                    </a:p>
                  </a:txBody>
                  <a:tcPr>
                    <a:solidFill>
                      <a:srgbClr val="FE3E02"/>
                    </a:solidFill>
                  </a:tcPr>
                </a:tc>
                <a:tc>
                  <a:txBody>
                    <a:bodyPr/>
                    <a:lstStyle/>
                    <a:p>
                      <a:pPr algn="ctr"/>
                      <a:r>
                        <a:rPr lang="en-GB" sz="1400" dirty="0"/>
                        <a:t>313815</a:t>
                      </a:r>
                    </a:p>
                    <a:p>
                      <a:pPr algn="ctr"/>
                      <a:r>
                        <a:rPr lang="en-GB" sz="1400" dirty="0"/>
                        <a:t>10.9%</a:t>
                      </a:r>
                    </a:p>
                  </a:txBody>
                  <a:tcPr/>
                </a:tc>
                <a:tc>
                  <a:txBody>
                    <a:bodyPr/>
                    <a:lstStyle/>
                    <a:p>
                      <a:pPr algn="ctr"/>
                      <a:r>
                        <a:rPr lang="en-GB" sz="1400" b="1" dirty="0"/>
                        <a:t>1.57</a:t>
                      </a:r>
                    </a:p>
                  </a:txBody>
                  <a:tcPr>
                    <a:solidFill>
                      <a:srgbClr val="FE3E02"/>
                    </a:solidFill>
                  </a:tcPr>
                </a:tc>
                <a:extLst>
                  <a:ext uri="{0D108BD9-81ED-4DB2-BD59-A6C34878D82A}">
                    <a16:rowId xmlns="" xmlns:a16="http://schemas.microsoft.com/office/drawing/2014/main" val="10007"/>
                  </a:ext>
                </a:extLst>
              </a:tr>
            </a:tbl>
          </a:graphicData>
        </a:graphic>
      </p:graphicFrame>
      <p:sp>
        <p:nvSpPr>
          <p:cNvPr id="9"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000" b="1" dirty="0">
                <a:solidFill>
                  <a:srgbClr val="C00000"/>
                </a:solidFill>
              </a:rPr>
              <a:t>Type 1 and Type 2 Diabetes and COVID-19 related mortality in England: </a:t>
            </a:r>
            <a:br>
              <a:rPr lang="en-GB" sz="2000" b="1" dirty="0">
                <a:solidFill>
                  <a:srgbClr val="C00000"/>
                </a:solidFill>
              </a:rPr>
            </a:br>
            <a:r>
              <a:rPr lang="en-GB" sz="2000" b="1" i="1" dirty="0">
                <a:solidFill>
                  <a:srgbClr val="C00000"/>
                </a:solidFill>
              </a:rPr>
              <a:t>a cohort study in people with diabetes  </a:t>
            </a:r>
            <a:r>
              <a:rPr lang="en-GB" sz="2000" b="1" dirty="0">
                <a:solidFill>
                  <a:srgbClr val="C00000"/>
                </a:solidFill>
              </a:rPr>
              <a:t> </a:t>
            </a:r>
          </a:p>
        </p:txBody>
      </p:sp>
      <p:sp>
        <p:nvSpPr>
          <p:cNvPr id="8" name="Subtitle 2"/>
          <p:cNvSpPr txBox="1">
            <a:spLocks/>
          </p:cNvSpPr>
          <p:nvPr/>
        </p:nvSpPr>
        <p:spPr>
          <a:xfrm>
            <a:off x="1676400" y="6019800"/>
            <a:ext cx="88392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1400" dirty="0">
                <a:solidFill>
                  <a:prstClr val="black"/>
                </a:solidFill>
              </a:rPr>
              <a:t>Data are adjusted HRs for diabetes type specific Cox’s proportional hazards multivariate survival model </a:t>
            </a:r>
          </a:p>
          <a:p>
            <a:pPr>
              <a:buFont typeface="Arial" charset="0"/>
              <a:buChar char="•"/>
              <a:defRPr/>
            </a:pPr>
            <a:r>
              <a:rPr lang="en-GB" sz="1400" dirty="0">
                <a:solidFill>
                  <a:prstClr val="black"/>
                </a:solidFill>
              </a:rPr>
              <a:t>Only statistically significant data is colour coded. Amber up to 50% increase in HR, Red &gt; 50% increase in HR, Blue lower risk.   ** indicate data compared to as reference: </a:t>
            </a:r>
          </a:p>
        </p:txBody>
      </p:sp>
    </p:spTree>
    <p:extLst>
      <p:ext uri="{BB962C8B-B14F-4D97-AF65-F5344CB8AC3E}">
        <p14:creationId xmlns:p14="http://schemas.microsoft.com/office/powerpoint/2010/main" val="58282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17" y="2059964"/>
            <a:ext cx="8817638" cy="3622998"/>
          </a:xfrm>
        </p:spPr>
        <p:txBody>
          <a:bodyPr/>
          <a:lstStyle/>
          <a:p>
            <a:pPr>
              <a:spcBef>
                <a:spcPts val="1800"/>
              </a:spcBef>
            </a:pPr>
            <a:r>
              <a:rPr lang="en-GB" sz="2000" b="1" dirty="0" smtClean="0">
                <a:solidFill>
                  <a:schemeClr val="tx1"/>
                </a:solidFill>
              </a:rPr>
              <a:t>National Diabetes Audit (NDA) and BSOL: </a:t>
            </a:r>
            <a:r>
              <a:rPr lang="en-GB" sz="2000" b="1" i="1" dirty="0" smtClean="0">
                <a:solidFill>
                  <a:schemeClr val="tx1"/>
                </a:solidFill>
              </a:rPr>
              <a:t>main priorities for diabetes care</a:t>
            </a:r>
          </a:p>
          <a:p>
            <a:pPr>
              <a:spcBef>
                <a:spcPts val="1800"/>
              </a:spcBef>
            </a:pPr>
            <a:r>
              <a:rPr lang="en-GB" sz="2000" b="1" dirty="0" smtClean="0"/>
              <a:t>COVID-19 and the Diabetes Patient: </a:t>
            </a:r>
            <a:r>
              <a:rPr lang="en-GB" sz="2000" b="1" i="1" dirty="0" smtClean="0"/>
              <a:t>risks for death</a:t>
            </a:r>
          </a:p>
          <a:p>
            <a:pPr>
              <a:spcBef>
                <a:spcPts val="1800"/>
              </a:spcBef>
            </a:pPr>
            <a:r>
              <a:rPr lang="en-GB" sz="2000" b="1" dirty="0" smtClean="0">
                <a:solidFill>
                  <a:schemeClr val="tx1"/>
                </a:solidFill>
              </a:rPr>
              <a:t>Role of SGLT-2- inhibitors: </a:t>
            </a:r>
            <a:r>
              <a:rPr lang="en-GB" sz="2000" b="1" i="1" dirty="0" smtClean="0">
                <a:solidFill>
                  <a:schemeClr val="tx1"/>
                </a:solidFill>
              </a:rPr>
              <a:t>brief review of outcomes for patients</a:t>
            </a:r>
          </a:p>
          <a:p>
            <a:pPr>
              <a:spcBef>
                <a:spcPts val="1800"/>
              </a:spcBef>
            </a:pPr>
            <a:r>
              <a:rPr lang="en-GB" sz="2400" b="1" dirty="0" smtClean="0">
                <a:solidFill>
                  <a:srgbClr val="C00000"/>
                </a:solidFill>
              </a:rPr>
              <a:t>Who to Prioritise in GP Care: </a:t>
            </a:r>
            <a:r>
              <a:rPr lang="en-GB" sz="2400" b="1" i="1" dirty="0" smtClean="0">
                <a:solidFill>
                  <a:srgbClr val="C00000"/>
                </a:solidFill>
              </a:rPr>
              <a:t>Traffic-lights approach </a:t>
            </a:r>
          </a:p>
          <a:p>
            <a:pPr>
              <a:spcBef>
                <a:spcPts val="1800"/>
              </a:spcBef>
            </a:pPr>
            <a:r>
              <a:rPr lang="en-GB" sz="2000" b="1" dirty="0" smtClean="0"/>
              <a:t>Care Planning: </a:t>
            </a:r>
            <a:r>
              <a:rPr lang="en-GB" sz="2000" b="1" i="1" dirty="0" smtClean="0"/>
              <a:t>GP Systems and Care </a:t>
            </a:r>
          </a:p>
          <a:p>
            <a:pPr>
              <a:spcBef>
                <a:spcPts val="1800"/>
              </a:spcBef>
            </a:pPr>
            <a:r>
              <a:rPr lang="en-GB" sz="2000" b="1" dirty="0" smtClean="0"/>
              <a:t>Final </a:t>
            </a:r>
            <a:r>
              <a:rPr lang="en-GB" sz="2000" b="1" dirty="0"/>
              <a:t>Remarks and Conclusions: </a:t>
            </a:r>
            <a:r>
              <a:rPr lang="en-GB" sz="2000" b="1" i="1" dirty="0"/>
              <a:t>Questions and Comments</a:t>
            </a:r>
          </a:p>
          <a:p>
            <a:pPr>
              <a:spcBef>
                <a:spcPts val="1800"/>
              </a:spcBef>
            </a:pPr>
            <a:endParaRPr lang="en-GB" sz="2000" b="1" i="1" dirty="0" smtClean="0">
              <a:solidFill>
                <a:schemeClr val="tx1"/>
              </a:solidFill>
            </a:endParaRPr>
          </a:p>
        </p:txBody>
      </p:sp>
      <p:sp>
        <p:nvSpPr>
          <p:cNvPr id="5" name="TextBox 4"/>
          <p:cNvSpPr txBox="1"/>
          <p:nvPr/>
        </p:nvSpPr>
        <p:spPr>
          <a:xfrm>
            <a:off x="7088154" y="4491136"/>
            <a:ext cx="4962007" cy="1938992"/>
          </a:xfrm>
          <a:prstGeom prst="rect">
            <a:avLst/>
          </a:prstGeom>
          <a:noFill/>
          <a:ln w="25400">
            <a:solidFill>
              <a:schemeClr val="tx1"/>
            </a:solidFill>
          </a:ln>
          <a:effectLst>
            <a:outerShdw blurRad="76200" dir="13500000" sy="23000" kx="1200000" algn="br" rotWithShape="0">
              <a:prstClr val="black">
                <a:alpha val="20000"/>
              </a:prstClr>
            </a:outerShdw>
          </a:effectLst>
        </p:spPr>
        <p:txBody>
          <a:bodyPr wrap="square" rtlCol="0">
            <a:spAutoFit/>
          </a:bodyPr>
          <a:lstStyle/>
          <a:p>
            <a:pPr>
              <a:defRPr/>
            </a:pPr>
            <a:r>
              <a:rPr lang="en-GB" b="1" dirty="0">
                <a:solidFill>
                  <a:srgbClr val="C00000"/>
                </a:solidFill>
              </a:rPr>
              <a:t>Educational Objectives- </a:t>
            </a:r>
            <a:r>
              <a:rPr lang="en-GB" sz="1600" b="1" i="1" dirty="0">
                <a:solidFill>
                  <a:srgbClr val="C00000"/>
                </a:solidFill>
              </a:rPr>
              <a:t>to facilitate you to</a:t>
            </a:r>
          </a:p>
          <a:p>
            <a:pPr marL="285750" indent="-285750">
              <a:buFont typeface="Arial" panose="020B0604020202020204" pitchFamily="34" charset="0"/>
              <a:buChar char="•"/>
              <a:defRPr/>
            </a:pPr>
            <a:r>
              <a:rPr lang="en-GB" sz="1400" b="1" dirty="0">
                <a:solidFill>
                  <a:prstClr val="black"/>
                </a:solidFill>
              </a:rPr>
              <a:t>Be Informed of key statistics in relation to </a:t>
            </a:r>
            <a:r>
              <a:rPr lang="en-GB" sz="1400" b="1" dirty="0" smtClean="0">
                <a:solidFill>
                  <a:prstClr val="black"/>
                </a:solidFill>
              </a:rPr>
              <a:t>the local NDA</a:t>
            </a:r>
          </a:p>
          <a:p>
            <a:pPr marL="285750" indent="-285750">
              <a:buFont typeface="Arial" panose="020B0604020202020204" pitchFamily="34" charset="0"/>
              <a:buChar char="•"/>
              <a:defRPr/>
            </a:pPr>
            <a:r>
              <a:rPr lang="en-GB" sz="1400" b="1" dirty="0" smtClean="0">
                <a:solidFill>
                  <a:prstClr val="black"/>
                </a:solidFill>
              </a:rPr>
              <a:t>Learn of COVID-19 risk factors for death</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 informed of outcomes that can accrue from SGLT2-I Rx</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Become convinced of care planning in Diabetes Care</a:t>
            </a:r>
          </a:p>
          <a:p>
            <a:pPr marL="285750" indent="-285750">
              <a:buFont typeface="Arial" panose="020B0604020202020204" pitchFamily="34" charset="0"/>
              <a:buChar char="•"/>
              <a:defRPr/>
            </a:pPr>
            <a:r>
              <a:rPr lang="en-GB" sz="1400" b="1" dirty="0" smtClean="0">
                <a:solidFill>
                  <a:prstClr val="black"/>
                </a:solidFill>
              </a:rPr>
              <a:t>Ask </a:t>
            </a:r>
            <a:r>
              <a:rPr lang="en-GB" sz="1400" b="1" dirty="0">
                <a:solidFill>
                  <a:prstClr val="black"/>
                </a:solidFill>
              </a:rPr>
              <a:t>awkward questions</a:t>
            </a:r>
          </a:p>
          <a:p>
            <a:pPr marL="285750" indent="-285750">
              <a:buFont typeface="Arial" panose="020B0604020202020204" pitchFamily="34" charset="0"/>
              <a:buChar char="•"/>
              <a:defRPr/>
            </a:pPr>
            <a:r>
              <a:rPr lang="en-GB" sz="1400" b="1" dirty="0" smtClean="0">
                <a:solidFill>
                  <a:prstClr val="black"/>
                </a:solidFill>
              </a:rPr>
              <a:t>Reflect on how you can change practice…..?</a:t>
            </a:r>
            <a:endParaRPr lang="en-GB" sz="1400" b="1" dirty="0">
              <a:solidFill>
                <a:prstClr val="black"/>
              </a:solidFill>
            </a:endParaRPr>
          </a:p>
          <a:p>
            <a:pPr marL="285750" indent="-285750">
              <a:buFont typeface="Arial" panose="020B0604020202020204" pitchFamily="34" charset="0"/>
              <a:buChar char="•"/>
              <a:defRPr/>
            </a:pPr>
            <a:endParaRPr lang="en-GB" dirty="0">
              <a:solidFill>
                <a:prstClr val="black"/>
              </a:solidFill>
            </a:endParaRPr>
          </a:p>
        </p:txBody>
      </p:sp>
      <p:pic>
        <p:nvPicPr>
          <p:cNvPr id="6" name="Picture 3" descr="\\gehfile2\users\patelv\Desktop\Jonathan National Diabetes\mustar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2309" y="2992016"/>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ehfile2\users\patelv\Desktop\3D_medical_animation_coronavirus_struc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7625" y="5586798"/>
            <a:ext cx="2110622" cy="118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ehfile2\users\patelv\Desktop\breath_AF-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273" y="783795"/>
            <a:ext cx="1517331" cy="97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QHT4-wU995Nipvr5FmxtA3hf1SecrQPsVilVS_Iy4nraxioFyUcgw3tcEpAvPRmXdkhYqhd67t&amp;usqp=CA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33041" y="5249785"/>
            <a:ext cx="1309823" cy="153523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062521" y="912499"/>
            <a:ext cx="7772400" cy="912000"/>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smtClean="0">
                <a:solidFill>
                  <a:srgbClr val="C00000"/>
                </a:solidFill>
              </a:rPr>
              <a:t>Diabetes Care in the time of COVID- 19 </a:t>
            </a:r>
            <a:endParaRPr lang="en-GB" sz="3600" b="1" dirty="0">
              <a:solidFill>
                <a:srgbClr val="C00000"/>
              </a:solidFill>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506239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41884-20B5-421C-B162-8B703DF05035}"/>
              </a:ext>
            </a:extLst>
          </p:cNvPr>
          <p:cNvSpPr>
            <a:spLocks noGrp="1"/>
          </p:cNvSpPr>
          <p:nvPr>
            <p:ph type="title"/>
          </p:nvPr>
        </p:nvSpPr>
        <p:spPr>
          <a:xfrm>
            <a:off x="838200" y="-88100"/>
            <a:ext cx="10515600" cy="1325563"/>
          </a:xfrm>
        </p:spPr>
        <p:txBody>
          <a:bodyPr>
            <a:normAutofit/>
          </a:bodyPr>
          <a:lstStyle/>
          <a:p>
            <a:r>
              <a:rPr lang="en-GB" sz="3600" b="1" dirty="0">
                <a:solidFill>
                  <a:srgbClr val="FF0000"/>
                </a:solidFill>
              </a:rPr>
              <a:t>ABCD Recovery Guidance (June 2020) </a:t>
            </a:r>
          </a:p>
        </p:txBody>
      </p:sp>
      <p:graphicFrame>
        <p:nvGraphicFramePr>
          <p:cNvPr id="4" name="Table 4">
            <a:extLst>
              <a:ext uri="{FF2B5EF4-FFF2-40B4-BE49-F238E27FC236}">
                <a16:creationId xmlns="" xmlns:a16="http://schemas.microsoft.com/office/drawing/2014/main" id="{A77A9A0E-243A-42ED-BF39-55B4CF504D5B}"/>
              </a:ext>
            </a:extLst>
          </p:cNvPr>
          <p:cNvGraphicFramePr>
            <a:graphicFrameLocks noGrp="1"/>
          </p:cNvGraphicFramePr>
          <p:nvPr>
            <p:ph idx="1"/>
            <p:extLst>
              <p:ext uri="{D42A27DB-BD31-4B8C-83A1-F6EECF244321}">
                <p14:modId xmlns:p14="http://schemas.microsoft.com/office/powerpoint/2010/main" val="380578228"/>
              </p:ext>
            </p:extLst>
          </p:nvPr>
        </p:nvGraphicFramePr>
        <p:xfrm>
          <a:off x="91458" y="841375"/>
          <a:ext cx="11263080" cy="5511219"/>
        </p:xfrm>
        <a:graphic>
          <a:graphicData uri="http://schemas.openxmlformats.org/drawingml/2006/table">
            <a:tbl>
              <a:tblPr firstRow="1" bandRow="1">
                <a:tableStyleId>{073A0DAA-6AF3-43AB-8588-CEC1D06C72B9}</a:tableStyleId>
              </a:tblPr>
              <a:tblGrid>
                <a:gridCol w="2815770">
                  <a:extLst>
                    <a:ext uri="{9D8B030D-6E8A-4147-A177-3AD203B41FA5}">
                      <a16:colId xmlns="" xmlns:a16="http://schemas.microsoft.com/office/drawing/2014/main" val="1720516420"/>
                    </a:ext>
                  </a:extLst>
                </a:gridCol>
                <a:gridCol w="2815770">
                  <a:extLst>
                    <a:ext uri="{9D8B030D-6E8A-4147-A177-3AD203B41FA5}">
                      <a16:colId xmlns="" xmlns:a16="http://schemas.microsoft.com/office/drawing/2014/main" val="959144961"/>
                    </a:ext>
                  </a:extLst>
                </a:gridCol>
                <a:gridCol w="2815770">
                  <a:extLst>
                    <a:ext uri="{9D8B030D-6E8A-4147-A177-3AD203B41FA5}">
                      <a16:colId xmlns="" xmlns:a16="http://schemas.microsoft.com/office/drawing/2014/main" val="2321896873"/>
                    </a:ext>
                  </a:extLst>
                </a:gridCol>
                <a:gridCol w="2815770">
                  <a:extLst>
                    <a:ext uri="{9D8B030D-6E8A-4147-A177-3AD203B41FA5}">
                      <a16:colId xmlns="" xmlns:a16="http://schemas.microsoft.com/office/drawing/2014/main" val="1337521202"/>
                    </a:ext>
                  </a:extLst>
                </a:gridCol>
              </a:tblGrid>
              <a:tr h="329619">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558731071"/>
                  </a:ext>
                </a:extLst>
              </a:tr>
              <a:tr h="1563328">
                <a:tc>
                  <a:txBody>
                    <a:bodyPr/>
                    <a:lstStyle/>
                    <a:p>
                      <a:r>
                        <a:rPr lang="en-GB" sz="1400" b="1" dirty="0"/>
                        <a:t>Recommended Review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Review all “Red” patients within 3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Review all “Amber” patients by 31.12.2020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Inform patients in this category that they are unlikely to be seen before early 2021.</a:t>
                      </a:r>
                    </a:p>
                    <a:p>
                      <a:endParaRPr lang="en-GB" sz="1400" b="1" dirty="0"/>
                    </a:p>
                    <a:p>
                      <a:r>
                        <a:rPr lang="en-GB" sz="1400" b="1" dirty="0"/>
                        <a:t>Provide clear advice on where and how to contact the team for emergency support if things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3882936491"/>
                  </a:ext>
                </a:extLst>
              </a:tr>
              <a:tr h="1266415">
                <a:tc>
                  <a:txBody>
                    <a:bodyPr/>
                    <a:lstStyle/>
                    <a:p>
                      <a:r>
                        <a:rPr lang="en-GB" sz="1400" b="1"/>
                        <a:t>Metabolic Control </a:t>
                      </a:r>
                    </a:p>
                    <a:p>
                      <a:endParaRPr lang="en-GB" sz="1400" b="1"/>
                    </a:p>
                    <a:p>
                      <a:endParaRPr lang="en-GB" sz="1400" b="1"/>
                    </a:p>
                    <a:p>
                      <a:r>
                        <a:rPr lang="en-GB" sz="1400" b="1"/>
                        <a:t>Alternative Measures</a:t>
                      </a:r>
                    </a:p>
                    <a:p>
                      <a:endParaRPr lang="en-GB" sz="1400" b="1"/>
                    </a:p>
                    <a:p>
                      <a:r>
                        <a:rPr lang="en-GB" sz="1400" b="1"/>
                        <a:t>BP (mm of Hg)</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Hba1c 86 mmol/mol (10%)</a:t>
                      </a:r>
                    </a:p>
                    <a:p>
                      <a:endParaRPr lang="en-GB" sz="1400" b="1" dirty="0"/>
                    </a:p>
                    <a:p>
                      <a:r>
                        <a:rPr lang="en-GB" sz="1400" b="1" dirty="0"/>
                        <a:t>&lt;30% time in range</a:t>
                      </a:r>
                    </a:p>
                    <a:p>
                      <a:endParaRPr lang="en-GB" sz="1400" b="1" dirty="0"/>
                    </a:p>
                    <a:p>
                      <a:r>
                        <a:rPr lang="en-GB" sz="1400" b="1" dirty="0"/>
                        <a:t>BP&gt;160/100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69-86 mmol/mol (8.5- 10%)</a:t>
                      </a:r>
                    </a:p>
                    <a:p>
                      <a:endParaRPr lang="en-GB" sz="1400" b="1" dirty="0"/>
                    </a:p>
                    <a:p>
                      <a:r>
                        <a:rPr lang="en-GB" sz="1400" b="1" dirty="0"/>
                        <a:t>30-50% time in range</a:t>
                      </a:r>
                    </a:p>
                    <a:p>
                      <a:endParaRPr lang="en-GB" sz="1400" b="1" dirty="0"/>
                    </a:p>
                    <a:p>
                      <a:r>
                        <a:rPr lang="en-GB" sz="1400" b="1" dirty="0"/>
                        <a:t>BP 140-160 /100 on suboptimal medication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&lt;64 mmol/mol (8.0%)  </a:t>
                      </a:r>
                    </a:p>
                    <a:p>
                      <a:endParaRPr lang="en-GB" sz="1400" b="1" dirty="0"/>
                    </a:p>
                    <a:p>
                      <a:r>
                        <a:rPr lang="en-GB" sz="1400" b="1" dirty="0"/>
                        <a:t>&gt;50% time in range</a:t>
                      </a:r>
                    </a:p>
                    <a:p>
                      <a:endParaRPr lang="en-GB" sz="1400" b="1" dirty="0"/>
                    </a:p>
                    <a:p>
                      <a:r>
                        <a:rPr lang="en-GB" sz="1400" b="1" dirty="0"/>
                        <a:t>BP &lt;140/80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468016366"/>
                  </a:ext>
                </a:extLst>
              </a:tr>
              <a:tr h="2054406">
                <a:tc>
                  <a:txBody>
                    <a:bodyPr/>
                    <a:lstStyle/>
                    <a:p>
                      <a:r>
                        <a:rPr lang="en-GB" sz="1400" b="1" dirty="0"/>
                        <a:t>Hypoglycaemia Risk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Complete loss of awareness (e.g. Gold score 6-7)</a:t>
                      </a:r>
                    </a:p>
                    <a:p>
                      <a:endParaRPr lang="en-GB" sz="1400" b="1" dirty="0"/>
                    </a:p>
                    <a:p>
                      <a:r>
                        <a:rPr lang="en-GB" sz="1400" b="1" dirty="0" smtClean="0"/>
                        <a:t>Severe Hypos </a:t>
                      </a:r>
                      <a:r>
                        <a:rPr lang="en-GB" sz="1400" b="1" dirty="0"/>
                        <a:t>needing 3</a:t>
                      </a:r>
                      <a:r>
                        <a:rPr lang="en-GB" sz="1400" b="1" baseline="30000" dirty="0"/>
                        <a:t>rd</a:t>
                      </a:r>
                      <a:r>
                        <a:rPr lang="en-GB" sz="1400" b="1" dirty="0"/>
                        <a:t> Party assistance in last 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Impaired awareness of hypoglycaemia (e.g. Gold score 4- 5)</a:t>
                      </a:r>
                    </a:p>
                    <a:p>
                      <a:endParaRPr lang="en-GB" sz="1400" b="1" dirty="0"/>
                    </a:p>
                    <a:p>
                      <a:r>
                        <a:rPr lang="en-GB" sz="1400" b="1" dirty="0"/>
                        <a:t>HbA1c &lt;48 mmol/l on insulin or sulfonylureas.  With known frailty, cognitive impairment or eGFR &lt;30ml/min  </a:t>
                      </a:r>
                    </a:p>
                    <a:p>
                      <a:endParaRPr lang="en-GB" sz="1400" b="1" dirty="0"/>
                    </a:p>
                    <a:p>
                      <a:r>
                        <a:rPr lang="en-GB" sz="1400" b="1" dirty="0"/>
                        <a:t>&gt;20% time below 4mmol/l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Normal awareness of hypoglycaemia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1199330824"/>
                  </a:ext>
                </a:extLst>
              </a:tr>
            </a:tbl>
          </a:graphicData>
        </a:graphic>
      </p:graphicFrame>
      <p:sp>
        <p:nvSpPr>
          <p:cNvPr id="6" name="Footer Placeholder 5">
            <a:extLst>
              <a:ext uri="{FF2B5EF4-FFF2-40B4-BE49-F238E27FC236}">
                <a16:creationId xmlns="" xmlns:a16="http://schemas.microsoft.com/office/drawing/2014/main" id="{65F16B86-1A3D-4A03-8356-A628689ADE97}"/>
              </a:ext>
            </a:extLst>
          </p:cNvPr>
          <p:cNvSpPr>
            <a:spLocks noGrp="1"/>
          </p:cNvSpPr>
          <p:nvPr>
            <p:ph type="ftr" sz="quarter" idx="11"/>
          </p:nvPr>
        </p:nvSpPr>
        <p:spPr>
          <a:xfrm>
            <a:off x="262393" y="6492875"/>
            <a:ext cx="7891007" cy="228600"/>
          </a:xfrm>
        </p:spPr>
        <p:txBody>
          <a:bodyPr/>
          <a:lstStyle/>
          <a:p>
            <a:pPr>
              <a:defRPr/>
            </a:pPr>
            <a:r>
              <a:rPr lang="en-GB" dirty="0">
                <a:solidFill>
                  <a:prstClr val="black">
                    <a:tint val="75000"/>
                  </a:prstClr>
                </a:solidFill>
              </a:rPr>
              <a:t>https://abcd.care/sites/abcd.care/files/site_uploads/Resources/COVID-19/ABCD-Recovery-Guidance-2020-06-23.pdf</a:t>
            </a:r>
          </a:p>
        </p:txBody>
      </p:sp>
    </p:spTree>
    <p:extLst>
      <p:ext uri="{BB962C8B-B14F-4D97-AF65-F5344CB8AC3E}">
        <p14:creationId xmlns:p14="http://schemas.microsoft.com/office/powerpoint/2010/main" val="173927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41884-20B5-421C-B162-8B703DF05035}"/>
              </a:ext>
            </a:extLst>
          </p:cNvPr>
          <p:cNvSpPr>
            <a:spLocks noGrp="1"/>
          </p:cNvSpPr>
          <p:nvPr>
            <p:ph type="title"/>
          </p:nvPr>
        </p:nvSpPr>
        <p:spPr>
          <a:xfrm>
            <a:off x="838200" y="-88100"/>
            <a:ext cx="10515600" cy="1325563"/>
          </a:xfrm>
        </p:spPr>
        <p:txBody>
          <a:bodyPr>
            <a:normAutofit/>
          </a:bodyPr>
          <a:lstStyle/>
          <a:p>
            <a:r>
              <a:rPr lang="en-GB" sz="3600" b="1" dirty="0"/>
              <a:t>ABCD Recovery Guidance (June 2020) </a:t>
            </a:r>
          </a:p>
        </p:txBody>
      </p:sp>
      <p:graphicFrame>
        <p:nvGraphicFramePr>
          <p:cNvPr id="4" name="Table 4">
            <a:extLst>
              <a:ext uri="{FF2B5EF4-FFF2-40B4-BE49-F238E27FC236}">
                <a16:creationId xmlns="" xmlns:a16="http://schemas.microsoft.com/office/drawing/2014/main" id="{A77A9A0E-243A-42ED-BF39-55B4CF504D5B}"/>
              </a:ext>
            </a:extLst>
          </p:cNvPr>
          <p:cNvGraphicFramePr>
            <a:graphicFrameLocks noGrp="1"/>
          </p:cNvGraphicFramePr>
          <p:nvPr>
            <p:ph idx="1"/>
            <p:extLst>
              <p:ext uri="{D42A27DB-BD31-4B8C-83A1-F6EECF244321}">
                <p14:modId xmlns:p14="http://schemas.microsoft.com/office/powerpoint/2010/main" val="4002277836"/>
              </p:ext>
            </p:extLst>
          </p:nvPr>
        </p:nvGraphicFramePr>
        <p:xfrm>
          <a:off x="719814" y="955675"/>
          <a:ext cx="10515600" cy="4820920"/>
        </p:xfrm>
        <a:graphic>
          <a:graphicData uri="http://schemas.openxmlformats.org/drawingml/2006/table">
            <a:tbl>
              <a:tblPr firstRow="1" bandRow="1">
                <a:tableStyleId>{073A0DAA-6AF3-43AB-8588-CEC1D06C72B9}</a:tableStyleId>
              </a:tblPr>
              <a:tblGrid>
                <a:gridCol w="2628900">
                  <a:extLst>
                    <a:ext uri="{9D8B030D-6E8A-4147-A177-3AD203B41FA5}">
                      <a16:colId xmlns="" xmlns:a16="http://schemas.microsoft.com/office/drawing/2014/main" val="1720516420"/>
                    </a:ext>
                  </a:extLst>
                </a:gridCol>
                <a:gridCol w="2628900">
                  <a:extLst>
                    <a:ext uri="{9D8B030D-6E8A-4147-A177-3AD203B41FA5}">
                      <a16:colId xmlns="" xmlns:a16="http://schemas.microsoft.com/office/drawing/2014/main" val="959144961"/>
                    </a:ext>
                  </a:extLst>
                </a:gridCol>
                <a:gridCol w="2628900">
                  <a:extLst>
                    <a:ext uri="{9D8B030D-6E8A-4147-A177-3AD203B41FA5}">
                      <a16:colId xmlns="" xmlns:a16="http://schemas.microsoft.com/office/drawing/2014/main" val="2321896873"/>
                    </a:ext>
                  </a:extLst>
                </a:gridCol>
                <a:gridCol w="2628900">
                  <a:extLst>
                    <a:ext uri="{9D8B030D-6E8A-4147-A177-3AD203B41FA5}">
                      <a16:colId xmlns="" xmlns:a16="http://schemas.microsoft.com/office/drawing/2014/main" val="1337521202"/>
                    </a:ext>
                  </a:extLst>
                </a:gridCol>
              </a:tblGrid>
              <a:tr h="370840">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558731071"/>
                  </a:ext>
                </a:extLst>
              </a:tr>
              <a:tr h="370840">
                <a:tc>
                  <a:txBody>
                    <a:bodyPr/>
                    <a:lstStyle/>
                    <a:p>
                      <a:r>
                        <a:rPr lang="en-GB" sz="1400" dirty="0"/>
                        <a:t>Renal Function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Known CKD level 4 or more (eGFR &lt;30ml/min)</a:t>
                      </a:r>
                    </a:p>
                    <a:p>
                      <a:endParaRPr lang="en-GB" sz="1400" b="1" dirty="0"/>
                    </a:p>
                    <a:p>
                      <a:r>
                        <a:rPr lang="en-GB" sz="1400" b="1" dirty="0"/>
                        <a:t>Known to diabetes renal service (optimise care and avoid duplication)</a:t>
                      </a:r>
                    </a:p>
                    <a:p>
                      <a:endParaRPr lang="en-GB" sz="1400" b="1" dirty="0"/>
                    </a:p>
                    <a:p>
                      <a:r>
                        <a:rPr lang="en-GB" sz="1400" b="1" dirty="0"/>
                        <a:t>Rapidly declining renal function (eGFR reduction &gt;15 ml/min/year)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Known CKD 3b (eGFR &lt;45ml/min)</a:t>
                      </a:r>
                    </a:p>
                    <a:p>
                      <a:endParaRPr lang="en-GB" sz="1400" b="1" dirty="0"/>
                    </a:p>
                    <a:p>
                      <a:r>
                        <a:rPr lang="en-GB" sz="1400" b="1" dirty="0"/>
                        <a:t>o</a:t>
                      </a:r>
                      <a:r>
                        <a:rPr lang="en-GB" sz="1400" b="1" dirty="0" smtClean="0"/>
                        <a:t>r</a:t>
                      </a:r>
                      <a:endParaRPr lang="en-GB" sz="1400" b="1" dirty="0"/>
                    </a:p>
                    <a:p>
                      <a:endParaRPr lang="en-GB" sz="1400" b="1" dirty="0"/>
                    </a:p>
                    <a:p>
                      <a:r>
                        <a:rPr lang="en-GB" sz="1400" b="1" dirty="0"/>
                        <a:t>Progressive albuminuria </a:t>
                      </a:r>
                      <a:endParaRPr lang="en-GB" sz="1400" b="1" dirty="0" smtClean="0"/>
                    </a:p>
                    <a:p>
                      <a:r>
                        <a:rPr lang="en-GB" sz="1400" b="1" dirty="0" smtClean="0"/>
                        <a:t>ACR </a:t>
                      </a:r>
                      <a:r>
                        <a:rPr lang="en-GB" sz="1400" b="1" dirty="0"/>
                        <a:t>&gt;</a:t>
                      </a:r>
                      <a:r>
                        <a:rPr lang="en-GB" sz="1400" b="1" dirty="0" smtClean="0"/>
                        <a:t>30 mg/</a:t>
                      </a:r>
                      <a:r>
                        <a:rPr lang="en-GB" sz="1400" b="1" dirty="0" err="1" smtClean="0"/>
                        <a:t>mol</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3882936491"/>
                  </a:ext>
                </a:extLst>
              </a:tr>
              <a:tr h="370840">
                <a:tc>
                  <a:txBody>
                    <a:bodyPr/>
                    <a:lstStyle/>
                    <a:p>
                      <a:r>
                        <a:rPr lang="en-GB" sz="1400" dirty="0"/>
                        <a:t>Risk of admission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Admission in the last 12 months with </a:t>
                      </a:r>
                    </a:p>
                    <a:p>
                      <a:pPr marL="285750" indent="-285750">
                        <a:buFont typeface="Arial" panose="020B0604020202020204" pitchFamily="34" charset="0"/>
                        <a:buChar char="•"/>
                      </a:pPr>
                      <a:r>
                        <a:rPr lang="en-GB" sz="1400" b="1" dirty="0"/>
                        <a:t>Unstable glucose (DKA/HHS or hypoglycaemia)</a:t>
                      </a:r>
                    </a:p>
                    <a:p>
                      <a:pPr marL="285750" indent="-285750">
                        <a:buFont typeface="Arial" panose="020B0604020202020204" pitchFamily="34" charset="0"/>
                        <a:buChar char="•"/>
                      </a:pPr>
                      <a:r>
                        <a:rPr lang="en-GB" sz="1400" b="1" dirty="0"/>
                        <a:t>Cardiovascular ds</a:t>
                      </a:r>
                    </a:p>
                    <a:p>
                      <a:pPr marL="285750" indent="-285750">
                        <a:buFont typeface="Arial" panose="020B0604020202020204" pitchFamily="34" charset="0"/>
                        <a:buChar char="•"/>
                      </a:pPr>
                      <a:r>
                        <a:rPr lang="en-GB" sz="1400" b="1" dirty="0"/>
                        <a:t>Cerebrovascular ds</a:t>
                      </a:r>
                    </a:p>
                    <a:p>
                      <a:pPr marL="285750" indent="-285750">
                        <a:buFont typeface="Arial" panose="020B0604020202020204" pitchFamily="34" charset="0"/>
                        <a:buChar char="•"/>
                      </a:pPr>
                      <a:endParaRPr lang="en-GB" sz="1400" b="1" dirty="0"/>
                    </a:p>
                    <a:p>
                      <a:pPr marL="0" indent="0">
                        <a:buFont typeface="Arial" panose="020B0604020202020204" pitchFamily="34" charset="0"/>
                        <a:buNone/>
                      </a:pPr>
                      <a:r>
                        <a:rPr lang="en-GB" sz="1400" b="1" dirty="0"/>
                        <a:t>Admission with unrelated condition where hypoglycaemia was a major factor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Those with frailty/cognitive impairment needing additional support from their diabetes teams.</a:t>
                      </a:r>
                    </a:p>
                    <a:p>
                      <a:endParaRPr lang="en-GB" sz="1400" b="1" dirty="0"/>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68016366"/>
                  </a:ext>
                </a:extLst>
              </a:tr>
            </a:tbl>
          </a:graphicData>
        </a:graphic>
      </p:graphicFrame>
      <p:sp>
        <p:nvSpPr>
          <p:cNvPr id="6" name="Footer Placeholder 5">
            <a:extLst>
              <a:ext uri="{FF2B5EF4-FFF2-40B4-BE49-F238E27FC236}">
                <a16:creationId xmlns="" xmlns:a16="http://schemas.microsoft.com/office/drawing/2014/main" id="{65F16B86-1A3D-4A03-8356-A628689ADE97}"/>
              </a:ext>
            </a:extLst>
          </p:cNvPr>
          <p:cNvSpPr>
            <a:spLocks noGrp="1"/>
          </p:cNvSpPr>
          <p:nvPr>
            <p:ph type="ftr" sz="quarter" idx="11"/>
          </p:nvPr>
        </p:nvSpPr>
        <p:spPr>
          <a:xfrm>
            <a:off x="262393" y="6492875"/>
            <a:ext cx="7891007" cy="228600"/>
          </a:xfrm>
        </p:spPr>
        <p:txBody>
          <a:bodyPr/>
          <a:lstStyle/>
          <a:p>
            <a:pPr>
              <a:defRPr/>
            </a:pPr>
            <a:r>
              <a:rPr lang="en-GB" dirty="0">
                <a:solidFill>
                  <a:prstClr val="black">
                    <a:tint val="75000"/>
                  </a:prstClr>
                </a:solidFill>
              </a:rPr>
              <a:t>https://abcd.care/sites/abcd.care/files/site_uploads/Resources/COVID-19/ABCD-Recovery-Guidance-2020-06-23.pdf</a:t>
            </a:r>
          </a:p>
        </p:txBody>
      </p:sp>
    </p:spTree>
    <p:extLst>
      <p:ext uri="{BB962C8B-B14F-4D97-AF65-F5344CB8AC3E}">
        <p14:creationId xmlns:p14="http://schemas.microsoft.com/office/powerpoint/2010/main" val="340485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41884-20B5-421C-B162-8B703DF05035}"/>
              </a:ext>
            </a:extLst>
          </p:cNvPr>
          <p:cNvSpPr>
            <a:spLocks noGrp="1"/>
          </p:cNvSpPr>
          <p:nvPr>
            <p:ph type="title"/>
          </p:nvPr>
        </p:nvSpPr>
        <p:spPr>
          <a:xfrm>
            <a:off x="838200" y="-88100"/>
            <a:ext cx="10515600" cy="1325563"/>
          </a:xfrm>
        </p:spPr>
        <p:txBody>
          <a:bodyPr>
            <a:normAutofit/>
          </a:bodyPr>
          <a:lstStyle/>
          <a:p>
            <a:r>
              <a:rPr lang="en-GB" sz="3600" b="1" dirty="0"/>
              <a:t>ABCD Recovery Guidance (June 2020) </a:t>
            </a:r>
          </a:p>
        </p:txBody>
      </p:sp>
      <p:graphicFrame>
        <p:nvGraphicFramePr>
          <p:cNvPr id="4" name="Table 4">
            <a:extLst>
              <a:ext uri="{FF2B5EF4-FFF2-40B4-BE49-F238E27FC236}">
                <a16:creationId xmlns="" xmlns:a16="http://schemas.microsoft.com/office/drawing/2014/main" id="{A77A9A0E-243A-42ED-BF39-55B4CF504D5B}"/>
              </a:ext>
            </a:extLst>
          </p:cNvPr>
          <p:cNvGraphicFramePr>
            <a:graphicFrameLocks noGrp="1"/>
          </p:cNvGraphicFramePr>
          <p:nvPr>
            <p:ph idx="1"/>
            <p:extLst>
              <p:ext uri="{D42A27DB-BD31-4B8C-83A1-F6EECF244321}">
                <p14:modId xmlns:p14="http://schemas.microsoft.com/office/powerpoint/2010/main" val="2749470676"/>
              </p:ext>
            </p:extLst>
          </p:nvPr>
        </p:nvGraphicFramePr>
        <p:xfrm>
          <a:off x="719814" y="1143635"/>
          <a:ext cx="10515600" cy="2047240"/>
        </p:xfrm>
        <a:graphic>
          <a:graphicData uri="http://schemas.openxmlformats.org/drawingml/2006/table">
            <a:tbl>
              <a:tblPr firstRow="1" bandRow="1">
                <a:tableStyleId>{073A0DAA-6AF3-43AB-8588-CEC1D06C72B9}</a:tableStyleId>
              </a:tblPr>
              <a:tblGrid>
                <a:gridCol w="2628900">
                  <a:extLst>
                    <a:ext uri="{9D8B030D-6E8A-4147-A177-3AD203B41FA5}">
                      <a16:colId xmlns="" xmlns:a16="http://schemas.microsoft.com/office/drawing/2014/main" val="1720516420"/>
                    </a:ext>
                  </a:extLst>
                </a:gridCol>
                <a:gridCol w="2628900">
                  <a:extLst>
                    <a:ext uri="{9D8B030D-6E8A-4147-A177-3AD203B41FA5}">
                      <a16:colId xmlns="" xmlns:a16="http://schemas.microsoft.com/office/drawing/2014/main" val="959144961"/>
                    </a:ext>
                  </a:extLst>
                </a:gridCol>
                <a:gridCol w="2628900">
                  <a:extLst>
                    <a:ext uri="{9D8B030D-6E8A-4147-A177-3AD203B41FA5}">
                      <a16:colId xmlns="" xmlns:a16="http://schemas.microsoft.com/office/drawing/2014/main" val="2321896873"/>
                    </a:ext>
                  </a:extLst>
                </a:gridCol>
                <a:gridCol w="2628900">
                  <a:extLst>
                    <a:ext uri="{9D8B030D-6E8A-4147-A177-3AD203B41FA5}">
                      <a16:colId xmlns="" xmlns:a16="http://schemas.microsoft.com/office/drawing/2014/main" val="1337521202"/>
                    </a:ext>
                  </a:extLst>
                </a:gridCol>
              </a:tblGrid>
              <a:tr h="370840">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400" b="1" dirty="0">
                          <a:solidFill>
                            <a:schemeClr val="tx1"/>
                          </a:solidFill>
                        </a:rPr>
                        <a:t>Amber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400" b="1" dirty="0">
                          <a:solidFill>
                            <a:schemeClr val="tx1"/>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558731071"/>
                  </a:ext>
                </a:extLst>
              </a:tr>
              <a:tr h="370840">
                <a:tc>
                  <a:txBody>
                    <a:bodyPr/>
                    <a:lstStyle/>
                    <a:p>
                      <a:r>
                        <a:rPr lang="en-GB" sz="1400" b="1" dirty="0"/>
                        <a:t>Diabetes Foot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Known active diabetes foot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Known high risk foot disease not known to podiatry services</a:t>
                      </a:r>
                      <a:r>
                        <a:rPr lang="en-GB" sz="1400" b="1" dirty="0" smtClean="0"/>
                        <a:t>.</a:t>
                      </a:r>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r>
                        <a:rPr lang="en-GB" sz="1400" b="1" dirty="0"/>
                        <a:t>No known diabetes foot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3882936491"/>
                  </a:ext>
                </a:extLst>
              </a:tr>
              <a:tr h="370840">
                <a:tc>
                  <a:txBody>
                    <a:bodyPr/>
                    <a:lstStyle/>
                    <a:p>
                      <a:r>
                        <a:rPr lang="en-GB" sz="1400" b="1" dirty="0"/>
                        <a:t>Other factors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t>Planning pregnancy in next 6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r>
                        <a:rPr lang="en-GB" sz="1400" b="1" dirty="0"/>
                        <a:t>Young patient (age &lt;40yrs) with T1D or T2D with known early complications</a:t>
                      </a:r>
                    </a:p>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c>
                  <a:txBody>
                    <a:bodyPr/>
                    <a:lstStyle/>
                    <a:p>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tcPr>
                </a:tc>
                <a:extLst>
                  <a:ext uri="{0D108BD9-81ED-4DB2-BD59-A6C34878D82A}">
                    <a16:rowId xmlns="" xmlns:a16="http://schemas.microsoft.com/office/drawing/2014/main" val="468016366"/>
                  </a:ext>
                </a:extLst>
              </a:tr>
            </a:tbl>
          </a:graphicData>
        </a:graphic>
      </p:graphicFrame>
      <p:sp>
        <p:nvSpPr>
          <p:cNvPr id="6" name="Footer Placeholder 5">
            <a:extLst>
              <a:ext uri="{FF2B5EF4-FFF2-40B4-BE49-F238E27FC236}">
                <a16:creationId xmlns="" xmlns:a16="http://schemas.microsoft.com/office/drawing/2014/main" id="{65F16B86-1A3D-4A03-8356-A628689ADE97}"/>
              </a:ext>
            </a:extLst>
          </p:cNvPr>
          <p:cNvSpPr>
            <a:spLocks noGrp="1"/>
          </p:cNvSpPr>
          <p:nvPr>
            <p:ph type="ftr" sz="quarter" idx="11"/>
          </p:nvPr>
        </p:nvSpPr>
        <p:spPr>
          <a:xfrm>
            <a:off x="262393" y="6492875"/>
            <a:ext cx="7891007" cy="228600"/>
          </a:xfrm>
        </p:spPr>
        <p:txBody>
          <a:bodyPr/>
          <a:lstStyle/>
          <a:p>
            <a:pPr>
              <a:defRPr/>
            </a:pPr>
            <a:r>
              <a:rPr lang="en-GB" dirty="0">
                <a:solidFill>
                  <a:prstClr val="black">
                    <a:tint val="75000"/>
                  </a:prstClr>
                </a:solidFill>
              </a:rPr>
              <a:t>https://abcd.care/sites/abcd.care/files/site_uploads/Resources/COVID-19/ABCD-Recovery-Guidance-2020-06-23.pdf</a:t>
            </a:r>
          </a:p>
        </p:txBody>
      </p:sp>
      <p:sp>
        <p:nvSpPr>
          <p:cNvPr id="5" name="TextBox 4">
            <a:extLst>
              <a:ext uri="{FF2B5EF4-FFF2-40B4-BE49-F238E27FC236}">
                <a16:creationId xmlns="" xmlns:a16="http://schemas.microsoft.com/office/drawing/2014/main" id="{13812F4A-9B8F-49F7-9B86-273B6A4C8DDE}"/>
              </a:ext>
            </a:extLst>
          </p:cNvPr>
          <p:cNvSpPr txBox="1"/>
          <p:nvPr/>
        </p:nvSpPr>
        <p:spPr>
          <a:xfrm>
            <a:off x="702058" y="3306121"/>
            <a:ext cx="10515600" cy="2862322"/>
          </a:xfrm>
          <a:prstGeom prst="rect">
            <a:avLst/>
          </a:prstGeom>
          <a:noFill/>
        </p:spPr>
        <p:txBody>
          <a:bodyPr wrap="square" rtlCol="0">
            <a:spAutoFit/>
          </a:bodyPr>
          <a:lstStyle/>
          <a:p>
            <a:pPr>
              <a:defRPr/>
            </a:pPr>
            <a:r>
              <a:rPr lang="en-GB" dirty="0">
                <a:solidFill>
                  <a:prstClr val="black"/>
                </a:solidFill>
              </a:rPr>
              <a:t>Wales recommendations for Triage of people with diabetes post COVID Aug 2020 includes above and additional points:</a:t>
            </a:r>
          </a:p>
          <a:p>
            <a:pPr>
              <a:defRPr/>
            </a:pPr>
            <a:endParaRPr lang="en-GB" b="1" dirty="0">
              <a:solidFill>
                <a:srgbClr val="FF0000"/>
              </a:solidFill>
            </a:endParaRPr>
          </a:p>
          <a:p>
            <a:pPr>
              <a:defRPr/>
            </a:pPr>
            <a:r>
              <a:rPr lang="en-GB" b="1" dirty="0">
                <a:solidFill>
                  <a:srgbClr val="FF0000"/>
                </a:solidFill>
              </a:rPr>
              <a:t>Red:</a:t>
            </a:r>
          </a:p>
          <a:p>
            <a:pPr>
              <a:defRPr/>
            </a:pPr>
            <a:r>
              <a:rPr lang="en-GB" dirty="0">
                <a:solidFill>
                  <a:prstClr val="black"/>
                </a:solidFill>
              </a:rPr>
              <a:t>Eating disorders, serious mental health issues, Newly diagnosed T1 and T2 diagnosis, Vulnerable groups such as the homeless and those needing glucose optimisation pre –surgery</a:t>
            </a:r>
          </a:p>
          <a:p>
            <a:pPr>
              <a:defRPr/>
            </a:pPr>
            <a:endParaRPr lang="en-GB" dirty="0">
              <a:solidFill>
                <a:prstClr val="black"/>
              </a:solidFill>
            </a:endParaRPr>
          </a:p>
          <a:p>
            <a:pPr>
              <a:defRPr/>
            </a:pPr>
            <a:r>
              <a:rPr lang="en-GB" b="1" dirty="0">
                <a:solidFill>
                  <a:srgbClr val="FFC000"/>
                </a:solidFill>
              </a:rPr>
              <a:t>Amber:</a:t>
            </a:r>
          </a:p>
          <a:p>
            <a:pPr>
              <a:defRPr/>
            </a:pPr>
            <a:r>
              <a:rPr lang="en-GB" dirty="0">
                <a:solidFill>
                  <a:prstClr val="black"/>
                </a:solidFill>
              </a:rPr>
              <a:t>Patients 16-25yrs, Patients with no diabetes review in last 18months, People with a body mass index greater than 30kg/m</a:t>
            </a:r>
            <a:r>
              <a:rPr lang="en-GB" sz="1000" u="sng" dirty="0">
                <a:solidFill>
                  <a:prstClr val="black"/>
                </a:solidFill>
              </a:rPr>
              <a:t>2</a:t>
            </a:r>
            <a:r>
              <a:rPr lang="en-GB" dirty="0">
                <a:solidFill>
                  <a:prstClr val="black"/>
                </a:solidFill>
              </a:rPr>
              <a:t> and People in BAME groups.</a:t>
            </a:r>
          </a:p>
        </p:txBody>
      </p:sp>
    </p:spTree>
    <p:extLst>
      <p:ext uri="{BB962C8B-B14F-4D97-AF65-F5344CB8AC3E}">
        <p14:creationId xmlns:p14="http://schemas.microsoft.com/office/powerpoint/2010/main" val="357959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6246" y="6059606"/>
            <a:ext cx="622712" cy="69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06455" y="1752605"/>
            <a:ext cx="4102290" cy="4693593"/>
          </a:xfrm>
          <a:prstGeom prst="rect">
            <a:avLst/>
          </a:prstGeom>
          <a:noFill/>
        </p:spPr>
        <p:txBody>
          <a:bodyPr wrap="square" rtlCol="0">
            <a:spAutoFit/>
          </a:bodyPr>
          <a:lstStyle/>
          <a:p>
            <a:pPr marL="285750" indent="-285750">
              <a:buFont typeface="Arial" panose="020B0604020202020204" pitchFamily="34" charset="0"/>
              <a:buChar char="•"/>
              <a:defRPr/>
            </a:pPr>
            <a:r>
              <a:rPr lang="en-GB" b="1" dirty="0">
                <a:solidFill>
                  <a:srgbClr val="C00000"/>
                </a:solidFill>
              </a:rPr>
              <a:t>Primary Care Referral: </a:t>
            </a:r>
            <a:r>
              <a:rPr lang="en-GB" dirty="0">
                <a:solidFill>
                  <a:prstClr val="black"/>
                </a:solidFill>
              </a:rPr>
              <a:t>All dependent of level of resources and expertise </a:t>
            </a:r>
          </a:p>
          <a:p>
            <a:pPr marL="285750" indent="-285750">
              <a:buFont typeface="Arial" panose="020B0604020202020204" pitchFamily="34" charset="0"/>
              <a:buChar char="•"/>
              <a:defRPr/>
            </a:pPr>
            <a:endParaRPr lang="en-GB" dirty="0">
              <a:solidFill>
                <a:prstClr val="black"/>
              </a:solidFill>
            </a:endParaRPr>
          </a:p>
          <a:p>
            <a:pPr marL="742950" lvl="1" indent="-285750">
              <a:buFont typeface="Arial" panose="020B0604020202020204" pitchFamily="34" charset="0"/>
              <a:buChar char="•"/>
              <a:defRPr/>
            </a:pPr>
            <a:r>
              <a:rPr lang="en-GB" dirty="0">
                <a:solidFill>
                  <a:prstClr val="black"/>
                </a:solidFill>
              </a:rPr>
              <a:t>Early Referral</a:t>
            </a:r>
          </a:p>
          <a:p>
            <a:pPr marL="742950" lvl="1" indent="-285750">
              <a:buFont typeface="Arial" panose="020B0604020202020204" pitchFamily="34" charset="0"/>
              <a:buChar char="•"/>
              <a:defRPr/>
            </a:pPr>
            <a:r>
              <a:rPr lang="en-GB" dirty="0">
                <a:solidFill>
                  <a:prstClr val="black"/>
                </a:solidFill>
              </a:rPr>
              <a:t>Referred may not be required</a:t>
            </a:r>
          </a:p>
          <a:p>
            <a:pPr marL="742950" lvl="1" indent="-285750">
              <a:buFont typeface="Arial" panose="020B0604020202020204" pitchFamily="34" charset="0"/>
              <a:buChar char="•"/>
              <a:defRPr/>
            </a:pPr>
            <a:r>
              <a:rPr lang="en-GB" dirty="0">
                <a:solidFill>
                  <a:prstClr val="black"/>
                </a:solidFill>
              </a:rPr>
              <a:t>Referral normally not needed</a:t>
            </a:r>
          </a:p>
          <a:p>
            <a:pPr marL="742950" lvl="1"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lang="en-GB" b="1" dirty="0">
                <a:solidFill>
                  <a:srgbClr val="C00000"/>
                </a:solidFill>
              </a:rPr>
              <a:t>Secondary Care Referral: </a:t>
            </a:r>
            <a:r>
              <a:rPr lang="en-GB" dirty="0">
                <a:solidFill>
                  <a:prstClr val="black"/>
                </a:solidFill>
              </a:rPr>
              <a:t>All dependent on diabetes care expertise</a:t>
            </a:r>
          </a:p>
          <a:p>
            <a:pPr>
              <a:defRPr/>
            </a:pPr>
            <a:r>
              <a:rPr lang="en-GB" dirty="0">
                <a:solidFill>
                  <a:prstClr val="black"/>
                </a:solidFill>
              </a:rPr>
              <a:t> </a:t>
            </a:r>
          </a:p>
          <a:p>
            <a:pPr marL="742950" lvl="1" indent="-285750">
              <a:buFont typeface="Arial" panose="020B0604020202020204" pitchFamily="34" charset="0"/>
              <a:buChar char="•"/>
              <a:defRPr/>
            </a:pPr>
            <a:r>
              <a:rPr lang="en-GB" dirty="0">
                <a:solidFill>
                  <a:prstClr val="black"/>
                </a:solidFill>
              </a:rPr>
              <a:t>Early Referral</a:t>
            </a:r>
          </a:p>
          <a:p>
            <a:pPr marL="742950" lvl="1" indent="-285750">
              <a:buFont typeface="Arial" panose="020B0604020202020204" pitchFamily="34" charset="0"/>
              <a:buChar char="•"/>
              <a:defRPr/>
            </a:pPr>
            <a:r>
              <a:rPr lang="en-GB" dirty="0">
                <a:solidFill>
                  <a:prstClr val="black"/>
                </a:solidFill>
              </a:rPr>
              <a:t>Referred may not be required</a:t>
            </a:r>
          </a:p>
          <a:p>
            <a:pPr marL="742950" lvl="1" indent="-285750">
              <a:buFont typeface="Arial" panose="020B0604020202020204" pitchFamily="34" charset="0"/>
              <a:buChar char="•"/>
              <a:defRPr/>
            </a:pPr>
            <a:r>
              <a:rPr lang="en-GB" dirty="0">
                <a:solidFill>
                  <a:prstClr val="black"/>
                </a:solidFill>
              </a:rPr>
              <a:t>Referral normally not needed</a:t>
            </a:r>
          </a:p>
          <a:p>
            <a:pPr marL="742950" lvl="1"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sz="1100" b="1" dirty="0">
              <a:solidFill>
                <a:srgbClr val="C00000"/>
              </a:solidFil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endParaRPr>
          </a:p>
        </p:txBody>
      </p:sp>
      <p:sp>
        <p:nvSpPr>
          <p:cNvPr id="8" name="Title 1"/>
          <p:cNvSpPr txBox="1">
            <a:spLocks/>
          </p:cNvSpPr>
          <p:nvPr/>
        </p:nvSpPr>
        <p:spPr>
          <a:xfrm>
            <a:off x="2057400" y="152400"/>
            <a:ext cx="304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rPr>
              <a:t>Diabetes Care</a:t>
            </a:r>
            <a:br>
              <a:rPr lang="en-US" sz="2400" b="1" dirty="0">
                <a:solidFill>
                  <a:srgbClr val="C00000"/>
                </a:solidFill>
              </a:rPr>
            </a:br>
            <a:r>
              <a:rPr lang="en-US" sz="2400" b="1" dirty="0">
                <a:solidFill>
                  <a:srgbClr val="C00000"/>
                </a:solidFill>
              </a:rPr>
              <a:t>Referral Criteria</a:t>
            </a:r>
            <a:r>
              <a:rPr lang="en-US" sz="2000" b="1" dirty="0">
                <a:solidFill>
                  <a:srgbClr val="C00000"/>
                </a:solidFill>
              </a:rPr>
              <a:t/>
            </a:r>
            <a:br>
              <a:rPr lang="en-US" sz="2000" b="1" dirty="0">
                <a:solidFill>
                  <a:srgbClr val="C00000"/>
                </a:solidFill>
              </a:rPr>
            </a:br>
            <a:r>
              <a:rPr lang="en-US" sz="1200" dirty="0">
                <a:solidFill>
                  <a:prstClr val="black"/>
                </a:solidFill>
                <a:effectLst>
                  <a:outerShdw blurRad="38100" dist="38100" dir="2700000" algn="tl">
                    <a:srgbClr val="000000">
                      <a:alpha val="43137"/>
                    </a:srgbClr>
                  </a:outerShdw>
                </a:effectLst>
              </a:rPr>
              <a:t>A Safety “Checklist”, </a:t>
            </a:r>
            <a:r>
              <a:rPr lang="en-GB" sz="1200" dirty="0">
                <a:solidFill>
                  <a:prstClr val="black"/>
                </a:solidFill>
                <a:effectLst>
                  <a:outerShdw blurRad="38100" dist="38100" dir="2700000" algn="tl">
                    <a:srgbClr val="000000">
                      <a:alpha val="43137"/>
                    </a:srgbClr>
                  </a:outerShdw>
                </a:effectLst>
                <a:latin typeface="Frutiger 55 Roman" pitchFamily="34" charset="0"/>
              </a:rPr>
              <a:t>Patient-Centred, Multi-Professional, Evidence-based Approach</a:t>
            </a:r>
            <a:r>
              <a:rPr lang="en-US" sz="1200" dirty="0">
                <a:solidFill>
                  <a:prstClr val="black"/>
                </a:solidFill>
                <a:effectLst>
                  <a:outerShdw blurRad="38100" dist="38100" dir="2700000" algn="tl">
                    <a:srgbClr val="000000">
                      <a:alpha val="43137"/>
                    </a:srgbClr>
                  </a:outerShdw>
                </a:effectLst>
              </a:rPr>
              <a:t> </a:t>
            </a:r>
            <a:r>
              <a:rPr lang="en-GB" sz="1200" b="1" dirty="0">
                <a:solidFill>
                  <a:prstClr val="white"/>
                </a:solidFill>
                <a:effectLst>
                  <a:outerShdw blurRad="38100" dist="38100" dir="2700000" algn="tl">
                    <a:srgbClr val="000000">
                      <a:alpha val="43137"/>
                    </a:srgbClr>
                  </a:outerShdw>
                </a:effectLst>
                <a:cs typeface="Times New Roman" pitchFamily="18" charset="0"/>
              </a:rPr>
              <a:t/>
            </a:r>
            <a:br>
              <a:rPr lang="en-GB" sz="1200" b="1" dirty="0">
                <a:solidFill>
                  <a:prstClr val="white"/>
                </a:solidFill>
                <a:effectLst>
                  <a:outerShdw blurRad="38100" dist="38100" dir="2700000" algn="tl">
                    <a:srgbClr val="000000">
                      <a:alpha val="43137"/>
                    </a:srgbClr>
                  </a:outerShdw>
                </a:effectLst>
                <a:cs typeface="Times New Roman" pitchFamily="18" charset="0"/>
              </a:rPr>
            </a:br>
            <a:r>
              <a:rPr lang="en-GB" sz="2000" dirty="0">
                <a:solidFill>
                  <a:prstClr val="black"/>
                </a:solidFill>
              </a:rPr>
              <a:t> </a:t>
            </a:r>
            <a:endParaRPr lang="en-GB" sz="2800" dirty="0">
              <a:solidFill>
                <a:prstClr val="black"/>
              </a:solidFill>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7" y="135340"/>
            <a:ext cx="4649185" cy="66012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185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C6C2EF9-C3C1-41C1-ACAB-5AF7A1706EF6}"/>
              </a:ext>
            </a:extLst>
          </p:cNvPr>
          <p:cNvSpPr/>
          <p:nvPr/>
        </p:nvSpPr>
        <p:spPr>
          <a:xfrm>
            <a:off x="179510" y="618973"/>
            <a:ext cx="3185733" cy="59014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endParaRPr>
          </a:p>
        </p:txBody>
      </p:sp>
      <p:sp>
        <p:nvSpPr>
          <p:cNvPr id="9" name="TextBox 8">
            <a:extLst>
              <a:ext uri="{FF2B5EF4-FFF2-40B4-BE49-F238E27FC236}">
                <a16:creationId xmlns="" xmlns:a16="http://schemas.microsoft.com/office/drawing/2014/main" id="{74510338-D536-421B-8DF7-AFD12318DAAA}"/>
              </a:ext>
            </a:extLst>
          </p:cNvPr>
          <p:cNvSpPr txBox="1"/>
          <p:nvPr/>
        </p:nvSpPr>
        <p:spPr>
          <a:xfrm>
            <a:off x="2429814" y="60973"/>
            <a:ext cx="7332372" cy="369332"/>
          </a:xfrm>
          <a:prstGeom prst="rect">
            <a:avLst/>
          </a:prstGeom>
          <a:noFill/>
        </p:spPr>
        <p:txBody>
          <a:bodyPr wrap="square" rtlCol="0">
            <a:spAutoFit/>
          </a:bodyPr>
          <a:lstStyle/>
          <a:p>
            <a:pPr algn="ctr">
              <a:defRPr/>
            </a:pPr>
            <a:r>
              <a:rPr lang="en-GB" b="1" dirty="0">
                <a:solidFill>
                  <a:prstClr val="black"/>
                </a:solidFill>
              </a:rPr>
              <a:t>C+V Guidance for Primary Care Diabetes Prioritisation and Remote Reviews</a:t>
            </a:r>
          </a:p>
        </p:txBody>
      </p:sp>
      <p:sp>
        <p:nvSpPr>
          <p:cNvPr id="23" name="TextBox 22">
            <a:extLst>
              <a:ext uri="{FF2B5EF4-FFF2-40B4-BE49-F238E27FC236}">
                <a16:creationId xmlns="" xmlns:a16="http://schemas.microsoft.com/office/drawing/2014/main" id="{B49BA211-755B-4691-9095-3FBE1FA49791}"/>
              </a:ext>
            </a:extLst>
          </p:cNvPr>
          <p:cNvSpPr txBox="1"/>
          <p:nvPr/>
        </p:nvSpPr>
        <p:spPr>
          <a:xfrm>
            <a:off x="10243524" y="54367"/>
            <a:ext cx="1899711" cy="276999"/>
          </a:xfrm>
          <a:prstGeom prst="rect">
            <a:avLst/>
          </a:prstGeom>
          <a:noFill/>
        </p:spPr>
        <p:txBody>
          <a:bodyPr wrap="square" rtlCol="0">
            <a:spAutoFit/>
          </a:bodyPr>
          <a:lstStyle/>
          <a:p>
            <a:pPr>
              <a:defRPr/>
            </a:pPr>
            <a:r>
              <a:rPr lang="en-GB" sz="1200" dirty="0">
                <a:solidFill>
                  <a:prstClr val="black"/>
                </a:solidFill>
              </a:rPr>
              <a:t>Dr Sarah Davies May 2020</a:t>
            </a:r>
          </a:p>
        </p:txBody>
      </p:sp>
      <p:sp>
        <p:nvSpPr>
          <p:cNvPr id="3" name="TextBox 2">
            <a:extLst>
              <a:ext uri="{FF2B5EF4-FFF2-40B4-BE49-F238E27FC236}">
                <a16:creationId xmlns="" xmlns:a16="http://schemas.microsoft.com/office/drawing/2014/main" id="{89F0680D-A8F0-4A92-BBB9-8E4F756E2077}"/>
              </a:ext>
            </a:extLst>
          </p:cNvPr>
          <p:cNvSpPr txBox="1"/>
          <p:nvPr/>
        </p:nvSpPr>
        <p:spPr>
          <a:xfrm>
            <a:off x="968245" y="673729"/>
            <a:ext cx="1608261" cy="369332"/>
          </a:xfrm>
          <a:prstGeom prst="rect">
            <a:avLst/>
          </a:prstGeom>
          <a:noFill/>
        </p:spPr>
        <p:txBody>
          <a:bodyPr wrap="none" rtlCol="0">
            <a:spAutoFit/>
          </a:bodyPr>
          <a:lstStyle/>
          <a:p>
            <a:pPr algn="ctr">
              <a:defRPr/>
            </a:pPr>
            <a:r>
              <a:rPr lang="en-GB" b="1" u="sng" dirty="0">
                <a:solidFill>
                  <a:prstClr val="black"/>
                </a:solidFill>
              </a:rPr>
              <a:t>Patient Groups</a:t>
            </a:r>
          </a:p>
        </p:txBody>
      </p:sp>
      <p:sp>
        <p:nvSpPr>
          <p:cNvPr id="36" name="TextBox 35">
            <a:extLst>
              <a:ext uri="{FF2B5EF4-FFF2-40B4-BE49-F238E27FC236}">
                <a16:creationId xmlns="" xmlns:a16="http://schemas.microsoft.com/office/drawing/2014/main" id="{915CC50F-09B3-4FBA-9C7D-ECF9B416F86C}"/>
              </a:ext>
            </a:extLst>
          </p:cNvPr>
          <p:cNvSpPr txBox="1"/>
          <p:nvPr/>
        </p:nvSpPr>
        <p:spPr>
          <a:xfrm>
            <a:off x="3606835" y="988304"/>
            <a:ext cx="3270496" cy="1681967"/>
          </a:xfrm>
          <a:prstGeom prst="rect">
            <a:avLst/>
          </a:prstGeom>
          <a:solidFill>
            <a:srgbClr val="FF7C80"/>
          </a:solid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a:spcBef>
                <a:spcPct val="0"/>
              </a:spcBef>
              <a:defRPr/>
            </a:pPr>
            <a:r>
              <a:rPr lang="en-GB" sz="1600" b="1" dirty="0">
                <a:solidFill>
                  <a:prstClr val="white"/>
                </a:solidFill>
              </a:rPr>
              <a:t>Patients where benefit of a F2F visit outweighs risk</a:t>
            </a:r>
          </a:p>
          <a:p>
            <a:pPr algn="ctr" defTabSz="466725">
              <a:lnSpc>
                <a:spcPct val="90000"/>
              </a:lnSpc>
              <a:spcBef>
                <a:spcPct val="0"/>
              </a:spcBef>
              <a:spcAft>
                <a:spcPct val="35000"/>
              </a:spcAft>
              <a:defRPr/>
            </a:pPr>
            <a:endParaRPr lang="en-GB" sz="1100" b="1" i="1" dirty="0">
              <a:solidFill>
                <a:prstClr val="white"/>
              </a:solidFill>
            </a:endParaRPr>
          </a:p>
          <a:p>
            <a:pPr algn="ctr" defTabSz="466725">
              <a:lnSpc>
                <a:spcPct val="90000"/>
              </a:lnSpc>
              <a:spcBef>
                <a:spcPct val="0"/>
              </a:spcBef>
              <a:spcAft>
                <a:spcPct val="35000"/>
              </a:spcAft>
              <a:defRPr/>
            </a:pPr>
            <a:r>
              <a:rPr lang="en-GB" sz="1100" b="1" i="1" dirty="0">
                <a:solidFill>
                  <a:prstClr val="white"/>
                </a:solidFill>
              </a:rPr>
              <a:t>Consider</a:t>
            </a:r>
            <a:r>
              <a:rPr lang="en-GB" sz="1100" dirty="0">
                <a:solidFill>
                  <a:prstClr val="white"/>
                </a:solidFill>
              </a:rPr>
              <a:t> single visit to surgery for practical assessments: HBA1c, U+Es, ACR, BP, weight, foot check</a:t>
            </a:r>
          </a:p>
          <a:p>
            <a:pPr algn="ctr" defTabSz="466725">
              <a:lnSpc>
                <a:spcPct val="90000"/>
              </a:lnSpc>
              <a:spcBef>
                <a:spcPct val="0"/>
              </a:spcBef>
              <a:spcAft>
                <a:spcPct val="35000"/>
              </a:spcAft>
              <a:defRPr/>
            </a:pPr>
            <a:endParaRPr lang="en-GB" sz="1100" dirty="0">
              <a:solidFill>
                <a:prstClr val="white"/>
              </a:solidFill>
            </a:endParaRPr>
          </a:p>
          <a:p>
            <a:pPr algn="ctr" defTabSz="466725">
              <a:lnSpc>
                <a:spcPct val="90000"/>
              </a:lnSpc>
              <a:spcBef>
                <a:spcPct val="0"/>
              </a:spcBef>
              <a:spcAft>
                <a:spcPct val="35000"/>
              </a:spcAft>
              <a:defRPr/>
            </a:pPr>
            <a:r>
              <a:rPr lang="en-GB" sz="1100" dirty="0">
                <a:solidFill>
                  <a:prstClr val="white"/>
                </a:solidFill>
              </a:rPr>
              <a:t>Remote consultation with results</a:t>
            </a:r>
            <a:endParaRPr lang="en-GB" sz="1200" dirty="0">
              <a:solidFill>
                <a:prstClr val="white"/>
              </a:solidFill>
            </a:endParaRPr>
          </a:p>
        </p:txBody>
      </p:sp>
      <p:sp>
        <p:nvSpPr>
          <p:cNvPr id="30" name="TextBox 29">
            <a:extLst>
              <a:ext uri="{FF2B5EF4-FFF2-40B4-BE49-F238E27FC236}">
                <a16:creationId xmlns="" xmlns:a16="http://schemas.microsoft.com/office/drawing/2014/main" id="{D58F425B-10C6-437C-9832-E2C2D5152B9C}"/>
              </a:ext>
            </a:extLst>
          </p:cNvPr>
          <p:cNvSpPr txBox="1"/>
          <p:nvPr/>
        </p:nvSpPr>
        <p:spPr>
          <a:xfrm>
            <a:off x="7196979" y="618973"/>
            <a:ext cx="4852905" cy="4861818"/>
          </a:xfrm>
          <a:prstGeom prst="rect">
            <a:avLst/>
          </a:prstGeom>
          <a:solidFill>
            <a:schemeClr val="accent6">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488950">
              <a:lnSpc>
                <a:spcPct val="90000"/>
              </a:lnSpc>
              <a:spcBef>
                <a:spcPct val="0"/>
              </a:spcBef>
              <a:spcAft>
                <a:spcPct val="35000"/>
              </a:spcAft>
              <a:defRPr/>
            </a:pPr>
            <a:r>
              <a:rPr lang="en-GB" sz="1600" b="1" u="sng" dirty="0">
                <a:solidFill>
                  <a:prstClr val="black"/>
                </a:solidFill>
              </a:rPr>
              <a:t>Remote Video or Telephone Consultation Checklist</a:t>
            </a:r>
          </a:p>
          <a:p>
            <a:pPr marL="90488" defTabSz="488950">
              <a:lnSpc>
                <a:spcPct val="90000"/>
              </a:lnSpc>
              <a:spcBef>
                <a:spcPct val="0"/>
              </a:spcBef>
              <a:spcAft>
                <a:spcPct val="35000"/>
              </a:spcAft>
              <a:defRPr/>
            </a:pPr>
            <a:r>
              <a:rPr lang="en-GB" sz="1100" b="1" i="1" dirty="0">
                <a:solidFill>
                  <a:prstClr val="black"/>
                </a:solidFill>
              </a:rPr>
              <a:t>Check available results:</a:t>
            </a:r>
          </a:p>
          <a:p>
            <a:pPr marL="538163" indent="-179388" defTabSz="488950">
              <a:lnSpc>
                <a:spcPct val="90000"/>
              </a:lnSpc>
              <a:spcBef>
                <a:spcPct val="0"/>
              </a:spcBef>
              <a:buFont typeface="Arial" panose="020B0604020202020204" pitchFamily="34" charset="0"/>
              <a:buChar char="•"/>
              <a:defRPr/>
            </a:pPr>
            <a:r>
              <a:rPr lang="en-GB" sz="1100" dirty="0">
                <a:solidFill>
                  <a:prstClr val="black"/>
                </a:solidFill>
              </a:rPr>
              <a:t>Current or previous HBA1c / home glucose readings</a:t>
            </a:r>
          </a:p>
          <a:p>
            <a:pPr marL="538163" indent="-179388" defTabSz="488950">
              <a:lnSpc>
                <a:spcPct val="90000"/>
              </a:lnSpc>
              <a:spcBef>
                <a:spcPct val="0"/>
              </a:spcBef>
              <a:buFont typeface="Arial" panose="020B0604020202020204" pitchFamily="34" charset="0"/>
              <a:buChar char="•"/>
              <a:defRPr/>
            </a:pPr>
            <a:r>
              <a:rPr lang="en-GB" sz="1100" dirty="0">
                <a:solidFill>
                  <a:prstClr val="black"/>
                </a:solidFill>
              </a:rPr>
              <a:t>Weight changes and BP</a:t>
            </a:r>
          </a:p>
          <a:p>
            <a:pPr marL="538163" indent="-179388" defTabSz="488950">
              <a:lnSpc>
                <a:spcPct val="90000"/>
              </a:lnSpc>
              <a:spcBef>
                <a:spcPct val="0"/>
              </a:spcBef>
              <a:spcAft>
                <a:spcPts val="500"/>
              </a:spcAft>
              <a:buFont typeface="Arial" panose="020B0604020202020204" pitchFamily="34" charset="0"/>
              <a:buChar char="•"/>
              <a:defRPr/>
            </a:pPr>
            <a:r>
              <a:rPr lang="en-GB" sz="1100" dirty="0">
                <a:solidFill>
                  <a:prstClr val="black"/>
                </a:solidFill>
              </a:rPr>
              <a:t>U&amp;Es and ACR</a:t>
            </a:r>
          </a:p>
          <a:p>
            <a:pPr marL="90488" defTabSz="488950">
              <a:lnSpc>
                <a:spcPct val="90000"/>
              </a:lnSpc>
              <a:spcBef>
                <a:spcPct val="0"/>
              </a:spcBef>
              <a:spcAft>
                <a:spcPts val="500"/>
              </a:spcAft>
              <a:defRPr/>
            </a:pPr>
            <a:r>
              <a:rPr lang="en-GB" sz="1100" b="1" i="1" dirty="0">
                <a:solidFill>
                  <a:prstClr val="black"/>
                </a:solidFill>
              </a:rPr>
              <a:t>Review symptoms and lifestyle:</a:t>
            </a:r>
          </a:p>
          <a:p>
            <a:pPr marL="538163" indent="-179388" defTabSz="488950">
              <a:lnSpc>
                <a:spcPct val="90000"/>
              </a:lnSpc>
              <a:spcBef>
                <a:spcPct val="0"/>
              </a:spcBef>
              <a:buFont typeface="Arial" panose="020B0604020202020204" pitchFamily="34" charset="0"/>
              <a:buChar char="•"/>
              <a:defRPr/>
            </a:pPr>
            <a:r>
              <a:rPr lang="en-GB" sz="1100" dirty="0">
                <a:solidFill>
                  <a:prstClr val="black"/>
                </a:solidFill>
              </a:rPr>
              <a:t>Alert flags: thirst, lethargy, recurrent infections, foot issues, vision, neuropathic symptoms</a:t>
            </a:r>
          </a:p>
          <a:p>
            <a:pPr marL="538163" indent="-179388" defTabSz="488950">
              <a:lnSpc>
                <a:spcPct val="90000"/>
              </a:lnSpc>
              <a:spcBef>
                <a:spcPct val="0"/>
              </a:spcBef>
              <a:buFont typeface="Arial" panose="020B0604020202020204" pitchFamily="34" charset="0"/>
              <a:buChar char="•"/>
              <a:defRPr/>
            </a:pPr>
            <a:r>
              <a:rPr lang="en-GB" sz="1100" dirty="0">
                <a:solidFill>
                  <a:prstClr val="black"/>
                </a:solidFill>
              </a:rPr>
              <a:t>Signpost lifestyle resources / Ref Dieticians (virtual consults/education)</a:t>
            </a:r>
          </a:p>
          <a:p>
            <a:pPr marL="538163" indent="-179388" defTabSz="488950">
              <a:lnSpc>
                <a:spcPct val="90000"/>
              </a:lnSpc>
              <a:spcBef>
                <a:spcPct val="0"/>
              </a:spcBef>
              <a:spcAft>
                <a:spcPts val="500"/>
              </a:spcAft>
              <a:buFont typeface="Arial" panose="020B0604020202020204" pitchFamily="34" charset="0"/>
              <a:buChar char="•"/>
              <a:defRPr/>
            </a:pPr>
            <a:r>
              <a:rPr lang="en-GB" sz="1100" dirty="0">
                <a:solidFill>
                  <a:prstClr val="black"/>
                </a:solidFill>
              </a:rPr>
              <a:t>Remember mental health</a:t>
            </a:r>
          </a:p>
          <a:p>
            <a:pPr marL="90488" defTabSz="488950">
              <a:lnSpc>
                <a:spcPct val="90000"/>
              </a:lnSpc>
              <a:spcBef>
                <a:spcPct val="0"/>
              </a:spcBef>
              <a:spcAft>
                <a:spcPts val="500"/>
              </a:spcAft>
              <a:defRPr/>
            </a:pPr>
            <a:r>
              <a:rPr lang="en-GB" sz="1100" b="1" i="1" dirty="0">
                <a:solidFill>
                  <a:prstClr val="black"/>
                </a:solidFill>
              </a:rPr>
              <a:t>Medication review:</a:t>
            </a:r>
          </a:p>
          <a:p>
            <a:pPr marL="538163" indent="-171450" defTabSz="488950">
              <a:lnSpc>
                <a:spcPct val="90000"/>
              </a:lnSpc>
              <a:spcBef>
                <a:spcPct val="0"/>
              </a:spcBef>
              <a:buFont typeface="Arial" panose="020B0604020202020204" pitchFamily="34" charset="0"/>
              <a:buChar char="•"/>
              <a:defRPr/>
            </a:pPr>
            <a:r>
              <a:rPr lang="en-GB" sz="1100" dirty="0">
                <a:solidFill>
                  <a:prstClr val="black"/>
                </a:solidFill>
              </a:rPr>
              <a:t>Compliance</a:t>
            </a:r>
          </a:p>
          <a:p>
            <a:pPr marL="538163" indent="-171450" defTabSz="488950">
              <a:lnSpc>
                <a:spcPct val="90000"/>
              </a:lnSpc>
              <a:spcBef>
                <a:spcPct val="0"/>
              </a:spcBef>
              <a:buFont typeface="Arial" panose="020B0604020202020204" pitchFamily="34" charset="0"/>
              <a:buChar char="•"/>
              <a:defRPr/>
            </a:pPr>
            <a:r>
              <a:rPr lang="en-GB" sz="1100" dirty="0">
                <a:solidFill>
                  <a:prstClr val="black"/>
                </a:solidFill>
              </a:rPr>
              <a:t>Side effects</a:t>
            </a:r>
          </a:p>
          <a:p>
            <a:pPr marL="538163" indent="-171450" defTabSz="488950">
              <a:lnSpc>
                <a:spcPct val="90000"/>
              </a:lnSpc>
              <a:spcBef>
                <a:spcPct val="0"/>
              </a:spcBef>
              <a:spcAft>
                <a:spcPts val="500"/>
              </a:spcAft>
              <a:buFont typeface="Arial" panose="020B0604020202020204" pitchFamily="34" charset="0"/>
              <a:buChar char="•"/>
              <a:defRPr/>
            </a:pPr>
            <a:r>
              <a:rPr lang="en-GB" sz="1100" b="1" dirty="0">
                <a:solidFill>
                  <a:prstClr val="black"/>
                </a:solidFill>
              </a:rPr>
              <a:t>Awareness of sick day rules</a:t>
            </a:r>
          </a:p>
          <a:p>
            <a:pPr marL="90488" defTabSz="488950">
              <a:lnSpc>
                <a:spcPct val="90000"/>
              </a:lnSpc>
              <a:spcBef>
                <a:spcPct val="0"/>
              </a:spcBef>
              <a:spcAft>
                <a:spcPts val="500"/>
              </a:spcAft>
              <a:defRPr/>
            </a:pPr>
            <a:r>
              <a:rPr lang="en-GB" sz="1100" b="1" i="1" dirty="0">
                <a:solidFill>
                  <a:prstClr val="black"/>
                </a:solidFill>
              </a:rPr>
              <a:t>Complications:</a:t>
            </a:r>
          </a:p>
          <a:p>
            <a:pPr marL="538163" indent="-171450" defTabSz="488950">
              <a:lnSpc>
                <a:spcPct val="90000"/>
              </a:lnSpc>
              <a:spcBef>
                <a:spcPct val="0"/>
              </a:spcBef>
              <a:buFont typeface="Arial" panose="020B0604020202020204" pitchFamily="34" charset="0"/>
              <a:buChar char="•"/>
              <a:defRPr/>
            </a:pPr>
            <a:r>
              <a:rPr lang="en-GB" sz="1100" dirty="0">
                <a:solidFill>
                  <a:prstClr val="black"/>
                </a:solidFill>
              </a:rPr>
              <a:t>Feet: Home Foot assessment – </a:t>
            </a:r>
            <a:r>
              <a:rPr lang="en-GB" sz="1100" dirty="0">
                <a:solidFill>
                  <a:prstClr val="white"/>
                </a:solidFill>
                <a:hlinkClick r:id="rId2"/>
              </a:rPr>
              <a:t>Diabetes UK Touch your toes test</a:t>
            </a:r>
            <a:r>
              <a:rPr lang="en-GB" sz="1100" dirty="0">
                <a:solidFill>
                  <a:prstClr val="black"/>
                </a:solidFill>
              </a:rPr>
              <a:t>, if concerns convert to video consult. Referral to podiatry if appropriate </a:t>
            </a:r>
          </a:p>
          <a:p>
            <a:pPr marL="538163" indent="-171450" defTabSz="488950">
              <a:lnSpc>
                <a:spcPct val="90000"/>
              </a:lnSpc>
              <a:spcBef>
                <a:spcPct val="0"/>
              </a:spcBef>
              <a:spcAft>
                <a:spcPts val="600"/>
              </a:spcAft>
              <a:buFont typeface="Arial" panose="020B0604020202020204" pitchFamily="34" charset="0"/>
              <a:buChar char="•"/>
              <a:defRPr/>
            </a:pPr>
            <a:r>
              <a:rPr lang="en-GB" sz="1100" dirty="0">
                <a:solidFill>
                  <a:prstClr val="black"/>
                </a:solidFill>
              </a:rPr>
              <a:t>Eyes: review last retinopathy screening, signpost if any new issues</a:t>
            </a:r>
          </a:p>
          <a:p>
            <a:pPr marL="90488" defTabSz="488950">
              <a:lnSpc>
                <a:spcPct val="90000"/>
              </a:lnSpc>
              <a:spcBef>
                <a:spcPct val="0"/>
              </a:spcBef>
              <a:spcAft>
                <a:spcPts val="600"/>
              </a:spcAft>
              <a:defRPr/>
            </a:pPr>
            <a:r>
              <a:rPr lang="en-GB" sz="1100" b="1" i="1" dirty="0">
                <a:solidFill>
                  <a:prstClr val="black"/>
                </a:solidFill>
              </a:rPr>
              <a:t>Signpost or provide written resources via email or post (links below):</a:t>
            </a:r>
          </a:p>
          <a:p>
            <a:pPr marL="538163" indent="-171450" defTabSz="488950">
              <a:lnSpc>
                <a:spcPct val="90000"/>
              </a:lnSpc>
              <a:spcBef>
                <a:spcPct val="0"/>
              </a:spcBef>
              <a:buClr>
                <a:prstClr val="black"/>
              </a:buClr>
              <a:buFont typeface="Arial" panose="020B0604020202020204" pitchFamily="34" charset="0"/>
              <a:buChar char="•"/>
              <a:defRPr/>
            </a:pPr>
            <a:r>
              <a:rPr lang="en-GB" sz="1100" dirty="0">
                <a:solidFill>
                  <a:prstClr val="white"/>
                </a:solidFill>
                <a:hlinkClick r:id="rId3"/>
              </a:rPr>
              <a:t>Sick day rules for patients</a:t>
            </a:r>
            <a:endParaRPr lang="en-GB" sz="1100" dirty="0">
              <a:solidFill>
                <a:prstClr val="white"/>
              </a:solidFill>
            </a:endParaRPr>
          </a:p>
          <a:p>
            <a:pPr marL="538163" indent="-171450" defTabSz="488950">
              <a:lnSpc>
                <a:spcPct val="90000"/>
              </a:lnSpc>
              <a:spcBef>
                <a:spcPct val="0"/>
              </a:spcBef>
              <a:buClr>
                <a:prstClr val="black"/>
              </a:buClr>
              <a:buFont typeface="Arial" panose="020B0604020202020204" pitchFamily="34" charset="0"/>
              <a:buChar char="•"/>
              <a:defRPr/>
            </a:pPr>
            <a:r>
              <a:rPr lang="en-GB" sz="1100" dirty="0">
                <a:solidFill>
                  <a:prstClr val="black"/>
                </a:solidFill>
                <a:hlinkClick r:id="rId4"/>
              </a:rPr>
              <a:t>Diabetes UK Website</a:t>
            </a:r>
            <a:endParaRPr lang="en-GB" sz="1100" dirty="0">
              <a:solidFill>
                <a:prstClr val="black"/>
              </a:solidFill>
            </a:endParaRPr>
          </a:p>
          <a:p>
            <a:pPr marL="538163" indent="-171450" defTabSz="488950">
              <a:lnSpc>
                <a:spcPct val="90000"/>
              </a:lnSpc>
              <a:spcBef>
                <a:spcPct val="0"/>
              </a:spcBef>
              <a:buClr>
                <a:prstClr val="black"/>
              </a:buClr>
              <a:buFont typeface="Arial" panose="020B0604020202020204" pitchFamily="34" charset="0"/>
              <a:buChar char="•"/>
              <a:defRPr/>
            </a:pPr>
            <a:r>
              <a:rPr lang="en-GB" sz="1100" dirty="0">
                <a:solidFill>
                  <a:prstClr val="white"/>
                </a:solidFill>
                <a:hlinkClick r:id="rId5"/>
              </a:rPr>
              <a:t>Diabetes UK Information Prescriptions</a:t>
            </a:r>
            <a:endParaRPr lang="en-GB" sz="1100" dirty="0">
              <a:solidFill>
                <a:prstClr val="white"/>
              </a:solidFill>
            </a:endParaRPr>
          </a:p>
          <a:p>
            <a:pPr marL="538163" indent="-171450" defTabSz="488950">
              <a:lnSpc>
                <a:spcPct val="90000"/>
              </a:lnSpc>
              <a:spcBef>
                <a:spcPct val="0"/>
              </a:spcBef>
              <a:buClr>
                <a:prstClr val="black"/>
              </a:buClr>
              <a:buFont typeface="Arial" panose="020B0604020202020204" pitchFamily="34" charset="0"/>
              <a:buChar char="•"/>
              <a:defRPr/>
            </a:pPr>
            <a:r>
              <a:rPr lang="en-GB" sz="1100" dirty="0">
                <a:solidFill>
                  <a:prstClr val="white"/>
                </a:solidFill>
                <a:hlinkClick r:id="rId6"/>
              </a:rPr>
              <a:t>Pocket Medic Videos</a:t>
            </a:r>
            <a:endParaRPr lang="en-GB" sz="1100" dirty="0">
              <a:solidFill>
                <a:prstClr val="white"/>
              </a:solidFill>
            </a:endParaRPr>
          </a:p>
          <a:p>
            <a:pPr marL="538163" indent="-171450" defTabSz="488950">
              <a:lnSpc>
                <a:spcPct val="90000"/>
              </a:lnSpc>
              <a:spcBef>
                <a:spcPct val="0"/>
              </a:spcBef>
              <a:spcAft>
                <a:spcPts val="600"/>
              </a:spcAft>
              <a:buClr>
                <a:prstClr val="black"/>
              </a:buClr>
              <a:buFont typeface="Arial" panose="020B0604020202020204" pitchFamily="34" charset="0"/>
              <a:buChar char="•"/>
              <a:defRPr/>
            </a:pPr>
            <a:r>
              <a:rPr lang="en-GB" sz="1100" dirty="0">
                <a:solidFill>
                  <a:prstClr val="white"/>
                </a:solidFill>
                <a:hlinkClick r:id="rId7"/>
              </a:rPr>
              <a:t>Starting injectables videos</a:t>
            </a:r>
            <a:endParaRPr lang="en-GB" sz="1100" dirty="0">
              <a:solidFill>
                <a:prstClr val="white"/>
              </a:solidFill>
            </a:endParaRPr>
          </a:p>
          <a:p>
            <a:pPr marL="90488" defTabSz="488950">
              <a:lnSpc>
                <a:spcPct val="90000"/>
              </a:lnSpc>
              <a:spcBef>
                <a:spcPct val="0"/>
              </a:spcBef>
              <a:spcAft>
                <a:spcPts val="600"/>
              </a:spcAft>
              <a:defRPr/>
            </a:pPr>
            <a:r>
              <a:rPr lang="en-GB" sz="1100" b="1" i="1" dirty="0">
                <a:solidFill>
                  <a:prstClr val="black"/>
                </a:solidFill>
              </a:rPr>
              <a:t>Plan next review date and safety net</a:t>
            </a:r>
            <a:endParaRPr lang="en-GB" sz="600" b="1" i="1" dirty="0">
              <a:solidFill>
                <a:prstClr val="black"/>
              </a:solidFill>
            </a:endParaRPr>
          </a:p>
        </p:txBody>
      </p:sp>
      <p:sp>
        <p:nvSpPr>
          <p:cNvPr id="28" name="TextBox 27">
            <a:extLst>
              <a:ext uri="{FF2B5EF4-FFF2-40B4-BE49-F238E27FC236}">
                <a16:creationId xmlns="" xmlns:a16="http://schemas.microsoft.com/office/drawing/2014/main" id="{868410EF-0345-4C9E-A9DA-5FEFAD54159E}"/>
              </a:ext>
            </a:extLst>
          </p:cNvPr>
          <p:cNvSpPr txBox="1"/>
          <p:nvPr/>
        </p:nvSpPr>
        <p:spPr>
          <a:xfrm>
            <a:off x="7196980" y="5598307"/>
            <a:ext cx="4847286" cy="1154138"/>
          </a:xfrm>
          <a:prstGeom prst="rect">
            <a:avLst/>
          </a:prstGeom>
          <a:solidFill>
            <a:srgbClr val="00B0F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defRPr/>
            </a:pPr>
            <a:r>
              <a:rPr lang="en-GB" sz="1400" b="1" dirty="0">
                <a:solidFill>
                  <a:prstClr val="white"/>
                </a:solidFill>
              </a:rPr>
              <a:t>Referrals</a:t>
            </a:r>
          </a:p>
          <a:p>
            <a:pPr algn="ctr" defTabSz="622300">
              <a:lnSpc>
                <a:spcPct val="90000"/>
              </a:lnSpc>
              <a:spcBef>
                <a:spcPct val="0"/>
              </a:spcBef>
              <a:spcAft>
                <a:spcPct val="35000"/>
              </a:spcAft>
              <a:defRPr/>
            </a:pPr>
            <a:r>
              <a:rPr lang="en-GB" sz="1100" dirty="0">
                <a:solidFill>
                  <a:prstClr val="white"/>
                </a:solidFill>
              </a:rPr>
              <a:t>For a response within 48hrs email the Community Team (</a:t>
            </a:r>
            <a:r>
              <a:rPr lang="en-GB" sz="1100" dirty="0" err="1">
                <a:solidFill>
                  <a:prstClr val="white"/>
                </a:solidFill>
              </a:rPr>
              <a:t>GPwSIs</a:t>
            </a:r>
            <a:r>
              <a:rPr lang="en-GB" sz="1100" dirty="0">
                <a:solidFill>
                  <a:prstClr val="white"/>
                </a:solidFill>
              </a:rPr>
              <a:t>, DSNs) </a:t>
            </a:r>
            <a:endParaRPr lang="en-GB" sz="1100" dirty="0" smtClean="0">
              <a:solidFill>
                <a:prstClr val="white"/>
              </a:solidFill>
            </a:endParaRPr>
          </a:p>
          <a:p>
            <a:pPr algn="ctr" defTabSz="622300">
              <a:lnSpc>
                <a:spcPct val="90000"/>
              </a:lnSpc>
              <a:spcBef>
                <a:spcPct val="0"/>
              </a:spcBef>
              <a:spcAft>
                <a:spcPct val="35000"/>
              </a:spcAft>
              <a:defRPr/>
            </a:pPr>
            <a:r>
              <a:rPr lang="en-GB" sz="1100" dirty="0" smtClean="0">
                <a:solidFill>
                  <a:prstClr val="white"/>
                </a:solidFill>
              </a:rPr>
              <a:t>Alternatively </a:t>
            </a:r>
            <a:r>
              <a:rPr lang="en-GB" sz="1100" dirty="0">
                <a:solidFill>
                  <a:prstClr val="white"/>
                </a:solidFill>
              </a:rPr>
              <a:t>contact your </a:t>
            </a:r>
            <a:r>
              <a:rPr lang="en-GB" sz="1100" b="1" dirty="0">
                <a:solidFill>
                  <a:prstClr val="white"/>
                </a:solidFill>
              </a:rPr>
              <a:t>Community Diabetes Consultant </a:t>
            </a:r>
            <a:r>
              <a:rPr lang="en-GB" sz="1100" b="1" dirty="0" smtClean="0">
                <a:solidFill>
                  <a:prstClr val="white"/>
                </a:solidFill>
              </a:rPr>
              <a:t>Team</a:t>
            </a:r>
            <a:endParaRPr lang="en-GB" sz="1100" b="1" dirty="0">
              <a:solidFill>
                <a:prstClr val="white"/>
              </a:solidFill>
            </a:endParaRPr>
          </a:p>
          <a:p>
            <a:pPr algn="ctr" defTabSz="622300">
              <a:lnSpc>
                <a:spcPct val="90000"/>
              </a:lnSpc>
              <a:spcBef>
                <a:spcPct val="0"/>
              </a:spcBef>
              <a:spcAft>
                <a:spcPct val="35000"/>
              </a:spcAft>
              <a:defRPr/>
            </a:pPr>
            <a:r>
              <a:rPr lang="en-GB" sz="1100" b="1" dirty="0">
                <a:solidFill>
                  <a:prstClr val="white"/>
                </a:solidFill>
              </a:rPr>
              <a:t>Podiatry</a:t>
            </a:r>
            <a:r>
              <a:rPr lang="en-GB" sz="1100" dirty="0">
                <a:solidFill>
                  <a:prstClr val="white"/>
                </a:solidFill>
              </a:rPr>
              <a:t>: Walk-In Clinic CRI Tues/Fri 9-11 or Hot Tel. for urgent </a:t>
            </a:r>
            <a:r>
              <a:rPr lang="en-GB" sz="1100" dirty="0" smtClean="0">
                <a:solidFill>
                  <a:prstClr val="white"/>
                </a:solidFill>
              </a:rPr>
              <a:t>advice XXXXXXXXXX</a:t>
            </a:r>
            <a:endParaRPr lang="en-GB" sz="1100" dirty="0">
              <a:solidFill>
                <a:prstClr val="white"/>
              </a:solidFill>
            </a:endParaRPr>
          </a:p>
        </p:txBody>
      </p:sp>
      <p:grpSp>
        <p:nvGrpSpPr>
          <p:cNvPr id="17" name="Group 16">
            <a:extLst>
              <a:ext uri="{FF2B5EF4-FFF2-40B4-BE49-F238E27FC236}">
                <a16:creationId xmlns="" xmlns:a16="http://schemas.microsoft.com/office/drawing/2014/main" id="{6412ACDC-B772-40F5-A23D-4D7E4C42F909}"/>
              </a:ext>
            </a:extLst>
          </p:cNvPr>
          <p:cNvGrpSpPr/>
          <p:nvPr/>
        </p:nvGrpSpPr>
        <p:grpSpPr>
          <a:xfrm>
            <a:off x="819783" y="1196316"/>
            <a:ext cx="1937989" cy="1255174"/>
            <a:chOff x="926422" y="819381"/>
            <a:chExt cx="1692450" cy="1088889"/>
          </a:xfrm>
        </p:grpSpPr>
        <p:sp>
          <p:nvSpPr>
            <p:cNvPr id="25" name="Rectangle 24">
              <a:extLst>
                <a:ext uri="{FF2B5EF4-FFF2-40B4-BE49-F238E27FC236}">
                  <a16:creationId xmlns="" xmlns:a16="http://schemas.microsoft.com/office/drawing/2014/main" id="{873D4AFF-F1A0-42C0-BE25-907083734200}"/>
                </a:ext>
              </a:extLst>
            </p:cNvPr>
            <p:cNvSpPr/>
            <p:nvPr/>
          </p:nvSpPr>
          <p:spPr>
            <a:xfrm>
              <a:off x="926422" y="819381"/>
              <a:ext cx="1494963" cy="956691"/>
            </a:xfrm>
            <a:prstGeom prst="rect">
              <a:avLst/>
            </a:prstGeom>
            <a:solidFill>
              <a:srgbClr val="C00000"/>
            </a:solidFill>
            <a:ln>
              <a:solidFill>
                <a:schemeClr val="tx1"/>
              </a:solidFill>
            </a:ln>
          </p:spPr>
          <p:style>
            <a:lnRef idx="2">
              <a:schemeClr val="lt1">
                <a:hueOff val="0"/>
                <a:satOff val="0"/>
                <a:lumOff val="0"/>
                <a:alphaOff val="0"/>
              </a:schemeClr>
            </a:lnRef>
            <a:fillRef idx="1">
              <a:scrgbClr r="0" g="0" b="0"/>
            </a:fillRef>
            <a:effectRef idx="0">
              <a:schemeClr val="accent5">
                <a:hueOff val="-5068907"/>
                <a:satOff val="-13064"/>
                <a:lumOff val="-8824"/>
                <a:alphaOff val="0"/>
              </a:schemeClr>
            </a:effectRef>
            <a:fontRef idx="minor">
              <a:schemeClr val="lt1"/>
            </a:fontRef>
          </p:style>
        </p:sp>
        <p:sp>
          <p:nvSpPr>
            <p:cNvPr id="26" name="TextBox 25">
              <a:extLst>
                <a:ext uri="{FF2B5EF4-FFF2-40B4-BE49-F238E27FC236}">
                  <a16:creationId xmlns="" xmlns:a16="http://schemas.microsoft.com/office/drawing/2014/main" id="{5AD3CB3F-26F8-4F59-AF0F-C8C5C874395A}"/>
                </a:ext>
              </a:extLst>
            </p:cNvPr>
            <p:cNvSpPr txBox="1"/>
            <p:nvPr/>
          </p:nvSpPr>
          <p:spPr>
            <a:xfrm>
              <a:off x="926422" y="819381"/>
              <a:ext cx="1692450" cy="1088889"/>
            </a:xfrm>
            <a:prstGeom prst="rect">
              <a:avLst/>
            </a:prstGeom>
            <a:solidFill>
              <a:srgbClr val="FF000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66725">
                <a:lnSpc>
                  <a:spcPct val="90000"/>
                </a:lnSpc>
                <a:spcBef>
                  <a:spcPct val="0"/>
                </a:spcBef>
                <a:spcAft>
                  <a:spcPct val="35000"/>
                </a:spcAft>
                <a:defRPr/>
              </a:pPr>
              <a:r>
                <a:rPr lang="en-GB" sz="1600" b="1" dirty="0">
                  <a:solidFill>
                    <a:prstClr val="white"/>
                  </a:solidFill>
                </a:rPr>
                <a:t>Requires </a:t>
              </a:r>
              <a:r>
                <a:rPr lang="en-GB" sz="1600" b="1" dirty="0" smtClean="0">
                  <a:solidFill>
                    <a:prstClr val="white"/>
                  </a:solidFill>
                </a:rPr>
                <a:t>Face2Face (F2F) </a:t>
              </a:r>
              <a:r>
                <a:rPr lang="en-GB" sz="1600" b="1" dirty="0">
                  <a:solidFill>
                    <a:prstClr val="white"/>
                  </a:solidFill>
                </a:rPr>
                <a:t>Review</a:t>
              </a:r>
            </a:p>
            <a:p>
              <a:pPr algn="ctr" defTabSz="466725">
                <a:lnSpc>
                  <a:spcPct val="90000"/>
                </a:lnSpc>
                <a:spcBef>
                  <a:spcPct val="0"/>
                </a:spcBef>
                <a:spcAft>
                  <a:spcPct val="35000"/>
                </a:spcAft>
                <a:defRPr/>
              </a:pPr>
              <a:r>
                <a:rPr lang="en-GB" sz="1100" dirty="0">
                  <a:solidFill>
                    <a:prstClr val="white"/>
                  </a:solidFill>
                </a:rPr>
                <a:t>Suspected new Type 1 diabetes</a:t>
              </a:r>
            </a:p>
            <a:p>
              <a:pPr algn="ctr" defTabSz="466725">
                <a:lnSpc>
                  <a:spcPct val="90000"/>
                </a:lnSpc>
                <a:spcBef>
                  <a:spcPct val="0"/>
                </a:spcBef>
                <a:spcAft>
                  <a:spcPct val="35000"/>
                </a:spcAft>
                <a:defRPr/>
              </a:pPr>
              <a:r>
                <a:rPr lang="en-GB" sz="1100" dirty="0">
                  <a:solidFill>
                    <a:prstClr val="white"/>
                  </a:solidFill>
                </a:rPr>
                <a:t>Unwell patient with diabetes, possible ketosis </a:t>
              </a:r>
            </a:p>
          </p:txBody>
        </p:sp>
      </p:grpSp>
      <p:grpSp>
        <p:nvGrpSpPr>
          <p:cNvPr id="18" name="Group 17">
            <a:extLst>
              <a:ext uri="{FF2B5EF4-FFF2-40B4-BE49-F238E27FC236}">
                <a16:creationId xmlns="" xmlns:a16="http://schemas.microsoft.com/office/drawing/2014/main" id="{D88C08CF-C4C3-4A2B-AA35-DB9D64D8A387}"/>
              </a:ext>
            </a:extLst>
          </p:cNvPr>
          <p:cNvGrpSpPr/>
          <p:nvPr/>
        </p:nvGrpSpPr>
        <p:grpSpPr>
          <a:xfrm>
            <a:off x="419428" y="2670272"/>
            <a:ext cx="2738698" cy="2019535"/>
            <a:chOff x="2547127" y="2576154"/>
            <a:chExt cx="2738698" cy="1815077"/>
          </a:xfrm>
          <a:solidFill>
            <a:schemeClr val="accent2"/>
          </a:solidFill>
        </p:grpSpPr>
        <p:sp>
          <p:nvSpPr>
            <p:cNvPr id="22" name="Rectangle 21">
              <a:extLst>
                <a:ext uri="{FF2B5EF4-FFF2-40B4-BE49-F238E27FC236}">
                  <a16:creationId xmlns="" xmlns:a16="http://schemas.microsoft.com/office/drawing/2014/main" id="{DB81849C-76E5-4C5A-AA48-EF5438493333}"/>
                </a:ext>
              </a:extLst>
            </p:cNvPr>
            <p:cNvSpPr/>
            <p:nvPr/>
          </p:nvSpPr>
          <p:spPr>
            <a:xfrm>
              <a:off x="2547127" y="2576155"/>
              <a:ext cx="2738698" cy="1256801"/>
            </a:xfrm>
            <a:prstGeom prst="rect">
              <a:avLst/>
            </a:prstGeom>
            <a:grpFill/>
            <a:ln>
              <a:solidFill>
                <a:schemeClr val="tx1"/>
              </a:solidFill>
            </a:ln>
          </p:spPr>
          <p:style>
            <a:lnRef idx="2">
              <a:schemeClr val="lt1">
                <a:hueOff val="0"/>
                <a:satOff val="0"/>
                <a:lumOff val="0"/>
                <a:alphaOff val="0"/>
              </a:schemeClr>
            </a:lnRef>
            <a:fillRef idx="1">
              <a:scrgbClr r="0" g="0" b="0"/>
            </a:fillRef>
            <a:effectRef idx="0">
              <a:schemeClr val="accent5">
                <a:hueOff val="-5913725"/>
                <a:satOff val="-15242"/>
                <a:lumOff val="-10294"/>
                <a:alphaOff val="0"/>
              </a:schemeClr>
            </a:effectRef>
            <a:fontRef idx="minor">
              <a:schemeClr val="lt1"/>
            </a:fontRef>
          </p:style>
        </p:sp>
        <p:sp>
          <p:nvSpPr>
            <p:cNvPr id="24" name="TextBox 23">
              <a:extLst>
                <a:ext uri="{FF2B5EF4-FFF2-40B4-BE49-F238E27FC236}">
                  <a16:creationId xmlns="" xmlns:a16="http://schemas.microsoft.com/office/drawing/2014/main" id="{74AEDDE2-A8D5-4298-AC86-3650F0FDE1D1}"/>
                </a:ext>
              </a:extLst>
            </p:cNvPr>
            <p:cNvSpPr txBox="1"/>
            <p:nvPr/>
          </p:nvSpPr>
          <p:spPr>
            <a:xfrm>
              <a:off x="2547127" y="2576154"/>
              <a:ext cx="2738698" cy="1815077"/>
            </a:xfrm>
            <a:prstGeom prst="rect">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66725">
                <a:lnSpc>
                  <a:spcPct val="90000"/>
                </a:lnSpc>
                <a:spcBef>
                  <a:spcPct val="0"/>
                </a:spcBef>
                <a:spcAft>
                  <a:spcPct val="35000"/>
                </a:spcAft>
                <a:defRPr/>
              </a:pPr>
              <a:r>
                <a:rPr lang="en-GB" sz="1600" b="1" dirty="0">
                  <a:solidFill>
                    <a:prstClr val="white"/>
                  </a:solidFill>
                </a:rPr>
                <a:t>Needs Review</a:t>
              </a:r>
            </a:p>
            <a:p>
              <a:pPr algn="ctr" defTabSz="466725">
                <a:lnSpc>
                  <a:spcPct val="90000"/>
                </a:lnSpc>
                <a:spcBef>
                  <a:spcPct val="0"/>
                </a:spcBef>
                <a:spcAft>
                  <a:spcPct val="35000"/>
                </a:spcAft>
                <a:defRPr/>
              </a:pPr>
              <a:r>
                <a:rPr lang="en-GB" sz="1100" dirty="0">
                  <a:solidFill>
                    <a:prstClr val="white"/>
                  </a:solidFill>
                </a:rPr>
                <a:t>New diagnosis Type 2 diabetes</a:t>
              </a:r>
            </a:p>
            <a:p>
              <a:pPr algn="ctr" defTabSz="466725">
                <a:lnSpc>
                  <a:spcPct val="90000"/>
                </a:lnSpc>
                <a:spcBef>
                  <a:spcPct val="0"/>
                </a:spcBef>
                <a:spcAft>
                  <a:spcPct val="35000"/>
                </a:spcAft>
                <a:defRPr/>
              </a:pPr>
              <a:r>
                <a:rPr lang="en-GB" sz="1100" dirty="0">
                  <a:solidFill>
                    <a:prstClr val="white"/>
                  </a:solidFill>
                </a:rPr>
                <a:t>New/worsening foot issue</a:t>
              </a:r>
            </a:p>
            <a:p>
              <a:pPr algn="ctr" defTabSz="466725">
                <a:lnSpc>
                  <a:spcPct val="90000"/>
                </a:lnSpc>
                <a:spcBef>
                  <a:spcPct val="0"/>
                </a:spcBef>
                <a:spcAft>
                  <a:spcPct val="35000"/>
                </a:spcAft>
                <a:defRPr/>
              </a:pPr>
              <a:r>
                <a:rPr lang="en-GB" sz="1100" dirty="0">
                  <a:solidFill>
                    <a:prstClr val="white"/>
                  </a:solidFill>
                </a:rPr>
                <a:t>HBa1c over personal target (now or at previous check), prioritise those &gt;64mmol/mol</a:t>
              </a:r>
            </a:p>
            <a:p>
              <a:pPr algn="ctr" defTabSz="466725">
                <a:lnSpc>
                  <a:spcPct val="90000"/>
                </a:lnSpc>
                <a:spcBef>
                  <a:spcPct val="0"/>
                </a:spcBef>
                <a:spcAft>
                  <a:spcPct val="35000"/>
                </a:spcAft>
                <a:defRPr/>
              </a:pPr>
              <a:r>
                <a:rPr lang="en-GB" sz="1100" dirty="0">
                  <a:solidFill>
                    <a:prstClr val="white"/>
                  </a:solidFill>
                </a:rPr>
                <a:t>Recent therapy change</a:t>
              </a:r>
            </a:p>
            <a:p>
              <a:pPr algn="ctr" defTabSz="466725">
                <a:lnSpc>
                  <a:spcPct val="90000"/>
                </a:lnSpc>
                <a:spcBef>
                  <a:spcPct val="0"/>
                </a:spcBef>
                <a:spcAft>
                  <a:spcPct val="35000"/>
                </a:spcAft>
                <a:defRPr/>
              </a:pPr>
              <a:r>
                <a:rPr lang="en-GB" sz="1100" dirty="0">
                  <a:solidFill>
                    <a:prstClr val="white"/>
                  </a:solidFill>
                </a:rPr>
                <a:t>Declining renal function</a:t>
              </a:r>
            </a:p>
            <a:p>
              <a:pPr algn="ctr" defTabSz="466725">
                <a:lnSpc>
                  <a:spcPct val="90000"/>
                </a:lnSpc>
                <a:spcBef>
                  <a:spcPct val="0"/>
                </a:spcBef>
                <a:spcAft>
                  <a:spcPct val="35000"/>
                </a:spcAft>
                <a:defRPr/>
              </a:pPr>
              <a:r>
                <a:rPr lang="en-GB" sz="1100" dirty="0">
                  <a:solidFill>
                    <a:prstClr val="white"/>
                  </a:solidFill>
                </a:rPr>
                <a:t>Needs to commence injectable therapy</a:t>
              </a:r>
            </a:p>
          </p:txBody>
        </p:sp>
      </p:grpSp>
      <p:grpSp>
        <p:nvGrpSpPr>
          <p:cNvPr id="19" name="Group 18">
            <a:extLst>
              <a:ext uri="{FF2B5EF4-FFF2-40B4-BE49-F238E27FC236}">
                <a16:creationId xmlns="" xmlns:a16="http://schemas.microsoft.com/office/drawing/2014/main" id="{E49E0239-3F39-4AF3-8BD9-457CB2B8E041}"/>
              </a:ext>
            </a:extLst>
          </p:cNvPr>
          <p:cNvGrpSpPr/>
          <p:nvPr/>
        </p:nvGrpSpPr>
        <p:grpSpPr>
          <a:xfrm>
            <a:off x="819782" y="4899673"/>
            <a:ext cx="1937990" cy="1475380"/>
            <a:chOff x="757291" y="4619819"/>
            <a:chExt cx="1659440" cy="1072477"/>
          </a:xfrm>
        </p:grpSpPr>
        <p:sp>
          <p:nvSpPr>
            <p:cNvPr id="20" name="Rectangle 19">
              <a:extLst>
                <a:ext uri="{FF2B5EF4-FFF2-40B4-BE49-F238E27FC236}">
                  <a16:creationId xmlns="" xmlns:a16="http://schemas.microsoft.com/office/drawing/2014/main" id="{CDC7501A-407B-495F-B51E-AB39C87BD84E}"/>
                </a:ext>
              </a:extLst>
            </p:cNvPr>
            <p:cNvSpPr/>
            <p:nvPr/>
          </p:nvSpPr>
          <p:spPr>
            <a:xfrm>
              <a:off x="798120" y="4619819"/>
              <a:ext cx="1577781" cy="1072477"/>
            </a:xfrm>
            <a:prstGeom prst="rect">
              <a:avLst/>
            </a:prstGeom>
            <a:solidFill>
              <a:schemeClr val="accent6"/>
            </a:solidFill>
            <a:ln>
              <a:solidFill>
                <a:schemeClr val="tx1"/>
              </a:solidFill>
            </a:ln>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sp>
        <p:sp>
          <p:nvSpPr>
            <p:cNvPr id="21" name="TextBox 20">
              <a:extLst>
                <a:ext uri="{FF2B5EF4-FFF2-40B4-BE49-F238E27FC236}">
                  <a16:creationId xmlns="" xmlns:a16="http://schemas.microsoft.com/office/drawing/2014/main" id="{A1972840-F7A8-47F1-82C7-D5472DF28F1B}"/>
                </a:ext>
              </a:extLst>
            </p:cNvPr>
            <p:cNvSpPr txBox="1"/>
            <p:nvPr/>
          </p:nvSpPr>
          <p:spPr>
            <a:xfrm>
              <a:off x="757291" y="4619819"/>
              <a:ext cx="1659440" cy="1072477"/>
            </a:xfrm>
            <a:prstGeom prst="rect">
              <a:avLst/>
            </a:prstGeom>
            <a:solidFill>
              <a:srgbClr val="00B05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66725">
                <a:lnSpc>
                  <a:spcPct val="90000"/>
                </a:lnSpc>
                <a:spcBef>
                  <a:spcPct val="0"/>
                </a:spcBef>
                <a:spcAft>
                  <a:spcPct val="35000"/>
                </a:spcAft>
                <a:defRPr/>
              </a:pPr>
              <a:r>
                <a:rPr lang="en-GB" sz="1600" b="1" dirty="0">
                  <a:solidFill>
                    <a:prstClr val="white"/>
                  </a:solidFill>
                </a:rPr>
                <a:t>Safe to Defer Review for 6 months</a:t>
              </a:r>
            </a:p>
            <a:p>
              <a:pPr algn="ctr" defTabSz="466725">
                <a:lnSpc>
                  <a:spcPct val="90000"/>
                </a:lnSpc>
                <a:spcBef>
                  <a:spcPct val="0"/>
                </a:spcBef>
                <a:spcAft>
                  <a:spcPct val="35000"/>
                </a:spcAft>
                <a:defRPr/>
              </a:pPr>
              <a:r>
                <a:rPr lang="en-GB" sz="1100" dirty="0">
                  <a:solidFill>
                    <a:prstClr val="white"/>
                  </a:solidFill>
                </a:rPr>
                <a:t>Well controlled, HBA1c to target in the last year</a:t>
              </a:r>
            </a:p>
            <a:p>
              <a:pPr algn="ctr" defTabSz="466725">
                <a:lnSpc>
                  <a:spcPct val="90000"/>
                </a:lnSpc>
                <a:spcBef>
                  <a:spcPct val="0"/>
                </a:spcBef>
                <a:spcAft>
                  <a:spcPct val="35000"/>
                </a:spcAft>
                <a:defRPr/>
              </a:pPr>
              <a:r>
                <a:rPr lang="en-GB" sz="1100" dirty="0">
                  <a:solidFill>
                    <a:prstClr val="white"/>
                  </a:solidFill>
                </a:rPr>
                <a:t>Engaged with treatment</a:t>
              </a:r>
            </a:p>
          </p:txBody>
        </p:sp>
      </p:grpSp>
      <p:grpSp>
        <p:nvGrpSpPr>
          <p:cNvPr id="7" name="Group 6">
            <a:extLst>
              <a:ext uri="{FF2B5EF4-FFF2-40B4-BE49-F238E27FC236}">
                <a16:creationId xmlns="" xmlns:a16="http://schemas.microsoft.com/office/drawing/2014/main" id="{37DB8518-AD9F-4561-A48A-961483260CD9}"/>
              </a:ext>
            </a:extLst>
          </p:cNvPr>
          <p:cNvGrpSpPr/>
          <p:nvPr/>
        </p:nvGrpSpPr>
        <p:grpSpPr>
          <a:xfrm>
            <a:off x="3490732" y="618973"/>
            <a:ext cx="3512088" cy="5905243"/>
            <a:chOff x="3486039" y="458602"/>
            <a:chExt cx="3512088" cy="5806159"/>
          </a:xfrm>
        </p:grpSpPr>
        <p:sp>
          <p:nvSpPr>
            <p:cNvPr id="5" name="Rectangle 4">
              <a:extLst>
                <a:ext uri="{FF2B5EF4-FFF2-40B4-BE49-F238E27FC236}">
                  <a16:creationId xmlns="" xmlns:a16="http://schemas.microsoft.com/office/drawing/2014/main" id="{625CFA8A-0650-4EF1-9109-C757A48C7E10}"/>
                </a:ext>
              </a:extLst>
            </p:cNvPr>
            <p:cNvSpPr/>
            <p:nvPr/>
          </p:nvSpPr>
          <p:spPr>
            <a:xfrm>
              <a:off x="3486039" y="458602"/>
              <a:ext cx="3512088" cy="580615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solidFill>
                    <a:prstClr val="white"/>
                  </a:solidFill>
                </a:rPr>
                <a:t>Needs Review</a:t>
              </a:r>
            </a:p>
          </p:txBody>
        </p:sp>
        <p:sp>
          <p:nvSpPr>
            <p:cNvPr id="34" name="TextBox 33">
              <a:extLst>
                <a:ext uri="{FF2B5EF4-FFF2-40B4-BE49-F238E27FC236}">
                  <a16:creationId xmlns="" xmlns:a16="http://schemas.microsoft.com/office/drawing/2014/main" id="{D5B71F84-6844-4385-9830-B4866EB3F156}"/>
                </a:ext>
              </a:extLst>
            </p:cNvPr>
            <p:cNvSpPr txBox="1"/>
            <p:nvPr/>
          </p:nvSpPr>
          <p:spPr>
            <a:xfrm>
              <a:off x="3606835" y="2836230"/>
              <a:ext cx="3270496" cy="3339146"/>
            </a:xfrm>
            <a:prstGeom prst="rect">
              <a:avLst/>
            </a:prstGeom>
            <a:solidFill>
              <a:schemeClr val="accent5">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defRPr/>
              </a:pPr>
              <a:r>
                <a:rPr lang="en-GB" sz="1600" b="1" dirty="0">
                  <a:solidFill>
                    <a:prstClr val="black"/>
                  </a:solidFill>
                </a:rPr>
                <a:t>Patients where F2F visit can be avoided - remote review</a:t>
              </a:r>
            </a:p>
            <a:p>
              <a:pPr algn="ctr" defTabSz="488950">
                <a:lnSpc>
                  <a:spcPct val="90000"/>
                </a:lnSpc>
                <a:spcBef>
                  <a:spcPct val="0"/>
                </a:spcBef>
                <a:spcAft>
                  <a:spcPct val="35000"/>
                </a:spcAft>
                <a:defRPr/>
              </a:pPr>
              <a:endParaRPr lang="en-GB" sz="1100" b="1" dirty="0">
                <a:solidFill>
                  <a:prstClr val="black"/>
                </a:solidFill>
              </a:endParaRPr>
            </a:p>
            <a:p>
              <a:pPr marL="179388" defTabSz="488950">
                <a:lnSpc>
                  <a:spcPct val="90000"/>
                </a:lnSpc>
                <a:spcBef>
                  <a:spcPct val="0"/>
                </a:spcBef>
                <a:defRPr/>
              </a:pPr>
              <a:r>
                <a:rPr lang="en-GB" sz="1200" dirty="0">
                  <a:solidFill>
                    <a:prstClr val="black"/>
                  </a:solidFill>
                </a:rPr>
                <a:t>Consider using a </a:t>
              </a:r>
              <a:r>
                <a:rPr lang="en-GB" sz="1200" b="1" i="1" dirty="0">
                  <a:solidFill>
                    <a:prstClr val="black"/>
                  </a:solidFill>
                </a:rPr>
                <a:t>pre assessment questionnaire </a:t>
              </a:r>
              <a:r>
                <a:rPr lang="en-GB" sz="1200" dirty="0">
                  <a:solidFill>
                    <a:prstClr val="black"/>
                  </a:solidFill>
                </a:rPr>
                <a:t>to gather information first (example available)</a:t>
              </a:r>
            </a:p>
            <a:p>
              <a:pPr marL="179388" defTabSz="488950">
                <a:lnSpc>
                  <a:spcPct val="90000"/>
                </a:lnSpc>
                <a:spcBef>
                  <a:spcPct val="0"/>
                </a:spcBef>
                <a:defRPr/>
              </a:pPr>
              <a:endParaRPr lang="en-GB" sz="1200" dirty="0">
                <a:solidFill>
                  <a:prstClr val="black"/>
                </a:solidFill>
              </a:endParaRPr>
            </a:p>
            <a:p>
              <a:pPr marL="179388" defTabSz="488950">
                <a:lnSpc>
                  <a:spcPct val="90000"/>
                </a:lnSpc>
                <a:spcBef>
                  <a:spcPct val="0"/>
                </a:spcBef>
                <a:defRPr/>
              </a:pPr>
              <a:r>
                <a:rPr lang="en-GB" sz="1200" dirty="0">
                  <a:solidFill>
                    <a:prstClr val="black"/>
                  </a:solidFill>
                </a:rPr>
                <a:t>Inform the patient of the details of their planned remote review.</a:t>
              </a:r>
            </a:p>
            <a:p>
              <a:pPr marL="179388" defTabSz="488950">
                <a:lnSpc>
                  <a:spcPct val="90000"/>
                </a:lnSpc>
                <a:spcBef>
                  <a:spcPct val="0"/>
                </a:spcBef>
                <a:defRPr/>
              </a:pPr>
              <a:endParaRPr lang="en-GB" sz="1200" dirty="0">
                <a:solidFill>
                  <a:prstClr val="black"/>
                </a:solidFill>
              </a:endParaRPr>
            </a:p>
            <a:p>
              <a:pPr marL="179388" defTabSz="488950">
                <a:lnSpc>
                  <a:spcPct val="90000"/>
                </a:lnSpc>
                <a:spcBef>
                  <a:spcPct val="0"/>
                </a:spcBef>
                <a:defRPr/>
              </a:pPr>
              <a:r>
                <a:rPr lang="en-GB" sz="1200" dirty="0">
                  <a:solidFill>
                    <a:prstClr val="black"/>
                  </a:solidFill>
                </a:rPr>
                <a:t>Ask them to prepare by undertaking home assessments if possible for:</a:t>
              </a:r>
            </a:p>
            <a:p>
              <a:pPr marL="538163" indent="-179388" defTabSz="488950">
                <a:spcBef>
                  <a:spcPct val="0"/>
                </a:spcBef>
                <a:buFont typeface="Arial" panose="020B0604020202020204" pitchFamily="34" charset="0"/>
                <a:buChar char="•"/>
                <a:defRPr/>
              </a:pPr>
              <a:r>
                <a:rPr lang="en-GB" sz="1200" dirty="0">
                  <a:solidFill>
                    <a:prstClr val="black"/>
                  </a:solidFill>
                </a:rPr>
                <a:t>Blood glucose monitoring (if suitable)</a:t>
              </a:r>
            </a:p>
            <a:p>
              <a:pPr marL="538163" indent="-179388" defTabSz="488950">
                <a:spcBef>
                  <a:spcPct val="0"/>
                </a:spcBef>
                <a:buFont typeface="Arial" panose="020B0604020202020204" pitchFamily="34" charset="0"/>
                <a:buChar char="•"/>
                <a:defRPr/>
              </a:pPr>
              <a:r>
                <a:rPr lang="en-GB" sz="1200" dirty="0">
                  <a:solidFill>
                    <a:prstClr val="black"/>
                  </a:solidFill>
                </a:rPr>
                <a:t>BP checks</a:t>
              </a:r>
            </a:p>
            <a:p>
              <a:pPr marL="538163" indent="-179388" defTabSz="488950">
                <a:spcBef>
                  <a:spcPct val="0"/>
                </a:spcBef>
                <a:buFont typeface="Arial" panose="020B0604020202020204" pitchFamily="34" charset="0"/>
                <a:buChar char="•"/>
                <a:defRPr/>
              </a:pPr>
              <a:r>
                <a:rPr lang="en-GB" sz="1200" dirty="0">
                  <a:solidFill>
                    <a:prstClr val="black"/>
                  </a:solidFill>
                </a:rPr>
                <a:t>Weight recording</a:t>
              </a:r>
            </a:p>
            <a:p>
              <a:pPr marL="538163" indent="-179388" defTabSz="488950">
                <a:spcBef>
                  <a:spcPct val="0"/>
                </a:spcBef>
                <a:buFont typeface="Arial" panose="020B0604020202020204" pitchFamily="34" charset="0"/>
                <a:buChar char="•"/>
                <a:defRPr/>
              </a:pPr>
              <a:r>
                <a:rPr lang="en-GB" sz="1200" dirty="0">
                  <a:solidFill>
                    <a:prstClr val="black"/>
                  </a:solidFill>
                  <a:hlinkClick r:id="rId2"/>
                </a:rPr>
                <a:t>Self foot assessment</a:t>
              </a:r>
              <a:endParaRPr lang="en-GB" sz="1200" dirty="0">
                <a:solidFill>
                  <a:prstClr val="black"/>
                </a:solidFill>
              </a:endParaRPr>
            </a:p>
            <a:p>
              <a:pPr marL="538163" indent="-179388" defTabSz="488950">
                <a:spcBef>
                  <a:spcPct val="0"/>
                </a:spcBef>
                <a:buFont typeface="Arial" panose="020B0604020202020204" pitchFamily="34" charset="0"/>
                <a:buChar char="•"/>
                <a:defRPr/>
              </a:pPr>
              <a:endParaRPr lang="en-GB" sz="1200" dirty="0">
                <a:solidFill>
                  <a:prstClr val="black"/>
                </a:solidFill>
              </a:endParaRPr>
            </a:p>
            <a:p>
              <a:pPr marL="358775" indent="-179388" defTabSz="488950">
                <a:lnSpc>
                  <a:spcPct val="90000"/>
                </a:lnSpc>
                <a:spcBef>
                  <a:spcPct val="0"/>
                </a:spcBef>
                <a:defRPr/>
              </a:pPr>
              <a:r>
                <a:rPr lang="en-GB" sz="1200" dirty="0">
                  <a:solidFill>
                    <a:prstClr val="black"/>
                  </a:solidFill>
                </a:rPr>
                <a:t> Drop in/send in urine sample for ACR</a:t>
              </a:r>
            </a:p>
          </p:txBody>
        </p:sp>
        <p:sp>
          <p:nvSpPr>
            <p:cNvPr id="37" name="TextBox 36">
              <a:extLst>
                <a:ext uri="{FF2B5EF4-FFF2-40B4-BE49-F238E27FC236}">
                  <a16:creationId xmlns="" xmlns:a16="http://schemas.microsoft.com/office/drawing/2014/main" id="{FFC555EC-30AF-422B-B11E-FD5B4ABC5452}"/>
                </a:ext>
              </a:extLst>
            </p:cNvPr>
            <p:cNvSpPr txBox="1"/>
            <p:nvPr/>
          </p:nvSpPr>
          <p:spPr>
            <a:xfrm>
              <a:off x="3606835" y="988305"/>
              <a:ext cx="3270496" cy="1681967"/>
            </a:xfrm>
            <a:prstGeom prst="rect">
              <a:avLst/>
            </a:prstGeom>
            <a:solidFill>
              <a:srgbClr val="C0000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a:spcBef>
                  <a:spcPct val="0"/>
                </a:spcBef>
                <a:defRPr/>
              </a:pPr>
              <a:r>
                <a:rPr lang="en-GB" sz="1600" b="1" dirty="0">
                  <a:solidFill>
                    <a:prstClr val="white"/>
                  </a:solidFill>
                </a:rPr>
                <a:t>Patients where benefit of a F2F visit outweighs risk</a:t>
              </a:r>
            </a:p>
            <a:p>
              <a:pPr algn="ctr" defTabSz="466725">
                <a:lnSpc>
                  <a:spcPct val="90000"/>
                </a:lnSpc>
                <a:spcBef>
                  <a:spcPct val="0"/>
                </a:spcBef>
                <a:spcAft>
                  <a:spcPct val="35000"/>
                </a:spcAft>
                <a:defRPr/>
              </a:pPr>
              <a:endParaRPr lang="en-GB" sz="1100" b="1" i="1" dirty="0">
                <a:solidFill>
                  <a:prstClr val="white"/>
                </a:solidFill>
              </a:endParaRPr>
            </a:p>
            <a:p>
              <a:pPr algn="ctr" defTabSz="466725">
                <a:lnSpc>
                  <a:spcPct val="90000"/>
                </a:lnSpc>
                <a:spcBef>
                  <a:spcPct val="0"/>
                </a:spcBef>
                <a:defRPr/>
              </a:pPr>
              <a:r>
                <a:rPr lang="en-GB" sz="1200" b="1" i="1" dirty="0">
                  <a:solidFill>
                    <a:prstClr val="white"/>
                  </a:solidFill>
                </a:rPr>
                <a:t>Consider</a:t>
              </a:r>
              <a:r>
                <a:rPr lang="en-GB" sz="1200" dirty="0">
                  <a:solidFill>
                    <a:prstClr val="white"/>
                  </a:solidFill>
                </a:rPr>
                <a:t> single visit to surgery for practical assessments: HBA1c, U+Es, ACR, BP, weight, foot check</a:t>
              </a:r>
            </a:p>
            <a:p>
              <a:pPr algn="ctr" defTabSz="466725">
                <a:lnSpc>
                  <a:spcPct val="90000"/>
                </a:lnSpc>
                <a:spcBef>
                  <a:spcPct val="0"/>
                </a:spcBef>
                <a:defRPr/>
              </a:pPr>
              <a:endParaRPr lang="en-GB" sz="1200" dirty="0">
                <a:solidFill>
                  <a:prstClr val="white"/>
                </a:solidFill>
              </a:endParaRPr>
            </a:p>
            <a:p>
              <a:pPr algn="ctr" defTabSz="466725">
                <a:lnSpc>
                  <a:spcPct val="90000"/>
                </a:lnSpc>
                <a:spcBef>
                  <a:spcPct val="0"/>
                </a:spcBef>
                <a:defRPr/>
              </a:pPr>
              <a:r>
                <a:rPr lang="en-GB" sz="1200" dirty="0" smtClean="0">
                  <a:solidFill>
                    <a:prstClr val="white"/>
                  </a:solidFill>
                </a:rPr>
                <a:t>Follow Up </a:t>
              </a:r>
              <a:r>
                <a:rPr lang="en-GB" sz="1200" dirty="0">
                  <a:solidFill>
                    <a:prstClr val="white"/>
                  </a:solidFill>
                </a:rPr>
                <a:t>by remote consultation with results</a:t>
              </a:r>
            </a:p>
          </p:txBody>
        </p:sp>
        <p:sp>
          <p:nvSpPr>
            <p:cNvPr id="38" name="TextBox 37">
              <a:extLst>
                <a:ext uri="{FF2B5EF4-FFF2-40B4-BE49-F238E27FC236}">
                  <a16:creationId xmlns="" xmlns:a16="http://schemas.microsoft.com/office/drawing/2014/main" id="{16F88420-4CAD-4B80-A22B-DAC0C02AFBAB}"/>
                </a:ext>
              </a:extLst>
            </p:cNvPr>
            <p:cNvSpPr txBox="1"/>
            <p:nvPr/>
          </p:nvSpPr>
          <p:spPr>
            <a:xfrm>
              <a:off x="4025455" y="541887"/>
              <a:ext cx="2423869" cy="363135"/>
            </a:xfrm>
            <a:prstGeom prst="rect">
              <a:avLst/>
            </a:prstGeom>
            <a:noFill/>
            <a:ln>
              <a:noFill/>
            </a:ln>
          </p:spPr>
          <p:txBody>
            <a:bodyPr wrap="none" rtlCol="0">
              <a:spAutoFit/>
            </a:bodyPr>
            <a:lstStyle/>
            <a:p>
              <a:pPr>
                <a:defRPr/>
              </a:pPr>
              <a:r>
                <a:rPr lang="en-GB" b="1" u="sng" dirty="0">
                  <a:solidFill>
                    <a:prstClr val="black"/>
                  </a:solidFill>
                </a:rPr>
                <a:t>Needs Review - options</a:t>
              </a:r>
            </a:p>
          </p:txBody>
        </p:sp>
      </p:grpSp>
    </p:spTree>
    <p:extLst>
      <p:ext uri="{BB962C8B-B14F-4D97-AF65-F5344CB8AC3E}">
        <p14:creationId xmlns:p14="http://schemas.microsoft.com/office/powerpoint/2010/main" val="134562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17" y="2059964"/>
            <a:ext cx="8817638" cy="3622998"/>
          </a:xfrm>
        </p:spPr>
        <p:txBody>
          <a:bodyPr/>
          <a:lstStyle/>
          <a:p>
            <a:pPr>
              <a:spcBef>
                <a:spcPts val="1800"/>
              </a:spcBef>
            </a:pPr>
            <a:r>
              <a:rPr lang="en-GB" sz="2000" b="1" dirty="0" smtClean="0">
                <a:solidFill>
                  <a:schemeClr val="tx1"/>
                </a:solidFill>
              </a:rPr>
              <a:t>National Diabetes Audit (NDA) </a:t>
            </a:r>
            <a:r>
              <a:rPr lang="en-GB" sz="2000" b="1" dirty="0" smtClean="0">
                <a:solidFill>
                  <a:schemeClr val="tx1"/>
                </a:solidFill>
              </a:rPr>
              <a:t>: </a:t>
            </a:r>
            <a:r>
              <a:rPr lang="en-GB" sz="2000" b="1" i="1" dirty="0" smtClean="0">
                <a:solidFill>
                  <a:schemeClr val="tx1"/>
                </a:solidFill>
              </a:rPr>
              <a:t>main priorities for diabetes care</a:t>
            </a:r>
          </a:p>
          <a:p>
            <a:pPr>
              <a:spcBef>
                <a:spcPts val="1800"/>
              </a:spcBef>
            </a:pPr>
            <a:r>
              <a:rPr lang="en-GB" sz="2000" b="1" dirty="0" smtClean="0"/>
              <a:t>COVID-19 and the Diabetes Patient: </a:t>
            </a:r>
            <a:r>
              <a:rPr lang="en-GB" sz="2000" b="1" i="1" dirty="0" smtClean="0"/>
              <a:t>risks for death</a:t>
            </a:r>
          </a:p>
          <a:p>
            <a:pPr>
              <a:spcBef>
                <a:spcPts val="1800"/>
              </a:spcBef>
            </a:pPr>
            <a:r>
              <a:rPr lang="en-GB" sz="2000" b="1" dirty="0" smtClean="0">
                <a:solidFill>
                  <a:schemeClr val="tx1"/>
                </a:solidFill>
              </a:rPr>
              <a:t>Role of SGLT-2- inhibitors: </a:t>
            </a:r>
            <a:r>
              <a:rPr lang="en-GB" sz="2000" b="1" i="1" dirty="0" smtClean="0">
                <a:solidFill>
                  <a:schemeClr val="tx1"/>
                </a:solidFill>
              </a:rPr>
              <a:t>brief review of outcomes for patients</a:t>
            </a:r>
          </a:p>
          <a:p>
            <a:pPr>
              <a:spcBef>
                <a:spcPts val="1800"/>
              </a:spcBef>
            </a:pPr>
            <a:r>
              <a:rPr lang="en-GB" sz="2000" b="1" dirty="0" smtClean="0">
                <a:solidFill>
                  <a:schemeClr val="tx1"/>
                </a:solidFill>
              </a:rPr>
              <a:t>Who to Prioritise in GP Care: </a:t>
            </a:r>
            <a:r>
              <a:rPr lang="en-GB" sz="2000" b="1" i="1" dirty="0" smtClean="0">
                <a:solidFill>
                  <a:schemeClr val="tx1"/>
                </a:solidFill>
              </a:rPr>
              <a:t>Traffic-lights approach </a:t>
            </a:r>
          </a:p>
          <a:p>
            <a:pPr>
              <a:spcBef>
                <a:spcPts val="1800"/>
              </a:spcBef>
            </a:pPr>
            <a:r>
              <a:rPr lang="en-GB" sz="2000" b="1" dirty="0" smtClean="0"/>
              <a:t>Care Planning: </a:t>
            </a:r>
            <a:r>
              <a:rPr lang="en-GB" sz="2000" b="1" i="1" dirty="0" smtClean="0"/>
              <a:t>GP Systems and Care </a:t>
            </a:r>
            <a:endParaRPr lang="en-GB" sz="2000" b="1" i="1" dirty="0" smtClean="0">
              <a:solidFill>
                <a:schemeClr val="tx1"/>
              </a:solidFill>
            </a:endParaRPr>
          </a:p>
          <a:p>
            <a:pPr>
              <a:spcBef>
                <a:spcPts val="1800"/>
              </a:spcBef>
            </a:pPr>
            <a:r>
              <a:rPr lang="en-GB" sz="2000" b="1" dirty="0" smtClean="0">
                <a:solidFill>
                  <a:schemeClr val="tx1"/>
                </a:solidFill>
              </a:rPr>
              <a:t>Final Remarks and Conclusions: </a:t>
            </a:r>
            <a:r>
              <a:rPr lang="en-GB" sz="2000" b="1" i="1" dirty="0" smtClean="0">
                <a:solidFill>
                  <a:schemeClr val="tx1"/>
                </a:solidFill>
              </a:rPr>
              <a:t>Questions and Comments</a:t>
            </a:r>
            <a:endParaRPr lang="en-GB" sz="2000" b="1" i="1" dirty="0">
              <a:solidFill>
                <a:schemeClr val="tx1"/>
              </a:solidFill>
            </a:endParaRPr>
          </a:p>
        </p:txBody>
      </p:sp>
      <p:sp>
        <p:nvSpPr>
          <p:cNvPr id="5" name="TextBox 4"/>
          <p:cNvSpPr txBox="1"/>
          <p:nvPr/>
        </p:nvSpPr>
        <p:spPr>
          <a:xfrm>
            <a:off x="7088154" y="4491136"/>
            <a:ext cx="4962007" cy="1938992"/>
          </a:xfrm>
          <a:prstGeom prst="rect">
            <a:avLst/>
          </a:prstGeom>
          <a:noFill/>
          <a:ln w="25400">
            <a:solidFill>
              <a:schemeClr val="tx1"/>
            </a:solidFill>
          </a:ln>
          <a:effectLst>
            <a:outerShdw blurRad="76200" dir="13500000" sy="23000" kx="1200000" algn="br" rotWithShape="0">
              <a:prstClr val="black">
                <a:alpha val="20000"/>
              </a:prstClr>
            </a:outerShdw>
          </a:effectLst>
        </p:spPr>
        <p:txBody>
          <a:bodyPr wrap="square" rtlCol="0">
            <a:spAutoFit/>
          </a:bodyPr>
          <a:lstStyle/>
          <a:p>
            <a:pPr>
              <a:defRPr/>
            </a:pPr>
            <a:r>
              <a:rPr lang="en-GB" b="1" dirty="0">
                <a:solidFill>
                  <a:srgbClr val="C00000"/>
                </a:solidFill>
              </a:rPr>
              <a:t>Educational Objectives- </a:t>
            </a:r>
            <a:r>
              <a:rPr lang="en-GB" sz="1600" b="1" i="1" dirty="0">
                <a:solidFill>
                  <a:srgbClr val="C00000"/>
                </a:solidFill>
              </a:rPr>
              <a:t>to facilitate you to</a:t>
            </a:r>
          </a:p>
          <a:p>
            <a:pPr marL="285750" indent="-285750">
              <a:buFont typeface="Arial" panose="020B0604020202020204" pitchFamily="34" charset="0"/>
              <a:buChar char="•"/>
              <a:defRPr/>
            </a:pPr>
            <a:r>
              <a:rPr lang="en-GB" sz="1400" b="1" dirty="0">
                <a:solidFill>
                  <a:prstClr val="black"/>
                </a:solidFill>
              </a:rPr>
              <a:t>Be Informed of key statistics in relation to </a:t>
            </a:r>
            <a:r>
              <a:rPr lang="en-GB" sz="1400" b="1" dirty="0" smtClean="0">
                <a:solidFill>
                  <a:prstClr val="black"/>
                </a:solidFill>
              </a:rPr>
              <a:t>COVID-19</a:t>
            </a:r>
            <a:endParaRPr lang="en-GB" sz="1400" b="1" dirty="0" smtClean="0">
              <a:solidFill>
                <a:prstClr val="black"/>
              </a:solidFill>
            </a:endParaRPr>
          </a:p>
          <a:p>
            <a:pPr marL="285750" indent="-285750">
              <a:buFont typeface="Arial" panose="020B0604020202020204" pitchFamily="34" charset="0"/>
              <a:buChar char="•"/>
              <a:defRPr/>
            </a:pPr>
            <a:r>
              <a:rPr lang="en-GB" sz="1400" b="1" dirty="0" smtClean="0">
                <a:solidFill>
                  <a:prstClr val="black"/>
                </a:solidFill>
              </a:rPr>
              <a:t>Learn of COVID-19 risk factors for death</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 informed of outcomes that can accrue from SGLT2-I Rx</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Become convinced of care planning in Diabetes Care</a:t>
            </a:r>
          </a:p>
          <a:p>
            <a:pPr marL="285750" indent="-285750">
              <a:buFont typeface="Arial" panose="020B0604020202020204" pitchFamily="34" charset="0"/>
              <a:buChar char="•"/>
              <a:defRPr/>
            </a:pPr>
            <a:r>
              <a:rPr lang="en-GB" sz="1400" b="1" dirty="0" smtClean="0">
                <a:solidFill>
                  <a:prstClr val="black"/>
                </a:solidFill>
              </a:rPr>
              <a:t>Ask </a:t>
            </a:r>
            <a:r>
              <a:rPr lang="en-GB" sz="1400" b="1" dirty="0">
                <a:solidFill>
                  <a:prstClr val="black"/>
                </a:solidFill>
              </a:rPr>
              <a:t>awkward questions</a:t>
            </a:r>
          </a:p>
          <a:p>
            <a:pPr marL="285750" indent="-285750">
              <a:buFont typeface="Arial" panose="020B0604020202020204" pitchFamily="34" charset="0"/>
              <a:buChar char="•"/>
              <a:defRPr/>
            </a:pPr>
            <a:r>
              <a:rPr lang="en-GB" sz="1400" b="1" dirty="0" smtClean="0">
                <a:solidFill>
                  <a:prstClr val="black"/>
                </a:solidFill>
              </a:rPr>
              <a:t>Reflect on how you can change practice…..?</a:t>
            </a:r>
            <a:endParaRPr lang="en-GB" sz="1400" b="1" dirty="0">
              <a:solidFill>
                <a:prstClr val="black"/>
              </a:solidFill>
            </a:endParaRPr>
          </a:p>
          <a:p>
            <a:pPr marL="285750" indent="-285750">
              <a:buFont typeface="Arial" panose="020B0604020202020204" pitchFamily="34" charset="0"/>
              <a:buChar char="•"/>
              <a:defRPr/>
            </a:pPr>
            <a:endParaRPr lang="en-GB" dirty="0">
              <a:solidFill>
                <a:prstClr val="black"/>
              </a:solidFill>
            </a:endParaRPr>
          </a:p>
        </p:txBody>
      </p:sp>
      <p:pic>
        <p:nvPicPr>
          <p:cNvPr id="6" name="Picture 3" descr="\\gehfile2\users\patelv\Desktop\Jonathan National Diabetes\mustar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2309" y="2992016"/>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ehfile2\users\patelv\Desktop\3D_medical_animation_coronavirus_struc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7625" y="5586798"/>
            <a:ext cx="2110622" cy="118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ehfile2\users\patelv\Desktop\breath_AF-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273" y="783795"/>
            <a:ext cx="1517331" cy="97658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062521" y="912499"/>
            <a:ext cx="7772400" cy="912000"/>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rgbClr val="C00000"/>
                </a:solidFill>
              </a:rPr>
              <a:t>Diabetes Care in the time of COVID- 19 </a:t>
            </a:r>
            <a:endParaRPr lang="en-GB" sz="3600" b="1" dirty="0">
              <a:solidFill>
                <a:srgbClr val="C00000"/>
              </a:solidFill>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133566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144"/>
            <a:ext cx="8229600" cy="1143000"/>
          </a:xfrm>
        </p:spPr>
        <p:txBody>
          <a:bodyPr vert="horz" lIns="91434" tIns="45718" rIns="91434" bIns="45718" rtlCol="0" anchor="ctr">
            <a:normAutofit/>
          </a:bodyPr>
          <a:lstStyle/>
          <a:p>
            <a:r>
              <a:rPr lang="en-GB" altLang="en-US" sz="3200" b="1" dirty="0">
                <a:solidFill>
                  <a:srgbClr val="C00000"/>
                </a:solidFill>
              </a:rPr>
              <a:t>Morbidity of hypoglycaemia in diabetes</a:t>
            </a:r>
            <a:endParaRPr lang="en-GB" sz="3200" b="1" dirty="0">
              <a:solidFill>
                <a:srgbClr val="C00000"/>
              </a:solidFill>
            </a:endParaRPr>
          </a:p>
        </p:txBody>
      </p:sp>
      <p:sp>
        <p:nvSpPr>
          <p:cNvPr id="4" name="Text Box 6"/>
          <p:cNvSpPr txBox="1">
            <a:spLocks noChangeArrowheads="1"/>
          </p:cNvSpPr>
          <p:nvPr/>
        </p:nvSpPr>
        <p:spPr bwMode="auto">
          <a:xfrm>
            <a:off x="3258250" y="1953887"/>
            <a:ext cx="2798075" cy="1400383"/>
          </a:xfrm>
          <a:prstGeom prst="rect">
            <a:avLst/>
          </a:prstGeom>
          <a:noFill/>
          <a:ln w="12700">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300"/>
              </a:spcBef>
              <a:defRPr/>
            </a:pPr>
            <a:r>
              <a:rPr lang="en-GB" altLang="en-US" sz="2000" dirty="0">
                <a:solidFill>
                  <a:prstClr val="white">
                    <a:lumMod val="50000"/>
                  </a:prstClr>
                </a:solidFill>
                <a:latin typeface="Arial" panose="020B0604020202020204"/>
              </a:rPr>
              <a:t>Blackouts, Seizures, </a:t>
            </a:r>
            <a:r>
              <a:rPr lang="en-GB" altLang="en-US" sz="2000" dirty="0" err="1">
                <a:solidFill>
                  <a:prstClr val="white">
                    <a:lumMod val="50000"/>
                  </a:prstClr>
                </a:solidFill>
                <a:latin typeface="Arial" panose="020B0604020202020204"/>
              </a:rPr>
              <a:t>Coma</a:t>
            </a:r>
            <a:r>
              <a:rPr lang="en-GB" altLang="en-US" sz="2000" dirty="0">
                <a:solidFill>
                  <a:prstClr val="white">
                    <a:lumMod val="50000"/>
                  </a:prstClr>
                </a:solidFill>
                <a:latin typeface="Arial" panose="020B0604020202020204"/>
              </a:rPr>
              <a:t>, Death </a:t>
            </a:r>
          </a:p>
          <a:p>
            <a:pPr algn="ctr" eaLnBrk="1" hangingPunct="1">
              <a:spcBef>
                <a:spcPts val="300"/>
              </a:spcBef>
              <a:defRPr/>
            </a:pPr>
            <a:r>
              <a:rPr lang="en-GB" altLang="en-US" sz="2000" dirty="0">
                <a:solidFill>
                  <a:prstClr val="white">
                    <a:lumMod val="50000"/>
                  </a:prstClr>
                </a:solidFill>
                <a:latin typeface="Arial" panose="020B0604020202020204"/>
              </a:rPr>
              <a:t>Cognitive dysfunction</a:t>
            </a:r>
          </a:p>
          <a:p>
            <a:pPr algn="ctr" eaLnBrk="1" hangingPunct="1">
              <a:spcBef>
                <a:spcPts val="300"/>
              </a:spcBef>
              <a:defRPr/>
            </a:pPr>
            <a:r>
              <a:rPr lang="en-GB" altLang="en-US" sz="2000" dirty="0">
                <a:solidFill>
                  <a:prstClr val="white">
                    <a:lumMod val="50000"/>
                  </a:prstClr>
                </a:solidFill>
                <a:latin typeface="Arial" panose="020B0604020202020204"/>
              </a:rPr>
              <a:t>Psychological effects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388" r="10280"/>
          <a:stretch>
            <a:fillRect/>
          </a:stretch>
        </p:blipFill>
        <p:spPr bwMode="auto">
          <a:xfrm>
            <a:off x="1676400" y="1289822"/>
            <a:ext cx="1524000" cy="2346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8"/>
          <p:cNvSpPr txBox="1">
            <a:spLocks noChangeArrowheads="1"/>
          </p:cNvSpPr>
          <p:nvPr/>
        </p:nvSpPr>
        <p:spPr bwMode="auto">
          <a:xfrm>
            <a:off x="5131148" y="4622324"/>
            <a:ext cx="5329372" cy="1438855"/>
          </a:xfrm>
          <a:prstGeom prst="rect">
            <a:avLst/>
          </a:prstGeom>
          <a:noFill/>
          <a:ln w="12700">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ctr" defTabSz="914400">
              <a:spcBef>
                <a:spcPts val="300"/>
              </a:spcBef>
              <a:defRPr sz="2000">
                <a:solidFill>
                  <a:prstClr val="white">
                    <a:lumMod val="50000"/>
                  </a:prstClr>
                </a:solidFill>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pPr>
              <a:defRPr/>
            </a:pPr>
            <a:r>
              <a:rPr lang="en-GB" altLang="en-US" dirty="0">
                <a:latin typeface="Arial" panose="020B0604020202020204"/>
              </a:rPr>
              <a:t>Myocardial ischaemia (angina and infarction)</a:t>
            </a:r>
          </a:p>
          <a:p>
            <a:pPr>
              <a:defRPr/>
            </a:pPr>
            <a:r>
              <a:rPr lang="en-GB" altLang="en-US" dirty="0">
                <a:latin typeface="Arial" panose="020B0604020202020204"/>
              </a:rPr>
              <a:t>Cardiac arrhythmia</a:t>
            </a:r>
          </a:p>
          <a:p>
            <a:pPr>
              <a:defRPr/>
            </a:pPr>
            <a:r>
              <a:rPr lang="en-US" dirty="0">
                <a:latin typeface="Arial" panose="020B0604020202020204"/>
              </a:rPr>
              <a:t>Abnormal prolonged </a:t>
            </a:r>
            <a:r>
              <a:rPr lang="en-US" dirty="0" err="1">
                <a:latin typeface="Arial" panose="020B0604020202020204"/>
              </a:rPr>
              <a:t>QTc</a:t>
            </a:r>
            <a:r>
              <a:rPr lang="en-US" dirty="0">
                <a:latin typeface="Arial" panose="020B0604020202020204"/>
              </a:rPr>
              <a:t> </a:t>
            </a:r>
          </a:p>
          <a:p>
            <a:pPr>
              <a:defRPr/>
            </a:pPr>
            <a:r>
              <a:rPr lang="en-US" dirty="0">
                <a:latin typeface="Arial" panose="020B0604020202020204"/>
              </a:rPr>
              <a:t>Sudden death</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1" y="4218383"/>
            <a:ext cx="1435003" cy="22328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7652211" y="2107784"/>
            <a:ext cx="2798073" cy="1092607"/>
          </a:xfrm>
          <a:prstGeom prst="rect">
            <a:avLst/>
          </a:prstGeom>
          <a:noFill/>
          <a:ln w="12700">
            <a:solidFill>
              <a:schemeClr val="bg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ctr" defTabSz="914400">
              <a:spcBef>
                <a:spcPts val="300"/>
              </a:spcBef>
              <a:defRPr sz="2000">
                <a:solidFill>
                  <a:prstClr val="white">
                    <a:lumMod val="50000"/>
                  </a:prstClr>
                </a:solidFill>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pPr>
              <a:defRPr/>
            </a:pPr>
            <a:r>
              <a:rPr lang="en-GB" altLang="en-US" dirty="0">
                <a:latin typeface="Arial" panose="020B0604020202020204"/>
              </a:rPr>
              <a:t>Falls, Accidents       </a:t>
            </a:r>
          </a:p>
          <a:p>
            <a:pPr>
              <a:defRPr/>
            </a:pPr>
            <a:r>
              <a:rPr lang="en-GB" altLang="en-US" dirty="0" err="1">
                <a:latin typeface="Arial" panose="020B0604020202020204"/>
              </a:rPr>
              <a:t>eg</a:t>
            </a:r>
            <a:r>
              <a:rPr lang="en-GB" altLang="en-US" dirty="0">
                <a:latin typeface="Arial" panose="020B0604020202020204"/>
              </a:rPr>
              <a:t> driving</a:t>
            </a:r>
          </a:p>
          <a:p>
            <a:pPr>
              <a:defRPr/>
            </a:pPr>
            <a:r>
              <a:rPr lang="en-GB" altLang="en-US" dirty="0">
                <a:latin typeface="Arial" panose="020B0604020202020204"/>
              </a:rPr>
              <a:t>f</a:t>
            </a:r>
            <a:r>
              <a:rPr lang="en-GB" altLang="en-US" dirty="0" err="1">
                <a:latin typeface="Arial" panose="020B0604020202020204"/>
              </a:rPr>
              <a:t>ractures</a:t>
            </a:r>
            <a:r>
              <a:rPr lang="en-GB" altLang="en-US" dirty="0">
                <a:latin typeface="Arial" panose="020B0604020202020204"/>
              </a:rPr>
              <a:t>, dislocations</a:t>
            </a: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990" y="1378703"/>
            <a:ext cx="1403810" cy="22247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Slide Number Placeholder 1"/>
          <p:cNvSpPr txBox="1">
            <a:spLocks/>
          </p:cNvSpPr>
          <p:nvPr/>
        </p:nvSpPr>
        <p:spPr bwMode="auto">
          <a:xfrm>
            <a:off x="1774047" y="6130830"/>
            <a:ext cx="1653817"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4" tIns="45718" rIns="91434" bIns="45718" rtlCol="0" anchor="ctr"/>
          <a:lstStyle>
            <a:defPPr>
              <a:defRPr lang="en-US"/>
            </a:defPPr>
            <a:lvl1pPr marL="0" algn="r" defTabSz="914332" rtl="0" eaLnBrk="0" latinLnBrk="0" hangingPunct="0">
              <a:defRPr sz="1200" kern="1200">
                <a:solidFill>
                  <a:schemeClr val="tx1"/>
                </a:solidFill>
                <a:latin typeface="Arial" panose="020B0604020202020204" pitchFamily="34" charset="0"/>
                <a:ea typeface="+mn-ea"/>
                <a:cs typeface="Arial" panose="020B0604020202020204" pitchFamily="34" charset="0"/>
              </a:defRPr>
            </a:lvl1pPr>
            <a:lvl2pPr marL="742950" indent="-285750" algn="l" defTabSz="914332" rtl="0" eaLnBrk="0" latinLnBrk="0" hangingPunct="0">
              <a:defRPr sz="1900" kern="1200">
                <a:solidFill>
                  <a:schemeClr val="tx1"/>
                </a:solidFill>
                <a:latin typeface="Arial" panose="020B0604020202020204" pitchFamily="34" charset="0"/>
                <a:ea typeface="+mn-ea"/>
                <a:cs typeface="Arial" panose="020B0604020202020204" pitchFamily="34" charset="0"/>
              </a:defRPr>
            </a:lvl2pPr>
            <a:lvl3pPr marL="1143000" indent="-228600" algn="l" defTabSz="914332" rtl="0" eaLnBrk="0" latinLnBrk="0" hangingPunct="0">
              <a:defRPr sz="1900" kern="1200">
                <a:solidFill>
                  <a:schemeClr val="tx1"/>
                </a:solidFill>
                <a:latin typeface="Arial" panose="020B0604020202020204" pitchFamily="34" charset="0"/>
                <a:ea typeface="+mn-ea"/>
                <a:cs typeface="Arial" panose="020B0604020202020204" pitchFamily="34" charset="0"/>
              </a:defRPr>
            </a:lvl3pPr>
            <a:lvl4pPr marL="1600200" indent="-228600" algn="l" defTabSz="914332" rtl="0" eaLnBrk="0" latinLnBrk="0" hangingPunct="0">
              <a:defRPr sz="1900" kern="1200">
                <a:solidFill>
                  <a:schemeClr val="tx1"/>
                </a:solidFill>
                <a:latin typeface="Arial" panose="020B0604020202020204" pitchFamily="34" charset="0"/>
                <a:ea typeface="+mn-ea"/>
                <a:cs typeface="Arial" panose="020B0604020202020204" pitchFamily="34" charset="0"/>
              </a:defRPr>
            </a:lvl4pPr>
            <a:lvl5pPr marL="2057400" indent="-228600" algn="l" defTabSz="914332" rtl="0" eaLnBrk="0" latinLnBrk="0" hangingPunct="0">
              <a:defRPr sz="1900" kern="1200">
                <a:solidFill>
                  <a:schemeClr val="tx1"/>
                </a:solidFill>
                <a:latin typeface="Arial" panose="020B0604020202020204" pitchFamily="34" charset="0"/>
                <a:ea typeface="+mn-ea"/>
                <a:cs typeface="Arial" panose="020B0604020202020204" pitchFamily="34" charset="0"/>
              </a:defRPr>
            </a:lvl5pPr>
            <a:lvl6pPr marL="2514600" indent="-228600" algn="l" defTabSz="914332" rtl="0" eaLnBrk="0" fontAlgn="base" latinLnBrk="0"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6pPr>
            <a:lvl7pPr marL="2971800" indent="-228600" algn="l" defTabSz="914332" rtl="0" eaLnBrk="0" fontAlgn="base" latinLnBrk="0"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7pPr>
            <a:lvl8pPr marL="3429000" indent="-228600" algn="l" defTabSz="914332" rtl="0" eaLnBrk="0" fontAlgn="base" latinLnBrk="0"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8pPr>
            <a:lvl9pPr marL="3886200" indent="-228600" algn="l" defTabSz="914332" rtl="0" eaLnBrk="0" fontAlgn="base" latinLnBrk="0" hangingPunct="0">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9pPr>
          </a:lstStyle>
          <a:p>
            <a:pPr algn="l" defTabSz="914400" eaLnBrk="1" hangingPunct="1">
              <a:defRPr/>
            </a:pPr>
            <a:r>
              <a:rPr lang="en-US" altLang="en-US" dirty="0">
                <a:solidFill>
                  <a:srgbClr val="000000"/>
                </a:solidFill>
              </a:rPr>
              <a:t>ABC of Diabetes. Holt and Kumar 2015. BMJ Books</a:t>
            </a:r>
          </a:p>
        </p:txBody>
      </p:sp>
      <p:sp>
        <p:nvSpPr>
          <p:cNvPr id="11" name="Rectangle 10"/>
          <p:cNvSpPr/>
          <p:nvPr/>
        </p:nvSpPr>
        <p:spPr>
          <a:xfrm>
            <a:off x="3248012" y="1135856"/>
            <a:ext cx="2798075" cy="2654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panose="020B0604020202020204"/>
            </a:endParaRPr>
          </a:p>
        </p:txBody>
      </p:sp>
      <p:sp>
        <p:nvSpPr>
          <p:cNvPr id="12" name="Rectangle 11"/>
          <p:cNvSpPr/>
          <p:nvPr/>
        </p:nvSpPr>
        <p:spPr>
          <a:xfrm>
            <a:off x="3258243" y="1114298"/>
            <a:ext cx="2798073" cy="461665"/>
          </a:xfrm>
          <a:prstGeom prst="rect">
            <a:avLst/>
          </a:prstGeom>
          <a:solidFill>
            <a:schemeClr val="tx1"/>
          </a:solidFill>
          <a:ln>
            <a:noFill/>
          </a:ln>
        </p:spPr>
        <p:txBody>
          <a:bodyPr wrap="square">
            <a:spAutoFit/>
          </a:bodyPr>
          <a:lstStyle/>
          <a:p>
            <a:pPr algn="ctr">
              <a:defRPr/>
            </a:pPr>
            <a:r>
              <a:rPr lang="en-GB" altLang="en-US" sz="2400" b="1" dirty="0">
                <a:solidFill>
                  <a:prstClr val="white"/>
                </a:solidFill>
                <a:latin typeface="Arial" panose="020B0604020202020204"/>
              </a:rPr>
              <a:t>Brain</a:t>
            </a:r>
            <a:endParaRPr lang="en-GB" sz="2800" dirty="0">
              <a:solidFill>
                <a:prstClr val="white"/>
              </a:solidFill>
              <a:latin typeface="Arial" panose="020B0604020202020204"/>
            </a:endParaRPr>
          </a:p>
        </p:txBody>
      </p:sp>
      <p:sp>
        <p:nvSpPr>
          <p:cNvPr id="13" name="Rectangle 12"/>
          <p:cNvSpPr/>
          <p:nvPr/>
        </p:nvSpPr>
        <p:spPr>
          <a:xfrm>
            <a:off x="7652216" y="1169431"/>
            <a:ext cx="2798075" cy="26400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panose="020B0604020202020204"/>
            </a:endParaRPr>
          </a:p>
        </p:txBody>
      </p:sp>
      <p:sp>
        <p:nvSpPr>
          <p:cNvPr id="14" name="Rectangle 13"/>
          <p:cNvSpPr/>
          <p:nvPr/>
        </p:nvSpPr>
        <p:spPr>
          <a:xfrm>
            <a:off x="7662447" y="1147871"/>
            <a:ext cx="2798073" cy="461665"/>
          </a:xfrm>
          <a:prstGeom prst="rect">
            <a:avLst/>
          </a:prstGeom>
          <a:solidFill>
            <a:schemeClr val="tx1"/>
          </a:solidFill>
          <a:ln>
            <a:noFill/>
          </a:ln>
        </p:spPr>
        <p:txBody>
          <a:bodyPr wrap="square">
            <a:spAutoFit/>
          </a:bodyPr>
          <a:lstStyle/>
          <a:p>
            <a:pPr algn="ctr">
              <a:defRPr/>
            </a:pPr>
            <a:r>
              <a:rPr lang="en-GB" altLang="en-US" sz="2400" b="1" dirty="0">
                <a:solidFill>
                  <a:prstClr val="white"/>
                </a:solidFill>
                <a:latin typeface="Arial" panose="020B0604020202020204"/>
              </a:rPr>
              <a:t>Musculoskeletal</a:t>
            </a:r>
            <a:r>
              <a:rPr lang="en-GB" altLang="en-US" sz="2400" dirty="0">
                <a:solidFill>
                  <a:srgbClr val="525CA3"/>
                </a:solidFill>
                <a:latin typeface="Arial" panose="020B0604020202020204"/>
              </a:rPr>
              <a:t> </a:t>
            </a:r>
          </a:p>
        </p:txBody>
      </p:sp>
      <p:sp>
        <p:nvSpPr>
          <p:cNvPr id="15" name="Rectangle 14"/>
          <p:cNvSpPr/>
          <p:nvPr/>
        </p:nvSpPr>
        <p:spPr>
          <a:xfrm>
            <a:off x="5133708" y="4037105"/>
            <a:ext cx="5316574" cy="2632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panose="020B0604020202020204"/>
            </a:endParaRPr>
          </a:p>
        </p:txBody>
      </p:sp>
      <p:sp>
        <p:nvSpPr>
          <p:cNvPr id="16" name="Rectangle 15"/>
          <p:cNvSpPr/>
          <p:nvPr/>
        </p:nvSpPr>
        <p:spPr>
          <a:xfrm>
            <a:off x="5143952" y="4001886"/>
            <a:ext cx="5316569" cy="461665"/>
          </a:xfrm>
          <a:prstGeom prst="rect">
            <a:avLst/>
          </a:prstGeom>
          <a:solidFill>
            <a:schemeClr val="tx1"/>
          </a:solidFill>
          <a:ln>
            <a:noFill/>
          </a:ln>
        </p:spPr>
        <p:txBody>
          <a:bodyPr wrap="square">
            <a:spAutoFit/>
          </a:bodyPr>
          <a:lstStyle/>
          <a:p>
            <a:pPr algn="ctr">
              <a:defRPr/>
            </a:pPr>
            <a:r>
              <a:rPr lang="en-GB" altLang="en-US" sz="2400" b="1" dirty="0">
                <a:solidFill>
                  <a:prstClr val="white"/>
                </a:solidFill>
                <a:latin typeface="Arial" panose="020B0604020202020204"/>
              </a:rPr>
              <a:t>Cardiovascular</a:t>
            </a:r>
            <a:endParaRPr lang="en-US" altLang="en-US" sz="2400" b="1" dirty="0">
              <a:solidFill>
                <a:prstClr val="white"/>
              </a:solidFill>
              <a:latin typeface="Arial" panose="020B0604020202020204"/>
            </a:endParaRPr>
          </a:p>
        </p:txBody>
      </p:sp>
    </p:spTree>
    <p:extLst>
      <p:ext uri="{BB962C8B-B14F-4D97-AF65-F5344CB8AC3E}">
        <p14:creationId xmlns:p14="http://schemas.microsoft.com/office/powerpoint/2010/main" val="2379869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143001"/>
            <a:ext cx="8534400" cy="5078313"/>
          </a:xfrm>
          <a:prstGeom prst="rect">
            <a:avLst/>
          </a:prstGeom>
        </p:spPr>
        <p:txBody>
          <a:bodyPr wrap="square">
            <a:spAutoFit/>
          </a:bodyPr>
          <a:lstStyle/>
          <a:p>
            <a:r>
              <a:rPr lang="en-GB" b="1" dirty="0">
                <a:solidFill>
                  <a:prstClr val="black"/>
                </a:solidFill>
              </a:rPr>
              <a:t>PICO Analysis of the Dexamethasone Study</a:t>
            </a:r>
            <a:endParaRPr lang="en-GB" dirty="0">
              <a:solidFill>
                <a:prstClr val="black"/>
              </a:solidFill>
            </a:endParaRPr>
          </a:p>
          <a:p>
            <a:r>
              <a:rPr lang="en-GB" b="1" dirty="0">
                <a:solidFill>
                  <a:prstClr val="black"/>
                </a:solidFill>
              </a:rPr>
              <a:t>Patients:</a:t>
            </a:r>
            <a:r>
              <a:rPr lang="en-GB" dirty="0">
                <a:solidFill>
                  <a:prstClr val="black"/>
                </a:solidFill>
              </a:rPr>
              <a:t>  Hospitalised, clinically suspected or laboratory confirmed SARS-CoV-2 infection. 2104 patients were randomised to dexamethasone vs 4321 usual care. </a:t>
            </a:r>
          </a:p>
          <a:p>
            <a:r>
              <a:rPr lang="en-GB" b="1" dirty="0">
                <a:solidFill>
                  <a:prstClr val="black"/>
                </a:solidFill>
              </a:rPr>
              <a:t>Intervention:</a:t>
            </a:r>
            <a:r>
              <a:rPr lang="en-GB" dirty="0">
                <a:solidFill>
                  <a:prstClr val="black"/>
                </a:solidFill>
              </a:rPr>
              <a:t> Dexamethasone 6mg od. Either oral or IV- single dose.  For 10 Days or until discharge if sooner. </a:t>
            </a:r>
          </a:p>
          <a:p>
            <a:r>
              <a:rPr lang="en-GB" b="1" dirty="0">
                <a:solidFill>
                  <a:prstClr val="black"/>
                </a:solidFill>
              </a:rPr>
              <a:t>Comparison: </a:t>
            </a:r>
            <a:r>
              <a:rPr lang="en-GB" dirty="0">
                <a:solidFill>
                  <a:prstClr val="black"/>
                </a:solidFill>
              </a:rPr>
              <a:t>Usual current Standard of Care in UK Hospital setting</a:t>
            </a:r>
          </a:p>
          <a:p>
            <a:r>
              <a:rPr lang="en-GB" b="1" dirty="0">
                <a:solidFill>
                  <a:prstClr val="black"/>
                </a:solidFill>
              </a:rPr>
              <a:t>Outcomes:</a:t>
            </a:r>
            <a:r>
              <a:rPr lang="en-GB" dirty="0">
                <a:solidFill>
                  <a:prstClr val="black"/>
                </a:solidFill>
              </a:rPr>
              <a:t> June, recruitment to the </a:t>
            </a:r>
            <a:r>
              <a:rPr lang="en-GB" dirty="0" err="1">
                <a:solidFill>
                  <a:prstClr val="black"/>
                </a:solidFill>
              </a:rPr>
              <a:t>Dex</a:t>
            </a:r>
            <a:r>
              <a:rPr lang="en-GB" dirty="0">
                <a:solidFill>
                  <a:prstClr val="black"/>
                </a:solidFill>
              </a:rPr>
              <a:t>. Halted, results clear evidence of clinical benefits.  Overall,  with usual care alone, 28-day mortality highest in ventilation (41%), intermediate in oxygen only (25%), and lowest in no respiratory intervention (13%).</a:t>
            </a:r>
          </a:p>
          <a:p>
            <a:endParaRPr lang="en-GB" b="1" dirty="0">
              <a:solidFill>
                <a:prstClr val="black"/>
              </a:solidFill>
            </a:endParaRPr>
          </a:p>
          <a:p>
            <a:r>
              <a:rPr lang="en-GB" b="1" dirty="0">
                <a:solidFill>
                  <a:prstClr val="black"/>
                </a:solidFill>
              </a:rPr>
              <a:t>Patients treated with Dexamethasone:</a:t>
            </a:r>
            <a:endParaRPr lang="en-GB" dirty="0">
              <a:solidFill>
                <a:prstClr val="black"/>
              </a:solidFill>
            </a:endParaRPr>
          </a:p>
          <a:p>
            <a:pPr marL="285750" indent="-285750">
              <a:buFont typeface="Arial" panose="020B0604020202020204" pitchFamily="34" charset="0"/>
              <a:buChar char="•"/>
            </a:pPr>
            <a:r>
              <a:rPr lang="en-GB" b="1" dirty="0">
                <a:solidFill>
                  <a:prstClr val="black"/>
                </a:solidFill>
              </a:rPr>
              <a:t>Overall Dexamethasone reduced deaths by 17%:</a:t>
            </a:r>
            <a:r>
              <a:rPr lang="en-GB" dirty="0">
                <a:solidFill>
                  <a:prstClr val="black"/>
                </a:solidFill>
              </a:rPr>
              <a:t> From 24.6% to 21.6% </a:t>
            </a:r>
          </a:p>
          <a:p>
            <a:pPr marL="285750" indent="-285750">
              <a:buFont typeface="Arial" panose="020B0604020202020204" pitchFamily="34" charset="0"/>
              <a:buChar char="•"/>
            </a:pPr>
            <a:r>
              <a:rPr lang="en-GB" b="1" dirty="0">
                <a:solidFill>
                  <a:prstClr val="black"/>
                </a:solidFill>
              </a:rPr>
              <a:t>In ventilated patients</a:t>
            </a:r>
            <a:r>
              <a:rPr lang="en-GB" dirty="0">
                <a:solidFill>
                  <a:prstClr val="black"/>
                </a:solidFill>
              </a:rPr>
              <a:t>: Deaths reduced by 35%, </a:t>
            </a:r>
            <a:r>
              <a:rPr lang="en-GB" sz="1400" dirty="0">
                <a:solidFill>
                  <a:prstClr val="black"/>
                </a:solidFill>
              </a:rPr>
              <a:t>Rate Ratio-RR- 0.65 [95% CI 0.48-0.88, p &lt;0.001)</a:t>
            </a:r>
            <a:endParaRPr lang="en-GB" dirty="0">
              <a:solidFill>
                <a:prstClr val="black"/>
              </a:solidFill>
            </a:endParaRPr>
          </a:p>
          <a:p>
            <a:pPr marL="285750" indent="-285750">
              <a:buFont typeface="Arial" panose="020B0604020202020204" pitchFamily="34" charset="0"/>
              <a:buChar char="•"/>
            </a:pPr>
            <a:r>
              <a:rPr lang="en-GB" b="1" dirty="0">
                <a:solidFill>
                  <a:prstClr val="black"/>
                </a:solidFill>
              </a:rPr>
              <a:t>Oxygen Therapy no Ventilation</a:t>
            </a:r>
            <a:r>
              <a:rPr lang="en-GB" dirty="0">
                <a:solidFill>
                  <a:prstClr val="black"/>
                </a:solidFill>
              </a:rPr>
              <a:t>: Deaths reduced by 20%, </a:t>
            </a:r>
            <a:r>
              <a:rPr lang="en-GB" sz="1400" dirty="0">
                <a:solidFill>
                  <a:prstClr val="black"/>
                </a:solidFill>
              </a:rPr>
              <a:t>RR 0.80 [95% CI 0.67-0.96, =0.0021)</a:t>
            </a:r>
            <a:endParaRPr lang="en-GB" dirty="0">
              <a:solidFill>
                <a:prstClr val="black"/>
              </a:solidFill>
            </a:endParaRPr>
          </a:p>
          <a:p>
            <a:pPr marL="285750" indent="-285750">
              <a:buFont typeface="Arial" panose="020B0604020202020204" pitchFamily="34" charset="0"/>
              <a:buChar char="•"/>
            </a:pPr>
            <a:r>
              <a:rPr lang="en-GB" b="1" dirty="0">
                <a:solidFill>
                  <a:prstClr val="black"/>
                </a:solidFill>
              </a:rPr>
              <a:t>No benefit in “did not require respiratory support”</a:t>
            </a:r>
            <a:r>
              <a:rPr lang="en-GB" dirty="0">
                <a:solidFill>
                  <a:prstClr val="black"/>
                </a:solidFill>
              </a:rPr>
              <a:t> RR </a:t>
            </a:r>
            <a:r>
              <a:rPr lang="en-GB" sz="1400" dirty="0">
                <a:solidFill>
                  <a:prstClr val="black"/>
                </a:solidFill>
              </a:rPr>
              <a:t>1.22 [95% CI 0.86-1.75]; p=0.14).</a:t>
            </a:r>
            <a:endParaRPr lang="en-GB" dirty="0">
              <a:solidFill>
                <a:prstClr val="black"/>
              </a:solidFill>
            </a:endParaRPr>
          </a:p>
          <a:p>
            <a:endParaRPr lang="en-GB" b="1" dirty="0">
              <a:solidFill>
                <a:prstClr val="black"/>
              </a:solidFill>
            </a:endParaRPr>
          </a:p>
          <a:p>
            <a:r>
              <a:rPr lang="en-GB" b="1" dirty="0">
                <a:solidFill>
                  <a:prstClr val="black"/>
                </a:solidFill>
              </a:rPr>
              <a:t>Number Needed to Treat (NNT):</a:t>
            </a:r>
            <a:r>
              <a:rPr lang="en-GB" dirty="0">
                <a:solidFill>
                  <a:prstClr val="black"/>
                </a:solidFill>
              </a:rPr>
              <a:t> Based on these results, 1 death would be prevented by treatment of around 8 ventilated patients or around 25 patients requiring oxygen alone.</a:t>
            </a:r>
          </a:p>
        </p:txBody>
      </p:sp>
      <p:sp>
        <p:nvSpPr>
          <p:cNvPr id="3" name="Title 1"/>
          <p:cNvSpPr>
            <a:spLocks noGrp="1"/>
          </p:cNvSpPr>
          <p:nvPr>
            <p:ph type="title"/>
          </p:nvPr>
        </p:nvSpPr>
        <p:spPr>
          <a:xfrm>
            <a:off x="1981200" y="0"/>
            <a:ext cx="8229600" cy="1143000"/>
          </a:xfrm>
        </p:spPr>
        <p:txBody>
          <a:bodyPr>
            <a:normAutofit/>
          </a:bodyPr>
          <a:lstStyle/>
          <a:p>
            <a:r>
              <a:rPr lang="en-GB" sz="2700" b="1" dirty="0">
                <a:solidFill>
                  <a:srgbClr val="C00000"/>
                </a:solidFill>
              </a:rPr>
              <a:t>Dexamethasone in COVID-19: </a:t>
            </a:r>
            <a:br>
              <a:rPr lang="en-GB" sz="2700" b="1" dirty="0">
                <a:solidFill>
                  <a:srgbClr val="C00000"/>
                </a:solidFill>
              </a:rPr>
            </a:br>
            <a:r>
              <a:rPr lang="en-GB" sz="2700" b="1" dirty="0">
                <a:solidFill>
                  <a:srgbClr val="C00000"/>
                </a:solidFill>
              </a:rPr>
              <a:t>Clear Benefit in Hospitalised Patients on Oxygen Therapies </a:t>
            </a:r>
            <a:endParaRPr lang="en-GB" dirty="0">
              <a:solidFill>
                <a:srgbClr val="C00000"/>
              </a:solidFill>
            </a:endParaRPr>
          </a:p>
        </p:txBody>
      </p:sp>
    </p:spTree>
    <p:extLst>
      <p:ext uri="{BB962C8B-B14F-4D97-AF65-F5344CB8AC3E}">
        <p14:creationId xmlns:p14="http://schemas.microsoft.com/office/powerpoint/2010/main" val="2648348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905000"/>
            <a:ext cx="7162800" cy="201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19600"/>
            <a:ext cx="876935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905000" y="457200"/>
            <a:ext cx="8229600" cy="1143000"/>
          </a:xfrm>
        </p:spPr>
        <p:txBody>
          <a:bodyPr>
            <a:noAutofit/>
          </a:bodyPr>
          <a:lstStyle/>
          <a:p>
            <a:r>
              <a:rPr lang="en-GB" sz="2000" b="1" dirty="0"/>
              <a:t>COVID: Diabetes</a:t>
            </a:r>
            <a:br>
              <a:rPr lang="en-GB" sz="2000" b="1" dirty="0"/>
            </a:br>
            <a:r>
              <a:rPr lang="en-GB" sz="2000" b="1" dirty="0">
                <a:solidFill>
                  <a:srgbClr val="C00000"/>
                </a:solidFill>
              </a:rPr>
              <a:t>Dexamethasone in COVID-19 Patients: </a:t>
            </a:r>
            <a:br>
              <a:rPr lang="en-GB" sz="2000" b="1" dirty="0">
                <a:solidFill>
                  <a:srgbClr val="C00000"/>
                </a:solidFill>
              </a:rPr>
            </a:br>
            <a:r>
              <a:rPr lang="en-GB" sz="2000" b="1" i="1" dirty="0">
                <a:solidFill>
                  <a:srgbClr val="C00000"/>
                </a:solidFill>
              </a:rPr>
              <a:t>Implications and Guidance for the Management of Blood Glucose </a:t>
            </a:r>
            <a:br>
              <a:rPr lang="en-GB" sz="2000" b="1" i="1" dirty="0">
                <a:solidFill>
                  <a:srgbClr val="C00000"/>
                </a:solidFill>
              </a:rPr>
            </a:br>
            <a:r>
              <a:rPr lang="en-GB" sz="2000" b="1" i="1" dirty="0">
                <a:solidFill>
                  <a:srgbClr val="C00000"/>
                </a:solidFill>
              </a:rPr>
              <a:t>in People with </a:t>
            </a:r>
            <a:r>
              <a:rPr lang="en-GB" sz="2000" b="1" i="1" u="sng" dirty="0">
                <a:solidFill>
                  <a:srgbClr val="C00000"/>
                </a:solidFill>
              </a:rPr>
              <a:t>and without </a:t>
            </a:r>
            <a:r>
              <a:rPr lang="en-GB" sz="2000" b="1" i="1" dirty="0">
                <a:solidFill>
                  <a:srgbClr val="C00000"/>
                </a:solidFill>
              </a:rPr>
              <a:t>Diabetes</a:t>
            </a:r>
            <a:endParaRPr lang="en-GB" sz="3600" i="1" dirty="0">
              <a:solidFill>
                <a:srgbClr val="C00000"/>
              </a:solidFill>
            </a:endParaRPr>
          </a:p>
        </p:txBody>
      </p:sp>
      <p:sp>
        <p:nvSpPr>
          <p:cNvPr id="2" name="TextBox 1"/>
          <p:cNvSpPr txBox="1"/>
          <p:nvPr/>
        </p:nvSpPr>
        <p:spPr>
          <a:xfrm>
            <a:off x="4953000" y="6248401"/>
            <a:ext cx="3505200" cy="276999"/>
          </a:xfrm>
          <a:prstGeom prst="rect">
            <a:avLst/>
          </a:prstGeom>
          <a:noFill/>
        </p:spPr>
        <p:txBody>
          <a:bodyPr wrap="square" rtlCol="0">
            <a:spAutoFit/>
          </a:bodyPr>
          <a:lstStyle/>
          <a:p>
            <a:r>
              <a:rPr lang="en-GB" sz="1200" dirty="0">
                <a:solidFill>
                  <a:prstClr val="black"/>
                </a:solidFill>
              </a:rPr>
              <a:t>All Slides cut from Original PDF Document</a:t>
            </a:r>
          </a:p>
        </p:txBody>
      </p:sp>
    </p:spTree>
    <p:extLst>
      <p:ext uri="{BB962C8B-B14F-4D97-AF65-F5344CB8AC3E}">
        <p14:creationId xmlns:p14="http://schemas.microsoft.com/office/powerpoint/2010/main" val="2542709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3642" y="2450376"/>
            <a:ext cx="9064358" cy="311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1905000" y="457200"/>
            <a:ext cx="8229600" cy="1143000"/>
          </a:xfrm>
        </p:spPr>
        <p:txBody>
          <a:bodyPr>
            <a:noAutofit/>
          </a:bodyPr>
          <a:lstStyle/>
          <a:p>
            <a:r>
              <a:rPr lang="en-GB" sz="2000" b="1" dirty="0"/>
              <a:t>COVID: Diabetes</a:t>
            </a:r>
            <a:br>
              <a:rPr lang="en-GB" sz="2000" b="1" dirty="0"/>
            </a:br>
            <a:r>
              <a:rPr lang="en-GB" sz="2000" b="1" dirty="0">
                <a:solidFill>
                  <a:srgbClr val="C00000"/>
                </a:solidFill>
              </a:rPr>
              <a:t>Dexamethasone in COVID-19 Patients: </a:t>
            </a:r>
            <a:br>
              <a:rPr lang="en-GB" sz="2000" b="1" dirty="0">
                <a:solidFill>
                  <a:srgbClr val="C00000"/>
                </a:solidFill>
              </a:rPr>
            </a:br>
            <a:r>
              <a:rPr lang="en-GB" sz="2000" b="1" i="1" dirty="0">
                <a:solidFill>
                  <a:srgbClr val="C00000"/>
                </a:solidFill>
              </a:rPr>
              <a:t>Implications and Guidance for the Management of Blood Glucose </a:t>
            </a:r>
            <a:br>
              <a:rPr lang="en-GB" sz="2000" b="1" i="1" dirty="0">
                <a:solidFill>
                  <a:srgbClr val="C00000"/>
                </a:solidFill>
              </a:rPr>
            </a:br>
            <a:r>
              <a:rPr lang="en-GB" sz="2000" b="1" i="1" dirty="0">
                <a:solidFill>
                  <a:srgbClr val="C00000"/>
                </a:solidFill>
              </a:rPr>
              <a:t>in People with </a:t>
            </a:r>
            <a:r>
              <a:rPr lang="en-GB" sz="2000" b="1" i="1" u="sng" dirty="0">
                <a:solidFill>
                  <a:srgbClr val="C00000"/>
                </a:solidFill>
              </a:rPr>
              <a:t>and without </a:t>
            </a:r>
            <a:r>
              <a:rPr lang="en-GB" sz="2000" b="1" i="1" dirty="0">
                <a:solidFill>
                  <a:srgbClr val="C00000"/>
                </a:solidFill>
              </a:rPr>
              <a:t>Diabetes</a:t>
            </a:r>
            <a:endParaRPr lang="en-GB" sz="3600" i="1" dirty="0">
              <a:solidFill>
                <a:srgbClr val="C00000"/>
              </a:solidFill>
            </a:endParaRPr>
          </a:p>
        </p:txBody>
      </p:sp>
    </p:spTree>
    <p:extLst>
      <p:ext uri="{BB962C8B-B14F-4D97-AF65-F5344CB8AC3E}">
        <p14:creationId xmlns:p14="http://schemas.microsoft.com/office/powerpoint/2010/main" val="3631543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1"/>
            <a:ext cx="8763000" cy="3457933"/>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1905000" y="457200"/>
            <a:ext cx="8229600" cy="1143000"/>
          </a:xfrm>
        </p:spPr>
        <p:txBody>
          <a:bodyPr>
            <a:noAutofit/>
          </a:bodyPr>
          <a:lstStyle/>
          <a:p>
            <a:r>
              <a:rPr lang="en-GB" sz="2000" b="1" dirty="0"/>
              <a:t>COVID: Diabetes</a:t>
            </a:r>
            <a:br>
              <a:rPr lang="en-GB" sz="2000" b="1" dirty="0"/>
            </a:br>
            <a:r>
              <a:rPr lang="en-GB" sz="2000" b="1" dirty="0">
                <a:solidFill>
                  <a:srgbClr val="C00000"/>
                </a:solidFill>
              </a:rPr>
              <a:t>Dexamethasone in COVID-19 Patients: </a:t>
            </a:r>
            <a:br>
              <a:rPr lang="en-GB" sz="2000" b="1" dirty="0">
                <a:solidFill>
                  <a:srgbClr val="C00000"/>
                </a:solidFill>
              </a:rPr>
            </a:br>
            <a:r>
              <a:rPr lang="en-GB" sz="2000" b="1" i="1" dirty="0">
                <a:solidFill>
                  <a:srgbClr val="C00000"/>
                </a:solidFill>
              </a:rPr>
              <a:t>Implications and Guidance for the Management of Blood Glucose </a:t>
            </a:r>
            <a:br>
              <a:rPr lang="en-GB" sz="2000" b="1" i="1" dirty="0">
                <a:solidFill>
                  <a:srgbClr val="C00000"/>
                </a:solidFill>
              </a:rPr>
            </a:br>
            <a:r>
              <a:rPr lang="en-GB" sz="2000" b="1" i="1" dirty="0">
                <a:solidFill>
                  <a:srgbClr val="C00000"/>
                </a:solidFill>
              </a:rPr>
              <a:t>in People with </a:t>
            </a:r>
            <a:r>
              <a:rPr lang="en-GB" sz="2000" b="1" i="1" u="sng" dirty="0">
                <a:solidFill>
                  <a:srgbClr val="C00000"/>
                </a:solidFill>
              </a:rPr>
              <a:t>and without </a:t>
            </a:r>
            <a:r>
              <a:rPr lang="en-GB" sz="2000" b="1" i="1" dirty="0">
                <a:solidFill>
                  <a:srgbClr val="C00000"/>
                </a:solidFill>
              </a:rPr>
              <a:t>Diabetes</a:t>
            </a:r>
            <a:endParaRPr lang="en-GB" sz="3600" i="1" dirty="0">
              <a:solidFill>
                <a:srgbClr val="C00000"/>
              </a:solidFill>
            </a:endParaRPr>
          </a:p>
        </p:txBody>
      </p:sp>
    </p:spTree>
    <p:extLst>
      <p:ext uri="{BB962C8B-B14F-4D97-AF65-F5344CB8AC3E}">
        <p14:creationId xmlns:p14="http://schemas.microsoft.com/office/powerpoint/2010/main" val="1782188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930400"/>
            <a:ext cx="8928100" cy="447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1905000" y="152400"/>
            <a:ext cx="8229600" cy="1143000"/>
          </a:xfrm>
        </p:spPr>
        <p:txBody>
          <a:bodyPr>
            <a:noAutofit/>
          </a:bodyPr>
          <a:lstStyle/>
          <a:p>
            <a:r>
              <a:rPr lang="en-GB" sz="1600" b="1" dirty="0"/>
              <a:t>COVID: Diabetes</a:t>
            </a:r>
            <a:br>
              <a:rPr lang="en-GB" sz="1600" b="1" dirty="0"/>
            </a:br>
            <a:r>
              <a:rPr lang="en-GB" sz="1600" b="1" dirty="0">
                <a:solidFill>
                  <a:srgbClr val="C00000"/>
                </a:solidFill>
              </a:rPr>
              <a:t>Dexamethasone in COVID-19 Patients: </a:t>
            </a:r>
            <a:br>
              <a:rPr lang="en-GB" sz="1600" b="1" dirty="0">
                <a:solidFill>
                  <a:srgbClr val="C00000"/>
                </a:solidFill>
              </a:rPr>
            </a:br>
            <a:r>
              <a:rPr lang="en-GB" sz="1600" b="1" i="1" dirty="0">
                <a:solidFill>
                  <a:srgbClr val="C00000"/>
                </a:solidFill>
              </a:rPr>
              <a:t>Implications and Guidance for the Management of Blood Glucose </a:t>
            </a:r>
            <a:br>
              <a:rPr lang="en-GB" sz="1600" b="1" i="1" dirty="0">
                <a:solidFill>
                  <a:srgbClr val="C00000"/>
                </a:solidFill>
              </a:rPr>
            </a:br>
            <a:r>
              <a:rPr lang="en-GB" sz="1600" b="1" i="1" dirty="0">
                <a:solidFill>
                  <a:srgbClr val="C00000"/>
                </a:solidFill>
              </a:rPr>
              <a:t>in People with </a:t>
            </a:r>
            <a:r>
              <a:rPr lang="en-GB" sz="1600" b="1" i="1" u="sng" dirty="0">
                <a:solidFill>
                  <a:srgbClr val="C00000"/>
                </a:solidFill>
              </a:rPr>
              <a:t>and without </a:t>
            </a:r>
            <a:r>
              <a:rPr lang="en-GB" sz="1600" b="1" i="1" dirty="0">
                <a:solidFill>
                  <a:srgbClr val="C00000"/>
                </a:solidFill>
              </a:rPr>
              <a:t>Diabetes</a:t>
            </a:r>
            <a:endParaRPr lang="en-GB" sz="2800" i="1" dirty="0">
              <a:solidFill>
                <a:srgbClr val="C00000"/>
              </a:solidFill>
            </a:endParaRPr>
          </a:p>
        </p:txBody>
      </p:sp>
    </p:spTree>
    <p:extLst>
      <p:ext uri="{BB962C8B-B14F-4D97-AF65-F5344CB8AC3E}">
        <p14:creationId xmlns:p14="http://schemas.microsoft.com/office/powerpoint/2010/main" val="2754819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2311400"/>
            <a:ext cx="8870950" cy="271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1905000" y="457200"/>
            <a:ext cx="8229600" cy="1143000"/>
          </a:xfrm>
        </p:spPr>
        <p:txBody>
          <a:bodyPr>
            <a:noAutofit/>
          </a:bodyPr>
          <a:lstStyle/>
          <a:p>
            <a:r>
              <a:rPr lang="en-GB" sz="2000" b="1" dirty="0"/>
              <a:t>COVID: Diabetes</a:t>
            </a:r>
            <a:br>
              <a:rPr lang="en-GB" sz="2000" b="1" dirty="0"/>
            </a:br>
            <a:r>
              <a:rPr lang="en-GB" sz="2000" b="1" dirty="0">
                <a:solidFill>
                  <a:srgbClr val="C00000"/>
                </a:solidFill>
              </a:rPr>
              <a:t>Dexamethasone in COVID-19 Patients: </a:t>
            </a:r>
            <a:br>
              <a:rPr lang="en-GB" sz="2000" b="1" dirty="0">
                <a:solidFill>
                  <a:srgbClr val="C00000"/>
                </a:solidFill>
              </a:rPr>
            </a:br>
            <a:r>
              <a:rPr lang="en-GB" sz="2000" b="1" i="1" dirty="0">
                <a:solidFill>
                  <a:srgbClr val="C00000"/>
                </a:solidFill>
              </a:rPr>
              <a:t>Implications and Guidance for the Management of Blood Glucose </a:t>
            </a:r>
            <a:br>
              <a:rPr lang="en-GB" sz="2000" b="1" i="1" dirty="0">
                <a:solidFill>
                  <a:srgbClr val="C00000"/>
                </a:solidFill>
              </a:rPr>
            </a:br>
            <a:r>
              <a:rPr lang="en-GB" sz="2000" b="1" i="1" dirty="0">
                <a:solidFill>
                  <a:srgbClr val="C00000"/>
                </a:solidFill>
              </a:rPr>
              <a:t>in People with </a:t>
            </a:r>
            <a:r>
              <a:rPr lang="en-GB" sz="2000" b="1" i="1" u="sng" dirty="0">
                <a:solidFill>
                  <a:srgbClr val="C00000"/>
                </a:solidFill>
              </a:rPr>
              <a:t>and without </a:t>
            </a:r>
            <a:r>
              <a:rPr lang="en-GB" sz="2000" b="1" i="1" dirty="0">
                <a:solidFill>
                  <a:srgbClr val="C00000"/>
                </a:solidFill>
              </a:rPr>
              <a:t>Diabetes</a:t>
            </a:r>
            <a:endParaRPr lang="en-GB" sz="3600" i="1" dirty="0">
              <a:solidFill>
                <a:srgbClr val="C00000"/>
              </a:solidFill>
            </a:endParaRPr>
          </a:p>
        </p:txBody>
      </p:sp>
    </p:spTree>
    <p:extLst>
      <p:ext uri="{BB962C8B-B14F-4D97-AF65-F5344CB8AC3E}">
        <p14:creationId xmlns:p14="http://schemas.microsoft.com/office/powerpoint/2010/main" val="2269307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12950"/>
            <a:ext cx="8870950" cy="1949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4648200"/>
            <a:ext cx="8229600" cy="1296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1905000" y="457200"/>
            <a:ext cx="8229600" cy="1143000"/>
          </a:xfrm>
        </p:spPr>
        <p:txBody>
          <a:bodyPr>
            <a:noAutofit/>
          </a:bodyPr>
          <a:lstStyle/>
          <a:p>
            <a:r>
              <a:rPr lang="en-GB" sz="2000" b="1" dirty="0"/>
              <a:t>COVID: Diabetes</a:t>
            </a:r>
            <a:br>
              <a:rPr lang="en-GB" sz="2000" b="1" dirty="0"/>
            </a:br>
            <a:r>
              <a:rPr lang="en-GB" sz="2000" b="1" dirty="0">
                <a:solidFill>
                  <a:srgbClr val="C00000"/>
                </a:solidFill>
              </a:rPr>
              <a:t>Dexamethasone in COVID-19 Patients: </a:t>
            </a:r>
            <a:br>
              <a:rPr lang="en-GB" sz="2000" b="1" dirty="0">
                <a:solidFill>
                  <a:srgbClr val="C00000"/>
                </a:solidFill>
              </a:rPr>
            </a:br>
            <a:r>
              <a:rPr lang="en-GB" sz="2000" b="1" i="1" dirty="0">
                <a:solidFill>
                  <a:srgbClr val="C00000"/>
                </a:solidFill>
              </a:rPr>
              <a:t>Implications and Guidance for the Management of Blood Glucose </a:t>
            </a:r>
            <a:br>
              <a:rPr lang="en-GB" sz="2000" b="1" i="1" dirty="0">
                <a:solidFill>
                  <a:srgbClr val="C00000"/>
                </a:solidFill>
              </a:rPr>
            </a:br>
            <a:r>
              <a:rPr lang="en-GB" sz="2000" b="1" i="1" dirty="0">
                <a:solidFill>
                  <a:srgbClr val="C00000"/>
                </a:solidFill>
              </a:rPr>
              <a:t>in People with </a:t>
            </a:r>
            <a:r>
              <a:rPr lang="en-GB" sz="2000" b="1" i="1" u="sng" dirty="0">
                <a:solidFill>
                  <a:srgbClr val="C00000"/>
                </a:solidFill>
              </a:rPr>
              <a:t>and without </a:t>
            </a:r>
            <a:r>
              <a:rPr lang="en-GB" sz="2000" b="1" i="1" dirty="0">
                <a:solidFill>
                  <a:srgbClr val="C00000"/>
                </a:solidFill>
              </a:rPr>
              <a:t>Diabetes</a:t>
            </a:r>
            <a:endParaRPr lang="en-GB" sz="3600" i="1" dirty="0">
              <a:solidFill>
                <a:srgbClr val="C00000"/>
              </a:solidFill>
            </a:endParaRPr>
          </a:p>
        </p:txBody>
      </p:sp>
    </p:spTree>
    <p:extLst>
      <p:ext uri="{BB962C8B-B14F-4D97-AF65-F5344CB8AC3E}">
        <p14:creationId xmlns:p14="http://schemas.microsoft.com/office/powerpoint/2010/main" val="4184264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6818"/>
            <a:ext cx="8763000" cy="10621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054475"/>
            <a:ext cx="8807450" cy="1250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1905000" y="457200"/>
            <a:ext cx="8229600" cy="1143000"/>
          </a:xfrm>
        </p:spPr>
        <p:txBody>
          <a:bodyPr>
            <a:noAutofit/>
          </a:bodyPr>
          <a:lstStyle/>
          <a:p>
            <a:r>
              <a:rPr lang="en-GB" sz="2000" b="1" dirty="0"/>
              <a:t>COVID: Diabetes</a:t>
            </a:r>
            <a:br>
              <a:rPr lang="en-GB" sz="2000" b="1" dirty="0"/>
            </a:br>
            <a:r>
              <a:rPr lang="en-GB" sz="2000" b="1" dirty="0">
                <a:solidFill>
                  <a:srgbClr val="C00000"/>
                </a:solidFill>
              </a:rPr>
              <a:t>Dexamethasone in COVID-19 Patients: </a:t>
            </a:r>
            <a:br>
              <a:rPr lang="en-GB" sz="2000" b="1" dirty="0">
                <a:solidFill>
                  <a:srgbClr val="C00000"/>
                </a:solidFill>
              </a:rPr>
            </a:br>
            <a:r>
              <a:rPr lang="en-GB" sz="2000" b="1" i="1" dirty="0">
                <a:solidFill>
                  <a:srgbClr val="C00000"/>
                </a:solidFill>
              </a:rPr>
              <a:t>Implications and Guidance for the Management of Blood Glucose </a:t>
            </a:r>
            <a:br>
              <a:rPr lang="en-GB" sz="2000" b="1" i="1" dirty="0">
                <a:solidFill>
                  <a:srgbClr val="C00000"/>
                </a:solidFill>
              </a:rPr>
            </a:br>
            <a:r>
              <a:rPr lang="en-GB" sz="2000" b="1" i="1" dirty="0">
                <a:solidFill>
                  <a:srgbClr val="C00000"/>
                </a:solidFill>
              </a:rPr>
              <a:t>in People with </a:t>
            </a:r>
            <a:r>
              <a:rPr lang="en-GB" sz="2000" b="1" i="1" u="sng" dirty="0">
                <a:solidFill>
                  <a:srgbClr val="C00000"/>
                </a:solidFill>
              </a:rPr>
              <a:t>and without </a:t>
            </a:r>
            <a:r>
              <a:rPr lang="en-GB" sz="2000" b="1" i="1" dirty="0">
                <a:solidFill>
                  <a:srgbClr val="C00000"/>
                </a:solidFill>
              </a:rPr>
              <a:t>Diabetes</a:t>
            </a:r>
            <a:endParaRPr lang="en-GB" sz="3600" i="1" dirty="0">
              <a:solidFill>
                <a:srgbClr val="C00000"/>
              </a:solidFill>
            </a:endParaRPr>
          </a:p>
        </p:txBody>
      </p:sp>
    </p:spTree>
    <p:extLst>
      <p:ext uri="{BB962C8B-B14F-4D97-AF65-F5344CB8AC3E}">
        <p14:creationId xmlns:p14="http://schemas.microsoft.com/office/powerpoint/2010/main" val="945907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52600"/>
            <a:ext cx="8807450" cy="2647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4800600"/>
            <a:ext cx="8718550" cy="131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a:spLocks noGrp="1"/>
          </p:cNvSpPr>
          <p:nvPr>
            <p:ph type="title"/>
          </p:nvPr>
        </p:nvSpPr>
        <p:spPr>
          <a:xfrm>
            <a:off x="1905000" y="457200"/>
            <a:ext cx="8229600" cy="1143000"/>
          </a:xfrm>
        </p:spPr>
        <p:txBody>
          <a:bodyPr>
            <a:noAutofit/>
          </a:bodyPr>
          <a:lstStyle/>
          <a:p>
            <a:r>
              <a:rPr lang="en-GB" sz="1800" b="1" dirty="0"/>
              <a:t>COVID: Diabetes</a:t>
            </a:r>
            <a:br>
              <a:rPr lang="en-GB" sz="1800" b="1" dirty="0"/>
            </a:br>
            <a:r>
              <a:rPr lang="en-GB" sz="1800" b="1" dirty="0">
                <a:solidFill>
                  <a:srgbClr val="C00000"/>
                </a:solidFill>
              </a:rPr>
              <a:t>Dexamethasone in COVID-19 Patients: </a:t>
            </a:r>
            <a:br>
              <a:rPr lang="en-GB" sz="1800" b="1" dirty="0">
                <a:solidFill>
                  <a:srgbClr val="C00000"/>
                </a:solidFill>
              </a:rPr>
            </a:br>
            <a:r>
              <a:rPr lang="en-GB" sz="1800" b="1" i="1" dirty="0">
                <a:solidFill>
                  <a:srgbClr val="C00000"/>
                </a:solidFill>
              </a:rPr>
              <a:t>Implications and Guidance for the Management of Blood Glucose </a:t>
            </a:r>
            <a:br>
              <a:rPr lang="en-GB" sz="1800" b="1" i="1" dirty="0">
                <a:solidFill>
                  <a:srgbClr val="C00000"/>
                </a:solidFill>
              </a:rPr>
            </a:br>
            <a:r>
              <a:rPr lang="en-GB" sz="1800" b="1" i="1" dirty="0">
                <a:solidFill>
                  <a:srgbClr val="C00000"/>
                </a:solidFill>
              </a:rPr>
              <a:t>in People with </a:t>
            </a:r>
            <a:r>
              <a:rPr lang="en-GB" sz="1800" b="1" i="1" u="sng" dirty="0">
                <a:solidFill>
                  <a:srgbClr val="C00000"/>
                </a:solidFill>
              </a:rPr>
              <a:t>and without </a:t>
            </a:r>
            <a:r>
              <a:rPr lang="en-GB" sz="1800" b="1" i="1" dirty="0">
                <a:solidFill>
                  <a:srgbClr val="C00000"/>
                </a:solidFill>
              </a:rPr>
              <a:t>Diabetes</a:t>
            </a:r>
            <a:endParaRPr lang="en-GB" sz="3200" i="1" dirty="0">
              <a:solidFill>
                <a:srgbClr val="C00000"/>
              </a:solidFill>
            </a:endParaRPr>
          </a:p>
        </p:txBody>
      </p:sp>
    </p:spTree>
    <p:extLst>
      <p:ext uri="{BB962C8B-B14F-4D97-AF65-F5344CB8AC3E}">
        <p14:creationId xmlns:p14="http://schemas.microsoft.com/office/powerpoint/2010/main" val="2073335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17" y="2059964"/>
            <a:ext cx="10782240" cy="3622998"/>
          </a:xfrm>
        </p:spPr>
        <p:txBody>
          <a:bodyPr/>
          <a:lstStyle/>
          <a:p>
            <a:pPr>
              <a:spcBef>
                <a:spcPts val="1800"/>
              </a:spcBef>
            </a:pPr>
            <a:r>
              <a:rPr lang="en-GB" sz="2400" b="1" dirty="0" smtClean="0">
                <a:solidFill>
                  <a:srgbClr val="C00000"/>
                </a:solidFill>
              </a:rPr>
              <a:t>National Diabetes Audit (NDA) and BSOL: </a:t>
            </a:r>
            <a:r>
              <a:rPr lang="en-GB" sz="2400" b="1" i="1" dirty="0" smtClean="0">
                <a:solidFill>
                  <a:srgbClr val="C00000"/>
                </a:solidFill>
              </a:rPr>
              <a:t>main priorities for diabetes care</a:t>
            </a:r>
          </a:p>
          <a:p>
            <a:pPr>
              <a:spcBef>
                <a:spcPts val="1800"/>
              </a:spcBef>
            </a:pPr>
            <a:r>
              <a:rPr lang="en-GB" sz="2000" b="1" dirty="0" smtClean="0"/>
              <a:t>COVID-19 and the Diabetes Patient: </a:t>
            </a:r>
            <a:r>
              <a:rPr lang="en-GB" sz="2000" b="1" i="1" dirty="0" smtClean="0"/>
              <a:t>risks for death</a:t>
            </a:r>
          </a:p>
          <a:p>
            <a:pPr>
              <a:spcBef>
                <a:spcPts val="1800"/>
              </a:spcBef>
            </a:pPr>
            <a:r>
              <a:rPr lang="en-GB" sz="2000" b="1" dirty="0" smtClean="0">
                <a:solidFill>
                  <a:schemeClr val="tx1"/>
                </a:solidFill>
              </a:rPr>
              <a:t>Role of SGLT-2- inhibitors: </a:t>
            </a:r>
            <a:r>
              <a:rPr lang="en-GB" sz="2000" b="1" i="1" dirty="0" smtClean="0">
                <a:solidFill>
                  <a:schemeClr val="tx1"/>
                </a:solidFill>
              </a:rPr>
              <a:t>brief review of outcomes for patients</a:t>
            </a:r>
          </a:p>
          <a:p>
            <a:pPr>
              <a:spcBef>
                <a:spcPts val="1800"/>
              </a:spcBef>
            </a:pPr>
            <a:r>
              <a:rPr lang="en-GB" sz="2000" b="1" dirty="0" smtClean="0">
                <a:solidFill>
                  <a:schemeClr val="tx1"/>
                </a:solidFill>
              </a:rPr>
              <a:t>Who to Prioritise in GP Care: </a:t>
            </a:r>
            <a:r>
              <a:rPr lang="en-GB" sz="2000" b="1" i="1" dirty="0" smtClean="0">
                <a:solidFill>
                  <a:schemeClr val="tx1"/>
                </a:solidFill>
              </a:rPr>
              <a:t>Traffic-lights approach </a:t>
            </a:r>
          </a:p>
          <a:p>
            <a:pPr>
              <a:spcBef>
                <a:spcPts val="1800"/>
              </a:spcBef>
            </a:pPr>
            <a:r>
              <a:rPr lang="en-GB" sz="2000" b="1" dirty="0" smtClean="0"/>
              <a:t>Care Planning: </a:t>
            </a:r>
            <a:r>
              <a:rPr lang="en-GB" sz="2000" b="1" i="1" dirty="0" smtClean="0"/>
              <a:t>GP Systems and Care </a:t>
            </a:r>
            <a:endParaRPr lang="en-GB" sz="2000" b="1" i="1" dirty="0" smtClean="0">
              <a:solidFill>
                <a:schemeClr val="tx1"/>
              </a:solidFill>
            </a:endParaRPr>
          </a:p>
          <a:p>
            <a:pPr>
              <a:spcBef>
                <a:spcPts val="1800"/>
              </a:spcBef>
            </a:pPr>
            <a:r>
              <a:rPr lang="en-GB" sz="2000" b="1" dirty="0" smtClean="0">
                <a:solidFill>
                  <a:schemeClr val="tx1"/>
                </a:solidFill>
              </a:rPr>
              <a:t>Final Remarks and Conclusions: </a:t>
            </a:r>
            <a:r>
              <a:rPr lang="en-GB" sz="2000" b="1" i="1" dirty="0" smtClean="0">
                <a:solidFill>
                  <a:schemeClr val="tx1"/>
                </a:solidFill>
              </a:rPr>
              <a:t>Questions and Comments</a:t>
            </a:r>
            <a:endParaRPr lang="en-GB" sz="2000" b="1" i="1" dirty="0">
              <a:solidFill>
                <a:schemeClr val="tx1"/>
              </a:solidFill>
            </a:endParaRPr>
          </a:p>
        </p:txBody>
      </p:sp>
      <p:sp>
        <p:nvSpPr>
          <p:cNvPr id="5" name="TextBox 4"/>
          <p:cNvSpPr txBox="1"/>
          <p:nvPr/>
        </p:nvSpPr>
        <p:spPr>
          <a:xfrm>
            <a:off x="7088154" y="4491136"/>
            <a:ext cx="4962007" cy="1938992"/>
          </a:xfrm>
          <a:prstGeom prst="rect">
            <a:avLst/>
          </a:prstGeom>
          <a:noFill/>
          <a:ln w="25400">
            <a:solidFill>
              <a:schemeClr val="tx1"/>
            </a:solidFill>
          </a:ln>
          <a:effectLst>
            <a:outerShdw blurRad="76200" dir="13500000" sy="23000" kx="1200000" algn="br" rotWithShape="0">
              <a:prstClr val="black">
                <a:alpha val="20000"/>
              </a:prstClr>
            </a:outerShdw>
          </a:effectLst>
        </p:spPr>
        <p:txBody>
          <a:bodyPr wrap="square" rtlCol="0">
            <a:spAutoFit/>
          </a:bodyPr>
          <a:lstStyle/>
          <a:p>
            <a:pPr>
              <a:defRPr/>
            </a:pPr>
            <a:r>
              <a:rPr lang="en-GB" b="1" dirty="0">
                <a:solidFill>
                  <a:srgbClr val="C00000"/>
                </a:solidFill>
              </a:rPr>
              <a:t>Educational Objectives- </a:t>
            </a:r>
            <a:r>
              <a:rPr lang="en-GB" sz="1600" b="1" i="1" dirty="0">
                <a:solidFill>
                  <a:srgbClr val="C00000"/>
                </a:solidFill>
              </a:rPr>
              <a:t>to facilitate you to</a:t>
            </a:r>
          </a:p>
          <a:p>
            <a:pPr marL="285750" indent="-285750">
              <a:buFont typeface="Arial" panose="020B0604020202020204" pitchFamily="34" charset="0"/>
              <a:buChar char="•"/>
              <a:defRPr/>
            </a:pPr>
            <a:r>
              <a:rPr lang="en-GB" sz="1400" b="1" dirty="0">
                <a:solidFill>
                  <a:prstClr val="black"/>
                </a:solidFill>
              </a:rPr>
              <a:t>Be Informed of key statistics in relation to </a:t>
            </a:r>
            <a:r>
              <a:rPr lang="en-GB" sz="1400" b="1" dirty="0" smtClean="0">
                <a:solidFill>
                  <a:prstClr val="black"/>
                </a:solidFill>
              </a:rPr>
              <a:t>the local NDA</a:t>
            </a:r>
          </a:p>
          <a:p>
            <a:pPr marL="285750" indent="-285750">
              <a:buFont typeface="Arial" panose="020B0604020202020204" pitchFamily="34" charset="0"/>
              <a:buChar char="•"/>
              <a:defRPr/>
            </a:pPr>
            <a:r>
              <a:rPr lang="en-GB" sz="1400" b="1" dirty="0" smtClean="0">
                <a:solidFill>
                  <a:prstClr val="black"/>
                </a:solidFill>
              </a:rPr>
              <a:t>Learn of COVID-19 risk factors for death</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 informed of outcomes that can accrue from SGLT2-I Rx</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Become convinced of care planning in Diabetes Care</a:t>
            </a:r>
          </a:p>
          <a:p>
            <a:pPr marL="285750" indent="-285750">
              <a:buFont typeface="Arial" panose="020B0604020202020204" pitchFamily="34" charset="0"/>
              <a:buChar char="•"/>
              <a:defRPr/>
            </a:pPr>
            <a:r>
              <a:rPr lang="en-GB" sz="1400" b="1" dirty="0" smtClean="0">
                <a:solidFill>
                  <a:prstClr val="black"/>
                </a:solidFill>
              </a:rPr>
              <a:t>Ask </a:t>
            </a:r>
            <a:r>
              <a:rPr lang="en-GB" sz="1400" b="1" dirty="0">
                <a:solidFill>
                  <a:prstClr val="black"/>
                </a:solidFill>
              </a:rPr>
              <a:t>awkward questions</a:t>
            </a:r>
          </a:p>
          <a:p>
            <a:pPr marL="285750" indent="-285750">
              <a:buFont typeface="Arial" panose="020B0604020202020204" pitchFamily="34" charset="0"/>
              <a:buChar char="•"/>
              <a:defRPr/>
            </a:pPr>
            <a:r>
              <a:rPr lang="en-GB" sz="1400" b="1" dirty="0" smtClean="0">
                <a:solidFill>
                  <a:prstClr val="black"/>
                </a:solidFill>
              </a:rPr>
              <a:t>Reflect on how you can change practice…..?</a:t>
            </a:r>
            <a:endParaRPr lang="en-GB" sz="1400" b="1" dirty="0">
              <a:solidFill>
                <a:prstClr val="black"/>
              </a:solidFill>
            </a:endParaRPr>
          </a:p>
          <a:p>
            <a:pPr marL="285750" indent="-285750">
              <a:buFont typeface="Arial" panose="020B0604020202020204" pitchFamily="34" charset="0"/>
              <a:buChar char="•"/>
              <a:defRPr/>
            </a:pPr>
            <a:endParaRPr lang="en-GB" dirty="0">
              <a:solidFill>
                <a:prstClr val="black"/>
              </a:solidFill>
            </a:endParaRPr>
          </a:p>
        </p:txBody>
      </p:sp>
      <p:pic>
        <p:nvPicPr>
          <p:cNvPr id="6" name="Picture 3" descr="\\gehfile2\users\patelv\Desktop\Jonathan National Diabetes\mustar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2309" y="2992016"/>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ehfile2\users\patelv\Desktop\3D_medical_animation_coronavirus_struc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7625" y="5586798"/>
            <a:ext cx="2110622" cy="118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ehfile2\users\patelv\Desktop\breath_AF-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273" y="783795"/>
            <a:ext cx="1517331" cy="97658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062521" y="912499"/>
            <a:ext cx="7772400" cy="912000"/>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smtClean="0">
                <a:solidFill>
                  <a:srgbClr val="C00000"/>
                </a:solidFill>
              </a:rPr>
              <a:t>Diabetes Care in the time of COVID- 19 </a:t>
            </a:r>
            <a:endParaRPr lang="en-GB" sz="3600" b="1" dirty="0">
              <a:solidFill>
                <a:srgbClr val="C00000"/>
              </a:solidFill>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1142806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286000"/>
            <a:ext cx="8788400" cy="2959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1905000" y="457200"/>
            <a:ext cx="8229600" cy="1143000"/>
          </a:xfrm>
        </p:spPr>
        <p:txBody>
          <a:bodyPr>
            <a:noAutofit/>
          </a:bodyPr>
          <a:lstStyle/>
          <a:p>
            <a:r>
              <a:rPr lang="en-GB" sz="2000" b="1" dirty="0"/>
              <a:t>COVID: Diabetes</a:t>
            </a:r>
            <a:br>
              <a:rPr lang="en-GB" sz="2000" b="1" dirty="0"/>
            </a:br>
            <a:r>
              <a:rPr lang="en-GB" sz="2000" b="1" dirty="0">
                <a:solidFill>
                  <a:srgbClr val="C00000"/>
                </a:solidFill>
              </a:rPr>
              <a:t>Dexamethasone in COVID-19 Patients: </a:t>
            </a:r>
            <a:br>
              <a:rPr lang="en-GB" sz="2000" b="1" dirty="0">
                <a:solidFill>
                  <a:srgbClr val="C00000"/>
                </a:solidFill>
              </a:rPr>
            </a:br>
            <a:r>
              <a:rPr lang="en-GB" sz="2000" b="1" i="1" dirty="0">
                <a:solidFill>
                  <a:srgbClr val="C00000"/>
                </a:solidFill>
              </a:rPr>
              <a:t>Implications and Guidance for the Management of Blood Glucose </a:t>
            </a:r>
            <a:br>
              <a:rPr lang="en-GB" sz="2000" b="1" i="1" dirty="0">
                <a:solidFill>
                  <a:srgbClr val="C00000"/>
                </a:solidFill>
              </a:rPr>
            </a:br>
            <a:r>
              <a:rPr lang="en-GB" sz="2000" b="1" i="1" dirty="0">
                <a:solidFill>
                  <a:srgbClr val="C00000"/>
                </a:solidFill>
              </a:rPr>
              <a:t>in People with </a:t>
            </a:r>
            <a:r>
              <a:rPr lang="en-GB" sz="2000" b="1" i="1" u="sng" dirty="0">
                <a:solidFill>
                  <a:srgbClr val="C00000"/>
                </a:solidFill>
              </a:rPr>
              <a:t>and without </a:t>
            </a:r>
            <a:r>
              <a:rPr lang="en-GB" sz="2000" b="1" i="1" dirty="0">
                <a:solidFill>
                  <a:srgbClr val="C00000"/>
                </a:solidFill>
              </a:rPr>
              <a:t>Diabetes</a:t>
            </a:r>
            <a:endParaRPr lang="en-GB" sz="3600" i="1" dirty="0">
              <a:solidFill>
                <a:srgbClr val="C00000"/>
              </a:solidFill>
            </a:endParaRPr>
          </a:p>
        </p:txBody>
      </p:sp>
    </p:spTree>
    <p:extLst>
      <p:ext uri="{BB962C8B-B14F-4D97-AF65-F5344CB8AC3E}">
        <p14:creationId xmlns:p14="http://schemas.microsoft.com/office/powerpoint/2010/main" val="13379357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17" y="2059964"/>
            <a:ext cx="8817638" cy="3622998"/>
          </a:xfrm>
        </p:spPr>
        <p:txBody>
          <a:bodyPr/>
          <a:lstStyle/>
          <a:p>
            <a:pPr>
              <a:spcBef>
                <a:spcPts val="1800"/>
              </a:spcBef>
            </a:pPr>
            <a:r>
              <a:rPr lang="en-GB" sz="2000" b="1" dirty="0" smtClean="0">
                <a:solidFill>
                  <a:schemeClr val="tx1"/>
                </a:solidFill>
              </a:rPr>
              <a:t>National Diabetes Audit (NDA) and BSOL: </a:t>
            </a:r>
            <a:r>
              <a:rPr lang="en-GB" sz="2000" b="1" i="1" dirty="0" smtClean="0">
                <a:solidFill>
                  <a:schemeClr val="tx1"/>
                </a:solidFill>
              </a:rPr>
              <a:t>main priorities for diabetes care</a:t>
            </a:r>
          </a:p>
          <a:p>
            <a:pPr>
              <a:spcBef>
                <a:spcPts val="1800"/>
              </a:spcBef>
            </a:pPr>
            <a:r>
              <a:rPr lang="en-GB" sz="2000" b="1" dirty="0" smtClean="0"/>
              <a:t>COVID-19 and the Diabetes Patient: </a:t>
            </a:r>
            <a:r>
              <a:rPr lang="en-GB" sz="2000" b="1" i="1" dirty="0" smtClean="0"/>
              <a:t>risks for death</a:t>
            </a:r>
          </a:p>
          <a:p>
            <a:pPr>
              <a:spcBef>
                <a:spcPts val="1800"/>
              </a:spcBef>
            </a:pPr>
            <a:r>
              <a:rPr lang="en-GB" sz="2000" b="1" dirty="0" smtClean="0">
                <a:solidFill>
                  <a:schemeClr val="tx1"/>
                </a:solidFill>
              </a:rPr>
              <a:t>Role of SGLT-2- inhibitors: </a:t>
            </a:r>
            <a:r>
              <a:rPr lang="en-GB" sz="2000" b="1" i="1" dirty="0" smtClean="0">
                <a:solidFill>
                  <a:schemeClr val="tx1"/>
                </a:solidFill>
              </a:rPr>
              <a:t>brief review of outcomes for patients</a:t>
            </a:r>
          </a:p>
          <a:p>
            <a:pPr>
              <a:spcBef>
                <a:spcPts val="1800"/>
              </a:spcBef>
            </a:pPr>
            <a:r>
              <a:rPr lang="en-GB" sz="2000" b="1" dirty="0" smtClean="0">
                <a:solidFill>
                  <a:schemeClr val="tx1"/>
                </a:solidFill>
              </a:rPr>
              <a:t>Who to Prioritise in GP Care: </a:t>
            </a:r>
            <a:r>
              <a:rPr lang="en-GB" sz="2000" b="1" i="1" dirty="0" smtClean="0">
                <a:solidFill>
                  <a:schemeClr val="tx1"/>
                </a:solidFill>
              </a:rPr>
              <a:t>Traffic-lights approach </a:t>
            </a:r>
          </a:p>
          <a:p>
            <a:pPr>
              <a:spcBef>
                <a:spcPts val="1800"/>
              </a:spcBef>
            </a:pPr>
            <a:r>
              <a:rPr lang="en-GB" sz="2400" b="1" dirty="0" smtClean="0">
                <a:solidFill>
                  <a:srgbClr val="C00000"/>
                </a:solidFill>
              </a:rPr>
              <a:t>Care Planning: </a:t>
            </a:r>
            <a:r>
              <a:rPr lang="en-GB" sz="2400" b="1" i="1" dirty="0" smtClean="0">
                <a:solidFill>
                  <a:srgbClr val="C00000"/>
                </a:solidFill>
              </a:rPr>
              <a:t>GP Systems and Care </a:t>
            </a:r>
            <a:endParaRPr lang="en-GB" sz="2000" b="1" i="1" dirty="0" smtClean="0">
              <a:solidFill>
                <a:srgbClr val="C00000"/>
              </a:solidFill>
            </a:endParaRPr>
          </a:p>
          <a:p>
            <a:pPr>
              <a:spcBef>
                <a:spcPts val="1800"/>
              </a:spcBef>
            </a:pPr>
            <a:r>
              <a:rPr lang="en-GB" sz="2000" b="1" dirty="0"/>
              <a:t>Final Remarks and Conclusions: </a:t>
            </a:r>
            <a:r>
              <a:rPr lang="en-GB" sz="2000" b="1" i="1" dirty="0"/>
              <a:t>Questions and Comments</a:t>
            </a:r>
          </a:p>
          <a:p>
            <a:pPr>
              <a:spcBef>
                <a:spcPts val="1800"/>
              </a:spcBef>
            </a:pPr>
            <a:endParaRPr lang="en-GB" sz="2000" b="1" dirty="0">
              <a:solidFill>
                <a:schemeClr val="tx1"/>
              </a:solidFill>
            </a:endParaRPr>
          </a:p>
        </p:txBody>
      </p:sp>
      <p:sp>
        <p:nvSpPr>
          <p:cNvPr id="5" name="TextBox 4"/>
          <p:cNvSpPr txBox="1"/>
          <p:nvPr/>
        </p:nvSpPr>
        <p:spPr>
          <a:xfrm>
            <a:off x="7088154" y="4491136"/>
            <a:ext cx="4962007" cy="1938992"/>
          </a:xfrm>
          <a:prstGeom prst="rect">
            <a:avLst/>
          </a:prstGeom>
          <a:noFill/>
          <a:ln w="25400">
            <a:solidFill>
              <a:schemeClr val="tx1"/>
            </a:solidFill>
          </a:ln>
          <a:effectLst>
            <a:outerShdw blurRad="76200" dir="13500000" sy="23000" kx="1200000" algn="br" rotWithShape="0">
              <a:prstClr val="black">
                <a:alpha val="20000"/>
              </a:prstClr>
            </a:outerShdw>
          </a:effectLst>
        </p:spPr>
        <p:txBody>
          <a:bodyPr wrap="square" rtlCol="0">
            <a:spAutoFit/>
          </a:bodyPr>
          <a:lstStyle/>
          <a:p>
            <a:pPr>
              <a:defRPr/>
            </a:pPr>
            <a:r>
              <a:rPr lang="en-GB" b="1" dirty="0">
                <a:solidFill>
                  <a:srgbClr val="C00000"/>
                </a:solidFill>
              </a:rPr>
              <a:t>Educational Objectives- </a:t>
            </a:r>
            <a:r>
              <a:rPr lang="en-GB" sz="1600" b="1" i="1" dirty="0">
                <a:solidFill>
                  <a:srgbClr val="C00000"/>
                </a:solidFill>
              </a:rPr>
              <a:t>to facilitate you to</a:t>
            </a:r>
          </a:p>
          <a:p>
            <a:pPr marL="285750" indent="-285750">
              <a:buFont typeface="Arial" panose="020B0604020202020204" pitchFamily="34" charset="0"/>
              <a:buChar char="•"/>
              <a:defRPr/>
            </a:pPr>
            <a:r>
              <a:rPr lang="en-GB" sz="1400" b="1" dirty="0">
                <a:solidFill>
                  <a:prstClr val="black"/>
                </a:solidFill>
              </a:rPr>
              <a:t>Be Informed of key statistics in relation to </a:t>
            </a:r>
            <a:r>
              <a:rPr lang="en-GB" sz="1400" b="1" dirty="0" smtClean="0">
                <a:solidFill>
                  <a:prstClr val="black"/>
                </a:solidFill>
              </a:rPr>
              <a:t>the local NDA</a:t>
            </a:r>
          </a:p>
          <a:p>
            <a:pPr marL="285750" indent="-285750">
              <a:buFont typeface="Arial" panose="020B0604020202020204" pitchFamily="34" charset="0"/>
              <a:buChar char="•"/>
              <a:defRPr/>
            </a:pPr>
            <a:r>
              <a:rPr lang="en-GB" sz="1400" b="1" dirty="0" smtClean="0">
                <a:solidFill>
                  <a:prstClr val="black"/>
                </a:solidFill>
              </a:rPr>
              <a:t>Learn of COVID-19 risk factors for death</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 informed of outcomes that can accrue from SGLT2-I Rx</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Become convinced of care planning in Diabetes Care</a:t>
            </a:r>
          </a:p>
          <a:p>
            <a:pPr marL="285750" indent="-285750">
              <a:buFont typeface="Arial" panose="020B0604020202020204" pitchFamily="34" charset="0"/>
              <a:buChar char="•"/>
              <a:defRPr/>
            </a:pPr>
            <a:r>
              <a:rPr lang="en-GB" sz="1400" b="1" dirty="0" smtClean="0">
                <a:solidFill>
                  <a:prstClr val="black"/>
                </a:solidFill>
              </a:rPr>
              <a:t>Ask </a:t>
            </a:r>
            <a:r>
              <a:rPr lang="en-GB" sz="1400" b="1" dirty="0">
                <a:solidFill>
                  <a:prstClr val="black"/>
                </a:solidFill>
              </a:rPr>
              <a:t>awkward questions</a:t>
            </a:r>
          </a:p>
          <a:p>
            <a:pPr marL="285750" indent="-285750">
              <a:buFont typeface="Arial" panose="020B0604020202020204" pitchFamily="34" charset="0"/>
              <a:buChar char="•"/>
              <a:defRPr/>
            </a:pPr>
            <a:r>
              <a:rPr lang="en-GB" sz="1400" b="1" dirty="0" smtClean="0">
                <a:solidFill>
                  <a:prstClr val="black"/>
                </a:solidFill>
              </a:rPr>
              <a:t>Reflect on how you can change practice…..?</a:t>
            </a:r>
            <a:endParaRPr lang="en-GB" sz="1400" b="1" dirty="0">
              <a:solidFill>
                <a:prstClr val="black"/>
              </a:solidFill>
            </a:endParaRPr>
          </a:p>
          <a:p>
            <a:pPr marL="285750" indent="-285750">
              <a:buFont typeface="Arial" panose="020B0604020202020204" pitchFamily="34" charset="0"/>
              <a:buChar char="•"/>
              <a:defRPr/>
            </a:pPr>
            <a:endParaRPr lang="en-GB" dirty="0">
              <a:solidFill>
                <a:prstClr val="black"/>
              </a:solidFill>
            </a:endParaRPr>
          </a:p>
        </p:txBody>
      </p:sp>
      <p:pic>
        <p:nvPicPr>
          <p:cNvPr id="6" name="Picture 3" descr="\\gehfile2\users\patelv\Desktop\Jonathan National Diabetes\mustar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2309" y="2992016"/>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ehfile2\users\patelv\Desktop\3D_medical_animation_coronavirus_struc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7625" y="5586798"/>
            <a:ext cx="2110622" cy="118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ehfile2\users\patelv\Desktop\breath_AF-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273" y="783795"/>
            <a:ext cx="1517331" cy="97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QHT4-wU995Nipvr5FmxtA3hf1SecrQPsVilVS_Iy4nraxioFyUcgw3tcEpAvPRmXdkhYqhd67t&amp;usqp=CA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68431" y="5258838"/>
            <a:ext cx="1309823" cy="153523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062521" y="912499"/>
            <a:ext cx="7772400" cy="912000"/>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smtClean="0">
                <a:solidFill>
                  <a:srgbClr val="C00000"/>
                </a:solidFill>
              </a:rPr>
              <a:t>Diabetes Care in the time of COVID- 19 </a:t>
            </a:r>
            <a:endParaRPr lang="en-GB" sz="3600" b="1" dirty="0">
              <a:solidFill>
                <a:srgbClr val="C00000"/>
              </a:solidFill>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561790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untitl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07992" y="5680771"/>
            <a:ext cx="697807" cy="524131"/>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pic>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58788" y="1809565"/>
            <a:ext cx="2667000" cy="3538396"/>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ectangle 4"/>
          <p:cNvSpPr txBox="1">
            <a:spLocks noChangeArrowheads="1"/>
          </p:cNvSpPr>
          <p:nvPr/>
        </p:nvSpPr>
        <p:spPr bwMode="auto">
          <a:xfrm>
            <a:off x="4874844" y="642145"/>
            <a:ext cx="6123111"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2A6EBB"/>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2A6EBB"/>
              </a:buClr>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2A6EBB"/>
              </a:buClr>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80000"/>
              </a:lnSpc>
              <a:defRPr/>
            </a:pPr>
            <a:r>
              <a:rPr lang="en-GB" sz="1800" b="1" dirty="0">
                <a:solidFill>
                  <a:srgbClr val="FF0000"/>
                </a:solidFill>
                <a:effectLst>
                  <a:outerShdw blurRad="38100" dist="38100" dir="2700000" algn="tl">
                    <a:srgbClr val="C0C0C0"/>
                  </a:outerShdw>
                </a:effectLst>
              </a:rPr>
              <a:t>Advice: </a:t>
            </a:r>
          </a:p>
          <a:p>
            <a:pPr lvl="1" eaLnBrk="1" hangingPunct="1">
              <a:lnSpc>
                <a:spcPct val="80000"/>
              </a:lnSpc>
              <a:defRPr/>
            </a:pPr>
            <a:r>
              <a:rPr lang="en-GB" sz="1600" b="1" dirty="0">
                <a:solidFill>
                  <a:prstClr val="black"/>
                </a:solidFill>
                <a:effectLst>
                  <a:outerShdw blurRad="38100" dist="38100" dir="2700000" algn="tl">
                    <a:srgbClr val="C0C0C0"/>
                  </a:outerShdw>
                </a:effectLst>
              </a:rPr>
              <a:t>Diet and weight control, Physical activity, not smoking, Good Infection Control Measures, Appropriate PPE, COVID-19 Symptoms, </a:t>
            </a:r>
          </a:p>
          <a:p>
            <a:pPr eaLnBrk="1" hangingPunct="1">
              <a:lnSpc>
                <a:spcPct val="80000"/>
              </a:lnSpc>
              <a:defRPr/>
            </a:pPr>
            <a:r>
              <a:rPr lang="en-GB" sz="1800" b="1" dirty="0">
                <a:solidFill>
                  <a:srgbClr val="FF0000"/>
                </a:solidFill>
                <a:effectLst>
                  <a:outerShdw blurRad="38100" dist="38100" dir="2700000" algn="tl">
                    <a:srgbClr val="C0C0C0"/>
                  </a:outerShdw>
                </a:effectLst>
              </a:rPr>
              <a:t>Blood Pressure: </a:t>
            </a:r>
          </a:p>
          <a:p>
            <a:pPr lvl="1" eaLnBrk="1" hangingPunct="1">
              <a:lnSpc>
                <a:spcPct val="80000"/>
              </a:lnSpc>
              <a:defRPr/>
            </a:pPr>
            <a:r>
              <a:rPr lang="en-GB" sz="1600" b="1" dirty="0">
                <a:solidFill>
                  <a:prstClr val="black"/>
                </a:solidFill>
                <a:effectLst>
                  <a:outerShdw blurRad="38100" dist="38100" dir="2700000" algn="tl">
                    <a:srgbClr val="C0C0C0"/>
                  </a:outerShdw>
                </a:effectLst>
              </a:rPr>
              <a:t>aim ≤  140/85, </a:t>
            </a:r>
          </a:p>
          <a:p>
            <a:pPr lvl="1" eaLnBrk="1" hangingPunct="1">
              <a:lnSpc>
                <a:spcPct val="80000"/>
              </a:lnSpc>
              <a:defRPr/>
            </a:pPr>
            <a:r>
              <a:rPr lang="en-GB" sz="1600" b="1" dirty="0">
                <a:solidFill>
                  <a:prstClr val="black"/>
                </a:solidFill>
                <a:effectLst>
                  <a:outerShdw blurRad="38100" dist="38100" dir="2700000" algn="tl">
                    <a:srgbClr val="C0C0C0"/>
                  </a:outerShdw>
                </a:effectLst>
              </a:rPr>
              <a:t>CVD or CKD ≤  130/85 </a:t>
            </a:r>
          </a:p>
          <a:p>
            <a:pPr eaLnBrk="1" hangingPunct="1">
              <a:lnSpc>
                <a:spcPct val="80000"/>
              </a:lnSpc>
              <a:defRPr/>
            </a:pPr>
            <a:r>
              <a:rPr lang="en-GB" sz="1800" b="1" dirty="0">
                <a:solidFill>
                  <a:srgbClr val="FF0000"/>
                </a:solidFill>
                <a:effectLst>
                  <a:outerShdw blurRad="38100" dist="38100" dir="2700000" algn="tl">
                    <a:srgbClr val="C0C0C0"/>
                  </a:outerShdw>
                </a:effectLst>
              </a:rPr>
              <a:t>Cholesterol &amp; CKD Prevention</a:t>
            </a:r>
          </a:p>
          <a:p>
            <a:pPr lvl="1" eaLnBrk="1" hangingPunct="1">
              <a:lnSpc>
                <a:spcPct val="80000"/>
              </a:lnSpc>
              <a:defRPr/>
            </a:pPr>
            <a:r>
              <a:rPr lang="en-GB" sz="1600" b="1" dirty="0">
                <a:solidFill>
                  <a:prstClr val="black"/>
                </a:solidFill>
                <a:effectLst>
                  <a:outerShdw blurRad="38100" dist="38100" dir="2700000" algn="tl">
                    <a:srgbClr val="C0C0C0"/>
                  </a:outerShdw>
                </a:effectLst>
              </a:rPr>
              <a:t>Most  Atorvastatin 20mg or 80mg, TC ≈ 4 </a:t>
            </a:r>
            <a:r>
              <a:rPr lang="en-GB" sz="1600" b="1" dirty="0" err="1">
                <a:solidFill>
                  <a:prstClr val="black"/>
                </a:solidFill>
                <a:effectLst>
                  <a:outerShdw blurRad="38100" dist="38100" dir="2700000" algn="tl">
                    <a:srgbClr val="C0C0C0"/>
                  </a:outerShdw>
                </a:effectLst>
              </a:rPr>
              <a:t>mmol</a:t>
            </a:r>
            <a:r>
              <a:rPr lang="en-GB" sz="1600" b="1" dirty="0">
                <a:solidFill>
                  <a:prstClr val="black"/>
                </a:solidFill>
                <a:effectLst>
                  <a:outerShdw blurRad="38100" dist="38100" dir="2700000" algn="tl">
                    <a:srgbClr val="C0C0C0"/>
                  </a:outerShdw>
                </a:effectLst>
              </a:rPr>
              <a:t>/l</a:t>
            </a:r>
          </a:p>
          <a:p>
            <a:pPr lvl="1" eaLnBrk="1" hangingPunct="1">
              <a:lnSpc>
                <a:spcPct val="80000"/>
              </a:lnSpc>
              <a:defRPr/>
            </a:pPr>
            <a:r>
              <a:rPr lang="en-GB" sz="1600" b="1" dirty="0">
                <a:solidFill>
                  <a:prstClr val="black"/>
                </a:solidFill>
                <a:effectLst>
                  <a:outerShdw blurRad="38100" dist="38100" dir="2700000" algn="tl">
                    <a:srgbClr val="C0C0C0"/>
                  </a:outerShdw>
                </a:effectLst>
              </a:rPr>
              <a:t>UACR yearly and treat</a:t>
            </a:r>
          </a:p>
          <a:p>
            <a:pPr eaLnBrk="1" hangingPunct="1">
              <a:lnSpc>
                <a:spcPct val="80000"/>
              </a:lnSpc>
              <a:defRPr/>
            </a:pPr>
            <a:r>
              <a:rPr lang="en-GB" sz="1800" b="1" dirty="0">
                <a:solidFill>
                  <a:srgbClr val="FF0000"/>
                </a:solidFill>
                <a:effectLst>
                  <a:outerShdw blurRad="38100" dist="38100" dir="2700000" algn="tl">
                    <a:srgbClr val="C0C0C0"/>
                  </a:outerShdw>
                </a:effectLst>
              </a:rPr>
              <a:t>Diabetes Control: </a:t>
            </a:r>
          </a:p>
          <a:p>
            <a:pPr lvl="1" eaLnBrk="1" hangingPunct="1">
              <a:lnSpc>
                <a:spcPct val="80000"/>
              </a:lnSpc>
              <a:defRPr/>
            </a:pPr>
            <a:r>
              <a:rPr lang="en-GB" sz="1600" b="1" dirty="0">
                <a:solidFill>
                  <a:prstClr val="black"/>
                </a:solidFill>
                <a:effectLst>
                  <a:outerShdw blurRad="38100" dist="38100" dir="2700000" algn="tl">
                    <a:srgbClr val="C0C0C0"/>
                  </a:outerShdw>
                </a:effectLst>
              </a:rPr>
              <a:t>HbA1c &lt; 59 (7.5%) usual target, ideal &lt; 48 (6.5%)</a:t>
            </a:r>
          </a:p>
          <a:p>
            <a:pPr lvl="1" eaLnBrk="1" hangingPunct="1">
              <a:lnSpc>
                <a:spcPct val="80000"/>
              </a:lnSpc>
              <a:defRPr/>
            </a:pPr>
            <a:r>
              <a:rPr lang="en-GB" sz="1600" b="1" dirty="0">
                <a:solidFill>
                  <a:prstClr val="black"/>
                </a:solidFill>
                <a:effectLst>
                  <a:outerShdw blurRad="38100" dist="38100" dir="2700000" algn="tl">
                    <a:srgbClr val="C0C0C0"/>
                  </a:outerShdw>
                </a:effectLst>
              </a:rPr>
              <a:t>Outcome based Rx: ? SGLT2-i, ? GLP antagonists</a:t>
            </a:r>
          </a:p>
          <a:p>
            <a:pPr lvl="1" eaLnBrk="1" hangingPunct="1">
              <a:lnSpc>
                <a:spcPct val="80000"/>
              </a:lnSpc>
              <a:defRPr/>
            </a:pPr>
            <a:r>
              <a:rPr lang="en-GB" sz="1600" b="1" dirty="0">
                <a:solidFill>
                  <a:prstClr val="black"/>
                </a:solidFill>
                <a:effectLst>
                  <a:outerShdw blurRad="38100" dist="38100" dir="2700000" algn="tl">
                    <a:srgbClr val="C0C0C0"/>
                  </a:outerShdw>
                </a:effectLst>
              </a:rPr>
              <a:t>Safer </a:t>
            </a:r>
            <a:r>
              <a:rPr lang="en-GB" sz="1600" b="1" dirty="0" err="1">
                <a:solidFill>
                  <a:prstClr val="black"/>
                </a:solidFill>
                <a:effectLst>
                  <a:outerShdw blurRad="38100" dist="38100" dir="2700000" algn="tl">
                    <a:srgbClr val="C0C0C0"/>
                  </a:outerShdw>
                </a:effectLst>
              </a:rPr>
              <a:t>insulins</a:t>
            </a:r>
            <a:r>
              <a:rPr lang="en-GB" sz="1600" b="1" dirty="0">
                <a:solidFill>
                  <a:prstClr val="black"/>
                </a:solidFill>
                <a:effectLst>
                  <a:outerShdw blurRad="38100" dist="38100" dir="2700000" algn="tl">
                    <a:srgbClr val="C0C0C0"/>
                  </a:outerShdw>
                </a:effectLst>
              </a:rPr>
              <a:t> where needed</a:t>
            </a:r>
          </a:p>
          <a:p>
            <a:pPr eaLnBrk="1" hangingPunct="1">
              <a:lnSpc>
                <a:spcPct val="80000"/>
              </a:lnSpc>
              <a:defRPr/>
            </a:pPr>
            <a:r>
              <a:rPr lang="en-GB" sz="1800" b="1" dirty="0">
                <a:solidFill>
                  <a:srgbClr val="FF0000"/>
                </a:solidFill>
                <a:effectLst>
                  <a:outerShdw blurRad="38100" dist="38100" dir="2700000" algn="tl">
                    <a:srgbClr val="C0C0C0"/>
                  </a:outerShdw>
                </a:effectLst>
              </a:rPr>
              <a:t>Eyes: </a:t>
            </a:r>
          </a:p>
          <a:p>
            <a:pPr lvl="1" eaLnBrk="1" hangingPunct="1">
              <a:lnSpc>
                <a:spcPct val="80000"/>
              </a:lnSpc>
              <a:defRPr/>
            </a:pPr>
            <a:r>
              <a:rPr lang="en-GB" sz="1600" b="1" dirty="0">
                <a:solidFill>
                  <a:prstClr val="black"/>
                </a:solidFill>
                <a:effectLst>
                  <a:outerShdw blurRad="38100" dist="38100" dir="2700000" algn="tl">
                    <a:srgbClr val="C0C0C0"/>
                  </a:outerShdw>
                </a:effectLst>
              </a:rPr>
              <a:t>check yearly at least</a:t>
            </a:r>
          </a:p>
          <a:p>
            <a:pPr eaLnBrk="1" hangingPunct="1">
              <a:lnSpc>
                <a:spcPct val="80000"/>
              </a:lnSpc>
              <a:defRPr/>
            </a:pPr>
            <a:r>
              <a:rPr lang="en-GB" sz="1800" b="1" dirty="0">
                <a:solidFill>
                  <a:srgbClr val="FF0000"/>
                </a:solidFill>
                <a:effectLst>
                  <a:outerShdw blurRad="38100" dist="38100" dir="2700000" algn="tl">
                    <a:srgbClr val="C0C0C0"/>
                  </a:outerShdw>
                </a:effectLst>
              </a:rPr>
              <a:t>Feet: </a:t>
            </a:r>
          </a:p>
          <a:p>
            <a:pPr lvl="1" eaLnBrk="1" hangingPunct="1">
              <a:lnSpc>
                <a:spcPct val="80000"/>
              </a:lnSpc>
              <a:defRPr/>
            </a:pPr>
            <a:r>
              <a:rPr lang="en-GB" sz="1600" b="1" dirty="0">
                <a:solidFill>
                  <a:prstClr val="black"/>
                </a:solidFill>
                <a:effectLst>
                  <a:outerShdw blurRad="38100" dist="38100" dir="2700000" algn="tl">
                    <a:srgbClr val="C0C0C0"/>
                  </a:outerShdw>
                </a:effectLst>
              </a:rPr>
              <a:t>daily self-care, HCP check yearly at least</a:t>
            </a:r>
          </a:p>
          <a:p>
            <a:pPr eaLnBrk="1" hangingPunct="1">
              <a:lnSpc>
                <a:spcPct val="80000"/>
              </a:lnSpc>
              <a:defRPr/>
            </a:pPr>
            <a:r>
              <a:rPr lang="en-GB" sz="1800" b="1" dirty="0">
                <a:solidFill>
                  <a:srgbClr val="FF0000"/>
                </a:solidFill>
                <a:effectLst>
                  <a:outerShdw blurRad="38100" dist="38100" dir="2700000" algn="tl">
                    <a:srgbClr val="C0C0C0"/>
                  </a:outerShdw>
                </a:effectLst>
              </a:rPr>
              <a:t>Guardian Drugs: </a:t>
            </a:r>
          </a:p>
          <a:p>
            <a:pPr lvl="1" eaLnBrk="1" hangingPunct="1">
              <a:lnSpc>
                <a:spcPct val="80000"/>
              </a:lnSpc>
              <a:defRPr/>
            </a:pPr>
            <a:r>
              <a:rPr lang="en-GB" sz="1600" b="1" dirty="0">
                <a:solidFill>
                  <a:prstClr val="black"/>
                </a:solidFill>
                <a:effectLst>
                  <a:outerShdw blurRad="38100" dist="38100" dir="2700000" algn="tl">
                    <a:srgbClr val="C0C0C0"/>
                  </a:outerShdw>
                </a:effectLst>
              </a:rPr>
              <a:t>?Aspirin 75mg (CVD atheroma</a:t>
            </a:r>
            <a:r>
              <a:rPr lang="en-GB" sz="1600" b="1" dirty="0" smtClean="0">
                <a:solidFill>
                  <a:prstClr val="black"/>
                </a:solidFill>
                <a:effectLst>
                  <a:outerShdw blurRad="38100" dist="38100" dir="2700000" algn="tl">
                    <a:srgbClr val="C0C0C0"/>
                  </a:outerShdw>
                </a:effectLst>
              </a:rPr>
              <a:t>), ?</a:t>
            </a:r>
            <a:r>
              <a:rPr lang="en-GB" sz="1600" b="1" dirty="0">
                <a:solidFill>
                  <a:prstClr val="black"/>
                </a:solidFill>
                <a:effectLst>
                  <a:outerShdw blurRad="38100" dist="38100" dir="2700000" algn="tl">
                    <a:srgbClr val="C0C0C0"/>
                  </a:outerShdw>
                </a:effectLst>
              </a:rPr>
              <a:t>ACE-</a:t>
            </a:r>
            <a:r>
              <a:rPr lang="en-GB" sz="1600" b="1" dirty="0" err="1">
                <a:solidFill>
                  <a:prstClr val="black"/>
                </a:solidFill>
                <a:effectLst>
                  <a:outerShdw blurRad="38100" dist="38100" dir="2700000" algn="tl">
                    <a:srgbClr val="C0C0C0"/>
                  </a:outerShdw>
                </a:effectLst>
              </a:rPr>
              <a:t>i</a:t>
            </a:r>
            <a:r>
              <a:rPr lang="en-GB" sz="1600" b="1" dirty="0">
                <a:solidFill>
                  <a:prstClr val="black"/>
                </a:solidFill>
                <a:effectLst>
                  <a:outerShdw blurRad="38100" dist="38100" dir="2700000" algn="tl">
                    <a:srgbClr val="C0C0C0"/>
                  </a:outerShdw>
                </a:effectLst>
              </a:rPr>
              <a:t>, ARBs (</a:t>
            </a:r>
            <a:r>
              <a:rPr lang="en-GB" sz="1600" b="1" dirty="0" err="1">
                <a:solidFill>
                  <a:prstClr val="black"/>
                </a:solidFill>
                <a:effectLst>
                  <a:outerShdw blurRad="38100" dist="38100" dir="2700000" algn="tl">
                    <a:srgbClr val="C0C0C0"/>
                  </a:outerShdw>
                </a:effectLst>
              </a:rPr>
              <a:t>esp</a:t>
            </a:r>
            <a:r>
              <a:rPr lang="en-GB" sz="1600" b="1" dirty="0">
                <a:solidFill>
                  <a:prstClr val="black"/>
                </a:solidFill>
                <a:effectLst>
                  <a:outerShdw blurRad="38100" dist="38100" dir="2700000" algn="tl">
                    <a:srgbClr val="C0C0C0"/>
                  </a:outerShdw>
                </a:effectLst>
              </a:rPr>
              <a:t> CKD, HF, CVD</a:t>
            </a:r>
            <a:r>
              <a:rPr lang="en-GB" sz="1600" b="1" dirty="0" smtClean="0">
                <a:solidFill>
                  <a:prstClr val="black"/>
                </a:solidFill>
                <a:effectLst>
                  <a:outerShdw blurRad="38100" dist="38100" dir="2700000" algn="tl">
                    <a:srgbClr val="C0C0C0"/>
                  </a:outerShdw>
                </a:effectLst>
              </a:rPr>
              <a:t>), appropriate SGLT-</a:t>
            </a:r>
            <a:r>
              <a:rPr lang="en-GB" sz="1600" b="1" dirty="0" err="1" smtClean="0">
                <a:solidFill>
                  <a:prstClr val="black"/>
                </a:solidFill>
                <a:effectLst>
                  <a:outerShdw blurRad="38100" dist="38100" dir="2700000" algn="tl">
                    <a:srgbClr val="C0C0C0"/>
                  </a:outerShdw>
                </a:effectLst>
              </a:rPr>
              <a:t>i</a:t>
            </a:r>
            <a:endParaRPr lang="en-GB" sz="1600" b="1" dirty="0" smtClean="0">
              <a:solidFill>
                <a:prstClr val="black"/>
              </a:solidFill>
              <a:effectLst>
                <a:outerShdw blurRad="38100" dist="38100" dir="2700000" algn="tl">
                  <a:srgbClr val="C0C0C0"/>
                </a:outerShdw>
              </a:effectLst>
            </a:endParaRPr>
          </a:p>
          <a:p>
            <a:pPr eaLnBrk="1" hangingPunct="1">
              <a:lnSpc>
                <a:spcPct val="80000"/>
              </a:lnSpc>
              <a:defRPr/>
            </a:pPr>
            <a:r>
              <a:rPr lang="en-GB" sz="1800" b="1" dirty="0" smtClean="0">
                <a:solidFill>
                  <a:srgbClr val="FF0000"/>
                </a:solidFill>
                <a:effectLst>
                  <a:outerShdw blurRad="38100" dist="38100" dir="2700000" algn="tl">
                    <a:srgbClr val="C0C0C0"/>
                  </a:outerShdw>
                </a:effectLst>
              </a:rPr>
              <a:t>Healthcare </a:t>
            </a:r>
            <a:r>
              <a:rPr lang="en-GB" sz="1800" b="1" dirty="0" err="1" smtClean="0">
                <a:solidFill>
                  <a:srgbClr val="FF0000"/>
                </a:solidFill>
                <a:effectLst>
                  <a:outerShdw blurRad="38100" dist="38100" dir="2700000" algn="tl">
                    <a:srgbClr val="C0C0C0"/>
                  </a:outerShdw>
                </a:effectLst>
              </a:rPr>
              <a:t>Progessional</a:t>
            </a:r>
            <a:r>
              <a:rPr lang="en-GB" sz="1800" b="1" dirty="0" smtClean="0">
                <a:solidFill>
                  <a:srgbClr val="FF0000"/>
                </a:solidFill>
                <a:effectLst>
                  <a:outerShdw blurRad="38100" dist="38100" dir="2700000" algn="tl">
                    <a:srgbClr val="C0C0C0"/>
                  </a:outerShdw>
                </a:effectLst>
              </a:rPr>
              <a:t> Advice: </a:t>
            </a:r>
            <a:endParaRPr lang="en-GB" sz="1800" b="1" dirty="0">
              <a:solidFill>
                <a:srgbClr val="FF0000"/>
              </a:solidFill>
              <a:effectLst>
                <a:outerShdw blurRad="38100" dist="38100" dir="2700000" algn="tl">
                  <a:srgbClr val="C0C0C0"/>
                </a:outerShdw>
              </a:effectLst>
            </a:endParaRPr>
          </a:p>
          <a:p>
            <a:pPr lvl="1" eaLnBrk="1" hangingPunct="1">
              <a:lnSpc>
                <a:spcPct val="80000"/>
              </a:lnSpc>
              <a:defRPr/>
            </a:pPr>
            <a:r>
              <a:rPr lang="en-GB" sz="1600" b="1" dirty="0" smtClean="0">
                <a:solidFill>
                  <a:prstClr val="black"/>
                </a:solidFill>
                <a:effectLst>
                  <a:outerShdw blurRad="38100" dist="38100" dir="2700000" algn="tl">
                    <a:srgbClr val="C0C0C0"/>
                  </a:outerShdw>
                </a:effectLst>
              </a:rPr>
              <a:t>DVLA Advice and Occupation</a:t>
            </a:r>
          </a:p>
          <a:p>
            <a:pPr lvl="1" eaLnBrk="1" hangingPunct="1">
              <a:lnSpc>
                <a:spcPct val="80000"/>
              </a:lnSpc>
              <a:defRPr/>
            </a:pPr>
            <a:r>
              <a:rPr lang="en-GB" sz="1600" b="1" dirty="0" smtClean="0">
                <a:solidFill>
                  <a:prstClr val="black"/>
                </a:solidFill>
                <a:effectLst>
                  <a:outerShdw blurRad="38100" dist="38100" dir="2700000" algn="tl">
                    <a:srgbClr val="C0C0C0"/>
                  </a:outerShdw>
                </a:effectLst>
              </a:rPr>
              <a:t>Hospital Admission  Care</a:t>
            </a:r>
          </a:p>
          <a:p>
            <a:pPr lvl="1" eaLnBrk="1" hangingPunct="1">
              <a:lnSpc>
                <a:spcPct val="80000"/>
              </a:lnSpc>
              <a:defRPr/>
            </a:pPr>
            <a:r>
              <a:rPr lang="en-GB" sz="1600" b="1" dirty="0" smtClean="0">
                <a:solidFill>
                  <a:prstClr val="black"/>
                </a:solidFill>
                <a:effectLst>
                  <a:outerShdw blurRad="38100" dist="38100" dir="2700000" algn="tl">
                    <a:srgbClr val="C0C0C0"/>
                  </a:outerShdw>
                </a:effectLst>
              </a:rPr>
              <a:t>Contraception Advice where needed</a:t>
            </a:r>
          </a:p>
          <a:p>
            <a:pPr lvl="1" eaLnBrk="1" hangingPunct="1">
              <a:lnSpc>
                <a:spcPct val="80000"/>
              </a:lnSpc>
              <a:defRPr/>
            </a:pPr>
            <a:endParaRPr lang="en-GB" sz="1600" b="1" dirty="0">
              <a:solidFill>
                <a:prstClr val="black"/>
              </a:solidFill>
              <a:effectLst>
                <a:outerShdw blurRad="38100" dist="38100" dir="2700000" algn="tl">
                  <a:srgbClr val="C0C0C0"/>
                </a:outerShdw>
              </a:effectLst>
            </a:endParaRPr>
          </a:p>
          <a:p>
            <a:pPr lvl="1" eaLnBrk="1" hangingPunct="1">
              <a:lnSpc>
                <a:spcPct val="80000"/>
              </a:lnSpc>
              <a:defRPr/>
            </a:pPr>
            <a:endParaRPr lang="en-GB" sz="1600" b="1" dirty="0">
              <a:solidFill>
                <a:prstClr val="black"/>
              </a:solidFill>
              <a:effectLst>
                <a:outerShdw blurRad="38100" dist="38100" dir="2700000" algn="tl">
                  <a:srgbClr val="C0C0C0"/>
                </a:outerShdw>
              </a:effectLst>
            </a:endParaRPr>
          </a:p>
        </p:txBody>
      </p:sp>
      <p:sp>
        <p:nvSpPr>
          <p:cNvPr id="10" name="Rectangle 3"/>
          <p:cNvSpPr txBox="1">
            <a:spLocks noChangeArrowheads="1"/>
          </p:cNvSpPr>
          <p:nvPr/>
        </p:nvSpPr>
        <p:spPr bwMode="auto">
          <a:xfrm>
            <a:off x="193090" y="418737"/>
            <a:ext cx="4281256" cy="1268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a:lstStyle>
          <a:p>
            <a:pPr algn="ctr" eaLnBrk="1" hangingPunct="1">
              <a:defRPr/>
            </a:pPr>
            <a:r>
              <a:rPr lang="en-US" sz="2000" b="1" dirty="0">
                <a:solidFill>
                  <a:srgbClr val="C00000"/>
                </a:solidFill>
              </a:rPr>
              <a:t>Alphabet Strategy for Diabetes Care:  “Checklist”</a:t>
            </a:r>
            <a:br>
              <a:rPr lang="en-US" sz="2000" b="1" dirty="0">
                <a:solidFill>
                  <a:srgbClr val="C00000"/>
                </a:solidFill>
              </a:rPr>
            </a:br>
            <a:r>
              <a:rPr lang="en-US" sz="1200" dirty="0">
                <a:effectLst>
                  <a:outerShdw blurRad="38100" dist="38100" dir="2700000" algn="tl">
                    <a:srgbClr val="000000">
                      <a:alpha val="43137"/>
                    </a:srgbClr>
                  </a:outerShdw>
                </a:effectLst>
              </a:rPr>
              <a:t>A Safety “Checklist”, </a:t>
            </a:r>
            <a:r>
              <a:rPr lang="en-GB" sz="1200" dirty="0">
                <a:effectLst>
                  <a:outerShdw blurRad="38100" dist="38100" dir="2700000" algn="tl">
                    <a:srgbClr val="000000">
                      <a:alpha val="43137"/>
                    </a:srgbClr>
                  </a:outerShdw>
                </a:effectLst>
                <a:latin typeface="Frutiger 55 Roman" pitchFamily="34" charset="0"/>
              </a:rPr>
              <a:t>Patient-Centred, Multi-Professional, Evidence-based Approach</a:t>
            </a:r>
            <a:r>
              <a:rPr lang="en-US" sz="1200" dirty="0">
                <a:effectLst>
                  <a:outerShdw blurRad="38100" dist="38100" dir="2700000" algn="tl">
                    <a:srgbClr val="000000">
                      <a:alpha val="43137"/>
                    </a:srgbClr>
                  </a:outerShdw>
                </a:effectLst>
              </a:rPr>
              <a:t> </a:t>
            </a:r>
            <a:endParaRPr lang="en-GB" sz="1200" b="1" dirty="0">
              <a:solidFill>
                <a:prstClr val="white"/>
              </a:solidFill>
              <a:effectLst>
                <a:outerShdw blurRad="38100" dist="38100" dir="2700000" algn="tl">
                  <a:srgbClr val="000000">
                    <a:alpha val="43137"/>
                  </a:srgbClr>
                </a:outerShdw>
              </a:effectLst>
              <a:cs typeface="Times New Roman" pitchFamily="18" charset="0"/>
            </a:endParaRPr>
          </a:p>
        </p:txBody>
      </p:sp>
      <p:sp>
        <p:nvSpPr>
          <p:cNvPr id="14" name="TextBox 1"/>
          <p:cNvSpPr txBox="1">
            <a:spLocks noChangeArrowheads="1"/>
          </p:cNvSpPr>
          <p:nvPr/>
        </p:nvSpPr>
        <p:spPr bwMode="auto">
          <a:xfrm>
            <a:off x="980416" y="6280919"/>
            <a:ext cx="305104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050" dirty="0">
                <a:solidFill>
                  <a:prstClr val="black"/>
                </a:solidFill>
              </a:rPr>
              <a:t>Targets Based on NICE Guidelines, EASD/ADA</a:t>
            </a:r>
          </a:p>
          <a:p>
            <a:pPr eaLnBrk="1" hangingPunct="1">
              <a:defRPr/>
            </a:pPr>
            <a:r>
              <a:rPr lang="en-GB" sz="1050" dirty="0">
                <a:solidFill>
                  <a:prstClr val="black"/>
                </a:solidFill>
              </a:rPr>
              <a:t>Wong ND et al 2014: Am J </a:t>
            </a:r>
            <a:r>
              <a:rPr lang="en-GB" sz="1050" dirty="0" err="1">
                <a:solidFill>
                  <a:prstClr val="black"/>
                </a:solidFill>
              </a:rPr>
              <a:t>Cardiol</a:t>
            </a:r>
            <a:endParaRPr lang="en-GB" sz="1050" dirty="0">
              <a:solidFill>
                <a:prstClr val="black"/>
              </a:solidFill>
            </a:endParaRPr>
          </a:p>
          <a:p>
            <a:pPr eaLnBrk="1" hangingPunct="1">
              <a:defRPr/>
            </a:pPr>
            <a:r>
              <a:rPr lang="en-GB" sz="1050" dirty="0">
                <a:solidFill>
                  <a:prstClr val="black"/>
                </a:solidFill>
              </a:rPr>
              <a:t>JD Lee &amp; V Patel 2015: World D J</a:t>
            </a:r>
          </a:p>
        </p:txBody>
      </p:sp>
      <p:sp>
        <p:nvSpPr>
          <p:cNvPr id="15" name="Title 1"/>
          <p:cNvSpPr txBox="1">
            <a:spLocks/>
          </p:cNvSpPr>
          <p:nvPr/>
        </p:nvSpPr>
        <p:spPr>
          <a:xfrm>
            <a:off x="3400148" y="150920"/>
            <a:ext cx="8708994" cy="1143000"/>
          </a:xfrm>
          <a:prstGeom prst="rect">
            <a:avLst/>
          </a:prstGeom>
        </p:spPr>
        <p:txBody>
          <a:bodyPr/>
          <a:lstStyle>
            <a:lvl1pPr algn="l" rtl="0" eaLnBrk="0" fontAlgn="base" hangingPunct="0">
              <a:spcBef>
                <a:spcPct val="0"/>
              </a:spcBef>
              <a:spcAft>
                <a:spcPct val="0"/>
              </a:spcAft>
              <a:defRPr sz="3600" kern="1200">
                <a:solidFill>
                  <a:srgbClr val="2A6EBB"/>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2A6EBB"/>
                </a:solidFill>
                <a:latin typeface="Arial" charset="0"/>
                <a:cs typeface="Arial" charset="0"/>
              </a:defRPr>
            </a:lvl2pPr>
            <a:lvl3pPr algn="l" rtl="0" eaLnBrk="0" fontAlgn="base" hangingPunct="0">
              <a:spcBef>
                <a:spcPct val="0"/>
              </a:spcBef>
              <a:spcAft>
                <a:spcPct val="0"/>
              </a:spcAft>
              <a:defRPr sz="3600">
                <a:solidFill>
                  <a:srgbClr val="2A6EBB"/>
                </a:solidFill>
                <a:latin typeface="Arial" charset="0"/>
                <a:cs typeface="Arial" charset="0"/>
              </a:defRPr>
            </a:lvl3pPr>
            <a:lvl4pPr algn="l" rtl="0" eaLnBrk="0" fontAlgn="base" hangingPunct="0">
              <a:spcBef>
                <a:spcPct val="0"/>
              </a:spcBef>
              <a:spcAft>
                <a:spcPct val="0"/>
              </a:spcAft>
              <a:defRPr sz="3600">
                <a:solidFill>
                  <a:srgbClr val="2A6EBB"/>
                </a:solidFill>
                <a:latin typeface="Arial" charset="0"/>
                <a:cs typeface="Arial" charset="0"/>
              </a:defRPr>
            </a:lvl4pPr>
            <a:lvl5pPr algn="l" rtl="0" eaLnBrk="0" fontAlgn="base" hangingPunct="0">
              <a:spcBef>
                <a:spcPct val="0"/>
              </a:spcBef>
              <a:spcAft>
                <a:spcPct val="0"/>
              </a:spcAft>
              <a:defRPr sz="3600">
                <a:solidFill>
                  <a:srgbClr val="2A6EBB"/>
                </a:solidFill>
                <a:latin typeface="Arial" charset="0"/>
                <a:cs typeface="Arial" charset="0"/>
              </a:defRPr>
            </a:lvl5pPr>
            <a:lvl6pPr marL="457200" algn="l" rtl="0" fontAlgn="base">
              <a:spcBef>
                <a:spcPct val="0"/>
              </a:spcBef>
              <a:spcAft>
                <a:spcPct val="0"/>
              </a:spcAft>
              <a:defRPr sz="3600">
                <a:solidFill>
                  <a:srgbClr val="2A6EBB"/>
                </a:solidFill>
                <a:latin typeface="Arial" charset="0"/>
                <a:cs typeface="Arial" charset="0"/>
              </a:defRPr>
            </a:lvl6pPr>
            <a:lvl7pPr marL="914400" algn="l" rtl="0" fontAlgn="base">
              <a:spcBef>
                <a:spcPct val="0"/>
              </a:spcBef>
              <a:spcAft>
                <a:spcPct val="0"/>
              </a:spcAft>
              <a:defRPr sz="3600">
                <a:solidFill>
                  <a:srgbClr val="2A6EBB"/>
                </a:solidFill>
                <a:latin typeface="Arial" charset="0"/>
                <a:cs typeface="Arial" charset="0"/>
              </a:defRPr>
            </a:lvl7pPr>
            <a:lvl8pPr marL="1371600" algn="l" rtl="0" fontAlgn="base">
              <a:spcBef>
                <a:spcPct val="0"/>
              </a:spcBef>
              <a:spcAft>
                <a:spcPct val="0"/>
              </a:spcAft>
              <a:defRPr sz="3600">
                <a:solidFill>
                  <a:srgbClr val="2A6EBB"/>
                </a:solidFill>
                <a:latin typeface="Arial" charset="0"/>
                <a:cs typeface="Arial" charset="0"/>
              </a:defRPr>
            </a:lvl8pPr>
            <a:lvl9pPr marL="1828800" algn="l" rtl="0" fontAlgn="base">
              <a:spcBef>
                <a:spcPct val="0"/>
              </a:spcBef>
              <a:spcAft>
                <a:spcPct val="0"/>
              </a:spcAft>
              <a:defRPr sz="3600">
                <a:solidFill>
                  <a:srgbClr val="2A6EBB"/>
                </a:solidFill>
                <a:latin typeface="Arial" charset="0"/>
                <a:cs typeface="Arial" charset="0"/>
              </a:defRPr>
            </a:lvl9pPr>
          </a:lstStyle>
          <a:p>
            <a:pPr algn="ctr">
              <a:defRPr/>
            </a:pPr>
            <a:r>
              <a:rPr lang="en-GB" sz="2000" b="1" dirty="0" smtClean="0"/>
              <a:t>Your </a:t>
            </a:r>
            <a:r>
              <a:rPr lang="en-GB" sz="2000" b="1" dirty="0"/>
              <a:t>Current Local Strategy can be adapted in the </a:t>
            </a:r>
            <a:r>
              <a:rPr lang="en-GB" sz="2000" b="1" dirty="0" smtClean="0"/>
              <a:t>Time </a:t>
            </a:r>
            <a:r>
              <a:rPr lang="en-GB" sz="2000" b="1" dirty="0"/>
              <a:t>of COVID-19!</a:t>
            </a:r>
          </a:p>
        </p:txBody>
      </p:sp>
    </p:spTree>
    <p:custDataLst>
      <p:tags r:id="rId1"/>
    </p:custDataLst>
    <p:extLst>
      <p:ext uri="{BB962C8B-B14F-4D97-AF65-F5344CB8AC3E}">
        <p14:creationId xmlns:p14="http://schemas.microsoft.com/office/powerpoint/2010/main" val="183694127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6"/>
          <p:cNvPicPr preferRelativeResize="0"/>
          <p:nvPr/>
        </p:nvPicPr>
        <p:blipFill rotWithShape="1">
          <a:blip r:embed="rId3">
            <a:alphaModFix/>
          </a:blip>
          <a:srcRect/>
          <a:stretch/>
        </p:blipFill>
        <p:spPr>
          <a:xfrm>
            <a:off x="649550" y="86141"/>
            <a:ext cx="5274172" cy="6520069"/>
          </a:xfrm>
          <a:prstGeom prst="rect">
            <a:avLst/>
          </a:prstGeom>
          <a:noFill/>
          <a:ln w="28575">
            <a:solidFill>
              <a:schemeClr val="tx1"/>
            </a:solidFill>
          </a:ln>
          <a:effectLst>
            <a:outerShdw blurRad="50800" dist="38100" dir="2700000" algn="tl" rotWithShape="0">
              <a:prstClr val="black">
                <a:alpha val="40000"/>
              </a:prstClr>
            </a:outerShdw>
          </a:effectLst>
        </p:spPr>
      </p:pic>
      <p:pic>
        <p:nvPicPr>
          <p:cNvPr id="3" name="Google Shape;327;p27">
            <a:extLst>
              <a:ext uri="{FF2B5EF4-FFF2-40B4-BE49-F238E27FC236}">
                <a16:creationId xmlns="" xmlns:a16="http://schemas.microsoft.com/office/drawing/2014/main" id="{01530C59-4D78-4178-8DAE-DA4FB16A400E}"/>
              </a:ext>
            </a:extLst>
          </p:cNvPr>
          <p:cNvPicPr preferRelativeResize="0"/>
          <p:nvPr/>
        </p:nvPicPr>
        <p:blipFill rotWithShape="1">
          <a:blip r:embed="rId4">
            <a:alphaModFix/>
          </a:blip>
          <a:srcRect/>
          <a:stretch/>
        </p:blipFill>
        <p:spPr>
          <a:xfrm>
            <a:off x="6328457" y="475494"/>
            <a:ext cx="5215842" cy="727364"/>
          </a:xfrm>
          <a:prstGeom prst="rect">
            <a:avLst/>
          </a:prstGeom>
          <a:noFill/>
          <a:ln w="28575">
            <a:solidFill>
              <a:schemeClr val="tx1"/>
            </a:solidFill>
          </a:ln>
          <a:effectLst>
            <a:outerShdw blurRad="50800" dist="38100" dir="2700000" algn="tl" rotWithShape="0">
              <a:prstClr val="black">
                <a:alpha val="40000"/>
              </a:prstClr>
            </a:outerShdw>
          </a:effectLst>
        </p:spPr>
      </p:pic>
      <p:pic>
        <p:nvPicPr>
          <p:cNvPr id="4" name="Google Shape;328;p27">
            <a:extLst>
              <a:ext uri="{FF2B5EF4-FFF2-40B4-BE49-F238E27FC236}">
                <a16:creationId xmlns="" xmlns:a16="http://schemas.microsoft.com/office/drawing/2014/main" id="{A8113931-741F-43B6-8C5C-864EE8385C37}"/>
              </a:ext>
            </a:extLst>
          </p:cNvPr>
          <p:cNvPicPr preferRelativeResize="0"/>
          <p:nvPr/>
        </p:nvPicPr>
        <p:blipFill rotWithShape="1">
          <a:blip r:embed="rId5">
            <a:alphaModFix/>
          </a:blip>
          <a:srcRect/>
          <a:stretch/>
        </p:blipFill>
        <p:spPr>
          <a:xfrm>
            <a:off x="6343446" y="1319210"/>
            <a:ext cx="5215842" cy="845812"/>
          </a:xfrm>
          <a:prstGeom prst="rect">
            <a:avLst/>
          </a:prstGeom>
          <a:noFill/>
          <a:ln w="28575">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 xmlns:a16="http://schemas.microsoft.com/office/drawing/2014/main" id="{D4DC0193-89BD-4135-AF73-0011C5A44D7F}"/>
              </a:ext>
            </a:extLst>
          </p:cNvPr>
          <p:cNvSpPr txBox="1"/>
          <p:nvPr/>
        </p:nvSpPr>
        <p:spPr>
          <a:xfrm>
            <a:off x="6430781" y="2745764"/>
            <a:ext cx="4918645" cy="4031873"/>
          </a:xfrm>
          <a:prstGeom prst="rect">
            <a:avLst/>
          </a:prstGeom>
          <a:noFill/>
        </p:spPr>
        <p:txBody>
          <a:bodyPr wrap="square" rtlCol="0">
            <a:spAutoFit/>
          </a:bodyPr>
          <a:lstStyle/>
          <a:p>
            <a:pPr algn="ctr">
              <a:defRPr/>
            </a:pPr>
            <a:r>
              <a:rPr lang="en-GB" sz="2000" b="1" dirty="0">
                <a:solidFill>
                  <a:srgbClr val="C00000"/>
                </a:solidFill>
              </a:rPr>
              <a:t>Birmingham and Solihull CCG</a:t>
            </a:r>
          </a:p>
          <a:p>
            <a:pPr algn="ctr">
              <a:defRPr/>
            </a:pPr>
            <a:endParaRPr lang="en-GB" sz="2000" b="1" u="sng" dirty="0">
              <a:solidFill>
                <a:srgbClr val="C00000"/>
              </a:solidFill>
            </a:endParaRPr>
          </a:p>
          <a:p>
            <a:pPr algn="ctr">
              <a:defRPr/>
            </a:pPr>
            <a:r>
              <a:rPr lang="en-GB" sz="2400" b="1" dirty="0">
                <a:solidFill>
                  <a:srgbClr val="C00000"/>
                </a:solidFill>
              </a:rPr>
              <a:t>My Diabetes Self Management </a:t>
            </a:r>
            <a:r>
              <a:rPr lang="en-GB" sz="2400" b="1" dirty="0" smtClean="0">
                <a:solidFill>
                  <a:srgbClr val="C00000"/>
                </a:solidFill>
              </a:rPr>
              <a:t>Plan</a:t>
            </a:r>
          </a:p>
          <a:p>
            <a:pPr algn="ctr">
              <a:defRPr/>
            </a:pPr>
            <a:endParaRPr lang="en-GB" sz="2400" b="1" dirty="0">
              <a:solidFill>
                <a:srgbClr val="C00000"/>
              </a:solidFill>
            </a:endParaRPr>
          </a:p>
          <a:p>
            <a:pPr algn="ctr">
              <a:defRPr/>
            </a:pPr>
            <a:endParaRPr lang="en-GB" sz="2400" b="1" dirty="0" smtClean="0">
              <a:solidFill>
                <a:srgbClr val="C00000"/>
              </a:solidFill>
            </a:endParaRPr>
          </a:p>
          <a:p>
            <a:pPr algn="ctr">
              <a:defRPr/>
            </a:pPr>
            <a:endParaRPr lang="en-GB" sz="2400" b="1" dirty="0">
              <a:solidFill>
                <a:srgbClr val="C00000"/>
              </a:solidFill>
            </a:endParaRPr>
          </a:p>
          <a:p>
            <a:pPr algn="ctr">
              <a:defRPr/>
            </a:pPr>
            <a:endParaRPr lang="en-GB" sz="2400" b="1" dirty="0" smtClean="0">
              <a:solidFill>
                <a:srgbClr val="C00000"/>
              </a:solidFill>
            </a:endParaRPr>
          </a:p>
          <a:p>
            <a:pPr algn="ctr">
              <a:defRPr/>
            </a:pPr>
            <a:endParaRPr lang="en-GB" sz="2400" b="1" dirty="0">
              <a:solidFill>
                <a:srgbClr val="C00000"/>
              </a:solidFill>
            </a:endParaRPr>
          </a:p>
          <a:p>
            <a:pPr algn="ctr">
              <a:defRPr/>
            </a:pPr>
            <a:endParaRPr lang="en-GB" sz="2400" b="1" dirty="0" smtClean="0">
              <a:solidFill>
                <a:srgbClr val="C00000"/>
              </a:solidFill>
            </a:endParaRPr>
          </a:p>
          <a:p>
            <a:pPr algn="ctr">
              <a:defRPr/>
            </a:pPr>
            <a:r>
              <a:rPr lang="en-GB" sz="2000" b="1" dirty="0" smtClean="0">
                <a:solidFill>
                  <a:prstClr val="black"/>
                </a:solidFill>
              </a:rPr>
              <a:t>Works through GP Systems and printable to give or post to patients</a:t>
            </a:r>
            <a:endParaRPr lang="en-GB" sz="2000" b="1" dirty="0">
              <a:solidFill>
                <a:prstClr val="black"/>
              </a:solidFill>
            </a:endParaRPr>
          </a:p>
        </p:txBody>
      </p:sp>
      <p:pic>
        <p:nvPicPr>
          <p:cNvPr id="6" name="Picture 5" descr="Image result for alphabet strategy">
            <a:extLst>
              <a:ext uri="{FF2B5EF4-FFF2-40B4-BE49-F238E27FC236}">
                <a16:creationId xmlns="" xmlns:a16="http://schemas.microsoft.com/office/drawing/2014/main" id="{45704A04-1508-47EA-83CF-576D64F1B97D}"/>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7315200" y="4046870"/>
            <a:ext cx="3192571" cy="1454520"/>
          </a:xfrm>
          <a:prstGeom prst="rect">
            <a:avLst/>
          </a:prstGeom>
          <a:noFill/>
          <a:ln w="19050">
            <a:solidFill>
              <a:srgbClr val="00B0F0"/>
            </a:solid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3839726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4835" name="Text Box 3"/>
          <p:cNvSpPr txBox="1">
            <a:spLocks noChangeArrowheads="1"/>
          </p:cNvSpPr>
          <p:nvPr/>
        </p:nvSpPr>
        <p:spPr bwMode="auto">
          <a:xfrm>
            <a:off x="6172200" y="1066800"/>
            <a:ext cx="4419600" cy="170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GB" sz="2400" b="1" dirty="0">
                <a:solidFill>
                  <a:srgbClr val="000066"/>
                </a:solidFill>
              </a:rPr>
              <a:t>Individualised to the Patient </a:t>
            </a:r>
          </a:p>
          <a:p>
            <a:pPr marL="457200" indent="-457200">
              <a:spcBef>
                <a:spcPct val="50000"/>
              </a:spcBef>
              <a:buFont typeface="Arial" panose="020B0604020202020204" pitchFamily="34" charset="0"/>
              <a:buChar char="•"/>
              <a:defRPr/>
            </a:pPr>
            <a:r>
              <a:rPr lang="en-GB" b="1" dirty="0">
                <a:solidFill>
                  <a:srgbClr val="000066"/>
                </a:solidFill>
              </a:rPr>
              <a:t>Ramadan</a:t>
            </a:r>
          </a:p>
          <a:p>
            <a:pPr marL="457200" indent="-457200">
              <a:spcBef>
                <a:spcPct val="50000"/>
              </a:spcBef>
              <a:buFont typeface="Arial" panose="020B0604020202020204" pitchFamily="34" charset="0"/>
              <a:buChar char="•"/>
              <a:defRPr/>
            </a:pPr>
            <a:r>
              <a:rPr lang="en-GB" b="1" dirty="0">
                <a:solidFill>
                  <a:srgbClr val="000066"/>
                </a:solidFill>
              </a:rPr>
              <a:t>Cultural Aspects</a:t>
            </a:r>
          </a:p>
          <a:p>
            <a:pPr marL="457200" indent="-457200">
              <a:spcBef>
                <a:spcPct val="50000"/>
              </a:spcBef>
              <a:buFont typeface="Arial" panose="020B0604020202020204" pitchFamily="34" charset="0"/>
              <a:buChar char="•"/>
              <a:defRPr/>
            </a:pPr>
            <a:r>
              <a:rPr lang="en-GB" b="1" dirty="0">
                <a:solidFill>
                  <a:srgbClr val="000066"/>
                </a:solidFill>
              </a:rPr>
              <a:t>Specific Care Plans</a:t>
            </a:r>
          </a:p>
        </p:txBody>
      </p:sp>
      <p:pic>
        <p:nvPicPr>
          <p:cNvPr id="268290" name="Picture 2" descr="W:\Diabetes\PROFORMA\posters and leaflets\ABC posters updated\ramadan poster\Ramadan poste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1" y="533400"/>
            <a:ext cx="4094947" cy="5791200"/>
          </a:xfrm>
          <a:prstGeom prst="rect">
            <a:avLst/>
          </a:prstGeom>
          <a:noFill/>
          <a:ln w="254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1" y="4114800"/>
            <a:ext cx="2619375" cy="162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371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4835"/>
                                        </p:tgtEl>
                                        <p:attrNameLst>
                                          <p:attrName>style.visibility</p:attrName>
                                        </p:attrNameLst>
                                      </p:cBhvr>
                                      <p:to>
                                        <p:strVal val="visible"/>
                                      </p:to>
                                    </p:set>
                                    <p:anim calcmode="lin" valueType="num">
                                      <p:cBhvr additive="base">
                                        <p:cTn id="7" dur="500" fill="hold"/>
                                        <p:tgtEl>
                                          <p:spTgt spid="504835"/>
                                        </p:tgtEl>
                                        <p:attrNameLst>
                                          <p:attrName>ppt_x</p:attrName>
                                        </p:attrNameLst>
                                      </p:cBhvr>
                                      <p:tavLst>
                                        <p:tav tm="0">
                                          <p:val>
                                            <p:strVal val="0-#ppt_w/2"/>
                                          </p:val>
                                        </p:tav>
                                        <p:tav tm="100000">
                                          <p:val>
                                            <p:strVal val="#ppt_x"/>
                                          </p:val>
                                        </p:tav>
                                      </p:tavLst>
                                    </p:anim>
                                    <p:anim calcmode="lin" valueType="num">
                                      <p:cBhvr additive="base">
                                        <p:cTn id="8" dur="500" fill="hold"/>
                                        <p:tgtEl>
                                          <p:spTgt spid="5048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7DFF54-6BA4-4515-87CA-28703F844993}" type="slidenum">
              <a:rPr lang="en-CA">
                <a:solidFill>
                  <a:srgbClr val="82786F"/>
                </a:solidFill>
              </a:rPr>
              <a:pPr>
                <a:defRPr/>
              </a:pPr>
              <a:t>45</a:t>
            </a:fld>
            <a:endParaRPr lang="en-CA">
              <a:solidFill>
                <a:srgbClr val="82786F"/>
              </a:solidFill>
            </a:endParaRPr>
          </a:p>
        </p:txBody>
      </p:sp>
      <p:sp>
        <p:nvSpPr>
          <p:cNvPr id="4" name="Rectangle 3"/>
          <p:cNvSpPr/>
          <p:nvPr/>
        </p:nvSpPr>
        <p:spPr>
          <a:xfrm>
            <a:off x="4848466" y="5102297"/>
            <a:ext cx="7343553" cy="1549207"/>
          </a:xfrm>
          <a:prstGeom prst="rect">
            <a:avLst/>
          </a:prstGeom>
        </p:spPr>
        <p:txBody>
          <a:bodyPr wrap="square">
            <a:spAutoFit/>
          </a:bodyPr>
          <a:lstStyle/>
          <a:p>
            <a:pPr defTabSz="1219170" fontAlgn="base">
              <a:spcBef>
                <a:spcPct val="0"/>
              </a:spcBef>
              <a:spcAft>
                <a:spcPct val="0"/>
              </a:spcAft>
              <a:defRPr/>
            </a:pPr>
            <a:r>
              <a:rPr lang="en-GB" sz="1600" b="1" dirty="0">
                <a:solidFill>
                  <a:srgbClr val="001965"/>
                </a:solidFill>
                <a:cs typeface="Arial" charset="0"/>
              </a:rPr>
              <a:t>Care plans</a:t>
            </a:r>
            <a:r>
              <a:rPr lang="en-GB" sz="1600" dirty="0">
                <a:solidFill>
                  <a:srgbClr val="001965"/>
                </a:solidFill>
                <a:cs typeface="Arial" charset="0"/>
              </a:rPr>
              <a:t> provide direction for individualized </a:t>
            </a:r>
            <a:r>
              <a:rPr lang="en-GB" sz="1600" b="1" dirty="0">
                <a:solidFill>
                  <a:srgbClr val="001965"/>
                </a:solidFill>
                <a:cs typeface="Arial" charset="0"/>
              </a:rPr>
              <a:t>care</a:t>
            </a:r>
            <a:r>
              <a:rPr lang="en-GB" sz="1600" dirty="0">
                <a:solidFill>
                  <a:srgbClr val="001965"/>
                </a:solidFill>
                <a:cs typeface="Arial" charset="0"/>
              </a:rPr>
              <a:t> of the patient. </a:t>
            </a:r>
          </a:p>
          <a:p>
            <a:pPr defTabSz="1219170" fontAlgn="base">
              <a:spcBef>
                <a:spcPct val="0"/>
              </a:spcBef>
              <a:spcAft>
                <a:spcPct val="0"/>
              </a:spcAft>
              <a:defRPr/>
            </a:pPr>
            <a:r>
              <a:rPr lang="en-GB" sz="1600" dirty="0">
                <a:solidFill>
                  <a:srgbClr val="001965"/>
                </a:solidFill>
                <a:cs typeface="Arial" charset="0"/>
              </a:rPr>
              <a:t>A </a:t>
            </a:r>
            <a:r>
              <a:rPr lang="en-GB" sz="1600" b="1" dirty="0">
                <a:solidFill>
                  <a:srgbClr val="001965"/>
                </a:solidFill>
                <a:cs typeface="Arial" charset="0"/>
              </a:rPr>
              <a:t>care plan</a:t>
            </a:r>
            <a:r>
              <a:rPr lang="en-GB" sz="1600" dirty="0">
                <a:solidFill>
                  <a:srgbClr val="001965"/>
                </a:solidFill>
                <a:cs typeface="Arial" charset="0"/>
              </a:rPr>
              <a:t> flows from each patient's unique list of diagnoses and should be organized by the individual's specific needs. The </a:t>
            </a:r>
            <a:r>
              <a:rPr lang="en-GB" sz="1600" b="1" dirty="0">
                <a:solidFill>
                  <a:srgbClr val="001965"/>
                </a:solidFill>
                <a:cs typeface="Arial" charset="0"/>
              </a:rPr>
              <a:t>care plan</a:t>
            </a:r>
            <a:r>
              <a:rPr lang="en-GB" sz="1600" dirty="0">
                <a:solidFill>
                  <a:srgbClr val="001965"/>
                </a:solidFill>
                <a:cs typeface="Arial" charset="0"/>
              </a:rPr>
              <a:t> is a means of communicating and organizing the actions of a Healthcare Team to the patient and their carers. </a:t>
            </a:r>
          </a:p>
          <a:p>
            <a:pPr defTabSz="1219170" fontAlgn="base">
              <a:spcBef>
                <a:spcPct val="0"/>
              </a:spcBef>
              <a:spcAft>
                <a:spcPct val="0"/>
              </a:spcAft>
              <a:defRPr/>
            </a:pPr>
            <a:r>
              <a:rPr lang="en-GB" sz="1467" b="1" dirty="0">
                <a:solidFill>
                  <a:srgbClr val="C00000"/>
                </a:solidFill>
                <a:cs typeface="Arial" charset="0"/>
              </a:rPr>
              <a:t>RCN adapted</a:t>
            </a:r>
          </a:p>
        </p:txBody>
      </p:sp>
      <p:sp>
        <p:nvSpPr>
          <p:cNvPr id="5" name="TextBox 4"/>
          <p:cNvSpPr txBox="1"/>
          <p:nvPr/>
        </p:nvSpPr>
        <p:spPr>
          <a:xfrm>
            <a:off x="5132364" y="462620"/>
            <a:ext cx="2282456" cy="3170483"/>
          </a:xfrm>
          <a:prstGeom prst="rect">
            <a:avLst/>
          </a:prstGeom>
          <a:noFill/>
        </p:spPr>
        <p:txBody>
          <a:bodyPr wrap="square" rtlCol="0">
            <a:spAutoFit/>
          </a:bodyPr>
          <a:lstStyle/>
          <a:p>
            <a:pPr defTabSz="1219170" fontAlgn="base">
              <a:spcBef>
                <a:spcPct val="0"/>
              </a:spcBef>
              <a:spcAft>
                <a:spcPct val="0"/>
              </a:spcAft>
              <a:defRPr/>
            </a:pPr>
            <a:r>
              <a:rPr lang="en-GB" sz="2400" b="1" dirty="0">
                <a:solidFill>
                  <a:srgbClr val="C00000"/>
                </a:solidFill>
                <a:cs typeface="Arial" charset="0"/>
              </a:rPr>
              <a:t>Ramadan Care Plan</a:t>
            </a:r>
          </a:p>
          <a:p>
            <a:pPr defTabSz="1219170" fontAlgn="base">
              <a:spcBef>
                <a:spcPct val="0"/>
              </a:spcBef>
              <a:spcAft>
                <a:spcPct val="0"/>
              </a:spcAft>
              <a:defRPr/>
            </a:pPr>
            <a:endParaRPr lang="en-GB" sz="2400" b="1" dirty="0">
              <a:solidFill>
                <a:srgbClr val="C00000"/>
              </a:solidFill>
              <a:cs typeface="Arial" charset="0"/>
            </a:endParaRPr>
          </a:p>
          <a:p>
            <a:pPr defTabSz="1219170" fontAlgn="base">
              <a:spcBef>
                <a:spcPct val="0"/>
              </a:spcBef>
              <a:spcAft>
                <a:spcPct val="0"/>
              </a:spcAft>
              <a:defRPr/>
            </a:pPr>
            <a:r>
              <a:rPr lang="en-GB" sz="1600" dirty="0">
                <a:solidFill>
                  <a:srgbClr val="001965"/>
                </a:solidFill>
                <a:cs typeface="Arial" charset="0"/>
              </a:rPr>
              <a:t>Based on Design by </a:t>
            </a:r>
          </a:p>
          <a:p>
            <a:pPr defTabSz="1219170" fontAlgn="base">
              <a:spcBef>
                <a:spcPct val="0"/>
              </a:spcBef>
              <a:spcAft>
                <a:spcPct val="0"/>
              </a:spcAft>
              <a:defRPr/>
            </a:pPr>
            <a:r>
              <a:rPr lang="en-GB" sz="1867" b="1" dirty="0">
                <a:solidFill>
                  <a:srgbClr val="001965"/>
                </a:solidFill>
                <a:cs typeface="Arial" charset="0"/>
              </a:rPr>
              <a:t>Alia Gilani</a:t>
            </a:r>
          </a:p>
          <a:p>
            <a:pPr defTabSz="1219170" fontAlgn="base">
              <a:spcBef>
                <a:spcPct val="0"/>
              </a:spcBef>
              <a:spcAft>
                <a:spcPct val="0"/>
              </a:spcAft>
              <a:defRPr/>
            </a:pPr>
            <a:endParaRPr lang="en-GB" sz="1867" b="1" dirty="0">
              <a:solidFill>
                <a:srgbClr val="001965"/>
              </a:solidFill>
              <a:cs typeface="Arial" charset="0"/>
            </a:endParaRPr>
          </a:p>
          <a:p>
            <a:pPr defTabSz="1219170" fontAlgn="base">
              <a:spcBef>
                <a:spcPct val="0"/>
              </a:spcBef>
              <a:spcAft>
                <a:spcPct val="0"/>
              </a:spcAft>
              <a:defRPr/>
            </a:pPr>
            <a:r>
              <a:rPr lang="en-GB" sz="1867" dirty="0">
                <a:solidFill>
                  <a:srgbClr val="001965"/>
                </a:solidFill>
                <a:cs typeface="Arial" charset="0"/>
              </a:rPr>
              <a:t>adapted by </a:t>
            </a:r>
          </a:p>
          <a:p>
            <a:pPr defTabSz="1219170" fontAlgn="base">
              <a:spcBef>
                <a:spcPct val="0"/>
              </a:spcBef>
              <a:spcAft>
                <a:spcPct val="0"/>
              </a:spcAft>
              <a:defRPr/>
            </a:pPr>
            <a:r>
              <a:rPr lang="en-GB" sz="1867" b="1" dirty="0">
                <a:solidFill>
                  <a:srgbClr val="001965"/>
                </a:solidFill>
                <a:cs typeface="Arial" charset="0"/>
              </a:rPr>
              <a:t>Raj Gill</a:t>
            </a:r>
          </a:p>
          <a:p>
            <a:pPr defTabSz="1219170" fontAlgn="base">
              <a:spcBef>
                <a:spcPct val="0"/>
              </a:spcBef>
              <a:spcAft>
                <a:spcPct val="0"/>
              </a:spcAft>
              <a:defRPr/>
            </a:pPr>
            <a:endParaRPr lang="en-GB" sz="1867" b="1" dirty="0">
              <a:solidFill>
                <a:srgbClr val="001965"/>
              </a:solidFill>
              <a:cs typeface="Arial" charset="0"/>
            </a:endParaRPr>
          </a:p>
          <a:p>
            <a:pPr defTabSz="1219170" fontAlgn="base">
              <a:spcBef>
                <a:spcPct val="0"/>
              </a:spcBef>
              <a:spcAft>
                <a:spcPct val="0"/>
              </a:spcAft>
              <a:defRPr/>
            </a:pPr>
            <a:endParaRPr lang="en-GB" sz="1867" b="1" dirty="0">
              <a:solidFill>
                <a:srgbClr val="001965"/>
              </a:solidFill>
              <a:cs typeface="Arial" charset="0"/>
            </a:endParaRPr>
          </a:p>
        </p:txBody>
      </p:sp>
      <p:pic>
        <p:nvPicPr>
          <p:cNvPr id="2" name="Picture 1"/>
          <p:cNvPicPr>
            <a:picLocks noChangeAspect="1"/>
          </p:cNvPicPr>
          <p:nvPr/>
        </p:nvPicPr>
        <p:blipFill>
          <a:blip r:embed="rId2"/>
          <a:stretch>
            <a:fillRect/>
          </a:stretch>
        </p:blipFill>
        <p:spPr>
          <a:xfrm>
            <a:off x="274920" y="275168"/>
            <a:ext cx="4264045" cy="6085808"/>
          </a:xfrm>
          <a:prstGeom prst="rect">
            <a:avLst/>
          </a:prstGeom>
          <a:ln w="25400">
            <a:solidFill>
              <a:schemeClr val="bg2">
                <a:lumMod val="10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7710355" y="275196"/>
            <a:ext cx="3347912" cy="4763989"/>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0108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7DFF54-6BA4-4515-87CA-28703F844993}" type="slidenum">
              <a:rPr lang="en-CA">
                <a:solidFill>
                  <a:srgbClr val="82786F"/>
                </a:solidFill>
              </a:rPr>
              <a:pPr>
                <a:defRPr/>
              </a:pPr>
              <a:t>46</a:t>
            </a:fld>
            <a:endParaRPr lang="en-CA">
              <a:solidFill>
                <a:srgbClr val="82786F"/>
              </a:solidFill>
            </a:endParaRPr>
          </a:p>
        </p:txBody>
      </p:sp>
      <p:sp>
        <p:nvSpPr>
          <p:cNvPr id="4" name="Rectangle 3"/>
          <p:cNvSpPr/>
          <p:nvPr/>
        </p:nvSpPr>
        <p:spPr>
          <a:xfrm>
            <a:off x="4494035" y="5306914"/>
            <a:ext cx="7343553" cy="1549207"/>
          </a:xfrm>
          <a:prstGeom prst="rect">
            <a:avLst/>
          </a:prstGeom>
        </p:spPr>
        <p:txBody>
          <a:bodyPr wrap="square">
            <a:spAutoFit/>
          </a:bodyPr>
          <a:lstStyle/>
          <a:p>
            <a:pPr defTabSz="1219170" fontAlgn="base">
              <a:spcBef>
                <a:spcPct val="0"/>
              </a:spcBef>
              <a:spcAft>
                <a:spcPct val="0"/>
              </a:spcAft>
              <a:defRPr/>
            </a:pPr>
            <a:r>
              <a:rPr lang="en-GB" sz="1600" b="1" dirty="0">
                <a:solidFill>
                  <a:srgbClr val="001965"/>
                </a:solidFill>
                <a:cs typeface="Arial" charset="0"/>
              </a:rPr>
              <a:t>Care plans</a:t>
            </a:r>
            <a:r>
              <a:rPr lang="en-GB" sz="1600" dirty="0">
                <a:solidFill>
                  <a:srgbClr val="001965"/>
                </a:solidFill>
                <a:cs typeface="Arial" charset="0"/>
              </a:rPr>
              <a:t> provide direction for individualized </a:t>
            </a:r>
            <a:r>
              <a:rPr lang="en-GB" sz="1600" b="1" dirty="0">
                <a:solidFill>
                  <a:srgbClr val="001965"/>
                </a:solidFill>
                <a:cs typeface="Arial" charset="0"/>
              </a:rPr>
              <a:t>care</a:t>
            </a:r>
            <a:r>
              <a:rPr lang="en-GB" sz="1600" dirty="0">
                <a:solidFill>
                  <a:srgbClr val="001965"/>
                </a:solidFill>
                <a:cs typeface="Arial" charset="0"/>
              </a:rPr>
              <a:t> of the patient. </a:t>
            </a:r>
          </a:p>
          <a:p>
            <a:pPr defTabSz="1219170" fontAlgn="base">
              <a:spcBef>
                <a:spcPct val="0"/>
              </a:spcBef>
              <a:spcAft>
                <a:spcPct val="0"/>
              </a:spcAft>
              <a:defRPr/>
            </a:pPr>
            <a:r>
              <a:rPr lang="en-GB" sz="1600" dirty="0">
                <a:solidFill>
                  <a:srgbClr val="001965"/>
                </a:solidFill>
                <a:cs typeface="Arial" charset="0"/>
              </a:rPr>
              <a:t>A </a:t>
            </a:r>
            <a:r>
              <a:rPr lang="en-GB" sz="1600" b="1" dirty="0">
                <a:solidFill>
                  <a:srgbClr val="001965"/>
                </a:solidFill>
                <a:cs typeface="Arial" charset="0"/>
              </a:rPr>
              <a:t>care plan</a:t>
            </a:r>
            <a:r>
              <a:rPr lang="en-GB" sz="1600" dirty="0">
                <a:solidFill>
                  <a:srgbClr val="001965"/>
                </a:solidFill>
                <a:cs typeface="Arial" charset="0"/>
              </a:rPr>
              <a:t> flows from each patient's unique list of diagnoses and should be organized by the individual's specific needs. The </a:t>
            </a:r>
            <a:r>
              <a:rPr lang="en-GB" sz="1600" b="1" dirty="0">
                <a:solidFill>
                  <a:srgbClr val="001965"/>
                </a:solidFill>
                <a:cs typeface="Arial" charset="0"/>
              </a:rPr>
              <a:t>care plan</a:t>
            </a:r>
            <a:r>
              <a:rPr lang="en-GB" sz="1600" dirty="0">
                <a:solidFill>
                  <a:srgbClr val="001965"/>
                </a:solidFill>
                <a:cs typeface="Arial" charset="0"/>
              </a:rPr>
              <a:t> is a means of communicating and organizing the actions of a Healthcare Team to the patient and their carers. </a:t>
            </a:r>
          </a:p>
          <a:p>
            <a:pPr defTabSz="1219170" fontAlgn="base">
              <a:spcBef>
                <a:spcPct val="0"/>
              </a:spcBef>
              <a:spcAft>
                <a:spcPct val="0"/>
              </a:spcAft>
              <a:defRPr/>
            </a:pPr>
            <a:r>
              <a:rPr lang="en-GB" sz="1467" b="1" dirty="0">
                <a:solidFill>
                  <a:srgbClr val="C00000"/>
                </a:solidFill>
                <a:cs typeface="Arial" charset="0"/>
              </a:rPr>
              <a:t>RCN adapted</a:t>
            </a:r>
          </a:p>
        </p:txBody>
      </p:sp>
      <p:pic>
        <p:nvPicPr>
          <p:cNvPr id="2" name="Picture 1"/>
          <p:cNvPicPr>
            <a:picLocks noChangeAspect="1"/>
          </p:cNvPicPr>
          <p:nvPr/>
        </p:nvPicPr>
        <p:blipFill>
          <a:blip r:embed="rId2"/>
          <a:stretch>
            <a:fillRect/>
          </a:stretch>
        </p:blipFill>
        <p:spPr>
          <a:xfrm>
            <a:off x="269360" y="489031"/>
            <a:ext cx="4224669" cy="6049640"/>
          </a:xfrm>
          <a:prstGeom prst="rect">
            <a:avLst/>
          </a:prstGeom>
          <a:ln w="25400">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7561169" y="97025"/>
            <a:ext cx="3646283" cy="5209876"/>
          </a:xfrm>
          <a:prstGeom prst="rect">
            <a:avLst/>
          </a:prstGeom>
          <a:ln w="25400">
            <a:solidFill>
              <a:schemeClr val="tx1"/>
            </a:solidFill>
          </a:ln>
          <a:effectLst>
            <a:outerShdw blurRad="50800" dist="38100" dir="2700000" algn="tl" rotWithShape="0">
              <a:prstClr val="black">
                <a:alpha val="40000"/>
              </a:prstClr>
            </a:outerShdw>
          </a:effectLst>
        </p:spPr>
      </p:pic>
      <p:sp>
        <p:nvSpPr>
          <p:cNvPr id="9" name="TextBox 8"/>
          <p:cNvSpPr txBox="1"/>
          <p:nvPr/>
        </p:nvSpPr>
        <p:spPr>
          <a:xfrm>
            <a:off x="5132364" y="462620"/>
            <a:ext cx="2282456" cy="3170483"/>
          </a:xfrm>
          <a:prstGeom prst="rect">
            <a:avLst/>
          </a:prstGeom>
          <a:noFill/>
        </p:spPr>
        <p:txBody>
          <a:bodyPr wrap="square" rtlCol="0">
            <a:spAutoFit/>
          </a:bodyPr>
          <a:lstStyle/>
          <a:p>
            <a:pPr defTabSz="1219170" fontAlgn="base">
              <a:spcBef>
                <a:spcPct val="0"/>
              </a:spcBef>
              <a:spcAft>
                <a:spcPct val="0"/>
              </a:spcAft>
              <a:defRPr/>
            </a:pPr>
            <a:r>
              <a:rPr lang="en-GB" sz="2400" b="1" dirty="0">
                <a:solidFill>
                  <a:srgbClr val="C00000"/>
                </a:solidFill>
                <a:cs typeface="Arial" charset="0"/>
              </a:rPr>
              <a:t>Ramadan Care Plan</a:t>
            </a:r>
          </a:p>
          <a:p>
            <a:pPr defTabSz="1219170" fontAlgn="base">
              <a:spcBef>
                <a:spcPct val="0"/>
              </a:spcBef>
              <a:spcAft>
                <a:spcPct val="0"/>
              </a:spcAft>
              <a:defRPr/>
            </a:pPr>
            <a:endParaRPr lang="en-GB" sz="2400" b="1" dirty="0">
              <a:solidFill>
                <a:srgbClr val="C00000"/>
              </a:solidFill>
              <a:cs typeface="Arial" charset="0"/>
            </a:endParaRPr>
          </a:p>
          <a:p>
            <a:pPr defTabSz="1219170" fontAlgn="base">
              <a:spcBef>
                <a:spcPct val="0"/>
              </a:spcBef>
              <a:spcAft>
                <a:spcPct val="0"/>
              </a:spcAft>
              <a:defRPr/>
            </a:pPr>
            <a:r>
              <a:rPr lang="en-GB" sz="1600" dirty="0">
                <a:solidFill>
                  <a:srgbClr val="001965"/>
                </a:solidFill>
                <a:cs typeface="Arial" charset="0"/>
              </a:rPr>
              <a:t>Based on Design by </a:t>
            </a:r>
          </a:p>
          <a:p>
            <a:pPr defTabSz="1219170" fontAlgn="base">
              <a:spcBef>
                <a:spcPct val="0"/>
              </a:spcBef>
              <a:spcAft>
                <a:spcPct val="0"/>
              </a:spcAft>
              <a:defRPr/>
            </a:pPr>
            <a:r>
              <a:rPr lang="en-GB" sz="1867" b="1" dirty="0">
                <a:solidFill>
                  <a:srgbClr val="001965"/>
                </a:solidFill>
                <a:cs typeface="Arial" charset="0"/>
              </a:rPr>
              <a:t>Alia Gilani</a:t>
            </a:r>
          </a:p>
          <a:p>
            <a:pPr defTabSz="1219170" fontAlgn="base">
              <a:spcBef>
                <a:spcPct val="0"/>
              </a:spcBef>
              <a:spcAft>
                <a:spcPct val="0"/>
              </a:spcAft>
              <a:defRPr/>
            </a:pPr>
            <a:endParaRPr lang="en-GB" sz="1867" b="1" dirty="0">
              <a:solidFill>
                <a:srgbClr val="001965"/>
              </a:solidFill>
              <a:cs typeface="Arial" charset="0"/>
            </a:endParaRPr>
          </a:p>
          <a:p>
            <a:pPr defTabSz="1219170" fontAlgn="base">
              <a:spcBef>
                <a:spcPct val="0"/>
              </a:spcBef>
              <a:spcAft>
                <a:spcPct val="0"/>
              </a:spcAft>
              <a:defRPr/>
            </a:pPr>
            <a:r>
              <a:rPr lang="en-GB" sz="1867" dirty="0">
                <a:solidFill>
                  <a:srgbClr val="001965"/>
                </a:solidFill>
                <a:cs typeface="Arial" charset="0"/>
              </a:rPr>
              <a:t>adapted by </a:t>
            </a:r>
          </a:p>
          <a:p>
            <a:pPr defTabSz="1219170" fontAlgn="base">
              <a:spcBef>
                <a:spcPct val="0"/>
              </a:spcBef>
              <a:spcAft>
                <a:spcPct val="0"/>
              </a:spcAft>
              <a:defRPr/>
            </a:pPr>
            <a:r>
              <a:rPr lang="en-GB" sz="1867" b="1" dirty="0">
                <a:solidFill>
                  <a:srgbClr val="001965"/>
                </a:solidFill>
                <a:cs typeface="Arial" charset="0"/>
              </a:rPr>
              <a:t>Raj Gill</a:t>
            </a:r>
          </a:p>
          <a:p>
            <a:pPr defTabSz="1219170" fontAlgn="base">
              <a:spcBef>
                <a:spcPct val="0"/>
              </a:spcBef>
              <a:spcAft>
                <a:spcPct val="0"/>
              </a:spcAft>
              <a:defRPr/>
            </a:pPr>
            <a:endParaRPr lang="en-GB" sz="1867" b="1" dirty="0">
              <a:solidFill>
                <a:srgbClr val="001965"/>
              </a:solidFill>
              <a:cs typeface="Arial" charset="0"/>
            </a:endParaRPr>
          </a:p>
          <a:p>
            <a:pPr defTabSz="1219170" fontAlgn="base">
              <a:spcBef>
                <a:spcPct val="0"/>
              </a:spcBef>
              <a:spcAft>
                <a:spcPct val="0"/>
              </a:spcAft>
              <a:defRPr/>
            </a:pPr>
            <a:endParaRPr lang="en-GB" sz="1867" b="1" dirty="0">
              <a:solidFill>
                <a:srgbClr val="001965"/>
              </a:solidFill>
              <a:cs typeface="Arial" charset="0"/>
            </a:endParaRPr>
          </a:p>
        </p:txBody>
      </p:sp>
    </p:spTree>
    <p:extLst>
      <p:ext uri="{BB962C8B-B14F-4D97-AF65-F5344CB8AC3E}">
        <p14:creationId xmlns:p14="http://schemas.microsoft.com/office/powerpoint/2010/main" val="3180205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283536" y="304800"/>
            <a:ext cx="8647813" cy="1066800"/>
          </a:xfrm>
        </p:spPr>
        <p:txBody>
          <a:bodyPr/>
          <a:lstStyle/>
          <a:p>
            <a:r>
              <a:rPr lang="en-GB" altLang="en-US" sz="3733" dirty="0"/>
              <a:t>MDT Clinic advice during Ramadan</a:t>
            </a:r>
            <a:endParaRPr lang="en-GB" altLang="en-US" sz="2400" dirty="0"/>
          </a:p>
        </p:txBody>
      </p:sp>
      <p:pic>
        <p:nvPicPr>
          <p:cNvPr id="86020" name="Picture 5" descr="alla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304800"/>
            <a:ext cx="142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6"/>
          <p:cNvSpPr txBox="1">
            <a:spLocks noChangeArrowheads="1"/>
          </p:cNvSpPr>
          <p:nvPr/>
        </p:nvSpPr>
        <p:spPr bwMode="auto">
          <a:xfrm>
            <a:off x="119764" y="2562655"/>
            <a:ext cx="62030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eaLnBrk="1" fontAlgn="base" hangingPunct="1">
              <a:spcBef>
                <a:spcPct val="50000"/>
              </a:spcBef>
              <a:spcAft>
                <a:spcPct val="0"/>
              </a:spcAft>
              <a:defRPr/>
            </a:pPr>
            <a:endParaRPr lang="en-US" altLang="en-US" sz="3200">
              <a:solidFill>
                <a:srgbClr val="663300"/>
              </a:solidFill>
              <a:latin typeface="Times New Roman" pitchFamily="18" charset="0"/>
            </a:endParaRPr>
          </a:p>
        </p:txBody>
      </p:sp>
      <p:graphicFrame>
        <p:nvGraphicFramePr>
          <p:cNvPr id="2" name="Table 1"/>
          <p:cNvGraphicFramePr>
            <a:graphicFrameLocks noGrp="1"/>
          </p:cNvGraphicFramePr>
          <p:nvPr>
            <p:extLst/>
          </p:nvPr>
        </p:nvGraphicFramePr>
        <p:xfrm>
          <a:off x="3928797" y="1582420"/>
          <a:ext cx="7856802" cy="5077696"/>
        </p:xfrm>
        <a:graphic>
          <a:graphicData uri="http://schemas.openxmlformats.org/drawingml/2006/table">
            <a:tbl>
              <a:tblPr firstRow="1" bandRow="1">
                <a:tableStyleId>{5C22544A-7EE6-4342-B048-85BDC9FD1C3A}</a:tableStyleId>
              </a:tblPr>
              <a:tblGrid>
                <a:gridCol w="1142289">
                  <a:extLst>
                    <a:ext uri="{9D8B030D-6E8A-4147-A177-3AD203B41FA5}">
                      <a16:colId xmlns="" xmlns:a16="http://schemas.microsoft.com/office/drawing/2014/main" val="20000"/>
                    </a:ext>
                  </a:extLst>
                </a:gridCol>
                <a:gridCol w="3337944">
                  <a:extLst>
                    <a:ext uri="{9D8B030D-6E8A-4147-A177-3AD203B41FA5}">
                      <a16:colId xmlns="" xmlns:a16="http://schemas.microsoft.com/office/drawing/2014/main" val="20001"/>
                    </a:ext>
                  </a:extLst>
                </a:gridCol>
                <a:gridCol w="3376569">
                  <a:extLst>
                    <a:ext uri="{9D8B030D-6E8A-4147-A177-3AD203B41FA5}">
                      <a16:colId xmlns="" xmlns:a16="http://schemas.microsoft.com/office/drawing/2014/main" val="20002"/>
                    </a:ext>
                  </a:extLst>
                </a:gridCol>
              </a:tblGrid>
              <a:tr h="494453">
                <a:tc>
                  <a:txBody>
                    <a:bodyPr/>
                    <a:lstStyle/>
                    <a:p>
                      <a:endParaRPr lang="en-GB" sz="2100" dirty="0"/>
                    </a:p>
                  </a:txBody>
                  <a:tcPr marL="121920" marR="121920" marT="60960" marB="60960"/>
                </a:tc>
                <a:tc>
                  <a:txBody>
                    <a:bodyPr/>
                    <a:lstStyle/>
                    <a:p>
                      <a:r>
                        <a:rPr lang="en-GB" sz="1900" dirty="0">
                          <a:solidFill>
                            <a:srgbClr val="C00000"/>
                          </a:solidFill>
                        </a:rPr>
                        <a:t>Current Treatment</a:t>
                      </a:r>
                    </a:p>
                  </a:txBody>
                  <a:tcPr marL="121920" marR="121920" marT="60960" marB="60960"/>
                </a:tc>
                <a:tc>
                  <a:txBody>
                    <a:bodyPr/>
                    <a:lstStyle/>
                    <a:p>
                      <a:r>
                        <a:rPr lang="en-GB" sz="1900" dirty="0">
                          <a:solidFill>
                            <a:srgbClr val="C00000"/>
                          </a:solidFill>
                        </a:rPr>
                        <a:t>During Ramadan</a:t>
                      </a:r>
                    </a:p>
                  </a:txBody>
                  <a:tcPr marL="121920" marR="121920" marT="60960" marB="60960"/>
                </a:tc>
                <a:extLst>
                  <a:ext uri="{0D108BD9-81ED-4DB2-BD59-A6C34878D82A}">
                    <a16:rowId xmlns="" xmlns:a16="http://schemas.microsoft.com/office/drawing/2014/main" val="10000"/>
                  </a:ext>
                </a:extLst>
              </a:tr>
              <a:tr h="1544320">
                <a:tc>
                  <a:txBody>
                    <a:bodyPr/>
                    <a:lstStyle/>
                    <a:p>
                      <a:r>
                        <a:rPr lang="en-GB" sz="1900" b="1" dirty="0" err="1">
                          <a:solidFill>
                            <a:srgbClr val="C00000"/>
                          </a:solidFill>
                        </a:rPr>
                        <a:t>Suhoor</a:t>
                      </a:r>
                      <a:endParaRPr lang="en-GB" sz="1900" b="1" dirty="0">
                        <a:solidFill>
                          <a:srgbClr val="C00000"/>
                        </a:solidFill>
                      </a:endParaRPr>
                    </a:p>
                  </a:txBody>
                  <a:tcPr marL="121920" marR="121920"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err="1"/>
                        <a:t>Gliclazide</a:t>
                      </a:r>
                      <a:r>
                        <a:rPr lang="en-GB" sz="1900" b="1" dirty="0"/>
                        <a:t> 160mg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a:t>Metformin 850mg  </a:t>
                      </a:r>
                      <a:endParaRPr lang="en-GB" sz="2400" b="1"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900" b="1"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dirty="0"/>
                        <a:t>Ramipril 10mg  od</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dirty="0" err="1"/>
                        <a:t>Indapamide</a:t>
                      </a:r>
                      <a:r>
                        <a:rPr lang="en-GB" sz="1900" dirty="0"/>
                        <a:t> 2.5 mg od</a:t>
                      </a:r>
                    </a:p>
                  </a:txBody>
                  <a:tcPr marL="121920" marR="121920"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err="1"/>
                        <a:t>Gliclazide</a:t>
                      </a:r>
                      <a:r>
                        <a:rPr lang="en-GB" sz="1900" b="1" dirty="0"/>
                        <a:t> 80mg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a:t>Metformin 850mg  </a:t>
                      </a:r>
                      <a:endParaRPr lang="en-GB" sz="2400" b="1"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900" b="1" dirty="0"/>
                    </a:p>
                  </a:txBody>
                  <a:tcPr marL="121920" marR="121920" marT="60960" marB="60960"/>
                </a:tc>
                <a:extLst>
                  <a:ext uri="{0D108BD9-81ED-4DB2-BD59-A6C34878D82A}">
                    <a16:rowId xmlns="" xmlns:a16="http://schemas.microsoft.com/office/drawing/2014/main" val="10001"/>
                  </a:ext>
                </a:extLst>
              </a:tr>
              <a:tr h="575123">
                <a:tc>
                  <a:txBody>
                    <a:bodyPr/>
                    <a:lstStyle/>
                    <a:p>
                      <a:r>
                        <a:rPr lang="en-GB" sz="1500" b="1" dirty="0">
                          <a:solidFill>
                            <a:srgbClr val="C00000"/>
                          </a:solidFill>
                        </a:rPr>
                        <a:t>Lunch</a:t>
                      </a:r>
                    </a:p>
                  </a:txBody>
                  <a:tcPr marL="121920" marR="121920"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a:t>Metformin 850mg  </a:t>
                      </a:r>
                      <a:endParaRPr lang="en-GB" sz="2400" b="1" dirty="0"/>
                    </a:p>
                  </a:txBody>
                  <a:tcPr marL="121920" marR="121920"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sz="2400" b="1" dirty="0"/>
                    </a:p>
                  </a:txBody>
                  <a:tcPr marL="121920" marR="121920" marT="60960" marB="60960"/>
                </a:tc>
                <a:extLst>
                  <a:ext uri="{0D108BD9-81ED-4DB2-BD59-A6C34878D82A}">
                    <a16:rowId xmlns="" xmlns:a16="http://schemas.microsoft.com/office/drawing/2014/main" val="10002"/>
                  </a:ext>
                </a:extLst>
              </a:tr>
              <a:tr h="2397760">
                <a:tc>
                  <a:txBody>
                    <a:bodyPr/>
                    <a:lstStyle/>
                    <a:p>
                      <a:r>
                        <a:rPr lang="en-GB" sz="1900" b="1" dirty="0" err="1">
                          <a:solidFill>
                            <a:srgbClr val="C00000"/>
                          </a:solidFill>
                        </a:rPr>
                        <a:t>Iftar</a:t>
                      </a:r>
                      <a:endParaRPr lang="en-GB" sz="1900" b="1" dirty="0">
                        <a:solidFill>
                          <a:srgbClr val="C00000"/>
                        </a:solidFill>
                      </a:endParaRPr>
                    </a:p>
                  </a:txBody>
                  <a:tcPr marL="121920" marR="121920"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err="1"/>
                        <a:t>Gliclazide</a:t>
                      </a:r>
                      <a:r>
                        <a:rPr lang="en-GB" sz="1900" b="1" dirty="0"/>
                        <a:t> 160mg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a:t>Metformin 850mg  </a:t>
                      </a:r>
                      <a:endParaRPr lang="en-GB" sz="2400" b="1"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9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dirty="0"/>
                        <a:t>Simvastatin 40mg </a:t>
                      </a:r>
                    </a:p>
                  </a:txBody>
                  <a:tcPr marL="121920" marR="121920"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err="1"/>
                        <a:t>Gliclazide</a:t>
                      </a:r>
                      <a:r>
                        <a:rPr lang="en-GB" sz="1900" b="1" dirty="0"/>
                        <a:t> 160mg </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a:t>Metformin 850mg -1000mg </a:t>
                      </a:r>
                      <a:endParaRPr lang="en-GB" sz="2400" b="1"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dirty="0"/>
                        <a:t>Ramipril 10mg  od</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dirty="0" err="1"/>
                        <a:t>Indapamide</a:t>
                      </a:r>
                      <a:r>
                        <a:rPr lang="en-GB" sz="1900" dirty="0"/>
                        <a:t> 2.5 mg od</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dirty="0"/>
                        <a:t>Simvastatin 40mg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900" b="1" dirty="0">
                        <a:solidFill>
                          <a:srgbClr val="C0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sz="1900" b="1" dirty="0">
                          <a:solidFill>
                            <a:srgbClr val="C00000"/>
                          </a:solidFill>
                        </a:rPr>
                        <a:t>? Stop </a:t>
                      </a:r>
                      <a:r>
                        <a:rPr lang="en-GB" sz="1900" b="1" dirty="0" err="1">
                          <a:solidFill>
                            <a:srgbClr val="C00000"/>
                          </a:solidFill>
                        </a:rPr>
                        <a:t>Gliclazide</a:t>
                      </a:r>
                      <a:r>
                        <a:rPr lang="en-GB" sz="1900" b="1" baseline="0" dirty="0">
                          <a:solidFill>
                            <a:srgbClr val="C00000"/>
                          </a:solidFill>
                        </a:rPr>
                        <a:t> and start a DPP-4i? </a:t>
                      </a:r>
                      <a:endParaRPr lang="en-GB" sz="1900" b="1" dirty="0">
                        <a:solidFill>
                          <a:srgbClr val="C00000"/>
                        </a:solidFill>
                      </a:endParaRPr>
                    </a:p>
                  </a:txBody>
                  <a:tcPr marL="121920" marR="121920" marT="60960" marB="60960"/>
                </a:tc>
                <a:extLst>
                  <a:ext uri="{0D108BD9-81ED-4DB2-BD59-A6C34878D82A}">
                    <a16:rowId xmlns="" xmlns:a16="http://schemas.microsoft.com/office/drawing/2014/main" val="10003"/>
                  </a:ext>
                </a:extLst>
              </a:tr>
            </a:tbl>
          </a:graphicData>
        </a:graphic>
      </p:graphicFrame>
      <p:sp>
        <p:nvSpPr>
          <p:cNvPr id="13" name="Rectangle 3"/>
          <p:cNvSpPr>
            <a:spLocks noGrp="1" noChangeArrowheads="1"/>
          </p:cNvSpPr>
          <p:nvPr>
            <p:ph type="body" idx="4294967295"/>
          </p:nvPr>
        </p:nvSpPr>
        <p:spPr>
          <a:xfrm>
            <a:off x="397140" y="1447800"/>
            <a:ext cx="3147048" cy="4495800"/>
          </a:xfrm>
        </p:spPr>
        <p:txBody>
          <a:bodyPr>
            <a:noAutofit/>
          </a:bodyPr>
          <a:lstStyle/>
          <a:p>
            <a:pPr marL="476239" indent="-476239">
              <a:lnSpc>
                <a:spcPct val="90000"/>
              </a:lnSpc>
              <a:buNone/>
              <a:defRPr/>
            </a:pPr>
            <a:r>
              <a:rPr lang="en-GB" sz="1333" b="1" dirty="0" err="1"/>
              <a:t>Kabir</a:t>
            </a:r>
            <a:r>
              <a:rPr lang="en-GB" sz="1333" b="1" dirty="0"/>
              <a:t> Ali</a:t>
            </a:r>
          </a:p>
          <a:p>
            <a:pPr marL="476239" indent="-476239">
              <a:lnSpc>
                <a:spcPct val="90000"/>
              </a:lnSpc>
              <a:defRPr/>
            </a:pPr>
            <a:r>
              <a:rPr lang="en-GB" sz="1333" dirty="0"/>
              <a:t>64-year-old, diabetes 16 years, Taxi Driver</a:t>
            </a:r>
          </a:p>
          <a:p>
            <a:pPr marL="476239" indent="-476239">
              <a:lnSpc>
                <a:spcPct val="90000"/>
              </a:lnSpc>
              <a:defRPr/>
            </a:pPr>
            <a:r>
              <a:rPr lang="en-GB" sz="1333" dirty="0"/>
              <a:t>Putting on weight- BMI 32.5</a:t>
            </a:r>
          </a:p>
          <a:p>
            <a:pPr marL="0" indent="0">
              <a:lnSpc>
                <a:spcPct val="90000"/>
              </a:lnSpc>
              <a:buNone/>
              <a:defRPr/>
            </a:pPr>
            <a:r>
              <a:rPr lang="en-GB" sz="1333" b="1" i="1" dirty="0"/>
              <a:t>Taking:</a:t>
            </a:r>
          </a:p>
          <a:p>
            <a:pPr marL="1096406" lvl="1">
              <a:lnSpc>
                <a:spcPct val="90000"/>
              </a:lnSpc>
              <a:buFont typeface="Arial" pitchFamily="34" charset="0"/>
              <a:buChar char="•"/>
              <a:defRPr/>
            </a:pPr>
            <a:r>
              <a:rPr lang="en-GB" sz="1333" dirty="0"/>
              <a:t>Simvastatin 40mg </a:t>
            </a:r>
          </a:p>
          <a:p>
            <a:pPr marL="1096406" lvl="1">
              <a:lnSpc>
                <a:spcPct val="90000"/>
              </a:lnSpc>
              <a:buFont typeface="Arial" pitchFamily="34" charset="0"/>
              <a:buChar char="•"/>
              <a:defRPr/>
            </a:pPr>
            <a:r>
              <a:rPr lang="en-GB" sz="1333" dirty="0"/>
              <a:t>Ramipril 10mg  od</a:t>
            </a:r>
          </a:p>
          <a:p>
            <a:pPr marL="1096406" lvl="1">
              <a:lnSpc>
                <a:spcPct val="90000"/>
              </a:lnSpc>
              <a:buFont typeface="Arial" pitchFamily="34" charset="0"/>
              <a:buChar char="•"/>
              <a:defRPr/>
            </a:pPr>
            <a:r>
              <a:rPr lang="en-GB" sz="1333" dirty="0" err="1"/>
              <a:t>Indapamide</a:t>
            </a:r>
            <a:r>
              <a:rPr lang="en-GB" sz="1333" dirty="0"/>
              <a:t> 2.5 mg od</a:t>
            </a:r>
          </a:p>
          <a:p>
            <a:pPr marL="1096406" lvl="1">
              <a:lnSpc>
                <a:spcPct val="90000"/>
              </a:lnSpc>
              <a:buFont typeface="Arial" pitchFamily="34" charset="0"/>
              <a:buChar char="•"/>
              <a:defRPr/>
            </a:pPr>
            <a:r>
              <a:rPr lang="en-GB" sz="1333" dirty="0" err="1"/>
              <a:t>Gliclazide</a:t>
            </a:r>
            <a:r>
              <a:rPr lang="en-GB" sz="1333" dirty="0"/>
              <a:t> 160mg </a:t>
            </a:r>
            <a:r>
              <a:rPr lang="en-GB" sz="1333" dirty="0" err="1"/>
              <a:t>bd</a:t>
            </a:r>
            <a:endParaRPr lang="en-GB" sz="1333" dirty="0"/>
          </a:p>
          <a:p>
            <a:pPr marL="1096406" lvl="1">
              <a:lnSpc>
                <a:spcPct val="90000"/>
              </a:lnSpc>
              <a:buFont typeface="Arial" pitchFamily="34" charset="0"/>
              <a:buChar char="•"/>
              <a:defRPr/>
            </a:pPr>
            <a:r>
              <a:rPr lang="en-GB" sz="1333" dirty="0"/>
              <a:t>Metformin 850mg </a:t>
            </a:r>
            <a:r>
              <a:rPr lang="en-GB" sz="1333" dirty="0" err="1"/>
              <a:t>tds</a:t>
            </a:r>
            <a:r>
              <a:rPr lang="en-GB" sz="1333" dirty="0"/>
              <a:t> </a:t>
            </a:r>
            <a:endParaRPr lang="en-GB" sz="1467" dirty="0"/>
          </a:p>
          <a:p>
            <a:pPr marL="0" indent="0">
              <a:lnSpc>
                <a:spcPct val="90000"/>
              </a:lnSpc>
              <a:buNone/>
              <a:defRPr/>
            </a:pPr>
            <a:endParaRPr lang="en-GB" sz="1333" b="1" dirty="0"/>
          </a:p>
          <a:p>
            <a:pPr marL="0" indent="0">
              <a:lnSpc>
                <a:spcPct val="90000"/>
              </a:lnSpc>
              <a:buNone/>
              <a:defRPr/>
            </a:pPr>
            <a:r>
              <a:rPr lang="en-GB" sz="1333" b="1" dirty="0"/>
              <a:t>Clinical Data: </a:t>
            </a:r>
            <a:r>
              <a:rPr lang="en-GB" sz="1333" dirty="0"/>
              <a:t>146/84, T-</a:t>
            </a:r>
            <a:r>
              <a:rPr lang="en-GB" sz="1333" dirty="0" err="1"/>
              <a:t>Chol</a:t>
            </a:r>
            <a:r>
              <a:rPr lang="en-GB" sz="1333" dirty="0"/>
              <a:t> 5.2 </a:t>
            </a:r>
            <a:r>
              <a:rPr lang="en-GB" sz="1333" dirty="0" err="1"/>
              <a:t>mmol</a:t>
            </a:r>
            <a:r>
              <a:rPr lang="en-GB" sz="1333" dirty="0"/>
              <a:t>/l, HbA1c 68mmol/mol = 8.4%, Creatinine 98 </a:t>
            </a:r>
            <a:r>
              <a:rPr lang="en-GB" sz="1333" dirty="0" err="1"/>
              <a:t>umol</a:t>
            </a:r>
            <a:r>
              <a:rPr lang="en-GB" sz="1333" dirty="0"/>
              <a:t>/l, </a:t>
            </a:r>
          </a:p>
          <a:p>
            <a:pPr marL="0" indent="0">
              <a:lnSpc>
                <a:spcPct val="90000"/>
              </a:lnSpc>
              <a:buNone/>
              <a:defRPr/>
            </a:pPr>
            <a:r>
              <a:rPr lang="en-GB" sz="1333" dirty="0" err="1"/>
              <a:t>eGFR</a:t>
            </a:r>
            <a:r>
              <a:rPr lang="en-GB" sz="1333" dirty="0"/>
              <a:t> 60ml/min</a:t>
            </a:r>
          </a:p>
          <a:p>
            <a:pPr>
              <a:buFontTx/>
              <a:buNone/>
              <a:defRPr/>
            </a:pPr>
            <a:endParaRPr lang="en-GB" sz="1867" b="1" dirty="0">
              <a:solidFill>
                <a:srgbClr val="C00000"/>
              </a:solidFill>
              <a:effectLst>
                <a:outerShdw blurRad="38100" dist="38100" dir="2700000" algn="tl">
                  <a:srgbClr val="C0C0C0"/>
                </a:outerShdw>
              </a:effectLst>
              <a:latin typeface="Frutiger 55 Roman" pitchFamily="34" charset="0"/>
            </a:endParaRPr>
          </a:p>
        </p:txBody>
      </p:sp>
      <p:cxnSp>
        <p:nvCxnSpPr>
          <p:cNvPr id="4" name="Straight Arrow Connector 3"/>
          <p:cNvCxnSpPr/>
          <p:nvPr/>
        </p:nvCxnSpPr>
        <p:spPr>
          <a:xfrm>
            <a:off x="7130901" y="2296636"/>
            <a:ext cx="1105787"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23132" y="3121477"/>
            <a:ext cx="930933" cy="179117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9314141" y="4976067"/>
            <a:ext cx="1" cy="24100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570384" y="3537359"/>
            <a:ext cx="930933" cy="179117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655783" y="6199987"/>
            <a:ext cx="389079" cy="425301"/>
          </a:xfrm>
          <a:prstGeom prst="ellipse">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2400">
              <a:solidFill>
                <a:srgbClr val="FFFFFF"/>
              </a:solidFill>
            </a:endParaRPr>
          </a:p>
        </p:txBody>
      </p:sp>
      <p:sp>
        <p:nvSpPr>
          <p:cNvPr id="32" name="Oval 31"/>
          <p:cNvSpPr/>
          <p:nvPr/>
        </p:nvSpPr>
        <p:spPr>
          <a:xfrm>
            <a:off x="1228665" y="5992052"/>
            <a:ext cx="389079" cy="425301"/>
          </a:xfrm>
          <a:prstGeom prst="ellipse">
            <a:avLst/>
          </a:prstGeom>
          <a:solidFill>
            <a:srgbClr val="FFC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2400">
              <a:solidFill>
                <a:srgbClr val="FFFFFF"/>
              </a:solidFill>
            </a:endParaRPr>
          </a:p>
        </p:txBody>
      </p:sp>
      <p:cxnSp>
        <p:nvCxnSpPr>
          <p:cNvPr id="33" name="Straight Connector 32"/>
          <p:cNvCxnSpPr/>
          <p:nvPr/>
        </p:nvCxnSpPr>
        <p:spPr>
          <a:xfrm>
            <a:off x="1134125" y="6308641"/>
            <a:ext cx="201309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03929" y="6166868"/>
            <a:ext cx="744114" cy="420564"/>
          </a:xfrm>
          <a:prstGeom prst="rect">
            <a:avLst/>
          </a:prstGeom>
          <a:noFill/>
        </p:spPr>
        <p:txBody>
          <a:bodyPr wrap="none" rtlCol="0">
            <a:spAutoFit/>
          </a:bodyPr>
          <a:lstStyle/>
          <a:p>
            <a:pPr defTabSz="1219170" fontAlgn="base">
              <a:spcBef>
                <a:spcPct val="0"/>
              </a:spcBef>
              <a:spcAft>
                <a:spcPct val="0"/>
              </a:spcAft>
              <a:defRPr/>
            </a:pPr>
            <a:r>
              <a:rPr lang="en-GB" sz="2133" dirty="0" err="1">
                <a:solidFill>
                  <a:srgbClr val="000000"/>
                </a:solidFill>
                <a:latin typeface="Verdana" pitchFamily="34" charset="0"/>
              </a:rPr>
              <a:t>iftar</a:t>
            </a:r>
            <a:endParaRPr lang="en-GB" sz="2133" dirty="0">
              <a:solidFill>
                <a:srgbClr val="000000"/>
              </a:solidFill>
              <a:latin typeface="Verdana" pitchFamily="34" charset="0"/>
            </a:endParaRPr>
          </a:p>
        </p:txBody>
      </p:sp>
      <p:sp>
        <p:nvSpPr>
          <p:cNvPr id="35" name="TextBox 34"/>
          <p:cNvSpPr txBox="1"/>
          <p:nvPr/>
        </p:nvSpPr>
        <p:spPr>
          <a:xfrm>
            <a:off x="-66180" y="5916396"/>
            <a:ext cx="1124026" cy="420564"/>
          </a:xfrm>
          <a:prstGeom prst="rect">
            <a:avLst/>
          </a:prstGeom>
          <a:noFill/>
        </p:spPr>
        <p:txBody>
          <a:bodyPr wrap="none" rtlCol="0">
            <a:spAutoFit/>
          </a:bodyPr>
          <a:lstStyle/>
          <a:p>
            <a:pPr defTabSz="1219170" fontAlgn="base">
              <a:spcBef>
                <a:spcPct val="0"/>
              </a:spcBef>
              <a:spcAft>
                <a:spcPct val="0"/>
              </a:spcAft>
              <a:defRPr/>
            </a:pPr>
            <a:r>
              <a:rPr lang="en-GB" sz="2133" dirty="0" err="1">
                <a:solidFill>
                  <a:srgbClr val="000000"/>
                </a:solidFill>
                <a:latin typeface="Verdana" pitchFamily="34" charset="0"/>
              </a:rPr>
              <a:t>suhoor</a:t>
            </a:r>
            <a:endParaRPr lang="en-GB" sz="2133" dirty="0">
              <a:solidFill>
                <a:srgbClr val="000000"/>
              </a:solidFill>
              <a:latin typeface="Verdana" pitchFamily="34" charset="0"/>
            </a:endParaRPr>
          </a:p>
        </p:txBody>
      </p:sp>
    </p:spTree>
    <p:extLst>
      <p:ext uri="{BB962C8B-B14F-4D97-AF65-F5344CB8AC3E}">
        <p14:creationId xmlns:p14="http://schemas.microsoft.com/office/powerpoint/2010/main" val="2208405870"/>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17" y="1842681"/>
            <a:ext cx="8817638" cy="3622998"/>
          </a:xfrm>
        </p:spPr>
        <p:txBody>
          <a:bodyPr/>
          <a:lstStyle/>
          <a:p>
            <a:pPr>
              <a:spcBef>
                <a:spcPts val="1200"/>
              </a:spcBef>
            </a:pPr>
            <a:r>
              <a:rPr lang="en-GB" sz="2000" b="1" dirty="0" smtClean="0">
                <a:solidFill>
                  <a:schemeClr val="tx1"/>
                </a:solidFill>
              </a:rPr>
              <a:t>National Diabetes Audit (NDA) and BSOL: </a:t>
            </a:r>
            <a:r>
              <a:rPr lang="en-GB" sz="2000" b="1" i="1" dirty="0" smtClean="0">
                <a:solidFill>
                  <a:schemeClr val="tx1"/>
                </a:solidFill>
              </a:rPr>
              <a:t>main priorities for diabetes care</a:t>
            </a:r>
          </a:p>
          <a:p>
            <a:pPr>
              <a:spcBef>
                <a:spcPts val="1200"/>
              </a:spcBef>
            </a:pPr>
            <a:r>
              <a:rPr lang="en-GB" sz="2000" b="1" dirty="0" smtClean="0"/>
              <a:t>COVID-19 and the Diabetes Patient: </a:t>
            </a:r>
            <a:r>
              <a:rPr lang="en-GB" sz="2000" b="1" i="1" dirty="0" smtClean="0"/>
              <a:t>risks for death</a:t>
            </a:r>
          </a:p>
          <a:p>
            <a:pPr>
              <a:spcBef>
                <a:spcPts val="1200"/>
              </a:spcBef>
            </a:pPr>
            <a:r>
              <a:rPr lang="en-GB" sz="2000" b="1" dirty="0" smtClean="0">
                <a:solidFill>
                  <a:schemeClr val="tx1"/>
                </a:solidFill>
              </a:rPr>
              <a:t>Role of SGLT-2- inhibitors: </a:t>
            </a:r>
            <a:r>
              <a:rPr lang="en-GB" sz="2000" b="1" i="1" dirty="0" smtClean="0">
                <a:solidFill>
                  <a:schemeClr val="tx1"/>
                </a:solidFill>
              </a:rPr>
              <a:t>brief review of outcomes for patients</a:t>
            </a:r>
          </a:p>
          <a:p>
            <a:pPr>
              <a:spcBef>
                <a:spcPts val="1200"/>
              </a:spcBef>
            </a:pPr>
            <a:r>
              <a:rPr lang="en-GB" sz="2000" b="1" dirty="0" smtClean="0">
                <a:solidFill>
                  <a:schemeClr val="tx1"/>
                </a:solidFill>
              </a:rPr>
              <a:t>Who to Prioritise in GP Care: </a:t>
            </a:r>
            <a:r>
              <a:rPr lang="en-GB" sz="2000" b="1" i="1" dirty="0" smtClean="0">
                <a:solidFill>
                  <a:schemeClr val="tx1"/>
                </a:solidFill>
              </a:rPr>
              <a:t>Traffic-lights approach </a:t>
            </a:r>
          </a:p>
          <a:p>
            <a:pPr>
              <a:spcBef>
                <a:spcPts val="1200"/>
              </a:spcBef>
            </a:pPr>
            <a:r>
              <a:rPr lang="en-GB" sz="2000" b="1" dirty="0" smtClean="0"/>
              <a:t>Care Planning: </a:t>
            </a:r>
            <a:r>
              <a:rPr lang="en-GB" sz="2000" b="1" i="1" dirty="0" smtClean="0"/>
              <a:t>GP Systems and Care </a:t>
            </a:r>
            <a:endParaRPr lang="en-GB" sz="2000" b="1" i="1" dirty="0" smtClean="0">
              <a:solidFill>
                <a:schemeClr val="tx1"/>
              </a:solidFill>
            </a:endParaRPr>
          </a:p>
          <a:p>
            <a:pPr>
              <a:spcBef>
                <a:spcPts val="1800"/>
              </a:spcBef>
            </a:pPr>
            <a:r>
              <a:rPr lang="en-GB" sz="2400" b="1" dirty="0" smtClean="0">
                <a:solidFill>
                  <a:srgbClr val="C00000"/>
                </a:solidFill>
              </a:rPr>
              <a:t>Final Remarks and Conclusions: </a:t>
            </a:r>
            <a:r>
              <a:rPr lang="en-GB" sz="2400" b="1" i="1" dirty="0" smtClean="0">
                <a:solidFill>
                  <a:srgbClr val="C00000"/>
                </a:solidFill>
              </a:rPr>
              <a:t>Questions and Comments</a:t>
            </a:r>
            <a:endParaRPr lang="en-GB" sz="2400" b="1" i="1" dirty="0">
              <a:solidFill>
                <a:srgbClr val="C00000"/>
              </a:solidFill>
            </a:endParaRPr>
          </a:p>
        </p:txBody>
      </p:sp>
      <p:sp>
        <p:nvSpPr>
          <p:cNvPr id="5" name="TextBox 4"/>
          <p:cNvSpPr txBox="1"/>
          <p:nvPr/>
        </p:nvSpPr>
        <p:spPr>
          <a:xfrm>
            <a:off x="7097207" y="4681251"/>
            <a:ext cx="4962007" cy="1938992"/>
          </a:xfrm>
          <a:prstGeom prst="rect">
            <a:avLst/>
          </a:prstGeom>
          <a:noFill/>
          <a:ln w="25400">
            <a:solidFill>
              <a:schemeClr val="tx1"/>
            </a:solidFill>
          </a:ln>
          <a:effectLst>
            <a:outerShdw blurRad="76200" dir="13500000" sy="23000" kx="1200000" algn="br" rotWithShape="0">
              <a:prstClr val="black">
                <a:alpha val="20000"/>
              </a:prstClr>
            </a:outerShdw>
          </a:effectLst>
        </p:spPr>
        <p:txBody>
          <a:bodyPr wrap="square" rtlCol="0">
            <a:spAutoFit/>
          </a:bodyPr>
          <a:lstStyle/>
          <a:p>
            <a:pPr>
              <a:defRPr/>
            </a:pPr>
            <a:r>
              <a:rPr lang="en-GB" b="1" dirty="0">
                <a:solidFill>
                  <a:srgbClr val="C00000"/>
                </a:solidFill>
              </a:rPr>
              <a:t>Educational Objectives- </a:t>
            </a:r>
            <a:r>
              <a:rPr lang="en-GB" sz="1600" b="1" i="1" dirty="0">
                <a:solidFill>
                  <a:srgbClr val="C00000"/>
                </a:solidFill>
              </a:rPr>
              <a:t>to facilitate you to</a:t>
            </a:r>
          </a:p>
          <a:p>
            <a:pPr marL="285750" indent="-285750">
              <a:buFont typeface="Arial" panose="020B0604020202020204" pitchFamily="34" charset="0"/>
              <a:buChar char="•"/>
              <a:defRPr/>
            </a:pPr>
            <a:r>
              <a:rPr lang="en-GB" sz="1400" b="1" dirty="0">
                <a:solidFill>
                  <a:prstClr val="black"/>
                </a:solidFill>
              </a:rPr>
              <a:t>Be Informed of key statistics in relation to </a:t>
            </a:r>
            <a:r>
              <a:rPr lang="en-GB" sz="1400" b="1" dirty="0" smtClean="0">
                <a:solidFill>
                  <a:prstClr val="black"/>
                </a:solidFill>
              </a:rPr>
              <a:t>the local NDA</a:t>
            </a:r>
          </a:p>
          <a:p>
            <a:pPr marL="285750" indent="-285750">
              <a:buFont typeface="Arial" panose="020B0604020202020204" pitchFamily="34" charset="0"/>
              <a:buChar char="•"/>
              <a:defRPr/>
            </a:pPr>
            <a:r>
              <a:rPr lang="en-GB" sz="1400" b="1" dirty="0" smtClean="0">
                <a:solidFill>
                  <a:prstClr val="black"/>
                </a:solidFill>
              </a:rPr>
              <a:t>Learn of COVID-19 risk factors for death</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 informed of outcomes that can accrue from SGLT2-I Rx</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Become convinced of care planning in Diabetes Care</a:t>
            </a:r>
          </a:p>
          <a:p>
            <a:pPr marL="285750" indent="-285750">
              <a:buFont typeface="Arial" panose="020B0604020202020204" pitchFamily="34" charset="0"/>
              <a:buChar char="•"/>
              <a:defRPr/>
            </a:pPr>
            <a:r>
              <a:rPr lang="en-GB" sz="1400" b="1" dirty="0" smtClean="0">
                <a:solidFill>
                  <a:prstClr val="black"/>
                </a:solidFill>
              </a:rPr>
              <a:t>Ask </a:t>
            </a:r>
            <a:r>
              <a:rPr lang="en-GB" sz="1400" b="1" dirty="0">
                <a:solidFill>
                  <a:prstClr val="black"/>
                </a:solidFill>
              </a:rPr>
              <a:t>awkward questions</a:t>
            </a:r>
          </a:p>
          <a:p>
            <a:pPr marL="285750" indent="-285750">
              <a:buFont typeface="Arial" panose="020B0604020202020204" pitchFamily="34" charset="0"/>
              <a:buChar char="•"/>
              <a:defRPr/>
            </a:pPr>
            <a:r>
              <a:rPr lang="en-GB" sz="1400" b="1" dirty="0" smtClean="0">
                <a:solidFill>
                  <a:prstClr val="black"/>
                </a:solidFill>
              </a:rPr>
              <a:t>Reflect on how you can change practice…..?</a:t>
            </a:r>
            <a:endParaRPr lang="en-GB" sz="1400" b="1" dirty="0">
              <a:solidFill>
                <a:prstClr val="black"/>
              </a:solidFill>
            </a:endParaRPr>
          </a:p>
          <a:p>
            <a:pPr marL="285750" indent="-285750">
              <a:buFont typeface="Arial" panose="020B0604020202020204" pitchFamily="34" charset="0"/>
              <a:buChar char="•"/>
              <a:defRPr/>
            </a:pPr>
            <a:endParaRPr lang="en-GB" dirty="0">
              <a:solidFill>
                <a:prstClr val="black"/>
              </a:solidFill>
            </a:endParaRPr>
          </a:p>
        </p:txBody>
      </p:sp>
      <p:pic>
        <p:nvPicPr>
          <p:cNvPr id="6" name="Picture 3" descr="\\gehfile2\users\patelv\Desktop\Jonathan National Diabetes\mustar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2309" y="2992016"/>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ehfile2\users\patelv\Desktop\3D_medical_animation_coronavirus_struc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7625" y="5586798"/>
            <a:ext cx="2110622" cy="118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ehfile2\users\patelv\Desktop\breath_AF-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273" y="783795"/>
            <a:ext cx="1517331" cy="97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QHT4-wU995Nipvr5FmxtA3hf1SecrQPsVilVS_Iy4nraxioFyUcgw3tcEpAvPRmXdkhYqhd67t&amp;usqp=CA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9088" y="5204518"/>
            <a:ext cx="1309823" cy="153523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062521" y="912499"/>
            <a:ext cx="7772400" cy="912000"/>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smtClean="0">
                <a:solidFill>
                  <a:srgbClr val="C00000"/>
                </a:solidFill>
              </a:rPr>
              <a:t>Diabetes Care in the time of COVID- 19 </a:t>
            </a:r>
            <a:endParaRPr lang="en-GB" sz="3600" b="1" dirty="0">
              <a:solidFill>
                <a:srgbClr val="C00000"/>
              </a:solidFill>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2129763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699EF2C-A566-4AEA-AABC-9EECB47560F7}"/>
              </a:ext>
            </a:extLst>
          </p:cNvPr>
          <p:cNvSpPr>
            <a:spLocks noGrp="1"/>
          </p:cNvSpPr>
          <p:nvPr>
            <p:ph type="body" idx="1"/>
          </p:nvPr>
        </p:nvSpPr>
        <p:spPr>
          <a:xfrm>
            <a:off x="844550" y="1575041"/>
            <a:ext cx="6027303" cy="897765"/>
          </a:xfrm>
        </p:spPr>
        <p:txBody>
          <a:bodyPr/>
          <a:lstStyle/>
          <a:p>
            <a:pPr marL="0" indent="0">
              <a:buNone/>
            </a:pPr>
            <a:r>
              <a:rPr lang="en-GB" sz="1800" dirty="0"/>
              <a:t>There are several classes of drug that should be stopped if the patient is at risk of dehydration due to acute illness:</a:t>
            </a:r>
          </a:p>
        </p:txBody>
      </p:sp>
      <p:sp>
        <p:nvSpPr>
          <p:cNvPr id="3" name="Title 2">
            <a:extLst>
              <a:ext uri="{FF2B5EF4-FFF2-40B4-BE49-F238E27FC236}">
                <a16:creationId xmlns="" xmlns:a16="http://schemas.microsoft.com/office/drawing/2014/main" id="{812FA591-982C-471A-B38E-7F20E6A7EEB8}"/>
              </a:ext>
            </a:extLst>
          </p:cNvPr>
          <p:cNvSpPr>
            <a:spLocks noGrp="1"/>
          </p:cNvSpPr>
          <p:nvPr>
            <p:ph type="title"/>
          </p:nvPr>
        </p:nvSpPr>
        <p:spPr/>
        <p:txBody>
          <a:bodyPr>
            <a:normAutofit fontScale="90000"/>
          </a:bodyPr>
          <a:lstStyle/>
          <a:p>
            <a:r>
              <a:rPr lang="en-GB" dirty="0"/>
              <a:t>Sick day rules for avoiding or recognising DKA</a:t>
            </a:r>
            <a:r>
              <a:rPr lang="en-GB" baseline="30000" dirty="0"/>
              <a:t>1,2</a:t>
            </a:r>
          </a:p>
        </p:txBody>
      </p:sp>
      <p:graphicFrame>
        <p:nvGraphicFramePr>
          <p:cNvPr id="4" name="Table 3">
            <a:extLst>
              <a:ext uri="{FF2B5EF4-FFF2-40B4-BE49-F238E27FC236}">
                <a16:creationId xmlns="" xmlns:a16="http://schemas.microsoft.com/office/drawing/2014/main" id="{453552FF-D172-4DF3-8843-0593999FEC66}"/>
              </a:ext>
            </a:extLst>
          </p:cNvPr>
          <p:cNvGraphicFramePr>
            <a:graphicFrameLocks noGrp="1"/>
          </p:cNvGraphicFramePr>
          <p:nvPr/>
        </p:nvGraphicFramePr>
        <p:xfrm>
          <a:off x="943540" y="2482638"/>
          <a:ext cx="5712030" cy="3067454"/>
        </p:xfrm>
        <a:graphic>
          <a:graphicData uri="http://schemas.openxmlformats.org/drawingml/2006/table">
            <a:tbl>
              <a:tblPr firstCol="1" bandRow="1"/>
              <a:tblGrid>
                <a:gridCol w="462288">
                  <a:extLst>
                    <a:ext uri="{9D8B030D-6E8A-4147-A177-3AD203B41FA5}">
                      <a16:colId xmlns="" xmlns:a16="http://schemas.microsoft.com/office/drawing/2014/main" val="124243686"/>
                    </a:ext>
                  </a:extLst>
                </a:gridCol>
                <a:gridCol w="1612281">
                  <a:extLst>
                    <a:ext uri="{9D8B030D-6E8A-4147-A177-3AD203B41FA5}">
                      <a16:colId xmlns="" xmlns:a16="http://schemas.microsoft.com/office/drawing/2014/main" val="2725368829"/>
                    </a:ext>
                  </a:extLst>
                </a:gridCol>
                <a:gridCol w="3637461">
                  <a:extLst>
                    <a:ext uri="{9D8B030D-6E8A-4147-A177-3AD203B41FA5}">
                      <a16:colId xmlns="" xmlns:a16="http://schemas.microsoft.com/office/drawing/2014/main" val="2223628299"/>
                    </a:ext>
                  </a:extLst>
                </a:gridCol>
              </a:tblGrid>
              <a:tr h="518093">
                <a:tc>
                  <a:txBody>
                    <a:bodyPr/>
                    <a:lstStyle/>
                    <a:p>
                      <a:r>
                        <a:rPr lang="en-GB" sz="1600" dirty="0"/>
                        <a:t>S</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1" dirty="0"/>
                        <a:t>SGLT-2 inhibitors</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t>Increased risk of </a:t>
                      </a:r>
                      <a:r>
                        <a:rPr lang="en-GB" sz="1400" dirty="0" err="1"/>
                        <a:t>euglycaemic</a:t>
                      </a:r>
                      <a:r>
                        <a:rPr lang="en-GB" sz="1400" dirty="0"/>
                        <a:t> DKA</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731857947"/>
                  </a:ext>
                </a:extLst>
              </a:tr>
              <a:tr h="518093">
                <a:tc>
                  <a:txBody>
                    <a:bodyPr/>
                    <a:lstStyle/>
                    <a:p>
                      <a:r>
                        <a:rPr lang="en-GB" sz="1600" dirty="0"/>
                        <a:t>A</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t>ACE inhibitors</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t>Increased risk of AKI due to reduced renal efferent vasoconstriction</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65206044"/>
                  </a:ext>
                </a:extLst>
              </a:tr>
              <a:tr h="504355">
                <a:tc>
                  <a:txBody>
                    <a:bodyPr/>
                    <a:lstStyle/>
                    <a:p>
                      <a:r>
                        <a:rPr lang="en-GB" sz="1600" dirty="0"/>
                        <a:t>D</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t>Diuretics</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t>Increased risk of AKI</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9318930"/>
                  </a:ext>
                </a:extLst>
              </a:tr>
              <a:tr h="504355">
                <a:tc>
                  <a:txBody>
                    <a:bodyPr/>
                    <a:lstStyle/>
                    <a:p>
                      <a:r>
                        <a:rPr lang="en-GB" sz="1600" dirty="0"/>
                        <a:t>M</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t>Metformin</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t>Increased risk of lactic acidosis</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403576323"/>
                  </a:ext>
                </a:extLst>
              </a:tr>
              <a:tr h="504355">
                <a:tc>
                  <a:txBody>
                    <a:bodyPr/>
                    <a:lstStyle/>
                    <a:p>
                      <a:r>
                        <a:rPr lang="en-GB" sz="1600" dirty="0"/>
                        <a:t>A</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t>ARBs</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t>Increased risk of AKI</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67752491"/>
                  </a:ext>
                </a:extLst>
              </a:tr>
              <a:tr h="518093">
                <a:tc>
                  <a:txBody>
                    <a:bodyPr/>
                    <a:lstStyle/>
                    <a:p>
                      <a:r>
                        <a:rPr lang="en-GB" sz="1600" dirty="0"/>
                        <a:t>N</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t>NSAIDs</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t>Increased risk of AKI due to reduced renal efferent vasoconstriction</a:t>
                      </a:r>
                    </a:p>
                  </a:txBody>
                  <a:tcPr marL="91428" marR="91428"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82057024"/>
                  </a:ext>
                </a:extLst>
              </a:tr>
            </a:tbl>
          </a:graphicData>
        </a:graphic>
      </p:graphicFrame>
      <p:sp>
        <p:nvSpPr>
          <p:cNvPr id="5" name="Rectangle 4">
            <a:extLst>
              <a:ext uri="{FF2B5EF4-FFF2-40B4-BE49-F238E27FC236}">
                <a16:creationId xmlns="" xmlns:a16="http://schemas.microsoft.com/office/drawing/2014/main" id="{B1B6DE9C-CF83-4CF7-8DB5-F119D6EF591E}"/>
              </a:ext>
            </a:extLst>
          </p:cNvPr>
          <p:cNvSpPr/>
          <p:nvPr/>
        </p:nvSpPr>
        <p:spPr>
          <a:xfrm>
            <a:off x="844550" y="5747991"/>
            <a:ext cx="11013319" cy="861662"/>
          </a:xfrm>
          <a:prstGeom prst="rect">
            <a:avLst/>
          </a:prstGeom>
        </p:spPr>
        <p:txBody>
          <a:bodyPr wrap="square">
            <a:spAutoFit/>
          </a:bodyPr>
          <a:lstStyle/>
          <a:p>
            <a:pPr defTabSz="412709" hangingPunct="0">
              <a:defRPr/>
            </a:pPr>
            <a:r>
              <a:rPr lang="en-GB" sz="1000" kern="0" dirty="0">
                <a:solidFill>
                  <a:srgbClr val="000000"/>
                </a:solidFill>
                <a:latin typeface="Arial"/>
                <a:ea typeface="Arial Unicode MS" pitchFamily="34" charset="-128"/>
                <a:cs typeface="Arial Unicode MS" pitchFamily="34" charset="-128"/>
                <a:sym typeface="Arial"/>
              </a:rPr>
              <a:t>ACE, angiotensin converting enzyme; AKI, acute kidney injury; ARB, angiotensin receptor blocker; DKA, diabetic ketoacidosis; NSAID, nonsteroidal anti-inflammatory drug; </a:t>
            </a:r>
            <a:br>
              <a:rPr lang="en-GB" sz="1000" kern="0" dirty="0">
                <a:solidFill>
                  <a:srgbClr val="000000"/>
                </a:solidFill>
                <a:latin typeface="Arial"/>
                <a:ea typeface="Arial Unicode MS" pitchFamily="34" charset="-128"/>
                <a:cs typeface="Arial Unicode MS" pitchFamily="34" charset="-128"/>
                <a:sym typeface="Arial"/>
              </a:rPr>
            </a:br>
            <a:r>
              <a:rPr lang="en-GB" sz="1000" kern="0" dirty="0">
                <a:solidFill>
                  <a:srgbClr val="000000"/>
                </a:solidFill>
                <a:latin typeface="Arial"/>
                <a:ea typeface="Arial Unicode MS" pitchFamily="34" charset="-128"/>
                <a:cs typeface="Arial Unicode MS" pitchFamily="34" charset="-128"/>
                <a:sym typeface="Arial"/>
              </a:rPr>
              <a:t>SGLT2, sodium-glucose co-transporter 2</a:t>
            </a:r>
          </a:p>
          <a:p>
            <a:pPr defTabSz="412709" hangingPunct="0">
              <a:defRPr/>
            </a:pPr>
            <a:endParaRPr lang="en-GB" sz="1000" kern="0" dirty="0">
              <a:solidFill>
                <a:srgbClr val="000000"/>
              </a:solidFill>
              <a:latin typeface="Arial"/>
              <a:ea typeface="Arial Unicode MS" pitchFamily="34" charset="-128"/>
              <a:cs typeface="Arial Unicode MS" pitchFamily="34" charset="-128"/>
              <a:sym typeface="Arial"/>
            </a:endParaRPr>
          </a:p>
          <a:p>
            <a:pPr marL="228577" indent="-228577" defTabSz="412709" hangingPunct="0">
              <a:buFontTx/>
              <a:buAutoNum type="arabicPeriod"/>
              <a:defRPr/>
            </a:pPr>
            <a:r>
              <a:rPr lang="en-GB" sz="1000" kern="0" dirty="0">
                <a:solidFill>
                  <a:srgbClr val="000000"/>
                </a:solidFill>
                <a:latin typeface="Arial"/>
                <a:ea typeface="Arial Unicode MS" pitchFamily="34" charset="-128"/>
                <a:cs typeface="Arial Unicode MS" pitchFamily="34" charset="-128"/>
                <a:sym typeface="Arial"/>
              </a:rPr>
              <a:t>How to advise on sick day rules. Available online at https://www.diabetesonthenet.com/journals/issue/457/article-details/how-advise-sick-day-rules. Accessed March 2020</a:t>
            </a:r>
          </a:p>
          <a:p>
            <a:pPr marL="228577" indent="-228577" defTabSz="412709" hangingPunct="0">
              <a:buFontTx/>
              <a:buAutoNum type="arabicPeriod"/>
              <a:defRPr/>
            </a:pPr>
            <a:r>
              <a:rPr lang="en-US" sz="1000" kern="0" dirty="0">
                <a:solidFill>
                  <a:srgbClr val="000000"/>
                </a:solidFill>
                <a:latin typeface="Arial"/>
                <a:cs typeface="Arial"/>
                <a:sym typeface="Arial"/>
              </a:rPr>
              <a:t>Down S,  et al. Diabetes and Primary Care, 2018, 20 (1 ), p 15-16</a:t>
            </a:r>
            <a:endParaRPr lang="en-GB" sz="1000" kern="0" dirty="0">
              <a:solidFill>
                <a:srgbClr val="000000"/>
              </a:solidFill>
              <a:latin typeface="Arial"/>
              <a:cs typeface="Arial"/>
              <a:sym typeface="Arial"/>
            </a:endParaRPr>
          </a:p>
        </p:txBody>
      </p:sp>
      <p:sp>
        <p:nvSpPr>
          <p:cNvPr id="6" name="Text Placeholder 1">
            <a:extLst>
              <a:ext uri="{FF2B5EF4-FFF2-40B4-BE49-F238E27FC236}">
                <a16:creationId xmlns="" xmlns:a16="http://schemas.microsoft.com/office/drawing/2014/main" id="{D17A235A-23FF-4664-963A-79B17F50E927}"/>
              </a:ext>
            </a:extLst>
          </p:cNvPr>
          <p:cNvSpPr txBox="1">
            <a:spLocks/>
          </p:cNvSpPr>
          <p:nvPr/>
        </p:nvSpPr>
        <p:spPr>
          <a:xfrm>
            <a:off x="7451881" y="1575041"/>
            <a:ext cx="4281390" cy="3961203"/>
          </a:xfrm>
          <a:prstGeom prst="rect">
            <a:avLst/>
          </a:prstGeom>
          <a:solidFill>
            <a:srgbClr val="840051"/>
          </a:solidFill>
        </p:spPr>
        <p:txBody>
          <a:bodyPr/>
          <a:lstStyle>
            <a:lvl1pPr marL="31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1pPr>
            <a:lvl2pPr marL="6350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2pPr>
            <a:lvl3pPr marL="952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3pPr>
            <a:lvl4pPr marL="12700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4pPr>
            <a:lvl5pPr marL="1587500" marR="0" indent="-317500"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5pPr>
            <a:lvl6pPr marL="1880577" marR="0" indent="-293077"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6pPr>
            <a:lvl7pPr marL="2198077" marR="0" indent="-293077"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7pPr>
            <a:lvl8pPr marL="2515577" marR="0" indent="-293077"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8pPr>
            <a:lvl9pPr marL="2833077" marR="0" indent="-293077" algn="l" defTabSz="412750" rtl="0" latinLnBrk="0">
              <a:lnSpc>
                <a:spcPct val="100000"/>
              </a:lnSpc>
              <a:spcBef>
                <a:spcPts val="2950"/>
              </a:spcBef>
              <a:spcAft>
                <a:spcPts val="0"/>
              </a:spcAft>
              <a:buClrTx/>
              <a:buSzPct val="125000"/>
              <a:buFontTx/>
              <a:buChar char="•"/>
              <a:tabLst/>
              <a:defRPr sz="2400" b="0" i="0" u="none" strike="noStrike" cap="none" spc="0" baseline="0">
                <a:ln>
                  <a:noFill/>
                </a:ln>
                <a:solidFill>
                  <a:srgbClr val="000000"/>
                </a:solidFill>
                <a:uFillTx/>
                <a:latin typeface="Arial"/>
                <a:ea typeface="Arial"/>
                <a:cs typeface="Arial"/>
                <a:sym typeface="Arial"/>
              </a:defRPr>
            </a:lvl9pPr>
          </a:lstStyle>
          <a:p>
            <a:pPr marL="0" indent="0" defTabSz="412709">
              <a:buFontTx/>
              <a:buNone/>
              <a:defRPr/>
            </a:pPr>
            <a:endParaRPr lang="en-GB" sz="2000" b="1" kern="0" dirty="0">
              <a:solidFill>
                <a:srgbClr val="FFFFFF"/>
              </a:solidFill>
            </a:endParaRPr>
          </a:p>
          <a:p>
            <a:pPr marL="0" indent="0" defTabSz="412709">
              <a:buFontTx/>
              <a:buNone/>
              <a:defRPr/>
            </a:pPr>
            <a:r>
              <a:rPr lang="en-GB" sz="2000" b="1" kern="0" dirty="0">
                <a:solidFill>
                  <a:srgbClr val="FFFFFF"/>
                </a:solidFill>
              </a:rPr>
              <a:t>Signs and symptoms of DKA</a:t>
            </a:r>
          </a:p>
          <a:p>
            <a:pPr marL="317468" indent="-317468" defTabSz="412709" hangingPunct="0">
              <a:spcBef>
                <a:spcPts val="600"/>
              </a:spcBef>
              <a:defRPr/>
            </a:pPr>
            <a:r>
              <a:rPr lang="en-GB" sz="1400" kern="0" dirty="0">
                <a:solidFill>
                  <a:srgbClr val="FFFFFF"/>
                </a:solidFill>
              </a:rPr>
              <a:t>Excessive thirst</a:t>
            </a:r>
          </a:p>
          <a:p>
            <a:pPr marL="317468" indent="-317468" defTabSz="412709" hangingPunct="0">
              <a:spcBef>
                <a:spcPts val="600"/>
              </a:spcBef>
              <a:defRPr/>
            </a:pPr>
            <a:r>
              <a:rPr lang="en-GB" sz="1400" kern="0" dirty="0">
                <a:solidFill>
                  <a:srgbClr val="FFFFFF"/>
                </a:solidFill>
              </a:rPr>
              <a:t>Polyuria</a:t>
            </a:r>
          </a:p>
          <a:p>
            <a:pPr marL="317468" indent="-317468" defTabSz="412709" hangingPunct="0">
              <a:spcBef>
                <a:spcPts val="600"/>
              </a:spcBef>
              <a:defRPr/>
            </a:pPr>
            <a:r>
              <a:rPr lang="en-GB" sz="1400" kern="0" dirty="0">
                <a:solidFill>
                  <a:srgbClr val="FFFFFF"/>
                </a:solidFill>
              </a:rPr>
              <a:t>Dehydration</a:t>
            </a:r>
          </a:p>
          <a:p>
            <a:pPr marL="317468" indent="-317468" defTabSz="412709" hangingPunct="0">
              <a:spcBef>
                <a:spcPts val="600"/>
              </a:spcBef>
              <a:defRPr/>
            </a:pPr>
            <a:r>
              <a:rPr lang="en-US" sz="1400" kern="0" dirty="0">
                <a:solidFill>
                  <a:srgbClr val="FFFFFF"/>
                </a:solidFill>
              </a:rPr>
              <a:t>Shortness of breath and </a:t>
            </a:r>
            <a:r>
              <a:rPr lang="en-US" sz="1400" kern="0" dirty="0" err="1">
                <a:solidFill>
                  <a:srgbClr val="FFFFFF"/>
                </a:solidFill>
              </a:rPr>
              <a:t>laboured</a:t>
            </a:r>
            <a:r>
              <a:rPr lang="en-US" sz="1400" kern="0" dirty="0">
                <a:solidFill>
                  <a:srgbClr val="FFFFFF"/>
                </a:solidFill>
              </a:rPr>
              <a:t> breathing</a:t>
            </a:r>
          </a:p>
          <a:p>
            <a:pPr marL="317468" indent="-317468" defTabSz="412709" hangingPunct="0">
              <a:spcBef>
                <a:spcPts val="600"/>
              </a:spcBef>
              <a:defRPr/>
            </a:pPr>
            <a:r>
              <a:rPr lang="en-GB" sz="1400" kern="0" dirty="0">
                <a:solidFill>
                  <a:srgbClr val="FFFFFF"/>
                </a:solidFill>
              </a:rPr>
              <a:t>Abdominal pain</a:t>
            </a:r>
          </a:p>
          <a:p>
            <a:pPr marL="317468" indent="-317468" defTabSz="412709" hangingPunct="0">
              <a:spcBef>
                <a:spcPts val="600"/>
              </a:spcBef>
              <a:defRPr/>
            </a:pPr>
            <a:r>
              <a:rPr lang="en-GB" sz="1400" kern="0" dirty="0">
                <a:solidFill>
                  <a:srgbClr val="FFFFFF"/>
                </a:solidFill>
              </a:rPr>
              <a:t>Leg cramps</a:t>
            </a:r>
          </a:p>
          <a:p>
            <a:pPr marL="317468" indent="-317468" defTabSz="412709" hangingPunct="0">
              <a:spcBef>
                <a:spcPts val="600"/>
              </a:spcBef>
              <a:defRPr/>
            </a:pPr>
            <a:r>
              <a:rPr lang="en-GB" sz="1400" kern="0" dirty="0">
                <a:solidFill>
                  <a:srgbClr val="FFFFFF"/>
                </a:solidFill>
              </a:rPr>
              <a:t>Nausea and vomiting</a:t>
            </a:r>
          </a:p>
          <a:p>
            <a:pPr marL="317468" indent="-317468" defTabSz="412709" hangingPunct="0">
              <a:spcBef>
                <a:spcPts val="600"/>
              </a:spcBef>
              <a:defRPr/>
            </a:pPr>
            <a:r>
              <a:rPr lang="en-US" sz="1400" kern="0" dirty="0">
                <a:solidFill>
                  <a:srgbClr val="FFFFFF"/>
                </a:solidFill>
              </a:rPr>
              <a:t>Mental confusion and drowsiness</a:t>
            </a:r>
          </a:p>
          <a:p>
            <a:pPr marL="317468" indent="-317468" defTabSz="412709" hangingPunct="0">
              <a:spcBef>
                <a:spcPts val="600"/>
              </a:spcBef>
              <a:defRPr/>
            </a:pPr>
            <a:r>
              <a:rPr lang="en-US" sz="1400" kern="0" dirty="0">
                <a:solidFill>
                  <a:srgbClr val="FFFFFF"/>
                </a:solidFill>
              </a:rPr>
              <a:t>Ketones can be detected on the person’s breath (pear-drop smell) or in the blood or urine</a:t>
            </a:r>
            <a:endParaRPr lang="en-GB" sz="1100" kern="0" dirty="0">
              <a:solidFill>
                <a:srgbClr val="FFFFFF"/>
              </a:solidFill>
            </a:endParaRPr>
          </a:p>
        </p:txBody>
      </p:sp>
      <p:pic>
        <p:nvPicPr>
          <p:cNvPr id="8" name="Graphic 7" descr="Warning">
            <a:extLst>
              <a:ext uri="{FF2B5EF4-FFF2-40B4-BE49-F238E27FC236}">
                <a16:creationId xmlns="" xmlns:a16="http://schemas.microsoft.com/office/drawing/2014/main" id="{217975FA-5FF8-4E1A-9AA2-E1048F62852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281320" y="1686637"/>
            <a:ext cx="622510" cy="622510"/>
          </a:xfrm>
          <a:prstGeom prst="rect">
            <a:avLst/>
          </a:prstGeom>
        </p:spPr>
      </p:pic>
    </p:spTree>
    <p:extLst>
      <p:ext uri="{BB962C8B-B14F-4D97-AF65-F5344CB8AC3E}">
        <p14:creationId xmlns:p14="http://schemas.microsoft.com/office/powerpoint/2010/main" val="40685625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1" y="486191"/>
            <a:ext cx="5114925"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932" y="989860"/>
            <a:ext cx="6470886" cy="7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20426" y="1852667"/>
            <a:ext cx="9039117" cy="414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6804941" y="2695206"/>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1" name="TextBox 10"/>
          <p:cNvSpPr txBox="1"/>
          <p:nvPr/>
        </p:nvSpPr>
        <p:spPr>
          <a:xfrm>
            <a:off x="1816964" y="6324600"/>
            <a:ext cx="4968552" cy="196208"/>
          </a:xfrm>
          <a:prstGeom prst="rect">
            <a:avLst/>
          </a:prstGeom>
          <a:noFill/>
        </p:spPr>
        <p:txBody>
          <a:bodyPr wrap="square" rtlCol="0">
            <a:spAutoFit/>
          </a:bodyPr>
          <a:lstStyle/>
          <a:p>
            <a:r>
              <a:rPr lang="en-GB" sz="675" b="1" dirty="0">
                <a:solidFill>
                  <a:srgbClr val="EEECE1">
                    <a:lumMod val="10000"/>
                  </a:srgbClr>
                </a:solidFill>
              </a:rPr>
              <a:t>* All Three Treatment Targets NEW – HbA1c, Blood Pressure and Statins for Combined Prevention of CVD</a:t>
            </a:r>
          </a:p>
        </p:txBody>
      </p:sp>
      <p:sp>
        <p:nvSpPr>
          <p:cNvPr id="12" name="Oval 11"/>
          <p:cNvSpPr/>
          <p:nvPr/>
        </p:nvSpPr>
        <p:spPr>
          <a:xfrm>
            <a:off x="6797543" y="3158325"/>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3" name="Oval 12"/>
          <p:cNvSpPr/>
          <p:nvPr/>
        </p:nvSpPr>
        <p:spPr>
          <a:xfrm>
            <a:off x="6806421" y="3557820"/>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4" name="Oval 13"/>
          <p:cNvSpPr/>
          <p:nvPr/>
        </p:nvSpPr>
        <p:spPr>
          <a:xfrm>
            <a:off x="6797543" y="3957315"/>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5" name="Oval 14"/>
          <p:cNvSpPr/>
          <p:nvPr/>
        </p:nvSpPr>
        <p:spPr>
          <a:xfrm>
            <a:off x="6797543" y="5537540"/>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6" name="Oval 15"/>
          <p:cNvSpPr/>
          <p:nvPr/>
        </p:nvSpPr>
        <p:spPr>
          <a:xfrm>
            <a:off x="9886980" y="2723314"/>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7" name="Oval 16"/>
          <p:cNvSpPr/>
          <p:nvPr/>
        </p:nvSpPr>
        <p:spPr>
          <a:xfrm>
            <a:off x="9879582" y="3186433"/>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8" name="Oval 17"/>
          <p:cNvSpPr/>
          <p:nvPr/>
        </p:nvSpPr>
        <p:spPr>
          <a:xfrm>
            <a:off x="9888460" y="3585928"/>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9" name="Oval 18"/>
          <p:cNvSpPr/>
          <p:nvPr/>
        </p:nvSpPr>
        <p:spPr>
          <a:xfrm>
            <a:off x="9879582" y="3985423"/>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0" name="Oval 19"/>
          <p:cNvSpPr/>
          <p:nvPr/>
        </p:nvSpPr>
        <p:spPr>
          <a:xfrm>
            <a:off x="9879582" y="5565648"/>
            <a:ext cx="448115" cy="3409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Tree>
    <p:extLst>
      <p:ext uri="{BB962C8B-B14F-4D97-AF65-F5344CB8AC3E}">
        <p14:creationId xmlns:p14="http://schemas.microsoft.com/office/powerpoint/2010/main" val="3498505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GB" sz="1800" b="1" dirty="0">
                <a:solidFill>
                  <a:srgbClr val="C00000"/>
                </a:solidFill>
              </a:rPr>
              <a:t>Vitamin D supplementation to prevent acute respiratory tract infections: systematic review and meta-analysis of individual participant data</a:t>
            </a:r>
            <a:br>
              <a:rPr lang="en-GB" sz="1800" b="1" dirty="0">
                <a:solidFill>
                  <a:srgbClr val="C00000"/>
                </a:solidFill>
              </a:rPr>
            </a:br>
            <a:endParaRPr lang="en-GB" sz="1800" dirty="0">
              <a:solidFill>
                <a:srgbClr val="C00000"/>
              </a:solidFill>
            </a:endParaRPr>
          </a:p>
        </p:txBody>
      </p:sp>
      <p:sp>
        <p:nvSpPr>
          <p:cNvPr id="3" name="Content Placeholder 2"/>
          <p:cNvSpPr>
            <a:spLocks noGrp="1"/>
          </p:cNvSpPr>
          <p:nvPr>
            <p:ph idx="1"/>
          </p:nvPr>
        </p:nvSpPr>
        <p:spPr>
          <a:xfrm>
            <a:off x="1981200" y="1295401"/>
            <a:ext cx="8229600" cy="2209799"/>
          </a:xfrm>
        </p:spPr>
        <p:txBody>
          <a:bodyPr>
            <a:normAutofit fontScale="32500" lnSpcReduction="20000"/>
          </a:bodyPr>
          <a:lstStyle/>
          <a:p>
            <a:pPr marL="0" indent="0" fontAlgn="base">
              <a:buNone/>
            </a:pPr>
            <a:r>
              <a:rPr lang="en-GB" sz="6000" b="1" dirty="0"/>
              <a:t>Vitamin D supplements</a:t>
            </a:r>
          </a:p>
          <a:p>
            <a:pPr fontAlgn="base"/>
            <a:r>
              <a:rPr lang="en-GB" sz="6000" b="1" dirty="0"/>
              <a:t>Reduced risk of acute respiratory tract infection </a:t>
            </a:r>
            <a:r>
              <a:rPr lang="en-GB" sz="6000" b="1" dirty="0" err="1"/>
              <a:t>approx</a:t>
            </a:r>
            <a:r>
              <a:rPr lang="en-GB" sz="6000" b="1" dirty="0"/>
              <a:t> 12%: </a:t>
            </a:r>
            <a:r>
              <a:rPr lang="en-GB" sz="6000" dirty="0"/>
              <a:t> adj. OR 0.88, 95% CI 0.81-0.96)</a:t>
            </a:r>
          </a:p>
          <a:p>
            <a:pPr fontAlgn="base"/>
            <a:r>
              <a:rPr lang="en-GB" sz="6000" b="1" dirty="0"/>
              <a:t>Protective effects were stronger  with baseline </a:t>
            </a:r>
            <a:r>
              <a:rPr lang="en-GB" sz="6000" b="1" dirty="0" err="1"/>
              <a:t>Vit</a:t>
            </a:r>
            <a:r>
              <a:rPr lang="en-GB" sz="6000" b="1" dirty="0"/>
              <a:t> D levels &lt;25 </a:t>
            </a:r>
            <a:r>
              <a:rPr lang="en-GB" sz="6000" b="1" dirty="0" err="1"/>
              <a:t>nmol</a:t>
            </a:r>
            <a:r>
              <a:rPr lang="en-GB" sz="6000" b="1" dirty="0"/>
              <a:t> Approx. 42%: </a:t>
            </a:r>
            <a:r>
              <a:rPr lang="en-GB" sz="6000" dirty="0"/>
              <a:t>Adj. OR 0.58, 0.40 to 0.82, </a:t>
            </a:r>
          </a:p>
          <a:p>
            <a:pPr fontAlgn="base"/>
            <a:r>
              <a:rPr lang="en-GB" sz="6000" b="1" dirty="0"/>
              <a:t>Number Needed to Treat, NNT=8</a:t>
            </a:r>
            <a:r>
              <a:rPr lang="en-GB" sz="6000" dirty="0"/>
              <a:t>, 5 to 21). Not statistically significant effect in &gt; 25nmol/L (adj. OR 0.89)</a:t>
            </a:r>
          </a:p>
        </p:txBody>
      </p:sp>
      <p:sp>
        <p:nvSpPr>
          <p:cNvPr id="6" name="Rectangle 5"/>
          <p:cNvSpPr/>
          <p:nvPr/>
        </p:nvSpPr>
        <p:spPr>
          <a:xfrm>
            <a:off x="2057400" y="3429000"/>
            <a:ext cx="7924800" cy="923330"/>
          </a:xfrm>
          <a:prstGeom prst="rect">
            <a:avLst/>
          </a:prstGeom>
        </p:spPr>
        <p:txBody>
          <a:bodyPr wrap="square">
            <a:spAutoFit/>
          </a:bodyPr>
          <a:lstStyle/>
          <a:p>
            <a:pPr defTabSz="914305" fontAlgn="base">
              <a:defRPr/>
            </a:pPr>
            <a:r>
              <a:rPr lang="en-GB" b="1" dirty="0">
                <a:solidFill>
                  <a:prstClr val="black"/>
                </a:solidFill>
              </a:rPr>
              <a:t>Conclusions</a:t>
            </a:r>
            <a:r>
              <a:rPr lang="en-GB" dirty="0">
                <a:solidFill>
                  <a:prstClr val="black"/>
                </a:solidFill>
              </a:rPr>
              <a:t>  </a:t>
            </a:r>
            <a:r>
              <a:rPr lang="en-GB" dirty="0" err="1">
                <a:solidFill>
                  <a:prstClr val="black"/>
                </a:solidFill>
              </a:rPr>
              <a:t>Vit</a:t>
            </a:r>
            <a:r>
              <a:rPr lang="en-GB" dirty="0">
                <a:solidFill>
                  <a:prstClr val="black"/>
                </a:solidFill>
              </a:rPr>
              <a:t> D Supplementation was safe and  protected against Acute Respiratory Tract Infection overall. Patients who were very vitamin D deficient experienced the most benefit.</a:t>
            </a:r>
          </a:p>
        </p:txBody>
      </p:sp>
      <p:sp>
        <p:nvSpPr>
          <p:cNvPr id="4" name="Rectangle 3"/>
          <p:cNvSpPr/>
          <p:nvPr/>
        </p:nvSpPr>
        <p:spPr>
          <a:xfrm>
            <a:off x="5105400" y="6096001"/>
            <a:ext cx="5715000" cy="646331"/>
          </a:xfrm>
          <a:prstGeom prst="rect">
            <a:avLst/>
          </a:prstGeom>
        </p:spPr>
        <p:txBody>
          <a:bodyPr wrap="square">
            <a:spAutoFit/>
          </a:bodyPr>
          <a:lstStyle/>
          <a:p>
            <a:pPr>
              <a:defRPr/>
            </a:pPr>
            <a:r>
              <a:rPr lang="en-GB" sz="1200" dirty="0">
                <a:solidFill>
                  <a:prstClr val="black"/>
                </a:solidFill>
              </a:rPr>
              <a:t>Vitamin D supplementation to prevent acute respiratory tract infections: systematic review and meta-analysis of individual participant data</a:t>
            </a:r>
            <a:br>
              <a:rPr lang="en-GB" sz="1200" dirty="0">
                <a:solidFill>
                  <a:prstClr val="black"/>
                </a:solidFill>
              </a:rPr>
            </a:br>
            <a:r>
              <a:rPr lang="en-GB" sz="1200" i="1" dirty="0">
                <a:solidFill>
                  <a:prstClr val="black"/>
                </a:solidFill>
              </a:rPr>
              <a:t>BMJ</a:t>
            </a:r>
            <a:r>
              <a:rPr lang="en-GB" sz="1200" dirty="0">
                <a:solidFill>
                  <a:prstClr val="black"/>
                </a:solidFill>
              </a:rPr>
              <a:t> 2017; 356 </a:t>
            </a:r>
            <a:r>
              <a:rPr lang="en-GB" sz="1200" dirty="0" err="1">
                <a:solidFill>
                  <a:prstClr val="black"/>
                </a:solidFill>
              </a:rPr>
              <a:t>doi</a:t>
            </a:r>
            <a:r>
              <a:rPr lang="en-GB" sz="1200" dirty="0">
                <a:solidFill>
                  <a:prstClr val="black"/>
                </a:solidFill>
              </a:rPr>
              <a:t>: </a:t>
            </a:r>
            <a:r>
              <a:rPr lang="en-GB" sz="1200" dirty="0">
                <a:solidFill>
                  <a:prstClr val="black"/>
                </a:solidFill>
                <a:hlinkClick r:id="rId2"/>
              </a:rPr>
              <a:t>https://doi.org/10.1136/bmj.i6583</a:t>
            </a:r>
            <a:endParaRPr lang="en-GB" sz="1200" dirty="0">
              <a:solidFill>
                <a:prstClr val="black"/>
              </a:solidFill>
            </a:endParaRPr>
          </a:p>
        </p:txBody>
      </p:sp>
      <p:pic>
        <p:nvPicPr>
          <p:cNvPr id="8" name="Picture 7"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648200"/>
            <a:ext cx="1956564" cy="1100566"/>
          </a:xfrm>
          <a:prstGeom prst="rect">
            <a:avLst/>
          </a:prstGeom>
        </p:spPr>
      </p:pic>
    </p:spTree>
    <p:extLst>
      <p:ext uri="{BB962C8B-B14F-4D97-AF65-F5344CB8AC3E}">
        <p14:creationId xmlns:p14="http://schemas.microsoft.com/office/powerpoint/2010/main" val="3316467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07226" y="304800"/>
            <a:ext cx="3616325" cy="72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371600"/>
            <a:ext cx="887095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067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1" y="228600"/>
            <a:ext cx="3616325" cy="72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1295400"/>
            <a:ext cx="8801100" cy="242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4165600"/>
            <a:ext cx="8832850"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938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411162"/>
          </a:xfrm>
        </p:spPr>
        <p:txBody>
          <a:bodyPr>
            <a:normAutofit fontScale="90000"/>
          </a:bodyPr>
          <a:lstStyle/>
          <a:p>
            <a:r>
              <a:rPr lang="en-GB" sz="2000" b="1" dirty="0">
                <a:solidFill>
                  <a:srgbClr val="C00000"/>
                </a:solidFill>
              </a:rPr>
              <a:t>How to undertake a Remote Diabetes Review- A PCDS Quick Guide</a:t>
            </a:r>
            <a:br>
              <a:rPr lang="en-GB" sz="2000" b="1" dirty="0">
                <a:solidFill>
                  <a:srgbClr val="C00000"/>
                </a:solidFill>
              </a:rPr>
            </a:br>
            <a:r>
              <a:rPr lang="en-GB" sz="2000" dirty="0"/>
              <a:t>Jane Diggle and Pam Brown 2020</a:t>
            </a:r>
          </a:p>
        </p:txBody>
      </p:sp>
      <p:sp>
        <p:nvSpPr>
          <p:cNvPr id="8" name="TextBox 7"/>
          <p:cNvSpPr txBox="1"/>
          <p:nvPr/>
        </p:nvSpPr>
        <p:spPr>
          <a:xfrm>
            <a:off x="6051611" y="2104009"/>
            <a:ext cx="3505200" cy="2246769"/>
          </a:xfrm>
          <a:prstGeom prst="rect">
            <a:avLst/>
          </a:prstGeom>
          <a:noFill/>
        </p:spPr>
        <p:txBody>
          <a:bodyPr wrap="square" rtlCol="0">
            <a:spAutoFit/>
          </a:bodyPr>
          <a:lstStyle/>
          <a:p>
            <a:pPr>
              <a:defRPr/>
            </a:pPr>
            <a:r>
              <a:rPr lang="en-GB" sz="1400" b="1" dirty="0">
                <a:solidFill>
                  <a:srgbClr val="C00000"/>
                </a:solidFill>
              </a:rPr>
              <a:t>Videos and advice on (Diabetes UK mainly)</a:t>
            </a:r>
          </a:p>
          <a:p>
            <a:pPr marL="285750" indent="-285750">
              <a:buFont typeface="Arial" panose="020B0604020202020204" pitchFamily="34" charset="0"/>
              <a:buChar char="•"/>
              <a:defRPr/>
            </a:pPr>
            <a:r>
              <a:rPr lang="en-GB" sz="1400" dirty="0">
                <a:solidFill>
                  <a:prstClr val="black"/>
                </a:solidFill>
              </a:rPr>
              <a:t>Patient Foot Self-examination</a:t>
            </a:r>
          </a:p>
          <a:p>
            <a:pPr marL="285750" indent="-285750">
              <a:buFont typeface="Arial" panose="020B0604020202020204" pitchFamily="34" charset="0"/>
              <a:buChar char="•"/>
              <a:defRPr/>
            </a:pPr>
            <a:r>
              <a:rPr lang="en-GB" sz="1400" dirty="0">
                <a:solidFill>
                  <a:prstClr val="black"/>
                </a:solidFill>
              </a:rPr>
              <a:t>Weight. Waist Circumference</a:t>
            </a:r>
          </a:p>
          <a:p>
            <a:pPr marL="285750" indent="-285750">
              <a:buFont typeface="Arial" panose="020B0604020202020204" pitchFamily="34" charset="0"/>
              <a:buChar char="•"/>
              <a:defRPr/>
            </a:pPr>
            <a:r>
              <a:rPr lang="en-GB" sz="1400" dirty="0">
                <a:solidFill>
                  <a:prstClr val="black"/>
                </a:solidFill>
              </a:rPr>
              <a:t>Self-monitoring blood glucose</a:t>
            </a:r>
          </a:p>
          <a:p>
            <a:pPr marL="285750" indent="-285750">
              <a:buFont typeface="Arial" panose="020B0604020202020204" pitchFamily="34" charset="0"/>
              <a:buChar char="•"/>
              <a:defRPr/>
            </a:pPr>
            <a:r>
              <a:rPr lang="en-GB" sz="1400" dirty="0">
                <a:solidFill>
                  <a:prstClr val="black"/>
                </a:solidFill>
              </a:rPr>
              <a:t>Home BP Monitoring</a:t>
            </a:r>
          </a:p>
          <a:p>
            <a:pPr marL="285750" indent="-285750">
              <a:buFont typeface="Arial" panose="020B0604020202020204" pitchFamily="34" charset="0"/>
              <a:buChar char="•"/>
              <a:defRPr/>
            </a:pPr>
            <a:endParaRPr lang="en-GB" sz="1400" dirty="0">
              <a:solidFill>
                <a:prstClr val="black"/>
              </a:solidFill>
            </a:endParaRPr>
          </a:p>
          <a:p>
            <a:pPr>
              <a:defRPr/>
            </a:pPr>
            <a:r>
              <a:rPr lang="en-GB" sz="1400" b="1" dirty="0">
                <a:solidFill>
                  <a:srgbClr val="C00000"/>
                </a:solidFill>
              </a:rPr>
              <a:t>Healthcare Professionals</a:t>
            </a:r>
          </a:p>
          <a:p>
            <a:pPr marL="285750" indent="-285750">
              <a:buFont typeface="Arial" panose="020B0604020202020204" pitchFamily="34" charset="0"/>
              <a:buChar char="•"/>
              <a:defRPr/>
            </a:pPr>
            <a:r>
              <a:rPr lang="en-GB" sz="1400" dirty="0">
                <a:solidFill>
                  <a:prstClr val="black"/>
                </a:solidFill>
              </a:rPr>
              <a:t>Remote Consultations</a:t>
            </a:r>
          </a:p>
          <a:p>
            <a:pPr marL="285750" indent="-285750">
              <a:buFont typeface="Arial" panose="020B0604020202020204" pitchFamily="34" charset="0"/>
              <a:buChar char="•"/>
              <a:defRPr/>
            </a:pPr>
            <a:r>
              <a:rPr lang="en-GB" sz="1400" dirty="0">
                <a:solidFill>
                  <a:prstClr val="black"/>
                </a:solidFill>
              </a:rPr>
              <a:t>NHS Guidance</a:t>
            </a:r>
          </a:p>
          <a:p>
            <a:pPr marL="285750" indent="-285750">
              <a:buFont typeface="Arial" panose="020B0604020202020204" pitchFamily="34" charset="0"/>
              <a:buChar char="•"/>
              <a:defRPr/>
            </a:pPr>
            <a:r>
              <a:rPr lang="en-GB" sz="1400" dirty="0">
                <a:solidFill>
                  <a:prstClr val="black"/>
                </a:solidFill>
              </a:rPr>
              <a:t>NICE Guidelines</a:t>
            </a:r>
          </a:p>
        </p:txBody>
      </p:sp>
      <p:sp>
        <p:nvSpPr>
          <p:cNvPr id="10" name="TextBox 9"/>
          <p:cNvSpPr txBox="1"/>
          <p:nvPr/>
        </p:nvSpPr>
        <p:spPr>
          <a:xfrm>
            <a:off x="813786" y="792333"/>
            <a:ext cx="4343400" cy="4524315"/>
          </a:xfrm>
          <a:prstGeom prst="rect">
            <a:avLst/>
          </a:prstGeom>
          <a:noFill/>
        </p:spPr>
        <p:txBody>
          <a:bodyPr wrap="square" rtlCol="0">
            <a:spAutoFit/>
          </a:bodyPr>
          <a:lstStyle/>
          <a:p>
            <a:pPr>
              <a:defRPr/>
            </a:pPr>
            <a:r>
              <a:rPr lang="en-GB" sz="1600" b="1" dirty="0">
                <a:solidFill>
                  <a:prstClr val="black"/>
                </a:solidFill>
              </a:rPr>
              <a:t>Prioritise who to review based on </a:t>
            </a:r>
          </a:p>
          <a:p>
            <a:pPr>
              <a:defRPr/>
            </a:pPr>
            <a:r>
              <a:rPr lang="en-GB" sz="1600" b="1" dirty="0">
                <a:solidFill>
                  <a:prstClr val="black"/>
                </a:solidFill>
              </a:rPr>
              <a:t>CVD and COVID-19 risks</a:t>
            </a:r>
          </a:p>
          <a:p>
            <a:pPr>
              <a:defRPr/>
            </a:pPr>
            <a:endParaRPr lang="en-GB" sz="1400" b="1" dirty="0">
              <a:solidFill>
                <a:prstClr val="black"/>
              </a:solidFill>
            </a:endParaRPr>
          </a:p>
          <a:p>
            <a:pPr>
              <a:defRPr/>
            </a:pPr>
            <a:r>
              <a:rPr lang="en-GB" sz="1400" b="1" dirty="0">
                <a:solidFill>
                  <a:srgbClr val="C00000"/>
                </a:solidFill>
              </a:rPr>
              <a:t>Risk Stratification to re-establish Diabetes Care</a:t>
            </a:r>
          </a:p>
          <a:p>
            <a:pPr>
              <a:defRPr/>
            </a:pPr>
            <a:r>
              <a:rPr lang="en-GB" sz="1400" dirty="0">
                <a:solidFill>
                  <a:prstClr val="black"/>
                </a:solidFill>
              </a:rPr>
              <a:t>Searches allow segmentation into manageable-sized cohorts benefitting from early </a:t>
            </a:r>
            <a:r>
              <a:rPr lang="en-GB" sz="1400" dirty="0" smtClean="0">
                <a:solidFill>
                  <a:prstClr val="black"/>
                </a:solidFill>
              </a:rPr>
              <a:t>review</a:t>
            </a:r>
          </a:p>
          <a:p>
            <a:pP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rPr>
              <a:t>High CD Risk: </a:t>
            </a:r>
            <a:r>
              <a:rPr lang="en-GB" sz="1400" dirty="0" err="1">
                <a:solidFill>
                  <a:prstClr val="black"/>
                </a:solidFill>
              </a:rPr>
              <a:t>eg</a:t>
            </a:r>
            <a:r>
              <a:rPr lang="en-GB" sz="1400" dirty="0">
                <a:solidFill>
                  <a:prstClr val="black"/>
                </a:solidFill>
              </a:rPr>
              <a:t> not meeting BP, Lipid, HbA1c NDA or, </a:t>
            </a:r>
            <a:r>
              <a:rPr lang="en-GB" sz="1400" dirty="0" err="1">
                <a:solidFill>
                  <a:prstClr val="black"/>
                </a:solidFill>
              </a:rPr>
              <a:t>QoF</a:t>
            </a:r>
            <a:r>
              <a:rPr lang="en-GB" sz="1400" dirty="0">
                <a:solidFill>
                  <a:prstClr val="black"/>
                </a:solidFill>
              </a:rPr>
              <a:t> targets, those not on statins</a:t>
            </a:r>
          </a:p>
          <a:p>
            <a:pPr marL="285750" indent="-285750">
              <a:buFont typeface="Arial" panose="020B0604020202020204" pitchFamily="34" charset="0"/>
              <a:buChar char="•"/>
              <a:defRPr/>
            </a:pPr>
            <a:r>
              <a:rPr lang="en-GB" sz="1400" dirty="0">
                <a:solidFill>
                  <a:prstClr val="black"/>
                </a:solidFill>
              </a:rPr>
              <a:t>Risk factors for COVID-19 serious morbidity and mortality: Increasing age, BAME, hyperglycaemia, obese</a:t>
            </a:r>
          </a:p>
          <a:p>
            <a:pPr marL="285750" indent="-285750">
              <a:buFont typeface="Arial" panose="020B0604020202020204" pitchFamily="34" charset="0"/>
              <a:buChar char="•"/>
              <a:defRPr/>
            </a:pPr>
            <a:r>
              <a:rPr lang="en-GB" sz="1400" dirty="0">
                <a:solidFill>
                  <a:prstClr val="black"/>
                </a:solidFill>
              </a:rPr>
              <a:t> Previous non-attenders or review overdue</a:t>
            </a:r>
          </a:p>
          <a:p>
            <a:pPr marL="285750" indent="-285750">
              <a:buFont typeface="Arial" panose="020B0604020202020204" pitchFamily="34" charset="0"/>
              <a:buChar char="•"/>
              <a:defRPr/>
            </a:pPr>
            <a:r>
              <a:rPr lang="en-GB" sz="1400" dirty="0">
                <a:solidFill>
                  <a:prstClr val="black"/>
                </a:solidFill>
              </a:rPr>
              <a:t>On drugs increasing risk: insulins, </a:t>
            </a:r>
            <a:r>
              <a:rPr lang="en-GB" sz="1400" dirty="0" err="1">
                <a:solidFill>
                  <a:prstClr val="black"/>
                </a:solidFill>
              </a:rPr>
              <a:t>Sulphonylureas</a:t>
            </a:r>
            <a:r>
              <a:rPr lang="en-GB" sz="1400" dirty="0">
                <a:solidFill>
                  <a:prstClr val="black"/>
                </a:solidFill>
              </a:rPr>
              <a:t>, SGLT2-i</a:t>
            </a:r>
          </a:p>
          <a:p>
            <a:pPr marL="285750" indent="-285750">
              <a:buFont typeface="Arial" panose="020B0604020202020204" pitchFamily="34" charset="0"/>
              <a:buChar char="•"/>
              <a:defRPr/>
            </a:pPr>
            <a:r>
              <a:rPr lang="en-GB" sz="1400" dirty="0">
                <a:solidFill>
                  <a:prstClr val="black"/>
                </a:solidFill>
              </a:rPr>
              <a:t>Recently diagnosed</a:t>
            </a:r>
          </a:p>
          <a:p>
            <a:pPr marL="285750" indent="-285750">
              <a:buFont typeface="Arial" panose="020B0604020202020204" pitchFamily="34" charset="0"/>
              <a:buChar char="•"/>
              <a:defRPr/>
            </a:pPr>
            <a:r>
              <a:rPr lang="en-GB" sz="1400" dirty="0">
                <a:solidFill>
                  <a:prstClr val="black"/>
                </a:solidFill>
              </a:rPr>
              <a:t>Consider referring those with Type 1 diabetes… with poor control to local specialist</a:t>
            </a:r>
          </a:p>
          <a:p>
            <a:pPr marL="285750" indent="-285750">
              <a:buFont typeface="Arial" panose="020B0604020202020204" pitchFamily="34" charset="0"/>
              <a:buChar char="•"/>
              <a:defRPr/>
            </a:pPr>
            <a:endParaRPr lang="en-GB" sz="1400" dirty="0">
              <a:solidFill>
                <a:prstClr val="black"/>
              </a:solidFill>
            </a:endParaRPr>
          </a:p>
          <a:p>
            <a:pPr>
              <a:defRPr/>
            </a:pPr>
            <a:endParaRPr lang="en-GB" dirty="0">
              <a:solidFill>
                <a:prstClr val="black"/>
              </a:solidFill>
            </a:endParaRPr>
          </a:p>
        </p:txBody>
      </p:sp>
      <p:sp>
        <p:nvSpPr>
          <p:cNvPr id="12" name="Rectangle 11"/>
          <p:cNvSpPr/>
          <p:nvPr/>
        </p:nvSpPr>
        <p:spPr>
          <a:xfrm>
            <a:off x="8305800" y="5389602"/>
            <a:ext cx="2667000" cy="553998"/>
          </a:xfrm>
          <a:prstGeom prst="rect">
            <a:avLst/>
          </a:prstGeom>
        </p:spPr>
        <p:txBody>
          <a:bodyPr wrap="square">
            <a:spAutoFit/>
          </a:bodyPr>
          <a:lstStyle/>
          <a:p>
            <a:pPr>
              <a:defRPr/>
            </a:pPr>
            <a:r>
              <a:rPr lang="en-GB" sz="1000" i="1" dirty="0">
                <a:solidFill>
                  <a:prstClr val="black"/>
                </a:solidFill>
              </a:rPr>
              <a:t>Diggle J, Brown P (2020) </a:t>
            </a:r>
          </a:p>
          <a:p>
            <a:pPr>
              <a:defRPr/>
            </a:pPr>
            <a:r>
              <a:rPr lang="en-GB" sz="1000" i="1" dirty="0">
                <a:solidFill>
                  <a:prstClr val="black"/>
                </a:solidFill>
              </a:rPr>
              <a:t>How to undertake a remote diabetes review. </a:t>
            </a:r>
          </a:p>
          <a:p>
            <a:pPr>
              <a:defRPr/>
            </a:pPr>
            <a:r>
              <a:rPr lang="en-GB" sz="1000" i="1" dirty="0">
                <a:solidFill>
                  <a:prstClr val="black"/>
                </a:solidFill>
              </a:rPr>
              <a:t>Diabetes &amp; Primary Care 22: 43-5</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9200" y="6019801"/>
            <a:ext cx="1750142" cy="751103"/>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0600" y="609600"/>
            <a:ext cx="1732936" cy="1107942"/>
          </a:xfrm>
          <a:prstGeom prst="rect">
            <a:avLst/>
          </a:prstGeom>
        </p:spPr>
      </p:pic>
      <p:sp>
        <p:nvSpPr>
          <p:cNvPr id="15" name="Rectangle 14"/>
          <p:cNvSpPr/>
          <p:nvPr/>
        </p:nvSpPr>
        <p:spPr>
          <a:xfrm>
            <a:off x="8670338" y="2057400"/>
            <a:ext cx="1997663" cy="261610"/>
          </a:xfrm>
          <a:prstGeom prst="rect">
            <a:avLst/>
          </a:prstGeom>
        </p:spPr>
        <p:txBody>
          <a:bodyPr wrap="none">
            <a:spAutoFit/>
          </a:bodyPr>
          <a:lstStyle/>
          <a:p>
            <a:pPr>
              <a:defRPr/>
            </a:pPr>
            <a:r>
              <a:rPr lang="en-GB" sz="1100" dirty="0">
                <a:solidFill>
                  <a:prstClr val="black"/>
                </a:solidFill>
              </a:rPr>
              <a:t>https://youtu.be/kauYqodCx6w</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4097" y="5334740"/>
            <a:ext cx="1264445" cy="1310148"/>
          </a:xfrm>
          <a:prstGeom prst="rect">
            <a:avLst/>
          </a:prstGeom>
        </p:spPr>
      </p:pic>
    </p:spTree>
    <p:extLst>
      <p:ext uri="{BB962C8B-B14F-4D97-AF65-F5344CB8AC3E}">
        <p14:creationId xmlns:p14="http://schemas.microsoft.com/office/powerpoint/2010/main" val="3371854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4419600" cy="1143000"/>
          </a:xfrm>
        </p:spPr>
        <p:txBody>
          <a:bodyPr>
            <a:normAutofit/>
          </a:bodyPr>
          <a:lstStyle/>
          <a:p>
            <a:r>
              <a:rPr lang="en-GB" sz="2400" dirty="0"/>
              <a:t>Diabetes UK: Ipswich Touch Test</a:t>
            </a:r>
            <a:br>
              <a:rPr lang="en-GB" sz="2400" dirty="0"/>
            </a:br>
            <a:r>
              <a:rPr lang="en-GB" sz="1400" dirty="0"/>
              <a:t>Designed by Professor Gerry Rayman and the team at Ipswich Hospital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1" y="1143000"/>
            <a:ext cx="1264445" cy="131014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1447800"/>
            <a:ext cx="2971800" cy="47030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8200" y="3124201"/>
            <a:ext cx="1371600" cy="233239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9800" y="228600"/>
            <a:ext cx="4419600" cy="6084220"/>
          </a:xfrm>
          <a:prstGeom prst="rect">
            <a:avLst/>
          </a:prstGeom>
        </p:spPr>
      </p:pic>
    </p:spTree>
    <p:extLst>
      <p:ext uri="{BB962C8B-B14F-4D97-AF65-F5344CB8AC3E}">
        <p14:creationId xmlns:p14="http://schemas.microsoft.com/office/powerpoint/2010/main" val="1833851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FD210729-517E-469B-B30C-8EB6D796F6F5}"/>
              </a:ext>
            </a:extLst>
          </p:cNvPr>
          <p:cNvSpPr txBox="1"/>
          <p:nvPr/>
        </p:nvSpPr>
        <p:spPr>
          <a:xfrm>
            <a:off x="5684128" y="778332"/>
            <a:ext cx="5810036" cy="523220"/>
          </a:xfrm>
          <a:prstGeom prst="rect">
            <a:avLst/>
          </a:prstGeom>
          <a:noFill/>
        </p:spPr>
        <p:txBody>
          <a:bodyPr wrap="square" rtlCol="0">
            <a:spAutoFit/>
          </a:bodyPr>
          <a:lstStyle/>
          <a:p>
            <a:pPr>
              <a:defRPr/>
            </a:pPr>
            <a:r>
              <a:rPr lang="en-GB" sz="2800" b="1" dirty="0" smtClean="0">
                <a:solidFill>
                  <a:prstClr val="black"/>
                </a:solidFill>
              </a:rPr>
              <a:t>Guidelines</a:t>
            </a:r>
            <a:endParaRPr lang="en-GB" sz="2800" b="1" dirty="0">
              <a:solidFill>
                <a:prstClr val="black"/>
              </a:solidFill>
            </a:endParaRPr>
          </a:p>
        </p:txBody>
      </p:sp>
      <p:sp>
        <p:nvSpPr>
          <p:cNvPr id="4" name="AutoShape 2" descr="JBS 2 guidelines: A strategy to prevent CVD in diabe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 name="AutoShape 4" descr="JBS 2 guidelines: A strategy to prevent CVD in diabetes"/>
          <p:cNvSpPr>
            <a:spLocks noChangeAspect="1" noChangeArrowheads="1"/>
          </p:cNvSpPr>
          <p:nvPr/>
        </p:nvSpPr>
        <p:spPr bwMode="auto">
          <a:xfrm>
            <a:off x="-7189793" y="-175837"/>
            <a:ext cx="67907" cy="67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pic>
        <p:nvPicPr>
          <p:cNvPr id="2" name="Picture 1"/>
          <p:cNvPicPr>
            <a:picLocks noChangeAspect="1"/>
          </p:cNvPicPr>
          <p:nvPr/>
        </p:nvPicPr>
        <p:blipFill>
          <a:blip r:embed="rId2"/>
          <a:stretch>
            <a:fillRect/>
          </a:stretch>
        </p:blipFill>
        <p:spPr>
          <a:xfrm>
            <a:off x="645459" y="954930"/>
            <a:ext cx="3990449" cy="5673169"/>
          </a:xfrm>
          <a:prstGeom prst="rect">
            <a:avLst/>
          </a:prstGeom>
          <a:ln w="25400">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5599471" y="2359018"/>
            <a:ext cx="6174658" cy="3018503"/>
          </a:xfrm>
          <a:prstGeom prst="rect">
            <a:avLst/>
          </a:prstGeom>
        </p:spPr>
      </p:pic>
      <p:pic>
        <p:nvPicPr>
          <p:cNvPr id="7" name="Picture Placeholder 5" descr="A close up of a flower&#10;&#10;Description automatically generated">
            <a:extLst>
              <a:ext uri="{FF2B5EF4-FFF2-40B4-BE49-F238E27FC236}">
                <a16:creationId xmlns="" xmlns:a16="http://schemas.microsoft.com/office/drawing/2014/main" id="{D8339F5A-021A-452B-8201-01A95EFA672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250065" y="1561749"/>
            <a:ext cx="921002" cy="699066"/>
          </a:xfrm>
          <a:prstGeom prst="rect">
            <a:avLst/>
          </a:prstGeom>
        </p:spPr>
      </p:pic>
      <p:pic>
        <p:nvPicPr>
          <p:cNvPr id="8" name="Picture 7"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83199" y="5528371"/>
            <a:ext cx="1896534" cy="1066800"/>
          </a:xfrm>
          <a:prstGeom prst="rect">
            <a:avLst/>
          </a:prstGeom>
        </p:spPr>
      </p:pic>
    </p:spTree>
    <p:extLst>
      <p:ext uri="{BB962C8B-B14F-4D97-AF65-F5344CB8AC3E}">
        <p14:creationId xmlns:p14="http://schemas.microsoft.com/office/powerpoint/2010/main" val="2103473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1" y="228600"/>
            <a:ext cx="2730909" cy="987702"/>
          </a:xfrm>
          <a:prstGeom prst="rect">
            <a:avLst/>
          </a:prstGeom>
        </p:spPr>
      </p:pic>
      <p:sp>
        <p:nvSpPr>
          <p:cNvPr id="6" name="Title 1"/>
          <p:cNvSpPr txBox="1">
            <a:spLocks/>
          </p:cNvSpPr>
          <p:nvPr/>
        </p:nvSpPr>
        <p:spPr>
          <a:xfrm>
            <a:off x="5257800" y="152400"/>
            <a:ext cx="4876800" cy="1143000"/>
          </a:xfrm>
          <a:prstGeom prst="rect">
            <a:avLst/>
          </a:prstGeom>
        </p:spPr>
        <p:txBody>
          <a:bodyPr vert="horz" lIns="91430" tIns="45715" rIns="91430" bIns="45715" rtlCol="0" anchor="ctr">
            <a:normAutofit/>
          </a:bodyPr>
          <a:lstStyle>
            <a:lvl1pPr algn="ctr" defTabSz="914305" rtl="0" eaLnBrk="1" latinLnBrk="0" hangingPunct="1">
              <a:spcBef>
                <a:spcPct val="0"/>
              </a:spcBef>
              <a:buNone/>
              <a:defRPr sz="4400" kern="1200">
                <a:solidFill>
                  <a:schemeClr val="tx1"/>
                </a:solidFill>
                <a:latin typeface="+mj-lt"/>
                <a:ea typeface="+mj-ea"/>
                <a:cs typeface="+mj-cs"/>
              </a:defRPr>
            </a:lvl1pPr>
          </a:lstStyle>
          <a:p>
            <a:pPr>
              <a:defRPr/>
            </a:pPr>
            <a:r>
              <a:rPr lang="en-GB" sz="2000" b="1" dirty="0">
                <a:solidFill>
                  <a:srgbClr val="C00000"/>
                </a:solidFill>
              </a:rPr>
              <a:t>Factors Associated with COVID-19 Transmission and Mortality</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1" y="1371600"/>
            <a:ext cx="7981335" cy="4726810"/>
          </a:xfrm>
          <a:prstGeom prst="rect">
            <a:avLst/>
          </a:prstGeom>
          <a:ln w="254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6085" y="6477000"/>
            <a:ext cx="4519749" cy="228600"/>
          </a:xfrm>
          <a:prstGeom prst="rect">
            <a:avLst/>
          </a:prstGeom>
        </p:spPr>
      </p:pic>
    </p:spTree>
    <p:extLst>
      <p:ext uri="{BB962C8B-B14F-4D97-AF65-F5344CB8AC3E}">
        <p14:creationId xmlns:p14="http://schemas.microsoft.com/office/powerpoint/2010/main" val="75818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FD210729-517E-469B-B30C-8EB6D796F6F5}"/>
              </a:ext>
            </a:extLst>
          </p:cNvPr>
          <p:cNvSpPr txBox="1"/>
          <p:nvPr/>
        </p:nvSpPr>
        <p:spPr>
          <a:xfrm>
            <a:off x="7037799" y="742473"/>
            <a:ext cx="5810036" cy="523220"/>
          </a:xfrm>
          <a:prstGeom prst="rect">
            <a:avLst/>
          </a:prstGeom>
          <a:noFill/>
        </p:spPr>
        <p:txBody>
          <a:bodyPr wrap="square" rtlCol="0">
            <a:spAutoFit/>
          </a:bodyPr>
          <a:lstStyle/>
          <a:p>
            <a:pPr>
              <a:defRPr/>
            </a:pPr>
            <a:r>
              <a:rPr lang="en-GB" sz="2800" b="1" dirty="0" smtClean="0">
                <a:solidFill>
                  <a:prstClr val="black"/>
                </a:solidFill>
              </a:rPr>
              <a:t>Guidelines</a:t>
            </a:r>
            <a:endParaRPr lang="en-GB" sz="2800" b="1" dirty="0">
              <a:solidFill>
                <a:prstClr val="black"/>
              </a:solidFill>
            </a:endParaRPr>
          </a:p>
        </p:txBody>
      </p:sp>
      <p:sp>
        <p:nvSpPr>
          <p:cNvPr id="4" name="AutoShape 2" descr="JBS 2 guidelines: A strategy to prevent CVD in diabe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 name="AutoShape 4" descr="JBS 2 guidelines: A strategy to prevent CVD in diabetes"/>
          <p:cNvSpPr>
            <a:spLocks noChangeAspect="1" noChangeArrowheads="1"/>
          </p:cNvSpPr>
          <p:nvPr/>
        </p:nvSpPr>
        <p:spPr bwMode="auto">
          <a:xfrm>
            <a:off x="-7189793" y="-175837"/>
            <a:ext cx="67907" cy="67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pic>
        <p:nvPicPr>
          <p:cNvPr id="2" name="Picture 1"/>
          <p:cNvPicPr>
            <a:picLocks noChangeAspect="1"/>
          </p:cNvPicPr>
          <p:nvPr/>
        </p:nvPicPr>
        <p:blipFill>
          <a:blip r:embed="rId2"/>
          <a:stretch>
            <a:fillRect/>
          </a:stretch>
        </p:blipFill>
        <p:spPr>
          <a:xfrm>
            <a:off x="1416424" y="4827685"/>
            <a:ext cx="1290917" cy="1835280"/>
          </a:xfrm>
          <a:prstGeom prst="rect">
            <a:avLst/>
          </a:prstGeom>
          <a:ln w="28575">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429149" y="705465"/>
            <a:ext cx="5582064" cy="3875500"/>
          </a:xfrm>
          <a:prstGeom prst="rect">
            <a:avLst/>
          </a:prstGeom>
          <a:ln w="28575">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6248401" y="2262831"/>
            <a:ext cx="5357107" cy="3743521"/>
          </a:xfrm>
          <a:prstGeom prst="rect">
            <a:avLst/>
          </a:prstGeom>
          <a:ln w="28575">
            <a:solidFill>
              <a:schemeClr val="tx1"/>
            </a:solidFill>
          </a:ln>
          <a:effectLst>
            <a:outerShdw blurRad="50800" dist="38100" dir="2700000" algn="tl" rotWithShape="0">
              <a:prstClr val="black">
                <a:alpha val="40000"/>
              </a:prstClr>
            </a:outerShdw>
          </a:effectLst>
        </p:spPr>
      </p:pic>
      <p:pic>
        <p:nvPicPr>
          <p:cNvPr id="8" name="Picture 7"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2210" y="5196677"/>
            <a:ext cx="1896534" cy="1066800"/>
          </a:xfrm>
          <a:prstGeom prst="rect">
            <a:avLst/>
          </a:prstGeom>
        </p:spPr>
      </p:pic>
    </p:spTree>
    <p:extLst>
      <p:ext uri="{BB962C8B-B14F-4D97-AF65-F5344CB8AC3E}">
        <p14:creationId xmlns:p14="http://schemas.microsoft.com/office/powerpoint/2010/main" val="4053851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 xmlns:a16="http://schemas.microsoft.com/office/drawing/2014/main" id="{FD210729-517E-469B-B30C-8EB6D796F6F5}"/>
              </a:ext>
            </a:extLst>
          </p:cNvPr>
          <p:cNvSpPr txBox="1"/>
          <p:nvPr/>
        </p:nvSpPr>
        <p:spPr>
          <a:xfrm>
            <a:off x="4536140" y="478674"/>
            <a:ext cx="2698377" cy="954107"/>
          </a:xfrm>
          <a:prstGeom prst="rect">
            <a:avLst/>
          </a:prstGeom>
          <a:noFill/>
        </p:spPr>
        <p:txBody>
          <a:bodyPr wrap="square" rtlCol="0">
            <a:spAutoFit/>
          </a:bodyPr>
          <a:lstStyle/>
          <a:p>
            <a:pPr algn="ctr">
              <a:defRPr/>
            </a:pPr>
            <a:r>
              <a:rPr lang="en-GB" sz="2800" b="1" dirty="0" smtClean="0">
                <a:solidFill>
                  <a:prstClr val="black"/>
                </a:solidFill>
              </a:rPr>
              <a:t>COVID-19 Guidelines</a:t>
            </a:r>
          </a:p>
        </p:txBody>
      </p:sp>
      <p:sp>
        <p:nvSpPr>
          <p:cNvPr id="4" name="AutoShape 2" descr="JBS 2 guidelines: A strategy to prevent CVD in diabe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 name="AutoShape 4" descr="JBS 2 guidelines: A strategy to prevent CVD in diabetes"/>
          <p:cNvSpPr>
            <a:spLocks noChangeAspect="1" noChangeArrowheads="1"/>
          </p:cNvSpPr>
          <p:nvPr/>
        </p:nvSpPr>
        <p:spPr bwMode="auto">
          <a:xfrm>
            <a:off x="-7189793" y="-175837"/>
            <a:ext cx="67907" cy="67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pic>
        <p:nvPicPr>
          <p:cNvPr id="3" name="Picture 2"/>
          <p:cNvPicPr>
            <a:picLocks noChangeAspect="1"/>
          </p:cNvPicPr>
          <p:nvPr/>
        </p:nvPicPr>
        <p:blipFill>
          <a:blip r:embed="rId2"/>
          <a:stretch>
            <a:fillRect/>
          </a:stretch>
        </p:blipFill>
        <p:spPr>
          <a:xfrm>
            <a:off x="195166" y="389518"/>
            <a:ext cx="4300584" cy="2966367"/>
          </a:xfrm>
          <a:prstGeom prst="rect">
            <a:avLst/>
          </a:prstGeom>
          <a:ln w="25400">
            <a:solidFill>
              <a:schemeClr val="tx1"/>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7405142" y="3781366"/>
            <a:ext cx="4059432" cy="2821801"/>
          </a:xfrm>
          <a:prstGeom prst="rect">
            <a:avLst/>
          </a:prstGeom>
          <a:ln w="25400">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343323" y="3927423"/>
            <a:ext cx="4029549" cy="2821898"/>
          </a:xfrm>
          <a:prstGeom prst="rect">
            <a:avLst/>
          </a:prstGeom>
          <a:ln w="25400">
            <a:solidFill>
              <a:schemeClr val="tx1"/>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stretch>
            <a:fillRect/>
          </a:stretch>
        </p:blipFill>
        <p:spPr>
          <a:xfrm>
            <a:off x="7225259" y="222986"/>
            <a:ext cx="4158722" cy="2918621"/>
          </a:xfrm>
          <a:prstGeom prst="rect">
            <a:avLst/>
          </a:prstGeom>
          <a:ln w="25400">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3642757" y="1959652"/>
            <a:ext cx="4465134" cy="2939777"/>
          </a:xfrm>
          <a:prstGeom prst="rect">
            <a:avLst/>
          </a:prstGeom>
          <a:ln w="25400">
            <a:solidFill>
              <a:schemeClr val="tx1"/>
            </a:solidFill>
          </a:ln>
          <a:effectLst>
            <a:outerShdw blurRad="50800" dist="38100" dir="2700000" algn="tl" rotWithShape="0">
              <a:prstClr val="black">
                <a:alpha val="40000"/>
              </a:prstClr>
            </a:outerShdw>
          </a:effectLst>
        </p:spPr>
      </p:pic>
      <p:sp>
        <p:nvSpPr>
          <p:cNvPr id="13" name="TextBox 12">
            <a:extLst>
              <a:ext uri="{FF2B5EF4-FFF2-40B4-BE49-F238E27FC236}">
                <a16:creationId xmlns="" xmlns:a16="http://schemas.microsoft.com/office/drawing/2014/main" id="{FD210729-517E-469B-B30C-8EB6D796F6F5}"/>
              </a:ext>
            </a:extLst>
          </p:cNvPr>
          <p:cNvSpPr txBox="1"/>
          <p:nvPr/>
        </p:nvSpPr>
        <p:spPr>
          <a:xfrm>
            <a:off x="4508720" y="5054784"/>
            <a:ext cx="2806477" cy="646331"/>
          </a:xfrm>
          <a:prstGeom prst="rect">
            <a:avLst/>
          </a:prstGeom>
          <a:noFill/>
        </p:spPr>
        <p:txBody>
          <a:bodyPr wrap="square" rtlCol="0">
            <a:spAutoFit/>
          </a:bodyPr>
          <a:lstStyle/>
          <a:p>
            <a:pPr algn="ctr">
              <a:defRPr/>
            </a:pPr>
            <a:r>
              <a:rPr lang="en-GB" b="1" dirty="0" smtClean="0">
                <a:solidFill>
                  <a:prstClr val="black"/>
                </a:solidFill>
              </a:rPr>
              <a:t>Bengali, Urdu, Gujarati,</a:t>
            </a:r>
          </a:p>
          <a:p>
            <a:pPr algn="ctr">
              <a:defRPr/>
            </a:pPr>
            <a:r>
              <a:rPr lang="en-GB" b="1" dirty="0" smtClean="0">
                <a:solidFill>
                  <a:prstClr val="black"/>
                </a:solidFill>
              </a:rPr>
              <a:t>Hindi, Punjabi </a:t>
            </a:r>
            <a:endParaRPr lang="en-GB" b="1" dirty="0">
              <a:solidFill>
                <a:prstClr val="black"/>
              </a:solidFill>
            </a:endParaRPr>
          </a:p>
        </p:txBody>
      </p:sp>
      <p:pic>
        <p:nvPicPr>
          <p:cNvPr id="14" name="Picture 13"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36776" y="5725595"/>
            <a:ext cx="1710110" cy="961937"/>
          </a:xfrm>
          <a:prstGeom prst="rect">
            <a:avLst/>
          </a:prstGeom>
        </p:spPr>
      </p:pic>
    </p:spTree>
    <p:extLst>
      <p:ext uri="{BB962C8B-B14F-4D97-AF65-F5344CB8AC3E}">
        <p14:creationId xmlns:p14="http://schemas.microsoft.com/office/powerpoint/2010/main" val="407768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349910"/>
            <a:ext cx="8229600" cy="4525963"/>
          </a:xfrm>
        </p:spPr>
        <p:txBody>
          <a:bodyPr/>
          <a:lstStyle/>
          <a:p>
            <a:endParaRPr lang="en-GB" dirty="0" smtClean="0"/>
          </a:p>
          <a:p>
            <a:endParaRPr lang="en-GB" dirty="0"/>
          </a:p>
        </p:txBody>
      </p:sp>
      <p:sp>
        <p:nvSpPr>
          <p:cNvPr id="7" name="Content Placeholder 2"/>
          <p:cNvSpPr txBox="1">
            <a:spLocks/>
          </p:cNvSpPr>
          <p:nvPr/>
        </p:nvSpPr>
        <p:spPr>
          <a:xfrm>
            <a:off x="1752600" y="762001"/>
            <a:ext cx="8610600" cy="37131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GB" sz="1800" b="1" dirty="0">
                <a:solidFill>
                  <a:prstClr val="black"/>
                </a:solidFill>
              </a:rPr>
              <a:t>Key Messages</a:t>
            </a:r>
          </a:p>
          <a:p>
            <a:pPr>
              <a:defRPr/>
            </a:pPr>
            <a:r>
              <a:rPr lang="en-GB" sz="1800" b="1" dirty="0">
                <a:solidFill>
                  <a:srgbClr val="C00000"/>
                </a:solidFill>
              </a:rPr>
              <a:t>Diabetes and COVID-19 mortality: </a:t>
            </a:r>
            <a:r>
              <a:rPr lang="en-GB" sz="1800" dirty="0">
                <a:solidFill>
                  <a:prstClr val="black"/>
                </a:solidFill>
              </a:rPr>
              <a:t>distinct increase in mortality. Adjusted for age, sex, deprivation, ethnicity and region: Type 1 DM x 3.50, Type 2 DM x 2.03.</a:t>
            </a:r>
          </a:p>
          <a:p>
            <a:pPr>
              <a:defRPr/>
            </a:pPr>
            <a:r>
              <a:rPr lang="en-GB" sz="1800" b="1" dirty="0">
                <a:solidFill>
                  <a:srgbClr val="C00000"/>
                </a:solidFill>
              </a:rPr>
              <a:t>Glycaemic control and COVID-19 mortality:</a:t>
            </a:r>
            <a:r>
              <a:rPr lang="en-GB" sz="1800" dirty="0">
                <a:solidFill>
                  <a:prstClr val="black"/>
                </a:solidFill>
              </a:rPr>
              <a:t> Adjusted Hazard ratio of HbA1c &gt; 86 </a:t>
            </a:r>
            <a:r>
              <a:rPr lang="en-GB" sz="1800" dirty="0" err="1">
                <a:solidFill>
                  <a:prstClr val="black"/>
                </a:solidFill>
              </a:rPr>
              <a:t>mmol</a:t>
            </a:r>
            <a:r>
              <a:rPr lang="en-GB" sz="1800" dirty="0">
                <a:solidFill>
                  <a:prstClr val="black"/>
                </a:solidFill>
              </a:rPr>
              <a:t>/</a:t>
            </a:r>
            <a:r>
              <a:rPr lang="en-GB" sz="1800" dirty="0" err="1">
                <a:solidFill>
                  <a:prstClr val="black"/>
                </a:solidFill>
              </a:rPr>
              <a:t>mol</a:t>
            </a:r>
            <a:r>
              <a:rPr lang="en-GB" sz="1800" dirty="0">
                <a:solidFill>
                  <a:prstClr val="black"/>
                </a:solidFill>
              </a:rPr>
              <a:t> </a:t>
            </a:r>
            <a:r>
              <a:rPr lang="en-GB" sz="1800" dirty="0" err="1">
                <a:solidFill>
                  <a:prstClr val="black"/>
                </a:solidFill>
              </a:rPr>
              <a:t>vs</a:t>
            </a:r>
            <a:r>
              <a:rPr lang="en-GB" sz="1800" dirty="0">
                <a:solidFill>
                  <a:prstClr val="black"/>
                </a:solidFill>
              </a:rPr>
              <a:t> HbA1c 48-53 </a:t>
            </a:r>
            <a:r>
              <a:rPr lang="en-GB" sz="1800" dirty="0" err="1">
                <a:solidFill>
                  <a:prstClr val="black"/>
                </a:solidFill>
              </a:rPr>
              <a:t>mmol</a:t>
            </a:r>
            <a:r>
              <a:rPr lang="en-GB" sz="1800" dirty="0">
                <a:solidFill>
                  <a:prstClr val="black"/>
                </a:solidFill>
              </a:rPr>
              <a:t>/</a:t>
            </a:r>
            <a:r>
              <a:rPr lang="en-GB" sz="1800" dirty="0" err="1">
                <a:solidFill>
                  <a:prstClr val="black"/>
                </a:solidFill>
              </a:rPr>
              <a:t>mol</a:t>
            </a:r>
            <a:r>
              <a:rPr lang="en-GB" sz="1800" dirty="0">
                <a:solidFill>
                  <a:prstClr val="black"/>
                </a:solidFill>
              </a:rPr>
              <a:t> was 2.19 for T1 DM, 1.62 for T2 DM. T2 DM significant increase &gt; 58 </a:t>
            </a:r>
            <a:r>
              <a:rPr lang="en-GB" sz="1800" dirty="0" err="1">
                <a:solidFill>
                  <a:prstClr val="black"/>
                </a:solidFill>
              </a:rPr>
              <a:t>mmol</a:t>
            </a:r>
            <a:r>
              <a:rPr lang="en-GB" sz="1800" dirty="0">
                <a:solidFill>
                  <a:prstClr val="black"/>
                </a:solidFill>
              </a:rPr>
              <a:t>/</a:t>
            </a:r>
            <a:r>
              <a:rPr lang="en-GB" sz="1800" dirty="0" err="1">
                <a:solidFill>
                  <a:prstClr val="black"/>
                </a:solidFill>
              </a:rPr>
              <a:t>mol</a:t>
            </a:r>
            <a:endParaRPr lang="en-GB" sz="1800" dirty="0">
              <a:solidFill>
                <a:prstClr val="black"/>
              </a:solidFill>
            </a:endParaRPr>
          </a:p>
          <a:p>
            <a:pPr>
              <a:defRPr/>
            </a:pPr>
            <a:r>
              <a:rPr lang="en-GB" sz="1800" b="1" dirty="0">
                <a:solidFill>
                  <a:srgbClr val="C00000"/>
                </a:solidFill>
              </a:rPr>
              <a:t>“Clinical Phenotype” </a:t>
            </a:r>
            <a:r>
              <a:rPr lang="en-GB" sz="1800" dirty="0">
                <a:solidFill>
                  <a:prstClr val="black"/>
                </a:solidFill>
              </a:rPr>
              <a:t>your Patient: to the appropriate glycaemic control agents that fits, for the outcome desired by the patient, advised by the HCP</a:t>
            </a:r>
          </a:p>
          <a:p>
            <a:pPr>
              <a:defRPr/>
            </a:pPr>
            <a:r>
              <a:rPr lang="en-GB" sz="1800" b="1" dirty="0">
                <a:solidFill>
                  <a:srgbClr val="C00000"/>
                </a:solidFill>
              </a:rPr>
              <a:t>Beyond age and male gender:</a:t>
            </a:r>
          </a:p>
          <a:p>
            <a:pPr lvl="1">
              <a:defRPr/>
            </a:pPr>
            <a:r>
              <a:rPr lang="en-GB" sz="1400" b="1" dirty="0">
                <a:solidFill>
                  <a:srgbClr val="C00000"/>
                </a:solidFill>
              </a:rPr>
              <a:t>Ethnicity &amp; COVID-19 mortality: </a:t>
            </a:r>
            <a:r>
              <a:rPr lang="en-GB" sz="1600" dirty="0">
                <a:solidFill>
                  <a:prstClr val="black"/>
                </a:solidFill>
              </a:rPr>
              <a:t>T1 DM: Black  1.79, Asian 1.68, T2 DM: Black 1.63, Asian* 1.09</a:t>
            </a:r>
          </a:p>
          <a:p>
            <a:pPr lvl="1">
              <a:defRPr/>
            </a:pPr>
            <a:r>
              <a:rPr lang="en-GB" sz="1600" b="1" dirty="0">
                <a:solidFill>
                  <a:srgbClr val="C00000"/>
                </a:solidFill>
              </a:rPr>
              <a:t>Deprivation:  </a:t>
            </a:r>
            <a:r>
              <a:rPr lang="en-GB" sz="1600" dirty="0">
                <a:solidFill>
                  <a:prstClr val="black"/>
                </a:solidFill>
              </a:rPr>
              <a:t>T1 DM: IMD 1,2,3  T2 DM: IMD 1,2,3 </a:t>
            </a:r>
          </a:p>
          <a:p>
            <a:pPr lvl="1">
              <a:defRPr/>
            </a:pPr>
            <a:r>
              <a:rPr lang="en-GB" sz="1600" b="1" dirty="0">
                <a:solidFill>
                  <a:srgbClr val="C00000"/>
                </a:solidFill>
              </a:rPr>
              <a:t>Duration of Diabetes:  </a:t>
            </a:r>
            <a:r>
              <a:rPr lang="en-GB" sz="1600" dirty="0">
                <a:solidFill>
                  <a:prstClr val="black"/>
                </a:solidFill>
              </a:rPr>
              <a:t>Only T2 DM: greater than 15 years </a:t>
            </a:r>
          </a:p>
          <a:p>
            <a:pPr lvl="1">
              <a:defRPr/>
            </a:pPr>
            <a:r>
              <a:rPr lang="en-GB" sz="1600" b="1" dirty="0" err="1">
                <a:solidFill>
                  <a:srgbClr val="C00000"/>
                </a:solidFill>
              </a:rPr>
              <a:t>eGFR</a:t>
            </a:r>
            <a:r>
              <a:rPr lang="en-GB" sz="1600" b="1" dirty="0">
                <a:solidFill>
                  <a:srgbClr val="C00000"/>
                </a:solidFill>
              </a:rPr>
              <a:t>:  </a:t>
            </a:r>
            <a:r>
              <a:rPr lang="en-GB" sz="1600" dirty="0">
                <a:solidFill>
                  <a:prstClr val="black"/>
                </a:solidFill>
              </a:rPr>
              <a:t>Less than 60 for both T1 DM and T2 DM </a:t>
            </a:r>
          </a:p>
          <a:p>
            <a:pPr lvl="1">
              <a:defRPr/>
            </a:pPr>
            <a:r>
              <a:rPr lang="en-GB" sz="1600" b="1" dirty="0">
                <a:solidFill>
                  <a:srgbClr val="C00000"/>
                </a:solidFill>
              </a:rPr>
              <a:t>BMI: </a:t>
            </a:r>
            <a:r>
              <a:rPr lang="en-GB" sz="1600" dirty="0">
                <a:solidFill>
                  <a:prstClr val="black"/>
                </a:solidFill>
              </a:rPr>
              <a:t>T1 DM ≥ 30, T2 DM ≥ 35</a:t>
            </a:r>
          </a:p>
          <a:p>
            <a:pPr>
              <a:defRPr/>
            </a:pPr>
            <a:r>
              <a:rPr lang="en-GB" sz="1800" b="1" dirty="0">
                <a:solidFill>
                  <a:srgbClr val="C00000"/>
                </a:solidFill>
              </a:rPr>
              <a:t>Risk Stratification: </a:t>
            </a:r>
            <a:r>
              <a:rPr lang="en-GB" sz="1800" dirty="0">
                <a:solidFill>
                  <a:prstClr val="black"/>
                </a:solidFill>
              </a:rPr>
              <a:t>could help identify diabetes patients, within a clinical service, that need most urgent intervention where services are stretched and working in different ways due to the COVID-19 Pandemic. </a:t>
            </a:r>
            <a:endParaRPr lang="en-GB" sz="1800" dirty="0" smtClean="0">
              <a:solidFill>
                <a:prstClr val="black"/>
              </a:solidFill>
            </a:endParaRPr>
          </a:p>
          <a:p>
            <a:pPr>
              <a:defRPr/>
            </a:pPr>
            <a:r>
              <a:rPr lang="en-GB" sz="1800" b="1" dirty="0" smtClean="0">
                <a:solidFill>
                  <a:srgbClr val="C00000"/>
                </a:solidFill>
              </a:rPr>
              <a:t>NDA </a:t>
            </a:r>
            <a:r>
              <a:rPr lang="en-GB" sz="1800" b="1" dirty="0">
                <a:solidFill>
                  <a:srgbClr val="C00000"/>
                </a:solidFill>
              </a:rPr>
              <a:t>targets </a:t>
            </a:r>
            <a:r>
              <a:rPr lang="en-GB" sz="1800" dirty="0">
                <a:solidFill>
                  <a:prstClr val="black"/>
                </a:solidFill>
              </a:rPr>
              <a:t>would be a good starting point.</a:t>
            </a:r>
          </a:p>
          <a:p>
            <a:pPr marL="57150" indent="0">
              <a:buFont typeface="Arial" pitchFamily="34" charset="0"/>
              <a:buNone/>
              <a:defRPr/>
            </a:pPr>
            <a:endParaRPr lang="en-GB" sz="2000" dirty="0">
              <a:solidFill>
                <a:prstClr val="black"/>
              </a:solidFill>
            </a:endParaRPr>
          </a:p>
          <a:p>
            <a:pPr lvl="1">
              <a:defRPr/>
            </a:pPr>
            <a:endParaRPr lang="en-GB" sz="1600" dirty="0">
              <a:solidFill>
                <a:prstClr val="black"/>
              </a:solidFill>
            </a:endParaRPr>
          </a:p>
          <a:p>
            <a:pPr lvl="1">
              <a:defRPr/>
            </a:pPr>
            <a:endParaRPr lang="en-GB" sz="1600" dirty="0">
              <a:solidFill>
                <a:prstClr val="black"/>
              </a:solidFill>
            </a:endParaRPr>
          </a:p>
          <a:p>
            <a:pPr lvl="1">
              <a:defRPr/>
            </a:pPr>
            <a:endParaRPr lang="en-GB" sz="1600" dirty="0">
              <a:solidFill>
                <a:prstClr val="black"/>
              </a:solidFill>
            </a:endParaRPr>
          </a:p>
          <a:p>
            <a:pPr lvl="1">
              <a:defRPr/>
            </a:pPr>
            <a:endParaRPr lang="en-GB" sz="1600" dirty="0">
              <a:solidFill>
                <a:prstClr val="black"/>
              </a:solidFill>
            </a:endParaRPr>
          </a:p>
          <a:p>
            <a:pPr lvl="1">
              <a:defRPr/>
            </a:pPr>
            <a:endParaRPr lang="en-GB" sz="1600" dirty="0">
              <a:solidFill>
                <a:prstClr val="black"/>
              </a:solidFill>
            </a:endParaRPr>
          </a:p>
          <a:p>
            <a:pPr>
              <a:defRPr/>
            </a:pPr>
            <a:r>
              <a:rPr lang="en-GB" sz="1800" dirty="0">
                <a:solidFill>
                  <a:prstClr val="black"/>
                </a:solidFill>
              </a:rPr>
              <a:t> </a:t>
            </a:r>
          </a:p>
        </p:txBody>
      </p:sp>
      <p:sp>
        <p:nvSpPr>
          <p:cNvPr id="8" name="Title 1"/>
          <p:cNvSpPr txBox="1">
            <a:spLocks/>
          </p:cNvSpPr>
          <p:nvPr/>
        </p:nvSpPr>
        <p:spPr>
          <a:xfrm>
            <a:off x="1981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GB" sz="2000" b="1" dirty="0">
              <a:solidFill>
                <a:srgbClr val="C00000"/>
              </a:solidFill>
            </a:endParaRPr>
          </a:p>
        </p:txBody>
      </p:sp>
      <p:pic>
        <p:nvPicPr>
          <p:cNvPr id="5" name="Picture 4" descr="A picture containing animal&#10;&#10;Description automatically generated">
            <a:extLst>
              <a:ext uri="{FF2B5EF4-FFF2-40B4-BE49-F238E27FC236}">
                <a16:creationId xmlns="" xmlns:a16="http://schemas.microsoft.com/office/drawing/2014/main" id="{F245F2A0-F42C-47AB-B822-09A6E80A9A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4499" y="5779773"/>
            <a:ext cx="1234122" cy="694193"/>
          </a:xfrm>
          <a:prstGeom prst="rect">
            <a:avLst/>
          </a:prstGeom>
        </p:spPr>
      </p:pic>
      <p:sp>
        <p:nvSpPr>
          <p:cNvPr id="6" name="Title 1"/>
          <p:cNvSpPr txBox="1">
            <a:spLocks/>
          </p:cNvSpPr>
          <p:nvPr/>
        </p:nvSpPr>
        <p:spPr>
          <a:xfrm>
            <a:off x="2267139" y="0"/>
            <a:ext cx="7772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2400" b="1" dirty="0">
                <a:solidFill>
                  <a:srgbClr val="C00000"/>
                </a:solidFill>
              </a:rPr>
              <a:t>Diabetes Care in the Time of COVID-19</a:t>
            </a:r>
            <a:endParaRPr lang="en-GB" sz="2400" b="1" i="1" dirty="0">
              <a:solidFill>
                <a:srgbClr val="C00000"/>
              </a:solidFill>
            </a:endParaRPr>
          </a:p>
        </p:txBody>
      </p:sp>
      <p:sp>
        <p:nvSpPr>
          <p:cNvPr id="2" name="TextBox 1"/>
          <p:cNvSpPr txBox="1"/>
          <p:nvPr/>
        </p:nvSpPr>
        <p:spPr>
          <a:xfrm>
            <a:off x="1752600" y="6400801"/>
            <a:ext cx="3962400" cy="276999"/>
          </a:xfrm>
          <a:prstGeom prst="rect">
            <a:avLst/>
          </a:prstGeom>
          <a:noFill/>
        </p:spPr>
        <p:txBody>
          <a:bodyPr wrap="square" rtlCol="0">
            <a:spAutoFit/>
          </a:bodyPr>
          <a:lstStyle/>
          <a:p>
            <a:pPr>
              <a:defRPr/>
            </a:pPr>
            <a:r>
              <a:rPr lang="en-GB" sz="1200" dirty="0">
                <a:solidFill>
                  <a:prstClr val="black"/>
                </a:solidFill>
              </a:rPr>
              <a:t>*esp. Bangladeshi </a:t>
            </a:r>
            <a:r>
              <a:rPr lang="en-GB" sz="1200" dirty="0" err="1">
                <a:solidFill>
                  <a:prstClr val="black"/>
                </a:solidFill>
              </a:rPr>
              <a:t>popn</a:t>
            </a:r>
            <a:r>
              <a:rPr lang="en-GB" sz="1200" dirty="0">
                <a:solidFill>
                  <a:prstClr val="black"/>
                </a:solidFill>
              </a:rPr>
              <a:t>. PHE Disparities Report 2020</a:t>
            </a:r>
          </a:p>
        </p:txBody>
      </p:sp>
    </p:spTree>
    <p:extLst>
      <p:ext uri="{BB962C8B-B14F-4D97-AF65-F5344CB8AC3E}">
        <p14:creationId xmlns:p14="http://schemas.microsoft.com/office/powerpoint/2010/main" val="571198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057400" y="1600200"/>
          <a:ext cx="8018860" cy="3767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2971801" y="457201"/>
            <a:ext cx="6683765" cy="700577"/>
          </a:xfrm>
          <a:prstGeom prst="rect">
            <a:avLst/>
          </a:prstGeom>
        </p:spPr>
        <p:txBody>
          <a:bodyPr vert="horz" lIns="68580" tIns="34290" rIns="68580" bIns="3429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defRPr/>
            </a:pPr>
            <a:r>
              <a:rPr lang="en-GB" sz="2100" b="1" dirty="0">
                <a:solidFill>
                  <a:srgbClr val="C00000"/>
                </a:solidFill>
              </a:rPr>
              <a:t>Risk Factor Control. Mortality and CVD Outcomes in Patients with Type 2 Diabetes </a:t>
            </a:r>
          </a:p>
        </p:txBody>
      </p:sp>
      <p:sp>
        <p:nvSpPr>
          <p:cNvPr id="4" name="TextBox 3"/>
          <p:cNvSpPr txBox="1"/>
          <p:nvPr/>
        </p:nvSpPr>
        <p:spPr>
          <a:xfrm>
            <a:off x="1632100" y="6172200"/>
            <a:ext cx="1721498" cy="369332"/>
          </a:xfrm>
          <a:prstGeom prst="rect">
            <a:avLst/>
          </a:prstGeom>
          <a:noFill/>
        </p:spPr>
        <p:txBody>
          <a:bodyPr wrap="square" rtlCol="0">
            <a:spAutoFit/>
          </a:bodyPr>
          <a:lstStyle/>
          <a:p>
            <a:pPr defTabSz="342900">
              <a:defRPr/>
            </a:pPr>
            <a:r>
              <a:rPr lang="en-GB" sz="900" b="1" dirty="0" err="1">
                <a:solidFill>
                  <a:prstClr val="black"/>
                </a:solidFill>
              </a:rPr>
              <a:t>Rawshani</a:t>
            </a:r>
            <a:r>
              <a:rPr lang="en-GB" sz="900" b="1" dirty="0">
                <a:solidFill>
                  <a:prstClr val="black"/>
                </a:solidFill>
              </a:rPr>
              <a:t> A et a. NEJM 2018;379:633-644.</a:t>
            </a:r>
          </a:p>
        </p:txBody>
      </p:sp>
      <p:sp>
        <p:nvSpPr>
          <p:cNvPr id="2" name="Rectangle 1"/>
          <p:cNvSpPr/>
          <p:nvPr/>
        </p:nvSpPr>
        <p:spPr>
          <a:xfrm>
            <a:off x="4572000" y="2209800"/>
            <a:ext cx="3048000" cy="1123384"/>
          </a:xfrm>
          <a:prstGeom prst="rect">
            <a:avLst/>
          </a:prstGeom>
          <a:solidFill>
            <a:schemeClr val="accent1">
              <a:tint val="40000"/>
            </a:schemeClr>
          </a:solidFill>
        </p:spPr>
        <p:txBody>
          <a:bodyPr wrap="square">
            <a:spAutoFit/>
          </a:bodyPr>
          <a:lstStyle/>
          <a:p>
            <a:pPr>
              <a:defRPr/>
            </a:pPr>
            <a:r>
              <a:rPr lang="en-GB" sz="1200" b="1" dirty="0">
                <a:solidFill>
                  <a:prstClr val="black"/>
                </a:solidFill>
              </a:rPr>
              <a:t>5 Risk factors: </a:t>
            </a:r>
          </a:p>
          <a:p>
            <a:pPr lvl="1">
              <a:defRPr/>
            </a:pPr>
            <a:r>
              <a:rPr lang="en-GB" sz="1100" b="1" dirty="0">
                <a:solidFill>
                  <a:prstClr val="black"/>
                </a:solidFill>
              </a:rPr>
              <a:t>A: </a:t>
            </a:r>
            <a:r>
              <a:rPr lang="en-GB" sz="1100" b="1" dirty="0">
                <a:solidFill>
                  <a:srgbClr val="C00000"/>
                </a:solidFill>
              </a:rPr>
              <a:t>Current Smoker</a:t>
            </a:r>
          </a:p>
          <a:p>
            <a:pPr lvl="1">
              <a:defRPr/>
            </a:pPr>
            <a:r>
              <a:rPr lang="en-GB" sz="1100" b="1" dirty="0">
                <a:solidFill>
                  <a:prstClr val="black"/>
                </a:solidFill>
              </a:rPr>
              <a:t>B:</a:t>
            </a:r>
            <a:r>
              <a:rPr lang="en-GB" sz="1100" b="1" dirty="0">
                <a:solidFill>
                  <a:srgbClr val="C00000"/>
                </a:solidFill>
              </a:rPr>
              <a:t> BP ≥ 140/80</a:t>
            </a:r>
          </a:p>
          <a:p>
            <a:pPr lvl="1">
              <a:defRPr/>
            </a:pPr>
            <a:r>
              <a:rPr lang="en-GB" sz="1100" b="1" dirty="0">
                <a:solidFill>
                  <a:prstClr val="black"/>
                </a:solidFill>
              </a:rPr>
              <a:t>C:</a:t>
            </a:r>
            <a:r>
              <a:rPr lang="en-GB" sz="1100" b="1" dirty="0">
                <a:solidFill>
                  <a:srgbClr val="C00000"/>
                </a:solidFill>
              </a:rPr>
              <a:t> LDL ≥ 2.5 </a:t>
            </a:r>
            <a:r>
              <a:rPr lang="en-GB" sz="1100" b="1" dirty="0" err="1">
                <a:solidFill>
                  <a:srgbClr val="C00000"/>
                </a:solidFill>
              </a:rPr>
              <a:t>mmol</a:t>
            </a:r>
            <a:r>
              <a:rPr lang="en-GB" sz="1100" b="1" dirty="0">
                <a:solidFill>
                  <a:srgbClr val="C00000"/>
                </a:solidFill>
              </a:rPr>
              <a:t>/l</a:t>
            </a:r>
          </a:p>
          <a:p>
            <a:pPr lvl="1">
              <a:defRPr/>
            </a:pPr>
            <a:r>
              <a:rPr lang="en-GB" sz="1100" b="1" dirty="0">
                <a:solidFill>
                  <a:prstClr val="black"/>
                </a:solidFill>
              </a:rPr>
              <a:t>CKD:</a:t>
            </a:r>
            <a:r>
              <a:rPr lang="en-GB" sz="1100" b="1" dirty="0">
                <a:solidFill>
                  <a:srgbClr val="C00000"/>
                </a:solidFill>
              </a:rPr>
              <a:t> Albuminuria (Micro or Macro)</a:t>
            </a:r>
          </a:p>
          <a:p>
            <a:pPr lvl="1">
              <a:defRPr/>
            </a:pPr>
            <a:r>
              <a:rPr lang="en-GB" sz="1100" b="1" dirty="0">
                <a:solidFill>
                  <a:prstClr val="black"/>
                </a:solidFill>
              </a:rPr>
              <a:t>D: </a:t>
            </a:r>
            <a:r>
              <a:rPr lang="en-GB" sz="1100" b="1" dirty="0">
                <a:solidFill>
                  <a:srgbClr val="C00000"/>
                </a:solidFill>
              </a:rPr>
              <a:t>HbA1c &gt; 53 </a:t>
            </a:r>
            <a:r>
              <a:rPr lang="en-GB" sz="1100" b="1" dirty="0" err="1">
                <a:solidFill>
                  <a:srgbClr val="C00000"/>
                </a:solidFill>
              </a:rPr>
              <a:t>mmol</a:t>
            </a:r>
            <a:r>
              <a:rPr lang="en-GB" sz="1100" b="1" dirty="0">
                <a:solidFill>
                  <a:srgbClr val="C00000"/>
                </a:solidFill>
              </a:rPr>
              <a:t>/</a:t>
            </a:r>
            <a:r>
              <a:rPr lang="en-GB" sz="1100" b="1" dirty="0" err="1">
                <a:solidFill>
                  <a:srgbClr val="C00000"/>
                </a:solidFill>
              </a:rPr>
              <a:t>mol</a:t>
            </a:r>
            <a:r>
              <a:rPr lang="en-GB" sz="1100" b="1" dirty="0">
                <a:solidFill>
                  <a:srgbClr val="C00000"/>
                </a:solidFill>
              </a:rPr>
              <a:t> (7%)</a:t>
            </a:r>
          </a:p>
        </p:txBody>
      </p:sp>
      <p:graphicFrame>
        <p:nvGraphicFramePr>
          <p:cNvPr id="3" name="Table 2"/>
          <p:cNvGraphicFramePr>
            <a:graphicFrameLocks noGrp="1"/>
          </p:cNvGraphicFramePr>
          <p:nvPr/>
        </p:nvGraphicFramePr>
        <p:xfrm>
          <a:off x="8991600" y="1066800"/>
          <a:ext cx="1447800" cy="497740"/>
        </p:xfrm>
        <a:graphic>
          <a:graphicData uri="http://schemas.openxmlformats.org/drawingml/2006/table">
            <a:tbl>
              <a:tblPr firstRow="1" bandRow="1">
                <a:tableStyleId>{5C22544A-7EE6-4342-B048-85BDC9FD1C3A}</a:tableStyleId>
              </a:tblPr>
              <a:tblGrid>
                <a:gridCol w="361950">
                  <a:extLst>
                    <a:ext uri="{9D8B030D-6E8A-4147-A177-3AD203B41FA5}">
                      <a16:colId xmlns="" xmlns:a16="http://schemas.microsoft.com/office/drawing/2014/main" val="1318988592"/>
                    </a:ext>
                  </a:extLst>
                </a:gridCol>
                <a:gridCol w="361950">
                  <a:extLst>
                    <a:ext uri="{9D8B030D-6E8A-4147-A177-3AD203B41FA5}">
                      <a16:colId xmlns="" xmlns:a16="http://schemas.microsoft.com/office/drawing/2014/main" val="658973367"/>
                    </a:ext>
                  </a:extLst>
                </a:gridCol>
                <a:gridCol w="361950">
                  <a:extLst>
                    <a:ext uri="{9D8B030D-6E8A-4147-A177-3AD203B41FA5}">
                      <a16:colId xmlns="" xmlns:a16="http://schemas.microsoft.com/office/drawing/2014/main" val="126261711"/>
                    </a:ext>
                  </a:extLst>
                </a:gridCol>
                <a:gridCol w="361950">
                  <a:extLst>
                    <a:ext uri="{9D8B030D-6E8A-4147-A177-3AD203B41FA5}">
                      <a16:colId xmlns="" xmlns:a16="http://schemas.microsoft.com/office/drawing/2014/main" val="4109082996"/>
                    </a:ext>
                  </a:extLst>
                </a:gridCol>
              </a:tblGrid>
              <a:tr h="208062">
                <a:tc gridSpan="4">
                  <a:txBody>
                    <a:bodyPr/>
                    <a:lstStyle/>
                    <a:p>
                      <a:pPr algn="ctr"/>
                      <a:r>
                        <a:rPr lang="en-GB" sz="1100" dirty="0">
                          <a:solidFill>
                            <a:schemeClr val="tx1"/>
                          </a:solidFill>
                        </a:rPr>
                        <a:t>% increased risk</a:t>
                      </a:r>
                    </a:p>
                  </a:txBody>
                  <a:tcPr>
                    <a:solidFill>
                      <a:schemeClr val="accent4">
                        <a:lumMod val="60000"/>
                        <a:lumOff val="40000"/>
                      </a:schemeClr>
                    </a:solidFill>
                  </a:tcPr>
                </a:tc>
                <a:tc hMerge="1">
                  <a:txBody>
                    <a:bodyPr/>
                    <a:lstStyle/>
                    <a:p>
                      <a:endParaRPr lang="en-GB" dirty="0"/>
                    </a:p>
                  </a:txBody>
                  <a:tcPr>
                    <a:solidFill>
                      <a:schemeClr val="accent4">
                        <a:lumMod val="60000"/>
                        <a:lumOff val="40000"/>
                      </a:schemeClr>
                    </a:solidFill>
                  </a:tcPr>
                </a:tc>
                <a:tc hMerge="1">
                  <a:txBody>
                    <a:bodyPr/>
                    <a:lstStyle/>
                    <a:p>
                      <a:endParaRPr lang="en-GB" dirty="0"/>
                    </a:p>
                  </a:txBody>
                  <a:tcPr>
                    <a:solidFill>
                      <a:schemeClr val="accent4">
                        <a:lumMod val="60000"/>
                        <a:lumOff val="40000"/>
                      </a:schemeClr>
                    </a:solidFill>
                  </a:tcPr>
                </a:tc>
                <a:tc hMerge="1">
                  <a:txBody>
                    <a:bodyPr/>
                    <a:lstStyle/>
                    <a:p>
                      <a:endParaRPr lang="en-GB" dirty="0"/>
                    </a:p>
                  </a:txBody>
                  <a:tcPr>
                    <a:solidFill>
                      <a:schemeClr val="accent4">
                        <a:lumMod val="60000"/>
                        <a:lumOff val="40000"/>
                      </a:schemeClr>
                    </a:solidFill>
                  </a:tcPr>
                </a:tc>
                <a:extLst>
                  <a:ext uri="{0D108BD9-81ED-4DB2-BD59-A6C34878D82A}">
                    <a16:rowId xmlns="" xmlns:a16="http://schemas.microsoft.com/office/drawing/2014/main" val="2615751227"/>
                  </a:ext>
                </a:extLst>
              </a:tr>
              <a:tr h="238660">
                <a:tc>
                  <a:txBody>
                    <a:bodyPr/>
                    <a:lstStyle/>
                    <a:p>
                      <a:pPr algn="ctr"/>
                      <a:r>
                        <a:rPr lang="en-GB" sz="800" dirty="0"/>
                        <a:t>399</a:t>
                      </a:r>
                    </a:p>
                  </a:txBody>
                  <a:tcPr/>
                </a:tc>
                <a:tc>
                  <a:txBody>
                    <a:bodyPr/>
                    <a:lstStyle/>
                    <a:p>
                      <a:pPr algn="ctr"/>
                      <a:r>
                        <a:rPr lang="en-GB" sz="800" dirty="0"/>
                        <a:t>288</a:t>
                      </a:r>
                    </a:p>
                  </a:txBody>
                  <a:tcPr/>
                </a:tc>
                <a:tc>
                  <a:txBody>
                    <a:bodyPr/>
                    <a:lstStyle/>
                    <a:p>
                      <a:pPr algn="ctr"/>
                      <a:r>
                        <a:rPr lang="en-GB" sz="800" dirty="0"/>
                        <a:t>210</a:t>
                      </a:r>
                    </a:p>
                  </a:txBody>
                  <a:tcPr/>
                </a:tc>
                <a:tc>
                  <a:txBody>
                    <a:bodyPr/>
                    <a:lstStyle/>
                    <a:p>
                      <a:pPr algn="ctr"/>
                      <a:r>
                        <a:rPr lang="en-GB" sz="800" dirty="0"/>
                        <a:t>39</a:t>
                      </a:r>
                    </a:p>
                  </a:txBody>
                  <a:tcPr/>
                </a:tc>
                <a:extLst>
                  <a:ext uri="{0D108BD9-81ED-4DB2-BD59-A6C34878D82A}">
                    <a16:rowId xmlns="" xmlns:a16="http://schemas.microsoft.com/office/drawing/2014/main" val="933556095"/>
                  </a:ext>
                </a:extLst>
              </a:tr>
            </a:tbl>
          </a:graphicData>
        </a:graphic>
      </p:graphicFrame>
      <p:sp>
        <p:nvSpPr>
          <p:cNvPr id="5" name="Rectangle 4"/>
          <p:cNvSpPr/>
          <p:nvPr/>
        </p:nvSpPr>
        <p:spPr>
          <a:xfrm>
            <a:off x="4800600" y="5638801"/>
            <a:ext cx="3124200" cy="769441"/>
          </a:xfrm>
          <a:prstGeom prst="rect">
            <a:avLst/>
          </a:prstGeom>
        </p:spPr>
        <p:txBody>
          <a:bodyPr wrap="square">
            <a:spAutoFit/>
          </a:bodyPr>
          <a:lstStyle/>
          <a:p>
            <a:pPr>
              <a:defRPr sz="1862" b="0" i="0" u="none" strike="noStrike" kern="1200" spc="0" baseline="0">
                <a:solidFill>
                  <a:prstClr val="black">
                    <a:lumMod val="65000"/>
                    <a:lumOff val="35000"/>
                  </a:prstClr>
                </a:solidFill>
                <a:latin typeface="+mn-lt"/>
                <a:ea typeface="+mn-ea"/>
                <a:cs typeface="+mn-cs"/>
              </a:defRPr>
            </a:pPr>
            <a:r>
              <a:rPr lang="en-GB" sz="1100" b="1" dirty="0">
                <a:solidFill>
                  <a:prstClr val="black">
                    <a:lumMod val="65000"/>
                    <a:lumOff val="35000"/>
                  </a:prstClr>
                </a:solidFill>
              </a:rPr>
              <a:t>Similar Trends for:</a:t>
            </a:r>
          </a:p>
          <a:p>
            <a:pPr marL="342900" indent="-342900">
              <a:buFont typeface="Arial" panose="020B0604020202020204" pitchFamily="34" charset="0"/>
              <a:buChar char="•"/>
              <a:defRPr sz="1862" b="0" i="0" u="none" strike="noStrike" kern="1200" spc="0" baseline="0">
                <a:solidFill>
                  <a:prstClr val="black">
                    <a:lumMod val="65000"/>
                    <a:lumOff val="35000"/>
                  </a:prstClr>
                </a:solidFill>
                <a:latin typeface="+mn-lt"/>
                <a:ea typeface="+mn-ea"/>
                <a:cs typeface="+mn-cs"/>
              </a:defRPr>
            </a:pPr>
            <a:r>
              <a:rPr lang="en-GB" sz="1100" b="1" dirty="0">
                <a:solidFill>
                  <a:prstClr val="black">
                    <a:lumMod val="65000"/>
                    <a:lumOff val="35000"/>
                  </a:prstClr>
                </a:solidFill>
              </a:rPr>
              <a:t>Excess MI</a:t>
            </a:r>
          </a:p>
          <a:p>
            <a:pPr marL="342900" indent="-342900">
              <a:buFont typeface="Arial" panose="020B0604020202020204" pitchFamily="34" charset="0"/>
              <a:buChar char="•"/>
              <a:defRPr sz="1862" b="0" i="0" u="none" strike="noStrike" kern="1200" spc="0" baseline="0">
                <a:solidFill>
                  <a:prstClr val="black">
                    <a:lumMod val="65000"/>
                    <a:lumOff val="35000"/>
                  </a:prstClr>
                </a:solidFill>
                <a:latin typeface="+mn-lt"/>
                <a:ea typeface="+mn-ea"/>
                <a:cs typeface="+mn-cs"/>
              </a:defRPr>
            </a:pPr>
            <a:r>
              <a:rPr lang="en-GB" sz="1100" b="1" dirty="0">
                <a:solidFill>
                  <a:prstClr val="black">
                    <a:lumMod val="65000"/>
                    <a:lumOff val="35000"/>
                  </a:prstClr>
                </a:solidFill>
              </a:rPr>
              <a:t>Excess Stroke</a:t>
            </a:r>
          </a:p>
          <a:p>
            <a:pPr marL="342900" indent="-342900">
              <a:buFont typeface="Arial" panose="020B0604020202020204" pitchFamily="34" charset="0"/>
              <a:buChar char="•"/>
              <a:defRPr sz="1862" b="0" i="0" u="none" strike="noStrike" kern="1200" spc="0" baseline="0">
                <a:solidFill>
                  <a:prstClr val="black">
                    <a:lumMod val="65000"/>
                    <a:lumOff val="35000"/>
                  </a:prstClr>
                </a:solidFill>
                <a:latin typeface="+mn-lt"/>
                <a:ea typeface="+mn-ea"/>
                <a:cs typeface="+mn-cs"/>
              </a:defRPr>
            </a:pPr>
            <a:r>
              <a:rPr lang="en-GB" sz="1100" b="1" dirty="0">
                <a:solidFill>
                  <a:prstClr val="black">
                    <a:lumMod val="65000"/>
                    <a:lumOff val="35000"/>
                  </a:prstClr>
                </a:solidFill>
              </a:rPr>
              <a:t>Excess Heart Failure</a:t>
            </a:r>
          </a:p>
        </p:txBody>
      </p:sp>
    </p:spTree>
    <p:extLst>
      <p:ext uri="{BB962C8B-B14F-4D97-AF65-F5344CB8AC3E}">
        <p14:creationId xmlns:p14="http://schemas.microsoft.com/office/powerpoint/2010/main" val="3836099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54319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179C42-5C42-43CF-BA7E-DC217330AB03}"/>
              </a:ext>
            </a:extLst>
          </p:cNvPr>
          <p:cNvSpPr>
            <a:spLocks noGrp="1"/>
          </p:cNvSpPr>
          <p:nvPr>
            <p:ph type="title"/>
          </p:nvPr>
        </p:nvSpPr>
        <p:spPr/>
        <p:txBody>
          <a:bodyPr/>
          <a:lstStyle/>
          <a:p>
            <a:r>
              <a:rPr lang="en-GB" dirty="0"/>
              <a:t>Urine ACR tests for diabetes patients are being completed</a:t>
            </a:r>
            <a:br>
              <a:rPr lang="en-GB" dirty="0"/>
            </a:br>
            <a:r>
              <a:rPr lang="en-GB" dirty="0"/>
              <a:t>at low rates compared with other kidney function tests</a:t>
            </a:r>
          </a:p>
        </p:txBody>
      </p:sp>
      <p:sp>
        <p:nvSpPr>
          <p:cNvPr id="3" name="Text Placeholder 2">
            <a:extLst>
              <a:ext uri="{FF2B5EF4-FFF2-40B4-BE49-F238E27FC236}">
                <a16:creationId xmlns="" xmlns:a16="http://schemas.microsoft.com/office/drawing/2014/main" id="{5B80E633-DFD6-4C84-A41D-6418A44686D1}"/>
              </a:ext>
            </a:extLst>
          </p:cNvPr>
          <p:cNvSpPr>
            <a:spLocks noGrp="1"/>
          </p:cNvSpPr>
          <p:nvPr>
            <p:ph type="body" sz="quarter" idx="10"/>
          </p:nvPr>
        </p:nvSpPr>
        <p:spPr>
          <a:xfrm>
            <a:off x="185713" y="6173288"/>
            <a:ext cx="11272179" cy="504557"/>
          </a:xfrm>
        </p:spPr>
        <p:txBody>
          <a:bodyPr/>
          <a:lstStyle/>
          <a:p>
            <a:r>
              <a:rPr lang="en-GB" dirty="0">
                <a:solidFill>
                  <a:schemeClr val="tx1"/>
                </a:solidFill>
              </a:rPr>
              <a:t>NHS Digital. National Diabetes Audit. Report: Care Processes and Treatment Targets, January to December 2019. [Accessed August 2020]. https://digital.nhs.uk/data-and-information/publications/statistical/national-diabetes-audit/national-diabetes-audit-quarterly-report-january-to-december-2019</a:t>
            </a: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r>
              <a:rPr lang="en-GB" dirty="0">
                <a:solidFill>
                  <a:schemeClr val="tx1"/>
                </a:solidFill>
              </a:rPr>
              <a:t>NHS Scotland. Scottish Diabetes Survey 2018. June 2019. [Accessed August 2020]. https://</a:t>
            </a:r>
            <a:r>
              <a:rPr lang="en-GB" dirty="0" err="1">
                <a:solidFill>
                  <a:schemeClr val="tx1"/>
                </a:solidFill>
              </a:rPr>
              <a:t>www.diabetesinscotland.org.uk</a:t>
            </a:r>
            <a:r>
              <a:rPr lang="en-GB" dirty="0">
                <a:solidFill>
                  <a:schemeClr val="tx1"/>
                </a:solidFill>
              </a:rPr>
              <a:t>/</a:t>
            </a:r>
            <a:r>
              <a:rPr lang="en-GB" dirty="0" err="1">
                <a:solidFill>
                  <a:schemeClr val="tx1"/>
                </a:solidFill>
              </a:rPr>
              <a:t>wp</a:t>
            </a:r>
            <a:r>
              <a:rPr lang="en-GB" dirty="0">
                <a:solidFill>
                  <a:schemeClr val="tx1"/>
                </a:solidFill>
              </a:rPr>
              <a:t>-content/uploads/2019/12/Scottish-Diabetes-Survey-2018.pdf</a:t>
            </a:r>
          </a:p>
          <a:p>
            <a:r>
              <a:rPr lang="en-GB" dirty="0">
                <a:solidFill>
                  <a:schemeClr val="tx1"/>
                </a:solidFill>
              </a:rPr>
              <a:t>Nitsch D, et al, on behalf of the National CKD Audit and Quality Improvement Programme in Primary Care, First National CKD Audit Report 2017. [Accessed August 2020]. www.hqip.org.uk/resource/national-chronic-kidney-disease-audit-national-report-part-1</a:t>
            </a:r>
            <a:r>
              <a:rPr lang="en-GB" dirty="0"/>
              <a:t>/#.</a:t>
            </a:r>
            <a:r>
              <a:rPr lang="en-GB" dirty="0" smtClean="0"/>
              <a:t>Xtzgipp7nOQ</a:t>
            </a:r>
            <a:endParaRPr lang="en-GB" dirty="0"/>
          </a:p>
          <a:p>
            <a:endParaRPr lang="en-GB" dirty="0"/>
          </a:p>
        </p:txBody>
      </p:sp>
      <p:sp>
        <p:nvSpPr>
          <p:cNvPr id="4" name="Text Placeholder 3">
            <a:extLst>
              <a:ext uri="{FF2B5EF4-FFF2-40B4-BE49-F238E27FC236}">
                <a16:creationId xmlns="" xmlns:a16="http://schemas.microsoft.com/office/drawing/2014/main" id="{7816F84A-67AD-4763-A228-ED18631DDC6C}"/>
              </a:ext>
            </a:extLst>
          </p:cNvPr>
          <p:cNvSpPr>
            <a:spLocks noGrp="1"/>
          </p:cNvSpPr>
          <p:nvPr>
            <p:ph type="body" sz="quarter" idx="11"/>
          </p:nvPr>
        </p:nvSpPr>
        <p:spPr>
          <a:xfrm>
            <a:off x="0" y="5876925"/>
            <a:ext cx="12192000" cy="252413"/>
          </a:xfrm>
        </p:spPr>
        <p:txBody>
          <a:bodyPr/>
          <a:lstStyle/>
          <a:p>
            <a:r>
              <a:rPr lang="en-GB" dirty="0"/>
              <a:t>*Diabetes type not specified. ACR: albumin/creatinine ratio</a:t>
            </a:r>
            <a:r>
              <a:rPr lang="en-GB"/>
              <a:t>; eGFR</a:t>
            </a:r>
            <a:r>
              <a:rPr lang="en-GB" dirty="0"/>
              <a:t>: estimated glomerular </a:t>
            </a:r>
            <a:r>
              <a:rPr lang="en-GB"/>
              <a:t>filtration rate; CKD: chronic kidney disease.</a:t>
            </a:r>
            <a:endParaRPr lang="en-GB" dirty="0"/>
          </a:p>
        </p:txBody>
      </p:sp>
      <p:sp>
        <p:nvSpPr>
          <p:cNvPr id="13" name="TextBox 12">
            <a:extLst>
              <a:ext uri="{FF2B5EF4-FFF2-40B4-BE49-F238E27FC236}">
                <a16:creationId xmlns="" xmlns:a16="http://schemas.microsoft.com/office/drawing/2014/main" id="{5D0AC75B-E6BE-402B-A891-EDFC2B72ECB7}"/>
              </a:ext>
            </a:extLst>
          </p:cNvPr>
          <p:cNvSpPr txBox="1"/>
          <p:nvPr/>
        </p:nvSpPr>
        <p:spPr>
          <a:xfrm>
            <a:off x="263525" y="1290008"/>
            <a:ext cx="9231493" cy="338554"/>
          </a:xfrm>
          <a:prstGeom prst="rect">
            <a:avLst/>
          </a:prstGeom>
          <a:noFill/>
        </p:spPr>
        <p:txBody>
          <a:bodyPr wrap="square" rtlCol="0">
            <a:spAutoFit/>
          </a:bodyPr>
          <a:lstStyle/>
          <a:p>
            <a:r>
              <a:rPr lang="en-GB" sz="1600" b="1" dirty="0">
                <a:solidFill>
                  <a:prstClr val="black"/>
                </a:solidFill>
              </a:rPr>
              <a:t>UK testing rates for serum creatinine, eGFR and urine albumin</a:t>
            </a:r>
            <a:endParaRPr lang="en-GB" sz="1600" b="1" baseline="30000" dirty="0">
              <a:solidFill>
                <a:prstClr val="black"/>
              </a:solidFill>
            </a:endParaRPr>
          </a:p>
        </p:txBody>
      </p:sp>
      <p:graphicFrame>
        <p:nvGraphicFramePr>
          <p:cNvPr id="7" name="Chart 6">
            <a:extLst>
              <a:ext uri="{FF2B5EF4-FFF2-40B4-BE49-F238E27FC236}">
                <a16:creationId xmlns="" xmlns:a16="http://schemas.microsoft.com/office/drawing/2014/main" id="{2D8E7F9E-9A13-8042-85CC-A26D037D21CB}"/>
              </a:ext>
            </a:extLst>
          </p:cNvPr>
          <p:cNvGraphicFramePr/>
          <p:nvPr>
            <p:extLst/>
          </p:nvPr>
        </p:nvGraphicFramePr>
        <p:xfrm>
          <a:off x="179521" y="1839653"/>
          <a:ext cx="3462054" cy="2525432"/>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 xmlns:a16="http://schemas.microsoft.com/office/drawing/2014/main" id="{5F7E92C1-9046-8242-A354-A2D0EADEDC10}"/>
              </a:ext>
            </a:extLst>
          </p:cNvPr>
          <p:cNvSpPr/>
          <p:nvPr/>
        </p:nvSpPr>
        <p:spPr>
          <a:xfrm>
            <a:off x="1204084" y="4311063"/>
            <a:ext cx="2171912" cy="415498"/>
          </a:xfrm>
          <a:prstGeom prst="rect">
            <a:avLst/>
          </a:prstGeom>
        </p:spPr>
        <p:txBody>
          <a:bodyPr wrap="square">
            <a:spAutoFit/>
          </a:bodyPr>
          <a:lstStyle/>
          <a:p>
            <a:pPr algn="ctr"/>
            <a:r>
              <a:rPr lang="en-GB" sz="1050" dirty="0">
                <a:solidFill>
                  <a:prstClr val="black"/>
                </a:solidFill>
              </a:rPr>
              <a:t>Percentage of T2DM patients tested (Jan – Dec 2019)</a:t>
            </a:r>
            <a:r>
              <a:rPr lang="en-GB" sz="1050" baseline="30000" dirty="0">
                <a:solidFill>
                  <a:prstClr val="black"/>
                </a:solidFill>
              </a:rPr>
              <a:t>1</a:t>
            </a:r>
          </a:p>
        </p:txBody>
      </p:sp>
      <p:sp>
        <p:nvSpPr>
          <p:cNvPr id="10" name="Rectangle 9">
            <a:extLst>
              <a:ext uri="{FF2B5EF4-FFF2-40B4-BE49-F238E27FC236}">
                <a16:creationId xmlns="" xmlns:a16="http://schemas.microsoft.com/office/drawing/2014/main" id="{F44C60F9-15EB-2B46-8792-9E58AFE474BB}"/>
              </a:ext>
            </a:extLst>
          </p:cNvPr>
          <p:cNvSpPr/>
          <p:nvPr/>
        </p:nvSpPr>
        <p:spPr>
          <a:xfrm>
            <a:off x="4270025" y="4149480"/>
            <a:ext cx="1965238" cy="577081"/>
          </a:xfrm>
          <a:prstGeom prst="rect">
            <a:avLst/>
          </a:prstGeom>
        </p:spPr>
        <p:txBody>
          <a:bodyPr wrap="square">
            <a:spAutoFit/>
          </a:bodyPr>
          <a:lstStyle/>
          <a:p>
            <a:pPr algn="ctr"/>
            <a:r>
              <a:rPr lang="en-GB" sz="1050" dirty="0">
                <a:solidFill>
                  <a:prstClr val="black"/>
                </a:solidFill>
              </a:rPr>
              <a:t>Percentage of T2DM patients tested in the previous</a:t>
            </a:r>
            <a:br>
              <a:rPr lang="en-GB" sz="1050" dirty="0">
                <a:solidFill>
                  <a:prstClr val="black"/>
                </a:solidFill>
              </a:rPr>
            </a:br>
            <a:r>
              <a:rPr lang="en-GB" sz="1050" dirty="0">
                <a:solidFill>
                  <a:prstClr val="black"/>
                </a:solidFill>
              </a:rPr>
              <a:t>15 months (2018)</a:t>
            </a:r>
            <a:r>
              <a:rPr lang="en-GB" sz="1050" baseline="30000" dirty="0">
                <a:solidFill>
                  <a:prstClr val="black"/>
                </a:solidFill>
              </a:rPr>
              <a:t>2</a:t>
            </a:r>
          </a:p>
        </p:txBody>
      </p:sp>
      <p:sp>
        <p:nvSpPr>
          <p:cNvPr id="15" name="TextBox 14">
            <a:extLst>
              <a:ext uri="{FF2B5EF4-FFF2-40B4-BE49-F238E27FC236}">
                <a16:creationId xmlns="" xmlns:a16="http://schemas.microsoft.com/office/drawing/2014/main" id="{F87044A4-DB9D-0A4E-90FE-595684FD6AC7}"/>
              </a:ext>
            </a:extLst>
          </p:cNvPr>
          <p:cNvSpPr txBox="1"/>
          <p:nvPr/>
        </p:nvSpPr>
        <p:spPr>
          <a:xfrm>
            <a:off x="3641575" y="2616272"/>
            <a:ext cx="309425" cy="276999"/>
          </a:xfrm>
          <a:prstGeom prst="rect">
            <a:avLst/>
          </a:prstGeom>
          <a:noFill/>
        </p:spPr>
        <p:txBody>
          <a:bodyPr wrap="square" rtlCol="0">
            <a:spAutoFit/>
          </a:bodyPr>
          <a:lstStyle/>
          <a:p>
            <a:r>
              <a:rPr lang="en-GB" sz="1200" dirty="0">
                <a:solidFill>
                  <a:prstClr val="white"/>
                </a:solidFill>
              </a:rPr>
              <a:t>*</a:t>
            </a:r>
          </a:p>
        </p:txBody>
      </p:sp>
      <p:sp>
        <p:nvSpPr>
          <p:cNvPr id="18" name="Rectangle: Rounded Corners 11">
            <a:extLst>
              <a:ext uri="{FF2B5EF4-FFF2-40B4-BE49-F238E27FC236}">
                <a16:creationId xmlns="" xmlns:a16="http://schemas.microsoft.com/office/drawing/2014/main" id="{184D3A30-C137-3C42-9EF6-AD4689F2C4A0}"/>
              </a:ext>
            </a:extLst>
          </p:cNvPr>
          <p:cNvSpPr/>
          <p:nvPr/>
        </p:nvSpPr>
        <p:spPr>
          <a:xfrm>
            <a:off x="9048017" y="1392064"/>
            <a:ext cx="2880457" cy="3267611"/>
          </a:xfrm>
          <a:prstGeom prst="roundRect">
            <a:avLst>
              <a:gd name="adj" fmla="val 424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numCol="1" rtlCol="0" anchor="ctr"/>
          <a:lstStyle/>
          <a:p>
            <a:pPr algn="ctr"/>
            <a:r>
              <a:rPr lang="en-GB" sz="3200" b="1" dirty="0">
                <a:solidFill>
                  <a:prstClr val="white"/>
                </a:solidFill>
              </a:rPr>
              <a:t>38% </a:t>
            </a:r>
            <a:r>
              <a:rPr lang="en-GB" dirty="0">
                <a:solidFill>
                  <a:prstClr val="white"/>
                </a:solidFill>
              </a:rPr>
              <a:t>of T2DM</a:t>
            </a:r>
          </a:p>
          <a:p>
            <a:pPr algn="ctr">
              <a:spcBef>
                <a:spcPts val="300"/>
              </a:spcBef>
            </a:pPr>
            <a:r>
              <a:rPr lang="en-GB" dirty="0">
                <a:solidFill>
                  <a:prstClr val="white"/>
                </a:solidFill>
              </a:rPr>
              <a:t>patients in England and</a:t>
            </a:r>
            <a:br>
              <a:rPr lang="en-GB" dirty="0">
                <a:solidFill>
                  <a:prstClr val="white"/>
                </a:solidFill>
              </a:rPr>
            </a:br>
            <a:r>
              <a:rPr lang="en-GB" sz="2400" b="1" dirty="0" smtClean="0">
                <a:solidFill>
                  <a:prstClr val="white"/>
                </a:solidFill>
              </a:rPr>
              <a:t>haven’t</a:t>
            </a:r>
            <a:r>
              <a:rPr lang="en-GB" dirty="0" smtClean="0">
                <a:solidFill>
                  <a:prstClr val="white"/>
                </a:solidFill>
              </a:rPr>
              <a:t> </a:t>
            </a:r>
            <a:r>
              <a:rPr lang="en-GB" dirty="0">
                <a:solidFill>
                  <a:prstClr val="white"/>
                </a:solidFill>
              </a:rPr>
              <a:t>had</a:t>
            </a:r>
          </a:p>
          <a:p>
            <a:pPr algn="ctr">
              <a:spcBef>
                <a:spcPts val="600"/>
              </a:spcBef>
            </a:pPr>
            <a:r>
              <a:rPr lang="en-GB" dirty="0">
                <a:solidFill>
                  <a:prstClr val="white"/>
                </a:solidFill>
              </a:rPr>
              <a:t>a urine albumin</a:t>
            </a:r>
          </a:p>
          <a:p>
            <a:pPr algn="ctr">
              <a:spcBef>
                <a:spcPts val="600"/>
              </a:spcBef>
            </a:pPr>
            <a:r>
              <a:rPr lang="en-GB" dirty="0">
                <a:solidFill>
                  <a:prstClr val="white"/>
                </a:solidFill>
              </a:rPr>
              <a:t>check within the last</a:t>
            </a:r>
          </a:p>
          <a:p>
            <a:pPr algn="ctr">
              <a:spcBef>
                <a:spcPts val="600"/>
              </a:spcBef>
            </a:pPr>
            <a:r>
              <a:rPr lang="en-GB" dirty="0">
                <a:solidFill>
                  <a:prstClr val="white"/>
                </a:solidFill>
              </a:rPr>
              <a:t>12 – 15 months</a:t>
            </a:r>
            <a:r>
              <a:rPr lang="en-GB" baseline="30000" dirty="0">
                <a:solidFill>
                  <a:prstClr val="white"/>
                </a:solidFill>
              </a:rPr>
              <a:t>1,2</a:t>
            </a:r>
            <a:endParaRPr lang="en-GB" sz="1200" baseline="30000" dirty="0">
              <a:solidFill>
                <a:prstClr val="white"/>
              </a:solidFill>
            </a:endParaRPr>
          </a:p>
        </p:txBody>
      </p:sp>
      <p:sp>
        <p:nvSpPr>
          <p:cNvPr id="19" name="Rectangle: Rounded Corners 11">
            <a:extLst>
              <a:ext uri="{FF2B5EF4-FFF2-40B4-BE49-F238E27FC236}">
                <a16:creationId xmlns="" xmlns:a16="http://schemas.microsoft.com/office/drawing/2014/main" id="{9EB5AC5D-184A-6140-9702-FFAFE66BD381}"/>
              </a:ext>
            </a:extLst>
          </p:cNvPr>
          <p:cNvSpPr/>
          <p:nvPr/>
        </p:nvSpPr>
        <p:spPr>
          <a:xfrm>
            <a:off x="263525" y="5092363"/>
            <a:ext cx="11664951" cy="467624"/>
          </a:xfrm>
          <a:prstGeom prst="roundRect">
            <a:avLst>
              <a:gd name="adj" fmla="val 274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numCol="1" rtlCol="0" anchor="ctr"/>
          <a:lstStyle/>
          <a:p>
            <a:pPr algn="ctr"/>
            <a:r>
              <a:rPr lang="en-GB" dirty="0">
                <a:solidFill>
                  <a:prstClr val="white"/>
                </a:solidFill>
              </a:rPr>
              <a:t>Although reported testing rates vary, these figures show urine albumin testing in the UK is poor</a:t>
            </a:r>
          </a:p>
        </p:txBody>
      </p:sp>
      <p:graphicFrame>
        <p:nvGraphicFramePr>
          <p:cNvPr id="20" name="Chart 19">
            <a:extLst>
              <a:ext uri="{FF2B5EF4-FFF2-40B4-BE49-F238E27FC236}">
                <a16:creationId xmlns="" xmlns:a16="http://schemas.microsoft.com/office/drawing/2014/main" id="{7764389D-E450-2449-B275-F528720D5E1A}"/>
              </a:ext>
            </a:extLst>
          </p:cNvPr>
          <p:cNvGraphicFramePr/>
          <p:nvPr/>
        </p:nvGraphicFramePr>
        <p:xfrm>
          <a:off x="3428234" y="1836272"/>
          <a:ext cx="5619783" cy="2525432"/>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 xmlns:a16="http://schemas.microsoft.com/office/drawing/2014/main" id="{87B88E16-739E-1547-A532-63B1DEB588B9}"/>
              </a:ext>
            </a:extLst>
          </p:cNvPr>
          <p:cNvSpPr/>
          <p:nvPr/>
        </p:nvSpPr>
        <p:spPr>
          <a:xfrm>
            <a:off x="6609211" y="4311063"/>
            <a:ext cx="2171912" cy="415498"/>
          </a:xfrm>
          <a:prstGeom prst="rect">
            <a:avLst/>
          </a:prstGeom>
        </p:spPr>
        <p:txBody>
          <a:bodyPr wrap="square">
            <a:spAutoFit/>
          </a:bodyPr>
          <a:lstStyle/>
          <a:p>
            <a:pPr algn="ctr"/>
            <a:r>
              <a:rPr lang="en-GB" sz="1050" dirty="0">
                <a:solidFill>
                  <a:prstClr val="black"/>
                </a:solidFill>
              </a:rPr>
              <a:t>Percentage of diabetes patients* tested annually (2016)</a:t>
            </a:r>
            <a:r>
              <a:rPr lang="en-GB" sz="1050" baseline="30000" dirty="0">
                <a:solidFill>
                  <a:prstClr val="black"/>
                </a:solidFill>
              </a:rPr>
              <a:t>3</a:t>
            </a:r>
          </a:p>
        </p:txBody>
      </p:sp>
    </p:spTree>
    <p:extLst>
      <p:ext uri="{BB962C8B-B14F-4D97-AF65-F5344CB8AC3E}">
        <p14:creationId xmlns:p14="http://schemas.microsoft.com/office/powerpoint/2010/main" val="678289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3" grpId="0"/>
      <p:bldGraphic spid="7" grpId="0">
        <p:bldAsOne/>
      </p:bldGraphic>
      <p:bldP spid="9" grpId="0"/>
      <p:bldP spid="10" grpId="0"/>
      <p:bldP spid="18" grpId="0" animBg="1"/>
      <p:bldP spid="19" grpId="0" animBg="1"/>
      <p:bldGraphic spid="20" grpId="0">
        <p:bldAsOne/>
      </p:bldGraphic>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17" y="2059964"/>
            <a:ext cx="8817638" cy="3622998"/>
          </a:xfrm>
        </p:spPr>
        <p:txBody>
          <a:bodyPr/>
          <a:lstStyle/>
          <a:p>
            <a:pPr>
              <a:spcBef>
                <a:spcPts val="1800"/>
              </a:spcBef>
            </a:pPr>
            <a:r>
              <a:rPr lang="en-GB" sz="2000" b="1" dirty="0" smtClean="0">
                <a:solidFill>
                  <a:schemeClr val="tx1"/>
                </a:solidFill>
              </a:rPr>
              <a:t>National Diabetes Audit (NDA) and BSOL: </a:t>
            </a:r>
            <a:r>
              <a:rPr lang="en-GB" sz="2000" b="1" i="1" dirty="0" smtClean="0">
                <a:solidFill>
                  <a:schemeClr val="tx1"/>
                </a:solidFill>
              </a:rPr>
              <a:t>main priorities for diabetes care</a:t>
            </a:r>
          </a:p>
          <a:p>
            <a:pPr>
              <a:spcBef>
                <a:spcPts val="1800"/>
              </a:spcBef>
            </a:pPr>
            <a:r>
              <a:rPr lang="en-GB" sz="2400" b="1" dirty="0" smtClean="0">
                <a:solidFill>
                  <a:srgbClr val="C00000"/>
                </a:solidFill>
              </a:rPr>
              <a:t>COVID-19 and the Diabetes Patient: </a:t>
            </a:r>
            <a:r>
              <a:rPr lang="en-GB" sz="2400" b="1" i="1" dirty="0" smtClean="0">
                <a:solidFill>
                  <a:srgbClr val="C00000"/>
                </a:solidFill>
              </a:rPr>
              <a:t>risks for death</a:t>
            </a:r>
          </a:p>
          <a:p>
            <a:pPr>
              <a:spcBef>
                <a:spcPts val="1800"/>
              </a:spcBef>
            </a:pPr>
            <a:r>
              <a:rPr lang="en-GB" sz="2000" b="1" dirty="0" smtClean="0">
                <a:solidFill>
                  <a:schemeClr val="tx1"/>
                </a:solidFill>
              </a:rPr>
              <a:t>Role of SGLT-2- inhibitors: </a:t>
            </a:r>
            <a:r>
              <a:rPr lang="en-GB" sz="2000" b="1" i="1" dirty="0" smtClean="0">
                <a:solidFill>
                  <a:schemeClr val="tx1"/>
                </a:solidFill>
              </a:rPr>
              <a:t>brief review of outcomes for patients</a:t>
            </a:r>
          </a:p>
          <a:p>
            <a:pPr>
              <a:spcBef>
                <a:spcPts val="1800"/>
              </a:spcBef>
            </a:pPr>
            <a:r>
              <a:rPr lang="en-GB" sz="2000" b="1" dirty="0" smtClean="0">
                <a:solidFill>
                  <a:schemeClr val="tx1"/>
                </a:solidFill>
              </a:rPr>
              <a:t>Who to Prioritise in GP Care: </a:t>
            </a:r>
            <a:r>
              <a:rPr lang="en-GB" sz="2000" b="1" i="1" dirty="0" smtClean="0">
                <a:solidFill>
                  <a:schemeClr val="tx1"/>
                </a:solidFill>
              </a:rPr>
              <a:t>Traffic-lights approach </a:t>
            </a:r>
          </a:p>
          <a:p>
            <a:pPr>
              <a:spcBef>
                <a:spcPts val="1800"/>
              </a:spcBef>
            </a:pPr>
            <a:r>
              <a:rPr lang="en-GB" sz="2000" b="1" dirty="0" smtClean="0"/>
              <a:t>Care Planning: </a:t>
            </a:r>
            <a:r>
              <a:rPr lang="en-GB" sz="2000" b="1" i="1" dirty="0" smtClean="0"/>
              <a:t>GP Systems and Care </a:t>
            </a:r>
            <a:endParaRPr lang="en-GB" sz="2000" b="1" i="1" dirty="0" smtClean="0">
              <a:solidFill>
                <a:schemeClr val="tx1"/>
              </a:solidFill>
            </a:endParaRPr>
          </a:p>
          <a:p>
            <a:pPr>
              <a:spcBef>
                <a:spcPts val="1800"/>
              </a:spcBef>
            </a:pPr>
            <a:r>
              <a:rPr lang="en-GB" sz="2000" b="1" dirty="0"/>
              <a:t>Final Remarks and Conclusions: </a:t>
            </a:r>
            <a:r>
              <a:rPr lang="en-GB" sz="2000" b="1" i="1" dirty="0"/>
              <a:t>Questions and Comments</a:t>
            </a:r>
          </a:p>
          <a:p>
            <a:pPr>
              <a:spcBef>
                <a:spcPts val="1800"/>
              </a:spcBef>
            </a:pPr>
            <a:endParaRPr lang="en-GB" sz="2000" b="1" dirty="0">
              <a:solidFill>
                <a:schemeClr val="tx1"/>
              </a:solidFill>
            </a:endParaRPr>
          </a:p>
        </p:txBody>
      </p:sp>
      <p:sp>
        <p:nvSpPr>
          <p:cNvPr id="5" name="TextBox 4"/>
          <p:cNvSpPr txBox="1"/>
          <p:nvPr/>
        </p:nvSpPr>
        <p:spPr>
          <a:xfrm>
            <a:off x="7088154" y="4491136"/>
            <a:ext cx="4962007" cy="1938992"/>
          </a:xfrm>
          <a:prstGeom prst="rect">
            <a:avLst/>
          </a:prstGeom>
          <a:noFill/>
          <a:ln w="25400">
            <a:solidFill>
              <a:schemeClr val="tx1"/>
            </a:solidFill>
          </a:ln>
          <a:effectLst>
            <a:outerShdw blurRad="76200" dir="13500000" sy="23000" kx="1200000" algn="br" rotWithShape="0">
              <a:prstClr val="black">
                <a:alpha val="20000"/>
              </a:prstClr>
            </a:outerShdw>
          </a:effectLst>
        </p:spPr>
        <p:txBody>
          <a:bodyPr wrap="square" rtlCol="0">
            <a:spAutoFit/>
          </a:bodyPr>
          <a:lstStyle/>
          <a:p>
            <a:pPr>
              <a:defRPr/>
            </a:pPr>
            <a:r>
              <a:rPr lang="en-GB" b="1" dirty="0">
                <a:solidFill>
                  <a:srgbClr val="C00000"/>
                </a:solidFill>
              </a:rPr>
              <a:t>Educational Objectives- </a:t>
            </a:r>
            <a:r>
              <a:rPr lang="en-GB" sz="1600" b="1" i="1" dirty="0">
                <a:solidFill>
                  <a:srgbClr val="C00000"/>
                </a:solidFill>
              </a:rPr>
              <a:t>to facilitate you to</a:t>
            </a:r>
          </a:p>
          <a:p>
            <a:pPr marL="285750" indent="-285750">
              <a:buFont typeface="Arial" panose="020B0604020202020204" pitchFamily="34" charset="0"/>
              <a:buChar char="•"/>
              <a:defRPr/>
            </a:pPr>
            <a:r>
              <a:rPr lang="en-GB" sz="1400" b="1" dirty="0">
                <a:solidFill>
                  <a:prstClr val="black"/>
                </a:solidFill>
              </a:rPr>
              <a:t>Be Informed of key statistics in relation to </a:t>
            </a:r>
            <a:r>
              <a:rPr lang="en-GB" sz="1400" b="1" dirty="0" smtClean="0">
                <a:solidFill>
                  <a:prstClr val="black"/>
                </a:solidFill>
              </a:rPr>
              <a:t>the local NDA</a:t>
            </a:r>
          </a:p>
          <a:p>
            <a:pPr marL="285750" indent="-285750">
              <a:buFont typeface="Arial" panose="020B0604020202020204" pitchFamily="34" charset="0"/>
              <a:buChar char="•"/>
              <a:defRPr/>
            </a:pPr>
            <a:r>
              <a:rPr lang="en-GB" sz="1400" b="1" dirty="0" smtClean="0">
                <a:solidFill>
                  <a:prstClr val="black"/>
                </a:solidFill>
              </a:rPr>
              <a:t>Learn of COVID-19 risk factors for death</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 informed of outcomes that can accrue from SGLT2-I Rx</a:t>
            </a:r>
            <a:endParaRPr lang="en-GB" sz="1400" b="1" dirty="0">
              <a:solidFill>
                <a:prstClr val="black"/>
              </a:solidFill>
            </a:endParaRPr>
          </a:p>
          <a:p>
            <a:pPr marL="285750" indent="-285750">
              <a:buFont typeface="Arial" panose="020B0604020202020204" pitchFamily="34" charset="0"/>
              <a:buChar char="•"/>
              <a:defRPr/>
            </a:pPr>
            <a:r>
              <a:rPr lang="en-GB" sz="1400" b="1" dirty="0" smtClean="0">
                <a:solidFill>
                  <a:prstClr val="black"/>
                </a:solidFill>
              </a:rPr>
              <a:t>Become convinced of care planning in Diabetes Care</a:t>
            </a:r>
          </a:p>
          <a:p>
            <a:pPr marL="285750" indent="-285750">
              <a:buFont typeface="Arial" panose="020B0604020202020204" pitchFamily="34" charset="0"/>
              <a:buChar char="•"/>
              <a:defRPr/>
            </a:pPr>
            <a:r>
              <a:rPr lang="en-GB" sz="1400" b="1" dirty="0" smtClean="0">
                <a:solidFill>
                  <a:prstClr val="black"/>
                </a:solidFill>
              </a:rPr>
              <a:t>Ask </a:t>
            </a:r>
            <a:r>
              <a:rPr lang="en-GB" sz="1400" b="1" dirty="0">
                <a:solidFill>
                  <a:prstClr val="black"/>
                </a:solidFill>
              </a:rPr>
              <a:t>awkward questions</a:t>
            </a:r>
          </a:p>
          <a:p>
            <a:pPr marL="285750" indent="-285750">
              <a:buFont typeface="Arial" panose="020B0604020202020204" pitchFamily="34" charset="0"/>
              <a:buChar char="•"/>
              <a:defRPr/>
            </a:pPr>
            <a:r>
              <a:rPr lang="en-GB" sz="1400" b="1" dirty="0" smtClean="0">
                <a:solidFill>
                  <a:prstClr val="black"/>
                </a:solidFill>
              </a:rPr>
              <a:t>Reflect on how you can change practice…..?</a:t>
            </a:r>
            <a:endParaRPr lang="en-GB" sz="1400" b="1" dirty="0">
              <a:solidFill>
                <a:prstClr val="black"/>
              </a:solidFill>
            </a:endParaRPr>
          </a:p>
          <a:p>
            <a:pPr marL="285750" indent="-285750">
              <a:buFont typeface="Arial" panose="020B0604020202020204" pitchFamily="34" charset="0"/>
              <a:buChar char="•"/>
              <a:defRPr/>
            </a:pPr>
            <a:endParaRPr lang="en-GB" dirty="0">
              <a:solidFill>
                <a:prstClr val="black"/>
              </a:solidFill>
            </a:endParaRPr>
          </a:p>
        </p:txBody>
      </p:sp>
      <p:pic>
        <p:nvPicPr>
          <p:cNvPr id="6" name="Picture 3" descr="\\gehfile2\users\patelv\Desktop\Jonathan National Diabetes\mustar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2309" y="2992016"/>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ehfile2\users\patelv\Desktop\3D_medical_animation_coronavirus_structur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7625" y="5586798"/>
            <a:ext cx="2110622" cy="1187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ehfile2\users\patelv\Desktop\breath_AF-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273" y="783795"/>
            <a:ext cx="1517331" cy="97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0.gstatic.com/images?q=tbn%3AANd9GcQHT4-wU995Nipvr5FmxtA3hf1SecrQPsVilVS_Iy4nraxioFyUcgw3tcEpAvPRmXdkhYqhd67t&amp;usqp=CA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4767" y="5322765"/>
            <a:ext cx="1309823" cy="1535235"/>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2062521" y="912499"/>
            <a:ext cx="7772400" cy="912000"/>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smtClean="0">
                <a:solidFill>
                  <a:srgbClr val="C00000"/>
                </a:solidFill>
              </a:rPr>
              <a:t>Diabetes Care in the time of COVID- 19 </a:t>
            </a:r>
            <a:endParaRPr lang="en-GB" sz="3600" b="1" dirty="0">
              <a:solidFill>
                <a:srgbClr val="C00000"/>
              </a:solidFill>
            </a:endParaRP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189113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31" y="740229"/>
            <a:ext cx="5029200" cy="1143000"/>
          </a:xfrm>
        </p:spPr>
        <p:txBody>
          <a:bodyPr>
            <a:normAutofit/>
          </a:bodyPr>
          <a:lstStyle/>
          <a:p>
            <a:r>
              <a:rPr lang="en-GB" sz="3600" dirty="0">
                <a:solidFill>
                  <a:srgbClr val="C00000"/>
                </a:solidFill>
              </a:rPr>
              <a:t>Introduction to the Virus</a:t>
            </a:r>
          </a:p>
        </p:txBody>
      </p:sp>
      <p:sp>
        <p:nvSpPr>
          <p:cNvPr id="3" name="Content Placeholder 2"/>
          <p:cNvSpPr>
            <a:spLocks noGrp="1"/>
          </p:cNvSpPr>
          <p:nvPr>
            <p:ph idx="1"/>
          </p:nvPr>
        </p:nvSpPr>
        <p:spPr>
          <a:xfrm>
            <a:off x="671803" y="1897224"/>
            <a:ext cx="8686801" cy="5104646"/>
          </a:xfrm>
        </p:spPr>
        <p:txBody>
          <a:bodyPr>
            <a:normAutofit/>
          </a:bodyPr>
          <a:lstStyle/>
          <a:p>
            <a:pPr>
              <a:spcBef>
                <a:spcPts val="0"/>
              </a:spcBef>
            </a:pPr>
            <a:r>
              <a:rPr lang="en-GB" sz="1800" b="1" dirty="0">
                <a:solidFill>
                  <a:srgbClr val="C00000"/>
                </a:solidFill>
              </a:rPr>
              <a:t>COVID-19 Pandemic: </a:t>
            </a:r>
            <a:r>
              <a:rPr lang="en-GB" sz="1800" dirty="0" smtClean="0">
                <a:solidFill>
                  <a:prstClr val="black"/>
                </a:solidFill>
              </a:rPr>
              <a:t>One </a:t>
            </a:r>
            <a:r>
              <a:rPr lang="en-GB" sz="1800" dirty="0">
                <a:solidFill>
                  <a:prstClr val="black"/>
                </a:solidFill>
              </a:rPr>
              <a:t>of the most serious new </a:t>
            </a:r>
            <a:r>
              <a:rPr lang="en-GB" sz="1800" dirty="0" smtClean="0">
                <a:solidFill>
                  <a:prstClr val="black"/>
                </a:solidFill>
              </a:rPr>
              <a:t>health threats in </a:t>
            </a:r>
            <a:r>
              <a:rPr lang="en-GB" sz="1800" dirty="0">
                <a:solidFill>
                  <a:prstClr val="black"/>
                </a:solidFill>
              </a:rPr>
              <a:t>the modern history of humanity. Its propensity for rapid transmission has lead to </a:t>
            </a:r>
            <a:r>
              <a:rPr lang="en-GB" sz="1800" dirty="0" smtClean="0">
                <a:solidFill>
                  <a:prstClr val="black"/>
                </a:solidFill>
              </a:rPr>
              <a:t>33 million diagnosed </a:t>
            </a:r>
            <a:r>
              <a:rPr lang="en-GB" sz="1800" dirty="0">
                <a:solidFill>
                  <a:prstClr val="black"/>
                </a:solidFill>
              </a:rPr>
              <a:t>cases and </a:t>
            </a:r>
            <a:r>
              <a:rPr lang="en-GB" sz="1800" dirty="0" smtClean="0">
                <a:solidFill>
                  <a:prstClr val="black"/>
                </a:solidFill>
              </a:rPr>
              <a:t>as of yesterday over a Million- 1 000 000 deaths </a:t>
            </a:r>
            <a:r>
              <a:rPr lang="en-GB" sz="1800" dirty="0">
                <a:solidFill>
                  <a:prstClr val="black"/>
                </a:solidFill>
              </a:rPr>
              <a:t>globally within a few </a:t>
            </a:r>
            <a:r>
              <a:rPr lang="en-GB" sz="1800" dirty="0" smtClean="0">
                <a:solidFill>
                  <a:prstClr val="black"/>
                </a:solidFill>
              </a:rPr>
              <a:t>months</a:t>
            </a:r>
            <a:endParaRPr lang="en-GB" sz="1800" b="1" dirty="0" smtClean="0">
              <a:solidFill>
                <a:srgbClr val="C00000"/>
              </a:solidFill>
            </a:endParaRPr>
          </a:p>
          <a:p>
            <a:pPr>
              <a:spcBef>
                <a:spcPts val="0"/>
              </a:spcBef>
            </a:pPr>
            <a:r>
              <a:rPr lang="en-GB" sz="1800" b="1" dirty="0" smtClean="0">
                <a:solidFill>
                  <a:srgbClr val="C00000"/>
                </a:solidFill>
              </a:rPr>
              <a:t>COVID-19</a:t>
            </a:r>
            <a:r>
              <a:rPr lang="en-GB" sz="1800" dirty="0" smtClean="0">
                <a:solidFill>
                  <a:srgbClr val="C00000"/>
                </a:solidFill>
              </a:rPr>
              <a:t> </a:t>
            </a:r>
            <a:r>
              <a:rPr lang="en-GB" sz="1800" dirty="0"/>
              <a:t>is caused by SARS-CoV-2, a Beta-coronavirus closely related to the SARS virus. Approx. 0.100 µm diameter</a:t>
            </a:r>
          </a:p>
          <a:p>
            <a:pPr>
              <a:spcBef>
                <a:spcPts val="0"/>
              </a:spcBef>
            </a:pPr>
            <a:r>
              <a:rPr lang="en-GB" sz="1800" b="1" dirty="0">
                <a:solidFill>
                  <a:srgbClr val="C00000"/>
                </a:solidFill>
              </a:rPr>
              <a:t>Transmission: </a:t>
            </a:r>
            <a:r>
              <a:rPr lang="en-GB" sz="1800" dirty="0"/>
              <a:t>Respiratory, </a:t>
            </a:r>
            <a:r>
              <a:rPr lang="en-GB" sz="1800" dirty="0" err="1"/>
              <a:t>Naso</a:t>
            </a:r>
            <a:r>
              <a:rPr lang="en-GB" sz="1800" dirty="0"/>
              <a:t>-pharyngeal and </a:t>
            </a:r>
            <a:r>
              <a:rPr lang="en-GB" sz="1800" dirty="0" smtClean="0"/>
              <a:t>Speech </a:t>
            </a:r>
            <a:r>
              <a:rPr lang="en-GB" sz="1800" dirty="0"/>
              <a:t>droplets by direct inoculation via touching of fomites or breathing in such droplets. Asymptomatic carriage.</a:t>
            </a:r>
          </a:p>
          <a:p>
            <a:pPr>
              <a:spcBef>
                <a:spcPts val="0"/>
              </a:spcBef>
            </a:pPr>
            <a:r>
              <a:rPr lang="en-GB" sz="1800" b="1" dirty="0">
                <a:solidFill>
                  <a:srgbClr val="C00000"/>
                </a:solidFill>
              </a:rPr>
              <a:t>Infectious dose </a:t>
            </a:r>
            <a:r>
              <a:rPr lang="en-GB" sz="1800" dirty="0"/>
              <a:t>? Hundreds to thousands ? Chinese study 50000 particles. One mustard seed, 1 mm across, </a:t>
            </a:r>
            <a:r>
              <a:rPr lang="en-GB" sz="1800" b="1" dirty="0">
                <a:solidFill>
                  <a:srgbClr val="C00000"/>
                </a:solidFill>
              </a:rPr>
              <a:t>524 Billion virus capacity</a:t>
            </a:r>
            <a:r>
              <a:rPr lang="en-GB" sz="1800" dirty="0"/>
              <a:t>. 20 µm droplet: 4,189,000 minus dilution, 500 µm  droplet: 65,400,000,000</a:t>
            </a:r>
          </a:p>
          <a:p>
            <a:endParaRPr lang="en-GB" dirty="0"/>
          </a:p>
        </p:txBody>
      </p:sp>
      <p:pic>
        <p:nvPicPr>
          <p:cNvPr id="1026" name="Picture 2" descr="\\gehfile2\users\patelv\Desktop\Jonathan National Diabetes\nejmc2007800_f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00118" y="1785257"/>
            <a:ext cx="211684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ehfile2\users\patelv\Desktop\Jonathan National Diabetes\musta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82211" y="696686"/>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39131" y="6013593"/>
            <a:ext cx="1964440" cy="584775"/>
          </a:xfrm>
          <a:prstGeom prst="rect">
            <a:avLst/>
          </a:prstGeom>
          <a:noFill/>
        </p:spPr>
        <p:txBody>
          <a:bodyPr wrap="square" rtlCol="0">
            <a:spAutoFit/>
          </a:bodyPr>
          <a:lstStyle/>
          <a:p>
            <a:pPr algn="ctr">
              <a:defRPr/>
            </a:pPr>
            <a:r>
              <a:rPr lang="en-GB" sz="1600" b="1" dirty="0">
                <a:solidFill>
                  <a:prstClr val="black"/>
                </a:solidFill>
              </a:rPr>
              <a:t>Speech Droplets</a:t>
            </a:r>
          </a:p>
          <a:p>
            <a:pPr algn="ctr">
              <a:defRPr/>
            </a:pPr>
            <a:r>
              <a:rPr lang="en-GB" sz="1600" dirty="0">
                <a:solidFill>
                  <a:prstClr val="black"/>
                </a:solidFill>
              </a:rPr>
              <a:t>“Stay Heal</a:t>
            </a:r>
            <a:r>
              <a:rPr lang="en-GB" sz="1600" b="1" dirty="0">
                <a:solidFill>
                  <a:srgbClr val="C00000"/>
                </a:solidFill>
              </a:rPr>
              <a:t>th</a:t>
            </a:r>
            <a:r>
              <a:rPr lang="en-GB" sz="1600" dirty="0">
                <a:solidFill>
                  <a:prstClr val="black"/>
                </a:solidFill>
              </a:rPr>
              <a:t>y”</a:t>
            </a:r>
          </a:p>
        </p:txBody>
      </p:sp>
      <p:sp>
        <p:nvSpPr>
          <p:cNvPr id="8" name="Rectangle 7"/>
          <p:cNvSpPr/>
          <p:nvPr/>
        </p:nvSpPr>
        <p:spPr>
          <a:xfrm>
            <a:off x="5730551" y="6262454"/>
            <a:ext cx="4572000" cy="415498"/>
          </a:xfrm>
          <a:prstGeom prst="rect">
            <a:avLst/>
          </a:prstGeom>
        </p:spPr>
        <p:txBody>
          <a:bodyPr>
            <a:spAutoFit/>
          </a:bodyPr>
          <a:lstStyle/>
          <a:p>
            <a:pPr>
              <a:defRPr/>
            </a:pPr>
            <a:r>
              <a:rPr lang="en-GB" sz="1050" b="1" dirty="0">
                <a:solidFill>
                  <a:prstClr val="black"/>
                </a:solidFill>
                <a:hlinkClick r:id="rId4"/>
              </a:rPr>
              <a:t>Visualizing Speech-Generated Oral Fluid Droplets with Laser Light Scattering </a:t>
            </a:r>
            <a:r>
              <a:rPr lang="en-GB" sz="1050" b="1" dirty="0">
                <a:solidFill>
                  <a:prstClr val="black"/>
                </a:solidFill>
              </a:rPr>
              <a:t>: </a:t>
            </a:r>
            <a:r>
              <a:rPr lang="en-GB" sz="1050" dirty="0" err="1">
                <a:solidFill>
                  <a:prstClr val="black"/>
                </a:solidFill>
              </a:rPr>
              <a:t>Anfinrud</a:t>
            </a:r>
            <a:r>
              <a:rPr lang="en-GB" sz="1050" dirty="0">
                <a:solidFill>
                  <a:prstClr val="black"/>
                </a:solidFill>
              </a:rPr>
              <a:t> P et al, NEJM 2020</a:t>
            </a:r>
          </a:p>
        </p:txBody>
      </p:sp>
      <p:pic>
        <p:nvPicPr>
          <p:cNvPr id="9" name="Picture 2" descr="\\gehfile2\users\patelv\Desktop\3D_medical_animation_coronavirus_structur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9854" y="5270725"/>
            <a:ext cx="2689119" cy="15126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ehfile2\users\patelv\Desktop\Covid 19\Covid pics\v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1811" y="5443641"/>
            <a:ext cx="1797739" cy="1277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ehfile2\users\patelv\Desktop\breath_AF-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5273" y="783795"/>
            <a:ext cx="1517331" cy="97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2807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Blank Presentation">
  <a:themeElements>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9567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1/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1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Clinical trial design and results template - format 16-9 - Version 2.0 - Jun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2.xml><?xml version="1.0" encoding="utf-8"?>
<a:theme xmlns:a="http://schemas.openxmlformats.org/drawingml/2006/main" name="1/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1/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1/12 departmental lock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19630</TotalTime>
  <Words>5482</Words>
  <Application>Microsoft Office PowerPoint</Application>
  <PresentationFormat>Custom</PresentationFormat>
  <Paragraphs>934</Paragraphs>
  <Slides>60</Slides>
  <Notes>4</Notes>
  <HiddenSlides>1</HiddenSlides>
  <MMClips>0</MMClips>
  <ScaleCrop>false</ScaleCrop>
  <HeadingPairs>
    <vt:vector size="6" baseType="variant">
      <vt:variant>
        <vt:lpstr>Theme</vt:lpstr>
      </vt:variant>
      <vt:variant>
        <vt:i4>21</vt:i4>
      </vt:variant>
      <vt:variant>
        <vt:lpstr>Embedded OLE Servers</vt:lpstr>
      </vt:variant>
      <vt:variant>
        <vt:i4>1</vt:i4>
      </vt:variant>
      <vt:variant>
        <vt:lpstr>Slide Titles</vt:lpstr>
      </vt:variant>
      <vt:variant>
        <vt:i4>60</vt:i4>
      </vt:variant>
    </vt:vector>
  </HeadingPairs>
  <TitlesOfParts>
    <vt:vector size="82" baseType="lpstr">
      <vt:lpstr>1_Office Theme</vt:lpstr>
      <vt:lpstr>1/12 departmental lockup</vt:lpstr>
      <vt:lpstr>3_Custom Design</vt:lpstr>
      <vt:lpstr>1_Custom Design</vt:lpstr>
      <vt:lpstr>3_Office Theme</vt:lpstr>
      <vt:lpstr>4_Custom Design</vt:lpstr>
      <vt:lpstr>1_Default Design</vt:lpstr>
      <vt:lpstr>1_1/12 departmental lockup</vt:lpstr>
      <vt:lpstr>Office Theme</vt:lpstr>
      <vt:lpstr>5_Custom Design</vt:lpstr>
      <vt:lpstr>4_Blank Presentation</vt:lpstr>
      <vt:lpstr>4_Office Theme</vt:lpstr>
      <vt:lpstr>6_Custom Design</vt:lpstr>
      <vt:lpstr>2_1/12 departmental lockup</vt:lpstr>
      <vt:lpstr>7_Custom Design</vt:lpstr>
      <vt:lpstr>5_Office Theme</vt:lpstr>
      <vt:lpstr>1_Wisp</vt:lpstr>
      <vt:lpstr>2_Custom Design</vt:lpstr>
      <vt:lpstr>4_Clinical trial design and results template - format 16-9 - Version 2.0 - June 2014</vt:lpstr>
      <vt:lpstr>3_1/12 departmental lockup</vt:lpstr>
      <vt:lpstr>6_Office Theme</vt:lpstr>
      <vt:lpstr>think-cell Slide</vt:lpstr>
      <vt:lpstr>Diabetes Care in Primary and Secondary Care in the time of COVID- 19 </vt:lpstr>
      <vt:lpstr>Declaration of Interests</vt:lpstr>
      <vt:lpstr>PowerPoint Presentation</vt:lpstr>
      <vt:lpstr>PowerPoint Presentation</vt:lpstr>
      <vt:lpstr>PowerPoint Presentation</vt:lpstr>
      <vt:lpstr>PowerPoint Presentation</vt:lpstr>
      <vt:lpstr>Urine ACR tests for diabetes patients are being completed at low rates compared with other kidney function tests</vt:lpstr>
      <vt:lpstr>PowerPoint Presentation</vt:lpstr>
      <vt:lpstr>Introduction to the Virus</vt:lpstr>
      <vt:lpstr>PowerPoint Presentation</vt:lpstr>
      <vt:lpstr>PowerPoint Presentation</vt:lpstr>
      <vt:lpstr>PowerPoint Presentation</vt:lpstr>
      <vt:lpstr>Type 1 and Type 2 Diabetes and COVID-19 related mortality in England:  a whole population study</vt:lpstr>
      <vt:lpstr>Type 1 and Type 2 Diabetes and COVID-19 related mortality in England:  a whole population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Diabetes Control: UKPDS:  1% ( ~ 10mmol/mol) decrease in HbA1c  is associated with a reduction in complications by….</vt:lpstr>
      <vt:lpstr>PowerPoint Presentation</vt:lpstr>
      <vt:lpstr>PowerPoint Presentation</vt:lpstr>
      <vt:lpstr>ABCD Recovery Guidance (June 2020) </vt:lpstr>
      <vt:lpstr>ABCD Recovery Guidance (June 2020) </vt:lpstr>
      <vt:lpstr>ABCD Recovery Guidance (June 2020) </vt:lpstr>
      <vt:lpstr>PowerPoint Presentation</vt:lpstr>
      <vt:lpstr>PowerPoint Presentation</vt:lpstr>
      <vt:lpstr>Morbidity of hypoglycaemia in diabetes</vt:lpstr>
      <vt:lpstr>Dexamethasone in COVID-19:  Clear Benefit in Hospitalised Patients on Oxygen Therapies </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COVID: Diabetes Dexamethasone in COVID-19 Patients:  Implications and Guidance for the Management of Blood Glucose  in People with and without Diabetes</vt:lpstr>
      <vt:lpstr>PowerPoint Presentation</vt:lpstr>
      <vt:lpstr>PowerPoint Presentation</vt:lpstr>
      <vt:lpstr>PowerPoint Presentation</vt:lpstr>
      <vt:lpstr>PowerPoint Presentation</vt:lpstr>
      <vt:lpstr>PowerPoint Presentation</vt:lpstr>
      <vt:lpstr>PowerPoint Presentation</vt:lpstr>
      <vt:lpstr>MDT Clinic advice during Ramadan</vt:lpstr>
      <vt:lpstr>PowerPoint Presentation</vt:lpstr>
      <vt:lpstr>Sick day rules for avoiding or recognising DKA1,2</vt:lpstr>
      <vt:lpstr>Vitamin D supplementation to prevent acute respiratory tract infections: systematic review and meta-analysis of individual participant data </vt:lpstr>
      <vt:lpstr>PowerPoint Presentation</vt:lpstr>
      <vt:lpstr>PowerPoint Presentation</vt:lpstr>
      <vt:lpstr>How to undertake a Remote Diabetes Review- A PCDS Quick Guide Jane Diggle and Pam Brown 2020</vt:lpstr>
      <vt:lpstr>Diabetes UK: Ipswich Touch Test Designed by Professor Gerry Rayman and the team at Ipswich Hospital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Rothera, Brian</dc:creator>
  <cp:lastModifiedBy>patelv</cp:lastModifiedBy>
  <cp:revision>121</cp:revision>
  <dcterms:created xsi:type="dcterms:W3CDTF">2020-09-07T16:08:03Z</dcterms:created>
  <dcterms:modified xsi:type="dcterms:W3CDTF">2020-11-20T10:19:13Z</dcterms:modified>
</cp:coreProperties>
</file>